
<file path=[Content_Types].xml><?xml version="1.0" encoding="utf-8"?>
<Types xmlns="http://schemas.openxmlformats.org/package/2006/content-types">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sldIdLst>
    <p:sldId id="315" r:id="rId2"/>
    <p:sldId id="366" r:id="rId3"/>
    <p:sldId id="421" r:id="rId4"/>
    <p:sldId id="368" r:id="rId5"/>
    <p:sldId id="369" r:id="rId6"/>
    <p:sldId id="371" r:id="rId7"/>
    <p:sldId id="372" r:id="rId8"/>
    <p:sldId id="422" r:id="rId9"/>
    <p:sldId id="376" r:id="rId10"/>
    <p:sldId id="377" r:id="rId11"/>
    <p:sldId id="378" r:id="rId12"/>
    <p:sldId id="379" r:id="rId13"/>
    <p:sldId id="380" r:id="rId14"/>
    <p:sldId id="423" r:id="rId15"/>
    <p:sldId id="383" r:id="rId16"/>
    <p:sldId id="385" r:id="rId17"/>
    <p:sldId id="386" r:id="rId18"/>
    <p:sldId id="387" r:id="rId19"/>
    <p:sldId id="388" r:id="rId20"/>
    <p:sldId id="389" r:id="rId21"/>
    <p:sldId id="390" r:id="rId22"/>
    <p:sldId id="391" r:id="rId23"/>
    <p:sldId id="419" r:id="rId24"/>
    <p:sldId id="392" r:id="rId25"/>
    <p:sldId id="393" r:id="rId26"/>
    <p:sldId id="394" r:id="rId27"/>
    <p:sldId id="398" r:id="rId28"/>
    <p:sldId id="399" r:id="rId29"/>
    <p:sldId id="424" r:id="rId30"/>
    <p:sldId id="417" r:id="rId31"/>
    <p:sldId id="401" r:id="rId32"/>
    <p:sldId id="403" r:id="rId33"/>
    <p:sldId id="404" r:id="rId34"/>
    <p:sldId id="425" r:id="rId35"/>
    <p:sldId id="406" r:id="rId36"/>
    <p:sldId id="426" r:id="rId37"/>
    <p:sldId id="414" r:id="rId38"/>
    <p:sldId id="409" r:id="rId39"/>
    <p:sldId id="427" r:id="rId40"/>
    <p:sldId id="410" r:id="rId41"/>
    <p:sldId id="411" r:id="rId42"/>
    <p:sldId id="412" r:id="rId43"/>
    <p:sldId id="418" r:id="rId44"/>
    <p:sldId id="429" r:id="rId45"/>
    <p:sldId id="428" r:id="rId46"/>
    <p:sldId id="415" r:id="rId47"/>
    <p:sldId id="364" r:id="rId48"/>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밝은 스타일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771" autoAdjust="0"/>
    <p:restoredTop sz="72836" autoAdjust="0"/>
  </p:normalViewPr>
  <p:slideViewPr>
    <p:cSldViewPr snapToGrid="0">
      <p:cViewPr varScale="1">
        <p:scale>
          <a:sx n="93" d="100"/>
          <a:sy n="93" d="100"/>
        </p:scale>
        <p:origin x="1152" y="208"/>
      </p:cViewPr>
      <p:guideLst>
        <p:guide orient="horz" pos="2160"/>
        <p:guide pos="3840"/>
      </p:guideLst>
    </p:cSldViewPr>
  </p:slideViewPr>
  <p:outlineViewPr>
    <p:cViewPr>
      <p:scale>
        <a:sx n="33" d="100"/>
        <a:sy n="33" d="100"/>
      </p:scale>
      <p:origin x="0" y="-33300"/>
    </p:cViewPr>
  </p:outlineViewPr>
  <p:notesTextViewPr>
    <p:cViewPr>
      <p:scale>
        <a:sx n="1" d="1"/>
        <a:sy n="1" d="1"/>
      </p:scale>
      <p:origin x="0" y="0"/>
    </p:cViewPr>
  </p:notesTextViewPr>
  <p:notesViewPr>
    <p:cSldViewPr snapToGrid="0">
      <p:cViewPr varScale="1">
        <p:scale>
          <a:sx n="87" d="100"/>
          <a:sy n="87" d="100"/>
        </p:scale>
        <p:origin x="2988"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A8A8D3-BB76-4C1F-889E-DD0B5E79AD14}" type="datetimeFigureOut">
              <a:rPr lang="ko-KR" altLang="en-US" smtClean="0"/>
              <a:t>2019. 10. 17.</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6332CC-0FF7-45AF-B24A-2FCE84217117}" type="slidenum">
              <a:rPr lang="ko-KR" altLang="en-US" smtClean="0"/>
              <a:t>‹#›</a:t>
            </a:fld>
            <a:endParaRPr lang="ko-KR" altLang="en-US"/>
          </a:p>
        </p:txBody>
      </p:sp>
    </p:spTree>
    <p:extLst>
      <p:ext uri="{BB962C8B-B14F-4D97-AF65-F5344CB8AC3E}">
        <p14:creationId xmlns:p14="http://schemas.microsoft.com/office/powerpoint/2010/main" val="1931957465"/>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indent="-171450">
              <a:buFontTx/>
              <a:buChar char="-"/>
            </a:pPr>
            <a:r>
              <a:rPr lang="en-US" altLang="ko-KR" dirty="0"/>
              <a:t>Good afternoon.</a:t>
            </a:r>
          </a:p>
          <a:p>
            <a:pPr marL="171450" indent="-171450">
              <a:buFontTx/>
              <a:buChar char="-"/>
            </a:pPr>
            <a:r>
              <a:rPr lang="en-US" altLang="ko-KR" dirty="0"/>
              <a:t>My</a:t>
            </a:r>
            <a:r>
              <a:rPr lang="en-US" altLang="ko-KR" baseline="0" dirty="0"/>
              <a:t> name is Hyunjin Choo and I am going to talk about the paper “</a:t>
            </a:r>
            <a:r>
              <a:rPr lang="en-US" altLang="ko-KR" dirty="0"/>
              <a:t>Lest We Remember: Cold-Boot Attacks on Encryption Keys” by </a:t>
            </a:r>
            <a:r>
              <a:rPr lang="en-US" altLang="ko-KR" dirty="0" err="1"/>
              <a:t>Halderman</a:t>
            </a:r>
            <a:r>
              <a:rPr lang="en-US" altLang="ko-KR" dirty="0"/>
              <a:t> and 8 other people.</a:t>
            </a:r>
          </a:p>
          <a:p>
            <a:pPr marL="171450" indent="-171450">
              <a:buFontTx/>
              <a:buChar char="-"/>
            </a:pPr>
            <a:r>
              <a:rPr lang="en-US" altLang="ko-KR" dirty="0"/>
              <a:t>This</a:t>
            </a:r>
            <a:r>
              <a:rPr lang="en-US" altLang="ko-KR" baseline="0" dirty="0"/>
              <a:t> paper was published in USENIX security 2008, ten-years-ago from now, and awarded best student paper then.</a:t>
            </a:r>
          </a:p>
          <a:p>
            <a:pPr marL="171450" indent="-171450">
              <a:buFontTx/>
              <a:buChar char="-"/>
            </a:pPr>
            <a:endParaRPr lang="en-US" altLang="ko-KR" baseline="0" dirty="0"/>
          </a:p>
          <a:p>
            <a:pPr marL="171450" indent="-171450">
              <a:buFontTx/>
              <a:buChar char="-"/>
            </a:pPr>
            <a:r>
              <a:rPr lang="en-US" altLang="ko-KR" dirty="0"/>
              <a:t>Before I get started, I have one question. Have you heard about “Cold-Boot Attack”?</a:t>
            </a:r>
          </a:p>
          <a:p>
            <a:pPr marL="171450" indent="-171450">
              <a:buFontTx/>
              <a:buChar char="-"/>
            </a:pPr>
            <a:r>
              <a:rPr lang="en-US" altLang="ko-KR" dirty="0"/>
              <a:t>“Cold-Boot Attack”</a:t>
            </a:r>
            <a:r>
              <a:rPr lang="en-US" altLang="ko-KR" baseline="0" dirty="0"/>
              <a:t> is quite an old and simple, but most computers including ours are still vulnerable to this attack.</a:t>
            </a:r>
            <a:endParaRPr lang="en-US" altLang="ko-KR" dirty="0"/>
          </a:p>
        </p:txBody>
      </p:sp>
      <p:sp>
        <p:nvSpPr>
          <p:cNvPr id="4" name="슬라이드 번호 개체 틀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69DF14-65B3-47ED-8D19-C91A1A68E79B}" type="slidenum">
              <a:rPr kumimoji="0" lang="ko-KR" alt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ko-KR"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269313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Tx/>
              <a:buChar char="-"/>
            </a:pPr>
            <a:r>
              <a:rPr lang="en-US" altLang="ko-KR" dirty="0">
                <a:ea typeface="굴림" panose="020B0600000101010101" pitchFamily="50" charset="-127"/>
              </a:rPr>
              <a:t>The authors loaded a bitmap image of “Mona</a:t>
            </a:r>
            <a:r>
              <a:rPr lang="en-US" altLang="ko-KR" baseline="0" dirty="0">
                <a:ea typeface="굴림" panose="020B0600000101010101" pitchFamily="50" charset="-127"/>
              </a:rPr>
              <a:t> Lisa” </a:t>
            </a:r>
            <a:r>
              <a:rPr lang="en-US" altLang="ko-KR" dirty="0">
                <a:ea typeface="굴림" panose="020B0600000101010101" pitchFamily="50" charset="-127"/>
              </a:rPr>
              <a:t>into memory and read it back after cutting power for varying periods of time.</a:t>
            </a:r>
          </a:p>
          <a:p>
            <a:pPr marL="171450" indent="-171450">
              <a:spcBef>
                <a:spcPct val="0"/>
              </a:spcBef>
              <a:buFontTx/>
              <a:buChar char="-"/>
            </a:pPr>
            <a:r>
              <a:rPr lang="en-US" altLang="ko-KR" dirty="0">
                <a:ea typeface="굴림" panose="020B0600000101010101" pitchFamily="50" charset="-127"/>
              </a:rPr>
              <a:t>The chips remained close to the room temperature.</a:t>
            </a:r>
          </a:p>
          <a:p>
            <a:pPr marL="171450" indent="-171450">
              <a:spcBef>
                <a:spcPct val="0"/>
              </a:spcBef>
              <a:buFontTx/>
              <a:buChar char="-"/>
            </a:pPr>
            <a:endParaRPr lang="en-US" altLang="ko-KR" sz="1200" b="0" i="0" u="none" strike="noStrike" kern="1200" baseline="0" dirty="0">
              <a:solidFill>
                <a:schemeClr val="tx1"/>
              </a:solidFill>
              <a:latin typeface="Arial" charset="0"/>
              <a:ea typeface="굴림" panose="020B0600000101010101" pitchFamily="50" charset="-127"/>
              <a:cs typeface="+mn-cs"/>
            </a:endParaRPr>
          </a:p>
          <a:p>
            <a:pPr marL="171450" marR="0" lvl="0" indent="-171450" algn="l" defTabSz="914400" rtl="0" eaLnBrk="1" fontAlgn="auto" latinLnBrk="1" hangingPunct="1">
              <a:lnSpc>
                <a:spcPct val="100000"/>
              </a:lnSpc>
              <a:spcBef>
                <a:spcPct val="0"/>
              </a:spcBef>
              <a:spcAft>
                <a:spcPts val="0"/>
              </a:spcAft>
              <a:buClrTx/>
              <a:buSzTx/>
              <a:buFontTx/>
              <a:buChar char="-"/>
              <a:tabLst/>
              <a:defRPr/>
            </a:pPr>
            <a:r>
              <a:rPr lang="en-US" altLang="ko-KR" sz="1200" b="0" i="0" u="none" strike="noStrike" kern="1200" baseline="0" dirty="0">
                <a:solidFill>
                  <a:schemeClr val="tx1"/>
                </a:solidFill>
                <a:latin typeface="Arial" charset="0"/>
                <a:ea typeface="굴림" panose="020B0600000101010101" pitchFamily="50" charset="-127"/>
                <a:cs typeface="+mn-cs"/>
              </a:rPr>
              <a:t>As you can see in the video, </a:t>
            </a:r>
            <a:r>
              <a:rPr lang="en-US" altLang="ko-KR" dirty="0"/>
              <a:t>data on memory doesn’t get wiped out immediately</a:t>
            </a:r>
            <a:r>
              <a:rPr lang="en-US" altLang="ko-KR" baseline="0" dirty="0"/>
              <a:t> and </a:t>
            </a:r>
            <a:r>
              <a:rPr lang="en-US" altLang="ko-KR" sz="1200" b="0" i="0" u="none" strike="noStrike" kern="1200" baseline="0" dirty="0">
                <a:solidFill>
                  <a:schemeClr val="tx1"/>
                </a:solidFill>
                <a:latin typeface="Arial" charset="0"/>
                <a:ea typeface="+mn-ea"/>
                <a:cs typeface="+mn-cs"/>
              </a:rPr>
              <a:t>it loses its contents gradually over a period of seconds.</a:t>
            </a:r>
            <a:endParaRPr lang="en-US" altLang="ko-KR" dirty="0">
              <a:ea typeface="굴림" panose="020B0600000101010101" pitchFamily="50" charset="-127"/>
            </a:endParaRPr>
          </a:p>
          <a:p>
            <a:pPr marL="171450" marR="0" lvl="0" indent="-171450" algn="l" defTabSz="914400" rtl="0" eaLnBrk="1" fontAlgn="auto" latinLnBrk="1" hangingPunct="1">
              <a:lnSpc>
                <a:spcPct val="100000"/>
              </a:lnSpc>
              <a:spcBef>
                <a:spcPct val="0"/>
              </a:spcBef>
              <a:spcAft>
                <a:spcPts val="0"/>
              </a:spcAft>
              <a:buClrTx/>
              <a:buSzTx/>
              <a:buFontTx/>
              <a:buChar char="-"/>
              <a:tabLst/>
              <a:defRPr/>
            </a:pPr>
            <a:r>
              <a:rPr lang="en-US" altLang="ko-KR" dirty="0">
                <a:ea typeface="굴림" panose="020B0600000101010101" pitchFamily="50" charset="-127"/>
              </a:rPr>
              <a:t>An attacker can exploit this </a:t>
            </a:r>
            <a:r>
              <a:rPr lang="en-US" altLang="ko-KR" dirty="0" err="1">
                <a:ea typeface="굴림" panose="020B0600000101010101" pitchFamily="50" charset="-127"/>
              </a:rPr>
              <a:t>remanence</a:t>
            </a:r>
            <a:r>
              <a:rPr lang="en-US" altLang="ko-KR" dirty="0">
                <a:ea typeface="굴림" panose="020B0600000101010101" pitchFamily="50" charset="-127"/>
              </a:rPr>
              <a:t> to launch a “Cold-Boot Attack”.</a:t>
            </a: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60347A73-E321-4796-8651-887F19B8C09F}" type="slidenum">
              <a:rPr lang="en-US" altLang="ko-KR"/>
              <a:pPr/>
              <a:t>10</a:t>
            </a:fld>
            <a:endParaRPr lang="en-US" altLang="ko-KR"/>
          </a:p>
        </p:txBody>
      </p:sp>
    </p:spTree>
    <p:extLst>
      <p:ext uri="{BB962C8B-B14F-4D97-AF65-F5344CB8AC3E}">
        <p14:creationId xmlns:p14="http://schemas.microsoft.com/office/powerpoint/2010/main" val="2545162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indent="-171450">
              <a:buFontTx/>
              <a:buChar char="-"/>
            </a:pPr>
            <a:r>
              <a:rPr lang="en-US" altLang="ko-KR" dirty="0"/>
              <a:t>They</a:t>
            </a:r>
            <a:r>
              <a:rPr lang="en-US" altLang="ko-KR" baseline="0" dirty="0"/>
              <a:t> </a:t>
            </a:r>
            <a:r>
              <a:rPr lang="en-US" altLang="ko-KR" dirty="0"/>
              <a:t>performed experiments with six systems</a:t>
            </a:r>
            <a:r>
              <a:rPr lang="en-US" altLang="ko-KR" baseline="0" dirty="0"/>
              <a:t> </a:t>
            </a:r>
            <a:r>
              <a:rPr lang="en-US" altLang="ko-KR" dirty="0"/>
              <a:t>to characterize memory decay after various intervals without power under normal operating temperature.</a:t>
            </a:r>
          </a:p>
          <a:p>
            <a:pPr marL="171450" indent="-171450">
              <a:buFontTx/>
              <a:buChar char="-"/>
            </a:pPr>
            <a:r>
              <a:rPr lang="en-US" altLang="ko-KR" dirty="0"/>
              <a:t>They measured the error rate, where f</a:t>
            </a:r>
            <a:r>
              <a:rPr lang="en-US" altLang="ko-KR" sz="1200" b="0" i="0" u="none" strike="noStrike" kern="1200" baseline="0" dirty="0">
                <a:solidFill>
                  <a:schemeClr val="tx1"/>
                </a:solidFill>
                <a:latin typeface="Arial" charset="0"/>
                <a:ea typeface="+mn-ea"/>
                <a:cs typeface="+mn-cs"/>
              </a:rPr>
              <a:t>ully decayed memory have an error rate of 50%, since half the bits would match by chance.</a:t>
            </a:r>
          </a:p>
          <a:p>
            <a:pPr marL="171450" indent="-171450">
              <a:buFontTx/>
              <a:buChar char="-"/>
            </a:pPr>
            <a:endParaRPr lang="en-US" altLang="ko-KR" sz="1200" b="0" i="0" u="none" strike="noStrike" kern="1200" baseline="0" dirty="0">
              <a:solidFill>
                <a:schemeClr val="tx1"/>
              </a:solidFill>
              <a:latin typeface="Arial" charset="0"/>
              <a:ea typeface="+mn-ea"/>
              <a:cs typeface="+mn-cs"/>
            </a:endParaRPr>
          </a:p>
          <a:p>
            <a:pPr marL="171450" indent="-171450">
              <a:buFontTx/>
              <a:buChar char="-"/>
            </a:pPr>
            <a:r>
              <a:rPr lang="en-US" altLang="ko-KR" dirty="0"/>
              <a:t>Note that curves for machines A and C are off the scale to the right.</a:t>
            </a:r>
          </a:p>
          <a:p>
            <a:pPr marL="171450" indent="-171450">
              <a:buFontTx/>
              <a:buChar char="-"/>
            </a:pPr>
            <a:endParaRPr lang="en-US" altLang="ko-KR" sz="1200" b="0" i="0" u="none" strike="noStrike" kern="1200" baseline="0" dirty="0">
              <a:solidFill>
                <a:schemeClr val="tx1"/>
              </a:solidFill>
              <a:latin typeface="Arial" charset="0"/>
              <a:ea typeface="+mn-ea"/>
              <a:cs typeface="+mn-cs"/>
            </a:endParaRPr>
          </a:p>
          <a:p>
            <a:pPr marL="171450" indent="-171450">
              <a:buFontTx/>
              <a:buChar char="-"/>
            </a:pPr>
            <a:r>
              <a:rPr lang="en-US" altLang="ko-KR" sz="1200" b="0" i="0" u="none" strike="noStrike" kern="1200" baseline="0" dirty="0">
                <a:solidFill>
                  <a:schemeClr val="tx1"/>
                </a:solidFill>
                <a:latin typeface="Arial" charset="0"/>
                <a:ea typeface="+mn-ea"/>
                <a:cs typeface="+mn-cs"/>
              </a:rPr>
              <a:t>As you can see, the decay curves had similar shapes and various </a:t>
            </a:r>
            <a:r>
              <a:rPr lang="en-US" altLang="ko-KR" sz="1200" b="0" i="0" u="none" strike="noStrike" kern="1200" baseline="0" dirty="0" err="1">
                <a:solidFill>
                  <a:schemeClr val="tx1"/>
                </a:solidFill>
                <a:latin typeface="Arial" charset="0"/>
                <a:ea typeface="+mn-ea"/>
                <a:cs typeface="+mn-cs"/>
              </a:rPr>
              <a:t>demensions</a:t>
            </a:r>
            <a:r>
              <a:rPr lang="en-US" altLang="ko-KR" sz="1200" b="0" i="0" u="none" strike="noStrike" kern="1200" baseline="0" dirty="0">
                <a:solidFill>
                  <a:schemeClr val="tx1"/>
                </a:solidFill>
                <a:latin typeface="Arial" charset="0"/>
                <a:ea typeface="+mn-ea"/>
                <a:cs typeface="+mn-cs"/>
              </a:rPr>
              <a:t> between machines, but even the shortest times were long enough for an attack.</a:t>
            </a:r>
          </a:p>
        </p:txBody>
      </p:sp>
      <p:sp>
        <p:nvSpPr>
          <p:cNvPr id="4" name="슬라이드 번호 개체 틀 3"/>
          <p:cNvSpPr>
            <a:spLocks noGrp="1"/>
          </p:cNvSpPr>
          <p:nvPr>
            <p:ph type="sldNum" sz="quarter" idx="10"/>
          </p:nvPr>
        </p:nvSpPr>
        <p:spPr/>
        <p:txBody>
          <a:bodyPr/>
          <a:lstStyle/>
          <a:p>
            <a:pPr>
              <a:defRPr/>
            </a:pPr>
            <a:fld id="{CB805A69-AD04-45F9-9399-61785274F725}" type="slidenum">
              <a:rPr lang="de-DE" altLang="ko-KR" smtClean="0"/>
              <a:pPr>
                <a:defRPr/>
              </a:pPr>
              <a:t>11</a:t>
            </a:fld>
            <a:endParaRPr lang="de-DE" altLang="ko-KR"/>
          </a:p>
        </p:txBody>
      </p:sp>
    </p:spTree>
    <p:extLst>
      <p:ext uri="{BB962C8B-B14F-4D97-AF65-F5344CB8AC3E}">
        <p14:creationId xmlns:p14="http://schemas.microsoft.com/office/powerpoint/2010/main" val="2123111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Tx/>
              <a:buChar char="-"/>
            </a:pPr>
            <a:r>
              <a:rPr lang="en-US" altLang="ko-KR" dirty="0">
                <a:ea typeface="굴림" panose="020B0600000101010101" pitchFamily="50" charset="-127"/>
              </a:rPr>
              <a:t>[next] After 5 seconds, the image is nearly indistinguishable from the original [next] [next]</a:t>
            </a:r>
          </a:p>
          <a:p>
            <a:pPr marL="171450" indent="-171450">
              <a:spcBef>
                <a:spcPct val="0"/>
              </a:spcBef>
              <a:buFontTx/>
              <a:buChar char="-"/>
            </a:pPr>
            <a:r>
              <a:rPr lang="en-US" altLang="ko-KR" dirty="0">
                <a:ea typeface="굴림" panose="020B0600000101010101" pitchFamily="50" charset="-127"/>
              </a:rPr>
              <a:t>Decay occurs gradually as time goes on [next]</a:t>
            </a:r>
          </a:p>
          <a:p>
            <a:pPr marL="171450" indent="-171450">
              <a:spcBef>
                <a:spcPct val="0"/>
              </a:spcBef>
              <a:buFontTx/>
              <a:buChar char="-"/>
            </a:pPr>
            <a:r>
              <a:rPr lang="en-US" altLang="ko-KR" dirty="0">
                <a:ea typeface="굴림" panose="020B0600000101010101" pitchFamily="50" charset="-127"/>
              </a:rPr>
              <a:t>Even after 5 minutes, the traces of the original remain.</a:t>
            </a:r>
          </a:p>
          <a:p>
            <a:pPr marL="171450" indent="-171450">
              <a:spcBef>
                <a:spcPct val="0"/>
              </a:spcBef>
              <a:buFontTx/>
              <a:buChar char="-"/>
            </a:pPr>
            <a:endParaRPr lang="en-US" altLang="ko-KR" dirty="0">
              <a:ea typeface="굴림" panose="020B0600000101010101" pitchFamily="50" charset="-127"/>
            </a:endParaRPr>
          </a:p>
          <a:p>
            <a:pPr marL="171450" indent="-171450">
              <a:spcBef>
                <a:spcPct val="0"/>
              </a:spcBef>
              <a:buFontTx/>
              <a:buChar char="-"/>
            </a:pPr>
            <a:r>
              <a:rPr lang="en-US" altLang="ko-KR" sz="1200" b="0" i="0" u="none" strike="noStrike" kern="1200" baseline="0" dirty="0">
                <a:solidFill>
                  <a:schemeClr val="tx1"/>
                </a:solidFill>
                <a:latin typeface="Arial" charset="0"/>
                <a:ea typeface="+mn-ea"/>
                <a:cs typeface="+mn-cs"/>
              </a:rPr>
              <a:t>The most prominent pattern is a gradual decay to the ground state as charge leaks out.</a:t>
            </a:r>
          </a:p>
          <a:p>
            <a:pPr marL="171450" indent="-171450">
              <a:spcBef>
                <a:spcPct val="0"/>
              </a:spcBef>
              <a:buFontTx/>
              <a:buChar char="-"/>
            </a:pPr>
            <a:r>
              <a:rPr lang="en-US" altLang="ko-KR" sz="1200" b="0" i="0" u="none" strike="noStrike" kern="1200" baseline="0" dirty="0">
                <a:solidFill>
                  <a:schemeClr val="tx1"/>
                </a:solidFill>
                <a:latin typeface="Arial" charset="0"/>
                <a:ea typeface="+mn-ea"/>
                <a:cs typeface="+mn-cs"/>
              </a:rPr>
              <a:t>Blocks of cells alternate between a ground state of zero and one, resulting in the horizontal bars.</a:t>
            </a:r>
          </a:p>
          <a:p>
            <a:pPr marL="171450" indent="-171450">
              <a:spcBef>
                <a:spcPct val="0"/>
              </a:spcBef>
              <a:buFontTx/>
              <a:buChar char="-"/>
            </a:pPr>
            <a:r>
              <a:rPr lang="en-US" altLang="ko-KR" sz="1200" b="0" i="0" u="none" strike="noStrike" kern="1200" baseline="0" dirty="0">
                <a:solidFill>
                  <a:schemeClr val="tx1"/>
                </a:solidFill>
                <a:latin typeface="Arial" charset="0"/>
                <a:ea typeface="+mn-ea"/>
                <a:cs typeface="+mn-cs"/>
              </a:rPr>
              <a:t>The fainter vertical bands are due to manufacturing variations.</a:t>
            </a:r>
            <a:endParaRPr lang="en-US" altLang="ko-KR" dirty="0">
              <a:ea typeface="굴림" panose="020B0600000101010101" pitchFamily="50" charset="-127"/>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60347A73-E321-4796-8651-887F19B8C09F}" type="slidenum">
              <a:rPr lang="en-US" altLang="ko-KR"/>
              <a:pPr/>
              <a:t>12</a:t>
            </a:fld>
            <a:endParaRPr lang="en-US" altLang="ko-KR"/>
          </a:p>
        </p:txBody>
      </p:sp>
    </p:spTree>
    <p:extLst>
      <p:ext uri="{BB962C8B-B14F-4D97-AF65-F5344CB8AC3E}">
        <p14:creationId xmlns:p14="http://schemas.microsoft.com/office/powerpoint/2010/main" val="2730418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altLang="ko-KR" dirty="0"/>
              <a:t>They also measured memory errors for 4 machines after intervals without power</a:t>
            </a:r>
            <a:r>
              <a:rPr lang="en-US" altLang="ko-KR" baseline="0" dirty="0"/>
              <a:t> </a:t>
            </a:r>
            <a:r>
              <a:rPr lang="en-US" altLang="ko-KR" dirty="0"/>
              <a:t>at normal operating temperatures (no cooling) and reduced temperatures of −50°C.</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altLang="ko-KR" sz="1200" b="0" i="0" u="none" strike="noStrike" kern="1200" baseline="0" dirty="0">
                <a:solidFill>
                  <a:schemeClr val="tx1"/>
                </a:solidFill>
                <a:latin typeface="Arial" charset="0"/>
                <a:ea typeface="+mn-ea"/>
                <a:cs typeface="+mn-cs"/>
              </a:rPr>
              <a:t>You can see the slower rates of decay under reduced temperatures, which are enough for recovering most of bits in just 1 minute.</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altLang="ko-KR" sz="1200" b="0" i="0" u="none" strike="noStrike" kern="1200" baseline="0" dirty="0">
                <a:solidFill>
                  <a:schemeClr val="tx1"/>
                </a:solidFill>
                <a:latin typeface="Arial" charset="0"/>
                <a:ea typeface="+mn-ea"/>
                <a:cs typeface="+mn-cs"/>
              </a:rPr>
              <a:t>The result shows that the data might be recoverable for hours or days with sufficient cooling.</a:t>
            </a:r>
            <a:endParaRPr lang="en-US" altLang="ko-KR" dirty="0"/>
          </a:p>
        </p:txBody>
      </p:sp>
      <p:sp>
        <p:nvSpPr>
          <p:cNvPr id="4" name="슬라이드 번호 개체 틀 3"/>
          <p:cNvSpPr>
            <a:spLocks noGrp="1"/>
          </p:cNvSpPr>
          <p:nvPr>
            <p:ph type="sldNum" sz="quarter" idx="10"/>
          </p:nvPr>
        </p:nvSpPr>
        <p:spPr/>
        <p:txBody>
          <a:bodyPr/>
          <a:lstStyle/>
          <a:p>
            <a:pPr>
              <a:defRPr/>
            </a:pPr>
            <a:fld id="{CB805A69-AD04-45F9-9399-61785274F725}" type="slidenum">
              <a:rPr lang="de-DE" altLang="ko-KR" smtClean="0"/>
              <a:pPr>
                <a:defRPr/>
              </a:pPr>
              <a:t>13</a:t>
            </a:fld>
            <a:endParaRPr lang="de-DE" altLang="ko-KR"/>
          </a:p>
        </p:txBody>
      </p:sp>
    </p:spTree>
    <p:extLst>
      <p:ext uri="{BB962C8B-B14F-4D97-AF65-F5344CB8AC3E}">
        <p14:creationId xmlns:p14="http://schemas.microsoft.com/office/powerpoint/2010/main" val="1405035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indent="-171450">
              <a:buFontTx/>
              <a:buChar char="-"/>
            </a:pPr>
            <a:r>
              <a:rPr lang="en-US" altLang="ko-KR" dirty="0"/>
              <a:t>The next part is about the attack exploiting previous findings.</a:t>
            </a:r>
          </a:p>
        </p:txBody>
      </p:sp>
      <p:sp>
        <p:nvSpPr>
          <p:cNvPr id="4" name="슬라이드 번호 개체 틀 3"/>
          <p:cNvSpPr>
            <a:spLocks noGrp="1"/>
          </p:cNvSpPr>
          <p:nvPr>
            <p:ph type="sldNum" sz="quarter" idx="10"/>
          </p:nvPr>
        </p:nvSpPr>
        <p:spPr/>
        <p:txBody>
          <a:bodyPr/>
          <a:lstStyle/>
          <a:p>
            <a:fld id="{C06332CC-0FF7-45AF-B24A-2FCE84217117}" type="slidenum">
              <a:rPr lang="ko-KR" altLang="en-US" smtClean="0"/>
              <a:t>14</a:t>
            </a:fld>
            <a:endParaRPr lang="ko-KR" altLang="en-US"/>
          </a:p>
        </p:txBody>
      </p:sp>
    </p:spTree>
    <p:extLst>
      <p:ext uri="{BB962C8B-B14F-4D97-AF65-F5344CB8AC3E}">
        <p14:creationId xmlns:p14="http://schemas.microsoft.com/office/powerpoint/2010/main" val="1835213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indent="-171450">
              <a:buFontTx/>
              <a:buChar char="-"/>
            </a:pPr>
            <a:r>
              <a:rPr lang="en-US" altLang="ko-KR" dirty="0"/>
              <a:t>Let's see the demo video first.</a:t>
            </a:r>
          </a:p>
          <a:p>
            <a:pPr marL="171450" indent="-171450">
              <a:buFontTx/>
              <a:buChar char="-"/>
            </a:pPr>
            <a:endParaRPr lang="en-US" altLang="ko-KR" dirty="0"/>
          </a:p>
          <a:p>
            <a:pPr marL="171450" indent="-171450">
              <a:buFontTx/>
              <a:buChar char="-"/>
            </a:pPr>
            <a:r>
              <a:rPr lang="en-US" altLang="ko-KR" sz="3200" dirty="0">
                <a:ea typeface="宋体" charset="-122"/>
              </a:rPr>
              <a:t>As you saw in the demo video, this attack </a:t>
            </a:r>
            <a:r>
              <a:rPr lang="en-US" altLang="zh-CN" sz="3200" dirty="0">
                <a:ea typeface="宋体" charset="-122"/>
              </a:rPr>
              <a:t>can defeat disk encryption </a:t>
            </a:r>
            <a:r>
              <a:rPr lang="en-US" altLang="ko-KR" sz="3200" dirty="0">
                <a:ea typeface="宋体" charset="-122"/>
              </a:rPr>
              <a:t>in a few minutes with no special equipment.</a:t>
            </a:r>
            <a:endParaRPr lang="en-US" altLang="zh-CN" sz="3200" dirty="0">
              <a:ea typeface="宋体" charset="-122"/>
            </a:endParaRPr>
          </a:p>
          <a:p>
            <a:pPr marL="171450" indent="-171450">
              <a:buFontTx/>
              <a:buChar char="-"/>
            </a:pPr>
            <a:r>
              <a:rPr lang="en-US" altLang="zh-CN" sz="3200" dirty="0">
                <a:ea typeface="宋体" charset="-122"/>
              </a:rPr>
              <a:t>Rather than trying to break encryption, attack uses </a:t>
            </a:r>
            <a:r>
              <a:rPr lang="en-US" altLang="ko-KR" sz="3200" dirty="0">
                <a:ea typeface="宋体" charset="-122"/>
              </a:rPr>
              <a:t>DRAM </a:t>
            </a:r>
            <a:r>
              <a:rPr lang="en-US" altLang="ko-KR" sz="3200" dirty="0" err="1">
                <a:ea typeface="굴림" panose="020B0600000101010101" pitchFamily="50" charset="-127"/>
              </a:rPr>
              <a:t>remanence</a:t>
            </a:r>
            <a:r>
              <a:rPr lang="en-US" altLang="ko-KR" sz="3200" dirty="0">
                <a:ea typeface="宋体" charset="-122"/>
              </a:rPr>
              <a:t> </a:t>
            </a:r>
            <a:r>
              <a:rPr lang="en-US" altLang="zh-CN" sz="3200" dirty="0">
                <a:ea typeface="宋体" charset="-122"/>
              </a:rPr>
              <a:t>and looks for the key in memory after a forced reboot</a:t>
            </a:r>
            <a:r>
              <a:rPr lang="en-US" altLang="ko-KR" sz="3200" dirty="0">
                <a:ea typeface="宋体" charset="-122"/>
              </a:rPr>
              <a:t>.</a:t>
            </a:r>
            <a:endParaRPr lang="en-US" altLang="zh-CN" sz="3200" dirty="0">
              <a:ea typeface="宋体" charset="-122"/>
            </a:endParaRPr>
          </a:p>
          <a:p>
            <a:pPr marL="171450" indent="-171450">
              <a:buFontTx/>
              <a:buChar char="-"/>
            </a:pPr>
            <a:r>
              <a:rPr lang="en-US" altLang="zh-CN" sz="3200" dirty="0">
                <a:ea typeface="宋体" charset="-122"/>
              </a:rPr>
              <a:t>If computer is stolen or left unattended for short time, </a:t>
            </a:r>
            <a:r>
              <a:rPr lang="en-US" altLang="ko-KR" sz="3200" dirty="0">
                <a:ea typeface="宋体" charset="-122"/>
              </a:rPr>
              <a:t>an </a:t>
            </a:r>
            <a:r>
              <a:rPr lang="en-US" altLang="zh-CN" sz="3200" dirty="0">
                <a:ea typeface="宋体" charset="-122"/>
              </a:rPr>
              <a:t>attacker can access the protected data</a:t>
            </a:r>
            <a:r>
              <a:rPr lang="en-US" altLang="ko-KR" sz="3200" dirty="0">
                <a:ea typeface="宋体" charset="-122"/>
              </a:rPr>
              <a:t>.</a:t>
            </a:r>
          </a:p>
          <a:p>
            <a:pPr marL="171450" indent="-171450">
              <a:buFontTx/>
              <a:buChar char="-"/>
            </a:pPr>
            <a:endParaRPr lang="en-US" altLang="zh-CN" sz="3200" dirty="0">
              <a:ea typeface="宋体" charset="-122"/>
            </a:endParaRPr>
          </a:p>
          <a:p>
            <a:pPr marL="171450" indent="-171450">
              <a:buFontTx/>
              <a:buChar char="-"/>
            </a:pPr>
            <a:r>
              <a:rPr lang="en-US" altLang="ko-KR" sz="3200" dirty="0">
                <a:ea typeface="宋体" charset="-122"/>
              </a:rPr>
              <a:t>I will continue to explain the detail of the attack.</a:t>
            </a:r>
            <a:endParaRPr lang="en-US" altLang="zh-CN" sz="3200" dirty="0">
              <a:ea typeface="宋体" charset="-122"/>
            </a:endParaRPr>
          </a:p>
        </p:txBody>
      </p:sp>
      <p:sp>
        <p:nvSpPr>
          <p:cNvPr id="4" name="슬라이드 번호 개체 틀 3"/>
          <p:cNvSpPr>
            <a:spLocks noGrp="1"/>
          </p:cNvSpPr>
          <p:nvPr>
            <p:ph type="sldNum" sz="quarter" idx="10"/>
          </p:nvPr>
        </p:nvSpPr>
        <p:spPr/>
        <p:txBody>
          <a:bodyPr/>
          <a:lstStyle/>
          <a:p>
            <a:pPr>
              <a:defRPr/>
            </a:pPr>
            <a:fld id="{CB805A69-AD04-45F9-9399-61785274F725}" type="slidenum">
              <a:rPr lang="de-DE" altLang="ko-KR" smtClean="0"/>
              <a:pPr>
                <a:defRPr/>
              </a:pPr>
              <a:t>15</a:t>
            </a:fld>
            <a:endParaRPr lang="de-DE" altLang="ko-KR"/>
          </a:p>
        </p:txBody>
      </p:sp>
    </p:spTree>
    <p:extLst>
      <p:ext uri="{BB962C8B-B14F-4D97-AF65-F5344CB8AC3E}">
        <p14:creationId xmlns:p14="http://schemas.microsoft.com/office/powerpoint/2010/main" val="178569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marR="0" lvl="0" indent="-171450" algn="l" defTabSz="914400" rtl="0" eaLnBrk="1" fontAlgn="auto" latinLnBrk="1" hangingPunct="1">
              <a:lnSpc>
                <a:spcPct val="100000"/>
              </a:lnSpc>
              <a:spcBef>
                <a:spcPts val="0"/>
              </a:spcBef>
              <a:spcAft>
                <a:spcPts val="0"/>
              </a:spcAft>
              <a:buClrTx/>
              <a:buSzTx/>
              <a:buFontTx/>
              <a:buChar char="-"/>
              <a:tabLst/>
              <a:defRPr/>
            </a:pPr>
            <a:r>
              <a:rPr lang="en-US" altLang="ko-KR" sz="1200" b="0" i="0" u="none" strike="noStrike" kern="1200" baseline="0">
                <a:solidFill>
                  <a:schemeClr val="tx1"/>
                </a:solidFill>
                <a:latin typeface="Arial" charset="0"/>
                <a:ea typeface="+mn-ea"/>
                <a:cs typeface="+mn-cs"/>
              </a:rPr>
              <a:t>Extracting memory requires </a:t>
            </a:r>
            <a:r>
              <a:rPr lang="en-US" altLang="ko-KR" sz="1200" b="0" i="0" u="none" strike="noStrike" kern="1200" baseline="0" dirty="0">
                <a:solidFill>
                  <a:schemeClr val="tx1"/>
                </a:solidFill>
                <a:latin typeface="Arial" charset="0"/>
                <a:ea typeface="+mn-ea"/>
                <a:cs typeface="+mn-cs"/>
              </a:rPr>
              <a:t>no </a:t>
            </a:r>
            <a:r>
              <a:rPr lang="en-US" altLang="ko-KR" sz="1200" b="0" i="0" u="none" strike="noStrike" kern="1200" baseline="0">
                <a:solidFill>
                  <a:schemeClr val="tx1"/>
                </a:solidFill>
                <a:latin typeface="Arial" charset="0"/>
                <a:ea typeface="+mn-ea"/>
                <a:cs typeface="+mn-cs"/>
              </a:rPr>
              <a:t>special equipment.</a:t>
            </a:r>
            <a:endParaRPr lang="en-US" altLang="ko-KR" sz="1200" b="0" i="0" u="none" strike="noStrike" kern="1200" baseline="0" dirty="0">
              <a:solidFill>
                <a:schemeClr val="tx1"/>
              </a:solidFill>
              <a:latin typeface="Arial" charset="0"/>
              <a:ea typeface="+mn-ea"/>
              <a:cs typeface="+mn-cs"/>
            </a:endParaRPr>
          </a:p>
          <a:p>
            <a:pPr marL="171450" marR="0" lvl="0" indent="-171450" algn="l" defTabSz="914400" rtl="0" eaLnBrk="1" fontAlgn="auto" latinLnBrk="1" hangingPunct="1">
              <a:lnSpc>
                <a:spcPct val="100000"/>
              </a:lnSpc>
              <a:spcBef>
                <a:spcPts val="0"/>
              </a:spcBef>
              <a:spcAft>
                <a:spcPts val="0"/>
              </a:spcAft>
              <a:buClrTx/>
              <a:buSzTx/>
              <a:buFontTx/>
              <a:buChar char="-"/>
              <a:tabLst/>
              <a:defRPr/>
            </a:pPr>
            <a:r>
              <a:rPr lang="en-US" altLang="ko-KR" sz="1200" b="0" i="0" u="none" strike="noStrike" kern="1200" baseline="0" dirty="0">
                <a:solidFill>
                  <a:schemeClr val="tx1"/>
                </a:solidFill>
                <a:latin typeface="Arial" charset="0"/>
                <a:ea typeface="+mn-ea"/>
                <a:cs typeface="+mn-cs"/>
              </a:rPr>
              <a:t>When the system is powered on, the memory starts refreshing, so programs can read any residual data.</a:t>
            </a:r>
          </a:p>
          <a:p>
            <a:pPr marL="171450" marR="0" lvl="0" indent="-171450" algn="l" defTabSz="914400" rtl="0" eaLnBrk="1" fontAlgn="auto" latinLnBrk="1" hangingPunct="1">
              <a:lnSpc>
                <a:spcPct val="100000"/>
              </a:lnSpc>
              <a:spcBef>
                <a:spcPts val="0"/>
              </a:spcBef>
              <a:spcAft>
                <a:spcPts val="0"/>
              </a:spcAft>
              <a:buClrTx/>
              <a:buSzTx/>
              <a:buFontTx/>
              <a:buChar char="-"/>
              <a:tabLst/>
              <a:defRPr/>
            </a:pPr>
            <a:r>
              <a:rPr lang="en-US" altLang="ko-KR" sz="1200" b="0" i="0" u="none" strike="noStrike" kern="1200" baseline="0" dirty="0">
                <a:solidFill>
                  <a:schemeClr val="tx1"/>
                </a:solidFill>
                <a:latin typeface="Arial" charset="0"/>
                <a:ea typeface="+mn-ea"/>
                <a:cs typeface="+mn-cs"/>
              </a:rPr>
              <a:t>However, booting the system will overwrite memory. While the BIOS overwrites only a small fraction, loading a full OS would be destructive. </a:t>
            </a:r>
          </a:p>
          <a:p>
            <a:pPr marL="171450" marR="0" lvl="0" indent="-171450" algn="l" defTabSz="914400" rtl="0" eaLnBrk="1" fontAlgn="auto" latinLnBrk="1" hangingPunct="1">
              <a:lnSpc>
                <a:spcPct val="100000"/>
              </a:lnSpc>
              <a:spcBef>
                <a:spcPts val="0"/>
              </a:spcBef>
              <a:spcAft>
                <a:spcPts val="0"/>
              </a:spcAft>
              <a:buClrTx/>
              <a:buSzTx/>
              <a:buFontTx/>
              <a:buChar char="-"/>
              <a:tabLst/>
              <a:defRPr/>
            </a:pPr>
            <a:r>
              <a:rPr lang="en-US" altLang="ko-KR" sz="1200" b="0" i="0" u="none" strike="noStrike" kern="1200" baseline="0" dirty="0">
                <a:solidFill>
                  <a:schemeClr val="tx1"/>
                </a:solidFill>
                <a:latin typeface="Arial" charset="0"/>
                <a:ea typeface="+mn-ea"/>
                <a:cs typeface="+mn-cs"/>
              </a:rPr>
              <a:t>Solution is to use special-purpose programs to copy the memory contents to some external medium with minimal disruption to the original state.</a:t>
            </a:r>
          </a:p>
          <a:p>
            <a:pPr marL="171450" marR="0" lvl="0" indent="-171450" algn="l" defTabSz="914400" rtl="0" eaLnBrk="1" fontAlgn="auto" latinLnBrk="1" hangingPunct="1">
              <a:lnSpc>
                <a:spcPct val="100000"/>
              </a:lnSpc>
              <a:spcBef>
                <a:spcPts val="0"/>
              </a:spcBef>
              <a:spcAft>
                <a:spcPts val="0"/>
              </a:spcAft>
              <a:buClrTx/>
              <a:buSzTx/>
              <a:buFontTx/>
              <a:buChar char="-"/>
              <a:tabLst/>
              <a:defRPr/>
            </a:pPr>
            <a:r>
              <a:rPr lang="en-US" altLang="ko-KR" sz="1200" b="0" i="0" u="none" strike="noStrike" kern="1200" baseline="0" dirty="0">
                <a:solidFill>
                  <a:schemeClr val="tx1"/>
                </a:solidFill>
                <a:latin typeface="Arial" charset="0"/>
                <a:ea typeface="+mn-ea"/>
                <a:cs typeface="+mn-cs"/>
              </a:rPr>
              <a:t>They implemented tiny applications, with only few KBs, that can be booted via these tools (</a:t>
            </a:r>
            <a:r>
              <a:rPr lang="en-US" altLang="ko-KR" dirty="0">
                <a:ea typeface="굴림" panose="020B0600000101010101" pitchFamily="50" charset="-127"/>
              </a:rPr>
              <a:t>PXE, </a:t>
            </a:r>
            <a:r>
              <a:rPr lang="en-US" altLang="ko-KR" dirty="0"/>
              <a:t>EFI, </a:t>
            </a:r>
            <a:r>
              <a:rPr lang="en-US" altLang="ko-KR" sz="2400" dirty="0"/>
              <a:t>USB drives, and </a:t>
            </a:r>
            <a:r>
              <a:rPr lang="en-US" altLang="ko-KR" sz="2400" dirty="0">
                <a:ea typeface="굴림" panose="020B0600000101010101" pitchFamily="50" charset="-127"/>
              </a:rPr>
              <a:t>iPods</a:t>
            </a:r>
            <a:r>
              <a:rPr lang="en-US" altLang="ko-KR" sz="1200" b="0" i="0" u="none" strike="noStrike" kern="1200" baseline="0" dirty="0">
                <a:solidFill>
                  <a:schemeClr val="tx1"/>
                </a:solidFill>
                <a:latin typeface="Arial" charset="0"/>
                <a:ea typeface="+mn-ea"/>
                <a:cs typeface="+mn-cs"/>
              </a:rPr>
              <a:t>) and capture memory dumps.</a:t>
            </a:r>
          </a:p>
        </p:txBody>
      </p:sp>
      <p:sp>
        <p:nvSpPr>
          <p:cNvPr id="4" name="슬라이드 번호 개체 틀 3"/>
          <p:cNvSpPr>
            <a:spLocks noGrp="1"/>
          </p:cNvSpPr>
          <p:nvPr>
            <p:ph type="sldNum" sz="quarter" idx="10"/>
          </p:nvPr>
        </p:nvSpPr>
        <p:spPr/>
        <p:txBody>
          <a:bodyPr/>
          <a:lstStyle/>
          <a:p>
            <a:pPr>
              <a:defRPr/>
            </a:pPr>
            <a:fld id="{CB805A69-AD04-45F9-9399-61785274F725}" type="slidenum">
              <a:rPr lang="de-DE" altLang="ko-KR" smtClean="0"/>
              <a:pPr>
                <a:defRPr/>
              </a:pPr>
              <a:t>16</a:t>
            </a:fld>
            <a:endParaRPr lang="de-DE" altLang="ko-KR"/>
          </a:p>
        </p:txBody>
      </p:sp>
    </p:spTree>
    <p:extLst>
      <p:ext uri="{BB962C8B-B14F-4D97-AF65-F5344CB8AC3E}">
        <p14:creationId xmlns:p14="http://schemas.microsoft.com/office/powerpoint/2010/main" val="1850588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indent="-171450">
              <a:buFontTx/>
              <a:buChar char="-"/>
            </a:pPr>
            <a:r>
              <a:rPr lang="en-US" altLang="ko-KR" sz="1200" b="0" i="0" u="none" strike="noStrike" kern="1200" baseline="0" dirty="0">
                <a:solidFill>
                  <a:schemeClr val="tx1"/>
                </a:solidFill>
                <a:latin typeface="Arial" charset="0"/>
                <a:ea typeface="+mn-ea"/>
                <a:cs typeface="+mn-cs"/>
              </a:rPr>
              <a:t>A way of attack depends on level of access to the system and the countermeasures employed.</a:t>
            </a:r>
          </a:p>
          <a:p>
            <a:pPr marL="171450" indent="-171450">
              <a:buFontTx/>
              <a:buChar char="-"/>
            </a:pPr>
            <a:endParaRPr lang="en-US" altLang="ko-KR" sz="1200" b="0" i="0" u="none" strike="noStrike" kern="1200" baseline="0" dirty="0">
              <a:solidFill>
                <a:schemeClr val="tx1"/>
              </a:solidFill>
              <a:latin typeface="Arial" charset="0"/>
              <a:ea typeface="+mn-ea"/>
              <a:cs typeface="+mn-cs"/>
            </a:endParaRPr>
          </a:p>
          <a:p>
            <a:pPr marL="171450" indent="-171450">
              <a:buFontTx/>
              <a:buChar char="-"/>
            </a:pPr>
            <a:r>
              <a:rPr lang="en-US" altLang="ko-KR" sz="1200" b="0" i="0" u="none" strike="noStrike" kern="1200" baseline="0" dirty="0">
                <a:solidFill>
                  <a:schemeClr val="tx1"/>
                </a:solidFill>
                <a:latin typeface="Arial" charset="0"/>
                <a:ea typeface="+mn-ea"/>
                <a:cs typeface="+mn-cs"/>
              </a:rPr>
              <a:t>The simplest attack is to reboot the machine and configure the BIOS to boot the memory extraction tool.</a:t>
            </a:r>
          </a:p>
          <a:p>
            <a:pPr marL="171450" indent="-171450">
              <a:buFontTx/>
              <a:buChar char="-"/>
            </a:pPr>
            <a:r>
              <a:rPr lang="en-US" altLang="ko-KR" sz="1200" b="0" i="0" u="none" strike="noStrike" kern="1200" baseline="0" dirty="0">
                <a:solidFill>
                  <a:schemeClr val="tx1"/>
                </a:solidFill>
                <a:latin typeface="Arial" charset="0"/>
                <a:ea typeface="+mn-ea"/>
                <a:cs typeface="+mn-cs"/>
              </a:rPr>
              <a:t>A warm boot, with the OS’s restart procedure, will normally ensure that the memory has no decay, though software will have an opportunity to wipe sensitive data.</a:t>
            </a:r>
          </a:p>
          <a:p>
            <a:pPr marL="171450" indent="-171450">
              <a:buFontTx/>
              <a:buChar char="-"/>
            </a:pPr>
            <a:r>
              <a:rPr lang="en-US" altLang="ko-KR" sz="1200" b="0" i="0" u="none" strike="noStrike" kern="1200" baseline="0" dirty="0">
                <a:solidFill>
                  <a:schemeClr val="tx1"/>
                </a:solidFill>
                <a:latin typeface="Arial" charset="0"/>
                <a:ea typeface="+mn-ea"/>
                <a:cs typeface="+mn-cs"/>
              </a:rPr>
              <a:t>A cold boot, initiated from reset switch or by removing power, may result in a small decay, but denies software any chance to scrub memory before shutting down.</a:t>
            </a:r>
          </a:p>
          <a:p>
            <a:pPr marL="171450" indent="-171450">
              <a:buFontTx/>
              <a:buChar char="-"/>
            </a:pPr>
            <a:endParaRPr lang="en-US" altLang="ko-KR" sz="1200" b="0" i="0" u="none" strike="noStrike" kern="1200" baseline="0" dirty="0">
              <a:solidFill>
                <a:schemeClr val="tx1"/>
              </a:solidFill>
              <a:latin typeface="Arial" charset="0"/>
              <a:ea typeface="+mn-ea"/>
              <a:cs typeface="+mn-cs"/>
            </a:endParaRPr>
          </a:p>
          <a:p>
            <a:pPr marL="171450" indent="-171450">
              <a:buFontTx/>
              <a:buChar char="-"/>
            </a:pPr>
            <a:r>
              <a:rPr lang="en-US" altLang="ko-KR" sz="1200" b="0" i="0" u="none" strike="noStrike" kern="1200" baseline="0" dirty="0">
                <a:solidFill>
                  <a:schemeClr val="tx1"/>
                </a:solidFill>
                <a:latin typeface="Arial" charset="0"/>
                <a:ea typeface="+mn-ea"/>
                <a:cs typeface="+mn-cs"/>
              </a:rPr>
              <a:t>Even if the BIOS clears RAM or prevents memory dumping, an attacker can transfer the memory to his computer and extract it.</a:t>
            </a:r>
          </a:p>
          <a:p>
            <a:pPr marL="171450" indent="-171450">
              <a:buFontTx/>
              <a:buChar char="-"/>
            </a:pPr>
            <a:r>
              <a:rPr lang="en-US" altLang="ko-KR" sz="1200" b="0" i="0" u="none" strike="noStrike" kern="1200" baseline="0" dirty="0">
                <a:solidFill>
                  <a:schemeClr val="tx1"/>
                </a:solidFill>
                <a:latin typeface="Arial" charset="0"/>
                <a:ea typeface="+mn-ea"/>
                <a:cs typeface="+mn-cs"/>
              </a:rPr>
              <a:t>Cooling the memory slows the decay to be </a:t>
            </a:r>
            <a:r>
              <a:rPr lang="en-US" altLang="ko-KR" sz="1200" dirty="0">
                <a:ea typeface="굴림" panose="020B0600000101010101" pitchFamily="50" charset="-127"/>
              </a:rPr>
              <a:t>transferred</a:t>
            </a:r>
            <a:r>
              <a:rPr lang="en-US" altLang="ko-KR" sz="1200" b="0" i="0" u="none" strike="noStrike" kern="1200" baseline="0" dirty="0">
                <a:solidFill>
                  <a:schemeClr val="tx1"/>
                </a:solidFill>
                <a:latin typeface="Arial" charset="0"/>
                <a:ea typeface="+mn-ea"/>
                <a:cs typeface="+mn-cs"/>
              </a:rPr>
              <a:t> with minimal data loss.</a:t>
            </a:r>
          </a:p>
        </p:txBody>
      </p:sp>
      <p:sp>
        <p:nvSpPr>
          <p:cNvPr id="4" name="슬라이드 번호 개체 틀 3"/>
          <p:cNvSpPr>
            <a:spLocks noGrp="1"/>
          </p:cNvSpPr>
          <p:nvPr>
            <p:ph type="sldNum" sz="quarter" idx="10"/>
          </p:nvPr>
        </p:nvSpPr>
        <p:spPr/>
        <p:txBody>
          <a:bodyPr/>
          <a:lstStyle/>
          <a:p>
            <a:pPr>
              <a:defRPr/>
            </a:pPr>
            <a:fld id="{CB805A69-AD04-45F9-9399-61785274F725}" type="slidenum">
              <a:rPr lang="de-DE" altLang="ko-KR" smtClean="0"/>
              <a:pPr>
                <a:defRPr/>
              </a:pPr>
              <a:t>17</a:t>
            </a:fld>
            <a:endParaRPr lang="de-DE" altLang="ko-KR"/>
          </a:p>
        </p:txBody>
      </p:sp>
    </p:spTree>
    <p:extLst>
      <p:ext uri="{BB962C8B-B14F-4D97-AF65-F5344CB8AC3E}">
        <p14:creationId xmlns:p14="http://schemas.microsoft.com/office/powerpoint/2010/main" val="2142145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171450" indent="-171450" fontAlgn="auto">
              <a:spcBef>
                <a:spcPts val="0"/>
              </a:spcBef>
              <a:spcAft>
                <a:spcPts val="0"/>
              </a:spcAft>
              <a:buFontTx/>
              <a:buChar char="-"/>
              <a:defRPr/>
            </a:pPr>
            <a:r>
              <a:rPr lang="en-US" altLang="ko-KR" dirty="0"/>
              <a:t>Let me show you some pictures describing simple cold-boot attack on </a:t>
            </a:r>
            <a:r>
              <a:rPr lang="en-US" dirty="0"/>
              <a:t>screen locked laptop with an encrypted disk</a:t>
            </a:r>
            <a:r>
              <a:rPr lang="en-US" altLang="ko-KR" dirty="0"/>
              <a:t>.</a:t>
            </a:r>
            <a:endParaRPr lang="en-US" dirty="0"/>
          </a:p>
          <a:p>
            <a:pPr marL="171450" indent="-171450" fontAlgn="auto">
              <a:spcBef>
                <a:spcPts val="0"/>
              </a:spcBef>
              <a:spcAft>
                <a:spcPts val="0"/>
              </a:spcAft>
              <a:buFontTx/>
              <a:buChar char="-"/>
              <a:defRPr/>
            </a:pPr>
            <a:r>
              <a:rPr lang="en-US" altLang="ko-KR" dirty="0"/>
              <a:t>First, i</a:t>
            </a:r>
            <a:r>
              <a:rPr lang="en-US" dirty="0"/>
              <a:t>f </a:t>
            </a:r>
            <a:r>
              <a:rPr lang="en-US" altLang="ko-KR" dirty="0"/>
              <a:t>laptop is </a:t>
            </a:r>
            <a:r>
              <a:rPr lang="en-US" dirty="0"/>
              <a:t>asleep or hibernating, simply wake it u</a:t>
            </a:r>
            <a:r>
              <a:rPr lang="en-US" altLang="ko-KR" dirty="0"/>
              <a:t>p</a:t>
            </a:r>
            <a:r>
              <a:rPr lang="en-US" dirty="0"/>
              <a:t> </a:t>
            </a:r>
            <a:r>
              <a:rPr lang="en-US" altLang="ko-KR" dirty="0"/>
              <a:t>[next]</a:t>
            </a:r>
          </a:p>
          <a:p>
            <a:pPr marL="171450" indent="-171450" fontAlgn="auto">
              <a:spcBef>
                <a:spcPts val="0"/>
              </a:spcBef>
              <a:spcAft>
                <a:spcPts val="0"/>
              </a:spcAft>
              <a:buFontTx/>
              <a:buChar char="-"/>
              <a:defRPr/>
            </a:pPr>
            <a:r>
              <a:rPr lang="en-US" altLang="ko-KR" sz="1200" b="0" i="0" u="none" strike="noStrike" kern="1200" baseline="0" dirty="0">
                <a:solidFill>
                  <a:schemeClr val="tx1"/>
                </a:solidFill>
                <a:latin typeface="Arial" charset="0"/>
                <a:ea typeface="+mn-ea"/>
                <a:cs typeface="+mn-cs"/>
              </a:rPr>
              <a:t>Next, reboot the machine by disconnect and reconnect the power and use the memory extraction tool</a:t>
            </a:r>
            <a:r>
              <a:rPr lang="en-US" altLang="ko-KR" dirty="0"/>
              <a:t> [next]</a:t>
            </a:r>
            <a:endParaRPr lang="en-US" dirty="0"/>
          </a:p>
          <a:p>
            <a:pPr marL="171450" indent="-171450" fontAlgn="auto">
              <a:spcBef>
                <a:spcPts val="0"/>
              </a:spcBef>
              <a:spcAft>
                <a:spcPts val="0"/>
              </a:spcAft>
              <a:buFontTx/>
              <a:buChar char="-"/>
              <a:defRPr/>
            </a:pPr>
            <a:r>
              <a:rPr lang="en-US" altLang="ko-KR" dirty="0"/>
              <a:t>Then, the a</a:t>
            </a:r>
            <a:r>
              <a:rPr lang="en-US" dirty="0"/>
              <a:t>ttacker can extract the key in memory and decrypt the disk</a:t>
            </a: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4928196F-3593-443D-B151-978F253DB1D8}" type="slidenum">
              <a:rPr lang="en-US" altLang="ko-KR"/>
              <a:pPr/>
              <a:t>18</a:t>
            </a:fld>
            <a:endParaRPr lang="en-US" altLang="ko-KR"/>
          </a:p>
        </p:txBody>
      </p:sp>
    </p:spTree>
    <p:extLst>
      <p:ext uri="{BB962C8B-B14F-4D97-AF65-F5344CB8AC3E}">
        <p14:creationId xmlns:p14="http://schemas.microsoft.com/office/powerpoint/2010/main" val="35830941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marR="0" lvl="0" indent="-171450" algn="l" defTabSz="914400" rtl="0" eaLnBrk="1" fontAlgn="auto" latinLnBrk="1" hangingPunct="1">
              <a:lnSpc>
                <a:spcPct val="100000"/>
              </a:lnSpc>
              <a:spcBef>
                <a:spcPct val="0"/>
              </a:spcBef>
              <a:spcAft>
                <a:spcPts val="0"/>
              </a:spcAft>
              <a:buClrTx/>
              <a:buSzTx/>
              <a:buFontTx/>
              <a:buChar char="-"/>
              <a:tabLst/>
              <a:defRPr/>
            </a:pPr>
            <a:r>
              <a:rPr lang="en-US" altLang="ko-KR" dirty="0">
                <a:ea typeface="굴림" panose="020B0600000101010101" pitchFamily="50" charset="-127"/>
              </a:rPr>
              <a:t>[next] what if </a:t>
            </a:r>
            <a:r>
              <a:rPr lang="en-US" altLang="ko-KR" sz="1200" dirty="0">
                <a:ea typeface="굴림" panose="020B0600000101010101" pitchFamily="50" charset="-127"/>
              </a:rPr>
              <a:t>the BIOS clears RAM or prevents memory dumping?</a:t>
            </a:r>
          </a:p>
          <a:p>
            <a:pPr marL="171450" marR="0" lvl="0" indent="-171450" algn="l" defTabSz="914400" rtl="0" eaLnBrk="1" fontAlgn="auto" latinLnBrk="1" hangingPunct="1">
              <a:lnSpc>
                <a:spcPct val="100000"/>
              </a:lnSpc>
              <a:spcBef>
                <a:spcPct val="0"/>
              </a:spcBef>
              <a:spcAft>
                <a:spcPts val="0"/>
              </a:spcAft>
              <a:buClrTx/>
              <a:buSzTx/>
              <a:buFontTx/>
              <a:buChar char="-"/>
              <a:tabLst/>
              <a:defRPr/>
            </a:pPr>
            <a:r>
              <a:rPr lang="en-US" altLang="ko-KR" dirty="0">
                <a:ea typeface="굴림" panose="020B0600000101010101" pitchFamily="50" charset="-127"/>
              </a:rPr>
              <a:t>Then the attacker </a:t>
            </a:r>
            <a:r>
              <a:rPr lang="en-US" altLang="ko-KR" dirty="0"/>
              <a:t>cannot extract the key in memory.</a:t>
            </a:r>
            <a:endParaRPr lang="en-US" altLang="ko-KR" dirty="0">
              <a:ea typeface="굴림" panose="020B0600000101010101" pitchFamily="50" charset="-127"/>
            </a:endParaRPr>
          </a:p>
          <a:p>
            <a:pPr marL="171450" marR="0" lvl="0" indent="-171450" algn="l" defTabSz="914400" rtl="0" eaLnBrk="1" fontAlgn="auto" latinLnBrk="1" hangingPunct="1">
              <a:lnSpc>
                <a:spcPct val="100000"/>
              </a:lnSpc>
              <a:spcBef>
                <a:spcPct val="0"/>
              </a:spcBef>
              <a:spcAft>
                <a:spcPts val="0"/>
              </a:spcAft>
              <a:buClrTx/>
              <a:buSzTx/>
              <a:buFontTx/>
              <a:buChar char="-"/>
              <a:tabLst/>
              <a:defRPr/>
            </a:pPr>
            <a:r>
              <a:rPr lang="en-US" altLang="ko-KR" dirty="0">
                <a:ea typeface="굴림" panose="020B0600000101010101" pitchFamily="50" charset="-127"/>
              </a:rPr>
              <a:t>But he can still perform an advanced version of the attack.</a:t>
            </a: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E041F155-EF5C-4B86-8636-FE75ACF18005}" type="slidenum">
              <a:rPr lang="en-US" altLang="ko-KR"/>
              <a:pPr/>
              <a:t>19</a:t>
            </a:fld>
            <a:endParaRPr lang="en-US" altLang="ko-KR"/>
          </a:p>
        </p:txBody>
      </p:sp>
    </p:spTree>
    <p:extLst>
      <p:ext uri="{BB962C8B-B14F-4D97-AF65-F5344CB8AC3E}">
        <p14:creationId xmlns:p14="http://schemas.microsoft.com/office/powerpoint/2010/main" val="4040789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indent="-171450">
              <a:buFontTx/>
              <a:buChar char="-"/>
            </a:pPr>
            <a:r>
              <a:rPr lang="en-US" altLang="ko-KR" dirty="0"/>
              <a:t>Here are the contents of my presentation.</a:t>
            </a:r>
          </a:p>
          <a:p>
            <a:pPr marL="171450" indent="-171450">
              <a:buFontTx/>
              <a:buChar char="-"/>
            </a:pPr>
            <a:r>
              <a:rPr lang="en-US" altLang="ko-KR" dirty="0"/>
              <a:t>First, I will introduce briefly this paper.</a:t>
            </a:r>
          </a:p>
          <a:p>
            <a:pPr marL="171450" indent="-171450">
              <a:buFontTx/>
              <a:buChar char="-"/>
            </a:pPr>
            <a:r>
              <a:rPr lang="en-US" altLang="ko-KR" dirty="0"/>
              <a:t>Next, I will explain vulnerability</a:t>
            </a:r>
            <a:r>
              <a:rPr lang="en-US" altLang="ko-KR" baseline="0" dirty="0"/>
              <a:t> and attacks.</a:t>
            </a:r>
          </a:p>
          <a:p>
            <a:pPr marL="171450" indent="-171450">
              <a:buFontTx/>
              <a:buChar char="-"/>
            </a:pPr>
            <a:r>
              <a:rPr lang="en-US" altLang="ko-KR" dirty="0"/>
              <a:t>Finally, I will talk about countermeasures, related works, and conclusion.</a:t>
            </a:r>
          </a:p>
        </p:txBody>
      </p:sp>
      <p:sp>
        <p:nvSpPr>
          <p:cNvPr id="4" name="슬라이드 번호 개체 틀 3"/>
          <p:cNvSpPr>
            <a:spLocks noGrp="1"/>
          </p:cNvSpPr>
          <p:nvPr>
            <p:ph type="sldNum" sz="quarter" idx="10"/>
          </p:nvPr>
        </p:nvSpPr>
        <p:spPr/>
        <p:txBody>
          <a:bodyPr/>
          <a:lstStyle/>
          <a:p>
            <a:fld id="{C06332CC-0FF7-45AF-B24A-2FCE84217117}" type="slidenum">
              <a:rPr lang="ko-KR" altLang="en-US" smtClean="0"/>
              <a:t>2</a:t>
            </a:fld>
            <a:endParaRPr lang="ko-KR" altLang="en-US"/>
          </a:p>
        </p:txBody>
      </p:sp>
    </p:spTree>
    <p:extLst>
      <p:ext uri="{BB962C8B-B14F-4D97-AF65-F5344CB8AC3E}">
        <p14:creationId xmlns:p14="http://schemas.microsoft.com/office/powerpoint/2010/main" val="2841806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marR="0" lvl="0" indent="-171450" algn="l" defTabSz="914400" rtl="0" eaLnBrk="1" fontAlgn="auto" latinLnBrk="1" hangingPunct="1">
              <a:lnSpc>
                <a:spcPct val="100000"/>
              </a:lnSpc>
              <a:spcBef>
                <a:spcPct val="0"/>
              </a:spcBef>
              <a:spcAft>
                <a:spcPts val="0"/>
              </a:spcAft>
              <a:buClrTx/>
              <a:buSzTx/>
              <a:buFontTx/>
              <a:buChar char="-"/>
              <a:tabLst/>
              <a:defRPr/>
            </a:pPr>
            <a:r>
              <a:rPr lang="en-US" altLang="ko-KR" sz="1200" b="0" i="0" u="none" strike="noStrike" kern="1200" baseline="0" dirty="0">
                <a:solidFill>
                  <a:schemeClr val="tx1"/>
                </a:solidFill>
                <a:latin typeface="Arial" charset="0"/>
                <a:ea typeface="+mn-ea"/>
                <a:cs typeface="+mn-cs"/>
              </a:rPr>
              <a:t>The attacker can transfer the memory to his computer </a:t>
            </a:r>
            <a:r>
              <a:rPr lang="en-US" altLang="ko-KR" dirty="0">
                <a:ea typeface="굴림" panose="020B0600000101010101" pitchFamily="50" charset="-127"/>
              </a:rPr>
              <a:t>without cutting power </a:t>
            </a:r>
            <a:r>
              <a:rPr lang="en-US" altLang="ko-KR" sz="1200" b="0" i="0" u="none" strike="noStrike" kern="1200" baseline="0" dirty="0">
                <a:solidFill>
                  <a:schemeClr val="tx1"/>
                </a:solidFill>
                <a:latin typeface="Arial" charset="0"/>
                <a:ea typeface="+mn-ea"/>
                <a:cs typeface="+mn-cs"/>
              </a:rPr>
              <a:t>and extract their contents.</a:t>
            </a:r>
          </a:p>
          <a:p>
            <a:pPr marL="171450" marR="0" lvl="0" indent="-171450" algn="l" defTabSz="914400" rtl="0" eaLnBrk="1" fontAlgn="auto" latinLnBrk="1" hangingPunct="1">
              <a:lnSpc>
                <a:spcPct val="100000"/>
              </a:lnSpc>
              <a:spcBef>
                <a:spcPct val="0"/>
              </a:spcBef>
              <a:spcAft>
                <a:spcPts val="0"/>
              </a:spcAft>
              <a:buClrTx/>
              <a:buSzTx/>
              <a:buFontTx/>
              <a:buChar char="-"/>
              <a:tabLst/>
              <a:defRPr/>
            </a:pPr>
            <a:r>
              <a:rPr lang="en-US" altLang="ko-KR" dirty="0">
                <a:ea typeface="굴림" panose="020B0600000101010101" pitchFamily="50" charset="-127"/>
              </a:rPr>
              <a:t>He might use the</a:t>
            </a:r>
            <a:r>
              <a:rPr lang="en-US" altLang="ko-KR" baseline="0" dirty="0">
                <a:ea typeface="굴림" panose="020B0600000101010101" pitchFamily="50" charset="-127"/>
              </a:rPr>
              <a:t> fact that </a:t>
            </a:r>
            <a:r>
              <a:rPr lang="en-US" altLang="ko-KR" sz="1200" dirty="0">
                <a:ea typeface="굴림" panose="020B0600000101010101" pitchFamily="50" charset="-127"/>
              </a:rPr>
              <a:t>cooling memory slows decay while</a:t>
            </a:r>
            <a:r>
              <a:rPr lang="en-US" altLang="ko-KR" sz="1200" baseline="0" dirty="0">
                <a:ea typeface="굴림" panose="020B0600000101010101" pitchFamily="50" charset="-127"/>
              </a:rPr>
              <a:t> transferring</a:t>
            </a:r>
            <a:r>
              <a:rPr lang="en-US" altLang="ko-KR" sz="1200" dirty="0">
                <a:ea typeface="굴림" panose="020B0600000101010101" pitchFamily="50" charset="-127"/>
              </a:rPr>
              <a:t>.</a:t>
            </a:r>
          </a:p>
          <a:p>
            <a:pPr marL="171450" marR="0" lvl="0" indent="-171450" algn="l" defTabSz="914400" rtl="0" eaLnBrk="1" fontAlgn="auto" latinLnBrk="1" hangingPunct="1">
              <a:lnSpc>
                <a:spcPct val="100000"/>
              </a:lnSpc>
              <a:spcBef>
                <a:spcPct val="0"/>
              </a:spcBef>
              <a:spcAft>
                <a:spcPts val="0"/>
              </a:spcAft>
              <a:buClrTx/>
              <a:buSzTx/>
              <a:buFontTx/>
              <a:buChar char="-"/>
              <a:tabLst/>
              <a:defRPr/>
            </a:pPr>
            <a:r>
              <a:rPr lang="en-US" altLang="ko-KR" sz="1050" dirty="0"/>
              <a:t>Let’s see the demo </a:t>
            </a:r>
            <a:r>
              <a:rPr lang="en-US" altLang="ko-KR" sz="1050" baseline="0" dirty="0"/>
              <a:t>video clip for this attack.</a:t>
            </a:r>
            <a:endParaRPr lang="en-US" altLang="ko-KR" sz="1050" dirty="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B4373419-61DD-4EA4-8B6C-18D2F8691E5A}" type="slidenum">
              <a:rPr lang="en-US" altLang="ko-KR"/>
              <a:pPr/>
              <a:t>20</a:t>
            </a:fld>
            <a:endParaRPr lang="en-US" altLang="ko-KR"/>
          </a:p>
        </p:txBody>
      </p:sp>
    </p:spTree>
    <p:extLst>
      <p:ext uri="{BB962C8B-B14F-4D97-AF65-F5344CB8AC3E}">
        <p14:creationId xmlns:p14="http://schemas.microsoft.com/office/powerpoint/2010/main" val="850972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FontTx/>
              <a:buNone/>
            </a:pPr>
            <a:endParaRPr lang="en-US" altLang="ko-KR" dirty="0">
              <a:ea typeface="굴림" panose="020B0600000101010101" pitchFamily="50" charset="-127"/>
            </a:endParaRP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E78060BA-F8C2-427F-ABAD-8FDA09200869}" type="slidenum">
              <a:rPr lang="en-US" altLang="ko-KR"/>
              <a:pPr/>
              <a:t>21</a:t>
            </a:fld>
            <a:endParaRPr lang="en-US" altLang="ko-KR"/>
          </a:p>
        </p:txBody>
      </p:sp>
    </p:spTree>
    <p:extLst>
      <p:ext uri="{BB962C8B-B14F-4D97-AF65-F5344CB8AC3E}">
        <p14:creationId xmlns:p14="http://schemas.microsoft.com/office/powerpoint/2010/main" val="36048679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Tx/>
              <a:buChar char="-"/>
            </a:pPr>
            <a:r>
              <a:rPr lang="en-US" altLang="ko-KR" sz="1200" dirty="0">
                <a:ea typeface="굴림" panose="020B0600000101010101" pitchFamily="50" charset="-127"/>
              </a:rPr>
              <a:t>This is the most powerful attack.</a:t>
            </a:r>
          </a:p>
          <a:p>
            <a:pPr marL="171450" indent="-171450">
              <a:spcBef>
                <a:spcPct val="0"/>
              </a:spcBef>
              <a:buFontTx/>
              <a:buChar char="-"/>
            </a:pPr>
            <a:r>
              <a:rPr lang="en-US" altLang="ko-KR" sz="1200" dirty="0">
                <a:ea typeface="굴림" panose="020B0600000101010101" pitchFamily="50" charset="-127"/>
              </a:rPr>
              <a:t>The attacker reduces the temperature of the memory to −50</a:t>
            </a:r>
            <a:r>
              <a:rPr lang="en-US" altLang="ko-KR" sz="1200" dirty="0">
                <a:latin typeface="Arial" charset="0"/>
              </a:rPr>
              <a:t>°</a:t>
            </a:r>
            <a:r>
              <a:rPr lang="en-US" altLang="ko-KR" sz="1200" dirty="0">
                <a:ea typeface="굴림" panose="020B0600000101010101" pitchFamily="50" charset="-127"/>
              </a:rPr>
              <a:t>C by spraying with “canned air” holding cold liquid while the computer is still running.</a:t>
            </a:r>
          </a:p>
          <a:p>
            <a:pPr marL="171450" indent="-171450">
              <a:spcBef>
                <a:spcPct val="0"/>
              </a:spcBef>
              <a:buFontTx/>
              <a:buChar char="-"/>
            </a:pPr>
            <a:r>
              <a:rPr lang="en-US" altLang="ko-KR" sz="1200" dirty="0">
                <a:ea typeface="굴림" panose="020B0600000101010101" pitchFamily="50" charset="-127"/>
              </a:rPr>
              <a:t>At this temperature, the data will persist for several minutes after power loss with minimal error, even if the memory modules are removed from the computer.</a:t>
            </a:r>
          </a:p>
          <a:p>
            <a:pPr marL="171450" indent="-171450">
              <a:spcBef>
                <a:spcPct val="0"/>
              </a:spcBef>
              <a:buFontTx/>
              <a:buChar char="-"/>
            </a:pPr>
            <a:r>
              <a:rPr lang="en-US" altLang="ko-KR" sz="1200" dirty="0">
                <a:ea typeface="굴림" panose="020B0600000101010101" pitchFamily="50" charset="-127"/>
              </a:rPr>
              <a:t>Then he moves them to another machine configured to read them without overwriting any data.</a:t>
            </a:r>
          </a:p>
          <a:p>
            <a:pPr marL="171450" indent="-171450">
              <a:spcBef>
                <a:spcPct val="0"/>
              </a:spcBef>
              <a:buFontTx/>
              <a:buChar char="-"/>
            </a:pPr>
            <a:r>
              <a:rPr lang="en-US" altLang="ko-KR" sz="1200" dirty="0">
                <a:ea typeface="굴림" panose="020B0600000101010101" pitchFamily="50" charset="-127"/>
              </a:rPr>
              <a:t>This is a cheap, practical way to move the RAM from one computer to another without losing much data</a:t>
            </a: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E78060BA-F8C2-427F-ABAD-8FDA09200869}" type="slidenum">
              <a:rPr lang="en-US" altLang="ko-KR"/>
              <a:pPr/>
              <a:t>22</a:t>
            </a:fld>
            <a:endParaRPr lang="en-US" altLang="ko-KR"/>
          </a:p>
        </p:txBody>
      </p:sp>
    </p:spTree>
    <p:extLst>
      <p:ext uri="{BB962C8B-B14F-4D97-AF65-F5344CB8AC3E}">
        <p14:creationId xmlns:p14="http://schemas.microsoft.com/office/powerpoint/2010/main" val="2379380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indent="-171450">
              <a:buFontTx/>
              <a:buChar char="-"/>
            </a:pPr>
            <a:r>
              <a:rPr lang="en-US" altLang="ko-KR" dirty="0"/>
              <a:t>The</a:t>
            </a:r>
            <a:r>
              <a:rPr lang="en-US" altLang="ko-KR" baseline="0" dirty="0"/>
              <a:t> attacker could dump the memory so far, so how can he exploit the key in memory?</a:t>
            </a:r>
          </a:p>
          <a:p>
            <a:pPr marL="171450" indent="-171450">
              <a:buFontTx/>
              <a:buChar char="-"/>
            </a:pPr>
            <a:r>
              <a:rPr lang="en-US" altLang="ko-KR" baseline="0" dirty="0"/>
              <a:t>The next part is about how the key for an attack.</a:t>
            </a:r>
          </a:p>
        </p:txBody>
      </p:sp>
      <p:sp>
        <p:nvSpPr>
          <p:cNvPr id="4" name="슬라이드 번호 개체 틀 3"/>
          <p:cNvSpPr>
            <a:spLocks noGrp="1"/>
          </p:cNvSpPr>
          <p:nvPr>
            <p:ph type="sldNum" sz="quarter" idx="10"/>
          </p:nvPr>
        </p:nvSpPr>
        <p:spPr/>
        <p:txBody>
          <a:bodyPr/>
          <a:lstStyle/>
          <a:p>
            <a:fld id="{C06332CC-0FF7-45AF-B24A-2FCE84217117}" type="slidenum">
              <a:rPr lang="ko-KR" altLang="en-US" smtClean="0"/>
              <a:t>23</a:t>
            </a:fld>
            <a:endParaRPr lang="ko-KR" altLang="en-US"/>
          </a:p>
        </p:txBody>
      </p:sp>
    </p:spTree>
    <p:extLst>
      <p:ext uri="{BB962C8B-B14F-4D97-AF65-F5344CB8AC3E}">
        <p14:creationId xmlns:p14="http://schemas.microsoft.com/office/powerpoint/2010/main" val="673601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indent="-171450">
              <a:buFontTx/>
              <a:buChar char="-"/>
            </a:pPr>
            <a:r>
              <a:rPr lang="en-US" altLang="ko-KR" sz="1200" b="0" i="0" u="none" strike="noStrike" kern="1200" baseline="0" dirty="0">
                <a:solidFill>
                  <a:schemeClr val="tx1"/>
                </a:solidFill>
                <a:latin typeface="+mn-lt"/>
                <a:ea typeface="+mn-ea"/>
                <a:cs typeface="+mn-cs"/>
              </a:rPr>
              <a:t>When the memory is partially decayed, there may be errors in the keys, and this makes extracting key complicated.</a:t>
            </a:r>
          </a:p>
          <a:p>
            <a:pPr marL="171450" indent="-171450">
              <a:buFontTx/>
              <a:buChar char="-"/>
            </a:pPr>
            <a:r>
              <a:rPr lang="en-US" altLang="ko-KR" sz="1200" b="0" i="0" u="none" strike="noStrike" kern="1200" baseline="0" dirty="0">
                <a:solidFill>
                  <a:schemeClr val="tx1"/>
                </a:solidFill>
                <a:latin typeface="+mn-lt"/>
                <a:ea typeface="+mn-ea"/>
                <a:cs typeface="+mn-cs"/>
              </a:rPr>
              <a:t>The authors developed algorithms for reconstructing keys which are working when only 27% of the bits are known and of course better than brute force.</a:t>
            </a:r>
          </a:p>
          <a:p>
            <a:pPr marL="171450" indent="-171450">
              <a:buFontTx/>
              <a:buChar char="-"/>
            </a:pPr>
            <a:endParaRPr lang="en-US" altLang="ko-KR" sz="1200" b="0" i="0" u="none" strike="noStrike" kern="1200" baseline="0" dirty="0">
              <a:solidFill>
                <a:schemeClr val="tx1"/>
              </a:solidFill>
              <a:latin typeface="+mn-lt"/>
              <a:ea typeface="+mn-ea"/>
              <a:cs typeface="+mn-cs"/>
            </a:endParaRPr>
          </a:p>
          <a:p>
            <a:pPr marL="171450" indent="-171450">
              <a:buFontTx/>
              <a:buChar char="-"/>
            </a:pPr>
            <a:r>
              <a:rPr lang="en-US" altLang="ko-KR" sz="1200" b="0" i="0" u="none" strike="noStrike" kern="1200" baseline="0" dirty="0">
                <a:solidFill>
                  <a:schemeClr val="tx1"/>
                </a:solidFill>
                <a:latin typeface="+mn-lt"/>
                <a:ea typeface="+mn-ea"/>
                <a:cs typeface="+mn-cs"/>
              </a:rPr>
              <a:t>The algorithms use two properties; a trade-off between efficiency and security and unidirectional decay.</a:t>
            </a:r>
          </a:p>
          <a:p>
            <a:pPr marL="171450" indent="-171450">
              <a:buFontTx/>
              <a:buChar char="-"/>
            </a:pPr>
            <a:endParaRPr lang="en-US" altLang="ko-KR" sz="1200" b="0" i="0" u="none" strike="noStrike" kern="1200" baseline="0" dirty="0">
              <a:solidFill>
                <a:schemeClr val="tx1"/>
              </a:solidFill>
              <a:latin typeface="+mn-lt"/>
              <a:ea typeface="+mn-ea"/>
              <a:cs typeface="+mn-cs"/>
            </a:endParaRPr>
          </a:p>
          <a:p>
            <a:pPr marL="171450" indent="-171450">
              <a:buFontTx/>
              <a:buChar char="-"/>
            </a:pPr>
            <a:r>
              <a:rPr lang="en-US" altLang="ko-KR" sz="1200" b="0" i="0" u="none" strike="noStrike" kern="1200" baseline="0" dirty="0">
                <a:solidFill>
                  <a:schemeClr val="tx1"/>
                </a:solidFill>
                <a:latin typeface="+mn-lt"/>
                <a:ea typeface="+mn-ea"/>
                <a:cs typeface="+mn-cs"/>
              </a:rPr>
              <a:t>Most encryption programs stores precomputed data from the key such as a key schedule </a:t>
            </a:r>
            <a:r>
              <a:rPr lang="en-US" altLang="ko-KR" dirty="0"/>
              <a:t>to </a:t>
            </a:r>
            <a:r>
              <a:rPr lang="en-US" altLang="zh-CN" sz="1200" dirty="0">
                <a:ea typeface="宋体" charset="-122"/>
              </a:rPr>
              <a:t>speed up computation</a:t>
            </a:r>
            <a:r>
              <a:rPr lang="en-US" altLang="ko-KR" dirty="0"/>
              <a:t>.</a:t>
            </a:r>
            <a:endParaRPr lang="en-US" altLang="ko-KR" sz="1200" b="0" i="0" u="none" strike="noStrike" kern="1200" baseline="0" dirty="0">
              <a:solidFill>
                <a:schemeClr val="tx1"/>
              </a:solidFill>
              <a:latin typeface="+mn-lt"/>
              <a:ea typeface="+mn-ea"/>
              <a:cs typeface="+mn-cs"/>
            </a:endParaRPr>
          </a:p>
          <a:p>
            <a:pPr marL="171450" indent="-171450">
              <a:buFontTx/>
              <a:buChar char="-"/>
            </a:pPr>
            <a:r>
              <a:rPr lang="en-US" altLang="ko-KR" sz="1200" b="0" i="0" u="none" strike="noStrike" kern="1200" baseline="0" dirty="0">
                <a:solidFill>
                  <a:schemeClr val="tx1"/>
                </a:solidFill>
                <a:latin typeface="+mn-lt"/>
                <a:ea typeface="+mn-ea"/>
                <a:cs typeface="+mn-cs"/>
              </a:rPr>
              <a:t>This data contains much more structure than the key itself, so the algorithms use this structure to perform error correction.</a:t>
            </a:r>
          </a:p>
          <a:p>
            <a:pPr marL="0" indent="0">
              <a:buFontTx/>
              <a:buNone/>
            </a:pPr>
            <a:endParaRPr lang="en-US" altLang="ko-KR" sz="1200" b="0" i="0" u="none" strike="noStrike" kern="1200" baseline="0" dirty="0">
              <a:solidFill>
                <a:schemeClr val="tx1"/>
              </a:solidFill>
              <a:latin typeface="+mn-lt"/>
              <a:ea typeface="+mn-ea"/>
              <a:cs typeface="+mn-cs"/>
            </a:endParaRPr>
          </a:p>
          <a:p>
            <a:pPr marL="171450" indent="-171450">
              <a:buFontTx/>
              <a:buChar char="-"/>
            </a:pPr>
            <a:r>
              <a:rPr lang="en-US" altLang="ko-KR" sz="1200" b="0" i="0" u="none" strike="noStrike" kern="1200" baseline="0" dirty="0">
                <a:solidFill>
                  <a:schemeClr val="tx1"/>
                </a:solidFill>
                <a:latin typeface="+mn-lt"/>
                <a:ea typeface="+mn-ea"/>
                <a:cs typeface="+mn-cs"/>
              </a:rPr>
              <a:t>Also, in their experiments, almost all bits decayed to a predictable ground state with only a tiny fraction flipping in the opposite direction.</a:t>
            </a:r>
          </a:p>
          <a:p>
            <a:pPr marL="171450" indent="-171450">
              <a:buFontTx/>
              <a:buChar char="-"/>
            </a:pPr>
            <a:r>
              <a:rPr lang="en-US" altLang="ko-KR" sz="1200" b="0" i="0" u="none" strike="noStrike" kern="1200" baseline="0" dirty="0">
                <a:solidFill>
                  <a:schemeClr val="tx1"/>
                </a:solidFill>
                <a:latin typeface="+mn-lt"/>
                <a:ea typeface="+mn-ea"/>
                <a:cs typeface="+mn-cs"/>
              </a:rPr>
              <a:t>They assume that the ground state decay probability is known to the attacker because it can be approximated by comparing the fractions of zeros and ones in the extracted key data.</a:t>
            </a:r>
          </a:p>
        </p:txBody>
      </p:sp>
      <p:sp>
        <p:nvSpPr>
          <p:cNvPr id="4" name="슬라이드 번호 개체 틀 3"/>
          <p:cNvSpPr>
            <a:spLocks noGrp="1"/>
          </p:cNvSpPr>
          <p:nvPr>
            <p:ph type="sldNum" sz="quarter" idx="10"/>
          </p:nvPr>
        </p:nvSpPr>
        <p:spPr/>
        <p:txBody>
          <a:bodyPr/>
          <a:lstStyle/>
          <a:p>
            <a:pPr>
              <a:defRPr/>
            </a:pPr>
            <a:fld id="{CB805A69-AD04-45F9-9399-61785274F725}" type="slidenum">
              <a:rPr lang="de-DE" altLang="ko-KR" smtClean="0"/>
              <a:pPr>
                <a:defRPr/>
              </a:pPr>
              <a:t>24</a:t>
            </a:fld>
            <a:endParaRPr lang="de-DE" altLang="ko-KR"/>
          </a:p>
        </p:txBody>
      </p:sp>
    </p:spTree>
    <p:extLst>
      <p:ext uri="{BB962C8B-B14F-4D97-AF65-F5344CB8AC3E}">
        <p14:creationId xmlns:p14="http://schemas.microsoft.com/office/powerpoint/2010/main" val="22552563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슬라이드 노트 개체 틀 2"/>
              <p:cNvSpPr>
                <a:spLocks noGrp="1"/>
              </p:cNvSpPr>
              <p:nvPr>
                <p:ph type="body" idx="1"/>
              </p:nvPr>
            </p:nvSpPr>
            <p:spPr/>
            <p:txBody>
              <a:bodyPr/>
              <a:lstStyle/>
              <a:p>
                <a:pPr marL="171450" indent="-171450">
                  <a:buFontTx/>
                  <a:buChar char="-"/>
                </a:pPr>
                <a:r>
                  <a:rPr lang="en-US" altLang="ko-KR" dirty="0"/>
                  <a:t>First, let’s look at DES </a:t>
                </a:r>
                <a:r>
                  <a:rPr lang="en-US" altLang="zh-CN" dirty="0">
                    <a:ea typeface="宋体" charset="-122"/>
                  </a:rPr>
                  <a:t>key </a:t>
                </a:r>
                <a:r>
                  <a:rPr lang="en-US" altLang="ko-KR" dirty="0"/>
                  <a:t>reconstruction.</a:t>
                </a:r>
              </a:p>
              <a:p>
                <a:pPr marL="171450" indent="-171450">
                  <a:buFontTx/>
                  <a:buChar char="-"/>
                </a:pPr>
                <a:endParaRPr lang="en-US" altLang="ko-KR" dirty="0"/>
              </a:p>
              <a:p>
                <a:pPr marL="171450" indent="-171450">
                  <a:buFontTx/>
                  <a:buChar char="-"/>
                </a:pPr>
                <a:r>
                  <a:rPr lang="en-US" altLang="ko-KR" dirty="0"/>
                  <a:t>DES must expand the secret key K into key schedule before using it.</a:t>
                </a:r>
              </a:p>
              <a:p>
                <a:pPr marL="171450" indent="-171450">
                  <a:buFontTx/>
                  <a:buChar char="-"/>
                </a:pPr>
                <a:r>
                  <a:rPr lang="en-US" altLang="ko-KR" dirty="0"/>
                  <a:t>Programs typically cache it in memory as long as K is in use</a:t>
                </a:r>
                <a:r>
                  <a:rPr lang="en-US" altLang="ko-KR" baseline="0" dirty="0"/>
                  <a:t> because </a:t>
                </a:r>
                <a:r>
                  <a:rPr lang="en-US" altLang="ko-KR" dirty="0"/>
                  <a:t>it takes time to compute.</a:t>
                </a:r>
              </a:p>
              <a:p>
                <a:pPr marL="171450" indent="-171450">
                  <a:buFontTx/>
                  <a:buChar char="-"/>
                </a:pPr>
                <a:r>
                  <a:rPr lang="en-US" altLang="ko-KR" dirty="0"/>
                  <a:t>The key schedule consists of 16 round keys, each a permutation of a 48-bit subset of bits from the original 56-bit key.</a:t>
                </a:r>
              </a:p>
              <a:p>
                <a:pPr marL="171450" indent="-171450">
                  <a:buFontTx/>
                  <a:buChar char="-"/>
                </a:pPr>
                <a:r>
                  <a:rPr lang="en-US" altLang="ko-KR" dirty="0"/>
                  <a:t>Every bit from the key is repeated in about 14 of the 16 round keys.</a:t>
                </a:r>
              </a:p>
              <a:p>
                <a:pPr marL="171450" indent="-171450">
                  <a:buFontTx/>
                  <a:buChar char="-"/>
                </a:pPr>
                <a:endParaRPr lang="en-US" altLang="ko-KR" dirty="0"/>
              </a:p>
              <a:p>
                <a:pPr marL="171450" indent="-171450">
                  <a:buFontTx/>
                  <a:buChar char="-"/>
                </a:pPr>
                <a:r>
                  <a:rPr lang="en-US" altLang="ko-KR" dirty="0"/>
                  <a:t>For each bit of the key, consider the n bits extracted from the memory as all identical copies of that key bit.</a:t>
                </a:r>
              </a:p>
              <a:p>
                <a:pPr marL="171450" indent="-171450">
                  <a:buFontTx/>
                  <a:buChar char="-"/>
                </a:pPr>
                <a:r>
                  <a:rPr lang="en-US" altLang="ko-KR" dirty="0"/>
                  <a:t>Since we know the probability that each bit decayed 0 → 1 or 1 → 0, we can calculate whether the extracted bits were more likely to have resulted from the decay of</a:t>
                </a:r>
                <a:r>
                  <a:rPr lang="en-US" altLang="ko-KR" baseline="0" dirty="0"/>
                  <a:t> </a:t>
                </a:r>
                <a:r>
                  <a:rPr lang="en-US" altLang="ko-KR" dirty="0"/>
                  <a:t>repetitions of 0 or 1.</a:t>
                </a:r>
              </a:p>
              <a:p>
                <a:pPr marL="171450" indent="-171450">
                  <a:buFontTx/>
                  <a:buChar char="-"/>
                </a:pPr>
                <a:r>
                  <a:rPr lang="en-US" altLang="ko-KR" dirty="0"/>
                  <a:t>If 5% of the bits have decayed, the probability of getting wrong key is less than </a:t>
                </a:r>
                <a14:m>
                  <m:oMath xmlns:m="http://schemas.openxmlformats.org/officeDocument/2006/math">
                    <m:sSup>
                      <m:sSupPr>
                        <m:ctrlPr>
                          <a:rPr lang="en-US" altLang="zh-CN" b="0" i="1" smtClean="0">
                            <a:latin typeface="Cambria Math" panose="02040503050406030204" pitchFamily="18" charset="0"/>
                            <a:ea typeface="宋体" charset="-122"/>
                          </a:rPr>
                        </m:ctrlPr>
                      </m:sSupPr>
                      <m:e>
                        <m:r>
                          <a:rPr lang="en-US" altLang="zh-CN" b="0" i="1" smtClean="0">
                            <a:latin typeface="Cambria Math" panose="02040503050406030204" pitchFamily="18" charset="0"/>
                            <a:ea typeface="宋体" charset="-122"/>
                          </a:rPr>
                          <m:t>10</m:t>
                        </m:r>
                      </m:e>
                      <m:sup>
                        <m:r>
                          <a:rPr lang="en-US" altLang="zh-CN" b="0" i="1" smtClean="0">
                            <a:latin typeface="Cambria Math" panose="02040503050406030204" pitchFamily="18" charset="0"/>
                            <a:ea typeface="宋体" charset="-122"/>
                          </a:rPr>
                          <m:t>−8</m:t>
                        </m:r>
                      </m:sup>
                    </m:sSup>
                  </m:oMath>
                </a14:m>
                <a:r>
                  <a:rPr lang="en-US" altLang="ko-KR" dirty="0"/>
                  <a:t>.</a:t>
                </a:r>
              </a:p>
              <a:p>
                <a:pPr marL="171450" indent="-171450">
                  <a:buFontTx/>
                  <a:buChar char="-"/>
                </a:pPr>
                <a:r>
                  <a:rPr lang="en-US" altLang="ko-KR" dirty="0"/>
                  <a:t>Even if 25% of the bits are in error, the probability of reconstructing the correct</a:t>
                </a:r>
                <a:r>
                  <a:rPr lang="en-US" altLang="ko-KR" baseline="0" dirty="0"/>
                  <a:t> </a:t>
                </a:r>
                <a:r>
                  <a:rPr lang="en-US" altLang="ko-KR" dirty="0"/>
                  <a:t>key is more than 98%.</a:t>
                </a:r>
                <a:endParaRPr lang="ko-KR" altLang="en-US" dirty="0"/>
              </a:p>
            </p:txBody>
          </p:sp>
        </mc:Choice>
        <mc:Fallback xmlns="">
          <p:sp>
            <p:nvSpPr>
              <p:cNvPr id="3" name="슬라이드 노트 개체 틀 2"/>
              <p:cNvSpPr>
                <a:spLocks noGrp="1"/>
              </p:cNvSpPr>
              <p:nvPr>
                <p:ph type="body" idx="1"/>
              </p:nvPr>
            </p:nvSpPr>
            <p:spPr/>
            <p:txBody>
              <a:bodyPr/>
              <a:lstStyle/>
              <a:p>
                <a:pPr marL="171450" indent="-171450">
                  <a:buFontTx/>
                  <a:buChar char="-"/>
                </a:pPr>
                <a:r>
                  <a:rPr lang="en-US" altLang="ko-KR" dirty="0" smtClean="0"/>
                  <a:t>First, let’s look at DES </a:t>
                </a:r>
                <a:r>
                  <a:rPr lang="en-US" altLang="zh-CN" dirty="0" smtClean="0">
                    <a:ea typeface="宋体" charset="-122"/>
                  </a:rPr>
                  <a:t>key </a:t>
                </a:r>
                <a:r>
                  <a:rPr lang="en-US" altLang="ko-KR" dirty="0" smtClean="0"/>
                  <a:t>reconstruction.</a:t>
                </a:r>
                <a:endParaRPr lang="en-US" altLang="ko-KR" dirty="0" smtClean="0"/>
              </a:p>
              <a:p>
                <a:pPr marL="171450" indent="-171450">
                  <a:buFontTx/>
                  <a:buChar char="-"/>
                </a:pPr>
                <a:endParaRPr lang="en-US" altLang="ko-KR" dirty="0" smtClean="0"/>
              </a:p>
              <a:p>
                <a:pPr marL="171450" indent="-171450">
                  <a:buFontTx/>
                  <a:buChar char="-"/>
                </a:pPr>
                <a:r>
                  <a:rPr lang="en-US" altLang="ko-KR" dirty="0" smtClean="0"/>
                  <a:t>DES must expand the secret key K into </a:t>
                </a:r>
                <a:r>
                  <a:rPr lang="en-US" altLang="ko-KR" dirty="0" smtClean="0"/>
                  <a:t>key schedule before using it.</a:t>
                </a:r>
                <a:endParaRPr lang="en-US" altLang="ko-KR" dirty="0" smtClean="0"/>
              </a:p>
              <a:p>
                <a:pPr marL="171450" indent="-171450">
                  <a:buFontTx/>
                  <a:buChar char="-"/>
                </a:pPr>
                <a:r>
                  <a:rPr lang="en-US" altLang="ko-KR" dirty="0" smtClean="0"/>
                  <a:t>Programs typically cache it in memory as long as K is in use</a:t>
                </a:r>
                <a:r>
                  <a:rPr lang="en-US" altLang="ko-KR" baseline="0" dirty="0" smtClean="0"/>
                  <a:t> because </a:t>
                </a:r>
                <a:r>
                  <a:rPr lang="en-US" altLang="ko-KR" dirty="0" smtClean="0"/>
                  <a:t>it takes time to compute.</a:t>
                </a:r>
                <a:endParaRPr lang="en-US" altLang="ko-KR" dirty="0" smtClean="0"/>
              </a:p>
              <a:p>
                <a:pPr marL="171450" indent="-171450">
                  <a:buFontTx/>
                  <a:buChar char="-"/>
                </a:pPr>
                <a:r>
                  <a:rPr lang="en-US" altLang="ko-KR" dirty="0" smtClean="0"/>
                  <a:t>The key schedule consists of 16 round keys, each a permutation of a 48-bit subset of bits from the original 56-bit key.</a:t>
                </a:r>
              </a:p>
              <a:p>
                <a:pPr marL="171450" indent="-171450">
                  <a:buFontTx/>
                  <a:buChar char="-"/>
                </a:pPr>
                <a:r>
                  <a:rPr lang="en-US" altLang="ko-KR" dirty="0" smtClean="0"/>
                  <a:t>Every bit from the key is repeated in about 14 of the 16 round keys.</a:t>
                </a:r>
              </a:p>
              <a:p>
                <a:pPr marL="171450" indent="-171450">
                  <a:buFontTx/>
                  <a:buChar char="-"/>
                </a:pPr>
                <a:endParaRPr lang="en-US" altLang="ko-KR" dirty="0" smtClean="0"/>
              </a:p>
              <a:p>
                <a:pPr marL="171450" indent="-171450">
                  <a:buFontTx/>
                  <a:buChar char="-"/>
                </a:pPr>
                <a:r>
                  <a:rPr lang="en-US" altLang="ko-KR" dirty="0" smtClean="0"/>
                  <a:t>For each bit of the key, consider the n bits extracted from the memory as all identical copies of that key bit.</a:t>
                </a:r>
              </a:p>
              <a:p>
                <a:pPr marL="171450" indent="-171450">
                  <a:buFontTx/>
                  <a:buChar char="-"/>
                </a:pPr>
                <a:r>
                  <a:rPr lang="en-US" altLang="ko-KR" dirty="0" smtClean="0"/>
                  <a:t>Since we know the probability that each bit decayed 0 → 1 or 1 → 0, we can calculate whether the extracted bits were more likely to have resulted from the decay of</a:t>
                </a:r>
                <a:r>
                  <a:rPr lang="en-US" altLang="ko-KR" baseline="0" dirty="0" smtClean="0"/>
                  <a:t> </a:t>
                </a:r>
                <a:r>
                  <a:rPr lang="en-US" altLang="ko-KR" dirty="0" smtClean="0"/>
                  <a:t>repetitions</a:t>
                </a:r>
                <a:r>
                  <a:rPr lang="en-US" altLang="ko-KR" dirty="0" smtClean="0"/>
                  <a:t> of 0 or 1.</a:t>
                </a:r>
              </a:p>
              <a:p>
                <a:pPr marL="171450" indent="-171450">
                  <a:buFontTx/>
                  <a:buChar char="-"/>
                </a:pPr>
                <a:r>
                  <a:rPr lang="en-US" altLang="ko-KR" dirty="0" smtClean="0"/>
                  <a:t>If 5% of the bits have decayed, the probability of getting wrong </a:t>
                </a:r>
                <a:r>
                  <a:rPr lang="en-US" altLang="ko-KR" dirty="0" smtClean="0"/>
                  <a:t>key </a:t>
                </a:r>
                <a:r>
                  <a:rPr lang="en-US" altLang="ko-KR" dirty="0" smtClean="0"/>
                  <a:t>is less than </a:t>
                </a:r>
                <a:r>
                  <a:rPr lang="en-US" altLang="zh-CN" b="0" i="0" smtClean="0">
                    <a:latin typeface="Cambria Math" panose="02040503050406030204" pitchFamily="18" charset="0"/>
                    <a:ea typeface="宋体" charset="-122"/>
                  </a:rPr>
                  <a:t>〖</a:t>
                </a:r>
                <a:r>
                  <a:rPr lang="en-US" altLang="zh-CN" b="0" i="0" smtClean="0">
                    <a:latin typeface="Cambria Math" panose="02040503050406030204" pitchFamily="18" charset="0"/>
                    <a:ea typeface="宋体" charset="-122"/>
                  </a:rPr>
                  <a:t>10</a:t>
                </a:r>
                <a:r>
                  <a:rPr lang="en-US" altLang="zh-CN" b="0" i="0" smtClean="0">
                    <a:latin typeface="Cambria Math" panose="02040503050406030204" pitchFamily="18" charset="0"/>
                    <a:ea typeface="宋体" charset="-122"/>
                  </a:rPr>
                  <a:t>〗^(</a:t>
                </a:r>
                <a:r>
                  <a:rPr lang="en-US" altLang="zh-CN" b="0" i="0" smtClean="0">
                    <a:latin typeface="Cambria Math" panose="02040503050406030204" pitchFamily="18" charset="0"/>
                    <a:ea typeface="宋体" charset="-122"/>
                  </a:rPr>
                  <a:t>−8</a:t>
                </a:r>
                <a:r>
                  <a:rPr lang="en-US" altLang="zh-CN" b="0" i="0" smtClean="0">
                    <a:latin typeface="Cambria Math" panose="02040503050406030204" pitchFamily="18" charset="0"/>
                    <a:ea typeface="宋体" charset="-122"/>
                  </a:rPr>
                  <a:t>)</a:t>
                </a:r>
                <a:r>
                  <a:rPr lang="en-US" altLang="ko-KR" dirty="0" smtClean="0"/>
                  <a:t>.</a:t>
                </a:r>
              </a:p>
              <a:p>
                <a:pPr marL="171450" indent="-171450">
                  <a:buFontTx/>
                  <a:buChar char="-"/>
                </a:pPr>
                <a:r>
                  <a:rPr lang="en-US" altLang="ko-KR" dirty="0" smtClean="0"/>
                  <a:t>Even if 25% of the bits are in error, the probability of reconstructing the correct</a:t>
                </a:r>
                <a:r>
                  <a:rPr lang="en-US" altLang="ko-KR" baseline="0" dirty="0" smtClean="0"/>
                  <a:t> </a:t>
                </a:r>
                <a:r>
                  <a:rPr lang="en-US" altLang="ko-KR" dirty="0" smtClean="0"/>
                  <a:t>key is more than 98%.</a:t>
                </a:r>
                <a:endParaRPr lang="ko-KR" altLang="en-US" dirty="0"/>
              </a:p>
            </p:txBody>
          </p:sp>
        </mc:Fallback>
      </mc:AlternateContent>
      <p:sp>
        <p:nvSpPr>
          <p:cNvPr id="4" name="슬라이드 번호 개체 틀 3"/>
          <p:cNvSpPr>
            <a:spLocks noGrp="1"/>
          </p:cNvSpPr>
          <p:nvPr>
            <p:ph type="sldNum" sz="quarter" idx="10"/>
          </p:nvPr>
        </p:nvSpPr>
        <p:spPr/>
        <p:txBody>
          <a:bodyPr/>
          <a:lstStyle/>
          <a:p>
            <a:fld id="{C06332CC-0FF7-45AF-B24A-2FCE84217117}" type="slidenum">
              <a:rPr lang="ko-KR" altLang="en-US" smtClean="0"/>
              <a:t>25</a:t>
            </a:fld>
            <a:endParaRPr lang="ko-KR" altLang="en-US"/>
          </a:p>
        </p:txBody>
      </p:sp>
    </p:spTree>
    <p:extLst>
      <p:ext uri="{BB962C8B-B14F-4D97-AF65-F5344CB8AC3E}">
        <p14:creationId xmlns:p14="http://schemas.microsoft.com/office/powerpoint/2010/main" val="6334734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ltLang="ko-KR" sz="1200" b="0" i="0" u="none" strike="noStrike" kern="1200" baseline="0" dirty="0">
                <a:solidFill>
                  <a:schemeClr val="tx1"/>
                </a:solidFill>
                <a:latin typeface="+mn-lt"/>
                <a:ea typeface="+mn-ea"/>
                <a:cs typeface="+mn-cs"/>
              </a:rPr>
              <a:t>Next is key </a:t>
            </a:r>
            <a:r>
              <a:rPr lang="en-US" altLang="ko-KR" dirty="0"/>
              <a:t>reconstruction of AES, which is a more modern </a:t>
            </a:r>
            <a:r>
              <a:rPr lang="en-US" altLang="ko-KR" sz="1200" b="0" i="0" u="none" strike="noStrike" kern="1200" baseline="0" dirty="0">
                <a:solidFill>
                  <a:schemeClr val="tx1"/>
                </a:solidFill>
                <a:latin typeface="+mn-lt"/>
                <a:ea typeface="+mn-ea"/>
                <a:cs typeface="+mn-cs"/>
              </a:rPr>
              <a:t>cipher than DES.</a:t>
            </a:r>
          </a:p>
          <a:p>
            <a:pPr marL="171450" indent="-171450">
              <a:buFontTx/>
              <a:buChar char="-"/>
            </a:pPr>
            <a:endParaRPr lang="en-US" altLang="ko-KR" sz="1200" b="0" i="0" u="none" strike="noStrike" kern="1200" baseline="0" dirty="0">
              <a:solidFill>
                <a:schemeClr val="tx1"/>
              </a:solidFill>
              <a:latin typeface="+mn-lt"/>
              <a:ea typeface="+mn-ea"/>
              <a:cs typeface="+mn-cs"/>
            </a:endParaRPr>
          </a:p>
          <a:p>
            <a:pPr marL="171450" indent="-171450">
              <a:buFontTx/>
              <a:buChar char="-"/>
            </a:pPr>
            <a:r>
              <a:rPr lang="en-US" altLang="ko-KR" sz="1200" b="0" i="0" u="none" strike="noStrike" kern="1200" baseline="0" dirty="0">
                <a:solidFill>
                  <a:schemeClr val="tx1"/>
                </a:solidFill>
                <a:latin typeface="+mn-lt"/>
                <a:ea typeface="+mn-ea"/>
                <a:cs typeface="+mn-cs"/>
              </a:rPr>
              <a:t>AES uses a key schedule with a more complex structure.</a:t>
            </a:r>
          </a:p>
          <a:p>
            <a:pPr marL="171450" indent="-171450">
              <a:buFontTx/>
              <a:buChar char="-"/>
            </a:pPr>
            <a:r>
              <a:rPr lang="en-US" altLang="ko-KR" sz="1200" b="0" i="0" u="none" strike="noStrike" kern="1200" baseline="0" dirty="0">
                <a:solidFill>
                  <a:schemeClr val="tx1"/>
                </a:solidFill>
                <a:latin typeface="+mn-lt"/>
                <a:ea typeface="+mn-ea"/>
                <a:cs typeface="+mn-cs"/>
              </a:rPr>
              <a:t>For 128-bit keys, the AES key schedule consists of 11 round keys, each made up of four 32-bit words.</a:t>
            </a:r>
          </a:p>
          <a:p>
            <a:pPr marL="171450" indent="-171450">
              <a:buFontTx/>
              <a:buChar char="-"/>
            </a:pPr>
            <a:r>
              <a:rPr lang="en-US" altLang="ko-KR" sz="1200" b="0" i="0" u="none" strike="noStrike" kern="1200" baseline="0" dirty="0">
                <a:solidFill>
                  <a:schemeClr val="tx1"/>
                </a:solidFill>
                <a:latin typeface="+mn-lt"/>
                <a:ea typeface="+mn-ea"/>
                <a:cs typeface="+mn-cs"/>
              </a:rPr>
              <a:t>Each subsequent word is generated either by </a:t>
            </a:r>
            <a:r>
              <a:rPr lang="en-US" altLang="ko-KR" sz="1200" b="0" i="0" u="none" strike="noStrike" kern="1200" baseline="0" dirty="0" err="1">
                <a:solidFill>
                  <a:schemeClr val="tx1"/>
                </a:solidFill>
                <a:latin typeface="+mn-lt"/>
                <a:ea typeface="+mn-ea"/>
                <a:cs typeface="+mn-cs"/>
              </a:rPr>
              <a:t>XORing</a:t>
            </a:r>
            <a:r>
              <a:rPr lang="en-US" altLang="ko-KR" sz="1200" b="0" i="0" u="none" strike="noStrike" kern="1200" baseline="0" dirty="0">
                <a:solidFill>
                  <a:schemeClr val="tx1"/>
                </a:solidFill>
                <a:latin typeface="+mn-lt"/>
                <a:ea typeface="+mn-ea"/>
                <a:cs typeface="+mn-cs"/>
              </a:rPr>
              <a:t> two earlier words, or by performing a core operation on an earlier word and </a:t>
            </a:r>
            <a:r>
              <a:rPr lang="en-US" altLang="ko-KR" sz="1200" b="0" i="0" u="none" strike="noStrike" kern="1200" baseline="0" dirty="0" err="1">
                <a:solidFill>
                  <a:schemeClr val="tx1"/>
                </a:solidFill>
                <a:latin typeface="+mn-lt"/>
                <a:ea typeface="+mn-ea"/>
                <a:cs typeface="+mn-cs"/>
              </a:rPr>
              <a:t>XORing</a:t>
            </a:r>
            <a:r>
              <a:rPr lang="en-US" altLang="ko-KR" sz="1200" b="0" i="0" u="none" strike="noStrike" kern="1200" baseline="0" dirty="0">
                <a:solidFill>
                  <a:schemeClr val="tx1"/>
                </a:solidFill>
                <a:latin typeface="+mn-lt"/>
                <a:ea typeface="+mn-ea"/>
                <a:cs typeface="+mn-cs"/>
              </a:rPr>
              <a:t> the result with another earlier word.</a:t>
            </a:r>
          </a:p>
          <a:p>
            <a:pPr marL="171450" indent="-171450">
              <a:buFontTx/>
              <a:buChar char="-"/>
            </a:pPr>
            <a:endParaRPr lang="en-US" altLang="ko-KR" sz="1200" b="0" i="0" u="none" strike="noStrike" kern="1200" baseline="0" dirty="0">
              <a:solidFill>
                <a:schemeClr val="tx1"/>
              </a:solidFill>
              <a:latin typeface="+mn-lt"/>
              <a:ea typeface="+mn-ea"/>
              <a:cs typeface="+mn-cs"/>
            </a:endParaRPr>
          </a:p>
          <a:p>
            <a:pPr marL="171450" indent="-171450">
              <a:buFontTx/>
              <a:buChar char="-"/>
            </a:pPr>
            <a:r>
              <a:rPr lang="en-US" altLang="ko-KR" sz="1200" b="0" i="0" u="none" strike="noStrike" kern="1200" baseline="0" dirty="0">
                <a:solidFill>
                  <a:schemeClr val="tx1"/>
                </a:solidFill>
                <a:latin typeface="+mn-lt"/>
                <a:ea typeface="+mn-ea"/>
                <a:cs typeface="+mn-cs"/>
              </a:rPr>
              <a:t>The algorithm will slice up the keys and use linearity in the key scheduling.</a:t>
            </a:r>
          </a:p>
          <a:p>
            <a:pPr marL="171450" indent="-171450">
              <a:buFontTx/>
              <a:buChar char="-"/>
            </a:pPr>
            <a:r>
              <a:rPr lang="en-US" altLang="ko-KR" sz="1200" b="0" i="0" u="none" strike="noStrike" kern="1200" baseline="0" dirty="0">
                <a:solidFill>
                  <a:schemeClr val="tx1"/>
                </a:solidFill>
                <a:latin typeface="+mn-lt"/>
                <a:ea typeface="+mn-ea"/>
                <a:cs typeface="+mn-cs"/>
              </a:rPr>
              <a:t>Pick 7 bytes from the first 2 round-keys as shown in picture.</a:t>
            </a:r>
          </a:p>
          <a:p>
            <a:pPr marL="171450" indent="-171450">
              <a:buFontTx/>
              <a:buChar char="-"/>
            </a:pPr>
            <a:endParaRPr lang="en-US" altLang="ko-KR" sz="1200" b="0" i="0" u="none" strike="noStrike" kern="1200" baseline="0" dirty="0">
              <a:solidFill>
                <a:schemeClr val="tx1"/>
              </a:solidFill>
              <a:latin typeface="+mn-lt"/>
              <a:ea typeface="+mn-ea"/>
              <a:cs typeface="+mn-cs"/>
            </a:endParaRPr>
          </a:p>
          <a:p>
            <a:pPr marL="171450" indent="-171450">
              <a:buFontTx/>
              <a:buChar char="-"/>
            </a:pPr>
            <a:r>
              <a:rPr lang="en-US" altLang="ko-KR" sz="1200" b="0" i="0" u="none" strike="noStrike" kern="1200" baseline="0" dirty="0">
                <a:solidFill>
                  <a:schemeClr val="tx1"/>
                </a:solidFill>
                <a:latin typeface="+mn-lt"/>
                <a:ea typeface="+mn-ea"/>
                <a:cs typeface="+mn-cs"/>
              </a:rPr>
              <a:t>Then, generate the relevant 3 bytes of the next round key from first 4 bytes and guess the candidate key by calculating possibilities that these 7 bytes might have decayed to the corresponding bytes extracted from memory.</a:t>
            </a:r>
          </a:p>
          <a:p>
            <a:pPr marL="171450" indent="-171450">
              <a:buFontTx/>
              <a:buChar char="-"/>
            </a:pPr>
            <a:r>
              <a:rPr lang="en-US" altLang="ko-KR" sz="1200" b="0" i="0" u="none" strike="noStrike" kern="1200" baseline="0" dirty="0">
                <a:solidFill>
                  <a:schemeClr val="tx1"/>
                </a:solidFill>
                <a:latin typeface="+mn-lt"/>
                <a:ea typeface="+mn-ea"/>
                <a:cs typeface="+mn-cs"/>
              </a:rPr>
              <a:t>For each candidate key, calculate the key schedule.</a:t>
            </a:r>
          </a:p>
          <a:p>
            <a:pPr marL="171450" indent="-171450">
              <a:buFontTx/>
              <a:buChar char="-"/>
            </a:pPr>
            <a:r>
              <a:rPr lang="en-US" altLang="ko-KR" sz="1200" b="0" i="0" u="none" strike="noStrike" kern="1200" baseline="0" dirty="0">
                <a:solidFill>
                  <a:schemeClr val="tx1"/>
                </a:solidFill>
                <a:latin typeface="+mn-lt"/>
                <a:ea typeface="+mn-ea"/>
                <a:cs typeface="+mn-cs"/>
              </a:rPr>
              <a:t>The guess will be almost certainly a unique when the decay is unidirectional because a single flipped bit results in a cascade of bit flips, half of bits are “wrong”.</a:t>
            </a:r>
          </a:p>
          <a:p>
            <a:pPr marL="171450" indent="-171450">
              <a:buFontTx/>
              <a:buChar char="-"/>
            </a:pPr>
            <a:endParaRPr lang="en-US" altLang="ko-KR" sz="1200" b="0" i="0" u="none" strike="noStrike" kern="1200" baseline="0" dirty="0">
              <a:solidFill>
                <a:schemeClr val="tx1"/>
              </a:solidFill>
              <a:latin typeface="+mn-lt"/>
              <a:ea typeface="+mn-ea"/>
              <a:cs typeface="+mn-cs"/>
            </a:endParaRPr>
          </a:p>
          <a:p>
            <a:pPr marL="171450" indent="-171450">
              <a:buFontTx/>
              <a:buChar char="-"/>
            </a:pPr>
            <a:r>
              <a:rPr lang="en-US" altLang="ko-KR" sz="1200" b="0" i="0" u="none" strike="noStrike" kern="1200" baseline="0" dirty="0">
                <a:solidFill>
                  <a:schemeClr val="tx1"/>
                </a:solidFill>
                <a:latin typeface="+mn-lt"/>
                <a:ea typeface="+mn-ea"/>
                <a:cs typeface="+mn-cs"/>
              </a:rPr>
              <a:t>They succeed to reconstruct keys with 7% of bit error in a second and half of keys with 15% of bit error within 30 seconds.</a:t>
            </a:r>
          </a:p>
        </p:txBody>
      </p:sp>
      <p:sp>
        <p:nvSpPr>
          <p:cNvPr id="4" name="Slide Number Placeholder 3"/>
          <p:cNvSpPr>
            <a:spLocks noGrp="1"/>
          </p:cNvSpPr>
          <p:nvPr>
            <p:ph type="sldNum" sz="quarter" idx="10"/>
          </p:nvPr>
        </p:nvSpPr>
        <p:spPr/>
        <p:txBody>
          <a:bodyPr/>
          <a:lstStyle/>
          <a:p>
            <a:fld id="{50EE326A-0937-411D-BA4D-D130CF768F4C}" type="slidenum">
              <a:rPr lang="ko-KR" altLang="en-US" smtClean="0"/>
              <a:t>26</a:t>
            </a:fld>
            <a:endParaRPr lang="ko-KR" altLang="en-US"/>
          </a:p>
        </p:txBody>
      </p:sp>
    </p:spTree>
    <p:extLst>
      <p:ext uri="{BB962C8B-B14F-4D97-AF65-F5344CB8AC3E}">
        <p14:creationId xmlns:p14="http://schemas.microsoft.com/office/powerpoint/2010/main" val="36836147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indent="-171450">
              <a:buFontTx/>
              <a:buChar char="-"/>
            </a:pPr>
            <a:r>
              <a:rPr lang="en-US" altLang="ko-KR" sz="1200" b="0" i="0" u="none" strike="noStrike" kern="1200" baseline="0" dirty="0">
                <a:solidFill>
                  <a:schemeClr val="tx1"/>
                </a:solidFill>
                <a:latin typeface="+mn-lt"/>
                <a:ea typeface="+mn-ea"/>
                <a:cs typeface="+mn-cs"/>
              </a:rPr>
              <a:t>An RSA public key consists of the modulus </a:t>
            </a:r>
            <a:r>
              <a:rPr lang="en-US" altLang="ko-KR" sz="1200" b="0" i="1" u="none" strike="noStrike" kern="1200" baseline="0" dirty="0">
                <a:solidFill>
                  <a:schemeClr val="tx1"/>
                </a:solidFill>
                <a:latin typeface="+mn-lt"/>
                <a:ea typeface="+mn-ea"/>
                <a:cs typeface="+mn-cs"/>
              </a:rPr>
              <a:t>N </a:t>
            </a:r>
            <a:r>
              <a:rPr lang="en-US" altLang="ko-KR" sz="1200" b="0" i="0" u="none" strike="noStrike" kern="1200" baseline="0" dirty="0">
                <a:solidFill>
                  <a:schemeClr val="tx1"/>
                </a:solidFill>
                <a:latin typeface="+mn-lt"/>
                <a:ea typeface="+mn-ea"/>
                <a:cs typeface="+mn-cs"/>
              </a:rPr>
              <a:t>and the public exponent </a:t>
            </a:r>
            <a:r>
              <a:rPr lang="en-US" altLang="ko-KR" sz="1200" b="0" i="1" u="none" strike="noStrike" kern="1200" baseline="0" dirty="0">
                <a:solidFill>
                  <a:schemeClr val="tx1"/>
                </a:solidFill>
                <a:latin typeface="+mn-lt"/>
                <a:ea typeface="+mn-ea"/>
                <a:cs typeface="+mn-cs"/>
              </a:rPr>
              <a:t>e</a:t>
            </a:r>
            <a:r>
              <a:rPr lang="en-US" altLang="ko-KR" sz="1200" b="0" i="0" u="none" strike="noStrike" kern="1200" baseline="0" dirty="0">
                <a:solidFill>
                  <a:schemeClr val="tx1"/>
                </a:solidFill>
                <a:latin typeface="+mn-lt"/>
                <a:ea typeface="+mn-ea"/>
                <a:cs typeface="+mn-cs"/>
              </a:rPr>
              <a:t>,</a:t>
            </a:r>
          </a:p>
          <a:p>
            <a:pPr marL="171450" indent="-171450">
              <a:buFontTx/>
              <a:buChar char="-"/>
            </a:pPr>
            <a:r>
              <a:rPr lang="en-US" altLang="ko-KR" sz="1200" b="0" i="0" u="none" strike="noStrike" kern="1200" baseline="0" dirty="0">
                <a:solidFill>
                  <a:schemeClr val="tx1"/>
                </a:solidFill>
                <a:latin typeface="+mn-lt"/>
                <a:ea typeface="+mn-ea"/>
                <a:cs typeface="+mn-cs"/>
              </a:rPr>
              <a:t>while the private key consists of the private exponent </a:t>
            </a:r>
            <a:r>
              <a:rPr lang="en-US" altLang="ko-KR" sz="1200" b="0" i="1" u="none" strike="noStrike" kern="1200" baseline="0" dirty="0">
                <a:solidFill>
                  <a:schemeClr val="tx1"/>
                </a:solidFill>
                <a:latin typeface="+mn-lt"/>
                <a:ea typeface="+mn-ea"/>
                <a:cs typeface="+mn-cs"/>
              </a:rPr>
              <a:t>d,</a:t>
            </a:r>
          </a:p>
          <a:p>
            <a:pPr marL="171450" indent="-171450">
              <a:buFontTx/>
              <a:buChar char="-"/>
            </a:pPr>
            <a:r>
              <a:rPr lang="en-US" altLang="ko-KR" sz="1200" b="0" i="0" u="none" strike="noStrike" kern="1200" baseline="0" dirty="0">
                <a:solidFill>
                  <a:schemeClr val="tx1"/>
                </a:solidFill>
                <a:latin typeface="+mn-lt"/>
                <a:ea typeface="+mn-ea"/>
                <a:cs typeface="+mn-cs"/>
              </a:rPr>
              <a:t>and several optional values: prime factors </a:t>
            </a:r>
            <a:r>
              <a:rPr lang="en-US" altLang="ko-KR" sz="1200" b="0" i="1" u="none" strike="noStrike" kern="1200" baseline="0" dirty="0">
                <a:solidFill>
                  <a:schemeClr val="tx1"/>
                </a:solidFill>
                <a:latin typeface="+mn-lt"/>
                <a:ea typeface="+mn-ea"/>
                <a:cs typeface="+mn-cs"/>
              </a:rPr>
              <a:t>p </a:t>
            </a:r>
            <a:r>
              <a:rPr lang="en-US" altLang="ko-KR" sz="1200" b="0" i="0" u="none" strike="noStrike" kern="1200" baseline="0" dirty="0">
                <a:solidFill>
                  <a:schemeClr val="tx1"/>
                </a:solidFill>
                <a:latin typeface="+mn-lt"/>
                <a:ea typeface="+mn-ea"/>
                <a:cs typeface="+mn-cs"/>
              </a:rPr>
              <a:t>and </a:t>
            </a:r>
            <a:r>
              <a:rPr lang="en-US" altLang="ko-KR" sz="1200" b="0" i="1" u="none" strike="noStrike" kern="1200" baseline="0" dirty="0">
                <a:solidFill>
                  <a:schemeClr val="tx1"/>
                </a:solidFill>
                <a:latin typeface="+mn-lt"/>
                <a:ea typeface="+mn-ea"/>
                <a:cs typeface="+mn-cs"/>
              </a:rPr>
              <a:t>q </a:t>
            </a:r>
            <a:r>
              <a:rPr lang="en-US" altLang="ko-KR" sz="1200" b="0" i="0" u="none" strike="noStrike" kern="1200" baseline="0" dirty="0">
                <a:solidFill>
                  <a:schemeClr val="tx1"/>
                </a:solidFill>
                <a:latin typeface="+mn-lt"/>
                <a:ea typeface="+mn-ea"/>
                <a:cs typeface="+mn-cs"/>
              </a:rPr>
              <a:t>of </a:t>
            </a:r>
            <a:r>
              <a:rPr lang="en-US" altLang="ko-KR" sz="1200" b="0" i="1" u="none" strike="noStrike" kern="1200" baseline="0" dirty="0">
                <a:solidFill>
                  <a:schemeClr val="tx1"/>
                </a:solidFill>
                <a:latin typeface="+mn-lt"/>
                <a:ea typeface="+mn-ea"/>
                <a:cs typeface="+mn-cs"/>
              </a:rPr>
              <a:t>N</a:t>
            </a:r>
            <a:r>
              <a:rPr lang="en-US" altLang="ko-KR" sz="1200" b="0" i="0" u="none" strike="noStrike" kern="1200" baseline="0" dirty="0">
                <a:solidFill>
                  <a:schemeClr val="tx1"/>
                </a:solidFill>
                <a:latin typeface="+mn-lt"/>
                <a:ea typeface="+mn-ea"/>
                <a:cs typeface="+mn-cs"/>
              </a:rPr>
              <a:t>, </a:t>
            </a:r>
            <a:r>
              <a:rPr lang="en-US" altLang="ko-KR" sz="1200" b="0" i="1" u="none" strike="noStrike" kern="1200" baseline="0" dirty="0">
                <a:solidFill>
                  <a:schemeClr val="tx1"/>
                </a:solidFill>
                <a:latin typeface="+mn-lt"/>
                <a:ea typeface="+mn-ea"/>
                <a:cs typeface="+mn-cs"/>
              </a:rPr>
              <a:t>d </a:t>
            </a:r>
            <a:r>
              <a:rPr lang="en-US" altLang="ko-KR" sz="1200" b="0" i="0" u="none" strike="noStrike" kern="1200" baseline="0" dirty="0">
                <a:solidFill>
                  <a:schemeClr val="tx1"/>
                </a:solidFill>
                <a:latin typeface="+mn-lt"/>
                <a:ea typeface="+mn-ea"/>
                <a:cs typeface="+mn-cs"/>
              </a:rPr>
              <a:t>mod (</a:t>
            </a:r>
            <a:r>
              <a:rPr lang="en-US" altLang="ko-KR" sz="1200" b="0" i="1" u="none" strike="noStrike" kern="1200" baseline="0" dirty="0">
                <a:solidFill>
                  <a:schemeClr val="tx1"/>
                </a:solidFill>
                <a:latin typeface="+mn-lt"/>
                <a:ea typeface="+mn-ea"/>
                <a:cs typeface="+mn-cs"/>
              </a:rPr>
              <a:t>p </a:t>
            </a:r>
            <a:r>
              <a:rPr lang="en-US" altLang="ko-KR" sz="1200" b="0" i="0" u="none" strike="noStrike" kern="1200" baseline="0" dirty="0">
                <a:solidFill>
                  <a:schemeClr val="tx1"/>
                </a:solidFill>
                <a:latin typeface="+mn-lt"/>
                <a:ea typeface="+mn-ea"/>
                <a:cs typeface="+mn-cs"/>
              </a:rPr>
              <a:t>− 1), </a:t>
            </a:r>
            <a:r>
              <a:rPr lang="en-US" altLang="ko-KR" sz="1200" b="0" i="1" u="none" strike="noStrike" kern="1200" baseline="0" dirty="0">
                <a:solidFill>
                  <a:schemeClr val="tx1"/>
                </a:solidFill>
                <a:latin typeface="+mn-lt"/>
                <a:ea typeface="+mn-ea"/>
                <a:cs typeface="+mn-cs"/>
              </a:rPr>
              <a:t>d </a:t>
            </a:r>
            <a:r>
              <a:rPr lang="en-US" altLang="ko-KR" sz="1200" b="0" i="0" u="none" strike="noStrike" kern="1200" baseline="0" dirty="0">
                <a:solidFill>
                  <a:schemeClr val="tx1"/>
                </a:solidFill>
                <a:latin typeface="+mn-lt"/>
                <a:ea typeface="+mn-ea"/>
                <a:cs typeface="+mn-cs"/>
              </a:rPr>
              <a:t>mod (</a:t>
            </a:r>
            <a:r>
              <a:rPr lang="en-US" altLang="ko-KR" sz="1200" b="0" i="1" u="none" strike="noStrike" kern="1200" baseline="0" dirty="0">
                <a:solidFill>
                  <a:schemeClr val="tx1"/>
                </a:solidFill>
                <a:latin typeface="+mn-lt"/>
                <a:ea typeface="+mn-ea"/>
                <a:cs typeface="+mn-cs"/>
              </a:rPr>
              <a:t>q </a:t>
            </a:r>
            <a:r>
              <a:rPr lang="en-US" altLang="ko-KR" sz="1200" b="0" i="0" u="none" strike="noStrike" kern="1200" baseline="0" dirty="0">
                <a:solidFill>
                  <a:schemeClr val="tx1"/>
                </a:solidFill>
                <a:latin typeface="+mn-lt"/>
                <a:ea typeface="+mn-ea"/>
                <a:cs typeface="+mn-cs"/>
              </a:rPr>
              <a:t>− 1), and </a:t>
            </a:r>
            <a:r>
              <a:rPr lang="en-US" altLang="ko-KR" sz="1200" b="0" i="1" u="none" strike="noStrike" kern="1200" baseline="0" dirty="0">
                <a:solidFill>
                  <a:schemeClr val="tx1"/>
                </a:solidFill>
                <a:latin typeface="+mn-lt"/>
                <a:ea typeface="+mn-ea"/>
                <a:cs typeface="+mn-cs"/>
              </a:rPr>
              <a:t>q</a:t>
            </a:r>
            <a:r>
              <a:rPr lang="en-US" altLang="ko-KR" sz="1200" b="0" i="0" u="none" strike="noStrike" kern="1200" baseline="0" dirty="0">
                <a:solidFill>
                  <a:schemeClr val="tx1"/>
                </a:solidFill>
                <a:latin typeface="+mn-lt"/>
                <a:ea typeface="+mn-ea"/>
                <a:cs typeface="+mn-cs"/>
              </a:rPr>
              <a:t>−1 mod </a:t>
            </a:r>
            <a:r>
              <a:rPr lang="en-US" altLang="ko-KR" sz="1200" b="0" i="1" u="none" strike="noStrike" kern="1200" baseline="0" dirty="0">
                <a:solidFill>
                  <a:schemeClr val="tx1"/>
                </a:solidFill>
                <a:latin typeface="+mn-lt"/>
                <a:ea typeface="+mn-ea"/>
                <a:cs typeface="+mn-cs"/>
              </a:rPr>
              <a:t>p</a:t>
            </a:r>
            <a:r>
              <a:rPr lang="en-US" altLang="ko-KR" sz="1200" b="0" i="0" u="none" strike="noStrike" kern="1200" baseline="0" dirty="0">
                <a:solidFill>
                  <a:schemeClr val="tx1"/>
                </a:solidFill>
                <a:latin typeface="+mn-lt"/>
                <a:ea typeface="+mn-ea"/>
                <a:cs typeface="+mn-cs"/>
              </a:rPr>
              <a:t>.</a:t>
            </a:r>
          </a:p>
          <a:p>
            <a:pPr marL="171450" indent="-171450">
              <a:buFontTx/>
              <a:buChar char="-"/>
            </a:pPr>
            <a:endParaRPr lang="en-US" altLang="ko-KR" sz="1200" b="0" i="0" u="none" strike="noStrike" kern="1200" baseline="0" dirty="0">
              <a:solidFill>
                <a:schemeClr val="tx1"/>
              </a:solidFill>
              <a:latin typeface="+mn-lt"/>
              <a:ea typeface="+mn-ea"/>
              <a:cs typeface="+mn-cs"/>
            </a:endParaRPr>
          </a:p>
          <a:p>
            <a:pPr marL="171450" indent="-171450">
              <a:buFontTx/>
              <a:buChar char="-"/>
            </a:pPr>
            <a:r>
              <a:rPr lang="en-US" altLang="ko-KR" sz="1200" b="0" i="0" u="none" strike="noStrike" kern="1200" baseline="0" dirty="0">
                <a:solidFill>
                  <a:schemeClr val="tx1"/>
                </a:solidFill>
                <a:latin typeface="+mn-lt"/>
                <a:ea typeface="+mn-ea"/>
                <a:cs typeface="+mn-cs"/>
              </a:rPr>
              <a:t>Given </a:t>
            </a:r>
            <a:r>
              <a:rPr lang="en-US" altLang="ko-KR" sz="1200" b="0" i="1" u="none" strike="noStrike" kern="1200" baseline="0" dirty="0">
                <a:solidFill>
                  <a:schemeClr val="tx1"/>
                </a:solidFill>
                <a:latin typeface="+mn-lt"/>
                <a:ea typeface="+mn-ea"/>
                <a:cs typeface="+mn-cs"/>
              </a:rPr>
              <a:t>N </a:t>
            </a:r>
            <a:r>
              <a:rPr lang="en-US" altLang="ko-KR" sz="1200" b="0" i="0" u="none" strike="noStrike" kern="1200" baseline="0" dirty="0">
                <a:solidFill>
                  <a:schemeClr val="tx1"/>
                </a:solidFill>
                <a:latin typeface="+mn-lt"/>
                <a:ea typeface="+mn-ea"/>
                <a:cs typeface="+mn-cs"/>
              </a:rPr>
              <a:t>and </a:t>
            </a:r>
            <a:r>
              <a:rPr lang="en-US" altLang="ko-KR" sz="1200" b="0" i="1" u="none" strike="noStrike" kern="1200" baseline="0" dirty="0">
                <a:solidFill>
                  <a:schemeClr val="tx1"/>
                </a:solidFill>
                <a:latin typeface="+mn-lt"/>
                <a:ea typeface="+mn-ea"/>
                <a:cs typeface="+mn-cs"/>
              </a:rPr>
              <a:t>e</a:t>
            </a:r>
            <a:r>
              <a:rPr lang="en-US" altLang="ko-KR" sz="1200" b="0" i="0" u="none" strike="noStrike" kern="1200" baseline="0" dirty="0">
                <a:solidFill>
                  <a:schemeClr val="tx1"/>
                </a:solidFill>
                <a:latin typeface="+mn-lt"/>
                <a:ea typeface="+mn-ea"/>
                <a:cs typeface="+mn-cs"/>
              </a:rPr>
              <a:t>, any of the private values is sufficient to efficiently generate the others.</a:t>
            </a:r>
          </a:p>
          <a:p>
            <a:pPr marL="171450" indent="-171450">
              <a:buFontTx/>
              <a:buChar char="-"/>
            </a:pPr>
            <a:r>
              <a:rPr lang="en-US" altLang="ko-KR" sz="1200" b="0" i="0" u="none" strike="noStrike" kern="1200" baseline="0" dirty="0">
                <a:solidFill>
                  <a:schemeClr val="tx1"/>
                </a:solidFill>
                <a:latin typeface="+mn-lt"/>
                <a:ea typeface="+mn-ea"/>
                <a:cs typeface="+mn-cs"/>
              </a:rPr>
              <a:t>In practice, some or all of these values is stored to speed computation.</a:t>
            </a:r>
          </a:p>
          <a:p>
            <a:pPr marL="171450" indent="-171450">
              <a:buFontTx/>
              <a:buChar char="-"/>
            </a:pPr>
            <a:endParaRPr lang="en-US" altLang="ko-KR" sz="1200" b="0" i="0" u="none" strike="noStrike" kern="1200" baseline="0" dirty="0">
              <a:solidFill>
                <a:schemeClr val="tx1"/>
              </a:solidFill>
              <a:latin typeface="+mn-lt"/>
              <a:ea typeface="+mn-ea"/>
              <a:cs typeface="+mn-cs"/>
            </a:endParaRPr>
          </a:p>
          <a:p>
            <a:pPr marL="171450" indent="-171450">
              <a:buFontTx/>
              <a:buChar char="-"/>
            </a:pPr>
            <a:r>
              <a:rPr lang="en-US" altLang="ko-KR" sz="1200" b="0" i="0" u="none" strike="noStrike" kern="1200" baseline="0" dirty="0">
                <a:solidFill>
                  <a:schemeClr val="tx1"/>
                </a:solidFill>
                <a:latin typeface="+mn-lt"/>
                <a:ea typeface="+mn-ea"/>
                <a:cs typeface="+mn-cs"/>
              </a:rPr>
              <a:t>In this case, the key structure information is the mathematical relationship between the fields of the public and private key.</a:t>
            </a:r>
          </a:p>
          <a:p>
            <a:pPr marL="171450" indent="-171450">
              <a:buFontTx/>
              <a:buChar char="-"/>
            </a:pPr>
            <a:r>
              <a:rPr lang="en-US" altLang="ko-KR" sz="1200" b="0" i="0" u="none" strike="noStrike" kern="1200" baseline="0" dirty="0">
                <a:solidFill>
                  <a:schemeClr val="tx1"/>
                </a:solidFill>
                <a:latin typeface="+mn-lt"/>
                <a:ea typeface="+mn-ea"/>
                <a:cs typeface="+mn-cs"/>
              </a:rPr>
              <a:t>It is possible to iteratively enumerate potential RSA private keys and prune those that do not satisfy these relationships.</a:t>
            </a:r>
          </a:p>
          <a:p>
            <a:pPr marL="171450" marR="0" lvl="0" indent="-171450" algn="l" defTabSz="914400" rtl="0" eaLnBrk="1" fontAlgn="auto" latinLnBrk="1" hangingPunct="1">
              <a:lnSpc>
                <a:spcPct val="100000"/>
              </a:lnSpc>
              <a:spcBef>
                <a:spcPts val="0"/>
              </a:spcBef>
              <a:spcAft>
                <a:spcPts val="0"/>
              </a:spcAft>
              <a:buClrTx/>
              <a:buSzTx/>
              <a:buFontTx/>
              <a:buChar char="-"/>
              <a:tabLst/>
              <a:defRPr/>
            </a:pPr>
            <a:r>
              <a:rPr lang="en-US" altLang="ko-KR" sz="1200" b="0" i="0" u="none" strike="noStrike" kern="1200" baseline="0" dirty="0" err="1">
                <a:solidFill>
                  <a:schemeClr val="tx1"/>
                </a:solidFill>
                <a:latin typeface="+mn-lt"/>
                <a:ea typeface="+mn-ea"/>
                <a:cs typeface="+mn-cs"/>
              </a:rPr>
              <a:t>Heninger</a:t>
            </a:r>
            <a:r>
              <a:rPr lang="en-US" altLang="ko-KR" sz="1200" b="0" i="0" u="none" strike="noStrike" kern="1200" baseline="0" dirty="0">
                <a:solidFill>
                  <a:schemeClr val="tx1"/>
                </a:solidFill>
                <a:latin typeface="+mn-lt"/>
                <a:ea typeface="+mn-ea"/>
                <a:cs typeface="+mn-cs"/>
              </a:rPr>
              <a:t> and </a:t>
            </a:r>
            <a:r>
              <a:rPr lang="en-US" altLang="ko-KR" sz="1200" b="0" i="0" u="none" strike="noStrike" kern="1200" baseline="0" dirty="0" err="1">
                <a:solidFill>
                  <a:schemeClr val="tx1"/>
                </a:solidFill>
                <a:latin typeface="+mn-lt"/>
                <a:ea typeface="+mn-ea"/>
                <a:cs typeface="+mn-cs"/>
              </a:rPr>
              <a:t>Shacham</a:t>
            </a:r>
            <a:r>
              <a:rPr lang="en-US" altLang="ko-KR" sz="1200" b="0" i="0" u="none" strike="noStrike" kern="1200" baseline="0" dirty="0">
                <a:solidFill>
                  <a:schemeClr val="tx1"/>
                </a:solidFill>
                <a:latin typeface="+mn-lt"/>
                <a:ea typeface="+mn-ea"/>
                <a:cs typeface="+mn-cs"/>
              </a:rPr>
              <a:t> showed on the paper “Improved RSA private key reconstruction for cold boot attacks” that it’s possible to recover a RSA key with all optional fields in 1 second when only 27% of the bits are known.</a:t>
            </a:r>
          </a:p>
        </p:txBody>
      </p:sp>
      <p:sp>
        <p:nvSpPr>
          <p:cNvPr id="4" name="슬라이드 번호 개체 틀 3"/>
          <p:cNvSpPr>
            <a:spLocks noGrp="1"/>
          </p:cNvSpPr>
          <p:nvPr>
            <p:ph type="sldNum" sz="quarter" idx="10"/>
          </p:nvPr>
        </p:nvSpPr>
        <p:spPr/>
        <p:txBody>
          <a:bodyPr/>
          <a:lstStyle/>
          <a:p>
            <a:fld id="{C06332CC-0FF7-45AF-B24A-2FCE84217117}" type="slidenum">
              <a:rPr lang="ko-KR" altLang="en-US" smtClean="0"/>
              <a:t>27</a:t>
            </a:fld>
            <a:endParaRPr lang="ko-KR" altLang="en-US"/>
          </a:p>
        </p:txBody>
      </p:sp>
    </p:spTree>
    <p:extLst>
      <p:ext uri="{BB962C8B-B14F-4D97-AF65-F5344CB8AC3E}">
        <p14:creationId xmlns:p14="http://schemas.microsoft.com/office/powerpoint/2010/main" val="25788356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indent="-171450">
              <a:buFontTx/>
              <a:buChar char="-"/>
            </a:pPr>
            <a:r>
              <a:rPr lang="en-US" altLang="ko-KR" dirty="0"/>
              <a:t>The authors </a:t>
            </a:r>
            <a:r>
              <a:rPr lang="en-US" altLang="ko-KR" sz="1200" b="0" i="0" u="none" strike="noStrike" kern="1200" baseline="0" dirty="0">
                <a:solidFill>
                  <a:schemeClr val="tx1"/>
                </a:solidFill>
                <a:latin typeface="+mn-lt"/>
                <a:ea typeface="+mn-ea"/>
                <a:cs typeface="+mn-cs"/>
              </a:rPr>
              <a:t>have developed fully automatic techniques for locating encryption keys in memory, even in the presence of errors.</a:t>
            </a:r>
          </a:p>
          <a:p>
            <a:pPr marL="171450" indent="-171450">
              <a:buFontTx/>
              <a:buChar char="-"/>
            </a:pPr>
            <a:r>
              <a:rPr lang="en-US" altLang="ko-KR" sz="1200" b="0" i="0" u="none" strike="noStrike" kern="1200" baseline="0" dirty="0">
                <a:solidFill>
                  <a:schemeClr val="tx1"/>
                </a:solidFill>
                <a:latin typeface="+mn-lt"/>
                <a:ea typeface="+mn-ea"/>
                <a:cs typeface="+mn-cs"/>
              </a:rPr>
              <a:t>They targeted the key schedule instead of the key itself, searching for blocks of memory that satisfy the properties of a valid key schedule.</a:t>
            </a:r>
          </a:p>
          <a:p>
            <a:pPr marL="171450" indent="-171450">
              <a:buFontTx/>
              <a:buChar char="-"/>
            </a:pPr>
            <a:endParaRPr lang="en-US" altLang="ko-KR" sz="1200" b="0" i="0" u="none" strike="noStrike" kern="1200" baseline="0" dirty="0">
              <a:solidFill>
                <a:schemeClr val="tx1"/>
              </a:solidFill>
              <a:latin typeface="+mn-lt"/>
              <a:ea typeface="+mn-ea"/>
              <a:cs typeface="+mn-cs"/>
            </a:endParaRPr>
          </a:p>
          <a:p>
            <a:pPr marL="171450" indent="-171450">
              <a:buFontTx/>
              <a:buChar char="-"/>
            </a:pPr>
            <a:r>
              <a:rPr lang="en-US" altLang="ko-KR" dirty="0"/>
              <a:t>They developed an algorithm for locating AES keys in extracted memory:</a:t>
            </a:r>
          </a:p>
          <a:p>
            <a:pPr marL="228600" indent="-228600">
              <a:buFontTx/>
              <a:buAutoNum type="arabicPeriod"/>
            </a:pPr>
            <a:r>
              <a:rPr lang="en-US" altLang="ko-KR" dirty="0"/>
              <a:t>Iterate through each byte of memory. Treat that address as the start of an AES key schedule.</a:t>
            </a:r>
          </a:p>
          <a:p>
            <a:pPr marL="228600" indent="-228600">
              <a:buFontTx/>
              <a:buAutoNum type="arabicPeriod"/>
            </a:pPr>
            <a:r>
              <a:rPr lang="en-US" altLang="ko-KR" dirty="0"/>
              <a:t>Calculate the Hamming distance between each word in the potential key schedule and the value that would have been generated from the surrounding words in a real, </a:t>
            </a:r>
            <a:r>
              <a:rPr lang="en-US" altLang="ko-KR" dirty="0" err="1"/>
              <a:t>undecayed</a:t>
            </a:r>
            <a:r>
              <a:rPr lang="en-US" altLang="ko-KR" dirty="0"/>
              <a:t> key schedule.</a:t>
            </a:r>
          </a:p>
          <a:p>
            <a:pPr marL="228600" indent="-228600">
              <a:buFontTx/>
              <a:buAutoNum type="arabicPeriod"/>
            </a:pPr>
            <a:r>
              <a:rPr lang="en-US" altLang="ko-KR" dirty="0"/>
              <a:t>If the sum of the Hamming distances is sufficiently low, the region is close to a correct key schedule; output the key.</a:t>
            </a:r>
          </a:p>
          <a:p>
            <a:pPr marL="228600" indent="-228600">
              <a:buFontTx/>
              <a:buAutoNum type="arabicPeriod"/>
            </a:pPr>
            <a:endParaRPr lang="en-US" altLang="ko-KR" dirty="0"/>
          </a:p>
          <a:p>
            <a:pPr marL="171450" indent="-171450">
              <a:buFontTx/>
              <a:buChar char="-"/>
            </a:pPr>
            <a:r>
              <a:rPr lang="en-US" altLang="ko-KR" dirty="0"/>
              <a:t>They implemented this algorithm for 128- and 256-bit AES keys in an application called “</a:t>
            </a:r>
            <a:r>
              <a:rPr lang="en-US" altLang="ko-KR" dirty="0" err="1"/>
              <a:t>keyfind</a:t>
            </a:r>
            <a:r>
              <a:rPr lang="en-US" altLang="ko-KR" dirty="0"/>
              <a:t>”.</a:t>
            </a:r>
          </a:p>
          <a:p>
            <a:pPr marL="171450" indent="-171450">
              <a:buFontTx/>
              <a:buChar char="-"/>
            </a:pPr>
            <a:r>
              <a:rPr lang="en-US" altLang="ko-KR" dirty="0"/>
              <a:t>The program receives extracted memory and outputs a list of likely keys.</a:t>
            </a:r>
          </a:p>
          <a:p>
            <a:pPr marL="171450" indent="-171450">
              <a:buFontTx/>
              <a:buChar char="-"/>
            </a:pPr>
            <a:r>
              <a:rPr lang="en-US" altLang="ko-KR" sz="1200" b="0" i="0" u="none" strike="noStrike" kern="1200" baseline="0" dirty="0">
                <a:solidFill>
                  <a:schemeClr val="tx1"/>
                </a:solidFill>
                <a:latin typeface="+mn-lt"/>
                <a:ea typeface="+mn-ea"/>
                <a:cs typeface="+mn-cs"/>
              </a:rPr>
              <a:t>They successfully used </a:t>
            </a:r>
            <a:r>
              <a:rPr lang="en-US" altLang="ko-KR" sz="1200" b="0" i="0" u="none" strike="noStrike" kern="1200" baseline="0" dirty="0" err="1">
                <a:solidFill>
                  <a:schemeClr val="tx1"/>
                </a:solidFill>
                <a:latin typeface="+mn-lt"/>
                <a:ea typeface="+mn-ea"/>
                <a:cs typeface="+mn-cs"/>
              </a:rPr>
              <a:t>keyfind</a:t>
            </a:r>
            <a:r>
              <a:rPr lang="en-US" altLang="ko-KR" sz="1200" b="0" i="0" u="none" strike="noStrike" kern="1200" baseline="0" dirty="0">
                <a:solidFill>
                  <a:schemeClr val="tx1"/>
                </a:solidFill>
                <a:latin typeface="+mn-lt"/>
                <a:ea typeface="+mn-ea"/>
                <a:cs typeface="+mn-cs"/>
              </a:rPr>
              <a:t> to recover keys from disk encryption programs</a:t>
            </a:r>
          </a:p>
          <a:p>
            <a:pPr marL="171450" indent="-171450">
              <a:buFontTx/>
              <a:buChar char="-"/>
            </a:pPr>
            <a:r>
              <a:rPr lang="en-US" altLang="ko-KR" sz="1200" b="0" i="0" u="none" strike="noStrike" kern="1200" baseline="0" dirty="0">
                <a:solidFill>
                  <a:schemeClr val="tx1"/>
                </a:solidFill>
                <a:latin typeface="+mn-lt"/>
                <a:ea typeface="+mn-ea"/>
                <a:cs typeface="+mn-cs"/>
              </a:rPr>
              <a:t>This approach can be applied to many other ciphers, including DES</a:t>
            </a:r>
          </a:p>
          <a:p>
            <a:pPr marL="171450" indent="-171450">
              <a:buFontTx/>
              <a:buChar char="-"/>
            </a:pPr>
            <a:endParaRPr lang="en-US" altLang="ko-KR" sz="1200" b="0" i="0" u="none" strike="noStrike" kern="1200" baseline="0" dirty="0">
              <a:solidFill>
                <a:schemeClr val="tx1"/>
              </a:solidFill>
              <a:latin typeface="+mn-lt"/>
              <a:ea typeface="+mn-ea"/>
              <a:cs typeface="+mn-cs"/>
            </a:endParaRPr>
          </a:p>
          <a:p>
            <a:pPr marL="171450" marR="0" lvl="0" indent="-171450" algn="l" defTabSz="914400" rtl="0" eaLnBrk="1" fontAlgn="auto" latinLnBrk="1" hangingPunct="1">
              <a:lnSpc>
                <a:spcPct val="100000"/>
              </a:lnSpc>
              <a:spcBef>
                <a:spcPts val="0"/>
              </a:spcBef>
              <a:spcAft>
                <a:spcPts val="0"/>
              </a:spcAft>
              <a:buClrTx/>
              <a:buSzTx/>
              <a:buFontTx/>
              <a:buChar char="-"/>
              <a:tabLst/>
              <a:defRPr/>
            </a:pPr>
            <a:r>
              <a:rPr lang="en-US" altLang="ko-KR" dirty="0"/>
              <a:t>To locate RSA keys, s</a:t>
            </a:r>
            <a:r>
              <a:rPr lang="en-US" altLang="ko-KR" sz="1200" dirty="0"/>
              <a:t>earch for known key data or for characteristics of the standard data structure used for storing RSA private keys.</a:t>
            </a:r>
            <a:endParaRPr lang="en-US" altLang="ko-KR" dirty="0"/>
          </a:p>
          <a:p>
            <a:pPr marL="171450" indent="-171450">
              <a:buFontTx/>
              <a:buChar char="-"/>
            </a:pPr>
            <a:r>
              <a:rPr lang="en-US" altLang="ko-KR" dirty="0"/>
              <a:t>They successfully located the SSL private keys in memory.</a:t>
            </a:r>
          </a:p>
        </p:txBody>
      </p:sp>
      <p:sp>
        <p:nvSpPr>
          <p:cNvPr id="4" name="슬라이드 번호 개체 틀 3"/>
          <p:cNvSpPr>
            <a:spLocks noGrp="1"/>
          </p:cNvSpPr>
          <p:nvPr>
            <p:ph type="sldNum" sz="quarter" idx="10"/>
          </p:nvPr>
        </p:nvSpPr>
        <p:spPr/>
        <p:txBody>
          <a:bodyPr/>
          <a:lstStyle/>
          <a:p>
            <a:pPr>
              <a:defRPr/>
            </a:pPr>
            <a:fld id="{CB805A69-AD04-45F9-9399-61785274F725}" type="slidenum">
              <a:rPr lang="de-DE" altLang="ko-KR" smtClean="0"/>
              <a:pPr>
                <a:defRPr/>
              </a:pPr>
              <a:t>28</a:t>
            </a:fld>
            <a:endParaRPr lang="de-DE" altLang="ko-KR"/>
          </a:p>
        </p:txBody>
      </p:sp>
    </p:spTree>
    <p:extLst>
      <p:ext uri="{BB962C8B-B14F-4D97-AF65-F5344CB8AC3E}">
        <p14:creationId xmlns:p14="http://schemas.microsoft.com/office/powerpoint/2010/main" val="39757454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marR="0" lvl="0" indent="-171450" algn="l" defTabSz="914400" rtl="0" eaLnBrk="1" fontAlgn="auto" latinLnBrk="1" hangingPunct="1">
              <a:lnSpc>
                <a:spcPct val="100000"/>
              </a:lnSpc>
              <a:spcBef>
                <a:spcPts val="0"/>
              </a:spcBef>
              <a:spcAft>
                <a:spcPts val="0"/>
              </a:spcAft>
              <a:buClrTx/>
              <a:buSzTx/>
              <a:buFontTx/>
              <a:buChar char="-"/>
              <a:tabLst/>
              <a:defRPr/>
            </a:pPr>
            <a:r>
              <a:rPr lang="en-US" altLang="ko-KR" dirty="0">
                <a:ea typeface="굴림" panose="020B0600000101010101" pitchFamily="50" charset="-127"/>
              </a:rPr>
              <a:t>Attacker can now find and reconstruct the keys in memory. </a:t>
            </a:r>
          </a:p>
          <a:p>
            <a:pPr marL="171450" indent="-171450">
              <a:buFontTx/>
              <a:buChar char="-"/>
            </a:pPr>
            <a:r>
              <a:rPr lang="en-US" altLang="ko-KR" baseline="0" dirty="0"/>
              <a:t>The final part of the attack is decrypting the encrypted hard disks.</a:t>
            </a:r>
          </a:p>
        </p:txBody>
      </p:sp>
      <p:sp>
        <p:nvSpPr>
          <p:cNvPr id="4" name="슬라이드 번호 개체 틀 3"/>
          <p:cNvSpPr>
            <a:spLocks noGrp="1"/>
          </p:cNvSpPr>
          <p:nvPr>
            <p:ph type="sldNum" sz="quarter" idx="10"/>
          </p:nvPr>
        </p:nvSpPr>
        <p:spPr/>
        <p:txBody>
          <a:bodyPr/>
          <a:lstStyle/>
          <a:p>
            <a:fld id="{C06332CC-0FF7-45AF-B24A-2FCE84217117}" type="slidenum">
              <a:rPr lang="ko-KR" altLang="en-US" smtClean="0"/>
              <a:t>29</a:t>
            </a:fld>
            <a:endParaRPr lang="ko-KR" altLang="en-US"/>
          </a:p>
        </p:txBody>
      </p:sp>
    </p:spTree>
    <p:extLst>
      <p:ext uri="{BB962C8B-B14F-4D97-AF65-F5344CB8AC3E}">
        <p14:creationId xmlns:p14="http://schemas.microsoft.com/office/powerpoint/2010/main" val="395357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indent="-171450">
              <a:buFontTx/>
              <a:buChar char="-"/>
            </a:pPr>
            <a:r>
              <a:rPr lang="en-US" altLang="ko-KR" dirty="0"/>
              <a:t>Let’s start with introduction.</a:t>
            </a:r>
          </a:p>
          <a:p>
            <a:pPr marL="171450" indent="-171450">
              <a:buFontTx/>
              <a:buChar char="-"/>
            </a:pPr>
            <a:endParaRPr lang="ko-KR" altLang="en-US" dirty="0"/>
          </a:p>
        </p:txBody>
      </p:sp>
      <p:sp>
        <p:nvSpPr>
          <p:cNvPr id="4" name="슬라이드 번호 개체 틀 3"/>
          <p:cNvSpPr>
            <a:spLocks noGrp="1"/>
          </p:cNvSpPr>
          <p:nvPr>
            <p:ph type="sldNum" sz="quarter" idx="10"/>
          </p:nvPr>
        </p:nvSpPr>
        <p:spPr/>
        <p:txBody>
          <a:bodyPr/>
          <a:lstStyle/>
          <a:p>
            <a:fld id="{C06332CC-0FF7-45AF-B24A-2FCE84217117}" type="slidenum">
              <a:rPr lang="ko-KR" altLang="en-US" smtClean="0"/>
              <a:t>3</a:t>
            </a:fld>
            <a:endParaRPr lang="ko-KR" altLang="en-US"/>
          </a:p>
        </p:txBody>
      </p:sp>
    </p:spTree>
    <p:extLst>
      <p:ext uri="{BB962C8B-B14F-4D97-AF65-F5344CB8AC3E}">
        <p14:creationId xmlns:p14="http://schemas.microsoft.com/office/powerpoint/2010/main" val="21362926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indent="-171450">
              <a:buFontTx/>
              <a:buChar char="-"/>
            </a:pPr>
            <a:r>
              <a:rPr lang="en-US" altLang="ko-KR" sz="1200" dirty="0"/>
              <a:t>Attacks work on all operating systems</a:t>
            </a:r>
          </a:p>
          <a:p>
            <a:pPr marL="171450" marR="0" lvl="0" indent="-171450" algn="l" defTabSz="914400" rtl="0" eaLnBrk="1" fontAlgn="auto" latinLnBrk="1" hangingPunct="1">
              <a:lnSpc>
                <a:spcPct val="100000"/>
              </a:lnSpc>
              <a:spcBef>
                <a:spcPts val="0"/>
              </a:spcBef>
              <a:spcAft>
                <a:spcPts val="0"/>
              </a:spcAft>
              <a:buClrTx/>
              <a:buSzTx/>
              <a:buFontTx/>
              <a:buChar char="-"/>
              <a:tabLst/>
              <a:defRPr/>
            </a:pPr>
            <a:r>
              <a:rPr lang="en-US" altLang="ko-KR" sz="1200" b="0" i="0" u="none" strike="noStrike" kern="1200" baseline="0" dirty="0">
                <a:solidFill>
                  <a:schemeClr val="tx1"/>
                </a:solidFill>
                <a:latin typeface="+mn-lt"/>
                <a:ea typeface="+mn-ea"/>
                <a:cs typeface="+mn-cs"/>
              </a:rPr>
              <a:t>The authors succeed to break </a:t>
            </a:r>
            <a:r>
              <a:rPr lang="en-US" altLang="ko-KR" sz="1200" dirty="0"/>
              <a:t>BitLocker in basic mode</a:t>
            </a:r>
            <a:r>
              <a:rPr lang="en-US" altLang="ko-KR" sz="1200" baseline="0" dirty="0"/>
              <a:t> even with </a:t>
            </a:r>
            <a:r>
              <a:rPr lang="en-US" altLang="ko-KR" sz="1200" dirty="0">
                <a:ea typeface="굴림" panose="020B0600000101010101" pitchFamily="50" charset="-127"/>
              </a:rPr>
              <a:t>computer powered off</a:t>
            </a:r>
            <a:r>
              <a:rPr lang="en-US" altLang="ko-KR" sz="1200" baseline="0" dirty="0">
                <a:ea typeface="굴림" panose="020B0600000101010101" pitchFamily="50" charset="-127"/>
              </a:rPr>
              <a:t> and </a:t>
            </a:r>
            <a:r>
              <a:rPr lang="en-US" altLang="ko-KR" sz="1200" dirty="0" err="1"/>
              <a:t>FileVault</a:t>
            </a:r>
            <a:r>
              <a:rPr lang="en-US" altLang="ko-KR" sz="1200" dirty="0"/>
              <a:t>, </a:t>
            </a:r>
            <a:r>
              <a:rPr lang="en-US" altLang="ko-KR" sz="1200" dirty="0" err="1"/>
              <a:t>dm</a:t>
            </a:r>
            <a:r>
              <a:rPr lang="en-US" altLang="ko-KR" sz="1200" dirty="0"/>
              <a:t>-crypt, </a:t>
            </a:r>
            <a:r>
              <a:rPr lang="en-US" altLang="ko-KR" sz="1200" dirty="0" err="1"/>
              <a:t>TrueCrypt</a:t>
            </a:r>
            <a:r>
              <a:rPr lang="en-US" altLang="ko-KR" sz="1200" dirty="0"/>
              <a:t>, and Loop-AES</a:t>
            </a:r>
            <a:endParaRPr lang="en-US" altLang="ko-KR" sz="1200" b="0" i="0" u="none" strike="noStrike" kern="1200" baseline="0" dirty="0">
              <a:solidFill>
                <a:schemeClr val="tx1"/>
              </a:solidFill>
              <a:latin typeface="+mn-lt"/>
              <a:ea typeface="+mn-ea"/>
              <a:cs typeface="+mn-cs"/>
            </a:endParaRPr>
          </a:p>
          <a:p>
            <a:pPr marL="171450" indent="-171450">
              <a:buFontTx/>
              <a:buChar char="-"/>
            </a:pPr>
            <a:r>
              <a:rPr lang="en-US" altLang="ko-KR" sz="1200" b="0" i="0" u="none" strike="noStrike" kern="1200" baseline="0" dirty="0">
                <a:solidFill>
                  <a:schemeClr val="tx1"/>
                </a:solidFill>
                <a:latin typeface="+mn-lt"/>
                <a:ea typeface="+mn-ea"/>
                <a:cs typeface="+mn-cs"/>
              </a:rPr>
              <a:t>So the result is that the disk encryption is not necessarily a sufficient defense against physical data theft.</a:t>
            </a:r>
          </a:p>
        </p:txBody>
      </p:sp>
      <p:sp>
        <p:nvSpPr>
          <p:cNvPr id="4" name="슬라이드 번호 개체 틀 3"/>
          <p:cNvSpPr>
            <a:spLocks noGrp="1"/>
          </p:cNvSpPr>
          <p:nvPr>
            <p:ph type="sldNum" sz="quarter" idx="10"/>
          </p:nvPr>
        </p:nvSpPr>
        <p:spPr/>
        <p:txBody>
          <a:bodyPr/>
          <a:lstStyle/>
          <a:p>
            <a:fld id="{C06332CC-0FF7-45AF-B24A-2FCE84217117}" type="slidenum">
              <a:rPr lang="ko-KR" altLang="en-US" smtClean="0"/>
              <a:t>30</a:t>
            </a:fld>
            <a:endParaRPr lang="ko-KR" altLang="en-US"/>
          </a:p>
        </p:txBody>
      </p:sp>
    </p:spTree>
    <p:extLst>
      <p:ext uri="{BB962C8B-B14F-4D97-AF65-F5344CB8AC3E}">
        <p14:creationId xmlns:p14="http://schemas.microsoft.com/office/powerpoint/2010/main" val="17271873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indent="-171450">
              <a:buFontTx/>
              <a:buChar char="-"/>
            </a:pPr>
            <a:r>
              <a:rPr lang="en-US" altLang="ko-KR" dirty="0"/>
              <a:t>BitLocker is a disk encryption included with Windows.</a:t>
            </a:r>
          </a:p>
          <a:p>
            <a:pPr marL="171450" indent="-171450">
              <a:buFontTx/>
              <a:buChar char="-"/>
            </a:pPr>
            <a:endParaRPr lang="en-US" altLang="ko-KR" dirty="0"/>
          </a:p>
          <a:p>
            <a:pPr marL="171450" indent="-171450">
              <a:buFontTx/>
              <a:buChar char="-"/>
            </a:pPr>
            <a:r>
              <a:rPr lang="en-US" altLang="ko-KR" dirty="0"/>
              <a:t>The authors created a fully automated demonstration attack tool called “</a:t>
            </a:r>
            <a:r>
              <a:rPr lang="en-US" altLang="ko-KR" dirty="0" err="1"/>
              <a:t>BitUnlocker</a:t>
            </a:r>
            <a:r>
              <a:rPr lang="en-US" altLang="ko-KR" dirty="0"/>
              <a:t>”.</a:t>
            </a:r>
          </a:p>
          <a:p>
            <a:pPr marL="171450" indent="-171450">
              <a:buFontTx/>
              <a:buChar char="-"/>
            </a:pPr>
            <a:r>
              <a:rPr lang="en-US" altLang="ko-KR" dirty="0"/>
              <a:t>It consists of an external USB hard disk containing a Linux, a custom SYSLINUX based bootloader, and a custom driver that allows BitLocker volumes to be mounted under Linux.</a:t>
            </a:r>
          </a:p>
          <a:p>
            <a:pPr marL="171450" indent="-171450">
              <a:buFontTx/>
              <a:buChar char="-"/>
            </a:pPr>
            <a:r>
              <a:rPr lang="en-US" altLang="ko-KR" dirty="0"/>
              <a:t>To use it, cut power to reset the machine, then connects the USB disk and boots from this USB disk .</a:t>
            </a:r>
          </a:p>
          <a:p>
            <a:pPr marL="171450" indent="-171450">
              <a:buFontTx/>
              <a:buChar char="-"/>
            </a:pPr>
            <a:r>
              <a:rPr lang="en-US" altLang="ko-KR" dirty="0"/>
              <a:t>[next] </a:t>
            </a:r>
            <a:r>
              <a:rPr lang="en-US" altLang="ko-KR" dirty="0" err="1"/>
              <a:t>BitUnlocker</a:t>
            </a:r>
            <a:r>
              <a:rPr lang="en-US" altLang="ko-KR" dirty="0"/>
              <a:t> automatically dumps the memory image to the external disk, [next] runs </a:t>
            </a:r>
            <a:r>
              <a:rPr lang="en-US" altLang="ko-KR" dirty="0" err="1"/>
              <a:t>keyfind</a:t>
            </a:r>
            <a:r>
              <a:rPr lang="en-US" altLang="ko-KR" dirty="0"/>
              <a:t> to locate and reconstruct candidate keys, [next] and mounts the BitLocker encrypted volume.</a:t>
            </a:r>
          </a:p>
          <a:p>
            <a:pPr marL="171450" indent="-171450">
              <a:buFontTx/>
              <a:buChar char="-"/>
            </a:pPr>
            <a:r>
              <a:rPr lang="en-US" altLang="ko-KR" dirty="0"/>
              <a:t>Once the encrypted volume has been mounted, one can browse it just like any other volume.</a:t>
            </a:r>
          </a:p>
          <a:p>
            <a:pPr marL="171450" indent="-171450">
              <a:buFontTx/>
              <a:buChar char="-"/>
            </a:pPr>
            <a:endParaRPr lang="en-US" altLang="ko-KR" dirty="0"/>
          </a:p>
          <a:p>
            <a:pPr marL="171450" indent="-171450">
              <a:buFontTx/>
              <a:buChar char="-"/>
            </a:pPr>
            <a:r>
              <a:rPr lang="en-US" altLang="ko-KR" dirty="0"/>
              <a:t>They tested this attack on a laptop with 2GB of RAM.</a:t>
            </a:r>
          </a:p>
          <a:p>
            <a:pPr marL="171450" indent="-171450">
              <a:buFontTx/>
              <a:buChar char="-"/>
            </a:pPr>
            <a:r>
              <a:rPr lang="en-US" altLang="ko-KR" dirty="0" err="1"/>
              <a:t>BitUnlocker</a:t>
            </a:r>
            <a:r>
              <a:rPr lang="en-US" altLang="ko-KR" dirty="0"/>
              <a:t> successfully recovered the keys with no errors and decrypted the disk.</a:t>
            </a:r>
          </a:p>
          <a:p>
            <a:pPr marL="171450" indent="-171450">
              <a:buFontTx/>
              <a:buChar char="-"/>
            </a:pPr>
            <a:r>
              <a:rPr lang="en-US" altLang="ko-KR" dirty="0"/>
              <a:t>The entire process took around 25 min, and optimizations could even reduce it.</a:t>
            </a:r>
            <a:endParaRPr lang="ko-KR" altLang="en-US" dirty="0"/>
          </a:p>
        </p:txBody>
      </p:sp>
      <p:sp>
        <p:nvSpPr>
          <p:cNvPr id="4" name="슬라이드 번호 개체 틀 3"/>
          <p:cNvSpPr>
            <a:spLocks noGrp="1"/>
          </p:cNvSpPr>
          <p:nvPr>
            <p:ph type="sldNum" sz="quarter" idx="10"/>
          </p:nvPr>
        </p:nvSpPr>
        <p:spPr/>
        <p:txBody>
          <a:bodyPr/>
          <a:lstStyle/>
          <a:p>
            <a:fld id="{C06332CC-0FF7-45AF-B24A-2FCE84217117}" type="slidenum">
              <a:rPr lang="ko-KR" altLang="en-US" smtClean="0"/>
              <a:t>31</a:t>
            </a:fld>
            <a:endParaRPr lang="ko-KR" altLang="en-US"/>
          </a:p>
        </p:txBody>
      </p:sp>
    </p:spTree>
    <p:extLst>
      <p:ext uri="{BB962C8B-B14F-4D97-AF65-F5344CB8AC3E}">
        <p14:creationId xmlns:p14="http://schemas.microsoft.com/office/powerpoint/2010/main" val="26597665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1" hangingPunct="1">
              <a:lnSpc>
                <a:spcPct val="100000"/>
              </a:lnSpc>
              <a:spcBef>
                <a:spcPts val="0"/>
              </a:spcBef>
              <a:spcAft>
                <a:spcPts val="0"/>
              </a:spcAft>
              <a:buClrTx/>
              <a:buSzTx/>
              <a:buFontTx/>
              <a:buChar char="-"/>
              <a:tabLst/>
              <a:defRPr/>
            </a:pPr>
            <a:r>
              <a:rPr lang="en-US" altLang="ko-KR" dirty="0" err="1"/>
              <a:t>FileVault</a:t>
            </a:r>
            <a:r>
              <a:rPr lang="en-US" altLang="ko-KR" dirty="0"/>
              <a:t> is a disk encryption for Mac</a:t>
            </a:r>
            <a:r>
              <a:rPr lang="en-US" altLang="ko-KR" baseline="0" dirty="0"/>
              <a:t> OS.</a:t>
            </a:r>
            <a:endParaRPr lang="en-US" altLang="ko-KR" sz="1200" b="0" i="0" u="none" strike="noStrike" kern="1200" baseline="0" dirty="0">
              <a:solidFill>
                <a:schemeClr val="tx1"/>
              </a:solidFill>
              <a:latin typeface="+mn-lt"/>
              <a:ea typeface="+mn-ea"/>
              <a:cs typeface="+mn-cs"/>
            </a:endParaRPr>
          </a:p>
          <a:p>
            <a:pPr marL="171450" indent="-171450">
              <a:buFontTx/>
              <a:buChar char="-"/>
            </a:pPr>
            <a:r>
              <a:rPr lang="en-US" altLang="ko-KR" sz="1200" b="0" i="0" u="none" strike="noStrike" kern="1200" baseline="0" dirty="0">
                <a:solidFill>
                  <a:schemeClr val="tx1"/>
                </a:solidFill>
                <a:latin typeface="+mn-lt"/>
                <a:ea typeface="+mn-ea"/>
                <a:cs typeface="+mn-cs"/>
              </a:rPr>
              <a:t>A user password decrypts a header that contains both an AES key used to encrypt stored data and a second key used to compute IVs (initialization vectors).</a:t>
            </a:r>
          </a:p>
          <a:p>
            <a:pPr marL="171450" indent="-171450">
              <a:buFontTx/>
              <a:buChar char="-"/>
            </a:pPr>
            <a:r>
              <a:rPr lang="en-US" altLang="ko-KR" dirty="0"/>
              <a:t>The authors used EFI memory extraction program with a </a:t>
            </a:r>
            <a:r>
              <a:rPr lang="en-US" altLang="ko-KR" dirty="0" err="1"/>
              <a:t>FileVault</a:t>
            </a:r>
            <a:r>
              <a:rPr lang="en-US" altLang="ko-KR" dirty="0"/>
              <a:t> volume mounted.</a:t>
            </a:r>
          </a:p>
          <a:p>
            <a:pPr marL="171450" indent="-171450">
              <a:buFontTx/>
              <a:buChar char="-"/>
            </a:pPr>
            <a:r>
              <a:rPr lang="en-US" altLang="ko-KR" dirty="0" err="1"/>
              <a:t>keyfind</a:t>
            </a:r>
            <a:r>
              <a:rPr lang="en-US" altLang="ko-KR" dirty="0"/>
              <a:t> program automatically identified the </a:t>
            </a:r>
            <a:r>
              <a:rPr lang="en-US" altLang="ko-KR" dirty="0" err="1"/>
              <a:t>FileVault</a:t>
            </a:r>
            <a:r>
              <a:rPr lang="en-US" altLang="ko-KR" dirty="0"/>
              <a:t> AES encryption key.</a:t>
            </a:r>
          </a:p>
          <a:p>
            <a:pPr marL="171450" indent="-171450">
              <a:buFontTx/>
              <a:buChar char="-"/>
            </a:pPr>
            <a:r>
              <a:rPr lang="en-US" altLang="ko-KR" dirty="0"/>
              <a:t>IV</a:t>
            </a:r>
            <a:r>
              <a:rPr lang="en-US" altLang="ko-KR" baseline="0" dirty="0"/>
              <a:t> key</a:t>
            </a:r>
            <a:r>
              <a:rPr lang="en-US" altLang="ko-KR" dirty="0"/>
              <a:t> is present in RAM and an attacker can identify it by attempting decryption using all substrings of memory.</a:t>
            </a:r>
          </a:p>
          <a:p>
            <a:pPr marL="171450" indent="-171450">
              <a:buFontTx/>
              <a:buChar char="-"/>
            </a:pPr>
            <a:r>
              <a:rPr lang="en-US" altLang="ko-KR" dirty="0" err="1"/>
              <a:t>FileVault</a:t>
            </a:r>
            <a:r>
              <a:rPr lang="en-US" altLang="ko-KR" dirty="0"/>
              <a:t> encrypts each disk block in CBC mode, so even if the attacker cannot recover the IV key, he can decrypt most of disk block except the first cipher block using only the AES key.</a:t>
            </a:r>
          </a:p>
          <a:p>
            <a:pPr marL="171450" indent="-171450">
              <a:buFontTx/>
              <a:buChar char="-"/>
            </a:pPr>
            <a:r>
              <a:rPr lang="en-US" altLang="ko-KR" dirty="0"/>
              <a:t>The AES and IV keys together allow full decryption of the volume using programs like </a:t>
            </a:r>
            <a:r>
              <a:rPr lang="en-US" altLang="ko-KR" dirty="0" err="1"/>
              <a:t>vilefault</a:t>
            </a:r>
            <a:r>
              <a:rPr lang="en-US" altLang="ko-KR" dirty="0"/>
              <a:t>.</a:t>
            </a:r>
            <a:endParaRPr lang="ko-KR" altLang="en-US" dirty="0"/>
          </a:p>
        </p:txBody>
      </p:sp>
      <p:sp>
        <p:nvSpPr>
          <p:cNvPr id="4" name="Slide Number Placeholder 3"/>
          <p:cNvSpPr>
            <a:spLocks noGrp="1"/>
          </p:cNvSpPr>
          <p:nvPr>
            <p:ph type="sldNum" sz="quarter" idx="10"/>
          </p:nvPr>
        </p:nvSpPr>
        <p:spPr/>
        <p:txBody>
          <a:bodyPr/>
          <a:lstStyle/>
          <a:p>
            <a:fld id="{50EE326A-0937-411D-BA4D-D130CF768F4C}" type="slidenum">
              <a:rPr lang="ko-KR" altLang="en-US" smtClean="0"/>
              <a:t>32</a:t>
            </a:fld>
            <a:endParaRPr lang="ko-KR" altLang="en-US"/>
          </a:p>
        </p:txBody>
      </p:sp>
    </p:spTree>
    <p:extLst>
      <p:ext uri="{BB962C8B-B14F-4D97-AF65-F5344CB8AC3E}">
        <p14:creationId xmlns:p14="http://schemas.microsoft.com/office/powerpoint/2010/main" val="31275939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marR="0" lvl="0" indent="-171450" algn="l" defTabSz="914400" rtl="0" eaLnBrk="1" fontAlgn="auto" latinLnBrk="1" hangingPunct="1">
              <a:lnSpc>
                <a:spcPct val="100000"/>
              </a:lnSpc>
              <a:spcBef>
                <a:spcPts val="0"/>
              </a:spcBef>
              <a:spcAft>
                <a:spcPts val="0"/>
              </a:spcAft>
              <a:buClrTx/>
              <a:buSzTx/>
              <a:buFontTx/>
              <a:buChar char="-"/>
              <a:tabLst/>
              <a:defRPr/>
            </a:pPr>
            <a:r>
              <a:rPr lang="en-US" altLang="ko-KR" dirty="0" err="1"/>
              <a:t>TrueCrypt</a:t>
            </a:r>
            <a:r>
              <a:rPr lang="en-US" altLang="ko-KR" dirty="0"/>
              <a:t> is disk encryption for the Windows, Mac OS, and Linux and </a:t>
            </a:r>
            <a:r>
              <a:rPr lang="en-US" altLang="ko-KR" dirty="0" err="1"/>
              <a:t>dm</a:t>
            </a:r>
            <a:r>
              <a:rPr lang="en-US" altLang="ko-KR" dirty="0"/>
              <a:t>-crypt and </a:t>
            </a:r>
            <a:r>
              <a:rPr lang="en-US" altLang="ko-KR" dirty="0" err="1"/>
              <a:t>LoopAES</a:t>
            </a:r>
            <a:r>
              <a:rPr lang="en-US" altLang="ko-KR" dirty="0"/>
              <a:t> are disk encryption for the Linux.</a:t>
            </a:r>
          </a:p>
          <a:p>
            <a:pPr marL="0" indent="0">
              <a:buFontTx/>
              <a:buNone/>
            </a:pPr>
            <a:endParaRPr lang="en-US" altLang="ko-KR" dirty="0"/>
          </a:p>
          <a:p>
            <a:pPr marL="171450" indent="-171450">
              <a:buFontTx/>
              <a:buChar char="-"/>
            </a:pPr>
            <a:r>
              <a:rPr lang="en-US" altLang="ko-KR" dirty="0"/>
              <a:t>The authors found that these disk encryption products are too vulnerable to attacks like BitLocker and </a:t>
            </a:r>
            <a:r>
              <a:rPr lang="en-US" altLang="ko-KR" dirty="0" err="1"/>
              <a:t>FileVault</a:t>
            </a:r>
            <a:r>
              <a:rPr lang="en-US" altLang="ko-KR" dirty="0"/>
              <a:t>.</a:t>
            </a:r>
          </a:p>
          <a:p>
            <a:pPr marL="171450" indent="-171450">
              <a:buFontTx/>
              <a:buChar char="-"/>
            </a:pPr>
            <a:r>
              <a:rPr lang="en-US" altLang="ko-KR" dirty="0"/>
              <a:t>In all three cases, once they had extracted a memory image, they were able to use </a:t>
            </a:r>
            <a:r>
              <a:rPr lang="en-US" altLang="ko-KR" dirty="0" err="1"/>
              <a:t>keyfind</a:t>
            </a:r>
            <a:r>
              <a:rPr lang="en-US" altLang="ko-KR" dirty="0"/>
              <a:t> to locate the encryption keys and used it to decrypt and mount the disks.</a:t>
            </a:r>
            <a:endParaRPr lang="ko-KR" altLang="en-US" dirty="0"/>
          </a:p>
        </p:txBody>
      </p:sp>
      <p:sp>
        <p:nvSpPr>
          <p:cNvPr id="4" name="슬라이드 번호 개체 틀 3"/>
          <p:cNvSpPr>
            <a:spLocks noGrp="1"/>
          </p:cNvSpPr>
          <p:nvPr>
            <p:ph type="sldNum" sz="quarter" idx="10"/>
          </p:nvPr>
        </p:nvSpPr>
        <p:spPr/>
        <p:txBody>
          <a:bodyPr/>
          <a:lstStyle/>
          <a:p>
            <a:fld id="{C06332CC-0FF7-45AF-B24A-2FCE84217117}" type="slidenum">
              <a:rPr lang="ko-KR" altLang="en-US" smtClean="0"/>
              <a:t>33</a:t>
            </a:fld>
            <a:endParaRPr lang="ko-KR" altLang="en-US"/>
          </a:p>
        </p:txBody>
      </p:sp>
    </p:spTree>
    <p:extLst>
      <p:ext uri="{BB962C8B-B14F-4D97-AF65-F5344CB8AC3E}">
        <p14:creationId xmlns:p14="http://schemas.microsoft.com/office/powerpoint/2010/main" val="37215561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ko-KR" dirty="0">
                <a:ea typeface="굴림" panose="020B0600000101010101" pitchFamily="50" charset="-127"/>
              </a:rPr>
              <a:t>This attacks are difficult to prevent because cryptographic keys must be stored somewhere.</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ko-KR" dirty="0">
                <a:ea typeface="굴림" panose="020B0600000101010101" pitchFamily="50" charset="-127"/>
              </a:rPr>
              <a:t>Actually, there is no perfect solution,</a:t>
            </a:r>
            <a:r>
              <a:rPr lang="en-US" altLang="ko-KR" baseline="0" dirty="0">
                <a:ea typeface="굴림" panose="020B0600000101010101" pitchFamily="50" charset="-127"/>
              </a:rPr>
              <a:t> and a</a:t>
            </a:r>
            <a:r>
              <a:rPr lang="en-US" altLang="ko-KR" dirty="0">
                <a:ea typeface="굴림" panose="020B0600000101010101" pitchFamily="50" charset="-127"/>
              </a:rPr>
              <a:t>ll countermeasure has a drawback.</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ko-KR" dirty="0">
                <a:ea typeface="굴림" panose="020B0600000101010101" pitchFamily="50" charset="-127"/>
              </a:rPr>
              <a:t>Anyway, the authors suggested 6 countermeasures.</a:t>
            </a:r>
          </a:p>
        </p:txBody>
      </p:sp>
      <p:sp>
        <p:nvSpPr>
          <p:cNvPr id="4" name="슬라이드 번호 개체 틀 3"/>
          <p:cNvSpPr>
            <a:spLocks noGrp="1"/>
          </p:cNvSpPr>
          <p:nvPr>
            <p:ph type="sldNum" sz="quarter" idx="10"/>
          </p:nvPr>
        </p:nvSpPr>
        <p:spPr/>
        <p:txBody>
          <a:bodyPr/>
          <a:lstStyle/>
          <a:p>
            <a:fld id="{C06332CC-0FF7-45AF-B24A-2FCE84217117}" type="slidenum">
              <a:rPr lang="ko-KR" altLang="en-US" smtClean="0"/>
              <a:t>34</a:t>
            </a:fld>
            <a:endParaRPr lang="ko-KR" altLang="en-US"/>
          </a:p>
        </p:txBody>
      </p:sp>
    </p:spTree>
    <p:extLst>
      <p:ext uri="{BB962C8B-B14F-4D97-AF65-F5344CB8AC3E}">
        <p14:creationId xmlns:p14="http://schemas.microsoft.com/office/powerpoint/2010/main" val="13383479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indent="0">
              <a:buFont typeface="+mj-lt"/>
              <a:buNone/>
            </a:pPr>
            <a:r>
              <a:rPr lang="en-US" altLang="ko-KR" dirty="0">
                <a:ea typeface="宋体" charset="-122"/>
              </a:rPr>
              <a:t>1. </a:t>
            </a:r>
            <a:r>
              <a:rPr lang="en-US" altLang="zh-CN" dirty="0">
                <a:ea typeface="宋体" charset="-122"/>
              </a:rPr>
              <a:t>With most disk encryption systems, users can power off the machine not</a:t>
            </a:r>
            <a:r>
              <a:rPr lang="en-US" altLang="zh-CN" baseline="0" dirty="0">
                <a:ea typeface="宋体" charset="-122"/>
              </a:rPr>
              <a:t> in use </a:t>
            </a:r>
            <a:r>
              <a:rPr lang="en-US" altLang="zh-CN" dirty="0">
                <a:ea typeface="宋体" charset="-122"/>
              </a:rPr>
              <a:t>to wipe</a:t>
            </a:r>
            <a:r>
              <a:rPr lang="en-US" altLang="zh-CN" baseline="0" dirty="0">
                <a:ea typeface="宋体" charset="-122"/>
              </a:rPr>
              <a:t> the </a:t>
            </a:r>
            <a:r>
              <a:rPr lang="en-US" altLang="zh-CN" dirty="0">
                <a:ea typeface="宋体" charset="-122"/>
              </a:rPr>
              <a:t>memory.</a:t>
            </a:r>
          </a:p>
          <a:p>
            <a:pPr marL="0" indent="0">
              <a:buFont typeface="+mj-lt"/>
              <a:buNone/>
            </a:pPr>
            <a:r>
              <a:rPr lang="en-US" altLang="ko-KR" dirty="0">
                <a:ea typeface="宋体" charset="-122"/>
              </a:rPr>
              <a:t>This is e</a:t>
            </a:r>
            <a:r>
              <a:rPr lang="en-US" altLang="zh-CN" dirty="0">
                <a:ea typeface="宋体" charset="-122"/>
              </a:rPr>
              <a:t>ffective, but inconvenient </a:t>
            </a:r>
            <a:r>
              <a:rPr lang="en-US" altLang="ko-KR" dirty="0">
                <a:ea typeface="宋体" charset="-122"/>
              </a:rPr>
              <a:t>because of lengthy booting time.</a:t>
            </a:r>
            <a:endParaRPr lang="en-US" altLang="zh-CN" dirty="0">
              <a:ea typeface="宋体" charset="-122"/>
            </a:endParaRPr>
          </a:p>
          <a:p>
            <a:pPr marL="0" indent="0">
              <a:buFont typeface="+mj-lt"/>
              <a:buNone/>
            </a:pPr>
            <a:r>
              <a:rPr lang="en-US" altLang="ko-KR" sz="1200" dirty="0">
                <a:ea typeface="宋体" charset="-122"/>
              </a:rPr>
              <a:t>Another way is to encrypt</a:t>
            </a:r>
            <a:r>
              <a:rPr lang="en-US" altLang="zh-CN" sz="1200" dirty="0">
                <a:ea typeface="宋体" charset="-122"/>
              </a:rPr>
              <a:t> the memory under a key derived from the</a:t>
            </a:r>
            <a:r>
              <a:rPr lang="en-US" altLang="zh-CN" sz="1200" baseline="0" dirty="0">
                <a:ea typeface="宋体" charset="-122"/>
              </a:rPr>
              <a:t> </a:t>
            </a:r>
            <a:r>
              <a:rPr lang="en-US" altLang="ko-KR" sz="1200" baseline="0" dirty="0">
                <a:ea typeface="宋体" charset="-122"/>
              </a:rPr>
              <a:t>user </a:t>
            </a:r>
            <a:r>
              <a:rPr lang="en-US" altLang="zh-CN" sz="1200" dirty="0">
                <a:ea typeface="宋体" charset="-122"/>
              </a:rPr>
              <a:t>password</a:t>
            </a:r>
            <a:r>
              <a:rPr lang="en-US" altLang="ko-KR" sz="1200" dirty="0">
                <a:ea typeface="宋体" charset="-122"/>
              </a:rPr>
              <a:t>.</a:t>
            </a:r>
          </a:p>
          <a:p>
            <a:pPr marL="0" indent="0">
              <a:buFont typeface="+mj-lt"/>
              <a:buNone/>
            </a:pPr>
            <a:endParaRPr lang="en-US" altLang="ko-KR" sz="1200" dirty="0">
              <a:ea typeface="宋体" charset="-122"/>
            </a:endParaRPr>
          </a:p>
          <a:p>
            <a:pPr marL="0" indent="0">
              <a:buFont typeface="+mj-lt"/>
              <a:buNone/>
            </a:pPr>
            <a:r>
              <a:rPr lang="en-US" altLang="ko-KR" sz="1200" dirty="0">
                <a:ea typeface="宋体" charset="-122"/>
              </a:rPr>
              <a:t>2. Avoiding precomputation will improve resistance to attacks but worse</a:t>
            </a:r>
            <a:r>
              <a:rPr lang="en-US" altLang="ko-KR" sz="1200" baseline="0" dirty="0">
                <a:ea typeface="宋体" charset="-122"/>
              </a:rPr>
              <a:t> </a:t>
            </a:r>
            <a:r>
              <a:rPr lang="en-US" altLang="ko-KR" sz="1200" dirty="0">
                <a:ea typeface="宋体" charset="-122"/>
              </a:rPr>
              <a:t>performance.</a:t>
            </a:r>
          </a:p>
          <a:p>
            <a:pPr marL="0" indent="0">
              <a:buFont typeface="+mj-lt"/>
              <a:buNone/>
            </a:pPr>
            <a:endParaRPr lang="en-US" altLang="ko-KR" sz="1200" dirty="0">
              <a:ea typeface="宋体" charset="-122"/>
            </a:endParaRPr>
          </a:p>
          <a:p>
            <a:pPr marL="0" indent="0">
              <a:buFont typeface="+mj-lt"/>
              <a:buNone/>
            </a:pPr>
            <a:r>
              <a:rPr lang="en-US" altLang="ko-KR" sz="1200" dirty="0">
                <a:ea typeface="宋体" charset="-122"/>
              </a:rPr>
              <a:t>3. Physically defend or detect memory from being removed.</a:t>
            </a:r>
          </a:p>
          <a:p>
            <a:pPr marL="0" indent="0">
              <a:buFont typeface="+mj-lt"/>
              <a:buNone/>
            </a:pPr>
            <a:r>
              <a:rPr lang="en-US" altLang="ko-KR" sz="1200" dirty="0">
                <a:ea typeface="宋体" charset="-122"/>
              </a:rPr>
              <a:t>Small amount of memory soldered to a motherboard would provide moderate defense</a:t>
            </a:r>
            <a:r>
              <a:rPr lang="en-US" altLang="ko-KR" sz="1200" baseline="0" dirty="0">
                <a:ea typeface="宋体" charset="-122"/>
              </a:rPr>
              <a:t> </a:t>
            </a:r>
            <a:r>
              <a:rPr lang="en-US" altLang="ko-KR" sz="1200" dirty="0">
                <a:ea typeface="宋体" charset="-122"/>
              </a:rPr>
              <a:t>at relatively low cost.</a:t>
            </a:r>
          </a:p>
          <a:p>
            <a:pPr marL="0" indent="0">
              <a:buFont typeface="+mj-lt"/>
              <a:buNone/>
            </a:pPr>
            <a:endParaRPr lang="en-US" altLang="ko-KR" sz="1200" dirty="0">
              <a:ea typeface="宋体" charset="-122"/>
            </a:endParaRPr>
          </a:p>
          <a:p>
            <a:r>
              <a:rPr lang="en-US" altLang="ko-KR" sz="1200" dirty="0">
                <a:ea typeface="宋体" charset="-122"/>
              </a:rPr>
              <a:t>4.</a:t>
            </a:r>
            <a:r>
              <a:rPr lang="en-US" altLang="ko-KR" sz="1200" b="0" i="0" u="none" strike="noStrike" kern="1200" baseline="0" dirty="0">
                <a:solidFill>
                  <a:schemeClr val="tx1"/>
                </a:solidFill>
                <a:latin typeface="+mn-lt"/>
                <a:ea typeface="+mn-ea"/>
                <a:cs typeface="+mn-cs"/>
              </a:rPr>
              <a:t> DRAM could be designed to lose their state quickly but this might be difficult.</a:t>
            </a:r>
          </a:p>
          <a:p>
            <a:r>
              <a:rPr lang="en-US" altLang="ko-KR" sz="1200" dirty="0">
                <a:ea typeface="宋体" charset="-122"/>
              </a:rPr>
              <a:t>Key-store hardware could be added to store a keys securely while erasing them on power-up, reset, and shutdown.</a:t>
            </a:r>
          </a:p>
          <a:p>
            <a:pPr marL="0" indent="0">
              <a:buFont typeface="+mj-lt"/>
              <a:buNone/>
            </a:pPr>
            <a:r>
              <a:rPr lang="en-US" altLang="ko-KR" sz="1200" dirty="0">
                <a:ea typeface="宋体" charset="-122"/>
              </a:rPr>
              <a:t>To encrypt the memory routinely is also proposed.</a:t>
            </a:r>
          </a:p>
          <a:p>
            <a:pPr marL="0" indent="0">
              <a:buFont typeface="+mj-lt"/>
              <a:buNone/>
            </a:pPr>
            <a:endParaRPr lang="en-US" altLang="ko-KR" sz="1200" dirty="0">
              <a:ea typeface="宋体" charset="-122"/>
            </a:endParaRPr>
          </a:p>
          <a:p>
            <a:r>
              <a:rPr lang="en-US" altLang="ko-KR" sz="1200" dirty="0">
                <a:ea typeface="宋体" charset="-122"/>
              </a:rPr>
              <a:t>5.</a:t>
            </a:r>
            <a:r>
              <a:rPr lang="en-US" altLang="ko-KR" sz="1200" baseline="0" dirty="0">
                <a:ea typeface="宋体" charset="-122"/>
              </a:rPr>
              <a:t> </a:t>
            </a:r>
            <a:r>
              <a:rPr lang="en-US" altLang="ko-KR" sz="1200" b="0" i="0" u="none" strike="noStrike" kern="1200" baseline="0" dirty="0">
                <a:solidFill>
                  <a:schemeClr val="tx1"/>
                </a:solidFill>
                <a:latin typeface="+mn-lt"/>
                <a:ea typeface="+mn-ea"/>
                <a:cs typeface="+mn-cs"/>
              </a:rPr>
              <a:t>To encrypt the disk controller and store the key in the disk controller’s memory instead of the DRAM.</a:t>
            </a:r>
          </a:p>
          <a:p>
            <a:endParaRPr lang="en-US" altLang="ko-KR" sz="1200" b="0" i="0" u="none" strike="noStrike" kern="1200" baseline="0" dirty="0">
              <a:solidFill>
                <a:schemeClr val="tx1"/>
              </a:solidFill>
              <a:latin typeface="+mn-lt"/>
              <a:ea typeface="+mn-ea"/>
              <a:cs typeface="+mn-cs"/>
            </a:endParaRPr>
          </a:p>
          <a:p>
            <a:r>
              <a:rPr lang="en-US" altLang="ko-KR" sz="1200" b="0" i="0" u="none" strike="noStrike" kern="1200" baseline="0" dirty="0">
                <a:solidFill>
                  <a:schemeClr val="tx1"/>
                </a:solidFill>
                <a:latin typeface="+mn-lt"/>
                <a:ea typeface="+mn-ea"/>
                <a:cs typeface="+mn-cs"/>
              </a:rPr>
              <a:t>6. Trusted Computing devices can prevent a key from being loaded into memory for use, but they cannot prevent it from being captured once it is in memory</a:t>
            </a:r>
          </a:p>
        </p:txBody>
      </p:sp>
      <p:sp>
        <p:nvSpPr>
          <p:cNvPr id="4" name="슬라이드 번호 개체 틀 3"/>
          <p:cNvSpPr>
            <a:spLocks noGrp="1"/>
          </p:cNvSpPr>
          <p:nvPr>
            <p:ph type="sldNum" sz="quarter" idx="10"/>
          </p:nvPr>
        </p:nvSpPr>
        <p:spPr/>
        <p:txBody>
          <a:bodyPr/>
          <a:lstStyle/>
          <a:p>
            <a:pPr>
              <a:defRPr/>
            </a:pPr>
            <a:fld id="{CB805A69-AD04-45F9-9399-61785274F725}" type="slidenum">
              <a:rPr lang="de-DE" altLang="ko-KR" smtClean="0"/>
              <a:pPr>
                <a:defRPr/>
              </a:pPr>
              <a:t>35</a:t>
            </a:fld>
            <a:endParaRPr lang="de-DE" altLang="ko-KR"/>
          </a:p>
        </p:txBody>
      </p:sp>
    </p:spTree>
    <p:extLst>
      <p:ext uri="{BB962C8B-B14F-4D97-AF65-F5344CB8AC3E}">
        <p14:creationId xmlns:p14="http://schemas.microsoft.com/office/powerpoint/2010/main" val="36835818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I will introduce some related works and conclusion.</a:t>
            </a:r>
            <a:endParaRPr lang="ko-KR" altLang="en-US" dirty="0"/>
          </a:p>
        </p:txBody>
      </p:sp>
      <p:sp>
        <p:nvSpPr>
          <p:cNvPr id="4" name="슬라이드 번호 개체 틀 3"/>
          <p:cNvSpPr>
            <a:spLocks noGrp="1"/>
          </p:cNvSpPr>
          <p:nvPr>
            <p:ph type="sldNum" sz="quarter" idx="10"/>
          </p:nvPr>
        </p:nvSpPr>
        <p:spPr/>
        <p:txBody>
          <a:bodyPr/>
          <a:lstStyle/>
          <a:p>
            <a:fld id="{C06332CC-0FF7-45AF-B24A-2FCE84217117}" type="slidenum">
              <a:rPr lang="ko-KR" altLang="en-US" smtClean="0"/>
              <a:t>36</a:t>
            </a:fld>
            <a:endParaRPr lang="ko-KR" altLang="en-US"/>
          </a:p>
        </p:txBody>
      </p:sp>
    </p:spTree>
    <p:extLst>
      <p:ext uri="{BB962C8B-B14F-4D97-AF65-F5344CB8AC3E}">
        <p14:creationId xmlns:p14="http://schemas.microsoft.com/office/powerpoint/2010/main" val="41366267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marR="0" lvl="0" indent="-171450" algn="l" defTabSz="914400" rtl="0" eaLnBrk="1" fontAlgn="auto" latinLnBrk="1" hangingPunct="1">
              <a:lnSpc>
                <a:spcPct val="100000"/>
              </a:lnSpc>
              <a:spcBef>
                <a:spcPts val="0"/>
              </a:spcBef>
              <a:spcAft>
                <a:spcPts val="0"/>
              </a:spcAft>
              <a:buClrTx/>
              <a:buSzTx/>
              <a:buFontTx/>
              <a:buChar char="-"/>
              <a:tabLst/>
              <a:defRPr/>
            </a:pPr>
            <a:r>
              <a:rPr lang="en-US" altLang="ko-KR" sz="1200" b="0" i="0" u="none" strike="noStrike" kern="1200" baseline="0" dirty="0" err="1">
                <a:solidFill>
                  <a:schemeClr val="tx1"/>
                </a:solidFill>
                <a:latin typeface="+mn-lt"/>
                <a:ea typeface="+mn-ea"/>
                <a:cs typeface="+mn-cs"/>
              </a:rPr>
              <a:t>Pettersson</a:t>
            </a:r>
            <a:r>
              <a:rPr lang="en-US" altLang="ko-KR" sz="1200" b="0" i="0" u="none" strike="noStrike" kern="1200" baseline="0" dirty="0">
                <a:solidFill>
                  <a:schemeClr val="tx1"/>
                </a:solidFill>
                <a:latin typeface="+mn-lt"/>
                <a:ea typeface="+mn-ea"/>
                <a:cs typeface="+mn-cs"/>
              </a:rPr>
              <a:t> suggested that </a:t>
            </a:r>
            <a:r>
              <a:rPr lang="en-US" altLang="ko-KR" dirty="0">
                <a:ea typeface="굴림" panose="020B0600000101010101" pitchFamily="50" charset="-127"/>
              </a:rPr>
              <a:t>DRAM contents can survive cold boot and </a:t>
            </a:r>
            <a:r>
              <a:rPr lang="en-US" altLang="ko-KR" dirty="0" err="1">
                <a:ea typeface="굴림" panose="020B0600000101010101" pitchFamily="50" charset="-127"/>
              </a:rPr>
              <a:t>remanence</a:t>
            </a:r>
            <a:r>
              <a:rPr lang="en-US" altLang="ko-KR" dirty="0">
                <a:ea typeface="굴림" panose="020B0600000101010101" pitchFamily="50" charset="-127"/>
              </a:rPr>
              <a:t> could be used to acquire memory images and cryptographic keys</a:t>
            </a:r>
          </a:p>
          <a:p>
            <a:pPr marL="171450" marR="0" lvl="0" indent="-171450" algn="l" defTabSz="914400" rtl="0" eaLnBrk="1" fontAlgn="auto" latinLnBrk="1" hangingPunct="1">
              <a:lnSpc>
                <a:spcPct val="100000"/>
              </a:lnSpc>
              <a:spcBef>
                <a:spcPts val="0"/>
              </a:spcBef>
              <a:spcAft>
                <a:spcPts val="0"/>
              </a:spcAft>
              <a:buClrTx/>
              <a:buSzTx/>
              <a:buFontTx/>
              <a:buChar char="-"/>
              <a:tabLst/>
              <a:defRPr/>
            </a:pPr>
            <a:endParaRPr lang="en-US" altLang="ko-KR" sz="1200" b="0" i="0" u="none" strike="noStrike" kern="1200" baseline="0" dirty="0">
              <a:solidFill>
                <a:schemeClr val="tx1"/>
              </a:solidFill>
              <a:latin typeface="+mn-lt"/>
              <a:ea typeface="굴림" panose="020B0600000101010101" pitchFamily="50" charset="-127"/>
              <a:cs typeface="+mn-cs"/>
            </a:endParaRPr>
          </a:p>
          <a:p>
            <a:pPr marL="171450" marR="0" lvl="0" indent="-171450" algn="l" defTabSz="914400" rtl="0" eaLnBrk="1" fontAlgn="auto" latinLnBrk="1" hangingPunct="1">
              <a:lnSpc>
                <a:spcPct val="100000"/>
              </a:lnSpc>
              <a:spcBef>
                <a:spcPts val="0"/>
              </a:spcBef>
              <a:spcAft>
                <a:spcPts val="0"/>
              </a:spcAft>
              <a:buClrTx/>
              <a:buSzTx/>
              <a:buFontTx/>
              <a:buChar char="-"/>
              <a:tabLst/>
              <a:defRPr/>
            </a:pPr>
            <a:r>
              <a:rPr lang="en-US" altLang="ko-KR" sz="1200" b="0" i="0" u="none" strike="noStrike" kern="1200" baseline="0" dirty="0">
                <a:solidFill>
                  <a:schemeClr val="tx1"/>
                </a:solidFill>
                <a:latin typeface="+mn-lt"/>
                <a:ea typeface="+mn-ea"/>
                <a:cs typeface="+mn-cs"/>
              </a:rPr>
              <a:t>Chow discovered the </a:t>
            </a:r>
            <a:r>
              <a:rPr lang="en-US" altLang="ko-KR" sz="1200" b="0" i="0" u="none" strike="noStrike" kern="1200" baseline="0" dirty="0" err="1">
                <a:solidFill>
                  <a:schemeClr val="tx1"/>
                </a:solidFill>
                <a:latin typeface="+mn-lt"/>
                <a:ea typeface="+mn-ea"/>
                <a:cs typeface="+mn-cs"/>
              </a:rPr>
              <a:t>remanence</a:t>
            </a:r>
            <a:r>
              <a:rPr lang="en-US" altLang="ko-KR" sz="1200" b="0" i="0" u="none" strike="noStrike" kern="1200" baseline="0" dirty="0">
                <a:solidFill>
                  <a:schemeClr val="tx1"/>
                </a:solidFill>
                <a:latin typeface="+mn-lt"/>
                <a:ea typeface="+mn-ea"/>
                <a:cs typeface="+mn-cs"/>
              </a:rPr>
              <a:t> during an unrelated experiment, and they remarked on its security implications</a:t>
            </a:r>
          </a:p>
          <a:p>
            <a:pPr marL="171450" marR="0" lvl="0" indent="-171450" algn="l" defTabSz="914400" rtl="0" eaLnBrk="1" fontAlgn="auto" latinLnBrk="1" hangingPunct="1">
              <a:lnSpc>
                <a:spcPct val="100000"/>
              </a:lnSpc>
              <a:spcBef>
                <a:spcPts val="0"/>
              </a:spcBef>
              <a:spcAft>
                <a:spcPts val="0"/>
              </a:spcAft>
              <a:buClrTx/>
              <a:buSzTx/>
              <a:buFontTx/>
              <a:buChar char="-"/>
              <a:tabLst/>
              <a:defRPr/>
            </a:pPr>
            <a:endParaRPr lang="en-US" altLang="ko-KR" sz="1200" b="0" i="0" u="none" strike="noStrike" kern="1200" baseline="0" dirty="0">
              <a:solidFill>
                <a:schemeClr val="tx1"/>
              </a:solidFill>
              <a:latin typeface="+mn-lt"/>
              <a:ea typeface="+mn-ea"/>
              <a:cs typeface="+mn-cs"/>
            </a:endParaRPr>
          </a:p>
          <a:p>
            <a:pPr marL="171450" marR="0" lvl="0" indent="-171450" algn="l" defTabSz="914400" rtl="0" eaLnBrk="1" fontAlgn="auto" latinLnBrk="1" hangingPunct="1">
              <a:lnSpc>
                <a:spcPct val="100000"/>
              </a:lnSpc>
              <a:spcBef>
                <a:spcPts val="0"/>
              </a:spcBef>
              <a:spcAft>
                <a:spcPts val="0"/>
              </a:spcAft>
              <a:buClrTx/>
              <a:buSzTx/>
              <a:buFontTx/>
              <a:buChar char="-"/>
              <a:tabLst/>
              <a:defRPr/>
            </a:pPr>
            <a:r>
              <a:rPr lang="en-US" altLang="ko-KR" sz="1200" b="0" i="0" u="none" strike="noStrike" kern="1200" baseline="0" dirty="0">
                <a:solidFill>
                  <a:schemeClr val="tx1"/>
                </a:solidFill>
                <a:latin typeface="+mn-lt"/>
                <a:ea typeface="+mn-ea"/>
                <a:cs typeface="+mn-cs"/>
              </a:rPr>
              <a:t>MacIver stated that Microsoft considered memory </a:t>
            </a:r>
            <a:r>
              <a:rPr lang="en-US" altLang="ko-KR" sz="1200" b="0" i="0" u="none" strike="noStrike" kern="1200" baseline="0" dirty="0" err="1">
                <a:solidFill>
                  <a:schemeClr val="tx1"/>
                </a:solidFill>
                <a:latin typeface="+mn-lt"/>
                <a:ea typeface="+mn-ea"/>
                <a:cs typeface="+mn-cs"/>
              </a:rPr>
              <a:t>remanence</a:t>
            </a:r>
            <a:r>
              <a:rPr lang="en-US" altLang="ko-KR" sz="1200" b="0" i="0" u="none" strike="noStrike" kern="1200" baseline="0" dirty="0">
                <a:solidFill>
                  <a:schemeClr val="tx1"/>
                </a:solidFill>
                <a:latin typeface="+mn-lt"/>
                <a:ea typeface="+mn-ea"/>
                <a:cs typeface="+mn-cs"/>
              </a:rPr>
              <a:t> in designing its BitLocker disk encryption system, because they knew that BitLocker is vulnerable to a cold-boot attack.</a:t>
            </a:r>
          </a:p>
          <a:p>
            <a:pPr marL="171450" marR="0" lvl="0" indent="-171450" algn="l" defTabSz="914400" rtl="0" eaLnBrk="1" fontAlgn="auto" latinLnBrk="1" hangingPunct="1">
              <a:lnSpc>
                <a:spcPct val="100000"/>
              </a:lnSpc>
              <a:spcBef>
                <a:spcPts val="0"/>
              </a:spcBef>
              <a:spcAft>
                <a:spcPts val="0"/>
              </a:spcAft>
              <a:buClrTx/>
              <a:buSzTx/>
              <a:buFontTx/>
              <a:buChar char="-"/>
              <a:tabLst/>
              <a:defRPr/>
            </a:pPr>
            <a:endParaRPr lang="en-US" altLang="ko-KR" sz="1200" b="0" i="0" u="none" strike="noStrike" kern="1200" baseline="0" dirty="0">
              <a:solidFill>
                <a:schemeClr val="tx1"/>
              </a:solidFill>
              <a:latin typeface="+mn-lt"/>
              <a:ea typeface="+mn-ea"/>
              <a:cs typeface="+mn-cs"/>
            </a:endParaRPr>
          </a:p>
          <a:p>
            <a:pPr marL="171450" marR="0" lvl="0" indent="-171450" algn="l" defTabSz="914400" rtl="0" eaLnBrk="1" fontAlgn="auto" latinLnBrk="1" hangingPunct="1">
              <a:lnSpc>
                <a:spcPct val="100000"/>
              </a:lnSpc>
              <a:spcBef>
                <a:spcPts val="0"/>
              </a:spcBef>
              <a:spcAft>
                <a:spcPts val="0"/>
              </a:spcAft>
              <a:buClrTx/>
              <a:buSzTx/>
              <a:buFontTx/>
              <a:buChar char="-"/>
              <a:tabLst/>
              <a:defRPr/>
            </a:pPr>
            <a:r>
              <a:rPr lang="en-US" altLang="ko-KR" dirty="0"/>
              <a:t>Researchers have known since the 1970s DRAM </a:t>
            </a:r>
            <a:r>
              <a:rPr lang="en-US" altLang="ko-KR" dirty="0" err="1">
                <a:ea typeface="굴림" panose="020B0600000101010101" pitchFamily="50" charset="-127"/>
              </a:rPr>
              <a:t>remanence</a:t>
            </a:r>
            <a:endParaRPr lang="en-US" altLang="ko-KR" dirty="0"/>
          </a:p>
          <a:p>
            <a:pPr marL="171450" marR="0" lvl="0" indent="-171450" algn="l" defTabSz="914400" rtl="0" eaLnBrk="1" fontAlgn="auto" latinLnBrk="1" hangingPunct="1">
              <a:lnSpc>
                <a:spcPct val="100000"/>
              </a:lnSpc>
              <a:spcBef>
                <a:spcPts val="0"/>
              </a:spcBef>
              <a:spcAft>
                <a:spcPts val="0"/>
              </a:spcAft>
              <a:buClrTx/>
              <a:buSzTx/>
              <a:buFontTx/>
              <a:buChar char="-"/>
              <a:tabLst/>
              <a:defRPr/>
            </a:pPr>
            <a:endParaRPr lang="en-US" altLang="ko-KR" sz="1200" b="0" i="0" u="none" strike="noStrike" kern="1200" baseline="0" dirty="0">
              <a:solidFill>
                <a:schemeClr val="tx1"/>
              </a:solidFill>
              <a:latin typeface="+mn-lt"/>
              <a:ea typeface="+mn-ea"/>
              <a:cs typeface="+mn-cs"/>
            </a:endParaRPr>
          </a:p>
          <a:p>
            <a:pPr marL="171450" marR="0" lvl="0" indent="-171450" algn="l" defTabSz="914400" rtl="0" eaLnBrk="1" fontAlgn="auto" latinLnBrk="1" hangingPunct="1">
              <a:lnSpc>
                <a:spcPct val="100000"/>
              </a:lnSpc>
              <a:spcBef>
                <a:spcPts val="0"/>
              </a:spcBef>
              <a:spcAft>
                <a:spcPts val="0"/>
              </a:spcAft>
              <a:buClrTx/>
              <a:buSzTx/>
              <a:buFontTx/>
              <a:buChar char="-"/>
              <a:tabLst/>
              <a:defRPr/>
            </a:pPr>
            <a:r>
              <a:rPr lang="en-US" altLang="ko-KR" sz="1200" b="0" i="0" u="none" strike="noStrike" kern="1200" baseline="0" dirty="0" err="1">
                <a:solidFill>
                  <a:schemeClr val="tx1"/>
                </a:solidFill>
                <a:latin typeface="+mn-lt"/>
                <a:ea typeface="+mn-ea"/>
                <a:cs typeface="+mn-cs"/>
              </a:rPr>
              <a:t>Gutmann</a:t>
            </a:r>
            <a:r>
              <a:rPr lang="en-US" altLang="ko-KR" sz="1200" b="0" i="0" u="none" strike="noStrike" kern="1200" baseline="0" dirty="0">
                <a:solidFill>
                  <a:schemeClr val="tx1"/>
                </a:solidFill>
                <a:latin typeface="+mn-lt"/>
                <a:ea typeface="+mn-ea"/>
                <a:cs typeface="+mn-cs"/>
              </a:rPr>
              <a:t> attributes burn-in to physical changes when data is stored in RAM for a long time, and he suggests that keys be relocated periodically as a defense.</a:t>
            </a:r>
          </a:p>
        </p:txBody>
      </p:sp>
      <p:sp>
        <p:nvSpPr>
          <p:cNvPr id="4" name="슬라이드 번호 개체 틀 3"/>
          <p:cNvSpPr>
            <a:spLocks noGrp="1"/>
          </p:cNvSpPr>
          <p:nvPr>
            <p:ph type="sldNum" sz="quarter" idx="10"/>
          </p:nvPr>
        </p:nvSpPr>
        <p:spPr/>
        <p:txBody>
          <a:bodyPr/>
          <a:lstStyle/>
          <a:p>
            <a:fld id="{C06332CC-0FF7-45AF-B24A-2FCE84217117}" type="slidenum">
              <a:rPr lang="ko-KR" altLang="en-US" smtClean="0"/>
              <a:t>37</a:t>
            </a:fld>
            <a:endParaRPr lang="ko-KR" altLang="en-US"/>
          </a:p>
        </p:txBody>
      </p:sp>
    </p:spTree>
    <p:extLst>
      <p:ext uri="{BB962C8B-B14F-4D97-AF65-F5344CB8AC3E}">
        <p14:creationId xmlns:p14="http://schemas.microsoft.com/office/powerpoint/2010/main" val="12151027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indent="-171450">
              <a:buFontTx/>
              <a:buChar char="-"/>
            </a:pPr>
            <a:r>
              <a:rPr lang="en-US" altLang="ko-KR" sz="1200" b="0" i="0" u="none" strike="noStrike" kern="1200" baseline="0" dirty="0">
                <a:solidFill>
                  <a:schemeClr val="tx1"/>
                </a:solidFill>
                <a:latin typeface="Arial" charset="0"/>
                <a:ea typeface="+mn-ea"/>
                <a:cs typeface="+mn-cs"/>
              </a:rPr>
              <a:t>The cold-boot attack on this paper was performed on DDR1 and DDR2 RAM.</a:t>
            </a:r>
          </a:p>
          <a:p>
            <a:pPr marL="171450" indent="-171450">
              <a:buFontTx/>
              <a:buChar char="-"/>
            </a:pPr>
            <a:r>
              <a:rPr lang="en-US" altLang="ko-KR" sz="1200" b="0" i="0" u="none" strike="noStrike" kern="1200" baseline="0" dirty="0">
                <a:solidFill>
                  <a:schemeClr val="tx1"/>
                </a:solidFill>
                <a:latin typeface="Arial" charset="0"/>
                <a:ea typeface="+mn-ea"/>
                <a:cs typeface="+mn-cs"/>
              </a:rPr>
              <a:t>However</a:t>
            </a:r>
            <a:r>
              <a:rPr lang="en-US" altLang="ko-KR" sz="1200" b="0" i="0" u="none" strike="noStrike" kern="1200" baseline="0">
                <a:solidFill>
                  <a:schemeClr val="tx1"/>
                </a:solidFill>
                <a:latin typeface="Arial" charset="0"/>
                <a:ea typeface="+mn-ea"/>
                <a:cs typeface="+mn-cs"/>
              </a:rPr>
              <a:t>, now DDR3 </a:t>
            </a:r>
            <a:r>
              <a:rPr lang="en-US" altLang="ko-KR" sz="1200" b="0" i="0" u="none" strike="noStrike" kern="1200" baseline="0" dirty="0">
                <a:solidFill>
                  <a:schemeClr val="tx1"/>
                </a:solidFill>
                <a:latin typeface="Arial" charset="0"/>
                <a:ea typeface="+mn-ea"/>
                <a:cs typeface="+mn-cs"/>
              </a:rPr>
              <a:t>and DDR4 RAM </a:t>
            </a:r>
            <a:r>
              <a:rPr lang="en-US" altLang="ko-KR" sz="1200" b="0" i="0" u="none" strike="noStrike" kern="1200" baseline="0">
                <a:solidFill>
                  <a:schemeClr val="tx1"/>
                </a:solidFill>
                <a:latin typeface="Arial" charset="0"/>
                <a:ea typeface="+mn-ea"/>
                <a:cs typeface="+mn-cs"/>
              </a:rPr>
              <a:t>were released and used.</a:t>
            </a:r>
            <a:endParaRPr lang="en-US" altLang="ko-KR" sz="1200" b="0" i="0" u="none" strike="noStrike" kern="1200" baseline="0" dirty="0">
              <a:solidFill>
                <a:schemeClr val="tx1"/>
              </a:solidFill>
              <a:latin typeface="Arial" charset="0"/>
              <a:ea typeface="+mn-ea"/>
              <a:cs typeface="+mn-cs"/>
            </a:endParaRPr>
          </a:p>
          <a:p>
            <a:pPr marL="171450" indent="-171450">
              <a:buFontTx/>
              <a:buChar char="-"/>
            </a:pPr>
            <a:r>
              <a:rPr lang="en-US" altLang="ko-KR" sz="1200" b="0" i="0" u="none" strike="noStrike" kern="1200" baseline="0" dirty="0">
                <a:solidFill>
                  <a:schemeClr val="tx1"/>
                </a:solidFill>
                <a:latin typeface="Arial" charset="0"/>
                <a:ea typeface="+mn-ea"/>
                <a:cs typeface="+mn-cs"/>
              </a:rPr>
              <a:t>So, what has changed?</a:t>
            </a:r>
          </a:p>
          <a:p>
            <a:pPr marL="171450" indent="-171450">
              <a:buFontTx/>
              <a:buChar char="-"/>
            </a:pPr>
            <a:endParaRPr lang="en-US" altLang="ko-KR" sz="1200" b="0" i="0" u="none" strike="noStrike" kern="1200" baseline="0" dirty="0">
              <a:solidFill>
                <a:schemeClr val="tx1"/>
              </a:solidFill>
              <a:latin typeface="Arial" charset="0"/>
              <a:ea typeface="+mn-ea"/>
              <a:cs typeface="+mn-cs"/>
            </a:endParaRPr>
          </a:p>
          <a:p>
            <a:pPr marL="171450" indent="-171450">
              <a:buFontTx/>
              <a:buChar char="-"/>
            </a:pPr>
            <a:r>
              <a:rPr lang="en-US" altLang="ko-KR" sz="1200" b="0" i="0" u="none" strike="noStrike" kern="1200" baseline="0" dirty="0">
                <a:solidFill>
                  <a:schemeClr val="tx1"/>
                </a:solidFill>
                <a:latin typeface="Arial" charset="0"/>
                <a:ea typeface="+mn-ea"/>
                <a:cs typeface="+mn-cs"/>
              </a:rPr>
              <a:t>In recent years, it has become challenging to perform cold-boot attacks due to the DRAM memory scramblers.</a:t>
            </a:r>
          </a:p>
          <a:p>
            <a:pPr marL="171450" indent="-171450">
              <a:buFontTx/>
              <a:buChar char="-"/>
            </a:pPr>
            <a:r>
              <a:rPr lang="en-US" altLang="ko-KR" sz="1200" b="0" i="0" u="none" strike="noStrike" kern="1200" baseline="0" dirty="0">
                <a:solidFill>
                  <a:schemeClr val="tx1"/>
                </a:solidFill>
                <a:latin typeface="Arial" charset="0"/>
                <a:ea typeface="+mn-ea"/>
                <a:cs typeface="+mn-cs"/>
              </a:rPr>
              <a:t>It scrambles data by </a:t>
            </a:r>
            <a:r>
              <a:rPr lang="en-US" altLang="ko-KR" sz="1200" b="0" i="0" u="none" strike="noStrike" kern="1200" baseline="0" dirty="0" err="1">
                <a:solidFill>
                  <a:schemeClr val="tx1"/>
                </a:solidFill>
                <a:latin typeface="Arial" charset="0"/>
                <a:ea typeface="+mn-ea"/>
                <a:cs typeface="+mn-cs"/>
              </a:rPr>
              <a:t>XORing</a:t>
            </a:r>
            <a:r>
              <a:rPr lang="en-US" altLang="ko-KR" sz="1200" b="0" i="0" u="none" strike="noStrike" kern="1200" baseline="0" dirty="0">
                <a:solidFill>
                  <a:schemeClr val="tx1"/>
                </a:solidFill>
                <a:latin typeface="Arial" charset="0"/>
                <a:ea typeface="+mn-ea"/>
                <a:cs typeface="+mn-cs"/>
              </a:rPr>
              <a:t> it with a pseudorandom number before writing it to DRAM.</a:t>
            </a:r>
          </a:p>
          <a:p>
            <a:pPr marL="171450" indent="-171450">
              <a:buFontTx/>
              <a:buChar char="-"/>
            </a:pPr>
            <a:endParaRPr lang="en-US" altLang="ko-KR" sz="1200" b="0" i="0" u="none" strike="noStrike" kern="1200" baseline="0" dirty="0">
              <a:solidFill>
                <a:schemeClr val="tx1"/>
              </a:solidFill>
              <a:latin typeface="Arial" charset="0"/>
              <a:ea typeface="+mn-ea"/>
              <a:cs typeface="+mn-cs"/>
            </a:endParaRPr>
          </a:p>
          <a:p>
            <a:pPr marL="171450" indent="-171450">
              <a:buFontTx/>
              <a:buChar char="-"/>
            </a:pPr>
            <a:r>
              <a:rPr lang="en-US" altLang="ko-KR" sz="1200" dirty="0"/>
              <a:t>On the paper “On the Practicability of Cold Boot Attacks”, </a:t>
            </a:r>
            <a:r>
              <a:rPr lang="en-US" altLang="ko-KR" sz="1200" dirty="0" err="1"/>
              <a:t>Gruhn</a:t>
            </a:r>
            <a:r>
              <a:rPr lang="en-US" altLang="ko-KR" sz="1200" dirty="0"/>
              <a:t> could not reproduce cold boot attacks against DDR3</a:t>
            </a:r>
          </a:p>
        </p:txBody>
      </p:sp>
      <p:sp>
        <p:nvSpPr>
          <p:cNvPr id="4" name="슬라이드 번호 개체 틀 3"/>
          <p:cNvSpPr>
            <a:spLocks noGrp="1"/>
          </p:cNvSpPr>
          <p:nvPr>
            <p:ph type="sldNum" sz="quarter" idx="10"/>
          </p:nvPr>
        </p:nvSpPr>
        <p:spPr/>
        <p:txBody>
          <a:bodyPr/>
          <a:lstStyle/>
          <a:p>
            <a:pPr>
              <a:defRPr/>
            </a:pPr>
            <a:fld id="{CB805A69-AD04-45F9-9399-61785274F725}" type="slidenum">
              <a:rPr lang="de-DE" altLang="ko-KR" smtClean="0"/>
              <a:pPr>
                <a:defRPr/>
              </a:pPr>
              <a:t>38</a:t>
            </a:fld>
            <a:endParaRPr lang="de-DE" altLang="ko-KR"/>
          </a:p>
        </p:txBody>
      </p:sp>
    </p:spTree>
    <p:extLst>
      <p:ext uri="{BB962C8B-B14F-4D97-AF65-F5344CB8AC3E}">
        <p14:creationId xmlns:p14="http://schemas.microsoft.com/office/powerpoint/2010/main" val="1933957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altLang="ko-KR" sz="1200" b="0" i="0" u="none" strike="noStrike" kern="1200" baseline="0" dirty="0">
                <a:solidFill>
                  <a:schemeClr val="tx1"/>
                </a:solidFill>
                <a:latin typeface="Arial" charset="0"/>
                <a:ea typeface="+mn-ea"/>
                <a:cs typeface="+mn-cs"/>
              </a:rPr>
              <a:t>However, in 2016, two years ago, Bauer demonstrated a cold boot attack that bypasses DDR3 scrambler on the paper “</a:t>
            </a:r>
            <a:r>
              <a:rPr lang="en-US" altLang="ko-KR" sz="1200" dirty="0"/>
              <a:t>Lest we forget: Cold-boot attacks on scrambled DDR3 memory</a:t>
            </a:r>
            <a:r>
              <a:rPr lang="en-US" altLang="ko-KR" sz="1200" b="0" i="0" u="none" strike="noStrike" kern="1200" baseline="0" dirty="0">
                <a:solidFill>
                  <a:schemeClr val="tx1"/>
                </a:solidFill>
                <a:latin typeface="Arial" charset="0"/>
                <a:ea typeface="+mn-ea"/>
                <a:cs typeface="+mn-cs"/>
              </a:rPr>
              <a:t>”</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altLang="ko-KR" sz="1200" b="0" i="0" u="none" strike="noStrike" kern="1200" baseline="0" dirty="0">
                <a:solidFill>
                  <a:schemeClr val="tx1"/>
                </a:solidFill>
                <a:latin typeface="Arial" charset="0"/>
                <a:ea typeface="+mn-ea"/>
                <a:cs typeface="+mn-cs"/>
              </a:rPr>
              <a:t>The attack requires only 64 bytes of known plaintext per memory channel and only 50 bytes if the mathematical approach is chosen in order to yield complete descrambling of the image.</a:t>
            </a:r>
          </a:p>
        </p:txBody>
      </p:sp>
      <p:sp>
        <p:nvSpPr>
          <p:cNvPr id="4" name="슬라이드 번호 개체 틀 3"/>
          <p:cNvSpPr>
            <a:spLocks noGrp="1"/>
          </p:cNvSpPr>
          <p:nvPr>
            <p:ph type="sldNum" sz="quarter" idx="10"/>
          </p:nvPr>
        </p:nvSpPr>
        <p:spPr/>
        <p:txBody>
          <a:bodyPr/>
          <a:lstStyle/>
          <a:p>
            <a:pPr>
              <a:defRPr/>
            </a:pPr>
            <a:fld id="{CB805A69-AD04-45F9-9399-61785274F725}" type="slidenum">
              <a:rPr lang="de-DE" altLang="ko-KR" smtClean="0"/>
              <a:pPr>
                <a:defRPr/>
              </a:pPr>
              <a:t>39</a:t>
            </a:fld>
            <a:endParaRPr lang="de-DE" altLang="ko-KR"/>
          </a:p>
        </p:txBody>
      </p:sp>
    </p:spTree>
    <p:extLst>
      <p:ext uri="{BB962C8B-B14F-4D97-AF65-F5344CB8AC3E}">
        <p14:creationId xmlns:p14="http://schemas.microsoft.com/office/powerpoint/2010/main" val="312416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indent="-171450">
              <a:buFontTx/>
              <a:buChar char="-"/>
            </a:pPr>
            <a:r>
              <a:rPr lang="en-US" altLang="ko-KR" sz="1200" b="0" i="0" kern="1200" dirty="0">
                <a:solidFill>
                  <a:schemeClr val="tx1"/>
                </a:solidFill>
                <a:effectLst/>
                <a:latin typeface="Arial" charset="0"/>
                <a:ea typeface="+mn-ea"/>
                <a:cs typeface="+mn-cs"/>
              </a:rPr>
              <a:t>Here are some headlines about stolen laptops.</a:t>
            </a:r>
          </a:p>
          <a:p>
            <a:pPr marL="171450" indent="-171450">
              <a:buFontTx/>
              <a:buChar char="-"/>
            </a:pPr>
            <a:r>
              <a:rPr lang="en-US" altLang="ko-KR" sz="1200" b="0" i="0" kern="1200" dirty="0">
                <a:solidFill>
                  <a:schemeClr val="tx1"/>
                </a:solidFill>
                <a:effectLst/>
                <a:latin typeface="Arial" charset="0"/>
                <a:ea typeface="+mn-ea"/>
                <a:cs typeface="+mn-cs"/>
              </a:rPr>
              <a:t>As you can see, these laptops contained very important information such as Social Security numbers and bank</a:t>
            </a:r>
            <a:r>
              <a:rPr lang="en-US" altLang="ko-KR" sz="1200" b="0" i="0" kern="1200" baseline="0" dirty="0">
                <a:solidFill>
                  <a:schemeClr val="tx1"/>
                </a:solidFill>
                <a:effectLst/>
                <a:latin typeface="Arial" charset="0"/>
                <a:ea typeface="+mn-ea"/>
                <a:cs typeface="+mn-cs"/>
              </a:rPr>
              <a:t> </a:t>
            </a:r>
            <a:r>
              <a:rPr lang="en-US" altLang="ko-KR" sz="1200" b="0" i="0" kern="1200" dirty="0">
                <a:solidFill>
                  <a:schemeClr val="tx1"/>
                </a:solidFill>
                <a:effectLst/>
                <a:latin typeface="Arial" charset="0"/>
                <a:ea typeface="+mn-ea"/>
                <a:cs typeface="+mn-cs"/>
              </a:rPr>
              <a:t>account.</a:t>
            </a:r>
          </a:p>
        </p:txBody>
      </p:sp>
      <p:sp>
        <p:nvSpPr>
          <p:cNvPr id="4" name="슬라이드 번호 개체 틀 3"/>
          <p:cNvSpPr>
            <a:spLocks noGrp="1"/>
          </p:cNvSpPr>
          <p:nvPr>
            <p:ph type="sldNum" sz="quarter" idx="10"/>
          </p:nvPr>
        </p:nvSpPr>
        <p:spPr/>
        <p:txBody>
          <a:bodyPr/>
          <a:lstStyle/>
          <a:p>
            <a:pPr>
              <a:defRPr/>
            </a:pPr>
            <a:fld id="{CB805A69-AD04-45F9-9399-61785274F725}" type="slidenum">
              <a:rPr lang="de-DE" altLang="ko-KR" smtClean="0"/>
              <a:pPr>
                <a:defRPr/>
              </a:pPr>
              <a:t>4</a:t>
            </a:fld>
            <a:endParaRPr lang="de-DE" altLang="ko-KR"/>
          </a:p>
        </p:txBody>
      </p:sp>
    </p:spTree>
    <p:extLst>
      <p:ext uri="{BB962C8B-B14F-4D97-AF65-F5344CB8AC3E}">
        <p14:creationId xmlns:p14="http://schemas.microsoft.com/office/powerpoint/2010/main" val="10245266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1" hangingPunct="1">
              <a:lnSpc>
                <a:spcPct val="100000"/>
              </a:lnSpc>
              <a:spcBef>
                <a:spcPts val="0"/>
              </a:spcBef>
              <a:spcAft>
                <a:spcPts val="0"/>
              </a:spcAft>
              <a:buClrTx/>
              <a:buSzTx/>
              <a:buFontTx/>
              <a:buChar char="-"/>
              <a:tabLst/>
              <a:defRPr/>
            </a:pPr>
            <a:r>
              <a:rPr lang="en-US" altLang="ko-KR" sz="1200" dirty="0"/>
              <a:t>DDR4 memory scramblers have been redesigned in Intel’s 6</a:t>
            </a:r>
            <a:r>
              <a:rPr lang="en-US" altLang="ko-KR" sz="1200" i="1" baseline="30000" dirty="0"/>
              <a:t>th</a:t>
            </a:r>
            <a:r>
              <a:rPr lang="en-US" altLang="ko-KR" sz="1200" i="1" dirty="0"/>
              <a:t> </a:t>
            </a:r>
            <a:r>
              <a:rPr lang="en-US" altLang="ko-KR" sz="1200" dirty="0"/>
              <a:t>generation Intel Core(</a:t>
            </a:r>
            <a:r>
              <a:rPr lang="en-US" altLang="ko-KR" sz="1200" dirty="0" err="1"/>
              <a:t>Skylake</a:t>
            </a:r>
            <a:r>
              <a:rPr lang="en-US" altLang="ko-KR" sz="1200" dirty="0"/>
              <a:t>) CPUs to provide enhanced data confusion over previous generation DDR3-based scramblers</a:t>
            </a:r>
          </a:p>
          <a:p>
            <a:pPr marL="171450" marR="0" lvl="0" indent="-171450" algn="l" defTabSz="914400" rtl="0" eaLnBrk="1" fontAlgn="auto" latinLnBrk="1" hangingPunct="1">
              <a:lnSpc>
                <a:spcPct val="100000"/>
              </a:lnSpc>
              <a:spcBef>
                <a:spcPts val="0"/>
              </a:spcBef>
              <a:spcAft>
                <a:spcPts val="0"/>
              </a:spcAft>
              <a:buClrTx/>
              <a:buSzTx/>
              <a:buFontTx/>
              <a:buChar char="-"/>
              <a:tabLst/>
              <a:defRPr/>
            </a:pPr>
            <a:endParaRPr lang="en-US" altLang="ko-KR" sz="1200" dirty="0"/>
          </a:p>
          <a:p>
            <a:pPr marL="171450" marR="0" lvl="0" indent="-171450" algn="l" defTabSz="914400" rtl="0" eaLnBrk="1" fontAlgn="auto" latinLnBrk="1" hangingPunct="1">
              <a:lnSpc>
                <a:spcPct val="100000"/>
              </a:lnSpc>
              <a:spcBef>
                <a:spcPts val="0"/>
              </a:spcBef>
              <a:spcAft>
                <a:spcPts val="0"/>
              </a:spcAft>
              <a:buClrTx/>
              <a:buSzTx/>
              <a:buFontTx/>
              <a:buChar char="-"/>
              <a:tabLst/>
              <a:defRPr/>
            </a:pPr>
            <a:r>
              <a:rPr lang="en-US" altLang="ko-KR" sz="1200" dirty="0"/>
              <a:t>Last year, </a:t>
            </a:r>
            <a:r>
              <a:rPr lang="en-US" altLang="ko-KR" sz="1200" dirty="0" err="1"/>
              <a:t>Yitbarek</a:t>
            </a:r>
            <a:r>
              <a:rPr lang="en-US" altLang="ko-KR" sz="1200" dirty="0"/>
              <a:t> released the paper “Cold Boot Attacks are Still Hot: Security Analysis of Memory Scramblers in Modern Processors” to introduce an effective attack on DDR4.</a:t>
            </a:r>
          </a:p>
          <a:p>
            <a:pPr marL="171450" marR="0" lvl="0" indent="-171450" algn="l" defTabSz="914400" rtl="0" eaLnBrk="1" fontAlgn="auto" latinLnBrk="1" hangingPunct="1">
              <a:lnSpc>
                <a:spcPct val="100000"/>
              </a:lnSpc>
              <a:spcBef>
                <a:spcPts val="0"/>
              </a:spcBef>
              <a:spcAft>
                <a:spcPts val="0"/>
              </a:spcAft>
              <a:buClrTx/>
              <a:buSzTx/>
              <a:buFontTx/>
              <a:buChar char="-"/>
              <a:tabLst/>
              <a:defRPr/>
            </a:pPr>
            <a:r>
              <a:rPr lang="en-US" altLang="ko-KR" sz="1200" dirty="0" err="1"/>
              <a:t>Yitbarek</a:t>
            </a:r>
            <a:r>
              <a:rPr lang="en-US" altLang="ko-KR" sz="1200" dirty="0"/>
              <a:t> said "scramblers do not</a:t>
            </a:r>
            <a:r>
              <a:rPr lang="en-US" altLang="ko-KR" sz="1200" baseline="0" dirty="0"/>
              <a:t> </a:t>
            </a:r>
            <a:r>
              <a:rPr lang="en-US" altLang="ko-KR" sz="1200" dirty="0"/>
              <a:t>provide sufficient confidentiality guarantees”</a:t>
            </a:r>
          </a:p>
          <a:p>
            <a:pPr marL="171450" marR="0" lvl="0" indent="-171450" algn="l" defTabSz="914400" rtl="0" eaLnBrk="1" fontAlgn="auto" latinLnBrk="1" hangingPunct="1">
              <a:lnSpc>
                <a:spcPct val="100000"/>
              </a:lnSpc>
              <a:spcBef>
                <a:spcPts val="0"/>
              </a:spcBef>
              <a:spcAft>
                <a:spcPts val="0"/>
              </a:spcAft>
              <a:buClrTx/>
              <a:buSzTx/>
              <a:buFontTx/>
              <a:buChar char="-"/>
              <a:tabLst/>
              <a:defRPr/>
            </a:pPr>
            <a:r>
              <a:rPr lang="en-US" altLang="ko-KR" sz="1200" dirty="0"/>
              <a:t>He also said “replacing memory scramblers with strong cipher engines can provide better protection against cold boot attacks, since any cold boot attack would require </a:t>
            </a:r>
            <a:r>
              <a:rPr lang="en-US" altLang="ko-KR" sz="1200" dirty="0" err="1"/>
              <a:t>bruteforce</a:t>
            </a:r>
            <a:r>
              <a:rPr lang="en-US" altLang="ko-KR" sz="1200" dirty="0"/>
              <a:t> decryption of the strong cipher”</a:t>
            </a:r>
          </a:p>
        </p:txBody>
      </p:sp>
      <p:sp>
        <p:nvSpPr>
          <p:cNvPr id="4" name="Slide Number Placeholder 3"/>
          <p:cNvSpPr>
            <a:spLocks noGrp="1"/>
          </p:cNvSpPr>
          <p:nvPr>
            <p:ph type="sldNum" sz="quarter" idx="10"/>
          </p:nvPr>
        </p:nvSpPr>
        <p:spPr/>
        <p:txBody>
          <a:bodyPr/>
          <a:lstStyle/>
          <a:p>
            <a:fld id="{50EE326A-0937-411D-BA4D-D130CF768F4C}" type="slidenum">
              <a:rPr lang="ko-KR" altLang="en-US" smtClean="0"/>
              <a:t>40</a:t>
            </a:fld>
            <a:endParaRPr lang="ko-KR" altLang="en-US"/>
          </a:p>
        </p:txBody>
      </p:sp>
    </p:spTree>
    <p:extLst>
      <p:ext uri="{BB962C8B-B14F-4D97-AF65-F5344CB8AC3E}">
        <p14:creationId xmlns:p14="http://schemas.microsoft.com/office/powerpoint/2010/main" val="4232100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marR="0" lvl="0" indent="-171450" algn="l" defTabSz="914400" rtl="0" eaLnBrk="1" fontAlgn="auto" latinLnBrk="1" hangingPunct="1">
              <a:lnSpc>
                <a:spcPct val="100000"/>
              </a:lnSpc>
              <a:spcBef>
                <a:spcPts val="0"/>
              </a:spcBef>
              <a:spcAft>
                <a:spcPts val="0"/>
              </a:spcAft>
              <a:buClrTx/>
              <a:buSzTx/>
              <a:buFontTx/>
              <a:buChar char="-"/>
              <a:tabLst/>
              <a:defRPr/>
            </a:pPr>
            <a:r>
              <a:rPr lang="en-US" altLang="ko-KR" sz="1200" dirty="0"/>
              <a:t>Müller broke Android smartphone with full disk encryption performing Cold-Boot Attacks on the paper “Frost”.</a:t>
            </a:r>
          </a:p>
          <a:p>
            <a:pPr marL="171450" marR="0" lvl="0" indent="-171450" algn="l" defTabSz="914400" rtl="0" eaLnBrk="1" fontAlgn="auto" latinLnBrk="1" hangingPunct="1">
              <a:lnSpc>
                <a:spcPct val="100000"/>
              </a:lnSpc>
              <a:spcBef>
                <a:spcPts val="0"/>
              </a:spcBef>
              <a:spcAft>
                <a:spcPts val="0"/>
              </a:spcAft>
              <a:buClrTx/>
              <a:buSzTx/>
              <a:buFontTx/>
              <a:buChar char="-"/>
              <a:tabLst/>
              <a:defRPr/>
            </a:pPr>
            <a:r>
              <a:rPr lang="en-US" altLang="ko-KR" sz="1200" dirty="0"/>
              <a:t>He</a:t>
            </a:r>
            <a:r>
              <a:rPr lang="en-US" altLang="ko-KR" sz="1200" baseline="0" dirty="0"/>
              <a:t> </a:t>
            </a:r>
            <a:r>
              <a:rPr lang="en-US" altLang="ko-KR" sz="1200" b="0" i="0" u="none" strike="noStrike" kern="1200" baseline="0" dirty="0">
                <a:solidFill>
                  <a:schemeClr val="tx1"/>
                </a:solidFill>
                <a:latin typeface="+mn-lt"/>
                <a:ea typeface="+mn-ea"/>
                <a:cs typeface="+mn-cs"/>
              </a:rPr>
              <a:t>recovered the sensitive information such as personal photos, messages, and contacts</a:t>
            </a:r>
            <a:endParaRPr lang="en-US" altLang="ko-KR" sz="1200" dirty="0"/>
          </a:p>
        </p:txBody>
      </p:sp>
      <p:sp>
        <p:nvSpPr>
          <p:cNvPr id="4" name="슬라이드 번호 개체 틀 3"/>
          <p:cNvSpPr>
            <a:spLocks noGrp="1"/>
          </p:cNvSpPr>
          <p:nvPr>
            <p:ph type="sldNum" sz="quarter" idx="10"/>
          </p:nvPr>
        </p:nvSpPr>
        <p:spPr/>
        <p:txBody>
          <a:bodyPr/>
          <a:lstStyle/>
          <a:p>
            <a:fld id="{C06332CC-0FF7-45AF-B24A-2FCE84217117}" type="slidenum">
              <a:rPr lang="ko-KR" altLang="en-US" smtClean="0"/>
              <a:t>41</a:t>
            </a:fld>
            <a:endParaRPr lang="ko-KR" altLang="en-US"/>
          </a:p>
        </p:txBody>
      </p:sp>
    </p:spTree>
    <p:extLst>
      <p:ext uri="{BB962C8B-B14F-4D97-AF65-F5344CB8AC3E}">
        <p14:creationId xmlns:p14="http://schemas.microsoft.com/office/powerpoint/2010/main" val="15430099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indent="-171450">
              <a:buFontTx/>
              <a:buChar char="-"/>
            </a:pPr>
            <a:r>
              <a:rPr lang="en-US" altLang="ko-KR" dirty="0"/>
              <a:t>Many defenses</a:t>
            </a:r>
            <a:r>
              <a:rPr lang="en-US" altLang="ko-KR" baseline="0" dirty="0"/>
              <a:t> are still progressing and I will introduce some of them.</a:t>
            </a:r>
          </a:p>
          <a:p>
            <a:pPr marL="171450" indent="-171450">
              <a:buFontTx/>
              <a:buChar char="-"/>
            </a:pPr>
            <a:endParaRPr lang="en-US" altLang="ko-KR" dirty="0"/>
          </a:p>
          <a:p>
            <a:pPr marL="171450" indent="-171450">
              <a:buFontTx/>
              <a:buChar char="-"/>
            </a:pPr>
            <a:r>
              <a:rPr lang="en-US" altLang="ko-KR" dirty="0"/>
              <a:t>First</a:t>
            </a:r>
            <a:r>
              <a:rPr lang="en-US" altLang="ko-KR" baseline="0" dirty="0"/>
              <a:t> is </a:t>
            </a:r>
            <a:r>
              <a:rPr lang="en-US" altLang="ko-KR" dirty="0"/>
              <a:t>using register as a key storage</a:t>
            </a:r>
          </a:p>
          <a:p>
            <a:pPr marL="171450" indent="-171450">
              <a:buFontTx/>
              <a:buChar char="-"/>
            </a:pPr>
            <a:r>
              <a:rPr lang="en-US" altLang="ko-KR" dirty="0"/>
              <a:t>These four </a:t>
            </a:r>
            <a:r>
              <a:rPr lang="en-US" altLang="ko-KR" sz="1200" b="0" i="0" kern="1200" dirty="0">
                <a:solidFill>
                  <a:schemeClr val="tx1"/>
                </a:solidFill>
                <a:effectLst/>
                <a:latin typeface="+mn-lt"/>
                <a:ea typeface="+mn-ea"/>
                <a:cs typeface="+mn-cs"/>
              </a:rPr>
              <a:t>Implementations </a:t>
            </a:r>
            <a:r>
              <a:rPr lang="en-US" altLang="ko-KR" dirty="0"/>
              <a:t>store encryption keys in registers</a:t>
            </a:r>
          </a:p>
          <a:p>
            <a:pPr marL="171450" indent="-171450">
              <a:buFontTx/>
              <a:buChar char="-"/>
            </a:pPr>
            <a:endParaRPr lang="en-US" altLang="ko-KR" dirty="0"/>
          </a:p>
          <a:p>
            <a:pPr marL="171450" indent="-171450">
              <a:buFontTx/>
              <a:buChar char="-"/>
            </a:pPr>
            <a:r>
              <a:rPr lang="en-US" altLang="ko-KR" dirty="0"/>
              <a:t>Second is using cache for storing a key</a:t>
            </a:r>
          </a:p>
          <a:p>
            <a:pPr marL="171450" indent="-171450">
              <a:buFontTx/>
              <a:buChar char="-"/>
            </a:pPr>
            <a:r>
              <a:rPr lang="en-US" altLang="ko-KR" dirty="0"/>
              <a:t>These three </a:t>
            </a:r>
            <a:r>
              <a:rPr lang="en-US" altLang="ko-KR" sz="1200" b="0" i="0" kern="1200" dirty="0">
                <a:solidFill>
                  <a:schemeClr val="tx1"/>
                </a:solidFill>
                <a:effectLst/>
                <a:latin typeface="+mn-lt"/>
                <a:ea typeface="+mn-ea"/>
                <a:cs typeface="+mn-cs"/>
              </a:rPr>
              <a:t>Implementations </a:t>
            </a:r>
            <a:r>
              <a:rPr lang="en-US" altLang="ko-KR" dirty="0"/>
              <a:t>store encryption keys in registers</a:t>
            </a:r>
          </a:p>
          <a:p>
            <a:pPr marL="171450" indent="-171450">
              <a:buFontTx/>
              <a:buChar char="-"/>
            </a:pPr>
            <a:endParaRPr lang="en-US" altLang="ko-KR" dirty="0"/>
          </a:p>
          <a:p>
            <a:pPr marL="171450" marR="0" lvl="0" indent="-171450" algn="l" defTabSz="914400" rtl="0" eaLnBrk="1" fontAlgn="auto" latinLnBrk="1" hangingPunct="1">
              <a:lnSpc>
                <a:spcPct val="100000"/>
              </a:lnSpc>
              <a:spcBef>
                <a:spcPts val="0"/>
              </a:spcBef>
              <a:spcAft>
                <a:spcPts val="0"/>
              </a:spcAft>
              <a:buClrTx/>
              <a:buSzTx/>
              <a:buFontTx/>
              <a:buChar char="-"/>
              <a:tabLst/>
              <a:defRPr/>
            </a:pPr>
            <a:r>
              <a:rPr lang="en-US" altLang="ko-KR" dirty="0"/>
              <a:t>The last is using GPU as a key storage</a:t>
            </a:r>
          </a:p>
          <a:p>
            <a:pPr marL="171450" marR="0" lvl="0" indent="-171450" algn="l" defTabSz="914400" rtl="0" eaLnBrk="1" fontAlgn="auto" latinLnBrk="1" hangingPunct="1">
              <a:lnSpc>
                <a:spcPct val="100000"/>
              </a:lnSpc>
              <a:spcBef>
                <a:spcPts val="0"/>
              </a:spcBef>
              <a:spcAft>
                <a:spcPts val="0"/>
              </a:spcAft>
              <a:buClrTx/>
              <a:buSzTx/>
              <a:buFontTx/>
              <a:buChar char="-"/>
              <a:tabLst/>
              <a:defRPr/>
            </a:pPr>
            <a:endParaRPr lang="en-US" altLang="ko-KR" dirty="0"/>
          </a:p>
        </p:txBody>
      </p:sp>
      <p:sp>
        <p:nvSpPr>
          <p:cNvPr id="4" name="슬라이드 번호 개체 틀 3"/>
          <p:cNvSpPr>
            <a:spLocks noGrp="1"/>
          </p:cNvSpPr>
          <p:nvPr>
            <p:ph type="sldNum" sz="quarter" idx="10"/>
          </p:nvPr>
        </p:nvSpPr>
        <p:spPr/>
        <p:txBody>
          <a:bodyPr/>
          <a:lstStyle/>
          <a:p>
            <a:fld id="{C06332CC-0FF7-45AF-B24A-2FCE84217117}" type="slidenum">
              <a:rPr lang="ko-KR" altLang="en-US" smtClean="0"/>
              <a:t>42</a:t>
            </a:fld>
            <a:endParaRPr lang="ko-KR" altLang="en-US"/>
          </a:p>
        </p:txBody>
      </p:sp>
    </p:spTree>
    <p:extLst>
      <p:ext uri="{BB962C8B-B14F-4D97-AF65-F5344CB8AC3E}">
        <p14:creationId xmlns:p14="http://schemas.microsoft.com/office/powerpoint/2010/main" val="33824825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indent="-171450">
              <a:buFontTx/>
              <a:buChar char="-"/>
            </a:pPr>
            <a:r>
              <a:rPr lang="en-US" altLang="ko-KR" sz="1200" b="0" i="0" kern="1200" dirty="0">
                <a:solidFill>
                  <a:schemeClr val="tx1"/>
                </a:solidFill>
                <a:effectLst/>
                <a:latin typeface="+mn-lt"/>
                <a:ea typeface="+mn-ea"/>
                <a:cs typeface="+mn-cs"/>
              </a:rPr>
              <a:t>A decade</a:t>
            </a:r>
            <a:r>
              <a:rPr lang="en-US" altLang="ko-KR" sz="1200" b="0" i="0" kern="1200" baseline="0" dirty="0">
                <a:solidFill>
                  <a:schemeClr val="tx1"/>
                </a:solidFill>
                <a:effectLst/>
                <a:latin typeface="+mn-lt"/>
                <a:ea typeface="+mn-ea"/>
                <a:cs typeface="+mn-cs"/>
              </a:rPr>
              <a:t> </a:t>
            </a:r>
            <a:r>
              <a:rPr lang="en-US" altLang="ko-KR" sz="1200" b="0" i="0" kern="1200" dirty="0">
                <a:solidFill>
                  <a:schemeClr val="tx1"/>
                </a:solidFill>
                <a:effectLst/>
                <a:latin typeface="+mn-lt"/>
                <a:ea typeface="+mn-ea"/>
                <a:cs typeface="+mn-cs"/>
              </a:rPr>
              <a:t>later from this paper, cold-boot attacks</a:t>
            </a:r>
            <a:r>
              <a:rPr lang="en-US" altLang="ko-KR" sz="1200" b="0" i="0" kern="1200" baseline="0" dirty="0">
                <a:solidFill>
                  <a:schemeClr val="tx1"/>
                </a:solidFill>
                <a:effectLst/>
                <a:latin typeface="+mn-lt"/>
                <a:ea typeface="+mn-ea"/>
                <a:cs typeface="+mn-cs"/>
              </a:rPr>
              <a:t> are </a:t>
            </a:r>
            <a:r>
              <a:rPr lang="en-US" altLang="ko-KR" sz="1200" b="0" i="0" kern="1200" dirty="0">
                <a:solidFill>
                  <a:schemeClr val="tx1"/>
                </a:solidFill>
                <a:effectLst/>
                <a:latin typeface="+mn-lt"/>
                <a:ea typeface="+mn-ea"/>
                <a:cs typeface="+mn-cs"/>
              </a:rPr>
              <a:t>resurfacing</a:t>
            </a:r>
            <a:r>
              <a:rPr lang="en-US" altLang="ko-KR" sz="1200" b="0" i="0" kern="1200" baseline="0" dirty="0">
                <a:solidFill>
                  <a:schemeClr val="tx1"/>
                </a:solidFill>
                <a:effectLst/>
                <a:latin typeface="+mn-lt"/>
                <a:ea typeface="+mn-ea"/>
                <a:cs typeface="+mn-cs"/>
              </a:rPr>
              <a:t> </a:t>
            </a:r>
            <a:r>
              <a:rPr lang="en-US" altLang="ko-KR" sz="1200" b="0" i="0" kern="1200" dirty="0">
                <a:solidFill>
                  <a:schemeClr val="tx1"/>
                </a:solidFill>
                <a:effectLst/>
                <a:latin typeface="+mn-lt"/>
                <a:ea typeface="+mn-ea"/>
                <a:cs typeface="+mn-cs"/>
              </a:rPr>
              <a:t>as a newer version, which work against modern computers.</a:t>
            </a:r>
          </a:p>
          <a:p>
            <a:pPr marL="171450" indent="-171450">
              <a:buFontTx/>
              <a:buChar char="-"/>
            </a:pPr>
            <a:r>
              <a:rPr lang="en-US" altLang="ko-KR" sz="1200" b="0" i="0" kern="1200" dirty="0">
                <a:solidFill>
                  <a:schemeClr val="tx1"/>
                </a:solidFill>
                <a:effectLst/>
                <a:latin typeface="+mn-lt"/>
                <a:ea typeface="+mn-ea"/>
                <a:cs typeface="+mn-cs"/>
              </a:rPr>
              <a:t>Two researchers of F-Secure wrote about this on their blog and presented their findings at the SEC-T conference</a:t>
            </a:r>
            <a:r>
              <a:rPr lang="en-US" altLang="ko-KR" sz="1200" b="0" i="0" kern="1200" baseline="0" dirty="0">
                <a:solidFill>
                  <a:schemeClr val="tx1"/>
                </a:solidFill>
                <a:effectLst/>
                <a:latin typeface="+mn-lt"/>
                <a:ea typeface="+mn-ea"/>
                <a:cs typeface="+mn-cs"/>
              </a:rPr>
              <a:t> </a:t>
            </a:r>
            <a:r>
              <a:rPr lang="en-US" altLang="ko-KR" sz="1200" b="0" i="0" kern="1200" dirty="0">
                <a:solidFill>
                  <a:schemeClr val="tx1"/>
                </a:solidFill>
                <a:effectLst/>
                <a:latin typeface="+mn-lt"/>
                <a:ea typeface="+mn-ea"/>
                <a:cs typeface="+mn-cs"/>
              </a:rPr>
              <a:t>and Microsoft’s </a:t>
            </a:r>
            <a:r>
              <a:rPr lang="en-US" altLang="ko-KR" sz="1200" b="0" i="0" kern="1200" dirty="0" err="1">
                <a:solidFill>
                  <a:schemeClr val="tx1"/>
                </a:solidFill>
                <a:effectLst/>
                <a:latin typeface="+mn-lt"/>
                <a:ea typeface="+mn-ea"/>
                <a:cs typeface="+mn-cs"/>
              </a:rPr>
              <a:t>bluehat</a:t>
            </a:r>
            <a:r>
              <a:rPr lang="en-US" altLang="ko-KR" sz="1200" b="0" i="0" kern="1200" baseline="0" dirty="0">
                <a:solidFill>
                  <a:schemeClr val="tx1"/>
                </a:solidFill>
                <a:effectLst/>
                <a:latin typeface="+mn-lt"/>
                <a:ea typeface="+mn-ea"/>
                <a:cs typeface="+mn-cs"/>
              </a:rPr>
              <a:t> </a:t>
            </a:r>
            <a:r>
              <a:rPr lang="en-US" altLang="ko-KR" sz="1200" b="0" i="0" kern="1200" dirty="0">
                <a:solidFill>
                  <a:schemeClr val="tx1"/>
                </a:solidFill>
                <a:effectLst/>
                <a:latin typeface="+mn-lt"/>
                <a:ea typeface="+mn-ea"/>
                <a:cs typeface="+mn-cs"/>
              </a:rPr>
              <a:t>v18 2 month ago.</a:t>
            </a:r>
          </a:p>
        </p:txBody>
      </p:sp>
      <p:sp>
        <p:nvSpPr>
          <p:cNvPr id="4" name="슬라이드 번호 개체 틀 3"/>
          <p:cNvSpPr>
            <a:spLocks noGrp="1"/>
          </p:cNvSpPr>
          <p:nvPr>
            <p:ph type="sldNum" sz="quarter" idx="10"/>
          </p:nvPr>
        </p:nvSpPr>
        <p:spPr/>
        <p:txBody>
          <a:bodyPr/>
          <a:lstStyle/>
          <a:p>
            <a:pPr>
              <a:defRPr/>
            </a:pPr>
            <a:fld id="{CB805A69-AD04-45F9-9399-61785274F725}" type="slidenum">
              <a:rPr lang="de-DE" altLang="ko-KR" smtClean="0"/>
              <a:pPr>
                <a:defRPr/>
              </a:pPr>
              <a:t>43</a:t>
            </a:fld>
            <a:endParaRPr lang="de-DE" altLang="ko-KR"/>
          </a:p>
        </p:txBody>
      </p:sp>
    </p:spTree>
    <p:extLst>
      <p:ext uri="{BB962C8B-B14F-4D97-AF65-F5344CB8AC3E}">
        <p14:creationId xmlns:p14="http://schemas.microsoft.com/office/powerpoint/2010/main" val="34620478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indent="-171450">
              <a:buFontTx/>
              <a:buChar char="-"/>
            </a:pPr>
            <a:r>
              <a:rPr lang="en-US" altLang="ko-KR" sz="1200" b="0" i="0" kern="1200" dirty="0">
                <a:solidFill>
                  <a:schemeClr val="tx1"/>
                </a:solidFill>
                <a:effectLst/>
                <a:latin typeface="+mn-lt"/>
                <a:ea typeface="+mn-ea"/>
                <a:cs typeface="+mn-cs"/>
              </a:rPr>
              <a:t>This is the demo video for the new </a:t>
            </a:r>
            <a:r>
              <a:rPr lang="en-US" altLang="ko-KR" dirty="0"/>
              <a:t>Cold-Boot Attack</a:t>
            </a:r>
          </a:p>
          <a:p>
            <a:pPr marL="171450" indent="-171450">
              <a:buFontTx/>
              <a:buChar char="-"/>
            </a:pPr>
            <a:r>
              <a:rPr lang="en-US" altLang="ko-KR" sz="1200" b="0" i="0" kern="1200" dirty="0">
                <a:solidFill>
                  <a:schemeClr val="tx1"/>
                </a:solidFill>
                <a:effectLst/>
                <a:latin typeface="+mn-lt"/>
                <a:ea typeface="+mn-ea"/>
                <a:cs typeface="+mn-cs"/>
              </a:rPr>
              <a:t>Can you notice any difference from the old version?</a:t>
            </a:r>
          </a:p>
        </p:txBody>
      </p:sp>
      <p:sp>
        <p:nvSpPr>
          <p:cNvPr id="4" name="슬라이드 번호 개체 틀 3"/>
          <p:cNvSpPr>
            <a:spLocks noGrp="1"/>
          </p:cNvSpPr>
          <p:nvPr>
            <p:ph type="sldNum" sz="quarter" idx="10"/>
          </p:nvPr>
        </p:nvSpPr>
        <p:spPr/>
        <p:txBody>
          <a:bodyPr/>
          <a:lstStyle/>
          <a:p>
            <a:pPr>
              <a:defRPr/>
            </a:pPr>
            <a:fld id="{CB805A69-AD04-45F9-9399-61785274F725}" type="slidenum">
              <a:rPr lang="de-DE" altLang="ko-KR" smtClean="0"/>
              <a:pPr>
                <a:defRPr/>
              </a:pPr>
              <a:t>44</a:t>
            </a:fld>
            <a:endParaRPr lang="de-DE" altLang="ko-KR"/>
          </a:p>
        </p:txBody>
      </p:sp>
    </p:spTree>
    <p:extLst>
      <p:ext uri="{BB962C8B-B14F-4D97-AF65-F5344CB8AC3E}">
        <p14:creationId xmlns:p14="http://schemas.microsoft.com/office/powerpoint/2010/main" val="20262098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indent="-171450">
              <a:buFontTx/>
              <a:buChar char="-"/>
            </a:pPr>
            <a:r>
              <a:rPr lang="en-US" altLang="ko-KR" sz="1200" b="0" i="0" kern="1200" dirty="0">
                <a:solidFill>
                  <a:schemeClr val="tx1"/>
                </a:solidFill>
                <a:effectLst/>
                <a:latin typeface="+mn-lt"/>
                <a:ea typeface="+mn-ea"/>
                <a:cs typeface="+mn-cs"/>
              </a:rPr>
              <a:t>The difference is number two of the picture. [next]</a:t>
            </a:r>
          </a:p>
          <a:p>
            <a:pPr marL="171450" indent="-171450">
              <a:buFontTx/>
              <a:buChar char="-"/>
            </a:pPr>
            <a:r>
              <a:rPr lang="en-US" altLang="ko-KR" sz="1200" b="0" i="0" kern="1200" dirty="0">
                <a:solidFill>
                  <a:schemeClr val="tx1"/>
                </a:solidFill>
                <a:effectLst/>
                <a:latin typeface="+mn-lt"/>
                <a:ea typeface="+mn-ea"/>
                <a:cs typeface="+mn-cs"/>
              </a:rPr>
              <a:t>One safeguard overwrites the contents of the RAM when the power was restored.</a:t>
            </a:r>
          </a:p>
          <a:p>
            <a:pPr marL="171450" indent="-171450">
              <a:buFontTx/>
              <a:buChar char="-"/>
            </a:pPr>
            <a:r>
              <a:rPr lang="en-US" altLang="ko-KR" sz="1200" b="0" i="0" kern="1200" dirty="0">
                <a:solidFill>
                  <a:schemeClr val="tx1"/>
                </a:solidFill>
                <a:effectLst/>
                <a:latin typeface="+mn-lt"/>
                <a:ea typeface="+mn-ea"/>
                <a:cs typeface="+mn-cs"/>
              </a:rPr>
              <a:t>They figured out a way to disable this overwrite feature and enable booting from external devices by physically manipulating the computer’s hardware.</a:t>
            </a:r>
          </a:p>
          <a:p>
            <a:pPr marL="171450" indent="-171450">
              <a:buFontTx/>
              <a:buChar char="-"/>
            </a:pPr>
            <a:r>
              <a:rPr lang="en-US" altLang="ko-KR" sz="1200" b="0" i="0" kern="1200" dirty="0">
                <a:solidFill>
                  <a:schemeClr val="tx1"/>
                </a:solidFill>
                <a:effectLst/>
                <a:latin typeface="+mn-lt"/>
                <a:ea typeface="+mn-ea"/>
                <a:cs typeface="+mn-cs"/>
              </a:rPr>
              <a:t>So, cold-boot attacks can then be carried out.</a:t>
            </a:r>
          </a:p>
          <a:p>
            <a:pPr marL="171450" indent="-171450">
              <a:buFontTx/>
              <a:buChar char="-"/>
            </a:pPr>
            <a:endParaRPr lang="en-US" altLang="ko-KR" sz="1200" b="0" i="0" kern="1200" dirty="0">
              <a:solidFill>
                <a:schemeClr val="tx1"/>
              </a:solidFill>
              <a:effectLst/>
              <a:latin typeface="+mn-lt"/>
              <a:ea typeface="+mn-ea"/>
              <a:cs typeface="+mn-cs"/>
            </a:endParaRPr>
          </a:p>
          <a:p>
            <a:pPr marL="171450" indent="-171450">
              <a:buFontTx/>
              <a:buChar char="-"/>
            </a:pPr>
            <a:r>
              <a:rPr lang="en-US" altLang="ko-KR" sz="1200" b="0" i="0" kern="1200" dirty="0">
                <a:solidFill>
                  <a:schemeClr val="tx1"/>
                </a:solidFill>
                <a:effectLst/>
                <a:latin typeface="+mn-lt"/>
                <a:ea typeface="+mn-ea"/>
                <a:cs typeface="+mn-cs"/>
              </a:rPr>
              <a:t>They shared their research with Microsoft, Intel, and Apple and these companies are now exploring possible mitigations.</a:t>
            </a:r>
          </a:p>
        </p:txBody>
      </p:sp>
      <p:sp>
        <p:nvSpPr>
          <p:cNvPr id="4" name="슬라이드 번호 개체 틀 3"/>
          <p:cNvSpPr>
            <a:spLocks noGrp="1"/>
          </p:cNvSpPr>
          <p:nvPr>
            <p:ph type="sldNum" sz="quarter" idx="10"/>
          </p:nvPr>
        </p:nvSpPr>
        <p:spPr/>
        <p:txBody>
          <a:bodyPr/>
          <a:lstStyle/>
          <a:p>
            <a:pPr>
              <a:defRPr/>
            </a:pPr>
            <a:fld id="{CB805A69-AD04-45F9-9399-61785274F725}" type="slidenum">
              <a:rPr lang="de-DE" altLang="ko-KR" smtClean="0"/>
              <a:pPr>
                <a:defRPr/>
              </a:pPr>
              <a:t>45</a:t>
            </a:fld>
            <a:endParaRPr lang="de-DE" altLang="ko-KR"/>
          </a:p>
        </p:txBody>
      </p:sp>
    </p:spTree>
    <p:extLst>
      <p:ext uri="{BB962C8B-B14F-4D97-AF65-F5344CB8AC3E}">
        <p14:creationId xmlns:p14="http://schemas.microsoft.com/office/powerpoint/2010/main" val="13545421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indent="-171450">
              <a:buFontTx/>
              <a:buChar char="-"/>
            </a:pPr>
            <a:r>
              <a:rPr lang="en-US" altLang="ko-KR" dirty="0"/>
              <a:t>Conclusion</a:t>
            </a:r>
            <a:r>
              <a:rPr lang="en-US" altLang="ko-KR" baseline="0" dirty="0"/>
              <a:t> is the final part of my presentation</a:t>
            </a:r>
          </a:p>
          <a:p>
            <a:pPr marL="171450" indent="-171450">
              <a:buFontTx/>
              <a:buChar char="-"/>
            </a:pPr>
            <a:endParaRPr lang="en-US" altLang="ko-KR" dirty="0"/>
          </a:p>
          <a:p>
            <a:pPr marL="171450" indent="-171450">
              <a:buFontTx/>
              <a:buChar char="-"/>
            </a:pPr>
            <a:r>
              <a:rPr lang="en-US" altLang="ko-KR" dirty="0"/>
              <a:t>DRAMs hold their values for long intervals without power or refresh.</a:t>
            </a:r>
          </a:p>
          <a:p>
            <a:pPr marL="171450" indent="-171450">
              <a:buFontTx/>
              <a:buChar char="-"/>
            </a:pPr>
            <a:r>
              <a:rPr lang="en-US" altLang="ko-KR" dirty="0"/>
              <a:t>This fact enables attackers to extract cryptographic keys and other sensitive information from memory.</a:t>
            </a:r>
          </a:p>
          <a:p>
            <a:pPr marL="171450" indent="-171450">
              <a:buFontTx/>
              <a:buChar char="-"/>
            </a:pPr>
            <a:r>
              <a:rPr lang="en-US" altLang="ko-KR" dirty="0"/>
              <a:t>The attacks are practical—for example, we have used them to defeat several popular disk encryption systems.</a:t>
            </a:r>
          </a:p>
          <a:p>
            <a:pPr marL="171450" indent="-171450">
              <a:buFontTx/>
              <a:buChar char="-"/>
            </a:pPr>
            <a:r>
              <a:rPr lang="en-US" altLang="ko-KR" dirty="0"/>
              <a:t>There is no perfect countermeasure so far.</a:t>
            </a:r>
          </a:p>
          <a:p>
            <a:pPr marL="171450" indent="-171450">
              <a:buFontTx/>
              <a:buChar char="-"/>
            </a:pPr>
            <a:r>
              <a:rPr lang="en-US" altLang="ko-KR" dirty="0"/>
              <a:t>Recent computers and </a:t>
            </a:r>
            <a:r>
              <a:rPr lang="en-US" altLang="ko-KR" baseline="0" dirty="0"/>
              <a:t>smartphones are still vulnerable</a:t>
            </a:r>
            <a:endParaRPr lang="en-US" altLang="ko-KR" dirty="0"/>
          </a:p>
        </p:txBody>
      </p:sp>
      <p:sp>
        <p:nvSpPr>
          <p:cNvPr id="4" name="슬라이드 번호 개체 틀 3"/>
          <p:cNvSpPr>
            <a:spLocks noGrp="1"/>
          </p:cNvSpPr>
          <p:nvPr>
            <p:ph type="sldNum" sz="quarter" idx="10"/>
          </p:nvPr>
        </p:nvSpPr>
        <p:spPr/>
        <p:txBody>
          <a:bodyPr/>
          <a:lstStyle/>
          <a:p>
            <a:fld id="{C06332CC-0FF7-45AF-B24A-2FCE84217117}" type="slidenum">
              <a:rPr lang="ko-KR" altLang="en-US" smtClean="0"/>
              <a:t>46</a:t>
            </a:fld>
            <a:endParaRPr lang="ko-KR" altLang="en-US"/>
          </a:p>
        </p:txBody>
      </p:sp>
    </p:spTree>
    <p:extLst>
      <p:ext uri="{BB962C8B-B14F-4D97-AF65-F5344CB8AC3E}">
        <p14:creationId xmlns:p14="http://schemas.microsoft.com/office/powerpoint/2010/main" val="19153412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mn-lt"/>
                <a:ea typeface="+mn-ea"/>
                <a:cs typeface="+mn-cs"/>
              </a:rPr>
              <a:t>Thank you for listening.</a:t>
            </a:r>
          </a:p>
        </p:txBody>
      </p:sp>
      <p:sp>
        <p:nvSpPr>
          <p:cNvPr id="4" name="슬라이드 번호 개체 틀 3"/>
          <p:cNvSpPr>
            <a:spLocks noGrp="1"/>
          </p:cNvSpPr>
          <p:nvPr>
            <p:ph type="sldNum" sz="quarter" idx="10"/>
          </p:nvPr>
        </p:nvSpPr>
        <p:spPr/>
        <p:txBody>
          <a:bodyPr/>
          <a:lstStyle/>
          <a:p>
            <a:fld id="{C06332CC-0FF7-45AF-B24A-2FCE84217117}" type="slidenum">
              <a:rPr lang="ko-KR" altLang="en-US" smtClean="0"/>
              <a:t>47</a:t>
            </a:fld>
            <a:endParaRPr lang="ko-KR" altLang="en-US"/>
          </a:p>
        </p:txBody>
      </p:sp>
    </p:spTree>
    <p:extLst>
      <p:ext uri="{BB962C8B-B14F-4D97-AF65-F5344CB8AC3E}">
        <p14:creationId xmlns:p14="http://schemas.microsoft.com/office/powerpoint/2010/main" val="2102565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ko-KR" dirty="0">
                <a:ea typeface="굴림" panose="020B0600000101010101" pitchFamily="50" charset="-127"/>
              </a:rPr>
              <a:t>So, can you imagine how safe is your laptop if someone steals it?</a:t>
            </a:r>
          </a:p>
          <a:p>
            <a:pPr>
              <a:spcBef>
                <a:spcPct val="0"/>
              </a:spcBef>
            </a:pPr>
            <a:endParaRPr lang="en-US" altLang="ko-KR" dirty="0">
              <a:ea typeface="굴림" panose="020B0600000101010101" pitchFamily="50" charset="-127"/>
            </a:endParaRPr>
          </a:p>
          <a:p>
            <a:pPr marL="171450" indent="-171450">
              <a:spcBef>
                <a:spcPct val="0"/>
              </a:spcBef>
              <a:buFontTx/>
              <a:buChar char="-"/>
            </a:pPr>
            <a:r>
              <a:rPr lang="en-US" altLang="ko-KR" dirty="0">
                <a:ea typeface="굴림" panose="020B0600000101010101" pitchFamily="50" charset="-127"/>
              </a:rPr>
              <a:t>If unlocked, there is no hope of protection.</a:t>
            </a:r>
          </a:p>
          <a:p>
            <a:pPr marL="171450" indent="-171450">
              <a:spcBef>
                <a:spcPct val="0"/>
              </a:spcBef>
              <a:buFontTx/>
              <a:buChar char="-"/>
            </a:pPr>
            <a:r>
              <a:rPr lang="en-US" altLang="ko-KR" dirty="0">
                <a:ea typeface="굴림" panose="020B0600000101010101" pitchFamily="50" charset="-127"/>
              </a:rPr>
              <a:t>If the screen</a:t>
            </a:r>
            <a:r>
              <a:rPr lang="en-US" altLang="ko-KR" baseline="0" dirty="0">
                <a:ea typeface="굴림" panose="020B0600000101010101" pitchFamily="50" charset="-127"/>
              </a:rPr>
              <a:t> is </a:t>
            </a:r>
            <a:r>
              <a:rPr lang="en-US" altLang="ko-KR" dirty="0">
                <a:ea typeface="굴림" panose="020B0600000101010101" pitchFamily="50" charset="-127"/>
              </a:rPr>
              <a:t>locked, it’s not enough because the hard disk is removable.</a:t>
            </a:r>
          </a:p>
          <a:p>
            <a:pPr marL="171450" indent="-171450">
              <a:spcBef>
                <a:spcPct val="0"/>
              </a:spcBef>
              <a:buFontTx/>
              <a:buChar char="-"/>
            </a:pPr>
            <a:r>
              <a:rPr lang="en-US" altLang="ko-KR" dirty="0">
                <a:ea typeface="굴림" panose="020B0600000101010101" pitchFamily="50" charset="-127"/>
              </a:rPr>
              <a:t>If both screen</a:t>
            </a:r>
            <a:r>
              <a:rPr lang="en-US" altLang="ko-KR" baseline="0" dirty="0">
                <a:ea typeface="굴림" panose="020B0600000101010101" pitchFamily="50" charset="-127"/>
              </a:rPr>
              <a:t> is </a:t>
            </a:r>
            <a:r>
              <a:rPr lang="en-US" altLang="ko-KR" dirty="0">
                <a:ea typeface="굴림" panose="020B0600000101010101" pitchFamily="50" charset="-127"/>
              </a:rPr>
              <a:t>locked and</a:t>
            </a:r>
            <a:r>
              <a:rPr lang="en-US" altLang="ko-KR" baseline="0" dirty="0">
                <a:ea typeface="굴림" panose="020B0600000101010101" pitchFamily="50" charset="-127"/>
              </a:rPr>
              <a:t> </a:t>
            </a:r>
            <a:r>
              <a:rPr lang="en-US" altLang="ko-KR" dirty="0">
                <a:ea typeface="굴림" panose="020B0600000101010101" pitchFamily="50" charset="-127"/>
              </a:rPr>
              <a:t>hard disk is encrypted, it can be thought to be safe.</a:t>
            </a:r>
          </a:p>
          <a:p>
            <a:pPr marL="0" indent="0">
              <a:spcBef>
                <a:spcPct val="0"/>
              </a:spcBef>
              <a:buFontTx/>
              <a:buNone/>
            </a:pPr>
            <a:endParaRPr lang="en-US" altLang="ko-KR" dirty="0">
              <a:ea typeface="굴림" panose="020B0600000101010101" pitchFamily="50" charset="-127"/>
            </a:endParaRPr>
          </a:p>
          <a:p>
            <a:pPr>
              <a:spcBef>
                <a:spcPct val="0"/>
              </a:spcBef>
              <a:buFontTx/>
              <a:buNone/>
            </a:pPr>
            <a:r>
              <a:rPr lang="en-US" altLang="ko-KR" dirty="0">
                <a:ea typeface="굴림" panose="020B0600000101010101" pitchFamily="50" charset="-127"/>
              </a:rPr>
              <a:t>[next] However,</a:t>
            </a:r>
            <a:r>
              <a:rPr lang="en-US" altLang="ko-KR" baseline="0" dirty="0">
                <a:ea typeface="굴림" panose="020B0600000101010101" pitchFamily="50" charset="-127"/>
              </a:rPr>
              <a:t> </a:t>
            </a:r>
            <a:r>
              <a:rPr lang="en-US" altLang="ko-KR" dirty="0">
                <a:ea typeface="굴림" panose="020B0600000101010101" pitchFamily="50" charset="-127"/>
              </a:rPr>
              <a:t>is disk encryption</a:t>
            </a:r>
            <a:r>
              <a:rPr lang="en-US" altLang="ko-KR" baseline="0" dirty="0">
                <a:ea typeface="굴림" panose="020B0600000101010101" pitchFamily="50" charset="-127"/>
              </a:rPr>
              <a:t> </a:t>
            </a:r>
            <a:r>
              <a:rPr lang="en-US" altLang="ko-KR" dirty="0">
                <a:ea typeface="굴림" panose="020B0600000101010101" pitchFamily="50" charset="-127"/>
              </a:rPr>
              <a:t>really enough to protect them?</a:t>
            </a:r>
          </a:p>
          <a:p>
            <a:pPr>
              <a:spcBef>
                <a:spcPct val="0"/>
              </a:spcBef>
              <a:buFontTx/>
              <a:buNone/>
            </a:pPr>
            <a:r>
              <a:rPr lang="en-US" altLang="ko-KR" dirty="0">
                <a:ea typeface="굴림" panose="020B0600000101010101" pitchFamily="50" charset="-127"/>
              </a:rPr>
              <a:t>[next] This paper suggests not.</a:t>
            </a: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C527A563-7923-4599-99B8-38615F92EF78}" type="slidenum">
              <a:rPr lang="en-US" altLang="ko-KR"/>
              <a:pPr/>
              <a:t>5</a:t>
            </a:fld>
            <a:endParaRPr lang="en-US" altLang="ko-KR"/>
          </a:p>
        </p:txBody>
      </p:sp>
    </p:spTree>
    <p:extLst>
      <p:ext uri="{BB962C8B-B14F-4D97-AF65-F5344CB8AC3E}">
        <p14:creationId xmlns:p14="http://schemas.microsoft.com/office/powerpoint/2010/main" val="673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indent="-171450">
              <a:buFontTx/>
              <a:buChar char="-"/>
            </a:pPr>
            <a:r>
              <a:rPr lang="en-US" altLang="ko-KR" sz="1200" b="0" i="0" kern="1200" dirty="0">
                <a:solidFill>
                  <a:schemeClr val="tx1"/>
                </a:solidFill>
                <a:effectLst/>
                <a:latin typeface="Arial" charset="0"/>
                <a:ea typeface="+mn-ea"/>
                <a:cs typeface="+mn-cs"/>
              </a:rPr>
              <a:t>Disk encryption is used to protect against data theft.</a:t>
            </a:r>
          </a:p>
          <a:p>
            <a:pPr marL="171450" marR="0" lvl="0" indent="-171450" algn="l" defTabSz="914400" rtl="0" eaLnBrk="1" fontAlgn="auto" latinLnBrk="1" hangingPunct="1">
              <a:lnSpc>
                <a:spcPct val="100000"/>
              </a:lnSpc>
              <a:spcBef>
                <a:spcPts val="0"/>
              </a:spcBef>
              <a:spcAft>
                <a:spcPts val="0"/>
              </a:spcAft>
              <a:buClrTx/>
              <a:buSzTx/>
              <a:buFontTx/>
              <a:buChar char="-"/>
              <a:tabLst/>
              <a:defRPr/>
            </a:pPr>
            <a:r>
              <a:rPr lang="en-US" altLang="zh-CN" sz="1200" dirty="0">
                <a:ea typeface="宋体" charset="-122"/>
              </a:rPr>
              <a:t>It allows transparent read/write access to the hard drive while protecting the information via encryption.</a:t>
            </a:r>
          </a:p>
          <a:p>
            <a:pPr marL="171450" marR="0" lvl="0" indent="-171450" algn="l" defTabSz="914400" rtl="0" eaLnBrk="1" fontAlgn="auto" latinLnBrk="1" hangingPunct="1">
              <a:lnSpc>
                <a:spcPct val="100000"/>
              </a:lnSpc>
              <a:spcBef>
                <a:spcPts val="0"/>
              </a:spcBef>
              <a:spcAft>
                <a:spcPts val="0"/>
              </a:spcAft>
              <a:buClrTx/>
              <a:buSzTx/>
              <a:buFontTx/>
              <a:buChar char="-"/>
              <a:tabLst/>
              <a:defRPr/>
            </a:pPr>
            <a:r>
              <a:rPr lang="en-US" altLang="ko-KR" sz="1200" b="0" i="0" kern="1200" dirty="0">
                <a:solidFill>
                  <a:schemeClr val="tx1"/>
                </a:solidFill>
                <a:effectLst/>
                <a:latin typeface="Arial" charset="0"/>
                <a:ea typeface="+mn-ea"/>
                <a:cs typeface="+mn-cs"/>
              </a:rPr>
              <a:t>Disk encryption scrambles the contents of the hard drive and makes them unreadable without an encryption key, which</a:t>
            </a:r>
            <a:r>
              <a:rPr lang="en-US" altLang="ko-KR" sz="1200" b="0" i="0" kern="1200" baseline="0" dirty="0">
                <a:solidFill>
                  <a:schemeClr val="tx1"/>
                </a:solidFill>
                <a:effectLst/>
                <a:latin typeface="Arial" charset="0"/>
                <a:ea typeface="+mn-ea"/>
                <a:cs typeface="+mn-cs"/>
              </a:rPr>
              <a:t> </a:t>
            </a:r>
            <a:r>
              <a:rPr lang="en-US" altLang="ko-KR" sz="1200" dirty="0">
                <a:ea typeface="宋体" charset="-122"/>
              </a:rPr>
              <a:t>is</a:t>
            </a:r>
            <a:r>
              <a:rPr lang="en-US" altLang="ko-KR" sz="1200" b="0" i="0" kern="1200" dirty="0">
                <a:solidFill>
                  <a:schemeClr val="tx1"/>
                </a:solidFill>
                <a:effectLst/>
                <a:latin typeface="Arial" charset="0"/>
                <a:ea typeface="+mn-ea"/>
                <a:cs typeface="+mn-cs"/>
              </a:rPr>
              <a:t> </a:t>
            </a:r>
            <a:r>
              <a:rPr lang="en-US" altLang="zh-CN" sz="1200" dirty="0">
                <a:ea typeface="宋体" charset="-122"/>
              </a:rPr>
              <a:t>typically protect</a:t>
            </a:r>
            <a:r>
              <a:rPr lang="en-US" altLang="ko-KR" sz="1200" dirty="0">
                <a:ea typeface="宋体" charset="-122"/>
              </a:rPr>
              <a:t>ed</a:t>
            </a:r>
            <a:r>
              <a:rPr lang="en-US" altLang="zh-CN" sz="1200" dirty="0">
                <a:ea typeface="宋体" charset="-122"/>
              </a:rPr>
              <a:t> with a user password.</a:t>
            </a:r>
            <a:endParaRPr lang="en-US" altLang="zh-CN" sz="1200" b="0" i="0" kern="1200" dirty="0">
              <a:solidFill>
                <a:schemeClr val="tx1"/>
              </a:solidFill>
              <a:effectLst/>
              <a:latin typeface="Arial" charset="0"/>
              <a:ea typeface="+mn-ea"/>
              <a:cs typeface="+mn-cs"/>
            </a:endParaRPr>
          </a:p>
          <a:p>
            <a:pPr marL="171450" marR="0" lvl="0" indent="-171450" algn="l" defTabSz="914400" rtl="0" eaLnBrk="1" fontAlgn="auto" latinLnBrk="1" hangingPunct="1">
              <a:lnSpc>
                <a:spcPct val="100000"/>
              </a:lnSpc>
              <a:spcBef>
                <a:spcPts val="0"/>
              </a:spcBef>
              <a:spcAft>
                <a:spcPts val="0"/>
              </a:spcAft>
              <a:buClrTx/>
              <a:buSzTx/>
              <a:buFontTx/>
              <a:buChar char="-"/>
              <a:tabLst/>
              <a:defRPr/>
            </a:pPr>
            <a:r>
              <a:rPr lang="en-US" altLang="ko-KR" sz="1200" b="0" i="0" u="none" strike="noStrike" kern="1200" baseline="0" dirty="0">
                <a:solidFill>
                  <a:schemeClr val="tx1"/>
                </a:solidFill>
                <a:latin typeface="+mn-lt"/>
                <a:ea typeface="+mn-ea"/>
                <a:cs typeface="+mn-cs"/>
              </a:rPr>
              <a:t>The key needs to be kept available so that programs can access the disk; most key is stored in RAM until the disk is unmounted.</a:t>
            </a:r>
            <a:endParaRPr lang="en-US" altLang="ko-KR" sz="1200" b="0" i="0" kern="1200" dirty="0">
              <a:solidFill>
                <a:schemeClr val="tx1"/>
              </a:solidFill>
              <a:effectLst/>
              <a:latin typeface="Arial" charset="0"/>
              <a:ea typeface="+mn-ea"/>
              <a:cs typeface="+mn-cs"/>
            </a:endParaRPr>
          </a:p>
          <a:p>
            <a:pPr marL="171450" indent="-171450">
              <a:buFontTx/>
              <a:buChar char="-"/>
            </a:pPr>
            <a:r>
              <a:rPr lang="en-US" altLang="ko-KR" sz="1200" b="0" i="0" kern="1200" dirty="0">
                <a:solidFill>
                  <a:schemeClr val="tx1"/>
                </a:solidFill>
                <a:effectLst/>
                <a:latin typeface="Arial" charset="0"/>
                <a:ea typeface="+mn-ea"/>
                <a:cs typeface="+mn-cs"/>
              </a:rPr>
              <a:t>Windows, Mac OS, and Linux all provide disk encryption features.</a:t>
            </a:r>
            <a:endParaRPr lang="en-US" altLang="ko-KR" dirty="0">
              <a:ea typeface="굴림" panose="020B0600000101010101" pitchFamily="50" charset="-127"/>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ko-KR" dirty="0">
              <a:ea typeface="굴림" panose="020B0600000101010101" pitchFamily="50" charset="-127"/>
            </a:endParaRPr>
          </a:p>
        </p:txBody>
      </p:sp>
      <p:sp>
        <p:nvSpPr>
          <p:cNvPr id="4" name="슬라이드 번호 개체 틀 3"/>
          <p:cNvSpPr>
            <a:spLocks noGrp="1"/>
          </p:cNvSpPr>
          <p:nvPr>
            <p:ph type="sldNum" sz="quarter" idx="10"/>
          </p:nvPr>
        </p:nvSpPr>
        <p:spPr/>
        <p:txBody>
          <a:bodyPr/>
          <a:lstStyle/>
          <a:p>
            <a:pPr>
              <a:defRPr/>
            </a:pPr>
            <a:fld id="{CB805A69-AD04-45F9-9399-61785274F725}" type="slidenum">
              <a:rPr lang="de-DE" altLang="ko-KR" smtClean="0"/>
              <a:pPr>
                <a:defRPr/>
              </a:pPr>
              <a:t>6</a:t>
            </a:fld>
            <a:endParaRPr lang="de-DE" altLang="ko-KR"/>
          </a:p>
        </p:txBody>
      </p:sp>
    </p:spTree>
    <p:extLst>
      <p:ext uri="{BB962C8B-B14F-4D97-AF65-F5344CB8AC3E}">
        <p14:creationId xmlns:p14="http://schemas.microsoft.com/office/powerpoint/2010/main" val="1475783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r>
              <a:rPr lang="en-US" altLang="ko-KR" sz="1200" dirty="0">
                <a:ea typeface="굴림" panose="020B0600000101010101" pitchFamily="50" charset="-127"/>
              </a:rPr>
              <a:t>I will explain</a:t>
            </a:r>
            <a:r>
              <a:rPr lang="en-US" altLang="ko-KR" sz="1200" baseline="0" dirty="0">
                <a:ea typeface="굴림" panose="020B0600000101010101" pitchFamily="50" charset="-127"/>
              </a:rPr>
              <a:t> disk encryption progress with some pictures.</a:t>
            </a:r>
          </a:p>
          <a:p>
            <a:pPr marL="171450" indent="-171450">
              <a:buFontTx/>
              <a:buChar char="-"/>
            </a:pPr>
            <a:r>
              <a:rPr lang="en-US" altLang="ko-KR" sz="1200" dirty="0">
                <a:ea typeface="굴림" panose="020B0600000101010101" pitchFamily="50" charset="-127"/>
              </a:rPr>
              <a:t>Disk Encryption</a:t>
            </a:r>
            <a:r>
              <a:rPr lang="en-US" altLang="ko-KR" dirty="0">
                <a:ea typeface="굴림" panose="020B0600000101010101" pitchFamily="50" charset="-127"/>
              </a:rPr>
              <a:t> [next]</a:t>
            </a:r>
          </a:p>
          <a:p>
            <a:pPr marL="171450" indent="-171450">
              <a:buFontTx/>
              <a:buChar char="-"/>
            </a:pPr>
            <a:r>
              <a:rPr lang="en-US" altLang="ko-KR" dirty="0">
                <a:ea typeface="굴림" panose="020B0600000101010101" pitchFamily="50" charset="-127"/>
              </a:rPr>
              <a:t>operates between file system and disk.</a:t>
            </a:r>
            <a:r>
              <a:rPr lang="en-US" altLang="ko-KR" baseline="0" dirty="0">
                <a:ea typeface="굴림" panose="020B0600000101010101" pitchFamily="50" charset="-127"/>
              </a:rPr>
              <a:t> It </a:t>
            </a:r>
            <a:r>
              <a:rPr lang="en-US" altLang="ko-KR" dirty="0">
                <a:ea typeface="굴림" panose="020B0600000101010101" pitchFamily="50" charset="-127"/>
              </a:rPr>
              <a:t>encrypts data as written, decrypts as read. Accessing the disk requires a key [next]</a:t>
            </a:r>
          </a:p>
          <a:p>
            <a:pPr marL="171450" indent="-171450">
              <a:buFontTx/>
              <a:buChar char="-"/>
            </a:pPr>
            <a:r>
              <a:rPr lang="en-US" altLang="ko-KR" dirty="0">
                <a:ea typeface="굴림" panose="020B0600000101010101" pitchFamily="50" charset="-127"/>
              </a:rPr>
              <a:t>Usually derived from a user password. Key needs to be kept in RAM [next] for as long as disk is mounted</a:t>
            </a:r>
          </a:p>
          <a:p>
            <a:pPr marL="171450" indent="-171450">
              <a:buFontTx/>
              <a:buChar char="-"/>
            </a:pPr>
            <a:endParaRPr lang="en-US" altLang="ko-KR" dirty="0">
              <a:ea typeface="굴림" panose="020B0600000101010101" pitchFamily="50" charset="-127"/>
            </a:endParaRPr>
          </a:p>
          <a:p>
            <a:pPr marL="171450" indent="-171450">
              <a:buFontTx/>
              <a:buChar char="-"/>
            </a:pPr>
            <a:r>
              <a:rPr lang="en-US" altLang="ko-KR" dirty="0">
                <a:ea typeface="굴림" panose="020B0600000101010101" pitchFamily="50" charset="-127"/>
              </a:rPr>
              <a:t>So,</a:t>
            </a:r>
            <a:r>
              <a:rPr lang="en-US" altLang="ko-KR" baseline="0" dirty="0">
                <a:ea typeface="굴림" panose="020B0600000101010101" pitchFamily="50" charset="-127"/>
              </a:rPr>
              <a:t> let’s assume that</a:t>
            </a:r>
            <a:r>
              <a:rPr lang="en-US" altLang="ko-KR" dirty="0">
                <a:ea typeface="굴림" panose="020B0600000101010101" pitchFamily="50" charset="-127"/>
              </a:rPr>
              <a:t> the attacker steals a screen-locked laptop with an encrypted disk.</a:t>
            </a:r>
          </a:p>
          <a:p>
            <a:pPr marL="171450" indent="-171450">
              <a:buFontTx/>
              <a:buChar char="-"/>
            </a:pPr>
            <a:r>
              <a:rPr lang="en-US" altLang="ko-KR" dirty="0">
                <a:ea typeface="굴림" panose="020B0600000101010101" pitchFamily="50" charset="-127"/>
              </a:rPr>
              <a:t>Then he cannot access the disk</a:t>
            </a:r>
            <a:r>
              <a:rPr lang="en-US" altLang="ko-KR" baseline="0" dirty="0">
                <a:ea typeface="굴림" panose="020B0600000101010101" pitchFamily="50" charset="-127"/>
              </a:rPr>
              <a:t> </a:t>
            </a:r>
            <a:r>
              <a:rPr lang="en-US" altLang="ko-KR" dirty="0">
                <a:ea typeface="굴림" panose="020B0600000101010101" pitchFamily="50" charset="-127"/>
              </a:rPr>
              <a:t>through the OS because of the screen lock. [next]</a:t>
            </a:r>
          </a:p>
          <a:p>
            <a:pPr marL="171450" marR="0" lvl="0" indent="-171450" algn="l" defTabSz="914400" rtl="0" eaLnBrk="1" fontAlgn="auto" latinLnBrk="1" hangingPunct="1">
              <a:lnSpc>
                <a:spcPct val="100000"/>
              </a:lnSpc>
              <a:spcBef>
                <a:spcPts val="0"/>
              </a:spcBef>
              <a:spcAft>
                <a:spcPts val="0"/>
              </a:spcAft>
              <a:buClrTx/>
              <a:buSzTx/>
              <a:buFontTx/>
              <a:buChar char="-"/>
              <a:tabLst/>
              <a:defRPr/>
            </a:pPr>
            <a:r>
              <a:rPr lang="en-US" altLang="ko-KR" dirty="0">
                <a:ea typeface="굴림" panose="020B0600000101010101" pitchFamily="50" charset="-127"/>
              </a:rPr>
              <a:t>If he reboots to bypass screen lock, memory and the key inside</a:t>
            </a:r>
            <a:r>
              <a:rPr lang="en-US" altLang="ko-KR" baseline="0" dirty="0">
                <a:ea typeface="굴림" panose="020B0600000101010101" pitchFamily="50" charset="-127"/>
              </a:rPr>
              <a:t> </a:t>
            </a:r>
            <a:r>
              <a:rPr lang="en-US" altLang="ko-KR" dirty="0">
                <a:ea typeface="굴림" panose="020B0600000101010101" pitchFamily="50" charset="-127"/>
              </a:rPr>
              <a:t>will be erased because </a:t>
            </a:r>
            <a:r>
              <a:rPr lang="en-US" altLang="ko-KR" baseline="0" dirty="0">
                <a:ea typeface="굴림" panose="020B0600000101010101" pitchFamily="50" charset="-127"/>
              </a:rPr>
              <a:t>DRAM is known to be volatile, so he cannot access the disk.</a:t>
            </a:r>
            <a:r>
              <a:rPr lang="en-US" altLang="ko-KR" dirty="0">
                <a:ea typeface="굴림" panose="020B0600000101010101" pitchFamily="50" charset="-127"/>
              </a:rPr>
              <a:t> [next]</a:t>
            </a:r>
          </a:p>
          <a:p>
            <a:pPr marL="171450" marR="0" lvl="0" indent="-171450" algn="l" defTabSz="914400" rtl="0" eaLnBrk="1" fontAlgn="auto" latinLnBrk="1" hangingPunct="1">
              <a:lnSpc>
                <a:spcPct val="100000"/>
              </a:lnSpc>
              <a:spcBef>
                <a:spcPts val="0"/>
              </a:spcBef>
              <a:spcAft>
                <a:spcPts val="0"/>
              </a:spcAft>
              <a:buClrTx/>
              <a:buSzTx/>
              <a:buFontTx/>
              <a:buChar char="-"/>
              <a:tabLst/>
              <a:defRPr/>
            </a:pPr>
            <a:endParaRPr lang="en-US" altLang="ko-KR" baseline="0" dirty="0">
              <a:ea typeface="굴림" panose="020B0600000101010101" pitchFamily="50" charset="-127"/>
            </a:endParaRPr>
          </a:p>
          <a:p>
            <a:pPr marL="171450" indent="-171450">
              <a:buFontTx/>
              <a:buChar char="-"/>
            </a:pPr>
            <a:r>
              <a:rPr lang="en-US" altLang="ko-KR" dirty="0">
                <a:ea typeface="굴림" panose="020B0600000101010101" pitchFamily="50" charset="-127"/>
              </a:rPr>
              <a:t>However,</a:t>
            </a:r>
            <a:r>
              <a:rPr lang="en-US" altLang="ko-KR" baseline="0" dirty="0">
                <a:ea typeface="굴림" panose="020B0600000101010101" pitchFamily="50" charset="-127"/>
              </a:rPr>
              <a:t> this paper shows that memory is not always erased </a:t>
            </a:r>
            <a:r>
              <a:rPr lang="en-US" altLang="ko-KR" sz="1200" b="0" i="0" u="none" strike="noStrike" kern="1200" baseline="0" dirty="0">
                <a:solidFill>
                  <a:schemeClr val="tx1"/>
                </a:solidFill>
                <a:latin typeface="Arial" charset="0"/>
                <a:ea typeface="+mn-ea"/>
                <a:cs typeface="+mn-cs"/>
              </a:rPr>
              <a:t>immediately</a:t>
            </a:r>
            <a:r>
              <a:rPr lang="en-US" altLang="ko-KR" baseline="0" dirty="0">
                <a:ea typeface="굴림" panose="020B0600000101010101" pitchFamily="50" charset="-127"/>
              </a:rPr>
              <a:t> without power.</a:t>
            </a:r>
          </a:p>
          <a:p>
            <a:pPr marL="171450" indent="-171450">
              <a:buFontTx/>
              <a:buChar char="-"/>
            </a:pPr>
            <a:r>
              <a:rPr lang="en-US" altLang="ko-KR" baseline="0" dirty="0">
                <a:ea typeface="굴림" panose="020B0600000101010101" pitchFamily="50" charset="-127"/>
              </a:rPr>
              <a:t>So the attacker can exploit this effect to recover keys in memory and defeat </a:t>
            </a:r>
            <a:r>
              <a:rPr lang="en-US" altLang="ko-KR" sz="1200" dirty="0">
                <a:ea typeface="굴림" panose="020B0600000101010101" pitchFamily="50" charset="-127"/>
              </a:rPr>
              <a:t>disk encryption systems.</a:t>
            </a:r>
            <a:endParaRPr lang="en-US" altLang="ko-KR" dirty="0">
              <a:ea typeface="굴림" panose="020B0600000101010101" pitchFamily="50" charset="-127"/>
            </a:endParaRP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1FA788AA-C1F7-4A1B-9710-33A473012C9D}" type="slidenum">
              <a:rPr lang="en-US" altLang="ko-KR"/>
              <a:pPr/>
              <a:t>7</a:t>
            </a:fld>
            <a:endParaRPr lang="en-US" altLang="ko-KR"/>
          </a:p>
        </p:txBody>
      </p:sp>
    </p:spTree>
    <p:extLst>
      <p:ext uri="{BB962C8B-B14F-4D97-AF65-F5344CB8AC3E}">
        <p14:creationId xmlns:p14="http://schemas.microsoft.com/office/powerpoint/2010/main" val="2170437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Let’s move on to the vulnerability part.</a:t>
            </a:r>
            <a:endParaRPr lang="ko-KR" altLang="en-US" dirty="0"/>
          </a:p>
        </p:txBody>
      </p:sp>
      <p:sp>
        <p:nvSpPr>
          <p:cNvPr id="4" name="슬라이드 번호 개체 틀 3"/>
          <p:cNvSpPr>
            <a:spLocks noGrp="1"/>
          </p:cNvSpPr>
          <p:nvPr>
            <p:ph type="sldNum" sz="quarter" idx="10"/>
          </p:nvPr>
        </p:nvSpPr>
        <p:spPr/>
        <p:txBody>
          <a:bodyPr/>
          <a:lstStyle/>
          <a:p>
            <a:fld id="{C06332CC-0FF7-45AF-B24A-2FCE84217117}" type="slidenum">
              <a:rPr lang="ko-KR" altLang="en-US" smtClean="0"/>
              <a:t>8</a:t>
            </a:fld>
            <a:endParaRPr lang="ko-KR" altLang="en-US"/>
          </a:p>
        </p:txBody>
      </p:sp>
    </p:spTree>
    <p:extLst>
      <p:ext uri="{BB962C8B-B14F-4D97-AF65-F5344CB8AC3E}">
        <p14:creationId xmlns:p14="http://schemas.microsoft.com/office/powerpoint/2010/main" val="589173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altLang="ko-KR" sz="1200" b="0" i="0" u="none" strike="noStrike" kern="1200" baseline="0" dirty="0">
                <a:solidFill>
                  <a:schemeClr val="tx1"/>
                </a:solidFill>
                <a:latin typeface="Arial" charset="0"/>
                <a:ea typeface="+mn-ea"/>
                <a:cs typeface="+mn-cs"/>
              </a:rPr>
              <a:t>Now, DRAM is used as the main memory of most modern computers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endParaRPr lang="en-US" altLang="ko-KR" sz="1200" b="0" i="0" u="none" strike="noStrike" kern="1200" baseline="0" dirty="0">
              <a:solidFill>
                <a:schemeClr val="tx1"/>
              </a:solidFill>
              <a:latin typeface="Arial" charset="0"/>
              <a:ea typeface="+mn-ea"/>
              <a:cs typeface="+mn-cs"/>
            </a:endParaRP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altLang="ko-KR" dirty="0"/>
              <a:t>DRAM is a type of random access memory that stores each bit of data in a capacitor. [next]</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altLang="ko-KR" dirty="0"/>
              <a:t>The capacitor can either be charged or discharged; The two values of a bit, 1 and 0,</a:t>
            </a:r>
            <a:r>
              <a:rPr lang="en-US" altLang="ko-KR" baseline="0" dirty="0"/>
              <a:t> </a:t>
            </a:r>
            <a:r>
              <a:rPr lang="en-US" altLang="ko-KR" dirty="0"/>
              <a:t>represent these two states. [next]</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altLang="ko-KR" sz="1200" dirty="0"/>
              <a:t>Over time, the electric charge on the capacitors slowly leaks off, so the data would soon be lost,</a:t>
            </a:r>
            <a:r>
              <a:rPr lang="en-US" altLang="ko-KR" sz="1200" baseline="0" dirty="0"/>
              <a:t> </a:t>
            </a:r>
            <a:r>
              <a:rPr lang="en-US" altLang="ko-KR" sz="1200" dirty="0"/>
              <a:t>or, more precisely, it will decay to its ground state.</a:t>
            </a:r>
            <a:r>
              <a:rPr lang="en-US" altLang="ko-KR" dirty="0"/>
              <a:t> [next]</a:t>
            </a:r>
            <a:endParaRPr lang="en-US" altLang="ko-KR" sz="1200" dirty="0"/>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altLang="ko-KR" sz="1200" dirty="0"/>
              <a:t>To prevent this </a:t>
            </a:r>
            <a:r>
              <a:rPr lang="en-US" altLang="ko-KR" sz="1200" b="0" i="0" u="none" strike="noStrike" kern="1200" baseline="0" dirty="0">
                <a:solidFill>
                  <a:schemeClr val="tx1"/>
                </a:solidFill>
                <a:latin typeface="Arial" charset="0"/>
                <a:ea typeface="+mn-ea"/>
                <a:cs typeface="+mn-cs"/>
              </a:rPr>
              <a:t>decay</a:t>
            </a:r>
            <a:r>
              <a:rPr lang="en-US" altLang="ko-KR" sz="1200" dirty="0"/>
              <a:t>, DRAM requires a refresh within a few milliseconds</a:t>
            </a:r>
            <a:r>
              <a:rPr lang="en-US" altLang="ko-KR" sz="1200" b="0" i="0" u="none" strike="noStrike" kern="1200" baseline="0" dirty="0">
                <a:solidFill>
                  <a:schemeClr val="tx1"/>
                </a:solidFill>
                <a:latin typeface="Arial" charset="0"/>
                <a:ea typeface="+mn-ea"/>
                <a:cs typeface="+mn-cs"/>
              </a:rPr>
              <a:t>, meaning that the capacitor must be recharged to hold its value.</a:t>
            </a:r>
            <a:r>
              <a:rPr lang="en-US" altLang="ko-KR" dirty="0"/>
              <a:t> [next]</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altLang="ko-KR" sz="1200" b="0" i="0" u="none" strike="noStrike" kern="1200" baseline="0" dirty="0">
                <a:solidFill>
                  <a:schemeClr val="tx1"/>
                </a:solidFill>
                <a:latin typeface="+mn-lt"/>
                <a:ea typeface="+mn-ea"/>
                <a:cs typeface="+mn-cs"/>
              </a:rPr>
              <a:t>Then what will be happened if </a:t>
            </a:r>
            <a:r>
              <a:rPr lang="en-US" altLang="ko-KR" sz="1200" b="0" i="0" u="none" strike="noStrike" kern="1200" baseline="0" dirty="0">
                <a:solidFill>
                  <a:schemeClr val="tx1"/>
                </a:solidFill>
                <a:latin typeface="Arial" charset="0"/>
                <a:ea typeface="+mn-ea"/>
                <a:cs typeface="+mn-cs"/>
              </a:rPr>
              <a:t>it loses power? </a:t>
            </a:r>
            <a:r>
              <a:rPr lang="en-US" altLang="ko-KR" dirty="0"/>
              <a:t>[next]</a:t>
            </a:r>
            <a:endParaRPr lang="en-US" altLang="ko-KR" sz="1200" b="0" i="0" u="none" strike="noStrike" kern="1200" baseline="0" dirty="0">
              <a:solidFill>
                <a:schemeClr val="tx1"/>
              </a:solidFill>
              <a:latin typeface="+mn-lt"/>
              <a:ea typeface="+mn-ea"/>
              <a:cs typeface="+mn-cs"/>
            </a:endParaRP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altLang="ko-KR" sz="1200" b="0" i="0" u="none" strike="noStrike" kern="1200" baseline="0" dirty="0">
                <a:solidFill>
                  <a:schemeClr val="tx1"/>
                </a:solidFill>
                <a:latin typeface="Arial" charset="0"/>
                <a:ea typeface="+mn-ea"/>
                <a:cs typeface="+mn-cs"/>
              </a:rPr>
              <a:t>DRAM is known to be erased immediately, or difficult to restore data </a:t>
            </a:r>
            <a:r>
              <a:rPr lang="en-US" altLang="ko-KR" dirty="0"/>
              <a:t>[next]</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endParaRPr lang="en-US" altLang="ko-KR" sz="1200" dirty="0"/>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altLang="ko-KR" sz="1200" dirty="0"/>
              <a:t>However, </a:t>
            </a:r>
            <a:r>
              <a:rPr lang="en-US" altLang="ko-KR" sz="1200" b="0" i="0" u="none" strike="noStrike" kern="1200" baseline="0" dirty="0">
                <a:solidFill>
                  <a:schemeClr val="tx1"/>
                </a:solidFill>
                <a:latin typeface="Arial" charset="0"/>
                <a:ea typeface="+mn-ea"/>
                <a:cs typeface="+mn-cs"/>
              </a:rPr>
              <a:t>DRAM loses its contents gradually over an enough time for an attack.</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altLang="ko-KR" sz="1200" b="0" i="0" u="none" strike="noStrike" kern="1200" baseline="0" dirty="0">
                <a:solidFill>
                  <a:schemeClr val="tx1"/>
                </a:solidFill>
                <a:latin typeface="Arial" charset="0"/>
                <a:ea typeface="+mn-ea"/>
                <a:cs typeface="+mn-cs"/>
              </a:rPr>
              <a:t>This </a:t>
            </a:r>
            <a:r>
              <a:rPr lang="en-US" altLang="ko-KR" i="0" dirty="0">
                <a:ea typeface="굴림" panose="020B0600000101010101" pitchFamily="50" charset="-127"/>
              </a:rPr>
              <a:t>phenomenon is called “</a:t>
            </a:r>
            <a:r>
              <a:rPr lang="en-US" altLang="ko-KR" i="0" dirty="0" err="1">
                <a:ea typeface="굴림" panose="020B0600000101010101" pitchFamily="50" charset="-127"/>
              </a:rPr>
              <a:t>remanence</a:t>
            </a:r>
            <a:r>
              <a:rPr lang="en-US" altLang="ko-KR" i="0" dirty="0">
                <a:ea typeface="굴림" panose="020B0600000101010101" pitchFamily="50" charset="-127"/>
              </a:rPr>
              <a:t>” and let’s see the video clip for better understanding.</a:t>
            </a:r>
            <a:endParaRPr lang="en-US" altLang="ko-KR" sz="1200" b="0" i="0" u="none" strike="noStrike" kern="1200" baseline="0" dirty="0">
              <a:solidFill>
                <a:schemeClr val="tx1"/>
              </a:solidFill>
              <a:latin typeface="Arial" charset="0"/>
              <a:ea typeface="+mn-ea"/>
              <a:cs typeface="+mn-cs"/>
            </a:endParaRPr>
          </a:p>
        </p:txBody>
      </p:sp>
      <p:sp>
        <p:nvSpPr>
          <p:cNvPr id="4" name="슬라이드 번호 개체 틀 3"/>
          <p:cNvSpPr>
            <a:spLocks noGrp="1"/>
          </p:cNvSpPr>
          <p:nvPr>
            <p:ph type="sldNum" sz="quarter" idx="10"/>
          </p:nvPr>
        </p:nvSpPr>
        <p:spPr/>
        <p:txBody>
          <a:bodyPr/>
          <a:lstStyle/>
          <a:p>
            <a:pPr>
              <a:defRPr/>
            </a:pPr>
            <a:fld id="{CB805A69-AD04-45F9-9399-61785274F725}" type="slidenum">
              <a:rPr lang="de-DE" altLang="ko-KR" smtClean="0"/>
              <a:pPr>
                <a:defRPr/>
              </a:pPr>
              <a:t>9</a:t>
            </a:fld>
            <a:endParaRPr lang="de-DE" altLang="ko-KR"/>
          </a:p>
        </p:txBody>
      </p:sp>
    </p:spTree>
    <p:extLst>
      <p:ext uri="{BB962C8B-B14F-4D97-AF65-F5344CB8AC3E}">
        <p14:creationId xmlns:p14="http://schemas.microsoft.com/office/powerpoint/2010/main" val="31769780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제목 슬라이드">
    <p:spTree>
      <p:nvGrpSpPr>
        <p:cNvPr id="1" name=""/>
        <p:cNvGrpSpPr/>
        <p:nvPr/>
      </p:nvGrpSpPr>
      <p:grpSpPr>
        <a:xfrm>
          <a:off x="0" y="0"/>
          <a:ext cx="0" cy="0"/>
          <a:chOff x="0" y="0"/>
          <a:chExt cx="0" cy="0"/>
        </a:xfrm>
      </p:grpSpPr>
      <p:pic>
        <p:nvPicPr>
          <p:cNvPr id="7" name="그림 6"/>
          <p:cNvPicPr>
            <a:picLocks/>
          </p:cNvPicPr>
          <p:nvPr userDrawn="1"/>
        </p:nvPicPr>
        <p:blipFill rotWithShape="1">
          <a:blip r:embed="rId2">
            <a:extLst>
              <a:ext uri="{28A0092B-C50C-407E-A947-70E740481C1C}">
                <a14:useLocalDpi xmlns:a14="http://schemas.microsoft.com/office/drawing/2010/main" val="0"/>
              </a:ext>
            </a:extLst>
          </a:blip>
          <a:srcRect l="16800"/>
          <a:stretch/>
        </p:blipFill>
        <p:spPr>
          <a:xfrm>
            <a:off x="0" y="1412776"/>
            <a:ext cx="12192000" cy="2857608"/>
          </a:xfrm>
          <a:prstGeom prst="rect">
            <a:avLst/>
          </a:prstGeom>
          <a:noFill/>
          <a:ln>
            <a:noFill/>
          </a:ln>
        </p:spPr>
      </p:pic>
      <p:sp>
        <p:nvSpPr>
          <p:cNvPr id="2" name="제목 1"/>
          <p:cNvSpPr>
            <a:spLocks noGrp="1"/>
          </p:cNvSpPr>
          <p:nvPr>
            <p:ph type="ctrTitle"/>
          </p:nvPr>
        </p:nvSpPr>
        <p:spPr>
          <a:xfrm>
            <a:off x="914400" y="1604799"/>
            <a:ext cx="10363200" cy="2521288"/>
          </a:xfrm>
        </p:spPr>
        <p:txBody>
          <a:bodyPr>
            <a:normAutofit/>
          </a:bodyPr>
          <a:lstStyle>
            <a:lvl1pPr algn="ctr">
              <a:defRPr sz="5333" b="1">
                <a:solidFill>
                  <a:srgbClr val="1E96D2"/>
                </a:solidFill>
                <a:latin typeface="+mn-ea"/>
                <a:ea typeface="+mn-ea"/>
              </a:defRPr>
            </a:lvl1pPr>
          </a:lstStyle>
          <a:p>
            <a:r>
              <a:rPr lang="ko-KR" altLang="en-US" dirty="0"/>
              <a:t>마스터 제목 스타일 편집</a:t>
            </a:r>
          </a:p>
        </p:txBody>
      </p:sp>
      <p:sp>
        <p:nvSpPr>
          <p:cNvPr id="3" name="부제목 2"/>
          <p:cNvSpPr>
            <a:spLocks noGrp="1"/>
          </p:cNvSpPr>
          <p:nvPr>
            <p:ph type="subTitle" idx="1"/>
          </p:nvPr>
        </p:nvSpPr>
        <p:spPr>
          <a:xfrm>
            <a:off x="1828800" y="4364699"/>
            <a:ext cx="8534400" cy="1752600"/>
          </a:xfrm>
        </p:spPr>
        <p:txBody>
          <a:bodyPr>
            <a:normAutofit/>
          </a:bodyPr>
          <a:lstStyle>
            <a:lvl1pPr marL="0" indent="0" algn="ctr">
              <a:buNone/>
              <a:defRPr sz="2667">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ko-KR" altLang="en-US" dirty="0"/>
              <a:t>마스터 부제목 스타일 편집</a:t>
            </a:r>
          </a:p>
        </p:txBody>
      </p:sp>
    </p:spTree>
    <p:extLst>
      <p:ext uri="{BB962C8B-B14F-4D97-AF65-F5344CB8AC3E}">
        <p14:creationId xmlns:p14="http://schemas.microsoft.com/office/powerpoint/2010/main" val="900293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6" name="슬라이드 번호 개체 틀 5"/>
          <p:cNvSpPr>
            <a:spLocks noGrp="1"/>
          </p:cNvSpPr>
          <p:nvPr>
            <p:ph type="sldNum" sz="quarter" idx="12"/>
          </p:nvPr>
        </p:nvSpPr>
        <p:spPr/>
        <p:txBody>
          <a:bodyPr/>
          <a:lstStyle/>
          <a:p>
            <a:pPr defTabSz="1219170"/>
            <a:fld id="{4BEDD84E-25D4-4983-8AA1-2863C96F08D9}" type="slidenum">
              <a:rPr lang="ko-KR" altLang="en-US" smtClean="0">
                <a:solidFill>
                  <a:prstClr val="white"/>
                </a:solidFill>
              </a:rPr>
              <a:pPr defTabSz="1219170"/>
              <a:t>‹#›</a:t>
            </a:fld>
            <a:endParaRPr lang="ko-KR" altLang="en-US" dirty="0">
              <a:solidFill>
                <a:prstClr val="white"/>
              </a:solidFill>
            </a:endParaRPr>
          </a:p>
        </p:txBody>
      </p:sp>
    </p:spTree>
    <p:extLst>
      <p:ext uri="{BB962C8B-B14F-4D97-AF65-F5344CB8AC3E}">
        <p14:creationId xmlns:p14="http://schemas.microsoft.com/office/powerpoint/2010/main" val="1848694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구역 머리글">
    <p:spTree>
      <p:nvGrpSpPr>
        <p:cNvPr id="1" name=""/>
        <p:cNvGrpSpPr/>
        <p:nvPr/>
      </p:nvGrpSpPr>
      <p:grpSpPr>
        <a:xfrm>
          <a:off x="0" y="0"/>
          <a:ext cx="0" cy="0"/>
          <a:chOff x="0" y="0"/>
          <a:chExt cx="0" cy="0"/>
        </a:xfrm>
      </p:grpSpPr>
      <p:pic>
        <p:nvPicPr>
          <p:cNvPr id="7" name="그림 6"/>
          <p:cNvPicPr>
            <a:picLocks/>
          </p:cNvPicPr>
          <p:nvPr userDrawn="1"/>
        </p:nvPicPr>
        <p:blipFill rotWithShape="1">
          <a:blip r:embed="rId2">
            <a:extLst>
              <a:ext uri="{28A0092B-C50C-407E-A947-70E740481C1C}">
                <a14:useLocalDpi xmlns:a14="http://schemas.microsoft.com/office/drawing/2010/main" val="0"/>
              </a:ext>
            </a:extLst>
          </a:blip>
          <a:srcRect l="16800"/>
          <a:stretch/>
        </p:blipFill>
        <p:spPr>
          <a:xfrm>
            <a:off x="0" y="3044957"/>
            <a:ext cx="12192000" cy="2857608"/>
          </a:xfrm>
          <a:prstGeom prst="rect">
            <a:avLst/>
          </a:prstGeom>
          <a:noFill/>
          <a:ln>
            <a:noFill/>
          </a:ln>
        </p:spPr>
      </p:pic>
      <p:sp>
        <p:nvSpPr>
          <p:cNvPr id="2" name="제목 1"/>
          <p:cNvSpPr>
            <a:spLocks noGrp="1"/>
          </p:cNvSpPr>
          <p:nvPr>
            <p:ph type="title"/>
          </p:nvPr>
        </p:nvSpPr>
        <p:spPr>
          <a:xfrm>
            <a:off x="963084" y="4101075"/>
            <a:ext cx="10363200" cy="1728192"/>
          </a:xfrm>
        </p:spPr>
        <p:txBody>
          <a:bodyPr anchor="t">
            <a:normAutofit/>
          </a:bodyPr>
          <a:lstStyle>
            <a:lvl1pPr algn="l">
              <a:defRPr sz="4800" b="1" cap="all">
                <a:solidFill>
                  <a:srgbClr val="1E96D2"/>
                </a:solidFill>
              </a:defRPr>
            </a:lvl1pPr>
          </a:lstStyle>
          <a:p>
            <a:r>
              <a:rPr lang="ko-KR" altLang="en-US" dirty="0"/>
              <a:t>마스터 제목 스타일 편집</a:t>
            </a:r>
          </a:p>
        </p:txBody>
      </p:sp>
      <p:sp>
        <p:nvSpPr>
          <p:cNvPr id="3" name="텍스트 개체 틀 2"/>
          <p:cNvSpPr>
            <a:spLocks noGrp="1"/>
          </p:cNvSpPr>
          <p:nvPr>
            <p:ph type="body" idx="1"/>
          </p:nvPr>
        </p:nvSpPr>
        <p:spPr>
          <a:xfrm>
            <a:off x="963084" y="3123175"/>
            <a:ext cx="10363200" cy="977900"/>
          </a:xfrm>
        </p:spPr>
        <p:txBody>
          <a:bodyPr anchor="b">
            <a:normAutofit/>
          </a:bodyPr>
          <a:lstStyle>
            <a:lvl1pPr marL="0" indent="0">
              <a:buNone/>
              <a:defRPr sz="2667">
                <a:solidFill>
                  <a:schemeClr val="bg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ko-KR" altLang="en-US" dirty="0"/>
              <a:t>마스터 텍스트 스타일을 편집합니다</a:t>
            </a:r>
          </a:p>
        </p:txBody>
      </p:sp>
    </p:spTree>
    <p:extLst>
      <p:ext uri="{BB962C8B-B14F-4D97-AF65-F5344CB8AC3E}">
        <p14:creationId xmlns:p14="http://schemas.microsoft.com/office/powerpoint/2010/main" val="3179271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dirty="0"/>
              <a:t>마스터 제목 스타일 편집</a:t>
            </a:r>
          </a:p>
        </p:txBody>
      </p:sp>
      <p:sp>
        <p:nvSpPr>
          <p:cNvPr id="3" name="내용 개체 틀 2"/>
          <p:cNvSpPr>
            <a:spLocks noGrp="1"/>
          </p:cNvSpPr>
          <p:nvPr>
            <p:ph sz="half" idx="1"/>
          </p:nvPr>
        </p:nvSpPr>
        <p:spPr>
          <a:xfrm>
            <a:off x="609600" y="1124744"/>
            <a:ext cx="5384800" cy="5184576"/>
          </a:xfrm>
        </p:spPr>
        <p:txBody>
          <a:bodyPr>
            <a:normAutofit/>
          </a:bodyPr>
          <a:lstStyle>
            <a:lvl1pPr>
              <a:defRPr sz="2667"/>
            </a:lvl1pPr>
            <a:lvl2pPr>
              <a:defRPr sz="2400"/>
            </a:lvl2pPr>
            <a:lvl3pPr>
              <a:defRPr sz="2133"/>
            </a:lvl3pPr>
            <a:lvl4pPr>
              <a:defRPr sz="1867"/>
            </a:lvl4pPr>
            <a:lvl5pPr>
              <a:defRPr sz="1867"/>
            </a:lvl5pPr>
            <a:lvl6pPr>
              <a:defRPr sz="2400"/>
            </a:lvl6pPr>
            <a:lvl7pPr>
              <a:defRPr sz="2400"/>
            </a:lvl7pPr>
            <a:lvl8pPr>
              <a:defRPr sz="2400"/>
            </a:lvl8pPr>
            <a:lvl9pPr>
              <a:defRPr sz="2400"/>
            </a:lvl9p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내용 개체 틀 3"/>
          <p:cNvSpPr>
            <a:spLocks noGrp="1"/>
          </p:cNvSpPr>
          <p:nvPr>
            <p:ph sz="half" idx="2"/>
          </p:nvPr>
        </p:nvSpPr>
        <p:spPr>
          <a:xfrm>
            <a:off x="6197600" y="1124744"/>
            <a:ext cx="5384800" cy="5184576"/>
          </a:xfrm>
        </p:spPr>
        <p:txBody>
          <a:bodyPr>
            <a:normAutofit/>
          </a:bodyPr>
          <a:lstStyle>
            <a:lvl1pPr>
              <a:defRPr sz="2667"/>
            </a:lvl1pPr>
            <a:lvl2pPr>
              <a:defRPr sz="2400"/>
            </a:lvl2pPr>
            <a:lvl3pPr>
              <a:defRPr sz="2133"/>
            </a:lvl3pPr>
            <a:lvl4pPr>
              <a:defRPr sz="1867"/>
            </a:lvl4pPr>
            <a:lvl5pPr>
              <a:defRPr sz="1867"/>
            </a:lvl5pPr>
            <a:lvl6pPr>
              <a:defRPr sz="2400"/>
            </a:lvl6pPr>
            <a:lvl7pPr>
              <a:defRPr sz="2400"/>
            </a:lvl7pPr>
            <a:lvl8pPr>
              <a:defRPr sz="2400"/>
            </a:lvl8pPr>
            <a:lvl9pPr>
              <a:defRPr sz="24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슬라이드 번호 개체 틀 6"/>
          <p:cNvSpPr>
            <a:spLocks noGrp="1"/>
          </p:cNvSpPr>
          <p:nvPr>
            <p:ph type="sldNum" sz="quarter" idx="12"/>
          </p:nvPr>
        </p:nvSpPr>
        <p:spPr/>
        <p:txBody>
          <a:bodyPr/>
          <a:lstStyle/>
          <a:p>
            <a:pPr defTabSz="1219170"/>
            <a:fld id="{4BEDD84E-25D4-4983-8AA1-2863C96F08D9}" type="slidenum">
              <a:rPr lang="ko-KR" altLang="en-US" smtClean="0">
                <a:solidFill>
                  <a:prstClr val="white"/>
                </a:solidFill>
              </a:rPr>
              <a:pPr defTabSz="1219170"/>
              <a:t>‹#›</a:t>
            </a:fld>
            <a:endParaRPr lang="ko-KR" altLang="en-US">
              <a:solidFill>
                <a:prstClr val="white"/>
              </a:solidFill>
            </a:endParaRPr>
          </a:p>
        </p:txBody>
      </p:sp>
    </p:spTree>
    <p:extLst>
      <p:ext uri="{BB962C8B-B14F-4D97-AF65-F5344CB8AC3E}">
        <p14:creationId xmlns:p14="http://schemas.microsoft.com/office/powerpoint/2010/main" val="1083101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5" name="슬라이드 번호 개체 틀 4"/>
          <p:cNvSpPr>
            <a:spLocks noGrp="1"/>
          </p:cNvSpPr>
          <p:nvPr>
            <p:ph type="sldNum" sz="quarter" idx="12"/>
          </p:nvPr>
        </p:nvSpPr>
        <p:spPr/>
        <p:txBody>
          <a:bodyPr/>
          <a:lstStyle/>
          <a:p>
            <a:pPr defTabSz="1219170"/>
            <a:fld id="{4BEDD84E-25D4-4983-8AA1-2863C96F08D9}" type="slidenum">
              <a:rPr lang="ko-KR" altLang="en-US" smtClean="0">
                <a:solidFill>
                  <a:prstClr val="white"/>
                </a:solidFill>
              </a:rPr>
              <a:pPr defTabSz="1219170"/>
              <a:t>‹#›</a:t>
            </a:fld>
            <a:endParaRPr lang="ko-KR" altLang="en-US">
              <a:solidFill>
                <a:prstClr val="white"/>
              </a:solidFill>
            </a:endParaRPr>
          </a:p>
        </p:txBody>
      </p:sp>
    </p:spTree>
    <p:extLst>
      <p:ext uri="{BB962C8B-B14F-4D97-AF65-F5344CB8AC3E}">
        <p14:creationId xmlns:p14="http://schemas.microsoft.com/office/powerpoint/2010/main" val="1728550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빈 화면">
    <p:spTree>
      <p:nvGrpSpPr>
        <p:cNvPr id="1" name=""/>
        <p:cNvGrpSpPr/>
        <p:nvPr/>
      </p:nvGrpSpPr>
      <p:grpSpPr>
        <a:xfrm>
          <a:off x="0" y="0"/>
          <a:ext cx="0" cy="0"/>
          <a:chOff x="0" y="0"/>
          <a:chExt cx="0" cy="0"/>
        </a:xfrm>
      </p:grpSpPr>
      <p:pic>
        <p:nvPicPr>
          <p:cNvPr id="6" name="그림 5"/>
          <p:cNvPicPr preferRelativeResize="0">
            <a:picLocks/>
          </p:cNvPicPr>
          <p:nvPr userDrawn="1"/>
        </p:nvPicPr>
        <p:blipFill rotWithShape="1">
          <a:blip r:embed="rId2" cstate="email">
            <a:extLst>
              <a:ext uri="{28A0092B-C50C-407E-A947-70E740481C1C}">
                <a14:useLocalDpi xmlns:a14="http://schemas.microsoft.com/office/drawing/2010/main"/>
              </a:ext>
            </a:extLst>
          </a:blip>
          <a:srcRect t="69178"/>
          <a:stretch/>
        </p:blipFill>
        <p:spPr>
          <a:xfrm>
            <a:off x="0" y="6380480"/>
            <a:ext cx="12192000" cy="477520"/>
          </a:xfrm>
          <a:prstGeom prst="rect">
            <a:avLst/>
          </a:prstGeom>
          <a:noFill/>
          <a:ln>
            <a:noFill/>
          </a:ln>
        </p:spPr>
      </p:pic>
      <p:pic>
        <p:nvPicPr>
          <p:cNvPr id="7"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52344" y="6437569"/>
            <a:ext cx="992329" cy="372124"/>
          </a:xfrm>
          <a:prstGeom prst="rect">
            <a:avLst/>
          </a:prstGeom>
        </p:spPr>
      </p:pic>
      <p:sp>
        <p:nvSpPr>
          <p:cNvPr id="4" name="슬라이드 번호 개체 틀 3"/>
          <p:cNvSpPr>
            <a:spLocks noGrp="1"/>
          </p:cNvSpPr>
          <p:nvPr>
            <p:ph type="sldNum" sz="quarter" idx="12"/>
          </p:nvPr>
        </p:nvSpPr>
        <p:spPr/>
        <p:txBody>
          <a:bodyPr/>
          <a:lstStyle/>
          <a:p>
            <a:pPr defTabSz="1219170"/>
            <a:fld id="{4BEDD84E-25D4-4983-8AA1-2863C96F08D9}" type="slidenum">
              <a:rPr lang="ko-KR" altLang="en-US" smtClean="0">
                <a:solidFill>
                  <a:prstClr val="white"/>
                </a:solidFill>
              </a:rPr>
              <a:pPr defTabSz="1219170"/>
              <a:t>‹#›</a:t>
            </a:fld>
            <a:endParaRPr lang="ko-KR" altLang="en-US">
              <a:solidFill>
                <a:prstClr val="white"/>
              </a:solidFill>
            </a:endParaRPr>
          </a:p>
        </p:txBody>
      </p:sp>
    </p:spTree>
    <p:extLst>
      <p:ext uri="{BB962C8B-B14F-4D97-AF65-F5344CB8AC3E}">
        <p14:creationId xmlns:p14="http://schemas.microsoft.com/office/powerpoint/2010/main" val="1534909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그림 6"/>
          <p:cNvPicPr preferRelativeResize="0">
            <a:picLocks/>
          </p:cNvPicPr>
          <p:nvPr/>
        </p:nvPicPr>
        <p:blipFill rotWithShape="1">
          <a:blip r:embed="rId8" cstate="email">
            <a:extLst>
              <a:ext uri="{28A0092B-C50C-407E-A947-70E740481C1C}">
                <a14:useLocalDpi xmlns:a14="http://schemas.microsoft.com/office/drawing/2010/main"/>
              </a:ext>
            </a:extLst>
          </a:blip>
          <a:srcRect t="69178"/>
          <a:stretch/>
        </p:blipFill>
        <p:spPr>
          <a:xfrm>
            <a:off x="0" y="6380480"/>
            <a:ext cx="12192000" cy="477520"/>
          </a:xfrm>
          <a:prstGeom prst="rect">
            <a:avLst/>
          </a:prstGeom>
          <a:noFill/>
          <a:ln>
            <a:noFill/>
          </a:ln>
        </p:spPr>
      </p:pic>
      <p:sp>
        <p:nvSpPr>
          <p:cNvPr id="2" name="제목 개체 틀 1"/>
          <p:cNvSpPr>
            <a:spLocks noGrp="1"/>
          </p:cNvSpPr>
          <p:nvPr>
            <p:ph type="title"/>
          </p:nvPr>
        </p:nvSpPr>
        <p:spPr>
          <a:xfrm>
            <a:off x="609600" y="164639"/>
            <a:ext cx="10972800" cy="864096"/>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609600" y="1124744"/>
            <a:ext cx="10972800" cy="5184576"/>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6" name="슬라이드 번호 개체 틀 5"/>
          <p:cNvSpPr>
            <a:spLocks noGrp="1"/>
          </p:cNvSpPr>
          <p:nvPr>
            <p:ph type="sldNum" sz="quarter" idx="4"/>
          </p:nvPr>
        </p:nvSpPr>
        <p:spPr>
          <a:xfrm>
            <a:off x="47328" y="6424248"/>
            <a:ext cx="576064" cy="365125"/>
          </a:xfrm>
          <a:prstGeom prst="rect">
            <a:avLst/>
          </a:prstGeom>
        </p:spPr>
        <p:txBody>
          <a:bodyPr vert="horz" lIns="91440" tIns="45720" rIns="91440" bIns="45720" rtlCol="0" anchor="ctr"/>
          <a:lstStyle>
            <a:lvl1pPr algn="r">
              <a:defRPr sz="1600">
                <a:solidFill>
                  <a:schemeClr val="bg1"/>
                </a:solidFill>
              </a:defRPr>
            </a:lvl1pPr>
          </a:lstStyle>
          <a:p>
            <a:pPr defTabSz="1219170"/>
            <a:fld id="{4BEDD84E-25D4-4983-8AA1-2863C96F08D9}" type="slidenum">
              <a:rPr lang="ko-KR" altLang="en-US" smtClean="0">
                <a:solidFill>
                  <a:prstClr val="white"/>
                </a:solidFill>
              </a:rPr>
              <a:pPr defTabSz="1219170"/>
              <a:t>‹#›</a:t>
            </a:fld>
            <a:endParaRPr lang="ko-KR" altLang="en-US" dirty="0">
              <a:solidFill>
                <a:prstClr val="white"/>
              </a:solidFill>
            </a:endParaRPr>
          </a:p>
        </p:txBody>
      </p:sp>
      <p:cxnSp>
        <p:nvCxnSpPr>
          <p:cNvPr id="10" name="직선 연결선 9"/>
          <p:cNvCxnSpPr/>
          <p:nvPr/>
        </p:nvCxnSpPr>
        <p:spPr>
          <a:xfrm>
            <a:off x="527382" y="1028733"/>
            <a:ext cx="11137237" cy="0"/>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152344" y="6437569"/>
            <a:ext cx="992329" cy="372124"/>
          </a:xfrm>
          <a:prstGeom prst="rect">
            <a:avLst/>
          </a:prstGeom>
        </p:spPr>
      </p:pic>
    </p:spTree>
    <p:extLst>
      <p:ext uri="{BB962C8B-B14F-4D97-AF65-F5344CB8AC3E}">
        <p14:creationId xmlns:p14="http://schemas.microsoft.com/office/powerpoint/2010/main" val="16562970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lvl1pPr algn="l" defTabSz="1219170" rtl="0" eaLnBrk="1" latinLnBrk="1" hangingPunct="1">
        <a:spcBef>
          <a:spcPct val="0"/>
        </a:spcBef>
        <a:buNone/>
        <a:defRPr sz="4800" b="1"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Wingdings" panose="05000000000000000000" pitchFamily="2" charset="2"/>
        <a:buChar char="v"/>
        <a:defRPr sz="2667" kern="1200">
          <a:solidFill>
            <a:schemeClr val="tx1"/>
          </a:solidFill>
          <a:latin typeface="+mn-lt"/>
          <a:ea typeface="+mn-ea"/>
          <a:cs typeface="+mn-cs"/>
        </a:defRPr>
      </a:lvl1pPr>
      <a:lvl2pPr marL="990575" indent="-380990" algn="l" defTabSz="121917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523962" indent="-304792" algn="l" defTabSz="1219170" rtl="0" eaLnBrk="1" latinLnBrk="1" hangingPunct="1">
        <a:spcBef>
          <a:spcPct val="20000"/>
        </a:spcBef>
        <a:buFont typeface="Wingdings" panose="05000000000000000000" pitchFamily="2" charset="2"/>
        <a:buChar char="§"/>
        <a:defRPr sz="2133" kern="1200">
          <a:solidFill>
            <a:schemeClr val="tx1"/>
          </a:solidFill>
          <a:latin typeface="+mn-lt"/>
          <a:ea typeface="+mn-ea"/>
          <a:cs typeface="+mn-cs"/>
        </a:defRPr>
      </a:lvl3pPr>
      <a:lvl4pPr marL="2133547" indent="-304792" algn="l" defTabSz="1219170" rtl="0" eaLnBrk="1" latinLnBrk="1" hangingPunct="1">
        <a:spcBef>
          <a:spcPct val="20000"/>
        </a:spcBef>
        <a:buFont typeface="Arial" panose="020B0604020202020204" pitchFamily="34" charset="0"/>
        <a:buChar char="•"/>
        <a:defRPr sz="1867" kern="1200">
          <a:solidFill>
            <a:schemeClr val="tx1"/>
          </a:solidFill>
          <a:latin typeface="+mn-lt"/>
          <a:ea typeface="+mn-ea"/>
          <a:cs typeface="+mn-cs"/>
        </a:defRPr>
      </a:lvl4pPr>
      <a:lvl5pPr marL="2743131" indent="-304792" algn="l" defTabSz="1219170" rtl="0" eaLnBrk="1" latinLnBrk="1" hangingPunct="1">
        <a:spcBef>
          <a:spcPct val="20000"/>
        </a:spcBef>
        <a:buFont typeface="Arial" panose="020B0604020202020204" pitchFamily="34" charset="0"/>
        <a:buChar char="»"/>
        <a:defRPr sz="1867" kern="1200">
          <a:solidFill>
            <a:schemeClr val="tx1"/>
          </a:solidFill>
          <a:latin typeface="+mn-lt"/>
          <a:ea typeface="+mn-ea"/>
          <a:cs typeface="+mn-cs"/>
        </a:defRPr>
      </a:lvl5pPr>
      <a:lvl6pPr marL="3352716" indent="-304792" algn="l" defTabSz="1219170" rtl="0" eaLnBrk="1" latinLnBrk="1"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0.wmf"/><Relationship Id="rId7"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9.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4"/>
          <p:cNvSpPr>
            <a:spLocks noGrp="1"/>
          </p:cNvSpPr>
          <p:nvPr>
            <p:ph type="ctrTitle"/>
          </p:nvPr>
        </p:nvSpPr>
        <p:spPr/>
        <p:txBody>
          <a:bodyPr>
            <a:normAutofit/>
          </a:bodyPr>
          <a:lstStyle/>
          <a:p>
            <a:r>
              <a:rPr lang="en-US" altLang="ko-KR" sz="4400" dirty="0"/>
              <a:t>Lest We Remember: Cold-Boot</a:t>
            </a:r>
            <a:br>
              <a:rPr lang="en-US" altLang="ko-KR" sz="4400" dirty="0"/>
            </a:br>
            <a:r>
              <a:rPr lang="en-US" altLang="ko-KR" sz="4400" dirty="0"/>
              <a:t>Attacks on Encryption Keys</a:t>
            </a:r>
            <a:endParaRPr lang="ko-KR" altLang="en-US" sz="4400" dirty="0"/>
          </a:p>
        </p:txBody>
      </p:sp>
      <p:sp>
        <p:nvSpPr>
          <p:cNvPr id="6" name="부제목 1"/>
          <p:cNvSpPr>
            <a:spLocks noGrp="1"/>
          </p:cNvSpPr>
          <p:nvPr>
            <p:ph type="subTitle" idx="1"/>
          </p:nvPr>
        </p:nvSpPr>
        <p:spPr>
          <a:xfrm>
            <a:off x="975360" y="4364698"/>
            <a:ext cx="10241280" cy="2401862"/>
          </a:xfrm>
        </p:spPr>
        <p:txBody>
          <a:bodyPr>
            <a:normAutofit/>
          </a:bodyPr>
          <a:lstStyle/>
          <a:p>
            <a:r>
              <a:rPr lang="en-US" altLang="ko-KR" sz="2000" dirty="0"/>
              <a:t>By J. Alex </a:t>
            </a:r>
            <a:r>
              <a:rPr lang="en-US" altLang="ko-KR" sz="2000" dirty="0" err="1"/>
              <a:t>Halderman</a:t>
            </a:r>
            <a:r>
              <a:rPr lang="en-US" altLang="ko-KR" sz="2000" dirty="0"/>
              <a:t>, Seth D. Schoen, Nadia </a:t>
            </a:r>
            <a:r>
              <a:rPr lang="en-US" altLang="ko-KR" sz="2000" dirty="0" err="1"/>
              <a:t>Heninger</a:t>
            </a:r>
            <a:r>
              <a:rPr lang="en-US" altLang="ko-KR" sz="2000" dirty="0"/>
              <a:t>, William Clarkson, William Paul,</a:t>
            </a:r>
          </a:p>
          <a:p>
            <a:r>
              <a:rPr lang="en-US" altLang="ko-KR" sz="2000" dirty="0"/>
              <a:t>Joseph A. </a:t>
            </a:r>
            <a:r>
              <a:rPr lang="en-US" altLang="ko-KR" sz="2000" dirty="0" err="1"/>
              <a:t>Calandrino</a:t>
            </a:r>
            <a:r>
              <a:rPr lang="en-US" altLang="ko-KR" sz="2000" dirty="0"/>
              <a:t>, Ariel J. Feldman, Jacob </a:t>
            </a:r>
            <a:r>
              <a:rPr lang="en-US" altLang="ko-KR" sz="2000" dirty="0" err="1"/>
              <a:t>Appelbaum</a:t>
            </a:r>
            <a:r>
              <a:rPr lang="en-US" altLang="ko-KR" sz="2000" dirty="0"/>
              <a:t>, and Edward W. </a:t>
            </a:r>
            <a:r>
              <a:rPr lang="en-US" altLang="ko-KR" sz="2000" dirty="0" err="1"/>
              <a:t>Felten</a:t>
            </a:r>
            <a:endParaRPr lang="en-US" altLang="ko-KR" sz="2000" dirty="0"/>
          </a:p>
          <a:p>
            <a:endParaRPr lang="en-US" altLang="ko-KR" sz="2000" dirty="0"/>
          </a:p>
          <a:p>
            <a:r>
              <a:rPr lang="en-US" altLang="ko-KR" sz="2000" dirty="0"/>
              <a:t>(USENIX Security 2008, </a:t>
            </a:r>
            <a:r>
              <a:rPr lang="en-SG" altLang="ko-KR" sz="2000" dirty="0"/>
              <a:t>Awarded Best Student Paper)</a:t>
            </a:r>
          </a:p>
          <a:p>
            <a:endParaRPr lang="en-US" altLang="ko-KR" sz="2000" dirty="0"/>
          </a:p>
          <a:p>
            <a:r>
              <a:rPr lang="en-US" altLang="ko-KR" sz="2000" dirty="0"/>
              <a:t>Presented By Hyunjin Choo</a:t>
            </a:r>
            <a:endParaRPr lang="ko-KR" altLang="en-US" sz="2000" dirty="0"/>
          </a:p>
        </p:txBody>
      </p:sp>
    </p:spTree>
    <p:extLst>
      <p:ext uri="{BB962C8B-B14F-4D97-AF65-F5344CB8AC3E}">
        <p14:creationId xmlns:p14="http://schemas.microsoft.com/office/powerpoint/2010/main" val="33683819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7"/>
          <p:cNvSpPr>
            <a:spLocks noGrp="1"/>
          </p:cNvSpPr>
          <p:nvPr>
            <p:ph type="title"/>
          </p:nvPr>
        </p:nvSpPr>
        <p:spPr/>
        <p:txBody>
          <a:bodyPr/>
          <a:lstStyle/>
          <a:p>
            <a:r>
              <a:rPr lang="en-US" altLang="ko-KR" dirty="0">
                <a:ea typeface="굴림" panose="020B0600000101010101" pitchFamily="50" charset="-127"/>
              </a:rPr>
              <a:t>DRAM </a:t>
            </a:r>
            <a:r>
              <a:rPr lang="en-US" altLang="ko-KR" dirty="0" err="1">
                <a:ea typeface="굴림" panose="020B0600000101010101" pitchFamily="50" charset="-127"/>
              </a:rPr>
              <a:t>Remanence</a:t>
            </a:r>
            <a:r>
              <a:rPr lang="en-US" altLang="ko-KR" dirty="0">
                <a:ea typeface="굴림" panose="020B0600000101010101" pitchFamily="50" charset="-127"/>
              </a:rPr>
              <a:t> (cont’d)</a:t>
            </a:r>
          </a:p>
        </p:txBody>
      </p:sp>
      <p:pic>
        <p:nvPicPr>
          <p:cNvPr id="2" name="Remanence of Memory(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40000" y="1124744"/>
            <a:ext cx="6912000" cy="5184000"/>
          </a:xfrm>
          <a:prstGeom prst="rect">
            <a:avLst/>
          </a:prstGeom>
        </p:spPr>
      </p:pic>
    </p:spTree>
    <p:extLst>
      <p:ext uri="{BB962C8B-B14F-4D97-AF65-F5344CB8AC3E}">
        <p14:creationId xmlns:p14="http://schemas.microsoft.com/office/powerpoint/2010/main" val="14373133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p:cNvPicPr>
            <a:picLocks noChangeAspect="1"/>
          </p:cNvPicPr>
          <p:nvPr/>
        </p:nvPicPr>
        <p:blipFill>
          <a:blip r:embed="rId3"/>
          <a:stretch>
            <a:fillRect/>
          </a:stretch>
        </p:blipFill>
        <p:spPr>
          <a:xfrm>
            <a:off x="5822400" y="1291850"/>
            <a:ext cx="5760000" cy="4778611"/>
          </a:xfrm>
          <a:prstGeom prst="rect">
            <a:avLst/>
          </a:prstGeom>
        </p:spPr>
      </p:pic>
      <p:sp>
        <p:nvSpPr>
          <p:cNvPr id="25601" name="Title 1"/>
          <p:cNvSpPr>
            <a:spLocks noGrp="1"/>
          </p:cNvSpPr>
          <p:nvPr>
            <p:ph type="title"/>
          </p:nvPr>
        </p:nvSpPr>
        <p:spPr/>
        <p:txBody>
          <a:bodyPr/>
          <a:lstStyle/>
          <a:p>
            <a:r>
              <a:rPr lang="en-US" altLang="zh-CN" dirty="0">
                <a:ea typeface="宋体" charset="-122"/>
              </a:rPr>
              <a:t>Measuring </a:t>
            </a:r>
            <a:r>
              <a:rPr lang="en-US" altLang="ko-KR" dirty="0">
                <a:ea typeface="宋体" charset="-122"/>
              </a:rPr>
              <a:t>D</a:t>
            </a:r>
            <a:r>
              <a:rPr lang="en-US" altLang="zh-CN" dirty="0">
                <a:ea typeface="宋体" charset="-122"/>
              </a:rPr>
              <a:t>ecay</a:t>
            </a:r>
          </a:p>
        </p:txBody>
      </p:sp>
      <p:graphicFrame>
        <p:nvGraphicFramePr>
          <p:cNvPr id="7" name="표 6"/>
          <p:cNvGraphicFramePr>
            <a:graphicFrameLocks noGrp="1"/>
          </p:cNvGraphicFramePr>
          <p:nvPr>
            <p:extLst>
              <p:ext uri="{D42A27DB-BD31-4B8C-83A1-F6EECF244321}">
                <p14:modId xmlns:p14="http://schemas.microsoft.com/office/powerpoint/2010/main" val="2671837460"/>
              </p:ext>
            </p:extLst>
          </p:nvPr>
        </p:nvGraphicFramePr>
        <p:xfrm>
          <a:off x="609598" y="2178395"/>
          <a:ext cx="5040000" cy="3005520"/>
        </p:xfrm>
        <a:graphic>
          <a:graphicData uri="http://schemas.openxmlformats.org/drawingml/2006/table">
            <a:tbl>
              <a:tblPr firstRow="1">
                <a:tableStyleId>{9D7B26C5-4107-4FEC-AEDC-1716B250A1EF}</a:tableStyleId>
              </a:tblPr>
              <a:tblGrid>
                <a:gridCol w="318170">
                  <a:extLst>
                    <a:ext uri="{9D8B030D-6E8A-4147-A177-3AD203B41FA5}">
                      <a16:colId xmlns:a16="http://schemas.microsoft.com/office/drawing/2014/main" val="1051412443"/>
                    </a:ext>
                  </a:extLst>
                </a:gridCol>
                <a:gridCol w="866899">
                  <a:extLst>
                    <a:ext uri="{9D8B030D-6E8A-4147-A177-3AD203B41FA5}">
                      <a16:colId xmlns:a16="http://schemas.microsoft.com/office/drawing/2014/main" val="3922634385"/>
                    </a:ext>
                  </a:extLst>
                </a:gridCol>
                <a:gridCol w="885342">
                  <a:extLst>
                    <a:ext uri="{9D8B030D-6E8A-4147-A177-3AD203B41FA5}">
                      <a16:colId xmlns:a16="http://schemas.microsoft.com/office/drawing/2014/main" val="129138455"/>
                    </a:ext>
                  </a:extLst>
                </a:gridCol>
                <a:gridCol w="2233514">
                  <a:extLst>
                    <a:ext uri="{9D8B030D-6E8A-4147-A177-3AD203B41FA5}">
                      <a16:colId xmlns:a16="http://schemas.microsoft.com/office/drawing/2014/main" val="2782530311"/>
                    </a:ext>
                  </a:extLst>
                </a:gridCol>
                <a:gridCol w="736075">
                  <a:extLst>
                    <a:ext uri="{9D8B030D-6E8A-4147-A177-3AD203B41FA5}">
                      <a16:colId xmlns:a16="http://schemas.microsoft.com/office/drawing/2014/main" val="225690611"/>
                    </a:ext>
                  </a:extLst>
                </a:gridCol>
              </a:tblGrid>
              <a:tr h="342723">
                <a:tc>
                  <a:txBody>
                    <a:bodyPr/>
                    <a:lstStyle/>
                    <a:p>
                      <a:pPr algn="l" fontAlgn="ctr"/>
                      <a:endParaRPr lang="ko-KR" altLang="en-US" sz="14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108000" marR="108000" marT="108000" marB="108000" anchor="ctr">
                    <a:lnL w="12700" cap="flat" cmpd="sng" algn="ctr">
                      <a:solidFill>
                        <a:schemeClr val="tx1"/>
                      </a:solidFill>
                      <a:prstDash val="solid"/>
                      <a:round/>
                      <a:headEnd type="none" w="med" len="med"/>
                      <a:tailEnd type="none" w="med" len="med"/>
                    </a:lnL>
                  </a:tcPr>
                </a:tc>
                <a:tc>
                  <a:txBody>
                    <a:bodyPr/>
                    <a:lstStyle/>
                    <a:p>
                      <a:pPr algn="l" fontAlgn="ctr"/>
                      <a:r>
                        <a:rPr lang="en-US" sz="1400" u="none" strike="noStrike" dirty="0">
                          <a:effectLst/>
                        </a:rPr>
                        <a:t>Density</a:t>
                      </a:r>
                      <a:endParaRPr lang="en-US" sz="14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108000" marR="108000" marT="108000" marB="108000" anchor="ctr"/>
                </a:tc>
                <a:tc>
                  <a:txBody>
                    <a:bodyPr/>
                    <a:lstStyle/>
                    <a:p>
                      <a:pPr algn="l" fontAlgn="ctr"/>
                      <a:r>
                        <a:rPr lang="en-US" sz="1400" u="none" strike="noStrike">
                          <a:effectLst/>
                        </a:rPr>
                        <a:t>Type</a:t>
                      </a:r>
                      <a:endParaRPr lang="en-US" sz="1400" b="0" i="0" u="none" strike="noStrike">
                        <a:solidFill>
                          <a:srgbClr val="000000"/>
                        </a:solidFill>
                        <a:effectLst/>
                        <a:latin typeface="맑은 고딕" panose="020B0503020000020004" pitchFamily="50" charset="-127"/>
                        <a:ea typeface="맑은 고딕" panose="020B0503020000020004" pitchFamily="50" charset="-127"/>
                      </a:endParaRPr>
                    </a:p>
                  </a:txBody>
                  <a:tcPr marL="108000" marR="108000" marT="108000" marB="108000" anchor="ctr"/>
                </a:tc>
                <a:tc>
                  <a:txBody>
                    <a:bodyPr/>
                    <a:lstStyle/>
                    <a:p>
                      <a:pPr algn="l" fontAlgn="ctr"/>
                      <a:r>
                        <a:rPr lang="en-US" sz="1400" u="none" strike="noStrike" dirty="0">
                          <a:effectLst/>
                        </a:rPr>
                        <a:t>System</a:t>
                      </a:r>
                      <a:endParaRPr lang="en-US" sz="14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108000" marR="108000" marT="108000" marB="108000" anchor="ctr"/>
                </a:tc>
                <a:tc>
                  <a:txBody>
                    <a:bodyPr/>
                    <a:lstStyle/>
                    <a:p>
                      <a:pPr algn="l" fontAlgn="ctr"/>
                      <a:r>
                        <a:rPr lang="en-US" sz="1400" u="none" strike="noStrike" dirty="0">
                          <a:effectLst/>
                        </a:rPr>
                        <a:t>Year</a:t>
                      </a:r>
                      <a:endParaRPr lang="en-US" sz="14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108000" marR="108000" marT="108000" marB="10800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738637141"/>
                  </a:ext>
                </a:extLst>
              </a:tr>
              <a:tr h="422880">
                <a:tc>
                  <a:txBody>
                    <a:bodyPr/>
                    <a:lstStyle/>
                    <a:p>
                      <a:pPr algn="l" fontAlgn="ctr"/>
                      <a:r>
                        <a:rPr lang="en-US" sz="1400" u="none" strike="noStrike" dirty="0">
                          <a:effectLst/>
                        </a:rPr>
                        <a:t>A</a:t>
                      </a:r>
                      <a:endParaRPr lang="en-US" sz="14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108000" marR="108000" marT="108000" marB="108000" anchor="ctr">
                    <a:lnL w="12700" cap="flat" cmpd="sng" algn="ctr">
                      <a:solidFill>
                        <a:schemeClr val="tx1"/>
                      </a:solidFill>
                      <a:prstDash val="solid"/>
                      <a:round/>
                      <a:headEnd type="none" w="med" len="med"/>
                      <a:tailEnd type="none" w="med" len="med"/>
                    </a:lnL>
                  </a:tcPr>
                </a:tc>
                <a:tc>
                  <a:txBody>
                    <a:bodyPr/>
                    <a:lstStyle/>
                    <a:p>
                      <a:pPr algn="l" fontAlgn="ctr"/>
                      <a:r>
                        <a:rPr lang="en-US" sz="1400" u="none" strike="noStrike" dirty="0">
                          <a:effectLst/>
                        </a:rPr>
                        <a:t>128MB</a:t>
                      </a:r>
                      <a:endParaRPr lang="en-US" sz="14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108000" marR="108000" marT="108000" marB="108000" anchor="ctr"/>
                </a:tc>
                <a:tc>
                  <a:txBody>
                    <a:bodyPr/>
                    <a:lstStyle/>
                    <a:p>
                      <a:pPr algn="l" fontAlgn="ctr"/>
                      <a:r>
                        <a:rPr lang="en-US" sz="1400" u="none" strike="noStrike">
                          <a:effectLst/>
                        </a:rPr>
                        <a:t>SDRAM</a:t>
                      </a:r>
                      <a:endParaRPr lang="en-US" sz="1400" b="0" i="0" u="none" strike="noStrike">
                        <a:solidFill>
                          <a:srgbClr val="000000"/>
                        </a:solidFill>
                        <a:effectLst/>
                        <a:latin typeface="맑은 고딕" panose="020B0503020000020004" pitchFamily="50" charset="-127"/>
                        <a:ea typeface="맑은 고딕" panose="020B0503020000020004" pitchFamily="50" charset="-127"/>
                      </a:endParaRPr>
                    </a:p>
                  </a:txBody>
                  <a:tcPr marL="108000" marR="108000" marT="108000" marB="108000" anchor="ctr"/>
                </a:tc>
                <a:tc>
                  <a:txBody>
                    <a:bodyPr/>
                    <a:lstStyle/>
                    <a:p>
                      <a:pPr algn="l" fontAlgn="ctr"/>
                      <a:r>
                        <a:rPr lang="en-US" sz="1400" u="none" strike="noStrike" dirty="0">
                          <a:effectLst/>
                        </a:rPr>
                        <a:t>Dell Dimension 4100</a:t>
                      </a:r>
                      <a:endParaRPr lang="en-US" sz="14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108000" marR="108000" marT="108000" marB="108000" anchor="ctr"/>
                </a:tc>
                <a:tc>
                  <a:txBody>
                    <a:bodyPr/>
                    <a:lstStyle/>
                    <a:p>
                      <a:pPr algn="r" fontAlgn="ctr"/>
                      <a:r>
                        <a:rPr lang="en-US" altLang="ko-KR" sz="1400" u="none" strike="noStrike" dirty="0">
                          <a:effectLst/>
                        </a:rPr>
                        <a:t>1999</a:t>
                      </a:r>
                      <a:endParaRPr lang="en-US" altLang="ko-KR" sz="14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108000" marR="108000" marT="108000" marB="10800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006754898"/>
                  </a:ext>
                </a:extLst>
              </a:tr>
              <a:tr h="422880">
                <a:tc>
                  <a:txBody>
                    <a:bodyPr/>
                    <a:lstStyle/>
                    <a:p>
                      <a:pPr algn="l" fontAlgn="ctr"/>
                      <a:r>
                        <a:rPr lang="en-US" sz="1400" u="none" strike="noStrike">
                          <a:effectLst/>
                        </a:rPr>
                        <a:t>B</a:t>
                      </a:r>
                      <a:endParaRPr lang="en-US" sz="1400" b="0" i="0" u="none" strike="noStrike">
                        <a:solidFill>
                          <a:srgbClr val="000000"/>
                        </a:solidFill>
                        <a:effectLst/>
                        <a:latin typeface="맑은 고딕" panose="020B0503020000020004" pitchFamily="50" charset="-127"/>
                        <a:ea typeface="맑은 고딕" panose="020B0503020000020004" pitchFamily="50" charset="-127"/>
                      </a:endParaRPr>
                    </a:p>
                  </a:txBody>
                  <a:tcPr marL="108000" marR="108000" marT="108000" marB="108000" anchor="ctr">
                    <a:lnL w="12700" cap="flat" cmpd="sng" algn="ctr">
                      <a:solidFill>
                        <a:schemeClr val="tx1"/>
                      </a:solidFill>
                      <a:prstDash val="solid"/>
                      <a:round/>
                      <a:headEnd type="none" w="med" len="med"/>
                      <a:tailEnd type="none" w="med" len="med"/>
                    </a:lnL>
                  </a:tcPr>
                </a:tc>
                <a:tc>
                  <a:txBody>
                    <a:bodyPr/>
                    <a:lstStyle/>
                    <a:p>
                      <a:pPr algn="l" fontAlgn="ctr"/>
                      <a:r>
                        <a:rPr lang="en-US" sz="1400" u="none" strike="noStrike" dirty="0">
                          <a:effectLst/>
                        </a:rPr>
                        <a:t>512MB</a:t>
                      </a:r>
                      <a:endParaRPr lang="en-US" sz="14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108000" marR="108000" marT="108000" marB="108000" anchor="ctr"/>
                </a:tc>
                <a:tc>
                  <a:txBody>
                    <a:bodyPr/>
                    <a:lstStyle/>
                    <a:p>
                      <a:pPr algn="l" fontAlgn="ctr"/>
                      <a:r>
                        <a:rPr lang="en-US" sz="1400" u="none" strike="noStrike">
                          <a:effectLst/>
                        </a:rPr>
                        <a:t>DDR</a:t>
                      </a:r>
                      <a:endParaRPr lang="en-US" sz="1400" b="0" i="0" u="none" strike="noStrike">
                        <a:solidFill>
                          <a:srgbClr val="000000"/>
                        </a:solidFill>
                        <a:effectLst/>
                        <a:latin typeface="맑은 고딕" panose="020B0503020000020004" pitchFamily="50" charset="-127"/>
                        <a:ea typeface="맑은 고딕" panose="020B0503020000020004" pitchFamily="50" charset="-127"/>
                      </a:endParaRPr>
                    </a:p>
                  </a:txBody>
                  <a:tcPr marL="108000" marR="108000" marT="108000" marB="108000" anchor="ctr"/>
                </a:tc>
                <a:tc>
                  <a:txBody>
                    <a:bodyPr/>
                    <a:lstStyle/>
                    <a:p>
                      <a:pPr algn="l" fontAlgn="ctr"/>
                      <a:r>
                        <a:rPr lang="en-US" sz="1400" u="none" strike="noStrike" dirty="0">
                          <a:effectLst/>
                        </a:rPr>
                        <a:t>Toshiba </a:t>
                      </a:r>
                      <a:r>
                        <a:rPr lang="en-US" sz="1400" u="none" strike="noStrike" dirty="0" err="1">
                          <a:effectLst/>
                        </a:rPr>
                        <a:t>Portégé</a:t>
                      </a:r>
                      <a:r>
                        <a:rPr lang="en-US" sz="1400" u="none" strike="noStrike" dirty="0">
                          <a:effectLst/>
                        </a:rPr>
                        <a:t> R100</a:t>
                      </a:r>
                      <a:endParaRPr lang="en-US" sz="14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108000" marR="108000" marT="108000" marB="108000" anchor="ctr"/>
                </a:tc>
                <a:tc>
                  <a:txBody>
                    <a:bodyPr/>
                    <a:lstStyle/>
                    <a:p>
                      <a:pPr algn="r" fontAlgn="ctr"/>
                      <a:r>
                        <a:rPr lang="en-US" altLang="ko-KR" sz="1400" u="none" strike="noStrike" dirty="0">
                          <a:effectLst/>
                        </a:rPr>
                        <a:t>2001</a:t>
                      </a:r>
                      <a:endParaRPr lang="en-US" altLang="ko-KR" sz="14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108000" marR="108000" marT="108000" marB="10800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70082425"/>
                  </a:ext>
                </a:extLst>
              </a:tr>
              <a:tr h="422880">
                <a:tc>
                  <a:txBody>
                    <a:bodyPr/>
                    <a:lstStyle/>
                    <a:p>
                      <a:pPr algn="l" fontAlgn="ctr"/>
                      <a:r>
                        <a:rPr lang="en-US" sz="1400" u="none" strike="noStrike">
                          <a:effectLst/>
                        </a:rPr>
                        <a:t>C</a:t>
                      </a:r>
                      <a:endParaRPr lang="en-US" sz="1400" b="0" i="0" u="none" strike="noStrike">
                        <a:solidFill>
                          <a:srgbClr val="000000"/>
                        </a:solidFill>
                        <a:effectLst/>
                        <a:latin typeface="맑은 고딕" panose="020B0503020000020004" pitchFamily="50" charset="-127"/>
                        <a:ea typeface="맑은 고딕" panose="020B0503020000020004" pitchFamily="50" charset="-127"/>
                      </a:endParaRPr>
                    </a:p>
                  </a:txBody>
                  <a:tcPr marL="108000" marR="108000" marT="108000" marB="108000" anchor="ctr">
                    <a:lnL w="12700" cap="flat" cmpd="sng" algn="ctr">
                      <a:solidFill>
                        <a:schemeClr val="tx1"/>
                      </a:solidFill>
                      <a:prstDash val="solid"/>
                      <a:round/>
                      <a:headEnd type="none" w="med" len="med"/>
                      <a:tailEnd type="none" w="med" len="med"/>
                    </a:lnL>
                  </a:tcPr>
                </a:tc>
                <a:tc>
                  <a:txBody>
                    <a:bodyPr/>
                    <a:lstStyle/>
                    <a:p>
                      <a:pPr algn="l" fontAlgn="ctr"/>
                      <a:r>
                        <a:rPr lang="en-US" sz="1400" u="none" strike="noStrike">
                          <a:effectLst/>
                        </a:rPr>
                        <a:t>256MB</a:t>
                      </a:r>
                      <a:endParaRPr lang="en-US" sz="1400" b="0" i="0" u="none" strike="noStrike">
                        <a:solidFill>
                          <a:srgbClr val="000000"/>
                        </a:solidFill>
                        <a:effectLst/>
                        <a:latin typeface="맑은 고딕" panose="020B0503020000020004" pitchFamily="50" charset="-127"/>
                        <a:ea typeface="맑은 고딕" panose="020B0503020000020004" pitchFamily="50" charset="-127"/>
                      </a:endParaRPr>
                    </a:p>
                  </a:txBody>
                  <a:tcPr marL="108000" marR="108000" marT="108000" marB="108000" anchor="ctr"/>
                </a:tc>
                <a:tc>
                  <a:txBody>
                    <a:bodyPr/>
                    <a:lstStyle/>
                    <a:p>
                      <a:pPr algn="l" fontAlgn="ctr"/>
                      <a:r>
                        <a:rPr lang="en-US" sz="1400" u="none" strike="noStrike" dirty="0">
                          <a:effectLst/>
                        </a:rPr>
                        <a:t>DDR</a:t>
                      </a:r>
                      <a:endParaRPr lang="en-US" sz="14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108000" marR="108000" marT="108000" marB="108000" anchor="ctr"/>
                </a:tc>
                <a:tc>
                  <a:txBody>
                    <a:bodyPr/>
                    <a:lstStyle/>
                    <a:p>
                      <a:pPr algn="l" fontAlgn="ctr"/>
                      <a:r>
                        <a:rPr lang="en-US" sz="1400" u="none" strike="noStrike" dirty="0">
                          <a:effectLst/>
                        </a:rPr>
                        <a:t>Dell Inspiron 5100</a:t>
                      </a:r>
                      <a:endParaRPr lang="en-US" sz="14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108000" marR="108000" marT="108000" marB="108000" anchor="ctr"/>
                </a:tc>
                <a:tc>
                  <a:txBody>
                    <a:bodyPr/>
                    <a:lstStyle/>
                    <a:p>
                      <a:pPr algn="r" fontAlgn="ctr"/>
                      <a:r>
                        <a:rPr lang="en-US" altLang="ko-KR" sz="1400" u="none" strike="noStrike" dirty="0">
                          <a:effectLst/>
                        </a:rPr>
                        <a:t>2003</a:t>
                      </a:r>
                      <a:endParaRPr lang="en-US" altLang="ko-KR" sz="14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108000" marR="108000" marT="108000" marB="10800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753177841"/>
                  </a:ext>
                </a:extLst>
              </a:tr>
              <a:tr h="422880">
                <a:tc>
                  <a:txBody>
                    <a:bodyPr/>
                    <a:lstStyle/>
                    <a:p>
                      <a:pPr algn="l" fontAlgn="ctr"/>
                      <a:r>
                        <a:rPr lang="en-US" sz="1400" u="none" strike="noStrike">
                          <a:effectLst/>
                        </a:rPr>
                        <a:t>D</a:t>
                      </a:r>
                      <a:endParaRPr lang="en-US" sz="1400" b="0" i="0" u="none" strike="noStrike">
                        <a:solidFill>
                          <a:srgbClr val="000000"/>
                        </a:solidFill>
                        <a:effectLst/>
                        <a:latin typeface="맑은 고딕" panose="020B0503020000020004" pitchFamily="50" charset="-127"/>
                        <a:ea typeface="맑은 고딕" panose="020B0503020000020004" pitchFamily="50" charset="-127"/>
                      </a:endParaRPr>
                    </a:p>
                  </a:txBody>
                  <a:tcPr marL="108000" marR="108000" marT="108000" marB="108000" anchor="ctr">
                    <a:lnL w="12700" cap="flat" cmpd="sng" algn="ctr">
                      <a:solidFill>
                        <a:schemeClr val="tx1"/>
                      </a:solidFill>
                      <a:prstDash val="solid"/>
                      <a:round/>
                      <a:headEnd type="none" w="med" len="med"/>
                      <a:tailEnd type="none" w="med" len="med"/>
                    </a:lnL>
                  </a:tcPr>
                </a:tc>
                <a:tc>
                  <a:txBody>
                    <a:bodyPr/>
                    <a:lstStyle/>
                    <a:p>
                      <a:pPr algn="l" fontAlgn="ctr"/>
                      <a:r>
                        <a:rPr lang="en-US" sz="1400" u="none" strike="noStrike">
                          <a:effectLst/>
                        </a:rPr>
                        <a:t>512MB</a:t>
                      </a:r>
                      <a:endParaRPr lang="en-US" sz="1400" b="0" i="0" u="none" strike="noStrike">
                        <a:solidFill>
                          <a:srgbClr val="000000"/>
                        </a:solidFill>
                        <a:effectLst/>
                        <a:latin typeface="맑은 고딕" panose="020B0503020000020004" pitchFamily="50" charset="-127"/>
                        <a:ea typeface="맑은 고딕" panose="020B0503020000020004" pitchFamily="50" charset="-127"/>
                      </a:endParaRPr>
                    </a:p>
                  </a:txBody>
                  <a:tcPr marL="108000" marR="108000" marT="108000" marB="108000" anchor="ctr"/>
                </a:tc>
                <a:tc>
                  <a:txBody>
                    <a:bodyPr/>
                    <a:lstStyle/>
                    <a:p>
                      <a:pPr algn="l" fontAlgn="ctr"/>
                      <a:r>
                        <a:rPr lang="en-US" sz="1400" u="none" strike="noStrike" dirty="0">
                          <a:effectLst/>
                        </a:rPr>
                        <a:t>DDR2</a:t>
                      </a:r>
                      <a:endParaRPr lang="en-US" sz="14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108000" marR="108000" marT="108000" marB="108000" anchor="ctr"/>
                </a:tc>
                <a:tc>
                  <a:txBody>
                    <a:bodyPr/>
                    <a:lstStyle/>
                    <a:p>
                      <a:pPr algn="l" fontAlgn="ctr"/>
                      <a:r>
                        <a:rPr lang="en-US" sz="1400" u="none" strike="noStrike" dirty="0">
                          <a:effectLst/>
                        </a:rPr>
                        <a:t>IBM </a:t>
                      </a:r>
                      <a:r>
                        <a:rPr lang="en-US" sz="1400" u="none" strike="noStrike" dirty="0" err="1">
                          <a:effectLst/>
                        </a:rPr>
                        <a:t>Thinkpad</a:t>
                      </a:r>
                      <a:r>
                        <a:rPr lang="en-US" sz="1400" u="none" strike="noStrike" dirty="0">
                          <a:effectLst/>
                        </a:rPr>
                        <a:t> T43p</a:t>
                      </a:r>
                      <a:endParaRPr lang="en-US" sz="14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108000" marR="108000" marT="108000" marB="108000" anchor="ctr"/>
                </a:tc>
                <a:tc>
                  <a:txBody>
                    <a:bodyPr/>
                    <a:lstStyle/>
                    <a:p>
                      <a:pPr algn="r" fontAlgn="ctr"/>
                      <a:r>
                        <a:rPr lang="en-US" altLang="ko-KR" sz="1400" u="none" strike="noStrike" dirty="0">
                          <a:effectLst/>
                        </a:rPr>
                        <a:t>2006</a:t>
                      </a:r>
                      <a:endParaRPr lang="en-US" altLang="ko-KR" sz="14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108000" marR="108000" marT="108000" marB="10800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75192539"/>
                  </a:ext>
                </a:extLst>
              </a:tr>
              <a:tr h="422880">
                <a:tc>
                  <a:txBody>
                    <a:bodyPr/>
                    <a:lstStyle/>
                    <a:p>
                      <a:pPr algn="l" fontAlgn="ctr"/>
                      <a:r>
                        <a:rPr lang="en-US" sz="1400" u="none" strike="noStrike">
                          <a:effectLst/>
                        </a:rPr>
                        <a:t>E</a:t>
                      </a:r>
                      <a:endParaRPr lang="en-US" sz="1400" b="0" i="0" u="none" strike="noStrike">
                        <a:solidFill>
                          <a:srgbClr val="000000"/>
                        </a:solidFill>
                        <a:effectLst/>
                        <a:latin typeface="맑은 고딕" panose="020B0503020000020004" pitchFamily="50" charset="-127"/>
                        <a:ea typeface="맑은 고딕" panose="020B0503020000020004" pitchFamily="50" charset="-127"/>
                      </a:endParaRPr>
                    </a:p>
                  </a:txBody>
                  <a:tcPr marL="108000" marR="108000" marT="108000" marB="108000" anchor="ctr">
                    <a:lnL w="12700" cap="flat" cmpd="sng" algn="ctr">
                      <a:solidFill>
                        <a:schemeClr val="tx1"/>
                      </a:solidFill>
                      <a:prstDash val="solid"/>
                      <a:round/>
                      <a:headEnd type="none" w="med" len="med"/>
                      <a:tailEnd type="none" w="med" len="med"/>
                    </a:lnL>
                  </a:tcPr>
                </a:tc>
                <a:tc>
                  <a:txBody>
                    <a:bodyPr/>
                    <a:lstStyle/>
                    <a:p>
                      <a:pPr algn="l" fontAlgn="ctr"/>
                      <a:r>
                        <a:rPr lang="en-US" sz="1400" u="none" strike="noStrike">
                          <a:effectLst/>
                        </a:rPr>
                        <a:t>512MB</a:t>
                      </a:r>
                      <a:endParaRPr lang="en-US" sz="1400" b="0" i="0" u="none" strike="noStrike">
                        <a:solidFill>
                          <a:srgbClr val="000000"/>
                        </a:solidFill>
                        <a:effectLst/>
                        <a:latin typeface="맑은 고딕" panose="020B0503020000020004" pitchFamily="50" charset="-127"/>
                        <a:ea typeface="맑은 고딕" panose="020B0503020000020004" pitchFamily="50" charset="-127"/>
                      </a:endParaRPr>
                    </a:p>
                  </a:txBody>
                  <a:tcPr marL="108000" marR="108000" marT="108000" marB="108000" anchor="ctr"/>
                </a:tc>
                <a:tc>
                  <a:txBody>
                    <a:bodyPr/>
                    <a:lstStyle/>
                    <a:p>
                      <a:pPr algn="l" fontAlgn="ctr"/>
                      <a:r>
                        <a:rPr lang="en-US" sz="1400" u="none" strike="noStrike">
                          <a:effectLst/>
                        </a:rPr>
                        <a:t>DDR2</a:t>
                      </a:r>
                      <a:endParaRPr lang="en-US" sz="1400" b="0" i="0" u="none" strike="noStrike">
                        <a:solidFill>
                          <a:srgbClr val="000000"/>
                        </a:solidFill>
                        <a:effectLst/>
                        <a:latin typeface="맑은 고딕" panose="020B0503020000020004" pitchFamily="50" charset="-127"/>
                        <a:ea typeface="맑은 고딕" panose="020B0503020000020004" pitchFamily="50" charset="-127"/>
                      </a:endParaRPr>
                    </a:p>
                  </a:txBody>
                  <a:tcPr marL="108000" marR="108000" marT="108000" marB="108000" anchor="ctr"/>
                </a:tc>
                <a:tc>
                  <a:txBody>
                    <a:bodyPr/>
                    <a:lstStyle/>
                    <a:p>
                      <a:pPr algn="l" fontAlgn="ctr"/>
                      <a:r>
                        <a:rPr lang="en-US" sz="1400" u="none" strike="noStrike" dirty="0">
                          <a:effectLst/>
                        </a:rPr>
                        <a:t>IBM </a:t>
                      </a:r>
                      <a:r>
                        <a:rPr lang="en-US" sz="1400" u="none" strike="noStrike" dirty="0" err="1">
                          <a:effectLst/>
                        </a:rPr>
                        <a:t>Thinkpad</a:t>
                      </a:r>
                      <a:r>
                        <a:rPr lang="en-US" sz="1400" u="none" strike="noStrike" dirty="0">
                          <a:effectLst/>
                        </a:rPr>
                        <a:t> x60</a:t>
                      </a:r>
                      <a:endParaRPr lang="en-US" sz="14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108000" marR="108000" marT="108000" marB="108000" anchor="ctr"/>
                </a:tc>
                <a:tc>
                  <a:txBody>
                    <a:bodyPr/>
                    <a:lstStyle/>
                    <a:p>
                      <a:pPr algn="r" fontAlgn="ctr"/>
                      <a:r>
                        <a:rPr lang="en-US" altLang="ko-KR" sz="1400" u="none" strike="noStrike" dirty="0">
                          <a:effectLst/>
                        </a:rPr>
                        <a:t>2007</a:t>
                      </a:r>
                      <a:endParaRPr lang="en-US" altLang="ko-KR" sz="14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108000" marR="108000" marT="108000" marB="10800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69346236"/>
                  </a:ext>
                </a:extLst>
              </a:tr>
              <a:tr h="422880">
                <a:tc>
                  <a:txBody>
                    <a:bodyPr/>
                    <a:lstStyle/>
                    <a:p>
                      <a:pPr algn="l" fontAlgn="ctr"/>
                      <a:r>
                        <a:rPr lang="en-US" sz="1400" u="none" strike="noStrike">
                          <a:effectLst/>
                        </a:rPr>
                        <a:t>F</a:t>
                      </a:r>
                      <a:endParaRPr lang="en-US" sz="1400" b="0" i="0" u="none" strike="noStrike">
                        <a:solidFill>
                          <a:srgbClr val="000000"/>
                        </a:solidFill>
                        <a:effectLst/>
                        <a:latin typeface="맑은 고딕" panose="020B0503020000020004" pitchFamily="50" charset="-127"/>
                        <a:ea typeface="맑은 고딕" panose="020B0503020000020004" pitchFamily="50" charset="-127"/>
                      </a:endParaRPr>
                    </a:p>
                  </a:txBody>
                  <a:tcPr marL="108000" marR="108000" marT="108000" marB="108000" anchor="ctr">
                    <a:lnL w="12700" cap="flat" cmpd="sng" algn="ctr">
                      <a:solidFill>
                        <a:schemeClr val="tx1"/>
                      </a:solidFill>
                      <a:prstDash val="solid"/>
                      <a:round/>
                      <a:headEnd type="none" w="med" len="med"/>
                      <a:tailEnd type="none" w="med" len="med"/>
                    </a:lnL>
                  </a:tcPr>
                </a:tc>
                <a:tc>
                  <a:txBody>
                    <a:bodyPr/>
                    <a:lstStyle/>
                    <a:p>
                      <a:pPr algn="l" fontAlgn="ctr"/>
                      <a:r>
                        <a:rPr lang="en-US" sz="1400" u="none" strike="noStrike" dirty="0">
                          <a:effectLst/>
                        </a:rPr>
                        <a:t>512MB</a:t>
                      </a:r>
                      <a:endParaRPr lang="en-US" sz="14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108000" marR="108000" marT="108000" marB="108000" anchor="ctr"/>
                </a:tc>
                <a:tc>
                  <a:txBody>
                    <a:bodyPr/>
                    <a:lstStyle/>
                    <a:p>
                      <a:pPr algn="l" fontAlgn="ctr"/>
                      <a:r>
                        <a:rPr lang="en-US" sz="1400" u="none" strike="noStrike">
                          <a:effectLst/>
                        </a:rPr>
                        <a:t>DDR2</a:t>
                      </a:r>
                      <a:endParaRPr lang="en-US" sz="1400" b="0" i="0" u="none" strike="noStrike">
                        <a:solidFill>
                          <a:srgbClr val="000000"/>
                        </a:solidFill>
                        <a:effectLst/>
                        <a:latin typeface="맑은 고딕" panose="020B0503020000020004" pitchFamily="50" charset="-127"/>
                        <a:ea typeface="맑은 고딕" panose="020B0503020000020004" pitchFamily="50" charset="-127"/>
                      </a:endParaRPr>
                    </a:p>
                  </a:txBody>
                  <a:tcPr marL="108000" marR="108000" marT="108000" marB="108000" anchor="ctr"/>
                </a:tc>
                <a:tc>
                  <a:txBody>
                    <a:bodyPr/>
                    <a:lstStyle/>
                    <a:p>
                      <a:pPr algn="l" fontAlgn="ctr"/>
                      <a:r>
                        <a:rPr lang="en-US" sz="1400" u="none" strike="noStrike" dirty="0">
                          <a:effectLst/>
                        </a:rPr>
                        <a:t>Lenovo 3000 N100</a:t>
                      </a:r>
                      <a:endParaRPr lang="en-US" sz="14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108000" marR="108000" marT="108000" marB="108000" anchor="ctr"/>
                </a:tc>
                <a:tc>
                  <a:txBody>
                    <a:bodyPr/>
                    <a:lstStyle/>
                    <a:p>
                      <a:pPr algn="r" fontAlgn="ctr"/>
                      <a:r>
                        <a:rPr lang="en-US" altLang="ko-KR" sz="1400" u="none" strike="noStrike" dirty="0">
                          <a:effectLst/>
                        </a:rPr>
                        <a:t>2007</a:t>
                      </a:r>
                      <a:endParaRPr lang="en-US" altLang="ko-KR" sz="14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108000" marR="108000" marT="108000" marB="10800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04552898"/>
                  </a:ext>
                </a:extLst>
              </a:tr>
            </a:tbl>
          </a:graphicData>
        </a:graphic>
      </p:graphicFrame>
    </p:spTree>
    <p:extLst>
      <p:ext uri="{BB962C8B-B14F-4D97-AF65-F5344CB8AC3E}">
        <p14:creationId xmlns:p14="http://schemas.microsoft.com/office/powerpoint/2010/main" val="570502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7"/>
          <p:cNvSpPr>
            <a:spLocks noGrp="1"/>
          </p:cNvSpPr>
          <p:nvPr>
            <p:ph type="title"/>
          </p:nvPr>
        </p:nvSpPr>
        <p:spPr/>
        <p:txBody>
          <a:bodyPr/>
          <a:lstStyle/>
          <a:p>
            <a:r>
              <a:rPr lang="en-US" altLang="ko-KR" dirty="0">
                <a:ea typeface="굴림" panose="020B0600000101010101" pitchFamily="50" charset="-127"/>
              </a:rPr>
              <a:t>Visualizing Decay</a:t>
            </a:r>
          </a:p>
        </p:txBody>
      </p:sp>
      <p:cxnSp>
        <p:nvCxnSpPr>
          <p:cNvPr id="11267" name="Straight Connector 18"/>
          <p:cNvCxnSpPr>
            <a:cxnSpLocks noChangeShapeType="1"/>
          </p:cNvCxnSpPr>
          <p:nvPr/>
        </p:nvCxnSpPr>
        <p:spPr bwMode="auto">
          <a:xfrm>
            <a:off x="7239000" y="4024313"/>
            <a:ext cx="914400" cy="914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pic>
        <p:nvPicPr>
          <p:cNvPr id="20" name="Picture 19" descr="mona_5s.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1504950"/>
            <a:ext cx="20589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mona_300s.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1504950"/>
            <a:ext cx="20589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mona_30s.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8600" y="1504950"/>
            <a:ext cx="20589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mona_60s.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1504950"/>
            <a:ext cx="20589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a:spLocks noChangeArrowheads="1"/>
          </p:cNvSpPr>
          <p:nvPr/>
        </p:nvSpPr>
        <p:spPr bwMode="auto">
          <a:xfrm>
            <a:off x="2568576" y="4705350"/>
            <a:ext cx="8114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ko-KR" sz="2000">
                <a:ea typeface="굴림" panose="020B0600000101010101" pitchFamily="50" charset="-127"/>
              </a:rPr>
              <a:t>5 secs</a:t>
            </a:r>
          </a:p>
        </p:txBody>
      </p:sp>
      <p:sp>
        <p:nvSpPr>
          <p:cNvPr id="25" name="TextBox 24"/>
          <p:cNvSpPr txBox="1">
            <a:spLocks noChangeArrowheads="1"/>
          </p:cNvSpPr>
          <p:nvPr/>
        </p:nvSpPr>
        <p:spPr bwMode="auto">
          <a:xfrm>
            <a:off x="4556126" y="4705350"/>
            <a:ext cx="9412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ko-KR" sz="2000">
                <a:ea typeface="굴림" panose="020B0600000101010101" pitchFamily="50" charset="-127"/>
              </a:rPr>
              <a:t>30 secs</a:t>
            </a:r>
          </a:p>
        </p:txBody>
      </p:sp>
      <p:sp>
        <p:nvSpPr>
          <p:cNvPr id="26" name="TextBox 25"/>
          <p:cNvSpPr txBox="1">
            <a:spLocks noChangeArrowheads="1"/>
          </p:cNvSpPr>
          <p:nvPr/>
        </p:nvSpPr>
        <p:spPr bwMode="auto">
          <a:xfrm>
            <a:off x="6613526" y="4705350"/>
            <a:ext cx="9412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ko-KR" sz="2000">
                <a:ea typeface="굴림" panose="020B0600000101010101" pitchFamily="50" charset="-127"/>
              </a:rPr>
              <a:t>60 secs</a:t>
            </a:r>
          </a:p>
        </p:txBody>
      </p:sp>
      <p:sp>
        <p:nvSpPr>
          <p:cNvPr id="27" name="TextBox 26"/>
          <p:cNvSpPr txBox="1">
            <a:spLocks noChangeArrowheads="1"/>
          </p:cNvSpPr>
          <p:nvPr/>
        </p:nvSpPr>
        <p:spPr bwMode="auto">
          <a:xfrm>
            <a:off x="8601076" y="4705350"/>
            <a:ext cx="10711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ko-KR" sz="2000">
                <a:ea typeface="굴림" panose="020B0600000101010101" pitchFamily="50" charset="-127"/>
              </a:rPr>
              <a:t>300 secs</a:t>
            </a:r>
          </a:p>
        </p:txBody>
      </p:sp>
    </p:spTree>
    <p:extLst>
      <p:ext uri="{BB962C8B-B14F-4D97-AF65-F5344CB8AC3E}">
        <p14:creationId xmlns:p14="http://schemas.microsoft.com/office/powerpoint/2010/main" val="16874597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altLang="ko-KR" sz="3200" dirty="0"/>
              <a:t>Colder temperatures slow decay</a:t>
            </a:r>
          </a:p>
        </p:txBody>
      </p:sp>
      <p:sp>
        <p:nvSpPr>
          <p:cNvPr id="2" name="Title 1"/>
          <p:cNvSpPr>
            <a:spLocks noGrp="1"/>
          </p:cNvSpPr>
          <p:nvPr>
            <p:ph type="title"/>
          </p:nvPr>
        </p:nvSpPr>
        <p:spPr/>
        <p:txBody>
          <a:bodyPr/>
          <a:lstStyle/>
          <a:p>
            <a:r>
              <a:rPr lang="en-US" altLang="ko-KR" dirty="0"/>
              <a:t>Decay at Reduced Temperature</a:t>
            </a:r>
            <a:endParaRPr lang="ko-KR" altLang="en-US" dirty="0"/>
          </a:p>
        </p:txBody>
      </p:sp>
      <p:graphicFrame>
        <p:nvGraphicFramePr>
          <p:cNvPr id="5" name="Table 4"/>
          <p:cNvGraphicFramePr>
            <a:graphicFrameLocks noGrp="1"/>
          </p:cNvGraphicFramePr>
          <p:nvPr>
            <p:extLst>
              <p:ext uri="{D42A27DB-BD31-4B8C-83A1-F6EECF244321}">
                <p14:modId xmlns:p14="http://schemas.microsoft.com/office/powerpoint/2010/main" val="511392668"/>
              </p:ext>
            </p:extLst>
          </p:nvPr>
        </p:nvGraphicFramePr>
        <p:xfrm>
          <a:off x="1416000" y="1998218"/>
          <a:ext cx="9360000" cy="3960000"/>
        </p:xfrm>
        <a:graphic>
          <a:graphicData uri="http://schemas.openxmlformats.org/drawingml/2006/table">
            <a:tbl>
              <a:tblPr firstRow="1">
                <a:tableStyleId>{9D7B26C5-4107-4FEC-AEDC-1716B250A1EF}</a:tableStyleId>
              </a:tblPr>
              <a:tblGrid>
                <a:gridCol w="2340000">
                  <a:extLst>
                    <a:ext uri="{9D8B030D-6E8A-4147-A177-3AD203B41FA5}">
                      <a16:colId xmlns:a16="http://schemas.microsoft.com/office/drawing/2014/main" val="2854942404"/>
                    </a:ext>
                  </a:extLst>
                </a:gridCol>
                <a:gridCol w="2340000">
                  <a:extLst>
                    <a:ext uri="{9D8B030D-6E8A-4147-A177-3AD203B41FA5}">
                      <a16:colId xmlns:a16="http://schemas.microsoft.com/office/drawing/2014/main" val="407035379"/>
                    </a:ext>
                  </a:extLst>
                </a:gridCol>
                <a:gridCol w="2340000">
                  <a:extLst>
                    <a:ext uri="{9D8B030D-6E8A-4147-A177-3AD203B41FA5}">
                      <a16:colId xmlns:a16="http://schemas.microsoft.com/office/drawing/2014/main" val="2392992455"/>
                    </a:ext>
                  </a:extLst>
                </a:gridCol>
                <a:gridCol w="2340000">
                  <a:extLst>
                    <a:ext uri="{9D8B030D-6E8A-4147-A177-3AD203B41FA5}">
                      <a16:colId xmlns:a16="http://schemas.microsoft.com/office/drawing/2014/main" val="3863719058"/>
                    </a:ext>
                  </a:extLst>
                </a:gridCol>
              </a:tblGrid>
              <a:tr h="396000">
                <a:tc rowSpan="2">
                  <a:txBody>
                    <a:bodyPr/>
                    <a:lstStyle/>
                    <a:p>
                      <a:pPr algn="ctr" latinLnBrk="1"/>
                      <a:endParaRPr lang="ko-KR" altLang="en-US" sz="2000" dirty="0"/>
                    </a:p>
                  </a:txBody>
                  <a:tcPr marL="86095" marR="86095" marT="43047" marB="43047" anchor="ctr">
                    <a:lnL w="12700" cap="flat" cmpd="sng" algn="ctr">
                      <a:solidFill>
                        <a:schemeClr val="tx1"/>
                      </a:solidFill>
                      <a:prstDash val="solid"/>
                      <a:round/>
                      <a:headEnd type="none" w="med" len="med"/>
                      <a:tailEnd type="none" w="med" len="med"/>
                    </a:lnL>
                  </a:tcPr>
                </a:tc>
                <a:tc rowSpan="2">
                  <a:txBody>
                    <a:bodyPr/>
                    <a:lstStyle/>
                    <a:p>
                      <a:pPr algn="ctr" latinLnBrk="1"/>
                      <a:r>
                        <a:rPr lang="en-US" altLang="ko-KR" sz="2000" dirty="0"/>
                        <a:t>Seconds without</a:t>
                      </a:r>
                      <a:r>
                        <a:rPr lang="en-US" altLang="ko-KR" sz="2000" baseline="0" dirty="0"/>
                        <a:t> Power</a:t>
                      </a:r>
                      <a:endParaRPr lang="ko-KR" altLang="en-US" sz="2000" dirty="0"/>
                    </a:p>
                  </a:txBody>
                  <a:tcPr marL="86095" marR="86095" marT="43047" marB="43047" anchor="ctr"/>
                </a:tc>
                <a:tc gridSpan="2">
                  <a:txBody>
                    <a:bodyPr/>
                    <a:lstStyle/>
                    <a:p>
                      <a:pPr algn="ctr" latinLnBrk="1"/>
                      <a:r>
                        <a:rPr lang="en-US" altLang="ko-KR" sz="2000" dirty="0"/>
                        <a:t>Average Bit Errors</a:t>
                      </a:r>
                      <a:endParaRPr lang="ko-KR" altLang="en-US" sz="2000" dirty="0"/>
                    </a:p>
                  </a:txBody>
                  <a:tcPr marL="86095" marR="86095" marT="43047" marB="43047" anchor="ctr">
                    <a:lnR w="12700" cap="flat" cmpd="sng" algn="ctr">
                      <a:solidFill>
                        <a:schemeClr val="tx1"/>
                      </a:solidFill>
                      <a:prstDash val="solid"/>
                      <a:round/>
                      <a:headEnd type="none" w="med" len="med"/>
                      <a:tailEnd type="none" w="med" len="med"/>
                    </a:lnR>
                  </a:tcPr>
                </a:tc>
                <a:tc hMerge="1">
                  <a:txBody>
                    <a:bodyPr/>
                    <a:lstStyle/>
                    <a:p>
                      <a:pPr latinLnBrk="1"/>
                      <a:endParaRPr lang="ko-KR" altLang="en-US" dirty="0"/>
                    </a:p>
                  </a:txBody>
                  <a:tcPr/>
                </a:tc>
                <a:extLst>
                  <a:ext uri="{0D108BD9-81ED-4DB2-BD59-A6C34878D82A}">
                    <a16:rowId xmlns:a16="http://schemas.microsoft.com/office/drawing/2014/main" val="2533605309"/>
                  </a:ext>
                </a:extLst>
              </a:tr>
              <a:tr h="396000">
                <a:tc vMerge="1">
                  <a:txBody>
                    <a:bodyPr/>
                    <a:lstStyle/>
                    <a:p>
                      <a:pPr latinLnBrk="1"/>
                      <a:endParaRPr lang="ko-KR" altLang="en-US" dirty="0"/>
                    </a:p>
                  </a:txBody>
                  <a:tcPr/>
                </a:tc>
                <a:tc vMerge="1">
                  <a:txBody>
                    <a:bodyPr/>
                    <a:lstStyle/>
                    <a:p>
                      <a:pPr latinLnBrk="1"/>
                      <a:endParaRPr lang="ko-KR" altLang="en-US" dirty="0"/>
                    </a:p>
                  </a:txBody>
                  <a:tcPr/>
                </a:tc>
                <a:tc>
                  <a:txBody>
                    <a:bodyPr/>
                    <a:lstStyle/>
                    <a:p>
                      <a:pPr algn="ctr" latinLnBrk="1"/>
                      <a:r>
                        <a:rPr lang="en-US" altLang="ko-KR" sz="2000" b="1" dirty="0"/>
                        <a:t>No Cooling (%)</a:t>
                      </a:r>
                      <a:endParaRPr lang="ko-KR" altLang="en-US" sz="2000" b="1" dirty="0">
                        <a:solidFill>
                          <a:schemeClr val="bg1"/>
                        </a:solidFill>
                      </a:endParaRPr>
                    </a:p>
                  </a:txBody>
                  <a:tcPr marL="86095" marR="86095" marT="43047" marB="43047" anchor="ct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latinLnBrk="1"/>
                      <a:r>
                        <a:rPr lang="en-US" altLang="ko-KR" sz="2000" b="1" dirty="0"/>
                        <a:t>-50 °C (%)</a:t>
                      </a:r>
                      <a:endParaRPr lang="ko-KR" altLang="en-US" sz="2000" b="1" dirty="0">
                        <a:solidFill>
                          <a:schemeClr val="bg1"/>
                        </a:solidFill>
                      </a:endParaRPr>
                    </a:p>
                  </a:txBody>
                  <a:tcPr marL="86095" marR="86095" marT="43047" marB="43047"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1337654"/>
                  </a:ext>
                </a:extLst>
              </a:tr>
              <a:tr h="396000">
                <a:tc rowSpan="2">
                  <a:txBody>
                    <a:bodyPr/>
                    <a:lstStyle/>
                    <a:p>
                      <a:pPr algn="ctr" latinLnBrk="1"/>
                      <a:r>
                        <a:rPr lang="en-US" altLang="ko-KR" sz="2000" dirty="0"/>
                        <a:t>128MB SDRAM</a:t>
                      </a:r>
                      <a:endParaRPr lang="ko-KR" altLang="en-US" sz="2000" dirty="0"/>
                    </a:p>
                  </a:txBody>
                  <a:tcPr marL="86095" marR="86095" marT="43047" marB="43047" anchor="ctr">
                    <a:lnL w="12700" cap="flat" cmpd="sng" algn="ctr">
                      <a:solidFill>
                        <a:schemeClr val="tx1"/>
                      </a:solidFill>
                      <a:prstDash val="solid"/>
                      <a:round/>
                      <a:headEnd type="none" w="med" len="med"/>
                      <a:tailEnd type="none" w="med" len="med"/>
                    </a:lnL>
                  </a:tcPr>
                </a:tc>
                <a:tc>
                  <a:txBody>
                    <a:bodyPr/>
                    <a:lstStyle/>
                    <a:p>
                      <a:pPr algn="ctr" latinLnBrk="1"/>
                      <a:r>
                        <a:rPr lang="en-US" altLang="ko-KR" sz="2000" dirty="0"/>
                        <a:t>60</a:t>
                      </a:r>
                      <a:endParaRPr lang="ko-KR" altLang="en-US" sz="2000" dirty="0"/>
                    </a:p>
                  </a:txBody>
                  <a:tcPr marL="86095" marR="86095" marT="43047" marB="43047" anchor="ctr"/>
                </a:tc>
                <a:tc>
                  <a:txBody>
                    <a:bodyPr/>
                    <a:lstStyle/>
                    <a:p>
                      <a:pPr algn="ctr" latinLnBrk="1"/>
                      <a:r>
                        <a:rPr lang="en-US" altLang="ko-KR" sz="2000" dirty="0"/>
                        <a:t>41</a:t>
                      </a:r>
                      <a:endParaRPr lang="ko-KR" altLang="en-US" sz="2000" dirty="0"/>
                    </a:p>
                  </a:txBody>
                  <a:tcPr marL="86095" marR="86095" marT="43047" marB="43047" anchor="ctr">
                    <a:lnT w="12700" cap="flat" cmpd="sng" algn="ctr">
                      <a:solidFill>
                        <a:schemeClr val="tx1"/>
                      </a:solidFill>
                      <a:prstDash val="solid"/>
                      <a:round/>
                      <a:headEnd type="none" w="med" len="med"/>
                      <a:tailEnd type="none" w="med" len="med"/>
                    </a:lnT>
                  </a:tcPr>
                </a:tc>
                <a:tc>
                  <a:txBody>
                    <a:bodyPr/>
                    <a:lstStyle/>
                    <a:p>
                      <a:pPr algn="ctr" latinLnBrk="1"/>
                      <a:r>
                        <a:rPr lang="en-US" altLang="ko-KR" sz="2000" dirty="0"/>
                        <a:t>No</a:t>
                      </a:r>
                      <a:r>
                        <a:rPr lang="en-US" altLang="ko-KR" sz="2000" baseline="0" dirty="0"/>
                        <a:t> errors</a:t>
                      </a:r>
                      <a:endParaRPr lang="ko-KR" altLang="en-US" sz="2000" dirty="0"/>
                    </a:p>
                  </a:txBody>
                  <a:tcPr marL="86095" marR="86095" marT="43047" marB="43047"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418358347"/>
                  </a:ext>
                </a:extLst>
              </a:tr>
              <a:tr h="396000">
                <a:tc vMerge="1">
                  <a:txBody>
                    <a:bodyPr/>
                    <a:lstStyle/>
                    <a:p>
                      <a:pPr latinLnBrk="1"/>
                      <a:endParaRPr lang="ko-KR" altLang="en-US"/>
                    </a:p>
                  </a:txBody>
                  <a:tcPr/>
                </a:tc>
                <a:tc>
                  <a:txBody>
                    <a:bodyPr/>
                    <a:lstStyle/>
                    <a:p>
                      <a:pPr algn="ctr" latinLnBrk="1"/>
                      <a:r>
                        <a:rPr lang="en-US" altLang="ko-KR" sz="2000" dirty="0"/>
                        <a:t>300</a:t>
                      </a:r>
                      <a:endParaRPr lang="ko-KR" altLang="en-US" sz="2000" dirty="0"/>
                    </a:p>
                  </a:txBody>
                  <a:tcPr marL="86095" marR="86095" marT="43047" marB="43047" anchor="ctr"/>
                </a:tc>
                <a:tc>
                  <a:txBody>
                    <a:bodyPr/>
                    <a:lstStyle/>
                    <a:p>
                      <a:pPr algn="ctr" latinLnBrk="1"/>
                      <a:r>
                        <a:rPr lang="en-US" altLang="ko-KR" sz="2000" dirty="0"/>
                        <a:t>50</a:t>
                      </a:r>
                      <a:endParaRPr lang="ko-KR" altLang="en-US" sz="2000" dirty="0"/>
                    </a:p>
                  </a:txBody>
                  <a:tcPr marL="86095" marR="86095" marT="43047" marB="43047" anchor="ctr"/>
                </a:tc>
                <a:tc>
                  <a:txBody>
                    <a:bodyPr/>
                    <a:lstStyle/>
                    <a:p>
                      <a:pPr algn="ctr" latinLnBrk="1"/>
                      <a:r>
                        <a:rPr lang="en-US" altLang="ko-KR" sz="2000" dirty="0"/>
                        <a:t>0.000095</a:t>
                      </a:r>
                      <a:endParaRPr lang="ko-KR" altLang="en-US" sz="2000" dirty="0"/>
                    </a:p>
                  </a:txBody>
                  <a:tcPr marL="86095" marR="86095" marT="43047" marB="43047"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914694087"/>
                  </a:ext>
                </a:extLst>
              </a:tr>
              <a:tr h="396000">
                <a:tc rowSpan="2">
                  <a:txBody>
                    <a:bodyPr/>
                    <a:lstStyle/>
                    <a:p>
                      <a:pPr algn="ctr" latinLnBrk="1"/>
                      <a:r>
                        <a:rPr lang="en-US" altLang="ko-KR" sz="2000" dirty="0"/>
                        <a:t>512MB DDR</a:t>
                      </a:r>
                      <a:endParaRPr lang="ko-KR" altLang="en-US" sz="2000" dirty="0"/>
                    </a:p>
                  </a:txBody>
                  <a:tcPr marL="86095" marR="86095" marT="43047" marB="43047" anchor="ctr">
                    <a:lnL w="12700" cap="flat" cmpd="sng" algn="ctr">
                      <a:solidFill>
                        <a:schemeClr val="tx1"/>
                      </a:solidFill>
                      <a:prstDash val="solid"/>
                      <a:round/>
                      <a:headEnd type="none" w="med" len="med"/>
                      <a:tailEnd type="none" w="med" len="med"/>
                    </a:lnL>
                  </a:tcPr>
                </a:tc>
                <a:tc>
                  <a:txBody>
                    <a:bodyPr/>
                    <a:lstStyle/>
                    <a:p>
                      <a:pPr algn="ctr" latinLnBrk="1"/>
                      <a:r>
                        <a:rPr lang="en-US" altLang="ko-KR" sz="2000" dirty="0"/>
                        <a:t>360</a:t>
                      </a:r>
                      <a:endParaRPr lang="ko-KR" altLang="en-US" sz="2000" dirty="0"/>
                    </a:p>
                  </a:txBody>
                  <a:tcPr marL="86095" marR="86095" marT="43047" marB="43047" anchor="ctr"/>
                </a:tc>
                <a:tc>
                  <a:txBody>
                    <a:bodyPr/>
                    <a:lstStyle/>
                    <a:p>
                      <a:pPr algn="ctr" latinLnBrk="1"/>
                      <a:r>
                        <a:rPr lang="en-US" altLang="ko-KR" sz="2000" dirty="0"/>
                        <a:t>50</a:t>
                      </a:r>
                      <a:endParaRPr lang="ko-KR" altLang="en-US" sz="2000" dirty="0"/>
                    </a:p>
                  </a:txBody>
                  <a:tcPr marL="86095" marR="86095" marT="43047" marB="43047"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2000" dirty="0"/>
                        <a:t>No</a:t>
                      </a:r>
                      <a:r>
                        <a:rPr lang="en-US" altLang="ko-KR" sz="2000" baseline="0" dirty="0"/>
                        <a:t> errors</a:t>
                      </a:r>
                      <a:endParaRPr lang="ko-KR" altLang="en-US" sz="2000" dirty="0"/>
                    </a:p>
                  </a:txBody>
                  <a:tcPr marL="86095" marR="86095" marT="43047" marB="43047"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27234352"/>
                  </a:ext>
                </a:extLst>
              </a:tr>
              <a:tr h="396000">
                <a:tc vMerge="1">
                  <a:txBody>
                    <a:bodyPr/>
                    <a:lstStyle/>
                    <a:p>
                      <a:pPr latinLnBrk="1"/>
                      <a:endParaRPr lang="ko-KR" altLang="en-US"/>
                    </a:p>
                  </a:txBody>
                  <a:tcPr/>
                </a:tc>
                <a:tc>
                  <a:txBody>
                    <a:bodyPr/>
                    <a:lstStyle/>
                    <a:p>
                      <a:pPr algn="ctr" latinLnBrk="1"/>
                      <a:r>
                        <a:rPr lang="en-US" altLang="ko-KR" sz="2000" dirty="0"/>
                        <a:t>600</a:t>
                      </a:r>
                      <a:endParaRPr lang="ko-KR" altLang="en-US" sz="2000" dirty="0"/>
                    </a:p>
                  </a:txBody>
                  <a:tcPr marL="86095" marR="86095" marT="43047" marB="43047" anchor="ctr"/>
                </a:tc>
                <a:tc>
                  <a:txBody>
                    <a:bodyPr/>
                    <a:lstStyle/>
                    <a:p>
                      <a:pPr algn="ctr" latinLnBrk="1"/>
                      <a:r>
                        <a:rPr lang="en-US" altLang="ko-KR" sz="2000" dirty="0"/>
                        <a:t>50</a:t>
                      </a:r>
                      <a:endParaRPr lang="ko-KR" altLang="en-US" sz="2000" dirty="0"/>
                    </a:p>
                  </a:txBody>
                  <a:tcPr marL="86095" marR="86095" marT="43047" marB="43047" anchor="ctr"/>
                </a:tc>
                <a:tc>
                  <a:txBody>
                    <a:bodyPr/>
                    <a:lstStyle/>
                    <a:p>
                      <a:pPr algn="ctr" latinLnBrk="1"/>
                      <a:r>
                        <a:rPr lang="en-US" altLang="ko-KR" sz="2000" dirty="0"/>
                        <a:t>0.000036</a:t>
                      </a:r>
                      <a:endParaRPr lang="ko-KR" altLang="en-US" sz="2000" dirty="0"/>
                    </a:p>
                  </a:txBody>
                  <a:tcPr marL="86095" marR="86095" marT="43047" marB="43047"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913623856"/>
                  </a:ext>
                </a:extLst>
              </a:tr>
              <a:tr h="396000">
                <a:tc rowSpan="2">
                  <a:txBody>
                    <a:bodyPr/>
                    <a:lstStyle/>
                    <a:p>
                      <a:pPr algn="ctr" latinLnBrk="1"/>
                      <a:r>
                        <a:rPr lang="en-US" altLang="ko-KR" sz="2000" dirty="0"/>
                        <a:t>256MB DDR</a:t>
                      </a:r>
                      <a:endParaRPr lang="ko-KR" altLang="en-US" sz="2000" dirty="0"/>
                    </a:p>
                  </a:txBody>
                  <a:tcPr marL="86095" marR="86095" marT="43047" marB="43047" anchor="ctr">
                    <a:lnL w="12700" cap="flat" cmpd="sng" algn="ctr">
                      <a:solidFill>
                        <a:schemeClr val="tx1"/>
                      </a:solidFill>
                      <a:prstDash val="solid"/>
                      <a:round/>
                      <a:headEnd type="none" w="med" len="med"/>
                      <a:tailEnd type="none" w="med" len="med"/>
                    </a:lnL>
                  </a:tcPr>
                </a:tc>
                <a:tc>
                  <a:txBody>
                    <a:bodyPr/>
                    <a:lstStyle/>
                    <a:p>
                      <a:pPr algn="ctr" latinLnBrk="1"/>
                      <a:r>
                        <a:rPr lang="en-US" altLang="ko-KR" sz="2000" dirty="0"/>
                        <a:t>120</a:t>
                      </a:r>
                      <a:endParaRPr lang="ko-KR" altLang="en-US" sz="2000" dirty="0"/>
                    </a:p>
                  </a:txBody>
                  <a:tcPr marL="86095" marR="86095" marT="43047" marB="43047" anchor="ctr"/>
                </a:tc>
                <a:tc>
                  <a:txBody>
                    <a:bodyPr/>
                    <a:lstStyle/>
                    <a:p>
                      <a:pPr algn="ctr" latinLnBrk="1"/>
                      <a:r>
                        <a:rPr lang="en-US" altLang="ko-KR" sz="2000" dirty="0"/>
                        <a:t>41</a:t>
                      </a:r>
                      <a:endParaRPr lang="ko-KR" altLang="en-US" sz="2000" dirty="0"/>
                    </a:p>
                  </a:txBody>
                  <a:tcPr marL="86095" marR="86095" marT="43047" marB="43047" anchor="ctr"/>
                </a:tc>
                <a:tc>
                  <a:txBody>
                    <a:bodyPr/>
                    <a:lstStyle/>
                    <a:p>
                      <a:pPr algn="ctr" latinLnBrk="1"/>
                      <a:r>
                        <a:rPr lang="en-US" altLang="ko-KR" sz="2000" dirty="0"/>
                        <a:t>0.00105</a:t>
                      </a:r>
                      <a:endParaRPr lang="ko-KR" altLang="en-US" sz="2000" dirty="0"/>
                    </a:p>
                  </a:txBody>
                  <a:tcPr marL="86095" marR="86095" marT="43047" marB="43047"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888923979"/>
                  </a:ext>
                </a:extLst>
              </a:tr>
              <a:tr h="396000">
                <a:tc vMerge="1">
                  <a:txBody>
                    <a:bodyPr/>
                    <a:lstStyle/>
                    <a:p>
                      <a:pPr latinLnBrk="1"/>
                      <a:endParaRPr lang="ko-KR" altLang="en-US"/>
                    </a:p>
                  </a:txBody>
                  <a:tcPr/>
                </a:tc>
                <a:tc>
                  <a:txBody>
                    <a:bodyPr/>
                    <a:lstStyle/>
                    <a:p>
                      <a:pPr algn="ctr" latinLnBrk="1"/>
                      <a:r>
                        <a:rPr lang="en-US" altLang="ko-KR" sz="2000" dirty="0"/>
                        <a:t>360</a:t>
                      </a:r>
                      <a:endParaRPr lang="ko-KR" altLang="en-US" sz="2000" dirty="0"/>
                    </a:p>
                  </a:txBody>
                  <a:tcPr marL="86095" marR="86095" marT="43047" marB="43047" anchor="ctr"/>
                </a:tc>
                <a:tc>
                  <a:txBody>
                    <a:bodyPr/>
                    <a:lstStyle/>
                    <a:p>
                      <a:pPr algn="ctr" latinLnBrk="1"/>
                      <a:r>
                        <a:rPr lang="en-US" altLang="ko-KR" sz="2000" dirty="0"/>
                        <a:t>42</a:t>
                      </a:r>
                      <a:endParaRPr lang="ko-KR" altLang="en-US" sz="2000" dirty="0"/>
                    </a:p>
                  </a:txBody>
                  <a:tcPr marL="86095" marR="86095" marT="43047" marB="43047" anchor="ctr"/>
                </a:tc>
                <a:tc>
                  <a:txBody>
                    <a:bodyPr/>
                    <a:lstStyle/>
                    <a:p>
                      <a:pPr algn="ctr" latinLnBrk="1"/>
                      <a:r>
                        <a:rPr lang="en-US" altLang="ko-KR" sz="2000" dirty="0"/>
                        <a:t>0.00144</a:t>
                      </a:r>
                      <a:endParaRPr lang="ko-KR" altLang="en-US" sz="2000" dirty="0"/>
                    </a:p>
                  </a:txBody>
                  <a:tcPr marL="86095" marR="86095" marT="43047" marB="43047"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139727240"/>
                  </a:ext>
                </a:extLst>
              </a:tr>
              <a:tr h="396000">
                <a:tc rowSpan="2">
                  <a:txBody>
                    <a:bodyPr/>
                    <a:lstStyle/>
                    <a:p>
                      <a:pPr algn="ctr" latinLnBrk="1"/>
                      <a:r>
                        <a:rPr lang="en-US" altLang="ko-KR" sz="2000" dirty="0"/>
                        <a:t>512MB DDR2</a:t>
                      </a:r>
                      <a:endParaRPr lang="ko-KR" altLang="en-US" sz="2000" dirty="0"/>
                    </a:p>
                  </a:txBody>
                  <a:tcPr marL="86095" marR="86095" marT="43047" marB="43047" anchor="ctr">
                    <a:lnL w="12700" cap="flat" cmpd="sng" algn="ctr">
                      <a:solidFill>
                        <a:schemeClr val="tx1"/>
                      </a:solidFill>
                      <a:prstDash val="solid"/>
                      <a:round/>
                      <a:headEnd type="none" w="med" len="med"/>
                      <a:tailEnd type="none" w="med" len="med"/>
                    </a:lnL>
                  </a:tcPr>
                </a:tc>
                <a:tc>
                  <a:txBody>
                    <a:bodyPr/>
                    <a:lstStyle/>
                    <a:p>
                      <a:pPr algn="ctr" latinLnBrk="1"/>
                      <a:r>
                        <a:rPr lang="en-US" altLang="ko-KR" sz="2000" dirty="0"/>
                        <a:t>40</a:t>
                      </a:r>
                      <a:endParaRPr lang="ko-KR" altLang="en-US" sz="2000" dirty="0"/>
                    </a:p>
                  </a:txBody>
                  <a:tcPr marL="86095" marR="86095" marT="43047" marB="43047" anchor="ctr"/>
                </a:tc>
                <a:tc>
                  <a:txBody>
                    <a:bodyPr/>
                    <a:lstStyle/>
                    <a:p>
                      <a:pPr algn="ctr" latinLnBrk="1"/>
                      <a:r>
                        <a:rPr lang="en-US" altLang="ko-KR" sz="2000" dirty="0"/>
                        <a:t>50</a:t>
                      </a:r>
                      <a:endParaRPr lang="ko-KR" altLang="en-US" sz="2000" dirty="0"/>
                    </a:p>
                  </a:txBody>
                  <a:tcPr marL="86095" marR="86095" marT="43047" marB="43047" anchor="ctr"/>
                </a:tc>
                <a:tc>
                  <a:txBody>
                    <a:bodyPr/>
                    <a:lstStyle/>
                    <a:p>
                      <a:pPr algn="ctr" latinLnBrk="1"/>
                      <a:r>
                        <a:rPr lang="en-US" altLang="ko-KR" sz="2000" dirty="0"/>
                        <a:t>0.025</a:t>
                      </a:r>
                      <a:endParaRPr lang="ko-KR" altLang="en-US" sz="2000" dirty="0"/>
                    </a:p>
                  </a:txBody>
                  <a:tcPr marL="86095" marR="86095" marT="43047" marB="43047"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53731217"/>
                  </a:ext>
                </a:extLst>
              </a:tr>
              <a:tr h="396000">
                <a:tc vMerge="1">
                  <a:txBody>
                    <a:bodyPr/>
                    <a:lstStyle/>
                    <a:p>
                      <a:pPr latinLnBrk="1"/>
                      <a:endParaRPr lang="ko-KR" altLang="en-US"/>
                    </a:p>
                  </a:txBody>
                  <a:tcPr/>
                </a:tc>
                <a:tc>
                  <a:txBody>
                    <a:bodyPr/>
                    <a:lstStyle/>
                    <a:p>
                      <a:pPr algn="ctr" latinLnBrk="1"/>
                      <a:r>
                        <a:rPr lang="en-US" altLang="ko-KR" sz="2000" dirty="0"/>
                        <a:t>80</a:t>
                      </a:r>
                      <a:endParaRPr lang="ko-KR" altLang="en-US" sz="2000" dirty="0"/>
                    </a:p>
                  </a:txBody>
                  <a:tcPr marL="86095" marR="86095" marT="43047" marB="43047" anchor="ctr"/>
                </a:tc>
                <a:tc>
                  <a:txBody>
                    <a:bodyPr/>
                    <a:lstStyle/>
                    <a:p>
                      <a:pPr algn="ctr" latinLnBrk="1"/>
                      <a:r>
                        <a:rPr lang="en-US" altLang="ko-KR" sz="2000" dirty="0"/>
                        <a:t>50</a:t>
                      </a:r>
                      <a:endParaRPr lang="ko-KR" altLang="en-US" sz="2000" dirty="0"/>
                    </a:p>
                  </a:txBody>
                  <a:tcPr marL="86095" marR="86095" marT="43047" marB="43047" anchor="ctr"/>
                </a:tc>
                <a:tc>
                  <a:txBody>
                    <a:bodyPr/>
                    <a:lstStyle/>
                    <a:p>
                      <a:pPr algn="ctr" latinLnBrk="1"/>
                      <a:r>
                        <a:rPr lang="en-US" altLang="ko-KR" sz="2000" dirty="0"/>
                        <a:t>0.18</a:t>
                      </a:r>
                      <a:endParaRPr lang="ko-KR" altLang="en-US" sz="2000" dirty="0"/>
                    </a:p>
                  </a:txBody>
                  <a:tcPr marL="86095" marR="86095" marT="43047" marB="43047"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747250181"/>
                  </a:ext>
                </a:extLst>
              </a:tr>
            </a:tbl>
          </a:graphicData>
        </a:graphic>
      </p:graphicFrame>
    </p:spTree>
    <p:extLst>
      <p:ext uri="{BB962C8B-B14F-4D97-AF65-F5344CB8AC3E}">
        <p14:creationId xmlns:p14="http://schemas.microsoft.com/office/powerpoint/2010/main" val="3297834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p:txBody>
          <a:bodyPr>
            <a:normAutofit/>
          </a:bodyPr>
          <a:lstStyle/>
          <a:p>
            <a:r>
              <a:rPr lang="en-US" altLang="ko-KR" dirty="0"/>
              <a:t>Contents</a:t>
            </a:r>
            <a:endParaRPr lang="ko-KR" altLang="en-US" dirty="0"/>
          </a:p>
        </p:txBody>
      </p:sp>
      <p:graphicFrame>
        <p:nvGraphicFramePr>
          <p:cNvPr id="5" name="Group 3"/>
          <p:cNvGraphicFramePr>
            <a:graphicFrameLocks noGrp="1"/>
          </p:cNvGraphicFramePr>
          <p:nvPr>
            <p:extLst>
              <p:ext uri="{D42A27DB-BD31-4B8C-83A1-F6EECF244321}">
                <p14:modId xmlns:p14="http://schemas.microsoft.com/office/powerpoint/2010/main" val="601114532"/>
              </p:ext>
            </p:extLst>
          </p:nvPr>
        </p:nvGraphicFramePr>
        <p:xfrm>
          <a:off x="1959834" y="1613312"/>
          <a:ext cx="8439943" cy="3248028"/>
        </p:xfrm>
        <a:graphic>
          <a:graphicData uri="http://schemas.openxmlformats.org/drawingml/2006/table">
            <a:tbl>
              <a:tblPr/>
              <a:tblGrid>
                <a:gridCol w="561976">
                  <a:extLst>
                    <a:ext uri="{9D8B030D-6E8A-4147-A177-3AD203B41FA5}">
                      <a16:colId xmlns:a16="http://schemas.microsoft.com/office/drawing/2014/main" val="20000"/>
                    </a:ext>
                  </a:extLst>
                </a:gridCol>
                <a:gridCol w="7877967">
                  <a:extLst>
                    <a:ext uri="{9D8B030D-6E8A-4147-A177-3AD203B41FA5}">
                      <a16:colId xmlns:a16="http://schemas.microsoft.com/office/drawing/2014/main" val="20001"/>
                    </a:ext>
                  </a:extLst>
                </a:gridCol>
              </a:tblGrid>
              <a:tr h="465138">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defRPr/>
                      </a:pPr>
                      <a:r>
                        <a:rPr kumimoji="0" lang="en-US"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1</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US"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Introduction</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3221133294"/>
                  </a:ext>
                </a:extLst>
              </a:tr>
              <a:tr h="465138">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defRPr/>
                      </a:pPr>
                      <a:r>
                        <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2</a:t>
                      </a:r>
                    </a:p>
                  </a:txBody>
                  <a:tcPr marL="90000" marR="90000" marT="46800" marB="46800" anchor="ctr" horzOverflow="overflow">
                    <a:lnL>
                      <a:noFill/>
                    </a:lnL>
                    <a:lnR>
                      <a:noFill/>
                    </a:lnR>
                    <a:lnT>
                      <a:noFill/>
                    </a:lnT>
                    <a:lnB>
                      <a:noFill/>
                    </a:lnB>
                    <a:lnTlToBr>
                      <a:noFill/>
                    </a:lnTlToBr>
                    <a:lnBlToTr>
                      <a:noFill/>
                    </a:lnBlToTr>
                    <a:no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GB" altLang="ko-KR" sz="2000" b="1" i="0" u="none" strike="noStrike" kern="1200" cap="none" normalizeH="0" baseline="0" dirty="0">
                          <a:ln>
                            <a:noFill/>
                          </a:ln>
                          <a:solidFill>
                            <a:srgbClr val="BFBFBF"/>
                          </a:solidFill>
                          <a:effectLst/>
                          <a:latin typeface="Calibri" panose="020F0502020204030204" pitchFamily="34" charset="0"/>
                          <a:ea typeface="+mn-ea"/>
                          <a:cs typeface="Calibri" panose="020F0502020204030204" pitchFamily="34" charset="0"/>
                        </a:rPr>
                        <a:t>Vulnerability</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974009836"/>
                  </a:ext>
                </a:extLst>
              </a:tr>
              <a:tr h="465138">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US" altLang="ko-KR" sz="2000" b="1" i="0" u="none" strike="noStrike" cap="none" normalizeH="0" baseline="0" dirty="0">
                          <a:ln>
                            <a:noFill/>
                          </a:ln>
                          <a:solidFill>
                            <a:schemeClr val="bg1"/>
                          </a:solidFill>
                          <a:effectLst/>
                          <a:latin typeface="Calibri" panose="020F0502020204030204" pitchFamily="34" charset="0"/>
                          <a:ea typeface="맑은 고딕" pitchFamily="50" charset="-127"/>
                          <a:cs typeface="Calibri" panose="020F0502020204030204" pitchFamily="34" charset="0"/>
                        </a:rPr>
                        <a:t>3</a:t>
                      </a:r>
                      <a:endParaRPr kumimoji="0" lang="en-GB" altLang="ko-KR" sz="2000" b="1" i="0" u="none" strike="noStrike" cap="none" normalizeH="0" baseline="0" dirty="0">
                        <a:ln>
                          <a:noFill/>
                        </a:ln>
                        <a:solidFill>
                          <a:schemeClr val="bg1"/>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US" altLang="ko-KR" sz="2000" b="1" i="0" u="none" strike="noStrike" cap="none" normalizeH="0" baseline="0" dirty="0">
                          <a:ln>
                            <a:noFill/>
                          </a:ln>
                          <a:solidFill>
                            <a:schemeClr val="bg1"/>
                          </a:solidFill>
                          <a:effectLst/>
                          <a:latin typeface="Calibri" panose="020F0502020204030204" pitchFamily="34" charset="0"/>
                          <a:ea typeface="+mn-ea"/>
                          <a:cs typeface="Calibri" panose="020F0502020204030204" pitchFamily="34" charset="0"/>
                        </a:rPr>
                        <a:t>Tools and Attacks</a:t>
                      </a:r>
                      <a:endParaRPr kumimoji="0" lang="en-US" altLang="ko-KR" sz="2000" b="1" i="0" u="none" strike="noStrike" cap="none" normalizeH="0" baseline="0" dirty="0">
                        <a:ln>
                          <a:noFill/>
                        </a:ln>
                        <a:solidFill>
                          <a:schemeClr val="bg1"/>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gradFill>
                      <a:gsLst>
                        <a:gs pos="40000">
                          <a:schemeClr val="tx1"/>
                        </a:gs>
                        <a:gs pos="100000">
                          <a:schemeClr val="accent1">
                            <a:gamma/>
                            <a:tint val="0"/>
                            <a:invGamma/>
                          </a:schemeClr>
                        </a:gs>
                      </a:gsLst>
                      <a:lin ang="0" scaled="1"/>
                    </a:gradFill>
                  </a:tcPr>
                </a:tc>
                <a:extLst>
                  <a:ext uri="{0D108BD9-81ED-4DB2-BD59-A6C34878D82A}">
                    <a16:rowId xmlns:a16="http://schemas.microsoft.com/office/drawing/2014/main" val="10000"/>
                  </a:ext>
                </a:extLst>
              </a:tr>
              <a:tr h="461963">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defRPr/>
                      </a:pPr>
                      <a:r>
                        <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4</a:t>
                      </a:r>
                    </a:p>
                  </a:txBody>
                  <a:tcPr marL="90000" marR="90000" marT="46800" marB="46800" anchor="ctr" horzOverflow="overflow">
                    <a:lnL>
                      <a:noFill/>
                    </a:lnL>
                    <a:lnR>
                      <a:noFill/>
                    </a:lnR>
                    <a:lnT>
                      <a:noFill/>
                    </a:lnT>
                    <a:lnB>
                      <a:noFill/>
                    </a:lnB>
                    <a:lnTlToBr>
                      <a:noFill/>
                    </a:lnTlToBr>
                    <a:lnBlToTr>
                      <a:noFill/>
                    </a:lnBlToTr>
                    <a:no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GB" altLang="ko-KR" sz="2000" b="1" i="0" u="none" strike="noStrike" kern="1200" cap="none" normalizeH="0" baseline="0" dirty="0">
                          <a:ln>
                            <a:noFill/>
                          </a:ln>
                          <a:solidFill>
                            <a:srgbClr val="BFBFBF"/>
                          </a:solidFill>
                          <a:effectLst/>
                          <a:latin typeface="Calibri" panose="020F0502020204030204" pitchFamily="34" charset="0"/>
                          <a:ea typeface="+mn-ea"/>
                          <a:cs typeface="Calibri" panose="020F0502020204030204" pitchFamily="34" charset="0"/>
                        </a:rPr>
                        <a:t>Key Reconstruction &amp; Identification</a:t>
                      </a:r>
                    </a:p>
                  </a:txBody>
                  <a:tcPr marL="90000" marR="90000" marT="46800" marB="468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784783672"/>
                  </a:ext>
                </a:extLst>
              </a:tr>
              <a:tr h="461963">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defRPr/>
                      </a:pPr>
                      <a:r>
                        <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5</a:t>
                      </a:r>
                    </a:p>
                  </a:txBody>
                  <a:tcPr marL="90000" marR="90000" marT="46800" marB="46800" anchor="ctr" horzOverflow="overflow">
                    <a:lnL>
                      <a:noFill/>
                    </a:lnL>
                    <a:lnR>
                      <a:noFill/>
                    </a:lnR>
                    <a:lnT>
                      <a:noFill/>
                    </a:lnT>
                    <a:lnB>
                      <a:noFill/>
                    </a:lnB>
                    <a:lnTlToBr>
                      <a:noFill/>
                    </a:lnTlToBr>
                    <a:lnBlToTr>
                      <a:noFill/>
                    </a:lnBlToTr>
                    <a:no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Attacking Encrypted Disks</a:t>
                      </a:r>
                    </a:p>
                  </a:txBody>
                  <a:tcPr marL="90000" marR="90000" marT="46800" marB="468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2475771116"/>
                  </a:ext>
                </a:extLst>
              </a:tr>
              <a:tr h="461963">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defRPr/>
                      </a:pPr>
                      <a:r>
                        <a:rPr kumimoji="0" lang="en-US"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6</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US"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Countermeasures</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3382108537"/>
                  </a:ext>
                </a:extLst>
              </a:tr>
              <a:tr h="466725">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defRPr/>
                      </a:pPr>
                      <a:r>
                        <a:rPr kumimoji="0" lang="en-US"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7</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US"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Related Works &amp; Conclusion</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44784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r>
              <a:rPr lang="en-US" altLang="ko-KR" dirty="0">
                <a:ea typeface="宋体" charset="-122"/>
              </a:rPr>
              <a:t>Attack Demo Video</a:t>
            </a:r>
            <a:endParaRPr lang="en-US" altLang="zh-CN" dirty="0">
              <a:ea typeface="宋体" charset="-122"/>
            </a:endParaRPr>
          </a:p>
        </p:txBody>
      </p:sp>
      <p:pic>
        <p:nvPicPr>
          <p:cNvPr id="2" name="2018-11-14_Untitled_">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40000" y="1124744"/>
            <a:ext cx="6912000" cy="5184000"/>
          </a:xfrm>
          <a:prstGeom prst="rect">
            <a:avLst/>
          </a:prstGeom>
        </p:spPr>
      </p:pic>
    </p:spTree>
    <p:extLst>
      <p:ext uri="{BB962C8B-B14F-4D97-AF65-F5344CB8AC3E}">
        <p14:creationId xmlns:p14="http://schemas.microsoft.com/office/powerpoint/2010/main" val="30669327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ko-KR" dirty="0">
                <a:ea typeface="굴림" panose="020B0600000101010101" pitchFamily="50" charset="-127"/>
              </a:rPr>
              <a:t>Imaging Tools</a:t>
            </a:r>
            <a:endParaRPr lang="en-SG" dirty="0"/>
          </a:p>
        </p:txBody>
      </p:sp>
      <p:sp>
        <p:nvSpPr>
          <p:cNvPr id="3" name="Content Placeholder 2"/>
          <p:cNvSpPr>
            <a:spLocks noGrp="1"/>
          </p:cNvSpPr>
          <p:nvPr>
            <p:ph idx="1"/>
          </p:nvPr>
        </p:nvSpPr>
        <p:spPr/>
        <p:txBody>
          <a:bodyPr/>
          <a:lstStyle/>
          <a:p>
            <a:r>
              <a:rPr lang="en-US" altLang="ko-KR" sz="2400" dirty="0">
                <a:ea typeface="굴림" panose="020B0600000101010101" pitchFamily="50" charset="-127"/>
              </a:rPr>
              <a:t>Requires no special equipment</a:t>
            </a:r>
          </a:p>
          <a:p>
            <a:r>
              <a:rPr lang="en-US" altLang="ko-KR" sz="2400" dirty="0">
                <a:ea typeface="굴림" panose="020B0600000101010101" pitchFamily="50" charset="-127"/>
              </a:rPr>
              <a:t>Challenge: Booting will</a:t>
            </a:r>
            <a:r>
              <a:rPr lang="en-US" altLang="ko-KR" sz="2400" dirty="0"/>
              <a:t> </a:t>
            </a:r>
            <a:r>
              <a:rPr lang="en-US" altLang="ko-KR" sz="2400" dirty="0">
                <a:ea typeface="굴림" panose="020B0600000101010101" pitchFamily="50" charset="-127"/>
              </a:rPr>
              <a:t>overwrite memory</a:t>
            </a:r>
          </a:p>
          <a:p>
            <a:pPr lvl="1"/>
            <a:r>
              <a:rPr lang="en-US" altLang="ko-KR" dirty="0"/>
              <a:t>Solution: Use program to dump contents to external medium</a:t>
            </a:r>
            <a:endParaRPr lang="en-US" altLang="ko-KR" dirty="0">
              <a:ea typeface="굴림" panose="020B0600000101010101" pitchFamily="50" charset="-127"/>
            </a:endParaRPr>
          </a:p>
          <a:p>
            <a:r>
              <a:rPr lang="en-US" altLang="ko-KR" sz="2400" dirty="0">
                <a:ea typeface="굴림" panose="020B0600000101010101" pitchFamily="50" charset="-127"/>
              </a:rPr>
              <a:t>Network boot</a:t>
            </a:r>
          </a:p>
          <a:p>
            <a:pPr lvl="1"/>
            <a:r>
              <a:rPr lang="en-US" altLang="ko-KR" dirty="0">
                <a:ea typeface="굴림" panose="020B0600000101010101" pitchFamily="50" charset="-127"/>
              </a:rPr>
              <a:t>PXE (Intel’s </a:t>
            </a:r>
            <a:r>
              <a:rPr lang="en-US" altLang="ko-KR" dirty="0" err="1">
                <a:ea typeface="굴림" panose="020B0600000101010101" pitchFamily="50" charset="-127"/>
              </a:rPr>
              <a:t>Preboot</a:t>
            </a:r>
            <a:r>
              <a:rPr lang="en-US" altLang="ko-KR" dirty="0">
                <a:ea typeface="굴림" panose="020B0600000101010101" pitchFamily="50" charset="-127"/>
              </a:rPr>
              <a:t> Execution Environment)</a:t>
            </a:r>
          </a:p>
          <a:p>
            <a:pPr lvl="1"/>
            <a:r>
              <a:rPr lang="en-US" altLang="ko-KR" dirty="0"/>
              <a:t>EFI  (Extensible Firmware Interface)</a:t>
            </a:r>
          </a:p>
          <a:p>
            <a:r>
              <a:rPr lang="en-US" altLang="ko-KR" sz="2400" dirty="0"/>
              <a:t>USB drives</a:t>
            </a:r>
          </a:p>
          <a:p>
            <a:r>
              <a:rPr lang="en-US" altLang="ko-KR" sz="2400" dirty="0">
                <a:ea typeface="굴림" panose="020B0600000101010101" pitchFamily="50" charset="-127"/>
              </a:rPr>
              <a:t>iPods</a:t>
            </a:r>
            <a:endParaRPr lang="en-US" altLang="ko-KR" sz="1600" dirty="0">
              <a:ea typeface="굴림" panose="020B0600000101010101" pitchFamily="50" charset="-127"/>
              <a:sym typeface="Wingdings" panose="05000000000000000000" pitchFamily="2" charset="2"/>
            </a:endParaRPr>
          </a:p>
        </p:txBody>
      </p:sp>
      <p:pic>
        <p:nvPicPr>
          <p:cNvPr id="4" name="Picture 4" descr="USB_Flash_Drive.png"/>
          <p:cNvPicPr>
            <a:picLocks noChangeAspect="1"/>
          </p:cNvPicPr>
          <p:nvPr/>
        </p:nvPicPr>
        <p:blipFill>
          <a:blip r:embed="rId3">
            <a:extLst>
              <a:ext uri="{28A0092B-C50C-407E-A947-70E740481C1C}">
                <a14:useLocalDpi xmlns:a14="http://schemas.microsoft.com/office/drawing/2010/main" val="0"/>
              </a:ext>
            </a:extLst>
          </a:blip>
          <a:srcRect r="55302" b="5066"/>
          <a:stretch>
            <a:fillRect/>
          </a:stretch>
        </p:blipFill>
        <p:spPr bwMode="auto">
          <a:xfrm>
            <a:off x="4489425" y="4582420"/>
            <a:ext cx="552097" cy="151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MiniStation-turboUSB-lg.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80556" y="4317777"/>
            <a:ext cx="2298025" cy="187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IPod_family.png"/>
          <p:cNvPicPr>
            <a:picLocks noChangeAspect="1"/>
          </p:cNvPicPr>
          <p:nvPr/>
        </p:nvPicPr>
        <p:blipFill>
          <a:blip r:embed="rId5" cstate="print">
            <a:extLst>
              <a:ext uri="{28A0092B-C50C-407E-A947-70E740481C1C}">
                <a14:useLocalDpi xmlns:a14="http://schemas.microsoft.com/office/drawing/2010/main" val="0"/>
              </a:ext>
            </a:extLst>
          </a:blip>
          <a:srcRect l="35834" r="32500"/>
          <a:stretch>
            <a:fillRect/>
          </a:stretch>
        </p:blipFill>
        <p:spPr bwMode="auto">
          <a:xfrm>
            <a:off x="8417615" y="3806223"/>
            <a:ext cx="1515719" cy="248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Ethernet_RJ45_connector_p1160054.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08691" y="4619090"/>
            <a:ext cx="1605358" cy="1479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159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ko-KR" dirty="0">
                <a:ea typeface="굴림" panose="020B0600000101010101" pitchFamily="50" charset="-127"/>
              </a:rPr>
              <a:t>Imaging Attacks</a:t>
            </a:r>
            <a:endParaRPr lang="en-SG" dirty="0"/>
          </a:p>
        </p:txBody>
      </p:sp>
      <p:sp>
        <p:nvSpPr>
          <p:cNvPr id="3" name="Content Placeholder 2"/>
          <p:cNvSpPr>
            <a:spLocks noGrp="1"/>
          </p:cNvSpPr>
          <p:nvPr>
            <p:ph idx="1"/>
          </p:nvPr>
        </p:nvSpPr>
        <p:spPr/>
        <p:txBody>
          <a:bodyPr>
            <a:normAutofit/>
          </a:bodyPr>
          <a:lstStyle/>
          <a:p>
            <a:pPr marL="342900" indent="-342900">
              <a:buFont typeface="+mj-lt"/>
              <a:buAutoNum type="arabicPeriod"/>
            </a:pPr>
            <a:r>
              <a:rPr lang="en-US" altLang="ko-KR" sz="2400" dirty="0"/>
              <a:t>Simple Reboot Attack</a:t>
            </a:r>
          </a:p>
          <a:p>
            <a:pPr lvl="1">
              <a:defRPr/>
            </a:pPr>
            <a:r>
              <a:rPr lang="en-US" altLang="ko-KR" dirty="0"/>
              <a:t>Warm-boot</a:t>
            </a:r>
            <a:endParaRPr lang="en-US" altLang="ko-KR" sz="1600" dirty="0"/>
          </a:p>
          <a:p>
            <a:pPr lvl="2"/>
            <a:r>
              <a:rPr lang="en-US" altLang="ko-KR" sz="1800" dirty="0"/>
              <a:t>Restarting machine while it is powered on (Ctrl + Alt + Del on Windows, </a:t>
            </a:r>
            <a:r>
              <a:rPr lang="en-US" altLang="ko-KR" sz="1800" dirty="0" err="1"/>
              <a:t>kexec</a:t>
            </a:r>
            <a:r>
              <a:rPr lang="en-US" altLang="ko-KR" sz="1800" dirty="0"/>
              <a:t> on Linux)</a:t>
            </a:r>
          </a:p>
          <a:p>
            <a:pPr lvl="2"/>
            <a:r>
              <a:rPr lang="en-US" altLang="ko-KR" sz="1800" dirty="0"/>
              <a:t>No memory decay, but software chance to wipe data</a:t>
            </a:r>
          </a:p>
          <a:p>
            <a:pPr lvl="1"/>
            <a:r>
              <a:rPr lang="en-US" altLang="ko-KR" dirty="0"/>
              <a:t>Cold-boot</a:t>
            </a:r>
            <a:endParaRPr lang="en-US" altLang="ko-KR" sz="1800" dirty="0"/>
          </a:p>
          <a:p>
            <a:pPr lvl="2"/>
            <a:r>
              <a:rPr lang="en-US" altLang="ko-KR" sz="1800" dirty="0"/>
              <a:t>Restarting machine from a power-less state (Disconnect and reconnect power)</a:t>
            </a:r>
          </a:p>
          <a:p>
            <a:pPr lvl="2"/>
            <a:r>
              <a:rPr lang="en-US" altLang="ko-KR" sz="1800" dirty="0"/>
              <a:t>Little to no memory decay, and no software chance to wipe data</a:t>
            </a:r>
            <a:endParaRPr lang="en-US" altLang="ko-KR" sz="2400" dirty="0">
              <a:ea typeface="굴림" panose="020B0600000101010101" pitchFamily="50" charset="-127"/>
            </a:endParaRPr>
          </a:p>
          <a:p>
            <a:pPr marL="342900" indent="-342900">
              <a:buFont typeface="+mj-lt"/>
              <a:buAutoNum type="arabicPeriod"/>
            </a:pPr>
            <a:r>
              <a:rPr lang="en-US" altLang="ko-KR" sz="2400" dirty="0"/>
              <a:t>Advanced Cold-Boot Attack</a:t>
            </a:r>
            <a:endParaRPr lang="en-US" altLang="ko-KR" sz="2400" dirty="0">
              <a:ea typeface="굴림" panose="020B0600000101010101" pitchFamily="50" charset="-127"/>
            </a:endParaRPr>
          </a:p>
          <a:p>
            <a:pPr lvl="1"/>
            <a:r>
              <a:rPr lang="en-US" altLang="ko-KR" dirty="0">
                <a:ea typeface="굴림" panose="020B0600000101010101" pitchFamily="50" charset="-127"/>
              </a:rPr>
              <a:t>Transfer the memory to attacker’s computer, if the BIOS clears RAM or prevents memory dumping</a:t>
            </a:r>
          </a:p>
          <a:p>
            <a:pPr lvl="1"/>
            <a:r>
              <a:rPr lang="en-US" altLang="ko-KR" dirty="0">
                <a:ea typeface="굴림" panose="020B0600000101010101" pitchFamily="50" charset="-127"/>
              </a:rPr>
              <a:t>Cooling the memory slows decay to be transferred with minimal decay</a:t>
            </a:r>
            <a:endParaRPr lang="en-US" altLang="ko-KR" sz="1800" dirty="0"/>
          </a:p>
        </p:txBody>
      </p:sp>
    </p:spTree>
    <p:extLst>
      <p:ext uri="{BB962C8B-B14F-4D97-AF65-F5344CB8AC3E}">
        <p14:creationId xmlns:p14="http://schemas.microsoft.com/office/powerpoint/2010/main" val="2778264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11" descr="C:\Documents and Settings\ah.JHALDERM-THINKP\Local Settings\Temporary Internet Files\Content.IE5\AYE1KZH0\MCj04241920000[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1" y="1524001"/>
            <a:ext cx="3616325"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12"/>
          <p:cNvGrpSpPr>
            <a:grpSpLocks/>
          </p:cNvGrpSpPr>
          <p:nvPr/>
        </p:nvGrpSpPr>
        <p:grpSpPr bwMode="auto">
          <a:xfrm>
            <a:off x="2827339" y="1776414"/>
            <a:ext cx="1658937" cy="1684337"/>
            <a:chOff x="1880890" y="1477268"/>
            <a:chExt cx="1420118" cy="1441400"/>
          </a:xfrm>
        </p:grpSpPr>
        <p:sp>
          <p:nvSpPr>
            <p:cNvPr id="16543" name="Freeform 50"/>
            <p:cNvSpPr>
              <a:spLocks/>
            </p:cNvSpPr>
            <p:nvPr/>
          </p:nvSpPr>
          <p:spPr bwMode="auto">
            <a:xfrm>
              <a:off x="1880890" y="1583680"/>
              <a:ext cx="524322" cy="1334988"/>
            </a:xfrm>
            <a:custGeom>
              <a:avLst/>
              <a:gdLst>
                <a:gd name="T0" fmla="*/ 0 w 271"/>
                <a:gd name="T1" fmla="*/ 345 h 690"/>
                <a:gd name="T2" fmla="*/ 1 w 271"/>
                <a:gd name="T3" fmla="*/ 376 h 690"/>
                <a:gd name="T4" fmla="*/ 5 w 271"/>
                <a:gd name="T5" fmla="*/ 407 h 690"/>
                <a:gd name="T6" fmla="*/ 12 w 271"/>
                <a:gd name="T7" fmla="*/ 436 h 690"/>
                <a:gd name="T8" fmla="*/ 21 w 271"/>
                <a:gd name="T9" fmla="*/ 463 h 690"/>
                <a:gd name="T10" fmla="*/ 31 w 271"/>
                <a:gd name="T11" fmla="*/ 491 h 690"/>
                <a:gd name="T12" fmla="*/ 45 w 271"/>
                <a:gd name="T13" fmla="*/ 518 h 690"/>
                <a:gd name="T14" fmla="*/ 59 w 271"/>
                <a:gd name="T15" fmla="*/ 542 h 690"/>
                <a:gd name="T16" fmla="*/ 77 w 271"/>
                <a:gd name="T17" fmla="*/ 566 h 690"/>
                <a:gd name="T18" fmla="*/ 96 w 271"/>
                <a:gd name="T19" fmla="*/ 588 h 690"/>
                <a:gd name="T20" fmla="*/ 116 w 271"/>
                <a:gd name="T21" fmla="*/ 609 h 690"/>
                <a:gd name="T22" fmla="*/ 139 w 271"/>
                <a:gd name="T23" fmla="*/ 627 h 690"/>
                <a:gd name="T24" fmla="*/ 163 w 271"/>
                <a:gd name="T25" fmla="*/ 644 h 690"/>
                <a:gd name="T26" fmla="*/ 188 w 271"/>
                <a:gd name="T27" fmla="*/ 658 h 690"/>
                <a:gd name="T28" fmla="*/ 214 w 271"/>
                <a:gd name="T29" fmla="*/ 672 h 690"/>
                <a:gd name="T30" fmla="*/ 242 w 271"/>
                <a:gd name="T31" fmla="*/ 681 h 690"/>
                <a:gd name="T32" fmla="*/ 271 w 271"/>
                <a:gd name="T33" fmla="*/ 690 h 690"/>
                <a:gd name="T34" fmla="*/ 271 w 271"/>
                <a:gd name="T35" fmla="*/ 0 h 690"/>
                <a:gd name="T36" fmla="*/ 242 w 271"/>
                <a:gd name="T37" fmla="*/ 8 h 690"/>
                <a:gd name="T38" fmla="*/ 214 w 271"/>
                <a:gd name="T39" fmla="*/ 18 h 690"/>
                <a:gd name="T40" fmla="*/ 188 w 271"/>
                <a:gd name="T41" fmla="*/ 31 h 690"/>
                <a:gd name="T42" fmla="*/ 163 w 271"/>
                <a:gd name="T43" fmla="*/ 46 h 690"/>
                <a:gd name="T44" fmla="*/ 139 w 271"/>
                <a:gd name="T45" fmla="*/ 63 h 690"/>
                <a:gd name="T46" fmla="*/ 116 w 271"/>
                <a:gd name="T47" fmla="*/ 81 h 690"/>
                <a:gd name="T48" fmla="*/ 96 w 271"/>
                <a:gd name="T49" fmla="*/ 102 h 690"/>
                <a:gd name="T50" fmla="*/ 77 w 271"/>
                <a:gd name="T51" fmla="*/ 123 h 690"/>
                <a:gd name="T52" fmla="*/ 59 w 271"/>
                <a:gd name="T53" fmla="*/ 148 h 690"/>
                <a:gd name="T54" fmla="*/ 45 w 271"/>
                <a:gd name="T55" fmla="*/ 172 h 690"/>
                <a:gd name="T56" fmla="*/ 31 w 271"/>
                <a:gd name="T57" fmla="*/ 198 h 690"/>
                <a:gd name="T58" fmla="*/ 21 w 271"/>
                <a:gd name="T59" fmla="*/ 226 h 690"/>
                <a:gd name="T60" fmla="*/ 12 w 271"/>
                <a:gd name="T61" fmla="*/ 254 h 690"/>
                <a:gd name="T62" fmla="*/ 5 w 271"/>
                <a:gd name="T63" fmla="*/ 283 h 690"/>
                <a:gd name="T64" fmla="*/ 1 w 271"/>
                <a:gd name="T65" fmla="*/ 313 h 690"/>
                <a:gd name="T66" fmla="*/ 0 w 271"/>
                <a:gd name="T67" fmla="*/ 345 h 69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1"/>
                <a:gd name="T103" fmla="*/ 0 h 690"/>
                <a:gd name="T104" fmla="*/ 271 w 271"/>
                <a:gd name="T105" fmla="*/ 690 h 69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1" h="690">
                  <a:moveTo>
                    <a:pt x="0" y="345"/>
                  </a:moveTo>
                  <a:lnTo>
                    <a:pt x="1" y="376"/>
                  </a:lnTo>
                  <a:lnTo>
                    <a:pt x="5" y="407"/>
                  </a:lnTo>
                  <a:lnTo>
                    <a:pt x="12" y="436"/>
                  </a:lnTo>
                  <a:lnTo>
                    <a:pt x="21" y="463"/>
                  </a:lnTo>
                  <a:lnTo>
                    <a:pt x="31" y="491"/>
                  </a:lnTo>
                  <a:lnTo>
                    <a:pt x="45" y="518"/>
                  </a:lnTo>
                  <a:lnTo>
                    <a:pt x="59" y="542"/>
                  </a:lnTo>
                  <a:lnTo>
                    <a:pt x="77" y="566"/>
                  </a:lnTo>
                  <a:lnTo>
                    <a:pt x="96" y="588"/>
                  </a:lnTo>
                  <a:lnTo>
                    <a:pt x="116" y="609"/>
                  </a:lnTo>
                  <a:lnTo>
                    <a:pt x="139" y="627"/>
                  </a:lnTo>
                  <a:lnTo>
                    <a:pt x="163" y="644"/>
                  </a:lnTo>
                  <a:lnTo>
                    <a:pt x="188" y="658"/>
                  </a:lnTo>
                  <a:lnTo>
                    <a:pt x="214" y="672"/>
                  </a:lnTo>
                  <a:lnTo>
                    <a:pt x="242" y="681"/>
                  </a:lnTo>
                  <a:lnTo>
                    <a:pt x="271" y="690"/>
                  </a:lnTo>
                  <a:lnTo>
                    <a:pt x="271" y="0"/>
                  </a:lnTo>
                  <a:lnTo>
                    <a:pt x="242" y="8"/>
                  </a:lnTo>
                  <a:lnTo>
                    <a:pt x="214" y="18"/>
                  </a:lnTo>
                  <a:lnTo>
                    <a:pt x="188" y="31"/>
                  </a:lnTo>
                  <a:lnTo>
                    <a:pt x="163" y="46"/>
                  </a:lnTo>
                  <a:lnTo>
                    <a:pt x="139" y="63"/>
                  </a:lnTo>
                  <a:lnTo>
                    <a:pt x="116" y="81"/>
                  </a:lnTo>
                  <a:lnTo>
                    <a:pt x="96" y="102"/>
                  </a:lnTo>
                  <a:lnTo>
                    <a:pt x="77" y="123"/>
                  </a:lnTo>
                  <a:lnTo>
                    <a:pt x="59" y="148"/>
                  </a:lnTo>
                  <a:lnTo>
                    <a:pt x="45" y="172"/>
                  </a:lnTo>
                  <a:lnTo>
                    <a:pt x="31" y="198"/>
                  </a:lnTo>
                  <a:lnTo>
                    <a:pt x="21" y="226"/>
                  </a:lnTo>
                  <a:lnTo>
                    <a:pt x="12" y="254"/>
                  </a:lnTo>
                  <a:lnTo>
                    <a:pt x="5" y="283"/>
                  </a:lnTo>
                  <a:lnTo>
                    <a:pt x="1" y="313"/>
                  </a:lnTo>
                  <a:lnTo>
                    <a:pt x="0" y="345"/>
                  </a:lnTo>
                  <a:close/>
                </a:path>
              </a:pathLst>
            </a:custGeom>
            <a:solidFill>
              <a:srgbClr val="30BA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44" name="Freeform 51"/>
            <p:cNvSpPr>
              <a:spLocks/>
            </p:cNvSpPr>
            <p:nvPr/>
          </p:nvSpPr>
          <p:spPr bwMode="auto">
            <a:xfrm>
              <a:off x="1892499" y="1595289"/>
              <a:ext cx="512713" cy="1311771"/>
            </a:xfrm>
            <a:custGeom>
              <a:avLst/>
              <a:gdLst>
                <a:gd name="T0" fmla="*/ 0 w 265"/>
                <a:gd name="T1" fmla="*/ 339 h 678"/>
                <a:gd name="T2" fmla="*/ 1 w 265"/>
                <a:gd name="T3" fmla="*/ 369 h 678"/>
                <a:gd name="T4" fmla="*/ 5 w 265"/>
                <a:gd name="T5" fmla="*/ 399 h 678"/>
                <a:gd name="T6" fmla="*/ 11 w 265"/>
                <a:gd name="T7" fmla="*/ 427 h 678"/>
                <a:gd name="T8" fmla="*/ 21 w 265"/>
                <a:gd name="T9" fmla="*/ 455 h 678"/>
                <a:gd name="T10" fmla="*/ 30 w 265"/>
                <a:gd name="T11" fmla="*/ 483 h 678"/>
                <a:gd name="T12" fmla="*/ 44 w 265"/>
                <a:gd name="T13" fmla="*/ 508 h 678"/>
                <a:gd name="T14" fmla="*/ 58 w 265"/>
                <a:gd name="T15" fmla="*/ 533 h 678"/>
                <a:gd name="T16" fmla="*/ 75 w 265"/>
                <a:gd name="T17" fmla="*/ 556 h 678"/>
                <a:gd name="T18" fmla="*/ 94 w 265"/>
                <a:gd name="T19" fmla="*/ 577 h 678"/>
                <a:gd name="T20" fmla="*/ 114 w 265"/>
                <a:gd name="T21" fmla="*/ 597 h 678"/>
                <a:gd name="T22" fmla="*/ 136 w 265"/>
                <a:gd name="T23" fmla="*/ 616 h 678"/>
                <a:gd name="T24" fmla="*/ 160 w 265"/>
                <a:gd name="T25" fmla="*/ 632 h 678"/>
                <a:gd name="T26" fmla="*/ 184 w 265"/>
                <a:gd name="T27" fmla="*/ 646 h 678"/>
                <a:gd name="T28" fmla="*/ 209 w 265"/>
                <a:gd name="T29" fmla="*/ 660 h 678"/>
                <a:gd name="T30" fmla="*/ 237 w 265"/>
                <a:gd name="T31" fmla="*/ 669 h 678"/>
                <a:gd name="T32" fmla="*/ 265 w 265"/>
                <a:gd name="T33" fmla="*/ 678 h 678"/>
                <a:gd name="T34" fmla="*/ 265 w 265"/>
                <a:gd name="T35" fmla="*/ 0 h 678"/>
                <a:gd name="T36" fmla="*/ 237 w 265"/>
                <a:gd name="T37" fmla="*/ 8 h 678"/>
                <a:gd name="T38" fmla="*/ 209 w 265"/>
                <a:gd name="T39" fmla="*/ 19 h 678"/>
                <a:gd name="T40" fmla="*/ 184 w 265"/>
                <a:gd name="T41" fmla="*/ 31 h 678"/>
                <a:gd name="T42" fmla="*/ 160 w 265"/>
                <a:gd name="T43" fmla="*/ 46 h 678"/>
                <a:gd name="T44" fmla="*/ 136 w 265"/>
                <a:gd name="T45" fmla="*/ 63 h 678"/>
                <a:gd name="T46" fmla="*/ 114 w 265"/>
                <a:gd name="T47" fmla="*/ 81 h 678"/>
                <a:gd name="T48" fmla="*/ 94 w 265"/>
                <a:gd name="T49" fmla="*/ 102 h 678"/>
                <a:gd name="T50" fmla="*/ 75 w 265"/>
                <a:gd name="T51" fmla="*/ 122 h 678"/>
                <a:gd name="T52" fmla="*/ 58 w 265"/>
                <a:gd name="T53" fmla="*/ 145 h 678"/>
                <a:gd name="T54" fmla="*/ 44 w 265"/>
                <a:gd name="T55" fmla="*/ 171 h 678"/>
                <a:gd name="T56" fmla="*/ 30 w 265"/>
                <a:gd name="T57" fmla="*/ 196 h 678"/>
                <a:gd name="T58" fmla="*/ 21 w 265"/>
                <a:gd name="T59" fmla="*/ 223 h 678"/>
                <a:gd name="T60" fmla="*/ 11 w 265"/>
                <a:gd name="T61" fmla="*/ 250 h 678"/>
                <a:gd name="T62" fmla="*/ 5 w 265"/>
                <a:gd name="T63" fmla="*/ 280 h 678"/>
                <a:gd name="T64" fmla="*/ 1 w 265"/>
                <a:gd name="T65" fmla="*/ 309 h 678"/>
                <a:gd name="T66" fmla="*/ 0 w 265"/>
                <a:gd name="T67" fmla="*/ 339 h 6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5"/>
                <a:gd name="T103" fmla="*/ 0 h 678"/>
                <a:gd name="T104" fmla="*/ 265 w 265"/>
                <a:gd name="T105" fmla="*/ 678 h 67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5" h="678">
                  <a:moveTo>
                    <a:pt x="0" y="339"/>
                  </a:moveTo>
                  <a:lnTo>
                    <a:pt x="1" y="369"/>
                  </a:lnTo>
                  <a:lnTo>
                    <a:pt x="5" y="399"/>
                  </a:lnTo>
                  <a:lnTo>
                    <a:pt x="11" y="427"/>
                  </a:lnTo>
                  <a:lnTo>
                    <a:pt x="21" y="455"/>
                  </a:lnTo>
                  <a:lnTo>
                    <a:pt x="30" y="483"/>
                  </a:lnTo>
                  <a:lnTo>
                    <a:pt x="44" y="508"/>
                  </a:lnTo>
                  <a:lnTo>
                    <a:pt x="58" y="533"/>
                  </a:lnTo>
                  <a:lnTo>
                    <a:pt x="75" y="556"/>
                  </a:lnTo>
                  <a:lnTo>
                    <a:pt x="94" y="577"/>
                  </a:lnTo>
                  <a:lnTo>
                    <a:pt x="114" y="597"/>
                  </a:lnTo>
                  <a:lnTo>
                    <a:pt x="136" y="616"/>
                  </a:lnTo>
                  <a:lnTo>
                    <a:pt x="160" y="632"/>
                  </a:lnTo>
                  <a:lnTo>
                    <a:pt x="184" y="646"/>
                  </a:lnTo>
                  <a:lnTo>
                    <a:pt x="209" y="660"/>
                  </a:lnTo>
                  <a:lnTo>
                    <a:pt x="237" y="669"/>
                  </a:lnTo>
                  <a:lnTo>
                    <a:pt x="265" y="678"/>
                  </a:lnTo>
                  <a:lnTo>
                    <a:pt x="265" y="0"/>
                  </a:lnTo>
                  <a:lnTo>
                    <a:pt x="237" y="8"/>
                  </a:lnTo>
                  <a:lnTo>
                    <a:pt x="209" y="19"/>
                  </a:lnTo>
                  <a:lnTo>
                    <a:pt x="184" y="31"/>
                  </a:lnTo>
                  <a:lnTo>
                    <a:pt x="160" y="46"/>
                  </a:lnTo>
                  <a:lnTo>
                    <a:pt x="136" y="63"/>
                  </a:lnTo>
                  <a:lnTo>
                    <a:pt x="114" y="81"/>
                  </a:lnTo>
                  <a:lnTo>
                    <a:pt x="94" y="102"/>
                  </a:lnTo>
                  <a:lnTo>
                    <a:pt x="75" y="122"/>
                  </a:lnTo>
                  <a:lnTo>
                    <a:pt x="58" y="145"/>
                  </a:lnTo>
                  <a:lnTo>
                    <a:pt x="44" y="171"/>
                  </a:lnTo>
                  <a:lnTo>
                    <a:pt x="30" y="196"/>
                  </a:lnTo>
                  <a:lnTo>
                    <a:pt x="21" y="223"/>
                  </a:lnTo>
                  <a:lnTo>
                    <a:pt x="11" y="250"/>
                  </a:lnTo>
                  <a:lnTo>
                    <a:pt x="5" y="280"/>
                  </a:lnTo>
                  <a:lnTo>
                    <a:pt x="1" y="309"/>
                  </a:lnTo>
                  <a:lnTo>
                    <a:pt x="0" y="339"/>
                  </a:lnTo>
                  <a:close/>
                </a:path>
              </a:pathLst>
            </a:custGeom>
            <a:solidFill>
              <a:srgbClr val="35BA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45" name="Freeform 52"/>
            <p:cNvSpPr>
              <a:spLocks/>
            </p:cNvSpPr>
            <p:nvPr/>
          </p:nvSpPr>
          <p:spPr bwMode="auto">
            <a:xfrm>
              <a:off x="1904107" y="1608832"/>
              <a:ext cx="501104" cy="1282750"/>
            </a:xfrm>
            <a:custGeom>
              <a:avLst/>
              <a:gdLst>
                <a:gd name="T0" fmla="*/ 0 w 259"/>
                <a:gd name="T1" fmla="*/ 332 h 663"/>
                <a:gd name="T2" fmla="*/ 1 w 259"/>
                <a:gd name="T3" fmla="*/ 361 h 663"/>
                <a:gd name="T4" fmla="*/ 5 w 259"/>
                <a:gd name="T5" fmla="*/ 390 h 663"/>
                <a:gd name="T6" fmla="*/ 11 w 259"/>
                <a:gd name="T7" fmla="*/ 419 h 663"/>
                <a:gd name="T8" fmla="*/ 19 w 259"/>
                <a:gd name="T9" fmla="*/ 446 h 663"/>
                <a:gd name="T10" fmla="*/ 30 w 259"/>
                <a:gd name="T11" fmla="*/ 472 h 663"/>
                <a:gd name="T12" fmla="*/ 42 w 259"/>
                <a:gd name="T13" fmla="*/ 498 h 663"/>
                <a:gd name="T14" fmla="*/ 57 w 259"/>
                <a:gd name="T15" fmla="*/ 521 h 663"/>
                <a:gd name="T16" fmla="*/ 74 w 259"/>
                <a:gd name="T17" fmla="*/ 544 h 663"/>
                <a:gd name="T18" fmla="*/ 92 w 259"/>
                <a:gd name="T19" fmla="*/ 564 h 663"/>
                <a:gd name="T20" fmla="*/ 111 w 259"/>
                <a:gd name="T21" fmla="*/ 584 h 663"/>
                <a:gd name="T22" fmla="*/ 133 w 259"/>
                <a:gd name="T23" fmla="*/ 602 h 663"/>
                <a:gd name="T24" fmla="*/ 156 w 259"/>
                <a:gd name="T25" fmla="*/ 619 h 663"/>
                <a:gd name="T26" fmla="*/ 180 w 259"/>
                <a:gd name="T27" fmla="*/ 633 h 663"/>
                <a:gd name="T28" fmla="*/ 205 w 259"/>
                <a:gd name="T29" fmla="*/ 645 h 663"/>
                <a:gd name="T30" fmla="*/ 231 w 259"/>
                <a:gd name="T31" fmla="*/ 655 h 663"/>
                <a:gd name="T32" fmla="*/ 259 w 259"/>
                <a:gd name="T33" fmla="*/ 663 h 663"/>
                <a:gd name="T34" fmla="*/ 259 w 259"/>
                <a:gd name="T35" fmla="*/ 0 h 663"/>
                <a:gd name="T36" fmla="*/ 231 w 259"/>
                <a:gd name="T37" fmla="*/ 9 h 663"/>
                <a:gd name="T38" fmla="*/ 205 w 259"/>
                <a:gd name="T39" fmla="*/ 18 h 663"/>
                <a:gd name="T40" fmla="*/ 180 w 259"/>
                <a:gd name="T41" fmla="*/ 30 h 663"/>
                <a:gd name="T42" fmla="*/ 156 w 259"/>
                <a:gd name="T43" fmla="*/ 45 h 663"/>
                <a:gd name="T44" fmla="*/ 133 w 259"/>
                <a:gd name="T45" fmla="*/ 62 h 663"/>
                <a:gd name="T46" fmla="*/ 111 w 259"/>
                <a:gd name="T47" fmla="*/ 80 h 663"/>
                <a:gd name="T48" fmla="*/ 92 w 259"/>
                <a:gd name="T49" fmla="*/ 99 h 663"/>
                <a:gd name="T50" fmla="*/ 74 w 259"/>
                <a:gd name="T51" fmla="*/ 120 h 663"/>
                <a:gd name="T52" fmla="*/ 57 w 259"/>
                <a:gd name="T53" fmla="*/ 143 h 663"/>
                <a:gd name="T54" fmla="*/ 42 w 259"/>
                <a:gd name="T55" fmla="*/ 166 h 663"/>
                <a:gd name="T56" fmla="*/ 30 w 259"/>
                <a:gd name="T57" fmla="*/ 191 h 663"/>
                <a:gd name="T58" fmla="*/ 19 w 259"/>
                <a:gd name="T59" fmla="*/ 218 h 663"/>
                <a:gd name="T60" fmla="*/ 11 w 259"/>
                <a:gd name="T61" fmla="*/ 245 h 663"/>
                <a:gd name="T62" fmla="*/ 5 w 259"/>
                <a:gd name="T63" fmla="*/ 274 h 663"/>
                <a:gd name="T64" fmla="*/ 1 w 259"/>
                <a:gd name="T65" fmla="*/ 303 h 663"/>
                <a:gd name="T66" fmla="*/ 0 w 259"/>
                <a:gd name="T67" fmla="*/ 332 h 6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9"/>
                <a:gd name="T103" fmla="*/ 0 h 663"/>
                <a:gd name="T104" fmla="*/ 259 w 259"/>
                <a:gd name="T105" fmla="*/ 663 h 66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9" h="663">
                  <a:moveTo>
                    <a:pt x="0" y="332"/>
                  </a:moveTo>
                  <a:lnTo>
                    <a:pt x="1" y="361"/>
                  </a:lnTo>
                  <a:lnTo>
                    <a:pt x="5" y="390"/>
                  </a:lnTo>
                  <a:lnTo>
                    <a:pt x="11" y="419"/>
                  </a:lnTo>
                  <a:lnTo>
                    <a:pt x="19" y="446"/>
                  </a:lnTo>
                  <a:lnTo>
                    <a:pt x="30" y="472"/>
                  </a:lnTo>
                  <a:lnTo>
                    <a:pt x="42" y="498"/>
                  </a:lnTo>
                  <a:lnTo>
                    <a:pt x="57" y="521"/>
                  </a:lnTo>
                  <a:lnTo>
                    <a:pt x="74" y="544"/>
                  </a:lnTo>
                  <a:lnTo>
                    <a:pt x="92" y="564"/>
                  </a:lnTo>
                  <a:lnTo>
                    <a:pt x="111" y="584"/>
                  </a:lnTo>
                  <a:lnTo>
                    <a:pt x="133" y="602"/>
                  </a:lnTo>
                  <a:lnTo>
                    <a:pt x="156" y="619"/>
                  </a:lnTo>
                  <a:lnTo>
                    <a:pt x="180" y="633"/>
                  </a:lnTo>
                  <a:lnTo>
                    <a:pt x="205" y="645"/>
                  </a:lnTo>
                  <a:lnTo>
                    <a:pt x="231" y="655"/>
                  </a:lnTo>
                  <a:lnTo>
                    <a:pt x="259" y="663"/>
                  </a:lnTo>
                  <a:lnTo>
                    <a:pt x="259" y="0"/>
                  </a:lnTo>
                  <a:lnTo>
                    <a:pt x="231" y="9"/>
                  </a:lnTo>
                  <a:lnTo>
                    <a:pt x="205" y="18"/>
                  </a:lnTo>
                  <a:lnTo>
                    <a:pt x="180" y="30"/>
                  </a:lnTo>
                  <a:lnTo>
                    <a:pt x="156" y="45"/>
                  </a:lnTo>
                  <a:lnTo>
                    <a:pt x="133" y="62"/>
                  </a:lnTo>
                  <a:lnTo>
                    <a:pt x="111" y="80"/>
                  </a:lnTo>
                  <a:lnTo>
                    <a:pt x="92" y="99"/>
                  </a:lnTo>
                  <a:lnTo>
                    <a:pt x="74" y="120"/>
                  </a:lnTo>
                  <a:lnTo>
                    <a:pt x="57" y="143"/>
                  </a:lnTo>
                  <a:lnTo>
                    <a:pt x="42" y="166"/>
                  </a:lnTo>
                  <a:lnTo>
                    <a:pt x="30" y="191"/>
                  </a:lnTo>
                  <a:lnTo>
                    <a:pt x="19" y="218"/>
                  </a:lnTo>
                  <a:lnTo>
                    <a:pt x="11" y="245"/>
                  </a:lnTo>
                  <a:lnTo>
                    <a:pt x="5" y="274"/>
                  </a:lnTo>
                  <a:lnTo>
                    <a:pt x="1" y="303"/>
                  </a:lnTo>
                  <a:lnTo>
                    <a:pt x="0" y="332"/>
                  </a:lnTo>
                  <a:close/>
                </a:path>
              </a:pathLst>
            </a:custGeom>
            <a:solidFill>
              <a:srgbClr val="3FBF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46" name="Freeform 53"/>
            <p:cNvSpPr>
              <a:spLocks/>
            </p:cNvSpPr>
            <p:nvPr/>
          </p:nvSpPr>
          <p:spPr bwMode="auto">
            <a:xfrm>
              <a:off x="1917651" y="1620441"/>
              <a:ext cx="487561" cy="1259532"/>
            </a:xfrm>
            <a:custGeom>
              <a:avLst/>
              <a:gdLst>
                <a:gd name="T0" fmla="*/ 0 w 252"/>
                <a:gd name="T1" fmla="*/ 326 h 651"/>
                <a:gd name="T2" fmla="*/ 2 w 252"/>
                <a:gd name="T3" fmla="*/ 355 h 651"/>
                <a:gd name="T4" fmla="*/ 5 w 252"/>
                <a:gd name="T5" fmla="*/ 383 h 651"/>
                <a:gd name="T6" fmla="*/ 11 w 252"/>
                <a:gd name="T7" fmla="*/ 411 h 651"/>
                <a:gd name="T8" fmla="*/ 20 w 252"/>
                <a:gd name="T9" fmla="*/ 437 h 651"/>
                <a:gd name="T10" fmla="*/ 29 w 252"/>
                <a:gd name="T11" fmla="*/ 463 h 651"/>
                <a:gd name="T12" fmla="*/ 42 w 252"/>
                <a:gd name="T13" fmla="*/ 488 h 651"/>
                <a:gd name="T14" fmla="*/ 56 w 252"/>
                <a:gd name="T15" fmla="*/ 511 h 651"/>
                <a:gd name="T16" fmla="*/ 72 w 252"/>
                <a:gd name="T17" fmla="*/ 533 h 651"/>
                <a:gd name="T18" fmla="*/ 90 w 252"/>
                <a:gd name="T19" fmla="*/ 553 h 651"/>
                <a:gd name="T20" fmla="*/ 108 w 252"/>
                <a:gd name="T21" fmla="*/ 573 h 651"/>
                <a:gd name="T22" fmla="*/ 130 w 252"/>
                <a:gd name="T23" fmla="*/ 591 h 651"/>
                <a:gd name="T24" fmla="*/ 152 w 252"/>
                <a:gd name="T25" fmla="*/ 607 h 651"/>
                <a:gd name="T26" fmla="*/ 175 w 252"/>
                <a:gd name="T27" fmla="*/ 621 h 651"/>
                <a:gd name="T28" fmla="*/ 200 w 252"/>
                <a:gd name="T29" fmla="*/ 633 h 651"/>
                <a:gd name="T30" fmla="*/ 225 w 252"/>
                <a:gd name="T31" fmla="*/ 643 h 651"/>
                <a:gd name="T32" fmla="*/ 252 w 252"/>
                <a:gd name="T33" fmla="*/ 651 h 651"/>
                <a:gd name="T34" fmla="*/ 252 w 252"/>
                <a:gd name="T35" fmla="*/ 0 h 651"/>
                <a:gd name="T36" fmla="*/ 225 w 252"/>
                <a:gd name="T37" fmla="*/ 9 h 651"/>
                <a:gd name="T38" fmla="*/ 200 w 252"/>
                <a:gd name="T39" fmla="*/ 18 h 651"/>
                <a:gd name="T40" fmla="*/ 175 w 252"/>
                <a:gd name="T41" fmla="*/ 31 h 651"/>
                <a:gd name="T42" fmla="*/ 152 w 252"/>
                <a:gd name="T43" fmla="*/ 45 h 651"/>
                <a:gd name="T44" fmla="*/ 130 w 252"/>
                <a:gd name="T45" fmla="*/ 61 h 651"/>
                <a:gd name="T46" fmla="*/ 108 w 252"/>
                <a:gd name="T47" fmla="*/ 79 h 651"/>
                <a:gd name="T48" fmla="*/ 90 w 252"/>
                <a:gd name="T49" fmla="*/ 98 h 651"/>
                <a:gd name="T50" fmla="*/ 72 w 252"/>
                <a:gd name="T51" fmla="*/ 119 h 651"/>
                <a:gd name="T52" fmla="*/ 56 w 252"/>
                <a:gd name="T53" fmla="*/ 141 h 651"/>
                <a:gd name="T54" fmla="*/ 42 w 252"/>
                <a:gd name="T55" fmla="*/ 164 h 651"/>
                <a:gd name="T56" fmla="*/ 29 w 252"/>
                <a:gd name="T57" fmla="*/ 189 h 651"/>
                <a:gd name="T58" fmla="*/ 20 w 252"/>
                <a:gd name="T59" fmla="*/ 214 h 651"/>
                <a:gd name="T60" fmla="*/ 11 w 252"/>
                <a:gd name="T61" fmla="*/ 241 h 651"/>
                <a:gd name="T62" fmla="*/ 5 w 252"/>
                <a:gd name="T63" fmla="*/ 269 h 651"/>
                <a:gd name="T64" fmla="*/ 2 w 252"/>
                <a:gd name="T65" fmla="*/ 297 h 651"/>
                <a:gd name="T66" fmla="*/ 0 w 252"/>
                <a:gd name="T67" fmla="*/ 326 h 6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2"/>
                <a:gd name="T103" fmla="*/ 0 h 651"/>
                <a:gd name="T104" fmla="*/ 252 w 252"/>
                <a:gd name="T105" fmla="*/ 651 h 65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2" h="651">
                  <a:moveTo>
                    <a:pt x="0" y="326"/>
                  </a:moveTo>
                  <a:lnTo>
                    <a:pt x="2" y="355"/>
                  </a:lnTo>
                  <a:lnTo>
                    <a:pt x="5" y="383"/>
                  </a:lnTo>
                  <a:lnTo>
                    <a:pt x="11" y="411"/>
                  </a:lnTo>
                  <a:lnTo>
                    <a:pt x="20" y="437"/>
                  </a:lnTo>
                  <a:lnTo>
                    <a:pt x="29" y="463"/>
                  </a:lnTo>
                  <a:lnTo>
                    <a:pt x="42" y="488"/>
                  </a:lnTo>
                  <a:lnTo>
                    <a:pt x="56" y="511"/>
                  </a:lnTo>
                  <a:lnTo>
                    <a:pt x="72" y="533"/>
                  </a:lnTo>
                  <a:lnTo>
                    <a:pt x="90" y="553"/>
                  </a:lnTo>
                  <a:lnTo>
                    <a:pt x="108" y="573"/>
                  </a:lnTo>
                  <a:lnTo>
                    <a:pt x="130" y="591"/>
                  </a:lnTo>
                  <a:lnTo>
                    <a:pt x="152" y="607"/>
                  </a:lnTo>
                  <a:lnTo>
                    <a:pt x="175" y="621"/>
                  </a:lnTo>
                  <a:lnTo>
                    <a:pt x="200" y="633"/>
                  </a:lnTo>
                  <a:lnTo>
                    <a:pt x="225" y="643"/>
                  </a:lnTo>
                  <a:lnTo>
                    <a:pt x="252" y="651"/>
                  </a:lnTo>
                  <a:lnTo>
                    <a:pt x="252" y="0"/>
                  </a:lnTo>
                  <a:lnTo>
                    <a:pt x="225" y="9"/>
                  </a:lnTo>
                  <a:lnTo>
                    <a:pt x="200" y="18"/>
                  </a:lnTo>
                  <a:lnTo>
                    <a:pt x="175" y="31"/>
                  </a:lnTo>
                  <a:lnTo>
                    <a:pt x="152" y="45"/>
                  </a:lnTo>
                  <a:lnTo>
                    <a:pt x="130" y="61"/>
                  </a:lnTo>
                  <a:lnTo>
                    <a:pt x="108" y="79"/>
                  </a:lnTo>
                  <a:lnTo>
                    <a:pt x="90" y="98"/>
                  </a:lnTo>
                  <a:lnTo>
                    <a:pt x="72" y="119"/>
                  </a:lnTo>
                  <a:lnTo>
                    <a:pt x="56" y="141"/>
                  </a:lnTo>
                  <a:lnTo>
                    <a:pt x="42" y="164"/>
                  </a:lnTo>
                  <a:lnTo>
                    <a:pt x="29" y="189"/>
                  </a:lnTo>
                  <a:lnTo>
                    <a:pt x="20" y="214"/>
                  </a:lnTo>
                  <a:lnTo>
                    <a:pt x="11" y="241"/>
                  </a:lnTo>
                  <a:lnTo>
                    <a:pt x="5" y="269"/>
                  </a:lnTo>
                  <a:lnTo>
                    <a:pt x="2" y="297"/>
                  </a:lnTo>
                  <a:lnTo>
                    <a:pt x="0" y="326"/>
                  </a:lnTo>
                  <a:close/>
                </a:path>
              </a:pathLst>
            </a:custGeom>
            <a:solidFill>
              <a:srgbClr val="44BF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47" name="Freeform 54"/>
            <p:cNvSpPr>
              <a:spLocks/>
            </p:cNvSpPr>
            <p:nvPr/>
          </p:nvSpPr>
          <p:spPr bwMode="auto">
            <a:xfrm>
              <a:off x="1929259" y="1635919"/>
              <a:ext cx="475952" cy="1230511"/>
            </a:xfrm>
            <a:custGeom>
              <a:avLst/>
              <a:gdLst>
                <a:gd name="T0" fmla="*/ 0 w 246"/>
                <a:gd name="T1" fmla="*/ 318 h 636"/>
                <a:gd name="T2" fmla="*/ 2 w 246"/>
                <a:gd name="T3" fmla="*/ 346 h 636"/>
                <a:gd name="T4" fmla="*/ 5 w 246"/>
                <a:gd name="T5" fmla="*/ 374 h 636"/>
                <a:gd name="T6" fmla="*/ 11 w 246"/>
                <a:gd name="T7" fmla="*/ 400 h 636"/>
                <a:gd name="T8" fmla="*/ 19 w 246"/>
                <a:gd name="T9" fmla="*/ 427 h 636"/>
                <a:gd name="T10" fmla="*/ 29 w 246"/>
                <a:gd name="T11" fmla="*/ 452 h 636"/>
                <a:gd name="T12" fmla="*/ 40 w 246"/>
                <a:gd name="T13" fmla="*/ 475 h 636"/>
                <a:gd name="T14" fmla="*/ 55 w 246"/>
                <a:gd name="T15" fmla="*/ 498 h 636"/>
                <a:gd name="T16" fmla="*/ 71 w 246"/>
                <a:gd name="T17" fmla="*/ 520 h 636"/>
                <a:gd name="T18" fmla="*/ 88 w 246"/>
                <a:gd name="T19" fmla="*/ 541 h 636"/>
                <a:gd name="T20" fmla="*/ 106 w 246"/>
                <a:gd name="T21" fmla="*/ 559 h 636"/>
                <a:gd name="T22" fmla="*/ 126 w 246"/>
                <a:gd name="T23" fmla="*/ 577 h 636"/>
                <a:gd name="T24" fmla="*/ 148 w 246"/>
                <a:gd name="T25" fmla="*/ 593 h 636"/>
                <a:gd name="T26" fmla="*/ 171 w 246"/>
                <a:gd name="T27" fmla="*/ 606 h 636"/>
                <a:gd name="T28" fmla="*/ 195 w 246"/>
                <a:gd name="T29" fmla="*/ 618 h 636"/>
                <a:gd name="T30" fmla="*/ 219 w 246"/>
                <a:gd name="T31" fmla="*/ 628 h 636"/>
                <a:gd name="T32" fmla="*/ 246 w 246"/>
                <a:gd name="T33" fmla="*/ 636 h 636"/>
                <a:gd name="T34" fmla="*/ 246 w 246"/>
                <a:gd name="T35" fmla="*/ 0 h 636"/>
                <a:gd name="T36" fmla="*/ 219 w 246"/>
                <a:gd name="T37" fmla="*/ 8 h 636"/>
                <a:gd name="T38" fmla="*/ 195 w 246"/>
                <a:gd name="T39" fmla="*/ 18 h 636"/>
                <a:gd name="T40" fmla="*/ 171 w 246"/>
                <a:gd name="T41" fmla="*/ 30 h 636"/>
                <a:gd name="T42" fmla="*/ 148 w 246"/>
                <a:gd name="T43" fmla="*/ 43 h 636"/>
                <a:gd name="T44" fmla="*/ 126 w 246"/>
                <a:gd name="T45" fmla="*/ 59 h 636"/>
                <a:gd name="T46" fmla="*/ 106 w 246"/>
                <a:gd name="T47" fmla="*/ 77 h 636"/>
                <a:gd name="T48" fmla="*/ 88 w 246"/>
                <a:gd name="T49" fmla="*/ 95 h 636"/>
                <a:gd name="T50" fmla="*/ 71 w 246"/>
                <a:gd name="T51" fmla="*/ 116 h 636"/>
                <a:gd name="T52" fmla="*/ 55 w 246"/>
                <a:gd name="T53" fmla="*/ 137 h 636"/>
                <a:gd name="T54" fmla="*/ 40 w 246"/>
                <a:gd name="T55" fmla="*/ 160 h 636"/>
                <a:gd name="T56" fmla="*/ 29 w 246"/>
                <a:gd name="T57" fmla="*/ 183 h 636"/>
                <a:gd name="T58" fmla="*/ 19 w 246"/>
                <a:gd name="T59" fmla="*/ 209 h 636"/>
                <a:gd name="T60" fmla="*/ 11 w 246"/>
                <a:gd name="T61" fmla="*/ 236 h 636"/>
                <a:gd name="T62" fmla="*/ 5 w 246"/>
                <a:gd name="T63" fmla="*/ 262 h 636"/>
                <a:gd name="T64" fmla="*/ 2 w 246"/>
                <a:gd name="T65" fmla="*/ 290 h 636"/>
                <a:gd name="T66" fmla="*/ 0 w 246"/>
                <a:gd name="T67" fmla="*/ 318 h 6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6"/>
                <a:gd name="T103" fmla="*/ 0 h 636"/>
                <a:gd name="T104" fmla="*/ 246 w 246"/>
                <a:gd name="T105" fmla="*/ 636 h 6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6" h="636">
                  <a:moveTo>
                    <a:pt x="0" y="318"/>
                  </a:moveTo>
                  <a:lnTo>
                    <a:pt x="2" y="346"/>
                  </a:lnTo>
                  <a:lnTo>
                    <a:pt x="5" y="374"/>
                  </a:lnTo>
                  <a:lnTo>
                    <a:pt x="11" y="400"/>
                  </a:lnTo>
                  <a:lnTo>
                    <a:pt x="19" y="427"/>
                  </a:lnTo>
                  <a:lnTo>
                    <a:pt x="29" y="452"/>
                  </a:lnTo>
                  <a:lnTo>
                    <a:pt x="40" y="475"/>
                  </a:lnTo>
                  <a:lnTo>
                    <a:pt x="55" y="498"/>
                  </a:lnTo>
                  <a:lnTo>
                    <a:pt x="71" y="520"/>
                  </a:lnTo>
                  <a:lnTo>
                    <a:pt x="88" y="541"/>
                  </a:lnTo>
                  <a:lnTo>
                    <a:pt x="106" y="559"/>
                  </a:lnTo>
                  <a:lnTo>
                    <a:pt x="126" y="577"/>
                  </a:lnTo>
                  <a:lnTo>
                    <a:pt x="148" y="593"/>
                  </a:lnTo>
                  <a:lnTo>
                    <a:pt x="171" y="606"/>
                  </a:lnTo>
                  <a:lnTo>
                    <a:pt x="195" y="618"/>
                  </a:lnTo>
                  <a:lnTo>
                    <a:pt x="219" y="628"/>
                  </a:lnTo>
                  <a:lnTo>
                    <a:pt x="246" y="636"/>
                  </a:lnTo>
                  <a:lnTo>
                    <a:pt x="246" y="0"/>
                  </a:lnTo>
                  <a:lnTo>
                    <a:pt x="219" y="8"/>
                  </a:lnTo>
                  <a:lnTo>
                    <a:pt x="195" y="18"/>
                  </a:lnTo>
                  <a:lnTo>
                    <a:pt x="171" y="30"/>
                  </a:lnTo>
                  <a:lnTo>
                    <a:pt x="148" y="43"/>
                  </a:lnTo>
                  <a:lnTo>
                    <a:pt x="126" y="59"/>
                  </a:lnTo>
                  <a:lnTo>
                    <a:pt x="106" y="77"/>
                  </a:lnTo>
                  <a:lnTo>
                    <a:pt x="88" y="95"/>
                  </a:lnTo>
                  <a:lnTo>
                    <a:pt x="71" y="116"/>
                  </a:lnTo>
                  <a:lnTo>
                    <a:pt x="55" y="137"/>
                  </a:lnTo>
                  <a:lnTo>
                    <a:pt x="40" y="160"/>
                  </a:lnTo>
                  <a:lnTo>
                    <a:pt x="29" y="183"/>
                  </a:lnTo>
                  <a:lnTo>
                    <a:pt x="19" y="209"/>
                  </a:lnTo>
                  <a:lnTo>
                    <a:pt x="11" y="236"/>
                  </a:lnTo>
                  <a:lnTo>
                    <a:pt x="5" y="262"/>
                  </a:lnTo>
                  <a:lnTo>
                    <a:pt x="2" y="290"/>
                  </a:lnTo>
                  <a:lnTo>
                    <a:pt x="0" y="318"/>
                  </a:lnTo>
                  <a:close/>
                </a:path>
              </a:pathLst>
            </a:custGeom>
            <a:solidFill>
              <a:srgbClr val="4CC4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48" name="Freeform 55"/>
            <p:cNvSpPr>
              <a:spLocks/>
            </p:cNvSpPr>
            <p:nvPr/>
          </p:nvSpPr>
          <p:spPr bwMode="auto">
            <a:xfrm>
              <a:off x="1940868" y="1647527"/>
              <a:ext cx="464344" cy="1207294"/>
            </a:xfrm>
            <a:custGeom>
              <a:avLst/>
              <a:gdLst>
                <a:gd name="T0" fmla="*/ 0 w 240"/>
                <a:gd name="T1" fmla="*/ 312 h 624"/>
                <a:gd name="T2" fmla="*/ 2 w 240"/>
                <a:gd name="T3" fmla="*/ 340 h 624"/>
                <a:gd name="T4" fmla="*/ 5 w 240"/>
                <a:gd name="T5" fmla="*/ 366 h 624"/>
                <a:gd name="T6" fmla="*/ 11 w 240"/>
                <a:gd name="T7" fmla="*/ 393 h 624"/>
                <a:gd name="T8" fmla="*/ 19 w 240"/>
                <a:gd name="T9" fmla="*/ 418 h 624"/>
                <a:gd name="T10" fmla="*/ 28 w 240"/>
                <a:gd name="T11" fmla="*/ 443 h 624"/>
                <a:gd name="T12" fmla="*/ 40 w 240"/>
                <a:gd name="T13" fmla="*/ 467 h 624"/>
                <a:gd name="T14" fmla="*/ 54 w 240"/>
                <a:gd name="T15" fmla="*/ 489 h 624"/>
                <a:gd name="T16" fmla="*/ 68 w 240"/>
                <a:gd name="T17" fmla="*/ 509 h 624"/>
                <a:gd name="T18" fmla="*/ 85 w 240"/>
                <a:gd name="T19" fmla="*/ 530 h 624"/>
                <a:gd name="T20" fmla="*/ 103 w 240"/>
                <a:gd name="T21" fmla="*/ 548 h 624"/>
                <a:gd name="T22" fmla="*/ 124 w 240"/>
                <a:gd name="T23" fmla="*/ 565 h 624"/>
                <a:gd name="T24" fmla="*/ 144 w 240"/>
                <a:gd name="T25" fmla="*/ 581 h 624"/>
                <a:gd name="T26" fmla="*/ 166 w 240"/>
                <a:gd name="T27" fmla="*/ 594 h 624"/>
                <a:gd name="T28" fmla="*/ 190 w 240"/>
                <a:gd name="T29" fmla="*/ 606 h 624"/>
                <a:gd name="T30" fmla="*/ 215 w 240"/>
                <a:gd name="T31" fmla="*/ 616 h 624"/>
                <a:gd name="T32" fmla="*/ 240 w 240"/>
                <a:gd name="T33" fmla="*/ 624 h 624"/>
                <a:gd name="T34" fmla="*/ 240 w 240"/>
                <a:gd name="T35" fmla="*/ 0 h 624"/>
                <a:gd name="T36" fmla="*/ 215 w 240"/>
                <a:gd name="T37" fmla="*/ 8 h 624"/>
                <a:gd name="T38" fmla="*/ 190 w 240"/>
                <a:gd name="T39" fmla="*/ 18 h 624"/>
                <a:gd name="T40" fmla="*/ 166 w 240"/>
                <a:gd name="T41" fmla="*/ 30 h 624"/>
                <a:gd name="T42" fmla="*/ 144 w 240"/>
                <a:gd name="T43" fmla="*/ 43 h 624"/>
                <a:gd name="T44" fmla="*/ 124 w 240"/>
                <a:gd name="T45" fmla="*/ 59 h 624"/>
                <a:gd name="T46" fmla="*/ 103 w 240"/>
                <a:gd name="T47" fmla="*/ 76 h 624"/>
                <a:gd name="T48" fmla="*/ 85 w 240"/>
                <a:gd name="T49" fmla="*/ 94 h 624"/>
                <a:gd name="T50" fmla="*/ 68 w 240"/>
                <a:gd name="T51" fmla="*/ 113 h 624"/>
                <a:gd name="T52" fmla="*/ 54 w 240"/>
                <a:gd name="T53" fmla="*/ 135 h 624"/>
                <a:gd name="T54" fmla="*/ 40 w 240"/>
                <a:gd name="T55" fmla="*/ 157 h 624"/>
                <a:gd name="T56" fmla="*/ 28 w 240"/>
                <a:gd name="T57" fmla="*/ 181 h 624"/>
                <a:gd name="T58" fmla="*/ 19 w 240"/>
                <a:gd name="T59" fmla="*/ 205 h 624"/>
                <a:gd name="T60" fmla="*/ 11 w 240"/>
                <a:gd name="T61" fmla="*/ 231 h 624"/>
                <a:gd name="T62" fmla="*/ 5 w 240"/>
                <a:gd name="T63" fmla="*/ 257 h 624"/>
                <a:gd name="T64" fmla="*/ 2 w 240"/>
                <a:gd name="T65" fmla="*/ 284 h 624"/>
                <a:gd name="T66" fmla="*/ 0 w 240"/>
                <a:gd name="T67" fmla="*/ 312 h 6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0"/>
                <a:gd name="T103" fmla="*/ 0 h 624"/>
                <a:gd name="T104" fmla="*/ 240 w 240"/>
                <a:gd name="T105" fmla="*/ 624 h 62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0" h="624">
                  <a:moveTo>
                    <a:pt x="0" y="312"/>
                  </a:moveTo>
                  <a:lnTo>
                    <a:pt x="2" y="340"/>
                  </a:lnTo>
                  <a:lnTo>
                    <a:pt x="5" y="366"/>
                  </a:lnTo>
                  <a:lnTo>
                    <a:pt x="11" y="393"/>
                  </a:lnTo>
                  <a:lnTo>
                    <a:pt x="19" y="418"/>
                  </a:lnTo>
                  <a:lnTo>
                    <a:pt x="28" y="443"/>
                  </a:lnTo>
                  <a:lnTo>
                    <a:pt x="40" y="467"/>
                  </a:lnTo>
                  <a:lnTo>
                    <a:pt x="54" y="489"/>
                  </a:lnTo>
                  <a:lnTo>
                    <a:pt x="68" y="509"/>
                  </a:lnTo>
                  <a:lnTo>
                    <a:pt x="85" y="530"/>
                  </a:lnTo>
                  <a:lnTo>
                    <a:pt x="103" y="548"/>
                  </a:lnTo>
                  <a:lnTo>
                    <a:pt x="124" y="565"/>
                  </a:lnTo>
                  <a:lnTo>
                    <a:pt x="144" y="581"/>
                  </a:lnTo>
                  <a:lnTo>
                    <a:pt x="166" y="594"/>
                  </a:lnTo>
                  <a:lnTo>
                    <a:pt x="190" y="606"/>
                  </a:lnTo>
                  <a:lnTo>
                    <a:pt x="215" y="616"/>
                  </a:lnTo>
                  <a:lnTo>
                    <a:pt x="240" y="624"/>
                  </a:lnTo>
                  <a:lnTo>
                    <a:pt x="240" y="0"/>
                  </a:lnTo>
                  <a:lnTo>
                    <a:pt x="215" y="8"/>
                  </a:lnTo>
                  <a:lnTo>
                    <a:pt x="190" y="18"/>
                  </a:lnTo>
                  <a:lnTo>
                    <a:pt x="166" y="30"/>
                  </a:lnTo>
                  <a:lnTo>
                    <a:pt x="144" y="43"/>
                  </a:lnTo>
                  <a:lnTo>
                    <a:pt x="124" y="59"/>
                  </a:lnTo>
                  <a:lnTo>
                    <a:pt x="103" y="76"/>
                  </a:lnTo>
                  <a:lnTo>
                    <a:pt x="85" y="94"/>
                  </a:lnTo>
                  <a:lnTo>
                    <a:pt x="68" y="113"/>
                  </a:lnTo>
                  <a:lnTo>
                    <a:pt x="54" y="135"/>
                  </a:lnTo>
                  <a:lnTo>
                    <a:pt x="40" y="157"/>
                  </a:lnTo>
                  <a:lnTo>
                    <a:pt x="28" y="181"/>
                  </a:lnTo>
                  <a:lnTo>
                    <a:pt x="19" y="205"/>
                  </a:lnTo>
                  <a:lnTo>
                    <a:pt x="11" y="231"/>
                  </a:lnTo>
                  <a:lnTo>
                    <a:pt x="5" y="257"/>
                  </a:lnTo>
                  <a:lnTo>
                    <a:pt x="2" y="284"/>
                  </a:lnTo>
                  <a:lnTo>
                    <a:pt x="0" y="312"/>
                  </a:lnTo>
                  <a:close/>
                </a:path>
              </a:pathLst>
            </a:custGeom>
            <a:solidFill>
              <a:srgbClr val="54C6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49" name="Freeform 56"/>
            <p:cNvSpPr>
              <a:spLocks/>
            </p:cNvSpPr>
            <p:nvPr/>
          </p:nvSpPr>
          <p:spPr bwMode="auto">
            <a:xfrm>
              <a:off x="1956346" y="1661071"/>
              <a:ext cx="448866" cy="1180207"/>
            </a:xfrm>
            <a:custGeom>
              <a:avLst/>
              <a:gdLst>
                <a:gd name="T0" fmla="*/ 0 w 232"/>
                <a:gd name="T1" fmla="*/ 305 h 610"/>
                <a:gd name="T2" fmla="*/ 1 w 232"/>
                <a:gd name="T3" fmla="*/ 331 h 610"/>
                <a:gd name="T4" fmla="*/ 5 w 232"/>
                <a:gd name="T5" fmla="*/ 358 h 610"/>
                <a:gd name="T6" fmla="*/ 9 w 232"/>
                <a:gd name="T7" fmla="*/ 384 h 610"/>
                <a:gd name="T8" fmla="*/ 17 w 232"/>
                <a:gd name="T9" fmla="*/ 409 h 610"/>
                <a:gd name="T10" fmla="*/ 26 w 232"/>
                <a:gd name="T11" fmla="*/ 433 h 610"/>
                <a:gd name="T12" fmla="*/ 37 w 232"/>
                <a:gd name="T13" fmla="*/ 456 h 610"/>
                <a:gd name="T14" fmla="*/ 51 w 232"/>
                <a:gd name="T15" fmla="*/ 478 h 610"/>
                <a:gd name="T16" fmla="*/ 65 w 232"/>
                <a:gd name="T17" fmla="*/ 499 h 610"/>
                <a:gd name="T18" fmla="*/ 82 w 232"/>
                <a:gd name="T19" fmla="*/ 518 h 610"/>
                <a:gd name="T20" fmla="*/ 99 w 232"/>
                <a:gd name="T21" fmla="*/ 536 h 610"/>
                <a:gd name="T22" fmla="*/ 118 w 232"/>
                <a:gd name="T23" fmla="*/ 552 h 610"/>
                <a:gd name="T24" fmla="*/ 139 w 232"/>
                <a:gd name="T25" fmla="*/ 568 h 610"/>
                <a:gd name="T26" fmla="*/ 161 w 232"/>
                <a:gd name="T27" fmla="*/ 581 h 610"/>
                <a:gd name="T28" fmla="*/ 184 w 232"/>
                <a:gd name="T29" fmla="*/ 592 h 610"/>
                <a:gd name="T30" fmla="*/ 208 w 232"/>
                <a:gd name="T31" fmla="*/ 603 h 610"/>
                <a:gd name="T32" fmla="*/ 232 w 232"/>
                <a:gd name="T33" fmla="*/ 610 h 610"/>
                <a:gd name="T34" fmla="*/ 232 w 232"/>
                <a:gd name="T35" fmla="*/ 0 h 610"/>
                <a:gd name="T36" fmla="*/ 208 w 232"/>
                <a:gd name="T37" fmla="*/ 8 h 610"/>
                <a:gd name="T38" fmla="*/ 184 w 232"/>
                <a:gd name="T39" fmla="*/ 18 h 610"/>
                <a:gd name="T40" fmla="*/ 161 w 232"/>
                <a:gd name="T41" fmla="*/ 29 h 610"/>
                <a:gd name="T42" fmla="*/ 139 w 232"/>
                <a:gd name="T43" fmla="*/ 43 h 610"/>
                <a:gd name="T44" fmla="*/ 118 w 232"/>
                <a:gd name="T45" fmla="*/ 58 h 610"/>
                <a:gd name="T46" fmla="*/ 99 w 232"/>
                <a:gd name="T47" fmla="*/ 75 h 610"/>
                <a:gd name="T48" fmla="*/ 82 w 232"/>
                <a:gd name="T49" fmla="*/ 93 h 610"/>
                <a:gd name="T50" fmla="*/ 65 w 232"/>
                <a:gd name="T51" fmla="*/ 112 h 610"/>
                <a:gd name="T52" fmla="*/ 51 w 232"/>
                <a:gd name="T53" fmla="*/ 133 h 610"/>
                <a:gd name="T54" fmla="*/ 37 w 232"/>
                <a:gd name="T55" fmla="*/ 155 h 610"/>
                <a:gd name="T56" fmla="*/ 26 w 232"/>
                <a:gd name="T57" fmla="*/ 178 h 610"/>
                <a:gd name="T58" fmla="*/ 17 w 232"/>
                <a:gd name="T59" fmla="*/ 201 h 610"/>
                <a:gd name="T60" fmla="*/ 9 w 232"/>
                <a:gd name="T61" fmla="*/ 226 h 610"/>
                <a:gd name="T62" fmla="*/ 5 w 232"/>
                <a:gd name="T63" fmla="*/ 252 h 610"/>
                <a:gd name="T64" fmla="*/ 1 w 232"/>
                <a:gd name="T65" fmla="*/ 278 h 610"/>
                <a:gd name="T66" fmla="*/ 0 w 232"/>
                <a:gd name="T67" fmla="*/ 305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2"/>
                <a:gd name="T103" fmla="*/ 0 h 610"/>
                <a:gd name="T104" fmla="*/ 232 w 232"/>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2" h="610">
                  <a:moveTo>
                    <a:pt x="0" y="305"/>
                  </a:moveTo>
                  <a:lnTo>
                    <a:pt x="1" y="331"/>
                  </a:lnTo>
                  <a:lnTo>
                    <a:pt x="5" y="358"/>
                  </a:lnTo>
                  <a:lnTo>
                    <a:pt x="9" y="384"/>
                  </a:lnTo>
                  <a:lnTo>
                    <a:pt x="17" y="409"/>
                  </a:lnTo>
                  <a:lnTo>
                    <a:pt x="26" y="433"/>
                  </a:lnTo>
                  <a:lnTo>
                    <a:pt x="37" y="456"/>
                  </a:lnTo>
                  <a:lnTo>
                    <a:pt x="51" y="478"/>
                  </a:lnTo>
                  <a:lnTo>
                    <a:pt x="65" y="499"/>
                  </a:lnTo>
                  <a:lnTo>
                    <a:pt x="82" y="518"/>
                  </a:lnTo>
                  <a:lnTo>
                    <a:pt x="99" y="536"/>
                  </a:lnTo>
                  <a:lnTo>
                    <a:pt x="118" y="552"/>
                  </a:lnTo>
                  <a:lnTo>
                    <a:pt x="139" y="568"/>
                  </a:lnTo>
                  <a:lnTo>
                    <a:pt x="161" y="581"/>
                  </a:lnTo>
                  <a:lnTo>
                    <a:pt x="184" y="592"/>
                  </a:lnTo>
                  <a:lnTo>
                    <a:pt x="208" y="603"/>
                  </a:lnTo>
                  <a:lnTo>
                    <a:pt x="232" y="610"/>
                  </a:lnTo>
                  <a:lnTo>
                    <a:pt x="232" y="0"/>
                  </a:lnTo>
                  <a:lnTo>
                    <a:pt x="208" y="8"/>
                  </a:lnTo>
                  <a:lnTo>
                    <a:pt x="184" y="18"/>
                  </a:lnTo>
                  <a:lnTo>
                    <a:pt x="161" y="29"/>
                  </a:lnTo>
                  <a:lnTo>
                    <a:pt x="139" y="43"/>
                  </a:lnTo>
                  <a:lnTo>
                    <a:pt x="118" y="58"/>
                  </a:lnTo>
                  <a:lnTo>
                    <a:pt x="99" y="75"/>
                  </a:lnTo>
                  <a:lnTo>
                    <a:pt x="82" y="93"/>
                  </a:lnTo>
                  <a:lnTo>
                    <a:pt x="65" y="112"/>
                  </a:lnTo>
                  <a:lnTo>
                    <a:pt x="51" y="133"/>
                  </a:lnTo>
                  <a:lnTo>
                    <a:pt x="37" y="155"/>
                  </a:lnTo>
                  <a:lnTo>
                    <a:pt x="26" y="178"/>
                  </a:lnTo>
                  <a:lnTo>
                    <a:pt x="17" y="201"/>
                  </a:lnTo>
                  <a:lnTo>
                    <a:pt x="9" y="226"/>
                  </a:lnTo>
                  <a:lnTo>
                    <a:pt x="5" y="252"/>
                  </a:lnTo>
                  <a:lnTo>
                    <a:pt x="1" y="278"/>
                  </a:lnTo>
                  <a:lnTo>
                    <a:pt x="0" y="305"/>
                  </a:lnTo>
                  <a:close/>
                </a:path>
              </a:pathLst>
            </a:custGeom>
            <a:solidFill>
              <a:srgbClr val="5BC6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50" name="Freeform 57"/>
            <p:cNvSpPr>
              <a:spLocks/>
            </p:cNvSpPr>
            <p:nvPr/>
          </p:nvSpPr>
          <p:spPr bwMode="auto">
            <a:xfrm>
              <a:off x="1967954" y="1672679"/>
              <a:ext cx="437257" cy="1156990"/>
            </a:xfrm>
            <a:custGeom>
              <a:avLst/>
              <a:gdLst>
                <a:gd name="T0" fmla="*/ 0 w 226"/>
                <a:gd name="T1" fmla="*/ 299 h 598"/>
                <a:gd name="T2" fmla="*/ 1 w 226"/>
                <a:gd name="T3" fmla="*/ 325 h 598"/>
                <a:gd name="T4" fmla="*/ 5 w 226"/>
                <a:gd name="T5" fmla="*/ 351 h 598"/>
                <a:gd name="T6" fmla="*/ 9 w 226"/>
                <a:gd name="T7" fmla="*/ 376 h 598"/>
                <a:gd name="T8" fmla="*/ 17 w 226"/>
                <a:gd name="T9" fmla="*/ 401 h 598"/>
                <a:gd name="T10" fmla="*/ 26 w 226"/>
                <a:gd name="T11" fmla="*/ 424 h 598"/>
                <a:gd name="T12" fmla="*/ 37 w 226"/>
                <a:gd name="T13" fmla="*/ 445 h 598"/>
                <a:gd name="T14" fmla="*/ 49 w 226"/>
                <a:gd name="T15" fmla="*/ 467 h 598"/>
                <a:gd name="T16" fmla="*/ 64 w 226"/>
                <a:gd name="T17" fmla="*/ 488 h 598"/>
                <a:gd name="T18" fmla="*/ 80 w 226"/>
                <a:gd name="T19" fmla="*/ 506 h 598"/>
                <a:gd name="T20" fmla="*/ 97 w 226"/>
                <a:gd name="T21" fmla="*/ 524 h 598"/>
                <a:gd name="T22" fmla="*/ 116 w 226"/>
                <a:gd name="T23" fmla="*/ 541 h 598"/>
                <a:gd name="T24" fmla="*/ 135 w 226"/>
                <a:gd name="T25" fmla="*/ 555 h 598"/>
                <a:gd name="T26" fmla="*/ 157 w 226"/>
                <a:gd name="T27" fmla="*/ 569 h 598"/>
                <a:gd name="T28" fmla="*/ 179 w 226"/>
                <a:gd name="T29" fmla="*/ 580 h 598"/>
                <a:gd name="T30" fmla="*/ 202 w 226"/>
                <a:gd name="T31" fmla="*/ 589 h 598"/>
                <a:gd name="T32" fmla="*/ 226 w 226"/>
                <a:gd name="T33" fmla="*/ 598 h 598"/>
                <a:gd name="T34" fmla="*/ 226 w 226"/>
                <a:gd name="T35" fmla="*/ 0 h 598"/>
                <a:gd name="T36" fmla="*/ 202 w 226"/>
                <a:gd name="T37" fmla="*/ 8 h 598"/>
                <a:gd name="T38" fmla="*/ 179 w 226"/>
                <a:gd name="T39" fmla="*/ 18 h 598"/>
                <a:gd name="T40" fmla="*/ 157 w 226"/>
                <a:gd name="T41" fmla="*/ 29 h 598"/>
                <a:gd name="T42" fmla="*/ 135 w 226"/>
                <a:gd name="T43" fmla="*/ 42 h 598"/>
                <a:gd name="T44" fmla="*/ 116 w 226"/>
                <a:gd name="T45" fmla="*/ 57 h 598"/>
                <a:gd name="T46" fmla="*/ 97 w 226"/>
                <a:gd name="T47" fmla="*/ 74 h 598"/>
                <a:gd name="T48" fmla="*/ 80 w 226"/>
                <a:gd name="T49" fmla="*/ 92 h 598"/>
                <a:gd name="T50" fmla="*/ 64 w 226"/>
                <a:gd name="T51" fmla="*/ 110 h 598"/>
                <a:gd name="T52" fmla="*/ 49 w 226"/>
                <a:gd name="T53" fmla="*/ 131 h 598"/>
                <a:gd name="T54" fmla="*/ 37 w 226"/>
                <a:gd name="T55" fmla="*/ 152 h 598"/>
                <a:gd name="T56" fmla="*/ 26 w 226"/>
                <a:gd name="T57" fmla="*/ 174 h 598"/>
                <a:gd name="T58" fmla="*/ 17 w 226"/>
                <a:gd name="T59" fmla="*/ 197 h 598"/>
                <a:gd name="T60" fmla="*/ 9 w 226"/>
                <a:gd name="T61" fmla="*/ 221 h 598"/>
                <a:gd name="T62" fmla="*/ 5 w 226"/>
                <a:gd name="T63" fmla="*/ 247 h 598"/>
                <a:gd name="T64" fmla="*/ 1 w 226"/>
                <a:gd name="T65" fmla="*/ 272 h 598"/>
                <a:gd name="T66" fmla="*/ 0 w 226"/>
                <a:gd name="T67" fmla="*/ 299 h 5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6"/>
                <a:gd name="T103" fmla="*/ 0 h 598"/>
                <a:gd name="T104" fmla="*/ 226 w 226"/>
                <a:gd name="T105" fmla="*/ 598 h 59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6" h="598">
                  <a:moveTo>
                    <a:pt x="0" y="299"/>
                  </a:moveTo>
                  <a:lnTo>
                    <a:pt x="1" y="325"/>
                  </a:lnTo>
                  <a:lnTo>
                    <a:pt x="5" y="351"/>
                  </a:lnTo>
                  <a:lnTo>
                    <a:pt x="9" y="376"/>
                  </a:lnTo>
                  <a:lnTo>
                    <a:pt x="17" y="401"/>
                  </a:lnTo>
                  <a:lnTo>
                    <a:pt x="26" y="424"/>
                  </a:lnTo>
                  <a:lnTo>
                    <a:pt x="37" y="445"/>
                  </a:lnTo>
                  <a:lnTo>
                    <a:pt x="49" y="467"/>
                  </a:lnTo>
                  <a:lnTo>
                    <a:pt x="64" y="488"/>
                  </a:lnTo>
                  <a:lnTo>
                    <a:pt x="80" y="506"/>
                  </a:lnTo>
                  <a:lnTo>
                    <a:pt x="97" y="524"/>
                  </a:lnTo>
                  <a:lnTo>
                    <a:pt x="116" y="541"/>
                  </a:lnTo>
                  <a:lnTo>
                    <a:pt x="135" y="555"/>
                  </a:lnTo>
                  <a:lnTo>
                    <a:pt x="157" y="569"/>
                  </a:lnTo>
                  <a:lnTo>
                    <a:pt x="179" y="580"/>
                  </a:lnTo>
                  <a:lnTo>
                    <a:pt x="202" y="589"/>
                  </a:lnTo>
                  <a:lnTo>
                    <a:pt x="226" y="598"/>
                  </a:lnTo>
                  <a:lnTo>
                    <a:pt x="226" y="0"/>
                  </a:lnTo>
                  <a:lnTo>
                    <a:pt x="202" y="8"/>
                  </a:lnTo>
                  <a:lnTo>
                    <a:pt x="179" y="18"/>
                  </a:lnTo>
                  <a:lnTo>
                    <a:pt x="157" y="29"/>
                  </a:lnTo>
                  <a:lnTo>
                    <a:pt x="135" y="42"/>
                  </a:lnTo>
                  <a:lnTo>
                    <a:pt x="116" y="57"/>
                  </a:lnTo>
                  <a:lnTo>
                    <a:pt x="97" y="74"/>
                  </a:lnTo>
                  <a:lnTo>
                    <a:pt x="80" y="92"/>
                  </a:lnTo>
                  <a:lnTo>
                    <a:pt x="64" y="110"/>
                  </a:lnTo>
                  <a:lnTo>
                    <a:pt x="49" y="131"/>
                  </a:lnTo>
                  <a:lnTo>
                    <a:pt x="37" y="152"/>
                  </a:lnTo>
                  <a:lnTo>
                    <a:pt x="26" y="174"/>
                  </a:lnTo>
                  <a:lnTo>
                    <a:pt x="17" y="197"/>
                  </a:lnTo>
                  <a:lnTo>
                    <a:pt x="9" y="221"/>
                  </a:lnTo>
                  <a:lnTo>
                    <a:pt x="5" y="247"/>
                  </a:lnTo>
                  <a:lnTo>
                    <a:pt x="1" y="272"/>
                  </a:lnTo>
                  <a:lnTo>
                    <a:pt x="0" y="299"/>
                  </a:lnTo>
                  <a:close/>
                </a:path>
              </a:pathLst>
            </a:custGeom>
            <a:solidFill>
              <a:srgbClr val="63CC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51" name="Freeform 58"/>
            <p:cNvSpPr>
              <a:spLocks/>
            </p:cNvSpPr>
            <p:nvPr/>
          </p:nvSpPr>
          <p:spPr bwMode="auto">
            <a:xfrm>
              <a:off x="1944737" y="1477268"/>
              <a:ext cx="1116360" cy="1362075"/>
            </a:xfrm>
            <a:custGeom>
              <a:avLst/>
              <a:gdLst>
                <a:gd name="T0" fmla="*/ 430 w 577"/>
                <a:gd name="T1" fmla="*/ 213 h 704"/>
                <a:gd name="T2" fmla="*/ 365 w 577"/>
                <a:gd name="T3" fmla="*/ 82 h 704"/>
                <a:gd name="T4" fmla="*/ 323 w 577"/>
                <a:gd name="T5" fmla="*/ 39 h 704"/>
                <a:gd name="T6" fmla="*/ 271 w 577"/>
                <a:gd name="T7" fmla="*/ 11 h 704"/>
                <a:gd name="T8" fmla="*/ 211 w 577"/>
                <a:gd name="T9" fmla="*/ 0 h 704"/>
                <a:gd name="T10" fmla="*/ 153 w 577"/>
                <a:gd name="T11" fmla="*/ 6 h 704"/>
                <a:gd name="T12" fmla="*/ 98 w 577"/>
                <a:gd name="T13" fmla="*/ 29 h 704"/>
                <a:gd name="T14" fmla="*/ 52 w 577"/>
                <a:gd name="T15" fmla="*/ 67 h 704"/>
                <a:gd name="T16" fmla="*/ 19 w 577"/>
                <a:gd name="T17" fmla="*/ 117 h 704"/>
                <a:gd name="T18" fmla="*/ 3 w 577"/>
                <a:gd name="T19" fmla="*/ 167 h 704"/>
                <a:gd name="T20" fmla="*/ 86 w 577"/>
                <a:gd name="T21" fmla="*/ 209 h 704"/>
                <a:gd name="T22" fmla="*/ 89 w 577"/>
                <a:gd name="T23" fmla="*/ 175 h 704"/>
                <a:gd name="T24" fmla="*/ 103 w 577"/>
                <a:gd name="T25" fmla="*/ 142 h 704"/>
                <a:gd name="T26" fmla="*/ 124 w 577"/>
                <a:gd name="T27" fmla="*/ 117 h 704"/>
                <a:gd name="T28" fmla="*/ 152 w 577"/>
                <a:gd name="T29" fmla="*/ 97 h 704"/>
                <a:gd name="T30" fmla="*/ 185 w 577"/>
                <a:gd name="T31" fmla="*/ 88 h 704"/>
                <a:gd name="T32" fmla="*/ 220 w 577"/>
                <a:gd name="T33" fmla="*/ 88 h 704"/>
                <a:gd name="T34" fmla="*/ 253 w 577"/>
                <a:gd name="T35" fmla="*/ 97 h 704"/>
                <a:gd name="T36" fmla="*/ 280 w 577"/>
                <a:gd name="T37" fmla="*/ 115 h 704"/>
                <a:gd name="T38" fmla="*/ 302 w 577"/>
                <a:gd name="T39" fmla="*/ 142 h 704"/>
                <a:gd name="T40" fmla="*/ 314 w 577"/>
                <a:gd name="T41" fmla="*/ 164 h 704"/>
                <a:gd name="T42" fmla="*/ 335 w 577"/>
                <a:gd name="T43" fmla="*/ 207 h 704"/>
                <a:gd name="T44" fmla="*/ 354 w 577"/>
                <a:gd name="T45" fmla="*/ 251 h 704"/>
                <a:gd name="T46" fmla="*/ 133 w 577"/>
                <a:gd name="T47" fmla="*/ 321 h 704"/>
                <a:gd name="T48" fmla="*/ 109 w 577"/>
                <a:gd name="T49" fmla="*/ 274 h 704"/>
                <a:gd name="T50" fmla="*/ 98 w 577"/>
                <a:gd name="T51" fmla="*/ 252 h 704"/>
                <a:gd name="T52" fmla="*/ 90 w 577"/>
                <a:gd name="T53" fmla="*/ 234 h 704"/>
                <a:gd name="T54" fmla="*/ 6 w 577"/>
                <a:gd name="T55" fmla="*/ 251 h 704"/>
                <a:gd name="T56" fmla="*/ 20 w 577"/>
                <a:gd name="T57" fmla="*/ 290 h 704"/>
                <a:gd name="T58" fmla="*/ 61 w 577"/>
                <a:gd name="T59" fmla="*/ 505 h 704"/>
                <a:gd name="T60" fmla="*/ 119 w 577"/>
                <a:gd name="T61" fmla="*/ 596 h 704"/>
                <a:gd name="T62" fmla="*/ 196 w 577"/>
                <a:gd name="T63" fmla="*/ 664 h 704"/>
                <a:gd name="T64" fmla="*/ 269 w 577"/>
                <a:gd name="T65" fmla="*/ 698 h 704"/>
                <a:gd name="T66" fmla="*/ 323 w 577"/>
                <a:gd name="T67" fmla="*/ 704 h 704"/>
                <a:gd name="T68" fmla="*/ 372 w 577"/>
                <a:gd name="T69" fmla="*/ 694 h 704"/>
                <a:gd name="T70" fmla="*/ 393 w 577"/>
                <a:gd name="T71" fmla="*/ 685 h 704"/>
                <a:gd name="T72" fmla="*/ 398 w 577"/>
                <a:gd name="T73" fmla="*/ 685 h 704"/>
                <a:gd name="T74" fmla="*/ 416 w 577"/>
                <a:gd name="T75" fmla="*/ 679 h 704"/>
                <a:gd name="T76" fmla="*/ 436 w 577"/>
                <a:gd name="T77" fmla="*/ 669 h 704"/>
                <a:gd name="T78" fmla="*/ 457 w 577"/>
                <a:gd name="T79" fmla="*/ 656 h 704"/>
                <a:gd name="T80" fmla="*/ 471 w 577"/>
                <a:gd name="T81" fmla="*/ 648 h 704"/>
                <a:gd name="T82" fmla="*/ 514 w 577"/>
                <a:gd name="T83" fmla="*/ 619 h 704"/>
                <a:gd name="T84" fmla="*/ 545 w 577"/>
                <a:gd name="T85" fmla="*/ 578 h 704"/>
                <a:gd name="T86" fmla="*/ 569 w 577"/>
                <a:gd name="T87" fmla="*/ 514 h 704"/>
                <a:gd name="T88" fmla="*/ 576 w 577"/>
                <a:gd name="T89" fmla="*/ 416 h 704"/>
                <a:gd name="T90" fmla="*/ 551 w 577"/>
                <a:gd name="T91" fmla="*/ 313 h 7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77"/>
                <a:gd name="T139" fmla="*/ 0 h 704"/>
                <a:gd name="T140" fmla="*/ 577 w 577"/>
                <a:gd name="T141" fmla="*/ 704 h 7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77" h="704">
                  <a:moveTo>
                    <a:pt x="537" y="279"/>
                  </a:moveTo>
                  <a:lnTo>
                    <a:pt x="492" y="184"/>
                  </a:lnTo>
                  <a:lnTo>
                    <a:pt x="430" y="213"/>
                  </a:lnTo>
                  <a:lnTo>
                    <a:pt x="386" y="115"/>
                  </a:lnTo>
                  <a:lnTo>
                    <a:pt x="376" y="97"/>
                  </a:lnTo>
                  <a:lnTo>
                    <a:pt x="365" y="82"/>
                  </a:lnTo>
                  <a:lnTo>
                    <a:pt x="352" y="66"/>
                  </a:lnTo>
                  <a:lnTo>
                    <a:pt x="338" y="52"/>
                  </a:lnTo>
                  <a:lnTo>
                    <a:pt x="323" y="39"/>
                  </a:lnTo>
                  <a:lnTo>
                    <a:pt x="307" y="28"/>
                  </a:lnTo>
                  <a:lnTo>
                    <a:pt x="289" y="19"/>
                  </a:lnTo>
                  <a:lnTo>
                    <a:pt x="271" y="11"/>
                  </a:lnTo>
                  <a:lnTo>
                    <a:pt x="251" y="5"/>
                  </a:lnTo>
                  <a:lnTo>
                    <a:pt x="231" y="2"/>
                  </a:lnTo>
                  <a:lnTo>
                    <a:pt x="211" y="0"/>
                  </a:lnTo>
                  <a:lnTo>
                    <a:pt x="192" y="0"/>
                  </a:lnTo>
                  <a:lnTo>
                    <a:pt x="173" y="2"/>
                  </a:lnTo>
                  <a:lnTo>
                    <a:pt x="153" y="6"/>
                  </a:lnTo>
                  <a:lnTo>
                    <a:pt x="134" y="13"/>
                  </a:lnTo>
                  <a:lnTo>
                    <a:pt x="116" y="20"/>
                  </a:lnTo>
                  <a:lnTo>
                    <a:pt x="98" y="29"/>
                  </a:lnTo>
                  <a:lnTo>
                    <a:pt x="81" y="40"/>
                  </a:lnTo>
                  <a:lnTo>
                    <a:pt x="66" y="52"/>
                  </a:lnTo>
                  <a:lnTo>
                    <a:pt x="52" y="67"/>
                  </a:lnTo>
                  <a:lnTo>
                    <a:pt x="40" y="82"/>
                  </a:lnTo>
                  <a:lnTo>
                    <a:pt x="29" y="98"/>
                  </a:lnTo>
                  <a:lnTo>
                    <a:pt x="19" y="117"/>
                  </a:lnTo>
                  <a:lnTo>
                    <a:pt x="12" y="135"/>
                  </a:lnTo>
                  <a:lnTo>
                    <a:pt x="7" y="152"/>
                  </a:lnTo>
                  <a:lnTo>
                    <a:pt x="3" y="167"/>
                  </a:lnTo>
                  <a:lnTo>
                    <a:pt x="1" y="184"/>
                  </a:lnTo>
                  <a:lnTo>
                    <a:pt x="0" y="201"/>
                  </a:lnTo>
                  <a:lnTo>
                    <a:pt x="86" y="209"/>
                  </a:lnTo>
                  <a:lnTo>
                    <a:pt x="86" y="198"/>
                  </a:lnTo>
                  <a:lnTo>
                    <a:pt x="88" y="186"/>
                  </a:lnTo>
                  <a:lnTo>
                    <a:pt x="89" y="175"/>
                  </a:lnTo>
                  <a:lnTo>
                    <a:pt x="93" y="164"/>
                  </a:lnTo>
                  <a:lnTo>
                    <a:pt x="98" y="153"/>
                  </a:lnTo>
                  <a:lnTo>
                    <a:pt x="103" y="142"/>
                  </a:lnTo>
                  <a:lnTo>
                    <a:pt x="109" y="134"/>
                  </a:lnTo>
                  <a:lnTo>
                    <a:pt x="116" y="124"/>
                  </a:lnTo>
                  <a:lnTo>
                    <a:pt x="124" y="117"/>
                  </a:lnTo>
                  <a:lnTo>
                    <a:pt x="133" y="109"/>
                  </a:lnTo>
                  <a:lnTo>
                    <a:pt x="142" y="102"/>
                  </a:lnTo>
                  <a:lnTo>
                    <a:pt x="152" y="97"/>
                  </a:lnTo>
                  <a:lnTo>
                    <a:pt x="163" y="92"/>
                  </a:lnTo>
                  <a:lnTo>
                    <a:pt x="174" y="90"/>
                  </a:lnTo>
                  <a:lnTo>
                    <a:pt x="185" y="88"/>
                  </a:lnTo>
                  <a:lnTo>
                    <a:pt x="197" y="86"/>
                  </a:lnTo>
                  <a:lnTo>
                    <a:pt x="208" y="86"/>
                  </a:lnTo>
                  <a:lnTo>
                    <a:pt x="220" y="88"/>
                  </a:lnTo>
                  <a:lnTo>
                    <a:pt x="231" y="89"/>
                  </a:lnTo>
                  <a:lnTo>
                    <a:pt x="242" y="92"/>
                  </a:lnTo>
                  <a:lnTo>
                    <a:pt x="253" y="97"/>
                  </a:lnTo>
                  <a:lnTo>
                    <a:pt x="262" y="102"/>
                  </a:lnTo>
                  <a:lnTo>
                    <a:pt x="272" y="108"/>
                  </a:lnTo>
                  <a:lnTo>
                    <a:pt x="280" y="115"/>
                  </a:lnTo>
                  <a:lnTo>
                    <a:pt x="289" y="124"/>
                  </a:lnTo>
                  <a:lnTo>
                    <a:pt x="296" y="132"/>
                  </a:lnTo>
                  <a:lnTo>
                    <a:pt x="302" y="142"/>
                  </a:lnTo>
                  <a:lnTo>
                    <a:pt x="308" y="152"/>
                  </a:lnTo>
                  <a:lnTo>
                    <a:pt x="309" y="155"/>
                  </a:lnTo>
                  <a:lnTo>
                    <a:pt x="314" y="164"/>
                  </a:lnTo>
                  <a:lnTo>
                    <a:pt x="319" y="176"/>
                  </a:lnTo>
                  <a:lnTo>
                    <a:pt x="326" y="190"/>
                  </a:lnTo>
                  <a:lnTo>
                    <a:pt x="335" y="207"/>
                  </a:lnTo>
                  <a:lnTo>
                    <a:pt x="342" y="223"/>
                  </a:lnTo>
                  <a:lnTo>
                    <a:pt x="348" y="239"/>
                  </a:lnTo>
                  <a:lnTo>
                    <a:pt x="354" y="251"/>
                  </a:lnTo>
                  <a:lnTo>
                    <a:pt x="147" y="349"/>
                  </a:lnTo>
                  <a:lnTo>
                    <a:pt x="140" y="336"/>
                  </a:lnTo>
                  <a:lnTo>
                    <a:pt x="133" y="321"/>
                  </a:lnTo>
                  <a:lnTo>
                    <a:pt x="124" y="304"/>
                  </a:lnTo>
                  <a:lnTo>
                    <a:pt x="116" y="288"/>
                  </a:lnTo>
                  <a:lnTo>
                    <a:pt x="109" y="274"/>
                  </a:lnTo>
                  <a:lnTo>
                    <a:pt x="103" y="263"/>
                  </a:lnTo>
                  <a:lnTo>
                    <a:pt x="99" y="255"/>
                  </a:lnTo>
                  <a:lnTo>
                    <a:pt x="98" y="252"/>
                  </a:lnTo>
                  <a:lnTo>
                    <a:pt x="95" y="246"/>
                  </a:lnTo>
                  <a:lnTo>
                    <a:pt x="93" y="240"/>
                  </a:lnTo>
                  <a:lnTo>
                    <a:pt x="90" y="234"/>
                  </a:lnTo>
                  <a:lnTo>
                    <a:pt x="89" y="228"/>
                  </a:lnTo>
                  <a:lnTo>
                    <a:pt x="3" y="239"/>
                  </a:lnTo>
                  <a:lnTo>
                    <a:pt x="6" y="251"/>
                  </a:lnTo>
                  <a:lnTo>
                    <a:pt x="11" y="264"/>
                  </a:lnTo>
                  <a:lnTo>
                    <a:pt x="14" y="276"/>
                  </a:lnTo>
                  <a:lnTo>
                    <a:pt x="20" y="290"/>
                  </a:lnTo>
                  <a:lnTo>
                    <a:pt x="71" y="385"/>
                  </a:lnTo>
                  <a:lnTo>
                    <a:pt x="17" y="411"/>
                  </a:lnTo>
                  <a:lnTo>
                    <a:pt x="61" y="505"/>
                  </a:lnTo>
                  <a:lnTo>
                    <a:pt x="78" y="538"/>
                  </a:lnTo>
                  <a:lnTo>
                    <a:pt x="98" y="568"/>
                  </a:lnTo>
                  <a:lnTo>
                    <a:pt x="119" y="596"/>
                  </a:lnTo>
                  <a:lnTo>
                    <a:pt x="144" y="621"/>
                  </a:lnTo>
                  <a:lnTo>
                    <a:pt x="169" y="644"/>
                  </a:lnTo>
                  <a:lnTo>
                    <a:pt x="196" y="664"/>
                  </a:lnTo>
                  <a:lnTo>
                    <a:pt x="223" y="679"/>
                  </a:lnTo>
                  <a:lnTo>
                    <a:pt x="251" y="692"/>
                  </a:lnTo>
                  <a:lnTo>
                    <a:pt x="269" y="698"/>
                  </a:lnTo>
                  <a:lnTo>
                    <a:pt x="288" y="701"/>
                  </a:lnTo>
                  <a:lnTo>
                    <a:pt x="305" y="702"/>
                  </a:lnTo>
                  <a:lnTo>
                    <a:pt x="323" y="704"/>
                  </a:lnTo>
                  <a:lnTo>
                    <a:pt x="340" y="702"/>
                  </a:lnTo>
                  <a:lnTo>
                    <a:pt x="357" y="699"/>
                  </a:lnTo>
                  <a:lnTo>
                    <a:pt x="372" y="694"/>
                  </a:lnTo>
                  <a:lnTo>
                    <a:pt x="388" y="688"/>
                  </a:lnTo>
                  <a:lnTo>
                    <a:pt x="390" y="687"/>
                  </a:lnTo>
                  <a:lnTo>
                    <a:pt x="393" y="685"/>
                  </a:lnTo>
                  <a:lnTo>
                    <a:pt x="395" y="684"/>
                  </a:lnTo>
                  <a:lnTo>
                    <a:pt x="398" y="683"/>
                  </a:lnTo>
                  <a:lnTo>
                    <a:pt x="398" y="685"/>
                  </a:lnTo>
                  <a:lnTo>
                    <a:pt x="403" y="684"/>
                  </a:lnTo>
                  <a:lnTo>
                    <a:pt x="409" y="683"/>
                  </a:lnTo>
                  <a:lnTo>
                    <a:pt x="416" y="679"/>
                  </a:lnTo>
                  <a:lnTo>
                    <a:pt x="423" y="676"/>
                  </a:lnTo>
                  <a:lnTo>
                    <a:pt x="429" y="672"/>
                  </a:lnTo>
                  <a:lnTo>
                    <a:pt x="436" y="669"/>
                  </a:lnTo>
                  <a:lnTo>
                    <a:pt x="444" y="664"/>
                  </a:lnTo>
                  <a:lnTo>
                    <a:pt x="451" y="660"/>
                  </a:lnTo>
                  <a:lnTo>
                    <a:pt x="457" y="656"/>
                  </a:lnTo>
                  <a:lnTo>
                    <a:pt x="463" y="653"/>
                  </a:lnTo>
                  <a:lnTo>
                    <a:pt x="468" y="650"/>
                  </a:lnTo>
                  <a:lnTo>
                    <a:pt x="471" y="648"/>
                  </a:lnTo>
                  <a:lnTo>
                    <a:pt x="486" y="640"/>
                  </a:lnTo>
                  <a:lnTo>
                    <a:pt x="501" y="630"/>
                  </a:lnTo>
                  <a:lnTo>
                    <a:pt x="514" y="619"/>
                  </a:lnTo>
                  <a:lnTo>
                    <a:pt x="526" y="607"/>
                  </a:lnTo>
                  <a:lnTo>
                    <a:pt x="536" y="592"/>
                  </a:lnTo>
                  <a:lnTo>
                    <a:pt x="545" y="578"/>
                  </a:lnTo>
                  <a:lnTo>
                    <a:pt x="554" y="561"/>
                  </a:lnTo>
                  <a:lnTo>
                    <a:pt x="561" y="543"/>
                  </a:lnTo>
                  <a:lnTo>
                    <a:pt x="569" y="514"/>
                  </a:lnTo>
                  <a:lnTo>
                    <a:pt x="576" y="482"/>
                  </a:lnTo>
                  <a:lnTo>
                    <a:pt x="577" y="449"/>
                  </a:lnTo>
                  <a:lnTo>
                    <a:pt x="576" y="416"/>
                  </a:lnTo>
                  <a:lnTo>
                    <a:pt x="571" y="380"/>
                  </a:lnTo>
                  <a:lnTo>
                    <a:pt x="562" y="347"/>
                  </a:lnTo>
                  <a:lnTo>
                    <a:pt x="551" y="313"/>
                  </a:lnTo>
                  <a:lnTo>
                    <a:pt x="537" y="2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52" name="Freeform 59"/>
            <p:cNvSpPr>
              <a:spLocks/>
            </p:cNvSpPr>
            <p:nvPr/>
          </p:nvSpPr>
          <p:spPr bwMode="auto">
            <a:xfrm>
              <a:off x="1944737" y="1866156"/>
              <a:ext cx="172194" cy="73521"/>
            </a:xfrm>
            <a:custGeom>
              <a:avLst/>
              <a:gdLst>
                <a:gd name="T0" fmla="*/ 86 w 89"/>
                <a:gd name="T1" fmla="*/ 8 h 38"/>
                <a:gd name="T2" fmla="*/ 0 w 89"/>
                <a:gd name="T3" fmla="*/ 0 h 38"/>
                <a:gd name="T4" fmla="*/ 0 w 89"/>
                <a:gd name="T5" fmla="*/ 10 h 38"/>
                <a:gd name="T6" fmla="*/ 1 w 89"/>
                <a:gd name="T7" fmla="*/ 20 h 38"/>
                <a:gd name="T8" fmla="*/ 2 w 89"/>
                <a:gd name="T9" fmla="*/ 28 h 38"/>
                <a:gd name="T10" fmla="*/ 3 w 89"/>
                <a:gd name="T11" fmla="*/ 38 h 38"/>
                <a:gd name="T12" fmla="*/ 89 w 89"/>
                <a:gd name="T13" fmla="*/ 27 h 38"/>
                <a:gd name="T14" fmla="*/ 88 w 89"/>
                <a:gd name="T15" fmla="*/ 22 h 38"/>
                <a:gd name="T16" fmla="*/ 88 w 89"/>
                <a:gd name="T17" fmla="*/ 17 h 38"/>
                <a:gd name="T18" fmla="*/ 87 w 89"/>
                <a:gd name="T19" fmla="*/ 12 h 38"/>
                <a:gd name="T20" fmla="*/ 86 w 89"/>
                <a:gd name="T21" fmla="*/ 8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9"/>
                <a:gd name="T34" fmla="*/ 0 h 38"/>
                <a:gd name="T35" fmla="*/ 89 w 89"/>
                <a:gd name="T36" fmla="*/ 38 h 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9" h="38">
                  <a:moveTo>
                    <a:pt x="86" y="8"/>
                  </a:moveTo>
                  <a:lnTo>
                    <a:pt x="0" y="0"/>
                  </a:lnTo>
                  <a:lnTo>
                    <a:pt x="0" y="10"/>
                  </a:lnTo>
                  <a:lnTo>
                    <a:pt x="1" y="20"/>
                  </a:lnTo>
                  <a:lnTo>
                    <a:pt x="2" y="28"/>
                  </a:lnTo>
                  <a:lnTo>
                    <a:pt x="3" y="38"/>
                  </a:lnTo>
                  <a:lnTo>
                    <a:pt x="89" y="27"/>
                  </a:lnTo>
                  <a:lnTo>
                    <a:pt x="88" y="22"/>
                  </a:lnTo>
                  <a:lnTo>
                    <a:pt x="88" y="17"/>
                  </a:lnTo>
                  <a:lnTo>
                    <a:pt x="87" y="12"/>
                  </a:lnTo>
                  <a:lnTo>
                    <a:pt x="8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53" name="Freeform 98"/>
            <p:cNvSpPr>
              <a:spLocks/>
            </p:cNvSpPr>
            <p:nvPr/>
          </p:nvSpPr>
          <p:spPr bwMode="auto">
            <a:xfrm>
              <a:off x="3146227" y="1792635"/>
              <a:ext cx="154781" cy="125760"/>
            </a:xfrm>
            <a:custGeom>
              <a:avLst/>
              <a:gdLst>
                <a:gd name="T0" fmla="*/ 67 w 80"/>
                <a:gd name="T1" fmla="*/ 0 h 65"/>
                <a:gd name="T2" fmla="*/ 0 w 80"/>
                <a:gd name="T3" fmla="*/ 47 h 65"/>
                <a:gd name="T4" fmla="*/ 14 w 80"/>
                <a:gd name="T5" fmla="*/ 65 h 65"/>
                <a:gd name="T6" fmla="*/ 80 w 80"/>
                <a:gd name="T7" fmla="*/ 18 h 65"/>
                <a:gd name="T8" fmla="*/ 67 w 80"/>
                <a:gd name="T9" fmla="*/ 0 h 65"/>
                <a:gd name="T10" fmla="*/ 0 60000 65536"/>
                <a:gd name="T11" fmla="*/ 0 60000 65536"/>
                <a:gd name="T12" fmla="*/ 0 60000 65536"/>
                <a:gd name="T13" fmla="*/ 0 60000 65536"/>
                <a:gd name="T14" fmla="*/ 0 60000 65536"/>
                <a:gd name="T15" fmla="*/ 0 w 80"/>
                <a:gd name="T16" fmla="*/ 0 h 65"/>
                <a:gd name="T17" fmla="*/ 80 w 80"/>
                <a:gd name="T18" fmla="*/ 65 h 65"/>
              </a:gdLst>
              <a:ahLst/>
              <a:cxnLst>
                <a:cxn ang="T10">
                  <a:pos x="T0" y="T1"/>
                </a:cxn>
                <a:cxn ang="T11">
                  <a:pos x="T2" y="T3"/>
                </a:cxn>
                <a:cxn ang="T12">
                  <a:pos x="T4" y="T5"/>
                </a:cxn>
                <a:cxn ang="T13">
                  <a:pos x="T6" y="T7"/>
                </a:cxn>
                <a:cxn ang="T14">
                  <a:pos x="T8" y="T9"/>
                </a:cxn>
              </a:cxnLst>
              <a:rect l="T15" t="T16" r="T17" b="T18"/>
              <a:pathLst>
                <a:path w="80" h="65">
                  <a:moveTo>
                    <a:pt x="67" y="0"/>
                  </a:moveTo>
                  <a:lnTo>
                    <a:pt x="0" y="47"/>
                  </a:lnTo>
                  <a:lnTo>
                    <a:pt x="14" y="65"/>
                  </a:lnTo>
                  <a:lnTo>
                    <a:pt x="80" y="18"/>
                  </a:lnTo>
                  <a:lnTo>
                    <a:pt x="67"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54" name="Freeform 99"/>
            <p:cNvSpPr>
              <a:spLocks/>
            </p:cNvSpPr>
            <p:nvPr/>
          </p:nvSpPr>
          <p:spPr bwMode="auto">
            <a:xfrm>
              <a:off x="3078510" y="1670745"/>
              <a:ext cx="141238" cy="141238"/>
            </a:xfrm>
            <a:custGeom>
              <a:avLst/>
              <a:gdLst>
                <a:gd name="T0" fmla="*/ 57 w 73"/>
                <a:gd name="T1" fmla="*/ 0 h 73"/>
                <a:gd name="T2" fmla="*/ 0 w 73"/>
                <a:gd name="T3" fmla="*/ 59 h 73"/>
                <a:gd name="T4" fmla="*/ 17 w 73"/>
                <a:gd name="T5" fmla="*/ 73 h 73"/>
                <a:gd name="T6" fmla="*/ 73 w 73"/>
                <a:gd name="T7" fmla="*/ 15 h 73"/>
                <a:gd name="T8" fmla="*/ 57 w 73"/>
                <a:gd name="T9" fmla="*/ 0 h 73"/>
                <a:gd name="T10" fmla="*/ 0 60000 65536"/>
                <a:gd name="T11" fmla="*/ 0 60000 65536"/>
                <a:gd name="T12" fmla="*/ 0 60000 65536"/>
                <a:gd name="T13" fmla="*/ 0 60000 65536"/>
                <a:gd name="T14" fmla="*/ 0 60000 65536"/>
                <a:gd name="T15" fmla="*/ 0 w 73"/>
                <a:gd name="T16" fmla="*/ 0 h 73"/>
                <a:gd name="T17" fmla="*/ 73 w 73"/>
                <a:gd name="T18" fmla="*/ 73 h 73"/>
              </a:gdLst>
              <a:ahLst/>
              <a:cxnLst>
                <a:cxn ang="T10">
                  <a:pos x="T0" y="T1"/>
                </a:cxn>
                <a:cxn ang="T11">
                  <a:pos x="T2" y="T3"/>
                </a:cxn>
                <a:cxn ang="T12">
                  <a:pos x="T4" y="T5"/>
                </a:cxn>
                <a:cxn ang="T13">
                  <a:pos x="T6" y="T7"/>
                </a:cxn>
                <a:cxn ang="T14">
                  <a:pos x="T8" y="T9"/>
                </a:cxn>
              </a:cxnLst>
              <a:rect l="T15" t="T16" r="T17" b="T18"/>
              <a:pathLst>
                <a:path w="73" h="73">
                  <a:moveTo>
                    <a:pt x="57" y="0"/>
                  </a:moveTo>
                  <a:lnTo>
                    <a:pt x="0" y="59"/>
                  </a:lnTo>
                  <a:lnTo>
                    <a:pt x="17" y="73"/>
                  </a:lnTo>
                  <a:lnTo>
                    <a:pt x="73" y="15"/>
                  </a:lnTo>
                  <a:lnTo>
                    <a:pt x="57"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55" name="Freeform 100"/>
            <p:cNvSpPr>
              <a:spLocks/>
            </p:cNvSpPr>
            <p:nvPr/>
          </p:nvSpPr>
          <p:spPr bwMode="auto">
            <a:xfrm>
              <a:off x="2999185" y="1581745"/>
              <a:ext cx="116086" cy="158651"/>
            </a:xfrm>
            <a:custGeom>
              <a:avLst/>
              <a:gdLst>
                <a:gd name="T0" fmla="*/ 40 w 60"/>
                <a:gd name="T1" fmla="*/ 0 h 82"/>
                <a:gd name="T2" fmla="*/ 0 w 60"/>
                <a:gd name="T3" fmla="*/ 70 h 82"/>
                <a:gd name="T4" fmla="*/ 20 w 60"/>
                <a:gd name="T5" fmla="*/ 82 h 82"/>
                <a:gd name="T6" fmla="*/ 60 w 60"/>
                <a:gd name="T7" fmla="*/ 11 h 82"/>
                <a:gd name="T8" fmla="*/ 40 w 60"/>
                <a:gd name="T9" fmla="*/ 0 h 82"/>
                <a:gd name="T10" fmla="*/ 0 60000 65536"/>
                <a:gd name="T11" fmla="*/ 0 60000 65536"/>
                <a:gd name="T12" fmla="*/ 0 60000 65536"/>
                <a:gd name="T13" fmla="*/ 0 60000 65536"/>
                <a:gd name="T14" fmla="*/ 0 60000 65536"/>
                <a:gd name="T15" fmla="*/ 0 w 60"/>
                <a:gd name="T16" fmla="*/ 0 h 82"/>
                <a:gd name="T17" fmla="*/ 60 w 60"/>
                <a:gd name="T18" fmla="*/ 82 h 82"/>
              </a:gdLst>
              <a:ahLst/>
              <a:cxnLst>
                <a:cxn ang="T10">
                  <a:pos x="T0" y="T1"/>
                </a:cxn>
                <a:cxn ang="T11">
                  <a:pos x="T2" y="T3"/>
                </a:cxn>
                <a:cxn ang="T12">
                  <a:pos x="T4" y="T5"/>
                </a:cxn>
                <a:cxn ang="T13">
                  <a:pos x="T6" y="T7"/>
                </a:cxn>
                <a:cxn ang="T14">
                  <a:pos x="T8" y="T9"/>
                </a:cxn>
              </a:cxnLst>
              <a:rect l="T15" t="T16" r="T17" b="T18"/>
              <a:pathLst>
                <a:path w="60" h="82">
                  <a:moveTo>
                    <a:pt x="40" y="0"/>
                  </a:moveTo>
                  <a:lnTo>
                    <a:pt x="0" y="70"/>
                  </a:lnTo>
                  <a:lnTo>
                    <a:pt x="20" y="82"/>
                  </a:lnTo>
                  <a:lnTo>
                    <a:pt x="60" y="11"/>
                  </a:lnTo>
                  <a:lnTo>
                    <a:pt x="4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56" name="Freeform 101"/>
            <p:cNvSpPr>
              <a:spLocks/>
            </p:cNvSpPr>
            <p:nvPr/>
          </p:nvSpPr>
          <p:spPr bwMode="auto">
            <a:xfrm>
              <a:off x="1983433" y="1517898"/>
              <a:ext cx="758428" cy="688777"/>
            </a:xfrm>
            <a:custGeom>
              <a:avLst/>
              <a:gdLst>
                <a:gd name="T0" fmla="*/ 6 w 392"/>
                <a:gd name="T1" fmla="*/ 225 h 356"/>
                <a:gd name="T2" fmla="*/ 3 w 392"/>
                <a:gd name="T3" fmla="*/ 155 h 356"/>
                <a:gd name="T4" fmla="*/ 18 w 392"/>
                <a:gd name="T5" fmla="*/ 104 h 356"/>
                <a:gd name="T6" fmla="*/ 37 w 392"/>
                <a:gd name="T7" fmla="*/ 74 h 356"/>
                <a:gd name="T8" fmla="*/ 60 w 392"/>
                <a:gd name="T9" fmla="*/ 47 h 356"/>
                <a:gd name="T10" fmla="*/ 89 w 392"/>
                <a:gd name="T11" fmla="*/ 25 h 356"/>
                <a:gd name="T12" fmla="*/ 121 w 392"/>
                <a:gd name="T13" fmla="*/ 10 h 356"/>
                <a:gd name="T14" fmla="*/ 155 w 392"/>
                <a:gd name="T15" fmla="*/ 1 h 356"/>
                <a:gd name="T16" fmla="*/ 190 w 392"/>
                <a:gd name="T17" fmla="*/ 0 h 356"/>
                <a:gd name="T18" fmla="*/ 226 w 392"/>
                <a:gd name="T19" fmla="*/ 5 h 356"/>
                <a:gd name="T20" fmla="*/ 260 w 392"/>
                <a:gd name="T21" fmla="*/ 17 h 356"/>
                <a:gd name="T22" fmla="*/ 291 w 392"/>
                <a:gd name="T23" fmla="*/ 35 h 356"/>
                <a:gd name="T24" fmla="*/ 317 w 392"/>
                <a:gd name="T25" fmla="*/ 59 h 356"/>
                <a:gd name="T26" fmla="*/ 338 w 392"/>
                <a:gd name="T27" fmla="*/ 87 h 356"/>
                <a:gd name="T28" fmla="*/ 347 w 392"/>
                <a:gd name="T29" fmla="*/ 107 h 356"/>
                <a:gd name="T30" fmla="*/ 357 w 392"/>
                <a:gd name="T31" fmla="*/ 127 h 356"/>
                <a:gd name="T32" fmla="*/ 373 w 392"/>
                <a:gd name="T33" fmla="*/ 159 h 356"/>
                <a:gd name="T34" fmla="*/ 386 w 392"/>
                <a:gd name="T35" fmla="*/ 189 h 356"/>
                <a:gd name="T36" fmla="*/ 387 w 392"/>
                <a:gd name="T37" fmla="*/ 203 h 356"/>
                <a:gd name="T38" fmla="*/ 352 w 392"/>
                <a:gd name="T39" fmla="*/ 220 h 356"/>
                <a:gd name="T40" fmla="*/ 300 w 392"/>
                <a:gd name="T41" fmla="*/ 110 h 356"/>
                <a:gd name="T42" fmla="*/ 283 w 392"/>
                <a:gd name="T43" fmla="*/ 88 h 356"/>
                <a:gd name="T44" fmla="*/ 264 w 392"/>
                <a:gd name="T45" fmla="*/ 71 h 356"/>
                <a:gd name="T46" fmla="*/ 241 w 392"/>
                <a:gd name="T47" fmla="*/ 57 h 356"/>
                <a:gd name="T48" fmla="*/ 214 w 392"/>
                <a:gd name="T49" fmla="*/ 48 h 356"/>
                <a:gd name="T50" fmla="*/ 189 w 392"/>
                <a:gd name="T51" fmla="*/ 45 h 356"/>
                <a:gd name="T52" fmla="*/ 162 w 392"/>
                <a:gd name="T53" fmla="*/ 46 h 356"/>
                <a:gd name="T54" fmla="*/ 136 w 392"/>
                <a:gd name="T55" fmla="*/ 53 h 356"/>
                <a:gd name="T56" fmla="*/ 112 w 392"/>
                <a:gd name="T57" fmla="*/ 64 h 356"/>
                <a:gd name="T58" fmla="*/ 90 w 392"/>
                <a:gd name="T59" fmla="*/ 81 h 356"/>
                <a:gd name="T60" fmla="*/ 73 w 392"/>
                <a:gd name="T61" fmla="*/ 100 h 356"/>
                <a:gd name="T62" fmla="*/ 58 w 392"/>
                <a:gd name="T63" fmla="*/ 123 h 356"/>
                <a:gd name="T64" fmla="*/ 47 w 392"/>
                <a:gd name="T65" fmla="*/ 161 h 356"/>
                <a:gd name="T66" fmla="*/ 50 w 392"/>
                <a:gd name="T67" fmla="*/ 214 h 356"/>
                <a:gd name="T68" fmla="*/ 108 w 392"/>
                <a:gd name="T69" fmla="*/ 336 h 356"/>
                <a:gd name="T70" fmla="*/ 18 w 392"/>
                <a:gd name="T71" fmla="*/ 259 h 3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92"/>
                <a:gd name="T109" fmla="*/ 0 h 356"/>
                <a:gd name="T110" fmla="*/ 392 w 392"/>
                <a:gd name="T111" fmla="*/ 356 h 3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92" h="356">
                  <a:moveTo>
                    <a:pt x="18" y="259"/>
                  </a:moveTo>
                  <a:lnTo>
                    <a:pt x="6" y="225"/>
                  </a:lnTo>
                  <a:lnTo>
                    <a:pt x="0" y="190"/>
                  </a:lnTo>
                  <a:lnTo>
                    <a:pt x="3" y="155"/>
                  </a:lnTo>
                  <a:lnTo>
                    <a:pt x="11" y="121"/>
                  </a:lnTo>
                  <a:lnTo>
                    <a:pt x="18" y="104"/>
                  </a:lnTo>
                  <a:lnTo>
                    <a:pt x="26" y="88"/>
                  </a:lnTo>
                  <a:lnTo>
                    <a:pt x="37" y="74"/>
                  </a:lnTo>
                  <a:lnTo>
                    <a:pt x="47" y="59"/>
                  </a:lnTo>
                  <a:lnTo>
                    <a:pt x="60" y="47"/>
                  </a:lnTo>
                  <a:lnTo>
                    <a:pt x="74" y="35"/>
                  </a:lnTo>
                  <a:lnTo>
                    <a:pt x="89" y="25"/>
                  </a:lnTo>
                  <a:lnTo>
                    <a:pt x="104" y="17"/>
                  </a:lnTo>
                  <a:lnTo>
                    <a:pt x="121" y="10"/>
                  </a:lnTo>
                  <a:lnTo>
                    <a:pt x="138" y="5"/>
                  </a:lnTo>
                  <a:lnTo>
                    <a:pt x="155" y="1"/>
                  </a:lnTo>
                  <a:lnTo>
                    <a:pt x="173" y="0"/>
                  </a:lnTo>
                  <a:lnTo>
                    <a:pt x="190" y="0"/>
                  </a:lnTo>
                  <a:lnTo>
                    <a:pt x="208" y="1"/>
                  </a:lnTo>
                  <a:lnTo>
                    <a:pt x="226" y="5"/>
                  </a:lnTo>
                  <a:lnTo>
                    <a:pt x="243" y="10"/>
                  </a:lnTo>
                  <a:lnTo>
                    <a:pt x="260" y="17"/>
                  </a:lnTo>
                  <a:lnTo>
                    <a:pt x="276" y="25"/>
                  </a:lnTo>
                  <a:lnTo>
                    <a:pt x="291" y="35"/>
                  </a:lnTo>
                  <a:lnTo>
                    <a:pt x="304" y="46"/>
                  </a:lnTo>
                  <a:lnTo>
                    <a:pt x="317" y="59"/>
                  </a:lnTo>
                  <a:lnTo>
                    <a:pt x="328" y="73"/>
                  </a:lnTo>
                  <a:lnTo>
                    <a:pt x="338" y="87"/>
                  </a:lnTo>
                  <a:lnTo>
                    <a:pt x="346" y="103"/>
                  </a:lnTo>
                  <a:lnTo>
                    <a:pt x="347" y="107"/>
                  </a:lnTo>
                  <a:lnTo>
                    <a:pt x="352" y="115"/>
                  </a:lnTo>
                  <a:lnTo>
                    <a:pt x="357" y="127"/>
                  </a:lnTo>
                  <a:lnTo>
                    <a:pt x="364" y="142"/>
                  </a:lnTo>
                  <a:lnTo>
                    <a:pt x="373" y="159"/>
                  </a:lnTo>
                  <a:lnTo>
                    <a:pt x="380" y="174"/>
                  </a:lnTo>
                  <a:lnTo>
                    <a:pt x="386" y="189"/>
                  </a:lnTo>
                  <a:lnTo>
                    <a:pt x="392" y="201"/>
                  </a:lnTo>
                  <a:lnTo>
                    <a:pt x="387" y="203"/>
                  </a:lnTo>
                  <a:lnTo>
                    <a:pt x="352" y="220"/>
                  </a:lnTo>
                  <a:lnTo>
                    <a:pt x="306" y="122"/>
                  </a:lnTo>
                  <a:lnTo>
                    <a:pt x="300" y="110"/>
                  </a:lnTo>
                  <a:lnTo>
                    <a:pt x="292" y="99"/>
                  </a:lnTo>
                  <a:lnTo>
                    <a:pt x="283" y="88"/>
                  </a:lnTo>
                  <a:lnTo>
                    <a:pt x="275" y="80"/>
                  </a:lnTo>
                  <a:lnTo>
                    <a:pt x="264" y="71"/>
                  </a:lnTo>
                  <a:lnTo>
                    <a:pt x="253" y="63"/>
                  </a:lnTo>
                  <a:lnTo>
                    <a:pt x="241" y="57"/>
                  </a:lnTo>
                  <a:lnTo>
                    <a:pt x="228" y="52"/>
                  </a:lnTo>
                  <a:lnTo>
                    <a:pt x="214" y="48"/>
                  </a:lnTo>
                  <a:lnTo>
                    <a:pt x="202" y="46"/>
                  </a:lnTo>
                  <a:lnTo>
                    <a:pt x="189" y="45"/>
                  </a:lnTo>
                  <a:lnTo>
                    <a:pt x="176" y="45"/>
                  </a:lnTo>
                  <a:lnTo>
                    <a:pt x="162" y="46"/>
                  </a:lnTo>
                  <a:lnTo>
                    <a:pt x="149" y="48"/>
                  </a:lnTo>
                  <a:lnTo>
                    <a:pt x="136" y="53"/>
                  </a:lnTo>
                  <a:lnTo>
                    <a:pt x="124" y="58"/>
                  </a:lnTo>
                  <a:lnTo>
                    <a:pt x="112" y="64"/>
                  </a:lnTo>
                  <a:lnTo>
                    <a:pt x="101" y="73"/>
                  </a:lnTo>
                  <a:lnTo>
                    <a:pt x="90" y="81"/>
                  </a:lnTo>
                  <a:lnTo>
                    <a:pt x="81" y="90"/>
                  </a:lnTo>
                  <a:lnTo>
                    <a:pt x="73" y="100"/>
                  </a:lnTo>
                  <a:lnTo>
                    <a:pt x="64" y="111"/>
                  </a:lnTo>
                  <a:lnTo>
                    <a:pt x="58" y="123"/>
                  </a:lnTo>
                  <a:lnTo>
                    <a:pt x="53" y="136"/>
                  </a:lnTo>
                  <a:lnTo>
                    <a:pt x="47" y="161"/>
                  </a:lnTo>
                  <a:lnTo>
                    <a:pt x="46" y="188"/>
                  </a:lnTo>
                  <a:lnTo>
                    <a:pt x="50" y="214"/>
                  </a:lnTo>
                  <a:lnTo>
                    <a:pt x="58" y="240"/>
                  </a:lnTo>
                  <a:lnTo>
                    <a:pt x="108" y="336"/>
                  </a:lnTo>
                  <a:lnTo>
                    <a:pt x="70" y="356"/>
                  </a:lnTo>
                  <a:lnTo>
                    <a:pt x="18" y="2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57" name="Freeform 102"/>
            <p:cNvSpPr>
              <a:spLocks/>
            </p:cNvSpPr>
            <p:nvPr/>
          </p:nvSpPr>
          <p:spPr bwMode="auto">
            <a:xfrm>
              <a:off x="2027932" y="1964829"/>
              <a:ext cx="828080" cy="833884"/>
            </a:xfrm>
            <a:custGeom>
              <a:avLst/>
              <a:gdLst>
                <a:gd name="T0" fmla="*/ 337 w 428"/>
                <a:gd name="T1" fmla="*/ 418 h 431"/>
                <a:gd name="T2" fmla="*/ 323 w 428"/>
                <a:gd name="T3" fmla="*/ 424 h 431"/>
                <a:gd name="T4" fmla="*/ 309 w 428"/>
                <a:gd name="T5" fmla="*/ 427 h 431"/>
                <a:gd name="T6" fmla="*/ 293 w 428"/>
                <a:gd name="T7" fmla="*/ 430 h 431"/>
                <a:gd name="T8" fmla="*/ 278 w 428"/>
                <a:gd name="T9" fmla="*/ 431 h 431"/>
                <a:gd name="T10" fmla="*/ 263 w 428"/>
                <a:gd name="T11" fmla="*/ 431 h 431"/>
                <a:gd name="T12" fmla="*/ 247 w 428"/>
                <a:gd name="T13" fmla="*/ 429 h 431"/>
                <a:gd name="T14" fmla="*/ 230 w 428"/>
                <a:gd name="T15" fmla="*/ 425 h 431"/>
                <a:gd name="T16" fmla="*/ 214 w 428"/>
                <a:gd name="T17" fmla="*/ 420 h 431"/>
                <a:gd name="T18" fmla="*/ 188 w 428"/>
                <a:gd name="T19" fmla="*/ 409 h 431"/>
                <a:gd name="T20" fmla="*/ 162 w 428"/>
                <a:gd name="T21" fmla="*/ 394 h 431"/>
                <a:gd name="T22" fmla="*/ 137 w 428"/>
                <a:gd name="T23" fmla="*/ 375 h 431"/>
                <a:gd name="T24" fmla="*/ 114 w 428"/>
                <a:gd name="T25" fmla="*/ 355 h 431"/>
                <a:gd name="T26" fmla="*/ 91 w 428"/>
                <a:gd name="T27" fmla="*/ 331 h 431"/>
                <a:gd name="T28" fmla="*/ 72 w 428"/>
                <a:gd name="T29" fmla="*/ 304 h 431"/>
                <a:gd name="T30" fmla="*/ 52 w 428"/>
                <a:gd name="T31" fmla="*/ 275 h 431"/>
                <a:gd name="T32" fmla="*/ 37 w 428"/>
                <a:gd name="T33" fmla="*/ 245 h 431"/>
                <a:gd name="T34" fmla="*/ 35 w 428"/>
                <a:gd name="T35" fmla="*/ 242 h 431"/>
                <a:gd name="T36" fmla="*/ 32 w 428"/>
                <a:gd name="T37" fmla="*/ 235 h 431"/>
                <a:gd name="T38" fmla="*/ 27 w 428"/>
                <a:gd name="T39" fmla="*/ 224 h 431"/>
                <a:gd name="T40" fmla="*/ 21 w 428"/>
                <a:gd name="T41" fmla="*/ 212 h 431"/>
                <a:gd name="T42" fmla="*/ 15 w 428"/>
                <a:gd name="T43" fmla="*/ 200 h 431"/>
                <a:gd name="T44" fmla="*/ 9 w 428"/>
                <a:gd name="T45" fmla="*/ 187 h 431"/>
                <a:gd name="T46" fmla="*/ 4 w 428"/>
                <a:gd name="T47" fmla="*/ 176 h 431"/>
                <a:gd name="T48" fmla="*/ 0 w 428"/>
                <a:gd name="T49" fmla="*/ 168 h 431"/>
                <a:gd name="T50" fmla="*/ 356 w 428"/>
                <a:gd name="T51" fmla="*/ 0 h 431"/>
                <a:gd name="T52" fmla="*/ 391 w 428"/>
                <a:gd name="T53" fmla="*/ 75 h 431"/>
                <a:gd name="T54" fmla="*/ 412 w 428"/>
                <a:gd name="T55" fmla="*/ 128 h 431"/>
                <a:gd name="T56" fmla="*/ 425 w 428"/>
                <a:gd name="T57" fmla="*/ 183 h 431"/>
                <a:gd name="T58" fmla="*/ 428 w 428"/>
                <a:gd name="T59" fmla="*/ 234 h 431"/>
                <a:gd name="T60" fmla="*/ 426 w 428"/>
                <a:gd name="T61" fmla="*/ 282 h 431"/>
                <a:gd name="T62" fmla="*/ 414 w 428"/>
                <a:gd name="T63" fmla="*/ 326 h 431"/>
                <a:gd name="T64" fmla="*/ 396 w 428"/>
                <a:gd name="T65" fmla="*/ 365 h 431"/>
                <a:gd name="T66" fmla="*/ 369 w 428"/>
                <a:gd name="T67" fmla="*/ 395 h 431"/>
                <a:gd name="T68" fmla="*/ 337 w 428"/>
                <a:gd name="T69" fmla="*/ 418 h 4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28"/>
                <a:gd name="T106" fmla="*/ 0 h 431"/>
                <a:gd name="T107" fmla="*/ 428 w 428"/>
                <a:gd name="T108" fmla="*/ 431 h 43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28" h="431">
                  <a:moveTo>
                    <a:pt x="337" y="418"/>
                  </a:moveTo>
                  <a:lnTo>
                    <a:pt x="323" y="424"/>
                  </a:lnTo>
                  <a:lnTo>
                    <a:pt x="309" y="427"/>
                  </a:lnTo>
                  <a:lnTo>
                    <a:pt x="293" y="430"/>
                  </a:lnTo>
                  <a:lnTo>
                    <a:pt x="278" y="431"/>
                  </a:lnTo>
                  <a:lnTo>
                    <a:pt x="263" y="431"/>
                  </a:lnTo>
                  <a:lnTo>
                    <a:pt x="247" y="429"/>
                  </a:lnTo>
                  <a:lnTo>
                    <a:pt x="230" y="425"/>
                  </a:lnTo>
                  <a:lnTo>
                    <a:pt x="214" y="420"/>
                  </a:lnTo>
                  <a:lnTo>
                    <a:pt x="188" y="409"/>
                  </a:lnTo>
                  <a:lnTo>
                    <a:pt x="162" y="394"/>
                  </a:lnTo>
                  <a:lnTo>
                    <a:pt x="137" y="375"/>
                  </a:lnTo>
                  <a:lnTo>
                    <a:pt x="114" y="355"/>
                  </a:lnTo>
                  <a:lnTo>
                    <a:pt x="91" y="331"/>
                  </a:lnTo>
                  <a:lnTo>
                    <a:pt x="72" y="304"/>
                  </a:lnTo>
                  <a:lnTo>
                    <a:pt x="52" y="275"/>
                  </a:lnTo>
                  <a:lnTo>
                    <a:pt x="37" y="245"/>
                  </a:lnTo>
                  <a:lnTo>
                    <a:pt x="35" y="242"/>
                  </a:lnTo>
                  <a:lnTo>
                    <a:pt x="32" y="235"/>
                  </a:lnTo>
                  <a:lnTo>
                    <a:pt x="27" y="224"/>
                  </a:lnTo>
                  <a:lnTo>
                    <a:pt x="21" y="212"/>
                  </a:lnTo>
                  <a:lnTo>
                    <a:pt x="15" y="200"/>
                  </a:lnTo>
                  <a:lnTo>
                    <a:pt x="9" y="187"/>
                  </a:lnTo>
                  <a:lnTo>
                    <a:pt x="4" y="176"/>
                  </a:lnTo>
                  <a:lnTo>
                    <a:pt x="0" y="168"/>
                  </a:lnTo>
                  <a:lnTo>
                    <a:pt x="356" y="0"/>
                  </a:lnTo>
                  <a:lnTo>
                    <a:pt x="391" y="75"/>
                  </a:lnTo>
                  <a:lnTo>
                    <a:pt x="412" y="128"/>
                  </a:lnTo>
                  <a:lnTo>
                    <a:pt x="425" y="183"/>
                  </a:lnTo>
                  <a:lnTo>
                    <a:pt x="428" y="234"/>
                  </a:lnTo>
                  <a:lnTo>
                    <a:pt x="426" y="282"/>
                  </a:lnTo>
                  <a:lnTo>
                    <a:pt x="414" y="326"/>
                  </a:lnTo>
                  <a:lnTo>
                    <a:pt x="396" y="365"/>
                  </a:lnTo>
                  <a:lnTo>
                    <a:pt x="369" y="395"/>
                  </a:lnTo>
                  <a:lnTo>
                    <a:pt x="337" y="418"/>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58" name="Freeform 103"/>
            <p:cNvSpPr>
              <a:spLocks/>
            </p:cNvSpPr>
            <p:nvPr/>
          </p:nvSpPr>
          <p:spPr bwMode="auto">
            <a:xfrm>
              <a:off x="2027932" y="1964829"/>
              <a:ext cx="698450" cy="831949"/>
            </a:xfrm>
            <a:custGeom>
              <a:avLst/>
              <a:gdLst>
                <a:gd name="T0" fmla="*/ 237 w 361"/>
                <a:gd name="T1" fmla="*/ 425 h 430"/>
                <a:gd name="T2" fmla="*/ 211 w 361"/>
                <a:gd name="T3" fmla="*/ 414 h 430"/>
                <a:gd name="T4" fmla="*/ 185 w 361"/>
                <a:gd name="T5" fmla="*/ 398 h 430"/>
                <a:gd name="T6" fmla="*/ 160 w 361"/>
                <a:gd name="T7" fmla="*/ 380 h 430"/>
                <a:gd name="T8" fmla="*/ 137 w 361"/>
                <a:gd name="T9" fmla="*/ 360 h 430"/>
                <a:gd name="T10" fmla="*/ 114 w 361"/>
                <a:gd name="T11" fmla="*/ 335 h 430"/>
                <a:gd name="T12" fmla="*/ 95 w 361"/>
                <a:gd name="T13" fmla="*/ 309 h 430"/>
                <a:gd name="T14" fmla="*/ 75 w 361"/>
                <a:gd name="T15" fmla="*/ 280 h 430"/>
                <a:gd name="T16" fmla="*/ 60 w 361"/>
                <a:gd name="T17" fmla="*/ 250 h 430"/>
                <a:gd name="T18" fmla="*/ 58 w 361"/>
                <a:gd name="T19" fmla="*/ 247 h 430"/>
                <a:gd name="T20" fmla="*/ 55 w 361"/>
                <a:gd name="T21" fmla="*/ 240 h 430"/>
                <a:gd name="T22" fmla="*/ 50 w 361"/>
                <a:gd name="T23" fmla="*/ 229 h 430"/>
                <a:gd name="T24" fmla="*/ 44 w 361"/>
                <a:gd name="T25" fmla="*/ 217 h 430"/>
                <a:gd name="T26" fmla="*/ 38 w 361"/>
                <a:gd name="T27" fmla="*/ 204 h 430"/>
                <a:gd name="T28" fmla="*/ 32 w 361"/>
                <a:gd name="T29" fmla="*/ 191 h 430"/>
                <a:gd name="T30" fmla="*/ 27 w 361"/>
                <a:gd name="T31" fmla="*/ 181 h 430"/>
                <a:gd name="T32" fmla="*/ 23 w 361"/>
                <a:gd name="T33" fmla="*/ 173 h 430"/>
                <a:gd name="T34" fmla="*/ 361 w 361"/>
                <a:gd name="T35" fmla="*/ 12 h 430"/>
                <a:gd name="T36" fmla="*/ 356 w 361"/>
                <a:gd name="T37" fmla="*/ 0 h 430"/>
                <a:gd name="T38" fmla="*/ 0 w 361"/>
                <a:gd name="T39" fmla="*/ 168 h 430"/>
                <a:gd name="T40" fmla="*/ 4 w 361"/>
                <a:gd name="T41" fmla="*/ 176 h 430"/>
                <a:gd name="T42" fmla="*/ 9 w 361"/>
                <a:gd name="T43" fmla="*/ 187 h 430"/>
                <a:gd name="T44" fmla="*/ 15 w 361"/>
                <a:gd name="T45" fmla="*/ 200 h 430"/>
                <a:gd name="T46" fmla="*/ 21 w 361"/>
                <a:gd name="T47" fmla="*/ 212 h 430"/>
                <a:gd name="T48" fmla="*/ 27 w 361"/>
                <a:gd name="T49" fmla="*/ 224 h 430"/>
                <a:gd name="T50" fmla="*/ 32 w 361"/>
                <a:gd name="T51" fmla="*/ 235 h 430"/>
                <a:gd name="T52" fmla="*/ 35 w 361"/>
                <a:gd name="T53" fmla="*/ 242 h 430"/>
                <a:gd name="T54" fmla="*/ 37 w 361"/>
                <a:gd name="T55" fmla="*/ 245 h 430"/>
                <a:gd name="T56" fmla="*/ 52 w 361"/>
                <a:gd name="T57" fmla="*/ 275 h 430"/>
                <a:gd name="T58" fmla="*/ 72 w 361"/>
                <a:gd name="T59" fmla="*/ 304 h 430"/>
                <a:gd name="T60" fmla="*/ 91 w 361"/>
                <a:gd name="T61" fmla="*/ 331 h 430"/>
                <a:gd name="T62" fmla="*/ 114 w 361"/>
                <a:gd name="T63" fmla="*/ 355 h 430"/>
                <a:gd name="T64" fmla="*/ 137 w 361"/>
                <a:gd name="T65" fmla="*/ 375 h 430"/>
                <a:gd name="T66" fmla="*/ 162 w 361"/>
                <a:gd name="T67" fmla="*/ 394 h 430"/>
                <a:gd name="T68" fmla="*/ 188 w 361"/>
                <a:gd name="T69" fmla="*/ 409 h 430"/>
                <a:gd name="T70" fmla="*/ 214 w 361"/>
                <a:gd name="T71" fmla="*/ 420 h 430"/>
                <a:gd name="T72" fmla="*/ 219 w 361"/>
                <a:gd name="T73" fmla="*/ 421 h 430"/>
                <a:gd name="T74" fmla="*/ 225 w 361"/>
                <a:gd name="T75" fmla="*/ 424 h 430"/>
                <a:gd name="T76" fmla="*/ 230 w 361"/>
                <a:gd name="T77" fmla="*/ 425 h 430"/>
                <a:gd name="T78" fmla="*/ 236 w 361"/>
                <a:gd name="T79" fmla="*/ 426 h 430"/>
                <a:gd name="T80" fmla="*/ 241 w 361"/>
                <a:gd name="T81" fmla="*/ 427 h 430"/>
                <a:gd name="T82" fmla="*/ 246 w 361"/>
                <a:gd name="T83" fmla="*/ 429 h 430"/>
                <a:gd name="T84" fmla="*/ 252 w 361"/>
                <a:gd name="T85" fmla="*/ 430 h 430"/>
                <a:gd name="T86" fmla="*/ 257 w 361"/>
                <a:gd name="T87" fmla="*/ 430 h 430"/>
                <a:gd name="T88" fmla="*/ 252 w 361"/>
                <a:gd name="T89" fmla="*/ 429 h 430"/>
                <a:gd name="T90" fmla="*/ 247 w 361"/>
                <a:gd name="T91" fmla="*/ 427 h 430"/>
                <a:gd name="T92" fmla="*/ 242 w 361"/>
                <a:gd name="T93" fmla="*/ 426 h 430"/>
                <a:gd name="T94" fmla="*/ 237 w 361"/>
                <a:gd name="T95" fmla="*/ 425 h 43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61"/>
                <a:gd name="T145" fmla="*/ 0 h 430"/>
                <a:gd name="T146" fmla="*/ 361 w 361"/>
                <a:gd name="T147" fmla="*/ 430 h 43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61" h="430">
                  <a:moveTo>
                    <a:pt x="237" y="425"/>
                  </a:moveTo>
                  <a:lnTo>
                    <a:pt x="211" y="414"/>
                  </a:lnTo>
                  <a:lnTo>
                    <a:pt x="185" y="398"/>
                  </a:lnTo>
                  <a:lnTo>
                    <a:pt x="160" y="380"/>
                  </a:lnTo>
                  <a:lnTo>
                    <a:pt x="137" y="360"/>
                  </a:lnTo>
                  <a:lnTo>
                    <a:pt x="114" y="335"/>
                  </a:lnTo>
                  <a:lnTo>
                    <a:pt x="95" y="309"/>
                  </a:lnTo>
                  <a:lnTo>
                    <a:pt x="75" y="280"/>
                  </a:lnTo>
                  <a:lnTo>
                    <a:pt x="60" y="250"/>
                  </a:lnTo>
                  <a:lnTo>
                    <a:pt x="58" y="247"/>
                  </a:lnTo>
                  <a:lnTo>
                    <a:pt x="55" y="240"/>
                  </a:lnTo>
                  <a:lnTo>
                    <a:pt x="50" y="229"/>
                  </a:lnTo>
                  <a:lnTo>
                    <a:pt x="44" y="217"/>
                  </a:lnTo>
                  <a:lnTo>
                    <a:pt x="38" y="204"/>
                  </a:lnTo>
                  <a:lnTo>
                    <a:pt x="32" y="191"/>
                  </a:lnTo>
                  <a:lnTo>
                    <a:pt x="27" y="181"/>
                  </a:lnTo>
                  <a:lnTo>
                    <a:pt x="23" y="173"/>
                  </a:lnTo>
                  <a:lnTo>
                    <a:pt x="361" y="12"/>
                  </a:lnTo>
                  <a:lnTo>
                    <a:pt x="356" y="0"/>
                  </a:lnTo>
                  <a:lnTo>
                    <a:pt x="0" y="168"/>
                  </a:lnTo>
                  <a:lnTo>
                    <a:pt x="4" y="176"/>
                  </a:lnTo>
                  <a:lnTo>
                    <a:pt x="9" y="187"/>
                  </a:lnTo>
                  <a:lnTo>
                    <a:pt x="15" y="200"/>
                  </a:lnTo>
                  <a:lnTo>
                    <a:pt x="21" y="212"/>
                  </a:lnTo>
                  <a:lnTo>
                    <a:pt x="27" y="224"/>
                  </a:lnTo>
                  <a:lnTo>
                    <a:pt x="32" y="235"/>
                  </a:lnTo>
                  <a:lnTo>
                    <a:pt x="35" y="242"/>
                  </a:lnTo>
                  <a:lnTo>
                    <a:pt x="37" y="245"/>
                  </a:lnTo>
                  <a:lnTo>
                    <a:pt x="52" y="275"/>
                  </a:lnTo>
                  <a:lnTo>
                    <a:pt x="72" y="304"/>
                  </a:lnTo>
                  <a:lnTo>
                    <a:pt x="91" y="331"/>
                  </a:lnTo>
                  <a:lnTo>
                    <a:pt x="114" y="355"/>
                  </a:lnTo>
                  <a:lnTo>
                    <a:pt x="137" y="375"/>
                  </a:lnTo>
                  <a:lnTo>
                    <a:pt x="162" y="394"/>
                  </a:lnTo>
                  <a:lnTo>
                    <a:pt x="188" y="409"/>
                  </a:lnTo>
                  <a:lnTo>
                    <a:pt x="214" y="420"/>
                  </a:lnTo>
                  <a:lnTo>
                    <a:pt x="219" y="421"/>
                  </a:lnTo>
                  <a:lnTo>
                    <a:pt x="225" y="424"/>
                  </a:lnTo>
                  <a:lnTo>
                    <a:pt x="230" y="425"/>
                  </a:lnTo>
                  <a:lnTo>
                    <a:pt x="236" y="426"/>
                  </a:lnTo>
                  <a:lnTo>
                    <a:pt x="241" y="427"/>
                  </a:lnTo>
                  <a:lnTo>
                    <a:pt x="246" y="429"/>
                  </a:lnTo>
                  <a:lnTo>
                    <a:pt x="252" y="430"/>
                  </a:lnTo>
                  <a:lnTo>
                    <a:pt x="257" y="430"/>
                  </a:lnTo>
                  <a:lnTo>
                    <a:pt x="252" y="429"/>
                  </a:lnTo>
                  <a:lnTo>
                    <a:pt x="247" y="427"/>
                  </a:lnTo>
                  <a:lnTo>
                    <a:pt x="242" y="426"/>
                  </a:lnTo>
                  <a:lnTo>
                    <a:pt x="237" y="425"/>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59" name="Freeform 104"/>
            <p:cNvSpPr>
              <a:spLocks/>
            </p:cNvSpPr>
            <p:nvPr/>
          </p:nvSpPr>
          <p:spPr bwMode="auto">
            <a:xfrm>
              <a:off x="2749600" y="1885504"/>
              <a:ext cx="270867" cy="826145"/>
            </a:xfrm>
            <a:custGeom>
              <a:avLst/>
              <a:gdLst>
                <a:gd name="T0" fmla="*/ 126 w 140"/>
                <a:gd name="T1" fmla="*/ 324 h 427"/>
                <a:gd name="T2" fmla="*/ 120 w 140"/>
                <a:gd name="T3" fmla="*/ 340 h 427"/>
                <a:gd name="T4" fmla="*/ 112 w 140"/>
                <a:gd name="T5" fmla="*/ 356 h 427"/>
                <a:gd name="T6" fmla="*/ 104 w 140"/>
                <a:gd name="T7" fmla="*/ 369 h 427"/>
                <a:gd name="T8" fmla="*/ 94 w 140"/>
                <a:gd name="T9" fmla="*/ 383 h 427"/>
                <a:gd name="T10" fmla="*/ 83 w 140"/>
                <a:gd name="T11" fmla="*/ 393 h 427"/>
                <a:gd name="T12" fmla="*/ 72 w 140"/>
                <a:gd name="T13" fmla="*/ 403 h 427"/>
                <a:gd name="T14" fmla="*/ 60 w 140"/>
                <a:gd name="T15" fmla="*/ 412 h 427"/>
                <a:gd name="T16" fmla="*/ 47 w 140"/>
                <a:gd name="T17" fmla="*/ 419 h 427"/>
                <a:gd name="T18" fmla="*/ 43 w 140"/>
                <a:gd name="T19" fmla="*/ 421 h 427"/>
                <a:gd name="T20" fmla="*/ 39 w 140"/>
                <a:gd name="T21" fmla="*/ 422 h 427"/>
                <a:gd name="T22" fmla="*/ 35 w 140"/>
                <a:gd name="T23" fmla="*/ 425 h 427"/>
                <a:gd name="T24" fmla="*/ 30 w 140"/>
                <a:gd name="T25" fmla="*/ 427 h 427"/>
                <a:gd name="T26" fmla="*/ 49 w 140"/>
                <a:gd name="T27" fmla="*/ 397 h 427"/>
                <a:gd name="T28" fmla="*/ 63 w 140"/>
                <a:gd name="T29" fmla="*/ 363 h 427"/>
                <a:gd name="T30" fmla="*/ 72 w 140"/>
                <a:gd name="T31" fmla="*/ 326 h 427"/>
                <a:gd name="T32" fmla="*/ 76 w 140"/>
                <a:gd name="T33" fmla="*/ 284 h 427"/>
                <a:gd name="T34" fmla="*/ 74 w 140"/>
                <a:gd name="T35" fmla="*/ 242 h 427"/>
                <a:gd name="T36" fmla="*/ 68 w 140"/>
                <a:gd name="T37" fmla="*/ 197 h 427"/>
                <a:gd name="T38" fmla="*/ 54 w 140"/>
                <a:gd name="T39" fmla="*/ 153 h 427"/>
                <a:gd name="T40" fmla="*/ 36 w 140"/>
                <a:gd name="T41" fmla="*/ 108 h 427"/>
                <a:gd name="T42" fmla="*/ 0 w 140"/>
                <a:gd name="T43" fmla="*/ 31 h 427"/>
                <a:gd name="T44" fmla="*/ 66 w 140"/>
                <a:gd name="T45" fmla="*/ 0 h 427"/>
                <a:gd name="T46" fmla="*/ 103 w 140"/>
                <a:gd name="T47" fmla="*/ 76 h 427"/>
                <a:gd name="T48" fmla="*/ 116 w 140"/>
                <a:gd name="T49" fmla="*/ 108 h 427"/>
                <a:gd name="T50" fmla="*/ 127 w 140"/>
                <a:gd name="T51" fmla="*/ 140 h 427"/>
                <a:gd name="T52" fmla="*/ 134 w 140"/>
                <a:gd name="T53" fmla="*/ 173 h 427"/>
                <a:gd name="T54" fmla="*/ 139 w 140"/>
                <a:gd name="T55" fmla="*/ 205 h 427"/>
                <a:gd name="T56" fmla="*/ 140 w 140"/>
                <a:gd name="T57" fmla="*/ 236 h 427"/>
                <a:gd name="T58" fmla="*/ 139 w 140"/>
                <a:gd name="T59" fmla="*/ 268 h 427"/>
                <a:gd name="T60" fmla="*/ 134 w 140"/>
                <a:gd name="T61" fmla="*/ 297 h 427"/>
                <a:gd name="T62" fmla="*/ 126 w 140"/>
                <a:gd name="T63" fmla="*/ 324 h 42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0"/>
                <a:gd name="T97" fmla="*/ 0 h 427"/>
                <a:gd name="T98" fmla="*/ 140 w 140"/>
                <a:gd name="T99" fmla="*/ 427 h 42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0" h="427">
                  <a:moveTo>
                    <a:pt x="126" y="324"/>
                  </a:moveTo>
                  <a:lnTo>
                    <a:pt x="120" y="340"/>
                  </a:lnTo>
                  <a:lnTo>
                    <a:pt x="112" y="356"/>
                  </a:lnTo>
                  <a:lnTo>
                    <a:pt x="104" y="369"/>
                  </a:lnTo>
                  <a:lnTo>
                    <a:pt x="94" y="383"/>
                  </a:lnTo>
                  <a:lnTo>
                    <a:pt x="83" y="393"/>
                  </a:lnTo>
                  <a:lnTo>
                    <a:pt x="72" y="403"/>
                  </a:lnTo>
                  <a:lnTo>
                    <a:pt x="60" y="412"/>
                  </a:lnTo>
                  <a:lnTo>
                    <a:pt x="47" y="419"/>
                  </a:lnTo>
                  <a:lnTo>
                    <a:pt x="43" y="421"/>
                  </a:lnTo>
                  <a:lnTo>
                    <a:pt x="39" y="422"/>
                  </a:lnTo>
                  <a:lnTo>
                    <a:pt x="35" y="425"/>
                  </a:lnTo>
                  <a:lnTo>
                    <a:pt x="30" y="427"/>
                  </a:lnTo>
                  <a:lnTo>
                    <a:pt x="49" y="397"/>
                  </a:lnTo>
                  <a:lnTo>
                    <a:pt x="63" y="363"/>
                  </a:lnTo>
                  <a:lnTo>
                    <a:pt x="72" y="326"/>
                  </a:lnTo>
                  <a:lnTo>
                    <a:pt x="76" y="284"/>
                  </a:lnTo>
                  <a:lnTo>
                    <a:pt x="74" y="242"/>
                  </a:lnTo>
                  <a:lnTo>
                    <a:pt x="68" y="197"/>
                  </a:lnTo>
                  <a:lnTo>
                    <a:pt x="54" y="153"/>
                  </a:lnTo>
                  <a:lnTo>
                    <a:pt x="36" y="108"/>
                  </a:lnTo>
                  <a:lnTo>
                    <a:pt x="0" y="31"/>
                  </a:lnTo>
                  <a:lnTo>
                    <a:pt x="66" y="0"/>
                  </a:lnTo>
                  <a:lnTo>
                    <a:pt x="103" y="76"/>
                  </a:lnTo>
                  <a:lnTo>
                    <a:pt x="116" y="108"/>
                  </a:lnTo>
                  <a:lnTo>
                    <a:pt x="127" y="140"/>
                  </a:lnTo>
                  <a:lnTo>
                    <a:pt x="134" y="173"/>
                  </a:lnTo>
                  <a:lnTo>
                    <a:pt x="139" y="205"/>
                  </a:lnTo>
                  <a:lnTo>
                    <a:pt x="140" y="236"/>
                  </a:lnTo>
                  <a:lnTo>
                    <a:pt x="139" y="268"/>
                  </a:lnTo>
                  <a:lnTo>
                    <a:pt x="134" y="297"/>
                  </a:lnTo>
                  <a:lnTo>
                    <a:pt x="126" y="324"/>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60" name="Freeform 105"/>
            <p:cNvSpPr>
              <a:spLocks/>
            </p:cNvSpPr>
            <p:nvPr/>
          </p:nvSpPr>
          <p:spPr bwMode="auto">
            <a:xfrm>
              <a:off x="2391668" y="2229892"/>
              <a:ext cx="263128" cy="359866"/>
            </a:xfrm>
            <a:custGeom>
              <a:avLst/>
              <a:gdLst>
                <a:gd name="T0" fmla="*/ 136 w 136"/>
                <a:gd name="T1" fmla="*/ 150 h 186"/>
                <a:gd name="T2" fmla="*/ 77 w 136"/>
                <a:gd name="T3" fmla="*/ 69 h 186"/>
                <a:gd name="T4" fmla="*/ 82 w 136"/>
                <a:gd name="T5" fmla="*/ 59 h 186"/>
                <a:gd name="T6" fmla="*/ 86 w 136"/>
                <a:gd name="T7" fmla="*/ 48 h 186"/>
                <a:gd name="T8" fmla="*/ 84 w 136"/>
                <a:gd name="T9" fmla="*/ 37 h 186"/>
                <a:gd name="T10" fmla="*/ 82 w 136"/>
                <a:gd name="T11" fmla="*/ 27 h 186"/>
                <a:gd name="T12" fmla="*/ 77 w 136"/>
                <a:gd name="T13" fmla="*/ 19 h 186"/>
                <a:gd name="T14" fmla="*/ 72 w 136"/>
                <a:gd name="T15" fmla="*/ 12 h 186"/>
                <a:gd name="T16" fmla="*/ 66 w 136"/>
                <a:gd name="T17" fmla="*/ 7 h 186"/>
                <a:gd name="T18" fmla="*/ 59 w 136"/>
                <a:gd name="T19" fmla="*/ 4 h 186"/>
                <a:gd name="T20" fmla="*/ 51 w 136"/>
                <a:gd name="T21" fmla="*/ 1 h 186"/>
                <a:gd name="T22" fmla="*/ 43 w 136"/>
                <a:gd name="T23" fmla="*/ 0 h 186"/>
                <a:gd name="T24" fmla="*/ 35 w 136"/>
                <a:gd name="T25" fmla="*/ 1 h 186"/>
                <a:gd name="T26" fmla="*/ 26 w 136"/>
                <a:gd name="T27" fmla="*/ 4 h 186"/>
                <a:gd name="T28" fmla="*/ 12 w 136"/>
                <a:gd name="T29" fmla="*/ 13 h 186"/>
                <a:gd name="T30" fmla="*/ 2 w 136"/>
                <a:gd name="T31" fmla="*/ 28 h 186"/>
                <a:gd name="T32" fmla="*/ 0 w 136"/>
                <a:gd name="T33" fmla="*/ 44 h 186"/>
                <a:gd name="T34" fmla="*/ 2 w 136"/>
                <a:gd name="T35" fmla="*/ 60 h 186"/>
                <a:gd name="T36" fmla="*/ 8 w 136"/>
                <a:gd name="T37" fmla="*/ 70 h 186"/>
                <a:gd name="T38" fmla="*/ 15 w 136"/>
                <a:gd name="T39" fmla="*/ 77 h 186"/>
                <a:gd name="T40" fmla="*/ 25 w 136"/>
                <a:gd name="T41" fmla="*/ 82 h 186"/>
                <a:gd name="T42" fmla="*/ 35 w 136"/>
                <a:gd name="T43" fmla="*/ 86 h 186"/>
                <a:gd name="T44" fmla="*/ 52 w 136"/>
                <a:gd name="T45" fmla="*/ 186 h 186"/>
                <a:gd name="T46" fmla="*/ 136 w 136"/>
                <a:gd name="T47" fmla="*/ 150 h 18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6"/>
                <a:gd name="T73" fmla="*/ 0 h 186"/>
                <a:gd name="T74" fmla="*/ 136 w 136"/>
                <a:gd name="T75" fmla="*/ 186 h 18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6" h="186">
                  <a:moveTo>
                    <a:pt x="136" y="150"/>
                  </a:moveTo>
                  <a:lnTo>
                    <a:pt x="77" y="69"/>
                  </a:lnTo>
                  <a:lnTo>
                    <a:pt x="82" y="59"/>
                  </a:lnTo>
                  <a:lnTo>
                    <a:pt x="86" y="48"/>
                  </a:lnTo>
                  <a:lnTo>
                    <a:pt x="84" y="37"/>
                  </a:lnTo>
                  <a:lnTo>
                    <a:pt x="82" y="27"/>
                  </a:lnTo>
                  <a:lnTo>
                    <a:pt x="77" y="19"/>
                  </a:lnTo>
                  <a:lnTo>
                    <a:pt x="72" y="12"/>
                  </a:lnTo>
                  <a:lnTo>
                    <a:pt x="66" y="7"/>
                  </a:lnTo>
                  <a:lnTo>
                    <a:pt x="59" y="4"/>
                  </a:lnTo>
                  <a:lnTo>
                    <a:pt x="51" y="1"/>
                  </a:lnTo>
                  <a:lnTo>
                    <a:pt x="43" y="0"/>
                  </a:lnTo>
                  <a:lnTo>
                    <a:pt x="35" y="1"/>
                  </a:lnTo>
                  <a:lnTo>
                    <a:pt x="26" y="4"/>
                  </a:lnTo>
                  <a:lnTo>
                    <a:pt x="12" y="13"/>
                  </a:lnTo>
                  <a:lnTo>
                    <a:pt x="2" y="28"/>
                  </a:lnTo>
                  <a:lnTo>
                    <a:pt x="0" y="44"/>
                  </a:lnTo>
                  <a:lnTo>
                    <a:pt x="2" y="60"/>
                  </a:lnTo>
                  <a:lnTo>
                    <a:pt x="8" y="70"/>
                  </a:lnTo>
                  <a:lnTo>
                    <a:pt x="15" y="77"/>
                  </a:lnTo>
                  <a:lnTo>
                    <a:pt x="25" y="82"/>
                  </a:lnTo>
                  <a:lnTo>
                    <a:pt x="35" y="86"/>
                  </a:lnTo>
                  <a:lnTo>
                    <a:pt x="52" y="186"/>
                  </a:lnTo>
                  <a:lnTo>
                    <a:pt x="136" y="1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grpSp>
      <p:grpSp>
        <p:nvGrpSpPr>
          <p:cNvPr id="5" name="Group 705"/>
          <p:cNvGrpSpPr>
            <a:grpSpLocks/>
          </p:cNvGrpSpPr>
          <p:nvPr/>
        </p:nvGrpSpPr>
        <p:grpSpPr bwMode="auto">
          <a:xfrm>
            <a:off x="2451101" y="1528763"/>
            <a:ext cx="3616325" cy="2970212"/>
            <a:chOff x="334963" y="2640013"/>
            <a:chExt cx="3094037" cy="2541587"/>
          </a:xfrm>
        </p:grpSpPr>
        <p:sp>
          <p:nvSpPr>
            <p:cNvPr id="15997" name="AutoShape 3"/>
            <p:cNvSpPr>
              <a:spLocks noChangeAspect="1" noChangeArrowheads="1" noTextEdit="1"/>
            </p:cNvSpPr>
            <p:nvPr/>
          </p:nvSpPr>
          <p:spPr bwMode="auto">
            <a:xfrm>
              <a:off x="334963" y="2640013"/>
              <a:ext cx="3094037" cy="254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grpSp>
          <p:nvGrpSpPr>
            <p:cNvPr id="15998" name="Group 205"/>
            <p:cNvGrpSpPr>
              <a:grpSpLocks/>
            </p:cNvGrpSpPr>
            <p:nvPr/>
          </p:nvGrpSpPr>
          <p:grpSpPr bwMode="auto">
            <a:xfrm>
              <a:off x="344488" y="2649538"/>
              <a:ext cx="3074987" cy="2522537"/>
              <a:chOff x="217" y="1669"/>
              <a:chExt cx="1937" cy="1589"/>
            </a:xfrm>
          </p:grpSpPr>
          <p:sp>
            <p:nvSpPr>
              <p:cNvPr id="16343" name="Freeform 5"/>
              <p:cNvSpPr>
                <a:spLocks/>
              </p:cNvSpPr>
              <p:nvPr/>
            </p:nvSpPr>
            <p:spPr bwMode="auto">
              <a:xfrm>
                <a:off x="217" y="1669"/>
                <a:ext cx="1937" cy="1589"/>
              </a:xfrm>
              <a:custGeom>
                <a:avLst/>
                <a:gdLst>
                  <a:gd name="T0" fmla="*/ 1934 w 1937"/>
                  <a:gd name="T1" fmla="*/ 1244 h 1589"/>
                  <a:gd name="T2" fmla="*/ 1930 w 1937"/>
                  <a:gd name="T3" fmla="*/ 1234 h 1589"/>
                  <a:gd name="T4" fmla="*/ 1918 w 1937"/>
                  <a:gd name="T5" fmla="*/ 1222 h 1589"/>
                  <a:gd name="T6" fmla="*/ 1899 w 1937"/>
                  <a:gd name="T7" fmla="*/ 1212 h 1589"/>
                  <a:gd name="T8" fmla="*/ 1883 w 1937"/>
                  <a:gd name="T9" fmla="*/ 1209 h 1589"/>
                  <a:gd name="T10" fmla="*/ 1082 w 1937"/>
                  <a:gd name="T11" fmla="*/ 978 h 1589"/>
                  <a:gd name="T12" fmla="*/ 1051 w 1937"/>
                  <a:gd name="T13" fmla="*/ 557 h 1589"/>
                  <a:gd name="T14" fmla="*/ 1022 w 1937"/>
                  <a:gd name="T15" fmla="*/ 162 h 1589"/>
                  <a:gd name="T16" fmla="*/ 1013 w 1937"/>
                  <a:gd name="T17" fmla="*/ 133 h 1589"/>
                  <a:gd name="T18" fmla="*/ 987 w 1937"/>
                  <a:gd name="T19" fmla="*/ 114 h 1589"/>
                  <a:gd name="T20" fmla="*/ 965 w 1937"/>
                  <a:gd name="T21" fmla="*/ 111 h 1589"/>
                  <a:gd name="T22" fmla="*/ 79 w 1937"/>
                  <a:gd name="T23" fmla="*/ 3 h 1589"/>
                  <a:gd name="T24" fmla="*/ 67 w 1937"/>
                  <a:gd name="T25" fmla="*/ 3 h 1589"/>
                  <a:gd name="T26" fmla="*/ 45 w 1937"/>
                  <a:gd name="T27" fmla="*/ 3 h 1589"/>
                  <a:gd name="T28" fmla="*/ 19 w 1937"/>
                  <a:gd name="T29" fmla="*/ 16 h 1589"/>
                  <a:gd name="T30" fmla="*/ 7 w 1937"/>
                  <a:gd name="T31" fmla="*/ 35 h 1589"/>
                  <a:gd name="T32" fmla="*/ 0 w 1937"/>
                  <a:gd name="T33" fmla="*/ 73 h 1589"/>
                  <a:gd name="T34" fmla="*/ 0 w 1937"/>
                  <a:gd name="T35" fmla="*/ 89 h 1589"/>
                  <a:gd name="T36" fmla="*/ 41 w 1937"/>
                  <a:gd name="T37" fmla="*/ 620 h 1589"/>
                  <a:gd name="T38" fmla="*/ 79 w 1937"/>
                  <a:gd name="T39" fmla="*/ 1117 h 1589"/>
                  <a:gd name="T40" fmla="*/ 83 w 1937"/>
                  <a:gd name="T41" fmla="*/ 1155 h 1589"/>
                  <a:gd name="T42" fmla="*/ 83 w 1937"/>
                  <a:gd name="T43" fmla="*/ 1168 h 1589"/>
                  <a:gd name="T44" fmla="*/ 86 w 1937"/>
                  <a:gd name="T45" fmla="*/ 1174 h 1589"/>
                  <a:gd name="T46" fmla="*/ 98 w 1937"/>
                  <a:gd name="T47" fmla="*/ 1193 h 1589"/>
                  <a:gd name="T48" fmla="*/ 124 w 1937"/>
                  <a:gd name="T49" fmla="*/ 1206 h 1589"/>
                  <a:gd name="T50" fmla="*/ 133 w 1937"/>
                  <a:gd name="T51" fmla="*/ 1209 h 1589"/>
                  <a:gd name="T52" fmla="*/ 146 w 1937"/>
                  <a:gd name="T53" fmla="*/ 1228 h 1589"/>
                  <a:gd name="T54" fmla="*/ 178 w 1937"/>
                  <a:gd name="T55" fmla="*/ 1250 h 1589"/>
                  <a:gd name="T56" fmla="*/ 190 w 1937"/>
                  <a:gd name="T57" fmla="*/ 1253 h 1589"/>
                  <a:gd name="T58" fmla="*/ 1022 w 1937"/>
                  <a:gd name="T59" fmla="*/ 1573 h 1589"/>
                  <a:gd name="T60" fmla="*/ 1101 w 1937"/>
                  <a:gd name="T61" fmla="*/ 1589 h 1589"/>
                  <a:gd name="T62" fmla="*/ 1146 w 1937"/>
                  <a:gd name="T63" fmla="*/ 1582 h 1589"/>
                  <a:gd name="T64" fmla="*/ 1177 w 1937"/>
                  <a:gd name="T65" fmla="*/ 1573 h 1589"/>
                  <a:gd name="T66" fmla="*/ 1788 w 1937"/>
                  <a:gd name="T67" fmla="*/ 1374 h 1589"/>
                  <a:gd name="T68" fmla="*/ 1854 w 1937"/>
                  <a:gd name="T69" fmla="*/ 1351 h 1589"/>
                  <a:gd name="T70" fmla="*/ 1886 w 1937"/>
                  <a:gd name="T71" fmla="*/ 1342 h 1589"/>
                  <a:gd name="T72" fmla="*/ 1918 w 1937"/>
                  <a:gd name="T73" fmla="*/ 1323 h 1589"/>
                  <a:gd name="T74" fmla="*/ 1927 w 1937"/>
                  <a:gd name="T75" fmla="*/ 1301 h 1589"/>
                  <a:gd name="T76" fmla="*/ 1934 w 1937"/>
                  <a:gd name="T77" fmla="*/ 1269 h 1589"/>
                  <a:gd name="T78" fmla="*/ 1934 w 1937"/>
                  <a:gd name="T79" fmla="*/ 1269 h 1589"/>
                  <a:gd name="T80" fmla="*/ 1934 w 1937"/>
                  <a:gd name="T81" fmla="*/ 1266 h 1589"/>
                  <a:gd name="T82" fmla="*/ 1937 w 1937"/>
                  <a:gd name="T83" fmla="*/ 1256 h 1589"/>
                  <a:gd name="T84" fmla="*/ 1937 w 1937"/>
                  <a:gd name="T85" fmla="*/ 1247 h 158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37"/>
                  <a:gd name="T130" fmla="*/ 0 h 1589"/>
                  <a:gd name="T131" fmla="*/ 1937 w 1937"/>
                  <a:gd name="T132" fmla="*/ 1589 h 158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37" h="1589">
                    <a:moveTo>
                      <a:pt x="1937" y="1247"/>
                    </a:moveTo>
                    <a:lnTo>
                      <a:pt x="1937" y="1247"/>
                    </a:lnTo>
                    <a:lnTo>
                      <a:pt x="1934" y="1244"/>
                    </a:lnTo>
                    <a:lnTo>
                      <a:pt x="1934" y="1241"/>
                    </a:lnTo>
                    <a:lnTo>
                      <a:pt x="1930" y="1234"/>
                    </a:lnTo>
                    <a:lnTo>
                      <a:pt x="1924" y="1228"/>
                    </a:lnTo>
                    <a:lnTo>
                      <a:pt x="1918" y="1222"/>
                    </a:lnTo>
                    <a:lnTo>
                      <a:pt x="1899" y="1212"/>
                    </a:lnTo>
                    <a:lnTo>
                      <a:pt x="1896" y="1212"/>
                    </a:lnTo>
                    <a:lnTo>
                      <a:pt x="1883" y="1209"/>
                    </a:lnTo>
                    <a:lnTo>
                      <a:pt x="1481" y="1092"/>
                    </a:lnTo>
                    <a:lnTo>
                      <a:pt x="1082" y="978"/>
                    </a:lnTo>
                    <a:lnTo>
                      <a:pt x="1051" y="557"/>
                    </a:lnTo>
                    <a:lnTo>
                      <a:pt x="1032" y="291"/>
                    </a:lnTo>
                    <a:lnTo>
                      <a:pt x="1022" y="162"/>
                    </a:lnTo>
                    <a:lnTo>
                      <a:pt x="1019" y="146"/>
                    </a:lnTo>
                    <a:lnTo>
                      <a:pt x="1013" y="133"/>
                    </a:lnTo>
                    <a:lnTo>
                      <a:pt x="1000" y="121"/>
                    </a:lnTo>
                    <a:lnTo>
                      <a:pt x="987" y="114"/>
                    </a:lnTo>
                    <a:lnTo>
                      <a:pt x="965" y="111"/>
                    </a:lnTo>
                    <a:lnTo>
                      <a:pt x="956" y="108"/>
                    </a:lnTo>
                    <a:lnTo>
                      <a:pt x="79" y="3"/>
                    </a:lnTo>
                    <a:lnTo>
                      <a:pt x="67" y="3"/>
                    </a:lnTo>
                    <a:lnTo>
                      <a:pt x="57" y="0"/>
                    </a:lnTo>
                    <a:lnTo>
                      <a:pt x="45" y="3"/>
                    </a:lnTo>
                    <a:lnTo>
                      <a:pt x="29" y="10"/>
                    </a:lnTo>
                    <a:lnTo>
                      <a:pt x="19" y="16"/>
                    </a:lnTo>
                    <a:lnTo>
                      <a:pt x="13" y="22"/>
                    </a:lnTo>
                    <a:lnTo>
                      <a:pt x="7" y="35"/>
                    </a:lnTo>
                    <a:lnTo>
                      <a:pt x="3" y="48"/>
                    </a:lnTo>
                    <a:lnTo>
                      <a:pt x="0" y="73"/>
                    </a:lnTo>
                    <a:lnTo>
                      <a:pt x="0" y="89"/>
                    </a:lnTo>
                    <a:lnTo>
                      <a:pt x="41" y="620"/>
                    </a:lnTo>
                    <a:lnTo>
                      <a:pt x="70" y="991"/>
                    </a:lnTo>
                    <a:lnTo>
                      <a:pt x="79" y="1117"/>
                    </a:lnTo>
                    <a:lnTo>
                      <a:pt x="83" y="1155"/>
                    </a:lnTo>
                    <a:lnTo>
                      <a:pt x="83" y="1165"/>
                    </a:lnTo>
                    <a:lnTo>
                      <a:pt x="83" y="1168"/>
                    </a:lnTo>
                    <a:lnTo>
                      <a:pt x="86" y="1174"/>
                    </a:lnTo>
                    <a:lnTo>
                      <a:pt x="89" y="1184"/>
                    </a:lnTo>
                    <a:lnTo>
                      <a:pt x="98" y="1193"/>
                    </a:lnTo>
                    <a:lnTo>
                      <a:pt x="111" y="1199"/>
                    </a:lnTo>
                    <a:lnTo>
                      <a:pt x="124" y="1206"/>
                    </a:lnTo>
                    <a:lnTo>
                      <a:pt x="133" y="1209"/>
                    </a:lnTo>
                    <a:lnTo>
                      <a:pt x="140" y="1218"/>
                    </a:lnTo>
                    <a:lnTo>
                      <a:pt x="146" y="1228"/>
                    </a:lnTo>
                    <a:lnTo>
                      <a:pt x="162" y="1241"/>
                    </a:lnTo>
                    <a:lnTo>
                      <a:pt x="178" y="1250"/>
                    </a:lnTo>
                    <a:lnTo>
                      <a:pt x="190" y="1253"/>
                    </a:lnTo>
                    <a:lnTo>
                      <a:pt x="1022" y="1573"/>
                    </a:lnTo>
                    <a:lnTo>
                      <a:pt x="1044" y="1582"/>
                    </a:lnTo>
                    <a:lnTo>
                      <a:pt x="1067" y="1586"/>
                    </a:lnTo>
                    <a:lnTo>
                      <a:pt x="1101" y="1589"/>
                    </a:lnTo>
                    <a:lnTo>
                      <a:pt x="1130" y="1586"/>
                    </a:lnTo>
                    <a:lnTo>
                      <a:pt x="1146" y="1582"/>
                    </a:lnTo>
                    <a:lnTo>
                      <a:pt x="1177" y="1573"/>
                    </a:lnTo>
                    <a:lnTo>
                      <a:pt x="1576" y="1443"/>
                    </a:lnTo>
                    <a:lnTo>
                      <a:pt x="1788" y="1374"/>
                    </a:lnTo>
                    <a:lnTo>
                      <a:pt x="1854" y="1351"/>
                    </a:lnTo>
                    <a:lnTo>
                      <a:pt x="1877" y="1345"/>
                    </a:lnTo>
                    <a:lnTo>
                      <a:pt x="1886" y="1342"/>
                    </a:lnTo>
                    <a:lnTo>
                      <a:pt x="1902" y="1332"/>
                    </a:lnTo>
                    <a:lnTo>
                      <a:pt x="1918" y="1323"/>
                    </a:lnTo>
                    <a:lnTo>
                      <a:pt x="1924" y="1310"/>
                    </a:lnTo>
                    <a:lnTo>
                      <a:pt x="1927" y="1301"/>
                    </a:lnTo>
                    <a:lnTo>
                      <a:pt x="1934" y="1269"/>
                    </a:lnTo>
                    <a:lnTo>
                      <a:pt x="1934" y="1266"/>
                    </a:lnTo>
                    <a:lnTo>
                      <a:pt x="1937" y="1260"/>
                    </a:lnTo>
                    <a:lnTo>
                      <a:pt x="1937" y="1256"/>
                    </a:lnTo>
                    <a:lnTo>
                      <a:pt x="1937" y="1253"/>
                    </a:lnTo>
                    <a:lnTo>
                      <a:pt x="1937" y="12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44" name="Freeform 6"/>
              <p:cNvSpPr>
                <a:spLocks/>
              </p:cNvSpPr>
              <p:nvPr/>
            </p:nvSpPr>
            <p:spPr bwMode="auto">
              <a:xfrm>
                <a:off x="265" y="1691"/>
                <a:ext cx="1015" cy="1168"/>
              </a:xfrm>
              <a:custGeom>
                <a:avLst/>
                <a:gdLst>
                  <a:gd name="T0" fmla="*/ 28 w 1015"/>
                  <a:gd name="T1" fmla="*/ 0 h 1168"/>
                  <a:gd name="T2" fmla="*/ 28 w 1015"/>
                  <a:gd name="T3" fmla="*/ 0 h 1168"/>
                  <a:gd name="T4" fmla="*/ 914 w 1015"/>
                  <a:gd name="T5" fmla="*/ 108 h 1168"/>
                  <a:gd name="T6" fmla="*/ 914 w 1015"/>
                  <a:gd name="T7" fmla="*/ 108 h 1168"/>
                  <a:gd name="T8" fmla="*/ 927 w 1015"/>
                  <a:gd name="T9" fmla="*/ 108 h 1168"/>
                  <a:gd name="T10" fmla="*/ 939 w 1015"/>
                  <a:gd name="T11" fmla="*/ 114 h 1168"/>
                  <a:gd name="T12" fmla="*/ 946 w 1015"/>
                  <a:gd name="T13" fmla="*/ 118 h 1168"/>
                  <a:gd name="T14" fmla="*/ 949 w 1015"/>
                  <a:gd name="T15" fmla="*/ 124 h 1168"/>
                  <a:gd name="T16" fmla="*/ 955 w 1015"/>
                  <a:gd name="T17" fmla="*/ 130 h 1168"/>
                  <a:gd name="T18" fmla="*/ 955 w 1015"/>
                  <a:gd name="T19" fmla="*/ 140 h 1168"/>
                  <a:gd name="T20" fmla="*/ 955 w 1015"/>
                  <a:gd name="T21" fmla="*/ 140 h 1168"/>
                  <a:gd name="T22" fmla="*/ 1015 w 1015"/>
                  <a:gd name="T23" fmla="*/ 978 h 1168"/>
                  <a:gd name="T24" fmla="*/ 101 w 1015"/>
                  <a:gd name="T25" fmla="*/ 1168 h 1168"/>
                  <a:gd name="T26" fmla="*/ 101 w 1015"/>
                  <a:gd name="T27" fmla="*/ 1168 h 1168"/>
                  <a:gd name="T28" fmla="*/ 98 w 1015"/>
                  <a:gd name="T29" fmla="*/ 1168 h 1168"/>
                  <a:gd name="T30" fmla="*/ 0 w 1015"/>
                  <a:gd name="T31" fmla="*/ 32 h 1168"/>
                  <a:gd name="T32" fmla="*/ 0 w 1015"/>
                  <a:gd name="T33" fmla="*/ 32 h 1168"/>
                  <a:gd name="T34" fmla="*/ 0 w 1015"/>
                  <a:gd name="T35" fmla="*/ 29 h 1168"/>
                  <a:gd name="T36" fmla="*/ 3 w 1015"/>
                  <a:gd name="T37" fmla="*/ 19 h 1168"/>
                  <a:gd name="T38" fmla="*/ 6 w 1015"/>
                  <a:gd name="T39" fmla="*/ 13 h 1168"/>
                  <a:gd name="T40" fmla="*/ 12 w 1015"/>
                  <a:gd name="T41" fmla="*/ 7 h 1168"/>
                  <a:gd name="T42" fmla="*/ 19 w 1015"/>
                  <a:gd name="T43" fmla="*/ 4 h 1168"/>
                  <a:gd name="T44" fmla="*/ 28 w 1015"/>
                  <a:gd name="T45" fmla="*/ 0 h 1168"/>
                  <a:gd name="T46" fmla="*/ 28 w 1015"/>
                  <a:gd name="T47" fmla="*/ 0 h 11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15"/>
                  <a:gd name="T73" fmla="*/ 0 h 1168"/>
                  <a:gd name="T74" fmla="*/ 1015 w 1015"/>
                  <a:gd name="T75" fmla="*/ 1168 h 11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15" h="1168">
                    <a:moveTo>
                      <a:pt x="28" y="0"/>
                    </a:moveTo>
                    <a:lnTo>
                      <a:pt x="28" y="0"/>
                    </a:lnTo>
                    <a:lnTo>
                      <a:pt x="914" y="108"/>
                    </a:lnTo>
                    <a:lnTo>
                      <a:pt x="927" y="108"/>
                    </a:lnTo>
                    <a:lnTo>
                      <a:pt x="939" y="114"/>
                    </a:lnTo>
                    <a:lnTo>
                      <a:pt x="946" y="118"/>
                    </a:lnTo>
                    <a:lnTo>
                      <a:pt x="949" y="124"/>
                    </a:lnTo>
                    <a:lnTo>
                      <a:pt x="955" y="130"/>
                    </a:lnTo>
                    <a:lnTo>
                      <a:pt x="955" y="140"/>
                    </a:lnTo>
                    <a:lnTo>
                      <a:pt x="1015" y="978"/>
                    </a:lnTo>
                    <a:lnTo>
                      <a:pt x="101" y="1168"/>
                    </a:lnTo>
                    <a:lnTo>
                      <a:pt x="98" y="1168"/>
                    </a:lnTo>
                    <a:lnTo>
                      <a:pt x="0" y="32"/>
                    </a:lnTo>
                    <a:lnTo>
                      <a:pt x="0" y="29"/>
                    </a:lnTo>
                    <a:lnTo>
                      <a:pt x="3" y="19"/>
                    </a:lnTo>
                    <a:lnTo>
                      <a:pt x="6" y="13"/>
                    </a:lnTo>
                    <a:lnTo>
                      <a:pt x="12" y="7"/>
                    </a:lnTo>
                    <a:lnTo>
                      <a:pt x="19" y="4"/>
                    </a:lnTo>
                    <a:lnTo>
                      <a:pt x="28"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45" name="Freeform 7"/>
              <p:cNvSpPr>
                <a:spLocks/>
              </p:cNvSpPr>
              <p:nvPr/>
            </p:nvSpPr>
            <p:spPr bwMode="auto">
              <a:xfrm>
                <a:off x="1132" y="1884"/>
                <a:ext cx="148" cy="817"/>
              </a:xfrm>
              <a:custGeom>
                <a:avLst/>
                <a:gdLst>
                  <a:gd name="T0" fmla="*/ 0 w 148"/>
                  <a:gd name="T1" fmla="*/ 817 h 817"/>
                  <a:gd name="T2" fmla="*/ 148 w 148"/>
                  <a:gd name="T3" fmla="*/ 785 h 817"/>
                  <a:gd name="T4" fmla="*/ 148 w 148"/>
                  <a:gd name="T5" fmla="*/ 785 h 817"/>
                  <a:gd name="T6" fmla="*/ 91 w 148"/>
                  <a:gd name="T7" fmla="*/ 0 h 817"/>
                  <a:gd name="T8" fmla="*/ 0 w 148"/>
                  <a:gd name="T9" fmla="*/ 817 h 817"/>
                  <a:gd name="T10" fmla="*/ 0 60000 65536"/>
                  <a:gd name="T11" fmla="*/ 0 60000 65536"/>
                  <a:gd name="T12" fmla="*/ 0 60000 65536"/>
                  <a:gd name="T13" fmla="*/ 0 60000 65536"/>
                  <a:gd name="T14" fmla="*/ 0 60000 65536"/>
                  <a:gd name="T15" fmla="*/ 0 w 148"/>
                  <a:gd name="T16" fmla="*/ 0 h 817"/>
                  <a:gd name="T17" fmla="*/ 148 w 148"/>
                  <a:gd name="T18" fmla="*/ 817 h 817"/>
                </a:gdLst>
                <a:ahLst/>
                <a:cxnLst>
                  <a:cxn ang="T10">
                    <a:pos x="T0" y="T1"/>
                  </a:cxn>
                  <a:cxn ang="T11">
                    <a:pos x="T2" y="T3"/>
                  </a:cxn>
                  <a:cxn ang="T12">
                    <a:pos x="T4" y="T5"/>
                  </a:cxn>
                  <a:cxn ang="T13">
                    <a:pos x="T6" y="T7"/>
                  </a:cxn>
                  <a:cxn ang="T14">
                    <a:pos x="T8" y="T9"/>
                  </a:cxn>
                </a:cxnLst>
                <a:rect l="T15" t="T16" r="T17" b="T18"/>
                <a:pathLst>
                  <a:path w="148" h="817">
                    <a:moveTo>
                      <a:pt x="0" y="817"/>
                    </a:moveTo>
                    <a:lnTo>
                      <a:pt x="148" y="785"/>
                    </a:lnTo>
                    <a:lnTo>
                      <a:pt x="91" y="0"/>
                    </a:lnTo>
                    <a:lnTo>
                      <a:pt x="0" y="81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46" name="Freeform 8"/>
              <p:cNvSpPr>
                <a:spLocks/>
              </p:cNvSpPr>
              <p:nvPr/>
            </p:nvSpPr>
            <p:spPr bwMode="auto">
              <a:xfrm>
                <a:off x="1094" y="1802"/>
                <a:ext cx="129" cy="905"/>
              </a:xfrm>
              <a:custGeom>
                <a:avLst/>
                <a:gdLst>
                  <a:gd name="T0" fmla="*/ 126 w 129"/>
                  <a:gd name="T1" fmla="*/ 29 h 905"/>
                  <a:gd name="T2" fmla="*/ 126 w 129"/>
                  <a:gd name="T3" fmla="*/ 29 h 905"/>
                  <a:gd name="T4" fmla="*/ 123 w 129"/>
                  <a:gd name="T5" fmla="*/ 16 h 905"/>
                  <a:gd name="T6" fmla="*/ 117 w 129"/>
                  <a:gd name="T7" fmla="*/ 10 h 905"/>
                  <a:gd name="T8" fmla="*/ 110 w 129"/>
                  <a:gd name="T9" fmla="*/ 3 h 905"/>
                  <a:gd name="T10" fmla="*/ 101 w 129"/>
                  <a:gd name="T11" fmla="*/ 0 h 905"/>
                  <a:gd name="T12" fmla="*/ 0 w 129"/>
                  <a:gd name="T13" fmla="*/ 905 h 905"/>
                  <a:gd name="T14" fmla="*/ 38 w 129"/>
                  <a:gd name="T15" fmla="*/ 899 h 905"/>
                  <a:gd name="T16" fmla="*/ 129 w 129"/>
                  <a:gd name="T17" fmla="*/ 82 h 905"/>
                  <a:gd name="T18" fmla="*/ 129 w 129"/>
                  <a:gd name="T19" fmla="*/ 82 h 905"/>
                  <a:gd name="T20" fmla="*/ 126 w 129"/>
                  <a:gd name="T21" fmla="*/ 29 h 905"/>
                  <a:gd name="T22" fmla="*/ 126 w 129"/>
                  <a:gd name="T23" fmla="*/ 29 h 9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9"/>
                  <a:gd name="T37" fmla="*/ 0 h 905"/>
                  <a:gd name="T38" fmla="*/ 129 w 129"/>
                  <a:gd name="T39" fmla="*/ 905 h 90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9" h="905">
                    <a:moveTo>
                      <a:pt x="126" y="29"/>
                    </a:moveTo>
                    <a:lnTo>
                      <a:pt x="126" y="29"/>
                    </a:lnTo>
                    <a:lnTo>
                      <a:pt x="123" y="16"/>
                    </a:lnTo>
                    <a:lnTo>
                      <a:pt x="117" y="10"/>
                    </a:lnTo>
                    <a:lnTo>
                      <a:pt x="110" y="3"/>
                    </a:lnTo>
                    <a:lnTo>
                      <a:pt x="101" y="0"/>
                    </a:lnTo>
                    <a:lnTo>
                      <a:pt x="0" y="905"/>
                    </a:lnTo>
                    <a:lnTo>
                      <a:pt x="38" y="899"/>
                    </a:lnTo>
                    <a:lnTo>
                      <a:pt x="129" y="82"/>
                    </a:lnTo>
                    <a:lnTo>
                      <a:pt x="126" y="2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47" name="Freeform 9"/>
              <p:cNvSpPr>
                <a:spLocks/>
              </p:cNvSpPr>
              <p:nvPr/>
            </p:nvSpPr>
            <p:spPr bwMode="auto">
              <a:xfrm>
                <a:off x="1056" y="1796"/>
                <a:ext cx="139" cy="921"/>
              </a:xfrm>
              <a:custGeom>
                <a:avLst/>
                <a:gdLst>
                  <a:gd name="T0" fmla="*/ 123 w 139"/>
                  <a:gd name="T1" fmla="*/ 3 h 921"/>
                  <a:gd name="T2" fmla="*/ 123 w 139"/>
                  <a:gd name="T3" fmla="*/ 3 h 921"/>
                  <a:gd name="T4" fmla="*/ 104 w 139"/>
                  <a:gd name="T5" fmla="*/ 0 h 921"/>
                  <a:gd name="T6" fmla="*/ 0 w 139"/>
                  <a:gd name="T7" fmla="*/ 921 h 921"/>
                  <a:gd name="T8" fmla="*/ 38 w 139"/>
                  <a:gd name="T9" fmla="*/ 911 h 921"/>
                  <a:gd name="T10" fmla="*/ 139 w 139"/>
                  <a:gd name="T11" fmla="*/ 6 h 921"/>
                  <a:gd name="T12" fmla="*/ 139 w 139"/>
                  <a:gd name="T13" fmla="*/ 6 h 921"/>
                  <a:gd name="T14" fmla="*/ 123 w 139"/>
                  <a:gd name="T15" fmla="*/ 3 h 921"/>
                  <a:gd name="T16" fmla="*/ 123 w 139"/>
                  <a:gd name="T17" fmla="*/ 3 h 9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9"/>
                  <a:gd name="T28" fmla="*/ 0 h 921"/>
                  <a:gd name="T29" fmla="*/ 139 w 139"/>
                  <a:gd name="T30" fmla="*/ 921 h 9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9" h="921">
                    <a:moveTo>
                      <a:pt x="123" y="3"/>
                    </a:moveTo>
                    <a:lnTo>
                      <a:pt x="123" y="3"/>
                    </a:lnTo>
                    <a:lnTo>
                      <a:pt x="104" y="0"/>
                    </a:lnTo>
                    <a:lnTo>
                      <a:pt x="0" y="921"/>
                    </a:lnTo>
                    <a:lnTo>
                      <a:pt x="38" y="911"/>
                    </a:lnTo>
                    <a:lnTo>
                      <a:pt x="139" y="6"/>
                    </a:lnTo>
                    <a:lnTo>
                      <a:pt x="123" y="3"/>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48" name="Freeform 10"/>
              <p:cNvSpPr>
                <a:spLocks/>
              </p:cNvSpPr>
              <p:nvPr/>
            </p:nvSpPr>
            <p:spPr bwMode="auto">
              <a:xfrm>
                <a:off x="1018" y="1790"/>
                <a:ext cx="142" cy="933"/>
              </a:xfrm>
              <a:custGeom>
                <a:avLst/>
                <a:gdLst>
                  <a:gd name="T0" fmla="*/ 104 w 142"/>
                  <a:gd name="T1" fmla="*/ 0 h 933"/>
                  <a:gd name="T2" fmla="*/ 0 w 142"/>
                  <a:gd name="T3" fmla="*/ 933 h 933"/>
                  <a:gd name="T4" fmla="*/ 38 w 142"/>
                  <a:gd name="T5" fmla="*/ 927 h 933"/>
                  <a:gd name="T6" fmla="*/ 142 w 142"/>
                  <a:gd name="T7" fmla="*/ 6 h 933"/>
                  <a:gd name="T8" fmla="*/ 142 w 142"/>
                  <a:gd name="T9" fmla="*/ 6 h 933"/>
                  <a:gd name="T10" fmla="*/ 104 w 142"/>
                  <a:gd name="T11" fmla="*/ 0 h 933"/>
                  <a:gd name="T12" fmla="*/ 104 w 142"/>
                  <a:gd name="T13" fmla="*/ 0 h 933"/>
                  <a:gd name="T14" fmla="*/ 0 60000 65536"/>
                  <a:gd name="T15" fmla="*/ 0 60000 65536"/>
                  <a:gd name="T16" fmla="*/ 0 60000 65536"/>
                  <a:gd name="T17" fmla="*/ 0 60000 65536"/>
                  <a:gd name="T18" fmla="*/ 0 60000 65536"/>
                  <a:gd name="T19" fmla="*/ 0 60000 65536"/>
                  <a:gd name="T20" fmla="*/ 0 60000 65536"/>
                  <a:gd name="T21" fmla="*/ 0 w 142"/>
                  <a:gd name="T22" fmla="*/ 0 h 933"/>
                  <a:gd name="T23" fmla="*/ 142 w 142"/>
                  <a:gd name="T24" fmla="*/ 933 h 9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2" h="933">
                    <a:moveTo>
                      <a:pt x="104" y="0"/>
                    </a:moveTo>
                    <a:lnTo>
                      <a:pt x="0" y="933"/>
                    </a:lnTo>
                    <a:lnTo>
                      <a:pt x="38" y="927"/>
                    </a:lnTo>
                    <a:lnTo>
                      <a:pt x="142" y="6"/>
                    </a:lnTo>
                    <a:lnTo>
                      <a:pt x="10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49" name="Freeform 11"/>
              <p:cNvSpPr>
                <a:spLocks/>
              </p:cNvSpPr>
              <p:nvPr/>
            </p:nvSpPr>
            <p:spPr bwMode="auto">
              <a:xfrm>
                <a:off x="980" y="1786"/>
                <a:ext cx="142" cy="946"/>
              </a:xfrm>
              <a:custGeom>
                <a:avLst/>
                <a:gdLst>
                  <a:gd name="T0" fmla="*/ 104 w 142"/>
                  <a:gd name="T1" fmla="*/ 0 h 946"/>
                  <a:gd name="T2" fmla="*/ 0 w 142"/>
                  <a:gd name="T3" fmla="*/ 946 h 946"/>
                  <a:gd name="T4" fmla="*/ 38 w 142"/>
                  <a:gd name="T5" fmla="*/ 937 h 946"/>
                  <a:gd name="T6" fmla="*/ 142 w 142"/>
                  <a:gd name="T7" fmla="*/ 4 h 946"/>
                  <a:gd name="T8" fmla="*/ 142 w 142"/>
                  <a:gd name="T9" fmla="*/ 4 h 946"/>
                  <a:gd name="T10" fmla="*/ 104 w 142"/>
                  <a:gd name="T11" fmla="*/ 0 h 946"/>
                  <a:gd name="T12" fmla="*/ 104 w 142"/>
                  <a:gd name="T13" fmla="*/ 0 h 946"/>
                  <a:gd name="T14" fmla="*/ 0 60000 65536"/>
                  <a:gd name="T15" fmla="*/ 0 60000 65536"/>
                  <a:gd name="T16" fmla="*/ 0 60000 65536"/>
                  <a:gd name="T17" fmla="*/ 0 60000 65536"/>
                  <a:gd name="T18" fmla="*/ 0 60000 65536"/>
                  <a:gd name="T19" fmla="*/ 0 60000 65536"/>
                  <a:gd name="T20" fmla="*/ 0 60000 65536"/>
                  <a:gd name="T21" fmla="*/ 0 w 142"/>
                  <a:gd name="T22" fmla="*/ 0 h 946"/>
                  <a:gd name="T23" fmla="*/ 142 w 142"/>
                  <a:gd name="T24" fmla="*/ 946 h 9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2" h="946">
                    <a:moveTo>
                      <a:pt x="104" y="0"/>
                    </a:moveTo>
                    <a:lnTo>
                      <a:pt x="0" y="946"/>
                    </a:lnTo>
                    <a:lnTo>
                      <a:pt x="38" y="937"/>
                    </a:lnTo>
                    <a:lnTo>
                      <a:pt x="142" y="4"/>
                    </a:lnTo>
                    <a:lnTo>
                      <a:pt x="104"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50" name="Freeform 12"/>
              <p:cNvSpPr>
                <a:spLocks/>
              </p:cNvSpPr>
              <p:nvPr/>
            </p:nvSpPr>
            <p:spPr bwMode="auto">
              <a:xfrm>
                <a:off x="942" y="1783"/>
                <a:ext cx="142" cy="956"/>
              </a:xfrm>
              <a:custGeom>
                <a:avLst/>
                <a:gdLst>
                  <a:gd name="T0" fmla="*/ 107 w 142"/>
                  <a:gd name="T1" fmla="*/ 0 h 956"/>
                  <a:gd name="T2" fmla="*/ 0 w 142"/>
                  <a:gd name="T3" fmla="*/ 956 h 956"/>
                  <a:gd name="T4" fmla="*/ 38 w 142"/>
                  <a:gd name="T5" fmla="*/ 949 h 956"/>
                  <a:gd name="T6" fmla="*/ 142 w 142"/>
                  <a:gd name="T7" fmla="*/ 3 h 956"/>
                  <a:gd name="T8" fmla="*/ 142 w 142"/>
                  <a:gd name="T9" fmla="*/ 3 h 956"/>
                  <a:gd name="T10" fmla="*/ 107 w 142"/>
                  <a:gd name="T11" fmla="*/ 0 h 956"/>
                  <a:gd name="T12" fmla="*/ 107 w 142"/>
                  <a:gd name="T13" fmla="*/ 0 h 956"/>
                  <a:gd name="T14" fmla="*/ 0 60000 65536"/>
                  <a:gd name="T15" fmla="*/ 0 60000 65536"/>
                  <a:gd name="T16" fmla="*/ 0 60000 65536"/>
                  <a:gd name="T17" fmla="*/ 0 60000 65536"/>
                  <a:gd name="T18" fmla="*/ 0 60000 65536"/>
                  <a:gd name="T19" fmla="*/ 0 60000 65536"/>
                  <a:gd name="T20" fmla="*/ 0 60000 65536"/>
                  <a:gd name="T21" fmla="*/ 0 w 142"/>
                  <a:gd name="T22" fmla="*/ 0 h 956"/>
                  <a:gd name="T23" fmla="*/ 142 w 142"/>
                  <a:gd name="T24" fmla="*/ 956 h 9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2" h="956">
                    <a:moveTo>
                      <a:pt x="107" y="0"/>
                    </a:moveTo>
                    <a:lnTo>
                      <a:pt x="0" y="956"/>
                    </a:lnTo>
                    <a:lnTo>
                      <a:pt x="38" y="949"/>
                    </a:lnTo>
                    <a:lnTo>
                      <a:pt x="142" y="3"/>
                    </a:lnTo>
                    <a:lnTo>
                      <a:pt x="107" y="0"/>
                    </a:lnTo>
                    <a:close/>
                  </a:path>
                </a:pathLst>
              </a:custGeom>
              <a:solidFill>
                <a:srgbClr val="AAAA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51" name="Freeform 13"/>
              <p:cNvSpPr>
                <a:spLocks/>
              </p:cNvSpPr>
              <p:nvPr/>
            </p:nvSpPr>
            <p:spPr bwMode="auto">
              <a:xfrm>
                <a:off x="901" y="1777"/>
                <a:ext cx="148" cy="971"/>
              </a:xfrm>
              <a:custGeom>
                <a:avLst/>
                <a:gdLst>
                  <a:gd name="T0" fmla="*/ 110 w 148"/>
                  <a:gd name="T1" fmla="*/ 0 h 971"/>
                  <a:gd name="T2" fmla="*/ 0 w 148"/>
                  <a:gd name="T3" fmla="*/ 971 h 971"/>
                  <a:gd name="T4" fmla="*/ 41 w 148"/>
                  <a:gd name="T5" fmla="*/ 962 h 971"/>
                  <a:gd name="T6" fmla="*/ 148 w 148"/>
                  <a:gd name="T7" fmla="*/ 6 h 971"/>
                  <a:gd name="T8" fmla="*/ 148 w 148"/>
                  <a:gd name="T9" fmla="*/ 6 h 971"/>
                  <a:gd name="T10" fmla="*/ 110 w 148"/>
                  <a:gd name="T11" fmla="*/ 0 h 971"/>
                  <a:gd name="T12" fmla="*/ 110 w 148"/>
                  <a:gd name="T13" fmla="*/ 0 h 971"/>
                  <a:gd name="T14" fmla="*/ 0 60000 65536"/>
                  <a:gd name="T15" fmla="*/ 0 60000 65536"/>
                  <a:gd name="T16" fmla="*/ 0 60000 65536"/>
                  <a:gd name="T17" fmla="*/ 0 60000 65536"/>
                  <a:gd name="T18" fmla="*/ 0 60000 65536"/>
                  <a:gd name="T19" fmla="*/ 0 60000 65536"/>
                  <a:gd name="T20" fmla="*/ 0 60000 65536"/>
                  <a:gd name="T21" fmla="*/ 0 w 148"/>
                  <a:gd name="T22" fmla="*/ 0 h 971"/>
                  <a:gd name="T23" fmla="*/ 148 w 148"/>
                  <a:gd name="T24" fmla="*/ 971 h 9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8" h="971">
                    <a:moveTo>
                      <a:pt x="110" y="0"/>
                    </a:moveTo>
                    <a:lnTo>
                      <a:pt x="0" y="971"/>
                    </a:lnTo>
                    <a:lnTo>
                      <a:pt x="41" y="962"/>
                    </a:lnTo>
                    <a:lnTo>
                      <a:pt x="148" y="6"/>
                    </a:lnTo>
                    <a:lnTo>
                      <a:pt x="110" y="0"/>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52" name="Freeform 14"/>
              <p:cNvSpPr>
                <a:spLocks/>
              </p:cNvSpPr>
              <p:nvPr/>
            </p:nvSpPr>
            <p:spPr bwMode="auto">
              <a:xfrm>
                <a:off x="863" y="1774"/>
                <a:ext cx="148" cy="981"/>
              </a:xfrm>
              <a:custGeom>
                <a:avLst/>
                <a:gdLst>
                  <a:gd name="T0" fmla="*/ 111 w 148"/>
                  <a:gd name="T1" fmla="*/ 0 h 981"/>
                  <a:gd name="T2" fmla="*/ 0 w 148"/>
                  <a:gd name="T3" fmla="*/ 981 h 981"/>
                  <a:gd name="T4" fmla="*/ 38 w 148"/>
                  <a:gd name="T5" fmla="*/ 974 h 981"/>
                  <a:gd name="T6" fmla="*/ 148 w 148"/>
                  <a:gd name="T7" fmla="*/ 3 h 981"/>
                  <a:gd name="T8" fmla="*/ 148 w 148"/>
                  <a:gd name="T9" fmla="*/ 3 h 981"/>
                  <a:gd name="T10" fmla="*/ 111 w 148"/>
                  <a:gd name="T11" fmla="*/ 0 h 981"/>
                  <a:gd name="T12" fmla="*/ 111 w 148"/>
                  <a:gd name="T13" fmla="*/ 0 h 981"/>
                  <a:gd name="T14" fmla="*/ 0 60000 65536"/>
                  <a:gd name="T15" fmla="*/ 0 60000 65536"/>
                  <a:gd name="T16" fmla="*/ 0 60000 65536"/>
                  <a:gd name="T17" fmla="*/ 0 60000 65536"/>
                  <a:gd name="T18" fmla="*/ 0 60000 65536"/>
                  <a:gd name="T19" fmla="*/ 0 60000 65536"/>
                  <a:gd name="T20" fmla="*/ 0 60000 65536"/>
                  <a:gd name="T21" fmla="*/ 0 w 148"/>
                  <a:gd name="T22" fmla="*/ 0 h 981"/>
                  <a:gd name="T23" fmla="*/ 148 w 148"/>
                  <a:gd name="T24" fmla="*/ 981 h 9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8" h="981">
                    <a:moveTo>
                      <a:pt x="111" y="0"/>
                    </a:moveTo>
                    <a:lnTo>
                      <a:pt x="0" y="981"/>
                    </a:lnTo>
                    <a:lnTo>
                      <a:pt x="38" y="974"/>
                    </a:lnTo>
                    <a:lnTo>
                      <a:pt x="148" y="3"/>
                    </a:lnTo>
                    <a:lnTo>
                      <a:pt x="111"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53" name="Freeform 15"/>
              <p:cNvSpPr>
                <a:spLocks/>
              </p:cNvSpPr>
              <p:nvPr/>
            </p:nvSpPr>
            <p:spPr bwMode="auto">
              <a:xfrm>
                <a:off x="825" y="1767"/>
                <a:ext cx="149" cy="997"/>
              </a:xfrm>
              <a:custGeom>
                <a:avLst/>
                <a:gdLst>
                  <a:gd name="T0" fmla="*/ 111 w 149"/>
                  <a:gd name="T1" fmla="*/ 0 h 997"/>
                  <a:gd name="T2" fmla="*/ 0 w 149"/>
                  <a:gd name="T3" fmla="*/ 997 h 997"/>
                  <a:gd name="T4" fmla="*/ 38 w 149"/>
                  <a:gd name="T5" fmla="*/ 988 h 997"/>
                  <a:gd name="T6" fmla="*/ 149 w 149"/>
                  <a:gd name="T7" fmla="*/ 7 h 997"/>
                  <a:gd name="T8" fmla="*/ 149 w 149"/>
                  <a:gd name="T9" fmla="*/ 7 h 997"/>
                  <a:gd name="T10" fmla="*/ 111 w 149"/>
                  <a:gd name="T11" fmla="*/ 0 h 997"/>
                  <a:gd name="T12" fmla="*/ 111 w 149"/>
                  <a:gd name="T13" fmla="*/ 0 h 997"/>
                  <a:gd name="T14" fmla="*/ 0 60000 65536"/>
                  <a:gd name="T15" fmla="*/ 0 60000 65536"/>
                  <a:gd name="T16" fmla="*/ 0 60000 65536"/>
                  <a:gd name="T17" fmla="*/ 0 60000 65536"/>
                  <a:gd name="T18" fmla="*/ 0 60000 65536"/>
                  <a:gd name="T19" fmla="*/ 0 60000 65536"/>
                  <a:gd name="T20" fmla="*/ 0 60000 65536"/>
                  <a:gd name="T21" fmla="*/ 0 w 149"/>
                  <a:gd name="T22" fmla="*/ 0 h 997"/>
                  <a:gd name="T23" fmla="*/ 149 w 149"/>
                  <a:gd name="T24" fmla="*/ 997 h 9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 h="997">
                    <a:moveTo>
                      <a:pt x="111" y="0"/>
                    </a:moveTo>
                    <a:lnTo>
                      <a:pt x="0" y="997"/>
                    </a:lnTo>
                    <a:lnTo>
                      <a:pt x="38" y="988"/>
                    </a:lnTo>
                    <a:lnTo>
                      <a:pt x="149" y="7"/>
                    </a:lnTo>
                    <a:lnTo>
                      <a:pt x="111" y="0"/>
                    </a:lnTo>
                    <a:close/>
                  </a:path>
                </a:pathLst>
              </a:custGeom>
              <a:solidFill>
                <a:srgbClr val="CACA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54" name="Freeform 16"/>
              <p:cNvSpPr>
                <a:spLocks/>
              </p:cNvSpPr>
              <p:nvPr/>
            </p:nvSpPr>
            <p:spPr bwMode="auto">
              <a:xfrm>
                <a:off x="787" y="1764"/>
                <a:ext cx="149" cy="1010"/>
              </a:xfrm>
              <a:custGeom>
                <a:avLst/>
                <a:gdLst>
                  <a:gd name="T0" fmla="*/ 114 w 149"/>
                  <a:gd name="T1" fmla="*/ 0 h 1010"/>
                  <a:gd name="T2" fmla="*/ 0 w 149"/>
                  <a:gd name="T3" fmla="*/ 1010 h 1010"/>
                  <a:gd name="T4" fmla="*/ 38 w 149"/>
                  <a:gd name="T5" fmla="*/ 1000 h 1010"/>
                  <a:gd name="T6" fmla="*/ 149 w 149"/>
                  <a:gd name="T7" fmla="*/ 3 h 1010"/>
                  <a:gd name="T8" fmla="*/ 149 w 149"/>
                  <a:gd name="T9" fmla="*/ 3 h 1010"/>
                  <a:gd name="T10" fmla="*/ 114 w 149"/>
                  <a:gd name="T11" fmla="*/ 0 h 1010"/>
                  <a:gd name="T12" fmla="*/ 114 w 149"/>
                  <a:gd name="T13" fmla="*/ 0 h 1010"/>
                  <a:gd name="T14" fmla="*/ 0 60000 65536"/>
                  <a:gd name="T15" fmla="*/ 0 60000 65536"/>
                  <a:gd name="T16" fmla="*/ 0 60000 65536"/>
                  <a:gd name="T17" fmla="*/ 0 60000 65536"/>
                  <a:gd name="T18" fmla="*/ 0 60000 65536"/>
                  <a:gd name="T19" fmla="*/ 0 60000 65536"/>
                  <a:gd name="T20" fmla="*/ 0 60000 65536"/>
                  <a:gd name="T21" fmla="*/ 0 w 149"/>
                  <a:gd name="T22" fmla="*/ 0 h 1010"/>
                  <a:gd name="T23" fmla="*/ 149 w 149"/>
                  <a:gd name="T24" fmla="*/ 1010 h 10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 h="1010">
                    <a:moveTo>
                      <a:pt x="114" y="0"/>
                    </a:moveTo>
                    <a:lnTo>
                      <a:pt x="0" y="1010"/>
                    </a:lnTo>
                    <a:lnTo>
                      <a:pt x="38" y="1000"/>
                    </a:lnTo>
                    <a:lnTo>
                      <a:pt x="149" y="3"/>
                    </a:lnTo>
                    <a:lnTo>
                      <a:pt x="114"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55" name="Freeform 17"/>
              <p:cNvSpPr>
                <a:spLocks/>
              </p:cNvSpPr>
              <p:nvPr/>
            </p:nvSpPr>
            <p:spPr bwMode="auto">
              <a:xfrm>
                <a:off x="749" y="1761"/>
                <a:ext cx="152" cy="1019"/>
              </a:xfrm>
              <a:custGeom>
                <a:avLst/>
                <a:gdLst>
                  <a:gd name="T0" fmla="*/ 114 w 152"/>
                  <a:gd name="T1" fmla="*/ 0 h 1019"/>
                  <a:gd name="T2" fmla="*/ 0 w 152"/>
                  <a:gd name="T3" fmla="*/ 1019 h 1019"/>
                  <a:gd name="T4" fmla="*/ 38 w 152"/>
                  <a:gd name="T5" fmla="*/ 1013 h 1019"/>
                  <a:gd name="T6" fmla="*/ 152 w 152"/>
                  <a:gd name="T7" fmla="*/ 3 h 1019"/>
                  <a:gd name="T8" fmla="*/ 152 w 152"/>
                  <a:gd name="T9" fmla="*/ 3 h 1019"/>
                  <a:gd name="T10" fmla="*/ 114 w 152"/>
                  <a:gd name="T11" fmla="*/ 0 h 1019"/>
                  <a:gd name="T12" fmla="*/ 114 w 152"/>
                  <a:gd name="T13" fmla="*/ 0 h 1019"/>
                  <a:gd name="T14" fmla="*/ 0 60000 65536"/>
                  <a:gd name="T15" fmla="*/ 0 60000 65536"/>
                  <a:gd name="T16" fmla="*/ 0 60000 65536"/>
                  <a:gd name="T17" fmla="*/ 0 60000 65536"/>
                  <a:gd name="T18" fmla="*/ 0 60000 65536"/>
                  <a:gd name="T19" fmla="*/ 0 60000 65536"/>
                  <a:gd name="T20" fmla="*/ 0 60000 65536"/>
                  <a:gd name="T21" fmla="*/ 0 w 152"/>
                  <a:gd name="T22" fmla="*/ 0 h 1019"/>
                  <a:gd name="T23" fmla="*/ 152 w 152"/>
                  <a:gd name="T24" fmla="*/ 1019 h 10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2" h="1019">
                    <a:moveTo>
                      <a:pt x="114" y="0"/>
                    </a:moveTo>
                    <a:lnTo>
                      <a:pt x="0" y="1019"/>
                    </a:lnTo>
                    <a:lnTo>
                      <a:pt x="38" y="1013"/>
                    </a:lnTo>
                    <a:lnTo>
                      <a:pt x="152" y="3"/>
                    </a:lnTo>
                    <a:lnTo>
                      <a:pt x="114"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56" name="Freeform 18"/>
              <p:cNvSpPr>
                <a:spLocks/>
              </p:cNvSpPr>
              <p:nvPr/>
            </p:nvSpPr>
            <p:spPr bwMode="auto">
              <a:xfrm>
                <a:off x="711" y="1755"/>
                <a:ext cx="152" cy="1034"/>
              </a:xfrm>
              <a:custGeom>
                <a:avLst/>
                <a:gdLst>
                  <a:gd name="T0" fmla="*/ 114 w 152"/>
                  <a:gd name="T1" fmla="*/ 0 h 1034"/>
                  <a:gd name="T2" fmla="*/ 0 w 152"/>
                  <a:gd name="T3" fmla="*/ 1034 h 1034"/>
                  <a:gd name="T4" fmla="*/ 38 w 152"/>
                  <a:gd name="T5" fmla="*/ 1025 h 1034"/>
                  <a:gd name="T6" fmla="*/ 152 w 152"/>
                  <a:gd name="T7" fmla="*/ 6 h 1034"/>
                  <a:gd name="T8" fmla="*/ 152 w 152"/>
                  <a:gd name="T9" fmla="*/ 6 h 1034"/>
                  <a:gd name="T10" fmla="*/ 114 w 152"/>
                  <a:gd name="T11" fmla="*/ 0 h 1034"/>
                  <a:gd name="T12" fmla="*/ 114 w 152"/>
                  <a:gd name="T13" fmla="*/ 0 h 1034"/>
                  <a:gd name="T14" fmla="*/ 0 60000 65536"/>
                  <a:gd name="T15" fmla="*/ 0 60000 65536"/>
                  <a:gd name="T16" fmla="*/ 0 60000 65536"/>
                  <a:gd name="T17" fmla="*/ 0 60000 65536"/>
                  <a:gd name="T18" fmla="*/ 0 60000 65536"/>
                  <a:gd name="T19" fmla="*/ 0 60000 65536"/>
                  <a:gd name="T20" fmla="*/ 0 60000 65536"/>
                  <a:gd name="T21" fmla="*/ 0 w 152"/>
                  <a:gd name="T22" fmla="*/ 0 h 1034"/>
                  <a:gd name="T23" fmla="*/ 152 w 15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2" h="1034">
                    <a:moveTo>
                      <a:pt x="114" y="0"/>
                    </a:moveTo>
                    <a:lnTo>
                      <a:pt x="0" y="1034"/>
                    </a:lnTo>
                    <a:lnTo>
                      <a:pt x="38" y="1025"/>
                    </a:lnTo>
                    <a:lnTo>
                      <a:pt x="152" y="6"/>
                    </a:lnTo>
                    <a:lnTo>
                      <a:pt x="114" y="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57" name="Freeform 19"/>
              <p:cNvSpPr>
                <a:spLocks/>
              </p:cNvSpPr>
              <p:nvPr/>
            </p:nvSpPr>
            <p:spPr bwMode="auto">
              <a:xfrm>
                <a:off x="673" y="1752"/>
                <a:ext cx="152" cy="1044"/>
              </a:xfrm>
              <a:custGeom>
                <a:avLst/>
                <a:gdLst>
                  <a:gd name="T0" fmla="*/ 117 w 152"/>
                  <a:gd name="T1" fmla="*/ 0 h 1044"/>
                  <a:gd name="T2" fmla="*/ 0 w 152"/>
                  <a:gd name="T3" fmla="*/ 1044 h 1044"/>
                  <a:gd name="T4" fmla="*/ 38 w 152"/>
                  <a:gd name="T5" fmla="*/ 1037 h 1044"/>
                  <a:gd name="T6" fmla="*/ 152 w 152"/>
                  <a:gd name="T7" fmla="*/ 3 h 1044"/>
                  <a:gd name="T8" fmla="*/ 152 w 152"/>
                  <a:gd name="T9" fmla="*/ 3 h 1044"/>
                  <a:gd name="T10" fmla="*/ 117 w 152"/>
                  <a:gd name="T11" fmla="*/ 0 h 1044"/>
                  <a:gd name="T12" fmla="*/ 117 w 152"/>
                  <a:gd name="T13" fmla="*/ 0 h 1044"/>
                  <a:gd name="T14" fmla="*/ 0 60000 65536"/>
                  <a:gd name="T15" fmla="*/ 0 60000 65536"/>
                  <a:gd name="T16" fmla="*/ 0 60000 65536"/>
                  <a:gd name="T17" fmla="*/ 0 60000 65536"/>
                  <a:gd name="T18" fmla="*/ 0 60000 65536"/>
                  <a:gd name="T19" fmla="*/ 0 60000 65536"/>
                  <a:gd name="T20" fmla="*/ 0 60000 65536"/>
                  <a:gd name="T21" fmla="*/ 0 w 152"/>
                  <a:gd name="T22" fmla="*/ 0 h 1044"/>
                  <a:gd name="T23" fmla="*/ 152 w 152"/>
                  <a:gd name="T24" fmla="*/ 1044 h 10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2" h="1044">
                    <a:moveTo>
                      <a:pt x="117" y="0"/>
                    </a:moveTo>
                    <a:lnTo>
                      <a:pt x="0" y="1044"/>
                    </a:lnTo>
                    <a:lnTo>
                      <a:pt x="38" y="1037"/>
                    </a:lnTo>
                    <a:lnTo>
                      <a:pt x="152" y="3"/>
                    </a:lnTo>
                    <a:lnTo>
                      <a:pt x="117"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58" name="Freeform 20"/>
              <p:cNvSpPr>
                <a:spLocks/>
              </p:cNvSpPr>
              <p:nvPr/>
            </p:nvSpPr>
            <p:spPr bwMode="auto">
              <a:xfrm>
                <a:off x="632" y="1745"/>
                <a:ext cx="158" cy="1060"/>
              </a:xfrm>
              <a:custGeom>
                <a:avLst/>
                <a:gdLst>
                  <a:gd name="T0" fmla="*/ 120 w 158"/>
                  <a:gd name="T1" fmla="*/ 0 h 1060"/>
                  <a:gd name="T2" fmla="*/ 0 w 158"/>
                  <a:gd name="T3" fmla="*/ 1060 h 1060"/>
                  <a:gd name="T4" fmla="*/ 41 w 158"/>
                  <a:gd name="T5" fmla="*/ 1051 h 1060"/>
                  <a:gd name="T6" fmla="*/ 158 w 158"/>
                  <a:gd name="T7" fmla="*/ 7 h 1060"/>
                  <a:gd name="T8" fmla="*/ 158 w 158"/>
                  <a:gd name="T9" fmla="*/ 7 h 1060"/>
                  <a:gd name="T10" fmla="*/ 120 w 158"/>
                  <a:gd name="T11" fmla="*/ 0 h 1060"/>
                  <a:gd name="T12" fmla="*/ 120 w 158"/>
                  <a:gd name="T13" fmla="*/ 0 h 1060"/>
                  <a:gd name="T14" fmla="*/ 0 60000 65536"/>
                  <a:gd name="T15" fmla="*/ 0 60000 65536"/>
                  <a:gd name="T16" fmla="*/ 0 60000 65536"/>
                  <a:gd name="T17" fmla="*/ 0 60000 65536"/>
                  <a:gd name="T18" fmla="*/ 0 60000 65536"/>
                  <a:gd name="T19" fmla="*/ 0 60000 65536"/>
                  <a:gd name="T20" fmla="*/ 0 60000 65536"/>
                  <a:gd name="T21" fmla="*/ 0 w 158"/>
                  <a:gd name="T22" fmla="*/ 0 h 1060"/>
                  <a:gd name="T23" fmla="*/ 158 w 158"/>
                  <a:gd name="T24" fmla="*/ 1060 h 10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1060">
                    <a:moveTo>
                      <a:pt x="120" y="0"/>
                    </a:moveTo>
                    <a:lnTo>
                      <a:pt x="0" y="1060"/>
                    </a:lnTo>
                    <a:lnTo>
                      <a:pt x="41" y="1051"/>
                    </a:lnTo>
                    <a:lnTo>
                      <a:pt x="158" y="7"/>
                    </a:lnTo>
                    <a:lnTo>
                      <a:pt x="1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59" name="Freeform 21"/>
              <p:cNvSpPr>
                <a:spLocks/>
              </p:cNvSpPr>
              <p:nvPr/>
            </p:nvSpPr>
            <p:spPr bwMode="auto">
              <a:xfrm>
                <a:off x="594" y="1742"/>
                <a:ext cx="158" cy="1070"/>
              </a:xfrm>
              <a:custGeom>
                <a:avLst/>
                <a:gdLst>
                  <a:gd name="T0" fmla="*/ 120 w 158"/>
                  <a:gd name="T1" fmla="*/ 0 h 1070"/>
                  <a:gd name="T2" fmla="*/ 0 w 158"/>
                  <a:gd name="T3" fmla="*/ 1070 h 1070"/>
                  <a:gd name="T4" fmla="*/ 38 w 158"/>
                  <a:gd name="T5" fmla="*/ 1063 h 1070"/>
                  <a:gd name="T6" fmla="*/ 158 w 158"/>
                  <a:gd name="T7" fmla="*/ 3 h 1070"/>
                  <a:gd name="T8" fmla="*/ 158 w 158"/>
                  <a:gd name="T9" fmla="*/ 3 h 1070"/>
                  <a:gd name="T10" fmla="*/ 120 w 158"/>
                  <a:gd name="T11" fmla="*/ 0 h 1070"/>
                  <a:gd name="T12" fmla="*/ 120 w 158"/>
                  <a:gd name="T13" fmla="*/ 0 h 1070"/>
                  <a:gd name="T14" fmla="*/ 0 60000 65536"/>
                  <a:gd name="T15" fmla="*/ 0 60000 65536"/>
                  <a:gd name="T16" fmla="*/ 0 60000 65536"/>
                  <a:gd name="T17" fmla="*/ 0 60000 65536"/>
                  <a:gd name="T18" fmla="*/ 0 60000 65536"/>
                  <a:gd name="T19" fmla="*/ 0 60000 65536"/>
                  <a:gd name="T20" fmla="*/ 0 60000 65536"/>
                  <a:gd name="T21" fmla="*/ 0 w 158"/>
                  <a:gd name="T22" fmla="*/ 0 h 1070"/>
                  <a:gd name="T23" fmla="*/ 158 w 158"/>
                  <a:gd name="T24" fmla="*/ 1070 h 10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1070">
                    <a:moveTo>
                      <a:pt x="120" y="0"/>
                    </a:moveTo>
                    <a:lnTo>
                      <a:pt x="0" y="1070"/>
                    </a:lnTo>
                    <a:lnTo>
                      <a:pt x="38" y="1063"/>
                    </a:lnTo>
                    <a:lnTo>
                      <a:pt x="158" y="3"/>
                    </a:lnTo>
                    <a:lnTo>
                      <a:pt x="1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60" name="Freeform 22"/>
              <p:cNvSpPr>
                <a:spLocks/>
              </p:cNvSpPr>
              <p:nvPr/>
            </p:nvSpPr>
            <p:spPr bwMode="auto">
              <a:xfrm>
                <a:off x="556" y="1736"/>
                <a:ext cx="158" cy="1085"/>
              </a:xfrm>
              <a:custGeom>
                <a:avLst/>
                <a:gdLst>
                  <a:gd name="T0" fmla="*/ 123 w 158"/>
                  <a:gd name="T1" fmla="*/ 0 h 1085"/>
                  <a:gd name="T2" fmla="*/ 0 w 158"/>
                  <a:gd name="T3" fmla="*/ 1085 h 1085"/>
                  <a:gd name="T4" fmla="*/ 38 w 158"/>
                  <a:gd name="T5" fmla="*/ 1076 h 1085"/>
                  <a:gd name="T6" fmla="*/ 158 w 158"/>
                  <a:gd name="T7" fmla="*/ 6 h 1085"/>
                  <a:gd name="T8" fmla="*/ 158 w 158"/>
                  <a:gd name="T9" fmla="*/ 6 h 1085"/>
                  <a:gd name="T10" fmla="*/ 123 w 158"/>
                  <a:gd name="T11" fmla="*/ 0 h 1085"/>
                  <a:gd name="T12" fmla="*/ 123 w 158"/>
                  <a:gd name="T13" fmla="*/ 0 h 1085"/>
                  <a:gd name="T14" fmla="*/ 0 60000 65536"/>
                  <a:gd name="T15" fmla="*/ 0 60000 65536"/>
                  <a:gd name="T16" fmla="*/ 0 60000 65536"/>
                  <a:gd name="T17" fmla="*/ 0 60000 65536"/>
                  <a:gd name="T18" fmla="*/ 0 60000 65536"/>
                  <a:gd name="T19" fmla="*/ 0 60000 65536"/>
                  <a:gd name="T20" fmla="*/ 0 60000 65536"/>
                  <a:gd name="T21" fmla="*/ 0 w 158"/>
                  <a:gd name="T22" fmla="*/ 0 h 1085"/>
                  <a:gd name="T23" fmla="*/ 158 w 158"/>
                  <a:gd name="T24" fmla="*/ 1085 h 10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1085">
                    <a:moveTo>
                      <a:pt x="123" y="0"/>
                    </a:moveTo>
                    <a:lnTo>
                      <a:pt x="0" y="1085"/>
                    </a:lnTo>
                    <a:lnTo>
                      <a:pt x="38" y="1076"/>
                    </a:lnTo>
                    <a:lnTo>
                      <a:pt x="158" y="6"/>
                    </a:lnTo>
                    <a:lnTo>
                      <a:pt x="123"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61" name="Freeform 23"/>
              <p:cNvSpPr>
                <a:spLocks/>
              </p:cNvSpPr>
              <p:nvPr/>
            </p:nvSpPr>
            <p:spPr bwMode="auto">
              <a:xfrm>
                <a:off x="518" y="1733"/>
                <a:ext cx="161" cy="1094"/>
              </a:xfrm>
              <a:custGeom>
                <a:avLst/>
                <a:gdLst>
                  <a:gd name="T0" fmla="*/ 123 w 161"/>
                  <a:gd name="T1" fmla="*/ 0 h 1094"/>
                  <a:gd name="T2" fmla="*/ 0 w 161"/>
                  <a:gd name="T3" fmla="*/ 1094 h 1094"/>
                  <a:gd name="T4" fmla="*/ 38 w 161"/>
                  <a:gd name="T5" fmla="*/ 1088 h 1094"/>
                  <a:gd name="T6" fmla="*/ 161 w 161"/>
                  <a:gd name="T7" fmla="*/ 3 h 1094"/>
                  <a:gd name="T8" fmla="*/ 161 w 161"/>
                  <a:gd name="T9" fmla="*/ 3 h 1094"/>
                  <a:gd name="T10" fmla="*/ 123 w 161"/>
                  <a:gd name="T11" fmla="*/ 0 h 1094"/>
                  <a:gd name="T12" fmla="*/ 123 w 161"/>
                  <a:gd name="T13" fmla="*/ 0 h 1094"/>
                  <a:gd name="T14" fmla="*/ 0 60000 65536"/>
                  <a:gd name="T15" fmla="*/ 0 60000 65536"/>
                  <a:gd name="T16" fmla="*/ 0 60000 65536"/>
                  <a:gd name="T17" fmla="*/ 0 60000 65536"/>
                  <a:gd name="T18" fmla="*/ 0 60000 65536"/>
                  <a:gd name="T19" fmla="*/ 0 60000 65536"/>
                  <a:gd name="T20" fmla="*/ 0 60000 65536"/>
                  <a:gd name="T21" fmla="*/ 0 w 161"/>
                  <a:gd name="T22" fmla="*/ 0 h 1094"/>
                  <a:gd name="T23" fmla="*/ 161 w 161"/>
                  <a:gd name="T24" fmla="*/ 1094 h 10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1" h="1094">
                    <a:moveTo>
                      <a:pt x="123" y="0"/>
                    </a:moveTo>
                    <a:lnTo>
                      <a:pt x="0" y="1094"/>
                    </a:lnTo>
                    <a:lnTo>
                      <a:pt x="38" y="1088"/>
                    </a:lnTo>
                    <a:lnTo>
                      <a:pt x="161" y="3"/>
                    </a:lnTo>
                    <a:lnTo>
                      <a:pt x="123" y="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62" name="Freeform 24"/>
              <p:cNvSpPr>
                <a:spLocks/>
              </p:cNvSpPr>
              <p:nvPr/>
            </p:nvSpPr>
            <p:spPr bwMode="auto">
              <a:xfrm>
                <a:off x="480" y="1729"/>
                <a:ext cx="161" cy="1108"/>
              </a:xfrm>
              <a:custGeom>
                <a:avLst/>
                <a:gdLst>
                  <a:gd name="T0" fmla="*/ 123 w 161"/>
                  <a:gd name="T1" fmla="*/ 0 h 1108"/>
                  <a:gd name="T2" fmla="*/ 0 w 161"/>
                  <a:gd name="T3" fmla="*/ 1108 h 1108"/>
                  <a:gd name="T4" fmla="*/ 38 w 161"/>
                  <a:gd name="T5" fmla="*/ 1098 h 1108"/>
                  <a:gd name="T6" fmla="*/ 161 w 161"/>
                  <a:gd name="T7" fmla="*/ 4 h 1108"/>
                  <a:gd name="T8" fmla="*/ 161 w 161"/>
                  <a:gd name="T9" fmla="*/ 4 h 1108"/>
                  <a:gd name="T10" fmla="*/ 123 w 161"/>
                  <a:gd name="T11" fmla="*/ 0 h 1108"/>
                  <a:gd name="T12" fmla="*/ 123 w 161"/>
                  <a:gd name="T13" fmla="*/ 0 h 1108"/>
                  <a:gd name="T14" fmla="*/ 0 60000 65536"/>
                  <a:gd name="T15" fmla="*/ 0 60000 65536"/>
                  <a:gd name="T16" fmla="*/ 0 60000 65536"/>
                  <a:gd name="T17" fmla="*/ 0 60000 65536"/>
                  <a:gd name="T18" fmla="*/ 0 60000 65536"/>
                  <a:gd name="T19" fmla="*/ 0 60000 65536"/>
                  <a:gd name="T20" fmla="*/ 0 60000 65536"/>
                  <a:gd name="T21" fmla="*/ 0 w 161"/>
                  <a:gd name="T22" fmla="*/ 0 h 1108"/>
                  <a:gd name="T23" fmla="*/ 161 w 161"/>
                  <a:gd name="T24" fmla="*/ 1108 h 1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1" h="1108">
                    <a:moveTo>
                      <a:pt x="123" y="0"/>
                    </a:moveTo>
                    <a:lnTo>
                      <a:pt x="0" y="1108"/>
                    </a:lnTo>
                    <a:lnTo>
                      <a:pt x="38" y="1098"/>
                    </a:lnTo>
                    <a:lnTo>
                      <a:pt x="161" y="4"/>
                    </a:lnTo>
                    <a:lnTo>
                      <a:pt x="123"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63" name="Freeform 25"/>
              <p:cNvSpPr>
                <a:spLocks/>
              </p:cNvSpPr>
              <p:nvPr/>
            </p:nvSpPr>
            <p:spPr bwMode="auto">
              <a:xfrm>
                <a:off x="442" y="1723"/>
                <a:ext cx="161" cy="1120"/>
              </a:xfrm>
              <a:custGeom>
                <a:avLst/>
                <a:gdLst>
                  <a:gd name="T0" fmla="*/ 123 w 161"/>
                  <a:gd name="T1" fmla="*/ 0 h 1120"/>
                  <a:gd name="T2" fmla="*/ 0 w 161"/>
                  <a:gd name="T3" fmla="*/ 1120 h 1120"/>
                  <a:gd name="T4" fmla="*/ 38 w 161"/>
                  <a:gd name="T5" fmla="*/ 1114 h 1120"/>
                  <a:gd name="T6" fmla="*/ 161 w 161"/>
                  <a:gd name="T7" fmla="*/ 6 h 1120"/>
                  <a:gd name="T8" fmla="*/ 161 w 161"/>
                  <a:gd name="T9" fmla="*/ 6 h 1120"/>
                  <a:gd name="T10" fmla="*/ 123 w 161"/>
                  <a:gd name="T11" fmla="*/ 0 h 1120"/>
                  <a:gd name="T12" fmla="*/ 123 w 161"/>
                  <a:gd name="T13" fmla="*/ 0 h 1120"/>
                  <a:gd name="T14" fmla="*/ 0 60000 65536"/>
                  <a:gd name="T15" fmla="*/ 0 60000 65536"/>
                  <a:gd name="T16" fmla="*/ 0 60000 65536"/>
                  <a:gd name="T17" fmla="*/ 0 60000 65536"/>
                  <a:gd name="T18" fmla="*/ 0 60000 65536"/>
                  <a:gd name="T19" fmla="*/ 0 60000 65536"/>
                  <a:gd name="T20" fmla="*/ 0 60000 65536"/>
                  <a:gd name="T21" fmla="*/ 0 w 161"/>
                  <a:gd name="T22" fmla="*/ 0 h 1120"/>
                  <a:gd name="T23" fmla="*/ 161 w 161"/>
                  <a:gd name="T24" fmla="*/ 1120 h 1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1" h="1120">
                    <a:moveTo>
                      <a:pt x="123" y="0"/>
                    </a:moveTo>
                    <a:lnTo>
                      <a:pt x="0" y="1120"/>
                    </a:lnTo>
                    <a:lnTo>
                      <a:pt x="38" y="1114"/>
                    </a:lnTo>
                    <a:lnTo>
                      <a:pt x="161" y="6"/>
                    </a:lnTo>
                    <a:lnTo>
                      <a:pt x="123"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64" name="Freeform 26"/>
              <p:cNvSpPr>
                <a:spLocks/>
              </p:cNvSpPr>
              <p:nvPr/>
            </p:nvSpPr>
            <p:spPr bwMode="auto">
              <a:xfrm>
                <a:off x="404" y="1720"/>
                <a:ext cx="161" cy="1133"/>
              </a:xfrm>
              <a:custGeom>
                <a:avLst/>
                <a:gdLst>
                  <a:gd name="T0" fmla="*/ 127 w 161"/>
                  <a:gd name="T1" fmla="*/ 0 h 1133"/>
                  <a:gd name="T2" fmla="*/ 0 w 161"/>
                  <a:gd name="T3" fmla="*/ 1133 h 1133"/>
                  <a:gd name="T4" fmla="*/ 38 w 161"/>
                  <a:gd name="T5" fmla="*/ 1123 h 1133"/>
                  <a:gd name="T6" fmla="*/ 161 w 161"/>
                  <a:gd name="T7" fmla="*/ 3 h 1133"/>
                  <a:gd name="T8" fmla="*/ 161 w 161"/>
                  <a:gd name="T9" fmla="*/ 3 h 1133"/>
                  <a:gd name="T10" fmla="*/ 127 w 161"/>
                  <a:gd name="T11" fmla="*/ 0 h 1133"/>
                  <a:gd name="T12" fmla="*/ 127 w 161"/>
                  <a:gd name="T13" fmla="*/ 0 h 1133"/>
                  <a:gd name="T14" fmla="*/ 0 60000 65536"/>
                  <a:gd name="T15" fmla="*/ 0 60000 65536"/>
                  <a:gd name="T16" fmla="*/ 0 60000 65536"/>
                  <a:gd name="T17" fmla="*/ 0 60000 65536"/>
                  <a:gd name="T18" fmla="*/ 0 60000 65536"/>
                  <a:gd name="T19" fmla="*/ 0 60000 65536"/>
                  <a:gd name="T20" fmla="*/ 0 60000 65536"/>
                  <a:gd name="T21" fmla="*/ 0 w 161"/>
                  <a:gd name="T22" fmla="*/ 0 h 1133"/>
                  <a:gd name="T23" fmla="*/ 161 w 161"/>
                  <a:gd name="T24" fmla="*/ 1133 h 11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1" h="1133">
                    <a:moveTo>
                      <a:pt x="127" y="0"/>
                    </a:moveTo>
                    <a:lnTo>
                      <a:pt x="0" y="1133"/>
                    </a:lnTo>
                    <a:lnTo>
                      <a:pt x="38" y="1123"/>
                    </a:lnTo>
                    <a:lnTo>
                      <a:pt x="161" y="3"/>
                    </a:lnTo>
                    <a:lnTo>
                      <a:pt x="127" y="0"/>
                    </a:lnTo>
                    <a:close/>
                  </a:path>
                </a:pathLst>
              </a:custGeom>
              <a:solidFill>
                <a:srgbClr val="CACA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65" name="Freeform 27"/>
              <p:cNvSpPr>
                <a:spLocks/>
              </p:cNvSpPr>
              <p:nvPr/>
            </p:nvSpPr>
            <p:spPr bwMode="auto">
              <a:xfrm>
                <a:off x="363" y="1714"/>
                <a:ext cx="168" cy="1145"/>
              </a:xfrm>
              <a:custGeom>
                <a:avLst/>
                <a:gdLst>
                  <a:gd name="T0" fmla="*/ 130 w 168"/>
                  <a:gd name="T1" fmla="*/ 0 h 1145"/>
                  <a:gd name="T2" fmla="*/ 0 w 168"/>
                  <a:gd name="T3" fmla="*/ 1145 h 1145"/>
                  <a:gd name="T4" fmla="*/ 0 w 168"/>
                  <a:gd name="T5" fmla="*/ 1145 h 1145"/>
                  <a:gd name="T6" fmla="*/ 3 w 168"/>
                  <a:gd name="T7" fmla="*/ 1145 h 1145"/>
                  <a:gd name="T8" fmla="*/ 41 w 168"/>
                  <a:gd name="T9" fmla="*/ 1139 h 1145"/>
                  <a:gd name="T10" fmla="*/ 168 w 168"/>
                  <a:gd name="T11" fmla="*/ 6 h 1145"/>
                  <a:gd name="T12" fmla="*/ 168 w 168"/>
                  <a:gd name="T13" fmla="*/ 6 h 1145"/>
                  <a:gd name="T14" fmla="*/ 130 w 168"/>
                  <a:gd name="T15" fmla="*/ 0 h 1145"/>
                  <a:gd name="T16" fmla="*/ 130 w 168"/>
                  <a:gd name="T17" fmla="*/ 0 h 11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8"/>
                  <a:gd name="T28" fmla="*/ 0 h 1145"/>
                  <a:gd name="T29" fmla="*/ 168 w 168"/>
                  <a:gd name="T30" fmla="*/ 1145 h 11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8" h="1145">
                    <a:moveTo>
                      <a:pt x="130" y="0"/>
                    </a:moveTo>
                    <a:lnTo>
                      <a:pt x="0" y="1145"/>
                    </a:lnTo>
                    <a:lnTo>
                      <a:pt x="3" y="1145"/>
                    </a:lnTo>
                    <a:lnTo>
                      <a:pt x="41" y="1139"/>
                    </a:lnTo>
                    <a:lnTo>
                      <a:pt x="168" y="6"/>
                    </a:lnTo>
                    <a:lnTo>
                      <a:pt x="130"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66" name="Freeform 28"/>
              <p:cNvSpPr>
                <a:spLocks/>
              </p:cNvSpPr>
              <p:nvPr/>
            </p:nvSpPr>
            <p:spPr bwMode="auto">
              <a:xfrm>
                <a:off x="347" y="1710"/>
                <a:ext cx="146" cy="1149"/>
              </a:xfrm>
              <a:custGeom>
                <a:avLst/>
                <a:gdLst>
                  <a:gd name="T0" fmla="*/ 108 w 146"/>
                  <a:gd name="T1" fmla="*/ 0 h 1149"/>
                  <a:gd name="T2" fmla="*/ 0 w 146"/>
                  <a:gd name="T3" fmla="*/ 965 h 1149"/>
                  <a:gd name="T4" fmla="*/ 16 w 146"/>
                  <a:gd name="T5" fmla="*/ 1149 h 1149"/>
                  <a:gd name="T6" fmla="*/ 16 w 146"/>
                  <a:gd name="T7" fmla="*/ 1149 h 1149"/>
                  <a:gd name="T8" fmla="*/ 16 w 146"/>
                  <a:gd name="T9" fmla="*/ 1149 h 1149"/>
                  <a:gd name="T10" fmla="*/ 146 w 146"/>
                  <a:gd name="T11" fmla="*/ 4 h 1149"/>
                  <a:gd name="T12" fmla="*/ 146 w 146"/>
                  <a:gd name="T13" fmla="*/ 4 h 1149"/>
                  <a:gd name="T14" fmla="*/ 108 w 146"/>
                  <a:gd name="T15" fmla="*/ 0 h 1149"/>
                  <a:gd name="T16" fmla="*/ 108 w 146"/>
                  <a:gd name="T17" fmla="*/ 0 h 11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6"/>
                  <a:gd name="T28" fmla="*/ 0 h 1149"/>
                  <a:gd name="T29" fmla="*/ 146 w 146"/>
                  <a:gd name="T30" fmla="*/ 1149 h 11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6" h="1149">
                    <a:moveTo>
                      <a:pt x="108" y="0"/>
                    </a:moveTo>
                    <a:lnTo>
                      <a:pt x="0" y="965"/>
                    </a:lnTo>
                    <a:lnTo>
                      <a:pt x="16" y="1149"/>
                    </a:lnTo>
                    <a:lnTo>
                      <a:pt x="146" y="4"/>
                    </a:lnTo>
                    <a:lnTo>
                      <a:pt x="108" y="0"/>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67" name="Freeform 29"/>
              <p:cNvSpPr>
                <a:spLocks/>
              </p:cNvSpPr>
              <p:nvPr/>
            </p:nvSpPr>
            <p:spPr bwMode="auto">
              <a:xfrm>
                <a:off x="331" y="1707"/>
                <a:ext cx="124" cy="968"/>
              </a:xfrm>
              <a:custGeom>
                <a:avLst/>
                <a:gdLst>
                  <a:gd name="T0" fmla="*/ 89 w 124"/>
                  <a:gd name="T1" fmla="*/ 0 h 968"/>
                  <a:gd name="T2" fmla="*/ 0 w 124"/>
                  <a:gd name="T3" fmla="*/ 779 h 968"/>
                  <a:gd name="T4" fmla="*/ 16 w 124"/>
                  <a:gd name="T5" fmla="*/ 968 h 968"/>
                  <a:gd name="T6" fmla="*/ 124 w 124"/>
                  <a:gd name="T7" fmla="*/ 3 h 968"/>
                  <a:gd name="T8" fmla="*/ 124 w 124"/>
                  <a:gd name="T9" fmla="*/ 3 h 968"/>
                  <a:gd name="T10" fmla="*/ 89 w 124"/>
                  <a:gd name="T11" fmla="*/ 0 h 968"/>
                  <a:gd name="T12" fmla="*/ 89 w 124"/>
                  <a:gd name="T13" fmla="*/ 0 h 968"/>
                  <a:gd name="T14" fmla="*/ 0 60000 65536"/>
                  <a:gd name="T15" fmla="*/ 0 60000 65536"/>
                  <a:gd name="T16" fmla="*/ 0 60000 65536"/>
                  <a:gd name="T17" fmla="*/ 0 60000 65536"/>
                  <a:gd name="T18" fmla="*/ 0 60000 65536"/>
                  <a:gd name="T19" fmla="*/ 0 60000 65536"/>
                  <a:gd name="T20" fmla="*/ 0 60000 65536"/>
                  <a:gd name="T21" fmla="*/ 0 w 124"/>
                  <a:gd name="T22" fmla="*/ 0 h 968"/>
                  <a:gd name="T23" fmla="*/ 124 w 124"/>
                  <a:gd name="T24" fmla="*/ 968 h 9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 h="968">
                    <a:moveTo>
                      <a:pt x="89" y="0"/>
                    </a:moveTo>
                    <a:lnTo>
                      <a:pt x="0" y="779"/>
                    </a:lnTo>
                    <a:lnTo>
                      <a:pt x="16" y="968"/>
                    </a:lnTo>
                    <a:lnTo>
                      <a:pt x="124" y="3"/>
                    </a:lnTo>
                    <a:lnTo>
                      <a:pt x="89" y="0"/>
                    </a:lnTo>
                    <a:close/>
                  </a:path>
                </a:pathLst>
              </a:custGeom>
              <a:solidFill>
                <a:srgbClr val="AAAA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68" name="Freeform 30"/>
              <p:cNvSpPr>
                <a:spLocks/>
              </p:cNvSpPr>
              <p:nvPr/>
            </p:nvSpPr>
            <p:spPr bwMode="auto">
              <a:xfrm>
                <a:off x="315" y="1701"/>
                <a:ext cx="105" cy="785"/>
              </a:xfrm>
              <a:custGeom>
                <a:avLst/>
                <a:gdLst>
                  <a:gd name="T0" fmla="*/ 67 w 105"/>
                  <a:gd name="T1" fmla="*/ 0 h 785"/>
                  <a:gd name="T2" fmla="*/ 0 w 105"/>
                  <a:gd name="T3" fmla="*/ 595 h 785"/>
                  <a:gd name="T4" fmla="*/ 16 w 105"/>
                  <a:gd name="T5" fmla="*/ 785 h 785"/>
                  <a:gd name="T6" fmla="*/ 105 w 105"/>
                  <a:gd name="T7" fmla="*/ 6 h 785"/>
                  <a:gd name="T8" fmla="*/ 105 w 105"/>
                  <a:gd name="T9" fmla="*/ 6 h 785"/>
                  <a:gd name="T10" fmla="*/ 67 w 105"/>
                  <a:gd name="T11" fmla="*/ 0 h 785"/>
                  <a:gd name="T12" fmla="*/ 67 w 105"/>
                  <a:gd name="T13" fmla="*/ 0 h 785"/>
                  <a:gd name="T14" fmla="*/ 0 60000 65536"/>
                  <a:gd name="T15" fmla="*/ 0 60000 65536"/>
                  <a:gd name="T16" fmla="*/ 0 60000 65536"/>
                  <a:gd name="T17" fmla="*/ 0 60000 65536"/>
                  <a:gd name="T18" fmla="*/ 0 60000 65536"/>
                  <a:gd name="T19" fmla="*/ 0 60000 65536"/>
                  <a:gd name="T20" fmla="*/ 0 60000 65536"/>
                  <a:gd name="T21" fmla="*/ 0 w 105"/>
                  <a:gd name="T22" fmla="*/ 0 h 785"/>
                  <a:gd name="T23" fmla="*/ 105 w 105"/>
                  <a:gd name="T24" fmla="*/ 785 h 7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5" h="785">
                    <a:moveTo>
                      <a:pt x="67" y="0"/>
                    </a:moveTo>
                    <a:lnTo>
                      <a:pt x="0" y="595"/>
                    </a:lnTo>
                    <a:lnTo>
                      <a:pt x="16" y="785"/>
                    </a:lnTo>
                    <a:lnTo>
                      <a:pt x="105" y="6"/>
                    </a:lnTo>
                    <a:lnTo>
                      <a:pt x="67"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69" name="Freeform 31"/>
              <p:cNvSpPr>
                <a:spLocks/>
              </p:cNvSpPr>
              <p:nvPr/>
            </p:nvSpPr>
            <p:spPr bwMode="auto">
              <a:xfrm>
                <a:off x="300" y="1698"/>
                <a:ext cx="82" cy="598"/>
              </a:xfrm>
              <a:custGeom>
                <a:avLst/>
                <a:gdLst>
                  <a:gd name="T0" fmla="*/ 44 w 82"/>
                  <a:gd name="T1" fmla="*/ 0 h 598"/>
                  <a:gd name="T2" fmla="*/ 0 w 82"/>
                  <a:gd name="T3" fmla="*/ 408 h 598"/>
                  <a:gd name="T4" fmla="*/ 15 w 82"/>
                  <a:gd name="T5" fmla="*/ 598 h 598"/>
                  <a:gd name="T6" fmla="*/ 82 w 82"/>
                  <a:gd name="T7" fmla="*/ 3 h 598"/>
                  <a:gd name="T8" fmla="*/ 82 w 82"/>
                  <a:gd name="T9" fmla="*/ 3 h 598"/>
                  <a:gd name="T10" fmla="*/ 44 w 82"/>
                  <a:gd name="T11" fmla="*/ 0 h 598"/>
                  <a:gd name="T12" fmla="*/ 44 w 82"/>
                  <a:gd name="T13" fmla="*/ 0 h 598"/>
                  <a:gd name="T14" fmla="*/ 0 60000 65536"/>
                  <a:gd name="T15" fmla="*/ 0 60000 65536"/>
                  <a:gd name="T16" fmla="*/ 0 60000 65536"/>
                  <a:gd name="T17" fmla="*/ 0 60000 65536"/>
                  <a:gd name="T18" fmla="*/ 0 60000 65536"/>
                  <a:gd name="T19" fmla="*/ 0 60000 65536"/>
                  <a:gd name="T20" fmla="*/ 0 60000 65536"/>
                  <a:gd name="T21" fmla="*/ 0 w 82"/>
                  <a:gd name="T22" fmla="*/ 0 h 598"/>
                  <a:gd name="T23" fmla="*/ 82 w 82"/>
                  <a:gd name="T24" fmla="*/ 598 h 5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 h="598">
                    <a:moveTo>
                      <a:pt x="44" y="0"/>
                    </a:moveTo>
                    <a:lnTo>
                      <a:pt x="0" y="408"/>
                    </a:lnTo>
                    <a:lnTo>
                      <a:pt x="15" y="598"/>
                    </a:lnTo>
                    <a:lnTo>
                      <a:pt x="82" y="3"/>
                    </a:lnTo>
                    <a:lnTo>
                      <a:pt x="4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70" name="Freeform 32"/>
              <p:cNvSpPr>
                <a:spLocks/>
              </p:cNvSpPr>
              <p:nvPr/>
            </p:nvSpPr>
            <p:spPr bwMode="auto">
              <a:xfrm>
                <a:off x="284" y="1691"/>
                <a:ext cx="60" cy="415"/>
              </a:xfrm>
              <a:custGeom>
                <a:avLst/>
                <a:gdLst>
                  <a:gd name="T0" fmla="*/ 22 w 60"/>
                  <a:gd name="T1" fmla="*/ 0 h 415"/>
                  <a:gd name="T2" fmla="*/ 0 w 60"/>
                  <a:gd name="T3" fmla="*/ 222 h 415"/>
                  <a:gd name="T4" fmla="*/ 16 w 60"/>
                  <a:gd name="T5" fmla="*/ 415 h 415"/>
                  <a:gd name="T6" fmla="*/ 60 w 60"/>
                  <a:gd name="T7" fmla="*/ 7 h 415"/>
                  <a:gd name="T8" fmla="*/ 60 w 60"/>
                  <a:gd name="T9" fmla="*/ 7 h 415"/>
                  <a:gd name="T10" fmla="*/ 22 w 60"/>
                  <a:gd name="T11" fmla="*/ 0 h 415"/>
                  <a:gd name="T12" fmla="*/ 22 w 60"/>
                  <a:gd name="T13" fmla="*/ 0 h 415"/>
                  <a:gd name="T14" fmla="*/ 0 60000 65536"/>
                  <a:gd name="T15" fmla="*/ 0 60000 65536"/>
                  <a:gd name="T16" fmla="*/ 0 60000 65536"/>
                  <a:gd name="T17" fmla="*/ 0 60000 65536"/>
                  <a:gd name="T18" fmla="*/ 0 60000 65536"/>
                  <a:gd name="T19" fmla="*/ 0 60000 65536"/>
                  <a:gd name="T20" fmla="*/ 0 60000 65536"/>
                  <a:gd name="T21" fmla="*/ 0 w 60"/>
                  <a:gd name="T22" fmla="*/ 0 h 415"/>
                  <a:gd name="T23" fmla="*/ 60 w 60"/>
                  <a:gd name="T24" fmla="*/ 415 h 4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415">
                    <a:moveTo>
                      <a:pt x="22" y="0"/>
                    </a:moveTo>
                    <a:lnTo>
                      <a:pt x="0" y="222"/>
                    </a:lnTo>
                    <a:lnTo>
                      <a:pt x="16" y="415"/>
                    </a:lnTo>
                    <a:lnTo>
                      <a:pt x="60" y="7"/>
                    </a:lnTo>
                    <a:lnTo>
                      <a:pt x="22"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71" name="Freeform 33"/>
              <p:cNvSpPr>
                <a:spLocks/>
              </p:cNvSpPr>
              <p:nvPr/>
            </p:nvSpPr>
            <p:spPr bwMode="auto">
              <a:xfrm>
                <a:off x="265" y="1691"/>
                <a:ext cx="41" cy="222"/>
              </a:xfrm>
              <a:custGeom>
                <a:avLst/>
                <a:gdLst>
                  <a:gd name="T0" fmla="*/ 28 w 41"/>
                  <a:gd name="T1" fmla="*/ 0 h 222"/>
                  <a:gd name="T2" fmla="*/ 28 w 41"/>
                  <a:gd name="T3" fmla="*/ 0 h 222"/>
                  <a:gd name="T4" fmla="*/ 28 w 41"/>
                  <a:gd name="T5" fmla="*/ 0 h 222"/>
                  <a:gd name="T6" fmla="*/ 19 w 41"/>
                  <a:gd name="T7" fmla="*/ 4 h 222"/>
                  <a:gd name="T8" fmla="*/ 9 w 41"/>
                  <a:gd name="T9" fmla="*/ 10 h 222"/>
                  <a:gd name="T10" fmla="*/ 6 w 41"/>
                  <a:gd name="T11" fmla="*/ 13 h 222"/>
                  <a:gd name="T12" fmla="*/ 3 w 41"/>
                  <a:gd name="T13" fmla="*/ 19 h 222"/>
                  <a:gd name="T14" fmla="*/ 0 w 41"/>
                  <a:gd name="T15" fmla="*/ 32 h 222"/>
                  <a:gd name="T16" fmla="*/ 19 w 41"/>
                  <a:gd name="T17" fmla="*/ 222 h 222"/>
                  <a:gd name="T18" fmla="*/ 41 w 41"/>
                  <a:gd name="T19" fmla="*/ 0 h 222"/>
                  <a:gd name="T20" fmla="*/ 41 w 41"/>
                  <a:gd name="T21" fmla="*/ 0 h 222"/>
                  <a:gd name="T22" fmla="*/ 28 w 41"/>
                  <a:gd name="T23" fmla="*/ 0 h 222"/>
                  <a:gd name="T24" fmla="*/ 28 w 41"/>
                  <a:gd name="T25" fmla="*/ 0 h 2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
                  <a:gd name="T40" fmla="*/ 0 h 222"/>
                  <a:gd name="T41" fmla="*/ 41 w 41"/>
                  <a:gd name="T42" fmla="*/ 222 h 2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 h="222">
                    <a:moveTo>
                      <a:pt x="28" y="0"/>
                    </a:moveTo>
                    <a:lnTo>
                      <a:pt x="28" y="0"/>
                    </a:lnTo>
                    <a:lnTo>
                      <a:pt x="19" y="4"/>
                    </a:lnTo>
                    <a:lnTo>
                      <a:pt x="9" y="10"/>
                    </a:lnTo>
                    <a:lnTo>
                      <a:pt x="6" y="13"/>
                    </a:lnTo>
                    <a:lnTo>
                      <a:pt x="3" y="19"/>
                    </a:lnTo>
                    <a:lnTo>
                      <a:pt x="0" y="32"/>
                    </a:lnTo>
                    <a:lnTo>
                      <a:pt x="19" y="222"/>
                    </a:lnTo>
                    <a:lnTo>
                      <a:pt x="41" y="0"/>
                    </a:lnTo>
                    <a:lnTo>
                      <a:pt x="28"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72" name="Freeform 34"/>
              <p:cNvSpPr>
                <a:spLocks/>
              </p:cNvSpPr>
              <p:nvPr/>
            </p:nvSpPr>
            <p:spPr bwMode="auto">
              <a:xfrm>
                <a:off x="265" y="1710"/>
                <a:ext cx="3" cy="13"/>
              </a:xfrm>
              <a:custGeom>
                <a:avLst/>
                <a:gdLst>
                  <a:gd name="T0" fmla="*/ 0 w 3"/>
                  <a:gd name="T1" fmla="*/ 13 h 13"/>
                  <a:gd name="T2" fmla="*/ 0 w 3"/>
                  <a:gd name="T3" fmla="*/ 13 h 13"/>
                  <a:gd name="T4" fmla="*/ 3 w 3"/>
                  <a:gd name="T5" fmla="*/ 0 h 13"/>
                  <a:gd name="T6" fmla="*/ 3 w 3"/>
                  <a:gd name="T7" fmla="*/ 0 h 13"/>
                  <a:gd name="T8" fmla="*/ 0 w 3"/>
                  <a:gd name="T9" fmla="*/ 10 h 13"/>
                  <a:gd name="T10" fmla="*/ 0 w 3"/>
                  <a:gd name="T11" fmla="*/ 13 h 13"/>
                  <a:gd name="T12" fmla="*/ 0 w 3"/>
                  <a:gd name="T13" fmla="*/ 13 h 13"/>
                  <a:gd name="T14" fmla="*/ 0 60000 65536"/>
                  <a:gd name="T15" fmla="*/ 0 60000 65536"/>
                  <a:gd name="T16" fmla="*/ 0 60000 65536"/>
                  <a:gd name="T17" fmla="*/ 0 60000 65536"/>
                  <a:gd name="T18" fmla="*/ 0 60000 65536"/>
                  <a:gd name="T19" fmla="*/ 0 60000 65536"/>
                  <a:gd name="T20" fmla="*/ 0 60000 65536"/>
                  <a:gd name="T21" fmla="*/ 0 w 3"/>
                  <a:gd name="T22" fmla="*/ 0 h 13"/>
                  <a:gd name="T23" fmla="*/ 3 w 3"/>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13">
                    <a:moveTo>
                      <a:pt x="0" y="13"/>
                    </a:moveTo>
                    <a:lnTo>
                      <a:pt x="0" y="13"/>
                    </a:lnTo>
                    <a:lnTo>
                      <a:pt x="3" y="0"/>
                    </a:lnTo>
                    <a:lnTo>
                      <a:pt x="0" y="10"/>
                    </a:lnTo>
                    <a:lnTo>
                      <a:pt x="0" y="1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73" name="Freeform 35"/>
              <p:cNvSpPr>
                <a:spLocks/>
              </p:cNvSpPr>
              <p:nvPr/>
            </p:nvSpPr>
            <p:spPr bwMode="auto">
              <a:xfrm>
                <a:off x="236" y="1688"/>
                <a:ext cx="127" cy="1171"/>
              </a:xfrm>
              <a:custGeom>
                <a:avLst/>
                <a:gdLst>
                  <a:gd name="T0" fmla="*/ 48 w 127"/>
                  <a:gd name="T1" fmla="*/ 0 h 1171"/>
                  <a:gd name="T2" fmla="*/ 48 w 127"/>
                  <a:gd name="T3" fmla="*/ 0 h 1171"/>
                  <a:gd name="T4" fmla="*/ 57 w 127"/>
                  <a:gd name="T5" fmla="*/ 3 h 1171"/>
                  <a:gd name="T6" fmla="*/ 57 w 127"/>
                  <a:gd name="T7" fmla="*/ 3 h 1171"/>
                  <a:gd name="T8" fmla="*/ 48 w 127"/>
                  <a:gd name="T9" fmla="*/ 7 h 1171"/>
                  <a:gd name="T10" fmla="*/ 41 w 127"/>
                  <a:gd name="T11" fmla="*/ 10 h 1171"/>
                  <a:gd name="T12" fmla="*/ 35 w 127"/>
                  <a:gd name="T13" fmla="*/ 16 h 1171"/>
                  <a:gd name="T14" fmla="*/ 32 w 127"/>
                  <a:gd name="T15" fmla="*/ 22 h 1171"/>
                  <a:gd name="T16" fmla="*/ 29 w 127"/>
                  <a:gd name="T17" fmla="*/ 32 h 1171"/>
                  <a:gd name="T18" fmla="*/ 29 w 127"/>
                  <a:gd name="T19" fmla="*/ 35 h 1171"/>
                  <a:gd name="T20" fmla="*/ 127 w 127"/>
                  <a:gd name="T21" fmla="*/ 1171 h 1171"/>
                  <a:gd name="T22" fmla="*/ 127 w 127"/>
                  <a:gd name="T23" fmla="*/ 1171 h 1171"/>
                  <a:gd name="T24" fmla="*/ 117 w 127"/>
                  <a:gd name="T25" fmla="*/ 1168 h 1171"/>
                  <a:gd name="T26" fmla="*/ 102 w 127"/>
                  <a:gd name="T27" fmla="*/ 1165 h 1171"/>
                  <a:gd name="T28" fmla="*/ 92 w 127"/>
                  <a:gd name="T29" fmla="*/ 1158 h 1171"/>
                  <a:gd name="T30" fmla="*/ 86 w 127"/>
                  <a:gd name="T31" fmla="*/ 1155 h 1171"/>
                  <a:gd name="T32" fmla="*/ 83 w 127"/>
                  <a:gd name="T33" fmla="*/ 1149 h 1171"/>
                  <a:gd name="T34" fmla="*/ 83 w 127"/>
                  <a:gd name="T35" fmla="*/ 1149 h 1171"/>
                  <a:gd name="T36" fmla="*/ 70 w 127"/>
                  <a:gd name="T37" fmla="*/ 972 h 1171"/>
                  <a:gd name="T38" fmla="*/ 41 w 127"/>
                  <a:gd name="T39" fmla="*/ 601 h 1171"/>
                  <a:gd name="T40" fmla="*/ 0 w 127"/>
                  <a:gd name="T41" fmla="*/ 67 h 1171"/>
                  <a:gd name="T42" fmla="*/ 0 w 127"/>
                  <a:gd name="T43" fmla="*/ 67 h 1171"/>
                  <a:gd name="T44" fmla="*/ 0 w 127"/>
                  <a:gd name="T45" fmla="*/ 45 h 1171"/>
                  <a:gd name="T46" fmla="*/ 3 w 127"/>
                  <a:gd name="T47" fmla="*/ 35 h 1171"/>
                  <a:gd name="T48" fmla="*/ 7 w 127"/>
                  <a:gd name="T49" fmla="*/ 22 h 1171"/>
                  <a:gd name="T50" fmla="*/ 10 w 127"/>
                  <a:gd name="T51" fmla="*/ 13 h 1171"/>
                  <a:gd name="T52" fmla="*/ 19 w 127"/>
                  <a:gd name="T53" fmla="*/ 7 h 1171"/>
                  <a:gd name="T54" fmla="*/ 32 w 127"/>
                  <a:gd name="T55" fmla="*/ 3 h 1171"/>
                  <a:gd name="T56" fmla="*/ 48 w 127"/>
                  <a:gd name="T57" fmla="*/ 0 h 1171"/>
                  <a:gd name="T58" fmla="*/ 48 w 127"/>
                  <a:gd name="T59" fmla="*/ 0 h 117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7"/>
                  <a:gd name="T91" fmla="*/ 0 h 1171"/>
                  <a:gd name="T92" fmla="*/ 127 w 127"/>
                  <a:gd name="T93" fmla="*/ 1171 h 117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7" h="1171">
                    <a:moveTo>
                      <a:pt x="48" y="0"/>
                    </a:moveTo>
                    <a:lnTo>
                      <a:pt x="48" y="0"/>
                    </a:lnTo>
                    <a:lnTo>
                      <a:pt x="57" y="3"/>
                    </a:lnTo>
                    <a:lnTo>
                      <a:pt x="48" y="7"/>
                    </a:lnTo>
                    <a:lnTo>
                      <a:pt x="41" y="10"/>
                    </a:lnTo>
                    <a:lnTo>
                      <a:pt x="35" y="16"/>
                    </a:lnTo>
                    <a:lnTo>
                      <a:pt x="32" y="22"/>
                    </a:lnTo>
                    <a:lnTo>
                      <a:pt x="29" y="32"/>
                    </a:lnTo>
                    <a:lnTo>
                      <a:pt x="29" y="35"/>
                    </a:lnTo>
                    <a:lnTo>
                      <a:pt x="127" y="1171"/>
                    </a:lnTo>
                    <a:lnTo>
                      <a:pt x="117" y="1168"/>
                    </a:lnTo>
                    <a:lnTo>
                      <a:pt x="102" y="1165"/>
                    </a:lnTo>
                    <a:lnTo>
                      <a:pt x="92" y="1158"/>
                    </a:lnTo>
                    <a:lnTo>
                      <a:pt x="86" y="1155"/>
                    </a:lnTo>
                    <a:lnTo>
                      <a:pt x="83" y="1149"/>
                    </a:lnTo>
                    <a:lnTo>
                      <a:pt x="70" y="972"/>
                    </a:lnTo>
                    <a:lnTo>
                      <a:pt x="41" y="601"/>
                    </a:lnTo>
                    <a:lnTo>
                      <a:pt x="0" y="67"/>
                    </a:lnTo>
                    <a:lnTo>
                      <a:pt x="0" y="45"/>
                    </a:lnTo>
                    <a:lnTo>
                      <a:pt x="3" y="35"/>
                    </a:lnTo>
                    <a:lnTo>
                      <a:pt x="7" y="22"/>
                    </a:lnTo>
                    <a:lnTo>
                      <a:pt x="10" y="13"/>
                    </a:lnTo>
                    <a:lnTo>
                      <a:pt x="19" y="7"/>
                    </a:lnTo>
                    <a:lnTo>
                      <a:pt x="32" y="3"/>
                    </a:lnTo>
                    <a:lnTo>
                      <a:pt x="48"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74" name="Freeform 36"/>
              <p:cNvSpPr>
                <a:spLocks/>
              </p:cNvSpPr>
              <p:nvPr/>
            </p:nvSpPr>
            <p:spPr bwMode="auto">
              <a:xfrm>
                <a:off x="236" y="1688"/>
                <a:ext cx="127" cy="1171"/>
              </a:xfrm>
              <a:custGeom>
                <a:avLst/>
                <a:gdLst>
                  <a:gd name="T0" fmla="*/ 124 w 127"/>
                  <a:gd name="T1" fmla="*/ 1143 h 1171"/>
                  <a:gd name="T2" fmla="*/ 121 w 127"/>
                  <a:gd name="T3" fmla="*/ 1105 h 1171"/>
                  <a:gd name="T4" fmla="*/ 117 w 127"/>
                  <a:gd name="T5" fmla="*/ 1070 h 1171"/>
                  <a:gd name="T6" fmla="*/ 114 w 127"/>
                  <a:gd name="T7" fmla="*/ 1035 h 1171"/>
                  <a:gd name="T8" fmla="*/ 111 w 127"/>
                  <a:gd name="T9" fmla="*/ 1000 h 1171"/>
                  <a:gd name="T10" fmla="*/ 108 w 127"/>
                  <a:gd name="T11" fmla="*/ 946 h 1171"/>
                  <a:gd name="T12" fmla="*/ 95 w 127"/>
                  <a:gd name="T13" fmla="*/ 807 h 1171"/>
                  <a:gd name="T14" fmla="*/ 83 w 127"/>
                  <a:gd name="T15" fmla="*/ 668 h 1171"/>
                  <a:gd name="T16" fmla="*/ 73 w 127"/>
                  <a:gd name="T17" fmla="*/ 529 h 1171"/>
                  <a:gd name="T18" fmla="*/ 60 w 127"/>
                  <a:gd name="T19" fmla="*/ 389 h 1171"/>
                  <a:gd name="T20" fmla="*/ 48 w 127"/>
                  <a:gd name="T21" fmla="*/ 250 h 1171"/>
                  <a:gd name="T22" fmla="*/ 35 w 127"/>
                  <a:gd name="T23" fmla="*/ 111 h 1171"/>
                  <a:gd name="T24" fmla="*/ 29 w 127"/>
                  <a:gd name="T25" fmla="*/ 35 h 1171"/>
                  <a:gd name="T26" fmla="*/ 29 w 127"/>
                  <a:gd name="T27" fmla="*/ 32 h 1171"/>
                  <a:gd name="T28" fmla="*/ 35 w 127"/>
                  <a:gd name="T29" fmla="*/ 16 h 1171"/>
                  <a:gd name="T30" fmla="*/ 48 w 127"/>
                  <a:gd name="T31" fmla="*/ 7 h 1171"/>
                  <a:gd name="T32" fmla="*/ 57 w 127"/>
                  <a:gd name="T33" fmla="*/ 3 h 1171"/>
                  <a:gd name="T34" fmla="*/ 48 w 127"/>
                  <a:gd name="T35" fmla="*/ 0 h 1171"/>
                  <a:gd name="T36" fmla="*/ 26 w 127"/>
                  <a:gd name="T37" fmla="*/ 3 h 1171"/>
                  <a:gd name="T38" fmla="*/ 13 w 127"/>
                  <a:gd name="T39" fmla="*/ 13 h 1171"/>
                  <a:gd name="T40" fmla="*/ 0 w 127"/>
                  <a:gd name="T41" fmla="*/ 45 h 1171"/>
                  <a:gd name="T42" fmla="*/ 0 w 127"/>
                  <a:gd name="T43" fmla="*/ 67 h 1171"/>
                  <a:gd name="T44" fmla="*/ 3 w 127"/>
                  <a:gd name="T45" fmla="*/ 114 h 1171"/>
                  <a:gd name="T46" fmla="*/ 10 w 127"/>
                  <a:gd name="T47" fmla="*/ 184 h 1171"/>
                  <a:gd name="T48" fmla="*/ 16 w 127"/>
                  <a:gd name="T49" fmla="*/ 253 h 1171"/>
                  <a:gd name="T50" fmla="*/ 19 w 127"/>
                  <a:gd name="T51" fmla="*/ 323 h 1171"/>
                  <a:gd name="T52" fmla="*/ 26 w 127"/>
                  <a:gd name="T53" fmla="*/ 393 h 1171"/>
                  <a:gd name="T54" fmla="*/ 29 w 127"/>
                  <a:gd name="T55" fmla="*/ 462 h 1171"/>
                  <a:gd name="T56" fmla="*/ 35 w 127"/>
                  <a:gd name="T57" fmla="*/ 532 h 1171"/>
                  <a:gd name="T58" fmla="*/ 41 w 127"/>
                  <a:gd name="T59" fmla="*/ 601 h 1171"/>
                  <a:gd name="T60" fmla="*/ 45 w 127"/>
                  <a:gd name="T61" fmla="*/ 671 h 1171"/>
                  <a:gd name="T62" fmla="*/ 51 w 127"/>
                  <a:gd name="T63" fmla="*/ 741 h 1171"/>
                  <a:gd name="T64" fmla="*/ 57 w 127"/>
                  <a:gd name="T65" fmla="*/ 810 h 1171"/>
                  <a:gd name="T66" fmla="*/ 60 w 127"/>
                  <a:gd name="T67" fmla="*/ 880 h 1171"/>
                  <a:gd name="T68" fmla="*/ 67 w 127"/>
                  <a:gd name="T69" fmla="*/ 950 h 1171"/>
                  <a:gd name="T70" fmla="*/ 70 w 127"/>
                  <a:gd name="T71" fmla="*/ 969 h 1171"/>
                  <a:gd name="T72" fmla="*/ 70 w 127"/>
                  <a:gd name="T73" fmla="*/ 984 h 1171"/>
                  <a:gd name="T74" fmla="*/ 70 w 127"/>
                  <a:gd name="T75" fmla="*/ 1003 h 1171"/>
                  <a:gd name="T76" fmla="*/ 73 w 127"/>
                  <a:gd name="T77" fmla="*/ 1019 h 1171"/>
                  <a:gd name="T78" fmla="*/ 73 w 127"/>
                  <a:gd name="T79" fmla="*/ 1038 h 1171"/>
                  <a:gd name="T80" fmla="*/ 76 w 127"/>
                  <a:gd name="T81" fmla="*/ 1054 h 1171"/>
                  <a:gd name="T82" fmla="*/ 76 w 127"/>
                  <a:gd name="T83" fmla="*/ 1073 h 1171"/>
                  <a:gd name="T84" fmla="*/ 79 w 127"/>
                  <a:gd name="T85" fmla="*/ 1092 h 1171"/>
                  <a:gd name="T86" fmla="*/ 79 w 127"/>
                  <a:gd name="T87" fmla="*/ 1108 h 1171"/>
                  <a:gd name="T88" fmla="*/ 83 w 127"/>
                  <a:gd name="T89" fmla="*/ 1127 h 1171"/>
                  <a:gd name="T90" fmla="*/ 83 w 127"/>
                  <a:gd name="T91" fmla="*/ 1143 h 1171"/>
                  <a:gd name="T92" fmla="*/ 83 w 127"/>
                  <a:gd name="T93" fmla="*/ 1149 h 1171"/>
                  <a:gd name="T94" fmla="*/ 89 w 127"/>
                  <a:gd name="T95" fmla="*/ 1155 h 1171"/>
                  <a:gd name="T96" fmla="*/ 92 w 127"/>
                  <a:gd name="T97" fmla="*/ 1162 h 1171"/>
                  <a:gd name="T98" fmla="*/ 127 w 127"/>
                  <a:gd name="T99" fmla="*/ 1171 h 11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7"/>
                  <a:gd name="T151" fmla="*/ 0 h 1171"/>
                  <a:gd name="T152" fmla="*/ 127 w 127"/>
                  <a:gd name="T153" fmla="*/ 1171 h 117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7" h="1171">
                    <a:moveTo>
                      <a:pt x="127" y="1158"/>
                    </a:moveTo>
                    <a:lnTo>
                      <a:pt x="124" y="1143"/>
                    </a:lnTo>
                    <a:lnTo>
                      <a:pt x="124" y="1124"/>
                    </a:lnTo>
                    <a:lnTo>
                      <a:pt x="121" y="1105"/>
                    </a:lnTo>
                    <a:lnTo>
                      <a:pt x="121" y="1089"/>
                    </a:lnTo>
                    <a:lnTo>
                      <a:pt x="117" y="1070"/>
                    </a:lnTo>
                    <a:lnTo>
                      <a:pt x="117" y="1054"/>
                    </a:lnTo>
                    <a:lnTo>
                      <a:pt x="114" y="1035"/>
                    </a:lnTo>
                    <a:lnTo>
                      <a:pt x="114" y="1019"/>
                    </a:lnTo>
                    <a:lnTo>
                      <a:pt x="111" y="1000"/>
                    </a:lnTo>
                    <a:lnTo>
                      <a:pt x="108" y="965"/>
                    </a:lnTo>
                    <a:lnTo>
                      <a:pt x="108" y="946"/>
                    </a:lnTo>
                    <a:lnTo>
                      <a:pt x="102" y="877"/>
                    </a:lnTo>
                    <a:lnTo>
                      <a:pt x="95" y="807"/>
                    </a:lnTo>
                    <a:lnTo>
                      <a:pt x="89" y="738"/>
                    </a:lnTo>
                    <a:lnTo>
                      <a:pt x="83" y="668"/>
                    </a:lnTo>
                    <a:lnTo>
                      <a:pt x="79" y="598"/>
                    </a:lnTo>
                    <a:lnTo>
                      <a:pt x="73" y="529"/>
                    </a:lnTo>
                    <a:lnTo>
                      <a:pt x="67" y="459"/>
                    </a:lnTo>
                    <a:lnTo>
                      <a:pt x="60" y="389"/>
                    </a:lnTo>
                    <a:lnTo>
                      <a:pt x="54" y="320"/>
                    </a:lnTo>
                    <a:lnTo>
                      <a:pt x="48" y="250"/>
                    </a:lnTo>
                    <a:lnTo>
                      <a:pt x="41" y="181"/>
                    </a:lnTo>
                    <a:lnTo>
                      <a:pt x="35" y="111"/>
                    </a:lnTo>
                    <a:lnTo>
                      <a:pt x="32" y="41"/>
                    </a:lnTo>
                    <a:lnTo>
                      <a:pt x="29" y="35"/>
                    </a:lnTo>
                    <a:lnTo>
                      <a:pt x="29" y="32"/>
                    </a:lnTo>
                    <a:lnTo>
                      <a:pt x="32" y="22"/>
                    </a:lnTo>
                    <a:lnTo>
                      <a:pt x="35" y="16"/>
                    </a:lnTo>
                    <a:lnTo>
                      <a:pt x="41" y="10"/>
                    </a:lnTo>
                    <a:lnTo>
                      <a:pt x="48" y="7"/>
                    </a:lnTo>
                    <a:lnTo>
                      <a:pt x="57" y="3"/>
                    </a:lnTo>
                    <a:lnTo>
                      <a:pt x="48" y="0"/>
                    </a:lnTo>
                    <a:lnTo>
                      <a:pt x="35" y="0"/>
                    </a:lnTo>
                    <a:lnTo>
                      <a:pt x="26" y="3"/>
                    </a:lnTo>
                    <a:lnTo>
                      <a:pt x="19" y="7"/>
                    </a:lnTo>
                    <a:lnTo>
                      <a:pt x="13" y="13"/>
                    </a:lnTo>
                    <a:lnTo>
                      <a:pt x="3" y="26"/>
                    </a:lnTo>
                    <a:lnTo>
                      <a:pt x="0" y="45"/>
                    </a:lnTo>
                    <a:lnTo>
                      <a:pt x="0" y="67"/>
                    </a:lnTo>
                    <a:lnTo>
                      <a:pt x="3" y="114"/>
                    </a:lnTo>
                    <a:lnTo>
                      <a:pt x="10" y="184"/>
                    </a:lnTo>
                    <a:lnTo>
                      <a:pt x="16" y="253"/>
                    </a:lnTo>
                    <a:lnTo>
                      <a:pt x="19" y="323"/>
                    </a:lnTo>
                    <a:lnTo>
                      <a:pt x="26" y="393"/>
                    </a:lnTo>
                    <a:lnTo>
                      <a:pt x="29" y="462"/>
                    </a:lnTo>
                    <a:lnTo>
                      <a:pt x="35" y="532"/>
                    </a:lnTo>
                    <a:lnTo>
                      <a:pt x="41" y="601"/>
                    </a:lnTo>
                    <a:lnTo>
                      <a:pt x="45" y="671"/>
                    </a:lnTo>
                    <a:lnTo>
                      <a:pt x="51" y="741"/>
                    </a:lnTo>
                    <a:lnTo>
                      <a:pt x="57" y="810"/>
                    </a:lnTo>
                    <a:lnTo>
                      <a:pt x="60" y="880"/>
                    </a:lnTo>
                    <a:lnTo>
                      <a:pt x="67" y="950"/>
                    </a:lnTo>
                    <a:lnTo>
                      <a:pt x="70" y="969"/>
                    </a:lnTo>
                    <a:lnTo>
                      <a:pt x="70" y="984"/>
                    </a:lnTo>
                    <a:lnTo>
                      <a:pt x="70" y="1003"/>
                    </a:lnTo>
                    <a:lnTo>
                      <a:pt x="73" y="1019"/>
                    </a:lnTo>
                    <a:lnTo>
                      <a:pt x="73" y="1038"/>
                    </a:lnTo>
                    <a:lnTo>
                      <a:pt x="76" y="1054"/>
                    </a:lnTo>
                    <a:lnTo>
                      <a:pt x="76" y="1073"/>
                    </a:lnTo>
                    <a:lnTo>
                      <a:pt x="79" y="1092"/>
                    </a:lnTo>
                    <a:lnTo>
                      <a:pt x="79" y="1108"/>
                    </a:lnTo>
                    <a:lnTo>
                      <a:pt x="83" y="1127"/>
                    </a:lnTo>
                    <a:lnTo>
                      <a:pt x="83" y="1143"/>
                    </a:lnTo>
                    <a:lnTo>
                      <a:pt x="83" y="1149"/>
                    </a:lnTo>
                    <a:lnTo>
                      <a:pt x="89" y="1155"/>
                    </a:lnTo>
                    <a:lnTo>
                      <a:pt x="92" y="1162"/>
                    </a:lnTo>
                    <a:lnTo>
                      <a:pt x="111" y="1168"/>
                    </a:lnTo>
                    <a:lnTo>
                      <a:pt x="127" y="1171"/>
                    </a:lnTo>
                    <a:lnTo>
                      <a:pt x="127" y="1158"/>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75" name="Freeform 37"/>
              <p:cNvSpPr>
                <a:spLocks/>
              </p:cNvSpPr>
              <p:nvPr/>
            </p:nvSpPr>
            <p:spPr bwMode="auto">
              <a:xfrm>
                <a:off x="296" y="1733"/>
                <a:ext cx="956" cy="1041"/>
              </a:xfrm>
              <a:custGeom>
                <a:avLst/>
                <a:gdLst>
                  <a:gd name="T0" fmla="*/ 937 w 956"/>
                  <a:gd name="T1" fmla="*/ 613 h 1041"/>
                  <a:gd name="T2" fmla="*/ 915 w 956"/>
                  <a:gd name="T3" fmla="*/ 310 h 1041"/>
                  <a:gd name="T4" fmla="*/ 902 w 956"/>
                  <a:gd name="T5" fmla="*/ 98 h 1041"/>
                  <a:gd name="T6" fmla="*/ 880 w 956"/>
                  <a:gd name="T7" fmla="*/ 95 h 1041"/>
                  <a:gd name="T8" fmla="*/ 807 w 956"/>
                  <a:gd name="T9" fmla="*/ 88 h 1041"/>
                  <a:gd name="T10" fmla="*/ 731 w 956"/>
                  <a:gd name="T11" fmla="*/ 79 h 1041"/>
                  <a:gd name="T12" fmla="*/ 659 w 956"/>
                  <a:gd name="T13" fmla="*/ 72 h 1041"/>
                  <a:gd name="T14" fmla="*/ 586 w 956"/>
                  <a:gd name="T15" fmla="*/ 63 h 1041"/>
                  <a:gd name="T16" fmla="*/ 513 w 956"/>
                  <a:gd name="T17" fmla="*/ 57 h 1041"/>
                  <a:gd name="T18" fmla="*/ 440 w 956"/>
                  <a:gd name="T19" fmla="*/ 47 h 1041"/>
                  <a:gd name="T20" fmla="*/ 219 w 956"/>
                  <a:gd name="T21" fmla="*/ 22 h 1041"/>
                  <a:gd name="T22" fmla="*/ 146 w 956"/>
                  <a:gd name="T23" fmla="*/ 15 h 1041"/>
                  <a:gd name="T24" fmla="*/ 73 w 956"/>
                  <a:gd name="T25" fmla="*/ 6 h 1041"/>
                  <a:gd name="T26" fmla="*/ 0 w 956"/>
                  <a:gd name="T27" fmla="*/ 0 h 1041"/>
                  <a:gd name="T28" fmla="*/ 0 w 956"/>
                  <a:gd name="T29" fmla="*/ 0 h 1041"/>
                  <a:gd name="T30" fmla="*/ 0 w 956"/>
                  <a:gd name="T31" fmla="*/ 0 h 1041"/>
                  <a:gd name="T32" fmla="*/ 0 w 956"/>
                  <a:gd name="T33" fmla="*/ 0 h 1041"/>
                  <a:gd name="T34" fmla="*/ 23 w 956"/>
                  <a:gd name="T35" fmla="*/ 297 h 1041"/>
                  <a:gd name="T36" fmla="*/ 45 w 956"/>
                  <a:gd name="T37" fmla="*/ 594 h 1041"/>
                  <a:gd name="T38" fmla="*/ 67 w 956"/>
                  <a:gd name="T39" fmla="*/ 895 h 1041"/>
                  <a:gd name="T40" fmla="*/ 76 w 956"/>
                  <a:gd name="T41" fmla="*/ 1041 h 1041"/>
                  <a:gd name="T42" fmla="*/ 76 w 956"/>
                  <a:gd name="T43" fmla="*/ 1041 h 1041"/>
                  <a:gd name="T44" fmla="*/ 117 w 956"/>
                  <a:gd name="T45" fmla="*/ 1037 h 1041"/>
                  <a:gd name="T46" fmla="*/ 193 w 956"/>
                  <a:gd name="T47" fmla="*/ 1025 h 1041"/>
                  <a:gd name="T48" fmla="*/ 269 w 956"/>
                  <a:gd name="T49" fmla="*/ 1015 h 1041"/>
                  <a:gd name="T50" fmla="*/ 345 w 956"/>
                  <a:gd name="T51" fmla="*/ 1006 h 1041"/>
                  <a:gd name="T52" fmla="*/ 421 w 956"/>
                  <a:gd name="T53" fmla="*/ 993 h 1041"/>
                  <a:gd name="T54" fmla="*/ 497 w 956"/>
                  <a:gd name="T55" fmla="*/ 984 h 1041"/>
                  <a:gd name="T56" fmla="*/ 576 w 956"/>
                  <a:gd name="T57" fmla="*/ 971 h 1041"/>
                  <a:gd name="T58" fmla="*/ 652 w 956"/>
                  <a:gd name="T59" fmla="*/ 961 h 1041"/>
                  <a:gd name="T60" fmla="*/ 728 w 956"/>
                  <a:gd name="T61" fmla="*/ 952 h 1041"/>
                  <a:gd name="T62" fmla="*/ 804 w 956"/>
                  <a:gd name="T63" fmla="*/ 939 h 1041"/>
                  <a:gd name="T64" fmla="*/ 880 w 956"/>
                  <a:gd name="T65" fmla="*/ 930 h 1041"/>
                  <a:gd name="T66" fmla="*/ 956 w 956"/>
                  <a:gd name="T67" fmla="*/ 920 h 1041"/>
                  <a:gd name="T68" fmla="*/ 956 w 956"/>
                  <a:gd name="T69" fmla="*/ 917 h 1041"/>
                  <a:gd name="T70" fmla="*/ 937 w 956"/>
                  <a:gd name="T71" fmla="*/ 613 h 104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56"/>
                  <a:gd name="T109" fmla="*/ 0 h 1041"/>
                  <a:gd name="T110" fmla="*/ 956 w 956"/>
                  <a:gd name="T111" fmla="*/ 1041 h 104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56" h="1041">
                    <a:moveTo>
                      <a:pt x="937" y="613"/>
                    </a:moveTo>
                    <a:lnTo>
                      <a:pt x="915" y="310"/>
                    </a:lnTo>
                    <a:lnTo>
                      <a:pt x="902" y="98"/>
                    </a:lnTo>
                    <a:lnTo>
                      <a:pt x="880" y="95"/>
                    </a:lnTo>
                    <a:lnTo>
                      <a:pt x="807" y="88"/>
                    </a:lnTo>
                    <a:lnTo>
                      <a:pt x="731" y="79"/>
                    </a:lnTo>
                    <a:lnTo>
                      <a:pt x="659" y="72"/>
                    </a:lnTo>
                    <a:lnTo>
                      <a:pt x="586" y="63"/>
                    </a:lnTo>
                    <a:lnTo>
                      <a:pt x="513" y="57"/>
                    </a:lnTo>
                    <a:lnTo>
                      <a:pt x="440" y="47"/>
                    </a:lnTo>
                    <a:lnTo>
                      <a:pt x="219" y="22"/>
                    </a:lnTo>
                    <a:lnTo>
                      <a:pt x="146" y="15"/>
                    </a:lnTo>
                    <a:lnTo>
                      <a:pt x="73" y="6"/>
                    </a:lnTo>
                    <a:lnTo>
                      <a:pt x="0" y="0"/>
                    </a:lnTo>
                    <a:lnTo>
                      <a:pt x="23" y="297"/>
                    </a:lnTo>
                    <a:lnTo>
                      <a:pt x="45" y="594"/>
                    </a:lnTo>
                    <a:lnTo>
                      <a:pt x="67" y="895"/>
                    </a:lnTo>
                    <a:lnTo>
                      <a:pt x="76" y="1041"/>
                    </a:lnTo>
                    <a:lnTo>
                      <a:pt x="117" y="1037"/>
                    </a:lnTo>
                    <a:lnTo>
                      <a:pt x="193" y="1025"/>
                    </a:lnTo>
                    <a:lnTo>
                      <a:pt x="269" y="1015"/>
                    </a:lnTo>
                    <a:lnTo>
                      <a:pt x="345" y="1006"/>
                    </a:lnTo>
                    <a:lnTo>
                      <a:pt x="421" y="993"/>
                    </a:lnTo>
                    <a:lnTo>
                      <a:pt x="497" y="984"/>
                    </a:lnTo>
                    <a:lnTo>
                      <a:pt x="576" y="971"/>
                    </a:lnTo>
                    <a:lnTo>
                      <a:pt x="652" y="961"/>
                    </a:lnTo>
                    <a:lnTo>
                      <a:pt x="728" y="952"/>
                    </a:lnTo>
                    <a:lnTo>
                      <a:pt x="804" y="939"/>
                    </a:lnTo>
                    <a:lnTo>
                      <a:pt x="880" y="930"/>
                    </a:lnTo>
                    <a:lnTo>
                      <a:pt x="956" y="920"/>
                    </a:lnTo>
                    <a:lnTo>
                      <a:pt x="956" y="917"/>
                    </a:lnTo>
                    <a:lnTo>
                      <a:pt x="937" y="61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76" name="Freeform 38"/>
              <p:cNvSpPr>
                <a:spLocks/>
              </p:cNvSpPr>
              <p:nvPr/>
            </p:nvSpPr>
            <p:spPr bwMode="auto">
              <a:xfrm>
                <a:off x="1375" y="2736"/>
                <a:ext cx="757" cy="411"/>
              </a:xfrm>
              <a:custGeom>
                <a:avLst/>
                <a:gdLst>
                  <a:gd name="T0" fmla="*/ 734 w 757"/>
                  <a:gd name="T1" fmla="*/ 164 h 411"/>
                  <a:gd name="T2" fmla="*/ 734 w 757"/>
                  <a:gd name="T3" fmla="*/ 164 h 411"/>
                  <a:gd name="T4" fmla="*/ 162 w 757"/>
                  <a:gd name="T5" fmla="*/ 0 h 411"/>
                  <a:gd name="T6" fmla="*/ 0 w 757"/>
                  <a:gd name="T7" fmla="*/ 411 h 411"/>
                  <a:gd name="T8" fmla="*/ 0 w 757"/>
                  <a:gd name="T9" fmla="*/ 411 h 411"/>
                  <a:gd name="T10" fmla="*/ 757 w 757"/>
                  <a:gd name="T11" fmla="*/ 180 h 411"/>
                  <a:gd name="T12" fmla="*/ 757 w 757"/>
                  <a:gd name="T13" fmla="*/ 180 h 411"/>
                  <a:gd name="T14" fmla="*/ 747 w 757"/>
                  <a:gd name="T15" fmla="*/ 170 h 411"/>
                  <a:gd name="T16" fmla="*/ 734 w 757"/>
                  <a:gd name="T17" fmla="*/ 164 h 411"/>
                  <a:gd name="T18" fmla="*/ 734 w 757"/>
                  <a:gd name="T19" fmla="*/ 164 h 4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7"/>
                  <a:gd name="T31" fmla="*/ 0 h 411"/>
                  <a:gd name="T32" fmla="*/ 757 w 757"/>
                  <a:gd name="T33" fmla="*/ 411 h 4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7" h="411">
                    <a:moveTo>
                      <a:pt x="734" y="164"/>
                    </a:moveTo>
                    <a:lnTo>
                      <a:pt x="734" y="164"/>
                    </a:lnTo>
                    <a:lnTo>
                      <a:pt x="162" y="0"/>
                    </a:lnTo>
                    <a:lnTo>
                      <a:pt x="0" y="411"/>
                    </a:lnTo>
                    <a:lnTo>
                      <a:pt x="757" y="180"/>
                    </a:lnTo>
                    <a:lnTo>
                      <a:pt x="747" y="170"/>
                    </a:lnTo>
                    <a:lnTo>
                      <a:pt x="734" y="164"/>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77" name="Freeform 39"/>
              <p:cNvSpPr>
                <a:spLocks/>
              </p:cNvSpPr>
              <p:nvPr/>
            </p:nvSpPr>
            <p:spPr bwMode="auto">
              <a:xfrm>
                <a:off x="901" y="2660"/>
                <a:ext cx="636" cy="500"/>
              </a:xfrm>
              <a:custGeom>
                <a:avLst/>
                <a:gdLst>
                  <a:gd name="T0" fmla="*/ 376 w 636"/>
                  <a:gd name="T1" fmla="*/ 0 h 500"/>
                  <a:gd name="T2" fmla="*/ 120 w 636"/>
                  <a:gd name="T3" fmla="*/ 41 h 500"/>
                  <a:gd name="T4" fmla="*/ 0 w 636"/>
                  <a:gd name="T5" fmla="*/ 345 h 500"/>
                  <a:gd name="T6" fmla="*/ 0 w 636"/>
                  <a:gd name="T7" fmla="*/ 345 h 500"/>
                  <a:gd name="T8" fmla="*/ 364 w 636"/>
                  <a:gd name="T9" fmla="*/ 484 h 500"/>
                  <a:gd name="T10" fmla="*/ 364 w 636"/>
                  <a:gd name="T11" fmla="*/ 484 h 500"/>
                  <a:gd name="T12" fmla="*/ 402 w 636"/>
                  <a:gd name="T13" fmla="*/ 496 h 500"/>
                  <a:gd name="T14" fmla="*/ 427 w 636"/>
                  <a:gd name="T15" fmla="*/ 500 h 500"/>
                  <a:gd name="T16" fmla="*/ 449 w 636"/>
                  <a:gd name="T17" fmla="*/ 496 h 500"/>
                  <a:gd name="T18" fmla="*/ 465 w 636"/>
                  <a:gd name="T19" fmla="*/ 490 h 500"/>
                  <a:gd name="T20" fmla="*/ 465 w 636"/>
                  <a:gd name="T21" fmla="*/ 490 h 500"/>
                  <a:gd name="T22" fmla="*/ 474 w 636"/>
                  <a:gd name="T23" fmla="*/ 487 h 500"/>
                  <a:gd name="T24" fmla="*/ 636 w 636"/>
                  <a:gd name="T25" fmla="*/ 76 h 500"/>
                  <a:gd name="T26" fmla="*/ 636 w 636"/>
                  <a:gd name="T27" fmla="*/ 76 h 500"/>
                  <a:gd name="T28" fmla="*/ 376 w 636"/>
                  <a:gd name="T29" fmla="*/ 0 h 500"/>
                  <a:gd name="T30" fmla="*/ 376 w 636"/>
                  <a:gd name="T31" fmla="*/ 0 h 5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36"/>
                  <a:gd name="T49" fmla="*/ 0 h 500"/>
                  <a:gd name="T50" fmla="*/ 636 w 636"/>
                  <a:gd name="T51" fmla="*/ 500 h 5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36" h="500">
                    <a:moveTo>
                      <a:pt x="376" y="0"/>
                    </a:moveTo>
                    <a:lnTo>
                      <a:pt x="120" y="41"/>
                    </a:lnTo>
                    <a:lnTo>
                      <a:pt x="0" y="345"/>
                    </a:lnTo>
                    <a:lnTo>
                      <a:pt x="364" y="484"/>
                    </a:lnTo>
                    <a:lnTo>
                      <a:pt x="402" y="496"/>
                    </a:lnTo>
                    <a:lnTo>
                      <a:pt x="427" y="500"/>
                    </a:lnTo>
                    <a:lnTo>
                      <a:pt x="449" y="496"/>
                    </a:lnTo>
                    <a:lnTo>
                      <a:pt x="465" y="490"/>
                    </a:lnTo>
                    <a:lnTo>
                      <a:pt x="474" y="487"/>
                    </a:lnTo>
                    <a:lnTo>
                      <a:pt x="636" y="76"/>
                    </a:lnTo>
                    <a:lnTo>
                      <a:pt x="376"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78" name="Freeform 40"/>
              <p:cNvSpPr>
                <a:spLocks/>
              </p:cNvSpPr>
              <p:nvPr/>
            </p:nvSpPr>
            <p:spPr bwMode="auto">
              <a:xfrm>
                <a:off x="439" y="2701"/>
                <a:ext cx="582" cy="304"/>
              </a:xfrm>
              <a:custGeom>
                <a:avLst/>
                <a:gdLst>
                  <a:gd name="T0" fmla="*/ 16 w 582"/>
                  <a:gd name="T1" fmla="*/ 85 h 304"/>
                  <a:gd name="T2" fmla="*/ 0 w 582"/>
                  <a:gd name="T3" fmla="*/ 123 h 304"/>
                  <a:gd name="T4" fmla="*/ 0 w 582"/>
                  <a:gd name="T5" fmla="*/ 123 h 304"/>
                  <a:gd name="T6" fmla="*/ 462 w 582"/>
                  <a:gd name="T7" fmla="*/ 304 h 304"/>
                  <a:gd name="T8" fmla="*/ 582 w 582"/>
                  <a:gd name="T9" fmla="*/ 0 h 304"/>
                  <a:gd name="T10" fmla="*/ 16 w 582"/>
                  <a:gd name="T11" fmla="*/ 85 h 304"/>
                  <a:gd name="T12" fmla="*/ 0 60000 65536"/>
                  <a:gd name="T13" fmla="*/ 0 60000 65536"/>
                  <a:gd name="T14" fmla="*/ 0 60000 65536"/>
                  <a:gd name="T15" fmla="*/ 0 60000 65536"/>
                  <a:gd name="T16" fmla="*/ 0 60000 65536"/>
                  <a:gd name="T17" fmla="*/ 0 60000 65536"/>
                  <a:gd name="T18" fmla="*/ 0 w 582"/>
                  <a:gd name="T19" fmla="*/ 0 h 304"/>
                  <a:gd name="T20" fmla="*/ 582 w 582"/>
                  <a:gd name="T21" fmla="*/ 304 h 304"/>
                </a:gdLst>
                <a:ahLst/>
                <a:cxnLst>
                  <a:cxn ang="T12">
                    <a:pos x="T0" y="T1"/>
                  </a:cxn>
                  <a:cxn ang="T13">
                    <a:pos x="T2" y="T3"/>
                  </a:cxn>
                  <a:cxn ang="T14">
                    <a:pos x="T4" y="T5"/>
                  </a:cxn>
                  <a:cxn ang="T15">
                    <a:pos x="T6" y="T7"/>
                  </a:cxn>
                  <a:cxn ang="T16">
                    <a:pos x="T8" y="T9"/>
                  </a:cxn>
                  <a:cxn ang="T17">
                    <a:pos x="T10" y="T11"/>
                  </a:cxn>
                </a:cxnLst>
                <a:rect l="T18" t="T19" r="T20" b="T21"/>
                <a:pathLst>
                  <a:path w="582" h="304">
                    <a:moveTo>
                      <a:pt x="16" y="85"/>
                    </a:moveTo>
                    <a:lnTo>
                      <a:pt x="0" y="123"/>
                    </a:lnTo>
                    <a:lnTo>
                      <a:pt x="462" y="304"/>
                    </a:lnTo>
                    <a:lnTo>
                      <a:pt x="582" y="0"/>
                    </a:lnTo>
                    <a:lnTo>
                      <a:pt x="16" y="85"/>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79" name="Freeform 41"/>
              <p:cNvSpPr>
                <a:spLocks/>
              </p:cNvSpPr>
              <p:nvPr/>
            </p:nvSpPr>
            <p:spPr bwMode="auto">
              <a:xfrm>
                <a:off x="372" y="2786"/>
                <a:ext cx="83" cy="38"/>
              </a:xfrm>
              <a:custGeom>
                <a:avLst/>
                <a:gdLst>
                  <a:gd name="T0" fmla="*/ 0 w 83"/>
                  <a:gd name="T1" fmla="*/ 13 h 38"/>
                  <a:gd name="T2" fmla="*/ 0 w 83"/>
                  <a:gd name="T3" fmla="*/ 13 h 38"/>
                  <a:gd name="T4" fmla="*/ 0 w 83"/>
                  <a:gd name="T5" fmla="*/ 13 h 38"/>
                  <a:gd name="T6" fmla="*/ 67 w 83"/>
                  <a:gd name="T7" fmla="*/ 38 h 38"/>
                  <a:gd name="T8" fmla="*/ 83 w 83"/>
                  <a:gd name="T9" fmla="*/ 0 h 38"/>
                  <a:gd name="T10" fmla="*/ 0 w 83"/>
                  <a:gd name="T11" fmla="*/ 13 h 38"/>
                  <a:gd name="T12" fmla="*/ 0 60000 65536"/>
                  <a:gd name="T13" fmla="*/ 0 60000 65536"/>
                  <a:gd name="T14" fmla="*/ 0 60000 65536"/>
                  <a:gd name="T15" fmla="*/ 0 60000 65536"/>
                  <a:gd name="T16" fmla="*/ 0 60000 65536"/>
                  <a:gd name="T17" fmla="*/ 0 60000 65536"/>
                  <a:gd name="T18" fmla="*/ 0 w 83"/>
                  <a:gd name="T19" fmla="*/ 0 h 38"/>
                  <a:gd name="T20" fmla="*/ 83 w 83"/>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83" h="38">
                    <a:moveTo>
                      <a:pt x="0" y="13"/>
                    </a:moveTo>
                    <a:lnTo>
                      <a:pt x="0" y="13"/>
                    </a:lnTo>
                    <a:lnTo>
                      <a:pt x="67" y="38"/>
                    </a:lnTo>
                    <a:lnTo>
                      <a:pt x="83" y="0"/>
                    </a:lnTo>
                    <a:lnTo>
                      <a:pt x="0" y="13"/>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80" name="Freeform 42"/>
              <p:cNvSpPr>
                <a:spLocks/>
              </p:cNvSpPr>
              <p:nvPr/>
            </p:nvSpPr>
            <p:spPr bwMode="auto">
              <a:xfrm>
                <a:off x="1375" y="2736"/>
                <a:ext cx="757" cy="411"/>
              </a:xfrm>
              <a:custGeom>
                <a:avLst/>
                <a:gdLst>
                  <a:gd name="T0" fmla="*/ 734 w 757"/>
                  <a:gd name="T1" fmla="*/ 164 h 411"/>
                  <a:gd name="T2" fmla="*/ 734 w 757"/>
                  <a:gd name="T3" fmla="*/ 164 h 411"/>
                  <a:gd name="T4" fmla="*/ 162 w 757"/>
                  <a:gd name="T5" fmla="*/ 0 h 411"/>
                  <a:gd name="T6" fmla="*/ 0 w 757"/>
                  <a:gd name="T7" fmla="*/ 411 h 411"/>
                  <a:gd name="T8" fmla="*/ 0 w 757"/>
                  <a:gd name="T9" fmla="*/ 411 h 411"/>
                  <a:gd name="T10" fmla="*/ 757 w 757"/>
                  <a:gd name="T11" fmla="*/ 180 h 411"/>
                  <a:gd name="T12" fmla="*/ 757 w 757"/>
                  <a:gd name="T13" fmla="*/ 180 h 411"/>
                  <a:gd name="T14" fmla="*/ 747 w 757"/>
                  <a:gd name="T15" fmla="*/ 170 h 411"/>
                  <a:gd name="T16" fmla="*/ 734 w 757"/>
                  <a:gd name="T17" fmla="*/ 164 h 411"/>
                  <a:gd name="T18" fmla="*/ 734 w 757"/>
                  <a:gd name="T19" fmla="*/ 164 h 4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7"/>
                  <a:gd name="T31" fmla="*/ 0 h 411"/>
                  <a:gd name="T32" fmla="*/ 757 w 757"/>
                  <a:gd name="T33" fmla="*/ 411 h 4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7" h="411">
                    <a:moveTo>
                      <a:pt x="734" y="164"/>
                    </a:moveTo>
                    <a:lnTo>
                      <a:pt x="734" y="164"/>
                    </a:lnTo>
                    <a:lnTo>
                      <a:pt x="162" y="0"/>
                    </a:lnTo>
                    <a:lnTo>
                      <a:pt x="0" y="411"/>
                    </a:lnTo>
                    <a:lnTo>
                      <a:pt x="757" y="180"/>
                    </a:lnTo>
                    <a:lnTo>
                      <a:pt x="747" y="170"/>
                    </a:lnTo>
                    <a:lnTo>
                      <a:pt x="734" y="164"/>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81" name="Freeform 43"/>
              <p:cNvSpPr>
                <a:spLocks/>
              </p:cNvSpPr>
              <p:nvPr/>
            </p:nvSpPr>
            <p:spPr bwMode="auto">
              <a:xfrm>
                <a:off x="1325" y="2723"/>
                <a:ext cx="212" cy="437"/>
              </a:xfrm>
              <a:custGeom>
                <a:avLst/>
                <a:gdLst>
                  <a:gd name="T0" fmla="*/ 171 w 212"/>
                  <a:gd name="T1" fmla="*/ 0 h 437"/>
                  <a:gd name="T2" fmla="*/ 0 w 212"/>
                  <a:gd name="T3" fmla="*/ 437 h 437"/>
                  <a:gd name="T4" fmla="*/ 0 w 212"/>
                  <a:gd name="T5" fmla="*/ 437 h 437"/>
                  <a:gd name="T6" fmla="*/ 22 w 212"/>
                  <a:gd name="T7" fmla="*/ 433 h 437"/>
                  <a:gd name="T8" fmla="*/ 41 w 212"/>
                  <a:gd name="T9" fmla="*/ 427 h 437"/>
                  <a:gd name="T10" fmla="*/ 41 w 212"/>
                  <a:gd name="T11" fmla="*/ 427 h 437"/>
                  <a:gd name="T12" fmla="*/ 50 w 212"/>
                  <a:gd name="T13" fmla="*/ 424 h 437"/>
                  <a:gd name="T14" fmla="*/ 212 w 212"/>
                  <a:gd name="T15" fmla="*/ 13 h 437"/>
                  <a:gd name="T16" fmla="*/ 212 w 212"/>
                  <a:gd name="T17" fmla="*/ 13 h 437"/>
                  <a:gd name="T18" fmla="*/ 171 w 212"/>
                  <a:gd name="T19" fmla="*/ 0 h 437"/>
                  <a:gd name="T20" fmla="*/ 171 w 212"/>
                  <a:gd name="T21" fmla="*/ 0 h 4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2"/>
                  <a:gd name="T34" fmla="*/ 0 h 437"/>
                  <a:gd name="T35" fmla="*/ 212 w 212"/>
                  <a:gd name="T36" fmla="*/ 437 h 4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2" h="437">
                    <a:moveTo>
                      <a:pt x="171" y="0"/>
                    </a:moveTo>
                    <a:lnTo>
                      <a:pt x="0" y="437"/>
                    </a:lnTo>
                    <a:lnTo>
                      <a:pt x="22" y="433"/>
                    </a:lnTo>
                    <a:lnTo>
                      <a:pt x="41" y="427"/>
                    </a:lnTo>
                    <a:lnTo>
                      <a:pt x="50" y="424"/>
                    </a:lnTo>
                    <a:lnTo>
                      <a:pt x="212" y="13"/>
                    </a:lnTo>
                    <a:lnTo>
                      <a:pt x="171"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82" name="Freeform 44"/>
              <p:cNvSpPr>
                <a:spLocks/>
              </p:cNvSpPr>
              <p:nvPr/>
            </p:nvSpPr>
            <p:spPr bwMode="auto">
              <a:xfrm>
                <a:off x="1284" y="2710"/>
                <a:ext cx="212" cy="450"/>
              </a:xfrm>
              <a:custGeom>
                <a:avLst/>
                <a:gdLst>
                  <a:gd name="T0" fmla="*/ 170 w 212"/>
                  <a:gd name="T1" fmla="*/ 0 h 450"/>
                  <a:gd name="T2" fmla="*/ 0 w 212"/>
                  <a:gd name="T3" fmla="*/ 440 h 450"/>
                  <a:gd name="T4" fmla="*/ 0 w 212"/>
                  <a:gd name="T5" fmla="*/ 440 h 450"/>
                  <a:gd name="T6" fmla="*/ 25 w 212"/>
                  <a:gd name="T7" fmla="*/ 446 h 450"/>
                  <a:gd name="T8" fmla="*/ 41 w 212"/>
                  <a:gd name="T9" fmla="*/ 450 h 450"/>
                  <a:gd name="T10" fmla="*/ 212 w 212"/>
                  <a:gd name="T11" fmla="*/ 13 h 450"/>
                  <a:gd name="T12" fmla="*/ 212 w 212"/>
                  <a:gd name="T13" fmla="*/ 13 h 450"/>
                  <a:gd name="T14" fmla="*/ 170 w 212"/>
                  <a:gd name="T15" fmla="*/ 0 h 450"/>
                  <a:gd name="T16" fmla="*/ 170 w 212"/>
                  <a:gd name="T17" fmla="*/ 0 h 4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2"/>
                  <a:gd name="T28" fmla="*/ 0 h 450"/>
                  <a:gd name="T29" fmla="*/ 212 w 212"/>
                  <a:gd name="T30" fmla="*/ 450 h 4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2" h="450">
                    <a:moveTo>
                      <a:pt x="170" y="0"/>
                    </a:moveTo>
                    <a:lnTo>
                      <a:pt x="0" y="440"/>
                    </a:lnTo>
                    <a:lnTo>
                      <a:pt x="25" y="446"/>
                    </a:lnTo>
                    <a:lnTo>
                      <a:pt x="41" y="450"/>
                    </a:lnTo>
                    <a:lnTo>
                      <a:pt x="212" y="13"/>
                    </a:lnTo>
                    <a:lnTo>
                      <a:pt x="170"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83" name="Freeform 45"/>
              <p:cNvSpPr>
                <a:spLocks/>
              </p:cNvSpPr>
              <p:nvPr/>
            </p:nvSpPr>
            <p:spPr bwMode="auto">
              <a:xfrm>
                <a:off x="1242" y="2701"/>
                <a:ext cx="212" cy="449"/>
              </a:xfrm>
              <a:custGeom>
                <a:avLst/>
                <a:gdLst>
                  <a:gd name="T0" fmla="*/ 171 w 212"/>
                  <a:gd name="T1" fmla="*/ 0 h 449"/>
                  <a:gd name="T2" fmla="*/ 0 w 212"/>
                  <a:gd name="T3" fmla="*/ 436 h 449"/>
                  <a:gd name="T4" fmla="*/ 0 w 212"/>
                  <a:gd name="T5" fmla="*/ 436 h 449"/>
                  <a:gd name="T6" fmla="*/ 23 w 212"/>
                  <a:gd name="T7" fmla="*/ 443 h 449"/>
                  <a:gd name="T8" fmla="*/ 23 w 212"/>
                  <a:gd name="T9" fmla="*/ 443 h 449"/>
                  <a:gd name="T10" fmla="*/ 42 w 212"/>
                  <a:gd name="T11" fmla="*/ 449 h 449"/>
                  <a:gd name="T12" fmla="*/ 212 w 212"/>
                  <a:gd name="T13" fmla="*/ 9 h 449"/>
                  <a:gd name="T14" fmla="*/ 212 w 212"/>
                  <a:gd name="T15" fmla="*/ 9 h 449"/>
                  <a:gd name="T16" fmla="*/ 171 w 212"/>
                  <a:gd name="T17" fmla="*/ 0 h 449"/>
                  <a:gd name="T18" fmla="*/ 171 w 212"/>
                  <a:gd name="T19" fmla="*/ 0 h 4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2"/>
                  <a:gd name="T31" fmla="*/ 0 h 449"/>
                  <a:gd name="T32" fmla="*/ 212 w 212"/>
                  <a:gd name="T33" fmla="*/ 449 h 4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2" h="449">
                    <a:moveTo>
                      <a:pt x="171" y="0"/>
                    </a:moveTo>
                    <a:lnTo>
                      <a:pt x="0" y="436"/>
                    </a:lnTo>
                    <a:lnTo>
                      <a:pt x="23" y="443"/>
                    </a:lnTo>
                    <a:lnTo>
                      <a:pt x="42" y="449"/>
                    </a:lnTo>
                    <a:lnTo>
                      <a:pt x="212" y="9"/>
                    </a:lnTo>
                    <a:lnTo>
                      <a:pt x="171" y="0"/>
                    </a:ln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84" name="Freeform 46"/>
              <p:cNvSpPr>
                <a:spLocks/>
              </p:cNvSpPr>
              <p:nvPr/>
            </p:nvSpPr>
            <p:spPr bwMode="auto">
              <a:xfrm>
                <a:off x="1201" y="2688"/>
                <a:ext cx="212" cy="449"/>
              </a:xfrm>
              <a:custGeom>
                <a:avLst/>
                <a:gdLst>
                  <a:gd name="T0" fmla="*/ 171 w 212"/>
                  <a:gd name="T1" fmla="*/ 0 h 449"/>
                  <a:gd name="T2" fmla="*/ 0 w 212"/>
                  <a:gd name="T3" fmla="*/ 434 h 449"/>
                  <a:gd name="T4" fmla="*/ 0 w 212"/>
                  <a:gd name="T5" fmla="*/ 434 h 449"/>
                  <a:gd name="T6" fmla="*/ 41 w 212"/>
                  <a:gd name="T7" fmla="*/ 449 h 449"/>
                  <a:gd name="T8" fmla="*/ 212 w 212"/>
                  <a:gd name="T9" fmla="*/ 13 h 449"/>
                  <a:gd name="T10" fmla="*/ 212 w 212"/>
                  <a:gd name="T11" fmla="*/ 13 h 449"/>
                  <a:gd name="T12" fmla="*/ 171 w 212"/>
                  <a:gd name="T13" fmla="*/ 0 h 449"/>
                  <a:gd name="T14" fmla="*/ 171 w 212"/>
                  <a:gd name="T15" fmla="*/ 0 h 449"/>
                  <a:gd name="T16" fmla="*/ 0 60000 65536"/>
                  <a:gd name="T17" fmla="*/ 0 60000 65536"/>
                  <a:gd name="T18" fmla="*/ 0 60000 65536"/>
                  <a:gd name="T19" fmla="*/ 0 60000 65536"/>
                  <a:gd name="T20" fmla="*/ 0 60000 65536"/>
                  <a:gd name="T21" fmla="*/ 0 60000 65536"/>
                  <a:gd name="T22" fmla="*/ 0 60000 65536"/>
                  <a:gd name="T23" fmla="*/ 0 60000 65536"/>
                  <a:gd name="T24" fmla="*/ 0 w 212"/>
                  <a:gd name="T25" fmla="*/ 0 h 449"/>
                  <a:gd name="T26" fmla="*/ 212 w 212"/>
                  <a:gd name="T27" fmla="*/ 449 h 4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2" h="449">
                    <a:moveTo>
                      <a:pt x="171" y="0"/>
                    </a:moveTo>
                    <a:lnTo>
                      <a:pt x="0" y="434"/>
                    </a:lnTo>
                    <a:lnTo>
                      <a:pt x="41" y="449"/>
                    </a:lnTo>
                    <a:lnTo>
                      <a:pt x="212" y="13"/>
                    </a:lnTo>
                    <a:lnTo>
                      <a:pt x="171" y="0"/>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85" name="Freeform 47"/>
              <p:cNvSpPr>
                <a:spLocks/>
              </p:cNvSpPr>
              <p:nvPr/>
            </p:nvSpPr>
            <p:spPr bwMode="auto">
              <a:xfrm>
                <a:off x="1163" y="2675"/>
                <a:ext cx="209" cy="447"/>
              </a:xfrm>
              <a:custGeom>
                <a:avLst/>
                <a:gdLst>
                  <a:gd name="T0" fmla="*/ 168 w 209"/>
                  <a:gd name="T1" fmla="*/ 0 h 447"/>
                  <a:gd name="T2" fmla="*/ 0 w 209"/>
                  <a:gd name="T3" fmla="*/ 431 h 447"/>
                  <a:gd name="T4" fmla="*/ 0 w 209"/>
                  <a:gd name="T5" fmla="*/ 431 h 447"/>
                  <a:gd name="T6" fmla="*/ 38 w 209"/>
                  <a:gd name="T7" fmla="*/ 447 h 447"/>
                  <a:gd name="T8" fmla="*/ 209 w 209"/>
                  <a:gd name="T9" fmla="*/ 13 h 447"/>
                  <a:gd name="T10" fmla="*/ 209 w 209"/>
                  <a:gd name="T11" fmla="*/ 13 h 447"/>
                  <a:gd name="T12" fmla="*/ 168 w 209"/>
                  <a:gd name="T13" fmla="*/ 0 h 447"/>
                  <a:gd name="T14" fmla="*/ 168 w 209"/>
                  <a:gd name="T15" fmla="*/ 0 h 447"/>
                  <a:gd name="T16" fmla="*/ 0 60000 65536"/>
                  <a:gd name="T17" fmla="*/ 0 60000 65536"/>
                  <a:gd name="T18" fmla="*/ 0 60000 65536"/>
                  <a:gd name="T19" fmla="*/ 0 60000 65536"/>
                  <a:gd name="T20" fmla="*/ 0 60000 65536"/>
                  <a:gd name="T21" fmla="*/ 0 60000 65536"/>
                  <a:gd name="T22" fmla="*/ 0 60000 65536"/>
                  <a:gd name="T23" fmla="*/ 0 60000 65536"/>
                  <a:gd name="T24" fmla="*/ 0 w 209"/>
                  <a:gd name="T25" fmla="*/ 0 h 447"/>
                  <a:gd name="T26" fmla="*/ 209 w 209"/>
                  <a:gd name="T27" fmla="*/ 447 h 4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9" h="447">
                    <a:moveTo>
                      <a:pt x="168" y="0"/>
                    </a:moveTo>
                    <a:lnTo>
                      <a:pt x="0" y="431"/>
                    </a:lnTo>
                    <a:lnTo>
                      <a:pt x="38" y="447"/>
                    </a:lnTo>
                    <a:lnTo>
                      <a:pt x="209" y="13"/>
                    </a:lnTo>
                    <a:lnTo>
                      <a:pt x="168" y="0"/>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86" name="Freeform 48"/>
              <p:cNvSpPr>
                <a:spLocks/>
              </p:cNvSpPr>
              <p:nvPr/>
            </p:nvSpPr>
            <p:spPr bwMode="auto">
              <a:xfrm>
                <a:off x="1122" y="2663"/>
                <a:ext cx="209" cy="443"/>
              </a:xfrm>
              <a:custGeom>
                <a:avLst/>
                <a:gdLst>
                  <a:gd name="T0" fmla="*/ 168 w 209"/>
                  <a:gd name="T1" fmla="*/ 0 h 443"/>
                  <a:gd name="T2" fmla="*/ 0 w 209"/>
                  <a:gd name="T3" fmla="*/ 427 h 443"/>
                  <a:gd name="T4" fmla="*/ 0 w 209"/>
                  <a:gd name="T5" fmla="*/ 427 h 443"/>
                  <a:gd name="T6" fmla="*/ 41 w 209"/>
                  <a:gd name="T7" fmla="*/ 443 h 443"/>
                  <a:gd name="T8" fmla="*/ 209 w 209"/>
                  <a:gd name="T9" fmla="*/ 12 h 443"/>
                  <a:gd name="T10" fmla="*/ 209 w 209"/>
                  <a:gd name="T11" fmla="*/ 12 h 443"/>
                  <a:gd name="T12" fmla="*/ 168 w 209"/>
                  <a:gd name="T13" fmla="*/ 0 h 443"/>
                  <a:gd name="T14" fmla="*/ 168 w 209"/>
                  <a:gd name="T15" fmla="*/ 0 h 443"/>
                  <a:gd name="T16" fmla="*/ 0 60000 65536"/>
                  <a:gd name="T17" fmla="*/ 0 60000 65536"/>
                  <a:gd name="T18" fmla="*/ 0 60000 65536"/>
                  <a:gd name="T19" fmla="*/ 0 60000 65536"/>
                  <a:gd name="T20" fmla="*/ 0 60000 65536"/>
                  <a:gd name="T21" fmla="*/ 0 60000 65536"/>
                  <a:gd name="T22" fmla="*/ 0 60000 65536"/>
                  <a:gd name="T23" fmla="*/ 0 60000 65536"/>
                  <a:gd name="T24" fmla="*/ 0 w 209"/>
                  <a:gd name="T25" fmla="*/ 0 h 443"/>
                  <a:gd name="T26" fmla="*/ 209 w 209"/>
                  <a:gd name="T27" fmla="*/ 443 h 4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9" h="443">
                    <a:moveTo>
                      <a:pt x="168" y="0"/>
                    </a:moveTo>
                    <a:lnTo>
                      <a:pt x="0" y="427"/>
                    </a:lnTo>
                    <a:lnTo>
                      <a:pt x="41" y="443"/>
                    </a:lnTo>
                    <a:lnTo>
                      <a:pt x="209" y="12"/>
                    </a:lnTo>
                    <a:lnTo>
                      <a:pt x="168"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87" name="Freeform 49"/>
              <p:cNvSpPr>
                <a:spLocks/>
              </p:cNvSpPr>
              <p:nvPr/>
            </p:nvSpPr>
            <p:spPr bwMode="auto">
              <a:xfrm>
                <a:off x="1081" y="2660"/>
                <a:ext cx="209" cy="430"/>
              </a:xfrm>
              <a:custGeom>
                <a:avLst/>
                <a:gdLst>
                  <a:gd name="T0" fmla="*/ 196 w 209"/>
                  <a:gd name="T1" fmla="*/ 0 h 430"/>
                  <a:gd name="T2" fmla="*/ 161 w 209"/>
                  <a:gd name="T3" fmla="*/ 6 h 430"/>
                  <a:gd name="T4" fmla="*/ 0 w 209"/>
                  <a:gd name="T5" fmla="*/ 414 h 430"/>
                  <a:gd name="T6" fmla="*/ 0 w 209"/>
                  <a:gd name="T7" fmla="*/ 414 h 430"/>
                  <a:gd name="T8" fmla="*/ 41 w 209"/>
                  <a:gd name="T9" fmla="*/ 430 h 430"/>
                  <a:gd name="T10" fmla="*/ 209 w 209"/>
                  <a:gd name="T11" fmla="*/ 3 h 430"/>
                  <a:gd name="T12" fmla="*/ 209 w 209"/>
                  <a:gd name="T13" fmla="*/ 3 h 430"/>
                  <a:gd name="T14" fmla="*/ 196 w 209"/>
                  <a:gd name="T15" fmla="*/ 0 h 430"/>
                  <a:gd name="T16" fmla="*/ 196 w 209"/>
                  <a:gd name="T17" fmla="*/ 0 h 4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9"/>
                  <a:gd name="T28" fmla="*/ 0 h 430"/>
                  <a:gd name="T29" fmla="*/ 209 w 209"/>
                  <a:gd name="T30" fmla="*/ 430 h 4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9" h="430">
                    <a:moveTo>
                      <a:pt x="196" y="0"/>
                    </a:moveTo>
                    <a:lnTo>
                      <a:pt x="161" y="6"/>
                    </a:lnTo>
                    <a:lnTo>
                      <a:pt x="0" y="414"/>
                    </a:lnTo>
                    <a:lnTo>
                      <a:pt x="41" y="430"/>
                    </a:lnTo>
                    <a:lnTo>
                      <a:pt x="209" y="3"/>
                    </a:lnTo>
                    <a:lnTo>
                      <a:pt x="196"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88" name="Freeform 50"/>
              <p:cNvSpPr>
                <a:spLocks/>
              </p:cNvSpPr>
              <p:nvPr/>
            </p:nvSpPr>
            <p:spPr bwMode="auto">
              <a:xfrm>
                <a:off x="1040" y="2666"/>
                <a:ext cx="202" cy="408"/>
              </a:xfrm>
              <a:custGeom>
                <a:avLst/>
                <a:gdLst>
                  <a:gd name="T0" fmla="*/ 152 w 202"/>
                  <a:gd name="T1" fmla="*/ 6 h 408"/>
                  <a:gd name="T2" fmla="*/ 0 w 202"/>
                  <a:gd name="T3" fmla="*/ 392 h 408"/>
                  <a:gd name="T4" fmla="*/ 0 w 202"/>
                  <a:gd name="T5" fmla="*/ 392 h 408"/>
                  <a:gd name="T6" fmla="*/ 41 w 202"/>
                  <a:gd name="T7" fmla="*/ 408 h 408"/>
                  <a:gd name="T8" fmla="*/ 202 w 202"/>
                  <a:gd name="T9" fmla="*/ 0 h 408"/>
                  <a:gd name="T10" fmla="*/ 152 w 202"/>
                  <a:gd name="T11" fmla="*/ 6 h 408"/>
                  <a:gd name="T12" fmla="*/ 0 60000 65536"/>
                  <a:gd name="T13" fmla="*/ 0 60000 65536"/>
                  <a:gd name="T14" fmla="*/ 0 60000 65536"/>
                  <a:gd name="T15" fmla="*/ 0 60000 65536"/>
                  <a:gd name="T16" fmla="*/ 0 60000 65536"/>
                  <a:gd name="T17" fmla="*/ 0 60000 65536"/>
                  <a:gd name="T18" fmla="*/ 0 w 202"/>
                  <a:gd name="T19" fmla="*/ 0 h 408"/>
                  <a:gd name="T20" fmla="*/ 202 w 202"/>
                  <a:gd name="T21" fmla="*/ 408 h 408"/>
                </a:gdLst>
                <a:ahLst/>
                <a:cxnLst>
                  <a:cxn ang="T12">
                    <a:pos x="T0" y="T1"/>
                  </a:cxn>
                  <a:cxn ang="T13">
                    <a:pos x="T2" y="T3"/>
                  </a:cxn>
                  <a:cxn ang="T14">
                    <a:pos x="T4" y="T5"/>
                  </a:cxn>
                  <a:cxn ang="T15">
                    <a:pos x="T6" y="T7"/>
                  </a:cxn>
                  <a:cxn ang="T16">
                    <a:pos x="T8" y="T9"/>
                  </a:cxn>
                  <a:cxn ang="T17">
                    <a:pos x="T10" y="T11"/>
                  </a:cxn>
                </a:cxnLst>
                <a:rect l="T18" t="T19" r="T20" b="T21"/>
                <a:pathLst>
                  <a:path w="202" h="408">
                    <a:moveTo>
                      <a:pt x="152" y="6"/>
                    </a:moveTo>
                    <a:lnTo>
                      <a:pt x="0" y="392"/>
                    </a:lnTo>
                    <a:lnTo>
                      <a:pt x="41" y="408"/>
                    </a:lnTo>
                    <a:lnTo>
                      <a:pt x="202" y="0"/>
                    </a:lnTo>
                    <a:lnTo>
                      <a:pt x="152" y="6"/>
                    </a:ln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89" name="Freeform 51"/>
              <p:cNvSpPr>
                <a:spLocks/>
              </p:cNvSpPr>
              <p:nvPr/>
            </p:nvSpPr>
            <p:spPr bwMode="auto">
              <a:xfrm>
                <a:off x="1002" y="2672"/>
                <a:ext cx="190" cy="386"/>
              </a:xfrm>
              <a:custGeom>
                <a:avLst/>
                <a:gdLst>
                  <a:gd name="T0" fmla="*/ 142 w 190"/>
                  <a:gd name="T1" fmla="*/ 10 h 386"/>
                  <a:gd name="T2" fmla="*/ 0 w 190"/>
                  <a:gd name="T3" fmla="*/ 371 h 386"/>
                  <a:gd name="T4" fmla="*/ 0 w 190"/>
                  <a:gd name="T5" fmla="*/ 371 h 386"/>
                  <a:gd name="T6" fmla="*/ 38 w 190"/>
                  <a:gd name="T7" fmla="*/ 386 h 386"/>
                  <a:gd name="T8" fmla="*/ 190 w 190"/>
                  <a:gd name="T9" fmla="*/ 0 h 386"/>
                  <a:gd name="T10" fmla="*/ 142 w 190"/>
                  <a:gd name="T11" fmla="*/ 10 h 386"/>
                  <a:gd name="T12" fmla="*/ 0 60000 65536"/>
                  <a:gd name="T13" fmla="*/ 0 60000 65536"/>
                  <a:gd name="T14" fmla="*/ 0 60000 65536"/>
                  <a:gd name="T15" fmla="*/ 0 60000 65536"/>
                  <a:gd name="T16" fmla="*/ 0 60000 65536"/>
                  <a:gd name="T17" fmla="*/ 0 60000 65536"/>
                  <a:gd name="T18" fmla="*/ 0 w 190"/>
                  <a:gd name="T19" fmla="*/ 0 h 386"/>
                  <a:gd name="T20" fmla="*/ 190 w 190"/>
                  <a:gd name="T21" fmla="*/ 386 h 386"/>
                </a:gdLst>
                <a:ahLst/>
                <a:cxnLst>
                  <a:cxn ang="T12">
                    <a:pos x="T0" y="T1"/>
                  </a:cxn>
                  <a:cxn ang="T13">
                    <a:pos x="T2" y="T3"/>
                  </a:cxn>
                  <a:cxn ang="T14">
                    <a:pos x="T4" y="T5"/>
                  </a:cxn>
                  <a:cxn ang="T15">
                    <a:pos x="T6" y="T7"/>
                  </a:cxn>
                  <a:cxn ang="T16">
                    <a:pos x="T8" y="T9"/>
                  </a:cxn>
                  <a:cxn ang="T17">
                    <a:pos x="T10" y="T11"/>
                  </a:cxn>
                </a:cxnLst>
                <a:rect l="T18" t="T19" r="T20" b="T21"/>
                <a:pathLst>
                  <a:path w="190" h="386">
                    <a:moveTo>
                      <a:pt x="142" y="10"/>
                    </a:moveTo>
                    <a:lnTo>
                      <a:pt x="0" y="371"/>
                    </a:lnTo>
                    <a:lnTo>
                      <a:pt x="38" y="386"/>
                    </a:lnTo>
                    <a:lnTo>
                      <a:pt x="190" y="0"/>
                    </a:lnTo>
                    <a:lnTo>
                      <a:pt x="142" y="10"/>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90" name="Freeform 52"/>
              <p:cNvSpPr>
                <a:spLocks/>
              </p:cNvSpPr>
              <p:nvPr/>
            </p:nvSpPr>
            <p:spPr bwMode="auto">
              <a:xfrm>
                <a:off x="961" y="2682"/>
                <a:ext cx="183" cy="361"/>
              </a:xfrm>
              <a:custGeom>
                <a:avLst/>
                <a:gdLst>
                  <a:gd name="T0" fmla="*/ 133 w 183"/>
                  <a:gd name="T1" fmla="*/ 6 h 361"/>
                  <a:gd name="T2" fmla="*/ 0 w 183"/>
                  <a:gd name="T3" fmla="*/ 345 h 361"/>
                  <a:gd name="T4" fmla="*/ 0 w 183"/>
                  <a:gd name="T5" fmla="*/ 345 h 361"/>
                  <a:gd name="T6" fmla="*/ 41 w 183"/>
                  <a:gd name="T7" fmla="*/ 361 h 361"/>
                  <a:gd name="T8" fmla="*/ 183 w 183"/>
                  <a:gd name="T9" fmla="*/ 0 h 361"/>
                  <a:gd name="T10" fmla="*/ 133 w 183"/>
                  <a:gd name="T11" fmla="*/ 6 h 361"/>
                  <a:gd name="T12" fmla="*/ 0 60000 65536"/>
                  <a:gd name="T13" fmla="*/ 0 60000 65536"/>
                  <a:gd name="T14" fmla="*/ 0 60000 65536"/>
                  <a:gd name="T15" fmla="*/ 0 60000 65536"/>
                  <a:gd name="T16" fmla="*/ 0 60000 65536"/>
                  <a:gd name="T17" fmla="*/ 0 60000 65536"/>
                  <a:gd name="T18" fmla="*/ 0 w 183"/>
                  <a:gd name="T19" fmla="*/ 0 h 361"/>
                  <a:gd name="T20" fmla="*/ 183 w 183"/>
                  <a:gd name="T21" fmla="*/ 361 h 361"/>
                </a:gdLst>
                <a:ahLst/>
                <a:cxnLst>
                  <a:cxn ang="T12">
                    <a:pos x="T0" y="T1"/>
                  </a:cxn>
                  <a:cxn ang="T13">
                    <a:pos x="T2" y="T3"/>
                  </a:cxn>
                  <a:cxn ang="T14">
                    <a:pos x="T4" y="T5"/>
                  </a:cxn>
                  <a:cxn ang="T15">
                    <a:pos x="T6" y="T7"/>
                  </a:cxn>
                  <a:cxn ang="T16">
                    <a:pos x="T8" y="T9"/>
                  </a:cxn>
                  <a:cxn ang="T17">
                    <a:pos x="T10" y="T11"/>
                  </a:cxn>
                </a:cxnLst>
                <a:rect l="T18" t="T19" r="T20" b="T21"/>
                <a:pathLst>
                  <a:path w="183" h="361">
                    <a:moveTo>
                      <a:pt x="133" y="6"/>
                    </a:moveTo>
                    <a:lnTo>
                      <a:pt x="0" y="345"/>
                    </a:lnTo>
                    <a:lnTo>
                      <a:pt x="41" y="361"/>
                    </a:lnTo>
                    <a:lnTo>
                      <a:pt x="183" y="0"/>
                    </a:lnTo>
                    <a:lnTo>
                      <a:pt x="133" y="6"/>
                    </a:lnTo>
                    <a:close/>
                  </a:path>
                </a:pathLst>
              </a:custGeom>
              <a:solidFill>
                <a:srgbClr val="AAAA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91" name="Freeform 53"/>
              <p:cNvSpPr>
                <a:spLocks/>
              </p:cNvSpPr>
              <p:nvPr/>
            </p:nvSpPr>
            <p:spPr bwMode="auto">
              <a:xfrm>
                <a:off x="920" y="2688"/>
                <a:ext cx="174" cy="339"/>
              </a:xfrm>
              <a:custGeom>
                <a:avLst/>
                <a:gdLst>
                  <a:gd name="T0" fmla="*/ 126 w 174"/>
                  <a:gd name="T1" fmla="*/ 6 h 339"/>
                  <a:gd name="T2" fmla="*/ 0 w 174"/>
                  <a:gd name="T3" fmla="*/ 323 h 339"/>
                  <a:gd name="T4" fmla="*/ 0 w 174"/>
                  <a:gd name="T5" fmla="*/ 323 h 339"/>
                  <a:gd name="T6" fmla="*/ 41 w 174"/>
                  <a:gd name="T7" fmla="*/ 339 h 339"/>
                  <a:gd name="T8" fmla="*/ 174 w 174"/>
                  <a:gd name="T9" fmla="*/ 0 h 339"/>
                  <a:gd name="T10" fmla="*/ 126 w 174"/>
                  <a:gd name="T11" fmla="*/ 6 h 339"/>
                  <a:gd name="T12" fmla="*/ 0 60000 65536"/>
                  <a:gd name="T13" fmla="*/ 0 60000 65536"/>
                  <a:gd name="T14" fmla="*/ 0 60000 65536"/>
                  <a:gd name="T15" fmla="*/ 0 60000 65536"/>
                  <a:gd name="T16" fmla="*/ 0 60000 65536"/>
                  <a:gd name="T17" fmla="*/ 0 60000 65536"/>
                  <a:gd name="T18" fmla="*/ 0 w 174"/>
                  <a:gd name="T19" fmla="*/ 0 h 339"/>
                  <a:gd name="T20" fmla="*/ 174 w 174"/>
                  <a:gd name="T21" fmla="*/ 339 h 339"/>
                </a:gdLst>
                <a:ahLst/>
                <a:cxnLst>
                  <a:cxn ang="T12">
                    <a:pos x="T0" y="T1"/>
                  </a:cxn>
                  <a:cxn ang="T13">
                    <a:pos x="T2" y="T3"/>
                  </a:cxn>
                  <a:cxn ang="T14">
                    <a:pos x="T4" y="T5"/>
                  </a:cxn>
                  <a:cxn ang="T15">
                    <a:pos x="T6" y="T7"/>
                  </a:cxn>
                  <a:cxn ang="T16">
                    <a:pos x="T8" y="T9"/>
                  </a:cxn>
                  <a:cxn ang="T17">
                    <a:pos x="T10" y="T11"/>
                  </a:cxn>
                </a:cxnLst>
                <a:rect l="T18" t="T19" r="T20" b="T21"/>
                <a:pathLst>
                  <a:path w="174" h="339">
                    <a:moveTo>
                      <a:pt x="126" y="6"/>
                    </a:moveTo>
                    <a:lnTo>
                      <a:pt x="0" y="323"/>
                    </a:lnTo>
                    <a:lnTo>
                      <a:pt x="41" y="339"/>
                    </a:lnTo>
                    <a:lnTo>
                      <a:pt x="174" y="0"/>
                    </a:lnTo>
                    <a:lnTo>
                      <a:pt x="126" y="6"/>
                    </a:lnTo>
                    <a:close/>
                  </a:path>
                </a:pathLst>
              </a:custGeom>
              <a:solidFill>
                <a:srgbClr val="A5A5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92" name="Freeform 54"/>
              <p:cNvSpPr>
                <a:spLocks/>
              </p:cNvSpPr>
              <p:nvPr/>
            </p:nvSpPr>
            <p:spPr bwMode="auto">
              <a:xfrm>
                <a:off x="882" y="2694"/>
                <a:ext cx="164" cy="317"/>
              </a:xfrm>
              <a:custGeom>
                <a:avLst/>
                <a:gdLst>
                  <a:gd name="T0" fmla="*/ 114 w 164"/>
                  <a:gd name="T1" fmla="*/ 10 h 317"/>
                  <a:gd name="T2" fmla="*/ 0 w 164"/>
                  <a:gd name="T3" fmla="*/ 304 h 317"/>
                  <a:gd name="T4" fmla="*/ 0 w 164"/>
                  <a:gd name="T5" fmla="*/ 304 h 317"/>
                  <a:gd name="T6" fmla="*/ 38 w 164"/>
                  <a:gd name="T7" fmla="*/ 317 h 317"/>
                  <a:gd name="T8" fmla="*/ 164 w 164"/>
                  <a:gd name="T9" fmla="*/ 0 h 317"/>
                  <a:gd name="T10" fmla="*/ 114 w 164"/>
                  <a:gd name="T11" fmla="*/ 10 h 317"/>
                  <a:gd name="T12" fmla="*/ 0 60000 65536"/>
                  <a:gd name="T13" fmla="*/ 0 60000 65536"/>
                  <a:gd name="T14" fmla="*/ 0 60000 65536"/>
                  <a:gd name="T15" fmla="*/ 0 60000 65536"/>
                  <a:gd name="T16" fmla="*/ 0 60000 65536"/>
                  <a:gd name="T17" fmla="*/ 0 60000 65536"/>
                  <a:gd name="T18" fmla="*/ 0 w 164"/>
                  <a:gd name="T19" fmla="*/ 0 h 317"/>
                  <a:gd name="T20" fmla="*/ 164 w 164"/>
                  <a:gd name="T21" fmla="*/ 317 h 317"/>
                </a:gdLst>
                <a:ahLst/>
                <a:cxnLst>
                  <a:cxn ang="T12">
                    <a:pos x="T0" y="T1"/>
                  </a:cxn>
                  <a:cxn ang="T13">
                    <a:pos x="T2" y="T3"/>
                  </a:cxn>
                  <a:cxn ang="T14">
                    <a:pos x="T4" y="T5"/>
                  </a:cxn>
                  <a:cxn ang="T15">
                    <a:pos x="T6" y="T7"/>
                  </a:cxn>
                  <a:cxn ang="T16">
                    <a:pos x="T8" y="T9"/>
                  </a:cxn>
                  <a:cxn ang="T17">
                    <a:pos x="T10" y="T11"/>
                  </a:cxn>
                </a:cxnLst>
                <a:rect l="T18" t="T19" r="T20" b="T21"/>
                <a:pathLst>
                  <a:path w="164" h="317">
                    <a:moveTo>
                      <a:pt x="114" y="10"/>
                    </a:moveTo>
                    <a:lnTo>
                      <a:pt x="0" y="304"/>
                    </a:lnTo>
                    <a:lnTo>
                      <a:pt x="38" y="317"/>
                    </a:lnTo>
                    <a:lnTo>
                      <a:pt x="164" y="0"/>
                    </a:lnTo>
                    <a:lnTo>
                      <a:pt x="114" y="1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93" name="Freeform 55"/>
              <p:cNvSpPr>
                <a:spLocks/>
              </p:cNvSpPr>
              <p:nvPr/>
            </p:nvSpPr>
            <p:spPr bwMode="auto">
              <a:xfrm>
                <a:off x="841" y="2704"/>
                <a:ext cx="155" cy="294"/>
              </a:xfrm>
              <a:custGeom>
                <a:avLst/>
                <a:gdLst>
                  <a:gd name="T0" fmla="*/ 107 w 155"/>
                  <a:gd name="T1" fmla="*/ 6 h 294"/>
                  <a:gd name="T2" fmla="*/ 0 w 155"/>
                  <a:gd name="T3" fmla="*/ 278 h 294"/>
                  <a:gd name="T4" fmla="*/ 0 w 155"/>
                  <a:gd name="T5" fmla="*/ 278 h 294"/>
                  <a:gd name="T6" fmla="*/ 41 w 155"/>
                  <a:gd name="T7" fmla="*/ 294 h 294"/>
                  <a:gd name="T8" fmla="*/ 155 w 155"/>
                  <a:gd name="T9" fmla="*/ 0 h 294"/>
                  <a:gd name="T10" fmla="*/ 107 w 155"/>
                  <a:gd name="T11" fmla="*/ 6 h 294"/>
                  <a:gd name="T12" fmla="*/ 0 60000 65536"/>
                  <a:gd name="T13" fmla="*/ 0 60000 65536"/>
                  <a:gd name="T14" fmla="*/ 0 60000 65536"/>
                  <a:gd name="T15" fmla="*/ 0 60000 65536"/>
                  <a:gd name="T16" fmla="*/ 0 60000 65536"/>
                  <a:gd name="T17" fmla="*/ 0 60000 65536"/>
                  <a:gd name="T18" fmla="*/ 0 w 155"/>
                  <a:gd name="T19" fmla="*/ 0 h 294"/>
                  <a:gd name="T20" fmla="*/ 155 w 155"/>
                  <a:gd name="T21" fmla="*/ 294 h 294"/>
                </a:gdLst>
                <a:ahLst/>
                <a:cxnLst>
                  <a:cxn ang="T12">
                    <a:pos x="T0" y="T1"/>
                  </a:cxn>
                  <a:cxn ang="T13">
                    <a:pos x="T2" y="T3"/>
                  </a:cxn>
                  <a:cxn ang="T14">
                    <a:pos x="T4" y="T5"/>
                  </a:cxn>
                  <a:cxn ang="T15">
                    <a:pos x="T6" y="T7"/>
                  </a:cxn>
                  <a:cxn ang="T16">
                    <a:pos x="T8" y="T9"/>
                  </a:cxn>
                  <a:cxn ang="T17">
                    <a:pos x="T10" y="T11"/>
                  </a:cxn>
                </a:cxnLst>
                <a:rect l="T18" t="T19" r="T20" b="T21"/>
                <a:pathLst>
                  <a:path w="155" h="294">
                    <a:moveTo>
                      <a:pt x="107" y="6"/>
                    </a:moveTo>
                    <a:lnTo>
                      <a:pt x="0" y="278"/>
                    </a:lnTo>
                    <a:lnTo>
                      <a:pt x="41" y="294"/>
                    </a:lnTo>
                    <a:lnTo>
                      <a:pt x="155" y="0"/>
                    </a:lnTo>
                    <a:lnTo>
                      <a:pt x="107" y="6"/>
                    </a:lnTo>
                    <a:close/>
                  </a:path>
                </a:pathLst>
              </a:custGeom>
              <a:solidFill>
                <a:srgbClr val="9A9A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94" name="Freeform 56"/>
              <p:cNvSpPr>
                <a:spLocks/>
              </p:cNvSpPr>
              <p:nvPr/>
            </p:nvSpPr>
            <p:spPr bwMode="auto">
              <a:xfrm>
                <a:off x="799" y="2710"/>
                <a:ext cx="149" cy="272"/>
              </a:xfrm>
              <a:custGeom>
                <a:avLst/>
                <a:gdLst>
                  <a:gd name="T0" fmla="*/ 99 w 149"/>
                  <a:gd name="T1" fmla="*/ 7 h 272"/>
                  <a:gd name="T2" fmla="*/ 0 w 149"/>
                  <a:gd name="T3" fmla="*/ 257 h 272"/>
                  <a:gd name="T4" fmla="*/ 0 w 149"/>
                  <a:gd name="T5" fmla="*/ 257 h 272"/>
                  <a:gd name="T6" fmla="*/ 42 w 149"/>
                  <a:gd name="T7" fmla="*/ 272 h 272"/>
                  <a:gd name="T8" fmla="*/ 149 w 149"/>
                  <a:gd name="T9" fmla="*/ 0 h 272"/>
                  <a:gd name="T10" fmla="*/ 99 w 149"/>
                  <a:gd name="T11" fmla="*/ 7 h 272"/>
                  <a:gd name="T12" fmla="*/ 0 60000 65536"/>
                  <a:gd name="T13" fmla="*/ 0 60000 65536"/>
                  <a:gd name="T14" fmla="*/ 0 60000 65536"/>
                  <a:gd name="T15" fmla="*/ 0 60000 65536"/>
                  <a:gd name="T16" fmla="*/ 0 60000 65536"/>
                  <a:gd name="T17" fmla="*/ 0 60000 65536"/>
                  <a:gd name="T18" fmla="*/ 0 w 149"/>
                  <a:gd name="T19" fmla="*/ 0 h 272"/>
                  <a:gd name="T20" fmla="*/ 149 w 149"/>
                  <a:gd name="T21" fmla="*/ 272 h 272"/>
                </a:gdLst>
                <a:ahLst/>
                <a:cxnLst>
                  <a:cxn ang="T12">
                    <a:pos x="T0" y="T1"/>
                  </a:cxn>
                  <a:cxn ang="T13">
                    <a:pos x="T2" y="T3"/>
                  </a:cxn>
                  <a:cxn ang="T14">
                    <a:pos x="T4" y="T5"/>
                  </a:cxn>
                  <a:cxn ang="T15">
                    <a:pos x="T6" y="T7"/>
                  </a:cxn>
                  <a:cxn ang="T16">
                    <a:pos x="T8" y="T9"/>
                  </a:cxn>
                  <a:cxn ang="T17">
                    <a:pos x="T10" y="T11"/>
                  </a:cxn>
                </a:cxnLst>
                <a:rect l="T18" t="T19" r="T20" b="T21"/>
                <a:pathLst>
                  <a:path w="149" h="272">
                    <a:moveTo>
                      <a:pt x="99" y="7"/>
                    </a:moveTo>
                    <a:lnTo>
                      <a:pt x="0" y="257"/>
                    </a:lnTo>
                    <a:lnTo>
                      <a:pt x="42" y="272"/>
                    </a:lnTo>
                    <a:lnTo>
                      <a:pt x="149" y="0"/>
                    </a:lnTo>
                    <a:lnTo>
                      <a:pt x="99" y="7"/>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95" name="Freeform 57"/>
              <p:cNvSpPr>
                <a:spLocks/>
              </p:cNvSpPr>
              <p:nvPr/>
            </p:nvSpPr>
            <p:spPr bwMode="auto">
              <a:xfrm>
                <a:off x="762" y="2717"/>
                <a:ext cx="136" cy="250"/>
              </a:xfrm>
              <a:custGeom>
                <a:avLst/>
                <a:gdLst>
                  <a:gd name="T0" fmla="*/ 85 w 136"/>
                  <a:gd name="T1" fmla="*/ 9 h 250"/>
                  <a:gd name="T2" fmla="*/ 0 w 136"/>
                  <a:gd name="T3" fmla="*/ 234 h 250"/>
                  <a:gd name="T4" fmla="*/ 0 w 136"/>
                  <a:gd name="T5" fmla="*/ 234 h 250"/>
                  <a:gd name="T6" fmla="*/ 37 w 136"/>
                  <a:gd name="T7" fmla="*/ 250 h 250"/>
                  <a:gd name="T8" fmla="*/ 136 w 136"/>
                  <a:gd name="T9" fmla="*/ 0 h 250"/>
                  <a:gd name="T10" fmla="*/ 85 w 136"/>
                  <a:gd name="T11" fmla="*/ 9 h 250"/>
                  <a:gd name="T12" fmla="*/ 0 60000 65536"/>
                  <a:gd name="T13" fmla="*/ 0 60000 65536"/>
                  <a:gd name="T14" fmla="*/ 0 60000 65536"/>
                  <a:gd name="T15" fmla="*/ 0 60000 65536"/>
                  <a:gd name="T16" fmla="*/ 0 60000 65536"/>
                  <a:gd name="T17" fmla="*/ 0 60000 65536"/>
                  <a:gd name="T18" fmla="*/ 0 w 136"/>
                  <a:gd name="T19" fmla="*/ 0 h 250"/>
                  <a:gd name="T20" fmla="*/ 136 w 136"/>
                  <a:gd name="T21" fmla="*/ 250 h 250"/>
                </a:gdLst>
                <a:ahLst/>
                <a:cxnLst>
                  <a:cxn ang="T12">
                    <a:pos x="T0" y="T1"/>
                  </a:cxn>
                  <a:cxn ang="T13">
                    <a:pos x="T2" y="T3"/>
                  </a:cxn>
                  <a:cxn ang="T14">
                    <a:pos x="T4" y="T5"/>
                  </a:cxn>
                  <a:cxn ang="T15">
                    <a:pos x="T6" y="T7"/>
                  </a:cxn>
                  <a:cxn ang="T16">
                    <a:pos x="T8" y="T9"/>
                  </a:cxn>
                  <a:cxn ang="T17">
                    <a:pos x="T10" y="T11"/>
                  </a:cxn>
                </a:cxnLst>
                <a:rect l="T18" t="T19" r="T20" b="T21"/>
                <a:pathLst>
                  <a:path w="136" h="250">
                    <a:moveTo>
                      <a:pt x="85" y="9"/>
                    </a:moveTo>
                    <a:lnTo>
                      <a:pt x="0" y="234"/>
                    </a:lnTo>
                    <a:lnTo>
                      <a:pt x="37" y="250"/>
                    </a:lnTo>
                    <a:lnTo>
                      <a:pt x="136" y="0"/>
                    </a:lnTo>
                    <a:lnTo>
                      <a:pt x="85" y="9"/>
                    </a:lnTo>
                    <a:close/>
                  </a:path>
                </a:pathLst>
              </a:custGeom>
              <a:solidFill>
                <a:srgbClr val="909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96" name="Freeform 58"/>
              <p:cNvSpPr>
                <a:spLocks/>
              </p:cNvSpPr>
              <p:nvPr/>
            </p:nvSpPr>
            <p:spPr bwMode="auto">
              <a:xfrm>
                <a:off x="720" y="2726"/>
                <a:ext cx="127" cy="225"/>
              </a:xfrm>
              <a:custGeom>
                <a:avLst/>
                <a:gdLst>
                  <a:gd name="T0" fmla="*/ 79 w 127"/>
                  <a:gd name="T1" fmla="*/ 6 h 225"/>
                  <a:gd name="T2" fmla="*/ 0 w 127"/>
                  <a:gd name="T3" fmla="*/ 209 h 225"/>
                  <a:gd name="T4" fmla="*/ 0 w 127"/>
                  <a:gd name="T5" fmla="*/ 209 h 225"/>
                  <a:gd name="T6" fmla="*/ 42 w 127"/>
                  <a:gd name="T7" fmla="*/ 225 h 225"/>
                  <a:gd name="T8" fmla="*/ 127 w 127"/>
                  <a:gd name="T9" fmla="*/ 0 h 225"/>
                  <a:gd name="T10" fmla="*/ 79 w 127"/>
                  <a:gd name="T11" fmla="*/ 6 h 225"/>
                  <a:gd name="T12" fmla="*/ 0 60000 65536"/>
                  <a:gd name="T13" fmla="*/ 0 60000 65536"/>
                  <a:gd name="T14" fmla="*/ 0 60000 65536"/>
                  <a:gd name="T15" fmla="*/ 0 60000 65536"/>
                  <a:gd name="T16" fmla="*/ 0 60000 65536"/>
                  <a:gd name="T17" fmla="*/ 0 60000 65536"/>
                  <a:gd name="T18" fmla="*/ 0 w 127"/>
                  <a:gd name="T19" fmla="*/ 0 h 225"/>
                  <a:gd name="T20" fmla="*/ 127 w 127"/>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27" h="225">
                    <a:moveTo>
                      <a:pt x="79" y="6"/>
                    </a:moveTo>
                    <a:lnTo>
                      <a:pt x="0" y="209"/>
                    </a:lnTo>
                    <a:lnTo>
                      <a:pt x="42" y="225"/>
                    </a:lnTo>
                    <a:lnTo>
                      <a:pt x="127" y="0"/>
                    </a:lnTo>
                    <a:lnTo>
                      <a:pt x="79" y="6"/>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97" name="Freeform 59"/>
              <p:cNvSpPr>
                <a:spLocks/>
              </p:cNvSpPr>
              <p:nvPr/>
            </p:nvSpPr>
            <p:spPr bwMode="auto">
              <a:xfrm>
                <a:off x="679" y="2732"/>
                <a:ext cx="120" cy="203"/>
              </a:xfrm>
              <a:custGeom>
                <a:avLst/>
                <a:gdLst>
                  <a:gd name="T0" fmla="*/ 70 w 120"/>
                  <a:gd name="T1" fmla="*/ 10 h 203"/>
                  <a:gd name="T2" fmla="*/ 0 w 120"/>
                  <a:gd name="T3" fmla="*/ 187 h 203"/>
                  <a:gd name="T4" fmla="*/ 0 w 120"/>
                  <a:gd name="T5" fmla="*/ 187 h 203"/>
                  <a:gd name="T6" fmla="*/ 41 w 120"/>
                  <a:gd name="T7" fmla="*/ 203 h 203"/>
                  <a:gd name="T8" fmla="*/ 120 w 120"/>
                  <a:gd name="T9" fmla="*/ 0 h 203"/>
                  <a:gd name="T10" fmla="*/ 70 w 120"/>
                  <a:gd name="T11" fmla="*/ 10 h 203"/>
                  <a:gd name="T12" fmla="*/ 0 60000 65536"/>
                  <a:gd name="T13" fmla="*/ 0 60000 65536"/>
                  <a:gd name="T14" fmla="*/ 0 60000 65536"/>
                  <a:gd name="T15" fmla="*/ 0 60000 65536"/>
                  <a:gd name="T16" fmla="*/ 0 60000 65536"/>
                  <a:gd name="T17" fmla="*/ 0 60000 65536"/>
                  <a:gd name="T18" fmla="*/ 0 w 120"/>
                  <a:gd name="T19" fmla="*/ 0 h 203"/>
                  <a:gd name="T20" fmla="*/ 120 w 120"/>
                  <a:gd name="T21" fmla="*/ 203 h 203"/>
                </a:gdLst>
                <a:ahLst/>
                <a:cxnLst>
                  <a:cxn ang="T12">
                    <a:pos x="T0" y="T1"/>
                  </a:cxn>
                  <a:cxn ang="T13">
                    <a:pos x="T2" y="T3"/>
                  </a:cxn>
                  <a:cxn ang="T14">
                    <a:pos x="T4" y="T5"/>
                  </a:cxn>
                  <a:cxn ang="T15">
                    <a:pos x="T6" y="T7"/>
                  </a:cxn>
                  <a:cxn ang="T16">
                    <a:pos x="T8" y="T9"/>
                  </a:cxn>
                  <a:cxn ang="T17">
                    <a:pos x="T10" y="T11"/>
                  </a:cxn>
                </a:cxnLst>
                <a:rect l="T18" t="T19" r="T20" b="T21"/>
                <a:pathLst>
                  <a:path w="120" h="203">
                    <a:moveTo>
                      <a:pt x="70" y="10"/>
                    </a:moveTo>
                    <a:lnTo>
                      <a:pt x="0" y="187"/>
                    </a:lnTo>
                    <a:lnTo>
                      <a:pt x="41" y="203"/>
                    </a:lnTo>
                    <a:lnTo>
                      <a:pt x="120" y="0"/>
                    </a:lnTo>
                    <a:lnTo>
                      <a:pt x="70" y="10"/>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98" name="Freeform 60"/>
              <p:cNvSpPr>
                <a:spLocks/>
              </p:cNvSpPr>
              <p:nvPr/>
            </p:nvSpPr>
            <p:spPr bwMode="auto">
              <a:xfrm>
                <a:off x="641" y="2742"/>
                <a:ext cx="108" cy="177"/>
              </a:xfrm>
              <a:custGeom>
                <a:avLst/>
                <a:gdLst>
                  <a:gd name="T0" fmla="*/ 60 w 108"/>
                  <a:gd name="T1" fmla="*/ 6 h 177"/>
                  <a:gd name="T2" fmla="*/ 0 w 108"/>
                  <a:gd name="T3" fmla="*/ 161 h 177"/>
                  <a:gd name="T4" fmla="*/ 0 w 108"/>
                  <a:gd name="T5" fmla="*/ 161 h 177"/>
                  <a:gd name="T6" fmla="*/ 38 w 108"/>
                  <a:gd name="T7" fmla="*/ 177 h 177"/>
                  <a:gd name="T8" fmla="*/ 108 w 108"/>
                  <a:gd name="T9" fmla="*/ 0 h 177"/>
                  <a:gd name="T10" fmla="*/ 60 w 108"/>
                  <a:gd name="T11" fmla="*/ 6 h 177"/>
                  <a:gd name="T12" fmla="*/ 0 60000 65536"/>
                  <a:gd name="T13" fmla="*/ 0 60000 65536"/>
                  <a:gd name="T14" fmla="*/ 0 60000 65536"/>
                  <a:gd name="T15" fmla="*/ 0 60000 65536"/>
                  <a:gd name="T16" fmla="*/ 0 60000 65536"/>
                  <a:gd name="T17" fmla="*/ 0 60000 65536"/>
                  <a:gd name="T18" fmla="*/ 0 w 108"/>
                  <a:gd name="T19" fmla="*/ 0 h 177"/>
                  <a:gd name="T20" fmla="*/ 108 w 108"/>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108" h="177">
                    <a:moveTo>
                      <a:pt x="60" y="6"/>
                    </a:moveTo>
                    <a:lnTo>
                      <a:pt x="0" y="161"/>
                    </a:lnTo>
                    <a:lnTo>
                      <a:pt x="38" y="177"/>
                    </a:lnTo>
                    <a:lnTo>
                      <a:pt x="108" y="0"/>
                    </a:lnTo>
                    <a:lnTo>
                      <a:pt x="60" y="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99" name="Freeform 61"/>
              <p:cNvSpPr>
                <a:spLocks/>
              </p:cNvSpPr>
              <p:nvPr/>
            </p:nvSpPr>
            <p:spPr bwMode="auto">
              <a:xfrm>
                <a:off x="600" y="2748"/>
                <a:ext cx="101" cy="155"/>
              </a:xfrm>
              <a:custGeom>
                <a:avLst/>
                <a:gdLst>
                  <a:gd name="T0" fmla="*/ 51 w 101"/>
                  <a:gd name="T1" fmla="*/ 7 h 155"/>
                  <a:gd name="T2" fmla="*/ 0 w 101"/>
                  <a:gd name="T3" fmla="*/ 139 h 155"/>
                  <a:gd name="T4" fmla="*/ 0 w 101"/>
                  <a:gd name="T5" fmla="*/ 139 h 155"/>
                  <a:gd name="T6" fmla="*/ 41 w 101"/>
                  <a:gd name="T7" fmla="*/ 155 h 155"/>
                  <a:gd name="T8" fmla="*/ 101 w 101"/>
                  <a:gd name="T9" fmla="*/ 0 h 155"/>
                  <a:gd name="T10" fmla="*/ 51 w 101"/>
                  <a:gd name="T11" fmla="*/ 7 h 155"/>
                  <a:gd name="T12" fmla="*/ 0 60000 65536"/>
                  <a:gd name="T13" fmla="*/ 0 60000 65536"/>
                  <a:gd name="T14" fmla="*/ 0 60000 65536"/>
                  <a:gd name="T15" fmla="*/ 0 60000 65536"/>
                  <a:gd name="T16" fmla="*/ 0 60000 65536"/>
                  <a:gd name="T17" fmla="*/ 0 60000 65536"/>
                  <a:gd name="T18" fmla="*/ 0 w 101"/>
                  <a:gd name="T19" fmla="*/ 0 h 155"/>
                  <a:gd name="T20" fmla="*/ 101 w 101"/>
                  <a:gd name="T21" fmla="*/ 155 h 155"/>
                </a:gdLst>
                <a:ahLst/>
                <a:cxnLst>
                  <a:cxn ang="T12">
                    <a:pos x="T0" y="T1"/>
                  </a:cxn>
                  <a:cxn ang="T13">
                    <a:pos x="T2" y="T3"/>
                  </a:cxn>
                  <a:cxn ang="T14">
                    <a:pos x="T4" y="T5"/>
                  </a:cxn>
                  <a:cxn ang="T15">
                    <a:pos x="T6" y="T7"/>
                  </a:cxn>
                  <a:cxn ang="T16">
                    <a:pos x="T8" y="T9"/>
                  </a:cxn>
                  <a:cxn ang="T17">
                    <a:pos x="T10" y="T11"/>
                  </a:cxn>
                </a:cxnLst>
                <a:rect l="T18" t="T19" r="T20" b="T21"/>
                <a:pathLst>
                  <a:path w="101" h="155">
                    <a:moveTo>
                      <a:pt x="51" y="7"/>
                    </a:moveTo>
                    <a:lnTo>
                      <a:pt x="0" y="139"/>
                    </a:lnTo>
                    <a:lnTo>
                      <a:pt x="41" y="155"/>
                    </a:lnTo>
                    <a:lnTo>
                      <a:pt x="101" y="0"/>
                    </a:lnTo>
                    <a:lnTo>
                      <a:pt x="51" y="7"/>
                    </a:lnTo>
                    <a:close/>
                  </a:path>
                </a:pathLst>
              </a:custGeom>
              <a:solidFill>
                <a:srgbClr val="7B7B7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00" name="Freeform 62"/>
              <p:cNvSpPr>
                <a:spLocks/>
              </p:cNvSpPr>
              <p:nvPr/>
            </p:nvSpPr>
            <p:spPr bwMode="auto">
              <a:xfrm>
                <a:off x="559" y="2755"/>
                <a:ext cx="92" cy="132"/>
              </a:xfrm>
              <a:custGeom>
                <a:avLst/>
                <a:gdLst>
                  <a:gd name="T0" fmla="*/ 44 w 92"/>
                  <a:gd name="T1" fmla="*/ 9 h 132"/>
                  <a:gd name="T2" fmla="*/ 0 w 92"/>
                  <a:gd name="T3" fmla="*/ 117 h 132"/>
                  <a:gd name="T4" fmla="*/ 0 w 92"/>
                  <a:gd name="T5" fmla="*/ 117 h 132"/>
                  <a:gd name="T6" fmla="*/ 41 w 92"/>
                  <a:gd name="T7" fmla="*/ 132 h 132"/>
                  <a:gd name="T8" fmla="*/ 92 w 92"/>
                  <a:gd name="T9" fmla="*/ 0 h 132"/>
                  <a:gd name="T10" fmla="*/ 44 w 92"/>
                  <a:gd name="T11" fmla="*/ 9 h 132"/>
                  <a:gd name="T12" fmla="*/ 0 60000 65536"/>
                  <a:gd name="T13" fmla="*/ 0 60000 65536"/>
                  <a:gd name="T14" fmla="*/ 0 60000 65536"/>
                  <a:gd name="T15" fmla="*/ 0 60000 65536"/>
                  <a:gd name="T16" fmla="*/ 0 60000 65536"/>
                  <a:gd name="T17" fmla="*/ 0 60000 65536"/>
                  <a:gd name="T18" fmla="*/ 0 w 92"/>
                  <a:gd name="T19" fmla="*/ 0 h 132"/>
                  <a:gd name="T20" fmla="*/ 92 w 92"/>
                  <a:gd name="T21" fmla="*/ 132 h 132"/>
                </a:gdLst>
                <a:ahLst/>
                <a:cxnLst>
                  <a:cxn ang="T12">
                    <a:pos x="T0" y="T1"/>
                  </a:cxn>
                  <a:cxn ang="T13">
                    <a:pos x="T2" y="T3"/>
                  </a:cxn>
                  <a:cxn ang="T14">
                    <a:pos x="T4" y="T5"/>
                  </a:cxn>
                  <a:cxn ang="T15">
                    <a:pos x="T6" y="T7"/>
                  </a:cxn>
                  <a:cxn ang="T16">
                    <a:pos x="T8" y="T9"/>
                  </a:cxn>
                  <a:cxn ang="T17">
                    <a:pos x="T10" y="T11"/>
                  </a:cxn>
                </a:cxnLst>
                <a:rect l="T18" t="T19" r="T20" b="T21"/>
                <a:pathLst>
                  <a:path w="92" h="132">
                    <a:moveTo>
                      <a:pt x="44" y="9"/>
                    </a:moveTo>
                    <a:lnTo>
                      <a:pt x="0" y="117"/>
                    </a:lnTo>
                    <a:lnTo>
                      <a:pt x="41" y="132"/>
                    </a:lnTo>
                    <a:lnTo>
                      <a:pt x="92" y="0"/>
                    </a:lnTo>
                    <a:lnTo>
                      <a:pt x="44" y="9"/>
                    </a:lnTo>
                    <a:close/>
                  </a:path>
                </a:pathLst>
              </a:custGeom>
              <a:solidFill>
                <a:srgbClr val="7676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01" name="Freeform 63"/>
              <p:cNvSpPr>
                <a:spLocks/>
              </p:cNvSpPr>
              <p:nvPr/>
            </p:nvSpPr>
            <p:spPr bwMode="auto">
              <a:xfrm>
                <a:off x="521" y="2764"/>
                <a:ext cx="82" cy="108"/>
              </a:xfrm>
              <a:custGeom>
                <a:avLst/>
                <a:gdLst>
                  <a:gd name="T0" fmla="*/ 32 w 82"/>
                  <a:gd name="T1" fmla="*/ 6 h 108"/>
                  <a:gd name="T2" fmla="*/ 0 w 82"/>
                  <a:gd name="T3" fmla="*/ 92 h 108"/>
                  <a:gd name="T4" fmla="*/ 0 w 82"/>
                  <a:gd name="T5" fmla="*/ 92 h 108"/>
                  <a:gd name="T6" fmla="*/ 38 w 82"/>
                  <a:gd name="T7" fmla="*/ 108 h 108"/>
                  <a:gd name="T8" fmla="*/ 82 w 82"/>
                  <a:gd name="T9" fmla="*/ 0 h 108"/>
                  <a:gd name="T10" fmla="*/ 32 w 82"/>
                  <a:gd name="T11" fmla="*/ 6 h 108"/>
                  <a:gd name="T12" fmla="*/ 0 60000 65536"/>
                  <a:gd name="T13" fmla="*/ 0 60000 65536"/>
                  <a:gd name="T14" fmla="*/ 0 60000 65536"/>
                  <a:gd name="T15" fmla="*/ 0 60000 65536"/>
                  <a:gd name="T16" fmla="*/ 0 60000 65536"/>
                  <a:gd name="T17" fmla="*/ 0 60000 65536"/>
                  <a:gd name="T18" fmla="*/ 0 w 82"/>
                  <a:gd name="T19" fmla="*/ 0 h 108"/>
                  <a:gd name="T20" fmla="*/ 82 w 82"/>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82" h="108">
                    <a:moveTo>
                      <a:pt x="32" y="6"/>
                    </a:moveTo>
                    <a:lnTo>
                      <a:pt x="0" y="92"/>
                    </a:lnTo>
                    <a:lnTo>
                      <a:pt x="38" y="108"/>
                    </a:lnTo>
                    <a:lnTo>
                      <a:pt x="82" y="0"/>
                    </a:lnTo>
                    <a:lnTo>
                      <a:pt x="32" y="6"/>
                    </a:lnTo>
                    <a:close/>
                  </a:path>
                </a:pathLst>
              </a:custGeom>
              <a:solidFill>
                <a:srgbClr val="70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02" name="Freeform 64"/>
              <p:cNvSpPr>
                <a:spLocks/>
              </p:cNvSpPr>
              <p:nvPr/>
            </p:nvSpPr>
            <p:spPr bwMode="auto">
              <a:xfrm>
                <a:off x="480" y="2770"/>
                <a:ext cx="73" cy="86"/>
              </a:xfrm>
              <a:custGeom>
                <a:avLst/>
                <a:gdLst>
                  <a:gd name="T0" fmla="*/ 25 w 73"/>
                  <a:gd name="T1" fmla="*/ 7 h 86"/>
                  <a:gd name="T2" fmla="*/ 0 w 73"/>
                  <a:gd name="T3" fmla="*/ 70 h 86"/>
                  <a:gd name="T4" fmla="*/ 0 w 73"/>
                  <a:gd name="T5" fmla="*/ 70 h 86"/>
                  <a:gd name="T6" fmla="*/ 41 w 73"/>
                  <a:gd name="T7" fmla="*/ 86 h 86"/>
                  <a:gd name="T8" fmla="*/ 73 w 73"/>
                  <a:gd name="T9" fmla="*/ 0 h 86"/>
                  <a:gd name="T10" fmla="*/ 25 w 73"/>
                  <a:gd name="T11" fmla="*/ 7 h 86"/>
                  <a:gd name="T12" fmla="*/ 0 60000 65536"/>
                  <a:gd name="T13" fmla="*/ 0 60000 65536"/>
                  <a:gd name="T14" fmla="*/ 0 60000 65536"/>
                  <a:gd name="T15" fmla="*/ 0 60000 65536"/>
                  <a:gd name="T16" fmla="*/ 0 60000 65536"/>
                  <a:gd name="T17" fmla="*/ 0 60000 65536"/>
                  <a:gd name="T18" fmla="*/ 0 w 73"/>
                  <a:gd name="T19" fmla="*/ 0 h 86"/>
                  <a:gd name="T20" fmla="*/ 73 w 73"/>
                  <a:gd name="T21" fmla="*/ 86 h 86"/>
                </a:gdLst>
                <a:ahLst/>
                <a:cxnLst>
                  <a:cxn ang="T12">
                    <a:pos x="T0" y="T1"/>
                  </a:cxn>
                  <a:cxn ang="T13">
                    <a:pos x="T2" y="T3"/>
                  </a:cxn>
                  <a:cxn ang="T14">
                    <a:pos x="T4" y="T5"/>
                  </a:cxn>
                  <a:cxn ang="T15">
                    <a:pos x="T6" y="T7"/>
                  </a:cxn>
                  <a:cxn ang="T16">
                    <a:pos x="T8" y="T9"/>
                  </a:cxn>
                  <a:cxn ang="T17">
                    <a:pos x="T10" y="T11"/>
                  </a:cxn>
                </a:cxnLst>
                <a:rect l="T18" t="T19" r="T20" b="T21"/>
                <a:pathLst>
                  <a:path w="73" h="86">
                    <a:moveTo>
                      <a:pt x="25" y="7"/>
                    </a:moveTo>
                    <a:lnTo>
                      <a:pt x="0" y="70"/>
                    </a:lnTo>
                    <a:lnTo>
                      <a:pt x="41" y="86"/>
                    </a:lnTo>
                    <a:lnTo>
                      <a:pt x="73" y="0"/>
                    </a:lnTo>
                    <a:lnTo>
                      <a:pt x="25" y="7"/>
                    </a:lnTo>
                    <a:close/>
                  </a:path>
                </a:pathLst>
              </a:custGeom>
              <a:solidFill>
                <a:srgbClr val="6B6B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03" name="Freeform 65"/>
              <p:cNvSpPr>
                <a:spLocks/>
              </p:cNvSpPr>
              <p:nvPr/>
            </p:nvSpPr>
            <p:spPr bwMode="auto">
              <a:xfrm>
                <a:off x="439" y="2777"/>
                <a:ext cx="66" cy="63"/>
              </a:xfrm>
              <a:custGeom>
                <a:avLst/>
                <a:gdLst>
                  <a:gd name="T0" fmla="*/ 16 w 66"/>
                  <a:gd name="T1" fmla="*/ 9 h 63"/>
                  <a:gd name="T2" fmla="*/ 0 w 66"/>
                  <a:gd name="T3" fmla="*/ 47 h 63"/>
                  <a:gd name="T4" fmla="*/ 0 w 66"/>
                  <a:gd name="T5" fmla="*/ 47 h 63"/>
                  <a:gd name="T6" fmla="*/ 41 w 66"/>
                  <a:gd name="T7" fmla="*/ 63 h 63"/>
                  <a:gd name="T8" fmla="*/ 66 w 66"/>
                  <a:gd name="T9" fmla="*/ 0 h 63"/>
                  <a:gd name="T10" fmla="*/ 16 w 66"/>
                  <a:gd name="T11" fmla="*/ 9 h 63"/>
                  <a:gd name="T12" fmla="*/ 0 60000 65536"/>
                  <a:gd name="T13" fmla="*/ 0 60000 65536"/>
                  <a:gd name="T14" fmla="*/ 0 60000 65536"/>
                  <a:gd name="T15" fmla="*/ 0 60000 65536"/>
                  <a:gd name="T16" fmla="*/ 0 60000 65536"/>
                  <a:gd name="T17" fmla="*/ 0 60000 65536"/>
                  <a:gd name="T18" fmla="*/ 0 w 66"/>
                  <a:gd name="T19" fmla="*/ 0 h 63"/>
                  <a:gd name="T20" fmla="*/ 66 w 66"/>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66" h="63">
                    <a:moveTo>
                      <a:pt x="16" y="9"/>
                    </a:moveTo>
                    <a:lnTo>
                      <a:pt x="0" y="47"/>
                    </a:lnTo>
                    <a:lnTo>
                      <a:pt x="41" y="63"/>
                    </a:lnTo>
                    <a:lnTo>
                      <a:pt x="66" y="0"/>
                    </a:lnTo>
                    <a:lnTo>
                      <a:pt x="16" y="9"/>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04" name="Freeform 66"/>
              <p:cNvSpPr>
                <a:spLocks/>
              </p:cNvSpPr>
              <p:nvPr/>
            </p:nvSpPr>
            <p:spPr bwMode="auto">
              <a:xfrm>
                <a:off x="372" y="2786"/>
                <a:ext cx="83" cy="38"/>
              </a:xfrm>
              <a:custGeom>
                <a:avLst/>
                <a:gdLst>
                  <a:gd name="T0" fmla="*/ 0 w 83"/>
                  <a:gd name="T1" fmla="*/ 13 h 38"/>
                  <a:gd name="T2" fmla="*/ 0 w 83"/>
                  <a:gd name="T3" fmla="*/ 13 h 38"/>
                  <a:gd name="T4" fmla="*/ 0 w 83"/>
                  <a:gd name="T5" fmla="*/ 13 h 38"/>
                  <a:gd name="T6" fmla="*/ 67 w 83"/>
                  <a:gd name="T7" fmla="*/ 38 h 38"/>
                  <a:gd name="T8" fmla="*/ 83 w 83"/>
                  <a:gd name="T9" fmla="*/ 0 h 38"/>
                  <a:gd name="T10" fmla="*/ 0 w 83"/>
                  <a:gd name="T11" fmla="*/ 13 h 38"/>
                  <a:gd name="T12" fmla="*/ 0 60000 65536"/>
                  <a:gd name="T13" fmla="*/ 0 60000 65536"/>
                  <a:gd name="T14" fmla="*/ 0 60000 65536"/>
                  <a:gd name="T15" fmla="*/ 0 60000 65536"/>
                  <a:gd name="T16" fmla="*/ 0 60000 65536"/>
                  <a:gd name="T17" fmla="*/ 0 60000 65536"/>
                  <a:gd name="T18" fmla="*/ 0 w 83"/>
                  <a:gd name="T19" fmla="*/ 0 h 38"/>
                  <a:gd name="T20" fmla="*/ 83 w 83"/>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83" h="38">
                    <a:moveTo>
                      <a:pt x="0" y="13"/>
                    </a:moveTo>
                    <a:lnTo>
                      <a:pt x="0" y="13"/>
                    </a:lnTo>
                    <a:lnTo>
                      <a:pt x="67" y="38"/>
                    </a:lnTo>
                    <a:lnTo>
                      <a:pt x="83" y="0"/>
                    </a:lnTo>
                    <a:lnTo>
                      <a:pt x="0" y="13"/>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05" name="Freeform 67"/>
              <p:cNvSpPr>
                <a:spLocks/>
              </p:cNvSpPr>
              <p:nvPr/>
            </p:nvSpPr>
            <p:spPr bwMode="auto">
              <a:xfrm>
                <a:off x="366" y="2799"/>
                <a:ext cx="1769" cy="440"/>
              </a:xfrm>
              <a:custGeom>
                <a:avLst/>
                <a:gdLst>
                  <a:gd name="T0" fmla="*/ 6 w 1769"/>
                  <a:gd name="T1" fmla="*/ 0 h 440"/>
                  <a:gd name="T2" fmla="*/ 6 w 1769"/>
                  <a:gd name="T3" fmla="*/ 0 h 440"/>
                  <a:gd name="T4" fmla="*/ 462 w 1769"/>
                  <a:gd name="T5" fmla="*/ 177 h 440"/>
                  <a:gd name="T6" fmla="*/ 747 w 1769"/>
                  <a:gd name="T7" fmla="*/ 288 h 440"/>
                  <a:gd name="T8" fmla="*/ 899 w 1769"/>
                  <a:gd name="T9" fmla="*/ 345 h 440"/>
                  <a:gd name="T10" fmla="*/ 899 w 1769"/>
                  <a:gd name="T11" fmla="*/ 345 h 440"/>
                  <a:gd name="T12" fmla="*/ 937 w 1769"/>
                  <a:gd name="T13" fmla="*/ 357 h 440"/>
                  <a:gd name="T14" fmla="*/ 962 w 1769"/>
                  <a:gd name="T15" fmla="*/ 361 h 440"/>
                  <a:gd name="T16" fmla="*/ 984 w 1769"/>
                  <a:gd name="T17" fmla="*/ 357 h 440"/>
                  <a:gd name="T18" fmla="*/ 1000 w 1769"/>
                  <a:gd name="T19" fmla="*/ 351 h 440"/>
                  <a:gd name="T20" fmla="*/ 1000 w 1769"/>
                  <a:gd name="T21" fmla="*/ 351 h 440"/>
                  <a:gd name="T22" fmla="*/ 1766 w 1769"/>
                  <a:gd name="T23" fmla="*/ 117 h 440"/>
                  <a:gd name="T24" fmla="*/ 1766 w 1769"/>
                  <a:gd name="T25" fmla="*/ 117 h 440"/>
                  <a:gd name="T26" fmla="*/ 1769 w 1769"/>
                  <a:gd name="T27" fmla="*/ 123 h 440"/>
                  <a:gd name="T28" fmla="*/ 1769 w 1769"/>
                  <a:gd name="T29" fmla="*/ 133 h 440"/>
                  <a:gd name="T30" fmla="*/ 1769 w 1769"/>
                  <a:gd name="T31" fmla="*/ 133 h 440"/>
                  <a:gd name="T32" fmla="*/ 1759 w 1769"/>
                  <a:gd name="T33" fmla="*/ 168 h 440"/>
                  <a:gd name="T34" fmla="*/ 1759 w 1769"/>
                  <a:gd name="T35" fmla="*/ 168 h 440"/>
                  <a:gd name="T36" fmla="*/ 1759 w 1769"/>
                  <a:gd name="T37" fmla="*/ 174 h 440"/>
                  <a:gd name="T38" fmla="*/ 1753 w 1769"/>
                  <a:gd name="T39" fmla="*/ 180 h 440"/>
                  <a:gd name="T40" fmla="*/ 1743 w 1769"/>
                  <a:gd name="T41" fmla="*/ 187 h 440"/>
                  <a:gd name="T42" fmla="*/ 1731 w 1769"/>
                  <a:gd name="T43" fmla="*/ 193 h 440"/>
                  <a:gd name="T44" fmla="*/ 1731 w 1769"/>
                  <a:gd name="T45" fmla="*/ 193 h 440"/>
                  <a:gd name="T46" fmla="*/ 990 w 1769"/>
                  <a:gd name="T47" fmla="*/ 433 h 440"/>
                  <a:gd name="T48" fmla="*/ 990 w 1769"/>
                  <a:gd name="T49" fmla="*/ 433 h 440"/>
                  <a:gd name="T50" fmla="*/ 984 w 1769"/>
                  <a:gd name="T51" fmla="*/ 437 h 440"/>
                  <a:gd name="T52" fmla="*/ 962 w 1769"/>
                  <a:gd name="T53" fmla="*/ 440 h 440"/>
                  <a:gd name="T54" fmla="*/ 946 w 1769"/>
                  <a:gd name="T55" fmla="*/ 440 h 440"/>
                  <a:gd name="T56" fmla="*/ 927 w 1769"/>
                  <a:gd name="T57" fmla="*/ 440 h 440"/>
                  <a:gd name="T58" fmla="*/ 905 w 1769"/>
                  <a:gd name="T59" fmla="*/ 433 h 440"/>
                  <a:gd name="T60" fmla="*/ 880 w 1769"/>
                  <a:gd name="T61" fmla="*/ 424 h 440"/>
                  <a:gd name="T62" fmla="*/ 880 w 1769"/>
                  <a:gd name="T63" fmla="*/ 424 h 440"/>
                  <a:gd name="T64" fmla="*/ 35 w 1769"/>
                  <a:gd name="T65" fmla="*/ 101 h 440"/>
                  <a:gd name="T66" fmla="*/ 35 w 1769"/>
                  <a:gd name="T67" fmla="*/ 101 h 440"/>
                  <a:gd name="T68" fmla="*/ 22 w 1769"/>
                  <a:gd name="T69" fmla="*/ 92 h 440"/>
                  <a:gd name="T70" fmla="*/ 10 w 1769"/>
                  <a:gd name="T71" fmla="*/ 82 h 440"/>
                  <a:gd name="T72" fmla="*/ 3 w 1769"/>
                  <a:gd name="T73" fmla="*/ 69 h 440"/>
                  <a:gd name="T74" fmla="*/ 0 w 1769"/>
                  <a:gd name="T75" fmla="*/ 54 h 440"/>
                  <a:gd name="T76" fmla="*/ 0 w 1769"/>
                  <a:gd name="T77" fmla="*/ 54 h 440"/>
                  <a:gd name="T78" fmla="*/ 3 w 1769"/>
                  <a:gd name="T79" fmla="*/ 19 h 440"/>
                  <a:gd name="T80" fmla="*/ 6 w 1769"/>
                  <a:gd name="T81" fmla="*/ 0 h 440"/>
                  <a:gd name="T82" fmla="*/ 6 w 1769"/>
                  <a:gd name="T83" fmla="*/ 0 h 4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769"/>
                  <a:gd name="T127" fmla="*/ 0 h 440"/>
                  <a:gd name="T128" fmla="*/ 1769 w 1769"/>
                  <a:gd name="T129" fmla="*/ 440 h 4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769" h="440">
                    <a:moveTo>
                      <a:pt x="6" y="0"/>
                    </a:moveTo>
                    <a:lnTo>
                      <a:pt x="6" y="0"/>
                    </a:lnTo>
                    <a:lnTo>
                      <a:pt x="462" y="177"/>
                    </a:lnTo>
                    <a:lnTo>
                      <a:pt x="747" y="288"/>
                    </a:lnTo>
                    <a:lnTo>
                      <a:pt x="899" y="345"/>
                    </a:lnTo>
                    <a:lnTo>
                      <a:pt x="937" y="357"/>
                    </a:lnTo>
                    <a:lnTo>
                      <a:pt x="962" y="361"/>
                    </a:lnTo>
                    <a:lnTo>
                      <a:pt x="984" y="357"/>
                    </a:lnTo>
                    <a:lnTo>
                      <a:pt x="1000" y="351"/>
                    </a:lnTo>
                    <a:lnTo>
                      <a:pt x="1766" y="117"/>
                    </a:lnTo>
                    <a:lnTo>
                      <a:pt x="1769" y="123"/>
                    </a:lnTo>
                    <a:lnTo>
                      <a:pt x="1769" y="133"/>
                    </a:lnTo>
                    <a:lnTo>
                      <a:pt x="1759" y="168"/>
                    </a:lnTo>
                    <a:lnTo>
                      <a:pt x="1759" y="174"/>
                    </a:lnTo>
                    <a:lnTo>
                      <a:pt x="1753" y="180"/>
                    </a:lnTo>
                    <a:lnTo>
                      <a:pt x="1743" y="187"/>
                    </a:lnTo>
                    <a:lnTo>
                      <a:pt x="1731" y="193"/>
                    </a:lnTo>
                    <a:lnTo>
                      <a:pt x="990" y="433"/>
                    </a:lnTo>
                    <a:lnTo>
                      <a:pt x="984" y="437"/>
                    </a:lnTo>
                    <a:lnTo>
                      <a:pt x="962" y="440"/>
                    </a:lnTo>
                    <a:lnTo>
                      <a:pt x="946" y="440"/>
                    </a:lnTo>
                    <a:lnTo>
                      <a:pt x="927" y="440"/>
                    </a:lnTo>
                    <a:lnTo>
                      <a:pt x="905" y="433"/>
                    </a:lnTo>
                    <a:lnTo>
                      <a:pt x="880" y="424"/>
                    </a:lnTo>
                    <a:lnTo>
                      <a:pt x="35" y="101"/>
                    </a:lnTo>
                    <a:lnTo>
                      <a:pt x="22" y="92"/>
                    </a:lnTo>
                    <a:lnTo>
                      <a:pt x="10" y="82"/>
                    </a:lnTo>
                    <a:lnTo>
                      <a:pt x="3" y="69"/>
                    </a:lnTo>
                    <a:lnTo>
                      <a:pt x="0" y="54"/>
                    </a:lnTo>
                    <a:lnTo>
                      <a:pt x="3" y="19"/>
                    </a:lnTo>
                    <a:lnTo>
                      <a:pt x="6" y="0"/>
                    </a:lnTo>
                    <a:close/>
                  </a:path>
                </a:pathLst>
              </a:custGeom>
              <a:solidFill>
                <a:srgbClr val="D0D0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06" name="Freeform 68"/>
              <p:cNvSpPr>
                <a:spLocks/>
              </p:cNvSpPr>
              <p:nvPr/>
            </p:nvSpPr>
            <p:spPr bwMode="auto">
              <a:xfrm>
                <a:off x="2122" y="2916"/>
                <a:ext cx="13" cy="63"/>
              </a:xfrm>
              <a:custGeom>
                <a:avLst/>
                <a:gdLst>
                  <a:gd name="T0" fmla="*/ 3 w 13"/>
                  <a:gd name="T1" fmla="*/ 51 h 63"/>
                  <a:gd name="T2" fmla="*/ 3 w 13"/>
                  <a:gd name="T3" fmla="*/ 51 h 63"/>
                  <a:gd name="T4" fmla="*/ 13 w 13"/>
                  <a:gd name="T5" fmla="*/ 16 h 63"/>
                  <a:gd name="T6" fmla="*/ 13 w 13"/>
                  <a:gd name="T7" fmla="*/ 16 h 63"/>
                  <a:gd name="T8" fmla="*/ 13 w 13"/>
                  <a:gd name="T9" fmla="*/ 6 h 63"/>
                  <a:gd name="T10" fmla="*/ 10 w 13"/>
                  <a:gd name="T11" fmla="*/ 0 h 63"/>
                  <a:gd name="T12" fmla="*/ 10 w 13"/>
                  <a:gd name="T13" fmla="*/ 0 h 63"/>
                  <a:gd name="T14" fmla="*/ 10 w 13"/>
                  <a:gd name="T15" fmla="*/ 0 h 63"/>
                  <a:gd name="T16" fmla="*/ 0 w 13"/>
                  <a:gd name="T17" fmla="*/ 63 h 63"/>
                  <a:gd name="T18" fmla="*/ 0 w 13"/>
                  <a:gd name="T19" fmla="*/ 63 h 63"/>
                  <a:gd name="T20" fmla="*/ 3 w 13"/>
                  <a:gd name="T21" fmla="*/ 57 h 63"/>
                  <a:gd name="T22" fmla="*/ 3 w 13"/>
                  <a:gd name="T23" fmla="*/ 51 h 63"/>
                  <a:gd name="T24" fmla="*/ 3 w 13"/>
                  <a:gd name="T25" fmla="*/ 51 h 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63"/>
                  <a:gd name="T41" fmla="*/ 13 w 13"/>
                  <a:gd name="T42" fmla="*/ 63 h 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63">
                    <a:moveTo>
                      <a:pt x="3" y="51"/>
                    </a:moveTo>
                    <a:lnTo>
                      <a:pt x="3" y="51"/>
                    </a:lnTo>
                    <a:lnTo>
                      <a:pt x="13" y="16"/>
                    </a:lnTo>
                    <a:lnTo>
                      <a:pt x="13" y="6"/>
                    </a:lnTo>
                    <a:lnTo>
                      <a:pt x="10" y="0"/>
                    </a:lnTo>
                    <a:lnTo>
                      <a:pt x="0" y="63"/>
                    </a:lnTo>
                    <a:lnTo>
                      <a:pt x="3" y="57"/>
                    </a:lnTo>
                    <a:lnTo>
                      <a:pt x="3" y="51"/>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07" name="Freeform 69"/>
              <p:cNvSpPr>
                <a:spLocks/>
              </p:cNvSpPr>
              <p:nvPr/>
            </p:nvSpPr>
            <p:spPr bwMode="auto">
              <a:xfrm>
                <a:off x="2084" y="2916"/>
                <a:ext cx="48" cy="79"/>
              </a:xfrm>
              <a:custGeom>
                <a:avLst/>
                <a:gdLst>
                  <a:gd name="T0" fmla="*/ 0 w 48"/>
                  <a:gd name="T1" fmla="*/ 79 h 79"/>
                  <a:gd name="T2" fmla="*/ 0 w 48"/>
                  <a:gd name="T3" fmla="*/ 79 h 79"/>
                  <a:gd name="T4" fmla="*/ 13 w 48"/>
                  <a:gd name="T5" fmla="*/ 76 h 79"/>
                  <a:gd name="T6" fmla="*/ 13 w 48"/>
                  <a:gd name="T7" fmla="*/ 76 h 79"/>
                  <a:gd name="T8" fmla="*/ 29 w 48"/>
                  <a:gd name="T9" fmla="*/ 70 h 79"/>
                  <a:gd name="T10" fmla="*/ 38 w 48"/>
                  <a:gd name="T11" fmla="*/ 63 h 79"/>
                  <a:gd name="T12" fmla="*/ 48 w 48"/>
                  <a:gd name="T13" fmla="*/ 0 h 79"/>
                  <a:gd name="T14" fmla="*/ 48 w 48"/>
                  <a:gd name="T15" fmla="*/ 0 h 79"/>
                  <a:gd name="T16" fmla="*/ 13 w 48"/>
                  <a:gd name="T17" fmla="*/ 9 h 79"/>
                  <a:gd name="T18" fmla="*/ 0 w 48"/>
                  <a:gd name="T19" fmla="*/ 79 h 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79"/>
                  <a:gd name="T32" fmla="*/ 48 w 48"/>
                  <a:gd name="T33" fmla="*/ 79 h 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79">
                    <a:moveTo>
                      <a:pt x="0" y="79"/>
                    </a:moveTo>
                    <a:lnTo>
                      <a:pt x="0" y="79"/>
                    </a:lnTo>
                    <a:lnTo>
                      <a:pt x="13" y="76"/>
                    </a:lnTo>
                    <a:lnTo>
                      <a:pt x="29" y="70"/>
                    </a:lnTo>
                    <a:lnTo>
                      <a:pt x="38" y="63"/>
                    </a:lnTo>
                    <a:lnTo>
                      <a:pt x="48" y="0"/>
                    </a:lnTo>
                    <a:lnTo>
                      <a:pt x="13" y="9"/>
                    </a:lnTo>
                    <a:lnTo>
                      <a:pt x="0" y="79"/>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08" name="Freeform 70"/>
              <p:cNvSpPr>
                <a:spLocks/>
              </p:cNvSpPr>
              <p:nvPr/>
            </p:nvSpPr>
            <p:spPr bwMode="auto">
              <a:xfrm>
                <a:off x="2052" y="2925"/>
                <a:ext cx="45" cy="83"/>
              </a:xfrm>
              <a:custGeom>
                <a:avLst/>
                <a:gdLst>
                  <a:gd name="T0" fmla="*/ 10 w 45"/>
                  <a:gd name="T1" fmla="*/ 13 h 83"/>
                  <a:gd name="T2" fmla="*/ 0 w 45"/>
                  <a:gd name="T3" fmla="*/ 83 h 83"/>
                  <a:gd name="T4" fmla="*/ 0 w 45"/>
                  <a:gd name="T5" fmla="*/ 83 h 83"/>
                  <a:gd name="T6" fmla="*/ 32 w 45"/>
                  <a:gd name="T7" fmla="*/ 70 h 83"/>
                  <a:gd name="T8" fmla="*/ 45 w 45"/>
                  <a:gd name="T9" fmla="*/ 0 h 83"/>
                  <a:gd name="T10" fmla="*/ 45 w 45"/>
                  <a:gd name="T11" fmla="*/ 0 h 83"/>
                  <a:gd name="T12" fmla="*/ 10 w 45"/>
                  <a:gd name="T13" fmla="*/ 13 h 83"/>
                  <a:gd name="T14" fmla="*/ 10 w 45"/>
                  <a:gd name="T15" fmla="*/ 13 h 83"/>
                  <a:gd name="T16" fmla="*/ 0 60000 65536"/>
                  <a:gd name="T17" fmla="*/ 0 60000 65536"/>
                  <a:gd name="T18" fmla="*/ 0 60000 65536"/>
                  <a:gd name="T19" fmla="*/ 0 60000 65536"/>
                  <a:gd name="T20" fmla="*/ 0 60000 65536"/>
                  <a:gd name="T21" fmla="*/ 0 60000 65536"/>
                  <a:gd name="T22" fmla="*/ 0 60000 65536"/>
                  <a:gd name="T23" fmla="*/ 0 60000 65536"/>
                  <a:gd name="T24" fmla="*/ 0 w 45"/>
                  <a:gd name="T25" fmla="*/ 0 h 83"/>
                  <a:gd name="T26" fmla="*/ 45 w 45"/>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 h="83">
                    <a:moveTo>
                      <a:pt x="10" y="13"/>
                    </a:moveTo>
                    <a:lnTo>
                      <a:pt x="0" y="83"/>
                    </a:lnTo>
                    <a:lnTo>
                      <a:pt x="32" y="70"/>
                    </a:lnTo>
                    <a:lnTo>
                      <a:pt x="45" y="0"/>
                    </a:lnTo>
                    <a:lnTo>
                      <a:pt x="10" y="13"/>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09" name="Freeform 71"/>
              <p:cNvSpPr>
                <a:spLocks/>
              </p:cNvSpPr>
              <p:nvPr/>
            </p:nvSpPr>
            <p:spPr bwMode="auto">
              <a:xfrm>
                <a:off x="2018" y="2938"/>
                <a:ext cx="44" cy="79"/>
              </a:xfrm>
              <a:custGeom>
                <a:avLst/>
                <a:gdLst>
                  <a:gd name="T0" fmla="*/ 12 w 44"/>
                  <a:gd name="T1" fmla="*/ 10 h 79"/>
                  <a:gd name="T2" fmla="*/ 0 w 44"/>
                  <a:gd name="T3" fmla="*/ 79 h 79"/>
                  <a:gd name="T4" fmla="*/ 0 w 44"/>
                  <a:gd name="T5" fmla="*/ 79 h 79"/>
                  <a:gd name="T6" fmla="*/ 34 w 44"/>
                  <a:gd name="T7" fmla="*/ 70 h 79"/>
                  <a:gd name="T8" fmla="*/ 44 w 44"/>
                  <a:gd name="T9" fmla="*/ 0 h 79"/>
                  <a:gd name="T10" fmla="*/ 44 w 44"/>
                  <a:gd name="T11" fmla="*/ 0 h 79"/>
                  <a:gd name="T12" fmla="*/ 12 w 44"/>
                  <a:gd name="T13" fmla="*/ 10 h 79"/>
                  <a:gd name="T14" fmla="*/ 12 w 44"/>
                  <a:gd name="T15" fmla="*/ 10 h 79"/>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79"/>
                  <a:gd name="T26" fmla="*/ 44 w 44"/>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79">
                    <a:moveTo>
                      <a:pt x="12" y="10"/>
                    </a:moveTo>
                    <a:lnTo>
                      <a:pt x="0" y="79"/>
                    </a:lnTo>
                    <a:lnTo>
                      <a:pt x="34" y="70"/>
                    </a:lnTo>
                    <a:lnTo>
                      <a:pt x="44" y="0"/>
                    </a:lnTo>
                    <a:lnTo>
                      <a:pt x="12" y="1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10" name="Freeform 72"/>
              <p:cNvSpPr>
                <a:spLocks/>
              </p:cNvSpPr>
              <p:nvPr/>
            </p:nvSpPr>
            <p:spPr bwMode="auto">
              <a:xfrm>
                <a:off x="1983" y="2948"/>
                <a:ext cx="47" cy="82"/>
              </a:xfrm>
              <a:custGeom>
                <a:avLst/>
                <a:gdLst>
                  <a:gd name="T0" fmla="*/ 12 w 47"/>
                  <a:gd name="T1" fmla="*/ 9 h 82"/>
                  <a:gd name="T2" fmla="*/ 0 w 47"/>
                  <a:gd name="T3" fmla="*/ 82 h 82"/>
                  <a:gd name="T4" fmla="*/ 0 w 47"/>
                  <a:gd name="T5" fmla="*/ 82 h 82"/>
                  <a:gd name="T6" fmla="*/ 35 w 47"/>
                  <a:gd name="T7" fmla="*/ 69 h 82"/>
                  <a:gd name="T8" fmla="*/ 47 w 47"/>
                  <a:gd name="T9" fmla="*/ 0 h 82"/>
                  <a:gd name="T10" fmla="*/ 47 w 47"/>
                  <a:gd name="T11" fmla="*/ 0 h 82"/>
                  <a:gd name="T12" fmla="*/ 12 w 47"/>
                  <a:gd name="T13" fmla="*/ 9 h 82"/>
                  <a:gd name="T14" fmla="*/ 12 w 47"/>
                  <a:gd name="T15" fmla="*/ 9 h 82"/>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2"/>
                  <a:gd name="T26" fmla="*/ 47 w 47"/>
                  <a:gd name="T27" fmla="*/ 82 h 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2">
                    <a:moveTo>
                      <a:pt x="12" y="9"/>
                    </a:moveTo>
                    <a:lnTo>
                      <a:pt x="0" y="82"/>
                    </a:lnTo>
                    <a:lnTo>
                      <a:pt x="35" y="69"/>
                    </a:lnTo>
                    <a:lnTo>
                      <a:pt x="47" y="0"/>
                    </a:lnTo>
                    <a:lnTo>
                      <a:pt x="12" y="9"/>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11" name="Freeform 73"/>
              <p:cNvSpPr>
                <a:spLocks/>
              </p:cNvSpPr>
              <p:nvPr/>
            </p:nvSpPr>
            <p:spPr bwMode="auto">
              <a:xfrm>
                <a:off x="1948" y="2957"/>
                <a:ext cx="47" cy="82"/>
              </a:xfrm>
              <a:custGeom>
                <a:avLst/>
                <a:gdLst>
                  <a:gd name="T0" fmla="*/ 13 w 47"/>
                  <a:gd name="T1" fmla="*/ 13 h 82"/>
                  <a:gd name="T2" fmla="*/ 0 w 47"/>
                  <a:gd name="T3" fmla="*/ 82 h 82"/>
                  <a:gd name="T4" fmla="*/ 0 w 47"/>
                  <a:gd name="T5" fmla="*/ 82 h 82"/>
                  <a:gd name="T6" fmla="*/ 35 w 47"/>
                  <a:gd name="T7" fmla="*/ 73 h 82"/>
                  <a:gd name="T8" fmla="*/ 47 w 47"/>
                  <a:gd name="T9" fmla="*/ 0 h 82"/>
                  <a:gd name="T10" fmla="*/ 47 w 47"/>
                  <a:gd name="T11" fmla="*/ 0 h 82"/>
                  <a:gd name="T12" fmla="*/ 13 w 47"/>
                  <a:gd name="T13" fmla="*/ 13 h 82"/>
                  <a:gd name="T14" fmla="*/ 13 w 47"/>
                  <a:gd name="T15" fmla="*/ 13 h 82"/>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2"/>
                  <a:gd name="T26" fmla="*/ 47 w 47"/>
                  <a:gd name="T27" fmla="*/ 82 h 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2">
                    <a:moveTo>
                      <a:pt x="13" y="13"/>
                    </a:moveTo>
                    <a:lnTo>
                      <a:pt x="0" y="82"/>
                    </a:lnTo>
                    <a:lnTo>
                      <a:pt x="35" y="73"/>
                    </a:lnTo>
                    <a:lnTo>
                      <a:pt x="47" y="0"/>
                    </a:lnTo>
                    <a:lnTo>
                      <a:pt x="13" y="13"/>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12" name="Freeform 74"/>
              <p:cNvSpPr>
                <a:spLocks/>
              </p:cNvSpPr>
              <p:nvPr/>
            </p:nvSpPr>
            <p:spPr bwMode="auto">
              <a:xfrm>
                <a:off x="1913" y="2970"/>
                <a:ext cx="48" cy="82"/>
              </a:xfrm>
              <a:custGeom>
                <a:avLst/>
                <a:gdLst>
                  <a:gd name="T0" fmla="*/ 13 w 48"/>
                  <a:gd name="T1" fmla="*/ 9 h 82"/>
                  <a:gd name="T2" fmla="*/ 0 w 48"/>
                  <a:gd name="T3" fmla="*/ 82 h 82"/>
                  <a:gd name="T4" fmla="*/ 0 w 48"/>
                  <a:gd name="T5" fmla="*/ 82 h 82"/>
                  <a:gd name="T6" fmla="*/ 35 w 48"/>
                  <a:gd name="T7" fmla="*/ 69 h 82"/>
                  <a:gd name="T8" fmla="*/ 48 w 48"/>
                  <a:gd name="T9" fmla="*/ 0 h 82"/>
                  <a:gd name="T10" fmla="*/ 48 w 48"/>
                  <a:gd name="T11" fmla="*/ 0 h 82"/>
                  <a:gd name="T12" fmla="*/ 13 w 48"/>
                  <a:gd name="T13" fmla="*/ 9 h 82"/>
                  <a:gd name="T14" fmla="*/ 13 w 48"/>
                  <a:gd name="T15" fmla="*/ 9 h 82"/>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82"/>
                  <a:gd name="T26" fmla="*/ 48 w 48"/>
                  <a:gd name="T27" fmla="*/ 82 h 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82">
                    <a:moveTo>
                      <a:pt x="13" y="9"/>
                    </a:moveTo>
                    <a:lnTo>
                      <a:pt x="0" y="82"/>
                    </a:lnTo>
                    <a:lnTo>
                      <a:pt x="35" y="69"/>
                    </a:lnTo>
                    <a:lnTo>
                      <a:pt x="48" y="0"/>
                    </a:lnTo>
                    <a:lnTo>
                      <a:pt x="13" y="9"/>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13" name="Freeform 75"/>
              <p:cNvSpPr>
                <a:spLocks/>
              </p:cNvSpPr>
              <p:nvPr/>
            </p:nvSpPr>
            <p:spPr bwMode="auto">
              <a:xfrm>
                <a:off x="1882" y="2979"/>
                <a:ext cx="44" cy="83"/>
              </a:xfrm>
              <a:custGeom>
                <a:avLst/>
                <a:gdLst>
                  <a:gd name="T0" fmla="*/ 12 w 44"/>
                  <a:gd name="T1" fmla="*/ 10 h 83"/>
                  <a:gd name="T2" fmla="*/ 0 w 44"/>
                  <a:gd name="T3" fmla="*/ 83 h 83"/>
                  <a:gd name="T4" fmla="*/ 0 w 44"/>
                  <a:gd name="T5" fmla="*/ 83 h 83"/>
                  <a:gd name="T6" fmla="*/ 31 w 44"/>
                  <a:gd name="T7" fmla="*/ 73 h 83"/>
                  <a:gd name="T8" fmla="*/ 44 w 44"/>
                  <a:gd name="T9" fmla="*/ 0 h 83"/>
                  <a:gd name="T10" fmla="*/ 44 w 44"/>
                  <a:gd name="T11" fmla="*/ 0 h 83"/>
                  <a:gd name="T12" fmla="*/ 12 w 44"/>
                  <a:gd name="T13" fmla="*/ 10 h 83"/>
                  <a:gd name="T14" fmla="*/ 12 w 44"/>
                  <a:gd name="T15" fmla="*/ 10 h 83"/>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83"/>
                  <a:gd name="T26" fmla="*/ 44 w 44"/>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83">
                    <a:moveTo>
                      <a:pt x="12" y="10"/>
                    </a:moveTo>
                    <a:lnTo>
                      <a:pt x="0" y="83"/>
                    </a:lnTo>
                    <a:lnTo>
                      <a:pt x="31" y="73"/>
                    </a:lnTo>
                    <a:lnTo>
                      <a:pt x="44" y="0"/>
                    </a:lnTo>
                    <a:lnTo>
                      <a:pt x="12" y="1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14" name="Freeform 76"/>
              <p:cNvSpPr>
                <a:spLocks/>
              </p:cNvSpPr>
              <p:nvPr/>
            </p:nvSpPr>
            <p:spPr bwMode="auto">
              <a:xfrm>
                <a:off x="1847" y="2989"/>
                <a:ext cx="47" cy="85"/>
              </a:xfrm>
              <a:custGeom>
                <a:avLst/>
                <a:gdLst>
                  <a:gd name="T0" fmla="*/ 12 w 47"/>
                  <a:gd name="T1" fmla="*/ 9 h 85"/>
                  <a:gd name="T2" fmla="*/ 0 w 47"/>
                  <a:gd name="T3" fmla="*/ 85 h 85"/>
                  <a:gd name="T4" fmla="*/ 0 w 47"/>
                  <a:gd name="T5" fmla="*/ 85 h 85"/>
                  <a:gd name="T6" fmla="*/ 35 w 47"/>
                  <a:gd name="T7" fmla="*/ 73 h 85"/>
                  <a:gd name="T8" fmla="*/ 47 w 47"/>
                  <a:gd name="T9" fmla="*/ 0 h 85"/>
                  <a:gd name="T10" fmla="*/ 47 w 47"/>
                  <a:gd name="T11" fmla="*/ 0 h 85"/>
                  <a:gd name="T12" fmla="*/ 12 w 47"/>
                  <a:gd name="T13" fmla="*/ 9 h 85"/>
                  <a:gd name="T14" fmla="*/ 12 w 47"/>
                  <a:gd name="T15" fmla="*/ 9 h 85"/>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5"/>
                  <a:gd name="T26" fmla="*/ 47 w 47"/>
                  <a:gd name="T27" fmla="*/ 85 h 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5">
                    <a:moveTo>
                      <a:pt x="12" y="9"/>
                    </a:moveTo>
                    <a:lnTo>
                      <a:pt x="0" y="85"/>
                    </a:lnTo>
                    <a:lnTo>
                      <a:pt x="35" y="73"/>
                    </a:lnTo>
                    <a:lnTo>
                      <a:pt x="47" y="0"/>
                    </a:lnTo>
                    <a:lnTo>
                      <a:pt x="12" y="9"/>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15" name="Freeform 77"/>
              <p:cNvSpPr>
                <a:spLocks/>
              </p:cNvSpPr>
              <p:nvPr/>
            </p:nvSpPr>
            <p:spPr bwMode="auto">
              <a:xfrm>
                <a:off x="1812" y="2998"/>
                <a:ext cx="47" cy="86"/>
              </a:xfrm>
              <a:custGeom>
                <a:avLst/>
                <a:gdLst>
                  <a:gd name="T0" fmla="*/ 13 w 47"/>
                  <a:gd name="T1" fmla="*/ 13 h 86"/>
                  <a:gd name="T2" fmla="*/ 0 w 47"/>
                  <a:gd name="T3" fmla="*/ 86 h 86"/>
                  <a:gd name="T4" fmla="*/ 0 w 47"/>
                  <a:gd name="T5" fmla="*/ 86 h 86"/>
                  <a:gd name="T6" fmla="*/ 35 w 47"/>
                  <a:gd name="T7" fmla="*/ 76 h 86"/>
                  <a:gd name="T8" fmla="*/ 47 w 47"/>
                  <a:gd name="T9" fmla="*/ 0 h 86"/>
                  <a:gd name="T10" fmla="*/ 47 w 47"/>
                  <a:gd name="T11" fmla="*/ 0 h 86"/>
                  <a:gd name="T12" fmla="*/ 13 w 47"/>
                  <a:gd name="T13" fmla="*/ 13 h 86"/>
                  <a:gd name="T14" fmla="*/ 13 w 47"/>
                  <a:gd name="T15" fmla="*/ 13 h 86"/>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6"/>
                  <a:gd name="T26" fmla="*/ 47 w 47"/>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6">
                    <a:moveTo>
                      <a:pt x="13" y="13"/>
                    </a:moveTo>
                    <a:lnTo>
                      <a:pt x="0" y="86"/>
                    </a:lnTo>
                    <a:lnTo>
                      <a:pt x="35" y="76"/>
                    </a:lnTo>
                    <a:lnTo>
                      <a:pt x="47" y="0"/>
                    </a:lnTo>
                    <a:lnTo>
                      <a:pt x="13" y="13"/>
                    </a:lnTo>
                    <a:close/>
                  </a:path>
                </a:pathLst>
              </a:cu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16" name="Freeform 78"/>
              <p:cNvSpPr>
                <a:spLocks/>
              </p:cNvSpPr>
              <p:nvPr/>
            </p:nvSpPr>
            <p:spPr bwMode="auto">
              <a:xfrm>
                <a:off x="1777" y="3011"/>
                <a:ext cx="48" cy="85"/>
              </a:xfrm>
              <a:custGeom>
                <a:avLst/>
                <a:gdLst>
                  <a:gd name="T0" fmla="*/ 16 w 48"/>
                  <a:gd name="T1" fmla="*/ 9 h 85"/>
                  <a:gd name="T2" fmla="*/ 0 w 48"/>
                  <a:gd name="T3" fmla="*/ 85 h 85"/>
                  <a:gd name="T4" fmla="*/ 0 w 48"/>
                  <a:gd name="T5" fmla="*/ 85 h 85"/>
                  <a:gd name="T6" fmla="*/ 35 w 48"/>
                  <a:gd name="T7" fmla="*/ 73 h 85"/>
                  <a:gd name="T8" fmla="*/ 48 w 48"/>
                  <a:gd name="T9" fmla="*/ 0 h 85"/>
                  <a:gd name="T10" fmla="*/ 48 w 48"/>
                  <a:gd name="T11" fmla="*/ 0 h 85"/>
                  <a:gd name="T12" fmla="*/ 16 w 48"/>
                  <a:gd name="T13" fmla="*/ 9 h 85"/>
                  <a:gd name="T14" fmla="*/ 16 w 48"/>
                  <a:gd name="T15" fmla="*/ 9 h 85"/>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85"/>
                  <a:gd name="T26" fmla="*/ 48 w 48"/>
                  <a:gd name="T27" fmla="*/ 85 h 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85">
                    <a:moveTo>
                      <a:pt x="16" y="9"/>
                    </a:moveTo>
                    <a:lnTo>
                      <a:pt x="0" y="85"/>
                    </a:lnTo>
                    <a:lnTo>
                      <a:pt x="35" y="73"/>
                    </a:lnTo>
                    <a:lnTo>
                      <a:pt x="48" y="0"/>
                    </a:lnTo>
                    <a:lnTo>
                      <a:pt x="16" y="9"/>
                    </a:lnTo>
                    <a:close/>
                  </a:path>
                </a:pathLst>
              </a:cu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17" name="Freeform 79"/>
              <p:cNvSpPr>
                <a:spLocks/>
              </p:cNvSpPr>
              <p:nvPr/>
            </p:nvSpPr>
            <p:spPr bwMode="auto">
              <a:xfrm>
                <a:off x="1746" y="3020"/>
                <a:ext cx="47" cy="86"/>
              </a:xfrm>
              <a:custGeom>
                <a:avLst/>
                <a:gdLst>
                  <a:gd name="T0" fmla="*/ 12 w 47"/>
                  <a:gd name="T1" fmla="*/ 10 h 86"/>
                  <a:gd name="T2" fmla="*/ 0 w 47"/>
                  <a:gd name="T3" fmla="*/ 86 h 86"/>
                  <a:gd name="T4" fmla="*/ 0 w 47"/>
                  <a:gd name="T5" fmla="*/ 86 h 86"/>
                  <a:gd name="T6" fmla="*/ 31 w 47"/>
                  <a:gd name="T7" fmla="*/ 76 h 86"/>
                  <a:gd name="T8" fmla="*/ 47 w 47"/>
                  <a:gd name="T9" fmla="*/ 0 h 86"/>
                  <a:gd name="T10" fmla="*/ 47 w 47"/>
                  <a:gd name="T11" fmla="*/ 0 h 86"/>
                  <a:gd name="T12" fmla="*/ 12 w 47"/>
                  <a:gd name="T13" fmla="*/ 10 h 86"/>
                  <a:gd name="T14" fmla="*/ 12 w 47"/>
                  <a:gd name="T15" fmla="*/ 10 h 86"/>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6"/>
                  <a:gd name="T26" fmla="*/ 47 w 47"/>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6">
                    <a:moveTo>
                      <a:pt x="12" y="10"/>
                    </a:moveTo>
                    <a:lnTo>
                      <a:pt x="0" y="86"/>
                    </a:lnTo>
                    <a:lnTo>
                      <a:pt x="31" y="76"/>
                    </a:lnTo>
                    <a:lnTo>
                      <a:pt x="47" y="0"/>
                    </a:lnTo>
                    <a:lnTo>
                      <a:pt x="12" y="10"/>
                    </a:lnTo>
                    <a:close/>
                  </a:path>
                </a:pathLst>
              </a:cu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18" name="Freeform 80"/>
              <p:cNvSpPr>
                <a:spLocks/>
              </p:cNvSpPr>
              <p:nvPr/>
            </p:nvSpPr>
            <p:spPr bwMode="auto">
              <a:xfrm>
                <a:off x="1711" y="3030"/>
                <a:ext cx="47" cy="88"/>
              </a:xfrm>
              <a:custGeom>
                <a:avLst/>
                <a:gdLst>
                  <a:gd name="T0" fmla="*/ 12 w 47"/>
                  <a:gd name="T1" fmla="*/ 9 h 88"/>
                  <a:gd name="T2" fmla="*/ 0 w 47"/>
                  <a:gd name="T3" fmla="*/ 88 h 88"/>
                  <a:gd name="T4" fmla="*/ 0 w 47"/>
                  <a:gd name="T5" fmla="*/ 88 h 88"/>
                  <a:gd name="T6" fmla="*/ 35 w 47"/>
                  <a:gd name="T7" fmla="*/ 76 h 88"/>
                  <a:gd name="T8" fmla="*/ 47 w 47"/>
                  <a:gd name="T9" fmla="*/ 0 h 88"/>
                  <a:gd name="T10" fmla="*/ 47 w 47"/>
                  <a:gd name="T11" fmla="*/ 0 h 88"/>
                  <a:gd name="T12" fmla="*/ 12 w 47"/>
                  <a:gd name="T13" fmla="*/ 9 h 88"/>
                  <a:gd name="T14" fmla="*/ 12 w 47"/>
                  <a:gd name="T15" fmla="*/ 9 h 88"/>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8"/>
                  <a:gd name="T26" fmla="*/ 47 w 47"/>
                  <a:gd name="T27" fmla="*/ 88 h 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8">
                    <a:moveTo>
                      <a:pt x="12" y="9"/>
                    </a:moveTo>
                    <a:lnTo>
                      <a:pt x="0" y="88"/>
                    </a:lnTo>
                    <a:lnTo>
                      <a:pt x="35" y="76"/>
                    </a:lnTo>
                    <a:lnTo>
                      <a:pt x="47" y="0"/>
                    </a:lnTo>
                    <a:lnTo>
                      <a:pt x="12" y="9"/>
                    </a:lnTo>
                    <a:close/>
                  </a:path>
                </a:pathLst>
              </a:custGeom>
              <a:solidFill>
                <a:srgbClr val="6A6A6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19" name="Freeform 81"/>
              <p:cNvSpPr>
                <a:spLocks/>
              </p:cNvSpPr>
              <p:nvPr/>
            </p:nvSpPr>
            <p:spPr bwMode="auto">
              <a:xfrm>
                <a:off x="1676" y="3039"/>
                <a:ext cx="47" cy="89"/>
              </a:xfrm>
              <a:custGeom>
                <a:avLst/>
                <a:gdLst>
                  <a:gd name="T0" fmla="*/ 13 w 47"/>
                  <a:gd name="T1" fmla="*/ 13 h 89"/>
                  <a:gd name="T2" fmla="*/ 0 w 47"/>
                  <a:gd name="T3" fmla="*/ 89 h 89"/>
                  <a:gd name="T4" fmla="*/ 0 w 47"/>
                  <a:gd name="T5" fmla="*/ 89 h 89"/>
                  <a:gd name="T6" fmla="*/ 35 w 47"/>
                  <a:gd name="T7" fmla="*/ 79 h 89"/>
                  <a:gd name="T8" fmla="*/ 47 w 47"/>
                  <a:gd name="T9" fmla="*/ 0 h 89"/>
                  <a:gd name="T10" fmla="*/ 47 w 47"/>
                  <a:gd name="T11" fmla="*/ 0 h 89"/>
                  <a:gd name="T12" fmla="*/ 13 w 47"/>
                  <a:gd name="T13" fmla="*/ 13 h 89"/>
                  <a:gd name="T14" fmla="*/ 13 w 47"/>
                  <a:gd name="T15" fmla="*/ 13 h 89"/>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9"/>
                  <a:gd name="T26" fmla="*/ 47 w 47"/>
                  <a:gd name="T27" fmla="*/ 89 h 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9">
                    <a:moveTo>
                      <a:pt x="13" y="13"/>
                    </a:moveTo>
                    <a:lnTo>
                      <a:pt x="0" y="89"/>
                    </a:lnTo>
                    <a:lnTo>
                      <a:pt x="35" y="79"/>
                    </a:lnTo>
                    <a:lnTo>
                      <a:pt x="47" y="0"/>
                    </a:lnTo>
                    <a:lnTo>
                      <a:pt x="13" y="13"/>
                    </a:lnTo>
                    <a:close/>
                  </a:path>
                </a:pathLst>
              </a:custGeom>
              <a:solidFill>
                <a:srgbClr val="6C6C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20" name="Freeform 82"/>
              <p:cNvSpPr>
                <a:spLocks/>
              </p:cNvSpPr>
              <p:nvPr/>
            </p:nvSpPr>
            <p:spPr bwMode="auto">
              <a:xfrm>
                <a:off x="1641" y="3052"/>
                <a:ext cx="48" cy="89"/>
              </a:xfrm>
              <a:custGeom>
                <a:avLst/>
                <a:gdLst>
                  <a:gd name="T0" fmla="*/ 16 w 48"/>
                  <a:gd name="T1" fmla="*/ 10 h 89"/>
                  <a:gd name="T2" fmla="*/ 0 w 48"/>
                  <a:gd name="T3" fmla="*/ 89 h 89"/>
                  <a:gd name="T4" fmla="*/ 0 w 48"/>
                  <a:gd name="T5" fmla="*/ 89 h 89"/>
                  <a:gd name="T6" fmla="*/ 35 w 48"/>
                  <a:gd name="T7" fmla="*/ 76 h 89"/>
                  <a:gd name="T8" fmla="*/ 48 w 48"/>
                  <a:gd name="T9" fmla="*/ 0 h 89"/>
                  <a:gd name="T10" fmla="*/ 48 w 48"/>
                  <a:gd name="T11" fmla="*/ 0 h 89"/>
                  <a:gd name="T12" fmla="*/ 16 w 48"/>
                  <a:gd name="T13" fmla="*/ 10 h 89"/>
                  <a:gd name="T14" fmla="*/ 16 w 48"/>
                  <a:gd name="T15" fmla="*/ 10 h 89"/>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89"/>
                  <a:gd name="T26" fmla="*/ 48 w 48"/>
                  <a:gd name="T27" fmla="*/ 89 h 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89">
                    <a:moveTo>
                      <a:pt x="16" y="10"/>
                    </a:moveTo>
                    <a:lnTo>
                      <a:pt x="0" y="89"/>
                    </a:lnTo>
                    <a:lnTo>
                      <a:pt x="35" y="76"/>
                    </a:lnTo>
                    <a:lnTo>
                      <a:pt x="48" y="0"/>
                    </a:lnTo>
                    <a:lnTo>
                      <a:pt x="16" y="10"/>
                    </a:lnTo>
                    <a:close/>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21" name="Freeform 83"/>
              <p:cNvSpPr>
                <a:spLocks/>
              </p:cNvSpPr>
              <p:nvPr/>
            </p:nvSpPr>
            <p:spPr bwMode="auto">
              <a:xfrm>
                <a:off x="1606" y="3062"/>
                <a:ext cx="51" cy="88"/>
              </a:xfrm>
              <a:custGeom>
                <a:avLst/>
                <a:gdLst>
                  <a:gd name="T0" fmla="*/ 16 w 51"/>
                  <a:gd name="T1" fmla="*/ 9 h 88"/>
                  <a:gd name="T2" fmla="*/ 0 w 51"/>
                  <a:gd name="T3" fmla="*/ 88 h 88"/>
                  <a:gd name="T4" fmla="*/ 0 w 51"/>
                  <a:gd name="T5" fmla="*/ 88 h 88"/>
                  <a:gd name="T6" fmla="*/ 35 w 51"/>
                  <a:gd name="T7" fmla="*/ 79 h 88"/>
                  <a:gd name="T8" fmla="*/ 51 w 51"/>
                  <a:gd name="T9" fmla="*/ 0 h 88"/>
                  <a:gd name="T10" fmla="*/ 51 w 51"/>
                  <a:gd name="T11" fmla="*/ 0 h 88"/>
                  <a:gd name="T12" fmla="*/ 16 w 51"/>
                  <a:gd name="T13" fmla="*/ 9 h 88"/>
                  <a:gd name="T14" fmla="*/ 16 w 51"/>
                  <a:gd name="T15" fmla="*/ 9 h 88"/>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88"/>
                  <a:gd name="T26" fmla="*/ 51 w 51"/>
                  <a:gd name="T27" fmla="*/ 88 h 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88">
                    <a:moveTo>
                      <a:pt x="16" y="9"/>
                    </a:moveTo>
                    <a:lnTo>
                      <a:pt x="0" y="88"/>
                    </a:lnTo>
                    <a:lnTo>
                      <a:pt x="35" y="79"/>
                    </a:lnTo>
                    <a:lnTo>
                      <a:pt x="51" y="0"/>
                    </a:lnTo>
                    <a:lnTo>
                      <a:pt x="16" y="9"/>
                    </a:lnTo>
                    <a:close/>
                  </a:path>
                </a:pathLst>
              </a:custGeom>
              <a:solidFill>
                <a:srgbClr val="7272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22" name="Freeform 84"/>
              <p:cNvSpPr>
                <a:spLocks/>
              </p:cNvSpPr>
              <p:nvPr/>
            </p:nvSpPr>
            <p:spPr bwMode="auto">
              <a:xfrm>
                <a:off x="1575" y="3071"/>
                <a:ext cx="47" cy="92"/>
              </a:xfrm>
              <a:custGeom>
                <a:avLst/>
                <a:gdLst>
                  <a:gd name="T0" fmla="*/ 12 w 47"/>
                  <a:gd name="T1" fmla="*/ 13 h 92"/>
                  <a:gd name="T2" fmla="*/ 0 w 47"/>
                  <a:gd name="T3" fmla="*/ 92 h 92"/>
                  <a:gd name="T4" fmla="*/ 0 w 47"/>
                  <a:gd name="T5" fmla="*/ 92 h 92"/>
                  <a:gd name="T6" fmla="*/ 31 w 47"/>
                  <a:gd name="T7" fmla="*/ 79 h 92"/>
                  <a:gd name="T8" fmla="*/ 47 w 47"/>
                  <a:gd name="T9" fmla="*/ 0 h 92"/>
                  <a:gd name="T10" fmla="*/ 47 w 47"/>
                  <a:gd name="T11" fmla="*/ 0 h 92"/>
                  <a:gd name="T12" fmla="*/ 12 w 47"/>
                  <a:gd name="T13" fmla="*/ 13 h 92"/>
                  <a:gd name="T14" fmla="*/ 12 w 47"/>
                  <a:gd name="T15" fmla="*/ 13 h 92"/>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92"/>
                  <a:gd name="T26" fmla="*/ 47 w 47"/>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92">
                    <a:moveTo>
                      <a:pt x="12" y="13"/>
                    </a:moveTo>
                    <a:lnTo>
                      <a:pt x="0" y="92"/>
                    </a:lnTo>
                    <a:lnTo>
                      <a:pt x="31" y="79"/>
                    </a:lnTo>
                    <a:lnTo>
                      <a:pt x="47" y="0"/>
                    </a:lnTo>
                    <a:lnTo>
                      <a:pt x="12" y="13"/>
                    </a:lnTo>
                    <a:close/>
                  </a:path>
                </a:pathLst>
              </a:custGeom>
              <a:solidFill>
                <a:srgbClr val="7777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23" name="Freeform 85"/>
              <p:cNvSpPr>
                <a:spLocks/>
              </p:cNvSpPr>
              <p:nvPr/>
            </p:nvSpPr>
            <p:spPr bwMode="auto">
              <a:xfrm>
                <a:off x="1540" y="3084"/>
                <a:ext cx="47" cy="88"/>
              </a:xfrm>
              <a:custGeom>
                <a:avLst/>
                <a:gdLst>
                  <a:gd name="T0" fmla="*/ 13 w 47"/>
                  <a:gd name="T1" fmla="*/ 9 h 88"/>
                  <a:gd name="T2" fmla="*/ 0 w 47"/>
                  <a:gd name="T3" fmla="*/ 88 h 88"/>
                  <a:gd name="T4" fmla="*/ 0 w 47"/>
                  <a:gd name="T5" fmla="*/ 88 h 88"/>
                  <a:gd name="T6" fmla="*/ 35 w 47"/>
                  <a:gd name="T7" fmla="*/ 79 h 88"/>
                  <a:gd name="T8" fmla="*/ 47 w 47"/>
                  <a:gd name="T9" fmla="*/ 0 h 88"/>
                  <a:gd name="T10" fmla="*/ 47 w 47"/>
                  <a:gd name="T11" fmla="*/ 0 h 88"/>
                  <a:gd name="T12" fmla="*/ 13 w 47"/>
                  <a:gd name="T13" fmla="*/ 9 h 88"/>
                  <a:gd name="T14" fmla="*/ 13 w 47"/>
                  <a:gd name="T15" fmla="*/ 9 h 88"/>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8"/>
                  <a:gd name="T26" fmla="*/ 47 w 47"/>
                  <a:gd name="T27" fmla="*/ 88 h 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8">
                    <a:moveTo>
                      <a:pt x="13" y="9"/>
                    </a:moveTo>
                    <a:lnTo>
                      <a:pt x="0" y="88"/>
                    </a:lnTo>
                    <a:lnTo>
                      <a:pt x="35" y="79"/>
                    </a:lnTo>
                    <a:lnTo>
                      <a:pt x="47" y="0"/>
                    </a:lnTo>
                    <a:lnTo>
                      <a:pt x="13" y="9"/>
                    </a:lnTo>
                    <a:close/>
                  </a:path>
                </a:pathLst>
              </a:custGeom>
              <a:solidFill>
                <a:srgbClr val="7E7E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24" name="Freeform 86"/>
              <p:cNvSpPr>
                <a:spLocks/>
              </p:cNvSpPr>
              <p:nvPr/>
            </p:nvSpPr>
            <p:spPr bwMode="auto">
              <a:xfrm>
                <a:off x="1505" y="3093"/>
                <a:ext cx="48" cy="92"/>
              </a:xfrm>
              <a:custGeom>
                <a:avLst/>
                <a:gdLst>
                  <a:gd name="T0" fmla="*/ 16 w 48"/>
                  <a:gd name="T1" fmla="*/ 10 h 92"/>
                  <a:gd name="T2" fmla="*/ 0 w 48"/>
                  <a:gd name="T3" fmla="*/ 92 h 92"/>
                  <a:gd name="T4" fmla="*/ 0 w 48"/>
                  <a:gd name="T5" fmla="*/ 92 h 92"/>
                  <a:gd name="T6" fmla="*/ 35 w 48"/>
                  <a:gd name="T7" fmla="*/ 79 h 92"/>
                  <a:gd name="T8" fmla="*/ 48 w 48"/>
                  <a:gd name="T9" fmla="*/ 0 h 92"/>
                  <a:gd name="T10" fmla="*/ 48 w 48"/>
                  <a:gd name="T11" fmla="*/ 0 h 92"/>
                  <a:gd name="T12" fmla="*/ 16 w 48"/>
                  <a:gd name="T13" fmla="*/ 10 h 92"/>
                  <a:gd name="T14" fmla="*/ 16 w 48"/>
                  <a:gd name="T15" fmla="*/ 10 h 92"/>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92"/>
                  <a:gd name="T26" fmla="*/ 48 w 48"/>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92">
                    <a:moveTo>
                      <a:pt x="16" y="10"/>
                    </a:moveTo>
                    <a:lnTo>
                      <a:pt x="0" y="92"/>
                    </a:lnTo>
                    <a:lnTo>
                      <a:pt x="35" y="79"/>
                    </a:lnTo>
                    <a:lnTo>
                      <a:pt x="48" y="0"/>
                    </a:lnTo>
                    <a:lnTo>
                      <a:pt x="16" y="10"/>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25" name="Freeform 87"/>
              <p:cNvSpPr>
                <a:spLocks/>
              </p:cNvSpPr>
              <p:nvPr/>
            </p:nvSpPr>
            <p:spPr bwMode="auto">
              <a:xfrm>
                <a:off x="1470" y="3103"/>
                <a:ext cx="51" cy="91"/>
              </a:xfrm>
              <a:custGeom>
                <a:avLst/>
                <a:gdLst>
                  <a:gd name="T0" fmla="*/ 16 w 51"/>
                  <a:gd name="T1" fmla="*/ 9 h 91"/>
                  <a:gd name="T2" fmla="*/ 0 w 51"/>
                  <a:gd name="T3" fmla="*/ 91 h 91"/>
                  <a:gd name="T4" fmla="*/ 0 w 51"/>
                  <a:gd name="T5" fmla="*/ 91 h 91"/>
                  <a:gd name="T6" fmla="*/ 35 w 51"/>
                  <a:gd name="T7" fmla="*/ 82 h 91"/>
                  <a:gd name="T8" fmla="*/ 51 w 51"/>
                  <a:gd name="T9" fmla="*/ 0 h 91"/>
                  <a:gd name="T10" fmla="*/ 51 w 51"/>
                  <a:gd name="T11" fmla="*/ 0 h 91"/>
                  <a:gd name="T12" fmla="*/ 16 w 51"/>
                  <a:gd name="T13" fmla="*/ 9 h 91"/>
                  <a:gd name="T14" fmla="*/ 16 w 51"/>
                  <a:gd name="T15" fmla="*/ 9 h 91"/>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91"/>
                  <a:gd name="T26" fmla="*/ 51 w 51"/>
                  <a:gd name="T27" fmla="*/ 91 h 9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91">
                    <a:moveTo>
                      <a:pt x="16" y="9"/>
                    </a:moveTo>
                    <a:lnTo>
                      <a:pt x="0" y="91"/>
                    </a:lnTo>
                    <a:lnTo>
                      <a:pt x="35" y="82"/>
                    </a:lnTo>
                    <a:lnTo>
                      <a:pt x="51" y="0"/>
                    </a:lnTo>
                    <a:lnTo>
                      <a:pt x="16" y="9"/>
                    </a:lnTo>
                    <a:close/>
                  </a:path>
                </a:pathLst>
              </a:custGeom>
              <a:solidFill>
                <a:srgbClr val="909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26" name="Freeform 88"/>
              <p:cNvSpPr>
                <a:spLocks/>
              </p:cNvSpPr>
              <p:nvPr/>
            </p:nvSpPr>
            <p:spPr bwMode="auto">
              <a:xfrm>
                <a:off x="1435" y="3112"/>
                <a:ext cx="51" cy="95"/>
              </a:xfrm>
              <a:custGeom>
                <a:avLst/>
                <a:gdLst>
                  <a:gd name="T0" fmla="*/ 16 w 51"/>
                  <a:gd name="T1" fmla="*/ 13 h 95"/>
                  <a:gd name="T2" fmla="*/ 0 w 51"/>
                  <a:gd name="T3" fmla="*/ 95 h 95"/>
                  <a:gd name="T4" fmla="*/ 0 w 51"/>
                  <a:gd name="T5" fmla="*/ 95 h 95"/>
                  <a:gd name="T6" fmla="*/ 35 w 51"/>
                  <a:gd name="T7" fmla="*/ 82 h 95"/>
                  <a:gd name="T8" fmla="*/ 51 w 51"/>
                  <a:gd name="T9" fmla="*/ 0 h 95"/>
                  <a:gd name="T10" fmla="*/ 51 w 51"/>
                  <a:gd name="T11" fmla="*/ 0 h 95"/>
                  <a:gd name="T12" fmla="*/ 16 w 51"/>
                  <a:gd name="T13" fmla="*/ 13 h 95"/>
                  <a:gd name="T14" fmla="*/ 16 w 51"/>
                  <a:gd name="T15" fmla="*/ 13 h 95"/>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95"/>
                  <a:gd name="T26" fmla="*/ 51 w 51"/>
                  <a:gd name="T27" fmla="*/ 95 h 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95">
                    <a:moveTo>
                      <a:pt x="16" y="13"/>
                    </a:moveTo>
                    <a:lnTo>
                      <a:pt x="0" y="95"/>
                    </a:lnTo>
                    <a:lnTo>
                      <a:pt x="35" y="82"/>
                    </a:lnTo>
                    <a:lnTo>
                      <a:pt x="51" y="0"/>
                    </a:lnTo>
                    <a:lnTo>
                      <a:pt x="16" y="13"/>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27" name="Freeform 89"/>
              <p:cNvSpPr>
                <a:spLocks/>
              </p:cNvSpPr>
              <p:nvPr/>
            </p:nvSpPr>
            <p:spPr bwMode="auto">
              <a:xfrm>
                <a:off x="1404" y="3125"/>
                <a:ext cx="47" cy="95"/>
              </a:xfrm>
              <a:custGeom>
                <a:avLst/>
                <a:gdLst>
                  <a:gd name="T0" fmla="*/ 12 w 47"/>
                  <a:gd name="T1" fmla="*/ 9 h 95"/>
                  <a:gd name="T2" fmla="*/ 0 w 47"/>
                  <a:gd name="T3" fmla="*/ 95 h 95"/>
                  <a:gd name="T4" fmla="*/ 0 w 47"/>
                  <a:gd name="T5" fmla="*/ 95 h 95"/>
                  <a:gd name="T6" fmla="*/ 31 w 47"/>
                  <a:gd name="T7" fmla="*/ 82 h 95"/>
                  <a:gd name="T8" fmla="*/ 47 w 47"/>
                  <a:gd name="T9" fmla="*/ 0 h 95"/>
                  <a:gd name="T10" fmla="*/ 47 w 47"/>
                  <a:gd name="T11" fmla="*/ 0 h 95"/>
                  <a:gd name="T12" fmla="*/ 12 w 47"/>
                  <a:gd name="T13" fmla="*/ 9 h 95"/>
                  <a:gd name="T14" fmla="*/ 12 w 47"/>
                  <a:gd name="T15" fmla="*/ 9 h 95"/>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95"/>
                  <a:gd name="T26" fmla="*/ 47 w 47"/>
                  <a:gd name="T27" fmla="*/ 95 h 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95">
                    <a:moveTo>
                      <a:pt x="12" y="9"/>
                    </a:moveTo>
                    <a:lnTo>
                      <a:pt x="0" y="95"/>
                    </a:lnTo>
                    <a:lnTo>
                      <a:pt x="31" y="82"/>
                    </a:lnTo>
                    <a:lnTo>
                      <a:pt x="47" y="0"/>
                    </a:lnTo>
                    <a:lnTo>
                      <a:pt x="12" y="9"/>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28" name="Freeform 90"/>
              <p:cNvSpPr>
                <a:spLocks/>
              </p:cNvSpPr>
              <p:nvPr/>
            </p:nvSpPr>
            <p:spPr bwMode="auto">
              <a:xfrm>
                <a:off x="1369" y="3134"/>
                <a:ext cx="47" cy="95"/>
              </a:xfrm>
              <a:custGeom>
                <a:avLst/>
                <a:gdLst>
                  <a:gd name="T0" fmla="*/ 13 w 47"/>
                  <a:gd name="T1" fmla="*/ 10 h 95"/>
                  <a:gd name="T2" fmla="*/ 0 w 47"/>
                  <a:gd name="T3" fmla="*/ 95 h 95"/>
                  <a:gd name="T4" fmla="*/ 0 w 47"/>
                  <a:gd name="T5" fmla="*/ 95 h 95"/>
                  <a:gd name="T6" fmla="*/ 35 w 47"/>
                  <a:gd name="T7" fmla="*/ 86 h 95"/>
                  <a:gd name="T8" fmla="*/ 47 w 47"/>
                  <a:gd name="T9" fmla="*/ 0 h 95"/>
                  <a:gd name="T10" fmla="*/ 47 w 47"/>
                  <a:gd name="T11" fmla="*/ 0 h 95"/>
                  <a:gd name="T12" fmla="*/ 13 w 47"/>
                  <a:gd name="T13" fmla="*/ 10 h 95"/>
                  <a:gd name="T14" fmla="*/ 13 w 47"/>
                  <a:gd name="T15" fmla="*/ 10 h 95"/>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95"/>
                  <a:gd name="T26" fmla="*/ 47 w 47"/>
                  <a:gd name="T27" fmla="*/ 95 h 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95">
                    <a:moveTo>
                      <a:pt x="13" y="10"/>
                    </a:moveTo>
                    <a:lnTo>
                      <a:pt x="0" y="95"/>
                    </a:lnTo>
                    <a:lnTo>
                      <a:pt x="35" y="86"/>
                    </a:lnTo>
                    <a:lnTo>
                      <a:pt x="47" y="0"/>
                    </a:lnTo>
                    <a:lnTo>
                      <a:pt x="13" y="10"/>
                    </a:lnTo>
                    <a:close/>
                  </a:path>
                </a:pathLst>
              </a:custGeom>
              <a:solidFill>
                <a:srgbClr val="C1C1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29" name="Freeform 91"/>
              <p:cNvSpPr>
                <a:spLocks/>
              </p:cNvSpPr>
              <p:nvPr/>
            </p:nvSpPr>
            <p:spPr bwMode="auto">
              <a:xfrm>
                <a:off x="1334" y="3144"/>
                <a:ext cx="48" cy="95"/>
              </a:xfrm>
              <a:custGeom>
                <a:avLst/>
                <a:gdLst>
                  <a:gd name="T0" fmla="*/ 32 w 48"/>
                  <a:gd name="T1" fmla="*/ 6 h 95"/>
                  <a:gd name="T2" fmla="*/ 32 w 48"/>
                  <a:gd name="T3" fmla="*/ 6 h 95"/>
                  <a:gd name="T4" fmla="*/ 16 w 48"/>
                  <a:gd name="T5" fmla="*/ 12 h 95"/>
                  <a:gd name="T6" fmla="*/ 0 w 48"/>
                  <a:gd name="T7" fmla="*/ 95 h 95"/>
                  <a:gd name="T8" fmla="*/ 0 w 48"/>
                  <a:gd name="T9" fmla="*/ 95 h 95"/>
                  <a:gd name="T10" fmla="*/ 16 w 48"/>
                  <a:gd name="T11" fmla="*/ 92 h 95"/>
                  <a:gd name="T12" fmla="*/ 22 w 48"/>
                  <a:gd name="T13" fmla="*/ 88 h 95"/>
                  <a:gd name="T14" fmla="*/ 22 w 48"/>
                  <a:gd name="T15" fmla="*/ 88 h 95"/>
                  <a:gd name="T16" fmla="*/ 35 w 48"/>
                  <a:gd name="T17" fmla="*/ 85 h 95"/>
                  <a:gd name="T18" fmla="*/ 48 w 48"/>
                  <a:gd name="T19" fmla="*/ 0 h 95"/>
                  <a:gd name="T20" fmla="*/ 48 w 48"/>
                  <a:gd name="T21" fmla="*/ 0 h 95"/>
                  <a:gd name="T22" fmla="*/ 32 w 48"/>
                  <a:gd name="T23" fmla="*/ 6 h 95"/>
                  <a:gd name="T24" fmla="*/ 32 w 48"/>
                  <a:gd name="T25" fmla="*/ 6 h 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8"/>
                  <a:gd name="T40" fmla="*/ 0 h 95"/>
                  <a:gd name="T41" fmla="*/ 48 w 48"/>
                  <a:gd name="T42" fmla="*/ 95 h 9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8" h="95">
                    <a:moveTo>
                      <a:pt x="32" y="6"/>
                    </a:moveTo>
                    <a:lnTo>
                      <a:pt x="32" y="6"/>
                    </a:lnTo>
                    <a:lnTo>
                      <a:pt x="16" y="12"/>
                    </a:lnTo>
                    <a:lnTo>
                      <a:pt x="0" y="95"/>
                    </a:lnTo>
                    <a:lnTo>
                      <a:pt x="16" y="92"/>
                    </a:lnTo>
                    <a:lnTo>
                      <a:pt x="22" y="88"/>
                    </a:lnTo>
                    <a:lnTo>
                      <a:pt x="35" y="85"/>
                    </a:lnTo>
                    <a:lnTo>
                      <a:pt x="48" y="0"/>
                    </a:lnTo>
                    <a:lnTo>
                      <a:pt x="32" y="6"/>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30" name="Freeform 92"/>
              <p:cNvSpPr>
                <a:spLocks/>
              </p:cNvSpPr>
              <p:nvPr/>
            </p:nvSpPr>
            <p:spPr bwMode="auto">
              <a:xfrm>
                <a:off x="1328" y="3156"/>
                <a:ext cx="22" cy="83"/>
              </a:xfrm>
              <a:custGeom>
                <a:avLst/>
                <a:gdLst>
                  <a:gd name="T0" fmla="*/ 13 w 22"/>
                  <a:gd name="T1" fmla="*/ 0 h 83"/>
                  <a:gd name="T2" fmla="*/ 0 w 22"/>
                  <a:gd name="T3" fmla="*/ 83 h 83"/>
                  <a:gd name="T4" fmla="*/ 0 w 22"/>
                  <a:gd name="T5" fmla="*/ 83 h 83"/>
                  <a:gd name="T6" fmla="*/ 6 w 22"/>
                  <a:gd name="T7" fmla="*/ 83 h 83"/>
                  <a:gd name="T8" fmla="*/ 22 w 22"/>
                  <a:gd name="T9" fmla="*/ 0 h 83"/>
                  <a:gd name="T10" fmla="*/ 22 w 22"/>
                  <a:gd name="T11" fmla="*/ 0 h 83"/>
                  <a:gd name="T12" fmla="*/ 13 w 22"/>
                  <a:gd name="T13" fmla="*/ 0 h 83"/>
                  <a:gd name="T14" fmla="*/ 13 w 22"/>
                  <a:gd name="T15" fmla="*/ 0 h 83"/>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83"/>
                  <a:gd name="T26" fmla="*/ 22 w 22"/>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83">
                    <a:moveTo>
                      <a:pt x="13" y="0"/>
                    </a:moveTo>
                    <a:lnTo>
                      <a:pt x="0" y="83"/>
                    </a:lnTo>
                    <a:lnTo>
                      <a:pt x="6" y="83"/>
                    </a:lnTo>
                    <a:lnTo>
                      <a:pt x="22" y="0"/>
                    </a:lnTo>
                    <a:lnTo>
                      <a:pt x="13"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31" name="Freeform 93"/>
              <p:cNvSpPr>
                <a:spLocks/>
              </p:cNvSpPr>
              <p:nvPr/>
            </p:nvSpPr>
            <p:spPr bwMode="auto">
              <a:xfrm>
                <a:off x="1322" y="3156"/>
                <a:ext cx="19" cy="83"/>
              </a:xfrm>
              <a:custGeom>
                <a:avLst/>
                <a:gdLst>
                  <a:gd name="T0" fmla="*/ 12 w 19"/>
                  <a:gd name="T1" fmla="*/ 4 h 83"/>
                  <a:gd name="T2" fmla="*/ 0 w 19"/>
                  <a:gd name="T3" fmla="*/ 83 h 83"/>
                  <a:gd name="T4" fmla="*/ 0 w 19"/>
                  <a:gd name="T5" fmla="*/ 83 h 83"/>
                  <a:gd name="T6" fmla="*/ 6 w 19"/>
                  <a:gd name="T7" fmla="*/ 83 h 83"/>
                  <a:gd name="T8" fmla="*/ 19 w 19"/>
                  <a:gd name="T9" fmla="*/ 0 h 83"/>
                  <a:gd name="T10" fmla="*/ 19 w 19"/>
                  <a:gd name="T11" fmla="*/ 0 h 83"/>
                  <a:gd name="T12" fmla="*/ 12 w 19"/>
                  <a:gd name="T13" fmla="*/ 4 h 83"/>
                  <a:gd name="T14" fmla="*/ 12 w 19"/>
                  <a:gd name="T15" fmla="*/ 4 h 8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83"/>
                  <a:gd name="T26" fmla="*/ 19 w 19"/>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83">
                    <a:moveTo>
                      <a:pt x="12" y="4"/>
                    </a:moveTo>
                    <a:lnTo>
                      <a:pt x="0" y="83"/>
                    </a:lnTo>
                    <a:lnTo>
                      <a:pt x="6" y="83"/>
                    </a:lnTo>
                    <a:lnTo>
                      <a:pt x="19" y="0"/>
                    </a:lnTo>
                    <a:lnTo>
                      <a:pt x="12" y="4"/>
                    </a:lnTo>
                    <a:close/>
                  </a:path>
                </a:pathLst>
              </a:cu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32" name="Freeform 94"/>
              <p:cNvSpPr>
                <a:spLocks/>
              </p:cNvSpPr>
              <p:nvPr/>
            </p:nvSpPr>
            <p:spPr bwMode="auto">
              <a:xfrm>
                <a:off x="1312" y="3160"/>
                <a:ext cx="22" cy="79"/>
              </a:xfrm>
              <a:custGeom>
                <a:avLst/>
                <a:gdLst>
                  <a:gd name="T0" fmla="*/ 16 w 22"/>
                  <a:gd name="T1" fmla="*/ 0 h 79"/>
                  <a:gd name="T2" fmla="*/ 0 w 22"/>
                  <a:gd name="T3" fmla="*/ 79 h 79"/>
                  <a:gd name="T4" fmla="*/ 0 w 22"/>
                  <a:gd name="T5" fmla="*/ 79 h 79"/>
                  <a:gd name="T6" fmla="*/ 10 w 22"/>
                  <a:gd name="T7" fmla="*/ 79 h 79"/>
                  <a:gd name="T8" fmla="*/ 22 w 22"/>
                  <a:gd name="T9" fmla="*/ 0 h 79"/>
                  <a:gd name="T10" fmla="*/ 22 w 22"/>
                  <a:gd name="T11" fmla="*/ 0 h 79"/>
                  <a:gd name="T12" fmla="*/ 16 w 22"/>
                  <a:gd name="T13" fmla="*/ 0 h 79"/>
                  <a:gd name="T14" fmla="*/ 16 w 22"/>
                  <a:gd name="T15" fmla="*/ 0 h 79"/>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79"/>
                  <a:gd name="T26" fmla="*/ 22 w 22"/>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79">
                    <a:moveTo>
                      <a:pt x="16" y="0"/>
                    </a:moveTo>
                    <a:lnTo>
                      <a:pt x="0" y="79"/>
                    </a:lnTo>
                    <a:lnTo>
                      <a:pt x="10" y="79"/>
                    </a:lnTo>
                    <a:lnTo>
                      <a:pt x="22" y="0"/>
                    </a:lnTo>
                    <a:lnTo>
                      <a:pt x="16" y="0"/>
                    </a:ln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33" name="Freeform 95"/>
              <p:cNvSpPr>
                <a:spLocks/>
              </p:cNvSpPr>
              <p:nvPr/>
            </p:nvSpPr>
            <p:spPr bwMode="auto">
              <a:xfrm>
                <a:off x="1306" y="3156"/>
                <a:ext cx="22" cy="83"/>
              </a:xfrm>
              <a:custGeom>
                <a:avLst/>
                <a:gdLst>
                  <a:gd name="T0" fmla="*/ 16 w 22"/>
                  <a:gd name="T1" fmla="*/ 0 h 83"/>
                  <a:gd name="T2" fmla="*/ 0 w 22"/>
                  <a:gd name="T3" fmla="*/ 83 h 83"/>
                  <a:gd name="T4" fmla="*/ 0 w 22"/>
                  <a:gd name="T5" fmla="*/ 83 h 83"/>
                  <a:gd name="T6" fmla="*/ 6 w 22"/>
                  <a:gd name="T7" fmla="*/ 83 h 83"/>
                  <a:gd name="T8" fmla="*/ 22 w 22"/>
                  <a:gd name="T9" fmla="*/ 4 h 83"/>
                  <a:gd name="T10" fmla="*/ 22 w 22"/>
                  <a:gd name="T11" fmla="*/ 4 h 83"/>
                  <a:gd name="T12" fmla="*/ 16 w 22"/>
                  <a:gd name="T13" fmla="*/ 0 h 83"/>
                  <a:gd name="T14" fmla="*/ 16 w 22"/>
                  <a:gd name="T15" fmla="*/ 0 h 83"/>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83"/>
                  <a:gd name="T26" fmla="*/ 22 w 22"/>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83">
                    <a:moveTo>
                      <a:pt x="16" y="0"/>
                    </a:moveTo>
                    <a:lnTo>
                      <a:pt x="0" y="83"/>
                    </a:lnTo>
                    <a:lnTo>
                      <a:pt x="6" y="83"/>
                    </a:lnTo>
                    <a:lnTo>
                      <a:pt x="22" y="4"/>
                    </a:lnTo>
                    <a:lnTo>
                      <a:pt x="16"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34" name="Freeform 96"/>
              <p:cNvSpPr>
                <a:spLocks/>
              </p:cNvSpPr>
              <p:nvPr/>
            </p:nvSpPr>
            <p:spPr bwMode="auto">
              <a:xfrm>
                <a:off x="1299" y="3156"/>
                <a:ext cx="23" cy="83"/>
              </a:xfrm>
              <a:custGeom>
                <a:avLst/>
                <a:gdLst>
                  <a:gd name="T0" fmla="*/ 13 w 23"/>
                  <a:gd name="T1" fmla="*/ 0 h 83"/>
                  <a:gd name="T2" fmla="*/ 0 w 23"/>
                  <a:gd name="T3" fmla="*/ 83 h 83"/>
                  <a:gd name="T4" fmla="*/ 0 w 23"/>
                  <a:gd name="T5" fmla="*/ 83 h 83"/>
                  <a:gd name="T6" fmla="*/ 7 w 23"/>
                  <a:gd name="T7" fmla="*/ 83 h 83"/>
                  <a:gd name="T8" fmla="*/ 23 w 23"/>
                  <a:gd name="T9" fmla="*/ 0 h 83"/>
                  <a:gd name="T10" fmla="*/ 23 w 23"/>
                  <a:gd name="T11" fmla="*/ 0 h 83"/>
                  <a:gd name="T12" fmla="*/ 13 w 23"/>
                  <a:gd name="T13" fmla="*/ 0 h 83"/>
                  <a:gd name="T14" fmla="*/ 13 w 23"/>
                  <a:gd name="T15" fmla="*/ 0 h 83"/>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83"/>
                  <a:gd name="T26" fmla="*/ 23 w 23"/>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83">
                    <a:moveTo>
                      <a:pt x="13" y="0"/>
                    </a:moveTo>
                    <a:lnTo>
                      <a:pt x="0" y="83"/>
                    </a:lnTo>
                    <a:lnTo>
                      <a:pt x="7" y="83"/>
                    </a:lnTo>
                    <a:lnTo>
                      <a:pt x="23" y="0"/>
                    </a:lnTo>
                    <a:lnTo>
                      <a:pt x="13" y="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35" name="Freeform 97"/>
              <p:cNvSpPr>
                <a:spLocks/>
              </p:cNvSpPr>
              <p:nvPr/>
            </p:nvSpPr>
            <p:spPr bwMode="auto">
              <a:xfrm>
                <a:off x="1293" y="3156"/>
                <a:ext cx="19" cy="83"/>
              </a:xfrm>
              <a:custGeom>
                <a:avLst/>
                <a:gdLst>
                  <a:gd name="T0" fmla="*/ 13 w 19"/>
                  <a:gd name="T1" fmla="*/ 0 h 83"/>
                  <a:gd name="T2" fmla="*/ 0 w 19"/>
                  <a:gd name="T3" fmla="*/ 83 h 83"/>
                  <a:gd name="T4" fmla="*/ 0 w 19"/>
                  <a:gd name="T5" fmla="*/ 83 h 83"/>
                  <a:gd name="T6" fmla="*/ 6 w 19"/>
                  <a:gd name="T7" fmla="*/ 83 h 83"/>
                  <a:gd name="T8" fmla="*/ 19 w 19"/>
                  <a:gd name="T9" fmla="*/ 0 h 83"/>
                  <a:gd name="T10" fmla="*/ 19 w 19"/>
                  <a:gd name="T11" fmla="*/ 0 h 83"/>
                  <a:gd name="T12" fmla="*/ 13 w 19"/>
                  <a:gd name="T13" fmla="*/ 0 h 83"/>
                  <a:gd name="T14" fmla="*/ 13 w 19"/>
                  <a:gd name="T15" fmla="*/ 0 h 8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83"/>
                  <a:gd name="T26" fmla="*/ 19 w 19"/>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83">
                    <a:moveTo>
                      <a:pt x="13" y="0"/>
                    </a:moveTo>
                    <a:lnTo>
                      <a:pt x="0" y="83"/>
                    </a:lnTo>
                    <a:lnTo>
                      <a:pt x="6" y="83"/>
                    </a:lnTo>
                    <a:lnTo>
                      <a:pt x="19" y="0"/>
                    </a:lnTo>
                    <a:lnTo>
                      <a:pt x="13" y="0"/>
                    </a:lnTo>
                    <a:close/>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36" name="Freeform 98"/>
              <p:cNvSpPr>
                <a:spLocks/>
              </p:cNvSpPr>
              <p:nvPr/>
            </p:nvSpPr>
            <p:spPr bwMode="auto">
              <a:xfrm>
                <a:off x="1284" y="3153"/>
                <a:ext cx="22" cy="86"/>
              </a:xfrm>
              <a:custGeom>
                <a:avLst/>
                <a:gdLst>
                  <a:gd name="T0" fmla="*/ 15 w 22"/>
                  <a:gd name="T1" fmla="*/ 0 h 86"/>
                  <a:gd name="T2" fmla="*/ 0 w 22"/>
                  <a:gd name="T3" fmla="*/ 83 h 86"/>
                  <a:gd name="T4" fmla="*/ 0 w 22"/>
                  <a:gd name="T5" fmla="*/ 83 h 86"/>
                  <a:gd name="T6" fmla="*/ 9 w 22"/>
                  <a:gd name="T7" fmla="*/ 86 h 86"/>
                  <a:gd name="T8" fmla="*/ 22 w 22"/>
                  <a:gd name="T9" fmla="*/ 3 h 86"/>
                  <a:gd name="T10" fmla="*/ 22 w 22"/>
                  <a:gd name="T11" fmla="*/ 3 h 86"/>
                  <a:gd name="T12" fmla="*/ 15 w 22"/>
                  <a:gd name="T13" fmla="*/ 0 h 86"/>
                  <a:gd name="T14" fmla="*/ 15 w 22"/>
                  <a:gd name="T15" fmla="*/ 0 h 86"/>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86"/>
                  <a:gd name="T26" fmla="*/ 22 w 22"/>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86">
                    <a:moveTo>
                      <a:pt x="15" y="0"/>
                    </a:moveTo>
                    <a:lnTo>
                      <a:pt x="0" y="83"/>
                    </a:lnTo>
                    <a:lnTo>
                      <a:pt x="9" y="86"/>
                    </a:lnTo>
                    <a:lnTo>
                      <a:pt x="22" y="3"/>
                    </a:ln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37" name="Freeform 99"/>
              <p:cNvSpPr>
                <a:spLocks/>
              </p:cNvSpPr>
              <p:nvPr/>
            </p:nvSpPr>
            <p:spPr bwMode="auto">
              <a:xfrm>
                <a:off x="1271" y="3150"/>
                <a:ext cx="28" cy="86"/>
              </a:xfrm>
              <a:custGeom>
                <a:avLst/>
                <a:gdLst>
                  <a:gd name="T0" fmla="*/ 13 w 28"/>
                  <a:gd name="T1" fmla="*/ 0 h 86"/>
                  <a:gd name="T2" fmla="*/ 0 w 28"/>
                  <a:gd name="T3" fmla="*/ 82 h 86"/>
                  <a:gd name="T4" fmla="*/ 0 w 28"/>
                  <a:gd name="T5" fmla="*/ 82 h 86"/>
                  <a:gd name="T6" fmla="*/ 13 w 28"/>
                  <a:gd name="T7" fmla="*/ 86 h 86"/>
                  <a:gd name="T8" fmla="*/ 28 w 28"/>
                  <a:gd name="T9" fmla="*/ 3 h 86"/>
                  <a:gd name="T10" fmla="*/ 28 w 28"/>
                  <a:gd name="T11" fmla="*/ 3 h 86"/>
                  <a:gd name="T12" fmla="*/ 13 w 28"/>
                  <a:gd name="T13" fmla="*/ 0 h 86"/>
                  <a:gd name="T14" fmla="*/ 13 w 28"/>
                  <a:gd name="T15" fmla="*/ 0 h 86"/>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86"/>
                  <a:gd name="T26" fmla="*/ 28 w 28"/>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86">
                    <a:moveTo>
                      <a:pt x="13" y="0"/>
                    </a:moveTo>
                    <a:lnTo>
                      <a:pt x="0" y="82"/>
                    </a:lnTo>
                    <a:lnTo>
                      <a:pt x="13" y="86"/>
                    </a:lnTo>
                    <a:lnTo>
                      <a:pt x="28" y="3"/>
                    </a:ln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38" name="Freeform 100"/>
              <p:cNvSpPr>
                <a:spLocks/>
              </p:cNvSpPr>
              <p:nvPr/>
            </p:nvSpPr>
            <p:spPr bwMode="auto">
              <a:xfrm>
                <a:off x="1255" y="3147"/>
                <a:ext cx="29" cy="85"/>
              </a:xfrm>
              <a:custGeom>
                <a:avLst/>
                <a:gdLst>
                  <a:gd name="T0" fmla="*/ 16 w 29"/>
                  <a:gd name="T1" fmla="*/ 0 h 85"/>
                  <a:gd name="T2" fmla="*/ 0 w 29"/>
                  <a:gd name="T3" fmla="*/ 82 h 85"/>
                  <a:gd name="T4" fmla="*/ 0 w 29"/>
                  <a:gd name="T5" fmla="*/ 82 h 85"/>
                  <a:gd name="T6" fmla="*/ 16 w 29"/>
                  <a:gd name="T7" fmla="*/ 85 h 85"/>
                  <a:gd name="T8" fmla="*/ 29 w 29"/>
                  <a:gd name="T9" fmla="*/ 3 h 85"/>
                  <a:gd name="T10" fmla="*/ 29 w 29"/>
                  <a:gd name="T11" fmla="*/ 3 h 85"/>
                  <a:gd name="T12" fmla="*/ 16 w 29"/>
                  <a:gd name="T13" fmla="*/ 0 h 85"/>
                  <a:gd name="T14" fmla="*/ 16 w 29"/>
                  <a:gd name="T15" fmla="*/ 0 h 85"/>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85"/>
                  <a:gd name="T26" fmla="*/ 29 w 29"/>
                  <a:gd name="T27" fmla="*/ 85 h 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85">
                    <a:moveTo>
                      <a:pt x="16" y="0"/>
                    </a:moveTo>
                    <a:lnTo>
                      <a:pt x="0" y="82"/>
                    </a:lnTo>
                    <a:lnTo>
                      <a:pt x="16" y="85"/>
                    </a:lnTo>
                    <a:lnTo>
                      <a:pt x="29" y="3"/>
                    </a:lnTo>
                    <a:lnTo>
                      <a:pt x="16" y="0"/>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39" name="Freeform 101"/>
              <p:cNvSpPr>
                <a:spLocks/>
              </p:cNvSpPr>
              <p:nvPr/>
            </p:nvSpPr>
            <p:spPr bwMode="auto">
              <a:xfrm>
                <a:off x="1239" y="3141"/>
                <a:ext cx="32" cy="88"/>
              </a:xfrm>
              <a:custGeom>
                <a:avLst/>
                <a:gdLst>
                  <a:gd name="T0" fmla="*/ 26 w 32"/>
                  <a:gd name="T1" fmla="*/ 3 h 88"/>
                  <a:gd name="T2" fmla="*/ 26 w 32"/>
                  <a:gd name="T3" fmla="*/ 3 h 88"/>
                  <a:gd name="T4" fmla="*/ 16 w 32"/>
                  <a:gd name="T5" fmla="*/ 0 h 88"/>
                  <a:gd name="T6" fmla="*/ 0 w 32"/>
                  <a:gd name="T7" fmla="*/ 82 h 88"/>
                  <a:gd name="T8" fmla="*/ 0 w 32"/>
                  <a:gd name="T9" fmla="*/ 82 h 88"/>
                  <a:gd name="T10" fmla="*/ 7 w 32"/>
                  <a:gd name="T11" fmla="*/ 82 h 88"/>
                  <a:gd name="T12" fmla="*/ 7 w 32"/>
                  <a:gd name="T13" fmla="*/ 82 h 88"/>
                  <a:gd name="T14" fmla="*/ 16 w 32"/>
                  <a:gd name="T15" fmla="*/ 88 h 88"/>
                  <a:gd name="T16" fmla="*/ 32 w 32"/>
                  <a:gd name="T17" fmla="*/ 6 h 88"/>
                  <a:gd name="T18" fmla="*/ 32 w 32"/>
                  <a:gd name="T19" fmla="*/ 6 h 88"/>
                  <a:gd name="T20" fmla="*/ 26 w 32"/>
                  <a:gd name="T21" fmla="*/ 3 h 88"/>
                  <a:gd name="T22" fmla="*/ 26 w 32"/>
                  <a:gd name="T23" fmla="*/ 3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
                  <a:gd name="T37" fmla="*/ 0 h 88"/>
                  <a:gd name="T38" fmla="*/ 32 w 32"/>
                  <a:gd name="T39" fmla="*/ 88 h 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 h="88">
                    <a:moveTo>
                      <a:pt x="26" y="3"/>
                    </a:moveTo>
                    <a:lnTo>
                      <a:pt x="26" y="3"/>
                    </a:lnTo>
                    <a:lnTo>
                      <a:pt x="16" y="0"/>
                    </a:lnTo>
                    <a:lnTo>
                      <a:pt x="0" y="82"/>
                    </a:lnTo>
                    <a:lnTo>
                      <a:pt x="7" y="82"/>
                    </a:lnTo>
                    <a:lnTo>
                      <a:pt x="16" y="88"/>
                    </a:lnTo>
                    <a:lnTo>
                      <a:pt x="32" y="6"/>
                    </a:lnTo>
                    <a:lnTo>
                      <a:pt x="26" y="3"/>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40" name="Freeform 102"/>
              <p:cNvSpPr>
                <a:spLocks/>
              </p:cNvSpPr>
              <p:nvPr/>
            </p:nvSpPr>
            <p:spPr bwMode="auto">
              <a:xfrm>
                <a:off x="1227" y="3134"/>
                <a:ext cx="28" cy="89"/>
              </a:xfrm>
              <a:custGeom>
                <a:avLst/>
                <a:gdLst>
                  <a:gd name="T0" fmla="*/ 12 w 28"/>
                  <a:gd name="T1" fmla="*/ 0 h 89"/>
                  <a:gd name="T2" fmla="*/ 0 w 28"/>
                  <a:gd name="T3" fmla="*/ 83 h 89"/>
                  <a:gd name="T4" fmla="*/ 0 w 28"/>
                  <a:gd name="T5" fmla="*/ 83 h 89"/>
                  <a:gd name="T6" fmla="*/ 12 w 28"/>
                  <a:gd name="T7" fmla="*/ 89 h 89"/>
                  <a:gd name="T8" fmla="*/ 28 w 28"/>
                  <a:gd name="T9" fmla="*/ 7 h 89"/>
                  <a:gd name="T10" fmla="*/ 28 w 28"/>
                  <a:gd name="T11" fmla="*/ 7 h 89"/>
                  <a:gd name="T12" fmla="*/ 12 w 28"/>
                  <a:gd name="T13" fmla="*/ 0 h 89"/>
                  <a:gd name="T14" fmla="*/ 12 w 28"/>
                  <a:gd name="T15" fmla="*/ 0 h 89"/>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89"/>
                  <a:gd name="T26" fmla="*/ 28 w 28"/>
                  <a:gd name="T27" fmla="*/ 89 h 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89">
                    <a:moveTo>
                      <a:pt x="12" y="0"/>
                    </a:moveTo>
                    <a:lnTo>
                      <a:pt x="0" y="83"/>
                    </a:lnTo>
                    <a:lnTo>
                      <a:pt x="12" y="89"/>
                    </a:lnTo>
                    <a:lnTo>
                      <a:pt x="28" y="7"/>
                    </a:lnTo>
                    <a:lnTo>
                      <a:pt x="12" y="0"/>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41" name="Freeform 103"/>
              <p:cNvSpPr>
                <a:spLocks/>
              </p:cNvSpPr>
              <p:nvPr/>
            </p:nvSpPr>
            <p:spPr bwMode="auto">
              <a:xfrm>
                <a:off x="1211" y="3131"/>
                <a:ext cx="28" cy="86"/>
              </a:xfrm>
              <a:custGeom>
                <a:avLst/>
                <a:gdLst>
                  <a:gd name="T0" fmla="*/ 16 w 28"/>
                  <a:gd name="T1" fmla="*/ 0 h 86"/>
                  <a:gd name="T2" fmla="*/ 0 w 28"/>
                  <a:gd name="T3" fmla="*/ 79 h 86"/>
                  <a:gd name="T4" fmla="*/ 0 w 28"/>
                  <a:gd name="T5" fmla="*/ 79 h 86"/>
                  <a:gd name="T6" fmla="*/ 16 w 28"/>
                  <a:gd name="T7" fmla="*/ 86 h 86"/>
                  <a:gd name="T8" fmla="*/ 28 w 28"/>
                  <a:gd name="T9" fmla="*/ 3 h 86"/>
                  <a:gd name="T10" fmla="*/ 28 w 28"/>
                  <a:gd name="T11" fmla="*/ 3 h 86"/>
                  <a:gd name="T12" fmla="*/ 16 w 28"/>
                  <a:gd name="T13" fmla="*/ 0 h 86"/>
                  <a:gd name="T14" fmla="*/ 16 w 28"/>
                  <a:gd name="T15" fmla="*/ 0 h 86"/>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86"/>
                  <a:gd name="T26" fmla="*/ 28 w 28"/>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86">
                    <a:moveTo>
                      <a:pt x="16" y="0"/>
                    </a:moveTo>
                    <a:lnTo>
                      <a:pt x="0" y="79"/>
                    </a:lnTo>
                    <a:lnTo>
                      <a:pt x="16" y="86"/>
                    </a:lnTo>
                    <a:lnTo>
                      <a:pt x="28" y="3"/>
                    </a:lnTo>
                    <a:lnTo>
                      <a:pt x="16"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42" name="Freeform 104"/>
              <p:cNvSpPr>
                <a:spLocks/>
              </p:cNvSpPr>
              <p:nvPr/>
            </p:nvSpPr>
            <p:spPr bwMode="auto">
              <a:xfrm>
                <a:off x="1195" y="3125"/>
                <a:ext cx="32" cy="85"/>
              </a:xfrm>
              <a:custGeom>
                <a:avLst/>
                <a:gdLst>
                  <a:gd name="T0" fmla="*/ 16 w 32"/>
                  <a:gd name="T1" fmla="*/ 0 h 85"/>
                  <a:gd name="T2" fmla="*/ 0 w 32"/>
                  <a:gd name="T3" fmla="*/ 82 h 85"/>
                  <a:gd name="T4" fmla="*/ 0 w 32"/>
                  <a:gd name="T5" fmla="*/ 82 h 85"/>
                  <a:gd name="T6" fmla="*/ 16 w 32"/>
                  <a:gd name="T7" fmla="*/ 85 h 85"/>
                  <a:gd name="T8" fmla="*/ 32 w 32"/>
                  <a:gd name="T9" fmla="*/ 6 h 85"/>
                  <a:gd name="T10" fmla="*/ 32 w 32"/>
                  <a:gd name="T11" fmla="*/ 6 h 85"/>
                  <a:gd name="T12" fmla="*/ 16 w 32"/>
                  <a:gd name="T13" fmla="*/ 0 h 85"/>
                  <a:gd name="T14" fmla="*/ 16 w 32"/>
                  <a:gd name="T15" fmla="*/ 0 h 85"/>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85"/>
                  <a:gd name="T26" fmla="*/ 32 w 32"/>
                  <a:gd name="T27" fmla="*/ 85 h 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85">
                    <a:moveTo>
                      <a:pt x="16" y="0"/>
                    </a:moveTo>
                    <a:lnTo>
                      <a:pt x="0" y="82"/>
                    </a:lnTo>
                    <a:lnTo>
                      <a:pt x="16" y="85"/>
                    </a:lnTo>
                    <a:lnTo>
                      <a:pt x="32" y="6"/>
                    </a:lnTo>
                    <a:lnTo>
                      <a:pt x="16"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43" name="Freeform 105"/>
              <p:cNvSpPr>
                <a:spLocks/>
              </p:cNvSpPr>
              <p:nvPr/>
            </p:nvSpPr>
            <p:spPr bwMode="auto">
              <a:xfrm>
                <a:off x="1182" y="3118"/>
                <a:ext cx="29" cy="89"/>
              </a:xfrm>
              <a:custGeom>
                <a:avLst/>
                <a:gdLst>
                  <a:gd name="T0" fmla="*/ 13 w 29"/>
                  <a:gd name="T1" fmla="*/ 0 h 89"/>
                  <a:gd name="T2" fmla="*/ 0 w 29"/>
                  <a:gd name="T3" fmla="*/ 83 h 89"/>
                  <a:gd name="T4" fmla="*/ 0 w 29"/>
                  <a:gd name="T5" fmla="*/ 83 h 89"/>
                  <a:gd name="T6" fmla="*/ 13 w 29"/>
                  <a:gd name="T7" fmla="*/ 89 h 89"/>
                  <a:gd name="T8" fmla="*/ 29 w 29"/>
                  <a:gd name="T9" fmla="*/ 7 h 89"/>
                  <a:gd name="T10" fmla="*/ 29 w 29"/>
                  <a:gd name="T11" fmla="*/ 7 h 89"/>
                  <a:gd name="T12" fmla="*/ 13 w 29"/>
                  <a:gd name="T13" fmla="*/ 0 h 89"/>
                  <a:gd name="T14" fmla="*/ 13 w 29"/>
                  <a:gd name="T15" fmla="*/ 0 h 89"/>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89"/>
                  <a:gd name="T26" fmla="*/ 29 w 29"/>
                  <a:gd name="T27" fmla="*/ 89 h 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89">
                    <a:moveTo>
                      <a:pt x="13" y="0"/>
                    </a:moveTo>
                    <a:lnTo>
                      <a:pt x="0" y="83"/>
                    </a:lnTo>
                    <a:lnTo>
                      <a:pt x="13" y="89"/>
                    </a:lnTo>
                    <a:lnTo>
                      <a:pt x="29" y="7"/>
                    </a:lnTo>
                    <a:lnTo>
                      <a:pt x="13"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44" name="Freeform 106"/>
              <p:cNvSpPr>
                <a:spLocks/>
              </p:cNvSpPr>
              <p:nvPr/>
            </p:nvSpPr>
            <p:spPr bwMode="auto">
              <a:xfrm>
                <a:off x="1078" y="3080"/>
                <a:ext cx="117" cy="121"/>
              </a:xfrm>
              <a:custGeom>
                <a:avLst/>
                <a:gdLst>
                  <a:gd name="T0" fmla="*/ 16 w 117"/>
                  <a:gd name="T1" fmla="*/ 0 h 121"/>
                  <a:gd name="T2" fmla="*/ 0 w 117"/>
                  <a:gd name="T3" fmla="*/ 80 h 121"/>
                  <a:gd name="T4" fmla="*/ 0 w 117"/>
                  <a:gd name="T5" fmla="*/ 80 h 121"/>
                  <a:gd name="T6" fmla="*/ 104 w 117"/>
                  <a:gd name="T7" fmla="*/ 121 h 121"/>
                  <a:gd name="T8" fmla="*/ 117 w 117"/>
                  <a:gd name="T9" fmla="*/ 38 h 121"/>
                  <a:gd name="T10" fmla="*/ 117 w 117"/>
                  <a:gd name="T11" fmla="*/ 38 h 121"/>
                  <a:gd name="T12" fmla="*/ 16 w 117"/>
                  <a:gd name="T13" fmla="*/ 0 h 121"/>
                  <a:gd name="T14" fmla="*/ 16 w 117"/>
                  <a:gd name="T15" fmla="*/ 0 h 121"/>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121"/>
                  <a:gd name="T26" fmla="*/ 117 w 117"/>
                  <a:gd name="T27" fmla="*/ 121 h 1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121">
                    <a:moveTo>
                      <a:pt x="16" y="0"/>
                    </a:moveTo>
                    <a:lnTo>
                      <a:pt x="0" y="80"/>
                    </a:lnTo>
                    <a:lnTo>
                      <a:pt x="104" y="121"/>
                    </a:lnTo>
                    <a:lnTo>
                      <a:pt x="117" y="38"/>
                    </a:lnTo>
                    <a:lnTo>
                      <a:pt x="16"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45" name="Freeform 107"/>
              <p:cNvSpPr>
                <a:spLocks/>
              </p:cNvSpPr>
              <p:nvPr/>
            </p:nvSpPr>
            <p:spPr bwMode="auto">
              <a:xfrm>
                <a:off x="977" y="3039"/>
                <a:ext cx="117" cy="121"/>
              </a:xfrm>
              <a:custGeom>
                <a:avLst/>
                <a:gdLst>
                  <a:gd name="T0" fmla="*/ 12 w 117"/>
                  <a:gd name="T1" fmla="*/ 0 h 121"/>
                  <a:gd name="T2" fmla="*/ 0 w 117"/>
                  <a:gd name="T3" fmla="*/ 83 h 121"/>
                  <a:gd name="T4" fmla="*/ 0 w 117"/>
                  <a:gd name="T5" fmla="*/ 83 h 121"/>
                  <a:gd name="T6" fmla="*/ 101 w 117"/>
                  <a:gd name="T7" fmla="*/ 121 h 121"/>
                  <a:gd name="T8" fmla="*/ 117 w 117"/>
                  <a:gd name="T9" fmla="*/ 41 h 121"/>
                  <a:gd name="T10" fmla="*/ 117 w 117"/>
                  <a:gd name="T11" fmla="*/ 41 h 121"/>
                  <a:gd name="T12" fmla="*/ 12 w 117"/>
                  <a:gd name="T13" fmla="*/ 0 h 121"/>
                  <a:gd name="T14" fmla="*/ 12 w 117"/>
                  <a:gd name="T15" fmla="*/ 0 h 121"/>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121"/>
                  <a:gd name="T26" fmla="*/ 117 w 117"/>
                  <a:gd name="T27" fmla="*/ 121 h 1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121">
                    <a:moveTo>
                      <a:pt x="12" y="0"/>
                    </a:moveTo>
                    <a:lnTo>
                      <a:pt x="0" y="83"/>
                    </a:lnTo>
                    <a:lnTo>
                      <a:pt x="101" y="121"/>
                    </a:lnTo>
                    <a:lnTo>
                      <a:pt x="117" y="41"/>
                    </a:lnTo>
                    <a:lnTo>
                      <a:pt x="12" y="0"/>
                    </a:lnTo>
                    <a:close/>
                  </a:path>
                </a:pathLst>
              </a:custGeom>
              <a:solidFill>
                <a:srgbClr val="D0D0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46" name="Freeform 108"/>
              <p:cNvSpPr>
                <a:spLocks/>
              </p:cNvSpPr>
              <p:nvPr/>
            </p:nvSpPr>
            <p:spPr bwMode="auto">
              <a:xfrm>
                <a:off x="872" y="2998"/>
                <a:ext cx="117" cy="124"/>
              </a:xfrm>
              <a:custGeom>
                <a:avLst/>
                <a:gdLst>
                  <a:gd name="T0" fmla="*/ 16 w 117"/>
                  <a:gd name="T1" fmla="*/ 0 h 124"/>
                  <a:gd name="T2" fmla="*/ 0 w 117"/>
                  <a:gd name="T3" fmla="*/ 82 h 124"/>
                  <a:gd name="T4" fmla="*/ 0 w 117"/>
                  <a:gd name="T5" fmla="*/ 82 h 124"/>
                  <a:gd name="T6" fmla="*/ 105 w 117"/>
                  <a:gd name="T7" fmla="*/ 124 h 124"/>
                  <a:gd name="T8" fmla="*/ 117 w 117"/>
                  <a:gd name="T9" fmla="*/ 41 h 124"/>
                  <a:gd name="T10" fmla="*/ 117 w 117"/>
                  <a:gd name="T11" fmla="*/ 41 h 124"/>
                  <a:gd name="T12" fmla="*/ 16 w 117"/>
                  <a:gd name="T13" fmla="*/ 0 h 124"/>
                  <a:gd name="T14" fmla="*/ 16 w 117"/>
                  <a:gd name="T15" fmla="*/ 0 h 124"/>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124"/>
                  <a:gd name="T26" fmla="*/ 117 w 117"/>
                  <a:gd name="T27" fmla="*/ 124 h 1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124">
                    <a:moveTo>
                      <a:pt x="16" y="0"/>
                    </a:moveTo>
                    <a:lnTo>
                      <a:pt x="0" y="82"/>
                    </a:lnTo>
                    <a:lnTo>
                      <a:pt x="105" y="124"/>
                    </a:lnTo>
                    <a:lnTo>
                      <a:pt x="117" y="41"/>
                    </a:lnTo>
                    <a:lnTo>
                      <a:pt x="16" y="0"/>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47" name="Freeform 109"/>
              <p:cNvSpPr>
                <a:spLocks/>
              </p:cNvSpPr>
              <p:nvPr/>
            </p:nvSpPr>
            <p:spPr bwMode="auto">
              <a:xfrm>
                <a:off x="768" y="2960"/>
                <a:ext cx="120" cy="120"/>
              </a:xfrm>
              <a:custGeom>
                <a:avLst/>
                <a:gdLst>
                  <a:gd name="T0" fmla="*/ 16 w 120"/>
                  <a:gd name="T1" fmla="*/ 0 h 120"/>
                  <a:gd name="T2" fmla="*/ 0 w 120"/>
                  <a:gd name="T3" fmla="*/ 83 h 120"/>
                  <a:gd name="T4" fmla="*/ 0 w 120"/>
                  <a:gd name="T5" fmla="*/ 83 h 120"/>
                  <a:gd name="T6" fmla="*/ 104 w 120"/>
                  <a:gd name="T7" fmla="*/ 120 h 120"/>
                  <a:gd name="T8" fmla="*/ 120 w 120"/>
                  <a:gd name="T9" fmla="*/ 38 h 120"/>
                  <a:gd name="T10" fmla="*/ 120 w 120"/>
                  <a:gd name="T11" fmla="*/ 38 h 120"/>
                  <a:gd name="T12" fmla="*/ 16 w 120"/>
                  <a:gd name="T13" fmla="*/ 0 h 120"/>
                  <a:gd name="T14" fmla="*/ 16 w 120"/>
                  <a:gd name="T15" fmla="*/ 0 h 120"/>
                  <a:gd name="T16" fmla="*/ 0 60000 65536"/>
                  <a:gd name="T17" fmla="*/ 0 60000 65536"/>
                  <a:gd name="T18" fmla="*/ 0 60000 65536"/>
                  <a:gd name="T19" fmla="*/ 0 60000 65536"/>
                  <a:gd name="T20" fmla="*/ 0 60000 65536"/>
                  <a:gd name="T21" fmla="*/ 0 60000 65536"/>
                  <a:gd name="T22" fmla="*/ 0 60000 65536"/>
                  <a:gd name="T23" fmla="*/ 0 60000 65536"/>
                  <a:gd name="T24" fmla="*/ 0 w 120"/>
                  <a:gd name="T25" fmla="*/ 0 h 120"/>
                  <a:gd name="T26" fmla="*/ 120 w 120"/>
                  <a:gd name="T27" fmla="*/ 120 h 1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 h="120">
                    <a:moveTo>
                      <a:pt x="16" y="0"/>
                    </a:moveTo>
                    <a:lnTo>
                      <a:pt x="0" y="83"/>
                    </a:lnTo>
                    <a:lnTo>
                      <a:pt x="104" y="120"/>
                    </a:lnTo>
                    <a:lnTo>
                      <a:pt x="120" y="38"/>
                    </a:lnTo>
                    <a:lnTo>
                      <a:pt x="16" y="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48" name="Freeform 110"/>
              <p:cNvSpPr>
                <a:spLocks/>
              </p:cNvSpPr>
              <p:nvPr/>
            </p:nvSpPr>
            <p:spPr bwMode="auto">
              <a:xfrm>
                <a:off x="667" y="2919"/>
                <a:ext cx="117" cy="124"/>
              </a:xfrm>
              <a:custGeom>
                <a:avLst/>
                <a:gdLst>
                  <a:gd name="T0" fmla="*/ 15 w 117"/>
                  <a:gd name="T1" fmla="*/ 0 h 124"/>
                  <a:gd name="T2" fmla="*/ 0 w 117"/>
                  <a:gd name="T3" fmla="*/ 82 h 124"/>
                  <a:gd name="T4" fmla="*/ 0 w 117"/>
                  <a:gd name="T5" fmla="*/ 82 h 124"/>
                  <a:gd name="T6" fmla="*/ 101 w 117"/>
                  <a:gd name="T7" fmla="*/ 124 h 124"/>
                  <a:gd name="T8" fmla="*/ 117 w 117"/>
                  <a:gd name="T9" fmla="*/ 41 h 124"/>
                  <a:gd name="T10" fmla="*/ 117 w 117"/>
                  <a:gd name="T11" fmla="*/ 41 h 124"/>
                  <a:gd name="T12" fmla="*/ 15 w 117"/>
                  <a:gd name="T13" fmla="*/ 0 h 124"/>
                  <a:gd name="T14" fmla="*/ 15 w 117"/>
                  <a:gd name="T15" fmla="*/ 0 h 124"/>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124"/>
                  <a:gd name="T26" fmla="*/ 117 w 117"/>
                  <a:gd name="T27" fmla="*/ 124 h 1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124">
                    <a:moveTo>
                      <a:pt x="15" y="0"/>
                    </a:moveTo>
                    <a:lnTo>
                      <a:pt x="0" y="82"/>
                    </a:lnTo>
                    <a:lnTo>
                      <a:pt x="101" y="124"/>
                    </a:lnTo>
                    <a:lnTo>
                      <a:pt x="117" y="41"/>
                    </a:lnTo>
                    <a:lnTo>
                      <a:pt x="15" y="0"/>
                    </a:ln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49" name="Freeform 111"/>
              <p:cNvSpPr>
                <a:spLocks/>
              </p:cNvSpPr>
              <p:nvPr/>
            </p:nvSpPr>
            <p:spPr bwMode="auto">
              <a:xfrm>
                <a:off x="562" y="2878"/>
                <a:ext cx="120" cy="123"/>
              </a:xfrm>
              <a:custGeom>
                <a:avLst/>
                <a:gdLst>
                  <a:gd name="T0" fmla="*/ 16 w 120"/>
                  <a:gd name="T1" fmla="*/ 0 h 123"/>
                  <a:gd name="T2" fmla="*/ 0 w 120"/>
                  <a:gd name="T3" fmla="*/ 85 h 123"/>
                  <a:gd name="T4" fmla="*/ 0 w 120"/>
                  <a:gd name="T5" fmla="*/ 85 h 123"/>
                  <a:gd name="T6" fmla="*/ 105 w 120"/>
                  <a:gd name="T7" fmla="*/ 123 h 123"/>
                  <a:gd name="T8" fmla="*/ 120 w 120"/>
                  <a:gd name="T9" fmla="*/ 41 h 123"/>
                  <a:gd name="T10" fmla="*/ 120 w 120"/>
                  <a:gd name="T11" fmla="*/ 41 h 123"/>
                  <a:gd name="T12" fmla="*/ 16 w 120"/>
                  <a:gd name="T13" fmla="*/ 0 h 123"/>
                  <a:gd name="T14" fmla="*/ 16 w 120"/>
                  <a:gd name="T15" fmla="*/ 0 h 123"/>
                  <a:gd name="T16" fmla="*/ 0 60000 65536"/>
                  <a:gd name="T17" fmla="*/ 0 60000 65536"/>
                  <a:gd name="T18" fmla="*/ 0 60000 65536"/>
                  <a:gd name="T19" fmla="*/ 0 60000 65536"/>
                  <a:gd name="T20" fmla="*/ 0 60000 65536"/>
                  <a:gd name="T21" fmla="*/ 0 60000 65536"/>
                  <a:gd name="T22" fmla="*/ 0 60000 65536"/>
                  <a:gd name="T23" fmla="*/ 0 60000 65536"/>
                  <a:gd name="T24" fmla="*/ 0 w 120"/>
                  <a:gd name="T25" fmla="*/ 0 h 123"/>
                  <a:gd name="T26" fmla="*/ 120 w 120"/>
                  <a:gd name="T27" fmla="*/ 123 h 1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 h="123">
                    <a:moveTo>
                      <a:pt x="16" y="0"/>
                    </a:moveTo>
                    <a:lnTo>
                      <a:pt x="0" y="85"/>
                    </a:lnTo>
                    <a:lnTo>
                      <a:pt x="105" y="123"/>
                    </a:lnTo>
                    <a:lnTo>
                      <a:pt x="120" y="41"/>
                    </a:lnTo>
                    <a:lnTo>
                      <a:pt x="16" y="0"/>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50" name="Freeform 112"/>
              <p:cNvSpPr>
                <a:spLocks/>
              </p:cNvSpPr>
              <p:nvPr/>
            </p:nvSpPr>
            <p:spPr bwMode="auto">
              <a:xfrm>
                <a:off x="461" y="2840"/>
                <a:ext cx="117" cy="123"/>
              </a:xfrm>
              <a:custGeom>
                <a:avLst/>
                <a:gdLst>
                  <a:gd name="T0" fmla="*/ 13 w 117"/>
                  <a:gd name="T1" fmla="*/ 0 h 123"/>
                  <a:gd name="T2" fmla="*/ 0 w 117"/>
                  <a:gd name="T3" fmla="*/ 82 h 123"/>
                  <a:gd name="T4" fmla="*/ 0 w 117"/>
                  <a:gd name="T5" fmla="*/ 82 h 123"/>
                  <a:gd name="T6" fmla="*/ 101 w 117"/>
                  <a:gd name="T7" fmla="*/ 123 h 123"/>
                  <a:gd name="T8" fmla="*/ 117 w 117"/>
                  <a:gd name="T9" fmla="*/ 38 h 123"/>
                  <a:gd name="T10" fmla="*/ 117 w 117"/>
                  <a:gd name="T11" fmla="*/ 38 h 123"/>
                  <a:gd name="T12" fmla="*/ 13 w 117"/>
                  <a:gd name="T13" fmla="*/ 0 h 123"/>
                  <a:gd name="T14" fmla="*/ 13 w 117"/>
                  <a:gd name="T15" fmla="*/ 0 h 123"/>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123"/>
                  <a:gd name="T26" fmla="*/ 117 w 117"/>
                  <a:gd name="T27" fmla="*/ 123 h 1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123">
                    <a:moveTo>
                      <a:pt x="13" y="0"/>
                    </a:moveTo>
                    <a:lnTo>
                      <a:pt x="0" y="82"/>
                    </a:lnTo>
                    <a:lnTo>
                      <a:pt x="101" y="123"/>
                    </a:lnTo>
                    <a:lnTo>
                      <a:pt x="117" y="38"/>
                    </a:lnTo>
                    <a:lnTo>
                      <a:pt x="13" y="0"/>
                    </a:ln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51" name="Freeform 113"/>
              <p:cNvSpPr>
                <a:spLocks/>
              </p:cNvSpPr>
              <p:nvPr/>
            </p:nvSpPr>
            <p:spPr bwMode="auto">
              <a:xfrm>
                <a:off x="366" y="2799"/>
                <a:ext cx="108" cy="123"/>
              </a:xfrm>
              <a:custGeom>
                <a:avLst/>
                <a:gdLst>
                  <a:gd name="T0" fmla="*/ 6 w 108"/>
                  <a:gd name="T1" fmla="*/ 0 h 123"/>
                  <a:gd name="T2" fmla="*/ 3 w 108"/>
                  <a:gd name="T3" fmla="*/ 9 h 123"/>
                  <a:gd name="T4" fmla="*/ 3 w 108"/>
                  <a:gd name="T5" fmla="*/ 9 h 123"/>
                  <a:gd name="T6" fmla="*/ 0 w 108"/>
                  <a:gd name="T7" fmla="*/ 54 h 123"/>
                  <a:gd name="T8" fmla="*/ 0 w 108"/>
                  <a:gd name="T9" fmla="*/ 54 h 123"/>
                  <a:gd name="T10" fmla="*/ 3 w 108"/>
                  <a:gd name="T11" fmla="*/ 69 h 123"/>
                  <a:gd name="T12" fmla="*/ 10 w 108"/>
                  <a:gd name="T13" fmla="*/ 82 h 123"/>
                  <a:gd name="T14" fmla="*/ 22 w 108"/>
                  <a:gd name="T15" fmla="*/ 92 h 123"/>
                  <a:gd name="T16" fmla="*/ 35 w 108"/>
                  <a:gd name="T17" fmla="*/ 101 h 123"/>
                  <a:gd name="T18" fmla="*/ 35 w 108"/>
                  <a:gd name="T19" fmla="*/ 101 h 123"/>
                  <a:gd name="T20" fmla="*/ 95 w 108"/>
                  <a:gd name="T21" fmla="*/ 123 h 123"/>
                  <a:gd name="T22" fmla="*/ 108 w 108"/>
                  <a:gd name="T23" fmla="*/ 41 h 123"/>
                  <a:gd name="T24" fmla="*/ 108 w 108"/>
                  <a:gd name="T25" fmla="*/ 41 h 123"/>
                  <a:gd name="T26" fmla="*/ 6 w 108"/>
                  <a:gd name="T27" fmla="*/ 0 h 123"/>
                  <a:gd name="T28" fmla="*/ 6 w 108"/>
                  <a:gd name="T29" fmla="*/ 0 h 1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8"/>
                  <a:gd name="T46" fmla="*/ 0 h 123"/>
                  <a:gd name="T47" fmla="*/ 108 w 108"/>
                  <a:gd name="T48" fmla="*/ 123 h 1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8" h="123">
                    <a:moveTo>
                      <a:pt x="6" y="0"/>
                    </a:moveTo>
                    <a:lnTo>
                      <a:pt x="3" y="9"/>
                    </a:lnTo>
                    <a:lnTo>
                      <a:pt x="0" y="54"/>
                    </a:lnTo>
                    <a:lnTo>
                      <a:pt x="3" y="69"/>
                    </a:lnTo>
                    <a:lnTo>
                      <a:pt x="10" y="82"/>
                    </a:lnTo>
                    <a:lnTo>
                      <a:pt x="22" y="92"/>
                    </a:lnTo>
                    <a:lnTo>
                      <a:pt x="35" y="101"/>
                    </a:lnTo>
                    <a:lnTo>
                      <a:pt x="95" y="123"/>
                    </a:lnTo>
                    <a:lnTo>
                      <a:pt x="108" y="41"/>
                    </a:lnTo>
                    <a:lnTo>
                      <a:pt x="6"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52" name="Freeform 114"/>
              <p:cNvSpPr>
                <a:spLocks/>
              </p:cNvSpPr>
              <p:nvPr/>
            </p:nvSpPr>
            <p:spPr bwMode="auto">
              <a:xfrm>
                <a:off x="369" y="2799"/>
                <a:ext cx="3" cy="9"/>
              </a:xfrm>
              <a:custGeom>
                <a:avLst/>
                <a:gdLst>
                  <a:gd name="T0" fmla="*/ 3 w 3"/>
                  <a:gd name="T1" fmla="*/ 0 h 9"/>
                  <a:gd name="T2" fmla="*/ 3 w 3"/>
                  <a:gd name="T3" fmla="*/ 0 h 9"/>
                  <a:gd name="T4" fmla="*/ 3 w 3"/>
                  <a:gd name="T5" fmla="*/ 0 h 9"/>
                  <a:gd name="T6" fmla="*/ 0 w 3"/>
                  <a:gd name="T7" fmla="*/ 9 h 9"/>
                  <a:gd name="T8" fmla="*/ 3 w 3"/>
                  <a:gd name="T9" fmla="*/ 0 h 9"/>
                  <a:gd name="T10" fmla="*/ 0 60000 65536"/>
                  <a:gd name="T11" fmla="*/ 0 60000 65536"/>
                  <a:gd name="T12" fmla="*/ 0 60000 65536"/>
                  <a:gd name="T13" fmla="*/ 0 60000 65536"/>
                  <a:gd name="T14" fmla="*/ 0 60000 65536"/>
                  <a:gd name="T15" fmla="*/ 0 w 3"/>
                  <a:gd name="T16" fmla="*/ 0 h 9"/>
                  <a:gd name="T17" fmla="*/ 3 w 3"/>
                  <a:gd name="T18" fmla="*/ 9 h 9"/>
                </a:gdLst>
                <a:ahLst/>
                <a:cxnLst>
                  <a:cxn ang="T10">
                    <a:pos x="T0" y="T1"/>
                  </a:cxn>
                  <a:cxn ang="T11">
                    <a:pos x="T2" y="T3"/>
                  </a:cxn>
                  <a:cxn ang="T12">
                    <a:pos x="T4" y="T5"/>
                  </a:cxn>
                  <a:cxn ang="T13">
                    <a:pos x="T6" y="T7"/>
                  </a:cxn>
                  <a:cxn ang="T14">
                    <a:pos x="T8" y="T9"/>
                  </a:cxn>
                </a:cxnLst>
                <a:rect l="T15" t="T16" r="T17" b="T18"/>
                <a:pathLst>
                  <a:path w="3" h="9">
                    <a:moveTo>
                      <a:pt x="3" y="0"/>
                    </a:moveTo>
                    <a:lnTo>
                      <a:pt x="3" y="0"/>
                    </a:lnTo>
                    <a:lnTo>
                      <a:pt x="0" y="9"/>
                    </a:lnTo>
                    <a:lnTo>
                      <a:pt x="3"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53" name="Freeform 115"/>
              <p:cNvSpPr>
                <a:spLocks/>
              </p:cNvSpPr>
              <p:nvPr/>
            </p:nvSpPr>
            <p:spPr bwMode="auto">
              <a:xfrm>
                <a:off x="369" y="2799"/>
                <a:ext cx="1766" cy="373"/>
              </a:xfrm>
              <a:custGeom>
                <a:avLst/>
                <a:gdLst>
                  <a:gd name="T0" fmla="*/ 1763 w 1766"/>
                  <a:gd name="T1" fmla="*/ 117 h 373"/>
                  <a:gd name="T2" fmla="*/ 1674 w 1766"/>
                  <a:gd name="T3" fmla="*/ 145 h 373"/>
                  <a:gd name="T4" fmla="*/ 1582 w 1766"/>
                  <a:gd name="T5" fmla="*/ 171 h 373"/>
                  <a:gd name="T6" fmla="*/ 1490 w 1766"/>
                  <a:gd name="T7" fmla="*/ 199 h 373"/>
                  <a:gd name="T8" fmla="*/ 1399 w 1766"/>
                  <a:gd name="T9" fmla="*/ 228 h 373"/>
                  <a:gd name="T10" fmla="*/ 1307 w 1766"/>
                  <a:gd name="T11" fmla="*/ 256 h 373"/>
                  <a:gd name="T12" fmla="*/ 1215 w 1766"/>
                  <a:gd name="T13" fmla="*/ 285 h 373"/>
                  <a:gd name="T14" fmla="*/ 1123 w 1766"/>
                  <a:gd name="T15" fmla="*/ 313 h 373"/>
                  <a:gd name="T16" fmla="*/ 1032 w 1766"/>
                  <a:gd name="T17" fmla="*/ 342 h 373"/>
                  <a:gd name="T18" fmla="*/ 997 w 1766"/>
                  <a:gd name="T19" fmla="*/ 351 h 373"/>
                  <a:gd name="T20" fmla="*/ 959 w 1766"/>
                  <a:gd name="T21" fmla="*/ 361 h 373"/>
                  <a:gd name="T22" fmla="*/ 943 w 1766"/>
                  <a:gd name="T23" fmla="*/ 357 h 373"/>
                  <a:gd name="T24" fmla="*/ 896 w 1766"/>
                  <a:gd name="T25" fmla="*/ 345 h 373"/>
                  <a:gd name="T26" fmla="*/ 706 w 1766"/>
                  <a:gd name="T27" fmla="*/ 272 h 373"/>
                  <a:gd name="T28" fmla="*/ 472 w 1766"/>
                  <a:gd name="T29" fmla="*/ 183 h 373"/>
                  <a:gd name="T30" fmla="*/ 237 w 1766"/>
                  <a:gd name="T31" fmla="*/ 92 h 373"/>
                  <a:gd name="T32" fmla="*/ 3 w 1766"/>
                  <a:gd name="T33" fmla="*/ 0 h 373"/>
                  <a:gd name="T34" fmla="*/ 0 w 1766"/>
                  <a:gd name="T35" fmla="*/ 6 h 373"/>
                  <a:gd name="T36" fmla="*/ 234 w 1766"/>
                  <a:gd name="T37" fmla="*/ 101 h 373"/>
                  <a:gd name="T38" fmla="*/ 468 w 1766"/>
                  <a:gd name="T39" fmla="*/ 193 h 373"/>
                  <a:gd name="T40" fmla="*/ 706 w 1766"/>
                  <a:gd name="T41" fmla="*/ 285 h 373"/>
                  <a:gd name="T42" fmla="*/ 892 w 1766"/>
                  <a:gd name="T43" fmla="*/ 357 h 373"/>
                  <a:gd name="T44" fmla="*/ 940 w 1766"/>
                  <a:gd name="T45" fmla="*/ 370 h 373"/>
                  <a:gd name="T46" fmla="*/ 956 w 1766"/>
                  <a:gd name="T47" fmla="*/ 373 h 373"/>
                  <a:gd name="T48" fmla="*/ 997 w 1766"/>
                  <a:gd name="T49" fmla="*/ 364 h 373"/>
                  <a:gd name="T50" fmla="*/ 1028 w 1766"/>
                  <a:gd name="T51" fmla="*/ 354 h 373"/>
                  <a:gd name="T52" fmla="*/ 1123 w 1766"/>
                  <a:gd name="T53" fmla="*/ 323 h 373"/>
                  <a:gd name="T54" fmla="*/ 1215 w 1766"/>
                  <a:gd name="T55" fmla="*/ 294 h 373"/>
                  <a:gd name="T56" fmla="*/ 1307 w 1766"/>
                  <a:gd name="T57" fmla="*/ 266 h 373"/>
                  <a:gd name="T58" fmla="*/ 1399 w 1766"/>
                  <a:gd name="T59" fmla="*/ 237 h 373"/>
                  <a:gd name="T60" fmla="*/ 1490 w 1766"/>
                  <a:gd name="T61" fmla="*/ 209 h 373"/>
                  <a:gd name="T62" fmla="*/ 1582 w 1766"/>
                  <a:gd name="T63" fmla="*/ 180 h 373"/>
                  <a:gd name="T64" fmla="*/ 1674 w 1766"/>
                  <a:gd name="T65" fmla="*/ 152 h 373"/>
                  <a:gd name="T66" fmla="*/ 1766 w 1766"/>
                  <a:gd name="T67" fmla="*/ 123 h 373"/>
                  <a:gd name="T68" fmla="*/ 1763 w 1766"/>
                  <a:gd name="T69" fmla="*/ 117 h 37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66"/>
                  <a:gd name="T106" fmla="*/ 0 h 373"/>
                  <a:gd name="T107" fmla="*/ 1766 w 1766"/>
                  <a:gd name="T108" fmla="*/ 373 h 37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66" h="373">
                    <a:moveTo>
                      <a:pt x="1763" y="117"/>
                    </a:moveTo>
                    <a:lnTo>
                      <a:pt x="1763" y="117"/>
                    </a:lnTo>
                    <a:lnTo>
                      <a:pt x="1674" y="145"/>
                    </a:lnTo>
                    <a:lnTo>
                      <a:pt x="1582" y="171"/>
                    </a:lnTo>
                    <a:lnTo>
                      <a:pt x="1490" y="199"/>
                    </a:lnTo>
                    <a:lnTo>
                      <a:pt x="1399" y="228"/>
                    </a:lnTo>
                    <a:lnTo>
                      <a:pt x="1307" y="256"/>
                    </a:lnTo>
                    <a:lnTo>
                      <a:pt x="1215" y="285"/>
                    </a:lnTo>
                    <a:lnTo>
                      <a:pt x="1123" y="313"/>
                    </a:lnTo>
                    <a:lnTo>
                      <a:pt x="1032" y="342"/>
                    </a:lnTo>
                    <a:lnTo>
                      <a:pt x="997" y="351"/>
                    </a:lnTo>
                    <a:lnTo>
                      <a:pt x="972" y="357"/>
                    </a:lnTo>
                    <a:lnTo>
                      <a:pt x="959" y="361"/>
                    </a:lnTo>
                    <a:lnTo>
                      <a:pt x="943" y="357"/>
                    </a:lnTo>
                    <a:lnTo>
                      <a:pt x="896" y="345"/>
                    </a:lnTo>
                    <a:lnTo>
                      <a:pt x="706" y="272"/>
                    </a:lnTo>
                    <a:lnTo>
                      <a:pt x="472" y="183"/>
                    </a:lnTo>
                    <a:lnTo>
                      <a:pt x="237" y="92"/>
                    </a:lnTo>
                    <a:lnTo>
                      <a:pt x="3" y="0"/>
                    </a:lnTo>
                    <a:lnTo>
                      <a:pt x="0" y="6"/>
                    </a:lnTo>
                    <a:lnTo>
                      <a:pt x="234" y="101"/>
                    </a:lnTo>
                    <a:lnTo>
                      <a:pt x="468" y="193"/>
                    </a:lnTo>
                    <a:lnTo>
                      <a:pt x="706" y="285"/>
                    </a:lnTo>
                    <a:lnTo>
                      <a:pt x="892" y="357"/>
                    </a:lnTo>
                    <a:lnTo>
                      <a:pt x="940" y="370"/>
                    </a:lnTo>
                    <a:lnTo>
                      <a:pt x="956" y="373"/>
                    </a:lnTo>
                    <a:lnTo>
                      <a:pt x="972" y="370"/>
                    </a:lnTo>
                    <a:lnTo>
                      <a:pt x="997" y="364"/>
                    </a:lnTo>
                    <a:lnTo>
                      <a:pt x="1028" y="354"/>
                    </a:lnTo>
                    <a:lnTo>
                      <a:pt x="1123" y="323"/>
                    </a:lnTo>
                    <a:lnTo>
                      <a:pt x="1215" y="294"/>
                    </a:lnTo>
                    <a:lnTo>
                      <a:pt x="1307" y="266"/>
                    </a:lnTo>
                    <a:lnTo>
                      <a:pt x="1399" y="237"/>
                    </a:lnTo>
                    <a:lnTo>
                      <a:pt x="1490" y="209"/>
                    </a:lnTo>
                    <a:lnTo>
                      <a:pt x="1582" y="180"/>
                    </a:lnTo>
                    <a:lnTo>
                      <a:pt x="1674" y="152"/>
                    </a:lnTo>
                    <a:lnTo>
                      <a:pt x="1766" y="123"/>
                    </a:lnTo>
                    <a:lnTo>
                      <a:pt x="1763" y="117"/>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54" name="Freeform 116"/>
              <p:cNvSpPr>
                <a:spLocks/>
              </p:cNvSpPr>
              <p:nvPr/>
            </p:nvSpPr>
            <p:spPr bwMode="auto">
              <a:xfrm>
                <a:off x="1331" y="2878"/>
                <a:ext cx="354" cy="104"/>
              </a:xfrm>
              <a:custGeom>
                <a:avLst/>
                <a:gdLst>
                  <a:gd name="T0" fmla="*/ 348 w 354"/>
                  <a:gd name="T1" fmla="*/ 54 h 104"/>
                  <a:gd name="T2" fmla="*/ 272 w 354"/>
                  <a:gd name="T3" fmla="*/ 28 h 104"/>
                  <a:gd name="T4" fmla="*/ 203 w 354"/>
                  <a:gd name="T5" fmla="*/ 3 h 104"/>
                  <a:gd name="T6" fmla="*/ 203 w 354"/>
                  <a:gd name="T7" fmla="*/ 3 h 104"/>
                  <a:gd name="T8" fmla="*/ 187 w 354"/>
                  <a:gd name="T9" fmla="*/ 0 h 104"/>
                  <a:gd name="T10" fmla="*/ 187 w 354"/>
                  <a:gd name="T11" fmla="*/ 0 h 104"/>
                  <a:gd name="T12" fmla="*/ 171 w 354"/>
                  <a:gd name="T13" fmla="*/ 0 h 104"/>
                  <a:gd name="T14" fmla="*/ 95 w 354"/>
                  <a:gd name="T15" fmla="*/ 19 h 104"/>
                  <a:gd name="T16" fmla="*/ 10 w 354"/>
                  <a:gd name="T17" fmla="*/ 38 h 104"/>
                  <a:gd name="T18" fmla="*/ 10 w 354"/>
                  <a:gd name="T19" fmla="*/ 38 h 104"/>
                  <a:gd name="T20" fmla="*/ 3 w 354"/>
                  <a:gd name="T21" fmla="*/ 41 h 104"/>
                  <a:gd name="T22" fmla="*/ 0 w 354"/>
                  <a:gd name="T23" fmla="*/ 44 h 104"/>
                  <a:gd name="T24" fmla="*/ 3 w 354"/>
                  <a:gd name="T25" fmla="*/ 47 h 104"/>
                  <a:gd name="T26" fmla="*/ 10 w 354"/>
                  <a:gd name="T27" fmla="*/ 51 h 104"/>
                  <a:gd name="T28" fmla="*/ 85 w 354"/>
                  <a:gd name="T29" fmla="*/ 73 h 104"/>
                  <a:gd name="T30" fmla="*/ 168 w 354"/>
                  <a:gd name="T31" fmla="*/ 98 h 104"/>
                  <a:gd name="T32" fmla="*/ 180 w 354"/>
                  <a:gd name="T33" fmla="*/ 104 h 104"/>
                  <a:gd name="T34" fmla="*/ 180 w 354"/>
                  <a:gd name="T35" fmla="*/ 104 h 104"/>
                  <a:gd name="T36" fmla="*/ 196 w 354"/>
                  <a:gd name="T37" fmla="*/ 104 h 104"/>
                  <a:gd name="T38" fmla="*/ 212 w 354"/>
                  <a:gd name="T39" fmla="*/ 104 h 104"/>
                  <a:gd name="T40" fmla="*/ 259 w 354"/>
                  <a:gd name="T41" fmla="*/ 89 h 104"/>
                  <a:gd name="T42" fmla="*/ 348 w 354"/>
                  <a:gd name="T43" fmla="*/ 63 h 104"/>
                  <a:gd name="T44" fmla="*/ 348 w 354"/>
                  <a:gd name="T45" fmla="*/ 63 h 104"/>
                  <a:gd name="T46" fmla="*/ 351 w 354"/>
                  <a:gd name="T47" fmla="*/ 60 h 104"/>
                  <a:gd name="T48" fmla="*/ 354 w 354"/>
                  <a:gd name="T49" fmla="*/ 60 h 104"/>
                  <a:gd name="T50" fmla="*/ 348 w 354"/>
                  <a:gd name="T51" fmla="*/ 54 h 104"/>
                  <a:gd name="T52" fmla="*/ 348 w 354"/>
                  <a:gd name="T53" fmla="*/ 54 h 10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54"/>
                  <a:gd name="T82" fmla="*/ 0 h 104"/>
                  <a:gd name="T83" fmla="*/ 354 w 354"/>
                  <a:gd name="T84" fmla="*/ 104 h 10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54" h="104">
                    <a:moveTo>
                      <a:pt x="348" y="54"/>
                    </a:moveTo>
                    <a:lnTo>
                      <a:pt x="272" y="28"/>
                    </a:lnTo>
                    <a:lnTo>
                      <a:pt x="203" y="3"/>
                    </a:lnTo>
                    <a:lnTo>
                      <a:pt x="187" y="0"/>
                    </a:lnTo>
                    <a:lnTo>
                      <a:pt x="171" y="0"/>
                    </a:lnTo>
                    <a:lnTo>
                      <a:pt x="95" y="19"/>
                    </a:lnTo>
                    <a:lnTo>
                      <a:pt x="10" y="38"/>
                    </a:lnTo>
                    <a:lnTo>
                      <a:pt x="3" y="41"/>
                    </a:lnTo>
                    <a:lnTo>
                      <a:pt x="0" y="44"/>
                    </a:lnTo>
                    <a:lnTo>
                      <a:pt x="3" y="47"/>
                    </a:lnTo>
                    <a:lnTo>
                      <a:pt x="10" y="51"/>
                    </a:lnTo>
                    <a:lnTo>
                      <a:pt x="85" y="73"/>
                    </a:lnTo>
                    <a:lnTo>
                      <a:pt x="168" y="98"/>
                    </a:lnTo>
                    <a:lnTo>
                      <a:pt x="180" y="104"/>
                    </a:lnTo>
                    <a:lnTo>
                      <a:pt x="196" y="104"/>
                    </a:lnTo>
                    <a:lnTo>
                      <a:pt x="212" y="104"/>
                    </a:lnTo>
                    <a:lnTo>
                      <a:pt x="259" y="89"/>
                    </a:lnTo>
                    <a:lnTo>
                      <a:pt x="348" y="63"/>
                    </a:lnTo>
                    <a:lnTo>
                      <a:pt x="351" y="60"/>
                    </a:lnTo>
                    <a:lnTo>
                      <a:pt x="354" y="60"/>
                    </a:lnTo>
                    <a:lnTo>
                      <a:pt x="348"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55" name="Freeform 117"/>
              <p:cNvSpPr>
                <a:spLocks/>
              </p:cNvSpPr>
              <p:nvPr/>
            </p:nvSpPr>
            <p:spPr bwMode="auto">
              <a:xfrm>
                <a:off x="1331" y="2881"/>
                <a:ext cx="354" cy="108"/>
              </a:xfrm>
              <a:custGeom>
                <a:avLst/>
                <a:gdLst>
                  <a:gd name="T0" fmla="*/ 180 w 354"/>
                  <a:gd name="T1" fmla="*/ 105 h 108"/>
                  <a:gd name="T2" fmla="*/ 180 w 354"/>
                  <a:gd name="T3" fmla="*/ 105 h 108"/>
                  <a:gd name="T4" fmla="*/ 196 w 354"/>
                  <a:gd name="T5" fmla="*/ 108 h 108"/>
                  <a:gd name="T6" fmla="*/ 212 w 354"/>
                  <a:gd name="T7" fmla="*/ 105 h 108"/>
                  <a:gd name="T8" fmla="*/ 348 w 354"/>
                  <a:gd name="T9" fmla="*/ 63 h 108"/>
                  <a:gd name="T10" fmla="*/ 348 w 354"/>
                  <a:gd name="T11" fmla="*/ 63 h 108"/>
                  <a:gd name="T12" fmla="*/ 351 w 354"/>
                  <a:gd name="T13" fmla="*/ 63 h 108"/>
                  <a:gd name="T14" fmla="*/ 354 w 354"/>
                  <a:gd name="T15" fmla="*/ 60 h 108"/>
                  <a:gd name="T16" fmla="*/ 348 w 354"/>
                  <a:gd name="T17" fmla="*/ 57 h 108"/>
                  <a:gd name="T18" fmla="*/ 203 w 354"/>
                  <a:gd name="T19" fmla="*/ 3 h 108"/>
                  <a:gd name="T20" fmla="*/ 203 w 354"/>
                  <a:gd name="T21" fmla="*/ 3 h 108"/>
                  <a:gd name="T22" fmla="*/ 187 w 354"/>
                  <a:gd name="T23" fmla="*/ 0 h 108"/>
                  <a:gd name="T24" fmla="*/ 171 w 354"/>
                  <a:gd name="T25" fmla="*/ 3 h 108"/>
                  <a:gd name="T26" fmla="*/ 10 w 354"/>
                  <a:gd name="T27" fmla="*/ 41 h 108"/>
                  <a:gd name="T28" fmla="*/ 10 w 354"/>
                  <a:gd name="T29" fmla="*/ 41 h 108"/>
                  <a:gd name="T30" fmla="*/ 3 w 354"/>
                  <a:gd name="T31" fmla="*/ 41 h 108"/>
                  <a:gd name="T32" fmla="*/ 0 w 354"/>
                  <a:gd name="T33" fmla="*/ 44 h 108"/>
                  <a:gd name="T34" fmla="*/ 3 w 354"/>
                  <a:gd name="T35" fmla="*/ 48 h 108"/>
                  <a:gd name="T36" fmla="*/ 10 w 354"/>
                  <a:gd name="T37" fmla="*/ 51 h 108"/>
                  <a:gd name="T38" fmla="*/ 180 w 354"/>
                  <a:gd name="T39" fmla="*/ 105 h 1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54"/>
                  <a:gd name="T61" fmla="*/ 0 h 108"/>
                  <a:gd name="T62" fmla="*/ 354 w 354"/>
                  <a:gd name="T63" fmla="*/ 108 h 1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54" h="108">
                    <a:moveTo>
                      <a:pt x="180" y="105"/>
                    </a:moveTo>
                    <a:lnTo>
                      <a:pt x="180" y="105"/>
                    </a:lnTo>
                    <a:lnTo>
                      <a:pt x="196" y="108"/>
                    </a:lnTo>
                    <a:lnTo>
                      <a:pt x="212" y="105"/>
                    </a:lnTo>
                    <a:lnTo>
                      <a:pt x="348" y="63"/>
                    </a:lnTo>
                    <a:lnTo>
                      <a:pt x="351" y="63"/>
                    </a:lnTo>
                    <a:lnTo>
                      <a:pt x="354" y="60"/>
                    </a:lnTo>
                    <a:lnTo>
                      <a:pt x="348" y="57"/>
                    </a:lnTo>
                    <a:lnTo>
                      <a:pt x="203" y="3"/>
                    </a:lnTo>
                    <a:lnTo>
                      <a:pt x="187" y="0"/>
                    </a:lnTo>
                    <a:lnTo>
                      <a:pt x="171" y="3"/>
                    </a:lnTo>
                    <a:lnTo>
                      <a:pt x="10" y="41"/>
                    </a:lnTo>
                    <a:lnTo>
                      <a:pt x="3" y="41"/>
                    </a:lnTo>
                    <a:lnTo>
                      <a:pt x="0" y="44"/>
                    </a:lnTo>
                    <a:lnTo>
                      <a:pt x="3" y="48"/>
                    </a:lnTo>
                    <a:lnTo>
                      <a:pt x="10" y="51"/>
                    </a:lnTo>
                    <a:lnTo>
                      <a:pt x="180" y="105"/>
                    </a:ln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56" name="Freeform 118"/>
              <p:cNvSpPr>
                <a:spLocks/>
              </p:cNvSpPr>
              <p:nvPr/>
            </p:nvSpPr>
            <p:spPr bwMode="auto">
              <a:xfrm>
                <a:off x="1331" y="2881"/>
                <a:ext cx="354" cy="108"/>
              </a:xfrm>
              <a:custGeom>
                <a:avLst/>
                <a:gdLst>
                  <a:gd name="T0" fmla="*/ 348 w 354"/>
                  <a:gd name="T1" fmla="*/ 57 h 108"/>
                  <a:gd name="T2" fmla="*/ 316 w 354"/>
                  <a:gd name="T3" fmla="*/ 44 h 108"/>
                  <a:gd name="T4" fmla="*/ 278 w 354"/>
                  <a:gd name="T5" fmla="*/ 32 h 108"/>
                  <a:gd name="T6" fmla="*/ 237 w 354"/>
                  <a:gd name="T7" fmla="*/ 16 h 108"/>
                  <a:gd name="T8" fmla="*/ 203 w 354"/>
                  <a:gd name="T9" fmla="*/ 3 h 108"/>
                  <a:gd name="T10" fmla="*/ 203 w 354"/>
                  <a:gd name="T11" fmla="*/ 3 h 108"/>
                  <a:gd name="T12" fmla="*/ 199 w 354"/>
                  <a:gd name="T13" fmla="*/ 3 h 108"/>
                  <a:gd name="T14" fmla="*/ 199 w 354"/>
                  <a:gd name="T15" fmla="*/ 3 h 108"/>
                  <a:gd name="T16" fmla="*/ 184 w 354"/>
                  <a:gd name="T17" fmla="*/ 0 h 108"/>
                  <a:gd name="T18" fmla="*/ 171 w 354"/>
                  <a:gd name="T19" fmla="*/ 3 h 108"/>
                  <a:gd name="T20" fmla="*/ 155 w 354"/>
                  <a:gd name="T21" fmla="*/ 6 h 108"/>
                  <a:gd name="T22" fmla="*/ 111 w 354"/>
                  <a:gd name="T23" fmla="*/ 16 h 108"/>
                  <a:gd name="T24" fmla="*/ 66 w 354"/>
                  <a:gd name="T25" fmla="*/ 25 h 108"/>
                  <a:gd name="T26" fmla="*/ 22 w 354"/>
                  <a:gd name="T27" fmla="*/ 38 h 108"/>
                  <a:gd name="T28" fmla="*/ 10 w 354"/>
                  <a:gd name="T29" fmla="*/ 41 h 108"/>
                  <a:gd name="T30" fmla="*/ 10 w 354"/>
                  <a:gd name="T31" fmla="*/ 41 h 108"/>
                  <a:gd name="T32" fmla="*/ 3 w 354"/>
                  <a:gd name="T33" fmla="*/ 41 h 108"/>
                  <a:gd name="T34" fmla="*/ 0 w 354"/>
                  <a:gd name="T35" fmla="*/ 44 h 108"/>
                  <a:gd name="T36" fmla="*/ 3 w 354"/>
                  <a:gd name="T37" fmla="*/ 48 h 108"/>
                  <a:gd name="T38" fmla="*/ 10 w 354"/>
                  <a:gd name="T39" fmla="*/ 51 h 108"/>
                  <a:gd name="T40" fmla="*/ 19 w 354"/>
                  <a:gd name="T41" fmla="*/ 54 h 108"/>
                  <a:gd name="T42" fmla="*/ 60 w 354"/>
                  <a:gd name="T43" fmla="*/ 67 h 108"/>
                  <a:gd name="T44" fmla="*/ 101 w 354"/>
                  <a:gd name="T45" fmla="*/ 79 h 108"/>
                  <a:gd name="T46" fmla="*/ 139 w 354"/>
                  <a:gd name="T47" fmla="*/ 92 h 108"/>
                  <a:gd name="T48" fmla="*/ 180 w 354"/>
                  <a:gd name="T49" fmla="*/ 105 h 108"/>
                  <a:gd name="T50" fmla="*/ 180 w 354"/>
                  <a:gd name="T51" fmla="*/ 105 h 108"/>
                  <a:gd name="T52" fmla="*/ 180 w 354"/>
                  <a:gd name="T53" fmla="*/ 105 h 108"/>
                  <a:gd name="T54" fmla="*/ 196 w 354"/>
                  <a:gd name="T55" fmla="*/ 108 h 108"/>
                  <a:gd name="T56" fmla="*/ 212 w 354"/>
                  <a:gd name="T57" fmla="*/ 105 h 108"/>
                  <a:gd name="T58" fmla="*/ 222 w 354"/>
                  <a:gd name="T59" fmla="*/ 101 h 108"/>
                  <a:gd name="T60" fmla="*/ 266 w 354"/>
                  <a:gd name="T61" fmla="*/ 89 h 108"/>
                  <a:gd name="T62" fmla="*/ 313 w 354"/>
                  <a:gd name="T63" fmla="*/ 76 h 108"/>
                  <a:gd name="T64" fmla="*/ 348 w 354"/>
                  <a:gd name="T65" fmla="*/ 63 h 108"/>
                  <a:gd name="T66" fmla="*/ 348 w 354"/>
                  <a:gd name="T67" fmla="*/ 63 h 108"/>
                  <a:gd name="T68" fmla="*/ 351 w 354"/>
                  <a:gd name="T69" fmla="*/ 63 h 108"/>
                  <a:gd name="T70" fmla="*/ 354 w 354"/>
                  <a:gd name="T71" fmla="*/ 60 h 108"/>
                  <a:gd name="T72" fmla="*/ 348 w 354"/>
                  <a:gd name="T73" fmla="*/ 57 h 108"/>
                  <a:gd name="T74" fmla="*/ 348 w 354"/>
                  <a:gd name="T75" fmla="*/ 57 h 1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4"/>
                  <a:gd name="T115" fmla="*/ 0 h 108"/>
                  <a:gd name="T116" fmla="*/ 354 w 354"/>
                  <a:gd name="T117" fmla="*/ 108 h 10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4" h="108">
                    <a:moveTo>
                      <a:pt x="348" y="57"/>
                    </a:moveTo>
                    <a:lnTo>
                      <a:pt x="316" y="44"/>
                    </a:lnTo>
                    <a:lnTo>
                      <a:pt x="278" y="32"/>
                    </a:lnTo>
                    <a:lnTo>
                      <a:pt x="237" y="16"/>
                    </a:lnTo>
                    <a:lnTo>
                      <a:pt x="203" y="3"/>
                    </a:lnTo>
                    <a:lnTo>
                      <a:pt x="199" y="3"/>
                    </a:lnTo>
                    <a:lnTo>
                      <a:pt x="184" y="0"/>
                    </a:lnTo>
                    <a:lnTo>
                      <a:pt x="171" y="3"/>
                    </a:lnTo>
                    <a:lnTo>
                      <a:pt x="155" y="6"/>
                    </a:lnTo>
                    <a:lnTo>
                      <a:pt x="111" y="16"/>
                    </a:lnTo>
                    <a:lnTo>
                      <a:pt x="66" y="25"/>
                    </a:lnTo>
                    <a:lnTo>
                      <a:pt x="22" y="38"/>
                    </a:lnTo>
                    <a:lnTo>
                      <a:pt x="10" y="41"/>
                    </a:lnTo>
                    <a:lnTo>
                      <a:pt x="3" y="41"/>
                    </a:lnTo>
                    <a:lnTo>
                      <a:pt x="0" y="44"/>
                    </a:lnTo>
                    <a:lnTo>
                      <a:pt x="3" y="48"/>
                    </a:lnTo>
                    <a:lnTo>
                      <a:pt x="10" y="51"/>
                    </a:lnTo>
                    <a:lnTo>
                      <a:pt x="19" y="54"/>
                    </a:lnTo>
                    <a:lnTo>
                      <a:pt x="60" y="67"/>
                    </a:lnTo>
                    <a:lnTo>
                      <a:pt x="101" y="79"/>
                    </a:lnTo>
                    <a:lnTo>
                      <a:pt x="139" y="92"/>
                    </a:lnTo>
                    <a:lnTo>
                      <a:pt x="180" y="105"/>
                    </a:lnTo>
                    <a:lnTo>
                      <a:pt x="196" y="108"/>
                    </a:lnTo>
                    <a:lnTo>
                      <a:pt x="212" y="105"/>
                    </a:lnTo>
                    <a:lnTo>
                      <a:pt x="222" y="101"/>
                    </a:lnTo>
                    <a:lnTo>
                      <a:pt x="266" y="89"/>
                    </a:lnTo>
                    <a:lnTo>
                      <a:pt x="313" y="76"/>
                    </a:lnTo>
                    <a:lnTo>
                      <a:pt x="348" y="63"/>
                    </a:lnTo>
                    <a:lnTo>
                      <a:pt x="351" y="63"/>
                    </a:lnTo>
                    <a:lnTo>
                      <a:pt x="354" y="60"/>
                    </a:lnTo>
                    <a:lnTo>
                      <a:pt x="348"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57" name="Freeform 119"/>
              <p:cNvSpPr>
                <a:spLocks/>
              </p:cNvSpPr>
              <p:nvPr/>
            </p:nvSpPr>
            <p:spPr bwMode="auto">
              <a:xfrm>
                <a:off x="1553" y="2944"/>
                <a:ext cx="221" cy="70"/>
              </a:xfrm>
              <a:custGeom>
                <a:avLst/>
                <a:gdLst>
                  <a:gd name="T0" fmla="*/ 215 w 221"/>
                  <a:gd name="T1" fmla="*/ 19 h 70"/>
                  <a:gd name="T2" fmla="*/ 170 w 221"/>
                  <a:gd name="T3" fmla="*/ 4 h 70"/>
                  <a:gd name="T4" fmla="*/ 164 w 221"/>
                  <a:gd name="T5" fmla="*/ 4 h 70"/>
                  <a:gd name="T6" fmla="*/ 164 w 221"/>
                  <a:gd name="T7" fmla="*/ 4 h 70"/>
                  <a:gd name="T8" fmla="*/ 151 w 221"/>
                  <a:gd name="T9" fmla="*/ 0 h 70"/>
                  <a:gd name="T10" fmla="*/ 139 w 221"/>
                  <a:gd name="T11" fmla="*/ 0 h 70"/>
                  <a:gd name="T12" fmla="*/ 113 w 221"/>
                  <a:gd name="T13" fmla="*/ 10 h 70"/>
                  <a:gd name="T14" fmla="*/ 56 w 221"/>
                  <a:gd name="T15" fmla="*/ 26 h 70"/>
                  <a:gd name="T16" fmla="*/ 3 w 221"/>
                  <a:gd name="T17" fmla="*/ 42 h 70"/>
                  <a:gd name="T18" fmla="*/ 3 w 221"/>
                  <a:gd name="T19" fmla="*/ 42 h 70"/>
                  <a:gd name="T20" fmla="*/ 0 w 221"/>
                  <a:gd name="T21" fmla="*/ 45 h 70"/>
                  <a:gd name="T22" fmla="*/ 0 w 221"/>
                  <a:gd name="T23" fmla="*/ 48 h 70"/>
                  <a:gd name="T24" fmla="*/ 0 w 221"/>
                  <a:gd name="T25" fmla="*/ 48 h 70"/>
                  <a:gd name="T26" fmla="*/ 6 w 221"/>
                  <a:gd name="T27" fmla="*/ 51 h 70"/>
                  <a:gd name="T28" fmla="*/ 50 w 221"/>
                  <a:gd name="T29" fmla="*/ 64 h 70"/>
                  <a:gd name="T30" fmla="*/ 63 w 221"/>
                  <a:gd name="T31" fmla="*/ 70 h 70"/>
                  <a:gd name="T32" fmla="*/ 63 w 221"/>
                  <a:gd name="T33" fmla="*/ 70 h 70"/>
                  <a:gd name="T34" fmla="*/ 79 w 221"/>
                  <a:gd name="T35" fmla="*/ 70 h 70"/>
                  <a:gd name="T36" fmla="*/ 91 w 221"/>
                  <a:gd name="T37" fmla="*/ 70 h 70"/>
                  <a:gd name="T38" fmla="*/ 104 w 221"/>
                  <a:gd name="T39" fmla="*/ 67 h 70"/>
                  <a:gd name="T40" fmla="*/ 161 w 221"/>
                  <a:gd name="T41" fmla="*/ 48 h 70"/>
                  <a:gd name="T42" fmla="*/ 215 w 221"/>
                  <a:gd name="T43" fmla="*/ 29 h 70"/>
                  <a:gd name="T44" fmla="*/ 215 w 221"/>
                  <a:gd name="T45" fmla="*/ 29 h 70"/>
                  <a:gd name="T46" fmla="*/ 218 w 221"/>
                  <a:gd name="T47" fmla="*/ 26 h 70"/>
                  <a:gd name="T48" fmla="*/ 221 w 221"/>
                  <a:gd name="T49" fmla="*/ 26 h 70"/>
                  <a:gd name="T50" fmla="*/ 215 w 221"/>
                  <a:gd name="T51" fmla="*/ 19 h 70"/>
                  <a:gd name="T52" fmla="*/ 215 w 221"/>
                  <a:gd name="T53" fmla="*/ 19 h 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21"/>
                  <a:gd name="T82" fmla="*/ 0 h 70"/>
                  <a:gd name="T83" fmla="*/ 221 w 221"/>
                  <a:gd name="T84" fmla="*/ 70 h 7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21" h="70">
                    <a:moveTo>
                      <a:pt x="215" y="19"/>
                    </a:moveTo>
                    <a:lnTo>
                      <a:pt x="170" y="4"/>
                    </a:lnTo>
                    <a:lnTo>
                      <a:pt x="164" y="4"/>
                    </a:lnTo>
                    <a:lnTo>
                      <a:pt x="151" y="0"/>
                    </a:lnTo>
                    <a:lnTo>
                      <a:pt x="139" y="0"/>
                    </a:lnTo>
                    <a:lnTo>
                      <a:pt x="113" y="10"/>
                    </a:lnTo>
                    <a:lnTo>
                      <a:pt x="56" y="26"/>
                    </a:lnTo>
                    <a:lnTo>
                      <a:pt x="3" y="42"/>
                    </a:lnTo>
                    <a:lnTo>
                      <a:pt x="0" y="45"/>
                    </a:lnTo>
                    <a:lnTo>
                      <a:pt x="0" y="48"/>
                    </a:lnTo>
                    <a:lnTo>
                      <a:pt x="6" y="51"/>
                    </a:lnTo>
                    <a:lnTo>
                      <a:pt x="50" y="64"/>
                    </a:lnTo>
                    <a:lnTo>
                      <a:pt x="63" y="70"/>
                    </a:lnTo>
                    <a:lnTo>
                      <a:pt x="79" y="70"/>
                    </a:lnTo>
                    <a:lnTo>
                      <a:pt x="91" y="70"/>
                    </a:lnTo>
                    <a:lnTo>
                      <a:pt x="104" y="67"/>
                    </a:lnTo>
                    <a:lnTo>
                      <a:pt x="161" y="48"/>
                    </a:lnTo>
                    <a:lnTo>
                      <a:pt x="215" y="29"/>
                    </a:lnTo>
                    <a:lnTo>
                      <a:pt x="218" y="26"/>
                    </a:lnTo>
                    <a:lnTo>
                      <a:pt x="221" y="26"/>
                    </a:lnTo>
                    <a:lnTo>
                      <a:pt x="215"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58" name="Freeform 120"/>
              <p:cNvSpPr>
                <a:spLocks/>
              </p:cNvSpPr>
              <p:nvPr/>
            </p:nvSpPr>
            <p:spPr bwMode="auto">
              <a:xfrm>
                <a:off x="1553" y="2948"/>
                <a:ext cx="221" cy="72"/>
              </a:xfrm>
              <a:custGeom>
                <a:avLst/>
                <a:gdLst>
                  <a:gd name="T0" fmla="*/ 63 w 221"/>
                  <a:gd name="T1" fmla="*/ 69 h 72"/>
                  <a:gd name="T2" fmla="*/ 63 w 221"/>
                  <a:gd name="T3" fmla="*/ 69 h 72"/>
                  <a:gd name="T4" fmla="*/ 79 w 221"/>
                  <a:gd name="T5" fmla="*/ 72 h 72"/>
                  <a:gd name="T6" fmla="*/ 91 w 221"/>
                  <a:gd name="T7" fmla="*/ 69 h 72"/>
                  <a:gd name="T8" fmla="*/ 215 w 221"/>
                  <a:gd name="T9" fmla="*/ 28 h 72"/>
                  <a:gd name="T10" fmla="*/ 215 w 221"/>
                  <a:gd name="T11" fmla="*/ 28 h 72"/>
                  <a:gd name="T12" fmla="*/ 218 w 221"/>
                  <a:gd name="T13" fmla="*/ 28 h 72"/>
                  <a:gd name="T14" fmla="*/ 221 w 221"/>
                  <a:gd name="T15" fmla="*/ 25 h 72"/>
                  <a:gd name="T16" fmla="*/ 215 w 221"/>
                  <a:gd name="T17" fmla="*/ 22 h 72"/>
                  <a:gd name="T18" fmla="*/ 164 w 221"/>
                  <a:gd name="T19" fmla="*/ 3 h 72"/>
                  <a:gd name="T20" fmla="*/ 164 w 221"/>
                  <a:gd name="T21" fmla="*/ 3 h 72"/>
                  <a:gd name="T22" fmla="*/ 151 w 221"/>
                  <a:gd name="T23" fmla="*/ 0 h 72"/>
                  <a:gd name="T24" fmla="*/ 139 w 221"/>
                  <a:gd name="T25" fmla="*/ 3 h 72"/>
                  <a:gd name="T26" fmla="*/ 3 w 221"/>
                  <a:gd name="T27" fmla="*/ 41 h 72"/>
                  <a:gd name="T28" fmla="*/ 3 w 221"/>
                  <a:gd name="T29" fmla="*/ 41 h 72"/>
                  <a:gd name="T30" fmla="*/ 0 w 221"/>
                  <a:gd name="T31" fmla="*/ 44 h 72"/>
                  <a:gd name="T32" fmla="*/ 0 w 221"/>
                  <a:gd name="T33" fmla="*/ 47 h 72"/>
                  <a:gd name="T34" fmla="*/ 0 w 221"/>
                  <a:gd name="T35" fmla="*/ 50 h 72"/>
                  <a:gd name="T36" fmla="*/ 6 w 221"/>
                  <a:gd name="T37" fmla="*/ 50 h 72"/>
                  <a:gd name="T38" fmla="*/ 63 w 221"/>
                  <a:gd name="T39" fmla="*/ 69 h 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1"/>
                  <a:gd name="T61" fmla="*/ 0 h 72"/>
                  <a:gd name="T62" fmla="*/ 221 w 221"/>
                  <a:gd name="T63" fmla="*/ 72 h 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1" h="72">
                    <a:moveTo>
                      <a:pt x="63" y="69"/>
                    </a:moveTo>
                    <a:lnTo>
                      <a:pt x="63" y="69"/>
                    </a:lnTo>
                    <a:lnTo>
                      <a:pt x="79" y="72"/>
                    </a:lnTo>
                    <a:lnTo>
                      <a:pt x="91" y="69"/>
                    </a:lnTo>
                    <a:lnTo>
                      <a:pt x="215" y="28"/>
                    </a:lnTo>
                    <a:lnTo>
                      <a:pt x="218" y="28"/>
                    </a:lnTo>
                    <a:lnTo>
                      <a:pt x="221" y="25"/>
                    </a:lnTo>
                    <a:lnTo>
                      <a:pt x="215" y="22"/>
                    </a:lnTo>
                    <a:lnTo>
                      <a:pt x="164" y="3"/>
                    </a:lnTo>
                    <a:lnTo>
                      <a:pt x="151" y="0"/>
                    </a:lnTo>
                    <a:lnTo>
                      <a:pt x="139" y="3"/>
                    </a:lnTo>
                    <a:lnTo>
                      <a:pt x="3" y="41"/>
                    </a:lnTo>
                    <a:lnTo>
                      <a:pt x="0" y="44"/>
                    </a:lnTo>
                    <a:lnTo>
                      <a:pt x="0" y="47"/>
                    </a:lnTo>
                    <a:lnTo>
                      <a:pt x="0" y="50"/>
                    </a:lnTo>
                    <a:lnTo>
                      <a:pt x="6" y="50"/>
                    </a:lnTo>
                    <a:lnTo>
                      <a:pt x="63" y="69"/>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59" name="Freeform 121"/>
              <p:cNvSpPr>
                <a:spLocks/>
              </p:cNvSpPr>
              <p:nvPr/>
            </p:nvSpPr>
            <p:spPr bwMode="auto">
              <a:xfrm>
                <a:off x="1553" y="2948"/>
                <a:ext cx="221" cy="72"/>
              </a:xfrm>
              <a:custGeom>
                <a:avLst/>
                <a:gdLst>
                  <a:gd name="T0" fmla="*/ 215 w 221"/>
                  <a:gd name="T1" fmla="*/ 22 h 72"/>
                  <a:gd name="T2" fmla="*/ 215 w 221"/>
                  <a:gd name="T3" fmla="*/ 22 h 72"/>
                  <a:gd name="T4" fmla="*/ 215 w 221"/>
                  <a:gd name="T5" fmla="*/ 22 h 72"/>
                  <a:gd name="T6" fmla="*/ 174 w 221"/>
                  <a:gd name="T7" fmla="*/ 6 h 72"/>
                  <a:gd name="T8" fmla="*/ 164 w 221"/>
                  <a:gd name="T9" fmla="*/ 3 h 72"/>
                  <a:gd name="T10" fmla="*/ 164 w 221"/>
                  <a:gd name="T11" fmla="*/ 3 h 72"/>
                  <a:gd name="T12" fmla="*/ 151 w 221"/>
                  <a:gd name="T13" fmla="*/ 0 h 72"/>
                  <a:gd name="T14" fmla="*/ 139 w 221"/>
                  <a:gd name="T15" fmla="*/ 3 h 72"/>
                  <a:gd name="T16" fmla="*/ 132 w 221"/>
                  <a:gd name="T17" fmla="*/ 3 h 72"/>
                  <a:gd name="T18" fmla="*/ 88 w 221"/>
                  <a:gd name="T19" fmla="*/ 15 h 72"/>
                  <a:gd name="T20" fmla="*/ 44 w 221"/>
                  <a:gd name="T21" fmla="*/ 31 h 72"/>
                  <a:gd name="T22" fmla="*/ 3 w 221"/>
                  <a:gd name="T23" fmla="*/ 41 h 72"/>
                  <a:gd name="T24" fmla="*/ 3 w 221"/>
                  <a:gd name="T25" fmla="*/ 41 h 72"/>
                  <a:gd name="T26" fmla="*/ 0 w 221"/>
                  <a:gd name="T27" fmla="*/ 44 h 72"/>
                  <a:gd name="T28" fmla="*/ 0 w 221"/>
                  <a:gd name="T29" fmla="*/ 47 h 72"/>
                  <a:gd name="T30" fmla="*/ 0 w 221"/>
                  <a:gd name="T31" fmla="*/ 47 h 72"/>
                  <a:gd name="T32" fmla="*/ 6 w 221"/>
                  <a:gd name="T33" fmla="*/ 50 h 72"/>
                  <a:gd name="T34" fmla="*/ 37 w 221"/>
                  <a:gd name="T35" fmla="*/ 63 h 72"/>
                  <a:gd name="T36" fmla="*/ 63 w 221"/>
                  <a:gd name="T37" fmla="*/ 69 h 72"/>
                  <a:gd name="T38" fmla="*/ 63 w 221"/>
                  <a:gd name="T39" fmla="*/ 69 h 72"/>
                  <a:gd name="T40" fmla="*/ 79 w 221"/>
                  <a:gd name="T41" fmla="*/ 72 h 72"/>
                  <a:gd name="T42" fmla="*/ 79 w 221"/>
                  <a:gd name="T43" fmla="*/ 72 h 72"/>
                  <a:gd name="T44" fmla="*/ 91 w 221"/>
                  <a:gd name="T45" fmla="*/ 69 h 72"/>
                  <a:gd name="T46" fmla="*/ 123 w 221"/>
                  <a:gd name="T47" fmla="*/ 60 h 72"/>
                  <a:gd name="T48" fmla="*/ 167 w 221"/>
                  <a:gd name="T49" fmla="*/ 44 h 72"/>
                  <a:gd name="T50" fmla="*/ 212 w 221"/>
                  <a:gd name="T51" fmla="*/ 31 h 72"/>
                  <a:gd name="T52" fmla="*/ 215 w 221"/>
                  <a:gd name="T53" fmla="*/ 28 h 72"/>
                  <a:gd name="T54" fmla="*/ 215 w 221"/>
                  <a:gd name="T55" fmla="*/ 28 h 72"/>
                  <a:gd name="T56" fmla="*/ 218 w 221"/>
                  <a:gd name="T57" fmla="*/ 28 h 72"/>
                  <a:gd name="T58" fmla="*/ 221 w 221"/>
                  <a:gd name="T59" fmla="*/ 25 h 72"/>
                  <a:gd name="T60" fmla="*/ 215 w 221"/>
                  <a:gd name="T61" fmla="*/ 22 h 72"/>
                  <a:gd name="T62" fmla="*/ 215 w 221"/>
                  <a:gd name="T63" fmla="*/ 22 h 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21"/>
                  <a:gd name="T97" fmla="*/ 0 h 72"/>
                  <a:gd name="T98" fmla="*/ 221 w 221"/>
                  <a:gd name="T99" fmla="*/ 72 h 7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21" h="72">
                    <a:moveTo>
                      <a:pt x="215" y="22"/>
                    </a:moveTo>
                    <a:lnTo>
                      <a:pt x="215" y="22"/>
                    </a:lnTo>
                    <a:lnTo>
                      <a:pt x="174" y="6"/>
                    </a:lnTo>
                    <a:lnTo>
                      <a:pt x="164" y="3"/>
                    </a:lnTo>
                    <a:lnTo>
                      <a:pt x="151" y="0"/>
                    </a:lnTo>
                    <a:lnTo>
                      <a:pt x="139" y="3"/>
                    </a:lnTo>
                    <a:lnTo>
                      <a:pt x="132" y="3"/>
                    </a:lnTo>
                    <a:lnTo>
                      <a:pt x="88" y="15"/>
                    </a:lnTo>
                    <a:lnTo>
                      <a:pt x="44" y="31"/>
                    </a:lnTo>
                    <a:lnTo>
                      <a:pt x="3" y="41"/>
                    </a:lnTo>
                    <a:lnTo>
                      <a:pt x="0" y="44"/>
                    </a:lnTo>
                    <a:lnTo>
                      <a:pt x="0" y="47"/>
                    </a:lnTo>
                    <a:lnTo>
                      <a:pt x="6" y="50"/>
                    </a:lnTo>
                    <a:lnTo>
                      <a:pt x="37" y="63"/>
                    </a:lnTo>
                    <a:lnTo>
                      <a:pt x="63" y="69"/>
                    </a:lnTo>
                    <a:lnTo>
                      <a:pt x="79" y="72"/>
                    </a:lnTo>
                    <a:lnTo>
                      <a:pt x="91" y="69"/>
                    </a:lnTo>
                    <a:lnTo>
                      <a:pt x="123" y="60"/>
                    </a:lnTo>
                    <a:lnTo>
                      <a:pt x="167" y="44"/>
                    </a:lnTo>
                    <a:lnTo>
                      <a:pt x="212" y="31"/>
                    </a:lnTo>
                    <a:lnTo>
                      <a:pt x="215" y="28"/>
                    </a:lnTo>
                    <a:lnTo>
                      <a:pt x="218" y="28"/>
                    </a:lnTo>
                    <a:lnTo>
                      <a:pt x="221" y="25"/>
                    </a:lnTo>
                    <a:lnTo>
                      <a:pt x="215"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60" name="Rectangle 122"/>
              <p:cNvSpPr>
                <a:spLocks noChangeArrowheads="1"/>
              </p:cNvSpPr>
              <p:nvPr/>
            </p:nvSpPr>
            <p:spPr bwMode="auto">
              <a:xfrm>
                <a:off x="1553" y="2992"/>
                <a:ext cx="1" cy="3"/>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ko-KR" altLang="ko-KR"/>
              </a:p>
            </p:txBody>
          </p:sp>
          <p:sp>
            <p:nvSpPr>
              <p:cNvPr id="16461" name="Freeform 123"/>
              <p:cNvSpPr>
                <a:spLocks/>
              </p:cNvSpPr>
              <p:nvPr/>
            </p:nvSpPr>
            <p:spPr bwMode="auto">
              <a:xfrm>
                <a:off x="527" y="2688"/>
                <a:ext cx="1149" cy="272"/>
              </a:xfrm>
              <a:custGeom>
                <a:avLst/>
                <a:gdLst>
                  <a:gd name="T0" fmla="*/ 763 w 1149"/>
                  <a:gd name="T1" fmla="*/ 0 h 272"/>
                  <a:gd name="T2" fmla="*/ 0 w 1149"/>
                  <a:gd name="T3" fmla="*/ 117 h 272"/>
                  <a:gd name="T4" fmla="*/ 434 w 1149"/>
                  <a:gd name="T5" fmla="*/ 272 h 272"/>
                  <a:gd name="T6" fmla="*/ 1149 w 1149"/>
                  <a:gd name="T7" fmla="*/ 114 h 272"/>
                  <a:gd name="T8" fmla="*/ 763 w 1149"/>
                  <a:gd name="T9" fmla="*/ 0 h 272"/>
                  <a:gd name="T10" fmla="*/ 0 60000 65536"/>
                  <a:gd name="T11" fmla="*/ 0 60000 65536"/>
                  <a:gd name="T12" fmla="*/ 0 60000 65536"/>
                  <a:gd name="T13" fmla="*/ 0 60000 65536"/>
                  <a:gd name="T14" fmla="*/ 0 60000 65536"/>
                  <a:gd name="T15" fmla="*/ 0 w 1149"/>
                  <a:gd name="T16" fmla="*/ 0 h 272"/>
                  <a:gd name="T17" fmla="*/ 1149 w 1149"/>
                  <a:gd name="T18" fmla="*/ 272 h 272"/>
                </a:gdLst>
                <a:ahLst/>
                <a:cxnLst>
                  <a:cxn ang="T10">
                    <a:pos x="T0" y="T1"/>
                  </a:cxn>
                  <a:cxn ang="T11">
                    <a:pos x="T2" y="T3"/>
                  </a:cxn>
                  <a:cxn ang="T12">
                    <a:pos x="T4" y="T5"/>
                  </a:cxn>
                  <a:cxn ang="T13">
                    <a:pos x="T6" y="T7"/>
                  </a:cxn>
                  <a:cxn ang="T14">
                    <a:pos x="T8" y="T9"/>
                  </a:cxn>
                </a:cxnLst>
                <a:rect l="T15" t="T16" r="T17" b="T18"/>
                <a:pathLst>
                  <a:path w="1149" h="272">
                    <a:moveTo>
                      <a:pt x="763" y="0"/>
                    </a:moveTo>
                    <a:lnTo>
                      <a:pt x="0" y="117"/>
                    </a:lnTo>
                    <a:lnTo>
                      <a:pt x="434" y="272"/>
                    </a:lnTo>
                    <a:lnTo>
                      <a:pt x="1149" y="114"/>
                    </a:lnTo>
                    <a:lnTo>
                      <a:pt x="763" y="0"/>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62" name="Freeform 124"/>
              <p:cNvSpPr>
                <a:spLocks noEditPoints="1"/>
              </p:cNvSpPr>
              <p:nvPr/>
            </p:nvSpPr>
            <p:spPr bwMode="auto">
              <a:xfrm>
                <a:off x="559" y="2691"/>
                <a:ext cx="1092" cy="263"/>
              </a:xfrm>
              <a:custGeom>
                <a:avLst/>
                <a:gdLst>
                  <a:gd name="T0" fmla="*/ 649 w 1092"/>
                  <a:gd name="T1" fmla="*/ 19 h 263"/>
                  <a:gd name="T2" fmla="*/ 614 w 1092"/>
                  <a:gd name="T3" fmla="*/ 32 h 263"/>
                  <a:gd name="T4" fmla="*/ 592 w 1092"/>
                  <a:gd name="T5" fmla="*/ 35 h 263"/>
                  <a:gd name="T6" fmla="*/ 538 w 1092"/>
                  <a:gd name="T7" fmla="*/ 41 h 263"/>
                  <a:gd name="T8" fmla="*/ 478 w 1092"/>
                  <a:gd name="T9" fmla="*/ 54 h 263"/>
                  <a:gd name="T10" fmla="*/ 418 w 1092"/>
                  <a:gd name="T11" fmla="*/ 64 h 263"/>
                  <a:gd name="T12" fmla="*/ 351 w 1092"/>
                  <a:gd name="T13" fmla="*/ 67 h 263"/>
                  <a:gd name="T14" fmla="*/ 282 w 1092"/>
                  <a:gd name="T15" fmla="*/ 76 h 263"/>
                  <a:gd name="T16" fmla="*/ 222 w 1092"/>
                  <a:gd name="T17" fmla="*/ 95 h 263"/>
                  <a:gd name="T18" fmla="*/ 155 w 1092"/>
                  <a:gd name="T19" fmla="*/ 105 h 263"/>
                  <a:gd name="T20" fmla="*/ 13 w 1092"/>
                  <a:gd name="T21" fmla="*/ 114 h 263"/>
                  <a:gd name="T22" fmla="*/ 782 w 1092"/>
                  <a:gd name="T23" fmla="*/ 41 h 263"/>
                  <a:gd name="T24" fmla="*/ 658 w 1092"/>
                  <a:gd name="T25" fmla="*/ 29 h 263"/>
                  <a:gd name="T26" fmla="*/ 630 w 1092"/>
                  <a:gd name="T27" fmla="*/ 45 h 263"/>
                  <a:gd name="T28" fmla="*/ 557 w 1092"/>
                  <a:gd name="T29" fmla="*/ 48 h 263"/>
                  <a:gd name="T30" fmla="*/ 497 w 1092"/>
                  <a:gd name="T31" fmla="*/ 54 h 263"/>
                  <a:gd name="T32" fmla="*/ 440 w 1092"/>
                  <a:gd name="T33" fmla="*/ 64 h 263"/>
                  <a:gd name="T34" fmla="*/ 424 w 1092"/>
                  <a:gd name="T35" fmla="*/ 67 h 263"/>
                  <a:gd name="T36" fmla="*/ 424 w 1092"/>
                  <a:gd name="T37" fmla="*/ 67 h 263"/>
                  <a:gd name="T38" fmla="*/ 424 w 1092"/>
                  <a:gd name="T39" fmla="*/ 98 h 263"/>
                  <a:gd name="T40" fmla="*/ 367 w 1092"/>
                  <a:gd name="T41" fmla="*/ 111 h 263"/>
                  <a:gd name="T42" fmla="*/ 301 w 1092"/>
                  <a:gd name="T43" fmla="*/ 124 h 263"/>
                  <a:gd name="T44" fmla="*/ 171 w 1092"/>
                  <a:gd name="T45" fmla="*/ 140 h 263"/>
                  <a:gd name="T46" fmla="*/ 63 w 1092"/>
                  <a:gd name="T47" fmla="*/ 124 h 263"/>
                  <a:gd name="T48" fmla="*/ 275 w 1092"/>
                  <a:gd name="T49" fmla="*/ 171 h 263"/>
                  <a:gd name="T50" fmla="*/ 278 w 1092"/>
                  <a:gd name="T51" fmla="*/ 177 h 263"/>
                  <a:gd name="T52" fmla="*/ 225 w 1092"/>
                  <a:gd name="T53" fmla="*/ 146 h 263"/>
                  <a:gd name="T54" fmla="*/ 411 w 1092"/>
                  <a:gd name="T55" fmla="*/ 152 h 263"/>
                  <a:gd name="T56" fmla="*/ 373 w 1092"/>
                  <a:gd name="T57" fmla="*/ 117 h 263"/>
                  <a:gd name="T58" fmla="*/ 475 w 1092"/>
                  <a:gd name="T59" fmla="*/ 105 h 263"/>
                  <a:gd name="T60" fmla="*/ 598 w 1092"/>
                  <a:gd name="T61" fmla="*/ 117 h 263"/>
                  <a:gd name="T62" fmla="*/ 630 w 1092"/>
                  <a:gd name="T63" fmla="*/ 111 h 263"/>
                  <a:gd name="T64" fmla="*/ 611 w 1092"/>
                  <a:gd name="T65" fmla="*/ 114 h 263"/>
                  <a:gd name="T66" fmla="*/ 630 w 1092"/>
                  <a:gd name="T67" fmla="*/ 92 h 263"/>
                  <a:gd name="T68" fmla="*/ 655 w 1092"/>
                  <a:gd name="T69" fmla="*/ 70 h 263"/>
                  <a:gd name="T70" fmla="*/ 709 w 1092"/>
                  <a:gd name="T71" fmla="*/ 60 h 263"/>
                  <a:gd name="T72" fmla="*/ 782 w 1092"/>
                  <a:gd name="T73" fmla="*/ 45 h 263"/>
                  <a:gd name="T74" fmla="*/ 905 w 1092"/>
                  <a:gd name="T75" fmla="*/ 54 h 263"/>
                  <a:gd name="T76" fmla="*/ 1000 w 1092"/>
                  <a:gd name="T77" fmla="*/ 86 h 263"/>
                  <a:gd name="T78" fmla="*/ 937 w 1092"/>
                  <a:gd name="T79" fmla="*/ 89 h 263"/>
                  <a:gd name="T80" fmla="*/ 902 w 1092"/>
                  <a:gd name="T81" fmla="*/ 105 h 263"/>
                  <a:gd name="T82" fmla="*/ 851 w 1092"/>
                  <a:gd name="T83" fmla="*/ 117 h 263"/>
                  <a:gd name="T84" fmla="*/ 820 w 1092"/>
                  <a:gd name="T85" fmla="*/ 124 h 263"/>
                  <a:gd name="T86" fmla="*/ 744 w 1092"/>
                  <a:gd name="T87" fmla="*/ 133 h 263"/>
                  <a:gd name="T88" fmla="*/ 627 w 1092"/>
                  <a:gd name="T89" fmla="*/ 121 h 263"/>
                  <a:gd name="T90" fmla="*/ 630 w 1092"/>
                  <a:gd name="T91" fmla="*/ 130 h 263"/>
                  <a:gd name="T92" fmla="*/ 623 w 1092"/>
                  <a:gd name="T93" fmla="*/ 162 h 263"/>
                  <a:gd name="T94" fmla="*/ 560 w 1092"/>
                  <a:gd name="T95" fmla="*/ 177 h 263"/>
                  <a:gd name="T96" fmla="*/ 525 w 1092"/>
                  <a:gd name="T97" fmla="*/ 184 h 263"/>
                  <a:gd name="T98" fmla="*/ 424 w 1092"/>
                  <a:gd name="T99" fmla="*/ 190 h 263"/>
                  <a:gd name="T100" fmla="*/ 367 w 1092"/>
                  <a:gd name="T101" fmla="*/ 177 h 263"/>
                  <a:gd name="T102" fmla="*/ 234 w 1092"/>
                  <a:gd name="T103" fmla="*/ 203 h 263"/>
                  <a:gd name="T104" fmla="*/ 987 w 1092"/>
                  <a:gd name="T105" fmla="*/ 95 h 263"/>
                  <a:gd name="T106" fmla="*/ 987 w 1092"/>
                  <a:gd name="T107" fmla="*/ 105 h 263"/>
                  <a:gd name="T108" fmla="*/ 937 w 1092"/>
                  <a:gd name="T109" fmla="*/ 114 h 263"/>
                  <a:gd name="T110" fmla="*/ 592 w 1092"/>
                  <a:gd name="T111" fmla="*/ 219 h 263"/>
                  <a:gd name="T112" fmla="*/ 595 w 1092"/>
                  <a:gd name="T113" fmla="*/ 225 h 263"/>
                  <a:gd name="T114" fmla="*/ 468 w 1092"/>
                  <a:gd name="T115" fmla="*/ 244 h 263"/>
                  <a:gd name="T116" fmla="*/ 339 w 1092"/>
                  <a:gd name="T117" fmla="*/ 241 h 263"/>
                  <a:gd name="T118" fmla="*/ 782 w 1092"/>
                  <a:gd name="T119" fmla="*/ 140 h 263"/>
                  <a:gd name="T120" fmla="*/ 937 w 1092"/>
                  <a:gd name="T121" fmla="*/ 149 h 2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92"/>
                  <a:gd name="T184" fmla="*/ 0 h 263"/>
                  <a:gd name="T185" fmla="*/ 1092 w 1092"/>
                  <a:gd name="T186" fmla="*/ 263 h 26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92" h="263">
                    <a:moveTo>
                      <a:pt x="696" y="10"/>
                    </a:moveTo>
                    <a:lnTo>
                      <a:pt x="699" y="13"/>
                    </a:lnTo>
                    <a:lnTo>
                      <a:pt x="718" y="13"/>
                    </a:lnTo>
                    <a:lnTo>
                      <a:pt x="731" y="13"/>
                    </a:lnTo>
                    <a:lnTo>
                      <a:pt x="750" y="10"/>
                    </a:lnTo>
                    <a:lnTo>
                      <a:pt x="750" y="7"/>
                    </a:lnTo>
                    <a:lnTo>
                      <a:pt x="744" y="3"/>
                    </a:lnTo>
                    <a:lnTo>
                      <a:pt x="740" y="3"/>
                    </a:lnTo>
                    <a:lnTo>
                      <a:pt x="731" y="0"/>
                    </a:lnTo>
                    <a:lnTo>
                      <a:pt x="721" y="0"/>
                    </a:lnTo>
                    <a:lnTo>
                      <a:pt x="693" y="7"/>
                    </a:lnTo>
                    <a:lnTo>
                      <a:pt x="690" y="7"/>
                    </a:lnTo>
                    <a:lnTo>
                      <a:pt x="696" y="10"/>
                    </a:lnTo>
                    <a:close/>
                    <a:moveTo>
                      <a:pt x="642" y="19"/>
                    </a:moveTo>
                    <a:lnTo>
                      <a:pt x="649" y="19"/>
                    </a:lnTo>
                    <a:lnTo>
                      <a:pt x="668" y="22"/>
                    </a:lnTo>
                    <a:lnTo>
                      <a:pt x="680" y="19"/>
                    </a:lnTo>
                    <a:lnTo>
                      <a:pt x="699" y="16"/>
                    </a:lnTo>
                    <a:lnTo>
                      <a:pt x="693" y="13"/>
                    </a:lnTo>
                    <a:lnTo>
                      <a:pt x="690" y="10"/>
                    </a:lnTo>
                    <a:lnTo>
                      <a:pt x="680" y="10"/>
                    </a:lnTo>
                    <a:lnTo>
                      <a:pt x="671" y="10"/>
                    </a:lnTo>
                    <a:lnTo>
                      <a:pt x="639" y="13"/>
                    </a:lnTo>
                    <a:lnTo>
                      <a:pt x="639" y="16"/>
                    </a:lnTo>
                    <a:lnTo>
                      <a:pt x="642" y="19"/>
                    </a:lnTo>
                    <a:close/>
                    <a:moveTo>
                      <a:pt x="589" y="26"/>
                    </a:moveTo>
                    <a:lnTo>
                      <a:pt x="595" y="29"/>
                    </a:lnTo>
                    <a:lnTo>
                      <a:pt x="614" y="32"/>
                    </a:lnTo>
                    <a:lnTo>
                      <a:pt x="630" y="29"/>
                    </a:lnTo>
                    <a:lnTo>
                      <a:pt x="645" y="26"/>
                    </a:lnTo>
                    <a:lnTo>
                      <a:pt x="649" y="22"/>
                    </a:lnTo>
                    <a:lnTo>
                      <a:pt x="642" y="22"/>
                    </a:lnTo>
                    <a:lnTo>
                      <a:pt x="636" y="19"/>
                    </a:lnTo>
                    <a:lnTo>
                      <a:pt x="627" y="19"/>
                    </a:lnTo>
                    <a:lnTo>
                      <a:pt x="617" y="16"/>
                    </a:lnTo>
                    <a:lnTo>
                      <a:pt x="585" y="22"/>
                    </a:lnTo>
                    <a:lnTo>
                      <a:pt x="585" y="26"/>
                    </a:lnTo>
                    <a:lnTo>
                      <a:pt x="589" y="26"/>
                    </a:lnTo>
                    <a:close/>
                    <a:moveTo>
                      <a:pt x="535" y="35"/>
                    </a:moveTo>
                    <a:lnTo>
                      <a:pt x="538" y="38"/>
                    </a:lnTo>
                    <a:lnTo>
                      <a:pt x="557" y="41"/>
                    </a:lnTo>
                    <a:lnTo>
                      <a:pt x="576" y="38"/>
                    </a:lnTo>
                    <a:lnTo>
                      <a:pt x="592" y="35"/>
                    </a:lnTo>
                    <a:lnTo>
                      <a:pt x="592" y="32"/>
                    </a:lnTo>
                    <a:lnTo>
                      <a:pt x="589" y="29"/>
                    </a:lnTo>
                    <a:lnTo>
                      <a:pt x="582" y="29"/>
                    </a:lnTo>
                    <a:lnTo>
                      <a:pt x="576" y="26"/>
                    </a:lnTo>
                    <a:lnTo>
                      <a:pt x="563" y="26"/>
                    </a:lnTo>
                    <a:lnTo>
                      <a:pt x="532" y="32"/>
                    </a:lnTo>
                    <a:lnTo>
                      <a:pt x="528" y="32"/>
                    </a:lnTo>
                    <a:lnTo>
                      <a:pt x="535" y="35"/>
                    </a:lnTo>
                    <a:close/>
                    <a:moveTo>
                      <a:pt x="478" y="45"/>
                    </a:moveTo>
                    <a:lnTo>
                      <a:pt x="481" y="48"/>
                    </a:lnTo>
                    <a:lnTo>
                      <a:pt x="500" y="48"/>
                    </a:lnTo>
                    <a:lnTo>
                      <a:pt x="525" y="45"/>
                    </a:lnTo>
                    <a:lnTo>
                      <a:pt x="535" y="45"/>
                    </a:lnTo>
                    <a:lnTo>
                      <a:pt x="538" y="41"/>
                    </a:lnTo>
                    <a:lnTo>
                      <a:pt x="532" y="38"/>
                    </a:lnTo>
                    <a:lnTo>
                      <a:pt x="525" y="38"/>
                    </a:lnTo>
                    <a:lnTo>
                      <a:pt x="506" y="35"/>
                    </a:lnTo>
                    <a:lnTo>
                      <a:pt x="475" y="41"/>
                    </a:lnTo>
                    <a:lnTo>
                      <a:pt x="471" y="41"/>
                    </a:lnTo>
                    <a:lnTo>
                      <a:pt x="475" y="45"/>
                    </a:lnTo>
                    <a:lnTo>
                      <a:pt x="478" y="45"/>
                    </a:lnTo>
                    <a:close/>
                    <a:moveTo>
                      <a:pt x="421" y="57"/>
                    </a:moveTo>
                    <a:lnTo>
                      <a:pt x="421" y="57"/>
                    </a:lnTo>
                    <a:lnTo>
                      <a:pt x="424" y="57"/>
                    </a:lnTo>
                    <a:lnTo>
                      <a:pt x="440" y="60"/>
                    </a:lnTo>
                    <a:lnTo>
                      <a:pt x="475" y="54"/>
                    </a:lnTo>
                    <a:lnTo>
                      <a:pt x="478" y="54"/>
                    </a:lnTo>
                    <a:lnTo>
                      <a:pt x="478" y="51"/>
                    </a:lnTo>
                    <a:lnTo>
                      <a:pt x="475" y="48"/>
                    </a:lnTo>
                    <a:lnTo>
                      <a:pt x="468" y="48"/>
                    </a:lnTo>
                    <a:lnTo>
                      <a:pt x="449" y="45"/>
                    </a:lnTo>
                    <a:lnTo>
                      <a:pt x="424" y="48"/>
                    </a:lnTo>
                    <a:lnTo>
                      <a:pt x="415" y="51"/>
                    </a:lnTo>
                    <a:lnTo>
                      <a:pt x="411" y="51"/>
                    </a:lnTo>
                    <a:lnTo>
                      <a:pt x="418" y="54"/>
                    </a:lnTo>
                    <a:lnTo>
                      <a:pt x="421" y="57"/>
                    </a:lnTo>
                    <a:close/>
                    <a:moveTo>
                      <a:pt x="358" y="67"/>
                    </a:moveTo>
                    <a:lnTo>
                      <a:pt x="358" y="67"/>
                    </a:lnTo>
                    <a:lnTo>
                      <a:pt x="373" y="70"/>
                    </a:lnTo>
                    <a:lnTo>
                      <a:pt x="380" y="70"/>
                    </a:lnTo>
                    <a:lnTo>
                      <a:pt x="418" y="64"/>
                    </a:lnTo>
                    <a:lnTo>
                      <a:pt x="418" y="60"/>
                    </a:lnTo>
                    <a:lnTo>
                      <a:pt x="415" y="57"/>
                    </a:lnTo>
                    <a:lnTo>
                      <a:pt x="408" y="57"/>
                    </a:lnTo>
                    <a:lnTo>
                      <a:pt x="399" y="54"/>
                    </a:lnTo>
                    <a:lnTo>
                      <a:pt x="389" y="54"/>
                    </a:lnTo>
                    <a:lnTo>
                      <a:pt x="373" y="57"/>
                    </a:lnTo>
                    <a:lnTo>
                      <a:pt x="351" y="60"/>
                    </a:lnTo>
                    <a:lnTo>
                      <a:pt x="348" y="60"/>
                    </a:lnTo>
                    <a:lnTo>
                      <a:pt x="354" y="64"/>
                    </a:lnTo>
                    <a:lnTo>
                      <a:pt x="358" y="67"/>
                    </a:lnTo>
                    <a:close/>
                    <a:moveTo>
                      <a:pt x="294" y="76"/>
                    </a:moveTo>
                    <a:lnTo>
                      <a:pt x="294" y="76"/>
                    </a:lnTo>
                    <a:lnTo>
                      <a:pt x="307" y="79"/>
                    </a:lnTo>
                    <a:lnTo>
                      <a:pt x="316" y="79"/>
                    </a:lnTo>
                    <a:lnTo>
                      <a:pt x="320" y="79"/>
                    </a:lnTo>
                    <a:lnTo>
                      <a:pt x="354" y="73"/>
                    </a:lnTo>
                    <a:lnTo>
                      <a:pt x="358" y="70"/>
                    </a:lnTo>
                    <a:lnTo>
                      <a:pt x="351" y="67"/>
                    </a:lnTo>
                    <a:lnTo>
                      <a:pt x="345" y="67"/>
                    </a:lnTo>
                    <a:lnTo>
                      <a:pt x="335" y="64"/>
                    </a:lnTo>
                    <a:lnTo>
                      <a:pt x="326" y="64"/>
                    </a:lnTo>
                    <a:lnTo>
                      <a:pt x="320" y="64"/>
                    </a:lnTo>
                    <a:lnTo>
                      <a:pt x="288" y="70"/>
                    </a:lnTo>
                    <a:lnTo>
                      <a:pt x="285" y="73"/>
                    </a:lnTo>
                    <a:lnTo>
                      <a:pt x="291" y="76"/>
                    </a:lnTo>
                    <a:lnTo>
                      <a:pt x="294" y="76"/>
                    </a:lnTo>
                    <a:close/>
                    <a:moveTo>
                      <a:pt x="225" y="86"/>
                    </a:moveTo>
                    <a:lnTo>
                      <a:pt x="228" y="86"/>
                    </a:lnTo>
                    <a:lnTo>
                      <a:pt x="240" y="89"/>
                    </a:lnTo>
                    <a:lnTo>
                      <a:pt x="250" y="89"/>
                    </a:lnTo>
                    <a:lnTo>
                      <a:pt x="269" y="86"/>
                    </a:lnTo>
                    <a:lnTo>
                      <a:pt x="288" y="83"/>
                    </a:lnTo>
                    <a:lnTo>
                      <a:pt x="291" y="83"/>
                    </a:lnTo>
                    <a:lnTo>
                      <a:pt x="285" y="79"/>
                    </a:lnTo>
                    <a:lnTo>
                      <a:pt x="282" y="76"/>
                    </a:lnTo>
                    <a:lnTo>
                      <a:pt x="269" y="73"/>
                    </a:lnTo>
                    <a:lnTo>
                      <a:pt x="259" y="73"/>
                    </a:lnTo>
                    <a:lnTo>
                      <a:pt x="222" y="79"/>
                    </a:lnTo>
                    <a:lnTo>
                      <a:pt x="218" y="79"/>
                    </a:lnTo>
                    <a:lnTo>
                      <a:pt x="218" y="83"/>
                    </a:lnTo>
                    <a:lnTo>
                      <a:pt x="225" y="86"/>
                    </a:lnTo>
                    <a:close/>
                    <a:moveTo>
                      <a:pt x="158" y="98"/>
                    </a:moveTo>
                    <a:lnTo>
                      <a:pt x="158" y="98"/>
                    </a:lnTo>
                    <a:lnTo>
                      <a:pt x="168" y="102"/>
                    </a:lnTo>
                    <a:lnTo>
                      <a:pt x="180" y="102"/>
                    </a:lnTo>
                    <a:lnTo>
                      <a:pt x="218" y="95"/>
                    </a:lnTo>
                    <a:lnTo>
                      <a:pt x="222" y="95"/>
                    </a:lnTo>
                    <a:lnTo>
                      <a:pt x="225" y="92"/>
                    </a:lnTo>
                    <a:lnTo>
                      <a:pt x="218" y="89"/>
                    </a:lnTo>
                    <a:lnTo>
                      <a:pt x="215" y="86"/>
                    </a:lnTo>
                    <a:lnTo>
                      <a:pt x="203" y="86"/>
                    </a:lnTo>
                    <a:lnTo>
                      <a:pt x="193" y="86"/>
                    </a:lnTo>
                    <a:lnTo>
                      <a:pt x="168" y="89"/>
                    </a:lnTo>
                    <a:lnTo>
                      <a:pt x="152" y="92"/>
                    </a:lnTo>
                    <a:lnTo>
                      <a:pt x="149" y="92"/>
                    </a:lnTo>
                    <a:lnTo>
                      <a:pt x="155" y="98"/>
                    </a:lnTo>
                    <a:lnTo>
                      <a:pt x="158" y="98"/>
                    </a:lnTo>
                    <a:close/>
                    <a:moveTo>
                      <a:pt x="85" y="111"/>
                    </a:moveTo>
                    <a:lnTo>
                      <a:pt x="85" y="111"/>
                    </a:lnTo>
                    <a:lnTo>
                      <a:pt x="98" y="114"/>
                    </a:lnTo>
                    <a:lnTo>
                      <a:pt x="108" y="114"/>
                    </a:lnTo>
                    <a:lnTo>
                      <a:pt x="117" y="111"/>
                    </a:lnTo>
                    <a:lnTo>
                      <a:pt x="152" y="105"/>
                    </a:lnTo>
                    <a:lnTo>
                      <a:pt x="155" y="105"/>
                    </a:lnTo>
                    <a:lnTo>
                      <a:pt x="149" y="98"/>
                    </a:lnTo>
                    <a:lnTo>
                      <a:pt x="146" y="98"/>
                    </a:lnTo>
                    <a:lnTo>
                      <a:pt x="133" y="95"/>
                    </a:lnTo>
                    <a:lnTo>
                      <a:pt x="123" y="95"/>
                    </a:lnTo>
                    <a:lnTo>
                      <a:pt x="117" y="95"/>
                    </a:lnTo>
                    <a:lnTo>
                      <a:pt x="79" y="102"/>
                    </a:lnTo>
                    <a:lnTo>
                      <a:pt x="76" y="105"/>
                    </a:lnTo>
                    <a:lnTo>
                      <a:pt x="82" y="108"/>
                    </a:lnTo>
                    <a:lnTo>
                      <a:pt x="85" y="111"/>
                    </a:lnTo>
                    <a:close/>
                    <a:moveTo>
                      <a:pt x="79" y="117"/>
                    </a:moveTo>
                    <a:lnTo>
                      <a:pt x="79" y="117"/>
                    </a:lnTo>
                    <a:lnTo>
                      <a:pt x="82" y="114"/>
                    </a:lnTo>
                    <a:lnTo>
                      <a:pt x="76" y="111"/>
                    </a:lnTo>
                    <a:lnTo>
                      <a:pt x="70" y="111"/>
                    </a:lnTo>
                    <a:lnTo>
                      <a:pt x="63" y="108"/>
                    </a:lnTo>
                    <a:lnTo>
                      <a:pt x="47" y="108"/>
                    </a:lnTo>
                    <a:lnTo>
                      <a:pt x="13" y="114"/>
                    </a:lnTo>
                    <a:lnTo>
                      <a:pt x="3" y="114"/>
                    </a:lnTo>
                    <a:lnTo>
                      <a:pt x="0" y="117"/>
                    </a:lnTo>
                    <a:lnTo>
                      <a:pt x="6" y="121"/>
                    </a:lnTo>
                    <a:lnTo>
                      <a:pt x="10" y="121"/>
                    </a:lnTo>
                    <a:lnTo>
                      <a:pt x="13" y="124"/>
                    </a:lnTo>
                    <a:lnTo>
                      <a:pt x="32" y="124"/>
                    </a:lnTo>
                    <a:lnTo>
                      <a:pt x="63" y="121"/>
                    </a:lnTo>
                    <a:lnTo>
                      <a:pt x="79" y="117"/>
                    </a:lnTo>
                    <a:close/>
                    <a:moveTo>
                      <a:pt x="709" y="19"/>
                    </a:moveTo>
                    <a:lnTo>
                      <a:pt x="709" y="19"/>
                    </a:lnTo>
                    <a:lnTo>
                      <a:pt x="715" y="22"/>
                    </a:lnTo>
                    <a:lnTo>
                      <a:pt x="731" y="29"/>
                    </a:lnTo>
                    <a:lnTo>
                      <a:pt x="763" y="38"/>
                    </a:lnTo>
                    <a:lnTo>
                      <a:pt x="782" y="41"/>
                    </a:lnTo>
                    <a:lnTo>
                      <a:pt x="826" y="32"/>
                    </a:lnTo>
                    <a:lnTo>
                      <a:pt x="829" y="32"/>
                    </a:lnTo>
                    <a:lnTo>
                      <a:pt x="823" y="29"/>
                    </a:lnTo>
                    <a:lnTo>
                      <a:pt x="782" y="16"/>
                    </a:lnTo>
                    <a:lnTo>
                      <a:pt x="772" y="13"/>
                    </a:lnTo>
                    <a:lnTo>
                      <a:pt x="756" y="10"/>
                    </a:lnTo>
                    <a:lnTo>
                      <a:pt x="731" y="16"/>
                    </a:lnTo>
                    <a:lnTo>
                      <a:pt x="709" y="19"/>
                    </a:lnTo>
                    <a:close/>
                    <a:moveTo>
                      <a:pt x="756" y="38"/>
                    </a:moveTo>
                    <a:lnTo>
                      <a:pt x="731" y="32"/>
                    </a:lnTo>
                    <a:lnTo>
                      <a:pt x="709" y="26"/>
                    </a:lnTo>
                    <a:lnTo>
                      <a:pt x="690" y="22"/>
                    </a:lnTo>
                    <a:lnTo>
                      <a:pt x="680" y="22"/>
                    </a:lnTo>
                    <a:lnTo>
                      <a:pt x="661" y="26"/>
                    </a:lnTo>
                    <a:lnTo>
                      <a:pt x="658" y="29"/>
                    </a:lnTo>
                    <a:lnTo>
                      <a:pt x="664" y="32"/>
                    </a:lnTo>
                    <a:lnTo>
                      <a:pt x="680" y="35"/>
                    </a:lnTo>
                    <a:lnTo>
                      <a:pt x="715" y="48"/>
                    </a:lnTo>
                    <a:lnTo>
                      <a:pt x="731" y="51"/>
                    </a:lnTo>
                    <a:lnTo>
                      <a:pt x="734" y="51"/>
                    </a:lnTo>
                    <a:lnTo>
                      <a:pt x="763" y="45"/>
                    </a:lnTo>
                    <a:lnTo>
                      <a:pt x="763" y="41"/>
                    </a:lnTo>
                    <a:lnTo>
                      <a:pt x="756" y="38"/>
                    </a:lnTo>
                    <a:close/>
                    <a:moveTo>
                      <a:pt x="639" y="32"/>
                    </a:moveTo>
                    <a:lnTo>
                      <a:pt x="630" y="32"/>
                    </a:lnTo>
                    <a:lnTo>
                      <a:pt x="608" y="35"/>
                    </a:lnTo>
                    <a:lnTo>
                      <a:pt x="608" y="38"/>
                    </a:lnTo>
                    <a:lnTo>
                      <a:pt x="614" y="41"/>
                    </a:lnTo>
                    <a:lnTo>
                      <a:pt x="630" y="45"/>
                    </a:lnTo>
                    <a:lnTo>
                      <a:pt x="661" y="57"/>
                    </a:lnTo>
                    <a:lnTo>
                      <a:pt x="680" y="57"/>
                    </a:lnTo>
                    <a:lnTo>
                      <a:pt x="712" y="54"/>
                    </a:lnTo>
                    <a:lnTo>
                      <a:pt x="712" y="51"/>
                    </a:lnTo>
                    <a:lnTo>
                      <a:pt x="706" y="48"/>
                    </a:lnTo>
                    <a:lnTo>
                      <a:pt x="680" y="41"/>
                    </a:lnTo>
                    <a:lnTo>
                      <a:pt x="658" y="32"/>
                    </a:lnTo>
                    <a:lnTo>
                      <a:pt x="639" y="32"/>
                    </a:lnTo>
                    <a:close/>
                    <a:moveTo>
                      <a:pt x="585" y="38"/>
                    </a:moveTo>
                    <a:lnTo>
                      <a:pt x="576" y="41"/>
                    </a:lnTo>
                    <a:lnTo>
                      <a:pt x="554" y="45"/>
                    </a:lnTo>
                    <a:lnTo>
                      <a:pt x="551" y="45"/>
                    </a:lnTo>
                    <a:lnTo>
                      <a:pt x="557" y="48"/>
                    </a:lnTo>
                    <a:lnTo>
                      <a:pt x="576" y="54"/>
                    </a:lnTo>
                    <a:lnTo>
                      <a:pt x="608" y="67"/>
                    </a:lnTo>
                    <a:lnTo>
                      <a:pt x="627" y="67"/>
                    </a:lnTo>
                    <a:lnTo>
                      <a:pt x="630" y="67"/>
                    </a:lnTo>
                    <a:lnTo>
                      <a:pt x="658" y="64"/>
                    </a:lnTo>
                    <a:lnTo>
                      <a:pt x="661" y="60"/>
                    </a:lnTo>
                    <a:lnTo>
                      <a:pt x="655" y="57"/>
                    </a:lnTo>
                    <a:lnTo>
                      <a:pt x="630" y="48"/>
                    </a:lnTo>
                    <a:lnTo>
                      <a:pt x="604" y="41"/>
                    </a:lnTo>
                    <a:lnTo>
                      <a:pt x="585" y="38"/>
                    </a:lnTo>
                    <a:close/>
                    <a:moveTo>
                      <a:pt x="532" y="48"/>
                    </a:moveTo>
                    <a:lnTo>
                      <a:pt x="525" y="48"/>
                    </a:lnTo>
                    <a:lnTo>
                      <a:pt x="497" y="54"/>
                    </a:lnTo>
                    <a:lnTo>
                      <a:pt x="503" y="57"/>
                    </a:lnTo>
                    <a:lnTo>
                      <a:pt x="525" y="67"/>
                    </a:lnTo>
                    <a:lnTo>
                      <a:pt x="551" y="76"/>
                    </a:lnTo>
                    <a:lnTo>
                      <a:pt x="563" y="76"/>
                    </a:lnTo>
                    <a:lnTo>
                      <a:pt x="573" y="76"/>
                    </a:lnTo>
                    <a:lnTo>
                      <a:pt x="576" y="76"/>
                    </a:lnTo>
                    <a:lnTo>
                      <a:pt x="604" y="73"/>
                    </a:lnTo>
                    <a:lnTo>
                      <a:pt x="604" y="70"/>
                    </a:lnTo>
                    <a:lnTo>
                      <a:pt x="598" y="67"/>
                    </a:lnTo>
                    <a:lnTo>
                      <a:pt x="576" y="60"/>
                    </a:lnTo>
                    <a:lnTo>
                      <a:pt x="551" y="51"/>
                    </a:lnTo>
                    <a:lnTo>
                      <a:pt x="532" y="48"/>
                    </a:lnTo>
                    <a:close/>
                    <a:moveTo>
                      <a:pt x="475" y="57"/>
                    </a:moveTo>
                    <a:lnTo>
                      <a:pt x="475" y="57"/>
                    </a:lnTo>
                    <a:lnTo>
                      <a:pt x="440" y="64"/>
                    </a:lnTo>
                    <a:lnTo>
                      <a:pt x="437" y="64"/>
                    </a:lnTo>
                    <a:lnTo>
                      <a:pt x="443" y="67"/>
                    </a:lnTo>
                    <a:lnTo>
                      <a:pt x="475" y="79"/>
                    </a:lnTo>
                    <a:lnTo>
                      <a:pt x="494" y="86"/>
                    </a:lnTo>
                    <a:lnTo>
                      <a:pt x="506" y="86"/>
                    </a:lnTo>
                    <a:lnTo>
                      <a:pt x="516" y="89"/>
                    </a:lnTo>
                    <a:lnTo>
                      <a:pt x="525" y="86"/>
                    </a:lnTo>
                    <a:lnTo>
                      <a:pt x="547" y="83"/>
                    </a:lnTo>
                    <a:lnTo>
                      <a:pt x="551" y="79"/>
                    </a:lnTo>
                    <a:lnTo>
                      <a:pt x="544" y="76"/>
                    </a:lnTo>
                    <a:lnTo>
                      <a:pt x="525" y="70"/>
                    </a:lnTo>
                    <a:lnTo>
                      <a:pt x="494" y="60"/>
                    </a:lnTo>
                    <a:lnTo>
                      <a:pt x="475" y="57"/>
                    </a:lnTo>
                    <a:close/>
                    <a:moveTo>
                      <a:pt x="424" y="67"/>
                    </a:moveTo>
                    <a:lnTo>
                      <a:pt x="424" y="67"/>
                    </a:lnTo>
                    <a:lnTo>
                      <a:pt x="415" y="67"/>
                    </a:lnTo>
                    <a:lnTo>
                      <a:pt x="380" y="73"/>
                    </a:lnTo>
                    <a:lnTo>
                      <a:pt x="377" y="76"/>
                    </a:lnTo>
                    <a:lnTo>
                      <a:pt x="383" y="79"/>
                    </a:lnTo>
                    <a:lnTo>
                      <a:pt x="424" y="92"/>
                    </a:lnTo>
                    <a:lnTo>
                      <a:pt x="433" y="95"/>
                    </a:lnTo>
                    <a:lnTo>
                      <a:pt x="446" y="98"/>
                    </a:lnTo>
                    <a:lnTo>
                      <a:pt x="456" y="98"/>
                    </a:lnTo>
                    <a:lnTo>
                      <a:pt x="475" y="95"/>
                    </a:lnTo>
                    <a:lnTo>
                      <a:pt x="490" y="92"/>
                    </a:lnTo>
                    <a:lnTo>
                      <a:pt x="490" y="89"/>
                    </a:lnTo>
                    <a:lnTo>
                      <a:pt x="484" y="86"/>
                    </a:lnTo>
                    <a:lnTo>
                      <a:pt x="475" y="83"/>
                    </a:lnTo>
                    <a:lnTo>
                      <a:pt x="433" y="70"/>
                    </a:lnTo>
                    <a:lnTo>
                      <a:pt x="424" y="67"/>
                    </a:lnTo>
                    <a:close/>
                    <a:moveTo>
                      <a:pt x="373" y="79"/>
                    </a:moveTo>
                    <a:lnTo>
                      <a:pt x="373" y="79"/>
                    </a:lnTo>
                    <a:lnTo>
                      <a:pt x="351" y="76"/>
                    </a:lnTo>
                    <a:lnTo>
                      <a:pt x="320" y="83"/>
                    </a:lnTo>
                    <a:lnTo>
                      <a:pt x="316" y="83"/>
                    </a:lnTo>
                    <a:lnTo>
                      <a:pt x="313" y="86"/>
                    </a:lnTo>
                    <a:lnTo>
                      <a:pt x="320" y="89"/>
                    </a:lnTo>
                    <a:lnTo>
                      <a:pt x="370" y="105"/>
                    </a:lnTo>
                    <a:lnTo>
                      <a:pt x="373" y="105"/>
                    </a:lnTo>
                    <a:lnTo>
                      <a:pt x="383" y="108"/>
                    </a:lnTo>
                    <a:lnTo>
                      <a:pt x="392" y="108"/>
                    </a:lnTo>
                    <a:lnTo>
                      <a:pt x="424" y="105"/>
                    </a:lnTo>
                    <a:lnTo>
                      <a:pt x="427" y="102"/>
                    </a:lnTo>
                    <a:lnTo>
                      <a:pt x="430" y="102"/>
                    </a:lnTo>
                    <a:lnTo>
                      <a:pt x="424" y="98"/>
                    </a:lnTo>
                    <a:lnTo>
                      <a:pt x="424" y="95"/>
                    </a:lnTo>
                    <a:lnTo>
                      <a:pt x="373" y="79"/>
                    </a:lnTo>
                    <a:close/>
                    <a:moveTo>
                      <a:pt x="288" y="89"/>
                    </a:moveTo>
                    <a:lnTo>
                      <a:pt x="269" y="92"/>
                    </a:lnTo>
                    <a:lnTo>
                      <a:pt x="250" y="92"/>
                    </a:lnTo>
                    <a:lnTo>
                      <a:pt x="250" y="95"/>
                    </a:lnTo>
                    <a:lnTo>
                      <a:pt x="256" y="98"/>
                    </a:lnTo>
                    <a:lnTo>
                      <a:pt x="269" y="105"/>
                    </a:lnTo>
                    <a:lnTo>
                      <a:pt x="307" y="117"/>
                    </a:lnTo>
                    <a:lnTo>
                      <a:pt x="323" y="121"/>
                    </a:lnTo>
                    <a:lnTo>
                      <a:pt x="329" y="121"/>
                    </a:lnTo>
                    <a:lnTo>
                      <a:pt x="367" y="114"/>
                    </a:lnTo>
                    <a:lnTo>
                      <a:pt x="367" y="111"/>
                    </a:lnTo>
                    <a:lnTo>
                      <a:pt x="361" y="108"/>
                    </a:lnTo>
                    <a:lnTo>
                      <a:pt x="320" y="95"/>
                    </a:lnTo>
                    <a:lnTo>
                      <a:pt x="310" y="89"/>
                    </a:lnTo>
                    <a:lnTo>
                      <a:pt x="297" y="89"/>
                    </a:lnTo>
                    <a:lnTo>
                      <a:pt x="288" y="89"/>
                    </a:lnTo>
                    <a:close/>
                    <a:moveTo>
                      <a:pt x="225" y="98"/>
                    </a:moveTo>
                    <a:lnTo>
                      <a:pt x="218" y="98"/>
                    </a:lnTo>
                    <a:lnTo>
                      <a:pt x="184" y="105"/>
                    </a:lnTo>
                    <a:lnTo>
                      <a:pt x="180" y="108"/>
                    </a:lnTo>
                    <a:lnTo>
                      <a:pt x="187" y="111"/>
                    </a:lnTo>
                    <a:lnTo>
                      <a:pt x="218" y="121"/>
                    </a:lnTo>
                    <a:lnTo>
                      <a:pt x="240" y="130"/>
                    </a:lnTo>
                    <a:lnTo>
                      <a:pt x="250" y="130"/>
                    </a:lnTo>
                    <a:lnTo>
                      <a:pt x="263" y="130"/>
                    </a:lnTo>
                    <a:lnTo>
                      <a:pt x="269" y="130"/>
                    </a:lnTo>
                    <a:lnTo>
                      <a:pt x="301" y="124"/>
                    </a:lnTo>
                    <a:lnTo>
                      <a:pt x="304" y="124"/>
                    </a:lnTo>
                    <a:lnTo>
                      <a:pt x="297" y="117"/>
                    </a:lnTo>
                    <a:lnTo>
                      <a:pt x="269" y="111"/>
                    </a:lnTo>
                    <a:lnTo>
                      <a:pt x="244" y="102"/>
                    </a:lnTo>
                    <a:lnTo>
                      <a:pt x="234" y="98"/>
                    </a:lnTo>
                    <a:lnTo>
                      <a:pt x="225" y="98"/>
                    </a:lnTo>
                    <a:close/>
                    <a:moveTo>
                      <a:pt x="168" y="111"/>
                    </a:moveTo>
                    <a:lnTo>
                      <a:pt x="168" y="111"/>
                    </a:lnTo>
                    <a:lnTo>
                      <a:pt x="155" y="108"/>
                    </a:lnTo>
                    <a:lnTo>
                      <a:pt x="117" y="114"/>
                    </a:lnTo>
                    <a:lnTo>
                      <a:pt x="114" y="117"/>
                    </a:lnTo>
                    <a:lnTo>
                      <a:pt x="111" y="117"/>
                    </a:lnTo>
                    <a:lnTo>
                      <a:pt x="117" y="121"/>
                    </a:lnTo>
                    <a:lnTo>
                      <a:pt x="168" y="140"/>
                    </a:lnTo>
                    <a:lnTo>
                      <a:pt x="171" y="140"/>
                    </a:lnTo>
                    <a:lnTo>
                      <a:pt x="180" y="143"/>
                    </a:lnTo>
                    <a:lnTo>
                      <a:pt x="193" y="143"/>
                    </a:lnTo>
                    <a:lnTo>
                      <a:pt x="218" y="140"/>
                    </a:lnTo>
                    <a:lnTo>
                      <a:pt x="231" y="136"/>
                    </a:lnTo>
                    <a:lnTo>
                      <a:pt x="234" y="136"/>
                    </a:lnTo>
                    <a:lnTo>
                      <a:pt x="234" y="133"/>
                    </a:lnTo>
                    <a:lnTo>
                      <a:pt x="228" y="130"/>
                    </a:lnTo>
                    <a:lnTo>
                      <a:pt x="218" y="127"/>
                    </a:lnTo>
                    <a:lnTo>
                      <a:pt x="177" y="111"/>
                    </a:lnTo>
                    <a:lnTo>
                      <a:pt x="168" y="111"/>
                    </a:lnTo>
                    <a:close/>
                    <a:moveTo>
                      <a:pt x="158" y="143"/>
                    </a:moveTo>
                    <a:lnTo>
                      <a:pt x="117" y="127"/>
                    </a:lnTo>
                    <a:lnTo>
                      <a:pt x="104" y="124"/>
                    </a:lnTo>
                    <a:lnTo>
                      <a:pt x="95" y="121"/>
                    </a:lnTo>
                    <a:lnTo>
                      <a:pt x="82" y="121"/>
                    </a:lnTo>
                    <a:lnTo>
                      <a:pt x="63" y="124"/>
                    </a:lnTo>
                    <a:lnTo>
                      <a:pt x="41" y="127"/>
                    </a:lnTo>
                    <a:lnTo>
                      <a:pt x="38" y="130"/>
                    </a:lnTo>
                    <a:lnTo>
                      <a:pt x="44" y="133"/>
                    </a:lnTo>
                    <a:lnTo>
                      <a:pt x="66" y="143"/>
                    </a:lnTo>
                    <a:lnTo>
                      <a:pt x="98" y="152"/>
                    </a:lnTo>
                    <a:lnTo>
                      <a:pt x="117" y="155"/>
                    </a:lnTo>
                    <a:lnTo>
                      <a:pt x="120" y="155"/>
                    </a:lnTo>
                    <a:lnTo>
                      <a:pt x="161" y="149"/>
                    </a:lnTo>
                    <a:lnTo>
                      <a:pt x="165" y="149"/>
                    </a:lnTo>
                    <a:lnTo>
                      <a:pt x="165" y="146"/>
                    </a:lnTo>
                    <a:lnTo>
                      <a:pt x="158" y="143"/>
                    </a:lnTo>
                    <a:close/>
                    <a:moveTo>
                      <a:pt x="278" y="177"/>
                    </a:moveTo>
                    <a:lnTo>
                      <a:pt x="278" y="177"/>
                    </a:lnTo>
                    <a:lnTo>
                      <a:pt x="282" y="177"/>
                    </a:lnTo>
                    <a:lnTo>
                      <a:pt x="282" y="174"/>
                    </a:lnTo>
                    <a:lnTo>
                      <a:pt x="275" y="171"/>
                    </a:lnTo>
                    <a:lnTo>
                      <a:pt x="269" y="168"/>
                    </a:lnTo>
                    <a:lnTo>
                      <a:pt x="222" y="152"/>
                    </a:lnTo>
                    <a:lnTo>
                      <a:pt x="218" y="152"/>
                    </a:lnTo>
                    <a:lnTo>
                      <a:pt x="209" y="149"/>
                    </a:lnTo>
                    <a:lnTo>
                      <a:pt x="199" y="149"/>
                    </a:lnTo>
                    <a:lnTo>
                      <a:pt x="168" y="155"/>
                    </a:lnTo>
                    <a:lnTo>
                      <a:pt x="133" y="162"/>
                    </a:lnTo>
                    <a:lnTo>
                      <a:pt x="130" y="162"/>
                    </a:lnTo>
                    <a:lnTo>
                      <a:pt x="130" y="165"/>
                    </a:lnTo>
                    <a:lnTo>
                      <a:pt x="136" y="168"/>
                    </a:lnTo>
                    <a:lnTo>
                      <a:pt x="168" y="181"/>
                    </a:lnTo>
                    <a:lnTo>
                      <a:pt x="190" y="187"/>
                    </a:lnTo>
                    <a:lnTo>
                      <a:pt x="203" y="190"/>
                    </a:lnTo>
                    <a:lnTo>
                      <a:pt x="212" y="190"/>
                    </a:lnTo>
                    <a:lnTo>
                      <a:pt x="218" y="190"/>
                    </a:lnTo>
                    <a:lnTo>
                      <a:pt x="269" y="181"/>
                    </a:lnTo>
                    <a:lnTo>
                      <a:pt x="278" y="177"/>
                    </a:lnTo>
                    <a:close/>
                    <a:moveTo>
                      <a:pt x="269" y="165"/>
                    </a:moveTo>
                    <a:lnTo>
                      <a:pt x="285" y="168"/>
                    </a:lnTo>
                    <a:lnTo>
                      <a:pt x="297" y="171"/>
                    </a:lnTo>
                    <a:lnTo>
                      <a:pt x="307" y="171"/>
                    </a:lnTo>
                    <a:lnTo>
                      <a:pt x="323" y="168"/>
                    </a:lnTo>
                    <a:lnTo>
                      <a:pt x="345" y="165"/>
                    </a:lnTo>
                    <a:lnTo>
                      <a:pt x="348" y="165"/>
                    </a:lnTo>
                    <a:lnTo>
                      <a:pt x="348" y="162"/>
                    </a:lnTo>
                    <a:lnTo>
                      <a:pt x="342" y="159"/>
                    </a:lnTo>
                    <a:lnTo>
                      <a:pt x="323" y="152"/>
                    </a:lnTo>
                    <a:lnTo>
                      <a:pt x="288" y="140"/>
                    </a:lnTo>
                    <a:lnTo>
                      <a:pt x="269" y="136"/>
                    </a:lnTo>
                    <a:lnTo>
                      <a:pt x="266" y="136"/>
                    </a:lnTo>
                    <a:lnTo>
                      <a:pt x="228" y="143"/>
                    </a:lnTo>
                    <a:lnTo>
                      <a:pt x="225" y="146"/>
                    </a:lnTo>
                    <a:lnTo>
                      <a:pt x="231" y="149"/>
                    </a:lnTo>
                    <a:lnTo>
                      <a:pt x="269" y="165"/>
                    </a:lnTo>
                    <a:close/>
                    <a:moveTo>
                      <a:pt x="354" y="127"/>
                    </a:moveTo>
                    <a:lnTo>
                      <a:pt x="354" y="127"/>
                    </a:lnTo>
                    <a:lnTo>
                      <a:pt x="345" y="124"/>
                    </a:lnTo>
                    <a:lnTo>
                      <a:pt x="332" y="124"/>
                    </a:lnTo>
                    <a:lnTo>
                      <a:pt x="323" y="127"/>
                    </a:lnTo>
                    <a:lnTo>
                      <a:pt x="294" y="133"/>
                    </a:lnTo>
                    <a:lnTo>
                      <a:pt x="291" y="133"/>
                    </a:lnTo>
                    <a:lnTo>
                      <a:pt x="297" y="136"/>
                    </a:lnTo>
                    <a:lnTo>
                      <a:pt x="323" y="146"/>
                    </a:lnTo>
                    <a:lnTo>
                      <a:pt x="351" y="155"/>
                    </a:lnTo>
                    <a:lnTo>
                      <a:pt x="364" y="159"/>
                    </a:lnTo>
                    <a:lnTo>
                      <a:pt x="373" y="159"/>
                    </a:lnTo>
                    <a:lnTo>
                      <a:pt x="411" y="152"/>
                    </a:lnTo>
                    <a:lnTo>
                      <a:pt x="415" y="152"/>
                    </a:lnTo>
                    <a:lnTo>
                      <a:pt x="415" y="149"/>
                    </a:lnTo>
                    <a:lnTo>
                      <a:pt x="408" y="146"/>
                    </a:lnTo>
                    <a:lnTo>
                      <a:pt x="373" y="133"/>
                    </a:lnTo>
                    <a:lnTo>
                      <a:pt x="354" y="127"/>
                    </a:lnTo>
                    <a:close/>
                    <a:moveTo>
                      <a:pt x="424" y="146"/>
                    </a:moveTo>
                    <a:lnTo>
                      <a:pt x="424" y="146"/>
                    </a:lnTo>
                    <a:lnTo>
                      <a:pt x="440" y="146"/>
                    </a:lnTo>
                    <a:lnTo>
                      <a:pt x="475" y="140"/>
                    </a:lnTo>
                    <a:lnTo>
                      <a:pt x="478" y="140"/>
                    </a:lnTo>
                    <a:lnTo>
                      <a:pt x="475" y="136"/>
                    </a:lnTo>
                    <a:lnTo>
                      <a:pt x="471" y="133"/>
                    </a:lnTo>
                    <a:lnTo>
                      <a:pt x="424" y="117"/>
                    </a:lnTo>
                    <a:lnTo>
                      <a:pt x="418" y="117"/>
                    </a:lnTo>
                    <a:lnTo>
                      <a:pt x="408" y="114"/>
                    </a:lnTo>
                    <a:lnTo>
                      <a:pt x="399" y="114"/>
                    </a:lnTo>
                    <a:lnTo>
                      <a:pt x="373" y="117"/>
                    </a:lnTo>
                    <a:lnTo>
                      <a:pt x="361" y="121"/>
                    </a:lnTo>
                    <a:lnTo>
                      <a:pt x="358" y="121"/>
                    </a:lnTo>
                    <a:lnTo>
                      <a:pt x="358" y="124"/>
                    </a:lnTo>
                    <a:lnTo>
                      <a:pt x="364" y="127"/>
                    </a:lnTo>
                    <a:lnTo>
                      <a:pt x="373" y="130"/>
                    </a:lnTo>
                    <a:lnTo>
                      <a:pt x="418" y="146"/>
                    </a:lnTo>
                    <a:lnTo>
                      <a:pt x="424" y="146"/>
                    </a:lnTo>
                    <a:close/>
                    <a:moveTo>
                      <a:pt x="503" y="136"/>
                    </a:moveTo>
                    <a:lnTo>
                      <a:pt x="525" y="130"/>
                    </a:lnTo>
                    <a:lnTo>
                      <a:pt x="538" y="130"/>
                    </a:lnTo>
                    <a:lnTo>
                      <a:pt x="541" y="127"/>
                    </a:lnTo>
                    <a:lnTo>
                      <a:pt x="532" y="124"/>
                    </a:lnTo>
                    <a:lnTo>
                      <a:pt x="525" y="121"/>
                    </a:lnTo>
                    <a:lnTo>
                      <a:pt x="481" y="105"/>
                    </a:lnTo>
                    <a:lnTo>
                      <a:pt x="475" y="105"/>
                    </a:lnTo>
                    <a:lnTo>
                      <a:pt x="459" y="102"/>
                    </a:lnTo>
                    <a:lnTo>
                      <a:pt x="424" y="108"/>
                    </a:lnTo>
                    <a:lnTo>
                      <a:pt x="421" y="111"/>
                    </a:lnTo>
                    <a:lnTo>
                      <a:pt x="424" y="111"/>
                    </a:lnTo>
                    <a:lnTo>
                      <a:pt x="427" y="114"/>
                    </a:lnTo>
                    <a:lnTo>
                      <a:pt x="475" y="130"/>
                    </a:lnTo>
                    <a:lnTo>
                      <a:pt x="481" y="133"/>
                    </a:lnTo>
                    <a:lnTo>
                      <a:pt x="494" y="136"/>
                    </a:lnTo>
                    <a:lnTo>
                      <a:pt x="503" y="136"/>
                    </a:lnTo>
                    <a:close/>
                    <a:moveTo>
                      <a:pt x="563" y="124"/>
                    </a:moveTo>
                    <a:lnTo>
                      <a:pt x="579" y="121"/>
                    </a:lnTo>
                    <a:lnTo>
                      <a:pt x="595" y="117"/>
                    </a:lnTo>
                    <a:lnTo>
                      <a:pt x="598" y="117"/>
                    </a:lnTo>
                    <a:lnTo>
                      <a:pt x="598" y="114"/>
                    </a:lnTo>
                    <a:lnTo>
                      <a:pt x="592" y="111"/>
                    </a:lnTo>
                    <a:lnTo>
                      <a:pt x="579" y="108"/>
                    </a:lnTo>
                    <a:lnTo>
                      <a:pt x="541" y="95"/>
                    </a:lnTo>
                    <a:lnTo>
                      <a:pt x="525" y="92"/>
                    </a:lnTo>
                    <a:lnTo>
                      <a:pt x="519" y="92"/>
                    </a:lnTo>
                    <a:lnTo>
                      <a:pt x="484" y="98"/>
                    </a:lnTo>
                    <a:lnTo>
                      <a:pt x="484" y="102"/>
                    </a:lnTo>
                    <a:lnTo>
                      <a:pt x="490" y="105"/>
                    </a:lnTo>
                    <a:lnTo>
                      <a:pt x="525" y="117"/>
                    </a:lnTo>
                    <a:lnTo>
                      <a:pt x="541" y="121"/>
                    </a:lnTo>
                    <a:lnTo>
                      <a:pt x="554" y="124"/>
                    </a:lnTo>
                    <a:lnTo>
                      <a:pt x="563" y="124"/>
                    </a:lnTo>
                    <a:close/>
                    <a:moveTo>
                      <a:pt x="620" y="114"/>
                    </a:moveTo>
                    <a:lnTo>
                      <a:pt x="630" y="111"/>
                    </a:lnTo>
                    <a:lnTo>
                      <a:pt x="652" y="108"/>
                    </a:lnTo>
                    <a:lnTo>
                      <a:pt x="655" y="105"/>
                    </a:lnTo>
                    <a:lnTo>
                      <a:pt x="649" y="102"/>
                    </a:lnTo>
                    <a:lnTo>
                      <a:pt x="630" y="95"/>
                    </a:lnTo>
                    <a:lnTo>
                      <a:pt x="598" y="86"/>
                    </a:lnTo>
                    <a:lnTo>
                      <a:pt x="585" y="83"/>
                    </a:lnTo>
                    <a:lnTo>
                      <a:pt x="576" y="83"/>
                    </a:lnTo>
                    <a:lnTo>
                      <a:pt x="544" y="89"/>
                    </a:lnTo>
                    <a:lnTo>
                      <a:pt x="541" y="89"/>
                    </a:lnTo>
                    <a:lnTo>
                      <a:pt x="547" y="92"/>
                    </a:lnTo>
                    <a:lnTo>
                      <a:pt x="579" y="102"/>
                    </a:lnTo>
                    <a:lnTo>
                      <a:pt x="601" y="111"/>
                    </a:lnTo>
                    <a:lnTo>
                      <a:pt x="611" y="114"/>
                    </a:lnTo>
                    <a:lnTo>
                      <a:pt x="620" y="114"/>
                    </a:lnTo>
                    <a:close/>
                    <a:moveTo>
                      <a:pt x="677" y="102"/>
                    </a:moveTo>
                    <a:lnTo>
                      <a:pt x="680" y="102"/>
                    </a:lnTo>
                    <a:lnTo>
                      <a:pt x="709" y="95"/>
                    </a:lnTo>
                    <a:lnTo>
                      <a:pt x="702" y="92"/>
                    </a:lnTo>
                    <a:lnTo>
                      <a:pt x="680" y="83"/>
                    </a:lnTo>
                    <a:lnTo>
                      <a:pt x="652" y="76"/>
                    </a:lnTo>
                    <a:lnTo>
                      <a:pt x="642" y="73"/>
                    </a:lnTo>
                    <a:lnTo>
                      <a:pt x="633" y="73"/>
                    </a:lnTo>
                    <a:lnTo>
                      <a:pt x="630" y="73"/>
                    </a:lnTo>
                    <a:lnTo>
                      <a:pt x="601" y="79"/>
                    </a:lnTo>
                    <a:lnTo>
                      <a:pt x="598" y="79"/>
                    </a:lnTo>
                    <a:lnTo>
                      <a:pt x="604" y="83"/>
                    </a:lnTo>
                    <a:lnTo>
                      <a:pt x="630" y="92"/>
                    </a:lnTo>
                    <a:lnTo>
                      <a:pt x="658" y="98"/>
                    </a:lnTo>
                    <a:lnTo>
                      <a:pt x="668" y="102"/>
                    </a:lnTo>
                    <a:lnTo>
                      <a:pt x="677" y="102"/>
                    </a:lnTo>
                    <a:close/>
                    <a:moveTo>
                      <a:pt x="731" y="92"/>
                    </a:moveTo>
                    <a:lnTo>
                      <a:pt x="731" y="92"/>
                    </a:lnTo>
                    <a:lnTo>
                      <a:pt x="763" y="86"/>
                    </a:lnTo>
                    <a:lnTo>
                      <a:pt x="756" y="83"/>
                    </a:lnTo>
                    <a:lnTo>
                      <a:pt x="731" y="73"/>
                    </a:lnTo>
                    <a:lnTo>
                      <a:pt x="706" y="67"/>
                    </a:lnTo>
                    <a:lnTo>
                      <a:pt x="687" y="64"/>
                    </a:lnTo>
                    <a:lnTo>
                      <a:pt x="680" y="64"/>
                    </a:lnTo>
                    <a:lnTo>
                      <a:pt x="655" y="67"/>
                    </a:lnTo>
                    <a:lnTo>
                      <a:pt x="655" y="70"/>
                    </a:lnTo>
                    <a:lnTo>
                      <a:pt x="661" y="73"/>
                    </a:lnTo>
                    <a:lnTo>
                      <a:pt x="680" y="79"/>
                    </a:lnTo>
                    <a:lnTo>
                      <a:pt x="712" y="89"/>
                    </a:lnTo>
                    <a:lnTo>
                      <a:pt x="721" y="92"/>
                    </a:lnTo>
                    <a:lnTo>
                      <a:pt x="731" y="92"/>
                    </a:lnTo>
                    <a:close/>
                    <a:moveTo>
                      <a:pt x="782" y="83"/>
                    </a:moveTo>
                    <a:lnTo>
                      <a:pt x="782" y="83"/>
                    </a:lnTo>
                    <a:lnTo>
                      <a:pt x="785" y="83"/>
                    </a:lnTo>
                    <a:lnTo>
                      <a:pt x="813" y="76"/>
                    </a:lnTo>
                    <a:lnTo>
                      <a:pt x="807" y="73"/>
                    </a:lnTo>
                    <a:lnTo>
                      <a:pt x="782" y="64"/>
                    </a:lnTo>
                    <a:lnTo>
                      <a:pt x="756" y="57"/>
                    </a:lnTo>
                    <a:lnTo>
                      <a:pt x="737" y="54"/>
                    </a:lnTo>
                    <a:lnTo>
                      <a:pt x="731" y="54"/>
                    </a:lnTo>
                    <a:lnTo>
                      <a:pt x="709" y="60"/>
                    </a:lnTo>
                    <a:lnTo>
                      <a:pt x="706" y="60"/>
                    </a:lnTo>
                    <a:lnTo>
                      <a:pt x="709" y="60"/>
                    </a:lnTo>
                    <a:lnTo>
                      <a:pt x="715" y="64"/>
                    </a:lnTo>
                    <a:lnTo>
                      <a:pt x="731" y="70"/>
                    </a:lnTo>
                    <a:lnTo>
                      <a:pt x="763" y="79"/>
                    </a:lnTo>
                    <a:lnTo>
                      <a:pt x="782" y="83"/>
                    </a:lnTo>
                    <a:close/>
                    <a:moveTo>
                      <a:pt x="832" y="73"/>
                    </a:moveTo>
                    <a:lnTo>
                      <a:pt x="832" y="73"/>
                    </a:lnTo>
                    <a:lnTo>
                      <a:pt x="861" y="67"/>
                    </a:lnTo>
                    <a:lnTo>
                      <a:pt x="864" y="67"/>
                    </a:lnTo>
                    <a:lnTo>
                      <a:pt x="857" y="64"/>
                    </a:lnTo>
                    <a:lnTo>
                      <a:pt x="832" y="54"/>
                    </a:lnTo>
                    <a:lnTo>
                      <a:pt x="807" y="48"/>
                    </a:lnTo>
                    <a:lnTo>
                      <a:pt x="788" y="45"/>
                    </a:lnTo>
                    <a:lnTo>
                      <a:pt x="782" y="45"/>
                    </a:lnTo>
                    <a:lnTo>
                      <a:pt x="759" y="51"/>
                    </a:lnTo>
                    <a:lnTo>
                      <a:pt x="766" y="54"/>
                    </a:lnTo>
                    <a:lnTo>
                      <a:pt x="782" y="60"/>
                    </a:lnTo>
                    <a:lnTo>
                      <a:pt x="813" y="70"/>
                    </a:lnTo>
                    <a:lnTo>
                      <a:pt x="832" y="73"/>
                    </a:lnTo>
                    <a:close/>
                    <a:moveTo>
                      <a:pt x="813" y="45"/>
                    </a:moveTo>
                    <a:lnTo>
                      <a:pt x="832" y="51"/>
                    </a:lnTo>
                    <a:lnTo>
                      <a:pt x="864" y="60"/>
                    </a:lnTo>
                    <a:lnTo>
                      <a:pt x="883" y="64"/>
                    </a:lnTo>
                    <a:lnTo>
                      <a:pt x="886" y="64"/>
                    </a:lnTo>
                    <a:lnTo>
                      <a:pt x="908" y="57"/>
                    </a:lnTo>
                    <a:lnTo>
                      <a:pt x="911" y="57"/>
                    </a:lnTo>
                    <a:lnTo>
                      <a:pt x="905" y="54"/>
                    </a:lnTo>
                    <a:lnTo>
                      <a:pt x="886" y="48"/>
                    </a:lnTo>
                    <a:lnTo>
                      <a:pt x="854" y="38"/>
                    </a:lnTo>
                    <a:lnTo>
                      <a:pt x="838" y="35"/>
                    </a:lnTo>
                    <a:lnTo>
                      <a:pt x="832" y="38"/>
                    </a:lnTo>
                    <a:lnTo>
                      <a:pt x="810" y="41"/>
                    </a:lnTo>
                    <a:lnTo>
                      <a:pt x="807" y="41"/>
                    </a:lnTo>
                    <a:lnTo>
                      <a:pt x="807" y="45"/>
                    </a:lnTo>
                    <a:lnTo>
                      <a:pt x="813" y="45"/>
                    </a:lnTo>
                    <a:close/>
                    <a:moveTo>
                      <a:pt x="905" y="73"/>
                    </a:moveTo>
                    <a:lnTo>
                      <a:pt x="937" y="83"/>
                    </a:lnTo>
                    <a:lnTo>
                      <a:pt x="956" y="89"/>
                    </a:lnTo>
                    <a:lnTo>
                      <a:pt x="971" y="92"/>
                    </a:lnTo>
                    <a:lnTo>
                      <a:pt x="987" y="89"/>
                    </a:lnTo>
                    <a:lnTo>
                      <a:pt x="1000" y="86"/>
                    </a:lnTo>
                    <a:lnTo>
                      <a:pt x="994" y="83"/>
                    </a:lnTo>
                    <a:lnTo>
                      <a:pt x="987" y="79"/>
                    </a:lnTo>
                    <a:lnTo>
                      <a:pt x="943" y="67"/>
                    </a:lnTo>
                    <a:lnTo>
                      <a:pt x="937" y="64"/>
                    </a:lnTo>
                    <a:lnTo>
                      <a:pt x="924" y="64"/>
                    </a:lnTo>
                    <a:lnTo>
                      <a:pt x="899" y="70"/>
                    </a:lnTo>
                    <a:lnTo>
                      <a:pt x="895" y="70"/>
                    </a:lnTo>
                    <a:lnTo>
                      <a:pt x="905" y="73"/>
                    </a:lnTo>
                    <a:close/>
                    <a:moveTo>
                      <a:pt x="924" y="102"/>
                    </a:moveTo>
                    <a:lnTo>
                      <a:pt x="937" y="98"/>
                    </a:lnTo>
                    <a:lnTo>
                      <a:pt x="952" y="95"/>
                    </a:lnTo>
                    <a:lnTo>
                      <a:pt x="946" y="92"/>
                    </a:lnTo>
                    <a:lnTo>
                      <a:pt x="937" y="89"/>
                    </a:lnTo>
                    <a:lnTo>
                      <a:pt x="895" y="76"/>
                    </a:lnTo>
                    <a:lnTo>
                      <a:pt x="886" y="73"/>
                    </a:lnTo>
                    <a:lnTo>
                      <a:pt x="876" y="73"/>
                    </a:lnTo>
                    <a:lnTo>
                      <a:pt x="848" y="79"/>
                    </a:lnTo>
                    <a:lnTo>
                      <a:pt x="845" y="79"/>
                    </a:lnTo>
                    <a:lnTo>
                      <a:pt x="848" y="79"/>
                    </a:lnTo>
                    <a:lnTo>
                      <a:pt x="854" y="83"/>
                    </a:lnTo>
                    <a:lnTo>
                      <a:pt x="886" y="92"/>
                    </a:lnTo>
                    <a:lnTo>
                      <a:pt x="905" y="98"/>
                    </a:lnTo>
                    <a:lnTo>
                      <a:pt x="924" y="102"/>
                    </a:lnTo>
                    <a:close/>
                    <a:moveTo>
                      <a:pt x="873" y="111"/>
                    </a:moveTo>
                    <a:lnTo>
                      <a:pt x="886" y="111"/>
                    </a:lnTo>
                    <a:lnTo>
                      <a:pt x="902" y="108"/>
                    </a:lnTo>
                    <a:lnTo>
                      <a:pt x="902" y="105"/>
                    </a:lnTo>
                    <a:lnTo>
                      <a:pt x="895" y="102"/>
                    </a:lnTo>
                    <a:lnTo>
                      <a:pt x="886" y="98"/>
                    </a:lnTo>
                    <a:lnTo>
                      <a:pt x="845" y="86"/>
                    </a:lnTo>
                    <a:lnTo>
                      <a:pt x="835" y="83"/>
                    </a:lnTo>
                    <a:lnTo>
                      <a:pt x="826" y="83"/>
                    </a:lnTo>
                    <a:lnTo>
                      <a:pt x="797" y="89"/>
                    </a:lnTo>
                    <a:lnTo>
                      <a:pt x="794" y="89"/>
                    </a:lnTo>
                    <a:lnTo>
                      <a:pt x="801" y="92"/>
                    </a:lnTo>
                    <a:lnTo>
                      <a:pt x="835" y="105"/>
                    </a:lnTo>
                    <a:lnTo>
                      <a:pt x="854" y="111"/>
                    </a:lnTo>
                    <a:lnTo>
                      <a:pt x="864" y="111"/>
                    </a:lnTo>
                    <a:lnTo>
                      <a:pt x="873" y="111"/>
                    </a:lnTo>
                    <a:close/>
                    <a:moveTo>
                      <a:pt x="820" y="124"/>
                    </a:moveTo>
                    <a:lnTo>
                      <a:pt x="835" y="121"/>
                    </a:lnTo>
                    <a:lnTo>
                      <a:pt x="851" y="117"/>
                    </a:lnTo>
                    <a:lnTo>
                      <a:pt x="851" y="114"/>
                    </a:lnTo>
                    <a:lnTo>
                      <a:pt x="845" y="111"/>
                    </a:lnTo>
                    <a:lnTo>
                      <a:pt x="835" y="108"/>
                    </a:lnTo>
                    <a:lnTo>
                      <a:pt x="791" y="95"/>
                    </a:lnTo>
                    <a:lnTo>
                      <a:pt x="782" y="92"/>
                    </a:lnTo>
                    <a:lnTo>
                      <a:pt x="772" y="92"/>
                    </a:lnTo>
                    <a:lnTo>
                      <a:pt x="744" y="98"/>
                    </a:lnTo>
                    <a:lnTo>
                      <a:pt x="740" y="98"/>
                    </a:lnTo>
                    <a:lnTo>
                      <a:pt x="740" y="102"/>
                    </a:lnTo>
                    <a:lnTo>
                      <a:pt x="747" y="105"/>
                    </a:lnTo>
                    <a:lnTo>
                      <a:pt x="782" y="114"/>
                    </a:lnTo>
                    <a:lnTo>
                      <a:pt x="801" y="121"/>
                    </a:lnTo>
                    <a:lnTo>
                      <a:pt x="810" y="124"/>
                    </a:lnTo>
                    <a:lnTo>
                      <a:pt x="820" y="124"/>
                    </a:lnTo>
                    <a:close/>
                    <a:moveTo>
                      <a:pt x="766" y="133"/>
                    </a:moveTo>
                    <a:lnTo>
                      <a:pt x="782" y="130"/>
                    </a:lnTo>
                    <a:lnTo>
                      <a:pt x="797" y="127"/>
                    </a:lnTo>
                    <a:lnTo>
                      <a:pt x="791" y="124"/>
                    </a:lnTo>
                    <a:lnTo>
                      <a:pt x="782" y="121"/>
                    </a:lnTo>
                    <a:lnTo>
                      <a:pt x="737" y="105"/>
                    </a:lnTo>
                    <a:lnTo>
                      <a:pt x="731" y="105"/>
                    </a:lnTo>
                    <a:lnTo>
                      <a:pt x="718" y="102"/>
                    </a:lnTo>
                    <a:lnTo>
                      <a:pt x="687" y="108"/>
                    </a:lnTo>
                    <a:lnTo>
                      <a:pt x="687" y="111"/>
                    </a:lnTo>
                    <a:lnTo>
                      <a:pt x="693" y="114"/>
                    </a:lnTo>
                    <a:lnTo>
                      <a:pt x="731" y="127"/>
                    </a:lnTo>
                    <a:lnTo>
                      <a:pt x="744" y="133"/>
                    </a:lnTo>
                    <a:lnTo>
                      <a:pt x="756" y="133"/>
                    </a:lnTo>
                    <a:lnTo>
                      <a:pt x="766" y="133"/>
                    </a:lnTo>
                    <a:close/>
                    <a:moveTo>
                      <a:pt x="709" y="146"/>
                    </a:moveTo>
                    <a:lnTo>
                      <a:pt x="731" y="143"/>
                    </a:lnTo>
                    <a:lnTo>
                      <a:pt x="740" y="140"/>
                    </a:lnTo>
                    <a:lnTo>
                      <a:pt x="744" y="140"/>
                    </a:lnTo>
                    <a:lnTo>
                      <a:pt x="740" y="136"/>
                    </a:lnTo>
                    <a:lnTo>
                      <a:pt x="734" y="133"/>
                    </a:lnTo>
                    <a:lnTo>
                      <a:pt x="731" y="133"/>
                    </a:lnTo>
                    <a:lnTo>
                      <a:pt x="683" y="117"/>
                    </a:lnTo>
                    <a:lnTo>
                      <a:pt x="680" y="117"/>
                    </a:lnTo>
                    <a:lnTo>
                      <a:pt x="661" y="114"/>
                    </a:lnTo>
                    <a:lnTo>
                      <a:pt x="630" y="121"/>
                    </a:lnTo>
                    <a:lnTo>
                      <a:pt x="627" y="121"/>
                    </a:lnTo>
                    <a:lnTo>
                      <a:pt x="630" y="124"/>
                    </a:lnTo>
                    <a:lnTo>
                      <a:pt x="633" y="127"/>
                    </a:lnTo>
                    <a:lnTo>
                      <a:pt x="680" y="140"/>
                    </a:lnTo>
                    <a:lnTo>
                      <a:pt x="687" y="143"/>
                    </a:lnTo>
                    <a:lnTo>
                      <a:pt x="699" y="146"/>
                    </a:lnTo>
                    <a:lnTo>
                      <a:pt x="709" y="146"/>
                    </a:lnTo>
                    <a:close/>
                    <a:moveTo>
                      <a:pt x="630" y="155"/>
                    </a:moveTo>
                    <a:lnTo>
                      <a:pt x="630" y="155"/>
                    </a:lnTo>
                    <a:lnTo>
                      <a:pt x="639" y="159"/>
                    </a:lnTo>
                    <a:lnTo>
                      <a:pt x="649" y="159"/>
                    </a:lnTo>
                    <a:lnTo>
                      <a:pt x="680" y="152"/>
                    </a:lnTo>
                    <a:lnTo>
                      <a:pt x="683" y="152"/>
                    </a:lnTo>
                    <a:lnTo>
                      <a:pt x="683" y="149"/>
                    </a:lnTo>
                    <a:lnTo>
                      <a:pt x="680" y="146"/>
                    </a:lnTo>
                    <a:lnTo>
                      <a:pt x="677" y="146"/>
                    </a:lnTo>
                    <a:lnTo>
                      <a:pt x="630" y="130"/>
                    </a:lnTo>
                    <a:lnTo>
                      <a:pt x="623" y="127"/>
                    </a:lnTo>
                    <a:lnTo>
                      <a:pt x="614" y="124"/>
                    </a:lnTo>
                    <a:lnTo>
                      <a:pt x="604" y="124"/>
                    </a:lnTo>
                    <a:lnTo>
                      <a:pt x="579" y="130"/>
                    </a:lnTo>
                    <a:lnTo>
                      <a:pt x="570" y="130"/>
                    </a:lnTo>
                    <a:lnTo>
                      <a:pt x="566" y="133"/>
                    </a:lnTo>
                    <a:lnTo>
                      <a:pt x="573" y="136"/>
                    </a:lnTo>
                    <a:lnTo>
                      <a:pt x="579" y="140"/>
                    </a:lnTo>
                    <a:lnTo>
                      <a:pt x="630" y="155"/>
                    </a:lnTo>
                    <a:close/>
                    <a:moveTo>
                      <a:pt x="579" y="171"/>
                    </a:moveTo>
                    <a:lnTo>
                      <a:pt x="579" y="171"/>
                    </a:lnTo>
                    <a:lnTo>
                      <a:pt x="589" y="171"/>
                    </a:lnTo>
                    <a:lnTo>
                      <a:pt x="623" y="165"/>
                    </a:lnTo>
                    <a:lnTo>
                      <a:pt x="623" y="162"/>
                    </a:lnTo>
                    <a:lnTo>
                      <a:pt x="617" y="159"/>
                    </a:lnTo>
                    <a:lnTo>
                      <a:pt x="579" y="143"/>
                    </a:lnTo>
                    <a:lnTo>
                      <a:pt x="563" y="140"/>
                    </a:lnTo>
                    <a:lnTo>
                      <a:pt x="551" y="136"/>
                    </a:lnTo>
                    <a:lnTo>
                      <a:pt x="541" y="136"/>
                    </a:lnTo>
                    <a:lnTo>
                      <a:pt x="525" y="140"/>
                    </a:lnTo>
                    <a:lnTo>
                      <a:pt x="506" y="143"/>
                    </a:lnTo>
                    <a:lnTo>
                      <a:pt x="506" y="146"/>
                    </a:lnTo>
                    <a:lnTo>
                      <a:pt x="513" y="149"/>
                    </a:lnTo>
                    <a:lnTo>
                      <a:pt x="525" y="155"/>
                    </a:lnTo>
                    <a:lnTo>
                      <a:pt x="566" y="168"/>
                    </a:lnTo>
                    <a:lnTo>
                      <a:pt x="579" y="171"/>
                    </a:lnTo>
                    <a:close/>
                    <a:moveTo>
                      <a:pt x="525" y="184"/>
                    </a:moveTo>
                    <a:lnTo>
                      <a:pt x="528" y="184"/>
                    </a:lnTo>
                    <a:lnTo>
                      <a:pt x="560" y="177"/>
                    </a:lnTo>
                    <a:lnTo>
                      <a:pt x="563" y="174"/>
                    </a:lnTo>
                    <a:lnTo>
                      <a:pt x="554" y="171"/>
                    </a:lnTo>
                    <a:lnTo>
                      <a:pt x="525" y="162"/>
                    </a:lnTo>
                    <a:lnTo>
                      <a:pt x="500" y="152"/>
                    </a:lnTo>
                    <a:lnTo>
                      <a:pt x="490" y="149"/>
                    </a:lnTo>
                    <a:lnTo>
                      <a:pt x="478" y="149"/>
                    </a:lnTo>
                    <a:lnTo>
                      <a:pt x="475" y="149"/>
                    </a:lnTo>
                    <a:lnTo>
                      <a:pt x="443" y="155"/>
                    </a:lnTo>
                    <a:lnTo>
                      <a:pt x="440" y="155"/>
                    </a:lnTo>
                    <a:lnTo>
                      <a:pt x="440" y="159"/>
                    </a:lnTo>
                    <a:lnTo>
                      <a:pt x="446" y="162"/>
                    </a:lnTo>
                    <a:lnTo>
                      <a:pt x="475" y="171"/>
                    </a:lnTo>
                    <a:lnTo>
                      <a:pt x="503" y="181"/>
                    </a:lnTo>
                    <a:lnTo>
                      <a:pt x="513" y="184"/>
                    </a:lnTo>
                    <a:lnTo>
                      <a:pt x="525" y="184"/>
                    </a:lnTo>
                    <a:close/>
                    <a:moveTo>
                      <a:pt x="459" y="196"/>
                    </a:moveTo>
                    <a:lnTo>
                      <a:pt x="475" y="193"/>
                    </a:lnTo>
                    <a:lnTo>
                      <a:pt x="494" y="190"/>
                    </a:lnTo>
                    <a:lnTo>
                      <a:pt x="497" y="190"/>
                    </a:lnTo>
                    <a:lnTo>
                      <a:pt x="497" y="187"/>
                    </a:lnTo>
                    <a:lnTo>
                      <a:pt x="490" y="184"/>
                    </a:lnTo>
                    <a:lnTo>
                      <a:pt x="475" y="177"/>
                    </a:lnTo>
                    <a:lnTo>
                      <a:pt x="437" y="165"/>
                    </a:lnTo>
                    <a:lnTo>
                      <a:pt x="424" y="162"/>
                    </a:lnTo>
                    <a:lnTo>
                      <a:pt x="415" y="162"/>
                    </a:lnTo>
                    <a:lnTo>
                      <a:pt x="377" y="168"/>
                    </a:lnTo>
                    <a:lnTo>
                      <a:pt x="373" y="171"/>
                    </a:lnTo>
                    <a:lnTo>
                      <a:pt x="380" y="174"/>
                    </a:lnTo>
                    <a:lnTo>
                      <a:pt x="424" y="190"/>
                    </a:lnTo>
                    <a:lnTo>
                      <a:pt x="433" y="193"/>
                    </a:lnTo>
                    <a:lnTo>
                      <a:pt x="446" y="196"/>
                    </a:lnTo>
                    <a:lnTo>
                      <a:pt x="459" y="196"/>
                    </a:lnTo>
                    <a:close/>
                    <a:moveTo>
                      <a:pt x="323" y="193"/>
                    </a:moveTo>
                    <a:lnTo>
                      <a:pt x="364" y="209"/>
                    </a:lnTo>
                    <a:lnTo>
                      <a:pt x="373" y="212"/>
                    </a:lnTo>
                    <a:lnTo>
                      <a:pt x="389" y="212"/>
                    </a:lnTo>
                    <a:lnTo>
                      <a:pt x="424" y="203"/>
                    </a:lnTo>
                    <a:lnTo>
                      <a:pt x="427" y="203"/>
                    </a:lnTo>
                    <a:lnTo>
                      <a:pt x="430" y="200"/>
                    </a:lnTo>
                    <a:lnTo>
                      <a:pt x="424" y="196"/>
                    </a:lnTo>
                    <a:lnTo>
                      <a:pt x="373" y="181"/>
                    </a:lnTo>
                    <a:lnTo>
                      <a:pt x="367" y="177"/>
                    </a:lnTo>
                    <a:lnTo>
                      <a:pt x="354" y="174"/>
                    </a:lnTo>
                    <a:lnTo>
                      <a:pt x="345" y="174"/>
                    </a:lnTo>
                    <a:lnTo>
                      <a:pt x="323" y="177"/>
                    </a:lnTo>
                    <a:lnTo>
                      <a:pt x="304" y="181"/>
                    </a:lnTo>
                    <a:lnTo>
                      <a:pt x="304" y="184"/>
                    </a:lnTo>
                    <a:lnTo>
                      <a:pt x="301" y="184"/>
                    </a:lnTo>
                    <a:lnTo>
                      <a:pt x="310" y="190"/>
                    </a:lnTo>
                    <a:lnTo>
                      <a:pt x="323" y="193"/>
                    </a:lnTo>
                    <a:close/>
                    <a:moveTo>
                      <a:pt x="351" y="212"/>
                    </a:moveTo>
                    <a:lnTo>
                      <a:pt x="323" y="200"/>
                    </a:lnTo>
                    <a:lnTo>
                      <a:pt x="297" y="190"/>
                    </a:lnTo>
                    <a:lnTo>
                      <a:pt x="285" y="187"/>
                    </a:lnTo>
                    <a:lnTo>
                      <a:pt x="272" y="187"/>
                    </a:lnTo>
                    <a:lnTo>
                      <a:pt x="269" y="190"/>
                    </a:lnTo>
                    <a:lnTo>
                      <a:pt x="231" y="196"/>
                    </a:lnTo>
                    <a:lnTo>
                      <a:pt x="228" y="196"/>
                    </a:lnTo>
                    <a:lnTo>
                      <a:pt x="228" y="200"/>
                    </a:lnTo>
                    <a:lnTo>
                      <a:pt x="234" y="203"/>
                    </a:lnTo>
                    <a:lnTo>
                      <a:pt x="272" y="215"/>
                    </a:lnTo>
                    <a:lnTo>
                      <a:pt x="291" y="225"/>
                    </a:lnTo>
                    <a:lnTo>
                      <a:pt x="304" y="225"/>
                    </a:lnTo>
                    <a:lnTo>
                      <a:pt x="316" y="225"/>
                    </a:lnTo>
                    <a:lnTo>
                      <a:pt x="323" y="225"/>
                    </a:lnTo>
                    <a:lnTo>
                      <a:pt x="358" y="219"/>
                    </a:lnTo>
                    <a:lnTo>
                      <a:pt x="358" y="215"/>
                    </a:lnTo>
                    <a:lnTo>
                      <a:pt x="361" y="215"/>
                    </a:lnTo>
                    <a:lnTo>
                      <a:pt x="351" y="212"/>
                    </a:lnTo>
                    <a:close/>
                    <a:moveTo>
                      <a:pt x="1092" y="111"/>
                    </a:moveTo>
                    <a:lnTo>
                      <a:pt x="1092" y="111"/>
                    </a:lnTo>
                    <a:lnTo>
                      <a:pt x="1085" y="108"/>
                    </a:lnTo>
                    <a:lnTo>
                      <a:pt x="1038" y="95"/>
                    </a:lnTo>
                    <a:lnTo>
                      <a:pt x="1035" y="92"/>
                    </a:lnTo>
                    <a:lnTo>
                      <a:pt x="1016" y="92"/>
                    </a:lnTo>
                    <a:lnTo>
                      <a:pt x="987" y="95"/>
                    </a:lnTo>
                    <a:lnTo>
                      <a:pt x="987" y="98"/>
                    </a:lnTo>
                    <a:lnTo>
                      <a:pt x="994" y="102"/>
                    </a:lnTo>
                    <a:lnTo>
                      <a:pt x="1038" y="114"/>
                    </a:lnTo>
                    <a:lnTo>
                      <a:pt x="1047" y="117"/>
                    </a:lnTo>
                    <a:lnTo>
                      <a:pt x="1066" y="121"/>
                    </a:lnTo>
                    <a:lnTo>
                      <a:pt x="1092" y="114"/>
                    </a:lnTo>
                    <a:lnTo>
                      <a:pt x="1092" y="111"/>
                    </a:lnTo>
                    <a:close/>
                    <a:moveTo>
                      <a:pt x="1038" y="121"/>
                    </a:moveTo>
                    <a:lnTo>
                      <a:pt x="1038" y="121"/>
                    </a:lnTo>
                    <a:lnTo>
                      <a:pt x="987" y="105"/>
                    </a:lnTo>
                    <a:lnTo>
                      <a:pt x="968" y="102"/>
                    </a:lnTo>
                    <a:lnTo>
                      <a:pt x="940" y="108"/>
                    </a:lnTo>
                    <a:lnTo>
                      <a:pt x="937" y="108"/>
                    </a:lnTo>
                    <a:lnTo>
                      <a:pt x="940" y="108"/>
                    </a:lnTo>
                    <a:lnTo>
                      <a:pt x="946" y="111"/>
                    </a:lnTo>
                    <a:lnTo>
                      <a:pt x="987" y="127"/>
                    </a:lnTo>
                    <a:lnTo>
                      <a:pt x="997" y="127"/>
                    </a:lnTo>
                    <a:lnTo>
                      <a:pt x="1009" y="130"/>
                    </a:lnTo>
                    <a:lnTo>
                      <a:pt x="1016" y="130"/>
                    </a:lnTo>
                    <a:lnTo>
                      <a:pt x="1038" y="127"/>
                    </a:lnTo>
                    <a:lnTo>
                      <a:pt x="1044" y="124"/>
                    </a:lnTo>
                    <a:lnTo>
                      <a:pt x="1038" y="121"/>
                    </a:lnTo>
                    <a:close/>
                    <a:moveTo>
                      <a:pt x="990" y="130"/>
                    </a:moveTo>
                    <a:lnTo>
                      <a:pt x="987" y="130"/>
                    </a:lnTo>
                    <a:lnTo>
                      <a:pt x="937" y="114"/>
                    </a:lnTo>
                    <a:lnTo>
                      <a:pt x="918" y="111"/>
                    </a:lnTo>
                    <a:lnTo>
                      <a:pt x="889" y="117"/>
                    </a:lnTo>
                    <a:lnTo>
                      <a:pt x="886" y="117"/>
                    </a:lnTo>
                    <a:lnTo>
                      <a:pt x="886" y="121"/>
                    </a:lnTo>
                    <a:lnTo>
                      <a:pt x="895" y="124"/>
                    </a:lnTo>
                    <a:lnTo>
                      <a:pt x="937" y="136"/>
                    </a:lnTo>
                    <a:lnTo>
                      <a:pt x="946" y="140"/>
                    </a:lnTo>
                    <a:lnTo>
                      <a:pt x="959" y="143"/>
                    </a:lnTo>
                    <a:lnTo>
                      <a:pt x="968" y="143"/>
                    </a:lnTo>
                    <a:lnTo>
                      <a:pt x="987" y="136"/>
                    </a:lnTo>
                    <a:lnTo>
                      <a:pt x="997" y="136"/>
                    </a:lnTo>
                    <a:lnTo>
                      <a:pt x="997" y="133"/>
                    </a:lnTo>
                    <a:lnTo>
                      <a:pt x="990" y="130"/>
                    </a:lnTo>
                    <a:close/>
                    <a:moveTo>
                      <a:pt x="592" y="219"/>
                    </a:moveTo>
                    <a:lnTo>
                      <a:pt x="579" y="212"/>
                    </a:lnTo>
                    <a:lnTo>
                      <a:pt x="535" y="200"/>
                    </a:lnTo>
                    <a:lnTo>
                      <a:pt x="528" y="196"/>
                    </a:lnTo>
                    <a:lnTo>
                      <a:pt x="513" y="196"/>
                    </a:lnTo>
                    <a:lnTo>
                      <a:pt x="475" y="203"/>
                    </a:lnTo>
                    <a:lnTo>
                      <a:pt x="471" y="206"/>
                    </a:lnTo>
                    <a:lnTo>
                      <a:pt x="475" y="209"/>
                    </a:lnTo>
                    <a:lnTo>
                      <a:pt x="478" y="209"/>
                    </a:lnTo>
                    <a:lnTo>
                      <a:pt x="528" y="228"/>
                    </a:lnTo>
                    <a:lnTo>
                      <a:pt x="538" y="231"/>
                    </a:lnTo>
                    <a:lnTo>
                      <a:pt x="547" y="231"/>
                    </a:lnTo>
                    <a:lnTo>
                      <a:pt x="560" y="231"/>
                    </a:lnTo>
                    <a:lnTo>
                      <a:pt x="579" y="228"/>
                    </a:lnTo>
                    <a:lnTo>
                      <a:pt x="595" y="225"/>
                    </a:lnTo>
                    <a:lnTo>
                      <a:pt x="598" y="225"/>
                    </a:lnTo>
                    <a:lnTo>
                      <a:pt x="598" y="222"/>
                    </a:lnTo>
                    <a:lnTo>
                      <a:pt x="592" y="219"/>
                    </a:lnTo>
                    <a:close/>
                    <a:moveTo>
                      <a:pt x="528" y="234"/>
                    </a:moveTo>
                    <a:lnTo>
                      <a:pt x="528" y="234"/>
                    </a:lnTo>
                    <a:lnTo>
                      <a:pt x="525" y="231"/>
                    </a:lnTo>
                    <a:lnTo>
                      <a:pt x="475" y="215"/>
                    </a:lnTo>
                    <a:lnTo>
                      <a:pt x="468" y="212"/>
                    </a:lnTo>
                    <a:lnTo>
                      <a:pt x="456" y="209"/>
                    </a:lnTo>
                    <a:lnTo>
                      <a:pt x="443" y="209"/>
                    </a:lnTo>
                    <a:lnTo>
                      <a:pt x="424" y="212"/>
                    </a:lnTo>
                    <a:lnTo>
                      <a:pt x="405" y="219"/>
                    </a:lnTo>
                    <a:lnTo>
                      <a:pt x="402" y="219"/>
                    </a:lnTo>
                    <a:lnTo>
                      <a:pt x="402" y="222"/>
                    </a:lnTo>
                    <a:lnTo>
                      <a:pt x="408" y="225"/>
                    </a:lnTo>
                    <a:lnTo>
                      <a:pt x="424" y="231"/>
                    </a:lnTo>
                    <a:lnTo>
                      <a:pt x="468" y="244"/>
                    </a:lnTo>
                    <a:lnTo>
                      <a:pt x="475" y="247"/>
                    </a:lnTo>
                    <a:lnTo>
                      <a:pt x="490" y="247"/>
                    </a:lnTo>
                    <a:lnTo>
                      <a:pt x="528" y="241"/>
                    </a:lnTo>
                    <a:lnTo>
                      <a:pt x="532" y="238"/>
                    </a:lnTo>
                    <a:lnTo>
                      <a:pt x="528" y="234"/>
                    </a:lnTo>
                    <a:close/>
                    <a:moveTo>
                      <a:pt x="456" y="247"/>
                    </a:moveTo>
                    <a:lnTo>
                      <a:pt x="424" y="238"/>
                    </a:lnTo>
                    <a:lnTo>
                      <a:pt x="399" y="228"/>
                    </a:lnTo>
                    <a:lnTo>
                      <a:pt x="386" y="225"/>
                    </a:lnTo>
                    <a:lnTo>
                      <a:pt x="373" y="225"/>
                    </a:lnTo>
                    <a:lnTo>
                      <a:pt x="332" y="231"/>
                    </a:lnTo>
                    <a:lnTo>
                      <a:pt x="329" y="234"/>
                    </a:lnTo>
                    <a:lnTo>
                      <a:pt x="339" y="241"/>
                    </a:lnTo>
                    <a:lnTo>
                      <a:pt x="373" y="253"/>
                    </a:lnTo>
                    <a:lnTo>
                      <a:pt x="396" y="260"/>
                    </a:lnTo>
                    <a:lnTo>
                      <a:pt x="408" y="263"/>
                    </a:lnTo>
                    <a:lnTo>
                      <a:pt x="421" y="263"/>
                    </a:lnTo>
                    <a:lnTo>
                      <a:pt x="424" y="263"/>
                    </a:lnTo>
                    <a:lnTo>
                      <a:pt x="459" y="253"/>
                    </a:lnTo>
                    <a:lnTo>
                      <a:pt x="462" y="253"/>
                    </a:lnTo>
                    <a:lnTo>
                      <a:pt x="456" y="247"/>
                    </a:lnTo>
                    <a:close/>
                    <a:moveTo>
                      <a:pt x="943" y="140"/>
                    </a:moveTo>
                    <a:lnTo>
                      <a:pt x="937" y="140"/>
                    </a:lnTo>
                    <a:lnTo>
                      <a:pt x="889" y="124"/>
                    </a:lnTo>
                    <a:lnTo>
                      <a:pt x="886" y="124"/>
                    </a:lnTo>
                    <a:lnTo>
                      <a:pt x="870" y="121"/>
                    </a:lnTo>
                    <a:lnTo>
                      <a:pt x="835" y="130"/>
                    </a:lnTo>
                    <a:lnTo>
                      <a:pt x="782" y="140"/>
                    </a:lnTo>
                    <a:lnTo>
                      <a:pt x="731" y="149"/>
                    </a:lnTo>
                    <a:lnTo>
                      <a:pt x="680" y="162"/>
                    </a:lnTo>
                    <a:lnTo>
                      <a:pt x="630" y="171"/>
                    </a:lnTo>
                    <a:lnTo>
                      <a:pt x="579" y="181"/>
                    </a:lnTo>
                    <a:lnTo>
                      <a:pt x="535" y="190"/>
                    </a:lnTo>
                    <a:lnTo>
                      <a:pt x="532" y="193"/>
                    </a:lnTo>
                    <a:lnTo>
                      <a:pt x="541" y="196"/>
                    </a:lnTo>
                    <a:lnTo>
                      <a:pt x="579" y="209"/>
                    </a:lnTo>
                    <a:lnTo>
                      <a:pt x="598" y="215"/>
                    </a:lnTo>
                    <a:lnTo>
                      <a:pt x="608" y="219"/>
                    </a:lnTo>
                    <a:lnTo>
                      <a:pt x="620" y="219"/>
                    </a:lnTo>
                    <a:lnTo>
                      <a:pt x="630" y="219"/>
                    </a:lnTo>
                    <a:lnTo>
                      <a:pt x="680" y="206"/>
                    </a:lnTo>
                    <a:lnTo>
                      <a:pt x="731" y="193"/>
                    </a:lnTo>
                    <a:lnTo>
                      <a:pt x="785" y="184"/>
                    </a:lnTo>
                    <a:lnTo>
                      <a:pt x="835" y="171"/>
                    </a:lnTo>
                    <a:lnTo>
                      <a:pt x="886" y="162"/>
                    </a:lnTo>
                    <a:lnTo>
                      <a:pt x="937" y="149"/>
                    </a:lnTo>
                    <a:lnTo>
                      <a:pt x="949" y="146"/>
                    </a:lnTo>
                    <a:lnTo>
                      <a:pt x="949" y="143"/>
                    </a:lnTo>
                    <a:lnTo>
                      <a:pt x="943" y="1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63" name="Freeform 125"/>
              <p:cNvSpPr>
                <a:spLocks/>
              </p:cNvSpPr>
              <p:nvPr/>
            </p:nvSpPr>
            <p:spPr bwMode="auto">
              <a:xfrm>
                <a:off x="1249" y="2685"/>
                <a:ext cx="60" cy="13"/>
              </a:xfrm>
              <a:custGeom>
                <a:avLst/>
                <a:gdLst>
                  <a:gd name="T0" fmla="*/ 12 w 60"/>
                  <a:gd name="T1" fmla="*/ 9 h 13"/>
                  <a:gd name="T2" fmla="*/ 12 w 60"/>
                  <a:gd name="T3" fmla="*/ 9 h 13"/>
                  <a:gd name="T4" fmla="*/ 28 w 60"/>
                  <a:gd name="T5" fmla="*/ 13 h 13"/>
                  <a:gd name="T6" fmla="*/ 60 w 60"/>
                  <a:gd name="T7" fmla="*/ 9 h 13"/>
                  <a:gd name="T8" fmla="*/ 60 w 60"/>
                  <a:gd name="T9" fmla="*/ 9 h 13"/>
                  <a:gd name="T10" fmla="*/ 60 w 60"/>
                  <a:gd name="T11" fmla="*/ 6 h 13"/>
                  <a:gd name="T12" fmla="*/ 54 w 60"/>
                  <a:gd name="T13" fmla="*/ 3 h 13"/>
                  <a:gd name="T14" fmla="*/ 50 w 60"/>
                  <a:gd name="T15" fmla="*/ 3 h 13"/>
                  <a:gd name="T16" fmla="*/ 50 w 60"/>
                  <a:gd name="T17" fmla="*/ 3 h 13"/>
                  <a:gd name="T18" fmla="*/ 31 w 60"/>
                  <a:gd name="T19" fmla="*/ 0 h 13"/>
                  <a:gd name="T20" fmla="*/ 3 w 60"/>
                  <a:gd name="T21" fmla="*/ 6 h 13"/>
                  <a:gd name="T22" fmla="*/ 3 w 60"/>
                  <a:gd name="T23" fmla="*/ 6 h 13"/>
                  <a:gd name="T24" fmla="*/ 0 w 60"/>
                  <a:gd name="T25" fmla="*/ 6 h 13"/>
                  <a:gd name="T26" fmla="*/ 6 w 60"/>
                  <a:gd name="T27" fmla="*/ 9 h 13"/>
                  <a:gd name="T28" fmla="*/ 12 w 60"/>
                  <a:gd name="T29" fmla="*/ 9 h 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0"/>
                  <a:gd name="T46" fmla="*/ 0 h 13"/>
                  <a:gd name="T47" fmla="*/ 60 w 60"/>
                  <a:gd name="T48" fmla="*/ 13 h 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0" h="13">
                    <a:moveTo>
                      <a:pt x="12" y="9"/>
                    </a:moveTo>
                    <a:lnTo>
                      <a:pt x="12" y="9"/>
                    </a:lnTo>
                    <a:lnTo>
                      <a:pt x="28" y="13"/>
                    </a:lnTo>
                    <a:lnTo>
                      <a:pt x="60" y="9"/>
                    </a:lnTo>
                    <a:lnTo>
                      <a:pt x="60" y="6"/>
                    </a:lnTo>
                    <a:lnTo>
                      <a:pt x="54" y="3"/>
                    </a:lnTo>
                    <a:lnTo>
                      <a:pt x="50" y="3"/>
                    </a:lnTo>
                    <a:lnTo>
                      <a:pt x="31" y="0"/>
                    </a:lnTo>
                    <a:lnTo>
                      <a:pt x="3" y="6"/>
                    </a:lnTo>
                    <a:lnTo>
                      <a:pt x="0" y="6"/>
                    </a:lnTo>
                    <a:lnTo>
                      <a:pt x="6" y="9"/>
                    </a:lnTo>
                    <a:lnTo>
                      <a:pt x="12" y="9"/>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64" name="Freeform 126"/>
              <p:cNvSpPr>
                <a:spLocks/>
              </p:cNvSpPr>
              <p:nvPr/>
            </p:nvSpPr>
            <p:spPr bwMode="auto">
              <a:xfrm>
                <a:off x="1204" y="2694"/>
                <a:ext cx="54" cy="13"/>
              </a:xfrm>
              <a:custGeom>
                <a:avLst/>
                <a:gdLst>
                  <a:gd name="T0" fmla="*/ 0 w 54"/>
                  <a:gd name="T1" fmla="*/ 10 h 13"/>
                  <a:gd name="T2" fmla="*/ 4 w 54"/>
                  <a:gd name="T3" fmla="*/ 10 h 13"/>
                  <a:gd name="T4" fmla="*/ 4 w 54"/>
                  <a:gd name="T5" fmla="*/ 10 h 13"/>
                  <a:gd name="T6" fmla="*/ 23 w 54"/>
                  <a:gd name="T7" fmla="*/ 13 h 13"/>
                  <a:gd name="T8" fmla="*/ 54 w 54"/>
                  <a:gd name="T9" fmla="*/ 7 h 13"/>
                  <a:gd name="T10" fmla="*/ 54 w 54"/>
                  <a:gd name="T11" fmla="*/ 7 h 13"/>
                  <a:gd name="T12" fmla="*/ 54 w 54"/>
                  <a:gd name="T13" fmla="*/ 7 h 13"/>
                  <a:gd name="T14" fmla="*/ 48 w 54"/>
                  <a:gd name="T15" fmla="*/ 4 h 13"/>
                  <a:gd name="T16" fmla="*/ 45 w 54"/>
                  <a:gd name="T17" fmla="*/ 0 h 13"/>
                  <a:gd name="T18" fmla="*/ 45 w 54"/>
                  <a:gd name="T19" fmla="*/ 0 h 13"/>
                  <a:gd name="T20" fmla="*/ 26 w 54"/>
                  <a:gd name="T21" fmla="*/ 0 h 13"/>
                  <a:gd name="T22" fmla="*/ 0 w 54"/>
                  <a:gd name="T23" fmla="*/ 4 h 13"/>
                  <a:gd name="T24" fmla="*/ 0 w 54"/>
                  <a:gd name="T25" fmla="*/ 10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
                  <a:gd name="T40" fmla="*/ 0 h 13"/>
                  <a:gd name="T41" fmla="*/ 54 w 54"/>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 h="13">
                    <a:moveTo>
                      <a:pt x="0" y="10"/>
                    </a:moveTo>
                    <a:lnTo>
                      <a:pt x="4" y="10"/>
                    </a:lnTo>
                    <a:lnTo>
                      <a:pt x="23" y="13"/>
                    </a:lnTo>
                    <a:lnTo>
                      <a:pt x="54" y="7"/>
                    </a:lnTo>
                    <a:lnTo>
                      <a:pt x="48" y="4"/>
                    </a:lnTo>
                    <a:lnTo>
                      <a:pt x="45" y="0"/>
                    </a:lnTo>
                    <a:lnTo>
                      <a:pt x="26" y="0"/>
                    </a:lnTo>
                    <a:lnTo>
                      <a:pt x="0" y="4"/>
                    </a:lnTo>
                    <a:lnTo>
                      <a:pt x="0" y="1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65" name="Freeform 127"/>
              <p:cNvSpPr>
                <a:spLocks/>
              </p:cNvSpPr>
              <p:nvPr/>
            </p:nvSpPr>
            <p:spPr bwMode="auto">
              <a:xfrm>
                <a:off x="1198" y="2698"/>
                <a:ext cx="6" cy="6"/>
              </a:xfrm>
              <a:custGeom>
                <a:avLst/>
                <a:gdLst>
                  <a:gd name="T0" fmla="*/ 6 w 6"/>
                  <a:gd name="T1" fmla="*/ 6 h 6"/>
                  <a:gd name="T2" fmla="*/ 6 w 6"/>
                  <a:gd name="T3" fmla="*/ 0 h 6"/>
                  <a:gd name="T4" fmla="*/ 0 w 6"/>
                  <a:gd name="T5" fmla="*/ 0 h 6"/>
                  <a:gd name="T6" fmla="*/ 0 w 6"/>
                  <a:gd name="T7" fmla="*/ 0 h 6"/>
                  <a:gd name="T8" fmla="*/ 0 w 6"/>
                  <a:gd name="T9" fmla="*/ 3 h 6"/>
                  <a:gd name="T10" fmla="*/ 6 w 6"/>
                  <a:gd name="T11" fmla="*/ 6 h 6"/>
                  <a:gd name="T12" fmla="*/ 6 w 6"/>
                  <a:gd name="T13" fmla="*/ 6 h 6"/>
                  <a:gd name="T14" fmla="*/ 0 60000 65536"/>
                  <a:gd name="T15" fmla="*/ 0 60000 65536"/>
                  <a:gd name="T16" fmla="*/ 0 60000 65536"/>
                  <a:gd name="T17" fmla="*/ 0 60000 65536"/>
                  <a:gd name="T18" fmla="*/ 0 60000 65536"/>
                  <a:gd name="T19" fmla="*/ 0 60000 65536"/>
                  <a:gd name="T20" fmla="*/ 0 60000 65536"/>
                  <a:gd name="T21" fmla="*/ 0 w 6"/>
                  <a:gd name="T22" fmla="*/ 0 h 6"/>
                  <a:gd name="T23" fmla="*/ 6 w 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6">
                    <a:moveTo>
                      <a:pt x="6" y="6"/>
                    </a:moveTo>
                    <a:lnTo>
                      <a:pt x="6" y="0"/>
                    </a:lnTo>
                    <a:lnTo>
                      <a:pt x="0" y="0"/>
                    </a:lnTo>
                    <a:lnTo>
                      <a:pt x="0" y="3"/>
                    </a:lnTo>
                    <a:lnTo>
                      <a:pt x="6" y="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66" name="Freeform 128"/>
              <p:cNvSpPr>
                <a:spLocks/>
              </p:cNvSpPr>
              <p:nvPr/>
            </p:nvSpPr>
            <p:spPr bwMode="auto">
              <a:xfrm>
                <a:off x="1204" y="2707"/>
                <a:ext cx="4" cy="3"/>
              </a:xfrm>
              <a:custGeom>
                <a:avLst/>
                <a:gdLst>
                  <a:gd name="T0" fmla="*/ 0 w 4"/>
                  <a:gd name="T1" fmla="*/ 3 h 3"/>
                  <a:gd name="T2" fmla="*/ 0 w 4"/>
                  <a:gd name="T3" fmla="*/ 3 h 3"/>
                  <a:gd name="T4" fmla="*/ 4 w 4"/>
                  <a:gd name="T5" fmla="*/ 3 h 3"/>
                  <a:gd name="T6" fmla="*/ 0 w 4"/>
                  <a:gd name="T7" fmla="*/ 0 h 3"/>
                  <a:gd name="T8" fmla="*/ 0 w 4"/>
                  <a:gd name="T9" fmla="*/ 3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3"/>
                    </a:moveTo>
                    <a:lnTo>
                      <a:pt x="0" y="3"/>
                    </a:lnTo>
                    <a:lnTo>
                      <a:pt x="4" y="3"/>
                    </a:lnTo>
                    <a:lnTo>
                      <a:pt x="0" y="0"/>
                    </a:lnTo>
                    <a:lnTo>
                      <a:pt x="0" y="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67" name="Freeform 129"/>
              <p:cNvSpPr>
                <a:spLocks/>
              </p:cNvSpPr>
              <p:nvPr/>
            </p:nvSpPr>
            <p:spPr bwMode="auto">
              <a:xfrm>
                <a:off x="1144" y="2701"/>
                <a:ext cx="60" cy="16"/>
              </a:xfrm>
              <a:custGeom>
                <a:avLst/>
                <a:gdLst>
                  <a:gd name="T0" fmla="*/ 10 w 60"/>
                  <a:gd name="T1" fmla="*/ 12 h 16"/>
                  <a:gd name="T2" fmla="*/ 10 w 60"/>
                  <a:gd name="T3" fmla="*/ 12 h 16"/>
                  <a:gd name="T4" fmla="*/ 29 w 60"/>
                  <a:gd name="T5" fmla="*/ 16 h 16"/>
                  <a:gd name="T6" fmla="*/ 60 w 60"/>
                  <a:gd name="T7" fmla="*/ 9 h 16"/>
                  <a:gd name="T8" fmla="*/ 60 w 60"/>
                  <a:gd name="T9" fmla="*/ 9 h 16"/>
                  <a:gd name="T10" fmla="*/ 60 w 60"/>
                  <a:gd name="T11" fmla="*/ 9 h 16"/>
                  <a:gd name="T12" fmla="*/ 60 w 60"/>
                  <a:gd name="T13" fmla="*/ 6 h 16"/>
                  <a:gd name="T14" fmla="*/ 60 w 60"/>
                  <a:gd name="T15" fmla="*/ 6 h 16"/>
                  <a:gd name="T16" fmla="*/ 57 w 60"/>
                  <a:gd name="T17" fmla="*/ 3 h 16"/>
                  <a:gd name="T18" fmla="*/ 54 w 60"/>
                  <a:gd name="T19" fmla="*/ 3 h 16"/>
                  <a:gd name="T20" fmla="*/ 54 w 60"/>
                  <a:gd name="T21" fmla="*/ 3 h 16"/>
                  <a:gd name="T22" fmla="*/ 35 w 60"/>
                  <a:gd name="T23" fmla="*/ 0 h 16"/>
                  <a:gd name="T24" fmla="*/ 4 w 60"/>
                  <a:gd name="T25" fmla="*/ 6 h 16"/>
                  <a:gd name="T26" fmla="*/ 4 w 60"/>
                  <a:gd name="T27" fmla="*/ 6 h 16"/>
                  <a:gd name="T28" fmla="*/ 0 w 60"/>
                  <a:gd name="T29" fmla="*/ 6 h 16"/>
                  <a:gd name="T30" fmla="*/ 7 w 60"/>
                  <a:gd name="T31" fmla="*/ 9 h 16"/>
                  <a:gd name="T32" fmla="*/ 10 w 60"/>
                  <a:gd name="T33" fmla="*/ 12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
                  <a:gd name="T52" fmla="*/ 0 h 16"/>
                  <a:gd name="T53" fmla="*/ 60 w 60"/>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 h="16">
                    <a:moveTo>
                      <a:pt x="10" y="12"/>
                    </a:moveTo>
                    <a:lnTo>
                      <a:pt x="10" y="12"/>
                    </a:lnTo>
                    <a:lnTo>
                      <a:pt x="29" y="16"/>
                    </a:lnTo>
                    <a:lnTo>
                      <a:pt x="60" y="9"/>
                    </a:lnTo>
                    <a:lnTo>
                      <a:pt x="60" y="6"/>
                    </a:lnTo>
                    <a:lnTo>
                      <a:pt x="57" y="3"/>
                    </a:lnTo>
                    <a:lnTo>
                      <a:pt x="54" y="3"/>
                    </a:lnTo>
                    <a:lnTo>
                      <a:pt x="35" y="0"/>
                    </a:lnTo>
                    <a:lnTo>
                      <a:pt x="4" y="6"/>
                    </a:lnTo>
                    <a:lnTo>
                      <a:pt x="0" y="6"/>
                    </a:lnTo>
                    <a:lnTo>
                      <a:pt x="7" y="9"/>
                    </a:lnTo>
                    <a:lnTo>
                      <a:pt x="10" y="1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68" name="Freeform 130"/>
              <p:cNvSpPr>
                <a:spLocks/>
              </p:cNvSpPr>
              <p:nvPr/>
            </p:nvSpPr>
            <p:spPr bwMode="auto">
              <a:xfrm>
                <a:off x="1094" y="2710"/>
                <a:ext cx="60" cy="13"/>
              </a:xfrm>
              <a:custGeom>
                <a:avLst/>
                <a:gdLst>
                  <a:gd name="T0" fmla="*/ 3 w 60"/>
                  <a:gd name="T1" fmla="*/ 10 h 13"/>
                  <a:gd name="T2" fmla="*/ 6 w 60"/>
                  <a:gd name="T3" fmla="*/ 13 h 13"/>
                  <a:gd name="T4" fmla="*/ 6 w 60"/>
                  <a:gd name="T5" fmla="*/ 13 h 13"/>
                  <a:gd name="T6" fmla="*/ 25 w 60"/>
                  <a:gd name="T7" fmla="*/ 13 h 13"/>
                  <a:gd name="T8" fmla="*/ 57 w 60"/>
                  <a:gd name="T9" fmla="*/ 10 h 13"/>
                  <a:gd name="T10" fmla="*/ 57 w 60"/>
                  <a:gd name="T11" fmla="*/ 10 h 13"/>
                  <a:gd name="T12" fmla="*/ 60 w 60"/>
                  <a:gd name="T13" fmla="*/ 7 h 13"/>
                  <a:gd name="T14" fmla="*/ 54 w 60"/>
                  <a:gd name="T15" fmla="*/ 3 h 13"/>
                  <a:gd name="T16" fmla="*/ 50 w 60"/>
                  <a:gd name="T17" fmla="*/ 3 h 13"/>
                  <a:gd name="T18" fmla="*/ 50 w 60"/>
                  <a:gd name="T19" fmla="*/ 3 h 13"/>
                  <a:gd name="T20" fmla="*/ 31 w 60"/>
                  <a:gd name="T21" fmla="*/ 0 h 13"/>
                  <a:gd name="T22" fmla="*/ 0 w 60"/>
                  <a:gd name="T23" fmla="*/ 3 h 13"/>
                  <a:gd name="T24" fmla="*/ 3 w 60"/>
                  <a:gd name="T25" fmla="*/ 10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13"/>
                  <a:gd name="T41" fmla="*/ 60 w 60"/>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13">
                    <a:moveTo>
                      <a:pt x="3" y="10"/>
                    </a:moveTo>
                    <a:lnTo>
                      <a:pt x="6" y="13"/>
                    </a:lnTo>
                    <a:lnTo>
                      <a:pt x="25" y="13"/>
                    </a:lnTo>
                    <a:lnTo>
                      <a:pt x="57" y="10"/>
                    </a:lnTo>
                    <a:lnTo>
                      <a:pt x="60" y="7"/>
                    </a:lnTo>
                    <a:lnTo>
                      <a:pt x="54" y="3"/>
                    </a:lnTo>
                    <a:lnTo>
                      <a:pt x="50" y="3"/>
                    </a:lnTo>
                    <a:lnTo>
                      <a:pt x="31" y="0"/>
                    </a:lnTo>
                    <a:lnTo>
                      <a:pt x="0" y="3"/>
                    </a:lnTo>
                    <a:lnTo>
                      <a:pt x="3" y="1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69" name="Freeform 131"/>
              <p:cNvSpPr>
                <a:spLocks/>
              </p:cNvSpPr>
              <p:nvPr/>
            </p:nvSpPr>
            <p:spPr bwMode="auto">
              <a:xfrm>
                <a:off x="1087" y="2713"/>
                <a:ext cx="10" cy="7"/>
              </a:xfrm>
              <a:custGeom>
                <a:avLst/>
                <a:gdLst>
                  <a:gd name="T0" fmla="*/ 10 w 10"/>
                  <a:gd name="T1" fmla="*/ 7 h 7"/>
                  <a:gd name="T2" fmla="*/ 7 w 10"/>
                  <a:gd name="T3" fmla="*/ 0 h 7"/>
                  <a:gd name="T4" fmla="*/ 4 w 10"/>
                  <a:gd name="T5" fmla="*/ 4 h 7"/>
                  <a:gd name="T6" fmla="*/ 4 w 10"/>
                  <a:gd name="T7" fmla="*/ 4 h 7"/>
                  <a:gd name="T8" fmla="*/ 0 w 10"/>
                  <a:gd name="T9" fmla="*/ 4 h 7"/>
                  <a:gd name="T10" fmla="*/ 7 w 10"/>
                  <a:gd name="T11" fmla="*/ 7 h 7"/>
                  <a:gd name="T12" fmla="*/ 10 w 10"/>
                  <a:gd name="T13" fmla="*/ 7 h 7"/>
                  <a:gd name="T14" fmla="*/ 0 60000 65536"/>
                  <a:gd name="T15" fmla="*/ 0 60000 65536"/>
                  <a:gd name="T16" fmla="*/ 0 60000 65536"/>
                  <a:gd name="T17" fmla="*/ 0 60000 65536"/>
                  <a:gd name="T18" fmla="*/ 0 60000 65536"/>
                  <a:gd name="T19" fmla="*/ 0 60000 65536"/>
                  <a:gd name="T20" fmla="*/ 0 60000 65536"/>
                  <a:gd name="T21" fmla="*/ 0 w 10"/>
                  <a:gd name="T22" fmla="*/ 0 h 7"/>
                  <a:gd name="T23" fmla="*/ 10 w 10"/>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7">
                    <a:moveTo>
                      <a:pt x="10" y="7"/>
                    </a:moveTo>
                    <a:lnTo>
                      <a:pt x="7" y="0"/>
                    </a:lnTo>
                    <a:lnTo>
                      <a:pt x="4" y="4"/>
                    </a:lnTo>
                    <a:lnTo>
                      <a:pt x="0" y="4"/>
                    </a:lnTo>
                    <a:lnTo>
                      <a:pt x="7" y="7"/>
                    </a:lnTo>
                    <a:lnTo>
                      <a:pt x="10"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70" name="Rectangle 132"/>
              <p:cNvSpPr>
                <a:spLocks noChangeArrowheads="1"/>
              </p:cNvSpPr>
              <p:nvPr/>
            </p:nvSpPr>
            <p:spPr bwMode="auto">
              <a:xfrm>
                <a:off x="1097" y="2726"/>
                <a:ext cx="1" cy="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ko-KR" altLang="ko-KR"/>
              </a:p>
            </p:txBody>
          </p:sp>
          <p:sp>
            <p:nvSpPr>
              <p:cNvPr id="16471" name="Freeform 133"/>
              <p:cNvSpPr>
                <a:spLocks/>
              </p:cNvSpPr>
              <p:nvPr/>
            </p:nvSpPr>
            <p:spPr bwMode="auto">
              <a:xfrm>
                <a:off x="1030" y="2720"/>
                <a:ext cx="67" cy="12"/>
              </a:xfrm>
              <a:custGeom>
                <a:avLst/>
                <a:gdLst>
                  <a:gd name="T0" fmla="*/ 10 w 67"/>
                  <a:gd name="T1" fmla="*/ 12 h 12"/>
                  <a:gd name="T2" fmla="*/ 10 w 67"/>
                  <a:gd name="T3" fmla="*/ 12 h 12"/>
                  <a:gd name="T4" fmla="*/ 23 w 67"/>
                  <a:gd name="T5" fmla="*/ 12 h 12"/>
                  <a:gd name="T6" fmla="*/ 32 w 67"/>
                  <a:gd name="T7" fmla="*/ 12 h 12"/>
                  <a:gd name="T8" fmla="*/ 67 w 67"/>
                  <a:gd name="T9" fmla="*/ 9 h 12"/>
                  <a:gd name="T10" fmla="*/ 67 w 67"/>
                  <a:gd name="T11" fmla="*/ 9 h 12"/>
                  <a:gd name="T12" fmla="*/ 67 w 67"/>
                  <a:gd name="T13" fmla="*/ 9 h 12"/>
                  <a:gd name="T14" fmla="*/ 67 w 67"/>
                  <a:gd name="T15" fmla="*/ 6 h 12"/>
                  <a:gd name="T16" fmla="*/ 67 w 67"/>
                  <a:gd name="T17" fmla="*/ 6 h 12"/>
                  <a:gd name="T18" fmla="*/ 61 w 67"/>
                  <a:gd name="T19" fmla="*/ 3 h 12"/>
                  <a:gd name="T20" fmla="*/ 57 w 67"/>
                  <a:gd name="T21" fmla="*/ 3 h 12"/>
                  <a:gd name="T22" fmla="*/ 57 w 67"/>
                  <a:gd name="T23" fmla="*/ 3 h 12"/>
                  <a:gd name="T24" fmla="*/ 38 w 67"/>
                  <a:gd name="T25" fmla="*/ 0 h 12"/>
                  <a:gd name="T26" fmla="*/ 4 w 67"/>
                  <a:gd name="T27" fmla="*/ 3 h 12"/>
                  <a:gd name="T28" fmla="*/ 4 w 67"/>
                  <a:gd name="T29" fmla="*/ 3 h 12"/>
                  <a:gd name="T30" fmla="*/ 0 w 67"/>
                  <a:gd name="T31" fmla="*/ 6 h 12"/>
                  <a:gd name="T32" fmla="*/ 7 w 67"/>
                  <a:gd name="T33" fmla="*/ 9 h 12"/>
                  <a:gd name="T34" fmla="*/ 10 w 67"/>
                  <a:gd name="T35" fmla="*/ 12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7"/>
                  <a:gd name="T55" fmla="*/ 0 h 12"/>
                  <a:gd name="T56" fmla="*/ 67 w 67"/>
                  <a:gd name="T57" fmla="*/ 12 h 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7" h="12">
                    <a:moveTo>
                      <a:pt x="10" y="12"/>
                    </a:moveTo>
                    <a:lnTo>
                      <a:pt x="10" y="12"/>
                    </a:lnTo>
                    <a:lnTo>
                      <a:pt x="23" y="12"/>
                    </a:lnTo>
                    <a:lnTo>
                      <a:pt x="32" y="12"/>
                    </a:lnTo>
                    <a:lnTo>
                      <a:pt x="67" y="9"/>
                    </a:lnTo>
                    <a:lnTo>
                      <a:pt x="67" y="6"/>
                    </a:lnTo>
                    <a:lnTo>
                      <a:pt x="61" y="3"/>
                    </a:lnTo>
                    <a:lnTo>
                      <a:pt x="57" y="3"/>
                    </a:lnTo>
                    <a:lnTo>
                      <a:pt x="38" y="0"/>
                    </a:lnTo>
                    <a:lnTo>
                      <a:pt x="4" y="3"/>
                    </a:lnTo>
                    <a:lnTo>
                      <a:pt x="0" y="6"/>
                    </a:lnTo>
                    <a:lnTo>
                      <a:pt x="7" y="9"/>
                    </a:lnTo>
                    <a:lnTo>
                      <a:pt x="10" y="1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72" name="Freeform 134"/>
              <p:cNvSpPr>
                <a:spLocks/>
              </p:cNvSpPr>
              <p:nvPr/>
            </p:nvSpPr>
            <p:spPr bwMode="auto">
              <a:xfrm>
                <a:off x="970" y="2729"/>
                <a:ext cx="70" cy="13"/>
              </a:xfrm>
              <a:custGeom>
                <a:avLst/>
                <a:gdLst>
                  <a:gd name="T0" fmla="*/ 10 w 70"/>
                  <a:gd name="T1" fmla="*/ 13 h 13"/>
                  <a:gd name="T2" fmla="*/ 10 w 70"/>
                  <a:gd name="T3" fmla="*/ 13 h 13"/>
                  <a:gd name="T4" fmla="*/ 22 w 70"/>
                  <a:gd name="T5" fmla="*/ 13 h 13"/>
                  <a:gd name="T6" fmla="*/ 32 w 70"/>
                  <a:gd name="T7" fmla="*/ 13 h 13"/>
                  <a:gd name="T8" fmla="*/ 67 w 70"/>
                  <a:gd name="T9" fmla="*/ 10 h 13"/>
                  <a:gd name="T10" fmla="*/ 67 w 70"/>
                  <a:gd name="T11" fmla="*/ 10 h 13"/>
                  <a:gd name="T12" fmla="*/ 70 w 70"/>
                  <a:gd name="T13" fmla="*/ 7 h 13"/>
                  <a:gd name="T14" fmla="*/ 64 w 70"/>
                  <a:gd name="T15" fmla="*/ 3 h 13"/>
                  <a:gd name="T16" fmla="*/ 57 w 70"/>
                  <a:gd name="T17" fmla="*/ 0 h 13"/>
                  <a:gd name="T18" fmla="*/ 57 w 70"/>
                  <a:gd name="T19" fmla="*/ 0 h 13"/>
                  <a:gd name="T20" fmla="*/ 38 w 70"/>
                  <a:gd name="T21" fmla="*/ 0 h 13"/>
                  <a:gd name="T22" fmla="*/ 4 w 70"/>
                  <a:gd name="T23" fmla="*/ 3 h 13"/>
                  <a:gd name="T24" fmla="*/ 4 w 70"/>
                  <a:gd name="T25" fmla="*/ 3 h 13"/>
                  <a:gd name="T26" fmla="*/ 0 w 70"/>
                  <a:gd name="T27" fmla="*/ 7 h 13"/>
                  <a:gd name="T28" fmla="*/ 7 w 70"/>
                  <a:gd name="T29" fmla="*/ 10 h 13"/>
                  <a:gd name="T30" fmla="*/ 10 w 70"/>
                  <a:gd name="T31" fmla="*/ 13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0"/>
                  <a:gd name="T49" fmla="*/ 0 h 13"/>
                  <a:gd name="T50" fmla="*/ 70 w 70"/>
                  <a:gd name="T51" fmla="*/ 13 h 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0" h="13">
                    <a:moveTo>
                      <a:pt x="10" y="13"/>
                    </a:moveTo>
                    <a:lnTo>
                      <a:pt x="10" y="13"/>
                    </a:lnTo>
                    <a:lnTo>
                      <a:pt x="22" y="13"/>
                    </a:lnTo>
                    <a:lnTo>
                      <a:pt x="32" y="13"/>
                    </a:lnTo>
                    <a:lnTo>
                      <a:pt x="67" y="10"/>
                    </a:lnTo>
                    <a:lnTo>
                      <a:pt x="70" y="7"/>
                    </a:lnTo>
                    <a:lnTo>
                      <a:pt x="64" y="3"/>
                    </a:lnTo>
                    <a:lnTo>
                      <a:pt x="57" y="0"/>
                    </a:lnTo>
                    <a:lnTo>
                      <a:pt x="38" y="0"/>
                    </a:lnTo>
                    <a:lnTo>
                      <a:pt x="4" y="3"/>
                    </a:lnTo>
                    <a:lnTo>
                      <a:pt x="0" y="7"/>
                    </a:lnTo>
                    <a:lnTo>
                      <a:pt x="7" y="10"/>
                    </a:lnTo>
                    <a:lnTo>
                      <a:pt x="10" y="1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73" name="Freeform 135"/>
              <p:cNvSpPr>
                <a:spLocks/>
              </p:cNvSpPr>
              <p:nvPr/>
            </p:nvSpPr>
            <p:spPr bwMode="auto">
              <a:xfrm>
                <a:off x="910" y="2739"/>
                <a:ext cx="70" cy="16"/>
              </a:xfrm>
              <a:custGeom>
                <a:avLst/>
                <a:gdLst>
                  <a:gd name="T0" fmla="*/ 10 w 70"/>
                  <a:gd name="T1" fmla="*/ 12 h 16"/>
                  <a:gd name="T2" fmla="*/ 10 w 70"/>
                  <a:gd name="T3" fmla="*/ 12 h 16"/>
                  <a:gd name="T4" fmla="*/ 19 w 70"/>
                  <a:gd name="T5" fmla="*/ 12 h 16"/>
                  <a:gd name="T6" fmla="*/ 29 w 70"/>
                  <a:gd name="T7" fmla="*/ 16 h 16"/>
                  <a:gd name="T8" fmla="*/ 67 w 70"/>
                  <a:gd name="T9" fmla="*/ 9 h 16"/>
                  <a:gd name="T10" fmla="*/ 67 w 70"/>
                  <a:gd name="T11" fmla="*/ 9 h 16"/>
                  <a:gd name="T12" fmla="*/ 70 w 70"/>
                  <a:gd name="T13" fmla="*/ 6 h 16"/>
                  <a:gd name="T14" fmla="*/ 64 w 70"/>
                  <a:gd name="T15" fmla="*/ 3 h 16"/>
                  <a:gd name="T16" fmla="*/ 57 w 70"/>
                  <a:gd name="T17" fmla="*/ 3 h 16"/>
                  <a:gd name="T18" fmla="*/ 57 w 70"/>
                  <a:gd name="T19" fmla="*/ 3 h 16"/>
                  <a:gd name="T20" fmla="*/ 48 w 70"/>
                  <a:gd name="T21" fmla="*/ 0 h 16"/>
                  <a:gd name="T22" fmla="*/ 38 w 70"/>
                  <a:gd name="T23" fmla="*/ 0 h 16"/>
                  <a:gd name="T24" fmla="*/ 0 w 70"/>
                  <a:gd name="T25" fmla="*/ 6 h 16"/>
                  <a:gd name="T26" fmla="*/ 0 w 70"/>
                  <a:gd name="T27" fmla="*/ 6 h 16"/>
                  <a:gd name="T28" fmla="*/ 0 w 70"/>
                  <a:gd name="T29" fmla="*/ 6 h 16"/>
                  <a:gd name="T30" fmla="*/ 3 w 70"/>
                  <a:gd name="T31" fmla="*/ 9 h 16"/>
                  <a:gd name="T32" fmla="*/ 10 w 70"/>
                  <a:gd name="T33" fmla="*/ 12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
                  <a:gd name="T52" fmla="*/ 0 h 16"/>
                  <a:gd name="T53" fmla="*/ 70 w 70"/>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 h="16">
                    <a:moveTo>
                      <a:pt x="10" y="12"/>
                    </a:moveTo>
                    <a:lnTo>
                      <a:pt x="10" y="12"/>
                    </a:lnTo>
                    <a:lnTo>
                      <a:pt x="19" y="12"/>
                    </a:lnTo>
                    <a:lnTo>
                      <a:pt x="29" y="16"/>
                    </a:lnTo>
                    <a:lnTo>
                      <a:pt x="67" y="9"/>
                    </a:lnTo>
                    <a:lnTo>
                      <a:pt x="70" y="6"/>
                    </a:lnTo>
                    <a:lnTo>
                      <a:pt x="64" y="3"/>
                    </a:lnTo>
                    <a:lnTo>
                      <a:pt x="57" y="3"/>
                    </a:lnTo>
                    <a:lnTo>
                      <a:pt x="48" y="0"/>
                    </a:lnTo>
                    <a:lnTo>
                      <a:pt x="38" y="0"/>
                    </a:lnTo>
                    <a:lnTo>
                      <a:pt x="0" y="6"/>
                    </a:lnTo>
                    <a:lnTo>
                      <a:pt x="3" y="9"/>
                    </a:lnTo>
                    <a:lnTo>
                      <a:pt x="10" y="1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74" name="Freeform 136"/>
              <p:cNvSpPr>
                <a:spLocks/>
              </p:cNvSpPr>
              <p:nvPr/>
            </p:nvSpPr>
            <p:spPr bwMode="auto">
              <a:xfrm>
                <a:off x="844" y="2748"/>
                <a:ext cx="73" cy="16"/>
              </a:xfrm>
              <a:custGeom>
                <a:avLst/>
                <a:gdLst>
                  <a:gd name="T0" fmla="*/ 9 w 73"/>
                  <a:gd name="T1" fmla="*/ 13 h 16"/>
                  <a:gd name="T2" fmla="*/ 9 w 73"/>
                  <a:gd name="T3" fmla="*/ 13 h 16"/>
                  <a:gd name="T4" fmla="*/ 22 w 73"/>
                  <a:gd name="T5" fmla="*/ 16 h 16"/>
                  <a:gd name="T6" fmla="*/ 31 w 73"/>
                  <a:gd name="T7" fmla="*/ 16 h 16"/>
                  <a:gd name="T8" fmla="*/ 69 w 73"/>
                  <a:gd name="T9" fmla="*/ 10 h 16"/>
                  <a:gd name="T10" fmla="*/ 69 w 73"/>
                  <a:gd name="T11" fmla="*/ 10 h 16"/>
                  <a:gd name="T12" fmla="*/ 73 w 73"/>
                  <a:gd name="T13" fmla="*/ 7 h 16"/>
                  <a:gd name="T14" fmla="*/ 66 w 73"/>
                  <a:gd name="T15" fmla="*/ 3 h 16"/>
                  <a:gd name="T16" fmla="*/ 63 w 73"/>
                  <a:gd name="T17" fmla="*/ 3 h 16"/>
                  <a:gd name="T18" fmla="*/ 63 w 73"/>
                  <a:gd name="T19" fmla="*/ 3 h 16"/>
                  <a:gd name="T20" fmla="*/ 50 w 73"/>
                  <a:gd name="T21" fmla="*/ 0 h 16"/>
                  <a:gd name="T22" fmla="*/ 41 w 73"/>
                  <a:gd name="T23" fmla="*/ 0 h 16"/>
                  <a:gd name="T24" fmla="*/ 3 w 73"/>
                  <a:gd name="T25" fmla="*/ 7 h 16"/>
                  <a:gd name="T26" fmla="*/ 3 w 73"/>
                  <a:gd name="T27" fmla="*/ 7 h 16"/>
                  <a:gd name="T28" fmla="*/ 0 w 73"/>
                  <a:gd name="T29" fmla="*/ 7 h 16"/>
                  <a:gd name="T30" fmla="*/ 6 w 73"/>
                  <a:gd name="T31" fmla="*/ 10 h 16"/>
                  <a:gd name="T32" fmla="*/ 9 w 73"/>
                  <a:gd name="T33" fmla="*/ 13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3"/>
                  <a:gd name="T52" fmla="*/ 0 h 16"/>
                  <a:gd name="T53" fmla="*/ 73 w 73"/>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3" h="16">
                    <a:moveTo>
                      <a:pt x="9" y="13"/>
                    </a:moveTo>
                    <a:lnTo>
                      <a:pt x="9" y="13"/>
                    </a:lnTo>
                    <a:lnTo>
                      <a:pt x="22" y="16"/>
                    </a:lnTo>
                    <a:lnTo>
                      <a:pt x="31" y="16"/>
                    </a:lnTo>
                    <a:lnTo>
                      <a:pt x="69" y="10"/>
                    </a:lnTo>
                    <a:lnTo>
                      <a:pt x="73" y="7"/>
                    </a:lnTo>
                    <a:lnTo>
                      <a:pt x="66" y="3"/>
                    </a:lnTo>
                    <a:lnTo>
                      <a:pt x="63" y="3"/>
                    </a:lnTo>
                    <a:lnTo>
                      <a:pt x="50" y="0"/>
                    </a:lnTo>
                    <a:lnTo>
                      <a:pt x="41" y="0"/>
                    </a:lnTo>
                    <a:lnTo>
                      <a:pt x="3" y="7"/>
                    </a:lnTo>
                    <a:lnTo>
                      <a:pt x="0" y="7"/>
                    </a:lnTo>
                    <a:lnTo>
                      <a:pt x="6" y="10"/>
                    </a:lnTo>
                    <a:lnTo>
                      <a:pt x="9" y="1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75" name="Freeform 137"/>
              <p:cNvSpPr>
                <a:spLocks/>
              </p:cNvSpPr>
              <p:nvPr/>
            </p:nvSpPr>
            <p:spPr bwMode="auto">
              <a:xfrm>
                <a:off x="818" y="2758"/>
                <a:ext cx="35" cy="16"/>
              </a:xfrm>
              <a:custGeom>
                <a:avLst/>
                <a:gdLst>
                  <a:gd name="T0" fmla="*/ 4 w 35"/>
                  <a:gd name="T1" fmla="*/ 16 h 16"/>
                  <a:gd name="T2" fmla="*/ 32 w 35"/>
                  <a:gd name="T3" fmla="*/ 9 h 16"/>
                  <a:gd name="T4" fmla="*/ 32 w 35"/>
                  <a:gd name="T5" fmla="*/ 9 h 16"/>
                  <a:gd name="T6" fmla="*/ 35 w 35"/>
                  <a:gd name="T7" fmla="*/ 6 h 16"/>
                  <a:gd name="T8" fmla="*/ 29 w 35"/>
                  <a:gd name="T9" fmla="*/ 3 h 16"/>
                  <a:gd name="T10" fmla="*/ 23 w 35"/>
                  <a:gd name="T11" fmla="*/ 3 h 16"/>
                  <a:gd name="T12" fmla="*/ 23 w 35"/>
                  <a:gd name="T13" fmla="*/ 3 h 16"/>
                  <a:gd name="T14" fmla="*/ 13 w 35"/>
                  <a:gd name="T15" fmla="*/ 0 h 16"/>
                  <a:gd name="T16" fmla="*/ 4 w 35"/>
                  <a:gd name="T17" fmla="*/ 0 h 16"/>
                  <a:gd name="T18" fmla="*/ 0 w 35"/>
                  <a:gd name="T19" fmla="*/ 0 h 16"/>
                  <a:gd name="T20" fmla="*/ 4 w 35"/>
                  <a:gd name="T21" fmla="*/ 16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
                  <a:gd name="T34" fmla="*/ 0 h 16"/>
                  <a:gd name="T35" fmla="*/ 35 w 35"/>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 h="16">
                    <a:moveTo>
                      <a:pt x="4" y="16"/>
                    </a:moveTo>
                    <a:lnTo>
                      <a:pt x="32" y="9"/>
                    </a:lnTo>
                    <a:lnTo>
                      <a:pt x="35" y="6"/>
                    </a:lnTo>
                    <a:lnTo>
                      <a:pt x="29" y="3"/>
                    </a:lnTo>
                    <a:lnTo>
                      <a:pt x="23" y="3"/>
                    </a:lnTo>
                    <a:lnTo>
                      <a:pt x="13" y="0"/>
                    </a:lnTo>
                    <a:lnTo>
                      <a:pt x="4" y="0"/>
                    </a:lnTo>
                    <a:lnTo>
                      <a:pt x="0" y="0"/>
                    </a:lnTo>
                    <a:lnTo>
                      <a:pt x="4" y="1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76" name="Freeform 138"/>
              <p:cNvSpPr>
                <a:spLocks/>
              </p:cNvSpPr>
              <p:nvPr/>
            </p:nvSpPr>
            <p:spPr bwMode="auto">
              <a:xfrm>
                <a:off x="777" y="2758"/>
                <a:ext cx="45" cy="16"/>
              </a:xfrm>
              <a:custGeom>
                <a:avLst/>
                <a:gdLst>
                  <a:gd name="T0" fmla="*/ 10 w 45"/>
                  <a:gd name="T1" fmla="*/ 12 h 16"/>
                  <a:gd name="T2" fmla="*/ 10 w 45"/>
                  <a:gd name="T3" fmla="*/ 12 h 16"/>
                  <a:gd name="T4" fmla="*/ 22 w 45"/>
                  <a:gd name="T5" fmla="*/ 16 h 16"/>
                  <a:gd name="T6" fmla="*/ 32 w 45"/>
                  <a:gd name="T7" fmla="*/ 16 h 16"/>
                  <a:gd name="T8" fmla="*/ 45 w 45"/>
                  <a:gd name="T9" fmla="*/ 16 h 16"/>
                  <a:gd name="T10" fmla="*/ 41 w 45"/>
                  <a:gd name="T11" fmla="*/ 0 h 16"/>
                  <a:gd name="T12" fmla="*/ 4 w 45"/>
                  <a:gd name="T13" fmla="*/ 6 h 16"/>
                  <a:gd name="T14" fmla="*/ 4 w 45"/>
                  <a:gd name="T15" fmla="*/ 6 h 16"/>
                  <a:gd name="T16" fmla="*/ 0 w 45"/>
                  <a:gd name="T17" fmla="*/ 9 h 16"/>
                  <a:gd name="T18" fmla="*/ 7 w 45"/>
                  <a:gd name="T19" fmla="*/ 12 h 16"/>
                  <a:gd name="T20" fmla="*/ 10 w 45"/>
                  <a:gd name="T21" fmla="*/ 12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16"/>
                  <a:gd name="T35" fmla="*/ 45 w 45"/>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16">
                    <a:moveTo>
                      <a:pt x="10" y="12"/>
                    </a:moveTo>
                    <a:lnTo>
                      <a:pt x="10" y="12"/>
                    </a:lnTo>
                    <a:lnTo>
                      <a:pt x="22" y="16"/>
                    </a:lnTo>
                    <a:lnTo>
                      <a:pt x="32" y="16"/>
                    </a:lnTo>
                    <a:lnTo>
                      <a:pt x="45" y="16"/>
                    </a:lnTo>
                    <a:lnTo>
                      <a:pt x="41" y="0"/>
                    </a:lnTo>
                    <a:lnTo>
                      <a:pt x="4" y="6"/>
                    </a:lnTo>
                    <a:lnTo>
                      <a:pt x="0" y="9"/>
                    </a:lnTo>
                    <a:lnTo>
                      <a:pt x="7" y="12"/>
                    </a:lnTo>
                    <a:lnTo>
                      <a:pt x="10" y="12"/>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77" name="Freeform 139"/>
              <p:cNvSpPr>
                <a:spLocks/>
              </p:cNvSpPr>
              <p:nvPr/>
            </p:nvSpPr>
            <p:spPr bwMode="auto">
              <a:xfrm>
                <a:off x="708" y="2767"/>
                <a:ext cx="76" cy="19"/>
              </a:xfrm>
              <a:custGeom>
                <a:avLst/>
                <a:gdLst>
                  <a:gd name="T0" fmla="*/ 9 w 76"/>
                  <a:gd name="T1" fmla="*/ 16 h 19"/>
                  <a:gd name="T2" fmla="*/ 9 w 76"/>
                  <a:gd name="T3" fmla="*/ 16 h 19"/>
                  <a:gd name="T4" fmla="*/ 22 w 76"/>
                  <a:gd name="T5" fmla="*/ 19 h 19"/>
                  <a:gd name="T6" fmla="*/ 31 w 76"/>
                  <a:gd name="T7" fmla="*/ 19 h 19"/>
                  <a:gd name="T8" fmla="*/ 73 w 76"/>
                  <a:gd name="T9" fmla="*/ 13 h 19"/>
                  <a:gd name="T10" fmla="*/ 73 w 76"/>
                  <a:gd name="T11" fmla="*/ 13 h 19"/>
                  <a:gd name="T12" fmla="*/ 76 w 76"/>
                  <a:gd name="T13" fmla="*/ 10 h 19"/>
                  <a:gd name="T14" fmla="*/ 69 w 76"/>
                  <a:gd name="T15" fmla="*/ 7 h 19"/>
                  <a:gd name="T16" fmla="*/ 66 w 76"/>
                  <a:gd name="T17" fmla="*/ 3 h 19"/>
                  <a:gd name="T18" fmla="*/ 66 w 76"/>
                  <a:gd name="T19" fmla="*/ 3 h 19"/>
                  <a:gd name="T20" fmla="*/ 54 w 76"/>
                  <a:gd name="T21" fmla="*/ 3 h 19"/>
                  <a:gd name="T22" fmla="*/ 44 w 76"/>
                  <a:gd name="T23" fmla="*/ 0 h 19"/>
                  <a:gd name="T24" fmla="*/ 3 w 76"/>
                  <a:gd name="T25" fmla="*/ 10 h 19"/>
                  <a:gd name="T26" fmla="*/ 3 w 76"/>
                  <a:gd name="T27" fmla="*/ 10 h 19"/>
                  <a:gd name="T28" fmla="*/ 0 w 76"/>
                  <a:gd name="T29" fmla="*/ 10 h 19"/>
                  <a:gd name="T30" fmla="*/ 6 w 76"/>
                  <a:gd name="T31" fmla="*/ 13 h 19"/>
                  <a:gd name="T32" fmla="*/ 9 w 76"/>
                  <a:gd name="T33" fmla="*/ 16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19"/>
                  <a:gd name="T53" fmla="*/ 76 w 76"/>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19">
                    <a:moveTo>
                      <a:pt x="9" y="16"/>
                    </a:moveTo>
                    <a:lnTo>
                      <a:pt x="9" y="16"/>
                    </a:lnTo>
                    <a:lnTo>
                      <a:pt x="22" y="19"/>
                    </a:lnTo>
                    <a:lnTo>
                      <a:pt x="31" y="19"/>
                    </a:lnTo>
                    <a:lnTo>
                      <a:pt x="73" y="13"/>
                    </a:lnTo>
                    <a:lnTo>
                      <a:pt x="76" y="10"/>
                    </a:lnTo>
                    <a:lnTo>
                      <a:pt x="69" y="7"/>
                    </a:lnTo>
                    <a:lnTo>
                      <a:pt x="66" y="3"/>
                    </a:lnTo>
                    <a:lnTo>
                      <a:pt x="54" y="3"/>
                    </a:lnTo>
                    <a:lnTo>
                      <a:pt x="44" y="0"/>
                    </a:lnTo>
                    <a:lnTo>
                      <a:pt x="3" y="10"/>
                    </a:lnTo>
                    <a:lnTo>
                      <a:pt x="0" y="10"/>
                    </a:lnTo>
                    <a:lnTo>
                      <a:pt x="6" y="13"/>
                    </a:lnTo>
                    <a:lnTo>
                      <a:pt x="9" y="16"/>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78" name="Freeform 140"/>
              <p:cNvSpPr>
                <a:spLocks/>
              </p:cNvSpPr>
              <p:nvPr/>
            </p:nvSpPr>
            <p:spPr bwMode="auto">
              <a:xfrm>
                <a:off x="635" y="2780"/>
                <a:ext cx="79" cy="16"/>
              </a:xfrm>
              <a:custGeom>
                <a:avLst/>
                <a:gdLst>
                  <a:gd name="T0" fmla="*/ 9 w 79"/>
                  <a:gd name="T1" fmla="*/ 16 h 16"/>
                  <a:gd name="T2" fmla="*/ 9 w 79"/>
                  <a:gd name="T3" fmla="*/ 16 h 16"/>
                  <a:gd name="T4" fmla="*/ 22 w 79"/>
                  <a:gd name="T5" fmla="*/ 16 h 16"/>
                  <a:gd name="T6" fmla="*/ 32 w 79"/>
                  <a:gd name="T7" fmla="*/ 16 h 16"/>
                  <a:gd name="T8" fmla="*/ 76 w 79"/>
                  <a:gd name="T9" fmla="*/ 9 h 16"/>
                  <a:gd name="T10" fmla="*/ 76 w 79"/>
                  <a:gd name="T11" fmla="*/ 9 h 16"/>
                  <a:gd name="T12" fmla="*/ 79 w 79"/>
                  <a:gd name="T13" fmla="*/ 6 h 16"/>
                  <a:gd name="T14" fmla="*/ 73 w 79"/>
                  <a:gd name="T15" fmla="*/ 3 h 16"/>
                  <a:gd name="T16" fmla="*/ 70 w 79"/>
                  <a:gd name="T17" fmla="*/ 3 h 16"/>
                  <a:gd name="T18" fmla="*/ 70 w 79"/>
                  <a:gd name="T19" fmla="*/ 3 h 16"/>
                  <a:gd name="T20" fmla="*/ 57 w 79"/>
                  <a:gd name="T21" fmla="*/ 0 h 16"/>
                  <a:gd name="T22" fmla="*/ 47 w 79"/>
                  <a:gd name="T23" fmla="*/ 0 h 16"/>
                  <a:gd name="T24" fmla="*/ 3 w 79"/>
                  <a:gd name="T25" fmla="*/ 6 h 16"/>
                  <a:gd name="T26" fmla="*/ 3 w 79"/>
                  <a:gd name="T27" fmla="*/ 6 h 16"/>
                  <a:gd name="T28" fmla="*/ 0 w 79"/>
                  <a:gd name="T29" fmla="*/ 9 h 16"/>
                  <a:gd name="T30" fmla="*/ 6 w 79"/>
                  <a:gd name="T31" fmla="*/ 13 h 16"/>
                  <a:gd name="T32" fmla="*/ 9 w 79"/>
                  <a:gd name="T33" fmla="*/ 16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9"/>
                  <a:gd name="T52" fmla="*/ 0 h 16"/>
                  <a:gd name="T53" fmla="*/ 79 w 79"/>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9" h="16">
                    <a:moveTo>
                      <a:pt x="9" y="16"/>
                    </a:moveTo>
                    <a:lnTo>
                      <a:pt x="9" y="16"/>
                    </a:lnTo>
                    <a:lnTo>
                      <a:pt x="22" y="16"/>
                    </a:lnTo>
                    <a:lnTo>
                      <a:pt x="32" y="16"/>
                    </a:lnTo>
                    <a:lnTo>
                      <a:pt x="76" y="9"/>
                    </a:lnTo>
                    <a:lnTo>
                      <a:pt x="79" y="6"/>
                    </a:lnTo>
                    <a:lnTo>
                      <a:pt x="73" y="3"/>
                    </a:lnTo>
                    <a:lnTo>
                      <a:pt x="70" y="3"/>
                    </a:lnTo>
                    <a:lnTo>
                      <a:pt x="57" y="0"/>
                    </a:lnTo>
                    <a:lnTo>
                      <a:pt x="47" y="0"/>
                    </a:lnTo>
                    <a:lnTo>
                      <a:pt x="3" y="6"/>
                    </a:lnTo>
                    <a:lnTo>
                      <a:pt x="0" y="9"/>
                    </a:lnTo>
                    <a:lnTo>
                      <a:pt x="6" y="13"/>
                    </a:lnTo>
                    <a:lnTo>
                      <a:pt x="9" y="16"/>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79" name="Freeform 141"/>
              <p:cNvSpPr>
                <a:spLocks/>
              </p:cNvSpPr>
              <p:nvPr/>
            </p:nvSpPr>
            <p:spPr bwMode="auto">
              <a:xfrm>
                <a:off x="559" y="2793"/>
                <a:ext cx="82" cy="15"/>
              </a:xfrm>
              <a:custGeom>
                <a:avLst/>
                <a:gdLst>
                  <a:gd name="T0" fmla="*/ 6 w 82"/>
                  <a:gd name="T1" fmla="*/ 12 h 15"/>
                  <a:gd name="T2" fmla="*/ 13 w 82"/>
                  <a:gd name="T3" fmla="*/ 12 h 15"/>
                  <a:gd name="T4" fmla="*/ 13 w 82"/>
                  <a:gd name="T5" fmla="*/ 12 h 15"/>
                  <a:gd name="T6" fmla="*/ 22 w 82"/>
                  <a:gd name="T7" fmla="*/ 15 h 15"/>
                  <a:gd name="T8" fmla="*/ 35 w 82"/>
                  <a:gd name="T9" fmla="*/ 15 h 15"/>
                  <a:gd name="T10" fmla="*/ 79 w 82"/>
                  <a:gd name="T11" fmla="*/ 9 h 15"/>
                  <a:gd name="T12" fmla="*/ 79 w 82"/>
                  <a:gd name="T13" fmla="*/ 9 h 15"/>
                  <a:gd name="T14" fmla="*/ 82 w 82"/>
                  <a:gd name="T15" fmla="*/ 6 h 15"/>
                  <a:gd name="T16" fmla="*/ 76 w 82"/>
                  <a:gd name="T17" fmla="*/ 3 h 15"/>
                  <a:gd name="T18" fmla="*/ 73 w 82"/>
                  <a:gd name="T19" fmla="*/ 3 h 15"/>
                  <a:gd name="T20" fmla="*/ 73 w 82"/>
                  <a:gd name="T21" fmla="*/ 3 h 15"/>
                  <a:gd name="T22" fmla="*/ 60 w 82"/>
                  <a:gd name="T23" fmla="*/ 0 h 15"/>
                  <a:gd name="T24" fmla="*/ 51 w 82"/>
                  <a:gd name="T25" fmla="*/ 0 h 15"/>
                  <a:gd name="T26" fmla="*/ 3 w 82"/>
                  <a:gd name="T27" fmla="*/ 6 h 15"/>
                  <a:gd name="T28" fmla="*/ 3 w 82"/>
                  <a:gd name="T29" fmla="*/ 6 h 15"/>
                  <a:gd name="T30" fmla="*/ 0 w 82"/>
                  <a:gd name="T31" fmla="*/ 9 h 15"/>
                  <a:gd name="T32" fmla="*/ 6 w 82"/>
                  <a:gd name="T33" fmla="*/ 12 h 15"/>
                  <a:gd name="T34" fmla="*/ 6 w 82"/>
                  <a:gd name="T35" fmla="*/ 12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2"/>
                  <a:gd name="T55" fmla="*/ 0 h 15"/>
                  <a:gd name="T56" fmla="*/ 82 w 82"/>
                  <a:gd name="T57" fmla="*/ 15 h 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2" h="15">
                    <a:moveTo>
                      <a:pt x="6" y="12"/>
                    </a:moveTo>
                    <a:lnTo>
                      <a:pt x="13" y="12"/>
                    </a:lnTo>
                    <a:lnTo>
                      <a:pt x="22" y="15"/>
                    </a:lnTo>
                    <a:lnTo>
                      <a:pt x="35" y="15"/>
                    </a:lnTo>
                    <a:lnTo>
                      <a:pt x="79" y="9"/>
                    </a:lnTo>
                    <a:lnTo>
                      <a:pt x="82" y="6"/>
                    </a:lnTo>
                    <a:lnTo>
                      <a:pt x="76" y="3"/>
                    </a:lnTo>
                    <a:lnTo>
                      <a:pt x="73" y="3"/>
                    </a:lnTo>
                    <a:lnTo>
                      <a:pt x="60" y="0"/>
                    </a:lnTo>
                    <a:lnTo>
                      <a:pt x="51" y="0"/>
                    </a:lnTo>
                    <a:lnTo>
                      <a:pt x="3" y="6"/>
                    </a:lnTo>
                    <a:lnTo>
                      <a:pt x="0" y="9"/>
                    </a:lnTo>
                    <a:lnTo>
                      <a:pt x="6" y="12"/>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80" name="Freeform 142"/>
              <p:cNvSpPr>
                <a:spLocks/>
              </p:cNvSpPr>
              <p:nvPr/>
            </p:nvSpPr>
            <p:spPr bwMode="auto">
              <a:xfrm>
                <a:off x="1315" y="2694"/>
                <a:ext cx="73" cy="32"/>
              </a:xfrm>
              <a:custGeom>
                <a:avLst/>
                <a:gdLst>
                  <a:gd name="T0" fmla="*/ 3 w 73"/>
                  <a:gd name="T1" fmla="*/ 26 h 32"/>
                  <a:gd name="T2" fmla="*/ 10 w 73"/>
                  <a:gd name="T3" fmla="*/ 29 h 32"/>
                  <a:gd name="T4" fmla="*/ 10 w 73"/>
                  <a:gd name="T5" fmla="*/ 29 h 32"/>
                  <a:gd name="T6" fmla="*/ 26 w 73"/>
                  <a:gd name="T7" fmla="*/ 32 h 32"/>
                  <a:gd name="T8" fmla="*/ 73 w 73"/>
                  <a:gd name="T9" fmla="*/ 23 h 32"/>
                  <a:gd name="T10" fmla="*/ 73 w 73"/>
                  <a:gd name="T11" fmla="*/ 23 h 32"/>
                  <a:gd name="T12" fmla="*/ 73 w 73"/>
                  <a:gd name="T13" fmla="*/ 23 h 32"/>
                  <a:gd name="T14" fmla="*/ 73 w 73"/>
                  <a:gd name="T15" fmla="*/ 23 h 32"/>
                  <a:gd name="T16" fmla="*/ 67 w 73"/>
                  <a:gd name="T17" fmla="*/ 19 h 32"/>
                  <a:gd name="T18" fmla="*/ 19 w 73"/>
                  <a:gd name="T19" fmla="*/ 4 h 32"/>
                  <a:gd name="T20" fmla="*/ 19 w 73"/>
                  <a:gd name="T21" fmla="*/ 4 h 32"/>
                  <a:gd name="T22" fmla="*/ 0 w 73"/>
                  <a:gd name="T23" fmla="*/ 0 h 32"/>
                  <a:gd name="T24" fmla="*/ 3 w 73"/>
                  <a:gd name="T25" fmla="*/ 26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
                  <a:gd name="T40" fmla="*/ 0 h 32"/>
                  <a:gd name="T41" fmla="*/ 73 w 73"/>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 h="32">
                    <a:moveTo>
                      <a:pt x="3" y="26"/>
                    </a:moveTo>
                    <a:lnTo>
                      <a:pt x="10" y="29"/>
                    </a:lnTo>
                    <a:lnTo>
                      <a:pt x="26" y="32"/>
                    </a:lnTo>
                    <a:lnTo>
                      <a:pt x="73" y="23"/>
                    </a:lnTo>
                    <a:lnTo>
                      <a:pt x="67" y="19"/>
                    </a:lnTo>
                    <a:lnTo>
                      <a:pt x="19" y="4"/>
                    </a:lnTo>
                    <a:lnTo>
                      <a:pt x="0" y="0"/>
                    </a:lnTo>
                    <a:lnTo>
                      <a:pt x="3" y="26"/>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81" name="Freeform 143"/>
              <p:cNvSpPr>
                <a:spLocks/>
              </p:cNvSpPr>
              <p:nvPr/>
            </p:nvSpPr>
            <p:spPr bwMode="auto">
              <a:xfrm>
                <a:off x="1268" y="2694"/>
                <a:ext cx="50" cy="26"/>
              </a:xfrm>
              <a:custGeom>
                <a:avLst/>
                <a:gdLst>
                  <a:gd name="T0" fmla="*/ 47 w 50"/>
                  <a:gd name="T1" fmla="*/ 0 h 26"/>
                  <a:gd name="T2" fmla="*/ 47 w 50"/>
                  <a:gd name="T3" fmla="*/ 0 h 26"/>
                  <a:gd name="T4" fmla="*/ 47 w 50"/>
                  <a:gd name="T5" fmla="*/ 0 h 26"/>
                  <a:gd name="T6" fmla="*/ 3 w 50"/>
                  <a:gd name="T7" fmla="*/ 10 h 26"/>
                  <a:gd name="T8" fmla="*/ 3 w 50"/>
                  <a:gd name="T9" fmla="*/ 10 h 26"/>
                  <a:gd name="T10" fmla="*/ 0 w 50"/>
                  <a:gd name="T11" fmla="*/ 10 h 26"/>
                  <a:gd name="T12" fmla="*/ 0 w 50"/>
                  <a:gd name="T13" fmla="*/ 10 h 26"/>
                  <a:gd name="T14" fmla="*/ 6 w 50"/>
                  <a:gd name="T15" fmla="*/ 13 h 26"/>
                  <a:gd name="T16" fmla="*/ 50 w 50"/>
                  <a:gd name="T17" fmla="*/ 26 h 26"/>
                  <a:gd name="T18" fmla="*/ 47 w 50"/>
                  <a:gd name="T19" fmla="*/ 0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26"/>
                  <a:gd name="T32" fmla="*/ 50 w 50"/>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26">
                    <a:moveTo>
                      <a:pt x="47" y="0"/>
                    </a:moveTo>
                    <a:lnTo>
                      <a:pt x="47" y="0"/>
                    </a:lnTo>
                    <a:lnTo>
                      <a:pt x="3" y="10"/>
                    </a:lnTo>
                    <a:lnTo>
                      <a:pt x="0" y="10"/>
                    </a:lnTo>
                    <a:lnTo>
                      <a:pt x="6" y="13"/>
                    </a:lnTo>
                    <a:lnTo>
                      <a:pt x="50" y="26"/>
                    </a:lnTo>
                    <a:lnTo>
                      <a:pt x="47"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82" name="Freeform 144"/>
              <p:cNvSpPr>
                <a:spLocks/>
              </p:cNvSpPr>
              <p:nvPr/>
            </p:nvSpPr>
            <p:spPr bwMode="auto">
              <a:xfrm>
                <a:off x="1318" y="2723"/>
                <a:ext cx="7" cy="6"/>
              </a:xfrm>
              <a:custGeom>
                <a:avLst/>
                <a:gdLst>
                  <a:gd name="T0" fmla="*/ 0 w 7"/>
                  <a:gd name="T1" fmla="*/ 6 h 6"/>
                  <a:gd name="T2" fmla="*/ 4 w 7"/>
                  <a:gd name="T3" fmla="*/ 6 h 6"/>
                  <a:gd name="T4" fmla="*/ 4 w 7"/>
                  <a:gd name="T5" fmla="*/ 6 h 6"/>
                  <a:gd name="T6" fmla="*/ 7 w 7"/>
                  <a:gd name="T7" fmla="*/ 6 h 6"/>
                  <a:gd name="T8" fmla="*/ 7 w 7"/>
                  <a:gd name="T9" fmla="*/ 3 h 6"/>
                  <a:gd name="T10" fmla="*/ 0 w 7"/>
                  <a:gd name="T11" fmla="*/ 0 h 6"/>
                  <a:gd name="T12" fmla="*/ 0 w 7"/>
                  <a:gd name="T13" fmla="*/ 6 h 6"/>
                  <a:gd name="T14" fmla="*/ 0 60000 65536"/>
                  <a:gd name="T15" fmla="*/ 0 60000 65536"/>
                  <a:gd name="T16" fmla="*/ 0 60000 65536"/>
                  <a:gd name="T17" fmla="*/ 0 60000 65536"/>
                  <a:gd name="T18" fmla="*/ 0 60000 65536"/>
                  <a:gd name="T19" fmla="*/ 0 60000 65536"/>
                  <a:gd name="T20" fmla="*/ 0 60000 65536"/>
                  <a:gd name="T21" fmla="*/ 0 w 7"/>
                  <a:gd name="T22" fmla="*/ 0 h 6"/>
                  <a:gd name="T23" fmla="*/ 7 w 7"/>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6">
                    <a:moveTo>
                      <a:pt x="0" y="6"/>
                    </a:moveTo>
                    <a:lnTo>
                      <a:pt x="4" y="6"/>
                    </a:lnTo>
                    <a:lnTo>
                      <a:pt x="7" y="6"/>
                    </a:lnTo>
                    <a:lnTo>
                      <a:pt x="7" y="3"/>
                    </a:lnTo>
                    <a:lnTo>
                      <a:pt x="0" y="0"/>
                    </a:lnTo>
                    <a:lnTo>
                      <a:pt x="0" y="6"/>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83" name="Freeform 145"/>
              <p:cNvSpPr>
                <a:spLocks/>
              </p:cNvSpPr>
              <p:nvPr/>
            </p:nvSpPr>
            <p:spPr bwMode="auto">
              <a:xfrm>
                <a:off x="1220" y="2707"/>
                <a:ext cx="98" cy="25"/>
              </a:xfrm>
              <a:custGeom>
                <a:avLst/>
                <a:gdLst>
                  <a:gd name="T0" fmla="*/ 0 w 98"/>
                  <a:gd name="T1" fmla="*/ 3 h 25"/>
                  <a:gd name="T2" fmla="*/ 0 w 98"/>
                  <a:gd name="T3" fmla="*/ 3 h 25"/>
                  <a:gd name="T4" fmla="*/ 0 w 98"/>
                  <a:gd name="T5" fmla="*/ 6 h 25"/>
                  <a:gd name="T6" fmla="*/ 7 w 98"/>
                  <a:gd name="T7" fmla="*/ 10 h 25"/>
                  <a:gd name="T8" fmla="*/ 54 w 98"/>
                  <a:gd name="T9" fmla="*/ 25 h 25"/>
                  <a:gd name="T10" fmla="*/ 54 w 98"/>
                  <a:gd name="T11" fmla="*/ 25 h 25"/>
                  <a:gd name="T12" fmla="*/ 73 w 98"/>
                  <a:gd name="T13" fmla="*/ 25 h 25"/>
                  <a:gd name="T14" fmla="*/ 98 w 98"/>
                  <a:gd name="T15" fmla="*/ 22 h 25"/>
                  <a:gd name="T16" fmla="*/ 98 w 98"/>
                  <a:gd name="T17" fmla="*/ 16 h 25"/>
                  <a:gd name="T18" fmla="*/ 98 w 98"/>
                  <a:gd name="T19" fmla="*/ 16 h 25"/>
                  <a:gd name="T20" fmla="*/ 98 w 98"/>
                  <a:gd name="T21" fmla="*/ 16 h 25"/>
                  <a:gd name="T22" fmla="*/ 48 w 98"/>
                  <a:gd name="T23" fmla="*/ 0 h 25"/>
                  <a:gd name="T24" fmla="*/ 48 w 98"/>
                  <a:gd name="T25" fmla="*/ 0 h 25"/>
                  <a:gd name="T26" fmla="*/ 29 w 98"/>
                  <a:gd name="T27" fmla="*/ 0 h 25"/>
                  <a:gd name="T28" fmla="*/ 0 w 98"/>
                  <a:gd name="T29" fmla="*/ 3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8"/>
                  <a:gd name="T46" fmla="*/ 0 h 25"/>
                  <a:gd name="T47" fmla="*/ 98 w 98"/>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8" h="25">
                    <a:moveTo>
                      <a:pt x="0" y="3"/>
                    </a:moveTo>
                    <a:lnTo>
                      <a:pt x="0" y="3"/>
                    </a:lnTo>
                    <a:lnTo>
                      <a:pt x="0" y="6"/>
                    </a:lnTo>
                    <a:lnTo>
                      <a:pt x="7" y="10"/>
                    </a:lnTo>
                    <a:lnTo>
                      <a:pt x="54" y="25"/>
                    </a:lnTo>
                    <a:lnTo>
                      <a:pt x="73" y="25"/>
                    </a:lnTo>
                    <a:lnTo>
                      <a:pt x="98" y="22"/>
                    </a:lnTo>
                    <a:lnTo>
                      <a:pt x="98" y="16"/>
                    </a:lnTo>
                    <a:lnTo>
                      <a:pt x="48" y="0"/>
                    </a:lnTo>
                    <a:lnTo>
                      <a:pt x="29" y="0"/>
                    </a:lnTo>
                    <a:lnTo>
                      <a:pt x="0" y="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84" name="Freeform 146"/>
              <p:cNvSpPr>
                <a:spLocks/>
              </p:cNvSpPr>
              <p:nvPr/>
            </p:nvSpPr>
            <p:spPr bwMode="auto">
              <a:xfrm>
                <a:off x="1204" y="2713"/>
                <a:ext cx="70" cy="29"/>
              </a:xfrm>
              <a:custGeom>
                <a:avLst/>
                <a:gdLst>
                  <a:gd name="T0" fmla="*/ 4 w 70"/>
                  <a:gd name="T1" fmla="*/ 23 h 29"/>
                  <a:gd name="T2" fmla="*/ 19 w 70"/>
                  <a:gd name="T3" fmla="*/ 26 h 29"/>
                  <a:gd name="T4" fmla="*/ 19 w 70"/>
                  <a:gd name="T5" fmla="*/ 26 h 29"/>
                  <a:gd name="T6" fmla="*/ 38 w 70"/>
                  <a:gd name="T7" fmla="*/ 29 h 29"/>
                  <a:gd name="T8" fmla="*/ 67 w 70"/>
                  <a:gd name="T9" fmla="*/ 26 h 29"/>
                  <a:gd name="T10" fmla="*/ 67 w 70"/>
                  <a:gd name="T11" fmla="*/ 26 h 29"/>
                  <a:gd name="T12" fmla="*/ 70 w 70"/>
                  <a:gd name="T13" fmla="*/ 23 h 29"/>
                  <a:gd name="T14" fmla="*/ 70 w 70"/>
                  <a:gd name="T15" fmla="*/ 23 h 29"/>
                  <a:gd name="T16" fmla="*/ 64 w 70"/>
                  <a:gd name="T17" fmla="*/ 19 h 29"/>
                  <a:gd name="T18" fmla="*/ 13 w 70"/>
                  <a:gd name="T19" fmla="*/ 4 h 29"/>
                  <a:gd name="T20" fmla="*/ 13 w 70"/>
                  <a:gd name="T21" fmla="*/ 4 h 29"/>
                  <a:gd name="T22" fmla="*/ 0 w 70"/>
                  <a:gd name="T23" fmla="*/ 0 h 29"/>
                  <a:gd name="T24" fmla="*/ 4 w 70"/>
                  <a:gd name="T25" fmla="*/ 23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0"/>
                  <a:gd name="T40" fmla="*/ 0 h 29"/>
                  <a:gd name="T41" fmla="*/ 70 w 70"/>
                  <a:gd name="T42" fmla="*/ 29 h 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0" h="29">
                    <a:moveTo>
                      <a:pt x="4" y="23"/>
                    </a:moveTo>
                    <a:lnTo>
                      <a:pt x="19" y="26"/>
                    </a:lnTo>
                    <a:lnTo>
                      <a:pt x="38" y="29"/>
                    </a:lnTo>
                    <a:lnTo>
                      <a:pt x="67" y="26"/>
                    </a:lnTo>
                    <a:lnTo>
                      <a:pt x="70" y="23"/>
                    </a:lnTo>
                    <a:lnTo>
                      <a:pt x="64" y="19"/>
                    </a:lnTo>
                    <a:lnTo>
                      <a:pt x="13" y="4"/>
                    </a:lnTo>
                    <a:lnTo>
                      <a:pt x="0" y="0"/>
                    </a:lnTo>
                    <a:lnTo>
                      <a:pt x="4" y="2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85" name="Freeform 147"/>
              <p:cNvSpPr>
                <a:spLocks/>
              </p:cNvSpPr>
              <p:nvPr/>
            </p:nvSpPr>
            <p:spPr bwMode="auto">
              <a:xfrm>
                <a:off x="1167" y="2713"/>
                <a:ext cx="41" cy="23"/>
              </a:xfrm>
              <a:custGeom>
                <a:avLst/>
                <a:gdLst>
                  <a:gd name="T0" fmla="*/ 3 w 41"/>
                  <a:gd name="T1" fmla="*/ 7 h 23"/>
                  <a:gd name="T2" fmla="*/ 3 w 41"/>
                  <a:gd name="T3" fmla="*/ 7 h 23"/>
                  <a:gd name="T4" fmla="*/ 0 w 41"/>
                  <a:gd name="T5" fmla="*/ 7 h 23"/>
                  <a:gd name="T6" fmla="*/ 0 w 41"/>
                  <a:gd name="T7" fmla="*/ 10 h 23"/>
                  <a:gd name="T8" fmla="*/ 6 w 41"/>
                  <a:gd name="T9" fmla="*/ 10 h 23"/>
                  <a:gd name="T10" fmla="*/ 41 w 41"/>
                  <a:gd name="T11" fmla="*/ 23 h 23"/>
                  <a:gd name="T12" fmla="*/ 37 w 41"/>
                  <a:gd name="T13" fmla="*/ 0 h 23"/>
                  <a:gd name="T14" fmla="*/ 37 w 41"/>
                  <a:gd name="T15" fmla="*/ 0 h 23"/>
                  <a:gd name="T16" fmla="*/ 31 w 41"/>
                  <a:gd name="T17" fmla="*/ 0 h 23"/>
                  <a:gd name="T18" fmla="*/ 3 w 41"/>
                  <a:gd name="T19" fmla="*/ 7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3"/>
                  <a:gd name="T32" fmla="*/ 41 w 41"/>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3">
                    <a:moveTo>
                      <a:pt x="3" y="7"/>
                    </a:moveTo>
                    <a:lnTo>
                      <a:pt x="3" y="7"/>
                    </a:lnTo>
                    <a:lnTo>
                      <a:pt x="0" y="7"/>
                    </a:lnTo>
                    <a:lnTo>
                      <a:pt x="0" y="10"/>
                    </a:lnTo>
                    <a:lnTo>
                      <a:pt x="6" y="10"/>
                    </a:lnTo>
                    <a:lnTo>
                      <a:pt x="41" y="23"/>
                    </a:lnTo>
                    <a:lnTo>
                      <a:pt x="37" y="0"/>
                    </a:lnTo>
                    <a:lnTo>
                      <a:pt x="31" y="0"/>
                    </a:lnTo>
                    <a:lnTo>
                      <a:pt x="3"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86" name="Freeform 148"/>
              <p:cNvSpPr>
                <a:spLocks/>
              </p:cNvSpPr>
              <p:nvPr/>
            </p:nvSpPr>
            <p:spPr bwMode="auto">
              <a:xfrm>
                <a:off x="1208" y="2739"/>
                <a:ext cx="12" cy="9"/>
              </a:xfrm>
              <a:custGeom>
                <a:avLst/>
                <a:gdLst>
                  <a:gd name="T0" fmla="*/ 0 w 12"/>
                  <a:gd name="T1" fmla="*/ 9 h 9"/>
                  <a:gd name="T2" fmla="*/ 9 w 12"/>
                  <a:gd name="T3" fmla="*/ 6 h 9"/>
                  <a:gd name="T4" fmla="*/ 9 w 12"/>
                  <a:gd name="T5" fmla="*/ 6 h 9"/>
                  <a:gd name="T6" fmla="*/ 12 w 12"/>
                  <a:gd name="T7" fmla="*/ 6 h 9"/>
                  <a:gd name="T8" fmla="*/ 12 w 12"/>
                  <a:gd name="T9" fmla="*/ 6 h 9"/>
                  <a:gd name="T10" fmla="*/ 6 w 12"/>
                  <a:gd name="T11" fmla="*/ 3 h 9"/>
                  <a:gd name="T12" fmla="*/ 0 w 12"/>
                  <a:gd name="T13" fmla="*/ 0 h 9"/>
                  <a:gd name="T14" fmla="*/ 0 w 12"/>
                  <a:gd name="T15" fmla="*/ 9 h 9"/>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9"/>
                  <a:gd name="T26" fmla="*/ 12 w 12"/>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9">
                    <a:moveTo>
                      <a:pt x="0" y="9"/>
                    </a:moveTo>
                    <a:lnTo>
                      <a:pt x="9" y="6"/>
                    </a:lnTo>
                    <a:lnTo>
                      <a:pt x="12" y="6"/>
                    </a:lnTo>
                    <a:lnTo>
                      <a:pt x="6" y="3"/>
                    </a:lnTo>
                    <a:lnTo>
                      <a:pt x="0" y="0"/>
                    </a:lnTo>
                    <a:lnTo>
                      <a:pt x="0" y="9"/>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87" name="Freeform 149"/>
              <p:cNvSpPr>
                <a:spLocks/>
              </p:cNvSpPr>
              <p:nvPr/>
            </p:nvSpPr>
            <p:spPr bwMode="auto">
              <a:xfrm>
                <a:off x="1113" y="2723"/>
                <a:ext cx="95" cy="28"/>
              </a:xfrm>
              <a:custGeom>
                <a:avLst/>
                <a:gdLst>
                  <a:gd name="T0" fmla="*/ 0 w 95"/>
                  <a:gd name="T1" fmla="*/ 6 h 28"/>
                  <a:gd name="T2" fmla="*/ 0 w 95"/>
                  <a:gd name="T3" fmla="*/ 6 h 28"/>
                  <a:gd name="T4" fmla="*/ 0 w 95"/>
                  <a:gd name="T5" fmla="*/ 6 h 28"/>
                  <a:gd name="T6" fmla="*/ 6 w 95"/>
                  <a:gd name="T7" fmla="*/ 9 h 28"/>
                  <a:gd name="T8" fmla="*/ 54 w 95"/>
                  <a:gd name="T9" fmla="*/ 25 h 28"/>
                  <a:gd name="T10" fmla="*/ 54 w 95"/>
                  <a:gd name="T11" fmla="*/ 25 h 28"/>
                  <a:gd name="T12" fmla="*/ 76 w 95"/>
                  <a:gd name="T13" fmla="*/ 28 h 28"/>
                  <a:gd name="T14" fmla="*/ 95 w 95"/>
                  <a:gd name="T15" fmla="*/ 25 h 28"/>
                  <a:gd name="T16" fmla="*/ 95 w 95"/>
                  <a:gd name="T17" fmla="*/ 16 h 28"/>
                  <a:gd name="T18" fmla="*/ 50 w 95"/>
                  <a:gd name="T19" fmla="*/ 3 h 28"/>
                  <a:gd name="T20" fmla="*/ 50 w 95"/>
                  <a:gd name="T21" fmla="*/ 3 h 28"/>
                  <a:gd name="T22" fmla="*/ 31 w 95"/>
                  <a:gd name="T23" fmla="*/ 0 h 28"/>
                  <a:gd name="T24" fmla="*/ 0 w 95"/>
                  <a:gd name="T25" fmla="*/ 6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5"/>
                  <a:gd name="T40" fmla="*/ 0 h 28"/>
                  <a:gd name="T41" fmla="*/ 95 w 95"/>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5" h="28">
                    <a:moveTo>
                      <a:pt x="0" y="6"/>
                    </a:moveTo>
                    <a:lnTo>
                      <a:pt x="0" y="6"/>
                    </a:lnTo>
                    <a:lnTo>
                      <a:pt x="6" y="9"/>
                    </a:lnTo>
                    <a:lnTo>
                      <a:pt x="54" y="25"/>
                    </a:lnTo>
                    <a:lnTo>
                      <a:pt x="76" y="28"/>
                    </a:lnTo>
                    <a:lnTo>
                      <a:pt x="95" y="25"/>
                    </a:lnTo>
                    <a:lnTo>
                      <a:pt x="95" y="16"/>
                    </a:lnTo>
                    <a:lnTo>
                      <a:pt x="50" y="3"/>
                    </a:lnTo>
                    <a:lnTo>
                      <a:pt x="31" y="0"/>
                    </a:lnTo>
                    <a:lnTo>
                      <a:pt x="0" y="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88" name="Freeform 150"/>
              <p:cNvSpPr>
                <a:spLocks/>
              </p:cNvSpPr>
              <p:nvPr/>
            </p:nvSpPr>
            <p:spPr bwMode="auto">
              <a:xfrm>
                <a:off x="1097" y="2732"/>
                <a:ext cx="70" cy="29"/>
              </a:xfrm>
              <a:custGeom>
                <a:avLst/>
                <a:gdLst>
                  <a:gd name="T0" fmla="*/ 0 w 70"/>
                  <a:gd name="T1" fmla="*/ 23 h 29"/>
                  <a:gd name="T2" fmla="*/ 16 w 70"/>
                  <a:gd name="T3" fmla="*/ 26 h 29"/>
                  <a:gd name="T4" fmla="*/ 16 w 70"/>
                  <a:gd name="T5" fmla="*/ 26 h 29"/>
                  <a:gd name="T6" fmla="*/ 25 w 70"/>
                  <a:gd name="T7" fmla="*/ 29 h 29"/>
                  <a:gd name="T8" fmla="*/ 35 w 70"/>
                  <a:gd name="T9" fmla="*/ 29 h 29"/>
                  <a:gd name="T10" fmla="*/ 66 w 70"/>
                  <a:gd name="T11" fmla="*/ 23 h 29"/>
                  <a:gd name="T12" fmla="*/ 66 w 70"/>
                  <a:gd name="T13" fmla="*/ 23 h 29"/>
                  <a:gd name="T14" fmla="*/ 70 w 70"/>
                  <a:gd name="T15" fmla="*/ 23 h 29"/>
                  <a:gd name="T16" fmla="*/ 70 w 70"/>
                  <a:gd name="T17" fmla="*/ 23 h 29"/>
                  <a:gd name="T18" fmla="*/ 63 w 70"/>
                  <a:gd name="T19" fmla="*/ 19 h 29"/>
                  <a:gd name="T20" fmla="*/ 13 w 70"/>
                  <a:gd name="T21" fmla="*/ 4 h 29"/>
                  <a:gd name="T22" fmla="*/ 13 w 70"/>
                  <a:gd name="T23" fmla="*/ 4 h 29"/>
                  <a:gd name="T24" fmla="*/ 0 w 70"/>
                  <a:gd name="T25" fmla="*/ 0 h 29"/>
                  <a:gd name="T26" fmla="*/ 0 w 70"/>
                  <a:gd name="T27" fmla="*/ 23 h 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0"/>
                  <a:gd name="T43" fmla="*/ 0 h 29"/>
                  <a:gd name="T44" fmla="*/ 70 w 70"/>
                  <a:gd name="T45" fmla="*/ 29 h 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0" h="29">
                    <a:moveTo>
                      <a:pt x="0" y="23"/>
                    </a:moveTo>
                    <a:lnTo>
                      <a:pt x="16" y="26"/>
                    </a:lnTo>
                    <a:lnTo>
                      <a:pt x="25" y="29"/>
                    </a:lnTo>
                    <a:lnTo>
                      <a:pt x="35" y="29"/>
                    </a:lnTo>
                    <a:lnTo>
                      <a:pt x="66" y="23"/>
                    </a:lnTo>
                    <a:lnTo>
                      <a:pt x="70" y="23"/>
                    </a:lnTo>
                    <a:lnTo>
                      <a:pt x="63" y="19"/>
                    </a:lnTo>
                    <a:lnTo>
                      <a:pt x="13" y="4"/>
                    </a:lnTo>
                    <a:lnTo>
                      <a:pt x="0" y="0"/>
                    </a:lnTo>
                    <a:lnTo>
                      <a:pt x="0" y="2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89" name="Freeform 151"/>
              <p:cNvSpPr>
                <a:spLocks/>
              </p:cNvSpPr>
              <p:nvPr/>
            </p:nvSpPr>
            <p:spPr bwMode="auto">
              <a:xfrm>
                <a:off x="1056" y="2732"/>
                <a:ext cx="41" cy="23"/>
              </a:xfrm>
              <a:custGeom>
                <a:avLst/>
                <a:gdLst>
                  <a:gd name="T0" fmla="*/ 3 w 41"/>
                  <a:gd name="T1" fmla="*/ 7 h 23"/>
                  <a:gd name="T2" fmla="*/ 3 w 41"/>
                  <a:gd name="T3" fmla="*/ 7 h 23"/>
                  <a:gd name="T4" fmla="*/ 0 w 41"/>
                  <a:gd name="T5" fmla="*/ 7 h 23"/>
                  <a:gd name="T6" fmla="*/ 0 w 41"/>
                  <a:gd name="T7" fmla="*/ 7 h 23"/>
                  <a:gd name="T8" fmla="*/ 6 w 41"/>
                  <a:gd name="T9" fmla="*/ 10 h 23"/>
                  <a:gd name="T10" fmla="*/ 41 w 41"/>
                  <a:gd name="T11" fmla="*/ 23 h 23"/>
                  <a:gd name="T12" fmla="*/ 41 w 41"/>
                  <a:gd name="T13" fmla="*/ 0 h 23"/>
                  <a:gd name="T14" fmla="*/ 41 w 41"/>
                  <a:gd name="T15" fmla="*/ 0 h 23"/>
                  <a:gd name="T16" fmla="*/ 35 w 41"/>
                  <a:gd name="T17" fmla="*/ 0 h 23"/>
                  <a:gd name="T18" fmla="*/ 3 w 41"/>
                  <a:gd name="T19" fmla="*/ 7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3"/>
                  <a:gd name="T32" fmla="*/ 41 w 41"/>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3">
                    <a:moveTo>
                      <a:pt x="3" y="7"/>
                    </a:moveTo>
                    <a:lnTo>
                      <a:pt x="3" y="7"/>
                    </a:lnTo>
                    <a:lnTo>
                      <a:pt x="0" y="7"/>
                    </a:lnTo>
                    <a:lnTo>
                      <a:pt x="6" y="10"/>
                    </a:lnTo>
                    <a:lnTo>
                      <a:pt x="41" y="23"/>
                    </a:lnTo>
                    <a:lnTo>
                      <a:pt x="41" y="0"/>
                    </a:lnTo>
                    <a:lnTo>
                      <a:pt x="35" y="0"/>
                    </a:lnTo>
                    <a:lnTo>
                      <a:pt x="3"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90" name="Freeform 152"/>
              <p:cNvSpPr>
                <a:spLocks/>
              </p:cNvSpPr>
              <p:nvPr/>
            </p:nvSpPr>
            <p:spPr bwMode="auto">
              <a:xfrm>
                <a:off x="1097" y="2758"/>
                <a:ext cx="13" cy="9"/>
              </a:xfrm>
              <a:custGeom>
                <a:avLst/>
                <a:gdLst>
                  <a:gd name="T0" fmla="*/ 0 w 13"/>
                  <a:gd name="T1" fmla="*/ 9 h 9"/>
                  <a:gd name="T2" fmla="*/ 9 w 13"/>
                  <a:gd name="T3" fmla="*/ 9 h 9"/>
                  <a:gd name="T4" fmla="*/ 9 w 13"/>
                  <a:gd name="T5" fmla="*/ 9 h 9"/>
                  <a:gd name="T6" fmla="*/ 13 w 13"/>
                  <a:gd name="T7" fmla="*/ 6 h 9"/>
                  <a:gd name="T8" fmla="*/ 13 w 13"/>
                  <a:gd name="T9" fmla="*/ 6 h 9"/>
                  <a:gd name="T10" fmla="*/ 6 w 13"/>
                  <a:gd name="T11" fmla="*/ 3 h 9"/>
                  <a:gd name="T12" fmla="*/ 0 w 13"/>
                  <a:gd name="T13" fmla="*/ 0 h 9"/>
                  <a:gd name="T14" fmla="*/ 0 w 13"/>
                  <a:gd name="T15" fmla="*/ 9 h 9"/>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9"/>
                  <a:gd name="T26" fmla="*/ 13 w 13"/>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9">
                    <a:moveTo>
                      <a:pt x="0" y="9"/>
                    </a:moveTo>
                    <a:lnTo>
                      <a:pt x="9" y="9"/>
                    </a:lnTo>
                    <a:lnTo>
                      <a:pt x="13" y="6"/>
                    </a:lnTo>
                    <a:lnTo>
                      <a:pt x="6" y="3"/>
                    </a:lnTo>
                    <a:lnTo>
                      <a:pt x="0" y="0"/>
                    </a:lnTo>
                    <a:lnTo>
                      <a:pt x="0" y="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91" name="Freeform 153"/>
              <p:cNvSpPr>
                <a:spLocks/>
              </p:cNvSpPr>
              <p:nvPr/>
            </p:nvSpPr>
            <p:spPr bwMode="auto">
              <a:xfrm>
                <a:off x="999" y="2742"/>
                <a:ext cx="98" cy="28"/>
              </a:xfrm>
              <a:custGeom>
                <a:avLst/>
                <a:gdLst>
                  <a:gd name="T0" fmla="*/ 0 w 98"/>
                  <a:gd name="T1" fmla="*/ 6 h 28"/>
                  <a:gd name="T2" fmla="*/ 0 w 98"/>
                  <a:gd name="T3" fmla="*/ 6 h 28"/>
                  <a:gd name="T4" fmla="*/ 0 w 98"/>
                  <a:gd name="T5" fmla="*/ 6 h 28"/>
                  <a:gd name="T6" fmla="*/ 3 w 98"/>
                  <a:gd name="T7" fmla="*/ 9 h 28"/>
                  <a:gd name="T8" fmla="*/ 54 w 98"/>
                  <a:gd name="T9" fmla="*/ 28 h 28"/>
                  <a:gd name="T10" fmla="*/ 54 w 98"/>
                  <a:gd name="T11" fmla="*/ 28 h 28"/>
                  <a:gd name="T12" fmla="*/ 66 w 98"/>
                  <a:gd name="T13" fmla="*/ 28 h 28"/>
                  <a:gd name="T14" fmla="*/ 76 w 98"/>
                  <a:gd name="T15" fmla="*/ 28 h 28"/>
                  <a:gd name="T16" fmla="*/ 98 w 98"/>
                  <a:gd name="T17" fmla="*/ 25 h 28"/>
                  <a:gd name="T18" fmla="*/ 98 w 98"/>
                  <a:gd name="T19" fmla="*/ 16 h 28"/>
                  <a:gd name="T20" fmla="*/ 54 w 98"/>
                  <a:gd name="T21" fmla="*/ 3 h 28"/>
                  <a:gd name="T22" fmla="*/ 54 w 98"/>
                  <a:gd name="T23" fmla="*/ 3 h 28"/>
                  <a:gd name="T24" fmla="*/ 44 w 98"/>
                  <a:gd name="T25" fmla="*/ 0 h 28"/>
                  <a:gd name="T26" fmla="*/ 35 w 98"/>
                  <a:gd name="T27" fmla="*/ 0 h 28"/>
                  <a:gd name="T28" fmla="*/ 0 w 98"/>
                  <a:gd name="T29" fmla="*/ 6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8"/>
                  <a:gd name="T46" fmla="*/ 0 h 28"/>
                  <a:gd name="T47" fmla="*/ 98 w 98"/>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8" h="28">
                    <a:moveTo>
                      <a:pt x="0" y="6"/>
                    </a:moveTo>
                    <a:lnTo>
                      <a:pt x="0" y="6"/>
                    </a:lnTo>
                    <a:lnTo>
                      <a:pt x="3" y="9"/>
                    </a:lnTo>
                    <a:lnTo>
                      <a:pt x="54" y="28"/>
                    </a:lnTo>
                    <a:lnTo>
                      <a:pt x="66" y="28"/>
                    </a:lnTo>
                    <a:lnTo>
                      <a:pt x="76" y="28"/>
                    </a:lnTo>
                    <a:lnTo>
                      <a:pt x="98" y="25"/>
                    </a:lnTo>
                    <a:lnTo>
                      <a:pt x="98" y="16"/>
                    </a:lnTo>
                    <a:lnTo>
                      <a:pt x="54" y="3"/>
                    </a:lnTo>
                    <a:lnTo>
                      <a:pt x="44" y="0"/>
                    </a:lnTo>
                    <a:lnTo>
                      <a:pt x="35" y="0"/>
                    </a:lnTo>
                    <a:lnTo>
                      <a:pt x="0" y="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92" name="Freeform 154"/>
              <p:cNvSpPr>
                <a:spLocks/>
              </p:cNvSpPr>
              <p:nvPr/>
            </p:nvSpPr>
            <p:spPr bwMode="auto">
              <a:xfrm>
                <a:off x="936" y="2751"/>
                <a:ext cx="117" cy="32"/>
              </a:xfrm>
              <a:custGeom>
                <a:avLst/>
                <a:gdLst>
                  <a:gd name="T0" fmla="*/ 3 w 117"/>
                  <a:gd name="T1" fmla="*/ 7 h 32"/>
                  <a:gd name="T2" fmla="*/ 3 w 117"/>
                  <a:gd name="T3" fmla="*/ 7 h 32"/>
                  <a:gd name="T4" fmla="*/ 0 w 117"/>
                  <a:gd name="T5" fmla="*/ 7 h 32"/>
                  <a:gd name="T6" fmla="*/ 6 w 117"/>
                  <a:gd name="T7" fmla="*/ 10 h 32"/>
                  <a:gd name="T8" fmla="*/ 60 w 117"/>
                  <a:gd name="T9" fmla="*/ 29 h 32"/>
                  <a:gd name="T10" fmla="*/ 60 w 117"/>
                  <a:gd name="T11" fmla="*/ 29 h 32"/>
                  <a:gd name="T12" fmla="*/ 69 w 117"/>
                  <a:gd name="T13" fmla="*/ 32 h 32"/>
                  <a:gd name="T14" fmla="*/ 79 w 117"/>
                  <a:gd name="T15" fmla="*/ 32 h 32"/>
                  <a:gd name="T16" fmla="*/ 113 w 117"/>
                  <a:gd name="T17" fmla="*/ 26 h 32"/>
                  <a:gd name="T18" fmla="*/ 113 w 117"/>
                  <a:gd name="T19" fmla="*/ 26 h 32"/>
                  <a:gd name="T20" fmla="*/ 117 w 117"/>
                  <a:gd name="T21" fmla="*/ 26 h 32"/>
                  <a:gd name="T22" fmla="*/ 117 w 117"/>
                  <a:gd name="T23" fmla="*/ 23 h 32"/>
                  <a:gd name="T24" fmla="*/ 110 w 117"/>
                  <a:gd name="T25" fmla="*/ 19 h 32"/>
                  <a:gd name="T26" fmla="*/ 60 w 117"/>
                  <a:gd name="T27" fmla="*/ 4 h 32"/>
                  <a:gd name="T28" fmla="*/ 60 w 117"/>
                  <a:gd name="T29" fmla="*/ 4 h 32"/>
                  <a:gd name="T30" fmla="*/ 47 w 117"/>
                  <a:gd name="T31" fmla="*/ 0 h 32"/>
                  <a:gd name="T32" fmla="*/ 38 w 117"/>
                  <a:gd name="T33" fmla="*/ 0 h 32"/>
                  <a:gd name="T34" fmla="*/ 3 w 117"/>
                  <a:gd name="T35" fmla="*/ 7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7"/>
                  <a:gd name="T55" fmla="*/ 0 h 32"/>
                  <a:gd name="T56" fmla="*/ 117 w 117"/>
                  <a:gd name="T57" fmla="*/ 32 h 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7" h="32">
                    <a:moveTo>
                      <a:pt x="3" y="7"/>
                    </a:moveTo>
                    <a:lnTo>
                      <a:pt x="3" y="7"/>
                    </a:lnTo>
                    <a:lnTo>
                      <a:pt x="0" y="7"/>
                    </a:lnTo>
                    <a:lnTo>
                      <a:pt x="6" y="10"/>
                    </a:lnTo>
                    <a:lnTo>
                      <a:pt x="60" y="29"/>
                    </a:lnTo>
                    <a:lnTo>
                      <a:pt x="69" y="32"/>
                    </a:lnTo>
                    <a:lnTo>
                      <a:pt x="79" y="32"/>
                    </a:lnTo>
                    <a:lnTo>
                      <a:pt x="113" y="26"/>
                    </a:lnTo>
                    <a:lnTo>
                      <a:pt x="117" y="26"/>
                    </a:lnTo>
                    <a:lnTo>
                      <a:pt x="117" y="23"/>
                    </a:lnTo>
                    <a:lnTo>
                      <a:pt x="110" y="19"/>
                    </a:lnTo>
                    <a:lnTo>
                      <a:pt x="60" y="4"/>
                    </a:lnTo>
                    <a:lnTo>
                      <a:pt x="47" y="0"/>
                    </a:lnTo>
                    <a:lnTo>
                      <a:pt x="38" y="0"/>
                    </a:lnTo>
                    <a:lnTo>
                      <a:pt x="3"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93" name="Freeform 155"/>
              <p:cNvSpPr>
                <a:spLocks/>
              </p:cNvSpPr>
              <p:nvPr/>
            </p:nvSpPr>
            <p:spPr bwMode="auto">
              <a:xfrm>
                <a:off x="875" y="2761"/>
                <a:ext cx="117" cy="32"/>
              </a:xfrm>
              <a:custGeom>
                <a:avLst/>
                <a:gdLst>
                  <a:gd name="T0" fmla="*/ 0 w 117"/>
                  <a:gd name="T1" fmla="*/ 6 h 32"/>
                  <a:gd name="T2" fmla="*/ 0 w 117"/>
                  <a:gd name="T3" fmla="*/ 6 h 32"/>
                  <a:gd name="T4" fmla="*/ 0 w 117"/>
                  <a:gd name="T5" fmla="*/ 9 h 32"/>
                  <a:gd name="T6" fmla="*/ 4 w 117"/>
                  <a:gd name="T7" fmla="*/ 13 h 32"/>
                  <a:gd name="T8" fmla="*/ 57 w 117"/>
                  <a:gd name="T9" fmla="*/ 28 h 32"/>
                  <a:gd name="T10" fmla="*/ 57 w 117"/>
                  <a:gd name="T11" fmla="*/ 28 h 32"/>
                  <a:gd name="T12" fmla="*/ 67 w 117"/>
                  <a:gd name="T13" fmla="*/ 32 h 32"/>
                  <a:gd name="T14" fmla="*/ 76 w 117"/>
                  <a:gd name="T15" fmla="*/ 32 h 32"/>
                  <a:gd name="T16" fmla="*/ 114 w 117"/>
                  <a:gd name="T17" fmla="*/ 25 h 32"/>
                  <a:gd name="T18" fmla="*/ 114 w 117"/>
                  <a:gd name="T19" fmla="*/ 25 h 32"/>
                  <a:gd name="T20" fmla="*/ 117 w 117"/>
                  <a:gd name="T21" fmla="*/ 25 h 32"/>
                  <a:gd name="T22" fmla="*/ 117 w 117"/>
                  <a:gd name="T23" fmla="*/ 22 h 32"/>
                  <a:gd name="T24" fmla="*/ 111 w 117"/>
                  <a:gd name="T25" fmla="*/ 19 h 32"/>
                  <a:gd name="T26" fmla="*/ 57 w 117"/>
                  <a:gd name="T27" fmla="*/ 3 h 32"/>
                  <a:gd name="T28" fmla="*/ 57 w 117"/>
                  <a:gd name="T29" fmla="*/ 3 h 32"/>
                  <a:gd name="T30" fmla="*/ 48 w 117"/>
                  <a:gd name="T31" fmla="*/ 0 h 32"/>
                  <a:gd name="T32" fmla="*/ 38 w 117"/>
                  <a:gd name="T33" fmla="*/ 0 h 32"/>
                  <a:gd name="T34" fmla="*/ 0 w 117"/>
                  <a:gd name="T35" fmla="*/ 6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7"/>
                  <a:gd name="T55" fmla="*/ 0 h 32"/>
                  <a:gd name="T56" fmla="*/ 117 w 117"/>
                  <a:gd name="T57" fmla="*/ 32 h 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7" h="32">
                    <a:moveTo>
                      <a:pt x="0" y="6"/>
                    </a:moveTo>
                    <a:lnTo>
                      <a:pt x="0" y="6"/>
                    </a:lnTo>
                    <a:lnTo>
                      <a:pt x="0" y="9"/>
                    </a:lnTo>
                    <a:lnTo>
                      <a:pt x="4" y="13"/>
                    </a:lnTo>
                    <a:lnTo>
                      <a:pt x="57" y="28"/>
                    </a:lnTo>
                    <a:lnTo>
                      <a:pt x="67" y="32"/>
                    </a:lnTo>
                    <a:lnTo>
                      <a:pt x="76" y="32"/>
                    </a:lnTo>
                    <a:lnTo>
                      <a:pt x="114" y="25"/>
                    </a:lnTo>
                    <a:lnTo>
                      <a:pt x="117" y="25"/>
                    </a:lnTo>
                    <a:lnTo>
                      <a:pt x="117" y="22"/>
                    </a:lnTo>
                    <a:lnTo>
                      <a:pt x="111" y="19"/>
                    </a:lnTo>
                    <a:lnTo>
                      <a:pt x="57" y="3"/>
                    </a:lnTo>
                    <a:lnTo>
                      <a:pt x="48" y="0"/>
                    </a:lnTo>
                    <a:lnTo>
                      <a:pt x="38" y="0"/>
                    </a:lnTo>
                    <a:lnTo>
                      <a:pt x="0" y="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94" name="Freeform 156"/>
              <p:cNvSpPr>
                <a:spLocks/>
              </p:cNvSpPr>
              <p:nvPr/>
            </p:nvSpPr>
            <p:spPr bwMode="auto">
              <a:xfrm>
                <a:off x="822" y="2770"/>
                <a:ext cx="107" cy="35"/>
              </a:xfrm>
              <a:custGeom>
                <a:avLst/>
                <a:gdLst>
                  <a:gd name="T0" fmla="*/ 0 w 107"/>
                  <a:gd name="T1" fmla="*/ 7 h 35"/>
                  <a:gd name="T2" fmla="*/ 0 w 107"/>
                  <a:gd name="T3" fmla="*/ 16 h 35"/>
                  <a:gd name="T4" fmla="*/ 44 w 107"/>
                  <a:gd name="T5" fmla="*/ 32 h 35"/>
                  <a:gd name="T6" fmla="*/ 44 w 107"/>
                  <a:gd name="T7" fmla="*/ 32 h 35"/>
                  <a:gd name="T8" fmla="*/ 57 w 107"/>
                  <a:gd name="T9" fmla="*/ 35 h 35"/>
                  <a:gd name="T10" fmla="*/ 66 w 107"/>
                  <a:gd name="T11" fmla="*/ 35 h 35"/>
                  <a:gd name="T12" fmla="*/ 104 w 107"/>
                  <a:gd name="T13" fmla="*/ 29 h 35"/>
                  <a:gd name="T14" fmla="*/ 104 w 107"/>
                  <a:gd name="T15" fmla="*/ 29 h 35"/>
                  <a:gd name="T16" fmla="*/ 107 w 107"/>
                  <a:gd name="T17" fmla="*/ 26 h 35"/>
                  <a:gd name="T18" fmla="*/ 107 w 107"/>
                  <a:gd name="T19" fmla="*/ 26 h 35"/>
                  <a:gd name="T20" fmla="*/ 101 w 107"/>
                  <a:gd name="T21" fmla="*/ 23 h 35"/>
                  <a:gd name="T22" fmla="*/ 47 w 107"/>
                  <a:gd name="T23" fmla="*/ 4 h 35"/>
                  <a:gd name="T24" fmla="*/ 47 w 107"/>
                  <a:gd name="T25" fmla="*/ 4 h 35"/>
                  <a:gd name="T26" fmla="*/ 38 w 107"/>
                  <a:gd name="T27" fmla="*/ 0 h 35"/>
                  <a:gd name="T28" fmla="*/ 28 w 107"/>
                  <a:gd name="T29" fmla="*/ 0 h 35"/>
                  <a:gd name="T30" fmla="*/ 0 w 107"/>
                  <a:gd name="T31" fmla="*/ 7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7"/>
                  <a:gd name="T49" fmla="*/ 0 h 35"/>
                  <a:gd name="T50" fmla="*/ 107 w 107"/>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7" h="35">
                    <a:moveTo>
                      <a:pt x="0" y="7"/>
                    </a:moveTo>
                    <a:lnTo>
                      <a:pt x="0" y="16"/>
                    </a:lnTo>
                    <a:lnTo>
                      <a:pt x="44" y="32"/>
                    </a:lnTo>
                    <a:lnTo>
                      <a:pt x="57" y="35"/>
                    </a:lnTo>
                    <a:lnTo>
                      <a:pt x="66" y="35"/>
                    </a:lnTo>
                    <a:lnTo>
                      <a:pt x="104" y="29"/>
                    </a:lnTo>
                    <a:lnTo>
                      <a:pt x="107" y="26"/>
                    </a:lnTo>
                    <a:lnTo>
                      <a:pt x="101" y="23"/>
                    </a:lnTo>
                    <a:lnTo>
                      <a:pt x="47" y="4"/>
                    </a:lnTo>
                    <a:lnTo>
                      <a:pt x="38" y="0"/>
                    </a:lnTo>
                    <a:lnTo>
                      <a:pt x="28" y="0"/>
                    </a:lnTo>
                    <a:lnTo>
                      <a:pt x="0"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95" name="Freeform 157"/>
              <p:cNvSpPr>
                <a:spLocks/>
              </p:cNvSpPr>
              <p:nvPr/>
            </p:nvSpPr>
            <p:spPr bwMode="auto">
              <a:xfrm>
                <a:off x="809" y="2777"/>
                <a:ext cx="13" cy="9"/>
              </a:xfrm>
              <a:custGeom>
                <a:avLst/>
                <a:gdLst>
                  <a:gd name="T0" fmla="*/ 13 w 13"/>
                  <a:gd name="T1" fmla="*/ 0 h 9"/>
                  <a:gd name="T2" fmla="*/ 3 w 13"/>
                  <a:gd name="T3" fmla="*/ 0 h 9"/>
                  <a:gd name="T4" fmla="*/ 3 w 13"/>
                  <a:gd name="T5" fmla="*/ 0 h 9"/>
                  <a:gd name="T6" fmla="*/ 0 w 13"/>
                  <a:gd name="T7" fmla="*/ 3 h 9"/>
                  <a:gd name="T8" fmla="*/ 6 w 13"/>
                  <a:gd name="T9" fmla="*/ 6 h 9"/>
                  <a:gd name="T10" fmla="*/ 13 w 13"/>
                  <a:gd name="T11" fmla="*/ 9 h 9"/>
                  <a:gd name="T12" fmla="*/ 13 w 13"/>
                  <a:gd name="T13" fmla="*/ 0 h 9"/>
                  <a:gd name="T14" fmla="*/ 0 60000 65536"/>
                  <a:gd name="T15" fmla="*/ 0 60000 65536"/>
                  <a:gd name="T16" fmla="*/ 0 60000 65536"/>
                  <a:gd name="T17" fmla="*/ 0 60000 65536"/>
                  <a:gd name="T18" fmla="*/ 0 60000 65536"/>
                  <a:gd name="T19" fmla="*/ 0 60000 65536"/>
                  <a:gd name="T20" fmla="*/ 0 60000 65536"/>
                  <a:gd name="T21" fmla="*/ 0 w 13"/>
                  <a:gd name="T22" fmla="*/ 0 h 9"/>
                  <a:gd name="T23" fmla="*/ 13 w 1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9">
                    <a:moveTo>
                      <a:pt x="13" y="0"/>
                    </a:moveTo>
                    <a:lnTo>
                      <a:pt x="3" y="0"/>
                    </a:lnTo>
                    <a:lnTo>
                      <a:pt x="0" y="3"/>
                    </a:lnTo>
                    <a:lnTo>
                      <a:pt x="6" y="6"/>
                    </a:lnTo>
                    <a:lnTo>
                      <a:pt x="13" y="9"/>
                    </a:lnTo>
                    <a:lnTo>
                      <a:pt x="13"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96" name="Freeform 158"/>
              <p:cNvSpPr>
                <a:spLocks/>
              </p:cNvSpPr>
              <p:nvPr/>
            </p:nvSpPr>
            <p:spPr bwMode="auto">
              <a:xfrm>
                <a:off x="822" y="2789"/>
                <a:ext cx="41" cy="26"/>
              </a:xfrm>
              <a:custGeom>
                <a:avLst/>
                <a:gdLst>
                  <a:gd name="T0" fmla="*/ 0 w 41"/>
                  <a:gd name="T1" fmla="*/ 26 h 26"/>
                  <a:gd name="T2" fmla="*/ 38 w 41"/>
                  <a:gd name="T3" fmla="*/ 19 h 26"/>
                  <a:gd name="T4" fmla="*/ 38 w 41"/>
                  <a:gd name="T5" fmla="*/ 19 h 26"/>
                  <a:gd name="T6" fmla="*/ 41 w 41"/>
                  <a:gd name="T7" fmla="*/ 19 h 26"/>
                  <a:gd name="T8" fmla="*/ 41 w 41"/>
                  <a:gd name="T9" fmla="*/ 16 h 26"/>
                  <a:gd name="T10" fmla="*/ 34 w 41"/>
                  <a:gd name="T11" fmla="*/ 13 h 26"/>
                  <a:gd name="T12" fmla="*/ 0 w 41"/>
                  <a:gd name="T13" fmla="*/ 0 h 26"/>
                  <a:gd name="T14" fmla="*/ 0 w 41"/>
                  <a:gd name="T15" fmla="*/ 26 h 26"/>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26"/>
                  <a:gd name="T26" fmla="*/ 41 w 41"/>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26">
                    <a:moveTo>
                      <a:pt x="0" y="26"/>
                    </a:moveTo>
                    <a:lnTo>
                      <a:pt x="38" y="19"/>
                    </a:lnTo>
                    <a:lnTo>
                      <a:pt x="41" y="19"/>
                    </a:lnTo>
                    <a:lnTo>
                      <a:pt x="41" y="16"/>
                    </a:lnTo>
                    <a:lnTo>
                      <a:pt x="34" y="13"/>
                    </a:lnTo>
                    <a:lnTo>
                      <a:pt x="0" y="0"/>
                    </a:lnTo>
                    <a:lnTo>
                      <a:pt x="0" y="2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97" name="Freeform 159"/>
              <p:cNvSpPr>
                <a:spLocks/>
              </p:cNvSpPr>
              <p:nvPr/>
            </p:nvSpPr>
            <p:spPr bwMode="auto">
              <a:xfrm>
                <a:off x="743" y="2783"/>
                <a:ext cx="79" cy="32"/>
              </a:xfrm>
              <a:custGeom>
                <a:avLst/>
                <a:gdLst>
                  <a:gd name="T0" fmla="*/ 3 w 79"/>
                  <a:gd name="T1" fmla="*/ 6 h 32"/>
                  <a:gd name="T2" fmla="*/ 3 w 79"/>
                  <a:gd name="T3" fmla="*/ 6 h 32"/>
                  <a:gd name="T4" fmla="*/ 0 w 79"/>
                  <a:gd name="T5" fmla="*/ 10 h 32"/>
                  <a:gd name="T6" fmla="*/ 3 w 79"/>
                  <a:gd name="T7" fmla="*/ 13 h 32"/>
                  <a:gd name="T8" fmla="*/ 56 w 79"/>
                  <a:gd name="T9" fmla="*/ 29 h 32"/>
                  <a:gd name="T10" fmla="*/ 56 w 79"/>
                  <a:gd name="T11" fmla="*/ 29 h 32"/>
                  <a:gd name="T12" fmla="*/ 69 w 79"/>
                  <a:gd name="T13" fmla="*/ 32 h 32"/>
                  <a:gd name="T14" fmla="*/ 79 w 79"/>
                  <a:gd name="T15" fmla="*/ 32 h 32"/>
                  <a:gd name="T16" fmla="*/ 79 w 79"/>
                  <a:gd name="T17" fmla="*/ 32 h 32"/>
                  <a:gd name="T18" fmla="*/ 79 w 79"/>
                  <a:gd name="T19" fmla="*/ 6 h 32"/>
                  <a:gd name="T20" fmla="*/ 63 w 79"/>
                  <a:gd name="T21" fmla="*/ 3 h 32"/>
                  <a:gd name="T22" fmla="*/ 63 w 79"/>
                  <a:gd name="T23" fmla="*/ 3 h 32"/>
                  <a:gd name="T24" fmla="*/ 50 w 79"/>
                  <a:gd name="T25" fmla="*/ 0 h 32"/>
                  <a:gd name="T26" fmla="*/ 41 w 79"/>
                  <a:gd name="T27" fmla="*/ 0 h 32"/>
                  <a:gd name="T28" fmla="*/ 3 w 79"/>
                  <a:gd name="T29" fmla="*/ 6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
                  <a:gd name="T46" fmla="*/ 0 h 32"/>
                  <a:gd name="T47" fmla="*/ 79 w 79"/>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 h="32">
                    <a:moveTo>
                      <a:pt x="3" y="6"/>
                    </a:moveTo>
                    <a:lnTo>
                      <a:pt x="3" y="6"/>
                    </a:lnTo>
                    <a:lnTo>
                      <a:pt x="0" y="10"/>
                    </a:lnTo>
                    <a:lnTo>
                      <a:pt x="3" y="13"/>
                    </a:lnTo>
                    <a:lnTo>
                      <a:pt x="56" y="29"/>
                    </a:lnTo>
                    <a:lnTo>
                      <a:pt x="69" y="32"/>
                    </a:lnTo>
                    <a:lnTo>
                      <a:pt x="79" y="32"/>
                    </a:lnTo>
                    <a:lnTo>
                      <a:pt x="79" y="6"/>
                    </a:lnTo>
                    <a:lnTo>
                      <a:pt x="63" y="3"/>
                    </a:lnTo>
                    <a:lnTo>
                      <a:pt x="50" y="0"/>
                    </a:lnTo>
                    <a:lnTo>
                      <a:pt x="41" y="0"/>
                    </a:lnTo>
                    <a:lnTo>
                      <a:pt x="3" y="6"/>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98" name="Freeform 160"/>
              <p:cNvSpPr>
                <a:spLocks/>
              </p:cNvSpPr>
              <p:nvPr/>
            </p:nvSpPr>
            <p:spPr bwMode="auto">
              <a:xfrm>
                <a:off x="670" y="2793"/>
                <a:ext cx="126" cy="34"/>
              </a:xfrm>
              <a:custGeom>
                <a:avLst/>
                <a:gdLst>
                  <a:gd name="T0" fmla="*/ 60 w 126"/>
                  <a:gd name="T1" fmla="*/ 31 h 34"/>
                  <a:gd name="T2" fmla="*/ 60 w 126"/>
                  <a:gd name="T3" fmla="*/ 31 h 34"/>
                  <a:gd name="T4" fmla="*/ 73 w 126"/>
                  <a:gd name="T5" fmla="*/ 34 h 34"/>
                  <a:gd name="T6" fmla="*/ 82 w 126"/>
                  <a:gd name="T7" fmla="*/ 34 h 34"/>
                  <a:gd name="T8" fmla="*/ 123 w 126"/>
                  <a:gd name="T9" fmla="*/ 28 h 34"/>
                  <a:gd name="T10" fmla="*/ 123 w 126"/>
                  <a:gd name="T11" fmla="*/ 28 h 34"/>
                  <a:gd name="T12" fmla="*/ 126 w 126"/>
                  <a:gd name="T13" fmla="*/ 28 h 34"/>
                  <a:gd name="T14" fmla="*/ 126 w 126"/>
                  <a:gd name="T15" fmla="*/ 25 h 34"/>
                  <a:gd name="T16" fmla="*/ 120 w 126"/>
                  <a:gd name="T17" fmla="*/ 22 h 34"/>
                  <a:gd name="T18" fmla="*/ 66 w 126"/>
                  <a:gd name="T19" fmla="*/ 3 h 34"/>
                  <a:gd name="T20" fmla="*/ 66 w 126"/>
                  <a:gd name="T21" fmla="*/ 3 h 34"/>
                  <a:gd name="T22" fmla="*/ 54 w 126"/>
                  <a:gd name="T23" fmla="*/ 0 h 34"/>
                  <a:gd name="T24" fmla="*/ 44 w 126"/>
                  <a:gd name="T25" fmla="*/ 0 h 34"/>
                  <a:gd name="T26" fmla="*/ 3 w 126"/>
                  <a:gd name="T27" fmla="*/ 6 h 34"/>
                  <a:gd name="T28" fmla="*/ 3 w 126"/>
                  <a:gd name="T29" fmla="*/ 6 h 34"/>
                  <a:gd name="T30" fmla="*/ 0 w 126"/>
                  <a:gd name="T31" fmla="*/ 9 h 34"/>
                  <a:gd name="T32" fmla="*/ 6 w 126"/>
                  <a:gd name="T33" fmla="*/ 12 h 34"/>
                  <a:gd name="T34" fmla="*/ 60 w 126"/>
                  <a:gd name="T35" fmla="*/ 31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6"/>
                  <a:gd name="T55" fmla="*/ 0 h 34"/>
                  <a:gd name="T56" fmla="*/ 126 w 126"/>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6" h="34">
                    <a:moveTo>
                      <a:pt x="60" y="31"/>
                    </a:moveTo>
                    <a:lnTo>
                      <a:pt x="60" y="31"/>
                    </a:lnTo>
                    <a:lnTo>
                      <a:pt x="73" y="34"/>
                    </a:lnTo>
                    <a:lnTo>
                      <a:pt x="82" y="34"/>
                    </a:lnTo>
                    <a:lnTo>
                      <a:pt x="123" y="28"/>
                    </a:lnTo>
                    <a:lnTo>
                      <a:pt x="126" y="28"/>
                    </a:lnTo>
                    <a:lnTo>
                      <a:pt x="126" y="25"/>
                    </a:lnTo>
                    <a:lnTo>
                      <a:pt x="120" y="22"/>
                    </a:lnTo>
                    <a:lnTo>
                      <a:pt x="66" y="3"/>
                    </a:lnTo>
                    <a:lnTo>
                      <a:pt x="54" y="0"/>
                    </a:lnTo>
                    <a:lnTo>
                      <a:pt x="44" y="0"/>
                    </a:lnTo>
                    <a:lnTo>
                      <a:pt x="3" y="6"/>
                    </a:lnTo>
                    <a:lnTo>
                      <a:pt x="0" y="9"/>
                    </a:lnTo>
                    <a:lnTo>
                      <a:pt x="6" y="12"/>
                    </a:lnTo>
                    <a:lnTo>
                      <a:pt x="60" y="31"/>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99" name="Freeform 161"/>
              <p:cNvSpPr>
                <a:spLocks/>
              </p:cNvSpPr>
              <p:nvPr/>
            </p:nvSpPr>
            <p:spPr bwMode="auto">
              <a:xfrm>
                <a:off x="597" y="2805"/>
                <a:ext cx="127" cy="35"/>
              </a:xfrm>
              <a:custGeom>
                <a:avLst/>
                <a:gdLst>
                  <a:gd name="T0" fmla="*/ 60 w 127"/>
                  <a:gd name="T1" fmla="*/ 32 h 35"/>
                  <a:gd name="T2" fmla="*/ 60 w 127"/>
                  <a:gd name="T3" fmla="*/ 32 h 35"/>
                  <a:gd name="T4" fmla="*/ 73 w 127"/>
                  <a:gd name="T5" fmla="*/ 35 h 35"/>
                  <a:gd name="T6" fmla="*/ 82 w 127"/>
                  <a:gd name="T7" fmla="*/ 35 h 35"/>
                  <a:gd name="T8" fmla="*/ 123 w 127"/>
                  <a:gd name="T9" fmla="*/ 29 h 35"/>
                  <a:gd name="T10" fmla="*/ 123 w 127"/>
                  <a:gd name="T11" fmla="*/ 29 h 35"/>
                  <a:gd name="T12" fmla="*/ 127 w 127"/>
                  <a:gd name="T13" fmla="*/ 29 h 35"/>
                  <a:gd name="T14" fmla="*/ 127 w 127"/>
                  <a:gd name="T15" fmla="*/ 26 h 35"/>
                  <a:gd name="T16" fmla="*/ 123 w 127"/>
                  <a:gd name="T17" fmla="*/ 22 h 35"/>
                  <a:gd name="T18" fmla="*/ 70 w 127"/>
                  <a:gd name="T19" fmla="*/ 3 h 35"/>
                  <a:gd name="T20" fmla="*/ 70 w 127"/>
                  <a:gd name="T21" fmla="*/ 3 h 35"/>
                  <a:gd name="T22" fmla="*/ 57 w 127"/>
                  <a:gd name="T23" fmla="*/ 0 h 35"/>
                  <a:gd name="T24" fmla="*/ 47 w 127"/>
                  <a:gd name="T25" fmla="*/ 0 h 35"/>
                  <a:gd name="T26" fmla="*/ 3 w 127"/>
                  <a:gd name="T27" fmla="*/ 7 h 35"/>
                  <a:gd name="T28" fmla="*/ 3 w 127"/>
                  <a:gd name="T29" fmla="*/ 7 h 35"/>
                  <a:gd name="T30" fmla="*/ 0 w 127"/>
                  <a:gd name="T31" fmla="*/ 10 h 35"/>
                  <a:gd name="T32" fmla="*/ 6 w 127"/>
                  <a:gd name="T33" fmla="*/ 13 h 35"/>
                  <a:gd name="T34" fmla="*/ 60 w 127"/>
                  <a:gd name="T35" fmla="*/ 32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7"/>
                  <a:gd name="T55" fmla="*/ 0 h 35"/>
                  <a:gd name="T56" fmla="*/ 127 w 127"/>
                  <a:gd name="T57" fmla="*/ 35 h 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7" h="35">
                    <a:moveTo>
                      <a:pt x="60" y="32"/>
                    </a:moveTo>
                    <a:lnTo>
                      <a:pt x="60" y="32"/>
                    </a:lnTo>
                    <a:lnTo>
                      <a:pt x="73" y="35"/>
                    </a:lnTo>
                    <a:lnTo>
                      <a:pt x="82" y="35"/>
                    </a:lnTo>
                    <a:lnTo>
                      <a:pt x="123" y="29"/>
                    </a:lnTo>
                    <a:lnTo>
                      <a:pt x="127" y="29"/>
                    </a:lnTo>
                    <a:lnTo>
                      <a:pt x="127" y="26"/>
                    </a:lnTo>
                    <a:lnTo>
                      <a:pt x="123" y="22"/>
                    </a:lnTo>
                    <a:lnTo>
                      <a:pt x="70" y="3"/>
                    </a:lnTo>
                    <a:lnTo>
                      <a:pt x="57" y="0"/>
                    </a:lnTo>
                    <a:lnTo>
                      <a:pt x="47" y="0"/>
                    </a:lnTo>
                    <a:lnTo>
                      <a:pt x="3" y="7"/>
                    </a:lnTo>
                    <a:lnTo>
                      <a:pt x="0" y="10"/>
                    </a:lnTo>
                    <a:lnTo>
                      <a:pt x="6" y="13"/>
                    </a:lnTo>
                    <a:lnTo>
                      <a:pt x="60" y="32"/>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00" name="Freeform 162"/>
              <p:cNvSpPr>
                <a:spLocks/>
              </p:cNvSpPr>
              <p:nvPr/>
            </p:nvSpPr>
            <p:spPr bwMode="auto">
              <a:xfrm>
                <a:off x="822" y="2850"/>
                <a:ext cx="19" cy="15"/>
              </a:xfrm>
              <a:custGeom>
                <a:avLst/>
                <a:gdLst>
                  <a:gd name="T0" fmla="*/ 3 w 19"/>
                  <a:gd name="T1" fmla="*/ 15 h 15"/>
                  <a:gd name="T2" fmla="*/ 15 w 19"/>
                  <a:gd name="T3" fmla="*/ 12 h 15"/>
                  <a:gd name="T4" fmla="*/ 15 w 19"/>
                  <a:gd name="T5" fmla="*/ 12 h 15"/>
                  <a:gd name="T6" fmla="*/ 19 w 19"/>
                  <a:gd name="T7" fmla="*/ 12 h 15"/>
                  <a:gd name="T8" fmla="*/ 19 w 19"/>
                  <a:gd name="T9" fmla="*/ 9 h 15"/>
                  <a:gd name="T10" fmla="*/ 12 w 19"/>
                  <a:gd name="T11" fmla="*/ 6 h 15"/>
                  <a:gd name="T12" fmla="*/ 0 w 19"/>
                  <a:gd name="T13" fmla="*/ 0 h 15"/>
                  <a:gd name="T14" fmla="*/ 3 w 19"/>
                  <a:gd name="T15" fmla="*/ 15 h 15"/>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5"/>
                  <a:gd name="T26" fmla="*/ 19 w 19"/>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5">
                    <a:moveTo>
                      <a:pt x="3" y="15"/>
                    </a:moveTo>
                    <a:lnTo>
                      <a:pt x="15" y="12"/>
                    </a:lnTo>
                    <a:lnTo>
                      <a:pt x="19" y="12"/>
                    </a:lnTo>
                    <a:lnTo>
                      <a:pt x="19" y="9"/>
                    </a:lnTo>
                    <a:lnTo>
                      <a:pt x="12" y="6"/>
                    </a:lnTo>
                    <a:lnTo>
                      <a:pt x="0" y="0"/>
                    </a:lnTo>
                    <a:lnTo>
                      <a:pt x="3" y="15"/>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01" name="Freeform 163"/>
              <p:cNvSpPr>
                <a:spLocks/>
              </p:cNvSpPr>
              <p:nvPr/>
            </p:nvSpPr>
            <p:spPr bwMode="auto">
              <a:xfrm>
                <a:off x="689" y="2834"/>
                <a:ext cx="136" cy="41"/>
              </a:xfrm>
              <a:custGeom>
                <a:avLst/>
                <a:gdLst>
                  <a:gd name="T0" fmla="*/ 60 w 136"/>
                  <a:gd name="T1" fmla="*/ 38 h 41"/>
                  <a:gd name="T2" fmla="*/ 60 w 136"/>
                  <a:gd name="T3" fmla="*/ 38 h 41"/>
                  <a:gd name="T4" fmla="*/ 73 w 136"/>
                  <a:gd name="T5" fmla="*/ 41 h 41"/>
                  <a:gd name="T6" fmla="*/ 85 w 136"/>
                  <a:gd name="T7" fmla="*/ 41 h 41"/>
                  <a:gd name="T8" fmla="*/ 136 w 136"/>
                  <a:gd name="T9" fmla="*/ 31 h 41"/>
                  <a:gd name="T10" fmla="*/ 133 w 136"/>
                  <a:gd name="T11" fmla="*/ 16 h 41"/>
                  <a:gd name="T12" fmla="*/ 92 w 136"/>
                  <a:gd name="T13" fmla="*/ 3 h 41"/>
                  <a:gd name="T14" fmla="*/ 92 w 136"/>
                  <a:gd name="T15" fmla="*/ 3 h 41"/>
                  <a:gd name="T16" fmla="*/ 79 w 136"/>
                  <a:gd name="T17" fmla="*/ 0 h 41"/>
                  <a:gd name="T18" fmla="*/ 69 w 136"/>
                  <a:gd name="T19" fmla="*/ 0 h 41"/>
                  <a:gd name="T20" fmla="*/ 3 w 136"/>
                  <a:gd name="T21" fmla="*/ 12 h 41"/>
                  <a:gd name="T22" fmla="*/ 3 w 136"/>
                  <a:gd name="T23" fmla="*/ 12 h 41"/>
                  <a:gd name="T24" fmla="*/ 0 w 136"/>
                  <a:gd name="T25" fmla="*/ 12 h 41"/>
                  <a:gd name="T26" fmla="*/ 0 w 136"/>
                  <a:gd name="T27" fmla="*/ 12 h 41"/>
                  <a:gd name="T28" fmla="*/ 6 w 136"/>
                  <a:gd name="T29" fmla="*/ 19 h 41"/>
                  <a:gd name="T30" fmla="*/ 60 w 136"/>
                  <a:gd name="T31" fmla="*/ 38 h 4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6"/>
                  <a:gd name="T49" fmla="*/ 0 h 41"/>
                  <a:gd name="T50" fmla="*/ 136 w 136"/>
                  <a:gd name="T51" fmla="*/ 41 h 4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6" h="41">
                    <a:moveTo>
                      <a:pt x="60" y="38"/>
                    </a:moveTo>
                    <a:lnTo>
                      <a:pt x="60" y="38"/>
                    </a:lnTo>
                    <a:lnTo>
                      <a:pt x="73" y="41"/>
                    </a:lnTo>
                    <a:lnTo>
                      <a:pt x="85" y="41"/>
                    </a:lnTo>
                    <a:lnTo>
                      <a:pt x="136" y="31"/>
                    </a:lnTo>
                    <a:lnTo>
                      <a:pt x="133" y="16"/>
                    </a:lnTo>
                    <a:lnTo>
                      <a:pt x="92" y="3"/>
                    </a:lnTo>
                    <a:lnTo>
                      <a:pt x="79" y="0"/>
                    </a:lnTo>
                    <a:lnTo>
                      <a:pt x="69" y="0"/>
                    </a:lnTo>
                    <a:lnTo>
                      <a:pt x="3" y="12"/>
                    </a:lnTo>
                    <a:lnTo>
                      <a:pt x="0" y="12"/>
                    </a:lnTo>
                    <a:lnTo>
                      <a:pt x="6" y="19"/>
                    </a:lnTo>
                    <a:lnTo>
                      <a:pt x="60" y="38"/>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02" name="Freeform 164"/>
              <p:cNvSpPr>
                <a:spLocks/>
              </p:cNvSpPr>
              <p:nvPr/>
            </p:nvSpPr>
            <p:spPr bwMode="auto">
              <a:xfrm>
                <a:off x="822" y="2821"/>
                <a:ext cx="88" cy="35"/>
              </a:xfrm>
              <a:custGeom>
                <a:avLst/>
                <a:gdLst>
                  <a:gd name="T0" fmla="*/ 22 w 88"/>
                  <a:gd name="T1" fmla="*/ 32 h 35"/>
                  <a:gd name="T2" fmla="*/ 22 w 88"/>
                  <a:gd name="T3" fmla="*/ 32 h 35"/>
                  <a:gd name="T4" fmla="*/ 34 w 88"/>
                  <a:gd name="T5" fmla="*/ 35 h 35"/>
                  <a:gd name="T6" fmla="*/ 44 w 88"/>
                  <a:gd name="T7" fmla="*/ 35 h 35"/>
                  <a:gd name="T8" fmla="*/ 85 w 88"/>
                  <a:gd name="T9" fmla="*/ 29 h 35"/>
                  <a:gd name="T10" fmla="*/ 85 w 88"/>
                  <a:gd name="T11" fmla="*/ 29 h 35"/>
                  <a:gd name="T12" fmla="*/ 88 w 88"/>
                  <a:gd name="T13" fmla="*/ 29 h 35"/>
                  <a:gd name="T14" fmla="*/ 88 w 88"/>
                  <a:gd name="T15" fmla="*/ 25 h 35"/>
                  <a:gd name="T16" fmla="*/ 82 w 88"/>
                  <a:gd name="T17" fmla="*/ 22 h 35"/>
                  <a:gd name="T18" fmla="*/ 28 w 88"/>
                  <a:gd name="T19" fmla="*/ 3 h 35"/>
                  <a:gd name="T20" fmla="*/ 28 w 88"/>
                  <a:gd name="T21" fmla="*/ 3 h 35"/>
                  <a:gd name="T22" fmla="*/ 15 w 88"/>
                  <a:gd name="T23" fmla="*/ 0 h 35"/>
                  <a:gd name="T24" fmla="*/ 6 w 88"/>
                  <a:gd name="T25" fmla="*/ 0 h 35"/>
                  <a:gd name="T26" fmla="*/ 0 w 88"/>
                  <a:gd name="T27" fmla="*/ 0 h 35"/>
                  <a:gd name="T28" fmla="*/ 0 w 88"/>
                  <a:gd name="T29" fmla="*/ 25 h 35"/>
                  <a:gd name="T30" fmla="*/ 22 w 88"/>
                  <a:gd name="T31" fmla="*/ 32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8"/>
                  <a:gd name="T49" fmla="*/ 0 h 35"/>
                  <a:gd name="T50" fmla="*/ 88 w 88"/>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8" h="35">
                    <a:moveTo>
                      <a:pt x="22" y="32"/>
                    </a:moveTo>
                    <a:lnTo>
                      <a:pt x="22" y="32"/>
                    </a:lnTo>
                    <a:lnTo>
                      <a:pt x="34" y="35"/>
                    </a:lnTo>
                    <a:lnTo>
                      <a:pt x="44" y="35"/>
                    </a:lnTo>
                    <a:lnTo>
                      <a:pt x="85" y="29"/>
                    </a:lnTo>
                    <a:lnTo>
                      <a:pt x="88" y="29"/>
                    </a:lnTo>
                    <a:lnTo>
                      <a:pt x="88" y="25"/>
                    </a:lnTo>
                    <a:lnTo>
                      <a:pt x="82" y="22"/>
                    </a:lnTo>
                    <a:lnTo>
                      <a:pt x="28" y="3"/>
                    </a:lnTo>
                    <a:lnTo>
                      <a:pt x="15" y="0"/>
                    </a:lnTo>
                    <a:lnTo>
                      <a:pt x="6" y="0"/>
                    </a:lnTo>
                    <a:lnTo>
                      <a:pt x="0" y="0"/>
                    </a:lnTo>
                    <a:lnTo>
                      <a:pt x="0" y="25"/>
                    </a:lnTo>
                    <a:lnTo>
                      <a:pt x="22" y="3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03" name="Freeform 165"/>
              <p:cNvSpPr>
                <a:spLocks/>
              </p:cNvSpPr>
              <p:nvPr/>
            </p:nvSpPr>
            <p:spPr bwMode="auto">
              <a:xfrm>
                <a:off x="784" y="2821"/>
                <a:ext cx="38" cy="25"/>
              </a:xfrm>
              <a:custGeom>
                <a:avLst/>
                <a:gdLst>
                  <a:gd name="T0" fmla="*/ 38 w 38"/>
                  <a:gd name="T1" fmla="*/ 0 h 25"/>
                  <a:gd name="T2" fmla="*/ 3 w 38"/>
                  <a:gd name="T3" fmla="*/ 6 h 25"/>
                  <a:gd name="T4" fmla="*/ 3 w 38"/>
                  <a:gd name="T5" fmla="*/ 6 h 25"/>
                  <a:gd name="T6" fmla="*/ 0 w 38"/>
                  <a:gd name="T7" fmla="*/ 10 h 25"/>
                  <a:gd name="T8" fmla="*/ 0 w 38"/>
                  <a:gd name="T9" fmla="*/ 10 h 25"/>
                  <a:gd name="T10" fmla="*/ 6 w 38"/>
                  <a:gd name="T11" fmla="*/ 13 h 25"/>
                  <a:gd name="T12" fmla="*/ 38 w 38"/>
                  <a:gd name="T13" fmla="*/ 25 h 25"/>
                  <a:gd name="T14" fmla="*/ 38 w 38"/>
                  <a:gd name="T15" fmla="*/ 0 h 25"/>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25"/>
                  <a:gd name="T26" fmla="*/ 38 w 38"/>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25">
                    <a:moveTo>
                      <a:pt x="38" y="0"/>
                    </a:moveTo>
                    <a:lnTo>
                      <a:pt x="3" y="6"/>
                    </a:lnTo>
                    <a:lnTo>
                      <a:pt x="0" y="10"/>
                    </a:lnTo>
                    <a:lnTo>
                      <a:pt x="6" y="13"/>
                    </a:lnTo>
                    <a:lnTo>
                      <a:pt x="38" y="25"/>
                    </a:lnTo>
                    <a:lnTo>
                      <a:pt x="38"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04" name="Freeform 166"/>
              <p:cNvSpPr>
                <a:spLocks/>
              </p:cNvSpPr>
              <p:nvPr/>
            </p:nvSpPr>
            <p:spPr bwMode="auto">
              <a:xfrm>
                <a:off x="853" y="2808"/>
                <a:ext cx="124" cy="35"/>
              </a:xfrm>
              <a:custGeom>
                <a:avLst/>
                <a:gdLst>
                  <a:gd name="T0" fmla="*/ 60 w 124"/>
                  <a:gd name="T1" fmla="*/ 32 h 35"/>
                  <a:gd name="T2" fmla="*/ 60 w 124"/>
                  <a:gd name="T3" fmla="*/ 32 h 35"/>
                  <a:gd name="T4" fmla="*/ 73 w 124"/>
                  <a:gd name="T5" fmla="*/ 35 h 35"/>
                  <a:gd name="T6" fmla="*/ 83 w 124"/>
                  <a:gd name="T7" fmla="*/ 35 h 35"/>
                  <a:gd name="T8" fmla="*/ 121 w 124"/>
                  <a:gd name="T9" fmla="*/ 29 h 35"/>
                  <a:gd name="T10" fmla="*/ 121 w 124"/>
                  <a:gd name="T11" fmla="*/ 29 h 35"/>
                  <a:gd name="T12" fmla="*/ 121 w 124"/>
                  <a:gd name="T13" fmla="*/ 29 h 35"/>
                  <a:gd name="T14" fmla="*/ 124 w 124"/>
                  <a:gd name="T15" fmla="*/ 26 h 35"/>
                  <a:gd name="T16" fmla="*/ 114 w 124"/>
                  <a:gd name="T17" fmla="*/ 23 h 35"/>
                  <a:gd name="T18" fmla="*/ 64 w 124"/>
                  <a:gd name="T19" fmla="*/ 4 h 35"/>
                  <a:gd name="T20" fmla="*/ 64 w 124"/>
                  <a:gd name="T21" fmla="*/ 4 h 35"/>
                  <a:gd name="T22" fmla="*/ 51 w 124"/>
                  <a:gd name="T23" fmla="*/ 0 h 35"/>
                  <a:gd name="T24" fmla="*/ 41 w 124"/>
                  <a:gd name="T25" fmla="*/ 0 h 35"/>
                  <a:gd name="T26" fmla="*/ 3 w 124"/>
                  <a:gd name="T27" fmla="*/ 7 h 35"/>
                  <a:gd name="T28" fmla="*/ 3 w 124"/>
                  <a:gd name="T29" fmla="*/ 7 h 35"/>
                  <a:gd name="T30" fmla="*/ 0 w 124"/>
                  <a:gd name="T31" fmla="*/ 10 h 35"/>
                  <a:gd name="T32" fmla="*/ 0 w 124"/>
                  <a:gd name="T33" fmla="*/ 10 h 35"/>
                  <a:gd name="T34" fmla="*/ 7 w 124"/>
                  <a:gd name="T35" fmla="*/ 13 h 35"/>
                  <a:gd name="T36" fmla="*/ 60 w 124"/>
                  <a:gd name="T37" fmla="*/ 32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4"/>
                  <a:gd name="T58" fmla="*/ 0 h 35"/>
                  <a:gd name="T59" fmla="*/ 124 w 124"/>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4" h="35">
                    <a:moveTo>
                      <a:pt x="60" y="32"/>
                    </a:moveTo>
                    <a:lnTo>
                      <a:pt x="60" y="32"/>
                    </a:lnTo>
                    <a:lnTo>
                      <a:pt x="73" y="35"/>
                    </a:lnTo>
                    <a:lnTo>
                      <a:pt x="83" y="35"/>
                    </a:lnTo>
                    <a:lnTo>
                      <a:pt x="121" y="29"/>
                    </a:lnTo>
                    <a:lnTo>
                      <a:pt x="124" y="26"/>
                    </a:lnTo>
                    <a:lnTo>
                      <a:pt x="114" y="23"/>
                    </a:lnTo>
                    <a:lnTo>
                      <a:pt x="64" y="4"/>
                    </a:lnTo>
                    <a:lnTo>
                      <a:pt x="51" y="0"/>
                    </a:lnTo>
                    <a:lnTo>
                      <a:pt x="41" y="0"/>
                    </a:lnTo>
                    <a:lnTo>
                      <a:pt x="3" y="7"/>
                    </a:lnTo>
                    <a:lnTo>
                      <a:pt x="0" y="10"/>
                    </a:lnTo>
                    <a:lnTo>
                      <a:pt x="7" y="13"/>
                    </a:lnTo>
                    <a:lnTo>
                      <a:pt x="60" y="3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05" name="Freeform 167"/>
              <p:cNvSpPr>
                <a:spLocks/>
              </p:cNvSpPr>
              <p:nvPr/>
            </p:nvSpPr>
            <p:spPr bwMode="auto">
              <a:xfrm>
                <a:off x="920" y="2799"/>
                <a:ext cx="120" cy="32"/>
              </a:xfrm>
              <a:custGeom>
                <a:avLst/>
                <a:gdLst>
                  <a:gd name="T0" fmla="*/ 6 w 120"/>
                  <a:gd name="T1" fmla="*/ 13 h 32"/>
                  <a:gd name="T2" fmla="*/ 60 w 120"/>
                  <a:gd name="T3" fmla="*/ 28 h 32"/>
                  <a:gd name="T4" fmla="*/ 60 w 120"/>
                  <a:gd name="T5" fmla="*/ 28 h 32"/>
                  <a:gd name="T6" fmla="*/ 69 w 120"/>
                  <a:gd name="T7" fmla="*/ 32 h 32"/>
                  <a:gd name="T8" fmla="*/ 79 w 120"/>
                  <a:gd name="T9" fmla="*/ 32 h 32"/>
                  <a:gd name="T10" fmla="*/ 117 w 120"/>
                  <a:gd name="T11" fmla="*/ 25 h 32"/>
                  <a:gd name="T12" fmla="*/ 117 w 120"/>
                  <a:gd name="T13" fmla="*/ 25 h 32"/>
                  <a:gd name="T14" fmla="*/ 120 w 120"/>
                  <a:gd name="T15" fmla="*/ 25 h 32"/>
                  <a:gd name="T16" fmla="*/ 120 w 120"/>
                  <a:gd name="T17" fmla="*/ 22 h 32"/>
                  <a:gd name="T18" fmla="*/ 114 w 120"/>
                  <a:gd name="T19" fmla="*/ 19 h 32"/>
                  <a:gd name="T20" fmla="*/ 60 w 120"/>
                  <a:gd name="T21" fmla="*/ 3 h 32"/>
                  <a:gd name="T22" fmla="*/ 60 w 120"/>
                  <a:gd name="T23" fmla="*/ 3 h 32"/>
                  <a:gd name="T24" fmla="*/ 47 w 120"/>
                  <a:gd name="T25" fmla="*/ 0 h 32"/>
                  <a:gd name="T26" fmla="*/ 38 w 120"/>
                  <a:gd name="T27" fmla="*/ 0 h 32"/>
                  <a:gd name="T28" fmla="*/ 0 w 120"/>
                  <a:gd name="T29" fmla="*/ 6 h 32"/>
                  <a:gd name="T30" fmla="*/ 0 w 120"/>
                  <a:gd name="T31" fmla="*/ 6 h 32"/>
                  <a:gd name="T32" fmla="*/ 0 w 120"/>
                  <a:gd name="T33" fmla="*/ 6 h 32"/>
                  <a:gd name="T34" fmla="*/ 0 w 120"/>
                  <a:gd name="T35" fmla="*/ 9 h 32"/>
                  <a:gd name="T36" fmla="*/ 6 w 120"/>
                  <a:gd name="T37" fmla="*/ 13 h 32"/>
                  <a:gd name="T38" fmla="*/ 6 w 120"/>
                  <a:gd name="T39" fmla="*/ 13 h 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0"/>
                  <a:gd name="T61" fmla="*/ 0 h 32"/>
                  <a:gd name="T62" fmla="*/ 120 w 120"/>
                  <a:gd name="T63" fmla="*/ 32 h 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0" h="32">
                    <a:moveTo>
                      <a:pt x="6" y="13"/>
                    </a:moveTo>
                    <a:lnTo>
                      <a:pt x="60" y="28"/>
                    </a:lnTo>
                    <a:lnTo>
                      <a:pt x="69" y="32"/>
                    </a:lnTo>
                    <a:lnTo>
                      <a:pt x="79" y="32"/>
                    </a:lnTo>
                    <a:lnTo>
                      <a:pt x="117" y="25"/>
                    </a:lnTo>
                    <a:lnTo>
                      <a:pt x="120" y="25"/>
                    </a:lnTo>
                    <a:lnTo>
                      <a:pt x="120" y="22"/>
                    </a:lnTo>
                    <a:lnTo>
                      <a:pt x="114" y="19"/>
                    </a:lnTo>
                    <a:lnTo>
                      <a:pt x="60" y="3"/>
                    </a:lnTo>
                    <a:lnTo>
                      <a:pt x="47" y="0"/>
                    </a:lnTo>
                    <a:lnTo>
                      <a:pt x="38" y="0"/>
                    </a:lnTo>
                    <a:lnTo>
                      <a:pt x="0" y="6"/>
                    </a:lnTo>
                    <a:lnTo>
                      <a:pt x="0" y="9"/>
                    </a:lnTo>
                    <a:lnTo>
                      <a:pt x="6" y="1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06" name="Freeform 168"/>
              <p:cNvSpPr>
                <a:spLocks/>
              </p:cNvSpPr>
              <p:nvPr/>
            </p:nvSpPr>
            <p:spPr bwMode="auto">
              <a:xfrm>
                <a:off x="1097" y="2808"/>
                <a:ext cx="3" cy="4"/>
              </a:xfrm>
              <a:custGeom>
                <a:avLst/>
                <a:gdLst>
                  <a:gd name="T0" fmla="*/ 0 w 3"/>
                  <a:gd name="T1" fmla="*/ 0 h 4"/>
                  <a:gd name="T2" fmla="*/ 3 w 3"/>
                  <a:gd name="T3" fmla="*/ 4 h 4"/>
                  <a:gd name="T4" fmla="*/ 3 w 3"/>
                  <a:gd name="T5" fmla="*/ 4 h 4"/>
                  <a:gd name="T6" fmla="*/ 3 w 3"/>
                  <a:gd name="T7" fmla="*/ 4 h 4"/>
                  <a:gd name="T8" fmla="*/ 0 w 3"/>
                  <a:gd name="T9" fmla="*/ 0 h 4"/>
                  <a:gd name="T10" fmla="*/ 0 w 3"/>
                  <a:gd name="T11" fmla="*/ 0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0" y="0"/>
                    </a:moveTo>
                    <a:lnTo>
                      <a:pt x="3" y="4"/>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07" name="Freeform 169"/>
              <p:cNvSpPr>
                <a:spLocks/>
              </p:cNvSpPr>
              <p:nvPr/>
            </p:nvSpPr>
            <p:spPr bwMode="auto">
              <a:xfrm>
                <a:off x="983" y="2786"/>
                <a:ext cx="117" cy="35"/>
              </a:xfrm>
              <a:custGeom>
                <a:avLst/>
                <a:gdLst>
                  <a:gd name="T0" fmla="*/ 6 w 117"/>
                  <a:gd name="T1" fmla="*/ 13 h 35"/>
                  <a:gd name="T2" fmla="*/ 57 w 117"/>
                  <a:gd name="T3" fmla="*/ 32 h 35"/>
                  <a:gd name="T4" fmla="*/ 57 w 117"/>
                  <a:gd name="T5" fmla="*/ 32 h 35"/>
                  <a:gd name="T6" fmla="*/ 70 w 117"/>
                  <a:gd name="T7" fmla="*/ 32 h 35"/>
                  <a:gd name="T8" fmla="*/ 79 w 117"/>
                  <a:gd name="T9" fmla="*/ 35 h 35"/>
                  <a:gd name="T10" fmla="*/ 114 w 117"/>
                  <a:gd name="T11" fmla="*/ 26 h 35"/>
                  <a:gd name="T12" fmla="*/ 114 w 117"/>
                  <a:gd name="T13" fmla="*/ 26 h 35"/>
                  <a:gd name="T14" fmla="*/ 117 w 117"/>
                  <a:gd name="T15" fmla="*/ 26 h 35"/>
                  <a:gd name="T16" fmla="*/ 114 w 117"/>
                  <a:gd name="T17" fmla="*/ 22 h 35"/>
                  <a:gd name="T18" fmla="*/ 114 w 117"/>
                  <a:gd name="T19" fmla="*/ 22 h 35"/>
                  <a:gd name="T20" fmla="*/ 111 w 117"/>
                  <a:gd name="T21" fmla="*/ 22 h 35"/>
                  <a:gd name="T22" fmla="*/ 57 w 117"/>
                  <a:gd name="T23" fmla="*/ 3 h 35"/>
                  <a:gd name="T24" fmla="*/ 57 w 117"/>
                  <a:gd name="T25" fmla="*/ 3 h 35"/>
                  <a:gd name="T26" fmla="*/ 47 w 117"/>
                  <a:gd name="T27" fmla="*/ 0 h 35"/>
                  <a:gd name="T28" fmla="*/ 38 w 117"/>
                  <a:gd name="T29" fmla="*/ 0 h 35"/>
                  <a:gd name="T30" fmla="*/ 3 w 117"/>
                  <a:gd name="T31" fmla="*/ 7 h 35"/>
                  <a:gd name="T32" fmla="*/ 3 w 117"/>
                  <a:gd name="T33" fmla="*/ 7 h 35"/>
                  <a:gd name="T34" fmla="*/ 0 w 117"/>
                  <a:gd name="T35" fmla="*/ 10 h 35"/>
                  <a:gd name="T36" fmla="*/ 0 w 117"/>
                  <a:gd name="T37" fmla="*/ 10 h 35"/>
                  <a:gd name="T38" fmla="*/ 6 w 117"/>
                  <a:gd name="T39" fmla="*/ 13 h 35"/>
                  <a:gd name="T40" fmla="*/ 6 w 117"/>
                  <a:gd name="T41" fmla="*/ 13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
                  <a:gd name="T64" fmla="*/ 0 h 35"/>
                  <a:gd name="T65" fmla="*/ 117 w 117"/>
                  <a:gd name="T66" fmla="*/ 35 h 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 h="35">
                    <a:moveTo>
                      <a:pt x="6" y="13"/>
                    </a:moveTo>
                    <a:lnTo>
                      <a:pt x="57" y="32"/>
                    </a:lnTo>
                    <a:lnTo>
                      <a:pt x="70" y="32"/>
                    </a:lnTo>
                    <a:lnTo>
                      <a:pt x="79" y="35"/>
                    </a:lnTo>
                    <a:lnTo>
                      <a:pt x="114" y="26"/>
                    </a:lnTo>
                    <a:lnTo>
                      <a:pt x="117" y="26"/>
                    </a:lnTo>
                    <a:lnTo>
                      <a:pt x="114" y="22"/>
                    </a:lnTo>
                    <a:lnTo>
                      <a:pt x="111" y="22"/>
                    </a:lnTo>
                    <a:lnTo>
                      <a:pt x="57" y="3"/>
                    </a:lnTo>
                    <a:lnTo>
                      <a:pt x="47" y="0"/>
                    </a:lnTo>
                    <a:lnTo>
                      <a:pt x="38" y="0"/>
                    </a:lnTo>
                    <a:lnTo>
                      <a:pt x="3" y="7"/>
                    </a:lnTo>
                    <a:lnTo>
                      <a:pt x="0" y="10"/>
                    </a:lnTo>
                    <a:lnTo>
                      <a:pt x="6" y="1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08" name="Freeform 170"/>
              <p:cNvSpPr>
                <a:spLocks/>
              </p:cNvSpPr>
              <p:nvPr/>
            </p:nvSpPr>
            <p:spPr bwMode="auto">
              <a:xfrm>
                <a:off x="1097" y="2780"/>
                <a:ext cx="63" cy="28"/>
              </a:xfrm>
              <a:custGeom>
                <a:avLst/>
                <a:gdLst>
                  <a:gd name="T0" fmla="*/ 0 w 63"/>
                  <a:gd name="T1" fmla="*/ 25 h 28"/>
                  <a:gd name="T2" fmla="*/ 6 w 63"/>
                  <a:gd name="T3" fmla="*/ 25 h 28"/>
                  <a:gd name="T4" fmla="*/ 6 w 63"/>
                  <a:gd name="T5" fmla="*/ 25 h 28"/>
                  <a:gd name="T6" fmla="*/ 16 w 63"/>
                  <a:gd name="T7" fmla="*/ 28 h 28"/>
                  <a:gd name="T8" fmla="*/ 25 w 63"/>
                  <a:gd name="T9" fmla="*/ 28 h 28"/>
                  <a:gd name="T10" fmla="*/ 60 w 63"/>
                  <a:gd name="T11" fmla="*/ 22 h 28"/>
                  <a:gd name="T12" fmla="*/ 60 w 63"/>
                  <a:gd name="T13" fmla="*/ 22 h 28"/>
                  <a:gd name="T14" fmla="*/ 63 w 63"/>
                  <a:gd name="T15" fmla="*/ 22 h 28"/>
                  <a:gd name="T16" fmla="*/ 60 w 63"/>
                  <a:gd name="T17" fmla="*/ 19 h 28"/>
                  <a:gd name="T18" fmla="*/ 54 w 63"/>
                  <a:gd name="T19" fmla="*/ 16 h 28"/>
                  <a:gd name="T20" fmla="*/ 3 w 63"/>
                  <a:gd name="T21" fmla="*/ 0 h 28"/>
                  <a:gd name="T22" fmla="*/ 3 w 63"/>
                  <a:gd name="T23" fmla="*/ 0 h 28"/>
                  <a:gd name="T24" fmla="*/ 0 w 63"/>
                  <a:gd name="T25" fmla="*/ 0 h 28"/>
                  <a:gd name="T26" fmla="*/ 0 w 63"/>
                  <a:gd name="T27" fmla="*/ 25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3"/>
                  <a:gd name="T43" fmla="*/ 0 h 28"/>
                  <a:gd name="T44" fmla="*/ 63 w 63"/>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3" h="28">
                    <a:moveTo>
                      <a:pt x="0" y="25"/>
                    </a:moveTo>
                    <a:lnTo>
                      <a:pt x="6" y="25"/>
                    </a:lnTo>
                    <a:lnTo>
                      <a:pt x="16" y="28"/>
                    </a:lnTo>
                    <a:lnTo>
                      <a:pt x="25" y="28"/>
                    </a:lnTo>
                    <a:lnTo>
                      <a:pt x="60" y="22"/>
                    </a:lnTo>
                    <a:lnTo>
                      <a:pt x="63" y="22"/>
                    </a:lnTo>
                    <a:lnTo>
                      <a:pt x="60" y="19"/>
                    </a:lnTo>
                    <a:lnTo>
                      <a:pt x="54" y="16"/>
                    </a:lnTo>
                    <a:lnTo>
                      <a:pt x="3" y="0"/>
                    </a:lnTo>
                    <a:lnTo>
                      <a:pt x="0" y="0"/>
                    </a:lnTo>
                    <a:lnTo>
                      <a:pt x="0" y="25"/>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09" name="Freeform 171"/>
              <p:cNvSpPr>
                <a:spLocks/>
              </p:cNvSpPr>
              <p:nvPr/>
            </p:nvSpPr>
            <p:spPr bwMode="auto">
              <a:xfrm>
                <a:off x="1043" y="2777"/>
                <a:ext cx="54" cy="28"/>
              </a:xfrm>
              <a:custGeom>
                <a:avLst/>
                <a:gdLst>
                  <a:gd name="T0" fmla="*/ 6 w 54"/>
                  <a:gd name="T1" fmla="*/ 12 h 28"/>
                  <a:gd name="T2" fmla="*/ 54 w 54"/>
                  <a:gd name="T3" fmla="*/ 28 h 28"/>
                  <a:gd name="T4" fmla="*/ 54 w 54"/>
                  <a:gd name="T5" fmla="*/ 3 h 28"/>
                  <a:gd name="T6" fmla="*/ 54 w 54"/>
                  <a:gd name="T7" fmla="*/ 3 h 28"/>
                  <a:gd name="T8" fmla="*/ 38 w 54"/>
                  <a:gd name="T9" fmla="*/ 0 h 28"/>
                  <a:gd name="T10" fmla="*/ 3 w 54"/>
                  <a:gd name="T11" fmla="*/ 6 h 28"/>
                  <a:gd name="T12" fmla="*/ 3 w 54"/>
                  <a:gd name="T13" fmla="*/ 6 h 28"/>
                  <a:gd name="T14" fmla="*/ 0 w 54"/>
                  <a:gd name="T15" fmla="*/ 6 h 28"/>
                  <a:gd name="T16" fmla="*/ 0 w 54"/>
                  <a:gd name="T17" fmla="*/ 9 h 28"/>
                  <a:gd name="T18" fmla="*/ 6 w 54"/>
                  <a:gd name="T19" fmla="*/ 12 h 28"/>
                  <a:gd name="T20" fmla="*/ 6 w 54"/>
                  <a:gd name="T21" fmla="*/ 12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28"/>
                  <a:gd name="T35" fmla="*/ 54 w 54"/>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28">
                    <a:moveTo>
                      <a:pt x="6" y="12"/>
                    </a:moveTo>
                    <a:lnTo>
                      <a:pt x="54" y="28"/>
                    </a:lnTo>
                    <a:lnTo>
                      <a:pt x="54" y="3"/>
                    </a:lnTo>
                    <a:lnTo>
                      <a:pt x="38" y="0"/>
                    </a:lnTo>
                    <a:lnTo>
                      <a:pt x="3" y="6"/>
                    </a:lnTo>
                    <a:lnTo>
                      <a:pt x="0" y="6"/>
                    </a:lnTo>
                    <a:lnTo>
                      <a:pt x="0" y="9"/>
                    </a:lnTo>
                    <a:lnTo>
                      <a:pt x="6" y="1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10" name="Freeform 172"/>
              <p:cNvSpPr>
                <a:spLocks/>
              </p:cNvSpPr>
              <p:nvPr/>
            </p:nvSpPr>
            <p:spPr bwMode="auto">
              <a:xfrm>
                <a:off x="1208" y="2786"/>
                <a:ext cx="6" cy="7"/>
              </a:xfrm>
              <a:custGeom>
                <a:avLst/>
                <a:gdLst>
                  <a:gd name="T0" fmla="*/ 0 w 6"/>
                  <a:gd name="T1" fmla="*/ 7 h 7"/>
                  <a:gd name="T2" fmla="*/ 6 w 6"/>
                  <a:gd name="T3" fmla="*/ 7 h 7"/>
                  <a:gd name="T4" fmla="*/ 6 w 6"/>
                  <a:gd name="T5" fmla="*/ 7 h 7"/>
                  <a:gd name="T6" fmla="*/ 6 w 6"/>
                  <a:gd name="T7" fmla="*/ 3 h 7"/>
                  <a:gd name="T8" fmla="*/ 6 w 6"/>
                  <a:gd name="T9" fmla="*/ 3 h 7"/>
                  <a:gd name="T10" fmla="*/ 0 w 6"/>
                  <a:gd name="T11" fmla="*/ 0 h 7"/>
                  <a:gd name="T12" fmla="*/ 0 w 6"/>
                  <a:gd name="T13" fmla="*/ 0 h 7"/>
                  <a:gd name="T14" fmla="*/ 0 w 6"/>
                  <a:gd name="T15" fmla="*/ 7 h 7"/>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7"/>
                  <a:gd name="T26" fmla="*/ 6 w 6"/>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7">
                    <a:moveTo>
                      <a:pt x="0" y="7"/>
                    </a:moveTo>
                    <a:lnTo>
                      <a:pt x="6" y="7"/>
                    </a:lnTo>
                    <a:lnTo>
                      <a:pt x="6" y="3"/>
                    </a:lnTo>
                    <a:lnTo>
                      <a:pt x="0" y="0"/>
                    </a:lnTo>
                    <a:lnTo>
                      <a:pt x="0" y="7"/>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11" name="Freeform 173"/>
              <p:cNvSpPr>
                <a:spLocks/>
              </p:cNvSpPr>
              <p:nvPr/>
            </p:nvSpPr>
            <p:spPr bwMode="auto">
              <a:xfrm>
                <a:off x="1103" y="2767"/>
                <a:ext cx="105" cy="29"/>
              </a:xfrm>
              <a:custGeom>
                <a:avLst/>
                <a:gdLst>
                  <a:gd name="T0" fmla="*/ 7 w 105"/>
                  <a:gd name="T1" fmla="*/ 10 h 29"/>
                  <a:gd name="T2" fmla="*/ 57 w 105"/>
                  <a:gd name="T3" fmla="*/ 29 h 29"/>
                  <a:gd name="T4" fmla="*/ 57 w 105"/>
                  <a:gd name="T5" fmla="*/ 29 h 29"/>
                  <a:gd name="T6" fmla="*/ 70 w 105"/>
                  <a:gd name="T7" fmla="*/ 29 h 29"/>
                  <a:gd name="T8" fmla="*/ 79 w 105"/>
                  <a:gd name="T9" fmla="*/ 29 h 29"/>
                  <a:gd name="T10" fmla="*/ 105 w 105"/>
                  <a:gd name="T11" fmla="*/ 26 h 29"/>
                  <a:gd name="T12" fmla="*/ 105 w 105"/>
                  <a:gd name="T13" fmla="*/ 19 h 29"/>
                  <a:gd name="T14" fmla="*/ 54 w 105"/>
                  <a:gd name="T15" fmla="*/ 3 h 29"/>
                  <a:gd name="T16" fmla="*/ 54 w 105"/>
                  <a:gd name="T17" fmla="*/ 3 h 29"/>
                  <a:gd name="T18" fmla="*/ 45 w 105"/>
                  <a:gd name="T19" fmla="*/ 0 h 29"/>
                  <a:gd name="T20" fmla="*/ 35 w 105"/>
                  <a:gd name="T21" fmla="*/ 0 h 29"/>
                  <a:gd name="T22" fmla="*/ 0 w 105"/>
                  <a:gd name="T23" fmla="*/ 7 h 29"/>
                  <a:gd name="T24" fmla="*/ 0 w 105"/>
                  <a:gd name="T25" fmla="*/ 7 h 29"/>
                  <a:gd name="T26" fmla="*/ 0 w 105"/>
                  <a:gd name="T27" fmla="*/ 7 h 29"/>
                  <a:gd name="T28" fmla="*/ 0 w 105"/>
                  <a:gd name="T29" fmla="*/ 7 h 29"/>
                  <a:gd name="T30" fmla="*/ 7 w 105"/>
                  <a:gd name="T31" fmla="*/ 10 h 29"/>
                  <a:gd name="T32" fmla="*/ 7 w 105"/>
                  <a:gd name="T33" fmla="*/ 10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5"/>
                  <a:gd name="T52" fmla="*/ 0 h 29"/>
                  <a:gd name="T53" fmla="*/ 105 w 105"/>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5" h="29">
                    <a:moveTo>
                      <a:pt x="7" y="10"/>
                    </a:moveTo>
                    <a:lnTo>
                      <a:pt x="57" y="29"/>
                    </a:lnTo>
                    <a:lnTo>
                      <a:pt x="70" y="29"/>
                    </a:lnTo>
                    <a:lnTo>
                      <a:pt x="79" y="29"/>
                    </a:lnTo>
                    <a:lnTo>
                      <a:pt x="105" y="26"/>
                    </a:lnTo>
                    <a:lnTo>
                      <a:pt x="105" y="19"/>
                    </a:lnTo>
                    <a:lnTo>
                      <a:pt x="54" y="3"/>
                    </a:lnTo>
                    <a:lnTo>
                      <a:pt x="45" y="0"/>
                    </a:lnTo>
                    <a:lnTo>
                      <a:pt x="35" y="0"/>
                    </a:lnTo>
                    <a:lnTo>
                      <a:pt x="0" y="7"/>
                    </a:lnTo>
                    <a:lnTo>
                      <a:pt x="7" y="1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12" name="Freeform 174"/>
              <p:cNvSpPr>
                <a:spLocks/>
              </p:cNvSpPr>
              <p:nvPr/>
            </p:nvSpPr>
            <p:spPr bwMode="auto">
              <a:xfrm>
                <a:off x="1208" y="2758"/>
                <a:ext cx="63" cy="28"/>
              </a:xfrm>
              <a:custGeom>
                <a:avLst/>
                <a:gdLst>
                  <a:gd name="T0" fmla="*/ 0 w 63"/>
                  <a:gd name="T1" fmla="*/ 22 h 28"/>
                  <a:gd name="T2" fmla="*/ 9 w 63"/>
                  <a:gd name="T3" fmla="*/ 25 h 28"/>
                  <a:gd name="T4" fmla="*/ 9 w 63"/>
                  <a:gd name="T5" fmla="*/ 25 h 28"/>
                  <a:gd name="T6" fmla="*/ 19 w 63"/>
                  <a:gd name="T7" fmla="*/ 28 h 28"/>
                  <a:gd name="T8" fmla="*/ 28 w 63"/>
                  <a:gd name="T9" fmla="*/ 28 h 28"/>
                  <a:gd name="T10" fmla="*/ 60 w 63"/>
                  <a:gd name="T11" fmla="*/ 22 h 28"/>
                  <a:gd name="T12" fmla="*/ 60 w 63"/>
                  <a:gd name="T13" fmla="*/ 22 h 28"/>
                  <a:gd name="T14" fmla="*/ 63 w 63"/>
                  <a:gd name="T15" fmla="*/ 22 h 28"/>
                  <a:gd name="T16" fmla="*/ 63 w 63"/>
                  <a:gd name="T17" fmla="*/ 22 h 28"/>
                  <a:gd name="T18" fmla="*/ 57 w 63"/>
                  <a:gd name="T19" fmla="*/ 19 h 28"/>
                  <a:gd name="T20" fmla="*/ 6 w 63"/>
                  <a:gd name="T21" fmla="*/ 0 h 28"/>
                  <a:gd name="T22" fmla="*/ 6 w 63"/>
                  <a:gd name="T23" fmla="*/ 0 h 28"/>
                  <a:gd name="T24" fmla="*/ 0 w 63"/>
                  <a:gd name="T25" fmla="*/ 0 h 28"/>
                  <a:gd name="T26" fmla="*/ 0 w 63"/>
                  <a:gd name="T27" fmla="*/ 22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3"/>
                  <a:gd name="T43" fmla="*/ 0 h 28"/>
                  <a:gd name="T44" fmla="*/ 63 w 63"/>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3" h="28">
                    <a:moveTo>
                      <a:pt x="0" y="22"/>
                    </a:moveTo>
                    <a:lnTo>
                      <a:pt x="9" y="25"/>
                    </a:lnTo>
                    <a:lnTo>
                      <a:pt x="19" y="28"/>
                    </a:lnTo>
                    <a:lnTo>
                      <a:pt x="28" y="28"/>
                    </a:lnTo>
                    <a:lnTo>
                      <a:pt x="60" y="22"/>
                    </a:lnTo>
                    <a:lnTo>
                      <a:pt x="63" y="22"/>
                    </a:lnTo>
                    <a:lnTo>
                      <a:pt x="57" y="19"/>
                    </a:lnTo>
                    <a:lnTo>
                      <a:pt x="6" y="0"/>
                    </a:lnTo>
                    <a:lnTo>
                      <a:pt x="0" y="0"/>
                    </a:lnTo>
                    <a:lnTo>
                      <a:pt x="0" y="22"/>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13" name="Freeform 175"/>
              <p:cNvSpPr>
                <a:spLocks/>
              </p:cNvSpPr>
              <p:nvPr/>
            </p:nvSpPr>
            <p:spPr bwMode="auto">
              <a:xfrm>
                <a:off x="1160" y="2758"/>
                <a:ext cx="48" cy="22"/>
              </a:xfrm>
              <a:custGeom>
                <a:avLst/>
                <a:gdLst>
                  <a:gd name="T0" fmla="*/ 7 w 48"/>
                  <a:gd name="T1" fmla="*/ 9 h 22"/>
                  <a:gd name="T2" fmla="*/ 48 w 48"/>
                  <a:gd name="T3" fmla="*/ 22 h 22"/>
                  <a:gd name="T4" fmla="*/ 48 w 48"/>
                  <a:gd name="T5" fmla="*/ 0 h 22"/>
                  <a:gd name="T6" fmla="*/ 48 w 48"/>
                  <a:gd name="T7" fmla="*/ 0 h 22"/>
                  <a:gd name="T8" fmla="*/ 32 w 48"/>
                  <a:gd name="T9" fmla="*/ 0 h 22"/>
                  <a:gd name="T10" fmla="*/ 0 w 48"/>
                  <a:gd name="T11" fmla="*/ 3 h 22"/>
                  <a:gd name="T12" fmla="*/ 0 w 48"/>
                  <a:gd name="T13" fmla="*/ 3 h 22"/>
                  <a:gd name="T14" fmla="*/ 0 w 48"/>
                  <a:gd name="T15" fmla="*/ 6 h 22"/>
                  <a:gd name="T16" fmla="*/ 0 w 48"/>
                  <a:gd name="T17" fmla="*/ 6 h 22"/>
                  <a:gd name="T18" fmla="*/ 7 w 48"/>
                  <a:gd name="T19" fmla="*/ 9 h 22"/>
                  <a:gd name="T20" fmla="*/ 7 w 48"/>
                  <a:gd name="T21" fmla="*/ 9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22"/>
                  <a:gd name="T35" fmla="*/ 48 w 48"/>
                  <a:gd name="T36" fmla="*/ 22 h 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22">
                    <a:moveTo>
                      <a:pt x="7" y="9"/>
                    </a:moveTo>
                    <a:lnTo>
                      <a:pt x="48" y="22"/>
                    </a:lnTo>
                    <a:lnTo>
                      <a:pt x="48" y="0"/>
                    </a:lnTo>
                    <a:lnTo>
                      <a:pt x="32" y="0"/>
                    </a:lnTo>
                    <a:lnTo>
                      <a:pt x="0" y="3"/>
                    </a:lnTo>
                    <a:lnTo>
                      <a:pt x="0" y="6"/>
                    </a:lnTo>
                    <a:lnTo>
                      <a:pt x="7" y="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14" name="Freeform 176"/>
              <p:cNvSpPr>
                <a:spLocks/>
              </p:cNvSpPr>
              <p:nvPr/>
            </p:nvSpPr>
            <p:spPr bwMode="auto">
              <a:xfrm>
                <a:off x="1318" y="2767"/>
                <a:ext cx="4" cy="3"/>
              </a:xfrm>
              <a:custGeom>
                <a:avLst/>
                <a:gdLst>
                  <a:gd name="T0" fmla="*/ 0 w 4"/>
                  <a:gd name="T1" fmla="*/ 3 h 3"/>
                  <a:gd name="T2" fmla="*/ 4 w 4"/>
                  <a:gd name="T3" fmla="*/ 3 h 3"/>
                  <a:gd name="T4" fmla="*/ 4 w 4"/>
                  <a:gd name="T5" fmla="*/ 3 h 3"/>
                  <a:gd name="T6" fmla="*/ 4 w 4"/>
                  <a:gd name="T7" fmla="*/ 3 h 3"/>
                  <a:gd name="T8" fmla="*/ 0 w 4"/>
                  <a:gd name="T9" fmla="*/ 0 h 3"/>
                  <a:gd name="T10" fmla="*/ 0 w 4"/>
                  <a:gd name="T11" fmla="*/ 3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0" y="3"/>
                    </a:moveTo>
                    <a:lnTo>
                      <a:pt x="4" y="3"/>
                    </a:lnTo>
                    <a:lnTo>
                      <a:pt x="0" y="0"/>
                    </a:lnTo>
                    <a:lnTo>
                      <a:pt x="0" y="3"/>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15" name="Freeform 177"/>
              <p:cNvSpPr>
                <a:spLocks/>
              </p:cNvSpPr>
              <p:nvPr/>
            </p:nvSpPr>
            <p:spPr bwMode="auto">
              <a:xfrm>
                <a:off x="1214" y="2748"/>
                <a:ext cx="104" cy="29"/>
              </a:xfrm>
              <a:custGeom>
                <a:avLst/>
                <a:gdLst>
                  <a:gd name="T0" fmla="*/ 6 w 104"/>
                  <a:gd name="T1" fmla="*/ 10 h 29"/>
                  <a:gd name="T2" fmla="*/ 57 w 104"/>
                  <a:gd name="T3" fmla="*/ 26 h 29"/>
                  <a:gd name="T4" fmla="*/ 57 w 104"/>
                  <a:gd name="T5" fmla="*/ 26 h 29"/>
                  <a:gd name="T6" fmla="*/ 70 w 104"/>
                  <a:gd name="T7" fmla="*/ 29 h 29"/>
                  <a:gd name="T8" fmla="*/ 76 w 104"/>
                  <a:gd name="T9" fmla="*/ 29 h 29"/>
                  <a:gd name="T10" fmla="*/ 104 w 104"/>
                  <a:gd name="T11" fmla="*/ 22 h 29"/>
                  <a:gd name="T12" fmla="*/ 104 w 104"/>
                  <a:gd name="T13" fmla="*/ 19 h 29"/>
                  <a:gd name="T14" fmla="*/ 104 w 104"/>
                  <a:gd name="T15" fmla="*/ 19 h 29"/>
                  <a:gd name="T16" fmla="*/ 101 w 104"/>
                  <a:gd name="T17" fmla="*/ 16 h 29"/>
                  <a:gd name="T18" fmla="*/ 51 w 104"/>
                  <a:gd name="T19" fmla="*/ 0 h 29"/>
                  <a:gd name="T20" fmla="*/ 51 w 104"/>
                  <a:gd name="T21" fmla="*/ 0 h 29"/>
                  <a:gd name="T22" fmla="*/ 32 w 104"/>
                  <a:gd name="T23" fmla="*/ 0 h 29"/>
                  <a:gd name="T24" fmla="*/ 3 w 104"/>
                  <a:gd name="T25" fmla="*/ 3 h 29"/>
                  <a:gd name="T26" fmla="*/ 3 w 104"/>
                  <a:gd name="T27" fmla="*/ 3 h 29"/>
                  <a:gd name="T28" fmla="*/ 0 w 104"/>
                  <a:gd name="T29" fmla="*/ 7 h 29"/>
                  <a:gd name="T30" fmla="*/ 0 w 104"/>
                  <a:gd name="T31" fmla="*/ 7 h 29"/>
                  <a:gd name="T32" fmla="*/ 6 w 104"/>
                  <a:gd name="T33" fmla="*/ 10 h 29"/>
                  <a:gd name="T34" fmla="*/ 6 w 104"/>
                  <a:gd name="T35" fmla="*/ 10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4"/>
                  <a:gd name="T55" fmla="*/ 0 h 29"/>
                  <a:gd name="T56" fmla="*/ 104 w 104"/>
                  <a:gd name="T57" fmla="*/ 29 h 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4" h="29">
                    <a:moveTo>
                      <a:pt x="6" y="10"/>
                    </a:moveTo>
                    <a:lnTo>
                      <a:pt x="57" y="26"/>
                    </a:lnTo>
                    <a:lnTo>
                      <a:pt x="70" y="29"/>
                    </a:lnTo>
                    <a:lnTo>
                      <a:pt x="76" y="29"/>
                    </a:lnTo>
                    <a:lnTo>
                      <a:pt x="104" y="22"/>
                    </a:lnTo>
                    <a:lnTo>
                      <a:pt x="104" y="19"/>
                    </a:lnTo>
                    <a:lnTo>
                      <a:pt x="101" y="16"/>
                    </a:lnTo>
                    <a:lnTo>
                      <a:pt x="51" y="0"/>
                    </a:lnTo>
                    <a:lnTo>
                      <a:pt x="32" y="0"/>
                    </a:lnTo>
                    <a:lnTo>
                      <a:pt x="3" y="3"/>
                    </a:lnTo>
                    <a:lnTo>
                      <a:pt x="0" y="7"/>
                    </a:lnTo>
                    <a:lnTo>
                      <a:pt x="6" y="1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16" name="Freeform 178"/>
              <p:cNvSpPr>
                <a:spLocks/>
              </p:cNvSpPr>
              <p:nvPr/>
            </p:nvSpPr>
            <p:spPr bwMode="auto">
              <a:xfrm>
                <a:off x="1318" y="2742"/>
                <a:ext cx="57" cy="25"/>
              </a:xfrm>
              <a:custGeom>
                <a:avLst/>
                <a:gdLst>
                  <a:gd name="T0" fmla="*/ 0 w 57"/>
                  <a:gd name="T1" fmla="*/ 19 h 25"/>
                  <a:gd name="T2" fmla="*/ 7 w 57"/>
                  <a:gd name="T3" fmla="*/ 22 h 25"/>
                  <a:gd name="T4" fmla="*/ 7 w 57"/>
                  <a:gd name="T5" fmla="*/ 22 h 25"/>
                  <a:gd name="T6" fmla="*/ 26 w 57"/>
                  <a:gd name="T7" fmla="*/ 25 h 25"/>
                  <a:gd name="T8" fmla="*/ 54 w 57"/>
                  <a:gd name="T9" fmla="*/ 19 h 25"/>
                  <a:gd name="T10" fmla="*/ 54 w 57"/>
                  <a:gd name="T11" fmla="*/ 19 h 25"/>
                  <a:gd name="T12" fmla="*/ 57 w 57"/>
                  <a:gd name="T13" fmla="*/ 19 h 25"/>
                  <a:gd name="T14" fmla="*/ 57 w 57"/>
                  <a:gd name="T15" fmla="*/ 16 h 25"/>
                  <a:gd name="T16" fmla="*/ 48 w 57"/>
                  <a:gd name="T17" fmla="*/ 13 h 25"/>
                  <a:gd name="T18" fmla="*/ 0 w 57"/>
                  <a:gd name="T19" fmla="*/ 0 h 25"/>
                  <a:gd name="T20" fmla="*/ 0 w 57"/>
                  <a:gd name="T21" fmla="*/ 19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25"/>
                  <a:gd name="T35" fmla="*/ 57 w 57"/>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25">
                    <a:moveTo>
                      <a:pt x="0" y="19"/>
                    </a:moveTo>
                    <a:lnTo>
                      <a:pt x="7" y="22"/>
                    </a:lnTo>
                    <a:lnTo>
                      <a:pt x="26" y="25"/>
                    </a:lnTo>
                    <a:lnTo>
                      <a:pt x="54" y="19"/>
                    </a:lnTo>
                    <a:lnTo>
                      <a:pt x="57" y="19"/>
                    </a:lnTo>
                    <a:lnTo>
                      <a:pt x="57" y="16"/>
                    </a:lnTo>
                    <a:lnTo>
                      <a:pt x="48" y="13"/>
                    </a:lnTo>
                    <a:lnTo>
                      <a:pt x="0" y="0"/>
                    </a:lnTo>
                    <a:lnTo>
                      <a:pt x="0" y="19"/>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17" name="Freeform 179"/>
              <p:cNvSpPr>
                <a:spLocks/>
              </p:cNvSpPr>
              <p:nvPr/>
            </p:nvSpPr>
            <p:spPr bwMode="auto">
              <a:xfrm>
                <a:off x="1268" y="2739"/>
                <a:ext cx="50" cy="22"/>
              </a:xfrm>
              <a:custGeom>
                <a:avLst/>
                <a:gdLst>
                  <a:gd name="T0" fmla="*/ 6 w 50"/>
                  <a:gd name="T1" fmla="*/ 9 h 22"/>
                  <a:gd name="T2" fmla="*/ 50 w 50"/>
                  <a:gd name="T3" fmla="*/ 22 h 22"/>
                  <a:gd name="T4" fmla="*/ 50 w 50"/>
                  <a:gd name="T5" fmla="*/ 3 h 22"/>
                  <a:gd name="T6" fmla="*/ 50 w 50"/>
                  <a:gd name="T7" fmla="*/ 3 h 22"/>
                  <a:gd name="T8" fmla="*/ 50 w 50"/>
                  <a:gd name="T9" fmla="*/ 3 h 22"/>
                  <a:gd name="T10" fmla="*/ 31 w 50"/>
                  <a:gd name="T11" fmla="*/ 0 h 22"/>
                  <a:gd name="T12" fmla="*/ 0 w 50"/>
                  <a:gd name="T13" fmla="*/ 3 h 22"/>
                  <a:gd name="T14" fmla="*/ 0 w 50"/>
                  <a:gd name="T15" fmla="*/ 3 h 22"/>
                  <a:gd name="T16" fmla="*/ 0 w 50"/>
                  <a:gd name="T17" fmla="*/ 6 h 22"/>
                  <a:gd name="T18" fmla="*/ 0 w 50"/>
                  <a:gd name="T19" fmla="*/ 6 h 22"/>
                  <a:gd name="T20" fmla="*/ 6 w 50"/>
                  <a:gd name="T21" fmla="*/ 9 h 22"/>
                  <a:gd name="T22" fmla="*/ 6 w 50"/>
                  <a:gd name="T23" fmla="*/ 9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22"/>
                  <a:gd name="T38" fmla="*/ 50 w 50"/>
                  <a:gd name="T39" fmla="*/ 22 h 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22">
                    <a:moveTo>
                      <a:pt x="6" y="9"/>
                    </a:moveTo>
                    <a:lnTo>
                      <a:pt x="50" y="22"/>
                    </a:lnTo>
                    <a:lnTo>
                      <a:pt x="50" y="3"/>
                    </a:lnTo>
                    <a:lnTo>
                      <a:pt x="31" y="0"/>
                    </a:lnTo>
                    <a:lnTo>
                      <a:pt x="0" y="3"/>
                    </a:lnTo>
                    <a:lnTo>
                      <a:pt x="0" y="6"/>
                    </a:lnTo>
                    <a:lnTo>
                      <a:pt x="6" y="9"/>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18" name="Freeform 180"/>
              <p:cNvSpPr>
                <a:spLocks/>
              </p:cNvSpPr>
              <p:nvPr/>
            </p:nvSpPr>
            <p:spPr bwMode="auto">
              <a:xfrm>
                <a:off x="1318" y="2729"/>
                <a:ext cx="105" cy="29"/>
              </a:xfrm>
              <a:custGeom>
                <a:avLst/>
                <a:gdLst>
                  <a:gd name="T0" fmla="*/ 48 w 105"/>
                  <a:gd name="T1" fmla="*/ 3 h 29"/>
                  <a:gd name="T2" fmla="*/ 48 w 105"/>
                  <a:gd name="T3" fmla="*/ 3 h 29"/>
                  <a:gd name="T4" fmla="*/ 32 w 105"/>
                  <a:gd name="T5" fmla="*/ 0 h 29"/>
                  <a:gd name="T6" fmla="*/ 4 w 105"/>
                  <a:gd name="T7" fmla="*/ 7 h 29"/>
                  <a:gd name="T8" fmla="*/ 4 w 105"/>
                  <a:gd name="T9" fmla="*/ 7 h 29"/>
                  <a:gd name="T10" fmla="*/ 0 w 105"/>
                  <a:gd name="T11" fmla="*/ 7 h 29"/>
                  <a:gd name="T12" fmla="*/ 0 w 105"/>
                  <a:gd name="T13" fmla="*/ 7 h 29"/>
                  <a:gd name="T14" fmla="*/ 7 w 105"/>
                  <a:gd name="T15" fmla="*/ 10 h 29"/>
                  <a:gd name="T16" fmla="*/ 57 w 105"/>
                  <a:gd name="T17" fmla="*/ 26 h 29"/>
                  <a:gd name="T18" fmla="*/ 57 w 105"/>
                  <a:gd name="T19" fmla="*/ 26 h 29"/>
                  <a:gd name="T20" fmla="*/ 76 w 105"/>
                  <a:gd name="T21" fmla="*/ 29 h 29"/>
                  <a:gd name="T22" fmla="*/ 105 w 105"/>
                  <a:gd name="T23" fmla="*/ 22 h 29"/>
                  <a:gd name="T24" fmla="*/ 105 w 105"/>
                  <a:gd name="T25" fmla="*/ 22 h 29"/>
                  <a:gd name="T26" fmla="*/ 105 w 105"/>
                  <a:gd name="T27" fmla="*/ 22 h 29"/>
                  <a:gd name="T28" fmla="*/ 105 w 105"/>
                  <a:gd name="T29" fmla="*/ 22 h 29"/>
                  <a:gd name="T30" fmla="*/ 98 w 105"/>
                  <a:gd name="T31" fmla="*/ 19 h 29"/>
                  <a:gd name="T32" fmla="*/ 48 w 105"/>
                  <a:gd name="T33" fmla="*/ 3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5"/>
                  <a:gd name="T52" fmla="*/ 0 h 29"/>
                  <a:gd name="T53" fmla="*/ 105 w 105"/>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5" h="29">
                    <a:moveTo>
                      <a:pt x="48" y="3"/>
                    </a:moveTo>
                    <a:lnTo>
                      <a:pt x="48" y="3"/>
                    </a:lnTo>
                    <a:lnTo>
                      <a:pt x="32" y="0"/>
                    </a:lnTo>
                    <a:lnTo>
                      <a:pt x="4" y="7"/>
                    </a:lnTo>
                    <a:lnTo>
                      <a:pt x="0" y="7"/>
                    </a:lnTo>
                    <a:lnTo>
                      <a:pt x="7" y="10"/>
                    </a:lnTo>
                    <a:lnTo>
                      <a:pt x="57" y="26"/>
                    </a:lnTo>
                    <a:lnTo>
                      <a:pt x="76" y="29"/>
                    </a:lnTo>
                    <a:lnTo>
                      <a:pt x="105" y="22"/>
                    </a:lnTo>
                    <a:lnTo>
                      <a:pt x="98" y="19"/>
                    </a:lnTo>
                    <a:lnTo>
                      <a:pt x="48" y="3"/>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19" name="Freeform 181"/>
              <p:cNvSpPr>
                <a:spLocks/>
              </p:cNvSpPr>
              <p:nvPr/>
            </p:nvSpPr>
            <p:spPr bwMode="auto">
              <a:xfrm>
                <a:off x="1429" y="2726"/>
                <a:ext cx="41" cy="22"/>
              </a:xfrm>
              <a:custGeom>
                <a:avLst/>
                <a:gdLst>
                  <a:gd name="T0" fmla="*/ 0 w 41"/>
                  <a:gd name="T1" fmla="*/ 19 h 22"/>
                  <a:gd name="T2" fmla="*/ 0 w 41"/>
                  <a:gd name="T3" fmla="*/ 19 h 22"/>
                  <a:gd name="T4" fmla="*/ 13 w 41"/>
                  <a:gd name="T5" fmla="*/ 22 h 22"/>
                  <a:gd name="T6" fmla="*/ 41 w 41"/>
                  <a:gd name="T7" fmla="*/ 16 h 22"/>
                  <a:gd name="T8" fmla="*/ 41 w 41"/>
                  <a:gd name="T9" fmla="*/ 16 h 22"/>
                  <a:gd name="T10" fmla="*/ 41 w 41"/>
                  <a:gd name="T11" fmla="*/ 16 h 22"/>
                  <a:gd name="T12" fmla="*/ 41 w 41"/>
                  <a:gd name="T13" fmla="*/ 16 h 22"/>
                  <a:gd name="T14" fmla="*/ 35 w 41"/>
                  <a:gd name="T15" fmla="*/ 13 h 22"/>
                  <a:gd name="T16" fmla="*/ 0 w 41"/>
                  <a:gd name="T17" fmla="*/ 0 h 22"/>
                  <a:gd name="T18" fmla="*/ 0 w 41"/>
                  <a:gd name="T19" fmla="*/ 19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
                  <a:gd name="T32" fmla="*/ 41 w 41"/>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
                    <a:moveTo>
                      <a:pt x="0" y="19"/>
                    </a:moveTo>
                    <a:lnTo>
                      <a:pt x="0" y="19"/>
                    </a:lnTo>
                    <a:lnTo>
                      <a:pt x="13" y="22"/>
                    </a:lnTo>
                    <a:lnTo>
                      <a:pt x="41" y="16"/>
                    </a:lnTo>
                    <a:lnTo>
                      <a:pt x="35" y="13"/>
                    </a:lnTo>
                    <a:lnTo>
                      <a:pt x="0" y="0"/>
                    </a:lnTo>
                    <a:lnTo>
                      <a:pt x="0" y="19"/>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20" name="Freeform 182"/>
              <p:cNvSpPr>
                <a:spLocks/>
              </p:cNvSpPr>
              <p:nvPr/>
            </p:nvSpPr>
            <p:spPr bwMode="auto">
              <a:xfrm>
                <a:off x="1369" y="2720"/>
                <a:ext cx="60" cy="25"/>
              </a:xfrm>
              <a:custGeom>
                <a:avLst/>
                <a:gdLst>
                  <a:gd name="T0" fmla="*/ 47 w 60"/>
                  <a:gd name="T1" fmla="*/ 3 h 25"/>
                  <a:gd name="T2" fmla="*/ 47 w 60"/>
                  <a:gd name="T3" fmla="*/ 3 h 25"/>
                  <a:gd name="T4" fmla="*/ 28 w 60"/>
                  <a:gd name="T5" fmla="*/ 0 h 25"/>
                  <a:gd name="T6" fmla="*/ 0 w 60"/>
                  <a:gd name="T7" fmla="*/ 6 h 25"/>
                  <a:gd name="T8" fmla="*/ 0 w 60"/>
                  <a:gd name="T9" fmla="*/ 6 h 25"/>
                  <a:gd name="T10" fmla="*/ 0 w 60"/>
                  <a:gd name="T11" fmla="*/ 6 h 25"/>
                  <a:gd name="T12" fmla="*/ 0 w 60"/>
                  <a:gd name="T13" fmla="*/ 6 h 25"/>
                  <a:gd name="T14" fmla="*/ 6 w 60"/>
                  <a:gd name="T15" fmla="*/ 9 h 25"/>
                  <a:gd name="T16" fmla="*/ 54 w 60"/>
                  <a:gd name="T17" fmla="*/ 25 h 25"/>
                  <a:gd name="T18" fmla="*/ 54 w 60"/>
                  <a:gd name="T19" fmla="*/ 25 h 25"/>
                  <a:gd name="T20" fmla="*/ 60 w 60"/>
                  <a:gd name="T21" fmla="*/ 25 h 25"/>
                  <a:gd name="T22" fmla="*/ 60 w 60"/>
                  <a:gd name="T23" fmla="*/ 6 h 25"/>
                  <a:gd name="T24" fmla="*/ 47 w 60"/>
                  <a:gd name="T25" fmla="*/ 3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25"/>
                  <a:gd name="T41" fmla="*/ 60 w 60"/>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25">
                    <a:moveTo>
                      <a:pt x="47" y="3"/>
                    </a:moveTo>
                    <a:lnTo>
                      <a:pt x="47" y="3"/>
                    </a:lnTo>
                    <a:lnTo>
                      <a:pt x="28" y="0"/>
                    </a:lnTo>
                    <a:lnTo>
                      <a:pt x="0" y="6"/>
                    </a:lnTo>
                    <a:lnTo>
                      <a:pt x="6" y="9"/>
                    </a:lnTo>
                    <a:lnTo>
                      <a:pt x="54" y="25"/>
                    </a:lnTo>
                    <a:lnTo>
                      <a:pt x="60" y="25"/>
                    </a:lnTo>
                    <a:lnTo>
                      <a:pt x="60" y="6"/>
                    </a:lnTo>
                    <a:lnTo>
                      <a:pt x="47" y="3"/>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21" name="Freeform 183"/>
              <p:cNvSpPr>
                <a:spLocks/>
              </p:cNvSpPr>
              <p:nvPr/>
            </p:nvSpPr>
            <p:spPr bwMode="auto">
              <a:xfrm>
                <a:off x="1540" y="2761"/>
                <a:ext cx="22" cy="13"/>
              </a:xfrm>
              <a:custGeom>
                <a:avLst/>
                <a:gdLst>
                  <a:gd name="T0" fmla="*/ 0 w 22"/>
                  <a:gd name="T1" fmla="*/ 13 h 13"/>
                  <a:gd name="T2" fmla="*/ 19 w 22"/>
                  <a:gd name="T3" fmla="*/ 9 h 13"/>
                  <a:gd name="T4" fmla="*/ 19 w 22"/>
                  <a:gd name="T5" fmla="*/ 9 h 13"/>
                  <a:gd name="T6" fmla="*/ 22 w 22"/>
                  <a:gd name="T7" fmla="*/ 9 h 13"/>
                  <a:gd name="T8" fmla="*/ 22 w 22"/>
                  <a:gd name="T9" fmla="*/ 6 h 13"/>
                  <a:gd name="T10" fmla="*/ 13 w 22"/>
                  <a:gd name="T11" fmla="*/ 3 h 13"/>
                  <a:gd name="T12" fmla="*/ 0 w 22"/>
                  <a:gd name="T13" fmla="*/ 0 h 13"/>
                  <a:gd name="T14" fmla="*/ 0 w 22"/>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3"/>
                  <a:gd name="T26" fmla="*/ 22 w 22"/>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3">
                    <a:moveTo>
                      <a:pt x="0" y="13"/>
                    </a:moveTo>
                    <a:lnTo>
                      <a:pt x="19" y="9"/>
                    </a:lnTo>
                    <a:lnTo>
                      <a:pt x="22" y="9"/>
                    </a:lnTo>
                    <a:lnTo>
                      <a:pt x="22" y="6"/>
                    </a:lnTo>
                    <a:lnTo>
                      <a:pt x="13" y="3"/>
                    </a:lnTo>
                    <a:lnTo>
                      <a:pt x="0" y="0"/>
                    </a:lnTo>
                    <a:lnTo>
                      <a:pt x="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22" name="Freeform 184"/>
              <p:cNvSpPr>
                <a:spLocks/>
              </p:cNvSpPr>
              <p:nvPr/>
            </p:nvSpPr>
            <p:spPr bwMode="auto">
              <a:xfrm>
                <a:off x="1458" y="2748"/>
                <a:ext cx="82" cy="29"/>
              </a:xfrm>
              <a:custGeom>
                <a:avLst/>
                <a:gdLst>
                  <a:gd name="T0" fmla="*/ 47 w 82"/>
                  <a:gd name="T1" fmla="*/ 3 h 29"/>
                  <a:gd name="T2" fmla="*/ 47 w 82"/>
                  <a:gd name="T3" fmla="*/ 3 h 29"/>
                  <a:gd name="T4" fmla="*/ 28 w 82"/>
                  <a:gd name="T5" fmla="*/ 0 h 29"/>
                  <a:gd name="T6" fmla="*/ 0 w 82"/>
                  <a:gd name="T7" fmla="*/ 3 h 29"/>
                  <a:gd name="T8" fmla="*/ 0 w 82"/>
                  <a:gd name="T9" fmla="*/ 3 h 29"/>
                  <a:gd name="T10" fmla="*/ 0 w 82"/>
                  <a:gd name="T11" fmla="*/ 7 h 29"/>
                  <a:gd name="T12" fmla="*/ 0 w 82"/>
                  <a:gd name="T13" fmla="*/ 7 h 29"/>
                  <a:gd name="T14" fmla="*/ 6 w 82"/>
                  <a:gd name="T15" fmla="*/ 10 h 29"/>
                  <a:gd name="T16" fmla="*/ 57 w 82"/>
                  <a:gd name="T17" fmla="*/ 26 h 29"/>
                  <a:gd name="T18" fmla="*/ 57 w 82"/>
                  <a:gd name="T19" fmla="*/ 26 h 29"/>
                  <a:gd name="T20" fmla="*/ 76 w 82"/>
                  <a:gd name="T21" fmla="*/ 29 h 29"/>
                  <a:gd name="T22" fmla="*/ 82 w 82"/>
                  <a:gd name="T23" fmla="*/ 26 h 29"/>
                  <a:gd name="T24" fmla="*/ 82 w 82"/>
                  <a:gd name="T25" fmla="*/ 13 h 29"/>
                  <a:gd name="T26" fmla="*/ 47 w 82"/>
                  <a:gd name="T27" fmla="*/ 3 h 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2"/>
                  <a:gd name="T43" fmla="*/ 0 h 29"/>
                  <a:gd name="T44" fmla="*/ 82 w 82"/>
                  <a:gd name="T45" fmla="*/ 29 h 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2" h="29">
                    <a:moveTo>
                      <a:pt x="47" y="3"/>
                    </a:moveTo>
                    <a:lnTo>
                      <a:pt x="47" y="3"/>
                    </a:lnTo>
                    <a:lnTo>
                      <a:pt x="28" y="0"/>
                    </a:lnTo>
                    <a:lnTo>
                      <a:pt x="0" y="3"/>
                    </a:lnTo>
                    <a:lnTo>
                      <a:pt x="0" y="7"/>
                    </a:lnTo>
                    <a:lnTo>
                      <a:pt x="6" y="10"/>
                    </a:lnTo>
                    <a:lnTo>
                      <a:pt x="57" y="26"/>
                    </a:lnTo>
                    <a:lnTo>
                      <a:pt x="76" y="29"/>
                    </a:lnTo>
                    <a:lnTo>
                      <a:pt x="82" y="26"/>
                    </a:lnTo>
                    <a:lnTo>
                      <a:pt x="82" y="13"/>
                    </a:lnTo>
                    <a:lnTo>
                      <a:pt x="47" y="3"/>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23" name="Freeform 185"/>
              <p:cNvSpPr>
                <a:spLocks/>
              </p:cNvSpPr>
              <p:nvPr/>
            </p:nvSpPr>
            <p:spPr bwMode="auto">
              <a:xfrm>
                <a:off x="1429" y="2758"/>
                <a:ext cx="86" cy="28"/>
              </a:xfrm>
              <a:custGeom>
                <a:avLst/>
                <a:gdLst>
                  <a:gd name="T0" fmla="*/ 25 w 86"/>
                  <a:gd name="T1" fmla="*/ 3 h 28"/>
                  <a:gd name="T2" fmla="*/ 25 w 86"/>
                  <a:gd name="T3" fmla="*/ 3 h 28"/>
                  <a:gd name="T4" fmla="*/ 6 w 86"/>
                  <a:gd name="T5" fmla="*/ 0 h 28"/>
                  <a:gd name="T6" fmla="*/ 0 w 86"/>
                  <a:gd name="T7" fmla="*/ 0 h 28"/>
                  <a:gd name="T8" fmla="*/ 0 w 86"/>
                  <a:gd name="T9" fmla="*/ 16 h 28"/>
                  <a:gd name="T10" fmla="*/ 35 w 86"/>
                  <a:gd name="T11" fmla="*/ 25 h 28"/>
                  <a:gd name="T12" fmla="*/ 35 w 86"/>
                  <a:gd name="T13" fmla="*/ 25 h 28"/>
                  <a:gd name="T14" fmla="*/ 54 w 86"/>
                  <a:gd name="T15" fmla="*/ 28 h 28"/>
                  <a:gd name="T16" fmla="*/ 82 w 86"/>
                  <a:gd name="T17" fmla="*/ 22 h 28"/>
                  <a:gd name="T18" fmla="*/ 82 w 86"/>
                  <a:gd name="T19" fmla="*/ 22 h 28"/>
                  <a:gd name="T20" fmla="*/ 86 w 86"/>
                  <a:gd name="T21" fmla="*/ 22 h 28"/>
                  <a:gd name="T22" fmla="*/ 82 w 86"/>
                  <a:gd name="T23" fmla="*/ 19 h 28"/>
                  <a:gd name="T24" fmla="*/ 76 w 86"/>
                  <a:gd name="T25" fmla="*/ 19 h 28"/>
                  <a:gd name="T26" fmla="*/ 25 w 86"/>
                  <a:gd name="T27" fmla="*/ 3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6"/>
                  <a:gd name="T43" fmla="*/ 0 h 28"/>
                  <a:gd name="T44" fmla="*/ 86 w 86"/>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6" h="28">
                    <a:moveTo>
                      <a:pt x="25" y="3"/>
                    </a:moveTo>
                    <a:lnTo>
                      <a:pt x="25" y="3"/>
                    </a:lnTo>
                    <a:lnTo>
                      <a:pt x="6" y="0"/>
                    </a:lnTo>
                    <a:lnTo>
                      <a:pt x="0" y="0"/>
                    </a:lnTo>
                    <a:lnTo>
                      <a:pt x="0" y="16"/>
                    </a:lnTo>
                    <a:lnTo>
                      <a:pt x="35" y="25"/>
                    </a:lnTo>
                    <a:lnTo>
                      <a:pt x="54" y="28"/>
                    </a:lnTo>
                    <a:lnTo>
                      <a:pt x="82" y="22"/>
                    </a:lnTo>
                    <a:lnTo>
                      <a:pt x="86" y="22"/>
                    </a:lnTo>
                    <a:lnTo>
                      <a:pt x="82" y="19"/>
                    </a:lnTo>
                    <a:lnTo>
                      <a:pt x="76" y="19"/>
                    </a:lnTo>
                    <a:lnTo>
                      <a:pt x="25" y="3"/>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24" name="Freeform 186"/>
              <p:cNvSpPr>
                <a:spLocks/>
              </p:cNvSpPr>
              <p:nvPr/>
            </p:nvSpPr>
            <p:spPr bwMode="auto">
              <a:xfrm>
                <a:off x="1407" y="2758"/>
                <a:ext cx="22" cy="16"/>
              </a:xfrm>
              <a:custGeom>
                <a:avLst/>
                <a:gdLst>
                  <a:gd name="T0" fmla="*/ 22 w 22"/>
                  <a:gd name="T1" fmla="*/ 0 h 16"/>
                  <a:gd name="T2" fmla="*/ 0 w 22"/>
                  <a:gd name="T3" fmla="*/ 3 h 16"/>
                  <a:gd name="T4" fmla="*/ 0 w 22"/>
                  <a:gd name="T5" fmla="*/ 3 h 16"/>
                  <a:gd name="T6" fmla="*/ 0 w 22"/>
                  <a:gd name="T7" fmla="*/ 6 h 16"/>
                  <a:gd name="T8" fmla="*/ 0 w 22"/>
                  <a:gd name="T9" fmla="*/ 6 h 16"/>
                  <a:gd name="T10" fmla="*/ 6 w 22"/>
                  <a:gd name="T11" fmla="*/ 9 h 16"/>
                  <a:gd name="T12" fmla="*/ 22 w 22"/>
                  <a:gd name="T13" fmla="*/ 16 h 16"/>
                  <a:gd name="T14" fmla="*/ 22 w 22"/>
                  <a:gd name="T15" fmla="*/ 0 h 16"/>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6"/>
                  <a:gd name="T26" fmla="*/ 22 w 22"/>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6">
                    <a:moveTo>
                      <a:pt x="22" y="0"/>
                    </a:moveTo>
                    <a:lnTo>
                      <a:pt x="0" y="3"/>
                    </a:lnTo>
                    <a:lnTo>
                      <a:pt x="0" y="6"/>
                    </a:lnTo>
                    <a:lnTo>
                      <a:pt x="6" y="9"/>
                    </a:lnTo>
                    <a:lnTo>
                      <a:pt x="22" y="16"/>
                    </a:lnTo>
                    <a:lnTo>
                      <a:pt x="22"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25" name="Freeform 187"/>
              <p:cNvSpPr>
                <a:spLocks/>
              </p:cNvSpPr>
              <p:nvPr/>
            </p:nvSpPr>
            <p:spPr bwMode="auto">
              <a:xfrm>
                <a:off x="1429" y="2777"/>
                <a:ext cx="35" cy="19"/>
              </a:xfrm>
              <a:custGeom>
                <a:avLst/>
                <a:gdLst>
                  <a:gd name="T0" fmla="*/ 0 w 35"/>
                  <a:gd name="T1" fmla="*/ 0 h 19"/>
                  <a:gd name="T2" fmla="*/ 0 w 35"/>
                  <a:gd name="T3" fmla="*/ 19 h 19"/>
                  <a:gd name="T4" fmla="*/ 0 w 35"/>
                  <a:gd name="T5" fmla="*/ 19 h 19"/>
                  <a:gd name="T6" fmla="*/ 3 w 35"/>
                  <a:gd name="T7" fmla="*/ 19 h 19"/>
                  <a:gd name="T8" fmla="*/ 32 w 35"/>
                  <a:gd name="T9" fmla="*/ 12 h 19"/>
                  <a:gd name="T10" fmla="*/ 32 w 35"/>
                  <a:gd name="T11" fmla="*/ 12 h 19"/>
                  <a:gd name="T12" fmla="*/ 35 w 35"/>
                  <a:gd name="T13" fmla="*/ 12 h 19"/>
                  <a:gd name="T14" fmla="*/ 35 w 35"/>
                  <a:gd name="T15" fmla="*/ 12 h 19"/>
                  <a:gd name="T16" fmla="*/ 25 w 35"/>
                  <a:gd name="T17" fmla="*/ 9 h 19"/>
                  <a:gd name="T18" fmla="*/ 0 w 35"/>
                  <a:gd name="T19" fmla="*/ 0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19"/>
                  <a:gd name="T32" fmla="*/ 35 w 35"/>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19">
                    <a:moveTo>
                      <a:pt x="0" y="0"/>
                    </a:moveTo>
                    <a:lnTo>
                      <a:pt x="0" y="19"/>
                    </a:lnTo>
                    <a:lnTo>
                      <a:pt x="3" y="19"/>
                    </a:lnTo>
                    <a:lnTo>
                      <a:pt x="32" y="12"/>
                    </a:lnTo>
                    <a:lnTo>
                      <a:pt x="35" y="12"/>
                    </a:lnTo>
                    <a:lnTo>
                      <a:pt x="25" y="9"/>
                    </a:lnTo>
                    <a:lnTo>
                      <a:pt x="0" y="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26" name="Freeform 188"/>
              <p:cNvSpPr>
                <a:spLocks/>
              </p:cNvSpPr>
              <p:nvPr/>
            </p:nvSpPr>
            <p:spPr bwMode="auto">
              <a:xfrm>
                <a:off x="1356" y="2767"/>
                <a:ext cx="73" cy="29"/>
              </a:xfrm>
              <a:custGeom>
                <a:avLst/>
                <a:gdLst>
                  <a:gd name="T0" fmla="*/ 73 w 73"/>
                  <a:gd name="T1" fmla="*/ 10 h 29"/>
                  <a:gd name="T2" fmla="*/ 48 w 73"/>
                  <a:gd name="T3" fmla="*/ 3 h 29"/>
                  <a:gd name="T4" fmla="*/ 48 w 73"/>
                  <a:gd name="T5" fmla="*/ 3 h 29"/>
                  <a:gd name="T6" fmla="*/ 29 w 73"/>
                  <a:gd name="T7" fmla="*/ 0 h 29"/>
                  <a:gd name="T8" fmla="*/ 0 w 73"/>
                  <a:gd name="T9" fmla="*/ 7 h 29"/>
                  <a:gd name="T10" fmla="*/ 0 w 73"/>
                  <a:gd name="T11" fmla="*/ 7 h 29"/>
                  <a:gd name="T12" fmla="*/ 0 w 73"/>
                  <a:gd name="T13" fmla="*/ 7 h 29"/>
                  <a:gd name="T14" fmla="*/ 0 w 73"/>
                  <a:gd name="T15" fmla="*/ 7 h 29"/>
                  <a:gd name="T16" fmla="*/ 7 w 73"/>
                  <a:gd name="T17" fmla="*/ 10 h 29"/>
                  <a:gd name="T18" fmla="*/ 57 w 73"/>
                  <a:gd name="T19" fmla="*/ 26 h 29"/>
                  <a:gd name="T20" fmla="*/ 57 w 73"/>
                  <a:gd name="T21" fmla="*/ 26 h 29"/>
                  <a:gd name="T22" fmla="*/ 73 w 73"/>
                  <a:gd name="T23" fmla="*/ 29 h 29"/>
                  <a:gd name="T24" fmla="*/ 73 w 73"/>
                  <a:gd name="T25" fmla="*/ 10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
                  <a:gd name="T40" fmla="*/ 0 h 29"/>
                  <a:gd name="T41" fmla="*/ 73 w 73"/>
                  <a:gd name="T42" fmla="*/ 29 h 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 h="29">
                    <a:moveTo>
                      <a:pt x="73" y="10"/>
                    </a:moveTo>
                    <a:lnTo>
                      <a:pt x="48" y="3"/>
                    </a:lnTo>
                    <a:lnTo>
                      <a:pt x="29" y="0"/>
                    </a:lnTo>
                    <a:lnTo>
                      <a:pt x="0" y="7"/>
                    </a:lnTo>
                    <a:lnTo>
                      <a:pt x="7" y="10"/>
                    </a:lnTo>
                    <a:lnTo>
                      <a:pt x="57" y="26"/>
                    </a:lnTo>
                    <a:lnTo>
                      <a:pt x="73" y="29"/>
                    </a:lnTo>
                    <a:lnTo>
                      <a:pt x="73" y="1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27" name="Freeform 189"/>
              <p:cNvSpPr>
                <a:spLocks/>
              </p:cNvSpPr>
              <p:nvPr/>
            </p:nvSpPr>
            <p:spPr bwMode="auto">
              <a:xfrm>
                <a:off x="1318" y="2777"/>
                <a:ext cx="92" cy="31"/>
              </a:xfrm>
              <a:custGeom>
                <a:avLst/>
                <a:gdLst>
                  <a:gd name="T0" fmla="*/ 35 w 92"/>
                  <a:gd name="T1" fmla="*/ 3 h 31"/>
                  <a:gd name="T2" fmla="*/ 35 w 92"/>
                  <a:gd name="T3" fmla="*/ 3 h 31"/>
                  <a:gd name="T4" fmla="*/ 23 w 92"/>
                  <a:gd name="T5" fmla="*/ 0 h 31"/>
                  <a:gd name="T6" fmla="*/ 16 w 92"/>
                  <a:gd name="T7" fmla="*/ 0 h 31"/>
                  <a:gd name="T8" fmla="*/ 0 w 92"/>
                  <a:gd name="T9" fmla="*/ 3 h 31"/>
                  <a:gd name="T10" fmla="*/ 0 w 92"/>
                  <a:gd name="T11" fmla="*/ 16 h 31"/>
                  <a:gd name="T12" fmla="*/ 42 w 92"/>
                  <a:gd name="T13" fmla="*/ 28 h 31"/>
                  <a:gd name="T14" fmla="*/ 42 w 92"/>
                  <a:gd name="T15" fmla="*/ 28 h 31"/>
                  <a:gd name="T16" fmla="*/ 54 w 92"/>
                  <a:gd name="T17" fmla="*/ 31 h 31"/>
                  <a:gd name="T18" fmla="*/ 64 w 92"/>
                  <a:gd name="T19" fmla="*/ 31 h 31"/>
                  <a:gd name="T20" fmla="*/ 92 w 92"/>
                  <a:gd name="T21" fmla="*/ 25 h 31"/>
                  <a:gd name="T22" fmla="*/ 92 w 92"/>
                  <a:gd name="T23" fmla="*/ 25 h 31"/>
                  <a:gd name="T24" fmla="*/ 92 w 92"/>
                  <a:gd name="T25" fmla="*/ 22 h 31"/>
                  <a:gd name="T26" fmla="*/ 92 w 92"/>
                  <a:gd name="T27" fmla="*/ 22 h 31"/>
                  <a:gd name="T28" fmla="*/ 86 w 92"/>
                  <a:gd name="T29" fmla="*/ 19 h 31"/>
                  <a:gd name="T30" fmla="*/ 35 w 92"/>
                  <a:gd name="T31" fmla="*/ 3 h 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2"/>
                  <a:gd name="T49" fmla="*/ 0 h 31"/>
                  <a:gd name="T50" fmla="*/ 92 w 92"/>
                  <a:gd name="T51" fmla="*/ 31 h 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2" h="31">
                    <a:moveTo>
                      <a:pt x="35" y="3"/>
                    </a:moveTo>
                    <a:lnTo>
                      <a:pt x="35" y="3"/>
                    </a:lnTo>
                    <a:lnTo>
                      <a:pt x="23" y="0"/>
                    </a:lnTo>
                    <a:lnTo>
                      <a:pt x="16" y="0"/>
                    </a:lnTo>
                    <a:lnTo>
                      <a:pt x="0" y="3"/>
                    </a:lnTo>
                    <a:lnTo>
                      <a:pt x="0" y="16"/>
                    </a:lnTo>
                    <a:lnTo>
                      <a:pt x="42" y="28"/>
                    </a:lnTo>
                    <a:lnTo>
                      <a:pt x="54" y="31"/>
                    </a:lnTo>
                    <a:lnTo>
                      <a:pt x="64" y="31"/>
                    </a:lnTo>
                    <a:lnTo>
                      <a:pt x="92" y="25"/>
                    </a:lnTo>
                    <a:lnTo>
                      <a:pt x="92" y="22"/>
                    </a:lnTo>
                    <a:lnTo>
                      <a:pt x="86" y="19"/>
                    </a:lnTo>
                    <a:lnTo>
                      <a:pt x="35" y="3"/>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28" name="Freeform 190"/>
              <p:cNvSpPr>
                <a:spLocks/>
              </p:cNvSpPr>
              <p:nvPr/>
            </p:nvSpPr>
            <p:spPr bwMode="auto">
              <a:xfrm>
                <a:off x="1303" y="2780"/>
                <a:ext cx="15" cy="13"/>
              </a:xfrm>
              <a:custGeom>
                <a:avLst/>
                <a:gdLst>
                  <a:gd name="T0" fmla="*/ 15 w 15"/>
                  <a:gd name="T1" fmla="*/ 0 h 13"/>
                  <a:gd name="T2" fmla="*/ 0 w 15"/>
                  <a:gd name="T3" fmla="*/ 3 h 13"/>
                  <a:gd name="T4" fmla="*/ 0 w 15"/>
                  <a:gd name="T5" fmla="*/ 3 h 13"/>
                  <a:gd name="T6" fmla="*/ 0 w 15"/>
                  <a:gd name="T7" fmla="*/ 3 h 13"/>
                  <a:gd name="T8" fmla="*/ 0 w 15"/>
                  <a:gd name="T9" fmla="*/ 6 h 13"/>
                  <a:gd name="T10" fmla="*/ 6 w 15"/>
                  <a:gd name="T11" fmla="*/ 9 h 13"/>
                  <a:gd name="T12" fmla="*/ 15 w 15"/>
                  <a:gd name="T13" fmla="*/ 13 h 13"/>
                  <a:gd name="T14" fmla="*/ 15 w 15"/>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3"/>
                  <a:gd name="T26" fmla="*/ 15 w 15"/>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3">
                    <a:moveTo>
                      <a:pt x="15" y="0"/>
                    </a:moveTo>
                    <a:lnTo>
                      <a:pt x="0" y="3"/>
                    </a:lnTo>
                    <a:lnTo>
                      <a:pt x="0" y="6"/>
                    </a:lnTo>
                    <a:lnTo>
                      <a:pt x="6" y="9"/>
                    </a:lnTo>
                    <a:lnTo>
                      <a:pt x="15" y="13"/>
                    </a:lnTo>
                    <a:lnTo>
                      <a:pt x="15"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29" name="Freeform 191"/>
              <p:cNvSpPr>
                <a:spLocks/>
              </p:cNvSpPr>
              <p:nvPr/>
            </p:nvSpPr>
            <p:spPr bwMode="auto">
              <a:xfrm>
                <a:off x="1318" y="2796"/>
                <a:ext cx="42" cy="22"/>
              </a:xfrm>
              <a:custGeom>
                <a:avLst/>
                <a:gdLst>
                  <a:gd name="T0" fmla="*/ 0 w 42"/>
                  <a:gd name="T1" fmla="*/ 0 h 22"/>
                  <a:gd name="T2" fmla="*/ 4 w 42"/>
                  <a:gd name="T3" fmla="*/ 22 h 22"/>
                  <a:gd name="T4" fmla="*/ 4 w 42"/>
                  <a:gd name="T5" fmla="*/ 22 h 22"/>
                  <a:gd name="T6" fmla="*/ 7 w 42"/>
                  <a:gd name="T7" fmla="*/ 22 h 22"/>
                  <a:gd name="T8" fmla="*/ 38 w 42"/>
                  <a:gd name="T9" fmla="*/ 16 h 22"/>
                  <a:gd name="T10" fmla="*/ 38 w 42"/>
                  <a:gd name="T11" fmla="*/ 16 h 22"/>
                  <a:gd name="T12" fmla="*/ 42 w 42"/>
                  <a:gd name="T13" fmla="*/ 16 h 22"/>
                  <a:gd name="T14" fmla="*/ 38 w 42"/>
                  <a:gd name="T15" fmla="*/ 12 h 22"/>
                  <a:gd name="T16" fmla="*/ 32 w 42"/>
                  <a:gd name="T17" fmla="*/ 9 h 22"/>
                  <a:gd name="T18" fmla="*/ 0 w 42"/>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22"/>
                  <a:gd name="T32" fmla="*/ 42 w 42"/>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22">
                    <a:moveTo>
                      <a:pt x="0" y="0"/>
                    </a:moveTo>
                    <a:lnTo>
                      <a:pt x="4" y="22"/>
                    </a:lnTo>
                    <a:lnTo>
                      <a:pt x="7" y="22"/>
                    </a:lnTo>
                    <a:lnTo>
                      <a:pt x="38" y="16"/>
                    </a:lnTo>
                    <a:lnTo>
                      <a:pt x="42" y="16"/>
                    </a:lnTo>
                    <a:lnTo>
                      <a:pt x="38" y="12"/>
                    </a:lnTo>
                    <a:lnTo>
                      <a:pt x="32" y="9"/>
                    </a:lnTo>
                    <a:lnTo>
                      <a:pt x="0"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30" name="Freeform 192"/>
              <p:cNvSpPr>
                <a:spLocks/>
              </p:cNvSpPr>
              <p:nvPr/>
            </p:nvSpPr>
            <p:spPr bwMode="auto">
              <a:xfrm>
                <a:off x="1246" y="2786"/>
                <a:ext cx="76" cy="32"/>
              </a:xfrm>
              <a:custGeom>
                <a:avLst/>
                <a:gdLst>
                  <a:gd name="T0" fmla="*/ 72 w 76"/>
                  <a:gd name="T1" fmla="*/ 10 h 32"/>
                  <a:gd name="T2" fmla="*/ 53 w 76"/>
                  <a:gd name="T3" fmla="*/ 3 h 32"/>
                  <a:gd name="T4" fmla="*/ 53 w 76"/>
                  <a:gd name="T5" fmla="*/ 3 h 32"/>
                  <a:gd name="T6" fmla="*/ 41 w 76"/>
                  <a:gd name="T7" fmla="*/ 0 h 32"/>
                  <a:gd name="T8" fmla="*/ 31 w 76"/>
                  <a:gd name="T9" fmla="*/ 0 h 32"/>
                  <a:gd name="T10" fmla="*/ 3 w 76"/>
                  <a:gd name="T11" fmla="*/ 7 h 32"/>
                  <a:gd name="T12" fmla="*/ 3 w 76"/>
                  <a:gd name="T13" fmla="*/ 7 h 32"/>
                  <a:gd name="T14" fmla="*/ 0 w 76"/>
                  <a:gd name="T15" fmla="*/ 7 h 32"/>
                  <a:gd name="T16" fmla="*/ 0 w 76"/>
                  <a:gd name="T17" fmla="*/ 10 h 32"/>
                  <a:gd name="T18" fmla="*/ 6 w 76"/>
                  <a:gd name="T19" fmla="*/ 13 h 32"/>
                  <a:gd name="T20" fmla="*/ 60 w 76"/>
                  <a:gd name="T21" fmla="*/ 29 h 32"/>
                  <a:gd name="T22" fmla="*/ 60 w 76"/>
                  <a:gd name="T23" fmla="*/ 29 h 32"/>
                  <a:gd name="T24" fmla="*/ 76 w 76"/>
                  <a:gd name="T25" fmla="*/ 32 h 32"/>
                  <a:gd name="T26" fmla="*/ 72 w 76"/>
                  <a:gd name="T27" fmla="*/ 10 h 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
                  <a:gd name="T43" fmla="*/ 0 h 32"/>
                  <a:gd name="T44" fmla="*/ 76 w 76"/>
                  <a:gd name="T45" fmla="*/ 32 h 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 h="32">
                    <a:moveTo>
                      <a:pt x="72" y="10"/>
                    </a:moveTo>
                    <a:lnTo>
                      <a:pt x="53" y="3"/>
                    </a:lnTo>
                    <a:lnTo>
                      <a:pt x="41" y="0"/>
                    </a:lnTo>
                    <a:lnTo>
                      <a:pt x="31" y="0"/>
                    </a:lnTo>
                    <a:lnTo>
                      <a:pt x="3" y="7"/>
                    </a:lnTo>
                    <a:lnTo>
                      <a:pt x="0" y="7"/>
                    </a:lnTo>
                    <a:lnTo>
                      <a:pt x="0" y="10"/>
                    </a:lnTo>
                    <a:lnTo>
                      <a:pt x="6" y="13"/>
                    </a:lnTo>
                    <a:lnTo>
                      <a:pt x="60" y="29"/>
                    </a:lnTo>
                    <a:lnTo>
                      <a:pt x="76" y="32"/>
                    </a:lnTo>
                    <a:lnTo>
                      <a:pt x="72" y="1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31" name="Freeform 193"/>
              <p:cNvSpPr>
                <a:spLocks/>
              </p:cNvSpPr>
              <p:nvPr/>
            </p:nvSpPr>
            <p:spPr bwMode="auto">
              <a:xfrm>
                <a:off x="1208" y="2799"/>
                <a:ext cx="95" cy="32"/>
              </a:xfrm>
              <a:custGeom>
                <a:avLst/>
                <a:gdLst>
                  <a:gd name="T0" fmla="*/ 34 w 95"/>
                  <a:gd name="T1" fmla="*/ 3 h 32"/>
                  <a:gd name="T2" fmla="*/ 34 w 95"/>
                  <a:gd name="T3" fmla="*/ 3 h 32"/>
                  <a:gd name="T4" fmla="*/ 22 w 95"/>
                  <a:gd name="T5" fmla="*/ 0 h 32"/>
                  <a:gd name="T6" fmla="*/ 15 w 95"/>
                  <a:gd name="T7" fmla="*/ 0 h 32"/>
                  <a:gd name="T8" fmla="*/ 0 w 95"/>
                  <a:gd name="T9" fmla="*/ 3 h 32"/>
                  <a:gd name="T10" fmla="*/ 3 w 95"/>
                  <a:gd name="T11" fmla="*/ 16 h 32"/>
                  <a:gd name="T12" fmla="*/ 41 w 95"/>
                  <a:gd name="T13" fmla="*/ 28 h 32"/>
                  <a:gd name="T14" fmla="*/ 41 w 95"/>
                  <a:gd name="T15" fmla="*/ 28 h 32"/>
                  <a:gd name="T16" fmla="*/ 50 w 95"/>
                  <a:gd name="T17" fmla="*/ 32 h 32"/>
                  <a:gd name="T18" fmla="*/ 60 w 95"/>
                  <a:gd name="T19" fmla="*/ 32 h 32"/>
                  <a:gd name="T20" fmla="*/ 91 w 95"/>
                  <a:gd name="T21" fmla="*/ 25 h 32"/>
                  <a:gd name="T22" fmla="*/ 91 w 95"/>
                  <a:gd name="T23" fmla="*/ 25 h 32"/>
                  <a:gd name="T24" fmla="*/ 95 w 95"/>
                  <a:gd name="T25" fmla="*/ 25 h 32"/>
                  <a:gd name="T26" fmla="*/ 95 w 95"/>
                  <a:gd name="T27" fmla="*/ 22 h 32"/>
                  <a:gd name="T28" fmla="*/ 88 w 95"/>
                  <a:gd name="T29" fmla="*/ 19 h 32"/>
                  <a:gd name="T30" fmla="*/ 34 w 95"/>
                  <a:gd name="T31" fmla="*/ 3 h 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5"/>
                  <a:gd name="T49" fmla="*/ 0 h 32"/>
                  <a:gd name="T50" fmla="*/ 95 w 95"/>
                  <a:gd name="T51" fmla="*/ 32 h 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5" h="32">
                    <a:moveTo>
                      <a:pt x="34" y="3"/>
                    </a:moveTo>
                    <a:lnTo>
                      <a:pt x="34" y="3"/>
                    </a:lnTo>
                    <a:lnTo>
                      <a:pt x="22" y="0"/>
                    </a:lnTo>
                    <a:lnTo>
                      <a:pt x="15" y="0"/>
                    </a:lnTo>
                    <a:lnTo>
                      <a:pt x="0" y="3"/>
                    </a:lnTo>
                    <a:lnTo>
                      <a:pt x="3" y="16"/>
                    </a:lnTo>
                    <a:lnTo>
                      <a:pt x="41" y="28"/>
                    </a:lnTo>
                    <a:lnTo>
                      <a:pt x="50" y="32"/>
                    </a:lnTo>
                    <a:lnTo>
                      <a:pt x="60" y="32"/>
                    </a:lnTo>
                    <a:lnTo>
                      <a:pt x="91" y="25"/>
                    </a:lnTo>
                    <a:lnTo>
                      <a:pt x="95" y="25"/>
                    </a:lnTo>
                    <a:lnTo>
                      <a:pt x="95" y="22"/>
                    </a:lnTo>
                    <a:lnTo>
                      <a:pt x="88" y="19"/>
                    </a:lnTo>
                    <a:lnTo>
                      <a:pt x="34" y="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32" name="Freeform 194"/>
              <p:cNvSpPr>
                <a:spLocks/>
              </p:cNvSpPr>
              <p:nvPr/>
            </p:nvSpPr>
            <p:spPr bwMode="auto">
              <a:xfrm>
                <a:off x="1189" y="2802"/>
                <a:ext cx="22" cy="13"/>
              </a:xfrm>
              <a:custGeom>
                <a:avLst/>
                <a:gdLst>
                  <a:gd name="T0" fmla="*/ 19 w 22"/>
                  <a:gd name="T1" fmla="*/ 0 h 13"/>
                  <a:gd name="T2" fmla="*/ 0 w 22"/>
                  <a:gd name="T3" fmla="*/ 3 h 13"/>
                  <a:gd name="T4" fmla="*/ 0 w 22"/>
                  <a:gd name="T5" fmla="*/ 3 h 13"/>
                  <a:gd name="T6" fmla="*/ 0 w 22"/>
                  <a:gd name="T7" fmla="*/ 3 h 13"/>
                  <a:gd name="T8" fmla="*/ 0 w 22"/>
                  <a:gd name="T9" fmla="*/ 3 h 13"/>
                  <a:gd name="T10" fmla="*/ 6 w 22"/>
                  <a:gd name="T11" fmla="*/ 6 h 13"/>
                  <a:gd name="T12" fmla="*/ 22 w 22"/>
                  <a:gd name="T13" fmla="*/ 13 h 13"/>
                  <a:gd name="T14" fmla="*/ 19 w 22"/>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3"/>
                  <a:gd name="T26" fmla="*/ 22 w 22"/>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3">
                    <a:moveTo>
                      <a:pt x="19" y="0"/>
                    </a:moveTo>
                    <a:lnTo>
                      <a:pt x="0" y="3"/>
                    </a:lnTo>
                    <a:lnTo>
                      <a:pt x="6" y="6"/>
                    </a:lnTo>
                    <a:lnTo>
                      <a:pt x="22" y="13"/>
                    </a:lnTo>
                    <a:lnTo>
                      <a:pt x="19"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33" name="Freeform 195"/>
              <p:cNvSpPr>
                <a:spLocks/>
              </p:cNvSpPr>
              <p:nvPr/>
            </p:nvSpPr>
            <p:spPr bwMode="auto">
              <a:xfrm>
                <a:off x="1211" y="2821"/>
                <a:ext cx="35" cy="22"/>
              </a:xfrm>
              <a:custGeom>
                <a:avLst/>
                <a:gdLst>
                  <a:gd name="T0" fmla="*/ 0 w 35"/>
                  <a:gd name="T1" fmla="*/ 0 h 22"/>
                  <a:gd name="T2" fmla="*/ 0 w 35"/>
                  <a:gd name="T3" fmla="*/ 22 h 22"/>
                  <a:gd name="T4" fmla="*/ 31 w 35"/>
                  <a:gd name="T5" fmla="*/ 16 h 22"/>
                  <a:gd name="T6" fmla="*/ 31 w 35"/>
                  <a:gd name="T7" fmla="*/ 16 h 22"/>
                  <a:gd name="T8" fmla="*/ 35 w 35"/>
                  <a:gd name="T9" fmla="*/ 13 h 22"/>
                  <a:gd name="T10" fmla="*/ 35 w 35"/>
                  <a:gd name="T11" fmla="*/ 13 h 22"/>
                  <a:gd name="T12" fmla="*/ 25 w 35"/>
                  <a:gd name="T13" fmla="*/ 10 h 22"/>
                  <a:gd name="T14" fmla="*/ 0 w 35"/>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22"/>
                  <a:gd name="T26" fmla="*/ 35 w 3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22">
                    <a:moveTo>
                      <a:pt x="0" y="0"/>
                    </a:moveTo>
                    <a:lnTo>
                      <a:pt x="0" y="22"/>
                    </a:lnTo>
                    <a:lnTo>
                      <a:pt x="31" y="16"/>
                    </a:lnTo>
                    <a:lnTo>
                      <a:pt x="35" y="13"/>
                    </a:lnTo>
                    <a:lnTo>
                      <a:pt x="25" y="10"/>
                    </a:lnTo>
                    <a:lnTo>
                      <a:pt x="0"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34" name="Freeform 196"/>
              <p:cNvSpPr>
                <a:spLocks/>
              </p:cNvSpPr>
              <p:nvPr/>
            </p:nvSpPr>
            <p:spPr bwMode="auto">
              <a:xfrm>
                <a:off x="1129" y="2808"/>
                <a:ext cx="82" cy="35"/>
              </a:xfrm>
              <a:custGeom>
                <a:avLst/>
                <a:gdLst>
                  <a:gd name="T0" fmla="*/ 82 w 82"/>
                  <a:gd name="T1" fmla="*/ 13 h 35"/>
                  <a:gd name="T2" fmla="*/ 57 w 82"/>
                  <a:gd name="T3" fmla="*/ 4 h 35"/>
                  <a:gd name="T4" fmla="*/ 57 w 82"/>
                  <a:gd name="T5" fmla="*/ 4 h 35"/>
                  <a:gd name="T6" fmla="*/ 44 w 82"/>
                  <a:gd name="T7" fmla="*/ 0 h 35"/>
                  <a:gd name="T8" fmla="*/ 34 w 82"/>
                  <a:gd name="T9" fmla="*/ 0 h 35"/>
                  <a:gd name="T10" fmla="*/ 0 w 82"/>
                  <a:gd name="T11" fmla="*/ 7 h 35"/>
                  <a:gd name="T12" fmla="*/ 0 w 82"/>
                  <a:gd name="T13" fmla="*/ 7 h 35"/>
                  <a:gd name="T14" fmla="*/ 0 w 82"/>
                  <a:gd name="T15" fmla="*/ 10 h 35"/>
                  <a:gd name="T16" fmla="*/ 0 w 82"/>
                  <a:gd name="T17" fmla="*/ 10 h 35"/>
                  <a:gd name="T18" fmla="*/ 6 w 82"/>
                  <a:gd name="T19" fmla="*/ 13 h 35"/>
                  <a:gd name="T20" fmla="*/ 60 w 82"/>
                  <a:gd name="T21" fmla="*/ 32 h 35"/>
                  <a:gd name="T22" fmla="*/ 60 w 82"/>
                  <a:gd name="T23" fmla="*/ 32 h 35"/>
                  <a:gd name="T24" fmla="*/ 72 w 82"/>
                  <a:gd name="T25" fmla="*/ 35 h 35"/>
                  <a:gd name="T26" fmla="*/ 82 w 82"/>
                  <a:gd name="T27" fmla="*/ 35 h 35"/>
                  <a:gd name="T28" fmla="*/ 82 w 82"/>
                  <a:gd name="T29" fmla="*/ 35 h 35"/>
                  <a:gd name="T30" fmla="*/ 82 w 82"/>
                  <a:gd name="T31" fmla="*/ 13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2"/>
                  <a:gd name="T49" fmla="*/ 0 h 35"/>
                  <a:gd name="T50" fmla="*/ 82 w 82"/>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2" h="35">
                    <a:moveTo>
                      <a:pt x="82" y="13"/>
                    </a:moveTo>
                    <a:lnTo>
                      <a:pt x="57" y="4"/>
                    </a:lnTo>
                    <a:lnTo>
                      <a:pt x="44" y="0"/>
                    </a:lnTo>
                    <a:lnTo>
                      <a:pt x="34" y="0"/>
                    </a:lnTo>
                    <a:lnTo>
                      <a:pt x="0" y="7"/>
                    </a:lnTo>
                    <a:lnTo>
                      <a:pt x="0" y="10"/>
                    </a:lnTo>
                    <a:lnTo>
                      <a:pt x="6" y="13"/>
                    </a:lnTo>
                    <a:lnTo>
                      <a:pt x="60" y="32"/>
                    </a:lnTo>
                    <a:lnTo>
                      <a:pt x="72" y="35"/>
                    </a:lnTo>
                    <a:lnTo>
                      <a:pt x="82" y="35"/>
                    </a:lnTo>
                    <a:lnTo>
                      <a:pt x="82" y="1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35" name="Freeform 197"/>
              <p:cNvSpPr>
                <a:spLocks/>
              </p:cNvSpPr>
              <p:nvPr/>
            </p:nvSpPr>
            <p:spPr bwMode="auto">
              <a:xfrm>
                <a:off x="1100" y="2821"/>
                <a:ext cx="86" cy="35"/>
              </a:xfrm>
              <a:custGeom>
                <a:avLst/>
                <a:gdLst>
                  <a:gd name="T0" fmla="*/ 22 w 86"/>
                  <a:gd name="T1" fmla="*/ 3 h 35"/>
                  <a:gd name="T2" fmla="*/ 22 w 86"/>
                  <a:gd name="T3" fmla="*/ 3 h 35"/>
                  <a:gd name="T4" fmla="*/ 13 w 86"/>
                  <a:gd name="T5" fmla="*/ 0 h 35"/>
                  <a:gd name="T6" fmla="*/ 3 w 86"/>
                  <a:gd name="T7" fmla="*/ 0 h 35"/>
                  <a:gd name="T8" fmla="*/ 0 w 86"/>
                  <a:gd name="T9" fmla="*/ 0 h 35"/>
                  <a:gd name="T10" fmla="*/ 0 w 86"/>
                  <a:gd name="T11" fmla="*/ 22 h 35"/>
                  <a:gd name="T12" fmla="*/ 25 w 86"/>
                  <a:gd name="T13" fmla="*/ 32 h 35"/>
                  <a:gd name="T14" fmla="*/ 25 w 86"/>
                  <a:gd name="T15" fmla="*/ 32 h 35"/>
                  <a:gd name="T16" fmla="*/ 38 w 86"/>
                  <a:gd name="T17" fmla="*/ 35 h 35"/>
                  <a:gd name="T18" fmla="*/ 48 w 86"/>
                  <a:gd name="T19" fmla="*/ 35 h 35"/>
                  <a:gd name="T20" fmla="*/ 82 w 86"/>
                  <a:gd name="T21" fmla="*/ 25 h 35"/>
                  <a:gd name="T22" fmla="*/ 82 w 86"/>
                  <a:gd name="T23" fmla="*/ 25 h 35"/>
                  <a:gd name="T24" fmla="*/ 86 w 86"/>
                  <a:gd name="T25" fmla="*/ 25 h 35"/>
                  <a:gd name="T26" fmla="*/ 86 w 86"/>
                  <a:gd name="T27" fmla="*/ 25 h 35"/>
                  <a:gd name="T28" fmla="*/ 79 w 86"/>
                  <a:gd name="T29" fmla="*/ 22 h 35"/>
                  <a:gd name="T30" fmla="*/ 22 w 86"/>
                  <a:gd name="T31" fmla="*/ 3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6"/>
                  <a:gd name="T49" fmla="*/ 0 h 35"/>
                  <a:gd name="T50" fmla="*/ 86 w 86"/>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6" h="35">
                    <a:moveTo>
                      <a:pt x="22" y="3"/>
                    </a:moveTo>
                    <a:lnTo>
                      <a:pt x="22" y="3"/>
                    </a:lnTo>
                    <a:lnTo>
                      <a:pt x="13" y="0"/>
                    </a:lnTo>
                    <a:lnTo>
                      <a:pt x="3" y="0"/>
                    </a:lnTo>
                    <a:lnTo>
                      <a:pt x="0" y="0"/>
                    </a:lnTo>
                    <a:lnTo>
                      <a:pt x="0" y="22"/>
                    </a:lnTo>
                    <a:lnTo>
                      <a:pt x="25" y="32"/>
                    </a:lnTo>
                    <a:lnTo>
                      <a:pt x="38" y="35"/>
                    </a:lnTo>
                    <a:lnTo>
                      <a:pt x="48" y="35"/>
                    </a:lnTo>
                    <a:lnTo>
                      <a:pt x="82" y="25"/>
                    </a:lnTo>
                    <a:lnTo>
                      <a:pt x="86" y="25"/>
                    </a:lnTo>
                    <a:lnTo>
                      <a:pt x="79" y="22"/>
                    </a:lnTo>
                    <a:lnTo>
                      <a:pt x="22" y="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36" name="Freeform 198"/>
              <p:cNvSpPr>
                <a:spLocks/>
              </p:cNvSpPr>
              <p:nvPr/>
            </p:nvSpPr>
            <p:spPr bwMode="auto">
              <a:xfrm>
                <a:off x="1065" y="2821"/>
                <a:ext cx="35" cy="22"/>
              </a:xfrm>
              <a:custGeom>
                <a:avLst/>
                <a:gdLst>
                  <a:gd name="T0" fmla="*/ 35 w 35"/>
                  <a:gd name="T1" fmla="*/ 0 h 22"/>
                  <a:gd name="T2" fmla="*/ 3 w 35"/>
                  <a:gd name="T3" fmla="*/ 6 h 22"/>
                  <a:gd name="T4" fmla="*/ 3 w 35"/>
                  <a:gd name="T5" fmla="*/ 6 h 22"/>
                  <a:gd name="T6" fmla="*/ 0 w 35"/>
                  <a:gd name="T7" fmla="*/ 6 h 22"/>
                  <a:gd name="T8" fmla="*/ 0 w 35"/>
                  <a:gd name="T9" fmla="*/ 10 h 22"/>
                  <a:gd name="T10" fmla="*/ 7 w 35"/>
                  <a:gd name="T11" fmla="*/ 13 h 22"/>
                  <a:gd name="T12" fmla="*/ 35 w 35"/>
                  <a:gd name="T13" fmla="*/ 22 h 22"/>
                  <a:gd name="T14" fmla="*/ 35 w 35"/>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22"/>
                  <a:gd name="T26" fmla="*/ 35 w 3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22">
                    <a:moveTo>
                      <a:pt x="35" y="0"/>
                    </a:moveTo>
                    <a:lnTo>
                      <a:pt x="3" y="6"/>
                    </a:lnTo>
                    <a:lnTo>
                      <a:pt x="0" y="6"/>
                    </a:lnTo>
                    <a:lnTo>
                      <a:pt x="0" y="10"/>
                    </a:lnTo>
                    <a:lnTo>
                      <a:pt x="7" y="13"/>
                    </a:lnTo>
                    <a:lnTo>
                      <a:pt x="35" y="22"/>
                    </a:lnTo>
                    <a:lnTo>
                      <a:pt x="35"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37" name="Freeform 199"/>
              <p:cNvSpPr>
                <a:spLocks/>
              </p:cNvSpPr>
              <p:nvPr/>
            </p:nvSpPr>
            <p:spPr bwMode="auto">
              <a:xfrm>
                <a:off x="1100" y="2850"/>
                <a:ext cx="22" cy="15"/>
              </a:xfrm>
              <a:custGeom>
                <a:avLst/>
                <a:gdLst>
                  <a:gd name="T0" fmla="*/ 0 w 22"/>
                  <a:gd name="T1" fmla="*/ 0 h 15"/>
                  <a:gd name="T2" fmla="*/ 0 w 22"/>
                  <a:gd name="T3" fmla="*/ 15 h 15"/>
                  <a:gd name="T4" fmla="*/ 19 w 22"/>
                  <a:gd name="T5" fmla="*/ 9 h 15"/>
                  <a:gd name="T6" fmla="*/ 19 w 22"/>
                  <a:gd name="T7" fmla="*/ 9 h 15"/>
                  <a:gd name="T8" fmla="*/ 22 w 22"/>
                  <a:gd name="T9" fmla="*/ 9 h 15"/>
                  <a:gd name="T10" fmla="*/ 22 w 22"/>
                  <a:gd name="T11" fmla="*/ 9 h 15"/>
                  <a:gd name="T12" fmla="*/ 16 w 22"/>
                  <a:gd name="T13" fmla="*/ 6 h 15"/>
                  <a:gd name="T14" fmla="*/ 0 w 22"/>
                  <a:gd name="T15" fmla="*/ 0 h 15"/>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5"/>
                  <a:gd name="T26" fmla="*/ 22 w 22"/>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5">
                    <a:moveTo>
                      <a:pt x="0" y="0"/>
                    </a:moveTo>
                    <a:lnTo>
                      <a:pt x="0" y="15"/>
                    </a:lnTo>
                    <a:lnTo>
                      <a:pt x="19" y="9"/>
                    </a:lnTo>
                    <a:lnTo>
                      <a:pt x="22" y="9"/>
                    </a:lnTo>
                    <a:lnTo>
                      <a:pt x="16" y="6"/>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38" name="Freeform 200"/>
              <p:cNvSpPr>
                <a:spLocks/>
              </p:cNvSpPr>
              <p:nvPr/>
            </p:nvSpPr>
            <p:spPr bwMode="auto">
              <a:xfrm>
                <a:off x="1002" y="2834"/>
                <a:ext cx="98" cy="34"/>
              </a:xfrm>
              <a:custGeom>
                <a:avLst/>
                <a:gdLst>
                  <a:gd name="T0" fmla="*/ 98 w 98"/>
                  <a:gd name="T1" fmla="*/ 16 h 34"/>
                  <a:gd name="T2" fmla="*/ 60 w 98"/>
                  <a:gd name="T3" fmla="*/ 3 h 34"/>
                  <a:gd name="T4" fmla="*/ 60 w 98"/>
                  <a:gd name="T5" fmla="*/ 3 h 34"/>
                  <a:gd name="T6" fmla="*/ 47 w 98"/>
                  <a:gd name="T7" fmla="*/ 0 h 34"/>
                  <a:gd name="T8" fmla="*/ 38 w 98"/>
                  <a:gd name="T9" fmla="*/ 0 h 34"/>
                  <a:gd name="T10" fmla="*/ 0 w 98"/>
                  <a:gd name="T11" fmla="*/ 6 h 34"/>
                  <a:gd name="T12" fmla="*/ 0 w 98"/>
                  <a:gd name="T13" fmla="*/ 6 h 34"/>
                  <a:gd name="T14" fmla="*/ 0 w 98"/>
                  <a:gd name="T15" fmla="*/ 6 h 34"/>
                  <a:gd name="T16" fmla="*/ 0 w 98"/>
                  <a:gd name="T17" fmla="*/ 9 h 34"/>
                  <a:gd name="T18" fmla="*/ 6 w 98"/>
                  <a:gd name="T19" fmla="*/ 12 h 34"/>
                  <a:gd name="T20" fmla="*/ 60 w 98"/>
                  <a:gd name="T21" fmla="*/ 31 h 34"/>
                  <a:gd name="T22" fmla="*/ 60 w 98"/>
                  <a:gd name="T23" fmla="*/ 31 h 34"/>
                  <a:gd name="T24" fmla="*/ 73 w 98"/>
                  <a:gd name="T25" fmla="*/ 34 h 34"/>
                  <a:gd name="T26" fmla="*/ 82 w 98"/>
                  <a:gd name="T27" fmla="*/ 34 h 34"/>
                  <a:gd name="T28" fmla="*/ 98 w 98"/>
                  <a:gd name="T29" fmla="*/ 31 h 34"/>
                  <a:gd name="T30" fmla="*/ 98 w 98"/>
                  <a:gd name="T31" fmla="*/ 16 h 3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8"/>
                  <a:gd name="T49" fmla="*/ 0 h 34"/>
                  <a:gd name="T50" fmla="*/ 98 w 98"/>
                  <a:gd name="T51" fmla="*/ 34 h 3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8" h="34">
                    <a:moveTo>
                      <a:pt x="98" y="16"/>
                    </a:moveTo>
                    <a:lnTo>
                      <a:pt x="60" y="3"/>
                    </a:lnTo>
                    <a:lnTo>
                      <a:pt x="47" y="0"/>
                    </a:lnTo>
                    <a:lnTo>
                      <a:pt x="38" y="0"/>
                    </a:lnTo>
                    <a:lnTo>
                      <a:pt x="0" y="6"/>
                    </a:lnTo>
                    <a:lnTo>
                      <a:pt x="0" y="9"/>
                    </a:lnTo>
                    <a:lnTo>
                      <a:pt x="6" y="12"/>
                    </a:lnTo>
                    <a:lnTo>
                      <a:pt x="60" y="31"/>
                    </a:lnTo>
                    <a:lnTo>
                      <a:pt x="73" y="34"/>
                    </a:lnTo>
                    <a:lnTo>
                      <a:pt x="82" y="34"/>
                    </a:lnTo>
                    <a:lnTo>
                      <a:pt x="98" y="31"/>
                    </a:lnTo>
                    <a:lnTo>
                      <a:pt x="98" y="1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39" name="Freeform 201"/>
              <p:cNvSpPr>
                <a:spLocks/>
              </p:cNvSpPr>
              <p:nvPr/>
            </p:nvSpPr>
            <p:spPr bwMode="auto">
              <a:xfrm>
                <a:off x="932" y="2846"/>
                <a:ext cx="127" cy="35"/>
              </a:xfrm>
              <a:custGeom>
                <a:avLst/>
                <a:gdLst>
                  <a:gd name="T0" fmla="*/ 124 w 127"/>
                  <a:gd name="T1" fmla="*/ 29 h 35"/>
                  <a:gd name="T2" fmla="*/ 124 w 127"/>
                  <a:gd name="T3" fmla="*/ 29 h 35"/>
                  <a:gd name="T4" fmla="*/ 127 w 127"/>
                  <a:gd name="T5" fmla="*/ 26 h 35"/>
                  <a:gd name="T6" fmla="*/ 127 w 127"/>
                  <a:gd name="T7" fmla="*/ 26 h 35"/>
                  <a:gd name="T8" fmla="*/ 117 w 127"/>
                  <a:gd name="T9" fmla="*/ 22 h 35"/>
                  <a:gd name="T10" fmla="*/ 64 w 127"/>
                  <a:gd name="T11" fmla="*/ 4 h 35"/>
                  <a:gd name="T12" fmla="*/ 64 w 127"/>
                  <a:gd name="T13" fmla="*/ 4 h 35"/>
                  <a:gd name="T14" fmla="*/ 51 w 127"/>
                  <a:gd name="T15" fmla="*/ 0 h 35"/>
                  <a:gd name="T16" fmla="*/ 42 w 127"/>
                  <a:gd name="T17" fmla="*/ 0 h 35"/>
                  <a:gd name="T18" fmla="*/ 4 w 127"/>
                  <a:gd name="T19" fmla="*/ 7 h 35"/>
                  <a:gd name="T20" fmla="*/ 4 w 127"/>
                  <a:gd name="T21" fmla="*/ 7 h 35"/>
                  <a:gd name="T22" fmla="*/ 0 w 127"/>
                  <a:gd name="T23" fmla="*/ 7 h 35"/>
                  <a:gd name="T24" fmla="*/ 0 w 127"/>
                  <a:gd name="T25" fmla="*/ 10 h 35"/>
                  <a:gd name="T26" fmla="*/ 7 w 127"/>
                  <a:gd name="T27" fmla="*/ 13 h 35"/>
                  <a:gd name="T28" fmla="*/ 64 w 127"/>
                  <a:gd name="T29" fmla="*/ 32 h 35"/>
                  <a:gd name="T30" fmla="*/ 64 w 127"/>
                  <a:gd name="T31" fmla="*/ 32 h 35"/>
                  <a:gd name="T32" fmla="*/ 76 w 127"/>
                  <a:gd name="T33" fmla="*/ 35 h 35"/>
                  <a:gd name="T34" fmla="*/ 86 w 127"/>
                  <a:gd name="T35" fmla="*/ 35 h 35"/>
                  <a:gd name="T36" fmla="*/ 124 w 127"/>
                  <a:gd name="T37" fmla="*/ 29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7"/>
                  <a:gd name="T58" fmla="*/ 0 h 35"/>
                  <a:gd name="T59" fmla="*/ 127 w 127"/>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7" h="35">
                    <a:moveTo>
                      <a:pt x="124" y="29"/>
                    </a:moveTo>
                    <a:lnTo>
                      <a:pt x="124" y="29"/>
                    </a:lnTo>
                    <a:lnTo>
                      <a:pt x="127" y="26"/>
                    </a:lnTo>
                    <a:lnTo>
                      <a:pt x="117" y="22"/>
                    </a:lnTo>
                    <a:lnTo>
                      <a:pt x="64" y="4"/>
                    </a:lnTo>
                    <a:lnTo>
                      <a:pt x="51" y="0"/>
                    </a:lnTo>
                    <a:lnTo>
                      <a:pt x="42" y="0"/>
                    </a:lnTo>
                    <a:lnTo>
                      <a:pt x="4" y="7"/>
                    </a:lnTo>
                    <a:lnTo>
                      <a:pt x="0" y="7"/>
                    </a:lnTo>
                    <a:lnTo>
                      <a:pt x="0" y="10"/>
                    </a:lnTo>
                    <a:lnTo>
                      <a:pt x="7" y="13"/>
                    </a:lnTo>
                    <a:lnTo>
                      <a:pt x="64" y="32"/>
                    </a:lnTo>
                    <a:lnTo>
                      <a:pt x="76" y="35"/>
                    </a:lnTo>
                    <a:lnTo>
                      <a:pt x="86" y="35"/>
                    </a:lnTo>
                    <a:lnTo>
                      <a:pt x="124" y="2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40" name="Freeform 202"/>
              <p:cNvSpPr>
                <a:spLocks/>
              </p:cNvSpPr>
              <p:nvPr/>
            </p:nvSpPr>
            <p:spPr bwMode="auto">
              <a:xfrm>
                <a:off x="863" y="2859"/>
                <a:ext cx="126" cy="38"/>
              </a:xfrm>
              <a:custGeom>
                <a:avLst/>
                <a:gdLst>
                  <a:gd name="T0" fmla="*/ 123 w 126"/>
                  <a:gd name="T1" fmla="*/ 28 h 38"/>
                  <a:gd name="T2" fmla="*/ 123 w 126"/>
                  <a:gd name="T3" fmla="*/ 28 h 38"/>
                  <a:gd name="T4" fmla="*/ 126 w 126"/>
                  <a:gd name="T5" fmla="*/ 28 h 38"/>
                  <a:gd name="T6" fmla="*/ 126 w 126"/>
                  <a:gd name="T7" fmla="*/ 25 h 38"/>
                  <a:gd name="T8" fmla="*/ 120 w 126"/>
                  <a:gd name="T9" fmla="*/ 22 h 38"/>
                  <a:gd name="T10" fmla="*/ 63 w 126"/>
                  <a:gd name="T11" fmla="*/ 3 h 38"/>
                  <a:gd name="T12" fmla="*/ 63 w 126"/>
                  <a:gd name="T13" fmla="*/ 3 h 38"/>
                  <a:gd name="T14" fmla="*/ 54 w 126"/>
                  <a:gd name="T15" fmla="*/ 0 h 38"/>
                  <a:gd name="T16" fmla="*/ 41 w 126"/>
                  <a:gd name="T17" fmla="*/ 0 h 38"/>
                  <a:gd name="T18" fmla="*/ 3 w 126"/>
                  <a:gd name="T19" fmla="*/ 6 h 38"/>
                  <a:gd name="T20" fmla="*/ 3 w 126"/>
                  <a:gd name="T21" fmla="*/ 6 h 38"/>
                  <a:gd name="T22" fmla="*/ 0 w 126"/>
                  <a:gd name="T23" fmla="*/ 9 h 38"/>
                  <a:gd name="T24" fmla="*/ 0 w 126"/>
                  <a:gd name="T25" fmla="*/ 9 h 38"/>
                  <a:gd name="T26" fmla="*/ 6 w 126"/>
                  <a:gd name="T27" fmla="*/ 13 h 38"/>
                  <a:gd name="T28" fmla="*/ 63 w 126"/>
                  <a:gd name="T29" fmla="*/ 35 h 38"/>
                  <a:gd name="T30" fmla="*/ 63 w 126"/>
                  <a:gd name="T31" fmla="*/ 35 h 38"/>
                  <a:gd name="T32" fmla="*/ 76 w 126"/>
                  <a:gd name="T33" fmla="*/ 38 h 38"/>
                  <a:gd name="T34" fmla="*/ 85 w 126"/>
                  <a:gd name="T35" fmla="*/ 38 h 38"/>
                  <a:gd name="T36" fmla="*/ 123 w 126"/>
                  <a:gd name="T37" fmla="*/ 28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6"/>
                  <a:gd name="T58" fmla="*/ 0 h 38"/>
                  <a:gd name="T59" fmla="*/ 126 w 126"/>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6" h="38">
                    <a:moveTo>
                      <a:pt x="123" y="28"/>
                    </a:moveTo>
                    <a:lnTo>
                      <a:pt x="123" y="28"/>
                    </a:lnTo>
                    <a:lnTo>
                      <a:pt x="126" y="28"/>
                    </a:lnTo>
                    <a:lnTo>
                      <a:pt x="126" y="25"/>
                    </a:lnTo>
                    <a:lnTo>
                      <a:pt x="120" y="22"/>
                    </a:lnTo>
                    <a:lnTo>
                      <a:pt x="63" y="3"/>
                    </a:lnTo>
                    <a:lnTo>
                      <a:pt x="54" y="0"/>
                    </a:lnTo>
                    <a:lnTo>
                      <a:pt x="41" y="0"/>
                    </a:lnTo>
                    <a:lnTo>
                      <a:pt x="3" y="6"/>
                    </a:lnTo>
                    <a:lnTo>
                      <a:pt x="0" y="9"/>
                    </a:lnTo>
                    <a:lnTo>
                      <a:pt x="6" y="13"/>
                    </a:lnTo>
                    <a:lnTo>
                      <a:pt x="63" y="35"/>
                    </a:lnTo>
                    <a:lnTo>
                      <a:pt x="76" y="38"/>
                    </a:lnTo>
                    <a:lnTo>
                      <a:pt x="85" y="38"/>
                    </a:lnTo>
                    <a:lnTo>
                      <a:pt x="123" y="28"/>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41" name="Freeform 203"/>
              <p:cNvSpPr>
                <a:spLocks/>
              </p:cNvSpPr>
              <p:nvPr/>
            </p:nvSpPr>
            <p:spPr bwMode="auto">
              <a:xfrm>
                <a:off x="825" y="2872"/>
                <a:ext cx="95" cy="38"/>
              </a:xfrm>
              <a:custGeom>
                <a:avLst/>
                <a:gdLst>
                  <a:gd name="T0" fmla="*/ 0 w 95"/>
                  <a:gd name="T1" fmla="*/ 25 h 38"/>
                  <a:gd name="T2" fmla="*/ 28 w 95"/>
                  <a:gd name="T3" fmla="*/ 34 h 38"/>
                  <a:gd name="T4" fmla="*/ 28 w 95"/>
                  <a:gd name="T5" fmla="*/ 34 h 38"/>
                  <a:gd name="T6" fmla="*/ 41 w 95"/>
                  <a:gd name="T7" fmla="*/ 38 h 38"/>
                  <a:gd name="T8" fmla="*/ 50 w 95"/>
                  <a:gd name="T9" fmla="*/ 38 h 38"/>
                  <a:gd name="T10" fmla="*/ 92 w 95"/>
                  <a:gd name="T11" fmla="*/ 31 h 38"/>
                  <a:gd name="T12" fmla="*/ 92 w 95"/>
                  <a:gd name="T13" fmla="*/ 31 h 38"/>
                  <a:gd name="T14" fmla="*/ 95 w 95"/>
                  <a:gd name="T15" fmla="*/ 28 h 38"/>
                  <a:gd name="T16" fmla="*/ 95 w 95"/>
                  <a:gd name="T17" fmla="*/ 28 h 38"/>
                  <a:gd name="T18" fmla="*/ 88 w 95"/>
                  <a:gd name="T19" fmla="*/ 25 h 38"/>
                  <a:gd name="T20" fmla="*/ 31 w 95"/>
                  <a:gd name="T21" fmla="*/ 3 h 38"/>
                  <a:gd name="T22" fmla="*/ 31 w 95"/>
                  <a:gd name="T23" fmla="*/ 3 h 38"/>
                  <a:gd name="T24" fmla="*/ 19 w 95"/>
                  <a:gd name="T25" fmla="*/ 0 h 38"/>
                  <a:gd name="T26" fmla="*/ 9 w 95"/>
                  <a:gd name="T27" fmla="*/ 0 h 38"/>
                  <a:gd name="T28" fmla="*/ 0 w 95"/>
                  <a:gd name="T29" fmla="*/ 3 h 38"/>
                  <a:gd name="T30" fmla="*/ 0 w 95"/>
                  <a:gd name="T31" fmla="*/ 25 h 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5"/>
                  <a:gd name="T49" fmla="*/ 0 h 38"/>
                  <a:gd name="T50" fmla="*/ 95 w 95"/>
                  <a:gd name="T51" fmla="*/ 38 h 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5" h="38">
                    <a:moveTo>
                      <a:pt x="0" y="25"/>
                    </a:moveTo>
                    <a:lnTo>
                      <a:pt x="28" y="34"/>
                    </a:lnTo>
                    <a:lnTo>
                      <a:pt x="41" y="38"/>
                    </a:lnTo>
                    <a:lnTo>
                      <a:pt x="50" y="38"/>
                    </a:lnTo>
                    <a:lnTo>
                      <a:pt x="92" y="31"/>
                    </a:lnTo>
                    <a:lnTo>
                      <a:pt x="95" y="28"/>
                    </a:lnTo>
                    <a:lnTo>
                      <a:pt x="88" y="25"/>
                    </a:lnTo>
                    <a:lnTo>
                      <a:pt x="31" y="3"/>
                    </a:lnTo>
                    <a:lnTo>
                      <a:pt x="19" y="0"/>
                    </a:lnTo>
                    <a:lnTo>
                      <a:pt x="9" y="0"/>
                    </a:lnTo>
                    <a:lnTo>
                      <a:pt x="0" y="3"/>
                    </a:lnTo>
                    <a:lnTo>
                      <a:pt x="0" y="25"/>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42" name="Freeform 204"/>
              <p:cNvSpPr>
                <a:spLocks/>
              </p:cNvSpPr>
              <p:nvPr/>
            </p:nvSpPr>
            <p:spPr bwMode="auto">
              <a:xfrm>
                <a:off x="790" y="2875"/>
                <a:ext cx="35" cy="22"/>
              </a:xfrm>
              <a:custGeom>
                <a:avLst/>
                <a:gdLst>
                  <a:gd name="T0" fmla="*/ 35 w 35"/>
                  <a:gd name="T1" fmla="*/ 0 h 22"/>
                  <a:gd name="T2" fmla="*/ 3 w 35"/>
                  <a:gd name="T3" fmla="*/ 6 h 22"/>
                  <a:gd name="T4" fmla="*/ 3 w 35"/>
                  <a:gd name="T5" fmla="*/ 6 h 22"/>
                  <a:gd name="T6" fmla="*/ 0 w 35"/>
                  <a:gd name="T7" fmla="*/ 6 h 22"/>
                  <a:gd name="T8" fmla="*/ 0 w 35"/>
                  <a:gd name="T9" fmla="*/ 9 h 22"/>
                  <a:gd name="T10" fmla="*/ 6 w 35"/>
                  <a:gd name="T11" fmla="*/ 12 h 22"/>
                  <a:gd name="T12" fmla="*/ 35 w 35"/>
                  <a:gd name="T13" fmla="*/ 22 h 22"/>
                  <a:gd name="T14" fmla="*/ 35 w 35"/>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22"/>
                  <a:gd name="T26" fmla="*/ 35 w 3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22">
                    <a:moveTo>
                      <a:pt x="35" y="0"/>
                    </a:moveTo>
                    <a:lnTo>
                      <a:pt x="3" y="6"/>
                    </a:lnTo>
                    <a:lnTo>
                      <a:pt x="0" y="6"/>
                    </a:lnTo>
                    <a:lnTo>
                      <a:pt x="0" y="9"/>
                    </a:lnTo>
                    <a:lnTo>
                      <a:pt x="6" y="12"/>
                    </a:lnTo>
                    <a:lnTo>
                      <a:pt x="35" y="22"/>
                    </a:lnTo>
                    <a:lnTo>
                      <a:pt x="35"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grpSp>
        <p:grpSp>
          <p:nvGrpSpPr>
            <p:cNvPr id="15999" name="Group 406"/>
            <p:cNvGrpSpPr>
              <a:grpSpLocks/>
            </p:cNvGrpSpPr>
            <p:nvPr/>
          </p:nvGrpSpPr>
          <p:grpSpPr bwMode="auto">
            <a:xfrm>
              <a:off x="887321" y="4261944"/>
              <a:ext cx="1738131" cy="417464"/>
              <a:chOff x="559" y="2685"/>
              <a:chExt cx="1095" cy="263"/>
            </a:xfrm>
          </p:grpSpPr>
          <p:sp>
            <p:nvSpPr>
              <p:cNvPr id="16143" name="Freeform 206"/>
              <p:cNvSpPr>
                <a:spLocks/>
              </p:cNvSpPr>
              <p:nvPr/>
            </p:nvSpPr>
            <p:spPr bwMode="auto">
              <a:xfrm>
                <a:off x="1651" y="2796"/>
                <a:ext cx="3" cy="3"/>
              </a:xfrm>
              <a:custGeom>
                <a:avLst/>
                <a:gdLst>
                  <a:gd name="T0" fmla="*/ 0 w 3"/>
                  <a:gd name="T1" fmla="*/ 0 h 3"/>
                  <a:gd name="T2" fmla="*/ 0 w 3"/>
                  <a:gd name="T3" fmla="*/ 3 h 3"/>
                  <a:gd name="T4" fmla="*/ 0 w 3"/>
                  <a:gd name="T5" fmla="*/ 3 h 3"/>
                  <a:gd name="T6" fmla="*/ 3 w 3"/>
                  <a:gd name="T7" fmla="*/ 3 h 3"/>
                  <a:gd name="T8" fmla="*/ 0 w 3"/>
                  <a:gd name="T9" fmla="*/ 0 h 3"/>
                  <a:gd name="T10" fmla="*/ 0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0"/>
                    </a:moveTo>
                    <a:lnTo>
                      <a:pt x="0" y="3"/>
                    </a:lnTo>
                    <a:lnTo>
                      <a:pt x="3" y="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44" name="Freeform 207"/>
              <p:cNvSpPr>
                <a:spLocks/>
              </p:cNvSpPr>
              <p:nvPr/>
            </p:nvSpPr>
            <p:spPr bwMode="auto">
              <a:xfrm>
                <a:off x="1546" y="2777"/>
                <a:ext cx="105" cy="28"/>
              </a:xfrm>
              <a:custGeom>
                <a:avLst/>
                <a:gdLst>
                  <a:gd name="T0" fmla="*/ 105 w 105"/>
                  <a:gd name="T1" fmla="*/ 19 h 28"/>
                  <a:gd name="T2" fmla="*/ 105 w 105"/>
                  <a:gd name="T3" fmla="*/ 19 h 28"/>
                  <a:gd name="T4" fmla="*/ 98 w 105"/>
                  <a:gd name="T5" fmla="*/ 16 h 28"/>
                  <a:gd name="T6" fmla="*/ 48 w 105"/>
                  <a:gd name="T7" fmla="*/ 0 h 28"/>
                  <a:gd name="T8" fmla="*/ 48 w 105"/>
                  <a:gd name="T9" fmla="*/ 0 h 28"/>
                  <a:gd name="T10" fmla="*/ 29 w 105"/>
                  <a:gd name="T11" fmla="*/ 0 h 28"/>
                  <a:gd name="T12" fmla="*/ 3 w 105"/>
                  <a:gd name="T13" fmla="*/ 3 h 28"/>
                  <a:gd name="T14" fmla="*/ 3 w 105"/>
                  <a:gd name="T15" fmla="*/ 3 h 28"/>
                  <a:gd name="T16" fmla="*/ 0 w 105"/>
                  <a:gd name="T17" fmla="*/ 6 h 28"/>
                  <a:gd name="T18" fmla="*/ 0 w 105"/>
                  <a:gd name="T19" fmla="*/ 6 h 28"/>
                  <a:gd name="T20" fmla="*/ 10 w 105"/>
                  <a:gd name="T21" fmla="*/ 9 h 28"/>
                  <a:gd name="T22" fmla="*/ 60 w 105"/>
                  <a:gd name="T23" fmla="*/ 25 h 28"/>
                  <a:gd name="T24" fmla="*/ 60 w 105"/>
                  <a:gd name="T25" fmla="*/ 25 h 28"/>
                  <a:gd name="T26" fmla="*/ 79 w 105"/>
                  <a:gd name="T27" fmla="*/ 28 h 28"/>
                  <a:gd name="T28" fmla="*/ 105 w 105"/>
                  <a:gd name="T29" fmla="*/ 22 h 28"/>
                  <a:gd name="T30" fmla="*/ 105 w 105"/>
                  <a:gd name="T31" fmla="*/ 22 h 28"/>
                  <a:gd name="T32" fmla="*/ 105 w 105"/>
                  <a:gd name="T33" fmla="*/ 22 h 28"/>
                  <a:gd name="T34" fmla="*/ 105 w 105"/>
                  <a:gd name="T35" fmla="*/ 19 h 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5"/>
                  <a:gd name="T55" fmla="*/ 0 h 28"/>
                  <a:gd name="T56" fmla="*/ 105 w 105"/>
                  <a:gd name="T57" fmla="*/ 28 h 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5" h="28">
                    <a:moveTo>
                      <a:pt x="105" y="19"/>
                    </a:moveTo>
                    <a:lnTo>
                      <a:pt x="105" y="19"/>
                    </a:lnTo>
                    <a:lnTo>
                      <a:pt x="98" y="16"/>
                    </a:lnTo>
                    <a:lnTo>
                      <a:pt x="48" y="0"/>
                    </a:lnTo>
                    <a:lnTo>
                      <a:pt x="29" y="0"/>
                    </a:lnTo>
                    <a:lnTo>
                      <a:pt x="3" y="3"/>
                    </a:lnTo>
                    <a:lnTo>
                      <a:pt x="0" y="6"/>
                    </a:lnTo>
                    <a:lnTo>
                      <a:pt x="10" y="9"/>
                    </a:lnTo>
                    <a:lnTo>
                      <a:pt x="60" y="25"/>
                    </a:lnTo>
                    <a:lnTo>
                      <a:pt x="79" y="28"/>
                    </a:lnTo>
                    <a:lnTo>
                      <a:pt x="105" y="22"/>
                    </a:lnTo>
                    <a:lnTo>
                      <a:pt x="105"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45" name="Freeform 208"/>
              <p:cNvSpPr>
                <a:spLocks/>
              </p:cNvSpPr>
              <p:nvPr/>
            </p:nvSpPr>
            <p:spPr bwMode="auto">
              <a:xfrm>
                <a:off x="1540" y="2786"/>
                <a:ext cx="66" cy="29"/>
              </a:xfrm>
              <a:custGeom>
                <a:avLst/>
                <a:gdLst>
                  <a:gd name="T0" fmla="*/ 6 w 66"/>
                  <a:gd name="T1" fmla="*/ 0 h 29"/>
                  <a:gd name="T2" fmla="*/ 6 w 66"/>
                  <a:gd name="T3" fmla="*/ 0 h 29"/>
                  <a:gd name="T4" fmla="*/ 0 w 66"/>
                  <a:gd name="T5" fmla="*/ 0 h 29"/>
                  <a:gd name="T6" fmla="*/ 0 w 66"/>
                  <a:gd name="T7" fmla="*/ 22 h 29"/>
                  <a:gd name="T8" fmla="*/ 19 w 66"/>
                  <a:gd name="T9" fmla="*/ 26 h 29"/>
                  <a:gd name="T10" fmla="*/ 19 w 66"/>
                  <a:gd name="T11" fmla="*/ 26 h 29"/>
                  <a:gd name="T12" fmla="*/ 38 w 66"/>
                  <a:gd name="T13" fmla="*/ 29 h 29"/>
                  <a:gd name="T14" fmla="*/ 63 w 66"/>
                  <a:gd name="T15" fmla="*/ 22 h 29"/>
                  <a:gd name="T16" fmla="*/ 63 w 66"/>
                  <a:gd name="T17" fmla="*/ 22 h 29"/>
                  <a:gd name="T18" fmla="*/ 66 w 66"/>
                  <a:gd name="T19" fmla="*/ 22 h 29"/>
                  <a:gd name="T20" fmla="*/ 66 w 66"/>
                  <a:gd name="T21" fmla="*/ 22 h 29"/>
                  <a:gd name="T22" fmla="*/ 57 w 66"/>
                  <a:gd name="T23" fmla="*/ 19 h 29"/>
                  <a:gd name="T24" fmla="*/ 6 w 66"/>
                  <a:gd name="T25" fmla="*/ 0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6"/>
                  <a:gd name="T40" fmla="*/ 0 h 29"/>
                  <a:gd name="T41" fmla="*/ 66 w 66"/>
                  <a:gd name="T42" fmla="*/ 29 h 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6" h="29">
                    <a:moveTo>
                      <a:pt x="6" y="0"/>
                    </a:moveTo>
                    <a:lnTo>
                      <a:pt x="6" y="0"/>
                    </a:lnTo>
                    <a:lnTo>
                      <a:pt x="0" y="0"/>
                    </a:lnTo>
                    <a:lnTo>
                      <a:pt x="0" y="22"/>
                    </a:lnTo>
                    <a:lnTo>
                      <a:pt x="19" y="26"/>
                    </a:lnTo>
                    <a:lnTo>
                      <a:pt x="38" y="29"/>
                    </a:lnTo>
                    <a:lnTo>
                      <a:pt x="63" y="22"/>
                    </a:lnTo>
                    <a:lnTo>
                      <a:pt x="66" y="22"/>
                    </a:lnTo>
                    <a:lnTo>
                      <a:pt x="57" y="19"/>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46" name="Freeform 209"/>
              <p:cNvSpPr>
                <a:spLocks/>
              </p:cNvSpPr>
              <p:nvPr/>
            </p:nvSpPr>
            <p:spPr bwMode="auto">
              <a:xfrm>
                <a:off x="1499" y="2786"/>
                <a:ext cx="41" cy="22"/>
              </a:xfrm>
              <a:custGeom>
                <a:avLst/>
                <a:gdLst>
                  <a:gd name="T0" fmla="*/ 41 w 41"/>
                  <a:gd name="T1" fmla="*/ 0 h 22"/>
                  <a:gd name="T2" fmla="*/ 41 w 41"/>
                  <a:gd name="T3" fmla="*/ 0 h 22"/>
                  <a:gd name="T4" fmla="*/ 28 w 41"/>
                  <a:gd name="T5" fmla="*/ 0 h 22"/>
                  <a:gd name="T6" fmla="*/ 0 w 41"/>
                  <a:gd name="T7" fmla="*/ 3 h 22"/>
                  <a:gd name="T8" fmla="*/ 0 w 41"/>
                  <a:gd name="T9" fmla="*/ 3 h 22"/>
                  <a:gd name="T10" fmla="*/ 0 w 41"/>
                  <a:gd name="T11" fmla="*/ 7 h 22"/>
                  <a:gd name="T12" fmla="*/ 0 w 41"/>
                  <a:gd name="T13" fmla="*/ 7 h 22"/>
                  <a:gd name="T14" fmla="*/ 6 w 41"/>
                  <a:gd name="T15" fmla="*/ 10 h 22"/>
                  <a:gd name="T16" fmla="*/ 41 w 41"/>
                  <a:gd name="T17" fmla="*/ 22 h 22"/>
                  <a:gd name="T18" fmla="*/ 41 w 41"/>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
                  <a:gd name="T32" fmla="*/ 41 w 41"/>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
                    <a:moveTo>
                      <a:pt x="41" y="0"/>
                    </a:moveTo>
                    <a:lnTo>
                      <a:pt x="41" y="0"/>
                    </a:lnTo>
                    <a:lnTo>
                      <a:pt x="28" y="0"/>
                    </a:lnTo>
                    <a:lnTo>
                      <a:pt x="0" y="3"/>
                    </a:lnTo>
                    <a:lnTo>
                      <a:pt x="0" y="7"/>
                    </a:lnTo>
                    <a:lnTo>
                      <a:pt x="6" y="10"/>
                    </a:lnTo>
                    <a:lnTo>
                      <a:pt x="41" y="22"/>
                    </a:lnTo>
                    <a:lnTo>
                      <a:pt x="41" y="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47" name="Freeform 210"/>
              <p:cNvSpPr>
                <a:spLocks/>
              </p:cNvSpPr>
              <p:nvPr/>
            </p:nvSpPr>
            <p:spPr bwMode="auto">
              <a:xfrm>
                <a:off x="1540" y="2812"/>
                <a:ext cx="16" cy="12"/>
              </a:xfrm>
              <a:custGeom>
                <a:avLst/>
                <a:gdLst>
                  <a:gd name="T0" fmla="*/ 0 w 16"/>
                  <a:gd name="T1" fmla="*/ 0 h 12"/>
                  <a:gd name="T2" fmla="*/ 3 w 16"/>
                  <a:gd name="T3" fmla="*/ 12 h 12"/>
                  <a:gd name="T4" fmla="*/ 16 w 16"/>
                  <a:gd name="T5" fmla="*/ 9 h 12"/>
                  <a:gd name="T6" fmla="*/ 16 w 16"/>
                  <a:gd name="T7" fmla="*/ 9 h 12"/>
                  <a:gd name="T8" fmla="*/ 16 w 16"/>
                  <a:gd name="T9" fmla="*/ 6 h 12"/>
                  <a:gd name="T10" fmla="*/ 16 w 16"/>
                  <a:gd name="T11" fmla="*/ 6 h 12"/>
                  <a:gd name="T12" fmla="*/ 9 w 16"/>
                  <a:gd name="T13" fmla="*/ 3 h 12"/>
                  <a:gd name="T14" fmla="*/ 0 w 16"/>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2"/>
                  <a:gd name="T26" fmla="*/ 16 w 1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2">
                    <a:moveTo>
                      <a:pt x="0" y="0"/>
                    </a:moveTo>
                    <a:lnTo>
                      <a:pt x="3" y="12"/>
                    </a:lnTo>
                    <a:lnTo>
                      <a:pt x="16" y="9"/>
                    </a:lnTo>
                    <a:lnTo>
                      <a:pt x="16" y="6"/>
                    </a:lnTo>
                    <a:lnTo>
                      <a:pt x="9" y="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48" name="Freeform 211"/>
              <p:cNvSpPr>
                <a:spLocks/>
              </p:cNvSpPr>
              <p:nvPr/>
            </p:nvSpPr>
            <p:spPr bwMode="auto">
              <a:xfrm>
                <a:off x="1448" y="2796"/>
                <a:ext cx="95" cy="31"/>
              </a:xfrm>
              <a:custGeom>
                <a:avLst/>
                <a:gdLst>
                  <a:gd name="T0" fmla="*/ 92 w 95"/>
                  <a:gd name="T1" fmla="*/ 16 h 31"/>
                  <a:gd name="T2" fmla="*/ 48 w 95"/>
                  <a:gd name="T3" fmla="*/ 3 h 31"/>
                  <a:gd name="T4" fmla="*/ 48 w 95"/>
                  <a:gd name="T5" fmla="*/ 3 h 31"/>
                  <a:gd name="T6" fmla="*/ 29 w 95"/>
                  <a:gd name="T7" fmla="*/ 0 h 31"/>
                  <a:gd name="T8" fmla="*/ 0 w 95"/>
                  <a:gd name="T9" fmla="*/ 6 h 31"/>
                  <a:gd name="T10" fmla="*/ 0 w 95"/>
                  <a:gd name="T11" fmla="*/ 6 h 31"/>
                  <a:gd name="T12" fmla="*/ 0 w 95"/>
                  <a:gd name="T13" fmla="*/ 6 h 31"/>
                  <a:gd name="T14" fmla="*/ 0 w 95"/>
                  <a:gd name="T15" fmla="*/ 9 h 31"/>
                  <a:gd name="T16" fmla="*/ 6 w 95"/>
                  <a:gd name="T17" fmla="*/ 12 h 31"/>
                  <a:gd name="T18" fmla="*/ 60 w 95"/>
                  <a:gd name="T19" fmla="*/ 28 h 31"/>
                  <a:gd name="T20" fmla="*/ 60 w 95"/>
                  <a:gd name="T21" fmla="*/ 28 h 31"/>
                  <a:gd name="T22" fmla="*/ 70 w 95"/>
                  <a:gd name="T23" fmla="*/ 31 h 31"/>
                  <a:gd name="T24" fmla="*/ 79 w 95"/>
                  <a:gd name="T25" fmla="*/ 31 h 31"/>
                  <a:gd name="T26" fmla="*/ 95 w 95"/>
                  <a:gd name="T27" fmla="*/ 28 h 31"/>
                  <a:gd name="T28" fmla="*/ 92 w 95"/>
                  <a:gd name="T29" fmla="*/ 16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5"/>
                  <a:gd name="T46" fmla="*/ 0 h 31"/>
                  <a:gd name="T47" fmla="*/ 95 w 95"/>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5" h="31">
                    <a:moveTo>
                      <a:pt x="92" y="16"/>
                    </a:moveTo>
                    <a:lnTo>
                      <a:pt x="48" y="3"/>
                    </a:lnTo>
                    <a:lnTo>
                      <a:pt x="29" y="0"/>
                    </a:lnTo>
                    <a:lnTo>
                      <a:pt x="0" y="6"/>
                    </a:lnTo>
                    <a:lnTo>
                      <a:pt x="0" y="9"/>
                    </a:lnTo>
                    <a:lnTo>
                      <a:pt x="6" y="12"/>
                    </a:lnTo>
                    <a:lnTo>
                      <a:pt x="60" y="28"/>
                    </a:lnTo>
                    <a:lnTo>
                      <a:pt x="70" y="31"/>
                    </a:lnTo>
                    <a:lnTo>
                      <a:pt x="79" y="31"/>
                    </a:lnTo>
                    <a:lnTo>
                      <a:pt x="95" y="28"/>
                    </a:lnTo>
                    <a:lnTo>
                      <a:pt x="92" y="16"/>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49" name="Freeform 212"/>
              <p:cNvSpPr>
                <a:spLocks/>
              </p:cNvSpPr>
              <p:nvPr/>
            </p:nvSpPr>
            <p:spPr bwMode="auto">
              <a:xfrm>
                <a:off x="1100" y="2884"/>
                <a:ext cx="60" cy="32"/>
              </a:xfrm>
              <a:custGeom>
                <a:avLst/>
                <a:gdLst>
                  <a:gd name="T0" fmla="*/ 0 w 60"/>
                  <a:gd name="T1" fmla="*/ 0 h 32"/>
                  <a:gd name="T2" fmla="*/ 3 w 60"/>
                  <a:gd name="T3" fmla="*/ 32 h 32"/>
                  <a:gd name="T4" fmla="*/ 3 w 60"/>
                  <a:gd name="T5" fmla="*/ 32 h 32"/>
                  <a:gd name="T6" fmla="*/ 19 w 60"/>
                  <a:gd name="T7" fmla="*/ 32 h 32"/>
                  <a:gd name="T8" fmla="*/ 57 w 60"/>
                  <a:gd name="T9" fmla="*/ 26 h 32"/>
                  <a:gd name="T10" fmla="*/ 57 w 60"/>
                  <a:gd name="T11" fmla="*/ 26 h 32"/>
                  <a:gd name="T12" fmla="*/ 60 w 60"/>
                  <a:gd name="T13" fmla="*/ 22 h 32"/>
                  <a:gd name="T14" fmla="*/ 57 w 60"/>
                  <a:gd name="T15" fmla="*/ 22 h 32"/>
                  <a:gd name="T16" fmla="*/ 51 w 60"/>
                  <a:gd name="T17" fmla="*/ 19 h 32"/>
                  <a:gd name="T18" fmla="*/ 0 w 60"/>
                  <a:gd name="T19" fmla="*/ 0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32"/>
                  <a:gd name="T32" fmla="*/ 60 w 60"/>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32">
                    <a:moveTo>
                      <a:pt x="0" y="0"/>
                    </a:moveTo>
                    <a:lnTo>
                      <a:pt x="3" y="32"/>
                    </a:lnTo>
                    <a:lnTo>
                      <a:pt x="19" y="32"/>
                    </a:lnTo>
                    <a:lnTo>
                      <a:pt x="57" y="26"/>
                    </a:lnTo>
                    <a:lnTo>
                      <a:pt x="60" y="22"/>
                    </a:lnTo>
                    <a:lnTo>
                      <a:pt x="57" y="22"/>
                    </a:lnTo>
                    <a:lnTo>
                      <a:pt x="51" y="19"/>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50" name="Freeform 213"/>
              <p:cNvSpPr>
                <a:spLocks/>
              </p:cNvSpPr>
              <p:nvPr/>
            </p:nvSpPr>
            <p:spPr bwMode="auto">
              <a:xfrm>
                <a:off x="1034" y="2881"/>
                <a:ext cx="69" cy="35"/>
              </a:xfrm>
              <a:custGeom>
                <a:avLst/>
                <a:gdLst>
                  <a:gd name="T0" fmla="*/ 66 w 69"/>
                  <a:gd name="T1" fmla="*/ 3 h 35"/>
                  <a:gd name="T2" fmla="*/ 60 w 69"/>
                  <a:gd name="T3" fmla="*/ 0 h 35"/>
                  <a:gd name="T4" fmla="*/ 60 w 69"/>
                  <a:gd name="T5" fmla="*/ 0 h 35"/>
                  <a:gd name="T6" fmla="*/ 47 w 69"/>
                  <a:gd name="T7" fmla="*/ 0 h 35"/>
                  <a:gd name="T8" fmla="*/ 38 w 69"/>
                  <a:gd name="T9" fmla="*/ 0 h 35"/>
                  <a:gd name="T10" fmla="*/ 0 w 69"/>
                  <a:gd name="T11" fmla="*/ 6 h 35"/>
                  <a:gd name="T12" fmla="*/ 0 w 69"/>
                  <a:gd name="T13" fmla="*/ 6 h 35"/>
                  <a:gd name="T14" fmla="*/ 0 w 69"/>
                  <a:gd name="T15" fmla="*/ 6 h 35"/>
                  <a:gd name="T16" fmla="*/ 0 w 69"/>
                  <a:gd name="T17" fmla="*/ 10 h 35"/>
                  <a:gd name="T18" fmla="*/ 6 w 69"/>
                  <a:gd name="T19" fmla="*/ 13 h 35"/>
                  <a:gd name="T20" fmla="*/ 63 w 69"/>
                  <a:gd name="T21" fmla="*/ 32 h 35"/>
                  <a:gd name="T22" fmla="*/ 63 w 69"/>
                  <a:gd name="T23" fmla="*/ 32 h 35"/>
                  <a:gd name="T24" fmla="*/ 69 w 69"/>
                  <a:gd name="T25" fmla="*/ 35 h 35"/>
                  <a:gd name="T26" fmla="*/ 66 w 69"/>
                  <a:gd name="T27" fmla="*/ 3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9"/>
                  <a:gd name="T43" fmla="*/ 0 h 35"/>
                  <a:gd name="T44" fmla="*/ 69 w 69"/>
                  <a:gd name="T45" fmla="*/ 35 h 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9" h="35">
                    <a:moveTo>
                      <a:pt x="66" y="3"/>
                    </a:moveTo>
                    <a:lnTo>
                      <a:pt x="60" y="0"/>
                    </a:lnTo>
                    <a:lnTo>
                      <a:pt x="47" y="0"/>
                    </a:lnTo>
                    <a:lnTo>
                      <a:pt x="38" y="0"/>
                    </a:lnTo>
                    <a:lnTo>
                      <a:pt x="0" y="6"/>
                    </a:lnTo>
                    <a:lnTo>
                      <a:pt x="0" y="10"/>
                    </a:lnTo>
                    <a:lnTo>
                      <a:pt x="6" y="13"/>
                    </a:lnTo>
                    <a:lnTo>
                      <a:pt x="63" y="32"/>
                    </a:lnTo>
                    <a:lnTo>
                      <a:pt x="69" y="35"/>
                    </a:lnTo>
                    <a:lnTo>
                      <a:pt x="66" y="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51" name="Freeform 214"/>
              <p:cNvSpPr>
                <a:spLocks/>
              </p:cNvSpPr>
              <p:nvPr/>
            </p:nvSpPr>
            <p:spPr bwMode="auto">
              <a:xfrm>
                <a:off x="964" y="2894"/>
                <a:ext cx="127" cy="38"/>
              </a:xfrm>
              <a:custGeom>
                <a:avLst/>
                <a:gdLst>
                  <a:gd name="T0" fmla="*/ 63 w 127"/>
                  <a:gd name="T1" fmla="*/ 3 h 38"/>
                  <a:gd name="T2" fmla="*/ 63 w 127"/>
                  <a:gd name="T3" fmla="*/ 3 h 38"/>
                  <a:gd name="T4" fmla="*/ 51 w 127"/>
                  <a:gd name="T5" fmla="*/ 0 h 38"/>
                  <a:gd name="T6" fmla="*/ 41 w 127"/>
                  <a:gd name="T7" fmla="*/ 0 h 38"/>
                  <a:gd name="T8" fmla="*/ 0 w 127"/>
                  <a:gd name="T9" fmla="*/ 9 h 38"/>
                  <a:gd name="T10" fmla="*/ 0 w 127"/>
                  <a:gd name="T11" fmla="*/ 9 h 38"/>
                  <a:gd name="T12" fmla="*/ 0 w 127"/>
                  <a:gd name="T13" fmla="*/ 9 h 38"/>
                  <a:gd name="T14" fmla="*/ 0 w 127"/>
                  <a:gd name="T15" fmla="*/ 9 h 38"/>
                  <a:gd name="T16" fmla="*/ 6 w 127"/>
                  <a:gd name="T17" fmla="*/ 16 h 38"/>
                  <a:gd name="T18" fmla="*/ 63 w 127"/>
                  <a:gd name="T19" fmla="*/ 35 h 38"/>
                  <a:gd name="T20" fmla="*/ 63 w 127"/>
                  <a:gd name="T21" fmla="*/ 35 h 38"/>
                  <a:gd name="T22" fmla="*/ 76 w 127"/>
                  <a:gd name="T23" fmla="*/ 38 h 38"/>
                  <a:gd name="T24" fmla="*/ 89 w 127"/>
                  <a:gd name="T25" fmla="*/ 38 h 38"/>
                  <a:gd name="T26" fmla="*/ 127 w 127"/>
                  <a:gd name="T27" fmla="*/ 28 h 38"/>
                  <a:gd name="T28" fmla="*/ 127 w 127"/>
                  <a:gd name="T29" fmla="*/ 28 h 38"/>
                  <a:gd name="T30" fmla="*/ 127 w 127"/>
                  <a:gd name="T31" fmla="*/ 28 h 38"/>
                  <a:gd name="T32" fmla="*/ 127 w 127"/>
                  <a:gd name="T33" fmla="*/ 28 h 38"/>
                  <a:gd name="T34" fmla="*/ 120 w 127"/>
                  <a:gd name="T35" fmla="*/ 22 h 38"/>
                  <a:gd name="T36" fmla="*/ 63 w 127"/>
                  <a:gd name="T37" fmla="*/ 3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7"/>
                  <a:gd name="T58" fmla="*/ 0 h 38"/>
                  <a:gd name="T59" fmla="*/ 127 w 127"/>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7" h="38">
                    <a:moveTo>
                      <a:pt x="63" y="3"/>
                    </a:moveTo>
                    <a:lnTo>
                      <a:pt x="63" y="3"/>
                    </a:lnTo>
                    <a:lnTo>
                      <a:pt x="51" y="0"/>
                    </a:lnTo>
                    <a:lnTo>
                      <a:pt x="41" y="0"/>
                    </a:lnTo>
                    <a:lnTo>
                      <a:pt x="0" y="9"/>
                    </a:lnTo>
                    <a:lnTo>
                      <a:pt x="6" y="16"/>
                    </a:lnTo>
                    <a:lnTo>
                      <a:pt x="63" y="35"/>
                    </a:lnTo>
                    <a:lnTo>
                      <a:pt x="76" y="38"/>
                    </a:lnTo>
                    <a:lnTo>
                      <a:pt x="89" y="38"/>
                    </a:lnTo>
                    <a:lnTo>
                      <a:pt x="127" y="28"/>
                    </a:lnTo>
                    <a:lnTo>
                      <a:pt x="120" y="22"/>
                    </a:lnTo>
                    <a:lnTo>
                      <a:pt x="63" y="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52" name="Freeform 215"/>
              <p:cNvSpPr>
                <a:spLocks/>
              </p:cNvSpPr>
              <p:nvPr/>
            </p:nvSpPr>
            <p:spPr bwMode="auto">
              <a:xfrm>
                <a:off x="891" y="2910"/>
                <a:ext cx="133" cy="38"/>
              </a:xfrm>
              <a:custGeom>
                <a:avLst/>
                <a:gdLst>
                  <a:gd name="T0" fmla="*/ 67 w 133"/>
                  <a:gd name="T1" fmla="*/ 3 h 38"/>
                  <a:gd name="T2" fmla="*/ 67 w 133"/>
                  <a:gd name="T3" fmla="*/ 3 h 38"/>
                  <a:gd name="T4" fmla="*/ 54 w 133"/>
                  <a:gd name="T5" fmla="*/ 0 h 38"/>
                  <a:gd name="T6" fmla="*/ 45 w 133"/>
                  <a:gd name="T7" fmla="*/ 0 h 38"/>
                  <a:gd name="T8" fmla="*/ 3 w 133"/>
                  <a:gd name="T9" fmla="*/ 6 h 38"/>
                  <a:gd name="T10" fmla="*/ 3 w 133"/>
                  <a:gd name="T11" fmla="*/ 6 h 38"/>
                  <a:gd name="T12" fmla="*/ 0 w 133"/>
                  <a:gd name="T13" fmla="*/ 9 h 38"/>
                  <a:gd name="T14" fmla="*/ 0 w 133"/>
                  <a:gd name="T15" fmla="*/ 9 h 38"/>
                  <a:gd name="T16" fmla="*/ 7 w 133"/>
                  <a:gd name="T17" fmla="*/ 15 h 38"/>
                  <a:gd name="T18" fmla="*/ 64 w 133"/>
                  <a:gd name="T19" fmla="*/ 34 h 38"/>
                  <a:gd name="T20" fmla="*/ 64 w 133"/>
                  <a:gd name="T21" fmla="*/ 34 h 38"/>
                  <a:gd name="T22" fmla="*/ 79 w 133"/>
                  <a:gd name="T23" fmla="*/ 38 h 38"/>
                  <a:gd name="T24" fmla="*/ 89 w 133"/>
                  <a:gd name="T25" fmla="*/ 38 h 38"/>
                  <a:gd name="T26" fmla="*/ 130 w 133"/>
                  <a:gd name="T27" fmla="*/ 28 h 38"/>
                  <a:gd name="T28" fmla="*/ 130 w 133"/>
                  <a:gd name="T29" fmla="*/ 28 h 38"/>
                  <a:gd name="T30" fmla="*/ 133 w 133"/>
                  <a:gd name="T31" fmla="*/ 28 h 38"/>
                  <a:gd name="T32" fmla="*/ 133 w 133"/>
                  <a:gd name="T33" fmla="*/ 25 h 38"/>
                  <a:gd name="T34" fmla="*/ 124 w 133"/>
                  <a:gd name="T35" fmla="*/ 22 h 38"/>
                  <a:gd name="T36" fmla="*/ 67 w 133"/>
                  <a:gd name="T37" fmla="*/ 3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3"/>
                  <a:gd name="T58" fmla="*/ 0 h 38"/>
                  <a:gd name="T59" fmla="*/ 133 w 133"/>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3" h="38">
                    <a:moveTo>
                      <a:pt x="67" y="3"/>
                    </a:moveTo>
                    <a:lnTo>
                      <a:pt x="67" y="3"/>
                    </a:lnTo>
                    <a:lnTo>
                      <a:pt x="54" y="0"/>
                    </a:lnTo>
                    <a:lnTo>
                      <a:pt x="45" y="0"/>
                    </a:lnTo>
                    <a:lnTo>
                      <a:pt x="3" y="6"/>
                    </a:lnTo>
                    <a:lnTo>
                      <a:pt x="0" y="9"/>
                    </a:lnTo>
                    <a:lnTo>
                      <a:pt x="7" y="15"/>
                    </a:lnTo>
                    <a:lnTo>
                      <a:pt x="64" y="34"/>
                    </a:lnTo>
                    <a:lnTo>
                      <a:pt x="79" y="38"/>
                    </a:lnTo>
                    <a:lnTo>
                      <a:pt x="89" y="38"/>
                    </a:lnTo>
                    <a:lnTo>
                      <a:pt x="130" y="28"/>
                    </a:lnTo>
                    <a:lnTo>
                      <a:pt x="133" y="28"/>
                    </a:lnTo>
                    <a:lnTo>
                      <a:pt x="133" y="25"/>
                    </a:lnTo>
                    <a:lnTo>
                      <a:pt x="124" y="22"/>
                    </a:lnTo>
                    <a:lnTo>
                      <a:pt x="67" y="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53" name="Freeform 216"/>
              <p:cNvSpPr>
                <a:spLocks/>
              </p:cNvSpPr>
              <p:nvPr/>
            </p:nvSpPr>
            <p:spPr bwMode="auto">
              <a:xfrm>
                <a:off x="1429" y="2805"/>
                <a:ext cx="82" cy="41"/>
              </a:xfrm>
              <a:custGeom>
                <a:avLst/>
                <a:gdLst>
                  <a:gd name="T0" fmla="*/ 19 w 82"/>
                  <a:gd name="T1" fmla="*/ 3 h 41"/>
                  <a:gd name="T2" fmla="*/ 19 w 82"/>
                  <a:gd name="T3" fmla="*/ 3 h 41"/>
                  <a:gd name="T4" fmla="*/ 0 w 82"/>
                  <a:gd name="T5" fmla="*/ 0 h 41"/>
                  <a:gd name="T6" fmla="*/ 3 w 82"/>
                  <a:gd name="T7" fmla="*/ 41 h 41"/>
                  <a:gd name="T8" fmla="*/ 79 w 82"/>
                  <a:gd name="T9" fmla="*/ 26 h 41"/>
                  <a:gd name="T10" fmla="*/ 79 w 82"/>
                  <a:gd name="T11" fmla="*/ 26 h 41"/>
                  <a:gd name="T12" fmla="*/ 82 w 82"/>
                  <a:gd name="T13" fmla="*/ 26 h 41"/>
                  <a:gd name="T14" fmla="*/ 79 w 82"/>
                  <a:gd name="T15" fmla="*/ 22 h 41"/>
                  <a:gd name="T16" fmla="*/ 73 w 82"/>
                  <a:gd name="T17" fmla="*/ 19 h 41"/>
                  <a:gd name="T18" fmla="*/ 19 w 82"/>
                  <a:gd name="T19" fmla="*/ 3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2"/>
                  <a:gd name="T31" fmla="*/ 0 h 41"/>
                  <a:gd name="T32" fmla="*/ 82 w 82"/>
                  <a:gd name="T33" fmla="*/ 41 h 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2" h="41">
                    <a:moveTo>
                      <a:pt x="19" y="3"/>
                    </a:moveTo>
                    <a:lnTo>
                      <a:pt x="19" y="3"/>
                    </a:lnTo>
                    <a:lnTo>
                      <a:pt x="0" y="0"/>
                    </a:lnTo>
                    <a:lnTo>
                      <a:pt x="3" y="41"/>
                    </a:lnTo>
                    <a:lnTo>
                      <a:pt x="79" y="26"/>
                    </a:lnTo>
                    <a:lnTo>
                      <a:pt x="82" y="26"/>
                    </a:lnTo>
                    <a:lnTo>
                      <a:pt x="79" y="22"/>
                    </a:lnTo>
                    <a:lnTo>
                      <a:pt x="73" y="19"/>
                    </a:lnTo>
                    <a:lnTo>
                      <a:pt x="19" y="3"/>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54" name="Freeform 217"/>
              <p:cNvSpPr>
                <a:spLocks/>
              </p:cNvSpPr>
              <p:nvPr/>
            </p:nvSpPr>
            <p:spPr bwMode="auto">
              <a:xfrm>
                <a:off x="1322" y="2805"/>
                <a:ext cx="110" cy="67"/>
              </a:xfrm>
              <a:custGeom>
                <a:avLst/>
                <a:gdLst>
                  <a:gd name="T0" fmla="*/ 107 w 110"/>
                  <a:gd name="T1" fmla="*/ 0 h 67"/>
                  <a:gd name="T2" fmla="*/ 0 w 110"/>
                  <a:gd name="T3" fmla="*/ 22 h 67"/>
                  <a:gd name="T4" fmla="*/ 0 w 110"/>
                  <a:gd name="T5" fmla="*/ 67 h 67"/>
                  <a:gd name="T6" fmla="*/ 110 w 110"/>
                  <a:gd name="T7" fmla="*/ 41 h 67"/>
                  <a:gd name="T8" fmla="*/ 107 w 110"/>
                  <a:gd name="T9" fmla="*/ 0 h 67"/>
                  <a:gd name="T10" fmla="*/ 107 w 110"/>
                  <a:gd name="T11" fmla="*/ 0 h 67"/>
                  <a:gd name="T12" fmla="*/ 107 w 110"/>
                  <a:gd name="T13" fmla="*/ 0 h 67"/>
                  <a:gd name="T14" fmla="*/ 107 w 110"/>
                  <a:gd name="T15" fmla="*/ 0 h 67"/>
                  <a:gd name="T16" fmla="*/ 0 60000 65536"/>
                  <a:gd name="T17" fmla="*/ 0 60000 65536"/>
                  <a:gd name="T18" fmla="*/ 0 60000 65536"/>
                  <a:gd name="T19" fmla="*/ 0 60000 65536"/>
                  <a:gd name="T20" fmla="*/ 0 60000 65536"/>
                  <a:gd name="T21" fmla="*/ 0 60000 65536"/>
                  <a:gd name="T22" fmla="*/ 0 60000 65536"/>
                  <a:gd name="T23" fmla="*/ 0 60000 65536"/>
                  <a:gd name="T24" fmla="*/ 0 w 110"/>
                  <a:gd name="T25" fmla="*/ 0 h 67"/>
                  <a:gd name="T26" fmla="*/ 110 w 110"/>
                  <a:gd name="T27" fmla="*/ 67 h 6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0" h="67">
                    <a:moveTo>
                      <a:pt x="107" y="0"/>
                    </a:moveTo>
                    <a:lnTo>
                      <a:pt x="0" y="22"/>
                    </a:lnTo>
                    <a:lnTo>
                      <a:pt x="0" y="67"/>
                    </a:lnTo>
                    <a:lnTo>
                      <a:pt x="110" y="41"/>
                    </a:lnTo>
                    <a:lnTo>
                      <a:pt x="107"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55" name="Freeform 218"/>
              <p:cNvSpPr>
                <a:spLocks/>
              </p:cNvSpPr>
              <p:nvPr/>
            </p:nvSpPr>
            <p:spPr bwMode="auto">
              <a:xfrm>
                <a:off x="1211" y="2827"/>
                <a:ext cx="111" cy="70"/>
              </a:xfrm>
              <a:custGeom>
                <a:avLst/>
                <a:gdLst>
                  <a:gd name="T0" fmla="*/ 0 w 111"/>
                  <a:gd name="T1" fmla="*/ 23 h 70"/>
                  <a:gd name="T2" fmla="*/ 0 w 111"/>
                  <a:gd name="T3" fmla="*/ 70 h 70"/>
                  <a:gd name="T4" fmla="*/ 111 w 111"/>
                  <a:gd name="T5" fmla="*/ 45 h 70"/>
                  <a:gd name="T6" fmla="*/ 111 w 111"/>
                  <a:gd name="T7" fmla="*/ 0 h 70"/>
                  <a:gd name="T8" fmla="*/ 0 w 111"/>
                  <a:gd name="T9" fmla="*/ 23 h 70"/>
                  <a:gd name="T10" fmla="*/ 0 60000 65536"/>
                  <a:gd name="T11" fmla="*/ 0 60000 65536"/>
                  <a:gd name="T12" fmla="*/ 0 60000 65536"/>
                  <a:gd name="T13" fmla="*/ 0 60000 65536"/>
                  <a:gd name="T14" fmla="*/ 0 60000 65536"/>
                  <a:gd name="T15" fmla="*/ 0 w 111"/>
                  <a:gd name="T16" fmla="*/ 0 h 70"/>
                  <a:gd name="T17" fmla="*/ 111 w 111"/>
                  <a:gd name="T18" fmla="*/ 70 h 70"/>
                </a:gdLst>
                <a:ahLst/>
                <a:cxnLst>
                  <a:cxn ang="T10">
                    <a:pos x="T0" y="T1"/>
                  </a:cxn>
                  <a:cxn ang="T11">
                    <a:pos x="T2" y="T3"/>
                  </a:cxn>
                  <a:cxn ang="T12">
                    <a:pos x="T4" y="T5"/>
                  </a:cxn>
                  <a:cxn ang="T13">
                    <a:pos x="T6" y="T7"/>
                  </a:cxn>
                  <a:cxn ang="T14">
                    <a:pos x="T8" y="T9"/>
                  </a:cxn>
                </a:cxnLst>
                <a:rect l="T15" t="T16" r="T17" b="T18"/>
                <a:pathLst>
                  <a:path w="111" h="70">
                    <a:moveTo>
                      <a:pt x="0" y="23"/>
                    </a:moveTo>
                    <a:lnTo>
                      <a:pt x="0" y="70"/>
                    </a:lnTo>
                    <a:lnTo>
                      <a:pt x="111" y="45"/>
                    </a:lnTo>
                    <a:lnTo>
                      <a:pt x="111" y="0"/>
                    </a:lnTo>
                    <a:lnTo>
                      <a:pt x="0" y="2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56" name="Freeform 219"/>
              <p:cNvSpPr>
                <a:spLocks/>
              </p:cNvSpPr>
              <p:nvPr/>
            </p:nvSpPr>
            <p:spPr bwMode="auto">
              <a:xfrm>
                <a:off x="1100" y="2850"/>
                <a:ext cx="111" cy="53"/>
              </a:xfrm>
              <a:custGeom>
                <a:avLst/>
                <a:gdLst>
                  <a:gd name="T0" fmla="*/ 0 w 111"/>
                  <a:gd name="T1" fmla="*/ 25 h 53"/>
                  <a:gd name="T2" fmla="*/ 0 w 111"/>
                  <a:gd name="T3" fmla="*/ 31 h 53"/>
                  <a:gd name="T4" fmla="*/ 57 w 111"/>
                  <a:gd name="T5" fmla="*/ 50 h 53"/>
                  <a:gd name="T6" fmla="*/ 57 w 111"/>
                  <a:gd name="T7" fmla="*/ 50 h 53"/>
                  <a:gd name="T8" fmla="*/ 70 w 111"/>
                  <a:gd name="T9" fmla="*/ 53 h 53"/>
                  <a:gd name="T10" fmla="*/ 79 w 111"/>
                  <a:gd name="T11" fmla="*/ 53 h 53"/>
                  <a:gd name="T12" fmla="*/ 111 w 111"/>
                  <a:gd name="T13" fmla="*/ 47 h 53"/>
                  <a:gd name="T14" fmla="*/ 111 w 111"/>
                  <a:gd name="T15" fmla="*/ 0 h 53"/>
                  <a:gd name="T16" fmla="*/ 0 w 111"/>
                  <a:gd name="T17" fmla="*/ 25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1"/>
                  <a:gd name="T28" fmla="*/ 0 h 53"/>
                  <a:gd name="T29" fmla="*/ 111 w 111"/>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1" h="53">
                    <a:moveTo>
                      <a:pt x="0" y="25"/>
                    </a:moveTo>
                    <a:lnTo>
                      <a:pt x="0" y="31"/>
                    </a:lnTo>
                    <a:lnTo>
                      <a:pt x="57" y="50"/>
                    </a:lnTo>
                    <a:lnTo>
                      <a:pt x="70" y="53"/>
                    </a:lnTo>
                    <a:lnTo>
                      <a:pt x="79" y="53"/>
                    </a:lnTo>
                    <a:lnTo>
                      <a:pt x="111" y="47"/>
                    </a:lnTo>
                    <a:lnTo>
                      <a:pt x="111" y="0"/>
                    </a:lnTo>
                    <a:lnTo>
                      <a:pt x="0" y="25"/>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57" name="Freeform 220"/>
              <p:cNvSpPr>
                <a:spLocks/>
              </p:cNvSpPr>
              <p:nvPr/>
            </p:nvSpPr>
            <p:spPr bwMode="auto">
              <a:xfrm>
                <a:off x="1094" y="2875"/>
                <a:ext cx="6" cy="6"/>
              </a:xfrm>
              <a:custGeom>
                <a:avLst/>
                <a:gdLst>
                  <a:gd name="T0" fmla="*/ 6 w 6"/>
                  <a:gd name="T1" fmla="*/ 0 h 6"/>
                  <a:gd name="T2" fmla="*/ 0 w 6"/>
                  <a:gd name="T3" fmla="*/ 0 h 6"/>
                  <a:gd name="T4" fmla="*/ 0 w 6"/>
                  <a:gd name="T5" fmla="*/ 0 h 6"/>
                  <a:gd name="T6" fmla="*/ 0 w 6"/>
                  <a:gd name="T7" fmla="*/ 0 h 6"/>
                  <a:gd name="T8" fmla="*/ 0 w 6"/>
                  <a:gd name="T9" fmla="*/ 3 h 6"/>
                  <a:gd name="T10" fmla="*/ 6 w 6"/>
                  <a:gd name="T11" fmla="*/ 6 h 6"/>
                  <a:gd name="T12" fmla="*/ 6 w 6"/>
                  <a:gd name="T13" fmla="*/ 6 h 6"/>
                  <a:gd name="T14" fmla="*/ 6 w 6"/>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0"/>
                    </a:moveTo>
                    <a:lnTo>
                      <a:pt x="0" y="0"/>
                    </a:lnTo>
                    <a:lnTo>
                      <a:pt x="0" y="3"/>
                    </a:lnTo>
                    <a:lnTo>
                      <a:pt x="6" y="6"/>
                    </a:lnTo>
                    <a:lnTo>
                      <a:pt x="6"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58" name="Freeform 221"/>
              <p:cNvSpPr>
                <a:spLocks/>
              </p:cNvSpPr>
              <p:nvPr/>
            </p:nvSpPr>
            <p:spPr bwMode="auto">
              <a:xfrm>
                <a:off x="1293" y="2685"/>
                <a:ext cx="16" cy="9"/>
              </a:xfrm>
              <a:custGeom>
                <a:avLst/>
                <a:gdLst>
                  <a:gd name="T0" fmla="*/ 0 w 16"/>
                  <a:gd name="T1" fmla="*/ 9 h 9"/>
                  <a:gd name="T2" fmla="*/ 16 w 16"/>
                  <a:gd name="T3" fmla="*/ 9 h 9"/>
                  <a:gd name="T4" fmla="*/ 16 w 16"/>
                  <a:gd name="T5" fmla="*/ 9 h 9"/>
                  <a:gd name="T6" fmla="*/ 16 w 16"/>
                  <a:gd name="T7" fmla="*/ 6 h 9"/>
                  <a:gd name="T8" fmla="*/ 10 w 16"/>
                  <a:gd name="T9" fmla="*/ 3 h 9"/>
                  <a:gd name="T10" fmla="*/ 6 w 16"/>
                  <a:gd name="T11" fmla="*/ 3 h 9"/>
                  <a:gd name="T12" fmla="*/ 6 w 16"/>
                  <a:gd name="T13" fmla="*/ 3 h 9"/>
                  <a:gd name="T14" fmla="*/ 0 w 16"/>
                  <a:gd name="T15" fmla="*/ 0 h 9"/>
                  <a:gd name="T16" fmla="*/ 0 w 16"/>
                  <a:gd name="T17" fmla="*/ 9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9"/>
                  <a:gd name="T29" fmla="*/ 16 w 16"/>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9">
                    <a:moveTo>
                      <a:pt x="0" y="9"/>
                    </a:moveTo>
                    <a:lnTo>
                      <a:pt x="16" y="9"/>
                    </a:lnTo>
                    <a:lnTo>
                      <a:pt x="16" y="6"/>
                    </a:lnTo>
                    <a:lnTo>
                      <a:pt x="10" y="3"/>
                    </a:lnTo>
                    <a:lnTo>
                      <a:pt x="6" y="3"/>
                    </a:lnTo>
                    <a:lnTo>
                      <a:pt x="0" y="0"/>
                    </a:lnTo>
                    <a:lnTo>
                      <a:pt x="0" y="9"/>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59" name="Freeform 222"/>
              <p:cNvSpPr>
                <a:spLocks/>
              </p:cNvSpPr>
              <p:nvPr/>
            </p:nvSpPr>
            <p:spPr bwMode="auto">
              <a:xfrm>
                <a:off x="1271" y="2685"/>
                <a:ext cx="22" cy="13"/>
              </a:xfrm>
              <a:custGeom>
                <a:avLst/>
                <a:gdLst>
                  <a:gd name="T0" fmla="*/ 0 w 22"/>
                  <a:gd name="T1" fmla="*/ 13 h 13"/>
                  <a:gd name="T2" fmla="*/ 0 w 22"/>
                  <a:gd name="T3" fmla="*/ 13 h 13"/>
                  <a:gd name="T4" fmla="*/ 6 w 22"/>
                  <a:gd name="T5" fmla="*/ 13 h 13"/>
                  <a:gd name="T6" fmla="*/ 22 w 22"/>
                  <a:gd name="T7" fmla="*/ 9 h 13"/>
                  <a:gd name="T8" fmla="*/ 22 w 22"/>
                  <a:gd name="T9" fmla="*/ 0 h 13"/>
                  <a:gd name="T10" fmla="*/ 22 w 22"/>
                  <a:gd name="T11" fmla="*/ 0 h 13"/>
                  <a:gd name="T12" fmla="*/ 9 w 22"/>
                  <a:gd name="T13" fmla="*/ 0 h 13"/>
                  <a:gd name="T14" fmla="*/ 0 w 22"/>
                  <a:gd name="T15" fmla="*/ 3 h 13"/>
                  <a:gd name="T16" fmla="*/ 0 w 22"/>
                  <a:gd name="T17" fmla="*/ 13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3"/>
                  <a:gd name="T29" fmla="*/ 22 w 22"/>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3">
                    <a:moveTo>
                      <a:pt x="0" y="13"/>
                    </a:moveTo>
                    <a:lnTo>
                      <a:pt x="0" y="13"/>
                    </a:lnTo>
                    <a:lnTo>
                      <a:pt x="6" y="13"/>
                    </a:lnTo>
                    <a:lnTo>
                      <a:pt x="22" y="9"/>
                    </a:lnTo>
                    <a:lnTo>
                      <a:pt x="22" y="0"/>
                    </a:lnTo>
                    <a:lnTo>
                      <a:pt x="9" y="0"/>
                    </a:lnTo>
                    <a:lnTo>
                      <a:pt x="0" y="3"/>
                    </a:lnTo>
                    <a:lnTo>
                      <a:pt x="0" y="13"/>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60" name="Freeform 223"/>
              <p:cNvSpPr>
                <a:spLocks/>
              </p:cNvSpPr>
              <p:nvPr/>
            </p:nvSpPr>
            <p:spPr bwMode="auto">
              <a:xfrm>
                <a:off x="1249" y="2688"/>
                <a:ext cx="22" cy="10"/>
              </a:xfrm>
              <a:custGeom>
                <a:avLst/>
                <a:gdLst>
                  <a:gd name="T0" fmla="*/ 12 w 22"/>
                  <a:gd name="T1" fmla="*/ 6 h 10"/>
                  <a:gd name="T2" fmla="*/ 12 w 22"/>
                  <a:gd name="T3" fmla="*/ 6 h 10"/>
                  <a:gd name="T4" fmla="*/ 22 w 22"/>
                  <a:gd name="T5" fmla="*/ 10 h 10"/>
                  <a:gd name="T6" fmla="*/ 22 w 22"/>
                  <a:gd name="T7" fmla="*/ 0 h 10"/>
                  <a:gd name="T8" fmla="*/ 3 w 22"/>
                  <a:gd name="T9" fmla="*/ 3 h 10"/>
                  <a:gd name="T10" fmla="*/ 3 w 22"/>
                  <a:gd name="T11" fmla="*/ 3 h 10"/>
                  <a:gd name="T12" fmla="*/ 0 w 22"/>
                  <a:gd name="T13" fmla="*/ 3 h 10"/>
                  <a:gd name="T14" fmla="*/ 6 w 22"/>
                  <a:gd name="T15" fmla="*/ 6 h 10"/>
                  <a:gd name="T16" fmla="*/ 12 w 22"/>
                  <a:gd name="T17" fmla="*/ 6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0"/>
                  <a:gd name="T29" fmla="*/ 22 w 22"/>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0">
                    <a:moveTo>
                      <a:pt x="12" y="6"/>
                    </a:moveTo>
                    <a:lnTo>
                      <a:pt x="12" y="6"/>
                    </a:lnTo>
                    <a:lnTo>
                      <a:pt x="22" y="10"/>
                    </a:lnTo>
                    <a:lnTo>
                      <a:pt x="22" y="0"/>
                    </a:lnTo>
                    <a:lnTo>
                      <a:pt x="3" y="3"/>
                    </a:lnTo>
                    <a:lnTo>
                      <a:pt x="0" y="3"/>
                    </a:lnTo>
                    <a:lnTo>
                      <a:pt x="6" y="6"/>
                    </a:lnTo>
                    <a:lnTo>
                      <a:pt x="12" y="6"/>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61" name="Freeform 224"/>
              <p:cNvSpPr>
                <a:spLocks/>
              </p:cNvSpPr>
              <p:nvPr/>
            </p:nvSpPr>
            <p:spPr bwMode="auto">
              <a:xfrm>
                <a:off x="1249" y="2694"/>
                <a:ext cx="9" cy="10"/>
              </a:xfrm>
              <a:custGeom>
                <a:avLst/>
                <a:gdLst>
                  <a:gd name="T0" fmla="*/ 0 w 9"/>
                  <a:gd name="T1" fmla="*/ 10 h 10"/>
                  <a:gd name="T2" fmla="*/ 9 w 9"/>
                  <a:gd name="T3" fmla="*/ 7 h 10"/>
                  <a:gd name="T4" fmla="*/ 9 w 9"/>
                  <a:gd name="T5" fmla="*/ 7 h 10"/>
                  <a:gd name="T6" fmla="*/ 9 w 9"/>
                  <a:gd name="T7" fmla="*/ 7 h 10"/>
                  <a:gd name="T8" fmla="*/ 3 w 9"/>
                  <a:gd name="T9" fmla="*/ 4 h 10"/>
                  <a:gd name="T10" fmla="*/ 0 w 9"/>
                  <a:gd name="T11" fmla="*/ 0 h 10"/>
                  <a:gd name="T12" fmla="*/ 0 w 9"/>
                  <a:gd name="T13" fmla="*/ 10 h 10"/>
                  <a:gd name="T14" fmla="*/ 0 60000 65536"/>
                  <a:gd name="T15" fmla="*/ 0 60000 65536"/>
                  <a:gd name="T16" fmla="*/ 0 60000 65536"/>
                  <a:gd name="T17" fmla="*/ 0 60000 65536"/>
                  <a:gd name="T18" fmla="*/ 0 60000 65536"/>
                  <a:gd name="T19" fmla="*/ 0 60000 65536"/>
                  <a:gd name="T20" fmla="*/ 0 60000 65536"/>
                  <a:gd name="T21" fmla="*/ 0 w 9"/>
                  <a:gd name="T22" fmla="*/ 0 h 10"/>
                  <a:gd name="T23" fmla="*/ 9 w 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0">
                    <a:moveTo>
                      <a:pt x="0" y="10"/>
                    </a:moveTo>
                    <a:lnTo>
                      <a:pt x="9" y="7"/>
                    </a:lnTo>
                    <a:lnTo>
                      <a:pt x="3" y="4"/>
                    </a:lnTo>
                    <a:lnTo>
                      <a:pt x="0" y="0"/>
                    </a:lnTo>
                    <a:lnTo>
                      <a:pt x="0" y="1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62" name="Freeform 225"/>
              <p:cNvSpPr>
                <a:spLocks/>
              </p:cNvSpPr>
              <p:nvPr/>
            </p:nvSpPr>
            <p:spPr bwMode="auto">
              <a:xfrm>
                <a:off x="1227" y="2694"/>
                <a:ext cx="22" cy="13"/>
              </a:xfrm>
              <a:custGeom>
                <a:avLst/>
                <a:gdLst>
                  <a:gd name="T0" fmla="*/ 0 w 22"/>
                  <a:gd name="T1" fmla="*/ 13 h 13"/>
                  <a:gd name="T2" fmla="*/ 22 w 22"/>
                  <a:gd name="T3" fmla="*/ 10 h 13"/>
                  <a:gd name="T4" fmla="*/ 22 w 22"/>
                  <a:gd name="T5" fmla="*/ 0 h 13"/>
                  <a:gd name="T6" fmla="*/ 22 w 22"/>
                  <a:gd name="T7" fmla="*/ 0 h 13"/>
                  <a:gd name="T8" fmla="*/ 22 w 22"/>
                  <a:gd name="T9" fmla="*/ 0 h 13"/>
                  <a:gd name="T10" fmla="*/ 3 w 22"/>
                  <a:gd name="T11" fmla="*/ 0 h 13"/>
                  <a:gd name="T12" fmla="*/ 0 w 22"/>
                  <a:gd name="T13" fmla="*/ 0 h 13"/>
                  <a:gd name="T14" fmla="*/ 0 w 22"/>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3"/>
                  <a:gd name="T26" fmla="*/ 22 w 22"/>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3">
                    <a:moveTo>
                      <a:pt x="0" y="13"/>
                    </a:moveTo>
                    <a:lnTo>
                      <a:pt x="22" y="10"/>
                    </a:lnTo>
                    <a:lnTo>
                      <a:pt x="22" y="0"/>
                    </a:lnTo>
                    <a:lnTo>
                      <a:pt x="3" y="0"/>
                    </a:lnTo>
                    <a:lnTo>
                      <a:pt x="0" y="0"/>
                    </a:lnTo>
                    <a:lnTo>
                      <a:pt x="0" y="1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63" name="Freeform 226"/>
              <p:cNvSpPr>
                <a:spLocks/>
              </p:cNvSpPr>
              <p:nvPr/>
            </p:nvSpPr>
            <p:spPr bwMode="auto">
              <a:xfrm>
                <a:off x="1204" y="2694"/>
                <a:ext cx="23" cy="13"/>
              </a:xfrm>
              <a:custGeom>
                <a:avLst/>
                <a:gdLst>
                  <a:gd name="T0" fmla="*/ 0 w 23"/>
                  <a:gd name="T1" fmla="*/ 10 h 13"/>
                  <a:gd name="T2" fmla="*/ 4 w 23"/>
                  <a:gd name="T3" fmla="*/ 10 h 13"/>
                  <a:gd name="T4" fmla="*/ 4 w 23"/>
                  <a:gd name="T5" fmla="*/ 10 h 13"/>
                  <a:gd name="T6" fmla="*/ 23 w 23"/>
                  <a:gd name="T7" fmla="*/ 13 h 13"/>
                  <a:gd name="T8" fmla="*/ 23 w 23"/>
                  <a:gd name="T9" fmla="*/ 13 h 13"/>
                  <a:gd name="T10" fmla="*/ 23 w 23"/>
                  <a:gd name="T11" fmla="*/ 0 h 13"/>
                  <a:gd name="T12" fmla="*/ 0 w 23"/>
                  <a:gd name="T13" fmla="*/ 4 h 13"/>
                  <a:gd name="T14" fmla="*/ 0 w 23"/>
                  <a:gd name="T15" fmla="*/ 10 h 13"/>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13"/>
                  <a:gd name="T26" fmla="*/ 23 w 23"/>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13">
                    <a:moveTo>
                      <a:pt x="0" y="10"/>
                    </a:moveTo>
                    <a:lnTo>
                      <a:pt x="4" y="10"/>
                    </a:lnTo>
                    <a:lnTo>
                      <a:pt x="23" y="13"/>
                    </a:lnTo>
                    <a:lnTo>
                      <a:pt x="23" y="0"/>
                    </a:lnTo>
                    <a:lnTo>
                      <a:pt x="0" y="4"/>
                    </a:lnTo>
                    <a:lnTo>
                      <a:pt x="0" y="10"/>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64" name="Freeform 227"/>
              <p:cNvSpPr>
                <a:spLocks/>
              </p:cNvSpPr>
              <p:nvPr/>
            </p:nvSpPr>
            <p:spPr bwMode="auto">
              <a:xfrm>
                <a:off x="1198" y="2698"/>
                <a:ext cx="6" cy="6"/>
              </a:xfrm>
              <a:custGeom>
                <a:avLst/>
                <a:gdLst>
                  <a:gd name="T0" fmla="*/ 6 w 6"/>
                  <a:gd name="T1" fmla="*/ 6 h 6"/>
                  <a:gd name="T2" fmla="*/ 6 w 6"/>
                  <a:gd name="T3" fmla="*/ 0 h 6"/>
                  <a:gd name="T4" fmla="*/ 0 w 6"/>
                  <a:gd name="T5" fmla="*/ 0 h 6"/>
                  <a:gd name="T6" fmla="*/ 0 w 6"/>
                  <a:gd name="T7" fmla="*/ 0 h 6"/>
                  <a:gd name="T8" fmla="*/ 0 w 6"/>
                  <a:gd name="T9" fmla="*/ 3 h 6"/>
                  <a:gd name="T10" fmla="*/ 6 w 6"/>
                  <a:gd name="T11" fmla="*/ 6 h 6"/>
                  <a:gd name="T12" fmla="*/ 6 w 6"/>
                  <a:gd name="T13" fmla="*/ 6 h 6"/>
                  <a:gd name="T14" fmla="*/ 0 60000 65536"/>
                  <a:gd name="T15" fmla="*/ 0 60000 65536"/>
                  <a:gd name="T16" fmla="*/ 0 60000 65536"/>
                  <a:gd name="T17" fmla="*/ 0 60000 65536"/>
                  <a:gd name="T18" fmla="*/ 0 60000 65536"/>
                  <a:gd name="T19" fmla="*/ 0 60000 65536"/>
                  <a:gd name="T20" fmla="*/ 0 60000 65536"/>
                  <a:gd name="T21" fmla="*/ 0 w 6"/>
                  <a:gd name="T22" fmla="*/ 0 h 6"/>
                  <a:gd name="T23" fmla="*/ 6 w 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6">
                    <a:moveTo>
                      <a:pt x="6" y="6"/>
                    </a:moveTo>
                    <a:lnTo>
                      <a:pt x="6" y="0"/>
                    </a:lnTo>
                    <a:lnTo>
                      <a:pt x="0" y="0"/>
                    </a:lnTo>
                    <a:lnTo>
                      <a:pt x="0" y="3"/>
                    </a:lnTo>
                    <a:lnTo>
                      <a:pt x="6" y="6"/>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65" name="Freeform 228"/>
              <p:cNvSpPr>
                <a:spLocks/>
              </p:cNvSpPr>
              <p:nvPr/>
            </p:nvSpPr>
            <p:spPr bwMode="auto">
              <a:xfrm>
                <a:off x="1204" y="2707"/>
                <a:ext cx="4" cy="3"/>
              </a:xfrm>
              <a:custGeom>
                <a:avLst/>
                <a:gdLst>
                  <a:gd name="T0" fmla="*/ 0 w 4"/>
                  <a:gd name="T1" fmla="*/ 3 h 3"/>
                  <a:gd name="T2" fmla="*/ 0 w 4"/>
                  <a:gd name="T3" fmla="*/ 3 h 3"/>
                  <a:gd name="T4" fmla="*/ 4 w 4"/>
                  <a:gd name="T5" fmla="*/ 3 h 3"/>
                  <a:gd name="T6" fmla="*/ 0 w 4"/>
                  <a:gd name="T7" fmla="*/ 0 h 3"/>
                  <a:gd name="T8" fmla="*/ 0 w 4"/>
                  <a:gd name="T9" fmla="*/ 3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3"/>
                    </a:moveTo>
                    <a:lnTo>
                      <a:pt x="0" y="3"/>
                    </a:lnTo>
                    <a:lnTo>
                      <a:pt x="4" y="3"/>
                    </a:lnTo>
                    <a:lnTo>
                      <a:pt x="0" y="0"/>
                    </a:lnTo>
                    <a:lnTo>
                      <a:pt x="0" y="3"/>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66" name="Freeform 229"/>
              <p:cNvSpPr>
                <a:spLocks/>
              </p:cNvSpPr>
              <p:nvPr/>
            </p:nvSpPr>
            <p:spPr bwMode="auto">
              <a:xfrm>
                <a:off x="1182" y="2701"/>
                <a:ext cx="22" cy="12"/>
              </a:xfrm>
              <a:custGeom>
                <a:avLst/>
                <a:gdLst>
                  <a:gd name="T0" fmla="*/ 22 w 22"/>
                  <a:gd name="T1" fmla="*/ 9 h 12"/>
                  <a:gd name="T2" fmla="*/ 22 w 22"/>
                  <a:gd name="T3" fmla="*/ 9 h 12"/>
                  <a:gd name="T4" fmla="*/ 22 w 22"/>
                  <a:gd name="T5" fmla="*/ 9 h 12"/>
                  <a:gd name="T6" fmla="*/ 22 w 22"/>
                  <a:gd name="T7" fmla="*/ 6 h 12"/>
                  <a:gd name="T8" fmla="*/ 22 w 22"/>
                  <a:gd name="T9" fmla="*/ 6 h 12"/>
                  <a:gd name="T10" fmla="*/ 19 w 22"/>
                  <a:gd name="T11" fmla="*/ 3 h 12"/>
                  <a:gd name="T12" fmla="*/ 16 w 22"/>
                  <a:gd name="T13" fmla="*/ 3 h 12"/>
                  <a:gd name="T14" fmla="*/ 16 w 22"/>
                  <a:gd name="T15" fmla="*/ 3 h 12"/>
                  <a:gd name="T16" fmla="*/ 0 w 22"/>
                  <a:gd name="T17" fmla="*/ 0 h 12"/>
                  <a:gd name="T18" fmla="*/ 0 w 22"/>
                  <a:gd name="T19" fmla="*/ 12 h 12"/>
                  <a:gd name="T20" fmla="*/ 22 w 22"/>
                  <a:gd name="T21" fmla="*/ 9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12"/>
                  <a:gd name="T35" fmla="*/ 22 w 2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12">
                    <a:moveTo>
                      <a:pt x="22" y="9"/>
                    </a:moveTo>
                    <a:lnTo>
                      <a:pt x="22" y="9"/>
                    </a:lnTo>
                    <a:lnTo>
                      <a:pt x="22" y="6"/>
                    </a:lnTo>
                    <a:lnTo>
                      <a:pt x="19" y="3"/>
                    </a:lnTo>
                    <a:lnTo>
                      <a:pt x="16" y="3"/>
                    </a:lnTo>
                    <a:lnTo>
                      <a:pt x="0" y="0"/>
                    </a:lnTo>
                    <a:lnTo>
                      <a:pt x="0" y="12"/>
                    </a:lnTo>
                    <a:lnTo>
                      <a:pt x="22" y="9"/>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67" name="Freeform 230"/>
              <p:cNvSpPr>
                <a:spLocks/>
              </p:cNvSpPr>
              <p:nvPr/>
            </p:nvSpPr>
            <p:spPr bwMode="auto">
              <a:xfrm>
                <a:off x="1160" y="2701"/>
                <a:ext cx="22" cy="16"/>
              </a:xfrm>
              <a:custGeom>
                <a:avLst/>
                <a:gdLst>
                  <a:gd name="T0" fmla="*/ 13 w 22"/>
                  <a:gd name="T1" fmla="*/ 16 h 16"/>
                  <a:gd name="T2" fmla="*/ 22 w 22"/>
                  <a:gd name="T3" fmla="*/ 12 h 16"/>
                  <a:gd name="T4" fmla="*/ 22 w 22"/>
                  <a:gd name="T5" fmla="*/ 0 h 16"/>
                  <a:gd name="T6" fmla="*/ 22 w 22"/>
                  <a:gd name="T7" fmla="*/ 0 h 16"/>
                  <a:gd name="T8" fmla="*/ 19 w 22"/>
                  <a:gd name="T9" fmla="*/ 0 h 16"/>
                  <a:gd name="T10" fmla="*/ 0 w 22"/>
                  <a:gd name="T11" fmla="*/ 3 h 16"/>
                  <a:gd name="T12" fmla="*/ 0 w 22"/>
                  <a:gd name="T13" fmla="*/ 12 h 16"/>
                  <a:gd name="T14" fmla="*/ 0 w 22"/>
                  <a:gd name="T15" fmla="*/ 12 h 16"/>
                  <a:gd name="T16" fmla="*/ 13 w 22"/>
                  <a:gd name="T17" fmla="*/ 16 h 16"/>
                  <a:gd name="T18" fmla="*/ 13 w 22"/>
                  <a:gd name="T19" fmla="*/ 16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16"/>
                  <a:gd name="T32" fmla="*/ 22 w 22"/>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16">
                    <a:moveTo>
                      <a:pt x="13" y="16"/>
                    </a:moveTo>
                    <a:lnTo>
                      <a:pt x="22" y="12"/>
                    </a:lnTo>
                    <a:lnTo>
                      <a:pt x="22" y="0"/>
                    </a:lnTo>
                    <a:lnTo>
                      <a:pt x="19" y="0"/>
                    </a:lnTo>
                    <a:lnTo>
                      <a:pt x="0" y="3"/>
                    </a:lnTo>
                    <a:lnTo>
                      <a:pt x="0" y="12"/>
                    </a:lnTo>
                    <a:lnTo>
                      <a:pt x="13" y="16"/>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68" name="Freeform 231"/>
              <p:cNvSpPr>
                <a:spLocks/>
              </p:cNvSpPr>
              <p:nvPr/>
            </p:nvSpPr>
            <p:spPr bwMode="auto">
              <a:xfrm>
                <a:off x="1144" y="2704"/>
                <a:ext cx="16" cy="9"/>
              </a:xfrm>
              <a:custGeom>
                <a:avLst/>
                <a:gdLst>
                  <a:gd name="T0" fmla="*/ 10 w 16"/>
                  <a:gd name="T1" fmla="*/ 9 h 9"/>
                  <a:gd name="T2" fmla="*/ 10 w 16"/>
                  <a:gd name="T3" fmla="*/ 9 h 9"/>
                  <a:gd name="T4" fmla="*/ 16 w 16"/>
                  <a:gd name="T5" fmla="*/ 9 h 9"/>
                  <a:gd name="T6" fmla="*/ 16 w 16"/>
                  <a:gd name="T7" fmla="*/ 0 h 9"/>
                  <a:gd name="T8" fmla="*/ 4 w 16"/>
                  <a:gd name="T9" fmla="*/ 3 h 9"/>
                  <a:gd name="T10" fmla="*/ 4 w 16"/>
                  <a:gd name="T11" fmla="*/ 3 h 9"/>
                  <a:gd name="T12" fmla="*/ 0 w 16"/>
                  <a:gd name="T13" fmla="*/ 3 h 9"/>
                  <a:gd name="T14" fmla="*/ 7 w 16"/>
                  <a:gd name="T15" fmla="*/ 6 h 9"/>
                  <a:gd name="T16" fmla="*/ 10 w 16"/>
                  <a:gd name="T17" fmla="*/ 9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9"/>
                  <a:gd name="T29" fmla="*/ 16 w 16"/>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9">
                    <a:moveTo>
                      <a:pt x="10" y="9"/>
                    </a:moveTo>
                    <a:lnTo>
                      <a:pt x="10" y="9"/>
                    </a:lnTo>
                    <a:lnTo>
                      <a:pt x="16" y="9"/>
                    </a:lnTo>
                    <a:lnTo>
                      <a:pt x="16" y="0"/>
                    </a:lnTo>
                    <a:lnTo>
                      <a:pt x="4" y="3"/>
                    </a:lnTo>
                    <a:lnTo>
                      <a:pt x="0" y="3"/>
                    </a:lnTo>
                    <a:lnTo>
                      <a:pt x="7" y="6"/>
                    </a:lnTo>
                    <a:lnTo>
                      <a:pt x="10" y="9"/>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69" name="Freeform 232"/>
              <p:cNvSpPr>
                <a:spLocks/>
              </p:cNvSpPr>
              <p:nvPr/>
            </p:nvSpPr>
            <p:spPr bwMode="auto">
              <a:xfrm>
                <a:off x="1138" y="2710"/>
                <a:ext cx="16" cy="10"/>
              </a:xfrm>
              <a:custGeom>
                <a:avLst/>
                <a:gdLst>
                  <a:gd name="T0" fmla="*/ 13 w 16"/>
                  <a:gd name="T1" fmla="*/ 10 h 10"/>
                  <a:gd name="T2" fmla="*/ 13 w 16"/>
                  <a:gd name="T3" fmla="*/ 10 h 10"/>
                  <a:gd name="T4" fmla="*/ 16 w 16"/>
                  <a:gd name="T5" fmla="*/ 7 h 10"/>
                  <a:gd name="T6" fmla="*/ 10 w 16"/>
                  <a:gd name="T7" fmla="*/ 3 h 10"/>
                  <a:gd name="T8" fmla="*/ 6 w 16"/>
                  <a:gd name="T9" fmla="*/ 3 h 10"/>
                  <a:gd name="T10" fmla="*/ 6 w 16"/>
                  <a:gd name="T11" fmla="*/ 3 h 10"/>
                  <a:gd name="T12" fmla="*/ 0 w 16"/>
                  <a:gd name="T13" fmla="*/ 0 h 10"/>
                  <a:gd name="T14" fmla="*/ 3 w 16"/>
                  <a:gd name="T15" fmla="*/ 10 h 10"/>
                  <a:gd name="T16" fmla="*/ 13 w 16"/>
                  <a:gd name="T17" fmla="*/ 1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0"/>
                  <a:gd name="T29" fmla="*/ 16 w 1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0">
                    <a:moveTo>
                      <a:pt x="13" y="10"/>
                    </a:moveTo>
                    <a:lnTo>
                      <a:pt x="13" y="10"/>
                    </a:lnTo>
                    <a:lnTo>
                      <a:pt x="16" y="7"/>
                    </a:lnTo>
                    <a:lnTo>
                      <a:pt x="10" y="3"/>
                    </a:lnTo>
                    <a:lnTo>
                      <a:pt x="6" y="3"/>
                    </a:lnTo>
                    <a:lnTo>
                      <a:pt x="0" y="0"/>
                    </a:lnTo>
                    <a:lnTo>
                      <a:pt x="3" y="10"/>
                    </a:lnTo>
                    <a:lnTo>
                      <a:pt x="13" y="10"/>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70" name="Freeform 233"/>
              <p:cNvSpPr>
                <a:spLocks/>
              </p:cNvSpPr>
              <p:nvPr/>
            </p:nvSpPr>
            <p:spPr bwMode="auto">
              <a:xfrm>
                <a:off x="1116" y="2710"/>
                <a:ext cx="25" cy="13"/>
              </a:xfrm>
              <a:custGeom>
                <a:avLst/>
                <a:gdLst>
                  <a:gd name="T0" fmla="*/ 3 w 25"/>
                  <a:gd name="T1" fmla="*/ 13 h 13"/>
                  <a:gd name="T2" fmla="*/ 3 w 25"/>
                  <a:gd name="T3" fmla="*/ 13 h 13"/>
                  <a:gd name="T4" fmla="*/ 3 w 25"/>
                  <a:gd name="T5" fmla="*/ 13 h 13"/>
                  <a:gd name="T6" fmla="*/ 25 w 25"/>
                  <a:gd name="T7" fmla="*/ 10 h 13"/>
                  <a:gd name="T8" fmla="*/ 22 w 25"/>
                  <a:gd name="T9" fmla="*/ 0 h 13"/>
                  <a:gd name="T10" fmla="*/ 22 w 25"/>
                  <a:gd name="T11" fmla="*/ 0 h 13"/>
                  <a:gd name="T12" fmla="*/ 9 w 25"/>
                  <a:gd name="T13" fmla="*/ 0 h 13"/>
                  <a:gd name="T14" fmla="*/ 0 w 25"/>
                  <a:gd name="T15" fmla="*/ 0 h 13"/>
                  <a:gd name="T16" fmla="*/ 3 w 25"/>
                  <a:gd name="T17" fmla="*/ 13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13"/>
                  <a:gd name="T29" fmla="*/ 25 w 25"/>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13">
                    <a:moveTo>
                      <a:pt x="3" y="13"/>
                    </a:moveTo>
                    <a:lnTo>
                      <a:pt x="3" y="13"/>
                    </a:lnTo>
                    <a:lnTo>
                      <a:pt x="25" y="10"/>
                    </a:lnTo>
                    <a:lnTo>
                      <a:pt x="22" y="0"/>
                    </a:lnTo>
                    <a:lnTo>
                      <a:pt x="9" y="0"/>
                    </a:lnTo>
                    <a:lnTo>
                      <a:pt x="0" y="0"/>
                    </a:lnTo>
                    <a:lnTo>
                      <a:pt x="3" y="13"/>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71" name="Freeform 234"/>
              <p:cNvSpPr>
                <a:spLocks/>
              </p:cNvSpPr>
              <p:nvPr/>
            </p:nvSpPr>
            <p:spPr bwMode="auto">
              <a:xfrm>
                <a:off x="1094" y="2710"/>
                <a:ext cx="25" cy="13"/>
              </a:xfrm>
              <a:custGeom>
                <a:avLst/>
                <a:gdLst>
                  <a:gd name="T0" fmla="*/ 3 w 25"/>
                  <a:gd name="T1" fmla="*/ 10 h 13"/>
                  <a:gd name="T2" fmla="*/ 6 w 25"/>
                  <a:gd name="T3" fmla="*/ 13 h 13"/>
                  <a:gd name="T4" fmla="*/ 6 w 25"/>
                  <a:gd name="T5" fmla="*/ 13 h 13"/>
                  <a:gd name="T6" fmla="*/ 25 w 25"/>
                  <a:gd name="T7" fmla="*/ 13 h 13"/>
                  <a:gd name="T8" fmla="*/ 22 w 25"/>
                  <a:gd name="T9" fmla="*/ 0 h 13"/>
                  <a:gd name="T10" fmla="*/ 0 w 25"/>
                  <a:gd name="T11" fmla="*/ 3 h 13"/>
                  <a:gd name="T12" fmla="*/ 3 w 25"/>
                  <a:gd name="T13" fmla="*/ 10 h 13"/>
                  <a:gd name="T14" fmla="*/ 0 60000 65536"/>
                  <a:gd name="T15" fmla="*/ 0 60000 65536"/>
                  <a:gd name="T16" fmla="*/ 0 60000 65536"/>
                  <a:gd name="T17" fmla="*/ 0 60000 65536"/>
                  <a:gd name="T18" fmla="*/ 0 60000 65536"/>
                  <a:gd name="T19" fmla="*/ 0 60000 65536"/>
                  <a:gd name="T20" fmla="*/ 0 60000 65536"/>
                  <a:gd name="T21" fmla="*/ 0 w 25"/>
                  <a:gd name="T22" fmla="*/ 0 h 13"/>
                  <a:gd name="T23" fmla="*/ 25 w 25"/>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13">
                    <a:moveTo>
                      <a:pt x="3" y="10"/>
                    </a:moveTo>
                    <a:lnTo>
                      <a:pt x="6" y="13"/>
                    </a:lnTo>
                    <a:lnTo>
                      <a:pt x="25" y="13"/>
                    </a:lnTo>
                    <a:lnTo>
                      <a:pt x="22" y="0"/>
                    </a:lnTo>
                    <a:lnTo>
                      <a:pt x="0" y="3"/>
                    </a:lnTo>
                    <a:lnTo>
                      <a:pt x="3" y="1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72" name="Freeform 235"/>
              <p:cNvSpPr>
                <a:spLocks/>
              </p:cNvSpPr>
              <p:nvPr/>
            </p:nvSpPr>
            <p:spPr bwMode="auto">
              <a:xfrm>
                <a:off x="1087" y="2713"/>
                <a:ext cx="10" cy="7"/>
              </a:xfrm>
              <a:custGeom>
                <a:avLst/>
                <a:gdLst>
                  <a:gd name="T0" fmla="*/ 10 w 10"/>
                  <a:gd name="T1" fmla="*/ 7 h 7"/>
                  <a:gd name="T2" fmla="*/ 7 w 10"/>
                  <a:gd name="T3" fmla="*/ 0 h 7"/>
                  <a:gd name="T4" fmla="*/ 4 w 10"/>
                  <a:gd name="T5" fmla="*/ 4 h 7"/>
                  <a:gd name="T6" fmla="*/ 4 w 10"/>
                  <a:gd name="T7" fmla="*/ 4 h 7"/>
                  <a:gd name="T8" fmla="*/ 0 w 10"/>
                  <a:gd name="T9" fmla="*/ 4 h 7"/>
                  <a:gd name="T10" fmla="*/ 7 w 10"/>
                  <a:gd name="T11" fmla="*/ 7 h 7"/>
                  <a:gd name="T12" fmla="*/ 10 w 10"/>
                  <a:gd name="T13" fmla="*/ 7 h 7"/>
                  <a:gd name="T14" fmla="*/ 0 60000 65536"/>
                  <a:gd name="T15" fmla="*/ 0 60000 65536"/>
                  <a:gd name="T16" fmla="*/ 0 60000 65536"/>
                  <a:gd name="T17" fmla="*/ 0 60000 65536"/>
                  <a:gd name="T18" fmla="*/ 0 60000 65536"/>
                  <a:gd name="T19" fmla="*/ 0 60000 65536"/>
                  <a:gd name="T20" fmla="*/ 0 60000 65536"/>
                  <a:gd name="T21" fmla="*/ 0 w 10"/>
                  <a:gd name="T22" fmla="*/ 0 h 7"/>
                  <a:gd name="T23" fmla="*/ 10 w 10"/>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7">
                    <a:moveTo>
                      <a:pt x="10" y="7"/>
                    </a:moveTo>
                    <a:lnTo>
                      <a:pt x="7" y="0"/>
                    </a:lnTo>
                    <a:lnTo>
                      <a:pt x="4" y="4"/>
                    </a:lnTo>
                    <a:lnTo>
                      <a:pt x="0" y="4"/>
                    </a:lnTo>
                    <a:lnTo>
                      <a:pt x="7" y="7"/>
                    </a:lnTo>
                    <a:lnTo>
                      <a:pt x="10"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73" name="Rectangle 236"/>
              <p:cNvSpPr>
                <a:spLocks noChangeArrowheads="1"/>
              </p:cNvSpPr>
              <p:nvPr/>
            </p:nvSpPr>
            <p:spPr bwMode="auto">
              <a:xfrm>
                <a:off x="1097" y="2726"/>
                <a:ext cx="1" cy="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ko-KR" altLang="ko-KR"/>
              </a:p>
            </p:txBody>
          </p:sp>
          <p:sp>
            <p:nvSpPr>
              <p:cNvPr id="16174" name="Freeform 237"/>
              <p:cNvSpPr>
                <a:spLocks/>
              </p:cNvSpPr>
              <p:nvPr/>
            </p:nvSpPr>
            <p:spPr bwMode="auto">
              <a:xfrm>
                <a:off x="1040" y="2720"/>
                <a:ext cx="57" cy="12"/>
              </a:xfrm>
              <a:custGeom>
                <a:avLst/>
                <a:gdLst>
                  <a:gd name="T0" fmla="*/ 0 w 57"/>
                  <a:gd name="T1" fmla="*/ 9 h 12"/>
                  <a:gd name="T2" fmla="*/ 0 w 57"/>
                  <a:gd name="T3" fmla="*/ 12 h 12"/>
                  <a:gd name="T4" fmla="*/ 0 w 57"/>
                  <a:gd name="T5" fmla="*/ 12 h 12"/>
                  <a:gd name="T6" fmla="*/ 13 w 57"/>
                  <a:gd name="T7" fmla="*/ 12 h 12"/>
                  <a:gd name="T8" fmla="*/ 22 w 57"/>
                  <a:gd name="T9" fmla="*/ 12 h 12"/>
                  <a:gd name="T10" fmla="*/ 57 w 57"/>
                  <a:gd name="T11" fmla="*/ 9 h 12"/>
                  <a:gd name="T12" fmla="*/ 57 w 57"/>
                  <a:gd name="T13" fmla="*/ 9 h 12"/>
                  <a:gd name="T14" fmla="*/ 57 w 57"/>
                  <a:gd name="T15" fmla="*/ 9 h 12"/>
                  <a:gd name="T16" fmla="*/ 57 w 57"/>
                  <a:gd name="T17" fmla="*/ 6 h 12"/>
                  <a:gd name="T18" fmla="*/ 57 w 57"/>
                  <a:gd name="T19" fmla="*/ 6 h 12"/>
                  <a:gd name="T20" fmla="*/ 51 w 57"/>
                  <a:gd name="T21" fmla="*/ 3 h 12"/>
                  <a:gd name="T22" fmla="*/ 47 w 57"/>
                  <a:gd name="T23" fmla="*/ 3 h 12"/>
                  <a:gd name="T24" fmla="*/ 47 w 57"/>
                  <a:gd name="T25" fmla="*/ 3 h 12"/>
                  <a:gd name="T26" fmla="*/ 28 w 57"/>
                  <a:gd name="T27" fmla="*/ 0 h 12"/>
                  <a:gd name="T28" fmla="*/ 0 w 57"/>
                  <a:gd name="T29" fmla="*/ 3 h 12"/>
                  <a:gd name="T30" fmla="*/ 0 w 57"/>
                  <a:gd name="T31" fmla="*/ 9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7"/>
                  <a:gd name="T49" fmla="*/ 0 h 12"/>
                  <a:gd name="T50" fmla="*/ 57 w 57"/>
                  <a:gd name="T51" fmla="*/ 12 h 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7" h="12">
                    <a:moveTo>
                      <a:pt x="0" y="9"/>
                    </a:moveTo>
                    <a:lnTo>
                      <a:pt x="0" y="12"/>
                    </a:lnTo>
                    <a:lnTo>
                      <a:pt x="13" y="12"/>
                    </a:lnTo>
                    <a:lnTo>
                      <a:pt x="22" y="12"/>
                    </a:lnTo>
                    <a:lnTo>
                      <a:pt x="57" y="9"/>
                    </a:lnTo>
                    <a:lnTo>
                      <a:pt x="57" y="6"/>
                    </a:lnTo>
                    <a:lnTo>
                      <a:pt x="51" y="3"/>
                    </a:lnTo>
                    <a:lnTo>
                      <a:pt x="47" y="3"/>
                    </a:lnTo>
                    <a:lnTo>
                      <a:pt x="28" y="0"/>
                    </a:lnTo>
                    <a:lnTo>
                      <a:pt x="0" y="3"/>
                    </a:lnTo>
                    <a:lnTo>
                      <a:pt x="0" y="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75" name="Freeform 238"/>
              <p:cNvSpPr>
                <a:spLocks/>
              </p:cNvSpPr>
              <p:nvPr/>
            </p:nvSpPr>
            <p:spPr bwMode="auto">
              <a:xfrm>
                <a:off x="1030" y="2723"/>
                <a:ext cx="10" cy="6"/>
              </a:xfrm>
              <a:custGeom>
                <a:avLst/>
                <a:gdLst>
                  <a:gd name="T0" fmla="*/ 10 w 10"/>
                  <a:gd name="T1" fmla="*/ 6 h 6"/>
                  <a:gd name="T2" fmla="*/ 10 w 10"/>
                  <a:gd name="T3" fmla="*/ 0 h 6"/>
                  <a:gd name="T4" fmla="*/ 4 w 10"/>
                  <a:gd name="T5" fmla="*/ 0 h 6"/>
                  <a:gd name="T6" fmla="*/ 4 w 10"/>
                  <a:gd name="T7" fmla="*/ 0 h 6"/>
                  <a:gd name="T8" fmla="*/ 0 w 10"/>
                  <a:gd name="T9" fmla="*/ 3 h 6"/>
                  <a:gd name="T10" fmla="*/ 7 w 10"/>
                  <a:gd name="T11" fmla="*/ 6 h 6"/>
                  <a:gd name="T12" fmla="*/ 10 w 10"/>
                  <a:gd name="T13" fmla="*/ 6 h 6"/>
                  <a:gd name="T14" fmla="*/ 0 60000 65536"/>
                  <a:gd name="T15" fmla="*/ 0 60000 65536"/>
                  <a:gd name="T16" fmla="*/ 0 60000 65536"/>
                  <a:gd name="T17" fmla="*/ 0 60000 65536"/>
                  <a:gd name="T18" fmla="*/ 0 60000 65536"/>
                  <a:gd name="T19" fmla="*/ 0 60000 65536"/>
                  <a:gd name="T20" fmla="*/ 0 60000 65536"/>
                  <a:gd name="T21" fmla="*/ 0 w 10"/>
                  <a:gd name="T22" fmla="*/ 0 h 6"/>
                  <a:gd name="T23" fmla="*/ 10 w 10"/>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6">
                    <a:moveTo>
                      <a:pt x="10" y="6"/>
                    </a:moveTo>
                    <a:lnTo>
                      <a:pt x="10" y="0"/>
                    </a:lnTo>
                    <a:lnTo>
                      <a:pt x="4" y="0"/>
                    </a:lnTo>
                    <a:lnTo>
                      <a:pt x="0" y="3"/>
                    </a:lnTo>
                    <a:lnTo>
                      <a:pt x="7" y="6"/>
                    </a:lnTo>
                    <a:lnTo>
                      <a:pt x="10" y="6"/>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76" name="Freeform 239"/>
              <p:cNvSpPr>
                <a:spLocks/>
              </p:cNvSpPr>
              <p:nvPr/>
            </p:nvSpPr>
            <p:spPr bwMode="auto">
              <a:xfrm>
                <a:off x="986" y="2729"/>
                <a:ext cx="54" cy="13"/>
              </a:xfrm>
              <a:custGeom>
                <a:avLst/>
                <a:gdLst>
                  <a:gd name="T0" fmla="*/ 16 w 54"/>
                  <a:gd name="T1" fmla="*/ 13 h 13"/>
                  <a:gd name="T2" fmla="*/ 51 w 54"/>
                  <a:gd name="T3" fmla="*/ 10 h 13"/>
                  <a:gd name="T4" fmla="*/ 51 w 54"/>
                  <a:gd name="T5" fmla="*/ 10 h 13"/>
                  <a:gd name="T6" fmla="*/ 54 w 54"/>
                  <a:gd name="T7" fmla="*/ 7 h 13"/>
                  <a:gd name="T8" fmla="*/ 48 w 54"/>
                  <a:gd name="T9" fmla="*/ 3 h 13"/>
                  <a:gd name="T10" fmla="*/ 41 w 54"/>
                  <a:gd name="T11" fmla="*/ 0 h 13"/>
                  <a:gd name="T12" fmla="*/ 41 w 54"/>
                  <a:gd name="T13" fmla="*/ 0 h 13"/>
                  <a:gd name="T14" fmla="*/ 22 w 54"/>
                  <a:gd name="T15" fmla="*/ 0 h 13"/>
                  <a:gd name="T16" fmla="*/ 0 w 54"/>
                  <a:gd name="T17" fmla="*/ 3 h 13"/>
                  <a:gd name="T18" fmla="*/ 0 w 54"/>
                  <a:gd name="T19" fmla="*/ 13 h 13"/>
                  <a:gd name="T20" fmla="*/ 0 w 54"/>
                  <a:gd name="T21" fmla="*/ 13 h 13"/>
                  <a:gd name="T22" fmla="*/ 16 w 54"/>
                  <a:gd name="T23" fmla="*/ 13 h 13"/>
                  <a:gd name="T24" fmla="*/ 16 w 54"/>
                  <a:gd name="T25" fmla="*/ 13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
                  <a:gd name="T40" fmla="*/ 0 h 13"/>
                  <a:gd name="T41" fmla="*/ 54 w 54"/>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 h="13">
                    <a:moveTo>
                      <a:pt x="16" y="13"/>
                    </a:moveTo>
                    <a:lnTo>
                      <a:pt x="51" y="10"/>
                    </a:lnTo>
                    <a:lnTo>
                      <a:pt x="54" y="7"/>
                    </a:lnTo>
                    <a:lnTo>
                      <a:pt x="48" y="3"/>
                    </a:lnTo>
                    <a:lnTo>
                      <a:pt x="41" y="0"/>
                    </a:lnTo>
                    <a:lnTo>
                      <a:pt x="22" y="0"/>
                    </a:lnTo>
                    <a:lnTo>
                      <a:pt x="0" y="3"/>
                    </a:lnTo>
                    <a:lnTo>
                      <a:pt x="0" y="13"/>
                    </a:lnTo>
                    <a:lnTo>
                      <a:pt x="16" y="13"/>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77" name="Freeform 240"/>
              <p:cNvSpPr>
                <a:spLocks/>
              </p:cNvSpPr>
              <p:nvPr/>
            </p:nvSpPr>
            <p:spPr bwMode="auto">
              <a:xfrm>
                <a:off x="970" y="2732"/>
                <a:ext cx="16" cy="10"/>
              </a:xfrm>
              <a:custGeom>
                <a:avLst/>
                <a:gdLst>
                  <a:gd name="T0" fmla="*/ 10 w 16"/>
                  <a:gd name="T1" fmla="*/ 10 h 10"/>
                  <a:gd name="T2" fmla="*/ 10 w 16"/>
                  <a:gd name="T3" fmla="*/ 10 h 10"/>
                  <a:gd name="T4" fmla="*/ 16 w 16"/>
                  <a:gd name="T5" fmla="*/ 10 h 10"/>
                  <a:gd name="T6" fmla="*/ 16 w 16"/>
                  <a:gd name="T7" fmla="*/ 0 h 10"/>
                  <a:gd name="T8" fmla="*/ 4 w 16"/>
                  <a:gd name="T9" fmla="*/ 0 h 10"/>
                  <a:gd name="T10" fmla="*/ 4 w 16"/>
                  <a:gd name="T11" fmla="*/ 0 h 10"/>
                  <a:gd name="T12" fmla="*/ 0 w 16"/>
                  <a:gd name="T13" fmla="*/ 4 h 10"/>
                  <a:gd name="T14" fmla="*/ 7 w 16"/>
                  <a:gd name="T15" fmla="*/ 7 h 10"/>
                  <a:gd name="T16" fmla="*/ 10 w 16"/>
                  <a:gd name="T17" fmla="*/ 1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0"/>
                  <a:gd name="T29" fmla="*/ 16 w 1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0">
                    <a:moveTo>
                      <a:pt x="10" y="10"/>
                    </a:moveTo>
                    <a:lnTo>
                      <a:pt x="10" y="10"/>
                    </a:lnTo>
                    <a:lnTo>
                      <a:pt x="16" y="10"/>
                    </a:lnTo>
                    <a:lnTo>
                      <a:pt x="16" y="0"/>
                    </a:lnTo>
                    <a:lnTo>
                      <a:pt x="4" y="0"/>
                    </a:lnTo>
                    <a:lnTo>
                      <a:pt x="0" y="4"/>
                    </a:lnTo>
                    <a:lnTo>
                      <a:pt x="7" y="7"/>
                    </a:lnTo>
                    <a:lnTo>
                      <a:pt x="10" y="10"/>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78" name="Freeform 241"/>
              <p:cNvSpPr>
                <a:spLocks/>
              </p:cNvSpPr>
              <p:nvPr/>
            </p:nvSpPr>
            <p:spPr bwMode="auto">
              <a:xfrm>
                <a:off x="929" y="2739"/>
                <a:ext cx="51" cy="16"/>
              </a:xfrm>
              <a:custGeom>
                <a:avLst/>
                <a:gdLst>
                  <a:gd name="T0" fmla="*/ 10 w 51"/>
                  <a:gd name="T1" fmla="*/ 16 h 16"/>
                  <a:gd name="T2" fmla="*/ 48 w 51"/>
                  <a:gd name="T3" fmla="*/ 9 h 16"/>
                  <a:gd name="T4" fmla="*/ 48 w 51"/>
                  <a:gd name="T5" fmla="*/ 9 h 16"/>
                  <a:gd name="T6" fmla="*/ 51 w 51"/>
                  <a:gd name="T7" fmla="*/ 6 h 16"/>
                  <a:gd name="T8" fmla="*/ 45 w 51"/>
                  <a:gd name="T9" fmla="*/ 3 h 16"/>
                  <a:gd name="T10" fmla="*/ 38 w 51"/>
                  <a:gd name="T11" fmla="*/ 3 h 16"/>
                  <a:gd name="T12" fmla="*/ 38 w 51"/>
                  <a:gd name="T13" fmla="*/ 3 h 16"/>
                  <a:gd name="T14" fmla="*/ 29 w 51"/>
                  <a:gd name="T15" fmla="*/ 0 h 16"/>
                  <a:gd name="T16" fmla="*/ 19 w 51"/>
                  <a:gd name="T17" fmla="*/ 0 h 16"/>
                  <a:gd name="T18" fmla="*/ 0 w 51"/>
                  <a:gd name="T19" fmla="*/ 3 h 16"/>
                  <a:gd name="T20" fmla="*/ 0 w 51"/>
                  <a:gd name="T21" fmla="*/ 12 h 16"/>
                  <a:gd name="T22" fmla="*/ 0 w 51"/>
                  <a:gd name="T23" fmla="*/ 12 h 16"/>
                  <a:gd name="T24" fmla="*/ 10 w 51"/>
                  <a:gd name="T25" fmla="*/ 16 h 16"/>
                  <a:gd name="T26" fmla="*/ 10 w 51"/>
                  <a:gd name="T27" fmla="*/ 16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1"/>
                  <a:gd name="T43" fmla="*/ 0 h 16"/>
                  <a:gd name="T44" fmla="*/ 51 w 51"/>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1" h="16">
                    <a:moveTo>
                      <a:pt x="10" y="16"/>
                    </a:moveTo>
                    <a:lnTo>
                      <a:pt x="48" y="9"/>
                    </a:lnTo>
                    <a:lnTo>
                      <a:pt x="51" y="6"/>
                    </a:lnTo>
                    <a:lnTo>
                      <a:pt x="45" y="3"/>
                    </a:lnTo>
                    <a:lnTo>
                      <a:pt x="38" y="3"/>
                    </a:lnTo>
                    <a:lnTo>
                      <a:pt x="29" y="0"/>
                    </a:lnTo>
                    <a:lnTo>
                      <a:pt x="19" y="0"/>
                    </a:lnTo>
                    <a:lnTo>
                      <a:pt x="0" y="3"/>
                    </a:lnTo>
                    <a:lnTo>
                      <a:pt x="0" y="12"/>
                    </a:lnTo>
                    <a:lnTo>
                      <a:pt x="10" y="16"/>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79" name="Freeform 242"/>
              <p:cNvSpPr>
                <a:spLocks/>
              </p:cNvSpPr>
              <p:nvPr/>
            </p:nvSpPr>
            <p:spPr bwMode="auto">
              <a:xfrm>
                <a:off x="910" y="2742"/>
                <a:ext cx="19" cy="9"/>
              </a:xfrm>
              <a:custGeom>
                <a:avLst/>
                <a:gdLst>
                  <a:gd name="T0" fmla="*/ 10 w 19"/>
                  <a:gd name="T1" fmla="*/ 9 h 9"/>
                  <a:gd name="T2" fmla="*/ 10 w 19"/>
                  <a:gd name="T3" fmla="*/ 9 h 9"/>
                  <a:gd name="T4" fmla="*/ 19 w 19"/>
                  <a:gd name="T5" fmla="*/ 9 h 9"/>
                  <a:gd name="T6" fmla="*/ 19 w 19"/>
                  <a:gd name="T7" fmla="*/ 0 h 9"/>
                  <a:gd name="T8" fmla="*/ 0 w 19"/>
                  <a:gd name="T9" fmla="*/ 3 h 9"/>
                  <a:gd name="T10" fmla="*/ 0 w 19"/>
                  <a:gd name="T11" fmla="*/ 3 h 9"/>
                  <a:gd name="T12" fmla="*/ 0 w 19"/>
                  <a:gd name="T13" fmla="*/ 3 h 9"/>
                  <a:gd name="T14" fmla="*/ 3 w 19"/>
                  <a:gd name="T15" fmla="*/ 6 h 9"/>
                  <a:gd name="T16" fmla="*/ 10 w 19"/>
                  <a:gd name="T17" fmla="*/ 9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9"/>
                  <a:gd name="T29" fmla="*/ 19 w 19"/>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9">
                    <a:moveTo>
                      <a:pt x="10" y="9"/>
                    </a:moveTo>
                    <a:lnTo>
                      <a:pt x="10" y="9"/>
                    </a:lnTo>
                    <a:lnTo>
                      <a:pt x="19" y="9"/>
                    </a:lnTo>
                    <a:lnTo>
                      <a:pt x="19" y="0"/>
                    </a:lnTo>
                    <a:lnTo>
                      <a:pt x="0" y="3"/>
                    </a:lnTo>
                    <a:lnTo>
                      <a:pt x="3" y="6"/>
                    </a:lnTo>
                    <a:lnTo>
                      <a:pt x="10" y="9"/>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80" name="Freeform 243"/>
              <p:cNvSpPr>
                <a:spLocks/>
              </p:cNvSpPr>
              <p:nvPr/>
            </p:nvSpPr>
            <p:spPr bwMode="auto">
              <a:xfrm>
                <a:off x="875" y="2748"/>
                <a:ext cx="42" cy="16"/>
              </a:xfrm>
              <a:custGeom>
                <a:avLst/>
                <a:gdLst>
                  <a:gd name="T0" fmla="*/ 0 w 42"/>
                  <a:gd name="T1" fmla="*/ 16 h 16"/>
                  <a:gd name="T2" fmla="*/ 0 w 42"/>
                  <a:gd name="T3" fmla="*/ 16 h 16"/>
                  <a:gd name="T4" fmla="*/ 0 w 42"/>
                  <a:gd name="T5" fmla="*/ 16 h 16"/>
                  <a:gd name="T6" fmla="*/ 38 w 42"/>
                  <a:gd name="T7" fmla="*/ 10 h 16"/>
                  <a:gd name="T8" fmla="*/ 38 w 42"/>
                  <a:gd name="T9" fmla="*/ 10 h 16"/>
                  <a:gd name="T10" fmla="*/ 42 w 42"/>
                  <a:gd name="T11" fmla="*/ 7 h 16"/>
                  <a:gd name="T12" fmla="*/ 35 w 42"/>
                  <a:gd name="T13" fmla="*/ 3 h 16"/>
                  <a:gd name="T14" fmla="*/ 32 w 42"/>
                  <a:gd name="T15" fmla="*/ 3 h 16"/>
                  <a:gd name="T16" fmla="*/ 32 w 42"/>
                  <a:gd name="T17" fmla="*/ 3 h 16"/>
                  <a:gd name="T18" fmla="*/ 19 w 42"/>
                  <a:gd name="T19" fmla="*/ 0 h 16"/>
                  <a:gd name="T20" fmla="*/ 10 w 42"/>
                  <a:gd name="T21" fmla="*/ 0 h 16"/>
                  <a:gd name="T22" fmla="*/ 0 w 42"/>
                  <a:gd name="T23" fmla="*/ 0 h 16"/>
                  <a:gd name="T24" fmla="*/ 0 w 42"/>
                  <a:gd name="T25" fmla="*/ 16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
                  <a:gd name="T40" fmla="*/ 0 h 16"/>
                  <a:gd name="T41" fmla="*/ 42 w 42"/>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 h="16">
                    <a:moveTo>
                      <a:pt x="0" y="16"/>
                    </a:moveTo>
                    <a:lnTo>
                      <a:pt x="0" y="16"/>
                    </a:lnTo>
                    <a:lnTo>
                      <a:pt x="38" y="10"/>
                    </a:lnTo>
                    <a:lnTo>
                      <a:pt x="42" y="7"/>
                    </a:lnTo>
                    <a:lnTo>
                      <a:pt x="35" y="3"/>
                    </a:lnTo>
                    <a:lnTo>
                      <a:pt x="32" y="3"/>
                    </a:lnTo>
                    <a:lnTo>
                      <a:pt x="19" y="0"/>
                    </a:lnTo>
                    <a:lnTo>
                      <a:pt x="10" y="0"/>
                    </a:lnTo>
                    <a:lnTo>
                      <a:pt x="0" y="0"/>
                    </a:lnTo>
                    <a:lnTo>
                      <a:pt x="0" y="16"/>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81" name="Freeform 244"/>
              <p:cNvSpPr>
                <a:spLocks/>
              </p:cNvSpPr>
              <p:nvPr/>
            </p:nvSpPr>
            <p:spPr bwMode="auto">
              <a:xfrm>
                <a:off x="844" y="2748"/>
                <a:ext cx="31" cy="16"/>
              </a:xfrm>
              <a:custGeom>
                <a:avLst/>
                <a:gdLst>
                  <a:gd name="T0" fmla="*/ 9 w 31"/>
                  <a:gd name="T1" fmla="*/ 13 h 16"/>
                  <a:gd name="T2" fmla="*/ 9 w 31"/>
                  <a:gd name="T3" fmla="*/ 13 h 16"/>
                  <a:gd name="T4" fmla="*/ 22 w 31"/>
                  <a:gd name="T5" fmla="*/ 16 h 16"/>
                  <a:gd name="T6" fmla="*/ 31 w 31"/>
                  <a:gd name="T7" fmla="*/ 16 h 16"/>
                  <a:gd name="T8" fmla="*/ 31 w 31"/>
                  <a:gd name="T9" fmla="*/ 0 h 16"/>
                  <a:gd name="T10" fmla="*/ 3 w 31"/>
                  <a:gd name="T11" fmla="*/ 7 h 16"/>
                  <a:gd name="T12" fmla="*/ 3 w 31"/>
                  <a:gd name="T13" fmla="*/ 7 h 16"/>
                  <a:gd name="T14" fmla="*/ 0 w 31"/>
                  <a:gd name="T15" fmla="*/ 7 h 16"/>
                  <a:gd name="T16" fmla="*/ 6 w 31"/>
                  <a:gd name="T17" fmla="*/ 10 h 16"/>
                  <a:gd name="T18" fmla="*/ 9 w 31"/>
                  <a:gd name="T19" fmla="*/ 13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6"/>
                  <a:gd name="T32" fmla="*/ 31 w 31"/>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6">
                    <a:moveTo>
                      <a:pt x="9" y="13"/>
                    </a:moveTo>
                    <a:lnTo>
                      <a:pt x="9" y="13"/>
                    </a:lnTo>
                    <a:lnTo>
                      <a:pt x="22" y="16"/>
                    </a:lnTo>
                    <a:lnTo>
                      <a:pt x="31" y="16"/>
                    </a:lnTo>
                    <a:lnTo>
                      <a:pt x="31" y="0"/>
                    </a:lnTo>
                    <a:lnTo>
                      <a:pt x="3" y="7"/>
                    </a:lnTo>
                    <a:lnTo>
                      <a:pt x="0" y="7"/>
                    </a:lnTo>
                    <a:lnTo>
                      <a:pt x="6" y="10"/>
                    </a:lnTo>
                    <a:lnTo>
                      <a:pt x="9" y="13"/>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82" name="Freeform 245"/>
              <p:cNvSpPr>
                <a:spLocks/>
              </p:cNvSpPr>
              <p:nvPr/>
            </p:nvSpPr>
            <p:spPr bwMode="auto">
              <a:xfrm>
                <a:off x="818" y="2758"/>
                <a:ext cx="35" cy="16"/>
              </a:xfrm>
              <a:custGeom>
                <a:avLst/>
                <a:gdLst>
                  <a:gd name="T0" fmla="*/ 4 w 35"/>
                  <a:gd name="T1" fmla="*/ 16 h 16"/>
                  <a:gd name="T2" fmla="*/ 32 w 35"/>
                  <a:gd name="T3" fmla="*/ 9 h 16"/>
                  <a:gd name="T4" fmla="*/ 32 w 35"/>
                  <a:gd name="T5" fmla="*/ 9 h 16"/>
                  <a:gd name="T6" fmla="*/ 35 w 35"/>
                  <a:gd name="T7" fmla="*/ 6 h 16"/>
                  <a:gd name="T8" fmla="*/ 29 w 35"/>
                  <a:gd name="T9" fmla="*/ 3 h 16"/>
                  <a:gd name="T10" fmla="*/ 23 w 35"/>
                  <a:gd name="T11" fmla="*/ 3 h 16"/>
                  <a:gd name="T12" fmla="*/ 23 w 35"/>
                  <a:gd name="T13" fmla="*/ 3 h 16"/>
                  <a:gd name="T14" fmla="*/ 13 w 35"/>
                  <a:gd name="T15" fmla="*/ 0 h 16"/>
                  <a:gd name="T16" fmla="*/ 4 w 35"/>
                  <a:gd name="T17" fmla="*/ 0 h 16"/>
                  <a:gd name="T18" fmla="*/ 0 w 35"/>
                  <a:gd name="T19" fmla="*/ 0 h 16"/>
                  <a:gd name="T20" fmla="*/ 4 w 35"/>
                  <a:gd name="T21" fmla="*/ 16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
                  <a:gd name="T34" fmla="*/ 0 h 16"/>
                  <a:gd name="T35" fmla="*/ 35 w 35"/>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 h="16">
                    <a:moveTo>
                      <a:pt x="4" y="16"/>
                    </a:moveTo>
                    <a:lnTo>
                      <a:pt x="32" y="9"/>
                    </a:lnTo>
                    <a:lnTo>
                      <a:pt x="35" y="6"/>
                    </a:lnTo>
                    <a:lnTo>
                      <a:pt x="29" y="3"/>
                    </a:lnTo>
                    <a:lnTo>
                      <a:pt x="23" y="3"/>
                    </a:lnTo>
                    <a:lnTo>
                      <a:pt x="13" y="0"/>
                    </a:lnTo>
                    <a:lnTo>
                      <a:pt x="4" y="0"/>
                    </a:lnTo>
                    <a:lnTo>
                      <a:pt x="0" y="0"/>
                    </a:lnTo>
                    <a:lnTo>
                      <a:pt x="4" y="16"/>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83" name="Freeform 246"/>
              <p:cNvSpPr>
                <a:spLocks/>
              </p:cNvSpPr>
              <p:nvPr/>
            </p:nvSpPr>
            <p:spPr bwMode="auto">
              <a:xfrm>
                <a:off x="777" y="2758"/>
                <a:ext cx="45" cy="16"/>
              </a:xfrm>
              <a:custGeom>
                <a:avLst/>
                <a:gdLst>
                  <a:gd name="T0" fmla="*/ 10 w 45"/>
                  <a:gd name="T1" fmla="*/ 12 h 16"/>
                  <a:gd name="T2" fmla="*/ 10 w 45"/>
                  <a:gd name="T3" fmla="*/ 12 h 16"/>
                  <a:gd name="T4" fmla="*/ 22 w 45"/>
                  <a:gd name="T5" fmla="*/ 16 h 16"/>
                  <a:gd name="T6" fmla="*/ 32 w 45"/>
                  <a:gd name="T7" fmla="*/ 16 h 16"/>
                  <a:gd name="T8" fmla="*/ 45 w 45"/>
                  <a:gd name="T9" fmla="*/ 16 h 16"/>
                  <a:gd name="T10" fmla="*/ 41 w 45"/>
                  <a:gd name="T11" fmla="*/ 0 h 16"/>
                  <a:gd name="T12" fmla="*/ 4 w 45"/>
                  <a:gd name="T13" fmla="*/ 6 h 16"/>
                  <a:gd name="T14" fmla="*/ 4 w 45"/>
                  <a:gd name="T15" fmla="*/ 6 h 16"/>
                  <a:gd name="T16" fmla="*/ 0 w 45"/>
                  <a:gd name="T17" fmla="*/ 9 h 16"/>
                  <a:gd name="T18" fmla="*/ 7 w 45"/>
                  <a:gd name="T19" fmla="*/ 12 h 16"/>
                  <a:gd name="T20" fmla="*/ 10 w 45"/>
                  <a:gd name="T21" fmla="*/ 12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16"/>
                  <a:gd name="T35" fmla="*/ 45 w 45"/>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16">
                    <a:moveTo>
                      <a:pt x="10" y="12"/>
                    </a:moveTo>
                    <a:lnTo>
                      <a:pt x="10" y="12"/>
                    </a:lnTo>
                    <a:lnTo>
                      <a:pt x="22" y="16"/>
                    </a:lnTo>
                    <a:lnTo>
                      <a:pt x="32" y="16"/>
                    </a:lnTo>
                    <a:lnTo>
                      <a:pt x="45" y="16"/>
                    </a:lnTo>
                    <a:lnTo>
                      <a:pt x="41" y="0"/>
                    </a:lnTo>
                    <a:lnTo>
                      <a:pt x="4" y="6"/>
                    </a:lnTo>
                    <a:lnTo>
                      <a:pt x="0" y="9"/>
                    </a:lnTo>
                    <a:lnTo>
                      <a:pt x="7" y="12"/>
                    </a:lnTo>
                    <a:lnTo>
                      <a:pt x="10" y="12"/>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84" name="Freeform 247"/>
              <p:cNvSpPr>
                <a:spLocks/>
              </p:cNvSpPr>
              <p:nvPr/>
            </p:nvSpPr>
            <p:spPr bwMode="auto">
              <a:xfrm>
                <a:off x="765" y="2770"/>
                <a:ext cx="19" cy="10"/>
              </a:xfrm>
              <a:custGeom>
                <a:avLst/>
                <a:gdLst>
                  <a:gd name="T0" fmla="*/ 16 w 19"/>
                  <a:gd name="T1" fmla="*/ 10 h 10"/>
                  <a:gd name="T2" fmla="*/ 16 w 19"/>
                  <a:gd name="T3" fmla="*/ 10 h 10"/>
                  <a:gd name="T4" fmla="*/ 19 w 19"/>
                  <a:gd name="T5" fmla="*/ 7 h 10"/>
                  <a:gd name="T6" fmla="*/ 12 w 19"/>
                  <a:gd name="T7" fmla="*/ 4 h 10"/>
                  <a:gd name="T8" fmla="*/ 9 w 19"/>
                  <a:gd name="T9" fmla="*/ 0 h 10"/>
                  <a:gd name="T10" fmla="*/ 9 w 19"/>
                  <a:gd name="T11" fmla="*/ 0 h 10"/>
                  <a:gd name="T12" fmla="*/ 0 w 19"/>
                  <a:gd name="T13" fmla="*/ 0 h 10"/>
                  <a:gd name="T14" fmla="*/ 0 w 19"/>
                  <a:gd name="T15" fmla="*/ 10 h 10"/>
                  <a:gd name="T16" fmla="*/ 16 w 19"/>
                  <a:gd name="T17" fmla="*/ 1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0"/>
                  <a:gd name="T29" fmla="*/ 19 w 19"/>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0">
                    <a:moveTo>
                      <a:pt x="16" y="10"/>
                    </a:moveTo>
                    <a:lnTo>
                      <a:pt x="16" y="10"/>
                    </a:lnTo>
                    <a:lnTo>
                      <a:pt x="19" y="7"/>
                    </a:lnTo>
                    <a:lnTo>
                      <a:pt x="12" y="4"/>
                    </a:lnTo>
                    <a:lnTo>
                      <a:pt x="9" y="0"/>
                    </a:lnTo>
                    <a:lnTo>
                      <a:pt x="0" y="0"/>
                    </a:lnTo>
                    <a:lnTo>
                      <a:pt x="0" y="10"/>
                    </a:lnTo>
                    <a:lnTo>
                      <a:pt x="16" y="1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85" name="Freeform 248"/>
              <p:cNvSpPr>
                <a:spLocks/>
              </p:cNvSpPr>
              <p:nvPr/>
            </p:nvSpPr>
            <p:spPr bwMode="auto">
              <a:xfrm>
                <a:off x="711" y="2767"/>
                <a:ext cx="54" cy="19"/>
              </a:xfrm>
              <a:custGeom>
                <a:avLst/>
                <a:gdLst>
                  <a:gd name="T0" fmla="*/ 0 w 54"/>
                  <a:gd name="T1" fmla="*/ 13 h 19"/>
                  <a:gd name="T2" fmla="*/ 0 w 54"/>
                  <a:gd name="T3" fmla="*/ 13 h 19"/>
                  <a:gd name="T4" fmla="*/ 3 w 54"/>
                  <a:gd name="T5" fmla="*/ 13 h 19"/>
                  <a:gd name="T6" fmla="*/ 6 w 54"/>
                  <a:gd name="T7" fmla="*/ 16 h 19"/>
                  <a:gd name="T8" fmla="*/ 6 w 54"/>
                  <a:gd name="T9" fmla="*/ 16 h 19"/>
                  <a:gd name="T10" fmla="*/ 19 w 54"/>
                  <a:gd name="T11" fmla="*/ 19 h 19"/>
                  <a:gd name="T12" fmla="*/ 28 w 54"/>
                  <a:gd name="T13" fmla="*/ 19 h 19"/>
                  <a:gd name="T14" fmla="*/ 54 w 54"/>
                  <a:gd name="T15" fmla="*/ 13 h 19"/>
                  <a:gd name="T16" fmla="*/ 54 w 54"/>
                  <a:gd name="T17" fmla="*/ 3 h 19"/>
                  <a:gd name="T18" fmla="*/ 54 w 54"/>
                  <a:gd name="T19" fmla="*/ 3 h 19"/>
                  <a:gd name="T20" fmla="*/ 41 w 54"/>
                  <a:gd name="T21" fmla="*/ 0 h 19"/>
                  <a:gd name="T22" fmla="*/ 0 w 54"/>
                  <a:gd name="T23" fmla="*/ 10 h 19"/>
                  <a:gd name="T24" fmla="*/ 0 w 54"/>
                  <a:gd name="T25" fmla="*/ 10 h 19"/>
                  <a:gd name="T26" fmla="*/ 0 w 54"/>
                  <a:gd name="T27" fmla="*/ 10 h 19"/>
                  <a:gd name="T28" fmla="*/ 0 w 54"/>
                  <a:gd name="T29" fmla="*/ 13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4"/>
                  <a:gd name="T46" fmla="*/ 0 h 19"/>
                  <a:gd name="T47" fmla="*/ 54 w 54"/>
                  <a:gd name="T48" fmla="*/ 19 h 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4" h="19">
                    <a:moveTo>
                      <a:pt x="0" y="13"/>
                    </a:moveTo>
                    <a:lnTo>
                      <a:pt x="0" y="13"/>
                    </a:lnTo>
                    <a:lnTo>
                      <a:pt x="3" y="13"/>
                    </a:lnTo>
                    <a:lnTo>
                      <a:pt x="6" y="16"/>
                    </a:lnTo>
                    <a:lnTo>
                      <a:pt x="19" y="19"/>
                    </a:lnTo>
                    <a:lnTo>
                      <a:pt x="28" y="19"/>
                    </a:lnTo>
                    <a:lnTo>
                      <a:pt x="54" y="13"/>
                    </a:lnTo>
                    <a:lnTo>
                      <a:pt x="54" y="3"/>
                    </a:lnTo>
                    <a:lnTo>
                      <a:pt x="41" y="0"/>
                    </a:lnTo>
                    <a:lnTo>
                      <a:pt x="0" y="10"/>
                    </a:lnTo>
                    <a:lnTo>
                      <a:pt x="0" y="13"/>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86" name="Freeform 249"/>
              <p:cNvSpPr>
                <a:spLocks/>
              </p:cNvSpPr>
              <p:nvPr/>
            </p:nvSpPr>
            <p:spPr bwMode="auto">
              <a:xfrm>
                <a:off x="708" y="2777"/>
                <a:ext cx="3" cy="3"/>
              </a:xfrm>
              <a:custGeom>
                <a:avLst/>
                <a:gdLst>
                  <a:gd name="T0" fmla="*/ 3 w 3"/>
                  <a:gd name="T1" fmla="*/ 3 h 3"/>
                  <a:gd name="T2" fmla="*/ 3 w 3"/>
                  <a:gd name="T3" fmla="*/ 0 h 3"/>
                  <a:gd name="T4" fmla="*/ 3 w 3"/>
                  <a:gd name="T5" fmla="*/ 0 h 3"/>
                  <a:gd name="T6" fmla="*/ 0 w 3"/>
                  <a:gd name="T7" fmla="*/ 0 h 3"/>
                  <a:gd name="T8" fmla="*/ 3 w 3"/>
                  <a:gd name="T9" fmla="*/ 3 h 3"/>
                  <a:gd name="T10" fmla="*/ 3 w 3"/>
                  <a:gd name="T11" fmla="*/ 3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3" y="3"/>
                    </a:moveTo>
                    <a:lnTo>
                      <a:pt x="3" y="0"/>
                    </a:lnTo>
                    <a:lnTo>
                      <a:pt x="0" y="0"/>
                    </a:lnTo>
                    <a:lnTo>
                      <a:pt x="3" y="3"/>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87" name="Freeform 250"/>
              <p:cNvSpPr>
                <a:spLocks/>
              </p:cNvSpPr>
              <p:nvPr/>
            </p:nvSpPr>
            <p:spPr bwMode="auto">
              <a:xfrm>
                <a:off x="711" y="2786"/>
                <a:ext cx="3" cy="3"/>
              </a:xfrm>
              <a:custGeom>
                <a:avLst/>
                <a:gdLst>
                  <a:gd name="T0" fmla="*/ 0 w 3"/>
                  <a:gd name="T1" fmla="*/ 3 h 3"/>
                  <a:gd name="T2" fmla="*/ 0 w 3"/>
                  <a:gd name="T3" fmla="*/ 3 h 3"/>
                  <a:gd name="T4" fmla="*/ 0 w 3"/>
                  <a:gd name="T5" fmla="*/ 3 h 3"/>
                  <a:gd name="T6" fmla="*/ 3 w 3"/>
                  <a:gd name="T7" fmla="*/ 3 h 3"/>
                  <a:gd name="T8" fmla="*/ 0 w 3"/>
                  <a:gd name="T9" fmla="*/ 0 h 3"/>
                  <a:gd name="T10" fmla="*/ 0 w 3"/>
                  <a:gd name="T11" fmla="*/ 3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3"/>
                    </a:moveTo>
                    <a:lnTo>
                      <a:pt x="0" y="3"/>
                    </a:lnTo>
                    <a:lnTo>
                      <a:pt x="3" y="3"/>
                    </a:lnTo>
                    <a:lnTo>
                      <a:pt x="0" y="0"/>
                    </a:lnTo>
                    <a:lnTo>
                      <a:pt x="0" y="3"/>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88" name="Freeform 251"/>
              <p:cNvSpPr>
                <a:spLocks/>
              </p:cNvSpPr>
              <p:nvPr/>
            </p:nvSpPr>
            <p:spPr bwMode="auto">
              <a:xfrm>
                <a:off x="654" y="2780"/>
                <a:ext cx="57" cy="16"/>
              </a:xfrm>
              <a:custGeom>
                <a:avLst/>
                <a:gdLst>
                  <a:gd name="T0" fmla="*/ 13 w 57"/>
                  <a:gd name="T1" fmla="*/ 16 h 16"/>
                  <a:gd name="T2" fmla="*/ 57 w 57"/>
                  <a:gd name="T3" fmla="*/ 9 h 16"/>
                  <a:gd name="T4" fmla="*/ 57 w 57"/>
                  <a:gd name="T5" fmla="*/ 6 h 16"/>
                  <a:gd name="T6" fmla="*/ 57 w 57"/>
                  <a:gd name="T7" fmla="*/ 6 h 16"/>
                  <a:gd name="T8" fmla="*/ 54 w 57"/>
                  <a:gd name="T9" fmla="*/ 3 h 16"/>
                  <a:gd name="T10" fmla="*/ 51 w 57"/>
                  <a:gd name="T11" fmla="*/ 3 h 16"/>
                  <a:gd name="T12" fmla="*/ 51 w 57"/>
                  <a:gd name="T13" fmla="*/ 3 h 16"/>
                  <a:gd name="T14" fmla="*/ 38 w 57"/>
                  <a:gd name="T15" fmla="*/ 0 h 16"/>
                  <a:gd name="T16" fmla="*/ 28 w 57"/>
                  <a:gd name="T17" fmla="*/ 0 h 16"/>
                  <a:gd name="T18" fmla="*/ 0 w 57"/>
                  <a:gd name="T19" fmla="*/ 3 h 16"/>
                  <a:gd name="T20" fmla="*/ 0 w 57"/>
                  <a:gd name="T21" fmla="*/ 16 h 16"/>
                  <a:gd name="T22" fmla="*/ 0 w 57"/>
                  <a:gd name="T23" fmla="*/ 16 h 16"/>
                  <a:gd name="T24" fmla="*/ 13 w 57"/>
                  <a:gd name="T25" fmla="*/ 16 h 16"/>
                  <a:gd name="T26" fmla="*/ 13 w 57"/>
                  <a:gd name="T27" fmla="*/ 16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7"/>
                  <a:gd name="T43" fmla="*/ 0 h 16"/>
                  <a:gd name="T44" fmla="*/ 57 w 57"/>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7" h="16">
                    <a:moveTo>
                      <a:pt x="13" y="16"/>
                    </a:moveTo>
                    <a:lnTo>
                      <a:pt x="57" y="9"/>
                    </a:lnTo>
                    <a:lnTo>
                      <a:pt x="57" y="6"/>
                    </a:lnTo>
                    <a:lnTo>
                      <a:pt x="54" y="3"/>
                    </a:lnTo>
                    <a:lnTo>
                      <a:pt x="51" y="3"/>
                    </a:lnTo>
                    <a:lnTo>
                      <a:pt x="38" y="0"/>
                    </a:lnTo>
                    <a:lnTo>
                      <a:pt x="28" y="0"/>
                    </a:lnTo>
                    <a:lnTo>
                      <a:pt x="0" y="3"/>
                    </a:lnTo>
                    <a:lnTo>
                      <a:pt x="0" y="16"/>
                    </a:lnTo>
                    <a:lnTo>
                      <a:pt x="13" y="16"/>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89" name="Freeform 252"/>
              <p:cNvSpPr>
                <a:spLocks/>
              </p:cNvSpPr>
              <p:nvPr/>
            </p:nvSpPr>
            <p:spPr bwMode="auto">
              <a:xfrm>
                <a:off x="635" y="2783"/>
                <a:ext cx="19" cy="13"/>
              </a:xfrm>
              <a:custGeom>
                <a:avLst/>
                <a:gdLst>
                  <a:gd name="T0" fmla="*/ 9 w 19"/>
                  <a:gd name="T1" fmla="*/ 13 h 13"/>
                  <a:gd name="T2" fmla="*/ 9 w 19"/>
                  <a:gd name="T3" fmla="*/ 13 h 13"/>
                  <a:gd name="T4" fmla="*/ 19 w 19"/>
                  <a:gd name="T5" fmla="*/ 13 h 13"/>
                  <a:gd name="T6" fmla="*/ 19 w 19"/>
                  <a:gd name="T7" fmla="*/ 0 h 13"/>
                  <a:gd name="T8" fmla="*/ 3 w 19"/>
                  <a:gd name="T9" fmla="*/ 3 h 13"/>
                  <a:gd name="T10" fmla="*/ 3 w 19"/>
                  <a:gd name="T11" fmla="*/ 3 h 13"/>
                  <a:gd name="T12" fmla="*/ 0 w 19"/>
                  <a:gd name="T13" fmla="*/ 6 h 13"/>
                  <a:gd name="T14" fmla="*/ 6 w 19"/>
                  <a:gd name="T15" fmla="*/ 10 h 13"/>
                  <a:gd name="T16" fmla="*/ 9 w 19"/>
                  <a:gd name="T17" fmla="*/ 13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3"/>
                  <a:gd name="T29" fmla="*/ 19 w 19"/>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3">
                    <a:moveTo>
                      <a:pt x="9" y="13"/>
                    </a:moveTo>
                    <a:lnTo>
                      <a:pt x="9" y="13"/>
                    </a:lnTo>
                    <a:lnTo>
                      <a:pt x="19" y="13"/>
                    </a:lnTo>
                    <a:lnTo>
                      <a:pt x="19" y="0"/>
                    </a:lnTo>
                    <a:lnTo>
                      <a:pt x="3" y="3"/>
                    </a:lnTo>
                    <a:lnTo>
                      <a:pt x="0" y="6"/>
                    </a:lnTo>
                    <a:lnTo>
                      <a:pt x="6" y="10"/>
                    </a:lnTo>
                    <a:lnTo>
                      <a:pt x="9" y="13"/>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90" name="Freeform 253"/>
              <p:cNvSpPr>
                <a:spLocks/>
              </p:cNvSpPr>
              <p:nvPr/>
            </p:nvSpPr>
            <p:spPr bwMode="auto">
              <a:xfrm>
                <a:off x="600" y="2793"/>
                <a:ext cx="41" cy="15"/>
              </a:xfrm>
              <a:custGeom>
                <a:avLst/>
                <a:gdLst>
                  <a:gd name="T0" fmla="*/ 0 w 41"/>
                  <a:gd name="T1" fmla="*/ 15 h 15"/>
                  <a:gd name="T2" fmla="*/ 38 w 41"/>
                  <a:gd name="T3" fmla="*/ 9 h 15"/>
                  <a:gd name="T4" fmla="*/ 38 w 41"/>
                  <a:gd name="T5" fmla="*/ 9 h 15"/>
                  <a:gd name="T6" fmla="*/ 41 w 41"/>
                  <a:gd name="T7" fmla="*/ 6 h 15"/>
                  <a:gd name="T8" fmla="*/ 35 w 41"/>
                  <a:gd name="T9" fmla="*/ 3 h 15"/>
                  <a:gd name="T10" fmla="*/ 32 w 41"/>
                  <a:gd name="T11" fmla="*/ 3 h 15"/>
                  <a:gd name="T12" fmla="*/ 32 w 41"/>
                  <a:gd name="T13" fmla="*/ 3 h 15"/>
                  <a:gd name="T14" fmla="*/ 19 w 41"/>
                  <a:gd name="T15" fmla="*/ 0 h 15"/>
                  <a:gd name="T16" fmla="*/ 10 w 41"/>
                  <a:gd name="T17" fmla="*/ 0 h 15"/>
                  <a:gd name="T18" fmla="*/ 0 w 41"/>
                  <a:gd name="T19" fmla="*/ 0 h 15"/>
                  <a:gd name="T20" fmla="*/ 0 w 41"/>
                  <a:gd name="T21" fmla="*/ 15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
                  <a:gd name="T34" fmla="*/ 0 h 15"/>
                  <a:gd name="T35" fmla="*/ 41 w 41"/>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 h="15">
                    <a:moveTo>
                      <a:pt x="0" y="15"/>
                    </a:moveTo>
                    <a:lnTo>
                      <a:pt x="38" y="9"/>
                    </a:lnTo>
                    <a:lnTo>
                      <a:pt x="41" y="6"/>
                    </a:lnTo>
                    <a:lnTo>
                      <a:pt x="35" y="3"/>
                    </a:lnTo>
                    <a:lnTo>
                      <a:pt x="32" y="3"/>
                    </a:lnTo>
                    <a:lnTo>
                      <a:pt x="19" y="0"/>
                    </a:lnTo>
                    <a:lnTo>
                      <a:pt x="10" y="0"/>
                    </a:lnTo>
                    <a:lnTo>
                      <a:pt x="0" y="0"/>
                    </a:lnTo>
                    <a:lnTo>
                      <a:pt x="0" y="15"/>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91" name="Freeform 254"/>
              <p:cNvSpPr>
                <a:spLocks/>
              </p:cNvSpPr>
              <p:nvPr/>
            </p:nvSpPr>
            <p:spPr bwMode="auto">
              <a:xfrm>
                <a:off x="559" y="2793"/>
                <a:ext cx="41" cy="15"/>
              </a:xfrm>
              <a:custGeom>
                <a:avLst/>
                <a:gdLst>
                  <a:gd name="T0" fmla="*/ 6 w 41"/>
                  <a:gd name="T1" fmla="*/ 12 h 15"/>
                  <a:gd name="T2" fmla="*/ 13 w 41"/>
                  <a:gd name="T3" fmla="*/ 12 h 15"/>
                  <a:gd name="T4" fmla="*/ 13 w 41"/>
                  <a:gd name="T5" fmla="*/ 12 h 15"/>
                  <a:gd name="T6" fmla="*/ 22 w 41"/>
                  <a:gd name="T7" fmla="*/ 15 h 15"/>
                  <a:gd name="T8" fmla="*/ 35 w 41"/>
                  <a:gd name="T9" fmla="*/ 15 h 15"/>
                  <a:gd name="T10" fmla="*/ 41 w 41"/>
                  <a:gd name="T11" fmla="*/ 15 h 15"/>
                  <a:gd name="T12" fmla="*/ 41 w 41"/>
                  <a:gd name="T13" fmla="*/ 0 h 15"/>
                  <a:gd name="T14" fmla="*/ 3 w 41"/>
                  <a:gd name="T15" fmla="*/ 6 h 15"/>
                  <a:gd name="T16" fmla="*/ 3 w 41"/>
                  <a:gd name="T17" fmla="*/ 6 h 15"/>
                  <a:gd name="T18" fmla="*/ 0 w 41"/>
                  <a:gd name="T19" fmla="*/ 9 h 15"/>
                  <a:gd name="T20" fmla="*/ 6 w 41"/>
                  <a:gd name="T21" fmla="*/ 12 h 15"/>
                  <a:gd name="T22" fmla="*/ 6 w 41"/>
                  <a:gd name="T23" fmla="*/ 12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
                  <a:gd name="T37" fmla="*/ 0 h 15"/>
                  <a:gd name="T38" fmla="*/ 41 w 41"/>
                  <a:gd name="T39" fmla="*/ 15 h 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1" h="15">
                    <a:moveTo>
                      <a:pt x="6" y="12"/>
                    </a:moveTo>
                    <a:lnTo>
                      <a:pt x="13" y="12"/>
                    </a:lnTo>
                    <a:lnTo>
                      <a:pt x="22" y="15"/>
                    </a:lnTo>
                    <a:lnTo>
                      <a:pt x="35" y="15"/>
                    </a:lnTo>
                    <a:lnTo>
                      <a:pt x="41" y="15"/>
                    </a:lnTo>
                    <a:lnTo>
                      <a:pt x="41" y="0"/>
                    </a:lnTo>
                    <a:lnTo>
                      <a:pt x="3" y="6"/>
                    </a:lnTo>
                    <a:lnTo>
                      <a:pt x="0" y="9"/>
                    </a:lnTo>
                    <a:lnTo>
                      <a:pt x="6" y="12"/>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92" name="Freeform 255"/>
              <p:cNvSpPr>
                <a:spLocks/>
              </p:cNvSpPr>
              <p:nvPr/>
            </p:nvSpPr>
            <p:spPr bwMode="auto">
              <a:xfrm>
                <a:off x="1382" y="2713"/>
                <a:ext cx="6" cy="4"/>
              </a:xfrm>
              <a:custGeom>
                <a:avLst/>
                <a:gdLst>
                  <a:gd name="T0" fmla="*/ 6 w 6"/>
                  <a:gd name="T1" fmla="*/ 4 h 4"/>
                  <a:gd name="T2" fmla="*/ 6 w 6"/>
                  <a:gd name="T3" fmla="*/ 4 h 4"/>
                  <a:gd name="T4" fmla="*/ 6 w 6"/>
                  <a:gd name="T5" fmla="*/ 4 h 4"/>
                  <a:gd name="T6" fmla="*/ 0 w 6"/>
                  <a:gd name="T7" fmla="*/ 0 h 4"/>
                  <a:gd name="T8" fmla="*/ 0 w 6"/>
                  <a:gd name="T9" fmla="*/ 4 h 4"/>
                  <a:gd name="T10" fmla="*/ 6 w 6"/>
                  <a:gd name="T11" fmla="*/ 4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6" y="4"/>
                    </a:moveTo>
                    <a:lnTo>
                      <a:pt x="6" y="4"/>
                    </a:lnTo>
                    <a:lnTo>
                      <a:pt x="0" y="0"/>
                    </a:lnTo>
                    <a:lnTo>
                      <a:pt x="0" y="4"/>
                    </a:lnTo>
                    <a:lnTo>
                      <a:pt x="6" y="4"/>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93" name="Freeform 256"/>
              <p:cNvSpPr>
                <a:spLocks/>
              </p:cNvSpPr>
              <p:nvPr/>
            </p:nvSpPr>
            <p:spPr bwMode="auto">
              <a:xfrm>
                <a:off x="1360" y="2707"/>
                <a:ext cx="22" cy="16"/>
              </a:xfrm>
              <a:custGeom>
                <a:avLst/>
                <a:gdLst>
                  <a:gd name="T0" fmla="*/ 22 w 22"/>
                  <a:gd name="T1" fmla="*/ 10 h 16"/>
                  <a:gd name="T2" fmla="*/ 22 w 22"/>
                  <a:gd name="T3" fmla="*/ 6 h 16"/>
                  <a:gd name="T4" fmla="*/ 22 w 22"/>
                  <a:gd name="T5" fmla="*/ 6 h 16"/>
                  <a:gd name="T6" fmla="*/ 22 w 22"/>
                  <a:gd name="T7" fmla="*/ 6 h 16"/>
                  <a:gd name="T8" fmla="*/ 0 w 22"/>
                  <a:gd name="T9" fmla="*/ 0 h 16"/>
                  <a:gd name="T10" fmla="*/ 3 w 22"/>
                  <a:gd name="T11" fmla="*/ 16 h 16"/>
                  <a:gd name="T12" fmla="*/ 22 w 22"/>
                  <a:gd name="T13" fmla="*/ 10 h 16"/>
                  <a:gd name="T14" fmla="*/ 0 60000 65536"/>
                  <a:gd name="T15" fmla="*/ 0 60000 65536"/>
                  <a:gd name="T16" fmla="*/ 0 60000 65536"/>
                  <a:gd name="T17" fmla="*/ 0 60000 65536"/>
                  <a:gd name="T18" fmla="*/ 0 60000 65536"/>
                  <a:gd name="T19" fmla="*/ 0 60000 65536"/>
                  <a:gd name="T20" fmla="*/ 0 60000 65536"/>
                  <a:gd name="T21" fmla="*/ 0 w 22"/>
                  <a:gd name="T22" fmla="*/ 0 h 16"/>
                  <a:gd name="T23" fmla="*/ 22 w 22"/>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6">
                    <a:moveTo>
                      <a:pt x="22" y="10"/>
                    </a:moveTo>
                    <a:lnTo>
                      <a:pt x="22" y="6"/>
                    </a:lnTo>
                    <a:lnTo>
                      <a:pt x="0" y="0"/>
                    </a:lnTo>
                    <a:lnTo>
                      <a:pt x="3" y="16"/>
                    </a:lnTo>
                    <a:lnTo>
                      <a:pt x="22" y="1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94" name="Freeform 257"/>
              <p:cNvSpPr>
                <a:spLocks/>
              </p:cNvSpPr>
              <p:nvPr/>
            </p:nvSpPr>
            <p:spPr bwMode="auto">
              <a:xfrm>
                <a:off x="1337" y="2701"/>
                <a:ext cx="26" cy="25"/>
              </a:xfrm>
              <a:custGeom>
                <a:avLst/>
                <a:gdLst>
                  <a:gd name="T0" fmla="*/ 4 w 26"/>
                  <a:gd name="T1" fmla="*/ 25 h 25"/>
                  <a:gd name="T2" fmla="*/ 26 w 26"/>
                  <a:gd name="T3" fmla="*/ 22 h 25"/>
                  <a:gd name="T4" fmla="*/ 23 w 26"/>
                  <a:gd name="T5" fmla="*/ 6 h 25"/>
                  <a:gd name="T6" fmla="*/ 0 w 26"/>
                  <a:gd name="T7" fmla="*/ 0 h 25"/>
                  <a:gd name="T8" fmla="*/ 4 w 26"/>
                  <a:gd name="T9" fmla="*/ 25 h 25"/>
                  <a:gd name="T10" fmla="*/ 4 w 26"/>
                  <a:gd name="T11" fmla="*/ 25 h 25"/>
                  <a:gd name="T12" fmla="*/ 4 w 26"/>
                  <a:gd name="T13" fmla="*/ 25 h 25"/>
                  <a:gd name="T14" fmla="*/ 4 w 26"/>
                  <a:gd name="T15" fmla="*/ 25 h 25"/>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25"/>
                  <a:gd name="T26" fmla="*/ 26 w 26"/>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25">
                    <a:moveTo>
                      <a:pt x="4" y="25"/>
                    </a:moveTo>
                    <a:lnTo>
                      <a:pt x="26" y="22"/>
                    </a:lnTo>
                    <a:lnTo>
                      <a:pt x="23" y="6"/>
                    </a:lnTo>
                    <a:lnTo>
                      <a:pt x="0" y="0"/>
                    </a:lnTo>
                    <a:lnTo>
                      <a:pt x="4" y="25"/>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95" name="Freeform 258"/>
              <p:cNvSpPr>
                <a:spLocks/>
              </p:cNvSpPr>
              <p:nvPr/>
            </p:nvSpPr>
            <p:spPr bwMode="auto">
              <a:xfrm>
                <a:off x="1315" y="2694"/>
                <a:ext cx="26" cy="32"/>
              </a:xfrm>
              <a:custGeom>
                <a:avLst/>
                <a:gdLst>
                  <a:gd name="T0" fmla="*/ 3 w 26"/>
                  <a:gd name="T1" fmla="*/ 26 h 32"/>
                  <a:gd name="T2" fmla="*/ 10 w 26"/>
                  <a:gd name="T3" fmla="*/ 29 h 32"/>
                  <a:gd name="T4" fmla="*/ 10 w 26"/>
                  <a:gd name="T5" fmla="*/ 29 h 32"/>
                  <a:gd name="T6" fmla="*/ 26 w 26"/>
                  <a:gd name="T7" fmla="*/ 32 h 32"/>
                  <a:gd name="T8" fmla="*/ 22 w 26"/>
                  <a:gd name="T9" fmla="*/ 7 h 32"/>
                  <a:gd name="T10" fmla="*/ 19 w 26"/>
                  <a:gd name="T11" fmla="*/ 4 h 32"/>
                  <a:gd name="T12" fmla="*/ 19 w 26"/>
                  <a:gd name="T13" fmla="*/ 4 h 32"/>
                  <a:gd name="T14" fmla="*/ 0 w 26"/>
                  <a:gd name="T15" fmla="*/ 0 h 32"/>
                  <a:gd name="T16" fmla="*/ 3 w 26"/>
                  <a:gd name="T17" fmla="*/ 26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32"/>
                  <a:gd name="T29" fmla="*/ 26 w 26"/>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32">
                    <a:moveTo>
                      <a:pt x="3" y="26"/>
                    </a:moveTo>
                    <a:lnTo>
                      <a:pt x="10" y="29"/>
                    </a:lnTo>
                    <a:lnTo>
                      <a:pt x="26" y="32"/>
                    </a:lnTo>
                    <a:lnTo>
                      <a:pt x="22" y="7"/>
                    </a:lnTo>
                    <a:lnTo>
                      <a:pt x="19" y="4"/>
                    </a:lnTo>
                    <a:lnTo>
                      <a:pt x="0" y="0"/>
                    </a:lnTo>
                    <a:lnTo>
                      <a:pt x="3" y="26"/>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96" name="Freeform 259"/>
              <p:cNvSpPr>
                <a:spLocks/>
              </p:cNvSpPr>
              <p:nvPr/>
            </p:nvSpPr>
            <p:spPr bwMode="auto">
              <a:xfrm>
                <a:off x="1293" y="2694"/>
                <a:ext cx="25" cy="26"/>
              </a:xfrm>
              <a:custGeom>
                <a:avLst/>
                <a:gdLst>
                  <a:gd name="T0" fmla="*/ 22 w 25"/>
                  <a:gd name="T1" fmla="*/ 0 h 26"/>
                  <a:gd name="T2" fmla="*/ 22 w 25"/>
                  <a:gd name="T3" fmla="*/ 0 h 26"/>
                  <a:gd name="T4" fmla="*/ 22 w 25"/>
                  <a:gd name="T5" fmla="*/ 0 h 26"/>
                  <a:gd name="T6" fmla="*/ 0 w 25"/>
                  <a:gd name="T7" fmla="*/ 4 h 26"/>
                  <a:gd name="T8" fmla="*/ 0 w 25"/>
                  <a:gd name="T9" fmla="*/ 19 h 26"/>
                  <a:gd name="T10" fmla="*/ 25 w 25"/>
                  <a:gd name="T11" fmla="*/ 26 h 26"/>
                  <a:gd name="T12" fmla="*/ 22 w 25"/>
                  <a:gd name="T13" fmla="*/ 0 h 26"/>
                  <a:gd name="T14" fmla="*/ 0 60000 65536"/>
                  <a:gd name="T15" fmla="*/ 0 60000 65536"/>
                  <a:gd name="T16" fmla="*/ 0 60000 65536"/>
                  <a:gd name="T17" fmla="*/ 0 60000 65536"/>
                  <a:gd name="T18" fmla="*/ 0 60000 65536"/>
                  <a:gd name="T19" fmla="*/ 0 60000 65536"/>
                  <a:gd name="T20" fmla="*/ 0 60000 65536"/>
                  <a:gd name="T21" fmla="*/ 0 w 25"/>
                  <a:gd name="T22" fmla="*/ 0 h 26"/>
                  <a:gd name="T23" fmla="*/ 25 w 25"/>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6">
                    <a:moveTo>
                      <a:pt x="22" y="0"/>
                    </a:moveTo>
                    <a:lnTo>
                      <a:pt x="22" y="0"/>
                    </a:lnTo>
                    <a:lnTo>
                      <a:pt x="0" y="4"/>
                    </a:lnTo>
                    <a:lnTo>
                      <a:pt x="0" y="19"/>
                    </a:lnTo>
                    <a:lnTo>
                      <a:pt x="25" y="26"/>
                    </a:lnTo>
                    <a:lnTo>
                      <a:pt x="22"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97" name="Freeform 260"/>
              <p:cNvSpPr>
                <a:spLocks/>
              </p:cNvSpPr>
              <p:nvPr/>
            </p:nvSpPr>
            <p:spPr bwMode="auto">
              <a:xfrm>
                <a:off x="1271" y="2698"/>
                <a:ext cx="22" cy="15"/>
              </a:xfrm>
              <a:custGeom>
                <a:avLst/>
                <a:gdLst>
                  <a:gd name="T0" fmla="*/ 22 w 22"/>
                  <a:gd name="T1" fmla="*/ 0 h 15"/>
                  <a:gd name="T2" fmla="*/ 0 w 22"/>
                  <a:gd name="T3" fmla="*/ 6 h 15"/>
                  <a:gd name="T4" fmla="*/ 0 w 22"/>
                  <a:gd name="T5" fmla="*/ 9 h 15"/>
                  <a:gd name="T6" fmla="*/ 0 w 22"/>
                  <a:gd name="T7" fmla="*/ 9 h 15"/>
                  <a:gd name="T8" fmla="*/ 3 w 22"/>
                  <a:gd name="T9" fmla="*/ 9 h 15"/>
                  <a:gd name="T10" fmla="*/ 22 w 22"/>
                  <a:gd name="T11" fmla="*/ 15 h 15"/>
                  <a:gd name="T12" fmla="*/ 22 w 22"/>
                  <a:gd name="T13" fmla="*/ 0 h 15"/>
                  <a:gd name="T14" fmla="*/ 0 60000 65536"/>
                  <a:gd name="T15" fmla="*/ 0 60000 65536"/>
                  <a:gd name="T16" fmla="*/ 0 60000 65536"/>
                  <a:gd name="T17" fmla="*/ 0 60000 65536"/>
                  <a:gd name="T18" fmla="*/ 0 60000 65536"/>
                  <a:gd name="T19" fmla="*/ 0 60000 65536"/>
                  <a:gd name="T20" fmla="*/ 0 60000 65536"/>
                  <a:gd name="T21" fmla="*/ 0 w 22"/>
                  <a:gd name="T22" fmla="*/ 0 h 15"/>
                  <a:gd name="T23" fmla="*/ 22 w 22"/>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5">
                    <a:moveTo>
                      <a:pt x="22" y="0"/>
                    </a:moveTo>
                    <a:lnTo>
                      <a:pt x="0" y="6"/>
                    </a:lnTo>
                    <a:lnTo>
                      <a:pt x="0" y="9"/>
                    </a:lnTo>
                    <a:lnTo>
                      <a:pt x="3" y="9"/>
                    </a:lnTo>
                    <a:lnTo>
                      <a:pt x="22" y="15"/>
                    </a:lnTo>
                    <a:lnTo>
                      <a:pt x="22" y="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98" name="Freeform 261"/>
              <p:cNvSpPr>
                <a:spLocks/>
              </p:cNvSpPr>
              <p:nvPr/>
            </p:nvSpPr>
            <p:spPr bwMode="auto">
              <a:xfrm>
                <a:off x="1268" y="2704"/>
                <a:ext cx="3" cy="3"/>
              </a:xfrm>
              <a:custGeom>
                <a:avLst/>
                <a:gdLst>
                  <a:gd name="T0" fmla="*/ 3 w 3"/>
                  <a:gd name="T1" fmla="*/ 0 h 3"/>
                  <a:gd name="T2" fmla="*/ 3 w 3"/>
                  <a:gd name="T3" fmla="*/ 0 h 3"/>
                  <a:gd name="T4" fmla="*/ 3 w 3"/>
                  <a:gd name="T5" fmla="*/ 0 h 3"/>
                  <a:gd name="T6" fmla="*/ 0 w 3"/>
                  <a:gd name="T7" fmla="*/ 0 h 3"/>
                  <a:gd name="T8" fmla="*/ 3 w 3"/>
                  <a:gd name="T9" fmla="*/ 3 h 3"/>
                  <a:gd name="T10" fmla="*/ 3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3" y="0"/>
                    </a:moveTo>
                    <a:lnTo>
                      <a:pt x="3" y="0"/>
                    </a:lnTo>
                    <a:lnTo>
                      <a:pt x="0" y="0"/>
                    </a:lnTo>
                    <a:lnTo>
                      <a:pt x="3" y="3"/>
                    </a:lnTo>
                    <a:lnTo>
                      <a:pt x="3"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99" name="Freeform 262"/>
              <p:cNvSpPr>
                <a:spLocks/>
              </p:cNvSpPr>
              <p:nvPr/>
            </p:nvSpPr>
            <p:spPr bwMode="auto">
              <a:xfrm>
                <a:off x="1318" y="2723"/>
                <a:ext cx="7" cy="6"/>
              </a:xfrm>
              <a:custGeom>
                <a:avLst/>
                <a:gdLst>
                  <a:gd name="T0" fmla="*/ 0 w 7"/>
                  <a:gd name="T1" fmla="*/ 6 h 6"/>
                  <a:gd name="T2" fmla="*/ 4 w 7"/>
                  <a:gd name="T3" fmla="*/ 6 h 6"/>
                  <a:gd name="T4" fmla="*/ 4 w 7"/>
                  <a:gd name="T5" fmla="*/ 6 h 6"/>
                  <a:gd name="T6" fmla="*/ 7 w 7"/>
                  <a:gd name="T7" fmla="*/ 6 h 6"/>
                  <a:gd name="T8" fmla="*/ 7 w 7"/>
                  <a:gd name="T9" fmla="*/ 3 h 6"/>
                  <a:gd name="T10" fmla="*/ 0 w 7"/>
                  <a:gd name="T11" fmla="*/ 0 h 6"/>
                  <a:gd name="T12" fmla="*/ 0 w 7"/>
                  <a:gd name="T13" fmla="*/ 6 h 6"/>
                  <a:gd name="T14" fmla="*/ 0 60000 65536"/>
                  <a:gd name="T15" fmla="*/ 0 60000 65536"/>
                  <a:gd name="T16" fmla="*/ 0 60000 65536"/>
                  <a:gd name="T17" fmla="*/ 0 60000 65536"/>
                  <a:gd name="T18" fmla="*/ 0 60000 65536"/>
                  <a:gd name="T19" fmla="*/ 0 60000 65536"/>
                  <a:gd name="T20" fmla="*/ 0 60000 65536"/>
                  <a:gd name="T21" fmla="*/ 0 w 7"/>
                  <a:gd name="T22" fmla="*/ 0 h 6"/>
                  <a:gd name="T23" fmla="*/ 7 w 7"/>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6">
                    <a:moveTo>
                      <a:pt x="0" y="6"/>
                    </a:moveTo>
                    <a:lnTo>
                      <a:pt x="4" y="6"/>
                    </a:lnTo>
                    <a:lnTo>
                      <a:pt x="7" y="6"/>
                    </a:lnTo>
                    <a:lnTo>
                      <a:pt x="7" y="3"/>
                    </a:lnTo>
                    <a:lnTo>
                      <a:pt x="0" y="0"/>
                    </a:lnTo>
                    <a:lnTo>
                      <a:pt x="0" y="6"/>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00" name="Freeform 263"/>
              <p:cNvSpPr>
                <a:spLocks/>
              </p:cNvSpPr>
              <p:nvPr/>
            </p:nvSpPr>
            <p:spPr bwMode="auto">
              <a:xfrm>
                <a:off x="1293" y="2717"/>
                <a:ext cx="25" cy="15"/>
              </a:xfrm>
              <a:custGeom>
                <a:avLst/>
                <a:gdLst>
                  <a:gd name="T0" fmla="*/ 3 w 25"/>
                  <a:gd name="T1" fmla="*/ 15 h 15"/>
                  <a:gd name="T2" fmla="*/ 25 w 25"/>
                  <a:gd name="T3" fmla="*/ 12 h 15"/>
                  <a:gd name="T4" fmla="*/ 25 w 25"/>
                  <a:gd name="T5" fmla="*/ 6 h 15"/>
                  <a:gd name="T6" fmla="*/ 25 w 25"/>
                  <a:gd name="T7" fmla="*/ 6 h 15"/>
                  <a:gd name="T8" fmla="*/ 25 w 25"/>
                  <a:gd name="T9" fmla="*/ 6 h 15"/>
                  <a:gd name="T10" fmla="*/ 0 w 25"/>
                  <a:gd name="T11" fmla="*/ 0 h 15"/>
                  <a:gd name="T12" fmla="*/ 3 w 25"/>
                  <a:gd name="T13" fmla="*/ 15 h 15"/>
                  <a:gd name="T14" fmla="*/ 0 60000 65536"/>
                  <a:gd name="T15" fmla="*/ 0 60000 65536"/>
                  <a:gd name="T16" fmla="*/ 0 60000 65536"/>
                  <a:gd name="T17" fmla="*/ 0 60000 65536"/>
                  <a:gd name="T18" fmla="*/ 0 60000 65536"/>
                  <a:gd name="T19" fmla="*/ 0 60000 65536"/>
                  <a:gd name="T20" fmla="*/ 0 60000 65536"/>
                  <a:gd name="T21" fmla="*/ 0 w 25"/>
                  <a:gd name="T22" fmla="*/ 0 h 15"/>
                  <a:gd name="T23" fmla="*/ 25 w 25"/>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15">
                    <a:moveTo>
                      <a:pt x="3" y="15"/>
                    </a:moveTo>
                    <a:lnTo>
                      <a:pt x="25" y="12"/>
                    </a:lnTo>
                    <a:lnTo>
                      <a:pt x="25" y="6"/>
                    </a:lnTo>
                    <a:lnTo>
                      <a:pt x="0" y="0"/>
                    </a:lnTo>
                    <a:lnTo>
                      <a:pt x="3" y="15"/>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01" name="Freeform 264"/>
              <p:cNvSpPr>
                <a:spLocks/>
              </p:cNvSpPr>
              <p:nvPr/>
            </p:nvSpPr>
            <p:spPr bwMode="auto">
              <a:xfrm>
                <a:off x="1271" y="2710"/>
                <a:ext cx="25" cy="22"/>
              </a:xfrm>
              <a:custGeom>
                <a:avLst/>
                <a:gdLst>
                  <a:gd name="T0" fmla="*/ 3 w 25"/>
                  <a:gd name="T1" fmla="*/ 19 h 22"/>
                  <a:gd name="T2" fmla="*/ 3 w 25"/>
                  <a:gd name="T3" fmla="*/ 22 h 22"/>
                  <a:gd name="T4" fmla="*/ 3 w 25"/>
                  <a:gd name="T5" fmla="*/ 22 h 22"/>
                  <a:gd name="T6" fmla="*/ 22 w 25"/>
                  <a:gd name="T7" fmla="*/ 22 h 22"/>
                  <a:gd name="T8" fmla="*/ 25 w 25"/>
                  <a:gd name="T9" fmla="*/ 22 h 22"/>
                  <a:gd name="T10" fmla="*/ 22 w 25"/>
                  <a:gd name="T11" fmla="*/ 7 h 22"/>
                  <a:gd name="T12" fmla="*/ 0 w 25"/>
                  <a:gd name="T13" fmla="*/ 0 h 22"/>
                  <a:gd name="T14" fmla="*/ 3 w 25"/>
                  <a:gd name="T15" fmla="*/ 19 h 22"/>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2"/>
                  <a:gd name="T26" fmla="*/ 25 w 2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2">
                    <a:moveTo>
                      <a:pt x="3" y="19"/>
                    </a:moveTo>
                    <a:lnTo>
                      <a:pt x="3" y="22"/>
                    </a:lnTo>
                    <a:lnTo>
                      <a:pt x="22" y="22"/>
                    </a:lnTo>
                    <a:lnTo>
                      <a:pt x="25" y="22"/>
                    </a:lnTo>
                    <a:lnTo>
                      <a:pt x="22" y="7"/>
                    </a:lnTo>
                    <a:lnTo>
                      <a:pt x="0" y="0"/>
                    </a:lnTo>
                    <a:lnTo>
                      <a:pt x="3" y="19"/>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02" name="Freeform 265"/>
              <p:cNvSpPr>
                <a:spLocks/>
              </p:cNvSpPr>
              <p:nvPr/>
            </p:nvSpPr>
            <p:spPr bwMode="auto">
              <a:xfrm>
                <a:off x="1249" y="2707"/>
                <a:ext cx="25" cy="22"/>
              </a:xfrm>
              <a:custGeom>
                <a:avLst/>
                <a:gdLst>
                  <a:gd name="T0" fmla="*/ 3 w 25"/>
                  <a:gd name="T1" fmla="*/ 16 h 22"/>
                  <a:gd name="T2" fmla="*/ 25 w 25"/>
                  <a:gd name="T3" fmla="*/ 22 h 22"/>
                  <a:gd name="T4" fmla="*/ 22 w 25"/>
                  <a:gd name="T5" fmla="*/ 3 h 22"/>
                  <a:gd name="T6" fmla="*/ 19 w 25"/>
                  <a:gd name="T7" fmla="*/ 0 h 22"/>
                  <a:gd name="T8" fmla="*/ 19 w 25"/>
                  <a:gd name="T9" fmla="*/ 0 h 22"/>
                  <a:gd name="T10" fmla="*/ 0 w 25"/>
                  <a:gd name="T11" fmla="*/ 0 h 22"/>
                  <a:gd name="T12" fmla="*/ 0 w 25"/>
                  <a:gd name="T13" fmla="*/ 0 h 22"/>
                  <a:gd name="T14" fmla="*/ 3 w 25"/>
                  <a:gd name="T15" fmla="*/ 16 h 22"/>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2"/>
                  <a:gd name="T26" fmla="*/ 25 w 2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2">
                    <a:moveTo>
                      <a:pt x="3" y="16"/>
                    </a:moveTo>
                    <a:lnTo>
                      <a:pt x="25" y="22"/>
                    </a:lnTo>
                    <a:lnTo>
                      <a:pt x="22" y="3"/>
                    </a:lnTo>
                    <a:lnTo>
                      <a:pt x="19" y="0"/>
                    </a:lnTo>
                    <a:lnTo>
                      <a:pt x="0" y="0"/>
                    </a:lnTo>
                    <a:lnTo>
                      <a:pt x="3" y="16"/>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03" name="Freeform 266"/>
              <p:cNvSpPr>
                <a:spLocks/>
              </p:cNvSpPr>
              <p:nvPr/>
            </p:nvSpPr>
            <p:spPr bwMode="auto">
              <a:xfrm>
                <a:off x="1227" y="2707"/>
                <a:ext cx="25" cy="16"/>
              </a:xfrm>
              <a:custGeom>
                <a:avLst/>
                <a:gdLst>
                  <a:gd name="T0" fmla="*/ 0 w 25"/>
                  <a:gd name="T1" fmla="*/ 3 h 16"/>
                  <a:gd name="T2" fmla="*/ 0 w 25"/>
                  <a:gd name="T3" fmla="*/ 10 h 16"/>
                  <a:gd name="T4" fmla="*/ 25 w 25"/>
                  <a:gd name="T5" fmla="*/ 16 h 16"/>
                  <a:gd name="T6" fmla="*/ 22 w 25"/>
                  <a:gd name="T7" fmla="*/ 0 h 16"/>
                  <a:gd name="T8" fmla="*/ 0 w 25"/>
                  <a:gd name="T9" fmla="*/ 3 h 16"/>
                  <a:gd name="T10" fmla="*/ 0 60000 65536"/>
                  <a:gd name="T11" fmla="*/ 0 60000 65536"/>
                  <a:gd name="T12" fmla="*/ 0 60000 65536"/>
                  <a:gd name="T13" fmla="*/ 0 60000 65536"/>
                  <a:gd name="T14" fmla="*/ 0 60000 65536"/>
                  <a:gd name="T15" fmla="*/ 0 w 25"/>
                  <a:gd name="T16" fmla="*/ 0 h 16"/>
                  <a:gd name="T17" fmla="*/ 25 w 25"/>
                  <a:gd name="T18" fmla="*/ 16 h 16"/>
                </a:gdLst>
                <a:ahLst/>
                <a:cxnLst>
                  <a:cxn ang="T10">
                    <a:pos x="T0" y="T1"/>
                  </a:cxn>
                  <a:cxn ang="T11">
                    <a:pos x="T2" y="T3"/>
                  </a:cxn>
                  <a:cxn ang="T12">
                    <a:pos x="T4" y="T5"/>
                  </a:cxn>
                  <a:cxn ang="T13">
                    <a:pos x="T6" y="T7"/>
                  </a:cxn>
                  <a:cxn ang="T14">
                    <a:pos x="T8" y="T9"/>
                  </a:cxn>
                </a:cxnLst>
                <a:rect l="T15" t="T16" r="T17" b="T18"/>
                <a:pathLst>
                  <a:path w="25" h="16">
                    <a:moveTo>
                      <a:pt x="0" y="3"/>
                    </a:moveTo>
                    <a:lnTo>
                      <a:pt x="0" y="10"/>
                    </a:lnTo>
                    <a:lnTo>
                      <a:pt x="25" y="16"/>
                    </a:lnTo>
                    <a:lnTo>
                      <a:pt x="22" y="0"/>
                    </a:lnTo>
                    <a:lnTo>
                      <a:pt x="0" y="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04" name="Freeform 267"/>
              <p:cNvSpPr>
                <a:spLocks/>
              </p:cNvSpPr>
              <p:nvPr/>
            </p:nvSpPr>
            <p:spPr bwMode="auto">
              <a:xfrm>
                <a:off x="1220" y="2710"/>
                <a:ext cx="7" cy="7"/>
              </a:xfrm>
              <a:custGeom>
                <a:avLst/>
                <a:gdLst>
                  <a:gd name="T0" fmla="*/ 7 w 7"/>
                  <a:gd name="T1" fmla="*/ 0 h 7"/>
                  <a:gd name="T2" fmla="*/ 0 w 7"/>
                  <a:gd name="T3" fmla="*/ 0 h 7"/>
                  <a:gd name="T4" fmla="*/ 0 w 7"/>
                  <a:gd name="T5" fmla="*/ 0 h 7"/>
                  <a:gd name="T6" fmla="*/ 0 w 7"/>
                  <a:gd name="T7" fmla="*/ 3 h 7"/>
                  <a:gd name="T8" fmla="*/ 7 w 7"/>
                  <a:gd name="T9" fmla="*/ 7 h 7"/>
                  <a:gd name="T10" fmla="*/ 7 w 7"/>
                  <a:gd name="T11" fmla="*/ 7 h 7"/>
                  <a:gd name="T12" fmla="*/ 7 w 7"/>
                  <a:gd name="T13" fmla="*/ 0 h 7"/>
                  <a:gd name="T14" fmla="*/ 0 60000 65536"/>
                  <a:gd name="T15" fmla="*/ 0 60000 65536"/>
                  <a:gd name="T16" fmla="*/ 0 60000 65536"/>
                  <a:gd name="T17" fmla="*/ 0 60000 65536"/>
                  <a:gd name="T18" fmla="*/ 0 60000 65536"/>
                  <a:gd name="T19" fmla="*/ 0 60000 65536"/>
                  <a:gd name="T20" fmla="*/ 0 60000 65536"/>
                  <a:gd name="T21" fmla="*/ 0 w 7"/>
                  <a:gd name="T22" fmla="*/ 0 h 7"/>
                  <a:gd name="T23" fmla="*/ 7 w 7"/>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7">
                    <a:moveTo>
                      <a:pt x="7" y="0"/>
                    </a:moveTo>
                    <a:lnTo>
                      <a:pt x="0" y="0"/>
                    </a:lnTo>
                    <a:lnTo>
                      <a:pt x="0" y="3"/>
                    </a:lnTo>
                    <a:lnTo>
                      <a:pt x="7" y="7"/>
                    </a:lnTo>
                    <a:lnTo>
                      <a:pt x="7" y="0"/>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05" name="Freeform 268"/>
              <p:cNvSpPr>
                <a:spLocks/>
              </p:cNvSpPr>
              <p:nvPr/>
            </p:nvSpPr>
            <p:spPr bwMode="auto">
              <a:xfrm>
                <a:off x="1252" y="2726"/>
                <a:ext cx="22" cy="16"/>
              </a:xfrm>
              <a:custGeom>
                <a:avLst/>
                <a:gdLst>
                  <a:gd name="T0" fmla="*/ 0 w 22"/>
                  <a:gd name="T1" fmla="*/ 16 h 16"/>
                  <a:gd name="T2" fmla="*/ 19 w 22"/>
                  <a:gd name="T3" fmla="*/ 13 h 16"/>
                  <a:gd name="T4" fmla="*/ 19 w 22"/>
                  <a:gd name="T5" fmla="*/ 13 h 16"/>
                  <a:gd name="T6" fmla="*/ 22 w 22"/>
                  <a:gd name="T7" fmla="*/ 10 h 16"/>
                  <a:gd name="T8" fmla="*/ 22 w 22"/>
                  <a:gd name="T9" fmla="*/ 10 h 16"/>
                  <a:gd name="T10" fmla="*/ 16 w 22"/>
                  <a:gd name="T11" fmla="*/ 6 h 16"/>
                  <a:gd name="T12" fmla="*/ 0 w 22"/>
                  <a:gd name="T13" fmla="*/ 0 h 16"/>
                  <a:gd name="T14" fmla="*/ 0 w 22"/>
                  <a:gd name="T15" fmla="*/ 16 h 16"/>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6"/>
                  <a:gd name="T26" fmla="*/ 22 w 22"/>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6">
                    <a:moveTo>
                      <a:pt x="0" y="16"/>
                    </a:moveTo>
                    <a:lnTo>
                      <a:pt x="19" y="13"/>
                    </a:lnTo>
                    <a:lnTo>
                      <a:pt x="22" y="10"/>
                    </a:lnTo>
                    <a:lnTo>
                      <a:pt x="16" y="6"/>
                    </a:lnTo>
                    <a:lnTo>
                      <a:pt x="0" y="0"/>
                    </a:lnTo>
                    <a:lnTo>
                      <a:pt x="0" y="16"/>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06" name="Freeform 269"/>
              <p:cNvSpPr>
                <a:spLocks/>
              </p:cNvSpPr>
              <p:nvPr/>
            </p:nvSpPr>
            <p:spPr bwMode="auto">
              <a:xfrm>
                <a:off x="1230" y="2720"/>
                <a:ext cx="22" cy="22"/>
              </a:xfrm>
              <a:custGeom>
                <a:avLst/>
                <a:gdLst>
                  <a:gd name="T0" fmla="*/ 0 w 22"/>
                  <a:gd name="T1" fmla="*/ 22 h 22"/>
                  <a:gd name="T2" fmla="*/ 0 w 22"/>
                  <a:gd name="T3" fmla="*/ 22 h 22"/>
                  <a:gd name="T4" fmla="*/ 12 w 22"/>
                  <a:gd name="T5" fmla="*/ 22 h 22"/>
                  <a:gd name="T6" fmla="*/ 22 w 22"/>
                  <a:gd name="T7" fmla="*/ 22 h 22"/>
                  <a:gd name="T8" fmla="*/ 22 w 22"/>
                  <a:gd name="T9" fmla="*/ 6 h 22"/>
                  <a:gd name="T10" fmla="*/ 0 w 22"/>
                  <a:gd name="T11" fmla="*/ 0 h 22"/>
                  <a:gd name="T12" fmla="*/ 0 w 22"/>
                  <a:gd name="T13" fmla="*/ 22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22"/>
                    </a:moveTo>
                    <a:lnTo>
                      <a:pt x="0" y="22"/>
                    </a:lnTo>
                    <a:lnTo>
                      <a:pt x="12" y="22"/>
                    </a:lnTo>
                    <a:lnTo>
                      <a:pt x="22" y="22"/>
                    </a:lnTo>
                    <a:lnTo>
                      <a:pt x="22" y="6"/>
                    </a:lnTo>
                    <a:lnTo>
                      <a:pt x="0" y="0"/>
                    </a:lnTo>
                    <a:lnTo>
                      <a:pt x="0" y="22"/>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07" name="Freeform 270"/>
              <p:cNvSpPr>
                <a:spLocks/>
              </p:cNvSpPr>
              <p:nvPr/>
            </p:nvSpPr>
            <p:spPr bwMode="auto">
              <a:xfrm>
                <a:off x="1204" y="2713"/>
                <a:ext cx="26" cy="29"/>
              </a:xfrm>
              <a:custGeom>
                <a:avLst/>
                <a:gdLst>
                  <a:gd name="T0" fmla="*/ 4 w 26"/>
                  <a:gd name="T1" fmla="*/ 23 h 29"/>
                  <a:gd name="T2" fmla="*/ 19 w 26"/>
                  <a:gd name="T3" fmla="*/ 26 h 29"/>
                  <a:gd name="T4" fmla="*/ 19 w 26"/>
                  <a:gd name="T5" fmla="*/ 26 h 29"/>
                  <a:gd name="T6" fmla="*/ 26 w 26"/>
                  <a:gd name="T7" fmla="*/ 29 h 29"/>
                  <a:gd name="T8" fmla="*/ 26 w 26"/>
                  <a:gd name="T9" fmla="*/ 7 h 29"/>
                  <a:gd name="T10" fmla="*/ 13 w 26"/>
                  <a:gd name="T11" fmla="*/ 4 h 29"/>
                  <a:gd name="T12" fmla="*/ 13 w 26"/>
                  <a:gd name="T13" fmla="*/ 4 h 29"/>
                  <a:gd name="T14" fmla="*/ 0 w 26"/>
                  <a:gd name="T15" fmla="*/ 0 h 29"/>
                  <a:gd name="T16" fmla="*/ 4 w 26"/>
                  <a:gd name="T17" fmla="*/ 23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9"/>
                  <a:gd name="T29" fmla="*/ 26 w 26"/>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9">
                    <a:moveTo>
                      <a:pt x="4" y="23"/>
                    </a:moveTo>
                    <a:lnTo>
                      <a:pt x="19" y="26"/>
                    </a:lnTo>
                    <a:lnTo>
                      <a:pt x="26" y="29"/>
                    </a:lnTo>
                    <a:lnTo>
                      <a:pt x="26" y="7"/>
                    </a:lnTo>
                    <a:lnTo>
                      <a:pt x="13" y="4"/>
                    </a:lnTo>
                    <a:lnTo>
                      <a:pt x="0" y="0"/>
                    </a:lnTo>
                    <a:lnTo>
                      <a:pt x="4" y="23"/>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08" name="Freeform 271"/>
              <p:cNvSpPr>
                <a:spLocks/>
              </p:cNvSpPr>
              <p:nvPr/>
            </p:nvSpPr>
            <p:spPr bwMode="auto">
              <a:xfrm>
                <a:off x="1186" y="2713"/>
                <a:ext cx="22" cy="23"/>
              </a:xfrm>
              <a:custGeom>
                <a:avLst/>
                <a:gdLst>
                  <a:gd name="T0" fmla="*/ 0 w 22"/>
                  <a:gd name="T1" fmla="*/ 16 h 23"/>
                  <a:gd name="T2" fmla="*/ 22 w 22"/>
                  <a:gd name="T3" fmla="*/ 23 h 23"/>
                  <a:gd name="T4" fmla="*/ 18 w 22"/>
                  <a:gd name="T5" fmla="*/ 0 h 23"/>
                  <a:gd name="T6" fmla="*/ 18 w 22"/>
                  <a:gd name="T7" fmla="*/ 0 h 23"/>
                  <a:gd name="T8" fmla="*/ 12 w 22"/>
                  <a:gd name="T9" fmla="*/ 0 h 23"/>
                  <a:gd name="T10" fmla="*/ 0 w 22"/>
                  <a:gd name="T11" fmla="*/ 4 h 23"/>
                  <a:gd name="T12" fmla="*/ 0 w 22"/>
                  <a:gd name="T13" fmla="*/ 16 h 23"/>
                  <a:gd name="T14" fmla="*/ 0 60000 65536"/>
                  <a:gd name="T15" fmla="*/ 0 60000 65536"/>
                  <a:gd name="T16" fmla="*/ 0 60000 65536"/>
                  <a:gd name="T17" fmla="*/ 0 60000 65536"/>
                  <a:gd name="T18" fmla="*/ 0 60000 65536"/>
                  <a:gd name="T19" fmla="*/ 0 60000 65536"/>
                  <a:gd name="T20" fmla="*/ 0 60000 65536"/>
                  <a:gd name="T21" fmla="*/ 0 w 22"/>
                  <a:gd name="T22" fmla="*/ 0 h 23"/>
                  <a:gd name="T23" fmla="*/ 22 w 22"/>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3">
                    <a:moveTo>
                      <a:pt x="0" y="16"/>
                    </a:moveTo>
                    <a:lnTo>
                      <a:pt x="22" y="23"/>
                    </a:lnTo>
                    <a:lnTo>
                      <a:pt x="18" y="0"/>
                    </a:lnTo>
                    <a:lnTo>
                      <a:pt x="12" y="0"/>
                    </a:lnTo>
                    <a:lnTo>
                      <a:pt x="0" y="4"/>
                    </a:lnTo>
                    <a:lnTo>
                      <a:pt x="0" y="16"/>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09" name="Freeform 272"/>
              <p:cNvSpPr>
                <a:spLocks/>
              </p:cNvSpPr>
              <p:nvPr/>
            </p:nvSpPr>
            <p:spPr bwMode="auto">
              <a:xfrm>
                <a:off x="1167" y="2717"/>
                <a:ext cx="19" cy="12"/>
              </a:xfrm>
              <a:custGeom>
                <a:avLst/>
                <a:gdLst>
                  <a:gd name="T0" fmla="*/ 19 w 19"/>
                  <a:gd name="T1" fmla="*/ 12 h 12"/>
                  <a:gd name="T2" fmla="*/ 19 w 19"/>
                  <a:gd name="T3" fmla="*/ 0 h 12"/>
                  <a:gd name="T4" fmla="*/ 3 w 19"/>
                  <a:gd name="T5" fmla="*/ 3 h 12"/>
                  <a:gd name="T6" fmla="*/ 3 w 19"/>
                  <a:gd name="T7" fmla="*/ 3 h 12"/>
                  <a:gd name="T8" fmla="*/ 0 w 19"/>
                  <a:gd name="T9" fmla="*/ 3 h 12"/>
                  <a:gd name="T10" fmla="*/ 0 w 19"/>
                  <a:gd name="T11" fmla="*/ 6 h 12"/>
                  <a:gd name="T12" fmla="*/ 6 w 19"/>
                  <a:gd name="T13" fmla="*/ 6 h 12"/>
                  <a:gd name="T14" fmla="*/ 19 w 19"/>
                  <a:gd name="T15" fmla="*/ 12 h 12"/>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2"/>
                  <a:gd name="T26" fmla="*/ 19 w 19"/>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2">
                    <a:moveTo>
                      <a:pt x="19" y="12"/>
                    </a:moveTo>
                    <a:lnTo>
                      <a:pt x="19" y="0"/>
                    </a:lnTo>
                    <a:lnTo>
                      <a:pt x="3" y="3"/>
                    </a:lnTo>
                    <a:lnTo>
                      <a:pt x="0" y="3"/>
                    </a:lnTo>
                    <a:lnTo>
                      <a:pt x="0" y="6"/>
                    </a:lnTo>
                    <a:lnTo>
                      <a:pt x="6" y="6"/>
                    </a:lnTo>
                    <a:lnTo>
                      <a:pt x="19" y="12"/>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10" name="Freeform 273"/>
              <p:cNvSpPr>
                <a:spLocks/>
              </p:cNvSpPr>
              <p:nvPr/>
            </p:nvSpPr>
            <p:spPr bwMode="auto">
              <a:xfrm>
                <a:off x="1208" y="2739"/>
                <a:ext cx="12" cy="9"/>
              </a:xfrm>
              <a:custGeom>
                <a:avLst/>
                <a:gdLst>
                  <a:gd name="T0" fmla="*/ 0 w 12"/>
                  <a:gd name="T1" fmla="*/ 9 h 9"/>
                  <a:gd name="T2" fmla="*/ 9 w 12"/>
                  <a:gd name="T3" fmla="*/ 6 h 9"/>
                  <a:gd name="T4" fmla="*/ 9 w 12"/>
                  <a:gd name="T5" fmla="*/ 6 h 9"/>
                  <a:gd name="T6" fmla="*/ 12 w 12"/>
                  <a:gd name="T7" fmla="*/ 6 h 9"/>
                  <a:gd name="T8" fmla="*/ 12 w 12"/>
                  <a:gd name="T9" fmla="*/ 6 h 9"/>
                  <a:gd name="T10" fmla="*/ 6 w 12"/>
                  <a:gd name="T11" fmla="*/ 3 h 9"/>
                  <a:gd name="T12" fmla="*/ 0 w 12"/>
                  <a:gd name="T13" fmla="*/ 0 h 9"/>
                  <a:gd name="T14" fmla="*/ 0 w 12"/>
                  <a:gd name="T15" fmla="*/ 9 h 9"/>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9"/>
                  <a:gd name="T26" fmla="*/ 12 w 12"/>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9">
                    <a:moveTo>
                      <a:pt x="0" y="9"/>
                    </a:moveTo>
                    <a:lnTo>
                      <a:pt x="9" y="6"/>
                    </a:lnTo>
                    <a:lnTo>
                      <a:pt x="12" y="6"/>
                    </a:lnTo>
                    <a:lnTo>
                      <a:pt x="6" y="3"/>
                    </a:lnTo>
                    <a:lnTo>
                      <a:pt x="0" y="0"/>
                    </a:lnTo>
                    <a:lnTo>
                      <a:pt x="0" y="9"/>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11" name="Freeform 274"/>
              <p:cNvSpPr>
                <a:spLocks/>
              </p:cNvSpPr>
              <p:nvPr/>
            </p:nvSpPr>
            <p:spPr bwMode="auto">
              <a:xfrm>
                <a:off x="1186" y="2732"/>
                <a:ext cx="22" cy="19"/>
              </a:xfrm>
              <a:custGeom>
                <a:avLst/>
                <a:gdLst>
                  <a:gd name="T0" fmla="*/ 0 w 22"/>
                  <a:gd name="T1" fmla="*/ 19 h 19"/>
                  <a:gd name="T2" fmla="*/ 0 w 22"/>
                  <a:gd name="T3" fmla="*/ 19 h 19"/>
                  <a:gd name="T4" fmla="*/ 3 w 22"/>
                  <a:gd name="T5" fmla="*/ 19 h 19"/>
                  <a:gd name="T6" fmla="*/ 22 w 22"/>
                  <a:gd name="T7" fmla="*/ 16 h 19"/>
                  <a:gd name="T8" fmla="*/ 22 w 22"/>
                  <a:gd name="T9" fmla="*/ 7 h 19"/>
                  <a:gd name="T10" fmla="*/ 0 w 22"/>
                  <a:gd name="T11" fmla="*/ 0 h 19"/>
                  <a:gd name="T12" fmla="*/ 0 w 22"/>
                  <a:gd name="T13" fmla="*/ 19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0" y="19"/>
                    </a:moveTo>
                    <a:lnTo>
                      <a:pt x="0" y="19"/>
                    </a:lnTo>
                    <a:lnTo>
                      <a:pt x="3" y="19"/>
                    </a:lnTo>
                    <a:lnTo>
                      <a:pt x="22" y="16"/>
                    </a:lnTo>
                    <a:lnTo>
                      <a:pt x="22" y="7"/>
                    </a:lnTo>
                    <a:lnTo>
                      <a:pt x="0" y="0"/>
                    </a:lnTo>
                    <a:lnTo>
                      <a:pt x="0" y="19"/>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12" name="Freeform 275"/>
              <p:cNvSpPr>
                <a:spLocks/>
              </p:cNvSpPr>
              <p:nvPr/>
            </p:nvSpPr>
            <p:spPr bwMode="auto">
              <a:xfrm>
                <a:off x="1163" y="2726"/>
                <a:ext cx="23" cy="25"/>
              </a:xfrm>
              <a:custGeom>
                <a:avLst/>
                <a:gdLst>
                  <a:gd name="T0" fmla="*/ 0 w 23"/>
                  <a:gd name="T1" fmla="*/ 22 h 25"/>
                  <a:gd name="T2" fmla="*/ 4 w 23"/>
                  <a:gd name="T3" fmla="*/ 22 h 25"/>
                  <a:gd name="T4" fmla="*/ 4 w 23"/>
                  <a:gd name="T5" fmla="*/ 22 h 25"/>
                  <a:gd name="T6" fmla="*/ 23 w 23"/>
                  <a:gd name="T7" fmla="*/ 25 h 25"/>
                  <a:gd name="T8" fmla="*/ 23 w 23"/>
                  <a:gd name="T9" fmla="*/ 6 h 25"/>
                  <a:gd name="T10" fmla="*/ 0 w 23"/>
                  <a:gd name="T11" fmla="*/ 0 h 25"/>
                  <a:gd name="T12" fmla="*/ 0 w 23"/>
                  <a:gd name="T13" fmla="*/ 0 h 25"/>
                  <a:gd name="T14" fmla="*/ 0 w 23"/>
                  <a:gd name="T15" fmla="*/ 0 h 25"/>
                  <a:gd name="T16" fmla="*/ 0 w 23"/>
                  <a:gd name="T17" fmla="*/ 22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25"/>
                  <a:gd name="T29" fmla="*/ 23 w 23"/>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25">
                    <a:moveTo>
                      <a:pt x="0" y="22"/>
                    </a:moveTo>
                    <a:lnTo>
                      <a:pt x="4" y="22"/>
                    </a:lnTo>
                    <a:lnTo>
                      <a:pt x="23" y="25"/>
                    </a:lnTo>
                    <a:lnTo>
                      <a:pt x="23" y="6"/>
                    </a:lnTo>
                    <a:lnTo>
                      <a:pt x="0" y="0"/>
                    </a:lnTo>
                    <a:lnTo>
                      <a:pt x="0" y="22"/>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13" name="Freeform 276"/>
              <p:cNvSpPr>
                <a:spLocks/>
              </p:cNvSpPr>
              <p:nvPr/>
            </p:nvSpPr>
            <p:spPr bwMode="auto">
              <a:xfrm>
                <a:off x="1141" y="2723"/>
                <a:ext cx="22" cy="25"/>
              </a:xfrm>
              <a:custGeom>
                <a:avLst/>
                <a:gdLst>
                  <a:gd name="T0" fmla="*/ 0 w 22"/>
                  <a:gd name="T1" fmla="*/ 19 h 25"/>
                  <a:gd name="T2" fmla="*/ 22 w 22"/>
                  <a:gd name="T3" fmla="*/ 25 h 25"/>
                  <a:gd name="T4" fmla="*/ 22 w 22"/>
                  <a:gd name="T5" fmla="*/ 3 h 25"/>
                  <a:gd name="T6" fmla="*/ 22 w 22"/>
                  <a:gd name="T7" fmla="*/ 3 h 25"/>
                  <a:gd name="T8" fmla="*/ 3 w 22"/>
                  <a:gd name="T9" fmla="*/ 0 h 25"/>
                  <a:gd name="T10" fmla="*/ 0 w 22"/>
                  <a:gd name="T11" fmla="*/ 0 h 25"/>
                  <a:gd name="T12" fmla="*/ 0 w 22"/>
                  <a:gd name="T13" fmla="*/ 19 h 25"/>
                  <a:gd name="T14" fmla="*/ 0 60000 65536"/>
                  <a:gd name="T15" fmla="*/ 0 60000 65536"/>
                  <a:gd name="T16" fmla="*/ 0 60000 65536"/>
                  <a:gd name="T17" fmla="*/ 0 60000 65536"/>
                  <a:gd name="T18" fmla="*/ 0 60000 65536"/>
                  <a:gd name="T19" fmla="*/ 0 60000 65536"/>
                  <a:gd name="T20" fmla="*/ 0 60000 65536"/>
                  <a:gd name="T21" fmla="*/ 0 w 22"/>
                  <a:gd name="T22" fmla="*/ 0 h 25"/>
                  <a:gd name="T23" fmla="*/ 22 w 2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5">
                    <a:moveTo>
                      <a:pt x="0" y="19"/>
                    </a:moveTo>
                    <a:lnTo>
                      <a:pt x="22" y="25"/>
                    </a:lnTo>
                    <a:lnTo>
                      <a:pt x="22" y="3"/>
                    </a:lnTo>
                    <a:lnTo>
                      <a:pt x="3" y="0"/>
                    </a:lnTo>
                    <a:lnTo>
                      <a:pt x="0" y="0"/>
                    </a:lnTo>
                    <a:lnTo>
                      <a:pt x="0" y="19"/>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14" name="Freeform 277"/>
              <p:cNvSpPr>
                <a:spLocks/>
              </p:cNvSpPr>
              <p:nvPr/>
            </p:nvSpPr>
            <p:spPr bwMode="auto">
              <a:xfrm>
                <a:off x="1119" y="2723"/>
                <a:ext cx="22" cy="19"/>
              </a:xfrm>
              <a:custGeom>
                <a:avLst/>
                <a:gdLst>
                  <a:gd name="T0" fmla="*/ 0 w 22"/>
                  <a:gd name="T1" fmla="*/ 6 h 19"/>
                  <a:gd name="T2" fmla="*/ 0 w 22"/>
                  <a:gd name="T3" fmla="*/ 9 h 19"/>
                  <a:gd name="T4" fmla="*/ 0 w 22"/>
                  <a:gd name="T5" fmla="*/ 9 h 19"/>
                  <a:gd name="T6" fmla="*/ 0 w 22"/>
                  <a:gd name="T7" fmla="*/ 9 h 19"/>
                  <a:gd name="T8" fmla="*/ 22 w 22"/>
                  <a:gd name="T9" fmla="*/ 19 h 19"/>
                  <a:gd name="T10" fmla="*/ 22 w 22"/>
                  <a:gd name="T11" fmla="*/ 0 h 19"/>
                  <a:gd name="T12" fmla="*/ 0 w 22"/>
                  <a:gd name="T13" fmla="*/ 6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0" y="6"/>
                    </a:moveTo>
                    <a:lnTo>
                      <a:pt x="0" y="9"/>
                    </a:lnTo>
                    <a:lnTo>
                      <a:pt x="22" y="19"/>
                    </a:lnTo>
                    <a:lnTo>
                      <a:pt x="22" y="0"/>
                    </a:lnTo>
                    <a:lnTo>
                      <a:pt x="0" y="6"/>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15" name="Freeform 278"/>
              <p:cNvSpPr>
                <a:spLocks/>
              </p:cNvSpPr>
              <p:nvPr/>
            </p:nvSpPr>
            <p:spPr bwMode="auto">
              <a:xfrm>
                <a:off x="1113" y="2729"/>
                <a:ext cx="6" cy="3"/>
              </a:xfrm>
              <a:custGeom>
                <a:avLst/>
                <a:gdLst>
                  <a:gd name="T0" fmla="*/ 6 w 6"/>
                  <a:gd name="T1" fmla="*/ 0 h 3"/>
                  <a:gd name="T2" fmla="*/ 0 w 6"/>
                  <a:gd name="T3" fmla="*/ 0 h 3"/>
                  <a:gd name="T4" fmla="*/ 0 w 6"/>
                  <a:gd name="T5" fmla="*/ 0 h 3"/>
                  <a:gd name="T6" fmla="*/ 0 w 6"/>
                  <a:gd name="T7" fmla="*/ 0 h 3"/>
                  <a:gd name="T8" fmla="*/ 6 w 6"/>
                  <a:gd name="T9" fmla="*/ 3 h 3"/>
                  <a:gd name="T10" fmla="*/ 6 w 6"/>
                  <a:gd name="T11" fmla="*/ 0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6" y="0"/>
                    </a:moveTo>
                    <a:lnTo>
                      <a:pt x="0" y="0"/>
                    </a:lnTo>
                    <a:lnTo>
                      <a:pt x="6" y="3"/>
                    </a:lnTo>
                    <a:lnTo>
                      <a:pt x="6"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16" name="Freeform 279"/>
              <p:cNvSpPr>
                <a:spLocks/>
              </p:cNvSpPr>
              <p:nvPr/>
            </p:nvSpPr>
            <p:spPr bwMode="auto">
              <a:xfrm>
                <a:off x="1163" y="2751"/>
                <a:ext cx="4" cy="7"/>
              </a:xfrm>
              <a:custGeom>
                <a:avLst/>
                <a:gdLst>
                  <a:gd name="T0" fmla="*/ 0 w 4"/>
                  <a:gd name="T1" fmla="*/ 7 h 7"/>
                  <a:gd name="T2" fmla="*/ 0 w 4"/>
                  <a:gd name="T3" fmla="*/ 4 h 7"/>
                  <a:gd name="T4" fmla="*/ 0 w 4"/>
                  <a:gd name="T5" fmla="*/ 4 h 7"/>
                  <a:gd name="T6" fmla="*/ 4 w 4"/>
                  <a:gd name="T7" fmla="*/ 4 h 7"/>
                  <a:gd name="T8" fmla="*/ 0 w 4"/>
                  <a:gd name="T9" fmla="*/ 0 h 7"/>
                  <a:gd name="T10" fmla="*/ 0 w 4"/>
                  <a:gd name="T11" fmla="*/ 7 h 7"/>
                  <a:gd name="T12" fmla="*/ 0 60000 65536"/>
                  <a:gd name="T13" fmla="*/ 0 60000 65536"/>
                  <a:gd name="T14" fmla="*/ 0 60000 65536"/>
                  <a:gd name="T15" fmla="*/ 0 60000 65536"/>
                  <a:gd name="T16" fmla="*/ 0 60000 65536"/>
                  <a:gd name="T17" fmla="*/ 0 60000 65536"/>
                  <a:gd name="T18" fmla="*/ 0 w 4"/>
                  <a:gd name="T19" fmla="*/ 0 h 7"/>
                  <a:gd name="T20" fmla="*/ 4 w 4"/>
                  <a:gd name="T21" fmla="*/ 7 h 7"/>
                </a:gdLst>
                <a:ahLst/>
                <a:cxnLst>
                  <a:cxn ang="T12">
                    <a:pos x="T0" y="T1"/>
                  </a:cxn>
                  <a:cxn ang="T13">
                    <a:pos x="T2" y="T3"/>
                  </a:cxn>
                  <a:cxn ang="T14">
                    <a:pos x="T4" y="T5"/>
                  </a:cxn>
                  <a:cxn ang="T15">
                    <a:pos x="T6" y="T7"/>
                  </a:cxn>
                  <a:cxn ang="T16">
                    <a:pos x="T8" y="T9"/>
                  </a:cxn>
                  <a:cxn ang="T17">
                    <a:pos x="T10" y="T11"/>
                  </a:cxn>
                </a:cxnLst>
                <a:rect l="T18" t="T19" r="T20" b="T21"/>
                <a:pathLst>
                  <a:path w="4" h="7">
                    <a:moveTo>
                      <a:pt x="0" y="7"/>
                    </a:moveTo>
                    <a:lnTo>
                      <a:pt x="0" y="4"/>
                    </a:lnTo>
                    <a:lnTo>
                      <a:pt x="4" y="4"/>
                    </a:lnTo>
                    <a:lnTo>
                      <a:pt x="0" y="0"/>
                    </a:lnTo>
                    <a:lnTo>
                      <a:pt x="0" y="7"/>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17" name="Freeform 280"/>
              <p:cNvSpPr>
                <a:spLocks/>
              </p:cNvSpPr>
              <p:nvPr/>
            </p:nvSpPr>
            <p:spPr bwMode="auto">
              <a:xfrm>
                <a:off x="1141" y="2745"/>
                <a:ext cx="22" cy="16"/>
              </a:xfrm>
              <a:custGeom>
                <a:avLst/>
                <a:gdLst>
                  <a:gd name="T0" fmla="*/ 0 w 22"/>
                  <a:gd name="T1" fmla="*/ 16 h 16"/>
                  <a:gd name="T2" fmla="*/ 22 w 22"/>
                  <a:gd name="T3" fmla="*/ 13 h 16"/>
                  <a:gd name="T4" fmla="*/ 22 w 22"/>
                  <a:gd name="T5" fmla="*/ 6 h 16"/>
                  <a:gd name="T6" fmla="*/ 22 w 22"/>
                  <a:gd name="T7" fmla="*/ 6 h 16"/>
                  <a:gd name="T8" fmla="*/ 19 w 22"/>
                  <a:gd name="T9" fmla="*/ 6 h 16"/>
                  <a:gd name="T10" fmla="*/ 0 w 22"/>
                  <a:gd name="T11" fmla="*/ 0 h 16"/>
                  <a:gd name="T12" fmla="*/ 0 w 22"/>
                  <a:gd name="T13" fmla="*/ 16 h 16"/>
                  <a:gd name="T14" fmla="*/ 0 60000 65536"/>
                  <a:gd name="T15" fmla="*/ 0 60000 65536"/>
                  <a:gd name="T16" fmla="*/ 0 60000 65536"/>
                  <a:gd name="T17" fmla="*/ 0 60000 65536"/>
                  <a:gd name="T18" fmla="*/ 0 60000 65536"/>
                  <a:gd name="T19" fmla="*/ 0 60000 65536"/>
                  <a:gd name="T20" fmla="*/ 0 60000 65536"/>
                  <a:gd name="T21" fmla="*/ 0 w 22"/>
                  <a:gd name="T22" fmla="*/ 0 h 16"/>
                  <a:gd name="T23" fmla="*/ 22 w 22"/>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6">
                    <a:moveTo>
                      <a:pt x="0" y="16"/>
                    </a:moveTo>
                    <a:lnTo>
                      <a:pt x="22" y="13"/>
                    </a:lnTo>
                    <a:lnTo>
                      <a:pt x="22" y="6"/>
                    </a:lnTo>
                    <a:lnTo>
                      <a:pt x="19" y="6"/>
                    </a:lnTo>
                    <a:lnTo>
                      <a:pt x="0" y="0"/>
                    </a:lnTo>
                    <a:lnTo>
                      <a:pt x="0" y="16"/>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18" name="Freeform 281"/>
              <p:cNvSpPr>
                <a:spLocks/>
              </p:cNvSpPr>
              <p:nvPr/>
            </p:nvSpPr>
            <p:spPr bwMode="auto">
              <a:xfrm>
                <a:off x="1119" y="2739"/>
                <a:ext cx="22" cy="22"/>
              </a:xfrm>
              <a:custGeom>
                <a:avLst/>
                <a:gdLst>
                  <a:gd name="T0" fmla="*/ 0 w 22"/>
                  <a:gd name="T1" fmla="*/ 22 h 22"/>
                  <a:gd name="T2" fmla="*/ 0 w 22"/>
                  <a:gd name="T3" fmla="*/ 22 h 22"/>
                  <a:gd name="T4" fmla="*/ 13 w 22"/>
                  <a:gd name="T5" fmla="*/ 22 h 22"/>
                  <a:gd name="T6" fmla="*/ 22 w 22"/>
                  <a:gd name="T7" fmla="*/ 22 h 22"/>
                  <a:gd name="T8" fmla="*/ 22 w 22"/>
                  <a:gd name="T9" fmla="*/ 6 h 22"/>
                  <a:gd name="T10" fmla="*/ 0 w 22"/>
                  <a:gd name="T11" fmla="*/ 0 h 22"/>
                  <a:gd name="T12" fmla="*/ 0 w 22"/>
                  <a:gd name="T13" fmla="*/ 22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22"/>
                    </a:moveTo>
                    <a:lnTo>
                      <a:pt x="0" y="22"/>
                    </a:lnTo>
                    <a:lnTo>
                      <a:pt x="13" y="22"/>
                    </a:lnTo>
                    <a:lnTo>
                      <a:pt x="22" y="22"/>
                    </a:lnTo>
                    <a:lnTo>
                      <a:pt x="22" y="6"/>
                    </a:lnTo>
                    <a:lnTo>
                      <a:pt x="0" y="0"/>
                    </a:lnTo>
                    <a:lnTo>
                      <a:pt x="0" y="22"/>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19" name="Freeform 282"/>
              <p:cNvSpPr>
                <a:spLocks/>
              </p:cNvSpPr>
              <p:nvPr/>
            </p:nvSpPr>
            <p:spPr bwMode="auto">
              <a:xfrm>
                <a:off x="1097" y="2732"/>
                <a:ext cx="22" cy="29"/>
              </a:xfrm>
              <a:custGeom>
                <a:avLst/>
                <a:gdLst>
                  <a:gd name="T0" fmla="*/ 0 w 22"/>
                  <a:gd name="T1" fmla="*/ 23 h 29"/>
                  <a:gd name="T2" fmla="*/ 16 w 22"/>
                  <a:gd name="T3" fmla="*/ 26 h 29"/>
                  <a:gd name="T4" fmla="*/ 16 w 22"/>
                  <a:gd name="T5" fmla="*/ 26 h 29"/>
                  <a:gd name="T6" fmla="*/ 22 w 22"/>
                  <a:gd name="T7" fmla="*/ 29 h 29"/>
                  <a:gd name="T8" fmla="*/ 22 w 22"/>
                  <a:gd name="T9" fmla="*/ 7 h 29"/>
                  <a:gd name="T10" fmla="*/ 13 w 22"/>
                  <a:gd name="T11" fmla="*/ 4 h 29"/>
                  <a:gd name="T12" fmla="*/ 13 w 22"/>
                  <a:gd name="T13" fmla="*/ 4 h 29"/>
                  <a:gd name="T14" fmla="*/ 0 w 22"/>
                  <a:gd name="T15" fmla="*/ 0 h 29"/>
                  <a:gd name="T16" fmla="*/ 0 w 22"/>
                  <a:gd name="T17" fmla="*/ 23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9"/>
                  <a:gd name="T29" fmla="*/ 22 w 22"/>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9">
                    <a:moveTo>
                      <a:pt x="0" y="23"/>
                    </a:moveTo>
                    <a:lnTo>
                      <a:pt x="16" y="26"/>
                    </a:lnTo>
                    <a:lnTo>
                      <a:pt x="22" y="29"/>
                    </a:lnTo>
                    <a:lnTo>
                      <a:pt x="22" y="7"/>
                    </a:lnTo>
                    <a:lnTo>
                      <a:pt x="13" y="4"/>
                    </a:lnTo>
                    <a:lnTo>
                      <a:pt x="0" y="0"/>
                    </a:lnTo>
                    <a:lnTo>
                      <a:pt x="0" y="2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20" name="Freeform 283"/>
              <p:cNvSpPr>
                <a:spLocks/>
              </p:cNvSpPr>
              <p:nvPr/>
            </p:nvSpPr>
            <p:spPr bwMode="auto">
              <a:xfrm>
                <a:off x="1056" y="2732"/>
                <a:ext cx="41" cy="23"/>
              </a:xfrm>
              <a:custGeom>
                <a:avLst/>
                <a:gdLst>
                  <a:gd name="T0" fmla="*/ 3 w 41"/>
                  <a:gd name="T1" fmla="*/ 7 h 23"/>
                  <a:gd name="T2" fmla="*/ 3 w 41"/>
                  <a:gd name="T3" fmla="*/ 7 h 23"/>
                  <a:gd name="T4" fmla="*/ 0 w 41"/>
                  <a:gd name="T5" fmla="*/ 7 h 23"/>
                  <a:gd name="T6" fmla="*/ 0 w 41"/>
                  <a:gd name="T7" fmla="*/ 7 h 23"/>
                  <a:gd name="T8" fmla="*/ 6 w 41"/>
                  <a:gd name="T9" fmla="*/ 10 h 23"/>
                  <a:gd name="T10" fmla="*/ 41 w 41"/>
                  <a:gd name="T11" fmla="*/ 23 h 23"/>
                  <a:gd name="T12" fmla="*/ 41 w 41"/>
                  <a:gd name="T13" fmla="*/ 0 h 23"/>
                  <a:gd name="T14" fmla="*/ 41 w 41"/>
                  <a:gd name="T15" fmla="*/ 0 h 23"/>
                  <a:gd name="T16" fmla="*/ 35 w 41"/>
                  <a:gd name="T17" fmla="*/ 0 h 23"/>
                  <a:gd name="T18" fmla="*/ 3 w 41"/>
                  <a:gd name="T19" fmla="*/ 7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3"/>
                  <a:gd name="T32" fmla="*/ 41 w 41"/>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3">
                    <a:moveTo>
                      <a:pt x="3" y="7"/>
                    </a:moveTo>
                    <a:lnTo>
                      <a:pt x="3" y="7"/>
                    </a:lnTo>
                    <a:lnTo>
                      <a:pt x="0" y="7"/>
                    </a:lnTo>
                    <a:lnTo>
                      <a:pt x="6" y="10"/>
                    </a:lnTo>
                    <a:lnTo>
                      <a:pt x="41" y="23"/>
                    </a:lnTo>
                    <a:lnTo>
                      <a:pt x="41" y="0"/>
                    </a:lnTo>
                    <a:lnTo>
                      <a:pt x="35" y="0"/>
                    </a:lnTo>
                    <a:lnTo>
                      <a:pt x="3"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21" name="Freeform 284"/>
              <p:cNvSpPr>
                <a:spLocks/>
              </p:cNvSpPr>
              <p:nvPr/>
            </p:nvSpPr>
            <p:spPr bwMode="auto">
              <a:xfrm>
                <a:off x="1097" y="2758"/>
                <a:ext cx="13" cy="9"/>
              </a:xfrm>
              <a:custGeom>
                <a:avLst/>
                <a:gdLst>
                  <a:gd name="T0" fmla="*/ 0 w 13"/>
                  <a:gd name="T1" fmla="*/ 9 h 9"/>
                  <a:gd name="T2" fmla="*/ 9 w 13"/>
                  <a:gd name="T3" fmla="*/ 9 h 9"/>
                  <a:gd name="T4" fmla="*/ 9 w 13"/>
                  <a:gd name="T5" fmla="*/ 9 h 9"/>
                  <a:gd name="T6" fmla="*/ 13 w 13"/>
                  <a:gd name="T7" fmla="*/ 6 h 9"/>
                  <a:gd name="T8" fmla="*/ 13 w 13"/>
                  <a:gd name="T9" fmla="*/ 6 h 9"/>
                  <a:gd name="T10" fmla="*/ 6 w 13"/>
                  <a:gd name="T11" fmla="*/ 3 h 9"/>
                  <a:gd name="T12" fmla="*/ 0 w 13"/>
                  <a:gd name="T13" fmla="*/ 0 h 9"/>
                  <a:gd name="T14" fmla="*/ 0 w 13"/>
                  <a:gd name="T15" fmla="*/ 9 h 9"/>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9"/>
                  <a:gd name="T26" fmla="*/ 13 w 13"/>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9">
                    <a:moveTo>
                      <a:pt x="0" y="9"/>
                    </a:moveTo>
                    <a:lnTo>
                      <a:pt x="9" y="9"/>
                    </a:lnTo>
                    <a:lnTo>
                      <a:pt x="13" y="6"/>
                    </a:lnTo>
                    <a:lnTo>
                      <a:pt x="6" y="3"/>
                    </a:lnTo>
                    <a:lnTo>
                      <a:pt x="0" y="0"/>
                    </a:lnTo>
                    <a:lnTo>
                      <a:pt x="0" y="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22" name="Freeform 285"/>
              <p:cNvSpPr>
                <a:spLocks/>
              </p:cNvSpPr>
              <p:nvPr/>
            </p:nvSpPr>
            <p:spPr bwMode="auto">
              <a:xfrm>
                <a:off x="1040" y="2742"/>
                <a:ext cx="57" cy="28"/>
              </a:xfrm>
              <a:custGeom>
                <a:avLst/>
                <a:gdLst>
                  <a:gd name="T0" fmla="*/ 3 w 57"/>
                  <a:gd name="T1" fmla="*/ 22 h 28"/>
                  <a:gd name="T2" fmla="*/ 13 w 57"/>
                  <a:gd name="T3" fmla="*/ 28 h 28"/>
                  <a:gd name="T4" fmla="*/ 13 w 57"/>
                  <a:gd name="T5" fmla="*/ 28 h 28"/>
                  <a:gd name="T6" fmla="*/ 25 w 57"/>
                  <a:gd name="T7" fmla="*/ 28 h 28"/>
                  <a:gd name="T8" fmla="*/ 35 w 57"/>
                  <a:gd name="T9" fmla="*/ 28 h 28"/>
                  <a:gd name="T10" fmla="*/ 57 w 57"/>
                  <a:gd name="T11" fmla="*/ 25 h 28"/>
                  <a:gd name="T12" fmla="*/ 57 w 57"/>
                  <a:gd name="T13" fmla="*/ 16 h 28"/>
                  <a:gd name="T14" fmla="*/ 13 w 57"/>
                  <a:gd name="T15" fmla="*/ 3 h 28"/>
                  <a:gd name="T16" fmla="*/ 13 w 57"/>
                  <a:gd name="T17" fmla="*/ 3 h 28"/>
                  <a:gd name="T18" fmla="*/ 0 w 57"/>
                  <a:gd name="T19" fmla="*/ 0 h 28"/>
                  <a:gd name="T20" fmla="*/ 3 w 57"/>
                  <a:gd name="T21" fmla="*/ 22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28"/>
                  <a:gd name="T35" fmla="*/ 57 w 57"/>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28">
                    <a:moveTo>
                      <a:pt x="3" y="22"/>
                    </a:moveTo>
                    <a:lnTo>
                      <a:pt x="13" y="28"/>
                    </a:lnTo>
                    <a:lnTo>
                      <a:pt x="25" y="28"/>
                    </a:lnTo>
                    <a:lnTo>
                      <a:pt x="35" y="28"/>
                    </a:lnTo>
                    <a:lnTo>
                      <a:pt x="57" y="25"/>
                    </a:lnTo>
                    <a:lnTo>
                      <a:pt x="57" y="16"/>
                    </a:lnTo>
                    <a:lnTo>
                      <a:pt x="13" y="3"/>
                    </a:lnTo>
                    <a:lnTo>
                      <a:pt x="0" y="0"/>
                    </a:lnTo>
                    <a:lnTo>
                      <a:pt x="3" y="2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23" name="Freeform 286"/>
              <p:cNvSpPr>
                <a:spLocks/>
              </p:cNvSpPr>
              <p:nvPr/>
            </p:nvSpPr>
            <p:spPr bwMode="auto">
              <a:xfrm>
                <a:off x="999" y="2742"/>
                <a:ext cx="44" cy="22"/>
              </a:xfrm>
              <a:custGeom>
                <a:avLst/>
                <a:gdLst>
                  <a:gd name="T0" fmla="*/ 0 w 44"/>
                  <a:gd name="T1" fmla="*/ 6 h 22"/>
                  <a:gd name="T2" fmla="*/ 0 w 44"/>
                  <a:gd name="T3" fmla="*/ 6 h 22"/>
                  <a:gd name="T4" fmla="*/ 0 w 44"/>
                  <a:gd name="T5" fmla="*/ 6 h 22"/>
                  <a:gd name="T6" fmla="*/ 3 w 44"/>
                  <a:gd name="T7" fmla="*/ 9 h 22"/>
                  <a:gd name="T8" fmla="*/ 44 w 44"/>
                  <a:gd name="T9" fmla="*/ 22 h 22"/>
                  <a:gd name="T10" fmla="*/ 41 w 44"/>
                  <a:gd name="T11" fmla="*/ 0 h 22"/>
                  <a:gd name="T12" fmla="*/ 41 w 44"/>
                  <a:gd name="T13" fmla="*/ 0 h 22"/>
                  <a:gd name="T14" fmla="*/ 35 w 44"/>
                  <a:gd name="T15" fmla="*/ 0 h 22"/>
                  <a:gd name="T16" fmla="*/ 0 w 44"/>
                  <a:gd name="T17" fmla="*/ 6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22"/>
                  <a:gd name="T29" fmla="*/ 44 w 44"/>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22">
                    <a:moveTo>
                      <a:pt x="0" y="6"/>
                    </a:moveTo>
                    <a:lnTo>
                      <a:pt x="0" y="6"/>
                    </a:lnTo>
                    <a:lnTo>
                      <a:pt x="3" y="9"/>
                    </a:lnTo>
                    <a:lnTo>
                      <a:pt x="44" y="22"/>
                    </a:lnTo>
                    <a:lnTo>
                      <a:pt x="41" y="0"/>
                    </a:lnTo>
                    <a:lnTo>
                      <a:pt x="35" y="0"/>
                    </a:lnTo>
                    <a:lnTo>
                      <a:pt x="0" y="6"/>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24" name="Freeform 287"/>
              <p:cNvSpPr>
                <a:spLocks/>
              </p:cNvSpPr>
              <p:nvPr/>
            </p:nvSpPr>
            <p:spPr bwMode="auto">
              <a:xfrm>
                <a:off x="1043" y="2770"/>
                <a:ext cx="10" cy="7"/>
              </a:xfrm>
              <a:custGeom>
                <a:avLst/>
                <a:gdLst>
                  <a:gd name="T0" fmla="*/ 0 w 10"/>
                  <a:gd name="T1" fmla="*/ 7 h 7"/>
                  <a:gd name="T2" fmla="*/ 6 w 10"/>
                  <a:gd name="T3" fmla="*/ 7 h 7"/>
                  <a:gd name="T4" fmla="*/ 6 w 10"/>
                  <a:gd name="T5" fmla="*/ 7 h 7"/>
                  <a:gd name="T6" fmla="*/ 10 w 10"/>
                  <a:gd name="T7" fmla="*/ 7 h 7"/>
                  <a:gd name="T8" fmla="*/ 10 w 10"/>
                  <a:gd name="T9" fmla="*/ 4 h 7"/>
                  <a:gd name="T10" fmla="*/ 3 w 10"/>
                  <a:gd name="T11" fmla="*/ 0 h 7"/>
                  <a:gd name="T12" fmla="*/ 0 w 10"/>
                  <a:gd name="T13" fmla="*/ 0 h 7"/>
                  <a:gd name="T14" fmla="*/ 0 w 10"/>
                  <a:gd name="T15" fmla="*/ 7 h 7"/>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7"/>
                  <a:gd name="T26" fmla="*/ 10 w 10"/>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7">
                    <a:moveTo>
                      <a:pt x="0" y="7"/>
                    </a:moveTo>
                    <a:lnTo>
                      <a:pt x="6" y="7"/>
                    </a:lnTo>
                    <a:lnTo>
                      <a:pt x="10" y="7"/>
                    </a:lnTo>
                    <a:lnTo>
                      <a:pt x="10" y="4"/>
                    </a:lnTo>
                    <a:lnTo>
                      <a:pt x="3" y="0"/>
                    </a:lnTo>
                    <a:lnTo>
                      <a:pt x="0" y="0"/>
                    </a:lnTo>
                    <a:lnTo>
                      <a:pt x="0"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25" name="Freeform 288"/>
              <p:cNvSpPr>
                <a:spLocks/>
              </p:cNvSpPr>
              <p:nvPr/>
            </p:nvSpPr>
            <p:spPr bwMode="auto">
              <a:xfrm>
                <a:off x="986" y="2751"/>
                <a:ext cx="57" cy="32"/>
              </a:xfrm>
              <a:custGeom>
                <a:avLst/>
                <a:gdLst>
                  <a:gd name="T0" fmla="*/ 0 w 57"/>
                  <a:gd name="T1" fmla="*/ 26 h 32"/>
                  <a:gd name="T2" fmla="*/ 10 w 57"/>
                  <a:gd name="T3" fmla="*/ 29 h 32"/>
                  <a:gd name="T4" fmla="*/ 10 w 57"/>
                  <a:gd name="T5" fmla="*/ 29 h 32"/>
                  <a:gd name="T6" fmla="*/ 19 w 57"/>
                  <a:gd name="T7" fmla="*/ 32 h 32"/>
                  <a:gd name="T8" fmla="*/ 29 w 57"/>
                  <a:gd name="T9" fmla="*/ 32 h 32"/>
                  <a:gd name="T10" fmla="*/ 57 w 57"/>
                  <a:gd name="T11" fmla="*/ 26 h 32"/>
                  <a:gd name="T12" fmla="*/ 57 w 57"/>
                  <a:gd name="T13" fmla="*/ 19 h 32"/>
                  <a:gd name="T14" fmla="*/ 10 w 57"/>
                  <a:gd name="T15" fmla="*/ 4 h 32"/>
                  <a:gd name="T16" fmla="*/ 10 w 57"/>
                  <a:gd name="T17" fmla="*/ 4 h 32"/>
                  <a:gd name="T18" fmla="*/ 0 w 57"/>
                  <a:gd name="T19" fmla="*/ 0 h 32"/>
                  <a:gd name="T20" fmla="*/ 0 w 57"/>
                  <a:gd name="T21" fmla="*/ 26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2"/>
                  <a:gd name="T35" fmla="*/ 57 w 57"/>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2">
                    <a:moveTo>
                      <a:pt x="0" y="26"/>
                    </a:moveTo>
                    <a:lnTo>
                      <a:pt x="10" y="29"/>
                    </a:lnTo>
                    <a:lnTo>
                      <a:pt x="19" y="32"/>
                    </a:lnTo>
                    <a:lnTo>
                      <a:pt x="29" y="32"/>
                    </a:lnTo>
                    <a:lnTo>
                      <a:pt x="57" y="26"/>
                    </a:lnTo>
                    <a:lnTo>
                      <a:pt x="57" y="19"/>
                    </a:lnTo>
                    <a:lnTo>
                      <a:pt x="10" y="4"/>
                    </a:lnTo>
                    <a:lnTo>
                      <a:pt x="0" y="0"/>
                    </a:lnTo>
                    <a:lnTo>
                      <a:pt x="0" y="26"/>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26" name="Freeform 289"/>
              <p:cNvSpPr>
                <a:spLocks/>
              </p:cNvSpPr>
              <p:nvPr/>
            </p:nvSpPr>
            <p:spPr bwMode="auto">
              <a:xfrm>
                <a:off x="936" y="2751"/>
                <a:ext cx="50" cy="26"/>
              </a:xfrm>
              <a:custGeom>
                <a:avLst/>
                <a:gdLst>
                  <a:gd name="T0" fmla="*/ 3 w 50"/>
                  <a:gd name="T1" fmla="*/ 7 h 26"/>
                  <a:gd name="T2" fmla="*/ 3 w 50"/>
                  <a:gd name="T3" fmla="*/ 7 h 26"/>
                  <a:gd name="T4" fmla="*/ 0 w 50"/>
                  <a:gd name="T5" fmla="*/ 7 h 26"/>
                  <a:gd name="T6" fmla="*/ 6 w 50"/>
                  <a:gd name="T7" fmla="*/ 10 h 26"/>
                  <a:gd name="T8" fmla="*/ 50 w 50"/>
                  <a:gd name="T9" fmla="*/ 26 h 26"/>
                  <a:gd name="T10" fmla="*/ 50 w 50"/>
                  <a:gd name="T11" fmla="*/ 0 h 26"/>
                  <a:gd name="T12" fmla="*/ 50 w 50"/>
                  <a:gd name="T13" fmla="*/ 0 h 26"/>
                  <a:gd name="T14" fmla="*/ 38 w 50"/>
                  <a:gd name="T15" fmla="*/ 0 h 26"/>
                  <a:gd name="T16" fmla="*/ 3 w 50"/>
                  <a:gd name="T17" fmla="*/ 7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
                  <a:gd name="T28" fmla="*/ 0 h 26"/>
                  <a:gd name="T29" fmla="*/ 50 w 50"/>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 h="26">
                    <a:moveTo>
                      <a:pt x="3" y="7"/>
                    </a:moveTo>
                    <a:lnTo>
                      <a:pt x="3" y="7"/>
                    </a:lnTo>
                    <a:lnTo>
                      <a:pt x="0" y="7"/>
                    </a:lnTo>
                    <a:lnTo>
                      <a:pt x="6" y="10"/>
                    </a:lnTo>
                    <a:lnTo>
                      <a:pt x="50" y="26"/>
                    </a:lnTo>
                    <a:lnTo>
                      <a:pt x="50" y="0"/>
                    </a:lnTo>
                    <a:lnTo>
                      <a:pt x="38" y="0"/>
                    </a:lnTo>
                    <a:lnTo>
                      <a:pt x="3" y="7"/>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27" name="Freeform 290"/>
              <p:cNvSpPr>
                <a:spLocks/>
              </p:cNvSpPr>
              <p:nvPr/>
            </p:nvSpPr>
            <p:spPr bwMode="auto">
              <a:xfrm>
                <a:off x="986" y="2783"/>
                <a:ext cx="6" cy="3"/>
              </a:xfrm>
              <a:custGeom>
                <a:avLst/>
                <a:gdLst>
                  <a:gd name="T0" fmla="*/ 0 w 6"/>
                  <a:gd name="T1" fmla="*/ 3 h 3"/>
                  <a:gd name="T2" fmla="*/ 3 w 6"/>
                  <a:gd name="T3" fmla="*/ 3 h 3"/>
                  <a:gd name="T4" fmla="*/ 3 w 6"/>
                  <a:gd name="T5" fmla="*/ 3 h 3"/>
                  <a:gd name="T6" fmla="*/ 6 w 6"/>
                  <a:gd name="T7" fmla="*/ 3 h 3"/>
                  <a:gd name="T8" fmla="*/ 0 w 6"/>
                  <a:gd name="T9" fmla="*/ 0 h 3"/>
                  <a:gd name="T10" fmla="*/ 0 w 6"/>
                  <a:gd name="T11" fmla="*/ 3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0" y="3"/>
                    </a:moveTo>
                    <a:lnTo>
                      <a:pt x="3" y="3"/>
                    </a:lnTo>
                    <a:lnTo>
                      <a:pt x="6" y="3"/>
                    </a:lnTo>
                    <a:lnTo>
                      <a:pt x="0" y="0"/>
                    </a:lnTo>
                    <a:lnTo>
                      <a:pt x="0" y="3"/>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28" name="Freeform 291"/>
              <p:cNvSpPr>
                <a:spLocks/>
              </p:cNvSpPr>
              <p:nvPr/>
            </p:nvSpPr>
            <p:spPr bwMode="auto">
              <a:xfrm>
                <a:off x="929" y="2764"/>
                <a:ext cx="57" cy="29"/>
              </a:xfrm>
              <a:custGeom>
                <a:avLst/>
                <a:gdLst>
                  <a:gd name="T0" fmla="*/ 3 w 57"/>
                  <a:gd name="T1" fmla="*/ 25 h 29"/>
                  <a:gd name="T2" fmla="*/ 3 w 57"/>
                  <a:gd name="T3" fmla="*/ 25 h 29"/>
                  <a:gd name="T4" fmla="*/ 13 w 57"/>
                  <a:gd name="T5" fmla="*/ 29 h 29"/>
                  <a:gd name="T6" fmla="*/ 22 w 57"/>
                  <a:gd name="T7" fmla="*/ 29 h 29"/>
                  <a:gd name="T8" fmla="*/ 57 w 57"/>
                  <a:gd name="T9" fmla="*/ 22 h 29"/>
                  <a:gd name="T10" fmla="*/ 57 w 57"/>
                  <a:gd name="T11" fmla="*/ 19 h 29"/>
                  <a:gd name="T12" fmla="*/ 57 w 57"/>
                  <a:gd name="T13" fmla="*/ 19 h 29"/>
                  <a:gd name="T14" fmla="*/ 57 w 57"/>
                  <a:gd name="T15" fmla="*/ 16 h 29"/>
                  <a:gd name="T16" fmla="*/ 3 w 57"/>
                  <a:gd name="T17" fmla="*/ 0 h 29"/>
                  <a:gd name="T18" fmla="*/ 3 w 57"/>
                  <a:gd name="T19" fmla="*/ 0 h 29"/>
                  <a:gd name="T20" fmla="*/ 0 w 57"/>
                  <a:gd name="T21" fmla="*/ 0 h 29"/>
                  <a:gd name="T22" fmla="*/ 3 w 57"/>
                  <a:gd name="T23" fmla="*/ 25 h 29"/>
                  <a:gd name="T24" fmla="*/ 3 w 57"/>
                  <a:gd name="T25" fmla="*/ 25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29"/>
                  <a:gd name="T41" fmla="*/ 57 w 57"/>
                  <a:gd name="T42" fmla="*/ 29 h 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29">
                    <a:moveTo>
                      <a:pt x="3" y="25"/>
                    </a:moveTo>
                    <a:lnTo>
                      <a:pt x="3" y="25"/>
                    </a:lnTo>
                    <a:lnTo>
                      <a:pt x="13" y="29"/>
                    </a:lnTo>
                    <a:lnTo>
                      <a:pt x="22" y="29"/>
                    </a:lnTo>
                    <a:lnTo>
                      <a:pt x="57" y="22"/>
                    </a:lnTo>
                    <a:lnTo>
                      <a:pt x="57" y="19"/>
                    </a:lnTo>
                    <a:lnTo>
                      <a:pt x="57" y="16"/>
                    </a:lnTo>
                    <a:lnTo>
                      <a:pt x="3" y="0"/>
                    </a:lnTo>
                    <a:lnTo>
                      <a:pt x="0" y="0"/>
                    </a:lnTo>
                    <a:lnTo>
                      <a:pt x="3" y="25"/>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29" name="Freeform 292"/>
              <p:cNvSpPr>
                <a:spLocks/>
              </p:cNvSpPr>
              <p:nvPr/>
            </p:nvSpPr>
            <p:spPr bwMode="auto">
              <a:xfrm>
                <a:off x="875" y="2761"/>
                <a:ext cx="57" cy="28"/>
              </a:xfrm>
              <a:custGeom>
                <a:avLst/>
                <a:gdLst>
                  <a:gd name="T0" fmla="*/ 0 w 57"/>
                  <a:gd name="T1" fmla="*/ 6 h 28"/>
                  <a:gd name="T2" fmla="*/ 0 w 57"/>
                  <a:gd name="T3" fmla="*/ 6 h 28"/>
                  <a:gd name="T4" fmla="*/ 0 w 57"/>
                  <a:gd name="T5" fmla="*/ 6 h 28"/>
                  <a:gd name="T6" fmla="*/ 0 w 57"/>
                  <a:gd name="T7" fmla="*/ 9 h 28"/>
                  <a:gd name="T8" fmla="*/ 0 w 57"/>
                  <a:gd name="T9" fmla="*/ 9 h 28"/>
                  <a:gd name="T10" fmla="*/ 4 w 57"/>
                  <a:gd name="T11" fmla="*/ 13 h 28"/>
                  <a:gd name="T12" fmla="*/ 57 w 57"/>
                  <a:gd name="T13" fmla="*/ 28 h 28"/>
                  <a:gd name="T14" fmla="*/ 54 w 57"/>
                  <a:gd name="T15" fmla="*/ 3 h 28"/>
                  <a:gd name="T16" fmla="*/ 54 w 57"/>
                  <a:gd name="T17" fmla="*/ 3 h 28"/>
                  <a:gd name="T18" fmla="*/ 38 w 57"/>
                  <a:gd name="T19" fmla="*/ 0 h 28"/>
                  <a:gd name="T20" fmla="*/ 0 w 57"/>
                  <a:gd name="T21" fmla="*/ 6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28"/>
                  <a:gd name="T35" fmla="*/ 57 w 57"/>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28">
                    <a:moveTo>
                      <a:pt x="0" y="6"/>
                    </a:moveTo>
                    <a:lnTo>
                      <a:pt x="0" y="6"/>
                    </a:lnTo>
                    <a:lnTo>
                      <a:pt x="0" y="9"/>
                    </a:lnTo>
                    <a:lnTo>
                      <a:pt x="4" y="13"/>
                    </a:lnTo>
                    <a:lnTo>
                      <a:pt x="57" y="28"/>
                    </a:lnTo>
                    <a:lnTo>
                      <a:pt x="54" y="3"/>
                    </a:lnTo>
                    <a:lnTo>
                      <a:pt x="38" y="0"/>
                    </a:lnTo>
                    <a:lnTo>
                      <a:pt x="0" y="6"/>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30" name="Freeform 293"/>
              <p:cNvSpPr>
                <a:spLocks/>
              </p:cNvSpPr>
              <p:nvPr/>
            </p:nvSpPr>
            <p:spPr bwMode="auto">
              <a:xfrm>
                <a:off x="875" y="2767"/>
                <a:ext cx="1" cy="3"/>
              </a:xfrm>
              <a:custGeom>
                <a:avLst/>
                <a:gdLst>
                  <a:gd name="T0" fmla="*/ 0 w 1"/>
                  <a:gd name="T1" fmla="*/ 3 h 3"/>
                  <a:gd name="T2" fmla="*/ 0 w 1"/>
                  <a:gd name="T3" fmla="*/ 0 h 3"/>
                  <a:gd name="T4" fmla="*/ 0 w 1"/>
                  <a:gd name="T5" fmla="*/ 0 h 3"/>
                  <a:gd name="T6" fmla="*/ 0 w 1"/>
                  <a:gd name="T7" fmla="*/ 3 h 3"/>
                  <a:gd name="T8" fmla="*/ 0 w 1"/>
                  <a:gd name="T9" fmla="*/ 3 h 3"/>
                  <a:gd name="T10" fmla="*/ 0 w 1"/>
                  <a:gd name="T11" fmla="*/ 3 h 3"/>
                  <a:gd name="T12" fmla="*/ 0 60000 65536"/>
                  <a:gd name="T13" fmla="*/ 0 60000 65536"/>
                  <a:gd name="T14" fmla="*/ 0 60000 65536"/>
                  <a:gd name="T15" fmla="*/ 0 60000 65536"/>
                  <a:gd name="T16" fmla="*/ 0 60000 65536"/>
                  <a:gd name="T17" fmla="*/ 0 60000 65536"/>
                  <a:gd name="T18" fmla="*/ 0 w 1"/>
                  <a:gd name="T19" fmla="*/ 0 h 3"/>
                  <a:gd name="T20" fmla="*/ 1 w 1"/>
                  <a:gd name="T21" fmla="*/ 3 h 3"/>
                </a:gdLst>
                <a:ahLst/>
                <a:cxnLst>
                  <a:cxn ang="T12">
                    <a:pos x="T0" y="T1"/>
                  </a:cxn>
                  <a:cxn ang="T13">
                    <a:pos x="T2" y="T3"/>
                  </a:cxn>
                  <a:cxn ang="T14">
                    <a:pos x="T4" y="T5"/>
                  </a:cxn>
                  <a:cxn ang="T15">
                    <a:pos x="T6" y="T7"/>
                  </a:cxn>
                  <a:cxn ang="T16">
                    <a:pos x="T8" y="T9"/>
                  </a:cxn>
                  <a:cxn ang="T17">
                    <a:pos x="T10" y="T11"/>
                  </a:cxn>
                </a:cxnLst>
                <a:rect l="T18" t="T19" r="T20" b="T21"/>
                <a:pathLst>
                  <a:path w="1" h="3">
                    <a:moveTo>
                      <a:pt x="0" y="3"/>
                    </a:moveTo>
                    <a:lnTo>
                      <a:pt x="0" y="0"/>
                    </a:lnTo>
                    <a:lnTo>
                      <a:pt x="0" y="3"/>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31" name="Freeform 294"/>
              <p:cNvSpPr>
                <a:spLocks/>
              </p:cNvSpPr>
              <p:nvPr/>
            </p:nvSpPr>
            <p:spPr bwMode="auto">
              <a:xfrm>
                <a:off x="875" y="2777"/>
                <a:ext cx="54" cy="28"/>
              </a:xfrm>
              <a:custGeom>
                <a:avLst/>
                <a:gdLst>
                  <a:gd name="T0" fmla="*/ 0 w 54"/>
                  <a:gd name="T1" fmla="*/ 28 h 28"/>
                  <a:gd name="T2" fmla="*/ 0 w 54"/>
                  <a:gd name="T3" fmla="*/ 28 h 28"/>
                  <a:gd name="T4" fmla="*/ 13 w 54"/>
                  <a:gd name="T5" fmla="*/ 28 h 28"/>
                  <a:gd name="T6" fmla="*/ 51 w 54"/>
                  <a:gd name="T7" fmla="*/ 22 h 28"/>
                  <a:gd name="T8" fmla="*/ 51 w 54"/>
                  <a:gd name="T9" fmla="*/ 22 h 28"/>
                  <a:gd name="T10" fmla="*/ 54 w 54"/>
                  <a:gd name="T11" fmla="*/ 19 h 28"/>
                  <a:gd name="T12" fmla="*/ 54 w 54"/>
                  <a:gd name="T13" fmla="*/ 19 h 28"/>
                  <a:gd name="T14" fmla="*/ 48 w 54"/>
                  <a:gd name="T15" fmla="*/ 16 h 28"/>
                  <a:gd name="T16" fmla="*/ 0 w 54"/>
                  <a:gd name="T17" fmla="*/ 0 h 28"/>
                  <a:gd name="T18" fmla="*/ 0 w 54"/>
                  <a:gd name="T19" fmla="*/ 28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28"/>
                  <a:gd name="T32" fmla="*/ 54 w 54"/>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28">
                    <a:moveTo>
                      <a:pt x="0" y="28"/>
                    </a:moveTo>
                    <a:lnTo>
                      <a:pt x="0" y="28"/>
                    </a:lnTo>
                    <a:lnTo>
                      <a:pt x="13" y="28"/>
                    </a:lnTo>
                    <a:lnTo>
                      <a:pt x="51" y="22"/>
                    </a:lnTo>
                    <a:lnTo>
                      <a:pt x="54" y="19"/>
                    </a:lnTo>
                    <a:lnTo>
                      <a:pt x="48" y="16"/>
                    </a:lnTo>
                    <a:lnTo>
                      <a:pt x="0" y="0"/>
                    </a:lnTo>
                    <a:lnTo>
                      <a:pt x="0" y="28"/>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32" name="Freeform 295"/>
              <p:cNvSpPr>
                <a:spLocks/>
              </p:cNvSpPr>
              <p:nvPr/>
            </p:nvSpPr>
            <p:spPr bwMode="auto">
              <a:xfrm>
                <a:off x="822" y="2770"/>
                <a:ext cx="53" cy="35"/>
              </a:xfrm>
              <a:custGeom>
                <a:avLst/>
                <a:gdLst>
                  <a:gd name="T0" fmla="*/ 0 w 53"/>
                  <a:gd name="T1" fmla="*/ 7 h 35"/>
                  <a:gd name="T2" fmla="*/ 0 w 53"/>
                  <a:gd name="T3" fmla="*/ 16 h 35"/>
                  <a:gd name="T4" fmla="*/ 44 w 53"/>
                  <a:gd name="T5" fmla="*/ 32 h 35"/>
                  <a:gd name="T6" fmla="*/ 44 w 53"/>
                  <a:gd name="T7" fmla="*/ 32 h 35"/>
                  <a:gd name="T8" fmla="*/ 53 w 53"/>
                  <a:gd name="T9" fmla="*/ 35 h 35"/>
                  <a:gd name="T10" fmla="*/ 53 w 53"/>
                  <a:gd name="T11" fmla="*/ 7 h 35"/>
                  <a:gd name="T12" fmla="*/ 47 w 53"/>
                  <a:gd name="T13" fmla="*/ 4 h 35"/>
                  <a:gd name="T14" fmla="*/ 47 w 53"/>
                  <a:gd name="T15" fmla="*/ 4 h 35"/>
                  <a:gd name="T16" fmla="*/ 38 w 53"/>
                  <a:gd name="T17" fmla="*/ 0 h 35"/>
                  <a:gd name="T18" fmla="*/ 28 w 53"/>
                  <a:gd name="T19" fmla="*/ 0 h 35"/>
                  <a:gd name="T20" fmla="*/ 0 w 53"/>
                  <a:gd name="T21" fmla="*/ 7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
                  <a:gd name="T34" fmla="*/ 0 h 35"/>
                  <a:gd name="T35" fmla="*/ 53 w 53"/>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 h="35">
                    <a:moveTo>
                      <a:pt x="0" y="7"/>
                    </a:moveTo>
                    <a:lnTo>
                      <a:pt x="0" y="16"/>
                    </a:lnTo>
                    <a:lnTo>
                      <a:pt x="44" y="32"/>
                    </a:lnTo>
                    <a:lnTo>
                      <a:pt x="53" y="35"/>
                    </a:lnTo>
                    <a:lnTo>
                      <a:pt x="53" y="7"/>
                    </a:lnTo>
                    <a:lnTo>
                      <a:pt x="47" y="4"/>
                    </a:lnTo>
                    <a:lnTo>
                      <a:pt x="38" y="0"/>
                    </a:lnTo>
                    <a:lnTo>
                      <a:pt x="28" y="0"/>
                    </a:lnTo>
                    <a:lnTo>
                      <a:pt x="0" y="7"/>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33" name="Freeform 296"/>
              <p:cNvSpPr>
                <a:spLocks/>
              </p:cNvSpPr>
              <p:nvPr/>
            </p:nvSpPr>
            <p:spPr bwMode="auto">
              <a:xfrm>
                <a:off x="809" y="2777"/>
                <a:ext cx="13" cy="9"/>
              </a:xfrm>
              <a:custGeom>
                <a:avLst/>
                <a:gdLst>
                  <a:gd name="T0" fmla="*/ 13 w 13"/>
                  <a:gd name="T1" fmla="*/ 0 h 9"/>
                  <a:gd name="T2" fmla="*/ 3 w 13"/>
                  <a:gd name="T3" fmla="*/ 0 h 9"/>
                  <a:gd name="T4" fmla="*/ 3 w 13"/>
                  <a:gd name="T5" fmla="*/ 0 h 9"/>
                  <a:gd name="T6" fmla="*/ 0 w 13"/>
                  <a:gd name="T7" fmla="*/ 3 h 9"/>
                  <a:gd name="T8" fmla="*/ 6 w 13"/>
                  <a:gd name="T9" fmla="*/ 6 h 9"/>
                  <a:gd name="T10" fmla="*/ 13 w 13"/>
                  <a:gd name="T11" fmla="*/ 9 h 9"/>
                  <a:gd name="T12" fmla="*/ 13 w 13"/>
                  <a:gd name="T13" fmla="*/ 0 h 9"/>
                  <a:gd name="T14" fmla="*/ 0 60000 65536"/>
                  <a:gd name="T15" fmla="*/ 0 60000 65536"/>
                  <a:gd name="T16" fmla="*/ 0 60000 65536"/>
                  <a:gd name="T17" fmla="*/ 0 60000 65536"/>
                  <a:gd name="T18" fmla="*/ 0 60000 65536"/>
                  <a:gd name="T19" fmla="*/ 0 60000 65536"/>
                  <a:gd name="T20" fmla="*/ 0 60000 65536"/>
                  <a:gd name="T21" fmla="*/ 0 w 13"/>
                  <a:gd name="T22" fmla="*/ 0 h 9"/>
                  <a:gd name="T23" fmla="*/ 13 w 1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9">
                    <a:moveTo>
                      <a:pt x="13" y="0"/>
                    </a:moveTo>
                    <a:lnTo>
                      <a:pt x="3" y="0"/>
                    </a:lnTo>
                    <a:lnTo>
                      <a:pt x="0" y="3"/>
                    </a:lnTo>
                    <a:lnTo>
                      <a:pt x="6" y="6"/>
                    </a:lnTo>
                    <a:lnTo>
                      <a:pt x="13" y="9"/>
                    </a:lnTo>
                    <a:lnTo>
                      <a:pt x="13" y="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34" name="Freeform 297"/>
              <p:cNvSpPr>
                <a:spLocks/>
              </p:cNvSpPr>
              <p:nvPr/>
            </p:nvSpPr>
            <p:spPr bwMode="auto">
              <a:xfrm>
                <a:off x="822" y="2789"/>
                <a:ext cx="41" cy="26"/>
              </a:xfrm>
              <a:custGeom>
                <a:avLst/>
                <a:gdLst>
                  <a:gd name="T0" fmla="*/ 0 w 41"/>
                  <a:gd name="T1" fmla="*/ 26 h 26"/>
                  <a:gd name="T2" fmla="*/ 38 w 41"/>
                  <a:gd name="T3" fmla="*/ 19 h 26"/>
                  <a:gd name="T4" fmla="*/ 38 w 41"/>
                  <a:gd name="T5" fmla="*/ 19 h 26"/>
                  <a:gd name="T6" fmla="*/ 41 w 41"/>
                  <a:gd name="T7" fmla="*/ 19 h 26"/>
                  <a:gd name="T8" fmla="*/ 41 w 41"/>
                  <a:gd name="T9" fmla="*/ 16 h 26"/>
                  <a:gd name="T10" fmla="*/ 34 w 41"/>
                  <a:gd name="T11" fmla="*/ 13 h 26"/>
                  <a:gd name="T12" fmla="*/ 0 w 41"/>
                  <a:gd name="T13" fmla="*/ 0 h 26"/>
                  <a:gd name="T14" fmla="*/ 0 w 41"/>
                  <a:gd name="T15" fmla="*/ 26 h 26"/>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26"/>
                  <a:gd name="T26" fmla="*/ 41 w 41"/>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26">
                    <a:moveTo>
                      <a:pt x="0" y="26"/>
                    </a:moveTo>
                    <a:lnTo>
                      <a:pt x="38" y="19"/>
                    </a:lnTo>
                    <a:lnTo>
                      <a:pt x="41" y="19"/>
                    </a:lnTo>
                    <a:lnTo>
                      <a:pt x="41" y="16"/>
                    </a:lnTo>
                    <a:lnTo>
                      <a:pt x="34" y="13"/>
                    </a:lnTo>
                    <a:lnTo>
                      <a:pt x="0" y="0"/>
                    </a:lnTo>
                    <a:lnTo>
                      <a:pt x="0" y="26"/>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35" name="Freeform 298"/>
              <p:cNvSpPr>
                <a:spLocks/>
              </p:cNvSpPr>
              <p:nvPr/>
            </p:nvSpPr>
            <p:spPr bwMode="auto">
              <a:xfrm>
                <a:off x="765" y="2783"/>
                <a:ext cx="57" cy="32"/>
              </a:xfrm>
              <a:custGeom>
                <a:avLst/>
                <a:gdLst>
                  <a:gd name="T0" fmla="*/ 0 w 57"/>
                  <a:gd name="T1" fmla="*/ 19 h 32"/>
                  <a:gd name="T2" fmla="*/ 34 w 57"/>
                  <a:gd name="T3" fmla="*/ 29 h 32"/>
                  <a:gd name="T4" fmla="*/ 34 w 57"/>
                  <a:gd name="T5" fmla="*/ 29 h 32"/>
                  <a:gd name="T6" fmla="*/ 47 w 57"/>
                  <a:gd name="T7" fmla="*/ 32 h 32"/>
                  <a:gd name="T8" fmla="*/ 57 w 57"/>
                  <a:gd name="T9" fmla="*/ 32 h 32"/>
                  <a:gd name="T10" fmla="*/ 57 w 57"/>
                  <a:gd name="T11" fmla="*/ 32 h 32"/>
                  <a:gd name="T12" fmla="*/ 57 w 57"/>
                  <a:gd name="T13" fmla="*/ 6 h 32"/>
                  <a:gd name="T14" fmla="*/ 41 w 57"/>
                  <a:gd name="T15" fmla="*/ 3 h 32"/>
                  <a:gd name="T16" fmla="*/ 41 w 57"/>
                  <a:gd name="T17" fmla="*/ 3 h 32"/>
                  <a:gd name="T18" fmla="*/ 28 w 57"/>
                  <a:gd name="T19" fmla="*/ 0 h 32"/>
                  <a:gd name="T20" fmla="*/ 19 w 57"/>
                  <a:gd name="T21" fmla="*/ 0 h 32"/>
                  <a:gd name="T22" fmla="*/ 0 w 57"/>
                  <a:gd name="T23" fmla="*/ 3 h 32"/>
                  <a:gd name="T24" fmla="*/ 0 w 57"/>
                  <a:gd name="T25" fmla="*/ 19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32"/>
                  <a:gd name="T41" fmla="*/ 57 w 57"/>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32">
                    <a:moveTo>
                      <a:pt x="0" y="19"/>
                    </a:moveTo>
                    <a:lnTo>
                      <a:pt x="34" y="29"/>
                    </a:lnTo>
                    <a:lnTo>
                      <a:pt x="47" y="32"/>
                    </a:lnTo>
                    <a:lnTo>
                      <a:pt x="57" y="32"/>
                    </a:lnTo>
                    <a:lnTo>
                      <a:pt x="57" y="6"/>
                    </a:lnTo>
                    <a:lnTo>
                      <a:pt x="41" y="3"/>
                    </a:lnTo>
                    <a:lnTo>
                      <a:pt x="28" y="0"/>
                    </a:lnTo>
                    <a:lnTo>
                      <a:pt x="19" y="0"/>
                    </a:lnTo>
                    <a:lnTo>
                      <a:pt x="0" y="3"/>
                    </a:lnTo>
                    <a:lnTo>
                      <a:pt x="0" y="19"/>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36" name="Freeform 299"/>
              <p:cNvSpPr>
                <a:spLocks/>
              </p:cNvSpPr>
              <p:nvPr/>
            </p:nvSpPr>
            <p:spPr bwMode="auto">
              <a:xfrm>
                <a:off x="743" y="2786"/>
                <a:ext cx="22" cy="16"/>
              </a:xfrm>
              <a:custGeom>
                <a:avLst/>
                <a:gdLst>
                  <a:gd name="T0" fmla="*/ 3 w 22"/>
                  <a:gd name="T1" fmla="*/ 3 h 16"/>
                  <a:gd name="T2" fmla="*/ 3 w 22"/>
                  <a:gd name="T3" fmla="*/ 3 h 16"/>
                  <a:gd name="T4" fmla="*/ 0 w 22"/>
                  <a:gd name="T5" fmla="*/ 7 h 16"/>
                  <a:gd name="T6" fmla="*/ 3 w 22"/>
                  <a:gd name="T7" fmla="*/ 10 h 16"/>
                  <a:gd name="T8" fmla="*/ 22 w 22"/>
                  <a:gd name="T9" fmla="*/ 16 h 16"/>
                  <a:gd name="T10" fmla="*/ 22 w 22"/>
                  <a:gd name="T11" fmla="*/ 0 h 16"/>
                  <a:gd name="T12" fmla="*/ 3 w 22"/>
                  <a:gd name="T13" fmla="*/ 3 h 16"/>
                  <a:gd name="T14" fmla="*/ 0 60000 65536"/>
                  <a:gd name="T15" fmla="*/ 0 60000 65536"/>
                  <a:gd name="T16" fmla="*/ 0 60000 65536"/>
                  <a:gd name="T17" fmla="*/ 0 60000 65536"/>
                  <a:gd name="T18" fmla="*/ 0 60000 65536"/>
                  <a:gd name="T19" fmla="*/ 0 60000 65536"/>
                  <a:gd name="T20" fmla="*/ 0 60000 65536"/>
                  <a:gd name="T21" fmla="*/ 0 w 22"/>
                  <a:gd name="T22" fmla="*/ 0 h 16"/>
                  <a:gd name="T23" fmla="*/ 22 w 22"/>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6">
                    <a:moveTo>
                      <a:pt x="3" y="3"/>
                    </a:moveTo>
                    <a:lnTo>
                      <a:pt x="3" y="3"/>
                    </a:lnTo>
                    <a:lnTo>
                      <a:pt x="0" y="7"/>
                    </a:lnTo>
                    <a:lnTo>
                      <a:pt x="3" y="10"/>
                    </a:lnTo>
                    <a:lnTo>
                      <a:pt x="22" y="16"/>
                    </a:lnTo>
                    <a:lnTo>
                      <a:pt x="22" y="0"/>
                    </a:lnTo>
                    <a:lnTo>
                      <a:pt x="3" y="3"/>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37" name="Freeform 300"/>
              <p:cNvSpPr>
                <a:spLocks/>
              </p:cNvSpPr>
              <p:nvPr/>
            </p:nvSpPr>
            <p:spPr bwMode="auto">
              <a:xfrm>
                <a:off x="765" y="2805"/>
                <a:ext cx="31" cy="19"/>
              </a:xfrm>
              <a:custGeom>
                <a:avLst/>
                <a:gdLst>
                  <a:gd name="T0" fmla="*/ 3 w 31"/>
                  <a:gd name="T1" fmla="*/ 19 h 19"/>
                  <a:gd name="T2" fmla="*/ 28 w 31"/>
                  <a:gd name="T3" fmla="*/ 16 h 19"/>
                  <a:gd name="T4" fmla="*/ 28 w 31"/>
                  <a:gd name="T5" fmla="*/ 16 h 19"/>
                  <a:gd name="T6" fmla="*/ 31 w 31"/>
                  <a:gd name="T7" fmla="*/ 16 h 19"/>
                  <a:gd name="T8" fmla="*/ 31 w 31"/>
                  <a:gd name="T9" fmla="*/ 13 h 19"/>
                  <a:gd name="T10" fmla="*/ 25 w 31"/>
                  <a:gd name="T11" fmla="*/ 10 h 19"/>
                  <a:gd name="T12" fmla="*/ 0 w 31"/>
                  <a:gd name="T13" fmla="*/ 0 h 19"/>
                  <a:gd name="T14" fmla="*/ 3 w 31"/>
                  <a:gd name="T15" fmla="*/ 19 h 19"/>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19"/>
                  <a:gd name="T26" fmla="*/ 31 w 31"/>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19">
                    <a:moveTo>
                      <a:pt x="3" y="19"/>
                    </a:moveTo>
                    <a:lnTo>
                      <a:pt x="28" y="16"/>
                    </a:lnTo>
                    <a:lnTo>
                      <a:pt x="31" y="16"/>
                    </a:lnTo>
                    <a:lnTo>
                      <a:pt x="31" y="13"/>
                    </a:lnTo>
                    <a:lnTo>
                      <a:pt x="25" y="10"/>
                    </a:lnTo>
                    <a:lnTo>
                      <a:pt x="0" y="0"/>
                    </a:lnTo>
                    <a:lnTo>
                      <a:pt x="3" y="19"/>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38" name="Freeform 301"/>
              <p:cNvSpPr>
                <a:spLocks/>
              </p:cNvSpPr>
              <p:nvPr/>
            </p:nvSpPr>
            <p:spPr bwMode="auto">
              <a:xfrm>
                <a:off x="711" y="2793"/>
                <a:ext cx="57" cy="34"/>
              </a:xfrm>
              <a:custGeom>
                <a:avLst/>
                <a:gdLst>
                  <a:gd name="T0" fmla="*/ 0 w 57"/>
                  <a:gd name="T1" fmla="*/ 25 h 34"/>
                  <a:gd name="T2" fmla="*/ 19 w 57"/>
                  <a:gd name="T3" fmla="*/ 31 h 34"/>
                  <a:gd name="T4" fmla="*/ 19 w 57"/>
                  <a:gd name="T5" fmla="*/ 31 h 34"/>
                  <a:gd name="T6" fmla="*/ 32 w 57"/>
                  <a:gd name="T7" fmla="*/ 34 h 34"/>
                  <a:gd name="T8" fmla="*/ 41 w 57"/>
                  <a:gd name="T9" fmla="*/ 34 h 34"/>
                  <a:gd name="T10" fmla="*/ 57 w 57"/>
                  <a:gd name="T11" fmla="*/ 31 h 34"/>
                  <a:gd name="T12" fmla="*/ 54 w 57"/>
                  <a:gd name="T13" fmla="*/ 12 h 34"/>
                  <a:gd name="T14" fmla="*/ 25 w 57"/>
                  <a:gd name="T15" fmla="*/ 3 h 34"/>
                  <a:gd name="T16" fmla="*/ 25 w 57"/>
                  <a:gd name="T17" fmla="*/ 3 h 34"/>
                  <a:gd name="T18" fmla="*/ 13 w 57"/>
                  <a:gd name="T19" fmla="*/ 0 h 34"/>
                  <a:gd name="T20" fmla="*/ 3 w 57"/>
                  <a:gd name="T21" fmla="*/ 0 h 34"/>
                  <a:gd name="T22" fmla="*/ 0 w 57"/>
                  <a:gd name="T23" fmla="*/ 3 h 34"/>
                  <a:gd name="T24" fmla="*/ 0 w 57"/>
                  <a:gd name="T25" fmla="*/ 25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34"/>
                  <a:gd name="T41" fmla="*/ 57 w 57"/>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34">
                    <a:moveTo>
                      <a:pt x="0" y="25"/>
                    </a:moveTo>
                    <a:lnTo>
                      <a:pt x="19" y="31"/>
                    </a:lnTo>
                    <a:lnTo>
                      <a:pt x="32" y="34"/>
                    </a:lnTo>
                    <a:lnTo>
                      <a:pt x="41" y="34"/>
                    </a:lnTo>
                    <a:lnTo>
                      <a:pt x="57" y="31"/>
                    </a:lnTo>
                    <a:lnTo>
                      <a:pt x="54" y="12"/>
                    </a:lnTo>
                    <a:lnTo>
                      <a:pt x="25" y="3"/>
                    </a:lnTo>
                    <a:lnTo>
                      <a:pt x="13" y="0"/>
                    </a:lnTo>
                    <a:lnTo>
                      <a:pt x="3" y="0"/>
                    </a:lnTo>
                    <a:lnTo>
                      <a:pt x="0" y="3"/>
                    </a:lnTo>
                    <a:lnTo>
                      <a:pt x="0" y="25"/>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39" name="Freeform 302"/>
              <p:cNvSpPr>
                <a:spLocks/>
              </p:cNvSpPr>
              <p:nvPr/>
            </p:nvSpPr>
            <p:spPr bwMode="auto">
              <a:xfrm>
                <a:off x="670" y="2796"/>
                <a:ext cx="41" cy="22"/>
              </a:xfrm>
              <a:custGeom>
                <a:avLst/>
                <a:gdLst>
                  <a:gd name="T0" fmla="*/ 41 w 41"/>
                  <a:gd name="T1" fmla="*/ 22 h 22"/>
                  <a:gd name="T2" fmla="*/ 41 w 41"/>
                  <a:gd name="T3" fmla="*/ 0 h 22"/>
                  <a:gd name="T4" fmla="*/ 3 w 41"/>
                  <a:gd name="T5" fmla="*/ 3 h 22"/>
                  <a:gd name="T6" fmla="*/ 3 w 41"/>
                  <a:gd name="T7" fmla="*/ 3 h 22"/>
                  <a:gd name="T8" fmla="*/ 0 w 41"/>
                  <a:gd name="T9" fmla="*/ 6 h 22"/>
                  <a:gd name="T10" fmla="*/ 6 w 41"/>
                  <a:gd name="T11" fmla="*/ 9 h 22"/>
                  <a:gd name="T12" fmla="*/ 41 w 41"/>
                  <a:gd name="T13" fmla="*/ 22 h 22"/>
                  <a:gd name="T14" fmla="*/ 0 60000 65536"/>
                  <a:gd name="T15" fmla="*/ 0 60000 65536"/>
                  <a:gd name="T16" fmla="*/ 0 60000 65536"/>
                  <a:gd name="T17" fmla="*/ 0 60000 65536"/>
                  <a:gd name="T18" fmla="*/ 0 60000 65536"/>
                  <a:gd name="T19" fmla="*/ 0 60000 65536"/>
                  <a:gd name="T20" fmla="*/ 0 60000 65536"/>
                  <a:gd name="T21" fmla="*/ 0 w 41"/>
                  <a:gd name="T22" fmla="*/ 0 h 22"/>
                  <a:gd name="T23" fmla="*/ 41 w 41"/>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22">
                    <a:moveTo>
                      <a:pt x="41" y="22"/>
                    </a:moveTo>
                    <a:lnTo>
                      <a:pt x="41" y="0"/>
                    </a:lnTo>
                    <a:lnTo>
                      <a:pt x="3" y="3"/>
                    </a:lnTo>
                    <a:lnTo>
                      <a:pt x="0" y="6"/>
                    </a:lnTo>
                    <a:lnTo>
                      <a:pt x="6" y="9"/>
                    </a:lnTo>
                    <a:lnTo>
                      <a:pt x="41" y="22"/>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40" name="Freeform 303"/>
              <p:cNvSpPr>
                <a:spLocks/>
              </p:cNvSpPr>
              <p:nvPr/>
            </p:nvSpPr>
            <p:spPr bwMode="auto">
              <a:xfrm>
                <a:off x="711" y="2824"/>
                <a:ext cx="13" cy="10"/>
              </a:xfrm>
              <a:custGeom>
                <a:avLst/>
                <a:gdLst>
                  <a:gd name="T0" fmla="*/ 0 w 13"/>
                  <a:gd name="T1" fmla="*/ 10 h 10"/>
                  <a:gd name="T2" fmla="*/ 9 w 13"/>
                  <a:gd name="T3" fmla="*/ 10 h 10"/>
                  <a:gd name="T4" fmla="*/ 9 w 13"/>
                  <a:gd name="T5" fmla="*/ 10 h 10"/>
                  <a:gd name="T6" fmla="*/ 13 w 13"/>
                  <a:gd name="T7" fmla="*/ 10 h 10"/>
                  <a:gd name="T8" fmla="*/ 13 w 13"/>
                  <a:gd name="T9" fmla="*/ 7 h 10"/>
                  <a:gd name="T10" fmla="*/ 9 w 13"/>
                  <a:gd name="T11" fmla="*/ 3 h 10"/>
                  <a:gd name="T12" fmla="*/ 0 w 13"/>
                  <a:gd name="T13" fmla="*/ 0 h 10"/>
                  <a:gd name="T14" fmla="*/ 0 w 13"/>
                  <a:gd name="T15" fmla="*/ 10 h 10"/>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0"/>
                  <a:gd name="T26" fmla="*/ 13 w 13"/>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0">
                    <a:moveTo>
                      <a:pt x="0" y="10"/>
                    </a:moveTo>
                    <a:lnTo>
                      <a:pt x="9" y="10"/>
                    </a:lnTo>
                    <a:lnTo>
                      <a:pt x="13" y="10"/>
                    </a:lnTo>
                    <a:lnTo>
                      <a:pt x="13" y="7"/>
                    </a:lnTo>
                    <a:lnTo>
                      <a:pt x="9" y="3"/>
                    </a:lnTo>
                    <a:lnTo>
                      <a:pt x="0" y="0"/>
                    </a:lnTo>
                    <a:lnTo>
                      <a:pt x="0" y="10"/>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41" name="Freeform 304"/>
              <p:cNvSpPr>
                <a:spLocks/>
              </p:cNvSpPr>
              <p:nvPr/>
            </p:nvSpPr>
            <p:spPr bwMode="auto">
              <a:xfrm>
                <a:off x="654" y="2805"/>
                <a:ext cx="57" cy="35"/>
              </a:xfrm>
              <a:custGeom>
                <a:avLst/>
                <a:gdLst>
                  <a:gd name="T0" fmla="*/ 3 w 57"/>
                  <a:gd name="T1" fmla="*/ 32 h 35"/>
                  <a:gd name="T2" fmla="*/ 3 w 57"/>
                  <a:gd name="T3" fmla="*/ 32 h 35"/>
                  <a:gd name="T4" fmla="*/ 16 w 57"/>
                  <a:gd name="T5" fmla="*/ 35 h 35"/>
                  <a:gd name="T6" fmla="*/ 25 w 57"/>
                  <a:gd name="T7" fmla="*/ 35 h 35"/>
                  <a:gd name="T8" fmla="*/ 57 w 57"/>
                  <a:gd name="T9" fmla="*/ 29 h 35"/>
                  <a:gd name="T10" fmla="*/ 57 w 57"/>
                  <a:gd name="T11" fmla="*/ 19 h 35"/>
                  <a:gd name="T12" fmla="*/ 13 w 57"/>
                  <a:gd name="T13" fmla="*/ 3 h 35"/>
                  <a:gd name="T14" fmla="*/ 13 w 57"/>
                  <a:gd name="T15" fmla="*/ 3 h 35"/>
                  <a:gd name="T16" fmla="*/ 0 w 57"/>
                  <a:gd name="T17" fmla="*/ 0 h 35"/>
                  <a:gd name="T18" fmla="*/ 3 w 57"/>
                  <a:gd name="T19" fmla="*/ 32 h 35"/>
                  <a:gd name="T20" fmla="*/ 3 w 57"/>
                  <a:gd name="T21" fmla="*/ 32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5"/>
                  <a:gd name="T35" fmla="*/ 57 w 57"/>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5">
                    <a:moveTo>
                      <a:pt x="3" y="32"/>
                    </a:moveTo>
                    <a:lnTo>
                      <a:pt x="3" y="32"/>
                    </a:lnTo>
                    <a:lnTo>
                      <a:pt x="16" y="35"/>
                    </a:lnTo>
                    <a:lnTo>
                      <a:pt x="25" y="35"/>
                    </a:lnTo>
                    <a:lnTo>
                      <a:pt x="57" y="29"/>
                    </a:lnTo>
                    <a:lnTo>
                      <a:pt x="57" y="19"/>
                    </a:lnTo>
                    <a:lnTo>
                      <a:pt x="13" y="3"/>
                    </a:lnTo>
                    <a:lnTo>
                      <a:pt x="0" y="0"/>
                    </a:lnTo>
                    <a:lnTo>
                      <a:pt x="3" y="32"/>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42" name="Freeform 305"/>
              <p:cNvSpPr>
                <a:spLocks/>
              </p:cNvSpPr>
              <p:nvPr/>
            </p:nvSpPr>
            <p:spPr bwMode="auto">
              <a:xfrm>
                <a:off x="600" y="2805"/>
                <a:ext cx="57" cy="32"/>
              </a:xfrm>
              <a:custGeom>
                <a:avLst/>
                <a:gdLst>
                  <a:gd name="T0" fmla="*/ 3 w 57"/>
                  <a:gd name="T1" fmla="*/ 13 h 32"/>
                  <a:gd name="T2" fmla="*/ 57 w 57"/>
                  <a:gd name="T3" fmla="*/ 32 h 32"/>
                  <a:gd name="T4" fmla="*/ 54 w 57"/>
                  <a:gd name="T5" fmla="*/ 0 h 32"/>
                  <a:gd name="T6" fmla="*/ 54 w 57"/>
                  <a:gd name="T7" fmla="*/ 0 h 32"/>
                  <a:gd name="T8" fmla="*/ 44 w 57"/>
                  <a:gd name="T9" fmla="*/ 0 h 32"/>
                  <a:gd name="T10" fmla="*/ 0 w 57"/>
                  <a:gd name="T11" fmla="*/ 7 h 32"/>
                  <a:gd name="T12" fmla="*/ 0 w 57"/>
                  <a:gd name="T13" fmla="*/ 7 h 32"/>
                  <a:gd name="T14" fmla="*/ 0 w 57"/>
                  <a:gd name="T15" fmla="*/ 7 h 32"/>
                  <a:gd name="T16" fmla="*/ 0 w 57"/>
                  <a:gd name="T17" fmla="*/ 13 h 32"/>
                  <a:gd name="T18" fmla="*/ 0 w 57"/>
                  <a:gd name="T19" fmla="*/ 13 h 32"/>
                  <a:gd name="T20" fmla="*/ 3 w 57"/>
                  <a:gd name="T21" fmla="*/ 13 h 32"/>
                  <a:gd name="T22" fmla="*/ 3 w 57"/>
                  <a:gd name="T23" fmla="*/ 13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
                  <a:gd name="T37" fmla="*/ 0 h 32"/>
                  <a:gd name="T38" fmla="*/ 57 w 57"/>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 h="32">
                    <a:moveTo>
                      <a:pt x="3" y="13"/>
                    </a:moveTo>
                    <a:lnTo>
                      <a:pt x="57" y="32"/>
                    </a:lnTo>
                    <a:lnTo>
                      <a:pt x="54" y="0"/>
                    </a:lnTo>
                    <a:lnTo>
                      <a:pt x="44" y="0"/>
                    </a:lnTo>
                    <a:lnTo>
                      <a:pt x="0" y="7"/>
                    </a:lnTo>
                    <a:lnTo>
                      <a:pt x="0" y="13"/>
                    </a:lnTo>
                    <a:lnTo>
                      <a:pt x="3" y="13"/>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43" name="Freeform 306"/>
              <p:cNvSpPr>
                <a:spLocks/>
              </p:cNvSpPr>
              <p:nvPr/>
            </p:nvSpPr>
            <p:spPr bwMode="auto">
              <a:xfrm>
                <a:off x="597" y="2812"/>
                <a:ext cx="3" cy="6"/>
              </a:xfrm>
              <a:custGeom>
                <a:avLst/>
                <a:gdLst>
                  <a:gd name="T0" fmla="*/ 3 w 3"/>
                  <a:gd name="T1" fmla="*/ 0 h 6"/>
                  <a:gd name="T2" fmla="*/ 3 w 3"/>
                  <a:gd name="T3" fmla="*/ 0 h 6"/>
                  <a:gd name="T4" fmla="*/ 0 w 3"/>
                  <a:gd name="T5" fmla="*/ 3 h 6"/>
                  <a:gd name="T6" fmla="*/ 3 w 3"/>
                  <a:gd name="T7" fmla="*/ 6 h 6"/>
                  <a:gd name="T8" fmla="*/ 3 w 3"/>
                  <a:gd name="T9" fmla="*/ 0 h 6"/>
                  <a:gd name="T10" fmla="*/ 0 60000 65536"/>
                  <a:gd name="T11" fmla="*/ 0 60000 65536"/>
                  <a:gd name="T12" fmla="*/ 0 60000 65536"/>
                  <a:gd name="T13" fmla="*/ 0 60000 65536"/>
                  <a:gd name="T14" fmla="*/ 0 60000 65536"/>
                  <a:gd name="T15" fmla="*/ 0 w 3"/>
                  <a:gd name="T16" fmla="*/ 0 h 6"/>
                  <a:gd name="T17" fmla="*/ 3 w 3"/>
                  <a:gd name="T18" fmla="*/ 6 h 6"/>
                </a:gdLst>
                <a:ahLst/>
                <a:cxnLst>
                  <a:cxn ang="T10">
                    <a:pos x="T0" y="T1"/>
                  </a:cxn>
                  <a:cxn ang="T11">
                    <a:pos x="T2" y="T3"/>
                  </a:cxn>
                  <a:cxn ang="T12">
                    <a:pos x="T4" y="T5"/>
                  </a:cxn>
                  <a:cxn ang="T13">
                    <a:pos x="T6" y="T7"/>
                  </a:cxn>
                  <a:cxn ang="T14">
                    <a:pos x="T8" y="T9"/>
                  </a:cxn>
                </a:cxnLst>
                <a:rect l="T15" t="T16" r="T17" b="T18"/>
                <a:pathLst>
                  <a:path w="3" h="6">
                    <a:moveTo>
                      <a:pt x="3" y="0"/>
                    </a:moveTo>
                    <a:lnTo>
                      <a:pt x="3" y="0"/>
                    </a:lnTo>
                    <a:lnTo>
                      <a:pt x="0" y="3"/>
                    </a:lnTo>
                    <a:lnTo>
                      <a:pt x="3" y="6"/>
                    </a:lnTo>
                    <a:lnTo>
                      <a:pt x="3"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44" name="Freeform 307"/>
              <p:cNvSpPr>
                <a:spLocks/>
              </p:cNvSpPr>
              <p:nvPr/>
            </p:nvSpPr>
            <p:spPr bwMode="auto">
              <a:xfrm>
                <a:off x="822" y="2850"/>
                <a:ext cx="19" cy="15"/>
              </a:xfrm>
              <a:custGeom>
                <a:avLst/>
                <a:gdLst>
                  <a:gd name="T0" fmla="*/ 3 w 19"/>
                  <a:gd name="T1" fmla="*/ 15 h 15"/>
                  <a:gd name="T2" fmla="*/ 15 w 19"/>
                  <a:gd name="T3" fmla="*/ 12 h 15"/>
                  <a:gd name="T4" fmla="*/ 15 w 19"/>
                  <a:gd name="T5" fmla="*/ 12 h 15"/>
                  <a:gd name="T6" fmla="*/ 19 w 19"/>
                  <a:gd name="T7" fmla="*/ 12 h 15"/>
                  <a:gd name="T8" fmla="*/ 19 w 19"/>
                  <a:gd name="T9" fmla="*/ 9 h 15"/>
                  <a:gd name="T10" fmla="*/ 12 w 19"/>
                  <a:gd name="T11" fmla="*/ 6 h 15"/>
                  <a:gd name="T12" fmla="*/ 0 w 19"/>
                  <a:gd name="T13" fmla="*/ 0 h 15"/>
                  <a:gd name="T14" fmla="*/ 3 w 19"/>
                  <a:gd name="T15" fmla="*/ 15 h 15"/>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5"/>
                  <a:gd name="T26" fmla="*/ 19 w 19"/>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5">
                    <a:moveTo>
                      <a:pt x="3" y="15"/>
                    </a:moveTo>
                    <a:lnTo>
                      <a:pt x="15" y="12"/>
                    </a:lnTo>
                    <a:lnTo>
                      <a:pt x="19" y="12"/>
                    </a:lnTo>
                    <a:lnTo>
                      <a:pt x="19" y="9"/>
                    </a:lnTo>
                    <a:lnTo>
                      <a:pt x="12" y="6"/>
                    </a:lnTo>
                    <a:lnTo>
                      <a:pt x="0" y="0"/>
                    </a:lnTo>
                    <a:lnTo>
                      <a:pt x="3" y="15"/>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45" name="Freeform 308"/>
              <p:cNvSpPr>
                <a:spLocks/>
              </p:cNvSpPr>
              <p:nvPr/>
            </p:nvSpPr>
            <p:spPr bwMode="auto">
              <a:xfrm>
                <a:off x="768" y="2834"/>
                <a:ext cx="57" cy="41"/>
              </a:xfrm>
              <a:custGeom>
                <a:avLst/>
                <a:gdLst>
                  <a:gd name="T0" fmla="*/ 6 w 57"/>
                  <a:gd name="T1" fmla="*/ 41 h 41"/>
                  <a:gd name="T2" fmla="*/ 57 w 57"/>
                  <a:gd name="T3" fmla="*/ 31 h 41"/>
                  <a:gd name="T4" fmla="*/ 54 w 57"/>
                  <a:gd name="T5" fmla="*/ 16 h 41"/>
                  <a:gd name="T6" fmla="*/ 13 w 57"/>
                  <a:gd name="T7" fmla="*/ 3 h 41"/>
                  <a:gd name="T8" fmla="*/ 13 w 57"/>
                  <a:gd name="T9" fmla="*/ 3 h 41"/>
                  <a:gd name="T10" fmla="*/ 0 w 57"/>
                  <a:gd name="T11" fmla="*/ 0 h 41"/>
                  <a:gd name="T12" fmla="*/ 0 w 57"/>
                  <a:gd name="T13" fmla="*/ 41 h 41"/>
                  <a:gd name="T14" fmla="*/ 0 w 57"/>
                  <a:gd name="T15" fmla="*/ 41 h 41"/>
                  <a:gd name="T16" fmla="*/ 6 w 57"/>
                  <a:gd name="T17" fmla="*/ 41 h 41"/>
                  <a:gd name="T18" fmla="*/ 6 w 57"/>
                  <a:gd name="T19" fmla="*/ 41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41"/>
                  <a:gd name="T32" fmla="*/ 57 w 57"/>
                  <a:gd name="T33" fmla="*/ 41 h 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41">
                    <a:moveTo>
                      <a:pt x="6" y="41"/>
                    </a:moveTo>
                    <a:lnTo>
                      <a:pt x="57" y="31"/>
                    </a:lnTo>
                    <a:lnTo>
                      <a:pt x="54" y="16"/>
                    </a:lnTo>
                    <a:lnTo>
                      <a:pt x="13" y="3"/>
                    </a:lnTo>
                    <a:lnTo>
                      <a:pt x="0" y="0"/>
                    </a:lnTo>
                    <a:lnTo>
                      <a:pt x="0" y="41"/>
                    </a:lnTo>
                    <a:lnTo>
                      <a:pt x="6" y="41"/>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46" name="Freeform 309"/>
              <p:cNvSpPr>
                <a:spLocks/>
              </p:cNvSpPr>
              <p:nvPr/>
            </p:nvSpPr>
            <p:spPr bwMode="auto">
              <a:xfrm>
                <a:off x="711" y="2834"/>
                <a:ext cx="57" cy="41"/>
              </a:xfrm>
              <a:custGeom>
                <a:avLst/>
                <a:gdLst>
                  <a:gd name="T0" fmla="*/ 57 w 57"/>
                  <a:gd name="T1" fmla="*/ 0 h 41"/>
                  <a:gd name="T2" fmla="*/ 57 w 57"/>
                  <a:gd name="T3" fmla="*/ 0 h 41"/>
                  <a:gd name="T4" fmla="*/ 47 w 57"/>
                  <a:gd name="T5" fmla="*/ 0 h 41"/>
                  <a:gd name="T6" fmla="*/ 0 w 57"/>
                  <a:gd name="T7" fmla="*/ 6 h 41"/>
                  <a:gd name="T8" fmla="*/ 3 w 57"/>
                  <a:gd name="T9" fmla="*/ 25 h 41"/>
                  <a:gd name="T10" fmla="*/ 38 w 57"/>
                  <a:gd name="T11" fmla="*/ 38 h 41"/>
                  <a:gd name="T12" fmla="*/ 38 w 57"/>
                  <a:gd name="T13" fmla="*/ 38 h 41"/>
                  <a:gd name="T14" fmla="*/ 57 w 57"/>
                  <a:gd name="T15" fmla="*/ 41 h 41"/>
                  <a:gd name="T16" fmla="*/ 57 w 57"/>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41"/>
                  <a:gd name="T29" fmla="*/ 57 w 57"/>
                  <a:gd name="T30" fmla="*/ 41 h 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41">
                    <a:moveTo>
                      <a:pt x="57" y="0"/>
                    </a:moveTo>
                    <a:lnTo>
                      <a:pt x="57" y="0"/>
                    </a:lnTo>
                    <a:lnTo>
                      <a:pt x="47" y="0"/>
                    </a:lnTo>
                    <a:lnTo>
                      <a:pt x="0" y="6"/>
                    </a:lnTo>
                    <a:lnTo>
                      <a:pt x="3" y="25"/>
                    </a:lnTo>
                    <a:lnTo>
                      <a:pt x="38" y="38"/>
                    </a:lnTo>
                    <a:lnTo>
                      <a:pt x="57" y="41"/>
                    </a:lnTo>
                    <a:lnTo>
                      <a:pt x="57" y="0"/>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47" name="Freeform 310"/>
              <p:cNvSpPr>
                <a:spLocks/>
              </p:cNvSpPr>
              <p:nvPr/>
            </p:nvSpPr>
            <p:spPr bwMode="auto">
              <a:xfrm>
                <a:off x="689" y="2840"/>
                <a:ext cx="25" cy="19"/>
              </a:xfrm>
              <a:custGeom>
                <a:avLst/>
                <a:gdLst>
                  <a:gd name="T0" fmla="*/ 22 w 25"/>
                  <a:gd name="T1" fmla="*/ 0 h 19"/>
                  <a:gd name="T2" fmla="*/ 3 w 25"/>
                  <a:gd name="T3" fmla="*/ 6 h 19"/>
                  <a:gd name="T4" fmla="*/ 3 w 25"/>
                  <a:gd name="T5" fmla="*/ 6 h 19"/>
                  <a:gd name="T6" fmla="*/ 0 w 25"/>
                  <a:gd name="T7" fmla="*/ 6 h 19"/>
                  <a:gd name="T8" fmla="*/ 0 w 25"/>
                  <a:gd name="T9" fmla="*/ 6 h 19"/>
                  <a:gd name="T10" fmla="*/ 6 w 25"/>
                  <a:gd name="T11" fmla="*/ 13 h 19"/>
                  <a:gd name="T12" fmla="*/ 25 w 25"/>
                  <a:gd name="T13" fmla="*/ 19 h 19"/>
                  <a:gd name="T14" fmla="*/ 22 w 25"/>
                  <a:gd name="T15" fmla="*/ 0 h 19"/>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19"/>
                  <a:gd name="T26" fmla="*/ 25 w 25"/>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19">
                    <a:moveTo>
                      <a:pt x="22" y="0"/>
                    </a:moveTo>
                    <a:lnTo>
                      <a:pt x="3" y="6"/>
                    </a:lnTo>
                    <a:lnTo>
                      <a:pt x="0" y="6"/>
                    </a:lnTo>
                    <a:lnTo>
                      <a:pt x="6" y="13"/>
                    </a:lnTo>
                    <a:lnTo>
                      <a:pt x="25" y="19"/>
                    </a:lnTo>
                    <a:lnTo>
                      <a:pt x="22" y="0"/>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48" name="Freeform 311"/>
              <p:cNvSpPr>
                <a:spLocks/>
              </p:cNvSpPr>
              <p:nvPr/>
            </p:nvSpPr>
            <p:spPr bwMode="auto">
              <a:xfrm>
                <a:off x="879" y="2834"/>
                <a:ext cx="31" cy="22"/>
              </a:xfrm>
              <a:custGeom>
                <a:avLst/>
                <a:gdLst>
                  <a:gd name="T0" fmla="*/ 0 w 31"/>
                  <a:gd name="T1" fmla="*/ 22 h 22"/>
                  <a:gd name="T2" fmla="*/ 28 w 31"/>
                  <a:gd name="T3" fmla="*/ 16 h 22"/>
                  <a:gd name="T4" fmla="*/ 28 w 31"/>
                  <a:gd name="T5" fmla="*/ 16 h 22"/>
                  <a:gd name="T6" fmla="*/ 31 w 31"/>
                  <a:gd name="T7" fmla="*/ 16 h 22"/>
                  <a:gd name="T8" fmla="*/ 31 w 31"/>
                  <a:gd name="T9" fmla="*/ 12 h 22"/>
                  <a:gd name="T10" fmla="*/ 25 w 31"/>
                  <a:gd name="T11" fmla="*/ 9 h 22"/>
                  <a:gd name="T12" fmla="*/ 0 w 31"/>
                  <a:gd name="T13" fmla="*/ 0 h 22"/>
                  <a:gd name="T14" fmla="*/ 0 w 31"/>
                  <a:gd name="T15" fmla="*/ 22 h 22"/>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22"/>
                  <a:gd name="T26" fmla="*/ 31 w 31"/>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22">
                    <a:moveTo>
                      <a:pt x="0" y="22"/>
                    </a:moveTo>
                    <a:lnTo>
                      <a:pt x="28" y="16"/>
                    </a:lnTo>
                    <a:lnTo>
                      <a:pt x="31" y="16"/>
                    </a:lnTo>
                    <a:lnTo>
                      <a:pt x="31" y="12"/>
                    </a:lnTo>
                    <a:lnTo>
                      <a:pt x="25" y="9"/>
                    </a:lnTo>
                    <a:lnTo>
                      <a:pt x="0" y="0"/>
                    </a:lnTo>
                    <a:lnTo>
                      <a:pt x="0" y="22"/>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49" name="Freeform 312"/>
              <p:cNvSpPr>
                <a:spLocks/>
              </p:cNvSpPr>
              <p:nvPr/>
            </p:nvSpPr>
            <p:spPr bwMode="auto">
              <a:xfrm>
                <a:off x="822" y="2821"/>
                <a:ext cx="57" cy="35"/>
              </a:xfrm>
              <a:custGeom>
                <a:avLst/>
                <a:gdLst>
                  <a:gd name="T0" fmla="*/ 22 w 57"/>
                  <a:gd name="T1" fmla="*/ 32 h 35"/>
                  <a:gd name="T2" fmla="*/ 22 w 57"/>
                  <a:gd name="T3" fmla="*/ 32 h 35"/>
                  <a:gd name="T4" fmla="*/ 34 w 57"/>
                  <a:gd name="T5" fmla="*/ 35 h 35"/>
                  <a:gd name="T6" fmla="*/ 44 w 57"/>
                  <a:gd name="T7" fmla="*/ 35 h 35"/>
                  <a:gd name="T8" fmla="*/ 57 w 57"/>
                  <a:gd name="T9" fmla="*/ 35 h 35"/>
                  <a:gd name="T10" fmla="*/ 57 w 57"/>
                  <a:gd name="T11" fmla="*/ 13 h 35"/>
                  <a:gd name="T12" fmla="*/ 28 w 57"/>
                  <a:gd name="T13" fmla="*/ 3 h 35"/>
                  <a:gd name="T14" fmla="*/ 28 w 57"/>
                  <a:gd name="T15" fmla="*/ 3 h 35"/>
                  <a:gd name="T16" fmla="*/ 15 w 57"/>
                  <a:gd name="T17" fmla="*/ 0 h 35"/>
                  <a:gd name="T18" fmla="*/ 6 w 57"/>
                  <a:gd name="T19" fmla="*/ 0 h 35"/>
                  <a:gd name="T20" fmla="*/ 0 w 57"/>
                  <a:gd name="T21" fmla="*/ 0 h 35"/>
                  <a:gd name="T22" fmla="*/ 0 w 57"/>
                  <a:gd name="T23" fmla="*/ 25 h 35"/>
                  <a:gd name="T24" fmla="*/ 22 w 57"/>
                  <a:gd name="T25" fmla="*/ 32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35"/>
                  <a:gd name="T41" fmla="*/ 57 w 57"/>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35">
                    <a:moveTo>
                      <a:pt x="22" y="32"/>
                    </a:moveTo>
                    <a:lnTo>
                      <a:pt x="22" y="32"/>
                    </a:lnTo>
                    <a:lnTo>
                      <a:pt x="34" y="35"/>
                    </a:lnTo>
                    <a:lnTo>
                      <a:pt x="44" y="35"/>
                    </a:lnTo>
                    <a:lnTo>
                      <a:pt x="57" y="35"/>
                    </a:lnTo>
                    <a:lnTo>
                      <a:pt x="57" y="13"/>
                    </a:lnTo>
                    <a:lnTo>
                      <a:pt x="28" y="3"/>
                    </a:lnTo>
                    <a:lnTo>
                      <a:pt x="15" y="0"/>
                    </a:lnTo>
                    <a:lnTo>
                      <a:pt x="6" y="0"/>
                    </a:lnTo>
                    <a:lnTo>
                      <a:pt x="0" y="0"/>
                    </a:lnTo>
                    <a:lnTo>
                      <a:pt x="0" y="25"/>
                    </a:lnTo>
                    <a:lnTo>
                      <a:pt x="22" y="3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50" name="Freeform 313"/>
              <p:cNvSpPr>
                <a:spLocks/>
              </p:cNvSpPr>
              <p:nvPr/>
            </p:nvSpPr>
            <p:spPr bwMode="auto">
              <a:xfrm>
                <a:off x="784" y="2821"/>
                <a:ext cx="38" cy="25"/>
              </a:xfrm>
              <a:custGeom>
                <a:avLst/>
                <a:gdLst>
                  <a:gd name="T0" fmla="*/ 38 w 38"/>
                  <a:gd name="T1" fmla="*/ 0 h 25"/>
                  <a:gd name="T2" fmla="*/ 3 w 38"/>
                  <a:gd name="T3" fmla="*/ 6 h 25"/>
                  <a:gd name="T4" fmla="*/ 3 w 38"/>
                  <a:gd name="T5" fmla="*/ 6 h 25"/>
                  <a:gd name="T6" fmla="*/ 0 w 38"/>
                  <a:gd name="T7" fmla="*/ 10 h 25"/>
                  <a:gd name="T8" fmla="*/ 0 w 38"/>
                  <a:gd name="T9" fmla="*/ 10 h 25"/>
                  <a:gd name="T10" fmla="*/ 6 w 38"/>
                  <a:gd name="T11" fmla="*/ 13 h 25"/>
                  <a:gd name="T12" fmla="*/ 38 w 38"/>
                  <a:gd name="T13" fmla="*/ 25 h 25"/>
                  <a:gd name="T14" fmla="*/ 38 w 38"/>
                  <a:gd name="T15" fmla="*/ 0 h 25"/>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25"/>
                  <a:gd name="T26" fmla="*/ 38 w 38"/>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25">
                    <a:moveTo>
                      <a:pt x="38" y="0"/>
                    </a:moveTo>
                    <a:lnTo>
                      <a:pt x="3" y="6"/>
                    </a:lnTo>
                    <a:lnTo>
                      <a:pt x="0" y="10"/>
                    </a:lnTo>
                    <a:lnTo>
                      <a:pt x="6" y="13"/>
                    </a:lnTo>
                    <a:lnTo>
                      <a:pt x="38" y="25"/>
                    </a:lnTo>
                    <a:lnTo>
                      <a:pt x="38" y="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51" name="Freeform 314"/>
              <p:cNvSpPr>
                <a:spLocks/>
              </p:cNvSpPr>
              <p:nvPr/>
            </p:nvSpPr>
            <p:spPr bwMode="auto">
              <a:xfrm>
                <a:off x="932" y="2818"/>
                <a:ext cx="45" cy="25"/>
              </a:xfrm>
              <a:custGeom>
                <a:avLst/>
                <a:gdLst>
                  <a:gd name="T0" fmla="*/ 0 w 45"/>
                  <a:gd name="T1" fmla="*/ 25 h 25"/>
                  <a:gd name="T2" fmla="*/ 0 w 45"/>
                  <a:gd name="T3" fmla="*/ 25 h 25"/>
                  <a:gd name="T4" fmla="*/ 4 w 45"/>
                  <a:gd name="T5" fmla="*/ 25 h 25"/>
                  <a:gd name="T6" fmla="*/ 42 w 45"/>
                  <a:gd name="T7" fmla="*/ 19 h 25"/>
                  <a:gd name="T8" fmla="*/ 42 w 45"/>
                  <a:gd name="T9" fmla="*/ 19 h 25"/>
                  <a:gd name="T10" fmla="*/ 42 w 45"/>
                  <a:gd name="T11" fmla="*/ 19 h 25"/>
                  <a:gd name="T12" fmla="*/ 45 w 45"/>
                  <a:gd name="T13" fmla="*/ 16 h 25"/>
                  <a:gd name="T14" fmla="*/ 35 w 45"/>
                  <a:gd name="T15" fmla="*/ 13 h 25"/>
                  <a:gd name="T16" fmla="*/ 0 w 45"/>
                  <a:gd name="T17" fmla="*/ 0 h 25"/>
                  <a:gd name="T18" fmla="*/ 0 w 45"/>
                  <a:gd name="T19" fmla="*/ 25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25"/>
                  <a:gd name="T32" fmla="*/ 45 w 45"/>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25">
                    <a:moveTo>
                      <a:pt x="0" y="25"/>
                    </a:moveTo>
                    <a:lnTo>
                      <a:pt x="0" y="25"/>
                    </a:lnTo>
                    <a:lnTo>
                      <a:pt x="4" y="25"/>
                    </a:lnTo>
                    <a:lnTo>
                      <a:pt x="42" y="19"/>
                    </a:lnTo>
                    <a:lnTo>
                      <a:pt x="45" y="16"/>
                    </a:lnTo>
                    <a:lnTo>
                      <a:pt x="35" y="13"/>
                    </a:lnTo>
                    <a:lnTo>
                      <a:pt x="0" y="0"/>
                    </a:lnTo>
                    <a:lnTo>
                      <a:pt x="0" y="25"/>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52" name="Freeform 315"/>
              <p:cNvSpPr>
                <a:spLocks/>
              </p:cNvSpPr>
              <p:nvPr/>
            </p:nvSpPr>
            <p:spPr bwMode="auto">
              <a:xfrm>
                <a:off x="879" y="2808"/>
                <a:ext cx="53" cy="35"/>
              </a:xfrm>
              <a:custGeom>
                <a:avLst/>
                <a:gdLst>
                  <a:gd name="T0" fmla="*/ 0 w 53"/>
                  <a:gd name="T1" fmla="*/ 19 h 35"/>
                  <a:gd name="T2" fmla="*/ 34 w 53"/>
                  <a:gd name="T3" fmla="*/ 32 h 35"/>
                  <a:gd name="T4" fmla="*/ 34 w 53"/>
                  <a:gd name="T5" fmla="*/ 32 h 35"/>
                  <a:gd name="T6" fmla="*/ 44 w 53"/>
                  <a:gd name="T7" fmla="*/ 35 h 35"/>
                  <a:gd name="T8" fmla="*/ 53 w 53"/>
                  <a:gd name="T9" fmla="*/ 35 h 35"/>
                  <a:gd name="T10" fmla="*/ 53 w 53"/>
                  <a:gd name="T11" fmla="*/ 10 h 35"/>
                  <a:gd name="T12" fmla="*/ 38 w 53"/>
                  <a:gd name="T13" fmla="*/ 4 h 35"/>
                  <a:gd name="T14" fmla="*/ 38 w 53"/>
                  <a:gd name="T15" fmla="*/ 4 h 35"/>
                  <a:gd name="T16" fmla="*/ 25 w 53"/>
                  <a:gd name="T17" fmla="*/ 0 h 35"/>
                  <a:gd name="T18" fmla="*/ 15 w 53"/>
                  <a:gd name="T19" fmla="*/ 0 h 35"/>
                  <a:gd name="T20" fmla="*/ 0 w 53"/>
                  <a:gd name="T21" fmla="*/ 4 h 35"/>
                  <a:gd name="T22" fmla="*/ 0 w 53"/>
                  <a:gd name="T23" fmla="*/ 19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
                  <a:gd name="T37" fmla="*/ 0 h 35"/>
                  <a:gd name="T38" fmla="*/ 53 w 53"/>
                  <a:gd name="T39" fmla="*/ 35 h 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 h="35">
                    <a:moveTo>
                      <a:pt x="0" y="19"/>
                    </a:moveTo>
                    <a:lnTo>
                      <a:pt x="34" y="32"/>
                    </a:lnTo>
                    <a:lnTo>
                      <a:pt x="44" y="35"/>
                    </a:lnTo>
                    <a:lnTo>
                      <a:pt x="53" y="35"/>
                    </a:lnTo>
                    <a:lnTo>
                      <a:pt x="53" y="10"/>
                    </a:lnTo>
                    <a:lnTo>
                      <a:pt x="38" y="4"/>
                    </a:lnTo>
                    <a:lnTo>
                      <a:pt x="25" y="0"/>
                    </a:lnTo>
                    <a:lnTo>
                      <a:pt x="15" y="0"/>
                    </a:lnTo>
                    <a:lnTo>
                      <a:pt x="0" y="4"/>
                    </a:lnTo>
                    <a:lnTo>
                      <a:pt x="0" y="19"/>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53" name="Freeform 316"/>
              <p:cNvSpPr>
                <a:spLocks/>
              </p:cNvSpPr>
              <p:nvPr/>
            </p:nvSpPr>
            <p:spPr bwMode="auto">
              <a:xfrm>
                <a:off x="853" y="2812"/>
                <a:ext cx="26" cy="15"/>
              </a:xfrm>
              <a:custGeom>
                <a:avLst/>
                <a:gdLst>
                  <a:gd name="T0" fmla="*/ 26 w 26"/>
                  <a:gd name="T1" fmla="*/ 15 h 15"/>
                  <a:gd name="T2" fmla="*/ 26 w 26"/>
                  <a:gd name="T3" fmla="*/ 0 h 15"/>
                  <a:gd name="T4" fmla="*/ 3 w 26"/>
                  <a:gd name="T5" fmla="*/ 3 h 15"/>
                  <a:gd name="T6" fmla="*/ 3 w 26"/>
                  <a:gd name="T7" fmla="*/ 3 h 15"/>
                  <a:gd name="T8" fmla="*/ 0 w 26"/>
                  <a:gd name="T9" fmla="*/ 6 h 15"/>
                  <a:gd name="T10" fmla="*/ 0 w 26"/>
                  <a:gd name="T11" fmla="*/ 6 h 15"/>
                  <a:gd name="T12" fmla="*/ 7 w 26"/>
                  <a:gd name="T13" fmla="*/ 9 h 15"/>
                  <a:gd name="T14" fmla="*/ 26 w 26"/>
                  <a:gd name="T15" fmla="*/ 15 h 15"/>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15"/>
                  <a:gd name="T26" fmla="*/ 26 w 26"/>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15">
                    <a:moveTo>
                      <a:pt x="26" y="15"/>
                    </a:moveTo>
                    <a:lnTo>
                      <a:pt x="26" y="0"/>
                    </a:lnTo>
                    <a:lnTo>
                      <a:pt x="3" y="3"/>
                    </a:lnTo>
                    <a:lnTo>
                      <a:pt x="0" y="6"/>
                    </a:lnTo>
                    <a:lnTo>
                      <a:pt x="7" y="9"/>
                    </a:lnTo>
                    <a:lnTo>
                      <a:pt x="26" y="15"/>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54" name="Freeform 317"/>
              <p:cNvSpPr>
                <a:spLocks/>
              </p:cNvSpPr>
              <p:nvPr/>
            </p:nvSpPr>
            <p:spPr bwMode="auto">
              <a:xfrm>
                <a:off x="986" y="2802"/>
                <a:ext cx="54" cy="29"/>
              </a:xfrm>
              <a:custGeom>
                <a:avLst/>
                <a:gdLst>
                  <a:gd name="T0" fmla="*/ 3 w 54"/>
                  <a:gd name="T1" fmla="*/ 29 h 29"/>
                  <a:gd name="T2" fmla="*/ 3 w 54"/>
                  <a:gd name="T3" fmla="*/ 29 h 29"/>
                  <a:gd name="T4" fmla="*/ 13 w 54"/>
                  <a:gd name="T5" fmla="*/ 29 h 29"/>
                  <a:gd name="T6" fmla="*/ 51 w 54"/>
                  <a:gd name="T7" fmla="*/ 22 h 29"/>
                  <a:gd name="T8" fmla="*/ 51 w 54"/>
                  <a:gd name="T9" fmla="*/ 22 h 29"/>
                  <a:gd name="T10" fmla="*/ 54 w 54"/>
                  <a:gd name="T11" fmla="*/ 22 h 29"/>
                  <a:gd name="T12" fmla="*/ 54 w 54"/>
                  <a:gd name="T13" fmla="*/ 19 h 29"/>
                  <a:gd name="T14" fmla="*/ 48 w 54"/>
                  <a:gd name="T15" fmla="*/ 16 h 29"/>
                  <a:gd name="T16" fmla="*/ 0 w 54"/>
                  <a:gd name="T17" fmla="*/ 0 h 29"/>
                  <a:gd name="T18" fmla="*/ 3 w 54"/>
                  <a:gd name="T19" fmla="*/ 29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29"/>
                  <a:gd name="T32" fmla="*/ 54 w 54"/>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29">
                    <a:moveTo>
                      <a:pt x="3" y="29"/>
                    </a:moveTo>
                    <a:lnTo>
                      <a:pt x="3" y="29"/>
                    </a:lnTo>
                    <a:lnTo>
                      <a:pt x="13" y="29"/>
                    </a:lnTo>
                    <a:lnTo>
                      <a:pt x="51" y="22"/>
                    </a:lnTo>
                    <a:lnTo>
                      <a:pt x="54" y="22"/>
                    </a:lnTo>
                    <a:lnTo>
                      <a:pt x="54" y="19"/>
                    </a:lnTo>
                    <a:lnTo>
                      <a:pt x="48" y="16"/>
                    </a:lnTo>
                    <a:lnTo>
                      <a:pt x="0" y="0"/>
                    </a:lnTo>
                    <a:lnTo>
                      <a:pt x="3" y="29"/>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55" name="Freeform 318"/>
              <p:cNvSpPr>
                <a:spLocks/>
              </p:cNvSpPr>
              <p:nvPr/>
            </p:nvSpPr>
            <p:spPr bwMode="auto">
              <a:xfrm>
                <a:off x="932" y="2799"/>
                <a:ext cx="57" cy="32"/>
              </a:xfrm>
              <a:custGeom>
                <a:avLst/>
                <a:gdLst>
                  <a:gd name="T0" fmla="*/ 0 w 57"/>
                  <a:gd name="T1" fmla="*/ 13 h 32"/>
                  <a:gd name="T2" fmla="*/ 48 w 57"/>
                  <a:gd name="T3" fmla="*/ 28 h 32"/>
                  <a:gd name="T4" fmla="*/ 48 w 57"/>
                  <a:gd name="T5" fmla="*/ 28 h 32"/>
                  <a:gd name="T6" fmla="*/ 57 w 57"/>
                  <a:gd name="T7" fmla="*/ 32 h 32"/>
                  <a:gd name="T8" fmla="*/ 54 w 57"/>
                  <a:gd name="T9" fmla="*/ 3 h 32"/>
                  <a:gd name="T10" fmla="*/ 48 w 57"/>
                  <a:gd name="T11" fmla="*/ 3 h 32"/>
                  <a:gd name="T12" fmla="*/ 48 w 57"/>
                  <a:gd name="T13" fmla="*/ 3 h 32"/>
                  <a:gd name="T14" fmla="*/ 35 w 57"/>
                  <a:gd name="T15" fmla="*/ 0 h 32"/>
                  <a:gd name="T16" fmla="*/ 26 w 57"/>
                  <a:gd name="T17" fmla="*/ 0 h 32"/>
                  <a:gd name="T18" fmla="*/ 0 w 57"/>
                  <a:gd name="T19" fmla="*/ 3 h 32"/>
                  <a:gd name="T20" fmla="*/ 0 w 57"/>
                  <a:gd name="T21" fmla="*/ 13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2"/>
                  <a:gd name="T35" fmla="*/ 57 w 57"/>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2">
                    <a:moveTo>
                      <a:pt x="0" y="13"/>
                    </a:moveTo>
                    <a:lnTo>
                      <a:pt x="48" y="28"/>
                    </a:lnTo>
                    <a:lnTo>
                      <a:pt x="57" y="32"/>
                    </a:lnTo>
                    <a:lnTo>
                      <a:pt x="54" y="3"/>
                    </a:lnTo>
                    <a:lnTo>
                      <a:pt x="48" y="3"/>
                    </a:lnTo>
                    <a:lnTo>
                      <a:pt x="35" y="0"/>
                    </a:lnTo>
                    <a:lnTo>
                      <a:pt x="26" y="0"/>
                    </a:lnTo>
                    <a:lnTo>
                      <a:pt x="0" y="3"/>
                    </a:lnTo>
                    <a:lnTo>
                      <a:pt x="0" y="13"/>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56" name="Freeform 319"/>
              <p:cNvSpPr>
                <a:spLocks/>
              </p:cNvSpPr>
              <p:nvPr/>
            </p:nvSpPr>
            <p:spPr bwMode="auto">
              <a:xfrm>
                <a:off x="920" y="2802"/>
                <a:ext cx="12" cy="10"/>
              </a:xfrm>
              <a:custGeom>
                <a:avLst/>
                <a:gdLst>
                  <a:gd name="T0" fmla="*/ 6 w 12"/>
                  <a:gd name="T1" fmla="*/ 10 h 10"/>
                  <a:gd name="T2" fmla="*/ 12 w 12"/>
                  <a:gd name="T3" fmla="*/ 10 h 10"/>
                  <a:gd name="T4" fmla="*/ 12 w 12"/>
                  <a:gd name="T5" fmla="*/ 0 h 10"/>
                  <a:gd name="T6" fmla="*/ 0 w 12"/>
                  <a:gd name="T7" fmla="*/ 3 h 10"/>
                  <a:gd name="T8" fmla="*/ 0 w 12"/>
                  <a:gd name="T9" fmla="*/ 3 h 10"/>
                  <a:gd name="T10" fmla="*/ 0 w 12"/>
                  <a:gd name="T11" fmla="*/ 3 h 10"/>
                  <a:gd name="T12" fmla="*/ 0 w 12"/>
                  <a:gd name="T13" fmla="*/ 6 h 10"/>
                  <a:gd name="T14" fmla="*/ 6 w 12"/>
                  <a:gd name="T15" fmla="*/ 10 h 10"/>
                  <a:gd name="T16" fmla="*/ 6 w 12"/>
                  <a:gd name="T17" fmla="*/ 1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0"/>
                  <a:gd name="T29" fmla="*/ 12 w 12"/>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0">
                    <a:moveTo>
                      <a:pt x="6" y="10"/>
                    </a:moveTo>
                    <a:lnTo>
                      <a:pt x="12" y="10"/>
                    </a:lnTo>
                    <a:lnTo>
                      <a:pt x="12" y="0"/>
                    </a:lnTo>
                    <a:lnTo>
                      <a:pt x="0" y="3"/>
                    </a:lnTo>
                    <a:lnTo>
                      <a:pt x="0" y="6"/>
                    </a:lnTo>
                    <a:lnTo>
                      <a:pt x="6" y="10"/>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57" name="Freeform 320"/>
              <p:cNvSpPr>
                <a:spLocks/>
              </p:cNvSpPr>
              <p:nvPr/>
            </p:nvSpPr>
            <p:spPr bwMode="auto">
              <a:xfrm>
                <a:off x="1097" y="2808"/>
                <a:ext cx="3" cy="4"/>
              </a:xfrm>
              <a:custGeom>
                <a:avLst/>
                <a:gdLst>
                  <a:gd name="T0" fmla="*/ 0 w 3"/>
                  <a:gd name="T1" fmla="*/ 0 h 4"/>
                  <a:gd name="T2" fmla="*/ 3 w 3"/>
                  <a:gd name="T3" fmla="*/ 4 h 4"/>
                  <a:gd name="T4" fmla="*/ 3 w 3"/>
                  <a:gd name="T5" fmla="*/ 4 h 4"/>
                  <a:gd name="T6" fmla="*/ 3 w 3"/>
                  <a:gd name="T7" fmla="*/ 4 h 4"/>
                  <a:gd name="T8" fmla="*/ 0 w 3"/>
                  <a:gd name="T9" fmla="*/ 0 h 4"/>
                  <a:gd name="T10" fmla="*/ 0 w 3"/>
                  <a:gd name="T11" fmla="*/ 0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0" y="0"/>
                    </a:moveTo>
                    <a:lnTo>
                      <a:pt x="3" y="4"/>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58" name="Freeform 321"/>
              <p:cNvSpPr>
                <a:spLocks/>
              </p:cNvSpPr>
              <p:nvPr/>
            </p:nvSpPr>
            <p:spPr bwMode="auto">
              <a:xfrm>
                <a:off x="1043" y="2789"/>
                <a:ext cx="57" cy="32"/>
              </a:xfrm>
              <a:custGeom>
                <a:avLst/>
                <a:gdLst>
                  <a:gd name="T0" fmla="*/ 0 w 57"/>
                  <a:gd name="T1" fmla="*/ 29 h 32"/>
                  <a:gd name="T2" fmla="*/ 0 w 57"/>
                  <a:gd name="T3" fmla="*/ 29 h 32"/>
                  <a:gd name="T4" fmla="*/ 10 w 57"/>
                  <a:gd name="T5" fmla="*/ 32 h 32"/>
                  <a:gd name="T6" fmla="*/ 19 w 57"/>
                  <a:gd name="T7" fmla="*/ 32 h 32"/>
                  <a:gd name="T8" fmla="*/ 54 w 57"/>
                  <a:gd name="T9" fmla="*/ 23 h 32"/>
                  <a:gd name="T10" fmla="*/ 54 w 57"/>
                  <a:gd name="T11" fmla="*/ 23 h 32"/>
                  <a:gd name="T12" fmla="*/ 57 w 57"/>
                  <a:gd name="T13" fmla="*/ 23 h 32"/>
                  <a:gd name="T14" fmla="*/ 54 w 57"/>
                  <a:gd name="T15" fmla="*/ 19 h 32"/>
                  <a:gd name="T16" fmla="*/ 54 w 57"/>
                  <a:gd name="T17" fmla="*/ 19 h 32"/>
                  <a:gd name="T18" fmla="*/ 51 w 57"/>
                  <a:gd name="T19" fmla="*/ 19 h 32"/>
                  <a:gd name="T20" fmla="*/ 0 w 57"/>
                  <a:gd name="T21" fmla="*/ 0 h 32"/>
                  <a:gd name="T22" fmla="*/ 0 w 57"/>
                  <a:gd name="T23" fmla="*/ 29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
                  <a:gd name="T37" fmla="*/ 0 h 32"/>
                  <a:gd name="T38" fmla="*/ 57 w 57"/>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 h="32">
                    <a:moveTo>
                      <a:pt x="0" y="29"/>
                    </a:moveTo>
                    <a:lnTo>
                      <a:pt x="0" y="29"/>
                    </a:lnTo>
                    <a:lnTo>
                      <a:pt x="10" y="32"/>
                    </a:lnTo>
                    <a:lnTo>
                      <a:pt x="19" y="32"/>
                    </a:lnTo>
                    <a:lnTo>
                      <a:pt x="54" y="23"/>
                    </a:lnTo>
                    <a:lnTo>
                      <a:pt x="57" y="23"/>
                    </a:lnTo>
                    <a:lnTo>
                      <a:pt x="54" y="19"/>
                    </a:lnTo>
                    <a:lnTo>
                      <a:pt x="51" y="19"/>
                    </a:lnTo>
                    <a:lnTo>
                      <a:pt x="0" y="0"/>
                    </a:lnTo>
                    <a:lnTo>
                      <a:pt x="0" y="2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59" name="Freeform 322"/>
              <p:cNvSpPr>
                <a:spLocks/>
              </p:cNvSpPr>
              <p:nvPr/>
            </p:nvSpPr>
            <p:spPr bwMode="auto">
              <a:xfrm>
                <a:off x="986" y="2786"/>
                <a:ext cx="57" cy="32"/>
              </a:xfrm>
              <a:custGeom>
                <a:avLst/>
                <a:gdLst>
                  <a:gd name="T0" fmla="*/ 0 w 57"/>
                  <a:gd name="T1" fmla="*/ 13 h 32"/>
                  <a:gd name="T2" fmla="*/ 0 w 57"/>
                  <a:gd name="T3" fmla="*/ 13 h 32"/>
                  <a:gd name="T4" fmla="*/ 3 w 57"/>
                  <a:gd name="T5" fmla="*/ 13 h 32"/>
                  <a:gd name="T6" fmla="*/ 54 w 57"/>
                  <a:gd name="T7" fmla="*/ 32 h 32"/>
                  <a:gd name="T8" fmla="*/ 54 w 57"/>
                  <a:gd name="T9" fmla="*/ 32 h 32"/>
                  <a:gd name="T10" fmla="*/ 57 w 57"/>
                  <a:gd name="T11" fmla="*/ 32 h 32"/>
                  <a:gd name="T12" fmla="*/ 57 w 57"/>
                  <a:gd name="T13" fmla="*/ 3 h 32"/>
                  <a:gd name="T14" fmla="*/ 54 w 57"/>
                  <a:gd name="T15" fmla="*/ 3 h 32"/>
                  <a:gd name="T16" fmla="*/ 54 w 57"/>
                  <a:gd name="T17" fmla="*/ 3 h 32"/>
                  <a:gd name="T18" fmla="*/ 44 w 57"/>
                  <a:gd name="T19" fmla="*/ 0 h 32"/>
                  <a:gd name="T20" fmla="*/ 35 w 57"/>
                  <a:gd name="T21" fmla="*/ 0 h 32"/>
                  <a:gd name="T22" fmla="*/ 0 w 57"/>
                  <a:gd name="T23" fmla="*/ 7 h 32"/>
                  <a:gd name="T24" fmla="*/ 0 w 57"/>
                  <a:gd name="T25" fmla="*/ 13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32"/>
                  <a:gd name="T41" fmla="*/ 57 w 57"/>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32">
                    <a:moveTo>
                      <a:pt x="0" y="13"/>
                    </a:moveTo>
                    <a:lnTo>
                      <a:pt x="0" y="13"/>
                    </a:lnTo>
                    <a:lnTo>
                      <a:pt x="3" y="13"/>
                    </a:lnTo>
                    <a:lnTo>
                      <a:pt x="54" y="32"/>
                    </a:lnTo>
                    <a:lnTo>
                      <a:pt x="57" y="32"/>
                    </a:lnTo>
                    <a:lnTo>
                      <a:pt x="57" y="3"/>
                    </a:lnTo>
                    <a:lnTo>
                      <a:pt x="54" y="3"/>
                    </a:lnTo>
                    <a:lnTo>
                      <a:pt x="44" y="0"/>
                    </a:lnTo>
                    <a:lnTo>
                      <a:pt x="35" y="0"/>
                    </a:lnTo>
                    <a:lnTo>
                      <a:pt x="0" y="7"/>
                    </a:lnTo>
                    <a:lnTo>
                      <a:pt x="0" y="13"/>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60" name="Freeform 323"/>
              <p:cNvSpPr>
                <a:spLocks/>
              </p:cNvSpPr>
              <p:nvPr/>
            </p:nvSpPr>
            <p:spPr bwMode="auto">
              <a:xfrm>
                <a:off x="983" y="2793"/>
                <a:ext cx="3" cy="6"/>
              </a:xfrm>
              <a:custGeom>
                <a:avLst/>
                <a:gdLst>
                  <a:gd name="T0" fmla="*/ 3 w 3"/>
                  <a:gd name="T1" fmla="*/ 0 h 6"/>
                  <a:gd name="T2" fmla="*/ 3 w 3"/>
                  <a:gd name="T3" fmla="*/ 0 h 6"/>
                  <a:gd name="T4" fmla="*/ 3 w 3"/>
                  <a:gd name="T5" fmla="*/ 0 h 6"/>
                  <a:gd name="T6" fmla="*/ 0 w 3"/>
                  <a:gd name="T7" fmla="*/ 3 h 6"/>
                  <a:gd name="T8" fmla="*/ 3 w 3"/>
                  <a:gd name="T9" fmla="*/ 6 h 6"/>
                  <a:gd name="T10" fmla="*/ 3 w 3"/>
                  <a:gd name="T11" fmla="*/ 0 h 6"/>
                  <a:gd name="T12" fmla="*/ 0 60000 65536"/>
                  <a:gd name="T13" fmla="*/ 0 60000 65536"/>
                  <a:gd name="T14" fmla="*/ 0 60000 65536"/>
                  <a:gd name="T15" fmla="*/ 0 60000 65536"/>
                  <a:gd name="T16" fmla="*/ 0 60000 65536"/>
                  <a:gd name="T17" fmla="*/ 0 60000 65536"/>
                  <a:gd name="T18" fmla="*/ 0 w 3"/>
                  <a:gd name="T19" fmla="*/ 0 h 6"/>
                  <a:gd name="T20" fmla="*/ 3 w 3"/>
                  <a:gd name="T21" fmla="*/ 6 h 6"/>
                </a:gdLst>
                <a:ahLst/>
                <a:cxnLst>
                  <a:cxn ang="T12">
                    <a:pos x="T0" y="T1"/>
                  </a:cxn>
                  <a:cxn ang="T13">
                    <a:pos x="T2" y="T3"/>
                  </a:cxn>
                  <a:cxn ang="T14">
                    <a:pos x="T4" y="T5"/>
                  </a:cxn>
                  <a:cxn ang="T15">
                    <a:pos x="T6" y="T7"/>
                  </a:cxn>
                  <a:cxn ang="T16">
                    <a:pos x="T8" y="T9"/>
                  </a:cxn>
                  <a:cxn ang="T17">
                    <a:pos x="T10" y="T11"/>
                  </a:cxn>
                </a:cxnLst>
                <a:rect l="T18" t="T19" r="T20" b="T21"/>
                <a:pathLst>
                  <a:path w="3" h="6">
                    <a:moveTo>
                      <a:pt x="3" y="0"/>
                    </a:moveTo>
                    <a:lnTo>
                      <a:pt x="3" y="0"/>
                    </a:lnTo>
                    <a:lnTo>
                      <a:pt x="0" y="3"/>
                    </a:lnTo>
                    <a:lnTo>
                      <a:pt x="3" y="6"/>
                    </a:lnTo>
                    <a:lnTo>
                      <a:pt x="3" y="0"/>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61" name="Freeform 324"/>
              <p:cNvSpPr>
                <a:spLocks/>
              </p:cNvSpPr>
              <p:nvPr/>
            </p:nvSpPr>
            <p:spPr bwMode="auto">
              <a:xfrm>
                <a:off x="1141" y="2793"/>
                <a:ext cx="19" cy="12"/>
              </a:xfrm>
              <a:custGeom>
                <a:avLst/>
                <a:gdLst>
                  <a:gd name="T0" fmla="*/ 0 w 19"/>
                  <a:gd name="T1" fmla="*/ 12 h 12"/>
                  <a:gd name="T2" fmla="*/ 16 w 19"/>
                  <a:gd name="T3" fmla="*/ 9 h 12"/>
                  <a:gd name="T4" fmla="*/ 16 w 19"/>
                  <a:gd name="T5" fmla="*/ 9 h 12"/>
                  <a:gd name="T6" fmla="*/ 19 w 19"/>
                  <a:gd name="T7" fmla="*/ 9 h 12"/>
                  <a:gd name="T8" fmla="*/ 16 w 19"/>
                  <a:gd name="T9" fmla="*/ 6 h 12"/>
                  <a:gd name="T10" fmla="*/ 10 w 19"/>
                  <a:gd name="T11" fmla="*/ 3 h 12"/>
                  <a:gd name="T12" fmla="*/ 0 w 19"/>
                  <a:gd name="T13" fmla="*/ 0 h 12"/>
                  <a:gd name="T14" fmla="*/ 0 w 19"/>
                  <a:gd name="T15" fmla="*/ 12 h 12"/>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2"/>
                  <a:gd name="T26" fmla="*/ 19 w 19"/>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2">
                    <a:moveTo>
                      <a:pt x="0" y="12"/>
                    </a:moveTo>
                    <a:lnTo>
                      <a:pt x="16" y="9"/>
                    </a:lnTo>
                    <a:lnTo>
                      <a:pt x="19" y="9"/>
                    </a:lnTo>
                    <a:lnTo>
                      <a:pt x="16" y="6"/>
                    </a:lnTo>
                    <a:lnTo>
                      <a:pt x="10" y="3"/>
                    </a:lnTo>
                    <a:lnTo>
                      <a:pt x="0" y="0"/>
                    </a:lnTo>
                    <a:lnTo>
                      <a:pt x="0" y="12"/>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62" name="Freeform 325"/>
              <p:cNvSpPr>
                <a:spLocks/>
              </p:cNvSpPr>
              <p:nvPr/>
            </p:nvSpPr>
            <p:spPr bwMode="auto">
              <a:xfrm>
                <a:off x="1119" y="2786"/>
                <a:ext cx="22" cy="22"/>
              </a:xfrm>
              <a:custGeom>
                <a:avLst/>
                <a:gdLst>
                  <a:gd name="T0" fmla="*/ 0 w 22"/>
                  <a:gd name="T1" fmla="*/ 22 h 22"/>
                  <a:gd name="T2" fmla="*/ 0 w 22"/>
                  <a:gd name="T3" fmla="*/ 22 h 22"/>
                  <a:gd name="T4" fmla="*/ 3 w 22"/>
                  <a:gd name="T5" fmla="*/ 22 h 22"/>
                  <a:gd name="T6" fmla="*/ 22 w 22"/>
                  <a:gd name="T7" fmla="*/ 19 h 22"/>
                  <a:gd name="T8" fmla="*/ 22 w 22"/>
                  <a:gd name="T9" fmla="*/ 7 h 22"/>
                  <a:gd name="T10" fmla="*/ 0 w 22"/>
                  <a:gd name="T11" fmla="*/ 0 h 22"/>
                  <a:gd name="T12" fmla="*/ 0 w 22"/>
                  <a:gd name="T13" fmla="*/ 22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22"/>
                    </a:moveTo>
                    <a:lnTo>
                      <a:pt x="0" y="22"/>
                    </a:lnTo>
                    <a:lnTo>
                      <a:pt x="3" y="22"/>
                    </a:lnTo>
                    <a:lnTo>
                      <a:pt x="22" y="19"/>
                    </a:lnTo>
                    <a:lnTo>
                      <a:pt x="22" y="7"/>
                    </a:lnTo>
                    <a:lnTo>
                      <a:pt x="0" y="0"/>
                    </a:lnTo>
                    <a:lnTo>
                      <a:pt x="0" y="22"/>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63" name="Freeform 326"/>
              <p:cNvSpPr>
                <a:spLocks/>
              </p:cNvSpPr>
              <p:nvPr/>
            </p:nvSpPr>
            <p:spPr bwMode="auto">
              <a:xfrm>
                <a:off x="1097" y="2780"/>
                <a:ext cx="22" cy="28"/>
              </a:xfrm>
              <a:custGeom>
                <a:avLst/>
                <a:gdLst>
                  <a:gd name="T0" fmla="*/ 0 w 22"/>
                  <a:gd name="T1" fmla="*/ 25 h 28"/>
                  <a:gd name="T2" fmla="*/ 6 w 22"/>
                  <a:gd name="T3" fmla="*/ 25 h 28"/>
                  <a:gd name="T4" fmla="*/ 6 w 22"/>
                  <a:gd name="T5" fmla="*/ 25 h 28"/>
                  <a:gd name="T6" fmla="*/ 22 w 22"/>
                  <a:gd name="T7" fmla="*/ 28 h 28"/>
                  <a:gd name="T8" fmla="*/ 22 w 22"/>
                  <a:gd name="T9" fmla="*/ 6 h 28"/>
                  <a:gd name="T10" fmla="*/ 3 w 22"/>
                  <a:gd name="T11" fmla="*/ 0 h 28"/>
                  <a:gd name="T12" fmla="*/ 3 w 22"/>
                  <a:gd name="T13" fmla="*/ 0 h 28"/>
                  <a:gd name="T14" fmla="*/ 0 w 22"/>
                  <a:gd name="T15" fmla="*/ 0 h 28"/>
                  <a:gd name="T16" fmla="*/ 0 w 22"/>
                  <a:gd name="T17" fmla="*/ 25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8"/>
                  <a:gd name="T29" fmla="*/ 22 w 22"/>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8">
                    <a:moveTo>
                      <a:pt x="0" y="25"/>
                    </a:moveTo>
                    <a:lnTo>
                      <a:pt x="6" y="25"/>
                    </a:lnTo>
                    <a:lnTo>
                      <a:pt x="22" y="28"/>
                    </a:lnTo>
                    <a:lnTo>
                      <a:pt x="22" y="6"/>
                    </a:lnTo>
                    <a:lnTo>
                      <a:pt x="3" y="0"/>
                    </a:lnTo>
                    <a:lnTo>
                      <a:pt x="0" y="0"/>
                    </a:lnTo>
                    <a:lnTo>
                      <a:pt x="0" y="25"/>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64" name="Freeform 327"/>
              <p:cNvSpPr>
                <a:spLocks/>
              </p:cNvSpPr>
              <p:nvPr/>
            </p:nvSpPr>
            <p:spPr bwMode="auto">
              <a:xfrm>
                <a:off x="1043" y="2777"/>
                <a:ext cx="54" cy="28"/>
              </a:xfrm>
              <a:custGeom>
                <a:avLst/>
                <a:gdLst>
                  <a:gd name="T0" fmla="*/ 6 w 54"/>
                  <a:gd name="T1" fmla="*/ 12 h 28"/>
                  <a:gd name="T2" fmla="*/ 54 w 54"/>
                  <a:gd name="T3" fmla="*/ 28 h 28"/>
                  <a:gd name="T4" fmla="*/ 54 w 54"/>
                  <a:gd name="T5" fmla="*/ 3 h 28"/>
                  <a:gd name="T6" fmla="*/ 54 w 54"/>
                  <a:gd name="T7" fmla="*/ 3 h 28"/>
                  <a:gd name="T8" fmla="*/ 38 w 54"/>
                  <a:gd name="T9" fmla="*/ 0 h 28"/>
                  <a:gd name="T10" fmla="*/ 3 w 54"/>
                  <a:gd name="T11" fmla="*/ 6 h 28"/>
                  <a:gd name="T12" fmla="*/ 3 w 54"/>
                  <a:gd name="T13" fmla="*/ 6 h 28"/>
                  <a:gd name="T14" fmla="*/ 0 w 54"/>
                  <a:gd name="T15" fmla="*/ 6 h 28"/>
                  <a:gd name="T16" fmla="*/ 0 w 54"/>
                  <a:gd name="T17" fmla="*/ 9 h 28"/>
                  <a:gd name="T18" fmla="*/ 6 w 54"/>
                  <a:gd name="T19" fmla="*/ 12 h 28"/>
                  <a:gd name="T20" fmla="*/ 6 w 54"/>
                  <a:gd name="T21" fmla="*/ 12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28"/>
                  <a:gd name="T35" fmla="*/ 54 w 54"/>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28">
                    <a:moveTo>
                      <a:pt x="6" y="12"/>
                    </a:moveTo>
                    <a:lnTo>
                      <a:pt x="54" y="28"/>
                    </a:lnTo>
                    <a:lnTo>
                      <a:pt x="54" y="3"/>
                    </a:lnTo>
                    <a:lnTo>
                      <a:pt x="38" y="0"/>
                    </a:lnTo>
                    <a:lnTo>
                      <a:pt x="3" y="6"/>
                    </a:lnTo>
                    <a:lnTo>
                      <a:pt x="0" y="6"/>
                    </a:lnTo>
                    <a:lnTo>
                      <a:pt x="0" y="9"/>
                    </a:lnTo>
                    <a:lnTo>
                      <a:pt x="6" y="1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65" name="Freeform 328"/>
              <p:cNvSpPr>
                <a:spLocks/>
              </p:cNvSpPr>
              <p:nvPr/>
            </p:nvSpPr>
            <p:spPr bwMode="auto">
              <a:xfrm>
                <a:off x="1208" y="2786"/>
                <a:ext cx="6" cy="7"/>
              </a:xfrm>
              <a:custGeom>
                <a:avLst/>
                <a:gdLst>
                  <a:gd name="T0" fmla="*/ 0 w 6"/>
                  <a:gd name="T1" fmla="*/ 7 h 7"/>
                  <a:gd name="T2" fmla="*/ 6 w 6"/>
                  <a:gd name="T3" fmla="*/ 7 h 7"/>
                  <a:gd name="T4" fmla="*/ 6 w 6"/>
                  <a:gd name="T5" fmla="*/ 7 h 7"/>
                  <a:gd name="T6" fmla="*/ 6 w 6"/>
                  <a:gd name="T7" fmla="*/ 3 h 7"/>
                  <a:gd name="T8" fmla="*/ 6 w 6"/>
                  <a:gd name="T9" fmla="*/ 3 h 7"/>
                  <a:gd name="T10" fmla="*/ 0 w 6"/>
                  <a:gd name="T11" fmla="*/ 0 h 7"/>
                  <a:gd name="T12" fmla="*/ 0 w 6"/>
                  <a:gd name="T13" fmla="*/ 0 h 7"/>
                  <a:gd name="T14" fmla="*/ 0 w 6"/>
                  <a:gd name="T15" fmla="*/ 7 h 7"/>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7"/>
                  <a:gd name="T26" fmla="*/ 6 w 6"/>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7">
                    <a:moveTo>
                      <a:pt x="0" y="7"/>
                    </a:moveTo>
                    <a:lnTo>
                      <a:pt x="6" y="7"/>
                    </a:lnTo>
                    <a:lnTo>
                      <a:pt x="6" y="3"/>
                    </a:lnTo>
                    <a:lnTo>
                      <a:pt x="0" y="0"/>
                    </a:lnTo>
                    <a:lnTo>
                      <a:pt x="0" y="7"/>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66" name="Freeform 329"/>
              <p:cNvSpPr>
                <a:spLocks/>
              </p:cNvSpPr>
              <p:nvPr/>
            </p:nvSpPr>
            <p:spPr bwMode="auto">
              <a:xfrm>
                <a:off x="1186" y="2777"/>
                <a:ext cx="22" cy="19"/>
              </a:xfrm>
              <a:custGeom>
                <a:avLst/>
                <a:gdLst>
                  <a:gd name="T0" fmla="*/ 0 w 22"/>
                  <a:gd name="T1" fmla="*/ 19 h 19"/>
                  <a:gd name="T2" fmla="*/ 22 w 22"/>
                  <a:gd name="T3" fmla="*/ 16 h 19"/>
                  <a:gd name="T4" fmla="*/ 22 w 22"/>
                  <a:gd name="T5" fmla="*/ 9 h 19"/>
                  <a:gd name="T6" fmla="*/ 0 w 22"/>
                  <a:gd name="T7" fmla="*/ 0 h 19"/>
                  <a:gd name="T8" fmla="*/ 0 w 22"/>
                  <a:gd name="T9" fmla="*/ 19 h 19"/>
                  <a:gd name="T10" fmla="*/ 0 60000 65536"/>
                  <a:gd name="T11" fmla="*/ 0 60000 65536"/>
                  <a:gd name="T12" fmla="*/ 0 60000 65536"/>
                  <a:gd name="T13" fmla="*/ 0 60000 65536"/>
                  <a:gd name="T14" fmla="*/ 0 60000 65536"/>
                  <a:gd name="T15" fmla="*/ 0 w 22"/>
                  <a:gd name="T16" fmla="*/ 0 h 19"/>
                  <a:gd name="T17" fmla="*/ 22 w 22"/>
                  <a:gd name="T18" fmla="*/ 19 h 19"/>
                </a:gdLst>
                <a:ahLst/>
                <a:cxnLst>
                  <a:cxn ang="T10">
                    <a:pos x="T0" y="T1"/>
                  </a:cxn>
                  <a:cxn ang="T11">
                    <a:pos x="T2" y="T3"/>
                  </a:cxn>
                  <a:cxn ang="T12">
                    <a:pos x="T4" y="T5"/>
                  </a:cxn>
                  <a:cxn ang="T13">
                    <a:pos x="T6" y="T7"/>
                  </a:cxn>
                  <a:cxn ang="T14">
                    <a:pos x="T8" y="T9"/>
                  </a:cxn>
                </a:cxnLst>
                <a:rect l="T15" t="T16" r="T17" b="T18"/>
                <a:pathLst>
                  <a:path w="22" h="19">
                    <a:moveTo>
                      <a:pt x="0" y="19"/>
                    </a:moveTo>
                    <a:lnTo>
                      <a:pt x="22" y="16"/>
                    </a:lnTo>
                    <a:lnTo>
                      <a:pt x="22" y="9"/>
                    </a:lnTo>
                    <a:lnTo>
                      <a:pt x="0" y="0"/>
                    </a:lnTo>
                    <a:lnTo>
                      <a:pt x="0" y="19"/>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67" name="Freeform 330"/>
              <p:cNvSpPr>
                <a:spLocks/>
              </p:cNvSpPr>
              <p:nvPr/>
            </p:nvSpPr>
            <p:spPr bwMode="auto">
              <a:xfrm>
                <a:off x="1163" y="2770"/>
                <a:ext cx="23" cy="26"/>
              </a:xfrm>
              <a:custGeom>
                <a:avLst/>
                <a:gdLst>
                  <a:gd name="T0" fmla="*/ 0 w 23"/>
                  <a:gd name="T1" fmla="*/ 26 h 26"/>
                  <a:gd name="T2" fmla="*/ 0 w 23"/>
                  <a:gd name="T3" fmla="*/ 26 h 26"/>
                  <a:gd name="T4" fmla="*/ 19 w 23"/>
                  <a:gd name="T5" fmla="*/ 26 h 26"/>
                  <a:gd name="T6" fmla="*/ 23 w 23"/>
                  <a:gd name="T7" fmla="*/ 26 h 26"/>
                  <a:gd name="T8" fmla="*/ 23 w 23"/>
                  <a:gd name="T9" fmla="*/ 7 h 26"/>
                  <a:gd name="T10" fmla="*/ 0 w 23"/>
                  <a:gd name="T11" fmla="*/ 0 h 26"/>
                  <a:gd name="T12" fmla="*/ 0 w 23"/>
                  <a:gd name="T13" fmla="*/ 26 h 26"/>
                  <a:gd name="T14" fmla="*/ 0 60000 65536"/>
                  <a:gd name="T15" fmla="*/ 0 60000 65536"/>
                  <a:gd name="T16" fmla="*/ 0 60000 65536"/>
                  <a:gd name="T17" fmla="*/ 0 60000 65536"/>
                  <a:gd name="T18" fmla="*/ 0 60000 65536"/>
                  <a:gd name="T19" fmla="*/ 0 60000 65536"/>
                  <a:gd name="T20" fmla="*/ 0 60000 65536"/>
                  <a:gd name="T21" fmla="*/ 0 w 23"/>
                  <a:gd name="T22" fmla="*/ 0 h 26"/>
                  <a:gd name="T23" fmla="*/ 23 w 23"/>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6">
                    <a:moveTo>
                      <a:pt x="0" y="26"/>
                    </a:moveTo>
                    <a:lnTo>
                      <a:pt x="0" y="26"/>
                    </a:lnTo>
                    <a:lnTo>
                      <a:pt x="19" y="26"/>
                    </a:lnTo>
                    <a:lnTo>
                      <a:pt x="23" y="26"/>
                    </a:lnTo>
                    <a:lnTo>
                      <a:pt x="23" y="7"/>
                    </a:lnTo>
                    <a:lnTo>
                      <a:pt x="0" y="0"/>
                    </a:lnTo>
                    <a:lnTo>
                      <a:pt x="0" y="26"/>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68" name="Freeform 331"/>
              <p:cNvSpPr>
                <a:spLocks/>
              </p:cNvSpPr>
              <p:nvPr/>
            </p:nvSpPr>
            <p:spPr bwMode="auto">
              <a:xfrm>
                <a:off x="1141" y="2767"/>
                <a:ext cx="22" cy="29"/>
              </a:xfrm>
              <a:custGeom>
                <a:avLst/>
                <a:gdLst>
                  <a:gd name="T0" fmla="*/ 0 w 22"/>
                  <a:gd name="T1" fmla="*/ 22 h 29"/>
                  <a:gd name="T2" fmla="*/ 19 w 22"/>
                  <a:gd name="T3" fmla="*/ 29 h 29"/>
                  <a:gd name="T4" fmla="*/ 19 w 22"/>
                  <a:gd name="T5" fmla="*/ 29 h 29"/>
                  <a:gd name="T6" fmla="*/ 22 w 22"/>
                  <a:gd name="T7" fmla="*/ 29 h 29"/>
                  <a:gd name="T8" fmla="*/ 22 w 22"/>
                  <a:gd name="T9" fmla="*/ 3 h 29"/>
                  <a:gd name="T10" fmla="*/ 16 w 22"/>
                  <a:gd name="T11" fmla="*/ 3 h 29"/>
                  <a:gd name="T12" fmla="*/ 16 w 22"/>
                  <a:gd name="T13" fmla="*/ 3 h 29"/>
                  <a:gd name="T14" fmla="*/ 0 w 22"/>
                  <a:gd name="T15" fmla="*/ 0 h 29"/>
                  <a:gd name="T16" fmla="*/ 0 w 22"/>
                  <a:gd name="T17" fmla="*/ 22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9"/>
                  <a:gd name="T29" fmla="*/ 22 w 22"/>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9">
                    <a:moveTo>
                      <a:pt x="0" y="22"/>
                    </a:moveTo>
                    <a:lnTo>
                      <a:pt x="19" y="29"/>
                    </a:lnTo>
                    <a:lnTo>
                      <a:pt x="22" y="29"/>
                    </a:lnTo>
                    <a:lnTo>
                      <a:pt x="22" y="3"/>
                    </a:lnTo>
                    <a:lnTo>
                      <a:pt x="16" y="3"/>
                    </a:lnTo>
                    <a:lnTo>
                      <a:pt x="0" y="0"/>
                    </a:lnTo>
                    <a:lnTo>
                      <a:pt x="0" y="22"/>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69" name="Freeform 332"/>
              <p:cNvSpPr>
                <a:spLocks/>
              </p:cNvSpPr>
              <p:nvPr/>
            </p:nvSpPr>
            <p:spPr bwMode="auto">
              <a:xfrm>
                <a:off x="1119" y="2767"/>
                <a:ext cx="22" cy="22"/>
              </a:xfrm>
              <a:custGeom>
                <a:avLst/>
                <a:gdLst>
                  <a:gd name="T0" fmla="*/ 0 w 22"/>
                  <a:gd name="T1" fmla="*/ 13 h 22"/>
                  <a:gd name="T2" fmla="*/ 22 w 22"/>
                  <a:gd name="T3" fmla="*/ 22 h 22"/>
                  <a:gd name="T4" fmla="*/ 22 w 22"/>
                  <a:gd name="T5" fmla="*/ 0 h 22"/>
                  <a:gd name="T6" fmla="*/ 22 w 22"/>
                  <a:gd name="T7" fmla="*/ 0 h 22"/>
                  <a:gd name="T8" fmla="*/ 19 w 22"/>
                  <a:gd name="T9" fmla="*/ 0 h 22"/>
                  <a:gd name="T10" fmla="*/ 0 w 22"/>
                  <a:gd name="T11" fmla="*/ 3 h 22"/>
                  <a:gd name="T12" fmla="*/ 0 w 22"/>
                  <a:gd name="T13" fmla="*/ 13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13"/>
                    </a:moveTo>
                    <a:lnTo>
                      <a:pt x="22" y="22"/>
                    </a:lnTo>
                    <a:lnTo>
                      <a:pt x="22" y="0"/>
                    </a:lnTo>
                    <a:lnTo>
                      <a:pt x="19" y="0"/>
                    </a:lnTo>
                    <a:lnTo>
                      <a:pt x="0" y="3"/>
                    </a:lnTo>
                    <a:lnTo>
                      <a:pt x="0" y="13"/>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70" name="Freeform 333"/>
              <p:cNvSpPr>
                <a:spLocks/>
              </p:cNvSpPr>
              <p:nvPr/>
            </p:nvSpPr>
            <p:spPr bwMode="auto">
              <a:xfrm>
                <a:off x="1103" y="2770"/>
                <a:ext cx="16" cy="10"/>
              </a:xfrm>
              <a:custGeom>
                <a:avLst/>
                <a:gdLst>
                  <a:gd name="T0" fmla="*/ 7 w 16"/>
                  <a:gd name="T1" fmla="*/ 7 h 10"/>
                  <a:gd name="T2" fmla="*/ 16 w 16"/>
                  <a:gd name="T3" fmla="*/ 10 h 10"/>
                  <a:gd name="T4" fmla="*/ 16 w 16"/>
                  <a:gd name="T5" fmla="*/ 0 h 10"/>
                  <a:gd name="T6" fmla="*/ 0 w 16"/>
                  <a:gd name="T7" fmla="*/ 4 h 10"/>
                  <a:gd name="T8" fmla="*/ 0 w 16"/>
                  <a:gd name="T9" fmla="*/ 4 h 10"/>
                  <a:gd name="T10" fmla="*/ 0 w 16"/>
                  <a:gd name="T11" fmla="*/ 4 h 10"/>
                  <a:gd name="T12" fmla="*/ 0 w 16"/>
                  <a:gd name="T13" fmla="*/ 4 h 10"/>
                  <a:gd name="T14" fmla="*/ 7 w 16"/>
                  <a:gd name="T15" fmla="*/ 7 h 10"/>
                  <a:gd name="T16" fmla="*/ 7 w 16"/>
                  <a:gd name="T17" fmla="*/ 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0"/>
                  <a:gd name="T29" fmla="*/ 16 w 1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0">
                    <a:moveTo>
                      <a:pt x="7" y="7"/>
                    </a:moveTo>
                    <a:lnTo>
                      <a:pt x="16" y="10"/>
                    </a:lnTo>
                    <a:lnTo>
                      <a:pt x="16" y="0"/>
                    </a:lnTo>
                    <a:lnTo>
                      <a:pt x="0" y="4"/>
                    </a:lnTo>
                    <a:lnTo>
                      <a:pt x="7"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71" name="Freeform 334"/>
              <p:cNvSpPr>
                <a:spLocks/>
              </p:cNvSpPr>
              <p:nvPr/>
            </p:nvSpPr>
            <p:spPr bwMode="auto">
              <a:xfrm>
                <a:off x="1252" y="2770"/>
                <a:ext cx="19" cy="13"/>
              </a:xfrm>
              <a:custGeom>
                <a:avLst/>
                <a:gdLst>
                  <a:gd name="T0" fmla="*/ 0 w 19"/>
                  <a:gd name="T1" fmla="*/ 13 h 13"/>
                  <a:gd name="T2" fmla="*/ 16 w 19"/>
                  <a:gd name="T3" fmla="*/ 10 h 13"/>
                  <a:gd name="T4" fmla="*/ 16 w 19"/>
                  <a:gd name="T5" fmla="*/ 10 h 13"/>
                  <a:gd name="T6" fmla="*/ 19 w 19"/>
                  <a:gd name="T7" fmla="*/ 10 h 13"/>
                  <a:gd name="T8" fmla="*/ 19 w 19"/>
                  <a:gd name="T9" fmla="*/ 10 h 13"/>
                  <a:gd name="T10" fmla="*/ 13 w 19"/>
                  <a:gd name="T11" fmla="*/ 7 h 13"/>
                  <a:gd name="T12" fmla="*/ 0 w 19"/>
                  <a:gd name="T13" fmla="*/ 0 h 13"/>
                  <a:gd name="T14" fmla="*/ 0 w 19"/>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3"/>
                  <a:gd name="T26" fmla="*/ 19 w 19"/>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3">
                    <a:moveTo>
                      <a:pt x="0" y="13"/>
                    </a:moveTo>
                    <a:lnTo>
                      <a:pt x="16" y="10"/>
                    </a:lnTo>
                    <a:lnTo>
                      <a:pt x="19" y="10"/>
                    </a:lnTo>
                    <a:lnTo>
                      <a:pt x="13" y="7"/>
                    </a:lnTo>
                    <a:lnTo>
                      <a:pt x="0" y="0"/>
                    </a:lnTo>
                    <a:lnTo>
                      <a:pt x="0" y="13"/>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72" name="Freeform 335"/>
              <p:cNvSpPr>
                <a:spLocks/>
              </p:cNvSpPr>
              <p:nvPr/>
            </p:nvSpPr>
            <p:spPr bwMode="auto">
              <a:xfrm>
                <a:off x="1230" y="2764"/>
                <a:ext cx="22" cy="22"/>
              </a:xfrm>
              <a:custGeom>
                <a:avLst/>
                <a:gdLst>
                  <a:gd name="T0" fmla="*/ 0 w 22"/>
                  <a:gd name="T1" fmla="*/ 22 h 22"/>
                  <a:gd name="T2" fmla="*/ 0 w 22"/>
                  <a:gd name="T3" fmla="*/ 22 h 22"/>
                  <a:gd name="T4" fmla="*/ 6 w 22"/>
                  <a:gd name="T5" fmla="*/ 22 h 22"/>
                  <a:gd name="T6" fmla="*/ 22 w 22"/>
                  <a:gd name="T7" fmla="*/ 19 h 22"/>
                  <a:gd name="T8" fmla="*/ 22 w 22"/>
                  <a:gd name="T9" fmla="*/ 6 h 22"/>
                  <a:gd name="T10" fmla="*/ 0 w 22"/>
                  <a:gd name="T11" fmla="*/ 0 h 22"/>
                  <a:gd name="T12" fmla="*/ 0 w 22"/>
                  <a:gd name="T13" fmla="*/ 22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22"/>
                    </a:moveTo>
                    <a:lnTo>
                      <a:pt x="0" y="22"/>
                    </a:lnTo>
                    <a:lnTo>
                      <a:pt x="6" y="22"/>
                    </a:lnTo>
                    <a:lnTo>
                      <a:pt x="22" y="19"/>
                    </a:lnTo>
                    <a:lnTo>
                      <a:pt x="22" y="6"/>
                    </a:lnTo>
                    <a:lnTo>
                      <a:pt x="0" y="0"/>
                    </a:lnTo>
                    <a:lnTo>
                      <a:pt x="0" y="22"/>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73" name="Freeform 336"/>
              <p:cNvSpPr>
                <a:spLocks/>
              </p:cNvSpPr>
              <p:nvPr/>
            </p:nvSpPr>
            <p:spPr bwMode="auto">
              <a:xfrm>
                <a:off x="1208" y="2758"/>
                <a:ext cx="22" cy="28"/>
              </a:xfrm>
              <a:custGeom>
                <a:avLst/>
                <a:gdLst>
                  <a:gd name="T0" fmla="*/ 0 w 22"/>
                  <a:gd name="T1" fmla="*/ 22 h 28"/>
                  <a:gd name="T2" fmla="*/ 9 w 22"/>
                  <a:gd name="T3" fmla="*/ 25 h 28"/>
                  <a:gd name="T4" fmla="*/ 9 w 22"/>
                  <a:gd name="T5" fmla="*/ 25 h 28"/>
                  <a:gd name="T6" fmla="*/ 22 w 22"/>
                  <a:gd name="T7" fmla="*/ 28 h 28"/>
                  <a:gd name="T8" fmla="*/ 22 w 22"/>
                  <a:gd name="T9" fmla="*/ 6 h 28"/>
                  <a:gd name="T10" fmla="*/ 6 w 22"/>
                  <a:gd name="T11" fmla="*/ 0 h 28"/>
                  <a:gd name="T12" fmla="*/ 6 w 22"/>
                  <a:gd name="T13" fmla="*/ 0 h 28"/>
                  <a:gd name="T14" fmla="*/ 0 w 22"/>
                  <a:gd name="T15" fmla="*/ 0 h 28"/>
                  <a:gd name="T16" fmla="*/ 0 w 22"/>
                  <a:gd name="T17" fmla="*/ 22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8"/>
                  <a:gd name="T29" fmla="*/ 22 w 22"/>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8">
                    <a:moveTo>
                      <a:pt x="0" y="22"/>
                    </a:moveTo>
                    <a:lnTo>
                      <a:pt x="9" y="25"/>
                    </a:lnTo>
                    <a:lnTo>
                      <a:pt x="22" y="28"/>
                    </a:lnTo>
                    <a:lnTo>
                      <a:pt x="22" y="6"/>
                    </a:lnTo>
                    <a:lnTo>
                      <a:pt x="6" y="0"/>
                    </a:lnTo>
                    <a:lnTo>
                      <a:pt x="0" y="0"/>
                    </a:lnTo>
                    <a:lnTo>
                      <a:pt x="0" y="22"/>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74" name="Freeform 337"/>
              <p:cNvSpPr>
                <a:spLocks/>
              </p:cNvSpPr>
              <p:nvPr/>
            </p:nvSpPr>
            <p:spPr bwMode="auto">
              <a:xfrm>
                <a:off x="1186" y="2758"/>
                <a:ext cx="22" cy="22"/>
              </a:xfrm>
              <a:custGeom>
                <a:avLst/>
                <a:gdLst>
                  <a:gd name="T0" fmla="*/ 0 w 22"/>
                  <a:gd name="T1" fmla="*/ 16 h 22"/>
                  <a:gd name="T2" fmla="*/ 22 w 22"/>
                  <a:gd name="T3" fmla="*/ 22 h 22"/>
                  <a:gd name="T4" fmla="*/ 22 w 22"/>
                  <a:gd name="T5" fmla="*/ 0 h 22"/>
                  <a:gd name="T6" fmla="*/ 22 w 22"/>
                  <a:gd name="T7" fmla="*/ 0 h 22"/>
                  <a:gd name="T8" fmla="*/ 6 w 22"/>
                  <a:gd name="T9" fmla="*/ 0 h 22"/>
                  <a:gd name="T10" fmla="*/ 0 w 22"/>
                  <a:gd name="T11" fmla="*/ 0 h 22"/>
                  <a:gd name="T12" fmla="*/ 0 w 22"/>
                  <a:gd name="T13" fmla="*/ 16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16"/>
                    </a:moveTo>
                    <a:lnTo>
                      <a:pt x="22" y="22"/>
                    </a:lnTo>
                    <a:lnTo>
                      <a:pt x="22" y="0"/>
                    </a:lnTo>
                    <a:lnTo>
                      <a:pt x="6" y="0"/>
                    </a:lnTo>
                    <a:lnTo>
                      <a:pt x="0" y="0"/>
                    </a:lnTo>
                    <a:lnTo>
                      <a:pt x="0" y="16"/>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75" name="Freeform 338"/>
              <p:cNvSpPr>
                <a:spLocks/>
              </p:cNvSpPr>
              <p:nvPr/>
            </p:nvSpPr>
            <p:spPr bwMode="auto">
              <a:xfrm>
                <a:off x="1163" y="2758"/>
                <a:ext cx="23" cy="16"/>
              </a:xfrm>
              <a:custGeom>
                <a:avLst/>
                <a:gdLst>
                  <a:gd name="T0" fmla="*/ 0 w 23"/>
                  <a:gd name="T1" fmla="*/ 3 h 16"/>
                  <a:gd name="T2" fmla="*/ 0 w 23"/>
                  <a:gd name="T3" fmla="*/ 9 h 16"/>
                  <a:gd name="T4" fmla="*/ 0 w 23"/>
                  <a:gd name="T5" fmla="*/ 9 h 16"/>
                  <a:gd name="T6" fmla="*/ 4 w 23"/>
                  <a:gd name="T7" fmla="*/ 9 h 16"/>
                  <a:gd name="T8" fmla="*/ 23 w 23"/>
                  <a:gd name="T9" fmla="*/ 16 h 16"/>
                  <a:gd name="T10" fmla="*/ 23 w 23"/>
                  <a:gd name="T11" fmla="*/ 0 h 16"/>
                  <a:gd name="T12" fmla="*/ 0 w 23"/>
                  <a:gd name="T13" fmla="*/ 3 h 16"/>
                  <a:gd name="T14" fmla="*/ 0 60000 65536"/>
                  <a:gd name="T15" fmla="*/ 0 60000 65536"/>
                  <a:gd name="T16" fmla="*/ 0 60000 65536"/>
                  <a:gd name="T17" fmla="*/ 0 60000 65536"/>
                  <a:gd name="T18" fmla="*/ 0 60000 65536"/>
                  <a:gd name="T19" fmla="*/ 0 60000 65536"/>
                  <a:gd name="T20" fmla="*/ 0 60000 65536"/>
                  <a:gd name="T21" fmla="*/ 0 w 23"/>
                  <a:gd name="T22" fmla="*/ 0 h 16"/>
                  <a:gd name="T23" fmla="*/ 23 w 23"/>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16">
                    <a:moveTo>
                      <a:pt x="0" y="3"/>
                    </a:moveTo>
                    <a:lnTo>
                      <a:pt x="0" y="9"/>
                    </a:lnTo>
                    <a:lnTo>
                      <a:pt x="4" y="9"/>
                    </a:lnTo>
                    <a:lnTo>
                      <a:pt x="23" y="16"/>
                    </a:lnTo>
                    <a:lnTo>
                      <a:pt x="23" y="0"/>
                    </a:lnTo>
                    <a:lnTo>
                      <a:pt x="0" y="3"/>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76" name="Freeform 339"/>
              <p:cNvSpPr>
                <a:spLocks/>
              </p:cNvSpPr>
              <p:nvPr/>
            </p:nvSpPr>
            <p:spPr bwMode="auto">
              <a:xfrm>
                <a:off x="1160" y="2761"/>
                <a:ext cx="3" cy="6"/>
              </a:xfrm>
              <a:custGeom>
                <a:avLst/>
                <a:gdLst>
                  <a:gd name="T0" fmla="*/ 3 w 3"/>
                  <a:gd name="T1" fmla="*/ 0 h 6"/>
                  <a:gd name="T2" fmla="*/ 0 w 3"/>
                  <a:gd name="T3" fmla="*/ 0 h 6"/>
                  <a:gd name="T4" fmla="*/ 0 w 3"/>
                  <a:gd name="T5" fmla="*/ 0 h 6"/>
                  <a:gd name="T6" fmla="*/ 0 w 3"/>
                  <a:gd name="T7" fmla="*/ 3 h 6"/>
                  <a:gd name="T8" fmla="*/ 3 w 3"/>
                  <a:gd name="T9" fmla="*/ 6 h 6"/>
                  <a:gd name="T10" fmla="*/ 3 w 3"/>
                  <a:gd name="T11" fmla="*/ 0 h 6"/>
                  <a:gd name="T12" fmla="*/ 0 60000 65536"/>
                  <a:gd name="T13" fmla="*/ 0 60000 65536"/>
                  <a:gd name="T14" fmla="*/ 0 60000 65536"/>
                  <a:gd name="T15" fmla="*/ 0 60000 65536"/>
                  <a:gd name="T16" fmla="*/ 0 60000 65536"/>
                  <a:gd name="T17" fmla="*/ 0 60000 65536"/>
                  <a:gd name="T18" fmla="*/ 0 w 3"/>
                  <a:gd name="T19" fmla="*/ 0 h 6"/>
                  <a:gd name="T20" fmla="*/ 3 w 3"/>
                  <a:gd name="T21" fmla="*/ 6 h 6"/>
                </a:gdLst>
                <a:ahLst/>
                <a:cxnLst>
                  <a:cxn ang="T12">
                    <a:pos x="T0" y="T1"/>
                  </a:cxn>
                  <a:cxn ang="T13">
                    <a:pos x="T2" y="T3"/>
                  </a:cxn>
                  <a:cxn ang="T14">
                    <a:pos x="T4" y="T5"/>
                  </a:cxn>
                  <a:cxn ang="T15">
                    <a:pos x="T6" y="T7"/>
                  </a:cxn>
                  <a:cxn ang="T16">
                    <a:pos x="T8" y="T9"/>
                  </a:cxn>
                  <a:cxn ang="T17">
                    <a:pos x="T10" y="T11"/>
                  </a:cxn>
                </a:cxnLst>
                <a:rect l="T18" t="T19" r="T20" b="T21"/>
                <a:pathLst>
                  <a:path w="3" h="6">
                    <a:moveTo>
                      <a:pt x="3" y="0"/>
                    </a:moveTo>
                    <a:lnTo>
                      <a:pt x="0" y="0"/>
                    </a:lnTo>
                    <a:lnTo>
                      <a:pt x="0" y="3"/>
                    </a:lnTo>
                    <a:lnTo>
                      <a:pt x="3" y="6"/>
                    </a:lnTo>
                    <a:lnTo>
                      <a:pt x="3" y="0"/>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77" name="Freeform 340"/>
              <p:cNvSpPr>
                <a:spLocks/>
              </p:cNvSpPr>
              <p:nvPr/>
            </p:nvSpPr>
            <p:spPr bwMode="auto">
              <a:xfrm>
                <a:off x="1318" y="2767"/>
                <a:ext cx="4" cy="3"/>
              </a:xfrm>
              <a:custGeom>
                <a:avLst/>
                <a:gdLst>
                  <a:gd name="T0" fmla="*/ 0 w 4"/>
                  <a:gd name="T1" fmla="*/ 3 h 3"/>
                  <a:gd name="T2" fmla="*/ 4 w 4"/>
                  <a:gd name="T3" fmla="*/ 3 h 3"/>
                  <a:gd name="T4" fmla="*/ 4 w 4"/>
                  <a:gd name="T5" fmla="*/ 3 h 3"/>
                  <a:gd name="T6" fmla="*/ 4 w 4"/>
                  <a:gd name="T7" fmla="*/ 3 h 3"/>
                  <a:gd name="T8" fmla="*/ 0 w 4"/>
                  <a:gd name="T9" fmla="*/ 0 h 3"/>
                  <a:gd name="T10" fmla="*/ 0 w 4"/>
                  <a:gd name="T11" fmla="*/ 3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0" y="3"/>
                    </a:moveTo>
                    <a:lnTo>
                      <a:pt x="4" y="3"/>
                    </a:lnTo>
                    <a:lnTo>
                      <a:pt x="0" y="0"/>
                    </a:lnTo>
                    <a:lnTo>
                      <a:pt x="0" y="3"/>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78" name="Freeform 341"/>
              <p:cNvSpPr>
                <a:spLocks/>
              </p:cNvSpPr>
              <p:nvPr/>
            </p:nvSpPr>
            <p:spPr bwMode="auto">
              <a:xfrm>
                <a:off x="1296" y="2758"/>
                <a:ext cx="22" cy="19"/>
              </a:xfrm>
              <a:custGeom>
                <a:avLst/>
                <a:gdLst>
                  <a:gd name="T0" fmla="*/ 0 w 22"/>
                  <a:gd name="T1" fmla="*/ 19 h 19"/>
                  <a:gd name="T2" fmla="*/ 22 w 22"/>
                  <a:gd name="T3" fmla="*/ 12 h 19"/>
                  <a:gd name="T4" fmla="*/ 22 w 22"/>
                  <a:gd name="T5" fmla="*/ 9 h 19"/>
                  <a:gd name="T6" fmla="*/ 22 w 22"/>
                  <a:gd name="T7" fmla="*/ 9 h 19"/>
                  <a:gd name="T8" fmla="*/ 19 w 22"/>
                  <a:gd name="T9" fmla="*/ 6 h 19"/>
                  <a:gd name="T10" fmla="*/ 0 w 22"/>
                  <a:gd name="T11" fmla="*/ 0 h 19"/>
                  <a:gd name="T12" fmla="*/ 0 w 22"/>
                  <a:gd name="T13" fmla="*/ 19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0" y="19"/>
                    </a:moveTo>
                    <a:lnTo>
                      <a:pt x="22" y="12"/>
                    </a:lnTo>
                    <a:lnTo>
                      <a:pt x="22" y="9"/>
                    </a:lnTo>
                    <a:lnTo>
                      <a:pt x="19" y="6"/>
                    </a:lnTo>
                    <a:lnTo>
                      <a:pt x="0" y="0"/>
                    </a:lnTo>
                    <a:lnTo>
                      <a:pt x="0" y="19"/>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79" name="Freeform 342"/>
              <p:cNvSpPr>
                <a:spLocks/>
              </p:cNvSpPr>
              <p:nvPr/>
            </p:nvSpPr>
            <p:spPr bwMode="auto">
              <a:xfrm>
                <a:off x="1274" y="2751"/>
                <a:ext cx="22" cy="26"/>
              </a:xfrm>
              <a:custGeom>
                <a:avLst/>
                <a:gdLst>
                  <a:gd name="T0" fmla="*/ 0 w 22"/>
                  <a:gd name="T1" fmla="*/ 23 h 26"/>
                  <a:gd name="T2" fmla="*/ 0 w 22"/>
                  <a:gd name="T3" fmla="*/ 23 h 26"/>
                  <a:gd name="T4" fmla="*/ 16 w 22"/>
                  <a:gd name="T5" fmla="*/ 26 h 26"/>
                  <a:gd name="T6" fmla="*/ 22 w 22"/>
                  <a:gd name="T7" fmla="*/ 26 h 26"/>
                  <a:gd name="T8" fmla="*/ 22 w 22"/>
                  <a:gd name="T9" fmla="*/ 7 h 26"/>
                  <a:gd name="T10" fmla="*/ 0 w 22"/>
                  <a:gd name="T11" fmla="*/ 0 h 26"/>
                  <a:gd name="T12" fmla="*/ 0 w 22"/>
                  <a:gd name="T13" fmla="*/ 23 h 26"/>
                  <a:gd name="T14" fmla="*/ 0 60000 65536"/>
                  <a:gd name="T15" fmla="*/ 0 60000 65536"/>
                  <a:gd name="T16" fmla="*/ 0 60000 65536"/>
                  <a:gd name="T17" fmla="*/ 0 60000 65536"/>
                  <a:gd name="T18" fmla="*/ 0 60000 65536"/>
                  <a:gd name="T19" fmla="*/ 0 60000 65536"/>
                  <a:gd name="T20" fmla="*/ 0 60000 65536"/>
                  <a:gd name="T21" fmla="*/ 0 w 22"/>
                  <a:gd name="T22" fmla="*/ 0 h 26"/>
                  <a:gd name="T23" fmla="*/ 22 w 22"/>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6">
                    <a:moveTo>
                      <a:pt x="0" y="23"/>
                    </a:moveTo>
                    <a:lnTo>
                      <a:pt x="0" y="23"/>
                    </a:lnTo>
                    <a:lnTo>
                      <a:pt x="16" y="26"/>
                    </a:lnTo>
                    <a:lnTo>
                      <a:pt x="22" y="26"/>
                    </a:lnTo>
                    <a:lnTo>
                      <a:pt x="22" y="7"/>
                    </a:lnTo>
                    <a:lnTo>
                      <a:pt x="0" y="0"/>
                    </a:lnTo>
                    <a:lnTo>
                      <a:pt x="0" y="23"/>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80" name="Freeform 343"/>
              <p:cNvSpPr>
                <a:spLocks/>
              </p:cNvSpPr>
              <p:nvPr/>
            </p:nvSpPr>
            <p:spPr bwMode="auto">
              <a:xfrm>
                <a:off x="1252" y="2748"/>
                <a:ext cx="22" cy="26"/>
              </a:xfrm>
              <a:custGeom>
                <a:avLst/>
                <a:gdLst>
                  <a:gd name="T0" fmla="*/ 0 w 22"/>
                  <a:gd name="T1" fmla="*/ 19 h 26"/>
                  <a:gd name="T2" fmla="*/ 19 w 22"/>
                  <a:gd name="T3" fmla="*/ 26 h 26"/>
                  <a:gd name="T4" fmla="*/ 19 w 22"/>
                  <a:gd name="T5" fmla="*/ 26 h 26"/>
                  <a:gd name="T6" fmla="*/ 22 w 22"/>
                  <a:gd name="T7" fmla="*/ 26 h 26"/>
                  <a:gd name="T8" fmla="*/ 22 w 22"/>
                  <a:gd name="T9" fmla="*/ 3 h 26"/>
                  <a:gd name="T10" fmla="*/ 13 w 22"/>
                  <a:gd name="T11" fmla="*/ 0 h 26"/>
                  <a:gd name="T12" fmla="*/ 13 w 22"/>
                  <a:gd name="T13" fmla="*/ 0 h 26"/>
                  <a:gd name="T14" fmla="*/ 0 w 22"/>
                  <a:gd name="T15" fmla="*/ 0 h 26"/>
                  <a:gd name="T16" fmla="*/ 0 w 22"/>
                  <a:gd name="T17" fmla="*/ 19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6"/>
                  <a:gd name="T29" fmla="*/ 22 w 22"/>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6">
                    <a:moveTo>
                      <a:pt x="0" y="19"/>
                    </a:moveTo>
                    <a:lnTo>
                      <a:pt x="19" y="26"/>
                    </a:lnTo>
                    <a:lnTo>
                      <a:pt x="22" y="26"/>
                    </a:lnTo>
                    <a:lnTo>
                      <a:pt x="22" y="3"/>
                    </a:lnTo>
                    <a:lnTo>
                      <a:pt x="13" y="0"/>
                    </a:lnTo>
                    <a:lnTo>
                      <a:pt x="0" y="0"/>
                    </a:lnTo>
                    <a:lnTo>
                      <a:pt x="0" y="19"/>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81" name="Freeform 344"/>
              <p:cNvSpPr>
                <a:spLocks/>
              </p:cNvSpPr>
              <p:nvPr/>
            </p:nvSpPr>
            <p:spPr bwMode="auto">
              <a:xfrm>
                <a:off x="1230" y="2748"/>
                <a:ext cx="22" cy="19"/>
              </a:xfrm>
              <a:custGeom>
                <a:avLst/>
                <a:gdLst>
                  <a:gd name="T0" fmla="*/ 0 w 22"/>
                  <a:gd name="T1" fmla="*/ 13 h 19"/>
                  <a:gd name="T2" fmla="*/ 22 w 22"/>
                  <a:gd name="T3" fmla="*/ 19 h 19"/>
                  <a:gd name="T4" fmla="*/ 22 w 22"/>
                  <a:gd name="T5" fmla="*/ 0 h 19"/>
                  <a:gd name="T6" fmla="*/ 22 w 22"/>
                  <a:gd name="T7" fmla="*/ 0 h 19"/>
                  <a:gd name="T8" fmla="*/ 16 w 22"/>
                  <a:gd name="T9" fmla="*/ 0 h 19"/>
                  <a:gd name="T10" fmla="*/ 0 w 22"/>
                  <a:gd name="T11" fmla="*/ 3 h 19"/>
                  <a:gd name="T12" fmla="*/ 0 w 22"/>
                  <a:gd name="T13" fmla="*/ 13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0" y="13"/>
                    </a:moveTo>
                    <a:lnTo>
                      <a:pt x="22" y="19"/>
                    </a:lnTo>
                    <a:lnTo>
                      <a:pt x="22" y="0"/>
                    </a:lnTo>
                    <a:lnTo>
                      <a:pt x="16" y="0"/>
                    </a:lnTo>
                    <a:lnTo>
                      <a:pt x="0" y="3"/>
                    </a:lnTo>
                    <a:lnTo>
                      <a:pt x="0" y="1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82" name="Freeform 345"/>
              <p:cNvSpPr>
                <a:spLocks/>
              </p:cNvSpPr>
              <p:nvPr/>
            </p:nvSpPr>
            <p:spPr bwMode="auto">
              <a:xfrm>
                <a:off x="1214" y="2751"/>
                <a:ext cx="16" cy="10"/>
              </a:xfrm>
              <a:custGeom>
                <a:avLst/>
                <a:gdLst>
                  <a:gd name="T0" fmla="*/ 6 w 16"/>
                  <a:gd name="T1" fmla="*/ 7 h 10"/>
                  <a:gd name="T2" fmla="*/ 16 w 16"/>
                  <a:gd name="T3" fmla="*/ 10 h 10"/>
                  <a:gd name="T4" fmla="*/ 16 w 16"/>
                  <a:gd name="T5" fmla="*/ 0 h 10"/>
                  <a:gd name="T6" fmla="*/ 3 w 16"/>
                  <a:gd name="T7" fmla="*/ 0 h 10"/>
                  <a:gd name="T8" fmla="*/ 3 w 16"/>
                  <a:gd name="T9" fmla="*/ 0 h 10"/>
                  <a:gd name="T10" fmla="*/ 0 w 16"/>
                  <a:gd name="T11" fmla="*/ 4 h 10"/>
                  <a:gd name="T12" fmla="*/ 0 w 16"/>
                  <a:gd name="T13" fmla="*/ 4 h 10"/>
                  <a:gd name="T14" fmla="*/ 6 w 16"/>
                  <a:gd name="T15" fmla="*/ 7 h 10"/>
                  <a:gd name="T16" fmla="*/ 6 w 16"/>
                  <a:gd name="T17" fmla="*/ 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0"/>
                  <a:gd name="T29" fmla="*/ 16 w 1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0">
                    <a:moveTo>
                      <a:pt x="6" y="7"/>
                    </a:moveTo>
                    <a:lnTo>
                      <a:pt x="16" y="10"/>
                    </a:lnTo>
                    <a:lnTo>
                      <a:pt x="16" y="0"/>
                    </a:lnTo>
                    <a:lnTo>
                      <a:pt x="3" y="0"/>
                    </a:lnTo>
                    <a:lnTo>
                      <a:pt x="0" y="4"/>
                    </a:lnTo>
                    <a:lnTo>
                      <a:pt x="6" y="7"/>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83" name="Freeform 346"/>
              <p:cNvSpPr>
                <a:spLocks/>
              </p:cNvSpPr>
              <p:nvPr/>
            </p:nvSpPr>
            <p:spPr bwMode="auto">
              <a:xfrm>
                <a:off x="1363" y="2755"/>
                <a:ext cx="12" cy="9"/>
              </a:xfrm>
              <a:custGeom>
                <a:avLst/>
                <a:gdLst>
                  <a:gd name="T0" fmla="*/ 0 w 12"/>
                  <a:gd name="T1" fmla="*/ 0 h 9"/>
                  <a:gd name="T2" fmla="*/ 0 w 12"/>
                  <a:gd name="T3" fmla="*/ 9 h 9"/>
                  <a:gd name="T4" fmla="*/ 9 w 12"/>
                  <a:gd name="T5" fmla="*/ 6 h 9"/>
                  <a:gd name="T6" fmla="*/ 9 w 12"/>
                  <a:gd name="T7" fmla="*/ 6 h 9"/>
                  <a:gd name="T8" fmla="*/ 12 w 12"/>
                  <a:gd name="T9" fmla="*/ 6 h 9"/>
                  <a:gd name="T10" fmla="*/ 12 w 12"/>
                  <a:gd name="T11" fmla="*/ 3 h 9"/>
                  <a:gd name="T12" fmla="*/ 3 w 12"/>
                  <a:gd name="T13" fmla="*/ 0 h 9"/>
                  <a:gd name="T14" fmla="*/ 0 w 12"/>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9"/>
                  <a:gd name="T26" fmla="*/ 12 w 12"/>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9">
                    <a:moveTo>
                      <a:pt x="0" y="0"/>
                    </a:moveTo>
                    <a:lnTo>
                      <a:pt x="0" y="9"/>
                    </a:lnTo>
                    <a:lnTo>
                      <a:pt x="9" y="6"/>
                    </a:lnTo>
                    <a:lnTo>
                      <a:pt x="12" y="6"/>
                    </a:lnTo>
                    <a:lnTo>
                      <a:pt x="12" y="3"/>
                    </a:lnTo>
                    <a:lnTo>
                      <a:pt x="3" y="0"/>
                    </a:lnTo>
                    <a:lnTo>
                      <a:pt x="0"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84" name="Freeform 347"/>
              <p:cNvSpPr>
                <a:spLocks/>
              </p:cNvSpPr>
              <p:nvPr/>
            </p:nvSpPr>
            <p:spPr bwMode="auto">
              <a:xfrm>
                <a:off x="1341" y="2748"/>
                <a:ext cx="22" cy="19"/>
              </a:xfrm>
              <a:custGeom>
                <a:avLst/>
                <a:gdLst>
                  <a:gd name="T0" fmla="*/ 22 w 22"/>
                  <a:gd name="T1" fmla="*/ 7 h 19"/>
                  <a:gd name="T2" fmla="*/ 0 w 22"/>
                  <a:gd name="T3" fmla="*/ 0 h 19"/>
                  <a:gd name="T4" fmla="*/ 0 w 22"/>
                  <a:gd name="T5" fmla="*/ 19 h 19"/>
                  <a:gd name="T6" fmla="*/ 0 w 22"/>
                  <a:gd name="T7" fmla="*/ 19 h 19"/>
                  <a:gd name="T8" fmla="*/ 3 w 22"/>
                  <a:gd name="T9" fmla="*/ 19 h 19"/>
                  <a:gd name="T10" fmla="*/ 22 w 22"/>
                  <a:gd name="T11" fmla="*/ 16 h 19"/>
                  <a:gd name="T12" fmla="*/ 22 w 22"/>
                  <a:gd name="T13" fmla="*/ 7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22" y="7"/>
                    </a:moveTo>
                    <a:lnTo>
                      <a:pt x="0" y="0"/>
                    </a:lnTo>
                    <a:lnTo>
                      <a:pt x="0" y="19"/>
                    </a:lnTo>
                    <a:lnTo>
                      <a:pt x="3" y="19"/>
                    </a:lnTo>
                    <a:lnTo>
                      <a:pt x="22" y="16"/>
                    </a:lnTo>
                    <a:lnTo>
                      <a:pt x="22" y="7"/>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85" name="Freeform 348"/>
              <p:cNvSpPr>
                <a:spLocks/>
              </p:cNvSpPr>
              <p:nvPr/>
            </p:nvSpPr>
            <p:spPr bwMode="auto">
              <a:xfrm>
                <a:off x="1318" y="2742"/>
                <a:ext cx="23" cy="25"/>
              </a:xfrm>
              <a:custGeom>
                <a:avLst/>
                <a:gdLst>
                  <a:gd name="T0" fmla="*/ 23 w 23"/>
                  <a:gd name="T1" fmla="*/ 6 h 25"/>
                  <a:gd name="T2" fmla="*/ 0 w 23"/>
                  <a:gd name="T3" fmla="*/ 0 h 25"/>
                  <a:gd name="T4" fmla="*/ 0 w 23"/>
                  <a:gd name="T5" fmla="*/ 19 h 25"/>
                  <a:gd name="T6" fmla="*/ 7 w 23"/>
                  <a:gd name="T7" fmla="*/ 22 h 25"/>
                  <a:gd name="T8" fmla="*/ 7 w 23"/>
                  <a:gd name="T9" fmla="*/ 22 h 25"/>
                  <a:gd name="T10" fmla="*/ 23 w 23"/>
                  <a:gd name="T11" fmla="*/ 25 h 25"/>
                  <a:gd name="T12" fmla="*/ 23 w 23"/>
                  <a:gd name="T13" fmla="*/ 6 h 25"/>
                  <a:gd name="T14" fmla="*/ 0 60000 65536"/>
                  <a:gd name="T15" fmla="*/ 0 60000 65536"/>
                  <a:gd name="T16" fmla="*/ 0 60000 65536"/>
                  <a:gd name="T17" fmla="*/ 0 60000 65536"/>
                  <a:gd name="T18" fmla="*/ 0 60000 65536"/>
                  <a:gd name="T19" fmla="*/ 0 60000 65536"/>
                  <a:gd name="T20" fmla="*/ 0 60000 65536"/>
                  <a:gd name="T21" fmla="*/ 0 w 23"/>
                  <a:gd name="T22" fmla="*/ 0 h 25"/>
                  <a:gd name="T23" fmla="*/ 23 w 2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5">
                    <a:moveTo>
                      <a:pt x="23" y="6"/>
                    </a:moveTo>
                    <a:lnTo>
                      <a:pt x="0" y="0"/>
                    </a:lnTo>
                    <a:lnTo>
                      <a:pt x="0" y="19"/>
                    </a:lnTo>
                    <a:lnTo>
                      <a:pt x="7" y="22"/>
                    </a:lnTo>
                    <a:lnTo>
                      <a:pt x="23" y="25"/>
                    </a:lnTo>
                    <a:lnTo>
                      <a:pt x="23" y="6"/>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86" name="Freeform 349"/>
              <p:cNvSpPr>
                <a:spLocks/>
              </p:cNvSpPr>
              <p:nvPr/>
            </p:nvSpPr>
            <p:spPr bwMode="auto">
              <a:xfrm>
                <a:off x="1296" y="2739"/>
                <a:ext cx="22" cy="22"/>
              </a:xfrm>
              <a:custGeom>
                <a:avLst/>
                <a:gdLst>
                  <a:gd name="T0" fmla="*/ 22 w 22"/>
                  <a:gd name="T1" fmla="*/ 3 h 22"/>
                  <a:gd name="T2" fmla="*/ 22 w 22"/>
                  <a:gd name="T3" fmla="*/ 3 h 22"/>
                  <a:gd name="T4" fmla="*/ 22 w 22"/>
                  <a:gd name="T5" fmla="*/ 3 h 22"/>
                  <a:gd name="T6" fmla="*/ 3 w 22"/>
                  <a:gd name="T7" fmla="*/ 0 h 22"/>
                  <a:gd name="T8" fmla="*/ 0 w 22"/>
                  <a:gd name="T9" fmla="*/ 0 h 22"/>
                  <a:gd name="T10" fmla="*/ 0 w 22"/>
                  <a:gd name="T11" fmla="*/ 16 h 22"/>
                  <a:gd name="T12" fmla="*/ 22 w 22"/>
                  <a:gd name="T13" fmla="*/ 22 h 22"/>
                  <a:gd name="T14" fmla="*/ 22 w 22"/>
                  <a:gd name="T15" fmla="*/ 3 h 22"/>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22"/>
                  <a:gd name="T26" fmla="*/ 22 w 22"/>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22">
                    <a:moveTo>
                      <a:pt x="22" y="3"/>
                    </a:moveTo>
                    <a:lnTo>
                      <a:pt x="22" y="3"/>
                    </a:lnTo>
                    <a:lnTo>
                      <a:pt x="3" y="0"/>
                    </a:lnTo>
                    <a:lnTo>
                      <a:pt x="0" y="0"/>
                    </a:lnTo>
                    <a:lnTo>
                      <a:pt x="0" y="16"/>
                    </a:lnTo>
                    <a:lnTo>
                      <a:pt x="22" y="22"/>
                    </a:lnTo>
                    <a:lnTo>
                      <a:pt x="22" y="3"/>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87" name="Freeform 350"/>
              <p:cNvSpPr>
                <a:spLocks/>
              </p:cNvSpPr>
              <p:nvPr/>
            </p:nvSpPr>
            <p:spPr bwMode="auto">
              <a:xfrm>
                <a:off x="1274" y="2739"/>
                <a:ext cx="22" cy="16"/>
              </a:xfrm>
              <a:custGeom>
                <a:avLst/>
                <a:gdLst>
                  <a:gd name="T0" fmla="*/ 22 w 22"/>
                  <a:gd name="T1" fmla="*/ 0 h 16"/>
                  <a:gd name="T2" fmla="*/ 0 w 22"/>
                  <a:gd name="T3" fmla="*/ 3 h 16"/>
                  <a:gd name="T4" fmla="*/ 0 w 22"/>
                  <a:gd name="T5" fmla="*/ 9 h 16"/>
                  <a:gd name="T6" fmla="*/ 0 w 22"/>
                  <a:gd name="T7" fmla="*/ 9 h 16"/>
                  <a:gd name="T8" fmla="*/ 0 w 22"/>
                  <a:gd name="T9" fmla="*/ 9 h 16"/>
                  <a:gd name="T10" fmla="*/ 22 w 22"/>
                  <a:gd name="T11" fmla="*/ 16 h 16"/>
                  <a:gd name="T12" fmla="*/ 22 w 22"/>
                  <a:gd name="T13" fmla="*/ 0 h 16"/>
                  <a:gd name="T14" fmla="*/ 0 60000 65536"/>
                  <a:gd name="T15" fmla="*/ 0 60000 65536"/>
                  <a:gd name="T16" fmla="*/ 0 60000 65536"/>
                  <a:gd name="T17" fmla="*/ 0 60000 65536"/>
                  <a:gd name="T18" fmla="*/ 0 60000 65536"/>
                  <a:gd name="T19" fmla="*/ 0 60000 65536"/>
                  <a:gd name="T20" fmla="*/ 0 60000 65536"/>
                  <a:gd name="T21" fmla="*/ 0 w 22"/>
                  <a:gd name="T22" fmla="*/ 0 h 16"/>
                  <a:gd name="T23" fmla="*/ 22 w 22"/>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6">
                    <a:moveTo>
                      <a:pt x="22" y="0"/>
                    </a:moveTo>
                    <a:lnTo>
                      <a:pt x="0" y="3"/>
                    </a:lnTo>
                    <a:lnTo>
                      <a:pt x="0" y="9"/>
                    </a:lnTo>
                    <a:lnTo>
                      <a:pt x="22" y="16"/>
                    </a:lnTo>
                    <a:lnTo>
                      <a:pt x="22" y="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88" name="Freeform 351"/>
              <p:cNvSpPr>
                <a:spLocks/>
              </p:cNvSpPr>
              <p:nvPr/>
            </p:nvSpPr>
            <p:spPr bwMode="auto">
              <a:xfrm>
                <a:off x="1268" y="2742"/>
                <a:ext cx="6" cy="6"/>
              </a:xfrm>
              <a:custGeom>
                <a:avLst/>
                <a:gdLst>
                  <a:gd name="T0" fmla="*/ 6 w 6"/>
                  <a:gd name="T1" fmla="*/ 0 h 6"/>
                  <a:gd name="T2" fmla="*/ 0 w 6"/>
                  <a:gd name="T3" fmla="*/ 0 h 6"/>
                  <a:gd name="T4" fmla="*/ 0 w 6"/>
                  <a:gd name="T5" fmla="*/ 0 h 6"/>
                  <a:gd name="T6" fmla="*/ 0 w 6"/>
                  <a:gd name="T7" fmla="*/ 3 h 6"/>
                  <a:gd name="T8" fmla="*/ 0 w 6"/>
                  <a:gd name="T9" fmla="*/ 3 h 6"/>
                  <a:gd name="T10" fmla="*/ 6 w 6"/>
                  <a:gd name="T11" fmla="*/ 6 h 6"/>
                  <a:gd name="T12" fmla="*/ 6 w 6"/>
                  <a:gd name="T13" fmla="*/ 0 h 6"/>
                  <a:gd name="T14" fmla="*/ 0 60000 65536"/>
                  <a:gd name="T15" fmla="*/ 0 60000 65536"/>
                  <a:gd name="T16" fmla="*/ 0 60000 65536"/>
                  <a:gd name="T17" fmla="*/ 0 60000 65536"/>
                  <a:gd name="T18" fmla="*/ 0 60000 65536"/>
                  <a:gd name="T19" fmla="*/ 0 60000 65536"/>
                  <a:gd name="T20" fmla="*/ 0 60000 65536"/>
                  <a:gd name="T21" fmla="*/ 0 w 6"/>
                  <a:gd name="T22" fmla="*/ 0 h 6"/>
                  <a:gd name="T23" fmla="*/ 6 w 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6">
                    <a:moveTo>
                      <a:pt x="6" y="0"/>
                    </a:moveTo>
                    <a:lnTo>
                      <a:pt x="0" y="0"/>
                    </a:lnTo>
                    <a:lnTo>
                      <a:pt x="0" y="3"/>
                    </a:lnTo>
                    <a:lnTo>
                      <a:pt x="6" y="6"/>
                    </a:lnTo>
                    <a:lnTo>
                      <a:pt x="6"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89" name="Freeform 352"/>
              <p:cNvSpPr>
                <a:spLocks/>
              </p:cNvSpPr>
              <p:nvPr/>
            </p:nvSpPr>
            <p:spPr bwMode="auto">
              <a:xfrm>
                <a:off x="1407" y="2745"/>
                <a:ext cx="16" cy="10"/>
              </a:xfrm>
              <a:custGeom>
                <a:avLst/>
                <a:gdLst>
                  <a:gd name="T0" fmla="*/ 0 w 16"/>
                  <a:gd name="T1" fmla="*/ 0 h 10"/>
                  <a:gd name="T2" fmla="*/ 0 w 16"/>
                  <a:gd name="T3" fmla="*/ 10 h 10"/>
                  <a:gd name="T4" fmla="*/ 16 w 16"/>
                  <a:gd name="T5" fmla="*/ 6 h 10"/>
                  <a:gd name="T6" fmla="*/ 16 w 16"/>
                  <a:gd name="T7" fmla="*/ 6 h 10"/>
                  <a:gd name="T8" fmla="*/ 16 w 16"/>
                  <a:gd name="T9" fmla="*/ 6 h 10"/>
                  <a:gd name="T10" fmla="*/ 16 w 16"/>
                  <a:gd name="T11" fmla="*/ 6 h 10"/>
                  <a:gd name="T12" fmla="*/ 9 w 16"/>
                  <a:gd name="T13" fmla="*/ 3 h 10"/>
                  <a:gd name="T14" fmla="*/ 0 w 16"/>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0"/>
                  <a:gd name="T26" fmla="*/ 16 w 16"/>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0">
                    <a:moveTo>
                      <a:pt x="0" y="0"/>
                    </a:moveTo>
                    <a:lnTo>
                      <a:pt x="0" y="10"/>
                    </a:lnTo>
                    <a:lnTo>
                      <a:pt x="16" y="6"/>
                    </a:lnTo>
                    <a:lnTo>
                      <a:pt x="9" y="3"/>
                    </a:lnTo>
                    <a:lnTo>
                      <a:pt x="0" y="0"/>
                    </a:ln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90" name="Freeform 353"/>
              <p:cNvSpPr>
                <a:spLocks/>
              </p:cNvSpPr>
              <p:nvPr/>
            </p:nvSpPr>
            <p:spPr bwMode="auto">
              <a:xfrm>
                <a:off x="1385" y="2736"/>
                <a:ext cx="22" cy="22"/>
              </a:xfrm>
              <a:custGeom>
                <a:avLst/>
                <a:gdLst>
                  <a:gd name="T0" fmla="*/ 22 w 22"/>
                  <a:gd name="T1" fmla="*/ 9 h 22"/>
                  <a:gd name="T2" fmla="*/ 0 w 22"/>
                  <a:gd name="T3" fmla="*/ 0 h 22"/>
                  <a:gd name="T4" fmla="*/ 0 w 22"/>
                  <a:gd name="T5" fmla="*/ 22 h 22"/>
                  <a:gd name="T6" fmla="*/ 0 w 22"/>
                  <a:gd name="T7" fmla="*/ 22 h 22"/>
                  <a:gd name="T8" fmla="*/ 9 w 22"/>
                  <a:gd name="T9" fmla="*/ 22 h 22"/>
                  <a:gd name="T10" fmla="*/ 22 w 22"/>
                  <a:gd name="T11" fmla="*/ 19 h 22"/>
                  <a:gd name="T12" fmla="*/ 22 w 22"/>
                  <a:gd name="T13" fmla="*/ 9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9"/>
                    </a:moveTo>
                    <a:lnTo>
                      <a:pt x="0" y="0"/>
                    </a:lnTo>
                    <a:lnTo>
                      <a:pt x="0" y="22"/>
                    </a:lnTo>
                    <a:lnTo>
                      <a:pt x="9" y="22"/>
                    </a:lnTo>
                    <a:lnTo>
                      <a:pt x="22" y="19"/>
                    </a:lnTo>
                    <a:lnTo>
                      <a:pt x="22" y="9"/>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91" name="Freeform 354"/>
              <p:cNvSpPr>
                <a:spLocks/>
              </p:cNvSpPr>
              <p:nvPr/>
            </p:nvSpPr>
            <p:spPr bwMode="auto">
              <a:xfrm>
                <a:off x="1363" y="2729"/>
                <a:ext cx="22" cy="29"/>
              </a:xfrm>
              <a:custGeom>
                <a:avLst/>
                <a:gdLst>
                  <a:gd name="T0" fmla="*/ 22 w 22"/>
                  <a:gd name="T1" fmla="*/ 7 h 29"/>
                  <a:gd name="T2" fmla="*/ 3 w 22"/>
                  <a:gd name="T3" fmla="*/ 3 h 29"/>
                  <a:gd name="T4" fmla="*/ 3 w 22"/>
                  <a:gd name="T5" fmla="*/ 3 h 29"/>
                  <a:gd name="T6" fmla="*/ 0 w 22"/>
                  <a:gd name="T7" fmla="*/ 0 h 29"/>
                  <a:gd name="T8" fmla="*/ 0 w 22"/>
                  <a:gd name="T9" fmla="*/ 22 h 29"/>
                  <a:gd name="T10" fmla="*/ 12 w 22"/>
                  <a:gd name="T11" fmla="*/ 26 h 29"/>
                  <a:gd name="T12" fmla="*/ 12 w 22"/>
                  <a:gd name="T13" fmla="*/ 26 h 29"/>
                  <a:gd name="T14" fmla="*/ 22 w 22"/>
                  <a:gd name="T15" fmla="*/ 29 h 29"/>
                  <a:gd name="T16" fmla="*/ 22 w 22"/>
                  <a:gd name="T17" fmla="*/ 7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9"/>
                  <a:gd name="T29" fmla="*/ 22 w 22"/>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9">
                    <a:moveTo>
                      <a:pt x="22" y="7"/>
                    </a:moveTo>
                    <a:lnTo>
                      <a:pt x="3" y="3"/>
                    </a:lnTo>
                    <a:lnTo>
                      <a:pt x="0" y="0"/>
                    </a:lnTo>
                    <a:lnTo>
                      <a:pt x="0" y="22"/>
                    </a:lnTo>
                    <a:lnTo>
                      <a:pt x="12" y="26"/>
                    </a:lnTo>
                    <a:lnTo>
                      <a:pt x="22" y="29"/>
                    </a:lnTo>
                    <a:lnTo>
                      <a:pt x="22" y="7"/>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92" name="Freeform 355"/>
              <p:cNvSpPr>
                <a:spLocks/>
              </p:cNvSpPr>
              <p:nvPr/>
            </p:nvSpPr>
            <p:spPr bwMode="auto">
              <a:xfrm>
                <a:off x="1341" y="2729"/>
                <a:ext cx="22" cy="22"/>
              </a:xfrm>
              <a:custGeom>
                <a:avLst/>
                <a:gdLst>
                  <a:gd name="T0" fmla="*/ 22 w 22"/>
                  <a:gd name="T1" fmla="*/ 0 h 22"/>
                  <a:gd name="T2" fmla="*/ 22 w 22"/>
                  <a:gd name="T3" fmla="*/ 0 h 22"/>
                  <a:gd name="T4" fmla="*/ 9 w 22"/>
                  <a:gd name="T5" fmla="*/ 0 h 22"/>
                  <a:gd name="T6" fmla="*/ 0 w 22"/>
                  <a:gd name="T7" fmla="*/ 0 h 22"/>
                  <a:gd name="T8" fmla="*/ 0 w 22"/>
                  <a:gd name="T9" fmla="*/ 16 h 22"/>
                  <a:gd name="T10" fmla="*/ 22 w 22"/>
                  <a:gd name="T11" fmla="*/ 22 h 22"/>
                  <a:gd name="T12" fmla="*/ 22 w 22"/>
                  <a:gd name="T13" fmla="*/ 0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0"/>
                    </a:moveTo>
                    <a:lnTo>
                      <a:pt x="22" y="0"/>
                    </a:lnTo>
                    <a:lnTo>
                      <a:pt x="9" y="0"/>
                    </a:lnTo>
                    <a:lnTo>
                      <a:pt x="0" y="0"/>
                    </a:lnTo>
                    <a:lnTo>
                      <a:pt x="0" y="16"/>
                    </a:lnTo>
                    <a:lnTo>
                      <a:pt x="22" y="22"/>
                    </a:lnTo>
                    <a:lnTo>
                      <a:pt x="22" y="0"/>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93" name="Freeform 356"/>
              <p:cNvSpPr>
                <a:spLocks/>
              </p:cNvSpPr>
              <p:nvPr/>
            </p:nvSpPr>
            <p:spPr bwMode="auto">
              <a:xfrm>
                <a:off x="1318" y="2729"/>
                <a:ext cx="23" cy="16"/>
              </a:xfrm>
              <a:custGeom>
                <a:avLst/>
                <a:gdLst>
                  <a:gd name="T0" fmla="*/ 23 w 23"/>
                  <a:gd name="T1" fmla="*/ 0 h 16"/>
                  <a:gd name="T2" fmla="*/ 4 w 23"/>
                  <a:gd name="T3" fmla="*/ 7 h 16"/>
                  <a:gd name="T4" fmla="*/ 4 w 23"/>
                  <a:gd name="T5" fmla="*/ 7 h 16"/>
                  <a:gd name="T6" fmla="*/ 0 w 23"/>
                  <a:gd name="T7" fmla="*/ 7 h 16"/>
                  <a:gd name="T8" fmla="*/ 0 w 23"/>
                  <a:gd name="T9" fmla="*/ 7 h 16"/>
                  <a:gd name="T10" fmla="*/ 7 w 23"/>
                  <a:gd name="T11" fmla="*/ 10 h 16"/>
                  <a:gd name="T12" fmla="*/ 23 w 23"/>
                  <a:gd name="T13" fmla="*/ 16 h 16"/>
                  <a:gd name="T14" fmla="*/ 23 w 23"/>
                  <a:gd name="T15" fmla="*/ 0 h 16"/>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16"/>
                  <a:gd name="T26" fmla="*/ 23 w 23"/>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16">
                    <a:moveTo>
                      <a:pt x="23" y="0"/>
                    </a:moveTo>
                    <a:lnTo>
                      <a:pt x="4" y="7"/>
                    </a:lnTo>
                    <a:lnTo>
                      <a:pt x="0" y="7"/>
                    </a:lnTo>
                    <a:lnTo>
                      <a:pt x="7" y="10"/>
                    </a:lnTo>
                    <a:lnTo>
                      <a:pt x="23" y="16"/>
                    </a:lnTo>
                    <a:lnTo>
                      <a:pt x="23"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94" name="Freeform 357"/>
              <p:cNvSpPr>
                <a:spLocks/>
              </p:cNvSpPr>
              <p:nvPr/>
            </p:nvSpPr>
            <p:spPr bwMode="auto">
              <a:xfrm>
                <a:off x="1451" y="2732"/>
                <a:ext cx="19" cy="13"/>
              </a:xfrm>
              <a:custGeom>
                <a:avLst/>
                <a:gdLst>
                  <a:gd name="T0" fmla="*/ 0 w 19"/>
                  <a:gd name="T1" fmla="*/ 13 h 13"/>
                  <a:gd name="T2" fmla="*/ 19 w 19"/>
                  <a:gd name="T3" fmla="*/ 10 h 13"/>
                  <a:gd name="T4" fmla="*/ 19 w 19"/>
                  <a:gd name="T5" fmla="*/ 10 h 13"/>
                  <a:gd name="T6" fmla="*/ 19 w 19"/>
                  <a:gd name="T7" fmla="*/ 10 h 13"/>
                  <a:gd name="T8" fmla="*/ 19 w 19"/>
                  <a:gd name="T9" fmla="*/ 10 h 13"/>
                  <a:gd name="T10" fmla="*/ 13 w 19"/>
                  <a:gd name="T11" fmla="*/ 7 h 13"/>
                  <a:gd name="T12" fmla="*/ 0 w 19"/>
                  <a:gd name="T13" fmla="*/ 0 h 13"/>
                  <a:gd name="T14" fmla="*/ 0 w 19"/>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3"/>
                  <a:gd name="T26" fmla="*/ 19 w 19"/>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3">
                    <a:moveTo>
                      <a:pt x="0" y="13"/>
                    </a:moveTo>
                    <a:lnTo>
                      <a:pt x="19" y="10"/>
                    </a:lnTo>
                    <a:lnTo>
                      <a:pt x="13" y="7"/>
                    </a:lnTo>
                    <a:lnTo>
                      <a:pt x="0" y="0"/>
                    </a:lnTo>
                    <a:lnTo>
                      <a:pt x="0" y="13"/>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95" name="Freeform 358"/>
              <p:cNvSpPr>
                <a:spLocks/>
              </p:cNvSpPr>
              <p:nvPr/>
            </p:nvSpPr>
            <p:spPr bwMode="auto">
              <a:xfrm>
                <a:off x="1429" y="2726"/>
                <a:ext cx="22" cy="22"/>
              </a:xfrm>
              <a:custGeom>
                <a:avLst/>
                <a:gdLst>
                  <a:gd name="T0" fmla="*/ 0 w 22"/>
                  <a:gd name="T1" fmla="*/ 0 h 22"/>
                  <a:gd name="T2" fmla="*/ 0 w 22"/>
                  <a:gd name="T3" fmla="*/ 19 h 22"/>
                  <a:gd name="T4" fmla="*/ 0 w 22"/>
                  <a:gd name="T5" fmla="*/ 19 h 22"/>
                  <a:gd name="T6" fmla="*/ 13 w 22"/>
                  <a:gd name="T7" fmla="*/ 22 h 22"/>
                  <a:gd name="T8" fmla="*/ 22 w 22"/>
                  <a:gd name="T9" fmla="*/ 19 h 22"/>
                  <a:gd name="T10" fmla="*/ 22 w 22"/>
                  <a:gd name="T11" fmla="*/ 6 h 22"/>
                  <a:gd name="T12" fmla="*/ 0 w 22"/>
                  <a:gd name="T13" fmla="*/ 0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0"/>
                    </a:moveTo>
                    <a:lnTo>
                      <a:pt x="0" y="19"/>
                    </a:lnTo>
                    <a:lnTo>
                      <a:pt x="13" y="22"/>
                    </a:lnTo>
                    <a:lnTo>
                      <a:pt x="22" y="19"/>
                    </a:lnTo>
                    <a:lnTo>
                      <a:pt x="22" y="6"/>
                    </a:lnTo>
                    <a:lnTo>
                      <a:pt x="0"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96" name="Freeform 359"/>
              <p:cNvSpPr>
                <a:spLocks/>
              </p:cNvSpPr>
              <p:nvPr/>
            </p:nvSpPr>
            <p:spPr bwMode="auto">
              <a:xfrm>
                <a:off x="1407" y="2720"/>
                <a:ext cx="22" cy="25"/>
              </a:xfrm>
              <a:custGeom>
                <a:avLst/>
                <a:gdLst>
                  <a:gd name="T0" fmla="*/ 9 w 22"/>
                  <a:gd name="T1" fmla="*/ 3 h 25"/>
                  <a:gd name="T2" fmla="*/ 9 w 22"/>
                  <a:gd name="T3" fmla="*/ 3 h 25"/>
                  <a:gd name="T4" fmla="*/ 0 w 22"/>
                  <a:gd name="T5" fmla="*/ 0 h 25"/>
                  <a:gd name="T6" fmla="*/ 0 w 22"/>
                  <a:gd name="T7" fmla="*/ 19 h 25"/>
                  <a:gd name="T8" fmla="*/ 16 w 22"/>
                  <a:gd name="T9" fmla="*/ 25 h 25"/>
                  <a:gd name="T10" fmla="*/ 16 w 22"/>
                  <a:gd name="T11" fmla="*/ 25 h 25"/>
                  <a:gd name="T12" fmla="*/ 22 w 22"/>
                  <a:gd name="T13" fmla="*/ 25 h 25"/>
                  <a:gd name="T14" fmla="*/ 22 w 22"/>
                  <a:gd name="T15" fmla="*/ 6 h 25"/>
                  <a:gd name="T16" fmla="*/ 9 w 22"/>
                  <a:gd name="T17" fmla="*/ 3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5"/>
                  <a:gd name="T29" fmla="*/ 22 w 22"/>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5">
                    <a:moveTo>
                      <a:pt x="9" y="3"/>
                    </a:moveTo>
                    <a:lnTo>
                      <a:pt x="9" y="3"/>
                    </a:lnTo>
                    <a:lnTo>
                      <a:pt x="0" y="0"/>
                    </a:lnTo>
                    <a:lnTo>
                      <a:pt x="0" y="19"/>
                    </a:lnTo>
                    <a:lnTo>
                      <a:pt x="16" y="25"/>
                    </a:lnTo>
                    <a:lnTo>
                      <a:pt x="22" y="25"/>
                    </a:lnTo>
                    <a:lnTo>
                      <a:pt x="22" y="6"/>
                    </a:lnTo>
                    <a:lnTo>
                      <a:pt x="9" y="3"/>
                    </a:ln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97" name="Freeform 360"/>
              <p:cNvSpPr>
                <a:spLocks/>
              </p:cNvSpPr>
              <p:nvPr/>
            </p:nvSpPr>
            <p:spPr bwMode="auto">
              <a:xfrm>
                <a:off x="1385" y="2720"/>
                <a:ext cx="22" cy="19"/>
              </a:xfrm>
              <a:custGeom>
                <a:avLst/>
                <a:gdLst>
                  <a:gd name="T0" fmla="*/ 22 w 22"/>
                  <a:gd name="T1" fmla="*/ 0 h 19"/>
                  <a:gd name="T2" fmla="*/ 22 w 22"/>
                  <a:gd name="T3" fmla="*/ 0 h 19"/>
                  <a:gd name="T4" fmla="*/ 12 w 22"/>
                  <a:gd name="T5" fmla="*/ 0 h 19"/>
                  <a:gd name="T6" fmla="*/ 0 w 22"/>
                  <a:gd name="T7" fmla="*/ 3 h 19"/>
                  <a:gd name="T8" fmla="*/ 0 w 22"/>
                  <a:gd name="T9" fmla="*/ 12 h 19"/>
                  <a:gd name="T10" fmla="*/ 22 w 22"/>
                  <a:gd name="T11" fmla="*/ 19 h 19"/>
                  <a:gd name="T12" fmla="*/ 22 w 22"/>
                  <a:gd name="T13" fmla="*/ 0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22" y="0"/>
                    </a:moveTo>
                    <a:lnTo>
                      <a:pt x="22" y="0"/>
                    </a:lnTo>
                    <a:lnTo>
                      <a:pt x="12" y="0"/>
                    </a:lnTo>
                    <a:lnTo>
                      <a:pt x="0" y="3"/>
                    </a:lnTo>
                    <a:lnTo>
                      <a:pt x="0" y="12"/>
                    </a:lnTo>
                    <a:lnTo>
                      <a:pt x="22" y="19"/>
                    </a:lnTo>
                    <a:lnTo>
                      <a:pt x="22" y="0"/>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98" name="Freeform 361"/>
              <p:cNvSpPr>
                <a:spLocks/>
              </p:cNvSpPr>
              <p:nvPr/>
            </p:nvSpPr>
            <p:spPr bwMode="auto">
              <a:xfrm>
                <a:off x="1369" y="2723"/>
                <a:ext cx="16" cy="9"/>
              </a:xfrm>
              <a:custGeom>
                <a:avLst/>
                <a:gdLst>
                  <a:gd name="T0" fmla="*/ 16 w 16"/>
                  <a:gd name="T1" fmla="*/ 0 h 9"/>
                  <a:gd name="T2" fmla="*/ 0 w 16"/>
                  <a:gd name="T3" fmla="*/ 3 h 9"/>
                  <a:gd name="T4" fmla="*/ 0 w 16"/>
                  <a:gd name="T5" fmla="*/ 3 h 9"/>
                  <a:gd name="T6" fmla="*/ 0 w 16"/>
                  <a:gd name="T7" fmla="*/ 3 h 9"/>
                  <a:gd name="T8" fmla="*/ 0 w 16"/>
                  <a:gd name="T9" fmla="*/ 3 h 9"/>
                  <a:gd name="T10" fmla="*/ 6 w 16"/>
                  <a:gd name="T11" fmla="*/ 6 h 9"/>
                  <a:gd name="T12" fmla="*/ 16 w 16"/>
                  <a:gd name="T13" fmla="*/ 9 h 9"/>
                  <a:gd name="T14" fmla="*/ 16 w 16"/>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9"/>
                  <a:gd name="T26" fmla="*/ 16 w 16"/>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9">
                    <a:moveTo>
                      <a:pt x="16" y="0"/>
                    </a:moveTo>
                    <a:lnTo>
                      <a:pt x="0" y="3"/>
                    </a:lnTo>
                    <a:lnTo>
                      <a:pt x="6" y="6"/>
                    </a:lnTo>
                    <a:lnTo>
                      <a:pt x="16" y="9"/>
                    </a:lnTo>
                    <a:lnTo>
                      <a:pt x="16"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99" name="Freeform 362"/>
              <p:cNvSpPr>
                <a:spLocks/>
              </p:cNvSpPr>
              <p:nvPr/>
            </p:nvSpPr>
            <p:spPr bwMode="auto">
              <a:xfrm>
                <a:off x="1540" y="2761"/>
                <a:ext cx="22" cy="13"/>
              </a:xfrm>
              <a:custGeom>
                <a:avLst/>
                <a:gdLst>
                  <a:gd name="T0" fmla="*/ 0 w 22"/>
                  <a:gd name="T1" fmla="*/ 13 h 13"/>
                  <a:gd name="T2" fmla="*/ 19 w 22"/>
                  <a:gd name="T3" fmla="*/ 9 h 13"/>
                  <a:gd name="T4" fmla="*/ 19 w 22"/>
                  <a:gd name="T5" fmla="*/ 9 h 13"/>
                  <a:gd name="T6" fmla="*/ 22 w 22"/>
                  <a:gd name="T7" fmla="*/ 9 h 13"/>
                  <a:gd name="T8" fmla="*/ 22 w 22"/>
                  <a:gd name="T9" fmla="*/ 6 h 13"/>
                  <a:gd name="T10" fmla="*/ 13 w 22"/>
                  <a:gd name="T11" fmla="*/ 3 h 13"/>
                  <a:gd name="T12" fmla="*/ 0 w 22"/>
                  <a:gd name="T13" fmla="*/ 0 h 13"/>
                  <a:gd name="T14" fmla="*/ 0 w 22"/>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3"/>
                  <a:gd name="T26" fmla="*/ 22 w 22"/>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3">
                    <a:moveTo>
                      <a:pt x="0" y="13"/>
                    </a:moveTo>
                    <a:lnTo>
                      <a:pt x="19" y="9"/>
                    </a:lnTo>
                    <a:lnTo>
                      <a:pt x="22" y="9"/>
                    </a:lnTo>
                    <a:lnTo>
                      <a:pt x="22" y="6"/>
                    </a:lnTo>
                    <a:lnTo>
                      <a:pt x="13" y="3"/>
                    </a:lnTo>
                    <a:lnTo>
                      <a:pt x="0" y="0"/>
                    </a:lnTo>
                    <a:lnTo>
                      <a:pt x="0" y="13"/>
                    </a:ln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00" name="Freeform 363"/>
              <p:cNvSpPr>
                <a:spLocks/>
              </p:cNvSpPr>
              <p:nvPr/>
            </p:nvSpPr>
            <p:spPr bwMode="auto">
              <a:xfrm>
                <a:off x="1518" y="2755"/>
                <a:ext cx="22" cy="22"/>
              </a:xfrm>
              <a:custGeom>
                <a:avLst/>
                <a:gdLst>
                  <a:gd name="T0" fmla="*/ 0 w 22"/>
                  <a:gd name="T1" fmla="*/ 0 h 22"/>
                  <a:gd name="T2" fmla="*/ 0 w 22"/>
                  <a:gd name="T3" fmla="*/ 19 h 22"/>
                  <a:gd name="T4" fmla="*/ 0 w 22"/>
                  <a:gd name="T5" fmla="*/ 19 h 22"/>
                  <a:gd name="T6" fmla="*/ 16 w 22"/>
                  <a:gd name="T7" fmla="*/ 22 h 22"/>
                  <a:gd name="T8" fmla="*/ 22 w 22"/>
                  <a:gd name="T9" fmla="*/ 19 h 22"/>
                  <a:gd name="T10" fmla="*/ 22 w 22"/>
                  <a:gd name="T11" fmla="*/ 6 h 22"/>
                  <a:gd name="T12" fmla="*/ 0 w 22"/>
                  <a:gd name="T13" fmla="*/ 0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0"/>
                    </a:moveTo>
                    <a:lnTo>
                      <a:pt x="0" y="19"/>
                    </a:lnTo>
                    <a:lnTo>
                      <a:pt x="16" y="22"/>
                    </a:lnTo>
                    <a:lnTo>
                      <a:pt x="22" y="19"/>
                    </a:lnTo>
                    <a:lnTo>
                      <a:pt x="22" y="6"/>
                    </a:lnTo>
                    <a:lnTo>
                      <a:pt x="0" y="0"/>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01" name="Freeform 364"/>
              <p:cNvSpPr>
                <a:spLocks/>
              </p:cNvSpPr>
              <p:nvPr/>
            </p:nvSpPr>
            <p:spPr bwMode="auto">
              <a:xfrm>
                <a:off x="1496" y="2748"/>
                <a:ext cx="22" cy="26"/>
              </a:xfrm>
              <a:custGeom>
                <a:avLst/>
                <a:gdLst>
                  <a:gd name="T0" fmla="*/ 9 w 22"/>
                  <a:gd name="T1" fmla="*/ 3 h 26"/>
                  <a:gd name="T2" fmla="*/ 9 w 22"/>
                  <a:gd name="T3" fmla="*/ 3 h 26"/>
                  <a:gd name="T4" fmla="*/ 0 w 22"/>
                  <a:gd name="T5" fmla="*/ 0 h 26"/>
                  <a:gd name="T6" fmla="*/ 0 w 22"/>
                  <a:gd name="T7" fmla="*/ 19 h 26"/>
                  <a:gd name="T8" fmla="*/ 19 w 22"/>
                  <a:gd name="T9" fmla="*/ 26 h 26"/>
                  <a:gd name="T10" fmla="*/ 19 w 22"/>
                  <a:gd name="T11" fmla="*/ 26 h 26"/>
                  <a:gd name="T12" fmla="*/ 22 w 22"/>
                  <a:gd name="T13" fmla="*/ 26 h 26"/>
                  <a:gd name="T14" fmla="*/ 22 w 22"/>
                  <a:gd name="T15" fmla="*/ 7 h 26"/>
                  <a:gd name="T16" fmla="*/ 9 w 22"/>
                  <a:gd name="T17" fmla="*/ 3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6"/>
                  <a:gd name="T29" fmla="*/ 22 w 22"/>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6">
                    <a:moveTo>
                      <a:pt x="9" y="3"/>
                    </a:moveTo>
                    <a:lnTo>
                      <a:pt x="9" y="3"/>
                    </a:lnTo>
                    <a:lnTo>
                      <a:pt x="0" y="0"/>
                    </a:lnTo>
                    <a:lnTo>
                      <a:pt x="0" y="19"/>
                    </a:lnTo>
                    <a:lnTo>
                      <a:pt x="19" y="26"/>
                    </a:lnTo>
                    <a:lnTo>
                      <a:pt x="22" y="26"/>
                    </a:lnTo>
                    <a:lnTo>
                      <a:pt x="22" y="7"/>
                    </a:lnTo>
                    <a:lnTo>
                      <a:pt x="9" y="3"/>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02" name="Freeform 365"/>
              <p:cNvSpPr>
                <a:spLocks/>
              </p:cNvSpPr>
              <p:nvPr/>
            </p:nvSpPr>
            <p:spPr bwMode="auto">
              <a:xfrm>
                <a:off x="1473" y="2748"/>
                <a:ext cx="23" cy="19"/>
              </a:xfrm>
              <a:custGeom>
                <a:avLst/>
                <a:gdLst>
                  <a:gd name="T0" fmla="*/ 23 w 23"/>
                  <a:gd name="T1" fmla="*/ 0 h 19"/>
                  <a:gd name="T2" fmla="*/ 23 w 23"/>
                  <a:gd name="T3" fmla="*/ 0 h 19"/>
                  <a:gd name="T4" fmla="*/ 13 w 23"/>
                  <a:gd name="T5" fmla="*/ 0 h 19"/>
                  <a:gd name="T6" fmla="*/ 0 w 23"/>
                  <a:gd name="T7" fmla="*/ 3 h 19"/>
                  <a:gd name="T8" fmla="*/ 0 w 23"/>
                  <a:gd name="T9" fmla="*/ 13 h 19"/>
                  <a:gd name="T10" fmla="*/ 23 w 23"/>
                  <a:gd name="T11" fmla="*/ 19 h 19"/>
                  <a:gd name="T12" fmla="*/ 23 w 23"/>
                  <a:gd name="T13" fmla="*/ 0 h 19"/>
                  <a:gd name="T14" fmla="*/ 0 60000 65536"/>
                  <a:gd name="T15" fmla="*/ 0 60000 65536"/>
                  <a:gd name="T16" fmla="*/ 0 60000 65536"/>
                  <a:gd name="T17" fmla="*/ 0 60000 65536"/>
                  <a:gd name="T18" fmla="*/ 0 60000 65536"/>
                  <a:gd name="T19" fmla="*/ 0 60000 65536"/>
                  <a:gd name="T20" fmla="*/ 0 60000 65536"/>
                  <a:gd name="T21" fmla="*/ 0 w 23"/>
                  <a:gd name="T22" fmla="*/ 0 h 19"/>
                  <a:gd name="T23" fmla="*/ 23 w 23"/>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19">
                    <a:moveTo>
                      <a:pt x="23" y="0"/>
                    </a:moveTo>
                    <a:lnTo>
                      <a:pt x="23" y="0"/>
                    </a:lnTo>
                    <a:lnTo>
                      <a:pt x="13" y="0"/>
                    </a:lnTo>
                    <a:lnTo>
                      <a:pt x="0" y="3"/>
                    </a:lnTo>
                    <a:lnTo>
                      <a:pt x="0" y="13"/>
                    </a:lnTo>
                    <a:lnTo>
                      <a:pt x="23" y="19"/>
                    </a:lnTo>
                    <a:lnTo>
                      <a:pt x="23"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03" name="Freeform 366"/>
              <p:cNvSpPr>
                <a:spLocks/>
              </p:cNvSpPr>
              <p:nvPr/>
            </p:nvSpPr>
            <p:spPr bwMode="auto">
              <a:xfrm>
                <a:off x="1458" y="2751"/>
                <a:ext cx="15" cy="10"/>
              </a:xfrm>
              <a:custGeom>
                <a:avLst/>
                <a:gdLst>
                  <a:gd name="T0" fmla="*/ 15 w 15"/>
                  <a:gd name="T1" fmla="*/ 0 h 10"/>
                  <a:gd name="T2" fmla="*/ 0 w 15"/>
                  <a:gd name="T3" fmla="*/ 0 h 10"/>
                  <a:gd name="T4" fmla="*/ 0 w 15"/>
                  <a:gd name="T5" fmla="*/ 0 h 10"/>
                  <a:gd name="T6" fmla="*/ 0 w 15"/>
                  <a:gd name="T7" fmla="*/ 4 h 10"/>
                  <a:gd name="T8" fmla="*/ 0 w 15"/>
                  <a:gd name="T9" fmla="*/ 4 h 10"/>
                  <a:gd name="T10" fmla="*/ 6 w 15"/>
                  <a:gd name="T11" fmla="*/ 7 h 10"/>
                  <a:gd name="T12" fmla="*/ 15 w 15"/>
                  <a:gd name="T13" fmla="*/ 10 h 10"/>
                  <a:gd name="T14" fmla="*/ 15 w 15"/>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0"/>
                  <a:gd name="T26" fmla="*/ 15 w 15"/>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0">
                    <a:moveTo>
                      <a:pt x="15" y="0"/>
                    </a:moveTo>
                    <a:lnTo>
                      <a:pt x="0" y="0"/>
                    </a:lnTo>
                    <a:lnTo>
                      <a:pt x="0" y="4"/>
                    </a:lnTo>
                    <a:lnTo>
                      <a:pt x="6" y="7"/>
                    </a:lnTo>
                    <a:lnTo>
                      <a:pt x="15" y="10"/>
                    </a:lnTo>
                    <a:lnTo>
                      <a:pt x="15" y="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04" name="Freeform 367"/>
              <p:cNvSpPr>
                <a:spLocks/>
              </p:cNvSpPr>
              <p:nvPr/>
            </p:nvSpPr>
            <p:spPr bwMode="auto">
              <a:xfrm>
                <a:off x="1496" y="2774"/>
                <a:ext cx="19" cy="9"/>
              </a:xfrm>
              <a:custGeom>
                <a:avLst/>
                <a:gdLst>
                  <a:gd name="T0" fmla="*/ 0 w 19"/>
                  <a:gd name="T1" fmla="*/ 0 h 9"/>
                  <a:gd name="T2" fmla="*/ 0 w 19"/>
                  <a:gd name="T3" fmla="*/ 9 h 9"/>
                  <a:gd name="T4" fmla="*/ 15 w 19"/>
                  <a:gd name="T5" fmla="*/ 6 h 9"/>
                  <a:gd name="T6" fmla="*/ 15 w 19"/>
                  <a:gd name="T7" fmla="*/ 6 h 9"/>
                  <a:gd name="T8" fmla="*/ 19 w 19"/>
                  <a:gd name="T9" fmla="*/ 6 h 9"/>
                  <a:gd name="T10" fmla="*/ 15 w 19"/>
                  <a:gd name="T11" fmla="*/ 3 h 9"/>
                  <a:gd name="T12" fmla="*/ 9 w 19"/>
                  <a:gd name="T13" fmla="*/ 3 h 9"/>
                  <a:gd name="T14" fmla="*/ 0 w 19"/>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9"/>
                  <a:gd name="T26" fmla="*/ 19 w 19"/>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9">
                    <a:moveTo>
                      <a:pt x="0" y="0"/>
                    </a:moveTo>
                    <a:lnTo>
                      <a:pt x="0" y="9"/>
                    </a:lnTo>
                    <a:lnTo>
                      <a:pt x="15" y="6"/>
                    </a:lnTo>
                    <a:lnTo>
                      <a:pt x="19" y="6"/>
                    </a:lnTo>
                    <a:lnTo>
                      <a:pt x="15" y="3"/>
                    </a:lnTo>
                    <a:lnTo>
                      <a:pt x="9" y="3"/>
                    </a:lnTo>
                    <a:lnTo>
                      <a:pt x="0" y="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05" name="Freeform 368"/>
              <p:cNvSpPr>
                <a:spLocks/>
              </p:cNvSpPr>
              <p:nvPr/>
            </p:nvSpPr>
            <p:spPr bwMode="auto">
              <a:xfrm>
                <a:off x="1473" y="2764"/>
                <a:ext cx="23" cy="22"/>
              </a:xfrm>
              <a:custGeom>
                <a:avLst/>
                <a:gdLst>
                  <a:gd name="T0" fmla="*/ 23 w 23"/>
                  <a:gd name="T1" fmla="*/ 10 h 22"/>
                  <a:gd name="T2" fmla="*/ 0 w 23"/>
                  <a:gd name="T3" fmla="*/ 0 h 22"/>
                  <a:gd name="T4" fmla="*/ 0 w 23"/>
                  <a:gd name="T5" fmla="*/ 22 h 22"/>
                  <a:gd name="T6" fmla="*/ 0 w 23"/>
                  <a:gd name="T7" fmla="*/ 22 h 22"/>
                  <a:gd name="T8" fmla="*/ 10 w 23"/>
                  <a:gd name="T9" fmla="*/ 22 h 22"/>
                  <a:gd name="T10" fmla="*/ 23 w 23"/>
                  <a:gd name="T11" fmla="*/ 19 h 22"/>
                  <a:gd name="T12" fmla="*/ 23 w 23"/>
                  <a:gd name="T13" fmla="*/ 10 h 22"/>
                  <a:gd name="T14" fmla="*/ 0 60000 65536"/>
                  <a:gd name="T15" fmla="*/ 0 60000 65536"/>
                  <a:gd name="T16" fmla="*/ 0 60000 65536"/>
                  <a:gd name="T17" fmla="*/ 0 60000 65536"/>
                  <a:gd name="T18" fmla="*/ 0 60000 65536"/>
                  <a:gd name="T19" fmla="*/ 0 60000 65536"/>
                  <a:gd name="T20" fmla="*/ 0 60000 65536"/>
                  <a:gd name="T21" fmla="*/ 0 w 23"/>
                  <a:gd name="T22" fmla="*/ 0 h 22"/>
                  <a:gd name="T23" fmla="*/ 23 w 23"/>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2">
                    <a:moveTo>
                      <a:pt x="23" y="10"/>
                    </a:moveTo>
                    <a:lnTo>
                      <a:pt x="0" y="0"/>
                    </a:lnTo>
                    <a:lnTo>
                      <a:pt x="0" y="22"/>
                    </a:lnTo>
                    <a:lnTo>
                      <a:pt x="10" y="22"/>
                    </a:lnTo>
                    <a:lnTo>
                      <a:pt x="23" y="19"/>
                    </a:lnTo>
                    <a:lnTo>
                      <a:pt x="23" y="1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06" name="Freeform 369"/>
              <p:cNvSpPr>
                <a:spLocks/>
              </p:cNvSpPr>
              <p:nvPr/>
            </p:nvSpPr>
            <p:spPr bwMode="auto">
              <a:xfrm>
                <a:off x="1451" y="2758"/>
                <a:ext cx="22" cy="28"/>
              </a:xfrm>
              <a:custGeom>
                <a:avLst/>
                <a:gdLst>
                  <a:gd name="T0" fmla="*/ 22 w 22"/>
                  <a:gd name="T1" fmla="*/ 6 h 28"/>
                  <a:gd name="T2" fmla="*/ 3 w 22"/>
                  <a:gd name="T3" fmla="*/ 3 h 28"/>
                  <a:gd name="T4" fmla="*/ 3 w 22"/>
                  <a:gd name="T5" fmla="*/ 3 h 28"/>
                  <a:gd name="T6" fmla="*/ 0 w 22"/>
                  <a:gd name="T7" fmla="*/ 0 h 28"/>
                  <a:gd name="T8" fmla="*/ 0 w 22"/>
                  <a:gd name="T9" fmla="*/ 22 h 28"/>
                  <a:gd name="T10" fmla="*/ 13 w 22"/>
                  <a:gd name="T11" fmla="*/ 25 h 28"/>
                  <a:gd name="T12" fmla="*/ 13 w 22"/>
                  <a:gd name="T13" fmla="*/ 25 h 28"/>
                  <a:gd name="T14" fmla="*/ 22 w 22"/>
                  <a:gd name="T15" fmla="*/ 28 h 28"/>
                  <a:gd name="T16" fmla="*/ 22 w 22"/>
                  <a:gd name="T17" fmla="*/ 6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8"/>
                  <a:gd name="T29" fmla="*/ 22 w 22"/>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8">
                    <a:moveTo>
                      <a:pt x="22" y="6"/>
                    </a:moveTo>
                    <a:lnTo>
                      <a:pt x="3" y="3"/>
                    </a:lnTo>
                    <a:lnTo>
                      <a:pt x="0" y="0"/>
                    </a:lnTo>
                    <a:lnTo>
                      <a:pt x="0" y="22"/>
                    </a:lnTo>
                    <a:lnTo>
                      <a:pt x="13" y="25"/>
                    </a:lnTo>
                    <a:lnTo>
                      <a:pt x="22" y="28"/>
                    </a:lnTo>
                    <a:lnTo>
                      <a:pt x="22" y="6"/>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07" name="Freeform 370"/>
              <p:cNvSpPr>
                <a:spLocks/>
              </p:cNvSpPr>
              <p:nvPr/>
            </p:nvSpPr>
            <p:spPr bwMode="auto">
              <a:xfrm>
                <a:off x="1429" y="2758"/>
                <a:ext cx="22" cy="22"/>
              </a:xfrm>
              <a:custGeom>
                <a:avLst/>
                <a:gdLst>
                  <a:gd name="T0" fmla="*/ 22 w 22"/>
                  <a:gd name="T1" fmla="*/ 0 h 22"/>
                  <a:gd name="T2" fmla="*/ 22 w 22"/>
                  <a:gd name="T3" fmla="*/ 0 h 22"/>
                  <a:gd name="T4" fmla="*/ 6 w 22"/>
                  <a:gd name="T5" fmla="*/ 0 h 22"/>
                  <a:gd name="T6" fmla="*/ 0 w 22"/>
                  <a:gd name="T7" fmla="*/ 0 h 22"/>
                  <a:gd name="T8" fmla="*/ 0 w 22"/>
                  <a:gd name="T9" fmla="*/ 16 h 22"/>
                  <a:gd name="T10" fmla="*/ 22 w 22"/>
                  <a:gd name="T11" fmla="*/ 22 h 22"/>
                  <a:gd name="T12" fmla="*/ 22 w 22"/>
                  <a:gd name="T13" fmla="*/ 0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0"/>
                    </a:moveTo>
                    <a:lnTo>
                      <a:pt x="22" y="0"/>
                    </a:lnTo>
                    <a:lnTo>
                      <a:pt x="6" y="0"/>
                    </a:lnTo>
                    <a:lnTo>
                      <a:pt x="0" y="0"/>
                    </a:lnTo>
                    <a:lnTo>
                      <a:pt x="0" y="16"/>
                    </a:lnTo>
                    <a:lnTo>
                      <a:pt x="22" y="22"/>
                    </a:lnTo>
                    <a:lnTo>
                      <a:pt x="22"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08" name="Freeform 371"/>
              <p:cNvSpPr>
                <a:spLocks/>
              </p:cNvSpPr>
              <p:nvPr/>
            </p:nvSpPr>
            <p:spPr bwMode="auto">
              <a:xfrm>
                <a:off x="1407" y="2758"/>
                <a:ext cx="22" cy="16"/>
              </a:xfrm>
              <a:custGeom>
                <a:avLst/>
                <a:gdLst>
                  <a:gd name="T0" fmla="*/ 22 w 22"/>
                  <a:gd name="T1" fmla="*/ 0 h 16"/>
                  <a:gd name="T2" fmla="*/ 0 w 22"/>
                  <a:gd name="T3" fmla="*/ 3 h 16"/>
                  <a:gd name="T4" fmla="*/ 0 w 22"/>
                  <a:gd name="T5" fmla="*/ 3 h 16"/>
                  <a:gd name="T6" fmla="*/ 0 w 22"/>
                  <a:gd name="T7" fmla="*/ 6 h 16"/>
                  <a:gd name="T8" fmla="*/ 0 w 22"/>
                  <a:gd name="T9" fmla="*/ 6 h 16"/>
                  <a:gd name="T10" fmla="*/ 0 w 22"/>
                  <a:gd name="T11" fmla="*/ 6 h 16"/>
                  <a:gd name="T12" fmla="*/ 6 w 22"/>
                  <a:gd name="T13" fmla="*/ 9 h 16"/>
                  <a:gd name="T14" fmla="*/ 22 w 22"/>
                  <a:gd name="T15" fmla="*/ 16 h 16"/>
                  <a:gd name="T16" fmla="*/ 22 w 22"/>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6"/>
                  <a:gd name="T29" fmla="*/ 22 w 22"/>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6">
                    <a:moveTo>
                      <a:pt x="22" y="0"/>
                    </a:moveTo>
                    <a:lnTo>
                      <a:pt x="0" y="3"/>
                    </a:lnTo>
                    <a:lnTo>
                      <a:pt x="0" y="6"/>
                    </a:lnTo>
                    <a:lnTo>
                      <a:pt x="6" y="9"/>
                    </a:lnTo>
                    <a:lnTo>
                      <a:pt x="22" y="16"/>
                    </a:lnTo>
                    <a:lnTo>
                      <a:pt x="22" y="0"/>
                    </a:ln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09" name="Rectangle 372"/>
              <p:cNvSpPr>
                <a:spLocks noChangeArrowheads="1"/>
              </p:cNvSpPr>
              <p:nvPr/>
            </p:nvSpPr>
            <p:spPr bwMode="auto">
              <a:xfrm>
                <a:off x="1407" y="2764"/>
                <a:ext cx="1" cy="1"/>
              </a:xfrm>
              <a:prstGeom prst="rect">
                <a:avLst/>
              </a:prstGeom>
              <a:solidFill>
                <a:srgbClr val="E4E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ko-KR" altLang="ko-KR"/>
              </a:p>
            </p:txBody>
          </p:sp>
          <p:sp>
            <p:nvSpPr>
              <p:cNvPr id="16310" name="Freeform 373"/>
              <p:cNvSpPr>
                <a:spLocks/>
              </p:cNvSpPr>
              <p:nvPr/>
            </p:nvSpPr>
            <p:spPr bwMode="auto">
              <a:xfrm>
                <a:off x="1451" y="2783"/>
                <a:ext cx="13" cy="10"/>
              </a:xfrm>
              <a:custGeom>
                <a:avLst/>
                <a:gdLst>
                  <a:gd name="T0" fmla="*/ 0 w 13"/>
                  <a:gd name="T1" fmla="*/ 0 h 10"/>
                  <a:gd name="T2" fmla="*/ 0 w 13"/>
                  <a:gd name="T3" fmla="*/ 10 h 10"/>
                  <a:gd name="T4" fmla="*/ 10 w 13"/>
                  <a:gd name="T5" fmla="*/ 6 h 10"/>
                  <a:gd name="T6" fmla="*/ 10 w 13"/>
                  <a:gd name="T7" fmla="*/ 6 h 10"/>
                  <a:gd name="T8" fmla="*/ 13 w 13"/>
                  <a:gd name="T9" fmla="*/ 6 h 10"/>
                  <a:gd name="T10" fmla="*/ 13 w 13"/>
                  <a:gd name="T11" fmla="*/ 6 h 10"/>
                  <a:gd name="T12" fmla="*/ 3 w 13"/>
                  <a:gd name="T13" fmla="*/ 3 h 10"/>
                  <a:gd name="T14" fmla="*/ 0 w 13"/>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0"/>
                  <a:gd name="T26" fmla="*/ 13 w 13"/>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0">
                    <a:moveTo>
                      <a:pt x="0" y="0"/>
                    </a:moveTo>
                    <a:lnTo>
                      <a:pt x="0" y="10"/>
                    </a:lnTo>
                    <a:lnTo>
                      <a:pt x="10" y="6"/>
                    </a:lnTo>
                    <a:lnTo>
                      <a:pt x="13" y="6"/>
                    </a:lnTo>
                    <a:lnTo>
                      <a:pt x="3" y="3"/>
                    </a:lnTo>
                    <a:lnTo>
                      <a:pt x="0" y="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11" name="Freeform 374"/>
              <p:cNvSpPr>
                <a:spLocks/>
              </p:cNvSpPr>
              <p:nvPr/>
            </p:nvSpPr>
            <p:spPr bwMode="auto">
              <a:xfrm>
                <a:off x="1429" y="2777"/>
                <a:ext cx="22" cy="19"/>
              </a:xfrm>
              <a:custGeom>
                <a:avLst/>
                <a:gdLst>
                  <a:gd name="T0" fmla="*/ 22 w 22"/>
                  <a:gd name="T1" fmla="*/ 6 h 19"/>
                  <a:gd name="T2" fmla="*/ 0 w 22"/>
                  <a:gd name="T3" fmla="*/ 0 h 19"/>
                  <a:gd name="T4" fmla="*/ 0 w 22"/>
                  <a:gd name="T5" fmla="*/ 19 h 19"/>
                  <a:gd name="T6" fmla="*/ 0 w 22"/>
                  <a:gd name="T7" fmla="*/ 19 h 19"/>
                  <a:gd name="T8" fmla="*/ 3 w 22"/>
                  <a:gd name="T9" fmla="*/ 19 h 19"/>
                  <a:gd name="T10" fmla="*/ 22 w 22"/>
                  <a:gd name="T11" fmla="*/ 16 h 19"/>
                  <a:gd name="T12" fmla="*/ 22 w 22"/>
                  <a:gd name="T13" fmla="*/ 6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22" y="6"/>
                    </a:moveTo>
                    <a:lnTo>
                      <a:pt x="0" y="0"/>
                    </a:lnTo>
                    <a:lnTo>
                      <a:pt x="0" y="19"/>
                    </a:lnTo>
                    <a:lnTo>
                      <a:pt x="3" y="19"/>
                    </a:lnTo>
                    <a:lnTo>
                      <a:pt x="22" y="16"/>
                    </a:lnTo>
                    <a:lnTo>
                      <a:pt x="22" y="6"/>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12" name="Freeform 375"/>
              <p:cNvSpPr>
                <a:spLocks/>
              </p:cNvSpPr>
              <p:nvPr/>
            </p:nvSpPr>
            <p:spPr bwMode="auto">
              <a:xfrm>
                <a:off x="1407" y="2770"/>
                <a:ext cx="22" cy="26"/>
              </a:xfrm>
              <a:custGeom>
                <a:avLst/>
                <a:gdLst>
                  <a:gd name="T0" fmla="*/ 22 w 22"/>
                  <a:gd name="T1" fmla="*/ 7 h 26"/>
                  <a:gd name="T2" fmla="*/ 0 w 22"/>
                  <a:gd name="T3" fmla="*/ 0 h 26"/>
                  <a:gd name="T4" fmla="*/ 0 w 22"/>
                  <a:gd name="T5" fmla="*/ 23 h 26"/>
                  <a:gd name="T6" fmla="*/ 6 w 22"/>
                  <a:gd name="T7" fmla="*/ 23 h 26"/>
                  <a:gd name="T8" fmla="*/ 6 w 22"/>
                  <a:gd name="T9" fmla="*/ 23 h 26"/>
                  <a:gd name="T10" fmla="*/ 22 w 22"/>
                  <a:gd name="T11" fmla="*/ 26 h 26"/>
                  <a:gd name="T12" fmla="*/ 22 w 22"/>
                  <a:gd name="T13" fmla="*/ 7 h 26"/>
                  <a:gd name="T14" fmla="*/ 0 60000 65536"/>
                  <a:gd name="T15" fmla="*/ 0 60000 65536"/>
                  <a:gd name="T16" fmla="*/ 0 60000 65536"/>
                  <a:gd name="T17" fmla="*/ 0 60000 65536"/>
                  <a:gd name="T18" fmla="*/ 0 60000 65536"/>
                  <a:gd name="T19" fmla="*/ 0 60000 65536"/>
                  <a:gd name="T20" fmla="*/ 0 60000 65536"/>
                  <a:gd name="T21" fmla="*/ 0 w 22"/>
                  <a:gd name="T22" fmla="*/ 0 h 26"/>
                  <a:gd name="T23" fmla="*/ 22 w 22"/>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6">
                    <a:moveTo>
                      <a:pt x="22" y="7"/>
                    </a:moveTo>
                    <a:lnTo>
                      <a:pt x="0" y="0"/>
                    </a:lnTo>
                    <a:lnTo>
                      <a:pt x="0" y="23"/>
                    </a:lnTo>
                    <a:lnTo>
                      <a:pt x="6" y="23"/>
                    </a:lnTo>
                    <a:lnTo>
                      <a:pt x="22" y="26"/>
                    </a:lnTo>
                    <a:lnTo>
                      <a:pt x="22" y="7"/>
                    </a:ln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13" name="Freeform 376"/>
              <p:cNvSpPr>
                <a:spLocks/>
              </p:cNvSpPr>
              <p:nvPr/>
            </p:nvSpPr>
            <p:spPr bwMode="auto">
              <a:xfrm>
                <a:off x="1385" y="2767"/>
                <a:ext cx="22" cy="26"/>
              </a:xfrm>
              <a:custGeom>
                <a:avLst/>
                <a:gdLst>
                  <a:gd name="T0" fmla="*/ 22 w 22"/>
                  <a:gd name="T1" fmla="*/ 3 h 26"/>
                  <a:gd name="T2" fmla="*/ 19 w 22"/>
                  <a:gd name="T3" fmla="*/ 3 h 26"/>
                  <a:gd name="T4" fmla="*/ 19 w 22"/>
                  <a:gd name="T5" fmla="*/ 3 h 26"/>
                  <a:gd name="T6" fmla="*/ 0 w 22"/>
                  <a:gd name="T7" fmla="*/ 0 h 26"/>
                  <a:gd name="T8" fmla="*/ 0 w 22"/>
                  <a:gd name="T9" fmla="*/ 0 h 26"/>
                  <a:gd name="T10" fmla="*/ 0 w 22"/>
                  <a:gd name="T11" fmla="*/ 19 h 26"/>
                  <a:gd name="T12" fmla="*/ 22 w 22"/>
                  <a:gd name="T13" fmla="*/ 26 h 26"/>
                  <a:gd name="T14" fmla="*/ 22 w 22"/>
                  <a:gd name="T15" fmla="*/ 3 h 26"/>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26"/>
                  <a:gd name="T26" fmla="*/ 22 w 22"/>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26">
                    <a:moveTo>
                      <a:pt x="22" y="3"/>
                    </a:moveTo>
                    <a:lnTo>
                      <a:pt x="19" y="3"/>
                    </a:lnTo>
                    <a:lnTo>
                      <a:pt x="0" y="0"/>
                    </a:lnTo>
                    <a:lnTo>
                      <a:pt x="0" y="19"/>
                    </a:lnTo>
                    <a:lnTo>
                      <a:pt x="22" y="26"/>
                    </a:lnTo>
                    <a:lnTo>
                      <a:pt x="22" y="3"/>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14" name="Freeform 377"/>
              <p:cNvSpPr>
                <a:spLocks/>
              </p:cNvSpPr>
              <p:nvPr/>
            </p:nvSpPr>
            <p:spPr bwMode="auto">
              <a:xfrm>
                <a:off x="1363" y="2767"/>
                <a:ext cx="22" cy="19"/>
              </a:xfrm>
              <a:custGeom>
                <a:avLst/>
                <a:gdLst>
                  <a:gd name="T0" fmla="*/ 22 w 22"/>
                  <a:gd name="T1" fmla="*/ 0 h 19"/>
                  <a:gd name="T2" fmla="*/ 0 w 22"/>
                  <a:gd name="T3" fmla="*/ 3 h 19"/>
                  <a:gd name="T4" fmla="*/ 0 w 22"/>
                  <a:gd name="T5" fmla="*/ 10 h 19"/>
                  <a:gd name="T6" fmla="*/ 22 w 22"/>
                  <a:gd name="T7" fmla="*/ 19 h 19"/>
                  <a:gd name="T8" fmla="*/ 22 w 22"/>
                  <a:gd name="T9" fmla="*/ 0 h 19"/>
                  <a:gd name="T10" fmla="*/ 0 60000 65536"/>
                  <a:gd name="T11" fmla="*/ 0 60000 65536"/>
                  <a:gd name="T12" fmla="*/ 0 60000 65536"/>
                  <a:gd name="T13" fmla="*/ 0 60000 65536"/>
                  <a:gd name="T14" fmla="*/ 0 60000 65536"/>
                  <a:gd name="T15" fmla="*/ 0 w 22"/>
                  <a:gd name="T16" fmla="*/ 0 h 19"/>
                  <a:gd name="T17" fmla="*/ 22 w 22"/>
                  <a:gd name="T18" fmla="*/ 19 h 19"/>
                </a:gdLst>
                <a:ahLst/>
                <a:cxnLst>
                  <a:cxn ang="T10">
                    <a:pos x="T0" y="T1"/>
                  </a:cxn>
                  <a:cxn ang="T11">
                    <a:pos x="T2" y="T3"/>
                  </a:cxn>
                  <a:cxn ang="T12">
                    <a:pos x="T4" y="T5"/>
                  </a:cxn>
                  <a:cxn ang="T13">
                    <a:pos x="T6" y="T7"/>
                  </a:cxn>
                  <a:cxn ang="T14">
                    <a:pos x="T8" y="T9"/>
                  </a:cxn>
                </a:cxnLst>
                <a:rect l="T15" t="T16" r="T17" b="T18"/>
                <a:pathLst>
                  <a:path w="22" h="19">
                    <a:moveTo>
                      <a:pt x="22" y="0"/>
                    </a:moveTo>
                    <a:lnTo>
                      <a:pt x="0" y="3"/>
                    </a:lnTo>
                    <a:lnTo>
                      <a:pt x="0" y="10"/>
                    </a:lnTo>
                    <a:lnTo>
                      <a:pt x="22" y="19"/>
                    </a:lnTo>
                    <a:lnTo>
                      <a:pt x="22"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15" name="Freeform 378"/>
              <p:cNvSpPr>
                <a:spLocks/>
              </p:cNvSpPr>
              <p:nvPr/>
            </p:nvSpPr>
            <p:spPr bwMode="auto">
              <a:xfrm>
                <a:off x="1356" y="2770"/>
                <a:ext cx="7" cy="7"/>
              </a:xfrm>
              <a:custGeom>
                <a:avLst/>
                <a:gdLst>
                  <a:gd name="T0" fmla="*/ 7 w 7"/>
                  <a:gd name="T1" fmla="*/ 0 h 7"/>
                  <a:gd name="T2" fmla="*/ 0 w 7"/>
                  <a:gd name="T3" fmla="*/ 4 h 7"/>
                  <a:gd name="T4" fmla="*/ 0 w 7"/>
                  <a:gd name="T5" fmla="*/ 4 h 7"/>
                  <a:gd name="T6" fmla="*/ 0 w 7"/>
                  <a:gd name="T7" fmla="*/ 4 h 7"/>
                  <a:gd name="T8" fmla="*/ 0 w 7"/>
                  <a:gd name="T9" fmla="*/ 4 h 7"/>
                  <a:gd name="T10" fmla="*/ 7 w 7"/>
                  <a:gd name="T11" fmla="*/ 7 h 7"/>
                  <a:gd name="T12" fmla="*/ 7 w 7"/>
                  <a:gd name="T13" fmla="*/ 7 h 7"/>
                  <a:gd name="T14" fmla="*/ 7 w 7"/>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7"/>
                  <a:gd name="T26" fmla="*/ 7 w 7"/>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7">
                    <a:moveTo>
                      <a:pt x="7" y="0"/>
                    </a:moveTo>
                    <a:lnTo>
                      <a:pt x="0" y="4"/>
                    </a:lnTo>
                    <a:lnTo>
                      <a:pt x="7" y="7"/>
                    </a:lnTo>
                    <a:lnTo>
                      <a:pt x="7" y="0"/>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16" name="Freeform 379"/>
              <p:cNvSpPr>
                <a:spLocks/>
              </p:cNvSpPr>
              <p:nvPr/>
            </p:nvSpPr>
            <p:spPr bwMode="auto">
              <a:xfrm>
                <a:off x="1407" y="2796"/>
                <a:ext cx="3" cy="6"/>
              </a:xfrm>
              <a:custGeom>
                <a:avLst/>
                <a:gdLst>
                  <a:gd name="T0" fmla="*/ 0 w 3"/>
                  <a:gd name="T1" fmla="*/ 0 h 6"/>
                  <a:gd name="T2" fmla="*/ 0 w 3"/>
                  <a:gd name="T3" fmla="*/ 6 h 6"/>
                  <a:gd name="T4" fmla="*/ 3 w 3"/>
                  <a:gd name="T5" fmla="*/ 6 h 6"/>
                  <a:gd name="T6" fmla="*/ 3 w 3"/>
                  <a:gd name="T7" fmla="*/ 6 h 6"/>
                  <a:gd name="T8" fmla="*/ 3 w 3"/>
                  <a:gd name="T9" fmla="*/ 3 h 6"/>
                  <a:gd name="T10" fmla="*/ 0 w 3"/>
                  <a:gd name="T11" fmla="*/ 0 h 6"/>
                  <a:gd name="T12" fmla="*/ 0 w 3"/>
                  <a:gd name="T13" fmla="*/ 0 h 6"/>
                  <a:gd name="T14" fmla="*/ 0 60000 65536"/>
                  <a:gd name="T15" fmla="*/ 0 60000 65536"/>
                  <a:gd name="T16" fmla="*/ 0 60000 65536"/>
                  <a:gd name="T17" fmla="*/ 0 60000 65536"/>
                  <a:gd name="T18" fmla="*/ 0 60000 65536"/>
                  <a:gd name="T19" fmla="*/ 0 60000 65536"/>
                  <a:gd name="T20" fmla="*/ 0 60000 65536"/>
                  <a:gd name="T21" fmla="*/ 0 w 3"/>
                  <a:gd name="T22" fmla="*/ 0 h 6"/>
                  <a:gd name="T23" fmla="*/ 3 w 3"/>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6">
                    <a:moveTo>
                      <a:pt x="0" y="0"/>
                    </a:moveTo>
                    <a:lnTo>
                      <a:pt x="0" y="6"/>
                    </a:lnTo>
                    <a:lnTo>
                      <a:pt x="3" y="6"/>
                    </a:lnTo>
                    <a:lnTo>
                      <a:pt x="3" y="3"/>
                    </a:lnTo>
                    <a:lnTo>
                      <a:pt x="0" y="0"/>
                    </a:ln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17" name="Freeform 380"/>
              <p:cNvSpPr>
                <a:spLocks/>
              </p:cNvSpPr>
              <p:nvPr/>
            </p:nvSpPr>
            <p:spPr bwMode="auto">
              <a:xfrm>
                <a:off x="1385" y="2789"/>
                <a:ext cx="22" cy="16"/>
              </a:xfrm>
              <a:custGeom>
                <a:avLst/>
                <a:gdLst>
                  <a:gd name="T0" fmla="*/ 22 w 22"/>
                  <a:gd name="T1" fmla="*/ 7 h 16"/>
                  <a:gd name="T2" fmla="*/ 22 w 22"/>
                  <a:gd name="T3" fmla="*/ 7 h 16"/>
                  <a:gd name="T4" fmla="*/ 19 w 22"/>
                  <a:gd name="T5" fmla="*/ 7 h 16"/>
                  <a:gd name="T6" fmla="*/ 0 w 22"/>
                  <a:gd name="T7" fmla="*/ 0 h 16"/>
                  <a:gd name="T8" fmla="*/ 0 w 22"/>
                  <a:gd name="T9" fmla="*/ 16 h 16"/>
                  <a:gd name="T10" fmla="*/ 22 w 22"/>
                  <a:gd name="T11" fmla="*/ 13 h 16"/>
                  <a:gd name="T12" fmla="*/ 22 w 22"/>
                  <a:gd name="T13" fmla="*/ 7 h 16"/>
                  <a:gd name="T14" fmla="*/ 0 60000 65536"/>
                  <a:gd name="T15" fmla="*/ 0 60000 65536"/>
                  <a:gd name="T16" fmla="*/ 0 60000 65536"/>
                  <a:gd name="T17" fmla="*/ 0 60000 65536"/>
                  <a:gd name="T18" fmla="*/ 0 60000 65536"/>
                  <a:gd name="T19" fmla="*/ 0 60000 65536"/>
                  <a:gd name="T20" fmla="*/ 0 60000 65536"/>
                  <a:gd name="T21" fmla="*/ 0 w 22"/>
                  <a:gd name="T22" fmla="*/ 0 h 16"/>
                  <a:gd name="T23" fmla="*/ 22 w 22"/>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6">
                    <a:moveTo>
                      <a:pt x="22" y="7"/>
                    </a:moveTo>
                    <a:lnTo>
                      <a:pt x="22" y="7"/>
                    </a:lnTo>
                    <a:lnTo>
                      <a:pt x="19" y="7"/>
                    </a:lnTo>
                    <a:lnTo>
                      <a:pt x="0" y="0"/>
                    </a:lnTo>
                    <a:lnTo>
                      <a:pt x="0" y="16"/>
                    </a:lnTo>
                    <a:lnTo>
                      <a:pt x="22" y="13"/>
                    </a:lnTo>
                    <a:lnTo>
                      <a:pt x="22" y="7"/>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18" name="Freeform 381"/>
              <p:cNvSpPr>
                <a:spLocks/>
              </p:cNvSpPr>
              <p:nvPr/>
            </p:nvSpPr>
            <p:spPr bwMode="auto">
              <a:xfrm>
                <a:off x="1363" y="2783"/>
                <a:ext cx="22" cy="25"/>
              </a:xfrm>
              <a:custGeom>
                <a:avLst/>
                <a:gdLst>
                  <a:gd name="T0" fmla="*/ 22 w 22"/>
                  <a:gd name="T1" fmla="*/ 6 h 25"/>
                  <a:gd name="T2" fmla="*/ 0 w 22"/>
                  <a:gd name="T3" fmla="*/ 0 h 25"/>
                  <a:gd name="T4" fmla="*/ 0 w 22"/>
                  <a:gd name="T5" fmla="*/ 22 h 25"/>
                  <a:gd name="T6" fmla="*/ 0 w 22"/>
                  <a:gd name="T7" fmla="*/ 22 h 25"/>
                  <a:gd name="T8" fmla="*/ 19 w 22"/>
                  <a:gd name="T9" fmla="*/ 25 h 25"/>
                  <a:gd name="T10" fmla="*/ 22 w 22"/>
                  <a:gd name="T11" fmla="*/ 22 h 25"/>
                  <a:gd name="T12" fmla="*/ 22 w 22"/>
                  <a:gd name="T13" fmla="*/ 6 h 25"/>
                  <a:gd name="T14" fmla="*/ 0 60000 65536"/>
                  <a:gd name="T15" fmla="*/ 0 60000 65536"/>
                  <a:gd name="T16" fmla="*/ 0 60000 65536"/>
                  <a:gd name="T17" fmla="*/ 0 60000 65536"/>
                  <a:gd name="T18" fmla="*/ 0 60000 65536"/>
                  <a:gd name="T19" fmla="*/ 0 60000 65536"/>
                  <a:gd name="T20" fmla="*/ 0 60000 65536"/>
                  <a:gd name="T21" fmla="*/ 0 w 22"/>
                  <a:gd name="T22" fmla="*/ 0 h 25"/>
                  <a:gd name="T23" fmla="*/ 22 w 2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5">
                    <a:moveTo>
                      <a:pt x="22" y="6"/>
                    </a:moveTo>
                    <a:lnTo>
                      <a:pt x="0" y="0"/>
                    </a:lnTo>
                    <a:lnTo>
                      <a:pt x="0" y="22"/>
                    </a:lnTo>
                    <a:lnTo>
                      <a:pt x="19" y="25"/>
                    </a:lnTo>
                    <a:lnTo>
                      <a:pt x="22" y="22"/>
                    </a:lnTo>
                    <a:lnTo>
                      <a:pt x="22" y="6"/>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19" name="Freeform 382"/>
              <p:cNvSpPr>
                <a:spLocks/>
              </p:cNvSpPr>
              <p:nvPr/>
            </p:nvSpPr>
            <p:spPr bwMode="auto">
              <a:xfrm>
                <a:off x="1341" y="2777"/>
                <a:ext cx="22" cy="28"/>
              </a:xfrm>
              <a:custGeom>
                <a:avLst/>
                <a:gdLst>
                  <a:gd name="T0" fmla="*/ 22 w 22"/>
                  <a:gd name="T1" fmla="*/ 6 h 28"/>
                  <a:gd name="T2" fmla="*/ 12 w 22"/>
                  <a:gd name="T3" fmla="*/ 3 h 28"/>
                  <a:gd name="T4" fmla="*/ 12 w 22"/>
                  <a:gd name="T5" fmla="*/ 3 h 28"/>
                  <a:gd name="T6" fmla="*/ 0 w 22"/>
                  <a:gd name="T7" fmla="*/ 0 h 28"/>
                  <a:gd name="T8" fmla="*/ 0 w 22"/>
                  <a:gd name="T9" fmla="*/ 22 h 28"/>
                  <a:gd name="T10" fmla="*/ 19 w 22"/>
                  <a:gd name="T11" fmla="*/ 28 h 28"/>
                  <a:gd name="T12" fmla="*/ 19 w 22"/>
                  <a:gd name="T13" fmla="*/ 28 h 28"/>
                  <a:gd name="T14" fmla="*/ 22 w 22"/>
                  <a:gd name="T15" fmla="*/ 28 h 28"/>
                  <a:gd name="T16" fmla="*/ 22 w 22"/>
                  <a:gd name="T17" fmla="*/ 6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8"/>
                  <a:gd name="T29" fmla="*/ 22 w 22"/>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8">
                    <a:moveTo>
                      <a:pt x="22" y="6"/>
                    </a:moveTo>
                    <a:lnTo>
                      <a:pt x="12" y="3"/>
                    </a:lnTo>
                    <a:lnTo>
                      <a:pt x="0" y="0"/>
                    </a:lnTo>
                    <a:lnTo>
                      <a:pt x="0" y="22"/>
                    </a:lnTo>
                    <a:lnTo>
                      <a:pt x="19" y="28"/>
                    </a:lnTo>
                    <a:lnTo>
                      <a:pt x="22" y="28"/>
                    </a:lnTo>
                    <a:lnTo>
                      <a:pt x="22" y="6"/>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20" name="Freeform 383"/>
              <p:cNvSpPr>
                <a:spLocks/>
              </p:cNvSpPr>
              <p:nvPr/>
            </p:nvSpPr>
            <p:spPr bwMode="auto">
              <a:xfrm>
                <a:off x="1318" y="2777"/>
                <a:ext cx="23" cy="22"/>
              </a:xfrm>
              <a:custGeom>
                <a:avLst/>
                <a:gdLst>
                  <a:gd name="T0" fmla="*/ 23 w 23"/>
                  <a:gd name="T1" fmla="*/ 0 h 22"/>
                  <a:gd name="T2" fmla="*/ 23 w 23"/>
                  <a:gd name="T3" fmla="*/ 0 h 22"/>
                  <a:gd name="T4" fmla="*/ 16 w 23"/>
                  <a:gd name="T5" fmla="*/ 0 h 22"/>
                  <a:gd name="T6" fmla="*/ 0 w 23"/>
                  <a:gd name="T7" fmla="*/ 3 h 22"/>
                  <a:gd name="T8" fmla="*/ 0 w 23"/>
                  <a:gd name="T9" fmla="*/ 16 h 22"/>
                  <a:gd name="T10" fmla="*/ 23 w 23"/>
                  <a:gd name="T11" fmla="*/ 22 h 22"/>
                  <a:gd name="T12" fmla="*/ 23 w 23"/>
                  <a:gd name="T13" fmla="*/ 0 h 22"/>
                  <a:gd name="T14" fmla="*/ 0 60000 65536"/>
                  <a:gd name="T15" fmla="*/ 0 60000 65536"/>
                  <a:gd name="T16" fmla="*/ 0 60000 65536"/>
                  <a:gd name="T17" fmla="*/ 0 60000 65536"/>
                  <a:gd name="T18" fmla="*/ 0 60000 65536"/>
                  <a:gd name="T19" fmla="*/ 0 60000 65536"/>
                  <a:gd name="T20" fmla="*/ 0 60000 65536"/>
                  <a:gd name="T21" fmla="*/ 0 w 23"/>
                  <a:gd name="T22" fmla="*/ 0 h 22"/>
                  <a:gd name="T23" fmla="*/ 23 w 23"/>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2">
                    <a:moveTo>
                      <a:pt x="23" y="0"/>
                    </a:moveTo>
                    <a:lnTo>
                      <a:pt x="23" y="0"/>
                    </a:lnTo>
                    <a:lnTo>
                      <a:pt x="16" y="0"/>
                    </a:lnTo>
                    <a:lnTo>
                      <a:pt x="0" y="3"/>
                    </a:lnTo>
                    <a:lnTo>
                      <a:pt x="0" y="16"/>
                    </a:lnTo>
                    <a:lnTo>
                      <a:pt x="23" y="22"/>
                    </a:lnTo>
                    <a:lnTo>
                      <a:pt x="23"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21" name="Freeform 384"/>
              <p:cNvSpPr>
                <a:spLocks/>
              </p:cNvSpPr>
              <p:nvPr/>
            </p:nvSpPr>
            <p:spPr bwMode="auto">
              <a:xfrm>
                <a:off x="1303" y="2780"/>
                <a:ext cx="15" cy="13"/>
              </a:xfrm>
              <a:custGeom>
                <a:avLst/>
                <a:gdLst>
                  <a:gd name="T0" fmla="*/ 15 w 15"/>
                  <a:gd name="T1" fmla="*/ 0 h 13"/>
                  <a:gd name="T2" fmla="*/ 0 w 15"/>
                  <a:gd name="T3" fmla="*/ 3 h 13"/>
                  <a:gd name="T4" fmla="*/ 0 w 15"/>
                  <a:gd name="T5" fmla="*/ 3 h 13"/>
                  <a:gd name="T6" fmla="*/ 0 w 15"/>
                  <a:gd name="T7" fmla="*/ 3 h 13"/>
                  <a:gd name="T8" fmla="*/ 0 w 15"/>
                  <a:gd name="T9" fmla="*/ 6 h 13"/>
                  <a:gd name="T10" fmla="*/ 6 w 15"/>
                  <a:gd name="T11" fmla="*/ 9 h 13"/>
                  <a:gd name="T12" fmla="*/ 15 w 15"/>
                  <a:gd name="T13" fmla="*/ 13 h 13"/>
                  <a:gd name="T14" fmla="*/ 15 w 15"/>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3"/>
                  <a:gd name="T26" fmla="*/ 15 w 15"/>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3">
                    <a:moveTo>
                      <a:pt x="15" y="0"/>
                    </a:moveTo>
                    <a:lnTo>
                      <a:pt x="0" y="3"/>
                    </a:lnTo>
                    <a:lnTo>
                      <a:pt x="0" y="6"/>
                    </a:lnTo>
                    <a:lnTo>
                      <a:pt x="6" y="9"/>
                    </a:lnTo>
                    <a:lnTo>
                      <a:pt x="15" y="13"/>
                    </a:lnTo>
                    <a:lnTo>
                      <a:pt x="15"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22" name="Freeform 385"/>
              <p:cNvSpPr>
                <a:spLocks/>
              </p:cNvSpPr>
              <p:nvPr/>
            </p:nvSpPr>
            <p:spPr bwMode="auto">
              <a:xfrm>
                <a:off x="1341" y="2805"/>
                <a:ext cx="19" cy="10"/>
              </a:xfrm>
              <a:custGeom>
                <a:avLst/>
                <a:gdLst>
                  <a:gd name="T0" fmla="*/ 3 w 19"/>
                  <a:gd name="T1" fmla="*/ 10 h 10"/>
                  <a:gd name="T2" fmla="*/ 15 w 19"/>
                  <a:gd name="T3" fmla="*/ 7 h 10"/>
                  <a:gd name="T4" fmla="*/ 15 w 19"/>
                  <a:gd name="T5" fmla="*/ 7 h 10"/>
                  <a:gd name="T6" fmla="*/ 19 w 19"/>
                  <a:gd name="T7" fmla="*/ 7 h 10"/>
                  <a:gd name="T8" fmla="*/ 15 w 19"/>
                  <a:gd name="T9" fmla="*/ 3 h 10"/>
                  <a:gd name="T10" fmla="*/ 9 w 19"/>
                  <a:gd name="T11" fmla="*/ 0 h 10"/>
                  <a:gd name="T12" fmla="*/ 0 w 19"/>
                  <a:gd name="T13" fmla="*/ 0 h 10"/>
                  <a:gd name="T14" fmla="*/ 3 w 19"/>
                  <a:gd name="T15" fmla="*/ 10 h 10"/>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0"/>
                  <a:gd name="T26" fmla="*/ 19 w 19"/>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0">
                    <a:moveTo>
                      <a:pt x="3" y="10"/>
                    </a:moveTo>
                    <a:lnTo>
                      <a:pt x="15" y="7"/>
                    </a:lnTo>
                    <a:lnTo>
                      <a:pt x="19" y="7"/>
                    </a:lnTo>
                    <a:lnTo>
                      <a:pt x="15" y="3"/>
                    </a:lnTo>
                    <a:lnTo>
                      <a:pt x="9" y="0"/>
                    </a:lnTo>
                    <a:lnTo>
                      <a:pt x="0" y="0"/>
                    </a:lnTo>
                    <a:lnTo>
                      <a:pt x="3" y="10"/>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23" name="Freeform 386"/>
              <p:cNvSpPr>
                <a:spLocks/>
              </p:cNvSpPr>
              <p:nvPr/>
            </p:nvSpPr>
            <p:spPr bwMode="auto">
              <a:xfrm>
                <a:off x="1318" y="2796"/>
                <a:ext cx="26" cy="22"/>
              </a:xfrm>
              <a:custGeom>
                <a:avLst/>
                <a:gdLst>
                  <a:gd name="T0" fmla="*/ 23 w 26"/>
                  <a:gd name="T1" fmla="*/ 9 h 22"/>
                  <a:gd name="T2" fmla="*/ 0 w 26"/>
                  <a:gd name="T3" fmla="*/ 0 h 22"/>
                  <a:gd name="T4" fmla="*/ 4 w 26"/>
                  <a:gd name="T5" fmla="*/ 22 h 22"/>
                  <a:gd name="T6" fmla="*/ 4 w 26"/>
                  <a:gd name="T7" fmla="*/ 22 h 22"/>
                  <a:gd name="T8" fmla="*/ 7 w 26"/>
                  <a:gd name="T9" fmla="*/ 22 h 22"/>
                  <a:gd name="T10" fmla="*/ 26 w 26"/>
                  <a:gd name="T11" fmla="*/ 19 h 22"/>
                  <a:gd name="T12" fmla="*/ 23 w 26"/>
                  <a:gd name="T13" fmla="*/ 9 h 22"/>
                  <a:gd name="T14" fmla="*/ 0 60000 65536"/>
                  <a:gd name="T15" fmla="*/ 0 60000 65536"/>
                  <a:gd name="T16" fmla="*/ 0 60000 65536"/>
                  <a:gd name="T17" fmla="*/ 0 60000 65536"/>
                  <a:gd name="T18" fmla="*/ 0 60000 65536"/>
                  <a:gd name="T19" fmla="*/ 0 60000 65536"/>
                  <a:gd name="T20" fmla="*/ 0 60000 65536"/>
                  <a:gd name="T21" fmla="*/ 0 w 26"/>
                  <a:gd name="T22" fmla="*/ 0 h 22"/>
                  <a:gd name="T23" fmla="*/ 26 w 26"/>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2">
                    <a:moveTo>
                      <a:pt x="23" y="9"/>
                    </a:moveTo>
                    <a:lnTo>
                      <a:pt x="0" y="0"/>
                    </a:lnTo>
                    <a:lnTo>
                      <a:pt x="4" y="22"/>
                    </a:lnTo>
                    <a:lnTo>
                      <a:pt x="7" y="22"/>
                    </a:lnTo>
                    <a:lnTo>
                      <a:pt x="26" y="19"/>
                    </a:lnTo>
                    <a:lnTo>
                      <a:pt x="23" y="9"/>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24" name="Freeform 387"/>
              <p:cNvSpPr>
                <a:spLocks/>
              </p:cNvSpPr>
              <p:nvPr/>
            </p:nvSpPr>
            <p:spPr bwMode="auto">
              <a:xfrm>
                <a:off x="1296" y="2789"/>
                <a:ext cx="26" cy="29"/>
              </a:xfrm>
              <a:custGeom>
                <a:avLst/>
                <a:gdLst>
                  <a:gd name="T0" fmla="*/ 22 w 26"/>
                  <a:gd name="T1" fmla="*/ 7 h 29"/>
                  <a:gd name="T2" fmla="*/ 3 w 26"/>
                  <a:gd name="T3" fmla="*/ 0 h 29"/>
                  <a:gd name="T4" fmla="*/ 3 w 26"/>
                  <a:gd name="T5" fmla="*/ 0 h 29"/>
                  <a:gd name="T6" fmla="*/ 0 w 26"/>
                  <a:gd name="T7" fmla="*/ 0 h 29"/>
                  <a:gd name="T8" fmla="*/ 3 w 26"/>
                  <a:gd name="T9" fmla="*/ 26 h 29"/>
                  <a:gd name="T10" fmla="*/ 10 w 26"/>
                  <a:gd name="T11" fmla="*/ 26 h 29"/>
                  <a:gd name="T12" fmla="*/ 10 w 26"/>
                  <a:gd name="T13" fmla="*/ 26 h 29"/>
                  <a:gd name="T14" fmla="*/ 26 w 26"/>
                  <a:gd name="T15" fmla="*/ 29 h 29"/>
                  <a:gd name="T16" fmla="*/ 22 w 26"/>
                  <a:gd name="T17" fmla="*/ 7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9"/>
                  <a:gd name="T29" fmla="*/ 26 w 26"/>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9">
                    <a:moveTo>
                      <a:pt x="22" y="7"/>
                    </a:moveTo>
                    <a:lnTo>
                      <a:pt x="3" y="0"/>
                    </a:lnTo>
                    <a:lnTo>
                      <a:pt x="0" y="0"/>
                    </a:lnTo>
                    <a:lnTo>
                      <a:pt x="3" y="26"/>
                    </a:lnTo>
                    <a:lnTo>
                      <a:pt x="10" y="26"/>
                    </a:lnTo>
                    <a:lnTo>
                      <a:pt x="26" y="29"/>
                    </a:lnTo>
                    <a:lnTo>
                      <a:pt x="22" y="7"/>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25" name="Freeform 388"/>
              <p:cNvSpPr>
                <a:spLocks/>
              </p:cNvSpPr>
              <p:nvPr/>
            </p:nvSpPr>
            <p:spPr bwMode="auto">
              <a:xfrm>
                <a:off x="1274" y="2786"/>
                <a:ext cx="25" cy="29"/>
              </a:xfrm>
              <a:custGeom>
                <a:avLst/>
                <a:gdLst>
                  <a:gd name="T0" fmla="*/ 22 w 25"/>
                  <a:gd name="T1" fmla="*/ 3 h 29"/>
                  <a:gd name="T2" fmla="*/ 22 w 25"/>
                  <a:gd name="T3" fmla="*/ 3 h 29"/>
                  <a:gd name="T4" fmla="*/ 3 w 25"/>
                  <a:gd name="T5" fmla="*/ 0 h 29"/>
                  <a:gd name="T6" fmla="*/ 0 w 25"/>
                  <a:gd name="T7" fmla="*/ 3 h 29"/>
                  <a:gd name="T8" fmla="*/ 0 w 25"/>
                  <a:gd name="T9" fmla="*/ 19 h 29"/>
                  <a:gd name="T10" fmla="*/ 25 w 25"/>
                  <a:gd name="T11" fmla="*/ 29 h 29"/>
                  <a:gd name="T12" fmla="*/ 22 w 25"/>
                  <a:gd name="T13" fmla="*/ 3 h 29"/>
                  <a:gd name="T14" fmla="*/ 0 60000 65536"/>
                  <a:gd name="T15" fmla="*/ 0 60000 65536"/>
                  <a:gd name="T16" fmla="*/ 0 60000 65536"/>
                  <a:gd name="T17" fmla="*/ 0 60000 65536"/>
                  <a:gd name="T18" fmla="*/ 0 60000 65536"/>
                  <a:gd name="T19" fmla="*/ 0 60000 65536"/>
                  <a:gd name="T20" fmla="*/ 0 60000 65536"/>
                  <a:gd name="T21" fmla="*/ 0 w 25"/>
                  <a:gd name="T22" fmla="*/ 0 h 29"/>
                  <a:gd name="T23" fmla="*/ 25 w 25"/>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9">
                    <a:moveTo>
                      <a:pt x="22" y="3"/>
                    </a:moveTo>
                    <a:lnTo>
                      <a:pt x="22" y="3"/>
                    </a:lnTo>
                    <a:lnTo>
                      <a:pt x="3" y="0"/>
                    </a:lnTo>
                    <a:lnTo>
                      <a:pt x="0" y="3"/>
                    </a:lnTo>
                    <a:lnTo>
                      <a:pt x="0" y="19"/>
                    </a:lnTo>
                    <a:lnTo>
                      <a:pt x="25" y="29"/>
                    </a:lnTo>
                    <a:lnTo>
                      <a:pt x="22" y="3"/>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26" name="Freeform 389"/>
              <p:cNvSpPr>
                <a:spLocks/>
              </p:cNvSpPr>
              <p:nvPr/>
            </p:nvSpPr>
            <p:spPr bwMode="auto">
              <a:xfrm>
                <a:off x="1252" y="2789"/>
                <a:ext cx="22" cy="16"/>
              </a:xfrm>
              <a:custGeom>
                <a:avLst/>
                <a:gdLst>
                  <a:gd name="T0" fmla="*/ 22 w 22"/>
                  <a:gd name="T1" fmla="*/ 0 h 16"/>
                  <a:gd name="T2" fmla="*/ 0 w 22"/>
                  <a:gd name="T3" fmla="*/ 4 h 16"/>
                  <a:gd name="T4" fmla="*/ 0 w 22"/>
                  <a:gd name="T5" fmla="*/ 10 h 16"/>
                  <a:gd name="T6" fmla="*/ 22 w 22"/>
                  <a:gd name="T7" fmla="*/ 16 h 16"/>
                  <a:gd name="T8" fmla="*/ 22 w 22"/>
                  <a:gd name="T9" fmla="*/ 0 h 16"/>
                  <a:gd name="T10" fmla="*/ 0 60000 65536"/>
                  <a:gd name="T11" fmla="*/ 0 60000 65536"/>
                  <a:gd name="T12" fmla="*/ 0 60000 65536"/>
                  <a:gd name="T13" fmla="*/ 0 60000 65536"/>
                  <a:gd name="T14" fmla="*/ 0 60000 65536"/>
                  <a:gd name="T15" fmla="*/ 0 w 22"/>
                  <a:gd name="T16" fmla="*/ 0 h 16"/>
                  <a:gd name="T17" fmla="*/ 22 w 22"/>
                  <a:gd name="T18" fmla="*/ 16 h 16"/>
                </a:gdLst>
                <a:ahLst/>
                <a:cxnLst>
                  <a:cxn ang="T10">
                    <a:pos x="T0" y="T1"/>
                  </a:cxn>
                  <a:cxn ang="T11">
                    <a:pos x="T2" y="T3"/>
                  </a:cxn>
                  <a:cxn ang="T12">
                    <a:pos x="T4" y="T5"/>
                  </a:cxn>
                  <a:cxn ang="T13">
                    <a:pos x="T6" y="T7"/>
                  </a:cxn>
                  <a:cxn ang="T14">
                    <a:pos x="T8" y="T9"/>
                  </a:cxn>
                </a:cxnLst>
                <a:rect l="T15" t="T16" r="T17" b="T18"/>
                <a:pathLst>
                  <a:path w="22" h="16">
                    <a:moveTo>
                      <a:pt x="22" y="0"/>
                    </a:moveTo>
                    <a:lnTo>
                      <a:pt x="0" y="4"/>
                    </a:lnTo>
                    <a:lnTo>
                      <a:pt x="0" y="10"/>
                    </a:lnTo>
                    <a:lnTo>
                      <a:pt x="22" y="16"/>
                    </a:lnTo>
                    <a:lnTo>
                      <a:pt x="22"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27" name="Freeform 390"/>
              <p:cNvSpPr>
                <a:spLocks/>
              </p:cNvSpPr>
              <p:nvPr/>
            </p:nvSpPr>
            <p:spPr bwMode="auto">
              <a:xfrm>
                <a:off x="1246" y="2793"/>
                <a:ext cx="6" cy="6"/>
              </a:xfrm>
              <a:custGeom>
                <a:avLst/>
                <a:gdLst>
                  <a:gd name="T0" fmla="*/ 6 w 6"/>
                  <a:gd name="T1" fmla="*/ 0 h 6"/>
                  <a:gd name="T2" fmla="*/ 3 w 6"/>
                  <a:gd name="T3" fmla="*/ 0 h 6"/>
                  <a:gd name="T4" fmla="*/ 3 w 6"/>
                  <a:gd name="T5" fmla="*/ 0 h 6"/>
                  <a:gd name="T6" fmla="*/ 0 w 6"/>
                  <a:gd name="T7" fmla="*/ 0 h 6"/>
                  <a:gd name="T8" fmla="*/ 0 w 6"/>
                  <a:gd name="T9" fmla="*/ 3 h 6"/>
                  <a:gd name="T10" fmla="*/ 6 w 6"/>
                  <a:gd name="T11" fmla="*/ 6 h 6"/>
                  <a:gd name="T12" fmla="*/ 6 w 6"/>
                  <a:gd name="T13" fmla="*/ 6 h 6"/>
                  <a:gd name="T14" fmla="*/ 6 w 6"/>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0"/>
                    </a:moveTo>
                    <a:lnTo>
                      <a:pt x="3" y="0"/>
                    </a:lnTo>
                    <a:lnTo>
                      <a:pt x="0" y="0"/>
                    </a:lnTo>
                    <a:lnTo>
                      <a:pt x="0" y="3"/>
                    </a:lnTo>
                    <a:lnTo>
                      <a:pt x="6" y="6"/>
                    </a:lnTo>
                    <a:lnTo>
                      <a:pt x="6"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28" name="Freeform 391"/>
              <p:cNvSpPr>
                <a:spLocks/>
              </p:cNvSpPr>
              <p:nvPr/>
            </p:nvSpPr>
            <p:spPr bwMode="auto">
              <a:xfrm>
                <a:off x="1299" y="2818"/>
                <a:ext cx="4" cy="6"/>
              </a:xfrm>
              <a:custGeom>
                <a:avLst/>
                <a:gdLst>
                  <a:gd name="T0" fmla="*/ 0 w 4"/>
                  <a:gd name="T1" fmla="*/ 0 h 6"/>
                  <a:gd name="T2" fmla="*/ 0 w 4"/>
                  <a:gd name="T3" fmla="*/ 6 h 6"/>
                  <a:gd name="T4" fmla="*/ 0 w 4"/>
                  <a:gd name="T5" fmla="*/ 6 h 6"/>
                  <a:gd name="T6" fmla="*/ 0 w 4"/>
                  <a:gd name="T7" fmla="*/ 6 h 6"/>
                  <a:gd name="T8" fmla="*/ 4 w 4"/>
                  <a:gd name="T9" fmla="*/ 3 h 6"/>
                  <a:gd name="T10" fmla="*/ 0 w 4"/>
                  <a:gd name="T11" fmla="*/ 0 h 6"/>
                  <a:gd name="T12" fmla="*/ 0 w 4"/>
                  <a:gd name="T13" fmla="*/ 0 h 6"/>
                  <a:gd name="T14" fmla="*/ 0 60000 65536"/>
                  <a:gd name="T15" fmla="*/ 0 60000 65536"/>
                  <a:gd name="T16" fmla="*/ 0 60000 65536"/>
                  <a:gd name="T17" fmla="*/ 0 60000 65536"/>
                  <a:gd name="T18" fmla="*/ 0 60000 65536"/>
                  <a:gd name="T19" fmla="*/ 0 60000 65536"/>
                  <a:gd name="T20" fmla="*/ 0 60000 65536"/>
                  <a:gd name="T21" fmla="*/ 0 w 4"/>
                  <a:gd name="T22" fmla="*/ 0 h 6"/>
                  <a:gd name="T23" fmla="*/ 4 w 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6">
                    <a:moveTo>
                      <a:pt x="0" y="0"/>
                    </a:moveTo>
                    <a:lnTo>
                      <a:pt x="0" y="6"/>
                    </a:lnTo>
                    <a:lnTo>
                      <a:pt x="4" y="3"/>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29" name="Freeform 392"/>
              <p:cNvSpPr>
                <a:spLocks/>
              </p:cNvSpPr>
              <p:nvPr/>
            </p:nvSpPr>
            <p:spPr bwMode="auto">
              <a:xfrm>
                <a:off x="1277" y="2812"/>
                <a:ext cx="22" cy="15"/>
              </a:xfrm>
              <a:custGeom>
                <a:avLst/>
                <a:gdLst>
                  <a:gd name="T0" fmla="*/ 22 w 22"/>
                  <a:gd name="T1" fmla="*/ 6 h 15"/>
                  <a:gd name="T2" fmla="*/ 22 w 22"/>
                  <a:gd name="T3" fmla="*/ 6 h 15"/>
                  <a:gd name="T4" fmla="*/ 19 w 22"/>
                  <a:gd name="T5" fmla="*/ 6 h 15"/>
                  <a:gd name="T6" fmla="*/ 0 w 22"/>
                  <a:gd name="T7" fmla="*/ 0 h 15"/>
                  <a:gd name="T8" fmla="*/ 0 w 22"/>
                  <a:gd name="T9" fmla="*/ 15 h 15"/>
                  <a:gd name="T10" fmla="*/ 22 w 22"/>
                  <a:gd name="T11" fmla="*/ 12 h 15"/>
                  <a:gd name="T12" fmla="*/ 22 w 22"/>
                  <a:gd name="T13" fmla="*/ 6 h 15"/>
                  <a:gd name="T14" fmla="*/ 0 60000 65536"/>
                  <a:gd name="T15" fmla="*/ 0 60000 65536"/>
                  <a:gd name="T16" fmla="*/ 0 60000 65536"/>
                  <a:gd name="T17" fmla="*/ 0 60000 65536"/>
                  <a:gd name="T18" fmla="*/ 0 60000 65536"/>
                  <a:gd name="T19" fmla="*/ 0 60000 65536"/>
                  <a:gd name="T20" fmla="*/ 0 60000 65536"/>
                  <a:gd name="T21" fmla="*/ 0 w 22"/>
                  <a:gd name="T22" fmla="*/ 0 h 15"/>
                  <a:gd name="T23" fmla="*/ 22 w 22"/>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5">
                    <a:moveTo>
                      <a:pt x="22" y="6"/>
                    </a:moveTo>
                    <a:lnTo>
                      <a:pt x="22" y="6"/>
                    </a:lnTo>
                    <a:lnTo>
                      <a:pt x="19" y="6"/>
                    </a:lnTo>
                    <a:lnTo>
                      <a:pt x="0" y="0"/>
                    </a:lnTo>
                    <a:lnTo>
                      <a:pt x="0" y="15"/>
                    </a:lnTo>
                    <a:lnTo>
                      <a:pt x="22" y="12"/>
                    </a:lnTo>
                    <a:lnTo>
                      <a:pt x="22" y="6"/>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30" name="Freeform 393"/>
              <p:cNvSpPr>
                <a:spLocks/>
              </p:cNvSpPr>
              <p:nvPr/>
            </p:nvSpPr>
            <p:spPr bwMode="auto">
              <a:xfrm>
                <a:off x="1252" y="2805"/>
                <a:ext cx="25" cy="26"/>
              </a:xfrm>
              <a:custGeom>
                <a:avLst/>
                <a:gdLst>
                  <a:gd name="T0" fmla="*/ 25 w 25"/>
                  <a:gd name="T1" fmla="*/ 7 h 26"/>
                  <a:gd name="T2" fmla="*/ 0 w 25"/>
                  <a:gd name="T3" fmla="*/ 0 h 26"/>
                  <a:gd name="T4" fmla="*/ 3 w 25"/>
                  <a:gd name="T5" fmla="*/ 26 h 26"/>
                  <a:gd name="T6" fmla="*/ 3 w 25"/>
                  <a:gd name="T7" fmla="*/ 26 h 26"/>
                  <a:gd name="T8" fmla="*/ 16 w 25"/>
                  <a:gd name="T9" fmla="*/ 26 h 26"/>
                  <a:gd name="T10" fmla="*/ 25 w 25"/>
                  <a:gd name="T11" fmla="*/ 22 h 26"/>
                  <a:gd name="T12" fmla="*/ 25 w 25"/>
                  <a:gd name="T13" fmla="*/ 7 h 26"/>
                  <a:gd name="T14" fmla="*/ 0 60000 65536"/>
                  <a:gd name="T15" fmla="*/ 0 60000 65536"/>
                  <a:gd name="T16" fmla="*/ 0 60000 65536"/>
                  <a:gd name="T17" fmla="*/ 0 60000 65536"/>
                  <a:gd name="T18" fmla="*/ 0 60000 65536"/>
                  <a:gd name="T19" fmla="*/ 0 60000 65536"/>
                  <a:gd name="T20" fmla="*/ 0 60000 65536"/>
                  <a:gd name="T21" fmla="*/ 0 w 25"/>
                  <a:gd name="T22" fmla="*/ 0 h 26"/>
                  <a:gd name="T23" fmla="*/ 25 w 25"/>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6">
                    <a:moveTo>
                      <a:pt x="25" y="7"/>
                    </a:moveTo>
                    <a:lnTo>
                      <a:pt x="0" y="0"/>
                    </a:lnTo>
                    <a:lnTo>
                      <a:pt x="3" y="26"/>
                    </a:lnTo>
                    <a:lnTo>
                      <a:pt x="16" y="26"/>
                    </a:lnTo>
                    <a:lnTo>
                      <a:pt x="25" y="22"/>
                    </a:lnTo>
                    <a:lnTo>
                      <a:pt x="25" y="7"/>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31" name="Freeform 394"/>
              <p:cNvSpPr>
                <a:spLocks/>
              </p:cNvSpPr>
              <p:nvPr/>
            </p:nvSpPr>
            <p:spPr bwMode="auto">
              <a:xfrm>
                <a:off x="1230" y="2799"/>
                <a:ext cx="25" cy="32"/>
              </a:xfrm>
              <a:custGeom>
                <a:avLst/>
                <a:gdLst>
                  <a:gd name="T0" fmla="*/ 22 w 25"/>
                  <a:gd name="T1" fmla="*/ 6 h 32"/>
                  <a:gd name="T2" fmla="*/ 12 w 25"/>
                  <a:gd name="T3" fmla="*/ 3 h 32"/>
                  <a:gd name="T4" fmla="*/ 12 w 25"/>
                  <a:gd name="T5" fmla="*/ 3 h 32"/>
                  <a:gd name="T6" fmla="*/ 0 w 25"/>
                  <a:gd name="T7" fmla="*/ 0 h 32"/>
                  <a:gd name="T8" fmla="*/ 3 w 25"/>
                  <a:gd name="T9" fmla="*/ 22 h 32"/>
                  <a:gd name="T10" fmla="*/ 19 w 25"/>
                  <a:gd name="T11" fmla="*/ 28 h 32"/>
                  <a:gd name="T12" fmla="*/ 19 w 25"/>
                  <a:gd name="T13" fmla="*/ 28 h 32"/>
                  <a:gd name="T14" fmla="*/ 25 w 25"/>
                  <a:gd name="T15" fmla="*/ 32 h 32"/>
                  <a:gd name="T16" fmla="*/ 22 w 25"/>
                  <a:gd name="T17" fmla="*/ 6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32"/>
                  <a:gd name="T29" fmla="*/ 25 w 25"/>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32">
                    <a:moveTo>
                      <a:pt x="22" y="6"/>
                    </a:moveTo>
                    <a:lnTo>
                      <a:pt x="12" y="3"/>
                    </a:lnTo>
                    <a:lnTo>
                      <a:pt x="0" y="0"/>
                    </a:lnTo>
                    <a:lnTo>
                      <a:pt x="3" y="22"/>
                    </a:lnTo>
                    <a:lnTo>
                      <a:pt x="19" y="28"/>
                    </a:lnTo>
                    <a:lnTo>
                      <a:pt x="25" y="32"/>
                    </a:lnTo>
                    <a:lnTo>
                      <a:pt x="22" y="6"/>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32" name="Freeform 395"/>
              <p:cNvSpPr>
                <a:spLocks/>
              </p:cNvSpPr>
              <p:nvPr/>
            </p:nvSpPr>
            <p:spPr bwMode="auto">
              <a:xfrm>
                <a:off x="1208" y="2799"/>
                <a:ext cx="25" cy="22"/>
              </a:xfrm>
              <a:custGeom>
                <a:avLst/>
                <a:gdLst>
                  <a:gd name="T0" fmla="*/ 22 w 25"/>
                  <a:gd name="T1" fmla="*/ 0 h 22"/>
                  <a:gd name="T2" fmla="*/ 22 w 25"/>
                  <a:gd name="T3" fmla="*/ 0 h 22"/>
                  <a:gd name="T4" fmla="*/ 15 w 25"/>
                  <a:gd name="T5" fmla="*/ 0 h 22"/>
                  <a:gd name="T6" fmla="*/ 0 w 25"/>
                  <a:gd name="T7" fmla="*/ 3 h 22"/>
                  <a:gd name="T8" fmla="*/ 3 w 25"/>
                  <a:gd name="T9" fmla="*/ 16 h 22"/>
                  <a:gd name="T10" fmla="*/ 25 w 25"/>
                  <a:gd name="T11" fmla="*/ 22 h 22"/>
                  <a:gd name="T12" fmla="*/ 22 w 25"/>
                  <a:gd name="T13" fmla="*/ 0 h 22"/>
                  <a:gd name="T14" fmla="*/ 0 60000 65536"/>
                  <a:gd name="T15" fmla="*/ 0 60000 65536"/>
                  <a:gd name="T16" fmla="*/ 0 60000 65536"/>
                  <a:gd name="T17" fmla="*/ 0 60000 65536"/>
                  <a:gd name="T18" fmla="*/ 0 60000 65536"/>
                  <a:gd name="T19" fmla="*/ 0 60000 65536"/>
                  <a:gd name="T20" fmla="*/ 0 60000 65536"/>
                  <a:gd name="T21" fmla="*/ 0 w 25"/>
                  <a:gd name="T22" fmla="*/ 0 h 22"/>
                  <a:gd name="T23" fmla="*/ 25 w 25"/>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2">
                    <a:moveTo>
                      <a:pt x="22" y="0"/>
                    </a:moveTo>
                    <a:lnTo>
                      <a:pt x="22" y="0"/>
                    </a:lnTo>
                    <a:lnTo>
                      <a:pt x="15" y="0"/>
                    </a:lnTo>
                    <a:lnTo>
                      <a:pt x="0" y="3"/>
                    </a:lnTo>
                    <a:lnTo>
                      <a:pt x="3" y="16"/>
                    </a:lnTo>
                    <a:lnTo>
                      <a:pt x="25" y="22"/>
                    </a:lnTo>
                    <a:lnTo>
                      <a:pt x="22" y="0"/>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33" name="Freeform 396"/>
              <p:cNvSpPr>
                <a:spLocks/>
              </p:cNvSpPr>
              <p:nvPr/>
            </p:nvSpPr>
            <p:spPr bwMode="auto">
              <a:xfrm>
                <a:off x="1189" y="2802"/>
                <a:ext cx="22" cy="13"/>
              </a:xfrm>
              <a:custGeom>
                <a:avLst/>
                <a:gdLst>
                  <a:gd name="T0" fmla="*/ 19 w 22"/>
                  <a:gd name="T1" fmla="*/ 0 h 13"/>
                  <a:gd name="T2" fmla="*/ 0 w 22"/>
                  <a:gd name="T3" fmla="*/ 3 h 13"/>
                  <a:gd name="T4" fmla="*/ 0 w 22"/>
                  <a:gd name="T5" fmla="*/ 3 h 13"/>
                  <a:gd name="T6" fmla="*/ 0 w 22"/>
                  <a:gd name="T7" fmla="*/ 3 h 13"/>
                  <a:gd name="T8" fmla="*/ 0 w 22"/>
                  <a:gd name="T9" fmla="*/ 3 h 13"/>
                  <a:gd name="T10" fmla="*/ 6 w 22"/>
                  <a:gd name="T11" fmla="*/ 6 h 13"/>
                  <a:gd name="T12" fmla="*/ 22 w 22"/>
                  <a:gd name="T13" fmla="*/ 13 h 13"/>
                  <a:gd name="T14" fmla="*/ 19 w 22"/>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3"/>
                  <a:gd name="T26" fmla="*/ 22 w 22"/>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3">
                    <a:moveTo>
                      <a:pt x="19" y="0"/>
                    </a:moveTo>
                    <a:lnTo>
                      <a:pt x="0" y="3"/>
                    </a:lnTo>
                    <a:lnTo>
                      <a:pt x="6" y="6"/>
                    </a:lnTo>
                    <a:lnTo>
                      <a:pt x="22" y="13"/>
                    </a:lnTo>
                    <a:lnTo>
                      <a:pt x="19" y="0"/>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34" name="Freeform 397"/>
              <p:cNvSpPr>
                <a:spLocks/>
              </p:cNvSpPr>
              <p:nvPr/>
            </p:nvSpPr>
            <p:spPr bwMode="auto">
              <a:xfrm>
                <a:off x="1233" y="2827"/>
                <a:ext cx="13" cy="10"/>
              </a:xfrm>
              <a:custGeom>
                <a:avLst/>
                <a:gdLst>
                  <a:gd name="T0" fmla="*/ 0 w 13"/>
                  <a:gd name="T1" fmla="*/ 0 h 10"/>
                  <a:gd name="T2" fmla="*/ 0 w 13"/>
                  <a:gd name="T3" fmla="*/ 10 h 10"/>
                  <a:gd name="T4" fmla="*/ 9 w 13"/>
                  <a:gd name="T5" fmla="*/ 10 h 10"/>
                  <a:gd name="T6" fmla="*/ 9 w 13"/>
                  <a:gd name="T7" fmla="*/ 10 h 10"/>
                  <a:gd name="T8" fmla="*/ 13 w 13"/>
                  <a:gd name="T9" fmla="*/ 7 h 10"/>
                  <a:gd name="T10" fmla="*/ 13 w 13"/>
                  <a:gd name="T11" fmla="*/ 7 h 10"/>
                  <a:gd name="T12" fmla="*/ 3 w 13"/>
                  <a:gd name="T13" fmla="*/ 4 h 10"/>
                  <a:gd name="T14" fmla="*/ 0 w 13"/>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0"/>
                  <a:gd name="T26" fmla="*/ 13 w 13"/>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0">
                    <a:moveTo>
                      <a:pt x="0" y="0"/>
                    </a:moveTo>
                    <a:lnTo>
                      <a:pt x="0" y="10"/>
                    </a:lnTo>
                    <a:lnTo>
                      <a:pt x="9" y="10"/>
                    </a:lnTo>
                    <a:lnTo>
                      <a:pt x="13" y="7"/>
                    </a:lnTo>
                    <a:lnTo>
                      <a:pt x="3" y="4"/>
                    </a:lnTo>
                    <a:lnTo>
                      <a:pt x="0"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35" name="Freeform 398"/>
              <p:cNvSpPr>
                <a:spLocks/>
              </p:cNvSpPr>
              <p:nvPr/>
            </p:nvSpPr>
            <p:spPr bwMode="auto">
              <a:xfrm>
                <a:off x="1211" y="2821"/>
                <a:ext cx="22" cy="22"/>
              </a:xfrm>
              <a:custGeom>
                <a:avLst/>
                <a:gdLst>
                  <a:gd name="T0" fmla="*/ 22 w 22"/>
                  <a:gd name="T1" fmla="*/ 6 h 22"/>
                  <a:gd name="T2" fmla="*/ 0 w 22"/>
                  <a:gd name="T3" fmla="*/ 0 h 22"/>
                  <a:gd name="T4" fmla="*/ 0 w 22"/>
                  <a:gd name="T5" fmla="*/ 22 h 22"/>
                  <a:gd name="T6" fmla="*/ 22 w 22"/>
                  <a:gd name="T7" fmla="*/ 16 h 22"/>
                  <a:gd name="T8" fmla="*/ 22 w 22"/>
                  <a:gd name="T9" fmla="*/ 6 h 22"/>
                  <a:gd name="T10" fmla="*/ 0 60000 65536"/>
                  <a:gd name="T11" fmla="*/ 0 60000 65536"/>
                  <a:gd name="T12" fmla="*/ 0 60000 65536"/>
                  <a:gd name="T13" fmla="*/ 0 60000 65536"/>
                  <a:gd name="T14" fmla="*/ 0 60000 65536"/>
                  <a:gd name="T15" fmla="*/ 0 w 22"/>
                  <a:gd name="T16" fmla="*/ 0 h 22"/>
                  <a:gd name="T17" fmla="*/ 22 w 22"/>
                  <a:gd name="T18" fmla="*/ 22 h 22"/>
                </a:gdLst>
                <a:ahLst/>
                <a:cxnLst>
                  <a:cxn ang="T10">
                    <a:pos x="T0" y="T1"/>
                  </a:cxn>
                  <a:cxn ang="T11">
                    <a:pos x="T2" y="T3"/>
                  </a:cxn>
                  <a:cxn ang="T12">
                    <a:pos x="T4" y="T5"/>
                  </a:cxn>
                  <a:cxn ang="T13">
                    <a:pos x="T6" y="T7"/>
                  </a:cxn>
                  <a:cxn ang="T14">
                    <a:pos x="T8" y="T9"/>
                  </a:cxn>
                </a:cxnLst>
                <a:rect l="T15" t="T16" r="T17" b="T18"/>
                <a:pathLst>
                  <a:path w="22" h="22">
                    <a:moveTo>
                      <a:pt x="22" y="6"/>
                    </a:moveTo>
                    <a:lnTo>
                      <a:pt x="0" y="0"/>
                    </a:lnTo>
                    <a:lnTo>
                      <a:pt x="0" y="22"/>
                    </a:lnTo>
                    <a:lnTo>
                      <a:pt x="22" y="16"/>
                    </a:lnTo>
                    <a:lnTo>
                      <a:pt x="22" y="6"/>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36" name="Freeform 399"/>
              <p:cNvSpPr>
                <a:spLocks/>
              </p:cNvSpPr>
              <p:nvPr/>
            </p:nvSpPr>
            <p:spPr bwMode="auto">
              <a:xfrm>
                <a:off x="1189" y="2812"/>
                <a:ext cx="22" cy="31"/>
              </a:xfrm>
              <a:custGeom>
                <a:avLst/>
                <a:gdLst>
                  <a:gd name="T0" fmla="*/ 22 w 22"/>
                  <a:gd name="T1" fmla="*/ 9 h 31"/>
                  <a:gd name="T2" fmla="*/ 0 w 22"/>
                  <a:gd name="T3" fmla="*/ 0 h 31"/>
                  <a:gd name="T4" fmla="*/ 0 w 22"/>
                  <a:gd name="T5" fmla="*/ 28 h 31"/>
                  <a:gd name="T6" fmla="*/ 0 w 22"/>
                  <a:gd name="T7" fmla="*/ 28 h 31"/>
                  <a:gd name="T8" fmla="*/ 0 w 22"/>
                  <a:gd name="T9" fmla="*/ 28 h 31"/>
                  <a:gd name="T10" fmla="*/ 12 w 22"/>
                  <a:gd name="T11" fmla="*/ 31 h 31"/>
                  <a:gd name="T12" fmla="*/ 22 w 22"/>
                  <a:gd name="T13" fmla="*/ 31 h 31"/>
                  <a:gd name="T14" fmla="*/ 22 w 22"/>
                  <a:gd name="T15" fmla="*/ 31 h 31"/>
                  <a:gd name="T16" fmla="*/ 22 w 22"/>
                  <a:gd name="T17" fmla="*/ 9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31"/>
                  <a:gd name="T29" fmla="*/ 22 w 22"/>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31">
                    <a:moveTo>
                      <a:pt x="22" y="9"/>
                    </a:moveTo>
                    <a:lnTo>
                      <a:pt x="0" y="0"/>
                    </a:lnTo>
                    <a:lnTo>
                      <a:pt x="0" y="28"/>
                    </a:lnTo>
                    <a:lnTo>
                      <a:pt x="12" y="31"/>
                    </a:lnTo>
                    <a:lnTo>
                      <a:pt x="22" y="31"/>
                    </a:lnTo>
                    <a:lnTo>
                      <a:pt x="22" y="9"/>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37" name="Freeform 400"/>
              <p:cNvSpPr>
                <a:spLocks/>
              </p:cNvSpPr>
              <p:nvPr/>
            </p:nvSpPr>
            <p:spPr bwMode="auto">
              <a:xfrm>
                <a:off x="1163" y="2808"/>
                <a:ext cx="26" cy="32"/>
              </a:xfrm>
              <a:custGeom>
                <a:avLst/>
                <a:gdLst>
                  <a:gd name="T0" fmla="*/ 26 w 26"/>
                  <a:gd name="T1" fmla="*/ 4 h 32"/>
                  <a:gd name="T2" fmla="*/ 23 w 26"/>
                  <a:gd name="T3" fmla="*/ 4 h 32"/>
                  <a:gd name="T4" fmla="*/ 23 w 26"/>
                  <a:gd name="T5" fmla="*/ 4 h 32"/>
                  <a:gd name="T6" fmla="*/ 0 w 26"/>
                  <a:gd name="T7" fmla="*/ 0 h 32"/>
                  <a:gd name="T8" fmla="*/ 4 w 26"/>
                  <a:gd name="T9" fmla="*/ 23 h 32"/>
                  <a:gd name="T10" fmla="*/ 26 w 26"/>
                  <a:gd name="T11" fmla="*/ 32 h 32"/>
                  <a:gd name="T12" fmla="*/ 26 w 26"/>
                  <a:gd name="T13" fmla="*/ 4 h 32"/>
                  <a:gd name="T14" fmla="*/ 0 60000 65536"/>
                  <a:gd name="T15" fmla="*/ 0 60000 65536"/>
                  <a:gd name="T16" fmla="*/ 0 60000 65536"/>
                  <a:gd name="T17" fmla="*/ 0 60000 65536"/>
                  <a:gd name="T18" fmla="*/ 0 60000 65536"/>
                  <a:gd name="T19" fmla="*/ 0 60000 65536"/>
                  <a:gd name="T20" fmla="*/ 0 60000 65536"/>
                  <a:gd name="T21" fmla="*/ 0 w 26"/>
                  <a:gd name="T22" fmla="*/ 0 h 32"/>
                  <a:gd name="T23" fmla="*/ 26 w 2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2">
                    <a:moveTo>
                      <a:pt x="26" y="4"/>
                    </a:moveTo>
                    <a:lnTo>
                      <a:pt x="23" y="4"/>
                    </a:lnTo>
                    <a:lnTo>
                      <a:pt x="0" y="0"/>
                    </a:lnTo>
                    <a:lnTo>
                      <a:pt x="4" y="23"/>
                    </a:lnTo>
                    <a:lnTo>
                      <a:pt x="26" y="32"/>
                    </a:lnTo>
                    <a:lnTo>
                      <a:pt x="26" y="4"/>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38" name="Freeform 401"/>
              <p:cNvSpPr>
                <a:spLocks/>
              </p:cNvSpPr>
              <p:nvPr/>
            </p:nvSpPr>
            <p:spPr bwMode="auto">
              <a:xfrm>
                <a:off x="1144" y="2808"/>
                <a:ext cx="23" cy="23"/>
              </a:xfrm>
              <a:custGeom>
                <a:avLst/>
                <a:gdLst>
                  <a:gd name="T0" fmla="*/ 19 w 23"/>
                  <a:gd name="T1" fmla="*/ 0 h 23"/>
                  <a:gd name="T2" fmla="*/ 19 w 23"/>
                  <a:gd name="T3" fmla="*/ 0 h 23"/>
                  <a:gd name="T4" fmla="*/ 19 w 23"/>
                  <a:gd name="T5" fmla="*/ 0 h 23"/>
                  <a:gd name="T6" fmla="*/ 0 w 23"/>
                  <a:gd name="T7" fmla="*/ 7 h 23"/>
                  <a:gd name="T8" fmla="*/ 0 w 23"/>
                  <a:gd name="T9" fmla="*/ 16 h 23"/>
                  <a:gd name="T10" fmla="*/ 23 w 23"/>
                  <a:gd name="T11" fmla="*/ 23 h 23"/>
                  <a:gd name="T12" fmla="*/ 19 w 23"/>
                  <a:gd name="T13" fmla="*/ 0 h 23"/>
                  <a:gd name="T14" fmla="*/ 0 60000 65536"/>
                  <a:gd name="T15" fmla="*/ 0 60000 65536"/>
                  <a:gd name="T16" fmla="*/ 0 60000 65536"/>
                  <a:gd name="T17" fmla="*/ 0 60000 65536"/>
                  <a:gd name="T18" fmla="*/ 0 60000 65536"/>
                  <a:gd name="T19" fmla="*/ 0 60000 65536"/>
                  <a:gd name="T20" fmla="*/ 0 60000 65536"/>
                  <a:gd name="T21" fmla="*/ 0 w 23"/>
                  <a:gd name="T22" fmla="*/ 0 h 23"/>
                  <a:gd name="T23" fmla="*/ 23 w 23"/>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3">
                    <a:moveTo>
                      <a:pt x="19" y="0"/>
                    </a:moveTo>
                    <a:lnTo>
                      <a:pt x="19" y="0"/>
                    </a:lnTo>
                    <a:lnTo>
                      <a:pt x="0" y="7"/>
                    </a:lnTo>
                    <a:lnTo>
                      <a:pt x="0" y="16"/>
                    </a:lnTo>
                    <a:lnTo>
                      <a:pt x="23" y="23"/>
                    </a:lnTo>
                    <a:lnTo>
                      <a:pt x="19" y="0"/>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39" name="Freeform 402"/>
              <p:cNvSpPr>
                <a:spLocks/>
              </p:cNvSpPr>
              <p:nvPr/>
            </p:nvSpPr>
            <p:spPr bwMode="auto">
              <a:xfrm>
                <a:off x="1129" y="2815"/>
                <a:ext cx="15" cy="9"/>
              </a:xfrm>
              <a:custGeom>
                <a:avLst/>
                <a:gdLst>
                  <a:gd name="T0" fmla="*/ 15 w 15"/>
                  <a:gd name="T1" fmla="*/ 0 h 9"/>
                  <a:gd name="T2" fmla="*/ 0 w 15"/>
                  <a:gd name="T3" fmla="*/ 0 h 9"/>
                  <a:gd name="T4" fmla="*/ 0 w 15"/>
                  <a:gd name="T5" fmla="*/ 0 h 9"/>
                  <a:gd name="T6" fmla="*/ 0 w 15"/>
                  <a:gd name="T7" fmla="*/ 3 h 9"/>
                  <a:gd name="T8" fmla="*/ 0 w 15"/>
                  <a:gd name="T9" fmla="*/ 3 h 9"/>
                  <a:gd name="T10" fmla="*/ 6 w 15"/>
                  <a:gd name="T11" fmla="*/ 6 h 9"/>
                  <a:gd name="T12" fmla="*/ 15 w 15"/>
                  <a:gd name="T13" fmla="*/ 9 h 9"/>
                  <a:gd name="T14" fmla="*/ 15 w 15"/>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9"/>
                  <a:gd name="T26" fmla="*/ 15 w 15"/>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9">
                    <a:moveTo>
                      <a:pt x="15" y="0"/>
                    </a:moveTo>
                    <a:lnTo>
                      <a:pt x="0" y="0"/>
                    </a:lnTo>
                    <a:lnTo>
                      <a:pt x="0" y="3"/>
                    </a:lnTo>
                    <a:lnTo>
                      <a:pt x="6" y="6"/>
                    </a:lnTo>
                    <a:lnTo>
                      <a:pt x="15" y="9"/>
                    </a:lnTo>
                    <a:lnTo>
                      <a:pt x="15"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40" name="Freeform 403"/>
              <p:cNvSpPr>
                <a:spLocks/>
              </p:cNvSpPr>
              <p:nvPr/>
            </p:nvSpPr>
            <p:spPr bwMode="auto">
              <a:xfrm>
                <a:off x="1167" y="2837"/>
                <a:ext cx="19" cy="13"/>
              </a:xfrm>
              <a:custGeom>
                <a:avLst/>
                <a:gdLst>
                  <a:gd name="T0" fmla="*/ 0 w 19"/>
                  <a:gd name="T1" fmla="*/ 0 h 13"/>
                  <a:gd name="T2" fmla="*/ 0 w 19"/>
                  <a:gd name="T3" fmla="*/ 13 h 13"/>
                  <a:gd name="T4" fmla="*/ 15 w 19"/>
                  <a:gd name="T5" fmla="*/ 9 h 13"/>
                  <a:gd name="T6" fmla="*/ 15 w 19"/>
                  <a:gd name="T7" fmla="*/ 9 h 13"/>
                  <a:gd name="T8" fmla="*/ 19 w 19"/>
                  <a:gd name="T9" fmla="*/ 9 h 13"/>
                  <a:gd name="T10" fmla="*/ 19 w 19"/>
                  <a:gd name="T11" fmla="*/ 9 h 13"/>
                  <a:gd name="T12" fmla="*/ 12 w 19"/>
                  <a:gd name="T13" fmla="*/ 6 h 13"/>
                  <a:gd name="T14" fmla="*/ 0 w 19"/>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3"/>
                  <a:gd name="T26" fmla="*/ 19 w 19"/>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3">
                    <a:moveTo>
                      <a:pt x="0" y="0"/>
                    </a:moveTo>
                    <a:lnTo>
                      <a:pt x="0" y="13"/>
                    </a:lnTo>
                    <a:lnTo>
                      <a:pt x="15" y="9"/>
                    </a:lnTo>
                    <a:lnTo>
                      <a:pt x="19" y="9"/>
                    </a:lnTo>
                    <a:lnTo>
                      <a:pt x="12" y="6"/>
                    </a:lnTo>
                    <a:lnTo>
                      <a:pt x="0" y="0"/>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41" name="Freeform 404"/>
              <p:cNvSpPr>
                <a:spLocks/>
              </p:cNvSpPr>
              <p:nvPr/>
            </p:nvSpPr>
            <p:spPr bwMode="auto">
              <a:xfrm>
                <a:off x="1144" y="2831"/>
                <a:ext cx="23" cy="25"/>
              </a:xfrm>
              <a:custGeom>
                <a:avLst/>
                <a:gdLst>
                  <a:gd name="T0" fmla="*/ 23 w 23"/>
                  <a:gd name="T1" fmla="*/ 6 h 25"/>
                  <a:gd name="T2" fmla="*/ 0 w 23"/>
                  <a:gd name="T3" fmla="*/ 0 h 25"/>
                  <a:gd name="T4" fmla="*/ 0 w 23"/>
                  <a:gd name="T5" fmla="*/ 25 h 25"/>
                  <a:gd name="T6" fmla="*/ 0 w 23"/>
                  <a:gd name="T7" fmla="*/ 25 h 25"/>
                  <a:gd name="T8" fmla="*/ 4 w 23"/>
                  <a:gd name="T9" fmla="*/ 25 h 25"/>
                  <a:gd name="T10" fmla="*/ 23 w 23"/>
                  <a:gd name="T11" fmla="*/ 19 h 25"/>
                  <a:gd name="T12" fmla="*/ 23 w 23"/>
                  <a:gd name="T13" fmla="*/ 6 h 25"/>
                  <a:gd name="T14" fmla="*/ 0 60000 65536"/>
                  <a:gd name="T15" fmla="*/ 0 60000 65536"/>
                  <a:gd name="T16" fmla="*/ 0 60000 65536"/>
                  <a:gd name="T17" fmla="*/ 0 60000 65536"/>
                  <a:gd name="T18" fmla="*/ 0 60000 65536"/>
                  <a:gd name="T19" fmla="*/ 0 60000 65536"/>
                  <a:gd name="T20" fmla="*/ 0 60000 65536"/>
                  <a:gd name="T21" fmla="*/ 0 w 23"/>
                  <a:gd name="T22" fmla="*/ 0 h 25"/>
                  <a:gd name="T23" fmla="*/ 23 w 2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5">
                    <a:moveTo>
                      <a:pt x="23" y="6"/>
                    </a:moveTo>
                    <a:lnTo>
                      <a:pt x="0" y="0"/>
                    </a:lnTo>
                    <a:lnTo>
                      <a:pt x="0" y="25"/>
                    </a:lnTo>
                    <a:lnTo>
                      <a:pt x="4" y="25"/>
                    </a:lnTo>
                    <a:lnTo>
                      <a:pt x="23" y="19"/>
                    </a:lnTo>
                    <a:lnTo>
                      <a:pt x="23" y="6"/>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42" name="Freeform 405"/>
              <p:cNvSpPr>
                <a:spLocks/>
              </p:cNvSpPr>
              <p:nvPr/>
            </p:nvSpPr>
            <p:spPr bwMode="auto">
              <a:xfrm>
                <a:off x="1122" y="2824"/>
                <a:ext cx="22" cy="32"/>
              </a:xfrm>
              <a:custGeom>
                <a:avLst/>
                <a:gdLst>
                  <a:gd name="T0" fmla="*/ 22 w 22"/>
                  <a:gd name="T1" fmla="*/ 7 h 32"/>
                  <a:gd name="T2" fmla="*/ 0 w 22"/>
                  <a:gd name="T3" fmla="*/ 0 h 32"/>
                  <a:gd name="T4" fmla="*/ 0 w 22"/>
                  <a:gd name="T5" fmla="*/ 0 h 32"/>
                  <a:gd name="T6" fmla="*/ 0 w 22"/>
                  <a:gd name="T7" fmla="*/ 0 h 32"/>
                  <a:gd name="T8" fmla="*/ 0 w 22"/>
                  <a:gd name="T9" fmla="*/ 26 h 32"/>
                  <a:gd name="T10" fmla="*/ 3 w 22"/>
                  <a:gd name="T11" fmla="*/ 29 h 32"/>
                  <a:gd name="T12" fmla="*/ 3 w 22"/>
                  <a:gd name="T13" fmla="*/ 29 h 32"/>
                  <a:gd name="T14" fmla="*/ 22 w 22"/>
                  <a:gd name="T15" fmla="*/ 32 h 32"/>
                  <a:gd name="T16" fmla="*/ 22 w 22"/>
                  <a:gd name="T17" fmla="*/ 7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32"/>
                  <a:gd name="T29" fmla="*/ 22 w 22"/>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32">
                    <a:moveTo>
                      <a:pt x="22" y="7"/>
                    </a:moveTo>
                    <a:lnTo>
                      <a:pt x="0" y="0"/>
                    </a:lnTo>
                    <a:lnTo>
                      <a:pt x="0" y="26"/>
                    </a:lnTo>
                    <a:lnTo>
                      <a:pt x="3" y="29"/>
                    </a:lnTo>
                    <a:lnTo>
                      <a:pt x="22" y="32"/>
                    </a:lnTo>
                    <a:lnTo>
                      <a:pt x="22" y="7"/>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grpSp>
        <p:grpSp>
          <p:nvGrpSpPr>
            <p:cNvPr id="16000" name="Group 621"/>
            <p:cNvGrpSpPr>
              <a:grpSpLocks/>
            </p:cNvGrpSpPr>
            <p:nvPr/>
          </p:nvGrpSpPr>
          <p:grpSpPr bwMode="auto">
            <a:xfrm>
              <a:off x="627063" y="4408488"/>
              <a:ext cx="2309813" cy="673100"/>
              <a:chOff x="627063" y="4408488"/>
              <a:chExt cx="2309813" cy="673100"/>
            </a:xfrm>
          </p:grpSpPr>
          <p:sp>
            <p:nvSpPr>
              <p:cNvPr id="16010" name="Freeform 407"/>
              <p:cNvSpPr>
                <a:spLocks/>
              </p:cNvSpPr>
              <p:nvPr/>
            </p:nvSpPr>
            <p:spPr bwMode="auto">
              <a:xfrm>
                <a:off x="1746250" y="4478338"/>
                <a:ext cx="34925" cy="46038"/>
              </a:xfrm>
              <a:custGeom>
                <a:avLst/>
                <a:gdLst>
                  <a:gd name="T0" fmla="*/ 22 w 22"/>
                  <a:gd name="T1" fmla="*/ 3 h 29"/>
                  <a:gd name="T2" fmla="*/ 22 w 22"/>
                  <a:gd name="T3" fmla="*/ 3 h 29"/>
                  <a:gd name="T4" fmla="*/ 3 w 22"/>
                  <a:gd name="T5" fmla="*/ 0 h 29"/>
                  <a:gd name="T6" fmla="*/ 0 w 22"/>
                  <a:gd name="T7" fmla="*/ 0 h 29"/>
                  <a:gd name="T8" fmla="*/ 0 w 22"/>
                  <a:gd name="T9" fmla="*/ 22 h 29"/>
                  <a:gd name="T10" fmla="*/ 22 w 22"/>
                  <a:gd name="T11" fmla="*/ 29 h 29"/>
                  <a:gd name="T12" fmla="*/ 22 w 22"/>
                  <a:gd name="T13" fmla="*/ 3 h 29"/>
                  <a:gd name="T14" fmla="*/ 0 60000 65536"/>
                  <a:gd name="T15" fmla="*/ 0 60000 65536"/>
                  <a:gd name="T16" fmla="*/ 0 60000 65536"/>
                  <a:gd name="T17" fmla="*/ 0 60000 65536"/>
                  <a:gd name="T18" fmla="*/ 0 60000 65536"/>
                  <a:gd name="T19" fmla="*/ 0 60000 65536"/>
                  <a:gd name="T20" fmla="*/ 0 60000 65536"/>
                  <a:gd name="T21" fmla="*/ 0 w 22"/>
                  <a:gd name="T22" fmla="*/ 0 h 29"/>
                  <a:gd name="T23" fmla="*/ 22 w 22"/>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9">
                    <a:moveTo>
                      <a:pt x="22" y="3"/>
                    </a:moveTo>
                    <a:lnTo>
                      <a:pt x="22" y="3"/>
                    </a:lnTo>
                    <a:lnTo>
                      <a:pt x="3" y="0"/>
                    </a:lnTo>
                    <a:lnTo>
                      <a:pt x="0" y="0"/>
                    </a:lnTo>
                    <a:lnTo>
                      <a:pt x="0" y="22"/>
                    </a:lnTo>
                    <a:lnTo>
                      <a:pt x="22" y="29"/>
                    </a:lnTo>
                    <a:lnTo>
                      <a:pt x="22" y="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11" name="Freeform 408"/>
              <p:cNvSpPr>
                <a:spLocks/>
              </p:cNvSpPr>
              <p:nvPr/>
            </p:nvSpPr>
            <p:spPr bwMode="auto">
              <a:xfrm>
                <a:off x="1690688" y="4478338"/>
                <a:ext cx="55563" cy="34925"/>
              </a:xfrm>
              <a:custGeom>
                <a:avLst/>
                <a:gdLst>
                  <a:gd name="T0" fmla="*/ 35 w 35"/>
                  <a:gd name="T1" fmla="*/ 0 h 22"/>
                  <a:gd name="T2" fmla="*/ 3 w 35"/>
                  <a:gd name="T3" fmla="*/ 6 h 22"/>
                  <a:gd name="T4" fmla="*/ 3 w 35"/>
                  <a:gd name="T5" fmla="*/ 6 h 22"/>
                  <a:gd name="T6" fmla="*/ 0 w 35"/>
                  <a:gd name="T7" fmla="*/ 6 h 22"/>
                  <a:gd name="T8" fmla="*/ 0 w 35"/>
                  <a:gd name="T9" fmla="*/ 10 h 22"/>
                  <a:gd name="T10" fmla="*/ 7 w 35"/>
                  <a:gd name="T11" fmla="*/ 13 h 22"/>
                  <a:gd name="T12" fmla="*/ 35 w 35"/>
                  <a:gd name="T13" fmla="*/ 22 h 22"/>
                  <a:gd name="T14" fmla="*/ 35 w 35"/>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22"/>
                  <a:gd name="T26" fmla="*/ 35 w 3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22">
                    <a:moveTo>
                      <a:pt x="35" y="0"/>
                    </a:moveTo>
                    <a:lnTo>
                      <a:pt x="3" y="6"/>
                    </a:lnTo>
                    <a:lnTo>
                      <a:pt x="0" y="6"/>
                    </a:lnTo>
                    <a:lnTo>
                      <a:pt x="0" y="10"/>
                    </a:lnTo>
                    <a:lnTo>
                      <a:pt x="7" y="13"/>
                    </a:lnTo>
                    <a:lnTo>
                      <a:pt x="35" y="22"/>
                    </a:lnTo>
                    <a:lnTo>
                      <a:pt x="35"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12" name="Rectangle 409"/>
              <p:cNvSpPr>
                <a:spLocks noChangeArrowheads="1"/>
              </p:cNvSpPr>
              <p:nvPr/>
            </p:nvSpPr>
            <p:spPr bwMode="auto">
              <a:xfrm>
                <a:off x="1781175" y="4538663"/>
                <a:ext cx="1588" cy="1588"/>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ko-KR" altLang="ko-KR"/>
              </a:p>
            </p:txBody>
          </p:sp>
          <p:sp>
            <p:nvSpPr>
              <p:cNvPr id="16013" name="Freeform 410"/>
              <p:cNvSpPr>
                <a:spLocks/>
              </p:cNvSpPr>
              <p:nvPr/>
            </p:nvSpPr>
            <p:spPr bwMode="auto">
              <a:xfrm>
                <a:off x="1746250" y="4524376"/>
                <a:ext cx="34925" cy="23813"/>
              </a:xfrm>
              <a:custGeom>
                <a:avLst/>
                <a:gdLst>
                  <a:gd name="T0" fmla="*/ 16 w 22"/>
                  <a:gd name="T1" fmla="*/ 6 h 15"/>
                  <a:gd name="T2" fmla="*/ 0 w 22"/>
                  <a:gd name="T3" fmla="*/ 0 h 15"/>
                  <a:gd name="T4" fmla="*/ 0 w 22"/>
                  <a:gd name="T5" fmla="*/ 15 h 15"/>
                  <a:gd name="T6" fmla="*/ 19 w 22"/>
                  <a:gd name="T7" fmla="*/ 9 h 15"/>
                  <a:gd name="T8" fmla="*/ 19 w 22"/>
                  <a:gd name="T9" fmla="*/ 9 h 15"/>
                  <a:gd name="T10" fmla="*/ 22 w 22"/>
                  <a:gd name="T11" fmla="*/ 9 h 15"/>
                  <a:gd name="T12" fmla="*/ 22 w 22"/>
                  <a:gd name="T13" fmla="*/ 9 h 15"/>
                  <a:gd name="T14" fmla="*/ 22 w 22"/>
                  <a:gd name="T15" fmla="*/ 9 h 15"/>
                  <a:gd name="T16" fmla="*/ 16 w 22"/>
                  <a:gd name="T17" fmla="*/ 6 h 15"/>
                  <a:gd name="T18" fmla="*/ 16 w 22"/>
                  <a:gd name="T19" fmla="*/ 6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15"/>
                  <a:gd name="T32" fmla="*/ 22 w 22"/>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15">
                    <a:moveTo>
                      <a:pt x="16" y="6"/>
                    </a:moveTo>
                    <a:lnTo>
                      <a:pt x="0" y="0"/>
                    </a:lnTo>
                    <a:lnTo>
                      <a:pt x="0" y="15"/>
                    </a:lnTo>
                    <a:lnTo>
                      <a:pt x="19" y="9"/>
                    </a:lnTo>
                    <a:lnTo>
                      <a:pt x="22" y="9"/>
                    </a:lnTo>
                    <a:lnTo>
                      <a:pt x="16" y="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14" name="Freeform 411"/>
              <p:cNvSpPr>
                <a:spLocks/>
              </p:cNvSpPr>
              <p:nvPr/>
            </p:nvSpPr>
            <p:spPr bwMode="auto">
              <a:xfrm>
                <a:off x="1655763" y="4498976"/>
                <a:ext cx="90488" cy="53975"/>
              </a:xfrm>
              <a:custGeom>
                <a:avLst/>
                <a:gdLst>
                  <a:gd name="T0" fmla="*/ 57 w 57"/>
                  <a:gd name="T1" fmla="*/ 16 h 34"/>
                  <a:gd name="T2" fmla="*/ 19 w 57"/>
                  <a:gd name="T3" fmla="*/ 3 h 34"/>
                  <a:gd name="T4" fmla="*/ 19 w 57"/>
                  <a:gd name="T5" fmla="*/ 3 h 34"/>
                  <a:gd name="T6" fmla="*/ 0 w 57"/>
                  <a:gd name="T7" fmla="*/ 0 h 34"/>
                  <a:gd name="T8" fmla="*/ 3 w 57"/>
                  <a:gd name="T9" fmla="*/ 25 h 34"/>
                  <a:gd name="T10" fmla="*/ 19 w 57"/>
                  <a:gd name="T11" fmla="*/ 31 h 34"/>
                  <a:gd name="T12" fmla="*/ 19 w 57"/>
                  <a:gd name="T13" fmla="*/ 31 h 34"/>
                  <a:gd name="T14" fmla="*/ 32 w 57"/>
                  <a:gd name="T15" fmla="*/ 34 h 34"/>
                  <a:gd name="T16" fmla="*/ 41 w 57"/>
                  <a:gd name="T17" fmla="*/ 34 h 34"/>
                  <a:gd name="T18" fmla="*/ 57 w 57"/>
                  <a:gd name="T19" fmla="*/ 31 h 34"/>
                  <a:gd name="T20" fmla="*/ 57 w 57"/>
                  <a:gd name="T21" fmla="*/ 16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4"/>
                  <a:gd name="T35" fmla="*/ 57 w 57"/>
                  <a:gd name="T36" fmla="*/ 34 h 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4">
                    <a:moveTo>
                      <a:pt x="57" y="16"/>
                    </a:moveTo>
                    <a:lnTo>
                      <a:pt x="19" y="3"/>
                    </a:lnTo>
                    <a:lnTo>
                      <a:pt x="0" y="0"/>
                    </a:lnTo>
                    <a:lnTo>
                      <a:pt x="3" y="25"/>
                    </a:lnTo>
                    <a:lnTo>
                      <a:pt x="19" y="31"/>
                    </a:lnTo>
                    <a:lnTo>
                      <a:pt x="32" y="34"/>
                    </a:lnTo>
                    <a:lnTo>
                      <a:pt x="41" y="34"/>
                    </a:lnTo>
                    <a:lnTo>
                      <a:pt x="57" y="31"/>
                    </a:lnTo>
                    <a:lnTo>
                      <a:pt x="57" y="1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15" name="Freeform 412"/>
              <p:cNvSpPr>
                <a:spLocks/>
              </p:cNvSpPr>
              <p:nvPr/>
            </p:nvSpPr>
            <p:spPr bwMode="auto">
              <a:xfrm>
                <a:off x="1590675" y="4498976"/>
                <a:ext cx="69850" cy="39688"/>
              </a:xfrm>
              <a:custGeom>
                <a:avLst/>
                <a:gdLst>
                  <a:gd name="T0" fmla="*/ 41 w 44"/>
                  <a:gd name="T1" fmla="*/ 0 h 25"/>
                  <a:gd name="T2" fmla="*/ 41 w 44"/>
                  <a:gd name="T3" fmla="*/ 0 h 25"/>
                  <a:gd name="T4" fmla="*/ 38 w 44"/>
                  <a:gd name="T5" fmla="*/ 0 h 25"/>
                  <a:gd name="T6" fmla="*/ 0 w 44"/>
                  <a:gd name="T7" fmla="*/ 6 h 25"/>
                  <a:gd name="T8" fmla="*/ 0 w 44"/>
                  <a:gd name="T9" fmla="*/ 6 h 25"/>
                  <a:gd name="T10" fmla="*/ 0 w 44"/>
                  <a:gd name="T11" fmla="*/ 6 h 25"/>
                  <a:gd name="T12" fmla="*/ 0 w 44"/>
                  <a:gd name="T13" fmla="*/ 9 h 25"/>
                  <a:gd name="T14" fmla="*/ 6 w 44"/>
                  <a:gd name="T15" fmla="*/ 12 h 25"/>
                  <a:gd name="T16" fmla="*/ 44 w 44"/>
                  <a:gd name="T17" fmla="*/ 25 h 25"/>
                  <a:gd name="T18" fmla="*/ 41 w 44"/>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25"/>
                  <a:gd name="T32" fmla="*/ 44 w 44"/>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25">
                    <a:moveTo>
                      <a:pt x="41" y="0"/>
                    </a:moveTo>
                    <a:lnTo>
                      <a:pt x="41" y="0"/>
                    </a:lnTo>
                    <a:lnTo>
                      <a:pt x="38" y="0"/>
                    </a:lnTo>
                    <a:lnTo>
                      <a:pt x="0" y="6"/>
                    </a:lnTo>
                    <a:lnTo>
                      <a:pt x="0" y="9"/>
                    </a:lnTo>
                    <a:lnTo>
                      <a:pt x="6" y="12"/>
                    </a:lnTo>
                    <a:lnTo>
                      <a:pt x="44" y="25"/>
                    </a:lnTo>
                    <a:lnTo>
                      <a:pt x="41" y="0"/>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16" name="Freeform 413"/>
              <p:cNvSpPr>
                <a:spLocks/>
              </p:cNvSpPr>
              <p:nvPr/>
            </p:nvSpPr>
            <p:spPr bwMode="auto">
              <a:xfrm>
                <a:off x="1660525" y="4548188"/>
                <a:ext cx="20638" cy="15875"/>
              </a:xfrm>
              <a:custGeom>
                <a:avLst/>
                <a:gdLst>
                  <a:gd name="T0" fmla="*/ 0 w 13"/>
                  <a:gd name="T1" fmla="*/ 0 h 10"/>
                  <a:gd name="T2" fmla="*/ 0 w 13"/>
                  <a:gd name="T3" fmla="*/ 10 h 10"/>
                  <a:gd name="T4" fmla="*/ 10 w 13"/>
                  <a:gd name="T5" fmla="*/ 10 h 10"/>
                  <a:gd name="T6" fmla="*/ 10 w 13"/>
                  <a:gd name="T7" fmla="*/ 10 h 10"/>
                  <a:gd name="T8" fmla="*/ 13 w 13"/>
                  <a:gd name="T9" fmla="*/ 7 h 10"/>
                  <a:gd name="T10" fmla="*/ 13 w 13"/>
                  <a:gd name="T11" fmla="*/ 7 h 10"/>
                  <a:gd name="T12" fmla="*/ 3 w 13"/>
                  <a:gd name="T13" fmla="*/ 3 h 10"/>
                  <a:gd name="T14" fmla="*/ 0 w 13"/>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0"/>
                  <a:gd name="T26" fmla="*/ 13 w 13"/>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0">
                    <a:moveTo>
                      <a:pt x="0" y="0"/>
                    </a:moveTo>
                    <a:lnTo>
                      <a:pt x="0" y="10"/>
                    </a:lnTo>
                    <a:lnTo>
                      <a:pt x="10" y="10"/>
                    </a:lnTo>
                    <a:lnTo>
                      <a:pt x="13" y="7"/>
                    </a:lnTo>
                    <a:lnTo>
                      <a:pt x="3" y="3"/>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17" name="Freeform 414"/>
              <p:cNvSpPr>
                <a:spLocks/>
              </p:cNvSpPr>
              <p:nvPr/>
            </p:nvSpPr>
            <p:spPr bwMode="auto">
              <a:xfrm>
                <a:off x="1570038" y="4518026"/>
                <a:ext cx="90488" cy="55563"/>
              </a:xfrm>
              <a:custGeom>
                <a:avLst/>
                <a:gdLst>
                  <a:gd name="T0" fmla="*/ 57 w 57"/>
                  <a:gd name="T1" fmla="*/ 19 h 35"/>
                  <a:gd name="T2" fmla="*/ 7 w 57"/>
                  <a:gd name="T3" fmla="*/ 4 h 35"/>
                  <a:gd name="T4" fmla="*/ 7 w 57"/>
                  <a:gd name="T5" fmla="*/ 4 h 35"/>
                  <a:gd name="T6" fmla="*/ 0 w 57"/>
                  <a:gd name="T7" fmla="*/ 0 h 35"/>
                  <a:gd name="T8" fmla="*/ 0 w 57"/>
                  <a:gd name="T9" fmla="*/ 32 h 35"/>
                  <a:gd name="T10" fmla="*/ 7 w 57"/>
                  <a:gd name="T11" fmla="*/ 32 h 35"/>
                  <a:gd name="T12" fmla="*/ 7 w 57"/>
                  <a:gd name="T13" fmla="*/ 32 h 35"/>
                  <a:gd name="T14" fmla="*/ 19 w 57"/>
                  <a:gd name="T15" fmla="*/ 35 h 35"/>
                  <a:gd name="T16" fmla="*/ 29 w 57"/>
                  <a:gd name="T17" fmla="*/ 35 h 35"/>
                  <a:gd name="T18" fmla="*/ 57 w 57"/>
                  <a:gd name="T19" fmla="*/ 29 h 35"/>
                  <a:gd name="T20" fmla="*/ 57 w 57"/>
                  <a:gd name="T21" fmla="*/ 19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5"/>
                  <a:gd name="T35" fmla="*/ 57 w 57"/>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5">
                    <a:moveTo>
                      <a:pt x="57" y="19"/>
                    </a:moveTo>
                    <a:lnTo>
                      <a:pt x="7" y="4"/>
                    </a:lnTo>
                    <a:lnTo>
                      <a:pt x="0" y="0"/>
                    </a:lnTo>
                    <a:lnTo>
                      <a:pt x="0" y="32"/>
                    </a:lnTo>
                    <a:lnTo>
                      <a:pt x="7" y="32"/>
                    </a:lnTo>
                    <a:lnTo>
                      <a:pt x="19" y="35"/>
                    </a:lnTo>
                    <a:lnTo>
                      <a:pt x="29" y="35"/>
                    </a:lnTo>
                    <a:lnTo>
                      <a:pt x="57" y="29"/>
                    </a:lnTo>
                    <a:lnTo>
                      <a:pt x="57" y="19"/>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18" name="Freeform 415"/>
              <p:cNvSpPr>
                <a:spLocks/>
              </p:cNvSpPr>
              <p:nvPr/>
            </p:nvSpPr>
            <p:spPr bwMode="auto">
              <a:xfrm>
                <a:off x="1479550" y="4518026"/>
                <a:ext cx="90488" cy="50800"/>
              </a:xfrm>
              <a:custGeom>
                <a:avLst/>
                <a:gdLst>
                  <a:gd name="T0" fmla="*/ 57 w 57"/>
                  <a:gd name="T1" fmla="*/ 0 h 32"/>
                  <a:gd name="T2" fmla="*/ 57 w 57"/>
                  <a:gd name="T3" fmla="*/ 0 h 32"/>
                  <a:gd name="T4" fmla="*/ 42 w 57"/>
                  <a:gd name="T5" fmla="*/ 0 h 32"/>
                  <a:gd name="T6" fmla="*/ 4 w 57"/>
                  <a:gd name="T7" fmla="*/ 7 h 32"/>
                  <a:gd name="T8" fmla="*/ 4 w 57"/>
                  <a:gd name="T9" fmla="*/ 7 h 32"/>
                  <a:gd name="T10" fmla="*/ 0 w 57"/>
                  <a:gd name="T11" fmla="*/ 7 h 32"/>
                  <a:gd name="T12" fmla="*/ 4 w 57"/>
                  <a:gd name="T13" fmla="*/ 10 h 32"/>
                  <a:gd name="T14" fmla="*/ 4 w 57"/>
                  <a:gd name="T15" fmla="*/ 10 h 32"/>
                  <a:gd name="T16" fmla="*/ 7 w 57"/>
                  <a:gd name="T17" fmla="*/ 13 h 32"/>
                  <a:gd name="T18" fmla="*/ 57 w 57"/>
                  <a:gd name="T19" fmla="*/ 32 h 32"/>
                  <a:gd name="T20" fmla="*/ 57 w 57"/>
                  <a:gd name="T21" fmla="*/ 0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2"/>
                  <a:gd name="T35" fmla="*/ 57 w 57"/>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2">
                    <a:moveTo>
                      <a:pt x="57" y="0"/>
                    </a:moveTo>
                    <a:lnTo>
                      <a:pt x="57" y="0"/>
                    </a:lnTo>
                    <a:lnTo>
                      <a:pt x="42" y="0"/>
                    </a:lnTo>
                    <a:lnTo>
                      <a:pt x="4" y="7"/>
                    </a:lnTo>
                    <a:lnTo>
                      <a:pt x="0" y="7"/>
                    </a:lnTo>
                    <a:lnTo>
                      <a:pt x="4" y="10"/>
                    </a:lnTo>
                    <a:lnTo>
                      <a:pt x="7" y="13"/>
                    </a:lnTo>
                    <a:lnTo>
                      <a:pt x="57" y="32"/>
                    </a:lnTo>
                    <a:lnTo>
                      <a:pt x="57" y="0"/>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19" name="Freeform 416"/>
              <p:cNvSpPr>
                <a:spLocks/>
              </p:cNvSpPr>
              <p:nvPr/>
            </p:nvSpPr>
            <p:spPr bwMode="auto">
              <a:xfrm>
                <a:off x="1479550" y="4529138"/>
                <a:ext cx="6350" cy="4763"/>
              </a:xfrm>
              <a:custGeom>
                <a:avLst/>
                <a:gdLst>
                  <a:gd name="T0" fmla="*/ 4 w 4"/>
                  <a:gd name="T1" fmla="*/ 3 h 3"/>
                  <a:gd name="T2" fmla="*/ 0 w 4"/>
                  <a:gd name="T3" fmla="*/ 0 h 3"/>
                  <a:gd name="T4" fmla="*/ 0 w 4"/>
                  <a:gd name="T5" fmla="*/ 0 h 3"/>
                  <a:gd name="T6" fmla="*/ 0 w 4"/>
                  <a:gd name="T7" fmla="*/ 3 h 3"/>
                  <a:gd name="T8" fmla="*/ 4 w 4"/>
                  <a:gd name="T9" fmla="*/ 3 h 3"/>
                  <a:gd name="T10" fmla="*/ 4 w 4"/>
                  <a:gd name="T11" fmla="*/ 3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4" y="3"/>
                    </a:moveTo>
                    <a:lnTo>
                      <a:pt x="0" y="0"/>
                    </a:lnTo>
                    <a:lnTo>
                      <a:pt x="0" y="3"/>
                    </a:lnTo>
                    <a:lnTo>
                      <a:pt x="4" y="3"/>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20" name="Freeform 417"/>
              <p:cNvSpPr>
                <a:spLocks/>
              </p:cNvSpPr>
              <p:nvPr/>
            </p:nvSpPr>
            <p:spPr bwMode="auto">
              <a:xfrm>
                <a:off x="1485900" y="4548188"/>
                <a:ext cx="84138" cy="50800"/>
              </a:xfrm>
              <a:custGeom>
                <a:avLst/>
                <a:gdLst>
                  <a:gd name="T0" fmla="*/ 50 w 53"/>
                  <a:gd name="T1" fmla="*/ 22 h 32"/>
                  <a:gd name="T2" fmla="*/ 50 w 53"/>
                  <a:gd name="T3" fmla="*/ 22 h 32"/>
                  <a:gd name="T4" fmla="*/ 53 w 53"/>
                  <a:gd name="T5" fmla="*/ 22 h 32"/>
                  <a:gd name="T6" fmla="*/ 53 w 53"/>
                  <a:gd name="T7" fmla="*/ 19 h 32"/>
                  <a:gd name="T8" fmla="*/ 47 w 53"/>
                  <a:gd name="T9" fmla="*/ 16 h 32"/>
                  <a:gd name="T10" fmla="*/ 0 w 53"/>
                  <a:gd name="T11" fmla="*/ 0 h 32"/>
                  <a:gd name="T12" fmla="*/ 0 w 53"/>
                  <a:gd name="T13" fmla="*/ 29 h 32"/>
                  <a:gd name="T14" fmla="*/ 0 w 53"/>
                  <a:gd name="T15" fmla="*/ 29 h 32"/>
                  <a:gd name="T16" fmla="*/ 12 w 53"/>
                  <a:gd name="T17" fmla="*/ 32 h 32"/>
                  <a:gd name="T18" fmla="*/ 50 w 53"/>
                  <a:gd name="T19" fmla="*/ 22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
                  <a:gd name="T31" fmla="*/ 0 h 32"/>
                  <a:gd name="T32" fmla="*/ 53 w 53"/>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 h="32">
                    <a:moveTo>
                      <a:pt x="50" y="22"/>
                    </a:moveTo>
                    <a:lnTo>
                      <a:pt x="50" y="22"/>
                    </a:lnTo>
                    <a:lnTo>
                      <a:pt x="53" y="22"/>
                    </a:lnTo>
                    <a:lnTo>
                      <a:pt x="53" y="19"/>
                    </a:lnTo>
                    <a:lnTo>
                      <a:pt x="47" y="16"/>
                    </a:lnTo>
                    <a:lnTo>
                      <a:pt x="0" y="0"/>
                    </a:lnTo>
                    <a:lnTo>
                      <a:pt x="0" y="29"/>
                    </a:lnTo>
                    <a:lnTo>
                      <a:pt x="12" y="32"/>
                    </a:lnTo>
                    <a:lnTo>
                      <a:pt x="50" y="22"/>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21" name="Freeform 418"/>
              <p:cNvSpPr>
                <a:spLocks/>
              </p:cNvSpPr>
              <p:nvPr/>
            </p:nvSpPr>
            <p:spPr bwMode="auto">
              <a:xfrm>
                <a:off x="1395413" y="4538663"/>
                <a:ext cx="90488" cy="55563"/>
              </a:xfrm>
              <a:custGeom>
                <a:avLst/>
                <a:gdLst>
                  <a:gd name="T0" fmla="*/ 57 w 57"/>
                  <a:gd name="T1" fmla="*/ 6 h 35"/>
                  <a:gd name="T2" fmla="*/ 47 w 57"/>
                  <a:gd name="T3" fmla="*/ 3 h 35"/>
                  <a:gd name="T4" fmla="*/ 47 w 57"/>
                  <a:gd name="T5" fmla="*/ 3 h 35"/>
                  <a:gd name="T6" fmla="*/ 38 w 57"/>
                  <a:gd name="T7" fmla="*/ 0 h 35"/>
                  <a:gd name="T8" fmla="*/ 25 w 57"/>
                  <a:gd name="T9" fmla="*/ 0 h 35"/>
                  <a:gd name="T10" fmla="*/ 0 w 57"/>
                  <a:gd name="T11" fmla="*/ 3 h 35"/>
                  <a:gd name="T12" fmla="*/ 0 w 57"/>
                  <a:gd name="T13" fmla="*/ 19 h 35"/>
                  <a:gd name="T14" fmla="*/ 47 w 57"/>
                  <a:gd name="T15" fmla="*/ 35 h 35"/>
                  <a:gd name="T16" fmla="*/ 47 w 57"/>
                  <a:gd name="T17" fmla="*/ 35 h 35"/>
                  <a:gd name="T18" fmla="*/ 57 w 57"/>
                  <a:gd name="T19" fmla="*/ 35 h 35"/>
                  <a:gd name="T20" fmla="*/ 57 w 57"/>
                  <a:gd name="T21" fmla="*/ 6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5"/>
                  <a:gd name="T35" fmla="*/ 57 w 57"/>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5">
                    <a:moveTo>
                      <a:pt x="57" y="6"/>
                    </a:moveTo>
                    <a:lnTo>
                      <a:pt x="47" y="3"/>
                    </a:lnTo>
                    <a:lnTo>
                      <a:pt x="38" y="0"/>
                    </a:lnTo>
                    <a:lnTo>
                      <a:pt x="25" y="0"/>
                    </a:lnTo>
                    <a:lnTo>
                      <a:pt x="0" y="3"/>
                    </a:lnTo>
                    <a:lnTo>
                      <a:pt x="0" y="19"/>
                    </a:lnTo>
                    <a:lnTo>
                      <a:pt x="47" y="35"/>
                    </a:lnTo>
                    <a:lnTo>
                      <a:pt x="57" y="35"/>
                    </a:lnTo>
                    <a:lnTo>
                      <a:pt x="57" y="6"/>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22" name="Freeform 419"/>
              <p:cNvSpPr>
                <a:spLocks/>
              </p:cNvSpPr>
              <p:nvPr/>
            </p:nvSpPr>
            <p:spPr bwMode="auto">
              <a:xfrm>
                <a:off x="1370013" y="4543426"/>
                <a:ext cx="25400" cy="25400"/>
              </a:xfrm>
              <a:custGeom>
                <a:avLst/>
                <a:gdLst>
                  <a:gd name="T0" fmla="*/ 16 w 16"/>
                  <a:gd name="T1" fmla="*/ 0 h 16"/>
                  <a:gd name="T2" fmla="*/ 3 w 16"/>
                  <a:gd name="T3" fmla="*/ 3 h 16"/>
                  <a:gd name="T4" fmla="*/ 3 w 16"/>
                  <a:gd name="T5" fmla="*/ 3 h 16"/>
                  <a:gd name="T6" fmla="*/ 0 w 16"/>
                  <a:gd name="T7" fmla="*/ 6 h 16"/>
                  <a:gd name="T8" fmla="*/ 0 w 16"/>
                  <a:gd name="T9" fmla="*/ 6 h 16"/>
                  <a:gd name="T10" fmla="*/ 6 w 16"/>
                  <a:gd name="T11" fmla="*/ 10 h 16"/>
                  <a:gd name="T12" fmla="*/ 16 w 16"/>
                  <a:gd name="T13" fmla="*/ 16 h 16"/>
                  <a:gd name="T14" fmla="*/ 16 w 16"/>
                  <a:gd name="T15" fmla="*/ 0 h 16"/>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6"/>
                  <a:gd name="T26" fmla="*/ 16 w 16"/>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6">
                    <a:moveTo>
                      <a:pt x="16" y="0"/>
                    </a:moveTo>
                    <a:lnTo>
                      <a:pt x="3" y="3"/>
                    </a:lnTo>
                    <a:lnTo>
                      <a:pt x="0" y="6"/>
                    </a:lnTo>
                    <a:lnTo>
                      <a:pt x="6" y="10"/>
                    </a:lnTo>
                    <a:lnTo>
                      <a:pt x="16" y="16"/>
                    </a:lnTo>
                    <a:lnTo>
                      <a:pt x="16"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23" name="Freeform 420"/>
              <p:cNvSpPr>
                <a:spLocks/>
              </p:cNvSpPr>
              <p:nvPr/>
            </p:nvSpPr>
            <p:spPr bwMode="auto">
              <a:xfrm>
                <a:off x="1395413" y="4578351"/>
                <a:ext cx="65088" cy="41275"/>
              </a:xfrm>
              <a:custGeom>
                <a:avLst/>
                <a:gdLst>
                  <a:gd name="T0" fmla="*/ 3 w 41"/>
                  <a:gd name="T1" fmla="*/ 26 h 26"/>
                  <a:gd name="T2" fmla="*/ 38 w 41"/>
                  <a:gd name="T3" fmla="*/ 19 h 26"/>
                  <a:gd name="T4" fmla="*/ 38 w 41"/>
                  <a:gd name="T5" fmla="*/ 19 h 26"/>
                  <a:gd name="T6" fmla="*/ 41 w 41"/>
                  <a:gd name="T7" fmla="*/ 16 h 26"/>
                  <a:gd name="T8" fmla="*/ 41 w 41"/>
                  <a:gd name="T9" fmla="*/ 16 h 26"/>
                  <a:gd name="T10" fmla="*/ 34 w 41"/>
                  <a:gd name="T11" fmla="*/ 13 h 26"/>
                  <a:gd name="T12" fmla="*/ 0 w 41"/>
                  <a:gd name="T13" fmla="*/ 0 h 26"/>
                  <a:gd name="T14" fmla="*/ 3 w 41"/>
                  <a:gd name="T15" fmla="*/ 26 h 26"/>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26"/>
                  <a:gd name="T26" fmla="*/ 41 w 41"/>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26">
                    <a:moveTo>
                      <a:pt x="3" y="26"/>
                    </a:moveTo>
                    <a:lnTo>
                      <a:pt x="38" y="19"/>
                    </a:lnTo>
                    <a:lnTo>
                      <a:pt x="41" y="16"/>
                    </a:lnTo>
                    <a:lnTo>
                      <a:pt x="34" y="13"/>
                    </a:lnTo>
                    <a:lnTo>
                      <a:pt x="0" y="0"/>
                    </a:lnTo>
                    <a:lnTo>
                      <a:pt x="3" y="26"/>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24" name="Freeform 421"/>
              <p:cNvSpPr>
                <a:spLocks/>
              </p:cNvSpPr>
              <p:nvPr/>
            </p:nvSpPr>
            <p:spPr bwMode="auto">
              <a:xfrm>
                <a:off x="1309688" y="4559301"/>
                <a:ext cx="90488" cy="60325"/>
              </a:xfrm>
              <a:custGeom>
                <a:avLst/>
                <a:gdLst>
                  <a:gd name="T0" fmla="*/ 54 w 57"/>
                  <a:gd name="T1" fmla="*/ 12 h 38"/>
                  <a:gd name="T2" fmla="*/ 31 w 57"/>
                  <a:gd name="T3" fmla="*/ 3 h 38"/>
                  <a:gd name="T4" fmla="*/ 31 w 57"/>
                  <a:gd name="T5" fmla="*/ 3 h 38"/>
                  <a:gd name="T6" fmla="*/ 19 w 57"/>
                  <a:gd name="T7" fmla="*/ 0 h 38"/>
                  <a:gd name="T8" fmla="*/ 9 w 57"/>
                  <a:gd name="T9" fmla="*/ 0 h 38"/>
                  <a:gd name="T10" fmla="*/ 0 w 57"/>
                  <a:gd name="T11" fmla="*/ 3 h 38"/>
                  <a:gd name="T12" fmla="*/ 0 w 57"/>
                  <a:gd name="T13" fmla="*/ 25 h 38"/>
                  <a:gd name="T14" fmla="*/ 28 w 57"/>
                  <a:gd name="T15" fmla="*/ 34 h 38"/>
                  <a:gd name="T16" fmla="*/ 28 w 57"/>
                  <a:gd name="T17" fmla="*/ 34 h 38"/>
                  <a:gd name="T18" fmla="*/ 41 w 57"/>
                  <a:gd name="T19" fmla="*/ 38 h 38"/>
                  <a:gd name="T20" fmla="*/ 50 w 57"/>
                  <a:gd name="T21" fmla="*/ 38 h 38"/>
                  <a:gd name="T22" fmla="*/ 57 w 57"/>
                  <a:gd name="T23" fmla="*/ 38 h 38"/>
                  <a:gd name="T24" fmla="*/ 54 w 57"/>
                  <a:gd name="T25" fmla="*/ 12 h 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38"/>
                  <a:gd name="T41" fmla="*/ 57 w 57"/>
                  <a:gd name="T42" fmla="*/ 38 h 3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38">
                    <a:moveTo>
                      <a:pt x="54" y="12"/>
                    </a:moveTo>
                    <a:lnTo>
                      <a:pt x="31" y="3"/>
                    </a:lnTo>
                    <a:lnTo>
                      <a:pt x="19" y="0"/>
                    </a:lnTo>
                    <a:lnTo>
                      <a:pt x="9" y="0"/>
                    </a:lnTo>
                    <a:lnTo>
                      <a:pt x="0" y="3"/>
                    </a:lnTo>
                    <a:lnTo>
                      <a:pt x="0" y="25"/>
                    </a:lnTo>
                    <a:lnTo>
                      <a:pt x="28" y="34"/>
                    </a:lnTo>
                    <a:lnTo>
                      <a:pt x="41" y="38"/>
                    </a:lnTo>
                    <a:lnTo>
                      <a:pt x="50" y="38"/>
                    </a:lnTo>
                    <a:lnTo>
                      <a:pt x="57" y="38"/>
                    </a:lnTo>
                    <a:lnTo>
                      <a:pt x="54" y="1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25" name="Freeform 422"/>
              <p:cNvSpPr>
                <a:spLocks/>
              </p:cNvSpPr>
              <p:nvPr/>
            </p:nvSpPr>
            <p:spPr bwMode="auto">
              <a:xfrm>
                <a:off x="1254125" y="4564063"/>
                <a:ext cx="55563" cy="34925"/>
              </a:xfrm>
              <a:custGeom>
                <a:avLst/>
                <a:gdLst>
                  <a:gd name="T0" fmla="*/ 35 w 35"/>
                  <a:gd name="T1" fmla="*/ 0 h 22"/>
                  <a:gd name="T2" fmla="*/ 3 w 35"/>
                  <a:gd name="T3" fmla="*/ 6 h 22"/>
                  <a:gd name="T4" fmla="*/ 3 w 35"/>
                  <a:gd name="T5" fmla="*/ 6 h 22"/>
                  <a:gd name="T6" fmla="*/ 0 w 35"/>
                  <a:gd name="T7" fmla="*/ 6 h 22"/>
                  <a:gd name="T8" fmla="*/ 0 w 35"/>
                  <a:gd name="T9" fmla="*/ 9 h 22"/>
                  <a:gd name="T10" fmla="*/ 6 w 35"/>
                  <a:gd name="T11" fmla="*/ 12 h 22"/>
                  <a:gd name="T12" fmla="*/ 35 w 35"/>
                  <a:gd name="T13" fmla="*/ 22 h 22"/>
                  <a:gd name="T14" fmla="*/ 35 w 35"/>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22"/>
                  <a:gd name="T26" fmla="*/ 35 w 3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22">
                    <a:moveTo>
                      <a:pt x="35" y="0"/>
                    </a:moveTo>
                    <a:lnTo>
                      <a:pt x="3" y="6"/>
                    </a:lnTo>
                    <a:lnTo>
                      <a:pt x="0" y="6"/>
                    </a:lnTo>
                    <a:lnTo>
                      <a:pt x="0" y="9"/>
                    </a:lnTo>
                    <a:lnTo>
                      <a:pt x="6" y="12"/>
                    </a:lnTo>
                    <a:lnTo>
                      <a:pt x="35" y="22"/>
                    </a:lnTo>
                    <a:lnTo>
                      <a:pt x="35" y="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26" name="Freeform 423"/>
              <p:cNvSpPr>
                <a:spLocks/>
              </p:cNvSpPr>
              <p:nvPr/>
            </p:nvSpPr>
            <p:spPr bwMode="auto">
              <a:xfrm>
                <a:off x="2620963" y="4438651"/>
                <a:ext cx="4763" cy="4763"/>
              </a:xfrm>
              <a:custGeom>
                <a:avLst/>
                <a:gdLst>
                  <a:gd name="T0" fmla="*/ 0 w 3"/>
                  <a:gd name="T1" fmla="*/ 0 h 3"/>
                  <a:gd name="T2" fmla="*/ 0 w 3"/>
                  <a:gd name="T3" fmla="*/ 3 h 3"/>
                  <a:gd name="T4" fmla="*/ 0 w 3"/>
                  <a:gd name="T5" fmla="*/ 3 h 3"/>
                  <a:gd name="T6" fmla="*/ 3 w 3"/>
                  <a:gd name="T7" fmla="*/ 3 h 3"/>
                  <a:gd name="T8" fmla="*/ 0 w 3"/>
                  <a:gd name="T9" fmla="*/ 0 h 3"/>
                  <a:gd name="T10" fmla="*/ 0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0"/>
                    </a:moveTo>
                    <a:lnTo>
                      <a:pt x="0" y="3"/>
                    </a:lnTo>
                    <a:lnTo>
                      <a:pt x="3" y="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27" name="Freeform 424"/>
              <p:cNvSpPr>
                <a:spLocks/>
              </p:cNvSpPr>
              <p:nvPr/>
            </p:nvSpPr>
            <p:spPr bwMode="auto">
              <a:xfrm>
                <a:off x="2584450" y="4427538"/>
                <a:ext cx="36513" cy="20638"/>
              </a:xfrm>
              <a:custGeom>
                <a:avLst/>
                <a:gdLst>
                  <a:gd name="T0" fmla="*/ 23 w 23"/>
                  <a:gd name="T1" fmla="*/ 10 h 13"/>
                  <a:gd name="T2" fmla="*/ 23 w 23"/>
                  <a:gd name="T3" fmla="*/ 10 h 13"/>
                  <a:gd name="T4" fmla="*/ 23 w 23"/>
                  <a:gd name="T5" fmla="*/ 10 h 13"/>
                  <a:gd name="T6" fmla="*/ 23 w 23"/>
                  <a:gd name="T7" fmla="*/ 7 h 13"/>
                  <a:gd name="T8" fmla="*/ 23 w 23"/>
                  <a:gd name="T9" fmla="*/ 7 h 13"/>
                  <a:gd name="T10" fmla="*/ 16 w 23"/>
                  <a:gd name="T11" fmla="*/ 4 h 13"/>
                  <a:gd name="T12" fmla="*/ 0 w 23"/>
                  <a:gd name="T13" fmla="*/ 0 h 13"/>
                  <a:gd name="T14" fmla="*/ 0 w 23"/>
                  <a:gd name="T15" fmla="*/ 13 h 13"/>
                  <a:gd name="T16" fmla="*/ 23 w 23"/>
                  <a:gd name="T17" fmla="*/ 1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13"/>
                  <a:gd name="T29" fmla="*/ 23 w 23"/>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13">
                    <a:moveTo>
                      <a:pt x="23" y="10"/>
                    </a:moveTo>
                    <a:lnTo>
                      <a:pt x="23" y="10"/>
                    </a:lnTo>
                    <a:lnTo>
                      <a:pt x="23" y="7"/>
                    </a:lnTo>
                    <a:lnTo>
                      <a:pt x="16" y="4"/>
                    </a:lnTo>
                    <a:lnTo>
                      <a:pt x="0" y="0"/>
                    </a:lnTo>
                    <a:lnTo>
                      <a:pt x="0" y="13"/>
                    </a:lnTo>
                    <a:lnTo>
                      <a:pt x="23"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28" name="Freeform 425"/>
              <p:cNvSpPr>
                <a:spLocks/>
              </p:cNvSpPr>
              <p:nvPr/>
            </p:nvSpPr>
            <p:spPr bwMode="auto">
              <a:xfrm>
                <a:off x="2549525" y="4418013"/>
                <a:ext cx="34925" cy="34925"/>
              </a:xfrm>
              <a:custGeom>
                <a:avLst/>
                <a:gdLst>
                  <a:gd name="T0" fmla="*/ 22 w 22"/>
                  <a:gd name="T1" fmla="*/ 6 h 22"/>
                  <a:gd name="T2" fmla="*/ 0 w 22"/>
                  <a:gd name="T3" fmla="*/ 0 h 22"/>
                  <a:gd name="T4" fmla="*/ 0 w 22"/>
                  <a:gd name="T5" fmla="*/ 19 h 22"/>
                  <a:gd name="T6" fmla="*/ 0 w 22"/>
                  <a:gd name="T7" fmla="*/ 19 h 22"/>
                  <a:gd name="T8" fmla="*/ 19 w 22"/>
                  <a:gd name="T9" fmla="*/ 22 h 22"/>
                  <a:gd name="T10" fmla="*/ 22 w 22"/>
                  <a:gd name="T11" fmla="*/ 19 h 22"/>
                  <a:gd name="T12" fmla="*/ 22 w 22"/>
                  <a:gd name="T13" fmla="*/ 6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6"/>
                    </a:moveTo>
                    <a:lnTo>
                      <a:pt x="0" y="0"/>
                    </a:lnTo>
                    <a:lnTo>
                      <a:pt x="0" y="19"/>
                    </a:lnTo>
                    <a:lnTo>
                      <a:pt x="19" y="22"/>
                    </a:lnTo>
                    <a:lnTo>
                      <a:pt x="22" y="19"/>
                    </a:lnTo>
                    <a:lnTo>
                      <a:pt x="2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29" name="Freeform 426"/>
              <p:cNvSpPr>
                <a:spLocks/>
              </p:cNvSpPr>
              <p:nvPr/>
            </p:nvSpPr>
            <p:spPr bwMode="auto">
              <a:xfrm>
                <a:off x="2514600" y="4408488"/>
                <a:ext cx="34925" cy="39688"/>
              </a:xfrm>
              <a:custGeom>
                <a:avLst/>
                <a:gdLst>
                  <a:gd name="T0" fmla="*/ 22 w 22"/>
                  <a:gd name="T1" fmla="*/ 6 h 25"/>
                  <a:gd name="T2" fmla="*/ 10 w 22"/>
                  <a:gd name="T3" fmla="*/ 0 h 25"/>
                  <a:gd name="T4" fmla="*/ 10 w 22"/>
                  <a:gd name="T5" fmla="*/ 0 h 25"/>
                  <a:gd name="T6" fmla="*/ 0 w 22"/>
                  <a:gd name="T7" fmla="*/ 0 h 25"/>
                  <a:gd name="T8" fmla="*/ 0 w 22"/>
                  <a:gd name="T9" fmla="*/ 19 h 25"/>
                  <a:gd name="T10" fmla="*/ 22 w 22"/>
                  <a:gd name="T11" fmla="*/ 25 h 25"/>
                  <a:gd name="T12" fmla="*/ 22 w 22"/>
                  <a:gd name="T13" fmla="*/ 25 h 25"/>
                  <a:gd name="T14" fmla="*/ 22 w 22"/>
                  <a:gd name="T15" fmla="*/ 25 h 25"/>
                  <a:gd name="T16" fmla="*/ 22 w 22"/>
                  <a:gd name="T17" fmla="*/ 6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5"/>
                  <a:gd name="T29" fmla="*/ 22 w 22"/>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5">
                    <a:moveTo>
                      <a:pt x="22" y="6"/>
                    </a:moveTo>
                    <a:lnTo>
                      <a:pt x="10" y="0"/>
                    </a:lnTo>
                    <a:lnTo>
                      <a:pt x="0" y="0"/>
                    </a:lnTo>
                    <a:lnTo>
                      <a:pt x="0" y="19"/>
                    </a:lnTo>
                    <a:lnTo>
                      <a:pt x="22" y="25"/>
                    </a:lnTo>
                    <a:lnTo>
                      <a:pt x="22" y="6"/>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30" name="Freeform 427"/>
              <p:cNvSpPr>
                <a:spLocks/>
              </p:cNvSpPr>
              <p:nvPr/>
            </p:nvSpPr>
            <p:spPr bwMode="auto">
              <a:xfrm>
                <a:off x="2479675" y="4408488"/>
                <a:ext cx="34925" cy="30163"/>
              </a:xfrm>
              <a:custGeom>
                <a:avLst/>
                <a:gdLst>
                  <a:gd name="T0" fmla="*/ 22 w 22"/>
                  <a:gd name="T1" fmla="*/ 0 h 19"/>
                  <a:gd name="T2" fmla="*/ 22 w 22"/>
                  <a:gd name="T3" fmla="*/ 0 h 19"/>
                  <a:gd name="T4" fmla="*/ 13 w 22"/>
                  <a:gd name="T5" fmla="*/ 0 h 19"/>
                  <a:gd name="T6" fmla="*/ 0 w 22"/>
                  <a:gd name="T7" fmla="*/ 0 h 19"/>
                  <a:gd name="T8" fmla="*/ 0 w 22"/>
                  <a:gd name="T9" fmla="*/ 12 h 19"/>
                  <a:gd name="T10" fmla="*/ 22 w 22"/>
                  <a:gd name="T11" fmla="*/ 19 h 19"/>
                  <a:gd name="T12" fmla="*/ 22 w 22"/>
                  <a:gd name="T13" fmla="*/ 0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22" y="0"/>
                    </a:moveTo>
                    <a:lnTo>
                      <a:pt x="22" y="0"/>
                    </a:lnTo>
                    <a:lnTo>
                      <a:pt x="13" y="0"/>
                    </a:lnTo>
                    <a:lnTo>
                      <a:pt x="0" y="0"/>
                    </a:lnTo>
                    <a:lnTo>
                      <a:pt x="0" y="12"/>
                    </a:lnTo>
                    <a:lnTo>
                      <a:pt x="22" y="19"/>
                    </a:lnTo>
                    <a:lnTo>
                      <a:pt x="22" y="0"/>
                    </a:lnTo>
                    <a:close/>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31" name="Freeform 428"/>
              <p:cNvSpPr>
                <a:spLocks/>
              </p:cNvSpPr>
              <p:nvPr/>
            </p:nvSpPr>
            <p:spPr bwMode="auto">
              <a:xfrm>
                <a:off x="2454275" y="4408488"/>
                <a:ext cx="25400" cy="19050"/>
              </a:xfrm>
              <a:custGeom>
                <a:avLst/>
                <a:gdLst>
                  <a:gd name="T0" fmla="*/ 16 w 16"/>
                  <a:gd name="T1" fmla="*/ 0 h 12"/>
                  <a:gd name="T2" fmla="*/ 3 w 16"/>
                  <a:gd name="T3" fmla="*/ 3 h 12"/>
                  <a:gd name="T4" fmla="*/ 3 w 16"/>
                  <a:gd name="T5" fmla="*/ 3 h 12"/>
                  <a:gd name="T6" fmla="*/ 0 w 16"/>
                  <a:gd name="T7" fmla="*/ 6 h 12"/>
                  <a:gd name="T8" fmla="*/ 0 w 16"/>
                  <a:gd name="T9" fmla="*/ 6 h 12"/>
                  <a:gd name="T10" fmla="*/ 10 w 16"/>
                  <a:gd name="T11" fmla="*/ 9 h 12"/>
                  <a:gd name="T12" fmla="*/ 16 w 16"/>
                  <a:gd name="T13" fmla="*/ 12 h 12"/>
                  <a:gd name="T14" fmla="*/ 16 w 16"/>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2"/>
                  <a:gd name="T26" fmla="*/ 16 w 1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2">
                    <a:moveTo>
                      <a:pt x="16" y="0"/>
                    </a:moveTo>
                    <a:lnTo>
                      <a:pt x="3" y="3"/>
                    </a:lnTo>
                    <a:lnTo>
                      <a:pt x="0" y="6"/>
                    </a:lnTo>
                    <a:lnTo>
                      <a:pt x="10" y="9"/>
                    </a:lnTo>
                    <a:lnTo>
                      <a:pt x="16" y="12"/>
                    </a:lnTo>
                    <a:lnTo>
                      <a:pt x="16" y="0"/>
                    </a:ln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32" name="Freeform 429"/>
              <p:cNvSpPr>
                <a:spLocks/>
              </p:cNvSpPr>
              <p:nvPr/>
            </p:nvSpPr>
            <p:spPr bwMode="auto">
              <a:xfrm>
                <a:off x="2514600" y="4443413"/>
                <a:ext cx="34925" cy="25400"/>
              </a:xfrm>
              <a:custGeom>
                <a:avLst/>
                <a:gdLst>
                  <a:gd name="T0" fmla="*/ 3 w 22"/>
                  <a:gd name="T1" fmla="*/ 16 h 16"/>
                  <a:gd name="T2" fmla="*/ 19 w 22"/>
                  <a:gd name="T3" fmla="*/ 9 h 16"/>
                  <a:gd name="T4" fmla="*/ 19 w 22"/>
                  <a:gd name="T5" fmla="*/ 9 h 16"/>
                  <a:gd name="T6" fmla="*/ 22 w 22"/>
                  <a:gd name="T7" fmla="*/ 9 h 16"/>
                  <a:gd name="T8" fmla="*/ 22 w 22"/>
                  <a:gd name="T9" fmla="*/ 9 h 16"/>
                  <a:gd name="T10" fmla="*/ 13 w 22"/>
                  <a:gd name="T11" fmla="*/ 6 h 16"/>
                  <a:gd name="T12" fmla="*/ 0 w 22"/>
                  <a:gd name="T13" fmla="*/ 0 h 16"/>
                  <a:gd name="T14" fmla="*/ 3 w 22"/>
                  <a:gd name="T15" fmla="*/ 16 h 16"/>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6"/>
                  <a:gd name="T26" fmla="*/ 22 w 22"/>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6">
                    <a:moveTo>
                      <a:pt x="3" y="16"/>
                    </a:moveTo>
                    <a:lnTo>
                      <a:pt x="19" y="9"/>
                    </a:lnTo>
                    <a:lnTo>
                      <a:pt x="22" y="9"/>
                    </a:lnTo>
                    <a:lnTo>
                      <a:pt x="13" y="6"/>
                    </a:lnTo>
                    <a:lnTo>
                      <a:pt x="0" y="0"/>
                    </a:lnTo>
                    <a:lnTo>
                      <a:pt x="3" y="16"/>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33" name="Freeform 430"/>
              <p:cNvSpPr>
                <a:spLocks/>
              </p:cNvSpPr>
              <p:nvPr/>
            </p:nvSpPr>
            <p:spPr bwMode="auto">
              <a:xfrm>
                <a:off x="2479675" y="4433888"/>
                <a:ext cx="39688" cy="34925"/>
              </a:xfrm>
              <a:custGeom>
                <a:avLst/>
                <a:gdLst>
                  <a:gd name="T0" fmla="*/ 22 w 25"/>
                  <a:gd name="T1" fmla="*/ 6 h 22"/>
                  <a:gd name="T2" fmla="*/ 0 w 25"/>
                  <a:gd name="T3" fmla="*/ 0 h 22"/>
                  <a:gd name="T4" fmla="*/ 3 w 25"/>
                  <a:gd name="T5" fmla="*/ 22 h 22"/>
                  <a:gd name="T6" fmla="*/ 3 w 25"/>
                  <a:gd name="T7" fmla="*/ 22 h 22"/>
                  <a:gd name="T8" fmla="*/ 16 w 25"/>
                  <a:gd name="T9" fmla="*/ 22 h 22"/>
                  <a:gd name="T10" fmla="*/ 25 w 25"/>
                  <a:gd name="T11" fmla="*/ 22 h 22"/>
                  <a:gd name="T12" fmla="*/ 22 w 25"/>
                  <a:gd name="T13" fmla="*/ 6 h 22"/>
                  <a:gd name="T14" fmla="*/ 0 60000 65536"/>
                  <a:gd name="T15" fmla="*/ 0 60000 65536"/>
                  <a:gd name="T16" fmla="*/ 0 60000 65536"/>
                  <a:gd name="T17" fmla="*/ 0 60000 65536"/>
                  <a:gd name="T18" fmla="*/ 0 60000 65536"/>
                  <a:gd name="T19" fmla="*/ 0 60000 65536"/>
                  <a:gd name="T20" fmla="*/ 0 60000 65536"/>
                  <a:gd name="T21" fmla="*/ 0 w 25"/>
                  <a:gd name="T22" fmla="*/ 0 h 22"/>
                  <a:gd name="T23" fmla="*/ 25 w 25"/>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2">
                    <a:moveTo>
                      <a:pt x="22" y="6"/>
                    </a:moveTo>
                    <a:lnTo>
                      <a:pt x="0" y="0"/>
                    </a:lnTo>
                    <a:lnTo>
                      <a:pt x="3" y="22"/>
                    </a:lnTo>
                    <a:lnTo>
                      <a:pt x="16" y="22"/>
                    </a:lnTo>
                    <a:lnTo>
                      <a:pt x="25" y="22"/>
                    </a:lnTo>
                    <a:lnTo>
                      <a:pt x="22" y="6"/>
                    </a:lnTo>
                    <a:close/>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34" name="Freeform 431"/>
              <p:cNvSpPr>
                <a:spLocks/>
              </p:cNvSpPr>
              <p:nvPr/>
            </p:nvSpPr>
            <p:spPr bwMode="auto">
              <a:xfrm>
                <a:off x="2444750" y="4422776"/>
                <a:ext cx="39688" cy="46038"/>
              </a:xfrm>
              <a:custGeom>
                <a:avLst/>
                <a:gdLst>
                  <a:gd name="T0" fmla="*/ 22 w 25"/>
                  <a:gd name="T1" fmla="*/ 7 h 29"/>
                  <a:gd name="T2" fmla="*/ 6 w 25"/>
                  <a:gd name="T3" fmla="*/ 0 h 29"/>
                  <a:gd name="T4" fmla="*/ 6 w 25"/>
                  <a:gd name="T5" fmla="*/ 0 h 29"/>
                  <a:gd name="T6" fmla="*/ 0 w 25"/>
                  <a:gd name="T7" fmla="*/ 0 h 29"/>
                  <a:gd name="T8" fmla="*/ 0 w 25"/>
                  <a:gd name="T9" fmla="*/ 22 h 29"/>
                  <a:gd name="T10" fmla="*/ 19 w 25"/>
                  <a:gd name="T11" fmla="*/ 26 h 29"/>
                  <a:gd name="T12" fmla="*/ 19 w 25"/>
                  <a:gd name="T13" fmla="*/ 26 h 29"/>
                  <a:gd name="T14" fmla="*/ 25 w 25"/>
                  <a:gd name="T15" fmla="*/ 29 h 29"/>
                  <a:gd name="T16" fmla="*/ 22 w 25"/>
                  <a:gd name="T17" fmla="*/ 7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29"/>
                  <a:gd name="T29" fmla="*/ 25 w 25"/>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29">
                    <a:moveTo>
                      <a:pt x="22" y="7"/>
                    </a:moveTo>
                    <a:lnTo>
                      <a:pt x="6" y="0"/>
                    </a:lnTo>
                    <a:lnTo>
                      <a:pt x="0" y="0"/>
                    </a:lnTo>
                    <a:lnTo>
                      <a:pt x="0" y="22"/>
                    </a:lnTo>
                    <a:lnTo>
                      <a:pt x="19" y="26"/>
                    </a:lnTo>
                    <a:lnTo>
                      <a:pt x="25" y="29"/>
                    </a:lnTo>
                    <a:lnTo>
                      <a:pt x="22" y="7"/>
                    </a:ln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35" name="Freeform 432"/>
              <p:cNvSpPr>
                <a:spLocks/>
              </p:cNvSpPr>
              <p:nvPr/>
            </p:nvSpPr>
            <p:spPr bwMode="auto">
              <a:xfrm>
                <a:off x="2409825" y="4422776"/>
                <a:ext cx="34925" cy="34925"/>
              </a:xfrm>
              <a:custGeom>
                <a:avLst/>
                <a:gdLst>
                  <a:gd name="T0" fmla="*/ 22 w 22"/>
                  <a:gd name="T1" fmla="*/ 0 h 22"/>
                  <a:gd name="T2" fmla="*/ 22 w 22"/>
                  <a:gd name="T3" fmla="*/ 0 h 22"/>
                  <a:gd name="T4" fmla="*/ 9 w 22"/>
                  <a:gd name="T5" fmla="*/ 0 h 22"/>
                  <a:gd name="T6" fmla="*/ 0 w 22"/>
                  <a:gd name="T7" fmla="*/ 0 h 22"/>
                  <a:gd name="T8" fmla="*/ 0 w 22"/>
                  <a:gd name="T9" fmla="*/ 13 h 22"/>
                  <a:gd name="T10" fmla="*/ 22 w 22"/>
                  <a:gd name="T11" fmla="*/ 22 h 22"/>
                  <a:gd name="T12" fmla="*/ 22 w 22"/>
                  <a:gd name="T13" fmla="*/ 0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0"/>
                    </a:moveTo>
                    <a:lnTo>
                      <a:pt x="22" y="0"/>
                    </a:lnTo>
                    <a:lnTo>
                      <a:pt x="9" y="0"/>
                    </a:lnTo>
                    <a:lnTo>
                      <a:pt x="0" y="0"/>
                    </a:lnTo>
                    <a:lnTo>
                      <a:pt x="0" y="13"/>
                    </a:lnTo>
                    <a:lnTo>
                      <a:pt x="22" y="22"/>
                    </a:lnTo>
                    <a:lnTo>
                      <a:pt x="22" y="0"/>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36" name="Freeform 433"/>
              <p:cNvSpPr>
                <a:spLocks/>
              </p:cNvSpPr>
              <p:nvPr/>
            </p:nvSpPr>
            <p:spPr bwMode="auto">
              <a:xfrm>
                <a:off x="2379663" y="4422776"/>
                <a:ext cx="30163" cy="20638"/>
              </a:xfrm>
              <a:custGeom>
                <a:avLst/>
                <a:gdLst>
                  <a:gd name="T0" fmla="*/ 19 w 19"/>
                  <a:gd name="T1" fmla="*/ 0 h 13"/>
                  <a:gd name="T2" fmla="*/ 0 w 19"/>
                  <a:gd name="T3" fmla="*/ 3 h 13"/>
                  <a:gd name="T4" fmla="*/ 0 w 19"/>
                  <a:gd name="T5" fmla="*/ 3 h 13"/>
                  <a:gd name="T6" fmla="*/ 0 w 19"/>
                  <a:gd name="T7" fmla="*/ 7 h 13"/>
                  <a:gd name="T8" fmla="*/ 0 w 19"/>
                  <a:gd name="T9" fmla="*/ 7 h 13"/>
                  <a:gd name="T10" fmla="*/ 6 w 19"/>
                  <a:gd name="T11" fmla="*/ 10 h 13"/>
                  <a:gd name="T12" fmla="*/ 19 w 19"/>
                  <a:gd name="T13" fmla="*/ 13 h 13"/>
                  <a:gd name="T14" fmla="*/ 19 w 19"/>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3"/>
                  <a:gd name="T26" fmla="*/ 19 w 19"/>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3">
                    <a:moveTo>
                      <a:pt x="19" y="0"/>
                    </a:moveTo>
                    <a:lnTo>
                      <a:pt x="0" y="3"/>
                    </a:lnTo>
                    <a:lnTo>
                      <a:pt x="0" y="7"/>
                    </a:lnTo>
                    <a:lnTo>
                      <a:pt x="6" y="10"/>
                    </a:lnTo>
                    <a:lnTo>
                      <a:pt x="19" y="13"/>
                    </a:lnTo>
                    <a:lnTo>
                      <a:pt x="19" y="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37" name="Freeform 434"/>
              <p:cNvSpPr>
                <a:spLocks/>
              </p:cNvSpPr>
              <p:nvPr/>
            </p:nvSpPr>
            <p:spPr bwMode="auto">
              <a:xfrm>
                <a:off x="2444750" y="4464051"/>
                <a:ext cx="25400" cy="19050"/>
              </a:xfrm>
              <a:custGeom>
                <a:avLst/>
                <a:gdLst>
                  <a:gd name="T0" fmla="*/ 0 w 16"/>
                  <a:gd name="T1" fmla="*/ 0 h 12"/>
                  <a:gd name="T2" fmla="*/ 3 w 16"/>
                  <a:gd name="T3" fmla="*/ 12 h 12"/>
                  <a:gd name="T4" fmla="*/ 16 w 16"/>
                  <a:gd name="T5" fmla="*/ 9 h 12"/>
                  <a:gd name="T6" fmla="*/ 16 w 16"/>
                  <a:gd name="T7" fmla="*/ 9 h 12"/>
                  <a:gd name="T8" fmla="*/ 16 w 16"/>
                  <a:gd name="T9" fmla="*/ 6 h 12"/>
                  <a:gd name="T10" fmla="*/ 16 w 16"/>
                  <a:gd name="T11" fmla="*/ 6 h 12"/>
                  <a:gd name="T12" fmla="*/ 9 w 16"/>
                  <a:gd name="T13" fmla="*/ 3 h 12"/>
                  <a:gd name="T14" fmla="*/ 0 w 16"/>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2"/>
                  <a:gd name="T26" fmla="*/ 16 w 1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2">
                    <a:moveTo>
                      <a:pt x="0" y="0"/>
                    </a:moveTo>
                    <a:lnTo>
                      <a:pt x="3" y="12"/>
                    </a:lnTo>
                    <a:lnTo>
                      <a:pt x="16" y="9"/>
                    </a:lnTo>
                    <a:lnTo>
                      <a:pt x="16" y="6"/>
                    </a:lnTo>
                    <a:lnTo>
                      <a:pt x="9" y="3"/>
                    </a:lnTo>
                    <a:lnTo>
                      <a:pt x="0" y="0"/>
                    </a:ln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38" name="Freeform 435"/>
              <p:cNvSpPr>
                <a:spLocks/>
              </p:cNvSpPr>
              <p:nvPr/>
            </p:nvSpPr>
            <p:spPr bwMode="auto">
              <a:xfrm>
                <a:off x="2409825" y="4452938"/>
                <a:ext cx="39688" cy="34925"/>
              </a:xfrm>
              <a:custGeom>
                <a:avLst/>
                <a:gdLst>
                  <a:gd name="T0" fmla="*/ 22 w 25"/>
                  <a:gd name="T1" fmla="*/ 7 h 22"/>
                  <a:gd name="T2" fmla="*/ 0 w 25"/>
                  <a:gd name="T3" fmla="*/ 0 h 22"/>
                  <a:gd name="T4" fmla="*/ 3 w 25"/>
                  <a:gd name="T5" fmla="*/ 22 h 22"/>
                  <a:gd name="T6" fmla="*/ 3 w 25"/>
                  <a:gd name="T7" fmla="*/ 22 h 22"/>
                  <a:gd name="T8" fmla="*/ 9 w 25"/>
                  <a:gd name="T9" fmla="*/ 22 h 22"/>
                  <a:gd name="T10" fmla="*/ 25 w 25"/>
                  <a:gd name="T11" fmla="*/ 19 h 22"/>
                  <a:gd name="T12" fmla="*/ 22 w 25"/>
                  <a:gd name="T13" fmla="*/ 7 h 22"/>
                  <a:gd name="T14" fmla="*/ 0 60000 65536"/>
                  <a:gd name="T15" fmla="*/ 0 60000 65536"/>
                  <a:gd name="T16" fmla="*/ 0 60000 65536"/>
                  <a:gd name="T17" fmla="*/ 0 60000 65536"/>
                  <a:gd name="T18" fmla="*/ 0 60000 65536"/>
                  <a:gd name="T19" fmla="*/ 0 60000 65536"/>
                  <a:gd name="T20" fmla="*/ 0 60000 65536"/>
                  <a:gd name="T21" fmla="*/ 0 w 25"/>
                  <a:gd name="T22" fmla="*/ 0 h 22"/>
                  <a:gd name="T23" fmla="*/ 25 w 25"/>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2">
                    <a:moveTo>
                      <a:pt x="22" y="7"/>
                    </a:moveTo>
                    <a:lnTo>
                      <a:pt x="0" y="0"/>
                    </a:lnTo>
                    <a:lnTo>
                      <a:pt x="3" y="22"/>
                    </a:lnTo>
                    <a:lnTo>
                      <a:pt x="9" y="22"/>
                    </a:lnTo>
                    <a:lnTo>
                      <a:pt x="25" y="19"/>
                    </a:lnTo>
                    <a:lnTo>
                      <a:pt x="22" y="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39" name="Freeform 436"/>
              <p:cNvSpPr>
                <a:spLocks/>
              </p:cNvSpPr>
              <p:nvPr/>
            </p:nvSpPr>
            <p:spPr bwMode="auto">
              <a:xfrm>
                <a:off x="2374900" y="4443413"/>
                <a:ext cx="39688" cy="44450"/>
              </a:xfrm>
              <a:custGeom>
                <a:avLst/>
                <a:gdLst>
                  <a:gd name="T0" fmla="*/ 22 w 25"/>
                  <a:gd name="T1" fmla="*/ 6 h 28"/>
                  <a:gd name="T2" fmla="*/ 0 w 25"/>
                  <a:gd name="T3" fmla="*/ 0 h 28"/>
                  <a:gd name="T4" fmla="*/ 3 w 25"/>
                  <a:gd name="T5" fmla="*/ 22 h 28"/>
                  <a:gd name="T6" fmla="*/ 12 w 25"/>
                  <a:gd name="T7" fmla="*/ 25 h 28"/>
                  <a:gd name="T8" fmla="*/ 12 w 25"/>
                  <a:gd name="T9" fmla="*/ 25 h 28"/>
                  <a:gd name="T10" fmla="*/ 25 w 25"/>
                  <a:gd name="T11" fmla="*/ 28 h 28"/>
                  <a:gd name="T12" fmla="*/ 22 w 25"/>
                  <a:gd name="T13" fmla="*/ 6 h 28"/>
                  <a:gd name="T14" fmla="*/ 0 60000 65536"/>
                  <a:gd name="T15" fmla="*/ 0 60000 65536"/>
                  <a:gd name="T16" fmla="*/ 0 60000 65536"/>
                  <a:gd name="T17" fmla="*/ 0 60000 65536"/>
                  <a:gd name="T18" fmla="*/ 0 60000 65536"/>
                  <a:gd name="T19" fmla="*/ 0 60000 65536"/>
                  <a:gd name="T20" fmla="*/ 0 60000 65536"/>
                  <a:gd name="T21" fmla="*/ 0 w 25"/>
                  <a:gd name="T22" fmla="*/ 0 h 28"/>
                  <a:gd name="T23" fmla="*/ 25 w 25"/>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8">
                    <a:moveTo>
                      <a:pt x="22" y="6"/>
                    </a:moveTo>
                    <a:lnTo>
                      <a:pt x="0" y="0"/>
                    </a:lnTo>
                    <a:lnTo>
                      <a:pt x="3" y="22"/>
                    </a:lnTo>
                    <a:lnTo>
                      <a:pt x="12" y="25"/>
                    </a:lnTo>
                    <a:lnTo>
                      <a:pt x="25" y="28"/>
                    </a:lnTo>
                    <a:lnTo>
                      <a:pt x="22" y="6"/>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40" name="Freeform 437"/>
              <p:cNvSpPr>
                <a:spLocks/>
              </p:cNvSpPr>
              <p:nvPr/>
            </p:nvSpPr>
            <p:spPr bwMode="auto">
              <a:xfrm>
                <a:off x="2338388" y="4438651"/>
                <a:ext cx="41275" cy="39688"/>
              </a:xfrm>
              <a:custGeom>
                <a:avLst/>
                <a:gdLst>
                  <a:gd name="T0" fmla="*/ 23 w 26"/>
                  <a:gd name="T1" fmla="*/ 3 h 25"/>
                  <a:gd name="T2" fmla="*/ 23 w 26"/>
                  <a:gd name="T3" fmla="*/ 3 h 25"/>
                  <a:gd name="T4" fmla="*/ 23 w 26"/>
                  <a:gd name="T5" fmla="*/ 3 h 25"/>
                  <a:gd name="T6" fmla="*/ 4 w 26"/>
                  <a:gd name="T7" fmla="*/ 0 h 25"/>
                  <a:gd name="T8" fmla="*/ 0 w 26"/>
                  <a:gd name="T9" fmla="*/ 0 h 25"/>
                  <a:gd name="T10" fmla="*/ 4 w 26"/>
                  <a:gd name="T11" fmla="*/ 19 h 25"/>
                  <a:gd name="T12" fmla="*/ 26 w 26"/>
                  <a:gd name="T13" fmla="*/ 25 h 25"/>
                  <a:gd name="T14" fmla="*/ 23 w 26"/>
                  <a:gd name="T15" fmla="*/ 3 h 25"/>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25"/>
                  <a:gd name="T26" fmla="*/ 26 w 26"/>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25">
                    <a:moveTo>
                      <a:pt x="23" y="3"/>
                    </a:moveTo>
                    <a:lnTo>
                      <a:pt x="23" y="3"/>
                    </a:lnTo>
                    <a:lnTo>
                      <a:pt x="4" y="0"/>
                    </a:lnTo>
                    <a:lnTo>
                      <a:pt x="0" y="0"/>
                    </a:lnTo>
                    <a:lnTo>
                      <a:pt x="4" y="19"/>
                    </a:lnTo>
                    <a:lnTo>
                      <a:pt x="26" y="25"/>
                    </a:lnTo>
                    <a:lnTo>
                      <a:pt x="23" y="3"/>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41" name="Freeform 438"/>
              <p:cNvSpPr>
                <a:spLocks/>
              </p:cNvSpPr>
              <p:nvPr/>
            </p:nvSpPr>
            <p:spPr bwMode="auto">
              <a:xfrm>
                <a:off x="2303463" y="4438651"/>
                <a:ext cx="41275" cy="30163"/>
              </a:xfrm>
              <a:custGeom>
                <a:avLst/>
                <a:gdLst>
                  <a:gd name="T0" fmla="*/ 22 w 26"/>
                  <a:gd name="T1" fmla="*/ 0 h 19"/>
                  <a:gd name="T2" fmla="*/ 0 w 26"/>
                  <a:gd name="T3" fmla="*/ 6 h 19"/>
                  <a:gd name="T4" fmla="*/ 0 w 26"/>
                  <a:gd name="T5" fmla="*/ 9 h 19"/>
                  <a:gd name="T6" fmla="*/ 0 w 26"/>
                  <a:gd name="T7" fmla="*/ 9 h 19"/>
                  <a:gd name="T8" fmla="*/ 3 w 26"/>
                  <a:gd name="T9" fmla="*/ 12 h 19"/>
                  <a:gd name="T10" fmla="*/ 26 w 26"/>
                  <a:gd name="T11" fmla="*/ 19 h 19"/>
                  <a:gd name="T12" fmla="*/ 22 w 26"/>
                  <a:gd name="T13" fmla="*/ 0 h 19"/>
                  <a:gd name="T14" fmla="*/ 0 60000 65536"/>
                  <a:gd name="T15" fmla="*/ 0 60000 65536"/>
                  <a:gd name="T16" fmla="*/ 0 60000 65536"/>
                  <a:gd name="T17" fmla="*/ 0 60000 65536"/>
                  <a:gd name="T18" fmla="*/ 0 60000 65536"/>
                  <a:gd name="T19" fmla="*/ 0 60000 65536"/>
                  <a:gd name="T20" fmla="*/ 0 60000 65536"/>
                  <a:gd name="T21" fmla="*/ 0 w 26"/>
                  <a:gd name="T22" fmla="*/ 0 h 19"/>
                  <a:gd name="T23" fmla="*/ 26 w 26"/>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19">
                    <a:moveTo>
                      <a:pt x="22" y="0"/>
                    </a:moveTo>
                    <a:lnTo>
                      <a:pt x="0" y="6"/>
                    </a:lnTo>
                    <a:lnTo>
                      <a:pt x="0" y="9"/>
                    </a:lnTo>
                    <a:lnTo>
                      <a:pt x="3" y="12"/>
                    </a:lnTo>
                    <a:lnTo>
                      <a:pt x="26" y="19"/>
                    </a:lnTo>
                    <a:lnTo>
                      <a:pt x="22" y="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42" name="Freeform 439"/>
              <p:cNvSpPr>
                <a:spLocks/>
              </p:cNvSpPr>
              <p:nvPr/>
            </p:nvSpPr>
            <p:spPr bwMode="auto">
              <a:xfrm>
                <a:off x="2298700" y="4448176"/>
                <a:ext cx="4763" cy="4763"/>
              </a:xfrm>
              <a:custGeom>
                <a:avLst/>
                <a:gdLst>
                  <a:gd name="T0" fmla="*/ 3 w 3"/>
                  <a:gd name="T1" fmla="*/ 0 h 3"/>
                  <a:gd name="T2" fmla="*/ 0 w 3"/>
                  <a:gd name="T3" fmla="*/ 0 h 3"/>
                  <a:gd name="T4" fmla="*/ 0 w 3"/>
                  <a:gd name="T5" fmla="*/ 0 h 3"/>
                  <a:gd name="T6" fmla="*/ 0 w 3"/>
                  <a:gd name="T7" fmla="*/ 0 h 3"/>
                  <a:gd name="T8" fmla="*/ 3 w 3"/>
                  <a:gd name="T9" fmla="*/ 3 h 3"/>
                  <a:gd name="T10" fmla="*/ 3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3" y="0"/>
                    </a:moveTo>
                    <a:lnTo>
                      <a:pt x="0" y="0"/>
                    </a:lnTo>
                    <a:lnTo>
                      <a:pt x="3" y="3"/>
                    </a:lnTo>
                    <a:lnTo>
                      <a:pt x="3"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43" name="Freeform 440"/>
              <p:cNvSpPr>
                <a:spLocks/>
              </p:cNvSpPr>
              <p:nvPr/>
            </p:nvSpPr>
            <p:spPr bwMode="auto">
              <a:xfrm>
                <a:off x="1816100" y="4603751"/>
                <a:ext cx="25400" cy="15875"/>
              </a:xfrm>
              <a:custGeom>
                <a:avLst/>
                <a:gdLst>
                  <a:gd name="T0" fmla="*/ 0 w 16"/>
                  <a:gd name="T1" fmla="*/ 0 h 10"/>
                  <a:gd name="T2" fmla="*/ 4 w 16"/>
                  <a:gd name="T3" fmla="*/ 10 h 10"/>
                  <a:gd name="T4" fmla="*/ 13 w 16"/>
                  <a:gd name="T5" fmla="*/ 10 h 10"/>
                  <a:gd name="T6" fmla="*/ 13 w 16"/>
                  <a:gd name="T7" fmla="*/ 10 h 10"/>
                  <a:gd name="T8" fmla="*/ 16 w 16"/>
                  <a:gd name="T9" fmla="*/ 6 h 10"/>
                  <a:gd name="T10" fmla="*/ 13 w 16"/>
                  <a:gd name="T11" fmla="*/ 6 h 10"/>
                  <a:gd name="T12" fmla="*/ 7 w 16"/>
                  <a:gd name="T13" fmla="*/ 3 h 10"/>
                  <a:gd name="T14" fmla="*/ 0 w 16"/>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0"/>
                  <a:gd name="T26" fmla="*/ 16 w 16"/>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0">
                    <a:moveTo>
                      <a:pt x="0" y="0"/>
                    </a:moveTo>
                    <a:lnTo>
                      <a:pt x="4" y="10"/>
                    </a:lnTo>
                    <a:lnTo>
                      <a:pt x="13" y="10"/>
                    </a:lnTo>
                    <a:lnTo>
                      <a:pt x="16" y="6"/>
                    </a:lnTo>
                    <a:lnTo>
                      <a:pt x="13" y="6"/>
                    </a:lnTo>
                    <a:lnTo>
                      <a:pt x="7" y="3"/>
                    </a:lnTo>
                    <a:lnTo>
                      <a:pt x="0" y="0"/>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44" name="Freeform 441"/>
              <p:cNvSpPr>
                <a:spLocks/>
              </p:cNvSpPr>
              <p:nvPr/>
            </p:nvSpPr>
            <p:spPr bwMode="auto">
              <a:xfrm>
                <a:off x="1781175" y="4594226"/>
                <a:ext cx="41275" cy="34925"/>
              </a:xfrm>
              <a:custGeom>
                <a:avLst/>
                <a:gdLst>
                  <a:gd name="T0" fmla="*/ 22 w 26"/>
                  <a:gd name="T1" fmla="*/ 6 h 22"/>
                  <a:gd name="T2" fmla="*/ 0 w 26"/>
                  <a:gd name="T3" fmla="*/ 0 h 22"/>
                  <a:gd name="T4" fmla="*/ 3 w 26"/>
                  <a:gd name="T5" fmla="*/ 22 h 22"/>
                  <a:gd name="T6" fmla="*/ 26 w 26"/>
                  <a:gd name="T7" fmla="*/ 16 h 22"/>
                  <a:gd name="T8" fmla="*/ 22 w 26"/>
                  <a:gd name="T9" fmla="*/ 6 h 22"/>
                  <a:gd name="T10" fmla="*/ 0 60000 65536"/>
                  <a:gd name="T11" fmla="*/ 0 60000 65536"/>
                  <a:gd name="T12" fmla="*/ 0 60000 65536"/>
                  <a:gd name="T13" fmla="*/ 0 60000 65536"/>
                  <a:gd name="T14" fmla="*/ 0 60000 65536"/>
                  <a:gd name="T15" fmla="*/ 0 w 26"/>
                  <a:gd name="T16" fmla="*/ 0 h 22"/>
                  <a:gd name="T17" fmla="*/ 26 w 26"/>
                  <a:gd name="T18" fmla="*/ 22 h 22"/>
                </a:gdLst>
                <a:ahLst/>
                <a:cxnLst>
                  <a:cxn ang="T10">
                    <a:pos x="T0" y="T1"/>
                  </a:cxn>
                  <a:cxn ang="T11">
                    <a:pos x="T2" y="T3"/>
                  </a:cxn>
                  <a:cxn ang="T12">
                    <a:pos x="T4" y="T5"/>
                  </a:cxn>
                  <a:cxn ang="T13">
                    <a:pos x="T6" y="T7"/>
                  </a:cxn>
                  <a:cxn ang="T14">
                    <a:pos x="T8" y="T9"/>
                  </a:cxn>
                </a:cxnLst>
                <a:rect l="T15" t="T16" r="T17" b="T18"/>
                <a:pathLst>
                  <a:path w="26" h="22">
                    <a:moveTo>
                      <a:pt x="22" y="6"/>
                    </a:moveTo>
                    <a:lnTo>
                      <a:pt x="0" y="0"/>
                    </a:lnTo>
                    <a:lnTo>
                      <a:pt x="3" y="22"/>
                    </a:lnTo>
                    <a:lnTo>
                      <a:pt x="26" y="16"/>
                    </a:lnTo>
                    <a:lnTo>
                      <a:pt x="22" y="6"/>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45" name="Freeform 442"/>
              <p:cNvSpPr>
                <a:spLocks/>
              </p:cNvSpPr>
              <p:nvPr/>
            </p:nvSpPr>
            <p:spPr bwMode="auto">
              <a:xfrm>
                <a:off x="1746250" y="4578351"/>
                <a:ext cx="39688" cy="50800"/>
              </a:xfrm>
              <a:custGeom>
                <a:avLst/>
                <a:gdLst>
                  <a:gd name="T0" fmla="*/ 22 w 25"/>
                  <a:gd name="T1" fmla="*/ 10 h 32"/>
                  <a:gd name="T2" fmla="*/ 0 w 25"/>
                  <a:gd name="T3" fmla="*/ 0 h 32"/>
                  <a:gd name="T4" fmla="*/ 3 w 25"/>
                  <a:gd name="T5" fmla="*/ 32 h 32"/>
                  <a:gd name="T6" fmla="*/ 3 w 25"/>
                  <a:gd name="T7" fmla="*/ 32 h 32"/>
                  <a:gd name="T8" fmla="*/ 19 w 25"/>
                  <a:gd name="T9" fmla="*/ 32 h 32"/>
                  <a:gd name="T10" fmla="*/ 25 w 25"/>
                  <a:gd name="T11" fmla="*/ 32 h 32"/>
                  <a:gd name="T12" fmla="*/ 22 w 25"/>
                  <a:gd name="T13" fmla="*/ 10 h 32"/>
                  <a:gd name="T14" fmla="*/ 0 60000 65536"/>
                  <a:gd name="T15" fmla="*/ 0 60000 65536"/>
                  <a:gd name="T16" fmla="*/ 0 60000 65536"/>
                  <a:gd name="T17" fmla="*/ 0 60000 65536"/>
                  <a:gd name="T18" fmla="*/ 0 60000 65536"/>
                  <a:gd name="T19" fmla="*/ 0 60000 65536"/>
                  <a:gd name="T20" fmla="*/ 0 60000 65536"/>
                  <a:gd name="T21" fmla="*/ 0 w 25"/>
                  <a:gd name="T22" fmla="*/ 0 h 32"/>
                  <a:gd name="T23" fmla="*/ 25 w 25"/>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2">
                    <a:moveTo>
                      <a:pt x="22" y="10"/>
                    </a:moveTo>
                    <a:lnTo>
                      <a:pt x="0" y="0"/>
                    </a:lnTo>
                    <a:lnTo>
                      <a:pt x="3" y="32"/>
                    </a:lnTo>
                    <a:lnTo>
                      <a:pt x="19" y="32"/>
                    </a:lnTo>
                    <a:lnTo>
                      <a:pt x="25" y="32"/>
                    </a:lnTo>
                    <a:lnTo>
                      <a:pt x="22" y="1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46" name="Freeform 443"/>
              <p:cNvSpPr>
                <a:spLocks/>
              </p:cNvSpPr>
              <p:nvPr/>
            </p:nvSpPr>
            <p:spPr bwMode="auto">
              <a:xfrm>
                <a:off x="1660525" y="4573588"/>
                <a:ext cx="90488" cy="55563"/>
              </a:xfrm>
              <a:custGeom>
                <a:avLst/>
                <a:gdLst>
                  <a:gd name="T0" fmla="*/ 54 w 57"/>
                  <a:gd name="T1" fmla="*/ 3 h 35"/>
                  <a:gd name="T2" fmla="*/ 48 w 57"/>
                  <a:gd name="T3" fmla="*/ 0 h 35"/>
                  <a:gd name="T4" fmla="*/ 48 w 57"/>
                  <a:gd name="T5" fmla="*/ 0 h 35"/>
                  <a:gd name="T6" fmla="*/ 35 w 57"/>
                  <a:gd name="T7" fmla="*/ 0 h 35"/>
                  <a:gd name="T8" fmla="*/ 26 w 57"/>
                  <a:gd name="T9" fmla="*/ 0 h 35"/>
                  <a:gd name="T10" fmla="*/ 0 w 57"/>
                  <a:gd name="T11" fmla="*/ 3 h 35"/>
                  <a:gd name="T12" fmla="*/ 0 w 57"/>
                  <a:gd name="T13" fmla="*/ 16 h 35"/>
                  <a:gd name="T14" fmla="*/ 51 w 57"/>
                  <a:gd name="T15" fmla="*/ 32 h 35"/>
                  <a:gd name="T16" fmla="*/ 51 w 57"/>
                  <a:gd name="T17" fmla="*/ 32 h 35"/>
                  <a:gd name="T18" fmla="*/ 57 w 57"/>
                  <a:gd name="T19" fmla="*/ 35 h 35"/>
                  <a:gd name="T20" fmla="*/ 54 w 57"/>
                  <a:gd name="T21" fmla="*/ 3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5"/>
                  <a:gd name="T35" fmla="*/ 57 w 57"/>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5">
                    <a:moveTo>
                      <a:pt x="54" y="3"/>
                    </a:moveTo>
                    <a:lnTo>
                      <a:pt x="48" y="0"/>
                    </a:lnTo>
                    <a:lnTo>
                      <a:pt x="35" y="0"/>
                    </a:lnTo>
                    <a:lnTo>
                      <a:pt x="26" y="0"/>
                    </a:lnTo>
                    <a:lnTo>
                      <a:pt x="0" y="3"/>
                    </a:lnTo>
                    <a:lnTo>
                      <a:pt x="0" y="16"/>
                    </a:lnTo>
                    <a:lnTo>
                      <a:pt x="51" y="32"/>
                    </a:lnTo>
                    <a:lnTo>
                      <a:pt x="57" y="35"/>
                    </a:lnTo>
                    <a:lnTo>
                      <a:pt x="54" y="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47" name="Freeform 444"/>
              <p:cNvSpPr>
                <a:spLocks/>
              </p:cNvSpPr>
              <p:nvPr/>
            </p:nvSpPr>
            <p:spPr bwMode="auto">
              <a:xfrm>
                <a:off x="1641475" y="4578351"/>
                <a:ext cx="19050" cy="20638"/>
              </a:xfrm>
              <a:custGeom>
                <a:avLst/>
                <a:gdLst>
                  <a:gd name="T0" fmla="*/ 12 w 12"/>
                  <a:gd name="T1" fmla="*/ 0 h 13"/>
                  <a:gd name="T2" fmla="*/ 0 w 12"/>
                  <a:gd name="T3" fmla="*/ 3 h 13"/>
                  <a:gd name="T4" fmla="*/ 0 w 12"/>
                  <a:gd name="T5" fmla="*/ 3 h 13"/>
                  <a:gd name="T6" fmla="*/ 0 w 12"/>
                  <a:gd name="T7" fmla="*/ 3 h 13"/>
                  <a:gd name="T8" fmla="*/ 0 w 12"/>
                  <a:gd name="T9" fmla="*/ 7 h 13"/>
                  <a:gd name="T10" fmla="*/ 6 w 12"/>
                  <a:gd name="T11" fmla="*/ 10 h 13"/>
                  <a:gd name="T12" fmla="*/ 12 w 12"/>
                  <a:gd name="T13" fmla="*/ 13 h 13"/>
                  <a:gd name="T14" fmla="*/ 12 w 12"/>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3"/>
                  <a:gd name="T26" fmla="*/ 12 w 12"/>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3">
                    <a:moveTo>
                      <a:pt x="12" y="0"/>
                    </a:moveTo>
                    <a:lnTo>
                      <a:pt x="0" y="3"/>
                    </a:lnTo>
                    <a:lnTo>
                      <a:pt x="0" y="7"/>
                    </a:lnTo>
                    <a:lnTo>
                      <a:pt x="6" y="10"/>
                    </a:lnTo>
                    <a:lnTo>
                      <a:pt x="12" y="13"/>
                    </a:lnTo>
                    <a:lnTo>
                      <a:pt x="12" y="0"/>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48" name="Freeform 445"/>
              <p:cNvSpPr>
                <a:spLocks/>
              </p:cNvSpPr>
              <p:nvPr/>
            </p:nvSpPr>
            <p:spPr bwMode="auto">
              <a:xfrm>
                <a:off x="1660525" y="4608513"/>
                <a:ext cx="71438" cy="46038"/>
              </a:xfrm>
              <a:custGeom>
                <a:avLst/>
                <a:gdLst>
                  <a:gd name="T0" fmla="*/ 0 w 45"/>
                  <a:gd name="T1" fmla="*/ 0 h 29"/>
                  <a:gd name="T2" fmla="*/ 0 w 45"/>
                  <a:gd name="T3" fmla="*/ 29 h 29"/>
                  <a:gd name="T4" fmla="*/ 0 w 45"/>
                  <a:gd name="T5" fmla="*/ 29 h 29"/>
                  <a:gd name="T6" fmla="*/ 7 w 45"/>
                  <a:gd name="T7" fmla="*/ 29 h 29"/>
                  <a:gd name="T8" fmla="*/ 45 w 45"/>
                  <a:gd name="T9" fmla="*/ 19 h 29"/>
                  <a:gd name="T10" fmla="*/ 45 w 45"/>
                  <a:gd name="T11" fmla="*/ 19 h 29"/>
                  <a:gd name="T12" fmla="*/ 45 w 45"/>
                  <a:gd name="T13" fmla="*/ 19 h 29"/>
                  <a:gd name="T14" fmla="*/ 45 w 45"/>
                  <a:gd name="T15" fmla="*/ 19 h 29"/>
                  <a:gd name="T16" fmla="*/ 38 w 45"/>
                  <a:gd name="T17" fmla="*/ 13 h 29"/>
                  <a:gd name="T18" fmla="*/ 0 w 45"/>
                  <a:gd name="T19" fmla="*/ 0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29"/>
                  <a:gd name="T32" fmla="*/ 45 w 45"/>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29">
                    <a:moveTo>
                      <a:pt x="0" y="0"/>
                    </a:moveTo>
                    <a:lnTo>
                      <a:pt x="0" y="29"/>
                    </a:lnTo>
                    <a:lnTo>
                      <a:pt x="7" y="29"/>
                    </a:lnTo>
                    <a:lnTo>
                      <a:pt x="45" y="19"/>
                    </a:lnTo>
                    <a:lnTo>
                      <a:pt x="38" y="13"/>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49" name="Freeform 446"/>
              <p:cNvSpPr>
                <a:spLocks/>
              </p:cNvSpPr>
              <p:nvPr/>
            </p:nvSpPr>
            <p:spPr bwMode="auto">
              <a:xfrm>
                <a:off x="1570038" y="4594226"/>
                <a:ext cx="90488" cy="60325"/>
              </a:xfrm>
              <a:custGeom>
                <a:avLst/>
                <a:gdLst>
                  <a:gd name="T0" fmla="*/ 57 w 57"/>
                  <a:gd name="T1" fmla="*/ 9 h 38"/>
                  <a:gd name="T2" fmla="*/ 38 w 57"/>
                  <a:gd name="T3" fmla="*/ 3 h 38"/>
                  <a:gd name="T4" fmla="*/ 38 w 57"/>
                  <a:gd name="T5" fmla="*/ 3 h 38"/>
                  <a:gd name="T6" fmla="*/ 26 w 57"/>
                  <a:gd name="T7" fmla="*/ 0 h 38"/>
                  <a:gd name="T8" fmla="*/ 16 w 57"/>
                  <a:gd name="T9" fmla="*/ 0 h 38"/>
                  <a:gd name="T10" fmla="*/ 0 w 57"/>
                  <a:gd name="T11" fmla="*/ 3 h 38"/>
                  <a:gd name="T12" fmla="*/ 3 w 57"/>
                  <a:gd name="T13" fmla="*/ 22 h 38"/>
                  <a:gd name="T14" fmla="*/ 38 w 57"/>
                  <a:gd name="T15" fmla="*/ 35 h 38"/>
                  <a:gd name="T16" fmla="*/ 38 w 57"/>
                  <a:gd name="T17" fmla="*/ 35 h 38"/>
                  <a:gd name="T18" fmla="*/ 57 w 57"/>
                  <a:gd name="T19" fmla="*/ 38 h 38"/>
                  <a:gd name="T20" fmla="*/ 57 w 57"/>
                  <a:gd name="T21" fmla="*/ 9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8"/>
                  <a:gd name="T35" fmla="*/ 57 w 57"/>
                  <a:gd name="T36" fmla="*/ 38 h 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8">
                    <a:moveTo>
                      <a:pt x="57" y="9"/>
                    </a:moveTo>
                    <a:lnTo>
                      <a:pt x="38" y="3"/>
                    </a:lnTo>
                    <a:lnTo>
                      <a:pt x="26" y="0"/>
                    </a:lnTo>
                    <a:lnTo>
                      <a:pt x="16" y="0"/>
                    </a:lnTo>
                    <a:lnTo>
                      <a:pt x="0" y="3"/>
                    </a:lnTo>
                    <a:lnTo>
                      <a:pt x="3" y="22"/>
                    </a:lnTo>
                    <a:lnTo>
                      <a:pt x="38" y="35"/>
                    </a:lnTo>
                    <a:lnTo>
                      <a:pt x="57" y="38"/>
                    </a:lnTo>
                    <a:lnTo>
                      <a:pt x="57" y="9"/>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50" name="Freeform 447"/>
              <p:cNvSpPr>
                <a:spLocks/>
              </p:cNvSpPr>
              <p:nvPr/>
            </p:nvSpPr>
            <p:spPr bwMode="auto">
              <a:xfrm>
                <a:off x="1530350" y="4598988"/>
                <a:ext cx="44450" cy="30163"/>
              </a:xfrm>
              <a:custGeom>
                <a:avLst/>
                <a:gdLst>
                  <a:gd name="T0" fmla="*/ 25 w 28"/>
                  <a:gd name="T1" fmla="*/ 0 h 19"/>
                  <a:gd name="T2" fmla="*/ 0 w 28"/>
                  <a:gd name="T3" fmla="*/ 6 h 19"/>
                  <a:gd name="T4" fmla="*/ 0 w 28"/>
                  <a:gd name="T5" fmla="*/ 6 h 19"/>
                  <a:gd name="T6" fmla="*/ 0 w 28"/>
                  <a:gd name="T7" fmla="*/ 6 h 19"/>
                  <a:gd name="T8" fmla="*/ 0 w 28"/>
                  <a:gd name="T9" fmla="*/ 6 h 19"/>
                  <a:gd name="T10" fmla="*/ 6 w 28"/>
                  <a:gd name="T11" fmla="*/ 13 h 19"/>
                  <a:gd name="T12" fmla="*/ 28 w 28"/>
                  <a:gd name="T13" fmla="*/ 19 h 19"/>
                  <a:gd name="T14" fmla="*/ 25 w 28"/>
                  <a:gd name="T15" fmla="*/ 0 h 19"/>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19"/>
                  <a:gd name="T26" fmla="*/ 28 w 28"/>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19">
                    <a:moveTo>
                      <a:pt x="25" y="0"/>
                    </a:moveTo>
                    <a:lnTo>
                      <a:pt x="0" y="6"/>
                    </a:lnTo>
                    <a:lnTo>
                      <a:pt x="6" y="13"/>
                    </a:lnTo>
                    <a:lnTo>
                      <a:pt x="28" y="19"/>
                    </a:lnTo>
                    <a:lnTo>
                      <a:pt x="25" y="0"/>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51" name="Freeform 448"/>
              <p:cNvSpPr>
                <a:spLocks/>
              </p:cNvSpPr>
              <p:nvPr/>
            </p:nvSpPr>
            <p:spPr bwMode="auto">
              <a:xfrm>
                <a:off x="1574800" y="4638676"/>
                <a:ext cx="50800" cy="34925"/>
              </a:xfrm>
              <a:custGeom>
                <a:avLst/>
                <a:gdLst>
                  <a:gd name="T0" fmla="*/ 0 w 32"/>
                  <a:gd name="T1" fmla="*/ 0 h 22"/>
                  <a:gd name="T2" fmla="*/ 0 w 32"/>
                  <a:gd name="T3" fmla="*/ 22 h 22"/>
                  <a:gd name="T4" fmla="*/ 29 w 32"/>
                  <a:gd name="T5" fmla="*/ 16 h 22"/>
                  <a:gd name="T6" fmla="*/ 29 w 32"/>
                  <a:gd name="T7" fmla="*/ 16 h 22"/>
                  <a:gd name="T8" fmla="*/ 32 w 32"/>
                  <a:gd name="T9" fmla="*/ 16 h 22"/>
                  <a:gd name="T10" fmla="*/ 32 w 32"/>
                  <a:gd name="T11" fmla="*/ 13 h 22"/>
                  <a:gd name="T12" fmla="*/ 23 w 32"/>
                  <a:gd name="T13" fmla="*/ 10 h 22"/>
                  <a:gd name="T14" fmla="*/ 0 w 32"/>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22"/>
                  <a:gd name="T26" fmla="*/ 32 w 32"/>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22">
                    <a:moveTo>
                      <a:pt x="0" y="0"/>
                    </a:moveTo>
                    <a:lnTo>
                      <a:pt x="0" y="22"/>
                    </a:lnTo>
                    <a:lnTo>
                      <a:pt x="29" y="16"/>
                    </a:lnTo>
                    <a:lnTo>
                      <a:pt x="32" y="16"/>
                    </a:lnTo>
                    <a:lnTo>
                      <a:pt x="32" y="13"/>
                    </a:lnTo>
                    <a:lnTo>
                      <a:pt x="23" y="10"/>
                    </a:lnTo>
                    <a:lnTo>
                      <a:pt x="0" y="0"/>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52" name="Freeform 449"/>
              <p:cNvSpPr>
                <a:spLocks/>
              </p:cNvSpPr>
              <p:nvPr/>
            </p:nvSpPr>
            <p:spPr bwMode="auto">
              <a:xfrm>
                <a:off x="1485900" y="4619626"/>
                <a:ext cx="88900" cy="60325"/>
              </a:xfrm>
              <a:custGeom>
                <a:avLst/>
                <a:gdLst>
                  <a:gd name="T0" fmla="*/ 56 w 56"/>
                  <a:gd name="T1" fmla="*/ 12 h 38"/>
                  <a:gd name="T2" fmla="*/ 22 w 56"/>
                  <a:gd name="T3" fmla="*/ 3 h 38"/>
                  <a:gd name="T4" fmla="*/ 22 w 56"/>
                  <a:gd name="T5" fmla="*/ 3 h 38"/>
                  <a:gd name="T6" fmla="*/ 9 w 56"/>
                  <a:gd name="T7" fmla="*/ 0 h 38"/>
                  <a:gd name="T8" fmla="*/ 0 w 56"/>
                  <a:gd name="T9" fmla="*/ 0 h 38"/>
                  <a:gd name="T10" fmla="*/ 0 w 56"/>
                  <a:gd name="T11" fmla="*/ 28 h 38"/>
                  <a:gd name="T12" fmla="*/ 19 w 56"/>
                  <a:gd name="T13" fmla="*/ 34 h 38"/>
                  <a:gd name="T14" fmla="*/ 19 w 56"/>
                  <a:gd name="T15" fmla="*/ 34 h 38"/>
                  <a:gd name="T16" fmla="*/ 34 w 56"/>
                  <a:gd name="T17" fmla="*/ 38 h 38"/>
                  <a:gd name="T18" fmla="*/ 44 w 56"/>
                  <a:gd name="T19" fmla="*/ 38 h 38"/>
                  <a:gd name="T20" fmla="*/ 56 w 56"/>
                  <a:gd name="T21" fmla="*/ 34 h 38"/>
                  <a:gd name="T22" fmla="*/ 56 w 56"/>
                  <a:gd name="T23" fmla="*/ 12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
                  <a:gd name="T37" fmla="*/ 0 h 38"/>
                  <a:gd name="T38" fmla="*/ 56 w 56"/>
                  <a:gd name="T39" fmla="*/ 38 h 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 h="38">
                    <a:moveTo>
                      <a:pt x="56" y="12"/>
                    </a:moveTo>
                    <a:lnTo>
                      <a:pt x="22" y="3"/>
                    </a:lnTo>
                    <a:lnTo>
                      <a:pt x="9" y="0"/>
                    </a:lnTo>
                    <a:lnTo>
                      <a:pt x="0" y="0"/>
                    </a:lnTo>
                    <a:lnTo>
                      <a:pt x="0" y="28"/>
                    </a:lnTo>
                    <a:lnTo>
                      <a:pt x="19" y="34"/>
                    </a:lnTo>
                    <a:lnTo>
                      <a:pt x="34" y="38"/>
                    </a:lnTo>
                    <a:lnTo>
                      <a:pt x="44" y="38"/>
                    </a:lnTo>
                    <a:lnTo>
                      <a:pt x="56" y="34"/>
                    </a:lnTo>
                    <a:lnTo>
                      <a:pt x="56" y="12"/>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53" name="Freeform 450"/>
              <p:cNvSpPr>
                <a:spLocks/>
              </p:cNvSpPr>
              <p:nvPr/>
            </p:nvSpPr>
            <p:spPr bwMode="auto">
              <a:xfrm>
                <a:off x="1414463" y="4619626"/>
                <a:ext cx="71438" cy="44450"/>
              </a:xfrm>
              <a:custGeom>
                <a:avLst/>
                <a:gdLst>
                  <a:gd name="T0" fmla="*/ 45 w 45"/>
                  <a:gd name="T1" fmla="*/ 0 h 28"/>
                  <a:gd name="T2" fmla="*/ 3 w 45"/>
                  <a:gd name="T3" fmla="*/ 6 h 28"/>
                  <a:gd name="T4" fmla="*/ 3 w 45"/>
                  <a:gd name="T5" fmla="*/ 6 h 28"/>
                  <a:gd name="T6" fmla="*/ 0 w 45"/>
                  <a:gd name="T7" fmla="*/ 9 h 28"/>
                  <a:gd name="T8" fmla="*/ 0 w 45"/>
                  <a:gd name="T9" fmla="*/ 9 h 28"/>
                  <a:gd name="T10" fmla="*/ 7 w 45"/>
                  <a:gd name="T11" fmla="*/ 15 h 28"/>
                  <a:gd name="T12" fmla="*/ 45 w 45"/>
                  <a:gd name="T13" fmla="*/ 28 h 28"/>
                  <a:gd name="T14" fmla="*/ 45 w 45"/>
                  <a:gd name="T15" fmla="*/ 0 h 28"/>
                  <a:gd name="T16" fmla="*/ 45 w 45"/>
                  <a:gd name="T17" fmla="*/ 0 h 28"/>
                  <a:gd name="T18" fmla="*/ 45 w 45"/>
                  <a:gd name="T19" fmla="*/ 0 h 28"/>
                  <a:gd name="T20" fmla="*/ 45 w 45"/>
                  <a:gd name="T21" fmla="*/ 0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28"/>
                  <a:gd name="T35" fmla="*/ 45 w 45"/>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28">
                    <a:moveTo>
                      <a:pt x="45" y="0"/>
                    </a:moveTo>
                    <a:lnTo>
                      <a:pt x="3" y="6"/>
                    </a:lnTo>
                    <a:lnTo>
                      <a:pt x="0" y="9"/>
                    </a:lnTo>
                    <a:lnTo>
                      <a:pt x="7" y="15"/>
                    </a:lnTo>
                    <a:lnTo>
                      <a:pt x="45" y="28"/>
                    </a:lnTo>
                    <a:lnTo>
                      <a:pt x="45" y="0"/>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54" name="Freeform 451"/>
              <p:cNvSpPr>
                <a:spLocks/>
              </p:cNvSpPr>
              <p:nvPr/>
            </p:nvSpPr>
            <p:spPr bwMode="auto">
              <a:xfrm>
                <a:off x="2379663" y="4483101"/>
                <a:ext cx="19050" cy="15875"/>
              </a:xfrm>
              <a:custGeom>
                <a:avLst/>
                <a:gdLst>
                  <a:gd name="T0" fmla="*/ 0 w 12"/>
                  <a:gd name="T1" fmla="*/ 0 h 10"/>
                  <a:gd name="T2" fmla="*/ 0 w 12"/>
                  <a:gd name="T3" fmla="*/ 10 h 10"/>
                  <a:gd name="T4" fmla="*/ 9 w 12"/>
                  <a:gd name="T5" fmla="*/ 7 h 10"/>
                  <a:gd name="T6" fmla="*/ 9 w 12"/>
                  <a:gd name="T7" fmla="*/ 7 h 10"/>
                  <a:gd name="T8" fmla="*/ 12 w 12"/>
                  <a:gd name="T9" fmla="*/ 7 h 10"/>
                  <a:gd name="T10" fmla="*/ 9 w 12"/>
                  <a:gd name="T11" fmla="*/ 3 h 10"/>
                  <a:gd name="T12" fmla="*/ 3 w 12"/>
                  <a:gd name="T13" fmla="*/ 0 h 10"/>
                  <a:gd name="T14" fmla="*/ 0 w 12"/>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0"/>
                  <a:gd name="T26" fmla="*/ 12 w 12"/>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0">
                    <a:moveTo>
                      <a:pt x="0" y="0"/>
                    </a:moveTo>
                    <a:lnTo>
                      <a:pt x="0" y="10"/>
                    </a:lnTo>
                    <a:lnTo>
                      <a:pt x="9" y="7"/>
                    </a:lnTo>
                    <a:lnTo>
                      <a:pt x="12" y="7"/>
                    </a:lnTo>
                    <a:lnTo>
                      <a:pt x="9" y="3"/>
                    </a:lnTo>
                    <a:lnTo>
                      <a:pt x="3" y="0"/>
                    </a:lnTo>
                    <a:lnTo>
                      <a:pt x="0" y="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55" name="Freeform 452"/>
              <p:cNvSpPr>
                <a:spLocks/>
              </p:cNvSpPr>
              <p:nvPr/>
            </p:nvSpPr>
            <p:spPr bwMode="auto">
              <a:xfrm>
                <a:off x="2344738" y="4473576"/>
                <a:ext cx="34925" cy="30163"/>
              </a:xfrm>
              <a:custGeom>
                <a:avLst/>
                <a:gdLst>
                  <a:gd name="T0" fmla="*/ 22 w 22"/>
                  <a:gd name="T1" fmla="*/ 6 h 19"/>
                  <a:gd name="T2" fmla="*/ 0 w 22"/>
                  <a:gd name="T3" fmla="*/ 0 h 19"/>
                  <a:gd name="T4" fmla="*/ 0 w 22"/>
                  <a:gd name="T5" fmla="*/ 19 h 19"/>
                  <a:gd name="T6" fmla="*/ 22 w 22"/>
                  <a:gd name="T7" fmla="*/ 16 h 19"/>
                  <a:gd name="T8" fmla="*/ 22 w 22"/>
                  <a:gd name="T9" fmla="*/ 6 h 19"/>
                  <a:gd name="T10" fmla="*/ 0 60000 65536"/>
                  <a:gd name="T11" fmla="*/ 0 60000 65536"/>
                  <a:gd name="T12" fmla="*/ 0 60000 65536"/>
                  <a:gd name="T13" fmla="*/ 0 60000 65536"/>
                  <a:gd name="T14" fmla="*/ 0 60000 65536"/>
                  <a:gd name="T15" fmla="*/ 0 w 22"/>
                  <a:gd name="T16" fmla="*/ 0 h 19"/>
                  <a:gd name="T17" fmla="*/ 22 w 22"/>
                  <a:gd name="T18" fmla="*/ 19 h 19"/>
                </a:gdLst>
                <a:ahLst/>
                <a:cxnLst>
                  <a:cxn ang="T10">
                    <a:pos x="T0" y="T1"/>
                  </a:cxn>
                  <a:cxn ang="T11">
                    <a:pos x="T2" y="T3"/>
                  </a:cxn>
                  <a:cxn ang="T12">
                    <a:pos x="T4" y="T5"/>
                  </a:cxn>
                  <a:cxn ang="T13">
                    <a:pos x="T6" y="T7"/>
                  </a:cxn>
                  <a:cxn ang="T14">
                    <a:pos x="T8" y="T9"/>
                  </a:cxn>
                </a:cxnLst>
                <a:rect l="T15" t="T16" r="T17" b="T18"/>
                <a:pathLst>
                  <a:path w="22" h="19">
                    <a:moveTo>
                      <a:pt x="22" y="6"/>
                    </a:moveTo>
                    <a:lnTo>
                      <a:pt x="0" y="0"/>
                    </a:lnTo>
                    <a:lnTo>
                      <a:pt x="0" y="19"/>
                    </a:lnTo>
                    <a:lnTo>
                      <a:pt x="22" y="16"/>
                    </a:lnTo>
                    <a:lnTo>
                      <a:pt x="22" y="6"/>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56" name="Freeform 453"/>
              <p:cNvSpPr>
                <a:spLocks/>
              </p:cNvSpPr>
              <p:nvPr/>
            </p:nvSpPr>
            <p:spPr bwMode="auto">
              <a:xfrm>
                <a:off x="2303463" y="4457701"/>
                <a:ext cx="41275" cy="55563"/>
              </a:xfrm>
              <a:custGeom>
                <a:avLst/>
                <a:gdLst>
                  <a:gd name="T0" fmla="*/ 26 w 26"/>
                  <a:gd name="T1" fmla="*/ 10 h 35"/>
                  <a:gd name="T2" fmla="*/ 0 w 26"/>
                  <a:gd name="T3" fmla="*/ 0 h 35"/>
                  <a:gd name="T4" fmla="*/ 3 w 26"/>
                  <a:gd name="T5" fmla="*/ 35 h 35"/>
                  <a:gd name="T6" fmla="*/ 26 w 26"/>
                  <a:gd name="T7" fmla="*/ 29 h 35"/>
                  <a:gd name="T8" fmla="*/ 26 w 26"/>
                  <a:gd name="T9" fmla="*/ 10 h 35"/>
                  <a:gd name="T10" fmla="*/ 0 60000 65536"/>
                  <a:gd name="T11" fmla="*/ 0 60000 65536"/>
                  <a:gd name="T12" fmla="*/ 0 60000 65536"/>
                  <a:gd name="T13" fmla="*/ 0 60000 65536"/>
                  <a:gd name="T14" fmla="*/ 0 60000 65536"/>
                  <a:gd name="T15" fmla="*/ 0 w 26"/>
                  <a:gd name="T16" fmla="*/ 0 h 35"/>
                  <a:gd name="T17" fmla="*/ 26 w 26"/>
                  <a:gd name="T18" fmla="*/ 35 h 35"/>
                </a:gdLst>
                <a:ahLst/>
                <a:cxnLst>
                  <a:cxn ang="T10">
                    <a:pos x="T0" y="T1"/>
                  </a:cxn>
                  <a:cxn ang="T11">
                    <a:pos x="T2" y="T3"/>
                  </a:cxn>
                  <a:cxn ang="T12">
                    <a:pos x="T4" y="T5"/>
                  </a:cxn>
                  <a:cxn ang="T13">
                    <a:pos x="T6" y="T7"/>
                  </a:cxn>
                  <a:cxn ang="T14">
                    <a:pos x="T8" y="T9"/>
                  </a:cxn>
                </a:cxnLst>
                <a:rect l="T15" t="T16" r="T17" b="T18"/>
                <a:pathLst>
                  <a:path w="26" h="35">
                    <a:moveTo>
                      <a:pt x="26" y="10"/>
                    </a:moveTo>
                    <a:lnTo>
                      <a:pt x="0" y="0"/>
                    </a:lnTo>
                    <a:lnTo>
                      <a:pt x="3" y="35"/>
                    </a:lnTo>
                    <a:lnTo>
                      <a:pt x="26" y="29"/>
                    </a:lnTo>
                    <a:lnTo>
                      <a:pt x="26" y="1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57" name="Freeform 454"/>
              <p:cNvSpPr>
                <a:spLocks/>
              </p:cNvSpPr>
              <p:nvPr/>
            </p:nvSpPr>
            <p:spPr bwMode="auto">
              <a:xfrm>
                <a:off x="2268538" y="4452938"/>
                <a:ext cx="39688" cy="65088"/>
              </a:xfrm>
              <a:custGeom>
                <a:avLst/>
                <a:gdLst>
                  <a:gd name="T0" fmla="*/ 22 w 25"/>
                  <a:gd name="T1" fmla="*/ 3 h 41"/>
                  <a:gd name="T2" fmla="*/ 19 w 25"/>
                  <a:gd name="T3" fmla="*/ 3 h 41"/>
                  <a:gd name="T4" fmla="*/ 19 w 25"/>
                  <a:gd name="T5" fmla="*/ 3 h 41"/>
                  <a:gd name="T6" fmla="*/ 0 w 25"/>
                  <a:gd name="T7" fmla="*/ 0 h 41"/>
                  <a:gd name="T8" fmla="*/ 3 w 25"/>
                  <a:gd name="T9" fmla="*/ 41 h 41"/>
                  <a:gd name="T10" fmla="*/ 25 w 25"/>
                  <a:gd name="T11" fmla="*/ 38 h 41"/>
                  <a:gd name="T12" fmla="*/ 22 w 25"/>
                  <a:gd name="T13" fmla="*/ 3 h 41"/>
                  <a:gd name="T14" fmla="*/ 0 60000 65536"/>
                  <a:gd name="T15" fmla="*/ 0 60000 65536"/>
                  <a:gd name="T16" fmla="*/ 0 60000 65536"/>
                  <a:gd name="T17" fmla="*/ 0 60000 65536"/>
                  <a:gd name="T18" fmla="*/ 0 60000 65536"/>
                  <a:gd name="T19" fmla="*/ 0 60000 65536"/>
                  <a:gd name="T20" fmla="*/ 0 60000 65536"/>
                  <a:gd name="T21" fmla="*/ 0 w 25"/>
                  <a:gd name="T22" fmla="*/ 0 h 41"/>
                  <a:gd name="T23" fmla="*/ 25 w 25"/>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41">
                    <a:moveTo>
                      <a:pt x="22" y="3"/>
                    </a:moveTo>
                    <a:lnTo>
                      <a:pt x="19" y="3"/>
                    </a:lnTo>
                    <a:lnTo>
                      <a:pt x="0" y="0"/>
                    </a:lnTo>
                    <a:lnTo>
                      <a:pt x="3" y="41"/>
                    </a:lnTo>
                    <a:lnTo>
                      <a:pt x="25" y="38"/>
                    </a:lnTo>
                    <a:lnTo>
                      <a:pt x="22" y="3"/>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58" name="Freeform 455"/>
              <p:cNvSpPr>
                <a:spLocks/>
              </p:cNvSpPr>
              <p:nvPr/>
            </p:nvSpPr>
            <p:spPr bwMode="auto">
              <a:xfrm>
                <a:off x="2233613" y="4452938"/>
                <a:ext cx="39688" cy="76200"/>
              </a:xfrm>
              <a:custGeom>
                <a:avLst/>
                <a:gdLst>
                  <a:gd name="T0" fmla="*/ 22 w 25"/>
                  <a:gd name="T1" fmla="*/ 0 h 48"/>
                  <a:gd name="T2" fmla="*/ 0 w 25"/>
                  <a:gd name="T3" fmla="*/ 3 h 48"/>
                  <a:gd name="T4" fmla="*/ 3 w 25"/>
                  <a:gd name="T5" fmla="*/ 48 h 48"/>
                  <a:gd name="T6" fmla="*/ 25 w 25"/>
                  <a:gd name="T7" fmla="*/ 41 h 48"/>
                  <a:gd name="T8" fmla="*/ 22 w 25"/>
                  <a:gd name="T9" fmla="*/ 0 h 48"/>
                  <a:gd name="T10" fmla="*/ 22 w 25"/>
                  <a:gd name="T11" fmla="*/ 0 h 48"/>
                  <a:gd name="T12" fmla="*/ 22 w 25"/>
                  <a:gd name="T13" fmla="*/ 0 h 48"/>
                  <a:gd name="T14" fmla="*/ 22 w 25"/>
                  <a:gd name="T15" fmla="*/ 0 h 48"/>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48"/>
                  <a:gd name="T26" fmla="*/ 25 w 25"/>
                  <a:gd name="T27" fmla="*/ 48 h 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48">
                    <a:moveTo>
                      <a:pt x="22" y="0"/>
                    </a:moveTo>
                    <a:lnTo>
                      <a:pt x="0" y="3"/>
                    </a:lnTo>
                    <a:lnTo>
                      <a:pt x="3" y="48"/>
                    </a:lnTo>
                    <a:lnTo>
                      <a:pt x="25" y="41"/>
                    </a:lnTo>
                    <a:lnTo>
                      <a:pt x="22" y="0"/>
                    </a:ln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59" name="Freeform 456"/>
              <p:cNvSpPr>
                <a:spLocks/>
              </p:cNvSpPr>
              <p:nvPr/>
            </p:nvSpPr>
            <p:spPr bwMode="auto">
              <a:xfrm>
                <a:off x="2203450" y="4457701"/>
                <a:ext cx="34925" cy="76200"/>
              </a:xfrm>
              <a:custGeom>
                <a:avLst/>
                <a:gdLst>
                  <a:gd name="T0" fmla="*/ 0 w 22"/>
                  <a:gd name="T1" fmla="*/ 7 h 48"/>
                  <a:gd name="T2" fmla="*/ 0 w 22"/>
                  <a:gd name="T3" fmla="*/ 48 h 48"/>
                  <a:gd name="T4" fmla="*/ 22 w 22"/>
                  <a:gd name="T5" fmla="*/ 45 h 48"/>
                  <a:gd name="T6" fmla="*/ 19 w 22"/>
                  <a:gd name="T7" fmla="*/ 0 h 48"/>
                  <a:gd name="T8" fmla="*/ 0 w 22"/>
                  <a:gd name="T9" fmla="*/ 7 h 48"/>
                  <a:gd name="T10" fmla="*/ 0 60000 65536"/>
                  <a:gd name="T11" fmla="*/ 0 60000 65536"/>
                  <a:gd name="T12" fmla="*/ 0 60000 65536"/>
                  <a:gd name="T13" fmla="*/ 0 60000 65536"/>
                  <a:gd name="T14" fmla="*/ 0 60000 65536"/>
                  <a:gd name="T15" fmla="*/ 0 w 22"/>
                  <a:gd name="T16" fmla="*/ 0 h 48"/>
                  <a:gd name="T17" fmla="*/ 22 w 22"/>
                  <a:gd name="T18" fmla="*/ 48 h 48"/>
                </a:gdLst>
                <a:ahLst/>
                <a:cxnLst>
                  <a:cxn ang="T10">
                    <a:pos x="T0" y="T1"/>
                  </a:cxn>
                  <a:cxn ang="T11">
                    <a:pos x="T2" y="T3"/>
                  </a:cxn>
                  <a:cxn ang="T12">
                    <a:pos x="T4" y="T5"/>
                  </a:cxn>
                  <a:cxn ang="T13">
                    <a:pos x="T6" y="T7"/>
                  </a:cxn>
                  <a:cxn ang="T14">
                    <a:pos x="T8" y="T9"/>
                  </a:cxn>
                </a:cxnLst>
                <a:rect l="T15" t="T16" r="T17" b="T18"/>
                <a:pathLst>
                  <a:path w="22" h="48">
                    <a:moveTo>
                      <a:pt x="0" y="7"/>
                    </a:moveTo>
                    <a:lnTo>
                      <a:pt x="0" y="48"/>
                    </a:lnTo>
                    <a:lnTo>
                      <a:pt x="22" y="45"/>
                    </a:lnTo>
                    <a:lnTo>
                      <a:pt x="19" y="0"/>
                    </a:lnTo>
                    <a:lnTo>
                      <a:pt x="0" y="7"/>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60" name="Freeform 457"/>
              <p:cNvSpPr>
                <a:spLocks/>
              </p:cNvSpPr>
              <p:nvPr/>
            </p:nvSpPr>
            <p:spPr bwMode="auto">
              <a:xfrm>
                <a:off x="2168525" y="4468813"/>
                <a:ext cx="34925" cy="74613"/>
              </a:xfrm>
              <a:custGeom>
                <a:avLst/>
                <a:gdLst>
                  <a:gd name="T0" fmla="*/ 0 w 22"/>
                  <a:gd name="T1" fmla="*/ 3 h 47"/>
                  <a:gd name="T2" fmla="*/ 0 w 22"/>
                  <a:gd name="T3" fmla="*/ 47 h 47"/>
                  <a:gd name="T4" fmla="*/ 22 w 22"/>
                  <a:gd name="T5" fmla="*/ 41 h 47"/>
                  <a:gd name="T6" fmla="*/ 22 w 22"/>
                  <a:gd name="T7" fmla="*/ 0 h 47"/>
                  <a:gd name="T8" fmla="*/ 0 w 22"/>
                  <a:gd name="T9" fmla="*/ 3 h 47"/>
                  <a:gd name="T10" fmla="*/ 0 60000 65536"/>
                  <a:gd name="T11" fmla="*/ 0 60000 65536"/>
                  <a:gd name="T12" fmla="*/ 0 60000 65536"/>
                  <a:gd name="T13" fmla="*/ 0 60000 65536"/>
                  <a:gd name="T14" fmla="*/ 0 60000 65536"/>
                  <a:gd name="T15" fmla="*/ 0 w 22"/>
                  <a:gd name="T16" fmla="*/ 0 h 47"/>
                  <a:gd name="T17" fmla="*/ 22 w 22"/>
                  <a:gd name="T18" fmla="*/ 47 h 47"/>
                </a:gdLst>
                <a:ahLst/>
                <a:cxnLst>
                  <a:cxn ang="T10">
                    <a:pos x="T0" y="T1"/>
                  </a:cxn>
                  <a:cxn ang="T11">
                    <a:pos x="T2" y="T3"/>
                  </a:cxn>
                  <a:cxn ang="T12">
                    <a:pos x="T4" y="T5"/>
                  </a:cxn>
                  <a:cxn ang="T13">
                    <a:pos x="T6" y="T7"/>
                  </a:cxn>
                  <a:cxn ang="T14">
                    <a:pos x="T8" y="T9"/>
                  </a:cxn>
                </a:cxnLst>
                <a:rect l="T15" t="T16" r="T17" b="T18"/>
                <a:pathLst>
                  <a:path w="22" h="47">
                    <a:moveTo>
                      <a:pt x="0" y="3"/>
                    </a:moveTo>
                    <a:lnTo>
                      <a:pt x="0" y="47"/>
                    </a:lnTo>
                    <a:lnTo>
                      <a:pt x="22" y="41"/>
                    </a:lnTo>
                    <a:lnTo>
                      <a:pt x="22" y="0"/>
                    </a:lnTo>
                    <a:lnTo>
                      <a:pt x="0" y="3"/>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61" name="Freeform 458"/>
              <p:cNvSpPr>
                <a:spLocks/>
              </p:cNvSpPr>
              <p:nvPr/>
            </p:nvSpPr>
            <p:spPr bwMode="auto">
              <a:xfrm>
                <a:off x="2133600" y="4473576"/>
                <a:ext cx="34925" cy="79375"/>
              </a:xfrm>
              <a:custGeom>
                <a:avLst/>
                <a:gdLst>
                  <a:gd name="T0" fmla="*/ 0 w 22"/>
                  <a:gd name="T1" fmla="*/ 6 h 50"/>
                  <a:gd name="T2" fmla="*/ 0 w 22"/>
                  <a:gd name="T3" fmla="*/ 50 h 50"/>
                  <a:gd name="T4" fmla="*/ 22 w 22"/>
                  <a:gd name="T5" fmla="*/ 44 h 50"/>
                  <a:gd name="T6" fmla="*/ 22 w 22"/>
                  <a:gd name="T7" fmla="*/ 0 h 50"/>
                  <a:gd name="T8" fmla="*/ 0 w 22"/>
                  <a:gd name="T9" fmla="*/ 6 h 50"/>
                  <a:gd name="T10" fmla="*/ 0 60000 65536"/>
                  <a:gd name="T11" fmla="*/ 0 60000 65536"/>
                  <a:gd name="T12" fmla="*/ 0 60000 65536"/>
                  <a:gd name="T13" fmla="*/ 0 60000 65536"/>
                  <a:gd name="T14" fmla="*/ 0 60000 65536"/>
                  <a:gd name="T15" fmla="*/ 0 w 22"/>
                  <a:gd name="T16" fmla="*/ 0 h 50"/>
                  <a:gd name="T17" fmla="*/ 22 w 22"/>
                  <a:gd name="T18" fmla="*/ 50 h 50"/>
                </a:gdLst>
                <a:ahLst/>
                <a:cxnLst>
                  <a:cxn ang="T10">
                    <a:pos x="T0" y="T1"/>
                  </a:cxn>
                  <a:cxn ang="T11">
                    <a:pos x="T2" y="T3"/>
                  </a:cxn>
                  <a:cxn ang="T12">
                    <a:pos x="T4" y="T5"/>
                  </a:cxn>
                  <a:cxn ang="T13">
                    <a:pos x="T6" y="T7"/>
                  </a:cxn>
                  <a:cxn ang="T14">
                    <a:pos x="T8" y="T9"/>
                  </a:cxn>
                </a:cxnLst>
                <a:rect l="T15" t="T16" r="T17" b="T18"/>
                <a:pathLst>
                  <a:path w="22" h="50">
                    <a:moveTo>
                      <a:pt x="0" y="6"/>
                    </a:moveTo>
                    <a:lnTo>
                      <a:pt x="0" y="50"/>
                    </a:lnTo>
                    <a:lnTo>
                      <a:pt x="22" y="44"/>
                    </a:lnTo>
                    <a:lnTo>
                      <a:pt x="22" y="0"/>
                    </a:lnTo>
                    <a:lnTo>
                      <a:pt x="0" y="6"/>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62" name="Freeform 459"/>
              <p:cNvSpPr>
                <a:spLocks/>
              </p:cNvSpPr>
              <p:nvPr/>
            </p:nvSpPr>
            <p:spPr bwMode="auto">
              <a:xfrm>
                <a:off x="2098675" y="4483101"/>
                <a:ext cx="34925" cy="76200"/>
              </a:xfrm>
              <a:custGeom>
                <a:avLst/>
                <a:gdLst>
                  <a:gd name="T0" fmla="*/ 0 w 22"/>
                  <a:gd name="T1" fmla="*/ 3 h 48"/>
                  <a:gd name="T2" fmla="*/ 0 w 22"/>
                  <a:gd name="T3" fmla="*/ 48 h 48"/>
                  <a:gd name="T4" fmla="*/ 22 w 22"/>
                  <a:gd name="T5" fmla="*/ 44 h 48"/>
                  <a:gd name="T6" fmla="*/ 22 w 22"/>
                  <a:gd name="T7" fmla="*/ 0 h 48"/>
                  <a:gd name="T8" fmla="*/ 0 w 22"/>
                  <a:gd name="T9" fmla="*/ 3 h 48"/>
                  <a:gd name="T10" fmla="*/ 0 60000 65536"/>
                  <a:gd name="T11" fmla="*/ 0 60000 65536"/>
                  <a:gd name="T12" fmla="*/ 0 60000 65536"/>
                  <a:gd name="T13" fmla="*/ 0 60000 65536"/>
                  <a:gd name="T14" fmla="*/ 0 60000 65536"/>
                  <a:gd name="T15" fmla="*/ 0 w 22"/>
                  <a:gd name="T16" fmla="*/ 0 h 48"/>
                  <a:gd name="T17" fmla="*/ 22 w 22"/>
                  <a:gd name="T18" fmla="*/ 48 h 48"/>
                </a:gdLst>
                <a:ahLst/>
                <a:cxnLst>
                  <a:cxn ang="T10">
                    <a:pos x="T0" y="T1"/>
                  </a:cxn>
                  <a:cxn ang="T11">
                    <a:pos x="T2" y="T3"/>
                  </a:cxn>
                  <a:cxn ang="T12">
                    <a:pos x="T4" y="T5"/>
                  </a:cxn>
                  <a:cxn ang="T13">
                    <a:pos x="T6" y="T7"/>
                  </a:cxn>
                  <a:cxn ang="T14">
                    <a:pos x="T8" y="T9"/>
                  </a:cxn>
                </a:cxnLst>
                <a:rect l="T15" t="T16" r="T17" b="T18"/>
                <a:pathLst>
                  <a:path w="22" h="48">
                    <a:moveTo>
                      <a:pt x="0" y="3"/>
                    </a:moveTo>
                    <a:lnTo>
                      <a:pt x="0" y="48"/>
                    </a:lnTo>
                    <a:lnTo>
                      <a:pt x="22" y="44"/>
                    </a:lnTo>
                    <a:lnTo>
                      <a:pt x="22" y="0"/>
                    </a:lnTo>
                    <a:lnTo>
                      <a:pt x="0" y="3"/>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63" name="Freeform 460"/>
              <p:cNvSpPr>
                <a:spLocks/>
              </p:cNvSpPr>
              <p:nvPr/>
            </p:nvSpPr>
            <p:spPr bwMode="auto">
              <a:xfrm>
                <a:off x="2062163" y="4487863"/>
                <a:ext cx="36513" cy="80963"/>
              </a:xfrm>
              <a:custGeom>
                <a:avLst/>
                <a:gdLst>
                  <a:gd name="T0" fmla="*/ 0 w 23"/>
                  <a:gd name="T1" fmla="*/ 7 h 51"/>
                  <a:gd name="T2" fmla="*/ 0 w 23"/>
                  <a:gd name="T3" fmla="*/ 51 h 51"/>
                  <a:gd name="T4" fmla="*/ 23 w 23"/>
                  <a:gd name="T5" fmla="*/ 45 h 51"/>
                  <a:gd name="T6" fmla="*/ 23 w 23"/>
                  <a:gd name="T7" fmla="*/ 0 h 51"/>
                  <a:gd name="T8" fmla="*/ 0 w 23"/>
                  <a:gd name="T9" fmla="*/ 7 h 51"/>
                  <a:gd name="T10" fmla="*/ 0 60000 65536"/>
                  <a:gd name="T11" fmla="*/ 0 60000 65536"/>
                  <a:gd name="T12" fmla="*/ 0 60000 65536"/>
                  <a:gd name="T13" fmla="*/ 0 60000 65536"/>
                  <a:gd name="T14" fmla="*/ 0 60000 65536"/>
                  <a:gd name="T15" fmla="*/ 0 w 23"/>
                  <a:gd name="T16" fmla="*/ 0 h 51"/>
                  <a:gd name="T17" fmla="*/ 23 w 23"/>
                  <a:gd name="T18" fmla="*/ 51 h 51"/>
                </a:gdLst>
                <a:ahLst/>
                <a:cxnLst>
                  <a:cxn ang="T10">
                    <a:pos x="T0" y="T1"/>
                  </a:cxn>
                  <a:cxn ang="T11">
                    <a:pos x="T2" y="T3"/>
                  </a:cxn>
                  <a:cxn ang="T12">
                    <a:pos x="T4" y="T5"/>
                  </a:cxn>
                  <a:cxn ang="T13">
                    <a:pos x="T6" y="T7"/>
                  </a:cxn>
                  <a:cxn ang="T14">
                    <a:pos x="T8" y="T9"/>
                  </a:cxn>
                </a:cxnLst>
                <a:rect l="T15" t="T16" r="T17" b="T18"/>
                <a:pathLst>
                  <a:path w="23" h="51">
                    <a:moveTo>
                      <a:pt x="0" y="7"/>
                    </a:moveTo>
                    <a:lnTo>
                      <a:pt x="0" y="51"/>
                    </a:lnTo>
                    <a:lnTo>
                      <a:pt x="23" y="45"/>
                    </a:lnTo>
                    <a:lnTo>
                      <a:pt x="23" y="0"/>
                    </a:lnTo>
                    <a:lnTo>
                      <a:pt x="0" y="7"/>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64" name="Freeform 461"/>
              <p:cNvSpPr>
                <a:spLocks/>
              </p:cNvSpPr>
              <p:nvPr/>
            </p:nvSpPr>
            <p:spPr bwMode="auto">
              <a:xfrm>
                <a:off x="2027238" y="4498976"/>
                <a:ext cx="34925" cy="74613"/>
              </a:xfrm>
              <a:custGeom>
                <a:avLst/>
                <a:gdLst>
                  <a:gd name="T0" fmla="*/ 0 w 22"/>
                  <a:gd name="T1" fmla="*/ 3 h 47"/>
                  <a:gd name="T2" fmla="*/ 0 w 22"/>
                  <a:gd name="T3" fmla="*/ 47 h 47"/>
                  <a:gd name="T4" fmla="*/ 22 w 22"/>
                  <a:gd name="T5" fmla="*/ 44 h 47"/>
                  <a:gd name="T6" fmla="*/ 22 w 22"/>
                  <a:gd name="T7" fmla="*/ 0 h 47"/>
                  <a:gd name="T8" fmla="*/ 0 w 22"/>
                  <a:gd name="T9" fmla="*/ 3 h 47"/>
                  <a:gd name="T10" fmla="*/ 0 60000 65536"/>
                  <a:gd name="T11" fmla="*/ 0 60000 65536"/>
                  <a:gd name="T12" fmla="*/ 0 60000 65536"/>
                  <a:gd name="T13" fmla="*/ 0 60000 65536"/>
                  <a:gd name="T14" fmla="*/ 0 60000 65536"/>
                  <a:gd name="T15" fmla="*/ 0 w 22"/>
                  <a:gd name="T16" fmla="*/ 0 h 47"/>
                  <a:gd name="T17" fmla="*/ 22 w 22"/>
                  <a:gd name="T18" fmla="*/ 47 h 47"/>
                </a:gdLst>
                <a:ahLst/>
                <a:cxnLst>
                  <a:cxn ang="T10">
                    <a:pos x="T0" y="T1"/>
                  </a:cxn>
                  <a:cxn ang="T11">
                    <a:pos x="T2" y="T3"/>
                  </a:cxn>
                  <a:cxn ang="T12">
                    <a:pos x="T4" y="T5"/>
                  </a:cxn>
                  <a:cxn ang="T13">
                    <a:pos x="T6" y="T7"/>
                  </a:cxn>
                  <a:cxn ang="T14">
                    <a:pos x="T8" y="T9"/>
                  </a:cxn>
                </a:cxnLst>
                <a:rect l="T15" t="T16" r="T17" b="T18"/>
                <a:pathLst>
                  <a:path w="22" h="47">
                    <a:moveTo>
                      <a:pt x="0" y="3"/>
                    </a:moveTo>
                    <a:lnTo>
                      <a:pt x="0" y="47"/>
                    </a:lnTo>
                    <a:lnTo>
                      <a:pt x="22" y="44"/>
                    </a:lnTo>
                    <a:lnTo>
                      <a:pt x="22" y="0"/>
                    </a:lnTo>
                    <a:lnTo>
                      <a:pt x="0" y="3"/>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65" name="Freeform 462"/>
              <p:cNvSpPr>
                <a:spLocks/>
              </p:cNvSpPr>
              <p:nvPr/>
            </p:nvSpPr>
            <p:spPr bwMode="auto">
              <a:xfrm>
                <a:off x="1992313" y="4503738"/>
                <a:ext cx="34925" cy="79375"/>
              </a:xfrm>
              <a:custGeom>
                <a:avLst/>
                <a:gdLst>
                  <a:gd name="T0" fmla="*/ 0 w 22"/>
                  <a:gd name="T1" fmla="*/ 6 h 50"/>
                  <a:gd name="T2" fmla="*/ 0 w 22"/>
                  <a:gd name="T3" fmla="*/ 50 h 50"/>
                  <a:gd name="T4" fmla="*/ 22 w 22"/>
                  <a:gd name="T5" fmla="*/ 44 h 50"/>
                  <a:gd name="T6" fmla="*/ 22 w 22"/>
                  <a:gd name="T7" fmla="*/ 0 h 50"/>
                  <a:gd name="T8" fmla="*/ 0 w 22"/>
                  <a:gd name="T9" fmla="*/ 6 h 50"/>
                  <a:gd name="T10" fmla="*/ 0 60000 65536"/>
                  <a:gd name="T11" fmla="*/ 0 60000 65536"/>
                  <a:gd name="T12" fmla="*/ 0 60000 65536"/>
                  <a:gd name="T13" fmla="*/ 0 60000 65536"/>
                  <a:gd name="T14" fmla="*/ 0 60000 65536"/>
                  <a:gd name="T15" fmla="*/ 0 w 22"/>
                  <a:gd name="T16" fmla="*/ 0 h 50"/>
                  <a:gd name="T17" fmla="*/ 22 w 22"/>
                  <a:gd name="T18" fmla="*/ 50 h 50"/>
                </a:gdLst>
                <a:ahLst/>
                <a:cxnLst>
                  <a:cxn ang="T10">
                    <a:pos x="T0" y="T1"/>
                  </a:cxn>
                  <a:cxn ang="T11">
                    <a:pos x="T2" y="T3"/>
                  </a:cxn>
                  <a:cxn ang="T12">
                    <a:pos x="T4" y="T5"/>
                  </a:cxn>
                  <a:cxn ang="T13">
                    <a:pos x="T6" y="T7"/>
                  </a:cxn>
                  <a:cxn ang="T14">
                    <a:pos x="T8" y="T9"/>
                  </a:cxn>
                </a:cxnLst>
                <a:rect l="T15" t="T16" r="T17" b="T18"/>
                <a:pathLst>
                  <a:path w="22" h="50">
                    <a:moveTo>
                      <a:pt x="0" y="6"/>
                    </a:moveTo>
                    <a:lnTo>
                      <a:pt x="0" y="50"/>
                    </a:lnTo>
                    <a:lnTo>
                      <a:pt x="22" y="44"/>
                    </a:lnTo>
                    <a:lnTo>
                      <a:pt x="22" y="0"/>
                    </a:lnTo>
                    <a:lnTo>
                      <a:pt x="0" y="6"/>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66" name="Freeform 463"/>
              <p:cNvSpPr>
                <a:spLocks/>
              </p:cNvSpPr>
              <p:nvPr/>
            </p:nvSpPr>
            <p:spPr bwMode="auto">
              <a:xfrm>
                <a:off x="1957388" y="4513263"/>
                <a:ext cx="34925" cy="76200"/>
              </a:xfrm>
              <a:custGeom>
                <a:avLst/>
                <a:gdLst>
                  <a:gd name="T0" fmla="*/ 0 w 22"/>
                  <a:gd name="T1" fmla="*/ 3 h 48"/>
                  <a:gd name="T2" fmla="*/ 0 w 22"/>
                  <a:gd name="T3" fmla="*/ 48 h 48"/>
                  <a:gd name="T4" fmla="*/ 22 w 22"/>
                  <a:gd name="T5" fmla="*/ 44 h 48"/>
                  <a:gd name="T6" fmla="*/ 22 w 22"/>
                  <a:gd name="T7" fmla="*/ 0 h 48"/>
                  <a:gd name="T8" fmla="*/ 0 w 22"/>
                  <a:gd name="T9" fmla="*/ 3 h 48"/>
                  <a:gd name="T10" fmla="*/ 0 60000 65536"/>
                  <a:gd name="T11" fmla="*/ 0 60000 65536"/>
                  <a:gd name="T12" fmla="*/ 0 60000 65536"/>
                  <a:gd name="T13" fmla="*/ 0 60000 65536"/>
                  <a:gd name="T14" fmla="*/ 0 60000 65536"/>
                  <a:gd name="T15" fmla="*/ 0 w 22"/>
                  <a:gd name="T16" fmla="*/ 0 h 48"/>
                  <a:gd name="T17" fmla="*/ 22 w 22"/>
                  <a:gd name="T18" fmla="*/ 48 h 48"/>
                </a:gdLst>
                <a:ahLst/>
                <a:cxnLst>
                  <a:cxn ang="T10">
                    <a:pos x="T0" y="T1"/>
                  </a:cxn>
                  <a:cxn ang="T11">
                    <a:pos x="T2" y="T3"/>
                  </a:cxn>
                  <a:cxn ang="T12">
                    <a:pos x="T4" y="T5"/>
                  </a:cxn>
                  <a:cxn ang="T13">
                    <a:pos x="T6" y="T7"/>
                  </a:cxn>
                  <a:cxn ang="T14">
                    <a:pos x="T8" y="T9"/>
                  </a:cxn>
                </a:cxnLst>
                <a:rect l="T15" t="T16" r="T17" b="T18"/>
                <a:pathLst>
                  <a:path w="22" h="48">
                    <a:moveTo>
                      <a:pt x="0" y="3"/>
                    </a:moveTo>
                    <a:lnTo>
                      <a:pt x="0" y="48"/>
                    </a:lnTo>
                    <a:lnTo>
                      <a:pt x="22" y="44"/>
                    </a:lnTo>
                    <a:lnTo>
                      <a:pt x="22" y="0"/>
                    </a:lnTo>
                    <a:lnTo>
                      <a:pt x="0" y="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67" name="Freeform 464"/>
              <p:cNvSpPr>
                <a:spLocks/>
              </p:cNvSpPr>
              <p:nvPr/>
            </p:nvSpPr>
            <p:spPr bwMode="auto">
              <a:xfrm>
                <a:off x="1922463" y="4518026"/>
                <a:ext cx="34925" cy="80963"/>
              </a:xfrm>
              <a:custGeom>
                <a:avLst/>
                <a:gdLst>
                  <a:gd name="T0" fmla="*/ 0 w 22"/>
                  <a:gd name="T1" fmla="*/ 4 h 51"/>
                  <a:gd name="T2" fmla="*/ 0 w 22"/>
                  <a:gd name="T3" fmla="*/ 51 h 51"/>
                  <a:gd name="T4" fmla="*/ 22 w 22"/>
                  <a:gd name="T5" fmla="*/ 45 h 51"/>
                  <a:gd name="T6" fmla="*/ 22 w 22"/>
                  <a:gd name="T7" fmla="*/ 0 h 51"/>
                  <a:gd name="T8" fmla="*/ 0 w 22"/>
                  <a:gd name="T9" fmla="*/ 4 h 51"/>
                  <a:gd name="T10" fmla="*/ 0 60000 65536"/>
                  <a:gd name="T11" fmla="*/ 0 60000 65536"/>
                  <a:gd name="T12" fmla="*/ 0 60000 65536"/>
                  <a:gd name="T13" fmla="*/ 0 60000 65536"/>
                  <a:gd name="T14" fmla="*/ 0 60000 65536"/>
                  <a:gd name="T15" fmla="*/ 0 w 22"/>
                  <a:gd name="T16" fmla="*/ 0 h 51"/>
                  <a:gd name="T17" fmla="*/ 22 w 22"/>
                  <a:gd name="T18" fmla="*/ 51 h 51"/>
                </a:gdLst>
                <a:ahLst/>
                <a:cxnLst>
                  <a:cxn ang="T10">
                    <a:pos x="T0" y="T1"/>
                  </a:cxn>
                  <a:cxn ang="T11">
                    <a:pos x="T2" y="T3"/>
                  </a:cxn>
                  <a:cxn ang="T12">
                    <a:pos x="T4" y="T5"/>
                  </a:cxn>
                  <a:cxn ang="T13">
                    <a:pos x="T6" y="T7"/>
                  </a:cxn>
                  <a:cxn ang="T14">
                    <a:pos x="T8" y="T9"/>
                  </a:cxn>
                </a:cxnLst>
                <a:rect l="T15" t="T16" r="T17" b="T18"/>
                <a:pathLst>
                  <a:path w="22" h="51">
                    <a:moveTo>
                      <a:pt x="0" y="4"/>
                    </a:moveTo>
                    <a:lnTo>
                      <a:pt x="0" y="51"/>
                    </a:lnTo>
                    <a:lnTo>
                      <a:pt x="22" y="45"/>
                    </a:lnTo>
                    <a:lnTo>
                      <a:pt x="22" y="0"/>
                    </a:lnTo>
                    <a:lnTo>
                      <a:pt x="0" y="4"/>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68" name="Freeform 465"/>
              <p:cNvSpPr>
                <a:spLocks/>
              </p:cNvSpPr>
              <p:nvPr/>
            </p:nvSpPr>
            <p:spPr bwMode="auto">
              <a:xfrm>
                <a:off x="1887538" y="4524376"/>
                <a:ext cx="34925" cy="79375"/>
              </a:xfrm>
              <a:custGeom>
                <a:avLst/>
                <a:gdLst>
                  <a:gd name="T0" fmla="*/ 0 w 22"/>
                  <a:gd name="T1" fmla="*/ 6 h 50"/>
                  <a:gd name="T2" fmla="*/ 0 w 22"/>
                  <a:gd name="T3" fmla="*/ 50 h 50"/>
                  <a:gd name="T4" fmla="*/ 22 w 22"/>
                  <a:gd name="T5" fmla="*/ 47 h 50"/>
                  <a:gd name="T6" fmla="*/ 22 w 22"/>
                  <a:gd name="T7" fmla="*/ 0 h 50"/>
                  <a:gd name="T8" fmla="*/ 0 w 22"/>
                  <a:gd name="T9" fmla="*/ 6 h 50"/>
                  <a:gd name="T10" fmla="*/ 0 60000 65536"/>
                  <a:gd name="T11" fmla="*/ 0 60000 65536"/>
                  <a:gd name="T12" fmla="*/ 0 60000 65536"/>
                  <a:gd name="T13" fmla="*/ 0 60000 65536"/>
                  <a:gd name="T14" fmla="*/ 0 60000 65536"/>
                  <a:gd name="T15" fmla="*/ 0 w 22"/>
                  <a:gd name="T16" fmla="*/ 0 h 50"/>
                  <a:gd name="T17" fmla="*/ 22 w 22"/>
                  <a:gd name="T18" fmla="*/ 50 h 50"/>
                </a:gdLst>
                <a:ahLst/>
                <a:cxnLst>
                  <a:cxn ang="T10">
                    <a:pos x="T0" y="T1"/>
                  </a:cxn>
                  <a:cxn ang="T11">
                    <a:pos x="T2" y="T3"/>
                  </a:cxn>
                  <a:cxn ang="T12">
                    <a:pos x="T4" y="T5"/>
                  </a:cxn>
                  <a:cxn ang="T13">
                    <a:pos x="T6" y="T7"/>
                  </a:cxn>
                  <a:cxn ang="T14">
                    <a:pos x="T8" y="T9"/>
                  </a:cxn>
                </a:cxnLst>
                <a:rect l="T15" t="T16" r="T17" b="T18"/>
                <a:pathLst>
                  <a:path w="22" h="50">
                    <a:moveTo>
                      <a:pt x="0" y="6"/>
                    </a:moveTo>
                    <a:lnTo>
                      <a:pt x="0" y="50"/>
                    </a:lnTo>
                    <a:lnTo>
                      <a:pt x="22" y="47"/>
                    </a:lnTo>
                    <a:lnTo>
                      <a:pt x="22" y="0"/>
                    </a:lnTo>
                    <a:lnTo>
                      <a:pt x="0" y="6"/>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69" name="Freeform 466"/>
              <p:cNvSpPr>
                <a:spLocks/>
              </p:cNvSpPr>
              <p:nvPr/>
            </p:nvSpPr>
            <p:spPr bwMode="auto">
              <a:xfrm>
                <a:off x="1852613" y="4533901"/>
                <a:ext cx="34925" cy="74613"/>
              </a:xfrm>
              <a:custGeom>
                <a:avLst/>
                <a:gdLst>
                  <a:gd name="T0" fmla="*/ 0 w 22"/>
                  <a:gd name="T1" fmla="*/ 3 h 47"/>
                  <a:gd name="T2" fmla="*/ 0 w 22"/>
                  <a:gd name="T3" fmla="*/ 47 h 47"/>
                  <a:gd name="T4" fmla="*/ 0 w 22"/>
                  <a:gd name="T5" fmla="*/ 47 h 47"/>
                  <a:gd name="T6" fmla="*/ 12 w 22"/>
                  <a:gd name="T7" fmla="*/ 47 h 47"/>
                  <a:gd name="T8" fmla="*/ 22 w 22"/>
                  <a:gd name="T9" fmla="*/ 44 h 47"/>
                  <a:gd name="T10" fmla="*/ 22 w 22"/>
                  <a:gd name="T11" fmla="*/ 0 h 47"/>
                  <a:gd name="T12" fmla="*/ 0 w 22"/>
                  <a:gd name="T13" fmla="*/ 3 h 47"/>
                  <a:gd name="T14" fmla="*/ 0 60000 65536"/>
                  <a:gd name="T15" fmla="*/ 0 60000 65536"/>
                  <a:gd name="T16" fmla="*/ 0 60000 65536"/>
                  <a:gd name="T17" fmla="*/ 0 60000 65536"/>
                  <a:gd name="T18" fmla="*/ 0 60000 65536"/>
                  <a:gd name="T19" fmla="*/ 0 60000 65536"/>
                  <a:gd name="T20" fmla="*/ 0 60000 65536"/>
                  <a:gd name="T21" fmla="*/ 0 w 22"/>
                  <a:gd name="T22" fmla="*/ 0 h 47"/>
                  <a:gd name="T23" fmla="*/ 22 w 22"/>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47">
                    <a:moveTo>
                      <a:pt x="0" y="3"/>
                    </a:moveTo>
                    <a:lnTo>
                      <a:pt x="0" y="47"/>
                    </a:lnTo>
                    <a:lnTo>
                      <a:pt x="12" y="47"/>
                    </a:lnTo>
                    <a:lnTo>
                      <a:pt x="22" y="44"/>
                    </a:lnTo>
                    <a:lnTo>
                      <a:pt x="22" y="0"/>
                    </a:lnTo>
                    <a:lnTo>
                      <a:pt x="0" y="3"/>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70" name="Freeform 467"/>
              <p:cNvSpPr>
                <a:spLocks/>
              </p:cNvSpPr>
              <p:nvPr/>
            </p:nvSpPr>
            <p:spPr bwMode="auto">
              <a:xfrm>
                <a:off x="1816100" y="4538663"/>
                <a:ext cx="36513" cy="69850"/>
              </a:xfrm>
              <a:custGeom>
                <a:avLst/>
                <a:gdLst>
                  <a:gd name="T0" fmla="*/ 0 w 23"/>
                  <a:gd name="T1" fmla="*/ 6 h 44"/>
                  <a:gd name="T2" fmla="*/ 0 w 23"/>
                  <a:gd name="T3" fmla="*/ 38 h 44"/>
                  <a:gd name="T4" fmla="*/ 13 w 23"/>
                  <a:gd name="T5" fmla="*/ 41 h 44"/>
                  <a:gd name="T6" fmla="*/ 13 w 23"/>
                  <a:gd name="T7" fmla="*/ 41 h 44"/>
                  <a:gd name="T8" fmla="*/ 23 w 23"/>
                  <a:gd name="T9" fmla="*/ 44 h 44"/>
                  <a:gd name="T10" fmla="*/ 23 w 23"/>
                  <a:gd name="T11" fmla="*/ 0 h 44"/>
                  <a:gd name="T12" fmla="*/ 0 w 23"/>
                  <a:gd name="T13" fmla="*/ 6 h 44"/>
                  <a:gd name="T14" fmla="*/ 0 60000 65536"/>
                  <a:gd name="T15" fmla="*/ 0 60000 65536"/>
                  <a:gd name="T16" fmla="*/ 0 60000 65536"/>
                  <a:gd name="T17" fmla="*/ 0 60000 65536"/>
                  <a:gd name="T18" fmla="*/ 0 60000 65536"/>
                  <a:gd name="T19" fmla="*/ 0 60000 65536"/>
                  <a:gd name="T20" fmla="*/ 0 60000 65536"/>
                  <a:gd name="T21" fmla="*/ 0 w 23"/>
                  <a:gd name="T22" fmla="*/ 0 h 44"/>
                  <a:gd name="T23" fmla="*/ 23 w 23"/>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4">
                    <a:moveTo>
                      <a:pt x="0" y="6"/>
                    </a:moveTo>
                    <a:lnTo>
                      <a:pt x="0" y="38"/>
                    </a:lnTo>
                    <a:lnTo>
                      <a:pt x="13" y="41"/>
                    </a:lnTo>
                    <a:lnTo>
                      <a:pt x="23" y="44"/>
                    </a:lnTo>
                    <a:lnTo>
                      <a:pt x="23" y="0"/>
                    </a:lnTo>
                    <a:lnTo>
                      <a:pt x="0" y="6"/>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71" name="Freeform 468"/>
              <p:cNvSpPr>
                <a:spLocks/>
              </p:cNvSpPr>
              <p:nvPr/>
            </p:nvSpPr>
            <p:spPr bwMode="auto">
              <a:xfrm>
                <a:off x="1781175" y="4548188"/>
                <a:ext cx="34925" cy="50800"/>
              </a:xfrm>
              <a:custGeom>
                <a:avLst/>
                <a:gdLst>
                  <a:gd name="T0" fmla="*/ 22 w 22"/>
                  <a:gd name="T1" fmla="*/ 0 h 32"/>
                  <a:gd name="T2" fmla="*/ 0 w 22"/>
                  <a:gd name="T3" fmla="*/ 3 h 32"/>
                  <a:gd name="T4" fmla="*/ 0 w 22"/>
                  <a:gd name="T5" fmla="*/ 26 h 32"/>
                  <a:gd name="T6" fmla="*/ 22 w 22"/>
                  <a:gd name="T7" fmla="*/ 32 h 32"/>
                  <a:gd name="T8" fmla="*/ 22 w 22"/>
                  <a:gd name="T9" fmla="*/ 0 h 32"/>
                  <a:gd name="T10" fmla="*/ 0 60000 65536"/>
                  <a:gd name="T11" fmla="*/ 0 60000 65536"/>
                  <a:gd name="T12" fmla="*/ 0 60000 65536"/>
                  <a:gd name="T13" fmla="*/ 0 60000 65536"/>
                  <a:gd name="T14" fmla="*/ 0 60000 65536"/>
                  <a:gd name="T15" fmla="*/ 0 w 22"/>
                  <a:gd name="T16" fmla="*/ 0 h 32"/>
                  <a:gd name="T17" fmla="*/ 22 w 22"/>
                  <a:gd name="T18" fmla="*/ 32 h 32"/>
                </a:gdLst>
                <a:ahLst/>
                <a:cxnLst>
                  <a:cxn ang="T10">
                    <a:pos x="T0" y="T1"/>
                  </a:cxn>
                  <a:cxn ang="T11">
                    <a:pos x="T2" y="T3"/>
                  </a:cxn>
                  <a:cxn ang="T12">
                    <a:pos x="T4" y="T5"/>
                  </a:cxn>
                  <a:cxn ang="T13">
                    <a:pos x="T6" y="T7"/>
                  </a:cxn>
                  <a:cxn ang="T14">
                    <a:pos x="T8" y="T9"/>
                  </a:cxn>
                </a:cxnLst>
                <a:rect l="T15" t="T16" r="T17" b="T18"/>
                <a:pathLst>
                  <a:path w="22" h="32">
                    <a:moveTo>
                      <a:pt x="22" y="0"/>
                    </a:moveTo>
                    <a:lnTo>
                      <a:pt x="0" y="3"/>
                    </a:lnTo>
                    <a:lnTo>
                      <a:pt x="0" y="26"/>
                    </a:lnTo>
                    <a:lnTo>
                      <a:pt x="22" y="32"/>
                    </a:lnTo>
                    <a:lnTo>
                      <a:pt x="22"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72" name="Freeform 469"/>
              <p:cNvSpPr>
                <a:spLocks/>
              </p:cNvSpPr>
              <p:nvPr/>
            </p:nvSpPr>
            <p:spPr bwMode="auto">
              <a:xfrm>
                <a:off x="1746250" y="4552951"/>
                <a:ext cx="34925" cy="36513"/>
              </a:xfrm>
              <a:custGeom>
                <a:avLst/>
                <a:gdLst>
                  <a:gd name="T0" fmla="*/ 22 w 22"/>
                  <a:gd name="T1" fmla="*/ 0 h 23"/>
                  <a:gd name="T2" fmla="*/ 0 w 22"/>
                  <a:gd name="T3" fmla="*/ 7 h 23"/>
                  <a:gd name="T4" fmla="*/ 0 w 22"/>
                  <a:gd name="T5" fmla="*/ 13 h 23"/>
                  <a:gd name="T6" fmla="*/ 22 w 22"/>
                  <a:gd name="T7" fmla="*/ 23 h 23"/>
                  <a:gd name="T8" fmla="*/ 22 w 22"/>
                  <a:gd name="T9" fmla="*/ 0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22" y="0"/>
                    </a:moveTo>
                    <a:lnTo>
                      <a:pt x="0" y="7"/>
                    </a:lnTo>
                    <a:lnTo>
                      <a:pt x="0" y="13"/>
                    </a:lnTo>
                    <a:lnTo>
                      <a:pt x="22" y="23"/>
                    </a:lnTo>
                    <a:lnTo>
                      <a:pt x="22"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73" name="Freeform 470"/>
              <p:cNvSpPr>
                <a:spLocks/>
              </p:cNvSpPr>
              <p:nvPr/>
            </p:nvSpPr>
            <p:spPr bwMode="auto">
              <a:xfrm>
                <a:off x="1736725" y="4564063"/>
                <a:ext cx="9525" cy="9525"/>
              </a:xfrm>
              <a:custGeom>
                <a:avLst/>
                <a:gdLst>
                  <a:gd name="T0" fmla="*/ 6 w 6"/>
                  <a:gd name="T1" fmla="*/ 0 h 6"/>
                  <a:gd name="T2" fmla="*/ 0 w 6"/>
                  <a:gd name="T3" fmla="*/ 0 h 6"/>
                  <a:gd name="T4" fmla="*/ 0 w 6"/>
                  <a:gd name="T5" fmla="*/ 0 h 6"/>
                  <a:gd name="T6" fmla="*/ 0 w 6"/>
                  <a:gd name="T7" fmla="*/ 0 h 6"/>
                  <a:gd name="T8" fmla="*/ 0 w 6"/>
                  <a:gd name="T9" fmla="*/ 3 h 6"/>
                  <a:gd name="T10" fmla="*/ 6 w 6"/>
                  <a:gd name="T11" fmla="*/ 6 h 6"/>
                  <a:gd name="T12" fmla="*/ 6 w 6"/>
                  <a:gd name="T13" fmla="*/ 6 h 6"/>
                  <a:gd name="T14" fmla="*/ 6 w 6"/>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0"/>
                    </a:moveTo>
                    <a:lnTo>
                      <a:pt x="0" y="0"/>
                    </a:lnTo>
                    <a:lnTo>
                      <a:pt x="0" y="3"/>
                    </a:lnTo>
                    <a:lnTo>
                      <a:pt x="6" y="6"/>
                    </a:lnTo>
                    <a:lnTo>
                      <a:pt x="6"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74" name="Freeform 471"/>
              <p:cNvSpPr>
                <a:spLocks/>
              </p:cNvSpPr>
              <p:nvPr/>
            </p:nvSpPr>
            <p:spPr bwMode="auto">
              <a:xfrm>
                <a:off x="627063" y="4513263"/>
                <a:ext cx="165100" cy="115888"/>
              </a:xfrm>
              <a:custGeom>
                <a:avLst/>
                <a:gdLst>
                  <a:gd name="T0" fmla="*/ 0 w 104"/>
                  <a:gd name="T1" fmla="*/ 10 h 73"/>
                  <a:gd name="T2" fmla="*/ 0 w 104"/>
                  <a:gd name="T3" fmla="*/ 10 h 73"/>
                  <a:gd name="T4" fmla="*/ 3 w 104"/>
                  <a:gd name="T5" fmla="*/ 7 h 73"/>
                  <a:gd name="T6" fmla="*/ 6 w 104"/>
                  <a:gd name="T7" fmla="*/ 3 h 73"/>
                  <a:gd name="T8" fmla="*/ 9 w 104"/>
                  <a:gd name="T9" fmla="*/ 0 h 73"/>
                  <a:gd name="T10" fmla="*/ 15 w 104"/>
                  <a:gd name="T11" fmla="*/ 3 h 73"/>
                  <a:gd name="T12" fmla="*/ 94 w 104"/>
                  <a:gd name="T13" fmla="*/ 35 h 73"/>
                  <a:gd name="T14" fmla="*/ 94 w 104"/>
                  <a:gd name="T15" fmla="*/ 35 h 73"/>
                  <a:gd name="T16" fmla="*/ 101 w 104"/>
                  <a:gd name="T17" fmla="*/ 35 h 73"/>
                  <a:gd name="T18" fmla="*/ 104 w 104"/>
                  <a:gd name="T19" fmla="*/ 38 h 73"/>
                  <a:gd name="T20" fmla="*/ 104 w 104"/>
                  <a:gd name="T21" fmla="*/ 44 h 73"/>
                  <a:gd name="T22" fmla="*/ 104 w 104"/>
                  <a:gd name="T23" fmla="*/ 48 h 73"/>
                  <a:gd name="T24" fmla="*/ 104 w 104"/>
                  <a:gd name="T25" fmla="*/ 63 h 73"/>
                  <a:gd name="T26" fmla="*/ 104 w 104"/>
                  <a:gd name="T27" fmla="*/ 63 h 73"/>
                  <a:gd name="T28" fmla="*/ 101 w 104"/>
                  <a:gd name="T29" fmla="*/ 67 h 73"/>
                  <a:gd name="T30" fmla="*/ 98 w 104"/>
                  <a:gd name="T31" fmla="*/ 70 h 73"/>
                  <a:gd name="T32" fmla="*/ 94 w 104"/>
                  <a:gd name="T33" fmla="*/ 73 h 73"/>
                  <a:gd name="T34" fmla="*/ 88 w 104"/>
                  <a:gd name="T35" fmla="*/ 73 h 73"/>
                  <a:gd name="T36" fmla="*/ 6 w 104"/>
                  <a:gd name="T37" fmla="*/ 41 h 73"/>
                  <a:gd name="T38" fmla="*/ 6 w 104"/>
                  <a:gd name="T39" fmla="*/ 41 h 73"/>
                  <a:gd name="T40" fmla="*/ 0 w 104"/>
                  <a:gd name="T41" fmla="*/ 35 h 73"/>
                  <a:gd name="T42" fmla="*/ 0 w 104"/>
                  <a:gd name="T43" fmla="*/ 22 h 73"/>
                  <a:gd name="T44" fmla="*/ 0 w 104"/>
                  <a:gd name="T45" fmla="*/ 10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4"/>
                  <a:gd name="T70" fmla="*/ 0 h 73"/>
                  <a:gd name="T71" fmla="*/ 104 w 104"/>
                  <a:gd name="T72" fmla="*/ 73 h 7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4" h="73">
                    <a:moveTo>
                      <a:pt x="0" y="10"/>
                    </a:moveTo>
                    <a:lnTo>
                      <a:pt x="0" y="10"/>
                    </a:lnTo>
                    <a:lnTo>
                      <a:pt x="3" y="7"/>
                    </a:lnTo>
                    <a:lnTo>
                      <a:pt x="6" y="3"/>
                    </a:lnTo>
                    <a:lnTo>
                      <a:pt x="9" y="0"/>
                    </a:lnTo>
                    <a:lnTo>
                      <a:pt x="15" y="3"/>
                    </a:lnTo>
                    <a:lnTo>
                      <a:pt x="94" y="35"/>
                    </a:lnTo>
                    <a:lnTo>
                      <a:pt x="101" y="35"/>
                    </a:lnTo>
                    <a:lnTo>
                      <a:pt x="104" y="38"/>
                    </a:lnTo>
                    <a:lnTo>
                      <a:pt x="104" y="44"/>
                    </a:lnTo>
                    <a:lnTo>
                      <a:pt x="104" y="48"/>
                    </a:lnTo>
                    <a:lnTo>
                      <a:pt x="104" y="63"/>
                    </a:lnTo>
                    <a:lnTo>
                      <a:pt x="101" y="67"/>
                    </a:lnTo>
                    <a:lnTo>
                      <a:pt x="98" y="70"/>
                    </a:lnTo>
                    <a:lnTo>
                      <a:pt x="94" y="73"/>
                    </a:lnTo>
                    <a:lnTo>
                      <a:pt x="88" y="73"/>
                    </a:lnTo>
                    <a:lnTo>
                      <a:pt x="6" y="41"/>
                    </a:lnTo>
                    <a:lnTo>
                      <a:pt x="0" y="35"/>
                    </a:lnTo>
                    <a:lnTo>
                      <a:pt x="0" y="22"/>
                    </a:lnTo>
                    <a:lnTo>
                      <a:pt x="0" y="1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75" name="Freeform 472"/>
              <p:cNvSpPr>
                <a:spLocks/>
              </p:cNvSpPr>
              <p:nvPr/>
            </p:nvSpPr>
            <p:spPr bwMode="auto">
              <a:xfrm>
                <a:off x="631825" y="4524376"/>
                <a:ext cx="155575" cy="104775"/>
              </a:xfrm>
              <a:custGeom>
                <a:avLst/>
                <a:gdLst>
                  <a:gd name="T0" fmla="*/ 95 w 98"/>
                  <a:gd name="T1" fmla="*/ 34 h 66"/>
                  <a:gd name="T2" fmla="*/ 95 w 98"/>
                  <a:gd name="T3" fmla="*/ 34 h 66"/>
                  <a:gd name="T4" fmla="*/ 88 w 98"/>
                  <a:gd name="T5" fmla="*/ 31 h 66"/>
                  <a:gd name="T6" fmla="*/ 76 w 98"/>
                  <a:gd name="T7" fmla="*/ 25 h 66"/>
                  <a:gd name="T8" fmla="*/ 60 w 98"/>
                  <a:gd name="T9" fmla="*/ 18 h 66"/>
                  <a:gd name="T10" fmla="*/ 41 w 98"/>
                  <a:gd name="T11" fmla="*/ 12 h 66"/>
                  <a:gd name="T12" fmla="*/ 22 w 98"/>
                  <a:gd name="T13" fmla="*/ 3 h 66"/>
                  <a:gd name="T14" fmla="*/ 15 w 98"/>
                  <a:gd name="T15" fmla="*/ 0 h 66"/>
                  <a:gd name="T16" fmla="*/ 15 w 98"/>
                  <a:gd name="T17" fmla="*/ 0 h 66"/>
                  <a:gd name="T18" fmla="*/ 9 w 98"/>
                  <a:gd name="T19" fmla="*/ 0 h 66"/>
                  <a:gd name="T20" fmla="*/ 6 w 98"/>
                  <a:gd name="T21" fmla="*/ 0 h 66"/>
                  <a:gd name="T22" fmla="*/ 3 w 98"/>
                  <a:gd name="T23" fmla="*/ 9 h 66"/>
                  <a:gd name="T24" fmla="*/ 0 w 98"/>
                  <a:gd name="T25" fmla="*/ 22 h 66"/>
                  <a:gd name="T26" fmla="*/ 0 w 98"/>
                  <a:gd name="T27" fmla="*/ 22 h 66"/>
                  <a:gd name="T28" fmla="*/ 3 w 98"/>
                  <a:gd name="T29" fmla="*/ 28 h 66"/>
                  <a:gd name="T30" fmla="*/ 3 w 98"/>
                  <a:gd name="T31" fmla="*/ 28 h 66"/>
                  <a:gd name="T32" fmla="*/ 9 w 98"/>
                  <a:gd name="T33" fmla="*/ 34 h 66"/>
                  <a:gd name="T34" fmla="*/ 19 w 98"/>
                  <a:gd name="T35" fmla="*/ 37 h 66"/>
                  <a:gd name="T36" fmla="*/ 34 w 98"/>
                  <a:gd name="T37" fmla="*/ 47 h 66"/>
                  <a:gd name="T38" fmla="*/ 53 w 98"/>
                  <a:gd name="T39" fmla="*/ 53 h 66"/>
                  <a:gd name="T40" fmla="*/ 72 w 98"/>
                  <a:gd name="T41" fmla="*/ 60 h 66"/>
                  <a:gd name="T42" fmla="*/ 82 w 98"/>
                  <a:gd name="T43" fmla="*/ 66 h 66"/>
                  <a:gd name="T44" fmla="*/ 82 w 98"/>
                  <a:gd name="T45" fmla="*/ 66 h 66"/>
                  <a:gd name="T46" fmla="*/ 91 w 98"/>
                  <a:gd name="T47" fmla="*/ 63 h 66"/>
                  <a:gd name="T48" fmla="*/ 98 w 98"/>
                  <a:gd name="T49" fmla="*/ 56 h 66"/>
                  <a:gd name="T50" fmla="*/ 98 w 98"/>
                  <a:gd name="T51" fmla="*/ 44 h 66"/>
                  <a:gd name="T52" fmla="*/ 98 w 98"/>
                  <a:gd name="T53" fmla="*/ 44 h 66"/>
                  <a:gd name="T54" fmla="*/ 98 w 98"/>
                  <a:gd name="T55" fmla="*/ 37 h 66"/>
                  <a:gd name="T56" fmla="*/ 95 w 98"/>
                  <a:gd name="T57" fmla="*/ 34 h 66"/>
                  <a:gd name="T58" fmla="*/ 95 w 98"/>
                  <a:gd name="T59" fmla="*/ 34 h 6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8"/>
                  <a:gd name="T91" fmla="*/ 0 h 66"/>
                  <a:gd name="T92" fmla="*/ 98 w 98"/>
                  <a:gd name="T93" fmla="*/ 66 h 6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8" h="66">
                    <a:moveTo>
                      <a:pt x="95" y="34"/>
                    </a:moveTo>
                    <a:lnTo>
                      <a:pt x="95" y="34"/>
                    </a:lnTo>
                    <a:lnTo>
                      <a:pt x="88" y="31"/>
                    </a:lnTo>
                    <a:lnTo>
                      <a:pt x="76" y="25"/>
                    </a:lnTo>
                    <a:lnTo>
                      <a:pt x="60" y="18"/>
                    </a:lnTo>
                    <a:lnTo>
                      <a:pt x="41" y="12"/>
                    </a:lnTo>
                    <a:lnTo>
                      <a:pt x="22" y="3"/>
                    </a:lnTo>
                    <a:lnTo>
                      <a:pt x="15" y="0"/>
                    </a:lnTo>
                    <a:lnTo>
                      <a:pt x="9" y="0"/>
                    </a:lnTo>
                    <a:lnTo>
                      <a:pt x="6" y="0"/>
                    </a:lnTo>
                    <a:lnTo>
                      <a:pt x="3" y="9"/>
                    </a:lnTo>
                    <a:lnTo>
                      <a:pt x="0" y="22"/>
                    </a:lnTo>
                    <a:lnTo>
                      <a:pt x="3" y="28"/>
                    </a:lnTo>
                    <a:lnTo>
                      <a:pt x="9" y="34"/>
                    </a:lnTo>
                    <a:lnTo>
                      <a:pt x="19" y="37"/>
                    </a:lnTo>
                    <a:lnTo>
                      <a:pt x="34" y="47"/>
                    </a:lnTo>
                    <a:lnTo>
                      <a:pt x="53" y="53"/>
                    </a:lnTo>
                    <a:lnTo>
                      <a:pt x="72" y="60"/>
                    </a:lnTo>
                    <a:lnTo>
                      <a:pt x="82" y="66"/>
                    </a:lnTo>
                    <a:lnTo>
                      <a:pt x="91" y="63"/>
                    </a:lnTo>
                    <a:lnTo>
                      <a:pt x="98" y="56"/>
                    </a:lnTo>
                    <a:lnTo>
                      <a:pt x="98" y="44"/>
                    </a:lnTo>
                    <a:lnTo>
                      <a:pt x="98" y="37"/>
                    </a:lnTo>
                    <a:lnTo>
                      <a:pt x="95" y="34"/>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76" name="Freeform 473"/>
              <p:cNvSpPr>
                <a:spLocks/>
              </p:cNvSpPr>
              <p:nvPr/>
            </p:nvSpPr>
            <p:spPr bwMode="auto">
              <a:xfrm>
                <a:off x="842963" y="4598988"/>
                <a:ext cx="53975" cy="69850"/>
              </a:xfrm>
              <a:custGeom>
                <a:avLst/>
                <a:gdLst>
                  <a:gd name="T0" fmla="*/ 31 w 34"/>
                  <a:gd name="T1" fmla="*/ 9 h 44"/>
                  <a:gd name="T2" fmla="*/ 31 w 34"/>
                  <a:gd name="T3" fmla="*/ 9 h 44"/>
                  <a:gd name="T4" fmla="*/ 28 w 34"/>
                  <a:gd name="T5" fmla="*/ 3 h 44"/>
                  <a:gd name="T6" fmla="*/ 22 w 34"/>
                  <a:gd name="T7" fmla="*/ 0 h 44"/>
                  <a:gd name="T8" fmla="*/ 22 w 34"/>
                  <a:gd name="T9" fmla="*/ 0 h 44"/>
                  <a:gd name="T10" fmla="*/ 22 w 34"/>
                  <a:gd name="T11" fmla="*/ 0 h 44"/>
                  <a:gd name="T12" fmla="*/ 22 w 34"/>
                  <a:gd name="T13" fmla="*/ 0 h 44"/>
                  <a:gd name="T14" fmla="*/ 15 w 34"/>
                  <a:gd name="T15" fmla="*/ 0 h 44"/>
                  <a:gd name="T16" fmla="*/ 15 w 34"/>
                  <a:gd name="T17" fmla="*/ 0 h 44"/>
                  <a:gd name="T18" fmla="*/ 9 w 34"/>
                  <a:gd name="T19" fmla="*/ 3 h 44"/>
                  <a:gd name="T20" fmla="*/ 9 w 34"/>
                  <a:gd name="T21" fmla="*/ 3 h 44"/>
                  <a:gd name="T22" fmla="*/ 3 w 34"/>
                  <a:gd name="T23" fmla="*/ 13 h 44"/>
                  <a:gd name="T24" fmla="*/ 3 w 34"/>
                  <a:gd name="T25" fmla="*/ 13 h 44"/>
                  <a:gd name="T26" fmla="*/ 0 w 34"/>
                  <a:gd name="T27" fmla="*/ 19 h 44"/>
                  <a:gd name="T28" fmla="*/ 0 w 34"/>
                  <a:gd name="T29" fmla="*/ 19 h 44"/>
                  <a:gd name="T30" fmla="*/ 0 w 34"/>
                  <a:gd name="T31" fmla="*/ 25 h 44"/>
                  <a:gd name="T32" fmla="*/ 3 w 34"/>
                  <a:gd name="T33" fmla="*/ 32 h 44"/>
                  <a:gd name="T34" fmla="*/ 6 w 34"/>
                  <a:gd name="T35" fmla="*/ 38 h 44"/>
                  <a:gd name="T36" fmla="*/ 9 w 34"/>
                  <a:gd name="T37" fmla="*/ 41 h 44"/>
                  <a:gd name="T38" fmla="*/ 9 w 34"/>
                  <a:gd name="T39" fmla="*/ 41 h 44"/>
                  <a:gd name="T40" fmla="*/ 15 w 34"/>
                  <a:gd name="T41" fmla="*/ 44 h 44"/>
                  <a:gd name="T42" fmla="*/ 15 w 34"/>
                  <a:gd name="T43" fmla="*/ 44 h 44"/>
                  <a:gd name="T44" fmla="*/ 19 w 34"/>
                  <a:gd name="T45" fmla="*/ 44 h 44"/>
                  <a:gd name="T46" fmla="*/ 19 w 34"/>
                  <a:gd name="T47" fmla="*/ 44 h 44"/>
                  <a:gd name="T48" fmla="*/ 25 w 34"/>
                  <a:gd name="T49" fmla="*/ 41 h 44"/>
                  <a:gd name="T50" fmla="*/ 25 w 34"/>
                  <a:gd name="T51" fmla="*/ 41 h 44"/>
                  <a:gd name="T52" fmla="*/ 31 w 34"/>
                  <a:gd name="T53" fmla="*/ 35 h 44"/>
                  <a:gd name="T54" fmla="*/ 31 w 34"/>
                  <a:gd name="T55" fmla="*/ 35 h 44"/>
                  <a:gd name="T56" fmla="*/ 34 w 34"/>
                  <a:gd name="T57" fmla="*/ 25 h 44"/>
                  <a:gd name="T58" fmla="*/ 34 w 34"/>
                  <a:gd name="T59" fmla="*/ 25 h 44"/>
                  <a:gd name="T60" fmla="*/ 34 w 34"/>
                  <a:gd name="T61" fmla="*/ 22 h 44"/>
                  <a:gd name="T62" fmla="*/ 34 w 34"/>
                  <a:gd name="T63" fmla="*/ 22 h 44"/>
                  <a:gd name="T64" fmla="*/ 34 w 34"/>
                  <a:gd name="T65" fmla="*/ 16 h 44"/>
                  <a:gd name="T66" fmla="*/ 31 w 34"/>
                  <a:gd name="T67" fmla="*/ 9 h 44"/>
                  <a:gd name="T68" fmla="*/ 31 w 34"/>
                  <a:gd name="T69" fmla="*/ 9 h 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
                  <a:gd name="T106" fmla="*/ 0 h 44"/>
                  <a:gd name="T107" fmla="*/ 34 w 34"/>
                  <a:gd name="T108" fmla="*/ 44 h 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 h="44">
                    <a:moveTo>
                      <a:pt x="31" y="9"/>
                    </a:moveTo>
                    <a:lnTo>
                      <a:pt x="31" y="9"/>
                    </a:lnTo>
                    <a:lnTo>
                      <a:pt x="28" y="3"/>
                    </a:lnTo>
                    <a:lnTo>
                      <a:pt x="22" y="0"/>
                    </a:lnTo>
                    <a:lnTo>
                      <a:pt x="15" y="0"/>
                    </a:lnTo>
                    <a:lnTo>
                      <a:pt x="9" y="3"/>
                    </a:lnTo>
                    <a:lnTo>
                      <a:pt x="3" y="13"/>
                    </a:lnTo>
                    <a:lnTo>
                      <a:pt x="0" y="19"/>
                    </a:lnTo>
                    <a:lnTo>
                      <a:pt x="0" y="25"/>
                    </a:lnTo>
                    <a:lnTo>
                      <a:pt x="3" y="32"/>
                    </a:lnTo>
                    <a:lnTo>
                      <a:pt x="6" y="38"/>
                    </a:lnTo>
                    <a:lnTo>
                      <a:pt x="9" y="41"/>
                    </a:lnTo>
                    <a:lnTo>
                      <a:pt x="15" y="44"/>
                    </a:lnTo>
                    <a:lnTo>
                      <a:pt x="19" y="44"/>
                    </a:lnTo>
                    <a:lnTo>
                      <a:pt x="25" y="41"/>
                    </a:lnTo>
                    <a:lnTo>
                      <a:pt x="31" y="35"/>
                    </a:lnTo>
                    <a:lnTo>
                      <a:pt x="34" y="25"/>
                    </a:lnTo>
                    <a:lnTo>
                      <a:pt x="34" y="22"/>
                    </a:lnTo>
                    <a:lnTo>
                      <a:pt x="34" y="16"/>
                    </a:lnTo>
                    <a:lnTo>
                      <a:pt x="31" y="9"/>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77" name="Freeform 474"/>
              <p:cNvSpPr>
                <a:spLocks/>
              </p:cNvSpPr>
              <p:nvPr/>
            </p:nvSpPr>
            <p:spPr bwMode="auto">
              <a:xfrm>
                <a:off x="852488" y="4608513"/>
                <a:ext cx="44450" cy="50800"/>
              </a:xfrm>
              <a:custGeom>
                <a:avLst/>
                <a:gdLst>
                  <a:gd name="T0" fmla="*/ 0 w 28"/>
                  <a:gd name="T1" fmla="*/ 13 h 32"/>
                  <a:gd name="T2" fmla="*/ 0 w 28"/>
                  <a:gd name="T3" fmla="*/ 13 h 32"/>
                  <a:gd name="T4" fmla="*/ 0 w 28"/>
                  <a:gd name="T5" fmla="*/ 19 h 32"/>
                  <a:gd name="T6" fmla="*/ 3 w 28"/>
                  <a:gd name="T7" fmla="*/ 26 h 32"/>
                  <a:gd name="T8" fmla="*/ 6 w 28"/>
                  <a:gd name="T9" fmla="*/ 32 h 32"/>
                  <a:gd name="T10" fmla="*/ 13 w 28"/>
                  <a:gd name="T11" fmla="*/ 32 h 32"/>
                  <a:gd name="T12" fmla="*/ 13 w 28"/>
                  <a:gd name="T13" fmla="*/ 32 h 32"/>
                  <a:gd name="T14" fmla="*/ 16 w 28"/>
                  <a:gd name="T15" fmla="*/ 32 h 32"/>
                  <a:gd name="T16" fmla="*/ 22 w 28"/>
                  <a:gd name="T17" fmla="*/ 29 h 32"/>
                  <a:gd name="T18" fmla="*/ 25 w 28"/>
                  <a:gd name="T19" fmla="*/ 26 h 32"/>
                  <a:gd name="T20" fmla="*/ 28 w 28"/>
                  <a:gd name="T21" fmla="*/ 19 h 32"/>
                  <a:gd name="T22" fmla="*/ 28 w 28"/>
                  <a:gd name="T23" fmla="*/ 19 h 32"/>
                  <a:gd name="T24" fmla="*/ 28 w 28"/>
                  <a:gd name="T25" fmla="*/ 13 h 32"/>
                  <a:gd name="T26" fmla="*/ 25 w 28"/>
                  <a:gd name="T27" fmla="*/ 7 h 32"/>
                  <a:gd name="T28" fmla="*/ 22 w 28"/>
                  <a:gd name="T29" fmla="*/ 3 h 32"/>
                  <a:gd name="T30" fmla="*/ 16 w 28"/>
                  <a:gd name="T31" fmla="*/ 0 h 32"/>
                  <a:gd name="T32" fmla="*/ 16 w 28"/>
                  <a:gd name="T33" fmla="*/ 0 h 32"/>
                  <a:gd name="T34" fmla="*/ 13 w 28"/>
                  <a:gd name="T35" fmla="*/ 0 h 32"/>
                  <a:gd name="T36" fmla="*/ 6 w 28"/>
                  <a:gd name="T37" fmla="*/ 3 h 32"/>
                  <a:gd name="T38" fmla="*/ 3 w 28"/>
                  <a:gd name="T39" fmla="*/ 7 h 32"/>
                  <a:gd name="T40" fmla="*/ 0 w 28"/>
                  <a:gd name="T41" fmla="*/ 13 h 32"/>
                  <a:gd name="T42" fmla="*/ 0 w 28"/>
                  <a:gd name="T43" fmla="*/ 13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32"/>
                  <a:gd name="T68" fmla="*/ 28 w 28"/>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32">
                    <a:moveTo>
                      <a:pt x="0" y="13"/>
                    </a:moveTo>
                    <a:lnTo>
                      <a:pt x="0" y="13"/>
                    </a:lnTo>
                    <a:lnTo>
                      <a:pt x="0" y="19"/>
                    </a:lnTo>
                    <a:lnTo>
                      <a:pt x="3" y="26"/>
                    </a:lnTo>
                    <a:lnTo>
                      <a:pt x="6" y="32"/>
                    </a:lnTo>
                    <a:lnTo>
                      <a:pt x="13" y="32"/>
                    </a:lnTo>
                    <a:lnTo>
                      <a:pt x="16" y="32"/>
                    </a:lnTo>
                    <a:lnTo>
                      <a:pt x="22" y="29"/>
                    </a:lnTo>
                    <a:lnTo>
                      <a:pt x="25" y="26"/>
                    </a:lnTo>
                    <a:lnTo>
                      <a:pt x="28" y="19"/>
                    </a:lnTo>
                    <a:lnTo>
                      <a:pt x="28" y="13"/>
                    </a:lnTo>
                    <a:lnTo>
                      <a:pt x="25" y="7"/>
                    </a:lnTo>
                    <a:lnTo>
                      <a:pt x="22" y="3"/>
                    </a:lnTo>
                    <a:lnTo>
                      <a:pt x="16" y="0"/>
                    </a:lnTo>
                    <a:lnTo>
                      <a:pt x="13" y="0"/>
                    </a:lnTo>
                    <a:lnTo>
                      <a:pt x="6" y="3"/>
                    </a:lnTo>
                    <a:lnTo>
                      <a:pt x="3" y="7"/>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78" name="Freeform 475"/>
              <p:cNvSpPr>
                <a:spLocks/>
              </p:cNvSpPr>
              <p:nvPr/>
            </p:nvSpPr>
            <p:spPr bwMode="auto">
              <a:xfrm>
                <a:off x="1263650" y="4775201"/>
                <a:ext cx="90488" cy="69850"/>
              </a:xfrm>
              <a:custGeom>
                <a:avLst/>
                <a:gdLst>
                  <a:gd name="T0" fmla="*/ 0 w 57"/>
                  <a:gd name="T1" fmla="*/ 22 h 44"/>
                  <a:gd name="T2" fmla="*/ 54 w 57"/>
                  <a:gd name="T3" fmla="*/ 44 h 44"/>
                  <a:gd name="T4" fmla="*/ 57 w 57"/>
                  <a:gd name="T5" fmla="*/ 22 h 44"/>
                  <a:gd name="T6" fmla="*/ 3 w 57"/>
                  <a:gd name="T7" fmla="*/ 0 h 44"/>
                  <a:gd name="T8" fmla="*/ 0 w 57"/>
                  <a:gd name="T9" fmla="*/ 22 h 44"/>
                  <a:gd name="T10" fmla="*/ 0 60000 65536"/>
                  <a:gd name="T11" fmla="*/ 0 60000 65536"/>
                  <a:gd name="T12" fmla="*/ 0 60000 65536"/>
                  <a:gd name="T13" fmla="*/ 0 60000 65536"/>
                  <a:gd name="T14" fmla="*/ 0 60000 65536"/>
                  <a:gd name="T15" fmla="*/ 0 w 57"/>
                  <a:gd name="T16" fmla="*/ 0 h 44"/>
                  <a:gd name="T17" fmla="*/ 57 w 57"/>
                  <a:gd name="T18" fmla="*/ 44 h 44"/>
                </a:gdLst>
                <a:ahLst/>
                <a:cxnLst>
                  <a:cxn ang="T10">
                    <a:pos x="T0" y="T1"/>
                  </a:cxn>
                  <a:cxn ang="T11">
                    <a:pos x="T2" y="T3"/>
                  </a:cxn>
                  <a:cxn ang="T12">
                    <a:pos x="T4" y="T5"/>
                  </a:cxn>
                  <a:cxn ang="T13">
                    <a:pos x="T6" y="T7"/>
                  </a:cxn>
                  <a:cxn ang="T14">
                    <a:pos x="T8" y="T9"/>
                  </a:cxn>
                </a:cxnLst>
                <a:rect l="T15" t="T16" r="T17" b="T18"/>
                <a:pathLst>
                  <a:path w="57" h="44">
                    <a:moveTo>
                      <a:pt x="0" y="22"/>
                    </a:moveTo>
                    <a:lnTo>
                      <a:pt x="54" y="44"/>
                    </a:lnTo>
                    <a:lnTo>
                      <a:pt x="57" y="22"/>
                    </a:lnTo>
                    <a:lnTo>
                      <a:pt x="3" y="0"/>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79" name="Freeform 476"/>
              <p:cNvSpPr>
                <a:spLocks/>
              </p:cNvSpPr>
              <p:nvPr/>
            </p:nvSpPr>
            <p:spPr bwMode="auto">
              <a:xfrm>
                <a:off x="1158875" y="4714876"/>
                <a:ext cx="95250" cy="90488"/>
              </a:xfrm>
              <a:custGeom>
                <a:avLst/>
                <a:gdLst>
                  <a:gd name="T0" fmla="*/ 0 w 60"/>
                  <a:gd name="T1" fmla="*/ 35 h 57"/>
                  <a:gd name="T2" fmla="*/ 57 w 60"/>
                  <a:gd name="T3" fmla="*/ 57 h 57"/>
                  <a:gd name="T4" fmla="*/ 60 w 60"/>
                  <a:gd name="T5" fmla="*/ 22 h 57"/>
                  <a:gd name="T6" fmla="*/ 6 w 60"/>
                  <a:gd name="T7" fmla="*/ 0 h 57"/>
                  <a:gd name="T8" fmla="*/ 0 w 60"/>
                  <a:gd name="T9" fmla="*/ 35 h 57"/>
                  <a:gd name="T10" fmla="*/ 0 60000 65536"/>
                  <a:gd name="T11" fmla="*/ 0 60000 65536"/>
                  <a:gd name="T12" fmla="*/ 0 60000 65536"/>
                  <a:gd name="T13" fmla="*/ 0 60000 65536"/>
                  <a:gd name="T14" fmla="*/ 0 60000 65536"/>
                  <a:gd name="T15" fmla="*/ 0 w 60"/>
                  <a:gd name="T16" fmla="*/ 0 h 57"/>
                  <a:gd name="T17" fmla="*/ 60 w 60"/>
                  <a:gd name="T18" fmla="*/ 57 h 57"/>
                </a:gdLst>
                <a:ahLst/>
                <a:cxnLst>
                  <a:cxn ang="T10">
                    <a:pos x="T0" y="T1"/>
                  </a:cxn>
                  <a:cxn ang="T11">
                    <a:pos x="T2" y="T3"/>
                  </a:cxn>
                  <a:cxn ang="T12">
                    <a:pos x="T4" y="T5"/>
                  </a:cxn>
                  <a:cxn ang="T13">
                    <a:pos x="T6" y="T7"/>
                  </a:cxn>
                  <a:cxn ang="T14">
                    <a:pos x="T8" y="T9"/>
                  </a:cxn>
                </a:cxnLst>
                <a:rect l="T15" t="T16" r="T17" b="T18"/>
                <a:pathLst>
                  <a:path w="60" h="57">
                    <a:moveTo>
                      <a:pt x="0" y="35"/>
                    </a:moveTo>
                    <a:lnTo>
                      <a:pt x="57" y="57"/>
                    </a:lnTo>
                    <a:lnTo>
                      <a:pt x="60" y="22"/>
                    </a:lnTo>
                    <a:lnTo>
                      <a:pt x="6" y="0"/>
                    </a:lnTo>
                    <a:lnTo>
                      <a:pt x="0"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80" name="Freeform 477"/>
              <p:cNvSpPr>
                <a:spLocks/>
              </p:cNvSpPr>
              <p:nvPr/>
            </p:nvSpPr>
            <p:spPr bwMode="auto">
              <a:xfrm>
                <a:off x="1058863" y="4673601"/>
                <a:ext cx="95250" cy="90488"/>
              </a:xfrm>
              <a:custGeom>
                <a:avLst/>
                <a:gdLst>
                  <a:gd name="T0" fmla="*/ 0 w 60"/>
                  <a:gd name="T1" fmla="*/ 35 h 57"/>
                  <a:gd name="T2" fmla="*/ 57 w 60"/>
                  <a:gd name="T3" fmla="*/ 57 h 57"/>
                  <a:gd name="T4" fmla="*/ 60 w 60"/>
                  <a:gd name="T5" fmla="*/ 23 h 57"/>
                  <a:gd name="T6" fmla="*/ 6 w 60"/>
                  <a:gd name="T7" fmla="*/ 0 h 57"/>
                  <a:gd name="T8" fmla="*/ 0 w 60"/>
                  <a:gd name="T9" fmla="*/ 35 h 57"/>
                  <a:gd name="T10" fmla="*/ 0 60000 65536"/>
                  <a:gd name="T11" fmla="*/ 0 60000 65536"/>
                  <a:gd name="T12" fmla="*/ 0 60000 65536"/>
                  <a:gd name="T13" fmla="*/ 0 60000 65536"/>
                  <a:gd name="T14" fmla="*/ 0 60000 65536"/>
                  <a:gd name="T15" fmla="*/ 0 w 60"/>
                  <a:gd name="T16" fmla="*/ 0 h 57"/>
                  <a:gd name="T17" fmla="*/ 60 w 60"/>
                  <a:gd name="T18" fmla="*/ 57 h 57"/>
                </a:gdLst>
                <a:ahLst/>
                <a:cxnLst>
                  <a:cxn ang="T10">
                    <a:pos x="T0" y="T1"/>
                  </a:cxn>
                  <a:cxn ang="T11">
                    <a:pos x="T2" y="T3"/>
                  </a:cxn>
                  <a:cxn ang="T12">
                    <a:pos x="T4" y="T5"/>
                  </a:cxn>
                  <a:cxn ang="T13">
                    <a:pos x="T6" y="T7"/>
                  </a:cxn>
                  <a:cxn ang="T14">
                    <a:pos x="T8" y="T9"/>
                  </a:cxn>
                </a:cxnLst>
                <a:rect l="T15" t="T16" r="T17" b="T18"/>
                <a:pathLst>
                  <a:path w="60" h="57">
                    <a:moveTo>
                      <a:pt x="0" y="35"/>
                    </a:moveTo>
                    <a:lnTo>
                      <a:pt x="57" y="57"/>
                    </a:lnTo>
                    <a:lnTo>
                      <a:pt x="60" y="23"/>
                    </a:lnTo>
                    <a:lnTo>
                      <a:pt x="6" y="0"/>
                    </a:lnTo>
                    <a:lnTo>
                      <a:pt x="0"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81" name="Freeform 478"/>
              <p:cNvSpPr>
                <a:spLocks/>
              </p:cNvSpPr>
              <p:nvPr/>
            </p:nvSpPr>
            <p:spPr bwMode="auto">
              <a:xfrm>
                <a:off x="2147888" y="4884738"/>
                <a:ext cx="533400" cy="196850"/>
              </a:xfrm>
              <a:custGeom>
                <a:avLst/>
                <a:gdLst>
                  <a:gd name="T0" fmla="*/ 301 w 336"/>
                  <a:gd name="T1" fmla="*/ 13 h 124"/>
                  <a:gd name="T2" fmla="*/ 263 w 336"/>
                  <a:gd name="T3" fmla="*/ 26 h 124"/>
                  <a:gd name="T4" fmla="*/ 225 w 336"/>
                  <a:gd name="T5" fmla="*/ 38 h 124"/>
                  <a:gd name="T6" fmla="*/ 187 w 336"/>
                  <a:gd name="T7" fmla="*/ 51 h 124"/>
                  <a:gd name="T8" fmla="*/ 149 w 336"/>
                  <a:gd name="T9" fmla="*/ 64 h 124"/>
                  <a:gd name="T10" fmla="*/ 111 w 336"/>
                  <a:gd name="T11" fmla="*/ 76 h 124"/>
                  <a:gd name="T12" fmla="*/ 73 w 336"/>
                  <a:gd name="T13" fmla="*/ 89 h 124"/>
                  <a:gd name="T14" fmla="*/ 35 w 336"/>
                  <a:gd name="T15" fmla="*/ 102 h 124"/>
                  <a:gd name="T16" fmla="*/ 3 w 336"/>
                  <a:gd name="T17" fmla="*/ 111 h 124"/>
                  <a:gd name="T18" fmla="*/ 0 w 336"/>
                  <a:gd name="T19" fmla="*/ 124 h 124"/>
                  <a:gd name="T20" fmla="*/ 0 w 336"/>
                  <a:gd name="T21" fmla="*/ 124 h 124"/>
                  <a:gd name="T22" fmla="*/ 7 w 336"/>
                  <a:gd name="T23" fmla="*/ 124 h 124"/>
                  <a:gd name="T24" fmla="*/ 10 w 336"/>
                  <a:gd name="T25" fmla="*/ 114 h 124"/>
                  <a:gd name="T26" fmla="*/ 35 w 336"/>
                  <a:gd name="T27" fmla="*/ 108 h 124"/>
                  <a:gd name="T28" fmla="*/ 73 w 336"/>
                  <a:gd name="T29" fmla="*/ 95 h 124"/>
                  <a:gd name="T30" fmla="*/ 111 w 336"/>
                  <a:gd name="T31" fmla="*/ 83 h 124"/>
                  <a:gd name="T32" fmla="*/ 149 w 336"/>
                  <a:gd name="T33" fmla="*/ 70 h 124"/>
                  <a:gd name="T34" fmla="*/ 187 w 336"/>
                  <a:gd name="T35" fmla="*/ 57 h 124"/>
                  <a:gd name="T36" fmla="*/ 225 w 336"/>
                  <a:gd name="T37" fmla="*/ 45 h 124"/>
                  <a:gd name="T38" fmla="*/ 263 w 336"/>
                  <a:gd name="T39" fmla="*/ 32 h 124"/>
                  <a:gd name="T40" fmla="*/ 301 w 336"/>
                  <a:gd name="T41" fmla="*/ 19 h 124"/>
                  <a:gd name="T42" fmla="*/ 329 w 336"/>
                  <a:gd name="T43" fmla="*/ 10 h 124"/>
                  <a:gd name="T44" fmla="*/ 326 w 336"/>
                  <a:gd name="T45" fmla="*/ 19 h 124"/>
                  <a:gd name="T46" fmla="*/ 336 w 336"/>
                  <a:gd name="T47" fmla="*/ 16 h 124"/>
                  <a:gd name="T48" fmla="*/ 336 w 336"/>
                  <a:gd name="T49" fmla="*/ 0 h 124"/>
                  <a:gd name="T50" fmla="*/ 336 w 336"/>
                  <a:gd name="T51" fmla="*/ 0 h 124"/>
                  <a:gd name="T52" fmla="*/ 301 w 336"/>
                  <a:gd name="T53" fmla="*/ 13 h 1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36"/>
                  <a:gd name="T82" fmla="*/ 0 h 124"/>
                  <a:gd name="T83" fmla="*/ 336 w 336"/>
                  <a:gd name="T84" fmla="*/ 124 h 12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36" h="124">
                    <a:moveTo>
                      <a:pt x="301" y="13"/>
                    </a:moveTo>
                    <a:lnTo>
                      <a:pt x="263" y="26"/>
                    </a:lnTo>
                    <a:lnTo>
                      <a:pt x="225" y="38"/>
                    </a:lnTo>
                    <a:lnTo>
                      <a:pt x="187" y="51"/>
                    </a:lnTo>
                    <a:lnTo>
                      <a:pt x="149" y="64"/>
                    </a:lnTo>
                    <a:lnTo>
                      <a:pt x="111" y="76"/>
                    </a:lnTo>
                    <a:lnTo>
                      <a:pt x="73" y="89"/>
                    </a:lnTo>
                    <a:lnTo>
                      <a:pt x="35" y="102"/>
                    </a:lnTo>
                    <a:lnTo>
                      <a:pt x="3" y="111"/>
                    </a:lnTo>
                    <a:lnTo>
                      <a:pt x="0" y="124"/>
                    </a:lnTo>
                    <a:lnTo>
                      <a:pt x="7" y="124"/>
                    </a:lnTo>
                    <a:lnTo>
                      <a:pt x="10" y="114"/>
                    </a:lnTo>
                    <a:lnTo>
                      <a:pt x="35" y="108"/>
                    </a:lnTo>
                    <a:lnTo>
                      <a:pt x="73" y="95"/>
                    </a:lnTo>
                    <a:lnTo>
                      <a:pt x="111" y="83"/>
                    </a:lnTo>
                    <a:lnTo>
                      <a:pt x="149" y="70"/>
                    </a:lnTo>
                    <a:lnTo>
                      <a:pt x="187" y="57"/>
                    </a:lnTo>
                    <a:lnTo>
                      <a:pt x="225" y="45"/>
                    </a:lnTo>
                    <a:lnTo>
                      <a:pt x="263" y="32"/>
                    </a:lnTo>
                    <a:lnTo>
                      <a:pt x="301" y="19"/>
                    </a:lnTo>
                    <a:lnTo>
                      <a:pt x="329" y="10"/>
                    </a:lnTo>
                    <a:lnTo>
                      <a:pt x="326" y="19"/>
                    </a:lnTo>
                    <a:lnTo>
                      <a:pt x="336" y="16"/>
                    </a:lnTo>
                    <a:lnTo>
                      <a:pt x="336" y="0"/>
                    </a:lnTo>
                    <a:lnTo>
                      <a:pt x="301" y="13"/>
                    </a:lnTo>
                    <a:close/>
                  </a:path>
                </a:pathLst>
              </a:custGeom>
              <a:solidFill>
                <a:srgbClr val="2626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82" name="Freeform 479"/>
              <p:cNvSpPr>
                <a:spLocks/>
              </p:cNvSpPr>
              <p:nvPr/>
            </p:nvSpPr>
            <p:spPr bwMode="auto">
              <a:xfrm>
                <a:off x="2159000" y="4900613"/>
                <a:ext cx="511175" cy="180975"/>
              </a:xfrm>
              <a:custGeom>
                <a:avLst/>
                <a:gdLst>
                  <a:gd name="T0" fmla="*/ 275 w 322"/>
                  <a:gd name="T1" fmla="*/ 16 h 114"/>
                  <a:gd name="T2" fmla="*/ 218 w 322"/>
                  <a:gd name="T3" fmla="*/ 35 h 114"/>
                  <a:gd name="T4" fmla="*/ 161 w 322"/>
                  <a:gd name="T5" fmla="*/ 54 h 114"/>
                  <a:gd name="T6" fmla="*/ 104 w 322"/>
                  <a:gd name="T7" fmla="*/ 73 h 114"/>
                  <a:gd name="T8" fmla="*/ 47 w 322"/>
                  <a:gd name="T9" fmla="*/ 92 h 114"/>
                  <a:gd name="T10" fmla="*/ 3 w 322"/>
                  <a:gd name="T11" fmla="*/ 104 h 114"/>
                  <a:gd name="T12" fmla="*/ 0 w 322"/>
                  <a:gd name="T13" fmla="*/ 114 h 114"/>
                  <a:gd name="T14" fmla="*/ 44 w 322"/>
                  <a:gd name="T15" fmla="*/ 98 h 114"/>
                  <a:gd name="T16" fmla="*/ 101 w 322"/>
                  <a:gd name="T17" fmla="*/ 79 h 114"/>
                  <a:gd name="T18" fmla="*/ 158 w 322"/>
                  <a:gd name="T19" fmla="*/ 60 h 114"/>
                  <a:gd name="T20" fmla="*/ 272 w 322"/>
                  <a:gd name="T21" fmla="*/ 22 h 114"/>
                  <a:gd name="T22" fmla="*/ 319 w 322"/>
                  <a:gd name="T23" fmla="*/ 9 h 114"/>
                  <a:gd name="T24" fmla="*/ 322 w 322"/>
                  <a:gd name="T25" fmla="*/ 0 h 114"/>
                  <a:gd name="T26" fmla="*/ 275 w 322"/>
                  <a:gd name="T27" fmla="*/ 16 h 1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2"/>
                  <a:gd name="T43" fmla="*/ 0 h 114"/>
                  <a:gd name="T44" fmla="*/ 322 w 322"/>
                  <a:gd name="T45" fmla="*/ 114 h 1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2" h="114">
                    <a:moveTo>
                      <a:pt x="275" y="16"/>
                    </a:moveTo>
                    <a:lnTo>
                      <a:pt x="218" y="35"/>
                    </a:lnTo>
                    <a:lnTo>
                      <a:pt x="161" y="54"/>
                    </a:lnTo>
                    <a:lnTo>
                      <a:pt x="104" y="73"/>
                    </a:lnTo>
                    <a:lnTo>
                      <a:pt x="47" y="92"/>
                    </a:lnTo>
                    <a:lnTo>
                      <a:pt x="3" y="104"/>
                    </a:lnTo>
                    <a:lnTo>
                      <a:pt x="0" y="114"/>
                    </a:lnTo>
                    <a:lnTo>
                      <a:pt x="44" y="98"/>
                    </a:lnTo>
                    <a:lnTo>
                      <a:pt x="101" y="79"/>
                    </a:lnTo>
                    <a:lnTo>
                      <a:pt x="158" y="60"/>
                    </a:lnTo>
                    <a:lnTo>
                      <a:pt x="272" y="22"/>
                    </a:lnTo>
                    <a:lnTo>
                      <a:pt x="319" y="9"/>
                    </a:lnTo>
                    <a:lnTo>
                      <a:pt x="322" y="0"/>
                    </a:lnTo>
                    <a:lnTo>
                      <a:pt x="275"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83" name="Freeform 480"/>
              <p:cNvSpPr>
                <a:spLocks/>
              </p:cNvSpPr>
              <p:nvPr/>
            </p:nvSpPr>
            <p:spPr bwMode="auto">
              <a:xfrm>
                <a:off x="2871788" y="4814888"/>
                <a:ext cx="65088" cy="50800"/>
              </a:xfrm>
              <a:custGeom>
                <a:avLst/>
                <a:gdLst>
                  <a:gd name="T0" fmla="*/ 31 w 41"/>
                  <a:gd name="T1" fmla="*/ 0 h 32"/>
                  <a:gd name="T2" fmla="*/ 3 w 41"/>
                  <a:gd name="T3" fmla="*/ 13 h 32"/>
                  <a:gd name="T4" fmla="*/ 0 w 41"/>
                  <a:gd name="T5" fmla="*/ 32 h 32"/>
                  <a:gd name="T6" fmla="*/ 28 w 41"/>
                  <a:gd name="T7" fmla="*/ 19 h 32"/>
                  <a:gd name="T8" fmla="*/ 28 w 41"/>
                  <a:gd name="T9" fmla="*/ 19 h 32"/>
                  <a:gd name="T10" fmla="*/ 38 w 41"/>
                  <a:gd name="T11" fmla="*/ 16 h 32"/>
                  <a:gd name="T12" fmla="*/ 41 w 41"/>
                  <a:gd name="T13" fmla="*/ 6 h 32"/>
                  <a:gd name="T14" fmla="*/ 41 w 41"/>
                  <a:gd name="T15" fmla="*/ 6 h 32"/>
                  <a:gd name="T16" fmla="*/ 38 w 41"/>
                  <a:gd name="T17" fmla="*/ 3 h 32"/>
                  <a:gd name="T18" fmla="*/ 31 w 41"/>
                  <a:gd name="T19" fmla="*/ 0 h 32"/>
                  <a:gd name="T20" fmla="*/ 31 w 41"/>
                  <a:gd name="T21" fmla="*/ 0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
                  <a:gd name="T34" fmla="*/ 0 h 32"/>
                  <a:gd name="T35" fmla="*/ 41 w 41"/>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 h="32">
                    <a:moveTo>
                      <a:pt x="31" y="0"/>
                    </a:moveTo>
                    <a:lnTo>
                      <a:pt x="3" y="13"/>
                    </a:lnTo>
                    <a:lnTo>
                      <a:pt x="0" y="32"/>
                    </a:lnTo>
                    <a:lnTo>
                      <a:pt x="28" y="19"/>
                    </a:lnTo>
                    <a:lnTo>
                      <a:pt x="38" y="16"/>
                    </a:lnTo>
                    <a:lnTo>
                      <a:pt x="41" y="6"/>
                    </a:lnTo>
                    <a:lnTo>
                      <a:pt x="38" y="3"/>
                    </a:lnTo>
                    <a:lnTo>
                      <a:pt x="31"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84" name="Freeform 481"/>
              <p:cNvSpPr>
                <a:spLocks/>
              </p:cNvSpPr>
              <p:nvPr/>
            </p:nvSpPr>
            <p:spPr bwMode="auto">
              <a:xfrm>
                <a:off x="2806700" y="4835526"/>
                <a:ext cx="69850" cy="49213"/>
              </a:xfrm>
              <a:custGeom>
                <a:avLst/>
                <a:gdLst>
                  <a:gd name="T0" fmla="*/ 3 w 44"/>
                  <a:gd name="T1" fmla="*/ 12 h 31"/>
                  <a:gd name="T2" fmla="*/ 0 w 44"/>
                  <a:gd name="T3" fmla="*/ 31 h 31"/>
                  <a:gd name="T4" fmla="*/ 41 w 44"/>
                  <a:gd name="T5" fmla="*/ 19 h 31"/>
                  <a:gd name="T6" fmla="*/ 44 w 44"/>
                  <a:gd name="T7" fmla="*/ 0 h 31"/>
                  <a:gd name="T8" fmla="*/ 3 w 44"/>
                  <a:gd name="T9" fmla="*/ 12 h 31"/>
                  <a:gd name="T10" fmla="*/ 0 60000 65536"/>
                  <a:gd name="T11" fmla="*/ 0 60000 65536"/>
                  <a:gd name="T12" fmla="*/ 0 60000 65536"/>
                  <a:gd name="T13" fmla="*/ 0 60000 65536"/>
                  <a:gd name="T14" fmla="*/ 0 60000 65536"/>
                  <a:gd name="T15" fmla="*/ 0 w 44"/>
                  <a:gd name="T16" fmla="*/ 0 h 31"/>
                  <a:gd name="T17" fmla="*/ 44 w 44"/>
                  <a:gd name="T18" fmla="*/ 31 h 31"/>
                </a:gdLst>
                <a:ahLst/>
                <a:cxnLst>
                  <a:cxn ang="T10">
                    <a:pos x="T0" y="T1"/>
                  </a:cxn>
                  <a:cxn ang="T11">
                    <a:pos x="T2" y="T3"/>
                  </a:cxn>
                  <a:cxn ang="T12">
                    <a:pos x="T4" y="T5"/>
                  </a:cxn>
                  <a:cxn ang="T13">
                    <a:pos x="T6" y="T7"/>
                  </a:cxn>
                  <a:cxn ang="T14">
                    <a:pos x="T8" y="T9"/>
                  </a:cxn>
                </a:cxnLst>
                <a:rect l="T15" t="T16" r="T17" b="T18"/>
                <a:pathLst>
                  <a:path w="44" h="31">
                    <a:moveTo>
                      <a:pt x="3" y="12"/>
                    </a:moveTo>
                    <a:lnTo>
                      <a:pt x="0" y="31"/>
                    </a:lnTo>
                    <a:lnTo>
                      <a:pt x="41" y="19"/>
                    </a:lnTo>
                    <a:lnTo>
                      <a:pt x="44" y="0"/>
                    </a:lnTo>
                    <a:lnTo>
                      <a:pt x="3" y="12"/>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85" name="Freeform 482"/>
              <p:cNvSpPr>
                <a:spLocks/>
              </p:cNvSpPr>
              <p:nvPr/>
            </p:nvSpPr>
            <p:spPr bwMode="auto">
              <a:xfrm>
                <a:off x="2746375" y="4854576"/>
                <a:ext cx="65088" cy="46038"/>
              </a:xfrm>
              <a:custGeom>
                <a:avLst/>
                <a:gdLst>
                  <a:gd name="T0" fmla="*/ 9 w 41"/>
                  <a:gd name="T1" fmla="*/ 10 h 29"/>
                  <a:gd name="T2" fmla="*/ 9 w 41"/>
                  <a:gd name="T3" fmla="*/ 10 h 29"/>
                  <a:gd name="T4" fmla="*/ 3 w 41"/>
                  <a:gd name="T5" fmla="*/ 16 h 29"/>
                  <a:gd name="T6" fmla="*/ 0 w 41"/>
                  <a:gd name="T7" fmla="*/ 22 h 29"/>
                  <a:gd name="T8" fmla="*/ 0 w 41"/>
                  <a:gd name="T9" fmla="*/ 22 h 29"/>
                  <a:gd name="T10" fmla="*/ 3 w 41"/>
                  <a:gd name="T11" fmla="*/ 29 h 29"/>
                  <a:gd name="T12" fmla="*/ 9 w 41"/>
                  <a:gd name="T13" fmla="*/ 29 h 29"/>
                  <a:gd name="T14" fmla="*/ 38 w 41"/>
                  <a:gd name="T15" fmla="*/ 19 h 29"/>
                  <a:gd name="T16" fmla="*/ 41 w 41"/>
                  <a:gd name="T17" fmla="*/ 0 h 29"/>
                  <a:gd name="T18" fmla="*/ 9 w 41"/>
                  <a:gd name="T19" fmla="*/ 10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9"/>
                  <a:gd name="T32" fmla="*/ 41 w 41"/>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9">
                    <a:moveTo>
                      <a:pt x="9" y="10"/>
                    </a:moveTo>
                    <a:lnTo>
                      <a:pt x="9" y="10"/>
                    </a:lnTo>
                    <a:lnTo>
                      <a:pt x="3" y="16"/>
                    </a:lnTo>
                    <a:lnTo>
                      <a:pt x="0" y="22"/>
                    </a:lnTo>
                    <a:lnTo>
                      <a:pt x="3" y="29"/>
                    </a:lnTo>
                    <a:lnTo>
                      <a:pt x="9" y="29"/>
                    </a:lnTo>
                    <a:lnTo>
                      <a:pt x="38" y="19"/>
                    </a:lnTo>
                    <a:lnTo>
                      <a:pt x="41" y="0"/>
                    </a:lnTo>
                    <a:lnTo>
                      <a:pt x="9"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86" name="Freeform 483"/>
              <p:cNvSpPr>
                <a:spLocks/>
              </p:cNvSpPr>
              <p:nvPr/>
            </p:nvSpPr>
            <p:spPr bwMode="auto">
              <a:xfrm>
                <a:off x="2760663" y="4824413"/>
                <a:ext cx="166688" cy="71438"/>
              </a:xfrm>
              <a:custGeom>
                <a:avLst/>
                <a:gdLst>
                  <a:gd name="T0" fmla="*/ 101 w 105"/>
                  <a:gd name="T1" fmla="*/ 0 h 45"/>
                  <a:gd name="T2" fmla="*/ 92 w 105"/>
                  <a:gd name="T3" fmla="*/ 4 h 45"/>
                  <a:gd name="T4" fmla="*/ 79 w 105"/>
                  <a:gd name="T5" fmla="*/ 7 h 45"/>
                  <a:gd name="T6" fmla="*/ 54 w 105"/>
                  <a:gd name="T7" fmla="*/ 16 h 45"/>
                  <a:gd name="T8" fmla="*/ 38 w 105"/>
                  <a:gd name="T9" fmla="*/ 23 h 45"/>
                  <a:gd name="T10" fmla="*/ 13 w 105"/>
                  <a:gd name="T11" fmla="*/ 32 h 45"/>
                  <a:gd name="T12" fmla="*/ 7 w 105"/>
                  <a:gd name="T13" fmla="*/ 35 h 45"/>
                  <a:gd name="T14" fmla="*/ 7 w 105"/>
                  <a:gd name="T15" fmla="*/ 35 h 45"/>
                  <a:gd name="T16" fmla="*/ 0 w 105"/>
                  <a:gd name="T17" fmla="*/ 38 h 45"/>
                  <a:gd name="T18" fmla="*/ 0 w 105"/>
                  <a:gd name="T19" fmla="*/ 41 h 45"/>
                  <a:gd name="T20" fmla="*/ 0 w 105"/>
                  <a:gd name="T21" fmla="*/ 41 h 45"/>
                  <a:gd name="T22" fmla="*/ 0 w 105"/>
                  <a:gd name="T23" fmla="*/ 41 h 45"/>
                  <a:gd name="T24" fmla="*/ 0 w 105"/>
                  <a:gd name="T25" fmla="*/ 45 h 45"/>
                  <a:gd name="T26" fmla="*/ 3 w 105"/>
                  <a:gd name="T27" fmla="*/ 45 h 45"/>
                  <a:gd name="T28" fmla="*/ 10 w 105"/>
                  <a:gd name="T29" fmla="*/ 41 h 45"/>
                  <a:gd name="T30" fmla="*/ 26 w 105"/>
                  <a:gd name="T31" fmla="*/ 38 h 45"/>
                  <a:gd name="T32" fmla="*/ 51 w 105"/>
                  <a:gd name="T33" fmla="*/ 29 h 45"/>
                  <a:gd name="T34" fmla="*/ 63 w 105"/>
                  <a:gd name="T35" fmla="*/ 26 h 45"/>
                  <a:gd name="T36" fmla="*/ 79 w 105"/>
                  <a:gd name="T37" fmla="*/ 19 h 45"/>
                  <a:gd name="T38" fmla="*/ 92 w 105"/>
                  <a:gd name="T39" fmla="*/ 16 h 45"/>
                  <a:gd name="T40" fmla="*/ 98 w 105"/>
                  <a:gd name="T41" fmla="*/ 13 h 45"/>
                  <a:gd name="T42" fmla="*/ 98 w 105"/>
                  <a:gd name="T43" fmla="*/ 13 h 45"/>
                  <a:gd name="T44" fmla="*/ 101 w 105"/>
                  <a:gd name="T45" fmla="*/ 10 h 45"/>
                  <a:gd name="T46" fmla="*/ 105 w 105"/>
                  <a:gd name="T47" fmla="*/ 4 h 45"/>
                  <a:gd name="T48" fmla="*/ 105 w 105"/>
                  <a:gd name="T49" fmla="*/ 4 h 45"/>
                  <a:gd name="T50" fmla="*/ 105 w 105"/>
                  <a:gd name="T51" fmla="*/ 4 h 45"/>
                  <a:gd name="T52" fmla="*/ 105 w 105"/>
                  <a:gd name="T53" fmla="*/ 0 h 45"/>
                  <a:gd name="T54" fmla="*/ 101 w 105"/>
                  <a:gd name="T55" fmla="*/ 0 h 45"/>
                  <a:gd name="T56" fmla="*/ 101 w 105"/>
                  <a:gd name="T57" fmla="*/ 0 h 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5"/>
                  <a:gd name="T88" fmla="*/ 0 h 45"/>
                  <a:gd name="T89" fmla="*/ 105 w 105"/>
                  <a:gd name="T90" fmla="*/ 45 h 4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5" h="45">
                    <a:moveTo>
                      <a:pt x="101" y="0"/>
                    </a:moveTo>
                    <a:lnTo>
                      <a:pt x="92" y="4"/>
                    </a:lnTo>
                    <a:lnTo>
                      <a:pt x="79" y="7"/>
                    </a:lnTo>
                    <a:lnTo>
                      <a:pt x="54" y="16"/>
                    </a:lnTo>
                    <a:lnTo>
                      <a:pt x="38" y="23"/>
                    </a:lnTo>
                    <a:lnTo>
                      <a:pt x="13" y="32"/>
                    </a:lnTo>
                    <a:lnTo>
                      <a:pt x="7" y="35"/>
                    </a:lnTo>
                    <a:lnTo>
                      <a:pt x="0" y="38"/>
                    </a:lnTo>
                    <a:lnTo>
                      <a:pt x="0" y="41"/>
                    </a:lnTo>
                    <a:lnTo>
                      <a:pt x="0" y="45"/>
                    </a:lnTo>
                    <a:lnTo>
                      <a:pt x="3" y="45"/>
                    </a:lnTo>
                    <a:lnTo>
                      <a:pt x="10" y="41"/>
                    </a:lnTo>
                    <a:lnTo>
                      <a:pt x="26" y="38"/>
                    </a:lnTo>
                    <a:lnTo>
                      <a:pt x="51" y="29"/>
                    </a:lnTo>
                    <a:lnTo>
                      <a:pt x="63" y="26"/>
                    </a:lnTo>
                    <a:lnTo>
                      <a:pt x="79" y="19"/>
                    </a:lnTo>
                    <a:lnTo>
                      <a:pt x="92" y="16"/>
                    </a:lnTo>
                    <a:lnTo>
                      <a:pt x="98" y="13"/>
                    </a:lnTo>
                    <a:lnTo>
                      <a:pt x="101" y="10"/>
                    </a:lnTo>
                    <a:lnTo>
                      <a:pt x="105" y="4"/>
                    </a:lnTo>
                    <a:lnTo>
                      <a:pt x="105" y="0"/>
                    </a:lnTo>
                    <a:lnTo>
                      <a:pt x="10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87" name="Rectangle 484"/>
              <p:cNvSpPr>
                <a:spLocks noChangeArrowheads="1"/>
              </p:cNvSpPr>
              <p:nvPr/>
            </p:nvSpPr>
            <p:spPr bwMode="auto">
              <a:xfrm>
                <a:off x="2760663" y="4889501"/>
                <a:ext cx="1588" cy="1588"/>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ko-KR" altLang="ko-KR"/>
              </a:p>
            </p:txBody>
          </p:sp>
          <p:sp>
            <p:nvSpPr>
              <p:cNvPr id="16088" name="Freeform 552"/>
              <p:cNvSpPr>
                <a:spLocks/>
              </p:cNvSpPr>
              <p:nvPr/>
            </p:nvSpPr>
            <p:spPr bwMode="auto">
              <a:xfrm>
                <a:off x="646113" y="4538663"/>
                <a:ext cx="9525" cy="9525"/>
              </a:xfrm>
              <a:custGeom>
                <a:avLst/>
                <a:gdLst>
                  <a:gd name="T0" fmla="*/ 6 w 6"/>
                  <a:gd name="T1" fmla="*/ 3 h 6"/>
                  <a:gd name="T2" fmla="*/ 6 w 6"/>
                  <a:gd name="T3" fmla="*/ 3 h 6"/>
                  <a:gd name="T4" fmla="*/ 6 w 6"/>
                  <a:gd name="T5" fmla="*/ 3 h 6"/>
                  <a:gd name="T6" fmla="*/ 3 w 6"/>
                  <a:gd name="T7" fmla="*/ 6 h 6"/>
                  <a:gd name="T8" fmla="*/ 3 w 6"/>
                  <a:gd name="T9" fmla="*/ 6 h 6"/>
                  <a:gd name="T10" fmla="*/ 0 w 6"/>
                  <a:gd name="T11" fmla="*/ 0 h 6"/>
                  <a:gd name="T12" fmla="*/ 0 w 6"/>
                  <a:gd name="T13" fmla="*/ 0 h 6"/>
                  <a:gd name="T14" fmla="*/ 3 w 6"/>
                  <a:gd name="T15" fmla="*/ 0 h 6"/>
                  <a:gd name="T16" fmla="*/ 6 w 6"/>
                  <a:gd name="T17" fmla="*/ 0 h 6"/>
                  <a:gd name="T18" fmla="*/ 6 w 6"/>
                  <a:gd name="T19" fmla="*/ 0 h 6"/>
                  <a:gd name="T20" fmla="*/ 6 w 6"/>
                  <a:gd name="T21" fmla="*/ 3 h 6"/>
                  <a:gd name="T22" fmla="*/ 6 w 6"/>
                  <a:gd name="T23" fmla="*/ 3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6"/>
                  <a:gd name="T38" fmla="*/ 6 w 6"/>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6">
                    <a:moveTo>
                      <a:pt x="6" y="3"/>
                    </a:moveTo>
                    <a:lnTo>
                      <a:pt x="6" y="3"/>
                    </a:lnTo>
                    <a:lnTo>
                      <a:pt x="3" y="6"/>
                    </a:lnTo>
                    <a:lnTo>
                      <a:pt x="0" y="0"/>
                    </a:lnTo>
                    <a:lnTo>
                      <a:pt x="3" y="0"/>
                    </a:lnTo>
                    <a:lnTo>
                      <a:pt x="6"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89" name="Freeform 553"/>
              <p:cNvSpPr>
                <a:spLocks/>
              </p:cNvSpPr>
              <p:nvPr/>
            </p:nvSpPr>
            <p:spPr bwMode="auto">
              <a:xfrm>
                <a:off x="661988" y="4543426"/>
                <a:ext cx="9525" cy="9525"/>
              </a:xfrm>
              <a:custGeom>
                <a:avLst/>
                <a:gdLst>
                  <a:gd name="T0" fmla="*/ 6 w 6"/>
                  <a:gd name="T1" fmla="*/ 3 h 6"/>
                  <a:gd name="T2" fmla="*/ 6 w 6"/>
                  <a:gd name="T3" fmla="*/ 3 h 6"/>
                  <a:gd name="T4" fmla="*/ 3 w 6"/>
                  <a:gd name="T5" fmla="*/ 6 h 6"/>
                  <a:gd name="T6" fmla="*/ 3 w 6"/>
                  <a:gd name="T7" fmla="*/ 6 h 6"/>
                  <a:gd name="T8" fmla="*/ 0 w 6"/>
                  <a:gd name="T9" fmla="*/ 0 h 6"/>
                  <a:gd name="T10" fmla="*/ 0 w 6"/>
                  <a:gd name="T11" fmla="*/ 0 h 6"/>
                  <a:gd name="T12" fmla="*/ 3 w 6"/>
                  <a:gd name="T13" fmla="*/ 0 h 6"/>
                  <a:gd name="T14" fmla="*/ 3 w 6"/>
                  <a:gd name="T15" fmla="*/ 0 h 6"/>
                  <a:gd name="T16" fmla="*/ 6 w 6"/>
                  <a:gd name="T17" fmla="*/ 3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6"/>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90" name="Freeform 554"/>
              <p:cNvSpPr>
                <a:spLocks/>
              </p:cNvSpPr>
              <p:nvPr/>
            </p:nvSpPr>
            <p:spPr bwMode="auto">
              <a:xfrm>
                <a:off x="676275" y="4548188"/>
                <a:ext cx="9525" cy="11113"/>
              </a:xfrm>
              <a:custGeom>
                <a:avLst/>
                <a:gdLst>
                  <a:gd name="T0" fmla="*/ 6 w 6"/>
                  <a:gd name="T1" fmla="*/ 3 h 7"/>
                  <a:gd name="T2" fmla="*/ 6 w 6"/>
                  <a:gd name="T3" fmla="*/ 3 h 7"/>
                  <a:gd name="T4" fmla="*/ 0 w 6"/>
                  <a:gd name="T5" fmla="*/ 7 h 7"/>
                  <a:gd name="T6" fmla="*/ 0 w 6"/>
                  <a:gd name="T7" fmla="*/ 7 h 7"/>
                  <a:gd name="T8" fmla="*/ 0 w 6"/>
                  <a:gd name="T9" fmla="*/ 0 h 7"/>
                  <a:gd name="T10" fmla="*/ 0 w 6"/>
                  <a:gd name="T11" fmla="*/ 0 h 7"/>
                  <a:gd name="T12" fmla="*/ 3 w 6"/>
                  <a:gd name="T13" fmla="*/ 0 h 7"/>
                  <a:gd name="T14" fmla="*/ 3 w 6"/>
                  <a:gd name="T15" fmla="*/ 0 h 7"/>
                  <a:gd name="T16" fmla="*/ 6 w 6"/>
                  <a:gd name="T17" fmla="*/ 3 h 7"/>
                  <a:gd name="T18" fmla="*/ 6 w 6"/>
                  <a:gd name="T19" fmla="*/ 3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7"/>
                  <a:gd name="T32" fmla="*/ 6 w 6"/>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7">
                    <a:moveTo>
                      <a:pt x="6" y="3"/>
                    </a:moveTo>
                    <a:lnTo>
                      <a:pt x="6" y="3"/>
                    </a:lnTo>
                    <a:lnTo>
                      <a:pt x="0" y="7"/>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91" name="Freeform 555"/>
              <p:cNvSpPr>
                <a:spLocks/>
              </p:cNvSpPr>
              <p:nvPr/>
            </p:nvSpPr>
            <p:spPr bwMode="auto">
              <a:xfrm>
                <a:off x="685800" y="4552951"/>
                <a:ext cx="11113" cy="11113"/>
              </a:xfrm>
              <a:custGeom>
                <a:avLst/>
                <a:gdLst>
                  <a:gd name="T0" fmla="*/ 7 w 7"/>
                  <a:gd name="T1" fmla="*/ 4 h 7"/>
                  <a:gd name="T2" fmla="*/ 7 w 7"/>
                  <a:gd name="T3" fmla="*/ 4 h 7"/>
                  <a:gd name="T4" fmla="*/ 7 w 7"/>
                  <a:gd name="T5" fmla="*/ 4 h 7"/>
                  <a:gd name="T6" fmla="*/ 4 w 7"/>
                  <a:gd name="T7" fmla="*/ 7 h 7"/>
                  <a:gd name="T8" fmla="*/ 4 w 7"/>
                  <a:gd name="T9" fmla="*/ 7 h 7"/>
                  <a:gd name="T10" fmla="*/ 0 w 7"/>
                  <a:gd name="T11" fmla="*/ 0 h 7"/>
                  <a:gd name="T12" fmla="*/ 0 w 7"/>
                  <a:gd name="T13" fmla="*/ 0 h 7"/>
                  <a:gd name="T14" fmla="*/ 7 w 7"/>
                  <a:gd name="T15" fmla="*/ 0 h 7"/>
                  <a:gd name="T16" fmla="*/ 7 w 7"/>
                  <a:gd name="T17" fmla="*/ 0 h 7"/>
                  <a:gd name="T18" fmla="*/ 7 w 7"/>
                  <a:gd name="T19" fmla="*/ 4 h 7"/>
                  <a:gd name="T20" fmla="*/ 7 w 7"/>
                  <a:gd name="T21" fmla="*/ 4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7"/>
                  <a:gd name="T35" fmla="*/ 7 w 7"/>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7">
                    <a:moveTo>
                      <a:pt x="7" y="4"/>
                    </a:moveTo>
                    <a:lnTo>
                      <a:pt x="7" y="4"/>
                    </a:lnTo>
                    <a:lnTo>
                      <a:pt x="4" y="7"/>
                    </a:lnTo>
                    <a:lnTo>
                      <a:pt x="0" y="0"/>
                    </a:lnTo>
                    <a:lnTo>
                      <a:pt x="7" y="0"/>
                    </a:lnTo>
                    <a:lnTo>
                      <a:pt x="7"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92" name="Freeform 556"/>
              <p:cNvSpPr>
                <a:spLocks/>
              </p:cNvSpPr>
              <p:nvPr/>
            </p:nvSpPr>
            <p:spPr bwMode="auto">
              <a:xfrm>
                <a:off x="701675" y="4559301"/>
                <a:ext cx="9525" cy="9525"/>
              </a:xfrm>
              <a:custGeom>
                <a:avLst/>
                <a:gdLst>
                  <a:gd name="T0" fmla="*/ 6 w 6"/>
                  <a:gd name="T1" fmla="*/ 3 h 6"/>
                  <a:gd name="T2" fmla="*/ 6 w 6"/>
                  <a:gd name="T3" fmla="*/ 3 h 6"/>
                  <a:gd name="T4" fmla="*/ 6 w 6"/>
                  <a:gd name="T5" fmla="*/ 3 h 6"/>
                  <a:gd name="T6" fmla="*/ 3 w 6"/>
                  <a:gd name="T7" fmla="*/ 6 h 6"/>
                  <a:gd name="T8" fmla="*/ 3 w 6"/>
                  <a:gd name="T9" fmla="*/ 6 h 6"/>
                  <a:gd name="T10" fmla="*/ 0 w 6"/>
                  <a:gd name="T11" fmla="*/ 0 h 6"/>
                  <a:gd name="T12" fmla="*/ 0 w 6"/>
                  <a:gd name="T13" fmla="*/ 0 h 6"/>
                  <a:gd name="T14" fmla="*/ 3 w 6"/>
                  <a:gd name="T15" fmla="*/ 0 h 6"/>
                  <a:gd name="T16" fmla="*/ 3 w 6"/>
                  <a:gd name="T17" fmla="*/ 0 h 6"/>
                  <a:gd name="T18" fmla="*/ 6 w 6"/>
                  <a:gd name="T19" fmla="*/ 3 h 6"/>
                  <a:gd name="T20" fmla="*/ 6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3"/>
                    </a:moveTo>
                    <a:lnTo>
                      <a:pt x="6" y="3"/>
                    </a:lnTo>
                    <a:lnTo>
                      <a:pt x="3" y="6"/>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93" name="Freeform 557"/>
              <p:cNvSpPr>
                <a:spLocks/>
              </p:cNvSpPr>
              <p:nvPr/>
            </p:nvSpPr>
            <p:spPr bwMode="auto">
              <a:xfrm>
                <a:off x="715963" y="4564063"/>
                <a:ext cx="11113" cy="9525"/>
              </a:xfrm>
              <a:custGeom>
                <a:avLst/>
                <a:gdLst>
                  <a:gd name="T0" fmla="*/ 7 w 7"/>
                  <a:gd name="T1" fmla="*/ 3 h 6"/>
                  <a:gd name="T2" fmla="*/ 7 w 7"/>
                  <a:gd name="T3" fmla="*/ 3 h 6"/>
                  <a:gd name="T4" fmla="*/ 4 w 7"/>
                  <a:gd name="T5" fmla="*/ 3 h 6"/>
                  <a:gd name="T6" fmla="*/ 0 w 7"/>
                  <a:gd name="T7" fmla="*/ 6 h 6"/>
                  <a:gd name="T8" fmla="*/ 0 w 7"/>
                  <a:gd name="T9" fmla="*/ 6 h 6"/>
                  <a:gd name="T10" fmla="*/ 0 w 7"/>
                  <a:gd name="T11" fmla="*/ 0 h 6"/>
                  <a:gd name="T12" fmla="*/ 0 w 7"/>
                  <a:gd name="T13" fmla="*/ 0 h 6"/>
                  <a:gd name="T14" fmla="*/ 4 w 7"/>
                  <a:gd name="T15" fmla="*/ 0 h 6"/>
                  <a:gd name="T16" fmla="*/ 4 w 7"/>
                  <a:gd name="T17" fmla="*/ 0 h 6"/>
                  <a:gd name="T18" fmla="*/ 7 w 7"/>
                  <a:gd name="T19" fmla="*/ 3 h 6"/>
                  <a:gd name="T20" fmla="*/ 7 w 7"/>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3"/>
                    </a:moveTo>
                    <a:lnTo>
                      <a:pt x="7" y="3"/>
                    </a:lnTo>
                    <a:lnTo>
                      <a:pt x="4" y="3"/>
                    </a:lnTo>
                    <a:lnTo>
                      <a:pt x="0" y="6"/>
                    </a:lnTo>
                    <a:lnTo>
                      <a:pt x="0" y="0"/>
                    </a:lnTo>
                    <a:lnTo>
                      <a:pt x="4" y="0"/>
                    </a:lnTo>
                    <a:lnTo>
                      <a:pt x="7"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94" name="Freeform 558"/>
              <p:cNvSpPr>
                <a:spLocks/>
              </p:cNvSpPr>
              <p:nvPr/>
            </p:nvSpPr>
            <p:spPr bwMode="auto">
              <a:xfrm>
                <a:off x="731838" y="4568826"/>
                <a:ext cx="4763" cy="9525"/>
              </a:xfrm>
              <a:custGeom>
                <a:avLst/>
                <a:gdLst>
                  <a:gd name="T0" fmla="*/ 3 w 3"/>
                  <a:gd name="T1" fmla="*/ 3 h 6"/>
                  <a:gd name="T2" fmla="*/ 3 w 3"/>
                  <a:gd name="T3" fmla="*/ 3 h 6"/>
                  <a:gd name="T4" fmla="*/ 3 w 3"/>
                  <a:gd name="T5" fmla="*/ 6 h 6"/>
                  <a:gd name="T6" fmla="*/ 0 w 3"/>
                  <a:gd name="T7" fmla="*/ 6 h 6"/>
                  <a:gd name="T8" fmla="*/ 0 w 3"/>
                  <a:gd name="T9" fmla="*/ 6 h 6"/>
                  <a:gd name="T10" fmla="*/ 0 w 3"/>
                  <a:gd name="T11" fmla="*/ 0 h 6"/>
                  <a:gd name="T12" fmla="*/ 0 w 3"/>
                  <a:gd name="T13" fmla="*/ 0 h 6"/>
                  <a:gd name="T14" fmla="*/ 0 w 3"/>
                  <a:gd name="T15" fmla="*/ 0 h 6"/>
                  <a:gd name="T16" fmla="*/ 3 w 3"/>
                  <a:gd name="T17" fmla="*/ 0 h 6"/>
                  <a:gd name="T18" fmla="*/ 3 w 3"/>
                  <a:gd name="T19" fmla="*/ 0 h 6"/>
                  <a:gd name="T20" fmla="*/ 3 w 3"/>
                  <a:gd name="T21" fmla="*/ 3 h 6"/>
                  <a:gd name="T22" fmla="*/ 3 w 3"/>
                  <a:gd name="T23" fmla="*/ 3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
                  <a:gd name="T37" fmla="*/ 0 h 6"/>
                  <a:gd name="T38" fmla="*/ 3 w 3"/>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 h="6">
                    <a:moveTo>
                      <a:pt x="3" y="3"/>
                    </a:moveTo>
                    <a:lnTo>
                      <a:pt x="3" y="3"/>
                    </a:lnTo>
                    <a:lnTo>
                      <a:pt x="3" y="6"/>
                    </a:lnTo>
                    <a:lnTo>
                      <a:pt x="0" y="6"/>
                    </a:lnTo>
                    <a:lnTo>
                      <a:pt x="0" y="0"/>
                    </a:lnTo>
                    <a:lnTo>
                      <a:pt x="3" y="0"/>
                    </a:lnTo>
                    <a:lnTo>
                      <a:pt x="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95" name="Freeform 559"/>
              <p:cNvSpPr>
                <a:spLocks/>
              </p:cNvSpPr>
              <p:nvPr/>
            </p:nvSpPr>
            <p:spPr bwMode="auto">
              <a:xfrm>
                <a:off x="741363" y="4573588"/>
                <a:ext cx="11113" cy="9525"/>
              </a:xfrm>
              <a:custGeom>
                <a:avLst/>
                <a:gdLst>
                  <a:gd name="T0" fmla="*/ 7 w 7"/>
                  <a:gd name="T1" fmla="*/ 3 h 6"/>
                  <a:gd name="T2" fmla="*/ 7 w 7"/>
                  <a:gd name="T3" fmla="*/ 3 h 6"/>
                  <a:gd name="T4" fmla="*/ 3 w 7"/>
                  <a:gd name="T5" fmla="*/ 6 h 6"/>
                  <a:gd name="T6" fmla="*/ 3 w 7"/>
                  <a:gd name="T7" fmla="*/ 6 h 6"/>
                  <a:gd name="T8" fmla="*/ 0 w 7"/>
                  <a:gd name="T9" fmla="*/ 0 h 6"/>
                  <a:gd name="T10" fmla="*/ 0 w 7"/>
                  <a:gd name="T11" fmla="*/ 0 h 6"/>
                  <a:gd name="T12" fmla="*/ 3 w 7"/>
                  <a:gd name="T13" fmla="*/ 0 h 6"/>
                  <a:gd name="T14" fmla="*/ 7 w 7"/>
                  <a:gd name="T15" fmla="*/ 0 h 6"/>
                  <a:gd name="T16" fmla="*/ 7 w 7"/>
                  <a:gd name="T17" fmla="*/ 0 h 6"/>
                  <a:gd name="T18" fmla="*/ 7 w 7"/>
                  <a:gd name="T19" fmla="*/ 3 h 6"/>
                  <a:gd name="T20" fmla="*/ 7 w 7"/>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3"/>
                    </a:moveTo>
                    <a:lnTo>
                      <a:pt x="7" y="3"/>
                    </a:lnTo>
                    <a:lnTo>
                      <a:pt x="3" y="6"/>
                    </a:lnTo>
                    <a:lnTo>
                      <a:pt x="0" y="0"/>
                    </a:lnTo>
                    <a:lnTo>
                      <a:pt x="3" y="0"/>
                    </a:lnTo>
                    <a:lnTo>
                      <a:pt x="7" y="0"/>
                    </a:lnTo>
                    <a:lnTo>
                      <a:pt x="7"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96" name="Freeform 560"/>
              <p:cNvSpPr>
                <a:spLocks/>
              </p:cNvSpPr>
              <p:nvPr/>
            </p:nvSpPr>
            <p:spPr bwMode="auto">
              <a:xfrm>
                <a:off x="757238" y="4578351"/>
                <a:ext cx="9525" cy="11113"/>
              </a:xfrm>
              <a:custGeom>
                <a:avLst/>
                <a:gdLst>
                  <a:gd name="T0" fmla="*/ 6 w 6"/>
                  <a:gd name="T1" fmla="*/ 3 h 7"/>
                  <a:gd name="T2" fmla="*/ 6 w 6"/>
                  <a:gd name="T3" fmla="*/ 3 h 7"/>
                  <a:gd name="T4" fmla="*/ 3 w 6"/>
                  <a:gd name="T5" fmla="*/ 7 h 7"/>
                  <a:gd name="T6" fmla="*/ 3 w 6"/>
                  <a:gd name="T7" fmla="*/ 7 h 7"/>
                  <a:gd name="T8" fmla="*/ 0 w 6"/>
                  <a:gd name="T9" fmla="*/ 0 h 7"/>
                  <a:gd name="T10" fmla="*/ 0 w 6"/>
                  <a:gd name="T11" fmla="*/ 0 h 7"/>
                  <a:gd name="T12" fmla="*/ 3 w 6"/>
                  <a:gd name="T13" fmla="*/ 0 h 7"/>
                  <a:gd name="T14" fmla="*/ 3 w 6"/>
                  <a:gd name="T15" fmla="*/ 0 h 7"/>
                  <a:gd name="T16" fmla="*/ 6 w 6"/>
                  <a:gd name="T17" fmla="*/ 3 h 7"/>
                  <a:gd name="T18" fmla="*/ 6 w 6"/>
                  <a:gd name="T19" fmla="*/ 3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7"/>
                  <a:gd name="T32" fmla="*/ 6 w 6"/>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7">
                    <a:moveTo>
                      <a:pt x="6" y="3"/>
                    </a:moveTo>
                    <a:lnTo>
                      <a:pt x="6" y="3"/>
                    </a:lnTo>
                    <a:lnTo>
                      <a:pt x="3" y="7"/>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97" name="Freeform 561"/>
              <p:cNvSpPr>
                <a:spLocks/>
              </p:cNvSpPr>
              <p:nvPr/>
            </p:nvSpPr>
            <p:spPr bwMode="auto">
              <a:xfrm>
                <a:off x="771525" y="4583113"/>
                <a:ext cx="11113" cy="11113"/>
              </a:xfrm>
              <a:custGeom>
                <a:avLst/>
                <a:gdLst>
                  <a:gd name="T0" fmla="*/ 7 w 7"/>
                  <a:gd name="T1" fmla="*/ 4 h 7"/>
                  <a:gd name="T2" fmla="*/ 7 w 7"/>
                  <a:gd name="T3" fmla="*/ 4 h 7"/>
                  <a:gd name="T4" fmla="*/ 0 w 7"/>
                  <a:gd name="T5" fmla="*/ 7 h 7"/>
                  <a:gd name="T6" fmla="*/ 0 w 7"/>
                  <a:gd name="T7" fmla="*/ 7 h 7"/>
                  <a:gd name="T8" fmla="*/ 0 w 7"/>
                  <a:gd name="T9" fmla="*/ 0 h 7"/>
                  <a:gd name="T10" fmla="*/ 0 w 7"/>
                  <a:gd name="T11" fmla="*/ 0 h 7"/>
                  <a:gd name="T12" fmla="*/ 0 w 7"/>
                  <a:gd name="T13" fmla="*/ 0 h 7"/>
                  <a:gd name="T14" fmla="*/ 3 w 7"/>
                  <a:gd name="T15" fmla="*/ 0 h 7"/>
                  <a:gd name="T16" fmla="*/ 3 w 7"/>
                  <a:gd name="T17" fmla="*/ 0 h 7"/>
                  <a:gd name="T18" fmla="*/ 7 w 7"/>
                  <a:gd name="T19" fmla="*/ 4 h 7"/>
                  <a:gd name="T20" fmla="*/ 7 w 7"/>
                  <a:gd name="T21" fmla="*/ 4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7"/>
                  <a:gd name="T35" fmla="*/ 7 w 7"/>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7">
                    <a:moveTo>
                      <a:pt x="7" y="4"/>
                    </a:moveTo>
                    <a:lnTo>
                      <a:pt x="7" y="4"/>
                    </a:lnTo>
                    <a:lnTo>
                      <a:pt x="0" y="7"/>
                    </a:lnTo>
                    <a:lnTo>
                      <a:pt x="0" y="0"/>
                    </a:lnTo>
                    <a:lnTo>
                      <a:pt x="3" y="0"/>
                    </a:lnTo>
                    <a:lnTo>
                      <a:pt x="7"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98" name="Freeform 562"/>
              <p:cNvSpPr>
                <a:spLocks/>
              </p:cNvSpPr>
              <p:nvPr/>
            </p:nvSpPr>
            <p:spPr bwMode="auto">
              <a:xfrm>
                <a:off x="641350" y="4559301"/>
                <a:ext cx="9525" cy="9525"/>
              </a:xfrm>
              <a:custGeom>
                <a:avLst/>
                <a:gdLst>
                  <a:gd name="T0" fmla="*/ 6 w 6"/>
                  <a:gd name="T1" fmla="*/ 6 h 6"/>
                  <a:gd name="T2" fmla="*/ 6 w 6"/>
                  <a:gd name="T3" fmla="*/ 6 h 6"/>
                  <a:gd name="T4" fmla="*/ 3 w 6"/>
                  <a:gd name="T5" fmla="*/ 6 h 6"/>
                  <a:gd name="T6" fmla="*/ 0 w 6"/>
                  <a:gd name="T7" fmla="*/ 6 h 6"/>
                  <a:gd name="T8" fmla="*/ 0 w 6"/>
                  <a:gd name="T9" fmla="*/ 6 h 6"/>
                  <a:gd name="T10" fmla="*/ 0 w 6"/>
                  <a:gd name="T11" fmla="*/ 3 h 6"/>
                  <a:gd name="T12" fmla="*/ 0 w 6"/>
                  <a:gd name="T13" fmla="*/ 3 h 6"/>
                  <a:gd name="T14" fmla="*/ 3 w 6"/>
                  <a:gd name="T15" fmla="*/ 0 h 6"/>
                  <a:gd name="T16" fmla="*/ 3 w 6"/>
                  <a:gd name="T17" fmla="*/ 0 h 6"/>
                  <a:gd name="T18" fmla="*/ 6 w 6"/>
                  <a:gd name="T19" fmla="*/ 6 h 6"/>
                  <a:gd name="T20" fmla="*/ 6 w 6"/>
                  <a:gd name="T21" fmla="*/ 6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6"/>
                    </a:moveTo>
                    <a:lnTo>
                      <a:pt x="6" y="6"/>
                    </a:lnTo>
                    <a:lnTo>
                      <a:pt x="3" y="6"/>
                    </a:lnTo>
                    <a:lnTo>
                      <a:pt x="0" y="6"/>
                    </a:lnTo>
                    <a:lnTo>
                      <a:pt x="0" y="3"/>
                    </a:lnTo>
                    <a:lnTo>
                      <a:pt x="3" y="0"/>
                    </a:lnTo>
                    <a:lnTo>
                      <a:pt x="6"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99" name="Freeform 563"/>
              <p:cNvSpPr>
                <a:spLocks/>
              </p:cNvSpPr>
              <p:nvPr/>
            </p:nvSpPr>
            <p:spPr bwMode="auto">
              <a:xfrm>
                <a:off x="650875" y="4564063"/>
                <a:ext cx="11113" cy="9525"/>
              </a:xfrm>
              <a:custGeom>
                <a:avLst/>
                <a:gdLst>
                  <a:gd name="T0" fmla="*/ 7 w 7"/>
                  <a:gd name="T1" fmla="*/ 6 h 6"/>
                  <a:gd name="T2" fmla="*/ 7 w 7"/>
                  <a:gd name="T3" fmla="*/ 6 h 6"/>
                  <a:gd name="T4" fmla="*/ 3 w 7"/>
                  <a:gd name="T5" fmla="*/ 6 h 6"/>
                  <a:gd name="T6" fmla="*/ 3 w 7"/>
                  <a:gd name="T7" fmla="*/ 6 h 6"/>
                  <a:gd name="T8" fmla="*/ 0 w 7"/>
                  <a:gd name="T9" fmla="*/ 3 h 6"/>
                  <a:gd name="T10" fmla="*/ 0 w 7"/>
                  <a:gd name="T11" fmla="*/ 3 h 6"/>
                  <a:gd name="T12" fmla="*/ 7 w 7"/>
                  <a:gd name="T13" fmla="*/ 0 h 6"/>
                  <a:gd name="T14" fmla="*/ 7 w 7"/>
                  <a:gd name="T15" fmla="*/ 0 h 6"/>
                  <a:gd name="T16" fmla="*/ 7 w 7"/>
                  <a:gd name="T17" fmla="*/ 6 h 6"/>
                  <a:gd name="T18" fmla="*/ 7 w 7"/>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6"/>
                  <a:gd name="T32" fmla="*/ 7 w 7"/>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6">
                    <a:moveTo>
                      <a:pt x="7" y="6"/>
                    </a:moveTo>
                    <a:lnTo>
                      <a:pt x="7" y="6"/>
                    </a:lnTo>
                    <a:lnTo>
                      <a:pt x="3" y="6"/>
                    </a:lnTo>
                    <a:lnTo>
                      <a:pt x="0" y="3"/>
                    </a:lnTo>
                    <a:lnTo>
                      <a:pt x="7" y="0"/>
                    </a:lnTo>
                    <a:lnTo>
                      <a:pt x="7"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00" name="Freeform 564"/>
              <p:cNvSpPr>
                <a:spLocks/>
              </p:cNvSpPr>
              <p:nvPr/>
            </p:nvSpPr>
            <p:spPr bwMode="auto">
              <a:xfrm>
                <a:off x="666750" y="4573588"/>
                <a:ext cx="9525" cy="4763"/>
              </a:xfrm>
              <a:custGeom>
                <a:avLst/>
                <a:gdLst>
                  <a:gd name="T0" fmla="*/ 6 w 6"/>
                  <a:gd name="T1" fmla="*/ 3 h 3"/>
                  <a:gd name="T2" fmla="*/ 6 w 6"/>
                  <a:gd name="T3" fmla="*/ 3 h 3"/>
                  <a:gd name="T4" fmla="*/ 3 w 6"/>
                  <a:gd name="T5" fmla="*/ 3 h 3"/>
                  <a:gd name="T6" fmla="*/ 3 w 6"/>
                  <a:gd name="T7" fmla="*/ 3 h 3"/>
                  <a:gd name="T8" fmla="*/ 3 w 6"/>
                  <a:gd name="T9" fmla="*/ 3 h 3"/>
                  <a:gd name="T10" fmla="*/ 0 w 6"/>
                  <a:gd name="T11" fmla="*/ 0 h 3"/>
                  <a:gd name="T12" fmla="*/ 0 w 6"/>
                  <a:gd name="T13" fmla="*/ 0 h 3"/>
                  <a:gd name="T14" fmla="*/ 3 w 6"/>
                  <a:gd name="T15" fmla="*/ 0 h 3"/>
                  <a:gd name="T16" fmla="*/ 3 w 6"/>
                  <a:gd name="T17" fmla="*/ 0 h 3"/>
                  <a:gd name="T18" fmla="*/ 6 w 6"/>
                  <a:gd name="T19" fmla="*/ 3 h 3"/>
                  <a:gd name="T20" fmla="*/ 6 w 6"/>
                  <a:gd name="T21" fmla="*/ 3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3"/>
                  <a:gd name="T35" fmla="*/ 6 w 6"/>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3">
                    <a:moveTo>
                      <a:pt x="6" y="3"/>
                    </a:moveTo>
                    <a:lnTo>
                      <a:pt x="6" y="3"/>
                    </a:lnTo>
                    <a:lnTo>
                      <a:pt x="3" y="3"/>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01" name="Freeform 565"/>
              <p:cNvSpPr>
                <a:spLocks/>
              </p:cNvSpPr>
              <p:nvPr/>
            </p:nvSpPr>
            <p:spPr bwMode="auto">
              <a:xfrm>
                <a:off x="681038" y="4578351"/>
                <a:ext cx="11113" cy="4763"/>
              </a:xfrm>
              <a:custGeom>
                <a:avLst/>
                <a:gdLst>
                  <a:gd name="T0" fmla="*/ 7 w 7"/>
                  <a:gd name="T1" fmla="*/ 3 h 3"/>
                  <a:gd name="T2" fmla="*/ 7 w 7"/>
                  <a:gd name="T3" fmla="*/ 3 h 3"/>
                  <a:gd name="T4" fmla="*/ 3 w 7"/>
                  <a:gd name="T5" fmla="*/ 3 h 3"/>
                  <a:gd name="T6" fmla="*/ 0 w 7"/>
                  <a:gd name="T7" fmla="*/ 3 h 3"/>
                  <a:gd name="T8" fmla="*/ 0 w 7"/>
                  <a:gd name="T9" fmla="*/ 3 h 3"/>
                  <a:gd name="T10" fmla="*/ 0 w 7"/>
                  <a:gd name="T11" fmla="*/ 0 h 3"/>
                  <a:gd name="T12" fmla="*/ 0 w 7"/>
                  <a:gd name="T13" fmla="*/ 0 h 3"/>
                  <a:gd name="T14" fmla="*/ 3 w 7"/>
                  <a:gd name="T15" fmla="*/ 0 h 3"/>
                  <a:gd name="T16" fmla="*/ 3 w 7"/>
                  <a:gd name="T17" fmla="*/ 0 h 3"/>
                  <a:gd name="T18" fmla="*/ 7 w 7"/>
                  <a:gd name="T19" fmla="*/ 3 h 3"/>
                  <a:gd name="T20" fmla="*/ 7 w 7"/>
                  <a:gd name="T21" fmla="*/ 3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3"/>
                  <a:gd name="T35" fmla="*/ 7 w 7"/>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3">
                    <a:moveTo>
                      <a:pt x="7" y="3"/>
                    </a:moveTo>
                    <a:lnTo>
                      <a:pt x="7" y="3"/>
                    </a:lnTo>
                    <a:lnTo>
                      <a:pt x="3" y="3"/>
                    </a:lnTo>
                    <a:lnTo>
                      <a:pt x="0" y="3"/>
                    </a:lnTo>
                    <a:lnTo>
                      <a:pt x="0" y="0"/>
                    </a:lnTo>
                    <a:lnTo>
                      <a:pt x="3" y="0"/>
                    </a:lnTo>
                    <a:lnTo>
                      <a:pt x="7"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02" name="Freeform 566"/>
              <p:cNvSpPr>
                <a:spLocks/>
              </p:cNvSpPr>
              <p:nvPr/>
            </p:nvSpPr>
            <p:spPr bwMode="auto">
              <a:xfrm>
                <a:off x="692150" y="4583113"/>
                <a:ext cx="9525" cy="6350"/>
              </a:xfrm>
              <a:custGeom>
                <a:avLst/>
                <a:gdLst>
                  <a:gd name="T0" fmla="*/ 6 w 6"/>
                  <a:gd name="T1" fmla="*/ 4 h 4"/>
                  <a:gd name="T2" fmla="*/ 6 w 6"/>
                  <a:gd name="T3" fmla="*/ 4 h 4"/>
                  <a:gd name="T4" fmla="*/ 3 w 6"/>
                  <a:gd name="T5" fmla="*/ 4 h 4"/>
                  <a:gd name="T6" fmla="*/ 3 w 6"/>
                  <a:gd name="T7" fmla="*/ 4 h 4"/>
                  <a:gd name="T8" fmla="*/ 0 w 6"/>
                  <a:gd name="T9" fmla="*/ 0 h 4"/>
                  <a:gd name="T10" fmla="*/ 0 w 6"/>
                  <a:gd name="T11" fmla="*/ 0 h 4"/>
                  <a:gd name="T12" fmla="*/ 6 w 6"/>
                  <a:gd name="T13" fmla="*/ 0 h 4"/>
                  <a:gd name="T14" fmla="*/ 6 w 6"/>
                  <a:gd name="T15" fmla="*/ 0 h 4"/>
                  <a:gd name="T16" fmla="*/ 6 w 6"/>
                  <a:gd name="T17" fmla="*/ 4 h 4"/>
                  <a:gd name="T18" fmla="*/ 6 w 6"/>
                  <a:gd name="T19" fmla="*/ 4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
                  <a:gd name="T32" fmla="*/ 6 w 6"/>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
                    <a:moveTo>
                      <a:pt x="6" y="4"/>
                    </a:moveTo>
                    <a:lnTo>
                      <a:pt x="6" y="4"/>
                    </a:lnTo>
                    <a:lnTo>
                      <a:pt x="3" y="4"/>
                    </a:lnTo>
                    <a:lnTo>
                      <a:pt x="0" y="0"/>
                    </a:lnTo>
                    <a:lnTo>
                      <a:pt x="6" y="0"/>
                    </a:ln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03" name="Freeform 567"/>
              <p:cNvSpPr>
                <a:spLocks/>
              </p:cNvSpPr>
              <p:nvPr/>
            </p:nvSpPr>
            <p:spPr bwMode="auto">
              <a:xfrm>
                <a:off x="706438" y="4589463"/>
                <a:ext cx="9525" cy="4763"/>
              </a:xfrm>
              <a:custGeom>
                <a:avLst/>
                <a:gdLst>
                  <a:gd name="T0" fmla="*/ 6 w 6"/>
                  <a:gd name="T1" fmla="*/ 3 h 3"/>
                  <a:gd name="T2" fmla="*/ 6 w 6"/>
                  <a:gd name="T3" fmla="*/ 3 h 3"/>
                  <a:gd name="T4" fmla="*/ 6 w 6"/>
                  <a:gd name="T5" fmla="*/ 3 h 3"/>
                  <a:gd name="T6" fmla="*/ 3 w 6"/>
                  <a:gd name="T7" fmla="*/ 3 h 3"/>
                  <a:gd name="T8" fmla="*/ 3 w 6"/>
                  <a:gd name="T9" fmla="*/ 3 h 3"/>
                  <a:gd name="T10" fmla="*/ 0 w 6"/>
                  <a:gd name="T11" fmla="*/ 0 h 3"/>
                  <a:gd name="T12" fmla="*/ 0 w 6"/>
                  <a:gd name="T13" fmla="*/ 0 h 3"/>
                  <a:gd name="T14" fmla="*/ 3 w 6"/>
                  <a:gd name="T15" fmla="*/ 0 h 3"/>
                  <a:gd name="T16" fmla="*/ 3 w 6"/>
                  <a:gd name="T17" fmla="*/ 0 h 3"/>
                  <a:gd name="T18" fmla="*/ 3 w 6"/>
                  <a:gd name="T19" fmla="*/ 0 h 3"/>
                  <a:gd name="T20" fmla="*/ 6 w 6"/>
                  <a:gd name="T21" fmla="*/ 3 h 3"/>
                  <a:gd name="T22" fmla="*/ 6 w 6"/>
                  <a:gd name="T23" fmla="*/ 3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3"/>
                  <a:gd name="T38" fmla="*/ 6 w 6"/>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3">
                    <a:moveTo>
                      <a:pt x="6" y="3"/>
                    </a:moveTo>
                    <a:lnTo>
                      <a:pt x="6" y="3"/>
                    </a:lnTo>
                    <a:lnTo>
                      <a:pt x="3" y="3"/>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04" name="Freeform 568"/>
              <p:cNvSpPr>
                <a:spLocks/>
              </p:cNvSpPr>
              <p:nvPr/>
            </p:nvSpPr>
            <p:spPr bwMode="auto">
              <a:xfrm>
                <a:off x="722313" y="4594226"/>
                <a:ext cx="9525" cy="4763"/>
              </a:xfrm>
              <a:custGeom>
                <a:avLst/>
                <a:gdLst>
                  <a:gd name="T0" fmla="*/ 6 w 6"/>
                  <a:gd name="T1" fmla="*/ 3 h 3"/>
                  <a:gd name="T2" fmla="*/ 6 w 6"/>
                  <a:gd name="T3" fmla="*/ 3 h 3"/>
                  <a:gd name="T4" fmla="*/ 0 w 6"/>
                  <a:gd name="T5" fmla="*/ 3 h 3"/>
                  <a:gd name="T6" fmla="*/ 0 w 6"/>
                  <a:gd name="T7" fmla="*/ 3 h 3"/>
                  <a:gd name="T8" fmla="*/ 0 w 6"/>
                  <a:gd name="T9" fmla="*/ 0 h 3"/>
                  <a:gd name="T10" fmla="*/ 0 w 6"/>
                  <a:gd name="T11" fmla="*/ 0 h 3"/>
                  <a:gd name="T12" fmla="*/ 0 w 6"/>
                  <a:gd name="T13" fmla="*/ 0 h 3"/>
                  <a:gd name="T14" fmla="*/ 3 w 6"/>
                  <a:gd name="T15" fmla="*/ 0 h 3"/>
                  <a:gd name="T16" fmla="*/ 3 w 6"/>
                  <a:gd name="T17" fmla="*/ 0 h 3"/>
                  <a:gd name="T18" fmla="*/ 6 w 6"/>
                  <a:gd name="T19" fmla="*/ 3 h 3"/>
                  <a:gd name="T20" fmla="*/ 6 w 6"/>
                  <a:gd name="T21" fmla="*/ 3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3"/>
                  <a:gd name="T35" fmla="*/ 6 w 6"/>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3">
                    <a:moveTo>
                      <a:pt x="6" y="3"/>
                    </a:moveTo>
                    <a:lnTo>
                      <a:pt x="6" y="3"/>
                    </a:lnTo>
                    <a:lnTo>
                      <a:pt x="0" y="3"/>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05" name="Freeform 569"/>
              <p:cNvSpPr>
                <a:spLocks/>
              </p:cNvSpPr>
              <p:nvPr/>
            </p:nvSpPr>
            <p:spPr bwMode="auto">
              <a:xfrm>
                <a:off x="736600" y="4598988"/>
                <a:ext cx="4763" cy="4763"/>
              </a:xfrm>
              <a:custGeom>
                <a:avLst/>
                <a:gdLst>
                  <a:gd name="T0" fmla="*/ 3 w 3"/>
                  <a:gd name="T1" fmla="*/ 3 h 3"/>
                  <a:gd name="T2" fmla="*/ 3 w 3"/>
                  <a:gd name="T3" fmla="*/ 3 h 3"/>
                  <a:gd name="T4" fmla="*/ 0 w 3"/>
                  <a:gd name="T5" fmla="*/ 3 h 3"/>
                  <a:gd name="T6" fmla="*/ 0 w 3"/>
                  <a:gd name="T7" fmla="*/ 3 h 3"/>
                  <a:gd name="T8" fmla="*/ 0 w 3"/>
                  <a:gd name="T9" fmla="*/ 0 h 3"/>
                  <a:gd name="T10" fmla="*/ 0 w 3"/>
                  <a:gd name="T11" fmla="*/ 0 h 3"/>
                  <a:gd name="T12" fmla="*/ 0 w 3"/>
                  <a:gd name="T13" fmla="*/ 0 h 3"/>
                  <a:gd name="T14" fmla="*/ 3 w 3"/>
                  <a:gd name="T15" fmla="*/ 0 h 3"/>
                  <a:gd name="T16" fmla="*/ 3 w 3"/>
                  <a:gd name="T17" fmla="*/ 0 h 3"/>
                  <a:gd name="T18" fmla="*/ 3 w 3"/>
                  <a:gd name="T19" fmla="*/ 3 h 3"/>
                  <a:gd name="T20" fmla="*/ 3 w 3"/>
                  <a:gd name="T21" fmla="*/ 3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3"/>
                  <a:gd name="T35" fmla="*/ 3 w 3"/>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3">
                    <a:moveTo>
                      <a:pt x="3" y="3"/>
                    </a:moveTo>
                    <a:lnTo>
                      <a:pt x="3" y="3"/>
                    </a:lnTo>
                    <a:lnTo>
                      <a:pt x="0" y="3"/>
                    </a:lnTo>
                    <a:lnTo>
                      <a:pt x="0" y="0"/>
                    </a:lnTo>
                    <a:lnTo>
                      <a:pt x="3" y="0"/>
                    </a:lnTo>
                    <a:lnTo>
                      <a:pt x="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06" name="Freeform 570"/>
              <p:cNvSpPr>
                <a:spLocks/>
              </p:cNvSpPr>
              <p:nvPr/>
            </p:nvSpPr>
            <p:spPr bwMode="auto">
              <a:xfrm>
                <a:off x="746125" y="4603751"/>
                <a:ext cx="11113" cy="4763"/>
              </a:xfrm>
              <a:custGeom>
                <a:avLst/>
                <a:gdLst>
                  <a:gd name="T0" fmla="*/ 7 w 7"/>
                  <a:gd name="T1" fmla="*/ 3 h 3"/>
                  <a:gd name="T2" fmla="*/ 7 w 7"/>
                  <a:gd name="T3" fmla="*/ 3 h 3"/>
                  <a:gd name="T4" fmla="*/ 4 w 7"/>
                  <a:gd name="T5" fmla="*/ 3 h 3"/>
                  <a:gd name="T6" fmla="*/ 4 w 7"/>
                  <a:gd name="T7" fmla="*/ 3 h 3"/>
                  <a:gd name="T8" fmla="*/ 0 w 7"/>
                  <a:gd name="T9" fmla="*/ 0 h 3"/>
                  <a:gd name="T10" fmla="*/ 0 w 7"/>
                  <a:gd name="T11" fmla="*/ 0 h 3"/>
                  <a:gd name="T12" fmla="*/ 4 w 7"/>
                  <a:gd name="T13" fmla="*/ 0 h 3"/>
                  <a:gd name="T14" fmla="*/ 7 w 7"/>
                  <a:gd name="T15" fmla="*/ 0 h 3"/>
                  <a:gd name="T16" fmla="*/ 7 w 7"/>
                  <a:gd name="T17" fmla="*/ 0 h 3"/>
                  <a:gd name="T18" fmla="*/ 7 w 7"/>
                  <a:gd name="T19" fmla="*/ 3 h 3"/>
                  <a:gd name="T20" fmla="*/ 7 w 7"/>
                  <a:gd name="T21" fmla="*/ 3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3"/>
                  <a:gd name="T35" fmla="*/ 7 w 7"/>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3">
                    <a:moveTo>
                      <a:pt x="7" y="3"/>
                    </a:moveTo>
                    <a:lnTo>
                      <a:pt x="7" y="3"/>
                    </a:lnTo>
                    <a:lnTo>
                      <a:pt x="4" y="3"/>
                    </a:lnTo>
                    <a:lnTo>
                      <a:pt x="0" y="0"/>
                    </a:lnTo>
                    <a:lnTo>
                      <a:pt x="4" y="0"/>
                    </a:lnTo>
                    <a:lnTo>
                      <a:pt x="7" y="0"/>
                    </a:lnTo>
                    <a:lnTo>
                      <a:pt x="7"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07" name="Freeform 571"/>
              <p:cNvSpPr>
                <a:spLocks/>
              </p:cNvSpPr>
              <p:nvPr/>
            </p:nvSpPr>
            <p:spPr bwMode="auto">
              <a:xfrm>
                <a:off x="762000" y="4608513"/>
                <a:ext cx="9525" cy="4763"/>
              </a:xfrm>
              <a:custGeom>
                <a:avLst/>
                <a:gdLst>
                  <a:gd name="T0" fmla="*/ 6 w 6"/>
                  <a:gd name="T1" fmla="*/ 3 h 3"/>
                  <a:gd name="T2" fmla="*/ 6 w 6"/>
                  <a:gd name="T3" fmla="*/ 3 h 3"/>
                  <a:gd name="T4" fmla="*/ 3 w 6"/>
                  <a:gd name="T5" fmla="*/ 3 h 3"/>
                  <a:gd name="T6" fmla="*/ 3 w 6"/>
                  <a:gd name="T7" fmla="*/ 3 h 3"/>
                  <a:gd name="T8" fmla="*/ 3 w 6"/>
                  <a:gd name="T9" fmla="*/ 3 h 3"/>
                  <a:gd name="T10" fmla="*/ 0 w 6"/>
                  <a:gd name="T11" fmla="*/ 0 h 3"/>
                  <a:gd name="T12" fmla="*/ 0 w 6"/>
                  <a:gd name="T13" fmla="*/ 0 h 3"/>
                  <a:gd name="T14" fmla="*/ 0 w 6"/>
                  <a:gd name="T15" fmla="*/ 0 h 3"/>
                  <a:gd name="T16" fmla="*/ 3 w 6"/>
                  <a:gd name="T17" fmla="*/ 0 h 3"/>
                  <a:gd name="T18" fmla="*/ 3 w 6"/>
                  <a:gd name="T19" fmla="*/ 0 h 3"/>
                  <a:gd name="T20" fmla="*/ 6 w 6"/>
                  <a:gd name="T21" fmla="*/ 3 h 3"/>
                  <a:gd name="T22" fmla="*/ 6 w 6"/>
                  <a:gd name="T23" fmla="*/ 3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3"/>
                  <a:gd name="T38" fmla="*/ 6 w 6"/>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3">
                    <a:moveTo>
                      <a:pt x="6" y="3"/>
                    </a:moveTo>
                    <a:lnTo>
                      <a:pt x="6" y="3"/>
                    </a:lnTo>
                    <a:lnTo>
                      <a:pt x="3" y="3"/>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08" name="Freeform 572"/>
              <p:cNvSpPr>
                <a:spLocks/>
              </p:cNvSpPr>
              <p:nvPr/>
            </p:nvSpPr>
            <p:spPr bwMode="auto">
              <a:xfrm>
                <a:off x="650875" y="4552951"/>
                <a:ext cx="11113" cy="11113"/>
              </a:xfrm>
              <a:custGeom>
                <a:avLst/>
                <a:gdLst>
                  <a:gd name="T0" fmla="*/ 7 w 7"/>
                  <a:gd name="T1" fmla="*/ 4 h 7"/>
                  <a:gd name="T2" fmla="*/ 7 w 7"/>
                  <a:gd name="T3" fmla="*/ 4 h 7"/>
                  <a:gd name="T4" fmla="*/ 7 w 7"/>
                  <a:gd name="T5" fmla="*/ 7 h 7"/>
                  <a:gd name="T6" fmla="*/ 3 w 7"/>
                  <a:gd name="T7" fmla="*/ 7 h 7"/>
                  <a:gd name="T8" fmla="*/ 3 w 7"/>
                  <a:gd name="T9" fmla="*/ 7 h 7"/>
                  <a:gd name="T10" fmla="*/ 0 w 7"/>
                  <a:gd name="T11" fmla="*/ 0 h 7"/>
                  <a:gd name="T12" fmla="*/ 0 w 7"/>
                  <a:gd name="T13" fmla="*/ 0 h 7"/>
                  <a:gd name="T14" fmla="*/ 3 w 7"/>
                  <a:gd name="T15" fmla="*/ 0 h 7"/>
                  <a:gd name="T16" fmla="*/ 3 w 7"/>
                  <a:gd name="T17" fmla="*/ 0 h 7"/>
                  <a:gd name="T18" fmla="*/ 3 w 7"/>
                  <a:gd name="T19" fmla="*/ 0 h 7"/>
                  <a:gd name="T20" fmla="*/ 7 w 7"/>
                  <a:gd name="T21" fmla="*/ 4 h 7"/>
                  <a:gd name="T22" fmla="*/ 7 w 7"/>
                  <a:gd name="T23" fmla="*/ 4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7"/>
                  <a:gd name="T38" fmla="*/ 7 w 7"/>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7">
                    <a:moveTo>
                      <a:pt x="7" y="4"/>
                    </a:moveTo>
                    <a:lnTo>
                      <a:pt x="7" y="4"/>
                    </a:lnTo>
                    <a:lnTo>
                      <a:pt x="7" y="7"/>
                    </a:lnTo>
                    <a:lnTo>
                      <a:pt x="3" y="7"/>
                    </a:lnTo>
                    <a:lnTo>
                      <a:pt x="0" y="0"/>
                    </a:lnTo>
                    <a:lnTo>
                      <a:pt x="3" y="0"/>
                    </a:lnTo>
                    <a:lnTo>
                      <a:pt x="7"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09" name="Freeform 573"/>
              <p:cNvSpPr>
                <a:spLocks/>
              </p:cNvSpPr>
              <p:nvPr/>
            </p:nvSpPr>
            <p:spPr bwMode="auto">
              <a:xfrm>
                <a:off x="666750" y="4559301"/>
                <a:ext cx="9525" cy="9525"/>
              </a:xfrm>
              <a:custGeom>
                <a:avLst/>
                <a:gdLst>
                  <a:gd name="T0" fmla="*/ 6 w 6"/>
                  <a:gd name="T1" fmla="*/ 3 h 6"/>
                  <a:gd name="T2" fmla="*/ 6 w 6"/>
                  <a:gd name="T3" fmla="*/ 3 h 6"/>
                  <a:gd name="T4" fmla="*/ 3 w 6"/>
                  <a:gd name="T5" fmla="*/ 6 h 6"/>
                  <a:gd name="T6" fmla="*/ 3 w 6"/>
                  <a:gd name="T7" fmla="*/ 6 h 6"/>
                  <a:gd name="T8" fmla="*/ 0 w 6"/>
                  <a:gd name="T9" fmla="*/ 0 h 6"/>
                  <a:gd name="T10" fmla="*/ 0 w 6"/>
                  <a:gd name="T11" fmla="*/ 0 h 6"/>
                  <a:gd name="T12" fmla="*/ 0 w 6"/>
                  <a:gd name="T13" fmla="*/ 0 h 6"/>
                  <a:gd name="T14" fmla="*/ 3 w 6"/>
                  <a:gd name="T15" fmla="*/ 0 h 6"/>
                  <a:gd name="T16" fmla="*/ 3 w 6"/>
                  <a:gd name="T17" fmla="*/ 0 h 6"/>
                  <a:gd name="T18" fmla="*/ 6 w 6"/>
                  <a:gd name="T19" fmla="*/ 3 h 6"/>
                  <a:gd name="T20" fmla="*/ 6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3"/>
                    </a:moveTo>
                    <a:lnTo>
                      <a:pt x="6" y="3"/>
                    </a:lnTo>
                    <a:lnTo>
                      <a:pt x="3" y="6"/>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10" name="Freeform 574"/>
              <p:cNvSpPr>
                <a:spLocks/>
              </p:cNvSpPr>
              <p:nvPr/>
            </p:nvSpPr>
            <p:spPr bwMode="auto">
              <a:xfrm>
                <a:off x="681038" y="4564063"/>
                <a:ext cx="11113" cy="9525"/>
              </a:xfrm>
              <a:custGeom>
                <a:avLst/>
                <a:gdLst>
                  <a:gd name="T0" fmla="*/ 7 w 7"/>
                  <a:gd name="T1" fmla="*/ 3 h 6"/>
                  <a:gd name="T2" fmla="*/ 7 w 7"/>
                  <a:gd name="T3" fmla="*/ 3 h 6"/>
                  <a:gd name="T4" fmla="*/ 0 w 7"/>
                  <a:gd name="T5" fmla="*/ 6 h 6"/>
                  <a:gd name="T6" fmla="*/ 0 w 7"/>
                  <a:gd name="T7" fmla="*/ 6 h 6"/>
                  <a:gd name="T8" fmla="*/ 0 w 7"/>
                  <a:gd name="T9" fmla="*/ 0 h 6"/>
                  <a:gd name="T10" fmla="*/ 0 w 7"/>
                  <a:gd name="T11" fmla="*/ 0 h 6"/>
                  <a:gd name="T12" fmla="*/ 0 w 7"/>
                  <a:gd name="T13" fmla="*/ 0 h 6"/>
                  <a:gd name="T14" fmla="*/ 3 w 7"/>
                  <a:gd name="T15" fmla="*/ 0 h 6"/>
                  <a:gd name="T16" fmla="*/ 3 w 7"/>
                  <a:gd name="T17" fmla="*/ 0 h 6"/>
                  <a:gd name="T18" fmla="*/ 7 w 7"/>
                  <a:gd name="T19" fmla="*/ 3 h 6"/>
                  <a:gd name="T20" fmla="*/ 7 w 7"/>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3"/>
                    </a:moveTo>
                    <a:lnTo>
                      <a:pt x="7" y="3"/>
                    </a:lnTo>
                    <a:lnTo>
                      <a:pt x="0" y="6"/>
                    </a:lnTo>
                    <a:lnTo>
                      <a:pt x="0" y="0"/>
                    </a:lnTo>
                    <a:lnTo>
                      <a:pt x="3" y="0"/>
                    </a:lnTo>
                    <a:lnTo>
                      <a:pt x="7"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11" name="Freeform 575"/>
              <p:cNvSpPr>
                <a:spLocks/>
              </p:cNvSpPr>
              <p:nvPr/>
            </p:nvSpPr>
            <p:spPr bwMode="auto">
              <a:xfrm>
                <a:off x="692150" y="4568826"/>
                <a:ext cx="9525" cy="9525"/>
              </a:xfrm>
              <a:custGeom>
                <a:avLst/>
                <a:gdLst>
                  <a:gd name="T0" fmla="*/ 6 w 6"/>
                  <a:gd name="T1" fmla="*/ 3 h 6"/>
                  <a:gd name="T2" fmla="*/ 6 w 6"/>
                  <a:gd name="T3" fmla="*/ 3 h 6"/>
                  <a:gd name="T4" fmla="*/ 3 w 6"/>
                  <a:gd name="T5" fmla="*/ 6 h 6"/>
                  <a:gd name="T6" fmla="*/ 3 w 6"/>
                  <a:gd name="T7" fmla="*/ 6 h 6"/>
                  <a:gd name="T8" fmla="*/ 0 w 6"/>
                  <a:gd name="T9" fmla="*/ 0 h 6"/>
                  <a:gd name="T10" fmla="*/ 0 w 6"/>
                  <a:gd name="T11" fmla="*/ 0 h 6"/>
                  <a:gd name="T12" fmla="*/ 3 w 6"/>
                  <a:gd name="T13" fmla="*/ 0 h 6"/>
                  <a:gd name="T14" fmla="*/ 6 w 6"/>
                  <a:gd name="T15" fmla="*/ 0 h 6"/>
                  <a:gd name="T16" fmla="*/ 6 w 6"/>
                  <a:gd name="T17" fmla="*/ 0 h 6"/>
                  <a:gd name="T18" fmla="*/ 6 w 6"/>
                  <a:gd name="T19" fmla="*/ 3 h 6"/>
                  <a:gd name="T20" fmla="*/ 6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3"/>
                    </a:moveTo>
                    <a:lnTo>
                      <a:pt x="6" y="3"/>
                    </a:lnTo>
                    <a:lnTo>
                      <a:pt x="3" y="6"/>
                    </a:lnTo>
                    <a:lnTo>
                      <a:pt x="0" y="0"/>
                    </a:lnTo>
                    <a:lnTo>
                      <a:pt x="3" y="0"/>
                    </a:lnTo>
                    <a:lnTo>
                      <a:pt x="6"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12" name="Freeform 576"/>
              <p:cNvSpPr>
                <a:spLocks/>
              </p:cNvSpPr>
              <p:nvPr/>
            </p:nvSpPr>
            <p:spPr bwMode="auto">
              <a:xfrm>
                <a:off x="706438" y="4573588"/>
                <a:ext cx="9525" cy="9525"/>
              </a:xfrm>
              <a:custGeom>
                <a:avLst/>
                <a:gdLst>
                  <a:gd name="T0" fmla="*/ 6 w 6"/>
                  <a:gd name="T1" fmla="*/ 3 h 6"/>
                  <a:gd name="T2" fmla="*/ 6 w 6"/>
                  <a:gd name="T3" fmla="*/ 3 h 6"/>
                  <a:gd name="T4" fmla="*/ 3 w 6"/>
                  <a:gd name="T5" fmla="*/ 6 h 6"/>
                  <a:gd name="T6" fmla="*/ 3 w 6"/>
                  <a:gd name="T7" fmla="*/ 6 h 6"/>
                  <a:gd name="T8" fmla="*/ 0 w 6"/>
                  <a:gd name="T9" fmla="*/ 0 h 6"/>
                  <a:gd name="T10" fmla="*/ 0 w 6"/>
                  <a:gd name="T11" fmla="*/ 0 h 6"/>
                  <a:gd name="T12" fmla="*/ 3 w 6"/>
                  <a:gd name="T13" fmla="*/ 0 h 6"/>
                  <a:gd name="T14" fmla="*/ 3 w 6"/>
                  <a:gd name="T15" fmla="*/ 0 h 6"/>
                  <a:gd name="T16" fmla="*/ 6 w 6"/>
                  <a:gd name="T17" fmla="*/ 3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6"/>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13" name="Freeform 577"/>
              <p:cNvSpPr>
                <a:spLocks/>
              </p:cNvSpPr>
              <p:nvPr/>
            </p:nvSpPr>
            <p:spPr bwMode="auto">
              <a:xfrm>
                <a:off x="722313" y="4578351"/>
                <a:ext cx="9525" cy="11113"/>
              </a:xfrm>
              <a:custGeom>
                <a:avLst/>
                <a:gdLst>
                  <a:gd name="T0" fmla="*/ 6 w 6"/>
                  <a:gd name="T1" fmla="*/ 3 h 7"/>
                  <a:gd name="T2" fmla="*/ 6 w 6"/>
                  <a:gd name="T3" fmla="*/ 3 h 7"/>
                  <a:gd name="T4" fmla="*/ 0 w 6"/>
                  <a:gd name="T5" fmla="*/ 7 h 7"/>
                  <a:gd name="T6" fmla="*/ 0 w 6"/>
                  <a:gd name="T7" fmla="*/ 7 h 7"/>
                  <a:gd name="T8" fmla="*/ 0 w 6"/>
                  <a:gd name="T9" fmla="*/ 0 h 7"/>
                  <a:gd name="T10" fmla="*/ 0 w 6"/>
                  <a:gd name="T11" fmla="*/ 0 h 7"/>
                  <a:gd name="T12" fmla="*/ 3 w 6"/>
                  <a:gd name="T13" fmla="*/ 0 h 7"/>
                  <a:gd name="T14" fmla="*/ 3 w 6"/>
                  <a:gd name="T15" fmla="*/ 0 h 7"/>
                  <a:gd name="T16" fmla="*/ 6 w 6"/>
                  <a:gd name="T17" fmla="*/ 3 h 7"/>
                  <a:gd name="T18" fmla="*/ 6 w 6"/>
                  <a:gd name="T19" fmla="*/ 3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7"/>
                  <a:gd name="T32" fmla="*/ 6 w 6"/>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7">
                    <a:moveTo>
                      <a:pt x="6" y="3"/>
                    </a:moveTo>
                    <a:lnTo>
                      <a:pt x="6" y="3"/>
                    </a:lnTo>
                    <a:lnTo>
                      <a:pt x="0" y="7"/>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14" name="Freeform 578"/>
              <p:cNvSpPr>
                <a:spLocks/>
              </p:cNvSpPr>
              <p:nvPr/>
            </p:nvSpPr>
            <p:spPr bwMode="auto">
              <a:xfrm>
                <a:off x="731838" y="4583113"/>
                <a:ext cx="9525" cy="11113"/>
              </a:xfrm>
              <a:custGeom>
                <a:avLst/>
                <a:gdLst>
                  <a:gd name="T0" fmla="*/ 6 w 6"/>
                  <a:gd name="T1" fmla="*/ 4 h 7"/>
                  <a:gd name="T2" fmla="*/ 6 w 6"/>
                  <a:gd name="T3" fmla="*/ 4 h 7"/>
                  <a:gd name="T4" fmla="*/ 3 w 6"/>
                  <a:gd name="T5" fmla="*/ 7 h 7"/>
                  <a:gd name="T6" fmla="*/ 3 w 6"/>
                  <a:gd name="T7" fmla="*/ 7 h 7"/>
                  <a:gd name="T8" fmla="*/ 0 w 6"/>
                  <a:gd name="T9" fmla="*/ 0 h 7"/>
                  <a:gd name="T10" fmla="*/ 0 w 6"/>
                  <a:gd name="T11" fmla="*/ 0 h 7"/>
                  <a:gd name="T12" fmla="*/ 6 w 6"/>
                  <a:gd name="T13" fmla="*/ 0 h 7"/>
                  <a:gd name="T14" fmla="*/ 6 w 6"/>
                  <a:gd name="T15" fmla="*/ 0 h 7"/>
                  <a:gd name="T16" fmla="*/ 6 w 6"/>
                  <a:gd name="T17" fmla="*/ 4 h 7"/>
                  <a:gd name="T18" fmla="*/ 6 w 6"/>
                  <a:gd name="T19" fmla="*/ 4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7"/>
                  <a:gd name="T32" fmla="*/ 6 w 6"/>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7">
                    <a:moveTo>
                      <a:pt x="6" y="4"/>
                    </a:moveTo>
                    <a:lnTo>
                      <a:pt x="6" y="4"/>
                    </a:lnTo>
                    <a:lnTo>
                      <a:pt x="3" y="7"/>
                    </a:lnTo>
                    <a:lnTo>
                      <a:pt x="0" y="0"/>
                    </a:lnTo>
                    <a:lnTo>
                      <a:pt x="6" y="0"/>
                    </a:ln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15" name="Freeform 579"/>
              <p:cNvSpPr>
                <a:spLocks/>
              </p:cNvSpPr>
              <p:nvPr/>
            </p:nvSpPr>
            <p:spPr bwMode="auto">
              <a:xfrm>
                <a:off x="746125" y="4589463"/>
                <a:ext cx="11113" cy="9525"/>
              </a:xfrm>
              <a:custGeom>
                <a:avLst/>
                <a:gdLst>
                  <a:gd name="T0" fmla="*/ 7 w 7"/>
                  <a:gd name="T1" fmla="*/ 3 h 6"/>
                  <a:gd name="T2" fmla="*/ 7 w 7"/>
                  <a:gd name="T3" fmla="*/ 3 h 6"/>
                  <a:gd name="T4" fmla="*/ 7 w 7"/>
                  <a:gd name="T5" fmla="*/ 6 h 6"/>
                  <a:gd name="T6" fmla="*/ 4 w 7"/>
                  <a:gd name="T7" fmla="*/ 6 h 6"/>
                  <a:gd name="T8" fmla="*/ 4 w 7"/>
                  <a:gd name="T9" fmla="*/ 6 h 6"/>
                  <a:gd name="T10" fmla="*/ 0 w 7"/>
                  <a:gd name="T11" fmla="*/ 0 h 6"/>
                  <a:gd name="T12" fmla="*/ 0 w 7"/>
                  <a:gd name="T13" fmla="*/ 0 h 6"/>
                  <a:gd name="T14" fmla="*/ 4 w 7"/>
                  <a:gd name="T15" fmla="*/ 0 h 6"/>
                  <a:gd name="T16" fmla="*/ 4 w 7"/>
                  <a:gd name="T17" fmla="*/ 0 h 6"/>
                  <a:gd name="T18" fmla="*/ 7 w 7"/>
                  <a:gd name="T19" fmla="*/ 3 h 6"/>
                  <a:gd name="T20" fmla="*/ 7 w 7"/>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3"/>
                    </a:moveTo>
                    <a:lnTo>
                      <a:pt x="7" y="3"/>
                    </a:lnTo>
                    <a:lnTo>
                      <a:pt x="7" y="6"/>
                    </a:lnTo>
                    <a:lnTo>
                      <a:pt x="4" y="6"/>
                    </a:lnTo>
                    <a:lnTo>
                      <a:pt x="0" y="0"/>
                    </a:lnTo>
                    <a:lnTo>
                      <a:pt x="4" y="0"/>
                    </a:lnTo>
                    <a:lnTo>
                      <a:pt x="7"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16" name="Freeform 580"/>
              <p:cNvSpPr>
                <a:spLocks/>
              </p:cNvSpPr>
              <p:nvPr/>
            </p:nvSpPr>
            <p:spPr bwMode="auto">
              <a:xfrm>
                <a:off x="762000" y="4594226"/>
                <a:ext cx="9525" cy="9525"/>
              </a:xfrm>
              <a:custGeom>
                <a:avLst/>
                <a:gdLst>
                  <a:gd name="T0" fmla="*/ 6 w 6"/>
                  <a:gd name="T1" fmla="*/ 3 h 6"/>
                  <a:gd name="T2" fmla="*/ 6 w 6"/>
                  <a:gd name="T3" fmla="*/ 3 h 6"/>
                  <a:gd name="T4" fmla="*/ 0 w 6"/>
                  <a:gd name="T5" fmla="*/ 6 h 6"/>
                  <a:gd name="T6" fmla="*/ 0 w 6"/>
                  <a:gd name="T7" fmla="*/ 6 h 6"/>
                  <a:gd name="T8" fmla="*/ 0 w 6"/>
                  <a:gd name="T9" fmla="*/ 0 h 6"/>
                  <a:gd name="T10" fmla="*/ 0 w 6"/>
                  <a:gd name="T11" fmla="*/ 0 h 6"/>
                  <a:gd name="T12" fmla="*/ 3 w 6"/>
                  <a:gd name="T13" fmla="*/ 0 h 6"/>
                  <a:gd name="T14" fmla="*/ 3 w 6"/>
                  <a:gd name="T15" fmla="*/ 0 h 6"/>
                  <a:gd name="T16" fmla="*/ 6 w 6"/>
                  <a:gd name="T17" fmla="*/ 3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0" y="6"/>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17" name="Freeform 581"/>
              <p:cNvSpPr>
                <a:spLocks/>
              </p:cNvSpPr>
              <p:nvPr/>
            </p:nvSpPr>
            <p:spPr bwMode="auto">
              <a:xfrm>
                <a:off x="646113" y="4533901"/>
                <a:ext cx="9525" cy="9525"/>
              </a:xfrm>
              <a:custGeom>
                <a:avLst/>
                <a:gdLst>
                  <a:gd name="T0" fmla="*/ 6 w 6"/>
                  <a:gd name="T1" fmla="*/ 6 h 6"/>
                  <a:gd name="T2" fmla="*/ 6 w 6"/>
                  <a:gd name="T3" fmla="*/ 6 h 6"/>
                  <a:gd name="T4" fmla="*/ 3 w 6"/>
                  <a:gd name="T5" fmla="*/ 6 h 6"/>
                  <a:gd name="T6" fmla="*/ 3 w 6"/>
                  <a:gd name="T7" fmla="*/ 6 h 6"/>
                  <a:gd name="T8" fmla="*/ 3 w 6"/>
                  <a:gd name="T9" fmla="*/ 6 h 6"/>
                  <a:gd name="T10" fmla="*/ 0 w 6"/>
                  <a:gd name="T11" fmla="*/ 3 h 6"/>
                  <a:gd name="T12" fmla="*/ 0 w 6"/>
                  <a:gd name="T13" fmla="*/ 3 h 6"/>
                  <a:gd name="T14" fmla="*/ 0 w 6"/>
                  <a:gd name="T15" fmla="*/ 0 h 6"/>
                  <a:gd name="T16" fmla="*/ 3 w 6"/>
                  <a:gd name="T17" fmla="*/ 0 h 6"/>
                  <a:gd name="T18" fmla="*/ 3 w 6"/>
                  <a:gd name="T19" fmla="*/ 0 h 6"/>
                  <a:gd name="T20" fmla="*/ 6 w 6"/>
                  <a:gd name="T21" fmla="*/ 6 h 6"/>
                  <a:gd name="T22" fmla="*/ 6 w 6"/>
                  <a:gd name="T23" fmla="*/ 6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6"/>
                  <a:gd name="T38" fmla="*/ 6 w 6"/>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6">
                    <a:moveTo>
                      <a:pt x="6" y="6"/>
                    </a:moveTo>
                    <a:lnTo>
                      <a:pt x="6" y="6"/>
                    </a:lnTo>
                    <a:lnTo>
                      <a:pt x="3" y="6"/>
                    </a:lnTo>
                    <a:lnTo>
                      <a:pt x="0" y="3"/>
                    </a:lnTo>
                    <a:lnTo>
                      <a:pt x="0" y="0"/>
                    </a:lnTo>
                    <a:lnTo>
                      <a:pt x="3"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18" name="Freeform 582"/>
              <p:cNvSpPr>
                <a:spLocks/>
              </p:cNvSpPr>
              <p:nvPr/>
            </p:nvSpPr>
            <p:spPr bwMode="auto">
              <a:xfrm>
                <a:off x="661988" y="4538663"/>
                <a:ext cx="9525" cy="9525"/>
              </a:xfrm>
              <a:custGeom>
                <a:avLst/>
                <a:gdLst>
                  <a:gd name="T0" fmla="*/ 6 w 6"/>
                  <a:gd name="T1" fmla="*/ 6 h 6"/>
                  <a:gd name="T2" fmla="*/ 6 w 6"/>
                  <a:gd name="T3" fmla="*/ 6 h 6"/>
                  <a:gd name="T4" fmla="*/ 0 w 6"/>
                  <a:gd name="T5" fmla="*/ 6 h 6"/>
                  <a:gd name="T6" fmla="*/ 0 w 6"/>
                  <a:gd name="T7" fmla="*/ 6 h 6"/>
                  <a:gd name="T8" fmla="*/ 0 w 6"/>
                  <a:gd name="T9" fmla="*/ 3 h 6"/>
                  <a:gd name="T10" fmla="*/ 0 w 6"/>
                  <a:gd name="T11" fmla="*/ 3 h 6"/>
                  <a:gd name="T12" fmla="*/ 3 w 6"/>
                  <a:gd name="T13" fmla="*/ 0 h 6"/>
                  <a:gd name="T14" fmla="*/ 3 w 6"/>
                  <a:gd name="T15" fmla="*/ 0 h 6"/>
                  <a:gd name="T16" fmla="*/ 6 w 6"/>
                  <a:gd name="T17" fmla="*/ 6 h 6"/>
                  <a:gd name="T18" fmla="*/ 6 w 6"/>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6"/>
                    </a:moveTo>
                    <a:lnTo>
                      <a:pt x="6" y="6"/>
                    </a:lnTo>
                    <a:lnTo>
                      <a:pt x="0" y="6"/>
                    </a:lnTo>
                    <a:lnTo>
                      <a:pt x="0" y="3"/>
                    </a:lnTo>
                    <a:lnTo>
                      <a:pt x="3"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19" name="Freeform 583"/>
              <p:cNvSpPr>
                <a:spLocks/>
              </p:cNvSpPr>
              <p:nvPr/>
            </p:nvSpPr>
            <p:spPr bwMode="auto">
              <a:xfrm>
                <a:off x="671513" y="4543426"/>
                <a:ext cx="9525" cy="9525"/>
              </a:xfrm>
              <a:custGeom>
                <a:avLst/>
                <a:gdLst>
                  <a:gd name="T0" fmla="*/ 6 w 6"/>
                  <a:gd name="T1" fmla="*/ 6 h 6"/>
                  <a:gd name="T2" fmla="*/ 6 w 6"/>
                  <a:gd name="T3" fmla="*/ 6 h 6"/>
                  <a:gd name="T4" fmla="*/ 3 w 6"/>
                  <a:gd name="T5" fmla="*/ 6 h 6"/>
                  <a:gd name="T6" fmla="*/ 3 w 6"/>
                  <a:gd name="T7" fmla="*/ 6 h 6"/>
                  <a:gd name="T8" fmla="*/ 0 w 6"/>
                  <a:gd name="T9" fmla="*/ 3 h 6"/>
                  <a:gd name="T10" fmla="*/ 0 w 6"/>
                  <a:gd name="T11" fmla="*/ 3 h 6"/>
                  <a:gd name="T12" fmla="*/ 6 w 6"/>
                  <a:gd name="T13" fmla="*/ 0 h 6"/>
                  <a:gd name="T14" fmla="*/ 6 w 6"/>
                  <a:gd name="T15" fmla="*/ 0 h 6"/>
                  <a:gd name="T16" fmla="*/ 6 w 6"/>
                  <a:gd name="T17" fmla="*/ 6 h 6"/>
                  <a:gd name="T18" fmla="*/ 6 w 6"/>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6"/>
                    </a:moveTo>
                    <a:lnTo>
                      <a:pt x="6" y="6"/>
                    </a:lnTo>
                    <a:lnTo>
                      <a:pt x="3" y="6"/>
                    </a:lnTo>
                    <a:lnTo>
                      <a:pt x="0" y="3"/>
                    </a:lnTo>
                    <a:lnTo>
                      <a:pt x="6"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20" name="Freeform 584"/>
              <p:cNvSpPr>
                <a:spLocks/>
              </p:cNvSpPr>
              <p:nvPr/>
            </p:nvSpPr>
            <p:spPr bwMode="auto">
              <a:xfrm>
                <a:off x="685800" y="4548188"/>
                <a:ext cx="11113" cy="11113"/>
              </a:xfrm>
              <a:custGeom>
                <a:avLst/>
                <a:gdLst>
                  <a:gd name="T0" fmla="*/ 7 w 7"/>
                  <a:gd name="T1" fmla="*/ 7 h 7"/>
                  <a:gd name="T2" fmla="*/ 7 w 7"/>
                  <a:gd name="T3" fmla="*/ 7 h 7"/>
                  <a:gd name="T4" fmla="*/ 4 w 7"/>
                  <a:gd name="T5" fmla="*/ 7 h 7"/>
                  <a:gd name="T6" fmla="*/ 4 w 7"/>
                  <a:gd name="T7" fmla="*/ 7 h 7"/>
                  <a:gd name="T8" fmla="*/ 4 w 7"/>
                  <a:gd name="T9" fmla="*/ 7 h 7"/>
                  <a:gd name="T10" fmla="*/ 0 w 7"/>
                  <a:gd name="T11" fmla="*/ 3 h 7"/>
                  <a:gd name="T12" fmla="*/ 0 w 7"/>
                  <a:gd name="T13" fmla="*/ 3 h 7"/>
                  <a:gd name="T14" fmla="*/ 4 w 7"/>
                  <a:gd name="T15" fmla="*/ 0 h 7"/>
                  <a:gd name="T16" fmla="*/ 4 w 7"/>
                  <a:gd name="T17" fmla="*/ 0 h 7"/>
                  <a:gd name="T18" fmla="*/ 7 w 7"/>
                  <a:gd name="T19" fmla="*/ 7 h 7"/>
                  <a:gd name="T20" fmla="*/ 7 w 7"/>
                  <a:gd name="T21" fmla="*/ 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7"/>
                  <a:gd name="T35" fmla="*/ 7 w 7"/>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7">
                    <a:moveTo>
                      <a:pt x="7" y="7"/>
                    </a:moveTo>
                    <a:lnTo>
                      <a:pt x="7" y="7"/>
                    </a:lnTo>
                    <a:lnTo>
                      <a:pt x="4" y="7"/>
                    </a:lnTo>
                    <a:lnTo>
                      <a:pt x="0" y="3"/>
                    </a:lnTo>
                    <a:lnTo>
                      <a:pt x="4" y="0"/>
                    </a:lnTo>
                    <a:lnTo>
                      <a:pt x="7"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21" name="Freeform 585"/>
              <p:cNvSpPr>
                <a:spLocks/>
              </p:cNvSpPr>
              <p:nvPr/>
            </p:nvSpPr>
            <p:spPr bwMode="auto">
              <a:xfrm>
                <a:off x="701675" y="4552951"/>
                <a:ext cx="9525" cy="11113"/>
              </a:xfrm>
              <a:custGeom>
                <a:avLst/>
                <a:gdLst>
                  <a:gd name="T0" fmla="*/ 6 w 6"/>
                  <a:gd name="T1" fmla="*/ 7 h 7"/>
                  <a:gd name="T2" fmla="*/ 6 w 6"/>
                  <a:gd name="T3" fmla="*/ 7 h 7"/>
                  <a:gd name="T4" fmla="*/ 3 w 6"/>
                  <a:gd name="T5" fmla="*/ 7 h 7"/>
                  <a:gd name="T6" fmla="*/ 0 w 6"/>
                  <a:gd name="T7" fmla="*/ 7 h 7"/>
                  <a:gd name="T8" fmla="*/ 0 w 6"/>
                  <a:gd name="T9" fmla="*/ 7 h 7"/>
                  <a:gd name="T10" fmla="*/ 0 w 6"/>
                  <a:gd name="T11" fmla="*/ 4 h 7"/>
                  <a:gd name="T12" fmla="*/ 0 w 6"/>
                  <a:gd name="T13" fmla="*/ 4 h 7"/>
                  <a:gd name="T14" fmla="*/ 3 w 6"/>
                  <a:gd name="T15" fmla="*/ 0 h 7"/>
                  <a:gd name="T16" fmla="*/ 3 w 6"/>
                  <a:gd name="T17" fmla="*/ 0 h 7"/>
                  <a:gd name="T18" fmla="*/ 6 w 6"/>
                  <a:gd name="T19" fmla="*/ 7 h 7"/>
                  <a:gd name="T20" fmla="*/ 6 w 6"/>
                  <a:gd name="T21" fmla="*/ 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7"/>
                  <a:gd name="T35" fmla="*/ 6 w 6"/>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7">
                    <a:moveTo>
                      <a:pt x="6" y="7"/>
                    </a:moveTo>
                    <a:lnTo>
                      <a:pt x="6" y="7"/>
                    </a:lnTo>
                    <a:lnTo>
                      <a:pt x="3" y="7"/>
                    </a:lnTo>
                    <a:lnTo>
                      <a:pt x="0" y="7"/>
                    </a:lnTo>
                    <a:lnTo>
                      <a:pt x="0" y="4"/>
                    </a:lnTo>
                    <a:lnTo>
                      <a:pt x="3" y="0"/>
                    </a:lnTo>
                    <a:lnTo>
                      <a:pt x="6"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22" name="Freeform 586"/>
              <p:cNvSpPr>
                <a:spLocks/>
              </p:cNvSpPr>
              <p:nvPr/>
            </p:nvSpPr>
            <p:spPr bwMode="auto">
              <a:xfrm>
                <a:off x="711200" y="4559301"/>
                <a:ext cx="11113" cy="9525"/>
              </a:xfrm>
              <a:custGeom>
                <a:avLst/>
                <a:gdLst>
                  <a:gd name="T0" fmla="*/ 7 w 7"/>
                  <a:gd name="T1" fmla="*/ 6 h 6"/>
                  <a:gd name="T2" fmla="*/ 7 w 7"/>
                  <a:gd name="T3" fmla="*/ 6 h 6"/>
                  <a:gd name="T4" fmla="*/ 7 w 7"/>
                  <a:gd name="T5" fmla="*/ 6 h 6"/>
                  <a:gd name="T6" fmla="*/ 3 w 7"/>
                  <a:gd name="T7" fmla="*/ 6 h 6"/>
                  <a:gd name="T8" fmla="*/ 3 w 7"/>
                  <a:gd name="T9" fmla="*/ 6 h 6"/>
                  <a:gd name="T10" fmla="*/ 0 w 7"/>
                  <a:gd name="T11" fmla="*/ 3 h 6"/>
                  <a:gd name="T12" fmla="*/ 0 w 7"/>
                  <a:gd name="T13" fmla="*/ 3 h 6"/>
                  <a:gd name="T14" fmla="*/ 7 w 7"/>
                  <a:gd name="T15" fmla="*/ 0 h 6"/>
                  <a:gd name="T16" fmla="*/ 7 w 7"/>
                  <a:gd name="T17" fmla="*/ 0 h 6"/>
                  <a:gd name="T18" fmla="*/ 7 w 7"/>
                  <a:gd name="T19" fmla="*/ 6 h 6"/>
                  <a:gd name="T20" fmla="*/ 7 w 7"/>
                  <a:gd name="T21" fmla="*/ 6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6"/>
                    </a:moveTo>
                    <a:lnTo>
                      <a:pt x="7" y="6"/>
                    </a:lnTo>
                    <a:lnTo>
                      <a:pt x="3" y="6"/>
                    </a:lnTo>
                    <a:lnTo>
                      <a:pt x="0" y="3"/>
                    </a:lnTo>
                    <a:lnTo>
                      <a:pt x="7" y="0"/>
                    </a:lnTo>
                    <a:lnTo>
                      <a:pt x="7"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23" name="Freeform 587"/>
              <p:cNvSpPr>
                <a:spLocks/>
              </p:cNvSpPr>
              <p:nvPr/>
            </p:nvSpPr>
            <p:spPr bwMode="auto">
              <a:xfrm>
                <a:off x="727075" y="4564063"/>
                <a:ext cx="9525" cy="9525"/>
              </a:xfrm>
              <a:custGeom>
                <a:avLst/>
                <a:gdLst>
                  <a:gd name="T0" fmla="*/ 6 w 6"/>
                  <a:gd name="T1" fmla="*/ 6 h 6"/>
                  <a:gd name="T2" fmla="*/ 6 w 6"/>
                  <a:gd name="T3" fmla="*/ 6 h 6"/>
                  <a:gd name="T4" fmla="*/ 6 w 6"/>
                  <a:gd name="T5" fmla="*/ 6 h 6"/>
                  <a:gd name="T6" fmla="*/ 3 w 6"/>
                  <a:gd name="T7" fmla="*/ 6 h 6"/>
                  <a:gd name="T8" fmla="*/ 3 w 6"/>
                  <a:gd name="T9" fmla="*/ 6 h 6"/>
                  <a:gd name="T10" fmla="*/ 0 w 6"/>
                  <a:gd name="T11" fmla="*/ 3 h 6"/>
                  <a:gd name="T12" fmla="*/ 0 w 6"/>
                  <a:gd name="T13" fmla="*/ 3 h 6"/>
                  <a:gd name="T14" fmla="*/ 3 w 6"/>
                  <a:gd name="T15" fmla="*/ 0 h 6"/>
                  <a:gd name="T16" fmla="*/ 3 w 6"/>
                  <a:gd name="T17" fmla="*/ 0 h 6"/>
                  <a:gd name="T18" fmla="*/ 3 w 6"/>
                  <a:gd name="T19" fmla="*/ 0 h 6"/>
                  <a:gd name="T20" fmla="*/ 6 w 6"/>
                  <a:gd name="T21" fmla="*/ 6 h 6"/>
                  <a:gd name="T22" fmla="*/ 6 w 6"/>
                  <a:gd name="T23" fmla="*/ 6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6"/>
                  <a:gd name="T38" fmla="*/ 6 w 6"/>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6">
                    <a:moveTo>
                      <a:pt x="6" y="6"/>
                    </a:moveTo>
                    <a:lnTo>
                      <a:pt x="6" y="6"/>
                    </a:lnTo>
                    <a:lnTo>
                      <a:pt x="3" y="6"/>
                    </a:lnTo>
                    <a:lnTo>
                      <a:pt x="0" y="3"/>
                    </a:lnTo>
                    <a:lnTo>
                      <a:pt x="3"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24" name="Freeform 588"/>
              <p:cNvSpPr>
                <a:spLocks/>
              </p:cNvSpPr>
              <p:nvPr/>
            </p:nvSpPr>
            <p:spPr bwMode="auto">
              <a:xfrm>
                <a:off x="741363" y="4568826"/>
                <a:ext cx="11113" cy="9525"/>
              </a:xfrm>
              <a:custGeom>
                <a:avLst/>
                <a:gdLst>
                  <a:gd name="T0" fmla="*/ 7 w 7"/>
                  <a:gd name="T1" fmla="*/ 6 h 6"/>
                  <a:gd name="T2" fmla="*/ 7 w 7"/>
                  <a:gd name="T3" fmla="*/ 6 h 6"/>
                  <a:gd name="T4" fmla="*/ 0 w 7"/>
                  <a:gd name="T5" fmla="*/ 6 h 6"/>
                  <a:gd name="T6" fmla="*/ 0 w 7"/>
                  <a:gd name="T7" fmla="*/ 6 h 6"/>
                  <a:gd name="T8" fmla="*/ 0 w 7"/>
                  <a:gd name="T9" fmla="*/ 3 h 6"/>
                  <a:gd name="T10" fmla="*/ 0 w 7"/>
                  <a:gd name="T11" fmla="*/ 3 h 6"/>
                  <a:gd name="T12" fmla="*/ 0 w 7"/>
                  <a:gd name="T13" fmla="*/ 0 h 6"/>
                  <a:gd name="T14" fmla="*/ 3 w 7"/>
                  <a:gd name="T15" fmla="*/ 0 h 6"/>
                  <a:gd name="T16" fmla="*/ 3 w 7"/>
                  <a:gd name="T17" fmla="*/ 0 h 6"/>
                  <a:gd name="T18" fmla="*/ 7 w 7"/>
                  <a:gd name="T19" fmla="*/ 6 h 6"/>
                  <a:gd name="T20" fmla="*/ 7 w 7"/>
                  <a:gd name="T21" fmla="*/ 6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6"/>
                    </a:moveTo>
                    <a:lnTo>
                      <a:pt x="7" y="6"/>
                    </a:lnTo>
                    <a:lnTo>
                      <a:pt x="0" y="6"/>
                    </a:lnTo>
                    <a:lnTo>
                      <a:pt x="0" y="3"/>
                    </a:lnTo>
                    <a:lnTo>
                      <a:pt x="0" y="0"/>
                    </a:lnTo>
                    <a:lnTo>
                      <a:pt x="3" y="0"/>
                    </a:lnTo>
                    <a:lnTo>
                      <a:pt x="7"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25" name="Freeform 589"/>
              <p:cNvSpPr>
                <a:spLocks/>
              </p:cNvSpPr>
              <p:nvPr/>
            </p:nvSpPr>
            <p:spPr bwMode="auto">
              <a:xfrm>
                <a:off x="757238" y="4573588"/>
                <a:ext cx="4763" cy="9525"/>
              </a:xfrm>
              <a:custGeom>
                <a:avLst/>
                <a:gdLst>
                  <a:gd name="T0" fmla="*/ 3 w 3"/>
                  <a:gd name="T1" fmla="*/ 6 h 6"/>
                  <a:gd name="T2" fmla="*/ 3 w 3"/>
                  <a:gd name="T3" fmla="*/ 6 h 6"/>
                  <a:gd name="T4" fmla="*/ 0 w 3"/>
                  <a:gd name="T5" fmla="*/ 6 h 6"/>
                  <a:gd name="T6" fmla="*/ 0 w 3"/>
                  <a:gd name="T7" fmla="*/ 6 h 6"/>
                  <a:gd name="T8" fmla="*/ 0 w 3"/>
                  <a:gd name="T9" fmla="*/ 3 h 6"/>
                  <a:gd name="T10" fmla="*/ 0 w 3"/>
                  <a:gd name="T11" fmla="*/ 3 h 6"/>
                  <a:gd name="T12" fmla="*/ 3 w 3"/>
                  <a:gd name="T13" fmla="*/ 0 h 6"/>
                  <a:gd name="T14" fmla="*/ 3 w 3"/>
                  <a:gd name="T15" fmla="*/ 0 h 6"/>
                  <a:gd name="T16" fmla="*/ 3 w 3"/>
                  <a:gd name="T17" fmla="*/ 6 h 6"/>
                  <a:gd name="T18" fmla="*/ 3 w 3"/>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6"/>
                  <a:gd name="T32" fmla="*/ 3 w 3"/>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6">
                    <a:moveTo>
                      <a:pt x="3" y="6"/>
                    </a:moveTo>
                    <a:lnTo>
                      <a:pt x="3" y="6"/>
                    </a:lnTo>
                    <a:lnTo>
                      <a:pt x="0" y="6"/>
                    </a:lnTo>
                    <a:lnTo>
                      <a:pt x="0" y="3"/>
                    </a:lnTo>
                    <a:lnTo>
                      <a:pt x="3" y="0"/>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26" name="Freeform 590"/>
              <p:cNvSpPr>
                <a:spLocks/>
              </p:cNvSpPr>
              <p:nvPr/>
            </p:nvSpPr>
            <p:spPr bwMode="auto">
              <a:xfrm>
                <a:off x="766763" y="4578351"/>
                <a:ext cx="9525" cy="11113"/>
              </a:xfrm>
              <a:custGeom>
                <a:avLst/>
                <a:gdLst>
                  <a:gd name="T0" fmla="*/ 6 w 6"/>
                  <a:gd name="T1" fmla="*/ 7 h 7"/>
                  <a:gd name="T2" fmla="*/ 6 w 6"/>
                  <a:gd name="T3" fmla="*/ 7 h 7"/>
                  <a:gd name="T4" fmla="*/ 3 w 6"/>
                  <a:gd name="T5" fmla="*/ 7 h 7"/>
                  <a:gd name="T6" fmla="*/ 3 w 6"/>
                  <a:gd name="T7" fmla="*/ 7 h 7"/>
                  <a:gd name="T8" fmla="*/ 0 w 6"/>
                  <a:gd name="T9" fmla="*/ 3 h 7"/>
                  <a:gd name="T10" fmla="*/ 0 w 6"/>
                  <a:gd name="T11" fmla="*/ 3 h 7"/>
                  <a:gd name="T12" fmla="*/ 3 w 6"/>
                  <a:gd name="T13" fmla="*/ 0 h 7"/>
                  <a:gd name="T14" fmla="*/ 6 w 6"/>
                  <a:gd name="T15" fmla="*/ 0 h 7"/>
                  <a:gd name="T16" fmla="*/ 6 w 6"/>
                  <a:gd name="T17" fmla="*/ 0 h 7"/>
                  <a:gd name="T18" fmla="*/ 6 w 6"/>
                  <a:gd name="T19" fmla="*/ 7 h 7"/>
                  <a:gd name="T20" fmla="*/ 6 w 6"/>
                  <a:gd name="T21" fmla="*/ 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7"/>
                  <a:gd name="T35" fmla="*/ 6 w 6"/>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7">
                    <a:moveTo>
                      <a:pt x="6" y="7"/>
                    </a:moveTo>
                    <a:lnTo>
                      <a:pt x="6" y="7"/>
                    </a:lnTo>
                    <a:lnTo>
                      <a:pt x="3" y="7"/>
                    </a:lnTo>
                    <a:lnTo>
                      <a:pt x="0" y="3"/>
                    </a:lnTo>
                    <a:lnTo>
                      <a:pt x="3" y="0"/>
                    </a:lnTo>
                    <a:lnTo>
                      <a:pt x="6" y="0"/>
                    </a:lnTo>
                    <a:lnTo>
                      <a:pt x="6"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27" name="Freeform 591"/>
              <p:cNvSpPr>
                <a:spLocks/>
              </p:cNvSpPr>
              <p:nvPr/>
            </p:nvSpPr>
            <p:spPr bwMode="auto">
              <a:xfrm>
                <a:off x="636588" y="4559301"/>
                <a:ext cx="9525" cy="9525"/>
              </a:xfrm>
              <a:custGeom>
                <a:avLst/>
                <a:gdLst>
                  <a:gd name="T0" fmla="*/ 6 w 6"/>
                  <a:gd name="T1" fmla="*/ 3 h 6"/>
                  <a:gd name="T2" fmla="*/ 6 w 6"/>
                  <a:gd name="T3" fmla="*/ 3 h 6"/>
                  <a:gd name="T4" fmla="*/ 6 w 6"/>
                  <a:gd name="T5" fmla="*/ 6 h 6"/>
                  <a:gd name="T6" fmla="*/ 3 w 6"/>
                  <a:gd name="T7" fmla="*/ 6 h 6"/>
                  <a:gd name="T8" fmla="*/ 3 w 6"/>
                  <a:gd name="T9" fmla="*/ 6 h 6"/>
                  <a:gd name="T10" fmla="*/ 0 w 6"/>
                  <a:gd name="T11" fmla="*/ 3 h 6"/>
                  <a:gd name="T12" fmla="*/ 0 w 6"/>
                  <a:gd name="T13" fmla="*/ 3 h 6"/>
                  <a:gd name="T14" fmla="*/ 6 w 6"/>
                  <a:gd name="T15" fmla="*/ 0 h 6"/>
                  <a:gd name="T16" fmla="*/ 6 w 6"/>
                  <a:gd name="T17" fmla="*/ 0 h 6"/>
                  <a:gd name="T18" fmla="*/ 6 w 6"/>
                  <a:gd name="T19" fmla="*/ 3 h 6"/>
                  <a:gd name="T20" fmla="*/ 6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3"/>
                    </a:moveTo>
                    <a:lnTo>
                      <a:pt x="6" y="3"/>
                    </a:lnTo>
                    <a:lnTo>
                      <a:pt x="6" y="6"/>
                    </a:lnTo>
                    <a:lnTo>
                      <a:pt x="3" y="6"/>
                    </a:lnTo>
                    <a:lnTo>
                      <a:pt x="0" y="3"/>
                    </a:lnTo>
                    <a:lnTo>
                      <a:pt x="6" y="0"/>
                    </a:lnTo>
                    <a:lnTo>
                      <a:pt x="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28" name="Freeform 592"/>
              <p:cNvSpPr>
                <a:spLocks/>
              </p:cNvSpPr>
              <p:nvPr/>
            </p:nvSpPr>
            <p:spPr bwMode="auto">
              <a:xfrm>
                <a:off x="650875" y="4564063"/>
                <a:ext cx="11113" cy="9525"/>
              </a:xfrm>
              <a:custGeom>
                <a:avLst/>
                <a:gdLst>
                  <a:gd name="T0" fmla="*/ 7 w 7"/>
                  <a:gd name="T1" fmla="*/ 3 h 6"/>
                  <a:gd name="T2" fmla="*/ 7 w 7"/>
                  <a:gd name="T3" fmla="*/ 3 h 6"/>
                  <a:gd name="T4" fmla="*/ 3 w 7"/>
                  <a:gd name="T5" fmla="*/ 6 h 6"/>
                  <a:gd name="T6" fmla="*/ 3 w 7"/>
                  <a:gd name="T7" fmla="*/ 6 h 6"/>
                  <a:gd name="T8" fmla="*/ 0 w 7"/>
                  <a:gd name="T9" fmla="*/ 3 h 6"/>
                  <a:gd name="T10" fmla="*/ 0 w 7"/>
                  <a:gd name="T11" fmla="*/ 3 h 6"/>
                  <a:gd name="T12" fmla="*/ 3 w 7"/>
                  <a:gd name="T13" fmla="*/ 0 h 6"/>
                  <a:gd name="T14" fmla="*/ 3 w 7"/>
                  <a:gd name="T15" fmla="*/ 0 h 6"/>
                  <a:gd name="T16" fmla="*/ 7 w 7"/>
                  <a:gd name="T17" fmla="*/ 3 h 6"/>
                  <a:gd name="T18" fmla="*/ 7 w 7"/>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6"/>
                  <a:gd name="T32" fmla="*/ 7 w 7"/>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6">
                    <a:moveTo>
                      <a:pt x="7" y="3"/>
                    </a:moveTo>
                    <a:lnTo>
                      <a:pt x="7" y="3"/>
                    </a:lnTo>
                    <a:lnTo>
                      <a:pt x="3" y="6"/>
                    </a:lnTo>
                    <a:lnTo>
                      <a:pt x="0" y="3"/>
                    </a:lnTo>
                    <a:lnTo>
                      <a:pt x="3" y="0"/>
                    </a:lnTo>
                    <a:lnTo>
                      <a:pt x="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29" name="Freeform 593"/>
              <p:cNvSpPr>
                <a:spLocks/>
              </p:cNvSpPr>
              <p:nvPr/>
            </p:nvSpPr>
            <p:spPr bwMode="auto">
              <a:xfrm>
                <a:off x="666750" y="4568826"/>
                <a:ext cx="9525" cy="9525"/>
              </a:xfrm>
              <a:custGeom>
                <a:avLst/>
                <a:gdLst>
                  <a:gd name="T0" fmla="*/ 6 w 6"/>
                  <a:gd name="T1" fmla="*/ 3 h 6"/>
                  <a:gd name="T2" fmla="*/ 6 w 6"/>
                  <a:gd name="T3" fmla="*/ 3 h 6"/>
                  <a:gd name="T4" fmla="*/ 3 w 6"/>
                  <a:gd name="T5" fmla="*/ 6 h 6"/>
                  <a:gd name="T6" fmla="*/ 0 w 6"/>
                  <a:gd name="T7" fmla="*/ 6 h 6"/>
                  <a:gd name="T8" fmla="*/ 0 w 6"/>
                  <a:gd name="T9" fmla="*/ 6 h 6"/>
                  <a:gd name="T10" fmla="*/ 0 w 6"/>
                  <a:gd name="T11" fmla="*/ 3 h 6"/>
                  <a:gd name="T12" fmla="*/ 0 w 6"/>
                  <a:gd name="T13" fmla="*/ 3 h 6"/>
                  <a:gd name="T14" fmla="*/ 3 w 6"/>
                  <a:gd name="T15" fmla="*/ 0 h 6"/>
                  <a:gd name="T16" fmla="*/ 3 w 6"/>
                  <a:gd name="T17" fmla="*/ 0 h 6"/>
                  <a:gd name="T18" fmla="*/ 6 w 6"/>
                  <a:gd name="T19" fmla="*/ 3 h 6"/>
                  <a:gd name="T20" fmla="*/ 6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3"/>
                    </a:moveTo>
                    <a:lnTo>
                      <a:pt x="6" y="3"/>
                    </a:lnTo>
                    <a:lnTo>
                      <a:pt x="3" y="6"/>
                    </a:lnTo>
                    <a:lnTo>
                      <a:pt x="0" y="6"/>
                    </a:lnTo>
                    <a:lnTo>
                      <a:pt x="0" y="3"/>
                    </a:lnTo>
                    <a:lnTo>
                      <a:pt x="3" y="0"/>
                    </a:lnTo>
                    <a:lnTo>
                      <a:pt x="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30" name="Freeform 594"/>
              <p:cNvSpPr>
                <a:spLocks/>
              </p:cNvSpPr>
              <p:nvPr/>
            </p:nvSpPr>
            <p:spPr bwMode="auto">
              <a:xfrm>
                <a:off x="676275" y="4573588"/>
                <a:ext cx="9525" cy="9525"/>
              </a:xfrm>
              <a:custGeom>
                <a:avLst/>
                <a:gdLst>
                  <a:gd name="T0" fmla="*/ 6 w 6"/>
                  <a:gd name="T1" fmla="*/ 3 h 6"/>
                  <a:gd name="T2" fmla="*/ 6 w 6"/>
                  <a:gd name="T3" fmla="*/ 3 h 6"/>
                  <a:gd name="T4" fmla="*/ 6 w 6"/>
                  <a:gd name="T5" fmla="*/ 6 h 6"/>
                  <a:gd name="T6" fmla="*/ 3 w 6"/>
                  <a:gd name="T7" fmla="*/ 6 h 6"/>
                  <a:gd name="T8" fmla="*/ 3 w 6"/>
                  <a:gd name="T9" fmla="*/ 6 h 6"/>
                  <a:gd name="T10" fmla="*/ 0 w 6"/>
                  <a:gd name="T11" fmla="*/ 3 h 6"/>
                  <a:gd name="T12" fmla="*/ 0 w 6"/>
                  <a:gd name="T13" fmla="*/ 3 h 6"/>
                  <a:gd name="T14" fmla="*/ 6 w 6"/>
                  <a:gd name="T15" fmla="*/ 0 h 6"/>
                  <a:gd name="T16" fmla="*/ 6 w 6"/>
                  <a:gd name="T17" fmla="*/ 0 h 6"/>
                  <a:gd name="T18" fmla="*/ 6 w 6"/>
                  <a:gd name="T19" fmla="*/ 3 h 6"/>
                  <a:gd name="T20" fmla="*/ 6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3"/>
                    </a:moveTo>
                    <a:lnTo>
                      <a:pt x="6" y="3"/>
                    </a:lnTo>
                    <a:lnTo>
                      <a:pt x="6" y="6"/>
                    </a:lnTo>
                    <a:lnTo>
                      <a:pt x="3" y="6"/>
                    </a:lnTo>
                    <a:lnTo>
                      <a:pt x="0" y="3"/>
                    </a:lnTo>
                    <a:lnTo>
                      <a:pt x="6" y="0"/>
                    </a:lnTo>
                    <a:lnTo>
                      <a:pt x="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31" name="Freeform 595"/>
              <p:cNvSpPr>
                <a:spLocks/>
              </p:cNvSpPr>
              <p:nvPr/>
            </p:nvSpPr>
            <p:spPr bwMode="auto">
              <a:xfrm>
                <a:off x="692150" y="4578351"/>
                <a:ext cx="9525" cy="11113"/>
              </a:xfrm>
              <a:custGeom>
                <a:avLst/>
                <a:gdLst>
                  <a:gd name="T0" fmla="*/ 6 w 6"/>
                  <a:gd name="T1" fmla="*/ 3 h 7"/>
                  <a:gd name="T2" fmla="*/ 6 w 6"/>
                  <a:gd name="T3" fmla="*/ 3 h 7"/>
                  <a:gd name="T4" fmla="*/ 3 w 6"/>
                  <a:gd name="T5" fmla="*/ 7 h 7"/>
                  <a:gd name="T6" fmla="*/ 3 w 6"/>
                  <a:gd name="T7" fmla="*/ 7 h 7"/>
                  <a:gd name="T8" fmla="*/ 0 w 6"/>
                  <a:gd name="T9" fmla="*/ 3 h 7"/>
                  <a:gd name="T10" fmla="*/ 0 w 6"/>
                  <a:gd name="T11" fmla="*/ 3 h 7"/>
                  <a:gd name="T12" fmla="*/ 3 w 6"/>
                  <a:gd name="T13" fmla="*/ 0 h 7"/>
                  <a:gd name="T14" fmla="*/ 3 w 6"/>
                  <a:gd name="T15" fmla="*/ 0 h 7"/>
                  <a:gd name="T16" fmla="*/ 6 w 6"/>
                  <a:gd name="T17" fmla="*/ 3 h 7"/>
                  <a:gd name="T18" fmla="*/ 6 w 6"/>
                  <a:gd name="T19" fmla="*/ 3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7"/>
                  <a:gd name="T32" fmla="*/ 6 w 6"/>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7">
                    <a:moveTo>
                      <a:pt x="6" y="3"/>
                    </a:moveTo>
                    <a:lnTo>
                      <a:pt x="6" y="3"/>
                    </a:lnTo>
                    <a:lnTo>
                      <a:pt x="3" y="7"/>
                    </a:lnTo>
                    <a:lnTo>
                      <a:pt x="0" y="3"/>
                    </a:lnTo>
                    <a:lnTo>
                      <a:pt x="3" y="0"/>
                    </a:lnTo>
                    <a:lnTo>
                      <a:pt x="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32" name="Freeform 596"/>
              <p:cNvSpPr>
                <a:spLocks/>
              </p:cNvSpPr>
              <p:nvPr/>
            </p:nvSpPr>
            <p:spPr bwMode="auto">
              <a:xfrm>
                <a:off x="706438" y="4583113"/>
                <a:ext cx="9525" cy="11113"/>
              </a:xfrm>
              <a:custGeom>
                <a:avLst/>
                <a:gdLst>
                  <a:gd name="T0" fmla="*/ 6 w 6"/>
                  <a:gd name="T1" fmla="*/ 4 h 7"/>
                  <a:gd name="T2" fmla="*/ 6 w 6"/>
                  <a:gd name="T3" fmla="*/ 4 h 7"/>
                  <a:gd name="T4" fmla="*/ 3 w 6"/>
                  <a:gd name="T5" fmla="*/ 7 h 7"/>
                  <a:gd name="T6" fmla="*/ 0 w 6"/>
                  <a:gd name="T7" fmla="*/ 7 h 7"/>
                  <a:gd name="T8" fmla="*/ 0 w 6"/>
                  <a:gd name="T9" fmla="*/ 7 h 7"/>
                  <a:gd name="T10" fmla="*/ 0 w 6"/>
                  <a:gd name="T11" fmla="*/ 4 h 7"/>
                  <a:gd name="T12" fmla="*/ 0 w 6"/>
                  <a:gd name="T13" fmla="*/ 4 h 7"/>
                  <a:gd name="T14" fmla="*/ 0 w 6"/>
                  <a:gd name="T15" fmla="*/ 0 h 7"/>
                  <a:gd name="T16" fmla="*/ 3 w 6"/>
                  <a:gd name="T17" fmla="*/ 0 h 7"/>
                  <a:gd name="T18" fmla="*/ 3 w 6"/>
                  <a:gd name="T19" fmla="*/ 0 h 7"/>
                  <a:gd name="T20" fmla="*/ 6 w 6"/>
                  <a:gd name="T21" fmla="*/ 4 h 7"/>
                  <a:gd name="T22" fmla="*/ 6 w 6"/>
                  <a:gd name="T23" fmla="*/ 4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7"/>
                  <a:gd name="T38" fmla="*/ 6 w 6"/>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7">
                    <a:moveTo>
                      <a:pt x="6" y="4"/>
                    </a:moveTo>
                    <a:lnTo>
                      <a:pt x="6" y="4"/>
                    </a:lnTo>
                    <a:lnTo>
                      <a:pt x="3" y="7"/>
                    </a:lnTo>
                    <a:lnTo>
                      <a:pt x="0" y="7"/>
                    </a:lnTo>
                    <a:lnTo>
                      <a:pt x="0" y="4"/>
                    </a:lnTo>
                    <a:lnTo>
                      <a:pt x="0" y="0"/>
                    </a:lnTo>
                    <a:lnTo>
                      <a:pt x="3" y="0"/>
                    </a:lnTo>
                    <a:lnTo>
                      <a:pt x="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33" name="Freeform 597"/>
              <p:cNvSpPr>
                <a:spLocks/>
              </p:cNvSpPr>
              <p:nvPr/>
            </p:nvSpPr>
            <p:spPr bwMode="auto">
              <a:xfrm>
                <a:off x="715963" y="4589463"/>
                <a:ext cx="11113" cy="9525"/>
              </a:xfrm>
              <a:custGeom>
                <a:avLst/>
                <a:gdLst>
                  <a:gd name="T0" fmla="*/ 7 w 7"/>
                  <a:gd name="T1" fmla="*/ 3 h 6"/>
                  <a:gd name="T2" fmla="*/ 7 w 7"/>
                  <a:gd name="T3" fmla="*/ 3 h 6"/>
                  <a:gd name="T4" fmla="*/ 4 w 7"/>
                  <a:gd name="T5" fmla="*/ 6 h 6"/>
                  <a:gd name="T6" fmla="*/ 4 w 7"/>
                  <a:gd name="T7" fmla="*/ 6 h 6"/>
                  <a:gd name="T8" fmla="*/ 0 w 7"/>
                  <a:gd name="T9" fmla="*/ 3 h 6"/>
                  <a:gd name="T10" fmla="*/ 0 w 7"/>
                  <a:gd name="T11" fmla="*/ 3 h 6"/>
                  <a:gd name="T12" fmla="*/ 4 w 7"/>
                  <a:gd name="T13" fmla="*/ 0 h 6"/>
                  <a:gd name="T14" fmla="*/ 7 w 7"/>
                  <a:gd name="T15" fmla="*/ 0 h 6"/>
                  <a:gd name="T16" fmla="*/ 7 w 7"/>
                  <a:gd name="T17" fmla="*/ 0 h 6"/>
                  <a:gd name="T18" fmla="*/ 7 w 7"/>
                  <a:gd name="T19" fmla="*/ 3 h 6"/>
                  <a:gd name="T20" fmla="*/ 7 w 7"/>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3"/>
                    </a:moveTo>
                    <a:lnTo>
                      <a:pt x="7" y="3"/>
                    </a:lnTo>
                    <a:lnTo>
                      <a:pt x="4" y="6"/>
                    </a:lnTo>
                    <a:lnTo>
                      <a:pt x="0" y="3"/>
                    </a:lnTo>
                    <a:lnTo>
                      <a:pt x="4" y="0"/>
                    </a:lnTo>
                    <a:lnTo>
                      <a:pt x="7" y="0"/>
                    </a:lnTo>
                    <a:lnTo>
                      <a:pt x="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34" name="Freeform 598"/>
              <p:cNvSpPr>
                <a:spLocks/>
              </p:cNvSpPr>
              <p:nvPr/>
            </p:nvSpPr>
            <p:spPr bwMode="auto">
              <a:xfrm>
                <a:off x="731838" y="4594226"/>
                <a:ext cx="9525" cy="9525"/>
              </a:xfrm>
              <a:custGeom>
                <a:avLst/>
                <a:gdLst>
                  <a:gd name="T0" fmla="*/ 6 w 6"/>
                  <a:gd name="T1" fmla="*/ 3 h 6"/>
                  <a:gd name="T2" fmla="*/ 6 w 6"/>
                  <a:gd name="T3" fmla="*/ 3 h 6"/>
                  <a:gd name="T4" fmla="*/ 3 w 6"/>
                  <a:gd name="T5" fmla="*/ 6 h 6"/>
                  <a:gd name="T6" fmla="*/ 3 w 6"/>
                  <a:gd name="T7" fmla="*/ 6 h 6"/>
                  <a:gd name="T8" fmla="*/ 0 w 6"/>
                  <a:gd name="T9" fmla="*/ 3 h 6"/>
                  <a:gd name="T10" fmla="*/ 0 w 6"/>
                  <a:gd name="T11" fmla="*/ 3 h 6"/>
                  <a:gd name="T12" fmla="*/ 3 w 6"/>
                  <a:gd name="T13" fmla="*/ 0 h 6"/>
                  <a:gd name="T14" fmla="*/ 3 w 6"/>
                  <a:gd name="T15" fmla="*/ 0 h 6"/>
                  <a:gd name="T16" fmla="*/ 3 w 6"/>
                  <a:gd name="T17" fmla="*/ 0 h 6"/>
                  <a:gd name="T18" fmla="*/ 6 w 6"/>
                  <a:gd name="T19" fmla="*/ 3 h 6"/>
                  <a:gd name="T20" fmla="*/ 6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3"/>
                    </a:moveTo>
                    <a:lnTo>
                      <a:pt x="6" y="3"/>
                    </a:lnTo>
                    <a:lnTo>
                      <a:pt x="3" y="6"/>
                    </a:lnTo>
                    <a:lnTo>
                      <a:pt x="0" y="3"/>
                    </a:lnTo>
                    <a:lnTo>
                      <a:pt x="3" y="0"/>
                    </a:lnTo>
                    <a:lnTo>
                      <a:pt x="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35" name="Freeform 599"/>
              <p:cNvSpPr>
                <a:spLocks/>
              </p:cNvSpPr>
              <p:nvPr/>
            </p:nvSpPr>
            <p:spPr bwMode="auto">
              <a:xfrm>
                <a:off x="746125" y="4598988"/>
                <a:ext cx="11113" cy="9525"/>
              </a:xfrm>
              <a:custGeom>
                <a:avLst/>
                <a:gdLst>
                  <a:gd name="T0" fmla="*/ 7 w 7"/>
                  <a:gd name="T1" fmla="*/ 3 h 6"/>
                  <a:gd name="T2" fmla="*/ 7 w 7"/>
                  <a:gd name="T3" fmla="*/ 3 h 6"/>
                  <a:gd name="T4" fmla="*/ 4 w 7"/>
                  <a:gd name="T5" fmla="*/ 6 h 6"/>
                  <a:gd name="T6" fmla="*/ 4 w 7"/>
                  <a:gd name="T7" fmla="*/ 6 h 6"/>
                  <a:gd name="T8" fmla="*/ 0 w 7"/>
                  <a:gd name="T9" fmla="*/ 3 h 6"/>
                  <a:gd name="T10" fmla="*/ 0 w 7"/>
                  <a:gd name="T11" fmla="*/ 3 h 6"/>
                  <a:gd name="T12" fmla="*/ 0 w 7"/>
                  <a:gd name="T13" fmla="*/ 0 h 6"/>
                  <a:gd name="T14" fmla="*/ 4 w 7"/>
                  <a:gd name="T15" fmla="*/ 0 h 6"/>
                  <a:gd name="T16" fmla="*/ 4 w 7"/>
                  <a:gd name="T17" fmla="*/ 0 h 6"/>
                  <a:gd name="T18" fmla="*/ 7 w 7"/>
                  <a:gd name="T19" fmla="*/ 3 h 6"/>
                  <a:gd name="T20" fmla="*/ 7 w 7"/>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3"/>
                    </a:moveTo>
                    <a:lnTo>
                      <a:pt x="7" y="3"/>
                    </a:lnTo>
                    <a:lnTo>
                      <a:pt x="4" y="6"/>
                    </a:lnTo>
                    <a:lnTo>
                      <a:pt x="0" y="3"/>
                    </a:lnTo>
                    <a:lnTo>
                      <a:pt x="0" y="0"/>
                    </a:lnTo>
                    <a:lnTo>
                      <a:pt x="4" y="0"/>
                    </a:lnTo>
                    <a:lnTo>
                      <a:pt x="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36" name="Freeform 600"/>
              <p:cNvSpPr>
                <a:spLocks/>
              </p:cNvSpPr>
              <p:nvPr/>
            </p:nvSpPr>
            <p:spPr bwMode="auto">
              <a:xfrm>
                <a:off x="762000" y="4603751"/>
                <a:ext cx="4763" cy="9525"/>
              </a:xfrm>
              <a:custGeom>
                <a:avLst/>
                <a:gdLst>
                  <a:gd name="T0" fmla="*/ 3 w 3"/>
                  <a:gd name="T1" fmla="*/ 3 h 6"/>
                  <a:gd name="T2" fmla="*/ 3 w 3"/>
                  <a:gd name="T3" fmla="*/ 3 h 6"/>
                  <a:gd name="T4" fmla="*/ 3 w 3"/>
                  <a:gd name="T5" fmla="*/ 6 h 6"/>
                  <a:gd name="T6" fmla="*/ 0 w 3"/>
                  <a:gd name="T7" fmla="*/ 6 h 6"/>
                  <a:gd name="T8" fmla="*/ 0 w 3"/>
                  <a:gd name="T9" fmla="*/ 6 h 6"/>
                  <a:gd name="T10" fmla="*/ 0 w 3"/>
                  <a:gd name="T11" fmla="*/ 3 h 6"/>
                  <a:gd name="T12" fmla="*/ 0 w 3"/>
                  <a:gd name="T13" fmla="*/ 3 h 6"/>
                  <a:gd name="T14" fmla="*/ 0 w 3"/>
                  <a:gd name="T15" fmla="*/ 0 h 6"/>
                  <a:gd name="T16" fmla="*/ 3 w 3"/>
                  <a:gd name="T17" fmla="*/ 0 h 6"/>
                  <a:gd name="T18" fmla="*/ 3 w 3"/>
                  <a:gd name="T19" fmla="*/ 0 h 6"/>
                  <a:gd name="T20" fmla="*/ 3 w 3"/>
                  <a:gd name="T21" fmla="*/ 3 h 6"/>
                  <a:gd name="T22" fmla="*/ 3 w 3"/>
                  <a:gd name="T23" fmla="*/ 3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
                  <a:gd name="T37" fmla="*/ 0 h 6"/>
                  <a:gd name="T38" fmla="*/ 3 w 3"/>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 h="6">
                    <a:moveTo>
                      <a:pt x="3" y="3"/>
                    </a:moveTo>
                    <a:lnTo>
                      <a:pt x="3" y="3"/>
                    </a:lnTo>
                    <a:lnTo>
                      <a:pt x="3" y="6"/>
                    </a:lnTo>
                    <a:lnTo>
                      <a:pt x="0" y="6"/>
                    </a:lnTo>
                    <a:lnTo>
                      <a:pt x="0" y="3"/>
                    </a:lnTo>
                    <a:lnTo>
                      <a:pt x="0" y="0"/>
                    </a:lnTo>
                    <a:lnTo>
                      <a:pt x="3" y="0"/>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37" name="Freeform 601"/>
              <p:cNvSpPr>
                <a:spLocks/>
              </p:cNvSpPr>
              <p:nvPr/>
            </p:nvSpPr>
            <p:spPr bwMode="auto">
              <a:xfrm>
                <a:off x="650875" y="4548188"/>
                <a:ext cx="11113" cy="11113"/>
              </a:xfrm>
              <a:custGeom>
                <a:avLst/>
                <a:gdLst>
                  <a:gd name="T0" fmla="*/ 7 w 7"/>
                  <a:gd name="T1" fmla="*/ 7 h 7"/>
                  <a:gd name="T2" fmla="*/ 7 w 7"/>
                  <a:gd name="T3" fmla="*/ 7 h 7"/>
                  <a:gd name="T4" fmla="*/ 3 w 7"/>
                  <a:gd name="T5" fmla="*/ 7 h 7"/>
                  <a:gd name="T6" fmla="*/ 0 w 7"/>
                  <a:gd name="T7" fmla="*/ 7 h 7"/>
                  <a:gd name="T8" fmla="*/ 0 w 7"/>
                  <a:gd name="T9" fmla="*/ 7 h 7"/>
                  <a:gd name="T10" fmla="*/ 0 w 7"/>
                  <a:gd name="T11" fmla="*/ 3 h 7"/>
                  <a:gd name="T12" fmla="*/ 0 w 7"/>
                  <a:gd name="T13" fmla="*/ 3 h 7"/>
                  <a:gd name="T14" fmla="*/ 0 w 7"/>
                  <a:gd name="T15" fmla="*/ 0 h 7"/>
                  <a:gd name="T16" fmla="*/ 3 w 7"/>
                  <a:gd name="T17" fmla="*/ 0 h 7"/>
                  <a:gd name="T18" fmla="*/ 3 w 7"/>
                  <a:gd name="T19" fmla="*/ 0 h 7"/>
                  <a:gd name="T20" fmla="*/ 7 w 7"/>
                  <a:gd name="T21" fmla="*/ 7 h 7"/>
                  <a:gd name="T22" fmla="*/ 7 w 7"/>
                  <a:gd name="T23" fmla="*/ 7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7"/>
                  <a:gd name="T38" fmla="*/ 7 w 7"/>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7">
                    <a:moveTo>
                      <a:pt x="7" y="7"/>
                    </a:moveTo>
                    <a:lnTo>
                      <a:pt x="7" y="7"/>
                    </a:lnTo>
                    <a:lnTo>
                      <a:pt x="3" y="7"/>
                    </a:lnTo>
                    <a:lnTo>
                      <a:pt x="0" y="7"/>
                    </a:lnTo>
                    <a:lnTo>
                      <a:pt x="0" y="3"/>
                    </a:lnTo>
                    <a:lnTo>
                      <a:pt x="0" y="0"/>
                    </a:lnTo>
                    <a:lnTo>
                      <a:pt x="3" y="0"/>
                    </a:lnTo>
                    <a:lnTo>
                      <a:pt x="7"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38" name="Freeform 602"/>
              <p:cNvSpPr>
                <a:spLocks/>
              </p:cNvSpPr>
              <p:nvPr/>
            </p:nvSpPr>
            <p:spPr bwMode="auto">
              <a:xfrm>
                <a:off x="666750" y="4552951"/>
                <a:ext cx="4763" cy="11113"/>
              </a:xfrm>
              <a:custGeom>
                <a:avLst/>
                <a:gdLst>
                  <a:gd name="T0" fmla="*/ 3 w 3"/>
                  <a:gd name="T1" fmla="*/ 7 h 7"/>
                  <a:gd name="T2" fmla="*/ 3 w 3"/>
                  <a:gd name="T3" fmla="*/ 7 h 7"/>
                  <a:gd name="T4" fmla="*/ 0 w 3"/>
                  <a:gd name="T5" fmla="*/ 7 h 7"/>
                  <a:gd name="T6" fmla="*/ 0 w 3"/>
                  <a:gd name="T7" fmla="*/ 7 h 7"/>
                  <a:gd name="T8" fmla="*/ 0 w 3"/>
                  <a:gd name="T9" fmla="*/ 4 h 7"/>
                  <a:gd name="T10" fmla="*/ 0 w 3"/>
                  <a:gd name="T11" fmla="*/ 4 h 7"/>
                  <a:gd name="T12" fmla="*/ 0 w 3"/>
                  <a:gd name="T13" fmla="*/ 0 h 7"/>
                  <a:gd name="T14" fmla="*/ 3 w 3"/>
                  <a:gd name="T15" fmla="*/ 0 h 7"/>
                  <a:gd name="T16" fmla="*/ 3 w 3"/>
                  <a:gd name="T17" fmla="*/ 0 h 7"/>
                  <a:gd name="T18" fmla="*/ 3 w 3"/>
                  <a:gd name="T19" fmla="*/ 7 h 7"/>
                  <a:gd name="T20" fmla="*/ 3 w 3"/>
                  <a:gd name="T21" fmla="*/ 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7"/>
                  <a:gd name="T35" fmla="*/ 3 w 3"/>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7">
                    <a:moveTo>
                      <a:pt x="3" y="7"/>
                    </a:moveTo>
                    <a:lnTo>
                      <a:pt x="3" y="7"/>
                    </a:lnTo>
                    <a:lnTo>
                      <a:pt x="0" y="7"/>
                    </a:lnTo>
                    <a:lnTo>
                      <a:pt x="0" y="4"/>
                    </a:lnTo>
                    <a:lnTo>
                      <a:pt x="0" y="0"/>
                    </a:lnTo>
                    <a:lnTo>
                      <a:pt x="3" y="0"/>
                    </a:lnTo>
                    <a:lnTo>
                      <a:pt x="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39" name="Freeform 603"/>
              <p:cNvSpPr>
                <a:spLocks/>
              </p:cNvSpPr>
              <p:nvPr/>
            </p:nvSpPr>
            <p:spPr bwMode="auto">
              <a:xfrm>
                <a:off x="676275" y="4559301"/>
                <a:ext cx="9525" cy="9525"/>
              </a:xfrm>
              <a:custGeom>
                <a:avLst/>
                <a:gdLst>
                  <a:gd name="T0" fmla="*/ 6 w 6"/>
                  <a:gd name="T1" fmla="*/ 6 h 6"/>
                  <a:gd name="T2" fmla="*/ 6 w 6"/>
                  <a:gd name="T3" fmla="*/ 6 h 6"/>
                  <a:gd name="T4" fmla="*/ 3 w 6"/>
                  <a:gd name="T5" fmla="*/ 6 h 6"/>
                  <a:gd name="T6" fmla="*/ 3 w 6"/>
                  <a:gd name="T7" fmla="*/ 6 h 6"/>
                  <a:gd name="T8" fmla="*/ 0 w 6"/>
                  <a:gd name="T9" fmla="*/ 3 h 6"/>
                  <a:gd name="T10" fmla="*/ 0 w 6"/>
                  <a:gd name="T11" fmla="*/ 3 h 6"/>
                  <a:gd name="T12" fmla="*/ 3 w 6"/>
                  <a:gd name="T13" fmla="*/ 0 h 6"/>
                  <a:gd name="T14" fmla="*/ 6 w 6"/>
                  <a:gd name="T15" fmla="*/ 0 h 6"/>
                  <a:gd name="T16" fmla="*/ 6 w 6"/>
                  <a:gd name="T17" fmla="*/ 0 h 6"/>
                  <a:gd name="T18" fmla="*/ 6 w 6"/>
                  <a:gd name="T19" fmla="*/ 6 h 6"/>
                  <a:gd name="T20" fmla="*/ 6 w 6"/>
                  <a:gd name="T21" fmla="*/ 6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6"/>
                    </a:moveTo>
                    <a:lnTo>
                      <a:pt x="6" y="6"/>
                    </a:lnTo>
                    <a:lnTo>
                      <a:pt x="3" y="6"/>
                    </a:lnTo>
                    <a:lnTo>
                      <a:pt x="0" y="3"/>
                    </a:lnTo>
                    <a:lnTo>
                      <a:pt x="3" y="0"/>
                    </a:lnTo>
                    <a:lnTo>
                      <a:pt x="6"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40" name="Freeform 604"/>
              <p:cNvSpPr>
                <a:spLocks/>
              </p:cNvSpPr>
              <p:nvPr/>
            </p:nvSpPr>
            <p:spPr bwMode="auto">
              <a:xfrm>
                <a:off x="692150" y="4564063"/>
                <a:ext cx="9525" cy="9525"/>
              </a:xfrm>
              <a:custGeom>
                <a:avLst/>
                <a:gdLst>
                  <a:gd name="T0" fmla="*/ 6 w 6"/>
                  <a:gd name="T1" fmla="*/ 6 h 6"/>
                  <a:gd name="T2" fmla="*/ 6 w 6"/>
                  <a:gd name="T3" fmla="*/ 6 h 6"/>
                  <a:gd name="T4" fmla="*/ 3 w 6"/>
                  <a:gd name="T5" fmla="*/ 6 h 6"/>
                  <a:gd name="T6" fmla="*/ 3 w 6"/>
                  <a:gd name="T7" fmla="*/ 6 h 6"/>
                  <a:gd name="T8" fmla="*/ 0 w 6"/>
                  <a:gd name="T9" fmla="*/ 3 h 6"/>
                  <a:gd name="T10" fmla="*/ 0 w 6"/>
                  <a:gd name="T11" fmla="*/ 3 h 6"/>
                  <a:gd name="T12" fmla="*/ 0 w 6"/>
                  <a:gd name="T13" fmla="*/ 0 h 6"/>
                  <a:gd name="T14" fmla="*/ 3 w 6"/>
                  <a:gd name="T15" fmla="*/ 0 h 6"/>
                  <a:gd name="T16" fmla="*/ 3 w 6"/>
                  <a:gd name="T17" fmla="*/ 0 h 6"/>
                  <a:gd name="T18" fmla="*/ 6 w 6"/>
                  <a:gd name="T19" fmla="*/ 6 h 6"/>
                  <a:gd name="T20" fmla="*/ 6 w 6"/>
                  <a:gd name="T21" fmla="*/ 6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6"/>
                    </a:moveTo>
                    <a:lnTo>
                      <a:pt x="6" y="6"/>
                    </a:lnTo>
                    <a:lnTo>
                      <a:pt x="3" y="6"/>
                    </a:lnTo>
                    <a:lnTo>
                      <a:pt x="0" y="3"/>
                    </a:lnTo>
                    <a:lnTo>
                      <a:pt x="0" y="0"/>
                    </a:lnTo>
                    <a:lnTo>
                      <a:pt x="3"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41" name="Freeform 605"/>
              <p:cNvSpPr>
                <a:spLocks/>
              </p:cNvSpPr>
              <p:nvPr/>
            </p:nvSpPr>
            <p:spPr bwMode="auto">
              <a:xfrm>
                <a:off x="706438" y="4568826"/>
                <a:ext cx="9525" cy="9525"/>
              </a:xfrm>
              <a:custGeom>
                <a:avLst/>
                <a:gdLst>
                  <a:gd name="T0" fmla="*/ 6 w 6"/>
                  <a:gd name="T1" fmla="*/ 6 h 6"/>
                  <a:gd name="T2" fmla="*/ 6 w 6"/>
                  <a:gd name="T3" fmla="*/ 6 h 6"/>
                  <a:gd name="T4" fmla="*/ 0 w 6"/>
                  <a:gd name="T5" fmla="*/ 6 h 6"/>
                  <a:gd name="T6" fmla="*/ 0 w 6"/>
                  <a:gd name="T7" fmla="*/ 6 h 6"/>
                  <a:gd name="T8" fmla="*/ 0 w 6"/>
                  <a:gd name="T9" fmla="*/ 3 h 6"/>
                  <a:gd name="T10" fmla="*/ 0 w 6"/>
                  <a:gd name="T11" fmla="*/ 3 h 6"/>
                  <a:gd name="T12" fmla="*/ 3 w 6"/>
                  <a:gd name="T13" fmla="*/ 0 h 6"/>
                  <a:gd name="T14" fmla="*/ 3 w 6"/>
                  <a:gd name="T15" fmla="*/ 0 h 6"/>
                  <a:gd name="T16" fmla="*/ 6 w 6"/>
                  <a:gd name="T17" fmla="*/ 6 h 6"/>
                  <a:gd name="T18" fmla="*/ 6 w 6"/>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6"/>
                    </a:moveTo>
                    <a:lnTo>
                      <a:pt x="6" y="6"/>
                    </a:lnTo>
                    <a:lnTo>
                      <a:pt x="0" y="6"/>
                    </a:lnTo>
                    <a:lnTo>
                      <a:pt x="0" y="3"/>
                    </a:lnTo>
                    <a:lnTo>
                      <a:pt x="3"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42" name="Freeform 606"/>
              <p:cNvSpPr>
                <a:spLocks/>
              </p:cNvSpPr>
              <p:nvPr/>
            </p:nvSpPr>
            <p:spPr bwMode="auto">
              <a:xfrm>
                <a:off x="715963" y="4573588"/>
                <a:ext cx="11113" cy="9525"/>
              </a:xfrm>
              <a:custGeom>
                <a:avLst/>
                <a:gdLst>
                  <a:gd name="T0" fmla="*/ 7 w 7"/>
                  <a:gd name="T1" fmla="*/ 6 h 6"/>
                  <a:gd name="T2" fmla="*/ 7 w 7"/>
                  <a:gd name="T3" fmla="*/ 6 h 6"/>
                  <a:gd name="T4" fmla="*/ 4 w 7"/>
                  <a:gd name="T5" fmla="*/ 6 h 6"/>
                  <a:gd name="T6" fmla="*/ 4 w 7"/>
                  <a:gd name="T7" fmla="*/ 6 h 6"/>
                  <a:gd name="T8" fmla="*/ 0 w 7"/>
                  <a:gd name="T9" fmla="*/ 3 h 6"/>
                  <a:gd name="T10" fmla="*/ 0 w 7"/>
                  <a:gd name="T11" fmla="*/ 3 h 6"/>
                  <a:gd name="T12" fmla="*/ 7 w 7"/>
                  <a:gd name="T13" fmla="*/ 0 h 6"/>
                  <a:gd name="T14" fmla="*/ 7 w 7"/>
                  <a:gd name="T15" fmla="*/ 0 h 6"/>
                  <a:gd name="T16" fmla="*/ 7 w 7"/>
                  <a:gd name="T17" fmla="*/ 6 h 6"/>
                  <a:gd name="T18" fmla="*/ 7 w 7"/>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6"/>
                  <a:gd name="T32" fmla="*/ 7 w 7"/>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6">
                    <a:moveTo>
                      <a:pt x="7" y="6"/>
                    </a:moveTo>
                    <a:lnTo>
                      <a:pt x="7" y="6"/>
                    </a:lnTo>
                    <a:lnTo>
                      <a:pt x="4" y="6"/>
                    </a:lnTo>
                    <a:lnTo>
                      <a:pt x="0" y="3"/>
                    </a:lnTo>
                    <a:lnTo>
                      <a:pt x="7" y="0"/>
                    </a:lnTo>
                    <a:lnTo>
                      <a:pt x="7"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grpSp>
        <p:sp>
          <p:nvSpPr>
            <p:cNvPr id="16001" name="Freeform 608"/>
            <p:cNvSpPr>
              <a:spLocks/>
            </p:cNvSpPr>
            <p:nvPr/>
          </p:nvSpPr>
          <p:spPr bwMode="auto">
            <a:xfrm>
              <a:off x="731838" y="4578350"/>
              <a:ext cx="9525" cy="11112"/>
            </a:xfrm>
            <a:custGeom>
              <a:avLst/>
              <a:gdLst>
                <a:gd name="T0" fmla="*/ 6 w 6"/>
                <a:gd name="T1" fmla="*/ 7 h 7"/>
                <a:gd name="T2" fmla="*/ 6 w 6"/>
                <a:gd name="T3" fmla="*/ 7 h 7"/>
                <a:gd name="T4" fmla="*/ 3 w 6"/>
                <a:gd name="T5" fmla="*/ 7 h 7"/>
                <a:gd name="T6" fmla="*/ 3 w 6"/>
                <a:gd name="T7" fmla="*/ 7 h 7"/>
                <a:gd name="T8" fmla="*/ 0 w 6"/>
                <a:gd name="T9" fmla="*/ 3 h 7"/>
                <a:gd name="T10" fmla="*/ 0 w 6"/>
                <a:gd name="T11" fmla="*/ 3 h 7"/>
                <a:gd name="T12" fmla="*/ 3 w 6"/>
                <a:gd name="T13" fmla="*/ 0 h 7"/>
                <a:gd name="T14" fmla="*/ 3 w 6"/>
                <a:gd name="T15" fmla="*/ 0 h 7"/>
                <a:gd name="T16" fmla="*/ 6 w 6"/>
                <a:gd name="T17" fmla="*/ 7 h 7"/>
                <a:gd name="T18" fmla="*/ 6 w 6"/>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7"/>
                <a:gd name="T32" fmla="*/ 6 w 6"/>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7">
                  <a:moveTo>
                    <a:pt x="6" y="7"/>
                  </a:moveTo>
                  <a:lnTo>
                    <a:pt x="6" y="7"/>
                  </a:lnTo>
                  <a:lnTo>
                    <a:pt x="3" y="7"/>
                  </a:lnTo>
                  <a:lnTo>
                    <a:pt x="0" y="3"/>
                  </a:lnTo>
                  <a:lnTo>
                    <a:pt x="3" y="0"/>
                  </a:lnTo>
                  <a:lnTo>
                    <a:pt x="6"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02" name="Freeform 609"/>
            <p:cNvSpPr>
              <a:spLocks/>
            </p:cNvSpPr>
            <p:nvPr/>
          </p:nvSpPr>
          <p:spPr bwMode="auto">
            <a:xfrm>
              <a:off x="746125" y="4583113"/>
              <a:ext cx="11112" cy="11112"/>
            </a:xfrm>
            <a:custGeom>
              <a:avLst/>
              <a:gdLst>
                <a:gd name="T0" fmla="*/ 7 w 7"/>
                <a:gd name="T1" fmla="*/ 7 h 7"/>
                <a:gd name="T2" fmla="*/ 7 w 7"/>
                <a:gd name="T3" fmla="*/ 7 h 7"/>
                <a:gd name="T4" fmla="*/ 4 w 7"/>
                <a:gd name="T5" fmla="*/ 7 h 7"/>
                <a:gd name="T6" fmla="*/ 0 w 7"/>
                <a:gd name="T7" fmla="*/ 7 h 7"/>
                <a:gd name="T8" fmla="*/ 0 w 7"/>
                <a:gd name="T9" fmla="*/ 7 h 7"/>
                <a:gd name="T10" fmla="*/ 0 w 7"/>
                <a:gd name="T11" fmla="*/ 4 h 7"/>
                <a:gd name="T12" fmla="*/ 0 w 7"/>
                <a:gd name="T13" fmla="*/ 4 h 7"/>
                <a:gd name="T14" fmla="*/ 4 w 7"/>
                <a:gd name="T15" fmla="*/ 0 h 7"/>
                <a:gd name="T16" fmla="*/ 4 w 7"/>
                <a:gd name="T17" fmla="*/ 0 h 7"/>
                <a:gd name="T18" fmla="*/ 7 w 7"/>
                <a:gd name="T19" fmla="*/ 7 h 7"/>
                <a:gd name="T20" fmla="*/ 7 w 7"/>
                <a:gd name="T21" fmla="*/ 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7"/>
                <a:gd name="T35" fmla="*/ 7 w 7"/>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7">
                  <a:moveTo>
                    <a:pt x="7" y="7"/>
                  </a:moveTo>
                  <a:lnTo>
                    <a:pt x="7" y="7"/>
                  </a:lnTo>
                  <a:lnTo>
                    <a:pt x="4" y="7"/>
                  </a:lnTo>
                  <a:lnTo>
                    <a:pt x="0" y="7"/>
                  </a:lnTo>
                  <a:lnTo>
                    <a:pt x="0" y="4"/>
                  </a:lnTo>
                  <a:lnTo>
                    <a:pt x="4" y="0"/>
                  </a:lnTo>
                  <a:lnTo>
                    <a:pt x="7"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03" name="Freeform 610"/>
            <p:cNvSpPr>
              <a:spLocks/>
            </p:cNvSpPr>
            <p:nvPr/>
          </p:nvSpPr>
          <p:spPr bwMode="auto">
            <a:xfrm>
              <a:off x="757238" y="4589463"/>
              <a:ext cx="9525" cy="9525"/>
            </a:xfrm>
            <a:custGeom>
              <a:avLst/>
              <a:gdLst>
                <a:gd name="T0" fmla="*/ 6 w 6"/>
                <a:gd name="T1" fmla="*/ 6 h 6"/>
                <a:gd name="T2" fmla="*/ 6 w 6"/>
                <a:gd name="T3" fmla="*/ 6 h 6"/>
                <a:gd name="T4" fmla="*/ 3 w 6"/>
                <a:gd name="T5" fmla="*/ 6 h 6"/>
                <a:gd name="T6" fmla="*/ 3 w 6"/>
                <a:gd name="T7" fmla="*/ 6 h 6"/>
                <a:gd name="T8" fmla="*/ 0 w 6"/>
                <a:gd name="T9" fmla="*/ 3 h 6"/>
                <a:gd name="T10" fmla="*/ 0 w 6"/>
                <a:gd name="T11" fmla="*/ 3 h 6"/>
                <a:gd name="T12" fmla="*/ 6 w 6"/>
                <a:gd name="T13" fmla="*/ 0 h 6"/>
                <a:gd name="T14" fmla="*/ 6 w 6"/>
                <a:gd name="T15" fmla="*/ 0 h 6"/>
                <a:gd name="T16" fmla="*/ 6 w 6"/>
                <a:gd name="T17" fmla="*/ 6 h 6"/>
                <a:gd name="T18" fmla="*/ 6 w 6"/>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6"/>
                  </a:moveTo>
                  <a:lnTo>
                    <a:pt x="6" y="6"/>
                  </a:lnTo>
                  <a:lnTo>
                    <a:pt x="3" y="6"/>
                  </a:lnTo>
                  <a:lnTo>
                    <a:pt x="0" y="3"/>
                  </a:lnTo>
                  <a:lnTo>
                    <a:pt x="6"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04" name="Freeform 611"/>
            <p:cNvSpPr>
              <a:spLocks/>
            </p:cNvSpPr>
            <p:nvPr/>
          </p:nvSpPr>
          <p:spPr bwMode="auto">
            <a:xfrm>
              <a:off x="1058863" y="4673600"/>
              <a:ext cx="30162" cy="55562"/>
            </a:xfrm>
            <a:custGeom>
              <a:avLst/>
              <a:gdLst>
                <a:gd name="T0" fmla="*/ 0 w 19"/>
                <a:gd name="T1" fmla="*/ 35 h 35"/>
                <a:gd name="T2" fmla="*/ 12 w 19"/>
                <a:gd name="T3" fmla="*/ 35 h 35"/>
                <a:gd name="T4" fmla="*/ 19 w 19"/>
                <a:gd name="T5" fmla="*/ 4 h 35"/>
                <a:gd name="T6" fmla="*/ 6 w 19"/>
                <a:gd name="T7" fmla="*/ 0 h 35"/>
                <a:gd name="T8" fmla="*/ 0 w 19"/>
                <a:gd name="T9" fmla="*/ 35 h 35"/>
                <a:gd name="T10" fmla="*/ 0 60000 65536"/>
                <a:gd name="T11" fmla="*/ 0 60000 65536"/>
                <a:gd name="T12" fmla="*/ 0 60000 65536"/>
                <a:gd name="T13" fmla="*/ 0 60000 65536"/>
                <a:gd name="T14" fmla="*/ 0 60000 65536"/>
                <a:gd name="T15" fmla="*/ 0 w 19"/>
                <a:gd name="T16" fmla="*/ 0 h 35"/>
                <a:gd name="T17" fmla="*/ 19 w 19"/>
                <a:gd name="T18" fmla="*/ 35 h 35"/>
              </a:gdLst>
              <a:ahLst/>
              <a:cxnLst>
                <a:cxn ang="T10">
                  <a:pos x="T0" y="T1"/>
                </a:cxn>
                <a:cxn ang="T11">
                  <a:pos x="T2" y="T3"/>
                </a:cxn>
                <a:cxn ang="T12">
                  <a:pos x="T4" y="T5"/>
                </a:cxn>
                <a:cxn ang="T13">
                  <a:pos x="T6" y="T7"/>
                </a:cxn>
                <a:cxn ang="T14">
                  <a:pos x="T8" y="T9"/>
                </a:cxn>
              </a:cxnLst>
              <a:rect l="T15" t="T16" r="T17" b="T18"/>
              <a:pathLst>
                <a:path w="19" h="35">
                  <a:moveTo>
                    <a:pt x="0" y="35"/>
                  </a:moveTo>
                  <a:lnTo>
                    <a:pt x="12" y="35"/>
                  </a:lnTo>
                  <a:lnTo>
                    <a:pt x="19" y="4"/>
                  </a:lnTo>
                  <a:lnTo>
                    <a:pt x="6" y="0"/>
                  </a:lnTo>
                  <a:lnTo>
                    <a:pt x="0" y="35"/>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05" name="Freeform 612"/>
            <p:cNvSpPr>
              <a:spLocks/>
            </p:cNvSpPr>
            <p:nvPr/>
          </p:nvSpPr>
          <p:spPr bwMode="auto">
            <a:xfrm>
              <a:off x="1058863" y="4729163"/>
              <a:ext cx="90487" cy="34925"/>
            </a:xfrm>
            <a:custGeom>
              <a:avLst/>
              <a:gdLst>
                <a:gd name="T0" fmla="*/ 12 w 57"/>
                <a:gd name="T1" fmla="*/ 0 h 22"/>
                <a:gd name="T2" fmla="*/ 57 w 57"/>
                <a:gd name="T3" fmla="*/ 16 h 22"/>
                <a:gd name="T4" fmla="*/ 57 w 57"/>
                <a:gd name="T5" fmla="*/ 22 h 22"/>
                <a:gd name="T6" fmla="*/ 0 w 57"/>
                <a:gd name="T7" fmla="*/ 0 h 22"/>
                <a:gd name="T8" fmla="*/ 12 w 57"/>
                <a:gd name="T9" fmla="*/ 0 h 22"/>
                <a:gd name="T10" fmla="*/ 0 60000 65536"/>
                <a:gd name="T11" fmla="*/ 0 60000 65536"/>
                <a:gd name="T12" fmla="*/ 0 60000 65536"/>
                <a:gd name="T13" fmla="*/ 0 60000 65536"/>
                <a:gd name="T14" fmla="*/ 0 60000 65536"/>
                <a:gd name="T15" fmla="*/ 0 w 57"/>
                <a:gd name="T16" fmla="*/ 0 h 22"/>
                <a:gd name="T17" fmla="*/ 57 w 57"/>
                <a:gd name="T18" fmla="*/ 22 h 22"/>
              </a:gdLst>
              <a:ahLst/>
              <a:cxnLst>
                <a:cxn ang="T10">
                  <a:pos x="T0" y="T1"/>
                </a:cxn>
                <a:cxn ang="T11">
                  <a:pos x="T2" y="T3"/>
                </a:cxn>
                <a:cxn ang="T12">
                  <a:pos x="T4" y="T5"/>
                </a:cxn>
                <a:cxn ang="T13">
                  <a:pos x="T6" y="T7"/>
                </a:cxn>
                <a:cxn ang="T14">
                  <a:pos x="T8" y="T9"/>
                </a:cxn>
              </a:cxnLst>
              <a:rect l="T15" t="T16" r="T17" b="T18"/>
              <a:pathLst>
                <a:path w="57" h="22">
                  <a:moveTo>
                    <a:pt x="12" y="0"/>
                  </a:moveTo>
                  <a:lnTo>
                    <a:pt x="57" y="16"/>
                  </a:lnTo>
                  <a:lnTo>
                    <a:pt x="57" y="22"/>
                  </a:lnTo>
                  <a:lnTo>
                    <a:pt x="0" y="0"/>
                  </a:lnTo>
                  <a:lnTo>
                    <a:pt x="12"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06" name="Freeform 613"/>
            <p:cNvSpPr>
              <a:spLocks/>
            </p:cNvSpPr>
            <p:nvPr/>
          </p:nvSpPr>
          <p:spPr bwMode="auto">
            <a:xfrm>
              <a:off x="1158875" y="4714875"/>
              <a:ext cx="20637" cy="55562"/>
            </a:xfrm>
            <a:custGeom>
              <a:avLst/>
              <a:gdLst>
                <a:gd name="T0" fmla="*/ 0 w 13"/>
                <a:gd name="T1" fmla="*/ 35 h 35"/>
                <a:gd name="T2" fmla="*/ 9 w 13"/>
                <a:gd name="T3" fmla="*/ 31 h 35"/>
                <a:gd name="T4" fmla="*/ 13 w 13"/>
                <a:gd name="T5" fmla="*/ 3 h 35"/>
                <a:gd name="T6" fmla="*/ 6 w 13"/>
                <a:gd name="T7" fmla="*/ 0 h 35"/>
                <a:gd name="T8" fmla="*/ 0 w 13"/>
                <a:gd name="T9" fmla="*/ 35 h 35"/>
                <a:gd name="T10" fmla="*/ 0 60000 65536"/>
                <a:gd name="T11" fmla="*/ 0 60000 65536"/>
                <a:gd name="T12" fmla="*/ 0 60000 65536"/>
                <a:gd name="T13" fmla="*/ 0 60000 65536"/>
                <a:gd name="T14" fmla="*/ 0 60000 65536"/>
                <a:gd name="T15" fmla="*/ 0 w 13"/>
                <a:gd name="T16" fmla="*/ 0 h 35"/>
                <a:gd name="T17" fmla="*/ 13 w 13"/>
                <a:gd name="T18" fmla="*/ 35 h 35"/>
              </a:gdLst>
              <a:ahLst/>
              <a:cxnLst>
                <a:cxn ang="T10">
                  <a:pos x="T0" y="T1"/>
                </a:cxn>
                <a:cxn ang="T11">
                  <a:pos x="T2" y="T3"/>
                </a:cxn>
                <a:cxn ang="T12">
                  <a:pos x="T4" y="T5"/>
                </a:cxn>
                <a:cxn ang="T13">
                  <a:pos x="T6" y="T7"/>
                </a:cxn>
                <a:cxn ang="T14">
                  <a:pos x="T8" y="T9"/>
                </a:cxn>
              </a:cxnLst>
              <a:rect l="T15" t="T16" r="T17" b="T18"/>
              <a:pathLst>
                <a:path w="13" h="35">
                  <a:moveTo>
                    <a:pt x="0" y="35"/>
                  </a:moveTo>
                  <a:lnTo>
                    <a:pt x="9" y="31"/>
                  </a:lnTo>
                  <a:lnTo>
                    <a:pt x="13" y="3"/>
                  </a:lnTo>
                  <a:lnTo>
                    <a:pt x="6" y="0"/>
                  </a:lnTo>
                  <a:lnTo>
                    <a:pt x="0" y="35"/>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07" name="Freeform 614"/>
            <p:cNvSpPr>
              <a:spLocks/>
            </p:cNvSpPr>
            <p:nvPr/>
          </p:nvSpPr>
          <p:spPr bwMode="auto">
            <a:xfrm>
              <a:off x="1158875" y="4764088"/>
              <a:ext cx="90487" cy="41275"/>
            </a:xfrm>
            <a:custGeom>
              <a:avLst/>
              <a:gdLst>
                <a:gd name="T0" fmla="*/ 9 w 57"/>
                <a:gd name="T1" fmla="*/ 0 h 26"/>
                <a:gd name="T2" fmla="*/ 57 w 57"/>
                <a:gd name="T3" fmla="*/ 19 h 26"/>
                <a:gd name="T4" fmla="*/ 57 w 57"/>
                <a:gd name="T5" fmla="*/ 26 h 26"/>
                <a:gd name="T6" fmla="*/ 0 w 57"/>
                <a:gd name="T7" fmla="*/ 4 h 26"/>
                <a:gd name="T8" fmla="*/ 9 w 57"/>
                <a:gd name="T9" fmla="*/ 0 h 26"/>
                <a:gd name="T10" fmla="*/ 0 60000 65536"/>
                <a:gd name="T11" fmla="*/ 0 60000 65536"/>
                <a:gd name="T12" fmla="*/ 0 60000 65536"/>
                <a:gd name="T13" fmla="*/ 0 60000 65536"/>
                <a:gd name="T14" fmla="*/ 0 60000 65536"/>
                <a:gd name="T15" fmla="*/ 0 w 57"/>
                <a:gd name="T16" fmla="*/ 0 h 26"/>
                <a:gd name="T17" fmla="*/ 57 w 57"/>
                <a:gd name="T18" fmla="*/ 26 h 26"/>
              </a:gdLst>
              <a:ahLst/>
              <a:cxnLst>
                <a:cxn ang="T10">
                  <a:pos x="T0" y="T1"/>
                </a:cxn>
                <a:cxn ang="T11">
                  <a:pos x="T2" y="T3"/>
                </a:cxn>
                <a:cxn ang="T12">
                  <a:pos x="T4" y="T5"/>
                </a:cxn>
                <a:cxn ang="T13">
                  <a:pos x="T6" y="T7"/>
                </a:cxn>
                <a:cxn ang="T14">
                  <a:pos x="T8" y="T9"/>
                </a:cxn>
              </a:cxnLst>
              <a:rect l="T15" t="T16" r="T17" b="T18"/>
              <a:pathLst>
                <a:path w="57" h="26">
                  <a:moveTo>
                    <a:pt x="9" y="0"/>
                  </a:moveTo>
                  <a:lnTo>
                    <a:pt x="57" y="19"/>
                  </a:lnTo>
                  <a:lnTo>
                    <a:pt x="57" y="26"/>
                  </a:lnTo>
                  <a:lnTo>
                    <a:pt x="0" y="4"/>
                  </a:lnTo>
                  <a:lnTo>
                    <a:pt x="9"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08" name="Freeform 615"/>
            <p:cNvSpPr>
              <a:spLocks/>
            </p:cNvSpPr>
            <p:nvPr/>
          </p:nvSpPr>
          <p:spPr bwMode="auto">
            <a:xfrm>
              <a:off x="1263650" y="4775200"/>
              <a:ext cx="15875" cy="34925"/>
            </a:xfrm>
            <a:custGeom>
              <a:avLst/>
              <a:gdLst>
                <a:gd name="T0" fmla="*/ 0 w 10"/>
                <a:gd name="T1" fmla="*/ 22 h 22"/>
                <a:gd name="T2" fmla="*/ 7 w 10"/>
                <a:gd name="T3" fmla="*/ 19 h 22"/>
                <a:gd name="T4" fmla="*/ 10 w 10"/>
                <a:gd name="T5" fmla="*/ 3 h 22"/>
                <a:gd name="T6" fmla="*/ 3 w 10"/>
                <a:gd name="T7" fmla="*/ 0 h 22"/>
                <a:gd name="T8" fmla="*/ 0 w 10"/>
                <a:gd name="T9" fmla="*/ 22 h 22"/>
                <a:gd name="T10" fmla="*/ 0 60000 65536"/>
                <a:gd name="T11" fmla="*/ 0 60000 65536"/>
                <a:gd name="T12" fmla="*/ 0 60000 65536"/>
                <a:gd name="T13" fmla="*/ 0 60000 65536"/>
                <a:gd name="T14" fmla="*/ 0 60000 65536"/>
                <a:gd name="T15" fmla="*/ 0 w 10"/>
                <a:gd name="T16" fmla="*/ 0 h 22"/>
                <a:gd name="T17" fmla="*/ 10 w 10"/>
                <a:gd name="T18" fmla="*/ 22 h 22"/>
              </a:gdLst>
              <a:ahLst/>
              <a:cxnLst>
                <a:cxn ang="T10">
                  <a:pos x="T0" y="T1"/>
                </a:cxn>
                <a:cxn ang="T11">
                  <a:pos x="T2" y="T3"/>
                </a:cxn>
                <a:cxn ang="T12">
                  <a:pos x="T4" y="T5"/>
                </a:cxn>
                <a:cxn ang="T13">
                  <a:pos x="T6" y="T7"/>
                </a:cxn>
                <a:cxn ang="T14">
                  <a:pos x="T8" y="T9"/>
                </a:cxn>
              </a:cxnLst>
              <a:rect l="T15" t="T16" r="T17" b="T18"/>
              <a:pathLst>
                <a:path w="10" h="22">
                  <a:moveTo>
                    <a:pt x="0" y="22"/>
                  </a:moveTo>
                  <a:lnTo>
                    <a:pt x="7" y="19"/>
                  </a:lnTo>
                  <a:lnTo>
                    <a:pt x="10" y="3"/>
                  </a:lnTo>
                  <a:lnTo>
                    <a:pt x="3" y="0"/>
                  </a:lnTo>
                  <a:lnTo>
                    <a:pt x="0" y="22"/>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09" name="Freeform 616"/>
            <p:cNvSpPr>
              <a:spLocks/>
            </p:cNvSpPr>
            <p:nvPr/>
          </p:nvSpPr>
          <p:spPr bwMode="auto">
            <a:xfrm>
              <a:off x="1263650" y="4805363"/>
              <a:ext cx="90487" cy="39687"/>
            </a:xfrm>
            <a:custGeom>
              <a:avLst/>
              <a:gdLst>
                <a:gd name="T0" fmla="*/ 7 w 57"/>
                <a:gd name="T1" fmla="*/ 0 h 25"/>
                <a:gd name="T2" fmla="*/ 57 w 57"/>
                <a:gd name="T3" fmla="*/ 19 h 25"/>
                <a:gd name="T4" fmla="*/ 54 w 57"/>
                <a:gd name="T5" fmla="*/ 25 h 25"/>
                <a:gd name="T6" fmla="*/ 0 w 57"/>
                <a:gd name="T7" fmla="*/ 3 h 25"/>
                <a:gd name="T8" fmla="*/ 7 w 57"/>
                <a:gd name="T9" fmla="*/ 0 h 25"/>
                <a:gd name="T10" fmla="*/ 0 60000 65536"/>
                <a:gd name="T11" fmla="*/ 0 60000 65536"/>
                <a:gd name="T12" fmla="*/ 0 60000 65536"/>
                <a:gd name="T13" fmla="*/ 0 60000 65536"/>
                <a:gd name="T14" fmla="*/ 0 60000 65536"/>
                <a:gd name="T15" fmla="*/ 0 w 57"/>
                <a:gd name="T16" fmla="*/ 0 h 25"/>
                <a:gd name="T17" fmla="*/ 57 w 57"/>
                <a:gd name="T18" fmla="*/ 25 h 25"/>
              </a:gdLst>
              <a:ahLst/>
              <a:cxnLst>
                <a:cxn ang="T10">
                  <a:pos x="T0" y="T1"/>
                </a:cxn>
                <a:cxn ang="T11">
                  <a:pos x="T2" y="T3"/>
                </a:cxn>
                <a:cxn ang="T12">
                  <a:pos x="T4" y="T5"/>
                </a:cxn>
                <a:cxn ang="T13">
                  <a:pos x="T6" y="T7"/>
                </a:cxn>
                <a:cxn ang="T14">
                  <a:pos x="T8" y="T9"/>
                </a:cxn>
              </a:cxnLst>
              <a:rect l="T15" t="T16" r="T17" b="T18"/>
              <a:pathLst>
                <a:path w="57" h="25">
                  <a:moveTo>
                    <a:pt x="7" y="0"/>
                  </a:moveTo>
                  <a:lnTo>
                    <a:pt x="57" y="19"/>
                  </a:lnTo>
                  <a:lnTo>
                    <a:pt x="54" y="25"/>
                  </a:lnTo>
                  <a:lnTo>
                    <a:pt x="0" y="3"/>
                  </a:lnTo>
                  <a:lnTo>
                    <a:pt x="7"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grpSp>
      <p:grpSp>
        <p:nvGrpSpPr>
          <p:cNvPr id="9" name="Group 1252"/>
          <p:cNvGrpSpPr>
            <a:grpSpLocks/>
          </p:cNvGrpSpPr>
          <p:nvPr/>
        </p:nvGrpSpPr>
        <p:grpSpPr bwMode="auto">
          <a:xfrm>
            <a:off x="2449514" y="1528763"/>
            <a:ext cx="3616325" cy="2970212"/>
            <a:chOff x="334963" y="2640013"/>
            <a:chExt cx="3094037" cy="2541587"/>
          </a:xfrm>
        </p:grpSpPr>
        <p:sp>
          <p:nvSpPr>
            <p:cNvPr id="15451" name="AutoShape 3"/>
            <p:cNvSpPr>
              <a:spLocks noChangeAspect="1" noChangeArrowheads="1" noTextEdit="1"/>
            </p:cNvSpPr>
            <p:nvPr/>
          </p:nvSpPr>
          <p:spPr bwMode="auto">
            <a:xfrm>
              <a:off x="334963" y="2640013"/>
              <a:ext cx="3094037" cy="254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grpSp>
          <p:nvGrpSpPr>
            <p:cNvPr id="15452" name="Group 205"/>
            <p:cNvGrpSpPr>
              <a:grpSpLocks/>
            </p:cNvGrpSpPr>
            <p:nvPr/>
          </p:nvGrpSpPr>
          <p:grpSpPr bwMode="auto">
            <a:xfrm>
              <a:off x="344488" y="2649538"/>
              <a:ext cx="3074987" cy="2522537"/>
              <a:chOff x="217" y="1669"/>
              <a:chExt cx="1937" cy="1589"/>
            </a:xfrm>
          </p:grpSpPr>
          <p:sp>
            <p:nvSpPr>
              <p:cNvPr id="15797" name="Freeform 5"/>
              <p:cNvSpPr>
                <a:spLocks/>
              </p:cNvSpPr>
              <p:nvPr/>
            </p:nvSpPr>
            <p:spPr bwMode="auto">
              <a:xfrm>
                <a:off x="217" y="1669"/>
                <a:ext cx="1937" cy="1589"/>
              </a:xfrm>
              <a:custGeom>
                <a:avLst/>
                <a:gdLst>
                  <a:gd name="T0" fmla="*/ 1934 w 1937"/>
                  <a:gd name="T1" fmla="*/ 1244 h 1589"/>
                  <a:gd name="T2" fmla="*/ 1930 w 1937"/>
                  <a:gd name="T3" fmla="*/ 1234 h 1589"/>
                  <a:gd name="T4" fmla="*/ 1918 w 1937"/>
                  <a:gd name="T5" fmla="*/ 1222 h 1589"/>
                  <a:gd name="T6" fmla="*/ 1899 w 1937"/>
                  <a:gd name="T7" fmla="*/ 1212 h 1589"/>
                  <a:gd name="T8" fmla="*/ 1883 w 1937"/>
                  <a:gd name="T9" fmla="*/ 1209 h 1589"/>
                  <a:gd name="T10" fmla="*/ 1082 w 1937"/>
                  <a:gd name="T11" fmla="*/ 978 h 1589"/>
                  <a:gd name="T12" fmla="*/ 1051 w 1937"/>
                  <a:gd name="T13" fmla="*/ 557 h 1589"/>
                  <a:gd name="T14" fmla="*/ 1022 w 1937"/>
                  <a:gd name="T15" fmla="*/ 162 h 1589"/>
                  <a:gd name="T16" fmla="*/ 1013 w 1937"/>
                  <a:gd name="T17" fmla="*/ 133 h 1589"/>
                  <a:gd name="T18" fmla="*/ 987 w 1937"/>
                  <a:gd name="T19" fmla="*/ 114 h 1589"/>
                  <a:gd name="T20" fmla="*/ 965 w 1937"/>
                  <a:gd name="T21" fmla="*/ 111 h 1589"/>
                  <a:gd name="T22" fmla="*/ 79 w 1937"/>
                  <a:gd name="T23" fmla="*/ 3 h 1589"/>
                  <a:gd name="T24" fmla="*/ 67 w 1937"/>
                  <a:gd name="T25" fmla="*/ 3 h 1589"/>
                  <a:gd name="T26" fmla="*/ 45 w 1937"/>
                  <a:gd name="T27" fmla="*/ 3 h 1589"/>
                  <a:gd name="T28" fmla="*/ 19 w 1937"/>
                  <a:gd name="T29" fmla="*/ 16 h 1589"/>
                  <a:gd name="T30" fmla="*/ 7 w 1937"/>
                  <a:gd name="T31" fmla="*/ 35 h 1589"/>
                  <a:gd name="T32" fmla="*/ 0 w 1937"/>
                  <a:gd name="T33" fmla="*/ 73 h 1589"/>
                  <a:gd name="T34" fmla="*/ 0 w 1937"/>
                  <a:gd name="T35" fmla="*/ 89 h 1589"/>
                  <a:gd name="T36" fmla="*/ 41 w 1937"/>
                  <a:gd name="T37" fmla="*/ 620 h 1589"/>
                  <a:gd name="T38" fmla="*/ 79 w 1937"/>
                  <a:gd name="T39" fmla="*/ 1117 h 1589"/>
                  <a:gd name="T40" fmla="*/ 83 w 1937"/>
                  <a:gd name="T41" fmla="*/ 1155 h 1589"/>
                  <a:gd name="T42" fmla="*/ 83 w 1937"/>
                  <a:gd name="T43" fmla="*/ 1168 h 1589"/>
                  <a:gd name="T44" fmla="*/ 86 w 1937"/>
                  <a:gd name="T45" fmla="*/ 1174 h 1589"/>
                  <a:gd name="T46" fmla="*/ 98 w 1937"/>
                  <a:gd name="T47" fmla="*/ 1193 h 1589"/>
                  <a:gd name="T48" fmla="*/ 124 w 1937"/>
                  <a:gd name="T49" fmla="*/ 1206 h 1589"/>
                  <a:gd name="T50" fmla="*/ 133 w 1937"/>
                  <a:gd name="T51" fmla="*/ 1209 h 1589"/>
                  <a:gd name="T52" fmla="*/ 146 w 1937"/>
                  <a:gd name="T53" fmla="*/ 1228 h 1589"/>
                  <a:gd name="T54" fmla="*/ 178 w 1937"/>
                  <a:gd name="T55" fmla="*/ 1250 h 1589"/>
                  <a:gd name="T56" fmla="*/ 190 w 1937"/>
                  <a:gd name="T57" fmla="*/ 1253 h 1589"/>
                  <a:gd name="T58" fmla="*/ 1022 w 1937"/>
                  <a:gd name="T59" fmla="*/ 1573 h 1589"/>
                  <a:gd name="T60" fmla="*/ 1101 w 1937"/>
                  <a:gd name="T61" fmla="*/ 1589 h 1589"/>
                  <a:gd name="T62" fmla="*/ 1146 w 1937"/>
                  <a:gd name="T63" fmla="*/ 1582 h 1589"/>
                  <a:gd name="T64" fmla="*/ 1177 w 1937"/>
                  <a:gd name="T65" fmla="*/ 1573 h 1589"/>
                  <a:gd name="T66" fmla="*/ 1788 w 1937"/>
                  <a:gd name="T67" fmla="*/ 1374 h 1589"/>
                  <a:gd name="T68" fmla="*/ 1854 w 1937"/>
                  <a:gd name="T69" fmla="*/ 1351 h 1589"/>
                  <a:gd name="T70" fmla="*/ 1886 w 1937"/>
                  <a:gd name="T71" fmla="*/ 1342 h 1589"/>
                  <a:gd name="T72" fmla="*/ 1918 w 1937"/>
                  <a:gd name="T73" fmla="*/ 1323 h 1589"/>
                  <a:gd name="T74" fmla="*/ 1927 w 1937"/>
                  <a:gd name="T75" fmla="*/ 1301 h 1589"/>
                  <a:gd name="T76" fmla="*/ 1934 w 1937"/>
                  <a:gd name="T77" fmla="*/ 1269 h 1589"/>
                  <a:gd name="T78" fmla="*/ 1934 w 1937"/>
                  <a:gd name="T79" fmla="*/ 1269 h 1589"/>
                  <a:gd name="T80" fmla="*/ 1934 w 1937"/>
                  <a:gd name="T81" fmla="*/ 1266 h 1589"/>
                  <a:gd name="T82" fmla="*/ 1937 w 1937"/>
                  <a:gd name="T83" fmla="*/ 1256 h 1589"/>
                  <a:gd name="T84" fmla="*/ 1937 w 1937"/>
                  <a:gd name="T85" fmla="*/ 1247 h 158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37"/>
                  <a:gd name="T130" fmla="*/ 0 h 1589"/>
                  <a:gd name="T131" fmla="*/ 1937 w 1937"/>
                  <a:gd name="T132" fmla="*/ 1589 h 158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37" h="1589">
                    <a:moveTo>
                      <a:pt x="1937" y="1247"/>
                    </a:moveTo>
                    <a:lnTo>
                      <a:pt x="1937" y="1247"/>
                    </a:lnTo>
                    <a:lnTo>
                      <a:pt x="1934" y="1244"/>
                    </a:lnTo>
                    <a:lnTo>
                      <a:pt x="1934" y="1241"/>
                    </a:lnTo>
                    <a:lnTo>
                      <a:pt x="1930" y="1234"/>
                    </a:lnTo>
                    <a:lnTo>
                      <a:pt x="1924" y="1228"/>
                    </a:lnTo>
                    <a:lnTo>
                      <a:pt x="1918" y="1222"/>
                    </a:lnTo>
                    <a:lnTo>
                      <a:pt x="1899" y="1212"/>
                    </a:lnTo>
                    <a:lnTo>
                      <a:pt x="1896" y="1212"/>
                    </a:lnTo>
                    <a:lnTo>
                      <a:pt x="1883" y="1209"/>
                    </a:lnTo>
                    <a:lnTo>
                      <a:pt x="1481" y="1092"/>
                    </a:lnTo>
                    <a:lnTo>
                      <a:pt x="1082" y="978"/>
                    </a:lnTo>
                    <a:lnTo>
                      <a:pt x="1051" y="557"/>
                    </a:lnTo>
                    <a:lnTo>
                      <a:pt x="1032" y="291"/>
                    </a:lnTo>
                    <a:lnTo>
                      <a:pt x="1022" y="162"/>
                    </a:lnTo>
                    <a:lnTo>
                      <a:pt x="1019" y="146"/>
                    </a:lnTo>
                    <a:lnTo>
                      <a:pt x="1013" y="133"/>
                    </a:lnTo>
                    <a:lnTo>
                      <a:pt x="1000" y="121"/>
                    </a:lnTo>
                    <a:lnTo>
                      <a:pt x="987" y="114"/>
                    </a:lnTo>
                    <a:lnTo>
                      <a:pt x="965" y="111"/>
                    </a:lnTo>
                    <a:lnTo>
                      <a:pt x="956" y="108"/>
                    </a:lnTo>
                    <a:lnTo>
                      <a:pt x="79" y="3"/>
                    </a:lnTo>
                    <a:lnTo>
                      <a:pt x="67" y="3"/>
                    </a:lnTo>
                    <a:lnTo>
                      <a:pt x="57" y="0"/>
                    </a:lnTo>
                    <a:lnTo>
                      <a:pt x="45" y="3"/>
                    </a:lnTo>
                    <a:lnTo>
                      <a:pt x="29" y="10"/>
                    </a:lnTo>
                    <a:lnTo>
                      <a:pt x="19" y="16"/>
                    </a:lnTo>
                    <a:lnTo>
                      <a:pt x="13" y="22"/>
                    </a:lnTo>
                    <a:lnTo>
                      <a:pt x="7" y="35"/>
                    </a:lnTo>
                    <a:lnTo>
                      <a:pt x="3" y="48"/>
                    </a:lnTo>
                    <a:lnTo>
                      <a:pt x="0" y="73"/>
                    </a:lnTo>
                    <a:lnTo>
                      <a:pt x="0" y="89"/>
                    </a:lnTo>
                    <a:lnTo>
                      <a:pt x="41" y="620"/>
                    </a:lnTo>
                    <a:lnTo>
                      <a:pt x="70" y="991"/>
                    </a:lnTo>
                    <a:lnTo>
                      <a:pt x="79" y="1117"/>
                    </a:lnTo>
                    <a:lnTo>
                      <a:pt x="83" y="1155"/>
                    </a:lnTo>
                    <a:lnTo>
                      <a:pt x="83" y="1165"/>
                    </a:lnTo>
                    <a:lnTo>
                      <a:pt x="83" y="1168"/>
                    </a:lnTo>
                    <a:lnTo>
                      <a:pt x="86" y="1174"/>
                    </a:lnTo>
                    <a:lnTo>
                      <a:pt x="89" y="1184"/>
                    </a:lnTo>
                    <a:lnTo>
                      <a:pt x="98" y="1193"/>
                    </a:lnTo>
                    <a:lnTo>
                      <a:pt x="111" y="1199"/>
                    </a:lnTo>
                    <a:lnTo>
                      <a:pt x="124" y="1206"/>
                    </a:lnTo>
                    <a:lnTo>
                      <a:pt x="133" y="1209"/>
                    </a:lnTo>
                    <a:lnTo>
                      <a:pt x="140" y="1218"/>
                    </a:lnTo>
                    <a:lnTo>
                      <a:pt x="146" y="1228"/>
                    </a:lnTo>
                    <a:lnTo>
                      <a:pt x="162" y="1241"/>
                    </a:lnTo>
                    <a:lnTo>
                      <a:pt x="178" y="1250"/>
                    </a:lnTo>
                    <a:lnTo>
                      <a:pt x="190" y="1253"/>
                    </a:lnTo>
                    <a:lnTo>
                      <a:pt x="1022" y="1573"/>
                    </a:lnTo>
                    <a:lnTo>
                      <a:pt x="1044" y="1582"/>
                    </a:lnTo>
                    <a:lnTo>
                      <a:pt x="1067" y="1586"/>
                    </a:lnTo>
                    <a:lnTo>
                      <a:pt x="1101" y="1589"/>
                    </a:lnTo>
                    <a:lnTo>
                      <a:pt x="1130" y="1586"/>
                    </a:lnTo>
                    <a:lnTo>
                      <a:pt x="1146" y="1582"/>
                    </a:lnTo>
                    <a:lnTo>
                      <a:pt x="1177" y="1573"/>
                    </a:lnTo>
                    <a:lnTo>
                      <a:pt x="1576" y="1443"/>
                    </a:lnTo>
                    <a:lnTo>
                      <a:pt x="1788" y="1374"/>
                    </a:lnTo>
                    <a:lnTo>
                      <a:pt x="1854" y="1351"/>
                    </a:lnTo>
                    <a:lnTo>
                      <a:pt x="1877" y="1345"/>
                    </a:lnTo>
                    <a:lnTo>
                      <a:pt x="1886" y="1342"/>
                    </a:lnTo>
                    <a:lnTo>
                      <a:pt x="1902" y="1332"/>
                    </a:lnTo>
                    <a:lnTo>
                      <a:pt x="1918" y="1323"/>
                    </a:lnTo>
                    <a:lnTo>
                      <a:pt x="1924" y="1310"/>
                    </a:lnTo>
                    <a:lnTo>
                      <a:pt x="1927" y="1301"/>
                    </a:lnTo>
                    <a:lnTo>
                      <a:pt x="1934" y="1269"/>
                    </a:lnTo>
                    <a:lnTo>
                      <a:pt x="1934" y="1266"/>
                    </a:lnTo>
                    <a:lnTo>
                      <a:pt x="1937" y="1260"/>
                    </a:lnTo>
                    <a:lnTo>
                      <a:pt x="1937" y="1256"/>
                    </a:lnTo>
                    <a:lnTo>
                      <a:pt x="1937" y="1253"/>
                    </a:lnTo>
                    <a:lnTo>
                      <a:pt x="1937" y="12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98" name="Freeform 6"/>
              <p:cNvSpPr>
                <a:spLocks/>
              </p:cNvSpPr>
              <p:nvPr/>
            </p:nvSpPr>
            <p:spPr bwMode="auto">
              <a:xfrm>
                <a:off x="265" y="1691"/>
                <a:ext cx="1015" cy="1168"/>
              </a:xfrm>
              <a:custGeom>
                <a:avLst/>
                <a:gdLst>
                  <a:gd name="T0" fmla="*/ 28 w 1015"/>
                  <a:gd name="T1" fmla="*/ 0 h 1168"/>
                  <a:gd name="T2" fmla="*/ 28 w 1015"/>
                  <a:gd name="T3" fmla="*/ 0 h 1168"/>
                  <a:gd name="T4" fmla="*/ 914 w 1015"/>
                  <a:gd name="T5" fmla="*/ 108 h 1168"/>
                  <a:gd name="T6" fmla="*/ 914 w 1015"/>
                  <a:gd name="T7" fmla="*/ 108 h 1168"/>
                  <a:gd name="T8" fmla="*/ 927 w 1015"/>
                  <a:gd name="T9" fmla="*/ 108 h 1168"/>
                  <a:gd name="T10" fmla="*/ 939 w 1015"/>
                  <a:gd name="T11" fmla="*/ 114 h 1168"/>
                  <a:gd name="T12" fmla="*/ 946 w 1015"/>
                  <a:gd name="T13" fmla="*/ 118 h 1168"/>
                  <a:gd name="T14" fmla="*/ 949 w 1015"/>
                  <a:gd name="T15" fmla="*/ 124 h 1168"/>
                  <a:gd name="T16" fmla="*/ 955 w 1015"/>
                  <a:gd name="T17" fmla="*/ 130 h 1168"/>
                  <a:gd name="T18" fmla="*/ 955 w 1015"/>
                  <a:gd name="T19" fmla="*/ 140 h 1168"/>
                  <a:gd name="T20" fmla="*/ 955 w 1015"/>
                  <a:gd name="T21" fmla="*/ 140 h 1168"/>
                  <a:gd name="T22" fmla="*/ 1015 w 1015"/>
                  <a:gd name="T23" fmla="*/ 978 h 1168"/>
                  <a:gd name="T24" fmla="*/ 101 w 1015"/>
                  <a:gd name="T25" fmla="*/ 1168 h 1168"/>
                  <a:gd name="T26" fmla="*/ 101 w 1015"/>
                  <a:gd name="T27" fmla="*/ 1168 h 1168"/>
                  <a:gd name="T28" fmla="*/ 98 w 1015"/>
                  <a:gd name="T29" fmla="*/ 1168 h 1168"/>
                  <a:gd name="T30" fmla="*/ 0 w 1015"/>
                  <a:gd name="T31" fmla="*/ 32 h 1168"/>
                  <a:gd name="T32" fmla="*/ 0 w 1015"/>
                  <a:gd name="T33" fmla="*/ 32 h 1168"/>
                  <a:gd name="T34" fmla="*/ 0 w 1015"/>
                  <a:gd name="T35" fmla="*/ 29 h 1168"/>
                  <a:gd name="T36" fmla="*/ 3 w 1015"/>
                  <a:gd name="T37" fmla="*/ 19 h 1168"/>
                  <a:gd name="T38" fmla="*/ 6 w 1015"/>
                  <a:gd name="T39" fmla="*/ 13 h 1168"/>
                  <a:gd name="T40" fmla="*/ 12 w 1015"/>
                  <a:gd name="T41" fmla="*/ 7 h 1168"/>
                  <a:gd name="T42" fmla="*/ 19 w 1015"/>
                  <a:gd name="T43" fmla="*/ 4 h 1168"/>
                  <a:gd name="T44" fmla="*/ 28 w 1015"/>
                  <a:gd name="T45" fmla="*/ 0 h 1168"/>
                  <a:gd name="T46" fmla="*/ 28 w 1015"/>
                  <a:gd name="T47" fmla="*/ 0 h 11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15"/>
                  <a:gd name="T73" fmla="*/ 0 h 1168"/>
                  <a:gd name="T74" fmla="*/ 1015 w 1015"/>
                  <a:gd name="T75" fmla="*/ 1168 h 11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15" h="1168">
                    <a:moveTo>
                      <a:pt x="28" y="0"/>
                    </a:moveTo>
                    <a:lnTo>
                      <a:pt x="28" y="0"/>
                    </a:lnTo>
                    <a:lnTo>
                      <a:pt x="914" y="108"/>
                    </a:lnTo>
                    <a:lnTo>
                      <a:pt x="927" y="108"/>
                    </a:lnTo>
                    <a:lnTo>
                      <a:pt x="939" y="114"/>
                    </a:lnTo>
                    <a:lnTo>
                      <a:pt x="946" y="118"/>
                    </a:lnTo>
                    <a:lnTo>
                      <a:pt x="949" y="124"/>
                    </a:lnTo>
                    <a:lnTo>
                      <a:pt x="955" y="130"/>
                    </a:lnTo>
                    <a:lnTo>
                      <a:pt x="955" y="140"/>
                    </a:lnTo>
                    <a:lnTo>
                      <a:pt x="1015" y="978"/>
                    </a:lnTo>
                    <a:lnTo>
                      <a:pt x="101" y="1168"/>
                    </a:lnTo>
                    <a:lnTo>
                      <a:pt x="98" y="1168"/>
                    </a:lnTo>
                    <a:lnTo>
                      <a:pt x="0" y="32"/>
                    </a:lnTo>
                    <a:lnTo>
                      <a:pt x="0" y="29"/>
                    </a:lnTo>
                    <a:lnTo>
                      <a:pt x="3" y="19"/>
                    </a:lnTo>
                    <a:lnTo>
                      <a:pt x="6" y="13"/>
                    </a:lnTo>
                    <a:lnTo>
                      <a:pt x="12" y="7"/>
                    </a:lnTo>
                    <a:lnTo>
                      <a:pt x="19" y="4"/>
                    </a:lnTo>
                    <a:lnTo>
                      <a:pt x="28"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99" name="Freeform 7"/>
              <p:cNvSpPr>
                <a:spLocks/>
              </p:cNvSpPr>
              <p:nvPr/>
            </p:nvSpPr>
            <p:spPr bwMode="auto">
              <a:xfrm>
                <a:off x="1132" y="1884"/>
                <a:ext cx="148" cy="817"/>
              </a:xfrm>
              <a:custGeom>
                <a:avLst/>
                <a:gdLst>
                  <a:gd name="T0" fmla="*/ 0 w 148"/>
                  <a:gd name="T1" fmla="*/ 817 h 817"/>
                  <a:gd name="T2" fmla="*/ 148 w 148"/>
                  <a:gd name="T3" fmla="*/ 785 h 817"/>
                  <a:gd name="T4" fmla="*/ 148 w 148"/>
                  <a:gd name="T5" fmla="*/ 785 h 817"/>
                  <a:gd name="T6" fmla="*/ 91 w 148"/>
                  <a:gd name="T7" fmla="*/ 0 h 817"/>
                  <a:gd name="T8" fmla="*/ 0 w 148"/>
                  <a:gd name="T9" fmla="*/ 817 h 817"/>
                  <a:gd name="T10" fmla="*/ 0 60000 65536"/>
                  <a:gd name="T11" fmla="*/ 0 60000 65536"/>
                  <a:gd name="T12" fmla="*/ 0 60000 65536"/>
                  <a:gd name="T13" fmla="*/ 0 60000 65536"/>
                  <a:gd name="T14" fmla="*/ 0 60000 65536"/>
                  <a:gd name="T15" fmla="*/ 0 w 148"/>
                  <a:gd name="T16" fmla="*/ 0 h 817"/>
                  <a:gd name="T17" fmla="*/ 148 w 148"/>
                  <a:gd name="T18" fmla="*/ 817 h 817"/>
                </a:gdLst>
                <a:ahLst/>
                <a:cxnLst>
                  <a:cxn ang="T10">
                    <a:pos x="T0" y="T1"/>
                  </a:cxn>
                  <a:cxn ang="T11">
                    <a:pos x="T2" y="T3"/>
                  </a:cxn>
                  <a:cxn ang="T12">
                    <a:pos x="T4" y="T5"/>
                  </a:cxn>
                  <a:cxn ang="T13">
                    <a:pos x="T6" y="T7"/>
                  </a:cxn>
                  <a:cxn ang="T14">
                    <a:pos x="T8" y="T9"/>
                  </a:cxn>
                </a:cxnLst>
                <a:rect l="T15" t="T16" r="T17" b="T18"/>
                <a:pathLst>
                  <a:path w="148" h="817">
                    <a:moveTo>
                      <a:pt x="0" y="817"/>
                    </a:moveTo>
                    <a:lnTo>
                      <a:pt x="148" y="785"/>
                    </a:lnTo>
                    <a:lnTo>
                      <a:pt x="91" y="0"/>
                    </a:lnTo>
                    <a:lnTo>
                      <a:pt x="0" y="81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00" name="Freeform 8"/>
              <p:cNvSpPr>
                <a:spLocks/>
              </p:cNvSpPr>
              <p:nvPr/>
            </p:nvSpPr>
            <p:spPr bwMode="auto">
              <a:xfrm>
                <a:off x="1094" y="1802"/>
                <a:ext cx="129" cy="905"/>
              </a:xfrm>
              <a:custGeom>
                <a:avLst/>
                <a:gdLst>
                  <a:gd name="T0" fmla="*/ 126 w 129"/>
                  <a:gd name="T1" fmla="*/ 29 h 905"/>
                  <a:gd name="T2" fmla="*/ 126 w 129"/>
                  <a:gd name="T3" fmla="*/ 29 h 905"/>
                  <a:gd name="T4" fmla="*/ 123 w 129"/>
                  <a:gd name="T5" fmla="*/ 16 h 905"/>
                  <a:gd name="T6" fmla="*/ 117 w 129"/>
                  <a:gd name="T7" fmla="*/ 10 h 905"/>
                  <a:gd name="T8" fmla="*/ 110 w 129"/>
                  <a:gd name="T9" fmla="*/ 3 h 905"/>
                  <a:gd name="T10" fmla="*/ 101 w 129"/>
                  <a:gd name="T11" fmla="*/ 0 h 905"/>
                  <a:gd name="T12" fmla="*/ 0 w 129"/>
                  <a:gd name="T13" fmla="*/ 905 h 905"/>
                  <a:gd name="T14" fmla="*/ 38 w 129"/>
                  <a:gd name="T15" fmla="*/ 899 h 905"/>
                  <a:gd name="T16" fmla="*/ 129 w 129"/>
                  <a:gd name="T17" fmla="*/ 82 h 905"/>
                  <a:gd name="T18" fmla="*/ 129 w 129"/>
                  <a:gd name="T19" fmla="*/ 82 h 905"/>
                  <a:gd name="T20" fmla="*/ 126 w 129"/>
                  <a:gd name="T21" fmla="*/ 29 h 905"/>
                  <a:gd name="T22" fmla="*/ 126 w 129"/>
                  <a:gd name="T23" fmla="*/ 29 h 9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9"/>
                  <a:gd name="T37" fmla="*/ 0 h 905"/>
                  <a:gd name="T38" fmla="*/ 129 w 129"/>
                  <a:gd name="T39" fmla="*/ 905 h 90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9" h="905">
                    <a:moveTo>
                      <a:pt x="126" y="29"/>
                    </a:moveTo>
                    <a:lnTo>
                      <a:pt x="126" y="29"/>
                    </a:lnTo>
                    <a:lnTo>
                      <a:pt x="123" y="16"/>
                    </a:lnTo>
                    <a:lnTo>
                      <a:pt x="117" y="10"/>
                    </a:lnTo>
                    <a:lnTo>
                      <a:pt x="110" y="3"/>
                    </a:lnTo>
                    <a:lnTo>
                      <a:pt x="101" y="0"/>
                    </a:lnTo>
                    <a:lnTo>
                      <a:pt x="0" y="905"/>
                    </a:lnTo>
                    <a:lnTo>
                      <a:pt x="38" y="899"/>
                    </a:lnTo>
                    <a:lnTo>
                      <a:pt x="129" y="82"/>
                    </a:lnTo>
                    <a:lnTo>
                      <a:pt x="126" y="2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01" name="Freeform 9"/>
              <p:cNvSpPr>
                <a:spLocks/>
              </p:cNvSpPr>
              <p:nvPr/>
            </p:nvSpPr>
            <p:spPr bwMode="auto">
              <a:xfrm>
                <a:off x="1056" y="1796"/>
                <a:ext cx="139" cy="921"/>
              </a:xfrm>
              <a:custGeom>
                <a:avLst/>
                <a:gdLst>
                  <a:gd name="T0" fmla="*/ 123 w 139"/>
                  <a:gd name="T1" fmla="*/ 3 h 921"/>
                  <a:gd name="T2" fmla="*/ 123 w 139"/>
                  <a:gd name="T3" fmla="*/ 3 h 921"/>
                  <a:gd name="T4" fmla="*/ 104 w 139"/>
                  <a:gd name="T5" fmla="*/ 0 h 921"/>
                  <a:gd name="T6" fmla="*/ 0 w 139"/>
                  <a:gd name="T7" fmla="*/ 921 h 921"/>
                  <a:gd name="T8" fmla="*/ 38 w 139"/>
                  <a:gd name="T9" fmla="*/ 911 h 921"/>
                  <a:gd name="T10" fmla="*/ 139 w 139"/>
                  <a:gd name="T11" fmla="*/ 6 h 921"/>
                  <a:gd name="T12" fmla="*/ 139 w 139"/>
                  <a:gd name="T13" fmla="*/ 6 h 921"/>
                  <a:gd name="T14" fmla="*/ 123 w 139"/>
                  <a:gd name="T15" fmla="*/ 3 h 921"/>
                  <a:gd name="T16" fmla="*/ 123 w 139"/>
                  <a:gd name="T17" fmla="*/ 3 h 9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9"/>
                  <a:gd name="T28" fmla="*/ 0 h 921"/>
                  <a:gd name="T29" fmla="*/ 139 w 139"/>
                  <a:gd name="T30" fmla="*/ 921 h 9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9" h="921">
                    <a:moveTo>
                      <a:pt x="123" y="3"/>
                    </a:moveTo>
                    <a:lnTo>
                      <a:pt x="123" y="3"/>
                    </a:lnTo>
                    <a:lnTo>
                      <a:pt x="104" y="0"/>
                    </a:lnTo>
                    <a:lnTo>
                      <a:pt x="0" y="921"/>
                    </a:lnTo>
                    <a:lnTo>
                      <a:pt x="38" y="911"/>
                    </a:lnTo>
                    <a:lnTo>
                      <a:pt x="139" y="6"/>
                    </a:lnTo>
                    <a:lnTo>
                      <a:pt x="123" y="3"/>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02" name="Freeform 10"/>
              <p:cNvSpPr>
                <a:spLocks/>
              </p:cNvSpPr>
              <p:nvPr/>
            </p:nvSpPr>
            <p:spPr bwMode="auto">
              <a:xfrm>
                <a:off x="1018" y="1790"/>
                <a:ext cx="142" cy="933"/>
              </a:xfrm>
              <a:custGeom>
                <a:avLst/>
                <a:gdLst>
                  <a:gd name="T0" fmla="*/ 104 w 142"/>
                  <a:gd name="T1" fmla="*/ 0 h 933"/>
                  <a:gd name="T2" fmla="*/ 0 w 142"/>
                  <a:gd name="T3" fmla="*/ 933 h 933"/>
                  <a:gd name="T4" fmla="*/ 38 w 142"/>
                  <a:gd name="T5" fmla="*/ 927 h 933"/>
                  <a:gd name="T6" fmla="*/ 142 w 142"/>
                  <a:gd name="T7" fmla="*/ 6 h 933"/>
                  <a:gd name="T8" fmla="*/ 142 w 142"/>
                  <a:gd name="T9" fmla="*/ 6 h 933"/>
                  <a:gd name="T10" fmla="*/ 104 w 142"/>
                  <a:gd name="T11" fmla="*/ 0 h 933"/>
                  <a:gd name="T12" fmla="*/ 104 w 142"/>
                  <a:gd name="T13" fmla="*/ 0 h 933"/>
                  <a:gd name="T14" fmla="*/ 0 60000 65536"/>
                  <a:gd name="T15" fmla="*/ 0 60000 65536"/>
                  <a:gd name="T16" fmla="*/ 0 60000 65536"/>
                  <a:gd name="T17" fmla="*/ 0 60000 65536"/>
                  <a:gd name="T18" fmla="*/ 0 60000 65536"/>
                  <a:gd name="T19" fmla="*/ 0 60000 65536"/>
                  <a:gd name="T20" fmla="*/ 0 60000 65536"/>
                  <a:gd name="T21" fmla="*/ 0 w 142"/>
                  <a:gd name="T22" fmla="*/ 0 h 933"/>
                  <a:gd name="T23" fmla="*/ 142 w 142"/>
                  <a:gd name="T24" fmla="*/ 933 h 9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2" h="933">
                    <a:moveTo>
                      <a:pt x="104" y="0"/>
                    </a:moveTo>
                    <a:lnTo>
                      <a:pt x="0" y="933"/>
                    </a:lnTo>
                    <a:lnTo>
                      <a:pt x="38" y="927"/>
                    </a:lnTo>
                    <a:lnTo>
                      <a:pt x="142" y="6"/>
                    </a:lnTo>
                    <a:lnTo>
                      <a:pt x="10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03" name="Freeform 11"/>
              <p:cNvSpPr>
                <a:spLocks/>
              </p:cNvSpPr>
              <p:nvPr/>
            </p:nvSpPr>
            <p:spPr bwMode="auto">
              <a:xfrm>
                <a:off x="980" y="1786"/>
                <a:ext cx="142" cy="946"/>
              </a:xfrm>
              <a:custGeom>
                <a:avLst/>
                <a:gdLst>
                  <a:gd name="T0" fmla="*/ 104 w 142"/>
                  <a:gd name="T1" fmla="*/ 0 h 946"/>
                  <a:gd name="T2" fmla="*/ 0 w 142"/>
                  <a:gd name="T3" fmla="*/ 946 h 946"/>
                  <a:gd name="T4" fmla="*/ 38 w 142"/>
                  <a:gd name="T5" fmla="*/ 937 h 946"/>
                  <a:gd name="T6" fmla="*/ 142 w 142"/>
                  <a:gd name="T7" fmla="*/ 4 h 946"/>
                  <a:gd name="T8" fmla="*/ 142 w 142"/>
                  <a:gd name="T9" fmla="*/ 4 h 946"/>
                  <a:gd name="T10" fmla="*/ 104 w 142"/>
                  <a:gd name="T11" fmla="*/ 0 h 946"/>
                  <a:gd name="T12" fmla="*/ 104 w 142"/>
                  <a:gd name="T13" fmla="*/ 0 h 946"/>
                  <a:gd name="T14" fmla="*/ 0 60000 65536"/>
                  <a:gd name="T15" fmla="*/ 0 60000 65536"/>
                  <a:gd name="T16" fmla="*/ 0 60000 65536"/>
                  <a:gd name="T17" fmla="*/ 0 60000 65536"/>
                  <a:gd name="T18" fmla="*/ 0 60000 65536"/>
                  <a:gd name="T19" fmla="*/ 0 60000 65536"/>
                  <a:gd name="T20" fmla="*/ 0 60000 65536"/>
                  <a:gd name="T21" fmla="*/ 0 w 142"/>
                  <a:gd name="T22" fmla="*/ 0 h 946"/>
                  <a:gd name="T23" fmla="*/ 142 w 142"/>
                  <a:gd name="T24" fmla="*/ 946 h 9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2" h="946">
                    <a:moveTo>
                      <a:pt x="104" y="0"/>
                    </a:moveTo>
                    <a:lnTo>
                      <a:pt x="0" y="946"/>
                    </a:lnTo>
                    <a:lnTo>
                      <a:pt x="38" y="937"/>
                    </a:lnTo>
                    <a:lnTo>
                      <a:pt x="142" y="4"/>
                    </a:lnTo>
                    <a:lnTo>
                      <a:pt x="104"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04" name="Freeform 12"/>
              <p:cNvSpPr>
                <a:spLocks/>
              </p:cNvSpPr>
              <p:nvPr/>
            </p:nvSpPr>
            <p:spPr bwMode="auto">
              <a:xfrm>
                <a:off x="942" y="1783"/>
                <a:ext cx="142" cy="956"/>
              </a:xfrm>
              <a:custGeom>
                <a:avLst/>
                <a:gdLst>
                  <a:gd name="T0" fmla="*/ 107 w 142"/>
                  <a:gd name="T1" fmla="*/ 0 h 956"/>
                  <a:gd name="T2" fmla="*/ 0 w 142"/>
                  <a:gd name="T3" fmla="*/ 956 h 956"/>
                  <a:gd name="T4" fmla="*/ 38 w 142"/>
                  <a:gd name="T5" fmla="*/ 949 h 956"/>
                  <a:gd name="T6" fmla="*/ 142 w 142"/>
                  <a:gd name="T7" fmla="*/ 3 h 956"/>
                  <a:gd name="T8" fmla="*/ 142 w 142"/>
                  <a:gd name="T9" fmla="*/ 3 h 956"/>
                  <a:gd name="T10" fmla="*/ 107 w 142"/>
                  <a:gd name="T11" fmla="*/ 0 h 956"/>
                  <a:gd name="T12" fmla="*/ 107 w 142"/>
                  <a:gd name="T13" fmla="*/ 0 h 956"/>
                  <a:gd name="T14" fmla="*/ 0 60000 65536"/>
                  <a:gd name="T15" fmla="*/ 0 60000 65536"/>
                  <a:gd name="T16" fmla="*/ 0 60000 65536"/>
                  <a:gd name="T17" fmla="*/ 0 60000 65536"/>
                  <a:gd name="T18" fmla="*/ 0 60000 65536"/>
                  <a:gd name="T19" fmla="*/ 0 60000 65536"/>
                  <a:gd name="T20" fmla="*/ 0 60000 65536"/>
                  <a:gd name="T21" fmla="*/ 0 w 142"/>
                  <a:gd name="T22" fmla="*/ 0 h 956"/>
                  <a:gd name="T23" fmla="*/ 142 w 142"/>
                  <a:gd name="T24" fmla="*/ 956 h 9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2" h="956">
                    <a:moveTo>
                      <a:pt x="107" y="0"/>
                    </a:moveTo>
                    <a:lnTo>
                      <a:pt x="0" y="956"/>
                    </a:lnTo>
                    <a:lnTo>
                      <a:pt x="38" y="949"/>
                    </a:lnTo>
                    <a:lnTo>
                      <a:pt x="142" y="3"/>
                    </a:lnTo>
                    <a:lnTo>
                      <a:pt x="107" y="0"/>
                    </a:lnTo>
                    <a:close/>
                  </a:path>
                </a:pathLst>
              </a:custGeom>
              <a:solidFill>
                <a:srgbClr val="AAAA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05" name="Freeform 13"/>
              <p:cNvSpPr>
                <a:spLocks/>
              </p:cNvSpPr>
              <p:nvPr/>
            </p:nvSpPr>
            <p:spPr bwMode="auto">
              <a:xfrm>
                <a:off x="901" y="1777"/>
                <a:ext cx="148" cy="971"/>
              </a:xfrm>
              <a:custGeom>
                <a:avLst/>
                <a:gdLst>
                  <a:gd name="T0" fmla="*/ 110 w 148"/>
                  <a:gd name="T1" fmla="*/ 0 h 971"/>
                  <a:gd name="T2" fmla="*/ 0 w 148"/>
                  <a:gd name="T3" fmla="*/ 971 h 971"/>
                  <a:gd name="T4" fmla="*/ 41 w 148"/>
                  <a:gd name="T5" fmla="*/ 962 h 971"/>
                  <a:gd name="T6" fmla="*/ 148 w 148"/>
                  <a:gd name="T7" fmla="*/ 6 h 971"/>
                  <a:gd name="T8" fmla="*/ 148 w 148"/>
                  <a:gd name="T9" fmla="*/ 6 h 971"/>
                  <a:gd name="T10" fmla="*/ 110 w 148"/>
                  <a:gd name="T11" fmla="*/ 0 h 971"/>
                  <a:gd name="T12" fmla="*/ 110 w 148"/>
                  <a:gd name="T13" fmla="*/ 0 h 971"/>
                  <a:gd name="T14" fmla="*/ 0 60000 65536"/>
                  <a:gd name="T15" fmla="*/ 0 60000 65536"/>
                  <a:gd name="T16" fmla="*/ 0 60000 65536"/>
                  <a:gd name="T17" fmla="*/ 0 60000 65536"/>
                  <a:gd name="T18" fmla="*/ 0 60000 65536"/>
                  <a:gd name="T19" fmla="*/ 0 60000 65536"/>
                  <a:gd name="T20" fmla="*/ 0 60000 65536"/>
                  <a:gd name="T21" fmla="*/ 0 w 148"/>
                  <a:gd name="T22" fmla="*/ 0 h 971"/>
                  <a:gd name="T23" fmla="*/ 148 w 148"/>
                  <a:gd name="T24" fmla="*/ 971 h 9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8" h="971">
                    <a:moveTo>
                      <a:pt x="110" y="0"/>
                    </a:moveTo>
                    <a:lnTo>
                      <a:pt x="0" y="971"/>
                    </a:lnTo>
                    <a:lnTo>
                      <a:pt x="41" y="962"/>
                    </a:lnTo>
                    <a:lnTo>
                      <a:pt x="148" y="6"/>
                    </a:lnTo>
                    <a:lnTo>
                      <a:pt x="110" y="0"/>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06" name="Freeform 14"/>
              <p:cNvSpPr>
                <a:spLocks/>
              </p:cNvSpPr>
              <p:nvPr/>
            </p:nvSpPr>
            <p:spPr bwMode="auto">
              <a:xfrm>
                <a:off x="863" y="1774"/>
                <a:ext cx="148" cy="981"/>
              </a:xfrm>
              <a:custGeom>
                <a:avLst/>
                <a:gdLst>
                  <a:gd name="T0" fmla="*/ 111 w 148"/>
                  <a:gd name="T1" fmla="*/ 0 h 981"/>
                  <a:gd name="T2" fmla="*/ 0 w 148"/>
                  <a:gd name="T3" fmla="*/ 981 h 981"/>
                  <a:gd name="T4" fmla="*/ 38 w 148"/>
                  <a:gd name="T5" fmla="*/ 974 h 981"/>
                  <a:gd name="T6" fmla="*/ 148 w 148"/>
                  <a:gd name="T7" fmla="*/ 3 h 981"/>
                  <a:gd name="T8" fmla="*/ 148 w 148"/>
                  <a:gd name="T9" fmla="*/ 3 h 981"/>
                  <a:gd name="T10" fmla="*/ 111 w 148"/>
                  <a:gd name="T11" fmla="*/ 0 h 981"/>
                  <a:gd name="T12" fmla="*/ 111 w 148"/>
                  <a:gd name="T13" fmla="*/ 0 h 981"/>
                  <a:gd name="T14" fmla="*/ 0 60000 65536"/>
                  <a:gd name="T15" fmla="*/ 0 60000 65536"/>
                  <a:gd name="T16" fmla="*/ 0 60000 65536"/>
                  <a:gd name="T17" fmla="*/ 0 60000 65536"/>
                  <a:gd name="T18" fmla="*/ 0 60000 65536"/>
                  <a:gd name="T19" fmla="*/ 0 60000 65536"/>
                  <a:gd name="T20" fmla="*/ 0 60000 65536"/>
                  <a:gd name="T21" fmla="*/ 0 w 148"/>
                  <a:gd name="T22" fmla="*/ 0 h 981"/>
                  <a:gd name="T23" fmla="*/ 148 w 148"/>
                  <a:gd name="T24" fmla="*/ 981 h 9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8" h="981">
                    <a:moveTo>
                      <a:pt x="111" y="0"/>
                    </a:moveTo>
                    <a:lnTo>
                      <a:pt x="0" y="981"/>
                    </a:lnTo>
                    <a:lnTo>
                      <a:pt x="38" y="974"/>
                    </a:lnTo>
                    <a:lnTo>
                      <a:pt x="148" y="3"/>
                    </a:lnTo>
                    <a:lnTo>
                      <a:pt x="111"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07" name="Freeform 15"/>
              <p:cNvSpPr>
                <a:spLocks/>
              </p:cNvSpPr>
              <p:nvPr/>
            </p:nvSpPr>
            <p:spPr bwMode="auto">
              <a:xfrm>
                <a:off x="825" y="1767"/>
                <a:ext cx="149" cy="997"/>
              </a:xfrm>
              <a:custGeom>
                <a:avLst/>
                <a:gdLst>
                  <a:gd name="T0" fmla="*/ 111 w 149"/>
                  <a:gd name="T1" fmla="*/ 0 h 997"/>
                  <a:gd name="T2" fmla="*/ 0 w 149"/>
                  <a:gd name="T3" fmla="*/ 997 h 997"/>
                  <a:gd name="T4" fmla="*/ 38 w 149"/>
                  <a:gd name="T5" fmla="*/ 988 h 997"/>
                  <a:gd name="T6" fmla="*/ 149 w 149"/>
                  <a:gd name="T7" fmla="*/ 7 h 997"/>
                  <a:gd name="T8" fmla="*/ 149 w 149"/>
                  <a:gd name="T9" fmla="*/ 7 h 997"/>
                  <a:gd name="T10" fmla="*/ 111 w 149"/>
                  <a:gd name="T11" fmla="*/ 0 h 997"/>
                  <a:gd name="T12" fmla="*/ 111 w 149"/>
                  <a:gd name="T13" fmla="*/ 0 h 997"/>
                  <a:gd name="T14" fmla="*/ 0 60000 65536"/>
                  <a:gd name="T15" fmla="*/ 0 60000 65536"/>
                  <a:gd name="T16" fmla="*/ 0 60000 65536"/>
                  <a:gd name="T17" fmla="*/ 0 60000 65536"/>
                  <a:gd name="T18" fmla="*/ 0 60000 65536"/>
                  <a:gd name="T19" fmla="*/ 0 60000 65536"/>
                  <a:gd name="T20" fmla="*/ 0 60000 65536"/>
                  <a:gd name="T21" fmla="*/ 0 w 149"/>
                  <a:gd name="T22" fmla="*/ 0 h 997"/>
                  <a:gd name="T23" fmla="*/ 149 w 149"/>
                  <a:gd name="T24" fmla="*/ 997 h 9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 h="997">
                    <a:moveTo>
                      <a:pt x="111" y="0"/>
                    </a:moveTo>
                    <a:lnTo>
                      <a:pt x="0" y="997"/>
                    </a:lnTo>
                    <a:lnTo>
                      <a:pt x="38" y="988"/>
                    </a:lnTo>
                    <a:lnTo>
                      <a:pt x="149" y="7"/>
                    </a:lnTo>
                    <a:lnTo>
                      <a:pt x="111" y="0"/>
                    </a:lnTo>
                    <a:close/>
                  </a:path>
                </a:pathLst>
              </a:custGeom>
              <a:solidFill>
                <a:srgbClr val="CACA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08" name="Freeform 16"/>
              <p:cNvSpPr>
                <a:spLocks/>
              </p:cNvSpPr>
              <p:nvPr/>
            </p:nvSpPr>
            <p:spPr bwMode="auto">
              <a:xfrm>
                <a:off x="787" y="1764"/>
                <a:ext cx="149" cy="1010"/>
              </a:xfrm>
              <a:custGeom>
                <a:avLst/>
                <a:gdLst>
                  <a:gd name="T0" fmla="*/ 114 w 149"/>
                  <a:gd name="T1" fmla="*/ 0 h 1010"/>
                  <a:gd name="T2" fmla="*/ 0 w 149"/>
                  <a:gd name="T3" fmla="*/ 1010 h 1010"/>
                  <a:gd name="T4" fmla="*/ 38 w 149"/>
                  <a:gd name="T5" fmla="*/ 1000 h 1010"/>
                  <a:gd name="T6" fmla="*/ 149 w 149"/>
                  <a:gd name="T7" fmla="*/ 3 h 1010"/>
                  <a:gd name="T8" fmla="*/ 149 w 149"/>
                  <a:gd name="T9" fmla="*/ 3 h 1010"/>
                  <a:gd name="T10" fmla="*/ 114 w 149"/>
                  <a:gd name="T11" fmla="*/ 0 h 1010"/>
                  <a:gd name="T12" fmla="*/ 114 w 149"/>
                  <a:gd name="T13" fmla="*/ 0 h 1010"/>
                  <a:gd name="T14" fmla="*/ 0 60000 65536"/>
                  <a:gd name="T15" fmla="*/ 0 60000 65536"/>
                  <a:gd name="T16" fmla="*/ 0 60000 65536"/>
                  <a:gd name="T17" fmla="*/ 0 60000 65536"/>
                  <a:gd name="T18" fmla="*/ 0 60000 65536"/>
                  <a:gd name="T19" fmla="*/ 0 60000 65536"/>
                  <a:gd name="T20" fmla="*/ 0 60000 65536"/>
                  <a:gd name="T21" fmla="*/ 0 w 149"/>
                  <a:gd name="T22" fmla="*/ 0 h 1010"/>
                  <a:gd name="T23" fmla="*/ 149 w 149"/>
                  <a:gd name="T24" fmla="*/ 1010 h 10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 h="1010">
                    <a:moveTo>
                      <a:pt x="114" y="0"/>
                    </a:moveTo>
                    <a:lnTo>
                      <a:pt x="0" y="1010"/>
                    </a:lnTo>
                    <a:lnTo>
                      <a:pt x="38" y="1000"/>
                    </a:lnTo>
                    <a:lnTo>
                      <a:pt x="149" y="3"/>
                    </a:lnTo>
                    <a:lnTo>
                      <a:pt x="114"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09" name="Freeform 17"/>
              <p:cNvSpPr>
                <a:spLocks/>
              </p:cNvSpPr>
              <p:nvPr/>
            </p:nvSpPr>
            <p:spPr bwMode="auto">
              <a:xfrm>
                <a:off x="749" y="1761"/>
                <a:ext cx="152" cy="1019"/>
              </a:xfrm>
              <a:custGeom>
                <a:avLst/>
                <a:gdLst>
                  <a:gd name="T0" fmla="*/ 114 w 152"/>
                  <a:gd name="T1" fmla="*/ 0 h 1019"/>
                  <a:gd name="T2" fmla="*/ 0 w 152"/>
                  <a:gd name="T3" fmla="*/ 1019 h 1019"/>
                  <a:gd name="T4" fmla="*/ 38 w 152"/>
                  <a:gd name="T5" fmla="*/ 1013 h 1019"/>
                  <a:gd name="T6" fmla="*/ 152 w 152"/>
                  <a:gd name="T7" fmla="*/ 3 h 1019"/>
                  <a:gd name="T8" fmla="*/ 152 w 152"/>
                  <a:gd name="T9" fmla="*/ 3 h 1019"/>
                  <a:gd name="T10" fmla="*/ 114 w 152"/>
                  <a:gd name="T11" fmla="*/ 0 h 1019"/>
                  <a:gd name="T12" fmla="*/ 114 w 152"/>
                  <a:gd name="T13" fmla="*/ 0 h 1019"/>
                  <a:gd name="T14" fmla="*/ 0 60000 65536"/>
                  <a:gd name="T15" fmla="*/ 0 60000 65536"/>
                  <a:gd name="T16" fmla="*/ 0 60000 65536"/>
                  <a:gd name="T17" fmla="*/ 0 60000 65536"/>
                  <a:gd name="T18" fmla="*/ 0 60000 65536"/>
                  <a:gd name="T19" fmla="*/ 0 60000 65536"/>
                  <a:gd name="T20" fmla="*/ 0 60000 65536"/>
                  <a:gd name="T21" fmla="*/ 0 w 152"/>
                  <a:gd name="T22" fmla="*/ 0 h 1019"/>
                  <a:gd name="T23" fmla="*/ 152 w 152"/>
                  <a:gd name="T24" fmla="*/ 1019 h 10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2" h="1019">
                    <a:moveTo>
                      <a:pt x="114" y="0"/>
                    </a:moveTo>
                    <a:lnTo>
                      <a:pt x="0" y="1019"/>
                    </a:lnTo>
                    <a:lnTo>
                      <a:pt x="38" y="1013"/>
                    </a:lnTo>
                    <a:lnTo>
                      <a:pt x="152" y="3"/>
                    </a:lnTo>
                    <a:lnTo>
                      <a:pt x="114"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10" name="Freeform 18"/>
              <p:cNvSpPr>
                <a:spLocks/>
              </p:cNvSpPr>
              <p:nvPr/>
            </p:nvSpPr>
            <p:spPr bwMode="auto">
              <a:xfrm>
                <a:off x="711" y="1755"/>
                <a:ext cx="152" cy="1034"/>
              </a:xfrm>
              <a:custGeom>
                <a:avLst/>
                <a:gdLst>
                  <a:gd name="T0" fmla="*/ 114 w 152"/>
                  <a:gd name="T1" fmla="*/ 0 h 1034"/>
                  <a:gd name="T2" fmla="*/ 0 w 152"/>
                  <a:gd name="T3" fmla="*/ 1034 h 1034"/>
                  <a:gd name="T4" fmla="*/ 38 w 152"/>
                  <a:gd name="T5" fmla="*/ 1025 h 1034"/>
                  <a:gd name="T6" fmla="*/ 152 w 152"/>
                  <a:gd name="T7" fmla="*/ 6 h 1034"/>
                  <a:gd name="T8" fmla="*/ 152 w 152"/>
                  <a:gd name="T9" fmla="*/ 6 h 1034"/>
                  <a:gd name="T10" fmla="*/ 114 w 152"/>
                  <a:gd name="T11" fmla="*/ 0 h 1034"/>
                  <a:gd name="T12" fmla="*/ 114 w 152"/>
                  <a:gd name="T13" fmla="*/ 0 h 1034"/>
                  <a:gd name="T14" fmla="*/ 0 60000 65536"/>
                  <a:gd name="T15" fmla="*/ 0 60000 65536"/>
                  <a:gd name="T16" fmla="*/ 0 60000 65536"/>
                  <a:gd name="T17" fmla="*/ 0 60000 65536"/>
                  <a:gd name="T18" fmla="*/ 0 60000 65536"/>
                  <a:gd name="T19" fmla="*/ 0 60000 65536"/>
                  <a:gd name="T20" fmla="*/ 0 60000 65536"/>
                  <a:gd name="T21" fmla="*/ 0 w 152"/>
                  <a:gd name="T22" fmla="*/ 0 h 1034"/>
                  <a:gd name="T23" fmla="*/ 152 w 15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2" h="1034">
                    <a:moveTo>
                      <a:pt x="114" y="0"/>
                    </a:moveTo>
                    <a:lnTo>
                      <a:pt x="0" y="1034"/>
                    </a:lnTo>
                    <a:lnTo>
                      <a:pt x="38" y="1025"/>
                    </a:lnTo>
                    <a:lnTo>
                      <a:pt x="152" y="6"/>
                    </a:lnTo>
                    <a:lnTo>
                      <a:pt x="114" y="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11" name="Freeform 19"/>
              <p:cNvSpPr>
                <a:spLocks/>
              </p:cNvSpPr>
              <p:nvPr/>
            </p:nvSpPr>
            <p:spPr bwMode="auto">
              <a:xfrm>
                <a:off x="673" y="1752"/>
                <a:ext cx="152" cy="1044"/>
              </a:xfrm>
              <a:custGeom>
                <a:avLst/>
                <a:gdLst>
                  <a:gd name="T0" fmla="*/ 117 w 152"/>
                  <a:gd name="T1" fmla="*/ 0 h 1044"/>
                  <a:gd name="T2" fmla="*/ 0 w 152"/>
                  <a:gd name="T3" fmla="*/ 1044 h 1044"/>
                  <a:gd name="T4" fmla="*/ 38 w 152"/>
                  <a:gd name="T5" fmla="*/ 1037 h 1044"/>
                  <a:gd name="T6" fmla="*/ 152 w 152"/>
                  <a:gd name="T7" fmla="*/ 3 h 1044"/>
                  <a:gd name="T8" fmla="*/ 152 w 152"/>
                  <a:gd name="T9" fmla="*/ 3 h 1044"/>
                  <a:gd name="T10" fmla="*/ 117 w 152"/>
                  <a:gd name="T11" fmla="*/ 0 h 1044"/>
                  <a:gd name="T12" fmla="*/ 117 w 152"/>
                  <a:gd name="T13" fmla="*/ 0 h 1044"/>
                  <a:gd name="T14" fmla="*/ 0 60000 65536"/>
                  <a:gd name="T15" fmla="*/ 0 60000 65536"/>
                  <a:gd name="T16" fmla="*/ 0 60000 65536"/>
                  <a:gd name="T17" fmla="*/ 0 60000 65536"/>
                  <a:gd name="T18" fmla="*/ 0 60000 65536"/>
                  <a:gd name="T19" fmla="*/ 0 60000 65536"/>
                  <a:gd name="T20" fmla="*/ 0 60000 65536"/>
                  <a:gd name="T21" fmla="*/ 0 w 152"/>
                  <a:gd name="T22" fmla="*/ 0 h 1044"/>
                  <a:gd name="T23" fmla="*/ 152 w 152"/>
                  <a:gd name="T24" fmla="*/ 1044 h 10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2" h="1044">
                    <a:moveTo>
                      <a:pt x="117" y="0"/>
                    </a:moveTo>
                    <a:lnTo>
                      <a:pt x="0" y="1044"/>
                    </a:lnTo>
                    <a:lnTo>
                      <a:pt x="38" y="1037"/>
                    </a:lnTo>
                    <a:lnTo>
                      <a:pt x="152" y="3"/>
                    </a:lnTo>
                    <a:lnTo>
                      <a:pt x="117"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12" name="Freeform 20"/>
              <p:cNvSpPr>
                <a:spLocks/>
              </p:cNvSpPr>
              <p:nvPr/>
            </p:nvSpPr>
            <p:spPr bwMode="auto">
              <a:xfrm>
                <a:off x="632" y="1745"/>
                <a:ext cx="158" cy="1060"/>
              </a:xfrm>
              <a:custGeom>
                <a:avLst/>
                <a:gdLst>
                  <a:gd name="T0" fmla="*/ 120 w 158"/>
                  <a:gd name="T1" fmla="*/ 0 h 1060"/>
                  <a:gd name="T2" fmla="*/ 0 w 158"/>
                  <a:gd name="T3" fmla="*/ 1060 h 1060"/>
                  <a:gd name="T4" fmla="*/ 41 w 158"/>
                  <a:gd name="T5" fmla="*/ 1051 h 1060"/>
                  <a:gd name="T6" fmla="*/ 158 w 158"/>
                  <a:gd name="T7" fmla="*/ 7 h 1060"/>
                  <a:gd name="T8" fmla="*/ 158 w 158"/>
                  <a:gd name="T9" fmla="*/ 7 h 1060"/>
                  <a:gd name="T10" fmla="*/ 120 w 158"/>
                  <a:gd name="T11" fmla="*/ 0 h 1060"/>
                  <a:gd name="T12" fmla="*/ 120 w 158"/>
                  <a:gd name="T13" fmla="*/ 0 h 1060"/>
                  <a:gd name="T14" fmla="*/ 0 60000 65536"/>
                  <a:gd name="T15" fmla="*/ 0 60000 65536"/>
                  <a:gd name="T16" fmla="*/ 0 60000 65536"/>
                  <a:gd name="T17" fmla="*/ 0 60000 65536"/>
                  <a:gd name="T18" fmla="*/ 0 60000 65536"/>
                  <a:gd name="T19" fmla="*/ 0 60000 65536"/>
                  <a:gd name="T20" fmla="*/ 0 60000 65536"/>
                  <a:gd name="T21" fmla="*/ 0 w 158"/>
                  <a:gd name="T22" fmla="*/ 0 h 1060"/>
                  <a:gd name="T23" fmla="*/ 158 w 158"/>
                  <a:gd name="T24" fmla="*/ 1060 h 10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1060">
                    <a:moveTo>
                      <a:pt x="120" y="0"/>
                    </a:moveTo>
                    <a:lnTo>
                      <a:pt x="0" y="1060"/>
                    </a:lnTo>
                    <a:lnTo>
                      <a:pt x="41" y="1051"/>
                    </a:lnTo>
                    <a:lnTo>
                      <a:pt x="158" y="7"/>
                    </a:lnTo>
                    <a:lnTo>
                      <a:pt x="1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13" name="Freeform 21"/>
              <p:cNvSpPr>
                <a:spLocks/>
              </p:cNvSpPr>
              <p:nvPr/>
            </p:nvSpPr>
            <p:spPr bwMode="auto">
              <a:xfrm>
                <a:off x="594" y="1742"/>
                <a:ext cx="158" cy="1070"/>
              </a:xfrm>
              <a:custGeom>
                <a:avLst/>
                <a:gdLst>
                  <a:gd name="T0" fmla="*/ 120 w 158"/>
                  <a:gd name="T1" fmla="*/ 0 h 1070"/>
                  <a:gd name="T2" fmla="*/ 0 w 158"/>
                  <a:gd name="T3" fmla="*/ 1070 h 1070"/>
                  <a:gd name="T4" fmla="*/ 38 w 158"/>
                  <a:gd name="T5" fmla="*/ 1063 h 1070"/>
                  <a:gd name="T6" fmla="*/ 158 w 158"/>
                  <a:gd name="T7" fmla="*/ 3 h 1070"/>
                  <a:gd name="T8" fmla="*/ 158 w 158"/>
                  <a:gd name="T9" fmla="*/ 3 h 1070"/>
                  <a:gd name="T10" fmla="*/ 120 w 158"/>
                  <a:gd name="T11" fmla="*/ 0 h 1070"/>
                  <a:gd name="T12" fmla="*/ 120 w 158"/>
                  <a:gd name="T13" fmla="*/ 0 h 1070"/>
                  <a:gd name="T14" fmla="*/ 0 60000 65536"/>
                  <a:gd name="T15" fmla="*/ 0 60000 65536"/>
                  <a:gd name="T16" fmla="*/ 0 60000 65536"/>
                  <a:gd name="T17" fmla="*/ 0 60000 65536"/>
                  <a:gd name="T18" fmla="*/ 0 60000 65536"/>
                  <a:gd name="T19" fmla="*/ 0 60000 65536"/>
                  <a:gd name="T20" fmla="*/ 0 60000 65536"/>
                  <a:gd name="T21" fmla="*/ 0 w 158"/>
                  <a:gd name="T22" fmla="*/ 0 h 1070"/>
                  <a:gd name="T23" fmla="*/ 158 w 158"/>
                  <a:gd name="T24" fmla="*/ 1070 h 10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1070">
                    <a:moveTo>
                      <a:pt x="120" y="0"/>
                    </a:moveTo>
                    <a:lnTo>
                      <a:pt x="0" y="1070"/>
                    </a:lnTo>
                    <a:lnTo>
                      <a:pt x="38" y="1063"/>
                    </a:lnTo>
                    <a:lnTo>
                      <a:pt x="158" y="3"/>
                    </a:lnTo>
                    <a:lnTo>
                      <a:pt x="1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14" name="Freeform 22"/>
              <p:cNvSpPr>
                <a:spLocks/>
              </p:cNvSpPr>
              <p:nvPr/>
            </p:nvSpPr>
            <p:spPr bwMode="auto">
              <a:xfrm>
                <a:off x="556" y="1736"/>
                <a:ext cx="158" cy="1085"/>
              </a:xfrm>
              <a:custGeom>
                <a:avLst/>
                <a:gdLst>
                  <a:gd name="T0" fmla="*/ 123 w 158"/>
                  <a:gd name="T1" fmla="*/ 0 h 1085"/>
                  <a:gd name="T2" fmla="*/ 0 w 158"/>
                  <a:gd name="T3" fmla="*/ 1085 h 1085"/>
                  <a:gd name="T4" fmla="*/ 38 w 158"/>
                  <a:gd name="T5" fmla="*/ 1076 h 1085"/>
                  <a:gd name="T6" fmla="*/ 158 w 158"/>
                  <a:gd name="T7" fmla="*/ 6 h 1085"/>
                  <a:gd name="T8" fmla="*/ 158 w 158"/>
                  <a:gd name="T9" fmla="*/ 6 h 1085"/>
                  <a:gd name="T10" fmla="*/ 123 w 158"/>
                  <a:gd name="T11" fmla="*/ 0 h 1085"/>
                  <a:gd name="T12" fmla="*/ 123 w 158"/>
                  <a:gd name="T13" fmla="*/ 0 h 1085"/>
                  <a:gd name="T14" fmla="*/ 0 60000 65536"/>
                  <a:gd name="T15" fmla="*/ 0 60000 65536"/>
                  <a:gd name="T16" fmla="*/ 0 60000 65536"/>
                  <a:gd name="T17" fmla="*/ 0 60000 65536"/>
                  <a:gd name="T18" fmla="*/ 0 60000 65536"/>
                  <a:gd name="T19" fmla="*/ 0 60000 65536"/>
                  <a:gd name="T20" fmla="*/ 0 60000 65536"/>
                  <a:gd name="T21" fmla="*/ 0 w 158"/>
                  <a:gd name="T22" fmla="*/ 0 h 1085"/>
                  <a:gd name="T23" fmla="*/ 158 w 158"/>
                  <a:gd name="T24" fmla="*/ 1085 h 10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1085">
                    <a:moveTo>
                      <a:pt x="123" y="0"/>
                    </a:moveTo>
                    <a:lnTo>
                      <a:pt x="0" y="1085"/>
                    </a:lnTo>
                    <a:lnTo>
                      <a:pt x="38" y="1076"/>
                    </a:lnTo>
                    <a:lnTo>
                      <a:pt x="158" y="6"/>
                    </a:lnTo>
                    <a:lnTo>
                      <a:pt x="123"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15" name="Freeform 23"/>
              <p:cNvSpPr>
                <a:spLocks/>
              </p:cNvSpPr>
              <p:nvPr/>
            </p:nvSpPr>
            <p:spPr bwMode="auto">
              <a:xfrm>
                <a:off x="518" y="1733"/>
                <a:ext cx="161" cy="1094"/>
              </a:xfrm>
              <a:custGeom>
                <a:avLst/>
                <a:gdLst>
                  <a:gd name="T0" fmla="*/ 123 w 161"/>
                  <a:gd name="T1" fmla="*/ 0 h 1094"/>
                  <a:gd name="T2" fmla="*/ 0 w 161"/>
                  <a:gd name="T3" fmla="*/ 1094 h 1094"/>
                  <a:gd name="T4" fmla="*/ 38 w 161"/>
                  <a:gd name="T5" fmla="*/ 1088 h 1094"/>
                  <a:gd name="T6" fmla="*/ 161 w 161"/>
                  <a:gd name="T7" fmla="*/ 3 h 1094"/>
                  <a:gd name="T8" fmla="*/ 161 w 161"/>
                  <a:gd name="T9" fmla="*/ 3 h 1094"/>
                  <a:gd name="T10" fmla="*/ 123 w 161"/>
                  <a:gd name="T11" fmla="*/ 0 h 1094"/>
                  <a:gd name="T12" fmla="*/ 123 w 161"/>
                  <a:gd name="T13" fmla="*/ 0 h 1094"/>
                  <a:gd name="T14" fmla="*/ 0 60000 65536"/>
                  <a:gd name="T15" fmla="*/ 0 60000 65536"/>
                  <a:gd name="T16" fmla="*/ 0 60000 65536"/>
                  <a:gd name="T17" fmla="*/ 0 60000 65536"/>
                  <a:gd name="T18" fmla="*/ 0 60000 65536"/>
                  <a:gd name="T19" fmla="*/ 0 60000 65536"/>
                  <a:gd name="T20" fmla="*/ 0 60000 65536"/>
                  <a:gd name="T21" fmla="*/ 0 w 161"/>
                  <a:gd name="T22" fmla="*/ 0 h 1094"/>
                  <a:gd name="T23" fmla="*/ 161 w 161"/>
                  <a:gd name="T24" fmla="*/ 1094 h 10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1" h="1094">
                    <a:moveTo>
                      <a:pt x="123" y="0"/>
                    </a:moveTo>
                    <a:lnTo>
                      <a:pt x="0" y="1094"/>
                    </a:lnTo>
                    <a:lnTo>
                      <a:pt x="38" y="1088"/>
                    </a:lnTo>
                    <a:lnTo>
                      <a:pt x="161" y="3"/>
                    </a:lnTo>
                    <a:lnTo>
                      <a:pt x="123" y="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16" name="Freeform 24"/>
              <p:cNvSpPr>
                <a:spLocks/>
              </p:cNvSpPr>
              <p:nvPr/>
            </p:nvSpPr>
            <p:spPr bwMode="auto">
              <a:xfrm>
                <a:off x="480" y="1729"/>
                <a:ext cx="161" cy="1108"/>
              </a:xfrm>
              <a:custGeom>
                <a:avLst/>
                <a:gdLst>
                  <a:gd name="T0" fmla="*/ 123 w 161"/>
                  <a:gd name="T1" fmla="*/ 0 h 1108"/>
                  <a:gd name="T2" fmla="*/ 0 w 161"/>
                  <a:gd name="T3" fmla="*/ 1108 h 1108"/>
                  <a:gd name="T4" fmla="*/ 38 w 161"/>
                  <a:gd name="T5" fmla="*/ 1098 h 1108"/>
                  <a:gd name="T6" fmla="*/ 161 w 161"/>
                  <a:gd name="T7" fmla="*/ 4 h 1108"/>
                  <a:gd name="T8" fmla="*/ 161 w 161"/>
                  <a:gd name="T9" fmla="*/ 4 h 1108"/>
                  <a:gd name="T10" fmla="*/ 123 w 161"/>
                  <a:gd name="T11" fmla="*/ 0 h 1108"/>
                  <a:gd name="T12" fmla="*/ 123 w 161"/>
                  <a:gd name="T13" fmla="*/ 0 h 1108"/>
                  <a:gd name="T14" fmla="*/ 0 60000 65536"/>
                  <a:gd name="T15" fmla="*/ 0 60000 65536"/>
                  <a:gd name="T16" fmla="*/ 0 60000 65536"/>
                  <a:gd name="T17" fmla="*/ 0 60000 65536"/>
                  <a:gd name="T18" fmla="*/ 0 60000 65536"/>
                  <a:gd name="T19" fmla="*/ 0 60000 65536"/>
                  <a:gd name="T20" fmla="*/ 0 60000 65536"/>
                  <a:gd name="T21" fmla="*/ 0 w 161"/>
                  <a:gd name="T22" fmla="*/ 0 h 1108"/>
                  <a:gd name="T23" fmla="*/ 161 w 161"/>
                  <a:gd name="T24" fmla="*/ 1108 h 1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1" h="1108">
                    <a:moveTo>
                      <a:pt x="123" y="0"/>
                    </a:moveTo>
                    <a:lnTo>
                      <a:pt x="0" y="1108"/>
                    </a:lnTo>
                    <a:lnTo>
                      <a:pt x="38" y="1098"/>
                    </a:lnTo>
                    <a:lnTo>
                      <a:pt x="161" y="4"/>
                    </a:lnTo>
                    <a:lnTo>
                      <a:pt x="123"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17" name="Freeform 25"/>
              <p:cNvSpPr>
                <a:spLocks/>
              </p:cNvSpPr>
              <p:nvPr/>
            </p:nvSpPr>
            <p:spPr bwMode="auto">
              <a:xfrm>
                <a:off x="442" y="1723"/>
                <a:ext cx="161" cy="1120"/>
              </a:xfrm>
              <a:custGeom>
                <a:avLst/>
                <a:gdLst>
                  <a:gd name="T0" fmla="*/ 123 w 161"/>
                  <a:gd name="T1" fmla="*/ 0 h 1120"/>
                  <a:gd name="T2" fmla="*/ 0 w 161"/>
                  <a:gd name="T3" fmla="*/ 1120 h 1120"/>
                  <a:gd name="T4" fmla="*/ 38 w 161"/>
                  <a:gd name="T5" fmla="*/ 1114 h 1120"/>
                  <a:gd name="T6" fmla="*/ 161 w 161"/>
                  <a:gd name="T7" fmla="*/ 6 h 1120"/>
                  <a:gd name="T8" fmla="*/ 161 w 161"/>
                  <a:gd name="T9" fmla="*/ 6 h 1120"/>
                  <a:gd name="T10" fmla="*/ 123 w 161"/>
                  <a:gd name="T11" fmla="*/ 0 h 1120"/>
                  <a:gd name="T12" fmla="*/ 123 w 161"/>
                  <a:gd name="T13" fmla="*/ 0 h 1120"/>
                  <a:gd name="T14" fmla="*/ 0 60000 65536"/>
                  <a:gd name="T15" fmla="*/ 0 60000 65536"/>
                  <a:gd name="T16" fmla="*/ 0 60000 65536"/>
                  <a:gd name="T17" fmla="*/ 0 60000 65536"/>
                  <a:gd name="T18" fmla="*/ 0 60000 65536"/>
                  <a:gd name="T19" fmla="*/ 0 60000 65536"/>
                  <a:gd name="T20" fmla="*/ 0 60000 65536"/>
                  <a:gd name="T21" fmla="*/ 0 w 161"/>
                  <a:gd name="T22" fmla="*/ 0 h 1120"/>
                  <a:gd name="T23" fmla="*/ 161 w 161"/>
                  <a:gd name="T24" fmla="*/ 1120 h 1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1" h="1120">
                    <a:moveTo>
                      <a:pt x="123" y="0"/>
                    </a:moveTo>
                    <a:lnTo>
                      <a:pt x="0" y="1120"/>
                    </a:lnTo>
                    <a:lnTo>
                      <a:pt x="38" y="1114"/>
                    </a:lnTo>
                    <a:lnTo>
                      <a:pt x="161" y="6"/>
                    </a:lnTo>
                    <a:lnTo>
                      <a:pt x="123"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18" name="Freeform 26"/>
              <p:cNvSpPr>
                <a:spLocks/>
              </p:cNvSpPr>
              <p:nvPr/>
            </p:nvSpPr>
            <p:spPr bwMode="auto">
              <a:xfrm>
                <a:off x="404" y="1720"/>
                <a:ext cx="161" cy="1133"/>
              </a:xfrm>
              <a:custGeom>
                <a:avLst/>
                <a:gdLst>
                  <a:gd name="T0" fmla="*/ 127 w 161"/>
                  <a:gd name="T1" fmla="*/ 0 h 1133"/>
                  <a:gd name="T2" fmla="*/ 0 w 161"/>
                  <a:gd name="T3" fmla="*/ 1133 h 1133"/>
                  <a:gd name="T4" fmla="*/ 38 w 161"/>
                  <a:gd name="T5" fmla="*/ 1123 h 1133"/>
                  <a:gd name="T6" fmla="*/ 161 w 161"/>
                  <a:gd name="T7" fmla="*/ 3 h 1133"/>
                  <a:gd name="T8" fmla="*/ 161 w 161"/>
                  <a:gd name="T9" fmla="*/ 3 h 1133"/>
                  <a:gd name="T10" fmla="*/ 127 w 161"/>
                  <a:gd name="T11" fmla="*/ 0 h 1133"/>
                  <a:gd name="T12" fmla="*/ 127 w 161"/>
                  <a:gd name="T13" fmla="*/ 0 h 1133"/>
                  <a:gd name="T14" fmla="*/ 0 60000 65536"/>
                  <a:gd name="T15" fmla="*/ 0 60000 65536"/>
                  <a:gd name="T16" fmla="*/ 0 60000 65536"/>
                  <a:gd name="T17" fmla="*/ 0 60000 65536"/>
                  <a:gd name="T18" fmla="*/ 0 60000 65536"/>
                  <a:gd name="T19" fmla="*/ 0 60000 65536"/>
                  <a:gd name="T20" fmla="*/ 0 60000 65536"/>
                  <a:gd name="T21" fmla="*/ 0 w 161"/>
                  <a:gd name="T22" fmla="*/ 0 h 1133"/>
                  <a:gd name="T23" fmla="*/ 161 w 161"/>
                  <a:gd name="T24" fmla="*/ 1133 h 11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1" h="1133">
                    <a:moveTo>
                      <a:pt x="127" y="0"/>
                    </a:moveTo>
                    <a:lnTo>
                      <a:pt x="0" y="1133"/>
                    </a:lnTo>
                    <a:lnTo>
                      <a:pt x="38" y="1123"/>
                    </a:lnTo>
                    <a:lnTo>
                      <a:pt x="161" y="3"/>
                    </a:lnTo>
                    <a:lnTo>
                      <a:pt x="127" y="0"/>
                    </a:lnTo>
                    <a:close/>
                  </a:path>
                </a:pathLst>
              </a:custGeom>
              <a:solidFill>
                <a:srgbClr val="CACA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19" name="Freeform 27"/>
              <p:cNvSpPr>
                <a:spLocks/>
              </p:cNvSpPr>
              <p:nvPr/>
            </p:nvSpPr>
            <p:spPr bwMode="auto">
              <a:xfrm>
                <a:off x="363" y="1714"/>
                <a:ext cx="168" cy="1145"/>
              </a:xfrm>
              <a:custGeom>
                <a:avLst/>
                <a:gdLst>
                  <a:gd name="T0" fmla="*/ 130 w 168"/>
                  <a:gd name="T1" fmla="*/ 0 h 1145"/>
                  <a:gd name="T2" fmla="*/ 0 w 168"/>
                  <a:gd name="T3" fmla="*/ 1145 h 1145"/>
                  <a:gd name="T4" fmla="*/ 0 w 168"/>
                  <a:gd name="T5" fmla="*/ 1145 h 1145"/>
                  <a:gd name="T6" fmla="*/ 3 w 168"/>
                  <a:gd name="T7" fmla="*/ 1145 h 1145"/>
                  <a:gd name="T8" fmla="*/ 41 w 168"/>
                  <a:gd name="T9" fmla="*/ 1139 h 1145"/>
                  <a:gd name="T10" fmla="*/ 168 w 168"/>
                  <a:gd name="T11" fmla="*/ 6 h 1145"/>
                  <a:gd name="T12" fmla="*/ 168 w 168"/>
                  <a:gd name="T13" fmla="*/ 6 h 1145"/>
                  <a:gd name="T14" fmla="*/ 130 w 168"/>
                  <a:gd name="T15" fmla="*/ 0 h 1145"/>
                  <a:gd name="T16" fmla="*/ 130 w 168"/>
                  <a:gd name="T17" fmla="*/ 0 h 11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8"/>
                  <a:gd name="T28" fmla="*/ 0 h 1145"/>
                  <a:gd name="T29" fmla="*/ 168 w 168"/>
                  <a:gd name="T30" fmla="*/ 1145 h 11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8" h="1145">
                    <a:moveTo>
                      <a:pt x="130" y="0"/>
                    </a:moveTo>
                    <a:lnTo>
                      <a:pt x="0" y="1145"/>
                    </a:lnTo>
                    <a:lnTo>
                      <a:pt x="3" y="1145"/>
                    </a:lnTo>
                    <a:lnTo>
                      <a:pt x="41" y="1139"/>
                    </a:lnTo>
                    <a:lnTo>
                      <a:pt x="168" y="6"/>
                    </a:lnTo>
                    <a:lnTo>
                      <a:pt x="130"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20" name="Freeform 28"/>
              <p:cNvSpPr>
                <a:spLocks/>
              </p:cNvSpPr>
              <p:nvPr/>
            </p:nvSpPr>
            <p:spPr bwMode="auto">
              <a:xfrm>
                <a:off x="347" y="1710"/>
                <a:ext cx="146" cy="1149"/>
              </a:xfrm>
              <a:custGeom>
                <a:avLst/>
                <a:gdLst>
                  <a:gd name="T0" fmla="*/ 108 w 146"/>
                  <a:gd name="T1" fmla="*/ 0 h 1149"/>
                  <a:gd name="T2" fmla="*/ 0 w 146"/>
                  <a:gd name="T3" fmla="*/ 965 h 1149"/>
                  <a:gd name="T4" fmla="*/ 16 w 146"/>
                  <a:gd name="T5" fmla="*/ 1149 h 1149"/>
                  <a:gd name="T6" fmla="*/ 16 w 146"/>
                  <a:gd name="T7" fmla="*/ 1149 h 1149"/>
                  <a:gd name="T8" fmla="*/ 16 w 146"/>
                  <a:gd name="T9" fmla="*/ 1149 h 1149"/>
                  <a:gd name="T10" fmla="*/ 146 w 146"/>
                  <a:gd name="T11" fmla="*/ 4 h 1149"/>
                  <a:gd name="T12" fmla="*/ 146 w 146"/>
                  <a:gd name="T13" fmla="*/ 4 h 1149"/>
                  <a:gd name="T14" fmla="*/ 108 w 146"/>
                  <a:gd name="T15" fmla="*/ 0 h 1149"/>
                  <a:gd name="T16" fmla="*/ 108 w 146"/>
                  <a:gd name="T17" fmla="*/ 0 h 11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6"/>
                  <a:gd name="T28" fmla="*/ 0 h 1149"/>
                  <a:gd name="T29" fmla="*/ 146 w 146"/>
                  <a:gd name="T30" fmla="*/ 1149 h 11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6" h="1149">
                    <a:moveTo>
                      <a:pt x="108" y="0"/>
                    </a:moveTo>
                    <a:lnTo>
                      <a:pt x="0" y="965"/>
                    </a:lnTo>
                    <a:lnTo>
                      <a:pt x="16" y="1149"/>
                    </a:lnTo>
                    <a:lnTo>
                      <a:pt x="146" y="4"/>
                    </a:lnTo>
                    <a:lnTo>
                      <a:pt x="108" y="0"/>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21" name="Freeform 29"/>
              <p:cNvSpPr>
                <a:spLocks/>
              </p:cNvSpPr>
              <p:nvPr/>
            </p:nvSpPr>
            <p:spPr bwMode="auto">
              <a:xfrm>
                <a:off x="331" y="1707"/>
                <a:ext cx="124" cy="968"/>
              </a:xfrm>
              <a:custGeom>
                <a:avLst/>
                <a:gdLst>
                  <a:gd name="T0" fmla="*/ 89 w 124"/>
                  <a:gd name="T1" fmla="*/ 0 h 968"/>
                  <a:gd name="T2" fmla="*/ 0 w 124"/>
                  <a:gd name="T3" fmla="*/ 779 h 968"/>
                  <a:gd name="T4" fmla="*/ 16 w 124"/>
                  <a:gd name="T5" fmla="*/ 968 h 968"/>
                  <a:gd name="T6" fmla="*/ 124 w 124"/>
                  <a:gd name="T7" fmla="*/ 3 h 968"/>
                  <a:gd name="T8" fmla="*/ 124 w 124"/>
                  <a:gd name="T9" fmla="*/ 3 h 968"/>
                  <a:gd name="T10" fmla="*/ 89 w 124"/>
                  <a:gd name="T11" fmla="*/ 0 h 968"/>
                  <a:gd name="T12" fmla="*/ 89 w 124"/>
                  <a:gd name="T13" fmla="*/ 0 h 968"/>
                  <a:gd name="T14" fmla="*/ 0 60000 65536"/>
                  <a:gd name="T15" fmla="*/ 0 60000 65536"/>
                  <a:gd name="T16" fmla="*/ 0 60000 65536"/>
                  <a:gd name="T17" fmla="*/ 0 60000 65536"/>
                  <a:gd name="T18" fmla="*/ 0 60000 65536"/>
                  <a:gd name="T19" fmla="*/ 0 60000 65536"/>
                  <a:gd name="T20" fmla="*/ 0 60000 65536"/>
                  <a:gd name="T21" fmla="*/ 0 w 124"/>
                  <a:gd name="T22" fmla="*/ 0 h 968"/>
                  <a:gd name="T23" fmla="*/ 124 w 124"/>
                  <a:gd name="T24" fmla="*/ 968 h 9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 h="968">
                    <a:moveTo>
                      <a:pt x="89" y="0"/>
                    </a:moveTo>
                    <a:lnTo>
                      <a:pt x="0" y="779"/>
                    </a:lnTo>
                    <a:lnTo>
                      <a:pt x="16" y="968"/>
                    </a:lnTo>
                    <a:lnTo>
                      <a:pt x="124" y="3"/>
                    </a:lnTo>
                    <a:lnTo>
                      <a:pt x="89" y="0"/>
                    </a:lnTo>
                    <a:close/>
                  </a:path>
                </a:pathLst>
              </a:custGeom>
              <a:solidFill>
                <a:srgbClr val="AAAA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22" name="Freeform 30"/>
              <p:cNvSpPr>
                <a:spLocks/>
              </p:cNvSpPr>
              <p:nvPr/>
            </p:nvSpPr>
            <p:spPr bwMode="auto">
              <a:xfrm>
                <a:off x="315" y="1701"/>
                <a:ext cx="105" cy="785"/>
              </a:xfrm>
              <a:custGeom>
                <a:avLst/>
                <a:gdLst>
                  <a:gd name="T0" fmla="*/ 67 w 105"/>
                  <a:gd name="T1" fmla="*/ 0 h 785"/>
                  <a:gd name="T2" fmla="*/ 0 w 105"/>
                  <a:gd name="T3" fmla="*/ 595 h 785"/>
                  <a:gd name="T4" fmla="*/ 16 w 105"/>
                  <a:gd name="T5" fmla="*/ 785 h 785"/>
                  <a:gd name="T6" fmla="*/ 105 w 105"/>
                  <a:gd name="T7" fmla="*/ 6 h 785"/>
                  <a:gd name="T8" fmla="*/ 105 w 105"/>
                  <a:gd name="T9" fmla="*/ 6 h 785"/>
                  <a:gd name="T10" fmla="*/ 67 w 105"/>
                  <a:gd name="T11" fmla="*/ 0 h 785"/>
                  <a:gd name="T12" fmla="*/ 67 w 105"/>
                  <a:gd name="T13" fmla="*/ 0 h 785"/>
                  <a:gd name="T14" fmla="*/ 0 60000 65536"/>
                  <a:gd name="T15" fmla="*/ 0 60000 65536"/>
                  <a:gd name="T16" fmla="*/ 0 60000 65536"/>
                  <a:gd name="T17" fmla="*/ 0 60000 65536"/>
                  <a:gd name="T18" fmla="*/ 0 60000 65536"/>
                  <a:gd name="T19" fmla="*/ 0 60000 65536"/>
                  <a:gd name="T20" fmla="*/ 0 60000 65536"/>
                  <a:gd name="T21" fmla="*/ 0 w 105"/>
                  <a:gd name="T22" fmla="*/ 0 h 785"/>
                  <a:gd name="T23" fmla="*/ 105 w 105"/>
                  <a:gd name="T24" fmla="*/ 785 h 7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5" h="785">
                    <a:moveTo>
                      <a:pt x="67" y="0"/>
                    </a:moveTo>
                    <a:lnTo>
                      <a:pt x="0" y="595"/>
                    </a:lnTo>
                    <a:lnTo>
                      <a:pt x="16" y="785"/>
                    </a:lnTo>
                    <a:lnTo>
                      <a:pt x="105" y="6"/>
                    </a:lnTo>
                    <a:lnTo>
                      <a:pt x="67"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23" name="Freeform 31"/>
              <p:cNvSpPr>
                <a:spLocks/>
              </p:cNvSpPr>
              <p:nvPr/>
            </p:nvSpPr>
            <p:spPr bwMode="auto">
              <a:xfrm>
                <a:off x="300" y="1698"/>
                <a:ext cx="82" cy="598"/>
              </a:xfrm>
              <a:custGeom>
                <a:avLst/>
                <a:gdLst>
                  <a:gd name="T0" fmla="*/ 44 w 82"/>
                  <a:gd name="T1" fmla="*/ 0 h 598"/>
                  <a:gd name="T2" fmla="*/ 0 w 82"/>
                  <a:gd name="T3" fmla="*/ 408 h 598"/>
                  <a:gd name="T4" fmla="*/ 15 w 82"/>
                  <a:gd name="T5" fmla="*/ 598 h 598"/>
                  <a:gd name="T6" fmla="*/ 82 w 82"/>
                  <a:gd name="T7" fmla="*/ 3 h 598"/>
                  <a:gd name="T8" fmla="*/ 82 w 82"/>
                  <a:gd name="T9" fmla="*/ 3 h 598"/>
                  <a:gd name="T10" fmla="*/ 44 w 82"/>
                  <a:gd name="T11" fmla="*/ 0 h 598"/>
                  <a:gd name="T12" fmla="*/ 44 w 82"/>
                  <a:gd name="T13" fmla="*/ 0 h 598"/>
                  <a:gd name="T14" fmla="*/ 0 60000 65536"/>
                  <a:gd name="T15" fmla="*/ 0 60000 65536"/>
                  <a:gd name="T16" fmla="*/ 0 60000 65536"/>
                  <a:gd name="T17" fmla="*/ 0 60000 65536"/>
                  <a:gd name="T18" fmla="*/ 0 60000 65536"/>
                  <a:gd name="T19" fmla="*/ 0 60000 65536"/>
                  <a:gd name="T20" fmla="*/ 0 60000 65536"/>
                  <a:gd name="T21" fmla="*/ 0 w 82"/>
                  <a:gd name="T22" fmla="*/ 0 h 598"/>
                  <a:gd name="T23" fmla="*/ 82 w 82"/>
                  <a:gd name="T24" fmla="*/ 598 h 5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 h="598">
                    <a:moveTo>
                      <a:pt x="44" y="0"/>
                    </a:moveTo>
                    <a:lnTo>
                      <a:pt x="0" y="408"/>
                    </a:lnTo>
                    <a:lnTo>
                      <a:pt x="15" y="598"/>
                    </a:lnTo>
                    <a:lnTo>
                      <a:pt x="82" y="3"/>
                    </a:lnTo>
                    <a:lnTo>
                      <a:pt x="4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24" name="Freeform 32"/>
              <p:cNvSpPr>
                <a:spLocks/>
              </p:cNvSpPr>
              <p:nvPr/>
            </p:nvSpPr>
            <p:spPr bwMode="auto">
              <a:xfrm>
                <a:off x="284" y="1691"/>
                <a:ext cx="60" cy="415"/>
              </a:xfrm>
              <a:custGeom>
                <a:avLst/>
                <a:gdLst>
                  <a:gd name="T0" fmla="*/ 22 w 60"/>
                  <a:gd name="T1" fmla="*/ 0 h 415"/>
                  <a:gd name="T2" fmla="*/ 0 w 60"/>
                  <a:gd name="T3" fmla="*/ 222 h 415"/>
                  <a:gd name="T4" fmla="*/ 16 w 60"/>
                  <a:gd name="T5" fmla="*/ 415 h 415"/>
                  <a:gd name="T6" fmla="*/ 60 w 60"/>
                  <a:gd name="T7" fmla="*/ 7 h 415"/>
                  <a:gd name="T8" fmla="*/ 60 w 60"/>
                  <a:gd name="T9" fmla="*/ 7 h 415"/>
                  <a:gd name="T10" fmla="*/ 22 w 60"/>
                  <a:gd name="T11" fmla="*/ 0 h 415"/>
                  <a:gd name="T12" fmla="*/ 22 w 60"/>
                  <a:gd name="T13" fmla="*/ 0 h 415"/>
                  <a:gd name="T14" fmla="*/ 0 60000 65536"/>
                  <a:gd name="T15" fmla="*/ 0 60000 65536"/>
                  <a:gd name="T16" fmla="*/ 0 60000 65536"/>
                  <a:gd name="T17" fmla="*/ 0 60000 65536"/>
                  <a:gd name="T18" fmla="*/ 0 60000 65536"/>
                  <a:gd name="T19" fmla="*/ 0 60000 65536"/>
                  <a:gd name="T20" fmla="*/ 0 60000 65536"/>
                  <a:gd name="T21" fmla="*/ 0 w 60"/>
                  <a:gd name="T22" fmla="*/ 0 h 415"/>
                  <a:gd name="T23" fmla="*/ 60 w 60"/>
                  <a:gd name="T24" fmla="*/ 415 h 4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415">
                    <a:moveTo>
                      <a:pt x="22" y="0"/>
                    </a:moveTo>
                    <a:lnTo>
                      <a:pt x="0" y="222"/>
                    </a:lnTo>
                    <a:lnTo>
                      <a:pt x="16" y="415"/>
                    </a:lnTo>
                    <a:lnTo>
                      <a:pt x="60" y="7"/>
                    </a:lnTo>
                    <a:lnTo>
                      <a:pt x="22"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25" name="Freeform 33"/>
              <p:cNvSpPr>
                <a:spLocks/>
              </p:cNvSpPr>
              <p:nvPr/>
            </p:nvSpPr>
            <p:spPr bwMode="auto">
              <a:xfrm>
                <a:off x="265" y="1691"/>
                <a:ext cx="41" cy="222"/>
              </a:xfrm>
              <a:custGeom>
                <a:avLst/>
                <a:gdLst>
                  <a:gd name="T0" fmla="*/ 28 w 41"/>
                  <a:gd name="T1" fmla="*/ 0 h 222"/>
                  <a:gd name="T2" fmla="*/ 28 w 41"/>
                  <a:gd name="T3" fmla="*/ 0 h 222"/>
                  <a:gd name="T4" fmla="*/ 28 w 41"/>
                  <a:gd name="T5" fmla="*/ 0 h 222"/>
                  <a:gd name="T6" fmla="*/ 19 w 41"/>
                  <a:gd name="T7" fmla="*/ 4 h 222"/>
                  <a:gd name="T8" fmla="*/ 9 w 41"/>
                  <a:gd name="T9" fmla="*/ 10 h 222"/>
                  <a:gd name="T10" fmla="*/ 6 w 41"/>
                  <a:gd name="T11" fmla="*/ 13 h 222"/>
                  <a:gd name="T12" fmla="*/ 3 w 41"/>
                  <a:gd name="T13" fmla="*/ 19 h 222"/>
                  <a:gd name="T14" fmla="*/ 0 w 41"/>
                  <a:gd name="T15" fmla="*/ 32 h 222"/>
                  <a:gd name="T16" fmla="*/ 19 w 41"/>
                  <a:gd name="T17" fmla="*/ 222 h 222"/>
                  <a:gd name="T18" fmla="*/ 41 w 41"/>
                  <a:gd name="T19" fmla="*/ 0 h 222"/>
                  <a:gd name="T20" fmla="*/ 41 w 41"/>
                  <a:gd name="T21" fmla="*/ 0 h 222"/>
                  <a:gd name="T22" fmla="*/ 28 w 41"/>
                  <a:gd name="T23" fmla="*/ 0 h 222"/>
                  <a:gd name="T24" fmla="*/ 28 w 41"/>
                  <a:gd name="T25" fmla="*/ 0 h 2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
                  <a:gd name="T40" fmla="*/ 0 h 222"/>
                  <a:gd name="T41" fmla="*/ 41 w 41"/>
                  <a:gd name="T42" fmla="*/ 222 h 2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 h="222">
                    <a:moveTo>
                      <a:pt x="28" y="0"/>
                    </a:moveTo>
                    <a:lnTo>
                      <a:pt x="28" y="0"/>
                    </a:lnTo>
                    <a:lnTo>
                      <a:pt x="19" y="4"/>
                    </a:lnTo>
                    <a:lnTo>
                      <a:pt x="9" y="10"/>
                    </a:lnTo>
                    <a:lnTo>
                      <a:pt x="6" y="13"/>
                    </a:lnTo>
                    <a:lnTo>
                      <a:pt x="3" y="19"/>
                    </a:lnTo>
                    <a:lnTo>
                      <a:pt x="0" y="32"/>
                    </a:lnTo>
                    <a:lnTo>
                      <a:pt x="19" y="222"/>
                    </a:lnTo>
                    <a:lnTo>
                      <a:pt x="41" y="0"/>
                    </a:lnTo>
                    <a:lnTo>
                      <a:pt x="28"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26" name="Freeform 34"/>
              <p:cNvSpPr>
                <a:spLocks/>
              </p:cNvSpPr>
              <p:nvPr/>
            </p:nvSpPr>
            <p:spPr bwMode="auto">
              <a:xfrm>
                <a:off x="265" y="1710"/>
                <a:ext cx="3" cy="13"/>
              </a:xfrm>
              <a:custGeom>
                <a:avLst/>
                <a:gdLst>
                  <a:gd name="T0" fmla="*/ 0 w 3"/>
                  <a:gd name="T1" fmla="*/ 13 h 13"/>
                  <a:gd name="T2" fmla="*/ 0 w 3"/>
                  <a:gd name="T3" fmla="*/ 13 h 13"/>
                  <a:gd name="T4" fmla="*/ 3 w 3"/>
                  <a:gd name="T5" fmla="*/ 0 h 13"/>
                  <a:gd name="T6" fmla="*/ 3 w 3"/>
                  <a:gd name="T7" fmla="*/ 0 h 13"/>
                  <a:gd name="T8" fmla="*/ 0 w 3"/>
                  <a:gd name="T9" fmla="*/ 10 h 13"/>
                  <a:gd name="T10" fmla="*/ 0 w 3"/>
                  <a:gd name="T11" fmla="*/ 13 h 13"/>
                  <a:gd name="T12" fmla="*/ 0 w 3"/>
                  <a:gd name="T13" fmla="*/ 13 h 13"/>
                  <a:gd name="T14" fmla="*/ 0 60000 65536"/>
                  <a:gd name="T15" fmla="*/ 0 60000 65536"/>
                  <a:gd name="T16" fmla="*/ 0 60000 65536"/>
                  <a:gd name="T17" fmla="*/ 0 60000 65536"/>
                  <a:gd name="T18" fmla="*/ 0 60000 65536"/>
                  <a:gd name="T19" fmla="*/ 0 60000 65536"/>
                  <a:gd name="T20" fmla="*/ 0 60000 65536"/>
                  <a:gd name="T21" fmla="*/ 0 w 3"/>
                  <a:gd name="T22" fmla="*/ 0 h 13"/>
                  <a:gd name="T23" fmla="*/ 3 w 3"/>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13">
                    <a:moveTo>
                      <a:pt x="0" y="13"/>
                    </a:moveTo>
                    <a:lnTo>
                      <a:pt x="0" y="13"/>
                    </a:lnTo>
                    <a:lnTo>
                      <a:pt x="3" y="0"/>
                    </a:lnTo>
                    <a:lnTo>
                      <a:pt x="0" y="10"/>
                    </a:lnTo>
                    <a:lnTo>
                      <a:pt x="0" y="1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27" name="Freeform 35"/>
              <p:cNvSpPr>
                <a:spLocks/>
              </p:cNvSpPr>
              <p:nvPr/>
            </p:nvSpPr>
            <p:spPr bwMode="auto">
              <a:xfrm>
                <a:off x="236" y="1688"/>
                <a:ext cx="127" cy="1171"/>
              </a:xfrm>
              <a:custGeom>
                <a:avLst/>
                <a:gdLst>
                  <a:gd name="T0" fmla="*/ 48 w 127"/>
                  <a:gd name="T1" fmla="*/ 0 h 1171"/>
                  <a:gd name="T2" fmla="*/ 48 w 127"/>
                  <a:gd name="T3" fmla="*/ 0 h 1171"/>
                  <a:gd name="T4" fmla="*/ 57 w 127"/>
                  <a:gd name="T5" fmla="*/ 3 h 1171"/>
                  <a:gd name="T6" fmla="*/ 57 w 127"/>
                  <a:gd name="T7" fmla="*/ 3 h 1171"/>
                  <a:gd name="T8" fmla="*/ 48 w 127"/>
                  <a:gd name="T9" fmla="*/ 7 h 1171"/>
                  <a:gd name="T10" fmla="*/ 41 w 127"/>
                  <a:gd name="T11" fmla="*/ 10 h 1171"/>
                  <a:gd name="T12" fmla="*/ 35 w 127"/>
                  <a:gd name="T13" fmla="*/ 16 h 1171"/>
                  <a:gd name="T14" fmla="*/ 32 w 127"/>
                  <a:gd name="T15" fmla="*/ 22 h 1171"/>
                  <a:gd name="T16" fmla="*/ 29 w 127"/>
                  <a:gd name="T17" fmla="*/ 32 h 1171"/>
                  <a:gd name="T18" fmla="*/ 29 w 127"/>
                  <a:gd name="T19" fmla="*/ 35 h 1171"/>
                  <a:gd name="T20" fmla="*/ 127 w 127"/>
                  <a:gd name="T21" fmla="*/ 1171 h 1171"/>
                  <a:gd name="T22" fmla="*/ 127 w 127"/>
                  <a:gd name="T23" fmla="*/ 1171 h 1171"/>
                  <a:gd name="T24" fmla="*/ 117 w 127"/>
                  <a:gd name="T25" fmla="*/ 1168 h 1171"/>
                  <a:gd name="T26" fmla="*/ 102 w 127"/>
                  <a:gd name="T27" fmla="*/ 1165 h 1171"/>
                  <a:gd name="T28" fmla="*/ 92 w 127"/>
                  <a:gd name="T29" fmla="*/ 1158 h 1171"/>
                  <a:gd name="T30" fmla="*/ 86 w 127"/>
                  <a:gd name="T31" fmla="*/ 1155 h 1171"/>
                  <a:gd name="T32" fmla="*/ 83 w 127"/>
                  <a:gd name="T33" fmla="*/ 1149 h 1171"/>
                  <a:gd name="T34" fmla="*/ 83 w 127"/>
                  <a:gd name="T35" fmla="*/ 1149 h 1171"/>
                  <a:gd name="T36" fmla="*/ 70 w 127"/>
                  <a:gd name="T37" fmla="*/ 972 h 1171"/>
                  <a:gd name="T38" fmla="*/ 41 w 127"/>
                  <a:gd name="T39" fmla="*/ 601 h 1171"/>
                  <a:gd name="T40" fmla="*/ 0 w 127"/>
                  <a:gd name="T41" fmla="*/ 67 h 1171"/>
                  <a:gd name="T42" fmla="*/ 0 w 127"/>
                  <a:gd name="T43" fmla="*/ 67 h 1171"/>
                  <a:gd name="T44" fmla="*/ 0 w 127"/>
                  <a:gd name="T45" fmla="*/ 45 h 1171"/>
                  <a:gd name="T46" fmla="*/ 3 w 127"/>
                  <a:gd name="T47" fmla="*/ 35 h 1171"/>
                  <a:gd name="T48" fmla="*/ 7 w 127"/>
                  <a:gd name="T49" fmla="*/ 22 h 1171"/>
                  <a:gd name="T50" fmla="*/ 10 w 127"/>
                  <a:gd name="T51" fmla="*/ 13 h 1171"/>
                  <a:gd name="T52" fmla="*/ 19 w 127"/>
                  <a:gd name="T53" fmla="*/ 7 h 1171"/>
                  <a:gd name="T54" fmla="*/ 32 w 127"/>
                  <a:gd name="T55" fmla="*/ 3 h 1171"/>
                  <a:gd name="T56" fmla="*/ 48 w 127"/>
                  <a:gd name="T57" fmla="*/ 0 h 1171"/>
                  <a:gd name="T58" fmla="*/ 48 w 127"/>
                  <a:gd name="T59" fmla="*/ 0 h 117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7"/>
                  <a:gd name="T91" fmla="*/ 0 h 1171"/>
                  <a:gd name="T92" fmla="*/ 127 w 127"/>
                  <a:gd name="T93" fmla="*/ 1171 h 117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7" h="1171">
                    <a:moveTo>
                      <a:pt x="48" y="0"/>
                    </a:moveTo>
                    <a:lnTo>
                      <a:pt x="48" y="0"/>
                    </a:lnTo>
                    <a:lnTo>
                      <a:pt x="57" y="3"/>
                    </a:lnTo>
                    <a:lnTo>
                      <a:pt x="48" y="7"/>
                    </a:lnTo>
                    <a:lnTo>
                      <a:pt x="41" y="10"/>
                    </a:lnTo>
                    <a:lnTo>
                      <a:pt x="35" y="16"/>
                    </a:lnTo>
                    <a:lnTo>
                      <a:pt x="32" y="22"/>
                    </a:lnTo>
                    <a:lnTo>
                      <a:pt x="29" y="32"/>
                    </a:lnTo>
                    <a:lnTo>
                      <a:pt x="29" y="35"/>
                    </a:lnTo>
                    <a:lnTo>
                      <a:pt x="127" y="1171"/>
                    </a:lnTo>
                    <a:lnTo>
                      <a:pt x="117" y="1168"/>
                    </a:lnTo>
                    <a:lnTo>
                      <a:pt x="102" y="1165"/>
                    </a:lnTo>
                    <a:lnTo>
                      <a:pt x="92" y="1158"/>
                    </a:lnTo>
                    <a:lnTo>
                      <a:pt x="86" y="1155"/>
                    </a:lnTo>
                    <a:lnTo>
                      <a:pt x="83" y="1149"/>
                    </a:lnTo>
                    <a:lnTo>
                      <a:pt x="70" y="972"/>
                    </a:lnTo>
                    <a:lnTo>
                      <a:pt x="41" y="601"/>
                    </a:lnTo>
                    <a:lnTo>
                      <a:pt x="0" y="67"/>
                    </a:lnTo>
                    <a:lnTo>
                      <a:pt x="0" y="45"/>
                    </a:lnTo>
                    <a:lnTo>
                      <a:pt x="3" y="35"/>
                    </a:lnTo>
                    <a:lnTo>
                      <a:pt x="7" y="22"/>
                    </a:lnTo>
                    <a:lnTo>
                      <a:pt x="10" y="13"/>
                    </a:lnTo>
                    <a:lnTo>
                      <a:pt x="19" y="7"/>
                    </a:lnTo>
                    <a:lnTo>
                      <a:pt x="32" y="3"/>
                    </a:lnTo>
                    <a:lnTo>
                      <a:pt x="48"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28" name="Freeform 36"/>
              <p:cNvSpPr>
                <a:spLocks/>
              </p:cNvSpPr>
              <p:nvPr/>
            </p:nvSpPr>
            <p:spPr bwMode="auto">
              <a:xfrm>
                <a:off x="236" y="1688"/>
                <a:ext cx="127" cy="1171"/>
              </a:xfrm>
              <a:custGeom>
                <a:avLst/>
                <a:gdLst>
                  <a:gd name="T0" fmla="*/ 124 w 127"/>
                  <a:gd name="T1" fmla="*/ 1143 h 1171"/>
                  <a:gd name="T2" fmla="*/ 121 w 127"/>
                  <a:gd name="T3" fmla="*/ 1105 h 1171"/>
                  <a:gd name="T4" fmla="*/ 117 w 127"/>
                  <a:gd name="T5" fmla="*/ 1070 h 1171"/>
                  <a:gd name="T6" fmla="*/ 114 w 127"/>
                  <a:gd name="T7" fmla="*/ 1035 h 1171"/>
                  <a:gd name="T8" fmla="*/ 111 w 127"/>
                  <a:gd name="T9" fmla="*/ 1000 h 1171"/>
                  <a:gd name="T10" fmla="*/ 108 w 127"/>
                  <a:gd name="T11" fmla="*/ 946 h 1171"/>
                  <a:gd name="T12" fmla="*/ 95 w 127"/>
                  <a:gd name="T13" fmla="*/ 807 h 1171"/>
                  <a:gd name="T14" fmla="*/ 83 w 127"/>
                  <a:gd name="T15" fmla="*/ 668 h 1171"/>
                  <a:gd name="T16" fmla="*/ 73 w 127"/>
                  <a:gd name="T17" fmla="*/ 529 h 1171"/>
                  <a:gd name="T18" fmla="*/ 60 w 127"/>
                  <a:gd name="T19" fmla="*/ 389 h 1171"/>
                  <a:gd name="T20" fmla="*/ 48 w 127"/>
                  <a:gd name="T21" fmla="*/ 250 h 1171"/>
                  <a:gd name="T22" fmla="*/ 35 w 127"/>
                  <a:gd name="T23" fmla="*/ 111 h 1171"/>
                  <a:gd name="T24" fmla="*/ 29 w 127"/>
                  <a:gd name="T25" fmla="*/ 35 h 1171"/>
                  <a:gd name="T26" fmla="*/ 29 w 127"/>
                  <a:gd name="T27" fmla="*/ 32 h 1171"/>
                  <a:gd name="T28" fmla="*/ 35 w 127"/>
                  <a:gd name="T29" fmla="*/ 16 h 1171"/>
                  <a:gd name="T30" fmla="*/ 48 w 127"/>
                  <a:gd name="T31" fmla="*/ 7 h 1171"/>
                  <a:gd name="T32" fmla="*/ 57 w 127"/>
                  <a:gd name="T33" fmla="*/ 3 h 1171"/>
                  <a:gd name="T34" fmla="*/ 48 w 127"/>
                  <a:gd name="T35" fmla="*/ 0 h 1171"/>
                  <a:gd name="T36" fmla="*/ 26 w 127"/>
                  <a:gd name="T37" fmla="*/ 3 h 1171"/>
                  <a:gd name="T38" fmla="*/ 13 w 127"/>
                  <a:gd name="T39" fmla="*/ 13 h 1171"/>
                  <a:gd name="T40" fmla="*/ 0 w 127"/>
                  <a:gd name="T41" fmla="*/ 45 h 1171"/>
                  <a:gd name="T42" fmla="*/ 0 w 127"/>
                  <a:gd name="T43" fmla="*/ 67 h 1171"/>
                  <a:gd name="T44" fmla="*/ 3 w 127"/>
                  <a:gd name="T45" fmla="*/ 114 h 1171"/>
                  <a:gd name="T46" fmla="*/ 10 w 127"/>
                  <a:gd name="T47" fmla="*/ 184 h 1171"/>
                  <a:gd name="T48" fmla="*/ 16 w 127"/>
                  <a:gd name="T49" fmla="*/ 253 h 1171"/>
                  <a:gd name="T50" fmla="*/ 19 w 127"/>
                  <a:gd name="T51" fmla="*/ 323 h 1171"/>
                  <a:gd name="T52" fmla="*/ 26 w 127"/>
                  <a:gd name="T53" fmla="*/ 393 h 1171"/>
                  <a:gd name="T54" fmla="*/ 29 w 127"/>
                  <a:gd name="T55" fmla="*/ 462 h 1171"/>
                  <a:gd name="T56" fmla="*/ 35 w 127"/>
                  <a:gd name="T57" fmla="*/ 532 h 1171"/>
                  <a:gd name="T58" fmla="*/ 41 w 127"/>
                  <a:gd name="T59" fmla="*/ 601 h 1171"/>
                  <a:gd name="T60" fmla="*/ 45 w 127"/>
                  <a:gd name="T61" fmla="*/ 671 h 1171"/>
                  <a:gd name="T62" fmla="*/ 51 w 127"/>
                  <a:gd name="T63" fmla="*/ 741 h 1171"/>
                  <a:gd name="T64" fmla="*/ 57 w 127"/>
                  <a:gd name="T65" fmla="*/ 810 h 1171"/>
                  <a:gd name="T66" fmla="*/ 60 w 127"/>
                  <a:gd name="T67" fmla="*/ 880 h 1171"/>
                  <a:gd name="T68" fmla="*/ 67 w 127"/>
                  <a:gd name="T69" fmla="*/ 950 h 1171"/>
                  <a:gd name="T70" fmla="*/ 70 w 127"/>
                  <a:gd name="T71" fmla="*/ 969 h 1171"/>
                  <a:gd name="T72" fmla="*/ 70 w 127"/>
                  <a:gd name="T73" fmla="*/ 984 h 1171"/>
                  <a:gd name="T74" fmla="*/ 70 w 127"/>
                  <a:gd name="T75" fmla="*/ 1003 h 1171"/>
                  <a:gd name="T76" fmla="*/ 73 w 127"/>
                  <a:gd name="T77" fmla="*/ 1019 h 1171"/>
                  <a:gd name="T78" fmla="*/ 73 w 127"/>
                  <a:gd name="T79" fmla="*/ 1038 h 1171"/>
                  <a:gd name="T80" fmla="*/ 76 w 127"/>
                  <a:gd name="T81" fmla="*/ 1054 h 1171"/>
                  <a:gd name="T82" fmla="*/ 76 w 127"/>
                  <a:gd name="T83" fmla="*/ 1073 h 1171"/>
                  <a:gd name="T84" fmla="*/ 79 w 127"/>
                  <a:gd name="T85" fmla="*/ 1092 h 1171"/>
                  <a:gd name="T86" fmla="*/ 79 w 127"/>
                  <a:gd name="T87" fmla="*/ 1108 h 1171"/>
                  <a:gd name="T88" fmla="*/ 83 w 127"/>
                  <a:gd name="T89" fmla="*/ 1127 h 1171"/>
                  <a:gd name="T90" fmla="*/ 83 w 127"/>
                  <a:gd name="T91" fmla="*/ 1143 h 1171"/>
                  <a:gd name="T92" fmla="*/ 83 w 127"/>
                  <a:gd name="T93" fmla="*/ 1149 h 1171"/>
                  <a:gd name="T94" fmla="*/ 89 w 127"/>
                  <a:gd name="T95" fmla="*/ 1155 h 1171"/>
                  <a:gd name="T96" fmla="*/ 92 w 127"/>
                  <a:gd name="T97" fmla="*/ 1162 h 1171"/>
                  <a:gd name="T98" fmla="*/ 127 w 127"/>
                  <a:gd name="T99" fmla="*/ 1171 h 11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7"/>
                  <a:gd name="T151" fmla="*/ 0 h 1171"/>
                  <a:gd name="T152" fmla="*/ 127 w 127"/>
                  <a:gd name="T153" fmla="*/ 1171 h 117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7" h="1171">
                    <a:moveTo>
                      <a:pt x="127" y="1158"/>
                    </a:moveTo>
                    <a:lnTo>
                      <a:pt x="124" y="1143"/>
                    </a:lnTo>
                    <a:lnTo>
                      <a:pt x="124" y="1124"/>
                    </a:lnTo>
                    <a:lnTo>
                      <a:pt x="121" y="1105"/>
                    </a:lnTo>
                    <a:lnTo>
                      <a:pt x="121" y="1089"/>
                    </a:lnTo>
                    <a:lnTo>
                      <a:pt x="117" y="1070"/>
                    </a:lnTo>
                    <a:lnTo>
                      <a:pt x="117" y="1054"/>
                    </a:lnTo>
                    <a:lnTo>
                      <a:pt x="114" y="1035"/>
                    </a:lnTo>
                    <a:lnTo>
                      <a:pt x="114" y="1019"/>
                    </a:lnTo>
                    <a:lnTo>
                      <a:pt x="111" y="1000"/>
                    </a:lnTo>
                    <a:lnTo>
                      <a:pt x="108" y="965"/>
                    </a:lnTo>
                    <a:lnTo>
                      <a:pt x="108" y="946"/>
                    </a:lnTo>
                    <a:lnTo>
                      <a:pt x="102" y="877"/>
                    </a:lnTo>
                    <a:lnTo>
                      <a:pt x="95" y="807"/>
                    </a:lnTo>
                    <a:lnTo>
                      <a:pt x="89" y="738"/>
                    </a:lnTo>
                    <a:lnTo>
                      <a:pt x="83" y="668"/>
                    </a:lnTo>
                    <a:lnTo>
                      <a:pt x="79" y="598"/>
                    </a:lnTo>
                    <a:lnTo>
                      <a:pt x="73" y="529"/>
                    </a:lnTo>
                    <a:lnTo>
                      <a:pt x="67" y="459"/>
                    </a:lnTo>
                    <a:lnTo>
                      <a:pt x="60" y="389"/>
                    </a:lnTo>
                    <a:lnTo>
                      <a:pt x="54" y="320"/>
                    </a:lnTo>
                    <a:lnTo>
                      <a:pt x="48" y="250"/>
                    </a:lnTo>
                    <a:lnTo>
                      <a:pt x="41" y="181"/>
                    </a:lnTo>
                    <a:lnTo>
                      <a:pt x="35" y="111"/>
                    </a:lnTo>
                    <a:lnTo>
                      <a:pt x="32" y="41"/>
                    </a:lnTo>
                    <a:lnTo>
                      <a:pt x="29" y="35"/>
                    </a:lnTo>
                    <a:lnTo>
                      <a:pt x="29" y="32"/>
                    </a:lnTo>
                    <a:lnTo>
                      <a:pt x="32" y="22"/>
                    </a:lnTo>
                    <a:lnTo>
                      <a:pt x="35" y="16"/>
                    </a:lnTo>
                    <a:lnTo>
                      <a:pt x="41" y="10"/>
                    </a:lnTo>
                    <a:lnTo>
                      <a:pt x="48" y="7"/>
                    </a:lnTo>
                    <a:lnTo>
                      <a:pt x="57" y="3"/>
                    </a:lnTo>
                    <a:lnTo>
                      <a:pt x="48" y="0"/>
                    </a:lnTo>
                    <a:lnTo>
                      <a:pt x="35" y="0"/>
                    </a:lnTo>
                    <a:lnTo>
                      <a:pt x="26" y="3"/>
                    </a:lnTo>
                    <a:lnTo>
                      <a:pt x="19" y="7"/>
                    </a:lnTo>
                    <a:lnTo>
                      <a:pt x="13" y="13"/>
                    </a:lnTo>
                    <a:lnTo>
                      <a:pt x="3" y="26"/>
                    </a:lnTo>
                    <a:lnTo>
                      <a:pt x="0" y="45"/>
                    </a:lnTo>
                    <a:lnTo>
                      <a:pt x="0" y="67"/>
                    </a:lnTo>
                    <a:lnTo>
                      <a:pt x="3" y="114"/>
                    </a:lnTo>
                    <a:lnTo>
                      <a:pt x="10" y="184"/>
                    </a:lnTo>
                    <a:lnTo>
                      <a:pt x="16" y="253"/>
                    </a:lnTo>
                    <a:lnTo>
                      <a:pt x="19" y="323"/>
                    </a:lnTo>
                    <a:lnTo>
                      <a:pt x="26" y="393"/>
                    </a:lnTo>
                    <a:lnTo>
                      <a:pt x="29" y="462"/>
                    </a:lnTo>
                    <a:lnTo>
                      <a:pt x="35" y="532"/>
                    </a:lnTo>
                    <a:lnTo>
                      <a:pt x="41" y="601"/>
                    </a:lnTo>
                    <a:lnTo>
                      <a:pt x="45" y="671"/>
                    </a:lnTo>
                    <a:lnTo>
                      <a:pt x="51" y="741"/>
                    </a:lnTo>
                    <a:lnTo>
                      <a:pt x="57" y="810"/>
                    </a:lnTo>
                    <a:lnTo>
                      <a:pt x="60" y="880"/>
                    </a:lnTo>
                    <a:lnTo>
                      <a:pt x="67" y="950"/>
                    </a:lnTo>
                    <a:lnTo>
                      <a:pt x="70" y="969"/>
                    </a:lnTo>
                    <a:lnTo>
                      <a:pt x="70" y="984"/>
                    </a:lnTo>
                    <a:lnTo>
                      <a:pt x="70" y="1003"/>
                    </a:lnTo>
                    <a:lnTo>
                      <a:pt x="73" y="1019"/>
                    </a:lnTo>
                    <a:lnTo>
                      <a:pt x="73" y="1038"/>
                    </a:lnTo>
                    <a:lnTo>
                      <a:pt x="76" y="1054"/>
                    </a:lnTo>
                    <a:lnTo>
                      <a:pt x="76" y="1073"/>
                    </a:lnTo>
                    <a:lnTo>
                      <a:pt x="79" y="1092"/>
                    </a:lnTo>
                    <a:lnTo>
                      <a:pt x="79" y="1108"/>
                    </a:lnTo>
                    <a:lnTo>
                      <a:pt x="83" y="1127"/>
                    </a:lnTo>
                    <a:lnTo>
                      <a:pt x="83" y="1143"/>
                    </a:lnTo>
                    <a:lnTo>
                      <a:pt x="83" y="1149"/>
                    </a:lnTo>
                    <a:lnTo>
                      <a:pt x="89" y="1155"/>
                    </a:lnTo>
                    <a:lnTo>
                      <a:pt x="92" y="1162"/>
                    </a:lnTo>
                    <a:lnTo>
                      <a:pt x="111" y="1168"/>
                    </a:lnTo>
                    <a:lnTo>
                      <a:pt x="127" y="1171"/>
                    </a:lnTo>
                    <a:lnTo>
                      <a:pt x="127" y="1158"/>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29" name="Freeform 37"/>
              <p:cNvSpPr>
                <a:spLocks/>
              </p:cNvSpPr>
              <p:nvPr/>
            </p:nvSpPr>
            <p:spPr bwMode="auto">
              <a:xfrm>
                <a:off x="296" y="1733"/>
                <a:ext cx="956" cy="1041"/>
              </a:xfrm>
              <a:custGeom>
                <a:avLst/>
                <a:gdLst>
                  <a:gd name="T0" fmla="*/ 937 w 956"/>
                  <a:gd name="T1" fmla="*/ 613 h 1041"/>
                  <a:gd name="T2" fmla="*/ 915 w 956"/>
                  <a:gd name="T3" fmla="*/ 310 h 1041"/>
                  <a:gd name="T4" fmla="*/ 902 w 956"/>
                  <a:gd name="T5" fmla="*/ 98 h 1041"/>
                  <a:gd name="T6" fmla="*/ 880 w 956"/>
                  <a:gd name="T7" fmla="*/ 95 h 1041"/>
                  <a:gd name="T8" fmla="*/ 807 w 956"/>
                  <a:gd name="T9" fmla="*/ 88 h 1041"/>
                  <a:gd name="T10" fmla="*/ 731 w 956"/>
                  <a:gd name="T11" fmla="*/ 79 h 1041"/>
                  <a:gd name="T12" fmla="*/ 659 w 956"/>
                  <a:gd name="T13" fmla="*/ 72 h 1041"/>
                  <a:gd name="T14" fmla="*/ 586 w 956"/>
                  <a:gd name="T15" fmla="*/ 63 h 1041"/>
                  <a:gd name="T16" fmla="*/ 513 w 956"/>
                  <a:gd name="T17" fmla="*/ 57 h 1041"/>
                  <a:gd name="T18" fmla="*/ 440 w 956"/>
                  <a:gd name="T19" fmla="*/ 47 h 1041"/>
                  <a:gd name="T20" fmla="*/ 219 w 956"/>
                  <a:gd name="T21" fmla="*/ 22 h 1041"/>
                  <a:gd name="T22" fmla="*/ 146 w 956"/>
                  <a:gd name="T23" fmla="*/ 15 h 1041"/>
                  <a:gd name="T24" fmla="*/ 73 w 956"/>
                  <a:gd name="T25" fmla="*/ 6 h 1041"/>
                  <a:gd name="T26" fmla="*/ 0 w 956"/>
                  <a:gd name="T27" fmla="*/ 0 h 1041"/>
                  <a:gd name="T28" fmla="*/ 0 w 956"/>
                  <a:gd name="T29" fmla="*/ 0 h 1041"/>
                  <a:gd name="T30" fmla="*/ 0 w 956"/>
                  <a:gd name="T31" fmla="*/ 0 h 1041"/>
                  <a:gd name="T32" fmla="*/ 0 w 956"/>
                  <a:gd name="T33" fmla="*/ 0 h 1041"/>
                  <a:gd name="T34" fmla="*/ 23 w 956"/>
                  <a:gd name="T35" fmla="*/ 297 h 1041"/>
                  <a:gd name="T36" fmla="*/ 45 w 956"/>
                  <a:gd name="T37" fmla="*/ 594 h 1041"/>
                  <a:gd name="T38" fmla="*/ 67 w 956"/>
                  <a:gd name="T39" fmla="*/ 895 h 1041"/>
                  <a:gd name="T40" fmla="*/ 76 w 956"/>
                  <a:gd name="T41" fmla="*/ 1041 h 1041"/>
                  <a:gd name="T42" fmla="*/ 76 w 956"/>
                  <a:gd name="T43" fmla="*/ 1041 h 1041"/>
                  <a:gd name="T44" fmla="*/ 117 w 956"/>
                  <a:gd name="T45" fmla="*/ 1037 h 1041"/>
                  <a:gd name="T46" fmla="*/ 193 w 956"/>
                  <a:gd name="T47" fmla="*/ 1025 h 1041"/>
                  <a:gd name="T48" fmla="*/ 269 w 956"/>
                  <a:gd name="T49" fmla="*/ 1015 h 1041"/>
                  <a:gd name="T50" fmla="*/ 345 w 956"/>
                  <a:gd name="T51" fmla="*/ 1006 h 1041"/>
                  <a:gd name="T52" fmla="*/ 421 w 956"/>
                  <a:gd name="T53" fmla="*/ 993 h 1041"/>
                  <a:gd name="T54" fmla="*/ 497 w 956"/>
                  <a:gd name="T55" fmla="*/ 984 h 1041"/>
                  <a:gd name="T56" fmla="*/ 576 w 956"/>
                  <a:gd name="T57" fmla="*/ 971 h 1041"/>
                  <a:gd name="T58" fmla="*/ 652 w 956"/>
                  <a:gd name="T59" fmla="*/ 961 h 1041"/>
                  <a:gd name="T60" fmla="*/ 728 w 956"/>
                  <a:gd name="T61" fmla="*/ 952 h 1041"/>
                  <a:gd name="T62" fmla="*/ 804 w 956"/>
                  <a:gd name="T63" fmla="*/ 939 h 1041"/>
                  <a:gd name="T64" fmla="*/ 880 w 956"/>
                  <a:gd name="T65" fmla="*/ 930 h 1041"/>
                  <a:gd name="T66" fmla="*/ 956 w 956"/>
                  <a:gd name="T67" fmla="*/ 920 h 1041"/>
                  <a:gd name="T68" fmla="*/ 956 w 956"/>
                  <a:gd name="T69" fmla="*/ 917 h 1041"/>
                  <a:gd name="T70" fmla="*/ 937 w 956"/>
                  <a:gd name="T71" fmla="*/ 613 h 104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56"/>
                  <a:gd name="T109" fmla="*/ 0 h 1041"/>
                  <a:gd name="T110" fmla="*/ 956 w 956"/>
                  <a:gd name="T111" fmla="*/ 1041 h 104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56" h="1041">
                    <a:moveTo>
                      <a:pt x="937" y="613"/>
                    </a:moveTo>
                    <a:lnTo>
                      <a:pt x="915" y="310"/>
                    </a:lnTo>
                    <a:lnTo>
                      <a:pt x="902" y="98"/>
                    </a:lnTo>
                    <a:lnTo>
                      <a:pt x="880" y="95"/>
                    </a:lnTo>
                    <a:lnTo>
                      <a:pt x="807" y="88"/>
                    </a:lnTo>
                    <a:lnTo>
                      <a:pt x="731" y="79"/>
                    </a:lnTo>
                    <a:lnTo>
                      <a:pt x="659" y="72"/>
                    </a:lnTo>
                    <a:lnTo>
                      <a:pt x="586" y="63"/>
                    </a:lnTo>
                    <a:lnTo>
                      <a:pt x="513" y="57"/>
                    </a:lnTo>
                    <a:lnTo>
                      <a:pt x="440" y="47"/>
                    </a:lnTo>
                    <a:lnTo>
                      <a:pt x="219" y="22"/>
                    </a:lnTo>
                    <a:lnTo>
                      <a:pt x="146" y="15"/>
                    </a:lnTo>
                    <a:lnTo>
                      <a:pt x="73" y="6"/>
                    </a:lnTo>
                    <a:lnTo>
                      <a:pt x="0" y="0"/>
                    </a:lnTo>
                    <a:lnTo>
                      <a:pt x="23" y="297"/>
                    </a:lnTo>
                    <a:lnTo>
                      <a:pt x="45" y="594"/>
                    </a:lnTo>
                    <a:lnTo>
                      <a:pt x="67" y="895"/>
                    </a:lnTo>
                    <a:lnTo>
                      <a:pt x="76" y="1041"/>
                    </a:lnTo>
                    <a:lnTo>
                      <a:pt x="117" y="1037"/>
                    </a:lnTo>
                    <a:lnTo>
                      <a:pt x="193" y="1025"/>
                    </a:lnTo>
                    <a:lnTo>
                      <a:pt x="269" y="1015"/>
                    </a:lnTo>
                    <a:lnTo>
                      <a:pt x="345" y="1006"/>
                    </a:lnTo>
                    <a:lnTo>
                      <a:pt x="421" y="993"/>
                    </a:lnTo>
                    <a:lnTo>
                      <a:pt x="497" y="984"/>
                    </a:lnTo>
                    <a:lnTo>
                      <a:pt x="576" y="971"/>
                    </a:lnTo>
                    <a:lnTo>
                      <a:pt x="652" y="961"/>
                    </a:lnTo>
                    <a:lnTo>
                      <a:pt x="728" y="952"/>
                    </a:lnTo>
                    <a:lnTo>
                      <a:pt x="804" y="939"/>
                    </a:lnTo>
                    <a:lnTo>
                      <a:pt x="880" y="930"/>
                    </a:lnTo>
                    <a:lnTo>
                      <a:pt x="956" y="920"/>
                    </a:lnTo>
                    <a:lnTo>
                      <a:pt x="956" y="917"/>
                    </a:lnTo>
                    <a:lnTo>
                      <a:pt x="937" y="61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30" name="Freeform 38"/>
              <p:cNvSpPr>
                <a:spLocks/>
              </p:cNvSpPr>
              <p:nvPr/>
            </p:nvSpPr>
            <p:spPr bwMode="auto">
              <a:xfrm>
                <a:off x="1375" y="2736"/>
                <a:ext cx="757" cy="411"/>
              </a:xfrm>
              <a:custGeom>
                <a:avLst/>
                <a:gdLst>
                  <a:gd name="T0" fmla="*/ 734 w 757"/>
                  <a:gd name="T1" fmla="*/ 164 h 411"/>
                  <a:gd name="T2" fmla="*/ 734 w 757"/>
                  <a:gd name="T3" fmla="*/ 164 h 411"/>
                  <a:gd name="T4" fmla="*/ 162 w 757"/>
                  <a:gd name="T5" fmla="*/ 0 h 411"/>
                  <a:gd name="T6" fmla="*/ 0 w 757"/>
                  <a:gd name="T7" fmla="*/ 411 h 411"/>
                  <a:gd name="T8" fmla="*/ 0 w 757"/>
                  <a:gd name="T9" fmla="*/ 411 h 411"/>
                  <a:gd name="T10" fmla="*/ 757 w 757"/>
                  <a:gd name="T11" fmla="*/ 180 h 411"/>
                  <a:gd name="T12" fmla="*/ 757 w 757"/>
                  <a:gd name="T13" fmla="*/ 180 h 411"/>
                  <a:gd name="T14" fmla="*/ 747 w 757"/>
                  <a:gd name="T15" fmla="*/ 170 h 411"/>
                  <a:gd name="T16" fmla="*/ 734 w 757"/>
                  <a:gd name="T17" fmla="*/ 164 h 411"/>
                  <a:gd name="T18" fmla="*/ 734 w 757"/>
                  <a:gd name="T19" fmla="*/ 164 h 4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7"/>
                  <a:gd name="T31" fmla="*/ 0 h 411"/>
                  <a:gd name="T32" fmla="*/ 757 w 757"/>
                  <a:gd name="T33" fmla="*/ 411 h 4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7" h="411">
                    <a:moveTo>
                      <a:pt x="734" y="164"/>
                    </a:moveTo>
                    <a:lnTo>
                      <a:pt x="734" y="164"/>
                    </a:lnTo>
                    <a:lnTo>
                      <a:pt x="162" y="0"/>
                    </a:lnTo>
                    <a:lnTo>
                      <a:pt x="0" y="411"/>
                    </a:lnTo>
                    <a:lnTo>
                      <a:pt x="757" y="180"/>
                    </a:lnTo>
                    <a:lnTo>
                      <a:pt x="747" y="170"/>
                    </a:lnTo>
                    <a:lnTo>
                      <a:pt x="734" y="164"/>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31" name="Freeform 39"/>
              <p:cNvSpPr>
                <a:spLocks/>
              </p:cNvSpPr>
              <p:nvPr/>
            </p:nvSpPr>
            <p:spPr bwMode="auto">
              <a:xfrm>
                <a:off x="901" y="2660"/>
                <a:ext cx="636" cy="500"/>
              </a:xfrm>
              <a:custGeom>
                <a:avLst/>
                <a:gdLst>
                  <a:gd name="T0" fmla="*/ 376 w 636"/>
                  <a:gd name="T1" fmla="*/ 0 h 500"/>
                  <a:gd name="T2" fmla="*/ 120 w 636"/>
                  <a:gd name="T3" fmla="*/ 41 h 500"/>
                  <a:gd name="T4" fmla="*/ 0 w 636"/>
                  <a:gd name="T5" fmla="*/ 345 h 500"/>
                  <a:gd name="T6" fmla="*/ 0 w 636"/>
                  <a:gd name="T7" fmla="*/ 345 h 500"/>
                  <a:gd name="T8" fmla="*/ 364 w 636"/>
                  <a:gd name="T9" fmla="*/ 484 h 500"/>
                  <a:gd name="T10" fmla="*/ 364 w 636"/>
                  <a:gd name="T11" fmla="*/ 484 h 500"/>
                  <a:gd name="T12" fmla="*/ 402 w 636"/>
                  <a:gd name="T13" fmla="*/ 496 h 500"/>
                  <a:gd name="T14" fmla="*/ 427 w 636"/>
                  <a:gd name="T15" fmla="*/ 500 h 500"/>
                  <a:gd name="T16" fmla="*/ 449 w 636"/>
                  <a:gd name="T17" fmla="*/ 496 h 500"/>
                  <a:gd name="T18" fmla="*/ 465 w 636"/>
                  <a:gd name="T19" fmla="*/ 490 h 500"/>
                  <a:gd name="T20" fmla="*/ 465 w 636"/>
                  <a:gd name="T21" fmla="*/ 490 h 500"/>
                  <a:gd name="T22" fmla="*/ 474 w 636"/>
                  <a:gd name="T23" fmla="*/ 487 h 500"/>
                  <a:gd name="T24" fmla="*/ 636 w 636"/>
                  <a:gd name="T25" fmla="*/ 76 h 500"/>
                  <a:gd name="T26" fmla="*/ 636 w 636"/>
                  <a:gd name="T27" fmla="*/ 76 h 500"/>
                  <a:gd name="T28" fmla="*/ 376 w 636"/>
                  <a:gd name="T29" fmla="*/ 0 h 500"/>
                  <a:gd name="T30" fmla="*/ 376 w 636"/>
                  <a:gd name="T31" fmla="*/ 0 h 5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36"/>
                  <a:gd name="T49" fmla="*/ 0 h 500"/>
                  <a:gd name="T50" fmla="*/ 636 w 636"/>
                  <a:gd name="T51" fmla="*/ 500 h 5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36" h="500">
                    <a:moveTo>
                      <a:pt x="376" y="0"/>
                    </a:moveTo>
                    <a:lnTo>
                      <a:pt x="120" y="41"/>
                    </a:lnTo>
                    <a:lnTo>
                      <a:pt x="0" y="345"/>
                    </a:lnTo>
                    <a:lnTo>
                      <a:pt x="364" y="484"/>
                    </a:lnTo>
                    <a:lnTo>
                      <a:pt x="402" y="496"/>
                    </a:lnTo>
                    <a:lnTo>
                      <a:pt x="427" y="500"/>
                    </a:lnTo>
                    <a:lnTo>
                      <a:pt x="449" y="496"/>
                    </a:lnTo>
                    <a:lnTo>
                      <a:pt x="465" y="490"/>
                    </a:lnTo>
                    <a:lnTo>
                      <a:pt x="474" y="487"/>
                    </a:lnTo>
                    <a:lnTo>
                      <a:pt x="636" y="76"/>
                    </a:lnTo>
                    <a:lnTo>
                      <a:pt x="376"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32" name="Freeform 40"/>
              <p:cNvSpPr>
                <a:spLocks/>
              </p:cNvSpPr>
              <p:nvPr/>
            </p:nvSpPr>
            <p:spPr bwMode="auto">
              <a:xfrm>
                <a:off x="439" y="2701"/>
                <a:ext cx="582" cy="304"/>
              </a:xfrm>
              <a:custGeom>
                <a:avLst/>
                <a:gdLst>
                  <a:gd name="T0" fmla="*/ 16 w 582"/>
                  <a:gd name="T1" fmla="*/ 85 h 304"/>
                  <a:gd name="T2" fmla="*/ 0 w 582"/>
                  <a:gd name="T3" fmla="*/ 123 h 304"/>
                  <a:gd name="T4" fmla="*/ 0 w 582"/>
                  <a:gd name="T5" fmla="*/ 123 h 304"/>
                  <a:gd name="T6" fmla="*/ 462 w 582"/>
                  <a:gd name="T7" fmla="*/ 304 h 304"/>
                  <a:gd name="T8" fmla="*/ 582 w 582"/>
                  <a:gd name="T9" fmla="*/ 0 h 304"/>
                  <a:gd name="T10" fmla="*/ 16 w 582"/>
                  <a:gd name="T11" fmla="*/ 85 h 304"/>
                  <a:gd name="T12" fmla="*/ 0 60000 65536"/>
                  <a:gd name="T13" fmla="*/ 0 60000 65536"/>
                  <a:gd name="T14" fmla="*/ 0 60000 65536"/>
                  <a:gd name="T15" fmla="*/ 0 60000 65536"/>
                  <a:gd name="T16" fmla="*/ 0 60000 65536"/>
                  <a:gd name="T17" fmla="*/ 0 60000 65536"/>
                  <a:gd name="T18" fmla="*/ 0 w 582"/>
                  <a:gd name="T19" fmla="*/ 0 h 304"/>
                  <a:gd name="T20" fmla="*/ 582 w 582"/>
                  <a:gd name="T21" fmla="*/ 304 h 304"/>
                </a:gdLst>
                <a:ahLst/>
                <a:cxnLst>
                  <a:cxn ang="T12">
                    <a:pos x="T0" y="T1"/>
                  </a:cxn>
                  <a:cxn ang="T13">
                    <a:pos x="T2" y="T3"/>
                  </a:cxn>
                  <a:cxn ang="T14">
                    <a:pos x="T4" y="T5"/>
                  </a:cxn>
                  <a:cxn ang="T15">
                    <a:pos x="T6" y="T7"/>
                  </a:cxn>
                  <a:cxn ang="T16">
                    <a:pos x="T8" y="T9"/>
                  </a:cxn>
                  <a:cxn ang="T17">
                    <a:pos x="T10" y="T11"/>
                  </a:cxn>
                </a:cxnLst>
                <a:rect l="T18" t="T19" r="T20" b="T21"/>
                <a:pathLst>
                  <a:path w="582" h="304">
                    <a:moveTo>
                      <a:pt x="16" y="85"/>
                    </a:moveTo>
                    <a:lnTo>
                      <a:pt x="0" y="123"/>
                    </a:lnTo>
                    <a:lnTo>
                      <a:pt x="462" y="304"/>
                    </a:lnTo>
                    <a:lnTo>
                      <a:pt x="582" y="0"/>
                    </a:lnTo>
                    <a:lnTo>
                      <a:pt x="16" y="85"/>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33" name="Freeform 41"/>
              <p:cNvSpPr>
                <a:spLocks/>
              </p:cNvSpPr>
              <p:nvPr/>
            </p:nvSpPr>
            <p:spPr bwMode="auto">
              <a:xfrm>
                <a:off x="372" y="2786"/>
                <a:ext cx="83" cy="38"/>
              </a:xfrm>
              <a:custGeom>
                <a:avLst/>
                <a:gdLst>
                  <a:gd name="T0" fmla="*/ 0 w 83"/>
                  <a:gd name="T1" fmla="*/ 13 h 38"/>
                  <a:gd name="T2" fmla="*/ 0 w 83"/>
                  <a:gd name="T3" fmla="*/ 13 h 38"/>
                  <a:gd name="T4" fmla="*/ 0 w 83"/>
                  <a:gd name="T5" fmla="*/ 13 h 38"/>
                  <a:gd name="T6" fmla="*/ 67 w 83"/>
                  <a:gd name="T7" fmla="*/ 38 h 38"/>
                  <a:gd name="T8" fmla="*/ 83 w 83"/>
                  <a:gd name="T9" fmla="*/ 0 h 38"/>
                  <a:gd name="T10" fmla="*/ 0 w 83"/>
                  <a:gd name="T11" fmla="*/ 13 h 38"/>
                  <a:gd name="T12" fmla="*/ 0 60000 65536"/>
                  <a:gd name="T13" fmla="*/ 0 60000 65536"/>
                  <a:gd name="T14" fmla="*/ 0 60000 65536"/>
                  <a:gd name="T15" fmla="*/ 0 60000 65536"/>
                  <a:gd name="T16" fmla="*/ 0 60000 65536"/>
                  <a:gd name="T17" fmla="*/ 0 60000 65536"/>
                  <a:gd name="T18" fmla="*/ 0 w 83"/>
                  <a:gd name="T19" fmla="*/ 0 h 38"/>
                  <a:gd name="T20" fmla="*/ 83 w 83"/>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83" h="38">
                    <a:moveTo>
                      <a:pt x="0" y="13"/>
                    </a:moveTo>
                    <a:lnTo>
                      <a:pt x="0" y="13"/>
                    </a:lnTo>
                    <a:lnTo>
                      <a:pt x="67" y="38"/>
                    </a:lnTo>
                    <a:lnTo>
                      <a:pt x="83" y="0"/>
                    </a:lnTo>
                    <a:lnTo>
                      <a:pt x="0" y="13"/>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34" name="Freeform 42"/>
              <p:cNvSpPr>
                <a:spLocks/>
              </p:cNvSpPr>
              <p:nvPr/>
            </p:nvSpPr>
            <p:spPr bwMode="auto">
              <a:xfrm>
                <a:off x="1375" y="2736"/>
                <a:ext cx="757" cy="411"/>
              </a:xfrm>
              <a:custGeom>
                <a:avLst/>
                <a:gdLst>
                  <a:gd name="T0" fmla="*/ 734 w 757"/>
                  <a:gd name="T1" fmla="*/ 164 h 411"/>
                  <a:gd name="T2" fmla="*/ 734 w 757"/>
                  <a:gd name="T3" fmla="*/ 164 h 411"/>
                  <a:gd name="T4" fmla="*/ 162 w 757"/>
                  <a:gd name="T5" fmla="*/ 0 h 411"/>
                  <a:gd name="T6" fmla="*/ 0 w 757"/>
                  <a:gd name="T7" fmla="*/ 411 h 411"/>
                  <a:gd name="T8" fmla="*/ 0 w 757"/>
                  <a:gd name="T9" fmla="*/ 411 h 411"/>
                  <a:gd name="T10" fmla="*/ 757 w 757"/>
                  <a:gd name="T11" fmla="*/ 180 h 411"/>
                  <a:gd name="T12" fmla="*/ 757 w 757"/>
                  <a:gd name="T13" fmla="*/ 180 h 411"/>
                  <a:gd name="T14" fmla="*/ 747 w 757"/>
                  <a:gd name="T15" fmla="*/ 170 h 411"/>
                  <a:gd name="T16" fmla="*/ 734 w 757"/>
                  <a:gd name="T17" fmla="*/ 164 h 411"/>
                  <a:gd name="T18" fmla="*/ 734 w 757"/>
                  <a:gd name="T19" fmla="*/ 164 h 4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7"/>
                  <a:gd name="T31" fmla="*/ 0 h 411"/>
                  <a:gd name="T32" fmla="*/ 757 w 757"/>
                  <a:gd name="T33" fmla="*/ 411 h 4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7" h="411">
                    <a:moveTo>
                      <a:pt x="734" y="164"/>
                    </a:moveTo>
                    <a:lnTo>
                      <a:pt x="734" y="164"/>
                    </a:lnTo>
                    <a:lnTo>
                      <a:pt x="162" y="0"/>
                    </a:lnTo>
                    <a:lnTo>
                      <a:pt x="0" y="411"/>
                    </a:lnTo>
                    <a:lnTo>
                      <a:pt x="757" y="180"/>
                    </a:lnTo>
                    <a:lnTo>
                      <a:pt x="747" y="170"/>
                    </a:lnTo>
                    <a:lnTo>
                      <a:pt x="734" y="164"/>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35" name="Freeform 43"/>
              <p:cNvSpPr>
                <a:spLocks/>
              </p:cNvSpPr>
              <p:nvPr/>
            </p:nvSpPr>
            <p:spPr bwMode="auto">
              <a:xfrm>
                <a:off x="1325" y="2723"/>
                <a:ext cx="212" cy="437"/>
              </a:xfrm>
              <a:custGeom>
                <a:avLst/>
                <a:gdLst>
                  <a:gd name="T0" fmla="*/ 171 w 212"/>
                  <a:gd name="T1" fmla="*/ 0 h 437"/>
                  <a:gd name="T2" fmla="*/ 0 w 212"/>
                  <a:gd name="T3" fmla="*/ 437 h 437"/>
                  <a:gd name="T4" fmla="*/ 0 w 212"/>
                  <a:gd name="T5" fmla="*/ 437 h 437"/>
                  <a:gd name="T6" fmla="*/ 22 w 212"/>
                  <a:gd name="T7" fmla="*/ 433 h 437"/>
                  <a:gd name="T8" fmla="*/ 41 w 212"/>
                  <a:gd name="T9" fmla="*/ 427 h 437"/>
                  <a:gd name="T10" fmla="*/ 41 w 212"/>
                  <a:gd name="T11" fmla="*/ 427 h 437"/>
                  <a:gd name="T12" fmla="*/ 50 w 212"/>
                  <a:gd name="T13" fmla="*/ 424 h 437"/>
                  <a:gd name="T14" fmla="*/ 212 w 212"/>
                  <a:gd name="T15" fmla="*/ 13 h 437"/>
                  <a:gd name="T16" fmla="*/ 212 w 212"/>
                  <a:gd name="T17" fmla="*/ 13 h 437"/>
                  <a:gd name="T18" fmla="*/ 171 w 212"/>
                  <a:gd name="T19" fmla="*/ 0 h 437"/>
                  <a:gd name="T20" fmla="*/ 171 w 212"/>
                  <a:gd name="T21" fmla="*/ 0 h 4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2"/>
                  <a:gd name="T34" fmla="*/ 0 h 437"/>
                  <a:gd name="T35" fmla="*/ 212 w 212"/>
                  <a:gd name="T36" fmla="*/ 437 h 4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2" h="437">
                    <a:moveTo>
                      <a:pt x="171" y="0"/>
                    </a:moveTo>
                    <a:lnTo>
                      <a:pt x="0" y="437"/>
                    </a:lnTo>
                    <a:lnTo>
                      <a:pt x="22" y="433"/>
                    </a:lnTo>
                    <a:lnTo>
                      <a:pt x="41" y="427"/>
                    </a:lnTo>
                    <a:lnTo>
                      <a:pt x="50" y="424"/>
                    </a:lnTo>
                    <a:lnTo>
                      <a:pt x="212" y="13"/>
                    </a:lnTo>
                    <a:lnTo>
                      <a:pt x="171"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36" name="Freeform 44"/>
              <p:cNvSpPr>
                <a:spLocks/>
              </p:cNvSpPr>
              <p:nvPr/>
            </p:nvSpPr>
            <p:spPr bwMode="auto">
              <a:xfrm>
                <a:off x="1284" y="2710"/>
                <a:ext cx="212" cy="450"/>
              </a:xfrm>
              <a:custGeom>
                <a:avLst/>
                <a:gdLst>
                  <a:gd name="T0" fmla="*/ 170 w 212"/>
                  <a:gd name="T1" fmla="*/ 0 h 450"/>
                  <a:gd name="T2" fmla="*/ 0 w 212"/>
                  <a:gd name="T3" fmla="*/ 440 h 450"/>
                  <a:gd name="T4" fmla="*/ 0 w 212"/>
                  <a:gd name="T5" fmla="*/ 440 h 450"/>
                  <a:gd name="T6" fmla="*/ 25 w 212"/>
                  <a:gd name="T7" fmla="*/ 446 h 450"/>
                  <a:gd name="T8" fmla="*/ 41 w 212"/>
                  <a:gd name="T9" fmla="*/ 450 h 450"/>
                  <a:gd name="T10" fmla="*/ 212 w 212"/>
                  <a:gd name="T11" fmla="*/ 13 h 450"/>
                  <a:gd name="T12" fmla="*/ 212 w 212"/>
                  <a:gd name="T13" fmla="*/ 13 h 450"/>
                  <a:gd name="T14" fmla="*/ 170 w 212"/>
                  <a:gd name="T15" fmla="*/ 0 h 450"/>
                  <a:gd name="T16" fmla="*/ 170 w 212"/>
                  <a:gd name="T17" fmla="*/ 0 h 4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2"/>
                  <a:gd name="T28" fmla="*/ 0 h 450"/>
                  <a:gd name="T29" fmla="*/ 212 w 212"/>
                  <a:gd name="T30" fmla="*/ 450 h 4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2" h="450">
                    <a:moveTo>
                      <a:pt x="170" y="0"/>
                    </a:moveTo>
                    <a:lnTo>
                      <a:pt x="0" y="440"/>
                    </a:lnTo>
                    <a:lnTo>
                      <a:pt x="25" y="446"/>
                    </a:lnTo>
                    <a:lnTo>
                      <a:pt x="41" y="450"/>
                    </a:lnTo>
                    <a:lnTo>
                      <a:pt x="212" y="13"/>
                    </a:lnTo>
                    <a:lnTo>
                      <a:pt x="170"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37" name="Freeform 45"/>
              <p:cNvSpPr>
                <a:spLocks/>
              </p:cNvSpPr>
              <p:nvPr/>
            </p:nvSpPr>
            <p:spPr bwMode="auto">
              <a:xfrm>
                <a:off x="1242" y="2701"/>
                <a:ext cx="212" cy="449"/>
              </a:xfrm>
              <a:custGeom>
                <a:avLst/>
                <a:gdLst>
                  <a:gd name="T0" fmla="*/ 171 w 212"/>
                  <a:gd name="T1" fmla="*/ 0 h 449"/>
                  <a:gd name="T2" fmla="*/ 0 w 212"/>
                  <a:gd name="T3" fmla="*/ 436 h 449"/>
                  <a:gd name="T4" fmla="*/ 0 w 212"/>
                  <a:gd name="T5" fmla="*/ 436 h 449"/>
                  <a:gd name="T6" fmla="*/ 23 w 212"/>
                  <a:gd name="T7" fmla="*/ 443 h 449"/>
                  <a:gd name="T8" fmla="*/ 23 w 212"/>
                  <a:gd name="T9" fmla="*/ 443 h 449"/>
                  <a:gd name="T10" fmla="*/ 42 w 212"/>
                  <a:gd name="T11" fmla="*/ 449 h 449"/>
                  <a:gd name="T12" fmla="*/ 212 w 212"/>
                  <a:gd name="T13" fmla="*/ 9 h 449"/>
                  <a:gd name="T14" fmla="*/ 212 w 212"/>
                  <a:gd name="T15" fmla="*/ 9 h 449"/>
                  <a:gd name="T16" fmla="*/ 171 w 212"/>
                  <a:gd name="T17" fmla="*/ 0 h 449"/>
                  <a:gd name="T18" fmla="*/ 171 w 212"/>
                  <a:gd name="T19" fmla="*/ 0 h 4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2"/>
                  <a:gd name="T31" fmla="*/ 0 h 449"/>
                  <a:gd name="T32" fmla="*/ 212 w 212"/>
                  <a:gd name="T33" fmla="*/ 449 h 4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2" h="449">
                    <a:moveTo>
                      <a:pt x="171" y="0"/>
                    </a:moveTo>
                    <a:lnTo>
                      <a:pt x="0" y="436"/>
                    </a:lnTo>
                    <a:lnTo>
                      <a:pt x="23" y="443"/>
                    </a:lnTo>
                    <a:lnTo>
                      <a:pt x="42" y="449"/>
                    </a:lnTo>
                    <a:lnTo>
                      <a:pt x="212" y="9"/>
                    </a:lnTo>
                    <a:lnTo>
                      <a:pt x="171" y="0"/>
                    </a:ln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38" name="Freeform 46"/>
              <p:cNvSpPr>
                <a:spLocks/>
              </p:cNvSpPr>
              <p:nvPr/>
            </p:nvSpPr>
            <p:spPr bwMode="auto">
              <a:xfrm>
                <a:off x="1201" y="2688"/>
                <a:ext cx="212" cy="449"/>
              </a:xfrm>
              <a:custGeom>
                <a:avLst/>
                <a:gdLst>
                  <a:gd name="T0" fmla="*/ 171 w 212"/>
                  <a:gd name="T1" fmla="*/ 0 h 449"/>
                  <a:gd name="T2" fmla="*/ 0 w 212"/>
                  <a:gd name="T3" fmla="*/ 434 h 449"/>
                  <a:gd name="T4" fmla="*/ 0 w 212"/>
                  <a:gd name="T5" fmla="*/ 434 h 449"/>
                  <a:gd name="T6" fmla="*/ 41 w 212"/>
                  <a:gd name="T7" fmla="*/ 449 h 449"/>
                  <a:gd name="T8" fmla="*/ 212 w 212"/>
                  <a:gd name="T9" fmla="*/ 13 h 449"/>
                  <a:gd name="T10" fmla="*/ 212 w 212"/>
                  <a:gd name="T11" fmla="*/ 13 h 449"/>
                  <a:gd name="T12" fmla="*/ 171 w 212"/>
                  <a:gd name="T13" fmla="*/ 0 h 449"/>
                  <a:gd name="T14" fmla="*/ 171 w 212"/>
                  <a:gd name="T15" fmla="*/ 0 h 449"/>
                  <a:gd name="T16" fmla="*/ 0 60000 65536"/>
                  <a:gd name="T17" fmla="*/ 0 60000 65536"/>
                  <a:gd name="T18" fmla="*/ 0 60000 65536"/>
                  <a:gd name="T19" fmla="*/ 0 60000 65536"/>
                  <a:gd name="T20" fmla="*/ 0 60000 65536"/>
                  <a:gd name="T21" fmla="*/ 0 60000 65536"/>
                  <a:gd name="T22" fmla="*/ 0 60000 65536"/>
                  <a:gd name="T23" fmla="*/ 0 60000 65536"/>
                  <a:gd name="T24" fmla="*/ 0 w 212"/>
                  <a:gd name="T25" fmla="*/ 0 h 449"/>
                  <a:gd name="T26" fmla="*/ 212 w 212"/>
                  <a:gd name="T27" fmla="*/ 449 h 4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2" h="449">
                    <a:moveTo>
                      <a:pt x="171" y="0"/>
                    </a:moveTo>
                    <a:lnTo>
                      <a:pt x="0" y="434"/>
                    </a:lnTo>
                    <a:lnTo>
                      <a:pt x="41" y="449"/>
                    </a:lnTo>
                    <a:lnTo>
                      <a:pt x="212" y="13"/>
                    </a:lnTo>
                    <a:lnTo>
                      <a:pt x="171" y="0"/>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39" name="Freeform 47"/>
              <p:cNvSpPr>
                <a:spLocks/>
              </p:cNvSpPr>
              <p:nvPr/>
            </p:nvSpPr>
            <p:spPr bwMode="auto">
              <a:xfrm>
                <a:off x="1163" y="2675"/>
                <a:ext cx="209" cy="447"/>
              </a:xfrm>
              <a:custGeom>
                <a:avLst/>
                <a:gdLst>
                  <a:gd name="T0" fmla="*/ 168 w 209"/>
                  <a:gd name="T1" fmla="*/ 0 h 447"/>
                  <a:gd name="T2" fmla="*/ 0 w 209"/>
                  <a:gd name="T3" fmla="*/ 431 h 447"/>
                  <a:gd name="T4" fmla="*/ 0 w 209"/>
                  <a:gd name="T5" fmla="*/ 431 h 447"/>
                  <a:gd name="T6" fmla="*/ 38 w 209"/>
                  <a:gd name="T7" fmla="*/ 447 h 447"/>
                  <a:gd name="T8" fmla="*/ 209 w 209"/>
                  <a:gd name="T9" fmla="*/ 13 h 447"/>
                  <a:gd name="T10" fmla="*/ 209 w 209"/>
                  <a:gd name="T11" fmla="*/ 13 h 447"/>
                  <a:gd name="T12" fmla="*/ 168 w 209"/>
                  <a:gd name="T13" fmla="*/ 0 h 447"/>
                  <a:gd name="T14" fmla="*/ 168 w 209"/>
                  <a:gd name="T15" fmla="*/ 0 h 447"/>
                  <a:gd name="T16" fmla="*/ 0 60000 65536"/>
                  <a:gd name="T17" fmla="*/ 0 60000 65536"/>
                  <a:gd name="T18" fmla="*/ 0 60000 65536"/>
                  <a:gd name="T19" fmla="*/ 0 60000 65536"/>
                  <a:gd name="T20" fmla="*/ 0 60000 65536"/>
                  <a:gd name="T21" fmla="*/ 0 60000 65536"/>
                  <a:gd name="T22" fmla="*/ 0 60000 65536"/>
                  <a:gd name="T23" fmla="*/ 0 60000 65536"/>
                  <a:gd name="T24" fmla="*/ 0 w 209"/>
                  <a:gd name="T25" fmla="*/ 0 h 447"/>
                  <a:gd name="T26" fmla="*/ 209 w 209"/>
                  <a:gd name="T27" fmla="*/ 447 h 4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9" h="447">
                    <a:moveTo>
                      <a:pt x="168" y="0"/>
                    </a:moveTo>
                    <a:lnTo>
                      <a:pt x="0" y="431"/>
                    </a:lnTo>
                    <a:lnTo>
                      <a:pt x="38" y="447"/>
                    </a:lnTo>
                    <a:lnTo>
                      <a:pt x="209" y="13"/>
                    </a:lnTo>
                    <a:lnTo>
                      <a:pt x="168" y="0"/>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40" name="Freeform 48"/>
              <p:cNvSpPr>
                <a:spLocks/>
              </p:cNvSpPr>
              <p:nvPr/>
            </p:nvSpPr>
            <p:spPr bwMode="auto">
              <a:xfrm>
                <a:off x="1122" y="2663"/>
                <a:ext cx="209" cy="443"/>
              </a:xfrm>
              <a:custGeom>
                <a:avLst/>
                <a:gdLst>
                  <a:gd name="T0" fmla="*/ 168 w 209"/>
                  <a:gd name="T1" fmla="*/ 0 h 443"/>
                  <a:gd name="T2" fmla="*/ 0 w 209"/>
                  <a:gd name="T3" fmla="*/ 427 h 443"/>
                  <a:gd name="T4" fmla="*/ 0 w 209"/>
                  <a:gd name="T5" fmla="*/ 427 h 443"/>
                  <a:gd name="T6" fmla="*/ 41 w 209"/>
                  <a:gd name="T7" fmla="*/ 443 h 443"/>
                  <a:gd name="T8" fmla="*/ 209 w 209"/>
                  <a:gd name="T9" fmla="*/ 12 h 443"/>
                  <a:gd name="T10" fmla="*/ 209 w 209"/>
                  <a:gd name="T11" fmla="*/ 12 h 443"/>
                  <a:gd name="T12" fmla="*/ 168 w 209"/>
                  <a:gd name="T13" fmla="*/ 0 h 443"/>
                  <a:gd name="T14" fmla="*/ 168 w 209"/>
                  <a:gd name="T15" fmla="*/ 0 h 443"/>
                  <a:gd name="T16" fmla="*/ 0 60000 65536"/>
                  <a:gd name="T17" fmla="*/ 0 60000 65536"/>
                  <a:gd name="T18" fmla="*/ 0 60000 65536"/>
                  <a:gd name="T19" fmla="*/ 0 60000 65536"/>
                  <a:gd name="T20" fmla="*/ 0 60000 65536"/>
                  <a:gd name="T21" fmla="*/ 0 60000 65536"/>
                  <a:gd name="T22" fmla="*/ 0 60000 65536"/>
                  <a:gd name="T23" fmla="*/ 0 60000 65536"/>
                  <a:gd name="T24" fmla="*/ 0 w 209"/>
                  <a:gd name="T25" fmla="*/ 0 h 443"/>
                  <a:gd name="T26" fmla="*/ 209 w 209"/>
                  <a:gd name="T27" fmla="*/ 443 h 4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9" h="443">
                    <a:moveTo>
                      <a:pt x="168" y="0"/>
                    </a:moveTo>
                    <a:lnTo>
                      <a:pt x="0" y="427"/>
                    </a:lnTo>
                    <a:lnTo>
                      <a:pt x="41" y="443"/>
                    </a:lnTo>
                    <a:lnTo>
                      <a:pt x="209" y="12"/>
                    </a:lnTo>
                    <a:lnTo>
                      <a:pt x="168"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41" name="Freeform 49"/>
              <p:cNvSpPr>
                <a:spLocks/>
              </p:cNvSpPr>
              <p:nvPr/>
            </p:nvSpPr>
            <p:spPr bwMode="auto">
              <a:xfrm>
                <a:off x="1081" y="2660"/>
                <a:ext cx="209" cy="430"/>
              </a:xfrm>
              <a:custGeom>
                <a:avLst/>
                <a:gdLst>
                  <a:gd name="T0" fmla="*/ 196 w 209"/>
                  <a:gd name="T1" fmla="*/ 0 h 430"/>
                  <a:gd name="T2" fmla="*/ 161 w 209"/>
                  <a:gd name="T3" fmla="*/ 6 h 430"/>
                  <a:gd name="T4" fmla="*/ 0 w 209"/>
                  <a:gd name="T5" fmla="*/ 414 h 430"/>
                  <a:gd name="T6" fmla="*/ 0 w 209"/>
                  <a:gd name="T7" fmla="*/ 414 h 430"/>
                  <a:gd name="T8" fmla="*/ 41 w 209"/>
                  <a:gd name="T9" fmla="*/ 430 h 430"/>
                  <a:gd name="T10" fmla="*/ 209 w 209"/>
                  <a:gd name="T11" fmla="*/ 3 h 430"/>
                  <a:gd name="T12" fmla="*/ 209 w 209"/>
                  <a:gd name="T13" fmla="*/ 3 h 430"/>
                  <a:gd name="T14" fmla="*/ 196 w 209"/>
                  <a:gd name="T15" fmla="*/ 0 h 430"/>
                  <a:gd name="T16" fmla="*/ 196 w 209"/>
                  <a:gd name="T17" fmla="*/ 0 h 4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9"/>
                  <a:gd name="T28" fmla="*/ 0 h 430"/>
                  <a:gd name="T29" fmla="*/ 209 w 209"/>
                  <a:gd name="T30" fmla="*/ 430 h 4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9" h="430">
                    <a:moveTo>
                      <a:pt x="196" y="0"/>
                    </a:moveTo>
                    <a:lnTo>
                      <a:pt x="161" y="6"/>
                    </a:lnTo>
                    <a:lnTo>
                      <a:pt x="0" y="414"/>
                    </a:lnTo>
                    <a:lnTo>
                      <a:pt x="41" y="430"/>
                    </a:lnTo>
                    <a:lnTo>
                      <a:pt x="209" y="3"/>
                    </a:lnTo>
                    <a:lnTo>
                      <a:pt x="196"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42" name="Freeform 50"/>
              <p:cNvSpPr>
                <a:spLocks/>
              </p:cNvSpPr>
              <p:nvPr/>
            </p:nvSpPr>
            <p:spPr bwMode="auto">
              <a:xfrm>
                <a:off x="1040" y="2666"/>
                <a:ext cx="202" cy="408"/>
              </a:xfrm>
              <a:custGeom>
                <a:avLst/>
                <a:gdLst>
                  <a:gd name="T0" fmla="*/ 152 w 202"/>
                  <a:gd name="T1" fmla="*/ 6 h 408"/>
                  <a:gd name="T2" fmla="*/ 0 w 202"/>
                  <a:gd name="T3" fmla="*/ 392 h 408"/>
                  <a:gd name="T4" fmla="*/ 0 w 202"/>
                  <a:gd name="T5" fmla="*/ 392 h 408"/>
                  <a:gd name="T6" fmla="*/ 41 w 202"/>
                  <a:gd name="T7" fmla="*/ 408 h 408"/>
                  <a:gd name="T8" fmla="*/ 202 w 202"/>
                  <a:gd name="T9" fmla="*/ 0 h 408"/>
                  <a:gd name="T10" fmla="*/ 152 w 202"/>
                  <a:gd name="T11" fmla="*/ 6 h 408"/>
                  <a:gd name="T12" fmla="*/ 0 60000 65536"/>
                  <a:gd name="T13" fmla="*/ 0 60000 65536"/>
                  <a:gd name="T14" fmla="*/ 0 60000 65536"/>
                  <a:gd name="T15" fmla="*/ 0 60000 65536"/>
                  <a:gd name="T16" fmla="*/ 0 60000 65536"/>
                  <a:gd name="T17" fmla="*/ 0 60000 65536"/>
                  <a:gd name="T18" fmla="*/ 0 w 202"/>
                  <a:gd name="T19" fmla="*/ 0 h 408"/>
                  <a:gd name="T20" fmla="*/ 202 w 202"/>
                  <a:gd name="T21" fmla="*/ 408 h 408"/>
                </a:gdLst>
                <a:ahLst/>
                <a:cxnLst>
                  <a:cxn ang="T12">
                    <a:pos x="T0" y="T1"/>
                  </a:cxn>
                  <a:cxn ang="T13">
                    <a:pos x="T2" y="T3"/>
                  </a:cxn>
                  <a:cxn ang="T14">
                    <a:pos x="T4" y="T5"/>
                  </a:cxn>
                  <a:cxn ang="T15">
                    <a:pos x="T6" y="T7"/>
                  </a:cxn>
                  <a:cxn ang="T16">
                    <a:pos x="T8" y="T9"/>
                  </a:cxn>
                  <a:cxn ang="T17">
                    <a:pos x="T10" y="T11"/>
                  </a:cxn>
                </a:cxnLst>
                <a:rect l="T18" t="T19" r="T20" b="T21"/>
                <a:pathLst>
                  <a:path w="202" h="408">
                    <a:moveTo>
                      <a:pt x="152" y="6"/>
                    </a:moveTo>
                    <a:lnTo>
                      <a:pt x="0" y="392"/>
                    </a:lnTo>
                    <a:lnTo>
                      <a:pt x="41" y="408"/>
                    </a:lnTo>
                    <a:lnTo>
                      <a:pt x="202" y="0"/>
                    </a:lnTo>
                    <a:lnTo>
                      <a:pt x="152" y="6"/>
                    </a:ln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43" name="Freeform 51"/>
              <p:cNvSpPr>
                <a:spLocks/>
              </p:cNvSpPr>
              <p:nvPr/>
            </p:nvSpPr>
            <p:spPr bwMode="auto">
              <a:xfrm>
                <a:off x="1002" y="2672"/>
                <a:ext cx="190" cy="386"/>
              </a:xfrm>
              <a:custGeom>
                <a:avLst/>
                <a:gdLst>
                  <a:gd name="T0" fmla="*/ 142 w 190"/>
                  <a:gd name="T1" fmla="*/ 10 h 386"/>
                  <a:gd name="T2" fmla="*/ 0 w 190"/>
                  <a:gd name="T3" fmla="*/ 371 h 386"/>
                  <a:gd name="T4" fmla="*/ 0 w 190"/>
                  <a:gd name="T5" fmla="*/ 371 h 386"/>
                  <a:gd name="T6" fmla="*/ 38 w 190"/>
                  <a:gd name="T7" fmla="*/ 386 h 386"/>
                  <a:gd name="T8" fmla="*/ 190 w 190"/>
                  <a:gd name="T9" fmla="*/ 0 h 386"/>
                  <a:gd name="T10" fmla="*/ 142 w 190"/>
                  <a:gd name="T11" fmla="*/ 10 h 386"/>
                  <a:gd name="T12" fmla="*/ 0 60000 65536"/>
                  <a:gd name="T13" fmla="*/ 0 60000 65536"/>
                  <a:gd name="T14" fmla="*/ 0 60000 65536"/>
                  <a:gd name="T15" fmla="*/ 0 60000 65536"/>
                  <a:gd name="T16" fmla="*/ 0 60000 65536"/>
                  <a:gd name="T17" fmla="*/ 0 60000 65536"/>
                  <a:gd name="T18" fmla="*/ 0 w 190"/>
                  <a:gd name="T19" fmla="*/ 0 h 386"/>
                  <a:gd name="T20" fmla="*/ 190 w 190"/>
                  <a:gd name="T21" fmla="*/ 386 h 386"/>
                </a:gdLst>
                <a:ahLst/>
                <a:cxnLst>
                  <a:cxn ang="T12">
                    <a:pos x="T0" y="T1"/>
                  </a:cxn>
                  <a:cxn ang="T13">
                    <a:pos x="T2" y="T3"/>
                  </a:cxn>
                  <a:cxn ang="T14">
                    <a:pos x="T4" y="T5"/>
                  </a:cxn>
                  <a:cxn ang="T15">
                    <a:pos x="T6" y="T7"/>
                  </a:cxn>
                  <a:cxn ang="T16">
                    <a:pos x="T8" y="T9"/>
                  </a:cxn>
                  <a:cxn ang="T17">
                    <a:pos x="T10" y="T11"/>
                  </a:cxn>
                </a:cxnLst>
                <a:rect l="T18" t="T19" r="T20" b="T21"/>
                <a:pathLst>
                  <a:path w="190" h="386">
                    <a:moveTo>
                      <a:pt x="142" y="10"/>
                    </a:moveTo>
                    <a:lnTo>
                      <a:pt x="0" y="371"/>
                    </a:lnTo>
                    <a:lnTo>
                      <a:pt x="38" y="386"/>
                    </a:lnTo>
                    <a:lnTo>
                      <a:pt x="190" y="0"/>
                    </a:lnTo>
                    <a:lnTo>
                      <a:pt x="142" y="10"/>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44" name="Freeform 52"/>
              <p:cNvSpPr>
                <a:spLocks/>
              </p:cNvSpPr>
              <p:nvPr/>
            </p:nvSpPr>
            <p:spPr bwMode="auto">
              <a:xfrm>
                <a:off x="961" y="2682"/>
                <a:ext cx="183" cy="361"/>
              </a:xfrm>
              <a:custGeom>
                <a:avLst/>
                <a:gdLst>
                  <a:gd name="T0" fmla="*/ 133 w 183"/>
                  <a:gd name="T1" fmla="*/ 6 h 361"/>
                  <a:gd name="T2" fmla="*/ 0 w 183"/>
                  <a:gd name="T3" fmla="*/ 345 h 361"/>
                  <a:gd name="T4" fmla="*/ 0 w 183"/>
                  <a:gd name="T5" fmla="*/ 345 h 361"/>
                  <a:gd name="T6" fmla="*/ 41 w 183"/>
                  <a:gd name="T7" fmla="*/ 361 h 361"/>
                  <a:gd name="T8" fmla="*/ 183 w 183"/>
                  <a:gd name="T9" fmla="*/ 0 h 361"/>
                  <a:gd name="T10" fmla="*/ 133 w 183"/>
                  <a:gd name="T11" fmla="*/ 6 h 361"/>
                  <a:gd name="T12" fmla="*/ 0 60000 65536"/>
                  <a:gd name="T13" fmla="*/ 0 60000 65536"/>
                  <a:gd name="T14" fmla="*/ 0 60000 65536"/>
                  <a:gd name="T15" fmla="*/ 0 60000 65536"/>
                  <a:gd name="T16" fmla="*/ 0 60000 65536"/>
                  <a:gd name="T17" fmla="*/ 0 60000 65536"/>
                  <a:gd name="T18" fmla="*/ 0 w 183"/>
                  <a:gd name="T19" fmla="*/ 0 h 361"/>
                  <a:gd name="T20" fmla="*/ 183 w 183"/>
                  <a:gd name="T21" fmla="*/ 361 h 361"/>
                </a:gdLst>
                <a:ahLst/>
                <a:cxnLst>
                  <a:cxn ang="T12">
                    <a:pos x="T0" y="T1"/>
                  </a:cxn>
                  <a:cxn ang="T13">
                    <a:pos x="T2" y="T3"/>
                  </a:cxn>
                  <a:cxn ang="T14">
                    <a:pos x="T4" y="T5"/>
                  </a:cxn>
                  <a:cxn ang="T15">
                    <a:pos x="T6" y="T7"/>
                  </a:cxn>
                  <a:cxn ang="T16">
                    <a:pos x="T8" y="T9"/>
                  </a:cxn>
                  <a:cxn ang="T17">
                    <a:pos x="T10" y="T11"/>
                  </a:cxn>
                </a:cxnLst>
                <a:rect l="T18" t="T19" r="T20" b="T21"/>
                <a:pathLst>
                  <a:path w="183" h="361">
                    <a:moveTo>
                      <a:pt x="133" y="6"/>
                    </a:moveTo>
                    <a:lnTo>
                      <a:pt x="0" y="345"/>
                    </a:lnTo>
                    <a:lnTo>
                      <a:pt x="41" y="361"/>
                    </a:lnTo>
                    <a:lnTo>
                      <a:pt x="183" y="0"/>
                    </a:lnTo>
                    <a:lnTo>
                      <a:pt x="133" y="6"/>
                    </a:lnTo>
                    <a:close/>
                  </a:path>
                </a:pathLst>
              </a:custGeom>
              <a:solidFill>
                <a:srgbClr val="AAAA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45" name="Freeform 53"/>
              <p:cNvSpPr>
                <a:spLocks/>
              </p:cNvSpPr>
              <p:nvPr/>
            </p:nvSpPr>
            <p:spPr bwMode="auto">
              <a:xfrm>
                <a:off x="920" y="2688"/>
                <a:ext cx="174" cy="339"/>
              </a:xfrm>
              <a:custGeom>
                <a:avLst/>
                <a:gdLst>
                  <a:gd name="T0" fmla="*/ 126 w 174"/>
                  <a:gd name="T1" fmla="*/ 6 h 339"/>
                  <a:gd name="T2" fmla="*/ 0 w 174"/>
                  <a:gd name="T3" fmla="*/ 323 h 339"/>
                  <a:gd name="T4" fmla="*/ 0 w 174"/>
                  <a:gd name="T5" fmla="*/ 323 h 339"/>
                  <a:gd name="T6" fmla="*/ 41 w 174"/>
                  <a:gd name="T7" fmla="*/ 339 h 339"/>
                  <a:gd name="T8" fmla="*/ 174 w 174"/>
                  <a:gd name="T9" fmla="*/ 0 h 339"/>
                  <a:gd name="T10" fmla="*/ 126 w 174"/>
                  <a:gd name="T11" fmla="*/ 6 h 339"/>
                  <a:gd name="T12" fmla="*/ 0 60000 65536"/>
                  <a:gd name="T13" fmla="*/ 0 60000 65536"/>
                  <a:gd name="T14" fmla="*/ 0 60000 65536"/>
                  <a:gd name="T15" fmla="*/ 0 60000 65536"/>
                  <a:gd name="T16" fmla="*/ 0 60000 65536"/>
                  <a:gd name="T17" fmla="*/ 0 60000 65536"/>
                  <a:gd name="T18" fmla="*/ 0 w 174"/>
                  <a:gd name="T19" fmla="*/ 0 h 339"/>
                  <a:gd name="T20" fmla="*/ 174 w 174"/>
                  <a:gd name="T21" fmla="*/ 339 h 339"/>
                </a:gdLst>
                <a:ahLst/>
                <a:cxnLst>
                  <a:cxn ang="T12">
                    <a:pos x="T0" y="T1"/>
                  </a:cxn>
                  <a:cxn ang="T13">
                    <a:pos x="T2" y="T3"/>
                  </a:cxn>
                  <a:cxn ang="T14">
                    <a:pos x="T4" y="T5"/>
                  </a:cxn>
                  <a:cxn ang="T15">
                    <a:pos x="T6" y="T7"/>
                  </a:cxn>
                  <a:cxn ang="T16">
                    <a:pos x="T8" y="T9"/>
                  </a:cxn>
                  <a:cxn ang="T17">
                    <a:pos x="T10" y="T11"/>
                  </a:cxn>
                </a:cxnLst>
                <a:rect l="T18" t="T19" r="T20" b="T21"/>
                <a:pathLst>
                  <a:path w="174" h="339">
                    <a:moveTo>
                      <a:pt x="126" y="6"/>
                    </a:moveTo>
                    <a:lnTo>
                      <a:pt x="0" y="323"/>
                    </a:lnTo>
                    <a:lnTo>
                      <a:pt x="41" y="339"/>
                    </a:lnTo>
                    <a:lnTo>
                      <a:pt x="174" y="0"/>
                    </a:lnTo>
                    <a:lnTo>
                      <a:pt x="126" y="6"/>
                    </a:lnTo>
                    <a:close/>
                  </a:path>
                </a:pathLst>
              </a:custGeom>
              <a:solidFill>
                <a:srgbClr val="A5A5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46" name="Freeform 54"/>
              <p:cNvSpPr>
                <a:spLocks/>
              </p:cNvSpPr>
              <p:nvPr/>
            </p:nvSpPr>
            <p:spPr bwMode="auto">
              <a:xfrm>
                <a:off x="882" y="2694"/>
                <a:ext cx="164" cy="317"/>
              </a:xfrm>
              <a:custGeom>
                <a:avLst/>
                <a:gdLst>
                  <a:gd name="T0" fmla="*/ 114 w 164"/>
                  <a:gd name="T1" fmla="*/ 10 h 317"/>
                  <a:gd name="T2" fmla="*/ 0 w 164"/>
                  <a:gd name="T3" fmla="*/ 304 h 317"/>
                  <a:gd name="T4" fmla="*/ 0 w 164"/>
                  <a:gd name="T5" fmla="*/ 304 h 317"/>
                  <a:gd name="T6" fmla="*/ 38 w 164"/>
                  <a:gd name="T7" fmla="*/ 317 h 317"/>
                  <a:gd name="T8" fmla="*/ 164 w 164"/>
                  <a:gd name="T9" fmla="*/ 0 h 317"/>
                  <a:gd name="T10" fmla="*/ 114 w 164"/>
                  <a:gd name="T11" fmla="*/ 10 h 317"/>
                  <a:gd name="T12" fmla="*/ 0 60000 65536"/>
                  <a:gd name="T13" fmla="*/ 0 60000 65536"/>
                  <a:gd name="T14" fmla="*/ 0 60000 65536"/>
                  <a:gd name="T15" fmla="*/ 0 60000 65536"/>
                  <a:gd name="T16" fmla="*/ 0 60000 65536"/>
                  <a:gd name="T17" fmla="*/ 0 60000 65536"/>
                  <a:gd name="T18" fmla="*/ 0 w 164"/>
                  <a:gd name="T19" fmla="*/ 0 h 317"/>
                  <a:gd name="T20" fmla="*/ 164 w 164"/>
                  <a:gd name="T21" fmla="*/ 317 h 317"/>
                </a:gdLst>
                <a:ahLst/>
                <a:cxnLst>
                  <a:cxn ang="T12">
                    <a:pos x="T0" y="T1"/>
                  </a:cxn>
                  <a:cxn ang="T13">
                    <a:pos x="T2" y="T3"/>
                  </a:cxn>
                  <a:cxn ang="T14">
                    <a:pos x="T4" y="T5"/>
                  </a:cxn>
                  <a:cxn ang="T15">
                    <a:pos x="T6" y="T7"/>
                  </a:cxn>
                  <a:cxn ang="T16">
                    <a:pos x="T8" y="T9"/>
                  </a:cxn>
                  <a:cxn ang="T17">
                    <a:pos x="T10" y="T11"/>
                  </a:cxn>
                </a:cxnLst>
                <a:rect l="T18" t="T19" r="T20" b="T21"/>
                <a:pathLst>
                  <a:path w="164" h="317">
                    <a:moveTo>
                      <a:pt x="114" y="10"/>
                    </a:moveTo>
                    <a:lnTo>
                      <a:pt x="0" y="304"/>
                    </a:lnTo>
                    <a:lnTo>
                      <a:pt x="38" y="317"/>
                    </a:lnTo>
                    <a:lnTo>
                      <a:pt x="164" y="0"/>
                    </a:lnTo>
                    <a:lnTo>
                      <a:pt x="114" y="1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47" name="Freeform 55"/>
              <p:cNvSpPr>
                <a:spLocks/>
              </p:cNvSpPr>
              <p:nvPr/>
            </p:nvSpPr>
            <p:spPr bwMode="auto">
              <a:xfrm>
                <a:off x="841" y="2704"/>
                <a:ext cx="155" cy="294"/>
              </a:xfrm>
              <a:custGeom>
                <a:avLst/>
                <a:gdLst>
                  <a:gd name="T0" fmla="*/ 107 w 155"/>
                  <a:gd name="T1" fmla="*/ 6 h 294"/>
                  <a:gd name="T2" fmla="*/ 0 w 155"/>
                  <a:gd name="T3" fmla="*/ 278 h 294"/>
                  <a:gd name="T4" fmla="*/ 0 w 155"/>
                  <a:gd name="T5" fmla="*/ 278 h 294"/>
                  <a:gd name="T6" fmla="*/ 41 w 155"/>
                  <a:gd name="T7" fmla="*/ 294 h 294"/>
                  <a:gd name="T8" fmla="*/ 155 w 155"/>
                  <a:gd name="T9" fmla="*/ 0 h 294"/>
                  <a:gd name="T10" fmla="*/ 107 w 155"/>
                  <a:gd name="T11" fmla="*/ 6 h 294"/>
                  <a:gd name="T12" fmla="*/ 0 60000 65536"/>
                  <a:gd name="T13" fmla="*/ 0 60000 65536"/>
                  <a:gd name="T14" fmla="*/ 0 60000 65536"/>
                  <a:gd name="T15" fmla="*/ 0 60000 65536"/>
                  <a:gd name="T16" fmla="*/ 0 60000 65536"/>
                  <a:gd name="T17" fmla="*/ 0 60000 65536"/>
                  <a:gd name="T18" fmla="*/ 0 w 155"/>
                  <a:gd name="T19" fmla="*/ 0 h 294"/>
                  <a:gd name="T20" fmla="*/ 155 w 155"/>
                  <a:gd name="T21" fmla="*/ 294 h 294"/>
                </a:gdLst>
                <a:ahLst/>
                <a:cxnLst>
                  <a:cxn ang="T12">
                    <a:pos x="T0" y="T1"/>
                  </a:cxn>
                  <a:cxn ang="T13">
                    <a:pos x="T2" y="T3"/>
                  </a:cxn>
                  <a:cxn ang="T14">
                    <a:pos x="T4" y="T5"/>
                  </a:cxn>
                  <a:cxn ang="T15">
                    <a:pos x="T6" y="T7"/>
                  </a:cxn>
                  <a:cxn ang="T16">
                    <a:pos x="T8" y="T9"/>
                  </a:cxn>
                  <a:cxn ang="T17">
                    <a:pos x="T10" y="T11"/>
                  </a:cxn>
                </a:cxnLst>
                <a:rect l="T18" t="T19" r="T20" b="T21"/>
                <a:pathLst>
                  <a:path w="155" h="294">
                    <a:moveTo>
                      <a:pt x="107" y="6"/>
                    </a:moveTo>
                    <a:lnTo>
                      <a:pt x="0" y="278"/>
                    </a:lnTo>
                    <a:lnTo>
                      <a:pt x="41" y="294"/>
                    </a:lnTo>
                    <a:lnTo>
                      <a:pt x="155" y="0"/>
                    </a:lnTo>
                    <a:lnTo>
                      <a:pt x="107" y="6"/>
                    </a:lnTo>
                    <a:close/>
                  </a:path>
                </a:pathLst>
              </a:custGeom>
              <a:solidFill>
                <a:srgbClr val="9A9A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48" name="Freeform 56"/>
              <p:cNvSpPr>
                <a:spLocks/>
              </p:cNvSpPr>
              <p:nvPr/>
            </p:nvSpPr>
            <p:spPr bwMode="auto">
              <a:xfrm>
                <a:off x="799" y="2710"/>
                <a:ext cx="149" cy="272"/>
              </a:xfrm>
              <a:custGeom>
                <a:avLst/>
                <a:gdLst>
                  <a:gd name="T0" fmla="*/ 99 w 149"/>
                  <a:gd name="T1" fmla="*/ 7 h 272"/>
                  <a:gd name="T2" fmla="*/ 0 w 149"/>
                  <a:gd name="T3" fmla="*/ 257 h 272"/>
                  <a:gd name="T4" fmla="*/ 0 w 149"/>
                  <a:gd name="T5" fmla="*/ 257 h 272"/>
                  <a:gd name="T6" fmla="*/ 42 w 149"/>
                  <a:gd name="T7" fmla="*/ 272 h 272"/>
                  <a:gd name="T8" fmla="*/ 149 w 149"/>
                  <a:gd name="T9" fmla="*/ 0 h 272"/>
                  <a:gd name="T10" fmla="*/ 99 w 149"/>
                  <a:gd name="T11" fmla="*/ 7 h 272"/>
                  <a:gd name="T12" fmla="*/ 0 60000 65536"/>
                  <a:gd name="T13" fmla="*/ 0 60000 65536"/>
                  <a:gd name="T14" fmla="*/ 0 60000 65536"/>
                  <a:gd name="T15" fmla="*/ 0 60000 65536"/>
                  <a:gd name="T16" fmla="*/ 0 60000 65536"/>
                  <a:gd name="T17" fmla="*/ 0 60000 65536"/>
                  <a:gd name="T18" fmla="*/ 0 w 149"/>
                  <a:gd name="T19" fmla="*/ 0 h 272"/>
                  <a:gd name="T20" fmla="*/ 149 w 149"/>
                  <a:gd name="T21" fmla="*/ 272 h 272"/>
                </a:gdLst>
                <a:ahLst/>
                <a:cxnLst>
                  <a:cxn ang="T12">
                    <a:pos x="T0" y="T1"/>
                  </a:cxn>
                  <a:cxn ang="T13">
                    <a:pos x="T2" y="T3"/>
                  </a:cxn>
                  <a:cxn ang="T14">
                    <a:pos x="T4" y="T5"/>
                  </a:cxn>
                  <a:cxn ang="T15">
                    <a:pos x="T6" y="T7"/>
                  </a:cxn>
                  <a:cxn ang="T16">
                    <a:pos x="T8" y="T9"/>
                  </a:cxn>
                  <a:cxn ang="T17">
                    <a:pos x="T10" y="T11"/>
                  </a:cxn>
                </a:cxnLst>
                <a:rect l="T18" t="T19" r="T20" b="T21"/>
                <a:pathLst>
                  <a:path w="149" h="272">
                    <a:moveTo>
                      <a:pt x="99" y="7"/>
                    </a:moveTo>
                    <a:lnTo>
                      <a:pt x="0" y="257"/>
                    </a:lnTo>
                    <a:lnTo>
                      <a:pt x="42" y="272"/>
                    </a:lnTo>
                    <a:lnTo>
                      <a:pt x="149" y="0"/>
                    </a:lnTo>
                    <a:lnTo>
                      <a:pt x="99" y="7"/>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49" name="Freeform 57"/>
              <p:cNvSpPr>
                <a:spLocks/>
              </p:cNvSpPr>
              <p:nvPr/>
            </p:nvSpPr>
            <p:spPr bwMode="auto">
              <a:xfrm>
                <a:off x="762" y="2717"/>
                <a:ext cx="136" cy="250"/>
              </a:xfrm>
              <a:custGeom>
                <a:avLst/>
                <a:gdLst>
                  <a:gd name="T0" fmla="*/ 85 w 136"/>
                  <a:gd name="T1" fmla="*/ 9 h 250"/>
                  <a:gd name="T2" fmla="*/ 0 w 136"/>
                  <a:gd name="T3" fmla="*/ 234 h 250"/>
                  <a:gd name="T4" fmla="*/ 0 w 136"/>
                  <a:gd name="T5" fmla="*/ 234 h 250"/>
                  <a:gd name="T6" fmla="*/ 37 w 136"/>
                  <a:gd name="T7" fmla="*/ 250 h 250"/>
                  <a:gd name="T8" fmla="*/ 136 w 136"/>
                  <a:gd name="T9" fmla="*/ 0 h 250"/>
                  <a:gd name="T10" fmla="*/ 85 w 136"/>
                  <a:gd name="T11" fmla="*/ 9 h 250"/>
                  <a:gd name="T12" fmla="*/ 0 60000 65536"/>
                  <a:gd name="T13" fmla="*/ 0 60000 65536"/>
                  <a:gd name="T14" fmla="*/ 0 60000 65536"/>
                  <a:gd name="T15" fmla="*/ 0 60000 65536"/>
                  <a:gd name="T16" fmla="*/ 0 60000 65536"/>
                  <a:gd name="T17" fmla="*/ 0 60000 65536"/>
                  <a:gd name="T18" fmla="*/ 0 w 136"/>
                  <a:gd name="T19" fmla="*/ 0 h 250"/>
                  <a:gd name="T20" fmla="*/ 136 w 136"/>
                  <a:gd name="T21" fmla="*/ 250 h 250"/>
                </a:gdLst>
                <a:ahLst/>
                <a:cxnLst>
                  <a:cxn ang="T12">
                    <a:pos x="T0" y="T1"/>
                  </a:cxn>
                  <a:cxn ang="T13">
                    <a:pos x="T2" y="T3"/>
                  </a:cxn>
                  <a:cxn ang="T14">
                    <a:pos x="T4" y="T5"/>
                  </a:cxn>
                  <a:cxn ang="T15">
                    <a:pos x="T6" y="T7"/>
                  </a:cxn>
                  <a:cxn ang="T16">
                    <a:pos x="T8" y="T9"/>
                  </a:cxn>
                  <a:cxn ang="T17">
                    <a:pos x="T10" y="T11"/>
                  </a:cxn>
                </a:cxnLst>
                <a:rect l="T18" t="T19" r="T20" b="T21"/>
                <a:pathLst>
                  <a:path w="136" h="250">
                    <a:moveTo>
                      <a:pt x="85" y="9"/>
                    </a:moveTo>
                    <a:lnTo>
                      <a:pt x="0" y="234"/>
                    </a:lnTo>
                    <a:lnTo>
                      <a:pt x="37" y="250"/>
                    </a:lnTo>
                    <a:lnTo>
                      <a:pt x="136" y="0"/>
                    </a:lnTo>
                    <a:lnTo>
                      <a:pt x="85" y="9"/>
                    </a:lnTo>
                    <a:close/>
                  </a:path>
                </a:pathLst>
              </a:custGeom>
              <a:solidFill>
                <a:srgbClr val="909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50" name="Freeform 58"/>
              <p:cNvSpPr>
                <a:spLocks/>
              </p:cNvSpPr>
              <p:nvPr/>
            </p:nvSpPr>
            <p:spPr bwMode="auto">
              <a:xfrm>
                <a:off x="720" y="2726"/>
                <a:ext cx="127" cy="225"/>
              </a:xfrm>
              <a:custGeom>
                <a:avLst/>
                <a:gdLst>
                  <a:gd name="T0" fmla="*/ 79 w 127"/>
                  <a:gd name="T1" fmla="*/ 6 h 225"/>
                  <a:gd name="T2" fmla="*/ 0 w 127"/>
                  <a:gd name="T3" fmla="*/ 209 h 225"/>
                  <a:gd name="T4" fmla="*/ 0 w 127"/>
                  <a:gd name="T5" fmla="*/ 209 h 225"/>
                  <a:gd name="T6" fmla="*/ 42 w 127"/>
                  <a:gd name="T7" fmla="*/ 225 h 225"/>
                  <a:gd name="T8" fmla="*/ 127 w 127"/>
                  <a:gd name="T9" fmla="*/ 0 h 225"/>
                  <a:gd name="T10" fmla="*/ 79 w 127"/>
                  <a:gd name="T11" fmla="*/ 6 h 225"/>
                  <a:gd name="T12" fmla="*/ 0 60000 65536"/>
                  <a:gd name="T13" fmla="*/ 0 60000 65536"/>
                  <a:gd name="T14" fmla="*/ 0 60000 65536"/>
                  <a:gd name="T15" fmla="*/ 0 60000 65536"/>
                  <a:gd name="T16" fmla="*/ 0 60000 65536"/>
                  <a:gd name="T17" fmla="*/ 0 60000 65536"/>
                  <a:gd name="T18" fmla="*/ 0 w 127"/>
                  <a:gd name="T19" fmla="*/ 0 h 225"/>
                  <a:gd name="T20" fmla="*/ 127 w 127"/>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27" h="225">
                    <a:moveTo>
                      <a:pt x="79" y="6"/>
                    </a:moveTo>
                    <a:lnTo>
                      <a:pt x="0" y="209"/>
                    </a:lnTo>
                    <a:lnTo>
                      <a:pt x="42" y="225"/>
                    </a:lnTo>
                    <a:lnTo>
                      <a:pt x="127" y="0"/>
                    </a:lnTo>
                    <a:lnTo>
                      <a:pt x="79" y="6"/>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51" name="Freeform 59"/>
              <p:cNvSpPr>
                <a:spLocks/>
              </p:cNvSpPr>
              <p:nvPr/>
            </p:nvSpPr>
            <p:spPr bwMode="auto">
              <a:xfrm>
                <a:off x="679" y="2732"/>
                <a:ext cx="120" cy="203"/>
              </a:xfrm>
              <a:custGeom>
                <a:avLst/>
                <a:gdLst>
                  <a:gd name="T0" fmla="*/ 70 w 120"/>
                  <a:gd name="T1" fmla="*/ 10 h 203"/>
                  <a:gd name="T2" fmla="*/ 0 w 120"/>
                  <a:gd name="T3" fmla="*/ 187 h 203"/>
                  <a:gd name="T4" fmla="*/ 0 w 120"/>
                  <a:gd name="T5" fmla="*/ 187 h 203"/>
                  <a:gd name="T6" fmla="*/ 41 w 120"/>
                  <a:gd name="T7" fmla="*/ 203 h 203"/>
                  <a:gd name="T8" fmla="*/ 120 w 120"/>
                  <a:gd name="T9" fmla="*/ 0 h 203"/>
                  <a:gd name="T10" fmla="*/ 70 w 120"/>
                  <a:gd name="T11" fmla="*/ 10 h 203"/>
                  <a:gd name="T12" fmla="*/ 0 60000 65536"/>
                  <a:gd name="T13" fmla="*/ 0 60000 65536"/>
                  <a:gd name="T14" fmla="*/ 0 60000 65536"/>
                  <a:gd name="T15" fmla="*/ 0 60000 65536"/>
                  <a:gd name="T16" fmla="*/ 0 60000 65536"/>
                  <a:gd name="T17" fmla="*/ 0 60000 65536"/>
                  <a:gd name="T18" fmla="*/ 0 w 120"/>
                  <a:gd name="T19" fmla="*/ 0 h 203"/>
                  <a:gd name="T20" fmla="*/ 120 w 120"/>
                  <a:gd name="T21" fmla="*/ 203 h 203"/>
                </a:gdLst>
                <a:ahLst/>
                <a:cxnLst>
                  <a:cxn ang="T12">
                    <a:pos x="T0" y="T1"/>
                  </a:cxn>
                  <a:cxn ang="T13">
                    <a:pos x="T2" y="T3"/>
                  </a:cxn>
                  <a:cxn ang="T14">
                    <a:pos x="T4" y="T5"/>
                  </a:cxn>
                  <a:cxn ang="T15">
                    <a:pos x="T6" y="T7"/>
                  </a:cxn>
                  <a:cxn ang="T16">
                    <a:pos x="T8" y="T9"/>
                  </a:cxn>
                  <a:cxn ang="T17">
                    <a:pos x="T10" y="T11"/>
                  </a:cxn>
                </a:cxnLst>
                <a:rect l="T18" t="T19" r="T20" b="T21"/>
                <a:pathLst>
                  <a:path w="120" h="203">
                    <a:moveTo>
                      <a:pt x="70" y="10"/>
                    </a:moveTo>
                    <a:lnTo>
                      <a:pt x="0" y="187"/>
                    </a:lnTo>
                    <a:lnTo>
                      <a:pt x="41" y="203"/>
                    </a:lnTo>
                    <a:lnTo>
                      <a:pt x="120" y="0"/>
                    </a:lnTo>
                    <a:lnTo>
                      <a:pt x="70" y="10"/>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52" name="Freeform 60"/>
              <p:cNvSpPr>
                <a:spLocks/>
              </p:cNvSpPr>
              <p:nvPr/>
            </p:nvSpPr>
            <p:spPr bwMode="auto">
              <a:xfrm>
                <a:off x="641" y="2742"/>
                <a:ext cx="108" cy="177"/>
              </a:xfrm>
              <a:custGeom>
                <a:avLst/>
                <a:gdLst>
                  <a:gd name="T0" fmla="*/ 60 w 108"/>
                  <a:gd name="T1" fmla="*/ 6 h 177"/>
                  <a:gd name="T2" fmla="*/ 0 w 108"/>
                  <a:gd name="T3" fmla="*/ 161 h 177"/>
                  <a:gd name="T4" fmla="*/ 0 w 108"/>
                  <a:gd name="T5" fmla="*/ 161 h 177"/>
                  <a:gd name="T6" fmla="*/ 38 w 108"/>
                  <a:gd name="T7" fmla="*/ 177 h 177"/>
                  <a:gd name="T8" fmla="*/ 108 w 108"/>
                  <a:gd name="T9" fmla="*/ 0 h 177"/>
                  <a:gd name="T10" fmla="*/ 60 w 108"/>
                  <a:gd name="T11" fmla="*/ 6 h 177"/>
                  <a:gd name="T12" fmla="*/ 0 60000 65536"/>
                  <a:gd name="T13" fmla="*/ 0 60000 65536"/>
                  <a:gd name="T14" fmla="*/ 0 60000 65536"/>
                  <a:gd name="T15" fmla="*/ 0 60000 65536"/>
                  <a:gd name="T16" fmla="*/ 0 60000 65536"/>
                  <a:gd name="T17" fmla="*/ 0 60000 65536"/>
                  <a:gd name="T18" fmla="*/ 0 w 108"/>
                  <a:gd name="T19" fmla="*/ 0 h 177"/>
                  <a:gd name="T20" fmla="*/ 108 w 108"/>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108" h="177">
                    <a:moveTo>
                      <a:pt x="60" y="6"/>
                    </a:moveTo>
                    <a:lnTo>
                      <a:pt x="0" y="161"/>
                    </a:lnTo>
                    <a:lnTo>
                      <a:pt x="38" y="177"/>
                    </a:lnTo>
                    <a:lnTo>
                      <a:pt x="108" y="0"/>
                    </a:lnTo>
                    <a:lnTo>
                      <a:pt x="60" y="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53" name="Freeform 61"/>
              <p:cNvSpPr>
                <a:spLocks/>
              </p:cNvSpPr>
              <p:nvPr/>
            </p:nvSpPr>
            <p:spPr bwMode="auto">
              <a:xfrm>
                <a:off x="600" y="2748"/>
                <a:ext cx="101" cy="155"/>
              </a:xfrm>
              <a:custGeom>
                <a:avLst/>
                <a:gdLst>
                  <a:gd name="T0" fmla="*/ 51 w 101"/>
                  <a:gd name="T1" fmla="*/ 7 h 155"/>
                  <a:gd name="T2" fmla="*/ 0 w 101"/>
                  <a:gd name="T3" fmla="*/ 139 h 155"/>
                  <a:gd name="T4" fmla="*/ 0 w 101"/>
                  <a:gd name="T5" fmla="*/ 139 h 155"/>
                  <a:gd name="T6" fmla="*/ 41 w 101"/>
                  <a:gd name="T7" fmla="*/ 155 h 155"/>
                  <a:gd name="T8" fmla="*/ 101 w 101"/>
                  <a:gd name="T9" fmla="*/ 0 h 155"/>
                  <a:gd name="T10" fmla="*/ 51 w 101"/>
                  <a:gd name="T11" fmla="*/ 7 h 155"/>
                  <a:gd name="T12" fmla="*/ 0 60000 65536"/>
                  <a:gd name="T13" fmla="*/ 0 60000 65536"/>
                  <a:gd name="T14" fmla="*/ 0 60000 65536"/>
                  <a:gd name="T15" fmla="*/ 0 60000 65536"/>
                  <a:gd name="T16" fmla="*/ 0 60000 65536"/>
                  <a:gd name="T17" fmla="*/ 0 60000 65536"/>
                  <a:gd name="T18" fmla="*/ 0 w 101"/>
                  <a:gd name="T19" fmla="*/ 0 h 155"/>
                  <a:gd name="T20" fmla="*/ 101 w 101"/>
                  <a:gd name="T21" fmla="*/ 155 h 155"/>
                </a:gdLst>
                <a:ahLst/>
                <a:cxnLst>
                  <a:cxn ang="T12">
                    <a:pos x="T0" y="T1"/>
                  </a:cxn>
                  <a:cxn ang="T13">
                    <a:pos x="T2" y="T3"/>
                  </a:cxn>
                  <a:cxn ang="T14">
                    <a:pos x="T4" y="T5"/>
                  </a:cxn>
                  <a:cxn ang="T15">
                    <a:pos x="T6" y="T7"/>
                  </a:cxn>
                  <a:cxn ang="T16">
                    <a:pos x="T8" y="T9"/>
                  </a:cxn>
                  <a:cxn ang="T17">
                    <a:pos x="T10" y="T11"/>
                  </a:cxn>
                </a:cxnLst>
                <a:rect l="T18" t="T19" r="T20" b="T21"/>
                <a:pathLst>
                  <a:path w="101" h="155">
                    <a:moveTo>
                      <a:pt x="51" y="7"/>
                    </a:moveTo>
                    <a:lnTo>
                      <a:pt x="0" y="139"/>
                    </a:lnTo>
                    <a:lnTo>
                      <a:pt x="41" y="155"/>
                    </a:lnTo>
                    <a:lnTo>
                      <a:pt x="101" y="0"/>
                    </a:lnTo>
                    <a:lnTo>
                      <a:pt x="51" y="7"/>
                    </a:lnTo>
                    <a:close/>
                  </a:path>
                </a:pathLst>
              </a:custGeom>
              <a:solidFill>
                <a:srgbClr val="7B7B7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54" name="Freeform 62"/>
              <p:cNvSpPr>
                <a:spLocks/>
              </p:cNvSpPr>
              <p:nvPr/>
            </p:nvSpPr>
            <p:spPr bwMode="auto">
              <a:xfrm>
                <a:off x="559" y="2755"/>
                <a:ext cx="92" cy="132"/>
              </a:xfrm>
              <a:custGeom>
                <a:avLst/>
                <a:gdLst>
                  <a:gd name="T0" fmla="*/ 44 w 92"/>
                  <a:gd name="T1" fmla="*/ 9 h 132"/>
                  <a:gd name="T2" fmla="*/ 0 w 92"/>
                  <a:gd name="T3" fmla="*/ 117 h 132"/>
                  <a:gd name="T4" fmla="*/ 0 w 92"/>
                  <a:gd name="T5" fmla="*/ 117 h 132"/>
                  <a:gd name="T6" fmla="*/ 41 w 92"/>
                  <a:gd name="T7" fmla="*/ 132 h 132"/>
                  <a:gd name="T8" fmla="*/ 92 w 92"/>
                  <a:gd name="T9" fmla="*/ 0 h 132"/>
                  <a:gd name="T10" fmla="*/ 44 w 92"/>
                  <a:gd name="T11" fmla="*/ 9 h 132"/>
                  <a:gd name="T12" fmla="*/ 0 60000 65536"/>
                  <a:gd name="T13" fmla="*/ 0 60000 65536"/>
                  <a:gd name="T14" fmla="*/ 0 60000 65536"/>
                  <a:gd name="T15" fmla="*/ 0 60000 65536"/>
                  <a:gd name="T16" fmla="*/ 0 60000 65536"/>
                  <a:gd name="T17" fmla="*/ 0 60000 65536"/>
                  <a:gd name="T18" fmla="*/ 0 w 92"/>
                  <a:gd name="T19" fmla="*/ 0 h 132"/>
                  <a:gd name="T20" fmla="*/ 92 w 92"/>
                  <a:gd name="T21" fmla="*/ 132 h 132"/>
                </a:gdLst>
                <a:ahLst/>
                <a:cxnLst>
                  <a:cxn ang="T12">
                    <a:pos x="T0" y="T1"/>
                  </a:cxn>
                  <a:cxn ang="T13">
                    <a:pos x="T2" y="T3"/>
                  </a:cxn>
                  <a:cxn ang="T14">
                    <a:pos x="T4" y="T5"/>
                  </a:cxn>
                  <a:cxn ang="T15">
                    <a:pos x="T6" y="T7"/>
                  </a:cxn>
                  <a:cxn ang="T16">
                    <a:pos x="T8" y="T9"/>
                  </a:cxn>
                  <a:cxn ang="T17">
                    <a:pos x="T10" y="T11"/>
                  </a:cxn>
                </a:cxnLst>
                <a:rect l="T18" t="T19" r="T20" b="T21"/>
                <a:pathLst>
                  <a:path w="92" h="132">
                    <a:moveTo>
                      <a:pt x="44" y="9"/>
                    </a:moveTo>
                    <a:lnTo>
                      <a:pt x="0" y="117"/>
                    </a:lnTo>
                    <a:lnTo>
                      <a:pt x="41" y="132"/>
                    </a:lnTo>
                    <a:lnTo>
                      <a:pt x="92" y="0"/>
                    </a:lnTo>
                    <a:lnTo>
                      <a:pt x="44" y="9"/>
                    </a:lnTo>
                    <a:close/>
                  </a:path>
                </a:pathLst>
              </a:custGeom>
              <a:solidFill>
                <a:srgbClr val="7676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55" name="Freeform 63"/>
              <p:cNvSpPr>
                <a:spLocks/>
              </p:cNvSpPr>
              <p:nvPr/>
            </p:nvSpPr>
            <p:spPr bwMode="auto">
              <a:xfrm>
                <a:off x="521" y="2764"/>
                <a:ext cx="82" cy="108"/>
              </a:xfrm>
              <a:custGeom>
                <a:avLst/>
                <a:gdLst>
                  <a:gd name="T0" fmla="*/ 32 w 82"/>
                  <a:gd name="T1" fmla="*/ 6 h 108"/>
                  <a:gd name="T2" fmla="*/ 0 w 82"/>
                  <a:gd name="T3" fmla="*/ 92 h 108"/>
                  <a:gd name="T4" fmla="*/ 0 w 82"/>
                  <a:gd name="T5" fmla="*/ 92 h 108"/>
                  <a:gd name="T6" fmla="*/ 38 w 82"/>
                  <a:gd name="T7" fmla="*/ 108 h 108"/>
                  <a:gd name="T8" fmla="*/ 82 w 82"/>
                  <a:gd name="T9" fmla="*/ 0 h 108"/>
                  <a:gd name="T10" fmla="*/ 32 w 82"/>
                  <a:gd name="T11" fmla="*/ 6 h 108"/>
                  <a:gd name="T12" fmla="*/ 0 60000 65536"/>
                  <a:gd name="T13" fmla="*/ 0 60000 65536"/>
                  <a:gd name="T14" fmla="*/ 0 60000 65536"/>
                  <a:gd name="T15" fmla="*/ 0 60000 65536"/>
                  <a:gd name="T16" fmla="*/ 0 60000 65536"/>
                  <a:gd name="T17" fmla="*/ 0 60000 65536"/>
                  <a:gd name="T18" fmla="*/ 0 w 82"/>
                  <a:gd name="T19" fmla="*/ 0 h 108"/>
                  <a:gd name="T20" fmla="*/ 82 w 82"/>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82" h="108">
                    <a:moveTo>
                      <a:pt x="32" y="6"/>
                    </a:moveTo>
                    <a:lnTo>
                      <a:pt x="0" y="92"/>
                    </a:lnTo>
                    <a:lnTo>
                      <a:pt x="38" y="108"/>
                    </a:lnTo>
                    <a:lnTo>
                      <a:pt x="82" y="0"/>
                    </a:lnTo>
                    <a:lnTo>
                      <a:pt x="32" y="6"/>
                    </a:lnTo>
                    <a:close/>
                  </a:path>
                </a:pathLst>
              </a:custGeom>
              <a:solidFill>
                <a:srgbClr val="70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56" name="Freeform 64"/>
              <p:cNvSpPr>
                <a:spLocks/>
              </p:cNvSpPr>
              <p:nvPr/>
            </p:nvSpPr>
            <p:spPr bwMode="auto">
              <a:xfrm>
                <a:off x="480" y="2770"/>
                <a:ext cx="73" cy="86"/>
              </a:xfrm>
              <a:custGeom>
                <a:avLst/>
                <a:gdLst>
                  <a:gd name="T0" fmla="*/ 25 w 73"/>
                  <a:gd name="T1" fmla="*/ 7 h 86"/>
                  <a:gd name="T2" fmla="*/ 0 w 73"/>
                  <a:gd name="T3" fmla="*/ 70 h 86"/>
                  <a:gd name="T4" fmla="*/ 0 w 73"/>
                  <a:gd name="T5" fmla="*/ 70 h 86"/>
                  <a:gd name="T6" fmla="*/ 41 w 73"/>
                  <a:gd name="T7" fmla="*/ 86 h 86"/>
                  <a:gd name="T8" fmla="*/ 73 w 73"/>
                  <a:gd name="T9" fmla="*/ 0 h 86"/>
                  <a:gd name="T10" fmla="*/ 25 w 73"/>
                  <a:gd name="T11" fmla="*/ 7 h 86"/>
                  <a:gd name="T12" fmla="*/ 0 60000 65536"/>
                  <a:gd name="T13" fmla="*/ 0 60000 65536"/>
                  <a:gd name="T14" fmla="*/ 0 60000 65536"/>
                  <a:gd name="T15" fmla="*/ 0 60000 65536"/>
                  <a:gd name="T16" fmla="*/ 0 60000 65536"/>
                  <a:gd name="T17" fmla="*/ 0 60000 65536"/>
                  <a:gd name="T18" fmla="*/ 0 w 73"/>
                  <a:gd name="T19" fmla="*/ 0 h 86"/>
                  <a:gd name="T20" fmla="*/ 73 w 73"/>
                  <a:gd name="T21" fmla="*/ 86 h 86"/>
                </a:gdLst>
                <a:ahLst/>
                <a:cxnLst>
                  <a:cxn ang="T12">
                    <a:pos x="T0" y="T1"/>
                  </a:cxn>
                  <a:cxn ang="T13">
                    <a:pos x="T2" y="T3"/>
                  </a:cxn>
                  <a:cxn ang="T14">
                    <a:pos x="T4" y="T5"/>
                  </a:cxn>
                  <a:cxn ang="T15">
                    <a:pos x="T6" y="T7"/>
                  </a:cxn>
                  <a:cxn ang="T16">
                    <a:pos x="T8" y="T9"/>
                  </a:cxn>
                  <a:cxn ang="T17">
                    <a:pos x="T10" y="T11"/>
                  </a:cxn>
                </a:cxnLst>
                <a:rect l="T18" t="T19" r="T20" b="T21"/>
                <a:pathLst>
                  <a:path w="73" h="86">
                    <a:moveTo>
                      <a:pt x="25" y="7"/>
                    </a:moveTo>
                    <a:lnTo>
                      <a:pt x="0" y="70"/>
                    </a:lnTo>
                    <a:lnTo>
                      <a:pt x="41" y="86"/>
                    </a:lnTo>
                    <a:lnTo>
                      <a:pt x="73" y="0"/>
                    </a:lnTo>
                    <a:lnTo>
                      <a:pt x="25" y="7"/>
                    </a:lnTo>
                    <a:close/>
                  </a:path>
                </a:pathLst>
              </a:custGeom>
              <a:solidFill>
                <a:srgbClr val="6B6B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57" name="Freeform 65"/>
              <p:cNvSpPr>
                <a:spLocks/>
              </p:cNvSpPr>
              <p:nvPr/>
            </p:nvSpPr>
            <p:spPr bwMode="auto">
              <a:xfrm>
                <a:off x="439" y="2777"/>
                <a:ext cx="66" cy="63"/>
              </a:xfrm>
              <a:custGeom>
                <a:avLst/>
                <a:gdLst>
                  <a:gd name="T0" fmla="*/ 16 w 66"/>
                  <a:gd name="T1" fmla="*/ 9 h 63"/>
                  <a:gd name="T2" fmla="*/ 0 w 66"/>
                  <a:gd name="T3" fmla="*/ 47 h 63"/>
                  <a:gd name="T4" fmla="*/ 0 w 66"/>
                  <a:gd name="T5" fmla="*/ 47 h 63"/>
                  <a:gd name="T6" fmla="*/ 41 w 66"/>
                  <a:gd name="T7" fmla="*/ 63 h 63"/>
                  <a:gd name="T8" fmla="*/ 66 w 66"/>
                  <a:gd name="T9" fmla="*/ 0 h 63"/>
                  <a:gd name="T10" fmla="*/ 16 w 66"/>
                  <a:gd name="T11" fmla="*/ 9 h 63"/>
                  <a:gd name="T12" fmla="*/ 0 60000 65536"/>
                  <a:gd name="T13" fmla="*/ 0 60000 65536"/>
                  <a:gd name="T14" fmla="*/ 0 60000 65536"/>
                  <a:gd name="T15" fmla="*/ 0 60000 65536"/>
                  <a:gd name="T16" fmla="*/ 0 60000 65536"/>
                  <a:gd name="T17" fmla="*/ 0 60000 65536"/>
                  <a:gd name="T18" fmla="*/ 0 w 66"/>
                  <a:gd name="T19" fmla="*/ 0 h 63"/>
                  <a:gd name="T20" fmla="*/ 66 w 66"/>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66" h="63">
                    <a:moveTo>
                      <a:pt x="16" y="9"/>
                    </a:moveTo>
                    <a:lnTo>
                      <a:pt x="0" y="47"/>
                    </a:lnTo>
                    <a:lnTo>
                      <a:pt x="41" y="63"/>
                    </a:lnTo>
                    <a:lnTo>
                      <a:pt x="66" y="0"/>
                    </a:lnTo>
                    <a:lnTo>
                      <a:pt x="16" y="9"/>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58" name="Freeform 66"/>
              <p:cNvSpPr>
                <a:spLocks/>
              </p:cNvSpPr>
              <p:nvPr/>
            </p:nvSpPr>
            <p:spPr bwMode="auto">
              <a:xfrm>
                <a:off x="372" y="2786"/>
                <a:ext cx="83" cy="38"/>
              </a:xfrm>
              <a:custGeom>
                <a:avLst/>
                <a:gdLst>
                  <a:gd name="T0" fmla="*/ 0 w 83"/>
                  <a:gd name="T1" fmla="*/ 13 h 38"/>
                  <a:gd name="T2" fmla="*/ 0 w 83"/>
                  <a:gd name="T3" fmla="*/ 13 h 38"/>
                  <a:gd name="T4" fmla="*/ 0 w 83"/>
                  <a:gd name="T5" fmla="*/ 13 h 38"/>
                  <a:gd name="T6" fmla="*/ 67 w 83"/>
                  <a:gd name="T7" fmla="*/ 38 h 38"/>
                  <a:gd name="T8" fmla="*/ 83 w 83"/>
                  <a:gd name="T9" fmla="*/ 0 h 38"/>
                  <a:gd name="T10" fmla="*/ 0 w 83"/>
                  <a:gd name="T11" fmla="*/ 13 h 38"/>
                  <a:gd name="T12" fmla="*/ 0 60000 65536"/>
                  <a:gd name="T13" fmla="*/ 0 60000 65536"/>
                  <a:gd name="T14" fmla="*/ 0 60000 65536"/>
                  <a:gd name="T15" fmla="*/ 0 60000 65536"/>
                  <a:gd name="T16" fmla="*/ 0 60000 65536"/>
                  <a:gd name="T17" fmla="*/ 0 60000 65536"/>
                  <a:gd name="T18" fmla="*/ 0 w 83"/>
                  <a:gd name="T19" fmla="*/ 0 h 38"/>
                  <a:gd name="T20" fmla="*/ 83 w 83"/>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83" h="38">
                    <a:moveTo>
                      <a:pt x="0" y="13"/>
                    </a:moveTo>
                    <a:lnTo>
                      <a:pt x="0" y="13"/>
                    </a:lnTo>
                    <a:lnTo>
                      <a:pt x="67" y="38"/>
                    </a:lnTo>
                    <a:lnTo>
                      <a:pt x="83" y="0"/>
                    </a:lnTo>
                    <a:lnTo>
                      <a:pt x="0" y="13"/>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59" name="Freeform 67"/>
              <p:cNvSpPr>
                <a:spLocks/>
              </p:cNvSpPr>
              <p:nvPr/>
            </p:nvSpPr>
            <p:spPr bwMode="auto">
              <a:xfrm>
                <a:off x="366" y="2799"/>
                <a:ext cx="1769" cy="440"/>
              </a:xfrm>
              <a:custGeom>
                <a:avLst/>
                <a:gdLst>
                  <a:gd name="T0" fmla="*/ 6 w 1769"/>
                  <a:gd name="T1" fmla="*/ 0 h 440"/>
                  <a:gd name="T2" fmla="*/ 6 w 1769"/>
                  <a:gd name="T3" fmla="*/ 0 h 440"/>
                  <a:gd name="T4" fmla="*/ 462 w 1769"/>
                  <a:gd name="T5" fmla="*/ 177 h 440"/>
                  <a:gd name="T6" fmla="*/ 747 w 1769"/>
                  <a:gd name="T7" fmla="*/ 288 h 440"/>
                  <a:gd name="T8" fmla="*/ 899 w 1769"/>
                  <a:gd name="T9" fmla="*/ 345 h 440"/>
                  <a:gd name="T10" fmla="*/ 899 w 1769"/>
                  <a:gd name="T11" fmla="*/ 345 h 440"/>
                  <a:gd name="T12" fmla="*/ 937 w 1769"/>
                  <a:gd name="T13" fmla="*/ 357 h 440"/>
                  <a:gd name="T14" fmla="*/ 962 w 1769"/>
                  <a:gd name="T15" fmla="*/ 361 h 440"/>
                  <a:gd name="T16" fmla="*/ 984 w 1769"/>
                  <a:gd name="T17" fmla="*/ 357 h 440"/>
                  <a:gd name="T18" fmla="*/ 1000 w 1769"/>
                  <a:gd name="T19" fmla="*/ 351 h 440"/>
                  <a:gd name="T20" fmla="*/ 1000 w 1769"/>
                  <a:gd name="T21" fmla="*/ 351 h 440"/>
                  <a:gd name="T22" fmla="*/ 1766 w 1769"/>
                  <a:gd name="T23" fmla="*/ 117 h 440"/>
                  <a:gd name="T24" fmla="*/ 1766 w 1769"/>
                  <a:gd name="T25" fmla="*/ 117 h 440"/>
                  <a:gd name="T26" fmla="*/ 1769 w 1769"/>
                  <a:gd name="T27" fmla="*/ 123 h 440"/>
                  <a:gd name="T28" fmla="*/ 1769 w 1769"/>
                  <a:gd name="T29" fmla="*/ 133 h 440"/>
                  <a:gd name="T30" fmla="*/ 1769 w 1769"/>
                  <a:gd name="T31" fmla="*/ 133 h 440"/>
                  <a:gd name="T32" fmla="*/ 1759 w 1769"/>
                  <a:gd name="T33" fmla="*/ 168 h 440"/>
                  <a:gd name="T34" fmla="*/ 1759 w 1769"/>
                  <a:gd name="T35" fmla="*/ 168 h 440"/>
                  <a:gd name="T36" fmla="*/ 1759 w 1769"/>
                  <a:gd name="T37" fmla="*/ 174 h 440"/>
                  <a:gd name="T38" fmla="*/ 1753 w 1769"/>
                  <a:gd name="T39" fmla="*/ 180 h 440"/>
                  <a:gd name="T40" fmla="*/ 1743 w 1769"/>
                  <a:gd name="T41" fmla="*/ 187 h 440"/>
                  <a:gd name="T42" fmla="*/ 1731 w 1769"/>
                  <a:gd name="T43" fmla="*/ 193 h 440"/>
                  <a:gd name="T44" fmla="*/ 1731 w 1769"/>
                  <a:gd name="T45" fmla="*/ 193 h 440"/>
                  <a:gd name="T46" fmla="*/ 990 w 1769"/>
                  <a:gd name="T47" fmla="*/ 433 h 440"/>
                  <a:gd name="T48" fmla="*/ 990 w 1769"/>
                  <a:gd name="T49" fmla="*/ 433 h 440"/>
                  <a:gd name="T50" fmla="*/ 984 w 1769"/>
                  <a:gd name="T51" fmla="*/ 437 h 440"/>
                  <a:gd name="T52" fmla="*/ 962 w 1769"/>
                  <a:gd name="T53" fmla="*/ 440 h 440"/>
                  <a:gd name="T54" fmla="*/ 946 w 1769"/>
                  <a:gd name="T55" fmla="*/ 440 h 440"/>
                  <a:gd name="T56" fmla="*/ 927 w 1769"/>
                  <a:gd name="T57" fmla="*/ 440 h 440"/>
                  <a:gd name="T58" fmla="*/ 905 w 1769"/>
                  <a:gd name="T59" fmla="*/ 433 h 440"/>
                  <a:gd name="T60" fmla="*/ 880 w 1769"/>
                  <a:gd name="T61" fmla="*/ 424 h 440"/>
                  <a:gd name="T62" fmla="*/ 880 w 1769"/>
                  <a:gd name="T63" fmla="*/ 424 h 440"/>
                  <a:gd name="T64" fmla="*/ 35 w 1769"/>
                  <a:gd name="T65" fmla="*/ 101 h 440"/>
                  <a:gd name="T66" fmla="*/ 35 w 1769"/>
                  <a:gd name="T67" fmla="*/ 101 h 440"/>
                  <a:gd name="T68" fmla="*/ 22 w 1769"/>
                  <a:gd name="T69" fmla="*/ 92 h 440"/>
                  <a:gd name="T70" fmla="*/ 10 w 1769"/>
                  <a:gd name="T71" fmla="*/ 82 h 440"/>
                  <a:gd name="T72" fmla="*/ 3 w 1769"/>
                  <a:gd name="T73" fmla="*/ 69 h 440"/>
                  <a:gd name="T74" fmla="*/ 0 w 1769"/>
                  <a:gd name="T75" fmla="*/ 54 h 440"/>
                  <a:gd name="T76" fmla="*/ 0 w 1769"/>
                  <a:gd name="T77" fmla="*/ 54 h 440"/>
                  <a:gd name="T78" fmla="*/ 3 w 1769"/>
                  <a:gd name="T79" fmla="*/ 19 h 440"/>
                  <a:gd name="T80" fmla="*/ 6 w 1769"/>
                  <a:gd name="T81" fmla="*/ 0 h 440"/>
                  <a:gd name="T82" fmla="*/ 6 w 1769"/>
                  <a:gd name="T83" fmla="*/ 0 h 4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769"/>
                  <a:gd name="T127" fmla="*/ 0 h 440"/>
                  <a:gd name="T128" fmla="*/ 1769 w 1769"/>
                  <a:gd name="T129" fmla="*/ 440 h 4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769" h="440">
                    <a:moveTo>
                      <a:pt x="6" y="0"/>
                    </a:moveTo>
                    <a:lnTo>
                      <a:pt x="6" y="0"/>
                    </a:lnTo>
                    <a:lnTo>
                      <a:pt x="462" y="177"/>
                    </a:lnTo>
                    <a:lnTo>
                      <a:pt x="747" y="288"/>
                    </a:lnTo>
                    <a:lnTo>
                      <a:pt x="899" y="345"/>
                    </a:lnTo>
                    <a:lnTo>
                      <a:pt x="937" y="357"/>
                    </a:lnTo>
                    <a:lnTo>
                      <a:pt x="962" y="361"/>
                    </a:lnTo>
                    <a:lnTo>
                      <a:pt x="984" y="357"/>
                    </a:lnTo>
                    <a:lnTo>
                      <a:pt x="1000" y="351"/>
                    </a:lnTo>
                    <a:lnTo>
                      <a:pt x="1766" y="117"/>
                    </a:lnTo>
                    <a:lnTo>
                      <a:pt x="1769" y="123"/>
                    </a:lnTo>
                    <a:lnTo>
                      <a:pt x="1769" y="133"/>
                    </a:lnTo>
                    <a:lnTo>
                      <a:pt x="1759" y="168"/>
                    </a:lnTo>
                    <a:lnTo>
                      <a:pt x="1759" y="174"/>
                    </a:lnTo>
                    <a:lnTo>
                      <a:pt x="1753" y="180"/>
                    </a:lnTo>
                    <a:lnTo>
                      <a:pt x="1743" y="187"/>
                    </a:lnTo>
                    <a:lnTo>
                      <a:pt x="1731" y="193"/>
                    </a:lnTo>
                    <a:lnTo>
                      <a:pt x="990" y="433"/>
                    </a:lnTo>
                    <a:lnTo>
                      <a:pt x="984" y="437"/>
                    </a:lnTo>
                    <a:lnTo>
                      <a:pt x="962" y="440"/>
                    </a:lnTo>
                    <a:lnTo>
                      <a:pt x="946" y="440"/>
                    </a:lnTo>
                    <a:lnTo>
                      <a:pt x="927" y="440"/>
                    </a:lnTo>
                    <a:lnTo>
                      <a:pt x="905" y="433"/>
                    </a:lnTo>
                    <a:lnTo>
                      <a:pt x="880" y="424"/>
                    </a:lnTo>
                    <a:lnTo>
                      <a:pt x="35" y="101"/>
                    </a:lnTo>
                    <a:lnTo>
                      <a:pt x="22" y="92"/>
                    </a:lnTo>
                    <a:lnTo>
                      <a:pt x="10" y="82"/>
                    </a:lnTo>
                    <a:lnTo>
                      <a:pt x="3" y="69"/>
                    </a:lnTo>
                    <a:lnTo>
                      <a:pt x="0" y="54"/>
                    </a:lnTo>
                    <a:lnTo>
                      <a:pt x="3" y="19"/>
                    </a:lnTo>
                    <a:lnTo>
                      <a:pt x="6" y="0"/>
                    </a:lnTo>
                    <a:close/>
                  </a:path>
                </a:pathLst>
              </a:custGeom>
              <a:solidFill>
                <a:srgbClr val="D0D0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60" name="Freeform 68"/>
              <p:cNvSpPr>
                <a:spLocks/>
              </p:cNvSpPr>
              <p:nvPr/>
            </p:nvSpPr>
            <p:spPr bwMode="auto">
              <a:xfrm>
                <a:off x="2122" y="2916"/>
                <a:ext cx="13" cy="63"/>
              </a:xfrm>
              <a:custGeom>
                <a:avLst/>
                <a:gdLst>
                  <a:gd name="T0" fmla="*/ 3 w 13"/>
                  <a:gd name="T1" fmla="*/ 51 h 63"/>
                  <a:gd name="T2" fmla="*/ 3 w 13"/>
                  <a:gd name="T3" fmla="*/ 51 h 63"/>
                  <a:gd name="T4" fmla="*/ 13 w 13"/>
                  <a:gd name="T5" fmla="*/ 16 h 63"/>
                  <a:gd name="T6" fmla="*/ 13 w 13"/>
                  <a:gd name="T7" fmla="*/ 16 h 63"/>
                  <a:gd name="T8" fmla="*/ 13 w 13"/>
                  <a:gd name="T9" fmla="*/ 6 h 63"/>
                  <a:gd name="T10" fmla="*/ 10 w 13"/>
                  <a:gd name="T11" fmla="*/ 0 h 63"/>
                  <a:gd name="T12" fmla="*/ 10 w 13"/>
                  <a:gd name="T13" fmla="*/ 0 h 63"/>
                  <a:gd name="T14" fmla="*/ 10 w 13"/>
                  <a:gd name="T15" fmla="*/ 0 h 63"/>
                  <a:gd name="T16" fmla="*/ 0 w 13"/>
                  <a:gd name="T17" fmla="*/ 63 h 63"/>
                  <a:gd name="T18" fmla="*/ 0 w 13"/>
                  <a:gd name="T19" fmla="*/ 63 h 63"/>
                  <a:gd name="T20" fmla="*/ 3 w 13"/>
                  <a:gd name="T21" fmla="*/ 57 h 63"/>
                  <a:gd name="T22" fmla="*/ 3 w 13"/>
                  <a:gd name="T23" fmla="*/ 51 h 63"/>
                  <a:gd name="T24" fmla="*/ 3 w 13"/>
                  <a:gd name="T25" fmla="*/ 51 h 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63"/>
                  <a:gd name="T41" fmla="*/ 13 w 13"/>
                  <a:gd name="T42" fmla="*/ 63 h 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63">
                    <a:moveTo>
                      <a:pt x="3" y="51"/>
                    </a:moveTo>
                    <a:lnTo>
                      <a:pt x="3" y="51"/>
                    </a:lnTo>
                    <a:lnTo>
                      <a:pt x="13" y="16"/>
                    </a:lnTo>
                    <a:lnTo>
                      <a:pt x="13" y="6"/>
                    </a:lnTo>
                    <a:lnTo>
                      <a:pt x="10" y="0"/>
                    </a:lnTo>
                    <a:lnTo>
                      <a:pt x="0" y="63"/>
                    </a:lnTo>
                    <a:lnTo>
                      <a:pt x="3" y="57"/>
                    </a:lnTo>
                    <a:lnTo>
                      <a:pt x="3" y="51"/>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61" name="Freeform 69"/>
              <p:cNvSpPr>
                <a:spLocks/>
              </p:cNvSpPr>
              <p:nvPr/>
            </p:nvSpPr>
            <p:spPr bwMode="auto">
              <a:xfrm>
                <a:off x="2084" y="2916"/>
                <a:ext cx="48" cy="79"/>
              </a:xfrm>
              <a:custGeom>
                <a:avLst/>
                <a:gdLst>
                  <a:gd name="T0" fmla="*/ 0 w 48"/>
                  <a:gd name="T1" fmla="*/ 79 h 79"/>
                  <a:gd name="T2" fmla="*/ 0 w 48"/>
                  <a:gd name="T3" fmla="*/ 79 h 79"/>
                  <a:gd name="T4" fmla="*/ 13 w 48"/>
                  <a:gd name="T5" fmla="*/ 76 h 79"/>
                  <a:gd name="T6" fmla="*/ 13 w 48"/>
                  <a:gd name="T7" fmla="*/ 76 h 79"/>
                  <a:gd name="T8" fmla="*/ 29 w 48"/>
                  <a:gd name="T9" fmla="*/ 70 h 79"/>
                  <a:gd name="T10" fmla="*/ 38 w 48"/>
                  <a:gd name="T11" fmla="*/ 63 h 79"/>
                  <a:gd name="T12" fmla="*/ 48 w 48"/>
                  <a:gd name="T13" fmla="*/ 0 h 79"/>
                  <a:gd name="T14" fmla="*/ 48 w 48"/>
                  <a:gd name="T15" fmla="*/ 0 h 79"/>
                  <a:gd name="T16" fmla="*/ 13 w 48"/>
                  <a:gd name="T17" fmla="*/ 9 h 79"/>
                  <a:gd name="T18" fmla="*/ 0 w 48"/>
                  <a:gd name="T19" fmla="*/ 79 h 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79"/>
                  <a:gd name="T32" fmla="*/ 48 w 48"/>
                  <a:gd name="T33" fmla="*/ 79 h 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79">
                    <a:moveTo>
                      <a:pt x="0" y="79"/>
                    </a:moveTo>
                    <a:lnTo>
                      <a:pt x="0" y="79"/>
                    </a:lnTo>
                    <a:lnTo>
                      <a:pt x="13" y="76"/>
                    </a:lnTo>
                    <a:lnTo>
                      <a:pt x="29" y="70"/>
                    </a:lnTo>
                    <a:lnTo>
                      <a:pt x="38" y="63"/>
                    </a:lnTo>
                    <a:lnTo>
                      <a:pt x="48" y="0"/>
                    </a:lnTo>
                    <a:lnTo>
                      <a:pt x="13" y="9"/>
                    </a:lnTo>
                    <a:lnTo>
                      <a:pt x="0" y="79"/>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62" name="Freeform 70"/>
              <p:cNvSpPr>
                <a:spLocks/>
              </p:cNvSpPr>
              <p:nvPr/>
            </p:nvSpPr>
            <p:spPr bwMode="auto">
              <a:xfrm>
                <a:off x="2052" y="2925"/>
                <a:ext cx="45" cy="83"/>
              </a:xfrm>
              <a:custGeom>
                <a:avLst/>
                <a:gdLst>
                  <a:gd name="T0" fmla="*/ 10 w 45"/>
                  <a:gd name="T1" fmla="*/ 13 h 83"/>
                  <a:gd name="T2" fmla="*/ 0 w 45"/>
                  <a:gd name="T3" fmla="*/ 83 h 83"/>
                  <a:gd name="T4" fmla="*/ 0 w 45"/>
                  <a:gd name="T5" fmla="*/ 83 h 83"/>
                  <a:gd name="T6" fmla="*/ 32 w 45"/>
                  <a:gd name="T7" fmla="*/ 70 h 83"/>
                  <a:gd name="T8" fmla="*/ 45 w 45"/>
                  <a:gd name="T9" fmla="*/ 0 h 83"/>
                  <a:gd name="T10" fmla="*/ 45 w 45"/>
                  <a:gd name="T11" fmla="*/ 0 h 83"/>
                  <a:gd name="T12" fmla="*/ 10 w 45"/>
                  <a:gd name="T13" fmla="*/ 13 h 83"/>
                  <a:gd name="T14" fmla="*/ 10 w 45"/>
                  <a:gd name="T15" fmla="*/ 13 h 83"/>
                  <a:gd name="T16" fmla="*/ 0 60000 65536"/>
                  <a:gd name="T17" fmla="*/ 0 60000 65536"/>
                  <a:gd name="T18" fmla="*/ 0 60000 65536"/>
                  <a:gd name="T19" fmla="*/ 0 60000 65536"/>
                  <a:gd name="T20" fmla="*/ 0 60000 65536"/>
                  <a:gd name="T21" fmla="*/ 0 60000 65536"/>
                  <a:gd name="T22" fmla="*/ 0 60000 65536"/>
                  <a:gd name="T23" fmla="*/ 0 60000 65536"/>
                  <a:gd name="T24" fmla="*/ 0 w 45"/>
                  <a:gd name="T25" fmla="*/ 0 h 83"/>
                  <a:gd name="T26" fmla="*/ 45 w 45"/>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 h="83">
                    <a:moveTo>
                      <a:pt x="10" y="13"/>
                    </a:moveTo>
                    <a:lnTo>
                      <a:pt x="0" y="83"/>
                    </a:lnTo>
                    <a:lnTo>
                      <a:pt x="32" y="70"/>
                    </a:lnTo>
                    <a:lnTo>
                      <a:pt x="45" y="0"/>
                    </a:lnTo>
                    <a:lnTo>
                      <a:pt x="10" y="13"/>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63" name="Freeform 71"/>
              <p:cNvSpPr>
                <a:spLocks/>
              </p:cNvSpPr>
              <p:nvPr/>
            </p:nvSpPr>
            <p:spPr bwMode="auto">
              <a:xfrm>
                <a:off x="2018" y="2938"/>
                <a:ext cx="44" cy="79"/>
              </a:xfrm>
              <a:custGeom>
                <a:avLst/>
                <a:gdLst>
                  <a:gd name="T0" fmla="*/ 12 w 44"/>
                  <a:gd name="T1" fmla="*/ 10 h 79"/>
                  <a:gd name="T2" fmla="*/ 0 w 44"/>
                  <a:gd name="T3" fmla="*/ 79 h 79"/>
                  <a:gd name="T4" fmla="*/ 0 w 44"/>
                  <a:gd name="T5" fmla="*/ 79 h 79"/>
                  <a:gd name="T6" fmla="*/ 34 w 44"/>
                  <a:gd name="T7" fmla="*/ 70 h 79"/>
                  <a:gd name="T8" fmla="*/ 44 w 44"/>
                  <a:gd name="T9" fmla="*/ 0 h 79"/>
                  <a:gd name="T10" fmla="*/ 44 w 44"/>
                  <a:gd name="T11" fmla="*/ 0 h 79"/>
                  <a:gd name="T12" fmla="*/ 12 w 44"/>
                  <a:gd name="T13" fmla="*/ 10 h 79"/>
                  <a:gd name="T14" fmla="*/ 12 w 44"/>
                  <a:gd name="T15" fmla="*/ 10 h 79"/>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79"/>
                  <a:gd name="T26" fmla="*/ 44 w 44"/>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79">
                    <a:moveTo>
                      <a:pt x="12" y="10"/>
                    </a:moveTo>
                    <a:lnTo>
                      <a:pt x="0" y="79"/>
                    </a:lnTo>
                    <a:lnTo>
                      <a:pt x="34" y="70"/>
                    </a:lnTo>
                    <a:lnTo>
                      <a:pt x="44" y="0"/>
                    </a:lnTo>
                    <a:lnTo>
                      <a:pt x="12" y="1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64" name="Freeform 72"/>
              <p:cNvSpPr>
                <a:spLocks/>
              </p:cNvSpPr>
              <p:nvPr/>
            </p:nvSpPr>
            <p:spPr bwMode="auto">
              <a:xfrm>
                <a:off x="1983" y="2948"/>
                <a:ext cx="47" cy="82"/>
              </a:xfrm>
              <a:custGeom>
                <a:avLst/>
                <a:gdLst>
                  <a:gd name="T0" fmla="*/ 12 w 47"/>
                  <a:gd name="T1" fmla="*/ 9 h 82"/>
                  <a:gd name="T2" fmla="*/ 0 w 47"/>
                  <a:gd name="T3" fmla="*/ 82 h 82"/>
                  <a:gd name="T4" fmla="*/ 0 w 47"/>
                  <a:gd name="T5" fmla="*/ 82 h 82"/>
                  <a:gd name="T6" fmla="*/ 35 w 47"/>
                  <a:gd name="T7" fmla="*/ 69 h 82"/>
                  <a:gd name="T8" fmla="*/ 47 w 47"/>
                  <a:gd name="T9" fmla="*/ 0 h 82"/>
                  <a:gd name="T10" fmla="*/ 47 w 47"/>
                  <a:gd name="T11" fmla="*/ 0 h 82"/>
                  <a:gd name="T12" fmla="*/ 12 w 47"/>
                  <a:gd name="T13" fmla="*/ 9 h 82"/>
                  <a:gd name="T14" fmla="*/ 12 w 47"/>
                  <a:gd name="T15" fmla="*/ 9 h 82"/>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2"/>
                  <a:gd name="T26" fmla="*/ 47 w 47"/>
                  <a:gd name="T27" fmla="*/ 82 h 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2">
                    <a:moveTo>
                      <a:pt x="12" y="9"/>
                    </a:moveTo>
                    <a:lnTo>
                      <a:pt x="0" y="82"/>
                    </a:lnTo>
                    <a:lnTo>
                      <a:pt x="35" y="69"/>
                    </a:lnTo>
                    <a:lnTo>
                      <a:pt x="47" y="0"/>
                    </a:lnTo>
                    <a:lnTo>
                      <a:pt x="12" y="9"/>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65" name="Freeform 73"/>
              <p:cNvSpPr>
                <a:spLocks/>
              </p:cNvSpPr>
              <p:nvPr/>
            </p:nvSpPr>
            <p:spPr bwMode="auto">
              <a:xfrm>
                <a:off x="1948" y="2957"/>
                <a:ext cx="47" cy="82"/>
              </a:xfrm>
              <a:custGeom>
                <a:avLst/>
                <a:gdLst>
                  <a:gd name="T0" fmla="*/ 13 w 47"/>
                  <a:gd name="T1" fmla="*/ 13 h 82"/>
                  <a:gd name="T2" fmla="*/ 0 w 47"/>
                  <a:gd name="T3" fmla="*/ 82 h 82"/>
                  <a:gd name="T4" fmla="*/ 0 w 47"/>
                  <a:gd name="T5" fmla="*/ 82 h 82"/>
                  <a:gd name="T6" fmla="*/ 35 w 47"/>
                  <a:gd name="T7" fmla="*/ 73 h 82"/>
                  <a:gd name="T8" fmla="*/ 47 w 47"/>
                  <a:gd name="T9" fmla="*/ 0 h 82"/>
                  <a:gd name="T10" fmla="*/ 47 w 47"/>
                  <a:gd name="T11" fmla="*/ 0 h 82"/>
                  <a:gd name="T12" fmla="*/ 13 w 47"/>
                  <a:gd name="T13" fmla="*/ 13 h 82"/>
                  <a:gd name="T14" fmla="*/ 13 w 47"/>
                  <a:gd name="T15" fmla="*/ 13 h 82"/>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2"/>
                  <a:gd name="T26" fmla="*/ 47 w 47"/>
                  <a:gd name="T27" fmla="*/ 82 h 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2">
                    <a:moveTo>
                      <a:pt x="13" y="13"/>
                    </a:moveTo>
                    <a:lnTo>
                      <a:pt x="0" y="82"/>
                    </a:lnTo>
                    <a:lnTo>
                      <a:pt x="35" y="73"/>
                    </a:lnTo>
                    <a:lnTo>
                      <a:pt x="47" y="0"/>
                    </a:lnTo>
                    <a:lnTo>
                      <a:pt x="13" y="13"/>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66" name="Freeform 74"/>
              <p:cNvSpPr>
                <a:spLocks/>
              </p:cNvSpPr>
              <p:nvPr/>
            </p:nvSpPr>
            <p:spPr bwMode="auto">
              <a:xfrm>
                <a:off x="1913" y="2970"/>
                <a:ext cx="48" cy="82"/>
              </a:xfrm>
              <a:custGeom>
                <a:avLst/>
                <a:gdLst>
                  <a:gd name="T0" fmla="*/ 13 w 48"/>
                  <a:gd name="T1" fmla="*/ 9 h 82"/>
                  <a:gd name="T2" fmla="*/ 0 w 48"/>
                  <a:gd name="T3" fmla="*/ 82 h 82"/>
                  <a:gd name="T4" fmla="*/ 0 w 48"/>
                  <a:gd name="T5" fmla="*/ 82 h 82"/>
                  <a:gd name="T6" fmla="*/ 35 w 48"/>
                  <a:gd name="T7" fmla="*/ 69 h 82"/>
                  <a:gd name="T8" fmla="*/ 48 w 48"/>
                  <a:gd name="T9" fmla="*/ 0 h 82"/>
                  <a:gd name="T10" fmla="*/ 48 w 48"/>
                  <a:gd name="T11" fmla="*/ 0 h 82"/>
                  <a:gd name="T12" fmla="*/ 13 w 48"/>
                  <a:gd name="T13" fmla="*/ 9 h 82"/>
                  <a:gd name="T14" fmla="*/ 13 w 48"/>
                  <a:gd name="T15" fmla="*/ 9 h 82"/>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82"/>
                  <a:gd name="T26" fmla="*/ 48 w 48"/>
                  <a:gd name="T27" fmla="*/ 82 h 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82">
                    <a:moveTo>
                      <a:pt x="13" y="9"/>
                    </a:moveTo>
                    <a:lnTo>
                      <a:pt x="0" y="82"/>
                    </a:lnTo>
                    <a:lnTo>
                      <a:pt x="35" y="69"/>
                    </a:lnTo>
                    <a:lnTo>
                      <a:pt x="48" y="0"/>
                    </a:lnTo>
                    <a:lnTo>
                      <a:pt x="13" y="9"/>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67" name="Freeform 75"/>
              <p:cNvSpPr>
                <a:spLocks/>
              </p:cNvSpPr>
              <p:nvPr/>
            </p:nvSpPr>
            <p:spPr bwMode="auto">
              <a:xfrm>
                <a:off x="1882" y="2979"/>
                <a:ext cx="44" cy="83"/>
              </a:xfrm>
              <a:custGeom>
                <a:avLst/>
                <a:gdLst>
                  <a:gd name="T0" fmla="*/ 12 w 44"/>
                  <a:gd name="T1" fmla="*/ 10 h 83"/>
                  <a:gd name="T2" fmla="*/ 0 w 44"/>
                  <a:gd name="T3" fmla="*/ 83 h 83"/>
                  <a:gd name="T4" fmla="*/ 0 w 44"/>
                  <a:gd name="T5" fmla="*/ 83 h 83"/>
                  <a:gd name="T6" fmla="*/ 31 w 44"/>
                  <a:gd name="T7" fmla="*/ 73 h 83"/>
                  <a:gd name="T8" fmla="*/ 44 w 44"/>
                  <a:gd name="T9" fmla="*/ 0 h 83"/>
                  <a:gd name="T10" fmla="*/ 44 w 44"/>
                  <a:gd name="T11" fmla="*/ 0 h 83"/>
                  <a:gd name="T12" fmla="*/ 12 w 44"/>
                  <a:gd name="T13" fmla="*/ 10 h 83"/>
                  <a:gd name="T14" fmla="*/ 12 w 44"/>
                  <a:gd name="T15" fmla="*/ 10 h 83"/>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83"/>
                  <a:gd name="T26" fmla="*/ 44 w 44"/>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83">
                    <a:moveTo>
                      <a:pt x="12" y="10"/>
                    </a:moveTo>
                    <a:lnTo>
                      <a:pt x="0" y="83"/>
                    </a:lnTo>
                    <a:lnTo>
                      <a:pt x="31" y="73"/>
                    </a:lnTo>
                    <a:lnTo>
                      <a:pt x="44" y="0"/>
                    </a:lnTo>
                    <a:lnTo>
                      <a:pt x="12" y="1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68" name="Freeform 76"/>
              <p:cNvSpPr>
                <a:spLocks/>
              </p:cNvSpPr>
              <p:nvPr/>
            </p:nvSpPr>
            <p:spPr bwMode="auto">
              <a:xfrm>
                <a:off x="1847" y="2989"/>
                <a:ext cx="47" cy="85"/>
              </a:xfrm>
              <a:custGeom>
                <a:avLst/>
                <a:gdLst>
                  <a:gd name="T0" fmla="*/ 12 w 47"/>
                  <a:gd name="T1" fmla="*/ 9 h 85"/>
                  <a:gd name="T2" fmla="*/ 0 w 47"/>
                  <a:gd name="T3" fmla="*/ 85 h 85"/>
                  <a:gd name="T4" fmla="*/ 0 w 47"/>
                  <a:gd name="T5" fmla="*/ 85 h 85"/>
                  <a:gd name="T6" fmla="*/ 35 w 47"/>
                  <a:gd name="T7" fmla="*/ 73 h 85"/>
                  <a:gd name="T8" fmla="*/ 47 w 47"/>
                  <a:gd name="T9" fmla="*/ 0 h 85"/>
                  <a:gd name="T10" fmla="*/ 47 w 47"/>
                  <a:gd name="T11" fmla="*/ 0 h 85"/>
                  <a:gd name="T12" fmla="*/ 12 w 47"/>
                  <a:gd name="T13" fmla="*/ 9 h 85"/>
                  <a:gd name="T14" fmla="*/ 12 w 47"/>
                  <a:gd name="T15" fmla="*/ 9 h 85"/>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5"/>
                  <a:gd name="T26" fmla="*/ 47 w 47"/>
                  <a:gd name="T27" fmla="*/ 85 h 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5">
                    <a:moveTo>
                      <a:pt x="12" y="9"/>
                    </a:moveTo>
                    <a:lnTo>
                      <a:pt x="0" y="85"/>
                    </a:lnTo>
                    <a:lnTo>
                      <a:pt x="35" y="73"/>
                    </a:lnTo>
                    <a:lnTo>
                      <a:pt x="47" y="0"/>
                    </a:lnTo>
                    <a:lnTo>
                      <a:pt x="12" y="9"/>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69" name="Freeform 77"/>
              <p:cNvSpPr>
                <a:spLocks/>
              </p:cNvSpPr>
              <p:nvPr/>
            </p:nvSpPr>
            <p:spPr bwMode="auto">
              <a:xfrm>
                <a:off x="1812" y="2998"/>
                <a:ext cx="47" cy="86"/>
              </a:xfrm>
              <a:custGeom>
                <a:avLst/>
                <a:gdLst>
                  <a:gd name="T0" fmla="*/ 13 w 47"/>
                  <a:gd name="T1" fmla="*/ 13 h 86"/>
                  <a:gd name="T2" fmla="*/ 0 w 47"/>
                  <a:gd name="T3" fmla="*/ 86 h 86"/>
                  <a:gd name="T4" fmla="*/ 0 w 47"/>
                  <a:gd name="T5" fmla="*/ 86 h 86"/>
                  <a:gd name="T6" fmla="*/ 35 w 47"/>
                  <a:gd name="T7" fmla="*/ 76 h 86"/>
                  <a:gd name="T8" fmla="*/ 47 w 47"/>
                  <a:gd name="T9" fmla="*/ 0 h 86"/>
                  <a:gd name="T10" fmla="*/ 47 w 47"/>
                  <a:gd name="T11" fmla="*/ 0 h 86"/>
                  <a:gd name="T12" fmla="*/ 13 w 47"/>
                  <a:gd name="T13" fmla="*/ 13 h 86"/>
                  <a:gd name="T14" fmla="*/ 13 w 47"/>
                  <a:gd name="T15" fmla="*/ 13 h 86"/>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6"/>
                  <a:gd name="T26" fmla="*/ 47 w 47"/>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6">
                    <a:moveTo>
                      <a:pt x="13" y="13"/>
                    </a:moveTo>
                    <a:lnTo>
                      <a:pt x="0" y="86"/>
                    </a:lnTo>
                    <a:lnTo>
                      <a:pt x="35" y="76"/>
                    </a:lnTo>
                    <a:lnTo>
                      <a:pt x="47" y="0"/>
                    </a:lnTo>
                    <a:lnTo>
                      <a:pt x="13" y="13"/>
                    </a:lnTo>
                    <a:close/>
                  </a:path>
                </a:pathLst>
              </a:cu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70" name="Freeform 78"/>
              <p:cNvSpPr>
                <a:spLocks/>
              </p:cNvSpPr>
              <p:nvPr/>
            </p:nvSpPr>
            <p:spPr bwMode="auto">
              <a:xfrm>
                <a:off x="1777" y="3011"/>
                <a:ext cx="48" cy="85"/>
              </a:xfrm>
              <a:custGeom>
                <a:avLst/>
                <a:gdLst>
                  <a:gd name="T0" fmla="*/ 16 w 48"/>
                  <a:gd name="T1" fmla="*/ 9 h 85"/>
                  <a:gd name="T2" fmla="*/ 0 w 48"/>
                  <a:gd name="T3" fmla="*/ 85 h 85"/>
                  <a:gd name="T4" fmla="*/ 0 w 48"/>
                  <a:gd name="T5" fmla="*/ 85 h 85"/>
                  <a:gd name="T6" fmla="*/ 35 w 48"/>
                  <a:gd name="T7" fmla="*/ 73 h 85"/>
                  <a:gd name="T8" fmla="*/ 48 w 48"/>
                  <a:gd name="T9" fmla="*/ 0 h 85"/>
                  <a:gd name="T10" fmla="*/ 48 w 48"/>
                  <a:gd name="T11" fmla="*/ 0 h 85"/>
                  <a:gd name="T12" fmla="*/ 16 w 48"/>
                  <a:gd name="T13" fmla="*/ 9 h 85"/>
                  <a:gd name="T14" fmla="*/ 16 w 48"/>
                  <a:gd name="T15" fmla="*/ 9 h 85"/>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85"/>
                  <a:gd name="T26" fmla="*/ 48 w 48"/>
                  <a:gd name="T27" fmla="*/ 85 h 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85">
                    <a:moveTo>
                      <a:pt x="16" y="9"/>
                    </a:moveTo>
                    <a:lnTo>
                      <a:pt x="0" y="85"/>
                    </a:lnTo>
                    <a:lnTo>
                      <a:pt x="35" y="73"/>
                    </a:lnTo>
                    <a:lnTo>
                      <a:pt x="48" y="0"/>
                    </a:lnTo>
                    <a:lnTo>
                      <a:pt x="16" y="9"/>
                    </a:lnTo>
                    <a:close/>
                  </a:path>
                </a:pathLst>
              </a:cu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71" name="Freeform 79"/>
              <p:cNvSpPr>
                <a:spLocks/>
              </p:cNvSpPr>
              <p:nvPr/>
            </p:nvSpPr>
            <p:spPr bwMode="auto">
              <a:xfrm>
                <a:off x="1746" y="3020"/>
                <a:ext cx="47" cy="86"/>
              </a:xfrm>
              <a:custGeom>
                <a:avLst/>
                <a:gdLst>
                  <a:gd name="T0" fmla="*/ 12 w 47"/>
                  <a:gd name="T1" fmla="*/ 10 h 86"/>
                  <a:gd name="T2" fmla="*/ 0 w 47"/>
                  <a:gd name="T3" fmla="*/ 86 h 86"/>
                  <a:gd name="T4" fmla="*/ 0 w 47"/>
                  <a:gd name="T5" fmla="*/ 86 h 86"/>
                  <a:gd name="T6" fmla="*/ 31 w 47"/>
                  <a:gd name="T7" fmla="*/ 76 h 86"/>
                  <a:gd name="T8" fmla="*/ 47 w 47"/>
                  <a:gd name="T9" fmla="*/ 0 h 86"/>
                  <a:gd name="T10" fmla="*/ 47 w 47"/>
                  <a:gd name="T11" fmla="*/ 0 h 86"/>
                  <a:gd name="T12" fmla="*/ 12 w 47"/>
                  <a:gd name="T13" fmla="*/ 10 h 86"/>
                  <a:gd name="T14" fmla="*/ 12 w 47"/>
                  <a:gd name="T15" fmla="*/ 10 h 86"/>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6"/>
                  <a:gd name="T26" fmla="*/ 47 w 47"/>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6">
                    <a:moveTo>
                      <a:pt x="12" y="10"/>
                    </a:moveTo>
                    <a:lnTo>
                      <a:pt x="0" y="86"/>
                    </a:lnTo>
                    <a:lnTo>
                      <a:pt x="31" y="76"/>
                    </a:lnTo>
                    <a:lnTo>
                      <a:pt x="47" y="0"/>
                    </a:lnTo>
                    <a:lnTo>
                      <a:pt x="12" y="10"/>
                    </a:lnTo>
                    <a:close/>
                  </a:path>
                </a:pathLst>
              </a:cu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72" name="Freeform 80"/>
              <p:cNvSpPr>
                <a:spLocks/>
              </p:cNvSpPr>
              <p:nvPr/>
            </p:nvSpPr>
            <p:spPr bwMode="auto">
              <a:xfrm>
                <a:off x="1711" y="3030"/>
                <a:ext cx="47" cy="88"/>
              </a:xfrm>
              <a:custGeom>
                <a:avLst/>
                <a:gdLst>
                  <a:gd name="T0" fmla="*/ 12 w 47"/>
                  <a:gd name="T1" fmla="*/ 9 h 88"/>
                  <a:gd name="T2" fmla="*/ 0 w 47"/>
                  <a:gd name="T3" fmla="*/ 88 h 88"/>
                  <a:gd name="T4" fmla="*/ 0 w 47"/>
                  <a:gd name="T5" fmla="*/ 88 h 88"/>
                  <a:gd name="T6" fmla="*/ 35 w 47"/>
                  <a:gd name="T7" fmla="*/ 76 h 88"/>
                  <a:gd name="T8" fmla="*/ 47 w 47"/>
                  <a:gd name="T9" fmla="*/ 0 h 88"/>
                  <a:gd name="T10" fmla="*/ 47 w 47"/>
                  <a:gd name="T11" fmla="*/ 0 h 88"/>
                  <a:gd name="T12" fmla="*/ 12 w 47"/>
                  <a:gd name="T13" fmla="*/ 9 h 88"/>
                  <a:gd name="T14" fmla="*/ 12 w 47"/>
                  <a:gd name="T15" fmla="*/ 9 h 88"/>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8"/>
                  <a:gd name="T26" fmla="*/ 47 w 47"/>
                  <a:gd name="T27" fmla="*/ 88 h 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8">
                    <a:moveTo>
                      <a:pt x="12" y="9"/>
                    </a:moveTo>
                    <a:lnTo>
                      <a:pt x="0" y="88"/>
                    </a:lnTo>
                    <a:lnTo>
                      <a:pt x="35" y="76"/>
                    </a:lnTo>
                    <a:lnTo>
                      <a:pt x="47" y="0"/>
                    </a:lnTo>
                    <a:lnTo>
                      <a:pt x="12" y="9"/>
                    </a:lnTo>
                    <a:close/>
                  </a:path>
                </a:pathLst>
              </a:custGeom>
              <a:solidFill>
                <a:srgbClr val="6A6A6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73" name="Freeform 81"/>
              <p:cNvSpPr>
                <a:spLocks/>
              </p:cNvSpPr>
              <p:nvPr/>
            </p:nvSpPr>
            <p:spPr bwMode="auto">
              <a:xfrm>
                <a:off x="1676" y="3039"/>
                <a:ext cx="47" cy="89"/>
              </a:xfrm>
              <a:custGeom>
                <a:avLst/>
                <a:gdLst>
                  <a:gd name="T0" fmla="*/ 13 w 47"/>
                  <a:gd name="T1" fmla="*/ 13 h 89"/>
                  <a:gd name="T2" fmla="*/ 0 w 47"/>
                  <a:gd name="T3" fmla="*/ 89 h 89"/>
                  <a:gd name="T4" fmla="*/ 0 w 47"/>
                  <a:gd name="T5" fmla="*/ 89 h 89"/>
                  <a:gd name="T6" fmla="*/ 35 w 47"/>
                  <a:gd name="T7" fmla="*/ 79 h 89"/>
                  <a:gd name="T8" fmla="*/ 47 w 47"/>
                  <a:gd name="T9" fmla="*/ 0 h 89"/>
                  <a:gd name="T10" fmla="*/ 47 w 47"/>
                  <a:gd name="T11" fmla="*/ 0 h 89"/>
                  <a:gd name="T12" fmla="*/ 13 w 47"/>
                  <a:gd name="T13" fmla="*/ 13 h 89"/>
                  <a:gd name="T14" fmla="*/ 13 w 47"/>
                  <a:gd name="T15" fmla="*/ 13 h 89"/>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9"/>
                  <a:gd name="T26" fmla="*/ 47 w 47"/>
                  <a:gd name="T27" fmla="*/ 89 h 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9">
                    <a:moveTo>
                      <a:pt x="13" y="13"/>
                    </a:moveTo>
                    <a:lnTo>
                      <a:pt x="0" y="89"/>
                    </a:lnTo>
                    <a:lnTo>
                      <a:pt x="35" y="79"/>
                    </a:lnTo>
                    <a:lnTo>
                      <a:pt x="47" y="0"/>
                    </a:lnTo>
                    <a:lnTo>
                      <a:pt x="13" y="13"/>
                    </a:lnTo>
                    <a:close/>
                  </a:path>
                </a:pathLst>
              </a:custGeom>
              <a:solidFill>
                <a:srgbClr val="6C6C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74" name="Freeform 82"/>
              <p:cNvSpPr>
                <a:spLocks/>
              </p:cNvSpPr>
              <p:nvPr/>
            </p:nvSpPr>
            <p:spPr bwMode="auto">
              <a:xfrm>
                <a:off x="1641" y="3052"/>
                <a:ext cx="48" cy="89"/>
              </a:xfrm>
              <a:custGeom>
                <a:avLst/>
                <a:gdLst>
                  <a:gd name="T0" fmla="*/ 16 w 48"/>
                  <a:gd name="T1" fmla="*/ 10 h 89"/>
                  <a:gd name="T2" fmla="*/ 0 w 48"/>
                  <a:gd name="T3" fmla="*/ 89 h 89"/>
                  <a:gd name="T4" fmla="*/ 0 w 48"/>
                  <a:gd name="T5" fmla="*/ 89 h 89"/>
                  <a:gd name="T6" fmla="*/ 35 w 48"/>
                  <a:gd name="T7" fmla="*/ 76 h 89"/>
                  <a:gd name="T8" fmla="*/ 48 w 48"/>
                  <a:gd name="T9" fmla="*/ 0 h 89"/>
                  <a:gd name="T10" fmla="*/ 48 w 48"/>
                  <a:gd name="T11" fmla="*/ 0 h 89"/>
                  <a:gd name="T12" fmla="*/ 16 w 48"/>
                  <a:gd name="T13" fmla="*/ 10 h 89"/>
                  <a:gd name="T14" fmla="*/ 16 w 48"/>
                  <a:gd name="T15" fmla="*/ 10 h 89"/>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89"/>
                  <a:gd name="T26" fmla="*/ 48 w 48"/>
                  <a:gd name="T27" fmla="*/ 89 h 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89">
                    <a:moveTo>
                      <a:pt x="16" y="10"/>
                    </a:moveTo>
                    <a:lnTo>
                      <a:pt x="0" y="89"/>
                    </a:lnTo>
                    <a:lnTo>
                      <a:pt x="35" y="76"/>
                    </a:lnTo>
                    <a:lnTo>
                      <a:pt x="48" y="0"/>
                    </a:lnTo>
                    <a:lnTo>
                      <a:pt x="16" y="10"/>
                    </a:lnTo>
                    <a:close/>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75" name="Freeform 83"/>
              <p:cNvSpPr>
                <a:spLocks/>
              </p:cNvSpPr>
              <p:nvPr/>
            </p:nvSpPr>
            <p:spPr bwMode="auto">
              <a:xfrm>
                <a:off x="1606" y="3062"/>
                <a:ext cx="51" cy="88"/>
              </a:xfrm>
              <a:custGeom>
                <a:avLst/>
                <a:gdLst>
                  <a:gd name="T0" fmla="*/ 16 w 51"/>
                  <a:gd name="T1" fmla="*/ 9 h 88"/>
                  <a:gd name="T2" fmla="*/ 0 w 51"/>
                  <a:gd name="T3" fmla="*/ 88 h 88"/>
                  <a:gd name="T4" fmla="*/ 0 w 51"/>
                  <a:gd name="T5" fmla="*/ 88 h 88"/>
                  <a:gd name="T6" fmla="*/ 35 w 51"/>
                  <a:gd name="T7" fmla="*/ 79 h 88"/>
                  <a:gd name="T8" fmla="*/ 51 w 51"/>
                  <a:gd name="T9" fmla="*/ 0 h 88"/>
                  <a:gd name="T10" fmla="*/ 51 w 51"/>
                  <a:gd name="T11" fmla="*/ 0 h 88"/>
                  <a:gd name="T12" fmla="*/ 16 w 51"/>
                  <a:gd name="T13" fmla="*/ 9 h 88"/>
                  <a:gd name="T14" fmla="*/ 16 w 51"/>
                  <a:gd name="T15" fmla="*/ 9 h 88"/>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88"/>
                  <a:gd name="T26" fmla="*/ 51 w 51"/>
                  <a:gd name="T27" fmla="*/ 88 h 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88">
                    <a:moveTo>
                      <a:pt x="16" y="9"/>
                    </a:moveTo>
                    <a:lnTo>
                      <a:pt x="0" y="88"/>
                    </a:lnTo>
                    <a:lnTo>
                      <a:pt x="35" y="79"/>
                    </a:lnTo>
                    <a:lnTo>
                      <a:pt x="51" y="0"/>
                    </a:lnTo>
                    <a:lnTo>
                      <a:pt x="16" y="9"/>
                    </a:lnTo>
                    <a:close/>
                  </a:path>
                </a:pathLst>
              </a:custGeom>
              <a:solidFill>
                <a:srgbClr val="7272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76" name="Freeform 84"/>
              <p:cNvSpPr>
                <a:spLocks/>
              </p:cNvSpPr>
              <p:nvPr/>
            </p:nvSpPr>
            <p:spPr bwMode="auto">
              <a:xfrm>
                <a:off x="1575" y="3071"/>
                <a:ext cx="47" cy="92"/>
              </a:xfrm>
              <a:custGeom>
                <a:avLst/>
                <a:gdLst>
                  <a:gd name="T0" fmla="*/ 12 w 47"/>
                  <a:gd name="T1" fmla="*/ 13 h 92"/>
                  <a:gd name="T2" fmla="*/ 0 w 47"/>
                  <a:gd name="T3" fmla="*/ 92 h 92"/>
                  <a:gd name="T4" fmla="*/ 0 w 47"/>
                  <a:gd name="T5" fmla="*/ 92 h 92"/>
                  <a:gd name="T6" fmla="*/ 31 w 47"/>
                  <a:gd name="T7" fmla="*/ 79 h 92"/>
                  <a:gd name="T8" fmla="*/ 47 w 47"/>
                  <a:gd name="T9" fmla="*/ 0 h 92"/>
                  <a:gd name="T10" fmla="*/ 47 w 47"/>
                  <a:gd name="T11" fmla="*/ 0 h 92"/>
                  <a:gd name="T12" fmla="*/ 12 w 47"/>
                  <a:gd name="T13" fmla="*/ 13 h 92"/>
                  <a:gd name="T14" fmla="*/ 12 w 47"/>
                  <a:gd name="T15" fmla="*/ 13 h 92"/>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92"/>
                  <a:gd name="T26" fmla="*/ 47 w 47"/>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92">
                    <a:moveTo>
                      <a:pt x="12" y="13"/>
                    </a:moveTo>
                    <a:lnTo>
                      <a:pt x="0" y="92"/>
                    </a:lnTo>
                    <a:lnTo>
                      <a:pt x="31" y="79"/>
                    </a:lnTo>
                    <a:lnTo>
                      <a:pt x="47" y="0"/>
                    </a:lnTo>
                    <a:lnTo>
                      <a:pt x="12" y="13"/>
                    </a:lnTo>
                    <a:close/>
                  </a:path>
                </a:pathLst>
              </a:custGeom>
              <a:solidFill>
                <a:srgbClr val="7777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77" name="Freeform 85"/>
              <p:cNvSpPr>
                <a:spLocks/>
              </p:cNvSpPr>
              <p:nvPr/>
            </p:nvSpPr>
            <p:spPr bwMode="auto">
              <a:xfrm>
                <a:off x="1540" y="3084"/>
                <a:ext cx="47" cy="88"/>
              </a:xfrm>
              <a:custGeom>
                <a:avLst/>
                <a:gdLst>
                  <a:gd name="T0" fmla="*/ 13 w 47"/>
                  <a:gd name="T1" fmla="*/ 9 h 88"/>
                  <a:gd name="T2" fmla="*/ 0 w 47"/>
                  <a:gd name="T3" fmla="*/ 88 h 88"/>
                  <a:gd name="T4" fmla="*/ 0 w 47"/>
                  <a:gd name="T5" fmla="*/ 88 h 88"/>
                  <a:gd name="T6" fmla="*/ 35 w 47"/>
                  <a:gd name="T7" fmla="*/ 79 h 88"/>
                  <a:gd name="T8" fmla="*/ 47 w 47"/>
                  <a:gd name="T9" fmla="*/ 0 h 88"/>
                  <a:gd name="T10" fmla="*/ 47 w 47"/>
                  <a:gd name="T11" fmla="*/ 0 h 88"/>
                  <a:gd name="T12" fmla="*/ 13 w 47"/>
                  <a:gd name="T13" fmla="*/ 9 h 88"/>
                  <a:gd name="T14" fmla="*/ 13 w 47"/>
                  <a:gd name="T15" fmla="*/ 9 h 88"/>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8"/>
                  <a:gd name="T26" fmla="*/ 47 w 47"/>
                  <a:gd name="T27" fmla="*/ 88 h 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8">
                    <a:moveTo>
                      <a:pt x="13" y="9"/>
                    </a:moveTo>
                    <a:lnTo>
                      <a:pt x="0" y="88"/>
                    </a:lnTo>
                    <a:lnTo>
                      <a:pt x="35" y="79"/>
                    </a:lnTo>
                    <a:lnTo>
                      <a:pt x="47" y="0"/>
                    </a:lnTo>
                    <a:lnTo>
                      <a:pt x="13" y="9"/>
                    </a:lnTo>
                    <a:close/>
                  </a:path>
                </a:pathLst>
              </a:custGeom>
              <a:solidFill>
                <a:srgbClr val="7E7E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78" name="Freeform 86"/>
              <p:cNvSpPr>
                <a:spLocks/>
              </p:cNvSpPr>
              <p:nvPr/>
            </p:nvSpPr>
            <p:spPr bwMode="auto">
              <a:xfrm>
                <a:off x="1505" y="3093"/>
                <a:ext cx="48" cy="92"/>
              </a:xfrm>
              <a:custGeom>
                <a:avLst/>
                <a:gdLst>
                  <a:gd name="T0" fmla="*/ 16 w 48"/>
                  <a:gd name="T1" fmla="*/ 10 h 92"/>
                  <a:gd name="T2" fmla="*/ 0 w 48"/>
                  <a:gd name="T3" fmla="*/ 92 h 92"/>
                  <a:gd name="T4" fmla="*/ 0 w 48"/>
                  <a:gd name="T5" fmla="*/ 92 h 92"/>
                  <a:gd name="T6" fmla="*/ 35 w 48"/>
                  <a:gd name="T7" fmla="*/ 79 h 92"/>
                  <a:gd name="T8" fmla="*/ 48 w 48"/>
                  <a:gd name="T9" fmla="*/ 0 h 92"/>
                  <a:gd name="T10" fmla="*/ 48 w 48"/>
                  <a:gd name="T11" fmla="*/ 0 h 92"/>
                  <a:gd name="T12" fmla="*/ 16 w 48"/>
                  <a:gd name="T13" fmla="*/ 10 h 92"/>
                  <a:gd name="T14" fmla="*/ 16 w 48"/>
                  <a:gd name="T15" fmla="*/ 10 h 92"/>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92"/>
                  <a:gd name="T26" fmla="*/ 48 w 48"/>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92">
                    <a:moveTo>
                      <a:pt x="16" y="10"/>
                    </a:moveTo>
                    <a:lnTo>
                      <a:pt x="0" y="92"/>
                    </a:lnTo>
                    <a:lnTo>
                      <a:pt x="35" y="79"/>
                    </a:lnTo>
                    <a:lnTo>
                      <a:pt x="48" y="0"/>
                    </a:lnTo>
                    <a:lnTo>
                      <a:pt x="16" y="10"/>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79" name="Freeform 87"/>
              <p:cNvSpPr>
                <a:spLocks/>
              </p:cNvSpPr>
              <p:nvPr/>
            </p:nvSpPr>
            <p:spPr bwMode="auto">
              <a:xfrm>
                <a:off x="1470" y="3103"/>
                <a:ext cx="51" cy="91"/>
              </a:xfrm>
              <a:custGeom>
                <a:avLst/>
                <a:gdLst>
                  <a:gd name="T0" fmla="*/ 16 w 51"/>
                  <a:gd name="T1" fmla="*/ 9 h 91"/>
                  <a:gd name="T2" fmla="*/ 0 w 51"/>
                  <a:gd name="T3" fmla="*/ 91 h 91"/>
                  <a:gd name="T4" fmla="*/ 0 w 51"/>
                  <a:gd name="T5" fmla="*/ 91 h 91"/>
                  <a:gd name="T6" fmla="*/ 35 w 51"/>
                  <a:gd name="T7" fmla="*/ 82 h 91"/>
                  <a:gd name="T8" fmla="*/ 51 w 51"/>
                  <a:gd name="T9" fmla="*/ 0 h 91"/>
                  <a:gd name="T10" fmla="*/ 51 w 51"/>
                  <a:gd name="T11" fmla="*/ 0 h 91"/>
                  <a:gd name="T12" fmla="*/ 16 w 51"/>
                  <a:gd name="T13" fmla="*/ 9 h 91"/>
                  <a:gd name="T14" fmla="*/ 16 w 51"/>
                  <a:gd name="T15" fmla="*/ 9 h 91"/>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91"/>
                  <a:gd name="T26" fmla="*/ 51 w 51"/>
                  <a:gd name="T27" fmla="*/ 91 h 9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91">
                    <a:moveTo>
                      <a:pt x="16" y="9"/>
                    </a:moveTo>
                    <a:lnTo>
                      <a:pt x="0" y="91"/>
                    </a:lnTo>
                    <a:lnTo>
                      <a:pt x="35" y="82"/>
                    </a:lnTo>
                    <a:lnTo>
                      <a:pt x="51" y="0"/>
                    </a:lnTo>
                    <a:lnTo>
                      <a:pt x="16" y="9"/>
                    </a:lnTo>
                    <a:close/>
                  </a:path>
                </a:pathLst>
              </a:custGeom>
              <a:solidFill>
                <a:srgbClr val="909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80" name="Freeform 88"/>
              <p:cNvSpPr>
                <a:spLocks/>
              </p:cNvSpPr>
              <p:nvPr/>
            </p:nvSpPr>
            <p:spPr bwMode="auto">
              <a:xfrm>
                <a:off x="1435" y="3112"/>
                <a:ext cx="51" cy="95"/>
              </a:xfrm>
              <a:custGeom>
                <a:avLst/>
                <a:gdLst>
                  <a:gd name="T0" fmla="*/ 16 w 51"/>
                  <a:gd name="T1" fmla="*/ 13 h 95"/>
                  <a:gd name="T2" fmla="*/ 0 w 51"/>
                  <a:gd name="T3" fmla="*/ 95 h 95"/>
                  <a:gd name="T4" fmla="*/ 0 w 51"/>
                  <a:gd name="T5" fmla="*/ 95 h 95"/>
                  <a:gd name="T6" fmla="*/ 35 w 51"/>
                  <a:gd name="T7" fmla="*/ 82 h 95"/>
                  <a:gd name="T8" fmla="*/ 51 w 51"/>
                  <a:gd name="T9" fmla="*/ 0 h 95"/>
                  <a:gd name="T10" fmla="*/ 51 w 51"/>
                  <a:gd name="T11" fmla="*/ 0 h 95"/>
                  <a:gd name="T12" fmla="*/ 16 w 51"/>
                  <a:gd name="T13" fmla="*/ 13 h 95"/>
                  <a:gd name="T14" fmla="*/ 16 w 51"/>
                  <a:gd name="T15" fmla="*/ 13 h 95"/>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95"/>
                  <a:gd name="T26" fmla="*/ 51 w 51"/>
                  <a:gd name="T27" fmla="*/ 95 h 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95">
                    <a:moveTo>
                      <a:pt x="16" y="13"/>
                    </a:moveTo>
                    <a:lnTo>
                      <a:pt x="0" y="95"/>
                    </a:lnTo>
                    <a:lnTo>
                      <a:pt x="35" y="82"/>
                    </a:lnTo>
                    <a:lnTo>
                      <a:pt x="51" y="0"/>
                    </a:lnTo>
                    <a:lnTo>
                      <a:pt x="16" y="13"/>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81" name="Freeform 89"/>
              <p:cNvSpPr>
                <a:spLocks/>
              </p:cNvSpPr>
              <p:nvPr/>
            </p:nvSpPr>
            <p:spPr bwMode="auto">
              <a:xfrm>
                <a:off x="1404" y="3125"/>
                <a:ext cx="47" cy="95"/>
              </a:xfrm>
              <a:custGeom>
                <a:avLst/>
                <a:gdLst>
                  <a:gd name="T0" fmla="*/ 12 w 47"/>
                  <a:gd name="T1" fmla="*/ 9 h 95"/>
                  <a:gd name="T2" fmla="*/ 0 w 47"/>
                  <a:gd name="T3" fmla="*/ 95 h 95"/>
                  <a:gd name="T4" fmla="*/ 0 w 47"/>
                  <a:gd name="T5" fmla="*/ 95 h 95"/>
                  <a:gd name="T6" fmla="*/ 31 w 47"/>
                  <a:gd name="T7" fmla="*/ 82 h 95"/>
                  <a:gd name="T8" fmla="*/ 47 w 47"/>
                  <a:gd name="T9" fmla="*/ 0 h 95"/>
                  <a:gd name="T10" fmla="*/ 47 w 47"/>
                  <a:gd name="T11" fmla="*/ 0 h 95"/>
                  <a:gd name="T12" fmla="*/ 12 w 47"/>
                  <a:gd name="T13" fmla="*/ 9 h 95"/>
                  <a:gd name="T14" fmla="*/ 12 w 47"/>
                  <a:gd name="T15" fmla="*/ 9 h 95"/>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95"/>
                  <a:gd name="T26" fmla="*/ 47 w 47"/>
                  <a:gd name="T27" fmla="*/ 95 h 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95">
                    <a:moveTo>
                      <a:pt x="12" y="9"/>
                    </a:moveTo>
                    <a:lnTo>
                      <a:pt x="0" y="95"/>
                    </a:lnTo>
                    <a:lnTo>
                      <a:pt x="31" y="82"/>
                    </a:lnTo>
                    <a:lnTo>
                      <a:pt x="47" y="0"/>
                    </a:lnTo>
                    <a:lnTo>
                      <a:pt x="12" y="9"/>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82" name="Freeform 90"/>
              <p:cNvSpPr>
                <a:spLocks/>
              </p:cNvSpPr>
              <p:nvPr/>
            </p:nvSpPr>
            <p:spPr bwMode="auto">
              <a:xfrm>
                <a:off x="1369" y="3134"/>
                <a:ext cx="47" cy="95"/>
              </a:xfrm>
              <a:custGeom>
                <a:avLst/>
                <a:gdLst>
                  <a:gd name="T0" fmla="*/ 13 w 47"/>
                  <a:gd name="T1" fmla="*/ 10 h 95"/>
                  <a:gd name="T2" fmla="*/ 0 w 47"/>
                  <a:gd name="T3" fmla="*/ 95 h 95"/>
                  <a:gd name="T4" fmla="*/ 0 w 47"/>
                  <a:gd name="T5" fmla="*/ 95 h 95"/>
                  <a:gd name="T6" fmla="*/ 35 w 47"/>
                  <a:gd name="T7" fmla="*/ 86 h 95"/>
                  <a:gd name="T8" fmla="*/ 47 w 47"/>
                  <a:gd name="T9" fmla="*/ 0 h 95"/>
                  <a:gd name="T10" fmla="*/ 47 w 47"/>
                  <a:gd name="T11" fmla="*/ 0 h 95"/>
                  <a:gd name="T12" fmla="*/ 13 w 47"/>
                  <a:gd name="T13" fmla="*/ 10 h 95"/>
                  <a:gd name="T14" fmla="*/ 13 w 47"/>
                  <a:gd name="T15" fmla="*/ 10 h 95"/>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95"/>
                  <a:gd name="T26" fmla="*/ 47 w 47"/>
                  <a:gd name="T27" fmla="*/ 95 h 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95">
                    <a:moveTo>
                      <a:pt x="13" y="10"/>
                    </a:moveTo>
                    <a:lnTo>
                      <a:pt x="0" y="95"/>
                    </a:lnTo>
                    <a:lnTo>
                      <a:pt x="35" y="86"/>
                    </a:lnTo>
                    <a:lnTo>
                      <a:pt x="47" y="0"/>
                    </a:lnTo>
                    <a:lnTo>
                      <a:pt x="13" y="10"/>
                    </a:lnTo>
                    <a:close/>
                  </a:path>
                </a:pathLst>
              </a:custGeom>
              <a:solidFill>
                <a:srgbClr val="C1C1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83" name="Freeform 91"/>
              <p:cNvSpPr>
                <a:spLocks/>
              </p:cNvSpPr>
              <p:nvPr/>
            </p:nvSpPr>
            <p:spPr bwMode="auto">
              <a:xfrm>
                <a:off x="1334" y="3144"/>
                <a:ext cx="48" cy="95"/>
              </a:xfrm>
              <a:custGeom>
                <a:avLst/>
                <a:gdLst>
                  <a:gd name="T0" fmla="*/ 32 w 48"/>
                  <a:gd name="T1" fmla="*/ 6 h 95"/>
                  <a:gd name="T2" fmla="*/ 32 w 48"/>
                  <a:gd name="T3" fmla="*/ 6 h 95"/>
                  <a:gd name="T4" fmla="*/ 16 w 48"/>
                  <a:gd name="T5" fmla="*/ 12 h 95"/>
                  <a:gd name="T6" fmla="*/ 0 w 48"/>
                  <a:gd name="T7" fmla="*/ 95 h 95"/>
                  <a:gd name="T8" fmla="*/ 0 w 48"/>
                  <a:gd name="T9" fmla="*/ 95 h 95"/>
                  <a:gd name="T10" fmla="*/ 16 w 48"/>
                  <a:gd name="T11" fmla="*/ 92 h 95"/>
                  <a:gd name="T12" fmla="*/ 22 w 48"/>
                  <a:gd name="T13" fmla="*/ 88 h 95"/>
                  <a:gd name="T14" fmla="*/ 22 w 48"/>
                  <a:gd name="T15" fmla="*/ 88 h 95"/>
                  <a:gd name="T16" fmla="*/ 35 w 48"/>
                  <a:gd name="T17" fmla="*/ 85 h 95"/>
                  <a:gd name="T18" fmla="*/ 48 w 48"/>
                  <a:gd name="T19" fmla="*/ 0 h 95"/>
                  <a:gd name="T20" fmla="*/ 48 w 48"/>
                  <a:gd name="T21" fmla="*/ 0 h 95"/>
                  <a:gd name="T22" fmla="*/ 32 w 48"/>
                  <a:gd name="T23" fmla="*/ 6 h 95"/>
                  <a:gd name="T24" fmla="*/ 32 w 48"/>
                  <a:gd name="T25" fmla="*/ 6 h 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8"/>
                  <a:gd name="T40" fmla="*/ 0 h 95"/>
                  <a:gd name="T41" fmla="*/ 48 w 48"/>
                  <a:gd name="T42" fmla="*/ 95 h 9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8" h="95">
                    <a:moveTo>
                      <a:pt x="32" y="6"/>
                    </a:moveTo>
                    <a:lnTo>
                      <a:pt x="32" y="6"/>
                    </a:lnTo>
                    <a:lnTo>
                      <a:pt x="16" y="12"/>
                    </a:lnTo>
                    <a:lnTo>
                      <a:pt x="0" y="95"/>
                    </a:lnTo>
                    <a:lnTo>
                      <a:pt x="16" y="92"/>
                    </a:lnTo>
                    <a:lnTo>
                      <a:pt x="22" y="88"/>
                    </a:lnTo>
                    <a:lnTo>
                      <a:pt x="35" y="85"/>
                    </a:lnTo>
                    <a:lnTo>
                      <a:pt x="48" y="0"/>
                    </a:lnTo>
                    <a:lnTo>
                      <a:pt x="32" y="6"/>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84" name="Freeform 92"/>
              <p:cNvSpPr>
                <a:spLocks/>
              </p:cNvSpPr>
              <p:nvPr/>
            </p:nvSpPr>
            <p:spPr bwMode="auto">
              <a:xfrm>
                <a:off x="1328" y="3156"/>
                <a:ext cx="22" cy="83"/>
              </a:xfrm>
              <a:custGeom>
                <a:avLst/>
                <a:gdLst>
                  <a:gd name="T0" fmla="*/ 13 w 22"/>
                  <a:gd name="T1" fmla="*/ 0 h 83"/>
                  <a:gd name="T2" fmla="*/ 0 w 22"/>
                  <a:gd name="T3" fmla="*/ 83 h 83"/>
                  <a:gd name="T4" fmla="*/ 0 w 22"/>
                  <a:gd name="T5" fmla="*/ 83 h 83"/>
                  <a:gd name="T6" fmla="*/ 6 w 22"/>
                  <a:gd name="T7" fmla="*/ 83 h 83"/>
                  <a:gd name="T8" fmla="*/ 22 w 22"/>
                  <a:gd name="T9" fmla="*/ 0 h 83"/>
                  <a:gd name="T10" fmla="*/ 22 w 22"/>
                  <a:gd name="T11" fmla="*/ 0 h 83"/>
                  <a:gd name="T12" fmla="*/ 13 w 22"/>
                  <a:gd name="T13" fmla="*/ 0 h 83"/>
                  <a:gd name="T14" fmla="*/ 13 w 22"/>
                  <a:gd name="T15" fmla="*/ 0 h 83"/>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83"/>
                  <a:gd name="T26" fmla="*/ 22 w 22"/>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83">
                    <a:moveTo>
                      <a:pt x="13" y="0"/>
                    </a:moveTo>
                    <a:lnTo>
                      <a:pt x="0" y="83"/>
                    </a:lnTo>
                    <a:lnTo>
                      <a:pt x="6" y="83"/>
                    </a:lnTo>
                    <a:lnTo>
                      <a:pt x="22" y="0"/>
                    </a:lnTo>
                    <a:lnTo>
                      <a:pt x="13"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85" name="Freeform 93"/>
              <p:cNvSpPr>
                <a:spLocks/>
              </p:cNvSpPr>
              <p:nvPr/>
            </p:nvSpPr>
            <p:spPr bwMode="auto">
              <a:xfrm>
                <a:off x="1322" y="3156"/>
                <a:ext cx="19" cy="83"/>
              </a:xfrm>
              <a:custGeom>
                <a:avLst/>
                <a:gdLst>
                  <a:gd name="T0" fmla="*/ 12 w 19"/>
                  <a:gd name="T1" fmla="*/ 4 h 83"/>
                  <a:gd name="T2" fmla="*/ 0 w 19"/>
                  <a:gd name="T3" fmla="*/ 83 h 83"/>
                  <a:gd name="T4" fmla="*/ 0 w 19"/>
                  <a:gd name="T5" fmla="*/ 83 h 83"/>
                  <a:gd name="T6" fmla="*/ 6 w 19"/>
                  <a:gd name="T7" fmla="*/ 83 h 83"/>
                  <a:gd name="T8" fmla="*/ 19 w 19"/>
                  <a:gd name="T9" fmla="*/ 0 h 83"/>
                  <a:gd name="T10" fmla="*/ 19 w 19"/>
                  <a:gd name="T11" fmla="*/ 0 h 83"/>
                  <a:gd name="T12" fmla="*/ 12 w 19"/>
                  <a:gd name="T13" fmla="*/ 4 h 83"/>
                  <a:gd name="T14" fmla="*/ 12 w 19"/>
                  <a:gd name="T15" fmla="*/ 4 h 8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83"/>
                  <a:gd name="T26" fmla="*/ 19 w 19"/>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83">
                    <a:moveTo>
                      <a:pt x="12" y="4"/>
                    </a:moveTo>
                    <a:lnTo>
                      <a:pt x="0" y="83"/>
                    </a:lnTo>
                    <a:lnTo>
                      <a:pt x="6" y="83"/>
                    </a:lnTo>
                    <a:lnTo>
                      <a:pt x="19" y="0"/>
                    </a:lnTo>
                    <a:lnTo>
                      <a:pt x="12" y="4"/>
                    </a:lnTo>
                    <a:close/>
                  </a:path>
                </a:pathLst>
              </a:cu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86" name="Freeform 94"/>
              <p:cNvSpPr>
                <a:spLocks/>
              </p:cNvSpPr>
              <p:nvPr/>
            </p:nvSpPr>
            <p:spPr bwMode="auto">
              <a:xfrm>
                <a:off x="1312" y="3160"/>
                <a:ext cx="22" cy="79"/>
              </a:xfrm>
              <a:custGeom>
                <a:avLst/>
                <a:gdLst>
                  <a:gd name="T0" fmla="*/ 16 w 22"/>
                  <a:gd name="T1" fmla="*/ 0 h 79"/>
                  <a:gd name="T2" fmla="*/ 0 w 22"/>
                  <a:gd name="T3" fmla="*/ 79 h 79"/>
                  <a:gd name="T4" fmla="*/ 0 w 22"/>
                  <a:gd name="T5" fmla="*/ 79 h 79"/>
                  <a:gd name="T6" fmla="*/ 10 w 22"/>
                  <a:gd name="T7" fmla="*/ 79 h 79"/>
                  <a:gd name="T8" fmla="*/ 22 w 22"/>
                  <a:gd name="T9" fmla="*/ 0 h 79"/>
                  <a:gd name="T10" fmla="*/ 22 w 22"/>
                  <a:gd name="T11" fmla="*/ 0 h 79"/>
                  <a:gd name="T12" fmla="*/ 16 w 22"/>
                  <a:gd name="T13" fmla="*/ 0 h 79"/>
                  <a:gd name="T14" fmla="*/ 16 w 22"/>
                  <a:gd name="T15" fmla="*/ 0 h 79"/>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79"/>
                  <a:gd name="T26" fmla="*/ 22 w 22"/>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79">
                    <a:moveTo>
                      <a:pt x="16" y="0"/>
                    </a:moveTo>
                    <a:lnTo>
                      <a:pt x="0" y="79"/>
                    </a:lnTo>
                    <a:lnTo>
                      <a:pt x="10" y="79"/>
                    </a:lnTo>
                    <a:lnTo>
                      <a:pt x="22" y="0"/>
                    </a:lnTo>
                    <a:lnTo>
                      <a:pt x="16" y="0"/>
                    </a:ln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87" name="Freeform 95"/>
              <p:cNvSpPr>
                <a:spLocks/>
              </p:cNvSpPr>
              <p:nvPr/>
            </p:nvSpPr>
            <p:spPr bwMode="auto">
              <a:xfrm>
                <a:off x="1306" y="3156"/>
                <a:ext cx="22" cy="83"/>
              </a:xfrm>
              <a:custGeom>
                <a:avLst/>
                <a:gdLst>
                  <a:gd name="T0" fmla="*/ 16 w 22"/>
                  <a:gd name="T1" fmla="*/ 0 h 83"/>
                  <a:gd name="T2" fmla="*/ 0 w 22"/>
                  <a:gd name="T3" fmla="*/ 83 h 83"/>
                  <a:gd name="T4" fmla="*/ 0 w 22"/>
                  <a:gd name="T5" fmla="*/ 83 h 83"/>
                  <a:gd name="T6" fmla="*/ 6 w 22"/>
                  <a:gd name="T7" fmla="*/ 83 h 83"/>
                  <a:gd name="T8" fmla="*/ 22 w 22"/>
                  <a:gd name="T9" fmla="*/ 4 h 83"/>
                  <a:gd name="T10" fmla="*/ 22 w 22"/>
                  <a:gd name="T11" fmla="*/ 4 h 83"/>
                  <a:gd name="T12" fmla="*/ 16 w 22"/>
                  <a:gd name="T13" fmla="*/ 0 h 83"/>
                  <a:gd name="T14" fmla="*/ 16 w 22"/>
                  <a:gd name="T15" fmla="*/ 0 h 83"/>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83"/>
                  <a:gd name="T26" fmla="*/ 22 w 22"/>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83">
                    <a:moveTo>
                      <a:pt x="16" y="0"/>
                    </a:moveTo>
                    <a:lnTo>
                      <a:pt x="0" y="83"/>
                    </a:lnTo>
                    <a:lnTo>
                      <a:pt x="6" y="83"/>
                    </a:lnTo>
                    <a:lnTo>
                      <a:pt x="22" y="4"/>
                    </a:lnTo>
                    <a:lnTo>
                      <a:pt x="16"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88" name="Freeform 96"/>
              <p:cNvSpPr>
                <a:spLocks/>
              </p:cNvSpPr>
              <p:nvPr/>
            </p:nvSpPr>
            <p:spPr bwMode="auto">
              <a:xfrm>
                <a:off x="1299" y="3156"/>
                <a:ext cx="23" cy="83"/>
              </a:xfrm>
              <a:custGeom>
                <a:avLst/>
                <a:gdLst>
                  <a:gd name="T0" fmla="*/ 13 w 23"/>
                  <a:gd name="T1" fmla="*/ 0 h 83"/>
                  <a:gd name="T2" fmla="*/ 0 w 23"/>
                  <a:gd name="T3" fmla="*/ 83 h 83"/>
                  <a:gd name="T4" fmla="*/ 0 w 23"/>
                  <a:gd name="T5" fmla="*/ 83 h 83"/>
                  <a:gd name="T6" fmla="*/ 7 w 23"/>
                  <a:gd name="T7" fmla="*/ 83 h 83"/>
                  <a:gd name="T8" fmla="*/ 23 w 23"/>
                  <a:gd name="T9" fmla="*/ 0 h 83"/>
                  <a:gd name="T10" fmla="*/ 23 w 23"/>
                  <a:gd name="T11" fmla="*/ 0 h 83"/>
                  <a:gd name="T12" fmla="*/ 13 w 23"/>
                  <a:gd name="T13" fmla="*/ 0 h 83"/>
                  <a:gd name="T14" fmla="*/ 13 w 23"/>
                  <a:gd name="T15" fmla="*/ 0 h 83"/>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83"/>
                  <a:gd name="T26" fmla="*/ 23 w 23"/>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83">
                    <a:moveTo>
                      <a:pt x="13" y="0"/>
                    </a:moveTo>
                    <a:lnTo>
                      <a:pt x="0" y="83"/>
                    </a:lnTo>
                    <a:lnTo>
                      <a:pt x="7" y="83"/>
                    </a:lnTo>
                    <a:lnTo>
                      <a:pt x="23" y="0"/>
                    </a:lnTo>
                    <a:lnTo>
                      <a:pt x="13" y="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89" name="Freeform 97"/>
              <p:cNvSpPr>
                <a:spLocks/>
              </p:cNvSpPr>
              <p:nvPr/>
            </p:nvSpPr>
            <p:spPr bwMode="auto">
              <a:xfrm>
                <a:off x="1293" y="3156"/>
                <a:ext cx="19" cy="83"/>
              </a:xfrm>
              <a:custGeom>
                <a:avLst/>
                <a:gdLst>
                  <a:gd name="T0" fmla="*/ 13 w 19"/>
                  <a:gd name="T1" fmla="*/ 0 h 83"/>
                  <a:gd name="T2" fmla="*/ 0 w 19"/>
                  <a:gd name="T3" fmla="*/ 83 h 83"/>
                  <a:gd name="T4" fmla="*/ 0 w 19"/>
                  <a:gd name="T5" fmla="*/ 83 h 83"/>
                  <a:gd name="T6" fmla="*/ 6 w 19"/>
                  <a:gd name="T7" fmla="*/ 83 h 83"/>
                  <a:gd name="T8" fmla="*/ 19 w 19"/>
                  <a:gd name="T9" fmla="*/ 0 h 83"/>
                  <a:gd name="T10" fmla="*/ 19 w 19"/>
                  <a:gd name="T11" fmla="*/ 0 h 83"/>
                  <a:gd name="T12" fmla="*/ 13 w 19"/>
                  <a:gd name="T13" fmla="*/ 0 h 83"/>
                  <a:gd name="T14" fmla="*/ 13 w 19"/>
                  <a:gd name="T15" fmla="*/ 0 h 8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83"/>
                  <a:gd name="T26" fmla="*/ 19 w 19"/>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83">
                    <a:moveTo>
                      <a:pt x="13" y="0"/>
                    </a:moveTo>
                    <a:lnTo>
                      <a:pt x="0" y="83"/>
                    </a:lnTo>
                    <a:lnTo>
                      <a:pt x="6" y="83"/>
                    </a:lnTo>
                    <a:lnTo>
                      <a:pt x="19" y="0"/>
                    </a:lnTo>
                    <a:lnTo>
                      <a:pt x="13" y="0"/>
                    </a:lnTo>
                    <a:close/>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90" name="Freeform 98"/>
              <p:cNvSpPr>
                <a:spLocks/>
              </p:cNvSpPr>
              <p:nvPr/>
            </p:nvSpPr>
            <p:spPr bwMode="auto">
              <a:xfrm>
                <a:off x="1284" y="3153"/>
                <a:ext cx="22" cy="86"/>
              </a:xfrm>
              <a:custGeom>
                <a:avLst/>
                <a:gdLst>
                  <a:gd name="T0" fmla="*/ 15 w 22"/>
                  <a:gd name="T1" fmla="*/ 0 h 86"/>
                  <a:gd name="T2" fmla="*/ 0 w 22"/>
                  <a:gd name="T3" fmla="*/ 83 h 86"/>
                  <a:gd name="T4" fmla="*/ 0 w 22"/>
                  <a:gd name="T5" fmla="*/ 83 h 86"/>
                  <a:gd name="T6" fmla="*/ 9 w 22"/>
                  <a:gd name="T7" fmla="*/ 86 h 86"/>
                  <a:gd name="T8" fmla="*/ 22 w 22"/>
                  <a:gd name="T9" fmla="*/ 3 h 86"/>
                  <a:gd name="T10" fmla="*/ 22 w 22"/>
                  <a:gd name="T11" fmla="*/ 3 h 86"/>
                  <a:gd name="T12" fmla="*/ 15 w 22"/>
                  <a:gd name="T13" fmla="*/ 0 h 86"/>
                  <a:gd name="T14" fmla="*/ 15 w 22"/>
                  <a:gd name="T15" fmla="*/ 0 h 86"/>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86"/>
                  <a:gd name="T26" fmla="*/ 22 w 22"/>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86">
                    <a:moveTo>
                      <a:pt x="15" y="0"/>
                    </a:moveTo>
                    <a:lnTo>
                      <a:pt x="0" y="83"/>
                    </a:lnTo>
                    <a:lnTo>
                      <a:pt x="9" y="86"/>
                    </a:lnTo>
                    <a:lnTo>
                      <a:pt x="22" y="3"/>
                    </a:ln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91" name="Freeform 99"/>
              <p:cNvSpPr>
                <a:spLocks/>
              </p:cNvSpPr>
              <p:nvPr/>
            </p:nvSpPr>
            <p:spPr bwMode="auto">
              <a:xfrm>
                <a:off x="1271" y="3150"/>
                <a:ext cx="28" cy="86"/>
              </a:xfrm>
              <a:custGeom>
                <a:avLst/>
                <a:gdLst>
                  <a:gd name="T0" fmla="*/ 13 w 28"/>
                  <a:gd name="T1" fmla="*/ 0 h 86"/>
                  <a:gd name="T2" fmla="*/ 0 w 28"/>
                  <a:gd name="T3" fmla="*/ 82 h 86"/>
                  <a:gd name="T4" fmla="*/ 0 w 28"/>
                  <a:gd name="T5" fmla="*/ 82 h 86"/>
                  <a:gd name="T6" fmla="*/ 13 w 28"/>
                  <a:gd name="T7" fmla="*/ 86 h 86"/>
                  <a:gd name="T8" fmla="*/ 28 w 28"/>
                  <a:gd name="T9" fmla="*/ 3 h 86"/>
                  <a:gd name="T10" fmla="*/ 28 w 28"/>
                  <a:gd name="T11" fmla="*/ 3 h 86"/>
                  <a:gd name="T12" fmla="*/ 13 w 28"/>
                  <a:gd name="T13" fmla="*/ 0 h 86"/>
                  <a:gd name="T14" fmla="*/ 13 w 28"/>
                  <a:gd name="T15" fmla="*/ 0 h 86"/>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86"/>
                  <a:gd name="T26" fmla="*/ 28 w 28"/>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86">
                    <a:moveTo>
                      <a:pt x="13" y="0"/>
                    </a:moveTo>
                    <a:lnTo>
                      <a:pt x="0" y="82"/>
                    </a:lnTo>
                    <a:lnTo>
                      <a:pt x="13" y="86"/>
                    </a:lnTo>
                    <a:lnTo>
                      <a:pt x="28" y="3"/>
                    </a:ln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92" name="Freeform 100"/>
              <p:cNvSpPr>
                <a:spLocks/>
              </p:cNvSpPr>
              <p:nvPr/>
            </p:nvSpPr>
            <p:spPr bwMode="auto">
              <a:xfrm>
                <a:off x="1255" y="3147"/>
                <a:ext cx="29" cy="85"/>
              </a:xfrm>
              <a:custGeom>
                <a:avLst/>
                <a:gdLst>
                  <a:gd name="T0" fmla="*/ 16 w 29"/>
                  <a:gd name="T1" fmla="*/ 0 h 85"/>
                  <a:gd name="T2" fmla="*/ 0 w 29"/>
                  <a:gd name="T3" fmla="*/ 82 h 85"/>
                  <a:gd name="T4" fmla="*/ 0 w 29"/>
                  <a:gd name="T5" fmla="*/ 82 h 85"/>
                  <a:gd name="T6" fmla="*/ 16 w 29"/>
                  <a:gd name="T7" fmla="*/ 85 h 85"/>
                  <a:gd name="T8" fmla="*/ 29 w 29"/>
                  <a:gd name="T9" fmla="*/ 3 h 85"/>
                  <a:gd name="T10" fmla="*/ 29 w 29"/>
                  <a:gd name="T11" fmla="*/ 3 h 85"/>
                  <a:gd name="T12" fmla="*/ 16 w 29"/>
                  <a:gd name="T13" fmla="*/ 0 h 85"/>
                  <a:gd name="T14" fmla="*/ 16 w 29"/>
                  <a:gd name="T15" fmla="*/ 0 h 85"/>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85"/>
                  <a:gd name="T26" fmla="*/ 29 w 29"/>
                  <a:gd name="T27" fmla="*/ 85 h 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85">
                    <a:moveTo>
                      <a:pt x="16" y="0"/>
                    </a:moveTo>
                    <a:lnTo>
                      <a:pt x="0" y="82"/>
                    </a:lnTo>
                    <a:lnTo>
                      <a:pt x="16" y="85"/>
                    </a:lnTo>
                    <a:lnTo>
                      <a:pt x="29" y="3"/>
                    </a:lnTo>
                    <a:lnTo>
                      <a:pt x="16" y="0"/>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93" name="Freeform 101"/>
              <p:cNvSpPr>
                <a:spLocks/>
              </p:cNvSpPr>
              <p:nvPr/>
            </p:nvSpPr>
            <p:spPr bwMode="auto">
              <a:xfrm>
                <a:off x="1239" y="3141"/>
                <a:ext cx="32" cy="88"/>
              </a:xfrm>
              <a:custGeom>
                <a:avLst/>
                <a:gdLst>
                  <a:gd name="T0" fmla="*/ 26 w 32"/>
                  <a:gd name="T1" fmla="*/ 3 h 88"/>
                  <a:gd name="T2" fmla="*/ 26 w 32"/>
                  <a:gd name="T3" fmla="*/ 3 h 88"/>
                  <a:gd name="T4" fmla="*/ 16 w 32"/>
                  <a:gd name="T5" fmla="*/ 0 h 88"/>
                  <a:gd name="T6" fmla="*/ 0 w 32"/>
                  <a:gd name="T7" fmla="*/ 82 h 88"/>
                  <a:gd name="T8" fmla="*/ 0 w 32"/>
                  <a:gd name="T9" fmla="*/ 82 h 88"/>
                  <a:gd name="T10" fmla="*/ 7 w 32"/>
                  <a:gd name="T11" fmla="*/ 82 h 88"/>
                  <a:gd name="T12" fmla="*/ 7 w 32"/>
                  <a:gd name="T13" fmla="*/ 82 h 88"/>
                  <a:gd name="T14" fmla="*/ 16 w 32"/>
                  <a:gd name="T15" fmla="*/ 88 h 88"/>
                  <a:gd name="T16" fmla="*/ 32 w 32"/>
                  <a:gd name="T17" fmla="*/ 6 h 88"/>
                  <a:gd name="T18" fmla="*/ 32 w 32"/>
                  <a:gd name="T19" fmla="*/ 6 h 88"/>
                  <a:gd name="T20" fmla="*/ 26 w 32"/>
                  <a:gd name="T21" fmla="*/ 3 h 88"/>
                  <a:gd name="T22" fmla="*/ 26 w 32"/>
                  <a:gd name="T23" fmla="*/ 3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
                  <a:gd name="T37" fmla="*/ 0 h 88"/>
                  <a:gd name="T38" fmla="*/ 32 w 32"/>
                  <a:gd name="T39" fmla="*/ 88 h 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 h="88">
                    <a:moveTo>
                      <a:pt x="26" y="3"/>
                    </a:moveTo>
                    <a:lnTo>
                      <a:pt x="26" y="3"/>
                    </a:lnTo>
                    <a:lnTo>
                      <a:pt x="16" y="0"/>
                    </a:lnTo>
                    <a:lnTo>
                      <a:pt x="0" y="82"/>
                    </a:lnTo>
                    <a:lnTo>
                      <a:pt x="7" y="82"/>
                    </a:lnTo>
                    <a:lnTo>
                      <a:pt x="16" y="88"/>
                    </a:lnTo>
                    <a:lnTo>
                      <a:pt x="32" y="6"/>
                    </a:lnTo>
                    <a:lnTo>
                      <a:pt x="26" y="3"/>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94" name="Freeform 102"/>
              <p:cNvSpPr>
                <a:spLocks/>
              </p:cNvSpPr>
              <p:nvPr/>
            </p:nvSpPr>
            <p:spPr bwMode="auto">
              <a:xfrm>
                <a:off x="1227" y="3134"/>
                <a:ext cx="28" cy="89"/>
              </a:xfrm>
              <a:custGeom>
                <a:avLst/>
                <a:gdLst>
                  <a:gd name="T0" fmla="*/ 12 w 28"/>
                  <a:gd name="T1" fmla="*/ 0 h 89"/>
                  <a:gd name="T2" fmla="*/ 0 w 28"/>
                  <a:gd name="T3" fmla="*/ 83 h 89"/>
                  <a:gd name="T4" fmla="*/ 0 w 28"/>
                  <a:gd name="T5" fmla="*/ 83 h 89"/>
                  <a:gd name="T6" fmla="*/ 12 w 28"/>
                  <a:gd name="T7" fmla="*/ 89 h 89"/>
                  <a:gd name="T8" fmla="*/ 28 w 28"/>
                  <a:gd name="T9" fmla="*/ 7 h 89"/>
                  <a:gd name="T10" fmla="*/ 28 w 28"/>
                  <a:gd name="T11" fmla="*/ 7 h 89"/>
                  <a:gd name="T12" fmla="*/ 12 w 28"/>
                  <a:gd name="T13" fmla="*/ 0 h 89"/>
                  <a:gd name="T14" fmla="*/ 12 w 28"/>
                  <a:gd name="T15" fmla="*/ 0 h 89"/>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89"/>
                  <a:gd name="T26" fmla="*/ 28 w 28"/>
                  <a:gd name="T27" fmla="*/ 89 h 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89">
                    <a:moveTo>
                      <a:pt x="12" y="0"/>
                    </a:moveTo>
                    <a:lnTo>
                      <a:pt x="0" y="83"/>
                    </a:lnTo>
                    <a:lnTo>
                      <a:pt x="12" y="89"/>
                    </a:lnTo>
                    <a:lnTo>
                      <a:pt x="28" y="7"/>
                    </a:lnTo>
                    <a:lnTo>
                      <a:pt x="12" y="0"/>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95" name="Freeform 103"/>
              <p:cNvSpPr>
                <a:spLocks/>
              </p:cNvSpPr>
              <p:nvPr/>
            </p:nvSpPr>
            <p:spPr bwMode="auto">
              <a:xfrm>
                <a:off x="1211" y="3131"/>
                <a:ext cx="28" cy="86"/>
              </a:xfrm>
              <a:custGeom>
                <a:avLst/>
                <a:gdLst>
                  <a:gd name="T0" fmla="*/ 16 w 28"/>
                  <a:gd name="T1" fmla="*/ 0 h 86"/>
                  <a:gd name="T2" fmla="*/ 0 w 28"/>
                  <a:gd name="T3" fmla="*/ 79 h 86"/>
                  <a:gd name="T4" fmla="*/ 0 w 28"/>
                  <a:gd name="T5" fmla="*/ 79 h 86"/>
                  <a:gd name="T6" fmla="*/ 16 w 28"/>
                  <a:gd name="T7" fmla="*/ 86 h 86"/>
                  <a:gd name="T8" fmla="*/ 28 w 28"/>
                  <a:gd name="T9" fmla="*/ 3 h 86"/>
                  <a:gd name="T10" fmla="*/ 28 w 28"/>
                  <a:gd name="T11" fmla="*/ 3 h 86"/>
                  <a:gd name="T12" fmla="*/ 16 w 28"/>
                  <a:gd name="T13" fmla="*/ 0 h 86"/>
                  <a:gd name="T14" fmla="*/ 16 w 28"/>
                  <a:gd name="T15" fmla="*/ 0 h 86"/>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86"/>
                  <a:gd name="T26" fmla="*/ 28 w 28"/>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86">
                    <a:moveTo>
                      <a:pt x="16" y="0"/>
                    </a:moveTo>
                    <a:lnTo>
                      <a:pt x="0" y="79"/>
                    </a:lnTo>
                    <a:lnTo>
                      <a:pt x="16" y="86"/>
                    </a:lnTo>
                    <a:lnTo>
                      <a:pt x="28" y="3"/>
                    </a:lnTo>
                    <a:lnTo>
                      <a:pt x="16"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96" name="Freeform 104"/>
              <p:cNvSpPr>
                <a:spLocks/>
              </p:cNvSpPr>
              <p:nvPr/>
            </p:nvSpPr>
            <p:spPr bwMode="auto">
              <a:xfrm>
                <a:off x="1195" y="3125"/>
                <a:ext cx="32" cy="85"/>
              </a:xfrm>
              <a:custGeom>
                <a:avLst/>
                <a:gdLst>
                  <a:gd name="T0" fmla="*/ 16 w 32"/>
                  <a:gd name="T1" fmla="*/ 0 h 85"/>
                  <a:gd name="T2" fmla="*/ 0 w 32"/>
                  <a:gd name="T3" fmla="*/ 82 h 85"/>
                  <a:gd name="T4" fmla="*/ 0 w 32"/>
                  <a:gd name="T5" fmla="*/ 82 h 85"/>
                  <a:gd name="T6" fmla="*/ 16 w 32"/>
                  <a:gd name="T7" fmla="*/ 85 h 85"/>
                  <a:gd name="T8" fmla="*/ 32 w 32"/>
                  <a:gd name="T9" fmla="*/ 6 h 85"/>
                  <a:gd name="T10" fmla="*/ 32 w 32"/>
                  <a:gd name="T11" fmla="*/ 6 h 85"/>
                  <a:gd name="T12" fmla="*/ 16 w 32"/>
                  <a:gd name="T13" fmla="*/ 0 h 85"/>
                  <a:gd name="T14" fmla="*/ 16 w 32"/>
                  <a:gd name="T15" fmla="*/ 0 h 85"/>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85"/>
                  <a:gd name="T26" fmla="*/ 32 w 32"/>
                  <a:gd name="T27" fmla="*/ 85 h 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85">
                    <a:moveTo>
                      <a:pt x="16" y="0"/>
                    </a:moveTo>
                    <a:lnTo>
                      <a:pt x="0" y="82"/>
                    </a:lnTo>
                    <a:lnTo>
                      <a:pt x="16" y="85"/>
                    </a:lnTo>
                    <a:lnTo>
                      <a:pt x="32" y="6"/>
                    </a:lnTo>
                    <a:lnTo>
                      <a:pt x="16"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97" name="Freeform 105"/>
              <p:cNvSpPr>
                <a:spLocks/>
              </p:cNvSpPr>
              <p:nvPr/>
            </p:nvSpPr>
            <p:spPr bwMode="auto">
              <a:xfrm>
                <a:off x="1182" y="3118"/>
                <a:ext cx="29" cy="89"/>
              </a:xfrm>
              <a:custGeom>
                <a:avLst/>
                <a:gdLst>
                  <a:gd name="T0" fmla="*/ 13 w 29"/>
                  <a:gd name="T1" fmla="*/ 0 h 89"/>
                  <a:gd name="T2" fmla="*/ 0 w 29"/>
                  <a:gd name="T3" fmla="*/ 83 h 89"/>
                  <a:gd name="T4" fmla="*/ 0 w 29"/>
                  <a:gd name="T5" fmla="*/ 83 h 89"/>
                  <a:gd name="T6" fmla="*/ 13 w 29"/>
                  <a:gd name="T7" fmla="*/ 89 h 89"/>
                  <a:gd name="T8" fmla="*/ 29 w 29"/>
                  <a:gd name="T9" fmla="*/ 7 h 89"/>
                  <a:gd name="T10" fmla="*/ 29 w 29"/>
                  <a:gd name="T11" fmla="*/ 7 h 89"/>
                  <a:gd name="T12" fmla="*/ 13 w 29"/>
                  <a:gd name="T13" fmla="*/ 0 h 89"/>
                  <a:gd name="T14" fmla="*/ 13 w 29"/>
                  <a:gd name="T15" fmla="*/ 0 h 89"/>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89"/>
                  <a:gd name="T26" fmla="*/ 29 w 29"/>
                  <a:gd name="T27" fmla="*/ 89 h 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89">
                    <a:moveTo>
                      <a:pt x="13" y="0"/>
                    </a:moveTo>
                    <a:lnTo>
                      <a:pt x="0" y="83"/>
                    </a:lnTo>
                    <a:lnTo>
                      <a:pt x="13" y="89"/>
                    </a:lnTo>
                    <a:lnTo>
                      <a:pt x="29" y="7"/>
                    </a:lnTo>
                    <a:lnTo>
                      <a:pt x="13"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98" name="Freeform 106"/>
              <p:cNvSpPr>
                <a:spLocks/>
              </p:cNvSpPr>
              <p:nvPr/>
            </p:nvSpPr>
            <p:spPr bwMode="auto">
              <a:xfrm>
                <a:off x="1078" y="3080"/>
                <a:ext cx="117" cy="121"/>
              </a:xfrm>
              <a:custGeom>
                <a:avLst/>
                <a:gdLst>
                  <a:gd name="T0" fmla="*/ 16 w 117"/>
                  <a:gd name="T1" fmla="*/ 0 h 121"/>
                  <a:gd name="T2" fmla="*/ 0 w 117"/>
                  <a:gd name="T3" fmla="*/ 80 h 121"/>
                  <a:gd name="T4" fmla="*/ 0 w 117"/>
                  <a:gd name="T5" fmla="*/ 80 h 121"/>
                  <a:gd name="T6" fmla="*/ 104 w 117"/>
                  <a:gd name="T7" fmla="*/ 121 h 121"/>
                  <a:gd name="T8" fmla="*/ 117 w 117"/>
                  <a:gd name="T9" fmla="*/ 38 h 121"/>
                  <a:gd name="T10" fmla="*/ 117 w 117"/>
                  <a:gd name="T11" fmla="*/ 38 h 121"/>
                  <a:gd name="T12" fmla="*/ 16 w 117"/>
                  <a:gd name="T13" fmla="*/ 0 h 121"/>
                  <a:gd name="T14" fmla="*/ 16 w 117"/>
                  <a:gd name="T15" fmla="*/ 0 h 121"/>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121"/>
                  <a:gd name="T26" fmla="*/ 117 w 117"/>
                  <a:gd name="T27" fmla="*/ 121 h 1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121">
                    <a:moveTo>
                      <a:pt x="16" y="0"/>
                    </a:moveTo>
                    <a:lnTo>
                      <a:pt x="0" y="80"/>
                    </a:lnTo>
                    <a:lnTo>
                      <a:pt x="104" y="121"/>
                    </a:lnTo>
                    <a:lnTo>
                      <a:pt x="117" y="38"/>
                    </a:lnTo>
                    <a:lnTo>
                      <a:pt x="16"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99" name="Freeform 107"/>
              <p:cNvSpPr>
                <a:spLocks/>
              </p:cNvSpPr>
              <p:nvPr/>
            </p:nvSpPr>
            <p:spPr bwMode="auto">
              <a:xfrm>
                <a:off x="977" y="3039"/>
                <a:ext cx="117" cy="121"/>
              </a:xfrm>
              <a:custGeom>
                <a:avLst/>
                <a:gdLst>
                  <a:gd name="T0" fmla="*/ 12 w 117"/>
                  <a:gd name="T1" fmla="*/ 0 h 121"/>
                  <a:gd name="T2" fmla="*/ 0 w 117"/>
                  <a:gd name="T3" fmla="*/ 83 h 121"/>
                  <a:gd name="T4" fmla="*/ 0 w 117"/>
                  <a:gd name="T5" fmla="*/ 83 h 121"/>
                  <a:gd name="T6" fmla="*/ 101 w 117"/>
                  <a:gd name="T7" fmla="*/ 121 h 121"/>
                  <a:gd name="T8" fmla="*/ 117 w 117"/>
                  <a:gd name="T9" fmla="*/ 41 h 121"/>
                  <a:gd name="T10" fmla="*/ 117 w 117"/>
                  <a:gd name="T11" fmla="*/ 41 h 121"/>
                  <a:gd name="T12" fmla="*/ 12 w 117"/>
                  <a:gd name="T13" fmla="*/ 0 h 121"/>
                  <a:gd name="T14" fmla="*/ 12 w 117"/>
                  <a:gd name="T15" fmla="*/ 0 h 121"/>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121"/>
                  <a:gd name="T26" fmla="*/ 117 w 117"/>
                  <a:gd name="T27" fmla="*/ 121 h 1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121">
                    <a:moveTo>
                      <a:pt x="12" y="0"/>
                    </a:moveTo>
                    <a:lnTo>
                      <a:pt x="0" y="83"/>
                    </a:lnTo>
                    <a:lnTo>
                      <a:pt x="101" y="121"/>
                    </a:lnTo>
                    <a:lnTo>
                      <a:pt x="117" y="41"/>
                    </a:lnTo>
                    <a:lnTo>
                      <a:pt x="12" y="0"/>
                    </a:lnTo>
                    <a:close/>
                  </a:path>
                </a:pathLst>
              </a:custGeom>
              <a:solidFill>
                <a:srgbClr val="D0D0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00" name="Freeform 108"/>
              <p:cNvSpPr>
                <a:spLocks/>
              </p:cNvSpPr>
              <p:nvPr/>
            </p:nvSpPr>
            <p:spPr bwMode="auto">
              <a:xfrm>
                <a:off x="872" y="2998"/>
                <a:ext cx="117" cy="124"/>
              </a:xfrm>
              <a:custGeom>
                <a:avLst/>
                <a:gdLst>
                  <a:gd name="T0" fmla="*/ 16 w 117"/>
                  <a:gd name="T1" fmla="*/ 0 h 124"/>
                  <a:gd name="T2" fmla="*/ 0 w 117"/>
                  <a:gd name="T3" fmla="*/ 82 h 124"/>
                  <a:gd name="T4" fmla="*/ 0 w 117"/>
                  <a:gd name="T5" fmla="*/ 82 h 124"/>
                  <a:gd name="T6" fmla="*/ 105 w 117"/>
                  <a:gd name="T7" fmla="*/ 124 h 124"/>
                  <a:gd name="T8" fmla="*/ 117 w 117"/>
                  <a:gd name="T9" fmla="*/ 41 h 124"/>
                  <a:gd name="T10" fmla="*/ 117 w 117"/>
                  <a:gd name="T11" fmla="*/ 41 h 124"/>
                  <a:gd name="T12" fmla="*/ 16 w 117"/>
                  <a:gd name="T13" fmla="*/ 0 h 124"/>
                  <a:gd name="T14" fmla="*/ 16 w 117"/>
                  <a:gd name="T15" fmla="*/ 0 h 124"/>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124"/>
                  <a:gd name="T26" fmla="*/ 117 w 117"/>
                  <a:gd name="T27" fmla="*/ 124 h 1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124">
                    <a:moveTo>
                      <a:pt x="16" y="0"/>
                    </a:moveTo>
                    <a:lnTo>
                      <a:pt x="0" y="82"/>
                    </a:lnTo>
                    <a:lnTo>
                      <a:pt x="105" y="124"/>
                    </a:lnTo>
                    <a:lnTo>
                      <a:pt x="117" y="41"/>
                    </a:lnTo>
                    <a:lnTo>
                      <a:pt x="16" y="0"/>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01" name="Freeform 109"/>
              <p:cNvSpPr>
                <a:spLocks/>
              </p:cNvSpPr>
              <p:nvPr/>
            </p:nvSpPr>
            <p:spPr bwMode="auto">
              <a:xfrm>
                <a:off x="768" y="2960"/>
                <a:ext cx="120" cy="120"/>
              </a:xfrm>
              <a:custGeom>
                <a:avLst/>
                <a:gdLst>
                  <a:gd name="T0" fmla="*/ 16 w 120"/>
                  <a:gd name="T1" fmla="*/ 0 h 120"/>
                  <a:gd name="T2" fmla="*/ 0 w 120"/>
                  <a:gd name="T3" fmla="*/ 83 h 120"/>
                  <a:gd name="T4" fmla="*/ 0 w 120"/>
                  <a:gd name="T5" fmla="*/ 83 h 120"/>
                  <a:gd name="T6" fmla="*/ 104 w 120"/>
                  <a:gd name="T7" fmla="*/ 120 h 120"/>
                  <a:gd name="T8" fmla="*/ 120 w 120"/>
                  <a:gd name="T9" fmla="*/ 38 h 120"/>
                  <a:gd name="T10" fmla="*/ 120 w 120"/>
                  <a:gd name="T11" fmla="*/ 38 h 120"/>
                  <a:gd name="T12" fmla="*/ 16 w 120"/>
                  <a:gd name="T13" fmla="*/ 0 h 120"/>
                  <a:gd name="T14" fmla="*/ 16 w 120"/>
                  <a:gd name="T15" fmla="*/ 0 h 120"/>
                  <a:gd name="T16" fmla="*/ 0 60000 65536"/>
                  <a:gd name="T17" fmla="*/ 0 60000 65536"/>
                  <a:gd name="T18" fmla="*/ 0 60000 65536"/>
                  <a:gd name="T19" fmla="*/ 0 60000 65536"/>
                  <a:gd name="T20" fmla="*/ 0 60000 65536"/>
                  <a:gd name="T21" fmla="*/ 0 60000 65536"/>
                  <a:gd name="T22" fmla="*/ 0 60000 65536"/>
                  <a:gd name="T23" fmla="*/ 0 60000 65536"/>
                  <a:gd name="T24" fmla="*/ 0 w 120"/>
                  <a:gd name="T25" fmla="*/ 0 h 120"/>
                  <a:gd name="T26" fmla="*/ 120 w 120"/>
                  <a:gd name="T27" fmla="*/ 120 h 1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 h="120">
                    <a:moveTo>
                      <a:pt x="16" y="0"/>
                    </a:moveTo>
                    <a:lnTo>
                      <a:pt x="0" y="83"/>
                    </a:lnTo>
                    <a:lnTo>
                      <a:pt x="104" y="120"/>
                    </a:lnTo>
                    <a:lnTo>
                      <a:pt x="120" y="38"/>
                    </a:lnTo>
                    <a:lnTo>
                      <a:pt x="16" y="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02" name="Freeform 110"/>
              <p:cNvSpPr>
                <a:spLocks/>
              </p:cNvSpPr>
              <p:nvPr/>
            </p:nvSpPr>
            <p:spPr bwMode="auto">
              <a:xfrm>
                <a:off x="667" y="2919"/>
                <a:ext cx="117" cy="124"/>
              </a:xfrm>
              <a:custGeom>
                <a:avLst/>
                <a:gdLst>
                  <a:gd name="T0" fmla="*/ 15 w 117"/>
                  <a:gd name="T1" fmla="*/ 0 h 124"/>
                  <a:gd name="T2" fmla="*/ 0 w 117"/>
                  <a:gd name="T3" fmla="*/ 82 h 124"/>
                  <a:gd name="T4" fmla="*/ 0 w 117"/>
                  <a:gd name="T5" fmla="*/ 82 h 124"/>
                  <a:gd name="T6" fmla="*/ 101 w 117"/>
                  <a:gd name="T7" fmla="*/ 124 h 124"/>
                  <a:gd name="T8" fmla="*/ 117 w 117"/>
                  <a:gd name="T9" fmla="*/ 41 h 124"/>
                  <a:gd name="T10" fmla="*/ 117 w 117"/>
                  <a:gd name="T11" fmla="*/ 41 h 124"/>
                  <a:gd name="T12" fmla="*/ 15 w 117"/>
                  <a:gd name="T13" fmla="*/ 0 h 124"/>
                  <a:gd name="T14" fmla="*/ 15 w 117"/>
                  <a:gd name="T15" fmla="*/ 0 h 124"/>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124"/>
                  <a:gd name="T26" fmla="*/ 117 w 117"/>
                  <a:gd name="T27" fmla="*/ 124 h 1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124">
                    <a:moveTo>
                      <a:pt x="15" y="0"/>
                    </a:moveTo>
                    <a:lnTo>
                      <a:pt x="0" y="82"/>
                    </a:lnTo>
                    <a:lnTo>
                      <a:pt x="101" y="124"/>
                    </a:lnTo>
                    <a:lnTo>
                      <a:pt x="117" y="41"/>
                    </a:lnTo>
                    <a:lnTo>
                      <a:pt x="15" y="0"/>
                    </a:ln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03" name="Freeform 111"/>
              <p:cNvSpPr>
                <a:spLocks/>
              </p:cNvSpPr>
              <p:nvPr/>
            </p:nvSpPr>
            <p:spPr bwMode="auto">
              <a:xfrm>
                <a:off x="562" y="2878"/>
                <a:ext cx="120" cy="123"/>
              </a:xfrm>
              <a:custGeom>
                <a:avLst/>
                <a:gdLst>
                  <a:gd name="T0" fmla="*/ 16 w 120"/>
                  <a:gd name="T1" fmla="*/ 0 h 123"/>
                  <a:gd name="T2" fmla="*/ 0 w 120"/>
                  <a:gd name="T3" fmla="*/ 85 h 123"/>
                  <a:gd name="T4" fmla="*/ 0 w 120"/>
                  <a:gd name="T5" fmla="*/ 85 h 123"/>
                  <a:gd name="T6" fmla="*/ 105 w 120"/>
                  <a:gd name="T7" fmla="*/ 123 h 123"/>
                  <a:gd name="T8" fmla="*/ 120 w 120"/>
                  <a:gd name="T9" fmla="*/ 41 h 123"/>
                  <a:gd name="T10" fmla="*/ 120 w 120"/>
                  <a:gd name="T11" fmla="*/ 41 h 123"/>
                  <a:gd name="T12" fmla="*/ 16 w 120"/>
                  <a:gd name="T13" fmla="*/ 0 h 123"/>
                  <a:gd name="T14" fmla="*/ 16 w 120"/>
                  <a:gd name="T15" fmla="*/ 0 h 123"/>
                  <a:gd name="T16" fmla="*/ 0 60000 65536"/>
                  <a:gd name="T17" fmla="*/ 0 60000 65536"/>
                  <a:gd name="T18" fmla="*/ 0 60000 65536"/>
                  <a:gd name="T19" fmla="*/ 0 60000 65536"/>
                  <a:gd name="T20" fmla="*/ 0 60000 65536"/>
                  <a:gd name="T21" fmla="*/ 0 60000 65536"/>
                  <a:gd name="T22" fmla="*/ 0 60000 65536"/>
                  <a:gd name="T23" fmla="*/ 0 60000 65536"/>
                  <a:gd name="T24" fmla="*/ 0 w 120"/>
                  <a:gd name="T25" fmla="*/ 0 h 123"/>
                  <a:gd name="T26" fmla="*/ 120 w 120"/>
                  <a:gd name="T27" fmla="*/ 123 h 1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 h="123">
                    <a:moveTo>
                      <a:pt x="16" y="0"/>
                    </a:moveTo>
                    <a:lnTo>
                      <a:pt x="0" y="85"/>
                    </a:lnTo>
                    <a:lnTo>
                      <a:pt x="105" y="123"/>
                    </a:lnTo>
                    <a:lnTo>
                      <a:pt x="120" y="41"/>
                    </a:lnTo>
                    <a:lnTo>
                      <a:pt x="16" y="0"/>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04" name="Freeform 112"/>
              <p:cNvSpPr>
                <a:spLocks/>
              </p:cNvSpPr>
              <p:nvPr/>
            </p:nvSpPr>
            <p:spPr bwMode="auto">
              <a:xfrm>
                <a:off x="461" y="2840"/>
                <a:ext cx="117" cy="123"/>
              </a:xfrm>
              <a:custGeom>
                <a:avLst/>
                <a:gdLst>
                  <a:gd name="T0" fmla="*/ 13 w 117"/>
                  <a:gd name="T1" fmla="*/ 0 h 123"/>
                  <a:gd name="T2" fmla="*/ 0 w 117"/>
                  <a:gd name="T3" fmla="*/ 82 h 123"/>
                  <a:gd name="T4" fmla="*/ 0 w 117"/>
                  <a:gd name="T5" fmla="*/ 82 h 123"/>
                  <a:gd name="T6" fmla="*/ 101 w 117"/>
                  <a:gd name="T7" fmla="*/ 123 h 123"/>
                  <a:gd name="T8" fmla="*/ 117 w 117"/>
                  <a:gd name="T9" fmla="*/ 38 h 123"/>
                  <a:gd name="T10" fmla="*/ 117 w 117"/>
                  <a:gd name="T11" fmla="*/ 38 h 123"/>
                  <a:gd name="T12" fmla="*/ 13 w 117"/>
                  <a:gd name="T13" fmla="*/ 0 h 123"/>
                  <a:gd name="T14" fmla="*/ 13 w 117"/>
                  <a:gd name="T15" fmla="*/ 0 h 123"/>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123"/>
                  <a:gd name="T26" fmla="*/ 117 w 117"/>
                  <a:gd name="T27" fmla="*/ 123 h 1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123">
                    <a:moveTo>
                      <a:pt x="13" y="0"/>
                    </a:moveTo>
                    <a:lnTo>
                      <a:pt x="0" y="82"/>
                    </a:lnTo>
                    <a:lnTo>
                      <a:pt x="101" y="123"/>
                    </a:lnTo>
                    <a:lnTo>
                      <a:pt x="117" y="38"/>
                    </a:lnTo>
                    <a:lnTo>
                      <a:pt x="13" y="0"/>
                    </a:ln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05" name="Freeform 113"/>
              <p:cNvSpPr>
                <a:spLocks/>
              </p:cNvSpPr>
              <p:nvPr/>
            </p:nvSpPr>
            <p:spPr bwMode="auto">
              <a:xfrm>
                <a:off x="366" y="2799"/>
                <a:ext cx="108" cy="123"/>
              </a:xfrm>
              <a:custGeom>
                <a:avLst/>
                <a:gdLst>
                  <a:gd name="T0" fmla="*/ 6 w 108"/>
                  <a:gd name="T1" fmla="*/ 0 h 123"/>
                  <a:gd name="T2" fmla="*/ 3 w 108"/>
                  <a:gd name="T3" fmla="*/ 9 h 123"/>
                  <a:gd name="T4" fmla="*/ 3 w 108"/>
                  <a:gd name="T5" fmla="*/ 9 h 123"/>
                  <a:gd name="T6" fmla="*/ 0 w 108"/>
                  <a:gd name="T7" fmla="*/ 54 h 123"/>
                  <a:gd name="T8" fmla="*/ 0 w 108"/>
                  <a:gd name="T9" fmla="*/ 54 h 123"/>
                  <a:gd name="T10" fmla="*/ 3 w 108"/>
                  <a:gd name="T11" fmla="*/ 69 h 123"/>
                  <a:gd name="T12" fmla="*/ 10 w 108"/>
                  <a:gd name="T13" fmla="*/ 82 h 123"/>
                  <a:gd name="T14" fmla="*/ 22 w 108"/>
                  <a:gd name="T15" fmla="*/ 92 h 123"/>
                  <a:gd name="T16" fmla="*/ 35 w 108"/>
                  <a:gd name="T17" fmla="*/ 101 h 123"/>
                  <a:gd name="T18" fmla="*/ 35 w 108"/>
                  <a:gd name="T19" fmla="*/ 101 h 123"/>
                  <a:gd name="T20" fmla="*/ 95 w 108"/>
                  <a:gd name="T21" fmla="*/ 123 h 123"/>
                  <a:gd name="T22" fmla="*/ 108 w 108"/>
                  <a:gd name="T23" fmla="*/ 41 h 123"/>
                  <a:gd name="T24" fmla="*/ 108 w 108"/>
                  <a:gd name="T25" fmla="*/ 41 h 123"/>
                  <a:gd name="T26" fmla="*/ 6 w 108"/>
                  <a:gd name="T27" fmla="*/ 0 h 123"/>
                  <a:gd name="T28" fmla="*/ 6 w 108"/>
                  <a:gd name="T29" fmla="*/ 0 h 1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8"/>
                  <a:gd name="T46" fmla="*/ 0 h 123"/>
                  <a:gd name="T47" fmla="*/ 108 w 108"/>
                  <a:gd name="T48" fmla="*/ 123 h 1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8" h="123">
                    <a:moveTo>
                      <a:pt x="6" y="0"/>
                    </a:moveTo>
                    <a:lnTo>
                      <a:pt x="3" y="9"/>
                    </a:lnTo>
                    <a:lnTo>
                      <a:pt x="0" y="54"/>
                    </a:lnTo>
                    <a:lnTo>
                      <a:pt x="3" y="69"/>
                    </a:lnTo>
                    <a:lnTo>
                      <a:pt x="10" y="82"/>
                    </a:lnTo>
                    <a:lnTo>
                      <a:pt x="22" y="92"/>
                    </a:lnTo>
                    <a:lnTo>
                      <a:pt x="35" y="101"/>
                    </a:lnTo>
                    <a:lnTo>
                      <a:pt x="95" y="123"/>
                    </a:lnTo>
                    <a:lnTo>
                      <a:pt x="108" y="41"/>
                    </a:lnTo>
                    <a:lnTo>
                      <a:pt x="6"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06" name="Freeform 114"/>
              <p:cNvSpPr>
                <a:spLocks/>
              </p:cNvSpPr>
              <p:nvPr/>
            </p:nvSpPr>
            <p:spPr bwMode="auto">
              <a:xfrm>
                <a:off x="369" y="2799"/>
                <a:ext cx="3" cy="9"/>
              </a:xfrm>
              <a:custGeom>
                <a:avLst/>
                <a:gdLst>
                  <a:gd name="T0" fmla="*/ 3 w 3"/>
                  <a:gd name="T1" fmla="*/ 0 h 9"/>
                  <a:gd name="T2" fmla="*/ 3 w 3"/>
                  <a:gd name="T3" fmla="*/ 0 h 9"/>
                  <a:gd name="T4" fmla="*/ 3 w 3"/>
                  <a:gd name="T5" fmla="*/ 0 h 9"/>
                  <a:gd name="T6" fmla="*/ 0 w 3"/>
                  <a:gd name="T7" fmla="*/ 9 h 9"/>
                  <a:gd name="T8" fmla="*/ 3 w 3"/>
                  <a:gd name="T9" fmla="*/ 0 h 9"/>
                  <a:gd name="T10" fmla="*/ 0 60000 65536"/>
                  <a:gd name="T11" fmla="*/ 0 60000 65536"/>
                  <a:gd name="T12" fmla="*/ 0 60000 65536"/>
                  <a:gd name="T13" fmla="*/ 0 60000 65536"/>
                  <a:gd name="T14" fmla="*/ 0 60000 65536"/>
                  <a:gd name="T15" fmla="*/ 0 w 3"/>
                  <a:gd name="T16" fmla="*/ 0 h 9"/>
                  <a:gd name="T17" fmla="*/ 3 w 3"/>
                  <a:gd name="T18" fmla="*/ 9 h 9"/>
                </a:gdLst>
                <a:ahLst/>
                <a:cxnLst>
                  <a:cxn ang="T10">
                    <a:pos x="T0" y="T1"/>
                  </a:cxn>
                  <a:cxn ang="T11">
                    <a:pos x="T2" y="T3"/>
                  </a:cxn>
                  <a:cxn ang="T12">
                    <a:pos x="T4" y="T5"/>
                  </a:cxn>
                  <a:cxn ang="T13">
                    <a:pos x="T6" y="T7"/>
                  </a:cxn>
                  <a:cxn ang="T14">
                    <a:pos x="T8" y="T9"/>
                  </a:cxn>
                </a:cxnLst>
                <a:rect l="T15" t="T16" r="T17" b="T18"/>
                <a:pathLst>
                  <a:path w="3" h="9">
                    <a:moveTo>
                      <a:pt x="3" y="0"/>
                    </a:moveTo>
                    <a:lnTo>
                      <a:pt x="3" y="0"/>
                    </a:lnTo>
                    <a:lnTo>
                      <a:pt x="0" y="9"/>
                    </a:lnTo>
                    <a:lnTo>
                      <a:pt x="3"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07" name="Freeform 115"/>
              <p:cNvSpPr>
                <a:spLocks/>
              </p:cNvSpPr>
              <p:nvPr/>
            </p:nvSpPr>
            <p:spPr bwMode="auto">
              <a:xfrm>
                <a:off x="364" y="2796"/>
                <a:ext cx="1766" cy="373"/>
              </a:xfrm>
              <a:custGeom>
                <a:avLst/>
                <a:gdLst>
                  <a:gd name="T0" fmla="*/ 1763 w 1766"/>
                  <a:gd name="T1" fmla="*/ 117 h 373"/>
                  <a:gd name="T2" fmla="*/ 1674 w 1766"/>
                  <a:gd name="T3" fmla="*/ 145 h 373"/>
                  <a:gd name="T4" fmla="*/ 1582 w 1766"/>
                  <a:gd name="T5" fmla="*/ 171 h 373"/>
                  <a:gd name="T6" fmla="*/ 1490 w 1766"/>
                  <a:gd name="T7" fmla="*/ 199 h 373"/>
                  <a:gd name="T8" fmla="*/ 1399 w 1766"/>
                  <a:gd name="T9" fmla="*/ 228 h 373"/>
                  <a:gd name="T10" fmla="*/ 1307 w 1766"/>
                  <a:gd name="T11" fmla="*/ 256 h 373"/>
                  <a:gd name="T12" fmla="*/ 1215 w 1766"/>
                  <a:gd name="T13" fmla="*/ 285 h 373"/>
                  <a:gd name="T14" fmla="*/ 1123 w 1766"/>
                  <a:gd name="T15" fmla="*/ 313 h 373"/>
                  <a:gd name="T16" fmla="*/ 1032 w 1766"/>
                  <a:gd name="T17" fmla="*/ 342 h 373"/>
                  <a:gd name="T18" fmla="*/ 997 w 1766"/>
                  <a:gd name="T19" fmla="*/ 351 h 373"/>
                  <a:gd name="T20" fmla="*/ 959 w 1766"/>
                  <a:gd name="T21" fmla="*/ 361 h 373"/>
                  <a:gd name="T22" fmla="*/ 943 w 1766"/>
                  <a:gd name="T23" fmla="*/ 357 h 373"/>
                  <a:gd name="T24" fmla="*/ 896 w 1766"/>
                  <a:gd name="T25" fmla="*/ 345 h 373"/>
                  <a:gd name="T26" fmla="*/ 706 w 1766"/>
                  <a:gd name="T27" fmla="*/ 272 h 373"/>
                  <a:gd name="T28" fmla="*/ 472 w 1766"/>
                  <a:gd name="T29" fmla="*/ 183 h 373"/>
                  <a:gd name="T30" fmla="*/ 237 w 1766"/>
                  <a:gd name="T31" fmla="*/ 92 h 373"/>
                  <a:gd name="T32" fmla="*/ 3 w 1766"/>
                  <a:gd name="T33" fmla="*/ 0 h 373"/>
                  <a:gd name="T34" fmla="*/ 0 w 1766"/>
                  <a:gd name="T35" fmla="*/ 6 h 373"/>
                  <a:gd name="T36" fmla="*/ 234 w 1766"/>
                  <a:gd name="T37" fmla="*/ 101 h 373"/>
                  <a:gd name="T38" fmla="*/ 468 w 1766"/>
                  <a:gd name="T39" fmla="*/ 193 h 373"/>
                  <a:gd name="T40" fmla="*/ 706 w 1766"/>
                  <a:gd name="T41" fmla="*/ 285 h 373"/>
                  <a:gd name="T42" fmla="*/ 892 w 1766"/>
                  <a:gd name="T43" fmla="*/ 357 h 373"/>
                  <a:gd name="T44" fmla="*/ 940 w 1766"/>
                  <a:gd name="T45" fmla="*/ 370 h 373"/>
                  <a:gd name="T46" fmla="*/ 956 w 1766"/>
                  <a:gd name="T47" fmla="*/ 373 h 373"/>
                  <a:gd name="T48" fmla="*/ 997 w 1766"/>
                  <a:gd name="T49" fmla="*/ 364 h 373"/>
                  <a:gd name="T50" fmla="*/ 1028 w 1766"/>
                  <a:gd name="T51" fmla="*/ 354 h 373"/>
                  <a:gd name="T52" fmla="*/ 1123 w 1766"/>
                  <a:gd name="T53" fmla="*/ 323 h 373"/>
                  <a:gd name="T54" fmla="*/ 1215 w 1766"/>
                  <a:gd name="T55" fmla="*/ 294 h 373"/>
                  <a:gd name="T56" fmla="*/ 1307 w 1766"/>
                  <a:gd name="T57" fmla="*/ 266 h 373"/>
                  <a:gd name="T58" fmla="*/ 1399 w 1766"/>
                  <a:gd name="T59" fmla="*/ 237 h 373"/>
                  <a:gd name="T60" fmla="*/ 1490 w 1766"/>
                  <a:gd name="T61" fmla="*/ 209 h 373"/>
                  <a:gd name="T62" fmla="*/ 1582 w 1766"/>
                  <a:gd name="T63" fmla="*/ 180 h 373"/>
                  <a:gd name="T64" fmla="*/ 1674 w 1766"/>
                  <a:gd name="T65" fmla="*/ 152 h 373"/>
                  <a:gd name="T66" fmla="*/ 1766 w 1766"/>
                  <a:gd name="T67" fmla="*/ 123 h 373"/>
                  <a:gd name="T68" fmla="*/ 1763 w 1766"/>
                  <a:gd name="T69" fmla="*/ 117 h 37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66"/>
                  <a:gd name="T106" fmla="*/ 0 h 373"/>
                  <a:gd name="T107" fmla="*/ 1766 w 1766"/>
                  <a:gd name="T108" fmla="*/ 373 h 37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66" h="373">
                    <a:moveTo>
                      <a:pt x="1763" y="117"/>
                    </a:moveTo>
                    <a:lnTo>
                      <a:pt x="1763" y="117"/>
                    </a:lnTo>
                    <a:lnTo>
                      <a:pt x="1674" y="145"/>
                    </a:lnTo>
                    <a:lnTo>
                      <a:pt x="1582" y="171"/>
                    </a:lnTo>
                    <a:lnTo>
                      <a:pt x="1490" y="199"/>
                    </a:lnTo>
                    <a:lnTo>
                      <a:pt x="1399" y="228"/>
                    </a:lnTo>
                    <a:lnTo>
                      <a:pt x="1307" y="256"/>
                    </a:lnTo>
                    <a:lnTo>
                      <a:pt x="1215" y="285"/>
                    </a:lnTo>
                    <a:lnTo>
                      <a:pt x="1123" y="313"/>
                    </a:lnTo>
                    <a:lnTo>
                      <a:pt x="1032" y="342"/>
                    </a:lnTo>
                    <a:lnTo>
                      <a:pt x="997" y="351"/>
                    </a:lnTo>
                    <a:lnTo>
                      <a:pt x="972" y="357"/>
                    </a:lnTo>
                    <a:lnTo>
                      <a:pt x="959" y="361"/>
                    </a:lnTo>
                    <a:lnTo>
                      <a:pt x="943" y="357"/>
                    </a:lnTo>
                    <a:lnTo>
                      <a:pt x="896" y="345"/>
                    </a:lnTo>
                    <a:lnTo>
                      <a:pt x="706" y="272"/>
                    </a:lnTo>
                    <a:lnTo>
                      <a:pt x="472" y="183"/>
                    </a:lnTo>
                    <a:lnTo>
                      <a:pt x="237" y="92"/>
                    </a:lnTo>
                    <a:lnTo>
                      <a:pt x="3" y="0"/>
                    </a:lnTo>
                    <a:lnTo>
                      <a:pt x="0" y="6"/>
                    </a:lnTo>
                    <a:lnTo>
                      <a:pt x="234" y="101"/>
                    </a:lnTo>
                    <a:lnTo>
                      <a:pt x="468" y="193"/>
                    </a:lnTo>
                    <a:lnTo>
                      <a:pt x="706" y="285"/>
                    </a:lnTo>
                    <a:lnTo>
                      <a:pt x="892" y="357"/>
                    </a:lnTo>
                    <a:lnTo>
                      <a:pt x="940" y="370"/>
                    </a:lnTo>
                    <a:lnTo>
                      <a:pt x="956" y="373"/>
                    </a:lnTo>
                    <a:lnTo>
                      <a:pt x="972" y="370"/>
                    </a:lnTo>
                    <a:lnTo>
                      <a:pt x="997" y="364"/>
                    </a:lnTo>
                    <a:lnTo>
                      <a:pt x="1028" y="354"/>
                    </a:lnTo>
                    <a:lnTo>
                      <a:pt x="1123" y="323"/>
                    </a:lnTo>
                    <a:lnTo>
                      <a:pt x="1215" y="294"/>
                    </a:lnTo>
                    <a:lnTo>
                      <a:pt x="1307" y="266"/>
                    </a:lnTo>
                    <a:lnTo>
                      <a:pt x="1399" y="237"/>
                    </a:lnTo>
                    <a:lnTo>
                      <a:pt x="1490" y="209"/>
                    </a:lnTo>
                    <a:lnTo>
                      <a:pt x="1582" y="180"/>
                    </a:lnTo>
                    <a:lnTo>
                      <a:pt x="1674" y="152"/>
                    </a:lnTo>
                    <a:lnTo>
                      <a:pt x="1766" y="123"/>
                    </a:lnTo>
                    <a:lnTo>
                      <a:pt x="1763" y="117"/>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08" name="Freeform 116"/>
              <p:cNvSpPr>
                <a:spLocks/>
              </p:cNvSpPr>
              <p:nvPr/>
            </p:nvSpPr>
            <p:spPr bwMode="auto">
              <a:xfrm>
                <a:off x="1331" y="2878"/>
                <a:ext cx="354" cy="104"/>
              </a:xfrm>
              <a:custGeom>
                <a:avLst/>
                <a:gdLst>
                  <a:gd name="T0" fmla="*/ 348 w 354"/>
                  <a:gd name="T1" fmla="*/ 54 h 104"/>
                  <a:gd name="T2" fmla="*/ 272 w 354"/>
                  <a:gd name="T3" fmla="*/ 28 h 104"/>
                  <a:gd name="T4" fmla="*/ 203 w 354"/>
                  <a:gd name="T5" fmla="*/ 3 h 104"/>
                  <a:gd name="T6" fmla="*/ 203 w 354"/>
                  <a:gd name="T7" fmla="*/ 3 h 104"/>
                  <a:gd name="T8" fmla="*/ 187 w 354"/>
                  <a:gd name="T9" fmla="*/ 0 h 104"/>
                  <a:gd name="T10" fmla="*/ 187 w 354"/>
                  <a:gd name="T11" fmla="*/ 0 h 104"/>
                  <a:gd name="T12" fmla="*/ 171 w 354"/>
                  <a:gd name="T13" fmla="*/ 0 h 104"/>
                  <a:gd name="T14" fmla="*/ 95 w 354"/>
                  <a:gd name="T15" fmla="*/ 19 h 104"/>
                  <a:gd name="T16" fmla="*/ 10 w 354"/>
                  <a:gd name="T17" fmla="*/ 38 h 104"/>
                  <a:gd name="T18" fmla="*/ 10 w 354"/>
                  <a:gd name="T19" fmla="*/ 38 h 104"/>
                  <a:gd name="T20" fmla="*/ 3 w 354"/>
                  <a:gd name="T21" fmla="*/ 41 h 104"/>
                  <a:gd name="T22" fmla="*/ 0 w 354"/>
                  <a:gd name="T23" fmla="*/ 44 h 104"/>
                  <a:gd name="T24" fmla="*/ 3 w 354"/>
                  <a:gd name="T25" fmla="*/ 47 h 104"/>
                  <a:gd name="T26" fmla="*/ 10 w 354"/>
                  <a:gd name="T27" fmla="*/ 51 h 104"/>
                  <a:gd name="T28" fmla="*/ 85 w 354"/>
                  <a:gd name="T29" fmla="*/ 73 h 104"/>
                  <a:gd name="T30" fmla="*/ 168 w 354"/>
                  <a:gd name="T31" fmla="*/ 98 h 104"/>
                  <a:gd name="T32" fmla="*/ 180 w 354"/>
                  <a:gd name="T33" fmla="*/ 104 h 104"/>
                  <a:gd name="T34" fmla="*/ 180 w 354"/>
                  <a:gd name="T35" fmla="*/ 104 h 104"/>
                  <a:gd name="T36" fmla="*/ 196 w 354"/>
                  <a:gd name="T37" fmla="*/ 104 h 104"/>
                  <a:gd name="T38" fmla="*/ 212 w 354"/>
                  <a:gd name="T39" fmla="*/ 104 h 104"/>
                  <a:gd name="T40" fmla="*/ 259 w 354"/>
                  <a:gd name="T41" fmla="*/ 89 h 104"/>
                  <a:gd name="T42" fmla="*/ 348 w 354"/>
                  <a:gd name="T43" fmla="*/ 63 h 104"/>
                  <a:gd name="T44" fmla="*/ 348 w 354"/>
                  <a:gd name="T45" fmla="*/ 63 h 104"/>
                  <a:gd name="T46" fmla="*/ 351 w 354"/>
                  <a:gd name="T47" fmla="*/ 60 h 104"/>
                  <a:gd name="T48" fmla="*/ 354 w 354"/>
                  <a:gd name="T49" fmla="*/ 60 h 104"/>
                  <a:gd name="T50" fmla="*/ 348 w 354"/>
                  <a:gd name="T51" fmla="*/ 54 h 104"/>
                  <a:gd name="T52" fmla="*/ 348 w 354"/>
                  <a:gd name="T53" fmla="*/ 54 h 10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54"/>
                  <a:gd name="T82" fmla="*/ 0 h 104"/>
                  <a:gd name="T83" fmla="*/ 354 w 354"/>
                  <a:gd name="T84" fmla="*/ 104 h 10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54" h="104">
                    <a:moveTo>
                      <a:pt x="348" y="54"/>
                    </a:moveTo>
                    <a:lnTo>
                      <a:pt x="272" y="28"/>
                    </a:lnTo>
                    <a:lnTo>
                      <a:pt x="203" y="3"/>
                    </a:lnTo>
                    <a:lnTo>
                      <a:pt x="187" y="0"/>
                    </a:lnTo>
                    <a:lnTo>
                      <a:pt x="171" y="0"/>
                    </a:lnTo>
                    <a:lnTo>
                      <a:pt x="95" y="19"/>
                    </a:lnTo>
                    <a:lnTo>
                      <a:pt x="10" y="38"/>
                    </a:lnTo>
                    <a:lnTo>
                      <a:pt x="3" y="41"/>
                    </a:lnTo>
                    <a:lnTo>
                      <a:pt x="0" y="44"/>
                    </a:lnTo>
                    <a:lnTo>
                      <a:pt x="3" y="47"/>
                    </a:lnTo>
                    <a:lnTo>
                      <a:pt x="10" y="51"/>
                    </a:lnTo>
                    <a:lnTo>
                      <a:pt x="85" y="73"/>
                    </a:lnTo>
                    <a:lnTo>
                      <a:pt x="168" y="98"/>
                    </a:lnTo>
                    <a:lnTo>
                      <a:pt x="180" y="104"/>
                    </a:lnTo>
                    <a:lnTo>
                      <a:pt x="196" y="104"/>
                    </a:lnTo>
                    <a:lnTo>
                      <a:pt x="212" y="104"/>
                    </a:lnTo>
                    <a:lnTo>
                      <a:pt x="259" y="89"/>
                    </a:lnTo>
                    <a:lnTo>
                      <a:pt x="348" y="63"/>
                    </a:lnTo>
                    <a:lnTo>
                      <a:pt x="351" y="60"/>
                    </a:lnTo>
                    <a:lnTo>
                      <a:pt x="354" y="60"/>
                    </a:lnTo>
                    <a:lnTo>
                      <a:pt x="348"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09" name="Freeform 117"/>
              <p:cNvSpPr>
                <a:spLocks/>
              </p:cNvSpPr>
              <p:nvPr/>
            </p:nvSpPr>
            <p:spPr bwMode="auto">
              <a:xfrm>
                <a:off x="1331" y="2881"/>
                <a:ext cx="354" cy="108"/>
              </a:xfrm>
              <a:custGeom>
                <a:avLst/>
                <a:gdLst>
                  <a:gd name="T0" fmla="*/ 180 w 354"/>
                  <a:gd name="T1" fmla="*/ 105 h 108"/>
                  <a:gd name="T2" fmla="*/ 180 w 354"/>
                  <a:gd name="T3" fmla="*/ 105 h 108"/>
                  <a:gd name="T4" fmla="*/ 196 w 354"/>
                  <a:gd name="T5" fmla="*/ 108 h 108"/>
                  <a:gd name="T6" fmla="*/ 212 w 354"/>
                  <a:gd name="T7" fmla="*/ 105 h 108"/>
                  <a:gd name="T8" fmla="*/ 348 w 354"/>
                  <a:gd name="T9" fmla="*/ 63 h 108"/>
                  <a:gd name="T10" fmla="*/ 348 w 354"/>
                  <a:gd name="T11" fmla="*/ 63 h 108"/>
                  <a:gd name="T12" fmla="*/ 351 w 354"/>
                  <a:gd name="T13" fmla="*/ 63 h 108"/>
                  <a:gd name="T14" fmla="*/ 354 w 354"/>
                  <a:gd name="T15" fmla="*/ 60 h 108"/>
                  <a:gd name="T16" fmla="*/ 348 w 354"/>
                  <a:gd name="T17" fmla="*/ 57 h 108"/>
                  <a:gd name="T18" fmla="*/ 203 w 354"/>
                  <a:gd name="T19" fmla="*/ 3 h 108"/>
                  <a:gd name="T20" fmla="*/ 203 w 354"/>
                  <a:gd name="T21" fmla="*/ 3 h 108"/>
                  <a:gd name="T22" fmla="*/ 187 w 354"/>
                  <a:gd name="T23" fmla="*/ 0 h 108"/>
                  <a:gd name="T24" fmla="*/ 171 w 354"/>
                  <a:gd name="T25" fmla="*/ 3 h 108"/>
                  <a:gd name="T26" fmla="*/ 10 w 354"/>
                  <a:gd name="T27" fmla="*/ 41 h 108"/>
                  <a:gd name="T28" fmla="*/ 10 w 354"/>
                  <a:gd name="T29" fmla="*/ 41 h 108"/>
                  <a:gd name="T30" fmla="*/ 3 w 354"/>
                  <a:gd name="T31" fmla="*/ 41 h 108"/>
                  <a:gd name="T32" fmla="*/ 0 w 354"/>
                  <a:gd name="T33" fmla="*/ 44 h 108"/>
                  <a:gd name="T34" fmla="*/ 3 w 354"/>
                  <a:gd name="T35" fmla="*/ 48 h 108"/>
                  <a:gd name="T36" fmla="*/ 10 w 354"/>
                  <a:gd name="T37" fmla="*/ 51 h 108"/>
                  <a:gd name="T38" fmla="*/ 180 w 354"/>
                  <a:gd name="T39" fmla="*/ 105 h 1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54"/>
                  <a:gd name="T61" fmla="*/ 0 h 108"/>
                  <a:gd name="T62" fmla="*/ 354 w 354"/>
                  <a:gd name="T63" fmla="*/ 108 h 1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54" h="108">
                    <a:moveTo>
                      <a:pt x="180" y="105"/>
                    </a:moveTo>
                    <a:lnTo>
                      <a:pt x="180" y="105"/>
                    </a:lnTo>
                    <a:lnTo>
                      <a:pt x="196" y="108"/>
                    </a:lnTo>
                    <a:lnTo>
                      <a:pt x="212" y="105"/>
                    </a:lnTo>
                    <a:lnTo>
                      <a:pt x="348" y="63"/>
                    </a:lnTo>
                    <a:lnTo>
                      <a:pt x="351" y="63"/>
                    </a:lnTo>
                    <a:lnTo>
                      <a:pt x="354" y="60"/>
                    </a:lnTo>
                    <a:lnTo>
                      <a:pt x="348" y="57"/>
                    </a:lnTo>
                    <a:lnTo>
                      <a:pt x="203" y="3"/>
                    </a:lnTo>
                    <a:lnTo>
                      <a:pt x="187" y="0"/>
                    </a:lnTo>
                    <a:lnTo>
                      <a:pt x="171" y="3"/>
                    </a:lnTo>
                    <a:lnTo>
                      <a:pt x="10" y="41"/>
                    </a:lnTo>
                    <a:lnTo>
                      <a:pt x="3" y="41"/>
                    </a:lnTo>
                    <a:lnTo>
                      <a:pt x="0" y="44"/>
                    </a:lnTo>
                    <a:lnTo>
                      <a:pt x="3" y="48"/>
                    </a:lnTo>
                    <a:lnTo>
                      <a:pt x="10" y="51"/>
                    </a:lnTo>
                    <a:lnTo>
                      <a:pt x="180" y="105"/>
                    </a:ln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10" name="Freeform 118"/>
              <p:cNvSpPr>
                <a:spLocks/>
              </p:cNvSpPr>
              <p:nvPr/>
            </p:nvSpPr>
            <p:spPr bwMode="auto">
              <a:xfrm>
                <a:off x="1331" y="2881"/>
                <a:ext cx="354" cy="108"/>
              </a:xfrm>
              <a:custGeom>
                <a:avLst/>
                <a:gdLst>
                  <a:gd name="T0" fmla="*/ 348 w 354"/>
                  <a:gd name="T1" fmla="*/ 57 h 108"/>
                  <a:gd name="T2" fmla="*/ 316 w 354"/>
                  <a:gd name="T3" fmla="*/ 44 h 108"/>
                  <a:gd name="T4" fmla="*/ 278 w 354"/>
                  <a:gd name="T5" fmla="*/ 32 h 108"/>
                  <a:gd name="T6" fmla="*/ 237 w 354"/>
                  <a:gd name="T7" fmla="*/ 16 h 108"/>
                  <a:gd name="T8" fmla="*/ 203 w 354"/>
                  <a:gd name="T9" fmla="*/ 3 h 108"/>
                  <a:gd name="T10" fmla="*/ 203 w 354"/>
                  <a:gd name="T11" fmla="*/ 3 h 108"/>
                  <a:gd name="T12" fmla="*/ 199 w 354"/>
                  <a:gd name="T13" fmla="*/ 3 h 108"/>
                  <a:gd name="T14" fmla="*/ 199 w 354"/>
                  <a:gd name="T15" fmla="*/ 3 h 108"/>
                  <a:gd name="T16" fmla="*/ 184 w 354"/>
                  <a:gd name="T17" fmla="*/ 0 h 108"/>
                  <a:gd name="T18" fmla="*/ 171 w 354"/>
                  <a:gd name="T19" fmla="*/ 3 h 108"/>
                  <a:gd name="T20" fmla="*/ 155 w 354"/>
                  <a:gd name="T21" fmla="*/ 6 h 108"/>
                  <a:gd name="T22" fmla="*/ 111 w 354"/>
                  <a:gd name="T23" fmla="*/ 16 h 108"/>
                  <a:gd name="T24" fmla="*/ 66 w 354"/>
                  <a:gd name="T25" fmla="*/ 25 h 108"/>
                  <a:gd name="T26" fmla="*/ 22 w 354"/>
                  <a:gd name="T27" fmla="*/ 38 h 108"/>
                  <a:gd name="T28" fmla="*/ 10 w 354"/>
                  <a:gd name="T29" fmla="*/ 41 h 108"/>
                  <a:gd name="T30" fmla="*/ 10 w 354"/>
                  <a:gd name="T31" fmla="*/ 41 h 108"/>
                  <a:gd name="T32" fmla="*/ 3 w 354"/>
                  <a:gd name="T33" fmla="*/ 41 h 108"/>
                  <a:gd name="T34" fmla="*/ 0 w 354"/>
                  <a:gd name="T35" fmla="*/ 44 h 108"/>
                  <a:gd name="T36" fmla="*/ 3 w 354"/>
                  <a:gd name="T37" fmla="*/ 48 h 108"/>
                  <a:gd name="T38" fmla="*/ 10 w 354"/>
                  <a:gd name="T39" fmla="*/ 51 h 108"/>
                  <a:gd name="T40" fmla="*/ 19 w 354"/>
                  <a:gd name="T41" fmla="*/ 54 h 108"/>
                  <a:gd name="T42" fmla="*/ 60 w 354"/>
                  <a:gd name="T43" fmla="*/ 67 h 108"/>
                  <a:gd name="T44" fmla="*/ 101 w 354"/>
                  <a:gd name="T45" fmla="*/ 79 h 108"/>
                  <a:gd name="T46" fmla="*/ 139 w 354"/>
                  <a:gd name="T47" fmla="*/ 92 h 108"/>
                  <a:gd name="T48" fmla="*/ 180 w 354"/>
                  <a:gd name="T49" fmla="*/ 105 h 108"/>
                  <a:gd name="T50" fmla="*/ 180 w 354"/>
                  <a:gd name="T51" fmla="*/ 105 h 108"/>
                  <a:gd name="T52" fmla="*/ 180 w 354"/>
                  <a:gd name="T53" fmla="*/ 105 h 108"/>
                  <a:gd name="T54" fmla="*/ 196 w 354"/>
                  <a:gd name="T55" fmla="*/ 108 h 108"/>
                  <a:gd name="T56" fmla="*/ 212 w 354"/>
                  <a:gd name="T57" fmla="*/ 105 h 108"/>
                  <a:gd name="T58" fmla="*/ 222 w 354"/>
                  <a:gd name="T59" fmla="*/ 101 h 108"/>
                  <a:gd name="T60" fmla="*/ 266 w 354"/>
                  <a:gd name="T61" fmla="*/ 89 h 108"/>
                  <a:gd name="T62" fmla="*/ 313 w 354"/>
                  <a:gd name="T63" fmla="*/ 76 h 108"/>
                  <a:gd name="T64" fmla="*/ 348 w 354"/>
                  <a:gd name="T65" fmla="*/ 63 h 108"/>
                  <a:gd name="T66" fmla="*/ 348 w 354"/>
                  <a:gd name="T67" fmla="*/ 63 h 108"/>
                  <a:gd name="T68" fmla="*/ 351 w 354"/>
                  <a:gd name="T69" fmla="*/ 63 h 108"/>
                  <a:gd name="T70" fmla="*/ 354 w 354"/>
                  <a:gd name="T71" fmla="*/ 60 h 108"/>
                  <a:gd name="T72" fmla="*/ 348 w 354"/>
                  <a:gd name="T73" fmla="*/ 57 h 108"/>
                  <a:gd name="T74" fmla="*/ 348 w 354"/>
                  <a:gd name="T75" fmla="*/ 57 h 1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4"/>
                  <a:gd name="T115" fmla="*/ 0 h 108"/>
                  <a:gd name="T116" fmla="*/ 354 w 354"/>
                  <a:gd name="T117" fmla="*/ 108 h 10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4" h="108">
                    <a:moveTo>
                      <a:pt x="348" y="57"/>
                    </a:moveTo>
                    <a:lnTo>
                      <a:pt x="316" y="44"/>
                    </a:lnTo>
                    <a:lnTo>
                      <a:pt x="278" y="32"/>
                    </a:lnTo>
                    <a:lnTo>
                      <a:pt x="237" y="16"/>
                    </a:lnTo>
                    <a:lnTo>
                      <a:pt x="203" y="3"/>
                    </a:lnTo>
                    <a:lnTo>
                      <a:pt x="199" y="3"/>
                    </a:lnTo>
                    <a:lnTo>
                      <a:pt x="184" y="0"/>
                    </a:lnTo>
                    <a:lnTo>
                      <a:pt x="171" y="3"/>
                    </a:lnTo>
                    <a:lnTo>
                      <a:pt x="155" y="6"/>
                    </a:lnTo>
                    <a:lnTo>
                      <a:pt x="111" y="16"/>
                    </a:lnTo>
                    <a:lnTo>
                      <a:pt x="66" y="25"/>
                    </a:lnTo>
                    <a:lnTo>
                      <a:pt x="22" y="38"/>
                    </a:lnTo>
                    <a:lnTo>
                      <a:pt x="10" y="41"/>
                    </a:lnTo>
                    <a:lnTo>
                      <a:pt x="3" y="41"/>
                    </a:lnTo>
                    <a:lnTo>
                      <a:pt x="0" y="44"/>
                    </a:lnTo>
                    <a:lnTo>
                      <a:pt x="3" y="48"/>
                    </a:lnTo>
                    <a:lnTo>
                      <a:pt x="10" y="51"/>
                    </a:lnTo>
                    <a:lnTo>
                      <a:pt x="19" y="54"/>
                    </a:lnTo>
                    <a:lnTo>
                      <a:pt x="60" y="67"/>
                    </a:lnTo>
                    <a:lnTo>
                      <a:pt x="101" y="79"/>
                    </a:lnTo>
                    <a:lnTo>
                      <a:pt x="139" y="92"/>
                    </a:lnTo>
                    <a:lnTo>
                      <a:pt x="180" y="105"/>
                    </a:lnTo>
                    <a:lnTo>
                      <a:pt x="196" y="108"/>
                    </a:lnTo>
                    <a:lnTo>
                      <a:pt x="212" y="105"/>
                    </a:lnTo>
                    <a:lnTo>
                      <a:pt x="222" y="101"/>
                    </a:lnTo>
                    <a:lnTo>
                      <a:pt x="266" y="89"/>
                    </a:lnTo>
                    <a:lnTo>
                      <a:pt x="313" y="76"/>
                    </a:lnTo>
                    <a:lnTo>
                      <a:pt x="348" y="63"/>
                    </a:lnTo>
                    <a:lnTo>
                      <a:pt x="351" y="63"/>
                    </a:lnTo>
                    <a:lnTo>
                      <a:pt x="354" y="60"/>
                    </a:lnTo>
                    <a:lnTo>
                      <a:pt x="348"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11" name="Freeform 119"/>
              <p:cNvSpPr>
                <a:spLocks/>
              </p:cNvSpPr>
              <p:nvPr/>
            </p:nvSpPr>
            <p:spPr bwMode="auto">
              <a:xfrm>
                <a:off x="1553" y="2944"/>
                <a:ext cx="221" cy="70"/>
              </a:xfrm>
              <a:custGeom>
                <a:avLst/>
                <a:gdLst>
                  <a:gd name="T0" fmla="*/ 215 w 221"/>
                  <a:gd name="T1" fmla="*/ 19 h 70"/>
                  <a:gd name="T2" fmla="*/ 170 w 221"/>
                  <a:gd name="T3" fmla="*/ 4 h 70"/>
                  <a:gd name="T4" fmla="*/ 164 w 221"/>
                  <a:gd name="T5" fmla="*/ 4 h 70"/>
                  <a:gd name="T6" fmla="*/ 164 w 221"/>
                  <a:gd name="T7" fmla="*/ 4 h 70"/>
                  <a:gd name="T8" fmla="*/ 151 w 221"/>
                  <a:gd name="T9" fmla="*/ 0 h 70"/>
                  <a:gd name="T10" fmla="*/ 139 w 221"/>
                  <a:gd name="T11" fmla="*/ 0 h 70"/>
                  <a:gd name="T12" fmla="*/ 113 w 221"/>
                  <a:gd name="T13" fmla="*/ 10 h 70"/>
                  <a:gd name="T14" fmla="*/ 56 w 221"/>
                  <a:gd name="T15" fmla="*/ 26 h 70"/>
                  <a:gd name="T16" fmla="*/ 3 w 221"/>
                  <a:gd name="T17" fmla="*/ 42 h 70"/>
                  <a:gd name="T18" fmla="*/ 3 w 221"/>
                  <a:gd name="T19" fmla="*/ 42 h 70"/>
                  <a:gd name="T20" fmla="*/ 0 w 221"/>
                  <a:gd name="T21" fmla="*/ 45 h 70"/>
                  <a:gd name="T22" fmla="*/ 0 w 221"/>
                  <a:gd name="T23" fmla="*/ 48 h 70"/>
                  <a:gd name="T24" fmla="*/ 0 w 221"/>
                  <a:gd name="T25" fmla="*/ 48 h 70"/>
                  <a:gd name="T26" fmla="*/ 6 w 221"/>
                  <a:gd name="T27" fmla="*/ 51 h 70"/>
                  <a:gd name="T28" fmla="*/ 50 w 221"/>
                  <a:gd name="T29" fmla="*/ 64 h 70"/>
                  <a:gd name="T30" fmla="*/ 63 w 221"/>
                  <a:gd name="T31" fmla="*/ 70 h 70"/>
                  <a:gd name="T32" fmla="*/ 63 w 221"/>
                  <a:gd name="T33" fmla="*/ 70 h 70"/>
                  <a:gd name="T34" fmla="*/ 79 w 221"/>
                  <a:gd name="T35" fmla="*/ 70 h 70"/>
                  <a:gd name="T36" fmla="*/ 91 w 221"/>
                  <a:gd name="T37" fmla="*/ 70 h 70"/>
                  <a:gd name="T38" fmla="*/ 104 w 221"/>
                  <a:gd name="T39" fmla="*/ 67 h 70"/>
                  <a:gd name="T40" fmla="*/ 161 w 221"/>
                  <a:gd name="T41" fmla="*/ 48 h 70"/>
                  <a:gd name="T42" fmla="*/ 215 w 221"/>
                  <a:gd name="T43" fmla="*/ 29 h 70"/>
                  <a:gd name="T44" fmla="*/ 215 w 221"/>
                  <a:gd name="T45" fmla="*/ 29 h 70"/>
                  <a:gd name="T46" fmla="*/ 218 w 221"/>
                  <a:gd name="T47" fmla="*/ 26 h 70"/>
                  <a:gd name="T48" fmla="*/ 221 w 221"/>
                  <a:gd name="T49" fmla="*/ 26 h 70"/>
                  <a:gd name="T50" fmla="*/ 215 w 221"/>
                  <a:gd name="T51" fmla="*/ 19 h 70"/>
                  <a:gd name="T52" fmla="*/ 215 w 221"/>
                  <a:gd name="T53" fmla="*/ 19 h 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21"/>
                  <a:gd name="T82" fmla="*/ 0 h 70"/>
                  <a:gd name="T83" fmla="*/ 221 w 221"/>
                  <a:gd name="T84" fmla="*/ 70 h 7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21" h="70">
                    <a:moveTo>
                      <a:pt x="215" y="19"/>
                    </a:moveTo>
                    <a:lnTo>
                      <a:pt x="170" y="4"/>
                    </a:lnTo>
                    <a:lnTo>
                      <a:pt x="164" y="4"/>
                    </a:lnTo>
                    <a:lnTo>
                      <a:pt x="151" y="0"/>
                    </a:lnTo>
                    <a:lnTo>
                      <a:pt x="139" y="0"/>
                    </a:lnTo>
                    <a:lnTo>
                      <a:pt x="113" y="10"/>
                    </a:lnTo>
                    <a:lnTo>
                      <a:pt x="56" y="26"/>
                    </a:lnTo>
                    <a:lnTo>
                      <a:pt x="3" y="42"/>
                    </a:lnTo>
                    <a:lnTo>
                      <a:pt x="0" y="45"/>
                    </a:lnTo>
                    <a:lnTo>
                      <a:pt x="0" y="48"/>
                    </a:lnTo>
                    <a:lnTo>
                      <a:pt x="6" y="51"/>
                    </a:lnTo>
                    <a:lnTo>
                      <a:pt x="50" y="64"/>
                    </a:lnTo>
                    <a:lnTo>
                      <a:pt x="63" y="70"/>
                    </a:lnTo>
                    <a:lnTo>
                      <a:pt x="79" y="70"/>
                    </a:lnTo>
                    <a:lnTo>
                      <a:pt x="91" y="70"/>
                    </a:lnTo>
                    <a:lnTo>
                      <a:pt x="104" y="67"/>
                    </a:lnTo>
                    <a:lnTo>
                      <a:pt x="161" y="48"/>
                    </a:lnTo>
                    <a:lnTo>
                      <a:pt x="215" y="29"/>
                    </a:lnTo>
                    <a:lnTo>
                      <a:pt x="218" y="26"/>
                    </a:lnTo>
                    <a:lnTo>
                      <a:pt x="221" y="26"/>
                    </a:lnTo>
                    <a:lnTo>
                      <a:pt x="215"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12" name="Freeform 120"/>
              <p:cNvSpPr>
                <a:spLocks/>
              </p:cNvSpPr>
              <p:nvPr/>
            </p:nvSpPr>
            <p:spPr bwMode="auto">
              <a:xfrm>
                <a:off x="1553" y="2948"/>
                <a:ext cx="221" cy="72"/>
              </a:xfrm>
              <a:custGeom>
                <a:avLst/>
                <a:gdLst>
                  <a:gd name="T0" fmla="*/ 63 w 221"/>
                  <a:gd name="T1" fmla="*/ 69 h 72"/>
                  <a:gd name="T2" fmla="*/ 63 w 221"/>
                  <a:gd name="T3" fmla="*/ 69 h 72"/>
                  <a:gd name="T4" fmla="*/ 79 w 221"/>
                  <a:gd name="T5" fmla="*/ 72 h 72"/>
                  <a:gd name="T6" fmla="*/ 91 w 221"/>
                  <a:gd name="T7" fmla="*/ 69 h 72"/>
                  <a:gd name="T8" fmla="*/ 215 w 221"/>
                  <a:gd name="T9" fmla="*/ 28 h 72"/>
                  <a:gd name="T10" fmla="*/ 215 w 221"/>
                  <a:gd name="T11" fmla="*/ 28 h 72"/>
                  <a:gd name="T12" fmla="*/ 218 w 221"/>
                  <a:gd name="T13" fmla="*/ 28 h 72"/>
                  <a:gd name="T14" fmla="*/ 221 w 221"/>
                  <a:gd name="T15" fmla="*/ 25 h 72"/>
                  <a:gd name="T16" fmla="*/ 215 w 221"/>
                  <a:gd name="T17" fmla="*/ 22 h 72"/>
                  <a:gd name="T18" fmla="*/ 164 w 221"/>
                  <a:gd name="T19" fmla="*/ 3 h 72"/>
                  <a:gd name="T20" fmla="*/ 164 w 221"/>
                  <a:gd name="T21" fmla="*/ 3 h 72"/>
                  <a:gd name="T22" fmla="*/ 151 w 221"/>
                  <a:gd name="T23" fmla="*/ 0 h 72"/>
                  <a:gd name="T24" fmla="*/ 139 w 221"/>
                  <a:gd name="T25" fmla="*/ 3 h 72"/>
                  <a:gd name="T26" fmla="*/ 3 w 221"/>
                  <a:gd name="T27" fmla="*/ 41 h 72"/>
                  <a:gd name="T28" fmla="*/ 3 w 221"/>
                  <a:gd name="T29" fmla="*/ 41 h 72"/>
                  <a:gd name="T30" fmla="*/ 0 w 221"/>
                  <a:gd name="T31" fmla="*/ 44 h 72"/>
                  <a:gd name="T32" fmla="*/ 0 w 221"/>
                  <a:gd name="T33" fmla="*/ 47 h 72"/>
                  <a:gd name="T34" fmla="*/ 0 w 221"/>
                  <a:gd name="T35" fmla="*/ 50 h 72"/>
                  <a:gd name="T36" fmla="*/ 6 w 221"/>
                  <a:gd name="T37" fmla="*/ 50 h 72"/>
                  <a:gd name="T38" fmla="*/ 63 w 221"/>
                  <a:gd name="T39" fmla="*/ 69 h 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1"/>
                  <a:gd name="T61" fmla="*/ 0 h 72"/>
                  <a:gd name="T62" fmla="*/ 221 w 221"/>
                  <a:gd name="T63" fmla="*/ 72 h 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1" h="72">
                    <a:moveTo>
                      <a:pt x="63" y="69"/>
                    </a:moveTo>
                    <a:lnTo>
                      <a:pt x="63" y="69"/>
                    </a:lnTo>
                    <a:lnTo>
                      <a:pt x="79" y="72"/>
                    </a:lnTo>
                    <a:lnTo>
                      <a:pt x="91" y="69"/>
                    </a:lnTo>
                    <a:lnTo>
                      <a:pt x="215" y="28"/>
                    </a:lnTo>
                    <a:lnTo>
                      <a:pt x="218" y="28"/>
                    </a:lnTo>
                    <a:lnTo>
                      <a:pt x="221" y="25"/>
                    </a:lnTo>
                    <a:lnTo>
                      <a:pt x="215" y="22"/>
                    </a:lnTo>
                    <a:lnTo>
                      <a:pt x="164" y="3"/>
                    </a:lnTo>
                    <a:lnTo>
                      <a:pt x="151" y="0"/>
                    </a:lnTo>
                    <a:lnTo>
                      <a:pt x="139" y="3"/>
                    </a:lnTo>
                    <a:lnTo>
                      <a:pt x="3" y="41"/>
                    </a:lnTo>
                    <a:lnTo>
                      <a:pt x="0" y="44"/>
                    </a:lnTo>
                    <a:lnTo>
                      <a:pt x="0" y="47"/>
                    </a:lnTo>
                    <a:lnTo>
                      <a:pt x="0" y="50"/>
                    </a:lnTo>
                    <a:lnTo>
                      <a:pt x="6" y="50"/>
                    </a:lnTo>
                    <a:lnTo>
                      <a:pt x="63" y="69"/>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13" name="Freeform 121"/>
              <p:cNvSpPr>
                <a:spLocks/>
              </p:cNvSpPr>
              <p:nvPr/>
            </p:nvSpPr>
            <p:spPr bwMode="auto">
              <a:xfrm>
                <a:off x="1553" y="2948"/>
                <a:ext cx="221" cy="72"/>
              </a:xfrm>
              <a:custGeom>
                <a:avLst/>
                <a:gdLst>
                  <a:gd name="T0" fmla="*/ 215 w 221"/>
                  <a:gd name="T1" fmla="*/ 22 h 72"/>
                  <a:gd name="T2" fmla="*/ 215 w 221"/>
                  <a:gd name="T3" fmla="*/ 22 h 72"/>
                  <a:gd name="T4" fmla="*/ 215 w 221"/>
                  <a:gd name="T5" fmla="*/ 22 h 72"/>
                  <a:gd name="T6" fmla="*/ 174 w 221"/>
                  <a:gd name="T7" fmla="*/ 6 h 72"/>
                  <a:gd name="T8" fmla="*/ 164 w 221"/>
                  <a:gd name="T9" fmla="*/ 3 h 72"/>
                  <a:gd name="T10" fmla="*/ 164 w 221"/>
                  <a:gd name="T11" fmla="*/ 3 h 72"/>
                  <a:gd name="T12" fmla="*/ 151 w 221"/>
                  <a:gd name="T13" fmla="*/ 0 h 72"/>
                  <a:gd name="T14" fmla="*/ 139 w 221"/>
                  <a:gd name="T15" fmla="*/ 3 h 72"/>
                  <a:gd name="T16" fmla="*/ 132 w 221"/>
                  <a:gd name="T17" fmla="*/ 3 h 72"/>
                  <a:gd name="T18" fmla="*/ 88 w 221"/>
                  <a:gd name="T19" fmla="*/ 15 h 72"/>
                  <a:gd name="T20" fmla="*/ 44 w 221"/>
                  <a:gd name="T21" fmla="*/ 31 h 72"/>
                  <a:gd name="T22" fmla="*/ 3 w 221"/>
                  <a:gd name="T23" fmla="*/ 41 h 72"/>
                  <a:gd name="T24" fmla="*/ 3 w 221"/>
                  <a:gd name="T25" fmla="*/ 41 h 72"/>
                  <a:gd name="T26" fmla="*/ 0 w 221"/>
                  <a:gd name="T27" fmla="*/ 44 h 72"/>
                  <a:gd name="T28" fmla="*/ 0 w 221"/>
                  <a:gd name="T29" fmla="*/ 47 h 72"/>
                  <a:gd name="T30" fmla="*/ 0 w 221"/>
                  <a:gd name="T31" fmla="*/ 47 h 72"/>
                  <a:gd name="T32" fmla="*/ 6 w 221"/>
                  <a:gd name="T33" fmla="*/ 50 h 72"/>
                  <a:gd name="T34" fmla="*/ 37 w 221"/>
                  <a:gd name="T35" fmla="*/ 63 h 72"/>
                  <a:gd name="T36" fmla="*/ 63 w 221"/>
                  <a:gd name="T37" fmla="*/ 69 h 72"/>
                  <a:gd name="T38" fmla="*/ 63 w 221"/>
                  <a:gd name="T39" fmla="*/ 69 h 72"/>
                  <a:gd name="T40" fmla="*/ 79 w 221"/>
                  <a:gd name="T41" fmla="*/ 72 h 72"/>
                  <a:gd name="T42" fmla="*/ 79 w 221"/>
                  <a:gd name="T43" fmla="*/ 72 h 72"/>
                  <a:gd name="T44" fmla="*/ 91 w 221"/>
                  <a:gd name="T45" fmla="*/ 69 h 72"/>
                  <a:gd name="T46" fmla="*/ 123 w 221"/>
                  <a:gd name="T47" fmla="*/ 60 h 72"/>
                  <a:gd name="T48" fmla="*/ 167 w 221"/>
                  <a:gd name="T49" fmla="*/ 44 h 72"/>
                  <a:gd name="T50" fmla="*/ 212 w 221"/>
                  <a:gd name="T51" fmla="*/ 31 h 72"/>
                  <a:gd name="T52" fmla="*/ 215 w 221"/>
                  <a:gd name="T53" fmla="*/ 28 h 72"/>
                  <a:gd name="T54" fmla="*/ 215 w 221"/>
                  <a:gd name="T55" fmla="*/ 28 h 72"/>
                  <a:gd name="T56" fmla="*/ 218 w 221"/>
                  <a:gd name="T57" fmla="*/ 28 h 72"/>
                  <a:gd name="T58" fmla="*/ 221 w 221"/>
                  <a:gd name="T59" fmla="*/ 25 h 72"/>
                  <a:gd name="T60" fmla="*/ 215 w 221"/>
                  <a:gd name="T61" fmla="*/ 22 h 72"/>
                  <a:gd name="T62" fmla="*/ 215 w 221"/>
                  <a:gd name="T63" fmla="*/ 22 h 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21"/>
                  <a:gd name="T97" fmla="*/ 0 h 72"/>
                  <a:gd name="T98" fmla="*/ 221 w 221"/>
                  <a:gd name="T99" fmla="*/ 72 h 7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21" h="72">
                    <a:moveTo>
                      <a:pt x="215" y="22"/>
                    </a:moveTo>
                    <a:lnTo>
                      <a:pt x="215" y="22"/>
                    </a:lnTo>
                    <a:lnTo>
                      <a:pt x="174" y="6"/>
                    </a:lnTo>
                    <a:lnTo>
                      <a:pt x="164" y="3"/>
                    </a:lnTo>
                    <a:lnTo>
                      <a:pt x="151" y="0"/>
                    </a:lnTo>
                    <a:lnTo>
                      <a:pt x="139" y="3"/>
                    </a:lnTo>
                    <a:lnTo>
                      <a:pt x="132" y="3"/>
                    </a:lnTo>
                    <a:lnTo>
                      <a:pt x="88" y="15"/>
                    </a:lnTo>
                    <a:lnTo>
                      <a:pt x="44" y="31"/>
                    </a:lnTo>
                    <a:lnTo>
                      <a:pt x="3" y="41"/>
                    </a:lnTo>
                    <a:lnTo>
                      <a:pt x="0" y="44"/>
                    </a:lnTo>
                    <a:lnTo>
                      <a:pt x="0" y="47"/>
                    </a:lnTo>
                    <a:lnTo>
                      <a:pt x="6" y="50"/>
                    </a:lnTo>
                    <a:lnTo>
                      <a:pt x="37" y="63"/>
                    </a:lnTo>
                    <a:lnTo>
                      <a:pt x="63" y="69"/>
                    </a:lnTo>
                    <a:lnTo>
                      <a:pt x="79" y="72"/>
                    </a:lnTo>
                    <a:lnTo>
                      <a:pt x="91" y="69"/>
                    </a:lnTo>
                    <a:lnTo>
                      <a:pt x="123" y="60"/>
                    </a:lnTo>
                    <a:lnTo>
                      <a:pt x="167" y="44"/>
                    </a:lnTo>
                    <a:lnTo>
                      <a:pt x="212" y="31"/>
                    </a:lnTo>
                    <a:lnTo>
                      <a:pt x="215" y="28"/>
                    </a:lnTo>
                    <a:lnTo>
                      <a:pt x="218" y="28"/>
                    </a:lnTo>
                    <a:lnTo>
                      <a:pt x="221" y="25"/>
                    </a:lnTo>
                    <a:lnTo>
                      <a:pt x="215"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14" name="Rectangle 122"/>
              <p:cNvSpPr>
                <a:spLocks noChangeArrowheads="1"/>
              </p:cNvSpPr>
              <p:nvPr/>
            </p:nvSpPr>
            <p:spPr bwMode="auto">
              <a:xfrm>
                <a:off x="1553" y="2992"/>
                <a:ext cx="1" cy="3"/>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ko-KR" altLang="ko-KR"/>
              </a:p>
            </p:txBody>
          </p:sp>
          <p:sp>
            <p:nvSpPr>
              <p:cNvPr id="15915" name="Freeform 123"/>
              <p:cNvSpPr>
                <a:spLocks/>
              </p:cNvSpPr>
              <p:nvPr/>
            </p:nvSpPr>
            <p:spPr bwMode="auto">
              <a:xfrm>
                <a:off x="527" y="2688"/>
                <a:ext cx="1149" cy="272"/>
              </a:xfrm>
              <a:custGeom>
                <a:avLst/>
                <a:gdLst>
                  <a:gd name="T0" fmla="*/ 763 w 1149"/>
                  <a:gd name="T1" fmla="*/ 0 h 272"/>
                  <a:gd name="T2" fmla="*/ 0 w 1149"/>
                  <a:gd name="T3" fmla="*/ 117 h 272"/>
                  <a:gd name="T4" fmla="*/ 434 w 1149"/>
                  <a:gd name="T5" fmla="*/ 272 h 272"/>
                  <a:gd name="T6" fmla="*/ 1149 w 1149"/>
                  <a:gd name="T7" fmla="*/ 114 h 272"/>
                  <a:gd name="T8" fmla="*/ 763 w 1149"/>
                  <a:gd name="T9" fmla="*/ 0 h 272"/>
                  <a:gd name="T10" fmla="*/ 0 60000 65536"/>
                  <a:gd name="T11" fmla="*/ 0 60000 65536"/>
                  <a:gd name="T12" fmla="*/ 0 60000 65536"/>
                  <a:gd name="T13" fmla="*/ 0 60000 65536"/>
                  <a:gd name="T14" fmla="*/ 0 60000 65536"/>
                  <a:gd name="T15" fmla="*/ 0 w 1149"/>
                  <a:gd name="T16" fmla="*/ 0 h 272"/>
                  <a:gd name="T17" fmla="*/ 1149 w 1149"/>
                  <a:gd name="T18" fmla="*/ 272 h 272"/>
                </a:gdLst>
                <a:ahLst/>
                <a:cxnLst>
                  <a:cxn ang="T10">
                    <a:pos x="T0" y="T1"/>
                  </a:cxn>
                  <a:cxn ang="T11">
                    <a:pos x="T2" y="T3"/>
                  </a:cxn>
                  <a:cxn ang="T12">
                    <a:pos x="T4" y="T5"/>
                  </a:cxn>
                  <a:cxn ang="T13">
                    <a:pos x="T6" y="T7"/>
                  </a:cxn>
                  <a:cxn ang="T14">
                    <a:pos x="T8" y="T9"/>
                  </a:cxn>
                </a:cxnLst>
                <a:rect l="T15" t="T16" r="T17" b="T18"/>
                <a:pathLst>
                  <a:path w="1149" h="272">
                    <a:moveTo>
                      <a:pt x="763" y="0"/>
                    </a:moveTo>
                    <a:lnTo>
                      <a:pt x="0" y="117"/>
                    </a:lnTo>
                    <a:lnTo>
                      <a:pt x="434" y="272"/>
                    </a:lnTo>
                    <a:lnTo>
                      <a:pt x="1149" y="114"/>
                    </a:lnTo>
                    <a:lnTo>
                      <a:pt x="763" y="0"/>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16" name="Freeform 124"/>
              <p:cNvSpPr>
                <a:spLocks noEditPoints="1"/>
              </p:cNvSpPr>
              <p:nvPr/>
            </p:nvSpPr>
            <p:spPr bwMode="auto">
              <a:xfrm>
                <a:off x="559" y="2691"/>
                <a:ext cx="1092" cy="263"/>
              </a:xfrm>
              <a:custGeom>
                <a:avLst/>
                <a:gdLst>
                  <a:gd name="T0" fmla="*/ 649 w 1092"/>
                  <a:gd name="T1" fmla="*/ 19 h 263"/>
                  <a:gd name="T2" fmla="*/ 614 w 1092"/>
                  <a:gd name="T3" fmla="*/ 32 h 263"/>
                  <a:gd name="T4" fmla="*/ 592 w 1092"/>
                  <a:gd name="T5" fmla="*/ 35 h 263"/>
                  <a:gd name="T6" fmla="*/ 538 w 1092"/>
                  <a:gd name="T7" fmla="*/ 41 h 263"/>
                  <a:gd name="T8" fmla="*/ 478 w 1092"/>
                  <a:gd name="T9" fmla="*/ 54 h 263"/>
                  <a:gd name="T10" fmla="*/ 418 w 1092"/>
                  <a:gd name="T11" fmla="*/ 64 h 263"/>
                  <a:gd name="T12" fmla="*/ 351 w 1092"/>
                  <a:gd name="T13" fmla="*/ 67 h 263"/>
                  <a:gd name="T14" fmla="*/ 282 w 1092"/>
                  <a:gd name="T15" fmla="*/ 76 h 263"/>
                  <a:gd name="T16" fmla="*/ 222 w 1092"/>
                  <a:gd name="T17" fmla="*/ 95 h 263"/>
                  <a:gd name="T18" fmla="*/ 155 w 1092"/>
                  <a:gd name="T19" fmla="*/ 105 h 263"/>
                  <a:gd name="T20" fmla="*/ 13 w 1092"/>
                  <a:gd name="T21" fmla="*/ 114 h 263"/>
                  <a:gd name="T22" fmla="*/ 782 w 1092"/>
                  <a:gd name="T23" fmla="*/ 41 h 263"/>
                  <a:gd name="T24" fmla="*/ 658 w 1092"/>
                  <a:gd name="T25" fmla="*/ 29 h 263"/>
                  <a:gd name="T26" fmla="*/ 630 w 1092"/>
                  <a:gd name="T27" fmla="*/ 45 h 263"/>
                  <a:gd name="T28" fmla="*/ 557 w 1092"/>
                  <a:gd name="T29" fmla="*/ 48 h 263"/>
                  <a:gd name="T30" fmla="*/ 497 w 1092"/>
                  <a:gd name="T31" fmla="*/ 54 h 263"/>
                  <a:gd name="T32" fmla="*/ 440 w 1092"/>
                  <a:gd name="T33" fmla="*/ 64 h 263"/>
                  <a:gd name="T34" fmla="*/ 424 w 1092"/>
                  <a:gd name="T35" fmla="*/ 67 h 263"/>
                  <a:gd name="T36" fmla="*/ 424 w 1092"/>
                  <a:gd name="T37" fmla="*/ 67 h 263"/>
                  <a:gd name="T38" fmla="*/ 424 w 1092"/>
                  <a:gd name="T39" fmla="*/ 98 h 263"/>
                  <a:gd name="T40" fmla="*/ 367 w 1092"/>
                  <a:gd name="T41" fmla="*/ 111 h 263"/>
                  <a:gd name="T42" fmla="*/ 301 w 1092"/>
                  <a:gd name="T43" fmla="*/ 124 h 263"/>
                  <a:gd name="T44" fmla="*/ 171 w 1092"/>
                  <a:gd name="T45" fmla="*/ 140 h 263"/>
                  <a:gd name="T46" fmla="*/ 63 w 1092"/>
                  <a:gd name="T47" fmla="*/ 124 h 263"/>
                  <a:gd name="T48" fmla="*/ 275 w 1092"/>
                  <a:gd name="T49" fmla="*/ 171 h 263"/>
                  <a:gd name="T50" fmla="*/ 278 w 1092"/>
                  <a:gd name="T51" fmla="*/ 177 h 263"/>
                  <a:gd name="T52" fmla="*/ 225 w 1092"/>
                  <a:gd name="T53" fmla="*/ 146 h 263"/>
                  <a:gd name="T54" fmla="*/ 411 w 1092"/>
                  <a:gd name="T55" fmla="*/ 152 h 263"/>
                  <a:gd name="T56" fmla="*/ 373 w 1092"/>
                  <a:gd name="T57" fmla="*/ 117 h 263"/>
                  <a:gd name="T58" fmla="*/ 475 w 1092"/>
                  <a:gd name="T59" fmla="*/ 105 h 263"/>
                  <a:gd name="T60" fmla="*/ 598 w 1092"/>
                  <a:gd name="T61" fmla="*/ 117 h 263"/>
                  <a:gd name="T62" fmla="*/ 630 w 1092"/>
                  <a:gd name="T63" fmla="*/ 111 h 263"/>
                  <a:gd name="T64" fmla="*/ 611 w 1092"/>
                  <a:gd name="T65" fmla="*/ 114 h 263"/>
                  <a:gd name="T66" fmla="*/ 630 w 1092"/>
                  <a:gd name="T67" fmla="*/ 92 h 263"/>
                  <a:gd name="T68" fmla="*/ 655 w 1092"/>
                  <a:gd name="T69" fmla="*/ 70 h 263"/>
                  <a:gd name="T70" fmla="*/ 709 w 1092"/>
                  <a:gd name="T71" fmla="*/ 60 h 263"/>
                  <a:gd name="T72" fmla="*/ 782 w 1092"/>
                  <a:gd name="T73" fmla="*/ 45 h 263"/>
                  <a:gd name="T74" fmla="*/ 905 w 1092"/>
                  <a:gd name="T75" fmla="*/ 54 h 263"/>
                  <a:gd name="T76" fmla="*/ 1000 w 1092"/>
                  <a:gd name="T77" fmla="*/ 86 h 263"/>
                  <a:gd name="T78" fmla="*/ 937 w 1092"/>
                  <a:gd name="T79" fmla="*/ 89 h 263"/>
                  <a:gd name="T80" fmla="*/ 902 w 1092"/>
                  <a:gd name="T81" fmla="*/ 105 h 263"/>
                  <a:gd name="T82" fmla="*/ 851 w 1092"/>
                  <a:gd name="T83" fmla="*/ 117 h 263"/>
                  <a:gd name="T84" fmla="*/ 820 w 1092"/>
                  <a:gd name="T85" fmla="*/ 124 h 263"/>
                  <a:gd name="T86" fmla="*/ 744 w 1092"/>
                  <a:gd name="T87" fmla="*/ 133 h 263"/>
                  <a:gd name="T88" fmla="*/ 627 w 1092"/>
                  <a:gd name="T89" fmla="*/ 121 h 263"/>
                  <a:gd name="T90" fmla="*/ 630 w 1092"/>
                  <a:gd name="T91" fmla="*/ 130 h 263"/>
                  <a:gd name="T92" fmla="*/ 623 w 1092"/>
                  <a:gd name="T93" fmla="*/ 162 h 263"/>
                  <a:gd name="T94" fmla="*/ 560 w 1092"/>
                  <a:gd name="T95" fmla="*/ 177 h 263"/>
                  <a:gd name="T96" fmla="*/ 525 w 1092"/>
                  <a:gd name="T97" fmla="*/ 184 h 263"/>
                  <a:gd name="T98" fmla="*/ 424 w 1092"/>
                  <a:gd name="T99" fmla="*/ 190 h 263"/>
                  <a:gd name="T100" fmla="*/ 367 w 1092"/>
                  <a:gd name="T101" fmla="*/ 177 h 263"/>
                  <a:gd name="T102" fmla="*/ 234 w 1092"/>
                  <a:gd name="T103" fmla="*/ 203 h 263"/>
                  <a:gd name="T104" fmla="*/ 987 w 1092"/>
                  <a:gd name="T105" fmla="*/ 95 h 263"/>
                  <a:gd name="T106" fmla="*/ 987 w 1092"/>
                  <a:gd name="T107" fmla="*/ 105 h 263"/>
                  <a:gd name="T108" fmla="*/ 937 w 1092"/>
                  <a:gd name="T109" fmla="*/ 114 h 263"/>
                  <a:gd name="T110" fmla="*/ 592 w 1092"/>
                  <a:gd name="T111" fmla="*/ 219 h 263"/>
                  <a:gd name="T112" fmla="*/ 595 w 1092"/>
                  <a:gd name="T113" fmla="*/ 225 h 263"/>
                  <a:gd name="T114" fmla="*/ 468 w 1092"/>
                  <a:gd name="T115" fmla="*/ 244 h 263"/>
                  <a:gd name="T116" fmla="*/ 339 w 1092"/>
                  <a:gd name="T117" fmla="*/ 241 h 263"/>
                  <a:gd name="T118" fmla="*/ 782 w 1092"/>
                  <a:gd name="T119" fmla="*/ 140 h 263"/>
                  <a:gd name="T120" fmla="*/ 937 w 1092"/>
                  <a:gd name="T121" fmla="*/ 149 h 2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92"/>
                  <a:gd name="T184" fmla="*/ 0 h 263"/>
                  <a:gd name="T185" fmla="*/ 1092 w 1092"/>
                  <a:gd name="T186" fmla="*/ 263 h 26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92" h="263">
                    <a:moveTo>
                      <a:pt x="696" y="10"/>
                    </a:moveTo>
                    <a:lnTo>
                      <a:pt x="699" y="13"/>
                    </a:lnTo>
                    <a:lnTo>
                      <a:pt x="718" y="13"/>
                    </a:lnTo>
                    <a:lnTo>
                      <a:pt x="731" y="13"/>
                    </a:lnTo>
                    <a:lnTo>
                      <a:pt x="750" y="10"/>
                    </a:lnTo>
                    <a:lnTo>
                      <a:pt x="750" y="7"/>
                    </a:lnTo>
                    <a:lnTo>
                      <a:pt x="744" y="3"/>
                    </a:lnTo>
                    <a:lnTo>
                      <a:pt x="740" y="3"/>
                    </a:lnTo>
                    <a:lnTo>
                      <a:pt x="731" y="0"/>
                    </a:lnTo>
                    <a:lnTo>
                      <a:pt x="721" y="0"/>
                    </a:lnTo>
                    <a:lnTo>
                      <a:pt x="693" y="7"/>
                    </a:lnTo>
                    <a:lnTo>
                      <a:pt x="690" y="7"/>
                    </a:lnTo>
                    <a:lnTo>
                      <a:pt x="696" y="10"/>
                    </a:lnTo>
                    <a:close/>
                    <a:moveTo>
                      <a:pt x="642" y="19"/>
                    </a:moveTo>
                    <a:lnTo>
                      <a:pt x="649" y="19"/>
                    </a:lnTo>
                    <a:lnTo>
                      <a:pt x="668" y="22"/>
                    </a:lnTo>
                    <a:lnTo>
                      <a:pt x="680" y="19"/>
                    </a:lnTo>
                    <a:lnTo>
                      <a:pt x="699" y="16"/>
                    </a:lnTo>
                    <a:lnTo>
                      <a:pt x="693" y="13"/>
                    </a:lnTo>
                    <a:lnTo>
                      <a:pt x="690" y="10"/>
                    </a:lnTo>
                    <a:lnTo>
                      <a:pt x="680" y="10"/>
                    </a:lnTo>
                    <a:lnTo>
                      <a:pt x="671" y="10"/>
                    </a:lnTo>
                    <a:lnTo>
                      <a:pt x="639" y="13"/>
                    </a:lnTo>
                    <a:lnTo>
                      <a:pt x="639" y="16"/>
                    </a:lnTo>
                    <a:lnTo>
                      <a:pt x="642" y="19"/>
                    </a:lnTo>
                    <a:close/>
                    <a:moveTo>
                      <a:pt x="589" y="26"/>
                    </a:moveTo>
                    <a:lnTo>
                      <a:pt x="595" y="29"/>
                    </a:lnTo>
                    <a:lnTo>
                      <a:pt x="614" y="32"/>
                    </a:lnTo>
                    <a:lnTo>
                      <a:pt x="630" y="29"/>
                    </a:lnTo>
                    <a:lnTo>
                      <a:pt x="645" y="26"/>
                    </a:lnTo>
                    <a:lnTo>
                      <a:pt x="649" y="22"/>
                    </a:lnTo>
                    <a:lnTo>
                      <a:pt x="642" y="22"/>
                    </a:lnTo>
                    <a:lnTo>
                      <a:pt x="636" y="19"/>
                    </a:lnTo>
                    <a:lnTo>
                      <a:pt x="627" y="19"/>
                    </a:lnTo>
                    <a:lnTo>
                      <a:pt x="617" y="16"/>
                    </a:lnTo>
                    <a:lnTo>
                      <a:pt x="585" y="22"/>
                    </a:lnTo>
                    <a:lnTo>
                      <a:pt x="585" y="26"/>
                    </a:lnTo>
                    <a:lnTo>
                      <a:pt x="589" y="26"/>
                    </a:lnTo>
                    <a:close/>
                    <a:moveTo>
                      <a:pt x="535" y="35"/>
                    </a:moveTo>
                    <a:lnTo>
                      <a:pt x="538" y="38"/>
                    </a:lnTo>
                    <a:lnTo>
                      <a:pt x="557" y="41"/>
                    </a:lnTo>
                    <a:lnTo>
                      <a:pt x="576" y="38"/>
                    </a:lnTo>
                    <a:lnTo>
                      <a:pt x="592" y="35"/>
                    </a:lnTo>
                    <a:lnTo>
                      <a:pt x="592" y="32"/>
                    </a:lnTo>
                    <a:lnTo>
                      <a:pt x="589" y="29"/>
                    </a:lnTo>
                    <a:lnTo>
                      <a:pt x="582" y="29"/>
                    </a:lnTo>
                    <a:lnTo>
                      <a:pt x="576" y="26"/>
                    </a:lnTo>
                    <a:lnTo>
                      <a:pt x="563" y="26"/>
                    </a:lnTo>
                    <a:lnTo>
                      <a:pt x="532" y="32"/>
                    </a:lnTo>
                    <a:lnTo>
                      <a:pt x="528" y="32"/>
                    </a:lnTo>
                    <a:lnTo>
                      <a:pt x="535" y="35"/>
                    </a:lnTo>
                    <a:close/>
                    <a:moveTo>
                      <a:pt x="478" y="45"/>
                    </a:moveTo>
                    <a:lnTo>
                      <a:pt x="481" y="48"/>
                    </a:lnTo>
                    <a:lnTo>
                      <a:pt x="500" y="48"/>
                    </a:lnTo>
                    <a:lnTo>
                      <a:pt x="525" y="45"/>
                    </a:lnTo>
                    <a:lnTo>
                      <a:pt x="535" y="45"/>
                    </a:lnTo>
                    <a:lnTo>
                      <a:pt x="538" y="41"/>
                    </a:lnTo>
                    <a:lnTo>
                      <a:pt x="532" y="38"/>
                    </a:lnTo>
                    <a:lnTo>
                      <a:pt x="525" y="38"/>
                    </a:lnTo>
                    <a:lnTo>
                      <a:pt x="506" y="35"/>
                    </a:lnTo>
                    <a:lnTo>
                      <a:pt x="475" y="41"/>
                    </a:lnTo>
                    <a:lnTo>
                      <a:pt x="471" y="41"/>
                    </a:lnTo>
                    <a:lnTo>
                      <a:pt x="475" y="45"/>
                    </a:lnTo>
                    <a:lnTo>
                      <a:pt x="478" y="45"/>
                    </a:lnTo>
                    <a:close/>
                    <a:moveTo>
                      <a:pt x="421" y="57"/>
                    </a:moveTo>
                    <a:lnTo>
                      <a:pt x="421" y="57"/>
                    </a:lnTo>
                    <a:lnTo>
                      <a:pt x="424" y="57"/>
                    </a:lnTo>
                    <a:lnTo>
                      <a:pt x="440" y="60"/>
                    </a:lnTo>
                    <a:lnTo>
                      <a:pt x="475" y="54"/>
                    </a:lnTo>
                    <a:lnTo>
                      <a:pt x="478" y="54"/>
                    </a:lnTo>
                    <a:lnTo>
                      <a:pt x="478" y="51"/>
                    </a:lnTo>
                    <a:lnTo>
                      <a:pt x="475" y="48"/>
                    </a:lnTo>
                    <a:lnTo>
                      <a:pt x="468" y="48"/>
                    </a:lnTo>
                    <a:lnTo>
                      <a:pt x="449" y="45"/>
                    </a:lnTo>
                    <a:lnTo>
                      <a:pt x="424" y="48"/>
                    </a:lnTo>
                    <a:lnTo>
                      <a:pt x="415" y="51"/>
                    </a:lnTo>
                    <a:lnTo>
                      <a:pt x="411" y="51"/>
                    </a:lnTo>
                    <a:lnTo>
                      <a:pt x="418" y="54"/>
                    </a:lnTo>
                    <a:lnTo>
                      <a:pt x="421" y="57"/>
                    </a:lnTo>
                    <a:close/>
                    <a:moveTo>
                      <a:pt x="358" y="67"/>
                    </a:moveTo>
                    <a:lnTo>
                      <a:pt x="358" y="67"/>
                    </a:lnTo>
                    <a:lnTo>
                      <a:pt x="373" y="70"/>
                    </a:lnTo>
                    <a:lnTo>
                      <a:pt x="380" y="70"/>
                    </a:lnTo>
                    <a:lnTo>
                      <a:pt x="418" y="64"/>
                    </a:lnTo>
                    <a:lnTo>
                      <a:pt x="418" y="60"/>
                    </a:lnTo>
                    <a:lnTo>
                      <a:pt x="415" y="57"/>
                    </a:lnTo>
                    <a:lnTo>
                      <a:pt x="408" y="57"/>
                    </a:lnTo>
                    <a:lnTo>
                      <a:pt x="399" y="54"/>
                    </a:lnTo>
                    <a:lnTo>
                      <a:pt x="389" y="54"/>
                    </a:lnTo>
                    <a:lnTo>
                      <a:pt x="373" y="57"/>
                    </a:lnTo>
                    <a:lnTo>
                      <a:pt x="351" y="60"/>
                    </a:lnTo>
                    <a:lnTo>
                      <a:pt x="348" y="60"/>
                    </a:lnTo>
                    <a:lnTo>
                      <a:pt x="354" y="64"/>
                    </a:lnTo>
                    <a:lnTo>
                      <a:pt x="358" y="67"/>
                    </a:lnTo>
                    <a:close/>
                    <a:moveTo>
                      <a:pt x="294" y="76"/>
                    </a:moveTo>
                    <a:lnTo>
                      <a:pt x="294" y="76"/>
                    </a:lnTo>
                    <a:lnTo>
                      <a:pt x="307" y="79"/>
                    </a:lnTo>
                    <a:lnTo>
                      <a:pt x="316" y="79"/>
                    </a:lnTo>
                    <a:lnTo>
                      <a:pt x="320" y="79"/>
                    </a:lnTo>
                    <a:lnTo>
                      <a:pt x="354" y="73"/>
                    </a:lnTo>
                    <a:lnTo>
                      <a:pt x="358" y="70"/>
                    </a:lnTo>
                    <a:lnTo>
                      <a:pt x="351" y="67"/>
                    </a:lnTo>
                    <a:lnTo>
                      <a:pt x="345" y="67"/>
                    </a:lnTo>
                    <a:lnTo>
                      <a:pt x="335" y="64"/>
                    </a:lnTo>
                    <a:lnTo>
                      <a:pt x="326" y="64"/>
                    </a:lnTo>
                    <a:lnTo>
                      <a:pt x="320" y="64"/>
                    </a:lnTo>
                    <a:lnTo>
                      <a:pt x="288" y="70"/>
                    </a:lnTo>
                    <a:lnTo>
                      <a:pt x="285" y="73"/>
                    </a:lnTo>
                    <a:lnTo>
                      <a:pt x="291" y="76"/>
                    </a:lnTo>
                    <a:lnTo>
                      <a:pt x="294" y="76"/>
                    </a:lnTo>
                    <a:close/>
                    <a:moveTo>
                      <a:pt x="225" y="86"/>
                    </a:moveTo>
                    <a:lnTo>
                      <a:pt x="228" y="86"/>
                    </a:lnTo>
                    <a:lnTo>
                      <a:pt x="240" y="89"/>
                    </a:lnTo>
                    <a:lnTo>
                      <a:pt x="250" y="89"/>
                    </a:lnTo>
                    <a:lnTo>
                      <a:pt x="269" y="86"/>
                    </a:lnTo>
                    <a:lnTo>
                      <a:pt x="288" y="83"/>
                    </a:lnTo>
                    <a:lnTo>
                      <a:pt x="291" y="83"/>
                    </a:lnTo>
                    <a:lnTo>
                      <a:pt x="285" y="79"/>
                    </a:lnTo>
                    <a:lnTo>
                      <a:pt x="282" y="76"/>
                    </a:lnTo>
                    <a:lnTo>
                      <a:pt x="269" y="73"/>
                    </a:lnTo>
                    <a:lnTo>
                      <a:pt x="259" y="73"/>
                    </a:lnTo>
                    <a:lnTo>
                      <a:pt x="222" y="79"/>
                    </a:lnTo>
                    <a:lnTo>
                      <a:pt x="218" y="79"/>
                    </a:lnTo>
                    <a:lnTo>
                      <a:pt x="218" y="83"/>
                    </a:lnTo>
                    <a:lnTo>
                      <a:pt x="225" y="86"/>
                    </a:lnTo>
                    <a:close/>
                    <a:moveTo>
                      <a:pt x="158" y="98"/>
                    </a:moveTo>
                    <a:lnTo>
                      <a:pt x="158" y="98"/>
                    </a:lnTo>
                    <a:lnTo>
                      <a:pt x="168" y="102"/>
                    </a:lnTo>
                    <a:lnTo>
                      <a:pt x="180" y="102"/>
                    </a:lnTo>
                    <a:lnTo>
                      <a:pt x="218" y="95"/>
                    </a:lnTo>
                    <a:lnTo>
                      <a:pt x="222" y="95"/>
                    </a:lnTo>
                    <a:lnTo>
                      <a:pt x="225" y="92"/>
                    </a:lnTo>
                    <a:lnTo>
                      <a:pt x="218" y="89"/>
                    </a:lnTo>
                    <a:lnTo>
                      <a:pt x="215" y="86"/>
                    </a:lnTo>
                    <a:lnTo>
                      <a:pt x="203" y="86"/>
                    </a:lnTo>
                    <a:lnTo>
                      <a:pt x="193" y="86"/>
                    </a:lnTo>
                    <a:lnTo>
                      <a:pt x="168" y="89"/>
                    </a:lnTo>
                    <a:lnTo>
                      <a:pt x="152" y="92"/>
                    </a:lnTo>
                    <a:lnTo>
                      <a:pt x="149" y="92"/>
                    </a:lnTo>
                    <a:lnTo>
                      <a:pt x="155" y="98"/>
                    </a:lnTo>
                    <a:lnTo>
                      <a:pt x="158" y="98"/>
                    </a:lnTo>
                    <a:close/>
                    <a:moveTo>
                      <a:pt x="85" y="111"/>
                    </a:moveTo>
                    <a:lnTo>
                      <a:pt x="85" y="111"/>
                    </a:lnTo>
                    <a:lnTo>
                      <a:pt x="98" y="114"/>
                    </a:lnTo>
                    <a:lnTo>
                      <a:pt x="108" y="114"/>
                    </a:lnTo>
                    <a:lnTo>
                      <a:pt x="117" y="111"/>
                    </a:lnTo>
                    <a:lnTo>
                      <a:pt x="152" y="105"/>
                    </a:lnTo>
                    <a:lnTo>
                      <a:pt x="155" y="105"/>
                    </a:lnTo>
                    <a:lnTo>
                      <a:pt x="149" y="98"/>
                    </a:lnTo>
                    <a:lnTo>
                      <a:pt x="146" y="98"/>
                    </a:lnTo>
                    <a:lnTo>
                      <a:pt x="133" y="95"/>
                    </a:lnTo>
                    <a:lnTo>
                      <a:pt x="123" y="95"/>
                    </a:lnTo>
                    <a:lnTo>
                      <a:pt x="117" y="95"/>
                    </a:lnTo>
                    <a:lnTo>
                      <a:pt x="79" y="102"/>
                    </a:lnTo>
                    <a:lnTo>
                      <a:pt x="76" y="105"/>
                    </a:lnTo>
                    <a:lnTo>
                      <a:pt x="82" y="108"/>
                    </a:lnTo>
                    <a:lnTo>
                      <a:pt x="85" y="111"/>
                    </a:lnTo>
                    <a:close/>
                    <a:moveTo>
                      <a:pt x="79" y="117"/>
                    </a:moveTo>
                    <a:lnTo>
                      <a:pt x="79" y="117"/>
                    </a:lnTo>
                    <a:lnTo>
                      <a:pt x="82" y="114"/>
                    </a:lnTo>
                    <a:lnTo>
                      <a:pt x="76" y="111"/>
                    </a:lnTo>
                    <a:lnTo>
                      <a:pt x="70" y="111"/>
                    </a:lnTo>
                    <a:lnTo>
                      <a:pt x="63" y="108"/>
                    </a:lnTo>
                    <a:lnTo>
                      <a:pt x="47" y="108"/>
                    </a:lnTo>
                    <a:lnTo>
                      <a:pt x="13" y="114"/>
                    </a:lnTo>
                    <a:lnTo>
                      <a:pt x="3" y="114"/>
                    </a:lnTo>
                    <a:lnTo>
                      <a:pt x="0" y="117"/>
                    </a:lnTo>
                    <a:lnTo>
                      <a:pt x="6" y="121"/>
                    </a:lnTo>
                    <a:lnTo>
                      <a:pt x="10" y="121"/>
                    </a:lnTo>
                    <a:lnTo>
                      <a:pt x="13" y="124"/>
                    </a:lnTo>
                    <a:lnTo>
                      <a:pt x="32" y="124"/>
                    </a:lnTo>
                    <a:lnTo>
                      <a:pt x="63" y="121"/>
                    </a:lnTo>
                    <a:lnTo>
                      <a:pt x="79" y="117"/>
                    </a:lnTo>
                    <a:close/>
                    <a:moveTo>
                      <a:pt x="709" y="19"/>
                    </a:moveTo>
                    <a:lnTo>
                      <a:pt x="709" y="19"/>
                    </a:lnTo>
                    <a:lnTo>
                      <a:pt x="715" y="22"/>
                    </a:lnTo>
                    <a:lnTo>
                      <a:pt x="731" y="29"/>
                    </a:lnTo>
                    <a:lnTo>
                      <a:pt x="763" y="38"/>
                    </a:lnTo>
                    <a:lnTo>
                      <a:pt x="782" y="41"/>
                    </a:lnTo>
                    <a:lnTo>
                      <a:pt x="826" y="32"/>
                    </a:lnTo>
                    <a:lnTo>
                      <a:pt x="829" y="32"/>
                    </a:lnTo>
                    <a:lnTo>
                      <a:pt x="823" y="29"/>
                    </a:lnTo>
                    <a:lnTo>
                      <a:pt x="782" y="16"/>
                    </a:lnTo>
                    <a:lnTo>
                      <a:pt x="772" y="13"/>
                    </a:lnTo>
                    <a:lnTo>
                      <a:pt x="756" y="10"/>
                    </a:lnTo>
                    <a:lnTo>
                      <a:pt x="731" y="16"/>
                    </a:lnTo>
                    <a:lnTo>
                      <a:pt x="709" y="19"/>
                    </a:lnTo>
                    <a:close/>
                    <a:moveTo>
                      <a:pt x="756" y="38"/>
                    </a:moveTo>
                    <a:lnTo>
                      <a:pt x="731" y="32"/>
                    </a:lnTo>
                    <a:lnTo>
                      <a:pt x="709" y="26"/>
                    </a:lnTo>
                    <a:lnTo>
                      <a:pt x="690" y="22"/>
                    </a:lnTo>
                    <a:lnTo>
                      <a:pt x="680" y="22"/>
                    </a:lnTo>
                    <a:lnTo>
                      <a:pt x="661" y="26"/>
                    </a:lnTo>
                    <a:lnTo>
                      <a:pt x="658" y="29"/>
                    </a:lnTo>
                    <a:lnTo>
                      <a:pt x="664" y="32"/>
                    </a:lnTo>
                    <a:lnTo>
                      <a:pt x="680" y="35"/>
                    </a:lnTo>
                    <a:lnTo>
                      <a:pt x="715" y="48"/>
                    </a:lnTo>
                    <a:lnTo>
                      <a:pt x="731" y="51"/>
                    </a:lnTo>
                    <a:lnTo>
                      <a:pt x="734" y="51"/>
                    </a:lnTo>
                    <a:lnTo>
                      <a:pt x="763" y="45"/>
                    </a:lnTo>
                    <a:lnTo>
                      <a:pt x="763" y="41"/>
                    </a:lnTo>
                    <a:lnTo>
                      <a:pt x="756" y="38"/>
                    </a:lnTo>
                    <a:close/>
                    <a:moveTo>
                      <a:pt x="639" y="32"/>
                    </a:moveTo>
                    <a:lnTo>
                      <a:pt x="630" y="32"/>
                    </a:lnTo>
                    <a:lnTo>
                      <a:pt x="608" y="35"/>
                    </a:lnTo>
                    <a:lnTo>
                      <a:pt x="608" y="38"/>
                    </a:lnTo>
                    <a:lnTo>
                      <a:pt x="614" y="41"/>
                    </a:lnTo>
                    <a:lnTo>
                      <a:pt x="630" y="45"/>
                    </a:lnTo>
                    <a:lnTo>
                      <a:pt x="661" y="57"/>
                    </a:lnTo>
                    <a:lnTo>
                      <a:pt x="680" y="57"/>
                    </a:lnTo>
                    <a:lnTo>
                      <a:pt x="712" y="54"/>
                    </a:lnTo>
                    <a:lnTo>
                      <a:pt x="712" y="51"/>
                    </a:lnTo>
                    <a:lnTo>
                      <a:pt x="706" y="48"/>
                    </a:lnTo>
                    <a:lnTo>
                      <a:pt x="680" y="41"/>
                    </a:lnTo>
                    <a:lnTo>
                      <a:pt x="658" y="32"/>
                    </a:lnTo>
                    <a:lnTo>
                      <a:pt x="639" y="32"/>
                    </a:lnTo>
                    <a:close/>
                    <a:moveTo>
                      <a:pt x="585" y="38"/>
                    </a:moveTo>
                    <a:lnTo>
                      <a:pt x="576" y="41"/>
                    </a:lnTo>
                    <a:lnTo>
                      <a:pt x="554" y="45"/>
                    </a:lnTo>
                    <a:lnTo>
                      <a:pt x="551" y="45"/>
                    </a:lnTo>
                    <a:lnTo>
                      <a:pt x="557" y="48"/>
                    </a:lnTo>
                    <a:lnTo>
                      <a:pt x="576" y="54"/>
                    </a:lnTo>
                    <a:lnTo>
                      <a:pt x="608" y="67"/>
                    </a:lnTo>
                    <a:lnTo>
                      <a:pt x="627" y="67"/>
                    </a:lnTo>
                    <a:lnTo>
                      <a:pt x="630" y="67"/>
                    </a:lnTo>
                    <a:lnTo>
                      <a:pt x="658" y="64"/>
                    </a:lnTo>
                    <a:lnTo>
                      <a:pt x="661" y="60"/>
                    </a:lnTo>
                    <a:lnTo>
                      <a:pt x="655" y="57"/>
                    </a:lnTo>
                    <a:lnTo>
                      <a:pt x="630" y="48"/>
                    </a:lnTo>
                    <a:lnTo>
                      <a:pt x="604" y="41"/>
                    </a:lnTo>
                    <a:lnTo>
                      <a:pt x="585" y="38"/>
                    </a:lnTo>
                    <a:close/>
                    <a:moveTo>
                      <a:pt x="532" y="48"/>
                    </a:moveTo>
                    <a:lnTo>
                      <a:pt x="525" y="48"/>
                    </a:lnTo>
                    <a:lnTo>
                      <a:pt x="497" y="54"/>
                    </a:lnTo>
                    <a:lnTo>
                      <a:pt x="503" y="57"/>
                    </a:lnTo>
                    <a:lnTo>
                      <a:pt x="525" y="67"/>
                    </a:lnTo>
                    <a:lnTo>
                      <a:pt x="551" y="76"/>
                    </a:lnTo>
                    <a:lnTo>
                      <a:pt x="563" y="76"/>
                    </a:lnTo>
                    <a:lnTo>
                      <a:pt x="573" y="76"/>
                    </a:lnTo>
                    <a:lnTo>
                      <a:pt x="576" y="76"/>
                    </a:lnTo>
                    <a:lnTo>
                      <a:pt x="604" y="73"/>
                    </a:lnTo>
                    <a:lnTo>
                      <a:pt x="604" y="70"/>
                    </a:lnTo>
                    <a:lnTo>
                      <a:pt x="598" y="67"/>
                    </a:lnTo>
                    <a:lnTo>
                      <a:pt x="576" y="60"/>
                    </a:lnTo>
                    <a:lnTo>
                      <a:pt x="551" y="51"/>
                    </a:lnTo>
                    <a:lnTo>
                      <a:pt x="532" y="48"/>
                    </a:lnTo>
                    <a:close/>
                    <a:moveTo>
                      <a:pt x="475" y="57"/>
                    </a:moveTo>
                    <a:lnTo>
                      <a:pt x="475" y="57"/>
                    </a:lnTo>
                    <a:lnTo>
                      <a:pt x="440" y="64"/>
                    </a:lnTo>
                    <a:lnTo>
                      <a:pt x="437" y="64"/>
                    </a:lnTo>
                    <a:lnTo>
                      <a:pt x="443" y="67"/>
                    </a:lnTo>
                    <a:lnTo>
                      <a:pt x="475" y="79"/>
                    </a:lnTo>
                    <a:lnTo>
                      <a:pt x="494" y="86"/>
                    </a:lnTo>
                    <a:lnTo>
                      <a:pt x="506" y="86"/>
                    </a:lnTo>
                    <a:lnTo>
                      <a:pt x="516" y="89"/>
                    </a:lnTo>
                    <a:lnTo>
                      <a:pt x="525" y="86"/>
                    </a:lnTo>
                    <a:lnTo>
                      <a:pt x="547" y="83"/>
                    </a:lnTo>
                    <a:lnTo>
                      <a:pt x="551" y="79"/>
                    </a:lnTo>
                    <a:lnTo>
                      <a:pt x="544" y="76"/>
                    </a:lnTo>
                    <a:lnTo>
                      <a:pt x="525" y="70"/>
                    </a:lnTo>
                    <a:lnTo>
                      <a:pt x="494" y="60"/>
                    </a:lnTo>
                    <a:lnTo>
                      <a:pt x="475" y="57"/>
                    </a:lnTo>
                    <a:close/>
                    <a:moveTo>
                      <a:pt x="424" y="67"/>
                    </a:moveTo>
                    <a:lnTo>
                      <a:pt x="424" y="67"/>
                    </a:lnTo>
                    <a:lnTo>
                      <a:pt x="415" y="67"/>
                    </a:lnTo>
                    <a:lnTo>
                      <a:pt x="380" y="73"/>
                    </a:lnTo>
                    <a:lnTo>
                      <a:pt x="377" y="76"/>
                    </a:lnTo>
                    <a:lnTo>
                      <a:pt x="383" y="79"/>
                    </a:lnTo>
                    <a:lnTo>
                      <a:pt x="424" y="92"/>
                    </a:lnTo>
                    <a:lnTo>
                      <a:pt x="433" y="95"/>
                    </a:lnTo>
                    <a:lnTo>
                      <a:pt x="446" y="98"/>
                    </a:lnTo>
                    <a:lnTo>
                      <a:pt x="456" y="98"/>
                    </a:lnTo>
                    <a:lnTo>
                      <a:pt x="475" y="95"/>
                    </a:lnTo>
                    <a:lnTo>
                      <a:pt x="490" y="92"/>
                    </a:lnTo>
                    <a:lnTo>
                      <a:pt x="490" y="89"/>
                    </a:lnTo>
                    <a:lnTo>
                      <a:pt x="484" y="86"/>
                    </a:lnTo>
                    <a:lnTo>
                      <a:pt x="475" y="83"/>
                    </a:lnTo>
                    <a:lnTo>
                      <a:pt x="433" y="70"/>
                    </a:lnTo>
                    <a:lnTo>
                      <a:pt x="424" y="67"/>
                    </a:lnTo>
                    <a:close/>
                    <a:moveTo>
                      <a:pt x="373" y="79"/>
                    </a:moveTo>
                    <a:lnTo>
                      <a:pt x="373" y="79"/>
                    </a:lnTo>
                    <a:lnTo>
                      <a:pt x="351" y="76"/>
                    </a:lnTo>
                    <a:lnTo>
                      <a:pt x="320" y="83"/>
                    </a:lnTo>
                    <a:lnTo>
                      <a:pt x="316" y="83"/>
                    </a:lnTo>
                    <a:lnTo>
                      <a:pt x="313" y="86"/>
                    </a:lnTo>
                    <a:lnTo>
                      <a:pt x="320" y="89"/>
                    </a:lnTo>
                    <a:lnTo>
                      <a:pt x="370" y="105"/>
                    </a:lnTo>
                    <a:lnTo>
                      <a:pt x="373" y="105"/>
                    </a:lnTo>
                    <a:lnTo>
                      <a:pt x="383" y="108"/>
                    </a:lnTo>
                    <a:lnTo>
                      <a:pt x="392" y="108"/>
                    </a:lnTo>
                    <a:lnTo>
                      <a:pt x="424" y="105"/>
                    </a:lnTo>
                    <a:lnTo>
                      <a:pt x="427" y="102"/>
                    </a:lnTo>
                    <a:lnTo>
                      <a:pt x="430" y="102"/>
                    </a:lnTo>
                    <a:lnTo>
                      <a:pt x="424" y="98"/>
                    </a:lnTo>
                    <a:lnTo>
                      <a:pt x="424" y="95"/>
                    </a:lnTo>
                    <a:lnTo>
                      <a:pt x="373" y="79"/>
                    </a:lnTo>
                    <a:close/>
                    <a:moveTo>
                      <a:pt x="288" y="89"/>
                    </a:moveTo>
                    <a:lnTo>
                      <a:pt x="269" y="92"/>
                    </a:lnTo>
                    <a:lnTo>
                      <a:pt x="250" y="92"/>
                    </a:lnTo>
                    <a:lnTo>
                      <a:pt x="250" y="95"/>
                    </a:lnTo>
                    <a:lnTo>
                      <a:pt x="256" y="98"/>
                    </a:lnTo>
                    <a:lnTo>
                      <a:pt x="269" y="105"/>
                    </a:lnTo>
                    <a:lnTo>
                      <a:pt x="307" y="117"/>
                    </a:lnTo>
                    <a:lnTo>
                      <a:pt x="323" y="121"/>
                    </a:lnTo>
                    <a:lnTo>
                      <a:pt x="329" y="121"/>
                    </a:lnTo>
                    <a:lnTo>
                      <a:pt x="367" y="114"/>
                    </a:lnTo>
                    <a:lnTo>
                      <a:pt x="367" y="111"/>
                    </a:lnTo>
                    <a:lnTo>
                      <a:pt x="361" y="108"/>
                    </a:lnTo>
                    <a:lnTo>
                      <a:pt x="320" y="95"/>
                    </a:lnTo>
                    <a:lnTo>
                      <a:pt x="310" y="89"/>
                    </a:lnTo>
                    <a:lnTo>
                      <a:pt x="297" y="89"/>
                    </a:lnTo>
                    <a:lnTo>
                      <a:pt x="288" y="89"/>
                    </a:lnTo>
                    <a:close/>
                    <a:moveTo>
                      <a:pt x="225" y="98"/>
                    </a:moveTo>
                    <a:lnTo>
                      <a:pt x="218" y="98"/>
                    </a:lnTo>
                    <a:lnTo>
                      <a:pt x="184" y="105"/>
                    </a:lnTo>
                    <a:lnTo>
                      <a:pt x="180" y="108"/>
                    </a:lnTo>
                    <a:lnTo>
                      <a:pt x="187" y="111"/>
                    </a:lnTo>
                    <a:lnTo>
                      <a:pt x="218" y="121"/>
                    </a:lnTo>
                    <a:lnTo>
                      <a:pt x="240" y="130"/>
                    </a:lnTo>
                    <a:lnTo>
                      <a:pt x="250" y="130"/>
                    </a:lnTo>
                    <a:lnTo>
                      <a:pt x="263" y="130"/>
                    </a:lnTo>
                    <a:lnTo>
                      <a:pt x="269" y="130"/>
                    </a:lnTo>
                    <a:lnTo>
                      <a:pt x="301" y="124"/>
                    </a:lnTo>
                    <a:lnTo>
                      <a:pt x="304" y="124"/>
                    </a:lnTo>
                    <a:lnTo>
                      <a:pt x="297" y="117"/>
                    </a:lnTo>
                    <a:lnTo>
                      <a:pt x="269" y="111"/>
                    </a:lnTo>
                    <a:lnTo>
                      <a:pt x="244" y="102"/>
                    </a:lnTo>
                    <a:lnTo>
                      <a:pt x="234" y="98"/>
                    </a:lnTo>
                    <a:lnTo>
                      <a:pt x="225" y="98"/>
                    </a:lnTo>
                    <a:close/>
                    <a:moveTo>
                      <a:pt x="168" y="111"/>
                    </a:moveTo>
                    <a:lnTo>
                      <a:pt x="168" y="111"/>
                    </a:lnTo>
                    <a:lnTo>
                      <a:pt x="155" y="108"/>
                    </a:lnTo>
                    <a:lnTo>
                      <a:pt x="117" y="114"/>
                    </a:lnTo>
                    <a:lnTo>
                      <a:pt x="114" y="117"/>
                    </a:lnTo>
                    <a:lnTo>
                      <a:pt x="111" y="117"/>
                    </a:lnTo>
                    <a:lnTo>
                      <a:pt x="117" y="121"/>
                    </a:lnTo>
                    <a:lnTo>
                      <a:pt x="168" y="140"/>
                    </a:lnTo>
                    <a:lnTo>
                      <a:pt x="171" y="140"/>
                    </a:lnTo>
                    <a:lnTo>
                      <a:pt x="180" y="143"/>
                    </a:lnTo>
                    <a:lnTo>
                      <a:pt x="193" y="143"/>
                    </a:lnTo>
                    <a:lnTo>
                      <a:pt x="218" y="140"/>
                    </a:lnTo>
                    <a:lnTo>
                      <a:pt x="231" y="136"/>
                    </a:lnTo>
                    <a:lnTo>
                      <a:pt x="234" y="136"/>
                    </a:lnTo>
                    <a:lnTo>
                      <a:pt x="234" y="133"/>
                    </a:lnTo>
                    <a:lnTo>
                      <a:pt x="228" y="130"/>
                    </a:lnTo>
                    <a:lnTo>
                      <a:pt x="218" y="127"/>
                    </a:lnTo>
                    <a:lnTo>
                      <a:pt x="177" y="111"/>
                    </a:lnTo>
                    <a:lnTo>
                      <a:pt x="168" y="111"/>
                    </a:lnTo>
                    <a:close/>
                    <a:moveTo>
                      <a:pt x="158" y="143"/>
                    </a:moveTo>
                    <a:lnTo>
                      <a:pt x="117" y="127"/>
                    </a:lnTo>
                    <a:lnTo>
                      <a:pt x="104" y="124"/>
                    </a:lnTo>
                    <a:lnTo>
                      <a:pt x="95" y="121"/>
                    </a:lnTo>
                    <a:lnTo>
                      <a:pt x="82" y="121"/>
                    </a:lnTo>
                    <a:lnTo>
                      <a:pt x="63" y="124"/>
                    </a:lnTo>
                    <a:lnTo>
                      <a:pt x="41" y="127"/>
                    </a:lnTo>
                    <a:lnTo>
                      <a:pt x="38" y="130"/>
                    </a:lnTo>
                    <a:lnTo>
                      <a:pt x="44" y="133"/>
                    </a:lnTo>
                    <a:lnTo>
                      <a:pt x="66" y="143"/>
                    </a:lnTo>
                    <a:lnTo>
                      <a:pt x="98" y="152"/>
                    </a:lnTo>
                    <a:lnTo>
                      <a:pt x="117" y="155"/>
                    </a:lnTo>
                    <a:lnTo>
                      <a:pt x="120" y="155"/>
                    </a:lnTo>
                    <a:lnTo>
                      <a:pt x="161" y="149"/>
                    </a:lnTo>
                    <a:lnTo>
                      <a:pt x="165" y="149"/>
                    </a:lnTo>
                    <a:lnTo>
                      <a:pt x="165" y="146"/>
                    </a:lnTo>
                    <a:lnTo>
                      <a:pt x="158" y="143"/>
                    </a:lnTo>
                    <a:close/>
                    <a:moveTo>
                      <a:pt x="278" y="177"/>
                    </a:moveTo>
                    <a:lnTo>
                      <a:pt x="278" y="177"/>
                    </a:lnTo>
                    <a:lnTo>
                      <a:pt x="282" y="177"/>
                    </a:lnTo>
                    <a:lnTo>
                      <a:pt x="282" y="174"/>
                    </a:lnTo>
                    <a:lnTo>
                      <a:pt x="275" y="171"/>
                    </a:lnTo>
                    <a:lnTo>
                      <a:pt x="269" y="168"/>
                    </a:lnTo>
                    <a:lnTo>
                      <a:pt x="222" y="152"/>
                    </a:lnTo>
                    <a:lnTo>
                      <a:pt x="218" y="152"/>
                    </a:lnTo>
                    <a:lnTo>
                      <a:pt x="209" y="149"/>
                    </a:lnTo>
                    <a:lnTo>
                      <a:pt x="199" y="149"/>
                    </a:lnTo>
                    <a:lnTo>
                      <a:pt x="168" y="155"/>
                    </a:lnTo>
                    <a:lnTo>
                      <a:pt x="133" y="162"/>
                    </a:lnTo>
                    <a:lnTo>
                      <a:pt x="130" y="162"/>
                    </a:lnTo>
                    <a:lnTo>
                      <a:pt x="130" y="165"/>
                    </a:lnTo>
                    <a:lnTo>
                      <a:pt x="136" y="168"/>
                    </a:lnTo>
                    <a:lnTo>
                      <a:pt x="168" y="181"/>
                    </a:lnTo>
                    <a:lnTo>
                      <a:pt x="190" y="187"/>
                    </a:lnTo>
                    <a:lnTo>
                      <a:pt x="203" y="190"/>
                    </a:lnTo>
                    <a:lnTo>
                      <a:pt x="212" y="190"/>
                    </a:lnTo>
                    <a:lnTo>
                      <a:pt x="218" y="190"/>
                    </a:lnTo>
                    <a:lnTo>
                      <a:pt x="269" y="181"/>
                    </a:lnTo>
                    <a:lnTo>
                      <a:pt x="278" y="177"/>
                    </a:lnTo>
                    <a:close/>
                    <a:moveTo>
                      <a:pt x="269" y="165"/>
                    </a:moveTo>
                    <a:lnTo>
                      <a:pt x="285" y="168"/>
                    </a:lnTo>
                    <a:lnTo>
                      <a:pt x="297" y="171"/>
                    </a:lnTo>
                    <a:lnTo>
                      <a:pt x="307" y="171"/>
                    </a:lnTo>
                    <a:lnTo>
                      <a:pt x="323" y="168"/>
                    </a:lnTo>
                    <a:lnTo>
                      <a:pt x="345" y="165"/>
                    </a:lnTo>
                    <a:lnTo>
                      <a:pt x="348" y="165"/>
                    </a:lnTo>
                    <a:lnTo>
                      <a:pt x="348" y="162"/>
                    </a:lnTo>
                    <a:lnTo>
                      <a:pt x="342" y="159"/>
                    </a:lnTo>
                    <a:lnTo>
                      <a:pt x="323" y="152"/>
                    </a:lnTo>
                    <a:lnTo>
                      <a:pt x="288" y="140"/>
                    </a:lnTo>
                    <a:lnTo>
                      <a:pt x="269" y="136"/>
                    </a:lnTo>
                    <a:lnTo>
                      <a:pt x="266" y="136"/>
                    </a:lnTo>
                    <a:lnTo>
                      <a:pt x="228" y="143"/>
                    </a:lnTo>
                    <a:lnTo>
                      <a:pt x="225" y="146"/>
                    </a:lnTo>
                    <a:lnTo>
                      <a:pt x="231" y="149"/>
                    </a:lnTo>
                    <a:lnTo>
                      <a:pt x="269" y="165"/>
                    </a:lnTo>
                    <a:close/>
                    <a:moveTo>
                      <a:pt x="354" y="127"/>
                    </a:moveTo>
                    <a:lnTo>
                      <a:pt x="354" y="127"/>
                    </a:lnTo>
                    <a:lnTo>
                      <a:pt x="345" y="124"/>
                    </a:lnTo>
                    <a:lnTo>
                      <a:pt x="332" y="124"/>
                    </a:lnTo>
                    <a:lnTo>
                      <a:pt x="323" y="127"/>
                    </a:lnTo>
                    <a:lnTo>
                      <a:pt x="294" y="133"/>
                    </a:lnTo>
                    <a:lnTo>
                      <a:pt x="291" y="133"/>
                    </a:lnTo>
                    <a:lnTo>
                      <a:pt x="297" y="136"/>
                    </a:lnTo>
                    <a:lnTo>
                      <a:pt x="323" y="146"/>
                    </a:lnTo>
                    <a:lnTo>
                      <a:pt x="351" y="155"/>
                    </a:lnTo>
                    <a:lnTo>
                      <a:pt x="364" y="159"/>
                    </a:lnTo>
                    <a:lnTo>
                      <a:pt x="373" y="159"/>
                    </a:lnTo>
                    <a:lnTo>
                      <a:pt x="411" y="152"/>
                    </a:lnTo>
                    <a:lnTo>
                      <a:pt x="415" y="152"/>
                    </a:lnTo>
                    <a:lnTo>
                      <a:pt x="415" y="149"/>
                    </a:lnTo>
                    <a:lnTo>
                      <a:pt x="408" y="146"/>
                    </a:lnTo>
                    <a:lnTo>
                      <a:pt x="373" y="133"/>
                    </a:lnTo>
                    <a:lnTo>
                      <a:pt x="354" y="127"/>
                    </a:lnTo>
                    <a:close/>
                    <a:moveTo>
                      <a:pt x="424" y="146"/>
                    </a:moveTo>
                    <a:lnTo>
                      <a:pt x="424" y="146"/>
                    </a:lnTo>
                    <a:lnTo>
                      <a:pt x="440" y="146"/>
                    </a:lnTo>
                    <a:lnTo>
                      <a:pt x="475" y="140"/>
                    </a:lnTo>
                    <a:lnTo>
                      <a:pt x="478" y="140"/>
                    </a:lnTo>
                    <a:lnTo>
                      <a:pt x="475" y="136"/>
                    </a:lnTo>
                    <a:lnTo>
                      <a:pt x="471" y="133"/>
                    </a:lnTo>
                    <a:lnTo>
                      <a:pt x="424" y="117"/>
                    </a:lnTo>
                    <a:lnTo>
                      <a:pt x="418" y="117"/>
                    </a:lnTo>
                    <a:lnTo>
                      <a:pt x="408" y="114"/>
                    </a:lnTo>
                    <a:lnTo>
                      <a:pt x="399" y="114"/>
                    </a:lnTo>
                    <a:lnTo>
                      <a:pt x="373" y="117"/>
                    </a:lnTo>
                    <a:lnTo>
                      <a:pt x="361" y="121"/>
                    </a:lnTo>
                    <a:lnTo>
                      <a:pt x="358" y="121"/>
                    </a:lnTo>
                    <a:lnTo>
                      <a:pt x="358" y="124"/>
                    </a:lnTo>
                    <a:lnTo>
                      <a:pt x="364" y="127"/>
                    </a:lnTo>
                    <a:lnTo>
                      <a:pt x="373" y="130"/>
                    </a:lnTo>
                    <a:lnTo>
                      <a:pt x="418" y="146"/>
                    </a:lnTo>
                    <a:lnTo>
                      <a:pt x="424" y="146"/>
                    </a:lnTo>
                    <a:close/>
                    <a:moveTo>
                      <a:pt x="503" y="136"/>
                    </a:moveTo>
                    <a:lnTo>
                      <a:pt x="525" y="130"/>
                    </a:lnTo>
                    <a:lnTo>
                      <a:pt x="538" y="130"/>
                    </a:lnTo>
                    <a:lnTo>
                      <a:pt x="541" y="127"/>
                    </a:lnTo>
                    <a:lnTo>
                      <a:pt x="532" y="124"/>
                    </a:lnTo>
                    <a:lnTo>
                      <a:pt x="525" y="121"/>
                    </a:lnTo>
                    <a:lnTo>
                      <a:pt x="481" y="105"/>
                    </a:lnTo>
                    <a:lnTo>
                      <a:pt x="475" y="105"/>
                    </a:lnTo>
                    <a:lnTo>
                      <a:pt x="459" y="102"/>
                    </a:lnTo>
                    <a:lnTo>
                      <a:pt x="424" y="108"/>
                    </a:lnTo>
                    <a:lnTo>
                      <a:pt x="421" y="111"/>
                    </a:lnTo>
                    <a:lnTo>
                      <a:pt x="424" y="111"/>
                    </a:lnTo>
                    <a:lnTo>
                      <a:pt x="427" y="114"/>
                    </a:lnTo>
                    <a:lnTo>
                      <a:pt x="475" y="130"/>
                    </a:lnTo>
                    <a:lnTo>
                      <a:pt x="481" y="133"/>
                    </a:lnTo>
                    <a:lnTo>
                      <a:pt x="494" y="136"/>
                    </a:lnTo>
                    <a:lnTo>
                      <a:pt x="503" y="136"/>
                    </a:lnTo>
                    <a:close/>
                    <a:moveTo>
                      <a:pt x="563" y="124"/>
                    </a:moveTo>
                    <a:lnTo>
                      <a:pt x="579" y="121"/>
                    </a:lnTo>
                    <a:lnTo>
                      <a:pt x="595" y="117"/>
                    </a:lnTo>
                    <a:lnTo>
                      <a:pt x="598" y="117"/>
                    </a:lnTo>
                    <a:lnTo>
                      <a:pt x="598" y="114"/>
                    </a:lnTo>
                    <a:lnTo>
                      <a:pt x="592" y="111"/>
                    </a:lnTo>
                    <a:lnTo>
                      <a:pt x="579" y="108"/>
                    </a:lnTo>
                    <a:lnTo>
                      <a:pt x="541" y="95"/>
                    </a:lnTo>
                    <a:lnTo>
                      <a:pt x="525" y="92"/>
                    </a:lnTo>
                    <a:lnTo>
                      <a:pt x="519" y="92"/>
                    </a:lnTo>
                    <a:lnTo>
                      <a:pt x="484" y="98"/>
                    </a:lnTo>
                    <a:lnTo>
                      <a:pt x="484" y="102"/>
                    </a:lnTo>
                    <a:lnTo>
                      <a:pt x="490" y="105"/>
                    </a:lnTo>
                    <a:lnTo>
                      <a:pt x="525" y="117"/>
                    </a:lnTo>
                    <a:lnTo>
                      <a:pt x="541" y="121"/>
                    </a:lnTo>
                    <a:lnTo>
                      <a:pt x="554" y="124"/>
                    </a:lnTo>
                    <a:lnTo>
                      <a:pt x="563" y="124"/>
                    </a:lnTo>
                    <a:close/>
                    <a:moveTo>
                      <a:pt x="620" y="114"/>
                    </a:moveTo>
                    <a:lnTo>
                      <a:pt x="630" y="111"/>
                    </a:lnTo>
                    <a:lnTo>
                      <a:pt x="652" y="108"/>
                    </a:lnTo>
                    <a:lnTo>
                      <a:pt x="655" y="105"/>
                    </a:lnTo>
                    <a:lnTo>
                      <a:pt x="649" y="102"/>
                    </a:lnTo>
                    <a:lnTo>
                      <a:pt x="630" y="95"/>
                    </a:lnTo>
                    <a:lnTo>
                      <a:pt x="598" y="86"/>
                    </a:lnTo>
                    <a:lnTo>
                      <a:pt x="585" y="83"/>
                    </a:lnTo>
                    <a:lnTo>
                      <a:pt x="576" y="83"/>
                    </a:lnTo>
                    <a:lnTo>
                      <a:pt x="544" y="89"/>
                    </a:lnTo>
                    <a:lnTo>
                      <a:pt x="541" y="89"/>
                    </a:lnTo>
                    <a:lnTo>
                      <a:pt x="547" y="92"/>
                    </a:lnTo>
                    <a:lnTo>
                      <a:pt x="579" y="102"/>
                    </a:lnTo>
                    <a:lnTo>
                      <a:pt x="601" y="111"/>
                    </a:lnTo>
                    <a:lnTo>
                      <a:pt x="611" y="114"/>
                    </a:lnTo>
                    <a:lnTo>
                      <a:pt x="620" y="114"/>
                    </a:lnTo>
                    <a:close/>
                    <a:moveTo>
                      <a:pt x="677" y="102"/>
                    </a:moveTo>
                    <a:lnTo>
                      <a:pt x="680" y="102"/>
                    </a:lnTo>
                    <a:lnTo>
                      <a:pt x="709" y="95"/>
                    </a:lnTo>
                    <a:lnTo>
                      <a:pt x="702" y="92"/>
                    </a:lnTo>
                    <a:lnTo>
                      <a:pt x="680" y="83"/>
                    </a:lnTo>
                    <a:lnTo>
                      <a:pt x="652" y="76"/>
                    </a:lnTo>
                    <a:lnTo>
                      <a:pt x="642" y="73"/>
                    </a:lnTo>
                    <a:lnTo>
                      <a:pt x="633" y="73"/>
                    </a:lnTo>
                    <a:lnTo>
                      <a:pt x="630" y="73"/>
                    </a:lnTo>
                    <a:lnTo>
                      <a:pt x="601" y="79"/>
                    </a:lnTo>
                    <a:lnTo>
                      <a:pt x="598" y="79"/>
                    </a:lnTo>
                    <a:lnTo>
                      <a:pt x="604" y="83"/>
                    </a:lnTo>
                    <a:lnTo>
                      <a:pt x="630" y="92"/>
                    </a:lnTo>
                    <a:lnTo>
                      <a:pt x="658" y="98"/>
                    </a:lnTo>
                    <a:lnTo>
                      <a:pt x="668" y="102"/>
                    </a:lnTo>
                    <a:lnTo>
                      <a:pt x="677" y="102"/>
                    </a:lnTo>
                    <a:close/>
                    <a:moveTo>
                      <a:pt x="731" y="92"/>
                    </a:moveTo>
                    <a:lnTo>
                      <a:pt x="731" y="92"/>
                    </a:lnTo>
                    <a:lnTo>
                      <a:pt x="763" y="86"/>
                    </a:lnTo>
                    <a:lnTo>
                      <a:pt x="756" y="83"/>
                    </a:lnTo>
                    <a:lnTo>
                      <a:pt x="731" y="73"/>
                    </a:lnTo>
                    <a:lnTo>
                      <a:pt x="706" y="67"/>
                    </a:lnTo>
                    <a:lnTo>
                      <a:pt x="687" y="64"/>
                    </a:lnTo>
                    <a:lnTo>
                      <a:pt x="680" y="64"/>
                    </a:lnTo>
                    <a:lnTo>
                      <a:pt x="655" y="67"/>
                    </a:lnTo>
                    <a:lnTo>
                      <a:pt x="655" y="70"/>
                    </a:lnTo>
                    <a:lnTo>
                      <a:pt x="661" y="73"/>
                    </a:lnTo>
                    <a:lnTo>
                      <a:pt x="680" y="79"/>
                    </a:lnTo>
                    <a:lnTo>
                      <a:pt x="712" y="89"/>
                    </a:lnTo>
                    <a:lnTo>
                      <a:pt x="721" y="92"/>
                    </a:lnTo>
                    <a:lnTo>
                      <a:pt x="731" y="92"/>
                    </a:lnTo>
                    <a:close/>
                    <a:moveTo>
                      <a:pt x="782" y="83"/>
                    </a:moveTo>
                    <a:lnTo>
                      <a:pt x="782" y="83"/>
                    </a:lnTo>
                    <a:lnTo>
                      <a:pt x="785" y="83"/>
                    </a:lnTo>
                    <a:lnTo>
                      <a:pt x="813" y="76"/>
                    </a:lnTo>
                    <a:lnTo>
                      <a:pt x="807" y="73"/>
                    </a:lnTo>
                    <a:lnTo>
                      <a:pt x="782" y="64"/>
                    </a:lnTo>
                    <a:lnTo>
                      <a:pt x="756" y="57"/>
                    </a:lnTo>
                    <a:lnTo>
                      <a:pt x="737" y="54"/>
                    </a:lnTo>
                    <a:lnTo>
                      <a:pt x="731" y="54"/>
                    </a:lnTo>
                    <a:lnTo>
                      <a:pt x="709" y="60"/>
                    </a:lnTo>
                    <a:lnTo>
                      <a:pt x="706" y="60"/>
                    </a:lnTo>
                    <a:lnTo>
                      <a:pt x="709" y="60"/>
                    </a:lnTo>
                    <a:lnTo>
                      <a:pt x="715" y="64"/>
                    </a:lnTo>
                    <a:lnTo>
                      <a:pt x="731" y="70"/>
                    </a:lnTo>
                    <a:lnTo>
                      <a:pt x="763" y="79"/>
                    </a:lnTo>
                    <a:lnTo>
                      <a:pt x="782" y="83"/>
                    </a:lnTo>
                    <a:close/>
                    <a:moveTo>
                      <a:pt x="832" y="73"/>
                    </a:moveTo>
                    <a:lnTo>
                      <a:pt x="832" y="73"/>
                    </a:lnTo>
                    <a:lnTo>
                      <a:pt x="861" y="67"/>
                    </a:lnTo>
                    <a:lnTo>
                      <a:pt x="864" y="67"/>
                    </a:lnTo>
                    <a:lnTo>
                      <a:pt x="857" y="64"/>
                    </a:lnTo>
                    <a:lnTo>
                      <a:pt x="832" y="54"/>
                    </a:lnTo>
                    <a:lnTo>
                      <a:pt x="807" y="48"/>
                    </a:lnTo>
                    <a:lnTo>
                      <a:pt x="788" y="45"/>
                    </a:lnTo>
                    <a:lnTo>
                      <a:pt x="782" y="45"/>
                    </a:lnTo>
                    <a:lnTo>
                      <a:pt x="759" y="51"/>
                    </a:lnTo>
                    <a:lnTo>
                      <a:pt x="766" y="54"/>
                    </a:lnTo>
                    <a:lnTo>
                      <a:pt x="782" y="60"/>
                    </a:lnTo>
                    <a:lnTo>
                      <a:pt x="813" y="70"/>
                    </a:lnTo>
                    <a:lnTo>
                      <a:pt x="832" y="73"/>
                    </a:lnTo>
                    <a:close/>
                    <a:moveTo>
                      <a:pt x="813" y="45"/>
                    </a:moveTo>
                    <a:lnTo>
                      <a:pt x="832" y="51"/>
                    </a:lnTo>
                    <a:lnTo>
                      <a:pt x="864" y="60"/>
                    </a:lnTo>
                    <a:lnTo>
                      <a:pt x="883" y="64"/>
                    </a:lnTo>
                    <a:lnTo>
                      <a:pt x="886" y="64"/>
                    </a:lnTo>
                    <a:lnTo>
                      <a:pt x="908" y="57"/>
                    </a:lnTo>
                    <a:lnTo>
                      <a:pt x="911" y="57"/>
                    </a:lnTo>
                    <a:lnTo>
                      <a:pt x="905" y="54"/>
                    </a:lnTo>
                    <a:lnTo>
                      <a:pt x="886" y="48"/>
                    </a:lnTo>
                    <a:lnTo>
                      <a:pt x="854" y="38"/>
                    </a:lnTo>
                    <a:lnTo>
                      <a:pt x="838" y="35"/>
                    </a:lnTo>
                    <a:lnTo>
                      <a:pt x="832" y="38"/>
                    </a:lnTo>
                    <a:lnTo>
                      <a:pt x="810" y="41"/>
                    </a:lnTo>
                    <a:lnTo>
                      <a:pt x="807" y="41"/>
                    </a:lnTo>
                    <a:lnTo>
                      <a:pt x="807" y="45"/>
                    </a:lnTo>
                    <a:lnTo>
                      <a:pt x="813" y="45"/>
                    </a:lnTo>
                    <a:close/>
                    <a:moveTo>
                      <a:pt x="905" y="73"/>
                    </a:moveTo>
                    <a:lnTo>
                      <a:pt x="937" y="83"/>
                    </a:lnTo>
                    <a:lnTo>
                      <a:pt x="956" y="89"/>
                    </a:lnTo>
                    <a:lnTo>
                      <a:pt x="971" y="92"/>
                    </a:lnTo>
                    <a:lnTo>
                      <a:pt x="987" y="89"/>
                    </a:lnTo>
                    <a:lnTo>
                      <a:pt x="1000" y="86"/>
                    </a:lnTo>
                    <a:lnTo>
                      <a:pt x="994" y="83"/>
                    </a:lnTo>
                    <a:lnTo>
                      <a:pt x="987" y="79"/>
                    </a:lnTo>
                    <a:lnTo>
                      <a:pt x="943" y="67"/>
                    </a:lnTo>
                    <a:lnTo>
                      <a:pt x="937" y="64"/>
                    </a:lnTo>
                    <a:lnTo>
                      <a:pt x="924" y="64"/>
                    </a:lnTo>
                    <a:lnTo>
                      <a:pt x="899" y="70"/>
                    </a:lnTo>
                    <a:lnTo>
                      <a:pt x="895" y="70"/>
                    </a:lnTo>
                    <a:lnTo>
                      <a:pt x="905" y="73"/>
                    </a:lnTo>
                    <a:close/>
                    <a:moveTo>
                      <a:pt x="924" y="102"/>
                    </a:moveTo>
                    <a:lnTo>
                      <a:pt x="937" y="98"/>
                    </a:lnTo>
                    <a:lnTo>
                      <a:pt x="952" y="95"/>
                    </a:lnTo>
                    <a:lnTo>
                      <a:pt x="946" y="92"/>
                    </a:lnTo>
                    <a:lnTo>
                      <a:pt x="937" y="89"/>
                    </a:lnTo>
                    <a:lnTo>
                      <a:pt x="895" y="76"/>
                    </a:lnTo>
                    <a:lnTo>
                      <a:pt x="886" y="73"/>
                    </a:lnTo>
                    <a:lnTo>
                      <a:pt x="876" y="73"/>
                    </a:lnTo>
                    <a:lnTo>
                      <a:pt x="848" y="79"/>
                    </a:lnTo>
                    <a:lnTo>
                      <a:pt x="845" y="79"/>
                    </a:lnTo>
                    <a:lnTo>
                      <a:pt x="848" y="79"/>
                    </a:lnTo>
                    <a:lnTo>
                      <a:pt x="854" y="83"/>
                    </a:lnTo>
                    <a:lnTo>
                      <a:pt x="886" y="92"/>
                    </a:lnTo>
                    <a:lnTo>
                      <a:pt x="905" y="98"/>
                    </a:lnTo>
                    <a:lnTo>
                      <a:pt x="924" y="102"/>
                    </a:lnTo>
                    <a:close/>
                    <a:moveTo>
                      <a:pt x="873" y="111"/>
                    </a:moveTo>
                    <a:lnTo>
                      <a:pt x="886" y="111"/>
                    </a:lnTo>
                    <a:lnTo>
                      <a:pt x="902" y="108"/>
                    </a:lnTo>
                    <a:lnTo>
                      <a:pt x="902" y="105"/>
                    </a:lnTo>
                    <a:lnTo>
                      <a:pt x="895" y="102"/>
                    </a:lnTo>
                    <a:lnTo>
                      <a:pt x="886" y="98"/>
                    </a:lnTo>
                    <a:lnTo>
                      <a:pt x="845" y="86"/>
                    </a:lnTo>
                    <a:lnTo>
                      <a:pt x="835" y="83"/>
                    </a:lnTo>
                    <a:lnTo>
                      <a:pt x="826" y="83"/>
                    </a:lnTo>
                    <a:lnTo>
                      <a:pt x="797" y="89"/>
                    </a:lnTo>
                    <a:lnTo>
                      <a:pt x="794" y="89"/>
                    </a:lnTo>
                    <a:lnTo>
                      <a:pt x="801" y="92"/>
                    </a:lnTo>
                    <a:lnTo>
                      <a:pt x="835" y="105"/>
                    </a:lnTo>
                    <a:lnTo>
                      <a:pt x="854" y="111"/>
                    </a:lnTo>
                    <a:lnTo>
                      <a:pt x="864" y="111"/>
                    </a:lnTo>
                    <a:lnTo>
                      <a:pt x="873" y="111"/>
                    </a:lnTo>
                    <a:close/>
                    <a:moveTo>
                      <a:pt x="820" y="124"/>
                    </a:moveTo>
                    <a:lnTo>
                      <a:pt x="835" y="121"/>
                    </a:lnTo>
                    <a:lnTo>
                      <a:pt x="851" y="117"/>
                    </a:lnTo>
                    <a:lnTo>
                      <a:pt x="851" y="114"/>
                    </a:lnTo>
                    <a:lnTo>
                      <a:pt x="845" y="111"/>
                    </a:lnTo>
                    <a:lnTo>
                      <a:pt x="835" y="108"/>
                    </a:lnTo>
                    <a:lnTo>
                      <a:pt x="791" y="95"/>
                    </a:lnTo>
                    <a:lnTo>
                      <a:pt x="782" y="92"/>
                    </a:lnTo>
                    <a:lnTo>
                      <a:pt x="772" y="92"/>
                    </a:lnTo>
                    <a:lnTo>
                      <a:pt x="744" y="98"/>
                    </a:lnTo>
                    <a:lnTo>
                      <a:pt x="740" y="98"/>
                    </a:lnTo>
                    <a:lnTo>
                      <a:pt x="740" y="102"/>
                    </a:lnTo>
                    <a:lnTo>
                      <a:pt x="747" y="105"/>
                    </a:lnTo>
                    <a:lnTo>
                      <a:pt x="782" y="114"/>
                    </a:lnTo>
                    <a:lnTo>
                      <a:pt x="801" y="121"/>
                    </a:lnTo>
                    <a:lnTo>
                      <a:pt x="810" y="124"/>
                    </a:lnTo>
                    <a:lnTo>
                      <a:pt x="820" y="124"/>
                    </a:lnTo>
                    <a:close/>
                    <a:moveTo>
                      <a:pt x="766" y="133"/>
                    </a:moveTo>
                    <a:lnTo>
                      <a:pt x="782" y="130"/>
                    </a:lnTo>
                    <a:lnTo>
                      <a:pt x="797" y="127"/>
                    </a:lnTo>
                    <a:lnTo>
                      <a:pt x="791" y="124"/>
                    </a:lnTo>
                    <a:lnTo>
                      <a:pt x="782" y="121"/>
                    </a:lnTo>
                    <a:lnTo>
                      <a:pt x="737" y="105"/>
                    </a:lnTo>
                    <a:lnTo>
                      <a:pt x="731" y="105"/>
                    </a:lnTo>
                    <a:lnTo>
                      <a:pt x="718" y="102"/>
                    </a:lnTo>
                    <a:lnTo>
                      <a:pt x="687" y="108"/>
                    </a:lnTo>
                    <a:lnTo>
                      <a:pt x="687" y="111"/>
                    </a:lnTo>
                    <a:lnTo>
                      <a:pt x="693" y="114"/>
                    </a:lnTo>
                    <a:lnTo>
                      <a:pt x="731" y="127"/>
                    </a:lnTo>
                    <a:lnTo>
                      <a:pt x="744" y="133"/>
                    </a:lnTo>
                    <a:lnTo>
                      <a:pt x="756" y="133"/>
                    </a:lnTo>
                    <a:lnTo>
                      <a:pt x="766" y="133"/>
                    </a:lnTo>
                    <a:close/>
                    <a:moveTo>
                      <a:pt x="709" y="146"/>
                    </a:moveTo>
                    <a:lnTo>
                      <a:pt x="731" y="143"/>
                    </a:lnTo>
                    <a:lnTo>
                      <a:pt x="740" y="140"/>
                    </a:lnTo>
                    <a:lnTo>
                      <a:pt x="744" y="140"/>
                    </a:lnTo>
                    <a:lnTo>
                      <a:pt x="740" y="136"/>
                    </a:lnTo>
                    <a:lnTo>
                      <a:pt x="734" y="133"/>
                    </a:lnTo>
                    <a:lnTo>
                      <a:pt x="731" y="133"/>
                    </a:lnTo>
                    <a:lnTo>
                      <a:pt x="683" y="117"/>
                    </a:lnTo>
                    <a:lnTo>
                      <a:pt x="680" y="117"/>
                    </a:lnTo>
                    <a:lnTo>
                      <a:pt x="661" y="114"/>
                    </a:lnTo>
                    <a:lnTo>
                      <a:pt x="630" y="121"/>
                    </a:lnTo>
                    <a:lnTo>
                      <a:pt x="627" y="121"/>
                    </a:lnTo>
                    <a:lnTo>
                      <a:pt x="630" y="124"/>
                    </a:lnTo>
                    <a:lnTo>
                      <a:pt x="633" y="127"/>
                    </a:lnTo>
                    <a:lnTo>
                      <a:pt x="680" y="140"/>
                    </a:lnTo>
                    <a:lnTo>
                      <a:pt x="687" y="143"/>
                    </a:lnTo>
                    <a:lnTo>
                      <a:pt x="699" y="146"/>
                    </a:lnTo>
                    <a:lnTo>
                      <a:pt x="709" y="146"/>
                    </a:lnTo>
                    <a:close/>
                    <a:moveTo>
                      <a:pt x="630" y="155"/>
                    </a:moveTo>
                    <a:lnTo>
                      <a:pt x="630" y="155"/>
                    </a:lnTo>
                    <a:lnTo>
                      <a:pt x="639" y="159"/>
                    </a:lnTo>
                    <a:lnTo>
                      <a:pt x="649" y="159"/>
                    </a:lnTo>
                    <a:lnTo>
                      <a:pt x="680" y="152"/>
                    </a:lnTo>
                    <a:lnTo>
                      <a:pt x="683" y="152"/>
                    </a:lnTo>
                    <a:lnTo>
                      <a:pt x="683" y="149"/>
                    </a:lnTo>
                    <a:lnTo>
                      <a:pt x="680" y="146"/>
                    </a:lnTo>
                    <a:lnTo>
                      <a:pt x="677" y="146"/>
                    </a:lnTo>
                    <a:lnTo>
                      <a:pt x="630" y="130"/>
                    </a:lnTo>
                    <a:lnTo>
                      <a:pt x="623" y="127"/>
                    </a:lnTo>
                    <a:lnTo>
                      <a:pt x="614" y="124"/>
                    </a:lnTo>
                    <a:lnTo>
                      <a:pt x="604" y="124"/>
                    </a:lnTo>
                    <a:lnTo>
                      <a:pt x="579" y="130"/>
                    </a:lnTo>
                    <a:lnTo>
                      <a:pt x="570" y="130"/>
                    </a:lnTo>
                    <a:lnTo>
                      <a:pt x="566" y="133"/>
                    </a:lnTo>
                    <a:lnTo>
                      <a:pt x="573" y="136"/>
                    </a:lnTo>
                    <a:lnTo>
                      <a:pt x="579" y="140"/>
                    </a:lnTo>
                    <a:lnTo>
                      <a:pt x="630" y="155"/>
                    </a:lnTo>
                    <a:close/>
                    <a:moveTo>
                      <a:pt x="579" y="171"/>
                    </a:moveTo>
                    <a:lnTo>
                      <a:pt x="579" y="171"/>
                    </a:lnTo>
                    <a:lnTo>
                      <a:pt x="589" y="171"/>
                    </a:lnTo>
                    <a:lnTo>
                      <a:pt x="623" y="165"/>
                    </a:lnTo>
                    <a:lnTo>
                      <a:pt x="623" y="162"/>
                    </a:lnTo>
                    <a:lnTo>
                      <a:pt x="617" y="159"/>
                    </a:lnTo>
                    <a:lnTo>
                      <a:pt x="579" y="143"/>
                    </a:lnTo>
                    <a:lnTo>
                      <a:pt x="563" y="140"/>
                    </a:lnTo>
                    <a:lnTo>
                      <a:pt x="551" y="136"/>
                    </a:lnTo>
                    <a:lnTo>
                      <a:pt x="541" y="136"/>
                    </a:lnTo>
                    <a:lnTo>
                      <a:pt x="525" y="140"/>
                    </a:lnTo>
                    <a:lnTo>
                      <a:pt x="506" y="143"/>
                    </a:lnTo>
                    <a:lnTo>
                      <a:pt x="506" y="146"/>
                    </a:lnTo>
                    <a:lnTo>
                      <a:pt x="513" y="149"/>
                    </a:lnTo>
                    <a:lnTo>
                      <a:pt x="525" y="155"/>
                    </a:lnTo>
                    <a:lnTo>
                      <a:pt x="566" y="168"/>
                    </a:lnTo>
                    <a:lnTo>
                      <a:pt x="579" y="171"/>
                    </a:lnTo>
                    <a:close/>
                    <a:moveTo>
                      <a:pt x="525" y="184"/>
                    </a:moveTo>
                    <a:lnTo>
                      <a:pt x="528" y="184"/>
                    </a:lnTo>
                    <a:lnTo>
                      <a:pt x="560" y="177"/>
                    </a:lnTo>
                    <a:lnTo>
                      <a:pt x="563" y="174"/>
                    </a:lnTo>
                    <a:lnTo>
                      <a:pt x="554" y="171"/>
                    </a:lnTo>
                    <a:lnTo>
                      <a:pt x="525" y="162"/>
                    </a:lnTo>
                    <a:lnTo>
                      <a:pt x="500" y="152"/>
                    </a:lnTo>
                    <a:lnTo>
                      <a:pt x="490" y="149"/>
                    </a:lnTo>
                    <a:lnTo>
                      <a:pt x="478" y="149"/>
                    </a:lnTo>
                    <a:lnTo>
                      <a:pt x="475" y="149"/>
                    </a:lnTo>
                    <a:lnTo>
                      <a:pt x="443" y="155"/>
                    </a:lnTo>
                    <a:lnTo>
                      <a:pt x="440" y="155"/>
                    </a:lnTo>
                    <a:lnTo>
                      <a:pt x="440" y="159"/>
                    </a:lnTo>
                    <a:lnTo>
                      <a:pt x="446" y="162"/>
                    </a:lnTo>
                    <a:lnTo>
                      <a:pt x="475" y="171"/>
                    </a:lnTo>
                    <a:lnTo>
                      <a:pt x="503" y="181"/>
                    </a:lnTo>
                    <a:lnTo>
                      <a:pt x="513" y="184"/>
                    </a:lnTo>
                    <a:lnTo>
                      <a:pt x="525" y="184"/>
                    </a:lnTo>
                    <a:close/>
                    <a:moveTo>
                      <a:pt x="459" y="196"/>
                    </a:moveTo>
                    <a:lnTo>
                      <a:pt x="475" y="193"/>
                    </a:lnTo>
                    <a:lnTo>
                      <a:pt x="494" y="190"/>
                    </a:lnTo>
                    <a:lnTo>
                      <a:pt x="497" y="190"/>
                    </a:lnTo>
                    <a:lnTo>
                      <a:pt x="497" y="187"/>
                    </a:lnTo>
                    <a:lnTo>
                      <a:pt x="490" y="184"/>
                    </a:lnTo>
                    <a:lnTo>
                      <a:pt x="475" y="177"/>
                    </a:lnTo>
                    <a:lnTo>
                      <a:pt x="437" y="165"/>
                    </a:lnTo>
                    <a:lnTo>
                      <a:pt x="424" y="162"/>
                    </a:lnTo>
                    <a:lnTo>
                      <a:pt x="415" y="162"/>
                    </a:lnTo>
                    <a:lnTo>
                      <a:pt x="377" y="168"/>
                    </a:lnTo>
                    <a:lnTo>
                      <a:pt x="373" y="171"/>
                    </a:lnTo>
                    <a:lnTo>
                      <a:pt x="380" y="174"/>
                    </a:lnTo>
                    <a:lnTo>
                      <a:pt x="424" y="190"/>
                    </a:lnTo>
                    <a:lnTo>
                      <a:pt x="433" y="193"/>
                    </a:lnTo>
                    <a:lnTo>
                      <a:pt x="446" y="196"/>
                    </a:lnTo>
                    <a:lnTo>
                      <a:pt x="459" y="196"/>
                    </a:lnTo>
                    <a:close/>
                    <a:moveTo>
                      <a:pt x="323" y="193"/>
                    </a:moveTo>
                    <a:lnTo>
                      <a:pt x="364" y="209"/>
                    </a:lnTo>
                    <a:lnTo>
                      <a:pt x="373" y="212"/>
                    </a:lnTo>
                    <a:lnTo>
                      <a:pt x="389" y="212"/>
                    </a:lnTo>
                    <a:lnTo>
                      <a:pt x="424" y="203"/>
                    </a:lnTo>
                    <a:lnTo>
                      <a:pt x="427" y="203"/>
                    </a:lnTo>
                    <a:lnTo>
                      <a:pt x="430" y="200"/>
                    </a:lnTo>
                    <a:lnTo>
                      <a:pt x="424" y="196"/>
                    </a:lnTo>
                    <a:lnTo>
                      <a:pt x="373" y="181"/>
                    </a:lnTo>
                    <a:lnTo>
                      <a:pt x="367" y="177"/>
                    </a:lnTo>
                    <a:lnTo>
                      <a:pt x="354" y="174"/>
                    </a:lnTo>
                    <a:lnTo>
                      <a:pt x="345" y="174"/>
                    </a:lnTo>
                    <a:lnTo>
                      <a:pt x="323" y="177"/>
                    </a:lnTo>
                    <a:lnTo>
                      <a:pt x="304" y="181"/>
                    </a:lnTo>
                    <a:lnTo>
                      <a:pt x="304" y="184"/>
                    </a:lnTo>
                    <a:lnTo>
                      <a:pt x="301" y="184"/>
                    </a:lnTo>
                    <a:lnTo>
                      <a:pt x="310" y="190"/>
                    </a:lnTo>
                    <a:lnTo>
                      <a:pt x="323" y="193"/>
                    </a:lnTo>
                    <a:close/>
                    <a:moveTo>
                      <a:pt x="351" y="212"/>
                    </a:moveTo>
                    <a:lnTo>
                      <a:pt x="323" y="200"/>
                    </a:lnTo>
                    <a:lnTo>
                      <a:pt x="297" y="190"/>
                    </a:lnTo>
                    <a:lnTo>
                      <a:pt x="285" y="187"/>
                    </a:lnTo>
                    <a:lnTo>
                      <a:pt x="272" y="187"/>
                    </a:lnTo>
                    <a:lnTo>
                      <a:pt x="269" y="190"/>
                    </a:lnTo>
                    <a:lnTo>
                      <a:pt x="231" y="196"/>
                    </a:lnTo>
                    <a:lnTo>
                      <a:pt x="228" y="196"/>
                    </a:lnTo>
                    <a:lnTo>
                      <a:pt x="228" y="200"/>
                    </a:lnTo>
                    <a:lnTo>
                      <a:pt x="234" y="203"/>
                    </a:lnTo>
                    <a:lnTo>
                      <a:pt x="272" y="215"/>
                    </a:lnTo>
                    <a:lnTo>
                      <a:pt x="291" y="225"/>
                    </a:lnTo>
                    <a:lnTo>
                      <a:pt x="304" y="225"/>
                    </a:lnTo>
                    <a:lnTo>
                      <a:pt x="316" y="225"/>
                    </a:lnTo>
                    <a:lnTo>
                      <a:pt x="323" y="225"/>
                    </a:lnTo>
                    <a:lnTo>
                      <a:pt x="358" y="219"/>
                    </a:lnTo>
                    <a:lnTo>
                      <a:pt x="358" y="215"/>
                    </a:lnTo>
                    <a:lnTo>
                      <a:pt x="361" y="215"/>
                    </a:lnTo>
                    <a:lnTo>
                      <a:pt x="351" y="212"/>
                    </a:lnTo>
                    <a:close/>
                    <a:moveTo>
                      <a:pt x="1092" y="111"/>
                    </a:moveTo>
                    <a:lnTo>
                      <a:pt x="1092" y="111"/>
                    </a:lnTo>
                    <a:lnTo>
                      <a:pt x="1085" y="108"/>
                    </a:lnTo>
                    <a:lnTo>
                      <a:pt x="1038" y="95"/>
                    </a:lnTo>
                    <a:lnTo>
                      <a:pt x="1035" y="92"/>
                    </a:lnTo>
                    <a:lnTo>
                      <a:pt x="1016" y="92"/>
                    </a:lnTo>
                    <a:lnTo>
                      <a:pt x="987" y="95"/>
                    </a:lnTo>
                    <a:lnTo>
                      <a:pt x="987" y="98"/>
                    </a:lnTo>
                    <a:lnTo>
                      <a:pt x="994" y="102"/>
                    </a:lnTo>
                    <a:lnTo>
                      <a:pt x="1038" y="114"/>
                    </a:lnTo>
                    <a:lnTo>
                      <a:pt x="1047" y="117"/>
                    </a:lnTo>
                    <a:lnTo>
                      <a:pt x="1066" y="121"/>
                    </a:lnTo>
                    <a:lnTo>
                      <a:pt x="1092" y="114"/>
                    </a:lnTo>
                    <a:lnTo>
                      <a:pt x="1092" y="111"/>
                    </a:lnTo>
                    <a:close/>
                    <a:moveTo>
                      <a:pt x="1038" y="121"/>
                    </a:moveTo>
                    <a:lnTo>
                      <a:pt x="1038" y="121"/>
                    </a:lnTo>
                    <a:lnTo>
                      <a:pt x="987" y="105"/>
                    </a:lnTo>
                    <a:lnTo>
                      <a:pt x="968" y="102"/>
                    </a:lnTo>
                    <a:lnTo>
                      <a:pt x="940" y="108"/>
                    </a:lnTo>
                    <a:lnTo>
                      <a:pt x="937" y="108"/>
                    </a:lnTo>
                    <a:lnTo>
                      <a:pt x="940" y="108"/>
                    </a:lnTo>
                    <a:lnTo>
                      <a:pt x="946" y="111"/>
                    </a:lnTo>
                    <a:lnTo>
                      <a:pt x="987" y="127"/>
                    </a:lnTo>
                    <a:lnTo>
                      <a:pt x="997" y="127"/>
                    </a:lnTo>
                    <a:lnTo>
                      <a:pt x="1009" y="130"/>
                    </a:lnTo>
                    <a:lnTo>
                      <a:pt x="1016" y="130"/>
                    </a:lnTo>
                    <a:lnTo>
                      <a:pt x="1038" y="127"/>
                    </a:lnTo>
                    <a:lnTo>
                      <a:pt x="1044" y="124"/>
                    </a:lnTo>
                    <a:lnTo>
                      <a:pt x="1038" y="121"/>
                    </a:lnTo>
                    <a:close/>
                    <a:moveTo>
                      <a:pt x="990" y="130"/>
                    </a:moveTo>
                    <a:lnTo>
                      <a:pt x="987" y="130"/>
                    </a:lnTo>
                    <a:lnTo>
                      <a:pt x="937" y="114"/>
                    </a:lnTo>
                    <a:lnTo>
                      <a:pt x="918" y="111"/>
                    </a:lnTo>
                    <a:lnTo>
                      <a:pt x="889" y="117"/>
                    </a:lnTo>
                    <a:lnTo>
                      <a:pt x="886" y="117"/>
                    </a:lnTo>
                    <a:lnTo>
                      <a:pt x="886" y="121"/>
                    </a:lnTo>
                    <a:lnTo>
                      <a:pt x="895" y="124"/>
                    </a:lnTo>
                    <a:lnTo>
                      <a:pt x="937" y="136"/>
                    </a:lnTo>
                    <a:lnTo>
                      <a:pt x="946" y="140"/>
                    </a:lnTo>
                    <a:lnTo>
                      <a:pt x="959" y="143"/>
                    </a:lnTo>
                    <a:lnTo>
                      <a:pt x="968" y="143"/>
                    </a:lnTo>
                    <a:lnTo>
                      <a:pt x="987" y="136"/>
                    </a:lnTo>
                    <a:lnTo>
                      <a:pt x="997" y="136"/>
                    </a:lnTo>
                    <a:lnTo>
                      <a:pt x="997" y="133"/>
                    </a:lnTo>
                    <a:lnTo>
                      <a:pt x="990" y="130"/>
                    </a:lnTo>
                    <a:close/>
                    <a:moveTo>
                      <a:pt x="592" y="219"/>
                    </a:moveTo>
                    <a:lnTo>
                      <a:pt x="579" y="212"/>
                    </a:lnTo>
                    <a:lnTo>
                      <a:pt x="535" y="200"/>
                    </a:lnTo>
                    <a:lnTo>
                      <a:pt x="528" y="196"/>
                    </a:lnTo>
                    <a:lnTo>
                      <a:pt x="513" y="196"/>
                    </a:lnTo>
                    <a:lnTo>
                      <a:pt x="475" y="203"/>
                    </a:lnTo>
                    <a:lnTo>
                      <a:pt x="471" y="206"/>
                    </a:lnTo>
                    <a:lnTo>
                      <a:pt x="475" y="209"/>
                    </a:lnTo>
                    <a:lnTo>
                      <a:pt x="478" y="209"/>
                    </a:lnTo>
                    <a:lnTo>
                      <a:pt x="528" y="228"/>
                    </a:lnTo>
                    <a:lnTo>
                      <a:pt x="538" y="231"/>
                    </a:lnTo>
                    <a:lnTo>
                      <a:pt x="547" y="231"/>
                    </a:lnTo>
                    <a:lnTo>
                      <a:pt x="560" y="231"/>
                    </a:lnTo>
                    <a:lnTo>
                      <a:pt x="579" y="228"/>
                    </a:lnTo>
                    <a:lnTo>
                      <a:pt x="595" y="225"/>
                    </a:lnTo>
                    <a:lnTo>
                      <a:pt x="598" y="225"/>
                    </a:lnTo>
                    <a:lnTo>
                      <a:pt x="598" y="222"/>
                    </a:lnTo>
                    <a:lnTo>
                      <a:pt x="592" y="219"/>
                    </a:lnTo>
                    <a:close/>
                    <a:moveTo>
                      <a:pt x="528" y="234"/>
                    </a:moveTo>
                    <a:lnTo>
                      <a:pt x="528" y="234"/>
                    </a:lnTo>
                    <a:lnTo>
                      <a:pt x="525" y="231"/>
                    </a:lnTo>
                    <a:lnTo>
                      <a:pt x="475" y="215"/>
                    </a:lnTo>
                    <a:lnTo>
                      <a:pt x="468" y="212"/>
                    </a:lnTo>
                    <a:lnTo>
                      <a:pt x="456" y="209"/>
                    </a:lnTo>
                    <a:lnTo>
                      <a:pt x="443" y="209"/>
                    </a:lnTo>
                    <a:lnTo>
                      <a:pt x="424" y="212"/>
                    </a:lnTo>
                    <a:lnTo>
                      <a:pt x="405" y="219"/>
                    </a:lnTo>
                    <a:lnTo>
                      <a:pt x="402" y="219"/>
                    </a:lnTo>
                    <a:lnTo>
                      <a:pt x="402" y="222"/>
                    </a:lnTo>
                    <a:lnTo>
                      <a:pt x="408" y="225"/>
                    </a:lnTo>
                    <a:lnTo>
                      <a:pt x="424" y="231"/>
                    </a:lnTo>
                    <a:lnTo>
                      <a:pt x="468" y="244"/>
                    </a:lnTo>
                    <a:lnTo>
                      <a:pt x="475" y="247"/>
                    </a:lnTo>
                    <a:lnTo>
                      <a:pt x="490" y="247"/>
                    </a:lnTo>
                    <a:lnTo>
                      <a:pt x="528" y="241"/>
                    </a:lnTo>
                    <a:lnTo>
                      <a:pt x="532" y="238"/>
                    </a:lnTo>
                    <a:lnTo>
                      <a:pt x="528" y="234"/>
                    </a:lnTo>
                    <a:close/>
                    <a:moveTo>
                      <a:pt x="456" y="247"/>
                    </a:moveTo>
                    <a:lnTo>
                      <a:pt x="424" y="238"/>
                    </a:lnTo>
                    <a:lnTo>
                      <a:pt x="399" y="228"/>
                    </a:lnTo>
                    <a:lnTo>
                      <a:pt x="386" y="225"/>
                    </a:lnTo>
                    <a:lnTo>
                      <a:pt x="373" y="225"/>
                    </a:lnTo>
                    <a:lnTo>
                      <a:pt x="332" y="231"/>
                    </a:lnTo>
                    <a:lnTo>
                      <a:pt x="329" y="234"/>
                    </a:lnTo>
                    <a:lnTo>
                      <a:pt x="339" y="241"/>
                    </a:lnTo>
                    <a:lnTo>
                      <a:pt x="373" y="253"/>
                    </a:lnTo>
                    <a:lnTo>
                      <a:pt x="396" y="260"/>
                    </a:lnTo>
                    <a:lnTo>
                      <a:pt x="408" y="263"/>
                    </a:lnTo>
                    <a:lnTo>
                      <a:pt x="421" y="263"/>
                    </a:lnTo>
                    <a:lnTo>
                      <a:pt x="424" y="263"/>
                    </a:lnTo>
                    <a:lnTo>
                      <a:pt x="459" y="253"/>
                    </a:lnTo>
                    <a:lnTo>
                      <a:pt x="462" y="253"/>
                    </a:lnTo>
                    <a:lnTo>
                      <a:pt x="456" y="247"/>
                    </a:lnTo>
                    <a:close/>
                    <a:moveTo>
                      <a:pt x="943" y="140"/>
                    </a:moveTo>
                    <a:lnTo>
                      <a:pt x="937" y="140"/>
                    </a:lnTo>
                    <a:lnTo>
                      <a:pt x="889" y="124"/>
                    </a:lnTo>
                    <a:lnTo>
                      <a:pt x="886" y="124"/>
                    </a:lnTo>
                    <a:lnTo>
                      <a:pt x="870" y="121"/>
                    </a:lnTo>
                    <a:lnTo>
                      <a:pt x="835" y="130"/>
                    </a:lnTo>
                    <a:lnTo>
                      <a:pt x="782" y="140"/>
                    </a:lnTo>
                    <a:lnTo>
                      <a:pt x="731" y="149"/>
                    </a:lnTo>
                    <a:lnTo>
                      <a:pt x="680" y="162"/>
                    </a:lnTo>
                    <a:lnTo>
                      <a:pt x="630" y="171"/>
                    </a:lnTo>
                    <a:lnTo>
                      <a:pt x="579" y="181"/>
                    </a:lnTo>
                    <a:lnTo>
                      <a:pt x="535" y="190"/>
                    </a:lnTo>
                    <a:lnTo>
                      <a:pt x="532" y="193"/>
                    </a:lnTo>
                    <a:lnTo>
                      <a:pt x="541" y="196"/>
                    </a:lnTo>
                    <a:lnTo>
                      <a:pt x="579" y="209"/>
                    </a:lnTo>
                    <a:lnTo>
                      <a:pt x="598" y="215"/>
                    </a:lnTo>
                    <a:lnTo>
                      <a:pt x="608" y="219"/>
                    </a:lnTo>
                    <a:lnTo>
                      <a:pt x="620" y="219"/>
                    </a:lnTo>
                    <a:lnTo>
                      <a:pt x="630" y="219"/>
                    </a:lnTo>
                    <a:lnTo>
                      <a:pt x="680" y="206"/>
                    </a:lnTo>
                    <a:lnTo>
                      <a:pt x="731" y="193"/>
                    </a:lnTo>
                    <a:lnTo>
                      <a:pt x="785" y="184"/>
                    </a:lnTo>
                    <a:lnTo>
                      <a:pt x="835" y="171"/>
                    </a:lnTo>
                    <a:lnTo>
                      <a:pt x="886" y="162"/>
                    </a:lnTo>
                    <a:lnTo>
                      <a:pt x="937" y="149"/>
                    </a:lnTo>
                    <a:lnTo>
                      <a:pt x="949" y="146"/>
                    </a:lnTo>
                    <a:lnTo>
                      <a:pt x="949" y="143"/>
                    </a:lnTo>
                    <a:lnTo>
                      <a:pt x="943" y="1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17" name="Freeform 125"/>
              <p:cNvSpPr>
                <a:spLocks/>
              </p:cNvSpPr>
              <p:nvPr/>
            </p:nvSpPr>
            <p:spPr bwMode="auto">
              <a:xfrm>
                <a:off x="1249" y="2685"/>
                <a:ext cx="60" cy="13"/>
              </a:xfrm>
              <a:custGeom>
                <a:avLst/>
                <a:gdLst>
                  <a:gd name="T0" fmla="*/ 12 w 60"/>
                  <a:gd name="T1" fmla="*/ 9 h 13"/>
                  <a:gd name="T2" fmla="*/ 12 w 60"/>
                  <a:gd name="T3" fmla="*/ 9 h 13"/>
                  <a:gd name="T4" fmla="*/ 28 w 60"/>
                  <a:gd name="T5" fmla="*/ 13 h 13"/>
                  <a:gd name="T6" fmla="*/ 60 w 60"/>
                  <a:gd name="T7" fmla="*/ 9 h 13"/>
                  <a:gd name="T8" fmla="*/ 60 w 60"/>
                  <a:gd name="T9" fmla="*/ 9 h 13"/>
                  <a:gd name="T10" fmla="*/ 60 w 60"/>
                  <a:gd name="T11" fmla="*/ 6 h 13"/>
                  <a:gd name="T12" fmla="*/ 54 w 60"/>
                  <a:gd name="T13" fmla="*/ 3 h 13"/>
                  <a:gd name="T14" fmla="*/ 50 w 60"/>
                  <a:gd name="T15" fmla="*/ 3 h 13"/>
                  <a:gd name="T16" fmla="*/ 50 w 60"/>
                  <a:gd name="T17" fmla="*/ 3 h 13"/>
                  <a:gd name="T18" fmla="*/ 31 w 60"/>
                  <a:gd name="T19" fmla="*/ 0 h 13"/>
                  <a:gd name="T20" fmla="*/ 3 w 60"/>
                  <a:gd name="T21" fmla="*/ 6 h 13"/>
                  <a:gd name="T22" fmla="*/ 3 w 60"/>
                  <a:gd name="T23" fmla="*/ 6 h 13"/>
                  <a:gd name="T24" fmla="*/ 0 w 60"/>
                  <a:gd name="T25" fmla="*/ 6 h 13"/>
                  <a:gd name="T26" fmla="*/ 6 w 60"/>
                  <a:gd name="T27" fmla="*/ 9 h 13"/>
                  <a:gd name="T28" fmla="*/ 12 w 60"/>
                  <a:gd name="T29" fmla="*/ 9 h 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0"/>
                  <a:gd name="T46" fmla="*/ 0 h 13"/>
                  <a:gd name="T47" fmla="*/ 60 w 60"/>
                  <a:gd name="T48" fmla="*/ 13 h 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0" h="13">
                    <a:moveTo>
                      <a:pt x="12" y="9"/>
                    </a:moveTo>
                    <a:lnTo>
                      <a:pt x="12" y="9"/>
                    </a:lnTo>
                    <a:lnTo>
                      <a:pt x="28" y="13"/>
                    </a:lnTo>
                    <a:lnTo>
                      <a:pt x="60" y="9"/>
                    </a:lnTo>
                    <a:lnTo>
                      <a:pt x="60" y="6"/>
                    </a:lnTo>
                    <a:lnTo>
                      <a:pt x="54" y="3"/>
                    </a:lnTo>
                    <a:lnTo>
                      <a:pt x="50" y="3"/>
                    </a:lnTo>
                    <a:lnTo>
                      <a:pt x="31" y="0"/>
                    </a:lnTo>
                    <a:lnTo>
                      <a:pt x="3" y="6"/>
                    </a:lnTo>
                    <a:lnTo>
                      <a:pt x="0" y="6"/>
                    </a:lnTo>
                    <a:lnTo>
                      <a:pt x="6" y="9"/>
                    </a:lnTo>
                    <a:lnTo>
                      <a:pt x="12" y="9"/>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18" name="Freeform 126"/>
              <p:cNvSpPr>
                <a:spLocks/>
              </p:cNvSpPr>
              <p:nvPr/>
            </p:nvSpPr>
            <p:spPr bwMode="auto">
              <a:xfrm>
                <a:off x="1204" y="2694"/>
                <a:ext cx="54" cy="13"/>
              </a:xfrm>
              <a:custGeom>
                <a:avLst/>
                <a:gdLst>
                  <a:gd name="T0" fmla="*/ 0 w 54"/>
                  <a:gd name="T1" fmla="*/ 10 h 13"/>
                  <a:gd name="T2" fmla="*/ 4 w 54"/>
                  <a:gd name="T3" fmla="*/ 10 h 13"/>
                  <a:gd name="T4" fmla="*/ 4 w 54"/>
                  <a:gd name="T5" fmla="*/ 10 h 13"/>
                  <a:gd name="T6" fmla="*/ 23 w 54"/>
                  <a:gd name="T7" fmla="*/ 13 h 13"/>
                  <a:gd name="T8" fmla="*/ 54 w 54"/>
                  <a:gd name="T9" fmla="*/ 7 h 13"/>
                  <a:gd name="T10" fmla="*/ 54 w 54"/>
                  <a:gd name="T11" fmla="*/ 7 h 13"/>
                  <a:gd name="T12" fmla="*/ 54 w 54"/>
                  <a:gd name="T13" fmla="*/ 7 h 13"/>
                  <a:gd name="T14" fmla="*/ 48 w 54"/>
                  <a:gd name="T15" fmla="*/ 4 h 13"/>
                  <a:gd name="T16" fmla="*/ 45 w 54"/>
                  <a:gd name="T17" fmla="*/ 0 h 13"/>
                  <a:gd name="T18" fmla="*/ 45 w 54"/>
                  <a:gd name="T19" fmla="*/ 0 h 13"/>
                  <a:gd name="T20" fmla="*/ 26 w 54"/>
                  <a:gd name="T21" fmla="*/ 0 h 13"/>
                  <a:gd name="T22" fmla="*/ 0 w 54"/>
                  <a:gd name="T23" fmla="*/ 4 h 13"/>
                  <a:gd name="T24" fmla="*/ 0 w 54"/>
                  <a:gd name="T25" fmla="*/ 10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
                  <a:gd name="T40" fmla="*/ 0 h 13"/>
                  <a:gd name="T41" fmla="*/ 54 w 54"/>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 h="13">
                    <a:moveTo>
                      <a:pt x="0" y="10"/>
                    </a:moveTo>
                    <a:lnTo>
                      <a:pt x="4" y="10"/>
                    </a:lnTo>
                    <a:lnTo>
                      <a:pt x="23" y="13"/>
                    </a:lnTo>
                    <a:lnTo>
                      <a:pt x="54" y="7"/>
                    </a:lnTo>
                    <a:lnTo>
                      <a:pt x="48" y="4"/>
                    </a:lnTo>
                    <a:lnTo>
                      <a:pt x="45" y="0"/>
                    </a:lnTo>
                    <a:lnTo>
                      <a:pt x="26" y="0"/>
                    </a:lnTo>
                    <a:lnTo>
                      <a:pt x="0" y="4"/>
                    </a:lnTo>
                    <a:lnTo>
                      <a:pt x="0" y="1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19" name="Freeform 127"/>
              <p:cNvSpPr>
                <a:spLocks/>
              </p:cNvSpPr>
              <p:nvPr/>
            </p:nvSpPr>
            <p:spPr bwMode="auto">
              <a:xfrm>
                <a:off x="1198" y="2698"/>
                <a:ext cx="6" cy="6"/>
              </a:xfrm>
              <a:custGeom>
                <a:avLst/>
                <a:gdLst>
                  <a:gd name="T0" fmla="*/ 6 w 6"/>
                  <a:gd name="T1" fmla="*/ 6 h 6"/>
                  <a:gd name="T2" fmla="*/ 6 w 6"/>
                  <a:gd name="T3" fmla="*/ 0 h 6"/>
                  <a:gd name="T4" fmla="*/ 0 w 6"/>
                  <a:gd name="T5" fmla="*/ 0 h 6"/>
                  <a:gd name="T6" fmla="*/ 0 w 6"/>
                  <a:gd name="T7" fmla="*/ 0 h 6"/>
                  <a:gd name="T8" fmla="*/ 0 w 6"/>
                  <a:gd name="T9" fmla="*/ 3 h 6"/>
                  <a:gd name="T10" fmla="*/ 6 w 6"/>
                  <a:gd name="T11" fmla="*/ 6 h 6"/>
                  <a:gd name="T12" fmla="*/ 6 w 6"/>
                  <a:gd name="T13" fmla="*/ 6 h 6"/>
                  <a:gd name="T14" fmla="*/ 0 60000 65536"/>
                  <a:gd name="T15" fmla="*/ 0 60000 65536"/>
                  <a:gd name="T16" fmla="*/ 0 60000 65536"/>
                  <a:gd name="T17" fmla="*/ 0 60000 65536"/>
                  <a:gd name="T18" fmla="*/ 0 60000 65536"/>
                  <a:gd name="T19" fmla="*/ 0 60000 65536"/>
                  <a:gd name="T20" fmla="*/ 0 60000 65536"/>
                  <a:gd name="T21" fmla="*/ 0 w 6"/>
                  <a:gd name="T22" fmla="*/ 0 h 6"/>
                  <a:gd name="T23" fmla="*/ 6 w 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6">
                    <a:moveTo>
                      <a:pt x="6" y="6"/>
                    </a:moveTo>
                    <a:lnTo>
                      <a:pt x="6" y="0"/>
                    </a:lnTo>
                    <a:lnTo>
                      <a:pt x="0" y="0"/>
                    </a:lnTo>
                    <a:lnTo>
                      <a:pt x="0" y="3"/>
                    </a:lnTo>
                    <a:lnTo>
                      <a:pt x="6" y="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20" name="Freeform 128"/>
              <p:cNvSpPr>
                <a:spLocks/>
              </p:cNvSpPr>
              <p:nvPr/>
            </p:nvSpPr>
            <p:spPr bwMode="auto">
              <a:xfrm>
                <a:off x="1204" y="2707"/>
                <a:ext cx="4" cy="3"/>
              </a:xfrm>
              <a:custGeom>
                <a:avLst/>
                <a:gdLst>
                  <a:gd name="T0" fmla="*/ 0 w 4"/>
                  <a:gd name="T1" fmla="*/ 3 h 3"/>
                  <a:gd name="T2" fmla="*/ 0 w 4"/>
                  <a:gd name="T3" fmla="*/ 3 h 3"/>
                  <a:gd name="T4" fmla="*/ 4 w 4"/>
                  <a:gd name="T5" fmla="*/ 3 h 3"/>
                  <a:gd name="T6" fmla="*/ 0 w 4"/>
                  <a:gd name="T7" fmla="*/ 0 h 3"/>
                  <a:gd name="T8" fmla="*/ 0 w 4"/>
                  <a:gd name="T9" fmla="*/ 3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3"/>
                    </a:moveTo>
                    <a:lnTo>
                      <a:pt x="0" y="3"/>
                    </a:lnTo>
                    <a:lnTo>
                      <a:pt x="4" y="3"/>
                    </a:lnTo>
                    <a:lnTo>
                      <a:pt x="0" y="0"/>
                    </a:lnTo>
                    <a:lnTo>
                      <a:pt x="0" y="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21" name="Freeform 129"/>
              <p:cNvSpPr>
                <a:spLocks/>
              </p:cNvSpPr>
              <p:nvPr/>
            </p:nvSpPr>
            <p:spPr bwMode="auto">
              <a:xfrm>
                <a:off x="1144" y="2701"/>
                <a:ext cx="60" cy="16"/>
              </a:xfrm>
              <a:custGeom>
                <a:avLst/>
                <a:gdLst>
                  <a:gd name="T0" fmla="*/ 10 w 60"/>
                  <a:gd name="T1" fmla="*/ 12 h 16"/>
                  <a:gd name="T2" fmla="*/ 10 w 60"/>
                  <a:gd name="T3" fmla="*/ 12 h 16"/>
                  <a:gd name="T4" fmla="*/ 29 w 60"/>
                  <a:gd name="T5" fmla="*/ 16 h 16"/>
                  <a:gd name="T6" fmla="*/ 60 w 60"/>
                  <a:gd name="T7" fmla="*/ 9 h 16"/>
                  <a:gd name="T8" fmla="*/ 60 w 60"/>
                  <a:gd name="T9" fmla="*/ 9 h 16"/>
                  <a:gd name="T10" fmla="*/ 60 w 60"/>
                  <a:gd name="T11" fmla="*/ 9 h 16"/>
                  <a:gd name="T12" fmla="*/ 60 w 60"/>
                  <a:gd name="T13" fmla="*/ 6 h 16"/>
                  <a:gd name="T14" fmla="*/ 60 w 60"/>
                  <a:gd name="T15" fmla="*/ 6 h 16"/>
                  <a:gd name="T16" fmla="*/ 57 w 60"/>
                  <a:gd name="T17" fmla="*/ 3 h 16"/>
                  <a:gd name="T18" fmla="*/ 54 w 60"/>
                  <a:gd name="T19" fmla="*/ 3 h 16"/>
                  <a:gd name="T20" fmla="*/ 54 w 60"/>
                  <a:gd name="T21" fmla="*/ 3 h 16"/>
                  <a:gd name="T22" fmla="*/ 35 w 60"/>
                  <a:gd name="T23" fmla="*/ 0 h 16"/>
                  <a:gd name="T24" fmla="*/ 4 w 60"/>
                  <a:gd name="T25" fmla="*/ 6 h 16"/>
                  <a:gd name="T26" fmla="*/ 4 w 60"/>
                  <a:gd name="T27" fmla="*/ 6 h 16"/>
                  <a:gd name="T28" fmla="*/ 0 w 60"/>
                  <a:gd name="T29" fmla="*/ 6 h 16"/>
                  <a:gd name="T30" fmla="*/ 7 w 60"/>
                  <a:gd name="T31" fmla="*/ 9 h 16"/>
                  <a:gd name="T32" fmla="*/ 10 w 60"/>
                  <a:gd name="T33" fmla="*/ 12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
                  <a:gd name="T52" fmla="*/ 0 h 16"/>
                  <a:gd name="T53" fmla="*/ 60 w 60"/>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 h="16">
                    <a:moveTo>
                      <a:pt x="10" y="12"/>
                    </a:moveTo>
                    <a:lnTo>
                      <a:pt x="10" y="12"/>
                    </a:lnTo>
                    <a:lnTo>
                      <a:pt x="29" y="16"/>
                    </a:lnTo>
                    <a:lnTo>
                      <a:pt x="60" y="9"/>
                    </a:lnTo>
                    <a:lnTo>
                      <a:pt x="60" y="6"/>
                    </a:lnTo>
                    <a:lnTo>
                      <a:pt x="57" y="3"/>
                    </a:lnTo>
                    <a:lnTo>
                      <a:pt x="54" y="3"/>
                    </a:lnTo>
                    <a:lnTo>
                      <a:pt x="35" y="0"/>
                    </a:lnTo>
                    <a:lnTo>
                      <a:pt x="4" y="6"/>
                    </a:lnTo>
                    <a:lnTo>
                      <a:pt x="0" y="6"/>
                    </a:lnTo>
                    <a:lnTo>
                      <a:pt x="7" y="9"/>
                    </a:lnTo>
                    <a:lnTo>
                      <a:pt x="10" y="1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22" name="Freeform 130"/>
              <p:cNvSpPr>
                <a:spLocks/>
              </p:cNvSpPr>
              <p:nvPr/>
            </p:nvSpPr>
            <p:spPr bwMode="auto">
              <a:xfrm>
                <a:off x="1094" y="2710"/>
                <a:ext cx="60" cy="13"/>
              </a:xfrm>
              <a:custGeom>
                <a:avLst/>
                <a:gdLst>
                  <a:gd name="T0" fmla="*/ 3 w 60"/>
                  <a:gd name="T1" fmla="*/ 10 h 13"/>
                  <a:gd name="T2" fmla="*/ 6 w 60"/>
                  <a:gd name="T3" fmla="*/ 13 h 13"/>
                  <a:gd name="T4" fmla="*/ 6 w 60"/>
                  <a:gd name="T5" fmla="*/ 13 h 13"/>
                  <a:gd name="T6" fmla="*/ 25 w 60"/>
                  <a:gd name="T7" fmla="*/ 13 h 13"/>
                  <a:gd name="T8" fmla="*/ 57 w 60"/>
                  <a:gd name="T9" fmla="*/ 10 h 13"/>
                  <a:gd name="T10" fmla="*/ 57 w 60"/>
                  <a:gd name="T11" fmla="*/ 10 h 13"/>
                  <a:gd name="T12" fmla="*/ 60 w 60"/>
                  <a:gd name="T13" fmla="*/ 7 h 13"/>
                  <a:gd name="T14" fmla="*/ 54 w 60"/>
                  <a:gd name="T15" fmla="*/ 3 h 13"/>
                  <a:gd name="T16" fmla="*/ 50 w 60"/>
                  <a:gd name="T17" fmla="*/ 3 h 13"/>
                  <a:gd name="T18" fmla="*/ 50 w 60"/>
                  <a:gd name="T19" fmla="*/ 3 h 13"/>
                  <a:gd name="T20" fmla="*/ 31 w 60"/>
                  <a:gd name="T21" fmla="*/ 0 h 13"/>
                  <a:gd name="T22" fmla="*/ 0 w 60"/>
                  <a:gd name="T23" fmla="*/ 3 h 13"/>
                  <a:gd name="T24" fmla="*/ 3 w 60"/>
                  <a:gd name="T25" fmla="*/ 10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13"/>
                  <a:gd name="T41" fmla="*/ 60 w 60"/>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13">
                    <a:moveTo>
                      <a:pt x="3" y="10"/>
                    </a:moveTo>
                    <a:lnTo>
                      <a:pt x="6" y="13"/>
                    </a:lnTo>
                    <a:lnTo>
                      <a:pt x="25" y="13"/>
                    </a:lnTo>
                    <a:lnTo>
                      <a:pt x="57" y="10"/>
                    </a:lnTo>
                    <a:lnTo>
                      <a:pt x="60" y="7"/>
                    </a:lnTo>
                    <a:lnTo>
                      <a:pt x="54" y="3"/>
                    </a:lnTo>
                    <a:lnTo>
                      <a:pt x="50" y="3"/>
                    </a:lnTo>
                    <a:lnTo>
                      <a:pt x="31" y="0"/>
                    </a:lnTo>
                    <a:lnTo>
                      <a:pt x="0" y="3"/>
                    </a:lnTo>
                    <a:lnTo>
                      <a:pt x="3" y="1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23" name="Freeform 131"/>
              <p:cNvSpPr>
                <a:spLocks/>
              </p:cNvSpPr>
              <p:nvPr/>
            </p:nvSpPr>
            <p:spPr bwMode="auto">
              <a:xfrm>
                <a:off x="1087" y="2713"/>
                <a:ext cx="10" cy="7"/>
              </a:xfrm>
              <a:custGeom>
                <a:avLst/>
                <a:gdLst>
                  <a:gd name="T0" fmla="*/ 10 w 10"/>
                  <a:gd name="T1" fmla="*/ 7 h 7"/>
                  <a:gd name="T2" fmla="*/ 7 w 10"/>
                  <a:gd name="T3" fmla="*/ 0 h 7"/>
                  <a:gd name="T4" fmla="*/ 4 w 10"/>
                  <a:gd name="T5" fmla="*/ 4 h 7"/>
                  <a:gd name="T6" fmla="*/ 4 w 10"/>
                  <a:gd name="T7" fmla="*/ 4 h 7"/>
                  <a:gd name="T8" fmla="*/ 0 w 10"/>
                  <a:gd name="T9" fmla="*/ 4 h 7"/>
                  <a:gd name="T10" fmla="*/ 7 w 10"/>
                  <a:gd name="T11" fmla="*/ 7 h 7"/>
                  <a:gd name="T12" fmla="*/ 10 w 10"/>
                  <a:gd name="T13" fmla="*/ 7 h 7"/>
                  <a:gd name="T14" fmla="*/ 0 60000 65536"/>
                  <a:gd name="T15" fmla="*/ 0 60000 65536"/>
                  <a:gd name="T16" fmla="*/ 0 60000 65536"/>
                  <a:gd name="T17" fmla="*/ 0 60000 65536"/>
                  <a:gd name="T18" fmla="*/ 0 60000 65536"/>
                  <a:gd name="T19" fmla="*/ 0 60000 65536"/>
                  <a:gd name="T20" fmla="*/ 0 60000 65536"/>
                  <a:gd name="T21" fmla="*/ 0 w 10"/>
                  <a:gd name="T22" fmla="*/ 0 h 7"/>
                  <a:gd name="T23" fmla="*/ 10 w 10"/>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7">
                    <a:moveTo>
                      <a:pt x="10" y="7"/>
                    </a:moveTo>
                    <a:lnTo>
                      <a:pt x="7" y="0"/>
                    </a:lnTo>
                    <a:lnTo>
                      <a:pt x="4" y="4"/>
                    </a:lnTo>
                    <a:lnTo>
                      <a:pt x="0" y="4"/>
                    </a:lnTo>
                    <a:lnTo>
                      <a:pt x="7" y="7"/>
                    </a:lnTo>
                    <a:lnTo>
                      <a:pt x="10"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24" name="Rectangle 132"/>
              <p:cNvSpPr>
                <a:spLocks noChangeArrowheads="1"/>
              </p:cNvSpPr>
              <p:nvPr/>
            </p:nvSpPr>
            <p:spPr bwMode="auto">
              <a:xfrm>
                <a:off x="1097" y="2726"/>
                <a:ext cx="1" cy="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ko-KR" altLang="ko-KR"/>
              </a:p>
            </p:txBody>
          </p:sp>
          <p:sp>
            <p:nvSpPr>
              <p:cNvPr id="15925" name="Freeform 133"/>
              <p:cNvSpPr>
                <a:spLocks/>
              </p:cNvSpPr>
              <p:nvPr/>
            </p:nvSpPr>
            <p:spPr bwMode="auto">
              <a:xfrm>
                <a:off x="1030" y="2720"/>
                <a:ext cx="67" cy="12"/>
              </a:xfrm>
              <a:custGeom>
                <a:avLst/>
                <a:gdLst>
                  <a:gd name="T0" fmla="*/ 10 w 67"/>
                  <a:gd name="T1" fmla="*/ 12 h 12"/>
                  <a:gd name="T2" fmla="*/ 10 w 67"/>
                  <a:gd name="T3" fmla="*/ 12 h 12"/>
                  <a:gd name="T4" fmla="*/ 23 w 67"/>
                  <a:gd name="T5" fmla="*/ 12 h 12"/>
                  <a:gd name="T6" fmla="*/ 32 w 67"/>
                  <a:gd name="T7" fmla="*/ 12 h 12"/>
                  <a:gd name="T8" fmla="*/ 67 w 67"/>
                  <a:gd name="T9" fmla="*/ 9 h 12"/>
                  <a:gd name="T10" fmla="*/ 67 w 67"/>
                  <a:gd name="T11" fmla="*/ 9 h 12"/>
                  <a:gd name="T12" fmla="*/ 67 w 67"/>
                  <a:gd name="T13" fmla="*/ 9 h 12"/>
                  <a:gd name="T14" fmla="*/ 67 w 67"/>
                  <a:gd name="T15" fmla="*/ 6 h 12"/>
                  <a:gd name="T16" fmla="*/ 67 w 67"/>
                  <a:gd name="T17" fmla="*/ 6 h 12"/>
                  <a:gd name="T18" fmla="*/ 61 w 67"/>
                  <a:gd name="T19" fmla="*/ 3 h 12"/>
                  <a:gd name="T20" fmla="*/ 57 w 67"/>
                  <a:gd name="T21" fmla="*/ 3 h 12"/>
                  <a:gd name="T22" fmla="*/ 57 w 67"/>
                  <a:gd name="T23" fmla="*/ 3 h 12"/>
                  <a:gd name="T24" fmla="*/ 38 w 67"/>
                  <a:gd name="T25" fmla="*/ 0 h 12"/>
                  <a:gd name="T26" fmla="*/ 4 w 67"/>
                  <a:gd name="T27" fmla="*/ 3 h 12"/>
                  <a:gd name="T28" fmla="*/ 4 w 67"/>
                  <a:gd name="T29" fmla="*/ 3 h 12"/>
                  <a:gd name="T30" fmla="*/ 0 w 67"/>
                  <a:gd name="T31" fmla="*/ 6 h 12"/>
                  <a:gd name="T32" fmla="*/ 7 w 67"/>
                  <a:gd name="T33" fmla="*/ 9 h 12"/>
                  <a:gd name="T34" fmla="*/ 10 w 67"/>
                  <a:gd name="T35" fmla="*/ 12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7"/>
                  <a:gd name="T55" fmla="*/ 0 h 12"/>
                  <a:gd name="T56" fmla="*/ 67 w 67"/>
                  <a:gd name="T57" fmla="*/ 12 h 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7" h="12">
                    <a:moveTo>
                      <a:pt x="10" y="12"/>
                    </a:moveTo>
                    <a:lnTo>
                      <a:pt x="10" y="12"/>
                    </a:lnTo>
                    <a:lnTo>
                      <a:pt x="23" y="12"/>
                    </a:lnTo>
                    <a:lnTo>
                      <a:pt x="32" y="12"/>
                    </a:lnTo>
                    <a:lnTo>
                      <a:pt x="67" y="9"/>
                    </a:lnTo>
                    <a:lnTo>
                      <a:pt x="67" y="6"/>
                    </a:lnTo>
                    <a:lnTo>
                      <a:pt x="61" y="3"/>
                    </a:lnTo>
                    <a:lnTo>
                      <a:pt x="57" y="3"/>
                    </a:lnTo>
                    <a:lnTo>
                      <a:pt x="38" y="0"/>
                    </a:lnTo>
                    <a:lnTo>
                      <a:pt x="4" y="3"/>
                    </a:lnTo>
                    <a:lnTo>
                      <a:pt x="0" y="6"/>
                    </a:lnTo>
                    <a:lnTo>
                      <a:pt x="7" y="9"/>
                    </a:lnTo>
                    <a:lnTo>
                      <a:pt x="10" y="1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26" name="Freeform 134"/>
              <p:cNvSpPr>
                <a:spLocks/>
              </p:cNvSpPr>
              <p:nvPr/>
            </p:nvSpPr>
            <p:spPr bwMode="auto">
              <a:xfrm>
                <a:off x="970" y="2729"/>
                <a:ext cx="70" cy="13"/>
              </a:xfrm>
              <a:custGeom>
                <a:avLst/>
                <a:gdLst>
                  <a:gd name="T0" fmla="*/ 10 w 70"/>
                  <a:gd name="T1" fmla="*/ 13 h 13"/>
                  <a:gd name="T2" fmla="*/ 10 w 70"/>
                  <a:gd name="T3" fmla="*/ 13 h 13"/>
                  <a:gd name="T4" fmla="*/ 22 w 70"/>
                  <a:gd name="T5" fmla="*/ 13 h 13"/>
                  <a:gd name="T6" fmla="*/ 32 w 70"/>
                  <a:gd name="T7" fmla="*/ 13 h 13"/>
                  <a:gd name="T8" fmla="*/ 67 w 70"/>
                  <a:gd name="T9" fmla="*/ 10 h 13"/>
                  <a:gd name="T10" fmla="*/ 67 w 70"/>
                  <a:gd name="T11" fmla="*/ 10 h 13"/>
                  <a:gd name="T12" fmla="*/ 70 w 70"/>
                  <a:gd name="T13" fmla="*/ 7 h 13"/>
                  <a:gd name="T14" fmla="*/ 64 w 70"/>
                  <a:gd name="T15" fmla="*/ 3 h 13"/>
                  <a:gd name="T16" fmla="*/ 57 w 70"/>
                  <a:gd name="T17" fmla="*/ 0 h 13"/>
                  <a:gd name="T18" fmla="*/ 57 w 70"/>
                  <a:gd name="T19" fmla="*/ 0 h 13"/>
                  <a:gd name="T20" fmla="*/ 38 w 70"/>
                  <a:gd name="T21" fmla="*/ 0 h 13"/>
                  <a:gd name="T22" fmla="*/ 4 w 70"/>
                  <a:gd name="T23" fmla="*/ 3 h 13"/>
                  <a:gd name="T24" fmla="*/ 4 w 70"/>
                  <a:gd name="T25" fmla="*/ 3 h 13"/>
                  <a:gd name="T26" fmla="*/ 0 w 70"/>
                  <a:gd name="T27" fmla="*/ 7 h 13"/>
                  <a:gd name="T28" fmla="*/ 7 w 70"/>
                  <a:gd name="T29" fmla="*/ 10 h 13"/>
                  <a:gd name="T30" fmla="*/ 10 w 70"/>
                  <a:gd name="T31" fmla="*/ 13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0"/>
                  <a:gd name="T49" fmla="*/ 0 h 13"/>
                  <a:gd name="T50" fmla="*/ 70 w 70"/>
                  <a:gd name="T51" fmla="*/ 13 h 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0" h="13">
                    <a:moveTo>
                      <a:pt x="10" y="13"/>
                    </a:moveTo>
                    <a:lnTo>
                      <a:pt x="10" y="13"/>
                    </a:lnTo>
                    <a:lnTo>
                      <a:pt x="22" y="13"/>
                    </a:lnTo>
                    <a:lnTo>
                      <a:pt x="32" y="13"/>
                    </a:lnTo>
                    <a:lnTo>
                      <a:pt x="67" y="10"/>
                    </a:lnTo>
                    <a:lnTo>
                      <a:pt x="70" y="7"/>
                    </a:lnTo>
                    <a:lnTo>
                      <a:pt x="64" y="3"/>
                    </a:lnTo>
                    <a:lnTo>
                      <a:pt x="57" y="0"/>
                    </a:lnTo>
                    <a:lnTo>
                      <a:pt x="38" y="0"/>
                    </a:lnTo>
                    <a:lnTo>
                      <a:pt x="4" y="3"/>
                    </a:lnTo>
                    <a:lnTo>
                      <a:pt x="0" y="7"/>
                    </a:lnTo>
                    <a:lnTo>
                      <a:pt x="7" y="10"/>
                    </a:lnTo>
                    <a:lnTo>
                      <a:pt x="10" y="1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27" name="Freeform 135"/>
              <p:cNvSpPr>
                <a:spLocks/>
              </p:cNvSpPr>
              <p:nvPr/>
            </p:nvSpPr>
            <p:spPr bwMode="auto">
              <a:xfrm>
                <a:off x="910" y="2739"/>
                <a:ext cx="70" cy="16"/>
              </a:xfrm>
              <a:custGeom>
                <a:avLst/>
                <a:gdLst>
                  <a:gd name="T0" fmla="*/ 10 w 70"/>
                  <a:gd name="T1" fmla="*/ 12 h 16"/>
                  <a:gd name="T2" fmla="*/ 10 w 70"/>
                  <a:gd name="T3" fmla="*/ 12 h 16"/>
                  <a:gd name="T4" fmla="*/ 19 w 70"/>
                  <a:gd name="T5" fmla="*/ 12 h 16"/>
                  <a:gd name="T6" fmla="*/ 29 w 70"/>
                  <a:gd name="T7" fmla="*/ 16 h 16"/>
                  <a:gd name="T8" fmla="*/ 67 w 70"/>
                  <a:gd name="T9" fmla="*/ 9 h 16"/>
                  <a:gd name="T10" fmla="*/ 67 w 70"/>
                  <a:gd name="T11" fmla="*/ 9 h 16"/>
                  <a:gd name="T12" fmla="*/ 70 w 70"/>
                  <a:gd name="T13" fmla="*/ 6 h 16"/>
                  <a:gd name="T14" fmla="*/ 64 w 70"/>
                  <a:gd name="T15" fmla="*/ 3 h 16"/>
                  <a:gd name="T16" fmla="*/ 57 w 70"/>
                  <a:gd name="T17" fmla="*/ 3 h 16"/>
                  <a:gd name="T18" fmla="*/ 57 w 70"/>
                  <a:gd name="T19" fmla="*/ 3 h 16"/>
                  <a:gd name="T20" fmla="*/ 48 w 70"/>
                  <a:gd name="T21" fmla="*/ 0 h 16"/>
                  <a:gd name="T22" fmla="*/ 38 w 70"/>
                  <a:gd name="T23" fmla="*/ 0 h 16"/>
                  <a:gd name="T24" fmla="*/ 0 w 70"/>
                  <a:gd name="T25" fmla="*/ 6 h 16"/>
                  <a:gd name="T26" fmla="*/ 0 w 70"/>
                  <a:gd name="T27" fmla="*/ 6 h 16"/>
                  <a:gd name="T28" fmla="*/ 0 w 70"/>
                  <a:gd name="T29" fmla="*/ 6 h 16"/>
                  <a:gd name="T30" fmla="*/ 3 w 70"/>
                  <a:gd name="T31" fmla="*/ 9 h 16"/>
                  <a:gd name="T32" fmla="*/ 10 w 70"/>
                  <a:gd name="T33" fmla="*/ 12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
                  <a:gd name="T52" fmla="*/ 0 h 16"/>
                  <a:gd name="T53" fmla="*/ 70 w 70"/>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 h="16">
                    <a:moveTo>
                      <a:pt x="10" y="12"/>
                    </a:moveTo>
                    <a:lnTo>
                      <a:pt x="10" y="12"/>
                    </a:lnTo>
                    <a:lnTo>
                      <a:pt x="19" y="12"/>
                    </a:lnTo>
                    <a:lnTo>
                      <a:pt x="29" y="16"/>
                    </a:lnTo>
                    <a:lnTo>
                      <a:pt x="67" y="9"/>
                    </a:lnTo>
                    <a:lnTo>
                      <a:pt x="70" y="6"/>
                    </a:lnTo>
                    <a:lnTo>
                      <a:pt x="64" y="3"/>
                    </a:lnTo>
                    <a:lnTo>
                      <a:pt x="57" y="3"/>
                    </a:lnTo>
                    <a:lnTo>
                      <a:pt x="48" y="0"/>
                    </a:lnTo>
                    <a:lnTo>
                      <a:pt x="38" y="0"/>
                    </a:lnTo>
                    <a:lnTo>
                      <a:pt x="0" y="6"/>
                    </a:lnTo>
                    <a:lnTo>
                      <a:pt x="3" y="9"/>
                    </a:lnTo>
                    <a:lnTo>
                      <a:pt x="10" y="1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28" name="Freeform 136"/>
              <p:cNvSpPr>
                <a:spLocks/>
              </p:cNvSpPr>
              <p:nvPr/>
            </p:nvSpPr>
            <p:spPr bwMode="auto">
              <a:xfrm>
                <a:off x="844" y="2748"/>
                <a:ext cx="73" cy="16"/>
              </a:xfrm>
              <a:custGeom>
                <a:avLst/>
                <a:gdLst>
                  <a:gd name="T0" fmla="*/ 9 w 73"/>
                  <a:gd name="T1" fmla="*/ 13 h 16"/>
                  <a:gd name="T2" fmla="*/ 9 w 73"/>
                  <a:gd name="T3" fmla="*/ 13 h 16"/>
                  <a:gd name="T4" fmla="*/ 22 w 73"/>
                  <a:gd name="T5" fmla="*/ 16 h 16"/>
                  <a:gd name="T6" fmla="*/ 31 w 73"/>
                  <a:gd name="T7" fmla="*/ 16 h 16"/>
                  <a:gd name="T8" fmla="*/ 69 w 73"/>
                  <a:gd name="T9" fmla="*/ 10 h 16"/>
                  <a:gd name="T10" fmla="*/ 69 w 73"/>
                  <a:gd name="T11" fmla="*/ 10 h 16"/>
                  <a:gd name="T12" fmla="*/ 73 w 73"/>
                  <a:gd name="T13" fmla="*/ 7 h 16"/>
                  <a:gd name="T14" fmla="*/ 66 w 73"/>
                  <a:gd name="T15" fmla="*/ 3 h 16"/>
                  <a:gd name="T16" fmla="*/ 63 w 73"/>
                  <a:gd name="T17" fmla="*/ 3 h 16"/>
                  <a:gd name="T18" fmla="*/ 63 w 73"/>
                  <a:gd name="T19" fmla="*/ 3 h 16"/>
                  <a:gd name="T20" fmla="*/ 50 w 73"/>
                  <a:gd name="T21" fmla="*/ 0 h 16"/>
                  <a:gd name="T22" fmla="*/ 41 w 73"/>
                  <a:gd name="T23" fmla="*/ 0 h 16"/>
                  <a:gd name="T24" fmla="*/ 3 w 73"/>
                  <a:gd name="T25" fmla="*/ 7 h 16"/>
                  <a:gd name="T26" fmla="*/ 3 w 73"/>
                  <a:gd name="T27" fmla="*/ 7 h 16"/>
                  <a:gd name="T28" fmla="*/ 0 w 73"/>
                  <a:gd name="T29" fmla="*/ 7 h 16"/>
                  <a:gd name="T30" fmla="*/ 6 w 73"/>
                  <a:gd name="T31" fmla="*/ 10 h 16"/>
                  <a:gd name="T32" fmla="*/ 9 w 73"/>
                  <a:gd name="T33" fmla="*/ 13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3"/>
                  <a:gd name="T52" fmla="*/ 0 h 16"/>
                  <a:gd name="T53" fmla="*/ 73 w 73"/>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3" h="16">
                    <a:moveTo>
                      <a:pt x="9" y="13"/>
                    </a:moveTo>
                    <a:lnTo>
                      <a:pt x="9" y="13"/>
                    </a:lnTo>
                    <a:lnTo>
                      <a:pt x="22" y="16"/>
                    </a:lnTo>
                    <a:lnTo>
                      <a:pt x="31" y="16"/>
                    </a:lnTo>
                    <a:lnTo>
                      <a:pt x="69" y="10"/>
                    </a:lnTo>
                    <a:lnTo>
                      <a:pt x="73" y="7"/>
                    </a:lnTo>
                    <a:lnTo>
                      <a:pt x="66" y="3"/>
                    </a:lnTo>
                    <a:lnTo>
                      <a:pt x="63" y="3"/>
                    </a:lnTo>
                    <a:lnTo>
                      <a:pt x="50" y="0"/>
                    </a:lnTo>
                    <a:lnTo>
                      <a:pt x="41" y="0"/>
                    </a:lnTo>
                    <a:lnTo>
                      <a:pt x="3" y="7"/>
                    </a:lnTo>
                    <a:lnTo>
                      <a:pt x="0" y="7"/>
                    </a:lnTo>
                    <a:lnTo>
                      <a:pt x="6" y="10"/>
                    </a:lnTo>
                    <a:lnTo>
                      <a:pt x="9" y="1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29" name="Freeform 137"/>
              <p:cNvSpPr>
                <a:spLocks/>
              </p:cNvSpPr>
              <p:nvPr/>
            </p:nvSpPr>
            <p:spPr bwMode="auto">
              <a:xfrm>
                <a:off x="818" y="2758"/>
                <a:ext cx="35" cy="16"/>
              </a:xfrm>
              <a:custGeom>
                <a:avLst/>
                <a:gdLst>
                  <a:gd name="T0" fmla="*/ 4 w 35"/>
                  <a:gd name="T1" fmla="*/ 16 h 16"/>
                  <a:gd name="T2" fmla="*/ 32 w 35"/>
                  <a:gd name="T3" fmla="*/ 9 h 16"/>
                  <a:gd name="T4" fmla="*/ 32 w 35"/>
                  <a:gd name="T5" fmla="*/ 9 h 16"/>
                  <a:gd name="T6" fmla="*/ 35 w 35"/>
                  <a:gd name="T7" fmla="*/ 6 h 16"/>
                  <a:gd name="T8" fmla="*/ 29 w 35"/>
                  <a:gd name="T9" fmla="*/ 3 h 16"/>
                  <a:gd name="T10" fmla="*/ 23 w 35"/>
                  <a:gd name="T11" fmla="*/ 3 h 16"/>
                  <a:gd name="T12" fmla="*/ 23 w 35"/>
                  <a:gd name="T13" fmla="*/ 3 h 16"/>
                  <a:gd name="T14" fmla="*/ 13 w 35"/>
                  <a:gd name="T15" fmla="*/ 0 h 16"/>
                  <a:gd name="T16" fmla="*/ 4 w 35"/>
                  <a:gd name="T17" fmla="*/ 0 h 16"/>
                  <a:gd name="T18" fmla="*/ 0 w 35"/>
                  <a:gd name="T19" fmla="*/ 0 h 16"/>
                  <a:gd name="T20" fmla="*/ 4 w 35"/>
                  <a:gd name="T21" fmla="*/ 16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
                  <a:gd name="T34" fmla="*/ 0 h 16"/>
                  <a:gd name="T35" fmla="*/ 35 w 35"/>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 h="16">
                    <a:moveTo>
                      <a:pt x="4" y="16"/>
                    </a:moveTo>
                    <a:lnTo>
                      <a:pt x="32" y="9"/>
                    </a:lnTo>
                    <a:lnTo>
                      <a:pt x="35" y="6"/>
                    </a:lnTo>
                    <a:lnTo>
                      <a:pt x="29" y="3"/>
                    </a:lnTo>
                    <a:lnTo>
                      <a:pt x="23" y="3"/>
                    </a:lnTo>
                    <a:lnTo>
                      <a:pt x="13" y="0"/>
                    </a:lnTo>
                    <a:lnTo>
                      <a:pt x="4" y="0"/>
                    </a:lnTo>
                    <a:lnTo>
                      <a:pt x="0" y="0"/>
                    </a:lnTo>
                    <a:lnTo>
                      <a:pt x="4" y="1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30" name="Freeform 138"/>
              <p:cNvSpPr>
                <a:spLocks/>
              </p:cNvSpPr>
              <p:nvPr/>
            </p:nvSpPr>
            <p:spPr bwMode="auto">
              <a:xfrm>
                <a:off x="777" y="2758"/>
                <a:ext cx="45" cy="16"/>
              </a:xfrm>
              <a:custGeom>
                <a:avLst/>
                <a:gdLst>
                  <a:gd name="T0" fmla="*/ 10 w 45"/>
                  <a:gd name="T1" fmla="*/ 12 h 16"/>
                  <a:gd name="T2" fmla="*/ 10 w 45"/>
                  <a:gd name="T3" fmla="*/ 12 h 16"/>
                  <a:gd name="T4" fmla="*/ 22 w 45"/>
                  <a:gd name="T5" fmla="*/ 16 h 16"/>
                  <a:gd name="T6" fmla="*/ 32 w 45"/>
                  <a:gd name="T7" fmla="*/ 16 h 16"/>
                  <a:gd name="T8" fmla="*/ 45 w 45"/>
                  <a:gd name="T9" fmla="*/ 16 h 16"/>
                  <a:gd name="T10" fmla="*/ 41 w 45"/>
                  <a:gd name="T11" fmla="*/ 0 h 16"/>
                  <a:gd name="T12" fmla="*/ 4 w 45"/>
                  <a:gd name="T13" fmla="*/ 6 h 16"/>
                  <a:gd name="T14" fmla="*/ 4 w 45"/>
                  <a:gd name="T15" fmla="*/ 6 h 16"/>
                  <a:gd name="T16" fmla="*/ 0 w 45"/>
                  <a:gd name="T17" fmla="*/ 9 h 16"/>
                  <a:gd name="T18" fmla="*/ 7 w 45"/>
                  <a:gd name="T19" fmla="*/ 12 h 16"/>
                  <a:gd name="T20" fmla="*/ 10 w 45"/>
                  <a:gd name="T21" fmla="*/ 12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16"/>
                  <a:gd name="T35" fmla="*/ 45 w 45"/>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16">
                    <a:moveTo>
                      <a:pt x="10" y="12"/>
                    </a:moveTo>
                    <a:lnTo>
                      <a:pt x="10" y="12"/>
                    </a:lnTo>
                    <a:lnTo>
                      <a:pt x="22" y="16"/>
                    </a:lnTo>
                    <a:lnTo>
                      <a:pt x="32" y="16"/>
                    </a:lnTo>
                    <a:lnTo>
                      <a:pt x="45" y="16"/>
                    </a:lnTo>
                    <a:lnTo>
                      <a:pt x="41" y="0"/>
                    </a:lnTo>
                    <a:lnTo>
                      <a:pt x="4" y="6"/>
                    </a:lnTo>
                    <a:lnTo>
                      <a:pt x="0" y="9"/>
                    </a:lnTo>
                    <a:lnTo>
                      <a:pt x="7" y="12"/>
                    </a:lnTo>
                    <a:lnTo>
                      <a:pt x="10" y="12"/>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31" name="Freeform 139"/>
              <p:cNvSpPr>
                <a:spLocks/>
              </p:cNvSpPr>
              <p:nvPr/>
            </p:nvSpPr>
            <p:spPr bwMode="auto">
              <a:xfrm>
                <a:off x="708" y="2767"/>
                <a:ext cx="76" cy="19"/>
              </a:xfrm>
              <a:custGeom>
                <a:avLst/>
                <a:gdLst>
                  <a:gd name="T0" fmla="*/ 9 w 76"/>
                  <a:gd name="T1" fmla="*/ 16 h 19"/>
                  <a:gd name="T2" fmla="*/ 9 w 76"/>
                  <a:gd name="T3" fmla="*/ 16 h 19"/>
                  <a:gd name="T4" fmla="*/ 22 w 76"/>
                  <a:gd name="T5" fmla="*/ 19 h 19"/>
                  <a:gd name="T6" fmla="*/ 31 w 76"/>
                  <a:gd name="T7" fmla="*/ 19 h 19"/>
                  <a:gd name="T8" fmla="*/ 73 w 76"/>
                  <a:gd name="T9" fmla="*/ 13 h 19"/>
                  <a:gd name="T10" fmla="*/ 73 w 76"/>
                  <a:gd name="T11" fmla="*/ 13 h 19"/>
                  <a:gd name="T12" fmla="*/ 76 w 76"/>
                  <a:gd name="T13" fmla="*/ 10 h 19"/>
                  <a:gd name="T14" fmla="*/ 69 w 76"/>
                  <a:gd name="T15" fmla="*/ 7 h 19"/>
                  <a:gd name="T16" fmla="*/ 66 w 76"/>
                  <a:gd name="T17" fmla="*/ 3 h 19"/>
                  <a:gd name="T18" fmla="*/ 66 w 76"/>
                  <a:gd name="T19" fmla="*/ 3 h 19"/>
                  <a:gd name="T20" fmla="*/ 54 w 76"/>
                  <a:gd name="T21" fmla="*/ 3 h 19"/>
                  <a:gd name="T22" fmla="*/ 44 w 76"/>
                  <a:gd name="T23" fmla="*/ 0 h 19"/>
                  <a:gd name="T24" fmla="*/ 3 w 76"/>
                  <a:gd name="T25" fmla="*/ 10 h 19"/>
                  <a:gd name="T26" fmla="*/ 3 w 76"/>
                  <a:gd name="T27" fmla="*/ 10 h 19"/>
                  <a:gd name="T28" fmla="*/ 0 w 76"/>
                  <a:gd name="T29" fmla="*/ 10 h 19"/>
                  <a:gd name="T30" fmla="*/ 6 w 76"/>
                  <a:gd name="T31" fmla="*/ 13 h 19"/>
                  <a:gd name="T32" fmla="*/ 9 w 76"/>
                  <a:gd name="T33" fmla="*/ 16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19"/>
                  <a:gd name="T53" fmla="*/ 76 w 76"/>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19">
                    <a:moveTo>
                      <a:pt x="9" y="16"/>
                    </a:moveTo>
                    <a:lnTo>
                      <a:pt x="9" y="16"/>
                    </a:lnTo>
                    <a:lnTo>
                      <a:pt x="22" y="19"/>
                    </a:lnTo>
                    <a:lnTo>
                      <a:pt x="31" y="19"/>
                    </a:lnTo>
                    <a:lnTo>
                      <a:pt x="73" y="13"/>
                    </a:lnTo>
                    <a:lnTo>
                      <a:pt x="76" y="10"/>
                    </a:lnTo>
                    <a:lnTo>
                      <a:pt x="69" y="7"/>
                    </a:lnTo>
                    <a:lnTo>
                      <a:pt x="66" y="3"/>
                    </a:lnTo>
                    <a:lnTo>
                      <a:pt x="54" y="3"/>
                    </a:lnTo>
                    <a:lnTo>
                      <a:pt x="44" y="0"/>
                    </a:lnTo>
                    <a:lnTo>
                      <a:pt x="3" y="10"/>
                    </a:lnTo>
                    <a:lnTo>
                      <a:pt x="0" y="10"/>
                    </a:lnTo>
                    <a:lnTo>
                      <a:pt x="6" y="13"/>
                    </a:lnTo>
                    <a:lnTo>
                      <a:pt x="9" y="16"/>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32" name="Freeform 140"/>
              <p:cNvSpPr>
                <a:spLocks/>
              </p:cNvSpPr>
              <p:nvPr/>
            </p:nvSpPr>
            <p:spPr bwMode="auto">
              <a:xfrm>
                <a:off x="635" y="2780"/>
                <a:ext cx="79" cy="16"/>
              </a:xfrm>
              <a:custGeom>
                <a:avLst/>
                <a:gdLst>
                  <a:gd name="T0" fmla="*/ 9 w 79"/>
                  <a:gd name="T1" fmla="*/ 16 h 16"/>
                  <a:gd name="T2" fmla="*/ 9 w 79"/>
                  <a:gd name="T3" fmla="*/ 16 h 16"/>
                  <a:gd name="T4" fmla="*/ 22 w 79"/>
                  <a:gd name="T5" fmla="*/ 16 h 16"/>
                  <a:gd name="T6" fmla="*/ 32 w 79"/>
                  <a:gd name="T7" fmla="*/ 16 h 16"/>
                  <a:gd name="T8" fmla="*/ 76 w 79"/>
                  <a:gd name="T9" fmla="*/ 9 h 16"/>
                  <a:gd name="T10" fmla="*/ 76 w 79"/>
                  <a:gd name="T11" fmla="*/ 9 h 16"/>
                  <a:gd name="T12" fmla="*/ 79 w 79"/>
                  <a:gd name="T13" fmla="*/ 6 h 16"/>
                  <a:gd name="T14" fmla="*/ 73 w 79"/>
                  <a:gd name="T15" fmla="*/ 3 h 16"/>
                  <a:gd name="T16" fmla="*/ 70 w 79"/>
                  <a:gd name="T17" fmla="*/ 3 h 16"/>
                  <a:gd name="T18" fmla="*/ 70 w 79"/>
                  <a:gd name="T19" fmla="*/ 3 h 16"/>
                  <a:gd name="T20" fmla="*/ 57 w 79"/>
                  <a:gd name="T21" fmla="*/ 0 h 16"/>
                  <a:gd name="T22" fmla="*/ 47 w 79"/>
                  <a:gd name="T23" fmla="*/ 0 h 16"/>
                  <a:gd name="T24" fmla="*/ 3 w 79"/>
                  <a:gd name="T25" fmla="*/ 6 h 16"/>
                  <a:gd name="T26" fmla="*/ 3 w 79"/>
                  <a:gd name="T27" fmla="*/ 6 h 16"/>
                  <a:gd name="T28" fmla="*/ 0 w 79"/>
                  <a:gd name="T29" fmla="*/ 9 h 16"/>
                  <a:gd name="T30" fmla="*/ 6 w 79"/>
                  <a:gd name="T31" fmla="*/ 13 h 16"/>
                  <a:gd name="T32" fmla="*/ 9 w 79"/>
                  <a:gd name="T33" fmla="*/ 16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9"/>
                  <a:gd name="T52" fmla="*/ 0 h 16"/>
                  <a:gd name="T53" fmla="*/ 79 w 79"/>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9" h="16">
                    <a:moveTo>
                      <a:pt x="9" y="16"/>
                    </a:moveTo>
                    <a:lnTo>
                      <a:pt x="9" y="16"/>
                    </a:lnTo>
                    <a:lnTo>
                      <a:pt x="22" y="16"/>
                    </a:lnTo>
                    <a:lnTo>
                      <a:pt x="32" y="16"/>
                    </a:lnTo>
                    <a:lnTo>
                      <a:pt x="76" y="9"/>
                    </a:lnTo>
                    <a:lnTo>
                      <a:pt x="79" y="6"/>
                    </a:lnTo>
                    <a:lnTo>
                      <a:pt x="73" y="3"/>
                    </a:lnTo>
                    <a:lnTo>
                      <a:pt x="70" y="3"/>
                    </a:lnTo>
                    <a:lnTo>
                      <a:pt x="57" y="0"/>
                    </a:lnTo>
                    <a:lnTo>
                      <a:pt x="47" y="0"/>
                    </a:lnTo>
                    <a:lnTo>
                      <a:pt x="3" y="6"/>
                    </a:lnTo>
                    <a:lnTo>
                      <a:pt x="0" y="9"/>
                    </a:lnTo>
                    <a:lnTo>
                      <a:pt x="6" y="13"/>
                    </a:lnTo>
                    <a:lnTo>
                      <a:pt x="9" y="16"/>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33" name="Freeform 141"/>
              <p:cNvSpPr>
                <a:spLocks/>
              </p:cNvSpPr>
              <p:nvPr/>
            </p:nvSpPr>
            <p:spPr bwMode="auto">
              <a:xfrm>
                <a:off x="559" y="2793"/>
                <a:ext cx="82" cy="15"/>
              </a:xfrm>
              <a:custGeom>
                <a:avLst/>
                <a:gdLst>
                  <a:gd name="T0" fmla="*/ 6 w 82"/>
                  <a:gd name="T1" fmla="*/ 12 h 15"/>
                  <a:gd name="T2" fmla="*/ 13 w 82"/>
                  <a:gd name="T3" fmla="*/ 12 h 15"/>
                  <a:gd name="T4" fmla="*/ 13 w 82"/>
                  <a:gd name="T5" fmla="*/ 12 h 15"/>
                  <a:gd name="T6" fmla="*/ 22 w 82"/>
                  <a:gd name="T7" fmla="*/ 15 h 15"/>
                  <a:gd name="T8" fmla="*/ 35 w 82"/>
                  <a:gd name="T9" fmla="*/ 15 h 15"/>
                  <a:gd name="T10" fmla="*/ 79 w 82"/>
                  <a:gd name="T11" fmla="*/ 9 h 15"/>
                  <a:gd name="T12" fmla="*/ 79 w 82"/>
                  <a:gd name="T13" fmla="*/ 9 h 15"/>
                  <a:gd name="T14" fmla="*/ 82 w 82"/>
                  <a:gd name="T15" fmla="*/ 6 h 15"/>
                  <a:gd name="T16" fmla="*/ 76 w 82"/>
                  <a:gd name="T17" fmla="*/ 3 h 15"/>
                  <a:gd name="T18" fmla="*/ 73 w 82"/>
                  <a:gd name="T19" fmla="*/ 3 h 15"/>
                  <a:gd name="T20" fmla="*/ 73 w 82"/>
                  <a:gd name="T21" fmla="*/ 3 h 15"/>
                  <a:gd name="T22" fmla="*/ 60 w 82"/>
                  <a:gd name="T23" fmla="*/ 0 h 15"/>
                  <a:gd name="T24" fmla="*/ 51 w 82"/>
                  <a:gd name="T25" fmla="*/ 0 h 15"/>
                  <a:gd name="T26" fmla="*/ 3 w 82"/>
                  <a:gd name="T27" fmla="*/ 6 h 15"/>
                  <a:gd name="T28" fmla="*/ 3 w 82"/>
                  <a:gd name="T29" fmla="*/ 6 h 15"/>
                  <a:gd name="T30" fmla="*/ 0 w 82"/>
                  <a:gd name="T31" fmla="*/ 9 h 15"/>
                  <a:gd name="T32" fmla="*/ 6 w 82"/>
                  <a:gd name="T33" fmla="*/ 12 h 15"/>
                  <a:gd name="T34" fmla="*/ 6 w 82"/>
                  <a:gd name="T35" fmla="*/ 12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2"/>
                  <a:gd name="T55" fmla="*/ 0 h 15"/>
                  <a:gd name="T56" fmla="*/ 82 w 82"/>
                  <a:gd name="T57" fmla="*/ 15 h 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2" h="15">
                    <a:moveTo>
                      <a:pt x="6" y="12"/>
                    </a:moveTo>
                    <a:lnTo>
                      <a:pt x="13" y="12"/>
                    </a:lnTo>
                    <a:lnTo>
                      <a:pt x="22" y="15"/>
                    </a:lnTo>
                    <a:lnTo>
                      <a:pt x="35" y="15"/>
                    </a:lnTo>
                    <a:lnTo>
                      <a:pt x="79" y="9"/>
                    </a:lnTo>
                    <a:lnTo>
                      <a:pt x="82" y="6"/>
                    </a:lnTo>
                    <a:lnTo>
                      <a:pt x="76" y="3"/>
                    </a:lnTo>
                    <a:lnTo>
                      <a:pt x="73" y="3"/>
                    </a:lnTo>
                    <a:lnTo>
                      <a:pt x="60" y="0"/>
                    </a:lnTo>
                    <a:lnTo>
                      <a:pt x="51" y="0"/>
                    </a:lnTo>
                    <a:lnTo>
                      <a:pt x="3" y="6"/>
                    </a:lnTo>
                    <a:lnTo>
                      <a:pt x="0" y="9"/>
                    </a:lnTo>
                    <a:lnTo>
                      <a:pt x="6" y="12"/>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34" name="Freeform 142"/>
              <p:cNvSpPr>
                <a:spLocks/>
              </p:cNvSpPr>
              <p:nvPr/>
            </p:nvSpPr>
            <p:spPr bwMode="auto">
              <a:xfrm>
                <a:off x="1315" y="2694"/>
                <a:ext cx="73" cy="32"/>
              </a:xfrm>
              <a:custGeom>
                <a:avLst/>
                <a:gdLst>
                  <a:gd name="T0" fmla="*/ 3 w 73"/>
                  <a:gd name="T1" fmla="*/ 26 h 32"/>
                  <a:gd name="T2" fmla="*/ 10 w 73"/>
                  <a:gd name="T3" fmla="*/ 29 h 32"/>
                  <a:gd name="T4" fmla="*/ 10 w 73"/>
                  <a:gd name="T5" fmla="*/ 29 h 32"/>
                  <a:gd name="T6" fmla="*/ 26 w 73"/>
                  <a:gd name="T7" fmla="*/ 32 h 32"/>
                  <a:gd name="T8" fmla="*/ 73 w 73"/>
                  <a:gd name="T9" fmla="*/ 23 h 32"/>
                  <a:gd name="T10" fmla="*/ 73 w 73"/>
                  <a:gd name="T11" fmla="*/ 23 h 32"/>
                  <a:gd name="T12" fmla="*/ 73 w 73"/>
                  <a:gd name="T13" fmla="*/ 23 h 32"/>
                  <a:gd name="T14" fmla="*/ 73 w 73"/>
                  <a:gd name="T15" fmla="*/ 23 h 32"/>
                  <a:gd name="T16" fmla="*/ 67 w 73"/>
                  <a:gd name="T17" fmla="*/ 19 h 32"/>
                  <a:gd name="T18" fmla="*/ 19 w 73"/>
                  <a:gd name="T19" fmla="*/ 4 h 32"/>
                  <a:gd name="T20" fmla="*/ 19 w 73"/>
                  <a:gd name="T21" fmla="*/ 4 h 32"/>
                  <a:gd name="T22" fmla="*/ 0 w 73"/>
                  <a:gd name="T23" fmla="*/ 0 h 32"/>
                  <a:gd name="T24" fmla="*/ 3 w 73"/>
                  <a:gd name="T25" fmla="*/ 26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
                  <a:gd name="T40" fmla="*/ 0 h 32"/>
                  <a:gd name="T41" fmla="*/ 73 w 73"/>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 h="32">
                    <a:moveTo>
                      <a:pt x="3" y="26"/>
                    </a:moveTo>
                    <a:lnTo>
                      <a:pt x="10" y="29"/>
                    </a:lnTo>
                    <a:lnTo>
                      <a:pt x="26" y="32"/>
                    </a:lnTo>
                    <a:lnTo>
                      <a:pt x="73" y="23"/>
                    </a:lnTo>
                    <a:lnTo>
                      <a:pt x="67" y="19"/>
                    </a:lnTo>
                    <a:lnTo>
                      <a:pt x="19" y="4"/>
                    </a:lnTo>
                    <a:lnTo>
                      <a:pt x="0" y="0"/>
                    </a:lnTo>
                    <a:lnTo>
                      <a:pt x="3" y="26"/>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35" name="Freeform 143"/>
              <p:cNvSpPr>
                <a:spLocks/>
              </p:cNvSpPr>
              <p:nvPr/>
            </p:nvSpPr>
            <p:spPr bwMode="auto">
              <a:xfrm>
                <a:off x="1268" y="2694"/>
                <a:ext cx="50" cy="26"/>
              </a:xfrm>
              <a:custGeom>
                <a:avLst/>
                <a:gdLst>
                  <a:gd name="T0" fmla="*/ 47 w 50"/>
                  <a:gd name="T1" fmla="*/ 0 h 26"/>
                  <a:gd name="T2" fmla="*/ 47 w 50"/>
                  <a:gd name="T3" fmla="*/ 0 h 26"/>
                  <a:gd name="T4" fmla="*/ 47 w 50"/>
                  <a:gd name="T5" fmla="*/ 0 h 26"/>
                  <a:gd name="T6" fmla="*/ 3 w 50"/>
                  <a:gd name="T7" fmla="*/ 10 h 26"/>
                  <a:gd name="T8" fmla="*/ 3 w 50"/>
                  <a:gd name="T9" fmla="*/ 10 h 26"/>
                  <a:gd name="T10" fmla="*/ 0 w 50"/>
                  <a:gd name="T11" fmla="*/ 10 h 26"/>
                  <a:gd name="T12" fmla="*/ 0 w 50"/>
                  <a:gd name="T13" fmla="*/ 10 h 26"/>
                  <a:gd name="T14" fmla="*/ 6 w 50"/>
                  <a:gd name="T15" fmla="*/ 13 h 26"/>
                  <a:gd name="T16" fmla="*/ 50 w 50"/>
                  <a:gd name="T17" fmla="*/ 26 h 26"/>
                  <a:gd name="T18" fmla="*/ 47 w 50"/>
                  <a:gd name="T19" fmla="*/ 0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26"/>
                  <a:gd name="T32" fmla="*/ 50 w 50"/>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26">
                    <a:moveTo>
                      <a:pt x="47" y="0"/>
                    </a:moveTo>
                    <a:lnTo>
                      <a:pt x="47" y="0"/>
                    </a:lnTo>
                    <a:lnTo>
                      <a:pt x="3" y="10"/>
                    </a:lnTo>
                    <a:lnTo>
                      <a:pt x="0" y="10"/>
                    </a:lnTo>
                    <a:lnTo>
                      <a:pt x="6" y="13"/>
                    </a:lnTo>
                    <a:lnTo>
                      <a:pt x="50" y="26"/>
                    </a:lnTo>
                    <a:lnTo>
                      <a:pt x="47"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36" name="Freeform 144"/>
              <p:cNvSpPr>
                <a:spLocks/>
              </p:cNvSpPr>
              <p:nvPr/>
            </p:nvSpPr>
            <p:spPr bwMode="auto">
              <a:xfrm>
                <a:off x="1318" y="2723"/>
                <a:ext cx="7" cy="6"/>
              </a:xfrm>
              <a:custGeom>
                <a:avLst/>
                <a:gdLst>
                  <a:gd name="T0" fmla="*/ 0 w 7"/>
                  <a:gd name="T1" fmla="*/ 6 h 6"/>
                  <a:gd name="T2" fmla="*/ 4 w 7"/>
                  <a:gd name="T3" fmla="*/ 6 h 6"/>
                  <a:gd name="T4" fmla="*/ 4 w 7"/>
                  <a:gd name="T5" fmla="*/ 6 h 6"/>
                  <a:gd name="T6" fmla="*/ 7 w 7"/>
                  <a:gd name="T7" fmla="*/ 6 h 6"/>
                  <a:gd name="T8" fmla="*/ 7 w 7"/>
                  <a:gd name="T9" fmla="*/ 3 h 6"/>
                  <a:gd name="T10" fmla="*/ 0 w 7"/>
                  <a:gd name="T11" fmla="*/ 0 h 6"/>
                  <a:gd name="T12" fmla="*/ 0 w 7"/>
                  <a:gd name="T13" fmla="*/ 6 h 6"/>
                  <a:gd name="T14" fmla="*/ 0 60000 65536"/>
                  <a:gd name="T15" fmla="*/ 0 60000 65536"/>
                  <a:gd name="T16" fmla="*/ 0 60000 65536"/>
                  <a:gd name="T17" fmla="*/ 0 60000 65536"/>
                  <a:gd name="T18" fmla="*/ 0 60000 65536"/>
                  <a:gd name="T19" fmla="*/ 0 60000 65536"/>
                  <a:gd name="T20" fmla="*/ 0 60000 65536"/>
                  <a:gd name="T21" fmla="*/ 0 w 7"/>
                  <a:gd name="T22" fmla="*/ 0 h 6"/>
                  <a:gd name="T23" fmla="*/ 7 w 7"/>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6">
                    <a:moveTo>
                      <a:pt x="0" y="6"/>
                    </a:moveTo>
                    <a:lnTo>
                      <a:pt x="4" y="6"/>
                    </a:lnTo>
                    <a:lnTo>
                      <a:pt x="7" y="6"/>
                    </a:lnTo>
                    <a:lnTo>
                      <a:pt x="7" y="3"/>
                    </a:lnTo>
                    <a:lnTo>
                      <a:pt x="0" y="0"/>
                    </a:lnTo>
                    <a:lnTo>
                      <a:pt x="0" y="6"/>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37" name="Freeform 145"/>
              <p:cNvSpPr>
                <a:spLocks/>
              </p:cNvSpPr>
              <p:nvPr/>
            </p:nvSpPr>
            <p:spPr bwMode="auto">
              <a:xfrm>
                <a:off x="1220" y="2707"/>
                <a:ext cx="98" cy="25"/>
              </a:xfrm>
              <a:custGeom>
                <a:avLst/>
                <a:gdLst>
                  <a:gd name="T0" fmla="*/ 0 w 98"/>
                  <a:gd name="T1" fmla="*/ 3 h 25"/>
                  <a:gd name="T2" fmla="*/ 0 w 98"/>
                  <a:gd name="T3" fmla="*/ 3 h 25"/>
                  <a:gd name="T4" fmla="*/ 0 w 98"/>
                  <a:gd name="T5" fmla="*/ 6 h 25"/>
                  <a:gd name="T6" fmla="*/ 7 w 98"/>
                  <a:gd name="T7" fmla="*/ 10 h 25"/>
                  <a:gd name="T8" fmla="*/ 54 w 98"/>
                  <a:gd name="T9" fmla="*/ 25 h 25"/>
                  <a:gd name="T10" fmla="*/ 54 w 98"/>
                  <a:gd name="T11" fmla="*/ 25 h 25"/>
                  <a:gd name="T12" fmla="*/ 73 w 98"/>
                  <a:gd name="T13" fmla="*/ 25 h 25"/>
                  <a:gd name="T14" fmla="*/ 98 w 98"/>
                  <a:gd name="T15" fmla="*/ 22 h 25"/>
                  <a:gd name="T16" fmla="*/ 98 w 98"/>
                  <a:gd name="T17" fmla="*/ 16 h 25"/>
                  <a:gd name="T18" fmla="*/ 98 w 98"/>
                  <a:gd name="T19" fmla="*/ 16 h 25"/>
                  <a:gd name="T20" fmla="*/ 98 w 98"/>
                  <a:gd name="T21" fmla="*/ 16 h 25"/>
                  <a:gd name="T22" fmla="*/ 48 w 98"/>
                  <a:gd name="T23" fmla="*/ 0 h 25"/>
                  <a:gd name="T24" fmla="*/ 48 w 98"/>
                  <a:gd name="T25" fmla="*/ 0 h 25"/>
                  <a:gd name="T26" fmla="*/ 29 w 98"/>
                  <a:gd name="T27" fmla="*/ 0 h 25"/>
                  <a:gd name="T28" fmla="*/ 0 w 98"/>
                  <a:gd name="T29" fmla="*/ 3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8"/>
                  <a:gd name="T46" fmla="*/ 0 h 25"/>
                  <a:gd name="T47" fmla="*/ 98 w 98"/>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8" h="25">
                    <a:moveTo>
                      <a:pt x="0" y="3"/>
                    </a:moveTo>
                    <a:lnTo>
                      <a:pt x="0" y="3"/>
                    </a:lnTo>
                    <a:lnTo>
                      <a:pt x="0" y="6"/>
                    </a:lnTo>
                    <a:lnTo>
                      <a:pt x="7" y="10"/>
                    </a:lnTo>
                    <a:lnTo>
                      <a:pt x="54" y="25"/>
                    </a:lnTo>
                    <a:lnTo>
                      <a:pt x="73" y="25"/>
                    </a:lnTo>
                    <a:lnTo>
                      <a:pt x="98" y="22"/>
                    </a:lnTo>
                    <a:lnTo>
                      <a:pt x="98" y="16"/>
                    </a:lnTo>
                    <a:lnTo>
                      <a:pt x="48" y="0"/>
                    </a:lnTo>
                    <a:lnTo>
                      <a:pt x="29" y="0"/>
                    </a:lnTo>
                    <a:lnTo>
                      <a:pt x="0" y="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38" name="Freeform 146"/>
              <p:cNvSpPr>
                <a:spLocks/>
              </p:cNvSpPr>
              <p:nvPr/>
            </p:nvSpPr>
            <p:spPr bwMode="auto">
              <a:xfrm>
                <a:off x="1204" y="2713"/>
                <a:ext cx="70" cy="29"/>
              </a:xfrm>
              <a:custGeom>
                <a:avLst/>
                <a:gdLst>
                  <a:gd name="T0" fmla="*/ 4 w 70"/>
                  <a:gd name="T1" fmla="*/ 23 h 29"/>
                  <a:gd name="T2" fmla="*/ 19 w 70"/>
                  <a:gd name="T3" fmla="*/ 26 h 29"/>
                  <a:gd name="T4" fmla="*/ 19 w 70"/>
                  <a:gd name="T5" fmla="*/ 26 h 29"/>
                  <a:gd name="T6" fmla="*/ 38 w 70"/>
                  <a:gd name="T7" fmla="*/ 29 h 29"/>
                  <a:gd name="T8" fmla="*/ 67 w 70"/>
                  <a:gd name="T9" fmla="*/ 26 h 29"/>
                  <a:gd name="T10" fmla="*/ 67 w 70"/>
                  <a:gd name="T11" fmla="*/ 26 h 29"/>
                  <a:gd name="T12" fmla="*/ 70 w 70"/>
                  <a:gd name="T13" fmla="*/ 23 h 29"/>
                  <a:gd name="T14" fmla="*/ 70 w 70"/>
                  <a:gd name="T15" fmla="*/ 23 h 29"/>
                  <a:gd name="T16" fmla="*/ 64 w 70"/>
                  <a:gd name="T17" fmla="*/ 19 h 29"/>
                  <a:gd name="T18" fmla="*/ 13 w 70"/>
                  <a:gd name="T19" fmla="*/ 4 h 29"/>
                  <a:gd name="T20" fmla="*/ 13 w 70"/>
                  <a:gd name="T21" fmla="*/ 4 h 29"/>
                  <a:gd name="T22" fmla="*/ 0 w 70"/>
                  <a:gd name="T23" fmla="*/ 0 h 29"/>
                  <a:gd name="T24" fmla="*/ 4 w 70"/>
                  <a:gd name="T25" fmla="*/ 23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0"/>
                  <a:gd name="T40" fmla="*/ 0 h 29"/>
                  <a:gd name="T41" fmla="*/ 70 w 70"/>
                  <a:gd name="T42" fmla="*/ 29 h 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0" h="29">
                    <a:moveTo>
                      <a:pt x="4" y="23"/>
                    </a:moveTo>
                    <a:lnTo>
                      <a:pt x="19" y="26"/>
                    </a:lnTo>
                    <a:lnTo>
                      <a:pt x="38" y="29"/>
                    </a:lnTo>
                    <a:lnTo>
                      <a:pt x="67" y="26"/>
                    </a:lnTo>
                    <a:lnTo>
                      <a:pt x="70" y="23"/>
                    </a:lnTo>
                    <a:lnTo>
                      <a:pt x="64" y="19"/>
                    </a:lnTo>
                    <a:lnTo>
                      <a:pt x="13" y="4"/>
                    </a:lnTo>
                    <a:lnTo>
                      <a:pt x="0" y="0"/>
                    </a:lnTo>
                    <a:lnTo>
                      <a:pt x="4" y="2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39" name="Freeform 147"/>
              <p:cNvSpPr>
                <a:spLocks/>
              </p:cNvSpPr>
              <p:nvPr/>
            </p:nvSpPr>
            <p:spPr bwMode="auto">
              <a:xfrm>
                <a:off x="1167" y="2713"/>
                <a:ext cx="41" cy="23"/>
              </a:xfrm>
              <a:custGeom>
                <a:avLst/>
                <a:gdLst>
                  <a:gd name="T0" fmla="*/ 3 w 41"/>
                  <a:gd name="T1" fmla="*/ 7 h 23"/>
                  <a:gd name="T2" fmla="*/ 3 w 41"/>
                  <a:gd name="T3" fmla="*/ 7 h 23"/>
                  <a:gd name="T4" fmla="*/ 0 w 41"/>
                  <a:gd name="T5" fmla="*/ 7 h 23"/>
                  <a:gd name="T6" fmla="*/ 0 w 41"/>
                  <a:gd name="T7" fmla="*/ 10 h 23"/>
                  <a:gd name="T8" fmla="*/ 6 w 41"/>
                  <a:gd name="T9" fmla="*/ 10 h 23"/>
                  <a:gd name="T10" fmla="*/ 41 w 41"/>
                  <a:gd name="T11" fmla="*/ 23 h 23"/>
                  <a:gd name="T12" fmla="*/ 37 w 41"/>
                  <a:gd name="T13" fmla="*/ 0 h 23"/>
                  <a:gd name="T14" fmla="*/ 37 w 41"/>
                  <a:gd name="T15" fmla="*/ 0 h 23"/>
                  <a:gd name="T16" fmla="*/ 31 w 41"/>
                  <a:gd name="T17" fmla="*/ 0 h 23"/>
                  <a:gd name="T18" fmla="*/ 3 w 41"/>
                  <a:gd name="T19" fmla="*/ 7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3"/>
                  <a:gd name="T32" fmla="*/ 41 w 41"/>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3">
                    <a:moveTo>
                      <a:pt x="3" y="7"/>
                    </a:moveTo>
                    <a:lnTo>
                      <a:pt x="3" y="7"/>
                    </a:lnTo>
                    <a:lnTo>
                      <a:pt x="0" y="7"/>
                    </a:lnTo>
                    <a:lnTo>
                      <a:pt x="0" y="10"/>
                    </a:lnTo>
                    <a:lnTo>
                      <a:pt x="6" y="10"/>
                    </a:lnTo>
                    <a:lnTo>
                      <a:pt x="41" y="23"/>
                    </a:lnTo>
                    <a:lnTo>
                      <a:pt x="37" y="0"/>
                    </a:lnTo>
                    <a:lnTo>
                      <a:pt x="31" y="0"/>
                    </a:lnTo>
                    <a:lnTo>
                      <a:pt x="3"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40" name="Freeform 148"/>
              <p:cNvSpPr>
                <a:spLocks/>
              </p:cNvSpPr>
              <p:nvPr/>
            </p:nvSpPr>
            <p:spPr bwMode="auto">
              <a:xfrm>
                <a:off x="1208" y="2739"/>
                <a:ext cx="12" cy="9"/>
              </a:xfrm>
              <a:custGeom>
                <a:avLst/>
                <a:gdLst>
                  <a:gd name="T0" fmla="*/ 0 w 12"/>
                  <a:gd name="T1" fmla="*/ 9 h 9"/>
                  <a:gd name="T2" fmla="*/ 9 w 12"/>
                  <a:gd name="T3" fmla="*/ 6 h 9"/>
                  <a:gd name="T4" fmla="*/ 9 w 12"/>
                  <a:gd name="T5" fmla="*/ 6 h 9"/>
                  <a:gd name="T6" fmla="*/ 12 w 12"/>
                  <a:gd name="T7" fmla="*/ 6 h 9"/>
                  <a:gd name="T8" fmla="*/ 12 w 12"/>
                  <a:gd name="T9" fmla="*/ 6 h 9"/>
                  <a:gd name="T10" fmla="*/ 6 w 12"/>
                  <a:gd name="T11" fmla="*/ 3 h 9"/>
                  <a:gd name="T12" fmla="*/ 0 w 12"/>
                  <a:gd name="T13" fmla="*/ 0 h 9"/>
                  <a:gd name="T14" fmla="*/ 0 w 12"/>
                  <a:gd name="T15" fmla="*/ 9 h 9"/>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9"/>
                  <a:gd name="T26" fmla="*/ 12 w 12"/>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9">
                    <a:moveTo>
                      <a:pt x="0" y="9"/>
                    </a:moveTo>
                    <a:lnTo>
                      <a:pt x="9" y="6"/>
                    </a:lnTo>
                    <a:lnTo>
                      <a:pt x="12" y="6"/>
                    </a:lnTo>
                    <a:lnTo>
                      <a:pt x="6" y="3"/>
                    </a:lnTo>
                    <a:lnTo>
                      <a:pt x="0" y="0"/>
                    </a:lnTo>
                    <a:lnTo>
                      <a:pt x="0" y="9"/>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41" name="Freeform 149"/>
              <p:cNvSpPr>
                <a:spLocks/>
              </p:cNvSpPr>
              <p:nvPr/>
            </p:nvSpPr>
            <p:spPr bwMode="auto">
              <a:xfrm>
                <a:off x="1113" y="2723"/>
                <a:ext cx="95" cy="28"/>
              </a:xfrm>
              <a:custGeom>
                <a:avLst/>
                <a:gdLst>
                  <a:gd name="T0" fmla="*/ 0 w 95"/>
                  <a:gd name="T1" fmla="*/ 6 h 28"/>
                  <a:gd name="T2" fmla="*/ 0 w 95"/>
                  <a:gd name="T3" fmla="*/ 6 h 28"/>
                  <a:gd name="T4" fmla="*/ 0 w 95"/>
                  <a:gd name="T5" fmla="*/ 6 h 28"/>
                  <a:gd name="T6" fmla="*/ 6 w 95"/>
                  <a:gd name="T7" fmla="*/ 9 h 28"/>
                  <a:gd name="T8" fmla="*/ 54 w 95"/>
                  <a:gd name="T9" fmla="*/ 25 h 28"/>
                  <a:gd name="T10" fmla="*/ 54 w 95"/>
                  <a:gd name="T11" fmla="*/ 25 h 28"/>
                  <a:gd name="T12" fmla="*/ 76 w 95"/>
                  <a:gd name="T13" fmla="*/ 28 h 28"/>
                  <a:gd name="T14" fmla="*/ 95 w 95"/>
                  <a:gd name="T15" fmla="*/ 25 h 28"/>
                  <a:gd name="T16" fmla="*/ 95 w 95"/>
                  <a:gd name="T17" fmla="*/ 16 h 28"/>
                  <a:gd name="T18" fmla="*/ 50 w 95"/>
                  <a:gd name="T19" fmla="*/ 3 h 28"/>
                  <a:gd name="T20" fmla="*/ 50 w 95"/>
                  <a:gd name="T21" fmla="*/ 3 h 28"/>
                  <a:gd name="T22" fmla="*/ 31 w 95"/>
                  <a:gd name="T23" fmla="*/ 0 h 28"/>
                  <a:gd name="T24" fmla="*/ 0 w 95"/>
                  <a:gd name="T25" fmla="*/ 6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5"/>
                  <a:gd name="T40" fmla="*/ 0 h 28"/>
                  <a:gd name="T41" fmla="*/ 95 w 95"/>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5" h="28">
                    <a:moveTo>
                      <a:pt x="0" y="6"/>
                    </a:moveTo>
                    <a:lnTo>
                      <a:pt x="0" y="6"/>
                    </a:lnTo>
                    <a:lnTo>
                      <a:pt x="6" y="9"/>
                    </a:lnTo>
                    <a:lnTo>
                      <a:pt x="54" y="25"/>
                    </a:lnTo>
                    <a:lnTo>
                      <a:pt x="76" y="28"/>
                    </a:lnTo>
                    <a:lnTo>
                      <a:pt x="95" y="25"/>
                    </a:lnTo>
                    <a:lnTo>
                      <a:pt x="95" y="16"/>
                    </a:lnTo>
                    <a:lnTo>
                      <a:pt x="50" y="3"/>
                    </a:lnTo>
                    <a:lnTo>
                      <a:pt x="31" y="0"/>
                    </a:lnTo>
                    <a:lnTo>
                      <a:pt x="0" y="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42" name="Freeform 150"/>
              <p:cNvSpPr>
                <a:spLocks/>
              </p:cNvSpPr>
              <p:nvPr/>
            </p:nvSpPr>
            <p:spPr bwMode="auto">
              <a:xfrm>
                <a:off x="1097" y="2732"/>
                <a:ext cx="70" cy="29"/>
              </a:xfrm>
              <a:custGeom>
                <a:avLst/>
                <a:gdLst>
                  <a:gd name="T0" fmla="*/ 0 w 70"/>
                  <a:gd name="T1" fmla="*/ 23 h 29"/>
                  <a:gd name="T2" fmla="*/ 16 w 70"/>
                  <a:gd name="T3" fmla="*/ 26 h 29"/>
                  <a:gd name="T4" fmla="*/ 16 w 70"/>
                  <a:gd name="T5" fmla="*/ 26 h 29"/>
                  <a:gd name="T6" fmla="*/ 25 w 70"/>
                  <a:gd name="T7" fmla="*/ 29 h 29"/>
                  <a:gd name="T8" fmla="*/ 35 w 70"/>
                  <a:gd name="T9" fmla="*/ 29 h 29"/>
                  <a:gd name="T10" fmla="*/ 66 w 70"/>
                  <a:gd name="T11" fmla="*/ 23 h 29"/>
                  <a:gd name="T12" fmla="*/ 66 w 70"/>
                  <a:gd name="T13" fmla="*/ 23 h 29"/>
                  <a:gd name="T14" fmla="*/ 70 w 70"/>
                  <a:gd name="T15" fmla="*/ 23 h 29"/>
                  <a:gd name="T16" fmla="*/ 70 w 70"/>
                  <a:gd name="T17" fmla="*/ 23 h 29"/>
                  <a:gd name="T18" fmla="*/ 63 w 70"/>
                  <a:gd name="T19" fmla="*/ 19 h 29"/>
                  <a:gd name="T20" fmla="*/ 13 w 70"/>
                  <a:gd name="T21" fmla="*/ 4 h 29"/>
                  <a:gd name="T22" fmla="*/ 13 w 70"/>
                  <a:gd name="T23" fmla="*/ 4 h 29"/>
                  <a:gd name="T24" fmla="*/ 0 w 70"/>
                  <a:gd name="T25" fmla="*/ 0 h 29"/>
                  <a:gd name="T26" fmla="*/ 0 w 70"/>
                  <a:gd name="T27" fmla="*/ 23 h 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0"/>
                  <a:gd name="T43" fmla="*/ 0 h 29"/>
                  <a:gd name="T44" fmla="*/ 70 w 70"/>
                  <a:gd name="T45" fmla="*/ 29 h 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0" h="29">
                    <a:moveTo>
                      <a:pt x="0" y="23"/>
                    </a:moveTo>
                    <a:lnTo>
                      <a:pt x="16" y="26"/>
                    </a:lnTo>
                    <a:lnTo>
                      <a:pt x="25" y="29"/>
                    </a:lnTo>
                    <a:lnTo>
                      <a:pt x="35" y="29"/>
                    </a:lnTo>
                    <a:lnTo>
                      <a:pt x="66" y="23"/>
                    </a:lnTo>
                    <a:lnTo>
                      <a:pt x="70" y="23"/>
                    </a:lnTo>
                    <a:lnTo>
                      <a:pt x="63" y="19"/>
                    </a:lnTo>
                    <a:lnTo>
                      <a:pt x="13" y="4"/>
                    </a:lnTo>
                    <a:lnTo>
                      <a:pt x="0" y="0"/>
                    </a:lnTo>
                    <a:lnTo>
                      <a:pt x="0" y="2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43" name="Freeform 151"/>
              <p:cNvSpPr>
                <a:spLocks/>
              </p:cNvSpPr>
              <p:nvPr/>
            </p:nvSpPr>
            <p:spPr bwMode="auto">
              <a:xfrm>
                <a:off x="1056" y="2732"/>
                <a:ext cx="41" cy="23"/>
              </a:xfrm>
              <a:custGeom>
                <a:avLst/>
                <a:gdLst>
                  <a:gd name="T0" fmla="*/ 3 w 41"/>
                  <a:gd name="T1" fmla="*/ 7 h 23"/>
                  <a:gd name="T2" fmla="*/ 3 w 41"/>
                  <a:gd name="T3" fmla="*/ 7 h 23"/>
                  <a:gd name="T4" fmla="*/ 0 w 41"/>
                  <a:gd name="T5" fmla="*/ 7 h 23"/>
                  <a:gd name="T6" fmla="*/ 0 w 41"/>
                  <a:gd name="T7" fmla="*/ 7 h 23"/>
                  <a:gd name="T8" fmla="*/ 6 w 41"/>
                  <a:gd name="T9" fmla="*/ 10 h 23"/>
                  <a:gd name="T10" fmla="*/ 41 w 41"/>
                  <a:gd name="T11" fmla="*/ 23 h 23"/>
                  <a:gd name="T12" fmla="*/ 41 w 41"/>
                  <a:gd name="T13" fmla="*/ 0 h 23"/>
                  <a:gd name="T14" fmla="*/ 41 w 41"/>
                  <a:gd name="T15" fmla="*/ 0 h 23"/>
                  <a:gd name="T16" fmla="*/ 35 w 41"/>
                  <a:gd name="T17" fmla="*/ 0 h 23"/>
                  <a:gd name="T18" fmla="*/ 3 w 41"/>
                  <a:gd name="T19" fmla="*/ 7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3"/>
                  <a:gd name="T32" fmla="*/ 41 w 41"/>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3">
                    <a:moveTo>
                      <a:pt x="3" y="7"/>
                    </a:moveTo>
                    <a:lnTo>
                      <a:pt x="3" y="7"/>
                    </a:lnTo>
                    <a:lnTo>
                      <a:pt x="0" y="7"/>
                    </a:lnTo>
                    <a:lnTo>
                      <a:pt x="6" y="10"/>
                    </a:lnTo>
                    <a:lnTo>
                      <a:pt x="41" y="23"/>
                    </a:lnTo>
                    <a:lnTo>
                      <a:pt x="41" y="0"/>
                    </a:lnTo>
                    <a:lnTo>
                      <a:pt x="35" y="0"/>
                    </a:lnTo>
                    <a:lnTo>
                      <a:pt x="3"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44" name="Freeform 152"/>
              <p:cNvSpPr>
                <a:spLocks/>
              </p:cNvSpPr>
              <p:nvPr/>
            </p:nvSpPr>
            <p:spPr bwMode="auto">
              <a:xfrm>
                <a:off x="1097" y="2758"/>
                <a:ext cx="13" cy="9"/>
              </a:xfrm>
              <a:custGeom>
                <a:avLst/>
                <a:gdLst>
                  <a:gd name="T0" fmla="*/ 0 w 13"/>
                  <a:gd name="T1" fmla="*/ 9 h 9"/>
                  <a:gd name="T2" fmla="*/ 9 w 13"/>
                  <a:gd name="T3" fmla="*/ 9 h 9"/>
                  <a:gd name="T4" fmla="*/ 9 w 13"/>
                  <a:gd name="T5" fmla="*/ 9 h 9"/>
                  <a:gd name="T6" fmla="*/ 13 w 13"/>
                  <a:gd name="T7" fmla="*/ 6 h 9"/>
                  <a:gd name="T8" fmla="*/ 13 w 13"/>
                  <a:gd name="T9" fmla="*/ 6 h 9"/>
                  <a:gd name="T10" fmla="*/ 6 w 13"/>
                  <a:gd name="T11" fmla="*/ 3 h 9"/>
                  <a:gd name="T12" fmla="*/ 0 w 13"/>
                  <a:gd name="T13" fmla="*/ 0 h 9"/>
                  <a:gd name="T14" fmla="*/ 0 w 13"/>
                  <a:gd name="T15" fmla="*/ 9 h 9"/>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9"/>
                  <a:gd name="T26" fmla="*/ 13 w 13"/>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9">
                    <a:moveTo>
                      <a:pt x="0" y="9"/>
                    </a:moveTo>
                    <a:lnTo>
                      <a:pt x="9" y="9"/>
                    </a:lnTo>
                    <a:lnTo>
                      <a:pt x="13" y="6"/>
                    </a:lnTo>
                    <a:lnTo>
                      <a:pt x="6" y="3"/>
                    </a:lnTo>
                    <a:lnTo>
                      <a:pt x="0" y="0"/>
                    </a:lnTo>
                    <a:lnTo>
                      <a:pt x="0" y="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45" name="Freeform 153"/>
              <p:cNvSpPr>
                <a:spLocks/>
              </p:cNvSpPr>
              <p:nvPr/>
            </p:nvSpPr>
            <p:spPr bwMode="auto">
              <a:xfrm>
                <a:off x="999" y="2742"/>
                <a:ext cx="98" cy="28"/>
              </a:xfrm>
              <a:custGeom>
                <a:avLst/>
                <a:gdLst>
                  <a:gd name="T0" fmla="*/ 0 w 98"/>
                  <a:gd name="T1" fmla="*/ 6 h 28"/>
                  <a:gd name="T2" fmla="*/ 0 w 98"/>
                  <a:gd name="T3" fmla="*/ 6 h 28"/>
                  <a:gd name="T4" fmla="*/ 0 w 98"/>
                  <a:gd name="T5" fmla="*/ 6 h 28"/>
                  <a:gd name="T6" fmla="*/ 3 w 98"/>
                  <a:gd name="T7" fmla="*/ 9 h 28"/>
                  <a:gd name="T8" fmla="*/ 54 w 98"/>
                  <a:gd name="T9" fmla="*/ 28 h 28"/>
                  <a:gd name="T10" fmla="*/ 54 w 98"/>
                  <a:gd name="T11" fmla="*/ 28 h 28"/>
                  <a:gd name="T12" fmla="*/ 66 w 98"/>
                  <a:gd name="T13" fmla="*/ 28 h 28"/>
                  <a:gd name="T14" fmla="*/ 76 w 98"/>
                  <a:gd name="T15" fmla="*/ 28 h 28"/>
                  <a:gd name="T16" fmla="*/ 98 w 98"/>
                  <a:gd name="T17" fmla="*/ 25 h 28"/>
                  <a:gd name="T18" fmla="*/ 98 w 98"/>
                  <a:gd name="T19" fmla="*/ 16 h 28"/>
                  <a:gd name="T20" fmla="*/ 54 w 98"/>
                  <a:gd name="T21" fmla="*/ 3 h 28"/>
                  <a:gd name="T22" fmla="*/ 54 w 98"/>
                  <a:gd name="T23" fmla="*/ 3 h 28"/>
                  <a:gd name="T24" fmla="*/ 44 w 98"/>
                  <a:gd name="T25" fmla="*/ 0 h 28"/>
                  <a:gd name="T26" fmla="*/ 35 w 98"/>
                  <a:gd name="T27" fmla="*/ 0 h 28"/>
                  <a:gd name="T28" fmla="*/ 0 w 98"/>
                  <a:gd name="T29" fmla="*/ 6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8"/>
                  <a:gd name="T46" fmla="*/ 0 h 28"/>
                  <a:gd name="T47" fmla="*/ 98 w 98"/>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8" h="28">
                    <a:moveTo>
                      <a:pt x="0" y="6"/>
                    </a:moveTo>
                    <a:lnTo>
                      <a:pt x="0" y="6"/>
                    </a:lnTo>
                    <a:lnTo>
                      <a:pt x="3" y="9"/>
                    </a:lnTo>
                    <a:lnTo>
                      <a:pt x="54" y="28"/>
                    </a:lnTo>
                    <a:lnTo>
                      <a:pt x="66" y="28"/>
                    </a:lnTo>
                    <a:lnTo>
                      <a:pt x="76" y="28"/>
                    </a:lnTo>
                    <a:lnTo>
                      <a:pt x="98" y="25"/>
                    </a:lnTo>
                    <a:lnTo>
                      <a:pt x="98" y="16"/>
                    </a:lnTo>
                    <a:lnTo>
                      <a:pt x="54" y="3"/>
                    </a:lnTo>
                    <a:lnTo>
                      <a:pt x="44" y="0"/>
                    </a:lnTo>
                    <a:lnTo>
                      <a:pt x="35" y="0"/>
                    </a:lnTo>
                    <a:lnTo>
                      <a:pt x="0" y="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46" name="Freeform 154"/>
              <p:cNvSpPr>
                <a:spLocks/>
              </p:cNvSpPr>
              <p:nvPr/>
            </p:nvSpPr>
            <p:spPr bwMode="auto">
              <a:xfrm>
                <a:off x="936" y="2751"/>
                <a:ext cx="117" cy="32"/>
              </a:xfrm>
              <a:custGeom>
                <a:avLst/>
                <a:gdLst>
                  <a:gd name="T0" fmla="*/ 3 w 117"/>
                  <a:gd name="T1" fmla="*/ 7 h 32"/>
                  <a:gd name="T2" fmla="*/ 3 w 117"/>
                  <a:gd name="T3" fmla="*/ 7 h 32"/>
                  <a:gd name="T4" fmla="*/ 0 w 117"/>
                  <a:gd name="T5" fmla="*/ 7 h 32"/>
                  <a:gd name="T6" fmla="*/ 6 w 117"/>
                  <a:gd name="T7" fmla="*/ 10 h 32"/>
                  <a:gd name="T8" fmla="*/ 60 w 117"/>
                  <a:gd name="T9" fmla="*/ 29 h 32"/>
                  <a:gd name="T10" fmla="*/ 60 w 117"/>
                  <a:gd name="T11" fmla="*/ 29 h 32"/>
                  <a:gd name="T12" fmla="*/ 69 w 117"/>
                  <a:gd name="T13" fmla="*/ 32 h 32"/>
                  <a:gd name="T14" fmla="*/ 79 w 117"/>
                  <a:gd name="T15" fmla="*/ 32 h 32"/>
                  <a:gd name="T16" fmla="*/ 113 w 117"/>
                  <a:gd name="T17" fmla="*/ 26 h 32"/>
                  <a:gd name="T18" fmla="*/ 113 w 117"/>
                  <a:gd name="T19" fmla="*/ 26 h 32"/>
                  <a:gd name="T20" fmla="*/ 117 w 117"/>
                  <a:gd name="T21" fmla="*/ 26 h 32"/>
                  <a:gd name="T22" fmla="*/ 117 w 117"/>
                  <a:gd name="T23" fmla="*/ 23 h 32"/>
                  <a:gd name="T24" fmla="*/ 110 w 117"/>
                  <a:gd name="T25" fmla="*/ 19 h 32"/>
                  <a:gd name="T26" fmla="*/ 60 w 117"/>
                  <a:gd name="T27" fmla="*/ 4 h 32"/>
                  <a:gd name="T28" fmla="*/ 60 w 117"/>
                  <a:gd name="T29" fmla="*/ 4 h 32"/>
                  <a:gd name="T30" fmla="*/ 47 w 117"/>
                  <a:gd name="T31" fmla="*/ 0 h 32"/>
                  <a:gd name="T32" fmla="*/ 38 w 117"/>
                  <a:gd name="T33" fmla="*/ 0 h 32"/>
                  <a:gd name="T34" fmla="*/ 3 w 117"/>
                  <a:gd name="T35" fmla="*/ 7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7"/>
                  <a:gd name="T55" fmla="*/ 0 h 32"/>
                  <a:gd name="T56" fmla="*/ 117 w 117"/>
                  <a:gd name="T57" fmla="*/ 32 h 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7" h="32">
                    <a:moveTo>
                      <a:pt x="3" y="7"/>
                    </a:moveTo>
                    <a:lnTo>
                      <a:pt x="3" y="7"/>
                    </a:lnTo>
                    <a:lnTo>
                      <a:pt x="0" y="7"/>
                    </a:lnTo>
                    <a:lnTo>
                      <a:pt x="6" y="10"/>
                    </a:lnTo>
                    <a:lnTo>
                      <a:pt x="60" y="29"/>
                    </a:lnTo>
                    <a:lnTo>
                      <a:pt x="69" y="32"/>
                    </a:lnTo>
                    <a:lnTo>
                      <a:pt x="79" y="32"/>
                    </a:lnTo>
                    <a:lnTo>
                      <a:pt x="113" y="26"/>
                    </a:lnTo>
                    <a:lnTo>
                      <a:pt x="117" y="26"/>
                    </a:lnTo>
                    <a:lnTo>
                      <a:pt x="117" y="23"/>
                    </a:lnTo>
                    <a:lnTo>
                      <a:pt x="110" y="19"/>
                    </a:lnTo>
                    <a:lnTo>
                      <a:pt x="60" y="4"/>
                    </a:lnTo>
                    <a:lnTo>
                      <a:pt x="47" y="0"/>
                    </a:lnTo>
                    <a:lnTo>
                      <a:pt x="38" y="0"/>
                    </a:lnTo>
                    <a:lnTo>
                      <a:pt x="3"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47" name="Freeform 155"/>
              <p:cNvSpPr>
                <a:spLocks/>
              </p:cNvSpPr>
              <p:nvPr/>
            </p:nvSpPr>
            <p:spPr bwMode="auto">
              <a:xfrm>
                <a:off x="875" y="2761"/>
                <a:ext cx="117" cy="32"/>
              </a:xfrm>
              <a:custGeom>
                <a:avLst/>
                <a:gdLst>
                  <a:gd name="T0" fmla="*/ 0 w 117"/>
                  <a:gd name="T1" fmla="*/ 6 h 32"/>
                  <a:gd name="T2" fmla="*/ 0 w 117"/>
                  <a:gd name="T3" fmla="*/ 6 h 32"/>
                  <a:gd name="T4" fmla="*/ 0 w 117"/>
                  <a:gd name="T5" fmla="*/ 9 h 32"/>
                  <a:gd name="T6" fmla="*/ 4 w 117"/>
                  <a:gd name="T7" fmla="*/ 13 h 32"/>
                  <a:gd name="T8" fmla="*/ 57 w 117"/>
                  <a:gd name="T9" fmla="*/ 28 h 32"/>
                  <a:gd name="T10" fmla="*/ 57 w 117"/>
                  <a:gd name="T11" fmla="*/ 28 h 32"/>
                  <a:gd name="T12" fmla="*/ 67 w 117"/>
                  <a:gd name="T13" fmla="*/ 32 h 32"/>
                  <a:gd name="T14" fmla="*/ 76 w 117"/>
                  <a:gd name="T15" fmla="*/ 32 h 32"/>
                  <a:gd name="T16" fmla="*/ 114 w 117"/>
                  <a:gd name="T17" fmla="*/ 25 h 32"/>
                  <a:gd name="T18" fmla="*/ 114 w 117"/>
                  <a:gd name="T19" fmla="*/ 25 h 32"/>
                  <a:gd name="T20" fmla="*/ 117 w 117"/>
                  <a:gd name="T21" fmla="*/ 25 h 32"/>
                  <a:gd name="T22" fmla="*/ 117 w 117"/>
                  <a:gd name="T23" fmla="*/ 22 h 32"/>
                  <a:gd name="T24" fmla="*/ 111 w 117"/>
                  <a:gd name="T25" fmla="*/ 19 h 32"/>
                  <a:gd name="T26" fmla="*/ 57 w 117"/>
                  <a:gd name="T27" fmla="*/ 3 h 32"/>
                  <a:gd name="T28" fmla="*/ 57 w 117"/>
                  <a:gd name="T29" fmla="*/ 3 h 32"/>
                  <a:gd name="T30" fmla="*/ 48 w 117"/>
                  <a:gd name="T31" fmla="*/ 0 h 32"/>
                  <a:gd name="T32" fmla="*/ 38 w 117"/>
                  <a:gd name="T33" fmla="*/ 0 h 32"/>
                  <a:gd name="T34" fmla="*/ 0 w 117"/>
                  <a:gd name="T35" fmla="*/ 6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7"/>
                  <a:gd name="T55" fmla="*/ 0 h 32"/>
                  <a:gd name="T56" fmla="*/ 117 w 117"/>
                  <a:gd name="T57" fmla="*/ 32 h 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7" h="32">
                    <a:moveTo>
                      <a:pt x="0" y="6"/>
                    </a:moveTo>
                    <a:lnTo>
                      <a:pt x="0" y="6"/>
                    </a:lnTo>
                    <a:lnTo>
                      <a:pt x="0" y="9"/>
                    </a:lnTo>
                    <a:lnTo>
                      <a:pt x="4" y="13"/>
                    </a:lnTo>
                    <a:lnTo>
                      <a:pt x="57" y="28"/>
                    </a:lnTo>
                    <a:lnTo>
                      <a:pt x="67" y="32"/>
                    </a:lnTo>
                    <a:lnTo>
                      <a:pt x="76" y="32"/>
                    </a:lnTo>
                    <a:lnTo>
                      <a:pt x="114" y="25"/>
                    </a:lnTo>
                    <a:lnTo>
                      <a:pt x="117" y="25"/>
                    </a:lnTo>
                    <a:lnTo>
                      <a:pt x="117" y="22"/>
                    </a:lnTo>
                    <a:lnTo>
                      <a:pt x="111" y="19"/>
                    </a:lnTo>
                    <a:lnTo>
                      <a:pt x="57" y="3"/>
                    </a:lnTo>
                    <a:lnTo>
                      <a:pt x="48" y="0"/>
                    </a:lnTo>
                    <a:lnTo>
                      <a:pt x="38" y="0"/>
                    </a:lnTo>
                    <a:lnTo>
                      <a:pt x="0" y="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48" name="Freeform 156"/>
              <p:cNvSpPr>
                <a:spLocks/>
              </p:cNvSpPr>
              <p:nvPr/>
            </p:nvSpPr>
            <p:spPr bwMode="auto">
              <a:xfrm>
                <a:off x="822" y="2770"/>
                <a:ext cx="107" cy="35"/>
              </a:xfrm>
              <a:custGeom>
                <a:avLst/>
                <a:gdLst>
                  <a:gd name="T0" fmla="*/ 0 w 107"/>
                  <a:gd name="T1" fmla="*/ 7 h 35"/>
                  <a:gd name="T2" fmla="*/ 0 w 107"/>
                  <a:gd name="T3" fmla="*/ 16 h 35"/>
                  <a:gd name="T4" fmla="*/ 44 w 107"/>
                  <a:gd name="T5" fmla="*/ 32 h 35"/>
                  <a:gd name="T6" fmla="*/ 44 w 107"/>
                  <a:gd name="T7" fmla="*/ 32 h 35"/>
                  <a:gd name="T8" fmla="*/ 57 w 107"/>
                  <a:gd name="T9" fmla="*/ 35 h 35"/>
                  <a:gd name="T10" fmla="*/ 66 w 107"/>
                  <a:gd name="T11" fmla="*/ 35 h 35"/>
                  <a:gd name="T12" fmla="*/ 104 w 107"/>
                  <a:gd name="T13" fmla="*/ 29 h 35"/>
                  <a:gd name="T14" fmla="*/ 104 w 107"/>
                  <a:gd name="T15" fmla="*/ 29 h 35"/>
                  <a:gd name="T16" fmla="*/ 107 w 107"/>
                  <a:gd name="T17" fmla="*/ 26 h 35"/>
                  <a:gd name="T18" fmla="*/ 107 w 107"/>
                  <a:gd name="T19" fmla="*/ 26 h 35"/>
                  <a:gd name="T20" fmla="*/ 101 w 107"/>
                  <a:gd name="T21" fmla="*/ 23 h 35"/>
                  <a:gd name="T22" fmla="*/ 47 w 107"/>
                  <a:gd name="T23" fmla="*/ 4 h 35"/>
                  <a:gd name="T24" fmla="*/ 47 w 107"/>
                  <a:gd name="T25" fmla="*/ 4 h 35"/>
                  <a:gd name="T26" fmla="*/ 38 w 107"/>
                  <a:gd name="T27" fmla="*/ 0 h 35"/>
                  <a:gd name="T28" fmla="*/ 28 w 107"/>
                  <a:gd name="T29" fmla="*/ 0 h 35"/>
                  <a:gd name="T30" fmla="*/ 0 w 107"/>
                  <a:gd name="T31" fmla="*/ 7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7"/>
                  <a:gd name="T49" fmla="*/ 0 h 35"/>
                  <a:gd name="T50" fmla="*/ 107 w 107"/>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7" h="35">
                    <a:moveTo>
                      <a:pt x="0" y="7"/>
                    </a:moveTo>
                    <a:lnTo>
                      <a:pt x="0" y="16"/>
                    </a:lnTo>
                    <a:lnTo>
                      <a:pt x="44" y="32"/>
                    </a:lnTo>
                    <a:lnTo>
                      <a:pt x="57" y="35"/>
                    </a:lnTo>
                    <a:lnTo>
                      <a:pt x="66" y="35"/>
                    </a:lnTo>
                    <a:lnTo>
                      <a:pt x="104" y="29"/>
                    </a:lnTo>
                    <a:lnTo>
                      <a:pt x="107" y="26"/>
                    </a:lnTo>
                    <a:lnTo>
                      <a:pt x="101" y="23"/>
                    </a:lnTo>
                    <a:lnTo>
                      <a:pt x="47" y="4"/>
                    </a:lnTo>
                    <a:lnTo>
                      <a:pt x="38" y="0"/>
                    </a:lnTo>
                    <a:lnTo>
                      <a:pt x="28" y="0"/>
                    </a:lnTo>
                    <a:lnTo>
                      <a:pt x="0"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49" name="Freeform 157"/>
              <p:cNvSpPr>
                <a:spLocks/>
              </p:cNvSpPr>
              <p:nvPr/>
            </p:nvSpPr>
            <p:spPr bwMode="auto">
              <a:xfrm>
                <a:off x="809" y="2777"/>
                <a:ext cx="13" cy="9"/>
              </a:xfrm>
              <a:custGeom>
                <a:avLst/>
                <a:gdLst>
                  <a:gd name="T0" fmla="*/ 13 w 13"/>
                  <a:gd name="T1" fmla="*/ 0 h 9"/>
                  <a:gd name="T2" fmla="*/ 3 w 13"/>
                  <a:gd name="T3" fmla="*/ 0 h 9"/>
                  <a:gd name="T4" fmla="*/ 3 w 13"/>
                  <a:gd name="T5" fmla="*/ 0 h 9"/>
                  <a:gd name="T6" fmla="*/ 0 w 13"/>
                  <a:gd name="T7" fmla="*/ 3 h 9"/>
                  <a:gd name="T8" fmla="*/ 6 w 13"/>
                  <a:gd name="T9" fmla="*/ 6 h 9"/>
                  <a:gd name="T10" fmla="*/ 13 w 13"/>
                  <a:gd name="T11" fmla="*/ 9 h 9"/>
                  <a:gd name="T12" fmla="*/ 13 w 13"/>
                  <a:gd name="T13" fmla="*/ 0 h 9"/>
                  <a:gd name="T14" fmla="*/ 0 60000 65536"/>
                  <a:gd name="T15" fmla="*/ 0 60000 65536"/>
                  <a:gd name="T16" fmla="*/ 0 60000 65536"/>
                  <a:gd name="T17" fmla="*/ 0 60000 65536"/>
                  <a:gd name="T18" fmla="*/ 0 60000 65536"/>
                  <a:gd name="T19" fmla="*/ 0 60000 65536"/>
                  <a:gd name="T20" fmla="*/ 0 60000 65536"/>
                  <a:gd name="T21" fmla="*/ 0 w 13"/>
                  <a:gd name="T22" fmla="*/ 0 h 9"/>
                  <a:gd name="T23" fmla="*/ 13 w 1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9">
                    <a:moveTo>
                      <a:pt x="13" y="0"/>
                    </a:moveTo>
                    <a:lnTo>
                      <a:pt x="3" y="0"/>
                    </a:lnTo>
                    <a:lnTo>
                      <a:pt x="0" y="3"/>
                    </a:lnTo>
                    <a:lnTo>
                      <a:pt x="6" y="6"/>
                    </a:lnTo>
                    <a:lnTo>
                      <a:pt x="13" y="9"/>
                    </a:lnTo>
                    <a:lnTo>
                      <a:pt x="13"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50" name="Freeform 158"/>
              <p:cNvSpPr>
                <a:spLocks/>
              </p:cNvSpPr>
              <p:nvPr/>
            </p:nvSpPr>
            <p:spPr bwMode="auto">
              <a:xfrm>
                <a:off x="822" y="2789"/>
                <a:ext cx="41" cy="26"/>
              </a:xfrm>
              <a:custGeom>
                <a:avLst/>
                <a:gdLst>
                  <a:gd name="T0" fmla="*/ 0 w 41"/>
                  <a:gd name="T1" fmla="*/ 26 h 26"/>
                  <a:gd name="T2" fmla="*/ 38 w 41"/>
                  <a:gd name="T3" fmla="*/ 19 h 26"/>
                  <a:gd name="T4" fmla="*/ 38 w 41"/>
                  <a:gd name="T5" fmla="*/ 19 h 26"/>
                  <a:gd name="T6" fmla="*/ 41 w 41"/>
                  <a:gd name="T7" fmla="*/ 19 h 26"/>
                  <a:gd name="T8" fmla="*/ 41 w 41"/>
                  <a:gd name="T9" fmla="*/ 16 h 26"/>
                  <a:gd name="T10" fmla="*/ 34 w 41"/>
                  <a:gd name="T11" fmla="*/ 13 h 26"/>
                  <a:gd name="T12" fmla="*/ 0 w 41"/>
                  <a:gd name="T13" fmla="*/ 0 h 26"/>
                  <a:gd name="T14" fmla="*/ 0 w 41"/>
                  <a:gd name="T15" fmla="*/ 26 h 26"/>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26"/>
                  <a:gd name="T26" fmla="*/ 41 w 41"/>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26">
                    <a:moveTo>
                      <a:pt x="0" y="26"/>
                    </a:moveTo>
                    <a:lnTo>
                      <a:pt x="38" y="19"/>
                    </a:lnTo>
                    <a:lnTo>
                      <a:pt x="41" y="19"/>
                    </a:lnTo>
                    <a:lnTo>
                      <a:pt x="41" y="16"/>
                    </a:lnTo>
                    <a:lnTo>
                      <a:pt x="34" y="13"/>
                    </a:lnTo>
                    <a:lnTo>
                      <a:pt x="0" y="0"/>
                    </a:lnTo>
                    <a:lnTo>
                      <a:pt x="0" y="2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51" name="Freeform 159"/>
              <p:cNvSpPr>
                <a:spLocks/>
              </p:cNvSpPr>
              <p:nvPr/>
            </p:nvSpPr>
            <p:spPr bwMode="auto">
              <a:xfrm>
                <a:off x="743" y="2783"/>
                <a:ext cx="79" cy="32"/>
              </a:xfrm>
              <a:custGeom>
                <a:avLst/>
                <a:gdLst>
                  <a:gd name="T0" fmla="*/ 3 w 79"/>
                  <a:gd name="T1" fmla="*/ 6 h 32"/>
                  <a:gd name="T2" fmla="*/ 3 w 79"/>
                  <a:gd name="T3" fmla="*/ 6 h 32"/>
                  <a:gd name="T4" fmla="*/ 0 w 79"/>
                  <a:gd name="T5" fmla="*/ 10 h 32"/>
                  <a:gd name="T6" fmla="*/ 3 w 79"/>
                  <a:gd name="T7" fmla="*/ 13 h 32"/>
                  <a:gd name="T8" fmla="*/ 56 w 79"/>
                  <a:gd name="T9" fmla="*/ 29 h 32"/>
                  <a:gd name="T10" fmla="*/ 56 w 79"/>
                  <a:gd name="T11" fmla="*/ 29 h 32"/>
                  <a:gd name="T12" fmla="*/ 69 w 79"/>
                  <a:gd name="T13" fmla="*/ 32 h 32"/>
                  <a:gd name="T14" fmla="*/ 79 w 79"/>
                  <a:gd name="T15" fmla="*/ 32 h 32"/>
                  <a:gd name="T16" fmla="*/ 79 w 79"/>
                  <a:gd name="T17" fmla="*/ 32 h 32"/>
                  <a:gd name="T18" fmla="*/ 79 w 79"/>
                  <a:gd name="T19" fmla="*/ 6 h 32"/>
                  <a:gd name="T20" fmla="*/ 63 w 79"/>
                  <a:gd name="T21" fmla="*/ 3 h 32"/>
                  <a:gd name="T22" fmla="*/ 63 w 79"/>
                  <a:gd name="T23" fmla="*/ 3 h 32"/>
                  <a:gd name="T24" fmla="*/ 50 w 79"/>
                  <a:gd name="T25" fmla="*/ 0 h 32"/>
                  <a:gd name="T26" fmla="*/ 41 w 79"/>
                  <a:gd name="T27" fmla="*/ 0 h 32"/>
                  <a:gd name="T28" fmla="*/ 3 w 79"/>
                  <a:gd name="T29" fmla="*/ 6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
                  <a:gd name="T46" fmla="*/ 0 h 32"/>
                  <a:gd name="T47" fmla="*/ 79 w 79"/>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 h="32">
                    <a:moveTo>
                      <a:pt x="3" y="6"/>
                    </a:moveTo>
                    <a:lnTo>
                      <a:pt x="3" y="6"/>
                    </a:lnTo>
                    <a:lnTo>
                      <a:pt x="0" y="10"/>
                    </a:lnTo>
                    <a:lnTo>
                      <a:pt x="3" y="13"/>
                    </a:lnTo>
                    <a:lnTo>
                      <a:pt x="56" y="29"/>
                    </a:lnTo>
                    <a:lnTo>
                      <a:pt x="69" y="32"/>
                    </a:lnTo>
                    <a:lnTo>
                      <a:pt x="79" y="32"/>
                    </a:lnTo>
                    <a:lnTo>
                      <a:pt x="79" y="6"/>
                    </a:lnTo>
                    <a:lnTo>
                      <a:pt x="63" y="3"/>
                    </a:lnTo>
                    <a:lnTo>
                      <a:pt x="50" y="0"/>
                    </a:lnTo>
                    <a:lnTo>
                      <a:pt x="41" y="0"/>
                    </a:lnTo>
                    <a:lnTo>
                      <a:pt x="3" y="6"/>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52" name="Freeform 160"/>
              <p:cNvSpPr>
                <a:spLocks/>
              </p:cNvSpPr>
              <p:nvPr/>
            </p:nvSpPr>
            <p:spPr bwMode="auto">
              <a:xfrm>
                <a:off x="670" y="2793"/>
                <a:ext cx="126" cy="34"/>
              </a:xfrm>
              <a:custGeom>
                <a:avLst/>
                <a:gdLst>
                  <a:gd name="T0" fmla="*/ 60 w 126"/>
                  <a:gd name="T1" fmla="*/ 31 h 34"/>
                  <a:gd name="T2" fmla="*/ 60 w 126"/>
                  <a:gd name="T3" fmla="*/ 31 h 34"/>
                  <a:gd name="T4" fmla="*/ 73 w 126"/>
                  <a:gd name="T5" fmla="*/ 34 h 34"/>
                  <a:gd name="T6" fmla="*/ 82 w 126"/>
                  <a:gd name="T7" fmla="*/ 34 h 34"/>
                  <a:gd name="T8" fmla="*/ 123 w 126"/>
                  <a:gd name="T9" fmla="*/ 28 h 34"/>
                  <a:gd name="T10" fmla="*/ 123 w 126"/>
                  <a:gd name="T11" fmla="*/ 28 h 34"/>
                  <a:gd name="T12" fmla="*/ 126 w 126"/>
                  <a:gd name="T13" fmla="*/ 28 h 34"/>
                  <a:gd name="T14" fmla="*/ 126 w 126"/>
                  <a:gd name="T15" fmla="*/ 25 h 34"/>
                  <a:gd name="T16" fmla="*/ 120 w 126"/>
                  <a:gd name="T17" fmla="*/ 22 h 34"/>
                  <a:gd name="T18" fmla="*/ 66 w 126"/>
                  <a:gd name="T19" fmla="*/ 3 h 34"/>
                  <a:gd name="T20" fmla="*/ 66 w 126"/>
                  <a:gd name="T21" fmla="*/ 3 h 34"/>
                  <a:gd name="T22" fmla="*/ 54 w 126"/>
                  <a:gd name="T23" fmla="*/ 0 h 34"/>
                  <a:gd name="T24" fmla="*/ 44 w 126"/>
                  <a:gd name="T25" fmla="*/ 0 h 34"/>
                  <a:gd name="T26" fmla="*/ 3 w 126"/>
                  <a:gd name="T27" fmla="*/ 6 h 34"/>
                  <a:gd name="T28" fmla="*/ 3 w 126"/>
                  <a:gd name="T29" fmla="*/ 6 h 34"/>
                  <a:gd name="T30" fmla="*/ 0 w 126"/>
                  <a:gd name="T31" fmla="*/ 9 h 34"/>
                  <a:gd name="T32" fmla="*/ 6 w 126"/>
                  <a:gd name="T33" fmla="*/ 12 h 34"/>
                  <a:gd name="T34" fmla="*/ 60 w 126"/>
                  <a:gd name="T35" fmla="*/ 31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6"/>
                  <a:gd name="T55" fmla="*/ 0 h 34"/>
                  <a:gd name="T56" fmla="*/ 126 w 126"/>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6" h="34">
                    <a:moveTo>
                      <a:pt x="60" y="31"/>
                    </a:moveTo>
                    <a:lnTo>
                      <a:pt x="60" y="31"/>
                    </a:lnTo>
                    <a:lnTo>
                      <a:pt x="73" y="34"/>
                    </a:lnTo>
                    <a:lnTo>
                      <a:pt x="82" y="34"/>
                    </a:lnTo>
                    <a:lnTo>
                      <a:pt x="123" y="28"/>
                    </a:lnTo>
                    <a:lnTo>
                      <a:pt x="126" y="28"/>
                    </a:lnTo>
                    <a:lnTo>
                      <a:pt x="126" y="25"/>
                    </a:lnTo>
                    <a:lnTo>
                      <a:pt x="120" y="22"/>
                    </a:lnTo>
                    <a:lnTo>
                      <a:pt x="66" y="3"/>
                    </a:lnTo>
                    <a:lnTo>
                      <a:pt x="54" y="0"/>
                    </a:lnTo>
                    <a:lnTo>
                      <a:pt x="44" y="0"/>
                    </a:lnTo>
                    <a:lnTo>
                      <a:pt x="3" y="6"/>
                    </a:lnTo>
                    <a:lnTo>
                      <a:pt x="0" y="9"/>
                    </a:lnTo>
                    <a:lnTo>
                      <a:pt x="6" y="12"/>
                    </a:lnTo>
                    <a:lnTo>
                      <a:pt x="60" y="31"/>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53" name="Freeform 161"/>
              <p:cNvSpPr>
                <a:spLocks/>
              </p:cNvSpPr>
              <p:nvPr/>
            </p:nvSpPr>
            <p:spPr bwMode="auto">
              <a:xfrm>
                <a:off x="597" y="2805"/>
                <a:ext cx="127" cy="35"/>
              </a:xfrm>
              <a:custGeom>
                <a:avLst/>
                <a:gdLst>
                  <a:gd name="T0" fmla="*/ 60 w 127"/>
                  <a:gd name="T1" fmla="*/ 32 h 35"/>
                  <a:gd name="T2" fmla="*/ 60 w 127"/>
                  <a:gd name="T3" fmla="*/ 32 h 35"/>
                  <a:gd name="T4" fmla="*/ 73 w 127"/>
                  <a:gd name="T5" fmla="*/ 35 h 35"/>
                  <a:gd name="T6" fmla="*/ 82 w 127"/>
                  <a:gd name="T7" fmla="*/ 35 h 35"/>
                  <a:gd name="T8" fmla="*/ 123 w 127"/>
                  <a:gd name="T9" fmla="*/ 29 h 35"/>
                  <a:gd name="T10" fmla="*/ 123 w 127"/>
                  <a:gd name="T11" fmla="*/ 29 h 35"/>
                  <a:gd name="T12" fmla="*/ 127 w 127"/>
                  <a:gd name="T13" fmla="*/ 29 h 35"/>
                  <a:gd name="T14" fmla="*/ 127 w 127"/>
                  <a:gd name="T15" fmla="*/ 26 h 35"/>
                  <a:gd name="T16" fmla="*/ 123 w 127"/>
                  <a:gd name="T17" fmla="*/ 22 h 35"/>
                  <a:gd name="T18" fmla="*/ 70 w 127"/>
                  <a:gd name="T19" fmla="*/ 3 h 35"/>
                  <a:gd name="T20" fmla="*/ 70 w 127"/>
                  <a:gd name="T21" fmla="*/ 3 h 35"/>
                  <a:gd name="T22" fmla="*/ 57 w 127"/>
                  <a:gd name="T23" fmla="*/ 0 h 35"/>
                  <a:gd name="T24" fmla="*/ 47 w 127"/>
                  <a:gd name="T25" fmla="*/ 0 h 35"/>
                  <a:gd name="T26" fmla="*/ 3 w 127"/>
                  <a:gd name="T27" fmla="*/ 7 h 35"/>
                  <a:gd name="T28" fmla="*/ 3 w 127"/>
                  <a:gd name="T29" fmla="*/ 7 h 35"/>
                  <a:gd name="T30" fmla="*/ 0 w 127"/>
                  <a:gd name="T31" fmla="*/ 10 h 35"/>
                  <a:gd name="T32" fmla="*/ 6 w 127"/>
                  <a:gd name="T33" fmla="*/ 13 h 35"/>
                  <a:gd name="T34" fmla="*/ 60 w 127"/>
                  <a:gd name="T35" fmla="*/ 32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7"/>
                  <a:gd name="T55" fmla="*/ 0 h 35"/>
                  <a:gd name="T56" fmla="*/ 127 w 127"/>
                  <a:gd name="T57" fmla="*/ 35 h 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7" h="35">
                    <a:moveTo>
                      <a:pt x="60" y="32"/>
                    </a:moveTo>
                    <a:lnTo>
                      <a:pt x="60" y="32"/>
                    </a:lnTo>
                    <a:lnTo>
                      <a:pt x="73" y="35"/>
                    </a:lnTo>
                    <a:lnTo>
                      <a:pt x="82" y="35"/>
                    </a:lnTo>
                    <a:lnTo>
                      <a:pt x="123" y="29"/>
                    </a:lnTo>
                    <a:lnTo>
                      <a:pt x="127" y="29"/>
                    </a:lnTo>
                    <a:lnTo>
                      <a:pt x="127" y="26"/>
                    </a:lnTo>
                    <a:lnTo>
                      <a:pt x="123" y="22"/>
                    </a:lnTo>
                    <a:lnTo>
                      <a:pt x="70" y="3"/>
                    </a:lnTo>
                    <a:lnTo>
                      <a:pt x="57" y="0"/>
                    </a:lnTo>
                    <a:lnTo>
                      <a:pt x="47" y="0"/>
                    </a:lnTo>
                    <a:lnTo>
                      <a:pt x="3" y="7"/>
                    </a:lnTo>
                    <a:lnTo>
                      <a:pt x="0" y="10"/>
                    </a:lnTo>
                    <a:lnTo>
                      <a:pt x="6" y="13"/>
                    </a:lnTo>
                    <a:lnTo>
                      <a:pt x="60" y="32"/>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54" name="Freeform 162"/>
              <p:cNvSpPr>
                <a:spLocks/>
              </p:cNvSpPr>
              <p:nvPr/>
            </p:nvSpPr>
            <p:spPr bwMode="auto">
              <a:xfrm>
                <a:off x="822" y="2850"/>
                <a:ext cx="19" cy="15"/>
              </a:xfrm>
              <a:custGeom>
                <a:avLst/>
                <a:gdLst>
                  <a:gd name="T0" fmla="*/ 3 w 19"/>
                  <a:gd name="T1" fmla="*/ 15 h 15"/>
                  <a:gd name="T2" fmla="*/ 15 w 19"/>
                  <a:gd name="T3" fmla="*/ 12 h 15"/>
                  <a:gd name="T4" fmla="*/ 15 w 19"/>
                  <a:gd name="T5" fmla="*/ 12 h 15"/>
                  <a:gd name="T6" fmla="*/ 19 w 19"/>
                  <a:gd name="T7" fmla="*/ 12 h 15"/>
                  <a:gd name="T8" fmla="*/ 19 w 19"/>
                  <a:gd name="T9" fmla="*/ 9 h 15"/>
                  <a:gd name="T10" fmla="*/ 12 w 19"/>
                  <a:gd name="T11" fmla="*/ 6 h 15"/>
                  <a:gd name="T12" fmla="*/ 0 w 19"/>
                  <a:gd name="T13" fmla="*/ 0 h 15"/>
                  <a:gd name="T14" fmla="*/ 3 w 19"/>
                  <a:gd name="T15" fmla="*/ 15 h 15"/>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5"/>
                  <a:gd name="T26" fmla="*/ 19 w 19"/>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5">
                    <a:moveTo>
                      <a:pt x="3" y="15"/>
                    </a:moveTo>
                    <a:lnTo>
                      <a:pt x="15" y="12"/>
                    </a:lnTo>
                    <a:lnTo>
                      <a:pt x="19" y="12"/>
                    </a:lnTo>
                    <a:lnTo>
                      <a:pt x="19" y="9"/>
                    </a:lnTo>
                    <a:lnTo>
                      <a:pt x="12" y="6"/>
                    </a:lnTo>
                    <a:lnTo>
                      <a:pt x="0" y="0"/>
                    </a:lnTo>
                    <a:lnTo>
                      <a:pt x="3" y="15"/>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55" name="Freeform 163"/>
              <p:cNvSpPr>
                <a:spLocks/>
              </p:cNvSpPr>
              <p:nvPr/>
            </p:nvSpPr>
            <p:spPr bwMode="auto">
              <a:xfrm>
                <a:off x="689" y="2834"/>
                <a:ext cx="136" cy="41"/>
              </a:xfrm>
              <a:custGeom>
                <a:avLst/>
                <a:gdLst>
                  <a:gd name="T0" fmla="*/ 60 w 136"/>
                  <a:gd name="T1" fmla="*/ 38 h 41"/>
                  <a:gd name="T2" fmla="*/ 60 w 136"/>
                  <a:gd name="T3" fmla="*/ 38 h 41"/>
                  <a:gd name="T4" fmla="*/ 73 w 136"/>
                  <a:gd name="T5" fmla="*/ 41 h 41"/>
                  <a:gd name="T6" fmla="*/ 85 w 136"/>
                  <a:gd name="T7" fmla="*/ 41 h 41"/>
                  <a:gd name="T8" fmla="*/ 136 w 136"/>
                  <a:gd name="T9" fmla="*/ 31 h 41"/>
                  <a:gd name="T10" fmla="*/ 133 w 136"/>
                  <a:gd name="T11" fmla="*/ 16 h 41"/>
                  <a:gd name="T12" fmla="*/ 92 w 136"/>
                  <a:gd name="T13" fmla="*/ 3 h 41"/>
                  <a:gd name="T14" fmla="*/ 92 w 136"/>
                  <a:gd name="T15" fmla="*/ 3 h 41"/>
                  <a:gd name="T16" fmla="*/ 79 w 136"/>
                  <a:gd name="T17" fmla="*/ 0 h 41"/>
                  <a:gd name="T18" fmla="*/ 69 w 136"/>
                  <a:gd name="T19" fmla="*/ 0 h 41"/>
                  <a:gd name="T20" fmla="*/ 3 w 136"/>
                  <a:gd name="T21" fmla="*/ 12 h 41"/>
                  <a:gd name="T22" fmla="*/ 3 w 136"/>
                  <a:gd name="T23" fmla="*/ 12 h 41"/>
                  <a:gd name="T24" fmla="*/ 0 w 136"/>
                  <a:gd name="T25" fmla="*/ 12 h 41"/>
                  <a:gd name="T26" fmla="*/ 0 w 136"/>
                  <a:gd name="T27" fmla="*/ 12 h 41"/>
                  <a:gd name="T28" fmla="*/ 6 w 136"/>
                  <a:gd name="T29" fmla="*/ 19 h 41"/>
                  <a:gd name="T30" fmla="*/ 60 w 136"/>
                  <a:gd name="T31" fmla="*/ 38 h 4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6"/>
                  <a:gd name="T49" fmla="*/ 0 h 41"/>
                  <a:gd name="T50" fmla="*/ 136 w 136"/>
                  <a:gd name="T51" fmla="*/ 41 h 4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6" h="41">
                    <a:moveTo>
                      <a:pt x="60" y="38"/>
                    </a:moveTo>
                    <a:lnTo>
                      <a:pt x="60" y="38"/>
                    </a:lnTo>
                    <a:lnTo>
                      <a:pt x="73" y="41"/>
                    </a:lnTo>
                    <a:lnTo>
                      <a:pt x="85" y="41"/>
                    </a:lnTo>
                    <a:lnTo>
                      <a:pt x="136" y="31"/>
                    </a:lnTo>
                    <a:lnTo>
                      <a:pt x="133" y="16"/>
                    </a:lnTo>
                    <a:lnTo>
                      <a:pt x="92" y="3"/>
                    </a:lnTo>
                    <a:lnTo>
                      <a:pt x="79" y="0"/>
                    </a:lnTo>
                    <a:lnTo>
                      <a:pt x="69" y="0"/>
                    </a:lnTo>
                    <a:lnTo>
                      <a:pt x="3" y="12"/>
                    </a:lnTo>
                    <a:lnTo>
                      <a:pt x="0" y="12"/>
                    </a:lnTo>
                    <a:lnTo>
                      <a:pt x="6" y="19"/>
                    </a:lnTo>
                    <a:lnTo>
                      <a:pt x="60" y="38"/>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56" name="Freeform 164"/>
              <p:cNvSpPr>
                <a:spLocks/>
              </p:cNvSpPr>
              <p:nvPr/>
            </p:nvSpPr>
            <p:spPr bwMode="auto">
              <a:xfrm>
                <a:off x="822" y="2821"/>
                <a:ext cx="88" cy="35"/>
              </a:xfrm>
              <a:custGeom>
                <a:avLst/>
                <a:gdLst>
                  <a:gd name="T0" fmla="*/ 22 w 88"/>
                  <a:gd name="T1" fmla="*/ 32 h 35"/>
                  <a:gd name="T2" fmla="*/ 22 w 88"/>
                  <a:gd name="T3" fmla="*/ 32 h 35"/>
                  <a:gd name="T4" fmla="*/ 34 w 88"/>
                  <a:gd name="T5" fmla="*/ 35 h 35"/>
                  <a:gd name="T6" fmla="*/ 44 w 88"/>
                  <a:gd name="T7" fmla="*/ 35 h 35"/>
                  <a:gd name="T8" fmla="*/ 85 w 88"/>
                  <a:gd name="T9" fmla="*/ 29 h 35"/>
                  <a:gd name="T10" fmla="*/ 85 w 88"/>
                  <a:gd name="T11" fmla="*/ 29 h 35"/>
                  <a:gd name="T12" fmla="*/ 88 w 88"/>
                  <a:gd name="T13" fmla="*/ 29 h 35"/>
                  <a:gd name="T14" fmla="*/ 88 w 88"/>
                  <a:gd name="T15" fmla="*/ 25 h 35"/>
                  <a:gd name="T16" fmla="*/ 82 w 88"/>
                  <a:gd name="T17" fmla="*/ 22 h 35"/>
                  <a:gd name="T18" fmla="*/ 28 w 88"/>
                  <a:gd name="T19" fmla="*/ 3 h 35"/>
                  <a:gd name="T20" fmla="*/ 28 w 88"/>
                  <a:gd name="T21" fmla="*/ 3 h 35"/>
                  <a:gd name="T22" fmla="*/ 15 w 88"/>
                  <a:gd name="T23" fmla="*/ 0 h 35"/>
                  <a:gd name="T24" fmla="*/ 6 w 88"/>
                  <a:gd name="T25" fmla="*/ 0 h 35"/>
                  <a:gd name="T26" fmla="*/ 0 w 88"/>
                  <a:gd name="T27" fmla="*/ 0 h 35"/>
                  <a:gd name="T28" fmla="*/ 0 w 88"/>
                  <a:gd name="T29" fmla="*/ 25 h 35"/>
                  <a:gd name="T30" fmla="*/ 22 w 88"/>
                  <a:gd name="T31" fmla="*/ 32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8"/>
                  <a:gd name="T49" fmla="*/ 0 h 35"/>
                  <a:gd name="T50" fmla="*/ 88 w 88"/>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8" h="35">
                    <a:moveTo>
                      <a:pt x="22" y="32"/>
                    </a:moveTo>
                    <a:lnTo>
                      <a:pt x="22" y="32"/>
                    </a:lnTo>
                    <a:lnTo>
                      <a:pt x="34" y="35"/>
                    </a:lnTo>
                    <a:lnTo>
                      <a:pt x="44" y="35"/>
                    </a:lnTo>
                    <a:lnTo>
                      <a:pt x="85" y="29"/>
                    </a:lnTo>
                    <a:lnTo>
                      <a:pt x="88" y="29"/>
                    </a:lnTo>
                    <a:lnTo>
                      <a:pt x="88" y="25"/>
                    </a:lnTo>
                    <a:lnTo>
                      <a:pt x="82" y="22"/>
                    </a:lnTo>
                    <a:lnTo>
                      <a:pt x="28" y="3"/>
                    </a:lnTo>
                    <a:lnTo>
                      <a:pt x="15" y="0"/>
                    </a:lnTo>
                    <a:lnTo>
                      <a:pt x="6" y="0"/>
                    </a:lnTo>
                    <a:lnTo>
                      <a:pt x="0" y="0"/>
                    </a:lnTo>
                    <a:lnTo>
                      <a:pt x="0" y="25"/>
                    </a:lnTo>
                    <a:lnTo>
                      <a:pt x="22" y="3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57" name="Freeform 165"/>
              <p:cNvSpPr>
                <a:spLocks/>
              </p:cNvSpPr>
              <p:nvPr/>
            </p:nvSpPr>
            <p:spPr bwMode="auto">
              <a:xfrm>
                <a:off x="784" y="2821"/>
                <a:ext cx="38" cy="25"/>
              </a:xfrm>
              <a:custGeom>
                <a:avLst/>
                <a:gdLst>
                  <a:gd name="T0" fmla="*/ 38 w 38"/>
                  <a:gd name="T1" fmla="*/ 0 h 25"/>
                  <a:gd name="T2" fmla="*/ 3 w 38"/>
                  <a:gd name="T3" fmla="*/ 6 h 25"/>
                  <a:gd name="T4" fmla="*/ 3 w 38"/>
                  <a:gd name="T5" fmla="*/ 6 h 25"/>
                  <a:gd name="T6" fmla="*/ 0 w 38"/>
                  <a:gd name="T7" fmla="*/ 10 h 25"/>
                  <a:gd name="T8" fmla="*/ 0 w 38"/>
                  <a:gd name="T9" fmla="*/ 10 h 25"/>
                  <a:gd name="T10" fmla="*/ 6 w 38"/>
                  <a:gd name="T11" fmla="*/ 13 h 25"/>
                  <a:gd name="T12" fmla="*/ 38 w 38"/>
                  <a:gd name="T13" fmla="*/ 25 h 25"/>
                  <a:gd name="T14" fmla="*/ 38 w 38"/>
                  <a:gd name="T15" fmla="*/ 0 h 25"/>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25"/>
                  <a:gd name="T26" fmla="*/ 38 w 38"/>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25">
                    <a:moveTo>
                      <a:pt x="38" y="0"/>
                    </a:moveTo>
                    <a:lnTo>
                      <a:pt x="3" y="6"/>
                    </a:lnTo>
                    <a:lnTo>
                      <a:pt x="0" y="10"/>
                    </a:lnTo>
                    <a:lnTo>
                      <a:pt x="6" y="13"/>
                    </a:lnTo>
                    <a:lnTo>
                      <a:pt x="38" y="25"/>
                    </a:lnTo>
                    <a:lnTo>
                      <a:pt x="38"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58" name="Freeform 166"/>
              <p:cNvSpPr>
                <a:spLocks/>
              </p:cNvSpPr>
              <p:nvPr/>
            </p:nvSpPr>
            <p:spPr bwMode="auto">
              <a:xfrm>
                <a:off x="853" y="2808"/>
                <a:ext cx="124" cy="35"/>
              </a:xfrm>
              <a:custGeom>
                <a:avLst/>
                <a:gdLst>
                  <a:gd name="T0" fmla="*/ 60 w 124"/>
                  <a:gd name="T1" fmla="*/ 32 h 35"/>
                  <a:gd name="T2" fmla="*/ 60 w 124"/>
                  <a:gd name="T3" fmla="*/ 32 h 35"/>
                  <a:gd name="T4" fmla="*/ 73 w 124"/>
                  <a:gd name="T5" fmla="*/ 35 h 35"/>
                  <a:gd name="T6" fmla="*/ 83 w 124"/>
                  <a:gd name="T7" fmla="*/ 35 h 35"/>
                  <a:gd name="T8" fmla="*/ 121 w 124"/>
                  <a:gd name="T9" fmla="*/ 29 h 35"/>
                  <a:gd name="T10" fmla="*/ 121 w 124"/>
                  <a:gd name="T11" fmla="*/ 29 h 35"/>
                  <a:gd name="T12" fmla="*/ 121 w 124"/>
                  <a:gd name="T13" fmla="*/ 29 h 35"/>
                  <a:gd name="T14" fmla="*/ 124 w 124"/>
                  <a:gd name="T15" fmla="*/ 26 h 35"/>
                  <a:gd name="T16" fmla="*/ 114 w 124"/>
                  <a:gd name="T17" fmla="*/ 23 h 35"/>
                  <a:gd name="T18" fmla="*/ 64 w 124"/>
                  <a:gd name="T19" fmla="*/ 4 h 35"/>
                  <a:gd name="T20" fmla="*/ 64 w 124"/>
                  <a:gd name="T21" fmla="*/ 4 h 35"/>
                  <a:gd name="T22" fmla="*/ 51 w 124"/>
                  <a:gd name="T23" fmla="*/ 0 h 35"/>
                  <a:gd name="T24" fmla="*/ 41 w 124"/>
                  <a:gd name="T25" fmla="*/ 0 h 35"/>
                  <a:gd name="T26" fmla="*/ 3 w 124"/>
                  <a:gd name="T27" fmla="*/ 7 h 35"/>
                  <a:gd name="T28" fmla="*/ 3 w 124"/>
                  <a:gd name="T29" fmla="*/ 7 h 35"/>
                  <a:gd name="T30" fmla="*/ 0 w 124"/>
                  <a:gd name="T31" fmla="*/ 10 h 35"/>
                  <a:gd name="T32" fmla="*/ 0 w 124"/>
                  <a:gd name="T33" fmla="*/ 10 h 35"/>
                  <a:gd name="T34" fmla="*/ 7 w 124"/>
                  <a:gd name="T35" fmla="*/ 13 h 35"/>
                  <a:gd name="T36" fmla="*/ 60 w 124"/>
                  <a:gd name="T37" fmla="*/ 32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4"/>
                  <a:gd name="T58" fmla="*/ 0 h 35"/>
                  <a:gd name="T59" fmla="*/ 124 w 124"/>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4" h="35">
                    <a:moveTo>
                      <a:pt x="60" y="32"/>
                    </a:moveTo>
                    <a:lnTo>
                      <a:pt x="60" y="32"/>
                    </a:lnTo>
                    <a:lnTo>
                      <a:pt x="73" y="35"/>
                    </a:lnTo>
                    <a:lnTo>
                      <a:pt x="83" y="35"/>
                    </a:lnTo>
                    <a:lnTo>
                      <a:pt x="121" y="29"/>
                    </a:lnTo>
                    <a:lnTo>
                      <a:pt x="124" y="26"/>
                    </a:lnTo>
                    <a:lnTo>
                      <a:pt x="114" y="23"/>
                    </a:lnTo>
                    <a:lnTo>
                      <a:pt x="64" y="4"/>
                    </a:lnTo>
                    <a:lnTo>
                      <a:pt x="51" y="0"/>
                    </a:lnTo>
                    <a:lnTo>
                      <a:pt x="41" y="0"/>
                    </a:lnTo>
                    <a:lnTo>
                      <a:pt x="3" y="7"/>
                    </a:lnTo>
                    <a:lnTo>
                      <a:pt x="0" y="10"/>
                    </a:lnTo>
                    <a:lnTo>
                      <a:pt x="7" y="13"/>
                    </a:lnTo>
                    <a:lnTo>
                      <a:pt x="60" y="3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59" name="Freeform 167"/>
              <p:cNvSpPr>
                <a:spLocks/>
              </p:cNvSpPr>
              <p:nvPr/>
            </p:nvSpPr>
            <p:spPr bwMode="auto">
              <a:xfrm>
                <a:off x="920" y="2799"/>
                <a:ext cx="120" cy="32"/>
              </a:xfrm>
              <a:custGeom>
                <a:avLst/>
                <a:gdLst>
                  <a:gd name="T0" fmla="*/ 6 w 120"/>
                  <a:gd name="T1" fmla="*/ 13 h 32"/>
                  <a:gd name="T2" fmla="*/ 60 w 120"/>
                  <a:gd name="T3" fmla="*/ 28 h 32"/>
                  <a:gd name="T4" fmla="*/ 60 w 120"/>
                  <a:gd name="T5" fmla="*/ 28 h 32"/>
                  <a:gd name="T6" fmla="*/ 69 w 120"/>
                  <a:gd name="T7" fmla="*/ 32 h 32"/>
                  <a:gd name="T8" fmla="*/ 79 w 120"/>
                  <a:gd name="T9" fmla="*/ 32 h 32"/>
                  <a:gd name="T10" fmla="*/ 117 w 120"/>
                  <a:gd name="T11" fmla="*/ 25 h 32"/>
                  <a:gd name="T12" fmla="*/ 117 w 120"/>
                  <a:gd name="T13" fmla="*/ 25 h 32"/>
                  <a:gd name="T14" fmla="*/ 120 w 120"/>
                  <a:gd name="T15" fmla="*/ 25 h 32"/>
                  <a:gd name="T16" fmla="*/ 120 w 120"/>
                  <a:gd name="T17" fmla="*/ 22 h 32"/>
                  <a:gd name="T18" fmla="*/ 114 w 120"/>
                  <a:gd name="T19" fmla="*/ 19 h 32"/>
                  <a:gd name="T20" fmla="*/ 60 w 120"/>
                  <a:gd name="T21" fmla="*/ 3 h 32"/>
                  <a:gd name="T22" fmla="*/ 60 w 120"/>
                  <a:gd name="T23" fmla="*/ 3 h 32"/>
                  <a:gd name="T24" fmla="*/ 47 w 120"/>
                  <a:gd name="T25" fmla="*/ 0 h 32"/>
                  <a:gd name="T26" fmla="*/ 38 w 120"/>
                  <a:gd name="T27" fmla="*/ 0 h 32"/>
                  <a:gd name="T28" fmla="*/ 0 w 120"/>
                  <a:gd name="T29" fmla="*/ 6 h 32"/>
                  <a:gd name="T30" fmla="*/ 0 w 120"/>
                  <a:gd name="T31" fmla="*/ 6 h 32"/>
                  <a:gd name="T32" fmla="*/ 0 w 120"/>
                  <a:gd name="T33" fmla="*/ 6 h 32"/>
                  <a:gd name="T34" fmla="*/ 0 w 120"/>
                  <a:gd name="T35" fmla="*/ 9 h 32"/>
                  <a:gd name="T36" fmla="*/ 6 w 120"/>
                  <a:gd name="T37" fmla="*/ 13 h 32"/>
                  <a:gd name="T38" fmla="*/ 6 w 120"/>
                  <a:gd name="T39" fmla="*/ 13 h 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0"/>
                  <a:gd name="T61" fmla="*/ 0 h 32"/>
                  <a:gd name="T62" fmla="*/ 120 w 120"/>
                  <a:gd name="T63" fmla="*/ 32 h 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0" h="32">
                    <a:moveTo>
                      <a:pt x="6" y="13"/>
                    </a:moveTo>
                    <a:lnTo>
                      <a:pt x="60" y="28"/>
                    </a:lnTo>
                    <a:lnTo>
                      <a:pt x="69" y="32"/>
                    </a:lnTo>
                    <a:lnTo>
                      <a:pt x="79" y="32"/>
                    </a:lnTo>
                    <a:lnTo>
                      <a:pt x="117" y="25"/>
                    </a:lnTo>
                    <a:lnTo>
                      <a:pt x="120" y="25"/>
                    </a:lnTo>
                    <a:lnTo>
                      <a:pt x="120" y="22"/>
                    </a:lnTo>
                    <a:lnTo>
                      <a:pt x="114" y="19"/>
                    </a:lnTo>
                    <a:lnTo>
                      <a:pt x="60" y="3"/>
                    </a:lnTo>
                    <a:lnTo>
                      <a:pt x="47" y="0"/>
                    </a:lnTo>
                    <a:lnTo>
                      <a:pt x="38" y="0"/>
                    </a:lnTo>
                    <a:lnTo>
                      <a:pt x="0" y="6"/>
                    </a:lnTo>
                    <a:lnTo>
                      <a:pt x="0" y="9"/>
                    </a:lnTo>
                    <a:lnTo>
                      <a:pt x="6" y="1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60" name="Freeform 168"/>
              <p:cNvSpPr>
                <a:spLocks/>
              </p:cNvSpPr>
              <p:nvPr/>
            </p:nvSpPr>
            <p:spPr bwMode="auto">
              <a:xfrm>
                <a:off x="1097" y="2808"/>
                <a:ext cx="3" cy="4"/>
              </a:xfrm>
              <a:custGeom>
                <a:avLst/>
                <a:gdLst>
                  <a:gd name="T0" fmla="*/ 0 w 3"/>
                  <a:gd name="T1" fmla="*/ 0 h 4"/>
                  <a:gd name="T2" fmla="*/ 3 w 3"/>
                  <a:gd name="T3" fmla="*/ 4 h 4"/>
                  <a:gd name="T4" fmla="*/ 3 w 3"/>
                  <a:gd name="T5" fmla="*/ 4 h 4"/>
                  <a:gd name="T6" fmla="*/ 3 w 3"/>
                  <a:gd name="T7" fmla="*/ 4 h 4"/>
                  <a:gd name="T8" fmla="*/ 0 w 3"/>
                  <a:gd name="T9" fmla="*/ 0 h 4"/>
                  <a:gd name="T10" fmla="*/ 0 w 3"/>
                  <a:gd name="T11" fmla="*/ 0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0" y="0"/>
                    </a:moveTo>
                    <a:lnTo>
                      <a:pt x="3" y="4"/>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61" name="Freeform 169"/>
              <p:cNvSpPr>
                <a:spLocks/>
              </p:cNvSpPr>
              <p:nvPr/>
            </p:nvSpPr>
            <p:spPr bwMode="auto">
              <a:xfrm>
                <a:off x="983" y="2786"/>
                <a:ext cx="117" cy="35"/>
              </a:xfrm>
              <a:custGeom>
                <a:avLst/>
                <a:gdLst>
                  <a:gd name="T0" fmla="*/ 6 w 117"/>
                  <a:gd name="T1" fmla="*/ 13 h 35"/>
                  <a:gd name="T2" fmla="*/ 57 w 117"/>
                  <a:gd name="T3" fmla="*/ 32 h 35"/>
                  <a:gd name="T4" fmla="*/ 57 w 117"/>
                  <a:gd name="T5" fmla="*/ 32 h 35"/>
                  <a:gd name="T6" fmla="*/ 70 w 117"/>
                  <a:gd name="T7" fmla="*/ 32 h 35"/>
                  <a:gd name="T8" fmla="*/ 79 w 117"/>
                  <a:gd name="T9" fmla="*/ 35 h 35"/>
                  <a:gd name="T10" fmla="*/ 114 w 117"/>
                  <a:gd name="T11" fmla="*/ 26 h 35"/>
                  <a:gd name="T12" fmla="*/ 114 w 117"/>
                  <a:gd name="T13" fmla="*/ 26 h 35"/>
                  <a:gd name="T14" fmla="*/ 117 w 117"/>
                  <a:gd name="T15" fmla="*/ 26 h 35"/>
                  <a:gd name="T16" fmla="*/ 114 w 117"/>
                  <a:gd name="T17" fmla="*/ 22 h 35"/>
                  <a:gd name="T18" fmla="*/ 114 w 117"/>
                  <a:gd name="T19" fmla="*/ 22 h 35"/>
                  <a:gd name="T20" fmla="*/ 111 w 117"/>
                  <a:gd name="T21" fmla="*/ 22 h 35"/>
                  <a:gd name="T22" fmla="*/ 57 w 117"/>
                  <a:gd name="T23" fmla="*/ 3 h 35"/>
                  <a:gd name="T24" fmla="*/ 57 w 117"/>
                  <a:gd name="T25" fmla="*/ 3 h 35"/>
                  <a:gd name="T26" fmla="*/ 47 w 117"/>
                  <a:gd name="T27" fmla="*/ 0 h 35"/>
                  <a:gd name="T28" fmla="*/ 38 w 117"/>
                  <a:gd name="T29" fmla="*/ 0 h 35"/>
                  <a:gd name="T30" fmla="*/ 3 w 117"/>
                  <a:gd name="T31" fmla="*/ 7 h 35"/>
                  <a:gd name="T32" fmla="*/ 3 w 117"/>
                  <a:gd name="T33" fmla="*/ 7 h 35"/>
                  <a:gd name="T34" fmla="*/ 0 w 117"/>
                  <a:gd name="T35" fmla="*/ 10 h 35"/>
                  <a:gd name="T36" fmla="*/ 0 w 117"/>
                  <a:gd name="T37" fmla="*/ 10 h 35"/>
                  <a:gd name="T38" fmla="*/ 6 w 117"/>
                  <a:gd name="T39" fmla="*/ 13 h 35"/>
                  <a:gd name="T40" fmla="*/ 6 w 117"/>
                  <a:gd name="T41" fmla="*/ 13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
                  <a:gd name="T64" fmla="*/ 0 h 35"/>
                  <a:gd name="T65" fmla="*/ 117 w 117"/>
                  <a:gd name="T66" fmla="*/ 35 h 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 h="35">
                    <a:moveTo>
                      <a:pt x="6" y="13"/>
                    </a:moveTo>
                    <a:lnTo>
                      <a:pt x="57" y="32"/>
                    </a:lnTo>
                    <a:lnTo>
                      <a:pt x="70" y="32"/>
                    </a:lnTo>
                    <a:lnTo>
                      <a:pt x="79" y="35"/>
                    </a:lnTo>
                    <a:lnTo>
                      <a:pt x="114" y="26"/>
                    </a:lnTo>
                    <a:lnTo>
                      <a:pt x="117" y="26"/>
                    </a:lnTo>
                    <a:lnTo>
                      <a:pt x="114" y="22"/>
                    </a:lnTo>
                    <a:lnTo>
                      <a:pt x="111" y="22"/>
                    </a:lnTo>
                    <a:lnTo>
                      <a:pt x="57" y="3"/>
                    </a:lnTo>
                    <a:lnTo>
                      <a:pt x="47" y="0"/>
                    </a:lnTo>
                    <a:lnTo>
                      <a:pt x="38" y="0"/>
                    </a:lnTo>
                    <a:lnTo>
                      <a:pt x="3" y="7"/>
                    </a:lnTo>
                    <a:lnTo>
                      <a:pt x="0" y="10"/>
                    </a:lnTo>
                    <a:lnTo>
                      <a:pt x="6" y="1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62" name="Freeform 170"/>
              <p:cNvSpPr>
                <a:spLocks/>
              </p:cNvSpPr>
              <p:nvPr/>
            </p:nvSpPr>
            <p:spPr bwMode="auto">
              <a:xfrm>
                <a:off x="1097" y="2780"/>
                <a:ext cx="63" cy="28"/>
              </a:xfrm>
              <a:custGeom>
                <a:avLst/>
                <a:gdLst>
                  <a:gd name="T0" fmla="*/ 0 w 63"/>
                  <a:gd name="T1" fmla="*/ 25 h 28"/>
                  <a:gd name="T2" fmla="*/ 6 w 63"/>
                  <a:gd name="T3" fmla="*/ 25 h 28"/>
                  <a:gd name="T4" fmla="*/ 6 w 63"/>
                  <a:gd name="T5" fmla="*/ 25 h 28"/>
                  <a:gd name="T6" fmla="*/ 16 w 63"/>
                  <a:gd name="T7" fmla="*/ 28 h 28"/>
                  <a:gd name="T8" fmla="*/ 25 w 63"/>
                  <a:gd name="T9" fmla="*/ 28 h 28"/>
                  <a:gd name="T10" fmla="*/ 60 w 63"/>
                  <a:gd name="T11" fmla="*/ 22 h 28"/>
                  <a:gd name="T12" fmla="*/ 60 w 63"/>
                  <a:gd name="T13" fmla="*/ 22 h 28"/>
                  <a:gd name="T14" fmla="*/ 63 w 63"/>
                  <a:gd name="T15" fmla="*/ 22 h 28"/>
                  <a:gd name="T16" fmla="*/ 60 w 63"/>
                  <a:gd name="T17" fmla="*/ 19 h 28"/>
                  <a:gd name="T18" fmla="*/ 54 w 63"/>
                  <a:gd name="T19" fmla="*/ 16 h 28"/>
                  <a:gd name="T20" fmla="*/ 3 w 63"/>
                  <a:gd name="T21" fmla="*/ 0 h 28"/>
                  <a:gd name="T22" fmla="*/ 3 w 63"/>
                  <a:gd name="T23" fmla="*/ 0 h 28"/>
                  <a:gd name="T24" fmla="*/ 0 w 63"/>
                  <a:gd name="T25" fmla="*/ 0 h 28"/>
                  <a:gd name="T26" fmla="*/ 0 w 63"/>
                  <a:gd name="T27" fmla="*/ 25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3"/>
                  <a:gd name="T43" fmla="*/ 0 h 28"/>
                  <a:gd name="T44" fmla="*/ 63 w 63"/>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3" h="28">
                    <a:moveTo>
                      <a:pt x="0" y="25"/>
                    </a:moveTo>
                    <a:lnTo>
                      <a:pt x="6" y="25"/>
                    </a:lnTo>
                    <a:lnTo>
                      <a:pt x="16" y="28"/>
                    </a:lnTo>
                    <a:lnTo>
                      <a:pt x="25" y="28"/>
                    </a:lnTo>
                    <a:lnTo>
                      <a:pt x="60" y="22"/>
                    </a:lnTo>
                    <a:lnTo>
                      <a:pt x="63" y="22"/>
                    </a:lnTo>
                    <a:lnTo>
                      <a:pt x="60" y="19"/>
                    </a:lnTo>
                    <a:lnTo>
                      <a:pt x="54" y="16"/>
                    </a:lnTo>
                    <a:lnTo>
                      <a:pt x="3" y="0"/>
                    </a:lnTo>
                    <a:lnTo>
                      <a:pt x="0" y="0"/>
                    </a:lnTo>
                    <a:lnTo>
                      <a:pt x="0" y="25"/>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63" name="Freeform 171"/>
              <p:cNvSpPr>
                <a:spLocks/>
              </p:cNvSpPr>
              <p:nvPr/>
            </p:nvSpPr>
            <p:spPr bwMode="auto">
              <a:xfrm>
                <a:off x="1043" y="2777"/>
                <a:ext cx="54" cy="28"/>
              </a:xfrm>
              <a:custGeom>
                <a:avLst/>
                <a:gdLst>
                  <a:gd name="T0" fmla="*/ 6 w 54"/>
                  <a:gd name="T1" fmla="*/ 12 h 28"/>
                  <a:gd name="T2" fmla="*/ 54 w 54"/>
                  <a:gd name="T3" fmla="*/ 28 h 28"/>
                  <a:gd name="T4" fmla="*/ 54 w 54"/>
                  <a:gd name="T5" fmla="*/ 3 h 28"/>
                  <a:gd name="T6" fmla="*/ 54 w 54"/>
                  <a:gd name="T7" fmla="*/ 3 h 28"/>
                  <a:gd name="T8" fmla="*/ 38 w 54"/>
                  <a:gd name="T9" fmla="*/ 0 h 28"/>
                  <a:gd name="T10" fmla="*/ 3 w 54"/>
                  <a:gd name="T11" fmla="*/ 6 h 28"/>
                  <a:gd name="T12" fmla="*/ 3 w 54"/>
                  <a:gd name="T13" fmla="*/ 6 h 28"/>
                  <a:gd name="T14" fmla="*/ 0 w 54"/>
                  <a:gd name="T15" fmla="*/ 6 h 28"/>
                  <a:gd name="T16" fmla="*/ 0 w 54"/>
                  <a:gd name="T17" fmla="*/ 9 h 28"/>
                  <a:gd name="T18" fmla="*/ 6 w 54"/>
                  <a:gd name="T19" fmla="*/ 12 h 28"/>
                  <a:gd name="T20" fmla="*/ 6 w 54"/>
                  <a:gd name="T21" fmla="*/ 12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28"/>
                  <a:gd name="T35" fmla="*/ 54 w 54"/>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28">
                    <a:moveTo>
                      <a:pt x="6" y="12"/>
                    </a:moveTo>
                    <a:lnTo>
                      <a:pt x="54" y="28"/>
                    </a:lnTo>
                    <a:lnTo>
                      <a:pt x="54" y="3"/>
                    </a:lnTo>
                    <a:lnTo>
                      <a:pt x="38" y="0"/>
                    </a:lnTo>
                    <a:lnTo>
                      <a:pt x="3" y="6"/>
                    </a:lnTo>
                    <a:lnTo>
                      <a:pt x="0" y="6"/>
                    </a:lnTo>
                    <a:lnTo>
                      <a:pt x="0" y="9"/>
                    </a:lnTo>
                    <a:lnTo>
                      <a:pt x="6" y="1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64" name="Freeform 172"/>
              <p:cNvSpPr>
                <a:spLocks/>
              </p:cNvSpPr>
              <p:nvPr/>
            </p:nvSpPr>
            <p:spPr bwMode="auto">
              <a:xfrm>
                <a:off x="1208" y="2786"/>
                <a:ext cx="6" cy="7"/>
              </a:xfrm>
              <a:custGeom>
                <a:avLst/>
                <a:gdLst>
                  <a:gd name="T0" fmla="*/ 0 w 6"/>
                  <a:gd name="T1" fmla="*/ 7 h 7"/>
                  <a:gd name="T2" fmla="*/ 6 w 6"/>
                  <a:gd name="T3" fmla="*/ 7 h 7"/>
                  <a:gd name="T4" fmla="*/ 6 w 6"/>
                  <a:gd name="T5" fmla="*/ 7 h 7"/>
                  <a:gd name="T6" fmla="*/ 6 w 6"/>
                  <a:gd name="T7" fmla="*/ 3 h 7"/>
                  <a:gd name="T8" fmla="*/ 6 w 6"/>
                  <a:gd name="T9" fmla="*/ 3 h 7"/>
                  <a:gd name="T10" fmla="*/ 0 w 6"/>
                  <a:gd name="T11" fmla="*/ 0 h 7"/>
                  <a:gd name="T12" fmla="*/ 0 w 6"/>
                  <a:gd name="T13" fmla="*/ 0 h 7"/>
                  <a:gd name="T14" fmla="*/ 0 w 6"/>
                  <a:gd name="T15" fmla="*/ 7 h 7"/>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7"/>
                  <a:gd name="T26" fmla="*/ 6 w 6"/>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7">
                    <a:moveTo>
                      <a:pt x="0" y="7"/>
                    </a:moveTo>
                    <a:lnTo>
                      <a:pt x="6" y="7"/>
                    </a:lnTo>
                    <a:lnTo>
                      <a:pt x="6" y="3"/>
                    </a:lnTo>
                    <a:lnTo>
                      <a:pt x="0" y="0"/>
                    </a:lnTo>
                    <a:lnTo>
                      <a:pt x="0" y="7"/>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65" name="Freeform 173"/>
              <p:cNvSpPr>
                <a:spLocks/>
              </p:cNvSpPr>
              <p:nvPr/>
            </p:nvSpPr>
            <p:spPr bwMode="auto">
              <a:xfrm>
                <a:off x="1103" y="2767"/>
                <a:ext cx="105" cy="29"/>
              </a:xfrm>
              <a:custGeom>
                <a:avLst/>
                <a:gdLst>
                  <a:gd name="T0" fmla="*/ 7 w 105"/>
                  <a:gd name="T1" fmla="*/ 10 h 29"/>
                  <a:gd name="T2" fmla="*/ 57 w 105"/>
                  <a:gd name="T3" fmla="*/ 29 h 29"/>
                  <a:gd name="T4" fmla="*/ 57 w 105"/>
                  <a:gd name="T5" fmla="*/ 29 h 29"/>
                  <a:gd name="T6" fmla="*/ 70 w 105"/>
                  <a:gd name="T7" fmla="*/ 29 h 29"/>
                  <a:gd name="T8" fmla="*/ 79 w 105"/>
                  <a:gd name="T9" fmla="*/ 29 h 29"/>
                  <a:gd name="T10" fmla="*/ 105 w 105"/>
                  <a:gd name="T11" fmla="*/ 26 h 29"/>
                  <a:gd name="T12" fmla="*/ 105 w 105"/>
                  <a:gd name="T13" fmla="*/ 19 h 29"/>
                  <a:gd name="T14" fmla="*/ 54 w 105"/>
                  <a:gd name="T15" fmla="*/ 3 h 29"/>
                  <a:gd name="T16" fmla="*/ 54 w 105"/>
                  <a:gd name="T17" fmla="*/ 3 h 29"/>
                  <a:gd name="T18" fmla="*/ 45 w 105"/>
                  <a:gd name="T19" fmla="*/ 0 h 29"/>
                  <a:gd name="T20" fmla="*/ 35 w 105"/>
                  <a:gd name="T21" fmla="*/ 0 h 29"/>
                  <a:gd name="T22" fmla="*/ 0 w 105"/>
                  <a:gd name="T23" fmla="*/ 7 h 29"/>
                  <a:gd name="T24" fmla="*/ 0 w 105"/>
                  <a:gd name="T25" fmla="*/ 7 h 29"/>
                  <a:gd name="T26" fmla="*/ 0 w 105"/>
                  <a:gd name="T27" fmla="*/ 7 h 29"/>
                  <a:gd name="T28" fmla="*/ 0 w 105"/>
                  <a:gd name="T29" fmla="*/ 7 h 29"/>
                  <a:gd name="T30" fmla="*/ 7 w 105"/>
                  <a:gd name="T31" fmla="*/ 10 h 29"/>
                  <a:gd name="T32" fmla="*/ 7 w 105"/>
                  <a:gd name="T33" fmla="*/ 10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5"/>
                  <a:gd name="T52" fmla="*/ 0 h 29"/>
                  <a:gd name="T53" fmla="*/ 105 w 105"/>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5" h="29">
                    <a:moveTo>
                      <a:pt x="7" y="10"/>
                    </a:moveTo>
                    <a:lnTo>
                      <a:pt x="57" y="29"/>
                    </a:lnTo>
                    <a:lnTo>
                      <a:pt x="70" y="29"/>
                    </a:lnTo>
                    <a:lnTo>
                      <a:pt x="79" y="29"/>
                    </a:lnTo>
                    <a:lnTo>
                      <a:pt x="105" y="26"/>
                    </a:lnTo>
                    <a:lnTo>
                      <a:pt x="105" y="19"/>
                    </a:lnTo>
                    <a:lnTo>
                      <a:pt x="54" y="3"/>
                    </a:lnTo>
                    <a:lnTo>
                      <a:pt x="45" y="0"/>
                    </a:lnTo>
                    <a:lnTo>
                      <a:pt x="35" y="0"/>
                    </a:lnTo>
                    <a:lnTo>
                      <a:pt x="0" y="7"/>
                    </a:lnTo>
                    <a:lnTo>
                      <a:pt x="7" y="1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66" name="Freeform 174"/>
              <p:cNvSpPr>
                <a:spLocks/>
              </p:cNvSpPr>
              <p:nvPr/>
            </p:nvSpPr>
            <p:spPr bwMode="auto">
              <a:xfrm>
                <a:off x="1208" y="2758"/>
                <a:ext cx="63" cy="28"/>
              </a:xfrm>
              <a:custGeom>
                <a:avLst/>
                <a:gdLst>
                  <a:gd name="T0" fmla="*/ 0 w 63"/>
                  <a:gd name="T1" fmla="*/ 22 h 28"/>
                  <a:gd name="T2" fmla="*/ 9 w 63"/>
                  <a:gd name="T3" fmla="*/ 25 h 28"/>
                  <a:gd name="T4" fmla="*/ 9 w 63"/>
                  <a:gd name="T5" fmla="*/ 25 h 28"/>
                  <a:gd name="T6" fmla="*/ 19 w 63"/>
                  <a:gd name="T7" fmla="*/ 28 h 28"/>
                  <a:gd name="T8" fmla="*/ 28 w 63"/>
                  <a:gd name="T9" fmla="*/ 28 h 28"/>
                  <a:gd name="T10" fmla="*/ 60 w 63"/>
                  <a:gd name="T11" fmla="*/ 22 h 28"/>
                  <a:gd name="T12" fmla="*/ 60 w 63"/>
                  <a:gd name="T13" fmla="*/ 22 h 28"/>
                  <a:gd name="T14" fmla="*/ 63 w 63"/>
                  <a:gd name="T15" fmla="*/ 22 h 28"/>
                  <a:gd name="T16" fmla="*/ 63 w 63"/>
                  <a:gd name="T17" fmla="*/ 22 h 28"/>
                  <a:gd name="T18" fmla="*/ 57 w 63"/>
                  <a:gd name="T19" fmla="*/ 19 h 28"/>
                  <a:gd name="T20" fmla="*/ 6 w 63"/>
                  <a:gd name="T21" fmla="*/ 0 h 28"/>
                  <a:gd name="T22" fmla="*/ 6 w 63"/>
                  <a:gd name="T23" fmla="*/ 0 h 28"/>
                  <a:gd name="T24" fmla="*/ 0 w 63"/>
                  <a:gd name="T25" fmla="*/ 0 h 28"/>
                  <a:gd name="T26" fmla="*/ 0 w 63"/>
                  <a:gd name="T27" fmla="*/ 22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3"/>
                  <a:gd name="T43" fmla="*/ 0 h 28"/>
                  <a:gd name="T44" fmla="*/ 63 w 63"/>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3" h="28">
                    <a:moveTo>
                      <a:pt x="0" y="22"/>
                    </a:moveTo>
                    <a:lnTo>
                      <a:pt x="9" y="25"/>
                    </a:lnTo>
                    <a:lnTo>
                      <a:pt x="19" y="28"/>
                    </a:lnTo>
                    <a:lnTo>
                      <a:pt x="28" y="28"/>
                    </a:lnTo>
                    <a:lnTo>
                      <a:pt x="60" y="22"/>
                    </a:lnTo>
                    <a:lnTo>
                      <a:pt x="63" y="22"/>
                    </a:lnTo>
                    <a:lnTo>
                      <a:pt x="57" y="19"/>
                    </a:lnTo>
                    <a:lnTo>
                      <a:pt x="6" y="0"/>
                    </a:lnTo>
                    <a:lnTo>
                      <a:pt x="0" y="0"/>
                    </a:lnTo>
                    <a:lnTo>
                      <a:pt x="0" y="22"/>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67" name="Freeform 175"/>
              <p:cNvSpPr>
                <a:spLocks/>
              </p:cNvSpPr>
              <p:nvPr/>
            </p:nvSpPr>
            <p:spPr bwMode="auto">
              <a:xfrm>
                <a:off x="1160" y="2758"/>
                <a:ext cx="48" cy="22"/>
              </a:xfrm>
              <a:custGeom>
                <a:avLst/>
                <a:gdLst>
                  <a:gd name="T0" fmla="*/ 7 w 48"/>
                  <a:gd name="T1" fmla="*/ 9 h 22"/>
                  <a:gd name="T2" fmla="*/ 48 w 48"/>
                  <a:gd name="T3" fmla="*/ 22 h 22"/>
                  <a:gd name="T4" fmla="*/ 48 w 48"/>
                  <a:gd name="T5" fmla="*/ 0 h 22"/>
                  <a:gd name="T6" fmla="*/ 48 w 48"/>
                  <a:gd name="T7" fmla="*/ 0 h 22"/>
                  <a:gd name="T8" fmla="*/ 32 w 48"/>
                  <a:gd name="T9" fmla="*/ 0 h 22"/>
                  <a:gd name="T10" fmla="*/ 0 w 48"/>
                  <a:gd name="T11" fmla="*/ 3 h 22"/>
                  <a:gd name="T12" fmla="*/ 0 w 48"/>
                  <a:gd name="T13" fmla="*/ 3 h 22"/>
                  <a:gd name="T14" fmla="*/ 0 w 48"/>
                  <a:gd name="T15" fmla="*/ 6 h 22"/>
                  <a:gd name="T16" fmla="*/ 0 w 48"/>
                  <a:gd name="T17" fmla="*/ 6 h 22"/>
                  <a:gd name="T18" fmla="*/ 7 w 48"/>
                  <a:gd name="T19" fmla="*/ 9 h 22"/>
                  <a:gd name="T20" fmla="*/ 7 w 48"/>
                  <a:gd name="T21" fmla="*/ 9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22"/>
                  <a:gd name="T35" fmla="*/ 48 w 48"/>
                  <a:gd name="T36" fmla="*/ 22 h 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22">
                    <a:moveTo>
                      <a:pt x="7" y="9"/>
                    </a:moveTo>
                    <a:lnTo>
                      <a:pt x="48" y="22"/>
                    </a:lnTo>
                    <a:lnTo>
                      <a:pt x="48" y="0"/>
                    </a:lnTo>
                    <a:lnTo>
                      <a:pt x="32" y="0"/>
                    </a:lnTo>
                    <a:lnTo>
                      <a:pt x="0" y="3"/>
                    </a:lnTo>
                    <a:lnTo>
                      <a:pt x="0" y="6"/>
                    </a:lnTo>
                    <a:lnTo>
                      <a:pt x="7" y="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68" name="Freeform 176"/>
              <p:cNvSpPr>
                <a:spLocks/>
              </p:cNvSpPr>
              <p:nvPr/>
            </p:nvSpPr>
            <p:spPr bwMode="auto">
              <a:xfrm>
                <a:off x="1318" y="2767"/>
                <a:ext cx="4" cy="3"/>
              </a:xfrm>
              <a:custGeom>
                <a:avLst/>
                <a:gdLst>
                  <a:gd name="T0" fmla="*/ 0 w 4"/>
                  <a:gd name="T1" fmla="*/ 3 h 3"/>
                  <a:gd name="T2" fmla="*/ 4 w 4"/>
                  <a:gd name="T3" fmla="*/ 3 h 3"/>
                  <a:gd name="T4" fmla="*/ 4 w 4"/>
                  <a:gd name="T5" fmla="*/ 3 h 3"/>
                  <a:gd name="T6" fmla="*/ 4 w 4"/>
                  <a:gd name="T7" fmla="*/ 3 h 3"/>
                  <a:gd name="T8" fmla="*/ 0 w 4"/>
                  <a:gd name="T9" fmla="*/ 0 h 3"/>
                  <a:gd name="T10" fmla="*/ 0 w 4"/>
                  <a:gd name="T11" fmla="*/ 3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0" y="3"/>
                    </a:moveTo>
                    <a:lnTo>
                      <a:pt x="4" y="3"/>
                    </a:lnTo>
                    <a:lnTo>
                      <a:pt x="0" y="0"/>
                    </a:lnTo>
                    <a:lnTo>
                      <a:pt x="0" y="3"/>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69" name="Freeform 177"/>
              <p:cNvSpPr>
                <a:spLocks/>
              </p:cNvSpPr>
              <p:nvPr/>
            </p:nvSpPr>
            <p:spPr bwMode="auto">
              <a:xfrm>
                <a:off x="1214" y="2748"/>
                <a:ext cx="104" cy="29"/>
              </a:xfrm>
              <a:custGeom>
                <a:avLst/>
                <a:gdLst>
                  <a:gd name="T0" fmla="*/ 6 w 104"/>
                  <a:gd name="T1" fmla="*/ 10 h 29"/>
                  <a:gd name="T2" fmla="*/ 57 w 104"/>
                  <a:gd name="T3" fmla="*/ 26 h 29"/>
                  <a:gd name="T4" fmla="*/ 57 w 104"/>
                  <a:gd name="T5" fmla="*/ 26 h 29"/>
                  <a:gd name="T6" fmla="*/ 70 w 104"/>
                  <a:gd name="T7" fmla="*/ 29 h 29"/>
                  <a:gd name="T8" fmla="*/ 76 w 104"/>
                  <a:gd name="T9" fmla="*/ 29 h 29"/>
                  <a:gd name="T10" fmla="*/ 104 w 104"/>
                  <a:gd name="T11" fmla="*/ 22 h 29"/>
                  <a:gd name="T12" fmla="*/ 104 w 104"/>
                  <a:gd name="T13" fmla="*/ 19 h 29"/>
                  <a:gd name="T14" fmla="*/ 104 w 104"/>
                  <a:gd name="T15" fmla="*/ 19 h 29"/>
                  <a:gd name="T16" fmla="*/ 101 w 104"/>
                  <a:gd name="T17" fmla="*/ 16 h 29"/>
                  <a:gd name="T18" fmla="*/ 51 w 104"/>
                  <a:gd name="T19" fmla="*/ 0 h 29"/>
                  <a:gd name="T20" fmla="*/ 51 w 104"/>
                  <a:gd name="T21" fmla="*/ 0 h 29"/>
                  <a:gd name="T22" fmla="*/ 32 w 104"/>
                  <a:gd name="T23" fmla="*/ 0 h 29"/>
                  <a:gd name="T24" fmla="*/ 3 w 104"/>
                  <a:gd name="T25" fmla="*/ 3 h 29"/>
                  <a:gd name="T26" fmla="*/ 3 w 104"/>
                  <a:gd name="T27" fmla="*/ 3 h 29"/>
                  <a:gd name="T28" fmla="*/ 0 w 104"/>
                  <a:gd name="T29" fmla="*/ 7 h 29"/>
                  <a:gd name="T30" fmla="*/ 0 w 104"/>
                  <a:gd name="T31" fmla="*/ 7 h 29"/>
                  <a:gd name="T32" fmla="*/ 6 w 104"/>
                  <a:gd name="T33" fmla="*/ 10 h 29"/>
                  <a:gd name="T34" fmla="*/ 6 w 104"/>
                  <a:gd name="T35" fmla="*/ 10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4"/>
                  <a:gd name="T55" fmla="*/ 0 h 29"/>
                  <a:gd name="T56" fmla="*/ 104 w 104"/>
                  <a:gd name="T57" fmla="*/ 29 h 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4" h="29">
                    <a:moveTo>
                      <a:pt x="6" y="10"/>
                    </a:moveTo>
                    <a:lnTo>
                      <a:pt x="57" y="26"/>
                    </a:lnTo>
                    <a:lnTo>
                      <a:pt x="70" y="29"/>
                    </a:lnTo>
                    <a:lnTo>
                      <a:pt x="76" y="29"/>
                    </a:lnTo>
                    <a:lnTo>
                      <a:pt x="104" y="22"/>
                    </a:lnTo>
                    <a:lnTo>
                      <a:pt x="104" y="19"/>
                    </a:lnTo>
                    <a:lnTo>
                      <a:pt x="101" y="16"/>
                    </a:lnTo>
                    <a:lnTo>
                      <a:pt x="51" y="0"/>
                    </a:lnTo>
                    <a:lnTo>
                      <a:pt x="32" y="0"/>
                    </a:lnTo>
                    <a:lnTo>
                      <a:pt x="3" y="3"/>
                    </a:lnTo>
                    <a:lnTo>
                      <a:pt x="0" y="7"/>
                    </a:lnTo>
                    <a:lnTo>
                      <a:pt x="6" y="1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70" name="Freeform 178"/>
              <p:cNvSpPr>
                <a:spLocks/>
              </p:cNvSpPr>
              <p:nvPr/>
            </p:nvSpPr>
            <p:spPr bwMode="auto">
              <a:xfrm>
                <a:off x="1318" y="2742"/>
                <a:ext cx="57" cy="25"/>
              </a:xfrm>
              <a:custGeom>
                <a:avLst/>
                <a:gdLst>
                  <a:gd name="T0" fmla="*/ 0 w 57"/>
                  <a:gd name="T1" fmla="*/ 19 h 25"/>
                  <a:gd name="T2" fmla="*/ 7 w 57"/>
                  <a:gd name="T3" fmla="*/ 22 h 25"/>
                  <a:gd name="T4" fmla="*/ 7 w 57"/>
                  <a:gd name="T5" fmla="*/ 22 h 25"/>
                  <a:gd name="T6" fmla="*/ 26 w 57"/>
                  <a:gd name="T7" fmla="*/ 25 h 25"/>
                  <a:gd name="T8" fmla="*/ 54 w 57"/>
                  <a:gd name="T9" fmla="*/ 19 h 25"/>
                  <a:gd name="T10" fmla="*/ 54 w 57"/>
                  <a:gd name="T11" fmla="*/ 19 h 25"/>
                  <a:gd name="T12" fmla="*/ 57 w 57"/>
                  <a:gd name="T13" fmla="*/ 19 h 25"/>
                  <a:gd name="T14" fmla="*/ 57 w 57"/>
                  <a:gd name="T15" fmla="*/ 16 h 25"/>
                  <a:gd name="T16" fmla="*/ 48 w 57"/>
                  <a:gd name="T17" fmla="*/ 13 h 25"/>
                  <a:gd name="T18" fmla="*/ 0 w 57"/>
                  <a:gd name="T19" fmla="*/ 0 h 25"/>
                  <a:gd name="T20" fmla="*/ 0 w 57"/>
                  <a:gd name="T21" fmla="*/ 19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25"/>
                  <a:gd name="T35" fmla="*/ 57 w 57"/>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25">
                    <a:moveTo>
                      <a:pt x="0" y="19"/>
                    </a:moveTo>
                    <a:lnTo>
                      <a:pt x="7" y="22"/>
                    </a:lnTo>
                    <a:lnTo>
                      <a:pt x="26" y="25"/>
                    </a:lnTo>
                    <a:lnTo>
                      <a:pt x="54" y="19"/>
                    </a:lnTo>
                    <a:lnTo>
                      <a:pt x="57" y="19"/>
                    </a:lnTo>
                    <a:lnTo>
                      <a:pt x="57" y="16"/>
                    </a:lnTo>
                    <a:lnTo>
                      <a:pt x="48" y="13"/>
                    </a:lnTo>
                    <a:lnTo>
                      <a:pt x="0" y="0"/>
                    </a:lnTo>
                    <a:lnTo>
                      <a:pt x="0" y="19"/>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71" name="Freeform 179"/>
              <p:cNvSpPr>
                <a:spLocks/>
              </p:cNvSpPr>
              <p:nvPr/>
            </p:nvSpPr>
            <p:spPr bwMode="auto">
              <a:xfrm>
                <a:off x="1268" y="2739"/>
                <a:ext cx="50" cy="22"/>
              </a:xfrm>
              <a:custGeom>
                <a:avLst/>
                <a:gdLst>
                  <a:gd name="T0" fmla="*/ 6 w 50"/>
                  <a:gd name="T1" fmla="*/ 9 h 22"/>
                  <a:gd name="T2" fmla="*/ 50 w 50"/>
                  <a:gd name="T3" fmla="*/ 22 h 22"/>
                  <a:gd name="T4" fmla="*/ 50 w 50"/>
                  <a:gd name="T5" fmla="*/ 3 h 22"/>
                  <a:gd name="T6" fmla="*/ 50 w 50"/>
                  <a:gd name="T7" fmla="*/ 3 h 22"/>
                  <a:gd name="T8" fmla="*/ 50 w 50"/>
                  <a:gd name="T9" fmla="*/ 3 h 22"/>
                  <a:gd name="T10" fmla="*/ 31 w 50"/>
                  <a:gd name="T11" fmla="*/ 0 h 22"/>
                  <a:gd name="T12" fmla="*/ 0 w 50"/>
                  <a:gd name="T13" fmla="*/ 3 h 22"/>
                  <a:gd name="T14" fmla="*/ 0 w 50"/>
                  <a:gd name="T15" fmla="*/ 3 h 22"/>
                  <a:gd name="T16" fmla="*/ 0 w 50"/>
                  <a:gd name="T17" fmla="*/ 6 h 22"/>
                  <a:gd name="T18" fmla="*/ 0 w 50"/>
                  <a:gd name="T19" fmla="*/ 6 h 22"/>
                  <a:gd name="T20" fmla="*/ 6 w 50"/>
                  <a:gd name="T21" fmla="*/ 9 h 22"/>
                  <a:gd name="T22" fmla="*/ 6 w 50"/>
                  <a:gd name="T23" fmla="*/ 9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22"/>
                  <a:gd name="T38" fmla="*/ 50 w 50"/>
                  <a:gd name="T39" fmla="*/ 22 h 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22">
                    <a:moveTo>
                      <a:pt x="6" y="9"/>
                    </a:moveTo>
                    <a:lnTo>
                      <a:pt x="50" y="22"/>
                    </a:lnTo>
                    <a:lnTo>
                      <a:pt x="50" y="3"/>
                    </a:lnTo>
                    <a:lnTo>
                      <a:pt x="31" y="0"/>
                    </a:lnTo>
                    <a:lnTo>
                      <a:pt x="0" y="3"/>
                    </a:lnTo>
                    <a:lnTo>
                      <a:pt x="0" y="6"/>
                    </a:lnTo>
                    <a:lnTo>
                      <a:pt x="6" y="9"/>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72" name="Freeform 180"/>
              <p:cNvSpPr>
                <a:spLocks/>
              </p:cNvSpPr>
              <p:nvPr/>
            </p:nvSpPr>
            <p:spPr bwMode="auto">
              <a:xfrm>
                <a:off x="1318" y="2729"/>
                <a:ext cx="105" cy="29"/>
              </a:xfrm>
              <a:custGeom>
                <a:avLst/>
                <a:gdLst>
                  <a:gd name="T0" fmla="*/ 48 w 105"/>
                  <a:gd name="T1" fmla="*/ 3 h 29"/>
                  <a:gd name="T2" fmla="*/ 48 w 105"/>
                  <a:gd name="T3" fmla="*/ 3 h 29"/>
                  <a:gd name="T4" fmla="*/ 32 w 105"/>
                  <a:gd name="T5" fmla="*/ 0 h 29"/>
                  <a:gd name="T6" fmla="*/ 4 w 105"/>
                  <a:gd name="T7" fmla="*/ 7 h 29"/>
                  <a:gd name="T8" fmla="*/ 4 w 105"/>
                  <a:gd name="T9" fmla="*/ 7 h 29"/>
                  <a:gd name="T10" fmla="*/ 0 w 105"/>
                  <a:gd name="T11" fmla="*/ 7 h 29"/>
                  <a:gd name="T12" fmla="*/ 0 w 105"/>
                  <a:gd name="T13" fmla="*/ 7 h 29"/>
                  <a:gd name="T14" fmla="*/ 7 w 105"/>
                  <a:gd name="T15" fmla="*/ 10 h 29"/>
                  <a:gd name="T16" fmla="*/ 57 w 105"/>
                  <a:gd name="T17" fmla="*/ 26 h 29"/>
                  <a:gd name="T18" fmla="*/ 57 w 105"/>
                  <a:gd name="T19" fmla="*/ 26 h 29"/>
                  <a:gd name="T20" fmla="*/ 76 w 105"/>
                  <a:gd name="T21" fmla="*/ 29 h 29"/>
                  <a:gd name="T22" fmla="*/ 105 w 105"/>
                  <a:gd name="T23" fmla="*/ 22 h 29"/>
                  <a:gd name="T24" fmla="*/ 105 w 105"/>
                  <a:gd name="T25" fmla="*/ 22 h 29"/>
                  <a:gd name="T26" fmla="*/ 105 w 105"/>
                  <a:gd name="T27" fmla="*/ 22 h 29"/>
                  <a:gd name="T28" fmla="*/ 105 w 105"/>
                  <a:gd name="T29" fmla="*/ 22 h 29"/>
                  <a:gd name="T30" fmla="*/ 98 w 105"/>
                  <a:gd name="T31" fmla="*/ 19 h 29"/>
                  <a:gd name="T32" fmla="*/ 48 w 105"/>
                  <a:gd name="T33" fmla="*/ 3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5"/>
                  <a:gd name="T52" fmla="*/ 0 h 29"/>
                  <a:gd name="T53" fmla="*/ 105 w 105"/>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5" h="29">
                    <a:moveTo>
                      <a:pt x="48" y="3"/>
                    </a:moveTo>
                    <a:lnTo>
                      <a:pt x="48" y="3"/>
                    </a:lnTo>
                    <a:lnTo>
                      <a:pt x="32" y="0"/>
                    </a:lnTo>
                    <a:lnTo>
                      <a:pt x="4" y="7"/>
                    </a:lnTo>
                    <a:lnTo>
                      <a:pt x="0" y="7"/>
                    </a:lnTo>
                    <a:lnTo>
                      <a:pt x="7" y="10"/>
                    </a:lnTo>
                    <a:lnTo>
                      <a:pt x="57" y="26"/>
                    </a:lnTo>
                    <a:lnTo>
                      <a:pt x="76" y="29"/>
                    </a:lnTo>
                    <a:lnTo>
                      <a:pt x="105" y="22"/>
                    </a:lnTo>
                    <a:lnTo>
                      <a:pt x="98" y="19"/>
                    </a:lnTo>
                    <a:lnTo>
                      <a:pt x="48" y="3"/>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73" name="Freeform 181"/>
              <p:cNvSpPr>
                <a:spLocks/>
              </p:cNvSpPr>
              <p:nvPr/>
            </p:nvSpPr>
            <p:spPr bwMode="auto">
              <a:xfrm>
                <a:off x="1429" y="2726"/>
                <a:ext cx="41" cy="22"/>
              </a:xfrm>
              <a:custGeom>
                <a:avLst/>
                <a:gdLst>
                  <a:gd name="T0" fmla="*/ 0 w 41"/>
                  <a:gd name="T1" fmla="*/ 19 h 22"/>
                  <a:gd name="T2" fmla="*/ 0 w 41"/>
                  <a:gd name="T3" fmla="*/ 19 h 22"/>
                  <a:gd name="T4" fmla="*/ 13 w 41"/>
                  <a:gd name="T5" fmla="*/ 22 h 22"/>
                  <a:gd name="T6" fmla="*/ 41 w 41"/>
                  <a:gd name="T7" fmla="*/ 16 h 22"/>
                  <a:gd name="T8" fmla="*/ 41 w 41"/>
                  <a:gd name="T9" fmla="*/ 16 h 22"/>
                  <a:gd name="T10" fmla="*/ 41 w 41"/>
                  <a:gd name="T11" fmla="*/ 16 h 22"/>
                  <a:gd name="T12" fmla="*/ 41 w 41"/>
                  <a:gd name="T13" fmla="*/ 16 h 22"/>
                  <a:gd name="T14" fmla="*/ 35 w 41"/>
                  <a:gd name="T15" fmla="*/ 13 h 22"/>
                  <a:gd name="T16" fmla="*/ 0 w 41"/>
                  <a:gd name="T17" fmla="*/ 0 h 22"/>
                  <a:gd name="T18" fmla="*/ 0 w 41"/>
                  <a:gd name="T19" fmla="*/ 19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
                  <a:gd name="T32" fmla="*/ 41 w 41"/>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
                    <a:moveTo>
                      <a:pt x="0" y="19"/>
                    </a:moveTo>
                    <a:lnTo>
                      <a:pt x="0" y="19"/>
                    </a:lnTo>
                    <a:lnTo>
                      <a:pt x="13" y="22"/>
                    </a:lnTo>
                    <a:lnTo>
                      <a:pt x="41" y="16"/>
                    </a:lnTo>
                    <a:lnTo>
                      <a:pt x="35" y="13"/>
                    </a:lnTo>
                    <a:lnTo>
                      <a:pt x="0" y="0"/>
                    </a:lnTo>
                    <a:lnTo>
                      <a:pt x="0" y="19"/>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74" name="Freeform 182"/>
              <p:cNvSpPr>
                <a:spLocks/>
              </p:cNvSpPr>
              <p:nvPr/>
            </p:nvSpPr>
            <p:spPr bwMode="auto">
              <a:xfrm>
                <a:off x="1369" y="2720"/>
                <a:ext cx="60" cy="25"/>
              </a:xfrm>
              <a:custGeom>
                <a:avLst/>
                <a:gdLst>
                  <a:gd name="T0" fmla="*/ 47 w 60"/>
                  <a:gd name="T1" fmla="*/ 3 h 25"/>
                  <a:gd name="T2" fmla="*/ 47 w 60"/>
                  <a:gd name="T3" fmla="*/ 3 h 25"/>
                  <a:gd name="T4" fmla="*/ 28 w 60"/>
                  <a:gd name="T5" fmla="*/ 0 h 25"/>
                  <a:gd name="T6" fmla="*/ 0 w 60"/>
                  <a:gd name="T7" fmla="*/ 6 h 25"/>
                  <a:gd name="T8" fmla="*/ 0 w 60"/>
                  <a:gd name="T9" fmla="*/ 6 h 25"/>
                  <a:gd name="T10" fmla="*/ 0 w 60"/>
                  <a:gd name="T11" fmla="*/ 6 h 25"/>
                  <a:gd name="T12" fmla="*/ 0 w 60"/>
                  <a:gd name="T13" fmla="*/ 6 h 25"/>
                  <a:gd name="T14" fmla="*/ 6 w 60"/>
                  <a:gd name="T15" fmla="*/ 9 h 25"/>
                  <a:gd name="T16" fmla="*/ 54 w 60"/>
                  <a:gd name="T17" fmla="*/ 25 h 25"/>
                  <a:gd name="T18" fmla="*/ 54 w 60"/>
                  <a:gd name="T19" fmla="*/ 25 h 25"/>
                  <a:gd name="T20" fmla="*/ 60 w 60"/>
                  <a:gd name="T21" fmla="*/ 25 h 25"/>
                  <a:gd name="T22" fmla="*/ 60 w 60"/>
                  <a:gd name="T23" fmla="*/ 6 h 25"/>
                  <a:gd name="T24" fmla="*/ 47 w 60"/>
                  <a:gd name="T25" fmla="*/ 3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25"/>
                  <a:gd name="T41" fmla="*/ 60 w 60"/>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25">
                    <a:moveTo>
                      <a:pt x="47" y="3"/>
                    </a:moveTo>
                    <a:lnTo>
                      <a:pt x="47" y="3"/>
                    </a:lnTo>
                    <a:lnTo>
                      <a:pt x="28" y="0"/>
                    </a:lnTo>
                    <a:lnTo>
                      <a:pt x="0" y="6"/>
                    </a:lnTo>
                    <a:lnTo>
                      <a:pt x="6" y="9"/>
                    </a:lnTo>
                    <a:lnTo>
                      <a:pt x="54" y="25"/>
                    </a:lnTo>
                    <a:lnTo>
                      <a:pt x="60" y="25"/>
                    </a:lnTo>
                    <a:lnTo>
                      <a:pt x="60" y="6"/>
                    </a:lnTo>
                    <a:lnTo>
                      <a:pt x="47" y="3"/>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75" name="Freeform 183"/>
              <p:cNvSpPr>
                <a:spLocks/>
              </p:cNvSpPr>
              <p:nvPr/>
            </p:nvSpPr>
            <p:spPr bwMode="auto">
              <a:xfrm>
                <a:off x="1540" y="2761"/>
                <a:ext cx="22" cy="13"/>
              </a:xfrm>
              <a:custGeom>
                <a:avLst/>
                <a:gdLst>
                  <a:gd name="T0" fmla="*/ 0 w 22"/>
                  <a:gd name="T1" fmla="*/ 13 h 13"/>
                  <a:gd name="T2" fmla="*/ 19 w 22"/>
                  <a:gd name="T3" fmla="*/ 9 h 13"/>
                  <a:gd name="T4" fmla="*/ 19 w 22"/>
                  <a:gd name="T5" fmla="*/ 9 h 13"/>
                  <a:gd name="T6" fmla="*/ 22 w 22"/>
                  <a:gd name="T7" fmla="*/ 9 h 13"/>
                  <a:gd name="T8" fmla="*/ 22 w 22"/>
                  <a:gd name="T9" fmla="*/ 6 h 13"/>
                  <a:gd name="T10" fmla="*/ 13 w 22"/>
                  <a:gd name="T11" fmla="*/ 3 h 13"/>
                  <a:gd name="T12" fmla="*/ 0 w 22"/>
                  <a:gd name="T13" fmla="*/ 0 h 13"/>
                  <a:gd name="T14" fmla="*/ 0 w 22"/>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3"/>
                  <a:gd name="T26" fmla="*/ 22 w 22"/>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3">
                    <a:moveTo>
                      <a:pt x="0" y="13"/>
                    </a:moveTo>
                    <a:lnTo>
                      <a:pt x="19" y="9"/>
                    </a:lnTo>
                    <a:lnTo>
                      <a:pt x="22" y="9"/>
                    </a:lnTo>
                    <a:lnTo>
                      <a:pt x="22" y="6"/>
                    </a:lnTo>
                    <a:lnTo>
                      <a:pt x="13" y="3"/>
                    </a:lnTo>
                    <a:lnTo>
                      <a:pt x="0" y="0"/>
                    </a:lnTo>
                    <a:lnTo>
                      <a:pt x="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76" name="Freeform 184"/>
              <p:cNvSpPr>
                <a:spLocks/>
              </p:cNvSpPr>
              <p:nvPr/>
            </p:nvSpPr>
            <p:spPr bwMode="auto">
              <a:xfrm>
                <a:off x="1458" y="2748"/>
                <a:ext cx="82" cy="29"/>
              </a:xfrm>
              <a:custGeom>
                <a:avLst/>
                <a:gdLst>
                  <a:gd name="T0" fmla="*/ 47 w 82"/>
                  <a:gd name="T1" fmla="*/ 3 h 29"/>
                  <a:gd name="T2" fmla="*/ 47 w 82"/>
                  <a:gd name="T3" fmla="*/ 3 h 29"/>
                  <a:gd name="T4" fmla="*/ 28 w 82"/>
                  <a:gd name="T5" fmla="*/ 0 h 29"/>
                  <a:gd name="T6" fmla="*/ 0 w 82"/>
                  <a:gd name="T7" fmla="*/ 3 h 29"/>
                  <a:gd name="T8" fmla="*/ 0 w 82"/>
                  <a:gd name="T9" fmla="*/ 3 h 29"/>
                  <a:gd name="T10" fmla="*/ 0 w 82"/>
                  <a:gd name="T11" fmla="*/ 7 h 29"/>
                  <a:gd name="T12" fmla="*/ 0 w 82"/>
                  <a:gd name="T13" fmla="*/ 7 h 29"/>
                  <a:gd name="T14" fmla="*/ 6 w 82"/>
                  <a:gd name="T15" fmla="*/ 10 h 29"/>
                  <a:gd name="T16" fmla="*/ 57 w 82"/>
                  <a:gd name="T17" fmla="*/ 26 h 29"/>
                  <a:gd name="T18" fmla="*/ 57 w 82"/>
                  <a:gd name="T19" fmla="*/ 26 h 29"/>
                  <a:gd name="T20" fmla="*/ 76 w 82"/>
                  <a:gd name="T21" fmla="*/ 29 h 29"/>
                  <a:gd name="T22" fmla="*/ 82 w 82"/>
                  <a:gd name="T23" fmla="*/ 26 h 29"/>
                  <a:gd name="T24" fmla="*/ 82 w 82"/>
                  <a:gd name="T25" fmla="*/ 13 h 29"/>
                  <a:gd name="T26" fmla="*/ 47 w 82"/>
                  <a:gd name="T27" fmla="*/ 3 h 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2"/>
                  <a:gd name="T43" fmla="*/ 0 h 29"/>
                  <a:gd name="T44" fmla="*/ 82 w 82"/>
                  <a:gd name="T45" fmla="*/ 29 h 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2" h="29">
                    <a:moveTo>
                      <a:pt x="47" y="3"/>
                    </a:moveTo>
                    <a:lnTo>
                      <a:pt x="47" y="3"/>
                    </a:lnTo>
                    <a:lnTo>
                      <a:pt x="28" y="0"/>
                    </a:lnTo>
                    <a:lnTo>
                      <a:pt x="0" y="3"/>
                    </a:lnTo>
                    <a:lnTo>
                      <a:pt x="0" y="7"/>
                    </a:lnTo>
                    <a:lnTo>
                      <a:pt x="6" y="10"/>
                    </a:lnTo>
                    <a:lnTo>
                      <a:pt x="57" y="26"/>
                    </a:lnTo>
                    <a:lnTo>
                      <a:pt x="76" y="29"/>
                    </a:lnTo>
                    <a:lnTo>
                      <a:pt x="82" y="26"/>
                    </a:lnTo>
                    <a:lnTo>
                      <a:pt x="82" y="13"/>
                    </a:lnTo>
                    <a:lnTo>
                      <a:pt x="47" y="3"/>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77" name="Freeform 185"/>
              <p:cNvSpPr>
                <a:spLocks/>
              </p:cNvSpPr>
              <p:nvPr/>
            </p:nvSpPr>
            <p:spPr bwMode="auto">
              <a:xfrm>
                <a:off x="1429" y="2758"/>
                <a:ext cx="86" cy="28"/>
              </a:xfrm>
              <a:custGeom>
                <a:avLst/>
                <a:gdLst>
                  <a:gd name="T0" fmla="*/ 25 w 86"/>
                  <a:gd name="T1" fmla="*/ 3 h 28"/>
                  <a:gd name="T2" fmla="*/ 25 w 86"/>
                  <a:gd name="T3" fmla="*/ 3 h 28"/>
                  <a:gd name="T4" fmla="*/ 6 w 86"/>
                  <a:gd name="T5" fmla="*/ 0 h 28"/>
                  <a:gd name="T6" fmla="*/ 0 w 86"/>
                  <a:gd name="T7" fmla="*/ 0 h 28"/>
                  <a:gd name="T8" fmla="*/ 0 w 86"/>
                  <a:gd name="T9" fmla="*/ 16 h 28"/>
                  <a:gd name="T10" fmla="*/ 35 w 86"/>
                  <a:gd name="T11" fmla="*/ 25 h 28"/>
                  <a:gd name="T12" fmla="*/ 35 w 86"/>
                  <a:gd name="T13" fmla="*/ 25 h 28"/>
                  <a:gd name="T14" fmla="*/ 54 w 86"/>
                  <a:gd name="T15" fmla="*/ 28 h 28"/>
                  <a:gd name="T16" fmla="*/ 82 w 86"/>
                  <a:gd name="T17" fmla="*/ 22 h 28"/>
                  <a:gd name="T18" fmla="*/ 82 w 86"/>
                  <a:gd name="T19" fmla="*/ 22 h 28"/>
                  <a:gd name="T20" fmla="*/ 86 w 86"/>
                  <a:gd name="T21" fmla="*/ 22 h 28"/>
                  <a:gd name="T22" fmla="*/ 82 w 86"/>
                  <a:gd name="T23" fmla="*/ 19 h 28"/>
                  <a:gd name="T24" fmla="*/ 76 w 86"/>
                  <a:gd name="T25" fmla="*/ 19 h 28"/>
                  <a:gd name="T26" fmla="*/ 25 w 86"/>
                  <a:gd name="T27" fmla="*/ 3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6"/>
                  <a:gd name="T43" fmla="*/ 0 h 28"/>
                  <a:gd name="T44" fmla="*/ 86 w 86"/>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6" h="28">
                    <a:moveTo>
                      <a:pt x="25" y="3"/>
                    </a:moveTo>
                    <a:lnTo>
                      <a:pt x="25" y="3"/>
                    </a:lnTo>
                    <a:lnTo>
                      <a:pt x="6" y="0"/>
                    </a:lnTo>
                    <a:lnTo>
                      <a:pt x="0" y="0"/>
                    </a:lnTo>
                    <a:lnTo>
                      <a:pt x="0" y="16"/>
                    </a:lnTo>
                    <a:lnTo>
                      <a:pt x="35" y="25"/>
                    </a:lnTo>
                    <a:lnTo>
                      <a:pt x="54" y="28"/>
                    </a:lnTo>
                    <a:lnTo>
                      <a:pt x="82" y="22"/>
                    </a:lnTo>
                    <a:lnTo>
                      <a:pt x="86" y="22"/>
                    </a:lnTo>
                    <a:lnTo>
                      <a:pt x="82" y="19"/>
                    </a:lnTo>
                    <a:lnTo>
                      <a:pt x="76" y="19"/>
                    </a:lnTo>
                    <a:lnTo>
                      <a:pt x="25" y="3"/>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78" name="Freeform 186"/>
              <p:cNvSpPr>
                <a:spLocks/>
              </p:cNvSpPr>
              <p:nvPr/>
            </p:nvSpPr>
            <p:spPr bwMode="auto">
              <a:xfrm>
                <a:off x="1407" y="2758"/>
                <a:ext cx="22" cy="16"/>
              </a:xfrm>
              <a:custGeom>
                <a:avLst/>
                <a:gdLst>
                  <a:gd name="T0" fmla="*/ 22 w 22"/>
                  <a:gd name="T1" fmla="*/ 0 h 16"/>
                  <a:gd name="T2" fmla="*/ 0 w 22"/>
                  <a:gd name="T3" fmla="*/ 3 h 16"/>
                  <a:gd name="T4" fmla="*/ 0 w 22"/>
                  <a:gd name="T5" fmla="*/ 3 h 16"/>
                  <a:gd name="T6" fmla="*/ 0 w 22"/>
                  <a:gd name="T7" fmla="*/ 6 h 16"/>
                  <a:gd name="T8" fmla="*/ 0 w 22"/>
                  <a:gd name="T9" fmla="*/ 6 h 16"/>
                  <a:gd name="T10" fmla="*/ 6 w 22"/>
                  <a:gd name="T11" fmla="*/ 9 h 16"/>
                  <a:gd name="T12" fmla="*/ 22 w 22"/>
                  <a:gd name="T13" fmla="*/ 16 h 16"/>
                  <a:gd name="T14" fmla="*/ 22 w 22"/>
                  <a:gd name="T15" fmla="*/ 0 h 16"/>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6"/>
                  <a:gd name="T26" fmla="*/ 22 w 22"/>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6">
                    <a:moveTo>
                      <a:pt x="22" y="0"/>
                    </a:moveTo>
                    <a:lnTo>
                      <a:pt x="0" y="3"/>
                    </a:lnTo>
                    <a:lnTo>
                      <a:pt x="0" y="6"/>
                    </a:lnTo>
                    <a:lnTo>
                      <a:pt x="6" y="9"/>
                    </a:lnTo>
                    <a:lnTo>
                      <a:pt x="22" y="16"/>
                    </a:lnTo>
                    <a:lnTo>
                      <a:pt x="22"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79" name="Freeform 187"/>
              <p:cNvSpPr>
                <a:spLocks/>
              </p:cNvSpPr>
              <p:nvPr/>
            </p:nvSpPr>
            <p:spPr bwMode="auto">
              <a:xfrm>
                <a:off x="1429" y="2777"/>
                <a:ext cx="35" cy="19"/>
              </a:xfrm>
              <a:custGeom>
                <a:avLst/>
                <a:gdLst>
                  <a:gd name="T0" fmla="*/ 0 w 35"/>
                  <a:gd name="T1" fmla="*/ 0 h 19"/>
                  <a:gd name="T2" fmla="*/ 0 w 35"/>
                  <a:gd name="T3" fmla="*/ 19 h 19"/>
                  <a:gd name="T4" fmla="*/ 0 w 35"/>
                  <a:gd name="T5" fmla="*/ 19 h 19"/>
                  <a:gd name="T6" fmla="*/ 3 w 35"/>
                  <a:gd name="T7" fmla="*/ 19 h 19"/>
                  <a:gd name="T8" fmla="*/ 32 w 35"/>
                  <a:gd name="T9" fmla="*/ 12 h 19"/>
                  <a:gd name="T10" fmla="*/ 32 w 35"/>
                  <a:gd name="T11" fmla="*/ 12 h 19"/>
                  <a:gd name="T12" fmla="*/ 35 w 35"/>
                  <a:gd name="T13" fmla="*/ 12 h 19"/>
                  <a:gd name="T14" fmla="*/ 35 w 35"/>
                  <a:gd name="T15" fmla="*/ 12 h 19"/>
                  <a:gd name="T16" fmla="*/ 25 w 35"/>
                  <a:gd name="T17" fmla="*/ 9 h 19"/>
                  <a:gd name="T18" fmla="*/ 0 w 35"/>
                  <a:gd name="T19" fmla="*/ 0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19"/>
                  <a:gd name="T32" fmla="*/ 35 w 35"/>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19">
                    <a:moveTo>
                      <a:pt x="0" y="0"/>
                    </a:moveTo>
                    <a:lnTo>
                      <a:pt x="0" y="19"/>
                    </a:lnTo>
                    <a:lnTo>
                      <a:pt x="3" y="19"/>
                    </a:lnTo>
                    <a:lnTo>
                      <a:pt x="32" y="12"/>
                    </a:lnTo>
                    <a:lnTo>
                      <a:pt x="35" y="12"/>
                    </a:lnTo>
                    <a:lnTo>
                      <a:pt x="25" y="9"/>
                    </a:lnTo>
                    <a:lnTo>
                      <a:pt x="0" y="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80" name="Freeform 188"/>
              <p:cNvSpPr>
                <a:spLocks/>
              </p:cNvSpPr>
              <p:nvPr/>
            </p:nvSpPr>
            <p:spPr bwMode="auto">
              <a:xfrm>
                <a:off x="1356" y="2767"/>
                <a:ext cx="73" cy="29"/>
              </a:xfrm>
              <a:custGeom>
                <a:avLst/>
                <a:gdLst>
                  <a:gd name="T0" fmla="*/ 73 w 73"/>
                  <a:gd name="T1" fmla="*/ 10 h 29"/>
                  <a:gd name="T2" fmla="*/ 48 w 73"/>
                  <a:gd name="T3" fmla="*/ 3 h 29"/>
                  <a:gd name="T4" fmla="*/ 48 w 73"/>
                  <a:gd name="T5" fmla="*/ 3 h 29"/>
                  <a:gd name="T6" fmla="*/ 29 w 73"/>
                  <a:gd name="T7" fmla="*/ 0 h 29"/>
                  <a:gd name="T8" fmla="*/ 0 w 73"/>
                  <a:gd name="T9" fmla="*/ 7 h 29"/>
                  <a:gd name="T10" fmla="*/ 0 w 73"/>
                  <a:gd name="T11" fmla="*/ 7 h 29"/>
                  <a:gd name="T12" fmla="*/ 0 w 73"/>
                  <a:gd name="T13" fmla="*/ 7 h 29"/>
                  <a:gd name="T14" fmla="*/ 0 w 73"/>
                  <a:gd name="T15" fmla="*/ 7 h 29"/>
                  <a:gd name="T16" fmla="*/ 7 w 73"/>
                  <a:gd name="T17" fmla="*/ 10 h 29"/>
                  <a:gd name="T18" fmla="*/ 57 w 73"/>
                  <a:gd name="T19" fmla="*/ 26 h 29"/>
                  <a:gd name="T20" fmla="*/ 57 w 73"/>
                  <a:gd name="T21" fmla="*/ 26 h 29"/>
                  <a:gd name="T22" fmla="*/ 73 w 73"/>
                  <a:gd name="T23" fmla="*/ 29 h 29"/>
                  <a:gd name="T24" fmla="*/ 73 w 73"/>
                  <a:gd name="T25" fmla="*/ 10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
                  <a:gd name="T40" fmla="*/ 0 h 29"/>
                  <a:gd name="T41" fmla="*/ 73 w 73"/>
                  <a:gd name="T42" fmla="*/ 29 h 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 h="29">
                    <a:moveTo>
                      <a:pt x="73" y="10"/>
                    </a:moveTo>
                    <a:lnTo>
                      <a:pt x="48" y="3"/>
                    </a:lnTo>
                    <a:lnTo>
                      <a:pt x="29" y="0"/>
                    </a:lnTo>
                    <a:lnTo>
                      <a:pt x="0" y="7"/>
                    </a:lnTo>
                    <a:lnTo>
                      <a:pt x="7" y="10"/>
                    </a:lnTo>
                    <a:lnTo>
                      <a:pt x="57" y="26"/>
                    </a:lnTo>
                    <a:lnTo>
                      <a:pt x="73" y="29"/>
                    </a:lnTo>
                    <a:lnTo>
                      <a:pt x="73" y="1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81" name="Freeform 189"/>
              <p:cNvSpPr>
                <a:spLocks/>
              </p:cNvSpPr>
              <p:nvPr/>
            </p:nvSpPr>
            <p:spPr bwMode="auto">
              <a:xfrm>
                <a:off x="1318" y="2777"/>
                <a:ext cx="92" cy="31"/>
              </a:xfrm>
              <a:custGeom>
                <a:avLst/>
                <a:gdLst>
                  <a:gd name="T0" fmla="*/ 35 w 92"/>
                  <a:gd name="T1" fmla="*/ 3 h 31"/>
                  <a:gd name="T2" fmla="*/ 35 w 92"/>
                  <a:gd name="T3" fmla="*/ 3 h 31"/>
                  <a:gd name="T4" fmla="*/ 23 w 92"/>
                  <a:gd name="T5" fmla="*/ 0 h 31"/>
                  <a:gd name="T6" fmla="*/ 16 w 92"/>
                  <a:gd name="T7" fmla="*/ 0 h 31"/>
                  <a:gd name="T8" fmla="*/ 0 w 92"/>
                  <a:gd name="T9" fmla="*/ 3 h 31"/>
                  <a:gd name="T10" fmla="*/ 0 w 92"/>
                  <a:gd name="T11" fmla="*/ 16 h 31"/>
                  <a:gd name="T12" fmla="*/ 42 w 92"/>
                  <a:gd name="T13" fmla="*/ 28 h 31"/>
                  <a:gd name="T14" fmla="*/ 42 w 92"/>
                  <a:gd name="T15" fmla="*/ 28 h 31"/>
                  <a:gd name="T16" fmla="*/ 54 w 92"/>
                  <a:gd name="T17" fmla="*/ 31 h 31"/>
                  <a:gd name="T18" fmla="*/ 64 w 92"/>
                  <a:gd name="T19" fmla="*/ 31 h 31"/>
                  <a:gd name="T20" fmla="*/ 92 w 92"/>
                  <a:gd name="T21" fmla="*/ 25 h 31"/>
                  <a:gd name="T22" fmla="*/ 92 w 92"/>
                  <a:gd name="T23" fmla="*/ 25 h 31"/>
                  <a:gd name="T24" fmla="*/ 92 w 92"/>
                  <a:gd name="T25" fmla="*/ 22 h 31"/>
                  <a:gd name="T26" fmla="*/ 92 w 92"/>
                  <a:gd name="T27" fmla="*/ 22 h 31"/>
                  <a:gd name="T28" fmla="*/ 86 w 92"/>
                  <a:gd name="T29" fmla="*/ 19 h 31"/>
                  <a:gd name="T30" fmla="*/ 35 w 92"/>
                  <a:gd name="T31" fmla="*/ 3 h 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2"/>
                  <a:gd name="T49" fmla="*/ 0 h 31"/>
                  <a:gd name="T50" fmla="*/ 92 w 92"/>
                  <a:gd name="T51" fmla="*/ 31 h 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2" h="31">
                    <a:moveTo>
                      <a:pt x="35" y="3"/>
                    </a:moveTo>
                    <a:lnTo>
                      <a:pt x="35" y="3"/>
                    </a:lnTo>
                    <a:lnTo>
                      <a:pt x="23" y="0"/>
                    </a:lnTo>
                    <a:lnTo>
                      <a:pt x="16" y="0"/>
                    </a:lnTo>
                    <a:lnTo>
                      <a:pt x="0" y="3"/>
                    </a:lnTo>
                    <a:lnTo>
                      <a:pt x="0" y="16"/>
                    </a:lnTo>
                    <a:lnTo>
                      <a:pt x="42" y="28"/>
                    </a:lnTo>
                    <a:lnTo>
                      <a:pt x="54" y="31"/>
                    </a:lnTo>
                    <a:lnTo>
                      <a:pt x="64" y="31"/>
                    </a:lnTo>
                    <a:lnTo>
                      <a:pt x="92" y="25"/>
                    </a:lnTo>
                    <a:lnTo>
                      <a:pt x="92" y="22"/>
                    </a:lnTo>
                    <a:lnTo>
                      <a:pt x="86" y="19"/>
                    </a:lnTo>
                    <a:lnTo>
                      <a:pt x="35" y="3"/>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82" name="Freeform 190"/>
              <p:cNvSpPr>
                <a:spLocks/>
              </p:cNvSpPr>
              <p:nvPr/>
            </p:nvSpPr>
            <p:spPr bwMode="auto">
              <a:xfrm>
                <a:off x="1303" y="2780"/>
                <a:ext cx="15" cy="13"/>
              </a:xfrm>
              <a:custGeom>
                <a:avLst/>
                <a:gdLst>
                  <a:gd name="T0" fmla="*/ 15 w 15"/>
                  <a:gd name="T1" fmla="*/ 0 h 13"/>
                  <a:gd name="T2" fmla="*/ 0 w 15"/>
                  <a:gd name="T3" fmla="*/ 3 h 13"/>
                  <a:gd name="T4" fmla="*/ 0 w 15"/>
                  <a:gd name="T5" fmla="*/ 3 h 13"/>
                  <a:gd name="T6" fmla="*/ 0 w 15"/>
                  <a:gd name="T7" fmla="*/ 3 h 13"/>
                  <a:gd name="T8" fmla="*/ 0 w 15"/>
                  <a:gd name="T9" fmla="*/ 6 h 13"/>
                  <a:gd name="T10" fmla="*/ 6 w 15"/>
                  <a:gd name="T11" fmla="*/ 9 h 13"/>
                  <a:gd name="T12" fmla="*/ 15 w 15"/>
                  <a:gd name="T13" fmla="*/ 13 h 13"/>
                  <a:gd name="T14" fmla="*/ 15 w 15"/>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3"/>
                  <a:gd name="T26" fmla="*/ 15 w 15"/>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3">
                    <a:moveTo>
                      <a:pt x="15" y="0"/>
                    </a:moveTo>
                    <a:lnTo>
                      <a:pt x="0" y="3"/>
                    </a:lnTo>
                    <a:lnTo>
                      <a:pt x="0" y="6"/>
                    </a:lnTo>
                    <a:lnTo>
                      <a:pt x="6" y="9"/>
                    </a:lnTo>
                    <a:lnTo>
                      <a:pt x="15" y="13"/>
                    </a:lnTo>
                    <a:lnTo>
                      <a:pt x="15"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83" name="Freeform 191"/>
              <p:cNvSpPr>
                <a:spLocks/>
              </p:cNvSpPr>
              <p:nvPr/>
            </p:nvSpPr>
            <p:spPr bwMode="auto">
              <a:xfrm>
                <a:off x="1318" y="2796"/>
                <a:ext cx="42" cy="22"/>
              </a:xfrm>
              <a:custGeom>
                <a:avLst/>
                <a:gdLst>
                  <a:gd name="T0" fmla="*/ 0 w 42"/>
                  <a:gd name="T1" fmla="*/ 0 h 22"/>
                  <a:gd name="T2" fmla="*/ 4 w 42"/>
                  <a:gd name="T3" fmla="*/ 22 h 22"/>
                  <a:gd name="T4" fmla="*/ 4 w 42"/>
                  <a:gd name="T5" fmla="*/ 22 h 22"/>
                  <a:gd name="T6" fmla="*/ 7 w 42"/>
                  <a:gd name="T7" fmla="*/ 22 h 22"/>
                  <a:gd name="T8" fmla="*/ 38 w 42"/>
                  <a:gd name="T9" fmla="*/ 16 h 22"/>
                  <a:gd name="T10" fmla="*/ 38 w 42"/>
                  <a:gd name="T11" fmla="*/ 16 h 22"/>
                  <a:gd name="T12" fmla="*/ 42 w 42"/>
                  <a:gd name="T13" fmla="*/ 16 h 22"/>
                  <a:gd name="T14" fmla="*/ 38 w 42"/>
                  <a:gd name="T15" fmla="*/ 12 h 22"/>
                  <a:gd name="T16" fmla="*/ 32 w 42"/>
                  <a:gd name="T17" fmla="*/ 9 h 22"/>
                  <a:gd name="T18" fmla="*/ 0 w 42"/>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22"/>
                  <a:gd name="T32" fmla="*/ 42 w 42"/>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22">
                    <a:moveTo>
                      <a:pt x="0" y="0"/>
                    </a:moveTo>
                    <a:lnTo>
                      <a:pt x="4" y="22"/>
                    </a:lnTo>
                    <a:lnTo>
                      <a:pt x="7" y="22"/>
                    </a:lnTo>
                    <a:lnTo>
                      <a:pt x="38" y="16"/>
                    </a:lnTo>
                    <a:lnTo>
                      <a:pt x="42" y="16"/>
                    </a:lnTo>
                    <a:lnTo>
                      <a:pt x="38" y="12"/>
                    </a:lnTo>
                    <a:lnTo>
                      <a:pt x="32" y="9"/>
                    </a:lnTo>
                    <a:lnTo>
                      <a:pt x="0"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84" name="Freeform 192"/>
              <p:cNvSpPr>
                <a:spLocks/>
              </p:cNvSpPr>
              <p:nvPr/>
            </p:nvSpPr>
            <p:spPr bwMode="auto">
              <a:xfrm>
                <a:off x="1246" y="2786"/>
                <a:ext cx="76" cy="32"/>
              </a:xfrm>
              <a:custGeom>
                <a:avLst/>
                <a:gdLst>
                  <a:gd name="T0" fmla="*/ 72 w 76"/>
                  <a:gd name="T1" fmla="*/ 10 h 32"/>
                  <a:gd name="T2" fmla="*/ 53 w 76"/>
                  <a:gd name="T3" fmla="*/ 3 h 32"/>
                  <a:gd name="T4" fmla="*/ 53 w 76"/>
                  <a:gd name="T5" fmla="*/ 3 h 32"/>
                  <a:gd name="T6" fmla="*/ 41 w 76"/>
                  <a:gd name="T7" fmla="*/ 0 h 32"/>
                  <a:gd name="T8" fmla="*/ 31 w 76"/>
                  <a:gd name="T9" fmla="*/ 0 h 32"/>
                  <a:gd name="T10" fmla="*/ 3 w 76"/>
                  <a:gd name="T11" fmla="*/ 7 h 32"/>
                  <a:gd name="T12" fmla="*/ 3 w 76"/>
                  <a:gd name="T13" fmla="*/ 7 h 32"/>
                  <a:gd name="T14" fmla="*/ 0 w 76"/>
                  <a:gd name="T15" fmla="*/ 7 h 32"/>
                  <a:gd name="T16" fmla="*/ 0 w 76"/>
                  <a:gd name="T17" fmla="*/ 10 h 32"/>
                  <a:gd name="T18" fmla="*/ 6 w 76"/>
                  <a:gd name="T19" fmla="*/ 13 h 32"/>
                  <a:gd name="T20" fmla="*/ 60 w 76"/>
                  <a:gd name="T21" fmla="*/ 29 h 32"/>
                  <a:gd name="T22" fmla="*/ 60 w 76"/>
                  <a:gd name="T23" fmla="*/ 29 h 32"/>
                  <a:gd name="T24" fmla="*/ 76 w 76"/>
                  <a:gd name="T25" fmla="*/ 32 h 32"/>
                  <a:gd name="T26" fmla="*/ 72 w 76"/>
                  <a:gd name="T27" fmla="*/ 10 h 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
                  <a:gd name="T43" fmla="*/ 0 h 32"/>
                  <a:gd name="T44" fmla="*/ 76 w 76"/>
                  <a:gd name="T45" fmla="*/ 32 h 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 h="32">
                    <a:moveTo>
                      <a:pt x="72" y="10"/>
                    </a:moveTo>
                    <a:lnTo>
                      <a:pt x="53" y="3"/>
                    </a:lnTo>
                    <a:lnTo>
                      <a:pt x="41" y="0"/>
                    </a:lnTo>
                    <a:lnTo>
                      <a:pt x="31" y="0"/>
                    </a:lnTo>
                    <a:lnTo>
                      <a:pt x="3" y="7"/>
                    </a:lnTo>
                    <a:lnTo>
                      <a:pt x="0" y="7"/>
                    </a:lnTo>
                    <a:lnTo>
                      <a:pt x="0" y="10"/>
                    </a:lnTo>
                    <a:lnTo>
                      <a:pt x="6" y="13"/>
                    </a:lnTo>
                    <a:lnTo>
                      <a:pt x="60" y="29"/>
                    </a:lnTo>
                    <a:lnTo>
                      <a:pt x="76" y="32"/>
                    </a:lnTo>
                    <a:lnTo>
                      <a:pt x="72" y="1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85" name="Freeform 193"/>
              <p:cNvSpPr>
                <a:spLocks/>
              </p:cNvSpPr>
              <p:nvPr/>
            </p:nvSpPr>
            <p:spPr bwMode="auto">
              <a:xfrm>
                <a:off x="1208" y="2799"/>
                <a:ext cx="95" cy="32"/>
              </a:xfrm>
              <a:custGeom>
                <a:avLst/>
                <a:gdLst>
                  <a:gd name="T0" fmla="*/ 34 w 95"/>
                  <a:gd name="T1" fmla="*/ 3 h 32"/>
                  <a:gd name="T2" fmla="*/ 34 w 95"/>
                  <a:gd name="T3" fmla="*/ 3 h 32"/>
                  <a:gd name="T4" fmla="*/ 22 w 95"/>
                  <a:gd name="T5" fmla="*/ 0 h 32"/>
                  <a:gd name="T6" fmla="*/ 15 w 95"/>
                  <a:gd name="T7" fmla="*/ 0 h 32"/>
                  <a:gd name="T8" fmla="*/ 0 w 95"/>
                  <a:gd name="T9" fmla="*/ 3 h 32"/>
                  <a:gd name="T10" fmla="*/ 3 w 95"/>
                  <a:gd name="T11" fmla="*/ 16 h 32"/>
                  <a:gd name="T12" fmla="*/ 41 w 95"/>
                  <a:gd name="T13" fmla="*/ 28 h 32"/>
                  <a:gd name="T14" fmla="*/ 41 w 95"/>
                  <a:gd name="T15" fmla="*/ 28 h 32"/>
                  <a:gd name="T16" fmla="*/ 50 w 95"/>
                  <a:gd name="T17" fmla="*/ 32 h 32"/>
                  <a:gd name="T18" fmla="*/ 60 w 95"/>
                  <a:gd name="T19" fmla="*/ 32 h 32"/>
                  <a:gd name="T20" fmla="*/ 91 w 95"/>
                  <a:gd name="T21" fmla="*/ 25 h 32"/>
                  <a:gd name="T22" fmla="*/ 91 w 95"/>
                  <a:gd name="T23" fmla="*/ 25 h 32"/>
                  <a:gd name="T24" fmla="*/ 95 w 95"/>
                  <a:gd name="T25" fmla="*/ 25 h 32"/>
                  <a:gd name="T26" fmla="*/ 95 w 95"/>
                  <a:gd name="T27" fmla="*/ 22 h 32"/>
                  <a:gd name="T28" fmla="*/ 88 w 95"/>
                  <a:gd name="T29" fmla="*/ 19 h 32"/>
                  <a:gd name="T30" fmla="*/ 34 w 95"/>
                  <a:gd name="T31" fmla="*/ 3 h 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5"/>
                  <a:gd name="T49" fmla="*/ 0 h 32"/>
                  <a:gd name="T50" fmla="*/ 95 w 95"/>
                  <a:gd name="T51" fmla="*/ 32 h 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5" h="32">
                    <a:moveTo>
                      <a:pt x="34" y="3"/>
                    </a:moveTo>
                    <a:lnTo>
                      <a:pt x="34" y="3"/>
                    </a:lnTo>
                    <a:lnTo>
                      <a:pt x="22" y="0"/>
                    </a:lnTo>
                    <a:lnTo>
                      <a:pt x="15" y="0"/>
                    </a:lnTo>
                    <a:lnTo>
                      <a:pt x="0" y="3"/>
                    </a:lnTo>
                    <a:lnTo>
                      <a:pt x="3" y="16"/>
                    </a:lnTo>
                    <a:lnTo>
                      <a:pt x="41" y="28"/>
                    </a:lnTo>
                    <a:lnTo>
                      <a:pt x="50" y="32"/>
                    </a:lnTo>
                    <a:lnTo>
                      <a:pt x="60" y="32"/>
                    </a:lnTo>
                    <a:lnTo>
                      <a:pt x="91" y="25"/>
                    </a:lnTo>
                    <a:lnTo>
                      <a:pt x="95" y="25"/>
                    </a:lnTo>
                    <a:lnTo>
                      <a:pt x="95" y="22"/>
                    </a:lnTo>
                    <a:lnTo>
                      <a:pt x="88" y="19"/>
                    </a:lnTo>
                    <a:lnTo>
                      <a:pt x="34" y="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86" name="Freeform 194"/>
              <p:cNvSpPr>
                <a:spLocks/>
              </p:cNvSpPr>
              <p:nvPr/>
            </p:nvSpPr>
            <p:spPr bwMode="auto">
              <a:xfrm>
                <a:off x="1189" y="2802"/>
                <a:ext cx="22" cy="13"/>
              </a:xfrm>
              <a:custGeom>
                <a:avLst/>
                <a:gdLst>
                  <a:gd name="T0" fmla="*/ 19 w 22"/>
                  <a:gd name="T1" fmla="*/ 0 h 13"/>
                  <a:gd name="T2" fmla="*/ 0 w 22"/>
                  <a:gd name="T3" fmla="*/ 3 h 13"/>
                  <a:gd name="T4" fmla="*/ 0 w 22"/>
                  <a:gd name="T5" fmla="*/ 3 h 13"/>
                  <a:gd name="T6" fmla="*/ 0 w 22"/>
                  <a:gd name="T7" fmla="*/ 3 h 13"/>
                  <a:gd name="T8" fmla="*/ 0 w 22"/>
                  <a:gd name="T9" fmla="*/ 3 h 13"/>
                  <a:gd name="T10" fmla="*/ 6 w 22"/>
                  <a:gd name="T11" fmla="*/ 6 h 13"/>
                  <a:gd name="T12" fmla="*/ 22 w 22"/>
                  <a:gd name="T13" fmla="*/ 13 h 13"/>
                  <a:gd name="T14" fmla="*/ 19 w 22"/>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3"/>
                  <a:gd name="T26" fmla="*/ 22 w 22"/>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3">
                    <a:moveTo>
                      <a:pt x="19" y="0"/>
                    </a:moveTo>
                    <a:lnTo>
                      <a:pt x="0" y="3"/>
                    </a:lnTo>
                    <a:lnTo>
                      <a:pt x="6" y="6"/>
                    </a:lnTo>
                    <a:lnTo>
                      <a:pt x="22" y="13"/>
                    </a:lnTo>
                    <a:lnTo>
                      <a:pt x="19"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87" name="Freeform 195"/>
              <p:cNvSpPr>
                <a:spLocks/>
              </p:cNvSpPr>
              <p:nvPr/>
            </p:nvSpPr>
            <p:spPr bwMode="auto">
              <a:xfrm>
                <a:off x="1211" y="2821"/>
                <a:ext cx="35" cy="22"/>
              </a:xfrm>
              <a:custGeom>
                <a:avLst/>
                <a:gdLst>
                  <a:gd name="T0" fmla="*/ 0 w 35"/>
                  <a:gd name="T1" fmla="*/ 0 h 22"/>
                  <a:gd name="T2" fmla="*/ 0 w 35"/>
                  <a:gd name="T3" fmla="*/ 22 h 22"/>
                  <a:gd name="T4" fmla="*/ 31 w 35"/>
                  <a:gd name="T5" fmla="*/ 16 h 22"/>
                  <a:gd name="T6" fmla="*/ 31 w 35"/>
                  <a:gd name="T7" fmla="*/ 16 h 22"/>
                  <a:gd name="T8" fmla="*/ 35 w 35"/>
                  <a:gd name="T9" fmla="*/ 13 h 22"/>
                  <a:gd name="T10" fmla="*/ 35 w 35"/>
                  <a:gd name="T11" fmla="*/ 13 h 22"/>
                  <a:gd name="T12" fmla="*/ 25 w 35"/>
                  <a:gd name="T13" fmla="*/ 10 h 22"/>
                  <a:gd name="T14" fmla="*/ 0 w 35"/>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22"/>
                  <a:gd name="T26" fmla="*/ 35 w 3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22">
                    <a:moveTo>
                      <a:pt x="0" y="0"/>
                    </a:moveTo>
                    <a:lnTo>
                      <a:pt x="0" y="22"/>
                    </a:lnTo>
                    <a:lnTo>
                      <a:pt x="31" y="16"/>
                    </a:lnTo>
                    <a:lnTo>
                      <a:pt x="35" y="13"/>
                    </a:lnTo>
                    <a:lnTo>
                      <a:pt x="25" y="10"/>
                    </a:lnTo>
                    <a:lnTo>
                      <a:pt x="0"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88" name="Freeform 196"/>
              <p:cNvSpPr>
                <a:spLocks/>
              </p:cNvSpPr>
              <p:nvPr/>
            </p:nvSpPr>
            <p:spPr bwMode="auto">
              <a:xfrm>
                <a:off x="1129" y="2808"/>
                <a:ext cx="82" cy="35"/>
              </a:xfrm>
              <a:custGeom>
                <a:avLst/>
                <a:gdLst>
                  <a:gd name="T0" fmla="*/ 82 w 82"/>
                  <a:gd name="T1" fmla="*/ 13 h 35"/>
                  <a:gd name="T2" fmla="*/ 57 w 82"/>
                  <a:gd name="T3" fmla="*/ 4 h 35"/>
                  <a:gd name="T4" fmla="*/ 57 w 82"/>
                  <a:gd name="T5" fmla="*/ 4 h 35"/>
                  <a:gd name="T6" fmla="*/ 44 w 82"/>
                  <a:gd name="T7" fmla="*/ 0 h 35"/>
                  <a:gd name="T8" fmla="*/ 34 w 82"/>
                  <a:gd name="T9" fmla="*/ 0 h 35"/>
                  <a:gd name="T10" fmla="*/ 0 w 82"/>
                  <a:gd name="T11" fmla="*/ 7 h 35"/>
                  <a:gd name="T12" fmla="*/ 0 w 82"/>
                  <a:gd name="T13" fmla="*/ 7 h 35"/>
                  <a:gd name="T14" fmla="*/ 0 w 82"/>
                  <a:gd name="T15" fmla="*/ 10 h 35"/>
                  <a:gd name="T16" fmla="*/ 0 w 82"/>
                  <a:gd name="T17" fmla="*/ 10 h 35"/>
                  <a:gd name="T18" fmla="*/ 6 w 82"/>
                  <a:gd name="T19" fmla="*/ 13 h 35"/>
                  <a:gd name="T20" fmla="*/ 60 w 82"/>
                  <a:gd name="T21" fmla="*/ 32 h 35"/>
                  <a:gd name="T22" fmla="*/ 60 w 82"/>
                  <a:gd name="T23" fmla="*/ 32 h 35"/>
                  <a:gd name="T24" fmla="*/ 72 w 82"/>
                  <a:gd name="T25" fmla="*/ 35 h 35"/>
                  <a:gd name="T26" fmla="*/ 82 w 82"/>
                  <a:gd name="T27" fmla="*/ 35 h 35"/>
                  <a:gd name="T28" fmla="*/ 82 w 82"/>
                  <a:gd name="T29" fmla="*/ 35 h 35"/>
                  <a:gd name="T30" fmla="*/ 82 w 82"/>
                  <a:gd name="T31" fmla="*/ 13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2"/>
                  <a:gd name="T49" fmla="*/ 0 h 35"/>
                  <a:gd name="T50" fmla="*/ 82 w 82"/>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2" h="35">
                    <a:moveTo>
                      <a:pt x="82" y="13"/>
                    </a:moveTo>
                    <a:lnTo>
                      <a:pt x="57" y="4"/>
                    </a:lnTo>
                    <a:lnTo>
                      <a:pt x="44" y="0"/>
                    </a:lnTo>
                    <a:lnTo>
                      <a:pt x="34" y="0"/>
                    </a:lnTo>
                    <a:lnTo>
                      <a:pt x="0" y="7"/>
                    </a:lnTo>
                    <a:lnTo>
                      <a:pt x="0" y="10"/>
                    </a:lnTo>
                    <a:lnTo>
                      <a:pt x="6" y="13"/>
                    </a:lnTo>
                    <a:lnTo>
                      <a:pt x="60" y="32"/>
                    </a:lnTo>
                    <a:lnTo>
                      <a:pt x="72" y="35"/>
                    </a:lnTo>
                    <a:lnTo>
                      <a:pt x="82" y="35"/>
                    </a:lnTo>
                    <a:lnTo>
                      <a:pt x="82" y="1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89" name="Freeform 197"/>
              <p:cNvSpPr>
                <a:spLocks/>
              </p:cNvSpPr>
              <p:nvPr/>
            </p:nvSpPr>
            <p:spPr bwMode="auto">
              <a:xfrm>
                <a:off x="1100" y="2821"/>
                <a:ext cx="86" cy="35"/>
              </a:xfrm>
              <a:custGeom>
                <a:avLst/>
                <a:gdLst>
                  <a:gd name="T0" fmla="*/ 22 w 86"/>
                  <a:gd name="T1" fmla="*/ 3 h 35"/>
                  <a:gd name="T2" fmla="*/ 22 w 86"/>
                  <a:gd name="T3" fmla="*/ 3 h 35"/>
                  <a:gd name="T4" fmla="*/ 13 w 86"/>
                  <a:gd name="T5" fmla="*/ 0 h 35"/>
                  <a:gd name="T6" fmla="*/ 3 w 86"/>
                  <a:gd name="T7" fmla="*/ 0 h 35"/>
                  <a:gd name="T8" fmla="*/ 0 w 86"/>
                  <a:gd name="T9" fmla="*/ 0 h 35"/>
                  <a:gd name="T10" fmla="*/ 0 w 86"/>
                  <a:gd name="T11" fmla="*/ 22 h 35"/>
                  <a:gd name="T12" fmla="*/ 25 w 86"/>
                  <a:gd name="T13" fmla="*/ 32 h 35"/>
                  <a:gd name="T14" fmla="*/ 25 w 86"/>
                  <a:gd name="T15" fmla="*/ 32 h 35"/>
                  <a:gd name="T16" fmla="*/ 38 w 86"/>
                  <a:gd name="T17" fmla="*/ 35 h 35"/>
                  <a:gd name="T18" fmla="*/ 48 w 86"/>
                  <a:gd name="T19" fmla="*/ 35 h 35"/>
                  <a:gd name="T20" fmla="*/ 82 w 86"/>
                  <a:gd name="T21" fmla="*/ 25 h 35"/>
                  <a:gd name="T22" fmla="*/ 82 w 86"/>
                  <a:gd name="T23" fmla="*/ 25 h 35"/>
                  <a:gd name="T24" fmla="*/ 86 w 86"/>
                  <a:gd name="T25" fmla="*/ 25 h 35"/>
                  <a:gd name="T26" fmla="*/ 86 w 86"/>
                  <a:gd name="T27" fmla="*/ 25 h 35"/>
                  <a:gd name="T28" fmla="*/ 79 w 86"/>
                  <a:gd name="T29" fmla="*/ 22 h 35"/>
                  <a:gd name="T30" fmla="*/ 22 w 86"/>
                  <a:gd name="T31" fmla="*/ 3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6"/>
                  <a:gd name="T49" fmla="*/ 0 h 35"/>
                  <a:gd name="T50" fmla="*/ 86 w 86"/>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6" h="35">
                    <a:moveTo>
                      <a:pt x="22" y="3"/>
                    </a:moveTo>
                    <a:lnTo>
                      <a:pt x="22" y="3"/>
                    </a:lnTo>
                    <a:lnTo>
                      <a:pt x="13" y="0"/>
                    </a:lnTo>
                    <a:lnTo>
                      <a:pt x="3" y="0"/>
                    </a:lnTo>
                    <a:lnTo>
                      <a:pt x="0" y="0"/>
                    </a:lnTo>
                    <a:lnTo>
                      <a:pt x="0" y="22"/>
                    </a:lnTo>
                    <a:lnTo>
                      <a:pt x="25" y="32"/>
                    </a:lnTo>
                    <a:lnTo>
                      <a:pt x="38" y="35"/>
                    </a:lnTo>
                    <a:lnTo>
                      <a:pt x="48" y="35"/>
                    </a:lnTo>
                    <a:lnTo>
                      <a:pt x="82" y="25"/>
                    </a:lnTo>
                    <a:lnTo>
                      <a:pt x="86" y="25"/>
                    </a:lnTo>
                    <a:lnTo>
                      <a:pt x="79" y="22"/>
                    </a:lnTo>
                    <a:lnTo>
                      <a:pt x="22" y="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90" name="Freeform 198"/>
              <p:cNvSpPr>
                <a:spLocks/>
              </p:cNvSpPr>
              <p:nvPr/>
            </p:nvSpPr>
            <p:spPr bwMode="auto">
              <a:xfrm>
                <a:off x="1065" y="2821"/>
                <a:ext cx="35" cy="22"/>
              </a:xfrm>
              <a:custGeom>
                <a:avLst/>
                <a:gdLst>
                  <a:gd name="T0" fmla="*/ 35 w 35"/>
                  <a:gd name="T1" fmla="*/ 0 h 22"/>
                  <a:gd name="T2" fmla="*/ 3 w 35"/>
                  <a:gd name="T3" fmla="*/ 6 h 22"/>
                  <a:gd name="T4" fmla="*/ 3 w 35"/>
                  <a:gd name="T5" fmla="*/ 6 h 22"/>
                  <a:gd name="T6" fmla="*/ 0 w 35"/>
                  <a:gd name="T7" fmla="*/ 6 h 22"/>
                  <a:gd name="T8" fmla="*/ 0 w 35"/>
                  <a:gd name="T9" fmla="*/ 10 h 22"/>
                  <a:gd name="T10" fmla="*/ 7 w 35"/>
                  <a:gd name="T11" fmla="*/ 13 h 22"/>
                  <a:gd name="T12" fmla="*/ 35 w 35"/>
                  <a:gd name="T13" fmla="*/ 22 h 22"/>
                  <a:gd name="T14" fmla="*/ 35 w 35"/>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22"/>
                  <a:gd name="T26" fmla="*/ 35 w 3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22">
                    <a:moveTo>
                      <a:pt x="35" y="0"/>
                    </a:moveTo>
                    <a:lnTo>
                      <a:pt x="3" y="6"/>
                    </a:lnTo>
                    <a:lnTo>
                      <a:pt x="0" y="6"/>
                    </a:lnTo>
                    <a:lnTo>
                      <a:pt x="0" y="10"/>
                    </a:lnTo>
                    <a:lnTo>
                      <a:pt x="7" y="13"/>
                    </a:lnTo>
                    <a:lnTo>
                      <a:pt x="35" y="22"/>
                    </a:lnTo>
                    <a:lnTo>
                      <a:pt x="35"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91" name="Freeform 199"/>
              <p:cNvSpPr>
                <a:spLocks/>
              </p:cNvSpPr>
              <p:nvPr/>
            </p:nvSpPr>
            <p:spPr bwMode="auto">
              <a:xfrm>
                <a:off x="1100" y="2850"/>
                <a:ext cx="22" cy="15"/>
              </a:xfrm>
              <a:custGeom>
                <a:avLst/>
                <a:gdLst>
                  <a:gd name="T0" fmla="*/ 0 w 22"/>
                  <a:gd name="T1" fmla="*/ 0 h 15"/>
                  <a:gd name="T2" fmla="*/ 0 w 22"/>
                  <a:gd name="T3" fmla="*/ 15 h 15"/>
                  <a:gd name="T4" fmla="*/ 19 w 22"/>
                  <a:gd name="T5" fmla="*/ 9 h 15"/>
                  <a:gd name="T6" fmla="*/ 19 w 22"/>
                  <a:gd name="T7" fmla="*/ 9 h 15"/>
                  <a:gd name="T8" fmla="*/ 22 w 22"/>
                  <a:gd name="T9" fmla="*/ 9 h 15"/>
                  <a:gd name="T10" fmla="*/ 22 w 22"/>
                  <a:gd name="T11" fmla="*/ 9 h 15"/>
                  <a:gd name="T12" fmla="*/ 16 w 22"/>
                  <a:gd name="T13" fmla="*/ 6 h 15"/>
                  <a:gd name="T14" fmla="*/ 0 w 22"/>
                  <a:gd name="T15" fmla="*/ 0 h 15"/>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5"/>
                  <a:gd name="T26" fmla="*/ 22 w 22"/>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5">
                    <a:moveTo>
                      <a:pt x="0" y="0"/>
                    </a:moveTo>
                    <a:lnTo>
                      <a:pt x="0" y="15"/>
                    </a:lnTo>
                    <a:lnTo>
                      <a:pt x="19" y="9"/>
                    </a:lnTo>
                    <a:lnTo>
                      <a:pt x="22" y="9"/>
                    </a:lnTo>
                    <a:lnTo>
                      <a:pt x="16" y="6"/>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92" name="Freeform 200"/>
              <p:cNvSpPr>
                <a:spLocks/>
              </p:cNvSpPr>
              <p:nvPr/>
            </p:nvSpPr>
            <p:spPr bwMode="auto">
              <a:xfrm>
                <a:off x="1002" y="2834"/>
                <a:ext cx="98" cy="34"/>
              </a:xfrm>
              <a:custGeom>
                <a:avLst/>
                <a:gdLst>
                  <a:gd name="T0" fmla="*/ 98 w 98"/>
                  <a:gd name="T1" fmla="*/ 16 h 34"/>
                  <a:gd name="T2" fmla="*/ 60 w 98"/>
                  <a:gd name="T3" fmla="*/ 3 h 34"/>
                  <a:gd name="T4" fmla="*/ 60 w 98"/>
                  <a:gd name="T5" fmla="*/ 3 h 34"/>
                  <a:gd name="T6" fmla="*/ 47 w 98"/>
                  <a:gd name="T7" fmla="*/ 0 h 34"/>
                  <a:gd name="T8" fmla="*/ 38 w 98"/>
                  <a:gd name="T9" fmla="*/ 0 h 34"/>
                  <a:gd name="T10" fmla="*/ 0 w 98"/>
                  <a:gd name="T11" fmla="*/ 6 h 34"/>
                  <a:gd name="T12" fmla="*/ 0 w 98"/>
                  <a:gd name="T13" fmla="*/ 6 h 34"/>
                  <a:gd name="T14" fmla="*/ 0 w 98"/>
                  <a:gd name="T15" fmla="*/ 6 h 34"/>
                  <a:gd name="T16" fmla="*/ 0 w 98"/>
                  <a:gd name="T17" fmla="*/ 9 h 34"/>
                  <a:gd name="T18" fmla="*/ 6 w 98"/>
                  <a:gd name="T19" fmla="*/ 12 h 34"/>
                  <a:gd name="T20" fmla="*/ 60 w 98"/>
                  <a:gd name="T21" fmla="*/ 31 h 34"/>
                  <a:gd name="T22" fmla="*/ 60 w 98"/>
                  <a:gd name="T23" fmla="*/ 31 h 34"/>
                  <a:gd name="T24" fmla="*/ 73 w 98"/>
                  <a:gd name="T25" fmla="*/ 34 h 34"/>
                  <a:gd name="T26" fmla="*/ 82 w 98"/>
                  <a:gd name="T27" fmla="*/ 34 h 34"/>
                  <a:gd name="T28" fmla="*/ 98 w 98"/>
                  <a:gd name="T29" fmla="*/ 31 h 34"/>
                  <a:gd name="T30" fmla="*/ 98 w 98"/>
                  <a:gd name="T31" fmla="*/ 16 h 3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8"/>
                  <a:gd name="T49" fmla="*/ 0 h 34"/>
                  <a:gd name="T50" fmla="*/ 98 w 98"/>
                  <a:gd name="T51" fmla="*/ 34 h 3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8" h="34">
                    <a:moveTo>
                      <a:pt x="98" y="16"/>
                    </a:moveTo>
                    <a:lnTo>
                      <a:pt x="60" y="3"/>
                    </a:lnTo>
                    <a:lnTo>
                      <a:pt x="47" y="0"/>
                    </a:lnTo>
                    <a:lnTo>
                      <a:pt x="38" y="0"/>
                    </a:lnTo>
                    <a:lnTo>
                      <a:pt x="0" y="6"/>
                    </a:lnTo>
                    <a:lnTo>
                      <a:pt x="0" y="9"/>
                    </a:lnTo>
                    <a:lnTo>
                      <a:pt x="6" y="12"/>
                    </a:lnTo>
                    <a:lnTo>
                      <a:pt x="60" y="31"/>
                    </a:lnTo>
                    <a:lnTo>
                      <a:pt x="73" y="34"/>
                    </a:lnTo>
                    <a:lnTo>
                      <a:pt x="82" y="34"/>
                    </a:lnTo>
                    <a:lnTo>
                      <a:pt x="98" y="31"/>
                    </a:lnTo>
                    <a:lnTo>
                      <a:pt x="98" y="1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93" name="Freeform 201"/>
              <p:cNvSpPr>
                <a:spLocks/>
              </p:cNvSpPr>
              <p:nvPr/>
            </p:nvSpPr>
            <p:spPr bwMode="auto">
              <a:xfrm>
                <a:off x="932" y="2846"/>
                <a:ext cx="127" cy="35"/>
              </a:xfrm>
              <a:custGeom>
                <a:avLst/>
                <a:gdLst>
                  <a:gd name="T0" fmla="*/ 124 w 127"/>
                  <a:gd name="T1" fmla="*/ 29 h 35"/>
                  <a:gd name="T2" fmla="*/ 124 w 127"/>
                  <a:gd name="T3" fmla="*/ 29 h 35"/>
                  <a:gd name="T4" fmla="*/ 127 w 127"/>
                  <a:gd name="T5" fmla="*/ 26 h 35"/>
                  <a:gd name="T6" fmla="*/ 127 w 127"/>
                  <a:gd name="T7" fmla="*/ 26 h 35"/>
                  <a:gd name="T8" fmla="*/ 117 w 127"/>
                  <a:gd name="T9" fmla="*/ 22 h 35"/>
                  <a:gd name="T10" fmla="*/ 64 w 127"/>
                  <a:gd name="T11" fmla="*/ 4 h 35"/>
                  <a:gd name="T12" fmla="*/ 64 w 127"/>
                  <a:gd name="T13" fmla="*/ 4 h 35"/>
                  <a:gd name="T14" fmla="*/ 51 w 127"/>
                  <a:gd name="T15" fmla="*/ 0 h 35"/>
                  <a:gd name="T16" fmla="*/ 42 w 127"/>
                  <a:gd name="T17" fmla="*/ 0 h 35"/>
                  <a:gd name="T18" fmla="*/ 4 w 127"/>
                  <a:gd name="T19" fmla="*/ 7 h 35"/>
                  <a:gd name="T20" fmla="*/ 4 w 127"/>
                  <a:gd name="T21" fmla="*/ 7 h 35"/>
                  <a:gd name="T22" fmla="*/ 0 w 127"/>
                  <a:gd name="T23" fmla="*/ 7 h 35"/>
                  <a:gd name="T24" fmla="*/ 0 w 127"/>
                  <a:gd name="T25" fmla="*/ 10 h 35"/>
                  <a:gd name="T26" fmla="*/ 7 w 127"/>
                  <a:gd name="T27" fmla="*/ 13 h 35"/>
                  <a:gd name="T28" fmla="*/ 64 w 127"/>
                  <a:gd name="T29" fmla="*/ 32 h 35"/>
                  <a:gd name="T30" fmla="*/ 64 w 127"/>
                  <a:gd name="T31" fmla="*/ 32 h 35"/>
                  <a:gd name="T32" fmla="*/ 76 w 127"/>
                  <a:gd name="T33" fmla="*/ 35 h 35"/>
                  <a:gd name="T34" fmla="*/ 86 w 127"/>
                  <a:gd name="T35" fmla="*/ 35 h 35"/>
                  <a:gd name="T36" fmla="*/ 124 w 127"/>
                  <a:gd name="T37" fmla="*/ 29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7"/>
                  <a:gd name="T58" fmla="*/ 0 h 35"/>
                  <a:gd name="T59" fmla="*/ 127 w 127"/>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7" h="35">
                    <a:moveTo>
                      <a:pt x="124" y="29"/>
                    </a:moveTo>
                    <a:lnTo>
                      <a:pt x="124" y="29"/>
                    </a:lnTo>
                    <a:lnTo>
                      <a:pt x="127" y="26"/>
                    </a:lnTo>
                    <a:lnTo>
                      <a:pt x="117" y="22"/>
                    </a:lnTo>
                    <a:lnTo>
                      <a:pt x="64" y="4"/>
                    </a:lnTo>
                    <a:lnTo>
                      <a:pt x="51" y="0"/>
                    </a:lnTo>
                    <a:lnTo>
                      <a:pt x="42" y="0"/>
                    </a:lnTo>
                    <a:lnTo>
                      <a:pt x="4" y="7"/>
                    </a:lnTo>
                    <a:lnTo>
                      <a:pt x="0" y="7"/>
                    </a:lnTo>
                    <a:lnTo>
                      <a:pt x="0" y="10"/>
                    </a:lnTo>
                    <a:lnTo>
                      <a:pt x="7" y="13"/>
                    </a:lnTo>
                    <a:lnTo>
                      <a:pt x="64" y="32"/>
                    </a:lnTo>
                    <a:lnTo>
                      <a:pt x="76" y="35"/>
                    </a:lnTo>
                    <a:lnTo>
                      <a:pt x="86" y="35"/>
                    </a:lnTo>
                    <a:lnTo>
                      <a:pt x="124" y="2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94" name="Freeform 202"/>
              <p:cNvSpPr>
                <a:spLocks/>
              </p:cNvSpPr>
              <p:nvPr/>
            </p:nvSpPr>
            <p:spPr bwMode="auto">
              <a:xfrm>
                <a:off x="863" y="2859"/>
                <a:ext cx="126" cy="38"/>
              </a:xfrm>
              <a:custGeom>
                <a:avLst/>
                <a:gdLst>
                  <a:gd name="T0" fmla="*/ 123 w 126"/>
                  <a:gd name="T1" fmla="*/ 28 h 38"/>
                  <a:gd name="T2" fmla="*/ 123 w 126"/>
                  <a:gd name="T3" fmla="*/ 28 h 38"/>
                  <a:gd name="T4" fmla="*/ 126 w 126"/>
                  <a:gd name="T5" fmla="*/ 28 h 38"/>
                  <a:gd name="T6" fmla="*/ 126 w 126"/>
                  <a:gd name="T7" fmla="*/ 25 h 38"/>
                  <a:gd name="T8" fmla="*/ 120 w 126"/>
                  <a:gd name="T9" fmla="*/ 22 h 38"/>
                  <a:gd name="T10" fmla="*/ 63 w 126"/>
                  <a:gd name="T11" fmla="*/ 3 h 38"/>
                  <a:gd name="T12" fmla="*/ 63 w 126"/>
                  <a:gd name="T13" fmla="*/ 3 h 38"/>
                  <a:gd name="T14" fmla="*/ 54 w 126"/>
                  <a:gd name="T15" fmla="*/ 0 h 38"/>
                  <a:gd name="T16" fmla="*/ 41 w 126"/>
                  <a:gd name="T17" fmla="*/ 0 h 38"/>
                  <a:gd name="T18" fmla="*/ 3 w 126"/>
                  <a:gd name="T19" fmla="*/ 6 h 38"/>
                  <a:gd name="T20" fmla="*/ 3 w 126"/>
                  <a:gd name="T21" fmla="*/ 6 h 38"/>
                  <a:gd name="T22" fmla="*/ 0 w 126"/>
                  <a:gd name="T23" fmla="*/ 9 h 38"/>
                  <a:gd name="T24" fmla="*/ 0 w 126"/>
                  <a:gd name="T25" fmla="*/ 9 h 38"/>
                  <a:gd name="T26" fmla="*/ 6 w 126"/>
                  <a:gd name="T27" fmla="*/ 13 h 38"/>
                  <a:gd name="T28" fmla="*/ 63 w 126"/>
                  <a:gd name="T29" fmla="*/ 35 h 38"/>
                  <a:gd name="T30" fmla="*/ 63 w 126"/>
                  <a:gd name="T31" fmla="*/ 35 h 38"/>
                  <a:gd name="T32" fmla="*/ 76 w 126"/>
                  <a:gd name="T33" fmla="*/ 38 h 38"/>
                  <a:gd name="T34" fmla="*/ 85 w 126"/>
                  <a:gd name="T35" fmla="*/ 38 h 38"/>
                  <a:gd name="T36" fmla="*/ 123 w 126"/>
                  <a:gd name="T37" fmla="*/ 28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6"/>
                  <a:gd name="T58" fmla="*/ 0 h 38"/>
                  <a:gd name="T59" fmla="*/ 126 w 126"/>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6" h="38">
                    <a:moveTo>
                      <a:pt x="123" y="28"/>
                    </a:moveTo>
                    <a:lnTo>
                      <a:pt x="123" y="28"/>
                    </a:lnTo>
                    <a:lnTo>
                      <a:pt x="126" y="28"/>
                    </a:lnTo>
                    <a:lnTo>
                      <a:pt x="126" y="25"/>
                    </a:lnTo>
                    <a:lnTo>
                      <a:pt x="120" y="22"/>
                    </a:lnTo>
                    <a:lnTo>
                      <a:pt x="63" y="3"/>
                    </a:lnTo>
                    <a:lnTo>
                      <a:pt x="54" y="0"/>
                    </a:lnTo>
                    <a:lnTo>
                      <a:pt x="41" y="0"/>
                    </a:lnTo>
                    <a:lnTo>
                      <a:pt x="3" y="6"/>
                    </a:lnTo>
                    <a:lnTo>
                      <a:pt x="0" y="9"/>
                    </a:lnTo>
                    <a:lnTo>
                      <a:pt x="6" y="13"/>
                    </a:lnTo>
                    <a:lnTo>
                      <a:pt x="63" y="35"/>
                    </a:lnTo>
                    <a:lnTo>
                      <a:pt x="76" y="38"/>
                    </a:lnTo>
                    <a:lnTo>
                      <a:pt x="85" y="38"/>
                    </a:lnTo>
                    <a:lnTo>
                      <a:pt x="123" y="28"/>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95" name="Freeform 203"/>
              <p:cNvSpPr>
                <a:spLocks/>
              </p:cNvSpPr>
              <p:nvPr/>
            </p:nvSpPr>
            <p:spPr bwMode="auto">
              <a:xfrm>
                <a:off x="825" y="2872"/>
                <a:ext cx="95" cy="38"/>
              </a:xfrm>
              <a:custGeom>
                <a:avLst/>
                <a:gdLst>
                  <a:gd name="T0" fmla="*/ 0 w 95"/>
                  <a:gd name="T1" fmla="*/ 25 h 38"/>
                  <a:gd name="T2" fmla="*/ 28 w 95"/>
                  <a:gd name="T3" fmla="*/ 34 h 38"/>
                  <a:gd name="T4" fmla="*/ 28 w 95"/>
                  <a:gd name="T5" fmla="*/ 34 h 38"/>
                  <a:gd name="T6" fmla="*/ 41 w 95"/>
                  <a:gd name="T7" fmla="*/ 38 h 38"/>
                  <a:gd name="T8" fmla="*/ 50 w 95"/>
                  <a:gd name="T9" fmla="*/ 38 h 38"/>
                  <a:gd name="T10" fmla="*/ 92 w 95"/>
                  <a:gd name="T11" fmla="*/ 31 h 38"/>
                  <a:gd name="T12" fmla="*/ 92 w 95"/>
                  <a:gd name="T13" fmla="*/ 31 h 38"/>
                  <a:gd name="T14" fmla="*/ 95 w 95"/>
                  <a:gd name="T15" fmla="*/ 28 h 38"/>
                  <a:gd name="T16" fmla="*/ 95 w 95"/>
                  <a:gd name="T17" fmla="*/ 28 h 38"/>
                  <a:gd name="T18" fmla="*/ 88 w 95"/>
                  <a:gd name="T19" fmla="*/ 25 h 38"/>
                  <a:gd name="T20" fmla="*/ 31 w 95"/>
                  <a:gd name="T21" fmla="*/ 3 h 38"/>
                  <a:gd name="T22" fmla="*/ 31 w 95"/>
                  <a:gd name="T23" fmla="*/ 3 h 38"/>
                  <a:gd name="T24" fmla="*/ 19 w 95"/>
                  <a:gd name="T25" fmla="*/ 0 h 38"/>
                  <a:gd name="T26" fmla="*/ 9 w 95"/>
                  <a:gd name="T27" fmla="*/ 0 h 38"/>
                  <a:gd name="T28" fmla="*/ 0 w 95"/>
                  <a:gd name="T29" fmla="*/ 3 h 38"/>
                  <a:gd name="T30" fmla="*/ 0 w 95"/>
                  <a:gd name="T31" fmla="*/ 25 h 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5"/>
                  <a:gd name="T49" fmla="*/ 0 h 38"/>
                  <a:gd name="T50" fmla="*/ 95 w 95"/>
                  <a:gd name="T51" fmla="*/ 38 h 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5" h="38">
                    <a:moveTo>
                      <a:pt x="0" y="25"/>
                    </a:moveTo>
                    <a:lnTo>
                      <a:pt x="28" y="34"/>
                    </a:lnTo>
                    <a:lnTo>
                      <a:pt x="41" y="38"/>
                    </a:lnTo>
                    <a:lnTo>
                      <a:pt x="50" y="38"/>
                    </a:lnTo>
                    <a:lnTo>
                      <a:pt x="92" y="31"/>
                    </a:lnTo>
                    <a:lnTo>
                      <a:pt x="95" y="28"/>
                    </a:lnTo>
                    <a:lnTo>
                      <a:pt x="88" y="25"/>
                    </a:lnTo>
                    <a:lnTo>
                      <a:pt x="31" y="3"/>
                    </a:lnTo>
                    <a:lnTo>
                      <a:pt x="19" y="0"/>
                    </a:lnTo>
                    <a:lnTo>
                      <a:pt x="9" y="0"/>
                    </a:lnTo>
                    <a:lnTo>
                      <a:pt x="0" y="3"/>
                    </a:lnTo>
                    <a:lnTo>
                      <a:pt x="0" y="25"/>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96" name="Freeform 204"/>
              <p:cNvSpPr>
                <a:spLocks/>
              </p:cNvSpPr>
              <p:nvPr/>
            </p:nvSpPr>
            <p:spPr bwMode="auto">
              <a:xfrm>
                <a:off x="790" y="2875"/>
                <a:ext cx="35" cy="22"/>
              </a:xfrm>
              <a:custGeom>
                <a:avLst/>
                <a:gdLst>
                  <a:gd name="T0" fmla="*/ 35 w 35"/>
                  <a:gd name="T1" fmla="*/ 0 h 22"/>
                  <a:gd name="T2" fmla="*/ 3 w 35"/>
                  <a:gd name="T3" fmla="*/ 6 h 22"/>
                  <a:gd name="T4" fmla="*/ 3 w 35"/>
                  <a:gd name="T5" fmla="*/ 6 h 22"/>
                  <a:gd name="T6" fmla="*/ 0 w 35"/>
                  <a:gd name="T7" fmla="*/ 6 h 22"/>
                  <a:gd name="T8" fmla="*/ 0 w 35"/>
                  <a:gd name="T9" fmla="*/ 9 h 22"/>
                  <a:gd name="T10" fmla="*/ 6 w 35"/>
                  <a:gd name="T11" fmla="*/ 12 h 22"/>
                  <a:gd name="T12" fmla="*/ 35 w 35"/>
                  <a:gd name="T13" fmla="*/ 22 h 22"/>
                  <a:gd name="T14" fmla="*/ 35 w 35"/>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22"/>
                  <a:gd name="T26" fmla="*/ 35 w 3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22">
                    <a:moveTo>
                      <a:pt x="35" y="0"/>
                    </a:moveTo>
                    <a:lnTo>
                      <a:pt x="3" y="6"/>
                    </a:lnTo>
                    <a:lnTo>
                      <a:pt x="0" y="6"/>
                    </a:lnTo>
                    <a:lnTo>
                      <a:pt x="0" y="9"/>
                    </a:lnTo>
                    <a:lnTo>
                      <a:pt x="6" y="12"/>
                    </a:lnTo>
                    <a:lnTo>
                      <a:pt x="35" y="22"/>
                    </a:lnTo>
                    <a:lnTo>
                      <a:pt x="35"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grpSp>
        <p:grpSp>
          <p:nvGrpSpPr>
            <p:cNvPr id="15453" name="Group 406"/>
            <p:cNvGrpSpPr>
              <a:grpSpLocks/>
            </p:cNvGrpSpPr>
            <p:nvPr/>
          </p:nvGrpSpPr>
          <p:grpSpPr bwMode="auto">
            <a:xfrm>
              <a:off x="887321" y="4261944"/>
              <a:ext cx="1738131" cy="417464"/>
              <a:chOff x="559" y="2685"/>
              <a:chExt cx="1095" cy="263"/>
            </a:xfrm>
          </p:grpSpPr>
          <p:sp>
            <p:nvSpPr>
              <p:cNvPr id="15597" name="Freeform 206"/>
              <p:cNvSpPr>
                <a:spLocks/>
              </p:cNvSpPr>
              <p:nvPr/>
            </p:nvSpPr>
            <p:spPr bwMode="auto">
              <a:xfrm>
                <a:off x="1651" y="2796"/>
                <a:ext cx="3" cy="3"/>
              </a:xfrm>
              <a:custGeom>
                <a:avLst/>
                <a:gdLst>
                  <a:gd name="T0" fmla="*/ 0 w 3"/>
                  <a:gd name="T1" fmla="*/ 0 h 3"/>
                  <a:gd name="T2" fmla="*/ 0 w 3"/>
                  <a:gd name="T3" fmla="*/ 3 h 3"/>
                  <a:gd name="T4" fmla="*/ 0 w 3"/>
                  <a:gd name="T5" fmla="*/ 3 h 3"/>
                  <a:gd name="T6" fmla="*/ 3 w 3"/>
                  <a:gd name="T7" fmla="*/ 3 h 3"/>
                  <a:gd name="T8" fmla="*/ 0 w 3"/>
                  <a:gd name="T9" fmla="*/ 0 h 3"/>
                  <a:gd name="T10" fmla="*/ 0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0"/>
                    </a:moveTo>
                    <a:lnTo>
                      <a:pt x="0" y="3"/>
                    </a:lnTo>
                    <a:lnTo>
                      <a:pt x="3" y="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98" name="Freeform 207"/>
              <p:cNvSpPr>
                <a:spLocks/>
              </p:cNvSpPr>
              <p:nvPr/>
            </p:nvSpPr>
            <p:spPr bwMode="auto">
              <a:xfrm>
                <a:off x="1546" y="2777"/>
                <a:ext cx="105" cy="28"/>
              </a:xfrm>
              <a:custGeom>
                <a:avLst/>
                <a:gdLst>
                  <a:gd name="T0" fmla="*/ 105 w 105"/>
                  <a:gd name="T1" fmla="*/ 19 h 28"/>
                  <a:gd name="T2" fmla="*/ 105 w 105"/>
                  <a:gd name="T3" fmla="*/ 19 h 28"/>
                  <a:gd name="T4" fmla="*/ 98 w 105"/>
                  <a:gd name="T5" fmla="*/ 16 h 28"/>
                  <a:gd name="T6" fmla="*/ 48 w 105"/>
                  <a:gd name="T7" fmla="*/ 0 h 28"/>
                  <a:gd name="T8" fmla="*/ 48 w 105"/>
                  <a:gd name="T9" fmla="*/ 0 h 28"/>
                  <a:gd name="T10" fmla="*/ 29 w 105"/>
                  <a:gd name="T11" fmla="*/ 0 h 28"/>
                  <a:gd name="T12" fmla="*/ 3 w 105"/>
                  <a:gd name="T13" fmla="*/ 3 h 28"/>
                  <a:gd name="T14" fmla="*/ 3 w 105"/>
                  <a:gd name="T15" fmla="*/ 3 h 28"/>
                  <a:gd name="T16" fmla="*/ 0 w 105"/>
                  <a:gd name="T17" fmla="*/ 6 h 28"/>
                  <a:gd name="T18" fmla="*/ 0 w 105"/>
                  <a:gd name="T19" fmla="*/ 6 h 28"/>
                  <a:gd name="T20" fmla="*/ 10 w 105"/>
                  <a:gd name="T21" fmla="*/ 9 h 28"/>
                  <a:gd name="T22" fmla="*/ 60 w 105"/>
                  <a:gd name="T23" fmla="*/ 25 h 28"/>
                  <a:gd name="T24" fmla="*/ 60 w 105"/>
                  <a:gd name="T25" fmla="*/ 25 h 28"/>
                  <a:gd name="T26" fmla="*/ 79 w 105"/>
                  <a:gd name="T27" fmla="*/ 28 h 28"/>
                  <a:gd name="T28" fmla="*/ 105 w 105"/>
                  <a:gd name="T29" fmla="*/ 22 h 28"/>
                  <a:gd name="T30" fmla="*/ 105 w 105"/>
                  <a:gd name="T31" fmla="*/ 22 h 28"/>
                  <a:gd name="T32" fmla="*/ 105 w 105"/>
                  <a:gd name="T33" fmla="*/ 22 h 28"/>
                  <a:gd name="T34" fmla="*/ 105 w 105"/>
                  <a:gd name="T35" fmla="*/ 19 h 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5"/>
                  <a:gd name="T55" fmla="*/ 0 h 28"/>
                  <a:gd name="T56" fmla="*/ 105 w 105"/>
                  <a:gd name="T57" fmla="*/ 28 h 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5" h="28">
                    <a:moveTo>
                      <a:pt x="105" y="19"/>
                    </a:moveTo>
                    <a:lnTo>
                      <a:pt x="105" y="19"/>
                    </a:lnTo>
                    <a:lnTo>
                      <a:pt x="98" y="16"/>
                    </a:lnTo>
                    <a:lnTo>
                      <a:pt x="48" y="0"/>
                    </a:lnTo>
                    <a:lnTo>
                      <a:pt x="29" y="0"/>
                    </a:lnTo>
                    <a:lnTo>
                      <a:pt x="3" y="3"/>
                    </a:lnTo>
                    <a:lnTo>
                      <a:pt x="0" y="6"/>
                    </a:lnTo>
                    <a:lnTo>
                      <a:pt x="10" y="9"/>
                    </a:lnTo>
                    <a:lnTo>
                      <a:pt x="60" y="25"/>
                    </a:lnTo>
                    <a:lnTo>
                      <a:pt x="79" y="28"/>
                    </a:lnTo>
                    <a:lnTo>
                      <a:pt x="105" y="22"/>
                    </a:lnTo>
                    <a:lnTo>
                      <a:pt x="105"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99" name="Freeform 208"/>
              <p:cNvSpPr>
                <a:spLocks/>
              </p:cNvSpPr>
              <p:nvPr/>
            </p:nvSpPr>
            <p:spPr bwMode="auto">
              <a:xfrm>
                <a:off x="1540" y="2786"/>
                <a:ext cx="66" cy="29"/>
              </a:xfrm>
              <a:custGeom>
                <a:avLst/>
                <a:gdLst>
                  <a:gd name="T0" fmla="*/ 6 w 66"/>
                  <a:gd name="T1" fmla="*/ 0 h 29"/>
                  <a:gd name="T2" fmla="*/ 6 w 66"/>
                  <a:gd name="T3" fmla="*/ 0 h 29"/>
                  <a:gd name="T4" fmla="*/ 0 w 66"/>
                  <a:gd name="T5" fmla="*/ 0 h 29"/>
                  <a:gd name="T6" fmla="*/ 0 w 66"/>
                  <a:gd name="T7" fmla="*/ 22 h 29"/>
                  <a:gd name="T8" fmla="*/ 19 w 66"/>
                  <a:gd name="T9" fmla="*/ 26 h 29"/>
                  <a:gd name="T10" fmla="*/ 19 w 66"/>
                  <a:gd name="T11" fmla="*/ 26 h 29"/>
                  <a:gd name="T12" fmla="*/ 38 w 66"/>
                  <a:gd name="T13" fmla="*/ 29 h 29"/>
                  <a:gd name="T14" fmla="*/ 63 w 66"/>
                  <a:gd name="T15" fmla="*/ 22 h 29"/>
                  <a:gd name="T16" fmla="*/ 63 w 66"/>
                  <a:gd name="T17" fmla="*/ 22 h 29"/>
                  <a:gd name="T18" fmla="*/ 66 w 66"/>
                  <a:gd name="T19" fmla="*/ 22 h 29"/>
                  <a:gd name="T20" fmla="*/ 66 w 66"/>
                  <a:gd name="T21" fmla="*/ 22 h 29"/>
                  <a:gd name="T22" fmla="*/ 57 w 66"/>
                  <a:gd name="T23" fmla="*/ 19 h 29"/>
                  <a:gd name="T24" fmla="*/ 6 w 66"/>
                  <a:gd name="T25" fmla="*/ 0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6"/>
                  <a:gd name="T40" fmla="*/ 0 h 29"/>
                  <a:gd name="T41" fmla="*/ 66 w 66"/>
                  <a:gd name="T42" fmla="*/ 29 h 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6" h="29">
                    <a:moveTo>
                      <a:pt x="6" y="0"/>
                    </a:moveTo>
                    <a:lnTo>
                      <a:pt x="6" y="0"/>
                    </a:lnTo>
                    <a:lnTo>
                      <a:pt x="0" y="0"/>
                    </a:lnTo>
                    <a:lnTo>
                      <a:pt x="0" y="22"/>
                    </a:lnTo>
                    <a:lnTo>
                      <a:pt x="19" y="26"/>
                    </a:lnTo>
                    <a:lnTo>
                      <a:pt x="38" y="29"/>
                    </a:lnTo>
                    <a:lnTo>
                      <a:pt x="63" y="22"/>
                    </a:lnTo>
                    <a:lnTo>
                      <a:pt x="66" y="22"/>
                    </a:lnTo>
                    <a:lnTo>
                      <a:pt x="57" y="19"/>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00" name="Freeform 209"/>
              <p:cNvSpPr>
                <a:spLocks/>
              </p:cNvSpPr>
              <p:nvPr/>
            </p:nvSpPr>
            <p:spPr bwMode="auto">
              <a:xfrm>
                <a:off x="1499" y="2786"/>
                <a:ext cx="41" cy="22"/>
              </a:xfrm>
              <a:custGeom>
                <a:avLst/>
                <a:gdLst>
                  <a:gd name="T0" fmla="*/ 41 w 41"/>
                  <a:gd name="T1" fmla="*/ 0 h 22"/>
                  <a:gd name="T2" fmla="*/ 41 w 41"/>
                  <a:gd name="T3" fmla="*/ 0 h 22"/>
                  <a:gd name="T4" fmla="*/ 28 w 41"/>
                  <a:gd name="T5" fmla="*/ 0 h 22"/>
                  <a:gd name="T6" fmla="*/ 0 w 41"/>
                  <a:gd name="T7" fmla="*/ 3 h 22"/>
                  <a:gd name="T8" fmla="*/ 0 w 41"/>
                  <a:gd name="T9" fmla="*/ 3 h 22"/>
                  <a:gd name="T10" fmla="*/ 0 w 41"/>
                  <a:gd name="T11" fmla="*/ 7 h 22"/>
                  <a:gd name="T12" fmla="*/ 0 w 41"/>
                  <a:gd name="T13" fmla="*/ 7 h 22"/>
                  <a:gd name="T14" fmla="*/ 6 w 41"/>
                  <a:gd name="T15" fmla="*/ 10 h 22"/>
                  <a:gd name="T16" fmla="*/ 41 w 41"/>
                  <a:gd name="T17" fmla="*/ 22 h 22"/>
                  <a:gd name="T18" fmla="*/ 41 w 41"/>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
                  <a:gd name="T32" fmla="*/ 41 w 41"/>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
                    <a:moveTo>
                      <a:pt x="41" y="0"/>
                    </a:moveTo>
                    <a:lnTo>
                      <a:pt x="41" y="0"/>
                    </a:lnTo>
                    <a:lnTo>
                      <a:pt x="28" y="0"/>
                    </a:lnTo>
                    <a:lnTo>
                      <a:pt x="0" y="3"/>
                    </a:lnTo>
                    <a:lnTo>
                      <a:pt x="0" y="7"/>
                    </a:lnTo>
                    <a:lnTo>
                      <a:pt x="6" y="10"/>
                    </a:lnTo>
                    <a:lnTo>
                      <a:pt x="41" y="22"/>
                    </a:lnTo>
                    <a:lnTo>
                      <a:pt x="41" y="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01" name="Freeform 210"/>
              <p:cNvSpPr>
                <a:spLocks/>
              </p:cNvSpPr>
              <p:nvPr/>
            </p:nvSpPr>
            <p:spPr bwMode="auto">
              <a:xfrm>
                <a:off x="1540" y="2812"/>
                <a:ext cx="16" cy="12"/>
              </a:xfrm>
              <a:custGeom>
                <a:avLst/>
                <a:gdLst>
                  <a:gd name="T0" fmla="*/ 0 w 16"/>
                  <a:gd name="T1" fmla="*/ 0 h 12"/>
                  <a:gd name="T2" fmla="*/ 3 w 16"/>
                  <a:gd name="T3" fmla="*/ 12 h 12"/>
                  <a:gd name="T4" fmla="*/ 16 w 16"/>
                  <a:gd name="T5" fmla="*/ 9 h 12"/>
                  <a:gd name="T6" fmla="*/ 16 w 16"/>
                  <a:gd name="T7" fmla="*/ 9 h 12"/>
                  <a:gd name="T8" fmla="*/ 16 w 16"/>
                  <a:gd name="T9" fmla="*/ 6 h 12"/>
                  <a:gd name="T10" fmla="*/ 16 w 16"/>
                  <a:gd name="T11" fmla="*/ 6 h 12"/>
                  <a:gd name="T12" fmla="*/ 9 w 16"/>
                  <a:gd name="T13" fmla="*/ 3 h 12"/>
                  <a:gd name="T14" fmla="*/ 0 w 16"/>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2"/>
                  <a:gd name="T26" fmla="*/ 16 w 1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2">
                    <a:moveTo>
                      <a:pt x="0" y="0"/>
                    </a:moveTo>
                    <a:lnTo>
                      <a:pt x="3" y="12"/>
                    </a:lnTo>
                    <a:lnTo>
                      <a:pt x="16" y="9"/>
                    </a:lnTo>
                    <a:lnTo>
                      <a:pt x="16" y="6"/>
                    </a:lnTo>
                    <a:lnTo>
                      <a:pt x="9" y="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02" name="Freeform 211"/>
              <p:cNvSpPr>
                <a:spLocks/>
              </p:cNvSpPr>
              <p:nvPr/>
            </p:nvSpPr>
            <p:spPr bwMode="auto">
              <a:xfrm>
                <a:off x="1448" y="2796"/>
                <a:ext cx="95" cy="31"/>
              </a:xfrm>
              <a:custGeom>
                <a:avLst/>
                <a:gdLst>
                  <a:gd name="T0" fmla="*/ 92 w 95"/>
                  <a:gd name="T1" fmla="*/ 16 h 31"/>
                  <a:gd name="T2" fmla="*/ 48 w 95"/>
                  <a:gd name="T3" fmla="*/ 3 h 31"/>
                  <a:gd name="T4" fmla="*/ 48 w 95"/>
                  <a:gd name="T5" fmla="*/ 3 h 31"/>
                  <a:gd name="T6" fmla="*/ 29 w 95"/>
                  <a:gd name="T7" fmla="*/ 0 h 31"/>
                  <a:gd name="T8" fmla="*/ 0 w 95"/>
                  <a:gd name="T9" fmla="*/ 6 h 31"/>
                  <a:gd name="T10" fmla="*/ 0 w 95"/>
                  <a:gd name="T11" fmla="*/ 6 h 31"/>
                  <a:gd name="T12" fmla="*/ 0 w 95"/>
                  <a:gd name="T13" fmla="*/ 6 h 31"/>
                  <a:gd name="T14" fmla="*/ 0 w 95"/>
                  <a:gd name="T15" fmla="*/ 9 h 31"/>
                  <a:gd name="T16" fmla="*/ 6 w 95"/>
                  <a:gd name="T17" fmla="*/ 12 h 31"/>
                  <a:gd name="T18" fmla="*/ 60 w 95"/>
                  <a:gd name="T19" fmla="*/ 28 h 31"/>
                  <a:gd name="T20" fmla="*/ 60 w 95"/>
                  <a:gd name="T21" fmla="*/ 28 h 31"/>
                  <a:gd name="T22" fmla="*/ 70 w 95"/>
                  <a:gd name="T23" fmla="*/ 31 h 31"/>
                  <a:gd name="T24" fmla="*/ 79 w 95"/>
                  <a:gd name="T25" fmla="*/ 31 h 31"/>
                  <a:gd name="T26" fmla="*/ 95 w 95"/>
                  <a:gd name="T27" fmla="*/ 28 h 31"/>
                  <a:gd name="T28" fmla="*/ 92 w 95"/>
                  <a:gd name="T29" fmla="*/ 16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5"/>
                  <a:gd name="T46" fmla="*/ 0 h 31"/>
                  <a:gd name="T47" fmla="*/ 95 w 95"/>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5" h="31">
                    <a:moveTo>
                      <a:pt x="92" y="16"/>
                    </a:moveTo>
                    <a:lnTo>
                      <a:pt x="48" y="3"/>
                    </a:lnTo>
                    <a:lnTo>
                      <a:pt x="29" y="0"/>
                    </a:lnTo>
                    <a:lnTo>
                      <a:pt x="0" y="6"/>
                    </a:lnTo>
                    <a:lnTo>
                      <a:pt x="0" y="9"/>
                    </a:lnTo>
                    <a:lnTo>
                      <a:pt x="6" y="12"/>
                    </a:lnTo>
                    <a:lnTo>
                      <a:pt x="60" y="28"/>
                    </a:lnTo>
                    <a:lnTo>
                      <a:pt x="70" y="31"/>
                    </a:lnTo>
                    <a:lnTo>
                      <a:pt x="79" y="31"/>
                    </a:lnTo>
                    <a:lnTo>
                      <a:pt x="95" y="28"/>
                    </a:lnTo>
                    <a:lnTo>
                      <a:pt x="92" y="16"/>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03" name="Freeform 212"/>
              <p:cNvSpPr>
                <a:spLocks/>
              </p:cNvSpPr>
              <p:nvPr/>
            </p:nvSpPr>
            <p:spPr bwMode="auto">
              <a:xfrm>
                <a:off x="1100" y="2884"/>
                <a:ext cx="60" cy="32"/>
              </a:xfrm>
              <a:custGeom>
                <a:avLst/>
                <a:gdLst>
                  <a:gd name="T0" fmla="*/ 0 w 60"/>
                  <a:gd name="T1" fmla="*/ 0 h 32"/>
                  <a:gd name="T2" fmla="*/ 3 w 60"/>
                  <a:gd name="T3" fmla="*/ 32 h 32"/>
                  <a:gd name="T4" fmla="*/ 3 w 60"/>
                  <a:gd name="T5" fmla="*/ 32 h 32"/>
                  <a:gd name="T6" fmla="*/ 19 w 60"/>
                  <a:gd name="T7" fmla="*/ 32 h 32"/>
                  <a:gd name="T8" fmla="*/ 57 w 60"/>
                  <a:gd name="T9" fmla="*/ 26 h 32"/>
                  <a:gd name="T10" fmla="*/ 57 w 60"/>
                  <a:gd name="T11" fmla="*/ 26 h 32"/>
                  <a:gd name="T12" fmla="*/ 60 w 60"/>
                  <a:gd name="T13" fmla="*/ 22 h 32"/>
                  <a:gd name="T14" fmla="*/ 57 w 60"/>
                  <a:gd name="T15" fmla="*/ 22 h 32"/>
                  <a:gd name="T16" fmla="*/ 51 w 60"/>
                  <a:gd name="T17" fmla="*/ 19 h 32"/>
                  <a:gd name="T18" fmla="*/ 0 w 60"/>
                  <a:gd name="T19" fmla="*/ 0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32"/>
                  <a:gd name="T32" fmla="*/ 60 w 60"/>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32">
                    <a:moveTo>
                      <a:pt x="0" y="0"/>
                    </a:moveTo>
                    <a:lnTo>
                      <a:pt x="3" y="32"/>
                    </a:lnTo>
                    <a:lnTo>
                      <a:pt x="19" y="32"/>
                    </a:lnTo>
                    <a:lnTo>
                      <a:pt x="57" y="26"/>
                    </a:lnTo>
                    <a:lnTo>
                      <a:pt x="60" y="22"/>
                    </a:lnTo>
                    <a:lnTo>
                      <a:pt x="57" y="22"/>
                    </a:lnTo>
                    <a:lnTo>
                      <a:pt x="51" y="19"/>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04" name="Freeform 213"/>
              <p:cNvSpPr>
                <a:spLocks/>
              </p:cNvSpPr>
              <p:nvPr/>
            </p:nvSpPr>
            <p:spPr bwMode="auto">
              <a:xfrm>
                <a:off x="1034" y="2881"/>
                <a:ext cx="69" cy="35"/>
              </a:xfrm>
              <a:custGeom>
                <a:avLst/>
                <a:gdLst>
                  <a:gd name="T0" fmla="*/ 66 w 69"/>
                  <a:gd name="T1" fmla="*/ 3 h 35"/>
                  <a:gd name="T2" fmla="*/ 60 w 69"/>
                  <a:gd name="T3" fmla="*/ 0 h 35"/>
                  <a:gd name="T4" fmla="*/ 60 w 69"/>
                  <a:gd name="T5" fmla="*/ 0 h 35"/>
                  <a:gd name="T6" fmla="*/ 47 w 69"/>
                  <a:gd name="T7" fmla="*/ 0 h 35"/>
                  <a:gd name="T8" fmla="*/ 38 w 69"/>
                  <a:gd name="T9" fmla="*/ 0 h 35"/>
                  <a:gd name="T10" fmla="*/ 0 w 69"/>
                  <a:gd name="T11" fmla="*/ 6 h 35"/>
                  <a:gd name="T12" fmla="*/ 0 w 69"/>
                  <a:gd name="T13" fmla="*/ 6 h 35"/>
                  <a:gd name="T14" fmla="*/ 0 w 69"/>
                  <a:gd name="T15" fmla="*/ 6 h 35"/>
                  <a:gd name="T16" fmla="*/ 0 w 69"/>
                  <a:gd name="T17" fmla="*/ 10 h 35"/>
                  <a:gd name="T18" fmla="*/ 6 w 69"/>
                  <a:gd name="T19" fmla="*/ 13 h 35"/>
                  <a:gd name="T20" fmla="*/ 63 w 69"/>
                  <a:gd name="T21" fmla="*/ 32 h 35"/>
                  <a:gd name="T22" fmla="*/ 63 w 69"/>
                  <a:gd name="T23" fmla="*/ 32 h 35"/>
                  <a:gd name="T24" fmla="*/ 69 w 69"/>
                  <a:gd name="T25" fmla="*/ 35 h 35"/>
                  <a:gd name="T26" fmla="*/ 66 w 69"/>
                  <a:gd name="T27" fmla="*/ 3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9"/>
                  <a:gd name="T43" fmla="*/ 0 h 35"/>
                  <a:gd name="T44" fmla="*/ 69 w 69"/>
                  <a:gd name="T45" fmla="*/ 35 h 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9" h="35">
                    <a:moveTo>
                      <a:pt x="66" y="3"/>
                    </a:moveTo>
                    <a:lnTo>
                      <a:pt x="60" y="0"/>
                    </a:lnTo>
                    <a:lnTo>
                      <a:pt x="47" y="0"/>
                    </a:lnTo>
                    <a:lnTo>
                      <a:pt x="38" y="0"/>
                    </a:lnTo>
                    <a:lnTo>
                      <a:pt x="0" y="6"/>
                    </a:lnTo>
                    <a:lnTo>
                      <a:pt x="0" y="10"/>
                    </a:lnTo>
                    <a:lnTo>
                      <a:pt x="6" y="13"/>
                    </a:lnTo>
                    <a:lnTo>
                      <a:pt x="63" y="32"/>
                    </a:lnTo>
                    <a:lnTo>
                      <a:pt x="69" y="35"/>
                    </a:lnTo>
                    <a:lnTo>
                      <a:pt x="66" y="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05" name="Freeform 214"/>
              <p:cNvSpPr>
                <a:spLocks/>
              </p:cNvSpPr>
              <p:nvPr/>
            </p:nvSpPr>
            <p:spPr bwMode="auto">
              <a:xfrm>
                <a:off x="964" y="2894"/>
                <a:ext cx="127" cy="38"/>
              </a:xfrm>
              <a:custGeom>
                <a:avLst/>
                <a:gdLst>
                  <a:gd name="T0" fmla="*/ 63 w 127"/>
                  <a:gd name="T1" fmla="*/ 3 h 38"/>
                  <a:gd name="T2" fmla="*/ 63 w 127"/>
                  <a:gd name="T3" fmla="*/ 3 h 38"/>
                  <a:gd name="T4" fmla="*/ 51 w 127"/>
                  <a:gd name="T5" fmla="*/ 0 h 38"/>
                  <a:gd name="T6" fmla="*/ 41 w 127"/>
                  <a:gd name="T7" fmla="*/ 0 h 38"/>
                  <a:gd name="T8" fmla="*/ 0 w 127"/>
                  <a:gd name="T9" fmla="*/ 9 h 38"/>
                  <a:gd name="T10" fmla="*/ 0 w 127"/>
                  <a:gd name="T11" fmla="*/ 9 h 38"/>
                  <a:gd name="T12" fmla="*/ 0 w 127"/>
                  <a:gd name="T13" fmla="*/ 9 h 38"/>
                  <a:gd name="T14" fmla="*/ 0 w 127"/>
                  <a:gd name="T15" fmla="*/ 9 h 38"/>
                  <a:gd name="T16" fmla="*/ 6 w 127"/>
                  <a:gd name="T17" fmla="*/ 16 h 38"/>
                  <a:gd name="T18" fmla="*/ 63 w 127"/>
                  <a:gd name="T19" fmla="*/ 35 h 38"/>
                  <a:gd name="T20" fmla="*/ 63 w 127"/>
                  <a:gd name="T21" fmla="*/ 35 h 38"/>
                  <a:gd name="T22" fmla="*/ 76 w 127"/>
                  <a:gd name="T23" fmla="*/ 38 h 38"/>
                  <a:gd name="T24" fmla="*/ 89 w 127"/>
                  <a:gd name="T25" fmla="*/ 38 h 38"/>
                  <a:gd name="T26" fmla="*/ 127 w 127"/>
                  <a:gd name="T27" fmla="*/ 28 h 38"/>
                  <a:gd name="T28" fmla="*/ 127 w 127"/>
                  <a:gd name="T29" fmla="*/ 28 h 38"/>
                  <a:gd name="T30" fmla="*/ 127 w 127"/>
                  <a:gd name="T31" fmla="*/ 28 h 38"/>
                  <a:gd name="T32" fmla="*/ 127 w 127"/>
                  <a:gd name="T33" fmla="*/ 28 h 38"/>
                  <a:gd name="T34" fmla="*/ 120 w 127"/>
                  <a:gd name="T35" fmla="*/ 22 h 38"/>
                  <a:gd name="T36" fmla="*/ 63 w 127"/>
                  <a:gd name="T37" fmla="*/ 3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7"/>
                  <a:gd name="T58" fmla="*/ 0 h 38"/>
                  <a:gd name="T59" fmla="*/ 127 w 127"/>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7" h="38">
                    <a:moveTo>
                      <a:pt x="63" y="3"/>
                    </a:moveTo>
                    <a:lnTo>
                      <a:pt x="63" y="3"/>
                    </a:lnTo>
                    <a:lnTo>
                      <a:pt x="51" y="0"/>
                    </a:lnTo>
                    <a:lnTo>
                      <a:pt x="41" y="0"/>
                    </a:lnTo>
                    <a:lnTo>
                      <a:pt x="0" y="9"/>
                    </a:lnTo>
                    <a:lnTo>
                      <a:pt x="6" y="16"/>
                    </a:lnTo>
                    <a:lnTo>
                      <a:pt x="63" y="35"/>
                    </a:lnTo>
                    <a:lnTo>
                      <a:pt x="76" y="38"/>
                    </a:lnTo>
                    <a:lnTo>
                      <a:pt x="89" y="38"/>
                    </a:lnTo>
                    <a:lnTo>
                      <a:pt x="127" y="28"/>
                    </a:lnTo>
                    <a:lnTo>
                      <a:pt x="120" y="22"/>
                    </a:lnTo>
                    <a:lnTo>
                      <a:pt x="63" y="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06" name="Freeform 215"/>
              <p:cNvSpPr>
                <a:spLocks/>
              </p:cNvSpPr>
              <p:nvPr/>
            </p:nvSpPr>
            <p:spPr bwMode="auto">
              <a:xfrm>
                <a:off x="891" y="2910"/>
                <a:ext cx="133" cy="38"/>
              </a:xfrm>
              <a:custGeom>
                <a:avLst/>
                <a:gdLst>
                  <a:gd name="T0" fmla="*/ 67 w 133"/>
                  <a:gd name="T1" fmla="*/ 3 h 38"/>
                  <a:gd name="T2" fmla="*/ 67 w 133"/>
                  <a:gd name="T3" fmla="*/ 3 h 38"/>
                  <a:gd name="T4" fmla="*/ 54 w 133"/>
                  <a:gd name="T5" fmla="*/ 0 h 38"/>
                  <a:gd name="T6" fmla="*/ 45 w 133"/>
                  <a:gd name="T7" fmla="*/ 0 h 38"/>
                  <a:gd name="T8" fmla="*/ 3 w 133"/>
                  <a:gd name="T9" fmla="*/ 6 h 38"/>
                  <a:gd name="T10" fmla="*/ 3 w 133"/>
                  <a:gd name="T11" fmla="*/ 6 h 38"/>
                  <a:gd name="T12" fmla="*/ 0 w 133"/>
                  <a:gd name="T13" fmla="*/ 9 h 38"/>
                  <a:gd name="T14" fmla="*/ 0 w 133"/>
                  <a:gd name="T15" fmla="*/ 9 h 38"/>
                  <a:gd name="T16" fmla="*/ 7 w 133"/>
                  <a:gd name="T17" fmla="*/ 15 h 38"/>
                  <a:gd name="T18" fmla="*/ 64 w 133"/>
                  <a:gd name="T19" fmla="*/ 34 h 38"/>
                  <a:gd name="T20" fmla="*/ 64 w 133"/>
                  <a:gd name="T21" fmla="*/ 34 h 38"/>
                  <a:gd name="T22" fmla="*/ 79 w 133"/>
                  <a:gd name="T23" fmla="*/ 38 h 38"/>
                  <a:gd name="T24" fmla="*/ 89 w 133"/>
                  <a:gd name="T25" fmla="*/ 38 h 38"/>
                  <a:gd name="T26" fmla="*/ 130 w 133"/>
                  <a:gd name="T27" fmla="*/ 28 h 38"/>
                  <a:gd name="T28" fmla="*/ 130 w 133"/>
                  <a:gd name="T29" fmla="*/ 28 h 38"/>
                  <a:gd name="T30" fmla="*/ 133 w 133"/>
                  <a:gd name="T31" fmla="*/ 28 h 38"/>
                  <a:gd name="T32" fmla="*/ 133 w 133"/>
                  <a:gd name="T33" fmla="*/ 25 h 38"/>
                  <a:gd name="T34" fmla="*/ 124 w 133"/>
                  <a:gd name="T35" fmla="*/ 22 h 38"/>
                  <a:gd name="T36" fmla="*/ 67 w 133"/>
                  <a:gd name="T37" fmla="*/ 3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3"/>
                  <a:gd name="T58" fmla="*/ 0 h 38"/>
                  <a:gd name="T59" fmla="*/ 133 w 133"/>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3" h="38">
                    <a:moveTo>
                      <a:pt x="67" y="3"/>
                    </a:moveTo>
                    <a:lnTo>
                      <a:pt x="67" y="3"/>
                    </a:lnTo>
                    <a:lnTo>
                      <a:pt x="54" y="0"/>
                    </a:lnTo>
                    <a:lnTo>
                      <a:pt x="45" y="0"/>
                    </a:lnTo>
                    <a:lnTo>
                      <a:pt x="3" y="6"/>
                    </a:lnTo>
                    <a:lnTo>
                      <a:pt x="0" y="9"/>
                    </a:lnTo>
                    <a:lnTo>
                      <a:pt x="7" y="15"/>
                    </a:lnTo>
                    <a:lnTo>
                      <a:pt x="64" y="34"/>
                    </a:lnTo>
                    <a:lnTo>
                      <a:pt x="79" y="38"/>
                    </a:lnTo>
                    <a:lnTo>
                      <a:pt x="89" y="38"/>
                    </a:lnTo>
                    <a:lnTo>
                      <a:pt x="130" y="28"/>
                    </a:lnTo>
                    <a:lnTo>
                      <a:pt x="133" y="28"/>
                    </a:lnTo>
                    <a:lnTo>
                      <a:pt x="133" y="25"/>
                    </a:lnTo>
                    <a:lnTo>
                      <a:pt x="124" y="22"/>
                    </a:lnTo>
                    <a:lnTo>
                      <a:pt x="67" y="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07" name="Freeform 216"/>
              <p:cNvSpPr>
                <a:spLocks/>
              </p:cNvSpPr>
              <p:nvPr/>
            </p:nvSpPr>
            <p:spPr bwMode="auto">
              <a:xfrm>
                <a:off x="1429" y="2805"/>
                <a:ext cx="82" cy="41"/>
              </a:xfrm>
              <a:custGeom>
                <a:avLst/>
                <a:gdLst>
                  <a:gd name="T0" fmla="*/ 19 w 82"/>
                  <a:gd name="T1" fmla="*/ 3 h 41"/>
                  <a:gd name="T2" fmla="*/ 19 w 82"/>
                  <a:gd name="T3" fmla="*/ 3 h 41"/>
                  <a:gd name="T4" fmla="*/ 0 w 82"/>
                  <a:gd name="T5" fmla="*/ 0 h 41"/>
                  <a:gd name="T6" fmla="*/ 3 w 82"/>
                  <a:gd name="T7" fmla="*/ 41 h 41"/>
                  <a:gd name="T8" fmla="*/ 79 w 82"/>
                  <a:gd name="T9" fmla="*/ 26 h 41"/>
                  <a:gd name="T10" fmla="*/ 79 w 82"/>
                  <a:gd name="T11" fmla="*/ 26 h 41"/>
                  <a:gd name="T12" fmla="*/ 82 w 82"/>
                  <a:gd name="T13" fmla="*/ 26 h 41"/>
                  <a:gd name="T14" fmla="*/ 79 w 82"/>
                  <a:gd name="T15" fmla="*/ 22 h 41"/>
                  <a:gd name="T16" fmla="*/ 73 w 82"/>
                  <a:gd name="T17" fmla="*/ 19 h 41"/>
                  <a:gd name="T18" fmla="*/ 19 w 82"/>
                  <a:gd name="T19" fmla="*/ 3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2"/>
                  <a:gd name="T31" fmla="*/ 0 h 41"/>
                  <a:gd name="T32" fmla="*/ 82 w 82"/>
                  <a:gd name="T33" fmla="*/ 41 h 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2" h="41">
                    <a:moveTo>
                      <a:pt x="19" y="3"/>
                    </a:moveTo>
                    <a:lnTo>
                      <a:pt x="19" y="3"/>
                    </a:lnTo>
                    <a:lnTo>
                      <a:pt x="0" y="0"/>
                    </a:lnTo>
                    <a:lnTo>
                      <a:pt x="3" y="41"/>
                    </a:lnTo>
                    <a:lnTo>
                      <a:pt x="79" y="26"/>
                    </a:lnTo>
                    <a:lnTo>
                      <a:pt x="82" y="26"/>
                    </a:lnTo>
                    <a:lnTo>
                      <a:pt x="79" y="22"/>
                    </a:lnTo>
                    <a:lnTo>
                      <a:pt x="73" y="19"/>
                    </a:lnTo>
                    <a:lnTo>
                      <a:pt x="19" y="3"/>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08" name="Freeform 217"/>
              <p:cNvSpPr>
                <a:spLocks/>
              </p:cNvSpPr>
              <p:nvPr/>
            </p:nvSpPr>
            <p:spPr bwMode="auto">
              <a:xfrm>
                <a:off x="1322" y="2805"/>
                <a:ext cx="110" cy="67"/>
              </a:xfrm>
              <a:custGeom>
                <a:avLst/>
                <a:gdLst>
                  <a:gd name="T0" fmla="*/ 107 w 110"/>
                  <a:gd name="T1" fmla="*/ 0 h 67"/>
                  <a:gd name="T2" fmla="*/ 0 w 110"/>
                  <a:gd name="T3" fmla="*/ 22 h 67"/>
                  <a:gd name="T4" fmla="*/ 0 w 110"/>
                  <a:gd name="T5" fmla="*/ 67 h 67"/>
                  <a:gd name="T6" fmla="*/ 110 w 110"/>
                  <a:gd name="T7" fmla="*/ 41 h 67"/>
                  <a:gd name="T8" fmla="*/ 107 w 110"/>
                  <a:gd name="T9" fmla="*/ 0 h 67"/>
                  <a:gd name="T10" fmla="*/ 107 w 110"/>
                  <a:gd name="T11" fmla="*/ 0 h 67"/>
                  <a:gd name="T12" fmla="*/ 107 w 110"/>
                  <a:gd name="T13" fmla="*/ 0 h 67"/>
                  <a:gd name="T14" fmla="*/ 107 w 110"/>
                  <a:gd name="T15" fmla="*/ 0 h 67"/>
                  <a:gd name="T16" fmla="*/ 0 60000 65536"/>
                  <a:gd name="T17" fmla="*/ 0 60000 65536"/>
                  <a:gd name="T18" fmla="*/ 0 60000 65536"/>
                  <a:gd name="T19" fmla="*/ 0 60000 65536"/>
                  <a:gd name="T20" fmla="*/ 0 60000 65536"/>
                  <a:gd name="T21" fmla="*/ 0 60000 65536"/>
                  <a:gd name="T22" fmla="*/ 0 60000 65536"/>
                  <a:gd name="T23" fmla="*/ 0 60000 65536"/>
                  <a:gd name="T24" fmla="*/ 0 w 110"/>
                  <a:gd name="T25" fmla="*/ 0 h 67"/>
                  <a:gd name="T26" fmla="*/ 110 w 110"/>
                  <a:gd name="T27" fmla="*/ 67 h 6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0" h="67">
                    <a:moveTo>
                      <a:pt x="107" y="0"/>
                    </a:moveTo>
                    <a:lnTo>
                      <a:pt x="0" y="22"/>
                    </a:lnTo>
                    <a:lnTo>
                      <a:pt x="0" y="67"/>
                    </a:lnTo>
                    <a:lnTo>
                      <a:pt x="110" y="41"/>
                    </a:lnTo>
                    <a:lnTo>
                      <a:pt x="107"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09" name="Freeform 218"/>
              <p:cNvSpPr>
                <a:spLocks/>
              </p:cNvSpPr>
              <p:nvPr/>
            </p:nvSpPr>
            <p:spPr bwMode="auto">
              <a:xfrm>
                <a:off x="1211" y="2827"/>
                <a:ext cx="111" cy="70"/>
              </a:xfrm>
              <a:custGeom>
                <a:avLst/>
                <a:gdLst>
                  <a:gd name="T0" fmla="*/ 0 w 111"/>
                  <a:gd name="T1" fmla="*/ 23 h 70"/>
                  <a:gd name="T2" fmla="*/ 0 w 111"/>
                  <a:gd name="T3" fmla="*/ 70 h 70"/>
                  <a:gd name="T4" fmla="*/ 111 w 111"/>
                  <a:gd name="T5" fmla="*/ 45 h 70"/>
                  <a:gd name="T6" fmla="*/ 111 w 111"/>
                  <a:gd name="T7" fmla="*/ 0 h 70"/>
                  <a:gd name="T8" fmla="*/ 0 w 111"/>
                  <a:gd name="T9" fmla="*/ 23 h 70"/>
                  <a:gd name="T10" fmla="*/ 0 60000 65536"/>
                  <a:gd name="T11" fmla="*/ 0 60000 65536"/>
                  <a:gd name="T12" fmla="*/ 0 60000 65536"/>
                  <a:gd name="T13" fmla="*/ 0 60000 65536"/>
                  <a:gd name="T14" fmla="*/ 0 60000 65536"/>
                  <a:gd name="T15" fmla="*/ 0 w 111"/>
                  <a:gd name="T16" fmla="*/ 0 h 70"/>
                  <a:gd name="T17" fmla="*/ 111 w 111"/>
                  <a:gd name="T18" fmla="*/ 70 h 70"/>
                </a:gdLst>
                <a:ahLst/>
                <a:cxnLst>
                  <a:cxn ang="T10">
                    <a:pos x="T0" y="T1"/>
                  </a:cxn>
                  <a:cxn ang="T11">
                    <a:pos x="T2" y="T3"/>
                  </a:cxn>
                  <a:cxn ang="T12">
                    <a:pos x="T4" y="T5"/>
                  </a:cxn>
                  <a:cxn ang="T13">
                    <a:pos x="T6" y="T7"/>
                  </a:cxn>
                  <a:cxn ang="T14">
                    <a:pos x="T8" y="T9"/>
                  </a:cxn>
                </a:cxnLst>
                <a:rect l="T15" t="T16" r="T17" b="T18"/>
                <a:pathLst>
                  <a:path w="111" h="70">
                    <a:moveTo>
                      <a:pt x="0" y="23"/>
                    </a:moveTo>
                    <a:lnTo>
                      <a:pt x="0" y="70"/>
                    </a:lnTo>
                    <a:lnTo>
                      <a:pt x="111" y="45"/>
                    </a:lnTo>
                    <a:lnTo>
                      <a:pt x="111" y="0"/>
                    </a:lnTo>
                    <a:lnTo>
                      <a:pt x="0" y="2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10" name="Freeform 219"/>
              <p:cNvSpPr>
                <a:spLocks/>
              </p:cNvSpPr>
              <p:nvPr/>
            </p:nvSpPr>
            <p:spPr bwMode="auto">
              <a:xfrm>
                <a:off x="1100" y="2850"/>
                <a:ext cx="111" cy="53"/>
              </a:xfrm>
              <a:custGeom>
                <a:avLst/>
                <a:gdLst>
                  <a:gd name="T0" fmla="*/ 0 w 111"/>
                  <a:gd name="T1" fmla="*/ 25 h 53"/>
                  <a:gd name="T2" fmla="*/ 0 w 111"/>
                  <a:gd name="T3" fmla="*/ 31 h 53"/>
                  <a:gd name="T4" fmla="*/ 57 w 111"/>
                  <a:gd name="T5" fmla="*/ 50 h 53"/>
                  <a:gd name="T6" fmla="*/ 57 w 111"/>
                  <a:gd name="T7" fmla="*/ 50 h 53"/>
                  <a:gd name="T8" fmla="*/ 70 w 111"/>
                  <a:gd name="T9" fmla="*/ 53 h 53"/>
                  <a:gd name="T10" fmla="*/ 79 w 111"/>
                  <a:gd name="T11" fmla="*/ 53 h 53"/>
                  <a:gd name="T12" fmla="*/ 111 w 111"/>
                  <a:gd name="T13" fmla="*/ 47 h 53"/>
                  <a:gd name="T14" fmla="*/ 111 w 111"/>
                  <a:gd name="T15" fmla="*/ 0 h 53"/>
                  <a:gd name="T16" fmla="*/ 0 w 111"/>
                  <a:gd name="T17" fmla="*/ 25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1"/>
                  <a:gd name="T28" fmla="*/ 0 h 53"/>
                  <a:gd name="T29" fmla="*/ 111 w 111"/>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1" h="53">
                    <a:moveTo>
                      <a:pt x="0" y="25"/>
                    </a:moveTo>
                    <a:lnTo>
                      <a:pt x="0" y="31"/>
                    </a:lnTo>
                    <a:lnTo>
                      <a:pt x="57" y="50"/>
                    </a:lnTo>
                    <a:lnTo>
                      <a:pt x="70" y="53"/>
                    </a:lnTo>
                    <a:lnTo>
                      <a:pt x="79" y="53"/>
                    </a:lnTo>
                    <a:lnTo>
                      <a:pt x="111" y="47"/>
                    </a:lnTo>
                    <a:lnTo>
                      <a:pt x="111" y="0"/>
                    </a:lnTo>
                    <a:lnTo>
                      <a:pt x="0" y="25"/>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11" name="Freeform 220"/>
              <p:cNvSpPr>
                <a:spLocks/>
              </p:cNvSpPr>
              <p:nvPr/>
            </p:nvSpPr>
            <p:spPr bwMode="auto">
              <a:xfrm>
                <a:off x="1094" y="2875"/>
                <a:ext cx="6" cy="6"/>
              </a:xfrm>
              <a:custGeom>
                <a:avLst/>
                <a:gdLst>
                  <a:gd name="T0" fmla="*/ 6 w 6"/>
                  <a:gd name="T1" fmla="*/ 0 h 6"/>
                  <a:gd name="T2" fmla="*/ 0 w 6"/>
                  <a:gd name="T3" fmla="*/ 0 h 6"/>
                  <a:gd name="T4" fmla="*/ 0 w 6"/>
                  <a:gd name="T5" fmla="*/ 0 h 6"/>
                  <a:gd name="T6" fmla="*/ 0 w 6"/>
                  <a:gd name="T7" fmla="*/ 0 h 6"/>
                  <a:gd name="T8" fmla="*/ 0 w 6"/>
                  <a:gd name="T9" fmla="*/ 3 h 6"/>
                  <a:gd name="T10" fmla="*/ 6 w 6"/>
                  <a:gd name="T11" fmla="*/ 6 h 6"/>
                  <a:gd name="T12" fmla="*/ 6 w 6"/>
                  <a:gd name="T13" fmla="*/ 6 h 6"/>
                  <a:gd name="T14" fmla="*/ 6 w 6"/>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0"/>
                    </a:moveTo>
                    <a:lnTo>
                      <a:pt x="0" y="0"/>
                    </a:lnTo>
                    <a:lnTo>
                      <a:pt x="0" y="3"/>
                    </a:lnTo>
                    <a:lnTo>
                      <a:pt x="6" y="6"/>
                    </a:lnTo>
                    <a:lnTo>
                      <a:pt x="6"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12" name="Freeform 221"/>
              <p:cNvSpPr>
                <a:spLocks/>
              </p:cNvSpPr>
              <p:nvPr/>
            </p:nvSpPr>
            <p:spPr bwMode="auto">
              <a:xfrm>
                <a:off x="1293" y="2685"/>
                <a:ext cx="16" cy="9"/>
              </a:xfrm>
              <a:custGeom>
                <a:avLst/>
                <a:gdLst>
                  <a:gd name="T0" fmla="*/ 0 w 16"/>
                  <a:gd name="T1" fmla="*/ 9 h 9"/>
                  <a:gd name="T2" fmla="*/ 16 w 16"/>
                  <a:gd name="T3" fmla="*/ 9 h 9"/>
                  <a:gd name="T4" fmla="*/ 16 w 16"/>
                  <a:gd name="T5" fmla="*/ 9 h 9"/>
                  <a:gd name="T6" fmla="*/ 16 w 16"/>
                  <a:gd name="T7" fmla="*/ 6 h 9"/>
                  <a:gd name="T8" fmla="*/ 10 w 16"/>
                  <a:gd name="T9" fmla="*/ 3 h 9"/>
                  <a:gd name="T10" fmla="*/ 6 w 16"/>
                  <a:gd name="T11" fmla="*/ 3 h 9"/>
                  <a:gd name="T12" fmla="*/ 6 w 16"/>
                  <a:gd name="T13" fmla="*/ 3 h 9"/>
                  <a:gd name="T14" fmla="*/ 0 w 16"/>
                  <a:gd name="T15" fmla="*/ 0 h 9"/>
                  <a:gd name="T16" fmla="*/ 0 w 16"/>
                  <a:gd name="T17" fmla="*/ 9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9"/>
                  <a:gd name="T29" fmla="*/ 16 w 16"/>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9">
                    <a:moveTo>
                      <a:pt x="0" y="9"/>
                    </a:moveTo>
                    <a:lnTo>
                      <a:pt x="16" y="9"/>
                    </a:lnTo>
                    <a:lnTo>
                      <a:pt x="16" y="6"/>
                    </a:lnTo>
                    <a:lnTo>
                      <a:pt x="10" y="3"/>
                    </a:lnTo>
                    <a:lnTo>
                      <a:pt x="6" y="3"/>
                    </a:lnTo>
                    <a:lnTo>
                      <a:pt x="0" y="0"/>
                    </a:lnTo>
                    <a:lnTo>
                      <a:pt x="0" y="9"/>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13" name="Freeform 222"/>
              <p:cNvSpPr>
                <a:spLocks/>
              </p:cNvSpPr>
              <p:nvPr/>
            </p:nvSpPr>
            <p:spPr bwMode="auto">
              <a:xfrm>
                <a:off x="1271" y="2685"/>
                <a:ext cx="22" cy="13"/>
              </a:xfrm>
              <a:custGeom>
                <a:avLst/>
                <a:gdLst>
                  <a:gd name="T0" fmla="*/ 0 w 22"/>
                  <a:gd name="T1" fmla="*/ 13 h 13"/>
                  <a:gd name="T2" fmla="*/ 0 w 22"/>
                  <a:gd name="T3" fmla="*/ 13 h 13"/>
                  <a:gd name="T4" fmla="*/ 6 w 22"/>
                  <a:gd name="T5" fmla="*/ 13 h 13"/>
                  <a:gd name="T6" fmla="*/ 22 w 22"/>
                  <a:gd name="T7" fmla="*/ 9 h 13"/>
                  <a:gd name="T8" fmla="*/ 22 w 22"/>
                  <a:gd name="T9" fmla="*/ 0 h 13"/>
                  <a:gd name="T10" fmla="*/ 22 w 22"/>
                  <a:gd name="T11" fmla="*/ 0 h 13"/>
                  <a:gd name="T12" fmla="*/ 9 w 22"/>
                  <a:gd name="T13" fmla="*/ 0 h 13"/>
                  <a:gd name="T14" fmla="*/ 0 w 22"/>
                  <a:gd name="T15" fmla="*/ 3 h 13"/>
                  <a:gd name="T16" fmla="*/ 0 w 22"/>
                  <a:gd name="T17" fmla="*/ 13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3"/>
                  <a:gd name="T29" fmla="*/ 22 w 22"/>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3">
                    <a:moveTo>
                      <a:pt x="0" y="13"/>
                    </a:moveTo>
                    <a:lnTo>
                      <a:pt x="0" y="13"/>
                    </a:lnTo>
                    <a:lnTo>
                      <a:pt x="6" y="13"/>
                    </a:lnTo>
                    <a:lnTo>
                      <a:pt x="22" y="9"/>
                    </a:lnTo>
                    <a:lnTo>
                      <a:pt x="22" y="0"/>
                    </a:lnTo>
                    <a:lnTo>
                      <a:pt x="9" y="0"/>
                    </a:lnTo>
                    <a:lnTo>
                      <a:pt x="0" y="3"/>
                    </a:lnTo>
                    <a:lnTo>
                      <a:pt x="0" y="13"/>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14" name="Freeform 223"/>
              <p:cNvSpPr>
                <a:spLocks/>
              </p:cNvSpPr>
              <p:nvPr/>
            </p:nvSpPr>
            <p:spPr bwMode="auto">
              <a:xfrm>
                <a:off x="1249" y="2688"/>
                <a:ext cx="22" cy="10"/>
              </a:xfrm>
              <a:custGeom>
                <a:avLst/>
                <a:gdLst>
                  <a:gd name="T0" fmla="*/ 12 w 22"/>
                  <a:gd name="T1" fmla="*/ 6 h 10"/>
                  <a:gd name="T2" fmla="*/ 12 w 22"/>
                  <a:gd name="T3" fmla="*/ 6 h 10"/>
                  <a:gd name="T4" fmla="*/ 22 w 22"/>
                  <a:gd name="T5" fmla="*/ 10 h 10"/>
                  <a:gd name="T6" fmla="*/ 22 w 22"/>
                  <a:gd name="T7" fmla="*/ 0 h 10"/>
                  <a:gd name="T8" fmla="*/ 3 w 22"/>
                  <a:gd name="T9" fmla="*/ 3 h 10"/>
                  <a:gd name="T10" fmla="*/ 3 w 22"/>
                  <a:gd name="T11" fmla="*/ 3 h 10"/>
                  <a:gd name="T12" fmla="*/ 0 w 22"/>
                  <a:gd name="T13" fmla="*/ 3 h 10"/>
                  <a:gd name="T14" fmla="*/ 6 w 22"/>
                  <a:gd name="T15" fmla="*/ 6 h 10"/>
                  <a:gd name="T16" fmla="*/ 12 w 22"/>
                  <a:gd name="T17" fmla="*/ 6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0"/>
                  <a:gd name="T29" fmla="*/ 22 w 22"/>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0">
                    <a:moveTo>
                      <a:pt x="12" y="6"/>
                    </a:moveTo>
                    <a:lnTo>
                      <a:pt x="12" y="6"/>
                    </a:lnTo>
                    <a:lnTo>
                      <a:pt x="22" y="10"/>
                    </a:lnTo>
                    <a:lnTo>
                      <a:pt x="22" y="0"/>
                    </a:lnTo>
                    <a:lnTo>
                      <a:pt x="3" y="3"/>
                    </a:lnTo>
                    <a:lnTo>
                      <a:pt x="0" y="3"/>
                    </a:lnTo>
                    <a:lnTo>
                      <a:pt x="6" y="6"/>
                    </a:lnTo>
                    <a:lnTo>
                      <a:pt x="12" y="6"/>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15" name="Freeform 224"/>
              <p:cNvSpPr>
                <a:spLocks/>
              </p:cNvSpPr>
              <p:nvPr/>
            </p:nvSpPr>
            <p:spPr bwMode="auto">
              <a:xfrm>
                <a:off x="1249" y="2694"/>
                <a:ext cx="9" cy="10"/>
              </a:xfrm>
              <a:custGeom>
                <a:avLst/>
                <a:gdLst>
                  <a:gd name="T0" fmla="*/ 0 w 9"/>
                  <a:gd name="T1" fmla="*/ 10 h 10"/>
                  <a:gd name="T2" fmla="*/ 9 w 9"/>
                  <a:gd name="T3" fmla="*/ 7 h 10"/>
                  <a:gd name="T4" fmla="*/ 9 w 9"/>
                  <a:gd name="T5" fmla="*/ 7 h 10"/>
                  <a:gd name="T6" fmla="*/ 9 w 9"/>
                  <a:gd name="T7" fmla="*/ 7 h 10"/>
                  <a:gd name="T8" fmla="*/ 3 w 9"/>
                  <a:gd name="T9" fmla="*/ 4 h 10"/>
                  <a:gd name="T10" fmla="*/ 0 w 9"/>
                  <a:gd name="T11" fmla="*/ 0 h 10"/>
                  <a:gd name="T12" fmla="*/ 0 w 9"/>
                  <a:gd name="T13" fmla="*/ 10 h 10"/>
                  <a:gd name="T14" fmla="*/ 0 60000 65536"/>
                  <a:gd name="T15" fmla="*/ 0 60000 65536"/>
                  <a:gd name="T16" fmla="*/ 0 60000 65536"/>
                  <a:gd name="T17" fmla="*/ 0 60000 65536"/>
                  <a:gd name="T18" fmla="*/ 0 60000 65536"/>
                  <a:gd name="T19" fmla="*/ 0 60000 65536"/>
                  <a:gd name="T20" fmla="*/ 0 60000 65536"/>
                  <a:gd name="T21" fmla="*/ 0 w 9"/>
                  <a:gd name="T22" fmla="*/ 0 h 10"/>
                  <a:gd name="T23" fmla="*/ 9 w 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0">
                    <a:moveTo>
                      <a:pt x="0" y="10"/>
                    </a:moveTo>
                    <a:lnTo>
                      <a:pt x="9" y="7"/>
                    </a:lnTo>
                    <a:lnTo>
                      <a:pt x="3" y="4"/>
                    </a:lnTo>
                    <a:lnTo>
                      <a:pt x="0" y="0"/>
                    </a:lnTo>
                    <a:lnTo>
                      <a:pt x="0" y="1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16" name="Freeform 225"/>
              <p:cNvSpPr>
                <a:spLocks/>
              </p:cNvSpPr>
              <p:nvPr/>
            </p:nvSpPr>
            <p:spPr bwMode="auto">
              <a:xfrm>
                <a:off x="1227" y="2694"/>
                <a:ext cx="22" cy="13"/>
              </a:xfrm>
              <a:custGeom>
                <a:avLst/>
                <a:gdLst>
                  <a:gd name="T0" fmla="*/ 0 w 22"/>
                  <a:gd name="T1" fmla="*/ 13 h 13"/>
                  <a:gd name="T2" fmla="*/ 22 w 22"/>
                  <a:gd name="T3" fmla="*/ 10 h 13"/>
                  <a:gd name="T4" fmla="*/ 22 w 22"/>
                  <a:gd name="T5" fmla="*/ 0 h 13"/>
                  <a:gd name="T6" fmla="*/ 22 w 22"/>
                  <a:gd name="T7" fmla="*/ 0 h 13"/>
                  <a:gd name="T8" fmla="*/ 22 w 22"/>
                  <a:gd name="T9" fmla="*/ 0 h 13"/>
                  <a:gd name="T10" fmla="*/ 3 w 22"/>
                  <a:gd name="T11" fmla="*/ 0 h 13"/>
                  <a:gd name="T12" fmla="*/ 0 w 22"/>
                  <a:gd name="T13" fmla="*/ 0 h 13"/>
                  <a:gd name="T14" fmla="*/ 0 w 22"/>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3"/>
                  <a:gd name="T26" fmla="*/ 22 w 22"/>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3">
                    <a:moveTo>
                      <a:pt x="0" y="13"/>
                    </a:moveTo>
                    <a:lnTo>
                      <a:pt x="22" y="10"/>
                    </a:lnTo>
                    <a:lnTo>
                      <a:pt x="22" y="0"/>
                    </a:lnTo>
                    <a:lnTo>
                      <a:pt x="3" y="0"/>
                    </a:lnTo>
                    <a:lnTo>
                      <a:pt x="0" y="0"/>
                    </a:lnTo>
                    <a:lnTo>
                      <a:pt x="0" y="1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17" name="Freeform 226"/>
              <p:cNvSpPr>
                <a:spLocks/>
              </p:cNvSpPr>
              <p:nvPr/>
            </p:nvSpPr>
            <p:spPr bwMode="auto">
              <a:xfrm>
                <a:off x="1204" y="2694"/>
                <a:ext cx="23" cy="13"/>
              </a:xfrm>
              <a:custGeom>
                <a:avLst/>
                <a:gdLst>
                  <a:gd name="T0" fmla="*/ 0 w 23"/>
                  <a:gd name="T1" fmla="*/ 10 h 13"/>
                  <a:gd name="T2" fmla="*/ 4 w 23"/>
                  <a:gd name="T3" fmla="*/ 10 h 13"/>
                  <a:gd name="T4" fmla="*/ 4 w 23"/>
                  <a:gd name="T5" fmla="*/ 10 h 13"/>
                  <a:gd name="T6" fmla="*/ 23 w 23"/>
                  <a:gd name="T7" fmla="*/ 13 h 13"/>
                  <a:gd name="T8" fmla="*/ 23 w 23"/>
                  <a:gd name="T9" fmla="*/ 13 h 13"/>
                  <a:gd name="T10" fmla="*/ 23 w 23"/>
                  <a:gd name="T11" fmla="*/ 0 h 13"/>
                  <a:gd name="T12" fmla="*/ 0 w 23"/>
                  <a:gd name="T13" fmla="*/ 4 h 13"/>
                  <a:gd name="T14" fmla="*/ 0 w 23"/>
                  <a:gd name="T15" fmla="*/ 10 h 13"/>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13"/>
                  <a:gd name="T26" fmla="*/ 23 w 23"/>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13">
                    <a:moveTo>
                      <a:pt x="0" y="10"/>
                    </a:moveTo>
                    <a:lnTo>
                      <a:pt x="4" y="10"/>
                    </a:lnTo>
                    <a:lnTo>
                      <a:pt x="23" y="13"/>
                    </a:lnTo>
                    <a:lnTo>
                      <a:pt x="23" y="0"/>
                    </a:lnTo>
                    <a:lnTo>
                      <a:pt x="0" y="4"/>
                    </a:lnTo>
                    <a:lnTo>
                      <a:pt x="0" y="10"/>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18" name="Freeform 227"/>
              <p:cNvSpPr>
                <a:spLocks/>
              </p:cNvSpPr>
              <p:nvPr/>
            </p:nvSpPr>
            <p:spPr bwMode="auto">
              <a:xfrm>
                <a:off x="1198" y="2698"/>
                <a:ext cx="6" cy="6"/>
              </a:xfrm>
              <a:custGeom>
                <a:avLst/>
                <a:gdLst>
                  <a:gd name="T0" fmla="*/ 6 w 6"/>
                  <a:gd name="T1" fmla="*/ 6 h 6"/>
                  <a:gd name="T2" fmla="*/ 6 w 6"/>
                  <a:gd name="T3" fmla="*/ 0 h 6"/>
                  <a:gd name="T4" fmla="*/ 0 w 6"/>
                  <a:gd name="T5" fmla="*/ 0 h 6"/>
                  <a:gd name="T6" fmla="*/ 0 w 6"/>
                  <a:gd name="T7" fmla="*/ 0 h 6"/>
                  <a:gd name="T8" fmla="*/ 0 w 6"/>
                  <a:gd name="T9" fmla="*/ 3 h 6"/>
                  <a:gd name="T10" fmla="*/ 6 w 6"/>
                  <a:gd name="T11" fmla="*/ 6 h 6"/>
                  <a:gd name="T12" fmla="*/ 6 w 6"/>
                  <a:gd name="T13" fmla="*/ 6 h 6"/>
                  <a:gd name="T14" fmla="*/ 0 60000 65536"/>
                  <a:gd name="T15" fmla="*/ 0 60000 65536"/>
                  <a:gd name="T16" fmla="*/ 0 60000 65536"/>
                  <a:gd name="T17" fmla="*/ 0 60000 65536"/>
                  <a:gd name="T18" fmla="*/ 0 60000 65536"/>
                  <a:gd name="T19" fmla="*/ 0 60000 65536"/>
                  <a:gd name="T20" fmla="*/ 0 60000 65536"/>
                  <a:gd name="T21" fmla="*/ 0 w 6"/>
                  <a:gd name="T22" fmla="*/ 0 h 6"/>
                  <a:gd name="T23" fmla="*/ 6 w 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6">
                    <a:moveTo>
                      <a:pt x="6" y="6"/>
                    </a:moveTo>
                    <a:lnTo>
                      <a:pt x="6" y="0"/>
                    </a:lnTo>
                    <a:lnTo>
                      <a:pt x="0" y="0"/>
                    </a:lnTo>
                    <a:lnTo>
                      <a:pt x="0" y="3"/>
                    </a:lnTo>
                    <a:lnTo>
                      <a:pt x="6" y="6"/>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19" name="Freeform 228"/>
              <p:cNvSpPr>
                <a:spLocks/>
              </p:cNvSpPr>
              <p:nvPr/>
            </p:nvSpPr>
            <p:spPr bwMode="auto">
              <a:xfrm>
                <a:off x="1204" y="2707"/>
                <a:ext cx="4" cy="3"/>
              </a:xfrm>
              <a:custGeom>
                <a:avLst/>
                <a:gdLst>
                  <a:gd name="T0" fmla="*/ 0 w 4"/>
                  <a:gd name="T1" fmla="*/ 3 h 3"/>
                  <a:gd name="T2" fmla="*/ 0 w 4"/>
                  <a:gd name="T3" fmla="*/ 3 h 3"/>
                  <a:gd name="T4" fmla="*/ 4 w 4"/>
                  <a:gd name="T5" fmla="*/ 3 h 3"/>
                  <a:gd name="T6" fmla="*/ 0 w 4"/>
                  <a:gd name="T7" fmla="*/ 0 h 3"/>
                  <a:gd name="T8" fmla="*/ 0 w 4"/>
                  <a:gd name="T9" fmla="*/ 3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3"/>
                    </a:moveTo>
                    <a:lnTo>
                      <a:pt x="0" y="3"/>
                    </a:lnTo>
                    <a:lnTo>
                      <a:pt x="4" y="3"/>
                    </a:lnTo>
                    <a:lnTo>
                      <a:pt x="0" y="0"/>
                    </a:lnTo>
                    <a:lnTo>
                      <a:pt x="0" y="3"/>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20" name="Freeform 229"/>
              <p:cNvSpPr>
                <a:spLocks/>
              </p:cNvSpPr>
              <p:nvPr/>
            </p:nvSpPr>
            <p:spPr bwMode="auto">
              <a:xfrm>
                <a:off x="1182" y="2701"/>
                <a:ext cx="22" cy="12"/>
              </a:xfrm>
              <a:custGeom>
                <a:avLst/>
                <a:gdLst>
                  <a:gd name="T0" fmla="*/ 22 w 22"/>
                  <a:gd name="T1" fmla="*/ 9 h 12"/>
                  <a:gd name="T2" fmla="*/ 22 w 22"/>
                  <a:gd name="T3" fmla="*/ 9 h 12"/>
                  <a:gd name="T4" fmla="*/ 22 w 22"/>
                  <a:gd name="T5" fmla="*/ 9 h 12"/>
                  <a:gd name="T6" fmla="*/ 22 w 22"/>
                  <a:gd name="T7" fmla="*/ 6 h 12"/>
                  <a:gd name="T8" fmla="*/ 22 w 22"/>
                  <a:gd name="T9" fmla="*/ 6 h 12"/>
                  <a:gd name="T10" fmla="*/ 19 w 22"/>
                  <a:gd name="T11" fmla="*/ 3 h 12"/>
                  <a:gd name="T12" fmla="*/ 16 w 22"/>
                  <a:gd name="T13" fmla="*/ 3 h 12"/>
                  <a:gd name="T14" fmla="*/ 16 w 22"/>
                  <a:gd name="T15" fmla="*/ 3 h 12"/>
                  <a:gd name="T16" fmla="*/ 0 w 22"/>
                  <a:gd name="T17" fmla="*/ 0 h 12"/>
                  <a:gd name="T18" fmla="*/ 0 w 22"/>
                  <a:gd name="T19" fmla="*/ 12 h 12"/>
                  <a:gd name="T20" fmla="*/ 22 w 22"/>
                  <a:gd name="T21" fmla="*/ 9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12"/>
                  <a:gd name="T35" fmla="*/ 22 w 2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12">
                    <a:moveTo>
                      <a:pt x="22" y="9"/>
                    </a:moveTo>
                    <a:lnTo>
                      <a:pt x="22" y="9"/>
                    </a:lnTo>
                    <a:lnTo>
                      <a:pt x="22" y="6"/>
                    </a:lnTo>
                    <a:lnTo>
                      <a:pt x="19" y="3"/>
                    </a:lnTo>
                    <a:lnTo>
                      <a:pt x="16" y="3"/>
                    </a:lnTo>
                    <a:lnTo>
                      <a:pt x="0" y="0"/>
                    </a:lnTo>
                    <a:lnTo>
                      <a:pt x="0" y="12"/>
                    </a:lnTo>
                    <a:lnTo>
                      <a:pt x="22" y="9"/>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21" name="Freeform 230"/>
              <p:cNvSpPr>
                <a:spLocks/>
              </p:cNvSpPr>
              <p:nvPr/>
            </p:nvSpPr>
            <p:spPr bwMode="auto">
              <a:xfrm>
                <a:off x="1160" y="2701"/>
                <a:ext cx="22" cy="16"/>
              </a:xfrm>
              <a:custGeom>
                <a:avLst/>
                <a:gdLst>
                  <a:gd name="T0" fmla="*/ 13 w 22"/>
                  <a:gd name="T1" fmla="*/ 16 h 16"/>
                  <a:gd name="T2" fmla="*/ 22 w 22"/>
                  <a:gd name="T3" fmla="*/ 12 h 16"/>
                  <a:gd name="T4" fmla="*/ 22 w 22"/>
                  <a:gd name="T5" fmla="*/ 0 h 16"/>
                  <a:gd name="T6" fmla="*/ 22 w 22"/>
                  <a:gd name="T7" fmla="*/ 0 h 16"/>
                  <a:gd name="T8" fmla="*/ 19 w 22"/>
                  <a:gd name="T9" fmla="*/ 0 h 16"/>
                  <a:gd name="T10" fmla="*/ 0 w 22"/>
                  <a:gd name="T11" fmla="*/ 3 h 16"/>
                  <a:gd name="T12" fmla="*/ 0 w 22"/>
                  <a:gd name="T13" fmla="*/ 12 h 16"/>
                  <a:gd name="T14" fmla="*/ 0 w 22"/>
                  <a:gd name="T15" fmla="*/ 12 h 16"/>
                  <a:gd name="T16" fmla="*/ 13 w 22"/>
                  <a:gd name="T17" fmla="*/ 16 h 16"/>
                  <a:gd name="T18" fmla="*/ 13 w 22"/>
                  <a:gd name="T19" fmla="*/ 16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16"/>
                  <a:gd name="T32" fmla="*/ 22 w 22"/>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16">
                    <a:moveTo>
                      <a:pt x="13" y="16"/>
                    </a:moveTo>
                    <a:lnTo>
                      <a:pt x="22" y="12"/>
                    </a:lnTo>
                    <a:lnTo>
                      <a:pt x="22" y="0"/>
                    </a:lnTo>
                    <a:lnTo>
                      <a:pt x="19" y="0"/>
                    </a:lnTo>
                    <a:lnTo>
                      <a:pt x="0" y="3"/>
                    </a:lnTo>
                    <a:lnTo>
                      <a:pt x="0" y="12"/>
                    </a:lnTo>
                    <a:lnTo>
                      <a:pt x="13" y="16"/>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22" name="Freeform 231"/>
              <p:cNvSpPr>
                <a:spLocks/>
              </p:cNvSpPr>
              <p:nvPr/>
            </p:nvSpPr>
            <p:spPr bwMode="auto">
              <a:xfrm>
                <a:off x="1144" y="2704"/>
                <a:ext cx="16" cy="9"/>
              </a:xfrm>
              <a:custGeom>
                <a:avLst/>
                <a:gdLst>
                  <a:gd name="T0" fmla="*/ 10 w 16"/>
                  <a:gd name="T1" fmla="*/ 9 h 9"/>
                  <a:gd name="T2" fmla="*/ 10 w 16"/>
                  <a:gd name="T3" fmla="*/ 9 h 9"/>
                  <a:gd name="T4" fmla="*/ 16 w 16"/>
                  <a:gd name="T5" fmla="*/ 9 h 9"/>
                  <a:gd name="T6" fmla="*/ 16 w 16"/>
                  <a:gd name="T7" fmla="*/ 0 h 9"/>
                  <a:gd name="T8" fmla="*/ 4 w 16"/>
                  <a:gd name="T9" fmla="*/ 3 h 9"/>
                  <a:gd name="T10" fmla="*/ 4 w 16"/>
                  <a:gd name="T11" fmla="*/ 3 h 9"/>
                  <a:gd name="T12" fmla="*/ 0 w 16"/>
                  <a:gd name="T13" fmla="*/ 3 h 9"/>
                  <a:gd name="T14" fmla="*/ 7 w 16"/>
                  <a:gd name="T15" fmla="*/ 6 h 9"/>
                  <a:gd name="T16" fmla="*/ 10 w 16"/>
                  <a:gd name="T17" fmla="*/ 9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9"/>
                  <a:gd name="T29" fmla="*/ 16 w 16"/>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9">
                    <a:moveTo>
                      <a:pt x="10" y="9"/>
                    </a:moveTo>
                    <a:lnTo>
                      <a:pt x="10" y="9"/>
                    </a:lnTo>
                    <a:lnTo>
                      <a:pt x="16" y="9"/>
                    </a:lnTo>
                    <a:lnTo>
                      <a:pt x="16" y="0"/>
                    </a:lnTo>
                    <a:lnTo>
                      <a:pt x="4" y="3"/>
                    </a:lnTo>
                    <a:lnTo>
                      <a:pt x="0" y="3"/>
                    </a:lnTo>
                    <a:lnTo>
                      <a:pt x="7" y="6"/>
                    </a:lnTo>
                    <a:lnTo>
                      <a:pt x="10" y="9"/>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23" name="Freeform 232"/>
              <p:cNvSpPr>
                <a:spLocks/>
              </p:cNvSpPr>
              <p:nvPr/>
            </p:nvSpPr>
            <p:spPr bwMode="auto">
              <a:xfrm>
                <a:off x="1138" y="2710"/>
                <a:ext cx="16" cy="10"/>
              </a:xfrm>
              <a:custGeom>
                <a:avLst/>
                <a:gdLst>
                  <a:gd name="T0" fmla="*/ 13 w 16"/>
                  <a:gd name="T1" fmla="*/ 10 h 10"/>
                  <a:gd name="T2" fmla="*/ 13 w 16"/>
                  <a:gd name="T3" fmla="*/ 10 h 10"/>
                  <a:gd name="T4" fmla="*/ 16 w 16"/>
                  <a:gd name="T5" fmla="*/ 7 h 10"/>
                  <a:gd name="T6" fmla="*/ 10 w 16"/>
                  <a:gd name="T7" fmla="*/ 3 h 10"/>
                  <a:gd name="T8" fmla="*/ 6 w 16"/>
                  <a:gd name="T9" fmla="*/ 3 h 10"/>
                  <a:gd name="T10" fmla="*/ 6 w 16"/>
                  <a:gd name="T11" fmla="*/ 3 h 10"/>
                  <a:gd name="T12" fmla="*/ 0 w 16"/>
                  <a:gd name="T13" fmla="*/ 0 h 10"/>
                  <a:gd name="T14" fmla="*/ 3 w 16"/>
                  <a:gd name="T15" fmla="*/ 10 h 10"/>
                  <a:gd name="T16" fmla="*/ 13 w 16"/>
                  <a:gd name="T17" fmla="*/ 1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0"/>
                  <a:gd name="T29" fmla="*/ 16 w 1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0">
                    <a:moveTo>
                      <a:pt x="13" y="10"/>
                    </a:moveTo>
                    <a:lnTo>
                      <a:pt x="13" y="10"/>
                    </a:lnTo>
                    <a:lnTo>
                      <a:pt x="16" y="7"/>
                    </a:lnTo>
                    <a:lnTo>
                      <a:pt x="10" y="3"/>
                    </a:lnTo>
                    <a:lnTo>
                      <a:pt x="6" y="3"/>
                    </a:lnTo>
                    <a:lnTo>
                      <a:pt x="0" y="0"/>
                    </a:lnTo>
                    <a:lnTo>
                      <a:pt x="3" y="10"/>
                    </a:lnTo>
                    <a:lnTo>
                      <a:pt x="13" y="10"/>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24" name="Freeform 233"/>
              <p:cNvSpPr>
                <a:spLocks/>
              </p:cNvSpPr>
              <p:nvPr/>
            </p:nvSpPr>
            <p:spPr bwMode="auto">
              <a:xfrm>
                <a:off x="1116" y="2710"/>
                <a:ext cx="25" cy="13"/>
              </a:xfrm>
              <a:custGeom>
                <a:avLst/>
                <a:gdLst>
                  <a:gd name="T0" fmla="*/ 3 w 25"/>
                  <a:gd name="T1" fmla="*/ 13 h 13"/>
                  <a:gd name="T2" fmla="*/ 3 w 25"/>
                  <a:gd name="T3" fmla="*/ 13 h 13"/>
                  <a:gd name="T4" fmla="*/ 3 w 25"/>
                  <a:gd name="T5" fmla="*/ 13 h 13"/>
                  <a:gd name="T6" fmla="*/ 25 w 25"/>
                  <a:gd name="T7" fmla="*/ 10 h 13"/>
                  <a:gd name="T8" fmla="*/ 22 w 25"/>
                  <a:gd name="T9" fmla="*/ 0 h 13"/>
                  <a:gd name="T10" fmla="*/ 22 w 25"/>
                  <a:gd name="T11" fmla="*/ 0 h 13"/>
                  <a:gd name="T12" fmla="*/ 9 w 25"/>
                  <a:gd name="T13" fmla="*/ 0 h 13"/>
                  <a:gd name="T14" fmla="*/ 0 w 25"/>
                  <a:gd name="T15" fmla="*/ 0 h 13"/>
                  <a:gd name="T16" fmla="*/ 3 w 25"/>
                  <a:gd name="T17" fmla="*/ 13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13"/>
                  <a:gd name="T29" fmla="*/ 25 w 25"/>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13">
                    <a:moveTo>
                      <a:pt x="3" y="13"/>
                    </a:moveTo>
                    <a:lnTo>
                      <a:pt x="3" y="13"/>
                    </a:lnTo>
                    <a:lnTo>
                      <a:pt x="25" y="10"/>
                    </a:lnTo>
                    <a:lnTo>
                      <a:pt x="22" y="0"/>
                    </a:lnTo>
                    <a:lnTo>
                      <a:pt x="9" y="0"/>
                    </a:lnTo>
                    <a:lnTo>
                      <a:pt x="0" y="0"/>
                    </a:lnTo>
                    <a:lnTo>
                      <a:pt x="3" y="13"/>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25" name="Freeform 234"/>
              <p:cNvSpPr>
                <a:spLocks/>
              </p:cNvSpPr>
              <p:nvPr/>
            </p:nvSpPr>
            <p:spPr bwMode="auto">
              <a:xfrm>
                <a:off x="1094" y="2710"/>
                <a:ext cx="25" cy="13"/>
              </a:xfrm>
              <a:custGeom>
                <a:avLst/>
                <a:gdLst>
                  <a:gd name="T0" fmla="*/ 3 w 25"/>
                  <a:gd name="T1" fmla="*/ 10 h 13"/>
                  <a:gd name="T2" fmla="*/ 6 w 25"/>
                  <a:gd name="T3" fmla="*/ 13 h 13"/>
                  <a:gd name="T4" fmla="*/ 6 w 25"/>
                  <a:gd name="T5" fmla="*/ 13 h 13"/>
                  <a:gd name="T6" fmla="*/ 25 w 25"/>
                  <a:gd name="T7" fmla="*/ 13 h 13"/>
                  <a:gd name="T8" fmla="*/ 22 w 25"/>
                  <a:gd name="T9" fmla="*/ 0 h 13"/>
                  <a:gd name="T10" fmla="*/ 0 w 25"/>
                  <a:gd name="T11" fmla="*/ 3 h 13"/>
                  <a:gd name="T12" fmla="*/ 3 w 25"/>
                  <a:gd name="T13" fmla="*/ 10 h 13"/>
                  <a:gd name="T14" fmla="*/ 0 60000 65536"/>
                  <a:gd name="T15" fmla="*/ 0 60000 65536"/>
                  <a:gd name="T16" fmla="*/ 0 60000 65536"/>
                  <a:gd name="T17" fmla="*/ 0 60000 65536"/>
                  <a:gd name="T18" fmla="*/ 0 60000 65536"/>
                  <a:gd name="T19" fmla="*/ 0 60000 65536"/>
                  <a:gd name="T20" fmla="*/ 0 60000 65536"/>
                  <a:gd name="T21" fmla="*/ 0 w 25"/>
                  <a:gd name="T22" fmla="*/ 0 h 13"/>
                  <a:gd name="T23" fmla="*/ 25 w 25"/>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13">
                    <a:moveTo>
                      <a:pt x="3" y="10"/>
                    </a:moveTo>
                    <a:lnTo>
                      <a:pt x="6" y="13"/>
                    </a:lnTo>
                    <a:lnTo>
                      <a:pt x="25" y="13"/>
                    </a:lnTo>
                    <a:lnTo>
                      <a:pt x="22" y="0"/>
                    </a:lnTo>
                    <a:lnTo>
                      <a:pt x="0" y="3"/>
                    </a:lnTo>
                    <a:lnTo>
                      <a:pt x="3" y="1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26" name="Freeform 235"/>
              <p:cNvSpPr>
                <a:spLocks/>
              </p:cNvSpPr>
              <p:nvPr/>
            </p:nvSpPr>
            <p:spPr bwMode="auto">
              <a:xfrm>
                <a:off x="1087" y="2713"/>
                <a:ext cx="10" cy="7"/>
              </a:xfrm>
              <a:custGeom>
                <a:avLst/>
                <a:gdLst>
                  <a:gd name="T0" fmla="*/ 10 w 10"/>
                  <a:gd name="T1" fmla="*/ 7 h 7"/>
                  <a:gd name="T2" fmla="*/ 7 w 10"/>
                  <a:gd name="T3" fmla="*/ 0 h 7"/>
                  <a:gd name="T4" fmla="*/ 4 w 10"/>
                  <a:gd name="T5" fmla="*/ 4 h 7"/>
                  <a:gd name="T6" fmla="*/ 4 w 10"/>
                  <a:gd name="T7" fmla="*/ 4 h 7"/>
                  <a:gd name="T8" fmla="*/ 0 w 10"/>
                  <a:gd name="T9" fmla="*/ 4 h 7"/>
                  <a:gd name="T10" fmla="*/ 7 w 10"/>
                  <a:gd name="T11" fmla="*/ 7 h 7"/>
                  <a:gd name="T12" fmla="*/ 10 w 10"/>
                  <a:gd name="T13" fmla="*/ 7 h 7"/>
                  <a:gd name="T14" fmla="*/ 0 60000 65536"/>
                  <a:gd name="T15" fmla="*/ 0 60000 65536"/>
                  <a:gd name="T16" fmla="*/ 0 60000 65536"/>
                  <a:gd name="T17" fmla="*/ 0 60000 65536"/>
                  <a:gd name="T18" fmla="*/ 0 60000 65536"/>
                  <a:gd name="T19" fmla="*/ 0 60000 65536"/>
                  <a:gd name="T20" fmla="*/ 0 60000 65536"/>
                  <a:gd name="T21" fmla="*/ 0 w 10"/>
                  <a:gd name="T22" fmla="*/ 0 h 7"/>
                  <a:gd name="T23" fmla="*/ 10 w 10"/>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7">
                    <a:moveTo>
                      <a:pt x="10" y="7"/>
                    </a:moveTo>
                    <a:lnTo>
                      <a:pt x="7" y="0"/>
                    </a:lnTo>
                    <a:lnTo>
                      <a:pt x="4" y="4"/>
                    </a:lnTo>
                    <a:lnTo>
                      <a:pt x="0" y="4"/>
                    </a:lnTo>
                    <a:lnTo>
                      <a:pt x="7" y="7"/>
                    </a:lnTo>
                    <a:lnTo>
                      <a:pt x="10"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27" name="Rectangle 236"/>
              <p:cNvSpPr>
                <a:spLocks noChangeArrowheads="1"/>
              </p:cNvSpPr>
              <p:nvPr/>
            </p:nvSpPr>
            <p:spPr bwMode="auto">
              <a:xfrm>
                <a:off x="1097" y="2726"/>
                <a:ext cx="1" cy="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ko-KR" altLang="ko-KR"/>
              </a:p>
            </p:txBody>
          </p:sp>
          <p:sp>
            <p:nvSpPr>
              <p:cNvPr id="15628" name="Freeform 237"/>
              <p:cNvSpPr>
                <a:spLocks/>
              </p:cNvSpPr>
              <p:nvPr/>
            </p:nvSpPr>
            <p:spPr bwMode="auto">
              <a:xfrm>
                <a:off x="1040" y="2720"/>
                <a:ext cx="57" cy="12"/>
              </a:xfrm>
              <a:custGeom>
                <a:avLst/>
                <a:gdLst>
                  <a:gd name="T0" fmla="*/ 0 w 57"/>
                  <a:gd name="T1" fmla="*/ 9 h 12"/>
                  <a:gd name="T2" fmla="*/ 0 w 57"/>
                  <a:gd name="T3" fmla="*/ 12 h 12"/>
                  <a:gd name="T4" fmla="*/ 0 w 57"/>
                  <a:gd name="T5" fmla="*/ 12 h 12"/>
                  <a:gd name="T6" fmla="*/ 13 w 57"/>
                  <a:gd name="T7" fmla="*/ 12 h 12"/>
                  <a:gd name="T8" fmla="*/ 22 w 57"/>
                  <a:gd name="T9" fmla="*/ 12 h 12"/>
                  <a:gd name="T10" fmla="*/ 57 w 57"/>
                  <a:gd name="T11" fmla="*/ 9 h 12"/>
                  <a:gd name="T12" fmla="*/ 57 w 57"/>
                  <a:gd name="T13" fmla="*/ 9 h 12"/>
                  <a:gd name="T14" fmla="*/ 57 w 57"/>
                  <a:gd name="T15" fmla="*/ 9 h 12"/>
                  <a:gd name="T16" fmla="*/ 57 w 57"/>
                  <a:gd name="T17" fmla="*/ 6 h 12"/>
                  <a:gd name="T18" fmla="*/ 57 w 57"/>
                  <a:gd name="T19" fmla="*/ 6 h 12"/>
                  <a:gd name="T20" fmla="*/ 51 w 57"/>
                  <a:gd name="T21" fmla="*/ 3 h 12"/>
                  <a:gd name="T22" fmla="*/ 47 w 57"/>
                  <a:gd name="T23" fmla="*/ 3 h 12"/>
                  <a:gd name="T24" fmla="*/ 47 w 57"/>
                  <a:gd name="T25" fmla="*/ 3 h 12"/>
                  <a:gd name="T26" fmla="*/ 28 w 57"/>
                  <a:gd name="T27" fmla="*/ 0 h 12"/>
                  <a:gd name="T28" fmla="*/ 0 w 57"/>
                  <a:gd name="T29" fmla="*/ 3 h 12"/>
                  <a:gd name="T30" fmla="*/ 0 w 57"/>
                  <a:gd name="T31" fmla="*/ 9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7"/>
                  <a:gd name="T49" fmla="*/ 0 h 12"/>
                  <a:gd name="T50" fmla="*/ 57 w 57"/>
                  <a:gd name="T51" fmla="*/ 12 h 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7" h="12">
                    <a:moveTo>
                      <a:pt x="0" y="9"/>
                    </a:moveTo>
                    <a:lnTo>
                      <a:pt x="0" y="12"/>
                    </a:lnTo>
                    <a:lnTo>
                      <a:pt x="13" y="12"/>
                    </a:lnTo>
                    <a:lnTo>
                      <a:pt x="22" y="12"/>
                    </a:lnTo>
                    <a:lnTo>
                      <a:pt x="57" y="9"/>
                    </a:lnTo>
                    <a:lnTo>
                      <a:pt x="57" y="6"/>
                    </a:lnTo>
                    <a:lnTo>
                      <a:pt x="51" y="3"/>
                    </a:lnTo>
                    <a:lnTo>
                      <a:pt x="47" y="3"/>
                    </a:lnTo>
                    <a:lnTo>
                      <a:pt x="28" y="0"/>
                    </a:lnTo>
                    <a:lnTo>
                      <a:pt x="0" y="3"/>
                    </a:lnTo>
                    <a:lnTo>
                      <a:pt x="0" y="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29" name="Freeform 238"/>
              <p:cNvSpPr>
                <a:spLocks/>
              </p:cNvSpPr>
              <p:nvPr/>
            </p:nvSpPr>
            <p:spPr bwMode="auto">
              <a:xfrm>
                <a:off x="1030" y="2723"/>
                <a:ext cx="10" cy="6"/>
              </a:xfrm>
              <a:custGeom>
                <a:avLst/>
                <a:gdLst>
                  <a:gd name="T0" fmla="*/ 10 w 10"/>
                  <a:gd name="T1" fmla="*/ 6 h 6"/>
                  <a:gd name="T2" fmla="*/ 10 w 10"/>
                  <a:gd name="T3" fmla="*/ 0 h 6"/>
                  <a:gd name="T4" fmla="*/ 4 w 10"/>
                  <a:gd name="T5" fmla="*/ 0 h 6"/>
                  <a:gd name="T6" fmla="*/ 4 w 10"/>
                  <a:gd name="T7" fmla="*/ 0 h 6"/>
                  <a:gd name="T8" fmla="*/ 0 w 10"/>
                  <a:gd name="T9" fmla="*/ 3 h 6"/>
                  <a:gd name="T10" fmla="*/ 7 w 10"/>
                  <a:gd name="T11" fmla="*/ 6 h 6"/>
                  <a:gd name="T12" fmla="*/ 10 w 10"/>
                  <a:gd name="T13" fmla="*/ 6 h 6"/>
                  <a:gd name="T14" fmla="*/ 0 60000 65536"/>
                  <a:gd name="T15" fmla="*/ 0 60000 65536"/>
                  <a:gd name="T16" fmla="*/ 0 60000 65536"/>
                  <a:gd name="T17" fmla="*/ 0 60000 65536"/>
                  <a:gd name="T18" fmla="*/ 0 60000 65536"/>
                  <a:gd name="T19" fmla="*/ 0 60000 65536"/>
                  <a:gd name="T20" fmla="*/ 0 60000 65536"/>
                  <a:gd name="T21" fmla="*/ 0 w 10"/>
                  <a:gd name="T22" fmla="*/ 0 h 6"/>
                  <a:gd name="T23" fmla="*/ 10 w 10"/>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6">
                    <a:moveTo>
                      <a:pt x="10" y="6"/>
                    </a:moveTo>
                    <a:lnTo>
                      <a:pt x="10" y="0"/>
                    </a:lnTo>
                    <a:lnTo>
                      <a:pt x="4" y="0"/>
                    </a:lnTo>
                    <a:lnTo>
                      <a:pt x="0" y="3"/>
                    </a:lnTo>
                    <a:lnTo>
                      <a:pt x="7" y="6"/>
                    </a:lnTo>
                    <a:lnTo>
                      <a:pt x="10" y="6"/>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30" name="Freeform 239"/>
              <p:cNvSpPr>
                <a:spLocks/>
              </p:cNvSpPr>
              <p:nvPr/>
            </p:nvSpPr>
            <p:spPr bwMode="auto">
              <a:xfrm>
                <a:off x="986" y="2729"/>
                <a:ext cx="54" cy="13"/>
              </a:xfrm>
              <a:custGeom>
                <a:avLst/>
                <a:gdLst>
                  <a:gd name="T0" fmla="*/ 16 w 54"/>
                  <a:gd name="T1" fmla="*/ 13 h 13"/>
                  <a:gd name="T2" fmla="*/ 51 w 54"/>
                  <a:gd name="T3" fmla="*/ 10 h 13"/>
                  <a:gd name="T4" fmla="*/ 51 w 54"/>
                  <a:gd name="T5" fmla="*/ 10 h 13"/>
                  <a:gd name="T6" fmla="*/ 54 w 54"/>
                  <a:gd name="T7" fmla="*/ 7 h 13"/>
                  <a:gd name="T8" fmla="*/ 48 w 54"/>
                  <a:gd name="T9" fmla="*/ 3 h 13"/>
                  <a:gd name="T10" fmla="*/ 41 w 54"/>
                  <a:gd name="T11" fmla="*/ 0 h 13"/>
                  <a:gd name="T12" fmla="*/ 41 w 54"/>
                  <a:gd name="T13" fmla="*/ 0 h 13"/>
                  <a:gd name="T14" fmla="*/ 22 w 54"/>
                  <a:gd name="T15" fmla="*/ 0 h 13"/>
                  <a:gd name="T16" fmla="*/ 0 w 54"/>
                  <a:gd name="T17" fmla="*/ 3 h 13"/>
                  <a:gd name="T18" fmla="*/ 0 w 54"/>
                  <a:gd name="T19" fmla="*/ 13 h 13"/>
                  <a:gd name="T20" fmla="*/ 0 w 54"/>
                  <a:gd name="T21" fmla="*/ 13 h 13"/>
                  <a:gd name="T22" fmla="*/ 16 w 54"/>
                  <a:gd name="T23" fmla="*/ 13 h 13"/>
                  <a:gd name="T24" fmla="*/ 16 w 54"/>
                  <a:gd name="T25" fmla="*/ 13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
                  <a:gd name="T40" fmla="*/ 0 h 13"/>
                  <a:gd name="T41" fmla="*/ 54 w 54"/>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 h="13">
                    <a:moveTo>
                      <a:pt x="16" y="13"/>
                    </a:moveTo>
                    <a:lnTo>
                      <a:pt x="51" y="10"/>
                    </a:lnTo>
                    <a:lnTo>
                      <a:pt x="54" y="7"/>
                    </a:lnTo>
                    <a:lnTo>
                      <a:pt x="48" y="3"/>
                    </a:lnTo>
                    <a:lnTo>
                      <a:pt x="41" y="0"/>
                    </a:lnTo>
                    <a:lnTo>
                      <a:pt x="22" y="0"/>
                    </a:lnTo>
                    <a:lnTo>
                      <a:pt x="0" y="3"/>
                    </a:lnTo>
                    <a:lnTo>
                      <a:pt x="0" y="13"/>
                    </a:lnTo>
                    <a:lnTo>
                      <a:pt x="16" y="13"/>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31" name="Freeform 240"/>
              <p:cNvSpPr>
                <a:spLocks/>
              </p:cNvSpPr>
              <p:nvPr/>
            </p:nvSpPr>
            <p:spPr bwMode="auto">
              <a:xfrm>
                <a:off x="970" y="2732"/>
                <a:ext cx="16" cy="10"/>
              </a:xfrm>
              <a:custGeom>
                <a:avLst/>
                <a:gdLst>
                  <a:gd name="T0" fmla="*/ 10 w 16"/>
                  <a:gd name="T1" fmla="*/ 10 h 10"/>
                  <a:gd name="T2" fmla="*/ 10 w 16"/>
                  <a:gd name="T3" fmla="*/ 10 h 10"/>
                  <a:gd name="T4" fmla="*/ 16 w 16"/>
                  <a:gd name="T5" fmla="*/ 10 h 10"/>
                  <a:gd name="T6" fmla="*/ 16 w 16"/>
                  <a:gd name="T7" fmla="*/ 0 h 10"/>
                  <a:gd name="T8" fmla="*/ 4 w 16"/>
                  <a:gd name="T9" fmla="*/ 0 h 10"/>
                  <a:gd name="T10" fmla="*/ 4 w 16"/>
                  <a:gd name="T11" fmla="*/ 0 h 10"/>
                  <a:gd name="T12" fmla="*/ 0 w 16"/>
                  <a:gd name="T13" fmla="*/ 4 h 10"/>
                  <a:gd name="T14" fmla="*/ 7 w 16"/>
                  <a:gd name="T15" fmla="*/ 7 h 10"/>
                  <a:gd name="T16" fmla="*/ 10 w 16"/>
                  <a:gd name="T17" fmla="*/ 1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0"/>
                  <a:gd name="T29" fmla="*/ 16 w 1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0">
                    <a:moveTo>
                      <a:pt x="10" y="10"/>
                    </a:moveTo>
                    <a:lnTo>
                      <a:pt x="10" y="10"/>
                    </a:lnTo>
                    <a:lnTo>
                      <a:pt x="16" y="10"/>
                    </a:lnTo>
                    <a:lnTo>
                      <a:pt x="16" y="0"/>
                    </a:lnTo>
                    <a:lnTo>
                      <a:pt x="4" y="0"/>
                    </a:lnTo>
                    <a:lnTo>
                      <a:pt x="0" y="4"/>
                    </a:lnTo>
                    <a:lnTo>
                      <a:pt x="7" y="7"/>
                    </a:lnTo>
                    <a:lnTo>
                      <a:pt x="10" y="10"/>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32" name="Freeform 241"/>
              <p:cNvSpPr>
                <a:spLocks/>
              </p:cNvSpPr>
              <p:nvPr/>
            </p:nvSpPr>
            <p:spPr bwMode="auto">
              <a:xfrm>
                <a:off x="929" y="2739"/>
                <a:ext cx="51" cy="16"/>
              </a:xfrm>
              <a:custGeom>
                <a:avLst/>
                <a:gdLst>
                  <a:gd name="T0" fmla="*/ 10 w 51"/>
                  <a:gd name="T1" fmla="*/ 16 h 16"/>
                  <a:gd name="T2" fmla="*/ 48 w 51"/>
                  <a:gd name="T3" fmla="*/ 9 h 16"/>
                  <a:gd name="T4" fmla="*/ 48 w 51"/>
                  <a:gd name="T5" fmla="*/ 9 h 16"/>
                  <a:gd name="T6" fmla="*/ 51 w 51"/>
                  <a:gd name="T7" fmla="*/ 6 h 16"/>
                  <a:gd name="T8" fmla="*/ 45 w 51"/>
                  <a:gd name="T9" fmla="*/ 3 h 16"/>
                  <a:gd name="T10" fmla="*/ 38 w 51"/>
                  <a:gd name="T11" fmla="*/ 3 h 16"/>
                  <a:gd name="T12" fmla="*/ 38 w 51"/>
                  <a:gd name="T13" fmla="*/ 3 h 16"/>
                  <a:gd name="T14" fmla="*/ 29 w 51"/>
                  <a:gd name="T15" fmla="*/ 0 h 16"/>
                  <a:gd name="T16" fmla="*/ 19 w 51"/>
                  <a:gd name="T17" fmla="*/ 0 h 16"/>
                  <a:gd name="T18" fmla="*/ 0 w 51"/>
                  <a:gd name="T19" fmla="*/ 3 h 16"/>
                  <a:gd name="T20" fmla="*/ 0 w 51"/>
                  <a:gd name="T21" fmla="*/ 12 h 16"/>
                  <a:gd name="T22" fmla="*/ 0 w 51"/>
                  <a:gd name="T23" fmla="*/ 12 h 16"/>
                  <a:gd name="T24" fmla="*/ 10 w 51"/>
                  <a:gd name="T25" fmla="*/ 16 h 16"/>
                  <a:gd name="T26" fmla="*/ 10 w 51"/>
                  <a:gd name="T27" fmla="*/ 16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1"/>
                  <a:gd name="T43" fmla="*/ 0 h 16"/>
                  <a:gd name="T44" fmla="*/ 51 w 51"/>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1" h="16">
                    <a:moveTo>
                      <a:pt x="10" y="16"/>
                    </a:moveTo>
                    <a:lnTo>
                      <a:pt x="48" y="9"/>
                    </a:lnTo>
                    <a:lnTo>
                      <a:pt x="51" y="6"/>
                    </a:lnTo>
                    <a:lnTo>
                      <a:pt x="45" y="3"/>
                    </a:lnTo>
                    <a:lnTo>
                      <a:pt x="38" y="3"/>
                    </a:lnTo>
                    <a:lnTo>
                      <a:pt x="29" y="0"/>
                    </a:lnTo>
                    <a:lnTo>
                      <a:pt x="19" y="0"/>
                    </a:lnTo>
                    <a:lnTo>
                      <a:pt x="0" y="3"/>
                    </a:lnTo>
                    <a:lnTo>
                      <a:pt x="0" y="12"/>
                    </a:lnTo>
                    <a:lnTo>
                      <a:pt x="10" y="16"/>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33" name="Freeform 242"/>
              <p:cNvSpPr>
                <a:spLocks/>
              </p:cNvSpPr>
              <p:nvPr/>
            </p:nvSpPr>
            <p:spPr bwMode="auto">
              <a:xfrm>
                <a:off x="910" y="2742"/>
                <a:ext cx="19" cy="9"/>
              </a:xfrm>
              <a:custGeom>
                <a:avLst/>
                <a:gdLst>
                  <a:gd name="T0" fmla="*/ 10 w 19"/>
                  <a:gd name="T1" fmla="*/ 9 h 9"/>
                  <a:gd name="T2" fmla="*/ 10 w 19"/>
                  <a:gd name="T3" fmla="*/ 9 h 9"/>
                  <a:gd name="T4" fmla="*/ 19 w 19"/>
                  <a:gd name="T5" fmla="*/ 9 h 9"/>
                  <a:gd name="T6" fmla="*/ 19 w 19"/>
                  <a:gd name="T7" fmla="*/ 0 h 9"/>
                  <a:gd name="T8" fmla="*/ 0 w 19"/>
                  <a:gd name="T9" fmla="*/ 3 h 9"/>
                  <a:gd name="T10" fmla="*/ 0 w 19"/>
                  <a:gd name="T11" fmla="*/ 3 h 9"/>
                  <a:gd name="T12" fmla="*/ 0 w 19"/>
                  <a:gd name="T13" fmla="*/ 3 h 9"/>
                  <a:gd name="T14" fmla="*/ 3 w 19"/>
                  <a:gd name="T15" fmla="*/ 6 h 9"/>
                  <a:gd name="T16" fmla="*/ 10 w 19"/>
                  <a:gd name="T17" fmla="*/ 9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9"/>
                  <a:gd name="T29" fmla="*/ 19 w 19"/>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9">
                    <a:moveTo>
                      <a:pt x="10" y="9"/>
                    </a:moveTo>
                    <a:lnTo>
                      <a:pt x="10" y="9"/>
                    </a:lnTo>
                    <a:lnTo>
                      <a:pt x="19" y="9"/>
                    </a:lnTo>
                    <a:lnTo>
                      <a:pt x="19" y="0"/>
                    </a:lnTo>
                    <a:lnTo>
                      <a:pt x="0" y="3"/>
                    </a:lnTo>
                    <a:lnTo>
                      <a:pt x="3" y="6"/>
                    </a:lnTo>
                    <a:lnTo>
                      <a:pt x="10" y="9"/>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34" name="Freeform 243"/>
              <p:cNvSpPr>
                <a:spLocks/>
              </p:cNvSpPr>
              <p:nvPr/>
            </p:nvSpPr>
            <p:spPr bwMode="auto">
              <a:xfrm>
                <a:off x="875" y="2748"/>
                <a:ext cx="42" cy="16"/>
              </a:xfrm>
              <a:custGeom>
                <a:avLst/>
                <a:gdLst>
                  <a:gd name="T0" fmla="*/ 0 w 42"/>
                  <a:gd name="T1" fmla="*/ 16 h 16"/>
                  <a:gd name="T2" fmla="*/ 0 w 42"/>
                  <a:gd name="T3" fmla="*/ 16 h 16"/>
                  <a:gd name="T4" fmla="*/ 0 w 42"/>
                  <a:gd name="T5" fmla="*/ 16 h 16"/>
                  <a:gd name="T6" fmla="*/ 38 w 42"/>
                  <a:gd name="T7" fmla="*/ 10 h 16"/>
                  <a:gd name="T8" fmla="*/ 38 w 42"/>
                  <a:gd name="T9" fmla="*/ 10 h 16"/>
                  <a:gd name="T10" fmla="*/ 42 w 42"/>
                  <a:gd name="T11" fmla="*/ 7 h 16"/>
                  <a:gd name="T12" fmla="*/ 35 w 42"/>
                  <a:gd name="T13" fmla="*/ 3 h 16"/>
                  <a:gd name="T14" fmla="*/ 32 w 42"/>
                  <a:gd name="T15" fmla="*/ 3 h 16"/>
                  <a:gd name="T16" fmla="*/ 32 w 42"/>
                  <a:gd name="T17" fmla="*/ 3 h 16"/>
                  <a:gd name="T18" fmla="*/ 19 w 42"/>
                  <a:gd name="T19" fmla="*/ 0 h 16"/>
                  <a:gd name="T20" fmla="*/ 10 w 42"/>
                  <a:gd name="T21" fmla="*/ 0 h 16"/>
                  <a:gd name="T22" fmla="*/ 0 w 42"/>
                  <a:gd name="T23" fmla="*/ 0 h 16"/>
                  <a:gd name="T24" fmla="*/ 0 w 42"/>
                  <a:gd name="T25" fmla="*/ 16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
                  <a:gd name="T40" fmla="*/ 0 h 16"/>
                  <a:gd name="T41" fmla="*/ 42 w 42"/>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 h="16">
                    <a:moveTo>
                      <a:pt x="0" y="16"/>
                    </a:moveTo>
                    <a:lnTo>
                      <a:pt x="0" y="16"/>
                    </a:lnTo>
                    <a:lnTo>
                      <a:pt x="38" y="10"/>
                    </a:lnTo>
                    <a:lnTo>
                      <a:pt x="42" y="7"/>
                    </a:lnTo>
                    <a:lnTo>
                      <a:pt x="35" y="3"/>
                    </a:lnTo>
                    <a:lnTo>
                      <a:pt x="32" y="3"/>
                    </a:lnTo>
                    <a:lnTo>
                      <a:pt x="19" y="0"/>
                    </a:lnTo>
                    <a:lnTo>
                      <a:pt x="10" y="0"/>
                    </a:lnTo>
                    <a:lnTo>
                      <a:pt x="0" y="0"/>
                    </a:lnTo>
                    <a:lnTo>
                      <a:pt x="0" y="16"/>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35" name="Freeform 244"/>
              <p:cNvSpPr>
                <a:spLocks/>
              </p:cNvSpPr>
              <p:nvPr/>
            </p:nvSpPr>
            <p:spPr bwMode="auto">
              <a:xfrm>
                <a:off x="844" y="2748"/>
                <a:ext cx="31" cy="16"/>
              </a:xfrm>
              <a:custGeom>
                <a:avLst/>
                <a:gdLst>
                  <a:gd name="T0" fmla="*/ 9 w 31"/>
                  <a:gd name="T1" fmla="*/ 13 h 16"/>
                  <a:gd name="T2" fmla="*/ 9 w 31"/>
                  <a:gd name="T3" fmla="*/ 13 h 16"/>
                  <a:gd name="T4" fmla="*/ 22 w 31"/>
                  <a:gd name="T5" fmla="*/ 16 h 16"/>
                  <a:gd name="T6" fmla="*/ 31 w 31"/>
                  <a:gd name="T7" fmla="*/ 16 h 16"/>
                  <a:gd name="T8" fmla="*/ 31 w 31"/>
                  <a:gd name="T9" fmla="*/ 0 h 16"/>
                  <a:gd name="T10" fmla="*/ 3 w 31"/>
                  <a:gd name="T11" fmla="*/ 7 h 16"/>
                  <a:gd name="T12" fmla="*/ 3 w 31"/>
                  <a:gd name="T13" fmla="*/ 7 h 16"/>
                  <a:gd name="T14" fmla="*/ 0 w 31"/>
                  <a:gd name="T15" fmla="*/ 7 h 16"/>
                  <a:gd name="T16" fmla="*/ 6 w 31"/>
                  <a:gd name="T17" fmla="*/ 10 h 16"/>
                  <a:gd name="T18" fmla="*/ 9 w 31"/>
                  <a:gd name="T19" fmla="*/ 13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6"/>
                  <a:gd name="T32" fmla="*/ 31 w 31"/>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6">
                    <a:moveTo>
                      <a:pt x="9" y="13"/>
                    </a:moveTo>
                    <a:lnTo>
                      <a:pt x="9" y="13"/>
                    </a:lnTo>
                    <a:lnTo>
                      <a:pt x="22" y="16"/>
                    </a:lnTo>
                    <a:lnTo>
                      <a:pt x="31" y="16"/>
                    </a:lnTo>
                    <a:lnTo>
                      <a:pt x="31" y="0"/>
                    </a:lnTo>
                    <a:lnTo>
                      <a:pt x="3" y="7"/>
                    </a:lnTo>
                    <a:lnTo>
                      <a:pt x="0" y="7"/>
                    </a:lnTo>
                    <a:lnTo>
                      <a:pt x="6" y="10"/>
                    </a:lnTo>
                    <a:lnTo>
                      <a:pt x="9" y="13"/>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36" name="Freeform 245"/>
              <p:cNvSpPr>
                <a:spLocks/>
              </p:cNvSpPr>
              <p:nvPr/>
            </p:nvSpPr>
            <p:spPr bwMode="auto">
              <a:xfrm>
                <a:off x="818" y="2758"/>
                <a:ext cx="35" cy="16"/>
              </a:xfrm>
              <a:custGeom>
                <a:avLst/>
                <a:gdLst>
                  <a:gd name="T0" fmla="*/ 4 w 35"/>
                  <a:gd name="T1" fmla="*/ 16 h 16"/>
                  <a:gd name="T2" fmla="*/ 32 w 35"/>
                  <a:gd name="T3" fmla="*/ 9 h 16"/>
                  <a:gd name="T4" fmla="*/ 32 w 35"/>
                  <a:gd name="T5" fmla="*/ 9 h 16"/>
                  <a:gd name="T6" fmla="*/ 35 w 35"/>
                  <a:gd name="T7" fmla="*/ 6 h 16"/>
                  <a:gd name="T8" fmla="*/ 29 w 35"/>
                  <a:gd name="T9" fmla="*/ 3 h 16"/>
                  <a:gd name="T10" fmla="*/ 23 w 35"/>
                  <a:gd name="T11" fmla="*/ 3 h 16"/>
                  <a:gd name="T12" fmla="*/ 23 w 35"/>
                  <a:gd name="T13" fmla="*/ 3 h 16"/>
                  <a:gd name="T14" fmla="*/ 13 w 35"/>
                  <a:gd name="T15" fmla="*/ 0 h 16"/>
                  <a:gd name="T16" fmla="*/ 4 w 35"/>
                  <a:gd name="T17" fmla="*/ 0 h 16"/>
                  <a:gd name="T18" fmla="*/ 0 w 35"/>
                  <a:gd name="T19" fmla="*/ 0 h 16"/>
                  <a:gd name="T20" fmla="*/ 4 w 35"/>
                  <a:gd name="T21" fmla="*/ 16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
                  <a:gd name="T34" fmla="*/ 0 h 16"/>
                  <a:gd name="T35" fmla="*/ 35 w 35"/>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 h="16">
                    <a:moveTo>
                      <a:pt x="4" y="16"/>
                    </a:moveTo>
                    <a:lnTo>
                      <a:pt x="32" y="9"/>
                    </a:lnTo>
                    <a:lnTo>
                      <a:pt x="35" y="6"/>
                    </a:lnTo>
                    <a:lnTo>
                      <a:pt x="29" y="3"/>
                    </a:lnTo>
                    <a:lnTo>
                      <a:pt x="23" y="3"/>
                    </a:lnTo>
                    <a:lnTo>
                      <a:pt x="13" y="0"/>
                    </a:lnTo>
                    <a:lnTo>
                      <a:pt x="4" y="0"/>
                    </a:lnTo>
                    <a:lnTo>
                      <a:pt x="0" y="0"/>
                    </a:lnTo>
                    <a:lnTo>
                      <a:pt x="4" y="16"/>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37" name="Freeform 246"/>
              <p:cNvSpPr>
                <a:spLocks/>
              </p:cNvSpPr>
              <p:nvPr/>
            </p:nvSpPr>
            <p:spPr bwMode="auto">
              <a:xfrm>
                <a:off x="777" y="2758"/>
                <a:ext cx="45" cy="16"/>
              </a:xfrm>
              <a:custGeom>
                <a:avLst/>
                <a:gdLst>
                  <a:gd name="T0" fmla="*/ 10 w 45"/>
                  <a:gd name="T1" fmla="*/ 12 h 16"/>
                  <a:gd name="T2" fmla="*/ 10 w 45"/>
                  <a:gd name="T3" fmla="*/ 12 h 16"/>
                  <a:gd name="T4" fmla="*/ 22 w 45"/>
                  <a:gd name="T5" fmla="*/ 16 h 16"/>
                  <a:gd name="T6" fmla="*/ 32 w 45"/>
                  <a:gd name="T7" fmla="*/ 16 h 16"/>
                  <a:gd name="T8" fmla="*/ 45 w 45"/>
                  <a:gd name="T9" fmla="*/ 16 h 16"/>
                  <a:gd name="T10" fmla="*/ 41 w 45"/>
                  <a:gd name="T11" fmla="*/ 0 h 16"/>
                  <a:gd name="T12" fmla="*/ 4 w 45"/>
                  <a:gd name="T13" fmla="*/ 6 h 16"/>
                  <a:gd name="T14" fmla="*/ 4 w 45"/>
                  <a:gd name="T15" fmla="*/ 6 h 16"/>
                  <a:gd name="T16" fmla="*/ 0 w 45"/>
                  <a:gd name="T17" fmla="*/ 9 h 16"/>
                  <a:gd name="T18" fmla="*/ 7 w 45"/>
                  <a:gd name="T19" fmla="*/ 12 h 16"/>
                  <a:gd name="T20" fmla="*/ 10 w 45"/>
                  <a:gd name="T21" fmla="*/ 12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16"/>
                  <a:gd name="T35" fmla="*/ 45 w 45"/>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16">
                    <a:moveTo>
                      <a:pt x="10" y="12"/>
                    </a:moveTo>
                    <a:lnTo>
                      <a:pt x="10" y="12"/>
                    </a:lnTo>
                    <a:lnTo>
                      <a:pt x="22" y="16"/>
                    </a:lnTo>
                    <a:lnTo>
                      <a:pt x="32" y="16"/>
                    </a:lnTo>
                    <a:lnTo>
                      <a:pt x="45" y="16"/>
                    </a:lnTo>
                    <a:lnTo>
                      <a:pt x="41" y="0"/>
                    </a:lnTo>
                    <a:lnTo>
                      <a:pt x="4" y="6"/>
                    </a:lnTo>
                    <a:lnTo>
                      <a:pt x="0" y="9"/>
                    </a:lnTo>
                    <a:lnTo>
                      <a:pt x="7" y="12"/>
                    </a:lnTo>
                    <a:lnTo>
                      <a:pt x="10" y="12"/>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38" name="Freeform 247"/>
              <p:cNvSpPr>
                <a:spLocks/>
              </p:cNvSpPr>
              <p:nvPr/>
            </p:nvSpPr>
            <p:spPr bwMode="auto">
              <a:xfrm>
                <a:off x="765" y="2770"/>
                <a:ext cx="19" cy="10"/>
              </a:xfrm>
              <a:custGeom>
                <a:avLst/>
                <a:gdLst>
                  <a:gd name="T0" fmla="*/ 16 w 19"/>
                  <a:gd name="T1" fmla="*/ 10 h 10"/>
                  <a:gd name="T2" fmla="*/ 16 w 19"/>
                  <a:gd name="T3" fmla="*/ 10 h 10"/>
                  <a:gd name="T4" fmla="*/ 19 w 19"/>
                  <a:gd name="T5" fmla="*/ 7 h 10"/>
                  <a:gd name="T6" fmla="*/ 12 w 19"/>
                  <a:gd name="T7" fmla="*/ 4 h 10"/>
                  <a:gd name="T8" fmla="*/ 9 w 19"/>
                  <a:gd name="T9" fmla="*/ 0 h 10"/>
                  <a:gd name="T10" fmla="*/ 9 w 19"/>
                  <a:gd name="T11" fmla="*/ 0 h 10"/>
                  <a:gd name="T12" fmla="*/ 0 w 19"/>
                  <a:gd name="T13" fmla="*/ 0 h 10"/>
                  <a:gd name="T14" fmla="*/ 0 w 19"/>
                  <a:gd name="T15" fmla="*/ 10 h 10"/>
                  <a:gd name="T16" fmla="*/ 16 w 19"/>
                  <a:gd name="T17" fmla="*/ 1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0"/>
                  <a:gd name="T29" fmla="*/ 19 w 19"/>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0">
                    <a:moveTo>
                      <a:pt x="16" y="10"/>
                    </a:moveTo>
                    <a:lnTo>
                      <a:pt x="16" y="10"/>
                    </a:lnTo>
                    <a:lnTo>
                      <a:pt x="19" y="7"/>
                    </a:lnTo>
                    <a:lnTo>
                      <a:pt x="12" y="4"/>
                    </a:lnTo>
                    <a:lnTo>
                      <a:pt x="9" y="0"/>
                    </a:lnTo>
                    <a:lnTo>
                      <a:pt x="0" y="0"/>
                    </a:lnTo>
                    <a:lnTo>
                      <a:pt x="0" y="10"/>
                    </a:lnTo>
                    <a:lnTo>
                      <a:pt x="16" y="1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39" name="Freeform 248"/>
              <p:cNvSpPr>
                <a:spLocks/>
              </p:cNvSpPr>
              <p:nvPr/>
            </p:nvSpPr>
            <p:spPr bwMode="auto">
              <a:xfrm>
                <a:off x="711" y="2767"/>
                <a:ext cx="54" cy="19"/>
              </a:xfrm>
              <a:custGeom>
                <a:avLst/>
                <a:gdLst>
                  <a:gd name="T0" fmla="*/ 0 w 54"/>
                  <a:gd name="T1" fmla="*/ 13 h 19"/>
                  <a:gd name="T2" fmla="*/ 0 w 54"/>
                  <a:gd name="T3" fmla="*/ 13 h 19"/>
                  <a:gd name="T4" fmla="*/ 3 w 54"/>
                  <a:gd name="T5" fmla="*/ 13 h 19"/>
                  <a:gd name="T6" fmla="*/ 6 w 54"/>
                  <a:gd name="T7" fmla="*/ 16 h 19"/>
                  <a:gd name="T8" fmla="*/ 6 w 54"/>
                  <a:gd name="T9" fmla="*/ 16 h 19"/>
                  <a:gd name="T10" fmla="*/ 19 w 54"/>
                  <a:gd name="T11" fmla="*/ 19 h 19"/>
                  <a:gd name="T12" fmla="*/ 28 w 54"/>
                  <a:gd name="T13" fmla="*/ 19 h 19"/>
                  <a:gd name="T14" fmla="*/ 54 w 54"/>
                  <a:gd name="T15" fmla="*/ 13 h 19"/>
                  <a:gd name="T16" fmla="*/ 54 w 54"/>
                  <a:gd name="T17" fmla="*/ 3 h 19"/>
                  <a:gd name="T18" fmla="*/ 54 w 54"/>
                  <a:gd name="T19" fmla="*/ 3 h 19"/>
                  <a:gd name="T20" fmla="*/ 41 w 54"/>
                  <a:gd name="T21" fmla="*/ 0 h 19"/>
                  <a:gd name="T22" fmla="*/ 0 w 54"/>
                  <a:gd name="T23" fmla="*/ 10 h 19"/>
                  <a:gd name="T24" fmla="*/ 0 w 54"/>
                  <a:gd name="T25" fmla="*/ 10 h 19"/>
                  <a:gd name="T26" fmla="*/ 0 w 54"/>
                  <a:gd name="T27" fmla="*/ 10 h 19"/>
                  <a:gd name="T28" fmla="*/ 0 w 54"/>
                  <a:gd name="T29" fmla="*/ 13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4"/>
                  <a:gd name="T46" fmla="*/ 0 h 19"/>
                  <a:gd name="T47" fmla="*/ 54 w 54"/>
                  <a:gd name="T48" fmla="*/ 19 h 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4" h="19">
                    <a:moveTo>
                      <a:pt x="0" y="13"/>
                    </a:moveTo>
                    <a:lnTo>
                      <a:pt x="0" y="13"/>
                    </a:lnTo>
                    <a:lnTo>
                      <a:pt x="3" y="13"/>
                    </a:lnTo>
                    <a:lnTo>
                      <a:pt x="6" y="16"/>
                    </a:lnTo>
                    <a:lnTo>
                      <a:pt x="19" y="19"/>
                    </a:lnTo>
                    <a:lnTo>
                      <a:pt x="28" y="19"/>
                    </a:lnTo>
                    <a:lnTo>
                      <a:pt x="54" y="13"/>
                    </a:lnTo>
                    <a:lnTo>
                      <a:pt x="54" y="3"/>
                    </a:lnTo>
                    <a:lnTo>
                      <a:pt x="41" y="0"/>
                    </a:lnTo>
                    <a:lnTo>
                      <a:pt x="0" y="10"/>
                    </a:lnTo>
                    <a:lnTo>
                      <a:pt x="0" y="13"/>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40" name="Freeform 249"/>
              <p:cNvSpPr>
                <a:spLocks/>
              </p:cNvSpPr>
              <p:nvPr/>
            </p:nvSpPr>
            <p:spPr bwMode="auto">
              <a:xfrm>
                <a:off x="708" y="2777"/>
                <a:ext cx="3" cy="3"/>
              </a:xfrm>
              <a:custGeom>
                <a:avLst/>
                <a:gdLst>
                  <a:gd name="T0" fmla="*/ 3 w 3"/>
                  <a:gd name="T1" fmla="*/ 3 h 3"/>
                  <a:gd name="T2" fmla="*/ 3 w 3"/>
                  <a:gd name="T3" fmla="*/ 0 h 3"/>
                  <a:gd name="T4" fmla="*/ 3 w 3"/>
                  <a:gd name="T5" fmla="*/ 0 h 3"/>
                  <a:gd name="T6" fmla="*/ 0 w 3"/>
                  <a:gd name="T7" fmla="*/ 0 h 3"/>
                  <a:gd name="T8" fmla="*/ 3 w 3"/>
                  <a:gd name="T9" fmla="*/ 3 h 3"/>
                  <a:gd name="T10" fmla="*/ 3 w 3"/>
                  <a:gd name="T11" fmla="*/ 3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3" y="3"/>
                    </a:moveTo>
                    <a:lnTo>
                      <a:pt x="3" y="0"/>
                    </a:lnTo>
                    <a:lnTo>
                      <a:pt x="0" y="0"/>
                    </a:lnTo>
                    <a:lnTo>
                      <a:pt x="3" y="3"/>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41" name="Freeform 250"/>
              <p:cNvSpPr>
                <a:spLocks/>
              </p:cNvSpPr>
              <p:nvPr/>
            </p:nvSpPr>
            <p:spPr bwMode="auto">
              <a:xfrm>
                <a:off x="711" y="2786"/>
                <a:ext cx="3" cy="3"/>
              </a:xfrm>
              <a:custGeom>
                <a:avLst/>
                <a:gdLst>
                  <a:gd name="T0" fmla="*/ 0 w 3"/>
                  <a:gd name="T1" fmla="*/ 3 h 3"/>
                  <a:gd name="T2" fmla="*/ 0 w 3"/>
                  <a:gd name="T3" fmla="*/ 3 h 3"/>
                  <a:gd name="T4" fmla="*/ 0 w 3"/>
                  <a:gd name="T5" fmla="*/ 3 h 3"/>
                  <a:gd name="T6" fmla="*/ 3 w 3"/>
                  <a:gd name="T7" fmla="*/ 3 h 3"/>
                  <a:gd name="T8" fmla="*/ 0 w 3"/>
                  <a:gd name="T9" fmla="*/ 0 h 3"/>
                  <a:gd name="T10" fmla="*/ 0 w 3"/>
                  <a:gd name="T11" fmla="*/ 3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3"/>
                    </a:moveTo>
                    <a:lnTo>
                      <a:pt x="0" y="3"/>
                    </a:lnTo>
                    <a:lnTo>
                      <a:pt x="3" y="3"/>
                    </a:lnTo>
                    <a:lnTo>
                      <a:pt x="0" y="0"/>
                    </a:lnTo>
                    <a:lnTo>
                      <a:pt x="0" y="3"/>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42" name="Freeform 251"/>
              <p:cNvSpPr>
                <a:spLocks/>
              </p:cNvSpPr>
              <p:nvPr/>
            </p:nvSpPr>
            <p:spPr bwMode="auto">
              <a:xfrm>
                <a:off x="654" y="2780"/>
                <a:ext cx="57" cy="16"/>
              </a:xfrm>
              <a:custGeom>
                <a:avLst/>
                <a:gdLst>
                  <a:gd name="T0" fmla="*/ 13 w 57"/>
                  <a:gd name="T1" fmla="*/ 16 h 16"/>
                  <a:gd name="T2" fmla="*/ 57 w 57"/>
                  <a:gd name="T3" fmla="*/ 9 h 16"/>
                  <a:gd name="T4" fmla="*/ 57 w 57"/>
                  <a:gd name="T5" fmla="*/ 6 h 16"/>
                  <a:gd name="T6" fmla="*/ 57 w 57"/>
                  <a:gd name="T7" fmla="*/ 6 h 16"/>
                  <a:gd name="T8" fmla="*/ 54 w 57"/>
                  <a:gd name="T9" fmla="*/ 3 h 16"/>
                  <a:gd name="T10" fmla="*/ 51 w 57"/>
                  <a:gd name="T11" fmla="*/ 3 h 16"/>
                  <a:gd name="T12" fmla="*/ 51 w 57"/>
                  <a:gd name="T13" fmla="*/ 3 h 16"/>
                  <a:gd name="T14" fmla="*/ 38 w 57"/>
                  <a:gd name="T15" fmla="*/ 0 h 16"/>
                  <a:gd name="T16" fmla="*/ 28 w 57"/>
                  <a:gd name="T17" fmla="*/ 0 h 16"/>
                  <a:gd name="T18" fmla="*/ 0 w 57"/>
                  <a:gd name="T19" fmla="*/ 3 h 16"/>
                  <a:gd name="T20" fmla="*/ 0 w 57"/>
                  <a:gd name="T21" fmla="*/ 16 h 16"/>
                  <a:gd name="T22" fmla="*/ 0 w 57"/>
                  <a:gd name="T23" fmla="*/ 16 h 16"/>
                  <a:gd name="T24" fmla="*/ 13 w 57"/>
                  <a:gd name="T25" fmla="*/ 16 h 16"/>
                  <a:gd name="T26" fmla="*/ 13 w 57"/>
                  <a:gd name="T27" fmla="*/ 16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7"/>
                  <a:gd name="T43" fmla="*/ 0 h 16"/>
                  <a:gd name="T44" fmla="*/ 57 w 57"/>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7" h="16">
                    <a:moveTo>
                      <a:pt x="13" y="16"/>
                    </a:moveTo>
                    <a:lnTo>
                      <a:pt x="57" y="9"/>
                    </a:lnTo>
                    <a:lnTo>
                      <a:pt x="57" y="6"/>
                    </a:lnTo>
                    <a:lnTo>
                      <a:pt x="54" y="3"/>
                    </a:lnTo>
                    <a:lnTo>
                      <a:pt x="51" y="3"/>
                    </a:lnTo>
                    <a:lnTo>
                      <a:pt x="38" y="0"/>
                    </a:lnTo>
                    <a:lnTo>
                      <a:pt x="28" y="0"/>
                    </a:lnTo>
                    <a:lnTo>
                      <a:pt x="0" y="3"/>
                    </a:lnTo>
                    <a:lnTo>
                      <a:pt x="0" y="16"/>
                    </a:lnTo>
                    <a:lnTo>
                      <a:pt x="13" y="16"/>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43" name="Freeform 252"/>
              <p:cNvSpPr>
                <a:spLocks/>
              </p:cNvSpPr>
              <p:nvPr/>
            </p:nvSpPr>
            <p:spPr bwMode="auto">
              <a:xfrm>
                <a:off x="635" y="2783"/>
                <a:ext cx="19" cy="13"/>
              </a:xfrm>
              <a:custGeom>
                <a:avLst/>
                <a:gdLst>
                  <a:gd name="T0" fmla="*/ 9 w 19"/>
                  <a:gd name="T1" fmla="*/ 13 h 13"/>
                  <a:gd name="T2" fmla="*/ 9 w 19"/>
                  <a:gd name="T3" fmla="*/ 13 h 13"/>
                  <a:gd name="T4" fmla="*/ 19 w 19"/>
                  <a:gd name="T5" fmla="*/ 13 h 13"/>
                  <a:gd name="T6" fmla="*/ 19 w 19"/>
                  <a:gd name="T7" fmla="*/ 0 h 13"/>
                  <a:gd name="T8" fmla="*/ 3 w 19"/>
                  <a:gd name="T9" fmla="*/ 3 h 13"/>
                  <a:gd name="T10" fmla="*/ 3 w 19"/>
                  <a:gd name="T11" fmla="*/ 3 h 13"/>
                  <a:gd name="T12" fmla="*/ 0 w 19"/>
                  <a:gd name="T13" fmla="*/ 6 h 13"/>
                  <a:gd name="T14" fmla="*/ 6 w 19"/>
                  <a:gd name="T15" fmla="*/ 10 h 13"/>
                  <a:gd name="T16" fmla="*/ 9 w 19"/>
                  <a:gd name="T17" fmla="*/ 13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3"/>
                  <a:gd name="T29" fmla="*/ 19 w 19"/>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3">
                    <a:moveTo>
                      <a:pt x="9" y="13"/>
                    </a:moveTo>
                    <a:lnTo>
                      <a:pt x="9" y="13"/>
                    </a:lnTo>
                    <a:lnTo>
                      <a:pt x="19" y="13"/>
                    </a:lnTo>
                    <a:lnTo>
                      <a:pt x="19" y="0"/>
                    </a:lnTo>
                    <a:lnTo>
                      <a:pt x="3" y="3"/>
                    </a:lnTo>
                    <a:lnTo>
                      <a:pt x="0" y="6"/>
                    </a:lnTo>
                    <a:lnTo>
                      <a:pt x="6" y="10"/>
                    </a:lnTo>
                    <a:lnTo>
                      <a:pt x="9" y="13"/>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44" name="Freeform 253"/>
              <p:cNvSpPr>
                <a:spLocks/>
              </p:cNvSpPr>
              <p:nvPr/>
            </p:nvSpPr>
            <p:spPr bwMode="auto">
              <a:xfrm>
                <a:off x="600" y="2793"/>
                <a:ext cx="41" cy="15"/>
              </a:xfrm>
              <a:custGeom>
                <a:avLst/>
                <a:gdLst>
                  <a:gd name="T0" fmla="*/ 0 w 41"/>
                  <a:gd name="T1" fmla="*/ 15 h 15"/>
                  <a:gd name="T2" fmla="*/ 38 w 41"/>
                  <a:gd name="T3" fmla="*/ 9 h 15"/>
                  <a:gd name="T4" fmla="*/ 38 w 41"/>
                  <a:gd name="T5" fmla="*/ 9 h 15"/>
                  <a:gd name="T6" fmla="*/ 41 w 41"/>
                  <a:gd name="T7" fmla="*/ 6 h 15"/>
                  <a:gd name="T8" fmla="*/ 35 w 41"/>
                  <a:gd name="T9" fmla="*/ 3 h 15"/>
                  <a:gd name="T10" fmla="*/ 32 w 41"/>
                  <a:gd name="T11" fmla="*/ 3 h 15"/>
                  <a:gd name="T12" fmla="*/ 32 w 41"/>
                  <a:gd name="T13" fmla="*/ 3 h 15"/>
                  <a:gd name="T14" fmla="*/ 19 w 41"/>
                  <a:gd name="T15" fmla="*/ 0 h 15"/>
                  <a:gd name="T16" fmla="*/ 10 w 41"/>
                  <a:gd name="T17" fmla="*/ 0 h 15"/>
                  <a:gd name="T18" fmla="*/ 0 w 41"/>
                  <a:gd name="T19" fmla="*/ 0 h 15"/>
                  <a:gd name="T20" fmla="*/ 0 w 41"/>
                  <a:gd name="T21" fmla="*/ 15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
                  <a:gd name="T34" fmla="*/ 0 h 15"/>
                  <a:gd name="T35" fmla="*/ 41 w 41"/>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 h="15">
                    <a:moveTo>
                      <a:pt x="0" y="15"/>
                    </a:moveTo>
                    <a:lnTo>
                      <a:pt x="38" y="9"/>
                    </a:lnTo>
                    <a:lnTo>
                      <a:pt x="41" y="6"/>
                    </a:lnTo>
                    <a:lnTo>
                      <a:pt x="35" y="3"/>
                    </a:lnTo>
                    <a:lnTo>
                      <a:pt x="32" y="3"/>
                    </a:lnTo>
                    <a:lnTo>
                      <a:pt x="19" y="0"/>
                    </a:lnTo>
                    <a:lnTo>
                      <a:pt x="10" y="0"/>
                    </a:lnTo>
                    <a:lnTo>
                      <a:pt x="0" y="0"/>
                    </a:lnTo>
                    <a:lnTo>
                      <a:pt x="0" y="15"/>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45" name="Freeform 254"/>
              <p:cNvSpPr>
                <a:spLocks/>
              </p:cNvSpPr>
              <p:nvPr/>
            </p:nvSpPr>
            <p:spPr bwMode="auto">
              <a:xfrm>
                <a:off x="559" y="2793"/>
                <a:ext cx="41" cy="15"/>
              </a:xfrm>
              <a:custGeom>
                <a:avLst/>
                <a:gdLst>
                  <a:gd name="T0" fmla="*/ 6 w 41"/>
                  <a:gd name="T1" fmla="*/ 12 h 15"/>
                  <a:gd name="T2" fmla="*/ 13 w 41"/>
                  <a:gd name="T3" fmla="*/ 12 h 15"/>
                  <a:gd name="T4" fmla="*/ 13 w 41"/>
                  <a:gd name="T5" fmla="*/ 12 h 15"/>
                  <a:gd name="T6" fmla="*/ 22 w 41"/>
                  <a:gd name="T7" fmla="*/ 15 h 15"/>
                  <a:gd name="T8" fmla="*/ 35 w 41"/>
                  <a:gd name="T9" fmla="*/ 15 h 15"/>
                  <a:gd name="T10" fmla="*/ 41 w 41"/>
                  <a:gd name="T11" fmla="*/ 15 h 15"/>
                  <a:gd name="T12" fmla="*/ 41 w 41"/>
                  <a:gd name="T13" fmla="*/ 0 h 15"/>
                  <a:gd name="T14" fmla="*/ 3 w 41"/>
                  <a:gd name="T15" fmla="*/ 6 h 15"/>
                  <a:gd name="T16" fmla="*/ 3 w 41"/>
                  <a:gd name="T17" fmla="*/ 6 h 15"/>
                  <a:gd name="T18" fmla="*/ 0 w 41"/>
                  <a:gd name="T19" fmla="*/ 9 h 15"/>
                  <a:gd name="T20" fmla="*/ 6 w 41"/>
                  <a:gd name="T21" fmla="*/ 12 h 15"/>
                  <a:gd name="T22" fmla="*/ 6 w 41"/>
                  <a:gd name="T23" fmla="*/ 12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
                  <a:gd name="T37" fmla="*/ 0 h 15"/>
                  <a:gd name="T38" fmla="*/ 41 w 41"/>
                  <a:gd name="T39" fmla="*/ 15 h 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1" h="15">
                    <a:moveTo>
                      <a:pt x="6" y="12"/>
                    </a:moveTo>
                    <a:lnTo>
                      <a:pt x="13" y="12"/>
                    </a:lnTo>
                    <a:lnTo>
                      <a:pt x="22" y="15"/>
                    </a:lnTo>
                    <a:lnTo>
                      <a:pt x="35" y="15"/>
                    </a:lnTo>
                    <a:lnTo>
                      <a:pt x="41" y="15"/>
                    </a:lnTo>
                    <a:lnTo>
                      <a:pt x="41" y="0"/>
                    </a:lnTo>
                    <a:lnTo>
                      <a:pt x="3" y="6"/>
                    </a:lnTo>
                    <a:lnTo>
                      <a:pt x="0" y="9"/>
                    </a:lnTo>
                    <a:lnTo>
                      <a:pt x="6" y="12"/>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46" name="Freeform 255"/>
              <p:cNvSpPr>
                <a:spLocks/>
              </p:cNvSpPr>
              <p:nvPr/>
            </p:nvSpPr>
            <p:spPr bwMode="auto">
              <a:xfrm>
                <a:off x="1382" y="2713"/>
                <a:ext cx="6" cy="4"/>
              </a:xfrm>
              <a:custGeom>
                <a:avLst/>
                <a:gdLst>
                  <a:gd name="T0" fmla="*/ 6 w 6"/>
                  <a:gd name="T1" fmla="*/ 4 h 4"/>
                  <a:gd name="T2" fmla="*/ 6 w 6"/>
                  <a:gd name="T3" fmla="*/ 4 h 4"/>
                  <a:gd name="T4" fmla="*/ 6 w 6"/>
                  <a:gd name="T5" fmla="*/ 4 h 4"/>
                  <a:gd name="T6" fmla="*/ 0 w 6"/>
                  <a:gd name="T7" fmla="*/ 0 h 4"/>
                  <a:gd name="T8" fmla="*/ 0 w 6"/>
                  <a:gd name="T9" fmla="*/ 4 h 4"/>
                  <a:gd name="T10" fmla="*/ 6 w 6"/>
                  <a:gd name="T11" fmla="*/ 4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6" y="4"/>
                    </a:moveTo>
                    <a:lnTo>
                      <a:pt x="6" y="4"/>
                    </a:lnTo>
                    <a:lnTo>
                      <a:pt x="0" y="0"/>
                    </a:lnTo>
                    <a:lnTo>
                      <a:pt x="0" y="4"/>
                    </a:lnTo>
                    <a:lnTo>
                      <a:pt x="6" y="4"/>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47" name="Freeform 256"/>
              <p:cNvSpPr>
                <a:spLocks/>
              </p:cNvSpPr>
              <p:nvPr/>
            </p:nvSpPr>
            <p:spPr bwMode="auto">
              <a:xfrm>
                <a:off x="1360" y="2707"/>
                <a:ext cx="22" cy="16"/>
              </a:xfrm>
              <a:custGeom>
                <a:avLst/>
                <a:gdLst>
                  <a:gd name="T0" fmla="*/ 22 w 22"/>
                  <a:gd name="T1" fmla="*/ 10 h 16"/>
                  <a:gd name="T2" fmla="*/ 22 w 22"/>
                  <a:gd name="T3" fmla="*/ 6 h 16"/>
                  <a:gd name="T4" fmla="*/ 22 w 22"/>
                  <a:gd name="T5" fmla="*/ 6 h 16"/>
                  <a:gd name="T6" fmla="*/ 22 w 22"/>
                  <a:gd name="T7" fmla="*/ 6 h 16"/>
                  <a:gd name="T8" fmla="*/ 0 w 22"/>
                  <a:gd name="T9" fmla="*/ 0 h 16"/>
                  <a:gd name="T10" fmla="*/ 3 w 22"/>
                  <a:gd name="T11" fmla="*/ 16 h 16"/>
                  <a:gd name="T12" fmla="*/ 22 w 22"/>
                  <a:gd name="T13" fmla="*/ 10 h 16"/>
                  <a:gd name="T14" fmla="*/ 0 60000 65536"/>
                  <a:gd name="T15" fmla="*/ 0 60000 65536"/>
                  <a:gd name="T16" fmla="*/ 0 60000 65536"/>
                  <a:gd name="T17" fmla="*/ 0 60000 65536"/>
                  <a:gd name="T18" fmla="*/ 0 60000 65536"/>
                  <a:gd name="T19" fmla="*/ 0 60000 65536"/>
                  <a:gd name="T20" fmla="*/ 0 60000 65536"/>
                  <a:gd name="T21" fmla="*/ 0 w 22"/>
                  <a:gd name="T22" fmla="*/ 0 h 16"/>
                  <a:gd name="T23" fmla="*/ 22 w 22"/>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6">
                    <a:moveTo>
                      <a:pt x="22" y="10"/>
                    </a:moveTo>
                    <a:lnTo>
                      <a:pt x="22" y="6"/>
                    </a:lnTo>
                    <a:lnTo>
                      <a:pt x="0" y="0"/>
                    </a:lnTo>
                    <a:lnTo>
                      <a:pt x="3" y="16"/>
                    </a:lnTo>
                    <a:lnTo>
                      <a:pt x="22" y="1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48" name="Freeform 257"/>
              <p:cNvSpPr>
                <a:spLocks/>
              </p:cNvSpPr>
              <p:nvPr/>
            </p:nvSpPr>
            <p:spPr bwMode="auto">
              <a:xfrm>
                <a:off x="1337" y="2701"/>
                <a:ext cx="26" cy="25"/>
              </a:xfrm>
              <a:custGeom>
                <a:avLst/>
                <a:gdLst>
                  <a:gd name="T0" fmla="*/ 4 w 26"/>
                  <a:gd name="T1" fmla="*/ 25 h 25"/>
                  <a:gd name="T2" fmla="*/ 26 w 26"/>
                  <a:gd name="T3" fmla="*/ 22 h 25"/>
                  <a:gd name="T4" fmla="*/ 23 w 26"/>
                  <a:gd name="T5" fmla="*/ 6 h 25"/>
                  <a:gd name="T6" fmla="*/ 0 w 26"/>
                  <a:gd name="T7" fmla="*/ 0 h 25"/>
                  <a:gd name="T8" fmla="*/ 4 w 26"/>
                  <a:gd name="T9" fmla="*/ 25 h 25"/>
                  <a:gd name="T10" fmla="*/ 4 w 26"/>
                  <a:gd name="T11" fmla="*/ 25 h 25"/>
                  <a:gd name="T12" fmla="*/ 4 w 26"/>
                  <a:gd name="T13" fmla="*/ 25 h 25"/>
                  <a:gd name="T14" fmla="*/ 4 w 26"/>
                  <a:gd name="T15" fmla="*/ 25 h 25"/>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25"/>
                  <a:gd name="T26" fmla="*/ 26 w 26"/>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25">
                    <a:moveTo>
                      <a:pt x="4" y="25"/>
                    </a:moveTo>
                    <a:lnTo>
                      <a:pt x="26" y="22"/>
                    </a:lnTo>
                    <a:lnTo>
                      <a:pt x="23" y="6"/>
                    </a:lnTo>
                    <a:lnTo>
                      <a:pt x="0" y="0"/>
                    </a:lnTo>
                    <a:lnTo>
                      <a:pt x="4" y="25"/>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49" name="Freeform 258"/>
              <p:cNvSpPr>
                <a:spLocks/>
              </p:cNvSpPr>
              <p:nvPr/>
            </p:nvSpPr>
            <p:spPr bwMode="auto">
              <a:xfrm>
                <a:off x="1315" y="2694"/>
                <a:ext cx="26" cy="32"/>
              </a:xfrm>
              <a:custGeom>
                <a:avLst/>
                <a:gdLst>
                  <a:gd name="T0" fmla="*/ 3 w 26"/>
                  <a:gd name="T1" fmla="*/ 26 h 32"/>
                  <a:gd name="T2" fmla="*/ 10 w 26"/>
                  <a:gd name="T3" fmla="*/ 29 h 32"/>
                  <a:gd name="T4" fmla="*/ 10 w 26"/>
                  <a:gd name="T5" fmla="*/ 29 h 32"/>
                  <a:gd name="T6" fmla="*/ 26 w 26"/>
                  <a:gd name="T7" fmla="*/ 32 h 32"/>
                  <a:gd name="T8" fmla="*/ 22 w 26"/>
                  <a:gd name="T9" fmla="*/ 7 h 32"/>
                  <a:gd name="T10" fmla="*/ 19 w 26"/>
                  <a:gd name="T11" fmla="*/ 4 h 32"/>
                  <a:gd name="T12" fmla="*/ 19 w 26"/>
                  <a:gd name="T13" fmla="*/ 4 h 32"/>
                  <a:gd name="T14" fmla="*/ 0 w 26"/>
                  <a:gd name="T15" fmla="*/ 0 h 32"/>
                  <a:gd name="T16" fmla="*/ 3 w 26"/>
                  <a:gd name="T17" fmla="*/ 26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32"/>
                  <a:gd name="T29" fmla="*/ 26 w 26"/>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32">
                    <a:moveTo>
                      <a:pt x="3" y="26"/>
                    </a:moveTo>
                    <a:lnTo>
                      <a:pt x="10" y="29"/>
                    </a:lnTo>
                    <a:lnTo>
                      <a:pt x="26" y="32"/>
                    </a:lnTo>
                    <a:lnTo>
                      <a:pt x="22" y="7"/>
                    </a:lnTo>
                    <a:lnTo>
                      <a:pt x="19" y="4"/>
                    </a:lnTo>
                    <a:lnTo>
                      <a:pt x="0" y="0"/>
                    </a:lnTo>
                    <a:lnTo>
                      <a:pt x="3" y="26"/>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50" name="Freeform 259"/>
              <p:cNvSpPr>
                <a:spLocks/>
              </p:cNvSpPr>
              <p:nvPr/>
            </p:nvSpPr>
            <p:spPr bwMode="auto">
              <a:xfrm>
                <a:off x="1293" y="2694"/>
                <a:ext cx="25" cy="26"/>
              </a:xfrm>
              <a:custGeom>
                <a:avLst/>
                <a:gdLst>
                  <a:gd name="T0" fmla="*/ 22 w 25"/>
                  <a:gd name="T1" fmla="*/ 0 h 26"/>
                  <a:gd name="T2" fmla="*/ 22 w 25"/>
                  <a:gd name="T3" fmla="*/ 0 h 26"/>
                  <a:gd name="T4" fmla="*/ 22 w 25"/>
                  <a:gd name="T5" fmla="*/ 0 h 26"/>
                  <a:gd name="T6" fmla="*/ 0 w 25"/>
                  <a:gd name="T7" fmla="*/ 4 h 26"/>
                  <a:gd name="T8" fmla="*/ 0 w 25"/>
                  <a:gd name="T9" fmla="*/ 19 h 26"/>
                  <a:gd name="T10" fmla="*/ 25 w 25"/>
                  <a:gd name="T11" fmla="*/ 26 h 26"/>
                  <a:gd name="T12" fmla="*/ 22 w 25"/>
                  <a:gd name="T13" fmla="*/ 0 h 26"/>
                  <a:gd name="T14" fmla="*/ 0 60000 65536"/>
                  <a:gd name="T15" fmla="*/ 0 60000 65536"/>
                  <a:gd name="T16" fmla="*/ 0 60000 65536"/>
                  <a:gd name="T17" fmla="*/ 0 60000 65536"/>
                  <a:gd name="T18" fmla="*/ 0 60000 65536"/>
                  <a:gd name="T19" fmla="*/ 0 60000 65536"/>
                  <a:gd name="T20" fmla="*/ 0 60000 65536"/>
                  <a:gd name="T21" fmla="*/ 0 w 25"/>
                  <a:gd name="T22" fmla="*/ 0 h 26"/>
                  <a:gd name="T23" fmla="*/ 25 w 25"/>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6">
                    <a:moveTo>
                      <a:pt x="22" y="0"/>
                    </a:moveTo>
                    <a:lnTo>
                      <a:pt x="22" y="0"/>
                    </a:lnTo>
                    <a:lnTo>
                      <a:pt x="0" y="4"/>
                    </a:lnTo>
                    <a:lnTo>
                      <a:pt x="0" y="19"/>
                    </a:lnTo>
                    <a:lnTo>
                      <a:pt x="25" y="26"/>
                    </a:lnTo>
                    <a:lnTo>
                      <a:pt x="22"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51" name="Freeform 260"/>
              <p:cNvSpPr>
                <a:spLocks/>
              </p:cNvSpPr>
              <p:nvPr/>
            </p:nvSpPr>
            <p:spPr bwMode="auto">
              <a:xfrm>
                <a:off x="1271" y="2698"/>
                <a:ext cx="22" cy="15"/>
              </a:xfrm>
              <a:custGeom>
                <a:avLst/>
                <a:gdLst>
                  <a:gd name="T0" fmla="*/ 22 w 22"/>
                  <a:gd name="T1" fmla="*/ 0 h 15"/>
                  <a:gd name="T2" fmla="*/ 0 w 22"/>
                  <a:gd name="T3" fmla="*/ 6 h 15"/>
                  <a:gd name="T4" fmla="*/ 0 w 22"/>
                  <a:gd name="T5" fmla="*/ 9 h 15"/>
                  <a:gd name="T6" fmla="*/ 0 w 22"/>
                  <a:gd name="T7" fmla="*/ 9 h 15"/>
                  <a:gd name="T8" fmla="*/ 3 w 22"/>
                  <a:gd name="T9" fmla="*/ 9 h 15"/>
                  <a:gd name="T10" fmla="*/ 22 w 22"/>
                  <a:gd name="T11" fmla="*/ 15 h 15"/>
                  <a:gd name="T12" fmla="*/ 22 w 22"/>
                  <a:gd name="T13" fmla="*/ 0 h 15"/>
                  <a:gd name="T14" fmla="*/ 0 60000 65536"/>
                  <a:gd name="T15" fmla="*/ 0 60000 65536"/>
                  <a:gd name="T16" fmla="*/ 0 60000 65536"/>
                  <a:gd name="T17" fmla="*/ 0 60000 65536"/>
                  <a:gd name="T18" fmla="*/ 0 60000 65536"/>
                  <a:gd name="T19" fmla="*/ 0 60000 65536"/>
                  <a:gd name="T20" fmla="*/ 0 60000 65536"/>
                  <a:gd name="T21" fmla="*/ 0 w 22"/>
                  <a:gd name="T22" fmla="*/ 0 h 15"/>
                  <a:gd name="T23" fmla="*/ 22 w 22"/>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5">
                    <a:moveTo>
                      <a:pt x="22" y="0"/>
                    </a:moveTo>
                    <a:lnTo>
                      <a:pt x="0" y="6"/>
                    </a:lnTo>
                    <a:lnTo>
                      <a:pt x="0" y="9"/>
                    </a:lnTo>
                    <a:lnTo>
                      <a:pt x="3" y="9"/>
                    </a:lnTo>
                    <a:lnTo>
                      <a:pt x="22" y="15"/>
                    </a:lnTo>
                    <a:lnTo>
                      <a:pt x="22" y="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52" name="Freeform 261"/>
              <p:cNvSpPr>
                <a:spLocks/>
              </p:cNvSpPr>
              <p:nvPr/>
            </p:nvSpPr>
            <p:spPr bwMode="auto">
              <a:xfrm>
                <a:off x="1268" y="2704"/>
                <a:ext cx="3" cy="3"/>
              </a:xfrm>
              <a:custGeom>
                <a:avLst/>
                <a:gdLst>
                  <a:gd name="T0" fmla="*/ 3 w 3"/>
                  <a:gd name="T1" fmla="*/ 0 h 3"/>
                  <a:gd name="T2" fmla="*/ 3 w 3"/>
                  <a:gd name="T3" fmla="*/ 0 h 3"/>
                  <a:gd name="T4" fmla="*/ 3 w 3"/>
                  <a:gd name="T5" fmla="*/ 0 h 3"/>
                  <a:gd name="T6" fmla="*/ 0 w 3"/>
                  <a:gd name="T7" fmla="*/ 0 h 3"/>
                  <a:gd name="T8" fmla="*/ 3 w 3"/>
                  <a:gd name="T9" fmla="*/ 3 h 3"/>
                  <a:gd name="T10" fmla="*/ 3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3" y="0"/>
                    </a:moveTo>
                    <a:lnTo>
                      <a:pt x="3" y="0"/>
                    </a:lnTo>
                    <a:lnTo>
                      <a:pt x="0" y="0"/>
                    </a:lnTo>
                    <a:lnTo>
                      <a:pt x="3" y="3"/>
                    </a:lnTo>
                    <a:lnTo>
                      <a:pt x="3"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53" name="Freeform 262"/>
              <p:cNvSpPr>
                <a:spLocks/>
              </p:cNvSpPr>
              <p:nvPr/>
            </p:nvSpPr>
            <p:spPr bwMode="auto">
              <a:xfrm>
                <a:off x="1318" y="2723"/>
                <a:ext cx="7" cy="6"/>
              </a:xfrm>
              <a:custGeom>
                <a:avLst/>
                <a:gdLst>
                  <a:gd name="T0" fmla="*/ 0 w 7"/>
                  <a:gd name="T1" fmla="*/ 6 h 6"/>
                  <a:gd name="T2" fmla="*/ 4 w 7"/>
                  <a:gd name="T3" fmla="*/ 6 h 6"/>
                  <a:gd name="T4" fmla="*/ 4 w 7"/>
                  <a:gd name="T5" fmla="*/ 6 h 6"/>
                  <a:gd name="T6" fmla="*/ 7 w 7"/>
                  <a:gd name="T7" fmla="*/ 6 h 6"/>
                  <a:gd name="T8" fmla="*/ 7 w 7"/>
                  <a:gd name="T9" fmla="*/ 3 h 6"/>
                  <a:gd name="T10" fmla="*/ 0 w 7"/>
                  <a:gd name="T11" fmla="*/ 0 h 6"/>
                  <a:gd name="T12" fmla="*/ 0 w 7"/>
                  <a:gd name="T13" fmla="*/ 6 h 6"/>
                  <a:gd name="T14" fmla="*/ 0 60000 65536"/>
                  <a:gd name="T15" fmla="*/ 0 60000 65536"/>
                  <a:gd name="T16" fmla="*/ 0 60000 65536"/>
                  <a:gd name="T17" fmla="*/ 0 60000 65536"/>
                  <a:gd name="T18" fmla="*/ 0 60000 65536"/>
                  <a:gd name="T19" fmla="*/ 0 60000 65536"/>
                  <a:gd name="T20" fmla="*/ 0 60000 65536"/>
                  <a:gd name="T21" fmla="*/ 0 w 7"/>
                  <a:gd name="T22" fmla="*/ 0 h 6"/>
                  <a:gd name="T23" fmla="*/ 7 w 7"/>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6">
                    <a:moveTo>
                      <a:pt x="0" y="6"/>
                    </a:moveTo>
                    <a:lnTo>
                      <a:pt x="4" y="6"/>
                    </a:lnTo>
                    <a:lnTo>
                      <a:pt x="7" y="6"/>
                    </a:lnTo>
                    <a:lnTo>
                      <a:pt x="7" y="3"/>
                    </a:lnTo>
                    <a:lnTo>
                      <a:pt x="0" y="0"/>
                    </a:lnTo>
                    <a:lnTo>
                      <a:pt x="0" y="6"/>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54" name="Freeform 263"/>
              <p:cNvSpPr>
                <a:spLocks/>
              </p:cNvSpPr>
              <p:nvPr/>
            </p:nvSpPr>
            <p:spPr bwMode="auto">
              <a:xfrm>
                <a:off x="1293" y="2717"/>
                <a:ext cx="25" cy="15"/>
              </a:xfrm>
              <a:custGeom>
                <a:avLst/>
                <a:gdLst>
                  <a:gd name="T0" fmla="*/ 3 w 25"/>
                  <a:gd name="T1" fmla="*/ 15 h 15"/>
                  <a:gd name="T2" fmla="*/ 25 w 25"/>
                  <a:gd name="T3" fmla="*/ 12 h 15"/>
                  <a:gd name="T4" fmla="*/ 25 w 25"/>
                  <a:gd name="T5" fmla="*/ 6 h 15"/>
                  <a:gd name="T6" fmla="*/ 25 w 25"/>
                  <a:gd name="T7" fmla="*/ 6 h 15"/>
                  <a:gd name="T8" fmla="*/ 25 w 25"/>
                  <a:gd name="T9" fmla="*/ 6 h 15"/>
                  <a:gd name="T10" fmla="*/ 0 w 25"/>
                  <a:gd name="T11" fmla="*/ 0 h 15"/>
                  <a:gd name="T12" fmla="*/ 3 w 25"/>
                  <a:gd name="T13" fmla="*/ 15 h 15"/>
                  <a:gd name="T14" fmla="*/ 0 60000 65536"/>
                  <a:gd name="T15" fmla="*/ 0 60000 65536"/>
                  <a:gd name="T16" fmla="*/ 0 60000 65536"/>
                  <a:gd name="T17" fmla="*/ 0 60000 65536"/>
                  <a:gd name="T18" fmla="*/ 0 60000 65536"/>
                  <a:gd name="T19" fmla="*/ 0 60000 65536"/>
                  <a:gd name="T20" fmla="*/ 0 60000 65536"/>
                  <a:gd name="T21" fmla="*/ 0 w 25"/>
                  <a:gd name="T22" fmla="*/ 0 h 15"/>
                  <a:gd name="T23" fmla="*/ 25 w 25"/>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15">
                    <a:moveTo>
                      <a:pt x="3" y="15"/>
                    </a:moveTo>
                    <a:lnTo>
                      <a:pt x="25" y="12"/>
                    </a:lnTo>
                    <a:lnTo>
                      <a:pt x="25" y="6"/>
                    </a:lnTo>
                    <a:lnTo>
                      <a:pt x="0" y="0"/>
                    </a:lnTo>
                    <a:lnTo>
                      <a:pt x="3" y="15"/>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55" name="Freeform 264"/>
              <p:cNvSpPr>
                <a:spLocks/>
              </p:cNvSpPr>
              <p:nvPr/>
            </p:nvSpPr>
            <p:spPr bwMode="auto">
              <a:xfrm>
                <a:off x="1271" y="2710"/>
                <a:ext cx="25" cy="22"/>
              </a:xfrm>
              <a:custGeom>
                <a:avLst/>
                <a:gdLst>
                  <a:gd name="T0" fmla="*/ 3 w 25"/>
                  <a:gd name="T1" fmla="*/ 19 h 22"/>
                  <a:gd name="T2" fmla="*/ 3 w 25"/>
                  <a:gd name="T3" fmla="*/ 22 h 22"/>
                  <a:gd name="T4" fmla="*/ 3 w 25"/>
                  <a:gd name="T5" fmla="*/ 22 h 22"/>
                  <a:gd name="T6" fmla="*/ 22 w 25"/>
                  <a:gd name="T7" fmla="*/ 22 h 22"/>
                  <a:gd name="T8" fmla="*/ 25 w 25"/>
                  <a:gd name="T9" fmla="*/ 22 h 22"/>
                  <a:gd name="T10" fmla="*/ 22 w 25"/>
                  <a:gd name="T11" fmla="*/ 7 h 22"/>
                  <a:gd name="T12" fmla="*/ 0 w 25"/>
                  <a:gd name="T13" fmla="*/ 0 h 22"/>
                  <a:gd name="T14" fmla="*/ 3 w 25"/>
                  <a:gd name="T15" fmla="*/ 19 h 22"/>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2"/>
                  <a:gd name="T26" fmla="*/ 25 w 2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2">
                    <a:moveTo>
                      <a:pt x="3" y="19"/>
                    </a:moveTo>
                    <a:lnTo>
                      <a:pt x="3" y="22"/>
                    </a:lnTo>
                    <a:lnTo>
                      <a:pt x="22" y="22"/>
                    </a:lnTo>
                    <a:lnTo>
                      <a:pt x="25" y="22"/>
                    </a:lnTo>
                    <a:lnTo>
                      <a:pt x="22" y="7"/>
                    </a:lnTo>
                    <a:lnTo>
                      <a:pt x="0" y="0"/>
                    </a:lnTo>
                    <a:lnTo>
                      <a:pt x="3" y="19"/>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56" name="Freeform 265"/>
              <p:cNvSpPr>
                <a:spLocks/>
              </p:cNvSpPr>
              <p:nvPr/>
            </p:nvSpPr>
            <p:spPr bwMode="auto">
              <a:xfrm>
                <a:off x="1249" y="2707"/>
                <a:ext cx="25" cy="22"/>
              </a:xfrm>
              <a:custGeom>
                <a:avLst/>
                <a:gdLst>
                  <a:gd name="T0" fmla="*/ 3 w 25"/>
                  <a:gd name="T1" fmla="*/ 16 h 22"/>
                  <a:gd name="T2" fmla="*/ 25 w 25"/>
                  <a:gd name="T3" fmla="*/ 22 h 22"/>
                  <a:gd name="T4" fmla="*/ 22 w 25"/>
                  <a:gd name="T5" fmla="*/ 3 h 22"/>
                  <a:gd name="T6" fmla="*/ 19 w 25"/>
                  <a:gd name="T7" fmla="*/ 0 h 22"/>
                  <a:gd name="T8" fmla="*/ 19 w 25"/>
                  <a:gd name="T9" fmla="*/ 0 h 22"/>
                  <a:gd name="T10" fmla="*/ 0 w 25"/>
                  <a:gd name="T11" fmla="*/ 0 h 22"/>
                  <a:gd name="T12" fmla="*/ 0 w 25"/>
                  <a:gd name="T13" fmla="*/ 0 h 22"/>
                  <a:gd name="T14" fmla="*/ 3 w 25"/>
                  <a:gd name="T15" fmla="*/ 16 h 22"/>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2"/>
                  <a:gd name="T26" fmla="*/ 25 w 2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2">
                    <a:moveTo>
                      <a:pt x="3" y="16"/>
                    </a:moveTo>
                    <a:lnTo>
                      <a:pt x="25" y="22"/>
                    </a:lnTo>
                    <a:lnTo>
                      <a:pt x="22" y="3"/>
                    </a:lnTo>
                    <a:lnTo>
                      <a:pt x="19" y="0"/>
                    </a:lnTo>
                    <a:lnTo>
                      <a:pt x="0" y="0"/>
                    </a:lnTo>
                    <a:lnTo>
                      <a:pt x="3" y="16"/>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57" name="Freeform 266"/>
              <p:cNvSpPr>
                <a:spLocks/>
              </p:cNvSpPr>
              <p:nvPr/>
            </p:nvSpPr>
            <p:spPr bwMode="auto">
              <a:xfrm>
                <a:off x="1227" y="2707"/>
                <a:ext cx="25" cy="16"/>
              </a:xfrm>
              <a:custGeom>
                <a:avLst/>
                <a:gdLst>
                  <a:gd name="T0" fmla="*/ 0 w 25"/>
                  <a:gd name="T1" fmla="*/ 3 h 16"/>
                  <a:gd name="T2" fmla="*/ 0 w 25"/>
                  <a:gd name="T3" fmla="*/ 10 h 16"/>
                  <a:gd name="T4" fmla="*/ 25 w 25"/>
                  <a:gd name="T5" fmla="*/ 16 h 16"/>
                  <a:gd name="T6" fmla="*/ 22 w 25"/>
                  <a:gd name="T7" fmla="*/ 0 h 16"/>
                  <a:gd name="T8" fmla="*/ 0 w 25"/>
                  <a:gd name="T9" fmla="*/ 3 h 16"/>
                  <a:gd name="T10" fmla="*/ 0 60000 65536"/>
                  <a:gd name="T11" fmla="*/ 0 60000 65536"/>
                  <a:gd name="T12" fmla="*/ 0 60000 65536"/>
                  <a:gd name="T13" fmla="*/ 0 60000 65536"/>
                  <a:gd name="T14" fmla="*/ 0 60000 65536"/>
                  <a:gd name="T15" fmla="*/ 0 w 25"/>
                  <a:gd name="T16" fmla="*/ 0 h 16"/>
                  <a:gd name="T17" fmla="*/ 25 w 25"/>
                  <a:gd name="T18" fmla="*/ 16 h 16"/>
                </a:gdLst>
                <a:ahLst/>
                <a:cxnLst>
                  <a:cxn ang="T10">
                    <a:pos x="T0" y="T1"/>
                  </a:cxn>
                  <a:cxn ang="T11">
                    <a:pos x="T2" y="T3"/>
                  </a:cxn>
                  <a:cxn ang="T12">
                    <a:pos x="T4" y="T5"/>
                  </a:cxn>
                  <a:cxn ang="T13">
                    <a:pos x="T6" y="T7"/>
                  </a:cxn>
                  <a:cxn ang="T14">
                    <a:pos x="T8" y="T9"/>
                  </a:cxn>
                </a:cxnLst>
                <a:rect l="T15" t="T16" r="T17" b="T18"/>
                <a:pathLst>
                  <a:path w="25" h="16">
                    <a:moveTo>
                      <a:pt x="0" y="3"/>
                    </a:moveTo>
                    <a:lnTo>
                      <a:pt x="0" y="10"/>
                    </a:lnTo>
                    <a:lnTo>
                      <a:pt x="25" y="16"/>
                    </a:lnTo>
                    <a:lnTo>
                      <a:pt x="22" y="0"/>
                    </a:lnTo>
                    <a:lnTo>
                      <a:pt x="0" y="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58" name="Freeform 267"/>
              <p:cNvSpPr>
                <a:spLocks/>
              </p:cNvSpPr>
              <p:nvPr/>
            </p:nvSpPr>
            <p:spPr bwMode="auto">
              <a:xfrm>
                <a:off x="1220" y="2710"/>
                <a:ext cx="7" cy="7"/>
              </a:xfrm>
              <a:custGeom>
                <a:avLst/>
                <a:gdLst>
                  <a:gd name="T0" fmla="*/ 7 w 7"/>
                  <a:gd name="T1" fmla="*/ 0 h 7"/>
                  <a:gd name="T2" fmla="*/ 0 w 7"/>
                  <a:gd name="T3" fmla="*/ 0 h 7"/>
                  <a:gd name="T4" fmla="*/ 0 w 7"/>
                  <a:gd name="T5" fmla="*/ 0 h 7"/>
                  <a:gd name="T6" fmla="*/ 0 w 7"/>
                  <a:gd name="T7" fmla="*/ 3 h 7"/>
                  <a:gd name="T8" fmla="*/ 7 w 7"/>
                  <a:gd name="T9" fmla="*/ 7 h 7"/>
                  <a:gd name="T10" fmla="*/ 7 w 7"/>
                  <a:gd name="T11" fmla="*/ 7 h 7"/>
                  <a:gd name="T12" fmla="*/ 7 w 7"/>
                  <a:gd name="T13" fmla="*/ 0 h 7"/>
                  <a:gd name="T14" fmla="*/ 0 60000 65536"/>
                  <a:gd name="T15" fmla="*/ 0 60000 65536"/>
                  <a:gd name="T16" fmla="*/ 0 60000 65536"/>
                  <a:gd name="T17" fmla="*/ 0 60000 65536"/>
                  <a:gd name="T18" fmla="*/ 0 60000 65536"/>
                  <a:gd name="T19" fmla="*/ 0 60000 65536"/>
                  <a:gd name="T20" fmla="*/ 0 60000 65536"/>
                  <a:gd name="T21" fmla="*/ 0 w 7"/>
                  <a:gd name="T22" fmla="*/ 0 h 7"/>
                  <a:gd name="T23" fmla="*/ 7 w 7"/>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7">
                    <a:moveTo>
                      <a:pt x="7" y="0"/>
                    </a:moveTo>
                    <a:lnTo>
                      <a:pt x="0" y="0"/>
                    </a:lnTo>
                    <a:lnTo>
                      <a:pt x="0" y="3"/>
                    </a:lnTo>
                    <a:lnTo>
                      <a:pt x="7" y="7"/>
                    </a:lnTo>
                    <a:lnTo>
                      <a:pt x="7" y="0"/>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59" name="Freeform 268"/>
              <p:cNvSpPr>
                <a:spLocks/>
              </p:cNvSpPr>
              <p:nvPr/>
            </p:nvSpPr>
            <p:spPr bwMode="auto">
              <a:xfrm>
                <a:off x="1252" y="2726"/>
                <a:ext cx="22" cy="16"/>
              </a:xfrm>
              <a:custGeom>
                <a:avLst/>
                <a:gdLst>
                  <a:gd name="T0" fmla="*/ 0 w 22"/>
                  <a:gd name="T1" fmla="*/ 16 h 16"/>
                  <a:gd name="T2" fmla="*/ 19 w 22"/>
                  <a:gd name="T3" fmla="*/ 13 h 16"/>
                  <a:gd name="T4" fmla="*/ 19 w 22"/>
                  <a:gd name="T5" fmla="*/ 13 h 16"/>
                  <a:gd name="T6" fmla="*/ 22 w 22"/>
                  <a:gd name="T7" fmla="*/ 10 h 16"/>
                  <a:gd name="T8" fmla="*/ 22 w 22"/>
                  <a:gd name="T9" fmla="*/ 10 h 16"/>
                  <a:gd name="T10" fmla="*/ 16 w 22"/>
                  <a:gd name="T11" fmla="*/ 6 h 16"/>
                  <a:gd name="T12" fmla="*/ 0 w 22"/>
                  <a:gd name="T13" fmla="*/ 0 h 16"/>
                  <a:gd name="T14" fmla="*/ 0 w 22"/>
                  <a:gd name="T15" fmla="*/ 16 h 16"/>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6"/>
                  <a:gd name="T26" fmla="*/ 22 w 22"/>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6">
                    <a:moveTo>
                      <a:pt x="0" y="16"/>
                    </a:moveTo>
                    <a:lnTo>
                      <a:pt x="19" y="13"/>
                    </a:lnTo>
                    <a:lnTo>
                      <a:pt x="22" y="10"/>
                    </a:lnTo>
                    <a:lnTo>
                      <a:pt x="16" y="6"/>
                    </a:lnTo>
                    <a:lnTo>
                      <a:pt x="0" y="0"/>
                    </a:lnTo>
                    <a:lnTo>
                      <a:pt x="0" y="16"/>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60" name="Freeform 269"/>
              <p:cNvSpPr>
                <a:spLocks/>
              </p:cNvSpPr>
              <p:nvPr/>
            </p:nvSpPr>
            <p:spPr bwMode="auto">
              <a:xfrm>
                <a:off x="1230" y="2720"/>
                <a:ext cx="22" cy="22"/>
              </a:xfrm>
              <a:custGeom>
                <a:avLst/>
                <a:gdLst>
                  <a:gd name="T0" fmla="*/ 0 w 22"/>
                  <a:gd name="T1" fmla="*/ 22 h 22"/>
                  <a:gd name="T2" fmla="*/ 0 w 22"/>
                  <a:gd name="T3" fmla="*/ 22 h 22"/>
                  <a:gd name="T4" fmla="*/ 12 w 22"/>
                  <a:gd name="T5" fmla="*/ 22 h 22"/>
                  <a:gd name="T6" fmla="*/ 22 w 22"/>
                  <a:gd name="T7" fmla="*/ 22 h 22"/>
                  <a:gd name="T8" fmla="*/ 22 w 22"/>
                  <a:gd name="T9" fmla="*/ 6 h 22"/>
                  <a:gd name="T10" fmla="*/ 0 w 22"/>
                  <a:gd name="T11" fmla="*/ 0 h 22"/>
                  <a:gd name="T12" fmla="*/ 0 w 22"/>
                  <a:gd name="T13" fmla="*/ 22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22"/>
                    </a:moveTo>
                    <a:lnTo>
                      <a:pt x="0" y="22"/>
                    </a:lnTo>
                    <a:lnTo>
                      <a:pt x="12" y="22"/>
                    </a:lnTo>
                    <a:lnTo>
                      <a:pt x="22" y="22"/>
                    </a:lnTo>
                    <a:lnTo>
                      <a:pt x="22" y="6"/>
                    </a:lnTo>
                    <a:lnTo>
                      <a:pt x="0" y="0"/>
                    </a:lnTo>
                    <a:lnTo>
                      <a:pt x="0" y="22"/>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61" name="Freeform 270"/>
              <p:cNvSpPr>
                <a:spLocks/>
              </p:cNvSpPr>
              <p:nvPr/>
            </p:nvSpPr>
            <p:spPr bwMode="auto">
              <a:xfrm>
                <a:off x="1204" y="2713"/>
                <a:ext cx="26" cy="29"/>
              </a:xfrm>
              <a:custGeom>
                <a:avLst/>
                <a:gdLst>
                  <a:gd name="T0" fmla="*/ 4 w 26"/>
                  <a:gd name="T1" fmla="*/ 23 h 29"/>
                  <a:gd name="T2" fmla="*/ 19 w 26"/>
                  <a:gd name="T3" fmla="*/ 26 h 29"/>
                  <a:gd name="T4" fmla="*/ 19 w 26"/>
                  <a:gd name="T5" fmla="*/ 26 h 29"/>
                  <a:gd name="T6" fmla="*/ 26 w 26"/>
                  <a:gd name="T7" fmla="*/ 29 h 29"/>
                  <a:gd name="T8" fmla="*/ 26 w 26"/>
                  <a:gd name="T9" fmla="*/ 7 h 29"/>
                  <a:gd name="T10" fmla="*/ 13 w 26"/>
                  <a:gd name="T11" fmla="*/ 4 h 29"/>
                  <a:gd name="T12" fmla="*/ 13 w 26"/>
                  <a:gd name="T13" fmla="*/ 4 h 29"/>
                  <a:gd name="T14" fmla="*/ 0 w 26"/>
                  <a:gd name="T15" fmla="*/ 0 h 29"/>
                  <a:gd name="T16" fmla="*/ 4 w 26"/>
                  <a:gd name="T17" fmla="*/ 23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9"/>
                  <a:gd name="T29" fmla="*/ 26 w 26"/>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9">
                    <a:moveTo>
                      <a:pt x="4" y="23"/>
                    </a:moveTo>
                    <a:lnTo>
                      <a:pt x="19" y="26"/>
                    </a:lnTo>
                    <a:lnTo>
                      <a:pt x="26" y="29"/>
                    </a:lnTo>
                    <a:lnTo>
                      <a:pt x="26" y="7"/>
                    </a:lnTo>
                    <a:lnTo>
                      <a:pt x="13" y="4"/>
                    </a:lnTo>
                    <a:lnTo>
                      <a:pt x="0" y="0"/>
                    </a:lnTo>
                    <a:lnTo>
                      <a:pt x="4" y="23"/>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62" name="Freeform 271"/>
              <p:cNvSpPr>
                <a:spLocks/>
              </p:cNvSpPr>
              <p:nvPr/>
            </p:nvSpPr>
            <p:spPr bwMode="auto">
              <a:xfrm>
                <a:off x="1186" y="2713"/>
                <a:ext cx="22" cy="23"/>
              </a:xfrm>
              <a:custGeom>
                <a:avLst/>
                <a:gdLst>
                  <a:gd name="T0" fmla="*/ 0 w 22"/>
                  <a:gd name="T1" fmla="*/ 16 h 23"/>
                  <a:gd name="T2" fmla="*/ 22 w 22"/>
                  <a:gd name="T3" fmla="*/ 23 h 23"/>
                  <a:gd name="T4" fmla="*/ 18 w 22"/>
                  <a:gd name="T5" fmla="*/ 0 h 23"/>
                  <a:gd name="T6" fmla="*/ 18 w 22"/>
                  <a:gd name="T7" fmla="*/ 0 h 23"/>
                  <a:gd name="T8" fmla="*/ 12 w 22"/>
                  <a:gd name="T9" fmla="*/ 0 h 23"/>
                  <a:gd name="T10" fmla="*/ 0 w 22"/>
                  <a:gd name="T11" fmla="*/ 4 h 23"/>
                  <a:gd name="T12" fmla="*/ 0 w 22"/>
                  <a:gd name="T13" fmla="*/ 16 h 23"/>
                  <a:gd name="T14" fmla="*/ 0 60000 65536"/>
                  <a:gd name="T15" fmla="*/ 0 60000 65536"/>
                  <a:gd name="T16" fmla="*/ 0 60000 65536"/>
                  <a:gd name="T17" fmla="*/ 0 60000 65536"/>
                  <a:gd name="T18" fmla="*/ 0 60000 65536"/>
                  <a:gd name="T19" fmla="*/ 0 60000 65536"/>
                  <a:gd name="T20" fmla="*/ 0 60000 65536"/>
                  <a:gd name="T21" fmla="*/ 0 w 22"/>
                  <a:gd name="T22" fmla="*/ 0 h 23"/>
                  <a:gd name="T23" fmla="*/ 22 w 22"/>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3">
                    <a:moveTo>
                      <a:pt x="0" y="16"/>
                    </a:moveTo>
                    <a:lnTo>
                      <a:pt x="22" y="23"/>
                    </a:lnTo>
                    <a:lnTo>
                      <a:pt x="18" y="0"/>
                    </a:lnTo>
                    <a:lnTo>
                      <a:pt x="12" y="0"/>
                    </a:lnTo>
                    <a:lnTo>
                      <a:pt x="0" y="4"/>
                    </a:lnTo>
                    <a:lnTo>
                      <a:pt x="0" y="16"/>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63" name="Freeform 272"/>
              <p:cNvSpPr>
                <a:spLocks/>
              </p:cNvSpPr>
              <p:nvPr/>
            </p:nvSpPr>
            <p:spPr bwMode="auto">
              <a:xfrm>
                <a:off x="1167" y="2717"/>
                <a:ext cx="19" cy="12"/>
              </a:xfrm>
              <a:custGeom>
                <a:avLst/>
                <a:gdLst>
                  <a:gd name="T0" fmla="*/ 19 w 19"/>
                  <a:gd name="T1" fmla="*/ 12 h 12"/>
                  <a:gd name="T2" fmla="*/ 19 w 19"/>
                  <a:gd name="T3" fmla="*/ 0 h 12"/>
                  <a:gd name="T4" fmla="*/ 3 w 19"/>
                  <a:gd name="T5" fmla="*/ 3 h 12"/>
                  <a:gd name="T6" fmla="*/ 3 w 19"/>
                  <a:gd name="T7" fmla="*/ 3 h 12"/>
                  <a:gd name="T8" fmla="*/ 0 w 19"/>
                  <a:gd name="T9" fmla="*/ 3 h 12"/>
                  <a:gd name="T10" fmla="*/ 0 w 19"/>
                  <a:gd name="T11" fmla="*/ 6 h 12"/>
                  <a:gd name="T12" fmla="*/ 6 w 19"/>
                  <a:gd name="T13" fmla="*/ 6 h 12"/>
                  <a:gd name="T14" fmla="*/ 19 w 19"/>
                  <a:gd name="T15" fmla="*/ 12 h 12"/>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2"/>
                  <a:gd name="T26" fmla="*/ 19 w 19"/>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2">
                    <a:moveTo>
                      <a:pt x="19" y="12"/>
                    </a:moveTo>
                    <a:lnTo>
                      <a:pt x="19" y="0"/>
                    </a:lnTo>
                    <a:lnTo>
                      <a:pt x="3" y="3"/>
                    </a:lnTo>
                    <a:lnTo>
                      <a:pt x="0" y="3"/>
                    </a:lnTo>
                    <a:lnTo>
                      <a:pt x="0" y="6"/>
                    </a:lnTo>
                    <a:lnTo>
                      <a:pt x="6" y="6"/>
                    </a:lnTo>
                    <a:lnTo>
                      <a:pt x="19" y="12"/>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64" name="Freeform 273"/>
              <p:cNvSpPr>
                <a:spLocks/>
              </p:cNvSpPr>
              <p:nvPr/>
            </p:nvSpPr>
            <p:spPr bwMode="auto">
              <a:xfrm>
                <a:off x="1208" y="2739"/>
                <a:ext cx="12" cy="9"/>
              </a:xfrm>
              <a:custGeom>
                <a:avLst/>
                <a:gdLst>
                  <a:gd name="T0" fmla="*/ 0 w 12"/>
                  <a:gd name="T1" fmla="*/ 9 h 9"/>
                  <a:gd name="T2" fmla="*/ 9 w 12"/>
                  <a:gd name="T3" fmla="*/ 6 h 9"/>
                  <a:gd name="T4" fmla="*/ 9 w 12"/>
                  <a:gd name="T5" fmla="*/ 6 h 9"/>
                  <a:gd name="T6" fmla="*/ 12 w 12"/>
                  <a:gd name="T7" fmla="*/ 6 h 9"/>
                  <a:gd name="T8" fmla="*/ 12 w 12"/>
                  <a:gd name="T9" fmla="*/ 6 h 9"/>
                  <a:gd name="T10" fmla="*/ 6 w 12"/>
                  <a:gd name="T11" fmla="*/ 3 h 9"/>
                  <a:gd name="T12" fmla="*/ 0 w 12"/>
                  <a:gd name="T13" fmla="*/ 0 h 9"/>
                  <a:gd name="T14" fmla="*/ 0 w 12"/>
                  <a:gd name="T15" fmla="*/ 9 h 9"/>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9"/>
                  <a:gd name="T26" fmla="*/ 12 w 12"/>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9">
                    <a:moveTo>
                      <a:pt x="0" y="9"/>
                    </a:moveTo>
                    <a:lnTo>
                      <a:pt x="9" y="6"/>
                    </a:lnTo>
                    <a:lnTo>
                      <a:pt x="12" y="6"/>
                    </a:lnTo>
                    <a:lnTo>
                      <a:pt x="6" y="3"/>
                    </a:lnTo>
                    <a:lnTo>
                      <a:pt x="0" y="0"/>
                    </a:lnTo>
                    <a:lnTo>
                      <a:pt x="0" y="9"/>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65" name="Freeform 274"/>
              <p:cNvSpPr>
                <a:spLocks/>
              </p:cNvSpPr>
              <p:nvPr/>
            </p:nvSpPr>
            <p:spPr bwMode="auto">
              <a:xfrm>
                <a:off x="1186" y="2732"/>
                <a:ext cx="22" cy="19"/>
              </a:xfrm>
              <a:custGeom>
                <a:avLst/>
                <a:gdLst>
                  <a:gd name="T0" fmla="*/ 0 w 22"/>
                  <a:gd name="T1" fmla="*/ 19 h 19"/>
                  <a:gd name="T2" fmla="*/ 0 w 22"/>
                  <a:gd name="T3" fmla="*/ 19 h 19"/>
                  <a:gd name="T4" fmla="*/ 3 w 22"/>
                  <a:gd name="T5" fmla="*/ 19 h 19"/>
                  <a:gd name="T6" fmla="*/ 22 w 22"/>
                  <a:gd name="T7" fmla="*/ 16 h 19"/>
                  <a:gd name="T8" fmla="*/ 22 w 22"/>
                  <a:gd name="T9" fmla="*/ 7 h 19"/>
                  <a:gd name="T10" fmla="*/ 0 w 22"/>
                  <a:gd name="T11" fmla="*/ 0 h 19"/>
                  <a:gd name="T12" fmla="*/ 0 w 22"/>
                  <a:gd name="T13" fmla="*/ 19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0" y="19"/>
                    </a:moveTo>
                    <a:lnTo>
                      <a:pt x="0" y="19"/>
                    </a:lnTo>
                    <a:lnTo>
                      <a:pt x="3" y="19"/>
                    </a:lnTo>
                    <a:lnTo>
                      <a:pt x="22" y="16"/>
                    </a:lnTo>
                    <a:lnTo>
                      <a:pt x="22" y="7"/>
                    </a:lnTo>
                    <a:lnTo>
                      <a:pt x="0" y="0"/>
                    </a:lnTo>
                    <a:lnTo>
                      <a:pt x="0" y="19"/>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66" name="Freeform 275"/>
              <p:cNvSpPr>
                <a:spLocks/>
              </p:cNvSpPr>
              <p:nvPr/>
            </p:nvSpPr>
            <p:spPr bwMode="auto">
              <a:xfrm>
                <a:off x="1163" y="2726"/>
                <a:ext cx="23" cy="25"/>
              </a:xfrm>
              <a:custGeom>
                <a:avLst/>
                <a:gdLst>
                  <a:gd name="T0" fmla="*/ 0 w 23"/>
                  <a:gd name="T1" fmla="*/ 22 h 25"/>
                  <a:gd name="T2" fmla="*/ 4 w 23"/>
                  <a:gd name="T3" fmla="*/ 22 h 25"/>
                  <a:gd name="T4" fmla="*/ 4 w 23"/>
                  <a:gd name="T5" fmla="*/ 22 h 25"/>
                  <a:gd name="T6" fmla="*/ 23 w 23"/>
                  <a:gd name="T7" fmla="*/ 25 h 25"/>
                  <a:gd name="T8" fmla="*/ 23 w 23"/>
                  <a:gd name="T9" fmla="*/ 6 h 25"/>
                  <a:gd name="T10" fmla="*/ 0 w 23"/>
                  <a:gd name="T11" fmla="*/ 0 h 25"/>
                  <a:gd name="T12" fmla="*/ 0 w 23"/>
                  <a:gd name="T13" fmla="*/ 0 h 25"/>
                  <a:gd name="T14" fmla="*/ 0 w 23"/>
                  <a:gd name="T15" fmla="*/ 0 h 25"/>
                  <a:gd name="T16" fmla="*/ 0 w 23"/>
                  <a:gd name="T17" fmla="*/ 22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25"/>
                  <a:gd name="T29" fmla="*/ 23 w 23"/>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25">
                    <a:moveTo>
                      <a:pt x="0" y="22"/>
                    </a:moveTo>
                    <a:lnTo>
                      <a:pt x="4" y="22"/>
                    </a:lnTo>
                    <a:lnTo>
                      <a:pt x="23" y="25"/>
                    </a:lnTo>
                    <a:lnTo>
                      <a:pt x="23" y="6"/>
                    </a:lnTo>
                    <a:lnTo>
                      <a:pt x="0" y="0"/>
                    </a:lnTo>
                    <a:lnTo>
                      <a:pt x="0" y="22"/>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67" name="Freeform 276"/>
              <p:cNvSpPr>
                <a:spLocks/>
              </p:cNvSpPr>
              <p:nvPr/>
            </p:nvSpPr>
            <p:spPr bwMode="auto">
              <a:xfrm>
                <a:off x="1141" y="2723"/>
                <a:ext cx="22" cy="25"/>
              </a:xfrm>
              <a:custGeom>
                <a:avLst/>
                <a:gdLst>
                  <a:gd name="T0" fmla="*/ 0 w 22"/>
                  <a:gd name="T1" fmla="*/ 19 h 25"/>
                  <a:gd name="T2" fmla="*/ 22 w 22"/>
                  <a:gd name="T3" fmla="*/ 25 h 25"/>
                  <a:gd name="T4" fmla="*/ 22 w 22"/>
                  <a:gd name="T5" fmla="*/ 3 h 25"/>
                  <a:gd name="T6" fmla="*/ 22 w 22"/>
                  <a:gd name="T7" fmla="*/ 3 h 25"/>
                  <a:gd name="T8" fmla="*/ 3 w 22"/>
                  <a:gd name="T9" fmla="*/ 0 h 25"/>
                  <a:gd name="T10" fmla="*/ 0 w 22"/>
                  <a:gd name="T11" fmla="*/ 0 h 25"/>
                  <a:gd name="T12" fmla="*/ 0 w 22"/>
                  <a:gd name="T13" fmla="*/ 19 h 25"/>
                  <a:gd name="T14" fmla="*/ 0 60000 65536"/>
                  <a:gd name="T15" fmla="*/ 0 60000 65536"/>
                  <a:gd name="T16" fmla="*/ 0 60000 65536"/>
                  <a:gd name="T17" fmla="*/ 0 60000 65536"/>
                  <a:gd name="T18" fmla="*/ 0 60000 65536"/>
                  <a:gd name="T19" fmla="*/ 0 60000 65536"/>
                  <a:gd name="T20" fmla="*/ 0 60000 65536"/>
                  <a:gd name="T21" fmla="*/ 0 w 22"/>
                  <a:gd name="T22" fmla="*/ 0 h 25"/>
                  <a:gd name="T23" fmla="*/ 22 w 2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5">
                    <a:moveTo>
                      <a:pt x="0" y="19"/>
                    </a:moveTo>
                    <a:lnTo>
                      <a:pt x="22" y="25"/>
                    </a:lnTo>
                    <a:lnTo>
                      <a:pt x="22" y="3"/>
                    </a:lnTo>
                    <a:lnTo>
                      <a:pt x="3" y="0"/>
                    </a:lnTo>
                    <a:lnTo>
                      <a:pt x="0" y="0"/>
                    </a:lnTo>
                    <a:lnTo>
                      <a:pt x="0" y="19"/>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68" name="Freeform 277"/>
              <p:cNvSpPr>
                <a:spLocks/>
              </p:cNvSpPr>
              <p:nvPr/>
            </p:nvSpPr>
            <p:spPr bwMode="auto">
              <a:xfrm>
                <a:off x="1119" y="2723"/>
                <a:ext cx="22" cy="19"/>
              </a:xfrm>
              <a:custGeom>
                <a:avLst/>
                <a:gdLst>
                  <a:gd name="T0" fmla="*/ 0 w 22"/>
                  <a:gd name="T1" fmla="*/ 6 h 19"/>
                  <a:gd name="T2" fmla="*/ 0 w 22"/>
                  <a:gd name="T3" fmla="*/ 9 h 19"/>
                  <a:gd name="T4" fmla="*/ 0 w 22"/>
                  <a:gd name="T5" fmla="*/ 9 h 19"/>
                  <a:gd name="T6" fmla="*/ 0 w 22"/>
                  <a:gd name="T7" fmla="*/ 9 h 19"/>
                  <a:gd name="T8" fmla="*/ 22 w 22"/>
                  <a:gd name="T9" fmla="*/ 19 h 19"/>
                  <a:gd name="T10" fmla="*/ 22 w 22"/>
                  <a:gd name="T11" fmla="*/ 0 h 19"/>
                  <a:gd name="T12" fmla="*/ 0 w 22"/>
                  <a:gd name="T13" fmla="*/ 6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0" y="6"/>
                    </a:moveTo>
                    <a:lnTo>
                      <a:pt x="0" y="9"/>
                    </a:lnTo>
                    <a:lnTo>
                      <a:pt x="22" y="19"/>
                    </a:lnTo>
                    <a:lnTo>
                      <a:pt x="22" y="0"/>
                    </a:lnTo>
                    <a:lnTo>
                      <a:pt x="0" y="6"/>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69" name="Freeform 278"/>
              <p:cNvSpPr>
                <a:spLocks/>
              </p:cNvSpPr>
              <p:nvPr/>
            </p:nvSpPr>
            <p:spPr bwMode="auto">
              <a:xfrm>
                <a:off x="1113" y="2729"/>
                <a:ext cx="6" cy="3"/>
              </a:xfrm>
              <a:custGeom>
                <a:avLst/>
                <a:gdLst>
                  <a:gd name="T0" fmla="*/ 6 w 6"/>
                  <a:gd name="T1" fmla="*/ 0 h 3"/>
                  <a:gd name="T2" fmla="*/ 0 w 6"/>
                  <a:gd name="T3" fmla="*/ 0 h 3"/>
                  <a:gd name="T4" fmla="*/ 0 w 6"/>
                  <a:gd name="T5" fmla="*/ 0 h 3"/>
                  <a:gd name="T6" fmla="*/ 0 w 6"/>
                  <a:gd name="T7" fmla="*/ 0 h 3"/>
                  <a:gd name="T8" fmla="*/ 6 w 6"/>
                  <a:gd name="T9" fmla="*/ 3 h 3"/>
                  <a:gd name="T10" fmla="*/ 6 w 6"/>
                  <a:gd name="T11" fmla="*/ 0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6" y="0"/>
                    </a:moveTo>
                    <a:lnTo>
                      <a:pt x="0" y="0"/>
                    </a:lnTo>
                    <a:lnTo>
                      <a:pt x="6" y="3"/>
                    </a:lnTo>
                    <a:lnTo>
                      <a:pt x="6"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70" name="Freeform 279"/>
              <p:cNvSpPr>
                <a:spLocks/>
              </p:cNvSpPr>
              <p:nvPr/>
            </p:nvSpPr>
            <p:spPr bwMode="auto">
              <a:xfrm>
                <a:off x="1163" y="2751"/>
                <a:ext cx="4" cy="7"/>
              </a:xfrm>
              <a:custGeom>
                <a:avLst/>
                <a:gdLst>
                  <a:gd name="T0" fmla="*/ 0 w 4"/>
                  <a:gd name="T1" fmla="*/ 7 h 7"/>
                  <a:gd name="T2" fmla="*/ 0 w 4"/>
                  <a:gd name="T3" fmla="*/ 4 h 7"/>
                  <a:gd name="T4" fmla="*/ 0 w 4"/>
                  <a:gd name="T5" fmla="*/ 4 h 7"/>
                  <a:gd name="T6" fmla="*/ 4 w 4"/>
                  <a:gd name="T7" fmla="*/ 4 h 7"/>
                  <a:gd name="T8" fmla="*/ 0 w 4"/>
                  <a:gd name="T9" fmla="*/ 0 h 7"/>
                  <a:gd name="T10" fmla="*/ 0 w 4"/>
                  <a:gd name="T11" fmla="*/ 7 h 7"/>
                  <a:gd name="T12" fmla="*/ 0 60000 65536"/>
                  <a:gd name="T13" fmla="*/ 0 60000 65536"/>
                  <a:gd name="T14" fmla="*/ 0 60000 65536"/>
                  <a:gd name="T15" fmla="*/ 0 60000 65536"/>
                  <a:gd name="T16" fmla="*/ 0 60000 65536"/>
                  <a:gd name="T17" fmla="*/ 0 60000 65536"/>
                  <a:gd name="T18" fmla="*/ 0 w 4"/>
                  <a:gd name="T19" fmla="*/ 0 h 7"/>
                  <a:gd name="T20" fmla="*/ 4 w 4"/>
                  <a:gd name="T21" fmla="*/ 7 h 7"/>
                </a:gdLst>
                <a:ahLst/>
                <a:cxnLst>
                  <a:cxn ang="T12">
                    <a:pos x="T0" y="T1"/>
                  </a:cxn>
                  <a:cxn ang="T13">
                    <a:pos x="T2" y="T3"/>
                  </a:cxn>
                  <a:cxn ang="T14">
                    <a:pos x="T4" y="T5"/>
                  </a:cxn>
                  <a:cxn ang="T15">
                    <a:pos x="T6" y="T7"/>
                  </a:cxn>
                  <a:cxn ang="T16">
                    <a:pos x="T8" y="T9"/>
                  </a:cxn>
                  <a:cxn ang="T17">
                    <a:pos x="T10" y="T11"/>
                  </a:cxn>
                </a:cxnLst>
                <a:rect l="T18" t="T19" r="T20" b="T21"/>
                <a:pathLst>
                  <a:path w="4" h="7">
                    <a:moveTo>
                      <a:pt x="0" y="7"/>
                    </a:moveTo>
                    <a:lnTo>
                      <a:pt x="0" y="4"/>
                    </a:lnTo>
                    <a:lnTo>
                      <a:pt x="4" y="4"/>
                    </a:lnTo>
                    <a:lnTo>
                      <a:pt x="0" y="0"/>
                    </a:lnTo>
                    <a:lnTo>
                      <a:pt x="0" y="7"/>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71" name="Freeform 280"/>
              <p:cNvSpPr>
                <a:spLocks/>
              </p:cNvSpPr>
              <p:nvPr/>
            </p:nvSpPr>
            <p:spPr bwMode="auto">
              <a:xfrm>
                <a:off x="1141" y="2745"/>
                <a:ext cx="22" cy="16"/>
              </a:xfrm>
              <a:custGeom>
                <a:avLst/>
                <a:gdLst>
                  <a:gd name="T0" fmla="*/ 0 w 22"/>
                  <a:gd name="T1" fmla="*/ 16 h 16"/>
                  <a:gd name="T2" fmla="*/ 22 w 22"/>
                  <a:gd name="T3" fmla="*/ 13 h 16"/>
                  <a:gd name="T4" fmla="*/ 22 w 22"/>
                  <a:gd name="T5" fmla="*/ 6 h 16"/>
                  <a:gd name="T6" fmla="*/ 22 w 22"/>
                  <a:gd name="T7" fmla="*/ 6 h 16"/>
                  <a:gd name="T8" fmla="*/ 19 w 22"/>
                  <a:gd name="T9" fmla="*/ 6 h 16"/>
                  <a:gd name="T10" fmla="*/ 0 w 22"/>
                  <a:gd name="T11" fmla="*/ 0 h 16"/>
                  <a:gd name="T12" fmla="*/ 0 w 22"/>
                  <a:gd name="T13" fmla="*/ 16 h 16"/>
                  <a:gd name="T14" fmla="*/ 0 60000 65536"/>
                  <a:gd name="T15" fmla="*/ 0 60000 65536"/>
                  <a:gd name="T16" fmla="*/ 0 60000 65536"/>
                  <a:gd name="T17" fmla="*/ 0 60000 65536"/>
                  <a:gd name="T18" fmla="*/ 0 60000 65536"/>
                  <a:gd name="T19" fmla="*/ 0 60000 65536"/>
                  <a:gd name="T20" fmla="*/ 0 60000 65536"/>
                  <a:gd name="T21" fmla="*/ 0 w 22"/>
                  <a:gd name="T22" fmla="*/ 0 h 16"/>
                  <a:gd name="T23" fmla="*/ 22 w 22"/>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6">
                    <a:moveTo>
                      <a:pt x="0" y="16"/>
                    </a:moveTo>
                    <a:lnTo>
                      <a:pt x="22" y="13"/>
                    </a:lnTo>
                    <a:lnTo>
                      <a:pt x="22" y="6"/>
                    </a:lnTo>
                    <a:lnTo>
                      <a:pt x="19" y="6"/>
                    </a:lnTo>
                    <a:lnTo>
                      <a:pt x="0" y="0"/>
                    </a:lnTo>
                    <a:lnTo>
                      <a:pt x="0" y="16"/>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72" name="Freeform 281"/>
              <p:cNvSpPr>
                <a:spLocks/>
              </p:cNvSpPr>
              <p:nvPr/>
            </p:nvSpPr>
            <p:spPr bwMode="auto">
              <a:xfrm>
                <a:off x="1119" y="2739"/>
                <a:ext cx="22" cy="22"/>
              </a:xfrm>
              <a:custGeom>
                <a:avLst/>
                <a:gdLst>
                  <a:gd name="T0" fmla="*/ 0 w 22"/>
                  <a:gd name="T1" fmla="*/ 22 h 22"/>
                  <a:gd name="T2" fmla="*/ 0 w 22"/>
                  <a:gd name="T3" fmla="*/ 22 h 22"/>
                  <a:gd name="T4" fmla="*/ 13 w 22"/>
                  <a:gd name="T5" fmla="*/ 22 h 22"/>
                  <a:gd name="T6" fmla="*/ 22 w 22"/>
                  <a:gd name="T7" fmla="*/ 22 h 22"/>
                  <a:gd name="T8" fmla="*/ 22 w 22"/>
                  <a:gd name="T9" fmla="*/ 6 h 22"/>
                  <a:gd name="T10" fmla="*/ 0 w 22"/>
                  <a:gd name="T11" fmla="*/ 0 h 22"/>
                  <a:gd name="T12" fmla="*/ 0 w 22"/>
                  <a:gd name="T13" fmla="*/ 22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22"/>
                    </a:moveTo>
                    <a:lnTo>
                      <a:pt x="0" y="22"/>
                    </a:lnTo>
                    <a:lnTo>
                      <a:pt x="13" y="22"/>
                    </a:lnTo>
                    <a:lnTo>
                      <a:pt x="22" y="22"/>
                    </a:lnTo>
                    <a:lnTo>
                      <a:pt x="22" y="6"/>
                    </a:lnTo>
                    <a:lnTo>
                      <a:pt x="0" y="0"/>
                    </a:lnTo>
                    <a:lnTo>
                      <a:pt x="0" y="22"/>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73" name="Freeform 282"/>
              <p:cNvSpPr>
                <a:spLocks/>
              </p:cNvSpPr>
              <p:nvPr/>
            </p:nvSpPr>
            <p:spPr bwMode="auto">
              <a:xfrm>
                <a:off x="1097" y="2732"/>
                <a:ext cx="22" cy="29"/>
              </a:xfrm>
              <a:custGeom>
                <a:avLst/>
                <a:gdLst>
                  <a:gd name="T0" fmla="*/ 0 w 22"/>
                  <a:gd name="T1" fmla="*/ 23 h 29"/>
                  <a:gd name="T2" fmla="*/ 16 w 22"/>
                  <a:gd name="T3" fmla="*/ 26 h 29"/>
                  <a:gd name="T4" fmla="*/ 16 w 22"/>
                  <a:gd name="T5" fmla="*/ 26 h 29"/>
                  <a:gd name="T6" fmla="*/ 22 w 22"/>
                  <a:gd name="T7" fmla="*/ 29 h 29"/>
                  <a:gd name="T8" fmla="*/ 22 w 22"/>
                  <a:gd name="T9" fmla="*/ 7 h 29"/>
                  <a:gd name="T10" fmla="*/ 13 w 22"/>
                  <a:gd name="T11" fmla="*/ 4 h 29"/>
                  <a:gd name="T12" fmla="*/ 13 w 22"/>
                  <a:gd name="T13" fmla="*/ 4 h 29"/>
                  <a:gd name="T14" fmla="*/ 0 w 22"/>
                  <a:gd name="T15" fmla="*/ 0 h 29"/>
                  <a:gd name="T16" fmla="*/ 0 w 22"/>
                  <a:gd name="T17" fmla="*/ 23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9"/>
                  <a:gd name="T29" fmla="*/ 22 w 22"/>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9">
                    <a:moveTo>
                      <a:pt x="0" y="23"/>
                    </a:moveTo>
                    <a:lnTo>
                      <a:pt x="16" y="26"/>
                    </a:lnTo>
                    <a:lnTo>
                      <a:pt x="22" y="29"/>
                    </a:lnTo>
                    <a:lnTo>
                      <a:pt x="22" y="7"/>
                    </a:lnTo>
                    <a:lnTo>
                      <a:pt x="13" y="4"/>
                    </a:lnTo>
                    <a:lnTo>
                      <a:pt x="0" y="0"/>
                    </a:lnTo>
                    <a:lnTo>
                      <a:pt x="0" y="2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74" name="Freeform 283"/>
              <p:cNvSpPr>
                <a:spLocks/>
              </p:cNvSpPr>
              <p:nvPr/>
            </p:nvSpPr>
            <p:spPr bwMode="auto">
              <a:xfrm>
                <a:off x="1056" y="2732"/>
                <a:ext cx="41" cy="23"/>
              </a:xfrm>
              <a:custGeom>
                <a:avLst/>
                <a:gdLst>
                  <a:gd name="T0" fmla="*/ 3 w 41"/>
                  <a:gd name="T1" fmla="*/ 7 h 23"/>
                  <a:gd name="T2" fmla="*/ 3 w 41"/>
                  <a:gd name="T3" fmla="*/ 7 h 23"/>
                  <a:gd name="T4" fmla="*/ 0 w 41"/>
                  <a:gd name="T5" fmla="*/ 7 h 23"/>
                  <a:gd name="T6" fmla="*/ 0 w 41"/>
                  <a:gd name="T7" fmla="*/ 7 h 23"/>
                  <a:gd name="T8" fmla="*/ 6 w 41"/>
                  <a:gd name="T9" fmla="*/ 10 h 23"/>
                  <a:gd name="T10" fmla="*/ 41 w 41"/>
                  <a:gd name="T11" fmla="*/ 23 h 23"/>
                  <a:gd name="T12" fmla="*/ 41 w 41"/>
                  <a:gd name="T13" fmla="*/ 0 h 23"/>
                  <a:gd name="T14" fmla="*/ 41 w 41"/>
                  <a:gd name="T15" fmla="*/ 0 h 23"/>
                  <a:gd name="T16" fmla="*/ 35 w 41"/>
                  <a:gd name="T17" fmla="*/ 0 h 23"/>
                  <a:gd name="T18" fmla="*/ 3 w 41"/>
                  <a:gd name="T19" fmla="*/ 7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3"/>
                  <a:gd name="T32" fmla="*/ 41 w 41"/>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3">
                    <a:moveTo>
                      <a:pt x="3" y="7"/>
                    </a:moveTo>
                    <a:lnTo>
                      <a:pt x="3" y="7"/>
                    </a:lnTo>
                    <a:lnTo>
                      <a:pt x="0" y="7"/>
                    </a:lnTo>
                    <a:lnTo>
                      <a:pt x="6" y="10"/>
                    </a:lnTo>
                    <a:lnTo>
                      <a:pt x="41" y="23"/>
                    </a:lnTo>
                    <a:lnTo>
                      <a:pt x="41" y="0"/>
                    </a:lnTo>
                    <a:lnTo>
                      <a:pt x="35" y="0"/>
                    </a:lnTo>
                    <a:lnTo>
                      <a:pt x="3"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75" name="Freeform 284"/>
              <p:cNvSpPr>
                <a:spLocks/>
              </p:cNvSpPr>
              <p:nvPr/>
            </p:nvSpPr>
            <p:spPr bwMode="auto">
              <a:xfrm>
                <a:off x="1097" y="2758"/>
                <a:ext cx="13" cy="9"/>
              </a:xfrm>
              <a:custGeom>
                <a:avLst/>
                <a:gdLst>
                  <a:gd name="T0" fmla="*/ 0 w 13"/>
                  <a:gd name="T1" fmla="*/ 9 h 9"/>
                  <a:gd name="T2" fmla="*/ 9 w 13"/>
                  <a:gd name="T3" fmla="*/ 9 h 9"/>
                  <a:gd name="T4" fmla="*/ 9 w 13"/>
                  <a:gd name="T5" fmla="*/ 9 h 9"/>
                  <a:gd name="T6" fmla="*/ 13 w 13"/>
                  <a:gd name="T7" fmla="*/ 6 h 9"/>
                  <a:gd name="T8" fmla="*/ 13 w 13"/>
                  <a:gd name="T9" fmla="*/ 6 h 9"/>
                  <a:gd name="T10" fmla="*/ 6 w 13"/>
                  <a:gd name="T11" fmla="*/ 3 h 9"/>
                  <a:gd name="T12" fmla="*/ 0 w 13"/>
                  <a:gd name="T13" fmla="*/ 0 h 9"/>
                  <a:gd name="T14" fmla="*/ 0 w 13"/>
                  <a:gd name="T15" fmla="*/ 9 h 9"/>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9"/>
                  <a:gd name="T26" fmla="*/ 13 w 13"/>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9">
                    <a:moveTo>
                      <a:pt x="0" y="9"/>
                    </a:moveTo>
                    <a:lnTo>
                      <a:pt x="9" y="9"/>
                    </a:lnTo>
                    <a:lnTo>
                      <a:pt x="13" y="6"/>
                    </a:lnTo>
                    <a:lnTo>
                      <a:pt x="6" y="3"/>
                    </a:lnTo>
                    <a:lnTo>
                      <a:pt x="0" y="0"/>
                    </a:lnTo>
                    <a:lnTo>
                      <a:pt x="0" y="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76" name="Freeform 285"/>
              <p:cNvSpPr>
                <a:spLocks/>
              </p:cNvSpPr>
              <p:nvPr/>
            </p:nvSpPr>
            <p:spPr bwMode="auto">
              <a:xfrm>
                <a:off x="1040" y="2742"/>
                <a:ext cx="57" cy="28"/>
              </a:xfrm>
              <a:custGeom>
                <a:avLst/>
                <a:gdLst>
                  <a:gd name="T0" fmla="*/ 3 w 57"/>
                  <a:gd name="T1" fmla="*/ 22 h 28"/>
                  <a:gd name="T2" fmla="*/ 13 w 57"/>
                  <a:gd name="T3" fmla="*/ 28 h 28"/>
                  <a:gd name="T4" fmla="*/ 13 w 57"/>
                  <a:gd name="T5" fmla="*/ 28 h 28"/>
                  <a:gd name="T6" fmla="*/ 25 w 57"/>
                  <a:gd name="T7" fmla="*/ 28 h 28"/>
                  <a:gd name="T8" fmla="*/ 35 w 57"/>
                  <a:gd name="T9" fmla="*/ 28 h 28"/>
                  <a:gd name="T10" fmla="*/ 57 w 57"/>
                  <a:gd name="T11" fmla="*/ 25 h 28"/>
                  <a:gd name="T12" fmla="*/ 57 w 57"/>
                  <a:gd name="T13" fmla="*/ 16 h 28"/>
                  <a:gd name="T14" fmla="*/ 13 w 57"/>
                  <a:gd name="T15" fmla="*/ 3 h 28"/>
                  <a:gd name="T16" fmla="*/ 13 w 57"/>
                  <a:gd name="T17" fmla="*/ 3 h 28"/>
                  <a:gd name="T18" fmla="*/ 0 w 57"/>
                  <a:gd name="T19" fmla="*/ 0 h 28"/>
                  <a:gd name="T20" fmla="*/ 3 w 57"/>
                  <a:gd name="T21" fmla="*/ 22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28"/>
                  <a:gd name="T35" fmla="*/ 57 w 57"/>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28">
                    <a:moveTo>
                      <a:pt x="3" y="22"/>
                    </a:moveTo>
                    <a:lnTo>
                      <a:pt x="13" y="28"/>
                    </a:lnTo>
                    <a:lnTo>
                      <a:pt x="25" y="28"/>
                    </a:lnTo>
                    <a:lnTo>
                      <a:pt x="35" y="28"/>
                    </a:lnTo>
                    <a:lnTo>
                      <a:pt x="57" y="25"/>
                    </a:lnTo>
                    <a:lnTo>
                      <a:pt x="57" y="16"/>
                    </a:lnTo>
                    <a:lnTo>
                      <a:pt x="13" y="3"/>
                    </a:lnTo>
                    <a:lnTo>
                      <a:pt x="0" y="0"/>
                    </a:lnTo>
                    <a:lnTo>
                      <a:pt x="3" y="2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77" name="Freeform 286"/>
              <p:cNvSpPr>
                <a:spLocks/>
              </p:cNvSpPr>
              <p:nvPr/>
            </p:nvSpPr>
            <p:spPr bwMode="auto">
              <a:xfrm>
                <a:off x="999" y="2742"/>
                <a:ext cx="44" cy="22"/>
              </a:xfrm>
              <a:custGeom>
                <a:avLst/>
                <a:gdLst>
                  <a:gd name="T0" fmla="*/ 0 w 44"/>
                  <a:gd name="T1" fmla="*/ 6 h 22"/>
                  <a:gd name="T2" fmla="*/ 0 w 44"/>
                  <a:gd name="T3" fmla="*/ 6 h 22"/>
                  <a:gd name="T4" fmla="*/ 0 w 44"/>
                  <a:gd name="T5" fmla="*/ 6 h 22"/>
                  <a:gd name="T6" fmla="*/ 3 w 44"/>
                  <a:gd name="T7" fmla="*/ 9 h 22"/>
                  <a:gd name="T8" fmla="*/ 44 w 44"/>
                  <a:gd name="T9" fmla="*/ 22 h 22"/>
                  <a:gd name="T10" fmla="*/ 41 w 44"/>
                  <a:gd name="T11" fmla="*/ 0 h 22"/>
                  <a:gd name="T12" fmla="*/ 41 w 44"/>
                  <a:gd name="T13" fmla="*/ 0 h 22"/>
                  <a:gd name="T14" fmla="*/ 35 w 44"/>
                  <a:gd name="T15" fmla="*/ 0 h 22"/>
                  <a:gd name="T16" fmla="*/ 0 w 44"/>
                  <a:gd name="T17" fmla="*/ 6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22"/>
                  <a:gd name="T29" fmla="*/ 44 w 44"/>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22">
                    <a:moveTo>
                      <a:pt x="0" y="6"/>
                    </a:moveTo>
                    <a:lnTo>
                      <a:pt x="0" y="6"/>
                    </a:lnTo>
                    <a:lnTo>
                      <a:pt x="3" y="9"/>
                    </a:lnTo>
                    <a:lnTo>
                      <a:pt x="44" y="22"/>
                    </a:lnTo>
                    <a:lnTo>
                      <a:pt x="41" y="0"/>
                    </a:lnTo>
                    <a:lnTo>
                      <a:pt x="35" y="0"/>
                    </a:lnTo>
                    <a:lnTo>
                      <a:pt x="0" y="6"/>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78" name="Freeform 287"/>
              <p:cNvSpPr>
                <a:spLocks/>
              </p:cNvSpPr>
              <p:nvPr/>
            </p:nvSpPr>
            <p:spPr bwMode="auto">
              <a:xfrm>
                <a:off x="1043" y="2770"/>
                <a:ext cx="10" cy="7"/>
              </a:xfrm>
              <a:custGeom>
                <a:avLst/>
                <a:gdLst>
                  <a:gd name="T0" fmla="*/ 0 w 10"/>
                  <a:gd name="T1" fmla="*/ 7 h 7"/>
                  <a:gd name="T2" fmla="*/ 6 w 10"/>
                  <a:gd name="T3" fmla="*/ 7 h 7"/>
                  <a:gd name="T4" fmla="*/ 6 w 10"/>
                  <a:gd name="T5" fmla="*/ 7 h 7"/>
                  <a:gd name="T6" fmla="*/ 10 w 10"/>
                  <a:gd name="T7" fmla="*/ 7 h 7"/>
                  <a:gd name="T8" fmla="*/ 10 w 10"/>
                  <a:gd name="T9" fmla="*/ 4 h 7"/>
                  <a:gd name="T10" fmla="*/ 3 w 10"/>
                  <a:gd name="T11" fmla="*/ 0 h 7"/>
                  <a:gd name="T12" fmla="*/ 0 w 10"/>
                  <a:gd name="T13" fmla="*/ 0 h 7"/>
                  <a:gd name="T14" fmla="*/ 0 w 10"/>
                  <a:gd name="T15" fmla="*/ 7 h 7"/>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7"/>
                  <a:gd name="T26" fmla="*/ 10 w 10"/>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7">
                    <a:moveTo>
                      <a:pt x="0" y="7"/>
                    </a:moveTo>
                    <a:lnTo>
                      <a:pt x="6" y="7"/>
                    </a:lnTo>
                    <a:lnTo>
                      <a:pt x="10" y="7"/>
                    </a:lnTo>
                    <a:lnTo>
                      <a:pt x="10" y="4"/>
                    </a:lnTo>
                    <a:lnTo>
                      <a:pt x="3" y="0"/>
                    </a:lnTo>
                    <a:lnTo>
                      <a:pt x="0" y="0"/>
                    </a:lnTo>
                    <a:lnTo>
                      <a:pt x="0"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79" name="Freeform 288"/>
              <p:cNvSpPr>
                <a:spLocks/>
              </p:cNvSpPr>
              <p:nvPr/>
            </p:nvSpPr>
            <p:spPr bwMode="auto">
              <a:xfrm>
                <a:off x="986" y="2751"/>
                <a:ext cx="57" cy="32"/>
              </a:xfrm>
              <a:custGeom>
                <a:avLst/>
                <a:gdLst>
                  <a:gd name="T0" fmla="*/ 0 w 57"/>
                  <a:gd name="T1" fmla="*/ 26 h 32"/>
                  <a:gd name="T2" fmla="*/ 10 w 57"/>
                  <a:gd name="T3" fmla="*/ 29 h 32"/>
                  <a:gd name="T4" fmla="*/ 10 w 57"/>
                  <a:gd name="T5" fmla="*/ 29 h 32"/>
                  <a:gd name="T6" fmla="*/ 19 w 57"/>
                  <a:gd name="T7" fmla="*/ 32 h 32"/>
                  <a:gd name="T8" fmla="*/ 29 w 57"/>
                  <a:gd name="T9" fmla="*/ 32 h 32"/>
                  <a:gd name="T10" fmla="*/ 57 w 57"/>
                  <a:gd name="T11" fmla="*/ 26 h 32"/>
                  <a:gd name="T12" fmla="*/ 57 w 57"/>
                  <a:gd name="T13" fmla="*/ 19 h 32"/>
                  <a:gd name="T14" fmla="*/ 10 w 57"/>
                  <a:gd name="T15" fmla="*/ 4 h 32"/>
                  <a:gd name="T16" fmla="*/ 10 w 57"/>
                  <a:gd name="T17" fmla="*/ 4 h 32"/>
                  <a:gd name="T18" fmla="*/ 0 w 57"/>
                  <a:gd name="T19" fmla="*/ 0 h 32"/>
                  <a:gd name="T20" fmla="*/ 0 w 57"/>
                  <a:gd name="T21" fmla="*/ 26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2"/>
                  <a:gd name="T35" fmla="*/ 57 w 57"/>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2">
                    <a:moveTo>
                      <a:pt x="0" y="26"/>
                    </a:moveTo>
                    <a:lnTo>
                      <a:pt x="10" y="29"/>
                    </a:lnTo>
                    <a:lnTo>
                      <a:pt x="19" y="32"/>
                    </a:lnTo>
                    <a:lnTo>
                      <a:pt x="29" y="32"/>
                    </a:lnTo>
                    <a:lnTo>
                      <a:pt x="57" y="26"/>
                    </a:lnTo>
                    <a:lnTo>
                      <a:pt x="57" y="19"/>
                    </a:lnTo>
                    <a:lnTo>
                      <a:pt x="10" y="4"/>
                    </a:lnTo>
                    <a:lnTo>
                      <a:pt x="0" y="0"/>
                    </a:lnTo>
                    <a:lnTo>
                      <a:pt x="0" y="26"/>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80" name="Freeform 289"/>
              <p:cNvSpPr>
                <a:spLocks/>
              </p:cNvSpPr>
              <p:nvPr/>
            </p:nvSpPr>
            <p:spPr bwMode="auto">
              <a:xfrm>
                <a:off x="936" y="2751"/>
                <a:ext cx="50" cy="26"/>
              </a:xfrm>
              <a:custGeom>
                <a:avLst/>
                <a:gdLst>
                  <a:gd name="T0" fmla="*/ 3 w 50"/>
                  <a:gd name="T1" fmla="*/ 7 h 26"/>
                  <a:gd name="T2" fmla="*/ 3 w 50"/>
                  <a:gd name="T3" fmla="*/ 7 h 26"/>
                  <a:gd name="T4" fmla="*/ 0 w 50"/>
                  <a:gd name="T5" fmla="*/ 7 h 26"/>
                  <a:gd name="T6" fmla="*/ 6 w 50"/>
                  <a:gd name="T7" fmla="*/ 10 h 26"/>
                  <a:gd name="T8" fmla="*/ 50 w 50"/>
                  <a:gd name="T9" fmla="*/ 26 h 26"/>
                  <a:gd name="T10" fmla="*/ 50 w 50"/>
                  <a:gd name="T11" fmla="*/ 0 h 26"/>
                  <a:gd name="T12" fmla="*/ 50 w 50"/>
                  <a:gd name="T13" fmla="*/ 0 h 26"/>
                  <a:gd name="T14" fmla="*/ 38 w 50"/>
                  <a:gd name="T15" fmla="*/ 0 h 26"/>
                  <a:gd name="T16" fmla="*/ 3 w 50"/>
                  <a:gd name="T17" fmla="*/ 7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
                  <a:gd name="T28" fmla="*/ 0 h 26"/>
                  <a:gd name="T29" fmla="*/ 50 w 50"/>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 h="26">
                    <a:moveTo>
                      <a:pt x="3" y="7"/>
                    </a:moveTo>
                    <a:lnTo>
                      <a:pt x="3" y="7"/>
                    </a:lnTo>
                    <a:lnTo>
                      <a:pt x="0" y="7"/>
                    </a:lnTo>
                    <a:lnTo>
                      <a:pt x="6" y="10"/>
                    </a:lnTo>
                    <a:lnTo>
                      <a:pt x="50" y="26"/>
                    </a:lnTo>
                    <a:lnTo>
                      <a:pt x="50" y="0"/>
                    </a:lnTo>
                    <a:lnTo>
                      <a:pt x="38" y="0"/>
                    </a:lnTo>
                    <a:lnTo>
                      <a:pt x="3" y="7"/>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81" name="Freeform 290"/>
              <p:cNvSpPr>
                <a:spLocks/>
              </p:cNvSpPr>
              <p:nvPr/>
            </p:nvSpPr>
            <p:spPr bwMode="auto">
              <a:xfrm>
                <a:off x="986" y="2783"/>
                <a:ext cx="6" cy="3"/>
              </a:xfrm>
              <a:custGeom>
                <a:avLst/>
                <a:gdLst>
                  <a:gd name="T0" fmla="*/ 0 w 6"/>
                  <a:gd name="T1" fmla="*/ 3 h 3"/>
                  <a:gd name="T2" fmla="*/ 3 w 6"/>
                  <a:gd name="T3" fmla="*/ 3 h 3"/>
                  <a:gd name="T4" fmla="*/ 3 w 6"/>
                  <a:gd name="T5" fmla="*/ 3 h 3"/>
                  <a:gd name="T6" fmla="*/ 6 w 6"/>
                  <a:gd name="T7" fmla="*/ 3 h 3"/>
                  <a:gd name="T8" fmla="*/ 0 w 6"/>
                  <a:gd name="T9" fmla="*/ 0 h 3"/>
                  <a:gd name="T10" fmla="*/ 0 w 6"/>
                  <a:gd name="T11" fmla="*/ 3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0" y="3"/>
                    </a:moveTo>
                    <a:lnTo>
                      <a:pt x="3" y="3"/>
                    </a:lnTo>
                    <a:lnTo>
                      <a:pt x="6" y="3"/>
                    </a:lnTo>
                    <a:lnTo>
                      <a:pt x="0" y="0"/>
                    </a:lnTo>
                    <a:lnTo>
                      <a:pt x="0" y="3"/>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82" name="Freeform 291"/>
              <p:cNvSpPr>
                <a:spLocks/>
              </p:cNvSpPr>
              <p:nvPr/>
            </p:nvSpPr>
            <p:spPr bwMode="auto">
              <a:xfrm>
                <a:off x="929" y="2764"/>
                <a:ext cx="57" cy="29"/>
              </a:xfrm>
              <a:custGeom>
                <a:avLst/>
                <a:gdLst>
                  <a:gd name="T0" fmla="*/ 3 w 57"/>
                  <a:gd name="T1" fmla="*/ 25 h 29"/>
                  <a:gd name="T2" fmla="*/ 3 w 57"/>
                  <a:gd name="T3" fmla="*/ 25 h 29"/>
                  <a:gd name="T4" fmla="*/ 13 w 57"/>
                  <a:gd name="T5" fmla="*/ 29 h 29"/>
                  <a:gd name="T6" fmla="*/ 22 w 57"/>
                  <a:gd name="T7" fmla="*/ 29 h 29"/>
                  <a:gd name="T8" fmla="*/ 57 w 57"/>
                  <a:gd name="T9" fmla="*/ 22 h 29"/>
                  <a:gd name="T10" fmla="*/ 57 w 57"/>
                  <a:gd name="T11" fmla="*/ 19 h 29"/>
                  <a:gd name="T12" fmla="*/ 57 w 57"/>
                  <a:gd name="T13" fmla="*/ 19 h 29"/>
                  <a:gd name="T14" fmla="*/ 57 w 57"/>
                  <a:gd name="T15" fmla="*/ 16 h 29"/>
                  <a:gd name="T16" fmla="*/ 3 w 57"/>
                  <a:gd name="T17" fmla="*/ 0 h 29"/>
                  <a:gd name="T18" fmla="*/ 3 w 57"/>
                  <a:gd name="T19" fmla="*/ 0 h 29"/>
                  <a:gd name="T20" fmla="*/ 0 w 57"/>
                  <a:gd name="T21" fmla="*/ 0 h 29"/>
                  <a:gd name="T22" fmla="*/ 3 w 57"/>
                  <a:gd name="T23" fmla="*/ 25 h 29"/>
                  <a:gd name="T24" fmla="*/ 3 w 57"/>
                  <a:gd name="T25" fmla="*/ 25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29"/>
                  <a:gd name="T41" fmla="*/ 57 w 57"/>
                  <a:gd name="T42" fmla="*/ 29 h 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29">
                    <a:moveTo>
                      <a:pt x="3" y="25"/>
                    </a:moveTo>
                    <a:lnTo>
                      <a:pt x="3" y="25"/>
                    </a:lnTo>
                    <a:lnTo>
                      <a:pt x="13" y="29"/>
                    </a:lnTo>
                    <a:lnTo>
                      <a:pt x="22" y="29"/>
                    </a:lnTo>
                    <a:lnTo>
                      <a:pt x="57" y="22"/>
                    </a:lnTo>
                    <a:lnTo>
                      <a:pt x="57" y="19"/>
                    </a:lnTo>
                    <a:lnTo>
                      <a:pt x="57" y="16"/>
                    </a:lnTo>
                    <a:lnTo>
                      <a:pt x="3" y="0"/>
                    </a:lnTo>
                    <a:lnTo>
                      <a:pt x="0" y="0"/>
                    </a:lnTo>
                    <a:lnTo>
                      <a:pt x="3" y="25"/>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83" name="Freeform 292"/>
              <p:cNvSpPr>
                <a:spLocks/>
              </p:cNvSpPr>
              <p:nvPr/>
            </p:nvSpPr>
            <p:spPr bwMode="auto">
              <a:xfrm>
                <a:off x="875" y="2761"/>
                <a:ext cx="57" cy="28"/>
              </a:xfrm>
              <a:custGeom>
                <a:avLst/>
                <a:gdLst>
                  <a:gd name="T0" fmla="*/ 0 w 57"/>
                  <a:gd name="T1" fmla="*/ 6 h 28"/>
                  <a:gd name="T2" fmla="*/ 0 w 57"/>
                  <a:gd name="T3" fmla="*/ 6 h 28"/>
                  <a:gd name="T4" fmla="*/ 0 w 57"/>
                  <a:gd name="T5" fmla="*/ 6 h 28"/>
                  <a:gd name="T6" fmla="*/ 0 w 57"/>
                  <a:gd name="T7" fmla="*/ 9 h 28"/>
                  <a:gd name="T8" fmla="*/ 0 w 57"/>
                  <a:gd name="T9" fmla="*/ 9 h 28"/>
                  <a:gd name="T10" fmla="*/ 4 w 57"/>
                  <a:gd name="T11" fmla="*/ 13 h 28"/>
                  <a:gd name="T12" fmla="*/ 57 w 57"/>
                  <a:gd name="T13" fmla="*/ 28 h 28"/>
                  <a:gd name="T14" fmla="*/ 54 w 57"/>
                  <a:gd name="T15" fmla="*/ 3 h 28"/>
                  <a:gd name="T16" fmla="*/ 54 w 57"/>
                  <a:gd name="T17" fmla="*/ 3 h 28"/>
                  <a:gd name="T18" fmla="*/ 38 w 57"/>
                  <a:gd name="T19" fmla="*/ 0 h 28"/>
                  <a:gd name="T20" fmla="*/ 0 w 57"/>
                  <a:gd name="T21" fmla="*/ 6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28"/>
                  <a:gd name="T35" fmla="*/ 57 w 57"/>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28">
                    <a:moveTo>
                      <a:pt x="0" y="6"/>
                    </a:moveTo>
                    <a:lnTo>
                      <a:pt x="0" y="6"/>
                    </a:lnTo>
                    <a:lnTo>
                      <a:pt x="0" y="9"/>
                    </a:lnTo>
                    <a:lnTo>
                      <a:pt x="4" y="13"/>
                    </a:lnTo>
                    <a:lnTo>
                      <a:pt x="57" y="28"/>
                    </a:lnTo>
                    <a:lnTo>
                      <a:pt x="54" y="3"/>
                    </a:lnTo>
                    <a:lnTo>
                      <a:pt x="38" y="0"/>
                    </a:lnTo>
                    <a:lnTo>
                      <a:pt x="0" y="6"/>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84" name="Freeform 293"/>
              <p:cNvSpPr>
                <a:spLocks/>
              </p:cNvSpPr>
              <p:nvPr/>
            </p:nvSpPr>
            <p:spPr bwMode="auto">
              <a:xfrm>
                <a:off x="875" y="2767"/>
                <a:ext cx="1" cy="3"/>
              </a:xfrm>
              <a:custGeom>
                <a:avLst/>
                <a:gdLst>
                  <a:gd name="T0" fmla="*/ 0 w 1"/>
                  <a:gd name="T1" fmla="*/ 3 h 3"/>
                  <a:gd name="T2" fmla="*/ 0 w 1"/>
                  <a:gd name="T3" fmla="*/ 0 h 3"/>
                  <a:gd name="T4" fmla="*/ 0 w 1"/>
                  <a:gd name="T5" fmla="*/ 0 h 3"/>
                  <a:gd name="T6" fmla="*/ 0 w 1"/>
                  <a:gd name="T7" fmla="*/ 3 h 3"/>
                  <a:gd name="T8" fmla="*/ 0 w 1"/>
                  <a:gd name="T9" fmla="*/ 3 h 3"/>
                  <a:gd name="T10" fmla="*/ 0 w 1"/>
                  <a:gd name="T11" fmla="*/ 3 h 3"/>
                  <a:gd name="T12" fmla="*/ 0 60000 65536"/>
                  <a:gd name="T13" fmla="*/ 0 60000 65536"/>
                  <a:gd name="T14" fmla="*/ 0 60000 65536"/>
                  <a:gd name="T15" fmla="*/ 0 60000 65536"/>
                  <a:gd name="T16" fmla="*/ 0 60000 65536"/>
                  <a:gd name="T17" fmla="*/ 0 60000 65536"/>
                  <a:gd name="T18" fmla="*/ 0 w 1"/>
                  <a:gd name="T19" fmla="*/ 0 h 3"/>
                  <a:gd name="T20" fmla="*/ 1 w 1"/>
                  <a:gd name="T21" fmla="*/ 3 h 3"/>
                </a:gdLst>
                <a:ahLst/>
                <a:cxnLst>
                  <a:cxn ang="T12">
                    <a:pos x="T0" y="T1"/>
                  </a:cxn>
                  <a:cxn ang="T13">
                    <a:pos x="T2" y="T3"/>
                  </a:cxn>
                  <a:cxn ang="T14">
                    <a:pos x="T4" y="T5"/>
                  </a:cxn>
                  <a:cxn ang="T15">
                    <a:pos x="T6" y="T7"/>
                  </a:cxn>
                  <a:cxn ang="T16">
                    <a:pos x="T8" y="T9"/>
                  </a:cxn>
                  <a:cxn ang="T17">
                    <a:pos x="T10" y="T11"/>
                  </a:cxn>
                </a:cxnLst>
                <a:rect l="T18" t="T19" r="T20" b="T21"/>
                <a:pathLst>
                  <a:path w="1" h="3">
                    <a:moveTo>
                      <a:pt x="0" y="3"/>
                    </a:moveTo>
                    <a:lnTo>
                      <a:pt x="0" y="0"/>
                    </a:lnTo>
                    <a:lnTo>
                      <a:pt x="0" y="3"/>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85" name="Freeform 294"/>
              <p:cNvSpPr>
                <a:spLocks/>
              </p:cNvSpPr>
              <p:nvPr/>
            </p:nvSpPr>
            <p:spPr bwMode="auto">
              <a:xfrm>
                <a:off x="875" y="2777"/>
                <a:ext cx="54" cy="28"/>
              </a:xfrm>
              <a:custGeom>
                <a:avLst/>
                <a:gdLst>
                  <a:gd name="T0" fmla="*/ 0 w 54"/>
                  <a:gd name="T1" fmla="*/ 28 h 28"/>
                  <a:gd name="T2" fmla="*/ 0 w 54"/>
                  <a:gd name="T3" fmla="*/ 28 h 28"/>
                  <a:gd name="T4" fmla="*/ 13 w 54"/>
                  <a:gd name="T5" fmla="*/ 28 h 28"/>
                  <a:gd name="T6" fmla="*/ 51 w 54"/>
                  <a:gd name="T7" fmla="*/ 22 h 28"/>
                  <a:gd name="T8" fmla="*/ 51 w 54"/>
                  <a:gd name="T9" fmla="*/ 22 h 28"/>
                  <a:gd name="T10" fmla="*/ 54 w 54"/>
                  <a:gd name="T11" fmla="*/ 19 h 28"/>
                  <a:gd name="T12" fmla="*/ 54 w 54"/>
                  <a:gd name="T13" fmla="*/ 19 h 28"/>
                  <a:gd name="T14" fmla="*/ 48 w 54"/>
                  <a:gd name="T15" fmla="*/ 16 h 28"/>
                  <a:gd name="T16" fmla="*/ 0 w 54"/>
                  <a:gd name="T17" fmla="*/ 0 h 28"/>
                  <a:gd name="T18" fmla="*/ 0 w 54"/>
                  <a:gd name="T19" fmla="*/ 28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28"/>
                  <a:gd name="T32" fmla="*/ 54 w 54"/>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28">
                    <a:moveTo>
                      <a:pt x="0" y="28"/>
                    </a:moveTo>
                    <a:lnTo>
                      <a:pt x="0" y="28"/>
                    </a:lnTo>
                    <a:lnTo>
                      <a:pt x="13" y="28"/>
                    </a:lnTo>
                    <a:lnTo>
                      <a:pt x="51" y="22"/>
                    </a:lnTo>
                    <a:lnTo>
                      <a:pt x="54" y="19"/>
                    </a:lnTo>
                    <a:lnTo>
                      <a:pt x="48" y="16"/>
                    </a:lnTo>
                    <a:lnTo>
                      <a:pt x="0" y="0"/>
                    </a:lnTo>
                    <a:lnTo>
                      <a:pt x="0" y="28"/>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86" name="Freeform 295"/>
              <p:cNvSpPr>
                <a:spLocks/>
              </p:cNvSpPr>
              <p:nvPr/>
            </p:nvSpPr>
            <p:spPr bwMode="auto">
              <a:xfrm>
                <a:off x="822" y="2770"/>
                <a:ext cx="53" cy="35"/>
              </a:xfrm>
              <a:custGeom>
                <a:avLst/>
                <a:gdLst>
                  <a:gd name="T0" fmla="*/ 0 w 53"/>
                  <a:gd name="T1" fmla="*/ 7 h 35"/>
                  <a:gd name="T2" fmla="*/ 0 w 53"/>
                  <a:gd name="T3" fmla="*/ 16 h 35"/>
                  <a:gd name="T4" fmla="*/ 44 w 53"/>
                  <a:gd name="T5" fmla="*/ 32 h 35"/>
                  <a:gd name="T6" fmla="*/ 44 w 53"/>
                  <a:gd name="T7" fmla="*/ 32 h 35"/>
                  <a:gd name="T8" fmla="*/ 53 w 53"/>
                  <a:gd name="T9" fmla="*/ 35 h 35"/>
                  <a:gd name="T10" fmla="*/ 53 w 53"/>
                  <a:gd name="T11" fmla="*/ 7 h 35"/>
                  <a:gd name="T12" fmla="*/ 47 w 53"/>
                  <a:gd name="T13" fmla="*/ 4 h 35"/>
                  <a:gd name="T14" fmla="*/ 47 w 53"/>
                  <a:gd name="T15" fmla="*/ 4 h 35"/>
                  <a:gd name="T16" fmla="*/ 38 w 53"/>
                  <a:gd name="T17" fmla="*/ 0 h 35"/>
                  <a:gd name="T18" fmla="*/ 28 w 53"/>
                  <a:gd name="T19" fmla="*/ 0 h 35"/>
                  <a:gd name="T20" fmla="*/ 0 w 53"/>
                  <a:gd name="T21" fmla="*/ 7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
                  <a:gd name="T34" fmla="*/ 0 h 35"/>
                  <a:gd name="T35" fmla="*/ 53 w 53"/>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 h="35">
                    <a:moveTo>
                      <a:pt x="0" y="7"/>
                    </a:moveTo>
                    <a:lnTo>
                      <a:pt x="0" y="16"/>
                    </a:lnTo>
                    <a:lnTo>
                      <a:pt x="44" y="32"/>
                    </a:lnTo>
                    <a:lnTo>
                      <a:pt x="53" y="35"/>
                    </a:lnTo>
                    <a:lnTo>
                      <a:pt x="53" y="7"/>
                    </a:lnTo>
                    <a:lnTo>
                      <a:pt x="47" y="4"/>
                    </a:lnTo>
                    <a:lnTo>
                      <a:pt x="38" y="0"/>
                    </a:lnTo>
                    <a:lnTo>
                      <a:pt x="28" y="0"/>
                    </a:lnTo>
                    <a:lnTo>
                      <a:pt x="0" y="7"/>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87" name="Freeform 296"/>
              <p:cNvSpPr>
                <a:spLocks/>
              </p:cNvSpPr>
              <p:nvPr/>
            </p:nvSpPr>
            <p:spPr bwMode="auto">
              <a:xfrm>
                <a:off x="809" y="2777"/>
                <a:ext cx="13" cy="9"/>
              </a:xfrm>
              <a:custGeom>
                <a:avLst/>
                <a:gdLst>
                  <a:gd name="T0" fmla="*/ 13 w 13"/>
                  <a:gd name="T1" fmla="*/ 0 h 9"/>
                  <a:gd name="T2" fmla="*/ 3 w 13"/>
                  <a:gd name="T3" fmla="*/ 0 h 9"/>
                  <a:gd name="T4" fmla="*/ 3 w 13"/>
                  <a:gd name="T5" fmla="*/ 0 h 9"/>
                  <a:gd name="T6" fmla="*/ 0 w 13"/>
                  <a:gd name="T7" fmla="*/ 3 h 9"/>
                  <a:gd name="T8" fmla="*/ 6 w 13"/>
                  <a:gd name="T9" fmla="*/ 6 h 9"/>
                  <a:gd name="T10" fmla="*/ 13 w 13"/>
                  <a:gd name="T11" fmla="*/ 9 h 9"/>
                  <a:gd name="T12" fmla="*/ 13 w 13"/>
                  <a:gd name="T13" fmla="*/ 0 h 9"/>
                  <a:gd name="T14" fmla="*/ 0 60000 65536"/>
                  <a:gd name="T15" fmla="*/ 0 60000 65536"/>
                  <a:gd name="T16" fmla="*/ 0 60000 65536"/>
                  <a:gd name="T17" fmla="*/ 0 60000 65536"/>
                  <a:gd name="T18" fmla="*/ 0 60000 65536"/>
                  <a:gd name="T19" fmla="*/ 0 60000 65536"/>
                  <a:gd name="T20" fmla="*/ 0 60000 65536"/>
                  <a:gd name="T21" fmla="*/ 0 w 13"/>
                  <a:gd name="T22" fmla="*/ 0 h 9"/>
                  <a:gd name="T23" fmla="*/ 13 w 1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9">
                    <a:moveTo>
                      <a:pt x="13" y="0"/>
                    </a:moveTo>
                    <a:lnTo>
                      <a:pt x="3" y="0"/>
                    </a:lnTo>
                    <a:lnTo>
                      <a:pt x="0" y="3"/>
                    </a:lnTo>
                    <a:lnTo>
                      <a:pt x="6" y="6"/>
                    </a:lnTo>
                    <a:lnTo>
                      <a:pt x="13" y="9"/>
                    </a:lnTo>
                    <a:lnTo>
                      <a:pt x="13" y="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88" name="Freeform 297"/>
              <p:cNvSpPr>
                <a:spLocks/>
              </p:cNvSpPr>
              <p:nvPr/>
            </p:nvSpPr>
            <p:spPr bwMode="auto">
              <a:xfrm>
                <a:off x="822" y="2789"/>
                <a:ext cx="41" cy="26"/>
              </a:xfrm>
              <a:custGeom>
                <a:avLst/>
                <a:gdLst>
                  <a:gd name="T0" fmla="*/ 0 w 41"/>
                  <a:gd name="T1" fmla="*/ 26 h 26"/>
                  <a:gd name="T2" fmla="*/ 38 w 41"/>
                  <a:gd name="T3" fmla="*/ 19 h 26"/>
                  <a:gd name="T4" fmla="*/ 38 w 41"/>
                  <a:gd name="T5" fmla="*/ 19 h 26"/>
                  <a:gd name="T6" fmla="*/ 41 w 41"/>
                  <a:gd name="T7" fmla="*/ 19 h 26"/>
                  <a:gd name="T8" fmla="*/ 41 w 41"/>
                  <a:gd name="T9" fmla="*/ 16 h 26"/>
                  <a:gd name="T10" fmla="*/ 34 w 41"/>
                  <a:gd name="T11" fmla="*/ 13 h 26"/>
                  <a:gd name="T12" fmla="*/ 0 w 41"/>
                  <a:gd name="T13" fmla="*/ 0 h 26"/>
                  <a:gd name="T14" fmla="*/ 0 w 41"/>
                  <a:gd name="T15" fmla="*/ 26 h 26"/>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26"/>
                  <a:gd name="T26" fmla="*/ 41 w 41"/>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26">
                    <a:moveTo>
                      <a:pt x="0" y="26"/>
                    </a:moveTo>
                    <a:lnTo>
                      <a:pt x="38" y="19"/>
                    </a:lnTo>
                    <a:lnTo>
                      <a:pt x="41" y="19"/>
                    </a:lnTo>
                    <a:lnTo>
                      <a:pt x="41" y="16"/>
                    </a:lnTo>
                    <a:lnTo>
                      <a:pt x="34" y="13"/>
                    </a:lnTo>
                    <a:lnTo>
                      <a:pt x="0" y="0"/>
                    </a:lnTo>
                    <a:lnTo>
                      <a:pt x="0" y="26"/>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89" name="Freeform 298"/>
              <p:cNvSpPr>
                <a:spLocks/>
              </p:cNvSpPr>
              <p:nvPr/>
            </p:nvSpPr>
            <p:spPr bwMode="auto">
              <a:xfrm>
                <a:off x="765" y="2783"/>
                <a:ext cx="57" cy="32"/>
              </a:xfrm>
              <a:custGeom>
                <a:avLst/>
                <a:gdLst>
                  <a:gd name="T0" fmla="*/ 0 w 57"/>
                  <a:gd name="T1" fmla="*/ 19 h 32"/>
                  <a:gd name="T2" fmla="*/ 34 w 57"/>
                  <a:gd name="T3" fmla="*/ 29 h 32"/>
                  <a:gd name="T4" fmla="*/ 34 w 57"/>
                  <a:gd name="T5" fmla="*/ 29 h 32"/>
                  <a:gd name="T6" fmla="*/ 47 w 57"/>
                  <a:gd name="T7" fmla="*/ 32 h 32"/>
                  <a:gd name="T8" fmla="*/ 57 w 57"/>
                  <a:gd name="T9" fmla="*/ 32 h 32"/>
                  <a:gd name="T10" fmla="*/ 57 w 57"/>
                  <a:gd name="T11" fmla="*/ 32 h 32"/>
                  <a:gd name="T12" fmla="*/ 57 w 57"/>
                  <a:gd name="T13" fmla="*/ 6 h 32"/>
                  <a:gd name="T14" fmla="*/ 41 w 57"/>
                  <a:gd name="T15" fmla="*/ 3 h 32"/>
                  <a:gd name="T16" fmla="*/ 41 w 57"/>
                  <a:gd name="T17" fmla="*/ 3 h 32"/>
                  <a:gd name="T18" fmla="*/ 28 w 57"/>
                  <a:gd name="T19" fmla="*/ 0 h 32"/>
                  <a:gd name="T20" fmla="*/ 19 w 57"/>
                  <a:gd name="T21" fmla="*/ 0 h 32"/>
                  <a:gd name="T22" fmla="*/ 0 w 57"/>
                  <a:gd name="T23" fmla="*/ 3 h 32"/>
                  <a:gd name="T24" fmla="*/ 0 w 57"/>
                  <a:gd name="T25" fmla="*/ 19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32"/>
                  <a:gd name="T41" fmla="*/ 57 w 57"/>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32">
                    <a:moveTo>
                      <a:pt x="0" y="19"/>
                    </a:moveTo>
                    <a:lnTo>
                      <a:pt x="34" y="29"/>
                    </a:lnTo>
                    <a:lnTo>
                      <a:pt x="47" y="32"/>
                    </a:lnTo>
                    <a:lnTo>
                      <a:pt x="57" y="32"/>
                    </a:lnTo>
                    <a:lnTo>
                      <a:pt x="57" y="6"/>
                    </a:lnTo>
                    <a:lnTo>
                      <a:pt x="41" y="3"/>
                    </a:lnTo>
                    <a:lnTo>
                      <a:pt x="28" y="0"/>
                    </a:lnTo>
                    <a:lnTo>
                      <a:pt x="19" y="0"/>
                    </a:lnTo>
                    <a:lnTo>
                      <a:pt x="0" y="3"/>
                    </a:lnTo>
                    <a:lnTo>
                      <a:pt x="0" y="19"/>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90" name="Freeform 299"/>
              <p:cNvSpPr>
                <a:spLocks/>
              </p:cNvSpPr>
              <p:nvPr/>
            </p:nvSpPr>
            <p:spPr bwMode="auto">
              <a:xfrm>
                <a:off x="743" y="2786"/>
                <a:ext cx="22" cy="16"/>
              </a:xfrm>
              <a:custGeom>
                <a:avLst/>
                <a:gdLst>
                  <a:gd name="T0" fmla="*/ 3 w 22"/>
                  <a:gd name="T1" fmla="*/ 3 h 16"/>
                  <a:gd name="T2" fmla="*/ 3 w 22"/>
                  <a:gd name="T3" fmla="*/ 3 h 16"/>
                  <a:gd name="T4" fmla="*/ 0 w 22"/>
                  <a:gd name="T5" fmla="*/ 7 h 16"/>
                  <a:gd name="T6" fmla="*/ 3 w 22"/>
                  <a:gd name="T7" fmla="*/ 10 h 16"/>
                  <a:gd name="T8" fmla="*/ 22 w 22"/>
                  <a:gd name="T9" fmla="*/ 16 h 16"/>
                  <a:gd name="T10" fmla="*/ 22 w 22"/>
                  <a:gd name="T11" fmla="*/ 0 h 16"/>
                  <a:gd name="T12" fmla="*/ 3 w 22"/>
                  <a:gd name="T13" fmla="*/ 3 h 16"/>
                  <a:gd name="T14" fmla="*/ 0 60000 65536"/>
                  <a:gd name="T15" fmla="*/ 0 60000 65536"/>
                  <a:gd name="T16" fmla="*/ 0 60000 65536"/>
                  <a:gd name="T17" fmla="*/ 0 60000 65536"/>
                  <a:gd name="T18" fmla="*/ 0 60000 65536"/>
                  <a:gd name="T19" fmla="*/ 0 60000 65536"/>
                  <a:gd name="T20" fmla="*/ 0 60000 65536"/>
                  <a:gd name="T21" fmla="*/ 0 w 22"/>
                  <a:gd name="T22" fmla="*/ 0 h 16"/>
                  <a:gd name="T23" fmla="*/ 22 w 22"/>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6">
                    <a:moveTo>
                      <a:pt x="3" y="3"/>
                    </a:moveTo>
                    <a:lnTo>
                      <a:pt x="3" y="3"/>
                    </a:lnTo>
                    <a:lnTo>
                      <a:pt x="0" y="7"/>
                    </a:lnTo>
                    <a:lnTo>
                      <a:pt x="3" y="10"/>
                    </a:lnTo>
                    <a:lnTo>
                      <a:pt x="22" y="16"/>
                    </a:lnTo>
                    <a:lnTo>
                      <a:pt x="22" y="0"/>
                    </a:lnTo>
                    <a:lnTo>
                      <a:pt x="3" y="3"/>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91" name="Freeform 300"/>
              <p:cNvSpPr>
                <a:spLocks/>
              </p:cNvSpPr>
              <p:nvPr/>
            </p:nvSpPr>
            <p:spPr bwMode="auto">
              <a:xfrm>
                <a:off x="765" y="2805"/>
                <a:ext cx="31" cy="19"/>
              </a:xfrm>
              <a:custGeom>
                <a:avLst/>
                <a:gdLst>
                  <a:gd name="T0" fmla="*/ 3 w 31"/>
                  <a:gd name="T1" fmla="*/ 19 h 19"/>
                  <a:gd name="T2" fmla="*/ 28 w 31"/>
                  <a:gd name="T3" fmla="*/ 16 h 19"/>
                  <a:gd name="T4" fmla="*/ 28 w 31"/>
                  <a:gd name="T5" fmla="*/ 16 h 19"/>
                  <a:gd name="T6" fmla="*/ 31 w 31"/>
                  <a:gd name="T7" fmla="*/ 16 h 19"/>
                  <a:gd name="T8" fmla="*/ 31 w 31"/>
                  <a:gd name="T9" fmla="*/ 13 h 19"/>
                  <a:gd name="T10" fmla="*/ 25 w 31"/>
                  <a:gd name="T11" fmla="*/ 10 h 19"/>
                  <a:gd name="T12" fmla="*/ 0 w 31"/>
                  <a:gd name="T13" fmla="*/ 0 h 19"/>
                  <a:gd name="T14" fmla="*/ 3 w 31"/>
                  <a:gd name="T15" fmla="*/ 19 h 19"/>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19"/>
                  <a:gd name="T26" fmla="*/ 31 w 31"/>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19">
                    <a:moveTo>
                      <a:pt x="3" y="19"/>
                    </a:moveTo>
                    <a:lnTo>
                      <a:pt x="28" y="16"/>
                    </a:lnTo>
                    <a:lnTo>
                      <a:pt x="31" y="16"/>
                    </a:lnTo>
                    <a:lnTo>
                      <a:pt x="31" y="13"/>
                    </a:lnTo>
                    <a:lnTo>
                      <a:pt x="25" y="10"/>
                    </a:lnTo>
                    <a:lnTo>
                      <a:pt x="0" y="0"/>
                    </a:lnTo>
                    <a:lnTo>
                      <a:pt x="3" y="19"/>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92" name="Freeform 301"/>
              <p:cNvSpPr>
                <a:spLocks/>
              </p:cNvSpPr>
              <p:nvPr/>
            </p:nvSpPr>
            <p:spPr bwMode="auto">
              <a:xfrm>
                <a:off x="711" y="2793"/>
                <a:ext cx="57" cy="34"/>
              </a:xfrm>
              <a:custGeom>
                <a:avLst/>
                <a:gdLst>
                  <a:gd name="T0" fmla="*/ 0 w 57"/>
                  <a:gd name="T1" fmla="*/ 25 h 34"/>
                  <a:gd name="T2" fmla="*/ 19 w 57"/>
                  <a:gd name="T3" fmla="*/ 31 h 34"/>
                  <a:gd name="T4" fmla="*/ 19 w 57"/>
                  <a:gd name="T5" fmla="*/ 31 h 34"/>
                  <a:gd name="T6" fmla="*/ 32 w 57"/>
                  <a:gd name="T7" fmla="*/ 34 h 34"/>
                  <a:gd name="T8" fmla="*/ 41 w 57"/>
                  <a:gd name="T9" fmla="*/ 34 h 34"/>
                  <a:gd name="T10" fmla="*/ 57 w 57"/>
                  <a:gd name="T11" fmla="*/ 31 h 34"/>
                  <a:gd name="T12" fmla="*/ 54 w 57"/>
                  <a:gd name="T13" fmla="*/ 12 h 34"/>
                  <a:gd name="T14" fmla="*/ 25 w 57"/>
                  <a:gd name="T15" fmla="*/ 3 h 34"/>
                  <a:gd name="T16" fmla="*/ 25 w 57"/>
                  <a:gd name="T17" fmla="*/ 3 h 34"/>
                  <a:gd name="T18" fmla="*/ 13 w 57"/>
                  <a:gd name="T19" fmla="*/ 0 h 34"/>
                  <a:gd name="T20" fmla="*/ 3 w 57"/>
                  <a:gd name="T21" fmla="*/ 0 h 34"/>
                  <a:gd name="T22" fmla="*/ 0 w 57"/>
                  <a:gd name="T23" fmla="*/ 3 h 34"/>
                  <a:gd name="T24" fmla="*/ 0 w 57"/>
                  <a:gd name="T25" fmla="*/ 25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34"/>
                  <a:gd name="T41" fmla="*/ 57 w 57"/>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34">
                    <a:moveTo>
                      <a:pt x="0" y="25"/>
                    </a:moveTo>
                    <a:lnTo>
                      <a:pt x="19" y="31"/>
                    </a:lnTo>
                    <a:lnTo>
                      <a:pt x="32" y="34"/>
                    </a:lnTo>
                    <a:lnTo>
                      <a:pt x="41" y="34"/>
                    </a:lnTo>
                    <a:lnTo>
                      <a:pt x="57" y="31"/>
                    </a:lnTo>
                    <a:lnTo>
                      <a:pt x="54" y="12"/>
                    </a:lnTo>
                    <a:lnTo>
                      <a:pt x="25" y="3"/>
                    </a:lnTo>
                    <a:lnTo>
                      <a:pt x="13" y="0"/>
                    </a:lnTo>
                    <a:lnTo>
                      <a:pt x="3" y="0"/>
                    </a:lnTo>
                    <a:lnTo>
                      <a:pt x="0" y="3"/>
                    </a:lnTo>
                    <a:lnTo>
                      <a:pt x="0" y="25"/>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93" name="Freeform 302"/>
              <p:cNvSpPr>
                <a:spLocks/>
              </p:cNvSpPr>
              <p:nvPr/>
            </p:nvSpPr>
            <p:spPr bwMode="auto">
              <a:xfrm>
                <a:off x="670" y="2796"/>
                <a:ext cx="41" cy="22"/>
              </a:xfrm>
              <a:custGeom>
                <a:avLst/>
                <a:gdLst>
                  <a:gd name="T0" fmla="*/ 41 w 41"/>
                  <a:gd name="T1" fmla="*/ 22 h 22"/>
                  <a:gd name="T2" fmla="*/ 41 w 41"/>
                  <a:gd name="T3" fmla="*/ 0 h 22"/>
                  <a:gd name="T4" fmla="*/ 3 w 41"/>
                  <a:gd name="T5" fmla="*/ 3 h 22"/>
                  <a:gd name="T6" fmla="*/ 3 w 41"/>
                  <a:gd name="T7" fmla="*/ 3 h 22"/>
                  <a:gd name="T8" fmla="*/ 0 w 41"/>
                  <a:gd name="T9" fmla="*/ 6 h 22"/>
                  <a:gd name="T10" fmla="*/ 6 w 41"/>
                  <a:gd name="T11" fmla="*/ 9 h 22"/>
                  <a:gd name="T12" fmla="*/ 41 w 41"/>
                  <a:gd name="T13" fmla="*/ 22 h 22"/>
                  <a:gd name="T14" fmla="*/ 0 60000 65536"/>
                  <a:gd name="T15" fmla="*/ 0 60000 65536"/>
                  <a:gd name="T16" fmla="*/ 0 60000 65536"/>
                  <a:gd name="T17" fmla="*/ 0 60000 65536"/>
                  <a:gd name="T18" fmla="*/ 0 60000 65536"/>
                  <a:gd name="T19" fmla="*/ 0 60000 65536"/>
                  <a:gd name="T20" fmla="*/ 0 60000 65536"/>
                  <a:gd name="T21" fmla="*/ 0 w 41"/>
                  <a:gd name="T22" fmla="*/ 0 h 22"/>
                  <a:gd name="T23" fmla="*/ 41 w 41"/>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22">
                    <a:moveTo>
                      <a:pt x="41" y="22"/>
                    </a:moveTo>
                    <a:lnTo>
                      <a:pt x="41" y="0"/>
                    </a:lnTo>
                    <a:lnTo>
                      <a:pt x="3" y="3"/>
                    </a:lnTo>
                    <a:lnTo>
                      <a:pt x="0" y="6"/>
                    </a:lnTo>
                    <a:lnTo>
                      <a:pt x="6" y="9"/>
                    </a:lnTo>
                    <a:lnTo>
                      <a:pt x="41" y="22"/>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94" name="Freeform 303"/>
              <p:cNvSpPr>
                <a:spLocks/>
              </p:cNvSpPr>
              <p:nvPr/>
            </p:nvSpPr>
            <p:spPr bwMode="auto">
              <a:xfrm>
                <a:off x="711" y="2824"/>
                <a:ext cx="13" cy="10"/>
              </a:xfrm>
              <a:custGeom>
                <a:avLst/>
                <a:gdLst>
                  <a:gd name="T0" fmla="*/ 0 w 13"/>
                  <a:gd name="T1" fmla="*/ 10 h 10"/>
                  <a:gd name="T2" fmla="*/ 9 w 13"/>
                  <a:gd name="T3" fmla="*/ 10 h 10"/>
                  <a:gd name="T4" fmla="*/ 9 w 13"/>
                  <a:gd name="T5" fmla="*/ 10 h 10"/>
                  <a:gd name="T6" fmla="*/ 13 w 13"/>
                  <a:gd name="T7" fmla="*/ 10 h 10"/>
                  <a:gd name="T8" fmla="*/ 13 w 13"/>
                  <a:gd name="T9" fmla="*/ 7 h 10"/>
                  <a:gd name="T10" fmla="*/ 9 w 13"/>
                  <a:gd name="T11" fmla="*/ 3 h 10"/>
                  <a:gd name="T12" fmla="*/ 0 w 13"/>
                  <a:gd name="T13" fmla="*/ 0 h 10"/>
                  <a:gd name="T14" fmla="*/ 0 w 13"/>
                  <a:gd name="T15" fmla="*/ 10 h 10"/>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0"/>
                  <a:gd name="T26" fmla="*/ 13 w 13"/>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0">
                    <a:moveTo>
                      <a:pt x="0" y="10"/>
                    </a:moveTo>
                    <a:lnTo>
                      <a:pt x="9" y="10"/>
                    </a:lnTo>
                    <a:lnTo>
                      <a:pt x="13" y="10"/>
                    </a:lnTo>
                    <a:lnTo>
                      <a:pt x="13" y="7"/>
                    </a:lnTo>
                    <a:lnTo>
                      <a:pt x="9" y="3"/>
                    </a:lnTo>
                    <a:lnTo>
                      <a:pt x="0" y="0"/>
                    </a:lnTo>
                    <a:lnTo>
                      <a:pt x="0" y="10"/>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95" name="Freeform 304"/>
              <p:cNvSpPr>
                <a:spLocks/>
              </p:cNvSpPr>
              <p:nvPr/>
            </p:nvSpPr>
            <p:spPr bwMode="auto">
              <a:xfrm>
                <a:off x="654" y="2805"/>
                <a:ext cx="57" cy="35"/>
              </a:xfrm>
              <a:custGeom>
                <a:avLst/>
                <a:gdLst>
                  <a:gd name="T0" fmla="*/ 3 w 57"/>
                  <a:gd name="T1" fmla="*/ 32 h 35"/>
                  <a:gd name="T2" fmla="*/ 3 w 57"/>
                  <a:gd name="T3" fmla="*/ 32 h 35"/>
                  <a:gd name="T4" fmla="*/ 16 w 57"/>
                  <a:gd name="T5" fmla="*/ 35 h 35"/>
                  <a:gd name="T6" fmla="*/ 25 w 57"/>
                  <a:gd name="T7" fmla="*/ 35 h 35"/>
                  <a:gd name="T8" fmla="*/ 57 w 57"/>
                  <a:gd name="T9" fmla="*/ 29 h 35"/>
                  <a:gd name="T10" fmla="*/ 57 w 57"/>
                  <a:gd name="T11" fmla="*/ 19 h 35"/>
                  <a:gd name="T12" fmla="*/ 13 w 57"/>
                  <a:gd name="T13" fmla="*/ 3 h 35"/>
                  <a:gd name="T14" fmla="*/ 13 w 57"/>
                  <a:gd name="T15" fmla="*/ 3 h 35"/>
                  <a:gd name="T16" fmla="*/ 0 w 57"/>
                  <a:gd name="T17" fmla="*/ 0 h 35"/>
                  <a:gd name="T18" fmla="*/ 3 w 57"/>
                  <a:gd name="T19" fmla="*/ 32 h 35"/>
                  <a:gd name="T20" fmla="*/ 3 w 57"/>
                  <a:gd name="T21" fmla="*/ 32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5"/>
                  <a:gd name="T35" fmla="*/ 57 w 57"/>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5">
                    <a:moveTo>
                      <a:pt x="3" y="32"/>
                    </a:moveTo>
                    <a:lnTo>
                      <a:pt x="3" y="32"/>
                    </a:lnTo>
                    <a:lnTo>
                      <a:pt x="16" y="35"/>
                    </a:lnTo>
                    <a:lnTo>
                      <a:pt x="25" y="35"/>
                    </a:lnTo>
                    <a:lnTo>
                      <a:pt x="57" y="29"/>
                    </a:lnTo>
                    <a:lnTo>
                      <a:pt x="57" y="19"/>
                    </a:lnTo>
                    <a:lnTo>
                      <a:pt x="13" y="3"/>
                    </a:lnTo>
                    <a:lnTo>
                      <a:pt x="0" y="0"/>
                    </a:lnTo>
                    <a:lnTo>
                      <a:pt x="3" y="32"/>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96" name="Freeform 305"/>
              <p:cNvSpPr>
                <a:spLocks/>
              </p:cNvSpPr>
              <p:nvPr/>
            </p:nvSpPr>
            <p:spPr bwMode="auto">
              <a:xfrm>
                <a:off x="600" y="2805"/>
                <a:ext cx="57" cy="32"/>
              </a:xfrm>
              <a:custGeom>
                <a:avLst/>
                <a:gdLst>
                  <a:gd name="T0" fmla="*/ 3 w 57"/>
                  <a:gd name="T1" fmla="*/ 13 h 32"/>
                  <a:gd name="T2" fmla="*/ 57 w 57"/>
                  <a:gd name="T3" fmla="*/ 32 h 32"/>
                  <a:gd name="T4" fmla="*/ 54 w 57"/>
                  <a:gd name="T5" fmla="*/ 0 h 32"/>
                  <a:gd name="T6" fmla="*/ 54 w 57"/>
                  <a:gd name="T7" fmla="*/ 0 h 32"/>
                  <a:gd name="T8" fmla="*/ 44 w 57"/>
                  <a:gd name="T9" fmla="*/ 0 h 32"/>
                  <a:gd name="T10" fmla="*/ 0 w 57"/>
                  <a:gd name="T11" fmla="*/ 7 h 32"/>
                  <a:gd name="T12" fmla="*/ 0 w 57"/>
                  <a:gd name="T13" fmla="*/ 7 h 32"/>
                  <a:gd name="T14" fmla="*/ 0 w 57"/>
                  <a:gd name="T15" fmla="*/ 7 h 32"/>
                  <a:gd name="T16" fmla="*/ 0 w 57"/>
                  <a:gd name="T17" fmla="*/ 13 h 32"/>
                  <a:gd name="T18" fmla="*/ 0 w 57"/>
                  <a:gd name="T19" fmla="*/ 13 h 32"/>
                  <a:gd name="T20" fmla="*/ 3 w 57"/>
                  <a:gd name="T21" fmla="*/ 13 h 32"/>
                  <a:gd name="T22" fmla="*/ 3 w 57"/>
                  <a:gd name="T23" fmla="*/ 13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
                  <a:gd name="T37" fmla="*/ 0 h 32"/>
                  <a:gd name="T38" fmla="*/ 57 w 57"/>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 h="32">
                    <a:moveTo>
                      <a:pt x="3" y="13"/>
                    </a:moveTo>
                    <a:lnTo>
                      <a:pt x="57" y="32"/>
                    </a:lnTo>
                    <a:lnTo>
                      <a:pt x="54" y="0"/>
                    </a:lnTo>
                    <a:lnTo>
                      <a:pt x="44" y="0"/>
                    </a:lnTo>
                    <a:lnTo>
                      <a:pt x="0" y="7"/>
                    </a:lnTo>
                    <a:lnTo>
                      <a:pt x="0" y="13"/>
                    </a:lnTo>
                    <a:lnTo>
                      <a:pt x="3" y="13"/>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97" name="Freeform 306"/>
              <p:cNvSpPr>
                <a:spLocks/>
              </p:cNvSpPr>
              <p:nvPr/>
            </p:nvSpPr>
            <p:spPr bwMode="auto">
              <a:xfrm>
                <a:off x="597" y="2812"/>
                <a:ext cx="3" cy="6"/>
              </a:xfrm>
              <a:custGeom>
                <a:avLst/>
                <a:gdLst>
                  <a:gd name="T0" fmla="*/ 3 w 3"/>
                  <a:gd name="T1" fmla="*/ 0 h 6"/>
                  <a:gd name="T2" fmla="*/ 3 w 3"/>
                  <a:gd name="T3" fmla="*/ 0 h 6"/>
                  <a:gd name="T4" fmla="*/ 0 w 3"/>
                  <a:gd name="T5" fmla="*/ 3 h 6"/>
                  <a:gd name="T6" fmla="*/ 3 w 3"/>
                  <a:gd name="T7" fmla="*/ 6 h 6"/>
                  <a:gd name="T8" fmla="*/ 3 w 3"/>
                  <a:gd name="T9" fmla="*/ 0 h 6"/>
                  <a:gd name="T10" fmla="*/ 0 60000 65536"/>
                  <a:gd name="T11" fmla="*/ 0 60000 65536"/>
                  <a:gd name="T12" fmla="*/ 0 60000 65536"/>
                  <a:gd name="T13" fmla="*/ 0 60000 65536"/>
                  <a:gd name="T14" fmla="*/ 0 60000 65536"/>
                  <a:gd name="T15" fmla="*/ 0 w 3"/>
                  <a:gd name="T16" fmla="*/ 0 h 6"/>
                  <a:gd name="T17" fmla="*/ 3 w 3"/>
                  <a:gd name="T18" fmla="*/ 6 h 6"/>
                </a:gdLst>
                <a:ahLst/>
                <a:cxnLst>
                  <a:cxn ang="T10">
                    <a:pos x="T0" y="T1"/>
                  </a:cxn>
                  <a:cxn ang="T11">
                    <a:pos x="T2" y="T3"/>
                  </a:cxn>
                  <a:cxn ang="T12">
                    <a:pos x="T4" y="T5"/>
                  </a:cxn>
                  <a:cxn ang="T13">
                    <a:pos x="T6" y="T7"/>
                  </a:cxn>
                  <a:cxn ang="T14">
                    <a:pos x="T8" y="T9"/>
                  </a:cxn>
                </a:cxnLst>
                <a:rect l="T15" t="T16" r="T17" b="T18"/>
                <a:pathLst>
                  <a:path w="3" h="6">
                    <a:moveTo>
                      <a:pt x="3" y="0"/>
                    </a:moveTo>
                    <a:lnTo>
                      <a:pt x="3" y="0"/>
                    </a:lnTo>
                    <a:lnTo>
                      <a:pt x="0" y="3"/>
                    </a:lnTo>
                    <a:lnTo>
                      <a:pt x="3" y="6"/>
                    </a:lnTo>
                    <a:lnTo>
                      <a:pt x="3"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98" name="Freeform 307"/>
              <p:cNvSpPr>
                <a:spLocks/>
              </p:cNvSpPr>
              <p:nvPr/>
            </p:nvSpPr>
            <p:spPr bwMode="auto">
              <a:xfrm>
                <a:off x="822" y="2850"/>
                <a:ext cx="19" cy="15"/>
              </a:xfrm>
              <a:custGeom>
                <a:avLst/>
                <a:gdLst>
                  <a:gd name="T0" fmla="*/ 3 w 19"/>
                  <a:gd name="T1" fmla="*/ 15 h 15"/>
                  <a:gd name="T2" fmla="*/ 15 w 19"/>
                  <a:gd name="T3" fmla="*/ 12 h 15"/>
                  <a:gd name="T4" fmla="*/ 15 w 19"/>
                  <a:gd name="T5" fmla="*/ 12 h 15"/>
                  <a:gd name="T6" fmla="*/ 19 w 19"/>
                  <a:gd name="T7" fmla="*/ 12 h 15"/>
                  <a:gd name="T8" fmla="*/ 19 w 19"/>
                  <a:gd name="T9" fmla="*/ 9 h 15"/>
                  <a:gd name="T10" fmla="*/ 12 w 19"/>
                  <a:gd name="T11" fmla="*/ 6 h 15"/>
                  <a:gd name="T12" fmla="*/ 0 w 19"/>
                  <a:gd name="T13" fmla="*/ 0 h 15"/>
                  <a:gd name="T14" fmla="*/ 3 w 19"/>
                  <a:gd name="T15" fmla="*/ 15 h 15"/>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5"/>
                  <a:gd name="T26" fmla="*/ 19 w 19"/>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5">
                    <a:moveTo>
                      <a:pt x="3" y="15"/>
                    </a:moveTo>
                    <a:lnTo>
                      <a:pt x="15" y="12"/>
                    </a:lnTo>
                    <a:lnTo>
                      <a:pt x="19" y="12"/>
                    </a:lnTo>
                    <a:lnTo>
                      <a:pt x="19" y="9"/>
                    </a:lnTo>
                    <a:lnTo>
                      <a:pt x="12" y="6"/>
                    </a:lnTo>
                    <a:lnTo>
                      <a:pt x="0" y="0"/>
                    </a:lnTo>
                    <a:lnTo>
                      <a:pt x="3" y="15"/>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99" name="Freeform 308"/>
              <p:cNvSpPr>
                <a:spLocks/>
              </p:cNvSpPr>
              <p:nvPr/>
            </p:nvSpPr>
            <p:spPr bwMode="auto">
              <a:xfrm>
                <a:off x="768" y="2834"/>
                <a:ext cx="57" cy="41"/>
              </a:xfrm>
              <a:custGeom>
                <a:avLst/>
                <a:gdLst>
                  <a:gd name="T0" fmla="*/ 6 w 57"/>
                  <a:gd name="T1" fmla="*/ 41 h 41"/>
                  <a:gd name="T2" fmla="*/ 57 w 57"/>
                  <a:gd name="T3" fmla="*/ 31 h 41"/>
                  <a:gd name="T4" fmla="*/ 54 w 57"/>
                  <a:gd name="T5" fmla="*/ 16 h 41"/>
                  <a:gd name="T6" fmla="*/ 13 w 57"/>
                  <a:gd name="T7" fmla="*/ 3 h 41"/>
                  <a:gd name="T8" fmla="*/ 13 w 57"/>
                  <a:gd name="T9" fmla="*/ 3 h 41"/>
                  <a:gd name="T10" fmla="*/ 0 w 57"/>
                  <a:gd name="T11" fmla="*/ 0 h 41"/>
                  <a:gd name="T12" fmla="*/ 0 w 57"/>
                  <a:gd name="T13" fmla="*/ 41 h 41"/>
                  <a:gd name="T14" fmla="*/ 0 w 57"/>
                  <a:gd name="T15" fmla="*/ 41 h 41"/>
                  <a:gd name="T16" fmla="*/ 6 w 57"/>
                  <a:gd name="T17" fmla="*/ 41 h 41"/>
                  <a:gd name="T18" fmla="*/ 6 w 57"/>
                  <a:gd name="T19" fmla="*/ 41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41"/>
                  <a:gd name="T32" fmla="*/ 57 w 57"/>
                  <a:gd name="T33" fmla="*/ 41 h 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41">
                    <a:moveTo>
                      <a:pt x="6" y="41"/>
                    </a:moveTo>
                    <a:lnTo>
                      <a:pt x="57" y="31"/>
                    </a:lnTo>
                    <a:lnTo>
                      <a:pt x="54" y="16"/>
                    </a:lnTo>
                    <a:lnTo>
                      <a:pt x="13" y="3"/>
                    </a:lnTo>
                    <a:lnTo>
                      <a:pt x="0" y="0"/>
                    </a:lnTo>
                    <a:lnTo>
                      <a:pt x="0" y="41"/>
                    </a:lnTo>
                    <a:lnTo>
                      <a:pt x="6" y="41"/>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00" name="Freeform 309"/>
              <p:cNvSpPr>
                <a:spLocks/>
              </p:cNvSpPr>
              <p:nvPr/>
            </p:nvSpPr>
            <p:spPr bwMode="auto">
              <a:xfrm>
                <a:off x="711" y="2834"/>
                <a:ext cx="57" cy="41"/>
              </a:xfrm>
              <a:custGeom>
                <a:avLst/>
                <a:gdLst>
                  <a:gd name="T0" fmla="*/ 57 w 57"/>
                  <a:gd name="T1" fmla="*/ 0 h 41"/>
                  <a:gd name="T2" fmla="*/ 57 w 57"/>
                  <a:gd name="T3" fmla="*/ 0 h 41"/>
                  <a:gd name="T4" fmla="*/ 47 w 57"/>
                  <a:gd name="T5" fmla="*/ 0 h 41"/>
                  <a:gd name="T6" fmla="*/ 0 w 57"/>
                  <a:gd name="T7" fmla="*/ 6 h 41"/>
                  <a:gd name="T8" fmla="*/ 3 w 57"/>
                  <a:gd name="T9" fmla="*/ 25 h 41"/>
                  <a:gd name="T10" fmla="*/ 38 w 57"/>
                  <a:gd name="T11" fmla="*/ 38 h 41"/>
                  <a:gd name="T12" fmla="*/ 38 w 57"/>
                  <a:gd name="T13" fmla="*/ 38 h 41"/>
                  <a:gd name="T14" fmla="*/ 57 w 57"/>
                  <a:gd name="T15" fmla="*/ 41 h 41"/>
                  <a:gd name="T16" fmla="*/ 57 w 57"/>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41"/>
                  <a:gd name="T29" fmla="*/ 57 w 57"/>
                  <a:gd name="T30" fmla="*/ 41 h 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41">
                    <a:moveTo>
                      <a:pt x="57" y="0"/>
                    </a:moveTo>
                    <a:lnTo>
                      <a:pt x="57" y="0"/>
                    </a:lnTo>
                    <a:lnTo>
                      <a:pt x="47" y="0"/>
                    </a:lnTo>
                    <a:lnTo>
                      <a:pt x="0" y="6"/>
                    </a:lnTo>
                    <a:lnTo>
                      <a:pt x="3" y="25"/>
                    </a:lnTo>
                    <a:lnTo>
                      <a:pt x="38" y="38"/>
                    </a:lnTo>
                    <a:lnTo>
                      <a:pt x="57" y="41"/>
                    </a:lnTo>
                    <a:lnTo>
                      <a:pt x="57" y="0"/>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01" name="Freeform 310"/>
              <p:cNvSpPr>
                <a:spLocks/>
              </p:cNvSpPr>
              <p:nvPr/>
            </p:nvSpPr>
            <p:spPr bwMode="auto">
              <a:xfrm>
                <a:off x="689" y="2840"/>
                <a:ext cx="25" cy="19"/>
              </a:xfrm>
              <a:custGeom>
                <a:avLst/>
                <a:gdLst>
                  <a:gd name="T0" fmla="*/ 22 w 25"/>
                  <a:gd name="T1" fmla="*/ 0 h 19"/>
                  <a:gd name="T2" fmla="*/ 3 w 25"/>
                  <a:gd name="T3" fmla="*/ 6 h 19"/>
                  <a:gd name="T4" fmla="*/ 3 w 25"/>
                  <a:gd name="T5" fmla="*/ 6 h 19"/>
                  <a:gd name="T6" fmla="*/ 0 w 25"/>
                  <a:gd name="T7" fmla="*/ 6 h 19"/>
                  <a:gd name="T8" fmla="*/ 0 w 25"/>
                  <a:gd name="T9" fmla="*/ 6 h 19"/>
                  <a:gd name="T10" fmla="*/ 6 w 25"/>
                  <a:gd name="T11" fmla="*/ 13 h 19"/>
                  <a:gd name="T12" fmla="*/ 25 w 25"/>
                  <a:gd name="T13" fmla="*/ 19 h 19"/>
                  <a:gd name="T14" fmla="*/ 22 w 25"/>
                  <a:gd name="T15" fmla="*/ 0 h 19"/>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19"/>
                  <a:gd name="T26" fmla="*/ 25 w 25"/>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19">
                    <a:moveTo>
                      <a:pt x="22" y="0"/>
                    </a:moveTo>
                    <a:lnTo>
                      <a:pt x="3" y="6"/>
                    </a:lnTo>
                    <a:lnTo>
                      <a:pt x="0" y="6"/>
                    </a:lnTo>
                    <a:lnTo>
                      <a:pt x="6" y="13"/>
                    </a:lnTo>
                    <a:lnTo>
                      <a:pt x="25" y="19"/>
                    </a:lnTo>
                    <a:lnTo>
                      <a:pt x="22" y="0"/>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02" name="Freeform 311"/>
              <p:cNvSpPr>
                <a:spLocks/>
              </p:cNvSpPr>
              <p:nvPr/>
            </p:nvSpPr>
            <p:spPr bwMode="auto">
              <a:xfrm>
                <a:off x="879" y="2834"/>
                <a:ext cx="31" cy="22"/>
              </a:xfrm>
              <a:custGeom>
                <a:avLst/>
                <a:gdLst>
                  <a:gd name="T0" fmla="*/ 0 w 31"/>
                  <a:gd name="T1" fmla="*/ 22 h 22"/>
                  <a:gd name="T2" fmla="*/ 28 w 31"/>
                  <a:gd name="T3" fmla="*/ 16 h 22"/>
                  <a:gd name="T4" fmla="*/ 28 w 31"/>
                  <a:gd name="T5" fmla="*/ 16 h 22"/>
                  <a:gd name="T6" fmla="*/ 31 w 31"/>
                  <a:gd name="T7" fmla="*/ 16 h 22"/>
                  <a:gd name="T8" fmla="*/ 31 w 31"/>
                  <a:gd name="T9" fmla="*/ 12 h 22"/>
                  <a:gd name="T10" fmla="*/ 25 w 31"/>
                  <a:gd name="T11" fmla="*/ 9 h 22"/>
                  <a:gd name="T12" fmla="*/ 0 w 31"/>
                  <a:gd name="T13" fmla="*/ 0 h 22"/>
                  <a:gd name="T14" fmla="*/ 0 w 31"/>
                  <a:gd name="T15" fmla="*/ 22 h 22"/>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22"/>
                  <a:gd name="T26" fmla="*/ 31 w 31"/>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22">
                    <a:moveTo>
                      <a:pt x="0" y="22"/>
                    </a:moveTo>
                    <a:lnTo>
                      <a:pt x="28" y="16"/>
                    </a:lnTo>
                    <a:lnTo>
                      <a:pt x="31" y="16"/>
                    </a:lnTo>
                    <a:lnTo>
                      <a:pt x="31" y="12"/>
                    </a:lnTo>
                    <a:lnTo>
                      <a:pt x="25" y="9"/>
                    </a:lnTo>
                    <a:lnTo>
                      <a:pt x="0" y="0"/>
                    </a:lnTo>
                    <a:lnTo>
                      <a:pt x="0" y="22"/>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03" name="Freeform 312"/>
              <p:cNvSpPr>
                <a:spLocks/>
              </p:cNvSpPr>
              <p:nvPr/>
            </p:nvSpPr>
            <p:spPr bwMode="auto">
              <a:xfrm>
                <a:off x="822" y="2821"/>
                <a:ext cx="57" cy="35"/>
              </a:xfrm>
              <a:custGeom>
                <a:avLst/>
                <a:gdLst>
                  <a:gd name="T0" fmla="*/ 22 w 57"/>
                  <a:gd name="T1" fmla="*/ 32 h 35"/>
                  <a:gd name="T2" fmla="*/ 22 w 57"/>
                  <a:gd name="T3" fmla="*/ 32 h 35"/>
                  <a:gd name="T4" fmla="*/ 34 w 57"/>
                  <a:gd name="T5" fmla="*/ 35 h 35"/>
                  <a:gd name="T6" fmla="*/ 44 w 57"/>
                  <a:gd name="T7" fmla="*/ 35 h 35"/>
                  <a:gd name="T8" fmla="*/ 57 w 57"/>
                  <a:gd name="T9" fmla="*/ 35 h 35"/>
                  <a:gd name="T10" fmla="*/ 57 w 57"/>
                  <a:gd name="T11" fmla="*/ 13 h 35"/>
                  <a:gd name="T12" fmla="*/ 28 w 57"/>
                  <a:gd name="T13" fmla="*/ 3 h 35"/>
                  <a:gd name="T14" fmla="*/ 28 w 57"/>
                  <a:gd name="T15" fmla="*/ 3 h 35"/>
                  <a:gd name="T16" fmla="*/ 15 w 57"/>
                  <a:gd name="T17" fmla="*/ 0 h 35"/>
                  <a:gd name="T18" fmla="*/ 6 w 57"/>
                  <a:gd name="T19" fmla="*/ 0 h 35"/>
                  <a:gd name="T20" fmla="*/ 0 w 57"/>
                  <a:gd name="T21" fmla="*/ 0 h 35"/>
                  <a:gd name="T22" fmla="*/ 0 w 57"/>
                  <a:gd name="T23" fmla="*/ 25 h 35"/>
                  <a:gd name="T24" fmla="*/ 22 w 57"/>
                  <a:gd name="T25" fmla="*/ 32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35"/>
                  <a:gd name="T41" fmla="*/ 57 w 57"/>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35">
                    <a:moveTo>
                      <a:pt x="22" y="32"/>
                    </a:moveTo>
                    <a:lnTo>
                      <a:pt x="22" y="32"/>
                    </a:lnTo>
                    <a:lnTo>
                      <a:pt x="34" y="35"/>
                    </a:lnTo>
                    <a:lnTo>
                      <a:pt x="44" y="35"/>
                    </a:lnTo>
                    <a:lnTo>
                      <a:pt x="57" y="35"/>
                    </a:lnTo>
                    <a:lnTo>
                      <a:pt x="57" y="13"/>
                    </a:lnTo>
                    <a:lnTo>
                      <a:pt x="28" y="3"/>
                    </a:lnTo>
                    <a:lnTo>
                      <a:pt x="15" y="0"/>
                    </a:lnTo>
                    <a:lnTo>
                      <a:pt x="6" y="0"/>
                    </a:lnTo>
                    <a:lnTo>
                      <a:pt x="0" y="0"/>
                    </a:lnTo>
                    <a:lnTo>
                      <a:pt x="0" y="25"/>
                    </a:lnTo>
                    <a:lnTo>
                      <a:pt x="22" y="3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04" name="Freeform 313"/>
              <p:cNvSpPr>
                <a:spLocks/>
              </p:cNvSpPr>
              <p:nvPr/>
            </p:nvSpPr>
            <p:spPr bwMode="auto">
              <a:xfrm>
                <a:off x="784" y="2821"/>
                <a:ext cx="38" cy="25"/>
              </a:xfrm>
              <a:custGeom>
                <a:avLst/>
                <a:gdLst>
                  <a:gd name="T0" fmla="*/ 38 w 38"/>
                  <a:gd name="T1" fmla="*/ 0 h 25"/>
                  <a:gd name="T2" fmla="*/ 3 w 38"/>
                  <a:gd name="T3" fmla="*/ 6 h 25"/>
                  <a:gd name="T4" fmla="*/ 3 w 38"/>
                  <a:gd name="T5" fmla="*/ 6 h 25"/>
                  <a:gd name="T6" fmla="*/ 0 w 38"/>
                  <a:gd name="T7" fmla="*/ 10 h 25"/>
                  <a:gd name="T8" fmla="*/ 0 w 38"/>
                  <a:gd name="T9" fmla="*/ 10 h 25"/>
                  <a:gd name="T10" fmla="*/ 6 w 38"/>
                  <a:gd name="T11" fmla="*/ 13 h 25"/>
                  <a:gd name="T12" fmla="*/ 38 w 38"/>
                  <a:gd name="T13" fmla="*/ 25 h 25"/>
                  <a:gd name="T14" fmla="*/ 38 w 38"/>
                  <a:gd name="T15" fmla="*/ 0 h 25"/>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25"/>
                  <a:gd name="T26" fmla="*/ 38 w 38"/>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25">
                    <a:moveTo>
                      <a:pt x="38" y="0"/>
                    </a:moveTo>
                    <a:lnTo>
                      <a:pt x="3" y="6"/>
                    </a:lnTo>
                    <a:lnTo>
                      <a:pt x="0" y="10"/>
                    </a:lnTo>
                    <a:lnTo>
                      <a:pt x="6" y="13"/>
                    </a:lnTo>
                    <a:lnTo>
                      <a:pt x="38" y="25"/>
                    </a:lnTo>
                    <a:lnTo>
                      <a:pt x="38" y="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05" name="Freeform 314"/>
              <p:cNvSpPr>
                <a:spLocks/>
              </p:cNvSpPr>
              <p:nvPr/>
            </p:nvSpPr>
            <p:spPr bwMode="auto">
              <a:xfrm>
                <a:off x="932" y="2818"/>
                <a:ext cx="45" cy="25"/>
              </a:xfrm>
              <a:custGeom>
                <a:avLst/>
                <a:gdLst>
                  <a:gd name="T0" fmla="*/ 0 w 45"/>
                  <a:gd name="T1" fmla="*/ 25 h 25"/>
                  <a:gd name="T2" fmla="*/ 0 w 45"/>
                  <a:gd name="T3" fmla="*/ 25 h 25"/>
                  <a:gd name="T4" fmla="*/ 4 w 45"/>
                  <a:gd name="T5" fmla="*/ 25 h 25"/>
                  <a:gd name="T6" fmla="*/ 42 w 45"/>
                  <a:gd name="T7" fmla="*/ 19 h 25"/>
                  <a:gd name="T8" fmla="*/ 42 w 45"/>
                  <a:gd name="T9" fmla="*/ 19 h 25"/>
                  <a:gd name="T10" fmla="*/ 42 w 45"/>
                  <a:gd name="T11" fmla="*/ 19 h 25"/>
                  <a:gd name="T12" fmla="*/ 45 w 45"/>
                  <a:gd name="T13" fmla="*/ 16 h 25"/>
                  <a:gd name="T14" fmla="*/ 35 w 45"/>
                  <a:gd name="T15" fmla="*/ 13 h 25"/>
                  <a:gd name="T16" fmla="*/ 0 w 45"/>
                  <a:gd name="T17" fmla="*/ 0 h 25"/>
                  <a:gd name="T18" fmla="*/ 0 w 45"/>
                  <a:gd name="T19" fmla="*/ 25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25"/>
                  <a:gd name="T32" fmla="*/ 45 w 45"/>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25">
                    <a:moveTo>
                      <a:pt x="0" y="25"/>
                    </a:moveTo>
                    <a:lnTo>
                      <a:pt x="0" y="25"/>
                    </a:lnTo>
                    <a:lnTo>
                      <a:pt x="4" y="25"/>
                    </a:lnTo>
                    <a:lnTo>
                      <a:pt x="42" y="19"/>
                    </a:lnTo>
                    <a:lnTo>
                      <a:pt x="45" y="16"/>
                    </a:lnTo>
                    <a:lnTo>
                      <a:pt x="35" y="13"/>
                    </a:lnTo>
                    <a:lnTo>
                      <a:pt x="0" y="0"/>
                    </a:lnTo>
                    <a:lnTo>
                      <a:pt x="0" y="25"/>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06" name="Freeform 315"/>
              <p:cNvSpPr>
                <a:spLocks/>
              </p:cNvSpPr>
              <p:nvPr/>
            </p:nvSpPr>
            <p:spPr bwMode="auto">
              <a:xfrm>
                <a:off x="879" y="2808"/>
                <a:ext cx="53" cy="35"/>
              </a:xfrm>
              <a:custGeom>
                <a:avLst/>
                <a:gdLst>
                  <a:gd name="T0" fmla="*/ 0 w 53"/>
                  <a:gd name="T1" fmla="*/ 19 h 35"/>
                  <a:gd name="T2" fmla="*/ 34 w 53"/>
                  <a:gd name="T3" fmla="*/ 32 h 35"/>
                  <a:gd name="T4" fmla="*/ 34 w 53"/>
                  <a:gd name="T5" fmla="*/ 32 h 35"/>
                  <a:gd name="T6" fmla="*/ 44 w 53"/>
                  <a:gd name="T7" fmla="*/ 35 h 35"/>
                  <a:gd name="T8" fmla="*/ 53 w 53"/>
                  <a:gd name="T9" fmla="*/ 35 h 35"/>
                  <a:gd name="T10" fmla="*/ 53 w 53"/>
                  <a:gd name="T11" fmla="*/ 10 h 35"/>
                  <a:gd name="T12" fmla="*/ 38 w 53"/>
                  <a:gd name="T13" fmla="*/ 4 h 35"/>
                  <a:gd name="T14" fmla="*/ 38 w 53"/>
                  <a:gd name="T15" fmla="*/ 4 h 35"/>
                  <a:gd name="T16" fmla="*/ 25 w 53"/>
                  <a:gd name="T17" fmla="*/ 0 h 35"/>
                  <a:gd name="T18" fmla="*/ 15 w 53"/>
                  <a:gd name="T19" fmla="*/ 0 h 35"/>
                  <a:gd name="T20" fmla="*/ 0 w 53"/>
                  <a:gd name="T21" fmla="*/ 4 h 35"/>
                  <a:gd name="T22" fmla="*/ 0 w 53"/>
                  <a:gd name="T23" fmla="*/ 19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
                  <a:gd name="T37" fmla="*/ 0 h 35"/>
                  <a:gd name="T38" fmla="*/ 53 w 53"/>
                  <a:gd name="T39" fmla="*/ 35 h 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 h="35">
                    <a:moveTo>
                      <a:pt x="0" y="19"/>
                    </a:moveTo>
                    <a:lnTo>
                      <a:pt x="34" y="32"/>
                    </a:lnTo>
                    <a:lnTo>
                      <a:pt x="44" y="35"/>
                    </a:lnTo>
                    <a:lnTo>
                      <a:pt x="53" y="35"/>
                    </a:lnTo>
                    <a:lnTo>
                      <a:pt x="53" y="10"/>
                    </a:lnTo>
                    <a:lnTo>
                      <a:pt x="38" y="4"/>
                    </a:lnTo>
                    <a:lnTo>
                      <a:pt x="25" y="0"/>
                    </a:lnTo>
                    <a:lnTo>
                      <a:pt x="15" y="0"/>
                    </a:lnTo>
                    <a:lnTo>
                      <a:pt x="0" y="4"/>
                    </a:lnTo>
                    <a:lnTo>
                      <a:pt x="0" y="19"/>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07" name="Freeform 316"/>
              <p:cNvSpPr>
                <a:spLocks/>
              </p:cNvSpPr>
              <p:nvPr/>
            </p:nvSpPr>
            <p:spPr bwMode="auto">
              <a:xfrm>
                <a:off x="853" y="2812"/>
                <a:ext cx="26" cy="15"/>
              </a:xfrm>
              <a:custGeom>
                <a:avLst/>
                <a:gdLst>
                  <a:gd name="T0" fmla="*/ 26 w 26"/>
                  <a:gd name="T1" fmla="*/ 15 h 15"/>
                  <a:gd name="T2" fmla="*/ 26 w 26"/>
                  <a:gd name="T3" fmla="*/ 0 h 15"/>
                  <a:gd name="T4" fmla="*/ 3 w 26"/>
                  <a:gd name="T5" fmla="*/ 3 h 15"/>
                  <a:gd name="T6" fmla="*/ 3 w 26"/>
                  <a:gd name="T7" fmla="*/ 3 h 15"/>
                  <a:gd name="T8" fmla="*/ 0 w 26"/>
                  <a:gd name="T9" fmla="*/ 6 h 15"/>
                  <a:gd name="T10" fmla="*/ 0 w 26"/>
                  <a:gd name="T11" fmla="*/ 6 h 15"/>
                  <a:gd name="T12" fmla="*/ 7 w 26"/>
                  <a:gd name="T13" fmla="*/ 9 h 15"/>
                  <a:gd name="T14" fmla="*/ 26 w 26"/>
                  <a:gd name="T15" fmla="*/ 15 h 15"/>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15"/>
                  <a:gd name="T26" fmla="*/ 26 w 26"/>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15">
                    <a:moveTo>
                      <a:pt x="26" y="15"/>
                    </a:moveTo>
                    <a:lnTo>
                      <a:pt x="26" y="0"/>
                    </a:lnTo>
                    <a:lnTo>
                      <a:pt x="3" y="3"/>
                    </a:lnTo>
                    <a:lnTo>
                      <a:pt x="0" y="6"/>
                    </a:lnTo>
                    <a:lnTo>
                      <a:pt x="7" y="9"/>
                    </a:lnTo>
                    <a:lnTo>
                      <a:pt x="26" y="15"/>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08" name="Freeform 317"/>
              <p:cNvSpPr>
                <a:spLocks/>
              </p:cNvSpPr>
              <p:nvPr/>
            </p:nvSpPr>
            <p:spPr bwMode="auto">
              <a:xfrm>
                <a:off x="986" y="2802"/>
                <a:ext cx="54" cy="29"/>
              </a:xfrm>
              <a:custGeom>
                <a:avLst/>
                <a:gdLst>
                  <a:gd name="T0" fmla="*/ 3 w 54"/>
                  <a:gd name="T1" fmla="*/ 29 h 29"/>
                  <a:gd name="T2" fmla="*/ 3 w 54"/>
                  <a:gd name="T3" fmla="*/ 29 h 29"/>
                  <a:gd name="T4" fmla="*/ 13 w 54"/>
                  <a:gd name="T5" fmla="*/ 29 h 29"/>
                  <a:gd name="T6" fmla="*/ 51 w 54"/>
                  <a:gd name="T7" fmla="*/ 22 h 29"/>
                  <a:gd name="T8" fmla="*/ 51 w 54"/>
                  <a:gd name="T9" fmla="*/ 22 h 29"/>
                  <a:gd name="T10" fmla="*/ 54 w 54"/>
                  <a:gd name="T11" fmla="*/ 22 h 29"/>
                  <a:gd name="T12" fmla="*/ 54 w 54"/>
                  <a:gd name="T13" fmla="*/ 19 h 29"/>
                  <a:gd name="T14" fmla="*/ 48 w 54"/>
                  <a:gd name="T15" fmla="*/ 16 h 29"/>
                  <a:gd name="T16" fmla="*/ 0 w 54"/>
                  <a:gd name="T17" fmla="*/ 0 h 29"/>
                  <a:gd name="T18" fmla="*/ 3 w 54"/>
                  <a:gd name="T19" fmla="*/ 29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29"/>
                  <a:gd name="T32" fmla="*/ 54 w 54"/>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29">
                    <a:moveTo>
                      <a:pt x="3" y="29"/>
                    </a:moveTo>
                    <a:lnTo>
                      <a:pt x="3" y="29"/>
                    </a:lnTo>
                    <a:lnTo>
                      <a:pt x="13" y="29"/>
                    </a:lnTo>
                    <a:lnTo>
                      <a:pt x="51" y="22"/>
                    </a:lnTo>
                    <a:lnTo>
                      <a:pt x="54" y="22"/>
                    </a:lnTo>
                    <a:lnTo>
                      <a:pt x="54" y="19"/>
                    </a:lnTo>
                    <a:lnTo>
                      <a:pt x="48" y="16"/>
                    </a:lnTo>
                    <a:lnTo>
                      <a:pt x="0" y="0"/>
                    </a:lnTo>
                    <a:lnTo>
                      <a:pt x="3" y="29"/>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09" name="Freeform 318"/>
              <p:cNvSpPr>
                <a:spLocks/>
              </p:cNvSpPr>
              <p:nvPr/>
            </p:nvSpPr>
            <p:spPr bwMode="auto">
              <a:xfrm>
                <a:off x="932" y="2799"/>
                <a:ext cx="57" cy="32"/>
              </a:xfrm>
              <a:custGeom>
                <a:avLst/>
                <a:gdLst>
                  <a:gd name="T0" fmla="*/ 0 w 57"/>
                  <a:gd name="T1" fmla="*/ 13 h 32"/>
                  <a:gd name="T2" fmla="*/ 48 w 57"/>
                  <a:gd name="T3" fmla="*/ 28 h 32"/>
                  <a:gd name="T4" fmla="*/ 48 w 57"/>
                  <a:gd name="T5" fmla="*/ 28 h 32"/>
                  <a:gd name="T6" fmla="*/ 57 w 57"/>
                  <a:gd name="T7" fmla="*/ 32 h 32"/>
                  <a:gd name="T8" fmla="*/ 54 w 57"/>
                  <a:gd name="T9" fmla="*/ 3 h 32"/>
                  <a:gd name="T10" fmla="*/ 48 w 57"/>
                  <a:gd name="T11" fmla="*/ 3 h 32"/>
                  <a:gd name="T12" fmla="*/ 48 w 57"/>
                  <a:gd name="T13" fmla="*/ 3 h 32"/>
                  <a:gd name="T14" fmla="*/ 35 w 57"/>
                  <a:gd name="T15" fmla="*/ 0 h 32"/>
                  <a:gd name="T16" fmla="*/ 26 w 57"/>
                  <a:gd name="T17" fmla="*/ 0 h 32"/>
                  <a:gd name="T18" fmla="*/ 0 w 57"/>
                  <a:gd name="T19" fmla="*/ 3 h 32"/>
                  <a:gd name="T20" fmla="*/ 0 w 57"/>
                  <a:gd name="T21" fmla="*/ 13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2"/>
                  <a:gd name="T35" fmla="*/ 57 w 57"/>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2">
                    <a:moveTo>
                      <a:pt x="0" y="13"/>
                    </a:moveTo>
                    <a:lnTo>
                      <a:pt x="48" y="28"/>
                    </a:lnTo>
                    <a:lnTo>
                      <a:pt x="57" y="32"/>
                    </a:lnTo>
                    <a:lnTo>
                      <a:pt x="54" y="3"/>
                    </a:lnTo>
                    <a:lnTo>
                      <a:pt x="48" y="3"/>
                    </a:lnTo>
                    <a:lnTo>
                      <a:pt x="35" y="0"/>
                    </a:lnTo>
                    <a:lnTo>
                      <a:pt x="26" y="0"/>
                    </a:lnTo>
                    <a:lnTo>
                      <a:pt x="0" y="3"/>
                    </a:lnTo>
                    <a:lnTo>
                      <a:pt x="0" y="13"/>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10" name="Freeform 319"/>
              <p:cNvSpPr>
                <a:spLocks/>
              </p:cNvSpPr>
              <p:nvPr/>
            </p:nvSpPr>
            <p:spPr bwMode="auto">
              <a:xfrm>
                <a:off x="920" y="2802"/>
                <a:ext cx="12" cy="10"/>
              </a:xfrm>
              <a:custGeom>
                <a:avLst/>
                <a:gdLst>
                  <a:gd name="T0" fmla="*/ 6 w 12"/>
                  <a:gd name="T1" fmla="*/ 10 h 10"/>
                  <a:gd name="T2" fmla="*/ 12 w 12"/>
                  <a:gd name="T3" fmla="*/ 10 h 10"/>
                  <a:gd name="T4" fmla="*/ 12 w 12"/>
                  <a:gd name="T5" fmla="*/ 0 h 10"/>
                  <a:gd name="T6" fmla="*/ 0 w 12"/>
                  <a:gd name="T7" fmla="*/ 3 h 10"/>
                  <a:gd name="T8" fmla="*/ 0 w 12"/>
                  <a:gd name="T9" fmla="*/ 3 h 10"/>
                  <a:gd name="T10" fmla="*/ 0 w 12"/>
                  <a:gd name="T11" fmla="*/ 3 h 10"/>
                  <a:gd name="T12" fmla="*/ 0 w 12"/>
                  <a:gd name="T13" fmla="*/ 6 h 10"/>
                  <a:gd name="T14" fmla="*/ 6 w 12"/>
                  <a:gd name="T15" fmla="*/ 10 h 10"/>
                  <a:gd name="T16" fmla="*/ 6 w 12"/>
                  <a:gd name="T17" fmla="*/ 1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0"/>
                  <a:gd name="T29" fmla="*/ 12 w 12"/>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0">
                    <a:moveTo>
                      <a:pt x="6" y="10"/>
                    </a:moveTo>
                    <a:lnTo>
                      <a:pt x="12" y="10"/>
                    </a:lnTo>
                    <a:lnTo>
                      <a:pt x="12" y="0"/>
                    </a:lnTo>
                    <a:lnTo>
                      <a:pt x="0" y="3"/>
                    </a:lnTo>
                    <a:lnTo>
                      <a:pt x="0" y="6"/>
                    </a:lnTo>
                    <a:lnTo>
                      <a:pt x="6" y="10"/>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11" name="Freeform 320"/>
              <p:cNvSpPr>
                <a:spLocks/>
              </p:cNvSpPr>
              <p:nvPr/>
            </p:nvSpPr>
            <p:spPr bwMode="auto">
              <a:xfrm>
                <a:off x="1097" y="2808"/>
                <a:ext cx="3" cy="4"/>
              </a:xfrm>
              <a:custGeom>
                <a:avLst/>
                <a:gdLst>
                  <a:gd name="T0" fmla="*/ 0 w 3"/>
                  <a:gd name="T1" fmla="*/ 0 h 4"/>
                  <a:gd name="T2" fmla="*/ 3 w 3"/>
                  <a:gd name="T3" fmla="*/ 4 h 4"/>
                  <a:gd name="T4" fmla="*/ 3 w 3"/>
                  <a:gd name="T5" fmla="*/ 4 h 4"/>
                  <a:gd name="T6" fmla="*/ 3 w 3"/>
                  <a:gd name="T7" fmla="*/ 4 h 4"/>
                  <a:gd name="T8" fmla="*/ 0 w 3"/>
                  <a:gd name="T9" fmla="*/ 0 h 4"/>
                  <a:gd name="T10" fmla="*/ 0 w 3"/>
                  <a:gd name="T11" fmla="*/ 0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0" y="0"/>
                    </a:moveTo>
                    <a:lnTo>
                      <a:pt x="3" y="4"/>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12" name="Freeform 321"/>
              <p:cNvSpPr>
                <a:spLocks/>
              </p:cNvSpPr>
              <p:nvPr/>
            </p:nvSpPr>
            <p:spPr bwMode="auto">
              <a:xfrm>
                <a:off x="1043" y="2789"/>
                <a:ext cx="57" cy="32"/>
              </a:xfrm>
              <a:custGeom>
                <a:avLst/>
                <a:gdLst>
                  <a:gd name="T0" fmla="*/ 0 w 57"/>
                  <a:gd name="T1" fmla="*/ 29 h 32"/>
                  <a:gd name="T2" fmla="*/ 0 w 57"/>
                  <a:gd name="T3" fmla="*/ 29 h 32"/>
                  <a:gd name="T4" fmla="*/ 10 w 57"/>
                  <a:gd name="T5" fmla="*/ 32 h 32"/>
                  <a:gd name="T6" fmla="*/ 19 w 57"/>
                  <a:gd name="T7" fmla="*/ 32 h 32"/>
                  <a:gd name="T8" fmla="*/ 54 w 57"/>
                  <a:gd name="T9" fmla="*/ 23 h 32"/>
                  <a:gd name="T10" fmla="*/ 54 w 57"/>
                  <a:gd name="T11" fmla="*/ 23 h 32"/>
                  <a:gd name="T12" fmla="*/ 57 w 57"/>
                  <a:gd name="T13" fmla="*/ 23 h 32"/>
                  <a:gd name="T14" fmla="*/ 54 w 57"/>
                  <a:gd name="T15" fmla="*/ 19 h 32"/>
                  <a:gd name="T16" fmla="*/ 54 w 57"/>
                  <a:gd name="T17" fmla="*/ 19 h 32"/>
                  <a:gd name="T18" fmla="*/ 51 w 57"/>
                  <a:gd name="T19" fmla="*/ 19 h 32"/>
                  <a:gd name="T20" fmla="*/ 0 w 57"/>
                  <a:gd name="T21" fmla="*/ 0 h 32"/>
                  <a:gd name="T22" fmla="*/ 0 w 57"/>
                  <a:gd name="T23" fmla="*/ 29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
                  <a:gd name="T37" fmla="*/ 0 h 32"/>
                  <a:gd name="T38" fmla="*/ 57 w 57"/>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 h="32">
                    <a:moveTo>
                      <a:pt x="0" y="29"/>
                    </a:moveTo>
                    <a:lnTo>
                      <a:pt x="0" y="29"/>
                    </a:lnTo>
                    <a:lnTo>
                      <a:pt x="10" y="32"/>
                    </a:lnTo>
                    <a:lnTo>
                      <a:pt x="19" y="32"/>
                    </a:lnTo>
                    <a:lnTo>
                      <a:pt x="54" y="23"/>
                    </a:lnTo>
                    <a:lnTo>
                      <a:pt x="57" y="23"/>
                    </a:lnTo>
                    <a:lnTo>
                      <a:pt x="54" y="19"/>
                    </a:lnTo>
                    <a:lnTo>
                      <a:pt x="51" y="19"/>
                    </a:lnTo>
                    <a:lnTo>
                      <a:pt x="0" y="0"/>
                    </a:lnTo>
                    <a:lnTo>
                      <a:pt x="0" y="2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13" name="Freeform 322"/>
              <p:cNvSpPr>
                <a:spLocks/>
              </p:cNvSpPr>
              <p:nvPr/>
            </p:nvSpPr>
            <p:spPr bwMode="auto">
              <a:xfrm>
                <a:off x="986" y="2786"/>
                <a:ext cx="57" cy="32"/>
              </a:xfrm>
              <a:custGeom>
                <a:avLst/>
                <a:gdLst>
                  <a:gd name="T0" fmla="*/ 0 w 57"/>
                  <a:gd name="T1" fmla="*/ 13 h 32"/>
                  <a:gd name="T2" fmla="*/ 0 w 57"/>
                  <a:gd name="T3" fmla="*/ 13 h 32"/>
                  <a:gd name="T4" fmla="*/ 3 w 57"/>
                  <a:gd name="T5" fmla="*/ 13 h 32"/>
                  <a:gd name="T6" fmla="*/ 54 w 57"/>
                  <a:gd name="T7" fmla="*/ 32 h 32"/>
                  <a:gd name="T8" fmla="*/ 54 w 57"/>
                  <a:gd name="T9" fmla="*/ 32 h 32"/>
                  <a:gd name="T10" fmla="*/ 57 w 57"/>
                  <a:gd name="T11" fmla="*/ 32 h 32"/>
                  <a:gd name="T12" fmla="*/ 57 w 57"/>
                  <a:gd name="T13" fmla="*/ 3 h 32"/>
                  <a:gd name="T14" fmla="*/ 54 w 57"/>
                  <a:gd name="T15" fmla="*/ 3 h 32"/>
                  <a:gd name="T16" fmla="*/ 54 w 57"/>
                  <a:gd name="T17" fmla="*/ 3 h 32"/>
                  <a:gd name="T18" fmla="*/ 44 w 57"/>
                  <a:gd name="T19" fmla="*/ 0 h 32"/>
                  <a:gd name="T20" fmla="*/ 35 w 57"/>
                  <a:gd name="T21" fmla="*/ 0 h 32"/>
                  <a:gd name="T22" fmla="*/ 0 w 57"/>
                  <a:gd name="T23" fmla="*/ 7 h 32"/>
                  <a:gd name="T24" fmla="*/ 0 w 57"/>
                  <a:gd name="T25" fmla="*/ 13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32"/>
                  <a:gd name="T41" fmla="*/ 57 w 57"/>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32">
                    <a:moveTo>
                      <a:pt x="0" y="13"/>
                    </a:moveTo>
                    <a:lnTo>
                      <a:pt x="0" y="13"/>
                    </a:lnTo>
                    <a:lnTo>
                      <a:pt x="3" y="13"/>
                    </a:lnTo>
                    <a:lnTo>
                      <a:pt x="54" y="32"/>
                    </a:lnTo>
                    <a:lnTo>
                      <a:pt x="57" y="32"/>
                    </a:lnTo>
                    <a:lnTo>
                      <a:pt x="57" y="3"/>
                    </a:lnTo>
                    <a:lnTo>
                      <a:pt x="54" y="3"/>
                    </a:lnTo>
                    <a:lnTo>
                      <a:pt x="44" y="0"/>
                    </a:lnTo>
                    <a:lnTo>
                      <a:pt x="35" y="0"/>
                    </a:lnTo>
                    <a:lnTo>
                      <a:pt x="0" y="7"/>
                    </a:lnTo>
                    <a:lnTo>
                      <a:pt x="0" y="13"/>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14" name="Freeform 323"/>
              <p:cNvSpPr>
                <a:spLocks/>
              </p:cNvSpPr>
              <p:nvPr/>
            </p:nvSpPr>
            <p:spPr bwMode="auto">
              <a:xfrm>
                <a:off x="983" y="2793"/>
                <a:ext cx="3" cy="6"/>
              </a:xfrm>
              <a:custGeom>
                <a:avLst/>
                <a:gdLst>
                  <a:gd name="T0" fmla="*/ 3 w 3"/>
                  <a:gd name="T1" fmla="*/ 0 h 6"/>
                  <a:gd name="T2" fmla="*/ 3 w 3"/>
                  <a:gd name="T3" fmla="*/ 0 h 6"/>
                  <a:gd name="T4" fmla="*/ 3 w 3"/>
                  <a:gd name="T5" fmla="*/ 0 h 6"/>
                  <a:gd name="T6" fmla="*/ 0 w 3"/>
                  <a:gd name="T7" fmla="*/ 3 h 6"/>
                  <a:gd name="T8" fmla="*/ 3 w 3"/>
                  <a:gd name="T9" fmla="*/ 6 h 6"/>
                  <a:gd name="T10" fmla="*/ 3 w 3"/>
                  <a:gd name="T11" fmla="*/ 0 h 6"/>
                  <a:gd name="T12" fmla="*/ 0 60000 65536"/>
                  <a:gd name="T13" fmla="*/ 0 60000 65536"/>
                  <a:gd name="T14" fmla="*/ 0 60000 65536"/>
                  <a:gd name="T15" fmla="*/ 0 60000 65536"/>
                  <a:gd name="T16" fmla="*/ 0 60000 65536"/>
                  <a:gd name="T17" fmla="*/ 0 60000 65536"/>
                  <a:gd name="T18" fmla="*/ 0 w 3"/>
                  <a:gd name="T19" fmla="*/ 0 h 6"/>
                  <a:gd name="T20" fmla="*/ 3 w 3"/>
                  <a:gd name="T21" fmla="*/ 6 h 6"/>
                </a:gdLst>
                <a:ahLst/>
                <a:cxnLst>
                  <a:cxn ang="T12">
                    <a:pos x="T0" y="T1"/>
                  </a:cxn>
                  <a:cxn ang="T13">
                    <a:pos x="T2" y="T3"/>
                  </a:cxn>
                  <a:cxn ang="T14">
                    <a:pos x="T4" y="T5"/>
                  </a:cxn>
                  <a:cxn ang="T15">
                    <a:pos x="T6" y="T7"/>
                  </a:cxn>
                  <a:cxn ang="T16">
                    <a:pos x="T8" y="T9"/>
                  </a:cxn>
                  <a:cxn ang="T17">
                    <a:pos x="T10" y="T11"/>
                  </a:cxn>
                </a:cxnLst>
                <a:rect l="T18" t="T19" r="T20" b="T21"/>
                <a:pathLst>
                  <a:path w="3" h="6">
                    <a:moveTo>
                      <a:pt x="3" y="0"/>
                    </a:moveTo>
                    <a:lnTo>
                      <a:pt x="3" y="0"/>
                    </a:lnTo>
                    <a:lnTo>
                      <a:pt x="0" y="3"/>
                    </a:lnTo>
                    <a:lnTo>
                      <a:pt x="3" y="6"/>
                    </a:lnTo>
                    <a:lnTo>
                      <a:pt x="3" y="0"/>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15" name="Freeform 324"/>
              <p:cNvSpPr>
                <a:spLocks/>
              </p:cNvSpPr>
              <p:nvPr/>
            </p:nvSpPr>
            <p:spPr bwMode="auto">
              <a:xfrm>
                <a:off x="1141" y="2793"/>
                <a:ext cx="19" cy="12"/>
              </a:xfrm>
              <a:custGeom>
                <a:avLst/>
                <a:gdLst>
                  <a:gd name="T0" fmla="*/ 0 w 19"/>
                  <a:gd name="T1" fmla="*/ 12 h 12"/>
                  <a:gd name="T2" fmla="*/ 16 w 19"/>
                  <a:gd name="T3" fmla="*/ 9 h 12"/>
                  <a:gd name="T4" fmla="*/ 16 w 19"/>
                  <a:gd name="T5" fmla="*/ 9 h 12"/>
                  <a:gd name="T6" fmla="*/ 19 w 19"/>
                  <a:gd name="T7" fmla="*/ 9 h 12"/>
                  <a:gd name="T8" fmla="*/ 16 w 19"/>
                  <a:gd name="T9" fmla="*/ 6 h 12"/>
                  <a:gd name="T10" fmla="*/ 10 w 19"/>
                  <a:gd name="T11" fmla="*/ 3 h 12"/>
                  <a:gd name="T12" fmla="*/ 0 w 19"/>
                  <a:gd name="T13" fmla="*/ 0 h 12"/>
                  <a:gd name="T14" fmla="*/ 0 w 19"/>
                  <a:gd name="T15" fmla="*/ 12 h 12"/>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2"/>
                  <a:gd name="T26" fmla="*/ 19 w 19"/>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2">
                    <a:moveTo>
                      <a:pt x="0" y="12"/>
                    </a:moveTo>
                    <a:lnTo>
                      <a:pt x="16" y="9"/>
                    </a:lnTo>
                    <a:lnTo>
                      <a:pt x="19" y="9"/>
                    </a:lnTo>
                    <a:lnTo>
                      <a:pt x="16" y="6"/>
                    </a:lnTo>
                    <a:lnTo>
                      <a:pt x="10" y="3"/>
                    </a:lnTo>
                    <a:lnTo>
                      <a:pt x="0" y="0"/>
                    </a:lnTo>
                    <a:lnTo>
                      <a:pt x="0" y="12"/>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16" name="Freeform 325"/>
              <p:cNvSpPr>
                <a:spLocks/>
              </p:cNvSpPr>
              <p:nvPr/>
            </p:nvSpPr>
            <p:spPr bwMode="auto">
              <a:xfrm>
                <a:off x="1119" y="2786"/>
                <a:ext cx="22" cy="22"/>
              </a:xfrm>
              <a:custGeom>
                <a:avLst/>
                <a:gdLst>
                  <a:gd name="T0" fmla="*/ 0 w 22"/>
                  <a:gd name="T1" fmla="*/ 22 h 22"/>
                  <a:gd name="T2" fmla="*/ 0 w 22"/>
                  <a:gd name="T3" fmla="*/ 22 h 22"/>
                  <a:gd name="T4" fmla="*/ 3 w 22"/>
                  <a:gd name="T5" fmla="*/ 22 h 22"/>
                  <a:gd name="T6" fmla="*/ 22 w 22"/>
                  <a:gd name="T7" fmla="*/ 19 h 22"/>
                  <a:gd name="T8" fmla="*/ 22 w 22"/>
                  <a:gd name="T9" fmla="*/ 7 h 22"/>
                  <a:gd name="T10" fmla="*/ 0 w 22"/>
                  <a:gd name="T11" fmla="*/ 0 h 22"/>
                  <a:gd name="T12" fmla="*/ 0 w 22"/>
                  <a:gd name="T13" fmla="*/ 22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22"/>
                    </a:moveTo>
                    <a:lnTo>
                      <a:pt x="0" y="22"/>
                    </a:lnTo>
                    <a:lnTo>
                      <a:pt x="3" y="22"/>
                    </a:lnTo>
                    <a:lnTo>
                      <a:pt x="22" y="19"/>
                    </a:lnTo>
                    <a:lnTo>
                      <a:pt x="22" y="7"/>
                    </a:lnTo>
                    <a:lnTo>
                      <a:pt x="0" y="0"/>
                    </a:lnTo>
                    <a:lnTo>
                      <a:pt x="0" y="22"/>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17" name="Freeform 326"/>
              <p:cNvSpPr>
                <a:spLocks/>
              </p:cNvSpPr>
              <p:nvPr/>
            </p:nvSpPr>
            <p:spPr bwMode="auto">
              <a:xfrm>
                <a:off x="1097" y="2780"/>
                <a:ext cx="22" cy="28"/>
              </a:xfrm>
              <a:custGeom>
                <a:avLst/>
                <a:gdLst>
                  <a:gd name="T0" fmla="*/ 0 w 22"/>
                  <a:gd name="T1" fmla="*/ 25 h 28"/>
                  <a:gd name="T2" fmla="*/ 6 w 22"/>
                  <a:gd name="T3" fmla="*/ 25 h 28"/>
                  <a:gd name="T4" fmla="*/ 6 w 22"/>
                  <a:gd name="T5" fmla="*/ 25 h 28"/>
                  <a:gd name="T6" fmla="*/ 22 w 22"/>
                  <a:gd name="T7" fmla="*/ 28 h 28"/>
                  <a:gd name="T8" fmla="*/ 22 w 22"/>
                  <a:gd name="T9" fmla="*/ 6 h 28"/>
                  <a:gd name="T10" fmla="*/ 3 w 22"/>
                  <a:gd name="T11" fmla="*/ 0 h 28"/>
                  <a:gd name="T12" fmla="*/ 3 w 22"/>
                  <a:gd name="T13" fmla="*/ 0 h 28"/>
                  <a:gd name="T14" fmla="*/ 0 w 22"/>
                  <a:gd name="T15" fmla="*/ 0 h 28"/>
                  <a:gd name="T16" fmla="*/ 0 w 22"/>
                  <a:gd name="T17" fmla="*/ 25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8"/>
                  <a:gd name="T29" fmla="*/ 22 w 22"/>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8">
                    <a:moveTo>
                      <a:pt x="0" y="25"/>
                    </a:moveTo>
                    <a:lnTo>
                      <a:pt x="6" y="25"/>
                    </a:lnTo>
                    <a:lnTo>
                      <a:pt x="22" y="28"/>
                    </a:lnTo>
                    <a:lnTo>
                      <a:pt x="22" y="6"/>
                    </a:lnTo>
                    <a:lnTo>
                      <a:pt x="3" y="0"/>
                    </a:lnTo>
                    <a:lnTo>
                      <a:pt x="0" y="0"/>
                    </a:lnTo>
                    <a:lnTo>
                      <a:pt x="0" y="25"/>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18" name="Freeform 327"/>
              <p:cNvSpPr>
                <a:spLocks/>
              </p:cNvSpPr>
              <p:nvPr/>
            </p:nvSpPr>
            <p:spPr bwMode="auto">
              <a:xfrm>
                <a:off x="1043" y="2777"/>
                <a:ext cx="54" cy="28"/>
              </a:xfrm>
              <a:custGeom>
                <a:avLst/>
                <a:gdLst>
                  <a:gd name="T0" fmla="*/ 6 w 54"/>
                  <a:gd name="T1" fmla="*/ 12 h 28"/>
                  <a:gd name="T2" fmla="*/ 54 w 54"/>
                  <a:gd name="T3" fmla="*/ 28 h 28"/>
                  <a:gd name="T4" fmla="*/ 54 w 54"/>
                  <a:gd name="T5" fmla="*/ 3 h 28"/>
                  <a:gd name="T6" fmla="*/ 54 w 54"/>
                  <a:gd name="T7" fmla="*/ 3 h 28"/>
                  <a:gd name="T8" fmla="*/ 38 w 54"/>
                  <a:gd name="T9" fmla="*/ 0 h 28"/>
                  <a:gd name="T10" fmla="*/ 3 w 54"/>
                  <a:gd name="T11" fmla="*/ 6 h 28"/>
                  <a:gd name="T12" fmla="*/ 3 w 54"/>
                  <a:gd name="T13" fmla="*/ 6 h 28"/>
                  <a:gd name="T14" fmla="*/ 0 w 54"/>
                  <a:gd name="T15" fmla="*/ 6 h 28"/>
                  <a:gd name="T16" fmla="*/ 0 w 54"/>
                  <a:gd name="T17" fmla="*/ 9 h 28"/>
                  <a:gd name="T18" fmla="*/ 6 w 54"/>
                  <a:gd name="T19" fmla="*/ 12 h 28"/>
                  <a:gd name="T20" fmla="*/ 6 w 54"/>
                  <a:gd name="T21" fmla="*/ 12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28"/>
                  <a:gd name="T35" fmla="*/ 54 w 54"/>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28">
                    <a:moveTo>
                      <a:pt x="6" y="12"/>
                    </a:moveTo>
                    <a:lnTo>
                      <a:pt x="54" y="28"/>
                    </a:lnTo>
                    <a:lnTo>
                      <a:pt x="54" y="3"/>
                    </a:lnTo>
                    <a:lnTo>
                      <a:pt x="38" y="0"/>
                    </a:lnTo>
                    <a:lnTo>
                      <a:pt x="3" y="6"/>
                    </a:lnTo>
                    <a:lnTo>
                      <a:pt x="0" y="6"/>
                    </a:lnTo>
                    <a:lnTo>
                      <a:pt x="0" y="9"/>
                    </a:lnTo>
                    <a:lnTo>
                      <a:pt x="6" y="1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19" name="Freeform 328"/>
              <p:cNvSpPr>
                <a:spLocks/>
              </p:cNvSpPr>
              <p:nvPr/>
            </p:nvSpPr>
            <p:spPr bwMode="auto">
              <a:xfrm>
                <a:off x="1208" y="2786"/>
                <a:ext cx="6" cy="7"/>
              </a:xfrm>
              <a:custGeom>
                <a:avLst/>
                <a:gdLst>
                  <a:gd name="T0" fmla="*/ 0 w 6"/>
                  <a:gd name="T1" fmla="*/ 7 h 7"/>
                  <a:gd name="T2" fmla="*/ 6 w 6"/>
                  <a:gd name="T3" fmla="*/ 7 h 7"/>
                  <a:gd name="T4" fmla="*/ 6 w 6"/>
                  <a:gd name="T5" fmla="*/ 7 h 7"/>
                  <a:gd name="T6" fmla="*/ 6 w 6"/>
                  <a:gd name="T7" fmla="*/ 3 h 7"/>
                  <a:gd name="T8" fmla="*/ 6 w 6"/>
                  <a:gd name="T9" fmla="*/ 3 h 7"/>
                  <a:gd name="T10" fmla="*/ 0 w 6"/>
                  <a:gd name="T11" fmla="*/ 0 h 7"/>
                  <a:gd name="T12" fmla="*/ 0 w 6"/>
                  <a:gd name="T13" fmla="*/ 0 h 7"/>
                  <a:gd name="T14" fmla="*/ 0 w 6"/>
                  <a:gd name="T15" fmla="*/ 7 h 7"/>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7"/>
                  <a:gd name="T26" fmla="*/ 6 w 6"/>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7">
                    <a:moveTo>
                      <a:pt x="0" y="7"/>
                    </a:moveTo>
                    <a:lnTo>
                      <a:pt x="6" y="7"/>
                    </a:lnTo>
                    <a:lnTo>
                      <a:pt x="6" y="3"/>
                    </a:lnTo>
                    <a:lnTo>
                      <a:pt x="0" y="0"/>
                    </a:lnTo>
                    <a:lnTo>
                      <a:pt x="0" y="7"/>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20" name="Freeform 329"/>
              <p:cNvSpPr>
                <a:spLocks/>
              </p:cNvSpPr>
              <p:nvPr/>
            </p:nvSpPr>
            <p:spPr bwMode="auto">
              <a:xfrm>
                <a:off x="1186" y="2777"/>
                <a:ext cx="22" cy="19"/>
              </a:xfrm>
              <a:custGeom>
                <a:avLst/>
                <a:gdLst>
                  <a:gd name="T0" fmla="*/ 0 w 22"/>
                  <a:gd name="T1" fmla="*/ 19 h 19"/>
                  <a:gd name="T2" fmla="*/ 22 w 22"/>
                  <a:gd name="T3" fmla="*/ 16 h 19"/>
                  <a:gd name="T4" fmla="*/ 22 w 22"/>
                  <a:gd name="T5" fmla="*/ 9 h 19"/>
                  <a:gd name="T6" fmla="*/ 0 w 22"/>
                  <a:gd name="T7" fmla="*/ 0 h 19"/>
                  <a:gd name="T8" fmla="*/ 0 w 22"/>
                  <a:gd name="T9" fmla="*/ 19 h 19"/>
                  <a:gd name="T10" fmla="*/ 0 60000 65536"/>
                  <a:gd name="T11" fmla="*/ 0 60000 65536"/>
                  <a:gd name="T12" fmla="*/ 0 60000 65536"/>
                  <a:gd name="T13" fmla="*/ 0 60000 65536"/>
                  <a:gd name="T14" fmla="*/ 0 60000 65536"/>
                  <a:gd name="T15" fmla="*/ 0 w 22"/>
                  <a:gd name="T16" fmla="*/ 0 h 19"/>
                  <a:gd name="T17" fmla="*/ 22 w 22"/>
                  <a:gd name="T18" fmla="*/ 19 h 19"/>
                </a:gdLst>
                <a:ahLst/>
                <a:cxnLst>
                  <a:cxn ang="T10">
                    <a:pos x="T0" y="T1"/>
                  </a:cxn>
                  <a:cxn ang="T11">
                    <a:pos x="T2" y="T3"/>
                  </a:cxn>
                  <a:cxn ang="T12">
                    <a:pos x="T4" y="T5"/>
                  </a:cxn>
                  <a:cxn ang="T13">
                    <a:pos x="T6" y="T7"/>
                  </a:cxn>
                  <a:cxn ang="T14">
                    <a:pos x="T8" y="T9"/>
                  </a:cxn>
                </a:cxnLst>
                <a:rect l="T15" t="T16" r="T17" b="T18"/>
                <a:pathLst>
                  <a:path w="22" h="19">
                    <a:moveTo>
                      <a:pt x="0" y="19"/>
                    </a:moveTo>
                    <a:lnTo>
                      <a:pt x="22" y="16"/>
                    </a:lnTo>
                    <a:lnTo>
                      <a:pt x="22" y="9"/>
                    </a:lnTo>
                    <a:lnTo>
                      <a:pt x="0" y="0"/>
                    </a:lnTo>
                    <a:lnTo>
                      <a:pt x="0" y="19"/>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21" name="Freeform 330"/>
              <p:cNvSpPr>
                <a:spLocks/>
              </p:cNvSpPr>
              <p:nvPr/>
            </p:nvSpPr>
            <p:spPr bwMode="auto">
              <a:xfrm>
                <a:off x="1163" y="2770"/>
                <a:ext cx="23" cy="26"/>
              </a:xfrm>
              <a:custGeom>
                <a:avLst/>
                <a:gdLst>
                  <a:gd name="T0" fmla="*/ 0 w 23"/>
                  <a:gd name="T1" fmla="*/ 26 h 26"/>
                  <a:gd name="T2" fmla="*/ 0 w 23"/>
                  <a:gd name="T3" fmla="*/ 26 h 26"/>
                  <a:gd name="T4" fmla="*/ 19 w 23"/>
                  <a:gd name="T5" fmla="*/ 26 h 26"/>
                  <a:gd name="T6" fmla="*/ 23 w 23"/>
                  <a:gd name="T7" fmla="*/ 26 h 26"/>
                  <a:gd name="T8" fmla="*/ 23 w 23"/>
                  <a:gd name="T9" fmla="*/ 7 h 26"/>
                  <a:gd name="T10" fmla="*/ 0 w 23"/>
                  <a:gd name="T11" fmla="*/ 0 h 26"/>
                  <a:gd name="T12" fmla="*/ 0 w 23"/>
                  <a:gd name="T13" fmla="*/ 26 h 26"/>
                  <a:gd name="T14" fmla="*/ 0 60000 65536"/>
                  <a:gd name="T15" fmla="*/ 0 60000 65536"/>
                  <a:gd name="T16" fmla="*/ 0 60000 65536"/>
                  <a:gd name="T17" fmla="*/ 0 60000 65536"/>
                  <a:gd name="T18" fmla="*/ 0 60000 65536"/>
                  <a:gd name="T19" fmla="*/ 0 60000 65536"/>
                  <a:gd name="T20" fmla="*/ 0 60000 65536"/>
                  <a:gd name="T21" fmla="*/ 0 w 23"/>
                  <a:gd name="T22" fmla="*/ 0 h 26"/>
                  <a:gd name="T23" fmla="*/ 23 w 23"/>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6">
                    <a:moveTo>
                      <a:pt x="0" y="26"/>
                    </a:moveTo>
                    <a:lnTo>
                      <a:pt x="0" y="26"/>
                    </a:lnTo>
                    <a:lnTo>
                      <a:pt x="19" y="26"/>
                    </a:lnTo>
                    <a:lnTo>
                      <a:pt x="23" y="26"/>
                    </a:lnTo>
                    <a:lnTo>
                      <a:pt x="23" y="7"/>
                    </a:lnTo>
                    <a:lnTo>
                      <a:pt x="0" y="0"/>
                    </a:lnTo>
                    <a:lnTo>
                      <a:pt x="0" y="26"/>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22" name="Freeform 331"/>
              <p:cNvSpPr>
                <a:spLocks/>
              </p:cNvSpPr>
              <p:nvPr/>
            </p:nvSpPr>
            <p:spPr bwMode="auto">
              <a:xfrm>
                <a:off x="1141" y="2767"/>
                <a:ext cx="22" cy="29"/>
              </a:xfrm>
              <a:custGeom>
                <a:avLst/>
                <a:gdLst>
                  <a:gd name="T0" fmla="*/ 0 w 22"/>
                  <a:gd name="T1" fmla="*/ 22 h 29"/>
                  <a:gd name="T2" fmla="*/ 19 w 22"/>
                  <a:gd name="T3" fmla="*/ 29 h 29"/>
                  <a:gd name="T4" fmla="*/ 19 w 22"/>
                  <a:gd name="T5" fmla="*/ 29 h 29"/>
                  <a:gd name="T6" fmla="*/ 22 w 22"/>
                  <a:gd name="T7" fmla="*/ 29 h 29"/>
                  <a:gd name="T8" fmla="*/ 22 w 22"/>
                  <a:gd name="T9" fmla="*/ 3 h 29"/>
                  <a:gd name="T10" fmla="*/ 16 w 22"/>
                  <a:gd name="T11" fmla="*/ 3 h 29"/>
                  <a:gd name="T12" fmla="*/ 16 w 22"/>
                  <a:gd name="T13" fmla="*/ 3 h 29"/>
                  <a:gd name="T14" fmla="*/ 0 w 22"/>
                  <a:gd name="T15" fmla="*/ 0 h 29"/>
                  <a:gd name="T16" fmla="*/ 0 w 22"/>
                  <a:gd name="T17" fmla="*/ 22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9"/>
                  <a:gd name="T29" fmla="*/ 22 w 22"/>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9">
                    <a:moveTo>
                      <a:pt x="0" y="22"/>
                    </a:moveTo>
                    <a:lnTo>
                      <a:pt x="19" y="29"/>
                    </a:lnTo>
                    <a:lnTo>
                      <a:pt x="22" y="29"/>
                    </a:lnTo>
                    <a:lnTo>
                      <a:pt x="22" y="3"/>
                    </a:lnTo>
                    <a:lnTo>
                      <a:pt x="16" y="3"/>
                    </a:lnTo>
                    <a:lnTo>
                      <a:pt x="0" y="0"/>
                    </a:lnTo>
                    <a:lnTo>
                      <a:pt x="0" y="22"/>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23" name="Freeform 332"/>
              <p:cNvSpPr>
                <a:spLocks/>
              </p:cNvSpPr>
              <p:nvPr/>
            </p:nvSpPr>
            <p:spPr bwMode="auto">
              <a:xfrm>
                <a:off x="1119" y="2767"/>
                <a:ext cx="22" cy="22"/>
              </a:xfrm>
              <a:custGeom>
                <a:avLst/>
                <a:gdLst>
                  <a:gd name="T0" fmla="*/ 0 w 22"/>
                  <a:gd name="T1" fmla="*/ 13 h 22"/>
                  <a:gd name="T2" fmla="*/ 22 w 22"/>
                  <a:gd name="T3" fmla="*/ 22 h 22"/>
                  <a:gd name="T4" fmla="*/ 22 w 22"/>
                  <a:gd name="T5" fmla="*/ 0 h 22"/>
                  <a:gd name="T6" fmla="*/ 22 w 22"/>
                  <a:gd name="T7" fmla="*/ 0 h 22"/>
                  <a:gd name="T8" fmla="*/ 19 w 22"/>
                  <a:gd name="T9" fmla="*/ 0 h 22"/>
                  <a:gd name="T10" fmla="*/ 0 w 22"/>
                  <a:gd name="T11" fmla="*/ 3 h 22"/>
                  <a:gd name="T12" fmla="*/ 0 w 22"/>
                  <a:gd name="T13" fmla="*/ 13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13"/>
                    </a:moveTo>
                    <a:lnTo>
                      <a:pt x="22" y="22"/>
                    </a:lnTo>
                    <a:lnTo>
                      <a:pt x="22" y="0"/>
                    </a:lnTo>
                    <a:lnTo>
                      <a:pt x="19" y="0"/>
                    </a:lnTo>
                    <a:lnTo>
                      <a:pt x="0" y="3"/>
                    </a:lnTo>
                    <a:lnTo>
                      <a:pt x="0" y="13"/>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24" name="Freeform 333"/>
              <p:cNvSpPr>
                <a:spLocks/>
              </p:cNvSpPr>
              <p:nvPr/>
            </p:nvSpPr>
            <p:spPr bwMode="auto">
              <a:xfrm>
                <a:off x="1103" y="2770"/>
                <a:ext cx="16" cy="10"/>
              </a:xfrm>
              <a:custGeom>
                <a:avLst/>
                <a:gdLst>
                  <a:gd name="T0" fmla="*/ 7 w 16"/>
                  <a:gd name="T1" fmla="*/ 7 h 10"/>
                  <a:gd name="T2" fmla="*/ 16 w 16"/>
                  <a:gd name="T3" fmla="*/ 10 h 10"/>
                  <a:gd name="T4" fmla="*/ 16 w 16"/>
                  <a:gd name="T5" fmla="*/ 0 h 10"/>
                  <a:gd name="T6" fmla="*/ 0 w 16"/>
                  <a:gd name="T7" fmla="*/ 4 h 10"/>
                  <a:gd name="T8" fmla="*/ 0 w 16"/>
                  <a:gd name="T9" fmla="*/ 4 h 10"/>
                  <a:gd name="T10" fmla="*/ 0 w 16"/>
                  <a:gd name="T11" fmla="*/ 4 h 10"/>
                  <a:gd name="T12" fmla="*/ 0 w 16"/>
                  <a:gd name="T13" fmla="*/ 4 h 10"/>
                  <a:gd name="T14" fmla="*/ 7 w 16"/>
                  <a:gd name="T15" fmla="*/ 7 h 10"/>
                  <a:gd name="T16" fmla="*/ 7 w 16"/>
                  <a:gd name="T17" fmla="*/ 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0"/>
                  <a:gd name="T29" fmla="*/ 16 w 1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0">
                    <a:moveTo>
                      <a:pt x="7" y="7"/>
                    </a:moveTo>
                    <a:lnTo>
                      <a:pt x="16" y="10"/>
                    </a:lnTo>
                    <a:lnTo>
                      <a:pt x="16" y="0"/>
                    </a:lnTo>
                    <a:lnTo>
                      <a:pt x="0" y="4"/>
                    </a:lnTo>
                    <a:lnTo>
                      <a:pt x="7"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25" name="Freeform 334"/>
              <p:cNvSpPr>
                <a:spLocks/>
              </p:cNvSpPr>
              <p:nvPr/>
            </p:nvSpPr>
            <p:spPr bwMode="auto">
              <a:xfrm>
                <a:off x="1252" y="2770"/>
                <a:ext cx="19" cy="13"/>
              </a:xfrm>
              <a:custGeom>
                <a:avLst/>
                <a:gdLst>
                  <a:gd name="T0" fmla="*/ 0 w 19"/>
                  <a:gd name="T1" fmla="*/ 13 h 13"/>
                  <a:gd name="T2" fmla="*/ 16 w 19"/>
                  <a:gd name="T3" fmla="*/ 10 h 13"/>
                  <a:gd name="T4" fmla="*/ 16 w 19"/>
                  <a:gd name="T5" fmla="*/ 10 h 13"/>
                  <a:gd name="T6" fmla="*/ 19 w 19"/>
                  <a:gd name="T7" fmla="*/ 10 h 13"/>
                  <a:gd name="T8" fmla="*/ 19 w 19"/>
                  <a:gd name="T9" fmla="*/ 10 h 13"/>
                  <a:gd name="T10" fmla="*/ 13 w 19"/>
                  <a:gd name="T11" fmla="*/ 7 h 13"/>
                  <a:gd name="T12" fmla="*/ 0 w 19"/>
                  <a:gd name="T13" fmla="*/ 0 h 13"/>
                  <a:gd name="T14" fmla="*/ 0 w 19"/>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3"/>
                  <a:gd name="T26" fmla="*/ 19 w 19"/>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3">
                    <a:moveTo>
                      <a:pt x="0" y="13"/>
                    </a:moveTo>
                    <a:lnTo>
                      <a:pt x="16" y="10"/>
                    </a:lnTo>
                    <a:lnTo>
                      <a:pt x="19" y="10"/>
                    </a:lnTo>
                    <a:lnTo>
                      <a:pt x="13" y="7"/>
                    </a:lnTo>
                    <a:lnTo>
                      <a:pt x="0" y="0"/>
                    </a:lnTo>
                    <a:lnTo>
                      <a:pt x="0" y="13"/>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26" name="Freeform 335"/>
              <p:cNvSpPr>
                <a:spLocks/>
              </p:cNvSpPr>
              <p:nvPr/>
            </p:nvSpPr>
            <p:spPr bwMode="auto">
              <a:xfrm>
                <a:off x="1230" y="2764"/>
                <a:ext cx="22" cy="22"/>
              </a:xfrm>
              <a:custGeom>
                <a:avLst/>
                <a:gdLst>
                  <a:gd name="T0" fmla="*/ 0 w 22"/>
                  <a:gd name="T1" fmla="*/ 22 h 22"/>
                  <a:gd name="T2" fmla="*/ 0 w 22"/>
                  <a:gd name="T3" fmla="*/ 22 h 22"/>
                  <a:gd name="T4" fmla="*/ 6 w 22"/>
                  <a:gd name="T5" fmla="*/ 22 h 22"/>
                  <a:gd name="T6" fmla="*/ 22 w 22"/>
                  <a:gd name="T7" fmla="*/ 19 h 22"/>
                  <a:gd name="T8" fmla="*/ 22 w 22"/>
                  <a:gd name="T9" fmla="*/ 6 h 22"/>
                  <a:gd name="T10" fmla="*/ 0 w 22"/>
                  <a:gd name="T11" fmla="*/ 0 h 22"/>
                  <a:gd name="T12" fmla="*/ 0 w 22"/>
                  <a:gd name="T13" fmla="*/ 22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22"/>
                    </a:moveTo>
                    <a:lnTo>
                      <a:pt x="0" y="22"/>
                    </a:lnTo>
                    <a:lnTo>
                      <a:pt x="6" y="22"/>
                    </a:lnTo>
                    <a:lnTo>
                      <a:pt x="22" y="19"/>
                    </a:lnTo>
                    <a:lnTo>
                      <a:pt x="22" y="6"/>
                    </a:lnTo>
                    <a:lnTo>
                      <a:pt x="0" y="0"/>
                    </a:lnTo>
                    <a:lnTo>
                      <a:pt x="0" y="22"/>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27" name="Freeform 336"/>
              <p:cNvSpPr>
                <a:spLocks/>
              </p:cNvSpPr>
              <p:nvPr/>
            </p:nvSpPr>
            <p:spPr bwMode="auto">
              <a:xfrm>
                <a:off x="1208" y="2758"/>
                <a:ext cx="22" cy="28"/>
              </a:xfrm>
              <a:custGeom>
                <a:avLst/>
                <a:gdLst>
                  <a:gd name="T0" fmla="*/ 0 w 22"/>
                  <a:gd name="T1" fmla="*/ 22 h 28"/>
                  <a:gd name="T2" fmla="*/ 9 w 22"/>
                  <a:gd name="T3" fmla="*/ 25 h 28"/>
                  <a:gd name="T4" fmla="*/ 9 w 22"/>
                  <a:gd name="T5" fmla="*/ 25 h 28"/>
                  <a:gd name="T6" fmla="*/ 22 w 22"/>
                  <a:gd name="T7" fmla="*/ 28 h 28"/>
                  <a:gd name="T8" fmla="*/ 22 w 22"/>
                  <a:gd name="T9" fmla="*/ 6 h 28"/>
                  <a:gd name="T10" fmla="*/ 6 w 22"/>
                  <a:gd name="T11" fmla="*/ 0 h 28"/>
                  <a:gd name="T12" fmla="*/ 6 w 22"/>
                  <a:gd name="T13" fmla="*/ 0 h 28"/>
                  <a:gd name="T14" fmla="*/ 0 w 22"/>
                  <a:gd name="T15" fmla="*/ 0 h 28"/>
                  <a:gd name="T16" fmla="*/ 0 w 22"/>
                  <a:gd name="T17" fmla="*/ 22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8"/>
                  <a:gd name="T29" fmla="*/ 22 w 22"/>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8">
                    <a:moveTo>
                      <a:pt x="0" y="22"/>
                    </a:moveTo>
                    <a:lnTo>
                      <a:pt x="9" y="25"/>
                    </a:lnTo>
                    <a:lnTo>
                      <a:pt x="22" y="28"/>
                    </a:lnTo>
                    <a:lnTo>
                      <a:pt x="22" y="6"/>
                    </a:lnTo>
                    <a:lnTo>
                      <a:pt x="6" y="0"/>
                    </a:lnTo>
                    <a:lnTo>
                      <a:pt x="0" y="0"/>
                    </a:lnTo>
                    <a:lnTo>
                      <a:pt x="0" y="22"/>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28" name="Freeform 337"/>
              <p:cNvSpPr>
                <a:spLocks/>
              </p:cNvSpPr>
              <p:nvPr/>
            </p:nvSpPr>
            <p:spPr bwMode="auto">
              <a:xfrm>
                <a:off x="1186" y="2758"/>
                <a:ext cx="22" cy="22"/>
              </a:xfrm>
              <a:custGeom>
                <a:avLst/>
                <a:gdLst>
                  <a:gd name="T0" fmla="*/ 0 w 22"/>
                  <a:gd name="T1" fmla="*/ 16 h 22"/>
                  <a:gd name="T2" fmla="*/ 22 w 22"/>
                  <a:gd name="T3" fmla="*/ 22 h 22"/>
                  <a:gd name="T4" fmla="*/ 22 w 22"/>
                  <a:gd name="T5" fmla="*/ 0 h 22"/>
                  <a:gd name="T6" fmla="*/ 22 w 22"/>
                  <a:gd name="T7" fmla="*/ 0 h 22"/>
                  <a:gd name="T8" fmla="*/ 6 w 22"/>
                  <a:gd name="T9" fmla="*/ 0 h 22"/>
                  <a:gd name="T10" fmla="*/ 0 w 22"/>
                  <a:gd name="T11" fmla="*/ 0 h 22"/>
                  <a:gd name="T12" fmla="*/ 0 w 22"/>
                  <a:gd name="T13" fmla="*/ 16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16"/>
                    </a:moveTo>
                    <a:lnTo>
                      <a:pt x="22" y="22"/>
                    </a:lnTo>
                    <a:lnTo>
                      <a:pt x="22" y="0"/>
                    </a:lnTo>
                    <a:lnTo>
                      <a:pt x="6" y="0"/>
                    </a:lnTo>
                    <a:lnTo>
                      <a:pt x="0" y="0"/>
                    </a:lnTo>
                    <a:lnTo>
                      <a:pt x="0" y="16"/>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29" name="Freeform 338"/>
              <p:cNvSpPr>
                <a:spLocks/>
              </p:cNvSpPr>
              <p:nvPr/>
            </p:nvSpPr>
            <p:spPr bwMode="auto">
              <a:xfrm>
                <a:off x="1163" y="2758"/>
                <a:ext cx="23" cy="16"/>
              </a:xfrm>
              <a:custGeom>
                <a:avLst/>
                <a:gdLst>
                  <a:gd name="T0" fmla="*/ 0 w 23"/>
                  <a:gd name="T1" fmla="*/ 3 h 16"/>
                  <a:gd name="T2" fmla="*/ 0 w 23"/>
                  <a:gd name="T3" fmla="*/ 9 h 16"/>
                  <a:gd name="T4" fmla="*/ 0 w 23"/>
                  <a:gd name="T5" fmla="*/ 9 h 16"/>
                  <a:gd name="T6" fmla="*/ 4 w 23"/>
                  <a:gd name="T7" fmla="*/ 9 h 16"/>
                  <a:gd name="T8" fmla="*/ 23 w 23"/>
                  <a:gd name="T9" fmla="*/ 16 h 16"/>
                  <a:gd name="T10" fmla="*/ 23 w 23"/>
                  <a:gd name="T11" fmla="*/ 0 h 16"/>
                  <a:gd name="T12" fmla="*/ 0 w 23"/>
                  <a:gd name="T13" fmla="*/ 3 h 16"/>
                  <a:gd name="T14" fmla="*/ 0 60000 65536"/>
                  <a:gd name="T15" fmla="*/ 0 60000 65536"/>
                  <a:gd name="T16" fmla="*/ 0 60000 65536"/>
                  <a:gd name="T17" fmla="*/ 0 60000 65536"/>
                  <a:gd name="T18" fmla="*/ 0 60000 65536"/>
                  <a:gd name="T19" fmla="*/ 0 60000 65536"/>
                  <a:gd name="T20" fmla="*/ 0 60000 65536"/>
                  <a:gd name="T21" fmla="*/ 0 w 23"/>
                  <a:gd name="T22" fmla="*/ 0 h 16"/>
                  <a:gd name="T23" fmla="*/ 23 w 23"/>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16">
                    <a:moveTo>
                      <a:pt x="0" y="3"/>
                    </a:moveTo>
                    <a:lnTo>
                      <a:pt x="0" y="9"/>
                    </a:lnTo>
                    <a:lnTo>
                      <a:pt x="4" y="9"/>
                    </a:lnTo>
                    <a:lnTo>
                      <a:pt x="23" y="16"/>
                    </a:lnTo>
                    <a:lnTo>
                      <a:pt x="23" y="0"/>
                    </a:lnTo>
                    <a:lnTo>
                      <a:pt x="0" y="3"/>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30" name="Freeform 339"/>
              <p:cNvSpPr>
                <a:spLocks/>
              </p:cNvSpPr>
              <p:nvPr/>
            </p:nvSpPr>
            <p:spPr bwMode="auto">
              <a:xfrm>
                <a:off x="1160" y="2761"/>
                <a:ext cx="3" cy="6"/>
              </a:xfrm>
              <a:custGeom>
                <a:avLst/>
                <a:gdLst>
                  <a:gd name="T0" fmla="*/ 3 w 3"/>
                  <a:gd name="T1" fmla="*/ 0 h 6"/>
                  <a:gd name="T2" fmla="*/ 0 w 3"/>
                  <a:gd name="T3" fmla="*/ 0 h 6"/>
                  <a:gd name="T4" fmla="*/ 0 w 3"/>
                  <a:gd name="T5" fmla="*/ 0 h 6"/>
                  <a:gd name="T6" fmla="*/ 0 w 3"/>
                  <a:gd name="T7" fmla="*/ 3 h 6"/>
                  <a:gd name="T8" fmla="*/ 3 w 3"/>
                  <a:gd name="T9" fmla="*/ 6 h 6"/>
                  <a:gd name="T10" fmla="*/ 3 w 3"/>
                  <a:gd name="T11" fmla="*/ 0 h 6"/>
                  <a:gd name="T12" fmla="*/ 0 60000 65536"/>
                  <a:gd name="T13" fmla="*/ 0 60000 65536"/>
                  <a:gd name="T14" fmla="*/ 0 60000 65536"/>
                  <a:gd name="T15" fmla="*/ 0 60000 65536"/>
                  <a:gd name="T16" fmla="*/ 0 60000 65536"/>
                  <a:gd name="T17" fmla="*/ 0 60000 65536"/>
                  <a:gd name="T18" fmla="*/ 0 w 3"/>
                  <a:gd name="T19" fmla="*/ 0 h 6"/>
                  <a:gd name="T20" fmla="*/ 3 w 3"/>
                  <a:gd name="T21" fmla="*/ 6 h 6"/>
                </a:gdLst>
                <a:ahLst/>
                <a:cxnLst>
                  <a:cxn ang="T12">
                    <a:pos x="T0" y="T1"/>
                  </a:cxn>
                  <a:cxn ang="T13">
                    <a:pos x="T2" y="T3"/>
                  </a:cxn>
                  <a:cxn ang="T14">
                    <a:pos x="T4" y="T5"/>
                  </a:cxn>
                  <a:cxn ang="T15">
                    <a:pos x="T6" y="T7"/>
                  </a:cxn>
                  <a:cxn ang="T16">
                    <a:pos x="T8" y="T9"/>
                  </a:cxn>
                  <a:cxn ang="T17">
                    <a:pos x="T10" y="T11"/>
                  </a:cxn>
                </a:cxnLst>
                <a:rect l="T18" t="T19" r="T20" b="T21"/>
                <a:pathLst>
                  <a:path w="3" h="6">
                    <a:moveTo>
                      <a:pt x="3" y="0"/>
                    </a:moveTo>
                    <a:lnTo>
                      <a:pt x="0" y="0"/>
                    </a:lnTo>
                    <a:lnTo>
                      <a:pt x="0" y="3"/>
                    </a:lnTo>
                    <a:lnTo>
                      <a:pt x="3" y="6"/>
                    </a:lnTo>
                    <a:lnTo>
                      <a:pt x="3" y="0"/>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31" name="Freeform 340"/>
              <p:cNvSpPr>
                <a:spLocks/>
              </p:cNvSpPr>
              <p:nvPr/>
            </p:nvSpPr>
            <p:spPr bwMode="auto">
              <a:xfrm>
                <a:off x="1318" y="2767"/>
                <a:ext cx="4" cy="3"/>
              </a:xfrm>
              <a:custGeom>
                <a:avLst/>
                <a:gdLst>
                  <a:gd name="T0" fmla="*/ 0 w 4"/>
                  <a:gd name="T1" fmla="*/ 3 h 3"/>
                  <a:gd name="T2" fmla="*/ 4 w 4"/>
                  <a:gd name="T3" fmla="*/ 3 h 3"/>
                  <a:gd name="T4" fmla="*/ 4 w 4"/>
                  <a:gd name="T5" fmla="*/ 3 h 3"/>
                  <a:gd name="T6" fmla="*/ 4 w 4"/>
                  <a:gd name="T7" fmla="*/ 3 h 3"/>
                  <a:gd name="T8" fmla="*/ 0 w 4"/>
                  <a:gd name="T9" fmla="*/ 0 h 3"/>
                  <a:gd name="T10" fmla="*/ 0 w 4"/>
                  <a:gd name="T11" fmla="*/ 3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0" y="3"/>
                    </a:moveTo>
                    <a:lnTo>
                      <a:pt x="4" y="3"/>
                    </a:lnTo>
                    <a:lnTo>
                      <a:pt x="0" y="0"/>
                    </a:lnTo>
                    <a:lnTo>
                      <a:pt x="0" y="3"/>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32" name="Freeform 341"/>
              <p:cNvSpPr>
                <a:spLocks/>
              </p:cNvSpPr>
              <p:nvPr/>
            </p:nvSpPr>
            <p:spPr bwMode="auto">
              <a:xfrm>
                <a:off x="1296" y="2758"/>
                <a:ext cx="22" cy="19"/>
              </a:xfrm>
              <a:custGeom>
                <a:avLst/>
                <a:gdLst>
                  <a:gd name="T0" fmla="*/ 0 w 22"/>
                  <a:gd name="T1" fmla="*/ 19 h 19"/>
                  <a:gd name="T2" fmla="*/ 22 w 22"/>
                  <a:gd name="T3" fmla="*/ 12 h 19"/>
                  <a:gd name="T4" fmla="*/ 22 w 22"/>
                  <a:gd name="T5" fmla="*/ 9 h 19"/>
                  <a:gd name="T6" fmla="*/ 22 w 22"/>
                  <a:gd name="T7" fmla="*/ 9 h 19"/>
                  <a:gd name="T8" fmla="*/ 19 w 22"/>
                  <a:gd name="T9" fmla="*/ 6 h 19"/>
                  <a:gd name="T10" fmla="*/ 0 w 22"/>
                  <a:gd name="T11" fmla="*/ 0 h 19"/>
                  <a:gd name="T12" fmla="*/ 0 w 22"/>
                  <a:gd name="T13" fmla="*/ 19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0" y="19"/>
                    </a:moveTo>
                    <a:lnTo>
                      <a:pt x="22" y="12"/>
                    </a:lnTo>
                    <a:lnTo>
                      <a:pt x="22" y="9"/>
                    </a:lnTo>
                    <a:lnTo>
                      <a:pt x="19" y="6"/>
                    </a:lnTo>
                    <a:lnTo>
                      <a:pt x="0" y="0"/>
                    </a:lnTo>
                    <a:lnTo>
                      <a:pt x="0" y="19"/>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33" name="Freeform 342"/>
              <p:cNvSpPr>
                <a:spLocks/>
              </p:cNvSpPr>
              <p:nvPr/>
            </p:nvSpPr>
            <p:spPr bwMode="auto">
              <a:xfrm>
                <a:off x="1274" y="2751"/>
                <a:ext cx="22" cy="26"/>
              </a:xfrm>
              <a:custGeom>
                <a:avLst/>
                <a:gdLst>
                  <a:gd name="T0" fmla="*/ 0 w 22"/>
                  <a:gd name="T1" fmla="*/ 23 h 26"/>
                  <a:gd name="T2" fmla="*/ 0 w 22"/>
                  <a:gd name="T3" fmla="*/ 23 h 26"/>
                  <a:gd name="T4" fmla="*/ 16 w 22"/>
                  <a:gd name="T5" fmla="*/ 26 h 26"/>
                  <a:gd name="T6" fmla="*/ 22 w 22"/>
                  <a:gd name="T7" fmla="*/ 26 h 26"/>
                  <a:gd name="T8" fmla="*/ 22 w 22"/>
                  <a:gd name="T9" fmla="*/ 7 h 26"/>
                  <a:gd name="T10" fmla="*/ 0 w 22"/>
                  <a:gd name="T11" fmla="*/ 0 h 26"/>
                  <a:gd name="T12" fmla="*/ 0 w 22"/>
                  <a:gd name="T13" fmla="*/ 23 h 26"/>
                  <a:gd name="T14" fmla="*/ 0 60000 65536"/>
                  <a:gd name="T15" fmla="*/ 0 60000 65536"/>
                  <a:gd name="T16" fmla="*/ 0 60000 65536"/>
                  <a:gd name="T17" fmla="*/ 0 60000 65536"/>
                  <a:gd name="T18" fmla="*/ 0 60000 65536"/>
                  <a:gd name="T19" fmla="*/ 0 60000 65536"/>
                  <a:gd name="T20" fmla="*/ 0 60000 65536"/>
                  <a:gd name="T21" fmla="*/ 0 w 22"/>
                  <a:gd name="T22" fmla="*/ 0 h 26"/>
                  <a:gd name="T23" fmla="*/ 22 w 22"/>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6">
                    <a:moveTo>
                      <a:pt x="0" y="23"/>
                    </a:moveTo>
                    <a:lnTo>
                      <a:pt x="0" y="23"/>
                    </a:lnTo>
                    <a:lnTo>
                      <a:pt x="16" y="26"/>
                    </a:lnTo>
                    <a:lnTo>
                      <a:pt x="22" y="26"/>
                    </a:lnTo>
                    <a:lnTo>
                      <a:pt x="22" y="7"/>
                    </a:lnTo>
                    <a:lnTo>
                      <a:pt x="0" y="0"/>
                    </a:lnTo>
                    <a:lnTo>
                      <a:pt x="0" y="23"/>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34" name="Freeform 343"/>
              <p:cNvSpPr>
                <a:spLocks/>
              </p:cNvSpPr>
              <p:nvPr/>
            </p:nvSpPr>
            <p:spPr bwMode="auto">
              <a:xfrm>
                <a:off x="1252" y="2748"/>
                <a:ext cx="22" cy="26"/>
              </a:xfrm>
              <a:custGeom>
                <a:avLst/>
                <a:gdLst>
                  <a:gd name="T0" fmla="*/ 0 w 22"/>
                  <a:gd name="T1" fmla="*/ 19 h 26"/>
                  <a:gd name="T2" fmla="*/ 19 w 22"/>
                  <a:gd name="T3" fmla="*/ 26 h 26"/>
                  <a:gd name="T4" fmla="*/ 19 w 22"/>
                  <a:gd name="T5" fmla="*/ 26 h 26"/>
                  <a:gd name="T6" fmla="*/ 22 w 22"/>
                  <a:gd name="T7" fmla="*/ 26 h 26"/>
                  <a:gd name="T8" fmla="*/ 22 w 22"/>
                  <a:gd name="T9" fmla="*/ 3 h 26"/>
                  <a:gd name="T10" fmla="*/ 13 w 22"/>
                  <a:gd name="T11" fmla="*/ 0 h 26"/>
                  <a:gd name="T12" fmla="*/ 13 w 22"/>
                  <a:gd name="T13" fmla="*/ 0 h 26"/>
                  <a:gd name="T14" fmla="*/ 0 w 22"/>
                  <a:gd name="T15" fmla="*/ 0 h 26"/>
                  <a:gd name="T16" fmla="*/ 0 w 22"/>
                  <a:gd name="T17" fmla="*/ 19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6"/>
                  <a:gd name="T29" fmla="*/ 22 w 22"/>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6">
                    <a:moveTo>
                      <a:pt x="0" y="19"/>
                    </a:moveTo>
                    <a:lnTo>
                      <a:pt x="19" y="26"/>
                    </a:lnTo>
                    <a:lnTo>
                      <a:pt x="22" y="26"/>
                    </a:lnTo>
                    <a:lnTo>
                      <a:pt x="22" y="3"/>
                    </a:lnTo>
                    <a:lnTo>
                      <a:pt x="13" y="0"/>
                    </a:lnTo>
                    <a:lnTo>
                      <a:pt x="0" y="0"/>
                    </a:lnTo>
                    <a:lnTo>
                      <a:pt x="0" y="19"/>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35" name="Freeform 344"/>
              <p:cNvSpPr>
                <a:spLocks/>
              </p:cNvSpPr>
              <p:nvPr/>
            </p:nvSpPr>
            <p:spPr bwMode="auto">
              <a:xfrm>
                <a:off x="1230" y="2748"/>
                <a:ext cx="22" cy="19"/>
              </a:xfrm>
              <a:custGeom>
                <a:avLst/>
                <a:gdLst>
                  <a:gd name="T0" fmla="*/ 0 w 22"/>
                  <a:gd name="T1" fmla="*/ 13 h 19"/>
                  <a:gd name="T2" fmla="*/ 22 w 22"/>
                  <a:gd name="T3" fmla="*/ 19 h 19"/>
                  <a:gd name="T4" fmla="*/ 22 w 22"/>
                  <a:gd name="T5" fmla="*/ 0 h 19"/>
                  <a:gd name="T6" fmla="*/ 22 w 22"/>
                  <a:gd name="T7" fmla="*/ 0 h 19"/>
                  <a:gd name="T8" fmla="*/ 16 w 22"/>
                  <a:gd name="T9" fmla="*/ 0 h 19"/>
                  <a:gd name="T10" fmla="*/ 0 w 22"/>
                  <a:gd name="T11" fmla="*/ 3 h 19"/>
                  <a:gd name="T12" fmla="*/ 0 w 22"/>
                  <a:gd name="T13" fmla="*/ 13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0" y="13"/>
                    </a:moveTo>
                    <a:lnTo>
                      <a:pt x="22" y="19"/>
                    </a:lnTo>
                    <a:lnTo>
                      <a:pt x="22" y="0"/>
                    </a:lnTo>
                    <a:lnTo>
                      <a:pt x="16" y="0"/>
                    </a:lnTo>
                    <a:lnTo>
                      <a:pt x="0" y="3"/>
                    </a:lnTo>
                    <a:lnTo>
                      <a:pt x="0" y="1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36" name="Freeform 345"/>
              <p:cNvSpPr>
                <a:spLocks/>
              </p:cNvSpPr>
              <p:nvPr/>
            </p:nvSpPr>
            <p:spPr bwMode="auto">
              <a:xfrm>
                <a:off x="1214" y="2751"/>
                <a:ext cx="16" cy="10"/>
              </a:xfrm>
              <a:custGeom>
                <a:avLst/>
                <a:gdLst>
                  <a:gd name="T0" fmla="*/ 6 w 16"/>
                  <a:gd name="T1" fmla="*/ 7 h 10"/>
                  <a:gd name="T2" fmla="*/ 16 w 16"/>
                  <a:gd name="T3" fmla="*/ 10 h 10"/>
                  <a:gd name="T4" fmla="*/ 16 w 16"/>
                  <a:gd name="T5" fmla="*/ 0 h 10"/>
                  <a:gd name="T6" fmla="*/ 3 w 16"/>
                  <a:gd name="T7" fmla="*/ 0 h 10"/>
                  <a:gd name="T8" fmla="*/ 3 w 16"/>
                  <a:gd name="T9" fmla="*/ 0 h 10"/>
                  <a:gd name="T10" fmla="*/ 0 w 16"/>
                  <a:gd name="T11" fmla="*/ 4 h 10"/>
                  <a:gd name="T12" fmla="*/ 0 w 16"/>
                  <a:gd name="T13" fmla="*/ 4 h 10"/>
                  <a:gd name="T14" fmla="*/ 6 w 16"/>
                  <a:gd name="T15" fmla="*/ 7 h 10"/>
                  <a:gd name="T16" fmla="*/ 6 w 16"/>
                  <a:gd name="T17" fmla="*/ 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0"/>
                  <a:gd name="T29" fmla="*/ 16 w 1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0">
                    <a:moveTo>
                      <a:pt x="6" y="7"/>
                    </a:moveTo>
                    <a:lnTo>
                      <a:pt x="16" y="10"/>
                    </a:lnTo>
                    <a:lnTo>
                      <a:pt x="16" y="0"/>
                    </a:lnTo>
                    <a:lnTo>
                      <a:pt x="3" y="0"/>
                    </a:lnTo>
                    <a:lnTo>
                      <a:pt x="0" y="4"/>
                    </a:lnTo>
                    <a:lnTo>
                      <a:pt x="6" y="7"/>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37" name="Freeform 346"/>
              <p:cNvSpPr>
                <a:spLocks/>
              </p:cNvSpPr>
              <p:nvPr/>
            </p:nvSpPr>
            <p:spPr bwMode="auto">
              <a:xfrm>
                <a:off x="1363" y="2755"/>
                <a:ext cx="12" cy="9"/>
              </a:xfrm>
              <a:custGeom>
                <a:avLst/>
                <a:gdLst>
                  <a:gd name="T0" fmla="*/ 0 w 12"/>
                  <a:gd name="T1" fmla="*/ 0 h 9"/>
                  <a:gd name="T2" fmla="*/ 0 w 12"/>
                  <a:gd name="T3" fmla="*/ 9 h 9"/>
                  <a:gd name="T4" fmla="*/ 9 w 12"/>
                  <a:gd name="T5" fmla="*/ 6 h 9"/>
                  <a:gd name="T6" fmla="*/ 9 w 12"/>
                  <a:gd name="T7" fmla="*/ 6 h 9"/>
                  <a:gd name="T8" fmla="*/ 12 w 12"/>
                  <a:gd name="T9" fmla="*/ 6 h 9"/>
                  <a:gd name="T10" fmla="*/ 12 w 12"/>
                  <a:gd name="T11" fmla="*/ 3 h 9"/>
                  <a:gd name="T12" fmla="*/ 3 w 12"/>
                  <a:gd name="T13" fmla="*/ 0 h 9"/>
                  <a:gd name="T14" fmla="*/ 0 w 12"/>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9"/>
                  <a:gd name="T26" fmla="*/ 12 w 12"/>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9">
                    <a:moveTo>
                      <a:pt x="0" y="0"/>
                    </a:moveTo>
                    <a:lnTo>
                      <a:pt x="0" y="9"/>
                    </a:lnTo>
                    <a:lnTo>
                      <a:pt x="9" y="6"/>
                    </a:lnTo>
                    <a:lnTo>
                      <a:pt x="12" y="6"/>
                    </a:lnTo>
                    <a:lnTo>
                      <a:pt x="12" y="3"/>
                    </a:lnTo>
                    <a:lnTo>
                      <a:pt x="3" y="0"/>
                    </a:lnTo>
                    <a:lnTo>
                      <a:pt x="0"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38" name="Freeform 347"/>
              <p:cNvSpPr>
                <a:spLocks/>
              </p:cNvSpPr>
              <p:nvPr/>
            </p:nvSpPr>
            <p:spPr bwMode="auto">
              <a:xfrm>
                <a:off x="1341" y="2748"/>
                <a:ext cx="22" cy="19"/>
              </a:xfrm>
              <a:custGeom>
                <a:avLst/>
                <a:gdLst>
                  <a:gd name="T0" fmla="*/ 22 w 22"/>
                  <a:gd name="T1" fmla="*/ 7 h 19"/>
                  <a:gd name="T2" fmla="*/ 0 w 22"/>
                  <a:gd name="T3" fmla="*/ 0 h 19"/>
                  <a:gd name="T4" fmla="*/ 0 w 22"/>
                  <a:gd name="T5" fmla="*/ 19 h 19"/>
                  <a:gd name="T6" fmla="*/ 0 w 22"/>
                  <a:gd name="T7" fmla="*/ 19 h 19"/>
                  <a:gd name="T8" fmla="*/ 3 w 22"/>
                  <a:gd name="T9" fmla="*/ 19 h 19"/>
                  <a:gd name="T10" fmla="*/ 22 w 22"/>
                  <a:gd name="T11" fmla="*/ 16 h 19"/>
                  <a:gd name="T12" fmla="*/ 22 w 22"/>
                  <a:gd name="T13" fmla="*/ 7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22" y="7"/>
                    </a:moveTo>
                    <a:lnTo>
                      <a:pt x="0" y="0"/>
                    </a:lnTo>
                    <a:lnTo>
                      <a:pt x="0" y="19"/>
                    </a:lnTo>
                    <a:lnTo>
                      <a:pt x="3" y="19"/>
                    </a:lnTo>
                    <a:lnTo>
                      <a:pt x="22" y="16"/>
                    </a:lnTo>
                    <a:lnTo>
                      <a:pt x="22" y="7"/>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39" name="Freeform 348"/>
              <p:cNvSpPr>
                <a:spLocks/>
              </p:cNvSpPr>
              <p:nvPr/>
            </p:nvSpPr>
            <p:spPr bwMode="auto">
              <a:xfrm>
                <a:off x="1318" y="2742"/>
                <a:ext cx="23" cy="25"/>
              </a:xfrm>
              <a:custGeom>
                <a:avLst/>
                <a:gdLst>
                  <a:gd name="T0" fmla="*/ 23 w 23"/>
                  <a:gd name="T1" fmla="*/ 6 h 25"/>
                  <a:gd name="T2" fmla="*/ 0 w 23"/>
                  <a:gd name="T3" fmla="*/ 0 h 25"/>
                  <a:gd name="T4" fmla="*/ 0 w 23"/>
                  <a:gd name="T5" fmla="*/ 19 h 25"/>
                  <a:gd name="T6" fmla="*/ 7 w 23"/>
                  <a:gd name="T7" fmla="*/ 22 h 25"/>
                  <a:gd name="T8" fmla="*/ 7 w 23"/>
                  <a:gd name="T9" fmla="*/ 22 h 25"/>
                  <a:gd name="T10" fmla="*/ 23 w 23"/>
                  <a:gd name="T11" fmla="*/ 25 h 25"/>
                  <a:gd name="T12" fmla="*/ 23 w 23"/>
                  <a:gd name="T13" fmla="*/ 6 h 25"/>
                  <a:gd name="T14" fmla="*/ 0 60000 65536"/>
                  <a:gd name="T15" fmla="*/ 0 60000 65536"/>
                  <a:gd name="T16" fmla="*/ 0 60000 65536"/>
                  <a:gd name="T17" fmla="*/ 0 60000 65536"/>
                  <a:gd name="T18" fmla="*/ 0 60000 65536"/>
                  <a:gd name="T19" fmla="*/ 0 60000 65536"/>
                  <a:gd name="T20" fmla="*/ 0 60000 65536"/>
                  <a:gd name="T21" fmla="*/ 0 w 23"/>
                  <a:gd name="T22" fmla="*/ 0 h 25"/>
                  <a:gd name="T23" fmla="*/ 23 w 2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5">
                    <a:moveTo>
                      <a:pt x="23" y="6"/>
                    </a:moveTo>
                    <a:lnTo>
                      <a:pt x="0" y="0"/>
                    </a:lnTo>
                    <a:lnTo>
                      <a:pt x="0" y="19"/>
                    </a:lnTo>
                    <a:lnTo>
                      <a:pt x="7" y="22"/>
                    </a:lnTo>
                    <a:lnTo>
                      <a:pt x="23" y="25"/>
                    </a:lnTo>
                    <a:lnTo>
                      <a:pt x="23" y="6"/>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40" name="Freeform 349"/>
              <p:cNvSpPr>
                <a:spLocks/>
              </p:cNvSpPr>
              <p:nvPr/>
            </p:nvSpPr>
            <p:spPr bwMode="auto">
              <a:xfrm>
                <a:off x="1296" y="2739"/>
                <a:ext cx="22" cy="22"/>
              </a:xfrm>
              <a:custGeom>
                <a:avLst/>
                <a:gdLst>
                  <a:gd name="T0" fmla="*/ 22 w 22"/>
                  <a:gd name="T1" fmla="*/ 3 h 22"/>
                  <a:gd name="T2" fmla="*/ 22 w 22"/>
                  <a:gd name="T3" fmla="*/ 3 h 22"/>
                  <a:gd name="T4" fmla="*/ 22 w 22"/>
                  <a:gd name="T5" fmla="*/ 3 h 22"/>
                  <a:gd name="T6" fmla="*/ 3 w 22"/>
                  <a:gd name="T7" fmla="*/ 0 h 22"/>
                  <a:gd name="T8" fmla="*/ 0 w 22"/>
                  <a:gd name="T9" fmla="*/ 0 h 22"/>
                  <a:gd name="T10" fmla="*/ 0 w 22"/>
                  <a:gd name="T11" fmla="*/ 16 h 22"/>
                  <a:gd name="T12" fmla="*/ 22 w 22"/>
                  <a:gd name="T13" fmla="*/ 22 h 22"/>
                  <a:gd name="T14" fmla="*/ 22 w 22"/>
                  <a:gd name="T15" fmla="*/ 3 h 22"/>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22"/>
                  <a:gd name="T26" fmla="*/ 22 w 22"/>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22">
                    <a:moveTo>
                      <a:pt x="22" y="3"/>
                    </a:moveTo>
                    <a:lnTo>
                      <a:pt x="22" y="3"/>
                    </a:lnTo>
                    <a:lnTo>
                      <a:pt x="3" y="0"/>
                    </a:lnTo>
                    <a:lnTo>
                      <a:pt x="0" y="0"/>
                    </a:lnTo>
                    <a:lnTo>
                      <a:pt x="0" y="16"/>
                    </a:lnTo>
                    <a:lnTo>
                      <a:pt x="22" y="22"/>
                    </a:lnTo>
                    <a:lnTo>
                      <a:pt x="22" y="3"/>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41" name="Freeform 350"/>
              <p:cNvSpPr>
                <a:spLocks/>
              </p:cNvSpPr>
              <p:nvPr/>
            </p:nvSpPr>
            <p:spPr bwMode="auto">
              <a:xfrm>
                <a:off x="1274" y="2739"/>
                <a:ext cx="22" cy="16"/>
              </a:xfrm>
              <a:custGeom>
                <a:avLst/>
                <a:gdLst>
                  <a:gd name="T0" fmla="*/ 22 w 22"/>
                  <a:gd name="T1" fmla="*/ 0 h 16"/>
                  <a:gd name="T2" fmla="*/ 0 w 22"/>
                  <a:gd name="T3" fmla="*/ 3 h 16"/>
                  <a:gd name="T4" fmla="*/ 0 w 22"/>
                  <a:gd name="T5" fmla="*/ 9 h 16"/>
                  <a:gd name="T6" fmla="*/ 0 w 22"/>
                  <a:gd name="T7" fmla="*/ 9 h 16"/>
                  <a:gd name="T8" fmla="*/ 0 w 22"/>
                  <a:gd name="T9" fmla="*/ 9 h 16"/>
                  <a:gd name="T10" fmla="*/ 22 w 22"/>
                  <a:gd name="T11" fmla="*/ 16 h 16"/>
                  <a:gd name="T12" fmla="*/ 22 w 22"/>
                  <a:gd name="T13" fmla="*/ 0 h 16"/>
                  <a:gd name="T14" fmla="*/ 0 60000 65536"/>
                  <a:gd name="T15" fmla="*/ 0 60000 65536"/>
                  <a:gd name="T16" fmla="*/ 0 60000 65536"/>
                  <a:gd name="T17" fmla="*/ 0 60000 65536"/>
                  <a:gd name="T18" fmla="*/ 0 60000 65536"/>
                  <a:gd name="T19" fmla="*/ 0 60000 65536"/>
                  <a:gd name="T20" fmla="*/ 0 60000 65536"/>
                  <a:gd name="T21" fmla="*/ 0 w 22"/>
                  <a:gd name="T22" fmla="*/ 0 h 16"/>
                  <a:gd name="T23" fmla="*/ 22 w 22"/>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6">
                    <a:moveTo>
                      <a:pt x="22" y="0"/>
                    </a:moveTo>
                    <a:lnTo>
                      <a:pt x="0" y="3"/>
                    </a:lnTo>
                    <a:lnTo>
                      <a:pt x="0" y="9"/>
                    </a:lnTo>
                    <a:lnTo>
                      <a:pt x="22" y="16"/>
                    </a:lnTo>
                    <a:lnTo>
                      <a:pt x="22" y="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42" name="Freeform 351"/>
              <p:cNvSpPr>
                <a:spLocks/>
              </p:cNvSpPr>
              <p:nvPr/>
            </p:nvSpPr>
            <p:spPr bwMode="auto">
              <a:xfrm>
                <a:off x="1268" y="2742"/>
                <a:ext cx="6" cy="6"/>
              </a:xfrm>
              <a:custGeom>
                <a:avLst/>
                <a:gdLst>
                  <a:gd name="T0" fmla="*/ 6 w 6"/>
                  <a:gd name="T1" fmla="*/ 0 h 6"/>
                  <a:gd name="T2" fmla="*/ 0 w 6"/>
                  <a:gd name="T3" fmla="*/ 0 h 6"/>
                  <a:gd name="T4" fmla="*/ 0 w 6"/>
                  <a:gd name="T5" fmla="*/ 0 h 6"/>
                  <a:gd name="T6" fmla="*/ 0 w 6"/>
                  <a:gd name="T7" fmla="*/ 3 h 6"/>
                  <a:gd name="T8" fmla="*/ 0 w 6"/>
                  <a:gd name="T9" fmla="*/ 3 h 6"/>
                  <a:gd name="T10" fmla="*/ 6 w 6"/>
                  <a:gd name="T11" fmla="*/ 6 h 6"/>
                  <a:gd name="T12" fmla="*/ 6 w 6"/>
                  <a:gd name="T13" fmla="*/ 0 h 6"/>
                  <a:gd name="T14" fmla="*/ 0 60000 65536"/>
                  <a:gd name="T15" fmla="*/ 0 60000 65536"/>
                  <a:gd name="T16" fmla="*/ 0 60000 65536"/>
                  <a:gd name="T17" fmla="*/ 0 60000 65536"/>
                  <a:gd name="T18" fmla="*/ 0 60000 65536"/>
                  <a:gd name="T19" fmla="*/ 0 60000 65536"/>
                  <a:gd name="T20" fmla="*/ 0 60000 65536"/>
                  <a:gd name="T21" fmla="*/ 0 w 6"/>
                  <a:gd name="T22" fmla="*/ 0 h 6"/>
                  <a:gd name="T23" fmla="*/ 6 w 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6">
                    <a:moveTo>
                      <a:pt x="6" y="0"/>
                    </a:moveTo>
                    <a:lnTo>
                      <a:pt x="0" y="0"/>
                    </a:lnTo>
                    <a:lnTo>
                      <a:pt x="0" y="3"/>
                    </a:lnTo>
                    <a:lnTo>
                      <a:pt x="6" y="6"/>
                    </a:lnTo>
                    <a:lnTo>
                      <a:pt x="6"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43" name="Freeform 352"/>
              <p:cNvSpPr>
                <a:spLocks/>
              </p:cNvSpPr>
              <p:nvPr/>
            </p:nvSpPr>
            <p:spPr bwMode="auto">
              <a:xfrm>
                <a:off x="1407" y="2745"/>
                <a:ext cx="16" cy="10"/>
              </a:xfrm>
              <a:custGeom>
                <a:avLst/>
                <a:gdLst>
                  <a:gd name="T0" fmla="*/ 0 w 16"/>
                  <a:gd name="T1" fmla="*/ 0 h 10"/>
                  <a:gd name="T2" fmla="*/ 0 w 16"/>
                  <a:gd name="T3" fmla="*/ 10 h 10"/>
                  <a:gd name="T4" fmla="*/ 16 w 16"/>
                  <a:gd name="T5" fmla="*/ 6 h 10"/>
                  <a:gd name="T6" fmla="*/ 16 w 16"/>
                  <a:gd name="T7" fmla="*/ 6 h 10"/>
                  <a:gd name="T8" fmla="*/ 16 w 16"/>
                  <a:gd name="T9" fmla="*/ 6 h 10"/>
                  <a:gd name="T10" fmla="*/ 16 w 16"/>
                  <a:gd name="T11" fmla="*/ 6 h 10"/>
                  <a:gd name="T12" fmla="*/ 9 w 16"/>
                  <a:gd name="T13" fmla="*/ 3 h 10"/>
                  <a:gd name="T14" fmla="*/ 0 w 16"/>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0"/>
                  <a:gd name="T26" fmla="*/ 16 w 16"/>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0">
                    <a:moveTo>
                      <a:pt x="0" y="0"/>
                    </a:moveTo>
                    <a:lnTo>
                      <a:pt x="0" y="10"/>
                    </a:lnTo>
                    <a:lnTo>
                      <a:pt x="16" y="6"/>
                    </a:lnTo>
                    <a:lnTo>
                      <a:pt x="9" y="3"/>
                    </a:lnTo>
                    <a:lnTo>
                      <a:pt x="0" y="0"/>
                    </a:ln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44" name="Freeform 353"/>
              <p:cNvSpPr>
                <a:spLocks/>
              </p:cNvSpPr>
              <p:nvPr/>
            </p:nvSpPr>
            <p:spPr bwMode="auto">
              <a:xfrm>
                <a:off x="1385" y="2736"/>
                <a:ext cx="22" cy="22"/>
              </a:xfrm>
              <a:custGeom>
                <a:avLst/>
                <a:gdLst>
                  <a:gd name="T0" fmla="*/ 22 w 22"/>
                  <a:gd name="T1" fmla="*/ 9 h 22"/>
                  <a:gd name="T2" fmla="*/ 0 w 22"/>
                  <a:gd name="T3" fmla="*/ 0 h 22"/>
                  <a:gd name="T4" fmla="*/ 0 w 22"/>
                  <a:gd name="T5" fmla="*/ 22 h 22"/>
                  <a:gd name="T6" fmla="*/ 0 w 22"/>
                  <a:gd name="T7" fmla="*/ 22 h 22"/>
                  <a:gd name="T8" fmla="*/ 9 w 22"/>
                  <a:gd name="T9" fmla="*/ 22 h 22"/>
                  <a:gd name="T10" fmla="*/ 22 w 22"/>
                  <a:gd name="T11" fmla="*/ 19 h 22"/>
                  <a:gd name="T12" fmla="*/ 22 w 22"/>
                  <a:gd name="T13" fmla="*/ 9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9"/>
                    </a:moveTo>
                    <a:lnTo>
                      <a:pt x="0" y="0"/>
                    </a:lnTo>
                    <a:lnTo>
                      <a:pt x="0" y="22"/>
                    </a:lnTo>
                    <a:lnTo>
                      <a:pt x="9" y="22"/>
                    </a:lnTo>
                    <a:lnTo>
                      <a:pt x="22" y="19"/>
                    </a:lnTo>
                    <a:lnTo>
                      <a:pt x="22" y="9"/>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45" name="Freeform 354"/>
              <p:cNvSpPr>
                <a:spLocks/>
              </p:cNvSpPr>
              <p:nvPr/>
            </p:nvSpPr>
            <p:spPr bwMode="auto">
              <a:xfrm>
                <a:off x="1363" y="2729"/>
                <a:ext cx="22" cy="29"/>
              </a:xfrm>
              <a:custGeom>
                <a:avLst/>
                <a:gdLst>
                  <a:gd name="T0" fmla="*/ 22 w 22"/>
                  <a:gd name="T1" fmla="*/ 7 h 29"/>
                  <a:gd name="T2" fmla="*/ 3 w 22"/>
                  <a:gd name="T3" fmla="*/ 3 h 29"/>
                  <a:gd name="T4" fmla="*/ 3 w 22"/>
                  <a:gd name="T5" fmla="*/ 3 h 29"/>
                  <a:gd name="T6" fmla="*/ 0 w 22"/>
                  <a:gd name="T7" fmla="*/ 0 h 29"/>
                  <a:gd name="T8" fmla="*/ 0 w 22"/>
                  <a:gd name="T9" fmla="*/ 22 h 29"/>
                  <a:gd name="T10" fmla="*/ 12 w 22"/>
                  <a:gd name="T11" fmla="*/ 26 h 29"/>
                  <a:gd name="T12" fmla="*/ 12 w 22"/>
                  <a:gd name="T13" fmla="*/ 26 h 29"/>
                  <a:gd name="T14" fmla="*/ 22 w 22"/>
                  <a:gd name="T15" fmla="*/ 29 h 29"/>
                  <a:gd name="T16" fmla="*/ 22 w 22"/>
                  <a:gd name="T17" fmla="*/ 7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9"/>
                  <a:gd name="T29" fmla="*/ 22 w 22"/>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9">
                    <a:moveTo>
                      <a:pt x="22" y="7"/>
                    </a:moveTo>
                    <a:lnTo>
                      <a:pt x="3" y="3"/>
                    </a:lnTo>
                    <a:lnTo>
                      <a:pt x="0" y="0"/>
                    </a:lnTo>
                    <a:lnTo>
                      <a:pt x="0" y="22"/>
                    </a:lnTo>
                    <a:lnTo>
                      <a:pt x="12" y="26"/>
                    </a:lnTo>
                    <a:lnTo>
                      <a:pt x="22" y="29"/>
                    </a:lnTo>
                    <a:lnTo>
                      <a:pt x="22" y="7"/>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46" name="Freeform 355"/>
              <p:cNvSpPr>
                <a:spLocks/>
              </p:cNvSpPr>
              <p:nvPr/>
            </p:nvSpPr>
            <p:spPr bwMode="auto">
              <a:xfrm>
                <a:off x="1341" y="2729"/>
                <a:ext cx="22" cy="22"/>
              </a:xfrm>
              <a:custGeom>
                <a:avLst/>
                <a:gdLst>
                  <a:gd name="T0" fmla="*/ 22 w 22"/>
                  <a:gd name="T1" fmla="*/ 0 h 22"/>
                  <a:gd name="T2" fmla="*/ 22 w 22"/>
                  <a:gd name="T3" fmla="*/ 0 h 22"/>
                  <a:gd name="T4" fmla="*/ 9 w 22"/>
                  <a:gd name="T5" fmla="*/ 0 h 22"/>
                  <a:gd name="T6" fmla="*/ 0 w 22"/>
                  <a:gd name="T7" fmla="*/ 0 h 22"/>
                  <a:gd name="T8" fmla="*/ 0 w 22"/>
                  <a:gd name="T9" fmla="*/ 16 h 22"/>
                  <a:gd name="T10" fmla="*/ 22 w 22"/>
                  <a:gd name="T11" fmla="*/ 22 h 22"/>
                  <a:gd name="T12" fmla="*/ 22 w 22"/>
                  <a:gd name="T13" fmla="*/ 0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0"/>
                    </a:moveTo>
                    <a:lnTo>
                      <a:pt x="22" y="0"/>
                    </a:lnTo>
                    <a:lnTo>
                      <a:pt x="9" y="0"/>
                    </a:lnTo>
                    <a:lnTo>
                      <a:pt x="0" y="0"/>
                    </a:lnTo>
                    <a:lnTo>
                      <a:pt x="0" y="16"/>
                    </a:lnTo>
                    <a:lnTo>
                      <a:pt x="22" y="22"/>
                    </a:lnTo>
                    <a:lnTo>
                      <a:pt x="22" y="0"/>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47" name="Freeform 356"/>
              <p:cNvSpPr>
                <a:spLocks/>
              </p:cNvSpPr>
              <p:nvPr/>
            </p:nvSpPr>
            <p:spPr bwMode="auto">
              <a:xfrm>
                <a:off x="1318" y="2729"/>
                <a:ext cx="23" cy="16"/>
              </a:xfrm>
              <a:custGeom>
                <a:avLst/>
                <a:gdLst>
                  <a:gd name="T0" fmla="*/ 23 w 23"/>
                  <a:gd name="T1" fmla="*/ 0 h 16"/>
                  <a:gd name="T2" fmla="*/ 4 w 23"/>
                  <a:gd name="T3" fmla="*/ 7 h 16"/>
                  <a:gd name="T4" fmla="*/ 4 w 23"/>
                  <a:gd name="T5" fmla="*/ 7 h 16"/>
                  <a:gd name="T6" fmla="*/ 0 w 23"/>
                  <a:gd name="T7" fmla="*/ 7 h 16"/>
                  <a:gd name="T8" fmla="*/ 0 w 23"/>
                  <a:gd name="T9" fmla="*/ 7 h 16"/>
                  <a:gd name="T10" fmla="*/ 7 w 23"/>
                  <a:gd name="T11" fmla="*/ 10 h 16"/>
                  <a:gd name="T12" fmla="*/ 23 w 23"/>
                  <a:gd name="T13" fmla="*/ 16 h 16"/>
                  <a:gd name="T14" fmla="*/ 23 w 23"/>
                  <a:gd name="T15" fmla="*/ 0 h 16"/>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16"/>
                  <a:gd name="T26" fmla="*/ 23 w 23"/>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16">
                    <a:moveTo>
                      <a:pt x="23" y="0"/>
                    </a:moveTo>
                    <a:lnTo>
                      <a:pt x="4" y="7"/>
                    </a:lnTo>
                    <a:lnTo>
                      <a:pt x="0" y="7"/>
                    </a:lnTo>
                    <a:lnTo>
                      <a:pt x="7" y="10"/>
                    </a:lnTo>
                    <a:lnTo>
                      <a:pt x="23" y="16"/>
                    </a:lnTo>
                    <a:lnTo>
                      <a:pt x="23"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48" name="Freeform 357"/>
              <p:cNvSpPr>
                <a:spLocks/>
              </p:cNvSpPr>
              <p:nvPr/>
            </p:nvSpPr>
            <p:spPr bwMode="auto">
              <a:xfrm>
                <a:off x="1451" y="2732"/>
                <a:ext cx="19" cy="13"/>
              </a:xfrm>
              <a:custGeom>
                <a:avLst/>
                <a:gdLst>
                  <a:gd name="T0" fmla="*/ 0 w 19"/>
                  <a:gd name="T1" fmla="*/ 13 h 13"/>
                  <a:gd name="T2" fmla="*/ 19 w 19"/>
                  <a:gd name="T3" fmla="*/ 10 h 13"/>
                  <a:gd name="T4" fmla="*/ 19 w 19"/>
                  <a:gd name="T5" fmla="*/ 10 h 13"/>
                  <a:gd name="T6" fmla="*/ 19 w 19"/>
                  <a:gd name="T7" fmla="*/ 10 h 13"/>
                  <a:gd name="T8" fmla="*/ 19 w 19"/>
                  <a:gd name="T9" fmla="*/ 10 h 13"/>
                  <a:gd name="T10" fmla="*/ 13 w 19"/>
                  <a:gd name="T11" fmla="*/ 7 h 13"/>
                  <a:gd name="T12" fmla="*/ 0 w 19"/>
                  <a:gd name="T13" fmla="*/ 0 h 13"/>
                  <a:gd name="T14" fmla="*/ 0 w 19"/>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3"/>
                  <a:gd name="T26" fmla="*/ 19 w 19"/>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3">
                    <a:moveTo>
                      <a:pt x="0" y="13"/>
                    </a:moveTo>
                    <a:lnTo>
                      <a:pt x="19" y="10"/>
                    </a:lnTo>
                    <a:lnTo>
                      <a:pt x="13" y="7"/>
                    </a:lnTo>
                    <a:lnTo>
                      <a:pt x="0" y="0"/>
                    </a:lnTo>
                    <a:lnTo>
                      <a:pt x="0" y="13"/>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49" name="Freeform 358"/>
              <p:cNvSpPr>
                <a:spLocks/>
              </p:cNvSpPr>
              <p:nvPr/>
            </p:nvSpPr>
            <p:spPr bwMode="auto">
              <a:xfrm>
                <a:off x="1429" y="2726"/>
                <a:ext cx="22" cy="22"/>
              </a:xfrm>
              <a:custGeom>
                <a:avLst/>
                <a:gdLst>
                  <a:gd name="T0" fmla="*/ 0 w 22"/>
                  <a:gd name="T1" fmla="*/ 0 h 22"/>
                  <a:gd name="T2" fmla="*/ 0 w 22"/>
                  <a:gd name="T3" fmla="*/ 19 h 22"/>
                  <a:gd name="T4" fmla="*/ 0 w 22"/>
                  <a:gd name="T5" fmla="*/ 19 h 22"/>
                  <a:gd name="T6" fmla="*/ 13 w 22"/>
                  <a:gd name="T7" fmla="*/ 22 h 22"/>
                  <a:gd name="T8" fmla="*/ 22 w 22"/>
                  <a:gd name="T9" fmla="*/ 19 h 22"/>
                  <a:gd name="T10" fmla="*/ 22 w 22"/>
                  <a:gd name="T11" fmla="*/ 6 h 22"/>
                  <a:gd name="T12" fmla="*/ 0 w 22"/>
                  <a:gd name="T13" fmla="*/ 0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0"/>
                    </a:moveTo>
                    <a:lnTo>
                      <a:pt x="0" y="19"/>
                    </a:lnTo>
                    <a:lnTo>
                      <a:pt x="13" y="22"/>
                    </a:lnTo>
                    <a:lnTo>
                      <a:pt x="22" y="19"/>
                    </a:lnTo>
                    <a:lnTo>
                      <a:pt x="22" y="6"/>
                    </a:lnTo>
                    <a:lnTo>
                      <a:pt x="0"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50" name="Freeform 359"/>
              <p:cNvSpPr>
                <a:spLocks/>
              </p:cNvSpPr>
              <p:nvPr/>
            </p:nvSpPr>
            <p:spPr bwMode="auto">
              <a:xfrm>
                <a:off x="1407" y="2720"/>
                <a:ext cx="22" cy="25"/>
              </a:xfrm>
              <a:custGeom>
                <a:avLst/>
                <a:gdLst>
                  <a:gd name="T0" fmla="*/ 9 w 22"/>
                  <a:gd name="T1" fmla="*/ 3 h 25"/>
                  <a:gd name="T2" fmla="*/ 9 w 22"/>
                  <a:gd name="T3" fmla="*/ 3 h 25"/>
                  <a:gd name="T4" fmla="*/ 0 w 22"/>
                  <a:gd name="T5" fmla="*/ 0 h 25"/>
                  <a:gd name="T6" fmla="*/ 0 w 22"/>
                  <a:gd name="T7" fmla="*/ 19 h 25"/>
                  <a:gd name="T8" fmla="*/ 16 w 22"/>
                  <a:gd name="T9" fmla="*/ 25 h 25"/>
                  <a:gd name="T10" fmla="*/ 16 w 22"/>
                  <a:gd name="T11" fmla="*/ 25 h 25"/>
                  <a:gd name="T12" fmla="*/ 22 w 22"/>
                  <a:gd name="T13" fmla="*/ 25 h 25"/>
                  <a:gd name="T14" fmla="*/ 22 w 22"/>
                  <a:gd name="T15" fmla="*/ 6 h 25"/>
                  <a:gd name="T16" fmla="*/ 9 w 22"/>
                  <a:gd name="T17" fmla="*/ 3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5"/>
                  <a:gd name="T29" fmla="*/ 22 w 22"/>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5">
                    <a:moveTo>
                      <a:pt x="9" y="3"/>
                    </a:moveTo>
                    <a:lnTo>
                      <a:pt x="9" y="3"/>
                    </a:lnTo>
                    <a:lnTo>
                      <a:pt x="0" y="0"/>
                    </a:lnTo>
                    <a:lnTo>
                      <a:pt x="0" y="19"/>
                    </a:lnTo>
                    <a:lnTo>
                      <a:pt x="16" y="25"/>
                    </a:lnTo>
                    <a:lnTo>
                      <a:pt x="22" y="25"/>
                    </a:lnTo>
                    <a:lnTo>
                      <a:pt x="22" y="6"/>
                    </a:lnTo>
                    <a:lnTo>
                      <a:pt x="9" y="3"/>
                    </a:ln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51" name="Freeform 360"/>
              <p:cNvSpPr>
                <a:spLocks/>
              </p:cNvSpPr>
              <p:nvPr/>
            </p:nvSpPr>
            <p:spPr bwMode="auto">
              <a:xfrm>
                <a:off x="1385" y="2720"/>
                <a:ext cx="22" cy="19"/>
              </a:xfrm>
              <a:custGeom>
                <a:avLst/>
                <a:gdLst>
                  <a:gd name="T0" fmla="*/ 22 w 22"/>
                  <a:gd name="T1" fmla="*/ 0 h 19"/>
                  <a:gd name="T2" fmla="*/ 22 w 22"/>
                  <a:gd name="T3" fmla="*/ 0 h 19"/>
                  <a:gd name="T4" fmla="*/ 12 w 22"/>
                  <a:gd name="T5" fmla="*/ 0 h 19"/>
                  <a:gd name="T6" fmla="*/ 0 w 22"/>
                  <a:gd name="T7" fmla="*/ 3 h 19"/>
                  <a:gd name="T8" fmla="*/ 0 w 22"/>
                  <a:gd name="T9" fmla="*/ 12 h 19"/>
                  <a:gd name="T10" fmla="*/ 22 w 22"/>
                  <a:gd name="T11" fmla="*/ 19 h 19"/>
                  <a:gd name="T12" fmla="*/ 22 w 22"/>
                  <a:gd name="T13" fmla="*/ 0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22" y="0"/>
                    </a:moveTo>
                    <a:lnTo>
                      <a:pt x="22" y="0"/>
                    </a:lnTo>
                    <a:lnTo>
                      <a:pt x="12" y="0"/>
                    </a:lnTo>
                    <a:lnTo>
                      <a:pt x="0" y="3"/>
                    </a:lnTo>
                    <a:lnTo>
                      <a:pt x="0" y="12"/>
                    </a:lnTo>
                    <a:lnTo>
                      <a:pt x="22" y="19"/>
                    </a:lnTo>
                    <a:lnTo>
                      <a:pt x="22" y="0"/>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52" name="Freeform 361"/>
              <p:cNvSpPr>
                <a:spLocks/>
              </p:cNvSpPr>
              <p:nvPr/>
            </p:nvSpPr>
            <p:spPr bwMode="auto">
              <a:xfrm>
                <a:off x="1369" y="2723"/>
                <a:ext cx="16" cy="9"/>
              </a:xfrm>
              <a:custGeom>
                <a:avLst/>
                <a:gdLst>
                  <a:gd name="T0" fmla="*/ 16 w 16"/>
                  <a:gd name="T1" fmla="*/ 0 h 9"/>
                  <a:gd name="T2" fmla="*/ 0 w 16"/>
                  <a:gd name="T3" fmla="*/ 3 h 9"/>
                  <a:gd name="T4" fmla="*/ 0 w 16"/>
                  <a:gd name="T5" fmla="*/ 3 h 9"/>
                  <a:gd name="T6" fmla="*/ 0 w 16"/>
                  <a:gd name="T7" fmla="*/ 3 h 9"/>
                  <a:gd name="T8" fmla="*/ 0 w 16"/>
                  <a:gd name="T9" fmla="*/ 3 h 9"/>
                  <a:gd name="T10" fmla="*/ 6 w 16"/>
                  <a:gd name="T11" fmla="*/ 6 h 9"/>
                  <a:gd name="T12" fmla="*/ 16 w 16"/>
                  <a:gd name="T13" fmla="*/ 9 h 9"/>
                  <a:gd name="T14" fmla="*/ 16 w 16"/>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9"/>
                  <a:gd name="T26" fmla="*/ 16 w 16"/>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9">
                    <a:moveTo>
                      <a:pt x="16" y="0"/>
                    </a:moveTo>
                    <a:lnTo>
                      <a:pt x="0" y="3"/>
                    </a:lnTo>
                    <a:lnTo>
                      <a:pt x="6" y="6"/>
                    </a:lnTo>
                    <a:lnTo>
                      <a:pt x="16" y="9"/>
                    </a:lnTo>
                    <a:lnTo>
                      <a:pt x="16"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53" name="Freeform 362"/>
              <p:cNvSpPr>
                <a:spLocks/>
              </p:cNvSpPr>
              <p:nvPr/>
            </p:nvSpPr>
            <p:spPr bwMode="auto">
              <a:xfrm>
                <a:off x="1540" y="2761"/>
                <a:ext cx="22" cy="13"/>
              </a:xfrm>
              <a:custGeom>
                <a:avLst/>
                <a:gdLst>
                  <a:gd name="T0" fmla="*/ 0 w 22"/>
                  <a:gd name="T1" fmla="*/ 13 h 13"/>
                  <a:gd name="T2" fmla="*/ 19 w 22"/>
                  <a:gd name="T3" fmla="*/ 9 h 13"/>
                  <a:gd name="T4" fmla="*/ 19 w 22"/>
                  <a:gd name="T5" fmla="*/ 9 h 13"/>
                  <a:gd name="T6" fmla="*/ 22 w 22"/>
                  <a:gd name="T7" fmla="*/ 9 h 13"/>
                  <a:gd name="T8" fmla="*/ 22 w 22"/>
                  <a:gd name="T9" fmla="*/ 6 h 13"/>
                  <a:gd name="T10" fmla="*/ 13 w 22"/>
                  <a:gd name="T11" fmla="*/ 3 h 13"/>
                  <a:gd name="T12" fmla="*/ 0 w 22"/>
                  <a:gd name="T13" fmla="*/ 0 h 13"/>
                  <a:gd name="T14" fmla="*/ 0 w 22"/>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3"/>
                  <a:gd name="T26" fmla="*/ 22 w 22"/>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3">
                    <a:moveTo>
                      <a:pt x="0" y="13"/>
                    </a:moveTo>
                    <a:lnTo>
                      <a:pt x="19" y="9"/>
                    </a:lnTo>
                    <a:lnTo>
                      <a:pt x="22" y="9"/>
                    </a:lnTo>
                    <a:lnTo>
                      <a:pt x="22" y="6"/>
                    </a:lnTo>
                    <a:lnTo>
                      <a:pt x="13" y="3"/>
                    </a:lnTo>
                    <a:lnTo>
                      <a:pt x="0" y="0"/>
                    </a:lnTo>
                    <a:lnTo>
                      <a:pt x="0" y="13"/>
                    </a:ln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54" name="Freeform 363"/>
              <p:cNvSpPr>
                <a:spLocks/>
              </p:cNvSpPr>
              <p:nvPr/>
            </p:nvSpPr>
            <p:spPr bwMode="auto">
              <a:xfrm>
                <a:off x="1518" y="2755"/>
                <a:ext cx="22" cy="22"/>
              </a:xfrm>
              <a:custGeom>
                <a:avLst/>
                <a:gdLst>
                  <a:gd name="T0" fmla="*/ 0 w 22"/>
                  <a:gd name="T1" fmla="*/ 0 h 22"/>
                  <a:gd name="T2" fmla="*/ 0 w 22"/>
                  <a:gd name="T3" fmla="*/ 19 h 22"/>
                  <a:gd name="T4" fmla="*/ 0 w 22"/>
                  <a:gd name="T5" fmla="*/ 19 h 22"/>
                  <a:gd name="T6" fmla="*/ 16 w 22"/>
                  <a:gd name="T7" fmla="*/ 22 h 22"/>
                  <a:gd name="T8" fmla="*/ 22 w 22"/>
                  <a:gd name="T9" fmla="*/ 19 h 22"/>
                  <a:gd name="T10" fmla="*/ 22 w 22"/>
                  <a:gd name="T11" fmla="*/ 6 h 22"/>
                  <a:gd name="T12" fmla="*/ 0 w 22"/>
                  <a:gd name="T13" fmla="*/ 0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0"/>
                    </a:moveTo>
                    <a:lnTo>
                      <a:pt x="0" y="19"/>
                    </a:lnTo>
                    <a:lnTo>
                      <a:pt x="16" y="22"/>
                    </a:lnTo>
                    <a:lnTo>
                      <a:pt x="22" y="19"/>
                    </a:lnTo>
                    <a:lnTo>
                      <a:pt x="22" y="6"/>
                    </a:lnTo>
                    <a:lnTo>
                      <a:pt x="0" y="0"/>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55" name="Freeform 364"/>
              <p:cNvSpPr>
                <a:spLocks/>
              </p:cNvSpPr>
              <p:nvPr/>
            </p:nvSpPr>
            <p:spPr bwMode="auto">
              <a:xfrm>
                <a:off x="1496" y="2748"/>
                <a:ext cx="22" cy="26"/>
              </a:xfrm>
              <a:custGeom>
                <a:avLst/>
                <a:gdLst>
                  <a:gd name="T0" fmla="*/ 9 w 22"/>
                  <a:gd name="T1" fmla="*/ 3 h 26"/>
                  <a:gd name="T2" fmla="*/ 9 w 22"/>
                  <a:gd name="T3" fmla="*/ 3 h 26"/>
                  <a:gd name="T4" fmla="*/ 0 w 22"/>
                  <a:gd name="T5" fmla="*/ 0 h 26"/>
                  <a:gd name="T6" fmla="*/ 0 w 22"/>
                  <a:gd name="T7" fmla="*/ 19 h 26"/>
                  <a:gd name="T8" fmla="*/ 19 w 22"/>
                  <a:gd name="T9" fmla="*/ 26 h 26"/>
                  <a:gd name="T10" fmla="*/ 19 w 22"/>
                  <a:gd name="T11" fmla="*/ 26 h 26"/>
                  <a:gd name="T12" fmla="*/ 22 w 22"/>
                  <a:gd name="T13" fmla="*/ 26 h 26"/>
                  <a:gd name="T14" fmla="*/ 22 w 22"/>
                  <a:gd name="T15" fmla="*/ 7 h 26"/>
                  <a:gd name="T16" fmla="*/ 9 w 22"/>
                  <a:gd name="T17" fmla="*/ 3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6"/>
                  <a:gd name="T29" fmla="*/ 22 w 22"/>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6">
                    <a:moveTo>
                      <a:pt x="9" y="3"/>
                    </a:moveTo>
                    <a:lnTo>
                      <a:pt x="9" y="3"/>
                    </a:lnTo>
                    <a:lnTo>
                      <a:pt x="0" y="0"/>
                    </a:lnTo>
                    <a:lnTo>
                      <a:pt x="0" y="19"/>
                    </a:lnTo>
                    <a:lnTo>
                      <a:pt x="19" y="26"/>
                    </a:lnTo>
                    <a:lnTo>
                      <a:pt x="22" y="26"/>
                    </a:lnTo>
                    <a:lnTo>
                      <a:pt x="22" y="7"/>
                    </a:lnTo>
                    <a:lnTo>
                      <a:pt x="9" y="3"/>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56" name="Freeform 365"/>
              <p:cNvSpPr>
                <a:spLocks/>
              </p:cNvSpPr>
              <p:nvPr/>
            </p:nvSpPr>
            <p:spPr bwMode="auto">
              <a:xfrm>
                <a:off x="1473" y="2748"/>
                <a:ext cx="23" cy="19"/>
              </a:xfrm>
              <a:custGeom>
                <a:avLst/>
                <a:gdLst>
                  <a:gd name="T0" fmla="*/ 23 w 23"/>
                  <a:gd name="T1" fmla="*/ 0 h 19"/>
                  <a:gd name="T2" fmla="*/ 23 w 23"/>
                  <a:gd name="T3" fmla="*/ 0 h 19"/>
                  <a:gd name="T4" fmla="*/ 13 w 23"/>
                  <a:gd name="T5" fmla="*/ 0 h 19"/>
                  <a:gd name="T6" fmla="*/ 0 w 23"/>
                  <a:gd name="T7" fmla="*/ 3 h 19"/>
                  <a:gd name="T8" fmla="*/ 0 w 23"/>
                  <a:gd name="T9" fmla="*/ 13 h 19"/>
                  <a:gd name="T10" fmla="*/ 23 w 23"/>
                  <a:gd name="T11" fmla="*/ 19 h 19"/>
                  <a:gd name="T12" fmla="*/ 23 w 23"/>
                  <a:gd name="T13" fmla="*/ 0 h 19"/>
                  <a:gd name="T14" fmla="*/ 0 60000 65536"/>
                  <a:gd name="T15" fmla="*/ 0 60000 65536"/>
                  <a:gd name="T16" fmla="*/ 0 60000 65536"/>
                  <a:gd name="T17" fmla="*/ 0 60000 65536"/>
                  <a:gd name="T18" fmla="*/ 0 60000 65536"/>
                  <a:gd name="T19" fmla="*/ 0 60000 65536"/>
                  <a:gd name="T20" fmla="*/ 0 60000 65536"/>
                  <a:gd name="T21" fmla="*/ 0 w 23"/>
                  <a:gd name="T22" fmla="*/ 0 h 19"/>
                  <a:gd name="T23" fmla="*/ 23 w 23"/>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19">
                    <a:moveTo>
                      <a:pt x="23" y="0"/>
                    </a:moveTo>
                    <a:lnTo>
                      <a:pt x="23" y="0"/>
                    </a:lnTo>
                    <a:lnTo>
                      <a:pt x="13" y="0"/>
                    </a:lnTo>
                    <a:lnTo>
                      <a:pt x="0" y="3"/>
                    </a:lnTo>
                    <a:lnTo>
                      <a:pt x="0" y="13"/>
                    </a:lnTo>
                    <a:lnTo>
                      <a:pt x="23" y="19"/>
                    </a:lnTo>
                    <a:lnTo>
                      <a:pt x="23"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57" name="Freeform 366"/>
              <p:cNvSpPr>
                <a:spLocks/>
              </p:cNvSpPr>
              <p:nvPr/>
            </p:nvSpPr>
            <p:spPr bwMode="auto">
              <a:xfrm>
                <a:off x="1458" y="2751"/>
                <a:ext cx="15" cy="10"/>
              </a:xfrm>
              <a:custGeom>
                <a:avLst/>
                <a:gdLst>
                  <a:gd name="T0" fmla="*/ 15 w 15"/>
                  <a:gd name="T1" fmla="*/ 0 h 10"/>
                  <a:gd name="T2" fmla="*/ 0 w 15"/>
                  <a:gd name="T3" fmla="*/ 0 h 10"/>
                  <a:gd name="T4" fmla="*/ 0 w 15"/>
                  <a:gd name="T5" fmla="*/ 0 h 10"/>
                  <a:gd name="T6" fmla="*/ 0 w 15"/>
                  <a:gd name="T7" fmla="*/ 4 h 10"/>
                  <a:gd name="T8" fmla="*/ 0 w 15"/>
                  <a:gd name="T9" fmla="*/ 4 h 10"/>
                  <a:gd name="T10" fmla="*/ 6 w 15"/>
                  <a:gd name="T11" fmla="*/ 7 h 10"/>
                  <a:gd name="T12" fmla="*/ 15 w 15"/>
                  <a:gd name="T13" fmla="*/ 10 h 10"/>
                  <a:gd name="T14" fmla="*/ 15 w 15"/>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0"/>
                  <a:gd name="T26" fmla="*/ 15 w 15"/>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0">
                    <a:moveTo>
                      <a:pt x="15" y="0"/>
                    </a:moveTo>
                    <a:lnTo>
                      <a:pt x="0" y="0"/>
                    </a:lnTo>
                    <a:lnTo>
                      <a:pt x="0" y="4"/>
                    </a:lnTo>
                    <a:lnTo>
                      <a:pt x="6" y="7"/>
                    </a:lnTo>
                    <a:lnTo>
                      <a:pt x="15" y="10"/>
                    </a:lnTo>
                    <a:lnTo>
                      <a:pt x="15" y="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58" name="Freeform 367"/>
              <p:cNvSpPr>
                <a:spLocks/>
              </p:cNvSpPr>
              <p:nvPr/>
            </p:nvSpPr>
            <p:spPr bwMode="auto">
              <a:xfrm>
                <a:off x="1496" y="2774"/>
                <a:ext cx="19" cy="9"/>
              </a:xfrm>
              <a:custGeom>
                <a:avLst/>
                <a:gdLst>
                  <a:gd name="T0" fmla="*/ 0 w 19"/>
                  <a:gd name="T1" fmla="*/ 0 h 9"/>
                  <a:gd name="T2" fmla="*/ 0 w 19"/>
                  <a:gd name="T3" fmla="*/ 9 h 9"/>
                  <a:gd name="T4" fmla="*/ 15 w 19"/>
                  <a:gd name="T5" fmla="*/ 6 h 9"/>
                  <a:gd name="T6" fmla="*/ 15 w 19"/>
                  <a:gd name="T7" fmla="*/ 6 h 9"/>
                  <a:gd name="T8" fmla="*/ 19 w 19"/>
                  <a:gd name="T9" fmla="*/ 6 h 9"/>
                  <a:gd name="T10" fmla="*/ 15 w 19"/>
                  <a:gd name="T11" fmla="*/ 3 h 9"/>
                  <a:gd name="T12" fmla="*/ 9 w 19"/>
                  <a:gd name="T13" fmla="*/ 3 h 9"/>
                  <a:gd name="T14" fmla="*/ 0 w 19"/>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9"/>
                  <a:gd name="T26" fmla="*/ 19 w 19"/>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9">
                    <a:moveTo>
                      <a:pt x="0" y="0"/>
                    </a:moveTo>
                    <a:lnTo>
                      <a:pt x="0" y="9"/>
                    </a:lnTo>
                    <a:lnTo>
                      <a:pt x="15" y="6"/>
                    </a:lnTo>
                    <a:lnTo>
                      <a:pt x="19" y="6"/>
                    </a:lnTo>
                    <a:lnTo>
                      <a:pt x="15" y="3"/>
                    </a:lnTo>
                    <a:lnTo>
                      <a:pt x="9" y="3"/>
                    </a:lnTo>
                    <a:lnTo>
                      <a:pt x="0" y="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59" name="Freeform 368"/>
              <p:cNvSpPr>
                <a:spLocks/>
              </p:cNvSpPr>
              <p:nvPr/>
            </p:nvSpPr>
            <p:spPr bwMode="auto">
              <a:xfrm>
                <a:off x="1473" y="2764"/>
                <a:ext cx="23" cy="22"/>
              </a:xfrm>
              <a:custGeom>
                <a:avLst/>
                <a:gdLst>
                  <a:gd name="T0" fmla="*/ 23 w 23"/>
                  <a:gd name="T1" fmla="*/ 10 h 22"/>
                  <a:gd name="T2" fmla="*/ 0 w 23"/>
                  <a:gd name="T3" fmla="*/ 0 h 22"/>
                  <a:gd name="T4" fmla="*/ 0 w 23"/>
                  <a:gd name="T5" fmla="*/ 22 h 22"/>
                  <a:gd name="T6" fmla="*/ 0 w 23"/>
                  <a:gd name="T7" fmla="*/ 22 h 22"/>
                  <a:gd name="T8" fmla="*/ 10 w 23"/>
                  <a:gd name="T9" fmla="*/ 22 h 22"/>
                  <a:gd name="T10" fmla="*/ 23 w 23"/>
                  <a:gd name="T11" fmla="*/ 19 h 22"/>
                  <a:gd name="T12" fmla="*/ 23 w 23"/>
                  <a:gd name="T13" fmla="*/ 10 h 22"/>
                  <a:gd name="T14" fmla="*/ 0 60000 65536"/>
                  <a:gd name="T15" fmla="*/ 0 60000 65536"/>
                  <a:gd name="T16" fmla="*/ 0 60000 65536"/>
                  <a:gd name="T17" fmla="*/ 0 60000 65536"/>
                  <a:gd name="T18" fmla="*/ 0 60000 65536"/>
                  <a:gd name="T19" fmla="*/ 0 60000 65536"/>
                  <a:gd name="T20" fmla="*/ 0 60000 65536"/>
                  <a:gd name="T21" fmla="*/ 0 w 23"/>
                  <a:gd name="T22" fmla="*/ 0 h 22"/>
                  <a:gd name="T23" fmla="*/ 23 w 23"/>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2">
                    <a:moveTo>
                      <a:pt x="23" y="10"/>
                    </a:moveTo>
                    <a:lnTo>
                      <a:pt x="0" y="0"/>
                    </a:lnTo>
                    <a:lnTo>
                      <a:pt x="0" y="22"/>
                    </a:lnTo>
                    <a:lnTo>
                      <a:pt x="10" y="22"/>
                    </a:lnTo>
                    <a:lnTo>
                      <a:pt x="23" y="19"/>
                    </a:lnTo>
                    <a:lnTo>
                      <a:pt x="23" y="1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60" name="Freeform 369"/>
              <p:cNvSpPr>
                <a:spLocks/>
              </p:cNvSpPr>
              <p:nvPr/>
            </p:nvSpPr>
            <p:spPr bwMode="auto">
              <a:xfrm>
                <a:off x="1451" y="2758"/>
                <a:ext cx="22" cy="28"/>
              </a:xfrm>
              <a:custGeom>
                <a:avLst/>
                <a:gdLst>
                  <a:gd name="T0" fmla="*/ 22 w 22"/>
                  <a:gd name="T1" fmla="*/ 6 h 28"/>
                  <a:gd name="T2" fmla="*/ 3 w 22"/>
                  <a:gd name="T3" fmla="*/ 3 h 28"/>
                  <a:gd name="T4" fmla="*/ 3 w 22"/>
                  <a:gd name="T5" fmla="*/ 3 h 28"/>
                  <a:gd name="T6" fmla="*/ 0 w 22"/>
                  <a:gd name="T7" fmla="*/ 0 h 28"/>
                  <a:gd name="T8" fmla="*/ 0 w 22"/>
                  <a:gd name="T9" fmla="*/ 22 h 28"/>
                  <a:gd name="T10" fmla="*/ 13 w 22"/>
                  <a:gd name="T11" fmla="*/ 25 h 28"/>
                  <a:gd name="T12" fmla="*/ 13 w 22"/>
                  <a:gd name="T13" fmla="*/ 25 h 28"/>
                  <a:gd name="T14" fmla="*/ 22 w 22"/>
                  <a:gd name="T15" fmla="*/ 28 h 28"/>
                  <a:gd name="T16" fmla="*/ 22 w 22"/>
                  <a:gd name="T17" fmla="*/ 6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8"/>
                  <a:gd name="T29" fmla="*/ 22 w 22"/>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8">
                    <a:moveTo>
                      <a:pt x="22" y="6"/>
                    </a:moveTo>
                    <a:lnTo>
                      <a:pt x="3" y="3"/>
                    </a:lnTo>
                    <a:lnTo>
                      <a:pt x="0" y="0"/>
                    </a:lnTo>
                    <a:lnTo>
                      <a:pt x="0" y="22"/>
                    </a:lnTo>
                    <a:lnTo>
                      <a:pt x="13" y="25"/>
                    </a:lnTo>
                    <a:lnTo>
                      <a:pt x="22" y="28"/>
                    </a:lnTo>
                    <a:lnTo>
                      <a:pt x="22" y="6"/>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61" name="Freeform 370"/>
              <p:cNvSpPr>
                <a:spLocks/>
              </p:cNvSpPr>
              <p:nvPr/>
            </p:nvSpPr>
            <p:spPr bwMode="auto">
              <a:xfrm>
                <a:off x="1429" y="2758"/>
                <a:ext cx="22" cy="22"/>
              </a:xfrm>
              <a:custGeom>
                <a:avLst/>
                <a:gdLst>
                  <a:gd name="T0" fmla="*/ 22 w 22"/>
                  <a:gd name="T1" fmla="*/ 0 h 22"/>
                  <a:gd name="T2" fmla="*/ 22 w 22"/>
                  <a:gd name="T3" fmla="*/ 0 h 22"/>
                  <a:gd name="T4" fmla="*/ 6 w 22"/>
                  <a:gd name="T5" fmla="*/ 0 h 22"/>
                  <a:gd name="T6" fmla="*/ 0 w 22"/>
                  <a:gd name="T7" fmla="*/ 0 h 22"/>
                  <a:gd name="T8" fmla="*/ 0 w 22"/>
                  <a:gd name="T9" fmla="*/ 16 h 22"/>
                  <a:gd name="T10" fmla="*/ 22 w 22"/>
                  <a:gd name="T11" fmla="*/ 22 h 22"/>
                  <a:gd name="T12" fmla="*/ 22 w 22"/>
                  <a:gd name="T13" fmla="*/ 0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0"/>
                    </a:moveTo>
                    <a:lnTo>
                      <a:pt x="22" y="0"/>
                    </a:lnTo>
                    <a:lnTo>
                      <a:pt x="6" y="0"/>
                    </a:lnTo>
                    <a:lnTo>
                      <a:pt x="0" y="0"/>
                    </a:lnTo>
                    <a:lnTo>
                      <a:pt x="0" y="16"/>
                    </a:lnTo>
                    <a:lnTo>
                      <a:pt x="22" y="22"/>
                    </a:lnTo>
                    <a:lnTo>
                      <a:pt x="22"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62" name="Freeform 371"/>
              <p:cNvSpPr>
                <a:spLocks/>
              </p:cNvSpPr>
              <p:nvPr/>
            </p:nvSpPr>
            <p:spPr bwMode="auto">
              <a:xfrm>
                <a:off x="1407" y="2758"/>
                <a:ext cx="22" cy="16"/>
              </a:xfrm>
              <a:custGeom>
                <a:avLst/>
                <a:gdLst>
                  <a:gd name="T0" fmla="*/ 22 w 22"/>
                  <a:gd name="T1" fmla="*/ 0 h 16"/>
                  <a:gd name="T2" fmla="*/ 0 w 22"/>
                  <a:gd name="T3" fmla="*/ 3 h 16"/>
                  <a:gd name="T4" fmla="*/ 0 w 22"/>
                  <a:gd name="T5" fmla="*/ 3 h 16"/>
                  <a:gd name="T6" fmla="*/ 0 w 22"/>
                  <a:gd name="T7" fmla="*/ 6 h 16"/>
                  <a:gd name="T8" fmla="*/ 0 w 22"/>
                  <a:gd name="T9" fmla="*/ 6 h 16"/>
                  <a:gd name="T10" fmla="*/ 0 w 22"/>
                  <a:gd name="T11" fmla="*/ 6 h 16"/>
                  <a:gd name="T12" fmla="*/ 6 w 22"/>
                  <a:gd name="T13" fmla="*/ 9 h 16"/>
                  <a:gd name="T14" fmla="*/ 22 w 22"/>
                  <a:gd name="T15" fmla="*/ 16 h 16"/>
                  <a:gd name="T16" fmla="*/ 22 w 22"/>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6"/>
                  <a:gd name="T29" fmla="*/ 22 w 22"/>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6">
                    <a:moveTo>
                      <a:pt x="22" y="0"/>
                    </a:moveTo>
                    <a:lnTo>
                      <a:pt x="0" y="3"/>
                    </a:lnTo>
                    <a:lnTo>
                      <a:pt x="0" y="6"/>
                    </a:lnTo>
                    <a:lnTo>
                      <a:pt x="6" y="9"/>
                    </a:lnTo>
                    <a:lnTo>
                      <a:pt x="22" y="16"/>
                    </a:lnTo>
                    <a:lnTo>
                      <a:pt x="22" y="0"/>
                    </a:ln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63" name="Rectangle 372"/>
              <p:cNvSpPr>
                <a:spLocks noChangeArrowheads="1"/>
              </p:cNvSpPr>
              <p:nvPr/>
            </p:nvSpPr>
            <p:spPr bwMode="auto">
              <a:xfrm>
                <a:off x="1407" y="2764"/>
                <a:ext cx="1" cy="1"/>
              </a:xfrm>
              <a:prstGeom prst="rect">
                <a:avLst/>
              </a:prstGeom>
              <a:solidFill>
                <a:srgbClr val="E4E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ko-KR" altLang="ko-KR"/>
              </a:p>
            </p:txBody>
          </p:sp>
          <p:sp>
            <p:nvSpPr>
              <p:cNvPr id="15764" name="Freeform 373"/>
              <p:cNvSpPr>
                <a:spLocks/>
              </p:cNvSpPr>
              <p:nvPr/>
            </p:nvSpPr>
            <p:spPr bwMode="auto">
              <a:xfrm>
                <a:off x="1451" y="2783"/>
                <a:ext cx="13" cy="10"/>
              </a:xfrm>
              <a:custGeom>
                <a:avLst/>
                <a:gdLst>
                  <a:gd name="T0" fmla="*/ 0 w 13"/>
                  <a:gd name="T1" fmla="*/ 0 h 10"/>
                  <a:gd name="T2" fmla="*/ 0 w 13"/>
                  <a:gd name="T3" fmla="*/ 10 h 10"/>
                  <a:gd name="T4" fmla="*/ 10 w 13"/>
                  <a:gd name="T5" fmla="*/ 6 h 10"/>
                  <a:gd name="T6" fmla="*/ 10 w 13"/>
                  <a:gd name="T7" fmla="*/ 6 h 10"/>
                  <a:gd name="T8" fmla="*/ 13 w 13"/>
                  <a:gd name="T9" fmla="*/ 6 h 10"/>
                  <a:gd name="T10" fmla="*/ 13 w 13"/>
                  <a:gd name="T11" fmla="*/ 6 h 10"/>
                  <a:gd name="T12" fmla="*/ 3 w 13"/>
                  <a:gd name="T13" fmla="*/ 3 h 10"/>
                  <a:gd name="T14" fmla="*/ 0 w 13"/>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0"/>
                  <a:gd name="T26" fmla="*/ 13 w 13"/>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0">
                    <a:moveTo>
                      <a:pt x="0" y="0"/>
                    </a:moveTo>
                    <a:lnTo>
                      <a:pt x="0" y="10"/>
                    </a:lnTo>
                    <a:lnTo>
                      <a:pt x="10" y="6"/>
                    </a:lnTo>
                    <a:lnTo>
                      <a:pt x="13" y="6"/>
                    </a:lnTo>
                    <a:lnTo>
                      <a:pt x="3" y="3"/>
                    </a:lnTo>
                    <a:lnTo>
                      <a:pt x="0" y="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65" name="Freeform 374"/>
              <p:cNvSpPr>
                <a:spLocks/>
              </p:cNvSpPr>
              <p:nvPr/>
            </p:nvSpPr>
            <p:spPr bwMode="auto">
              <a:xfrm>
                <a:off x="1429" y="2777"/>
                <a:ext cx="22" cy="19"/>
              </a:xfrm>
              <a:custGeom>
                <a:avLst/>
                <a:gdLst>
                  <a:gd name="T0" fmla="*/ 22 w 22"/>
                  <a:gd name="T1" fmla="*/ 6 h 19"/>
                  <a:gd name="T2" fmla="*/ 0 w 22"/>
                  <a:gd name="T3" fmla="*/ 0 h 19"/>
                  <a:gd name="T4" fmla="*/ 0 w 22"/>
                  <a:gd name="T5" fmla="*/ 19 h 19"/>
                  <a:gd name="T6" fmla="*/ 0 w 22"/>
                  <a:gd name="T7" fmla="*/ 19 h 19"/>
                  <a:gd name="T8" fmla="*/ 3 w 22"/>
                  <a:gd name="T9" fmla="*/ 19 h 19"/>
                  <a:gd name="T10" fmla="*/ 22 w 22"/>
                  <a:gd name="T11" fmla="*/ 16 h 19"/>
                  <a:gd name="T12" fmla="*/ 22 w 22"/>
                  <a:gd name="T13" fmla="*/ 6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22" y="6"/>
                    </a:moveTo>
                    <a:lnTo>
                      <a:pt x="0" y="0"/>
                    </a:lnTo>
                    <a:lnTo>
                      <a:pt x="0" y="19"/>
                    </a:lnTo>
                    <a:lnTo>
                      <a:pt x="3" y="19"/>
                    </a:lnTo>
                    <a:lnTo>
                      <a:pt x="22" y="16"/>
                    </a:lnTo>
                    <a:lnTo>
                      <a:pt x="22" y="6"/>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66" name="Freeform 375"/>
              <p:cNvSpPr>
                <a:spLocks/>
              </p:cNvSpPr>
              <p:nvPr/>
            </p:nvSpPr>
            <p:spPr bwMode="auto">
              <a:xfrm>
                <a:off x="1407" y="2770"/>
                <a:ext cx="22" cy="26"/>
              </a:xfrm>
              <a:custGeom>
                <a:avLst/>
                <a:gdLst>
                  <a:gd name="T0" fmla="*/ 22 w 22"/>
                  <a:gd name="T1" fmla="*/ 7 h 26"/>
                  <a:gd name="T2" fmla="*/ 0 w 22"/>
                  <a:gd name="T3" fmla="*/ 0 h 26"/>
                  <a:gd name="T4" fmla="*/ 0 w 22"/>
                  <a:gd name="T5" fmla="*/ 23 h 26"/>
                  <a:gd name="T6" fmla="*/ 6 w 22"/>
                  <a:gd name="T7" fmla="*/ 23 h 26"/>
                  <a:gd name="T8" fmla="*/ 6 w 22"/>
                  <a:gd name="T9" fmla="*/ 23 h 26"/>
                  <a:gd name="T10" fmla="*/ 22 w 22"/>
                  <a:gd name="T11" fmla="*/ 26 h 26"/>
                  <a:gd name="T12" fmla="*/ 22 w 22"/>
                  <a:gd name="T13" fmla="*/ 7 h 26"/>
                  <a:gd name="T14" fmla="*/ 0 60000 65536"/>
                  <a:gd name="T15" fmla="*/ 0 60000 65536"/>
                  <a:gd name="T16" fmla="*/ 0 60000 65536"/>
                  <a:gd name="T17" fmla="*/ 0 60000 65536"/>
                  <a:gd name="T18" fmla="*/ 0 60000 65536"/>
                  <a:gd name="T19" fmla="*/ 0 60000 65536"/>
                  <a:gd name="T20" fmla="*/ 0 60000 65536"/>
                  <a:gd name="T21" fmla="*/ 0 w 22"/>
                  <a:gd name="T22" fmla="*/ 0 h 26"/>
                  <a:gd name="T23" fmla="*/ 22 w 22"/>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6">
                    <a:moveTo>
                      <a:pt x="22" y="7"/>
                    </a:moveTo>
                    <a:lnTo>
                      <a:pt x="0" y="0"/>
                    </a:lnTo>
                    <a:lnTo>
                      <a:pt x="0" y="23"/>
                    </a:lnTo>
                    <a:lnTo>
                      <a:pt x="6" y="23"/>
                    </a:lnTo>
                    <a:lnTo>
                      <a:pt x="22" y="26"/>
                    </a:lnTo>
                    <a:lnTo>
                      <a:pt x="22" y="7"/>
                    </a:ln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67" name="Freeform 376"/>
              <p:cNvSpPr>
                <a:spLocks/>
              </p:cNvSpPr>
              <p:nvPr/>
            </p:nvSpPr>
            <p:spPr bwMode="auto">
              <a:xfrm>
                <a:off x="1385" y="2767"/>
                <a:ext cx="22" cy="26"/>
              </a:xfrm>
              <a:custGeom>
                <a:avLst/>
                <a:gdLst>
                  <a:gd name="T0" fmla="*/ 22 w 22"/>
                  <a:gd name="T1" fmla="*/ 3 h 26"/>
                  <a:gd name="T2" fmla="*/ 19 w 22"/>
                  <a:gd name="T3" fmla="*/ 3 h 26"/>
                  <a:gd name="T4" fmla="*/ 19 w 22"/>
                  <a:gd name="T5" fmla="*/ 3 h 26"/>
                  <a:gd name="T6" fmla="*/ 0 w 22"/>
                  <a:gd name="T7" fmla="*/ 0 h 26"/>
                  <a:gd name="T8" fmla="*/ 0 w 22"/>
                  <a:gd name="T9" fmla="*/ 0 h 26"/>
                  <a:gd name="T10" fmla="*/ 0 w 22"/>
                  <a:gd name="T11" fmla="*/ 19 h 26"/>
                  <a:gd name="T12" fmla="*/ 22 w 22"/>
                  <a:gd name="T13" fmla="*/ 26 h 26"/>
                  <a:gd name="T14" fmla="*/ 22 w 22"/>
                  <a:gd name="T15" fmla="*/ 3 h 26"/>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26"/>
                  <a:gd name="T26" fmla="*/ 22 w 22"/>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26">
                    <a:moveTo>
                      <a:pt x="22" y="3"/>
                    </a:moveTo>
                    <a:lnTo>
                      <a:pt x="19" y="3"/>
                    </a:lnTo>
                    <a:lnTo>
                      <a:pt x="0" y="0"/>
                    </a:lnTo>
                    <a:lnTo>
                      <a:pt x="0" y="19"/>
                    </a:lnTo>
                    <a:lnTo>
                      <a:pt x="22" y="26"/>
                    </a:lnTo>
                    <a:lnTo>
                      <a:pt x="22" y="3"/>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68" name="Freeform 377"/>
              <p:cNvSpPr>
                <a:spLocks/>
              </p:cNvSpPr>
              <p:nvPr/>
            </p:nvSpPr>
            <p:spPr bwMode="auto">
              <a:xfrm>
                <a:off x="1363" y="2767"/>
                <a:ext cx="22" cy="19"/>
              </a:xfrm>
              <a:custGeom>
                <a:avLst/>
                <a:gdLst>
                  <a:gd name="T0" fmla="*/ 22 w 22"/>
                  <a:gd name="T1" fmla="*/ 0 h 19"/>
                  <a:gd name="T2" fmla="*/ 0 w 22"/>
                  <a:gd name="T3" fmla="*/ 3 h 19"/>
                  <a:gd name="T4" fmla="*/ 0 w 22"/>
                  <a:gd name="T5" fmla="*/ 10 h 19"/>
                  <a:gd name="T6" fmla="*/ 22 w 22"/>
                  <a:gd name="T7" fmla="*/ 19 h 19"/>
                  <a:gd name="T8" fmla="*/ 22 w 22"/>
                  <a:gd name="T9" fmla="*/ 0 h 19"/>
                  <a:gd name="T10" fmla="*/ 0 60000 65536"/>
                  <a:gd name="T11" fmla="*/ 0 60000 65536"/>
                  <a:gd name="T12" fmla="*/ 0 60000 65536"/>
                  <a:gd name="T13" fmla="*/ 0 60000 65536"/>
                  <a:gd name="T14" fmla="*/ 0 60000 65536"/>
                  <a:gd name="T15" fmla="*/ 0 w 22"/>
                  <a:gd name="T16" fmla="*/ 0 h 19"/>
                  <a:gd name="T17" fmla="*/ 22 w 22"/>
                  <a:gd name="T18" fmla="*/ 19 h 19"/>
                </a:gdLst>
                <a:ahLst/>
                <a:cxnLst>
                  <a:cxn ang="T10">
                    <a:pos x="T0" y="T1"/>
                  </a:cxn>
                  <a:cxn ang="T11">
                    <a:pos x="T2" y="T3"/>
                  </a:cxn>
                  <a:cxn ang="T12">
                    <a:pos x="T4" y="T5"/>
                  </a:cxn>
                  <a:cxn ang="T13">
                    <a:pos x="T6" y="T7"/>
                  </a:cxn>
                  <a:cxn ang="T14">
                    <a:pos x="T8" y="T9"/>
                  </a:cxn>
                </a:cxnLst>
                <a:rect l="T15" t="T16" r="T17" b="T18"/>
                <a:pathLst>
                  <a:path w="22" h="19">
                    <a:moveTo>
                      <a:pt x="22" y="0"/>
                    </a:moveTo>
                    <a:lnTo>
                      <a:pt x="0" y="3"/>
                    </a:lnTo>
                    <a:lnTo>
                      <a:pt x="0" y="10"/>
                    </a:lnTo>
                    <a:lnTo>
                      <a:pt x="22" y="19"/>
                    </a:lnTo>
                    <a:lnTo>
                      <a:pt x="22"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69" name="Freeform 378"/>
              <p:cNvSpPr>
                <a:spLocks/>
              </p:cNvSpPr>
              <p:nvPr/>
            </p:nvSpPr>
            <p:spPr bwMode="auto">
              <a:xfrm>
                <a:off x="1356" y="2770"/>
                <a:ext cx="7" cy="7"/>
              </a:xfrm>
              <a:custGeom>
                <a:avLst/>
                <a:gdLst>
                  <a:gd name="T0" fmla="*/ 7 w 7"/>
                  <a:gd name="T1" fmla="*/ 0 h 7"/>
                  <a:gd name="T2" fmla="*/ 0 w 7"/>
                  <a:gd name="T3" fmla="*/ 4 h 7"/>
                  <a:gd name="T4" fmla="*/ 0 w 7"/>
                  <a:gd name="T5" fmla="*/ 4 h 7"/>
                  <a:gd name="T6" fmla="*/ 0 w 7"/>
                  <a:gd name="T7" fmla="*/ 4 h 7"/>
                  <a:gd name="T8" fmla="*/ 0 w 7"/>
                  <a:gd name="T9" fmla="*/ 4 h 7"/>
                  <a:gd name="T10" fmla="*/ 7 w 7"/>
                  <a:gd name="T11" fmla="*/ 7 h 7"/>
                  <a:gd name="T12" fmla="*/ 7 w 7"/>
                  <a:gd name="T13" fmla="*/ 7 h 7"/>
                  <a:gd name="T14" fmla="*/ 7 w 7"/>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7"/>
                  <a:gd name="T26" fmla="*/ 7 w 7"/>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7">
                    <a:moveTo>
                      <a:pt x="7" y="0"/>
                    </a:moveTo>
                    <a:lnTo>
                      <a:pt x="0" y="4"/>
                    </a:lnTo>
                    <a:lnTo>
                      <a:pt x="7" y="7"/>
                    </a:lnTo>
                    <a:lnTo>
                      <a:pt x="7" y="0"/>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70" name="Freeform 379"/>
              <p:cNvSpPr>
                <a:spLocks/>
              </p:cNvSpPr>
              <p:nvPr/>
            </p:nvSpPr>
            <p:spPr bwMode="auto">
              <a:xfrm>
                <a:off x="1407" y="2796"/>
                <a:ext cx="3" cy="6"/>
              </a:xfrm>
              <a:custGeom>
                <a:avLst/>
                <a:gdLst>
                  <a:gd name="T0" fmla="*/ 0 w 3"/>
                  <a:gd name="T1" fmla="*/ 0 h 6"/>
                  <a:gd name="T2" fmla="*/ 0 w 3"/>
                  <a:gd name="T3" fmla="*/ 6 h 6"/>
                  <a:gd name="T4" fmla="*/ 3 w 3"/>
                  <a:gd name="T5" fmla="*/ 6 h 6"/>
                  <a:gd name="T6" fmla="*/ 3 w 3"/>
                  <a:gd name="T7" fmla="*/ 6 h 6"/>
                  <a:gd name="T8" fmla="*/ 3 w 3"/>
                  <a:gd name="T9" fmla="*/ 3 h 6"/>
                  <a:gd name="T10" fmla="*/ 0 w 3"/>
                  <a:gd name="T11" fmla="*/ 0 h 6"/>
                  <a:gd name="T12" fmla="*/ 0 w 3"/>
                  <a:gd name="T13" fmla="*/ 0 h 6"/>
                  <a:gd name="T14" fmla="*/ 0 60000 65536"/>
                  <a:gd name="T15" fmla="*/ 0 60000 65536"/>
                  <a:gd name="T16" fmla="*/ 0 60000 65536"/>
                  <a:gd name="T17" fmla="*/ 0 60000 65536"/>
                  <a:gd name="T18" fmla="*/ 0 60000 65536"/>
                  <a:gd name="T19" fmla="*/ 0 60000 65536"/>
                  <a:gd name="T20" fmla="*/ 0 60000 65536"/>
                  <a:gd name="T21" fmla="*/ 0 w 3"/>
                  <a:gd name="T22" fmla="*/ 0 h 6"/>
                  <a:gd name="T23" fmla="*/ 3 w 3"/>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6">
                    <a:moveTo>
                      <a:pt x="0" y="0"/>
                    </a:moveTo>
                    <a:lnTo>
                      <a:pt x="0" y="6"/>
                    </a:lnTo>
                    <a:lnTo>
                      <a:pt x="3" y="6"/>
                    </a:lnTo>
                    <a:lnTo>
                      <a:pt x="3" y="3"/>
                    </a:lnTo>
                    <a:lnTo>
                      <a:pt x="0" y="0"/>
                    </a:ln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71" name="Freeform 380"/>
              <p:cNvSpPr>
                <a:spLocks/>
              </p:cNvSpPr>
              <p:nvPr/>
            </p:nvSpPr>
            <p:spPr bwMode="auto">
              <a:xfrm>
                <a:off x="1385" y="2789"/>
                <a:ext cx="22" cy="16"/>
              </a:xfrm>
              <a:custGeom>
                <a:avLst/>
                <a:gdLst>
                  <a:gd name="T0" fmla="*/ 22 w 22"/>
                  <a:gd name="T1" fmla="*/ 7 h 16"/>
                  <a:gd name="T2" fmla="*/ 22 w 22"/>
                  <a:gd name="T3" fmla="*/ 7 h 16"/>
                  <a:gd name="T4" fmla="*/ 19 w 22"/>
                  <a:gd name="T5" fmla="*/ 7 h 16"/>
                  <a:gd name="T6" fmla="*/ 0 w 22"/>
                  <a:gd name="T7" fmla="*/ 0 h 16"/>
                  <a:gd name="T8" fmla="*/ 0 w 22"/>
                  <a:gd name="T9" fmla="*/ 16 h 16"/>
                  <a:gd name="T10" fmla="*/ 22 w 22"/>
                  <a:gd name="T11" fmla="*/ 13 h 16"/>
                  <a:gd name="T12" fmla="*/ 22 w 22"/>
                  <a:gd name="T13" fmla="*/ 7 h 16"/>
                  <a:gd name="T14" fmla="*/ 0 60000 65536"/>
                  <a:gd name="T15" fmla="*/ 0 60000 65536"/>
                  <a:gd name="T16" fmla="*/ 0 60000 65536"/>
                  <a:gd name="T17" fmla="*/ 0 60000 65536"/>
                  <a:gd name="T18" fmla="*/ 0 60000 65536"/>
                  <a:gd name="T19" fmla="*/ 0 60000 65536"/>
                  <a:gd name="T20" fmla="*/ 0 60000 65536"/>
                  <a:gd name="T21" fmla="*/ 0 w 22"/>
                  <a:gd name="T22" fmla="*/ 0 h 16"/>
                  <a:gd name="T23" fmla="*/ 22 w 22"/>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6">
                    <a:moveTo>
                      <a:pt x="22" y="7"/>
                    </a:moveTo>
                    <a:lnTo>
                      <a:pt x="22" y="7"/>
                    </a:lnTo>
                    <a:lnTo>
                      <a:pt x="19" y="7"/>
                    </a:lnTo>
                    <a:lnTo>
                      <a:pt x="0" y="0"/>
                    </a:lnTo>
                    <a:lnTo>
                      <a:pt x="0" y="16"/>
                    </a:lnTo>
                    <a:lnTo>
                      <a:pt x="22" y="13"/>
                    </a:lnTo>
                    <a:lnTo>
                      <a:pt x="22" y="7"/>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72" name="Freeform 381"/>
              <p:cNvSpPr>
                <a:spLocks/>
              </p:cNvSpPr>
              <p:nvPr/>
            </p:nvSpPr>
            <p:spPr bwMode="auto">
              <a:xfrm>
                <a:off x="1363" y="2783"/>
                <a:ext cx="22" cy="25"/>
              </a:xfrm>
              <a:custGeom>
                <a:avLst/>
                <a:gdLst>
                  <a:gd name="T0" fmla="*/ 22 w 22"/>
                  <a:gd name="T1" fmla="*/ 6 h 25"/>
                  <a:gd name="T2" fmla="*/ 0 w 22"/>
                  <a:gd name="T3" fmla="*/ 0 h 25"/>
                  <a:gd name="T4" fmla="*/ 0 w 22"/>
                  <a:gd name="T5" fmla="*/ 22 h 25"/>
                  <a:gd name="T6" fmla="*/ 0 w 22"/>
                  <a:gd name="T7" fmla="*/ 22 h 25"/>
                  <a:gd name="T8" fmla="*/ 19 w 22"/>
                  <a:gd name="T9" fmla="*/ 25 h 25"/>
                  <a:gd name="T10" fmla="*/ 22 w 22"/>
                  <a:gd name="T11" fmla="*/ 22 h 25"/>
                  <a:gd name="T12" fmla="*/ 22 w 22"/>
                  <a:gd name="T13" fmla="*/ 6 h 25"/>
                  <a:gd name="T14" fmla="*/ 0 60000 65536"/>
                  <a:gd name="T15" fmla="*/ 0 60000 65536"/>
                  <a:gd name="T16" fmla="*/ 0 60000 65536"/>
                  <a:gd name="T17" fmla="*/ 0 60000 65536"/>
                  <a:gd name="T18" fmla="*/ 0 60000 65536"/>
                  <a:gd name="T19" fmla="*/ 0 60000 65536"/>
                  <a:gd name="T20" fmla="*/ 0 60000 65536"/>
                  <a:gd name="T21" fmla="*/ 0 w 22"/>
                  <a:gd name="T22" fmla="*/ 0 h 25"/>
                  <a:gd name="T23" fmla="*/ 22 w 2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5">
                    <a:moveTo>
                      <a:pt x="22" y="6"/>
                    </a:moveTo>
                    <a:lnTo>
                      <a:pt x="0" y="0"/>
                    </a:lnTo>
                    <a:lnTo>
                      <a:pt x="0" y="22"/>
                    </a:lnTo>
                    <a:lnTo>
                      <a:pt x="19" y="25"/>
                    </a:lnTo>
                    <a:lnTo>
                      <a:pt x="22" y="22"/>
                    </a:lnTo>
                    <a:lnTo>
                      <a:pt x="22" y="6"/>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73" name="Freeform 382"/>
              <p:cNvSpPr>
                <a:spLocks/>
              </p:cNvSpPr>
              <p:nvPr/>
            </p:nvSpPr>
            <p:spPr bwMode="auto">
              <a:xfrm>
                <a:off x="1341" y="2777"/>
                <a:ext cx="22" cy="28"/>
              </a:xfrm>
              <a:custGeom>
                <a:avLst/>
                <a:gdLst>
                  <a:gd name="T0" fmla="*/ 22 w 22"/>
                  <a:gd name="T1" fmla="*/ 6 h 28"/>
                  <a:gd name="T2" fmla="*/ 12 w 22"/>
                  <a:gd name="T3" fmla="*/ 3 h 28"/>
                  <a:gd name="T4" fmla="*/ 12 w 22"/>
                  <a:gd name="T5" fmla="*/ 3 h 28"/>
                  <a:gd name="T6" fmla="*/ 0 w 22"/>
                  <a:gd name="T7" fmla="*/ 0 h 28"/>
                  <a:gd name="T8" fmla="*/ 0 w 22"/>
                  <a:gd name="T9" fmla="*/ 22 h 28"/>
                  <a:gd name="T10" fmla="*/ 19 w 22"/>
                  <a:gd name="T11" fmla="*/ 28 h 28"/>
                  <a:gd name="T12" fmla="*/ 19 w 22"/>
                  <a:gd name="T13" fmla="*/ 28 h 28"/>
                  <a:gd name="T14" fmla="*/ 22 w 22"/>
                  <a:gd name="T15" fmla="*/ 28 h 28"/>
                  <a:gd name="T16" fmla="*/ 22 w 22"/>
                  <a:gd name="T17" fmla="*/ 6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8"/>
                  <a:gd name="T29" fmla="*/ 22 w 22"/>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8">
                    <a:moveTo>
                      <a:pt x="22" y="6"/>
                    </a:moveTo>
                    <a:lnTo>
                      <a:pt x="12" y="3"/>
                    </a:lnTo>
                    <a:lnTo>
                      <a:pt x="0" y="0"/>
                    </a:lnTo>
                    <a:lnTo>
                      <a:pt x="0" y="22"/>
                    </a:lnTo>
                    <a:lnTo>
                      <a:pt x="19" y="28"/>
                    </a:lnTo>
                    <a:lnTo>
                      <a:pt x="22" y="28"/>
                    </a:lnTo>
                    <a:lnTo>
                      <a:pt x="22" y="6"/>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74" name="Freeform 383"/>
              <p:cNvSpPr>
                <a:spLocks/>
              </p:cNvSpPr>
              <p:nvPr/>
            </p:nvSpPr>
            <p:spPr bwMode="auto">
              <a:xfrm>
                <a:off x="1318" y="2777"/>
                <a:ext cx="23" cy="22"/>
              </a:xfrm>
              <a:custGeom>
                <a:avLst/>
                <a:gdLst>
                  <a:gd name="T0" fmla="*/ 23 w 23"/>
                  <a:gd name="T1" fmla="*/ 0 h 22"/>
                  <a:gd name="T2" fmla="*/ 23 w 23"/>
                  <a:gd name="T3" fmla="*/ 0 h 22"/>
                  <a:gd name="T4" fmla="*/ 16 w 23"/>
                  <a:gd name="T5" fmla="*/ 0 h 22"/>
                  <a:gd name="T6" fmla="*/ 0 w 23"/>
                  <a:gd name="T7" fmla="*/ 3 h 22"/>
                  <a:gd name="T8" fmla="*/ 0 w 23"/>
                  <a:gd name="T9" fmla="*/ 16 h 22"/>
                  <a:gd name="T10" fmla="*/ 23 w 23"/>
                  <a:gd name="T11" fmla="*/ 22 h 22"/>
                  <a:gd name="T12" fmla="*/ 23 w 23"/>
                  <a:gd name="T13" fmla="*/ 0 h 22"/>
                  <a:gd name="T14" fmla="*/ 0 60000 65536"/>
                  <a:gd name="T15" fmla="*/ 0 60000 65536"/>
                  <a:gd name="T16" fmla="*/ 0 60000 65536"/>
                  <a:gd name="T17" fmla="*/ 0 60000 65536"/>
                  <a:gd name="T18" fmla="*/ 0 60000 65536"/>
                  <a:gd name="T19" fmla="*/ 0 60000 65536"/>
                  <a:gd name="T20" fmla="*/ 0 60000 65536"/>
                  <a:gd name="T21" fmla="*/ 0 w 23"/>
                  <a:gd name="T22" fmla="*/ 0 h 22"/>
                  <a:gd name="T23" fmla="*/ 23 w 23"/>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2">
                    <a:moveTo>
                      <a:pt x="23" y="0"/>
                    </a:moveTo>
                    <a:lnTo>
                      <a:pt x="23" y="0"/>
                    </a:lnTo>
                    <a:lnTo>
                      <a:pt x="16" y="0"/>
                    </a:lnTo>
                    <a:lnTo>
                      <a:pt x="0" y="3"/>
                    </a:lnTo>
                    <a:lnTo>
                      <a:pt x="0" y="16"/>
                    </a:lnTo>
                    <a:lnTo>
                      <a:pt x="23" y="22"/>
                    </a:lnTo>
                    <a:lnTo>
                      <a:pt x="23"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75" name="Freeform 384"/>
              <p:cNvSpPr>
                <a:spLocks/>
              </p:cNvSpPr>
              <p:nvPr/>
            </p:nvSpPr>
            <p:spPr bwMode="auto">
              <a:xfrm>
                <a:off x="1303" y="2780"/>
                <a:ext cx="15" cy="13"/>
              </a:xfrm>
              <a:custGeom>
                <a:avLst/>
                <a:gdLst>
                  <a:gd name="T0" fmla="*/ 15 w 15"/>
                  <a:gd name="T1" fmla="*/ 0 h 13"/>
                  <a:gd name="T2" fmla="*/ 0 w 15"/>
                  <a:gd name="T3" fmla="*/ 3 h 13"/>
                  <a:gd name="T4" fmla="*/ 0 w 15"/>
                  <a:gd name="T5" fmla="*/ 3 h 13"/>
                  <a:gd name="T6" fmla="*/ 0 w 15"/>
                  <a:gd name="T7" fmla="*/ 3 h 13"/>
                  <a:gd name="T8" fmla="*/ 0 w 15"/>
                  <a:gd name="T9" fmla="*/ 6 h 13"/>
                  <a:gd name="T10" fmla="*/ 6 w 15"/>
                  <a:gd name="T11" fmla="*/ 9 h 13"/>
                  <a:gd name="T12" fmla="*/ 15 w 15"/>
                  <a:gd name="T13" fmla="*/ 13 h 13"/>
                  <a:gd name="T14" fmla="*/ 15 w 15"/>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3"/>
                  <a:gd name="T26" fmla="*/ 15 w 15"/>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3">
                    <a:moveTo>
                      <a:pt x="15" y="0"/>
                    </a:moveTo>
                    <a:lnTo>
                      <a:pt x="0" y="3"/>
                    </a:lnTo>
                    <a:lnTo>
                      <a:pt x="0" y="6"/>
                    </a:lnTo>
                    <a:lnTo>
                      <a:pt x="6" y="9"/>
                    </a:lnTo>
                    <a:lnTo>
                      <a:pt x="15" y="13"/>
                    </a:lnTo>
                    <a:lnTo>
                      <a:pt x="15"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76" name="Freeform 385"/>
              <p:cNvSpPr>
                <a:spLocks/>
              </p:cNvSpPr>
              <p:nvPr/>
            </p:nvSpPr>
            <p:spPr bwMode="auto">
              <a:xfrm>
                <a:off x="1341" y="2805"/>
                <a:ext cx="19" cy="10"/>
              </a:xfrm>
              <a:custGeom>
                <a:avLst/>
                <a:gdLst>
                  <a:gd name="T0" fmla="*/ 3 w 19"/>
                  <a:gd name="T1" fmla="*/ 10 h 10"/>
                  <a:gd name="T2" fmla="*/ 15 w 19"/>
                  <a:gd name="T3" fmla="*/ 7 h 10"/>
                  <a:gd name="T4" fmla="*/ 15 w 19"/>
                  <a:gd name="T5" fmla="*/ 7 h 10"/>
                  <a:gd name="T6" fmla="*/ 19 w 19"/>
                  <a:gd name="T7" fmla="*/ 7 h 10"/>
                  <a:gd name="T8" fmla="*/ 15 w 19"/>
                  <a:gd name="T9" fmla="*/ 3 h 10"/>
                  <a:gd name="T10" fmla="*/ 9 w 19"/>
                  <a:gd name="T11" fmla="*/ 0 h 10"/>
                  <a:gd name="T12" fmla="*/ 0 w 19"/>
                  <a:gd name="T13" fmla="*/ 0 h 10"/>
                  <a:gd name="T14" fmla="*/ 3 w 19"/>
                  <a:gd name="T15" fmla="*/ 10 h 10"/>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0"/>
                  <a:gd name="T26" fmla="*/ 19 w 19"/>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0">
                    <a:moveTo>
                      <a:pt x="3" y="10"/>
                    </a:moveTo>
                    <a:lnTo>
                      <a:pt x="15" y="7"/>
                    </a:lnTo>
                    <a:lnTo>
                      <a:pt x="19" y="7"/>
                    </a:lnTo>
                    <a:lnTo>
                      <a:pt x="15" y="3"/>
                    </a:lnTo>
                    <a:lnTo>
                      <a:pt x="9" y="0"/>
                    </a:lnTo>
                    <a:lnTo>
                      <a:pt x="0" y="0"/>
                    </a:lnTo>
                    <a:lnTo>
                      <a:pt x="3" y="10"/>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77" name="Freeform 386"/>
              <p:cNvSpPr>
                <a:spLocks/>
              </p:cNvSpPr>
              <p:nvPr/>
            </p:nvSpPr>
            <p:spPr bwMode="auto">
              <a:xfrm>
                <a:off x="1318" y="2796"/>
                <a:ext cx="26" cy="22"/>
              </a:xfrm>
              <a:custGeom>
                <a:avLst/>
                <a:gdLst>
                  <a:gd name="T0" fmla="*/ 23 w 26"/>
                  <a:gd name="T1" fmla="*/ 9 h 22"/>
                  <a:gd name="T2" fmla="*/ 0 w 26"/>
                  <a:gd name="T3" fmla="*/ 0 h 22"/>
                  <a:gd name="T4" fmla="*/ 4 w 26"/>
                  <a:gd name="T5" fmla="*/ 22 h 22"/>
                  <a:gd name="T6" fmla="*/ 4 w 26"/>
                  <a:gd name="T7" fmla="*/ 22 h 22"/>
                  <a:gd name="T8" fmla="*/ 7 w 26"/>
                  <a:gd name="T9" fmla="*/ 22 h 22"/>
                  <a:gd name="T10" fmla="*/ 26 w 26"/>
                  <a:gd name="T11" fmla="*/ 19 h 22"/>
                  <a:gd name="T12" fmla="*/ 23 w 26"/>
                  <a:gd name="T13" fmla="*/ 9 h 22"/>
                  <a:gd name="T14" fmla="*/ 0 60000 65536"/>
                  <a:gd name="T15" fmla="*/ 0 60000 65536"/>
                  <a:gd name="T16" fmla="*/ 0 60000 65536"/>
                  <a:gd name="T17" fmla="*/ 0 60000 65536"/>
                  <a:gd name="T18" fmla="*/ 0 60000 65536"/>
                  <a:gd name="T19" fmla="*/ 0 60000 65536"/>
                  <a:gd name="T20" fmla="*/ 0 60000 65536"/>
                  <a:gd name="T21" fmla="*/ 0 w 26"/>
                  <a:gd name="T22" fmla="*/ 0 h 22"/>
                  <a:gd name="T23" fmla="*/ 26 w 26"/>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2">
                    <a:moveTo>
                      <a:pt x="23" y="9"/>
                    </a:moveTo>
                    <a:lnTo>
                      <a:pt x="0" y="0"/>
                    </a:lnTo>
                    <a:lnTo>
                      <a:pt x="4" y="22"/>
                    </a:lnTo>
                    <a:lnTo>
                      <a:pt x="7" y="22"/>
                    </a:lnTo>
                    <a:lnTo>
                      <a:pt x="26" y="19"/>
                    </a:lnTo>
                    <a:lnTo>
                      <a:pt x="23" y="9"/>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78" name="Freeform 387"/>
              <p:cNvSpPr>
                <a:spLocks/>
              </p:cNvSpPr>
              <p:nvPr/>
            </p:nvSpPr>
            <p:spPr bwMode="auto">
              <a:xfrm>
                <a:off x="1296" y="2789"/>
                <a:ext cx="26" cy="29"/>
              </a:xfrm>
              <a:custGeom>
                <a:avLst/>
                <a:gdLst>
                  <a:gd name="T0" fmla="*/ 22 w 26"/>
                  <a:gd name="T1" fmla="*/ 7 h 29"/>
                  <a:gd name="T2" fmla="*/ 3 w 26"/>
                  <a:gd name="T3" fmla="*/ 0 h 29"/>
                  <a:gd name="T4" fmla="*/ 3 w 26"/>
                  <a:gd name="T5" fmla="*/ 0 h 29"/>
                  <a:gd name="T6" fmla="*/ 0 w 26"/>
                  <a:gd name="T7" fmla="*/ 0 h 29"/>
                  <a:gd name="T8" fmla="*/ 3 w 26"/>
                  <a:gd name="T9" fmla="*/ 26 h 29"/>
                  <a:gd name="T10" fmla="*/ 10 w 26"/>
                  <a:gd name="T11" fmla="*/ 26 h 29"/>
                  <a:gd name="T12" fmla="*/ 10 w 26"/>
                  <a:gd name="T13" fmla="*/ 26 h 29"/>
                  <a:gd name="T14" fmla="*/ 26 w 26"/>
                  <a:gd name="T15" fmla="*/ 29 h 29"/>
                  <a:gd name="T16" fmla="*/ 22 w 26"/>
                  <a:gd name="T17" fmla="*/ 7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9"/>
                  <a:gd name="T29" fmla="*/ 26 w 26"/>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9">
                    <a:moveTo>
                      <a:pt x="22" y="7"/>
                    </a:moveTo>
                    <a:lnTo>
                      <a:pt x="3" y="0"/>
                    </a:lnTo>
                    <a:lnTo>
                      <a:pt x="0" y="0"/>
                    </a:lnTo>
                    <a:lnTo>
                      <a:pt x="3" y="26"/>
                    </a:lnTo>
                    <a:lnTo>
                      <a:pt x="10" y="26"/>
                    </a:lnTo>
                    <a:lnTo>
                      <a:pt x="26" y="29"/>
                    </a:lnTo>
                    <a:lnTo>
                      <a:pt x="22" y="7"/>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79" name="Freeform 388"/>
              <p:cNvSpPr>
                <a:spLocks/>
              </p:cNvSpPr>
              <p:nvPr/>
            </p:nvSpPr>
            <p:spPr bwMode="auto">
              <a:xfrm>
                <a:off x="1274" y="2786"/>
                <a:ext cx="25" cy="29"/>
              </a:xfrm>
              <a:custGeom>
                <a:avLst/>
                <a:gdLst>
                  <a:gd name="T0" fmla="*/ 22 w 25"/>
                  <a:gd name="T1" fmla="*/ 3 h 29"/>
                  <a:gd name="T2" fmla="*/ 22 w 25"/>
                  <a:gd name="T3" fmla="*/ 3 h 29"/>
                  <a:gd name="T4" fmla="*/ 3 w 25"/>
                  <a:gd name="T5" fmla="*/ 0 h 29"/>
                  <a:gd name="T6" fmla="*/ 0 w 25"/>
                  <a:gd name="T7" fmla="*/ 3 h 29"/>
                  <a:gd name="T8" fmla="*/ 0 w 25"/>
                  <a:gd name="T9" fmla="*/ 19 h 29"/>
                  <a:gd name="T10" fmla="*/ 25 w 25"/>
                  <a:gd name="T11" fmla="*/ 29 h 29"/>
                  <a:gd name="T12" fmla="*/ 22 w 25"/>
                  <a:gd name="T13" fmla="*/ 3 h 29"/>
                  <a:gd name="T14" fmla="*/ 0 60000 65536"/>
                  <a:gd name="T15" fmla="*/ 0 60000 65536"/>
                  <a:gd name="T16" fmla="*/ 0 60000 65536"/>
                  <a:gd name="T17" fmla="*/ 0 60000 65536"/>
                  <a:gd name="T18" fmla="*/ 0 60000 65536"/>
                  <a:gd name="T19" fmla="*/ 0 60000 65536"/>
                  <a:gd name="T20" fmla="*/ 0 60000 65536"/>
                  <a:gd name="T21" fmla="*/ 0 w 25"/>
                  <a:gd name="T22" fmla="*/ 0 h 29"/>
                  <a:gd name="T23" fmla="*/ 25 w 25"/>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9">
                    <a:moveTo>
                      <a:pt x="22" y="3"/>
                    </a:moveTo>
                    <a:lnTo>
                      <a:pt x="22" y="3"/>
                    </a:lnTo>
                    <a:lnTo>
                      <a:pt x="3" y="0"/>
                    </a:lnTo>
                    <a:lnTo>
                      <a:pt x="0" y="3"/>
                    </a:lnTo>
                    <a:lnTo>
                      <a:pt x="0" y="19"/>
                    </a:lnTo>
                    <a:lnTo>
                      <a:pt x="25" y="29"/>
                    </a:lnTo>
                    <a:lnTo>
                      <a:pt x="22" y="3"/>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80" name="Freeform 389"/>
              <p:cNvSpPr>
                <a:spLocks/>
              </p:cNvSpPr>
              <p:nvPr/>
            </p:nvSpPr>
            <p:spPr bwMode="auto">
              <a:xfrm>
                <a:off x="1252" y="2789"/>
                <a:ext cx="22" cy="16"/>
              </a:xfrm>
              <a:custGeom>
                <a:avLst/>
                <a:gdLst>
                  <a:gd name="T0" fmla="*/ 22 w 22"/>
                  <a:gd name="T1" fmla="*/ 0 h 16"/>
                  <a:gd name="T2" fmla="*/ 0 w 22"/>
                  <a:gd name="T3" fmla="*/ 4 h 16"/>
                  <a:gd name="T4" fmla="*/ 0 w 22"/>
                  <a:gd name="T5" fmla="*/ 10 h 16"/>
                  <a:gd name="T6" fmla="*/ 22 w 22"/>
                  <a:gd name="T7" fmla="*/ 16 h 16"/>
                  <a:gd name="T8" fmla="*/ 22 w 22"/>
                  <a:gd name="T9" fmla="*/ 0 h 16"/>
                  <a:gd name="T10" fmla="*/ 0 60000 65536"/>
                  <a:gd name="T11" fmla="*/ 0 60000 65536"/>
                  <a:gd name="T12" fmla="*/ 0 60000 65536"/>
                  <a:gd name="T13" fmla="*/ 0 60000 65536"/>
                  <a:gd name="T14" fmla="*/ 0 60000 65536"/>
                  <a:gd name="T15" fmla="*/ 0 w 22"/>
                  <a:gd name="T16" fmla="*/ 0 h 16"/>
                  <a:gd name="T17" fmla="*/ 22 w 22"/>
                  <a:gd name="T18" fmla="*/ 16 h 16"/>
                </a:gdLst>
                <a:ahLst/>
                <a:cxnLst>
                  <a:cxn ang="T10">
                    <a:pos x="T0" y="T1"/>
                  </a:cxn>
                  <a:cxn ang="T11">
                    <a:pos x="T2" y="T3"/>
                  </a:cxn>
                  <a:cxn ang="T12">
                    <a:pos x="T4" y="T5"/>
                  </a:cxn>
                  <a:cxn ang="T13">
                    <a:pos x="T6" y="T7"/>
                  </a:cxn>
                  <a:cxn ang="T14">
                    <a:pos x="T8" y="T9"/>
                  </a:cxn>
                </a:cxnLst>
                <a:rect l="T15" t="T16" r="T17" b="T18"/>
                <a:pathLst>
                  <a:path w="22" h="16">
                    <a:moveTo>
                      <a:pt x="22" y="0"/>
                    </a:moveTo>
                    <a:lnTo>
                      <a:pt x="0" y="4"/>
                    </a:lnTo>
                    <a:lnTo>
                      <a:pt x="0" y="10"/>
                    </a:lnTo>
                    <a:lnTo>
                      <a:pt x="22" y="16"/>
                    </a:lnTo>
                    <a:lnTo>
                      <a:pt x="22"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81" name="Freeform 390"/>
              <p:cNvSpPr>
                <a:spLocks/>
              </p:cNvSpPr>
              <p:nvPr/>
            </p:nvSpPr>
            <p:spPr bwMode="auto">
              <a:xfrm>
                <a:off x="1246" y="2793"/>
                <a:ext cx="6" cy="6"/>
              </a:xfrm>
              <a:custGeom>
                <a:avLst/>
                <a:gdLst>
                  <a:gd name="T0" fmla="*/ 6 w 6"/>
                  <a:gd name="T1" fmla="*/ 0 h 6"/>
                  <a:gd name="T2" fmla="*/ 3 w 6"/>
                  <a:gd name="T3" fmla="*/ 0 h 6"/>
                  <a:gd name="T4" fmla="*/ 3 w 6"/>
                  <a:gd name="T5" fmla="*/ 0 h 6"/>
                  <a:gd name="T6" fmla="*/ 0 w 6"/>
                  <a:gd name="T7" fmla="*/ 0 h 6"/>
                  <a:gd name="T8" fmla="*/ 0 w 6"/>
                  <a:gd name="T9" fmla="*/ 3 h 6"/>
                  <a:gd name="T10" fmla="*/ 6 w 6"/>
                  <a:gd name="T11" fmla="*/ 6 h 6"/>
                  <a:gd name="T12" fmla="*/ 6 w 6"/>
                  <a:gd name="T13" fmla="*/ 6 h 6"/>
                  <a:gd name="T14" fmla="*/ 6 w 6"/>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0"/>
                    </a:moveTo>
                    <a:lnTo>
                      <a:pt x="3" y="0"/>
                    </a:lnTo>
                    <a:lnTo>
                      <a:pt x="0" y="0"/>
                    </a:lnTo>
                    <a:lnTo>
                      <a:pt x="0" y="3"/>
                    </a:lnTo>
                    <a:lnTo>
                      <a:pt x="6" y="6"/>
                    </a:lnTo>
                    <a:lnTo>
                      <a:pt x="6"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82" name="Freeform 391"/>
              <p:cNvSpPr>
                <a:spLocks/>
              </p:cNvSpPr>
              <p:nvPr/>
            </p:nvSpPr>
            <p:spPr bwMode="auto">
              <a:xfrm>
                <a:off x="1299" y="2818"/>
                <a:ext cx="4" cy="6"/>
              </a:xfrm>
              <a:custGeom>
                <a:avLst/>
                <a:gdLst>
                  <a:gd name="T0" fmla="*/ 0 w 4"/>
                  <a:gd name="T1" fmla="*/ 0 h 6"/>
                  <a:gd name="T2" fmla="*/ 0 w 4"/>
                  <a:gd name="T3" fmla="*/ 6 h 6"/>
                  <a:gd name="T4" fmla="*/ 0 w 4"/>
                  <a:gd name="T5" fmla="*/ 6 h 6"/>
                  <a:gd name="T6" fmla="*/ 0 w 4"/>
                  <a:gd name="T7" fmla="*/ 6 h 6"/>
                  <a:gd name="T8" fmla="*/ 4 w 4"/>
                  <a:gd name="T9" fmla="*/ 3 h 6"/>
                  <a:gd name="T10" fmla="*/ 0 w 4"/>
                  <a:gd name="T11" fmla="*/ 0 h 6"/>
                  <a:gd name="T12" fmla="*/ 0 w 4"/>
                  <a:gd name="T13" fmla="*/ 0 h 6"/>
                  <a:gd name="T14" fmla="*/ 0 60000 65536"/>
                  <a:gd name="T15" fmla="*/ 0 60000 65536"/>
                  <a:gd name="T16" fmla="*/ 0 60000 65536"/>
                  <a:gd name="T17" fmla="*/ 0 60000 65536"/>
                  <a:gd name="T18" fmla="*/ 0 60000 65536"/>
                  <a:gd name="T19" fmla="*/ 0 60000 65536"/>
                  <a:gd name="T20" fmla="*/ 0 60000 65536"/>
                  <a:gd name="T21" fmla="*/ 0 w 4"/>
                  <a:gd name="T22" fmla="*/ 0 h 6"/>
                  <a:gd name="T23" fmla="*/ 4 w 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6">
                    <a:moveTo>
                      <a:pt x="0" y="0"/>
                    </a:moveTo>
                    <a:lnTo>
                      <a:pt x="0" y="6"/>
                    </a:lnTo>
                    <a:lnTo>
                      <a:pt x="4" y="3"/>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83" name="Freeform 392"/>
              <p:cNvSpPr>
                <a:spLocks/>
              </p:cNvSpPr>
              <p:nvPr/>
            </p:nvSpPr>
            <p:spPr bwMode="auto">
              <a:xfrm>
                <a:off x="1277" y="2812"/>
                <a:ext cx="22" cy="15"/>
              </a:xfrm>
              <a:custGeom>
                <a:avLst/>
                <a:gdLst>
                  <a:gd name="T0" fmla="*/ 22 w 22"/>
                  <a:gd name="T1" fmla="*/ 6 h 15"/>
                  <a:gd name="T2" fmla="*/ 22 w 22"/>
                  <a:gd name="T3" fmla="*/ 6 h 15"/>
                  <a:gd name="T4" fmla="*/ 19 w 22"/>
                  <a:gd name="T5" fmla="*/ 6 h 15"/>
                  <a:gd name="T6" fmla="*/ 0 w 22"/>
                  <a:gd name="T7" fmla="*/ 0 h 15"/>
                  <a:gd name="T8" fmla="*/ 0 w 22"/>
                  <a:gd name="T9" fmla="*/ 15 h 15"/>
                  <a:gd name="T10" fmla="*/ 22 w 22"/>
                  <a:gd name="T11" fmla="*/ 12 h 15"/>
                  <a:gd name="T12" fmla="*/ 22 w 22"/>
                  <a:gd name="T13" fmla="*/ 6 h 15"/>
                  <a:gd name="T14" fmla="*/ 0 60000 65536"/>
                  <a:gd name="T15" fmla="*/ 0 60000 65536"/>
                  <a:gd name="T16" fmla="*/ 0 60000 65536"/>
                  <a:gd name="T17" fmla="*/ 0 60000 65536"/>
                  <a:gd name="T18" fmla="*/ 0 60000 65536"/>
                  <a:gd name="T19" fmla="*/ 0 60000 65536"/>
                  <a:gd name="T20" fmla="*/ 0 60000 65536"/>
                  <a:gd name="T21" fmla="*/ 0 w 22"/>
                  <a:gd name="T22" fmla="*/ 0 h 15"/>
                  <a:gd name="T23" fmla="*/ 22 w 22"/>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5">
                    <a:moveTo>
                      <a:pt x="22" y="6"/>
                    </a:moveTo>
                    <a:lnTo>
                      <a:pt x="22" y="6"/>
                    </a:lnTo>
                    <a:lnTo>
                      <a:pt x="19" y="6"/>
                    </a:lnTo>
                    <a:lnTo>
                      <a:pt x="0" y="0"/>
                    </a:lnTo>
                    <a:lnTo>
                      <a:pt x="0" y="15"/>
                    </a:lnTo>
                    <a:lnTo>
                      <a:pt x="22" y="12"/>
                    </a:lnTo>
                    <a:lnTo>
                      <a:pt x="22" y="6"/>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84" name="Freeform 393"/>
              <p:cNvSpPr>
                <a:spLocks/>
              </p:cNvSpPr>
              <p:nvPr/>
            </p:nvSpPr>
            <p:spPr bwMode="auto">
              <a:xfrm>
                <a:off x="1252" y="2805"/>
                <a:ext cx="25" cy="26"/>
              </a:xfrm>
              <a:custGeom>
                <a:avLst/>
                <a:gdLst>
                  <a:gd name="T0" fmla="*/ 25 w 25"/>
                  <a:gd name="T1" fmla="*/ 7 h 26"/>
                  <a:gd name="T2" fmla="*/ 0 w 25"/>
                  <a:gd name="T3" fmla="*/ 0 h 26"/>
                  <a:gd name="T4" fmla="*/ 3 w 25"/>
                  <a:gd name="T5" fmla="*/ 26 h 26"/>
                  <a:gd name="T6" fmla="*/ 3 w 25"/>
                  <a:gd name="T7" fmla="*/ 26 h 26"/>
                  <a:gd name="T8" fmla="*/ 16 w 25"/>
                  <a:gd name="T9" fmla="*/ 26 h 26"/>
                  <a:gd name="T10" fmla="*/ 25 w 25"/>
                  <a:gd name="T11" fmla="*/ 22 h 26"/>
                  <a:gd name="T12" fmla="*/ 25 w 25"/>
                  <a:gd name="T13" fmla="*/ 7 h 26"/>
                  <a:gd name="T14" fmla="*/ 0 60000 65536"/>
                  <a:gd name="T15" fmla="*/ 0 60000 65536"/>
                  <a:gd name="T16" fmla="*/ 0 60000 65536"/>
                  <a:gd name="T17" fmla="*/ 0 60000 65536"/>
                  <a:gd name="T18" fmla="*/ 0 60000 65536"/>
                  <a:gd name="T19" fmla="*/ 0 60000 65536"/>
                  <a:gd name="T20" fmla="*/ 0 60000 65536"/>
                  <a:gd name="T21" fmla="*/ 0 w 25"/>
                  <a:gd name="T22" fmla="*/ 0 h 26"/>
                  <a:gd name="T23" fmla="*/ 25 w 25"/>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6">
                    <a:moveTo>
                      <a:pt x="25" y="7"/>
                    </a:moveTo>
                    <a:lnTo>
                      <a:pt x="0" y="0"/>
                    </a:lnTo>
                    <a:lnTo>
                      <a:pt x="3" y="26"/>
                    </a:lnTo>
                    <a:lnTo>
                      <a:pt x="16" y="26"/>
                    </a:lnTo>
                    <a:lnTo>
                      <a:pt x="25" y="22"/>
                    </a:lnTo>
                    <a:lnTo>
                      <a:pt x="25" y="7"/>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85" name="Freeform 394"/>
              <p:cNvSpPr>
                <a:spLocks/>
              </p:cNvSpPr>
              <p:nvPr/>
            </p:nvSpPr>
            <p:spPr bwMode="auto">
              <a:xfrm>
                <a:off x="1230" y="2799"/>
                <a:ext cx="25" cy="32"/>
              </a:xfrm>
              <a:custGeom>
                <a:avLst/>
                <a:gdLst>
                  <a:gd name="T0" fmla="*/ 22 w 25"/>
                  <a:gd name="T1" fmla="*/ 6 h 32"/>
                  <a:gd name="T2" fmla="*/ 12 w 25"/>
                  <a:gd name="T3" fmla="*/ 3 h 32"/>
                  <a:gd name="T4" fmla="*/ 12 w 25"/>
                  <a:gd name="T5" fmla="*/ 3 h 32"/>
                  <a:gd name="T6" fmla="*/ 0 w 25"/>
                  <a:gd name="T7" fmla="*/ 0 h 32"/>
                  <a:gd name="T8" fmla="*/ 3 w 25"/>
                  <a:gd name="T9" fmla="*/ 22 h 32"/>
                  <a:gd name="T10" fmla="*/ 19 w 25"/>
                  <a:gd name="T11" fmla="*/ 28 h 32"/>
                  <a:gd name="T12" fmla="*/ 19 w 25"/>
                  <a:gd name="T13" fmla="*/ 28 h 32"/>
                  <a:gd name="T14" fmla="*/ 25 w 25"/>
                  <a:gd name="T15" fmla="*/ 32 h 32"/>
                  <a:gd name="T16" fmla="*/ 22 w 25"/>
                  <a:gd name="T17" fmla="*/ 6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32"/>
                  <a:gd name="T29" fmla="*/ 25 w 25"/>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32">
                    <a:moveTo>
                      <a:pt x="22" y="6"/>
                    </a:moveTo>
                    <a:lnTo>
                      <a:pt x="12" y="3"/>
                    </a:lnTo>
                    <a:lnTo>
                      <a:pt x="0" y="0"/>
                    </a:lnTo>
                    <a:lnTo>
                      <a:pt x="3" y="22"/>
                    </a:lnTo>
                    <a:lnTo>
                      <a:pt x="19" y="28"/>
                    </a:lnTo>
                    <a:lnTo>
                      <a:pt x="25" y="32"/>
                    </a:lnTo>
                    <a:lnTo>
                      <a:pt x="22" y="6"/>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86" name="Freeform 395"/>
              <p:cNvSpPr>
                <a:spLocks/>
              </p:cNvSpPr>
              <p:nvPr/>
            </p:nvSpPr>
            <p:spPr bwMode="auto">
              <a:xfrm>
                <a:off x="1208" y="2799"/>
                <a:ext cx="25" cy="22"/>
              </a:xfrm>
              <a:custGeom>
                <a:avLst/>
                <a:gdLst>
                  <a:gd name="T0" fmla="*/ 22 w 25"/>
                  <a:gd name="T1" fmla="*/ 0 h 22"/>
                  <a:gd name="T2" fmla="*/ 22 w 25"/>
                  <a:gd name="T3" fmla="*/ 0 h 22"/>
                  <a:gd name="T4" fmla="*/ 15 w 25"/>
                  <a:gd name="T5" fmla="*/ 0 h 22"/>
                  <a:gd name="T6" fmla="*/ 0 w 25"/>
                  <a:gd name="T7" fmla="*/ 3 h 22"/>
                  <a:gd name="T8" fmla="*/ 3 w 25"/>
                  <a:gd name="T9" fmla="*/ 16 h 22"/>
                  <a:gd name="T10" fmla="*/ 25 w 25"/>
                  <a:gd name="T11" fmla="*/ 22 h 22"/>
                  <a:gd name="T12" fmla="*/ 22 w 25"/>
                  <a:gd name="T13" fmla="*/ 0 h 22"/>
                  <a:gd name="T14" fmla="*/ 0 60000 65536"/>
                  <a:gd name="T15" fmla="*/ 0 60000 65536"/>
                  <a:gd name="T16" fmla="*/ 0 60000 65536"/>
                  <a:gd name="T17" fmla="*/ 0 60000 65536"/>
                  <a:gd name="T18" fmla="*/ 0 60000 65536"/>
                  <a:gd name="T19" fmla="*/ 0 60000 65536"/>
                  <a:gd name="T20" fmla="*/ 0 60000 65536"/>
                  <a:gd name="T21" fmla="*/ 0 w 25"/>
                  <a:gd name="T22" fmla="*/ 0 h 22"/>
                  <a:gd name="T23" fmla="*/ 25 w 25"/>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2">
                    <a:moveTo>
                      <a:pt x="22" y="0"/>
                    </a:moveTo>
                    <a:lnTo>
                      <a:pt x="22" y="0"/>
                    </a:lnTo>
                    <a:lnTo>
                      <a:pt x="15" y="0"/>
                    </a:lnTo>
                    <a:lnTo>
                      <a:pt x="0" y="3"/>
                    </a:lnTo>
                    <a:lnTo>
                      <a:pt x="3" y="16"/>
                    </a:lnTo>
                    <a:lnTo>
                      <a:pt x="25" y="22"/>
                    </a:lnTo>
                    <a:lnTo>
                      <a:pt x="22" y="0"/>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87" name="Freeform 396"/>
              <p:cNvSpPr>
                <a:spLocks/>
              </p:cNvSpPr>
              <p:nvPr/>
            </p:nvSpPr>
            <p:spPr bwMode="auto">
              <a:xfrm>
                <a:off x="1189" y="2802"/>
                <a:ext cx="22" cy="13"/>
              </a:xfrm>
              <a:custGeom>
                <a:avLst/>
                <a:gdLst>
                  <a:gd name="T0" fmla="*/ 19 w 22"/>
                  <a:gd name="T1" fmla="*/ 0 h 13"/>
                  <a:gd name="T2" fmla="*/ 0 w 22"/>
                  <a:gd name="T3" fmla="*/ 3 h 13"/>
                  <a:gd name="T4" fmla="*/ 0 w 22"/>
                  <a:gd name="T5" fmla="*/ 3 h 13"/>
                  <a:gd name="T6" fmla="*/ 0 w 22"/>
                  <a:gd name="T7" fmla="*/ 3 h 13"/>
                  <a:gd name="T8" fmla="*/ 0 w 22"/>
                  <a:gd name="T9" fmla="*/ 3 h 13"/>
                  <a:gd name="T10" fmla="*/ 6 w 22"/>
                  <a:gd name="T11" fmla="*/ 6 h 13"/>
                  <a:gd name="T12" fmla="*/ 22 w 22"/>
                  <a:gd name="T13" fmla="*/ 13 h 13"/>
                  <a:gd name="T14" fmla="*/ 19 w 22"/>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3"/>
                  <a:gd name="T26" fmla="*/ 22 w 22"/>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3">
                    <a:moveTo>
                      <a:pt x="19" y="0"/>
                    </a:moveTo>
                    <a:lnTo>
                      <a:pt x="0" y="3"/>
                    </a:lnTo>
                    <a:lnTo>
                      <a:pt x="6" y="6"/>
                    </a:lnTo>
                    <a:lnTo>
                      <a:pt x="22" y="13"/>
                    </a:lnTo>
                    <a:lnTo>
                      <a:pt x="19" y="0"/>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88" name="Freeform 397"/>
              <p:cNvSpPr>
                <a:spLocks/>
              </p:cNvSpPr>
              <p:nvPr/>
            </p:nvSpPr>
            <p:spPr bwMode="auto">
              <a:xfrm>
                <a:off x="1233" y="2827"/>
                <a:ext cx="13" cy="10"/>
              </a:xfrm>
              <a:custGeom>
                <a:avLst/>
                <a:gdLst>
                  <a:gd name="T0" fmla="*/ 0 w 13"/>
                  <a:gd name="T1" fmla="*/ 0 h 10"/>
                  <a:gd name="T2" fmla="*/ 0 w 13"/>
                  <a:gd name="T3" fmla="*/ 10 h 10"/>
                  <a:gd name="T4" fmla="*/ 9 w 13"/>
                  <a:gd name="T5" fmla="*/ 10 h 10"/>
                  <a:gd name="T6" fmla="*/ 9 w 13"/>
                  <a:gd name="T7" fmla="*/ 10 h 10"/>
                  <a:gd name="T8" fmla="*/ 13 w 13"/>
                  <a:gd name="T9" fmla="*/ 7 h 10"/>
                  <a:gd name="T10" fmla="*/ 13 w 13"/>
                  <a:gd name="T11" fmla="*/ 7 h 10"/>
                  <a:gd name="T12" fmla="*/ 3 w 13"/>
                  <a:gd name="T13" fmla="*/ 4 h 10"/>
                  <a:gd name="T14" fmla="*/ 0 w 13"/>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0"/>
                  <a:gd name="T26" fmla="*/ 13 w 13"/>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0">
                    <a:moveTo>
                      <a:pt x="0" y="0"/>
                    </a:moveTo>
                    <a:lnTo>
                      <a:pt x="0" y="10"/>
                    </a:lnTo>
                    <a:lnTo>
                      <a:pt x="9" y="10"/>
                    </a:lnTo>
                    <a:lnTo>
                      <a:pt x="13" y="7"/>
                    </a:lnTo>
                    <a:lnTo>
                      <a:pt x="3" y="4"/>
                    </a:lnTo>
                    <a:lnTo>
                      <a:pt x="0"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89" name="Freeform 398"/>
              <p:cNvSpPr>
                <a:spLocks/>
              </p:cNvSpPr>
              <p:nvPr/>
            </p:nvSpPr>
            <p:spPr bwMode="auto">
              <a:xfrm>
                <a:off x="1211" y="2821"/>
                <a:ext cx="22" cy="22"/>
              </a:xfrm>
              <a:custGeom>
                <a:avLst/>
                <a:gdLst>
                  <a:gd name="T0" fmla="*/ 22 w 22"/>
                  <a:gd name="T1" fmla="*/ 6 h 22"/>
                  <a:gd name="T2" fmla="*/ 0 w 22"/>
                  <a:gd name="T3" fmla="*/ 0 h 22"/>
                  <a:gd name="T4" fmla="*/ 0 w 22"/>
                  <a:gd name="T5" fmla="*/ 22 h 22"/>
                  <a:gd name="T6" fmla="*/ 22 w 22"/>
                  <a:gd name="T7" fmla="*/ 16 h 22"/>
                  <a:gd name="T8" fmla="*/ 22 w 22"/>
                  <a:gd name="T9" fmla="*/ 6 h 22"/>
                  <a:gd name="T10" fmla="*/ 0 60000 65536"/>
                  <a:gd name="T11" fmla="*/ 0 60000 65536"/>
                  <a:gd name="T12" fmla="*/ 0 60000 65536"/>
                  <a:gd name="T13" fmla="*/ 0 60000 65536"/>
                  <a:gd name="T14" fmla="*/ 0 60000 65536"/>
                  <a:gd name="T15" fmla="*/ 0 w 22"/>
                  <a:gd name="T16" fmla="*/ 0 h 22"/>
                  <a:gd name="T17" fmla="*/ 22 w 22"/>
                  <a:gd name="T18" fmla="*/ 22 h 22"/>
                </a:gdLst>
                <a:ahLst/>
                <a:cxnLst>
                  <a:cxn ang="T10">
                    <a:pos x="T0" y="T1"/>
                  </a:cxn>
                  <a:cxn ang="T11">
                    <a:pos x="T2" y="T3"/>
                  </a:cxn>
                  <a:cxn ang="T12">
                    <a:pos x="T4" y="T5"/>
                  </a:cxn>
                  <a:cxn ang="T13">
                    <a:pos x="T6" y="T7"/>
                  </a:cxn>
                  <a:cxn ang="T14">
                    <a:pos x="T8" y="T9"/>
                  </a:cxn>
                </a:cxnLst>
                <a:rect l="T15" t="T16" r="T17" b="T18"/>
                <a:pathLst>
                  <a:path w="22" h="22">
                    <a:moveTo>
                      <a:pt x="22" y="6"/>
                    </a:moveTo>
                    <a:lnTo>
                      <a:pt x="0" y="0"/>
                    </a:lnTo>
                    <a:lnTo>
                      <a:pt x="0" y="22"/>
                    </a:lnTo>
                    <a:lnTo>
                      <a:pt x="22" y="16"/>
                    </a:lnTo>
                    <a:lnTo>
                      <a:pt x="22" y="6"/>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90" name="Freeform 399"/>
              <p:cNvSpPr>
                <a:spLocks/>
              </p:cNvSpPr>
              <p:nvPr/>
            </p:nvSpPr>
            <p:spPr bwMode="auto">
              <a:xfrm>
                <a:off x="1189" y="2812"/>
                <a:ext cx="22" cy="31"/>
              </a:xfrm>
              <a:custGeom>
                <a:avLst/>
                <a:gdLst>
                  <a:gd name="T0" fmla="*/ 22 w 22"/>
                  <a:gd name="T1" fmla="*/ 9 h 31"/>
                  <a:gd name="T2" fmla="*/ 0 w 22"/>
                  <a:gd name="T3" fmla="*/ 0 h 31"/>
                  <a:gd name="T4" fmla="*/ 0 w 22"/>
                  <a:gd name="T5" fmla="*/ 28 h 31"/>
                  <a:gd name="T6" fmla="*/ 0 w 22"/>
                  <a:gd name="T7" fmla="*/ 28 h 31"/>
                  <a:gd name="T8" fmla="*/ 0 w 22"/>
                  <a:gd name="T9" fmla="*/ 28 h 31"/>
                  <a:gd name="T10" fmla="*/ 12 w 22"/>
                  <a:gd name="T11" fmla="*/ 31 h 31"/>
                  <a:gd name="T12" fmla="*/ 22 w 22"/>
                  <a:gd name="T13" fmla="*/ 31 h 31"/>
                  <a:gd name="T14" fmla="*/ 22 w 22"/>
                  <a:gd name="T15" fmla="*/ 31 h 31"/>
                  <a:gd name="T16" fmla="*/ 22 w 22"/>
                  <a:gd name="T17" fmla="*/ 9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31"/>
                  <a:gd name="T29" fmla="*/ 22 w 22"/>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31">
                    <a:moveTo>
                      <a:pt x="22" y="9"/>
                    </a:moveTo>
                    <a:lnTo>
                      <a:pt x="0" y="0"/>
                    </a:lnTo>
                    <a:lnTo>
                      <a:pt x="0" y="28"/>
                    </a:lnTo>
                    <a:lnTo>
                      <a:pt x="12" y="31"/>
                    </a:lnTo>
                    <a:lnTo>
                      <a:pt x="22" y="31"/>
                    </a:lnTo>
                    <a:lnTo>
                      <a:pt x="22" y="9"/>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91" name="Freeform 400"/>
              <p:cNvSpPr>
                <a:spLocks/>
              </p:cNvSpPr>
              <p:nvPr/>
            </p:nvSpPr>
            <p:spPr bwMode="auto">
              <a:xfrm>
                <a:off x="1163" y="2808"/>
                <a:ext cx="26" cy="32"/>
              </a:xfrm>
              <a:custGeom>
                <a:avLst/>
                <a:gdLst>
                  <a:gd name="T0" fmla="*/ 26 w 26"/>
                  <a:gd name="T1" fmla="*/ 4 h 32"/>
                  <a:gd name="T2" fmla="*/ 23 w 26"/>
                  <a:gd name="T3" fmla="*/ 4 h 32"/>
                  <a:gd name="T4" fmla="*/ 23 w 26"/>
                  <a:gd name="T5" fmla="*/ 4 h 32"/>
                  <a:gd name="T6" fmla="*/ 0 w 26"/>
                  <a:gd name="T7" fmla="*/ 0 h 32"/>
                  <a:gd name="T8" fmla="*/ 4 w 26"/>
                  <a:gd name="T9" fmla="*/ 23 h 32"/>
                  <a:gd name="T10" fmla="*/ 26 w 26"/>
                  <a:gd name="T11" fmla="*/ 32 h 32"/>
                  <a:gd name="T12" fmla="*/ 26 w 26"/>
                  <a:gd name="T13" fmla="*/ 4 h 32"/>
                  <a:gd name="T14" fmla="*/ 0 60000 65536"/>
                  <a:gd name="T15" fmla="*/ 0 60000 65536"/>
                  <a:gd name="T16" fmla="*/ 0 60000 65536"/>
                  <a:gd name="T17" fmla="*/ 0 60000 65536"/>
                  <a:gd name="T18" fmla="*/ 0 60000 65536"/>
                  <a:gd name="T19" fmla="*/ 0 60000 65536"/>
                  <a:gd name="T20" fmla="*/ 0 60000 65536"/>
                  <a:gd name="T21" fmla="*/ 0 w 26"/>
                  <a:gd name="T22" fmla="*/ 0 h 32"/>
                  <a:gd name="T23" fmla="*/ 26 w 2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2">
                    <a:moveTo>
                      <a:pt x="26" y="4"/>
                    </a:moveTo>
                    <a:lnTo>
                      <a:pt x="23" y="4"/>
                    </a:lnTo>
                    <a:lnTo>
                      <a:pt x="0" y="0"/>
                    </a:lnTo>
                    <a:lnTo>
                      <a:pt x="4" y="23"/>
                    </a:lnTo>
                    <a:lnTo>
                      <a:pt x="26" y="32"/>
                    </a:lnTo>
                    <a:lnTo>
                      <a:pt x="26" y="4"/>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92" name="Freeform 401"/>
              <p:cNvSpPr>
                <a:spLocks/>
              </p:cNvSpPr>
              <p:nvPr/>
            </p:nvSpPr>
            <p:spPr bwMode="auto">
              <a:xfrm>
                <a:off x="1144" y="2808"/>
                <a:ext cx="23" cy="23"/>
              </a:xfrm>
              <a:custGeom>
                <a:avLst/>
                <a:gdLst>
                  <a:gd name="T0" fmla="*/ 19 w 23"/>
                  <a:gd name="T1" fmla="*/ 0 h 23"/>
                  <a:gd name="T2" fmla="*/ 19 w 23"/>
                  <a:gd name="T3" fmla="*/ 0 h 23"/>
                  <a:gd name="T4" fmla="*/ 19 w 23"/>
                  <a:gd name="T5" fmla="*/ 0 h 23"/>
                  <a:gd name="T6" fmla="*/ 0 w 23"/>
                  <a:gd name="T7" fmla="*/ 7 h 23"/>
                  <a:gd name="T8" fmla="*/ 0 w 23"/>
                  <a:gd name="T9" fmla="*/ 16 h 23"/>
                  <a:gd name="T10" fmla="*/ 23 w 23"/>
                  <a:gd name="T11" fmla="*/ 23 h 23"/>
                  <a:gd name="T12" fmla="*/ 19 w 23"/>
                  <a:gd name="T13" fmla="*/ 0 h 23"/>
                  <a:gd name="T14" fmla="*/ 0 60000 65536"/>
                  <a:gd name="T15" fmla="*/ 0 60000 65536"/>
                  <a:gd name="T16" fmla="*/ 0 60000 65536"/>
                  <a:gd name="T17" fmla="*/ 0 60000 65536"/>
                  <a:gd name="T18" fmla="*/ 0 60000 65536"/>
                  <a:gd name="T19" fmla="*/ 0 60000 65536"/>
                  <a:gd name="T20" fmla="*/ 0 60000 65536"/>
                  <a:gd name="T21" fmla="*/ 0 w 23"/>
                  <a:gd name="T22" fmla="*/ 0 h 23"/>
                  <a:gd name="T23" fmla="*/ 23 w 23"/>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3">
                    <a:moveTo>
                      <a:pt x="19" y="0"/>
                    </a:moveTo>
                    <a:lnTo>
                      <a:pt x="19" y="0"/>
                    </a:lnTo>
                    <a:lnTo>
                      <a:pt x="0" y="7"/>
                    </a:lnTo>
                    <a:lnTo>
                      <a:pt x="0" y="16"/>
                    </a:lnTo>
                    <a:lnTo>
                      <a:pt x="23" y="23"/>
                    </a:lnTo>
                    <a:lnTo>
                      <a:pt x="19" y="0"/>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93" name="Freeform 402"/>
              <p:cNvSpPr>
                <a:spLocks/>
              </p:cNvSpPr>
              <p:nvPr/>
            </p:nvSpPr>
            <p:spPr bwMode="auto">
              <a:xfrm>
                <a:off x="1129" y="2815"/>
                <a:ext cx="15" cy="9"/>
              </a:xfrm>
              <a:custGeom>
                <a:avLst/>
                <a:gdLst>
                  <a:gd name="T0" fmla="*/ 15 w 15"/>
                  <a:gd name="T1" fmla="*/ 0 h 9"/>
                  <a:gd name="T2" fmla="*/ 0 w 15"/>
                  <a:gd name="T3" fmla="*/ 0 h 9"/>
                  <a:gd name="T4" fmla="*/ 0 w 15"/>
                  <a:gd name="T5" fmla="*/ 0 h 9"/>
                  <a:gd name="T6" fmla="*/ 0 w 15"/>
                  <a:gd name="T7" fmla="*/ 3 h 9"/>
                  <a:gd name="T8" fmla="*/ 0 w 15"/>
                  <a:gd name="T9" fmla="*/ 3 h 9"/>
                  <a:gd name="T10" fmla="*/ 6 w 15"/>
                  <a:gd name="T11" fmla="*/ 6 h 9"/>
                  <a:gd name="T12" fmla="*/ 15 w 15"/>
                  <a:gd name="T13" fmla="*/ 9 h 9"/>
                  <a:gd name="T14" fmla="*/ 15 w 15"/>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9"/>
                  <a:gd name="T26" fmla="*/ 15 w 15"/>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9">
                    <a:moveTo>
                      <a:pt x="15" y="0"/>
                    </a:moveTo>
                    <a:lnTo>
                      <a:pt x="0" y="0"/>
                    </a:lnTo>
                    <a:lnTo>
                      <a:pt x="0" y="3"/>
                    </a:lnTo>
                    <a:lnTo>
                      <a:pt x="6" y="6"/>
                    </a:lnTo>
                    <a:lnTo>
                      <a:pt x="15" y="9"/>
                    </a:lnTo>
                    <a:lnTo>
                      <a:pt x="15"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94" name="Freeform 403"/>
              <p:cNvSpPr>
                <a:spLocks/>
              </p:cNvSpPr>
              <p:nvPr/>
            </p:nvSpPr>
            <p:spPr bwMode="auto">
              <a:xfrm>
                <a:off x="1167" y="2837"/>
                <a:ext cx="19" cy="13"/>
              </a:xfrm>
              <a:custGeom>
                <a:avLst/>
                <a:gdLst>
                  <a:gd name="T0" fmla="*/ 0 w 19"/>
                  <a:gd name="T1" fmla="*/ 0 h 13"/>
                  <a:gd name="T2" fmla="*/ 0 w 19"/>
                  <a:gd name="T3" fmla="*/ 13 h 13"/>
                  <a:gd name="T4" fmla="*/ 15 w 19"/>
                  <a:gd name="T5" fmla="*/ 9 h 13"/>
                  <a:gd name="T6" fmla="*/ 15 w 19"/>
                  <a:gd name="T7" fmla="*/ 9 h 13"/>
                  <a:gd name="T8" fmla="*/ 19 w 19"/>
                  <a:gd name="T9" fmla="*/ 9 h 13"/>
                  <a:gd name="T10" fmla="*/ 19 w 19"/>
                  <a:gd name="T11" fmla="*/ 9 h 13"/>
                  <a:gd name="T12" fmla="*/ 12 w 19"/>
                  <a:gd name="T13" fmla="*/ 6 h 13"/>
                  <a:gd name="T14" fmla="*/ 0 w 19"/>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3"/>
                  <a:gd name="T26" fmla="*/ 19 w 19"/>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3">
                    <a:moveTo>
                      <a:pt x="0" y="0"/>
                    </a:moveTo>
                    <a:lnTo>
                      <a:pt x="0" y="13"/>
                    </a:lnTo>
                    <a:lnTo>
                      <a:pt x="15" y="9"/>
                    </a:lnTo>
                    <a:lnTo>
                      <a:pt x="19" y="9"/>
                    </a:lnTo>
                    <a:lnTo>
                      <a:pt x="12" y="6"/>
                    </a:lnTo>
                    <a:lnTo>
                      <a:pt x="0" y="0"/>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95" name="Freeform 404"/>
              <p:cNvSpPr>
                <a:spLocks/>
              </p:cNvSpPr>
              <p:nvPr/>
            </p:nvSpPr>
            <p:spPr bwMode="auto">
              <a:xfrm>
                <a:off x="1144" y="2831"/>
                <a:ext cx="23" cy="25"/>
              </a:xfrm>
              <a:custGeom>
                <a:avLst/>
                <a:gdLst>
                  <a:gd name="T0" fmla="*/ 23 w 23"/>
                  <a:gd name="T1" fmla="*/ 6 h 25"/>
                  <a:gd name="T2" fmla="*/ 0 w 23"/>
                  <a:gd name="T3" fmla="*/ 0 h 25"/>
                  <a:gd name="T4" fmla="*/ 0 w 23"/>
                  <a:gd name="T5" fmla="*/ 25 h 25"/>
                  <a:gd name="T6" fmla="*/ 0 w 23"/>
                  <a:gd name="T7" fmla="*/ 25 h 25"/>
                  <a:gd name="T8" fmla="*/ 4 w 23"/>
                  <a:gd name="T9" fmla="*/ 25 h 25"/>
                  <a:gd name="T10" fmla="*/ 23 w 23"/>
                  <a:gd name="T11" fmla="*/ 19 h 25"/>
                  <a:gd name="T12" fmla="*/ 23 w 23"/>
                  <a:gd name="T13" fmla="*/ 6 h 25"/>
                  <a:gd name="T14" fmla="*/ 0 60000 65536"/>
                  <a:gd name="T15" fmla="*/ 0 60000 65536"/>
                  <a:gd name="T16" fmla="*/ 0 60000 65536"/>
                  <a:gd name="T17" fmla="*/ 0 60000 65536"/>
                  <a:gd name="T18" fmla="*/ 0 60000 65536"/>
                  <a:gd name="T19" fmla="*/ 0 60000 65536"/>
                  <a:gd name="T20" fmla="*/ 0 60000 65536"/>
                  <a:gd name="T21" fmla="*/ 0 w 23"/>
                  <a:gd name="T22" fmla="*/ 0 h 25"/>
                  <a:gd name="T23" fmla="*/ 23 w 2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5">
                    <a:moveTo>
                      <a:pt x="23" y="6"/>
                    </a:moveTo>
                    <a:lnTo>
                      <a:pt x="0" y="0"/>
                    </a:lnTo>
                    <a:lnTo>
                      <a:pt x="0" y="25"/>
                    </a:lnTo>
                    <a:lnTo>
                      <a:pt x="4" y="25"/>
                    </a:lnTo>
                    <a:lnTo>
                      <a:pt x="23" y="19"/>
                    </a:lnTo>
                    <a:lnTo>
                      <a:pt x="23" y="6"/>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96" name="Freeform 405"/>
              <p:cNvSpPr>
                <a:spLocks/>
              </p:cNvSpPr>
              <p:nvPr/>
            </p:nvSpPr>
            <p:spPr bwMode="auto">
              <a:xfrm>
                <a:off x="1122" y="2824"/>
                <a:ext cx="22" cy="32"/>
              </a:xfrm>
              <a:custGeom>
                <a:avLst/>
                <a:gdLst>
                  <a:gd name="T0" fmla="*/ 22 w 22"/>
                  <a:gd name="T1" fmla="*/ 7 h 32"/>
                  <a:gd name="T2" fmla="*/ 0 w 22"/>
                  <a:gd name="T3" fmla="*/ 0 h 32"/>
                  <a:gd name="T4" fmla="*/ 0 w 22"/>
                  <a:gd name="T5" fmla="*/ 0 h 32"/>
                  <a:gd name="T6" fmla="*/ 0 w 22"/>
                  <a:gd name="T7" fmla="*/ 0 h 32"/>
                  <a:gd name="T8" fmla="*/ 0 w 22"/>
                  <a:gd name="T9" fmla="*/ 26 h 32"/>
                  <a:gd name="T10" fmla="*/ 3 w 22"/>
                  <a:gd name="T11" fmla="*/ 29 h 32"/>
                  <a:gd name="T12" fmla="*/ 3 w 22"/>
                  <a:gd name="T13" fmla="*/ 29 h 32"/>
                  <a:gd name="T14" fmla="*/ 22 w 22"/>
                  <a:gd name="T15" fmla="*/ 32 h 32"/>
                  <a:gd name="T16" fmla="*/ 22 w 22"/>
                  <a:gd name="T17" fmla="*/ 7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32"/>
                  <a:gd name="T29" fmla="*/ 22 w 22"/>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32">
                    <a:moveTo>
                      <a:pt x="22" y="7"/>
                    </a:moveTo>
                    <a:lnTo>
                      <a:pt x="0" y="0"/>
                    </a:lnTo>
                    <a:lnTo>
                      <a:pt x="0" y="26"/>
                    </a:lnTo>
                    <a:lnTo>
                      <a:pt x="3" y="29"/>
                    </a:lnTo>
                    <a:lnTo>
                      <a:pt x="22" y="32"/>
                    </a:lnTo>
                    <a:lnTo>
                      <a:pt x="22" y="7"/>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grpSp>
        <p:grpSp>
          <p:nvGrpSpPr>
            <p:cNvPr id="15454" name="Group 621"/>
            <p:cNvGrpSpPr>
              <a:grpSpLocks/>
            </p:cNvGrpSpPr>
            <p:nvPr/>
          </p:nvGrpSpPr>
          <p:grpSpPr bwMode="auto">
            <a:xfrm>
              <a:off x="627063" y="4408488"/>
              <a:ext cx="2309813" cy="673100"/>
              <a:chOff x="627063" y="4408488"/>
              <a:chExt cx="2309813" cy="673100"/>
            </a:xfrm>
          </p:grpSpPr>
          <p:sp>
            <p:nvSpPr>
              <p:cNvPr id="15464" name="Freeform 407"/>
              <p:cNvSpPr>
                <a:spLocks/>
              </p:cNvSpPr>
              <p:nvPr/>
            </p:nvSpPr>
            <p:spPr bwMode="auto">
              <a:xfrm>
                <a:off x="1746250" y="4478338"/>
                <a:ext cx="34925" cy="46038"/>
              </a:xfrm>
              <a:custGeom>
                <a:avLst/>
                <a:gdLst>
                  <a:gd name="T0" fmla="*/ 22 w 22"/>
                  <a:gd name="T1" fmla="*/ 3 h 29"/>
                  <a:gd name="T2" fmla="*/ 22 w 22"/>
                  <a:gd name="T3" fmla="*/ 3 h 29"/>
                  <a:gd name="T4" fmla="*/ 3 w 22"/>
                  <a:gd name="T5" fmla="*/ 0 h 29"/>
                  <a:gd name="T6" fmla="*/ 0 w 22"/>
                  <a:gd name="T7" fmla="*/ 0 h 29"/>
                  <a:gd name="T8" fmla="*/ 0 w 22"/>
                  <a:gd name="T9" fmla="*/ 22 h 29"/>
                  <a:gd name="T10" fmla="*/ 22 w 22"/>
                  <a:gd name="T11" fmla="*/ 29 h 29"/>
                  <a:gd name="T12" fmla="*/ 22 w 22"/>
                  <a:gd name="T13" fmla="*/ 3 h 29"/>
                  <a:gd name="T14" fmla="*/ 0 60000 65536"/>
                  <a:gd name="T15" fmla="*/ 0 60000 65536"/>
                  <a:gd name="T16" fmla="*/ 0 60000 65536"/>
                  <a:gd name="T17" fmla="*/ 0 60000 65536"/>
                  <a:gd name="T18" fmla="*/ 0 60000 65536"/>
                  <a:gd name="T19" fmla="*/ 0 60000 65536"/>
                  <a:gd name="T20" fmla="*/ 0 60000 65536"/>
                  <a:gd name="T21" fmla="*/ 0 w 22"/>
                  <a:gd name="T22" fmla="*/ 0 h 29"/>
                  <a:gd name="T23" fmla="*/ 22 w 22"/>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9">
                    <a:moveTo>
                      <a:pt x="22" y="3"/>
                    </a:moveTo>
                    <a:lnTo>
                      <a:pt x="22" y="3"/>
                    </a:lnTo>
                    <a:lnTo>
                      <a:pt x="3" y="0"/>
                    </a:lnTo>
                    <a:lnTo>
                      <a:pt x="0" y="0"/>
                    </a:lnTo>
                    <a:lnTo>
                      <a:pt x="0" y="22"/>
                    </a:lnTo>
                    <a:lnTo>
                      <a:pt x="22" y="29"/>
                    </a:lnTo>
                    <a:lnTo>
                      <a:pt x="22" y="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65" name="Freeform 408"/>
              <p:cNvSpPr>
                <a:spLocks/>
              </p:cNvSpPr>
              <p:nvPr/>
            </p:nvSpPr>
            <p:spPr bwMode="auto">
              <a:xfrm>
                <a:off x="1690688" y="4478338"/>
                <a:ext cx="55563" cy="34925"/>
              </a:xfrm>
              <a:custGeom>
                <a:avLst/>
                <a:gdLst>
                  <a:gd name="T0" fmla="*/ 35 w 35"/>
                  <a:gd name="T1" fmla="*/ 0 h 22"/>
                  <a:gd name="T2" fmla="*/ 3 w 35"/>
                  <a:gd name="T3" fmla="*/ 6 h 22"/>
                  <a:gd name="T4" fmla="*/ 3 w 35"/>
                  <a:gd name="T5" fmla="*/ 6 h 22"/>
                  <a:gd name="T6" fmla="*/ 0 w 35"/>
                  <a:gd name="T7" fmla="*/ 6 h 22"/>
                  <a:gd name="T8" fmla="*/ 0 w 35"/>
                  <a:gd name="T9" fmla="*/ 10 h 22"/>
                  <a:gd name="T10" fmla="*/ 7 w 35"/>
                  <a:gd name="T11" fmla="*/ 13 h 22"/>
                  <a:gd name="T12" fmla="*/ 35 w 35"/>
                  <a:gd name="T13" fmla="*/ 22 h 22"/>
                  <a:gd name="T14" fmla="*/ 35 w 35"/>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22"/>
                  <a:gd name="T26" fmla="*/ 35 w 3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22">
                    <a:moveTo>
                      <a:pt x="35" y="0"/>
                    </a:moveTo>
                    <a:lnTo>
                      <a:pt x="3" y="6"/>
                    </a:lnTo>
                    <a:lnTo>
                      <a:pt x="0" y="6"/>
                    </a:lnTo>
                    <a:lnTo>
                      <a:pt x="0" y="10"/>
                    </a:lnTo>
                    <a:lnTo>
                      <a:pt x="7" y="13"/>
                    </a:lnTo>
                    <a:lnTo>
                      <a:pt x="35" y="22"/>
                    </a:lnTo>
                    <a:lnTo>
                      <a:pt x="35"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66" name="Rectangle 409"/>
              <p:cNvSpPr>
                <a:spLocks noChangeArrowheads="1"/>
              </p:cNvSpPr>
              <p:nvPr/>
            </p:nvSpPr>
            <p:spPr bwMode="auto">
              <a:xfrm>
                <a:off x="1781175" y="4538663"/>
                <a:ext cx="1588" cy="1588"/>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ko-KR" altLang="ko-KR"/>
              </a:p>
            </p:txBody>
          </p:sp>
          <p:sp>
            <p:nvSpPr>
              <p:cNvPr id="15467" name="Freeform 410"/>
              <p:cNvSpPr>
                <a:spLocks/>
              </p:cNvSpPr>
              <p:nvPr/>
            </p:nvSpPr>
            <p:spPr bwMode="auto">
              <a:xfrm>
                <a:off x="1746250" y="4524376"/>
                <a:ext cx="34925" cy="23813"/>
              </a:xfrm>
              <a:custGeom>
                <a:avLst/>
                <a:gdLst>
                  <a:gd name="T0" fmla="*/ 16 w 22"/>
                  <a:gd name="T1" fmla="*/ 6 h 15"/>
                  <a:gd name="T2" fmla="*/ 0 w 22"/>
                  <a:gd name="T3" fmla="*/ 0 h 15"/>
                  <a:gd name="T4" fmla="*/ 0 w 22"/>
                  <a:gd name="T5" fmla="*/ 15 h 15"/>
                  <a:gd name="T6" fmla="*/ 19 w 22"/>
                  <a:gd name="T7" fmla="*/ 9 h 15"/>
                  <a:gd name="T8" fmla="*/ 19 w 22"/>
                  <a:gd name="T9" fmla="*/ 9 h 15"/>
                  <a:gd name="T10" fmla="*/ 22 w 22"/>
                  <a:gd name="T11" fmla="*/ 9 h 15"/>
                  <a:gd name="T12" fmla="*/ 22 w 22"/>
                  <a:gd name="T13" fmla="*/ 9 h 15"/>
                  <a:gd name="T14" fmla="*/ 22 w 22"/>
                  <a:gd name="T15" fmla="*/ 9 h 15"/>
                  <a:gd name="T16" fmla="*/ 16 w 22"/>
                  <a:gd name="T17" fmla="*/ 6 h 15"/>
                  <a:gd name="T18" fmla="*/ 16 w 22"/>
                  <a:gd name="T19" fmla="*/ 6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15"/>
                  <a:gd name="T32" fmla="*/ 22 w 22"/>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15">
                    <a:moveTo>
                      <a:pt x="16" y="6"/>
                    </a:moveTo>
                    <a:lnTo>
                      <a:pt x="0" y="0"/>
                    </a:lnTo>
                    <a:lnTo>
                      <a:pt x="0" y="15"/>
                    </a:lnTo>
                    <a:lnTo>
                      <a:pt x="19" y="9"/>
                    </a:lnTo>
                    <a:lnTo>
                      <a:pt x="22" y="9"/>
                    </a:lnTo>
                    <a:lnTo>
                      <a:pt x="16" y="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68" name="Freeform 411"/>
              <p:cNvSpPr>
                <a:spLocks/>
              </p:cNvSpPr>
              <p:nvPr/>
            </p:nvSpPr>
            <p:spPr bwMode="auto">
              <a:xfrm>
                <a:off x="1655763" y="4498976"/>
                <a:ext cx="90488" cy="53975"/>
              </a:xfrm>
              <a:custGeom>
                <a:avLst/>
                <a:gdLst>
                  <a:gd name="T0" fmla="*/ 57 w 57"/>
                  <a:gd name="T1" fmla="*/ 16 h 34"/>
                  <a:gd name="T2" fmla="*/ 19 w 57"/>
                  <a:gd name="T3" fmla="*/ 3 h 34"/>
                  <a:gd name="T4" fmla="*/ 19 w 57"/>
                  <a:gd name="T5" fmla="*/ 3 h 34"/>
                  <a:gd name="T6" fmla="*/ 0 w 57"/>
                  <a:gd name="T7" fmla="*/ 0 h 34"/>
                  <a:gd name="T8" fmla="*/ 3 w 57"/>
                  <a:gd name="T9" fmla="*/ 25 h 34"/>
                  <a:gd name="T10" fmla="*/ 19 w 57"/>
                  <a:gd name="T11" fmla="*/ 31 h 34"/>
                  <a:gd name="T12" fmla="*/ 19 w 57"/>
                  <a:gd name="T13" fmla="*/ 31 h 34"/>
                  <a:gd name="T14" fmla="*/ 32 w 57"/>
                  <a:gd name="T15" fmla="*/ 34 h 34"/>
                  <a:gd name="T16" fmla="*/ 41 w 57"/>
                  <a:gd name="T17" fmla="*/ 34 h 34"/>
                  <a:gd name="T18" fmla="*/ 57 w 57"/>
                  <a:gd name="T19" fmla="*/ 31 h 34"/>
                  <a:gd name="T20" fmla="*/ 57 w 57"/>
                  <a:gd name="T21" fmla="*/ 16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4"/>
                  <a:gd name="T35" fmla="*/ 57 w 57"/>
                  <a:gd name="T36" fmla="*/ 34 h 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4">
                    <a:moveTo>
                      <a:pt x="57" y="16"/>
                    </a:moveTo>
                    <a:lnTo>
                      <a:pt x="19" y="3"/>
                    </a:lnTo>
                    <a:lnTo>
                      <a:pt x="0" y="0"/>
                    </a:lnTo>
                    <a:lnTo>
                      <a:pt x="3" y="25"/>
                    </a:lnTo>
                    <a:lnTo>
                      <a:pt x="19" y="31"/>
                    </a:lnTo>
                    <a:lnTo>
                      <a:pt x="32" y="34"/>
                    </a:lnTo>
                    <a:lnTo>
                      <a:pt x="41" y="34"/>
                    </a:lnTo>
                    <a:lnTo>
                      <a:pt x="57" y="31"/>
                    </a:lnTo>
                    <a:lnTo>
                      <a:pt x="57" y="1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69" name="Freeform 412"/>
              <p:cNvSpPr>
                <a:spLocks/>
              </p:cNvSpPr>
              <p:nvPr/>
            </p:nvSpPr>
            <p:spPr bwMode="auto">
              <a:xfrm>
                <a:off x="1590675" y="4498976"/>
                <a:ext cx="69850" cy="39688"/>
              </a:xfrm>
              <a:custGeom>
                <a:avLst/>
                <a:gdLst>
                  <a:gd name="T0" fmla="*/ 41 w 44"/>
                  <a:gd name="T1" fmla="*/ 0 h 25"/>
                  <a:gd name="T2" fmla="*/ 41 w 44"/>
                  <a:gd name="T3" fmla="*/ 0 h 25"/>
                  <a:gd name="T4" fmla="*/ 38 w 44"/>
                  <a:gd name="T5" fmla="*/ 0 h 25"/>
                  <a:gd name="T6" fmla="*/ 0 w 44"/>
                  <a:gd name="T7" fmla="*/ 6 h 25"/>
                  <a:gd name="T8" fmla="*/ 0 w 44"/>
                  <a:gd name="T9" fmla="*/ 6 h 25"/>
                  <a:gd name="T10" fmla="*/ 0 w 44"/>
                  <a:gd name="T11" fmla="*/ 6 h 25"/>
                  <a:gd name="T12" fmla="*/ 0 w 44"/>
                  <a:gd name="T13" fmla="*/ 9 h 25"/>
                  <a:gd name="T14" fmla="*/ 6 w 44"/>
                  <a:gd name="T15" fmla="*/ 12 h 25"/>
                  <a:gd name="T16" fmla="*/ 44 w 44"/>
                  <a:gd name="T17" fmla="*/ 25 h 25"/>
                  <a:gd name="T18" fmla="*/ 41 w 44"/>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25"/>
                  <a:gd name="T32" fmla="*/ 44 w 44"/>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25">
                    <a:moveTo>
                      <a:pt x="41" y="0"/>
                    </a:moveTo>
                    <a:lnTo>
                      <a:pt x="41" y="0"/>
                    </a:lnTo>
                    <a:lnTo>
                      <a:pt x="38" y="0"/>
                    </a:lnTo>
                    <a:lnTo>
                      <a:pt x="0" y="6"/>
                    </a:lnTo>
                    <a:lnTo>
                      <a:pt x="0" y="9"/>
                    </a:lnTo>
                    <a:lnTo>
                      <a:pt x="6" y="12"/>
                    </a:lnTo>
                    <a:lnTo>
                      <a:pt x="44" y="25"/>
                    </a:lnTo>
                    <a:lnTo>
                      <a:pt x="41" y="0"/>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70" name="Freeform 413"/>
              <p:cNvSpPr>
                <a:spLocks/>
              </p:cNvSpPr>
              <p:nvPr/>
            </p:nvSpPr>
            <p:spPr bwMode="auto">
              <a:xfrm>
                <a:off x="1660525" y="4548188"/>
                <a:ext cx="20638" cy="15875"/>
              </a:xfrm>
              <a:custGeom>
                <a:avLst/>
                <a:gdLst>
                  <a:gd name="T0" fmla="*/ 0 w 13"/>
                  <a:gd name="T1" fmla="*/ 0 h 10"/>
                  <a:gd name="T2" fmla="*/ 0 w 13"/>
                  <a:gd name="T3" fmla="*/ 10 h 10"/>
                  <a:gd name="T4" fmla="*/ 10 w 13"/>
                  <a:gd name="T5" fmla="*/ 10 h 10"/>
                  <a:gd name="T6" fmla="*/ 10 w 13"/>
                  <a:gd name="T7" fmla="*/ 10 h 10"/>
                  <a:gd name="T8" fmla="*/ 13 w 13"/>
                  <a:gd name="T9" fmla="*/ 7 h 10"/>
                  <a:gd name="T10" fmla="*/ 13 w 13"/>
                  <a:gd name="T11" fmla="*/ 7 h 10"/>
                  <a:gd name="T12" fmla="*/ 3 w 13"/>
                  <a:gd name="T13" fmla="*/ 3 h 10"/>
                  <a:gd name="T14" fmla="*/ 0 w 13"/>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0"/>
                  <a:gd name="T26" fmla="*/ 13 w 13"/>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0">
                    <a:moveTo>
                      <a:pt x="0" y="0"/>
                    </a:moveTo>
                    <a:lnTo>
                      <a:pt x="0" y="10"/>
                    </a:lnTo>
                    <a:lnTo>
                      <a:pt x="10" y="10"/>
                    </a:lnTo>
                    <a:lnTo>
                      <a:pt x="13" y="7"/>
                    </a:lnTo>
                    <a:lnTo>
                      <a:pt x="3" y="3"/>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71" name="Freeform 414"/>
              <p:cNvSpPr>
                <a:spLocks/>
              </p:cNvSpPr>
              <p:nvPr/>
            </p:nvSpPr>
            <p:spPr bwMode="auto">
              <a:xfrm>
                <a:off x="1570038" y="4518026"/>
                <a:ext cx="90488" cy="55563"/>
              </a:xfrm>
              <a:custGeom>
                <a:avLst/>
                <a:gdLst>
                  <a:gd name="T0" fmla="*/ 57 w 57"/>
                  <a:gd name="T1" fmla="*/ 19 h 35"/>
                  <a:gd name="T2" fmla="*/ 7 w 57"/>
                  <a:gd name="T3" fmla="*/ 4 h 35"/>
                  <a:gd name="T4" fmla="*/ 7 w 57"/>
                  <a:gd name="T5" fmla="*/ 4 h 35"/>
                  <a:gd name="T6" fmla="*/ 0 w 57"/>
                  <a:gd name="T7" fmla="*/ 0 h 35"/>
                  <a:gd name="T8" fmla="*/ 0 w 57"/>
                  <a:gd name="T9" fmla="*/ 32 h 35"/>
                  <a:gd name="T10" fmla="*/ 7 w 57"/>
                  <a:gd name="T11" fmla="*/ 32 h 35"/>
                  <a:gd name="T12" fmla="*/ 7 w 57"/>
                  <a:gd name="T13" fmla="*/ 32 h 35"/>
                  <a:gd name="T14" fmla="*/ 19 w 57"/>
                  <a:gd name="T15" fmla="*/ 35 h 35"/>
                  <a:gd name="T16" fmla="*/ 29 w 57"/>
                  <a:gd name="T17" fmla="*/ 35 h 35"/>
                  <a:gd name="T18" fmla="*/ 57 w 57"/>
                  <a:gd name="T19" fmla="*/ 29 h 35"/>
                  <a:gd name="T20" fmla="*/ 57 w 57"/>
                  <a:gd name="T21" fmla="*/ 19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5"/>
                  <a:gd name="T35" fmla="*/ 57 w 57"/>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5">
                    <a:moveTo>
                      <a:pt x="57" y="19"/>
                    </a:moveTo>
                    <a:lnTo>
                      <a:pt x="7" y="4"/>
                    </a:lnTo>
                    <a:lnTo>
                      <a:pt x="0" y="0"/>
                    </a:lnTo>
                    <a:lnTo>
                      <a:pt x="0" y="32"/>
                    </a:lnTo>
                    <a:lnTo>
                      <a:pt x="7" y="32"/>
                    </a:lnTo>
                    <a:lnTo>
                      <a:pt x="19" y="35"/>
                    </a:lnTo>
                    <a:lnTo>
                      <a:pt x="29" y="35"/>
                    </a:lnTo>
                    <a:lnTo>
                      <a:pt x="57" y="29"/>
                    </a:lnTo>
                    <a:lnTo>
                      <a:pt x="57" y="19"/>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72" name="Freeform 415"/>
              <p:cNvSpPr>
                <a:spLocks/>
              </p:cNvSpPr>
              <p:nvPr/>
            </p:nvSpPr>
            <p:spPr bwMode="auto">
              <a:xfrm>
                <a:off x="1479550" y="4518026"/>
                <a:ext cx="90488" cy="50800"/>
              </a:xfrm>
              <a:custGeom>
                <a:avLst/>
                <a:gdLst>
                  <a:gd name="T0" fmla="*/ 57 w 57"/>
                  <a:gd name="T1" fmla="*/ 0 h 32"/>
                  <a:gd name="T2" fmla="*/ 57 w 57"/>
                  <a:gd name="T3" fmla="*/ 0 h 32"/>
                  <a:gd name="T4" fmla="*/ 42 w 57"/>
                  <a:gd name="T5" fmla="*/ 0 h 32"/>
                  <a:gd name="T6" fmla="*/ 4 w 57"/>
                  <a:gd name="T7" fmla="*/ 7 h 32"/>
                  <a:gd name="T8" fmla="*/ 4 w 57"/>
                  <a:gd name="T9" fmla="*/ 7 h 32"/>
                  <a:gd name="T10" fmla="*/ 0 w 57"/>
                  <a:gd name="T11" fmla="*/ 7 h 32"/>
                  <a:gd name="T12" fmla="*/ 4 w 57"/>
                  <a:gd name="T13" fmla="*/ 10 h 32"/>
                  <a:gd name="T14" fmla="*/ 4 w 57"/>
                  <a:gd name="T15" fmla="*/ 10 h 32"/>
                  <a:gd name="T16" fmla="*/ 7 w 57"/>
                  <a:gd name="T17" fmla="*/ 13 h 32"/>
                  <a:gd name="T18" fmla="*/ 57 w 57"/>
                  <a:gd name="T19" fmla="*/ 32 h 32"/>
                  <a:gd name="T20" fmla="*/ 57 w 57"/>
                  <a:gd name="T21" fmla="*/ 0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2"/>
                  <a:gd name="T35" fmla="*/ 57 w 57"/>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2">
                    <a:moveTo>
                      <a:pt x="57" y="0"/>
                    </a:moveTo>
                    <a:lnTo>
                      <a:pt x="57" y="0"/>
                    </a:lnTo>
                    <a:lnTo>
                      <a:pt x="42" y="0"/>
                    </a:lnTo>
                    <a:lnTo>
                      <a:pt x="4" y="7"/>
                    </a:lnTo>
                    <a:lnTo>
                      <a:pt x="0" y="7"/>
                    </a:lnTo>
                    <a:lnTo>
                      <a:pt x="4" y="10"/>
                    </a:lnTo>
                    <a:lnTo>
                      <a:pt x="7" y="13"/>
                    </a:lnTo>
                    <a:lnTo>
                      <a:pt x="57" y="32"/>
                    </a:lnTo>
                    <a:lnTo>
                      <a:pt x="57" y="0"/>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73" name="Freeform 416"/>
              <p:cNvSpPr>
                <a:spLocks/>
              </p:cNvSpPr>
              <p:nvPr/>
            </p:nvSpPr>
            <p:spPr bwMode="auto">
              <a:xfrm>
                <a:off x="1479550" y="4529138"/>
                <a:ext cx="6350" cy="4763"/>
              </a:xfrm>
              <a:custGeom>
                <a:avLst/>
                <a:gdLst>
                  <a:gd name="T0" fmla="*/ 4 w 4"/>
                  <a:gd name="T1" fmla="*/ 3 h 3"/>
                  <a:gd name="T2" fmla="*/ 0 w 4"/>
                  <a:gd name="T3" fmla="*/ 0 h 3"/>
                  <a:gd name="T4" fmla="*/ 0 w 4"/>
                  <a:gd name="T5" fmla="*/ 0 h 3"/>
                  <a:gd name="T6" fmla="*/ 0 w 4"/>
                  <a:gd name="T7" fmla="*/ 3 h 3"/>
                  <a:gd name="T8" fmla="*/ 4 w 4"/>
                  <a:gd name="T9" fmla="*/ 3 h 3"/>
                  <a:gd name="T10" fmla="*/ 4 w 4"/>
                  <a:gd name="T11" fmla="*/ 3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4" y="3"/>
                    </a:moveTo>
                    <a:lnTo>
                      <a:pt x="0" y="0"/>
                    </a:lnTo>
                    <a:lnTo>
                      <a:pt x="0" y="3"/>
                    </a:lnTo>
                    <a:lnTo>
                      <a:pt x="4" y="3"/>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74" name="Freeform 417"/>
              <p:cNvSpPr>
                <a:spLocks/>
              </p:cNvSpPr>
              <p:nvPr/>
            </p:nvSpPr>
            <p:spPr bwMode="auto">
              <a:xfrm>
                <a:off x="1485900" y="4548188"/>
                <a:ext cx="84138" cy="50800"/>
              </a:xfrm>
              <a:custGeom>
                <a:avLst/>
                <a:gdLst>
                  <a:gd name="T0" fmla="*/ 50 w 53"/>
                  <a:gd name="T1" fmla="*/ 22 h 32"/>
                  <a:gd name="T2" fmla="*/ 50 w 53"/>
                  <a:gd name="T3" fmla="*/ 22 h 32"/>
                  <a:gd name="T4" fmla="*/ 53 w 53"/>
                  <a:gd name="T5" fmla="*/ 22 h 32"/>
                  <a:gd name="T6" fmla="*/ 53 w 53"/>
                  <a:gd name="T7" fmla="*/ 19 h 32"/>
                  <a:gd name="T8" fmla="*/ 47 w 53"/>
                  <a:gd name="T9" fmla="*/ 16 h 32"/>
                  <a:gd name="T10" fmla="*/ 0 w 53"/>
                  <a:gd name="T11" fmla="*/ 0 h 32"/>
                  <a:gd name="T12" fmla="*/ 0 w 53"/>
                  <a:gd name="T13" fmla="*/ 29 h 32"/>
                  <a:gd name="T14" fmla="*/ 0 w 53"/>
                  <a:gd name="T15" fmla="*/ 29 h 32"/>
                  <a:gd name="T16" fmla="*/ 12 w 53"/>
                  <a:gd name="T17" fmla="*/ 32 h 32"/>
                  <a:gd name="T18" fmla="*/ 50 w 53"/>
                  <a:gd name="T19" fmla="*/ 22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
                  <a:gd name="T31" fmla="*/ 0 h 32"/>
                  <a:gd name="T32" fmla="*/ 53 w 53"/>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 h="32">
                    <a:moveTo>
                      <a:pt x="50" y="22"/>
                    </a:moveTo>
                    <a:lnTo>
                      <a:pt x="50" y="22"/>
                    </a:lnTo>
                    <a:lnTo>
                      <a:pt x="53" y="22"/>
                    </a:lnTo>
                    <a:lnTo>
                      <a:pt x="53" y="19"/>
                    </a:lnTo>
                    <a:lnTo>
                      <a:pt x="47" y="16"/>
                    </a:lnTo>
                    <a:lnTo>
                      <a:pt x="0" y="0"/>
                    </a:lnTo>
                    <a:lnTo>
                      <a:pt x="0" y="29"/>
                    </a:lnTo>
                    <a:lnTo>
                      <a:pt x="12" y="32"/>
                    </a:lnTo>
                    <a:lnTo>
                      <a:pt x="50" y="22"/>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75" name="Freeform 418"/>
              <p:cNvSpPr>
                <a:spLocks/>
              </p:cNvSpPr>
              <p:nvPr/>
            </p:nvSpPr>
            <p:spPr bwMode="auto">
              <a:xfrm>
                <a:off x="1395413" y="4538663"/>
                <a:ext cx="90488" cy="55563"/>
              </a:xfrm>
              <a:custGeom>
                <a:avLst/>
                <a:gdLst>
                  <a:gd name="T0" fmla="*/ 57 w 57"/>
                  <a:gd name="T1" fmla="*/ 6 h 35"/>
                  <a:gd name="T2" fmla="*/ 47 w 57"/>
                  <a:gd name="T3" fmla="*/ 3 h 35"/>
                  <a:gd name="T4" fmla="*/ 47 w 57"/>
                  <a:gd name="T5" fmla="*/ 3 h 35"/>
                  <a:gd name="T6" fmla="*/ 38 w 57"/>
                  <a:gd name="T7" fmla="*/ 0 h 35"/>
                  <a:gd name="T8" fmla="*/ 25 w 57"/>
                  <a:gd name="T9" fmla="*/ 0 h 35"/>
                  <a:gd name="T10" fmla="*/ 0 w 57"/>
                  <a:gd name="T11" fmla="*/ 3 h 35"/>
                  <a:gd name="T12" fmla="*/ 0 w 57"/>
                  <a:gd name="T13" fmla="*/ 19 h 35"/>
                  <a:gd name="T14" fmla="*/ 47 w 57"/>
                  <a:gd name="T15" fmla="*/ 35 h 35"/>
                  <a:gd name="T16" fmla="*/ 47 w 57"/>
                  <a:gd name="T17" fmla="*/ 35 h 35"/>
                  <a:gd name="T18" fmla="*/ 57 w 57"/>
                  <a:gd name="T19" fmla="*/ 35 h 35"/>
                  <a:gd name="T20" fmla="*/ 57 w 57"/>
                  <a:gd name="T21" fmla="*/ 6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5"/>
                  <a:gd name="T35" fmla="*/ 57 w 57"/>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5">
                    <a:moveTo>
                      <a:pt x="57" y="6"/>
                    </a:moveTo>
                    <a:lnTo>
                      <a:pt x="47" y="3"/>
                    </a:lnTo>
                    <a:lnTo>
                      <a:pt x="38" y="0"/>
                    </a:lnTo>
                    <a:lnTo>
                      <a:pt x="25" y="0"/>
                    </a:lnTo>
                    <a:lnTo>
                      <a:pt x="0" y="3"/>
                    </a:lnTo>
                    <a:lnTo>
                      <a:pt x="0" y="19"/>
                    </a:lnTo>
                    <a:lnTo>
                      <a:pt x="47" y="35"/>
                    </a:lnTo>
                    <a:lnTo>
                      <a:pt x="57" y="35"/>
                    </a:lnTo>
                    <a:lnTo>
                      <a:pt x="57" y="6"/>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76" name="Freeform 419"/>
              <p:cNvSpPr>
                <a:spLocks/>
              </p:cNvSpPr>
              <p:nvPr/>
            </p:nvSpPr>
            <p:spPr bwMode="auto">
              <a:xfrm>
                <a:off x="1370013" y="4543426"/>
                <a:ext cx="25400" cy="25400"/>
              </a:xfrm>
              <a:custGeom>
                <a:avLst/>
                <a:gdLst>
                  <a:gd name="T0" fmla="*/ 16 w 16"/>
                  <a:gd name="T1" fmla="*/ 0 h 16"/>
                  <a:gd name="T2" fmla="*/ 3 w 16"/>
                  <a:gd name="T3" fmla="*/ 3 h 16"/>
                  <a:gd name="T4" fmla="*/ 3 w 16"/>
                  <a:gd name="T5" fmla="*/ 3 h 16"/>
                  <a:gd name="T6" fmla="*/ 0 w 16"/>
                  <a:gd name="T7" fmla="*/ 6 h 16"/>
                  <a:gd name="T8" fmla="*/ 0 w 16"/>
                  <a:gd name="T9" fmla="*/ 6 h 16"/>
                  <a:gd name="T10" fmla="*/ 6 w 16"/>
                  <a:gd name="T11" fmla="*/ 10 h 16"/>
                  <a:gd name="T12" fmla="*/ 16 w 16"/>
                  <a:gd name="T13" fmla="*/ 16 h 16"/>
                  <a:gd name="T14" fmla="*/ 16 w 16"/>
                  <a:gd name="T15" fmla="*/ 0 h 16"/>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6"/>
                  <a:gd name="T26" fmla="*/ 16 w 16"/>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6">
                    <a:moveTo>
                      <a:pt x="16" y="0"/>
                    </a:moveTo>
                    <a:lnTo>
                      <a:pt x="3" y="3"/>
                    </a:lnTo>
                    <a:lnTo>
                      <a:pt x="0" y="6"/>
                    </a:lnTo>
                    <a:lnTo>
                      <a:pt x="6" y="10"/>
                    </a:lnTo>
                    <a:lnTo>
                      <a:pt x="16" y="16"/>
                    </a:lnTo>
                    <a:lnTo>
                      <a:pt x="16"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77" name="Freeform 420"/>
              <p:cNvSpPr>
                <a:spLocks/>
              </p:cNvSpPr>
              <p:nvPr/>
            </p:nvSpPr>
            <p:spPr bwMode="auto">
              <a:xfrm>
                <a:off x="1395413" y="4578351"/>
                <a:ext cx="65088" cy="41275"/>
              </a:xfrm>
              <a:custGeom>
                <a:avLst/>
                <a:gdLst>
                  <a:gd name="T0" fmla="*/ 3 w 41"/>
                  <a:gd name="T1" fmla="*/ 26 h 26"/>
                  <a:gd name="T2" fmla="*/ 38 w 41"/>
                  <a:gd name="T3" fmla="*/ 19 h 26"/>
                  <a:gd name="T4" fmla="*/ 38 w 41"/>
                  <a:gd name="T5" fmla="*/ 19 h 26"/>
                  <a:gd name="T6" fmla="*/ 41 w 41"/>
                  <a:gd name="T7" fmla="*/ 16 h 26"/>
                  <a:gd name="T8" fmla="*/ 41 w 41"/>
                  <a:gd name="T9" fmla="*/ 16 h 26"/>
                  <a:gd name="T10" fmla="*/ 34 w 41"/>
                  <a:gd name="T11" fmla="*/ 13 h 26"/>
                  <a:gd name="T12" fmla="*/ 0 w 41"/>
                  <a:gd name="T13" fmla="*/ 0 h 26"/>
                  <a:gd name="T14" fmla="*/ 3 w 41"/>
                  <a:gd name="T15" fmla="*/ 26 h 26"/>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26"/>
                  <a:gd name="T26" fmla="*/ 41 w 41"/>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26">
                    <a:moveTo>
                      <a:pt x="3" y="26"/>
                    </a:moveTo>
                    <a:lnTo>
                      <a:pt x="38" y="19"/>
                    </a:lnTo>
                    <a:lnTo>
                      <a:pt x="41" y="16"/>
                    </a:lnTo>
                    <a:lnTo>
                      <a:pt x="34" y="13"/>
                    </a:lnTo>
                    <a:lnTo>
                      <a:pt x="0" y="0"/>
                    </a:lnTo>
                    <a:lnTo>
                      <a:pt x="3" y="26"/>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78" name="Freeform 421"/>
              <p:cNvSpPr>
                <a:spLocks/>
              </p:cNvSpPr>
              <p:nvPr/>
            </p:nvSpPr>
            <p:spPr bwMode="auto">
              <a:xfrm>
                <a:off x="1309688" y="4559301"/>
                <a:ext cx="90488" cy="60325"/>
              </a:xfrm>
              <a:custGeom>
                <a:avLst/>
                <a:gdLst>
                  <a:gd name="T0" fmla="*/ 54 w 57"/>
                  <a:gd name="T1" fmla="*/ 12 h 38"/>
                  <a:gd name="T2" fmla="*/ 31 w 57"/>
                  <a:gd name="T3" fmla="*/ 3 h 38"/>
                  <a:gd name="T4" fmla="*/ 31 w 57"/>
                  <a:gd name="T5" fmla="*/ 3 h 38"/>
                  <a:gd name="T6" fmla="*/ 19 w 57"/>
                  <a:gd name="T7" fmla="*/ 0 h 38"/>
                  <a:gd name="T8" fmla="*/ 9 w 57"/>
                  <a:gd name="T9" fmla="*/ 0 h 38"/>
                  <a:gd name="T10" fmla="*/ 0 w 57"/>
                  <a:gd name="T11" fmla="*/ 3 h 38"/>
                  <a:gd name="T12" fmla="*/ 0 w 57"/>
                  <a:gd name="T13" fmla="*/ 25 h 38"/>
                  <a:gd name="T14" fmla="*/ 28 w 57"/>
                  <a:gd name="T15" fmla="*/ 34 h 38"/>
                  <a:gd name="T16" fmla="*/ 28 w 57"/>
                  <a:gd name="T17" fmla="*/ 34 h 38"/>
                  <a:gd name="T18" fmla="*/ 41 w 57"/>
                  <a:gd name="T19" fmla="*/ 38 h 38"/>
                  <a:gd name="T20" fmla="*/ 50 w 57"/>
                  <a:gd name="T21" fmla="*/ 38 h 38"/>
                  <a:gd name="T22" fmla="*/ 57 w 57"/>
                  <a:gd name="T23" fmla="*/ 38 h 38"/>
                  <a:gd name="T24" fmla="*/ 54 w 57"/>
                  <a:gd name="T25" fmla="*/ 12 h 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38"/>
                  <a:gd name="T41" fmla="*/ 57 w 57"/>
                  <a:gd name="T42" fmla="*/ 38 h 3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38">
                    <a:moveTo>
                      <a:pt x="54" y="12"/>
                    </a:moveTo>
                    <a:lnTo>
                      <a:pt x="31" y="3"/>
                    </a:lnTo>
                    <a:lnTo>
                      <a:pt x="19" y="0"/>
                    </a:lnTo>
                    <a:lnTo>
                      <a:pt x="9" y="0"/>
                    </a:lnTo>
                    <a:lnTo>
                      <a:pt x="0" y="3"/>
                    </a:lnTo>
                    <a:lnTo>
                      <a:pt x="0" y="25"/>
                    </a:lnTo>
                    <a:lnTo>
                      <a:pt x="28" y="34"/>
                    </a:lnTo>
                    <a:lnTo>
                      <a:pt x="41" y="38"/>
                    </a:lnTo>
                    <a:lnTo>
                      <a:pt x="50" y="38"/>
                    </a:lnTo>
                    <a:lnTo>
                      <a:pt x="57" y="38"/>
                    </a:lnTo>
                    <a:lnTo>
                      <a:pt x="54" y="1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79" name="Freeform 422"/>
              <p:cNvSpPr>
                <a:spLocks/>
              </p:cNvSpPr>
              <p:nvPr/>
            </p:nvSpPr>
            <p:spPr bwMode="auto">
              <a:xfrm>
                <a:off x="1254125" y="4564063"/>
                <a:ext cx="55563" cy="34925"/>
              </a:xfrm>
              <a:custGeom>
                <a:avLst/>
                <a:gdLst>
                  <a:gd name="T0" fmla="*/ 35 w 35"/>
                  <a:gd name="T1" fmla="*/ 0 h 22"/>
                  <a:gd name="T2" fmla="*/ 3 w 35"/>
                  <a:gd name="T3" fmla="*/ 6 h 22"/>
                  <a:gd name="T4" fmla="*/ 3 w 35"/>
                  <a:gd name="T5" fmla="*/ 6 h 22"/>
                  <a:gd name="T6" fmla="*/ 0 w 35"/>
                  <a:gd name="T7" fmla="*/ 6 h 22"/>
                  <a:gd name="T8" fmla="*/ 0 w 35"/>
                  <a:gd name="T9" fmla="*/ 9 h 22"/>
                  <a:gd name="T10" fmla="*/ 6 w 35"/>
                  <a:gd name="T11" fmla="*/ 12 h 22"/>
                  <a:gd name="T12" fmla="*/ 35 w 35"/>
                  <a:gd name="T13" fmla="*/ 22 h 22"/>
                  <a:gd name="T14" fmla="*/ 35 w 35"/>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22"/>
                  <a:gd name="T26" fmla="*/ 35 w 3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22">
                    <a:moveTo>
                      <a:pt x="35" y="0"/>
                    </a:moveTo>
                    <a:lnTo>
                      <a:pt x="3" y="6"/>
                    </a:lnTo>
                    <a:lnTo>
                      <a:pt x="0" y="6"/>
                    </a:lnTo>
                    <a:lnTo>
                      <a:pt x="0" y="9"/>
                    </a:lnTo>
                    <a:lnTo>
                      <a:pt x="6" y="12"/>
                    </a:lnTo>
                    <a:lnTo>
                      <a:pt x="35" y="22"/>
                    </a:lnTo>
                    <a:lnTo>
                      <a:pt x="35" y="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80" name="Freeform 423"/>
              <p:cNvSpPr>
                <a:spLocks/>
              </p:cNvSpPr>
              <p:nvPr/>
            </p:nvSpPr>
            <p:spPr bwMode="auto">
              <a:xfrm>
                <a:off x="2620963" y="4438651"/>
                <a:ext cx="4763" cy="4763"/>
              </a:xfrm>
              <a:custGeom>
                <a:avLst/>
                <a:gdLst>
                  <a:gd name="T0" fmla="*/ 0 w 3"/>
                  <a:gd name="T1" fmla="*/ 0 h 3"/>
                  <a:gd name="T2" fmla="*/ 0 w 3"/>
                  <a:gd name="T3" fmla="*/ 3 h 3"/>
                  <a:gd name="T4" fmla="*/ 0 w 3"/>
                  <a:gd name="T5" fmla="*/ 3 h 3"/>
                  <a:gd name="T6" fmla="*/ 3 w 3"/>
                  <a:gd name="T7" fmla="*/ 3 h 3"/>
                  <a:gd name="T8" fmla="*/ 0 w 3"/>
                  <a:gd name="T9" fmla="*/ 0 h 3"/>
                  <a:gd name="T10" fmla="*/ 0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0"/>
                    </a:moveTo>
                    <a:lnTo>
                      <a:pt x="0" y="3"/>
                    </a:lnTo>
                    <a:lnTo>
                      <a:pt x="3" y="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81" name="Freeform 424"/>
              <p:cNvSpPr>
                <a:spLocks/>
              </p:cNvSpPr>
              <p:nvPr/>
            </p:nvSpPr>
            <p:spPr bwMode="auto">
              <a:xfrm>
                <a:off x="2584450" y="4427538"/>
                <a:ext cx="36513" cy="20638"/>
              </a:xfrm>
              <a:custGeom>
                <a:avLst/>
                <a:gdLst>
                  <a:gd name="T0" fmla="*/ 23 w 23"/>
                  <a:gd name="T1" fmla="*/ 10 h 13"/>
                  <a:gd name="T2" fmla="*/ 23 w 23"/>
                  <a:gd name="T3" fmla="*/ 10 h 13"/>
                  <a:gd name="T4" fmla="*/ 23 w 23"/>
                  <a:gd name="T5" fmla="*/ 10 h 13"/>
                  <a:gd name="T6" fmla="*/ 23 w 23"/>
                  <a:gd name="T7" fmla="*/ 7 h 13"/>
                  <a:gd name="T8" fmla="*/ 23 w 23"/>
                  <a:gd name="T9" fmla="*/ 7 h 13"/>
                  <a:gd name="T10" fmla="*/ 16 w 23"/>
                  <a:gd name="T11" fmla="*/ 4 h 13"/>
                  <a:gd name="T12" fmla="*/ 0 w 23"/>
                  <a:gd name="T13" fmla="*/ 0 h 13"/>
                  <a:gd name="T14" fmla="*/ 0 w 23"/>
                  <a:gd name="T15" fmla="*/ 13 h 13"/>
                  <a:gd name="T16" fmla="*/ 23 w 23"/>
                  <a:gd name="T17" fmla="*/ 1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13"/>
                  <a:gd name="T29" fmla="*/ 23 w 23"/>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13">
                    <a:moveTo>
                      <a:pt x="23" y="10"/>
                    </a:moveTo>
                    <a:lnTo>
                      <a:pt x="23" y="10"/>
                    </a:lnTo>
                    <a:lnTo>
                      <a:pt x="23" y="7"/>
                    </a:lnTo>
                    <a:lnTo>
                      <a:pt x="16" y="4"/>
                    </a:lnTo>
                    <a:lnTo>
                      <a:pt x="0" y="0"/>
                    </a:lnTo>
                    <a:lnTo>
                      <a:pt x="0" y="13"/>
                    </a:lnTo>
                    <a:lnTo>
                      <a:pt x="23"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82" name="Freeform 425"/>
              <p:cNvSpPr>
                <a:spLocks/>
              </p:cNvSpPr>
              <p:nvPr/>
            </p:nvSpPr>
            <p:spPr bwMode="auto">
              <a:xfrm>
                <a:off x="2549525" y="4418013"/>
                <a:ext cx="34925" cy="34925"/>
              </a:xfrm>
              <a:custGeom>
                <a:avLst/>
                <a:gdLst>
                  <a:gd name="T0" fmla="*/ 22 w 22"/>
                  <a:gd name="T1" fmla="*/ 6 h 22"/>
                  <a:gd name="T2" fmla="*/ 0 w 22"/>
                  <a:gd name="T3" fmla="*/ 0 h 22"/>
                  <a:gd name="T4" fmla="*/ 0 w 22"/>
                  <a:gd name="T5" fmla="*/ 19 h 22"/>
                  <a:gd name="T6" fmla="*/ 0 w 22"/>
                  <a:gd name="T7" fmla="*/ 19 h 22"/>
                  <a:gd name="T8" fmla="*/ 19 w 22"/>
                  <a:gd name="T9" fmla="*/ 22 h 22"/>
                  <a:gd name="T10" fmla="*/ 22 w 22"/>
                  <a:gd name="T11" fmla="*/ 19 h 22"/>
                  <a:gd name="T12" fmla="*/ 22 w 22"/>
                  <a:gd name="T13" fmla="*/ 6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6"/>
                    </a:moveTo>
                    <a:lnTo>
                      <a:pt x="0" y="0"/>
                    </a:lnTo>
                    <a:lnTo>
                      <a:pt x="0" y="19"/>
                    </a:lnTo>
                    <a:lnTo>
                      <a:pt x="19" y="22"/>
                    </a:lnTo>
                    <a:lnTo>
                      <a:pt x="22" y="19"/>
                    </a:lnTo>
                    <a:lnTo>
                      <a:pt x="2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83" name="Freeform 426"/>
              <p:cNvSpPr>
                <a:spLocks/>
              </p:cNvSpPr>
              <p:nvPr/>
            </p:nvSpPr>
            <p:spPr bwMode="auto">
              <a:xfrm>
                <a:off x="2514600" y="4408488"/>
                <a:ext cx="34925" cy="39688"/>
              </a:xfrm>
              <a:custGeom>
                <a:avLst/>
                <a:gdLst>
                  <a:gd name="T0" fmla="*/ 22 w 22"/>
                  <a:gd name="T1" fmla="*/ 6 h 25"/>
                  <a:gd name="T2" fmla="*/ 10 w 22"/>
                  <a:gd name="T3" fmla="*/ 0 h 25"/>
                  <a:gd name="T4" fmla="*/ 10 w 22"/>
                  <a:gd name="T5" fmla="*/ 0 h 25"/>
                  <a:gd name="T6" fmla="*/ 0 w 22"/>
                  <a:gd name="T7" fmla="*/ 0 h 25"/>
                  <a:gd name="T8" fmla="*/ 0 w 22"/>
                  <a:gd name="T9" fmla="*/ 19 h 25"/>
                  <a:gd name="T10" fmla="*/ 22 w 22"/>
                  <a:gd name="T11" fmla="*/ 25 h 25"/>
                  <a:gd name="T12" fmla="*/ 22 w 22"/>
                  <a:gd name="T13" fmla="*/ 25 h 25"/>
                  <a:gd name="T14" fmla="*/ 22 w 22"/>
                  <a:gd name="T15" fmla="*/ 25 h 25"/>
                  <a:gd name="T16" fmla="*/ 22 w 22"/>
                  <a:gd name="T17" fmla="*/ 6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5"/>
                  <a:gd name="T29" fmla="*/ 22 w 22"/>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5">
                    <a:moveTo>
                      <a:pt x="22" y="6"/>
                    </a:moveTo>
                    <a:lnTo>
                      <a:pt x="10" y="0"/>
                    </a:lnTo>
                    <a:lnTo>
                      <a:pt x="0" y="0"/>
                    </a:lnTo>
                    <a:lnTo>
                      <a:pt x="0" y="19"/>
                    </a:lnTo>
                    <a:lnTo>
                      <a:pt x="22" y="25"/>
                    </a:lnTo>
                    <a:lnTo>
                      <a:pt x="22" y="6"/>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84" name="Freeform 427"/>
              <p:cNvSpPr>
                <a:spLocks/>
              </p:cNvSpPr>
              <p:nvPr/>
            </p:nvSpPr>
            <p:spPr bwMode="auto">
              <a:xfrm>
                <a:off x="2479675" y="4408488"/>
                <a:ext cx="34925" cy="30163"/>
              </a:xfrm>
              <a:custGeom>
                <a:avLst/>
                <a:gdLst>
                  <a:gd name="T0" fmla="*/ 22 w 22"/>
                  <a:gd name="T1" fmla="*/ 0 h 19"/>
                  <a:gd name="T2" fmla="*/ 22 w 22"/>
                  <a:gd name="T3" fmla="*/ 0 h 19"/>
                  <a:gd name="T4" fmla="*/ 13 w 22"/>
                  <a:gd name="T5" fmla="*/ 0 h 19"/>
                  <a:gd name="T6" fmla="*/ 0 w 22"/>
                  <a:gd name="T7" fmla="*/ 0 h 19"/>
                  <a:gd name="T8" fmla="*/ 0 w 22"/>
                  <a:gd name="T9" fmla="*/ 12 h 19"/>
                  <a:gd name="T10" fmla="*/ 22 w 22"/>
                  <a:gd name="T11" fmla="*/ 19 h 19"/>
                  <a:gd name="T12" fmla="*/ 22 w 22"/>
                  <a:gd name="T13" fmla="*/ 0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22" y="0"/>
                    </a:moveTo>
                    <a:lnTo>
                      <a:pt x="22" y="0"/>
                    </a:lnTo>
                    <a:lnTo>
                      <a:pt x="13" y="0"/>
                    </a:lnTo>
                    <a:lnTo>
                      <a:pt x="0" y="0"/>
                    </a:lnTo>
                    <a:lnTo>
                      <a:pt x="0" y="12"/>
                    </a:lnTo>
                    <a:lnTo>
                      <a:pt x="22" y="19"/>
                    </a:lnTo>
                    <a:lnTo>
                      <a:pt x="22" y="0"/>
                    </a:lnTo>
                    <a:close/>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85" name="Freeform 428"/>
              <p:cNvSpPr>
                <a:spLocks/>
              </p:cNvSpPr>
              <p:nvPr/>
            </p:nvSpPr>
            <p:spPr bwMode="auto">
              <a:xfrm>
                <a:off x="2454275" y="4408488"/>
                <a:ext cx="25400" cy="19050"/>
              </a:xfrm>
              <a:custGeom>
                <a:avLst/>
                <a:gdLst>
                  <a:gd name="T0" fmla="*/ 16 w 16"/>
                  <a:gd name="T1" fmla="*/ 0 h 12"/>
                  <a:gd name="T2" fmla="*/ 3 w 16"/>
                  <a:gd name="T3" fmla="*/ 3 h 12"/>
                  <a:gd name="T4" fmla="*/ 3 w 16"/>
                  <a:gd name="T5" fmla="*/ 3 h 12"/>
                  <a:gd name="T6" fmla="*/ 0 w 16"/>
                  <a:gd name="T7" fmla="*/ 6 h 12"/>
                  <a:gd name="T8" fmla="*/ 0 w 16"/>
                  <a:gd name="T9" fmla="*/ 6 h 12"/>
                  <a:gd name="T10" fmla="*/ 10 w 16"/>
                  <a:gd name="T11" fmla="*/ 9 h 12"/>
                  <a:gd name="T12" fmla="*/ 16 w 16"/>
                  <a:gd name="T13" fmla="*/ 12 h 12"/>
                  <a:gd name="T14" fmla="*/ 16 w 16"/>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2"/>
                  <a:gd name="T26" fmla="*/ 16 w 1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2">
                    <a:moveTo>
                      <a:pt x="16" y="0"/>
                    </a:moveTo>
                    <a:lnTo>
                      <a:pt x="3" y="3"/>
                    </a:lnTo>
                    <a:lnTo>
                      <a:pt x="0" y="6"/>
                    </a:lnTo>
                    <a:lnTo>
                      <a:pt x="10" y="9"/>
                    </a:lnTo>
                    <a:lnTo>
                      <a:pt x="16" y="12"/>
                    </a:lnTo>
                    <a:lnTo>
                      <a:pt x="16" y="0"/>
                    </a:ln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86" name="Freeform 429"/>
              <p:cNvSpPr>
                <a:spLocks/>
              </p:cNvSpPr>
              <p:nvPr/>
            </p:nvSpPr>
            <p:spPr bwMode="auto">
              <a:xfrm>
                <a:off x="2514600" y="4443413"/>
                <a:ext cx="34925" cy="25400"/>
              </a:xfrm>
              <a:custGeom>
                <a:avLst/>
                <a:gdLst>
                  <a:gd name="T0" fmla="*/ 3 w 22"/>
                  <a:gd name="T1" fmla="*/ 16 h 16"/>
                  <a:gd name="T2" fmla="*/ 19 w 22"/>
                  <a:gd name="T3" fmla="*/ 9 h 16"/>
                  <a:gd name="T4" fmla="*/ 19 w 22"/>
                  <a:gd name="T5" fmla="*/ 9 h 16"/>
                  <a:gd name="T6" fmla="*/ 22 w 22"/>
                  <a:gd name="T7" fmla="*/ 9 h 16"/>
                  <a:gd name="T8" fmla="*/ 22 w 22"/>
                  <a:gd name="T9" fmla="*/ 9 h 16"/>
                  <a:gd name="T10" fmla="*/ 13 w 22"/>
                  <a:gd name="T11" fmla="*/ 6 h 16"/>
                  <a:gd name="T12" fmla="*/ 0 w 22"/>
                  <a:gd name="T13" fmla="*/ 0 h 16"/>
                  <a:gd name="T14" fmla="*/ 3 w 22"/>
                  <a:gd name="T15" fmla="*/ 16 h 16"/>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6"/>
                  <a:gd name="T26" fmla="*/ 22 w 22"/>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6">
                    <a:moveTo>
                      <a:pt x="3" y="16"/>
                    </a:moveTo>
                    <a:lnTo>
                      <a:pt x="19" y="9"/>
                    </a:lnTo>
                    <a:lnTo>
                      <a:pt x="22" y="9"/>
                    </a:lnTo>
                    <a:lnTo>
                      <a:pt x="13" y="6"/>
                    </a:lnTo>
                    <a:lnTo>
                      <a:pt x="0" y="0"/>
                    </a:lnTo>
                    <a:lnTo>
                      <a:pt x="3" y="16"/>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87" name="Freeform 430"/>
              <p:cNvSpPr>
                <a:spLocks/>
              </p:cNvSpPr>
              <p:nvPr/>
            </p:nvSpPr>
            <p:spPr bwMode="auto">
              <a:xfrm>
                <a:off x="2479675" y="4433888"/>
                <a:ext cx="39688" cy="34925"/>
              </a:xfrm>
              <a:custGeom>
                <a:avLst/>
                <a:gdLst>
                  <a:gd name="T0" fmla="*/ 22 w 25"/>
                  <a:gd name="T1" fmla="*/ 6 h 22"/>
                  <a:gd name="T2" fmla="*/ 0 w 25"/>
                  <a:gd name="T3" fmla="*/ 0 h 22"/>
                  <a:gd name="T4" fmla="*/ 3 w 25"/>
                  <a:gd name="T5" fmla="*/ 22 h 22"/>
                  <a:gd name="T6" fmla="*/ 3 w 25"/>
                  <a:gd name="T7" fmla="*/ 22 h 22"/>
                  <a:gd name="T8" fmla="*/ 16 w 25"/>
                  <a:gd name="T9" fmla="*/ 22 h 22"/>
                  <a:gd name="T10" fmla="*/ 25 w 25"/>
                  <a:gd name="T11" fmla="*/ 22 h 22"/>
                  <a:gd name="T12" fmla="*/ 22 w 25"/>
                  <a:gd name="T13" fmla="*/ 6 h 22"/>
                  <a:gd name="T14" fmla="*/ 0 60000 65536"/>
                  <a:gd name="T15" fmla="*/ 0 60000 65536"/>
                  <a:gd name="T16" fmla="*/ 0 60000 65536"/>
                  <a:gd name="T17" fmla="*/ 0 60000 65536"/>
                  <a:gd name="T18" fmla="*/ 0 60000 65536"/>
                  <a:gd name="T19" fmla="*/ 0 60000 65536"/>
                  <a:gd name="T20" fmla="*/ 0 60000 65536"/>
                  <a:gd name="T21" fmla="*/ 0 w 25"/>
                  <a:gd name="T22" fmla="*/ 0 h 22"/>
                  <a:gd name="T23" fmla="*/ 25 w 25"/>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2">
                    <a:moveTo>
                      <a:pt x="22" y="6"/>
                    </a:moveTo>
                    <a:lnTo>
                      <a:pt x="0" y="0"/>
                    </a:lnTo>
                    <a:lnTo>
                      <a:pt x="3" y="22"/>
                    </a:lnTo>
                    <a:lnTo>
                      <a:pt x="16" y="22"/>
                    </a:lnTo>
                    <a:lnTo>
                      <a:pt x="25" y="22"/>
                    </a:lnTo>
                    <a:lnTo>
                      <a:pt x="22" y="6"/>
                    </a:lnTo>
                    <a:close/>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88" name="Freeform 431"/>
              <p:cNvSpPr>
                <a:spLocks/>
              </p:cNvSpPr>
              <p:nvPr/>
            </p:nvSpPr>
            <p:spPr bwMode="auto">
              <a:xfrm>
                <a:off x="2444750" y="4422776"/>
                <a:ext cx="39688" cy="46038"/>
              </a:xfrm>
              <a:custGeom>
                <a:avLst/>
                <a:gdLst>
                  <a:gd name="T0" fmla="*/ 22 w 25"/>
                  <a:gd name="T1" fmla="*/ 7 h 29"/>
                  <a:gd name="T2" fmla="*/ 6 w 25"/>
                  <a:gd name="T3" fmla="*/ 0 h 29"/>
                  <a:gd name="T4" fmla="*/ 6 w 25"/>
                  <a:gd name="T5" fmla="*/ 0 h 29"/>
                  <a:gd name="T6" fmla="*/ 0 w 25"/>
                  <a:gd name="T7" fmla="*/ 0 h 29"/>
                  <a:gd name="T8" fmla="*/ 0 w 25"/>
                  <a:gd name="T9" fmla="*/ 22 h 29"/>
                  <a:gd name="T10" fmla="*/ 19 w 25"/>
                  <a:gd name="T11" fmla="*/ 26 h 29"/>
                  <a:gd name="T12" fmla="*/ 19 w 25"/>
                  <a:gd name="T13" fmla="*/ 26 h 29"/>
                  <a:gd name="T14" fmla="*/ 25 w 25"/>
                  <a:gd name="T15" fmla="*/ 29 h 29"/>
                  <a:gd name="T16" fmla="*/ 22 w 25"/>
                  <a:gd name="T17" fmla="*/ 7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29"/>
                  <a:gd name="T29" fmla="*/ 25 w 25"/>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29">
                    <a:moveTo>
                      <a:pt x="22" y="7"/>
                    </a:moveTo>
                    <a:lnTo>
                      <a:pt x="6" y="0"/>
                    </a:lnTo>
                    <a:lnTo>
                      <a:pt x="0" y="0"/>
                    </a:lnTo>
                    <a:lnTo>
                      <a:pt x="0" y="22"/>
                    </a:lnTo>
                    <a:lnTo>
                      <a:pt x="19" y="26"/>
                    </a:lnTo>
                    <a:lnTo>
                      <a:pt x="25" y="29"/>
                    </a:lnTo>
                    <a:lnTo>
                      <a:pt x="22" y="7"/>
                    </a:ln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89" name="Freeform 432"/>
              <p:cNvSpPr>
                <a:spLocks/>
              </p:cNvSpPr>
              <p:nvPr/>
            </p:nvSpPr>
            <p:spPr bwMode="auto">
              <a:xfrm>
                <a:off x="2409825" y="4422776"/>
                <a:ext cx="34925" cy="34925"/>
              </a:xfrm>
              <a:custGeom>
                <a:avLst/>
                <a:gdLst>
                  <a:gd name="T0" fmla="*/ 22 w 22"/>
                  <a:gd name="T1" fmla="*/ 0 h 22"/>
                  <a:gd name="T2" fmla="*/ 22 w 22"/>
                  <a:gd name="T3" fmla="*/ 0 h 22"/>
                  <a:gd name="T4" fmla="*/ 9 w 22"/>
                  <a:gd name="T5" fmla="*/ 0 h 22"/>
                  <a:gd name="T6" fmla="*/ 0 w 22"/>
                  <a:gd name="T7" fmla="*/ 0 h 22"/>
                  <a:gd name="T8" fmla="*/ 0 w 22"/>
                  <a:gd name="T9" fmla="*/ 13 h 22"/>
                  <a:gd name="T10" fmla="*/ 22 w 22"/>
                  <a:gd name="T11" fmla="*/ 22 h 22"/>
                  <a:gd name="T12" fmla="*/ 22 w 22"/>
                  <a:gd name="T13" fmla="*/ 0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0"/>
                    </a:moveTo>
                    <a:lnTo>
                      <a:pt x="22" y="0"/>
                    </a:lnTo>
                    <a:lnTo>
                      <a:pt x="9" y="0"/>
                    </a:lnTo>
                    <a:lnTo>
                      <a:pt x="0" y="0"/>
                    </a:lnTo>
                    <a:lnTo>
                      <a:pt x="0" y="13"/>
                    </a:lnTo>
                    <a:lnTo>
                      <a:pt x="22" y="22"/>
                    </a:lnTo>
                    <a:lnTo>
                      <a:pt x="22" y="0"/>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90" name="Freeform 433"/>
              <p:cNvSpPr>
                <a:spLocks/>
              </p:cNvSpPr>
              <p:nvPr/>
            </p:nvSpPr>
            <p:spPr bwMode="auto">
              <a:xfrm>
                <a:off x="2379663" y="4422776"/>
                <a:ext cx="30163" cy="20638"/>
              </a:xfrm>
              <a:custGeom>
                <a:avLst/>
                <a:gdLst>
                  <a:gd name="T0" fmla="*/ 19 w 19"/>
                  <a:gd name="T1" fmla="*/ 0 h 13"/>
                  <a:gd name="T2" fmla="*/ 0 w 19"/>
                  <a:gd name="T3" fmla="*/ 3 h 13"/>
                  <a:gd name="T4" fmla="*/ 0 w 19"/>
                  <a:gd name="T5" fmla="*/ 3 h 13"/>
                  <a:gd name="T6" fmla="*/ 0 w 19"/>
                  <a:gd name="T7" fmla="*/ 7 h 13"/>
                  <a:gd name="T8" fmla="*/ 0 w 19"/>
                  <a:gd name="T9" fmla="*/ 7 h 13"/>
                  <a:gd name="T10" fmla="*/ 6 w 19"/>
                  <a:gd name="T11" fmla="*/ 10 h 13"/>
                  <a:gd name="T12" fmla="*/ 19 w 19"/>
                  <a:gd name="T13" fmla="*/ 13 h 13"/>
                  <a:gd name="T14" fmla="*/ 19 w 19"/>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3"/>
                  <a:gd name="T26" fmla="*/ 19 w 19"/>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3">
                    <a:moveTo>
                      <a:pt x="19" y="0"/>
                    </a:moveTo>
                    <a:lnTo>
                      <a:pt x="0" y="3"/>
                    </a:lnTo>
                    <a:lnTo>
                      <a:pt x="0" y="7"/>
                    </a:lnTo>
                    <a:lnTo>
                      <a:pt x="6" y="10"/>
                    </a:lnTo>
                    <a:lnTo>
                      <a:pt x="19" y="13"/>
                    </a:lnTo>
                    <a:lnTo>
                      <a:pt x="19" y="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91" name="Freeform 434"/>
              <p:cNvSpPr>
                <a:spLocks/>
              </p:cNvSpPr>
              <p:nvPr/>
            </p:nvSpPr>
            <p:spPr bwMode="auto">
              <a:xfrm>
                <a:off x="2444750" y="4464051"/>
                <a:ext cx="25400" cy="19050"/>
              </a:xfrm>
              <a:custGeom>
                <a:avLst/>
                <a:gdLst>
                  <a:gd name="T0" fmla="*/ 0 w 16"/>
                  <a:gd name="T1" fmla="*/ 0 h 12"/>
                  <a:gd name="T2" fmla="*/ 3 w 16"/>
                  <a:gd name="T3" fmla="*/ 12 h 12"/>
                  <a:gd name="T4" fmla="*/ 16 w 16"/>
                  <a:gd name="T5" fmla="*/ 9 h 12"/>
                  <a:gd name="T6" fmla="*/ 16 w 16"/>
                  <a:gd name="T7" fmla="*/ 9 h 12"/>
                  <a:gd name="T8" fmla="*/ 16 w 16"/>
                  <a:gd name="T9" fmla="*/ 6 h 12"/>
                  <a:gd name="T10" fmla="*/ 16 w 16"/>
                  <a:gd name="T11" fmla="*/ 6 h 12"/>
                  <a:gd name="T12" fmla="*/ 9 w 16"/>
                  <a:gd name="T13" fmla="*/ 3 h 12"/>
                  <a:gd name="T14" fmla="*/ 0 w 16"/>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2"/>
                  <a:gd name="T26" fmla="*/ 16 w 1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2">
                    <a:moveTo>
                      <a:pt x="0" y="0"/>
                    </a:moveTo>
                    <a:lnTo>
                      <a:pt x="3" y="12"/>
                    </a:lnTo>
                    <a:lnTo>
                      <a:pt x="16" y="9"/>
                    </a:lnTo>
                    <a:lnTo>
                      <a:pt x="16" y="6"/>
                    </a:lnTo>
                    <a:lnTo>
                      <a:pt x="9" y="3"/>
                    </a:lnTo>
                    <a:lnTo>
                      <a:pt x="0" y="0"/>
                    </a:ln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92" name="Freeform 435"/>
              <p:cNvSpPr>
                <a:spLocks/>
              </p:cNvSpPr>
              <p:nvPr/>
            </p:nvSpPr>
            <p:spPr bwMode="auto">
              <a:xfrm>
                <a:off x="2409825" y="4452938"/>
                <a:ext cx="39688" cy="34925"/>
              </a:xfrm>
              <a:custGeom>
                <a:avLst/>
                <a:gdLst>
                  <a:gd name="T0" fmla="*/ 22 w 25"/>
                  <a:gd name="T1" fmla="*/ 7 h 22"/>
                  <a:gd name="T2" fmla="*/ 0 w 25"/>
                  <a:gd name="T3" fmla="*/ 0 h 22"/>
                  <a:gd name="T4" fmla="*/ 3 w 25"/>
                  <a:gd name="T5" fmla="*/ 22 h 22"/>
                  <a:gd name="T6" fmla="*/ 3 w 25"/>
                  <a:gd name="T7" fmla="*/ 22 h 22"/>
                  <a:gd name="T8" fmla="*/ 9 w 25"/>
                  <a:gd name="T9" fmla="*/ 22 h 22"/>
                  <a:gd name="T10" fmla="*/ 25 w 25"/>
                  <a:gd name="T11" fmla="*/ 19 h 22"/>
                  <a:gd name="T12" fmla="*/ 22 w 25"/>
                  <a:gd name="T13" fmla="*/ 7 h 22"/>
                  <a:gd name="T14" fmla="*/ 0 60000 65536"/>
                  <a:gd name="T15" fmla="*/ 0 60000 65536"/>
                  <a:gd name="T16" fmla="*/ 0 60000 65536"/>
                  <a:gd name="T17" fmla="*/ 0 60000 65536"/>
                  <a:gd name="T18" fmla="*/ 0 60000 65536"/>
                  <a:gd name="T19" fmla="*/ 0 60000 65536"/>
                  <a:gd name="T20" fmla="*/ 0 60000 65536"/>
                  <a:gd name="T21" fmla="*/ 0 w 25"/>
                  <a:gd name="T22" fmla="*/ 0 h 22"/>
                  <a:gd name="T23" fmla="*/ 25 w 25"/>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2">
                    <a:moveTo>
                      <a:pt x="22" y="7"/>
                    </a:moveTo>
                    <a:lnTo>
                      <a:pt x="0" y="0"/>
                    </a:lnTo>
                    <a:lnTo>
                      <a:pt x="3" y="22"/>
                    </a:lnTo>
                    <a:lnTo>
                      <a:pt x="9" y="22"/>
                    </a:lnTo>
                    <a:lnTo>
                      <a:pt x="25" y="19"/>
                    </a:lnTo>
                    <a:lnTo>
                      <a:pt x="22" y="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93" name="Freeform 436"/>
              <p:cNvSpPr>
                <a:spLocks/>
              </p:cNvSpPr>
              <p:nvPr/>
            </p:nvSpPr>
            <p:spPr bwMode="auto">
              <a:xfrm>
                <a:off x="2374900" y="4443413"/>
                <a:ext cx="39688" cy="44450"/>
              </a:xfrm>
              <a:custGeom>
                <a:avLst/>
                <a:gdLst>
                  <a:gd name="T0" fmla="*/ 22 w 25"/>
                  <a:gd name="T1" fmla="*/ 6 h 28"/>
                  <a:gd name="T2" fmla="*/ 0 w 25"/>
                  <a:gd name="T3" fmla="*/ 0 h 28"/>
                  <a:gd name="T4" fmla="*/ 3 w 25"/>
                  <a:gd name="T5" fmla="*/ 22 h 28"/>
                  <a:gd name="T6" fmla="*/ 12 w 25"/>
                  <a:gd name="T7" fmla="*/ 25 h 28"/>
                  <a:gd name="T8" fmla="*/ 12 w 25"/>
                  <a:gd name="T9" fmla="*/ 25 h 28"/>
                  <a:gd name="T10" fmla="*/ 25 w 25"/>
                  <a:gd name="T11" fmla="*/ 28 h 28"/>
                  <a:gd name="T12" fmla="*/ 22 w 25"/>
                  <a:gd name="T13" fmla="*/ 6 h 28"/>
                  <a:gd name="T14" fmla="*/ 0 60000 65536"/>
                  <a:gd name="T15" fmla="*/ 0 60000 65536"/>
                  <a:gd name="T16" fmla="*/ 0 60000 65536"/>
                  <a:gd name="T17" fmla="*/ 0 60000 65536"/>
                  <a:gd name="T18" fmla="*/ 0 60000 65536"/>
                  <a:gd name="T19" fmla="*/ 0 60000 65536"/>
                  <a:gd name="T20" fmla="*/ 0 60000 65536"/>
                  <a:gd name="T21" fmla="*/ 0 w 25"/>
                  <a:gd name="T22" fmla="*/ 0 h 28"/>
                  <a:gd name="T23" fmla="*/ 25 w 25"/>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8">
                    <a:moveTo>
                      <a:pt x="22" y="6"/>
                    </a:moveTo>
                    <a:lnTo>
                      <a:pt x="0" y="0"/>
                    </a:lnTo>
                    <a:lnTo>
                      <a:pt x="3" y="22"/>
                    </a:lnTo>
                    <a:lnTo>
                      <a:pt x="12" y="25"/>
                    </a:lnTo>
                    <a:lnTo>
                      <a:pt x="25" y="28"/>
                    </a:lnTo>
                    <a:lnTo>
                      <a:pt x="22" y="6"/>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94" name="Freeform 437"/>
              <p:cNvSpPr>
                <a:spLocks/>
              </p:cNvSpPr>
              <p:nvPr/>
            </p:nvSpPr>
            <p:spPr bwMode="auto">
              <a:xfrm>
                <a:off x="2338388" y="4438651"/>
                <a:ext cx="41275" cy="39688"/>
              </a:xfrm>
              <a:custGeom>
                <a:avLst/>
                <a:gdLst>
                  <a:gd name="T0" fmla="*/ 23 w 26"/>
                  <a:gd name="T1" fmla="*/ 3 h 25"/>
                  <a:gd name="T2" fmla="*/ 23 w 26"/>
                  <a:gd name="T3" fmla="*/ 3 h 25"/>
                  <a:gd name="T4" fmla="*/ 23 w 26"/>
                  <a:gd name="T5" fmla="*/ 3 h 25"/>
                  <a:gd name="T6" fmla="*/ 4 w 26"/>
                  <a:gd name="T7" fmla="*/ 0 h 25"/>
                  <a:gd name="T8" fmla="*/ 0 w 26"/>
                  <a:gd name="T9" fmla="*/ 0 h 25"/>
                  <a:gd name="T10" fmla="*/ 4 w 26"/>
                  <a:gd name="T11" fmla="*/ 19 h 25"/>
                  <a:gd name="T12" fmla="*/ 26 w 26"/>
                  <a:gd name="T13" fmla="*/ 25 h 25"/>
                  <a:gd name="T14" fmla="*/ 23 w 26"/>
                  <a:gd name="T15" fmla="*/ 3 h 25"/>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25"/>
                  <a:gd name="T26" fmla="*/ 26 w 26"/>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25">
                    <a:moveTo>
                      <a:pt x="23" y="3"/>
                    </a:moveTo>
                    <a:lnTo>
                      <a:pt x="23" y="3"/>
                    </a:lnTo>
                    <a:lnTo>
                      <a:pt x="4" y="0"/>
                    </a:lnTo>
                    <a:lnTo>
                      <a:pt x="0" y="0"/>
                    </a:lnTo>
                    <a:lnTo>
                      <a:pt x="4" y="19"/>
                    </a:lnTo>
                    <a:lnTo>
                      <a:pt x="26" y="25"/>
                    </a:lnTo>
                    <a:lnTo>
                      <a:pt x="23" y="3"/>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95" name="Freeform 438"/>
              <p:cNvSpPr>
                <a:spLocks/>
              </p:cNvSpPr>
              <p:nvPr/>
            </p:nvSpPr>
            <p:spPr bwMode="auto">
              <a:xfrm>
                <a:off x="2303463" y="4438651"/>
                <a:ext cx="41275" cy="30163"/>
              </a:xfrm>
              <a:custGeom>
                <a:avLst/>
                <a:gdLst>
                  <a:gd name="T0" fmla="*/ 22 w 26"/>
                  <a:gd name="T1" fmla="*/ 0 h 19"/>
                  <a:gd name="T2" fmla="*/ 0 w 26"/>
                  <a:gd name="T3" fmla="*/ 6 h 19"/>
                  <a:gd name="T4" fmla="*/ 0 w 26"/>
                  <a:gd name="T5" fmla="*/ 9 h 19"/>
                  <a:gd name="T6" fmla="*/ 0 w 26"/>
                  <a:gd name="T7" fmla="*/ 9 h 19"/>
                  <a:gd name="T8" fmla="*/ 3 w 26"/>
                  <a:gd name="T9" fmla="*/ 12 h 19"/>
                  <a:gd name="T10" fmla="*/ 26 w 26"/>
                  <a:gd name="T11" fmla="*/ 19 h 19"/>
                  <a:gd name="T12" fmla="*/ 22 w 26"/>
                  <a:gd name="T13" fmla="*/ 0 h 19"/>
                  <a:gd name="T14" fmla="*/ 0 60000 65536"/>
                  <a:gd name="T15" fmla="*/ 0 60000 65536"/>
                  <a:gd name="T16" fmla="*/ 0 60000 65536"/>
                  <a:gd name="T17" fmla="*/ 0 60000 65536"/>
                  <a:gd name="T18" fmla="*/ 0 60000 65536"/>
                  <a:gd name="T19" fmla="*/ 0 60000 65536"/>
                  <a:gd name="T20" fmla="*/ 0 60000 65536"/>
                  <a:gd name="T21" fmla="*/ 0 w 26"/>
                  <a:gd name="T22" fmla="*/ 0 h 19"/>
                  <a:gd name="T23" fmla="*/ 26 w 26"/>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19">
                    <a:moveTo>
                      <a:pt x="22" y="0"/>
                    </a:moveTo>
                    <a:lnTo>
                      <a:pt x="0" y="6"/>
                    </a:lnTo>
                    <a:lnTo>
                      <a:pt x="0" y="9"/>
                    </a:lnTo>
                    <a:lnTo>
                      <a:pt x="3" y="12"/>
                    </a:lnTo>
                    <a:lnTo>
                      <a:pt x="26" y="19"/>
                    </a:lnTo>
                    <a:lnTo>
                      <a:pt x="22" y="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96" name="Freeform 439"/>
              <p:cNvSpPr>
                <a:spLocks/>
              </p:cNvSpPr>
              <p:nvPr/>
            </p:nvSpPr>
            <p:spPr bwMode="auto">
              <a:xfrm>
                <a:off x="2298700" y="4448176"/>
                <a:ext cx="4763" cy="4763"/>
              </a:xfrm>
              <a:custGeom>
                <a:avLst/>
                <a:gdLst>
                  <a:gd name="T0" fmla="*/ 3 w 3"/>
                  <a:gd name="T1" fmla="*/ 0 h 3"/>
                  <a:gd name="T2" fmla="*/ 0 w 3"/>
                  <a:gd name="T3" fmla="*/ 0 h 3"/>
                  <a:gd name="T4" fmla="*/ 0 w 3"/>
                  <a:gd name="T5" fmla="*/ 0 h 3"/>
                  <a:gd name="T6" fmla="*/ 0 w 3"/>
                  <a:gd name="T7" fmla="*/ 0 h 3"/>
                  <a:gd name="T8" fmla="*/ 3 w 3"/>
                  <a:gd name="T9" fmla="*/ 3 h 3"/>
                  <a:gd name="T10" fmla="*/ 3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3" y="0"/>
                    </a:moveTo>
                    <a:lnTo>
                      <a:pt x="0" y="0"/>
                    </a:lnTo>
                    <a:lnTo>
                      <a:pt x="3" y="3"/>
                    </a:lnTo>
                    <a:lnTo>
                      <a:pt x="3"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97" name="Freeform 440"/>
              <p:cNvSpPr>
                <a:spLocks/>
              </p:cNvSpPr>
              <p:nvPr/>
            </p:nvSpPr>
            <p:spPr bwMode="auto">
              <a:xfrm>
                <a:off x="1816100" y="4603751"/>
                <a:ext cx="25400" cy="15875"/>
              </a:xfrm>
              <a:custGeom>
                <a:avLst/>
                <a:gdLst>
                  <a:gd name="T0" fmla="*/ 0 w 16"/>
                  <a:gd name="T1" fmla="*/ 0 h 10"/>
                  <a:gd name="T2" fmla="*/ 4 w 16"/>
                  <a:gd name="T3" fmla="*/ 10 h 10"/>
                  <a:gd name="T4" fmla="*/ 13 w 16"/>
                  <a:gd name="T5" fmla="*/ 10 h 10"/>
                  <a:gd name="T6" fmla="*/ 13 w 16"/>
                  <a:gd name="T7" fmla="*/ 10 h 10"/>
                  <a:gd name="T8" fmla="*/ 16 w 16"/>
                  <a:gd name="T9" fmla="*/ 6 h 10"/>
                  <a:gd name="T10" fmla="*/ 13 w 16"/>
                  <a:gd name="T11" fmla="*/ 6 h 10"/>
                  <a:gd name="T12" fmla="*/ 7 w 16"/>
                  <a:gd name="T13" fmla="*/ 3 h 10"/>
                  <a:gd name="T14" fmla="*/ 0 w 16"/>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0"/>
                  <a:gd name="T26" fmla="*/ 16 w 16"/>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0">
                    <a:moveTo>
                      <a:pt x="0" y="0"/>
                    </a:moveTo>
                    <a:lnTo>
                      <a:pt x="4" y="10"/>
                    </a:lnTo>
                    <a:lnTo>
                      <a:pt x="13" y="10"/>
                    </a:lnTo>
                    <a:lnTo>
                      <a:pt x="16" y="6"/>
                    </a:lnTo>
                    <a:lnTo>
                      <a:pt x="13" y="6"/>
                    </a:lnTo>
                    <a:lnTo>
                      <a:pt x="7" y="3"/>
                    </a:lnTo>
                    <a:lnTo>
                      <a:pt x="0" y="0"/>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98" name="Freeform 441"/>
              <p:cNvSpPr>
                <a:spLocks/>
              </p:cNvSpPr>
              <p:nvPr/>
            </p:nvSpPr>
            <p:spPr bwMode="auto">
              <a:xfrm>
                <a:off x="1781175" y="4594226"/>
                <a:ext cx="41275" cy="34925"/>
              </a:xfrm>
              <a:custGeom>
                <a:avLst/>
                <a:gdLst>
                  <a:gd name="T0" fmla="*/ 22 w 26"/>
                  <a:gd name="T1" fmla="*/ 6 h 22"/>
                  <a:gd name="T2" fmla="*/ 0 w 26"/>
                  <a:gd name="T3" fmla="*/ 0 h 22"/>
                  <a:gd name="T4" fmla="*/ 3 w 26"/>
                  <a:gd name="T5" fmla="*/ 22 h 22"/>
                  <a:gd name="T6" fmla="*/ 26 w 26"/>
                  <a:gd name="T7" fmla="*/ 16 h 22"/>
                  <a:gd name="T8" fmla="*/ 22 w 26"/>
                  <a:gd name="T9" fmla="*/ 6 h 22"/>
                  <a:gd name="T10" fmla="*/ 0 60000 65536"/>
                  <a:gd name="T11" fmla="*/ 0 60000 65536"/>
                  <a:gd name="T12" fmla="*/ 0 60000 65536"/>
                  <a:gd name="T13" fmla="*/ 0 60000 65536"/>
                  <a:gd name="T14" fmla="*/ 0 60000 65536"/>
                  <a:gd name="T15" fmla="*/ 0 w 26"/>
                  <a:gd name="T16" fmla="*/ 0 h 22"/>
                  <a:gd name="T17" fmla="*/ 26 w 26"/>
                  <a:gd name="T18" fmla="*/ 22 h 22"/>
                </a:gdLst>
                <a:ahLst/>
                <a:cxnLst>
                  <a:cxn ang="T10">
                    <a:pos x="T0" y="T1"/>
                  </a:cxn>
                  <a:cxn ang="T11">
                    <a:pos x="T2" y="T3"/>
                  </a:cxn>
                  <a:cxn ang="T12">
                    <a:pos x="T4" y="T5"/>
                  </a:cxn>
                  <a:cxn ang="T13">
                    <a:pos x="T6" y="T7"/>
                  </a:cxn>
                  <a:cxn ang="T14">
                    <a:pos x="T8" y="T9"/>
                  </a:cxn>
                </a:cxnLst>
                <a:rect l="T15" t="T16" r="T17" b="T18"/>
                <a:pathLst>
                  <a:path w="26" h="22">
                    <a:moveTo>
                      <a:pt x="22" y="6"/>
                    </a:moveTo>
                    <a:lnTo>
                      <a:pt x="0" y="0"/>
                    </a:lnTo>
                    <a:lnTo>
                      <a:pt x="3" y="22"/>
                    </a:lnTo>
                    <a:lnTo>
                      <a:pt x="26" y="16"/>
                    </a:lnTo>
                    <a:lnTo>
                      <a:pt x="22" y="6"/>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99" name="Freeform 442"/>
              <p:cNvSpPr>
                <a:spLocks/>
              </p:cNvSpPr>
              <p:nvPr/>
            </p:nvSpPr>
            <p:spPr bwMode="auto">
              <a:xfrm>
                <a:off x="1746250" y="4578351"/>
                <a:ext cx="39688" cy="50800"/>
              </a:xfrm>
              <a:custGeom>
                <a:avLst/>
                <a:gdLst>
                  <a:gd name="T0" fmla="*/ 22 w 25"/>
                  <a:gd name="T1" fmla="*/ 10 h 32"/>
                  <a:gd name="T2" fmla="*/ 0 w 25"/>
                  <a:gd name="T3" fmla="*/ 0 h 32"/>
                  <a:gd name="T4" fmla="*/ 3 w 25"/>
                  <a:gd name="T5" fmla="*/ 32 h 32"/>
                  <a:gd name="T6" fmla="*/ 3 w 25"/>
                  <a:gd name="T7" fmla="*/ 32 h 32"/>
                  <a:gd name="T8" fmla="*/ 19 w 25"/>
                  <a:gd name="T9" fmla="*/ 32 h 32"/>
                  <a:gd name="T10" fmla="*/ 25 w 25"/>
                  <a:gd name="T11" fmla="*/ 32 h 32"/>
                  <a:gd name="T12" fmla="*/ 22 w 25"/>
                  <a:gd name="T13" fmla="*/ 10 h 32"/>
                  <a:gd name="T14" fmla="*/ 0 60000 65536"/>
                  <a:gd name="T15" fmla="*/ 0 60000 65536"/>
                  <a:gd name="T16" fmla="*/ 0 60000 65536"/>
                  <a:gd name="T17" fmla="*/ 0 60000 65536"/>
                  <a:gd name="T18" fmla="*/ 0 60000 65536"/>
                  <a:gd name="T19" fmla="*/ 0 60000 65536"/>
                  <a:gd name="T20" fmla="*/ 0 60000 65536"/>
                  <a:gd name="T21" fmla="*/ 0 w 25"/>
                  <a:gd name="T22" fmla="*/ 0 h 32"/>
                  <a:gd name="T23" fmla="*/ 25 w 25"/>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2">
                    <a:moveTo>
                      <a:pt x="22" y="10"/>
                    </a:moveTo>
                    <a:lnTo>
                      <a:pt x="0" y="0"/>
                    </a:lnTo>
                    <a:lnTo>
                      <a:pt x="3" y="32"/>
                    </a:lnTo>
                    <a:lnTo>
                      <a:pt x="19" y="32"/>
                    </a:lnTo>
                    <a:lnTo>
                      <a:pt x="25" y="32"/>
                    </a:lnTo>
                    <a:lnTo>
                      <a:pt x="22" y="1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00" name="Freeform 443"/>
              <p:cNvSpPr>
                <a:spLocks/>
              </p:cNvSpPr>
              <p:nvPr/>
            </p:nvSpPr>
            <p:spPr bwMode="auto">
              <a:xfrm>
                <a:off x="1660525" y="4573588"/>
                <a:ext cx="90488" cy="55563"/>
              </a:xfrm>
              <a:custGeom>
                <a:avLst/>
                <a:gdLst>
                  <a:gd name="T0" fmla="*/ 54 w 57"/>
                  <a:gd name="T1" fmla="*/ 3 h 35"/>
                  <a:gd name="T2" fmla="*/ 48 w 57"/>
                  <a:gd name="T3" fmla="*/ 0 h 35"/>
                  <a:gd name="T4" fmla="*/ 48 w 57"/>
                  <a:gd name="T5" fmla="*/ 0 h 35"/>
                  <a:gd name="T6" fmla="*/ 35 w 57"/>
                  <a:gd name="T7" fmla="*/ 0 h 35"/>
                  <a:gd name="T8" fmla="*/ 26 w 57"/>
                  <a:gd name="T9" fmla="*/ 0 h 35"/>
                  <a:gd name="T10" fmla="*/ 0 w 57"/>
                  <a:gd name="T11" fmla="*/ 3 h 35"/>
                  <a:gd name="T12" fmla="*/ 0 w 57"/>
                  <a:gd name="T13" fmla="*/ 16 h 35"/>
                  <a:gd name="T14" fmla="*/ 51 w 57"/>
                  <a:gd name="T15" fmla="*/ 32 h 35"/>
                  <a:gd name="T16" fmla="*/ 51 w 57"/>
                  <a:gd name="T17" fmla="*/ 32 h 35"/>
                  <a:gd name="T18" fmla="*/ 57 w 57"/>
                  <a:gd name="T19" fmla="*/ 35 h 35"/>
                  <a:gd name="T20" fmla="*/ 54 w 57"/>
                  <a:gd name="T21" fmla="*/ 3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5"/>
                  <a:gd name="T35" fmla="*/ 57 w 57"/>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5">
                    <a:moveTo>
                      <a:pt x="54" y="3"/>
                    </a:moveTo>
                    <a:lnTo>
                      <a:pt x="48" y="0"/>
                    </a:lnTo>
                    <a:lnTo>
                      <a:pt x="35" y="0"/>
                    </a:lnTo>
                    <a:lnTo>
                      <a:pt x="26" y="0"/>
                    </a:lnTo>
                    <a:lnTo>
                      <a:pt x="0" y="3"/>
                    </a:lnTo>
                    <a:lnTo>
                      <a:pt x="0" y="16"/>
                    </a:lnTo>
                    <a:lnTo>
                      <a:pt x="51" y="32"/>
                    </a:lnTo>
                    <a:lnTo>
                      <a:pt x="57" y="35"/>
                    </a:lnTo>
                    <a:lnTo>
                      <a:pt x="54" y="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01" name="Freeform 444"/>
              <p:cNvSpPr>
                <a:spLocks/>
              </p:cNvSpPr>
              <p:nvPr/>
            </p:nvSpPr>
            <p:spPr bwMode="auto">
              <a:xfrm>
                <a:off x="1641475" y="4578351"/>
                <a:ext cx="19050" cy="20638"/>
              </a:xfrm>
              <a:custGeom>
                <a:avLst/>
                <a:gdLst>
                  <a:gd name="T0" fmla="*/ 12 w 12"/>
                  <a:gd name="T1" fmla="*/ 0 h 13"/>
                  <a:gd name="T2" fmla="*/ 0 w 12"/>
                  <a:gd name="T3" fmla="*/ 3 h 13"/>
                  <a:gd name="T4" fmla="*/ 0 w 12"/>
                  <a:gd name="T5" fmla="*/ 3 h 13"/>
                  <a:gd name="T6" fmla="*/ 0 w 12"/>
                  <a:gd name="T7" fmla="*/ 3 h 13"/>
                  <a:gd name="T8" fmla="*/ 0 w 12"/>
                  <a:gd name="T9" fmla="*/ 7 h 13"/>
                  <a:gd name="T10" fmla="*/ 6 w 12"/>
                  <a:gd name="T11" fmla="*/ 10 h 13"/>
                  <a:gd name="T12" fmla="*/ 12 w 12"/>
                  <a:gd name="T13" fmla="*/ 13 h 13"/>
                  <a:gd name="T14" fmla="*/ 12 w 12"/>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3"/>
                  <a:gd name="T26" fmla="*/ 12 w 12"/>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3">
                    <a:moveTo>
                      <a:pt x="12" y="0"/>
                    </a:moveTo>
                    <a:lnTo>
                      <a:pt x="0" y="3"/>
                    </a:lnTo>
                    <a:lnTo>
                      <a:pt x="0" y="7"/>
                    </a:lnTo>
                    <a:lnTo>
                      <a:pt x="6" y="10"/>
                    </a:lnTo>
                    <a:lnTo>
                      <a:pt x="12" y="13"/>
                    </a:lnTo>
                    <a:lnTo>
                      <a:pt x="12" y="0"/>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02" name="Freeform 445"/>
              <p:cNvSpPr>
                <a:spLocks/>
              </p:cNvSpPr>
              <p:nvPr/>
            </p:nvSpPr>
            <p:spPr bwMode="auto">
              <a:xfrm>
                <a:off x="1660525" y="4608513"/>
                <a:ext cx="71438" cy="46038"/>
              </a:xfrm>
              <a:custGeom>
                <a:avLst/>
                <a:gdLst>
                  <a:gd name="T0" fmla="*/ 0 w 45"/>
                  <a:gd name="T1" fmla="*/ 0 h 29"/>
                  <a:gd name="T2" fmla="*/ 0 w 45"/>
                  <a:gd name="T3" fmla="*/ 29 h 29"/>
                  <a:gd name="T4" fmla="*/ 0 w 45"/>
                  <a:gd name="T5" fmla="*/ 29 h 29"/>
                  <a:gd name="T6" fmla="*/ 7 w 45"/>
                  <a:gd name="T7" fmla="*/ 29 h 29"/>
                  <a:gd name="T8" fmla="*/ 45 w 45"/>
                  <a:gd name="T9" fmla="*/ 19 h 29"/>
                  <a:gd name="T10" fmla="*/ 45 w 45"/>
                  <a:gd name="T11" fmla="*/ 19 h 29"/>
                  <a:gd name="T12" fmla="*/ 45 w 45"/>
                  <a:gd name="T13" fmla="*/ 19 h 29"/>
                  <a:gd name="T14" fmla="*/ 45 w 45"/>
                  <a:gd name="T15" fmla="*/ 19 h 29"/>
                  <a:gd name="T16" fmla="*/ 38 w 45"/>
                  <a:gd name="T17" fmla="*/ 13 h 29"/>
                  <a:gd name="T18" fmla="*/ 0 w 45"/>
                  <a:gd name="T19" fmla="*/ 0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29"/>
                  <a:gd name="T32" fmla="*/ 45 w 45"/>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29">
                    <a:moveTo>
                      <a:pt x="0" y="0"/>
                    </a:moveTo>
                    <a:lnTo>
                      <a:pt x="0" y="29"/>
                    </a:lnTo>
                    <a:lnTo>
                      <a:pt x="7" y="29"/>
                    </a:lnTo>
                    <a:lnTo>
                      <a:pt x="45" y="19"/>
                    </a:lnTo>
                    <a:lnTo>
                      <a:pt x="38" y="13"/>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03" name="Freeform 446"/>
              <p:cNvSpPr>
                <a:spLocks/>
              </p:cNvSpPr>
              <p:nvPr/>
            </p:nvSpPr>
            <p:spPr bwMode="auto">
              <a:xfrm>
                <a:off x="1570038" y="4594226"/>
                <a:ext cx="90488" cy="60325"/>
              </a:xfrm>
              <a:custGeom>
                <a:avLst/>
                <a:gdLst>
                  <a:gd name="T0" fmla="*/ 57 w 57"/>
                  <a:gd name="T1" fmla="*/ 9 h 38"/>
                  <a:gd name="T2" fmla="*/ 38 w 57"/>
                  <a:gd name="T3" fmla="*/ 3 h 38"/>
                  <a:gd name="T4" fmla="*/ 38 w 57"/>
                  <a:gd name="T5" fmla="*/ 3 h 38"/>
                  <a:gd name="T6" fmla="*/ 26 w 57"/>
                  <a:gd name="T7" fmla="*/ 0 h 38"/>
                  <a:gd name="T8" fmla="*/ 16 w 57"/>
                  <a:gd name="T9" fmla="*/ 0 h 38"/>
                  <a:gd name="T10" fmla="*/ 0 w 57"/>
                  <a:gd name="T11" fmla="*/ 3 h 38"/>
                  <a:gd name="T12" fmla="*/ 3 w 57"/>
                  <a:gd name="T13" fmla="*/ 22 h 38"/>
                  <a:gd name="T14" fmla="*/ 38 w 57"/>
                  <a:gd name="T15" fmla="*/ 35 h 38"/>
                  <a:gd name="T16" fmla="*/ 38 w 57"/>
                  <a:gd name="T17" fmla="*/ 35 h 38"/>
                  <a:gd name="T18" fmla="*/ 57 w 57"/>
                  <a:gd name="T19" fmla="*/ 38 h 38"/>
                  <a:gd name="T20" fmla="*/ 57 w 57"/>
                  <a:gd name="T21" fmla="*/ 9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8"/>
                  <a:gd name="T35" fmla="*/ 57 w 57"/>
                  <a:gd name="T36" fmla="*/ 38 h 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8">
                    <a:moveTo>
                      <a:pt x="57" y="9"/>
                    </a:moveTo>
                    <a:lnTo>
                      <a:pt x="38" y="3"/>
                    </a:lnTo>
                    <a:lnTo>
                      <a:pt x="26" y="0"/>
                    </a:lnTo>
                    <a:lnTo>
                      <a:pt x="16" y="0"/>
                    </a:lnTo>
                    <a:lnTo>
                      <a:pt x="0" y="3"/>
                    </a:lnTo>
                    <a:lnTo>
                      <a:pt x="3" y="22"/>
                    </a:lnTo>
                    <a:lnTo>
                      <a:pt x="38" y="35"/>
                    </a:lnTo>
                    <a:lnTo>
                      <a:pt x="57" y="38"/>
                    </a:lnTo>
                    <a:lnTo>
                      <a:pt x="57" y="9"/>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04" name="Freeform 447"/>
              <p:cNvSpPr>
                <a:spLocks/>
              </p:cNvSpPr>
              <p:nvPr/>
            </p:nvSpPr>
            <p:spPr bwMode="auto">
              <a:xfrm>
                <a:off x="1530350" y="4598988"/>
                <a:ext cx="44450" cy="30163"/>
              </a:xfrm>
              <a:custGeom>
                <a:avLst/>
                <a:gdLst>
                  <a:gd name="T0" fmla="*/ 25 w 28"/>
                  <a:gd name="T1" fmla="*/ 0 h 19"/>
                  <a:gd name="T2" fmla="*/ 0 w 28"/>
                  <a:gd name="T3" fmla="*/ 6 h 19"/>
                  <a:gd name="T4" fmla="*/ 0 w 28"/>
                  <a:gd name="T5" fmla="*/ 6 h 19"/>
                  <a:gd name="T6" fmla="*/ 0 w 28"/>
                  <a:gd name="T7" fmla="*/ 6 h 19"/>
                  <a:gd name="T8" fmla="*/ 0 w 28"/>
                  <a:gd name="T9" fmla="*/ 6 h 19"/>
                  <a:gd name="T10" fmla="*/ 6 w 28"/>
                  <a:gd name="T11" fmla="*/ 13 h 19"/>
                  <a:gd name="T12" fmla="*/ 28 w 28"/>
                  <a:gd name="T13" fmla="*/ 19 h 19"/>
                  <a:gd name="T14" fmla="*/ 25 w 28"/>
                  <a:gd name="T15" fmla="*/ 0 h 19"/>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19"/>
                  <a:gd name="T26" fmla="*/ 28 w 28"/>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19">
                    <a:moveTo>
                      <a:pt x="25" y="0"/>
                    </a:moveTo>
                    <a:lnTo>
                      <a:pt x="0" y="6"/>
                    </a:lnTo>
                    <a:lnTo>
                      <a:pt x="6" y="13"/>
                    </a:lnTo>
                    <a:lnTo>
                      <a:pt x="28" y="19"/>
                    </a:lnTo>
                    <a:lnTo>
                      <a:pt x="25" y="0"/>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05" name="Freeform 448"/>
              <p:cNvSpPr>
                <a:spLocks/>
              </p:cNvSpPr>
              <p:nvPr/>
            </p:nvSpPr>
            <p:spPr bwMode="auto">
              <a:xfrm>
                <a:off x="1574800" y="4638676"/>
                <a:ext cx="50800" cy="34925"/>
              </a:xfrm>
              <a:custGeom>
                <a:avLst/>
                <a:gdLst>
                  <a:gd name="T0" fmla="*/ 0 w 32"/>
                  <a:gd name="T1" fmla="*/ 0 h 22"/>
                  <a:gd name="T2" fmla="*/ 0 w 32"/>
                  <a:gd name="T3" fmla="*/ 22 h 22"/>
                  <a:gd name="T4" fmla="*/ 29 w 32"/>
                  <a:gd name="T5" fmla="*/ 16 h 22"/>
                  <a:gd name="T6" fmla="*/ 29 w 32"/>
                  <a:gd name="T7" fmla="*/ 16 h 22"/>
                  <a:gd name="T8" fmla="*/ 32 w 32"/>
                  <a:gd name="T9" fmla="*/ 16 h 22"/>
                  <a:gd name="T10" fmla="*/ 32 w 32"/>
                  <a:gd name="T11" fmla="*/ 13 h 22"/>
                  <a:gd name="T12" fmla="*/ 23 w 32"/>
                  <a:gd name="T13" fmla="*/ 10 h 22"/>
                  <a:gd name="T14" fmla="*/ 0 w 32"/>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22"/>
                  <a:gd name="T26" fmla="*/ 32 w 32"/>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22">
                    <a:moveTo>
                      <a:pt x="0" y="0"/>
                    </a:moveTo>
                    <a:lnTo>
                      <a:pt x="0" y="22"/>
                    </a:lnTo>
                    <a:lnTo>
                      <a:pt x="29" y="16"/>
                    </a:lnTo>
                    <a:lnTo>
                      <a:pt x="32" y="16"/>
                    </a:lnTo>
                    <a:lnTo>
                      <a:pt x="32" y="13"/>
                    </a:lnTo>
                    <a:lnTo>
                      <a:pt x="23" y="10"/>
                    </a:lnTo>
                    <a:lnTo>
                      <a:pt x="0" y="0"/>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06" name="Freeform 449"/>
              <p:cNvSpPr>
                <a:spLocks/>
              </p:cNvSpPr>
              <p:nvPr/>
            </p:nvSpPr>
            <p:spPr bwMode="auto">
              <a:xfrm>
                <a:off x="1485900" y="4619626"/>
                <a:ext cx="88900" cy="60325"/>
              </a:xfrm>
              <a:custGeom>
                <a:avLst/>
                <a:gdLst>
                  <a:gd name="T0" fmla="*/ 56 w 56"/>
                  <a:gd name="T1" fmla="*/ 12 h 38"/>
                  <a:gd name="T2" fmla="*/ 22 w 56"/>
                  <a:gd name="T3" fmla="*/ 3 h 38"/>
                  <a:gd name="T4" fmla="*/ 22 w 56"/>
                  <a:gd name="T5" fmla="*/ 3 h 38"/>
                  <a:gd name="T6" fmla="*/ 9 w 56"/>
                  <a:gd name="T7" fmla="*/ 0 h 38"/>
                  <a:gd name="T8" fmla="*/ 0 w 56"/>
                  <a:gd name="T9" fmla="*/ 0 h 38"/>
                  <a:gd name="T10" fmla="*/ 0 w 56"/>
                  <a:gd name="T11" fmla="*/ 28 h 38"/>
                  <a:gd name="T12" fmla="*/ 19 w 56"/>
                  <a:gd name="T13" fmla="*/ 34 h 38"/>
                  <a:gd name="T14" fmla="*/ 19 w 56"/>
                  <a:gd name="T15" fmla="*/ 34 h 38"/>
                  <a:gd name="T16" fmla="*/ 34 w 56"/>
                  <a:gd name="T17" fmla="*/ 38 h 38"/>
                  <a:gd name="T18" fmla="*/ 44 w 56"/>
                  <a:gd name="T19" fmla="*/ 38 h 38"/>
                  <a:gd name="T20" fmla="*/ 56 w 56"/>
                  <a:gd name="T21" fmla="*/ 34 h 38"/>
                  <a:gd name="T22" fmla="*/ 56 w 56"/>
                  <a:gd name="T23" fmla="*/ 12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
                  <a:gd name="T37" fmla="*/ 0 h 38"/>
                  <a:gd name="T38" fmla="*/ 56 w 56"/>
                  <a:gd name="T39" fmla="*/ 38 h 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 h="38">
                    <a:moveTo>
                      <a:pt x="56" y="12"/>
                    </a:moveTo>
                    <a:lnTo>
                      <a:pt x="22" y="3"/>
                    </a:lnTo>
                    <a:lnTo>
                      <a:pt x="9" y="0"/>
                    </a:lnTo>
                    <a:lnTo>
                      <a:pt x="0" y="0"/>
                    </a:lnTo>
                    <a:lnTo>
                      <a:pt x="0" y="28"/>
                    </a:lnTo>
                    <a:lnTo>
                      <a:pt x="19" y="34"/>
                    </a:lnTo>
                    <a:lnTo>
                      <a:pt x="34" y="38"/>
                    </a:lnTo>
                    <a:lnTo>
                      <a:pt x="44" y="38"/>
                    </a:lnTo>
                    <a:lnTo>
                      <a:pt x="56" y="34"/>
                    </a:lnTo>
                    <a:lnTo>
                      <a:pt x="56" y="12"/>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07" name="Freeform 450"/>
              <p:cNvSpPr>
                <a:spLocks/>
              </p:cNvSpPr>
              <p:nvPr/>
            </p:nvSpPr>
            <p:spPr bwMode="auto">
              <a:xfrm>
                <a:off x="1414463" y="4619626"/>
                <a:ext cx="71438" cy="44450"/>
              </a:xfrm>
              <a:custGeom>
                <a:avLst/>
                <a:gdLst>
                  <a:gd name="T0" fmla="*/ 45 w 45"/>
                  <a:gd name="T1" fmla="*/ 0 h 28"/>
                  <a:gd name="T2" fmla="*/ 3 w 45"/>
                  <a:gd name="T3" fmla="*/ 6 h 28"/>
                  <a:gd name="T4" fmla="*/ 3 w 45"/>
                  <a:gd name="T5" fmla="*/ 6 h 28"/>
                  <a:gd name="T6" fmla="*/ 0 w 45"/>
                  <a:gd name="T7" fmla="*/ 9 h 28"/>
                  <a:gd name="T8" fmla="*/ 0 w 45"/>
                  <a:gd name="T9" fmla="*/ 9 h 28"/>
                  <a:gd name="T10" fmla="*/ 7 w 45"/>
                  <a:gd name="T11" fmla="*/ 15 h 28"/>
                  <a:gd name="T12" fmla="*/ 45 w 45"/>
                  <a:gd name="T13" fmla="*/ 28 h 28"/>
                  <a:gd name="T14" fmla="*/ 45 w 45"/>
                  <a:gd name="T15" fmla="*/ 0 h 28"/>
                  <a:gd name="T16" fmla="*/ 45 w 45"/>
                  <a:gd name="T17" fmla="*/ 0 h 28"/>
                  <a:gd name="T18" fmla="*/ 45 w 45"/>
                  <a:gd name="T19" fmla="*/ 0 h 28"/>
                  <a:gd name="T20" fmla="*/ 45 w 45"/>
                  <a:gd name="T21" fmla="*/ 0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28"/>
                  <a:gd name="T35" fmla="*/ 45 w 45"/>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28">
                    <a:moveTo>
                      <a:pt x="45" y="0"/>
                    </a:moveTo>
                    <a:lnTo>
                      <a:pt x="3" y="6"/>
                    </a:lnTo>
                    <a:lnTo>
                      <a:pt x="0" y="9"/>
                    </a:lnTo>
                    <a:lnTo>
                      <a:pt x="7" y="15"/>
                    </a:lnTo>
                    <a:lnTo>
                      <a:pt x="45" y="28"/>
                    </a:lnTo>
                    <a:lnTo>
                      <a:pt x="45" y="0"/>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08" name="Freeform 451"/>
              <p:cNvSpPr>
                <a:spLocks/>
              </p:cNvSpPr>
              <p:nvPr/>
            </p:nvSpPr>
            <p:spPr bwMode="auto">
              <a:xfrm>
                <a:off x="2379663" y="4483101"/>
                <a:ext cx="19050" cy="15875"/>
              </a:xfrm>
              <a:custGeom>
                <a:avLst/>
                <a:gdLst>
                  <a:gd name="T0" fmla="*/ 0 w 12"/>
                  <a:gd name="T1" fmla="*/ 0 h 10"/>
                  <a:gd name="T2" fmla="*/ 0 w 12"/>
                  <a:gd name="T3" fmla="*/ 10 h 10"/>
                  <a:gd name="T4" fmla="*/ 9 w 12"/>
                  <a:gd name="T5" fmla="*/ 7 h 10"/>
                  <a:gd name="T6" fmla="*/ 9 w 12"/>
                  <a:gd name="T7" fmla="*/ 7 h 10"/>
                  <a:gd name="T8" fmla="*/ 12 w 12"/>
                  <a:gd name="T9" fmla="*/ 7 h 10"/>
                  <a:gd name="T10" fmla="*/ 9 w 12"/>
                  <a:gd name="T11" fmla="*/ 3 h 10"/>
                  <a:gd name="T12" fmla="*/ 3 w 12"/>
                  <a:gd name="T13" fmla="*/ 0 h 10"/>
                  <a:gd name="T14" fmla="*/ 0 w 12"/>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0"/>
                  <a:gd name="T26" fmla="*/ 12 w 12"/>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0">
                    <a:moveTo>
                      <a:pt x="0" y="0"/>
                    </a:moveTo>
                    <a:lnTo>
                      <a:pt x="0" y="10"/>
                    </a:lnTo>
                    <a:lnTo>
                      <a:pt x="9" y="7"/>
                    </a:lnTo>
                    <a:lnTo>
                      <a:pt x="12" y="7"/>
                    </a:lnTo>
                    <a:lnTo>
                      <a:pt x="9" y="3"/>
                    </a:lnTo>
                    <a:lnTo>
                      <a:pt x="3" y="0"/>
                    </a:lnTo>
                    <a:lnTo>
                      <a:pt x="0" y="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09" name="Freeform 452"/>
              <p:cNvSpPr>
                <a:spLocks/>
              </p:cNvSpPr>
              <p:nvPr/>
            </p:nvSpPr>
            <p:spPr bwMode="auto">
              <a:xfrm>
                <a:off x="2344738" y="4473576"/>
                <a:ext cx="34925" cy="30163"/>
              </a:xfrm>
              <a:custGeom>
                <a:avLst/>
                <a:gdLst>
                  <a:gd name="T0" fmla="*/ 22 w 22"/>
                  <a:gd name="T1" fmla="*/ 6 h 19"/>
                  <a:gd name="T2" fmla="*/ 0 w 22"/>
                  <a:gd name="T3" fmla="*/ 0 h 19"/>
                  <a:gd name="T4" fmla="*/ 0 w 22"/>
                  <a:gd name="T5" fmla="*/ 19 h 19"/>
                  <a:gd name="T6" fmla="*/ 22 w 22"/>
                  <a:gd name="T7" fmla="*/ 16 h 19"/>
                  <a:gd name="T8" fmla="*/ 22 w 22"/>
                  <a:gd name="T9" fmla="*/ 6 h 19"/>
                  <a:gd name="T10" fmla="*/ 0 60000 65536"/>
                  <a:gd name="T11" fmla="*/ 0 60000 65536"/>
                  <a:gd name="T12" fmla="*/ 0 60000 65536"/>
                  <a:gd name="T13" fmla="*/ 0 60000 65536"/>
                  <a:gd name="T14" fmla="*/ 0 60000 65536"/>
                  <a:gd name="T15" fmla="*/ 0 w 22"/>
                  <a:gd name="T16" fmla="*/ 0 h 19"/>
                  <a:gd name="T17" fmla="*/ 22 w 22"/>
                  <a:gd name="T18" fmla="*/ 19 h 19"/>
                </a:gdLst>
                <a:ahLst/>
                <a:cxnLst>
                  <a:cxn ang="T10">
                    <a:pos x="T0" y="T1"/>
                  </a:cxn>
                  <a:cxn ang="T11">
                    <a:pos x="T2" y="T3"/>
                  </a:cxn>
                  <a:cxn ang="T12">
                    <a:pos x="T4" y="T5"/>
                  </a:cxn>
                  <a:cxn ang="T13">
                    <a:pos x="T6" y="T7"/>
                  </a:cxn>
                  <a:cxn ang="T14">
                    <a:pos x="T8" y="T9"/>
                  </a:cxn>
                </a:cxnLst>
                <a:rect l="T15" t="T16" r="T17" b="T18"/>
                <a:pathLst>
                  <a:path w="22" h="19">
                    <a:moveTo>
                      <a:pt x="22" y="6"/>
                    </a:moveTo>
                    <a:lnTo>
                      <a:pt x="0" y="0"/>
                    </a:lnTo>
                    <a:lnTo>
                      <a:pt x="0" y="19"/>
                    </a:lnTo>
                    <a:lnTo>
                      <a:pt x="22" y="16"/>
                    </a:lnTo>
                    <a:lnTo>
                      <a:pt x="22" y="6"/>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10" name="Freeform 453"/>
              <p:cNvSpPr>
                <a:spLocks/>
              </p:cNvSpPr>
              <p:nvPr/>
            </p:nvSpPr>
            <p:spPr bwMode="auto">
              <a:xfrm>
                <a:off x="2303463" y="4457701"/>
                <a:ext cx="41275" cy="55563"/>
              </a:xfrm>
              <a:custGeom>
                <a:avLst/>
                <a:gdLst>
                  <a:gd name="T0" fmla="*/ 26 w 26"/>
                  <a:gd name="T1" fmla="*/ 10 h 35"/>
                  <a:gd name="T2" fmla="*/ 0 w 26"/>
                  <a:gd name="T3" fmla="*/ 0 h 35"/>
                  <a:gd name="T4" fmla="*/ 3 w 26"/>
                  <a:gd name="T5" fmla="*/ 35 h 35"/>
                  <a:gd name="T6" fmla="*/ 26 w 26"/>
                  <a:gd name="T7" fmla="*/ 29 h 35"/>
                  <a:gd name="T8" fmla="*/ 26 w 26"/>
                  <a:gd name="T9" fmla="*/ 10 h 35"/>
                  <a:gd name="T10" fmla="*/ 0 60000 65536"/>
                  <a:gd name="T11" fmla="*/ 0 60000 65536"/>
                  <a:gd name="T12" fmla="*/ 0 60000 65536"/>
                  <a:gd name="T13" fmla="*/ 0 60000 65536"/>
                  <a:gd name="T14" fmla="*/ 0 60000 65536"/>
                  <a:gd name="T15" fmla="*/ 0 w 26"/>
                  <a:gd name="T16" fmla="*/ 0 h 35"/>
                  <a:gd name="T17" fmla="*/ 26 w 26"/>
                  <a:gd name="T18" fmla="*/ 35 h 35"/>
                </a:gdLst>
                <a:ahLst/>
                <a:cxnLst>
                  <a:cxn ang="T10">
                    <a:pos x="T0" y="T1"/>
                  </a:cxn>
                  <a:cxn ang="T11">
                    <a:pos x="T2" y="T3"/>
                  </a:cxn>
                  <a:cxn ang="T12">
                    <a:pos x="T4" y="T5"/>
                  </a:cxn>
                  <a:cxn ang="T13">
                    <a:pos x="T6" y="T7"/>
                  </a:cxn>
                  <a:cxn ang="T14">
                    <a:pos x="T8" y="T9"/>
                  </a:cxn>
                </a:cxnLst>
                <a:rect l="T15" t="T16" r="T17" b="T18"/>
                <a:pathLst>
                  <a:path w="26" h="35">
                    <a:moveTo>
                      <a:pt x="26" y="10"/>
                    </a:moveTo>
                    <a:lnTo>
                      <a:pt x="0" y="0"/>
                    </a:lnTo>
                    <a:lnTo>
                      <a:pt x="3" y="35"/>
                    </a:lnTo>
                    <a:lnTo>
                      <a:pt x="26" y="29"/>
                    </a:lnTo>
                    <a:lnTo>
                      <a:pt x="26" y="1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11" name="Freeform 454"/>
              <p:cNvSpPr>
                <a:spLocks/>
              </p:cNvSpPr>
              <p:nvPr/>
            </p:nvSpPr>
            <p:spPr bwMode="auto">
              <a:xfrm>
                <a:off x="2268538" y="4452938"/>
                <a:ext cx="39688" cy="65088"/>
              </a:xfrm>
              <a:custGeom>
                <a:avLst/>
                <a:gdLst>
                  <a:gd name="T0" fmla="*/ 22 w 25"/>
                  <a:gd name="T1" fmla="*/ 3 h 41"/>
                  <a:gd name="T2" fmla="*/ 19 w 25"/>
                  <a:gd name="T3" fmla="*/ 3 h 41"/>
                  <a:gd name="T4" fmla="*/ 19 w 25"/>
                  <a:gd name="T5" fmla="*/ 3 h 41"/>
                  <a:gd name="T6" fmla="*/ 0 w 25"/>
                  <a:gd name="T7" fmla="*/ 0 h 41"/>
                  <a:gd name="T8" fmla="*/ 3 w 25"/>
                  <a:gd name="T9" fmla="*/ 41 h 41"/>
                  <a:gd name="T10" fmla="*/ 25 w 25"/>
                  <a:gd name="T11" fmla="*/ 38 h 41"/>
                  <a:gd name="T12" fmla="*/ 22 w 25"/>
                  <a:gd name="T13" fmla="*/ 3 h 41"/>
                  <a:gd name="T14" fmla="*/ 0 60000 65536"/>
                  <a:gd name="T15" fmla="*/ 0 60000 65536"/>
                  <a:gd name="T16" fmla="*/ 0 60000 65536"/>
                  <a:gd name="T17" fmla="*/ 0 60000 65536"/>
                  <a:gd name="T18" fmla="*/ 0 60000 65536"/>
                  <a:gd name="T19" fmla="*/ 0 60000 65536"/>
                  <a:gd name="T20" fmla="*/ 0 60000 65536"/>
                  <a:gd name="T21" fmla="*/ 0 w 25"/>
                  <a:gd name="T22" fmla="*/ 0 h 41"/>
                  <a:gd name="T23" fmla="*/ 25 w 25"/>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41">
                    <a:moveTo>
                      <a:pt x="22" y="3"/>
                    </a:moveTo>
                    <a:lnTo>
                      <a:pt x="19" y="3"/>
                    </a:lnTo>
                    <a:lnTo>
                      <a:pt x="0" y="0"/>
                    </a:lnTo>
                    <a:lnTo>
                      <a:pt x="3" y="41"/>
                    </a:lnTo>
                    <a:lnTo>
                      <a:pt x="25" y="38"/>
                    </a:lnTo>
                    <a:lnTo>
                      <a:pt x="22" y="3"/>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12" name="Freeform 455"/>
              <p:cNvSpPr>
                <a:spLocks/>
              </p:cNvSpPr>
              <p:nvPr/>
            </p:nvSpPr>
            <p:spPr bwMode="auto">
              <a:xfrm>
                <a:off x="2233613" y="4452938"/>
                <a:ext cx="39688" cy="76200"/>
              </a:xfrm>
              <a:custGeom>
                <a:avLst/>
                <a:gdLst>
                  <a:gd name="T0" fmla="*/ 22 w 25"/>
                  <a:gd name="T1" fmla="*/ 0 h 48"/>
                  <a:gd name="T2" fmla="*/ 0 w 25"/>
                  <a:gd name="T3" fmla="*/ 3 h 48"/>
                  <a:gd name="T4" fmla="*/ 3 w 25"/>
                  <a:gd name="T5" fmla="*/ 48 h 48"/>
                  <a:gd name="T6" fmla="*/ 25 w 25"/>
                  <a:gd name="T7" fmla="*/ 41 h 48"/>
                  <a:gd name="T8" fmla="*/ 22 w 25"/>
                  <a:gd name="T9" fmla="*/ 0 h 48"/>
                  <a:gd name="T10" fmla="*/ 22 w 25"/>
                  <a:gd name="T11" fmla="*/ 0 h 48"/>
                  <a:gd name="T12" fmla="*/ 22 w 25"/>
                  <a:gd name="T13" fmla="*/ 0 h 48"/>
                  <a:gd name="T14" fmla="*/ 22 w 25"/>
                  <a:gd name="T15" fmla="*/ 0 h 48"/>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48"/>
                  <a:gd name="T26" fmla="*/ 25 w 25"/>
                  <a:gd name="T27" fmla="*/ 48 h 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48">
                    <a:moveTo>
                      <a:pt x="22" y="0"/>
                    </a:moveTo>
                    <a:lnTo>
                      <a:pt x="0" y="3"/>
                    </a:lnTo>
                    <a:lnTo>
                      <a:pt x="3" y="48"/>
                    </a:lnTo>
                    <a:lnTo>
                      <a:pt x="25" y="41"/>
                    </a:lnTo>
                    <a:lnTo>
                      <a:pt x="22" y="0"/>
                    </a:ln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13" name="Freeform 456"/>
              <p:cNvSpPr>
                <a:spLocks/>
              </p:cNvSpPr>
              <p:nvPr/>
            </p:nvSpPr>
            <p:spPr bwMode="auto">
              <a:xfrm>
                <a:off x="2203450" y="4457701"/>
                <a:ext cx="34925" cy="76200"/>
              </a:xfrm>
              <a:custGeom>
                <a:avLst/>
                <a:gdLst>
                  <a:gd name="T0" fmla="*/ 0 w 22"/>
                  <a:gd name="T1" fmla="*/ 7 h 48"/>
                  <a:gd name="T2" fmla="*/ 0 w 22"/>
                  <a:gd name="T3" fmla="*/ 48 h 48"/>
                  <a:gd name="T4" fmla="*/ 22 w 22"/>
                  <a:gd name="T5" fmla="*/ 45 h 48"/>
                  <a:gd name="T6" fmla="*/ 19 w 22"/>
                  <a:gd name="T7" fmla="*/ 0 h 48"/>
                  <a:gd name="T8" fmla="*/ 0 w 22"/>
                  <a:gd name="T9" fmla="*/ 7 h 48"/>
                  <a:gd name="T10" fmla="*/ 0 60000 65536"/>
                  <a:gd name="T11" fmla="*/ 0 60000 65536"/>
                  <a:gd name="T12" fmla="*/ 0 60000 65536"/>
                  <a:gd name="T13" fmla="*/ 0 60000 65536"/>
                  <a:gd name="T14" fmla="*/ 0 60000 65536"/>
                  <a:gd name="T15" fmla="*/ 0 w 22"/>
                  <a:gd name="T16" fmla="*/ 0 h 48"/>
                  <a:gd name="T17" fmla="*/ 22 w 22"/>
                  <a:gd name="T18" fmla="*/ 48 h 48"/>
                </a:gdLst>
                <a:ahLst/>
                <a:cxnLst>
                  <a:cxn ang="T10">
                    <a:pos x="T0" y="T1"/>
                  </a:cxn>
                  <a:cxn ang="T11">
                    <a:pos x="T2" y="T3"/>
                  </a:cxn>
                  <a:cxn ang="T12">
                    <a:pos x="T4" y="T5"/>
                  </a:cxn>
                  <a:cxn ang="T13">
                    <a:pos x="T6" y="T7"/>
                  </a:cxn>
                  <a:cxn ang="T14">
                    <a:pos x="T8" y="T9"/>
                  </a:cxn>
                </a:cxnLst>
                <a:rect l="T15" t="T16" r="T17" b="T18"/>
                <a:pathLst>
                  <a:path w="22" h="48">
                    <a:moveTo>
                      <a:pt x="0" y="7"/>
                    </a:moveTo>
                    <a:lnTo>
                      <a:pt x="0" y="48"/>
                    </a:lnTo>
                    <a:lnTo>
                      <a:pt x="22" y="45"/>
                    </a:lnTo>
                    <a:lnTo>
                      <a:pt x="19" y="0"/>
                    </a:lnTo>
                    <a:lnTo>
                      <a:pt x="0" y="7"/>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14" name="Freeform 457"/>
              <p:cNvSpPr>
                <a:spLocks/>
              </p:cNvSpPr>
              <p:nvPr/>
            </p:nvSpPr>
            <p:spPr bwMode="auto">
              <a:xfrm>
                <a:off x="2168525" y="4468813"/>
                <a:ext cx="34925" cy="74613"/>
              </a:xfrm>
              <a:custGeom>
                <a:avLst/>
                <a:gdLst>
                  <a:gd name="T0" fmla="*/ 0 w 22"/>
                  <a:gd name="T1" fmla="*/ 3 h 47"/>
                  <a:gd name="T2" fmla="*/ 0 w 22"/>
                  <a:gd name="T3" fmla="*/ 47 h 47"/>
                  <a:gd name="T4" fmla="*/ 22 w 22"/>
                  <a:gd name="T5" fmla="*/ 41 h 47"/>
                  <a:gd name="T6" fmla="*/ 22 w 22"/>
                  <a:gd name="T7" fmla="*/ 0 h 47"/>
                  <a:gd name="T8" fmla="*/ 0 w 22"/>
                  <a:gd name="T9" fmla="*/ 3 h 47"/>
                  <a:gd name="T10" fmla="*/ 0 60000 65536"/>
                  <a:gd name="T11" fmla="*/ 0 60000 65536"/>
                  <a:gd name="T12" fmla="*/ 0 60000 65536"/>
                  <a:gd name="T13" fmla="*/ 0 60000 65536"/>
                  <a:gd name="T14" fmla="*/ 0 60000 65536"/>
                  <a:gd name="T15" fmla="*/ 0 w 22"/>
                  <a:gd name="T16" fmla="*/ 0 h 47"/>
                  <a:gd name="T17" fmla="*/ 22 w 22"/>
                  <a:gd name="T18" fmla="*/ 47 h 47"/>
                </a:gdLst>
                <a:ahLst/>
                <a:cxnLst>
                  <a:cxn ang="T10">
                    <a:pos x="T0" y="T1"/>
                  </a:cxn>
                  <a:cxn ang="T11">
                    <a:pos x="T2" y="T3"/>
                  </a:cxn>
                  <a:cxn ang="T12">
                    <a:pos x="T4" y="T5"/>
                  </a:cxn>
                  <a:cxn ang="T13">
                    <a:pos x="T6" y="T7"/>
                  </a:cxn>
                  <a:cxn ang="T14">
                    <a:pos x="T8" y="T9"/>
                  </a:cxn>
                </a:cxnLst>
                <a:rect l="T15" t="T16" r="T17" b="T18"/>
                <a:pathLst>
                  <a:path w="22" h="47">
                    <a:moveTo>
                      <a:pt x="0" y="3"/>
                    </a:moveTo>
                    <a:lnTo>
                      <a:pt x="0" y="47"/>
                    </a:lnTo>
                    <a:lnTo>
                      <a:pt x="22" y="41"/>
                    </a:lnTo>
                    <a:lnTo>
                      <a:pt x="22" y="0"/>
                    </a:lnTo>
                    <a:lnTo>
                      <a:pt x="0" y="3"/>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15" name="Freeform 458"/>
              <p:cNvSpPr>
                <a:spLocks/>
              </p:cNvSpPr>
              <p:nvPr/>
            </p:nvSpPr>
            <p:spPr bwMode="auto">
              <a:xfrm>
                <a:off x="2133600" y="4473576"/>
                <a:ext cx="34925" cy="79375"/>
              </a:xfrm>
              <a:custGeom>
                <a:avLst/>
                <a:gdLst>
                  <a:gd name="T0" fmla="*/ 0 w 22"/>
                  <a:gd name="T1" fmla="*/ 6 h 50"/>
                  <a:gd name="T2" fmla="*/ 0 w 22"/>
                  <a:gd name="T3" fmla="*/ 50 h 50"/>
                  <a:gd name="T4" fmla="*/ 22 w 22"/>
                  <a:gd name="T5" fmla="*/ 44 h 50"/>
                  <a:gd name="T6" fmla="*/ 22 w 22"/>
                  <a:gd name="T7" fmla="*/ 0 h 50"/>
                  <a:gd name="T8" fmla="*/ 0 w 22"/>
                  <a:gd name="T9" fmla="*/ 6 h 50"/>
                  <a:gd name="T10" fmla="*/ 0 60000 65536"/>
                  <a:gd name="T11" fmla="*/ 0 60000 65536"/>
                  <a:gd name="T12" fmla="*/ 0 60000 65536"/>
                  <a:gd name="T13" fmla="*/ 0 60000 65536"/>
                  <a:gd name="T14" fmla="*/ 0 60000 65536"/>
                  <a:gd name="T15" fmla="*/ 0 w 22"/>
                  <a:gd name="T16" fmla="*/ 0 h 50"/>
                  <a:gd name="T17" fmla="*/ 22 w 22"/>
                  <a:gd name="T18" fmla="*/ 50 h 50"/>
                </a:gdLst>
                <a:ahLst/>
                <a:cxnLst>
                  <a:cxn ang="T10">
                    <a:pos x="T0" y="T1"/>
                  </a:cxn>
                  <a:cxn ang="T11">
                    <a:pos x="T2" y="T3"/>
                  </a:cxn>
                  <a:cxn ang="T12">
                    <a:pos x="T4" y="T5"/>
                  </a:cxn>
                  <a:cxn ang="T13">
                    <a:pos x="T6" y="T7"/>
                  </a:cxn>
                  <a:cxn ang="T14">
                    <a:pos x="T8" y="T9"/>
                  </a:cxn>
                </a:cxnLst>
                <a:rect l="T15" t="T16" r="T17" b="T18"/>
                <a:pathLst>
                  <a:path w="22" h="50">
                    <a:moveTo>
                      <a:pt x="0" y="6"/>
                    </a:moveTo>
                    <a:lnTo>
                      <a:pt x="0" y="50"/>
                    </a:lnTo>
                    <a:lnTo>
                      <a:pt x="22" y="44"/>
                    </a:lnTo>
                    <a:lnTo>
                      <a:pt x="22" y="0"/>
                    </a:lnTo>
                    <a:lnTo>
                      <a:pt x="0" y="6"/>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16" name="Freeform 459"/>
              <p:cNvSpPr>
                <a:spLocks/>
              </p:cNvSpPr>
              <p:nvPr/>
            </p:nvSpPr>
            <p:spPr bwMode="auto">
              <a:xfrm>
                <a:off x="2098675" y="4483101"/>
                <a:ext cx="34925" cy="76200"/>
              </a:xfrm>
              <a:custGeom>
                <a:avLst/>
                <a:gdLst>
                  <a:gd name="T0" fmla="*/ 0 w 22"/>
                  <a:gd name="T1" fmla="*/ 3 h 48"/>
                  <a:gd name="T2" fmla="*/ 0 w 22"/>
                  <a:gd name="T3" fmla="*/ 48 h 48"/>
                  <a:gd name="T4" fmla="*/ 22 w 22"/>
                  <a:gd name="T5" fmla="*/ 44 h 48"/>
                  <a:gd name="T6" fmla="*/ 22 w 22"/>
                  <a:gd name="T7" fmla="*/ 0 h 48"/>
                  <a:gd name="T8" fmla="*/ 0 w 22"/>
                  <a:gd name="T9" fmla="*/ 3 h 48"/>
                  <a:gd name="T10" fmla="*/ 0 60000 65536"/>
                  <a:gd name="T11" fmla="*/ 0 60000 65536"/>
                  <a:gd name="T12" fmla="*/ 0 60000 65536"/>
                  <a:gd name="T13" fmla="*/ 0 60000 65536"/>
                  <a:gd name="T14" fmla="*/ 0 60000 65536"/>
                  <a:gd name="T15" fmla="*/ 0 w 22"/>
                  <a:gd name="T16" fmla="*/ 0 h 48"/>
                  <a:gd name="T17" fmla="*/ 22 w 22"/>
                  <a:gd name="T18" fmla="*/ 48 h 48"/>
                </a:gdLst>
                <a:ahLst/>
                <a:cxnLst>
                  <a:cxn ang="T10">
                    <a:pos x="T0" y="T1"/>
                  </a:cxn>
                  <a:cxn ang="T11">
                    <a:pos x="T2" y="T3"/>
                  </a:cxn>
                  <a:cxn ang="T12">
                    <a:pos x="T4" y="T5"/>
                  </a:cxn>
                  <a:cxn ang="T13">
                    <a:pos x="T6" y="T7"/>
                  </a:cxn>
                  <a:cxn ang="T14">
                    <a:pos x="T8" y="T9"/>
                  </a:cxn>
                </a:cxnLst>
                <a:rect l="T15" t="T16" r="T17" b="T18"/>
                <a:pathLst>
                  <a:path w="22" h="48">
                    <a:moveTo>
                      <a:pt x="0" y="3"/>
                    </a:moveTo>
                    <a:lnTo>
                      <a:pt x="0" y="48"/>
                    </a:lnTo>
                    <a:lnTo>
                      <a:pt x="22" y="44"/>
                    </a:lnTo>
                    <a:lnTo>
                      <a:pt x="22" y="0"/>
                    </a:lnTo>
                    <a:lnTo>
                      <a:pt x="0" y="3"/>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17" name="Freeform 460"/>
              <p:cNvSpPr>
                <a:spLocks/>
              </p:cNvSpPr>
              <p:nvPr/>
            </p:nvSpPr>
            <p:spPr bwMode="auto">
              <a:xfrm>
                <a:off x="2062163" y="4487863"/>
                <a:ext cx="36513" cy="80963"/>
              </a:xfrm>
              <a:custGeom>
                <a:avLst/>
                <a:gdLst>
                  <a:gd name="T0" fmla="*/ 0 w 23"/>
                  <a:gd name="T1" fmla="*/ 7 h 51"/>
                  <a:gd name="T2" fmla="*/ 0 w 23"/>
                  <a:gd name="T3" fmla="*/ 51 h 51"/>
                  <a:gd name="T4" fmla="*/ 23 w 23"/>
                  <a:gd name="T5" fmla="*/ 45 h 51"/>
                  <a:gd name="T6" fmla="*/ 23 w 23"/>
                  <a:gd name="T7" fmla="*/ 0 h 51"/>
                  <a:gd name="T8" fmla="*/ 0 w 23"/>
                  <a:gd name="T9" fmla="*/ 7 h 51"/>
                  <a:gd name="T10" fmla="*/ 0 60000 65536"/>
                  <a:gd name="T11" fmla="*/ 0 60000 65536"/>
                  <a:gd name="T12" fmla="*/ 0 60000 65536"/>
                  <a:gd name="T13" fmla="*/ 0 60000 65536"/>
                  <a:gd name="T14" fmla="*/ 0 60000 65536"/>
                  <a:gd name="T15" fmla="*/ 0 w 23"/>
                  <a:gd name="T16" fmla="*/ 0 h 51"/>
                  <a:gd name="T17" fmla="*/ 23 w 23"/>
                  <a:gd name="T18" fmla="*/ 51 h 51"/>
                </a:gdLst>
                <a:ahLst/>
                <a:cxnLst>
                  <a:cxn ang="T10">
                    <a:pos x="T0" y="T1"/>
                  </a:cxn>
                  <a:cxn ang="T11">
                    <a:pos x="T2" y="T3"/>
                  </a:cxn>
                  <a:cxn ang="T12">
                    <a:pos x="T4" y="T5"/>
                  </a:cxn>
                  <a:cxn ang="T13">
                    <a:pos x="T6" y="T7"/>
                  </a:cxn>
                  <a:cxn ang="T14">
                    <a:pos x="T8" y="T9"/>
                  </a:cxn>
                </a:cxnLst>
                <a:rect l="T15" t="T16" r="T17" b="T18"/>
                <a:pathLst>
                  <a:path w="23" h="51">
                    <a:moveTo>
                      <a:pt x="0" y="7"/>
                    </a:moveTo>
                    <a:lnTo>
                      <a:pt x="0" y="51"/>
                    </a:lnTo>
                    <a:lnTo>
                      <a:pt x="23" y="45"/>
                    </a:lnTo>
                    <a:lnTo>
                      <a:pt x="23" y="0"/>
                    </a:lnTo>
                    <a:lnTo>
                      <a:pt x="0" y="7"/>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18" name="Freeform 461"/>
              <p:cNvSpPr>
                <a:spLocks/>
              </p:cNvSpPr>
              <p:nvPr/>
            </p:nvSpPr>
            <p:spPr bwMode="auto">
              <a:xfrm>
                <a:off x="2027238" y="4498976"/>
                <a:ext cx="34925" cy="74613"/>
              </a:xfrm>
              <a:custGeom>
                <a:avLst/>
                <a:gdLst>
                  <a:gd name="T0" fmla="*/ 0 w 22"/>
                  <a:gd name="T1" fmla="*/ 3 h 47"/>
                  <a:gd name="T2" fmla="*/ 0 w 22"/>
                  <a:gd name="T3" fmla="*/ 47 h 47"/>
                  <a:gd name="T4" fmla="*/ 22 w 22"/>
                  <a:gd name="T5" fmla="*/ 44 h 47"/>
                  <a:gd name="T6" fmla="*/ 22 w 22"/>
                  <a:gd name="T7" fmla="*/ 0 h 47"/>
                  <a:gd name="T8" fmla="*/ 0 w 22"/>
                  <a:gd name="T9" fmla="*/ 3 h 47"/>
                  <a:gd name="T10" fmla="*/ 0 60000 65536"/>
                  <a:gd name="T11" fmla="*/ 0 60000 65536"/>
                  <a:gd name="T12" fmla="*/ 0 60000 65536"/>
                  <a:gd name="T13" fmla="*/ 0 60000 65536"/>
                  <a:gd name="T14" fmla="*/ 0 60000 65536"/>
                  <a:gd name="T15" fmla="*/ 0 w 22"/>
                  <a:gd name="T16" fmla="*/ 0 h 47"/>
                  <a:gd name="T17" fmla="*/ 22 w 22"/>
                  <a:gd name="T18" fmla="*/ 47 h 47"/>
                </a:gdLst>
                <a:ahLst/>
                <a:cxnLst>
                  <a:cxn ang="T10">
                    <a:pos x="T0" y="T1"/>
                  </a:cxn>
                  <a:cxn ang="T11">
                    <a:pos x="T2" y="T3"/>
                  </a:cxn>
                  <a:cxn ang="T12">
                    <a:pos x="T4" y="T5"/>
                  </a:cxn>
                  <a:cxn ang="T13">
                    <a:pos x="T6" y="T7"/>
                  </a:cxn>
                  <a:cxn ang="T14">
                    <a:pos x="T8" y="T9"/>
                  </a:cxn>
                </a:cxnLst>
                <a:rect l="T15" t="T16" r="T17" b="T18"/>
                <a:pathLst>
                  <a:path w="22" h="47">
                    <a:moveTo>
                      <a:pt x="0" y="3"/>
                    </a:moveTo>
                    <a:lnTo>
                      <a:pt x="0" y="47"/>
                    </a:lnTo>
                    <a:lnTo>
                      <a:pt x="22" y="44"/>
                    </a:lnTo>
                    <a:lnTo>
                      <a:pt x="22" y="0"/>
                    </a:lnTo>
                    <a:lnTo>
                      <a:pt x="0" y="3"/>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19" name="Freeform 462"/>
              <p:cNvSpPr>
                <a:spLocks/>
              </p:cNvSpPr>
              <p:nvPr/>
            </p:nvSpPr>
            <p:spPr bwMode="auto">
              <a:xfrm>
                <a:off x="1992313" y="4503738"/>
                <a:ext cx="34925" cy="79375"/>
              </a:xfrm>
              <a:custGeom>
                <a:avLst/>
                <a:gdLst>
                  <a:gd name="T0" fmla="*/ 0 w 22"/>
                  <a:gd name="T1" fmla="*/ 6 h 50"/>
                  <a:gd name="T2" fmla="*/ 0 w 22"/>
                  <a:gd name="T3" fmla="*/ 50 h 50"/>
                  <a:gd name="T4" fmla="*/ 22 w 22"/>
                  <a:gd name="T5" fmla="*/ 44 h 50"/>
                  <a:gd name="T6" fmla="*/ 22 w 22"/>
                  <a:gd name="T7" fmla="*/ 0 h 50"/>
                  <a:gd name="T8" fmla="*/ 0 w 22"/>
                  <a:gd name="T9" fmla="*/ 6 h 50"/>
                  <a:gd name="T10" fmla="*/ 0 60000 65536"/>
                  <a:gd name="T11" fmla="*/ 0 60000 65536"/>
                  <a:gd name="T12" fmla="*/ 0 60000 65536"/>
                  <a:gd name="T13" fmla="*/ 0 60000 65536"/>
                  <a:gd name="T14" fmla="*/ 0 60000 65536"/>
                  <a:gd name="T15" fmla="*/ 0 w 22"/>
                  <a:gd name="T16" fmla="*/ 0 h 50"/>
                  <a:gd name="T17" fmla="*/ 22 w 22"/>
                  <a:gd name="T18" fmla="*/ 50 h 50"/>
                </a:gdLst>
                <a:ahLst/>
                <a:cxnLst>
                  <a:cxn ang="T10">
                    <a:pos x="T0" y="T1"/>
                  </a:cxn>
                  <a:cxn ang="T11">
                    <a:pos x="T2" y="T3"/>
                  </a:cxn>
                  <a:cxn ang="T12">
                    <a:pos x="T4" y="T5"/>
                  </a:cxn>
                  <a:cxn ang="T13">
                    <a:pos x="T6" y="T7"/>
                  </a:cxn>
                  <a:cxn ang="T14">
                    <a:pos x="T8" y="T9"/>
                  </a:cxn>
                </a:cxnLst>
                <a:rect l="T15" t="T16" r="T17" b="T18"/>
                <a:pathLst>
                  <a:path w="22" h="50">
                    <a:moveTo>
                      <a:pt x="0" y="6"/>
                    </a:moveTo>
                    <a:lnTo>
                      <a:pt x="0" y="50"/>
                    </a:lnTo>
                    <a:lnTo>
                      <a:pt x="22" y="44"/>
                    </a:lnTo>
                    <a:lnTo>
                      <a:pt x="22" y="0"/>
                    </a:lnTo>
                    <a:lnTo>
                      <a:pt x="0" y="6"/>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20" name="Freeform 463"/>
              <p:cNvSpPr>
                <a:spLocks/>
              </p:cNvSpPr>
              <p:nvPr/>
            </p:nvSpPr>
            <p:spPr bwMode="auto">
              <a:xfrm>
                <a:off x="1957388" y="4513263"/>
                <a:ext cx="34925" cy="76200"/>
              </a:xfrm>
              <a:custGeom>
                <a:avLst/>
                <a:gdLst>
                  <a:gd name="T0" fmla="*/ 0 w 22"/>
                  <a:gd name="T1" fmla="*/ 3 h 48"/>
                  <a:gd name="T2" fmla="*/ 0 w 22"/>
                  <a:gd name="T3" fmla="*/ 48 h 48"/>
                  <a:gd name="T4" fmla="*/ 22 w 22"/>
                  <a:gd name="T5" fmla="*/ 44 h 48"/>
                  <a:gd name="T6" fmla="*/ 22 w 22"/>
                  <a:gd name="T7" fmla="*/ 0 h 48"/>
                  <a:gd name="T8" fmla="*/ 0 w 22"/>
                  <a:gd name="T9" fmla="*/ 3 h 48"/>
                  <a:gd name="T10" fmla="*/ 0 60000 65536"/>
                  <a:gd name="T11" fmla="*/ 0 60000 65536"/>
                  <a:gd name="T12" fmla="*/ 0 60000 65536"/>
                  <a:gd name="T13" fmla="*/ 0 60000 65536"/>
                  <a:gd name="T14" fmla="*/ 0 60000 65536"/>
                  <a:gd name="T15" fmla="*/ 0 w 22"/>
                  <a:gd name="T16" fmla="*/ 0 h 48"/>
                  <a:gd name="T17" fmla="*/ 22 w 22"/>
                  <a:gd name="T18" fmla="*/ 48 h 48"/>
                </a:gdLst>
                <a:ahLst/>
                <a:cxnLst>
                  <a:cxn ang="T10">
                    <a:pos x="T0" y="T1"/>
                  </a:cxn>
                  <a:cxn ang="T11">
                    <a:pos x="T2" y="T3"/>
                  </a:cxn>
                  <a:cxn ang="T12">
                    <a:pos x="T4" y="T5"/>
                  </a:cxn>
                  <a:cxn ang="T13">
                    <a:pos x="T6" y="T7"/>
                  </a:cxn>
                  <a:cxn ang="T14">
                    <a:pos x="T8" y="T9"/>
                  </a:cxn>
                </a:cxnLst>
                <a:rect l="T15" t="T16" r="T17" b="T18"/>
                <a:pathLst>
                  <a:path w="22" h="48">
                    <a:moveTo>
                      <a:pt x="0" y="3"/>
                    </a:moveTo>
                    <a:lnTo>
                      <a:pt x="0" y="48"/>
                    </a:lnTo>
                    <a:lnTo>
                      <a:pt x="22" y="44"/>
                    </a:lnTo>
                    <a:lnTo>
                      <a:pt x="22" y="0"/>
                    </a:lnTo>
                    <a:lnTo>
                      <a:pt x="0" y="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21" name="Freeform 464"/>
              <p:cNvSpPr>
                <a:spLocks/>
              </p:cNvSpPr>
              <p:nvPr/>
            </p:nvSpPr>
            <p:spPr bwMode="auto">
              <a:xfrm>
                <a:off x="1922463" y="4518026"/>
                <a:ext cx="34925" cy="80963"/>
              </a:xfrm>
              <a:custGeom>
                <a:avLst/>
                <a:gdLst>
                  <a:gd name="T0" fmla="*/ 0 w 22"/>
                  <a:gd name="T1" fmla="*/ 4 h 51"/>
                  <a:gd name="T2" fmla="*/ 0 w 22"/>
                  <a:gd name="T3" fmla="*/ 51 h 51"/>
                  <a:gd name="T4" fmla="*/ 22 w 22"/>
                  <a:gd name="T5" fmla="*/ 45 h 51"/>
                  <a:gd name="T6" fmla="*/ 22 w 22"/>
                  <a:gd name="T7" fmla="*/ 0 h 51"/>
                  <a:gd name="T8" fmla="*/ 0 w 22"/>
                  <a:gd name="T9" fmla="*/ 4 h 51"/>
                  <a:gd name="T10" fmla="*/ 0 60000 65536"/>
                  <a:gd name="T11" fmla="*/ 0 60000 65536"/>
                  <a:gd name="T12" fmla="*/ 0 60000 65536"/>
                  <a:gd name="T13" fmla="*/ 0 60000 65536"/>
                  <a:gd name="T14" fmla="*/ 0 60000 65536"/>
                  <a:gd name="T15" fmla="*/ 0 w 22"/>
                  <a:gd name="T16" fmla="*/ 0 h 51"/>
                  <a:gd name="T17" fmla="*/ 22 w 22"/>
                  <a:gd name="T18" fmla="*/ 51 h 51"/>
                </a:gdLst>
                <a:ahLst/>
                <a:cxnLst>
                  <a:cxn ang="T10">
                    <a:pos x="T0" y="T1"/>
                  </a:cxn>
                  <a:cxn ang="T11">
                    <a:pos x="T2" y="T3"/>
                  </a:cxn>
                  <a:cxn ang="T12">
                    <a:pos x="T4" y="T5"/>
                  </a:cxn>
                  <a:cxn ang="T13">
                    <a:pos x="T6" y="T7"/>
                  </a:cxn>
                  <a:cxn ang="T14">
                    <a:pos x="T8" y="T9"/>
                  </a:cxn>
                </a:cxnLst>
                <a:rect l="T15" t="T16" r="T17" b="T18"/>
                <a:pathLst>
                  <a:path w="22" h="51">
                    <a:moveTo>
                      <a:pt x="0" y="4"/>
                    </a:moveTo>
                    <a:lnTo>
                      <a:pt x="0" y="51"/>
                    </a:lnTo>
                    <a:lnTo>
                      <a:pt x="22" y="45"/>
                    </a:lnTo>
                    <a:lnTo>
                      <a:pt x="22" y="0"/>
                    </a:lnTo>
                    <a:lnTo>
                      <a:pt x="0" y="4"/>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22" name="Freeform 465"/>
              <p:cNvSpPr>
                <a:spLocks/>
              </p:cNvSpPr>
              <p:nvPr/>
            </p:nvSpPr>
            <p:spPr bwMode="auto">
              <a:xfrm>
                <a:off x="1887538" y="4524376"/>
                <a:ext cx="34925" cy="79375"/>
              </a:xfrm>
              <a:custGeom>
                <a:avLst/>
                <a:gdLst>
                  <a:gd name="T0" fmla="*/ 0 w 22"/>
                  <a:gd name="T1" fmla="*/ 6 h 50"/>
                  <a:gd name="T2" fmla="*/ 0 w 22"/>
                  <a:gd name="T3" fmla="*/ 50 h 50"/>
                  <a:gd name="T4" fmla="*/ 22 w 22"/>
                  <a:gd name="T5" fmla="*/ 47 h 50"/>
                  <a:gd name="T6" fmla="*/ 22 w 22"/>
                  <a:gd name="T7" fmla="*/ 0 h 50"/>
                  <a:gd name="T8" fmla="*/ 0 w 22"/>
                  <a:gd name="T9" fmla="*/ 6 h 50"/>
                  <a:gd name="T10" fmla="*/ 0 60000 65536"/>
                  <a:gd name="T11" fmla="*/ 0 60000 65536"/>
                  <a:gd name="T12" fmla="*/ 0 60000 65536"/>
                  <a:gd name="T13" fmla="*/ 0 60000 65536"/>
                  <a:gd name="T14" fmla="*/ 0 60000 65536"/>
                  <a:gd name="T15" fmla="*/ 0 w 22"/>
                  <a:gd name="T16" fmla="*/ 0 h 50"/>
                  <a:gd name="T17" fmla="*/ 22 w 22"/>
                  <a:gd name="T18" fmla="*/ 50 h 50"/>
                </a:gdLst>
                <a:ahLst/>
                <a:cxnLst>
                  <a:cxn ang="T10">
                    <a:pos x="T0" y="T1"/>
                  </a:cxn>
                  <a:cxn ang="T11">
                    <a:pos x="T2" y="T3"/>
                  </a:cxn>
                  <a:cxn ang="T12">
                    <a:pos x="T4" y="T5"/>
                  </a:cxn>
                  <a:cxn ang="T13">
                    <a:pos x="T6" y="T7"/>
                  </a:cxn>
                  <a:cxn ang="T14">
                    <a:pos x="T8" y="T9"/>
                  </a:cxn>
                </a:cxnLst>
                <a:rect l="T15" t="T16" r="T17" b="T18"/>
                <a:pathLst>
                  <a:path w="22" h="50">
                    <a:moveTo>
                      <a:pt x="0" y="6"/>
                    </a:moveTo>
                    <a:lnTo>
                      <a:pt x="0" y="50"/>
                    </a:lnTo>
                    <a:lnTo>
                      <a:pt x="22" y="47"/>
                    </a:lnTo>
                    <a:lnTo>
                      <a:pt x="22" y="0"/>
                    </a:lnTo>
                    <a:lnTo>
                      <a:pt x="0" y="6"/>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23" name="Freeform 466"/>
              <p:cNvSpPr>
                <a:spLocks/>
              </p:cNvSpPr>
              <p:nvPr/>
            </p:nvSpPr>
            <p:spPr bwMode="auto">
              <a:xfrm>
                <a:off x="1852613" y="4533901"/>
                <a:ext cx="34925" cy="74613"/>
              </a:xfrm>
              <a:custGeom>
                <a:avLst/>
                <a:gdLst>
                  <a:gd name="T0" fmla="*/ 0 w 22"/>
                  <a:gd name="T1" fmla="*/ 3 h 47"/>
                  <a:gd name="T2" fmla="*/ 0 w 22"/>
                  <a:gd name="T3" fmla="*/ 47 h 47"/>
                  <a:gd name="T4" fmla="*/ 0 w 22"/>
                  <a:gd name="T5" fmla="*/ 47 h 47"/>
                  <a:gd name="T6" fmla="*/ 12 w 22"/>
                  <a:gd name="T7" fmla="*/ 47 h 47"/>
                  <a:gd name="T8" fmla="*/ 22 w 22"/>
                  <a:gd name="T9" fmla="*/ 44 h 47"/>
                  <a:gd name="T10" fmla="*/ 22 w 22"/>
                  <a:gd name="T11" fmla="*/ 0 h 47"/>
                  <a:gd name="T12" fmla="*/ 0 w 22"/>
                  <a:gd name="T13" fmla="*/ 3 h 47"/>
                  <a:gd name="T14" fmla="*/ 0 60000 65536"/>
                  <a:gd name="T15" fmla="*/ 0 60000 65536"/>
                  <a:gd name="T16" fmla="*/ 0 60000 65536"/>
                  <a:gd name="T17" fmla="*/ 0 60000 65536"/>
                  <a:gd name="T18" fmla="*/ 0 60000 65536"/>
                  <a:gd name="T19" fmla="*/ 0 60000 65536"/>
                  <a:gd name="T20" fmla="*/ 0 60000 65536"/>
                  <a:gd name="T21" fmla="*/ 0 w 22"/>
                  <a:gd name="T22" fmla="*/ 0 h 47"/>
                  <a:gd name="T23" fmla="*/ 22 w 22"/>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47">
                    <a:moveTo>
                      <a:pt x="0" y="3"/>
                    </a:moveTo>
                    <a:lnTo>
                      <a:pt x="0" y="47"/>
                    </a:lnTo>
                    <a:lnTo>
                      <a:pt x="12" y="47"/>
                    </a:lnTo>
                    <a:lnTo>
                      <a:pt x="22" y="44"/>
                    </a:lnTo>
                    <a:lnTo>
                      <a:pt x="22" y="0"/>
                    </a:lnTo>
                    <a:lnTo>
                      <a:pt x="0" y="3"/>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24" name="Freeform 467"/>
              <p:cNvSpPr>
                <a:spLocks/>
              </p:cNvSpPr>
              <p:nvPr/>
            </p:nvSpPr>
            <p:spPr bwMode="auto">
              <a:xfrm>
                <a:off x="1816100" y="4538663"/>
                <a:ext cx="36513" cy="69850"/>
              </a:xfrm>
              <a:custGeom>
                <a:avLst/>
                <a:gdLst>
                  <a:gd name="T0" fmla="*/ 0 w 23"/>
                  <a:gd name="T1" fmla="*/ 6 h 44"/>
                  <a:gd name="T2" fmla="*/ 0 w 23"/>
                  <a:gd name="T3" fmla="*/ 38 h 44"/>
                  <a:gd name="T4" fmla="*/ 13 w 23"/>
                  <a:gd name="T5" fmla="*/ 41 h 44"/>
                  <a:gd name="T6" fmla="*/ 13 w 23"/>
                  <a:gd name="T7" fmla="*/ 41 h 44"/>
                  <a:gd name="T8" fmla="*/ 23 w 23"/>
                  <a:gd name="T9" fmla="*/ 44 h 44"/>
                  <a:gd name="T10" fmla="*/ 23 w 23"/>
                  <a:gd name="T11" fmla="*/ 0 h 44"/>
                  <a:gd name="T12" fmla="*/ 0 w 23"/>
                  <a:gd name="T13" fmla="*/ 6 h 44"/>
                  <a:gd name="T14" fmla="*/ 0 60000 65536"/>
                  <a:gd name="T15" fmla="*/ 0 60000 65536"/>
                  <a:gd name="T16" fmla="*/ 0 60000 65536"/>
                  <a:gd name="T17" fmla="*/ 0 60000 65536"/>
                  <a:gd name="T18" fmla="*/ 0 60000 65536"/>
                  <a:gd name="T19" fmla="*/ 0 60000 65536"/>
                  <a:gd name="T20" fmla="*/ 0 60000 65536"/>
                  <a:gd name="T21" fmla="*/ 0 w 23"/>
                  <a:gd name="T22" fmla="*/ 0 h 44"/>
                  <a:gd name="T23" fmla="*/ 23 w 23"/>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4">
                    <a:moveTo>
                      <a:pt x="0" y="6"/>
                    </a:moveTo>
                    <a:lnTo>
                      <a:pt x="0" y="38"/>
                    </a:lnTo>
                    <a:lnTo>
                      <a:pt x="13" y="41"/>
                    </a:lnTo>
                    <a:lnTo>
                      <a:pt x="23" y="44"/>
                    </a:lnTo>
                    <a:lnTo>
                      <a:pt x="23" y="0"/>
                    </a:lnTo>
                    <a:lnTo>
                      <a:pt x="0" y="6"/>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25" name="Freeform 468"/>
              <p:cNvSpPr>
                <a:spLocks/>
              </p:cNvSpPr>
              <p:nvPr/>
            </p:nvSpPr>
            <p:spPr bwMode="auto">
              <a:xfrm>
                <a:off x="1781175" y="4548188"/>
                <a:ext cx="34925" cy="50800"/>
              </a:xfrm>
              <a:custGeom>
                <a:avLst/>
                <a:gdLst>
                  <a:gd name="T0" fmla="*/ 22 w 22"/>
                  <a:gd name="T1" fmla="*/ 0 h 32"/>
                  <a:gd name="T2" fmla="*/ 0 w 22"/>
                  <a:gd name="T3" fmla="*/ 3 h 32"/>
                  <a:gd name="T4" fmla="*/ 0 w 22"/>
                  <a:gd name="T5" fmla="*/ 26 h 32"/>
                  <a:gd name="T6" fmla="*/ 22 w 22"/>
                  <a:gd name="T7" fmla="*/ 32 h 32"/>
                  <a:gd name="T8" fmla="*/ 22 w 22"/>
                  <a:gd name="T9" fmla="*/ 0 h 32"/>
                  <a:gd name="T10" fmla="*/ 0 60000 65536"/>
                  <a:gd name="T11" fmla="*/ 0 60000 65536"/>
                  <a:gd name="T12" fmla="*/ 0 60000 65536"/>
                  <a:gd name="T13" fmla="*/ 0 60000 65536"/>
                  <a:gd name="T14" fmla="*/ 0 60000 65536"/>
                  <a:gd name="T15" fmla="*/ 0 w 22"/>
                  <a:gd name="T16" fmla="*/ 0 h 32"/>
                  <a:gd name="T17" fmla="*/ 22 w 22"/>
                  <a:gd name="T18" fmla="*/ 32 h 32"/>
                </a:gdLst>
                <a:ahLst/>
                <a:cxnLst>
                  <a:cxn ang="T10">
                    <a:pos x="T0" y="T1"/>
                  </a:cxn>
                  <a:cxn ang="T11">
                    <a:pos x="T2" y="T3"/>
                  </a:cxn>
                  <a:cxn ang="T12">
                    <a:pos x="T4" y="T5"/>
                  </a:cxn>
                  <a:cxn ang="T13">
                    <a:pos x="T6" y="T7"/>
                  </a:cxn>
                  <a:cxn ang="T14">
                    <a:pos x="T8" y="T9"/>
                  </a:cxn>
                </a:cxnLst>
                <a:rect l="T15" t="T16" r="T17" b="T18"/>
                <a:pathLst>
                  <a:path w="22" h="32">
                    <a:moveTo>
                      <a:pt x="22" y="0"/>
                    </a:moveTo>
                    <a:lnTo>
                      <a:pt x="0" y="3"/>
                    </a:lnTo>
                    <a:lnTo>
                      <a:pt x="0" y="26"/>
                    </a:lnTo>
                    <a:lnTo>
                      <a:pt x="22" y="32"/>
                    </a:lnTo>
                    <a:lnTo>
                      <a:pt x="22"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26" name="Freeform 469"/>
              <p:cNvSpPr>
                <a:spLocks/>
              </p:cNvSpPr>
              <p:nvPr/>
            </p:nvSpPr>
            <p:spPr bwMode="auto">
              <a:xfrm>
                <a:off x="1746250" y="4552951"/>
                <a:ext cx="34925" cy="36513"/>
              </a:xfrm>
              <a:custGeom>
                <a:avLst/>
                <a:gdLst>
                  <a:gd name="T0" fmla="*/ 22 w 22"/>
                  <a:gd name="T1" fmla="*/ 0 h 23"/>
                  <a:gd name="T2" fmla="*/ 0 w 22"/>
                  <a:gd name="T3" fmla="*/ 7 h 23"/>
                  <a:gd name="T4" fmla="*/ 0 w 22"/>
                  <a:gd name="T5" fmla="*/ 13 h 23"/>
                  <a:gd name="T6" fmla="*/ 22 w 22"/>
                  <a:gd name="T7" fmla="*/ 23 h 23"/>
                  <a:gd name="T8" fmla="*/ 22 w 22"/>
                  <a:gd name="T9" fmla="*/ 0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22" y="0"/>
                    </a:moveTo>
                    <a:lnTo>
                      <a:pt x="0" y="7"/>
                    </a:lnTo>
                    <a:lnTo>
                      <a:pt x="0" y="13"/>
                    </a:lnTo>
                    <a:lnTo>
                      <a:pt x="22" y="23"/>
                    </a:lnTo>
                    <a:lnTo>
                      <a:pt x="22"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27" name="Freeform 470"/>
              <p:cNvSpPr>
                <a:spLocks/>
              </p:cNvSpPr>
              <p:nvPr/>
            </p:nvSpPr>
            <p:spPr bwMode="auto">
              <a:xfrm>
                <a:off x="1736725" y="4564063"/>
                <a:ext cx="9525" cy="9525"/>
              </a:xfrm>
              <a:custGeom>
                <a:avLst/>
                <a:gdLst>
                  <a:gd name="T0" fmla="*/ 6 w 6"/>
                  <a:gd name="T1" fmla="*/ 0 h 6"/>
                  <a:gd name="T2" fmla="*/ 0 w 6"/>
                  <a:gd name="T3" fmla="*/ 0 h 6"/>
                  <a:gd name="T4" fmla="*/ 0 w 6"/>
                  <a:gd name="T5" fmla="*/ 0 h 6"/>
                  <a:gd name="T6" fmla="*/ 0 w 6"/>
                  <a:gd name="T7" fmla="*/ 0 h 6"/>
                  <a:gd name="T8" fmla="*/ 0 w 6"/>
                  <a:gd name="T9" fmla="*/ 3 h 6"/>
                  <a:gd name="T10" fmla="*/ 6 w 6"/>
                  <a:gd name="T11" fmla="*/ 6 h 6"/>
                  <a:gd name="T12" fmla="*/ 6 w 6"/>
                  <a:gd name="T13" fmla="*/ 6 h 6"/>
                  <a:gd name="T14" fmla="*/ 6 w 6"/>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0"/>
                    </a:moveTo>
                    <a:lnTo>
                      <a:pt x="0" y="0"/>
                    </a:lnTo>
                    <a:lnTo>
                      <a:pt x="0" y="3"/>
                    </a:lnTo>
                    <a:lnTo>
                      <a:pt x="6" y="6"/>
                    </a:lnTo>
                    <a:lnTo>
                      <a:pt x="6"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28" name="Freeform 471"/>
              <p:cNvSpPr>
                <a:spLocks/>
              </p:cNvSpPr>
              <p:nvPr/>
            </p:nvSpPr>
            <p:spPr bwMode="auto">
              <a:xfrm>
                <a:off x="627063" y="4513263"/>
                <a:ext cx="165100" cy="115888"/>
              </a:xfrm>
              <a:custGeom>
                <a:avLst/>
                <a:gdLst>
                  <a:gd name="T0" fmla="*/ 0 w 104"/>
                  <a:gd name="T1" fmla="*/ 10 h 73"/>
                  <a:gd name="T2" fmla="*/ 0 w 104"/>
                  <a:gd name="T3" fmla="*/ 10 h 73"/>
                  <a:gd name="T4" fmla="*/ 3 w 104"/>
                  <a:gd name="T5" fmla="*/ 7 h 73"/>
                  <a:gd name="T6" fmla="*/ 6 w 104"/>
                  <a:gd name="T7" fmla="*/ 3 h 73"/>
                  <a:gd name="T8" fmla="*/ 9 w 104"/>
                  <a:gd name="T9" fmla="*/ 0 h 73"/>
                  <a:gd name="T10" fmla="*/ 15 w 104"/>
                  <a:gd name="T11" fmla="*/ 3 h 73"/>
                  <a:gd name="T12" fmla="*/ 94 w 104"/>
                  <a:gd name="T13" fmla="*/ 35 h 73"/>
                  <a:gd name="T14" fmla="*/ 94 w 104"/>
                  <a:gd name="T15" fmla="*/ 35 h 73"/>
                  <a:gd name="T16" fmla="*/ 101 w 104"/>
                  <a:gd name="T17" fmla="*/ 35 h 73"/>
                  <a:gd name="T18" fmla="*/ 104 w 104"/>
                  <a:gd name="T19" fmla="*/ 38 h 73"/>
                  <a:gd name="T20" fmla="*/ 104 w 104"/>
                  <a:gd name="T21" fmla="*/ 44 h 73"/>
                  <a:gd name="T22" fmla="*/ 104 w 104"/>
                  <a:gd name="T23" fmla="*/ 48 h 73"/>
                  <a:gd name="T24" fmla="*/ 104 w 104"/>
                  <a:gd name="T25" fmla="*/ 63 h 73"/>
                  <a:gd name="T26" fmla="*/ 104 w 104"/>
                  <a:gd name="T27" fmla="*/ 63 h 73"/>
                  <a:gd name="T28" fmla="*/ 101 w 104"/>
                  <a:gd name="T29" fmla="*/ 67 h 73"/>
                  <a:gd name="T30" fmla="*/ 98 w 104"/>
                  <a:gd name="T31" fmla="*/ 70 h 73"/>
                  <a:gd name="T32" fmla="*/ 94 w 104"/>
                  <a:gd name="T33" fmla="*/ 73 h 73"/>
                  <a:gd name="T34" fmla="*/ 88 w 104"/>
                  <a:gd name="T35" fmla="*/ 73 h 73"/>
                  <a:gd name="T36" fmla="*/ 6 w 104"/>
                  <a:gd name="T37" fmla="*/ 41 h 73"/>
                  <a:gd name="T38" fmla="*/ 6 w 104"/>
                  <a:gd name="T39" fmla="*/ 41 h 73"/>
                  <a:gd name="T40" fmla="*/ 0 w 104"/>
                  <a:gd name="T41" fmla="*/ 35 h 73"/>
                  <a:gd name="T42" fmla="*/ 0 w 104"/>
                  <a:gd name="T43" fmla="*/ 22 h 73"/>
                  <a:gd name="T44" fmla="*/ 0 w 104"/>
                  <a:gd name="T45" fmla="*/ 10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4"/>
                  <a:gd name="T70" fmla="*/ 0 h 73"/>
                  <a:gd name="T71" fmla="*/ 104 w 104"/>
                  <a:gd name="T72" fmla="*/ 73 h 7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4" h="73">
                    <a:moveTo>
                      <a:pt x="0" y="10"/>
                    </a:moveTo>
                    <a:lnTo>
                      <a:pt x="0" y="10"/>
                    </a:lnTo>
                    <a:lnTo>
                      <a:pt x="3" y="7"/>
                    </a:lnTo>
                    <a:lnTo>
                      <a:pt x="6" y="3"/>
                    </a:lnTo>
                    <a:lnTo>
                      <a:pt x="9" y="0"/>
                    </a:lnTo>
                    <a:lnTo>
                      <a:pt x="15" y="3"/>
                    </a:lnTo>
                    <a:lnTo>
                      <a:pt x="94" y="35"/>
                    </a:lnTo>
                    <a:lnTo>
                      <a:pt x="101" y="35"/>
                    </a:lnTo>
                    <a:lnTo>
                      <a:pt x="104" y="38"/>
                    </a:lnTo>
                    <a:lnTo>
                      <a:pt x="104" y="44"/>
                    </a:lnTo>
                    <a:lnTo>
                      <a:pt x="104" y="48"/>
                    </a:lnTo>
                    <a:lnTo>
                      <a:pt x="104" y="63"/>
                    </a:lnTo>
                    <a:lnTo>
                      <a:pt x="101" y="67"/>
                    </a:lnTo>
                    <a:lnTo>
                      <a:pt x="98" y="70"/>
                    </a:lnTo>
                    <a:lnTo>
                      <a:pt x="94" y="73"/>
                    </a:lnTo>
                    <a:lnTo>
                      <a:pt x="88" y="73"/>
                    </a:lnTo>
                    <a:lnTo>
                      <a:pt x="6" y="41"/>
                    </a:lnTo>
                    <a:lnTo>
                      <a:pt x="0" y="35"/>
                    </a:lnTo>
                    <a:lnTo>
                      <a:pt x="0" y="22"/>
                    </a:lnTo>
                    <a:lnTo>
                      <a:pt x="0" y="1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29" name="Freeform 472"/>
              <p:cNvSpPr>
                <a:spLocks/>
              </p:cNvSpPr>
              <p:nvPr/>
            </p:nvSpPr>
            <p:spPr bwMode="auto">
              <a:xfrm>
                <a:off x="631825" y="4524376"/>
                <a:ext cx="155575" cy="104775"/>
              </a:xfrm>
              <a:custGeom>
                <a:avLst/>
                <a:gdLst>
                  <a:gd name="T0" fmla="*/ 95 w 98"/>
                  <a:gd name="T1" fmla="*/ 34 h 66"/>
                  <a:gd name="T2" fmla="*/ 95 w 98"/>
                  <a:gd name="T3" fmla="*/ 34 h 66"/>
                  <a:gd name="T4" fmla="*/ 88 w 98"/>
                  <a:gd name="T5" fmla="*/ 31 h 66"/>
                  <a:gd name="T6" fmla="*/ 76 w 98"/>
                  <a:gd name="T7" fmla="*/ 25 h 66"/>
                  <a:gd name="T8" fmla="*/ 60 w 98"/>
                  <a:gd name="T9" fmla="*/ 18 h 66"/>
                  <a:gd name="T10" fmla="*/ 41 w 98"/>
                  <a:gd name="T11" fmla="*/ 12 h 66"/>
                  <a:gd name="T12" fmla="*/ 22 w 98"/>
                  <a:gd name="T13" fmla="*/ 3 h 66"/>
                  <a:gd name="T14" fmla="*/ 15 w 98"/>
                  <a:gd name="T15" fmla="*/ 0 h 66"/>
                  <a:gd name="T16" fmla="*/ 15 w 98"/>
                  <a:gd name="T17" fmla="*/ 0 h 66"/>
                  <a:gd name="T18" fmla="*/ 9 w 98"/>
                  <a:gd name="T19" fmla="*/ 0 h 66"/>
                  <a:gd name="T20" fmla="*/ 6 w 98"/>
                  <a:gd name="T21" fmla="*/ 0 h 66"/>
                  <a:gd name="T22" fmla="*/ 3 w 98"/>
                  <a:gd name="T23" fmla="*/ 9 h 66"/>
                  <a:gd name="T24" fmla="*/ 0 w 98"/>
                  <a:gd name="T25" fmla="*/ 22 h 66"/>
                  <a:gd name="T26" fmla="*/ 0 w 98"/>
                  <a:gd name="T27" fmla="*/ 22 h 66"/>
                  <a:gd name="T28" fmla="*/ 3 w 98"/>
                  <a:gd name="T29" fmla="*/ 28 h 66"/>
                  <a:gd name="T30" fmla="*/ 3 w 98"/>
                  <a:gd name="T31" fmla="*/ 28 h 66"/>
                  <a:gd name="T32" fmla="*/ 9 w 98"/>
                  <a:gd name="T33" fmla="*/ 34 h 66"/>
                  <a:gd name="T34" fmla="*/ 19 w 98"/>
                  <a:gd name="T35" fmla="*/ 37 h 66"/>
                  <a:gd name="T36" fmla="*/ 34 w 98"/>
                  <a:gd name="T37" fmla="*/ 47 h 66"/>
                  <a:gd name="T38" fmla="*/ 53 w 98"/>
                  <a:gd name="T39" fmla="*/ 53 h 66"/>
                  <a:gd name="T40" fmla="*/ 72 w 98"/>
                  <a:gd name="T41" fmla="*/ 60 h 66"/>
                  <a:gd name="T42" fmla="*/ 82 w 98"/>
                  <a:gd name="T43" fmla="*/ 66 h 66"/>
                  <a:gd name="T44" fmla="*/ 82 w 98"/>
                  <a:gd name="T45" fmla="*/ 66 h 66"/>
                  <a:gd name="T46" fmla="*/ 91 w 98"/>
                  <a:gd name="T47" fmla="*/ 63 h 66"/>
                  <a:gd name="T48" fmla="*/ 98 w 98"/>
                  <a:gd name="T49" fmla="*/ 56 h 66"/>
                  <a:gd name="T50" fmla="*/ 98 w 98"/>
                  <a:gd name="T51" fmla="*/ 44 h 66"/>
                  <a:gd name="T52" fmla="*/ 98 w 98"/>
                  <a:gd name="T53" fmla="*/ 44 h 66"/>
                  <a:gd name="T54" fmla="*/ 98 w 98"/>
                  <a:gd name="T55" fmla="*/ 37 h 66"/>
                  <a:gd name="T56" fmla="*/ 95 w 98"/>
                  <a:gd name="T57" fmla="*/ 34 h 66"/>
                  <a:gd name="T58" fmla="*/ 95 w 98"/>
                  <a:gd name="T59" fmla="*/ 34 h 6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8"/>
                  <a:gd name="T91" fmla="*/ 0 h 66"/>
                  <a:gd name="T92" fmla="*/ 98 w 98"/>
                  <a:gd name="T93" fmla="*/ 66 h 6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8" h="66">
                    <a:moveTo>
                      <a:pt x="95" y="34"/>
                    </a:moveTo>
                    <a:lnTo>
                      <a:pt x="95" y="34"/>
                    </a:lnTo>
                    <a:lnTo>
                      <a:pt x="88" y="31"/>
                    </a:lnTo>
                    <a:lnTo>
                      <a:pt x="76" y="25"/>
                    </a:lnTo>
                    <a:lnTo>
                      <a:pt x="60" y="18"/>
                    </a:lnTo>
                    <a:lnTo>
                      <a:pt x="41" y="12"/>
                    </a:lnTo>
                    <a:lnTo>
                      <a:pt x="22" y="3"/>
                    </a:lnTo>
                    <a:lnTo>
                      <a:pt x="15" y="0"/>
                    </a:lnTo>
                    <a:lnTo>
                      <a:pt x="9" y="0"/>
                    </a:lnTo>
                    <a:lnTo>
                      <a:pt x="6" y="0"/>
                    </a:lnTo>
                    <a:lnTo>
                      <a:pt x="3" y="9"/>
                    </a:lnTo>
                    <a:lnTo>
                      <a:pt x="0" y="22"/>
                    </a:lnTo>
                    <a:lnTo>
                      <a:pt x="3" y="28"/>
                    </a:lnTo>
                    <a:lnTo>
                      <a:pt x="9" y="34"/>
                    </a:lnTo>
                    <a:lnTo>
                      <a:pt x="19" y="37"/>
                    </a:lnTo>
                    <a:lnTo>
                      <a:pt x="34" y="47"/>
                    </a:lnTo>
                    <a:lnTo>
                      <a:pt x="53" y="53"/>
                    </a:lnTo>
                    <a:lnTo>
                      <a:pt x="72" y="60"/>
                    </a:lnTo>
                    <a:lnTo>
                      <a:pt x="82" y="66"/>
                    </a:lnTo>
                    <a:lnTo>
                      <a:pt x="91" y="63"/>
                    </a:lnTo>
                    <a:lnTo>
                      <a:pt x="98" y="56"/>
                    </a:lnTo>
                    <a:lnTo>
                      <a:pt x="98" y="44"/>
                    </a:lnTo>
                    <a:lnTo>
                      <a:pt x="98" y="37"/>
                    </a:lnTo>
                    <a:lnTo>
                      <a:pt x="95" y="34"/>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30" name="Freeform 473"/>
              <p:cNvSpPr>
                <a:spLocks/>
              </p:cNvSpPr>
              <p:nvPr/>
            </p:nvSpPr>
            <p:spPr bwMode="auto">
              <a:xfrm>
                <a:off x="842963" y="4598988"/>
                <a:ext cx="53975" cy="69850"/>
              </a:xfrm>
              <a:custGeom>
                <a:avLst/>
                <a:gdLst>
                  <a:gd name="T0" fmla="*/ 31 w 34"/>
                  <a:gd name="T1" fmla="*/ 9 h 44"/>
                  <a:gd name="T2" fmla="*/ 31 w 34"/>
                  <a:gd name="T3" fmla="*/ 9 h 44"/>
                  <a:gd name="T4" fmla="*/ 28 w 34"/>
                  <a:gd name="T5" fmla="*/ 3 h 44"/>
                  <a:gd name="T6" fmla="*/ 22 w 34"/>
                  <a:gd name="T7" fmla="*/ 0 h 44"/>
                  <a:gd name="T8" fmla="*/ 22 w 34"/>
                  <a:gd name="T9" fmla="*/ 0 h 44"/>
                  <a:gd name="T10" fmla="*/ 22 w 34"/>
                  <a:gd name="T11" fmla="*/ 0 h 44"/>
                  <a:gd name="T12" fmla="*/ 22 w 34"/>
                  <a:gd name="T13" fmla="*/ 0 h 44"/>
                  <a:gd name="T14" fmla="*/ 15 w 34"/>
                  <a:gd name="T15" fmla="*/ 0 h 44"/>
                  <a:gd name="T16" fmla="*/ 15 w 34"/>
                  <a:gd name="T17" fmla="*/ 0 h 44"/>
                  <a:gd name="T18" fmla="*/ 9 w 34"/>
                  <a:gd name="T19" fmla="*/ 3 h 44"/>
                  <a:gd name="T20" fmla="*/ 9 w 34"/>
                  <a:gd name="T21" fmla="*/ 3 h 44"/>
                  <a:gd name="T22" fmla="*/ 3 w 34"/>
                  <a:gd name="T23" fmla="*/ 13 h 44"/>
                  <a:gd name="T24" fmla="*/ 3 w 34"/>
                  <a:gd name="T25" fmla="*/ 13 h 44"/>
                  <a:gd name="T26" fmla="*/ 0 w 34"/>
                  <a:gd name="T27" fmla="*/ 19 h 44"/>
                  <a:gd name="T28" fmla="*/ 0 w 34"/>
                  <a:gd name="T29" fmla="*/ 19 h 44"/>
                  <a:gd name="T30" fmla="*/ 0 w 34"/>
                  <a:gd name="T31" fmla="*/ 25 h 44"/>
                  <a:gd name="T32" fmla="*/ 3 w 34"/>
                  <a:gd name="T33" fmla="*/ 32 h 44"/>
                  <a:gd name="T34" fmla="*/ 6 w 34"/>
                  <a:gd name="T35" fmla="*/ 38 h 44"/>
                  <a:gd name="T36" fmla="*/ 9 w 34"/>
                  <a:gd name="T37" fmla="*/ 41 h 44"/>
                  <a:gd name="T38" fmla="*/ 9 w 34"/>
                  <a:gd name="T39" fmla="*/ 41 h 44"/>
                  <a:gd name="T40" fmla="*/ 15 w 34"/>
                  <a:gd name="T41" fmla="*/ 44 h 44"/>
                  <a:gd name="T42" fmla="*/ 15 w 34"/>
                  <a:gd name="T43" fmla="*/ 44 h 44"/>
                  <a:gd name="T44" fmla="*/ 19 w 34"/>
                  <a:gd name="T45" fmla="*/ 44 h 44"/>
                  <a:gd name="T46" fmla="*/ 19 w 34"/>
                  <a:gd name="T47" fmla="*/ 44 h 44"/>
                  <a:gd name="T48" fmla="*/ 25 w 34"/>
                  <a:gd name="T49" fmla="*/ 41 h 44"/>
                  <a:gd name="T50" fmla="*/ 25 w 34"/>
                  <a:gd name="T51" fmla="*/ 41 h 44"/>
                  <a:gd name="T52" fmla="*/ 31 w 34"/>
                  <a:gd name="T53" fmla="*/ 35 h 44"/>
                  <a:gd name="T54" fmla="*/ 31 w 34"/>
                  <a:gd name="T55" fmla="*/ 35 h 44"/>
                  <a:gd name="T56" fmla="*/ 34 w 34"/>
                  <a:gd name="T57" fmla="*/ 25 h 44"/>
                  <a:gd name="T58" fmla="*/ 34 w 34"/>
                  <a:gd name="T59" fmla="*/ 25 h 44"/>
                  <a:gd name="T60" fmla="*/ 34 w 34"/>
                  <a:gd name="T61" fmla="*/ 22 h 44"/>
                  <a:gd name="T62" fmla="*/ 34 w 34"/>
                  <a:gd name="T63" fmla="*/ 22 h 44"/>
                  <a:gd name="T64" fmla="*/ 34 w 34"/>
                  <a:gd name="T65" fmla="*/ 16 h 44"/>
                  <a:gd name="T66" fmla="*/ 31 w 34"/>
                  <a:gd name="T67" fmla="*/ 9 h 44"/>
                  <a:gd name="T68" fmla="*/ 31 w 34"/>
                  <a:gd name="T69" fmla="*/ 9 h 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
                  <a:gd name="T106" fmla="*/ 0 h 44"/>
                  <a:gd name="T107" fmla="*/ 34 w 34"/>
                  <a:gd name="T108" fmla="*/ 44 h 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 h="44">
                    <a:moveTo>
                      <a:pt x="31" y="9"/>
                    </a:moveTo>
                    <a:lnTo>
                      <a:pt x="31" y="9"/>
                    </a:lnTo>
                    <a:lnTo>
                      <a:pt x="28" y="3"/>
                    </a:lnTo>
                    <a:lnTo>
                      <a:pt x="22" y="0"/>
                    </a:lnTo>
                    <a:lnTo>
                      <a:pt x="15" y="0"/>
                    </a:lnTo>
                    <a:lnTo>
                      <a:pt x="9" y="3"/>
                    </a:lnTo>
                    <a:lnTo>
                      <a:pt x="3" y="13"/>
                    </a:lnTo>
                    <a:lnTo>
                      <a:pt x="0" y="19"/>
                    </a:lnTo>
                    <a:lnTo>
                      <a:pt x="0" y="25"/>
                    </a:lnTo>
                    <a:lnTo>
                      <a:pt x="3" y="32"/>
                    </a:lnTo>
                    <a:lnTo>
                      <a:pt x="6" y="38"/>
                    </a:lnTo>
                    <a:lnTo>
                      <a:pt x="9" y="41"/>
                    </a:lnTo>
                    <a:lnTo>
                      <a:pt x="15" y="44"/>
                    </a:lnTo>
                    <a:lnTo>
                      <a:pt x="19" y="44"/>
                    </a:lnTo>
                    <a:lnTo>
                      <a:pt x="25" y="41"/>
                    </a:lnTo>
                    <a:lnTo>
                      <a:pt x="31" y="35"/>
                    </a:lnTo>
                    <a:lnTo>
                      <a:pt x="34" y="25"/>
                    </a:lnTo>
                    <a:lnTo>
                      <a:pt x="34" y="22"/>
                    </a:lnTo>
                    <a:lnTo>
                      <a:pt x="34" y="16"/>
                    </a:lnTo>
                    <a:lnTo>
                      <a:pt x="31" y="9"/>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31" name="Freeform 474"/>
              <p:cNvSpPr>
                <a:spLocks/>
              </p:cNvSpPr>
              <p:nvPr/>
            </p:nvSpPr>
            <p:spPr bwMode="auto">
              <a:xfrm>
                <a:off x="852488" y="4608513"/>
                <a:ext cx="44450" cy="50800"/>
              </a:xfrm>
              <a:custGeom>
                <a:avLst/>
                <a:gdLst>
                  <a:gd name="T0" fmla="*/ 0 w 28"/>
                  <a:gd name="T1" fmla="*/ 13 h 32"/>
                  <a:gd name="T2" fmla="*/ 0 w 28"/>
                  <a:gd name="T3" fmla="*/ 13 h 32"/>
                  <a:gd name="T4" fmla="*/ 0 w 28"/>
                  <a:gd name="T5" fmla="*/ 19 h 32"/>
                  <a:gd name="T6" fmla="*/ 3 w 28"/>
                  <a:gd name="T7" fmla="*/ 26 h 32"/>
                  <a:gd name="T8" fmla="*/ 6 w 28"/>
                  <a:gd name="T9" fmla="*/ 32 h 32"/>
                  <a:gd name="T10" fmla="*/ 13 w 28"/>
                  <a:gd name="T11" fmla="*/ 32 h 32"/>
                  <a:gd name="T12" fmla="*/ 13 w 28"/>
                  <a:gd name="T13" fmla="*/ 32 h 32"/>
                  <a:gd name="T14" fmla="*/ 16 w 28"/>
                  <a:gd name="T15" fmla="*/ 32 h 32"/>
                  <a:gd name="T16" fmla="*/ 22 w 28"/>
                  <a:gd name="T17" fmla="*/ 29 h 32"/>
                  <a:gd name="T18" fmla="*/ 25 w 28"/>
                  <a:gd name="T19" fmla="*/ 26 h 32"/>
                  <a:gd name="T20" fmla="*/ 28 w 28"/>
                  <a:gd name="T21" fmla="*/ 19 h 32"/>
                  <a:gd name="T22" fmla="*/ 28 w 28"/>
                  <a:gd name="T23" fmla="*/ 19 h 32"/>
                  <a:gd name="T24" fmla="*/ 28 w 28"/>
                  <a:gd name="T25" fmla="*/ 13 h 32"/>
                  <a:gd name="T26" fmla="*/ 25 w 28"/>
                  <a:gd name="T27" fmla="*/ 7 h 32"/>
                  <a:gd name="T28" fmla="*/ 22 w 28"/>
                  <a:gd name="T29" fmla="*/ 3 h 32"/>
                  <a:gd name="T30" fmla="*/ 16 w 28"/>
                  <a:gd name="T31" fmla="*/ 0 h 32"/>
                  <a:gd name="T32" fmla="*/ 16 w 28"/>
                  <a:gd name="T33" fmla="*/ 0 h 32"/>
                  <a:gd name="T34" fmla="*/ 13 w 28"/>
                  <a:gd name="T35" fmla="*/ 0 h 32"/>
                  <a:gd name="T36" fmla="*/ 6 w 28"/>
                  <a:gd name="T37" fmla="*/ 3 h 32"/>
                  <a:gd name="T38" fmla="*/ 3 w 28"/>
                  <a:gd name="T39" fmla="*/ 7 h 32"/>
                  <a:gd name="T40" fmla="*/ 0 w 28"/>
                  <a:gd name="T41" fmla="*/ 13 h 32"/>
                  <a:gd name="T42" fmla="*/ 0 w 28"/>
                  <a:gd name="T43" fmla="*/ 13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32"/>
                  <a:gd name="T68" fmla="*/ 28 w 28"/>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32">
                    <a:moveTo>
                      <a:pt x="0" y="13"/>
                    </a:moveTo>
                    <a:lnTo>
                      <a:pt x="0" y="13"/>
                    </a:lnTo>
                    <a:lnTo>
                      <a:pt x="0" y="19"/>
                    </a:lnTo>
                    <a:lnTo>
                      <a:pt x="3" y="26"/>
                    </a:lnTo>
                    <a:lnTo>
                      <a:pt x="6" y="32"/>
                    </a:lnTo>
                    <a:lnTo>
                      <a:pt x="13" y="32"/>
                    </a:lnTo>
                    <a:lnTo>
                      <a:pt x="16" y="32"/>
                    </a:lnTo>
                    <a:lnTo>
                      <a:pt x="22" y="29"/>
                    </a:lnTo>
                    <a:lnTo>
                      <a:pt x="25" y="26"/>
                    </a:lnTo>
                    <a:lnTo>
                      <a:pt x="28" y="19"/>
                    </a:lnTo>
                    <a:lnTo>
                      <a:pt x="28" y="13"/>
                    </a:lnTo>
                    <a:lnTo>
                      <a:pt x="25" y="7"/>
                    </a:lnTo>
                    <a:lnTo>
                      <a:pt x="22" y="3"/>
                    </a:lnTo>
                    <a:lnTo>
                      <a:pt x="16" y="0"/>
                    </a:lnTo>
                    <a:lnTo>
                      <a:pt x="13" y="0"/>
                    </a:lnTo>
                    <a:lnTo>
                      <a:pt x="6" y="3"/>
                    </a:lnTo>
                    <a:lnTo>
                      <a:pt x="3" y="7"/>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32" name="Freeform 475"/>
              <p:cNvSpPr>
                <a:spLocks/>
              </p:cNvSpPr>
              <p:nvPr/>
            </p:nvSpPr>
            <p:spPr bwMode="auto">
              <a:xfrm>
                <a:off x="1263650" y="4775201"/>
                <a:ext cx="90488" cy="69850"/>
              </a:xfrm>
              <a:custGeom>
                <a:avLst/>
                <a:gdLst>
                  <a:gd name="T0" fmla="*/ 0 w 57"/>
                  <a:gd name="T1" fmla="*/ 22 h 44"/>
                  <a:gd name="T2" fmla="*/ 54 w 57"/>
                  <a:gd name="T3" fmla="*/ 44 h 44"/>
                  <a:gd name="T4" fmla="*/ 57 w 57"/>
                  <a:gd name="T5" fmla="*/ 22 h 44"/>
                  <a:gd name="T6" fmla="*/ 3 w 57"/>
                  <a:gd name="T7" fmla="*/ 0 h 44"/>
                  <a:gd name="T8" fmla="*/ 0 w 57"/>
                  <a:gd name="T9" fmla="*/ 22 h 44"/>
                  <a:gd name="T10" fmla="*/ 0 60000 65536"/>
                  <a:gd name="T11" fmla="*/ 0 60000 65536"/>
                  <a:gd name="T12" fmla="*/ 0 60000 65536"/>
                  <a:gd name="T13" fmla="*/ 0 60000 65536"/>
                  <a:gd name="T14" fmla="*/ 0 60000 65536"/>
                  <a:gd name="T15" fmla="*/ 0 w 57"/>
                  <a:gd name="T16" fmla="*/ 0 h 44"/>
                  <a:gd name="T17" fmla="*/ 57 w 57"/>
                  <a:gd name="T18" fmla="*/ 44 h 44"/>
                </a:gdLst>
                <a:ahLst/>
                <a:cxnLst>
                  <a:cxn ang="T10">
                    <a:pos x="T0" y="T1"/>
                  </a:cxn>
                  <a:cxn ang="T11">
                    <a:pos x="T2" y="T3"/>
                  </a:cxn>
                  <a:cxn ang="T12">
                    <a:pos x="T4" y="T5"/>
                  </a:cxn>
                  <a:cxn ang="T13">
                    <a:pos x="T6" y="T7"/>
                  </a:cxn>
                  <a:cxn ang="T14">
                    <a:pos x="T8" y="T9"/>
                  </a:cxn>
                </a:cxnLst>
                <a:rect l="T15" t="T16" r="T17" b="T18"/>
                <a:pathLst>
                  <a:path w="57" h="44">
                    <a:moveTo>
                      <a:pt x="0" y="22"/>
                    </a:moveTo>
                    <a:lnTo>
                      <a:pt x="54" y="44"/>
                    </a:lnTo>
                    <a:lnTo>
                      <a:pt x="57" y="22"/>
                    </a:lnTo>
                    <a:lnTo>
                      <a:pt x="3" y="0"/>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33" name="Freeform 476"/>
              <p:cNvSpPr>
                <a:spLocks/>
              </p:cNvSpPr>
              <p:nvPr/>
            </p:nvSpPr>
            <p:spPr bwMode="auto">
              <a:xfrm>
                <a:off x="1158875" y="4714876"/>
                <a:ext cx="95250" cy="90488"/>
              </a:xfrm>
              <a:custGeom>
                <a:avLst/>
                <a:gdLst>
                  <a:gd name="T0" fmla="*/ 0 w 60"/>
                  <a:gd name="T1" fmla="*/ 35 h 57"/>
                  <a:gd name="T2" fmla="*/ 57 w 60"/>
                  <a:gd name="T3" fmla="*/ 57 h 57"/>
                  <a:gd name="T4" fmla="*/ 60 w 60"/>
                  <a:gd name="T5" fmla="*/ 22 h 57"/>
                  <a:gd name="T6" fmla="*/ 6 w 60"/>
                  <a:gd name="T7" fmla="*/ 0 h 57"/>
                  <a:gd name="T8" fmla="*/ 0 w 60"/>
                  <a:gd name="T9" fmla="*/ 35 h 57"/>
                  <a:gd name="T10" fmla="*/ 0 60000 65536"/>
                  <a:gd name="T11" fmla="*/ 0 60000 65536"/>
                  <a:gd name="T12" fmla="*/ 0 60000 65536"/>
                  <a:gd name="T13" fmla="*/ 0 60000 65536"/>
                  <a:gd name="T14" fmla="*/ 0 60000 65536"/>
                  <a:gd name="T15" fmla="*/ 0 w 60"/>
                  <a:gd name="T16" fmla="*/ 0 h 57"/>
                  <a:gd name="T17" fmla="*/ 60 w 60"/>
                  <a:gd name="T18" fmla="*/ 57 h 57"/>
                </a:gdLst>
                <a:ahLst/>
                <a:cxnLst>
                  <a:cxn ang="T10">
                    <a:pos x="T0" y="T1"/>
                  </a:cxn>
                  <a:cxn ang="T11">
                    <a:pos x="T2" y="T3"/>
                  </a:cxn>
                  <a:cxn ang="T12">
                    <a:pos x="T4" y="T5"/>
                  </a:cxn>
                  <a:cxn ang="T13">
                    <a:pos x="T6" y="T7"/>
                  </a:cxn>
                  <a:cxn ang="T14">
                    <a:pos x="T8" y="T9"/>
                  </a:cxn>
                </a:cxnLst>
                <a:rect l="T15" t="T16" r="T17" b="T18"/>
                <a:pathLst>
                  <a:path w="60" h="57">
                    <a:moveTo>
                      <a:pt x="0" y="35"/>
                    </a:moveTo>
                    <a:lnTo>
                      <a:pt x="57" y="57"/>
                    </a:lnTo>
                    <a:lnTo>
                      <a:pt x="60" y="22"/>
                    </a:lnTo>
                    <a:lnTo>
                      <a:pt x="6" y="0"/>
                    </a:lnTo>
                    <a:lnTo>
                      <a:pt x="0"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34" name="Freeform 477"/>
              <p:cNvSpPr>
                <a:spLocks/>
              </p:cNvSpPr>
              <p:nvPr/>
            </p:nvSpPr>
            <p:spPr bwMode="auto">
              <a:xfrm>
                <a:off x="1058863" y="4673601"/>
                <a:ext cx="95250" cy="90488"/>
              </a:xfrm>
              <a:custGeom>
                <a:avLst/>
                <a:gdLst>
                  <a:gd name="T0" fmla="*/ 0 w 60"/>
                  <a:gd name="T1" fmla="*/ 35 h 57"/>
                  <a:gd name="T2" fmla="*/ 57 w 60"/>
                  <a:gd name="T3" fmla="*/ 57 h 57"/>
                  <a:gd name="T4" fmla="*/ 60 w 60"/>
                  <a:gd name="T5" fmla="*/ 23 h 57"/>
                  <a:gd name="T6" fmla="*/ 6 w 60"/>
                  <a:gd name="T7" fmla="*/ 0 h 57"/>
                  <a:gd name="T8" fmla="*/ 0 w 60"/>
                  <a:gd name="T9" fmla="*/ 35 h 57"/>
                  <a:gd name="T10" fmla="*/ 0 60000 65536"/>
                  <a:gd name="T11" fmla="*/ 0 60000 65536"/>
                  <a:gd name="T12" fmla="*/ 0 60000 65536"/>
                  <a:gd name="T13" fmla="*/ 0 60000 65536"/>
                  <a:gd name="T14" fmla="*/ 0 60000 65536"/>
                  <a:gd name="T15" fmla="*/ 0 w 60"/>
                  <a:gd name="T16" fmla="*/ 0 h 57"/>
                  <a:gd name="T17" fmla="*/ 60 w 60"/>
                  <a:gd name="T18" fmla="*/ 57 h 57"/>
                </a:gdLst>
                <a:ahLst/>
                <a:cxnLst>
                  <a:cxn ang="T10">
                    <a:pos x="T0" y="T1"/>
                  </a:cxn>
                  <a:cxn ang="T11">
                    <a:pos x="T2" y="T3"/>
                  </a:cxn>
                  <a:cxn ang="T12">
                    <a:pos x="T4" y="T5"/>
                  </a:cxn>
                  <a:cxn ang="T13">
                    <a:pos x="T6" y="T7"/>
                  </a:cxn>
                  <a:cxn ang="T14">
                    <a:pos x="T8" y="T9"/>
                  </a:cxn>
                </a:cxnLst>
                <a:rect l="T15" t="T16" r="T17" b="T18"/>
                <a:pathLst>
                  <a:path w="60" h="57">
                    <a:moveTo>
                      <a:pt x="0" y="35"/>
                    </a:moveTo>
                    <a:lnTo>
                      <a:pt x="57" y="57"/>
                    </a:lnTo>
                    <a:lnTo>
                      <a:pt x="60" y="23"/>
                    </a:lnTo>
                    <a:lnTo>
                      <a:pt x="6" y="0"/>
                    </a:lnTo>
                    <a:lnTo>
                      <a:pt x="0"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35" name="Freeform 478"/>
              <p:cNvSpPr>
                <a:spLocks/>
              </p:cNvSpPr>
              <p:nvPr/>
            </p:nvSpPr>
            <p:spPr bwMode="auto">
              <a:xfrm>
                <a:off x="2147888" y="4884738"/>
                <a:ext cx="533400" cy="196850"/>
              </a:xfrm>
              <a:custGeom>
                <a:avLst/>
                <a:gdLst>
                  <a:gd name="T0" fmla="*/ 301 w 336"/>
                  <a:gd name="T1" fmla="*/ 13 h 124"/>
                  <a:gd name="T2" fmla="*/ 263 w 336"/>
                  <a:gd name="T3" fmla="*/ 26 h 124"/>
                  <a:gd name="T4" fmla="*/ 225 w 336"/>
                  <a:gd name="T5" fmla="*/ 38 h 124"/>
                  <a:gd name="T6" fmla="*/ 187 w 336"/>
                  <a:gd name="T7" fmla="*/ 51 h 124"/>
                  <a:gd name="T8" fmla="*/ 149 w 336"/>
                  <a:gd name="T9" fmla="*/ 64 h 124"/>
                  <a:gd name="T10" fmla="*/ 111 w 336"/>
                  <a:gd name="T11" fmla="*/ 76 h 124"/>
                  <a:gd name="T12" fmla="*/ 73 w 336"/>
                  <a:gd name="T13" fmla="*/ 89 h 124"/>
                  <a:gd name="T14" fmla="*/ 35 w 336"/>
                  <a:gd name="T15" fmla="*/ 102 h 124"/>
                  <a:gd name="T16" fmla="*/ 3 w 336"/>
                  <a:gd name="T17" fmla="*/ 111 h 124"/>
                  <a:gd name="T18" fmla="*/ 0 w 336"/>
                  <a:gd name="T19" fmla="*/ 124 h 124"/>
                  <a:gd name="T20" fmla="*/ 0 w 336"/>
                  <a:gd name="T21" fmla="*/ 124 h 124"/>
                  <a:gd name="T22" fmla="*/ 7 w 336"/>
                  <a:gd name="T23" fmla="*/ 124 h 124"/>
                  <a:gd name="T24" fmla="*/ 10 w 336"/>
                  <a:gd name="T25" fmla="*/ 114 h 124"/>
                  <a:gd name="T26" fmla="*/ 35 w 336"/>
                  <a:gd name="T27" fmla="*/ 108 h 124"/>
                  <a:gd name="T28" fmla="*/ 73 w 336"/>
                  <a:gd name="T29" fmla="*/ 95 h 124"/>
                  <a:gd name="T30" fmla="*/ 111 w 336"/>
                  <a:gd name="T31" fmla="*/ 83 h 124"/>
                  <a:gd name="T32" fmla="*/ 149 w 336"/>
                  <a:gd name="T33" fmla="*/ 70 h 124"/>
                  <a:gd name="T34" fmla="*/ 187 w 336"/>
                  <a:gd name="T35" fmla="*/ 57 h 124"/>
                  <a:gd name="T36" fmla="*/ 225 w 336"/>
                  <a:gd name="T37" fmla="*/ 45 h 124"/>
                  <a:gd name="T38" fmla="*/ 263 w 336"/>
                  <a:gd name="T39" fmla="*/ 32 h 124"/>
                  <a:gd name="T40" fmla="*/ 301 w 336"/>
                  <a:gd name="T41" fmla="*/ 19 h 124"/>
                  <a:gd name="T42" fmla="*/ 329 w 336"/>
                  <a:gd name="T43" fmla="*/ 10 h 124"/>
                  <a:gd name="T44" fmla="*/ 326 w 336"/>
                  <a:gd name="T45" fmla="*/ 19 h 124"/>
                  <a:gd name="T46" fmla="*/ 336 w 336"/>
                  <a:gd name="T47" fmla="*/ 16 h 124"/>
                  <a:gd name="T48" fmla="*/ 336 w 336"/>
                  <a:gd name="T49" fmla="*/ 0 h 124"/>
                  <a:gd name="T50" fmla="*/ 336 w 336"/>
                  <a:gd name="T51" fmla="*/ 0 h 124"/>
                  <a:gd name="T52" fmla="*/ 301 w 336"/>
                  <a:gd name="T53" fmla="*/ 13 h 1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36"/>
                  <a:gd name="T82" fmla="*/ 0 h 124"/>
                  <a:gd name="T83" fmla="*/ 336 w 336"/>
                  <a:gd name="T84" fmla="*/ 124 h 12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36" h="124">
                    <a:moveTo>
                      <a:pt x="301" y="13"/>
                    </a:moveTo>
                    <a:lnTo>
                      <a:pt x="263" y="26"/>
                    </a:lnTo>
                    <a:lnTo>
                      <a:pt x="225" y="38"/>
                    </a:lnTo>
                    <a:lnTo>
                      <a:pt x="187" y="51"/>
                    </a:lnTo>
                    <a:lnTo>
                      <a:pt x="149" y="64"/>
                    </a:lnTo>
                    <a:lnTo>
                      <a:pt x="111" y="76"/>
                    </a:lnTo>
                    <a:lnTo>
                      <a:pt x="73" y="89"/>
                    </a:lnTo>
                    <a:lnTo>
                      <a:pt x="35" y="102"/>
                    </a:lnTo>
                    <a:lnTo>
                      <a:pt x="3" y="111"/>
                    </a:lnTo>
                    <a:lnTo>
                      <a:pt x="0" y="124"/>
                    </a:lnTo>
                    <a:lnTo>
                      <a:pt x="7" y="124"/>
                    </a:lnTo>
                    <a:lnTo>
                      <a:pt x="10" y="114"/>
                    </a:lnTo>
                    <a:lnTo>
                      <a:pt x="35" y="108"/>
                    </a:lnTo>
                    <a:lnTo>
                      <a:pt x="73" y="95"/>
                    </a:lnTo>
                    <a:lnTo>
                      <a:pt x="111" y="83"/>
                    </a:lnTo>
                    <a:lnTo>
                      <a:pt x="149" y="70"/>
                    </a:lnTo>
                    <a:lnTo>
                      <a:pt x="187" y="57"/>
                    </a:lnTo>
                    <a:lnTo>
                      <a:pt x="225" y="45"/>
                    </a:lnTo>
                    <a:lnTo>
                      <a:pt x="263" y="32"/>
                    </a:lnTo>
                    <a:lnTo>
                      <a:pt x="301" y="19"/>
                    </a:lnTo>
                    <a:lnTo>
                      <a:pt x="329" y="10"/>
                    </a:lnTo>
                    <a:lnTo>
                      <a:pt x="326" y="19"/>
                    </a:lnTo>
                    <a:lnTo>
                      <a:pt x="336" y="16"/>
                    </a:lnTo>
                    <a:lnTo>
                      <a:pt x="336" y="0"/>
                    </a:lnTo>
                    <a:lnTo>
                      <a:pt x="301" y="13"/>
                    </a:lnTo>
                    <a:close/>
                  </a:path>
                </a:pathLst>
              </a:custGeom>
              <a:solidFill>
                <a:srgbClr val="2626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36" name="Freeform 479"/>
              <p:cNvSpPr>
                <a:spLocks/>
              </p:cNvSpPr>
              <p:nvPr/>
            </p:nvSpPr>
            <p:spPr bwMode="auto">
              <a:xfrm>
                <a:off x="2159000" y="4900613"/>
                <a:ext cx="511175" cy="180975"/>
              </a:xfrm>
              <a:custGeom>
                <a:avLst/>
                <a:gdLst>
                  <a:gd name="T0" fmla="*/ 275 w 322"/>
                  <a:gd name="T1" fmla="*/ 16 h 114"/>
                  <a:gd name="T2" fmla="*/ 218 w 322"/>
                  <a:gd name="T3" fmla="*/ 35 h 114"/>
                  <a:gd name="T4" fmla="*/ 161 w 322"/>
                  <a:gd name="T5" fmla="*/ 54 h 114"/>
                  <a:gd name="T6" fmla="*/ 104 w 322"/>
                  <a:gd name="T7" fmla="*/ 73 h 114"/>
                  <a:gd name="T8" fmla="*/ 47 w 322"/>
                  <a:gd name="T9" fmla="*/ 92 h 114"/>
                  <a:gd name="T10" fmla="*/ 3 w 322"/>
                  <a:gd name="T11" fmla="*/ 104 h 114"/>
                  <a:gd name="T12" fmla="*/ 0 w 322"/>
                  <a:gd name="T13" fmla="*/ 114 h 114"/>
                  <a:gd name="T14" fmla="*/ 44 w 322"/>
                  <a:gd name="T15" fmla="*/ 98 h 114"/>
                  <a:gd name="T16" fmla="*/ 101 w 322"/>
                  <a:gd name="T17" fmla="*/ 79 h 114"/>
                  <a:gd name="T18" fmla="*/ 158 w 322"/>
                  <a:gd name="T19" fmla="*/ 60 h 114"/>
                  <a:gd name="T20" fmla="*/ 272 w 322"/>
                  <a:gd name="T21" fmla="*/ 22 h 114"/>
                  <a:gd name="T22" fmla="*/ 319 w 322"/>
                  <a:gd name="T23" fmla="*/ 9 h 114"/>
                  <a:gd name="T24" fmla="*/ 322 w 322"/>
                  <a:gd name="T25" fmla="*/ 0 h 114"/>
                  <a:gd name="T26" fmla="*/ 275 w 322"/>
                  <a:gd name="T27" fmla="*/ 16 h 1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2"/>
                  <a:gd name="T43" fmla="*/ 0 h 114"/>
                  <a:gd name="T44" fmla="*/ 322 w 322"/>
                  <a:gd name="T45" fmla="*/ 114 h 1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2" h="114">
                    <a:moveTo>
                      <a:pt x="275" y="16"/>
                    </a:moveTo>
                    <a:lnTo>
                      <a:pt x="218" y="35"/>
                    </a:lnTo>
                    <a:lnTo>
                      <a:pt x="161" y="54"/>
                    </a:lnTo>
                    <a:lnTo>
                      <a:pt x="104" y="73"/>
                    </a:lnTo>
                    <a:lnTo>
                      <a:pt x="47" y="92"/>
                    </a:lnTo>
                    <a:lnTo>
                      <a:pt x="3" y="104"/>
                    </a:lnTo>
                    <a:lnTo>
                      <a:pt x="0" y="114"/>
                    </a:lnTo>
                    <a:lnTo>
                      <a:pt x="44" y="98"/>
                    </a:lnTo>
                    <a:lnTo>
                      <a:pt x="101" y="79"/>
                    </a:lnTo>
                    <a:lnTo>
                      <a:pt x="158" y="60"/>
                    </a:lnTo>
                    <a:lnTo>
                      <a:pt x="272" y="22"/>
                    </a:lnTo>
                    <a:lnTo>
                      <a:pt x="319" y="9"/>
                    </a:lnTo>
                    <a:lnTo>
                      <a:pt x="322" y="0"/>
                    </a:lnTo>
                    <a:lnTo>
                      <a:pt x="275"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37" name="Freeform 480"/>
              <p:cNvSpPr>
                <a:spLocks/>
              </p:cNvSpPr>
              <p:nvPr/>
            </p:nvSpPr>
            <p:spPr bwMode="auto">
              <a:xfrm>
                <a:off x="2871788" y="4814888"/>
                <a:ext cx="65088" cy="50800"/>
              </a:xfrm>
              <a:custGeom>
                <a:avLst/>
                <a:gdLst>
                  <a:gd name="T0" fmla="*/ 31 w 41"/>
                  <a:gd name="T1" fmla="*/ 0 h 32"/>
                  <a:gd name="T2" fmla="*/ 3 w 41"/>
                  <a:gd name="T3" fmla="*/ 13 h 32"/>
                  <a:gd name="T4" fmla="*/ 0 w 41"/>
                  <a:gd name="T5" fmla="*/ 32 h 32"/>
                  <a:gd name="T6" fmla="*/ 28 w 41"/>
                  <a:gd name="T7" fmla="*/ 19 h 32"/>
                  <a:gd name="T8" fmla="*/ 28 w 41"/>
                  <a:gd name="T9" fmla="*/ 19 h 32"/>
                  <a:gd name="T10" fmla="*/ 38 w 41"/>
                  <a:gd name="T11" fmla="*/ 16 h 32"/>
                  <a:gd name="T12" fmla="*/ 41 w 41"/>
                  <a:gd name="T13" fmla="*/ 6 h 32"/>
                  <a:gd name="T14" fmla="*/ 41 w 41"/>
                  <a:gd name="T15" fmla="*/ 6 h 32"/>
                  <a:gd name="T16" fmla="*/ 38 w 41"/>
                  <a:gd name="T17" fmla="*/ 3 h 32"/>
                  <a:gd name="T18" fmla="*/ 31 w 41"/>
                  <a:gd name="T19" fmla="*/ 0 h 32"/>
                  <a:gd name="T20" fmla="*/ 31 w 41"/>
                  <a:gd name="T21" fmla="*/ 0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
                  <a:gd name="T34" fmla="*/ 0 h 32"/>
                  <a:gd name="T35" fmla="*/ 41 w 41"/>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 h="32">
                    <a:moveTo>
                      <a:pt x="31" y="0"/>
                    </a:moveTo>
                    <a:lnTo>
                      <a:pt x="3" y="13"/>
                    </a:lnTo>
                    <a:lnTo>
                      <a:pt x="0" y="32"/>
                    </a:lnTo>
                    <a:lnTo>
                      <a:pt x="28" y="19"/>
                    </a:lnTo>
                    <a:lnTo>
                      <a:pt x="38" y="16"/>
                    </a:lnTo>
                    <a:lnTo>
                      <a:pt x="41" y="6"/>
                    </a:lnTo>
                    <a:lnTo>
                      <a:pt x="38" y="3"/>
                    </a:lnTo>
                    <a:lnTo>
                      <a:pt x="31"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38" name="Freeform 481"/>
              <p:cNvSpPr>
                <a:spLocks/>
              </p:cNvSpPr>
              <p:nvPr/>
            </p:nvSpPr>
            <p:spPr bwMode="auto">
              <a:xfrm>
                <a:off x="2806700" y="4835526"/>
                <a:ext cx="69850" cy="49213"/>
              </a:xfrm>
              <a:custGeom>
                <a:avLst/>
                <a:gdLst>
                  <a:gd name="T0" fmla="*/ 3 w 44"/>
                  <a:gd name="T1" fmla="*/ 12 h 31"/>
                  <a:gd name="T2" fmla="*/ 0 w 44"/>
                  <a:gd name="T3" fmla="*/ 31 h 31"/>
                  <a:gd name="T4" fmla="*/ 41 w 44"/>
                  <a:gd name="T5" fmla="*/ 19 h 31"/>
                  <a:gd name="T6" fmla="*/ 44 w 44"/>
                  <a:gd name="T7" fmla="*/ 0 h 31"/>
                  <a:gd name="T8" fmla="*/ 3 w 44"/>
                  <a:gd name="T9" fmla="*/ 12 h 31"/>
                  <a:gd name="T10" fmla="*/ 0 60000 65536"/>
                  <a:gd name="T11" fmla="*/ 0 60000 65536"/>
                  <a:gd name="T12" fmla="*/ 0 60000 65536"/>
                  <a:gd name="T13" fmla="*/ 0 60000 65536"/>
                  <a:gd name="T14" fmla="*/ 0 60000 65536"/>
                  <a:gd name="T15" fmla="*/ 0 w 44"/>
                  <a:gd name="T16" fmla="*/ 0 h 31"/>
                  <a:gd name="T17" fmla="*/ 44 w 44"/>
                  <a:gd name="T18" fmla="*/ 31 h 31"/>
                </a:gdLst>
                <a:ahLst/>
                <a:cxnLst>
                  <a:cxn ang="T10">
                    <a:pos x="T0" y="T1"/>
                  </a:cxn>
                  <a:cxn ang="T11">
                    <a:pos x="T2" y="T3"/>
                  </a:cxn>
                  <a:cxn ang="T12">
                    <a:pos x="T4" y="T5"/>
                  </a:cxn>
                  <a:cxn ang="T13">
                    <a:pos x="T6" y="T7"/>
                  </a:cxn>
                  <a:cxn ang="T14">
                    <a:pos x="T8" y="T9"/>
                  </a:cxn>
                </a:cxnLst>
                <a:rect l="T15" t="T16" r="T17" b="T18"/>
                <a:pathLst>
                  <a:path w="44" h="31">
                    <a:moveTo>
                      <a:pt x="3" y="12"/>
                    </a:moveTo>
                    <a:lnTo>
                      <a:pt x="0" y="31"/>
                    </a:lnTo>
                    <a:lnTo>
                      <a:pt x="41" y="19"/>
                    </a:lnTo>
                    <a:lnTo>
                      <a:pt x="44" y="0"/>
                    </a:lnTo>
                    <a:lnTo>
                      <a:pt x="3" y="12"/>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39" name="Freeform 482"/>
              <p:cNvSpPr>
                <a:spLocks/>
              </p:cNvSpPr>
              <p:nvPr/>
            </p:nvSpPr>
            <p:spPr bwMode="auto">
              <a:xfrm>
                <a:off x="2746375" y="4854576"/>
                <a:ext cx="65088" cy="46038"/>
              </a:xfrm>
              <a:custGeom>
                <a:avLst/>
                <a:gdLst>
                  <a:gd name="T0" fmla="*/ 9 w 41"/>
                  <a:gd name="T1" fmla="*/ 10 h 29"/>
                  <a:gd name="T2" fmla="*/ 9 w 41"/>
                  <a:gd name="T3" fmla="*/ 10 h 29"/>
                  <a:gd name="T4" fmla="*/ 3 w 41"/>
                  <a:gd name="T5" fmla="*/ 16 h 29"/>
                  <a:gd name="T6" fmla="*/ 0 w 41"/>
                  <a:gd name="T7" fmla="*/ 22 h 29"/>
                  <a:gd name="T8" fmla="*/ 0 w 41"/>
                  <a:gd name="T9" fmla="*/ 22 h 29"/>
                  <a:gd name="T10" fmla="*/ 3 w 41"/>
                  <a:gd name="T11" fmla="*/ 29 h 29"/>
                  <a:gd name="T12" fmla="*/ 9 w 41"/>
                  <a:gd name="T13" fmla="*/ 29 h 29"/>
                  <a:gd name="T14" fmla="*/ 38 w 41"/>
                  <a:gd name="T15" fmla="*/ 19 h 29"/>
                  <a:gd name="T16" fmla="*/ 41 w 41"/>
                  <a:gd name="T17" fmla="*/ 0 h 29"/>
                  <a:gd name="T18" fmla="*/ 9 w 41"/>
                  <a:gd name="T19" fmla="*/ 10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9"/>
                  <a:gd name="T32" fmla="*/ 41 w 41"/>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9">
                    <a:moveTo>
                      <a:pt x="9" y="10"/>
                    </a:moveTo>
                    <a:lnTo>
                      <a:pt x="9" y="10"/>
                    </a:lnTo>
                    <a:lnTo>
                      <a:pt x="3" y="16"/>
                    </a:lnTo>
                    <a:lnTo>
                      <a:pt x="0" y="22"/>
                    </a:lnTo>
                    <a:lnTo>
                      <a:pt x="3" y="29"/>
                    </a:lnTo>
                    <a:lnTo>
                      <a:pt x="9" y="29"/>
                    </a:lnTo>
                    <a:lnTo>
                      <a:pt x="38" y="19"/>
                    </a:lnTo>
                    <a:lnTo>
                      <a:pt x="41" y="0"/>
                    </a:lnTo>
                    <a:lnTo>
                      <a:pt x="9"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40" name="Freeform 483"/>
              <p:cNvSpPr>
                <a:spLocks/>
              </p:cNvSpPr>
              <p:nvPr/>
            </p:nvSpPr>
            <p:spPr bwMode="auto">
              <a:xfrm>
                <a:off x="2760663" y="4824413"/>
                <a:ext cx="166688" cy="71438"/>
              </a:xfrm>
              <a:custGeom>
                <a:avLst/>
                <a:gdLst>
                  <a:gd name="T0" fmla="*/ 101 w 105"/>
                  <a:gd name="T1" fmla="*/ 0 h 45"/>
                  <a:gd name="T2" fmla="*/ 92 w 105"/>
                  <a:gd name="T3" fmla="*/ 4 h 45"/>
                  <a:gd name="T4" fmla="*/ 79 w 105"/>
                  <a:gd name="T5" fmla="*/ 7 h 45"/>
                  <a:gd name="T6" fmla="*/ 54 w 105"/>
                  <a:gd name="T7" fmla="*/ 16 h 45"/>
                  <a:gd name="T8" fmla="*/ 38 w 105"/>
                  <a:gd name="T9" fmla="*/ 23 h 45"/>
                  <a:gd name="T10" fmla="*/ 13 w 105"/>
                  <a:gd name="T11" fmla="*/ 32 h 45"/>
                  <a:gd name="T12" fmla="*/ 7 w 105"/>
                  <a:gd name="T13" fmla="*/ 35 h 45"/>
                  <a:gd name="T14" fmla="*/ 7 w 105"/>
                  <a:gd name="T15" fmla="*/ 35 h 45"/>
                  <a:gd name="T16" fmla="*/ 0 w 105"/>
                  <a:gd name="T17" fmla="*/ 38 h 45"/>
                  <a:gd name="T18" fmla="*/ 0 w 105"/>
                  <a:gd name="T19" fmla="*/ 41 h 45"/>
                  <a:gd name="T20" fmla="*/ 0 w 105"/>
                  <a:gd name="T21" fmla="*/ 41 h 45"/>
                  <a:gd name="T22" fmla="*/ 0 w 105"/>
                  <a:gd name="T23" fmla="*/ 41 h 45"/>
                  <a:gd name="T24" fmla="*/ 0 w 105"/>
                  <a:gd name="T25" fmla="*/ 45 h 45"/>
                  <a:gd name="T26" fmla="*/ 3 w 105"/>
                  <a:gd name="T27" fmla="*/ 45 h 45"/>
                  <a:gd name="T28" fmla="*/ 10 w 105"/>
                  <a:gd name="T29" fmla="*/ 41 h 45"/>
                  <a:gd name="T30" fmla="*/ 26 w 105"/>
                  <a:gd name="T31" fmla="*/ 38 h 45"/>
                  <a:gd name="T32" fmla="*/ 51 w 105"/>
                  <a:gd name="T33" fmla="*/ 29 h 45"/>
                  <a:gd name="T34" fmla="*/ 63 w 105"/>
                  <a:gd name="T35" fmla="*/ 26 h 45"/>
                  <a:gd name="T36" fmla="*/ 79 w 105"/>
                  <a:gd name="T37" fmla="*/ 19 h 45"/>
                  <a:gd name="T38" fmla="*/ 92 w 105"/>
                  <a:gd name="T39" fmla="*/ 16 h 45"/>
                  <a:gd name="T40" fmla="*/ 98 w 105"/>
                  <a:gd name="T41" fmla="*/ 13 h 45"/>
                  <a:gd name="T42" fmla="*/ 98 w 105"/>
                  <a:gd name="T43" fmla="*/ 13 h 45"/>
                  <a:gd name="T44" fmla="*/ 101 w 105"/>
                  <a:gd name="T45" fmla="*/ 10 h 45"/>
                  <a:gd name="T46" fmla="*/ 105 w 105"/>
                  <a:gd name="T47" fmla="*/ 4 h 45"/>
                  <a:gd name="T48" fmla="*/ 105 w 105"/>
                  <a:gd name="T49" fmla="*/ 4 h 45"/>
                  <a:gd name="T50" fmla="*/ 105 w 105"/>
                  <a:gd name="T51" fmla="*/ 4 h 45"/>
                  <a:gd name="T52" fmla="*/ 105 w 105"/>
                  <a:gd name="T53" fmla="*/ 0 h 45"/>
                  <a:gd name="T54" fmla="*/ 101 w 105"/>
                  <a:gd name="T55" fmla="*/ 0 h 45"/>
                  <a:gd name="T56" fmla="*/ 101 w 105"/>
                  <a:gd name="T57" fmla="*/ 0 h 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5"/>
                  <a:gd name="T88" fmla="*/ 0 h 45"/>
                  <a:gd name="T89" fmla="*/ 105 w 105"/>
                  <a:gd name="T90" fmla="*/ 45 h 4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5" h="45">
                    <a:moveTo>
                      <a:pt x="101" y="0"/>
                    </a:moveTo>
                    <a:lnTo>
                      <a:pt x="92" y="4"/>
                    </a:lnTo>
                    <a:lnTo>
                      <a:pt x="79" y="7"/>
                    </a:lnTo>
                    <a:lnTo>
                      <a:pt x="54" y="16"/>
                    </a:lnTo>
                    <a:lnTo>
                      <a:pt x="38" y="23"/>
                    </a:lnTo>
                    <a:lnTo>
                      <a:pt x="13" y="32"/>
                    </a:lnTo>
                    <a:lnTo>
                      <a:pt x="7" y="35"/>
                    </a:lnTo>
                    <a:lnTo>
                      <a:pt x="0" y="38"/>
                    </a:lnTo>
                    <a:lnTo>
                      <a:pt x="0" y="41"/>
                    </a:lnTo>
                    <a:lnTo>
                      <a:pt x="0" y="45"/>
                    </a:lnTo>
                    <a:lnTo>
                      <a:pt x="3" y="45"/>
                    </a:lnTo>
                    <a:lnTo>
                      <a:pt x="10" y="41"/>
                    </a:lnTo>
                    <a:lnTo>
                      <a:pt x="26" y="38"/>
                    </a:lnTo>
                    <a:lnTo>
                      <a:pt x="51" y="29"/>
                    </a:lnTo>
                    <a:lnTo>
                      <a:pt x="63" y="26"/>
                    </a:lnTo>
                    <a:lnTo>
                      <a:pt x="79" y="19"/>
                    </a:lnTo>
                    <a:lnTo>
                      <a:pt x="92" y="16"/>
                    </a:lnTo>
                    <a:lnTo>
                      <a:pt x="98" y="13"/>
                    </a:lnTo>
                    <a:lnTo>
                      <a:pt x="101" y="10"/>
                    </a:lnTo>
                    <a:lnTo>
                      <a:pt x="105" y="4"/>
                    </a:lnTo>
                    <a:lnTo>
                      <a:pt x="105" y="0"/>
                    </a:lnTo>
                    <a:lnTo>
                      <a:pt x="10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41" name="Rectangle 484"/>
              <p:cNvSpPr>
                <a:spLocks noChangeArrowheads="1"/>
              </p:cNvSpPr>
              <p:nvPr/>
            </p:nvSpPr>
            <p:spPr bwMode="auto">
              <a:xfrm>
                <a:off x="2760663" y="4889501"/>
                <a:ext cx="1588" cy="1588"/>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ko-KR" altLang="ko-KR"/>
              </a:p>
            </p:txBody>
          </p:sp>
          <p:sp>
            <p:nvSpPr>
              <p:cNvPr id="15542" name="Freeform 552"/>
              <p:cNvSpPr>
                <a:spLocks/>
              </p:cNvSpPr>
              <p:nvPr/>
            </p:nvSpPr>
            <p:spPr bwMode="auto">
              <a:xfrm>
                <a:off x="646113" y="4538663"/>
                <a:ext cx="9525" cy="9525"/>
              </a:xfrm>
              <a:custGeom>
                <a:avLst/>
                <a:gdLst>
                  <a:gd name="T0" fmla="*/ 6 w 6"/>
                  <a:gd name="T1" fmla="*/ 3 h 6"/>
                  <a:gd name="T2" fmla="*/ 6 w 6"/>
                  <a:gd name="T3" fmla="*/ 3 h 6"/>
                  <a:gd name="T4" fmla="*/ 6 w 6"/>
                  <a:gd name="T5" fmla="*/ 3 h 6"/>
                  <a:gd name="T6" fmla="*/ 3 w 6"/>
                  <a:gd name="T7" fmla="*/ 6 h 6"/>
                  <a:gd name="T8" fmla="*/ 3 w 6"/>
                  <a:gd name="T9" fmla="*/ 6 h 6"/>
                  <a:gd name="T10" fmla="*/ 0 w 6"/>
                  <a:gd name="T11" fmla="*/ 0 h 6"/>
                  <a:gd name="T12" fmla="*/ 0 w 6"/>
                  <a:gd name="T13" fmla="*/ 0 h 6"/>
                  <a:gd name="T14" fmla="*/ 3 w 6"/>
                  <a:gd name="T15" fmla="*/ 0 h 6"/>
                  <a:gd name="T16" fmla="*/ 6 w 6"/>
                  <a:gd name="T17" fmla="*/ 0 h 6"/>
                  <a:gd name="T18" fmla="*/ 6 w 6"/>
                  <a:gd name="T19" fmla="*/ 0 h 6"/>
                  <a:gd name="T20" fmla="*/ 6 w 6"/>
                  <a:gd name="T21" fmla="*/ 3 h 6"/>
                  <a:gd name="T22" fmla="*/ 6 w 6"/>
                  <a:gd name="T23" fmla="*/ 3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6"/>
                  <a:gd name="T38" fmla="*/ 6 w 6"/>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6">
                    <a:moveTo>
                      <a:pt x="6" y="3"/>
                    </a:moveTo>
                    <a:lnTo>
                      <a:pt x="6" y="3"/>
                    </a:lnTo>
                    <a:lnTo>
                      <a:pt x="3" y="6"/>
                    </a:lnTo>
                    <a:lnTo>
                      <a:pt x="0" y="0"/>
                    </a:lnTo>
                    <a:lnTo>
                      <a:pt x="3" y="0"/>
                    </a:lnTo>
                    <a:lnTo>
                      <a:pt x="6"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43" name="Freeform 553"/>
              <p:cNvSpPr>
                <a:spLocks/>
              </p:cNvSpPr>
              <p:nvPr/>
            </p:nvSpPr>
            <p:spPr bwMode="auto">
              <a:xfrm>
                <a:off x="661988" y="4543426"/>
                <a:ext cx="9525" cy="9525"/>
              </a:xfrm>
              <a:custGeom>
                <a:avLst/>
                <a:gdLst>
                  <a:gd name="T0" fmla="*/ 6 w 6"/>
                  <a:gd name="T1" fmla="*/ 3 h 6"/>
                  <a:gd name="T2" fmla="*/ 6 w 6"/>
                  <a:gd name="T3" fmla="*/ 3 h 6"/>
                  <a:gd name="T4" fmla="*/ 3 w 6"/>
                  <a:gd name="T5" fmla="*/ 6 h 6"/>
                  <a:gd name="T6" fmla="*/ 3 w 6"/>
                  <a:gd name="T7" fmla="*/ 6 h 6"/>
                  <a:gd name="T8" fmla="*/ 0 w 6"/>
                  <a:gd name="T9" fmla="*/ 0 h 6"/>
                  <a:gd name="T10" fmla="*/ 0 w 6"/>
                  <a:gd name="T11" fmla="*/ 0 h 6"/>
                  <a:gd name="T12" fmla="*/ 3 w 6"/>
                  <a:gd name="T13" fmla="*/ 0 h 6"/>
                  <a:gd name="T14" fmla="*/ 3 w 6"/>
                  <a:gd name="T15" fmla="*/ 0 h 6"/>
                  <a:gd name="T16" fmla="*/ 6 w 6"/>
                  <a:gd name="T17" fmla="*/ 3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6"/>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44" name="Freeform 554"/>
              <p:cNvSpPr>
                <a:spLocks/>
              </p:cNvSpPr>
              <p:nvPr/>
            </p:nvSpPr>
            <p:spPr bwMode="auto">
              <a:xfrm>
                <a:off x="676275" y="4548188"/>
                <a:ext cx="9525" cy="11113"/>
              </a:xfrm>
              <a:custGeom>
                <a:avLst/>
                <a:gdLst>
                  <a:gd name="T0" fmla="*/ 6 w 6"/>
                  <a:gd name="T1" fmla="*/ 3 h 7"/>
                  <a:gd name="T2" fmla="*/ 6 w 6"/>
                  <a:gd name="T3" fmla="*/ 3 h 7"/>
                  <a:gd name="T4" fmla="*/ 0 w 6"/>
                  <a:gd name="T5" fmla="*/ 7 h 7"/>
                  <a:gd name="T6" fmla="*/ 0 w 6"/>
                  <a:gd name="T7" fmla="*/ 7 h 7"/>
                  <a:gd name="T8" fmla="*/ 0 w 6"/>
                  <a:gd name="T9" fmla="*/ 0 h 7"/>
                  <a:gd name="T10" fmla="*/ 0 w 6"/>
                  <a:gd name="T11" fmla="*/ 0 h 7"/>
                  <a:gd name="T12" fmla="*/ 3 w 6"/>
                  <a:gd name="T13" fmla="*/ 0 h 7"/>
                  <a:gd name="T14" fmla="*/ 3 w 6"/>
                  <a:gd name="T15" fmla="*/ 0 h 7"/>
                  <a:gd name="T16" fmla="*/ 6 w 6"/>
                  <a:gd name="T17" fmla="*/ 3 h 7"/>
                  <a:gd name="T18" fmla="*/ 6 w 6"/>
                  <a:gd name="T19" fmla="*/ 3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7"/>
                  <a:gd name="T32" fmla="*/ 6 w 6"/>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7">
                    <a:moveTo>
                      <a:pt x="6" y="3"/>
                    </a:moveTo>
                    <a:lnTo>
                      <a:pt x="6" y="3"/>
                    </a:lnTo>
                    <a:lnTo>
                      <a:pt x="0" y="7"/>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45" name="Freeform 555"/>
              <p:cNvSpPr>
                <a:spLocks/>
              </p:cNvSpPr>
              <p:nvPr/>
            </p:nvSpPr>
            <p:spPr bwMode="auto">
              <a:xfrm>
                <a:off x="685800" y="4552951"/>
                <a:ext cx="11113" cy="11113"/>
              </a:xfrm>
              <a:custGeom>
                <a:avLst/>
                <a:gdLst>
                  <a:gd name="T0" fmla="*/ 7 w 7"/>
                  <a:gd name="T1" fmla="*/ 4 h 7"/>
                  <a:gd name="T2" fmla="*/ 7 w 7"/>
                  <a:gd name="T3" fmla="*/ 4 h 7"/>
                  <a:gd name="T4" fmla="*/ 7 w 7"/>
                  <a:gd name="T5" fmla="*/ 4 h 7"/>
                  <a:gd name="T6" fmla="*/ 4 w 7"/>
                  <a:gd name="T7" fmla="*/ 7 h 7"/>
                  <a:gd name="T8" fmla="*/ 4 w 7"/>
                  <a:gd name="T9" fmla="*/ 7 h 7"/>
                  <a:gd name="T10" fmla="*/ 0 w 7"/>
                  <a:gd name="T11" fmla="*/ 0 h 7"/>
                  <a:gd name="T12" fmla="*/ 0 w 7"/>
                  <a:gd name="T13" fmla="*/ 0 h 7"/>
                  <a:gd name="T14" fmla="*/ 7 w 7"/>
                  <a:gd name="T15" fmla="*/ 0 h 7"/>
                  <a:gd name="T16" fmla="*/ 7 w 7"/>
                  <a:gd name="T17" fmla="*/ 0 h 7"/>
                  <a:gd name="T18" fmla="*/ 7 w 7"/>
                  <a:gd name="T19" fmla="*/ 4 h 7"/>
                  <a:gd name="T20" fmla="*/ 7 w 7"/>
                  <a:gd name="T21" fmla="*/ 4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7"/>
                  <a:gd name="T35" fmla="*/ 7 w 7"/>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7">
                    <a:moveTo>
                      <a:pt x="7" y="4"/>
                    </a:moveTo>
                    <a:lnTo>
                      <a:pt x="7" y="4"/>
                    </a:lnTo>
                    <a:lnTo>
                      <a:pt x="4" y="7"/>
                    </a:lnTo>
                    <a:lnTo>
                      <a:pt x="0" y="0"/>
                    </a:lnTo>
                    <a:lnTo>
                      <a:pt x="7" y="0"/>
                    </a:lnTo>
                    <a:lnTo>
                      <a:pt x="7"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46" name="Freeform 556"/>
              <p:cNvSpPr>
                <a:spLocks/>
              </p:cNvSpPr>
              <p:nvPr/>
            </p:nvSpPr>
            <p:spPr bwMode="auto">
              <a:xfrm>
                <a:off x="701675" y="4559301"/>
                <a:ext cx="9525" cy="9525"/>
              </a:xfrm>
              <a:custGeom>
                <a:avLst/>
                <a:gdLst>
                  <a:gd name="T0" fmla="*/ 6 w 6"/>
                  <a:gd name="T1" fmla="*/ 3 h 6"/>
                  <a:gd name="T2" fmla="*/ 6 w 6"/>
                  <a:gd name="T3" fmla="*/ 3 h 6"/>
                  <a:gd name="T4" fmla="*/ 6 w 6"/>
                  <a:gd name="T5" fmla="*/ 3 h 6"/>
                  <a:gd name="T6" fmla="*/ 3 w 6"/>
                  <a:gd name="T7" fmla="*/ 6 h 6"/>
                  <a:gd name="T8" fmla="*/ 3 w 6"/>
                  <a:gd name="T9" fmla="*/ 6 h 6"/>
                  <a:gd name="T10" fmla="*/ 0 w 6"/>
                  <a:gd name="T11" fmla="*/ 0 h 6"/>
                  <a:gd name="T12" fmla="*/ 0 w 6"/>
                  <a:gd name="T13" fmla="*/ 0 h 6"/>
                  <a:gd name="T14" fmla="*/ 3 w 6"/>
                  <a:gd name="T15" fmla="*/ 0 h 6"/>
                  <a:gd name="T16" fmla="*/ 3 w 6"/>
                  <a:gd name="T17" fmla="*/ 0 h 6"/>
                  <a:gd name="T18" fmla="*/ 6 w 6"/>
                  <a:gd name="T19" fmla="*/ 3 h 6"/>
                  <a:gd name="T20" fmla="*/ 6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3"/>
                    </a:moveTo>
                    <a:lnTo>
                      <a:pt x="6" y="3"/>
                    </a:lnTo>
                    <a:lnTo>
                      <a:pt x="3" y="6"/>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47" name="Freeform 557"/>
              <p:cNvSpPr>
                <a:spLocks/>
              </p:cNvSpPr>
              <p:nvPr/>
            </p:nvSpPr>
            <p:spPr bwMode="auto">
              <a:xfrm>
                <a:off x="715963" y="4564063"/>
                <a:ext cx="11113" cy="9525"/>
              </a:xfrm>
              <a:custGeom>
                <a:avLst/>
                <a:gdLst>
                  <a:gd name="T0" fmla="*/ 7 w 7"/>
                  <a:gd name="T1" fmla="*/ 3 h 6"/>
                  <a:gd name="T2" fmla="*/ 7 w 7"/>
                  <a:gd name="T3" fmla="*/ 3 h 6"/>
                  <a:gd name="T4" fmla="*/ 4 w 7"/>
                  <a:gd name="T5" fmla="*/ 3 h 6"/>
                  <a:gd name="T6" fmla="*/ 0 w 7"/>
                  <a:gd name="T7" fmla="*/ 6 h 6"/>
                  <a:gd name="T8" fmla="*/ 0 w 7"/>
                  <a:gd name="T9" fmla="*/ 6 h 6"/>
                  <a:gd name="T10" fmla="*/ 0 w 7"/>
                  <a:gd name="T11" fmla="*/ 0 h 6"/>
                  <a:gd name="T12" fmla="*/ 0 w 7"/>
                  <a:gd name="T13" fmla="*/ 0 h 6"/>
                  <a:gd name="T14" fmla="*/ 4 w 7"/>
                  <a:gd name="T15" fmla="*/ 0 h 6"/>
                  <a:gd name="T16" fmla="*/ 4 w 7"/>
                  <a:gd name="T17" fmla="*/ 0 h 6"/>
                  <a:gd name="T18" fmla="*/ 7 w 7"/>
                  <a:gd name="T19" fmla="*/ 3 h 6"/>
                  <a:gd name="T20" fmla="*/ 7 w 7"/>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3"/>
                    </a:moveTo>
                    <a:lnTo>
                      <a:pt x="7" y="3"/>
                    </a:lnTo>
                    <a:lnTo>
                      <a:pt x="4" y="3"/>
                    </a:lnTo>
                    <a:lnTo>
                      <a:pt x="0" y="6"/>
                    </a:lnTo>
                    <a:lnTo>
                      <a:pt x="0" y="0"/>
                    </a:lnTo>
                    <a:lnTo>
                      <a:pt x="4" y="0"/>
                    </a:lnTo>
                    <a:lnTo>
                      <a:pt x="7"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48" name="Freeform 558"/>
              <p:cNvSpPr>
                <a:spLocks/>
              </p:cNvSpPr>
              <p:nvPr/>
            </p:nvSpPr>
            <p:spPr bwMode="auto">
              <a:xfrm>
                <a:off x="731838" y="4568826"/>
                <a:ext cx="4763" cy="9525"/>
              </a:xfrm>
              <a:custGeom>
                <a:avLst/>
                <a:gdLst>
                  <a:gd name="T0" fmla="*/ 3 w 3"/>
                  <a:gd name="T1" fmla="*/ 3 h 6"/>
                  <a:gd name="T2" fmla="*/ 3 w 3"/>
                  <a:gd name="T3" fmla="*/ 3 h 6"/>
                  <a:gd name="T4" fmla="*/ 3 w 3"/>
                  <a:gd name="T5" fmla="*/ 6 h 6"/>
                  <a:gd name="T6" fmla="*/ 0 w 3"/>
                  <a:gd name="T7" fmla="*/ 6 h 6"/>
                  <a:gd name="T8" fmla="*/ 0 w 3"/>
                  <a:gd name="T9" fmla="*/ 6 h 6"/>
                  <a:gd name="T10" fmla="*/ 0 w 3"/>
                  <a:gd name="T11" fmla="*/ 0 h 6"/>
                  <a:gd name="T12" fmla="*/ 0 w 3"/>
                  <a:gd name="T13" fmla="*/ 0 h 6"/>
                  <a:gd name="T14" fmla="*/ 0 w 3"/>
                  <a:gd name="T15" fmla="*/ 0 h 6"/>
                  <a:gd name="T16" fmla="*/ 3 w 3"/>
                  <a:gd name="T17" fmla="*/ 0 h 6"/>
                  <a:gd name="T18" fmla="*/ 3 w 3"/>
                  <a:gd name="T19" fmla="*/ 0 h 6"/>
                  <a:gd name="T20" fmla="*/ 3 w 3"/>
                  <a:gd name="T21" fmla="*/ 3 h 6"/>
                  <a:gd name="T22" fmla="*/ 3 w 3"/>
                  <a:gd name="T23" fmla="*/ 3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
                  <a:gd name="T37" fmla="*/ 0 h 6"/>
                  <a:gd name="T38" fmla="*/ 3 w 3"/>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 h="6">
                    <a:moveTo>
                      <a:pt x="3" y="3"/>
                    </a:moveTo>
                    <a:lnTo>
                      <a:pt x="3" y="3"/>
                    </a:lnTo>
                    <a:lnTo>
                      <a:pt x="3" y="6"/>
                    </a:lnTo>
                    <a:lnTo>
                      <a:pt x="0" y="6"/>
                    </a:lnTo>
                    <a:lnTo>
                      <a:pt x="0" y="0"/>
                    </a:lnTo>
                    <a:lnTo>
                      <a:pt x="3" y="0"/>
                    </a:lnTo>
                    <a:lnTo>
                      <a:pt x="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49" name="Freeform 559"/>
              <p:cNvSpPr>
                <a:spLocks/>
              </p:cNvSpPr>
              <p:nvPr/>
            </p:nvSpPr>
            <p:spPr bwMode="auto">
              <a:xfrm>
                <a:off x="741363" y="4573588"/>
                <a:ext cx="11113" cy="9525"/>
              </a:xfrm>
              <a:custGeom>
                <a:avLst/>
                <a:gdLst>
                  <a:gd name="T0" fmla="*/ 7 w 7"/>
                  <a:gd name="T1" fmla="*/ 3 h 6"/>
                  <a:gd name="T2" fmla="*/ 7 w 7"/>
                  <a:gd name="T3" fmla="*/ 3 h 6"/>
                  <a:gd name="T4" fmla="*/ 3 w 7"/>
                  <a:gd name="T5" fmla="*/ 6 h 6"/>
                  <a:gd name="T6" fmla="*/ 3 w 7"/>
                  <a:gd name="T7" fmla="*/ 6 h 6"/>
                  <a:gd name="T8" fmla="*/ 0 w 7"/>
                  <a:gd name="T9" fmla="*/ 0 h 6"/>
                  <a:gd name="T10" fmla="*/ 0 w 7"/>
                  <a:gd name="T11" fmla="*/ 0 h 6"/>
                  <a:gd name="T12" fmla="*/ 3 w 7"/>
                  <a:gd name="T13" fmla="*/ 0 h 6"/>
                  <a:gd name="T14" fmla="*/ 7 w 7"/>
                  <a:gd name="T15" fmla="*/ 0 h 6"/>
                  <a:gd name="T16" fmla="*/ 7 w 7"/>
                  <a:gd name="T17" fmla="*/ 0 h 6"/>
                  <a:gd name="T18" fmla="*/ 7 w 7"/>
                  <a:gd name="T19" fmla="*/ 3 h 6"/>
                  <a:gd name="T20" fmla="*/ 7 w 7"/>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3"/>
                    </a:moveTo>
                    <a:lnTo>
                      <a:pt x="7" y="3"/>
                    </a:lnTo>
                    <a:lnTo>
                      <a:pt x="3" y="6"/>
                    </a:lnTo>
                    <a:lnTo>
                      <a:pt x="0" y="0"/>
                    </a:lnTo>
                    <a:lnTo>
                      <a:pt x="3" y="0"/>
                    </a:lnTo>
                    <a:lnTo>
                      <a:pt x="7" y="0"/>
                    </a:lnTo>
                    <a:lnTo>
                      <a:pt x="7"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50" name="Freeform 560"/>
              <p:cNvSpPr>
                <a:spLocks/>
              </p:cNvSpPr>
              <p:nvPr/>
            </p:nvSpPr>
            <p:spPr bwMode="auto">
              <a:xfrm>
                <a:off x="757238" y="4578351"/>
                <a:ext cx="9525" cy="11113"/>
              </a:xfrm>
              <a:custGeom>
                <a:avLst/>
                <a:gdLst>
                  <a:gd name="T0" fmla="*/ 6 w 6"/>
                  <a:gd name="T1" fmla="*/ 3 h 7"/>
                  <a:gd name="T2" fmla="*/ 6 w 6"/>
                  <a:gd name="T3" fmla="*/ 3 h 7"/>
                  <a:gd name="T4" fmla="*/ 3 w 6"/>
                  <a:gd name="T5" fmla="*/ 7 h 7"/>
                  <a:gd name="T6" fmla="*/ 3 w 6"/>
                  <a:gd name="T7" fmla="*/ 7 h 7"/>
                  <a:gd name="T8" fmla="*/ 0 w 6"/>
                  <a:gd name="T9" fmla="*/ 0 h 7"/>
                  <a:gd name="T10" fmla="*/ 0 w 6"/>
                  <a:gd name="T11" fmla="*/ 0 h 7"/>
                  <a:gd name="T12" fmla="*/ 3 w 6"/>
                  <a:gd name="T13" fmla="*/ 0 h 7"/>
                  <a:gd name="T14" fmla="*/ 3 w 6"/>
                  <a:gd name="T15" fmla="*/ 0 h 7"/>
                  <a:gd name="T16" fmla="*/ 6 w 6"/>
                  <a:gd name="T17" fmla="*/ 3 h 7"/>
                  <a:gd name="T18" fmla="*/ 6 w 6"/>
                  <a:gd name="T19" fmla="*/ 3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7"/>
                  <a:gd name="T32" fmla="*/ 6 w 6"/>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7">
                    <a:moveTo>
                      <a:pt x="6" y="3"/>
                    </a:moveTo>
                    <a:lnTo>
                      <a:pt x="6" y="3"/>
                    </a:lnTo>
                    <a:lnTo>
                      <a:pt x="3" y="7"/>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51" name="Freeform 561"/>
              <p:cNvSpPr>
                <a:spLocks/>
              </p:cNvSpPr>
              <p:nvPr/>
            </p:nvSpPr>
            <p:spPr bwMode="auto">
              <a:xfrm>
                <a:off x="771525" y="4583113"/>
                <a:ext cx="11113" cy="11113"/>
              </a:xfrm>
              <a:custGeom>
                <a:avLst/>
                <a:gdLst>
                  <a:gd name="T0" fmla="*/ 7 w 7"/>
                  <a:gd name="T1" fmla="*/ 4 h 7"/>
                  <a:gd name="T2" fmla="*/ 7 w 7"/>
                  <a:gd name="T3" fmla="*/ 4 h 7"/>
                  <a:gd name="T4" fmla="*/ 0 w 7"/>
                  <a:gd name="T5" fmla="*/ 7 h 7"/>
                  <a:gd name="T6" fmla="*/ 0 w 7"/>
                  <a:gd name="T7" fmla="*/ 7 h 7"/>
                  <a:gd name="T8" fmla="*/ 0 w 7"/>
                  <a:gd name="T9" fmla="*/ 0 h 7"/>
                  <a:gd name="T10" fmla="*/ 0 w 7"/>
                  <a:gd name="T11" fmla="*/ 0 h 7"/>
                  <a:gd name="T12" fmla="*/ 0 w 7"/>
                  <a:gd name="T13" fmla="*/ 0 h 7"/>
                  <a:gd name="T14" fmla="*/ 3 w 7"/>
                  <a:gd name="T15" fmla="*/ 0 h 7"/>
                  <a:gd name="T16" fmla="*/ 3 w 7"/>
                  <a:gd name="T17" fmla="*/ 0 h 7"/>
                  <a:gd name="T18" fmla="*/ 7 w 7"/>
                  <a:gd name="T19" fmla="*/ 4 h 7"/>
                  <a:gd name="T20" fmla="*/ 7 w 7"/>
                  <a:gd name="T21" fmla="*/ 4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7"/>
                  <a:gd name="T35" fmla="*/ 7 w 7"/>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7">
                    <a:moveTo>
                      <a:pt x="7" y="4"/>
                    </a:moveTo>
                    <a:lnTo>
                      <a:pt x="7" y="4"/>
                    </a:lnTo>
                    <a:lnTo>
                      <a:pt x="0" y="7"/>
                    </a:lnTo>
                    <a:lnTo>
                      <a:pt x="0" y="0"/>
                    </a:lnTo>
                    <a:lnTo>
                      <a:pt x="3" y="0"/>
                    </a:lnTo>
                    <a:lnTo>
                      <a:pt x="7"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52" name="Freeform 562"/>
              <p:cNvSpPr>
                <a:spLocks/>
              </p:cNvSpPr>
              <p:nvPr/>
            </p:nvSpPr>
            <p:spPr bwMode="auto">
              <a:xfrm>
                <a:off x="641350" y="4559301"/>
                <a:ext cx="9525" cy="9525"/>
              </a:xfrm>
              <a:custGeom>
                <a:avLst/>
                <a:gdLst>
                  <a:gd name="T0" fmla="*/ 6 w 6"/>
                  <a:gd name="T1" fmla="*/ 6 h 6"/>
                  <a:gd name="T2" fmla="*/ 6 w 6"/>
                  <a:gd name="T3" fmla="*/ 6 h 6"/>
                  <a:gd name="T4" fmla="*/ 3 w 6"/>
                  <a:gd name="T5" fmla="*/ 6 h 6"/>
                  <a:gd name="T6" fmla="*/ 0 w 6"/>
                  <a:gd name="T7" fmla="*/ 6 h 6"/>
                  <a:gd name="T8" fmla="*/ 0 w 6"/>
                  <a:gd name="T9" fmla="*/ 6 h 6"/>
                  <a:gd name="T10" fmla="*/ 0 w 6"/>
                  <a:gd name="T11" fmla="*/ 3 h 6"/>
                  <a:gd name="T12" fmla="*/ 0 w 6"/>
                  <a:gd name="T13" fmla="*/ 3 h 6"/>
                  <a:gd name="T14" fmla="*/ 3 w 6"/>
                  <a:gd name="T15" fmla="*/ 0 h 6"/>
                  <a:gd name="T16" fmla="*/ 3 w 6"/>
                  <a:gd name="T17" fmla="*/ 0 h 6"/>
                  <a:gd name="T18" fmla="*/ 6 w 6"/>
                  <a:gd name="T19" fmla="*/ 6 h 6"/>
                  <a:gd name="T20" fmla="*/ 6 w 6"/>
                  <a:gd name="T21" fmla="*/ 6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6"/>
                    </a:moveTo>
                    <a:lnTo>
                      <a:pt x="6" y="6"/>
                    </a:lnTo>
                    <a:lnTo>
                      <a:pt x="3" y="6"/>
                    </a:lnTo>
                    <a:lnTo>
                      <a:pt x="0" y="6"/>
                    </a:lnTo>
                    <a:lnTo>
                      <a:pt x="0" y="3"/>
                    </a:lnTo>
                    <a:lnTo>
                      <a:pt x="3" y="0"/>
                    </a:lnTo>
                    <a:lnTo>
                      <a:pt x="6"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53" name="Freeform 563"/>
              <p:cNvSpPr>
                <a:spLocks/>
              </p:cNvSpPr>
              <p:nvPr/>
            </p:nvSpPr>
            <p:spPr bwMode="auto">
              <a:xfrm>
                <a:off x="650875" y="4564063"/>
                <a:ext cx="11113" cy="9525"/>
              </a:xfrm>
              <a:custGeom>
                <a:avLst/>
                <a:gdLst>
                  <a:gd name="T0" fmla="*/ 7 w 7"/>
                  <a:gd name="T1" fmla="*/ 6 h 6"/>
                  <a:gd name="T2" fmla="*/ 7 w 7"/>
                  <a:gd name="T3" fmla="*/ 6 h 6"/>
                  <a:gd name="T4" fmla="*/ 3 w 7"/>
                  <a:gd name="T5" fmla="*/ 6 h 6"/>
                  <a:gd name="T6" fmla="*/ 3 w 7"/>
                  <a:gd name="T7" fmla="*/ 6 h 6"/>
                  <a:gd name="T8" fmla="*/ 0 w 7"/>
                  <a:gd name="T9" fmla="*/ 3 h 6"/>
                  <a:gd name="T10" fmla="*/ 0 w 7"/>
                  <a:gd name="T11" fmla="*/ 3 h 6"/>
                  <a:gd name="T12" fmla="*/ 7 w 7"/>
                  <a:gd name="T13" fmla="*/ 0 h 6"/>
                  <a:gd name="T14" fmla="*/ 7 w 7"/>
                  <a:gd name="T15" fmla="*/ 0 h 6"/>
                  <a:gd name="T16" fmla="*/ 7 w 7"/>
                  <a:gd name="T17" fmla="*/ 6 h 6"/>
                  <a:gd name="T18" fmla="*/ 7 w 7"/>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6"/>
                  <a:gd name="T32" fmla="*/ 7 w 7"/>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6">
                    <a:moveTo>
                      <a:pt x="7" y="6"/>
                    </a:moveTo>
                    <a:lnTo>
                      <a:pt x="7" y="6"/>
                    </a:lnTo>
                    <a:lnTo>
                      <a:pt x="3" y="6"/>
                    </a:lnTo>
                    <a:lnTo>
                      <a:pt x="0" y="3"/>
                    </a:lnTo>
                    <a:lnTo>
                      <a:pt x="7" y="0"/>
                    </a:lnTo>
                    <a:lnTo>
                      <a:pt x="7"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54" name="Freeform 564"/>
              <p:cNvSpPr>
                <a:spLocks/>
              </p:cNvSpPr>
              <p:nvPr/>
            </p:nvSpPr>
            <p:spPr bwMode="auto">
              <a:xfrm>
                <a:off x="666750" y="4573588"/>
                <a:ext cx="9525" cy="4763"/>
              </a:xfrm>
              <a:custGeom>
                <a:avLst/>
                <a:gdLst>
                  <a:gd name="T0" fmla="*/ 6 w 6"/>
                  <a:gd name="T1" fmla="*/ 3 h 3"/>
                  <a:gd name="T2" fmla="*/ 6 w 6"/>
                  <a:gd name="T3" fmla="*/ 3 h 3"/>
                  <a:gd name="T4" fmla="*/ 3 w 6"/>
                  <a:gd name="T5" fmla="*/ 3 h 3"/>
                  <a:gd name="T6" fmla="*/ 3 w 6"/>
                  <a:gd name="T7" fmla="*/ 3 h 3"/>
                  <a:gd name="T8" fmla="*/ 3 w 6"/>
                  <a:gd name="T9" fmla="*/ 3 h 3"/>
                  <a:gd name="T10" fmla="*/ 0 w 6"/>
                  <a:gd name="T11" fmla="*/ 0 h 3"/>
                  <a:gd name="T12" fmla="*/ 0 w 6"/>
                  <a:gd name="T13" fmla="*/ 0 h 3"/>
                  <a:gd name="T14" fmla="*/ 3 w 6"/>
                  <a:gd name="T15" fmla="*/ 0 h 3"/>
                  <a:gd name="T16" fmla="*/ 3 w 6"/>
                  <a:gd name="T17" fmla="*/ 0 h 3"/>
                  <a:gd name="T18" fmla="*/ 6 w 6"/>
                  <a:gd name="T19" fmla="*/ 3 h 3"/>
                  <a:gd name="T20" fmla="*/ 6 w 6"/>
                  <a:gd name="T21" fmla="*/ 3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3"/>
                  <a:gd name="T35" fmla="*/ 6 w 6"/>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3">
                    <a:moveTo>
                      <a:pt x="6" y="3"/>
                    </a:moveTo>
                    <a:lnTo>
                      <a:pt x="6" y="3"/>
                    </a:lnTo>
                    <a:lnTo>
                      <a:pt x="3" y="3"/>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55" name="Freeform 565"/>
              <p:cNvSpPr>
                <a:spLocks/>
              </p:cNvSpPr>
              <p:nvPr/>
            </p:nvSpPr>
            <p:spPr bwMode="auto">
              <a:xfrm>
                <a:off x="681038" y="4578351"/>
                <a:ext cx="11113" cy="4763"/>
              </a:xfrm>
              <a:custGeom>
                <a:avLst/>
                <a:gdLst>
                  <a:gd name="T0" fmla="*/ 7 w 7"/>
                  <a:gd name="T1" fmla="*/ 3 h 3"/>
                  <a:gd name="T2" fmla="*/ 7 w 7"/>
                  <a:gd name="T3" fmla="*/ 3 h 3"/>
                  <a:gd name="T4" fmla="*/ 3 w 7"/>
                  <a:gd name="T5" fmla="*/ 3 h 3"/>
                  <a:gd name="T6" fmla="*/ 0 w 7"/>
                  <a:gd name="T7" fmla="*/ 3 h 3"/>
                  <a:gd name="T8" fmla="*/ 0 w 7"/>
                  <a:gd name="T9" fmla="*/ 3 h 3"/>
                  <a:gd name="T10" fmla="*/ 0 w 7"/>
                  <a:gd name="T11" fmla="*/ 0 h 3"/>
                  <a:gd name="T12" fmla="*/ 0 w 7"/>
                  <a:gd name="T13" fmla="*/ 0 h 3"/>
                  <a:gd name="T14" fmla="*/ 3 w 7"/>
                  <a:gd name="T15" fmla="*/ 0 h 3"/>
                  <a:gd name="T16" fmla="*/ 3 w 7"/>
                  <a:gd name="T17" fmla="*/ 0 h 3"/>
                  <a:gd name="T18" fmla="*/ 7 w 7"/>
                  <a:gd name="T19" fmla="*/ 3 h 3"/>
                  <a:gd name="T20" fmla="*/ 7 w 7"/>
                  <a:gd name="T21" fmla="*/ 3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3"/>
                  <a:gd name="T35" fmla="*/ 7 w 7"/>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3">
                    <a:moveTo>
                      <a:pt x="7" y="3"/>
                    </a:moveTo>
                    <a:lnTo>
                      <a:pt x="7" y="3"/>
                    </a:lnTo>
                    <a:lnTo>
                      <a:pt x="3" y="3"/>
                    </a:lnTo>
                    <a:lnTo>
                      <a:pt x="0" y="3"/>
                    </a:lnTo>
                    <a:lnTo>
                      <a:pt x="0" y="0"/>
                    </a:lnTo>
                    <a:lnTo>
                      <a:pt x="3" y="0"/>
                    </a:lnTo>
                    <a:lnTo>
                      <a:pt x="7"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56" name="Freeform 566"/>
              <p:cNvSpPr>
                <a:spLocks/>
              </p:cNvSpPr>
              <p:nvPr/>
            </p:nvSpPr>
            <p:spPr bwMode="auto">
              <a:xfrm>
                <a:off x="692150" y="4583113"/>
                <a:ext cx="9525" cy="6350"/>
              </a:xfrm>
              <a:custGeom>
                <a:avLst/>
                <a:gdLst>
                  <a:gd name="T0" fmla="*/ 6 w 6"/>
                  <a:gd name="T1" fmla="*/ 4 h 4"/>
                  <a:gd name="T2" fmla="*/ 6 w 6"/>
                  <a:gd name="T3" fmla="*/ 4 h 4"/>
                  <a:gd name="T4" fmla="*/ 3 w 6"/>
                  <a:gd name="T5" fmla="*/ 4 h 4"/>
                  <a:gd name="T6" fmla="*/ 3 w 6"/>
                  <a:gd name="T7" fmla="*/ 4 h 4"/>
                  <a:gd name="T8" fmla="*/ 0 w 6"/>
                  <a:gd name="T9" fmla="*/ 0 h 4"/>
                  <a:gd name="T10" fmla="*/ 0 w 6"/>
                  <a:gd name="T11" fmla="*/ 0 h 4"/>
                  <a:gd name="T12" fmla="*/ 6 w 6"/>
                  <a:gd name="T13" fmla="*/ 0 h 4"/>
                  <a:gd name="T14" fmla="*/ 6 w 6"/>
                  <a:gd name="T15" fmla="*/ 0 h 4"/>
                  <a:gd name="T16" fmla="*/ 6 w 6"/>
                  <a:gd name="T17" fmla="*/ 4 h 4"/>
                  <a:gd name="T18" fmla="*/ 6 w 6"/>
                  <a:gd name="T19" fmla="*/ 4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
                  <a:gd name="T32" fmla="*/ 6 w 6"/>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
                    <a:moveTo>
                      <a:pt x="6" y="4"/>
                    </a:moveTo>
                    <a:lnTo>
                      <a:pt x="6" y="4"/>
                    </a:lnTo>
                    <a:lnTo>
                      <a:pt x="3" y="4"/>
                    </a:lnTo>
                    <a:lnTo>
                      <a:pt x="0" y="0"/>
                    </a:lnTo>
                    <a:lnTo>
                      <a:pt x="6" y="0"/>
                    </a:ln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57" name="Freeform 567"/>
              <p:cNvSpPr>
                <a:spLocks/>
              </p:cNvSpPr>
              <p:nvPr/>
            </p:nvSpPr>
            <p:spPr bwMode="auto">
              <a:xfrm>
                <a:off x="706438" y="4589463"/>
                <a:ext cx="9525" cy="4763"/>
              </a:xfrm>
              <a:custGeom>
                <a:avLst/>
                <a:gdLst>
                  <a:gd name="T0" fmla="*/ 6 w 6"/>
                  <a:gd name="T1" fmla="*/ 3 h 3"/>
                  <a:gd name="T2" fmla="*/ 6 w 6"/>
                  <a:gd name="T3" fmla="*/ 3 h 3"/>
                  <a:gd name="T4" fmla="*/ 6 w 6"/>
                  <a:gd name="T5" fmla="*/ 3 h 3"/>
                  <a:gd name="T6" fmla="*/ 3 w 6"/>
                  <a:gd name="T7" fmla="*/ 3 h 3"/>
                  <a:gd name="T8" fmla="*/ 3 w 6"/>
                  <a:gd name="T9" fmla="*/ 3 h 3"/>
                  <a:gd name="T10" fmla="*/ 0 w 6"/>
                  <a:gd name="T11" fmla="*/ 0 h 3"/>
                  <a:gd name="T12" fmla="*/ 0 w 6"/>
                  <a:gd name="T13" fmla="*/ 0 h 3"/>
                  <a:gd name="T14" fmla="*/ 3 w 6"/>
                  <a:gd name="T15" fmla="*/ 0 h 3"/>
                  <a:gd name="T16" fmla="*/ 3 w 6"/>
                  <a:gd name="T17" fmla="*/ 0 h 3"/>
                  <a:gd name="T18" fmla="*/ 3 w 6"/>
                  <a:gd name="T19" fmla="*/ 0 h 3"/>
                  <a:gd name="T20" fmla="*/ 6 w 6"/>
                  <a:gd name="T21" fmla="*/ 3 h 3"/>
                  <a:gd name="T22" fmla="*/ 6 w 6"/>
                  <a:gd name="T23" fmla="*/ 3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3"/>
                  <a:gd name="T38" fmla="*/ 6 w 6"/>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3">
                    <a:moveTo>
                      <a:pt x="6" y="3"/>
                    </a:moveTo>
                    <a:lnTo>
                      <a:pt x="6" y="3"/>
                    </a:lnTo>
                    <a:lnTo>
                      <a:pt x="3" y="3"/>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58" name="Freeform 568"/>
              <p:cNvSpPr>
                <a:spLocks/>
              </p:cNvSpPr>
              <p:nvPr/>
            </p:nvSpPr>
            <p:spPr bwMode="auto">
              <a:xfrm>
                <a:off x="722313" y="4594226"/>
                <a:ext cx="9525" cy="4763"/>
              </a:xfrm>
              <a:custGeom>
                <a:avLst/>
                <a:gdLst>
                  <a:gd name="T0" fmla="*/ 6 w 6"/>
                  <a:gd name="T1" fmla="*/ 3 h 3"/>
                  <a:gd name="T2" fmla="*/ 6 w 6"/>
                  <a:gd name="T3" fmla="*/ 3 h 3"/>
                  <a:gd name="T4" fmla="*/ 0 w 6"/>
                  <a:gd name="T5" fmla="*/ 3 h 3"/>
                  <a:gd name="T6" fmla="*/ 0 w 6"/>
                  <a:gd name="T7" fmla="*/ 3 h 3"/>
                  <a:gd name="T8" fmla="*/ 0 w 6"/>
                  <a:gd name="T9" fmla="*/ 0 h 3"/>
                  <a:gd name="T10" fmla="*/ 0 w 6"/>
                  <a:gd name="T11" fmla="*/ 0 h 3"/>
                  <a:gd name="T12" fmla="*/ 0 w 6"/>
                  <a:gd name="T13" fmla="*/ 0 h 3"/>
                  <a:gd name="T14" fmla="*/ 3 w 6"/>
                  <a:gd name="T15" fmla="*/ 0 h 3"/>
                  <a:gd name="T16" fmla="*/ 3 w 6"/>
                  <a:gd name="T17" fmla="*/ 0 h 3"/>
                  <a:gd name="T18" fmla="*/ 6 w 6"/>
                  <a:gd name="T19" fmla="*/ 3 h 3"/>
                  <a:gd name="T20" fmla="*/ 6 w 6"/>
                  <a:gd name="T21" fmla="*/ 3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3"/>
                  <a:gd name="T35" fmla="*/ 6 w 6"/>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3">
                    <a:moveTo>
                      <a:pt x="6" y="3"/>
                    </a:moveTo>
                    <a:lnTo>
                      <a:pt x="6" y="3"/>
                    </a:lnTo>
                    <a:lnTo>
                      <a:pt x="0" y="3"/>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59" name="Freeform 569"/>
              <p:cNvSpPr>
                <a:spLocks/>
              </p:cNvSpPr>
              <p:nvPr/>
            </p:nvSpPr>
            <p:spPr bwMode="auto">
              <a:xfrm>
                <a:off x="736600" y="4598988"/>
                <a:ext cx="4763" cy="4763"/>
              </a:xfrm>
              <a:custGeom>
                <a:avLst/>
                <a:gdLst>
                  <a:gd name="T0" fmla="*/ 3 w 3"/>
                  <a:gd name="T1" fmla="*/ 3 h 3"/>
                  <a:gd name="T2" fmla="*/ 3 w 3"/>
                  <a:gd name="T3" fmla="*/ 3 h 3"/>
                  <a:gd name="T4" fmla="*/ 0 w 3"/>
                  <a:gd name="T5" fmla="*/ 3 h 3"/>
                  <a:gd name="T6" fmla="*/ 0 w 3"/>
                  <a:gd name="T7" fmla="*/ 3 h 3"/>
                  <a:gd name="T8" fmla="*/ 0 w 3"/>
                  <a:gd name="T9" fmla="*/ 0 h 3"/>
                  <a:gd name="T10" fmla="*/ 0 w 3"/>
                  <a:gd name="T11" fmla="*/ 0 h 3"/>
                  <a:gd name="T12" fmla="*/ 0 w 3"/>
                  <a:gd name="T13" fmla="*/ 0 h 3"/>
                  <a:gd name="T14" fmla="*/ 3 w 3"/>
                  <a:gd name="T15" fmla="*/ 0 h 3"/>
                  <a:gd name="T16" fmla="*/ 3 w 3"/>
                  <a:gd name="T17" fmla="*/ 0 h 3"/>
                  <a:gd name="T18" fmla="*/ 3 w 3"/>
                  <a:gd name="T19" fmla="*/ 3 h 3"/>
                  <a:gd name="T20" fmla="*/ 3 w 3"/>
                  <a:gd name="T21" fmla="*/ 3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3"/>
                  <a:gd name="T35" fmla="*/ 3 w 3"/>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3">
                    <a:moveTo>
                      <a:pt x="3" y="3"/>
                    </a:moveTo>
                    <a:lnTo>
                      <a:pt x="3" y="3"/>
                    </a:lnTo>
                    <a:lnTo>
                      <a:pt x="0" y="3"/>
                    </a:lnTo>
                    <a:lnTo>
                      <a:pt x="0" y="0"/>
                    </a:lnTo>
                    <a:lnTo>
                      <a:pt x="3" y="0"/>
                    </a:lnTo>
                    <a:lnTo>
                      <a:pt x="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60" name="Freeform 570"/>
              <p:cNvSpPr>
                <a:spLocks/>
              </p:cNvSpPr>
              <p:nvPr/>
            </p:nvSpPr>
            <p:spPr bwMode="auto">
              <a:xfrm>
                <a:off x="746125" y="4603751"/>
                <a:ext cx="11113" cy="4763"/>
              </a:xfrm>
              <a:custGeom>
                <a:avLst/>
                <a:gdLst>
                  <a:gd name="T0" fmla="*/ 7 w 7"/>
                  <a:gd name="T1" fmla="*/ 3 h 3"/>
                  <a:gd name="T2" fmla="*/ 7 w 7"/>
                  <a:gd name="T3" fmla="*/ 3 h 3"/>
                  <a:gd name="T4" fmla="*/ 4 w 7"/>
                  <a:gd name="T5" fmla="*/ 3 h 3"/>
                  <a:gd name="T6" fmla="*/ 4 w 7"/>
                  <a:gd name="T7" fmla="*/ 3 h 3"/>
                  <a:gd name="T8" fmla="*/ 0 w 7"/>
                  <a:gd name="T9" fmla="*/ 0 h 3"/>
                  <a:gd name="T10" fmla="*/ 0 w 7"/>
                  <a:gd name="T11" fmla="*/ 0 h 3"/>
                  <a:gd name="T12" fmla="*/ 4 w 7"/>
                  <a:gd name="T13" fmla="*/ 0 h 3"/>
                  <a:gd name="T14" fmla="*/ 7 w 7"/>
                  <a:gd name="T15" fmla="*/ 0 h 3"/>
                  <a:gd name="T16" fmla="*/ 7 w 7"/>
                  <a:gd name="T17" fmla="*/ 0 h 3"/>
                  <a:gd name="T18" fmla="*/ 7 w 7"/>
                  <a:gd name="T19" fmla="*/ 3 h 3"/>
                  <a:gd name="T20" fmla="*/ 7 w 7"/>
                  <a:gd name="T21" fmla="*/ 3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3"/>
                  <a:gd name="T35" fmla="*/ 7 w 7"/>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3">
                    <a:moveTo>
                      <a:pt x="7" y="3"/>
                    </a:moveTo>
                    <a:lnTo>
                      <a:pt x="7" y="3"/>
                    </a:lnTo>
                    <a:lnTo>
                      <a:pt x="4" y="3"/>
                    </a:lnTo>
                    <a:lnTo>
                      <a:pt x="0" y="0"/>
                    </a:lnTo>
                    <a:lnTo>
                      <a:pt x="4" y="0"/>
                    </a:lnTo>
                    <a:lnTo>
                      <a:pt x="7" y="0"/>
                    </a:lnTo>
                    <a:lnTo>
                      <a:pt x="7"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61" name="Freeform 571"/>
              <p:cNvSpPr>
                <a:spLocks/>
              </p:cNvSpPr>
              <p:nvPr/>
            </p:nvSpPr>
            <p:spPr bwMode="auto">
              <a:xfrm>
                <a:off x="762000" y="4608513"/>
                <a:ext cx="9525" cy="4763"/>
              </a:xfrm>
              <a:custGeom>
                <a:avLst/>
                <a:gdLst>
                  <a:gd name="T0" fmla="*/ 6 w 6"/>
                  <a:gd name="T1" fmla="*/ 3 h 3"/>
                  <a:gd name="T2" fmla="*/ 6 w 6"/>
                  <a:gd name="T3" fmla="*/ 3 h 3"/>
                  <a:gd name="T4" fmla="*/ 3 w 6"/>
                  <a:gd name="T5" fmla="*/ 3 h 3"/>
                  <a:gd name="T6" fmla="*/ 3 w 6"/>
                  <a:gd name="T7" fmla="*/ 3 h 3"/>
                  <a:gd name="T8" fmla="*/ 3 w 6"/>
                  <a:gd name="T9" fmla="*/ 3 h 3"/>
                  <a:gd name="T10" fmla="*/ 0 w 6"/>
                  <a:gd name="T11" fmla="*/ 0 h 3"/>
                  <a:gd name="T12" fmla="*/ 0 w 6"/>
                  <a:gd name="T13" fmla="*/ 0 h 3"/>
                  <a:gd name="T14" fmla="*/ 0 w 6"/>
                  <a:gd name="T15" fmla="*/ 0 h 3"/>
                  <a:gd name="T16" fmla="*/ 3 w 6"/>
                  <a:gd name="T17" fmla="*/ 0 h 3"/>
                  <a:gd name="T18" fmla="*/ 3 w 6"/>
                  <a:gd name="T19" fmla="*/ 0 h 3"/>
                  <a:gd name="T20" fmla="*/ 6 w 6"/>
                  <a:gd name="T21" fmla="*/ 3 h 3"/>
                  <a:gd name="T22" fmla="*/ 6 w 6"/>
                  <a:gd name="T23" fmla="*/ 3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3"/>
                  <a:gd name="T38" fmla="*/ 6 w 6"/>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3">
                    <a:moveTo>
                      <a:pt x="6" y="3"/>
                    </a:moveTo>
                    <a:lnTo>
                      <a:pt x="6" y="3"/>
                    </a:lnTo>
                    <a:lnTo>
                      <a:pt x="3" y="3"/>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62" name="Freeform 572"/>
              <p:cNvSpPr>
                <a:spLocks/>
              </p:cNvSpPr>
              <p:nvPr/>
            </p:nvSpPr>
            <p:spPr bwMode="auto">
              <a:xfrm>
                <a:off x="650875" y="4552951"/>
                <a:ext cx="11113" cy="11113"/>
              </a:xfrm>
              <a:custGeom>
                <a:avLst/>
                <a:gdLst>
                  <a:gd name="T0" fmla="*/ 7 w 7"/>
                  <a:gd name="T1" fmla="*/ 4 h 7"/>
                  <a:gd name="T2" fmla="*/ 7 w 7"/>
                  <a:gd name="T3" fmla="*/ 4 h 7"/>
                  <a:gd name="T4" fmla="*/ 7 w 7"/>
                  <a:gd name="T5" fmla="*/ 7 h 7"/>
                  <a:gd name="T6" fmla="*/ 3 w 7"/>
                  <a:gd name="T7" fmla="*/ 7 h 7"/>
                  <a:gd name="T8" fmla="*/ 3 w 7"/>
                  <a:gd name="T9" fmla="*/ 7 h 7"/>
                  <a:gd name="T10" fmla="*/ 0 w 7"/>
                  <a:gd name="T11" fmla="*/ 0 h 7"/>
                  <a:gd name="T12" fmla="*/ 0 w 7"/>
                  <a:gd name="T13" fmla="*/ 0 h 7"/>
                  <a:gd name="T14" fmla="*/ 3 w 7"/>
                  <a:gd name="T15" fmla="*/ 0 h 7"/>
                  <a:gd name="T16" fmla="*/ 3 w 7"/>
                  <a:gd name="T17" fmla="*/ 0 h 7"/>
                  <a:gd name="T18" fmla="*/ 3 w 7"/>
                  <a:gd name="T19" fmla="*/ 0 h 7"/>
                  <a:gd name="T20" fmla="*/ 7 w 7"/>
                  <a:gd name="T21" fmla="*/ 4 h 7"/>
                  <a:gd name="T22" fmla="*/ 7 w 7"/>
                  <a:gd name="T23" fmla="*/ 4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7"/>
                  <a:gd name="T38" fmla="*/ 7 w 7"/>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7">
                    <a:moveTo>
                      <a:pt x="7" y="4"/>
                    </a:moveTo>
                    <a:lnTo>
                      <a:pt x="7" y="4"/>
                    </a:lnTo>
                    <a:lnTo>
                      <a:pt x="7" y="7"/>
                    </a:lnTo>
                    <a:lnTo>
                      <a:pt x="3" y="7"/>
                    </a:lnTo>
                    <a:lnTo>
                      <a:pt x="0" y="0"/>
                    </a:lnTo>
                    <a:lnTo>
                      <a:pt x="3" y="0"/>
                    </a:lnTo>
                    <a:lnTo>
                      <a:pt x="7"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63" name="Freeform 573"/>
              <p:cNvSpPr>
                <a:spLocks/>
              </p:cNvSpPr>
              <p:nvPr/>
            </p:nvSpPr>
            <p:spPr bwMode="auto">
              <a:xfrm>
                <a:off x="666750" y="4559301"/>
                <a:ext cx="9525" cy="9525"/>
              </a:xfrm>
              <a:custGeom>
                <a:avLst/>
                <a:gdLst>
                  <a:gd name="T0" fmla="*/ 6 w 6"/>
                  <a:gd name="T1" fmla="*/ 3 h 6"/>
                  <a:gd name="T2" fmla="*/ 6 w 6"/>
                  <a:gd name="T3" fmla="*/ 3 h 6"/>
                  <a:gd name="T4" fmla="*/ 3 w 6"/>
                  <a:gd name="T5" fmla="*/ 6 h 6"/>
                  <a:gd name="T6" fmla="*/ 3 w 6"/>
                  <a:gd name="T7" fmla="*/ 6 h 6"/>
                  <a:gd name="T8" fmla="*/ 0 w 6"/>
                  <a:gd name="T9" fmla="*/ 0 h 6"/>
                  <a:gd name="T10" fmla="*/ 0 w 6"/>
                  <a:gd name="T11" fmla="*/ 0 h 6"/>
                  <a:gd name="T12" fmla="*/ 0 w 6"/>
                  <a:gd name="T13" fmla="*/ 0 h 6"/>
                  <a:gd name="T14" fmla="*/ 3 w 6"/>
                  <a:gd name="T15" fmla="*/ 0 h 6"/>
                  <a:gd name="T16" fmla="*/ 3 w 6"/>
                  <a:gd name="T17" fmla="*/ 0 h 6"/>
                  <a:gd name="T18" fmla="*/ 6 w 6"/>
                  <a:gd name="T19" fmla="*/ 3 h 6"/>
                  <a:gd name="T20" fmla="*/ 6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3"/>
                    </a:moveTo>
                    <a:lnTo>
                      <a:pt x="6" y="3"/>
                    </a:lnTo>
                    <a:lnTo>
                      <a:pt x="3" y="6"/>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64" name="Freeform 574"/>
              <p:cNvSpPr>
                <a:spLocks/>
              </p:cNvSpPr>
              <p:nvPr/>
            </p:nvSpPr>
            <p:spPr bwMode="auto">
              <a:xfrm>
                <a:off x="681038" y="4564063"/>
                <a:ext cx="11113" cy="9525"/>
              </a:xfrm>
              <a:custGeom>
                <a:avLst/>
                <a:gdLst>
                  <a:gd name="T0" fmla="*/ 7 w 7"/>
                  <a:gd name="T1" fmla="*/ 3 h 6"/>
                  <a:gd name="T2" fmla="*/ 7 w 7"/>
                  <a:gd name="T3" fmla="*/ 3 h 6"/>
                  <a:gd name="T4" fmla="*/ 0 w 7"/>
                  <a:gd name="T5" fmla="*/ 6 h 6"/>
                  <a:gd name="T6" fmla="*/ 0 w 7"/>
                  <a:gd name="T7" fmla="*/ 6 h 6"/>
                  <a:gd name="T8" fmla="*/ 0 w 7"/>
                  <a:gd name="T9" fmla="*/ 0 h 6"/>
                  <a:gd name="T10" fmla="*/ 0 w 7"/>
                  <a:gd name="T11" fmla="*/ 0 h 6"/>
                  <a:gd name="T12" fmla="*/ 0 w 7"/>
                  <a:gd name="T13" fmla="*/ 0 h 6"/>
                  <a:gd name="T14" fmla="*/ 3 w 7"/>
                  <a:gd name="T15" fmla="*/ 0 h 6"/>
                  <a:gd name="T16" fmla="*/ 3 w 7"/>
                  <a:gd name="T17" fmla="*/ 0 h 6"/>
                  <a:gd name="T18" fmla="*/ 7 w 7"/>
                  <a:gd name="T19" fmla="*/ 3 h 6"/>
                  <a:gd name="T20" fmla="*/ 7 w 7"/>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3"/>
                    </a:moveTo>
                    <a:lnTo>
                      <a:pt x="7" y="3"/>
                    </a:lnTo>
                    <a:lnTo>
                      <a:pt x="0" y="6"/>
                    </a:lnTo>
                    <a:lnTo>
                      <a:pt x="0" y="0"/>
                    </a:lnTo>
                    <a:lnTo>
                      <a:pt x="3" y="0"/>
                    </a:lnTo>
                    <a:lnTo>
                      <a:pt x="7"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65" name="Freeform 575"/>
              <p:cNvSpPr>
                <a:spLocks/>
              </p:cNvSpPr>
              <p:nvPr/>
            </p:nvSpPr>
            <p:spPr bwMode="auto">
              <a:xfrm>
                <a:off x="692150" y="4568826"/>
                <a:ext cx="9525" cy="9525"/>
              </a:xfrm>
              <a:custGeom>
                <a:avLst/>
                <a:gdLst>
                  <a:gd name="T0" fmla="*/ 6 w 6"/>
                  <a:gd name="T1" fmla="*/ 3 h 6"/>
                  <a:gd name="T2" fmla="*/ 6 w 6"/>
                  <a:gd name="T3" fmla="*/ 3 h 6"/>
                  <a:gd name="T4" fmla="*/ 3 w 6"/>
                  <a:gd name="T5" fmla="*/ 6 h 6"/>
                  <a:gd name="T6" fmla="*/ 3 w 6"/>
                  <a:gd name="T7" fmla="*/ 6 h 6"/>
                  <a:gd name="T8" fmla="*/ 0 w 6"/>
                  <a:gd name="T9" fmla="*/ 0 h 6"/>
                  <a:gd name="T10" fmla="*/ 0 w 6"/>
                  <a:gd name="T11" fmla="*/ 0 h 6"/>
                  <a:gd name="T12" fmla="*/ 3 w 6"/>
                  <a:gd name="T13" fmla="*/ 0 h 6"/>
                  <a:gd name="T14" fmla="*/ 6 w 6"/>
                  <a:gd name="T15" fmla="*/ 0 h 6"/>
                  <a:gd name="T16" fmla="*/ 6 w 6"/>
                  <a:gd name="T17" fmla="*/ 0 h 6"/>
                  <a:gd name="T18" fmla="*/ 6 w 6"/>
                  <a:gd name="T19" fmla="*/ 3 h 6"/>
                  <a:gd name="T20" fmla="*/ 6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3"/>
                    </a:moveTo>
                    <a:lnTo>
                      <a:pt x="6" y="3"/>
                    </a:lnTo>
                    <a:lnTo>
                      <a:pt x="3" y="6"/>
                    </a:lnTo>
                    <a:lnTo>
                      <a:pt x="0" y="0"/>
                    </a:lnTo>
                    <a:lnTo>
                      <a:pt x="3" y="0"/>
                    </a:lnTo>
                    <a:lnTo>
                      <a:pt x="6"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66" name="Freeform 576"/>
              <p:cNvSpPr>
                <a:spLocks/>
              </p:cNvSpPr>
              <p:nvPr/>
            </p:nvSpPr>
            <p:spPr bwMode="auto">
              <a:xfrm>
                <a:off x="706438" y="4573588"/>
                <a:ext cx="9525" cy="9525"/>
              </a:xfrm>
              <a:custGeom>
                <a:avLst/>
                <a:gdLst>
                  <a:gd name="T0" fmla="*/ 6 w 6"/>
                  <a:gd name="T1" fmla="*/ 3 h 6"/>
                  <a:gd name="T2" fmla="*/ 6 w 6"/>
                  <a:gd name="T3" fmla="*/ 3 h 6"/>
                  <a:gd name="T4" fmla="*/ 3 w 6"/>
                  <a:gd name="T5" fmla="*/ 6 h 6"/>
                  <a:gd name="T6" fmla="*/ 3 w 6"/>
                  <a:gd name="T7" fmla="*/ 6 h 6"/>
                  <a:gd name="T8" fmla="*/ 0 w 6"/>
                  <a:gd name="T9" fmla="*/ 0 h 6"/>
                  <a:gd name="T10" fmla="*/ 0 w 6"/>
                  <a:gd name="T11" fmla="*/ 0 h 6"/>
                  <a:gd name="T12" fmla="*/ 3 w 6"/>
                  <a:gd name="T13" fmla="*/ 0 h 6"/>
                  <a:gd name="T14" fmla="*/ 3 w 6"/>
                  <a:gd name="T15" fmla="*/ 0 h 6"/>
                  <a:gd name="T16" fmla="*/ 6 w 6"/>
                  <a:gd name="T17" fmla="*/ 3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6"/>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67" name="Freeform 577"/>
              <p:cNvSpPr>
                <a:spLocks/>
              </p:cNvSpPr>
              <p:nvPr/>
            </p:nvSpPr>
            <p:spPr bwMode="auto">
              <a:xfrm>
                <a:off x="722313" y="4578351"/>
                <a:ext cx="9525" cy="11113"/>
              </a:xfrm>
              <a:custGeom>
                <a:avLst/>
                <a:gdLst>
                  <a:gd name="T0" fmla="*/ 6 w 6"/>
                  <a:gd name="T1" fmla="*/ 3 h 7"/>
                  <a:gd name="T2" fmla="*/ 6 w 6"/>
                  <a:gd name="T3" fmla="*/ 3 h 7"/>
                  <a:gd name="T4" fmla="*/ 0 w 6"/>
                  <a:gd name="T5" fmla="*/ 7 h 7"/>
                  <a:gd name="T6" fmla="*/ 0 w 6"/>
                  <a:gd name="T7" fmla="*/ 7 h 7"/>
                  <a:gd name="T8" fmla="*/ 0 w 6"/>
                  <a:gd name="T9" fmla="*/ 0 h 7"/>
                  <a:gd name="T10" fmla="*/ 0 w 6"/>
                  <a:gd name="T11" fmla="*/ 0 h 7"/>
                  <a:gd name="T12" fmla="*/ 3 w 6"/>
                  <a:gd name="T13" fmla="*/ 0 h 7"/>
                  <a:gd name="T14" fmla="*/ 3 w 6"/>
                  <a:gd name="T15" fmla="*/ 0 h 7"/>
                  <a:gd name="T16" fmla="*/ 6 w 6"/>
                  <a:gd name="T17" fmla="*/ 3 h 7"/>
                  <a:gd name="T18" fmla="*/ 6 w 6"/>
                  <a:gd name="T19" fmla="*/ 3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7"/>
                  <a:gd name="T32" fmla="*/ 6 w 6"/>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7">
                    <a:moveTo>
                      <a:pt x="6" y="3"/>
                    </a:moveTo>
                    <a:lnTo>
                      <a:pt x="6" y="3"/>
                    </a:lnTo>
                    <a:lnTo>
                      <a:pt x="0" y="7"/>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68" name="Freeform 578"/>
              <p:cNvSpPr>
                <a:spLocks/>
              </p:cNvSpPr>
              <p:nvPr/>
            </p:nvSpPr>
            <p:spPr bwMode="auto">
              <a:xfrm>
                <a:off x="731838" y="4583113"/>
                <a:ext cx="9525" cy="11113"/>
              </a:xfrm>
              <a:custGeom>
                <a:avLst/>
                <a:gdLst>
                  <a:gd name="T0" fmla="*/ 6 w 6"/>
                  <a:gd name="T1" fmla="*/ 4 h 7"/>
                  <a:gd name="T2" fmla="*/ 6 w 6"/>
                  <a:gd name="T3" fmla="*/ 4 h 7"/>
                  <a:gd name="T4" fmla="*/ 3 w 6"/>
                  <a:gd name="T5" fmla="*/ 7 h 7"/>
                  <a:gd name="T6" fmla="*/ 3 w 6"/>
                  <a:gd name="T7" fmla="*/ 7 h 7"/>
                  <a:gd name="T8" fmla="*/ 0 w 6"/>
                  <a:gd name="T9" fmla="*/ 0 h 7"/>
                  <a:gd name="T10" fmla="*/ 0 w 6"/>
                  <a:gd name="T11" fmla="*/ 0 h 7"/>
                  <a:gd name="T12" fmla="*/ 6 w 6"/>
                  <a:gd name="T13" fmla="*/ 0 h 7"/>
                  <a:gd name="T14" fmla="*/ 6 w 6"/>
                  <a:gd name="T15" fmla="*/ 0 h 7"/>
                  <a:gd name="T16" fmla="*/ 6 w 6"/>
                  <a:gd name="T17" fmla="*/ 4 h 7"/>
                  <a:gd name="T18" fmla="*/ 6 w 6"/>
                  <a:gd name="T19" fmla="*/ 4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7"/>
                  <a:gd name="T32" fmla="*/ 6 w 6"/>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7">
                    <a:moveTo>
                      <a:pt x="6" y="4"/>
                    </a:moveTo>
                    <a:lnTo>
                      <a:pt x="6" y="4"/>
                    </a:lnTo>
                    <a:lnTo>
                      <a:pt x="3" y="7"/>
                    </a:lnTo>
                    <a:lnTo>
                      <a:pt x="0" y="0"/>
                    </a:lnTo>
                    <a:lnTo>
                      <a:pt x="6" y="0"/>
                    </a:ln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69" name="Freeform 579"/>
              <p:cNvSpPr>
                <a:spLocks/>
              </p:cNvSpPr>
              <p:nvPr/>
            </p:nvSpPr>
            <p:spPr bwMode="auto">
              <a:xfrm>
                <a:off x="746125" y="4589463"/>
                <a:ext cx="11113" cy="9525"/>
              </a:xfrm>
              <a:custGeom>
                <a:avLst/>
                <a:gdLst>
                  <a:gd name="T0" fmla="*/ 7 w 7"/>
                  <a:gd name="T1" fmla="*/ 3 h 6"/>
                  <a:gd name="T2" fmla="*/ 7 w 7"/>
                  <a:gd name="T3" fmla="*/ 3 h 6"/>
                  <a:gd name="T4" fmla="*/ 7 w 7"/>
                  <a:gd name="T5" fmla="*/ 6 h 6"/>
                  <a:gd name="T6" fmla="*/ 4 w 7"/>
                  <a:gd name="T7" fmla="*/ 6 h 6"/>
                  <a:gd name="T8" fmla="*/ 4 w 7"/>
                  <a:gd name="T9" fmla="*/ 6 h 6"/>
                  <a:gd name="T10" fmla="*/ 0 w 7"/>
                  <a:gd name="T11" fmla="*/ 0 h 6"/>
                  <a:gd name="T12" fmla="*/ 0 w 7"/>
                  <a:gd name="T13" fmla="*/ 0 h 6"/>
                  <a:gd name="T14" fmla="*/ 4 w 7"/>
                  <a:gd name="T15" fmla="*/ 0 h 6"/>
                  <a:gd name="T16" fmla="*/ 4 w 7"/>
                  <a:gd name="T17" fmla="*/ 0 h 6"/>
                  <a:gd name="T18" fmla="*/ 7 w 7"/>
                  <a:gd name="T19" fmla="*/ 3 h 6"/>
                  <a:gd name="T20" fmla="*/ 7 w 7"/>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3"/>
                    </a:moveTo>
                    <a:lnTo>
                      <a:pt x="7" y="3"/>
                    </a:lnTo>
                    <a:lnTo>
                      <a:pt x="7" y="6"/>
                    </a:lnTo>
                    <a:lnTo>
                      <a:pt x="4" y="6"/>
                    </a:lnTo>
                    <a:lnTo>
                      <a:pt x="0" y="0"/>
                    </a:lnTo>
                    <a:lnTo>
                      <a:pt x="4" y="0"/>
                    </a:lnTo>
                    <a:lnTo>
                      <a:pt x="7"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70" name="Freeform 580"/>
              <p:cNvSpPr>
                <a:spLocks/>
              </p:cNvSpPr>
              <p:nvPr/>
            </p:nvSpPr>
            <p:spPr bwMode="auto">
              <a:xfrm>
                <a:off x="762000" y="4594226"/>
                <a:ext cx="9525" cy="9525"/>
              </a:xfrm>
              <a:custGeom>
                <a:avLst/>
                <a:gdLst>
                  <a:gd name="T0" fmla="*/ 6 w 6"/>
                  <a:gd name="T1" fmla="*/ 3 h 6"/>
                  <a:gd name="T2" fmla="*/ 6 w 6"/>
                  <a:gd name="T3" fmla="*/ 3 h 6"/>
                  <a:gd name="T4" fmla="*/ 0 w 6"/>
                  <a:gd name="T5" fmla="*/ 6 h 6"/>
                  <a:gd name="T6" fmla="*/ 0 w 6"/>
                  <a:gd name="T7" fmla="*/ 6 h 6"/>
                  <a:gd name="T8" fmla="*/ 0 w 6"/>
                  <a:gd name="T9" fmla="*/ 0 h 6"/>
                  <a:gd name="T10" fmla="*/ 0 w 6"/>
                  <a:gd name="T11" fmla="*/ 0 h 6"/>
                  <a:gd name="T12" fmla="*/ 3 w 6"/>
                  <a:gd name="T13" fmla="*/ 0 h 6"/>
                  <a:gd name="T14" fmla="*/ 3 w 6"/>
                  <a:gd name="T15" fmla="*/ 0 h 6"/>
                  <a:gd name="T16" fmla="*/ 6 w 6"/>
                  <a:gd name="T17" fmla="*/ 3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0" y="6"/>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71" name="Freeform 581"/>
              <p:cNvSpPr>
                <a:spLocks/>
              </p:cNvSpPr>
              <p:nvPr/>
            </p:nvSpPr>
            <p:spPr bwMode="auto">
              <a:xfrm>
                <a:off x="646113" y="4533901"/>
                <a:ext cx="9525" cy="9525"/>
              </a:xfrm>
              <a:custGeom>
                <a:avLst/>
                <a:gdLst>
                  <a:gd name="T0" fmla="*/ 6 w 6"/>
                  <a:gd name="T1" fmla="*/ 6 h 6"/>
                  <a:gd name="T2" fmla="*/ 6 w 6"/>
                  <a:gd name="T3" fmla="*/ 6 h 6"/>
                  <a:gd name="T4" fmla="*/ 3 w 6"/>
                  <a:gd name="T5" fmla="*/ 6 h 6"/>
                  <a:gd name="T6" fmla="*/ 3 w 6"/>
                  <a:gd name="T7" fmla="*/ 6 h 6"/>
                  <a:gd name="T8" fmla="*/ 3 w 6"/>
                  <a:gd name="T9" fmla="*/ 6 h 6"/>
                  <a:gd name="T10" fmla="*/ 0 w 6"/>
                  <a:gd name="T11" fmla="*/ 3 h 6"/>
                  <a:gd name="T12" fmla="*/ 0 w 6"/>
                  <a:gd name="T13" fmla="*/ 3 h 6"/>
                  <a:gd name="T14" fmla="*/ 0 w 6"/>
                  <a:gd name="T15" fmla="*/ 0 h 6"/>
                  <a:gd name="T16" fmla="*/ 3 w 6"/>
                  <a:gd name="T17" fmla="*/ 0 h 6"/>
                  <a:gd name="T18" fmla="*/ 3 w 6"/>
                  <a:gd name="T19" fmla="*/ 0 h 6"/>
                  <a:gd name="T20" fmla="*/ 6 w 6"/>
                  <a:gd name="T21" fmla="*/ 6 h 6"/>
                  <a:gd name="T22" fmla="*/ 6 w 6"/>
                  <a:gd name="T23" fmla="*/ 6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6"/>
                  <a:gd name="T38" fmla="*/ 6 w 6"/>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6">
                    <a:moveTo>
                      <a:pt x="6" y="6"/>
                    </a:moveTo>
                    <a:lnTo>
                      <a:pt x="6" y="6"/>
                    </a:lnTo>
                    <a:lnTo>
                      <a:pt x="3" y="6"/>
                    </a:lnTo>
                    <a:lnTo>
                      <a:pt x="0" y="3"/>
                    </a:lnTo>
                    <a:lnTo>
                      <a:pt x="0" y="0"/>
                    </a:lnTo>
                    <a:lnTo>
                      <a:pt x="3"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72" name="Freeform 582"/>
              <p:cNvSpPr>
                <a:spLocks/>
              </p:cNvSpPr>
              <p:nvPr/>
            </p:nvSpPr>
            <p:spPr bwMode="auto">
              <a:xfrm>
                <a:off x="661988" y="4538663"/>
                <a:ext cx="9525" cy="9525"/>
              </a:xfrm>
              <a:custGeom>
                <a:avLst/>
                <a:gdLst>
                  <a:gd name="T0" fmla="*/ 6 w 6"/>
                  <a:gd name="T1" fmla="*/ 6 h 6"/>
                  <a:gd name="T2" fmla="*/ 6 w 6"/>
                  <a:gd name="T3" fmla="*/ 6 h 6"/>
                  <a:gd name="T4" fmla="*/ 0 w 6"/>
                  <a:gd name="T5" fmla="*/ 6 h 6"/>
                  <a:gd name="T6" fmla="*/ 0 w 6"/>
                  <a:gd name="T7" fmla="*/ 6 h 6"/>
                  <a:gd name="T8" fmla="*/ 0 w 6"/>
                  <a:gd name="T9" fmla="*/ 3 h 6"/>
                  <a:gd name="T10" fmla="*/ 0 w 6"/>
                  <a:gd name="T11" fmla="*/ 3 h 6"/>
                  <a:gd name="T12" fmla="*/ 3 w 6"/>
                  <a:gd name="T13" fmla="*/ 0 h 6"/>
                  <a:gd name="T14" fmla="*/ 3 w 6"/>
                  <a:gd name="T15" fmla="*/ 0 h 6"/>
                  <a:gd name="T16" fmla="*/ 6 w 6"/>
                  <a:gd name="T17" fmla="*/ 6 h 6"/>
                  <a:gd name="T18" fmla="*/ 6 w 6"/>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6"/>
                    </a:moveTo>
                    <a:lnTo>
                      <a:pt x="6" y="6"/>
                    </a:lnTo>
                    <a:lnTo>
                      <a:pt x="0" y="6"/>
                    </a:lnTo>
                    <a:lnTo>
                      <a:pt x="0" y="3"/>
                    </a:lnTo>
                    <a:lnTo>
                      <a:pt x="3"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73" name="Freeform 583"/>
              <p:cNvSpPr>
                <a:spLocks/>
              </p:cNvSpPr>
              <p:nvPr/>
            </p:nvSpPr>
            <p:spPr bwMode="auto">
              <a:xfrm>
                <a:off x="671513" y="4543426"/>
                <a:ext cx="9525" cy="9525"/>
              </a:xfrm>
              <a:custGeom>
                <a:avLst/>
                <a:gdLst>
                  <a:gd name="T0" fmla="*/ 6 w 6"/>
                  <a:gd name="T1" fmla="*/ 6 h 6"/>
                  <a:gd name="T2" fmla="*/ 6 w 6"/>
                  <a:gd name="T3" fmla="*/ 6 h 6"/>
                  <a:gd name="T4" fmla="*/ 3 w 6"/>
                  <a:gd name="T5" fmla="*/ 6 h 6"/>
                  <a:gd name="T6" fmla="*/ 3 w 6"/>
                  <a:gd name="T7" fmla="*/ 6 h 6"/>
                  <a:gd name="T8" fmla="*/ 0 w 6"/>
                  <a:gd name="T9" fmla="*/ 3 h 6"/>
                  <a:gd name="T10" fmla="*/ 0 w 6"/>
                  <a:gd name="T11" fmla="*/ 3 h 6"/>
                  <a:gd name="T12" fmla="*/ 6 w 6"/>
                  <a:gd name="T13" fmla="*/ 0 h 6"/>
                  <a:gd name="T14" fmla="*/ 6 w 6"/>
                  <a:gd name="T15" fmla="*/ 0 h 6"/>
                  <a:gd name="T16" fmla="*/ 6 w 6"/>
                  <a:gd name="T17" fmla="*/ 6 h 6"/>
                  <a:gd name="T18" fmla="*/ 6 w 6"/>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6"/>
                    </a:moveTo>
                    <a:lnTo>
                      <a:pt x="6" y="6"/>
                    </a:lnTo>
                    <a:lnTo>
                      <a:pt x="3" y="6"/>
                    </a:lnTo>
                    <a:lnTo>
                      <a:pt x="0" y="3"/>
                    </a:lnTo>
                    <a:lnTo>
                      <a:pt x="6"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74" name="Freeform 584"/>
              <p:cNvSpPr>
                <a:spLocks/>
              </p:cNvSpPr>
              <p:nvPr/>
            </p:nvSpPr>
            <p:spPr bwMode="auto">
              <a:xfrm>
                <a:off x="685800" y="4548188"/>
                <a:ext cx="11113" cy="11113"/>
              </a:xfrm>
              <a:custGeom>
                <a:avLst/>
                <a:gdLst>
                  <a:gd name="T0" fmla="*/ 7 w 7"/>
                  <a:gd name="T1" fmla="*/ 7 h 7"/>
                  <a:gd name="T2" fmla="*/ 7 w 7"/>
                  <a:gd name="T3" fmla="*/ 7 h 7"/>
                  <a:gd name="T4" fmla="*/ 4 w 7"/>
                  <a:gd name="T5" fmla="*/ 7 h 7"/>
                  <a:gd name="T6" fmla="*/ 4 w 7"/>
                  <a:gd name="T7" fmla="*/ 7 h 7"/>
                  <a:gd name="T8" fmla="*/ 4 w 7"/>
                  <a:gd name="T9" fmla="*/ 7 h 7"/>
                  <a:gd name="T10" fmla="*/ 0 w 7"/>
                  <a:gd name="T11" fmla="*/ 3 h 7"/>
                  <a:gd name="T12" fmla="*/ 0 w 7"/>
                  <a:gd name="T13" fmla="*/ 3 h 7"/>
                  <a:gd name="T14" fmla="*/ 4 w 7"/>
                  <a:gd name="T15" fmla="*/ 0 h 7"/>
                  <a:gd name="T16" fmla="*/ 4 w 7"/>
                  <a:gd name="T17" fmla="*/ 0 h 7"/>
                  <a:gd name="T18" fmla="*/ 7 w 7"/>
                  <a:gd name="T19" fmla="*/ 7 h 7"/>
                  <a:gd name="T20" fmla="*/ 7 w 7"/>
                  <a:gd name="T21" fmla="*/ 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7"/>
                  <a:gd name="T35" fmla="*/ 7 w 7"/>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7">
                    <a:moveTo>
                      <a:pt x="7" y="7"/>
                    </a:moveTo>
                    <a:lnTo>
                      <a:pt x="7" y="7"/>
                    </a:lnTo>
                    <a:lnTo>
                      <a:pt x="4" y="7"/>
                    </a:lnTo>
                    <a:lnTo>
                      <a:pt x="0" y="3"/>
                    </a:lnTo>
                    <a:lnTo>
                      <a:pt x="4" y="0"/>
                    </a:lnTo>
                    <a:lnTo>
                      <a:pt x="7"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75" name="Freeform 585"/>
              <p:cNvSpPr>
                <a:spLocks/>
              </p:cNvSpPr>
              <p:nvPr/>
            </p:nvSpPr>
            <p:spPr bwMode="auto">
              <a:xfrm>
                <a:off x="701675" y="4552951"/>
                <a:ext cx="9525" cy="11113"/>
              </a:xfrm>
              <a:custGeom>
                <a:avLst/>
                <a:gdLst>
                  <a:gd name="T0" fmla="*/ 6 w 6"/>
                  <a:gd name="T1" fmla="*/ 7 h 7"/>
                  <a:gd name="T2" fmla="*/ 6 w 6"/>
                  <a:gd name="T3" fmla="*/ 7 h 7"/>
                  <a:gd name="T4" fmla="*/ 3 w 6"/>
                  <a:gd name="T5" fmla="*/ 7 h 7"/>
                  <a:gd name="T6" fmla="*/ 0 w 6"/>
                  <a:gd name="T7" fmla="*/ 7 h 7"/>
                  <a:gd name="T8" fmla="*/ 0 w 6"/>
                  <a:gd name="T9" fmla="*/ 7 h 7"/>
                  <a:gd name="T10" fmla="*/ 0 w 6"/>
                  <a:gd name="T11" fmla="*/ 4 h 7"/>
                  <a:gd name="T12" fmla="*/ 0 w 6"/>
                  <a:gd name="T13" fmla="*/ 4 h 7"/>
                  <a:gd name="T14" fmla="*/ 3 w 6"/>
                  <a:gd name="T15" fmla="*/ 0 h 7"/>
                  <a:gd name="T16" fmla="*/ 3 w 6"/>
                  <a:gd name="T17" fmla="*/ 0 h 7"/>
                  <a:gd name="T18" fmla="*/ 6 w 6"/>
                  <a:gd name="T19" fmla="*/ 7 h 7"/>
                  <a:gd name="T20" fmla="*/ 6 w 6"/>
                  <a:gd name="T21" fmla="*/ 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7"/>
                  <a:gd name="T35" fmla="*/ 6 w 6"/>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7">
                    <a:moveTo>
                      <a:pt x="6" y="7"/>
                    </a:moveTo>
                    <a:lnTo>
                      <a:pt x="6" y="7"/>
                    </a:lnTo>
                    <a:lnTo>
                      <a:pt x="3" y="7"/>
                    </a:lnTo>
                    <a:lnTo>
                      <a:pt x="0" y="7"/>
                    </a:lnTo>
                    <a:lnTo>
                      <a:pt x="0" y="4"/>
                    </a:lnTo>
                    <a:lnTo>
                      <a:pt x="3" y="0"/>
                    </a:lnTo>
                    <a:lnTo>
                      <a:pt x="6"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76" name="Freeform 586"/>
              <p:cNvSpPr>
                <a:spLocks/>
              </p:cNvSpPr>
              <p:nvPr/>
            </p:nvSpPr>
            <p:spPr bwMode="auto">
              <a:xfrm>
                <a:off x="711200" y="4559301"/>
                <a:ext cx="11113" cy="9525"/>
              </a:xfrm>
              <a:custGeom>
                <a:avLst/>
                <a:gdLst>
                  <a:gd name="T0" fmla="*/ 7 w 7"/>
                  <a:gd name="T1" fmla="*/ 6 h 6"/>
                  <a:gd name="T2" fmla="*/ 7 w 7"/>
                  <a:gd name="T3" fmla="*/ 6 h 6"/>
                  <a:gd name="T4" fmla="*/ 7 w 7"/>
                  <a:gd name="T5" fmla="*/ 6 h 6"/>
                  <a:gd name="T6" fmla="*/ 3 w 7"/>
                  <a:gd name="T7" fmla="*/ 6 h 6"/>
                  <a:gd name="T8" fmla="*/ 3 w 7"/>
                  <a:gd name="T9" fmla="*/ 6 h 6"/>
                  <a:gd name="T10" fmla="*/ 0 w 7"/>
                  <a:gd name="T11" fmla="*/ 3 h 6"/>
                  <a:gd name="T12" fmla="*/ 0 w 7"/>
                  <a:gd name="T13" fmla="*/ 3 h 6"/>
                  <a:gd name="T14" fmla="*/ 7 w 7"/>
                  <a:gd name="T15" fmla="*/ 0 h 6"/>
                  <a:gd name="T16" fmla="*/ 7 w 7"/>
                  <a:gd name="T17" fmla="*/ 0 h 6"/>
                  <a:gd name="T18" fmla="*/ 7 w 7"/>
                  <a:gd name="T19" fmla="*/ 6 h 6"/>
                  <a:gd name="T20" fmla="*/ 7 w 7"/>
                  <a:gd name="T21" fmla="*/ 6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6"/>
                    </a:moveTo>
                    <a:lnTo>
                      <a:pt x="7" y="6"/>
                    </a:lnTo>
                    <a:lnTo>
                      <a:pt x="3" y="6"/>
                    </a:lnTo>
                    <a:lnTo>
                      <a:pt x="0" y="3"/>
                    </a:lnTo>
                    <a:lnTo>
                      <a:pt x="7" y="0"/>
                    </a:lnTo>
                    <a:lnTo>
                      <a:pt x="7"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77" name="Freeform 587"/>
              <p:cNvSpPr>
                <a:spLocks/>
              </p:cNvSpPr>
              <p:nvPr/>
            </p:nvSpPr>
            <p:spPr bwMode="auto">
              <a:xfrm>
                <a:off x="727075" y="4564063"/>
                <a:ext cx="9525" cy="9525"/>
              </a:xfrm>
              <a:custGeom>
                <a:avLst/>
                <a:gdLst>
                  <a:gd name="T0" fmla="*/ 6 w 6"/>
                  <a:gd name="T1" fmla="*/ 6 h 6"/>
                  <a:gd name="T2" fmla="*/ 6 w 6"/>
                  <a:gd name="T3" fmla="*/ 6 h 6"/>
                  <a:gd name="T4" fmla="*/ 6 w 6"/>
                  <a:gd name="T5" fmla="*/ 6 h 6"/>
                  <a:gd name="T6" fmla="*/ 3 w 6"/>
                  <a:gd name="T7" fmla="*/ 6 h 6"/>
                  <a:gd name="T8" fmla="*/ 3 w 6"/>
                  <a:gd name="T9" fmla="*/ 6 h 6"/>
                  <a:gd name="T10" fmla="*/ 0 w 6"/>
                  <a:gd name="T11" fmla="*/ 3 h 6"/>
                  <a:gd name="T12" fmla="*/ 0 w 6"/>
                  <a:gd name="T13" fmla="*/ 3 h 6"/>
                  <a:gd name="T14" fmla="*/ 3 w 6"/>
                  <a:gd name="T15" fmla="*/ 0 h 6"/>
                  <a:gd name="T16" fmla="*/ 3 w 6"/>
                  <a:gd name="T17" fmla="*/ 0 h 6"/>
                  <a:gd name="T18" fmla="*/ 3 w 6"/>
                  <a:gd name="T19" fmla="*/ 0 h 6"/>
                  <a:gd name="T20" fmla="*/ 6 w 6"/>
                  <a:gd name="T21" fmla="*/ 6 h 6"/>
                  <a:gd name="T22" fmla="*/ 6 w 6"/>
                  <a:gd name="T23" fmla="*/ 6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6"/>
                  <a:gd name="T38" fmla="*/ 6 w 6"/>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6">
                    <a:moveTo>
                      <a:pt x="6" y="6"/>
                    </a:moveTo>
                    <a:lnTo>
                      <a:pt x="6" y="6"/>
                    </a:lnTo>
                    <a:lnTo>
                      <a:pt x="3" y="6"/>
                    </a:lnTo>
                    <a:lnTo>
                      <a:pt x="0" y="3"/>
                    </a:lnTo>
                    <a:lnTo>
                      <a:pt x="3"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78" name="Freeform 588"/>
              <p:cNvSpPr>
                <a:spLocks/>
              </p:cNvSpPr>
              <p:nvPr/>
            </p:nvSpPr>
            <p:spPr bwMode="auto">
              <a:xfrm>
                <a:off x="741363" y="4568826"/>
                <a:ext cx="11113" cy="9525"/>
              </a:xfrm>
              <a:custGeom>
                <a:avLst/>
                <a:gdLst>
                  <a:gd name="T0" fmla="*/ 7 w 7"/>
                  <a:gd name="T1" fmla="*/ 6 h 6"/>
                  <a:gd name="T2" fmla="*/ 7 w 7"/>
                  <a:gd name="T3" fmla="*/ 6 h 6"/>
                  <a:gd name="T4" fmla="*/ 0 w 7"/>
                  <a:gd name="T5" fmla="*/ 6 h 6"/>
                  <a:gd name="T6" fmla="*/ 0 w 7"/>
                  <a:gd name="T7" fmla="*/ 6 h 6"/>
                  <a:gd name="T8" fmla="*/ 0 w 7"/>
                  <a:gd name="T9" fmla="*/ 3 h 6"/>
                  <a:gd name="T10" fmla="*/ 0 w 7"/>
                  <a:gd name="T11" fmla="*/ 3 h 6"/>
                  <a:gd name="T12" fmla="*/ 0 w 7"/>
                  <a:gd name="T13" fmla="*/ 0 h 6"/>
                  <a:gd name="T14" fmla="*/ 3 w 7"/>
                  <a:gd name="T15" fmla="*/ 0 h 6"/>
                  <a:gd name="T16" fmla="*/ 3 w 7"/>
                  <a:gd name="T17" fmla="*/ 0 h 6"/>
                  <a:gd name="T18" fmla="*/ 7 w 7"/>
                  <a:gd name="T19" fmla="*/ 6 h 6"/>
                  <a:gd name="T20" fmla="*/ 7 w 7"/>
                  <a:gd name="T21" fmla="*/ 6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6"/>
                    </a:moveTo>
                    <a:lnTo>
                      <a:pt x="7" y="6"/>
                    </a:lnTo>
                    <a:lnTo>
                      <a:pt x="0" y="6"/>
                    </a:lnTo>
                    <a:lnTo>
                      <a:pt x="0" y="3"/>
                    </a:lnTo>
                    <a:lnTo>
                      <a:pt x="0" y="0"/>
                    </a:lnTo>
                    <a:lnTo>
                      <a:pt x="3" y="0"/>
                    </a:lnTo>
                    <a:lnTo>
                      <a:pt x="7"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79" name="Freeform 589"/>
              <p:cNvSpPr>
                <a:spLocks/>
              </p:cNvSpPr>
              <p:nvPr/>
            </p:nvSpPr>
            <p:spPr bwMode="auto">
              <a:xfrm>
                <a:off x="757238" y="4573588"/>
                <a:ext cx="4763" cy="9525"/>
              </a:xfrm>
              <a:custGeom>
                <a:avLst/>
                <a:gdLst>
                  <a:gd name="T0" fmla="*/ 3 w 3"/>
                  <a:gd name="T1" fmla="*/ 6 h 6"/>
                  <a:gd name="T2" fmla="*/ 3 w 3"/>
                  <a:gd name="T3" fmla="*/ 6 h 6"/>
                  <a:gd name="T4" fmla="*/ 0 w 3"/>
                  <a:gd name="T5" fmla="*/ 6 h 6"/>
                  <a:gd name="T6" fmla="*/ 0 w 3"/>
                  <a:gd name="T7" fmla="*/ 6 h 6"/>
                  <a:gd name="T8" fmla="*/ 0 w 3"/>
                  <a:gd name="T9" fmla="*/ 3 h 6"/>
                  <a:gd name="T10" fmla="*/ 0 w 3"/>
                  <a:gd name="T11" fmla="*/ 3 h 6"/>
                  <a:gd name="T12" fmla="*/ 3 w 3"/>
                  <a:gd name="T13" fmla="*/ 0 h 6"/>
                  <a:gd name="T14" fmla="*/ 3 w 3"/>
                  <a:gd name="T15" fmla="*/ 0 h 6"/>
                  <a:gd name="T16" fmla="*/ 3 w 3"/>
                  <a:gd name="T17" fmla="*/ 6 h 6"/>
                  <a:gd name="T18" fmla="*/ 3 w 3"/>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6"/>
                  <a:gd name="T32" fmla="*/ 3 w 3"/>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6">
                    <a:moveTo>
                      <a:pt x="3" y="6"/>
                    </a:moveTo>
                    <a:lnTo>
                      <a:pt x="3" y="6"/>
                    </a:lnTo>
                    <a:lnTo>
                      <a:pt x="0" y="6"/>
                    </a:lnTo>
                    <a:lnTo>
                      <a:pt x="0" y="3"/>
                    </a:lnTo>
                    <a:lnTo>
                      <a:pt x="3" y="0"/>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80" name="Freeform 590"/>
              <p:cNvSpPr>
                <a:spLocks/>
              </p:cNvSpPr>
              <p:nvPr/>
            </p:nvSpPr>
            <p:spPr bwMode="auto">
              <a:xfrm>
                <a:off x="766763" y="4578351"/>
                <a:ext cx="9525" cy="11113"/>
              </a:xfrm>
              <a:custGeom>
                <a:avLst/>
                <a:gdLst>
                  <a:gd name="T0" fmla="*/ 6 w 6"/>
                  <a:gd name="T1" fmla="*/ 7 h 7"/>
                  <a:gd name="T2" fmla="*/ 6 w 6"/>
                  <a:gd name="T3" fmla="*/ 7 h 7"/>
                  <a:gd name="T4" fmla="*/ 3 w 6"/>
                  <a:gd name="T5" fmla="*/ 7 h 7"/>
                  <a:gd name="T6" fmla="*/ 3 w 6"/>
                  <a:gd name="T7" fmla="*/ 7 h 7"/>
                  <a:gd name="T8" fmla="*/ 0 w 6"/>
                  <a:gd name="T9" fmla="*/ 3 h 7"/>
                  <a:gd name="T10" fmla="*/ 0 w 6"/>
                  <a:gd name="T11" fmla="*/ 3 h 7"/>
                  <a:gd name="T12" fmla="*/ 3 w 6"/>
                  <a:gd name="T13" fmla="*/ 0 h 7"/>
                  <a:gd name="T14" fmla="*/ 6 w 6"/>
                  <a:gd name="T15" fmla="*/ 0 h 7"/>
                  <a:gd name="T16" fmla="*/ 6 w 6"/>
                  <a:gd name="T17" fmla="*/ 0 h 7"/>
                  <a:gd name="T18" fmla="*/ 6 w 6"/>
                  <a:gd name="T19" fmla="*/ 7 h 7"/>
                  <a:gd name="T20" fmla="*/ 6 w 6"/>
                  <a:gd name="T21" fmla="*/ 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7"/>
                  <a:gd name="T35" fmla="*/ 6 w 6"/>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7">
                    <a:moveTo>
                      <a:pt x="6" y="7"/>
                    </a:moveTo>
                    <a:lnTo>
                      <a:pt x="6" y="7"/>
                    </a:lnTo>
                    <a:lnTo>
                      <a:pt x="3" y="7"/>
                    </a:lnTo>
                    <a:lnTo>
                      <a:pt x="0" y="3"/>
                    </a:lnTo>
                    <a:lnTo>
                      <a:pt x="3" y="0"/>
                    </a:lnTo>
                    <a:lnTo>
                      <a:pt x="6" y="0"/>
                    </a:lnTo>
                    <a:lnTo>
                      <a:pt x="6"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81" name="Freeform 591"/>
              <p:cNvSpPr>
                <a:spLocks/>
              </p:cNvSpPr>
              <p:nvPr/>
            </p:nvSpPr>
            <p:spPr bwMode="auto">
              <a:xfrm>
                <a:off x="636588" y="4559301"/>
                <a:ext cx="9525" cy="9525"/>
              </a:xfrm>
              <a:custGeom>
                <a:avLst/>
                <a:gdLst>
                  <a:gd name="T0" fmla="*/ 6 w 6"/>
                  <a:gd name="T1" fmla="*/ 3 h 6"/>
                  <a:gd name="T2" fmla="*/ 6 w 6"/>
                  <a:gd name="T3" fmla="*/ 3 h 6"/>
                  <a:gd name="T4" fmla="*/ 6 w 6"/>
                  <a:gd name="T5" fmla="*/ 6 h 6"/>
                  <a:gd name="T6" fmla="*/ 3 w 6"/>
                  <a:gd name="T7" fmla="*/ 6 h 6"/>
                  <a:gd name="T8" fmla="*/ 3 w 6"/>
                  <a:gd name="T9" fmla="*/ 6 h 6"/>
                  <a:gd name="T10" fmla="*/ 0 w 6"/>
                  <a:gd name="T11" fmla="*/ 3 h 6"/>
                  <a:gd name="T12" fmla="*/ 0 w 6"/>
                  <a:gd name="T13" fmla="*/ 3 h 6"/>
                  <a:gd name="T14" fmla="*/ 6 w 6"/>
                  <a:gd name="T15" fmla="*/ 0 h 6"/>
                  <a:gd name="T16" fmla="*/ 6 w 6"/>
                  <a:gd name="T17" fmla="*/ 0 h 6"/>
                  <a:gd name="T18" fmla="*/ 6 w 6"/>
                  <a:gd name="T19" fmla="*/ 3 h 6"/>
                  <a:gd name="T20" fmla="*/ 6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3"/>
                    </a:moveTo>
                    <a:lnTo>
                      <a:pt x="6" y="3"/>
                    </a:lnTo>
                    <a:lnTo>
                      <a:pt x="6" y="6"/>
                    </a:lnTo>
                    <a:lnTo>
                      <a:pt x="3" y="6"/>
                    </a:lnTo>
                    <a:lnTo>
                      <a:pt x="0" y="3"/>
                    </a:lnTo>
                    <a:lnTo>
                      <a:pt x="6" y="0"/>
                    </a:lnTo>
                    <a:lnTo>
                      <a:pt x="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82" name="Freeform 592"/>
              <p:cNvSpPr>
                <a:spLocks/>
              </p:cNvSpPr>
              <p:nvPr/>
            </p:nvSpPr>
            <p:spPr bwMode="auto">
              <a:xfrm>
                <a:off x="650875" y="4564063"/>
                <a:ext cx="11113" cy="9525"/>
              </a:xfrm>
              <a:custGeom>
                <a:avLst/>
                <a:gdLst>
                  <a:gd name="T0" fmla="*/ 7 w 7"/>
                  <a:gd name="T1" fmla="*/ 3 h 6"/>
                  <a:gd name="T2" fmla="*/ 7 w 7"/>
                  <a:gd name="T3" fmla="*/ 3 h 6"/>
                  <a:gd name="T4" fmla="*/ 3 w 7"/>
                  <a:gd name="T5" fmla="*/ 6 h 6"/>
                  <a:gd name="T6" fmla="*/ 3 w 7"/>
                  <a:gd name="T7" fmla="*/ 6 h 6"/>
                  <a:gd name="T8" fmla="*/ 0 w 7"/>
                  <a:gd name="T9" fmla="*/ 3 h 6"/>
                  <a:gd name="T10" fmla="*/ 0 w 7"/>
                  <a:gd name="T11" fmla="*/ 3 h 6"/>
                  <a:gd name="T12" fmla="*/ 3 w 7"/>
                  <a:gd name="T13" fmla="*/ 0 h 6"/>
                  <a:gd name="T14" fmla="*/ 3 w 7"/>
                  <a:gd name="T15" fmla="*/ 0 h 6"/>
                  <a:gd name="T16" fmla="*/ 7 w 7"/>
                  <a:gd name="T17" fmla="*/ 3 h 6"/>
                  <a:gd name="T18" fmla="*/ 7 w 7"/>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6"/>
                  <a:gd name="T32" fmla="*/ 7 w 7"/>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6">
                    <a:moveTo>
                      <a:pt x="7" y="3"/>
                    </a:moveTo>
                    <a:lnTo>
                      <a:pt x="7" y="3"/>
                    </a:lnTo>
                    <a:lnTo>
                      <a:pt x="3" y="6"/>
                    </a:lnTo>
                    <a:lnTo>
                      <a:pt x="0" y="3"/>
                    </a:lnTo>
                    <a:lnTo>
                      <a:pt x="3" y="0"/>
                    </a:lnTo>
                    <a:lnTo>
                      <a:pt x="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83" name="Freeform 593"/>
              <p:cNvSpPr>
                <a:spLocks/>
              </p:cNvSpPr>
              <p:nvPr/>
            </p:nvSpPr>
            <p:spPr bwMode="auto">
              <a:xfrm>
                <a:off x="666750" y="4568826"/>
                <a:ext cx="9525" cy="9525"/>
              </a:xfrm>
              <a:custGeom>
                <a:avLst/>
                <a:gdLst>
                  <a:gd name="T0" fmla="*/ 6 w 6"/>
                  <a:gd name="T1" fmla="*/ 3 h 6"/>
                  <a:gd name="T2" fmla="*/ 6 w 6"/>
                  <a:gd name="T3" fmla="*/ 3 h 6"/>
                  <a:gd name="T4" fmla="*/ 3 w 6"/>
                  <a:gd name="T5" fmla="*/ 6 h 6"/>
                  <a:gd name="T6" fmla="*/ 0 w 6"/>
                  <a:gd name="T7" fmla="*/ 6 h 6"/>
                  <a:gd name="T8" fmla="*/ 0 w 6"/>
                  <a:gd name="T9" fmla="*/ 6 h 6"/>
                  <a:gd name="T10" fmla="*/ 0 w 6"/>
                  <a:gd name="T11" fmla="*/ 3 h 6"/>
                  <a:gd name="T12" fmla="*/ 0 w 6"/>
                  <a:gd name="T13" fmla="*/ 3 h 6"/>
                  <a:gd name="T14" fmla="*/ 3 w 6"/>
                  <a:gd name="T15" fmla="*/ 0 h 6"/>
                  <a:gd name="T16" fmla="*/ 3 w 6"/>
                  <a:gd name="T17" fmla="*/ 0 h 6"/>
                  <a:gd name="T18" fmla="*/ 6 w 6"/>
                  <a:gd name="T19" fmla="*/ 3 h 6"/>
                  <a:gd name="T20" fmla="*/ 6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3"/>
                    </a:moveTo>
                    <a:lnTo>
                      <a:pt x="6" y="3"/>
                    </a:lnTo>
                    <a:lnTo>
                      <a:pt x="3" y="6"/>
                    </a:lnTo>
                    <a:lnTo>
                      <a:pt x="0" y="6"/>
                    </a:lnTo>
                    <a:lnTo>
                      <a:pt x="0" y="3"/>
                    </a:lnTo>
                    <a:lnTo>
                      <a:pt x="3" y="0"/>
                    </a:lnTo>
                    <a:lnTo>
                      <a:pt x="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84" name="Freeform 594"/>
              <p:cNvSpPr>
                <a:spLocks/>
              </p:cNvSpPr>
              <p:nvPr/>
            </p:nvSpPr>
            <p:spPr bwMode="auto">
              <a:xfrm>
                <a:off x="676275" y="4573588"/>
                <a:ext cx="9525" cy="9525"/>
              </a:xfrm>
              <a:custGeom>
                <a:avLst/>
                <a:gdLst>
                  <a:gd name="T0" fmla="*/ 6 w 6"/>
                  <a:gd name="T1" fmla="*/ 3 h 6"/>
                  <a:gd name="T2" fmla="*/ 6 w 6"/>
                  <a:gd name="T3" fmla="*/ 3 h 6"/>
                  <a:gd name="T4" fmla="*/ 6 w 6"/>
                  <a:gd name="T5" fmla="*/ 6 h 6"/>
                  <a:gd name="T6" fmla="*/ 3 w 6"/>
                  <a:gd name="T7" fmla="*/ 6 h 6"/>
                  <a:gd name="T8" fmla="*/ 3 w 6"/>
                  <a:gd name="T9" fmla="*/ 6 h 6"/>
                  <a:gd name="T10" fmla="*/ 0 w 6"/>
                  <a:gd name="T11" fmla="*/ 3 h 6"/>
                  <a:gd name="T12" fmla="*/ 0 w 6"/>
                  <a:gd name="T13" fmla="*/ 3 h 6"/>
                  <a:gd name="T14" fmla="*/ 6 w 6"/>
                  <a:gd name="T15" fmla="*/ 0 h 6"/>
                  <a:gd name="T16" fmla="*/ 6 w 6"/>
                  <a:gd name="T17" fmla="*/ 0 h 6"/>
                  <a:gd name="T18" fmla="*/ 6 w 6"/>
                  <a:gd name="T19" fmla="*/ 3 h 6"/>
                  <a:gd name="T20" fmla="*/ 6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3"/>
                    </a:moveTo>
                    <a:lnTo>
                      <a:pt x="6" y="3"/>
                    </a:lnTo>
                    <a:lnTo>
                      <a:pt x="6" y="6"/>
                    </a:lnTo>
                    <a:lnTo>
                      <a:pt x="3" y="6"/>
                    </a:lnTo>
                    <a:lnTo>
                      <a:pt x="0" y="3"/>
                    </a:lnTo>
                    <a:lnTo>
                      <a:pt x="6" y="0"/>
                    </a:lnTo>
                    <a:lnTo>
                      <a:pt x="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85" name="Freeform 595"/>
              <p:cNvSpPr>
                <a:spLocks/>
              </p:cNvSpPr>
              <p:nvPr/>
            </p:nvSpPr>
            <p:spPr bwMode="auto">
              <a:xfrm>
                <a:off x="692150" y="4578351"/>
                <a:ext cx="9525" cy="11113"/>
              </a:xfrm>
              <a:custGeom>
                <a:avLst/>
                <a:gdLst>
                  <a:gd name="T0" fmla="*/ 6 w 6"/>
                  <a:gd name="T1" fmla="*/ 3 h 7"/>
                  <a:gd name="T2" fmla="*/ 6 w 6"/>
                  <a:gd name="T3" fmla="*/ 3 h 7"/>
                  <a:gd name="T4" fmla="*/ 3 w 6"/>
                  <a:gd name="T5" fmla="*/ 7 h 7"/>
                  <a:gd name="T6" fmla="*/ 3 w 6"/>
                  <a:gd name="T7" fmla="*/ 7 h 7"/>
                  <a:gd name="T8" fmla="*/ 0 w 6"/>
                  <a:gd name="T9" fmla="*/ 3 h 7"/>
                  <a:gd name="T10" fmla="*/ 0 w 6"/>
                  <a:gd name="T11" fmla="*/ 3 h 7"/>
                  <a:gd name="T12" fmla="*/ 3 w 6"/>
                  <a:gd name="T13" fmla="*/ 0 h 7"/>
                  <a:gd name="T14" fmla="*/ 3 w 6"/>
                  <a:gd name="T15" fmla="*/ 0 h 7"/>
                  <a:gd name="T16" fmla="*/ 6 w 6"/>
                  <a:gd name="T17" fmla="*/ 3 h 7"/>
                  <a:gd name="T18" fmla="*/ 6 w 6"/>
                  <a:gd name="T19" fmla="*/ 3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7"/>
                  <a:gd name="T32" fmla="*/ 6 w 6"/>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7">
                    <a:moveTo>
                      <a:pt x="6" y="3"/>
                    </a:moveTo>
                    <a:lnTo>
                      <a:pt x="6" y="3"/>
                    </a:lnTo>
                    <a:lnTo>
                      <a:pt x="3" y="7"/>
                    </a:lnTo>
                    <a:lnTo>
                      <a:pt x="0" y="3"/>
                    </a:lnTo>
                    <a:lnTo>
                      <a:pt x="3" y="0"/>
                    </a:lnTo>
                    <a:lnTo>
                      <a:pt x="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86" name="Freeform 596"/>
              <p:cNvSpPr>
                <a:spLocks/>
              </p:cNvSpPr>
              <p:nvPr/>
            </p:nvSpPr>
            <p:spPr bwMode="auto">
              <a:xfrm>
                <a:off x="706438" y="4583113"/>
                <a:ext cx="9525" cy="11113"/>
              </a:xfrm>
              <a:custGeom>
                <a:avLst/>
                <a:gdLst>
                  <a:gd name="T0" fmla="*/ 6 w 6"/>
                  <a:gd name="T1" fmla="*/ 4 h 7"/>
                  <a:gd name="T2" fmla="*/ 6 w 6"/>
                  <a:gd name="T3" fmla="*/ 4 h 7"/>
                  <a:gd name="T4" fmla="*/ 3 w 6"/>
                  <a:gd name="T5" fmla="*/ 7 h 7"/>
                  <a:gd name="T6" fmla="*/ 0 w 6"/>
                  <a:gd name="T7" fmla="*/ 7 h 7"/>
                  <a:gd name="T8" fmla="*/ 0 w 6"/>
                  <a:gd name="T9" fmla="*/ 7 h 7"/>
                  <a:gd name="T10" fmla="*/ 0 w 6"/>
                  <a:gd name="T11" fmla="*/ 4 h 7"/>
                  <a:gd name="T12" fmla="*/ 0 w 6"/>
                  <a:gd name="T13" fmla="*/ 4 h 7"/>
                  <a:gd name="T14" fmla="*/ 0 w 6"/>
                  <a:gd name="T15" fmla="*/ 0 h 7"/>
                  <a:gd name="T16" fmla="*/ 3 w 6"/>
                  <a:gd name="T17" fmla="*/ 0 h 7"/>
                  <a:gd name="T18" fmla="*/ 3 w 6"/>
                  <a:gd name="T19" fmla="*/ 0 h 7"/>
                  <a:gd name="T20" fmla="*/ 6 w 6"/>
                  <a:gd name="T21" fmla="*/ 4 h 7"/>
                  <a:gd name="T22" fmla="*/ 6 w 6"/>
                  <a:gd name="T23" fmla="*/ 4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7"/>
                  <a:gd name="T38" fmla="*/ 6 w 6"/>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7">
                    <a:moveTo>
                      <a:pt x="6" y="4"/>
                    </a:moveTo>
                    <a:lnTo>
                      <a:pt x="6" y="4"/>
                    </a:lnTo>
                    <a:lnTo>
                      <a:pt x="3" y="7"/>
                    </a:lnTo>
                    <a:lnTo>
                      <a:pt x="0" y="7"/>
                    </a:lnTo>
                    <a:lnTo>
                      <a:pt x="0" y="4"/>
                    </a:lnTo>
                    <a:lnTo>
                      <a:pt x="0" y="0"/>
                    </a:lnTo>
                    <a:lnTo>
                      <a:pt x="3" y="0"/>
                    </a:lnTo>
                    <a:lnTo>
                      <a:pt x="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87" name="Freeform 597"/>
              <p:cNvSpPr>
                <a:spLocks/>
              </p:cNvSpPr>
              <p:nvPr/>
            </p:nvSpPr>
            <p:spPr bwMode="auto">
              <a:xfrm>
                <a:off x="715963" y="4589463"/>
                <a:ext cx="11113" cy="9525"/>
              </a:xfrm>
              <a:custGeom>
                <a:avLst/>
                <a:gdLst>
                  <a:gd name="T0" fmla="*/ 7 w 7"/>
                  <a:gd name="T1" fmla="*/ 3 h 6"/>
                  <a:gd name="T2" fmla="*/ 7 w 7"/>
                  <a:gd name="T3" fmla="*/ 3 h 6"/>
                  <a:gd name="T4" fmla="*/ 4 w 7"/>
                  <a:gd name="T5" fmla="*/ 6 h 6"/>
                  <a:gd name="T6" fmla="*/ 4 w 7"/>
                  <a:gd name="T7" fmla="*/ 6 h 6"/>
                  <a:gd name="T8" fmla="*/ 0 w 7"/>
                  <a:gd name="T9" fmla="*/ 3 h 6"/>
                  <a:gd name="T10" fmla="*/ 0 w 7"/>
                  <a:gd name="T11" fmla="*/ 3 h 6"/>
                  <a:gd name="T12" fmla="*/ 4 w 7"/>
                  <a:gd name="T13" fmla="*/ 0 h 6"/>
                  <a:gd name="T14" fmla="*/ 7 w 7"/>
                  <a:gd name="T15" fmla="*/ 0 h 6"/>
                  <a:gd name="T16" fmla="*/ 7 w 7"/>
                  <a:gd name="T17" fmla="*/ 0 h 6"/>
                  <a:gd name="T18" fmla="*/ 7 w 7"/>
                  <a:gd name="T19" fmla="*/ 3 h 6"/>
                  <a:gd name="T20" fmla="*/ 7 w 7"/>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3"/>
                    </a:moveTo>
                    <a:lnTo>
                      <a:pt x="7" y="3"/>
                    </a:lnTo>
                    <a:lnTo>
                      <a:pt x="4" y="6"/>
                    </a:lnTo>
                    <a:lnTo>
                      <a:pt x="0" y="3"/>
                    </a:lnTo>
                    <a:lnTo>
                      <a:pt x="4" y="0"/>
                    </a:lnTo>
                    <a:lnTo>
                      <a:pt x="7" y="0"/>
                    </a:lnTo>
                    <a:lnTo>
                      <a:pt x="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88" name="Freeform 598"/>
              <p:cNvSpPr>
                <a:spLocks/>
              </p:cNvSpPr>
              <p:nvPr/>
            </p:nvSpPr>
            <p:spPr bwMode="auto">
              <a:xfrm>
                <a:off x="731838" y="4594226"/>
                <a:ext cx="9525" cy="9525"/>
              </a:xfrm>
              <a:custGeom>
                <a:avLst/>
                <a:gdLst>
                  <a:gd name="T0" fmla="*/ 6 w 6"/>
                  <a:gd name="T1" fmla="*/ 3 h 6"/>
                  <a:gd name="T2" fmla="*/ 6 w 6"/>
                  <a:gd name="T3" fmla="*/ 3 h 6"/>
                  <a:gd name="T4" fmla="*/ 3 w 6"/>
                  <a:gd name="T5" fmla="*/ 6 h 6"/>
                  <a:gd name="T6" fmla="*/ 3 w 6"/>
                  <a:gd name="T7" fmla="*/ 6 h 6"/>
                  <a:gd name="T8" fmla="*/ 0 w 6"/>
                  <a:gd name="T9" fmla="*/ 3 h 6"/>
                  <a:gd name="T10" fmla="*/ 0 w 6"/>
                  <a:gd name="T11" fmla="*/ 3 h 6"/>
                  <a:gd name="T12" fmla="*/ 3 w 6"/>
                  <a:gd name="T13" fmla="*/ 0 h 6"/>
                  <a:gd name="T14" fmla="*/ 3 w 6"/>
                  <a:gd name="T15" fmla="*/ 0 h 6"/>
                  <a:gd name="T16" fmla="*/ 3 w 6"/>
                  <a:gd name="T17" fmla="*/ 0 h 6"/>
                  <a:gd name="T18" fmla="*/ 6 w 6"/>
                  <a:gd name="T19" fmla="*/ 3 h 6"/>
                  <a:gd name="T20" fmla="*/ 6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3"/>
                    </a:moveTo>
                    <a:lnTo>
                      <a:pt x="6" y="3"/>
                    </a:lnTo>
                    <a:lnTo>
                      <a:pt x="3" y="6"/>
                    </a:lnTo>
                    <a:lnTo>
                      <a:pt x="0" y="3"/>
                    </a:lnTo>
                    <a:lnTo>
                      <a:pt x="3" y="0"/>
                    </a:lnTo>
                    <a:lnTo>
                      <a:pt x="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89" name="Freeform 599"/>
              <p:cNvSpPr>
                <a:spLocks/>
              </p:cNvSpPr>
              <p:nvPr/>
            </p:nvSpPr>
            <p:spPr bwMode="auto">
              <a:xfrm>
                <a:off x="746125" y="4598988"/>
                <a:ext cx="11113" cy="9525"/>
              </a:xfrm>
              <a:custGeom>
                <a:avLst/>
                <a:gdLst>
                  <a:gd name="T0" fmla="*/ 7 w 7"/>
                  <a:gd name="T1" fmla="*/ 3 h 6"/>
                  <a:gd name="T2" fmla="*/ 7 w 7"/>
                  <a:gd name="T3" fmla="*/ 3 h 6"/>
                  <a:gd name="T4" fmla="*/ 4 w 7"/>
                  <a:gd name="T5" fmla="*/ 6 h 6"/>
                  <a:gd name="T6" fmla="*/ 4 w 7"/>
                  <a:gd name="T7" fmla="*/ 6 h 6"/>
                  <a:gd name="T8" fmla="*/ 0 w 7"/>
                  <a:gd name="T9" fmla="*/ 3 h 6"/>
                  <a:gd name="T10" fmla="*/ 0 w 7"/>
                  <a:gd name="T11" fmla="*/ 3 h 6"/>
                  <a:gd name="T12" fmla="*/ 0 w 7"/>
                  <a:gd name="T13" fmla="*/ 0 h 6"/>
                  <a:gd name="T14" fmla="*/ 4 w 7"/>
                  <a:gd name="T15" fmla="*/ 0 h 6"/>
                  <a:gd name="T16" fmla="*/ 4 w 7"/>
                  <a:gd name="T17" fmla="*/ 0 h 6"/>
                  <a:gd name="T18" fmla="*/ 7 w 7"/>
                  <a:gd name="T19" fmla="*/ 3 h 6"/>
                  <a:gd name="T20" fmla="*/ 7 w 7"/>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3"/>
                    </a:moveTo>
                    <a:lnTo>
                      <a:pt x="7" y="3"/>
                    </a:lnTo>
                    <a:lnTo>
                      <a:pt x="4" y="6"/>
                    </a:lnTo>
                    <a:lnTo>
                      <a:pt x="0" y="3"/>
                    </a:lnTo>
                    <a:lnTo>
                      <a:pt x="0" y="0"/>
                    </a:lnTo>
                    <a:lnTo>
                      <a:pt x="4" y="0"/>
                    </a:lnTo>
                    <a:lnTo>
                      <a:pt x="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90" name="Freeform 600"/>
              <p:cNvSpPr>
                <a:spLocks/>
              </p:cNvSpPr>
              <p:nvPr/>
            </p:nvSpPr>
            <p:spPr bwMode="auto">
              <a:xfrm>
                <a:off x="762000" y="4603751"/>
                <a:ext cx="4763" cy="9525"/>
              </a:xfrm>
              <a:custGeom>
                <a:avLst/>
                <a:gdLst>
                  <a:gd name="T0" fmla="*/ 3 w 3"/>
                  <a:gd name="T1" fmla="*/ 3 h 6"/>
                  <a:gd name="T2" fmla="*/ 3 w 3"/>
                  <a:gd name="T3" fmla="*/ 3 h 6"/>
                  <a:gd name="T4" fmla="*/ 3 w 3"/>
                  <a:gd name="T5" fmla="*/ 6 h 6"/>
                  <a:gd name="T6" fmla="*/ 0 w 3"/>
                  <a:gd name="T7" fmla="*/ 6 h 6"/>
                  <a:gd name="T8" fmla="*/ 0 w 3"/>
                  <a:gd name="T9" fmla="*/ 6 h 6"/>
                  <a:gd name="T10" fmla="*/ 0 w 3"/>
                  <a:gd name="T11" fmla="*/ 3 h 6"/>
                  <a:gd name="T12" fmla="*/ 0 w 3"/>
                  <a:gd name="T13" fmla="*/ 3 h 6"/>
                  <a:gd name="T14" fmla="*/ 0 w 3"/>
                  <a:gd name="T15" fmla="*/ 0 h 6"/>
                  <a:gd name="T16" fmla="*/ 3 w 3"/>
                  <a:gd name="T17" fmla="*/ 0 h 6"/>
                  <a:gd name="T18" fmla="*/ 3 w 3"/>
                  <a:gd name="T19" fmla="*/ 0 h 6"/>
                  <a:gd name="T20" fmla="*/ 3 w 3"/>
                  <a:gd name="T21" fmla="*/ 3 h 6"/>
                  <a:gd name="T22" fmla="*/ 3 w 3"/>
                  <a:gd name="T23" fmla="*/ 3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
                  <a:gd name="T37" fmla="*/ 0 h 6"/>
                  <a:gd name="T38" fmla="*/ 3 w 3"/>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 h="6">
                    <a:moveTo>
                      <a:pt x="3" y="3"/>
                    </a:moveTo>
                    <a:lnTo>
                      <a:pt x="3" y="3"/>
                    </a:lnTo>
                    <a:lnTo>
                      <a:pt x="3" y="6"/>
                    </a:lnTo>
                    <a:lnTo>
                      <a:pt x="0" y="6"/>
                    </a:lnTo>
                    <a:lnTo>
                      <a:pt x="0" y="3"/>
                    </a:lnTo>
                    <a:lnTo>
                      <a:pt x="0" y="0"/>
                    </a:lnTo>
                    <a:lnTo>
                      <a:pt x="3" y="0"/>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91" name="Freeform 601"/>
              <p:cNvSpPr>
                <a:spLocks/>
              </p:cNvSpPr>
              <p:nvPr/>
            </p:nvSpPr>
            <p:spPr bwMode="auto">
              <a:xfrm>
                <a:off x="650875" y="4548188"/>
                <a:ext cx="11113" cy="11113"/>
              </a:xfrm>
              <a:custGeom>
                <a:avLst/>
                <a:gdLst>
                  <a:gd name="T0" fmla="*/ 7 w 7"/>
                  <a:gd name="T1" fmla="*/ 7 h 7"/>
                  <a:gd name="T2" fmla="*/ 7 w 7"/>
                  <a:gd name="T3" fmla="*/ 7 h 7"/>
                  <a:gd name="T4" fmla="*/ 3 w 7"/>
                  <a:gd name="T5" fmla="*/ 7 h 7"/>
                  <a:gd name="T6" fmla="*/ 0 w 7"/>
                  <a:gd name="T7" fmla="*/ 7 h 7"/>
                  <a:gd name="T8" fmla="*/ 0 w 7"/>
                  <a:gd name="T9" fmla="*/ 7 h 7"/>
                  <a:gd name="T10" fmla="*/ 0 w 7"/>
                  <a:gd name="T11" fmla="*/ 3 h 7"/>
                  <a:gd name="T12" fmla="*/ 0 w 7"/>
                  <a:gd name="T13" fmla="*/ 3 h 7"/>
                  <a:gd name="T14" fmla="*/ 0 w 7"/>
                  <a:gd name="T15" fmla="*/ 0 h 7"/>
                  <a:gd name="T16" fmla="*/ 3 w 7"/>
                  <a:gd name="T17" fmla="*/ 0 h 7"/>
                  <a:gd name="T18" fmla="*/ 3 w 7"/>
                  <a:gd name="T19" fmla="*/ 0 h 7"/>
                  <a:gd name="T20" fmla="*/ 7 w 7"/>
                  <a:gd name="T21" fmla="*/ 7 h 7"/>
                  <a:gd name="T22" fmla="*/ 7 w 7"/>
                  <a:gd name="T23" fmla="*/ 7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7"/>
                  <a:gd name="T38" fmla="*/ 7 w 7"/>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7">
                    <a:moveTo>
                      <a:pt x="7" y="7"/>
                    </a:moveTo>
                    <a:lnTo>
                      <a:pt x="7" y="7"/>
                    </a:lnTo>
                    <a:lnTo>
                      <a:pt x="3" y="7"/>
                    </a:lnTo>
                    <a:lnTo>
                      <a:pt x="0" y="7"/>
                    </a:lnTo>
                    <a:lnTo>
                      <a:pt x="0" y="3"/>
                    </a:lnTo>
                    <a:lnTo>
                      <a:pt x="0" y="0"/>
                    </a:lnTo>
                    <a:lnTo>
                      <a:pt x="3" y="0"/>
                    </a:lnTo>
                    <a:lnTo>
                      <a:pt x="7"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92" name="Freeform 602"/>
              <p:cNvSpPr>
                <a:spLocks/>
              </p:cNvSpPr>
              <p:nvPr/>
            </p:nvSpPr>
            <p:spPr bwMode="auto">
              <a:xfrm>
                <a:off x="666750" y="4552951"/>
                <a:ext cx="4763" cy="11113"/>
              </a:xfrm>
              <a:custGeom>
                <a:avLst/>
                <a:gdLst>
                  <a:gd name="T0" fmla="*/ 3 w 3"/>
                  <a:gd name="T1" fmla="*/ 7 h 7"/>
                  <a:gd name="T2" fmla="*/ 3 w 3"/>
                  <a:gd name="T3" fmla="*/ 7 h 7"/>
                  <a:gd name="T4" fmla="*/ 0 w 3"/>
                  <a:gd name="T5" fmla="*/ 7 h 7"/>
                  <a:gd name="T6" fmla="*/ 0 w 3"/>
                  <a:gd name="T7" fmla="*/ 7 h 7"/>
                  <a:gd name="T8" fmla="*/ 0 w 3"/>
                  <a:gd name="T9" fmla="*/ 4 h 7"/>
                  <a:gd name="T10" fmla="*/ 0 w 3"/>
                  <a:gd name="T11" fmla="*/ 4 h 7"/>
                  <a:gd name="T12" fmla="*/ 0 w 3"/>
                  <a:gd name="T13" fmla="*/ 0 h 7"/>
                  <a:gd name="T14" fmla="*/ 3 w 3"/>
                  <a:gd name="T15" fmla="*/ 0 h 7"/>
                  <a:gd name="T16" fmla="*/ 3 w 3"/>
                  <a:gd name="T17" fmla="*/ 0 h 7"/>
                  <a:gd name="T18" fmla="*/ 3 w 3"/>
                  <a:gd name="T19" fmla="*/ 7 h 7"/>
                  <a:gd name="T20" fmla="*/ 3 w 3"/>
                  <a:gd name="T21" fmla="*/ 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7"/>
                  <a:gd name="T35" fmla="*/ 3 w 3"/>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7">
                    <a:moveTo>
                      <a:pt x="3" y="7"/>
                    </a:moveTo>
                    <a:lnTo>
                      <a:pt x="3" y="7"/>
                    </a:lnTo>
                    <a:lnTo>
                      <a:pt x="0" y="7"/>
                    </a:lnTo>
                    <a:lnTo>
                      <a:pt x="0" y="4"/>
                    </a:lnTo>
                    <a:lnTo>
                      <a:pt x="0" y="0"/>
                    </a:lnTo>
                    <a:lnTo>
                      <a:pt x="3" y="0"/>
                    </a:lnTo>
                    <a:lnTo>
                      <a:pt x="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93" name="Freeform 603"/>
              <p:cNvSpPr>
                <a:spLocks/>
              </p:cNvSpPr>
              <p:nvPr/>
            </p:nvSpPr>
            <p:spPr bwMode="auto">
              <a:xfrm>
                <a:off x="676275" y="4559301"/>
                <a:ext cx="9525" cy="9525"/>
              </a:xfrm>
              <a:custGeom>
                <a:avLst/>
                <a:gdLst>
                  <a:gd name="T0" fmla="*/ 6 w 6"/>
                  <a:gd name="T1" fmla="*/ 6 h 6"/>
                  <a:gd name="T2" fmla="*/ 6 w 6"/>
                  <a:gd name="T3" fmla="*/ 6 h 6"/>
                  <a:gd name="T4" fmla="*/ 3 w 6"/>
                  <a:gd name="T5" fmla="*/ 6 h 6"/>
                  <a:gd name="T6" fmla="*/ 3 w 6"/>
                  <a:gd name="T7" fmla="*/ 6 h 6"/>
                  <a:gd name="T8" fmla="*/ 0 w 6"/>
                  <a:gd name="T9" fmla="*/ 3 h 6"/>
                  <a:gd name="T10" fmla="*/ 0 w 6"/>
                  <a:gd name="T11" fmla="*/ 3 h 6"/>
                  <a:gd name="T12" fmla="*/ 3 w 6"/>
                  <a:gd name="T13" fmla="*/ 0 h 6"/>
                  <a:gd name="T14" fmla="*/ 6 w 6"/>
                  <a:gd name="T15" fmla="*/ 0 h 6"/>
                  <a:gd name="T16" fmla="*/ 6 w 6"/>
                  <a:gd name="T17" fmla="*/ 0 h 6"/>
                  <a:gd name="T18" fmla="*/ 6 w 6"/>
                  <a:gd name="T19" fmla="*/ 6 h 6"/>
                  <a:gd name="T20" fmla="*/ 6 w 6"/>
                  <a:gd name="T21" fmla="*/ 6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6"/>
                    </a:moveTo>
                    <a:lnTo>
                      <a:pt x="6" y="6"/>
                    </a:lnTo>
                    <a:lnTo>
                      <a:pt x="3" y="6"/>
                    </a:lnTo>
                    <a:lnTo>
                      <a:pt x="0" y="3"/>
                    </a:lnTo>
                    <a:lnTo>
                      <a:pt x="3" y="0"/>
                    </a:lnTo>
                    <a:lnTo>
                      <a:pt x="6"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94" name="Freeform 604"/>
              <p:cNvSpPr>
                <a:spLocks/>
              </p:cNvSpPr>
              <p:nvPr/>
            </p:nvSpPr>
            <p:spPr bwMode="auto">
              <a:xfrm>
                <a:off x="692150" y="4564063"/>
                <a:ext cx="9525" cy="9525"/>
              </a:xfrm>
              <a:custGeom>
                <a:avLst/>
                <a:gdLst>
                  <a:gd name="T0" fmla="*/ 6 w 6"/>
                  <a:gd name="T1" fmla="*/ 6 h 6"/>
                  <a:gd name="T2" fmla="*/ 6 w 6"/>
                  <a:gd name="T3" fmla="*/ 6 h 6"/>
                  <a:gd name="T4" fmla="*/ 3 w 6"/>
                  <a:gd name="T5" fmla="*/ 6 h 6"/>
                  <a:gd name="T6" fmla="*/ 3 w 6"/>
                  <a:gd name="T7" fmla="*/ 6 h 6"/>
                  <a:gd name="T8" fmla="*/ 0 w 6"/>
                  <a:gd name="T9" fmla="*/ 3 h 6"/>
                  <a:gd name="T10" fmla="*/ 0 w 6"/>
                  <a:gd name="T11" fmla="*/ 3 h 6"/>
                  <a:gd name="T12" fmla="*/ 0 w 6"/>
                  <a:gd name="T13" fmla="*/ 0 h 6"/>
                  <a:gd name="T14" fmla="*/ 3 w 6"/>
                  <a:gd name="T15" fmla="*/ 0 h 6"/>
                  <a:gd name="T16" fmla="*/ 3 w 6"/>
                  <a:gd name="T17" fmla="*/ 0 h 6"/>
                  <a:gd name="T18" fmla="*/ 6 w 6"/>
                  <a:gd name="T19" fmla="*/ 6 h 6"/>
                  <a:gd name="T20" fmla="*/ 6 w 6"/>
                  <a:gd name="T21" fmla="*/ 6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6"/>
                    </a:moveTo>
                    <a:lnTo>
                      <a:pt x="6" y="6"/>
                    </a:lnTo>
                    <a:lnTo>
                      <a:pt x="3" y="6"/>
                    </a:lnTo>
                    <a:lnTo>
                      <a:pt x="0" y="3"/>
                    </a:lnTo>
                    <a:lnTo>
                      <a:pt x="0" y="0"/>
                    </a:lnTo>
                    <a:lnTo>
                      <a:pt x="3"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95" name="Freeform 605"/>
              <p:cNvSpPr>
                <a:spLocks/>
              </p:cNvSpPr>
              <p:nvPr/>
            </p:nvSpPr>
            <p:spPr bwMode="auto">
              <a:xfrm>
                <a:off x="706438" y="4568826"/>
                <a:ext cx="9525" cy="9525"/>
              </a:xfrm>
              <a:custGeom>
                <a:avLst/>
                <a:gdLst>
                  <a:gd name="T0" fmla="*/ 6 w 6"/>
                  <a:gd name="T1" fmla="*/ 6 h 6"/>
                  <a:gd name="T2" fmla="*/ 6 w 6"/>
                  <a:gd name="T3" fmla="*/ 6 h 6"/>
                  <a:gd name="T4" fmla="*/ 0 w 6"/>
                  <a:gd name="T5" fmla="*/ 6 h 6"/>
                  <a:gd name="T6" fmla="*/ 0 w 6"/>
                  <a:gd name="T7" fmla="*/ 6 h 6"/>
                  <a:gd name="T8" fmla="*/ 0 w 6"/>
                  <a:gd name="T9" fmla="*/ 3 h 6"/>
                  <a:gd name="T10" fmla="*/ 0 w 6"/>
                  <a:gd name="T11" fmla="*/ 3 h 6"/>
                  <a:gd name="T12" fmla="*/ 3 w 6"/>
                  <a:gd name="T13" fmla="*/ 0 h 6"/>
                  <a:gd name="T14" fmla="*/ 3 w 6"/>
                  <a:gd name="T15" fmla="*/ 0 h 6"/>
                  <a:gd name="T16" fmla="*/ 6 w 6"/>
                  <a:gd name="T17" fmla="*/ 6 h 6"/>
                  <a:gd name="T18" fmla="*/ 6 w 6"/>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6"/>
                    </a:moveTo>
                    <a:lnTo>
                      <a:pt x="6" y="6"/>
                    </a:lnTo>
                    <a:lnTo>
                      <a:pt x="0" y="6"/>
                    </a:lnTo>
                    <a:lnTo>
                      <a:pt x="0" y="3"/>
                    </a:lnTo>
                    <a:lnTo>
                      <a:pt x="3"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96" name="Freeform 606"/>
              <p:cNvSpPr>
                <a:spLocks/>
              </p:cNvSpPr>
              <p:nvPr/>
            </p:nvSpPr>
            <p:spPr bwMode="auto">
              <a:xfrm>
                <a:off x="715963" y="4573588"/>
                <a:ext cx="11113" cy="9525"/>
              </a:xfrm>
              <a:custGeom>
                <a:avLst/>
                <a:gdLst>
                  <a:gd name="T0" fmla="*/ 7 w 7"/>
                  <a:gd name="T1" fmla="*/ 6 h 6"/>
                  <a:gd name="T2" fmla="*/ 7 w 7"/>
                  <a:gd name="T3" fmla="*/ 6 h 6"/>
                  <a:gd name="T4" fmla="*/ 4 w 7"/>
                  <a:gd name="T5" fmla="*/ 6 h 6"/>
                  <a:gd name="T6" fmla="*/ 4 w 7"/>
                  <a:gd name="T7" fmla="*/ 6 h 6"/>
                  <a:gd name="T8" fmla="*/ 0 w 7"/>
                  <a:gd name="T9" fmla="*/ 3 h 6"/>
                  <a:gd name="T10" fmla="*/ 0 w 7"/>
                  <a:gd name="T11" fmla="*/ 3 h 6"/>
                  <a:gd name="T12" fmla="*/ 7 w 7"/>
                  <a:gd name="T13" fmla="*/ 0 h 6"/>
                  <a:gd name="T14" fmla="*/ 7 w 7"/>
                  <a:gd name="T15" fmla="*/ 0 h 6"/>
                  <a:gd name="T16" fmla="*/ 7 w 7"/>
                  <a:gd name="T17" fmla="*/ 6 h 6"/>
                  <a:gd name="T18" fmla="*/ 7 w 7"/>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6"/>
                  <a:gd name="T32" fmla="*/ 7 w 7"/>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6">
                    <a:moveTo>
                      <a:pt x="7" y="6"/>
                    </a:moveTo>
                    <a:lnTo>
                      <a:pt x="7" y="6"/>
                    </a:lnTo>
                    <a:lnTo>
                      <a:pt x="4" y="6"/>
                    </a:lnTo>
                    <a:lnTo>
                      <a:pt x="0" y="3"/>
                    </a:lnTo>
                    <a:lnTo>
                      <a:pt x="7" y="0"/>
                    </a:lnTo>
                    <a:lnTo>
                      <a:pt x="7"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grpSp>
        <p:sp>
          <p:nvSpPr>
            <p:cNvPr id="15455" name="Freeform 608"/>
            <p:cNvSpPr>
              <a:spLocks/>
            </p:cNvSpPr>
            <p:nvPr/>
          </p:nvSpPr>
          <p:spPr bwMode="auto">
            <a:xfrm>
              <a:off x="731838" y="4578350"/>
              <a:ext cx="9525" cy="11112"/>
            </a:xfrm>
            <a:custGeom>
              <a:avLst/>
              <a:gdLst>
                <a:gd name="T0" fmla="*/ 6 w 6"/>
                <a:gd name="T1" fmla="*/ 7 h 7"/>
                <a:gd name="T2" fmla="*/ 6 w 6"/>
                <a:gd name="T3" fmla="*/ 7 h 7"/>
                <a:gd name="T4" fmla="*/ 3 w 6"/>
                <a:gd name="T5" fmla="*/ 7 h 7"/>
                <a:gd name="T6" fmla="*/ 3 w 6"/>
                <a:gd name="T7" fmla="*/ 7 h 7"/>
                <a:gd name="T8" fmla="*/ 0 w 6"/>
                <a:gd name="T9" fmla="*/ 3 h 7"/>
                <a:gd name="T10" fmla="*/ 0 w 6"/>
                <a:gd name="T11" fmla="*/ 3 h 7"/>
                <a:gd name="T12" fmla="*/ 3 w 6"/>
                <a:gd name="T13" fmla="*/ 0 h 7"/>
                <a:gd name="T14" fmla="*/ 3 w 6"/>
                <a:gd name="T15" fmla="*/ 0 h 7"/>
                <a:gd name="T16" fmla="*/ 6 w 6"/>
                <a:gd name="T17" fmla="*/ 7 h 7"/>
                <a:gd name="T18" fmla="*/ 6 w 6"/>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7"/>
                <a:gd name="T32" fmla="*/ 6 w 6"/>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7">
                  <a:moveTo>
                    <a:pt x="6" y="7"/>
                  </a:moveTo>
                  <a:lnTo>
                    <a:pt x="6" y="7"/>
                  </a:lnTo>
                  <a:lnTo>
                    <a:pt x="3" y="7"/>
                  </a:lnTo>
                  <a:lnTo>
                    <a:pt x="0" y="3"/>
                  </a:lnTo>
                  <a:lnTo>
                    <a:pt x="3" y="0"/>
                  </a:lnTo>
                  <a:lnTo>
                    <a:pt x="6"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56" name="Freeform 609"/>
            <p:cNvSpPr>
              <a:spLocks/>
            </p:cNvSpPr>
            <p:nvPr/>
          </p:nvSpPr>
          <p:spPr bwMode="auto">
            <a:xfrm>
              <a:off x="746125" y="4583113"/>
              <a:ext cx="11112" cy="11112"/>
            </a:xfrm>
            <a:custGeom>
              <a:avLst/>
              <a:gdLst>
                <a:gd name="T0" fmla="*/ 7 w 7"/>
                <a:gd name="T1" fmla="*/ 7 h 7"/>
                <a:gd name="T2" fmla="*/ 7 w 7"/>
                <a:gd name="T3" fmla="*/ 7 h 7"/>
                <a:gd name="T4" fmla="*/ 4 w 7"/>
                <a:gd name="T5" fmla="*/ 7 h 7"/>
                <a:gd name="T6" fmla="*/ 0 w 7"/>
                <a:gd name="T7" fmla="*/ 7 h 7"/>
                <a:gd name="T8" fmla="*/ 0 w 7"/>
                <a:gd name="T9" fmla="*/ 7 h 7"/>
                <a:gd name="T10" fmla="*/ 0 w 7"/>
                <a:gd name="T11" fmla="*/ 4 h 7"/>
                <a:gd name="T12" fmla="*/ 0 w 7"/>
                <a:gd name="T13" fmla="*/ 4 h 7"/>
                <a:gd name="T14" fmla="*/ 4 w 7"/>
                <a:gd name="T15" fmla="*/ 0 h 7"/>
                <a:gd name="T16" fmla="*/ 4 w 7"/>
                <a:gd name="T17" fmla="*/ 0 h 7"/>
                <a:gd name="T18" fmla="*/ 7 w 7"/>
                <a:gd name="T19" fmla="*/ 7 h 7"/>
                <a:gd name="T20" fmla="*/ 7 w 7"/>
                <a:gd name="T21" fmla="*/ 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7"/>
                <a:gd name="T35" fmla="*/ 7 w 7"/>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7">
                  <a:moveTo>
                    <a:pt x="7" y="7"/>
                  </a:moveTo>
                  <a:lnTo>
                    <a:pt x="7" y="7"/>
                  </a:lnTo>
                  <a:lnTo>
                    <a:pt x="4" y="7"/>
                  </a:lnTo>
                  <a:lnTo>
                    <a:pt x="0" y="7"/>
                  </a:lnTo>
                  <a:lnTo>
                    <a:pt x="0" y="4"/>
                  </a:lnTo>
                  <a:lnTo>
                    <a:pt x="4" y="0"/>
                  </a:lnTo>
                  <a:lnTo>
                    <a:pt x="7"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57" name="Freeform 610"/>
            <p:cNvSpPr>
              <a:spLocks/>
            </p:cNvSpPr>
            <p:nvPr/>
          </p:nvSpPr>
          <p:spPr bwMode="auto">
            <a:xfrm>
              <a:off x="757238" y="4589463"/>
              <a:ext cx="9525" cy="9525"/>
            </a:xfrm>
            <a:custGeom>
              <a:avLst/>
              <a:gdLst>
                <a:gd name="T0" fmla="*/ 6 w 6"/>
                <a:gd name="T1" fmla="*/ 6 h 6"/>
                <a:gd name="T2" fmla="*/ 6 w 6"/>
                <a:gd name="T3" fmla="*/ 6 h 6"/>
                <a:gd name="T4" fmla="*/ 3 w 6"/>
                <a:gd name="T5" fmla="*/ 6 h 6"/>
                <a:gd name="T6" fmla="*/ 3 w 6"/>
                <a:gd name="T7" fmla="*/ 6 h 6"/>
                <a:gd name="T8" fmla="*/ 0 w 6"/>
                <a:gd name="T9" fmla="*/ 3 h 6"/>
                <a:gd name="T10" fmla="*/ 0 w 6"/>
                <a:gd name="T11" fmla="*/ 3 h 6"/>
                <a:gd name="T12" fmla="*/ 6 w 6"/>
                <a:gd name="T13" fmla="*/ 0 h 6"/>
                <a:gd name="T14" fmla="*/ 6 w 6"/>
                <a:gd name="T15" fmla="*/ 0 h 6"/>
                <a:gd name="T16" fmla="*/ 6 w 6"/>
                <a:gd name="T17" fmla="*/ 6 h 6"/>
                <a:gd name="T18" fmla="*/ 6 w 6"/>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6"/>
                  </a:moveTo>
                  <a:lnTo>
                    <a:pt x="6" y="6"/>
                  </a:lnTo>
                  <a:lnTo>
                    <a:pt x="3" y="6"/>
                  </a:lnTo>
                  <a:lnTo>
                    <a:pt x="0" y="3"/>
                  </a:lnTo>
                  <a:lnTo>
                    <a:pt x="6"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58" name="Freeform 611"/>
            <p:cNvSpPr>
              <a:spLocks/>
            </p:cNvSpPr>
            <p:nvPr/>
          </p:nvSpPr>
          <p:spPr bwMode="auto">
            <a:xfrm>
              <a:off x="1058863" y="4673600"/>
              <a:ext cx="30162" cy="55562"/>
            </a:xfrm>
            <a:custGeom>
              <a:avLst/>
              <a:gdLst>
                <a:gd name="T0" fmla="*/ 0 w 19"/>
                <a:gd name="T1" fmla="*/ 35 h 35"/>
                <a:gd name="T2" fmla="*/ 12 w 19"/>
                <a:gd name="T3" fmla="*/ 35 h 35"/>
                <a:gd name="T4" fmla="*/ 19 w 19"/>
                <a:gd name="T5" fmla="*/ 4 h 35"/>
                <a:gd name="T6" fmla="*/ 6 w 19"/>
                <a:gd name="T7" fmla="*/ 0 h 35"/>
                <a:gd name="T8" fmla="*/ 0 w 19"/>
                <a:gd name="T9" fmla="*/ 35 h 35"/>
                <a:gd name="T10" fmla="*/ 0 60000 65536"/>
                <a:gd name="T11" fmla="*/ 0 60000 65536"/>
                <a:gd name="T12" fmla="*/ 0 60000 65536"/>
                <a:gd name="T13" fmla="*/ 0 60000 65536"/>
                <a:gd name="T14" fmla="*/ 0 60000 65536"/>
                <a:gd name="T15" fmla="*/ 0 w 19"/>
                <a:gd name="T16" fmla="*/ 0 h 35"/>
                <a:gd name="T17" fmla="*/ 19 w 19"/>
                <a:gd name="T18" fmla="*/ 35 h 35"/>
              </a:gdLst>
              <a:ahLst/>
              <a:cxnLst>
                <a:cxn ang="T10">
                  <a:pos x="T0" y="T1"/>
                </a:cxn>
                <a:cxn ang="T11">
                  <a:pos x="T2" y="T3"/>
                </a:cxn>
                <a:cxn ang="T12">
                  <a:pos x="T4" y="T5"/>
                </a:cxn>
                <a:cxn ang="T13">
                  <a:pos x="T6" y="T7"/>
                </a:cxn>
                <a:cxn ang="T14">
                  <a:pos x="T8" y="T9"/>
                </a:cxn>
              </a:cxnLst>
              <a:rect l="T15" t="T16" r="T17" b="T18"/>
              <a:pathLst>
                <a:path w="19" h="35">
                  <a:moveTo>
                    <a:pt x="0" y="35"/>
                  </a:moveTo>
                  <a:lnTo>
                    <a:pt x="12" y="35"/>
                  </a:lnTo>
                  <a:lnTo>
                    <a:pt x="19" y="4"/>
                  </a:lnTo>
                  <a:lnTo>
                    <a:pt x="6" y="0"/>
                  </a:lnTo>
                  <a:lnTo>
                    <a:pt x="0" y="35"/>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59" name="Freeform 612"/>
            <p:cNvSpPr>
              <a:spLocks/>
            </p:cNvSpPr>
            <p:nvPr/>
          </p:nvSpPr>
          <p:spPr bwMode="auto">
            <a:xfrm>
              <a:off x="1058863" y="4729163"/>
              <a:ext cx="90487" cy="34925"/>
            </a:xfrm>
            <a:custGeom>
              <a:avLst/>
              <a:gdLst>
                <a:gd name="T0" fmla="*/ 12 w 57"/>
                <a:gd name="T1" fmla="*/ 0 h 22"/>
                <a:gd name="T2" fmla="*/ 57 w 57"/>
                <a:gd name="T3" fmla="*/ 16 h 22"/>
                <a:gd name="T4" fmla="*/ 57 w 57"/>
                <a:gd name="T5" fmla="*/ 22 h 22"/>
                <a:gd name="T6" fmla="*/ 0 w 57"/>
                <a:gd name="T7" fmla="*/ 0 h 22"/>
                <a:gd name="T8" fmla="*/ 12 w 57"/>
                <a:gd name="T9" fmla="*/ 0 h 22"/>
                <a:gd name="T10" fmla="*/ 0 60000 65536"/>
                <a:gd name="T11" fmla="*/ 0 60000 65536"/>
                <a:gd name="T12" fmla="*/ 0 60000 65536"/>
                <a:gd name="T13" fmla="*/ 0 60000 65536"/>
                <a:gd name="T14" fmla="*/ 0 60000 65536"/>
                <a:gd name="T15" fmla="*/ 0 w 57"/>
                <a:gd name="T16" fmla="*/ 0 h 22"/>
                <a:gd name="T17" fmla="*/ 57 w 57"/>
                <a:gd name="T18" fmla="*/ 22 h 22"/>
              </a:gdLst>
              <a:ahLst/>
              <a:cxnLst>
                <a:cxn ang="T10">
                  <a:pos x="T0" y="T1"/>
                </a:cxn>
                <a:cxn ang="T11">
                  <a:pos x="T2" y="T3"/>
                </a:cxn>
                <a:cxn ang="T12">
                  <a:pos x="T4" y="T5"/>
                </a:cxn>
                <a:cxn ang="T13">
                  <a:pos x="T6" y="T7"/>
                </a:cxn>
                <a:cxn ang="T14">
                  <a:pos x="T8" y="T9"/>
                </a:cxn>
              </a:cxnLst>
              <a:rect l="T15" t="T16" r="T17" b="T18"/>
              <a:pathLst>
                <a:path w="57" h="22">
                  <a:moveTo>
                    <a:pt x="12" y="0"/>
                  </a:moveTo>
                  <a:lnTo>
                    <a:pt x="57" y="16"/>
                  </a:lnTo>
                  <a:lnTo>
                    <a:pt x="57" y="22"/>
                  </a:lnTo>
                  <a:lnTo>
                    <a:pt x="0" y="0"/>
                  </a:lnTo>
                  <a:lnTo>
                    <a:pt x="12"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60" name="Freeform 613"/>
            <p:cNvSpPr>
              <a:spLocks/>
            </p:cNvSpPr>
            <p:nvPr/>
          </p:nvSpPr>
          <p:spPr bwMode="auto">
            <a:xfrm>
              <a:off x="1158875" y="4714875"/>
              <a:ext cx="20637" cy="55562"/>
            </a:xfrm>
            <a:custGeom>
              <a:avLst/>
              <a:gdLst>
                <a:gd name="T0" fmla="*/ 0 w 13"/>
                <a:gd name="T1" fmla="*/ 35 h 35"/>
                <a:gd name="T2" fmla="*/ 9 w 13"/>
                <a:gd name="T3" fmla="*/ 31 h 35"/>
                <a:gd name="T4" fmla="*/ 13 w 13"/>
                <a:gd name="T5" fmla="*/ 3 h 35"/>
                <a:gd name="T6" fmla="*/ 6 w 13"/>
                <a:gd name="T7" fmla="*/ 0 h 35"/>
                <a:gd name="T8" fmla="*/ 0 w 13"/>
                <a:gd name="T9" fmla="*/ 35 h 35"/>
                <a:gd name="T10" fmla="*/ 0 60000 65536"/>
                <a:gd name="T11" fmla="*/ 0 60000 65536"/>
                <a:gd name="T12" fmla="*/ 0 60000 65536"/>
                <a:gd name="T13" fmla="*/ 0 60000 65536"/>
                <a:gd name="T14" fmla="*/ 0 60000 65536"/>
                <a:gd name="T15" fmla="*/ 0 w 13"/>
                <a:gd name="T16" fmla="*/ 0 h 35"/>
                <a:gd name="T17" fmla="*/ 13 w 13"/>
                <a:gd name="T18" fmla="*/ 35 h 35"/>
              </a:gdLst>
              <a:ahLst/>
              <a:cxnLst>
                <a:cxn ang="T10">
                  <a:pos x="T0" y="T1"/>
                </a:cxn>
                <a:cxn ang="T11">
                  <a:pos x="T2" y="T3"/>
                </a:cxn>
                <a:cxn ang="T12">
                  <a:pos x="T4" y="T5"/>
                </a:cxn>
                <a:cxn ang="T13">
                  <a:pos x="T6" y="T7"/>
                </a:cxn>
                <a:cxn ang="T14">
                  <a:pos x="T8" y="T9"/>
                </a:cxn>
              </a:cxnLst>
              <a:rect l="T15" t="T16" r="T17" b="T18"/>
              <a:pathLst>
                <a:path w="13" h="35">
                  <a:moveTo>
                    <a:pt x="0" y="35"/>
                  </a:moveTo>
                  <a:lnTo>
                    <a:pt x="9" y="31"/>
                  </a:lnTo>
                  <a:lnTo>
                    <a:pt x="13" y="3"/>
                  </a:lnTo>
                  <a:lnTo>
                    <a:pt x="6" y="0"/>
                  </a:lnTo>
                  <a:lnTo>
                    <a:pt x="0" y="35"/>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61" name="Freeform 614"/>
            <p:cNvSpPr>
              <a:spLocks/>
            </p:cNvSpPr>
            <p:nvPr/>
          </p:nvSpPr>
          <p:spPr bwMode="auto">
            <a:xfrm>
              <a:off x="1158875" y="4764088"/>
              <a:ext cx="90487" cy="41275"/>
            </a:xfrm>
            <a:custGeom>
              <a:avLst/>
              <a:gdLst>
                <a:gd name="T0" fmla="*/ 9 w 57"/>
                <a:gd name="T1" fmla="*/ 0 h 26"/>
                <a:gd name="T2" fmla="*/ 57 w 57"/>
                <a:gd name="T3" fmla="*/ 19 h 26"/>
                <a:gd name="T4" fmla="*/ 57 w 57"/>
                <a:gd name="T5" fmla="*/ 26 h 26"/>
                <a:gd name="T6" fmla="*/ 0 w 57"/>
                <a:gd name="T7" fmla="*/ 4 h 26"/>
                <a:gd name="T8" fmla="*/ 9 w 57"/>
                <a:gd name="T9" fmla="*/ 0 h 26"/>
                <a:gd name="T10" fmla="*/ 0 60000 65536"/>
                <a:gd name="T11" fmla="*/ 0 60000 65536"/>
                <a:gd name="T12" fmla="*/ 0 60000 65536"/>
                <a:gd name="T13" fmla="*/ 0 60000 65536"/>
                <a:gd name="T14" fmla="*/ 0 60000 65536"/>
                <a:gd name="T15" fmla="*/ 0 w 57"/>
                <a:gd name="T16" fmla="*/ 0 h 26"/>
                <a:gd name="T17" fmla="*/ 57 w 57"/>
                <a:gd name="T18" fmla="*/ 26 h 26"/>
              </a:gdLst>
              <a:ahLst/>
              <a:cxnLst>
                <a:cxn ang="T10">
                  <a:pos x="T0" y="T1"/>
                </a:cxn>
                <a:cxn ang="T11">
                  <a:pos x="T2" y="T3"/>
                </a:cxn>
                <a:cxn ang="T12">
                  <a:pos x="T4" y="T5"/>
                </a:cxn>
                <a:cxn ang="T13">
                  <a:pos x="T6" y="T7"/>
                </a:cxn>
                <a:cxn ang="T14">
                  <a:pos x="T8" y="T9"/>
                </a:cxn>
              </a:cxnLst>
              <a:rect l="T15" t="T16" r="T17" b="T18"/>
              <a:pathLst>
                <a:path w="57" h="26">
                  <a:moveTo>
                    <a:pt x="9" y="0"/>
                  </a:moveTo>
                  <a:lnTo>
                    <a:pt x="57" y="19"/>
                  </a:lnTo>
                  <a:lnTo>
                    <a:pt x="57" y="26"/>
                  </a:lnTo>
                  <a:lnTo>
                    <a:pt x="0" y="4"/>
                  </a:lnTo>
                  <a:lnTo>
                    <a:pt x="9"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62" name="Freeform 615"/>
            <p:cNvSpPr>
              <a:spLocks/>
            </p:cNvSpPr>
            <p:nvPr/>
          </p:nvSpPr>
          <p:spPr bwMode="auto">
            <a:xfrm>
              <a:off x="1263650" y="4775200"/>
              <a:ext cx="15875" cy="34925"/>
            </a:xfrm>
            <a:custGeom>
              <a:avLst/>
              <a:gdLst>
                <a:gd name="T0" fmla="*/ 0 w 10"/>
                <a:gd name="T1" fmla="*/ 22 h 22"/>
                <a:gd name="T2" fmla="*/ 7 w 10"/>
                <a:gd name="T3" fmla="*/ 19 h 22"/>
                <a:gd name="T4" fmla="*/ 10 w 10"/>
                <a:gd name="T5" fmla="*/ 3 h 22"/>
                <a:gd name="T6" fmla="*/ 3 w 10"/>
                <a:gd name="T7" fmla="*/ 0 h 22"/>
                <a:gd name="T8" fmla="*/ 0 w 10"/>
                <a:gd name="T9" fmla="*/ 22 h 22"/>
                <a:gd name="T10" fmla="*/ 0 60000 65536"/>
                <a:gd name="T11" fmla="*/ 0 60000 65536"/>
                <a:gd name="T12" fmla="*/ 0 60000 65536"/>
                <a:gd name="T13" fmla="*/ 0 60000 65536"/>
                <a:gd name="T14" fmla="*/ 0 60000 65536"/>
                <a:gd name="T15" fmla="*/ 0 w 10"/>
                <a:gd name="T16" fmla="*/ 0 h 22"/>
                <a:gd name="T17" fmla="*/ 10 w 10"/>
                <a:gd name="T18" fmla="*/ 22 h 22"/>
              </a:gdLst>
              <a:ahLst/>
              <a:cxnLst>
                <a:cxn ang="T10">
                  <a:pos x="T0" y="T1"/>
                </a:cxn>
                <a:cxn ang="T11">
                  <a:pos x="T2" y="T3"/>
                </a:cxn>
                <a:cxn ang="T12">
                  <a:pos x="T4" y="T5"/>
                </a:cxn>
                <a:cxn ang="T13">
                  <a:pos x="T6" y="T7"/>
                </a:cxn>
                <a:cxn ang="T14">
                  <a:pos x="T8" y="T9"/>
                </a:cxn>
              </a:cxnLst>
              <a:rect l="T15" t="T16" r="T17" b="T18"/>
              <a:pathLst>
                <a:path w="10" h="22">
                  <a:moveTo>
                    <a:pt x="0" y="22"/>
                  </a:moveTo>
                  <a:lnTo>
                    <a:pt x="7" y="19"/>
                  </a:lnTo>
                  <a:lnTo>
                    <a:pt x="10" y="3"/>
                  </a:lnTo>
                  <a:lnTo>
                    <a:pt x="3" y="0"/>
                  </a:lnTo>
                  <a:lnTo>
                    <a:pt x="0" y="22"/>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63" name="Freeform 616"/>
            <p:cNvSpPr>
              <a:spLocks/>
            </p:cNvSpPr>
            <p:nvPr/>
          </p:nvSpPr>
          <p:spPr bwMode="auto">
            <a:xfrm>
              <a:off x="1263650" y="4805363"/>
              <a:ext cx="90487" cy="39687"/>
            </a:xfrm>
            <a:custGeom>
              <a:avLst/>
              <a:gdLst>
                <a:gd name="T0" fmla="*/ 7 w 57"/>
                <a:gd name="T1" fmla="*/ 0 h 25"/>
                <a:gd name="T2" fmla="*/ 57 w 57"/>
                <a:gd name="T3" fmla="*/ 19 h 25"/>
                <a:gd name="T4" fmla="*/ 54 w 57"/>
                <a:gd name="T5" fmla="*/ 25 h 25"/>
                <a:gd name="T6" fmla="*/ 0 w 57"/>
                <a:gd name="T7" fmla="*/ 3 h 25"/>
                <a:gd name="T8" fmla="*/ 7 w 57"/>
                <a:gd name="T9" fmla="*/ 0 h 25"/>
                <a:gd name="T10" fmla="*/ 0 60000 65536"/>
                <a:gd name="T11" fmla="*/ 0 60000 65536"/>
                <a:gd name="T12" fmla="*/ 0 60000 65536"/>
                <a:gd name="T13" fmla="*/ 0 60000 65536"/>
                <a:gd name="T14" fmla="*/ 0 60000 65536"/>
                <a:gd name="T15" fmla="*/ 0 w 57"/>
                <a:gd name="T16" fmla="*/ 0 h 25"/>
                <a:gd name="T17" fmla="*/ 57 w 57"/>
                <a:gd name="T18" fmla="*/ 25 h 25"/>
              </a:gdLst>
              <a:ahLst/>
              <a:cxnLst>
                <a:cxn ang="T10">
                  <a:pos x="T0" y="T1"/>
                </a:cxn>
                <a:cxn ang="T11">
                  <a:pos x="T2" y="T3"/>
                </a:cxn>
                <a:cxn ang="T12">
                  <a:pos x="T4" y="T5"/>
                </a:cxn>
                <a:cxn ang="T13">
                  <a:pos x="T6" y="T7"/>
                </a:cxn>
                <a:cxn ang="T14">
                  <a:pos x="T8" y="T9"/>
                </a:cxn>
              </a:cxnLst>
              <a:rect l="T15" t="T16" r="T17" b="T18"/>
              <a:pathLst>
                <a:path w="57" h="25">
                  <a:moveTo>
                    <a:pt x="7" y="0"/>
                  </a:moveTo>
                  <a:lnTo>
                    <a:pt x="57" y="19"/>
                  </a:lnTo>
                  <a:lnTo>
                    <a:pt x="54" y="25"/>
                  </a:lnTo>
                  <a:lnTo>
                    <a:pt x="0" y="3"/>
                  </a:lnTo>
                  <a:lnTo>
                    <a:pt x="7"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grpSp>
      <p:pic>
        <p:nvPicPr>
          <p:cNvPr id="107" name="Picture 106" descr="sodim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38401" y="4773013"/>
            <a:ext cx="2519363" cy="1355725"/>
          </a:xfrm>
          <a:prstGeom prst="rect">
            <a:avLst/>
          </a:prstGeom>
          <a:noFill/>
          <a:ln>
            <a:noFill/>
          </a:ln>
          <a:effectLst>
            <a:outerShdw dist="25400" dir="5400000" algn="t" rotWithShape="0">
              <a:schemeClr val="tx1">
                <a:alpha val="5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itle 1"/>
          <p:cNvSpPr>
            <a:spLocks noGrp="1"/>
          </p:cNvSpPr>
          <p:nvPr>
            <p:ph type="title"/>
          </p:nvPr>
        </p:nvSpPr>
        <p:spPr/>
        <p:txBody>
          <a:bodyPr/>
          <a:lstStyle/>
          <a:p>
            <a:r>
              <a:rPr lang="en-US" altLang="ko-KR" dirty="0">
                <a:ea typeface="굴림" panose="020B0600000101010101" pitchFamily="50" charset="-127"/>
              </a:rPr>
              <a:t>Simple Cold-Boot Attack</a:t>
            </a:r>
          </a:p>
        </p:txBody>
      </p:sp>
      <p:pic>
        <p:nvPicPr>
          <p:cNvPr id="15368" name="Picture 112" descr="C:\Documents and Settings\ah.JHALDERM-THINKP\Local Settings\Temporary Internet Files\Content.IE5\L7TGJIQP\MCj0433880000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8201" y="4800601"/>
            <a:ext cx="1482725"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Picture 3" descr="C:\Documents and Settings\ah.JHALDERM-THINKP\Local Settings\Temporary Internet Files\Content.IE5\AYE1KZH0\MCj04315990000[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1" y="4114801"/>
            <a:ext cx="1255713"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34" descr="C:\Documents and Settings\ah.JHALDERM-THINKP\Local Settings\Temporary Internet Files\Content.IE5\L7TGJIQP\MCj04315980000[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1000" y="4048125"/>
            <a:ext cx="125095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51"/>
          <p:cNvGrpSpPr>
            <a:grpSpLocks/>
          </p:cNvGrpSpPr>
          <p:nvPr/>
        </p:nvGrpSpPr>
        <p:grpSpPr bwMode="auto">
          <a:xfrm>
            <a:off x="5381626" y="1371600"/>
            <a:ext cx="2176463" cy="3276600"/>
            <a:chOff x="3093988" y="1562398"/>
            <a:chExt cx="1762572" cy="2652563"/>
          </a:xfrm>
        </p:grpSpPr>
        <p:sp>
          <p:nvSpPr>
            <p:cNvPr id="15421" name="Freeform 14"/>
            <p:cNvSpPr>
              <a:spLocks/>
            </p:cNvSpPr>
            <p:nvPr/>
          </p:nvSpPr>
          <p:spPr bwMode="auto">
            <a:xfrm>
              <a:off x="3196531" y="1692027"/>
              <a:ext cx="1220837" cy="2300436"/>
            </a:xfrm>
            <a:custGeom>
              <a:avLst/>
              <a:gdLst>
                <a:gd name="T0" fmla="*/ 544 w 631"/>
                <a:gd name="T1" fmla="*/ 423 h 1189"/>
                <a:gd name="T2" fmla="*/ 541 w 631"/>
                <a:gd name="T3" fmla="*/ 423 h 1189"/>
                <a:gd name="T4" fmla="*/ 533 w 631"/>
                <a:gd name="T5" fmla="*/ 288 h 1189"/>
                <a:gd name="T6" fmla="*/ 520 w 631"/>
                <a:gd name="T7" fmla="*/ 42 h 1189"/>
                <a:gd name="T8" fmla="*/ 481 w 631"/>
                <a:gd name="T9" fmla="*/ 4 h 1189"/>
                <a:gd name="T10" fmla="*/ 411 w 631"/>
                <a:gd name="T11" fmla="*/ 21 h 1189"/>
                <a:gd name="T12" fmla="*/ 345 w 631"/>
                <a:gd name="T13" fmla="*/ 48 h 1189"/>
                <a:gd name="T14" fmla="*/ 283 w 631"/>
                <a:gd name="T15" fmla="*/ 84 h 1189"/>
                <a:gd name="T16" fmla="*/ 227 w 631"/>
                <a:gd name="T17" fmla="*/ 133 h 1189"/>
                <a:gd name="T18" fmla="*/ 179 w 631"/>
                <a:gd name="T19" fmla="*/ 191 h 1189"/>
                <a:gd name="T20" fmla="*/ 140 w 631"/>
                <a:gd name="T21" fmla="*/ 262 h 1189"/>
                <a:gd name="T22" fmla="*/ 111 w 631"/>
                <a:gd name="T23" fmla="*/ 346 h 1189"/>
                <a:gd name="T24" fmla="*/ 0 w 631"/>
                <a:gd name="T25" fmla="*/ 485 h 1189"/>
                <a:gd name="T26" fmla="*/ 70 w 631"/>
                <a:gd name="T27" fmla="*/ 560 h 1189"/>
                <a:gd name="T28" fmla="*/ 85 w 631"/>
                <a:gd name="T29" fmla="*/ 648 h 1189"/>
                <a:gd name="T30" fmla="*/ 111 w 631"/>
                <a:gd name="T31" fmla="*/ 725 h 1189"/>
                <a:gd name="T32" fmla="*/ 149 w 631"/>
                <a:gd name="T33" fmla="*/ 789 h 1189"/>
                <a:gd name="T34" fmla="*/ 196 w 631"/>
                <a:gd name="T35" fmla="*/ 842 h 1189"/>
                <a:gd name="T36" fmla="*/ 248 w 631"/>
                <a:gd name="T37" fmla="*/ 883 h 1189"/>
                <a:gd name="T38" fmla="*/ 304 w 631"/>
                <a:gd name="T39" fmla="*/ 912 h 1189"/>
                <a:gd name="T40" fmla="*/ 362 w 631"/>
                <a:gd name="T41" fmla="*/ 928 h 1189"/>
                <a:gd name="T42" fmla="*/ 415 w 631"/>
                <a:gd name="T43" fmla="*/ 1183 h 1189"/>
                <a:gd name="T44" fmla="*/ 610 w 631"/>
                <a:gd name="T45" fmla="*/ 1166 h 1189"/>
                <a:gd name="T46" fmla="*/ 583 w 631"/>
                <a:gd name="T47" fmla="*/ 1021 h 1189"/>
                <a:gd name="T48" fmla="*/ 549 w 631"/>
                <a:gd name="T49" fmla="*/ 826 h 1189"/>
                <a:gd name="T50" fmla="*/ 526 w 631"/>
                <a:gd name="T51" fmla="*/ 680 h 1189"/>
                <a:gd name="T52" fmla="*/ 551 w 631"/>
                <a:gd name="T53" fmla="*/ 650 h 1189"/>
                <a:gd name="T54" fmla="*/ 591 w 631"/>
                <a:gd name="T55" fmla="*/ 622 h 1189"/>
                <a:gd name="T56" fmla="*/ 618 w 631"/>
                <a:gd name="T57" fmla="*/ 584 h 1189"/>
                <a:gd name="T58" fmla="*/ 630 w 631"/>
                <a:gd name="T59" fmla="*/ 542 h 1189"/>
                <a:gd name="T60" fmla="*/ 629 w 631"/>
                <a:gd name="T61" fmla="*/ 504 h 1189"/>
                <a:gd name="T62" fmla="*/ 613 w 631"/>
                <a:gd name="T63" fmla="*/ 469 h 1189"/>
                <a:gd name="T64" fmla="*/ 589 w 631"/>
                <a:gd name="T65" fmla="*/ 440 h 1189"/>
                <a:gd name="T66" fmla="*/ 560 w 631"/>
                <a:gd name="T67" fmla="*/ 424 h 11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31"/>
                <a:gd name="T103" fmla="*/ 0 h 1189"/>
                <a:gd name="T104" fmla="*/ 631 w 631"/>
                <a:gd name="T105" fmla="*/ 1189 h 118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31" h="1189">
                  <a:moveTo>
                    <a:pt x="545" y="423"/>
                  </a:moveTo>
                  <a:lnTo>
                    <a:pt x="544" y="423"/>
                  </a:lnTo>
                  <a:lnTo>
                    <a:pt x="543" y="423"/>
                  </a:lnTo>
                  <a:lnTo>
                    <a:pt x="541" y="423"/>
                  </a:lnTo>
                  <a:lnTo>
                    <a:pt x="539" y="423"/>
                  </a:lnTo>
                  <a:lnTo>
                    <a:pt x="533" y="288"/>
                  </a:lnTo>
                  <a:lnTo>
                    <a:pt x="526" y="150"/>
                  </a:lnTo>
                  <a:lnTo>
                    <a:pt x="520" y="42"/>
                  </a:lnTo>
                  <a:lnTo>
                    <a:pt x="518" y="0"/>
                  </a:lnTo>
                  <a:lnTo>
                    <a:pt x="481" y="4"/>
                  </a:lnTo>
                  <a:lnTo>
                    <a:pt x="446" y="12"/>
                  </a:lnTo>
                  <a:lnTo>
                    <a:pt x="411" y="21"/>
                  </a:lnTo>
                  <a:lnTo>
                    <a:pt x="377" y="33"/>
                  </a:lnTo>
                  <a:lnTo>
                    <a:pt x="345" y="48"/>
                  </a:lnTo>
                  <a:lnTo>
                    <a:pt x="313" y="65"/>
                  </a:lnTo>
                  <a:lnTo>
                    <a:pt x="283" y="84"/>
                  </a:lnTo>
                  <a:lnTo>
                    <a:pt x="254" y="107"/>
                  </a:lnTo>
                  <a:lnTo>
                    <a:pt x="227" y="133"/>
                  </a:lnTo>
                  <a:lnTo>
                    <a:pt x="202" y="161"/>
                  </a:lnTo>
                  <a:lnTo>
                    <a:pt x="179" y="191"/>
                  </a:lnTo>
                  <a:lnTo>
                    <a:pt x="158" y="225"/>
                  </a:lnTo>
                  <a:lnTo>
                    <a:pt x="140" y="262"/>
                  </a:lnTo>
                  <a:lnTo>
                    <a:pt x="123" y="302"/>
                  </a:lnTo>
                  <a:lnTo>
                    <a:pt x="111" y="346"/>
                  </a:lnTo>
                  <a:lnTo>
                    <a:pt x="100" y="392"/>
                  </a:lnTo>
                  <a:lnTo>
                    <a:pt x="0" y="485"/>
                  </a:lnTo>
                  <a:lnTo>
                    <a:pt x="69" y="513"/>
                  </a:lnTo>
                  <a:lnTo>
                    <a:pt x="70" y="560"/>
                  </a:lnTo>
                  <a:lnTo>
                    <a:pt x="75" y="606"/>
                  </a:lnTo>
                  <a:lnTo>
                    <a:pt x="85" y="648"/>
                  </a:lnTo>
                  <a:lnTo>
                    <a:pt x="97" y="687"/>
                  </a:lnTo>
                  <a:lnTo>
                    <a:pt x="111" y="725"/>
                  </a:lnTo>
                  <a:lnTo>
                    <a:pt x="129" y="758"/>
                  </a:lnTo>
                  <a:lnTo>
                    <a:pt x="149" y="789"/>
                  </a:lnTo>
                  <a:lnTo>
                    <a:pt x="172" y="818"/>
                  </a:lnTo>
                  <a:lnTo>
                    <a:pt x="196" y="842"/>
                  </a:lnTo>
                  <a:lnTo>
                    <a:pt x="221" y="865"/>
                  </a:lnTo>
                  <a:lnTo>
                    <a:pt x="248" y="883"/>
                  </a:lnTo>
                  <a:lnTo>
                    <a:pt x="276" y="899"/>
                  </a:lnTo>
                  <a:lnTo>
                    <a:pt x="304" y="912"/>
                  </a:lnTo>
                  <a:lnTo>
                    <a:pt x="333" y="922"/>
                  </a:lnTo>
                  <a:lnTo>
                    <a:pt x="362" y="928"/>
                  </a:lnTo>
                  <a:lnTo>
                    <a:pt x="389" y="930"/>
                  </a:lnTo>
                  <a:lnTo>
                    <a:pt x="415" y="1183"/>
                  </a:lnTo>
                  <a:lnTo>
                    <a:pt x="613" y="1189"/>
                  </a:lnTo>
                  <a:lnTo>
                    <a:pt x="610" y="1166"/>
                  </a:lnTo>
                  <a:lnTo>
                    <a:pt x="599" y="1106"/>
                  </a:lnTo>
                  <a:lnTo>
                    <a:pt x="583" y="1021"/>
                  </a:lnTo>
                  <a:lnTo>
                    <a:pt x="566" y="923"/>
                  </a:lnTo>
                  <a:lnTo>
                    <a:pt x="549" y="826"/>
                  </a:lnTo>
                  <a:lnTo>
                    <a:pt x="536" y="740"/>
                  </a:lnTo>
                  <a:lnTo>
                    <a:pt x="526" y="680"/>
                  </a:lnTo>
                  <a:lnTo>
                    <a:pt x="525" y="657"/>
                  </a:lnTo>
                  <a:lnTo>
                    <a:pt x="551" y="650"/>
                  </a:lnTo>
                  <a:lnTo>
                    <a:pt x="573" y="637"/>
                  </a:lnTo>
                  <a:lnTo>
                    <a:pt x="591" y="622"/>
                  </a:lnTo>
                  <a:lnTo>
                    <a:pt x="606" y="604"/>
                  </a:lnTo>
                  <a:lnTo>
                    <a:pt x="618" y="584"/>
                  </a:lnTo>
                  <a:lnTo>
                    <a:pt x="625" y="562"/>
                  </a:lnTo>
                  <a:lnTo>
                    <a:pt x="630" y="542"/>
                  </a:lnTo>
                  <a:lnTo>
                    <a:pt x="631" y="522"/>
                  </a:lnTo>
                  <a:lnTo>
                    <a:pt x="629" y="504"/>
                  </a:lnTo>
                  <a:lnTo>
                    <a:pt x="623" y="486"/>
                  </a:lnTo>
                  <a:lnTo>
                    <a:pt x="613" y="469"/>
                  </a:lnTo>
                  <a:lnTo>
                    <a:pt x="602" y="453"/>
                  </a:lnTo>
                  <a:lnTo>
                    <a:pt x="589" y="440"/>
                  </a:lnTo>
                  <a:lnTo>
                    <a:pt x="574" y="430"/>
                  </a:lnTo>
                  <a:lnTo>
                    <a:pt x="560" y="424"/>
                  </a:lnTo>
                  <a:lnTo>
                    <a:pt x="545" y="4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22" name="Freeform 15"/>
            <p:cNvSpPr>
              <a:spLocks/>
            </p:cNvSpPr>
            <p:nvPr/>
          </p:nvSpPr>
          <p:spPr bwMode="auto">
            <a:xfrm>
              <a:off x="3312617" y="1692027"/>
              <a:ext cx="1222772" cy="2300436"/>
            </a:xfrm>
            <a:custGeom>
              <a:avLst/>
              <a:gdLst>
                <a:gd name="T0" fmla="*/ 545 w 632"/>
                <a:gd name="T1" fmla="*/ 423 h 1189"/>
                <a:gd name="T2" fmla="*/ 541 w 632"/>
                <a:gd name="T3" fmla="*/ 423 h 1189"/>
                <a:gd name="T4" fmla="*/ 534 w 632"/>
                <a:gd name="T5" fmla="*/ 288 h 1189"/>
                <a:gd name="T6" fmla="*/ 521 w 632"/>
                <a:gd name="T7" fmla="*/ 42 h 1189"/>
                <a:gd name="T8" fmla="*/ 482 w 632"/>
                <a:gd name="T9" fmla="*/ 4 h 1189"/>
                <a:gd name="T10" fmla="*/ 412 w 632"/>
                <a:gd name="T11" fmla="*/ 21 h 1189"/>
                <a:gd name="T12" fmla="*/ 345 w 632"/>
                <a:gd name="T13" fmla="*/ 48 h 1189"/>
                <a:gd name="T14" fmla="*/ 283 w 632"/>
                <a:gd name="T15" fmla="*/ 84 h 1189"/>
                <a:gd name="T16" fmla="*/ 228 w 632"/>
                <a:gd name="T17" fmla="*/ 133 h 1189"/>
                <a:gd name="T18" fmla="*/ 179 w 632"/>
                <a:gd name="T19" fmla="*/ 191 h 1189"/>
                <a:gd name="T20" fmla="*/ 141 w 632"/>
                <a:gd name="T21" fmla="*/ 262 h 1189"/>
                <a:gd name="T22" fmla="*/ 112 w 632"/>
                <a:gd name="T23" fmla="*/ 346 h 1189"/>
                <a:gd name="T24" fmla="*/ 0 w 632"/>
                <a:gd name="T25" fmla="*/ 485 h 1189"/>
                <a:gd name="T26" fmla="*/ 71 w 632"/>
                <a:gd name="T27" fmla="*/ 560 h 1189"/>
                <a:gd name="T28" fmla="*/ 85 w 632"/>
                <a:gd name="T29" fmla="*/ 646 h 1189"/>
                <a:gd name="T30" fmla="*/ 112 w 632"/>
                <a:gd name="T31" fmla="*/ 719 h 1189"/>
                <a:gd name="T32" fmla="*/ 149 w 632"/>
                <a:gd name="T33" fmla="*/ 779 h 1189"/>
                <a:gd name="T34" fmla="*/ 195 w 632"/>
                <a:gd name="T35" fmla="*/ 829 h 1189"/>
                <a:gd name="T36" fmla="*/ 248 w 632"/>
                <a:gd name="T37" fmla="*/ 865 h 1189"/>
                <a:gd name="T38" fmla="*/ 304 w 632"/>
                <a:gd name="T39" fmla="*/ 890 h 1189"/>
                <a:gd name="T40" fmla="*/ 361 w 632"/>
                <a:gd name="T41" fmla="*/ 904 h 1189"/>
                <a:gd name="T42" fmla="*/ 415 w 632"/>
                <a:gd name="T43" fmla="*/ 1183 h 1189"/>
                <a:gd name="T44" fmla="*/ 610 w 632"/>
                <a:gd name="T45" fmla="*/ 1166 h 1189"/>
                <a:gd name="T46" fmla="*/ 583 w 632"/>
                <a:gd name="T47" fmla="*/ 1021 h 1189"/>
                <a:gd name="T48" fmla="*/ 550 w 632"/>
                <a:gd name="T49" fmla="*/ 826 h 1189"/>
                <a:gd name="T50" fmla="*/ 527 w 632"/>
                <a:gd name="T51" fmla="*/ 680 h 1189"/>
                <a:gd name="T52" fmla="*/ 552 w 632"/>
                <a:gd name="T53" fmla="*/ 650 h 1189"/>
                <a:gd name="T54" fmla="*/ 592 w 632"/>
                <a:gd name="T55" fmla="*/ 622 h 1189"/>
                <a:gd name="T56" fmla="*/ 619 w 632"/>
                <a:gd name="T57" fmla="*/ 584 h 1189"/>
                <a:gd name="T58" fmla="*/ 631 w 632"/>
                <a:gd name="T59" fmla="*/ 542 h 1189"/>
                <a:gd name="T60" fmla="*/ 629 w 632"/>
                <a:gd name="T61" fmla="*/ 504 h 1189"/>
                <a:gd name="T62" fmla="*/ 614 w 632"/>
                <a:gd name="T63" fmla="*/ 469 h 1189"/>
                <a:gd name="T64" fmla="*/ 589 w 632"/>
                <a:gd name="T65" fmla="*/ 440 h 1189"/>
                <a:gd name="T66" fmla="*/ 560 w 632"/>
                <a:gd name="T67" fmla="*/ 424 h 11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32"/>
                <a:gd name="T103" fmla="*/ 0 h 1189"/>
                <a:gd name="T104" fmla="*/ 632 w 632"/>
                <a:gd name="T105" fmla="*/ 1189 h 118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32" h="1189">
                  <a:moveTo>
                    <a:pt x="546" y="423"/>
                  </a:moveTo>
                  <a:lnTo>
                    <a:pt x="545" y="423"/>
                  </a:lnTo>
                  <a:lnTo>
                    <a:pt x="544" y="423"/>
                  </a:lnTo>
                  <a:lnTo>
                    <a:pt x="541" y="423"/>
                  </a:lnTo>
                  <a:lnTo>
                    <a:pt x="540" y="423"/>
                  </a:lnTo>
                  <a:lnTo>
                    <a:pt x="534" y="288"/>
                  </a:lnTo>
                  <a:lnTo>
                    <a:pt x="527" y="150"/>
                  </a:lnTo>
                  <a:lnTo>
                    <a:pt x="521" y="42"/>
                  </a:lnTo>
                  <a:lnTo>
                    <a:pt x="518" y="0"/>
                  </a:lnTo>
                  <a:lnTo>
                    <a:pt x="482" y="4"/>
                  </a:lnTo>
                  <a:lnTo>
                    <a:pt x="447" y="12"/>
                  </a:lnTo>
                  <a:lnTo>
                    <a:pt x="412" y="21"/>
                  </a:lnTo>
                  <a:lnTo>
                    <a:pt x="378" y="33"/>
                  </a:lnTo>
                  <a:lnTo>
                    <a:pt x="345" y="48"/>
                  </a:lnTo>
                  <a:lnTo>
                    <a:pt x="314" y="65"/>
                  </a:lnTo>
                  <a:lnTo>
                    <a:pt x="283" y="84"/>
                  </a:lnTo>
                  <a:lnTo>
                    <a:pt x="254" y="107"/>
                  </a:lnTo>
                  <a:lnTo>
                    <a:pt x="228" y="133"/>
                  </a:lnTo>
                  <a:lnTo>
                    <a:pt x="202" y="161"/>
                  </a:lnTo>
                  <a:lnTo>
                    <a:pt x="179" y="191"/>
                  </a:lnTo>
                  <a:lnTo>
                    <a:pt x="159" y="225"/>
                  </a:lnTo>
                  <a:lnTo>
                    <a:pt x="141" y="262"/>
                  </a:lnTo>
                  <a:lnTo>
                    <a:pt x="124" y="302"/>
                  </a:lnTo>
                  <a:lnTo>
                    <a:pt x="112" y="346"/>
                  </a:lnTo>
                  <a:lnTo>
                    <a:pt x="101" y="392"/>
                  </a:lnTo>
                  <a:lnTo>
                    <a:pt x="0" y="485"/>
                  </a:lnTo>
                  <a:lnTo>
                    <a:pt x="69" y="513"/>
                  </a:lnTo>
                  <a:lnTo>
                    <a:pt x="71" y="560"/>
                  </a:lnTo>
                  <a:lnTo>
                    <a:pt x="75" y="605"/>
                  </a:lnTo>
                  <a:lnTo>
                    <a:pt x="85" y="646"/>
                  </a:lnTo>
                  <a:lnTo>
                    <a:pt x="97" y="683"/>
                  </a:lnTo>
                  <a:lnTo>
                    <a:pt x="112" y="719"/>
                  </a:lnTo>
                  <a:lnTo>
                    <a:pt x="130" y="750"/>
                  </a:lnTo>
                  <a:lnTo>
                    <a:pt x="149" y="779"/>
                  </a:lnTo>
                  <a:lnTo>
                    <a:pt x="172" y="806"/>
                  </a:lnTo>
                  <a:lnTo>
                    <a:pt x="195" y="829"/>
                  </a:lnTo>
                  <a:lnTo>
                    <a:pt x="221" y="848"/>
                  </a:lnTo>
                  <a:lnTo>
                    <a:pt x="248" y="865"/>
                  </a:lnTo>
                  <a:lnTo>
                    <a:pt x="275" y="878"/>
                  </a:lnTo>
                  <a:lnTo>
                    <a:pt x="304" y="890"/>
                  </a:lnTo>
                  <a:lnTo>
                    <a:pt x="333" y="898"/>
                  </a:lnTo>
                  <a:lnTo>
                    <a:pt x="361" y="904"/>
                  </a:lnTo>
                  <a:lnTo>
                    <a:pt x="390" y="906"/>
                  </a:lnTo>
                  <a:lnTo>
                    <a:pt x="415" y="1183"/>
                  </a:lnTo>
                  <a:lnTo>
                    <a:pt x="614" y="1189"/>
                  </a:lnTo>
                  <a:lnTo>
                    <a:pt x="610" y="1166"/>
                  </a:lnTo>
                  <a:lnTo>
                    <a:pt x="599" y="1106"/>
                  </a:lnTo>
                  <a:lnTo>
                    <a:pt x="583" y="1021"/>
                  </a:lnTo>
                  <a:lnTo>
                    <a:pt x="566" y="923"/>
                  </a:lnTo>
                  <a:lnTo>
                    <a:pt x="550" y="826"/>
                  </a:lnTo>
                  <a:lnTo>
                    <a:pt x="536" y="740"/>
                  </a:lnTo>
                  <a:lnTo>
                    <a:pt x="527" y="680"/>
                  </a:lnTo>
                  <a:lnTo>
                    <a:pt x="525" y="657"/>
                  </a:lnTo>
                  <a:lnTo>
                    <a:pt x="552" y="650"/>
                  </a:lnTo>
                  <a:lnTo>
                    <a:pt x="574" y="637"/>
                  </a:lnTo>
                  <a:lnTo>
                    <a:pt x="592" y="622"/>
                  </a:lnTo>
                  <a:lnTo>
                    <a:pt x="606" y="604"/>
                  </a:lnTo>
                  <a:lnTo>
                    <a:pt x="619" y="584"/>
                  </a:lnTo>
                  <a:lnTo>
                    <a:pt x="626" y="562"/>
                  </a:lnTo>
                  <a:lnTo>
                    <a:pt x="631" y="542"/>
                  </a:lnTo>
                  <a:lnTo>
                    <a:pt x="632" y="522"/>
                  </a:lnTo>
                  <a:lnTo>
                    <a:pt x="629" y="504"/>
                  </a:lnTo>
                  <a:lnTo>
                    <a:pt x="623" y="486"/>
                  </a:lnTo>
                  <a:lnTo>
                    <a:pt x="614" y="469"/>
                  </a:lnTo>
                  <a:lnTo>
                    <a:pt x="603" y="453"/>
                  </a:lnTo>
                  <a:lnTo>
                    <a:pt x="589" y="440"/>
                  </a:lnTo>
                  <a:lnTo>
                    <a:pt x="575" y="430"/>
                  </a:lnTo>
                  <a:lnTo>
                    <a:pt x="560" y="424"/>
                  </a:lnTo>
                  <a:lnTo>
                    <a:pt x="546" y="423"/>
                  </a:lnTo>
                  <a:close/>
                </a:path>
              </a:pathLst>
            </a:custGeom>
            <a:solidFill>
              <a:srgbClr val="EF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23" name="Freeform 16"/>
            <p:cNvSpPr>
              <a:spLocks/>
            </p:cNvSpPr>
            <p:nvPr/>
          </p:nvSpPr>
          <p:spPr bwMode="auto">
            <a:xfrm>
              <a:off x="3446115" y="2595563"/>
              <a:ext cx="667493" cy="828081"/>
            </a:xfrm>
            <a:custGeom>
              <a:avLst/>
              <a:gdLst>
                <a:gd name="T0" fmla="*/ 345 w 345"/>
                <a:gd name="T1" fmla="*/ 18 h 428"/>
                <a:gd name="T2" fmla="*/ 309 w 345"/>
                <a:gd name="T3" fmla="*/ 0 h 428"/>
                <a:gd name="T4" fmla="*/ 190 w 345"/>
                <a:gd name="T5" fmla="*/ 169 h 428"/>
                <a:gd name="T6" fmla="*/ 183 w 345"/>
                <a:gd name="T7" fmla="*/ 118 h 428"/>
                <a:gd name="T8" fmla="*/ 166 w 345"/>
                <a:gd name="T9" fmla="*/ 82 h 428"/>
                <a:gd name="T10" fmla="*/ 142 w 345"/>
                <a:gd name="T11" fmla="*/ 59 h 428"/>
                <a:gd name="T12" fmla="*/ 113 w 345"/>
                <a:gd name="T13" fmla="*/ 47 h 428"/>
                <a:gd name="T14" fmla="*/ 81 w 345"/>
                <a:gd name="T15" fmla="*/ 43 h 428"/>
                <a:gd name="T16" fmla="*/ 51 w 345"/>
                <a:gd name="T17" fmla="*/ 46 h 428"/>
                <a:gd name="T18" fmla="*/ 23 w 345"/>
                <a:gd name="T19" fmla="*/ 54 h 428"/>
                <a:gd name="T20" fmla="*/ 0 w 345"/>
                <a:gd name="T21" fmla="*/ 65 h 428"/>
                <a:gd name="T22" fmla="*/ 3 w 345"/>
                <a:gd name="T23" fmla="*/ 104 h 428"/>
                <a:gd name="T24" fmla="*/ 8 w 345"/>
                <a:gd name="T25" fmla="*/ 140 h 428"/>
                <a:gd name="T26" fmla="*/ 15 w 345"/>
                <a:gd name="T27" fmla="*/ 174 h 428"/>
                <a:gd name="T28" fmla="*/ 25 w 345"/>
                <a:gd name="T29" fmla="*/ 206 h 428"/>
                <a:gd name="T30" fmla="*/ 35 w 345"/>
                <a:gd name="T31" fmla="*/ 236 h 428"/>
                <a:gd name="T32" fmla="*/ 49 w 345"/>
                <a:gd name="T33" fmla="*/ 264 h 428"/>
                <a:gd name="T34" fmla="*/ 64 w 345"/>
                <a:gd name="T35" fmla="*/ 289 h 428"/>
                <a:gd name="T36" fmla="*/ 81 w 345"/>
                <a:gd name="T37" fmla="*/ 312 h 428"/>
                <a:gd name="T38" fmla="*/ 100 w 345"/>
                <a:gd name="T39" fmla="*/ 334 h 428"/>
                <a:gd name="T40" fmla="*/ 119 w 345"/>
                <a:gd name="T41" fmla="*/ 353 h 428"/>
                <a:gd name="T42" fmla="*/ 138 w 345"/>
                <a:gd name="T43" fmla="*/ 371 h 428"/>
                <a:gd name="T44" fmla="*/ 160 w 345"/>
                <a:gd name="T45" fmla="*/ 386 h 428"/>
                <a:gd name="T46" fmla="*/ 183 w 345"/>
                <a:gd name="T47" fmla="*/ 399 h 428"/>
                <a:gd name="T48" fmla="*/ 205 w 345"/>
                <a:gd name="T49" fmla="*/ 411 h 428"/>
                <a:gd name="T50" fmla="*/ 229 w 345"/>
                <a:gd name="T51" fmla="*/ 421 h 428"/>
                <a:gd name="T52" fmla="*/ 252 w 345"/>
                <a:gd name="T53" fmla="*/ 428 h 428"/>
                <a:gd name="T54" fmla="*/ 285 w 345"/>
                <a:gd name="T55" fmla="*/ 379 h 428"/>
                <a:gd name="T56" fmla="*/ 309 w 345"/>
                <a:gd name="T57" fmla="*/ 317 h 428"/>
                <a:gd name="T58" fmla="*/ 326 w 345"/>
                <a:gd name="T59" fmla="*/ 249 h 428"/>
                <a:gd name="T60" fmla="*/ 337 w 345"/>
                <a:gd name="T61" fmla="*/ 181 h 428"/>
                <a:gd name="T62" fmla="*/ 343 w 345"/>
                <a:gd name="T63" fmla="*/ 118 h 428"/>
                <a:gd name="T64" fmla="*/ 345 w 345"/>
                <a:gd name="T65" fmla="*/ 66 h 428"/>
                <a:gd name="T66" fmla="*/ 345 w 345"/>
                <a:gd name="T67" fmla="*/ 31 h 428"/>
                <a:gd name="T68" fmla="*/ 345 w 345"/>
                <a:gd name="T69" fmla="*/ 18 h 42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5"/>
                <a:gd name="T106" fmla="*/ 0 h 428"/>
                <a:gd name="T107" fmla="*/ 345 w 345"/>
                <a:gd name="T108" fmla="*/ 428 h 42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5" h="428">
                  <a:moveTo>
                    <a:pt x="345" y="18"/>
                  </a:moveTo>
                  <a:lnTo>
                    <a:pt x="309" y="0"/>
                  </a:lnTo>
                  <a:lnTo>
                    <a:pt x="190" y="169"/>
                  </a:lnTo>
                  <a:lnTo>
                    <a:pt x="183" y="118"/>
                  </a:lnTo>
                  <a:lnTo>
                    <a:pt x="166" y="82"/>
                  </a:lnTo>
                  <a:lnTo>
                    <a:pt x="142" y="59"/>
                  </a:lnTo>
                  <a:lnTo>
                    <a:pt x="113" y="47"/>
                  </a:lnTo>
                  <a:lnTo>
                    <a:pt x="81" y="43"/>
                  </a:lnTo>
                  <a:lnTo>
                    <a:pt x="51" y="46"/>
                  </a:lnTo>
                  <a:lnTo>
                    <a:pt x="23" y="54"/>
                  </a:lnTo>
                  <a:lnTo>
                    <a:pt x="0" y="65"/>
                  </a:lnTo>
                  <a:lnTo>
                    <a:pt x="3" y="104"/>
                  </a:lnTo>
                  <a:lnTo>
                    <a:pt x="8" y="140"/>
                  </a:lnTo>
                  <a:lnTo>
                    <a:pt x="15" y="174"/>
                  </a:lnTo>
                  <a:lnTo>
                    <a:pt x="25" y="206"/>
                  </a:lnTo>
                  <a:lnTo>
                    <a:pt x="35" y="236"/>
                  </a:lnTo>
                  <a:lnTo>
                    <a:pt x="49" y="264"/>
                  </a:lnTo>
                  <a:lnTo>
                    <a:pt x="64" y="289"/>
                  </a:lnTo>
                  <a:lnTo>
                    <a:pt x="81" y="312"/>
                  </a:lnTo>
                  <a:lnTo>
                    <a:pt x="100" y="334"/>
                  </a:lnTo>
                  <a:lnTo>
                    <a:pt x="119" y="353"/>
                  </a:lnTo>
                  <a:lnTo>
                    <a:pt x="138" y="371"/>
                  </a:lnTo>
                  <a:lnTo>
                    <a:pt x="160" y="386"/>
                  </a:lnTo>
                  <a:lnTo>
                    <a:pt x="183" y="399"/>
                  </a:lnTo>
                  <a:lnTo>
                    <a:pt x="205" y="411"/>
                  </a:lnTo>
                  <a:lnTo>
                    <a:pt x="229" y="421"/>
                  </a:lnTo>
                  <a:lnTo>
                    <a:pt x="252" y="428"/>
                  </a:lnTo>
                  <a:lnTo>
                    <a:pt x="285" y="379"/>
                  </a:lnTo>
                  <a:lnTo>
                    <a:pt x="309" y="317"/>
                  </a:lnTo>
                  <a:lnTo>
                    <a:pt x="326" y="249"/>
                  </a:lnTo>
                  <a:lnTo>
                    <a:pt x="337" y="181"/>
                  </a:lnTo>
                  <a:lnTo>
                    <a:pt x="343" y="118"/>
                  </a:lnTo>
                  <a:lnTo>
                    <a:pt x="345" y="66"/>
                  </a:lnTo>
                  <a:lnTo>
                    <a:pt x="345" y="31"/>
                  </a:lnTo>
                  <a:lnTo>
                    <a:pt x="345" y="18"/>
                  </a:lnTo>
                  <a:close/>
                </a:path>
              </a:pathLst>
            </a:custGeom>
            <a:solidFill>
              <a:srgbClr val="E584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24" name="Freeform 17"/>
            <p:cNvSpPr>
              <a:spLocks/>
            </p:cNvSpPr>
            <p:nvPr/>
          </p:nvSpPr>
          <p:spPr bwMode="auto">
            <a:xfrm>
              <a:off x="3668614" y="3779639"/>
              <a:ext cx="1187946" cy="435322"/>
            </a:xfrm>
            <a:custGeom>
              <a:avLst/>
              <a:gdLst>
                <a:gd name="T0" fmla="*/ 358 w 614"/>
                <a:gd name="T1" fmla="*/ 0 h 225"/>
                <a:gd name="T2" fmla="*/ 360 w 614"/>
                <a:gd name="T3" fmla="*/ 5 h 225"/>
                <a:gd name="T4" fmla="*/ 361 w 614"/>
                <a:gd name="T5" fmla="*/ 17 h 225"/>
                <a:gd name="T6" fmla="*/ 357 w 614"/>
                <a:gd name="T7" fmla="*/ 35 h 225"/>
                <a:gd name="T8" fmla="*/ 344 w 614"/>
                <a:gd name="T9" fmla="*/ 55 h 225"/>
                <a:gd name="T10" fmla="*/ 339 w 614"/>
                <a:gd name="T11" fmla="*/ 66 h 225"/>
                <a:gd name="T12" fmla="*/ 321 w 614"/>
                <a:gd name="T13" fmla="*/ 81 h 225"/>
                <a:gd name="T14" fmla="*/ 299 w 614"/>
                <a:gd name="T15" fmla="*/ 95 h 225"/>
                <a:gd name="T16" fmla="*/ 276 w 614"/>
                <a:gd name="T17" fmla="*/ 104 h 225"/>
                <a:gd name="T18" fmla="*/ 253 w 614"/>
                <a:gd name="T19" fmla="*/ 109 h 225"/>
                <a:gd name="T20" fmla="*/ 229 w 614"/>
                <a:gd name="T21" fmla="*/ 108 h 225"/>
                <a:gd name="T22" fmla="*/ 207 w 614"/>
                <a:gd name="T23" fmla="*/ 99 h 225"/>
                <a:gd name="T24" fmla="*/ 187 w 614"/>
                <a:gd name="T25" fmla="*/ 84 h 225"/>
                <a:gd name="T26" fmla="*/ 171 w 614"/>
                <a:gd name="T27" fmla="*/ 57 h 225"/>
                <a:gd name="T28" fmla="*/ 164 w 614"/>
                <a:gd name="T29" fmla="*/ 61 h 225"/>
                <a:gd name="T30" fmla="*/ 144 w 614"/>
                <a:gd name="T31" fmla="*/ 72 h 225"/>
                <a:gd name="T32" fmla="*/ 116 w 614"/>
                <a:gd name="T33" fmla="*/ 89 h 225"/>
                <a:gd name="T34" fmla="*/ 85 w 614"/>
                <a:gd name="T35" fmla="*/ 110 h 225"/>
                <a:gd name="T36" fmla="*/ 53 w 614"/>
                <a:gd name="T37" fmla="*/ 136 h 225"/>
                <a:gd name="T38" fmla="*/ 27 w 614"/>
                <a:gd name="T39" fmla="*/ 165 h 225"/>
                <a:gd name="T40" fmla="*/ 7 w 614"/>
                <a:gd name="T41" fmla="*/ 195 h 225"/>
                <a:gd name="T42" fmla="*/ 0 w 614"/>
                <a:gd name="T43" fmla="*/ 225 h 225"/>
                <a:gd name="T44" fmla="*/ 614 w 614"/>
                <a:gd name="T45" fmla="*/ 225 h 225"/>
                <a:gd name="T46" fmla="*/ 614 w 614"/>
                <a:gd name="T47" fmla="*/ 223 h 225"/>
                <a:gd name="T48" fmla="*/ 612 w 614"/>
                <a:gd name="T49" fmla="*/ 218 h 225"/>
                <a:gd name="T50" fmla="*/ 611 w 614"/>
                <a:gd name="T51" fmla="*/ 208 h 225"/>
                <a:gd name="T52" fmla="*/ 609 w 614"/>
                <a:gd name="T53" fmla="*/ 198 h 225"/>
                <a:gd name="T54" fmla="*/ 604 w 614"/>
                <a:gd name="T55" fmla="*/ 183 h 225"/>
                <a:gd name="T56" fmla="*/ 598 w 614"/>
                <a:gd name="T57" fmla="*/ 167 h 225"/>
                <a:gd name="T58" fmla="*/ 589 w 614"/>
                <a:gd name="T59" fmla="*/ 150 h 225"/>
                <a:gd name="T60" fmla="*/ 578 w 614"/>
                <a:gd name="T61" fmla="*/ 131 h 225"/>
                <a:gd name="T62" fmla="*/ 565 w 614"/>
                <a:gd name="T63" fmla="*/ 113 h 225"/>
                <a:gd name="T64" fmla="*/ 547 w 614"/>
                <a:gd name="T65" fmla="*/ 93 h 225"/>
                <a:gd name="T66" fmla="*/ 526 w 614"/>
                <a:gd name="T67" fmla="*/ 74 h 225"/>
                <a:gd name="T68" fmla="*/ 502 w 614"/>
                <a:gd name="T69" fmla="*/ 56 h 225"/>
                <a:gd name="T70" fmla="*/ 473 w 614"/>
                <a:gd name="T71" fmla="*/ 39 h 225"/>
                <a:gd name="T72" fmla="*/ 441 w 614"/>
                <a:gd name="T73" fmla="*/ 24 h 225"/>
                <a:gd name="T74" fmla="*/ 402 w 614"/>
                <a:gd name="T75" fmla="*/ 11 h 225"/>
                <a:gd name="T76" fmla="*/ 358 w 614"/>
                <a:gd name="T77" fmla="*/ 0 h 2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14"/>
                <a:gd name="T118" fmla="*/ 0 h 225"/>
                <a:gd name="T119" fmla="*/ 614 w 614"/>
                <a:gd name="T120" fmla="*/ 225 h 22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14" h="225">
                  <a:moveTo>
                    <a:pt x="358" y="0"/>
                  </a:moveTo>
                  <a:lnTo>
                    <a:pt x="360" y="5"/>
                  </a:lnTo>
                  <a:lnTo>
                    <a:pt x="361" y="17"/>
                  </a:lnTo>
                  <a:lnTo>
                    <a:pt x="357" y="35"/>
                  </a:lnTo>
                  <a:lnTo>
                    <a:pt x="344" y="55"/>
                  </a:lnTo>
                  <a:lnTo>
                    <a:pt x="339" y="66"/>
                  </a:lnTo>
                  <a:lnTo>
                    <a:pt x="321" y="81"/>
                  </a:lnTo>
                  <a:lnTo>
                    <a:pt x="299" y="95"/>
                  </a:lnTo>
                  <a:lnTo>
                    <a:pt x="276" y="104"/>
                  </a:lnTo>
                  <a:lnTo>
                    <a:pt x="253" y="109"/>
                  </a:lnTo>
                  <a:lnTo>
                    <a:pt x="229" y="108"/>
                  </a:lnTo>
                  <a:lnTo>
                    <a:pt x="207" y="99"/>
                  </a:lnTo>
                  <a:lnTo>
                    <a:pt x="187" y="84"/>
                  </a:lnTo>
                  <a:lnTo>
                    <a:pt x="171" y="57"/>
                  </a:lnTo>
                  <a:lnTo>
                    <a:pt x="164" y="61"/>
                  </a:lnTo>
                  <a:lnTo>
                    <a:pt x="144" y="72"/>
                  </a:lnTo>
                  <a:lnTo>
                    <a:pt x="116" y="89"/>
                  </a:lnTo>
                  <a:lnTo>
                    <a:pt x="85" y="110"/>
                  </a:lnTo>
                  <a:lnTo>
                    <a:pt x="53" y="136"/>
                  </a:lnTo>
                  <a:lnTo>
                    <a:pt x="27" y="165"/>
                  </a:lnTo>
                  <a:lnTo>
                    <a:pt x="7" y="195"/>
                  </a:lnTo>
                  <a:lnTo>
                    <a:pt x="0" y="225"/>
                  </a:lnTo>
                  <a:lnTo>
                    <a:pt x="614" y="225"/>
                  </a:lnTo>
                  <a:lnTo>
                    <a:pt x="614" y="223"/>
                  </a:lnTo>
                  <a:lnTo>
                    <a:pt x="612" y="218"/>
                  </a:lnTo>
                  <a:lnTo>
                    <a:pt x="611" y="208"/>
                  </a:lnTo>
                  <a:lnTo>
                    <a:pt x="609" y="198"/>
                  </a:lnTo>
                  <a:lnTo>
                    <a:pt x="604" y="183"/>
                  </a:lnTo>
                  <a:lnTo>
                    <a:pt x="598" y="167"/>
                  </a:lnTo>
                  <a:lnTo>
                    <a:pt x="589" y="150"/>
                  </a:lnTo>
                  <a:lnTo>
                    <a:pt x="578" y="131"/>
                  </a:lnTo>
                  <a:lnTo>
                    <a:pt x="565" y="113"/>
                  </a:lnTo>
                  <a:lnTo>
                    <a:pt x="547" y="93"/>
                  </a:lnTo>
                  <a:lnTo>
                    <a:pt x="526" y="74"/>
                  </a:lnTo>
                  <a:lnTo>
                    <a:pt x="502" y="56"/>
                  </a:lnTo>
                  <a:lnTo>
                    <a:pt x="473" y="39"/>
                  </a:lnTo>
                  <a:lnTo>
                    <a:pt x="441" y="24"/>
                  </a:lnTo>
                  <a:lnTo>
                    <a:pt x="402" y="11"/>
                  </a:lnTo>
                  <a:lnTo>
                    <a:pt x="358" y="0"/>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25" name="Freeform 18"/>
            <p:cNvSpPr>
              <a:spLocks/>
            </p:cNvSpPr>
            <p:nvPr/>
          </p:nvSpPr>
          <p:spPr bwMode="auto">
            <a:xfrm>
              <a:off x="3093988" y="1659136"/>
              <a:ext cx="1364010" cy="2207568"/>
            </a:xfrm>
            <a:custGeom>
              <a:avLst/>
              <a:gdLst>
                <a:gd name="T0" fmla="*/ 649 w 705"/>
                <a:gd name="T1" fmla="*/ 637 h 1141"/>
                <a:gd name="T2" fmla="*/ 692 w 705"/>
                <a:gd name="T3" fmla="*/ 588 h 1141"/>
                <a:gd name="T4" fmla="*/ 705 w 705"/>
                <a:gd name="T5" fmla="*/ 530 h 1141"/>
                <a:gd name="T6" fmla="*/ 688 w 705"/>
                <a:gd name="T7" fmla="*/ 477 h 1141"/>
                <a:gd name="T8" fmla="*/ 658 w 705"/>
                <a:gd name="T9" fmla="*/ 446 h 1141"/>
                <a:gd name="T10" fmla="*/ 626 w 705"/>
                <a:gd name="T11" fmla="*/ 432 h 1141"/>
                <a:gd name="T12" fmla="*/ 592 w 705"/>
                <a:gd name="T13" fmla="*/ 426 h 1141"/>
                <a:gd name="T14" fmla="*/ 563 w 705"/>
                <a:gd name="T15" fmla="*/ 1 h 1141"/>
                <a:gd name="T16" fmla="*/ 521 w 705"/>
                <a:gd name="T17" fmla="*/ 7 h 1141"/>
                <a:gd name="T18" fmla="*/ 424 w 705"/>
                <a:gd name="T19" fmla="*/ 29 h 1141"/>
                <a:gd name="T20" fmla="*/ 340 w 705"/>
                <a:gd name="T21" fmla="*/ 72 h 1141"/>
                <a:gd name="T22" fmla="*/ 266 w 705"/>
                <a:gd name="T23" fmla="*/ 142 h 1141"/>
                <a:gd name="T24" fmla="*/ 200 w 705"/>
                <a:gd name="T25" fmla="*/ 247 h 1141"/>
                <a:gd name="T26" fmla="*/ 144 w 705"/>
                <a:gd name="T27" fmla="*/ 393 h 1141"/>
                <a:gd name="T28" fmla="*/ 118 w 705"/>
                <a:gd name="T29" fmla="*/ 605 h 1141"/>
                <a:gd name="T30" fmla="*/ 146 w 705"/>
                <a:gd name="T31" fmla="*/ 725 h 1141"/>
                <a:gd name="T32" fmla="*/ 199 w 705"/>
                <a:gd name="T33" fmla="*/ 824 h 1141"/>
                <a:gd name="T34" fmla="*/ 269 w 705"/>
                <a:gd name="T35" fmla="*/ 900 h 1141"/>
                <a:gd name="T36" fmla="*/ 352 w 705"/>
                <a:gd name="T37" fmla="*/ 951 h 1141"/>
                <a:gd name="T38" fmla="*/ 439 w 705"/>
                <a:gd name="T39" fmla="*/ 974 h 1141"/>
                <a:gd name="T40" fmla="*/ 469 w 705"/>
                <a:gd name="T41" fmla="*/ 946 h 1141"/>
                <a:gd name="T42" fmla="*/ 399 w 705"/>
                <a:gd name="T43" fmla="*/ 936 h 1141"/>
                <a:gd name="T44" fmla="*/ 317 w 705"/>
                <a:gd name="T45" fmla="*/ 898 h 1141"/>
                <a:gd name="T46" fmla="*/ 244 w 705"/>
                <a:gd name="T47" fmla="*/ 834 h 1141"/>
                <a:gd name="T48" fmla="*/ 187 w 705"/>
                <a:gd name="T49" fmla="*/ 745 h 1141"/>
                <a:gd name="T50" fmla="*/ 152 w 705"/>
                <a:gd name="T51" fmla="*/ 635 h 1141"/>
                <a:gd name="T52" fmla="*/ 145 w 705"/>
                <a:gd name="T53" fmla="*/ 538 h 1141"/>
                <a:gd name="T54" fmla="*/ 170 w 705"/>
                <a:gd name="T55" fmla="*/ 406 h 1141"/>
                <a:gd name="T56" fmla="*/ 222 w 705"/>
                <a:gd name="T57" fmla="*/ 270 h 1141"/>
                <a:gd name="T58" fmla="*/ 282 w 705"/>
                <a:gd name="T59" fmla="*/ 170 h 1141"/>
                <a:gd name="T60" fmla="*/ 348 w 705"/>
                <a:gd name="T61" fmla="*/ 102 h 1141"/>
                <a:gd name="T62" fmla="*/ 424 w 705"/>
                <a:gd name="T63" fmla="*/ 61 h 1141"/>
                <a:gd name="T64" fmla="*/ 511 w 705"/>
                <a:gd name="T65" fmla="*/ 38 h 1141"/>
                <a:gd name="T66" fmla="*/ 567 w 705"/>
                <a:gd name="T67" fmla="*/ 456 h 1141"/>
                <a:gd name="T68" fmla="*/ 585 w 705"/>
                <a:gd name="T69" fmla="*/ 455 h 1141"/>
                <a:gd name="T70" fmla="*/ 614 w 705"/>
                <a:gd name="T71" fmla="*/ 458 h 1141"/>
                <a:gd name="T72" fmla="*/ 640 w 705"/>
                <a:gd name="T73" fmla="*/ 470 h 1141"/>
                <a:gd name="T74" fmla="*/ 663 w 705"/>
                <a:gd name="T75" fmla="*/ 492 h 1141"/>
                <a:gd name="T76" fmla="*/ 675 w 705"/>
                <a:gd name="T77" fmla="*/ 530 h 1141"/>
                <a:gd name="T78" fmla="*/ 648 w 705"/>
                <a:gd name="T79" fmla="*/ 605 h 1141"/>
                <a:gd name="T80" fmla="*/ 591 w 705"/>
                <a:gd name="T81" fmla="*/ 634 h 1141"/>
                <a:gd name="T82" fmla="*/ 574 w 705"/>
                <a:gd name="T83" fmla="*/ 656 h 1141"/>
                <a:gd name="T84" fmla="*/ 604 w 705"/>
                <a:gd name="T85" fmla="*/ 842 h 1141"/>
                <a:gd name="T86" fmla="*/ 643 w 705"/>
                <a:gd name="T87" fmla="*/ 1082 h 1141"/>
                <a:gd name="T88" fmla="*/ 672 w 705"/>
                <a:gd name="T89" fmla="*/ 1078 h 1141"/>
                <a:gd name="T90" fmla="*/ 635 w 705"/>
                <a:gd name="T91" fmla="*/ 849 h 1141"/>
                <a:gd name="T92" fmla="*/ 604 w 705"/>
                <a:gd name="T93" fmla="*/ 675 h 114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05"/>
                <a:gd name="T142" fmla="*/ 0 h 1141"/>
                <a:gd name="T143" fmla="*/ 705 w 705"/>
                <a:gd name="T144" fmla="*/ 1141 h 114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05" h="1141">
                  <a:moveTo>
                    <a:pt x="602" y="658"/>
                  </a:moveTo>
                  <a:lnTo>
                    <a:pt x="627" y="650"/>
                  </a:lnTo>
                  <a:lnTo>
                    <a:pt x="649" y="637"/>
                  </a:lnTo>
                  <a:lnTo>
                    <a:pt x="667" y="623"/>
                  </a:lnTo>
                  <a:lnTo>
                    <a:pt x="682" y="606"/>
                  </a:lnTo>
                  <a:lnTo>
                    <a:pt x="692" y="588"/>
                  </a:lnTo>
                  <a:lnTo>
                    <a:pt x="699" y="569"/>
                  </a:lnTo>
                  <a:lnTo>
                    <a:pt x="704" y="549"/>
                  </a:lnTo>
                  <a:lnTo>
                    <a:pt x="705" y="530"/>
                  </a:lnTo>
                  <a:lnTo>
                    <a:pt x="702" y="510"/>
                  </a:lnTo>
                  <a:lnTo>
                    <a:pt x="698" y="493"/>
                  </a:lnTo>
                  <a:lnTo>
                    <a:pt x="688" y="477"/>
                  </a:lnTo>
                  <a:lnTo>
                    <a:pt x="675" y="461"/>
                  </a:lnTo>
                  <a:lnTo>
                    <a:pt x="666" y="454"/>
                  </a:lnTo>
                  <a:lnTo>
                    <a:pt x="658" y="446"/>
                  </a:lnTo>
                  <a:lnTo>
                    <a:pt x="648" y="441"/>
                  </a:lnTo>
                  <a:lnTo>
                    <a:pt x="637" y="435"/>
                  </a:lnTo>
                  <a:lnTo>
                    <a:pt x="626" y="432"/>
                  </a:lnTo>
                  <a:lnTo>
                    <a:pt x="615" y="429"/>
                  </a:lnTo>
                  <a:lnTo>
                    <a:pt x="604" y="427"/>
                  </a:lnTo>
                  <a:lnTo>
                    <a:pt x="592" y="426"/>
                  </a:lnTo>
                  <a:lnTo>
                    <a:pt x="571" y="0"/>
                  </a:lnTo>
                  <a:lnTo>
                    <a:pt x="568" y="0"/>
                  </a:lnTo>
                  <a:lnTo>
                    <a:pt x="563" y="1"/>
                  </a:lnTo>
                  <a:lnTo>
                    <a:pt x="559" y="2"/>
                  </a:lnTo>
                  <a:lnTo>
                    <a:pt x="556" y="2"/>
                  </a:lnTo>
                  <a:lnTo>
                    <a:pt x="521" y="7"/>
                  </a:lnTo>
                  <a:lnTo>
                    <a:pt x="487" y="12"/>
                  </a:lnTo>
                  <a:lnTo>
                    <a:pt x="456" y="19"/>
                  </a:lnTo>
                  <a:lnTo>
                    <a:pt x="424" y="29"/>
                  </a:lnTo>
                  <a:lnTo>
                    <a:pt x="395" y="41"/>
                  </a:lnTo>
                  <a:lnTo>
                    <a:pt x="367" y="55"/>
                  </a:lnTo>
                  <a:lnTo>
                    <a:pt x="340" y="72"/>
                  </a:lnTo>
                  <a:lnTo>
                    <a:pt x="314" y="92"/>
                  </a:lnTo>
                  <a:lnTo>
                    <a:pt x="289" y="116"/>
                  </a:lnTo>
                  <a:lnTo>
                    <a:pt x="266" y="142"/>
                  </a:lnTo>
                  <a:lnTo>
                    <a:pt x="243" y="173"/>
                  </a:lnTo>
                  <a:lnTo>
                    <a:pt x="221" y="208"/>
                  </a:lnTo>
                  <a:lnTo>
                    <a:pt x="200" y="247"/>
                  </a:lnTo>
                  <a:lnTo>
                    <a:pt x="181" y="291"/>
                  </a:lnTo>
                  <a:lnTo>
                    <a:pt x="162" y="340"/>
                  </a:lnTo>
                  <a:lnTo>
                    <a:pt x="144" y="393"/>
                  </a:lnTo>
                  <a:lnTo>
                    <a:pt x="0" y="533"/>
                  </a:lnTo>
                  <a:lnTo>
                    <a:pt x="116" y="561"/>
                  </a:lnTo>
                  <a:lnTo>
                    <a:pt x="118" y="605"/>
                  </a:lnTo>
                  <a:lnTo>
                    <a:pt x="124" y="647"/>
                  </a:lnTo>
                  <a:lnTo>
                    <a:pt x="134" y="687"/>
                  </a:lnTo>
                  <a:lnTo>
                    <a:pt x="146" y="725"/>
                  </a:lnTo>
                  <a:lnTo>
                    <a:pt x="162" y="760"/>
                  </a:lnTo>
                  <a:lnTo>
                    <a:pt x="179" y="792"/>
                  </a:lnTo>
                  <a:lnTo>
                    <a:pt x="199" y="824"/>
                  </a:lnTo>
                  <a:lnTo>
                    <a:pt x="221" y="852"/>
                  </a:lnTo>
                  <a:lnTo>
                    <a:pt x="244" y="877"/>
                  </a:lnTo>
                  <a:lnTo>
                    <a:pt x="269" y="900"/>
                  </a:lnTo>
                  <a:lnTo>
                    <a:pt x="296" y="920"/>
                  </a:lnTo>
                  <a:lnTo>
                    <a:pt x="323" y="936"/>
                  </a:lnTo>
                  <a:lnTo>
                    <a:pt x="352" y="951"/>
                  </a:lnTo>
                  <a:lnTo>
                    <a:pt x="381" y="962"/>
                  </a:lnTo>
                  <a:lnTo>
                    <a:pt x="410" y="969"/>
                  </a:lnTo>
                  <a:lnTo>
                    <a:pt x="439" y="974"/>
                  </a:lnTo>
                  <a:lnTo>
                    <a:pt x="435" y="1140"/>
                  </a:lnTo>
                  <a:lnTo>
                    <a:pt x="464" y="1141"/>
                  </a:lnTo>
                  <a:lnTo>
                    <a:pt x="469" y="946"/>
                  </a:lnTo>
                  <a:lnTo>
                    <a:pt x="454" y="945"/>
                  </a:lnTo>
                  <a:lnTo>
                    <a:pt x="427" y="943"/>
                  </a:lnTo>
                  <a:lnTo>
                    <a:pt x="399" y="936"/>
                  </a:lnTo>
                  <a:lnTo>
                    <a:pt x="371" y="927"/>
                  </a:lnTo>
                  <a:lnTo>
                    <a:pt x="343" y="913"/>
                  </a:lnTo>
                  <a:lnTo>
                    <a:pt x="317" y="898"/>
                  </a:lnTo>
                  <a:lnTo>
                    <a:pt x="291" y="880"/>
                  </a:lnTo>
                  <a:lnTo>
                    <a:pt x="267" y="858"/>
                  </a:lnTo>
                  <a:lnTo>
                    <a:pt x="244" y="834"/>
                  </a:lnTo>
                  <a:lnTo>
                    <a:pt x="222" y="807"/>
                  </a:lnTo>
                  <a:lnTo>
                    <a:pt x="204" y="777"/>
                  </a:lnTo>
                  <a:lnTo>
                    <a:pt x="187" y="745"/>
                  </a:lnTo>
                  <a:lnTo>
                    <a:pt x="173" y="710"/>
                  </a:lnTo>
                  <a:lnTo>
                    <a:pt x="161" y="674"/>
                  </a:lnTo>
                  <a:lnTo>
                    <a:pt x="152" y="635"/>
                  </a:lnTo>
                  <a:lnTo>
                    <a:pt x="147" y="594"/>
                  </a:lnTo>
                  <a:lnTo>
                    <a:pt x="145" y="550"/>
                  </a:lnTo>
                  <a:lnTo>
                    <a:pt x="145" y="538"/>
                  </a:lnTo>
                  <a:lnTo>
                    <a:pt x="59" y="518"/>
                  </a:lnTo>
                  <a:lnTo>
                    <a:pt x="169" y="410"/>
                  </a:lnTo>
                  <a:lnTo>
                    <a:pt x="170" y="406"/>
                  </a:lnTo>
                  <a:lnTo>
                    <a:pt x="187" y="355"/>
                  </a:lnTo>
                  <a:lnTo>
                    <a:pt x="204" y="311"/>
                  </a:lnTo>
                  <a:lnTo>
                    <a:pt x="222" y="270"/>
                  </a:lnTo>
                  <a:lnTo>
                    <a:pt x="242" y="232"/>
                  </a:lnTo>
                  <a:lnTo>
                    <a:pt x="261" y="199"/>
                  </a:lnTo>
                  <a:lnTo>
                    <a:pt x="282" y="170"/>
                  </a:lnTo>
                  <a:lnTo>
                    <a:pt x="302" y="144"/>
                  </a:lnTo>
                  <a:lnTo>
                    <a:pt x="325" y="122"/>
                  </a:lnTo>
                  <a:lnTo>
                    <a:pt x="348" y="102"/>
                  </a:lnTo>
                  <a:lnTo>
                    <a:pt x="372" y="86"/>
                  </a:lnTo>
                  <a:lnTo>
                    <a:pt x="398" y="72"/>
                  </a:lnTo>
                  <a:lnTo>
                    <a:pt x="424" y="61"/>
                  </a:lnTo>
                  <a:lnTo>
                    <a:pt x="452" y="52"/>
                  </a:lnTo>
                  <a:lnTo>
                    <a:pt x="481" y="44"/>
                  </a:lnTo>
                  <a:lnTo>
                    <a:pt x="511" y="38"/>
                  </a:lnTo>
                  <a:lnTo>
                    <a:pt x="543" y="34"/>
                  </a:lnTo>
                  <a:lnTo>
                    <a:pt x="565" y="456"/>
                  </a:lnTo>
                  <a:lnTo>
                    <a:pt x="567" y="456"/>
                  </a:lnTo>
                  <a:lnTo>
                    <a:pt x="574" y="455"/>
                  </a:lnTo>
                  <a:lnTo>
                    <a:pt x="582" y="455"/>
                  </a:lnTo>
                  <a:lnTo>
                    <a:pt x="585" y="455"/>
                  </a:lnTo>
                  <a:lnTo>
                    <a:pt x="595" y="455"/>
                  </a:lnTo>
                  <a:lnTo>
                    <a:pt x="604" y="456"/>
                  </a:lnTo>
                  <a:lnTo>
                    <a:pt x="614" y="458"/>
                  </a:lnTo>
                  <a:lnTo>
                    <a:pt x="624" y="462"/>
                  </a:lnTo>
                  <a:lnTo>
                    <a:pt x="632" y="466"/>
                  </a:lnTo>
                  <a:lnTo>
                    <a:pt x="640" y="470"/>
                  </a:lnTo>
                  <a:lnTo>
                    <a:pt x="647" y="475"/>
                  </a:lnTo>
                  <a:lnTo>
                    <a:pt x="654" y="481"/>
                  </a:lnTo>
                  <a:lnTo>
                    <a:pt x="663" y="492"/>
                  </a:lnTo>
                  <a:lnTo>
                    <a:pt x="669" y="504"/>
                  </a:lnTo>
                  <a:lnTo>
                    <a:pt x="672" y="518"/>
                  </a:lnTo>
                  <a:lnTo>
                    <a:pt x="675" y="530"/>
                  </a:lnTo>
                  <a:lnTo>
                    <a:pt x="673" y="561"/>
                  </a:lnTo>
                  <a:lnTo>
                    <a:pt x="664" y="585"/>
                  </a:lnTo>
                  <a:lnTo>
                    <a:pt x="648" y="605"/>
                  </a:lnTo>
                  <a:lnTo>
                    <a:pt x="629" y="618"/>
                  </a:lnTo>
                  <a:lnTo>
                    <a:pt x="608" y="628"/>
                  </a:lnTo>
                  <a:lnTo>
                    <a:pt x="591" y="634"/>
                  </a:lnTo>
                  <a:lnTo>
                    <a:pt x="578" y="636"/>
                  </a:lnTo>
                  <a:lnTo>
                    <a:pt x="573" y="637"/>
                  </a:lnTo>
                  <a:lnTo>
                    <a:pt x="574" y="656"/>
                  </a:lnTo>
                  <a:lnTo>
                    <a:pt x="582" y="699"/>
                  </a:lnTo>
                  <a:lnTo>
                    <a:pt x="592" y="765"/>
                  </a:lnTo>
                  <a:lnTo>
                    <a:pt x="604" y="842"/>
                  </a:lnTo>
                  <a:lnTo>
                    <a:pt x="618" y="926"/>
                  </a:lnTo>
                  <a:lnTo>
                    <a:pt x="632" y="1008"/>
                  </a:lnTo>
                  <a:lnTo>
                    <a:pt x="643" y="1082"/>
                  </a:lnTo>
                  <a:lnTo>
                    <a:pt x="652" y="1140"/>
                  </a:lnTo>
                  <a:lnTo>
                    <a:pt x="681" y="1136"/>
                  </a:lnTo>
                  <a:lnTo>
                    <a:pt x="672" y="1078"/>
                  </a:lnTo>
                  <a:lnTo>
                    <a:pt x="661" y="1007"/>
                  </a:lnTo>
                  <a:lnTo>
                    <a:pt x="648" y="929"/>
                  </a:lnTo>
                  <a:lnTo>
                    <a:pt x="635" y="849"/>
                  </a:lnTo>
                  <a:lnTo>
                    <a:pt x="623" y="777"/>
                  </a:lnTo>
                  <a:lnTo>
                    <a:pt x="612" y="716"/>
                  </a:lnTo>
                  <a:lnTo>
                    <a:pt x="604" y="675"/>
                  </a:lnTo>
                  <a:lnTo>
                    <a:pt x="602" y="6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26" name="Freeform 19"/>
            <p:cNvSpPr>
              <a:spLocks/>
            </p:cNvSpPr>
            <p:nvPr/>
          </p:nvSpPr>
          <p:spPr bwMode="auto">
            <a:xfrm>
              <a:off x="3428703" y="2330500"/>
              <a:ext cx="766167" cy="257324"/>
            </a:xfrm>
            <a:custGeom>
              <a:avLst/>
              <a:gdLst>
                <a:gd name="T0" fmla="*/ 396 w 396"/>
                <a:gd name="T1" fmla="*/ 62 h 133"/>
                <a:gd name="T2" fmla="*/ 394 w 396"/>
                <a:gd name="T3" fmla="*/ 61 h 133"/>
                <a:gd name="T4" fmla="*/ 386 w 396"/>
                <a:gd name="T5" fmla="*/ 59 h 133"/>
                <a:gd name="T6" fmla="*/ 372 w 396"/>
                <a:gd name="T7" fmla="*/ 56 h 133"/>
                <a:gd name="T8" fmla="*/ 354 w 396"/>
                <a:gd name="T9" fmla="*/ 52 h 133"/>
                <a:gd name="T10" fmla="*/ 334 w 396"/>
                <a:gd name="T11" fmla="*/ 47 h 133"/>
                <a:gd name="T12" fmla="*/ 311 w 396"/>
                <a:gd name="T13" fmla="*/ 42 h 133"/>
                <a:gd name="T14" fmla="*/ 286 w 396"/>
                <a:gd name="T15" fmla="*/ 38 h 133"/>
                <a:gd name="T16" fmla="*/ 261 w 396"/>
                <a:gd name="T17" fmla="*/ 31 h 133"/>
                <a:gd name="T18" fmla="*/ 234 w 396"/>
                <a:gd name="T19" fmla="*/ 25 h 133"/>
                <a:gd name="T20" fmla="*/ 209 w 396"/>
                <a:gd name="T21" fmla="*/ 21 h 133"/>
                <a:gd name="T22" fmla="*/ 185 w 396"/>
                <a:gd name="T23" fmla="*/ 15 h 133"/>
                <a:gd name="T24" fmla="*/ 162 w 396"/>
                <a:gd name="T25" fmla="*/ 10 h 133"/>
                <a:gd name="T26" fmla="*/ 142 w 396"/>
                <a:gd name="T27" fmla="*/ 6 h 133"/>
                <a:gd name="T28" fmla="*/ 127 w 396"/>
                <a:gd name="T29" fmla="*/ 2 h 133"/>
                <a:gd name="T30" fmla="*/ 115 w 396"/>
                <a:gd name="T31" fmla="*/ 1 h 133"/>
                <a:gd name="T32" fmla="*/ 107 w 396"/>
                <a:gd name="T33" fmla="*/ 0 h 133"/>
                <a:gd name="T34" fmla="*/ 87 w 396"/>
                <a:gd name="T35" fmla="*/ 0 h 133"/>
                <a:gd name="T36" fmla="*/ 67 w 396"/>
                <a:gd name="T37" fmla="*/ 2 h 133"/>
                <a:gd name="T38" fmla="*/ 49 w 396"/>
                <a:gd name="T39" fmla="*/ 7 h 133"/>
                <a:gd name="T40" fmla="*/ 34 w 396"/>
                <a:gd name="T41" fmla="*/ 15 h 133"/>
                <a:gd name="T42" fmla="*/ 20 w 396"/>
                <a:gd name="T43" fmla="*/ 23 h 133"/>
                <a:gd name="T44" fmla="*/ 9 w 396"/>
                <a:gd name="T45" fmla="*/ 33 h 133"/>
                <a:gd name="T46" fmla="*/ 2 w 396"/>
                <a:gd name="T47" fmla="*/ 45 h 133"/>
                <a:gd name="T48" fmla="*/ 0 w 396"/>
                <a:gd name="T49" fmla="*/ 58 h 133"/>
                <a:gd name="T50" fmla="*/ 1 w 396"/>
                <a:gd name="T51" fmla="*/ 71 h 133"/>
                <a:gd name="T52" fmla="*/ 6 w 396"/>
                <a:gd name="T53" fmla="*/ 84 h 133"/>
                <a:gd name="T54" fmla="*/ 14 w 396"/>
                <a:gd name="T55" fmla="*/ 97 h 133"/>
                <a:gd name="T56" fmla="*/ 25 w 396"/>
                <a:gd name="T57" fmla="*/ 108 h 133"/>
                <a:gd name="T58" fmla="*/ 40 w 396"/>
                <a:gd name="T59" fmla="*/ 117 h 133"/>
                <a:gd name="T60" fmla="*/ 56 w 396"/>
                <a:gd name="T61" fmla="*/ 125 h 133"/>
                <a:gd name="T62" fmla="*/ 75 w 396"/>
                <a:gd name="T63" fmla="*/ 131 h 133"/>
                <a:gd name="T64" fmla="*/ 95 w 396"/>
                <a:gd name="T65" fmla="*/ 133 h 133"/>
                <a:gd name="T66" fmla="*/ 102 w 396"/>
                <a:gd name="T67" fmla="*/ 133 h 133"/>
                <a:gd name="T68" fmla="*/ 116 w 396"/>
                <a:gd name="T69" fmla="*/ 131 h 133"/>
                <a:gd name="T70" fmla="*/ 133 w 396"/>
                <a:gd name="T71" fmla="*/ 128 h 133"/>
                <a:gd name="T72" fmla="*/ 152 w 396"/>
                <a:gd name="T73" fmla="*/ 125 h 133"/>
                <a:gd name="T74" fmla="*/ 176 w 396"/>
                <a:gd name="T75" fmla="*/ 121 h 133"/>
                <a:gd name="T76" fmla="*/ 200 w 396"/>
                <a:gd name="T77" fmla="*/ 116 h 133"/>
                <a:gd name="T78" fmla="*/ 227 w 396"/>
                <a:gd name="T79" fmla="*/ 110 h 133"/>
                <a:gd name="T80" fmla="*/ 254 w 396"/>
                <a:gd name="T81" fmla="*/ 105 h 133"/>
                <a:gd name="T82" fmla="*/ 280 w 396"/>
                <a:gd name="T83" fmla="*/ 99 h 133"/>
                <a:gd name="T84" fmla="*/ 306 w 396"/>
                <a:gd name="T85" fmla="*/ 94 h 133"/>
                <a:gd name="T86" fmla="*/ 330 w 396"/>
                <a:gd name="T87" fmla="*/ 90 h 133"/>
                <a:gd name="T88" fmla="*/ 350 w 396"/>
                <a:gd name="T89" fmla="*/ 85 h 133"/>
                <a:gd name="T90" fmla="*/ 369 w 396"/>
                <a:gd name="T91" fmla="*/ 81 h 133"/>
                <a:gd name="T92" fmla="*/ 382 w 396"/>
                <a:gd name="T93" fmla="*/ 79 h 133"/>
                <a:gd name="T94" fmla="*/ 390 w 396"/>
                <a:gd name="T95" fmla="*/ 77 h 133"/>
                <a:gd name="T96" fmla="*/ 394 w 396"/>
                <a:gd name="T97" fmla="*/ 76 h 133"/>
                <a:gd name="T98" fmla="*/ 396 w 396"/>
                <a:gd name="T99" fmla="*/ 62 h 13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96"/>
                <a:gd name="T151" fmla="*/ 0 h 133"/>
                <a:gd name="T152" fmla="*/ 396 w 396"/>
                <a:gd name="T153" fmla="*/ 133 h 13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96" h="133">
                  <a:moveTo>
                    <a:pt x="396" y="62"/>
                  </a:moveTo>
                  <a:lnTo>
                    <a:pt x="394" y="61"/>
                  </a:lnTo>
                  <a:lnTo>
                    <a:pt x="386" y="59"/>
                  </a:lnTo>
                  <a:lnTo>
                    <a:pt x="372" y="56"/>
                  </a:lnTo>
                  <a:lnTo>
                    <a:pt x="354" y="52"/>
                  </a:lnTo>
                  <a:lnTo>
                    <a:pt x="334" y="47"/>
                  </a:lnTo>
                  <a:lnTo>
                    <a:pt x="311" y="42"/>
                  </a:lnTo>
                  <a:lnTo>
                    <a:pt x="286" y="38"/>
                  </a:lnTo>
                  <a:lnTo>
                    <a:pt x="261" y="31"/>
                  </a:lnTo>
                  <a:lnTo>
                    <a:pt x="234" y="25"/>
                  </a:lnTo>
                  <a:lnTo>
                    <a:pt x="209" y="21"/>
                  </a:lnTo>
                  <a:lnTo>
                    <a:pt x="185" y="15"/>
                  </a:lnTo>
                  <a:lnTo>
                    <a:pt x="162" y="10"/>
                  </a:lnTo>
                  <a:lnTo>
                    <a:pt x="142" y="6"/>
                  </a:lnTo>
                  <a:lnTo>
                    <a:pt x="127" y="2"/>
                  </a:lnTo>
                  <a:lnTo>
                    <a:pt x="115" y="1"/>
                  </a:lnTo>
                  <a:lnTo>
                    <a:pt x="107" y="0"/>
                  </a:lnTo>
                  <a:lnTo>
                    <a:pt x="87" y="0"/>
                  </a:lnTo>
                  <a:lnTo>
                    <a:pt x="67" y="2"/>
                  </a:lnTo>
                  <a:lnTo>
                    <a:pt x="49" y="7"/>
                  </a:lnTo>
                  <a:lnTo>
                    <a:pt x="34" y="15"/>
                  </a:lnTo>
                  <a:lnTo>
                    <a:pt x="20" y="23"/>
                  </a:lnTo>
                  <a:lnTo>
                    <a:pt x="9" y="33"/>
                  </a:lnTo>
                  <a:lnTo>
                    <a:pt x="2" y="45"/>
                  </a:lnTo>
                  <a:lnTo>
                    <a:pt x="0" y="58"/>
                  </a:lnTo>
                  <a:lnTo>
                    <a:pt x="1" y="71"/>
                  </a:lnTo>
                  <a:lnTo>
                    <a:pt x="6" y="84"/>
                  </a:lnTo>
                  <a:lnTo>
                    <a:pt x="14" y="97"/>
                  </a:lnTo>
                  <a:lnTo>
                    <a:pt x="25" y="108"/>
                  </a:lnTo>
                  <a:lnTo>
                    <a:pt x="40" y="117"/>
                  </a:lnTo>
                  <a:lnTo>
                    <a:pt x="56" y="125"/>
                  </a:lnTo>
                  <a:lnTo>
                    <a:pt x="75" y="131"/>
                  </a:lnTo>
                  <a:lnTo>
                    <a:pt x="95" y="133"/>
                  </a:lnTo>
                  <a:lnTo>
                    <a:pt x="102" y="133"/>
                  </a:lnTo>
                  <a:lnTo>
                    <a:pt x="116" y="131"/>
                  </a:lnTo>
                  <a:lnTo>
                    <a:pt x="133" y="128"/>
                  </a:lnTo>
                  <a:lnTo>
                    <a:pt x="152" y="125"/>
                  </a:lnTo>
                  <a:lnTo>
                    <a:pt x="176" y="121"/>
                  </a:lnTo>
                  <a:lnTo>
                    <a:pt x="200" y="116"/>
                  </a:lnTo>
                  <a:lnTo>
                    <a:pt x="227" y="110"/>
                  </a:lnTo>
                  <a:lnTo>
                    <a:pt x="254" y="105"/>
                  </a:lnTo>
                  <a:lnTo>
                    <a:pt x="280" y="99"/>
                  </a:lnTo>
                  <a:lnTo>
                    <a:pt x="306" y="94"/>
                  </a:lnTo>
                  <a:lnTo>
                    <a:pt x="330" y="90"/>
                  </a:lnTo>
                  <a:lnTo>
                    <a:pt x="350" y="85"/>
                  </a:lnTo>
                  <a:lnTo>
                    <a:pt x="369" y="81"/>
                  </a:lnTo>
                  <a:lnTo>
                    <a:pt x="382" y="79"/>
                  </a:lnTo>
                  <a:lnTo>
                    <a:pt x="390" y="77"/>
                  </a:lnTo>
                  <a:lnTo>
                    <a:pt x="394" y="76"/>
                  </a:lnTo>
                  <a:lnTo>
                    <a:pt x="396"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27" name="Freeform 20"/>
            <p:cNvSpPr>
              <a:spLocks/>
            </p:cNvSpPr>
            <p:nvPr/>
          </p:nvSpPr>
          <p:spPr bwMode="auto">
            <a:xfrm>
              <a:off x="3556397" y="2405955"/>
              <a:ext cx="90934" cy="90934"/>
            </a:xfrm>
            <a:custGeom>
              <a:avLst/>
              <a:gdLst>
                <a:gd name="T0" fmla="*/ 24 w 47"/>
                <a:gd name="T1" fmla="*/ 47 h 47"/>
                <a:gd name="T2" fmla="*/ 33 w 47"/>
                <a:gd name="T3" fmla="*/ 45 h 47"/>
                <a:gd name="T4" fmla="*/ 40 w 47"/>
                <a:gd name="T5" fmla="*/ 40 h 47"/>
                <a:gd name="T6" fmla="*/ 45 w 47"/>
                <a:gd name="T7" fmla="*/ 32 h 47"/>
                <a:gd name="T8" fmla="*/ 47 w 47"/>
                <a:gd name="T9" fmla="*/ 23 h 47"/>
                <a:gd name="T10" fmla="*/ 45 w 47"/>
                <a:gd name="T11" fmla="*/ 13 h 47"/>
                <a:gd name="T12" fmla="*/ 40 w 47"/>
                <a:gd name="T13" fmla="*/ 6 h 47"/>
                <a:gd name="T14" fmla="*/ 33 w 47"/>
                <a:gd name="T15" fmla="*/ 1 h 47"/>
                <a:gd name="T16" fmla="*/ 24 w 47"/>
                <a:gd name="T17" fmla="*/ 0 h 47"/>
                <a:gd name="T18" fmla="*/ 15 w 47"/>
                <a:gd name="T19" fmla="*/ 1 h 47"/>
                <a:gd name="T20" fmla="*/ 7 w 47"/>
                <a:gd name="T21" fmla="*/ 6 h 47"/>
                <a:gd name="T22" fmla="*/ 3 w 47"/>
                <a:gd name="T23" fmla="*/ 13 h 47"/>
                <a:gd name="T24" fmla="*/ 0 w 47"/>
                <a:gd name="T25" fmla="*/ 23 h 47"/>
                <a:gd name="T26" fmla="*/ 3 w 47"/>
                <a:gd name="T27" fmla="*/ 32 h 47"/>
                <a:gd name="T28" fmla="*/ 7 w 47"/>
                <a:gd name="T29" fmla="*/ 40 h 47"/>
                <a:gd name="T30" fmla="*/ 15 w 47"/>
                <a:gd name="T31" fmla="*/ 45 h 47"/>
                <a:gd name="T32" fmla="*/ 24 w 47"/>
                <a:gd name="T33" fmla="*/ 47 h 4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47"/>
                <a:gd name="T53" fmla="*/ 47 w 47"/>
                <a:gd name="T54" fmla="*/ 47 h 4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47">
                  <a:moveTo>
                    <a:pt x="24" y="47"/>
                  </a:moveTo>
                  <a:lnTo>
                    <a:pt x="33" y="45"/>
                  </a:lnTo>
                  <a:lnTo>
                    <a:pt x="40" y="40"/>
                  </a:lnTo>
                  <a:lnTo>
                    <a:pt x="45" y="32"/>
                  </a:lnTo>
                  <a:lnTo>
                    <a:pt x="47" y="23"/>
                  </a:lnTo>
                  <a:lnTo>
                    <a:pt x="45" y="13"/>
                  </a:lnTo>
                  <a:lnTo>
                    <a:pt x="40" y="6"/>
                  </a:lnTo>
                  <a:lnTo>
                    <a:pt x="33" y="1"/>
                  </a:lnTo>
                  <a:lnTo>
                    <a:pt x="24" y="0"/>
                  </a:lnTo>
                  <a:lnTo>
                    <a:pt x="15" y="1"/>
                  </a:lnTo>
                  <a:lnTo>
                    <a:pt x="7" y="6"/>
                  </a:lnTo>
                  <a:lnTo>
                    <a:pt x="3" y="13"/>
                  </a:lnTo>
                  <a:lnTo>
                    <a:pt x="0" y="23"/>
                  </a:lnTo>
                  <a:lnTo>
                    <a:pt x="3" y="32"/>
                  </a:lnTo>
                  <a:lnTo>
                    <a:pt x="7" y="40"/>
                  </a:lnTo>
                  <a:lnTo>
                    <a:pt x="15" y="45"/>
                  </a:lnTo>
                  <a:lnTo>
                    <a:pt x="24"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28" name="Freeform 21"/>
            <p:cNvSpPr>
              <a:spLocks/>
            </p:cNvSpPr>
            <p:nvPr/>
          </p:nvSpPr>
          <p:spPr bwMode="auto">
            <a:xfrm>
              <a:off x="3519637" y="2754213"/>
              <a:ext cx="228302" cy="176064"/>
            </a:xfrm>
            <a:custGeom>
              <a:avLst/>
              <a:gdLst>
                <a:gd name="T0" fmla="*/ 68 w 118"/>
                <a:gd name="T1" fmla="*/ 0 h 91"/>
                <a:gd name="T2" fmla="*/ 63 w 118"/>
                <a:gd name="T3" fmla="*/ 0 h 91"/>
                <a:gd name="T4" fmla="*/ 59 w 118"/>
                <a:gd name="T5" fmla="*/ 0 h 91"/>
                <a:gd name="T6" fmla="*/ 54 w 118"/>
                <a:gd name="T7" fmla="*/ 1 h 91"/>
                <a:gd name="T8" fmla="*/ 49 w 118"/>
                <a:gd name="T9" fmla="*/ 3 h 91"/>
                <a:gd name="T10" fmla="*/ 45 w 118"/>
                <a:gd name="T11" fmla="*/ 4 h 91"/>
                <a:gd name="T12" fmla="*/ 41 w 118"/>
                <a:gd name="T13" fmla="*/ 6 h 91"/>
                <a:gd name="T14" fmla="*/ 36 w 118"/>
                <a:gd name="T15" fmla="*/ 9 h 91"/>
                <a:gd name="T16" fmla="*/ 31 w 118"/>
                <a:gd name="T17" fmla="*/ 12 h 91"/>
                <a:gd name="T18" fmla="*/ 19 w 118"/>
                <a:gd name="T19" fmla="*/ 24 h 91"/>
                <a:gd name="T20" fmla="*/ 11 w 118"/>
                <a:gd name="T21" fmla="*/ 40 h 91"/>
                <a:gd name="T22" fmla="*/ 3 w 118"/>
                <a:gd name="T23" fmla="*/ 58 h 91"/>
                <a:gd name="T24" fmla="*/ 0 w 118"/>
                <a:gd name="T25" fmla="*/ 78 h 91"/>
                <a:gd name="T26" fmla="*/ 20 w 118"/>
                <a:gd name="T27" fmla="*/ 80 h 91"/>
                <a:gd name="T28" fmla="*/ 23 w 118"/>
                <a:gd name="T29" fmla="*/ 64 h 91"/>
                <a:gd name="T30" fmla="*/ 29 w 118"/>
                <a:gd name="T31" fmla="*/ 50 h 91"/>
                <a:gd name="T32" fmla="*/ 36 w 118"/>
                <a:gd name="T33" fmla="*/ 38 h 91"/>
                <a:gd name="T34" fmla="*/ 45 w 118"/>
                <a:gd name="T35" fmla="*/ 28 h 91"/>
                <a:gd name="T36" fmla="*/ 48 w 118"/>
                <a:gd name="T37" fmla="*/ 25 h 91"/>
                <a:gd name="T38" fmla="*/ 53 w 118"/>
                <a:gd name="T39" fmla="*/ 22 h 91"/>
                <a:gd name="T40" fmla="*/ 59 w 118"/>
                <a:gd name="T41" fmla="*/ 21 h 91"/>
                <a:gd name="T42" fmla="*/ 65 w 118"/>
                <a:gd name="T43" fmla="*/ 21 h 91"/>
                <a:gd name="T44" fmla="*/ 72 w 118"/>
                <a:gd name="T45" fmla="*/ 23 h 91"/>
                <a:gd name="T46" fmla="*/ 80 w 118"/>
                <a:gd name="T47" fmla="*/ 28 h 91"/>
                <a:gd name="T48" fmla="*/ 86 w 118"/>
                <a:gd name="T49" fmla="*/ 34 h 91"/>
                <a:gd name="T50" fmla="*/ 91 w 118"/>
                <a:gd name="T51" fmla="*/ 42 h 91"/>
                <a:gd name="T52" fmla="*/ 95 w 118"/>
                <a:gd name="T53" fmla="*/ 53 h 91"/>
                <a:gd name="T54" fmla="*/ 98 w 118"/>
                <a:gd name="T55" fmla="*/ 64 h 91"/>
                <a:gd name="T56" fmla="*/ 98 w 118"/>
                <a:gd name="T57" fmla="*/ 76 h 91"/>
                <a:gd name="T58" fmla="*/ 98 w 118"/>
                <a:gd name="T59" fmla="*/ 88 h 91"/>
                <a:gd name="T60" fmla="*/ 118 w 118"/>
                <a:gd name="T61" fmla="*/ 91 h 91"/>
                <a:gd name="T62" fmla="*/ 118 w 118"/>
                <a:gd name="T63" fmla="*/ 74 h 91"/>
                <a:gd name="T64" fmla="*/ 117 w 118"/>
                <a:gd name="T65" fmla="*/ 57 h 91"/>
                <a:gd name="T66" fmla="*/ 114 w 118"/>
                <a:gd name="T67" fmla="*/ 42 h 91"/>
                <a:gd name="T68" fmla="*/ 107 w 118"/>
                <a:gd name="T69" fmla="*/ 29 h 91"/>
                <a:gd name="T70" fmla="*/ 100 w 118"/>
                <a:gd name="T71" fmla="*/ 18 h 91"/>
                <a:gd name="T72" fmla="*/ 91 w 118"/>
                <a:gd name="T73" fmla="*/ 9 h 91"/>
                <a:gd name="T74" fmla="*/ 80 w 118"/>
                <a:gd name="T75" fmla="*/ 3 h 91"/>
                <a:gd name="T76" fmla="*/ 68 w 118"/>
                <a:gd name="T77" fmla="*/ 0 h 9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8"/>
                <a:gd name="T118" fmla="*/ 0 h 91"/>
                <a:gd name="T119" fmla="*/ 118 w 118"/>
                <a:gd name="T120" fmla="*/ 91 h 9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8" h="91">
                  <a:moveTo>
                    <a:pt x="68" y="0"/>
                  </a:moveTo>
                  <a:lnTo>
                    <a:pt x="63" y="0"/>
                  </a:lnTo>
                  <a:lnTo>
                    <a:pt x="59" y="0"/>
                  </a:lnTo>
                  <a:lnTo>
                    <a:pt x="54" y="1"/>
                  </a:lnTo>
                  <a:lnTo>
                    <a:pt x="49" y="3"/>
                  </a:lnTo>
                  <a:lnTo>
                    <a:pt x="45" y="4"/>
                  </a:lnTo>
                  <a:lnTo>
                    <a:pt x="41" y="6"/>
                  </a:lnTo>
                  <a:lnTo>
                    <a:pt x="36" y="9"/>
                  </a:lnTo>
                  <a:lnTo>
                    <a:pt x="31" y="12"/>
                  </a:lnTo>
                  <a:lnTo>
                    <a:pt x="19" y="24"/>
                  </a:lnTo>
                  <a:lnTo>
                    <a:pt x="11" y="40"/>
                  </a:lnTo>
                  <a:lnTo>
                    <a:pt x="3" y="58"/>
                  </a:lnTo>
                  <a:lnTo>
                    <a:pt x="0" y="78"/>
                  </a:lnTo>
                  <a:lnTo>
                    <a:pt x="20" y="80"/>
                  </a:lnTo>
                  <a:lnTo>
                    <a:pt x="23" y="64"/>
                  </a:lnTo>
                  <a:lnTo>
                    <a:pt x="29" y="50"/>
                  </a:lnTo>
                  <a:lnTo>
                    <a:pt x="36" y="38"/>
                  </a:lnTo>
                  <a:lnTo>
                    <a:pt x="45" y="28"/>
                  </a:lnTo>
                  <a:lnTo>
                    <a:pt x="48" y="25"/>
                  </a:lnTo>
                  <a:lnTo>
                    <a:pt x="53" y="22"/>
                  </a:lnTo>
                  <a:lnTo>
                    <a:pt x="59" y="21"/>
                  </a:lnTo>
                  <a:lnTo>
                    <a:pt x="65" y="21"/>
                  </a:lnTo>
                  <a:lnTo>
                    <a:pt x="72" y="23"/>
                  </a:lnTo>
                  <a:lnTo>
                    <a:pt x="80" y="28"/>
                  </a:lnTo>
                  <a:lnTo>
                    <a:pt x="86" y="34"/>
                  </a:lnTo>
                  <a:lnTo>
                    <a:pt x="91" y="42"/>
                  </a:lnTo>
                  <a:lnTo>
                    <a:pt x="95" y="53"/>
                  </a:lnTo>
                  <a:lnTo>
                    <a:pt x="98" y="64"/>
                  </a:lnTo>
                  <a:lnTo>
                    <a:pt x="98" y="76"/>
                  </a:lnTo>
                  <a:lnTo>
                    <a:pt x="98" y="88"/>
                  </a:lnTo>
                  <a:lnTo>
                    <a:pt x="118" y="91"/>
                  </a:lnTo>
                  <a:lnTo>
                    <a:pt x="118" y="74"/>
                  </a:lnTo>
                  <a:lnTo>
                    <a:pt x="117" y="57"/>
                  </a:lnTo>
                  <a:lnTo>
                    <a:pt x="114" y="42"/>
                  </a:lnTo>
                  <a:lnTo>
                    <a:pt x="107" y="29"/>
                  </a:lnTo>
                  <a:lnTo>
                    <a:pt x="100" y="18"/>
                  </a:lnTo>
                  <a:lnTo>
                    <a:pt x="91" y="9"/>
                  </a:lnTo>
                  <a:lnTo>
                    <a:pt x="80" y="3"/>
                  </a:lnTo>
                  <a:lnTo>
                    <a:pt x="6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29" name="Freeform 22"/>
            <p:cNvSpPr>
              <a:spLocks/>
            </p:cNvSpPr>
            <p:nvPr/>
          </p:nvSpPr>
          <p:spPr bwMode="auto">
            <a:xfrm>
              <a:off x="3569941" y="2167979"/>
              <a:ext cx="181868" cy="119955"/>
            </a:xfrm>
            <a:custGeom>
              <a:avLst/>
              <a:gdLst>
                <a:gd name="T0" fmla="*/ 81 w 94"/>
                <a:gd name="T1" fmla="*/ 0 h 62"/>
                <a:gd name="T2" fmla="*/ 0 w 94"/>
                <a:gd name="T3" fmla="*/ 36 h 62"/>
                <a:gd name="T4" fmla="*/ 11 w 94"/>
                <a:gd name="T5" fmla="*/ 62 h 62"/>
                <a:gd name="T6" fmla="*/ 94 w 94"/>
                <a:gd name="T7" fmla="*/ 27 h 62"/>
                <a:gd name="T8" fmla="*/ 81 w 94"/>
                <a:gd name="T9" fmla="*/ 0 h 62"/>
                <a:gd name="T10" fmla="*/ 0 60000 65536"/>
                <a:gd name="T11" fmla="*/ 0 60000 65536"/>
                <a:gd name="T12" fmla="*/ 0 60000 65536"/>
                <a:gd name="T13" fmla="*/ 0 60000 65536"/>
                <a:gd name="T14" fmla="*/ 0 60000 65536"/>
                <a:gd name="T15" fmla="*/ 0 w 94"/>
                <a:gd name="T16" fmla="*/ 0 h 62"/>
                <a:gd name="T17" fmla="*/ 94 w 94"/>
                <a:gd name="T18" fmla="*/ 62 h 62"/>
              </a:gdLst>
              <a:ahLst/>
              <a:cxnLst>
                <a:cxn ang="T10">
                  <a:pos x="T0" y="T1"/>
                </a:cxn>
                <a:cxn ang="T11">
                  <a:pos x="T2" y="T3"/>
                </a:cxn>
                <a:cxn ang="T12">
                  <a:pos x="T4" y="T5"/>
                </a:cxn>
                <a:cxn ang="T13">
                  <a:pos x="T6" y="T7"/>
                </a:cxn>
                <a:cxn ang="T14">
                  <a:pos x="T8" y="T9"/>
                </a:cxn>
              </a:cxnLst>
              <a:rect l="T15" t="T16" r="T17" b="T18"/>
              <a:pathLst>
                <a:path w="94" h="62">
                  <a:moveTo>
                    <a:pt x="81" y="0"/>
                  </a:moveTo>
                  <a:lnTo>
                    <a:pt x="0" y="36"/>
                  </a:lnTo>
                  <a:lnTo>
                    <a:pt x="11" y="62"/>
                  </a:lnTo>
                  <a:lnTo>
                    <a:pt x="94" y="27"/>
                  </a:lnTo>
                  <a:lnTo>
                    <a:pt x="8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30" name="Freeform 23"/>
            <p:cNvSpPr>
              <a:spLocks/>
            </p:cNvSpPr>
            <p:nvPr/>
          </p:nvSpPr>
          <p:spPr bwMode="auto">
            <a:xfrm>
              <a:off x="3821460" y="1606897"/>
              <a:ext cx="833884" cy="1048643"/>
            </a:xfrm>
            <a:custGeom>
              <a:avLst/>
              <a:gdLst>
                <a:gd name="T0" fmla="*/ 411 w 431"/>
                <a:gd name="T1" fmla="*/ 122 h 542"/>
                <a:gd name="T2" fmla="*/ 401 w 431"/>
                <a:gd name="T3" fmla="*/ 104 h 542"/>
                <a:gd name="T4" fmla="*/ 389 w 431"/>
                <a:gd name="T5" fmla="*/ 87 h 542"/>
                <a:gd name="T6" fmla="*/ 377 w 431"/>
                <a:gd name="T7" fmla="*/ 73 h 542"/>
                <a:gd name="T8" fmla="*/ 363 w 431"/>
                <a:gd name="T9" fmla="*/ 61 h 542"/>
                <a:gd name="T10" fmla="*/ 348 w 431"/>
                <a:gd name="T11" fmla="*/ 50 h 542"/>
                <a:gd name="T12" fmla="*/ 331 w 431"/>
                <a:gd name="T13" fmla="*/ 40 h 542"/>
                <a:gd name="T14" fmla="*/ 313 w 431"/>
                <a:gd name="T15" fmla="*/ 34 h 542"/>
                <a:gd name="T16" fmla="*/ 295 w 431"/>
                <a:gd name="T17" fmla="*/ 29 h 542"/>
                <a:gd name="T18" fmla="*/ 290 w 431"/>
                <a:gd name="T19" fmla="*/ 27 h 542"/>
                <a:gd name="T20" fmla="*/ 283 w 431"/>
                <a:gd name="T21" fmla="*/ 23 h 542"/>
                <a:gd name="T22" fmla="*/ 273 w 431"/>
                <a:gd name="T23" fmla="*/ 18 h 542"/>
                <a:gd name="T24" fmla="*/ 260 w 431"/>
                <a:gd name="T25" fmla="*/ 15 h 542"/>
                <a:gd name="T26" fmla="*/ 245 w 431"/>
                <a:gd name="T27" fmla="*/ 10 h 542"/>
                <a:gd name="T28" fmla="*/ 228 w 431"/>
                <a:gd name="T29" fmla="*/ 6 h 542"/>
                <a:gd name="T30" fmla="*/ 210 w 431"/>
                <a:gd name="T31" fmla="*/ 2 h 542"/>
                <a:gd name="T32" fmla="*/ 190 w 431"/>
                <a:gd name="T33" fmla="*/ 0 h 542"/>
                <a:gd name="T34" fmla="*/ 169 w 431"/>
                <a:gd name="T35" fmla="*/ 0 h 542"/>
                <a:gd name="T36" fmla="*/ 146 w 431"/>
                <a:gd name="T37" fmla="*/ 1 h 542"/>
                <a:gd name="T38" fmla="*/ 123 w 431"/>
                <a:gd name="T39" fmla="*/ 5 h 542"/>
                <a:gd name="T40" fmla="*/ 99 w 431"/>
                <a:gd name="T41" fmla="*/ 12 h 542"/>
                <a:gd name="T42" fmla="*/ 74 w 431"/>
                <a:gd name="T43" fmla="*/ 22 h 542"/>
                <a:gd name="T44" fmla="*/ 49 w 431"/>
                <a:gd name="T45" fmla="*/ 35 h 542"/>
                <a:gd name="T46" fmla="*/ 24 w 431"/>
                <a:gd name="T47" fmla="*/ 52 h 542"/>
                <a:gd name="T48" fmla="*/ 0 w 431"/>
                <a:gd name="T49" fmla="*/ 74 h 542"/>
                <a:gd name="T50" fmla="*/ 13 w 431"/>
                <a:gd name="T51" fmla="*/ 94 h 542"/>
                <a:gd name="T52" fmla="*/ 31 w 431"/>
                <a:gd name="T53" fmla="*/ 90 h 542"/>
                <a:gd name="T54" fmla="*/ 51 w 431"/>
                <a:gd name="T55" fmla="*/ 84 h 542"/>
                <a:gd name="T56" fmla="*/ 70 w 431"/>
                <a:gd name="T57" fmla="*/ 80 h 542"/>
                <a:gd name="T58" fmla="*/ 89 w 431"/>
                <a:gd name="T59" fmla="*/ 75 h 542"/>
                <a:gd name="T60" fmla="*/ 109 w 431"/>
                <a:gd name="T61" fmla="*/ 73 h 542"/>
                <a:gd name="T62" fmla="*/ 127 w 431"/>
                <a:gd name="T63" fmla="*/ 71 h 542"/>
                <a:gd name="T64" fmla="*/ 143 w 431"/>
                <a:gd name="T65" fmla="*/ 71 h 542"/>
                <a:gd name="T66" fmla="*/ 155 w 431"/>
                <a:gd name="T67" fmla="*/ 74 h 542"/>
                <a:gd name="T68" fmla="*/ 143 w 431"/>
                <a:gd name="T69" fmla="*/ 92 h 542"/>
                <a:gd name="T70" fmla="*/ 128 w 431"/>
                <a:gd name="T71" fmla="*/ 117 h 542"/>
                <a:gd name="T72" fmla="*/ 116 w 431"/>
                <a:gd name="T73" fmla="*/ 150 h 542"/>
                <a:gd name="T74" fmla="*/ 108 w 431"/>
                <a:gd name="T75" fmla="*/ 189 h 542"/>
                <a:gd name="T76" fmla="*/ 104 w 431"/>
                <a:gd name="T77" fmla="*/ 234 h 542"/>
                <a:gd name="T78" fmla="*/ 111 w 431"/>
                <a:gd name="T79" fmla="*/ 284 h 542"/>
                <a:gd name="T80" fmla="*/ 129 w 431"/>
                <a:gd name="T81" fmla="*/ 340 h 542"/>
                <a:gd name="T82" fmla="*/ 161 w 431"/>
                <a:gd name="T83" fmla="*/ 399 h 542"/>
                <a:gd name="T84" fmla="*/ 103 w 431"/>
                <a:gd name="T85" fmla="*/ 502 h 542"/>
                <a:gd name="T86" fmla="*/ 168 w 431"/>
                <a:gd name="T87" fmla="*/ 542 h 542"/>
                <a:gd name="T88" fmla="*/ 206 w 431"/>
                <a:gd name="T89" fmla="*/ 473 h 542"/>
                <a:gd name="T90" fmla="*/ 277 w 431"/>
                <a:gd name="T91" fmla="*/ 501 h 542"/>
                <a:gd name="T92" fmla="*/ 283 w 431"/>
                <a:gd name="T93" fmla="*/ 496 h 542"/>
                <a:gd name="T94" fmla="*/ 287 w 431"/>
                <a:gd name="T95" fmla="*/ 493 h 542"/>
                <a:gd name="T96" fmla="*/ 295 w 431"/>
                <a:gd name="T97" fmla="*/ 485 h 542"/>
                <a:gd name="T98" fmla="*/ 306 w 431"/>
                <a:gd name="T99" fmla="*/ 473 h 542"/>
                <a:gd name="T100" fmla="*/ 322 w 431"/>
                <a:gd name="T101" fmla="*/ 456 h 542"/>
                <a:gd name="T102" fmla="*/ 339 w 431"/>
                <a:gd name="T103" fmla="*/ 437 h 542"/>
                <a:gd name="T104" fmla="*/ 357 w 431"/>
                <a:gd name="T105" fmla="*/ 413 h 542"/>
                <a:gd name="T106" fmla="*/ 376 w 431"/>
                <a:gd name="T107" fmla="*/ 384 h 542"/>
                <a:gd name="T108" fmla="*/ 395 w 431"/>
                <a:gd name="T109" fmla="*/ 352 h 542"/>
                <a:gd name="T110" fmla="*/ 409 w 431"/>
                <a:gd name="T111" fmla="*/ 323 h 542"/>
                <a:gd name="T112" fmla="*/ 420 w 431"/>
                <a:gd name="T113" fmla="*/ 294 h 542"/>
                <a:gd name="T114" fmla="*/ 427 w 431"/>
                <a:gd name="T115" fmla="*/ 264 h 542"/>
                <a:gd name="T116" fmla="*/ 431 w 431"/>
                <a:gd name="T117" fmla="*/ 234 h 542"/>
                <a:gd name="T118" fmla="*/ 431 w 431"/>
                <a:gd name="T119" fmla="*/ 205 h 542"/>
                <a:gd name="T120" fmla="*/ 428 w 431"/>
                <a:gd name="T121" fmla="*/ 175 h 542"/>
                <a:gd name="T122" fmla="*/ 421 w 431"/>
                <a:gd name="T123" fmla="*/ 149 h 542"/>
                <a:gd name="T124" fmla="*/ 411 w 431"/>
                <a:gd name="T125" fmla="*/ 122 h 54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31"/>
                <a:gd name="T190" fmla="*/ 0 h 542"/>
                <a:gd name="T191" fmla="*/ 431 w 431"/>
                <a:gd name="T192" fmla="*/ 542 h 54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31" h="542">
                  <a:moveTo>
                    <a:pt x="411" y="122"/>
                  </a:moveTo>
                  <a:lnTo>
                    <a:pt x="401" y="104"/>
                  </a:lnTo>
                  <a:lnTo>
                    <a:pt x="389" y="87"/>
                  </a:lnTo>
                  <a:lnTo>
                    <a:pt x="377" y="73"/>
                  </a:lnTo>
                  <a:lnTo>
                    <a:pt x="363" y="61"/>
                  </a:lnTo>
                  <a:lnTo>
                    <a:pt x="348" y="50"/>
                  </a:lnTo>
                  <a:lnTo>
                    <a:pt x="331" y="40"/>
                  </a:lnTo>
                  <a:lnTo>
                    <a:pt x="313" y="34"/>
                  </a:lnTo>
                  <a:lnTo>
                    <a:pt x="295" y="29"/>
                  </a:lnTo>
                  <a:lnTo>
                    <a:pt x="290" y="27"/>
                  </a:lnTo>
                  <a:lnTo>
                    <a:pt x="283" y="23"/>
                  </a:lnTo>
                  <a:lnTo>
                    <a:pt x="273" y="18"/>
                  </a:lnTo>
                  <a:lnTo>
                    <a:pt x="260" y="15"/>
                  </a:lnTo>
                  <a:lnTo>
                    <a:pt x="245" y="10"/>
                  </a:lnTo>
                  <a:lnTo>
                    <a:pt x="228" y="6"/>
                  </a:lnTo>
                  <a:lnTo>
                    <a:pt x="210" y="2"/>
                  </a:lnTo>
                  <a:lnTo>
                    <a:pt x="190" y="0"/>
                  </a:lnTo>
                  <a:lnTo>
                    <a:pt x="169" y="0"/>
                  </a:lnTo>
                  <a:lnTo>
                    <a:pt x="146" y="1"/>
                  </a:lnTo>
                  <a:lnTo>
                    <a:pt x="123" y="5"/>
                  </a:lnTo>
                  <a:lnTo>
                    <a:pt x="99" y="12"/>
                  </a:lnTo>
                  <a:lnTo>
                    <a:pt x="74" y="22"/>
                  </a:lnTo>
                  <a:lnTo>
                    <a:pt x="49" y="35"/>
                  </a:lnTo>
                  <a:lnTo>
                    <a:pt x="24" y="52"/>
                  </a:lnTo>
                  <a:lnTo>
                    <a:pt x="0" y="74"/>
                  </a:lnTo>
                  <a:lnTo>
                    <a:pt x="13" y="94"/>
                  </a:lnTo>
                  <a:lnTo>
                    <a:pt x="31" y="90"/>
                  </a:lnTo>
                  <a:lnTo>
                    <a:pt x="51" y="84"/>
                  </a:lnTo>
                  <a:lnTo>
                    <a:pt x="70" y="80"/>
                  </a:lnTo>
                  <a:lnTo>
                    <a:pt x="89" y="75"/>
                  </a:lnTo>
                  <a:lnTo>
                    <a:pt x="109" y="73"/>
                  </a:lnTo>
                  <a:lnTo>
                    <a:pt x="127" y="71"/>
                  </a:lnTo>
                  <a:lnTo>
                    <a:pt x="143" y="71"/>
                  </a:lnTo>
                  <a:lnTo>
                    <a:pt x="155" y="74"/>
                  </a:lnTo>
                  <a:lnTo>
                    <a:pt x="143" y="92"/>
                  </a:lnTo>
                  <a:lnTo>
                    <a:pt x="128" y="117"/>
                  </a:lnTo>
                  <a:lnTo>
                    <a:pt x="116" y="150"/>
                  </a:lnTo>
                  <a:lnTo>
                    <a:pt x="108" y="189"/>
                  </a:lnTo>
                  <a:lnTo>
                    <a:pt x="104" y="234"/>
                  </a:lnTo>
                  <a:lnTo>
                    <a:pt x="111" y="284"/>
                  </a:lnTo>
                  <a:lnTo>
                    <a:pt x="129" y="340"/>
                  </a:lnTo>
                  <a:lnTo>
                    <a:pt x="161" y="399"/>
                  </a:lnTo>
                  <a:lnTo>
                    <a:pt x="103" y="502"/>
                  </a:lnTo>
                  <a:lnTo>
                    <a:pt x="168" y="542"/>
                  </a:lnTo>
                  <a:lnTo>
                    <a:pt x="206" y="473"/>
                  </a:lnTo>
                  <a:lnTo>
                    <a:pt x="277" y="501"/>
                  </a:lnTo>
                  <a:lnTo>
                    <a:pt x="283" y="496"/>
                  </a:lnTo>
                  <a:lnTo>
                    <a:pt x="287" y="493"/>
                  </a:lnTo>
                  <a:lnTo>
                    <a:pt x="295" y="485"/>
                  </a:lnTo>
                  <a:lnTo>
                    <a:pt x="306" y="473"/>
                  </a:lnTo>
                  <a:lnTo>
                    <a:pt x="322" y="456"/>
                  </a:lnTo>
                  <a:lnTo>
                    <a:pt x="339" y="437"/>
                  </a:lnTo>
                  <a:lnTo>
                    <a:pt x="357" y="413"/>
                  </a:lnTo>
                  <a:lnTo>
                    <a:pt x="376" y="384"/>
                  </a:lnTo>
                  <a:lnTo>
                    <a:pt x="395" y="352"/>
                  </a:lnTo>
                  <a:lnTo>
                    <a:pt x="409" y="323"/>
                  </a:lnTo>
                  <a:lnTo>
                    <a:pt x="420" y="294"/>
                  </a:lnTo>
                  <a:lnTo>
                    <a:pt x="427" y="264"/>
                  </a:lnTo>
                  <a:lnTo>
                    <a:pt x="431" y="234"/>
                  </a:lnTo>
                  <a:lnTo>
                    <a:pt x="431" y="205"/>
                  </a:lnTo>
                  <a:lnTo>
                    <a:pt x="428" y="175"/>
                  </a:lnTo>
                  <a:lnTo>
                    <a:pt x="421" y="149"/>
                  </a:lnTo>
                  <a:lnTo>
                    <a:pt x="411"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31" name="Freeform 24"/>
            <p:cNvSpPr>
              <a:spLocks/>
            </p:cNvSpPr>
            <p:nvPr/>
          </p:nvSpPr>
          <p:spPr bwMode="auto">
            <a:xfrm>
              <a:off x="3954959" y="1653332"/>
              <a:ext cx="652016" cy="932557"/>
            </a:xfrm>
            <a:custGeom>
              <a:avLst/>
              <a:gdLst>
                <a:gd name="T0" fmla="*/ 289 w 337"/>
                <a:gd name="T1" fmla="*/ 342 h 482"/>
                <a:gd name="T2" fmla="*/ 259 w 337"/>
                <a:gd name="T3" fmla="*/ 385 h 482"/>
                <a:gd name="T4" fmla="*/ 232 w 337"/>
                <a:gd name="T5" fmla="*/ 419 h 482"/>
                <a:gd name="T6" fmla="*/ 210 w 337"/>
                <a:gd name="T7" fmla="*/ 441 h 482"/>
                <a:gd name="T8" fmla="*/ 124 w 337"/>
                <a:gd name="T9" fmla="*/ 417 h 482"/>
                <a:gd name="T10" fmla="*/ 68 w 337"/>
                <a:gd name="T11" fmla="*/ 469 h 482"/>
                <a:gd name="T12" fmla="*/ 116 w 337"/>
                <a:gd name="T13" fmla="*/ 368 h 482"/>
                <a:gd name="T14" fmla="*/ 63 w 337"/>
                <a:gd name="T15" fmla="*/ 242 h 482"/>
                <a:gd name="T16" fmla="*/ 66 w 337"/>
                <a:gd name="T17" fmla="*/ 144 h 482"/>
                <a:gd name="T18" fmla="*/ 94 w 337"/>
                <a:gd name="T19" fmla="*/ 80 h 482"/>
                <a:gd name="T20" fmla="*/ 114 w 337"/>
                <a:gd name="T21" fmla="*/ 56 h 482"/>
                <a:gd name="T22" fmla="*/ 121 w 337"/>
                <a:gd name="T23" fmla="*/ 45 h 482"/>
                <a:gd name="T24" fmla="*/ 115 w 337"/>
                <a:gd name="T25" fmla="*/ 39 h 482"/>
                <a:gd name="T26" fmla="*/ 104 w 337"/>
                <a:gd name="T27" fmla="*/ 30 h 482"/>
                <a:gd name="T28" fmla="*/ 78 w 337"/>
                <a:gd name="T29" fmla="*/ 23 h 482"/>
                <a:gd name="T30" fmla="*/ 48 w 337"/>
                <a:gd name="T31" fmla="*/ 22 h 482"/>
                <a:gd name="T32" fmla="*/ 16 w 337"/>
                <a:gd name="T33" fmla="*/ 27 h 482"/>
                <a:gd name="T34" fmla="*/ 20 w 337"/>
                <a:gd name="T35" fmla="*/ 20 h 482"/>
                <a:gd name="T36" fmla="*/ 59 w 337"/>
                <a:gd name="T37" fmla="*/ 6 h 482"/>
                <a:gd name="T38" fmla="*/ 97 w 337"/>
                <a:gd name="T39" fmla="*/ 1 h 482"/>
                <a:gd name="T40" fmla="*/ 130 w 337"/>
                <a:gd name="T41" fmla="*/ 1 h 482"/>
                <a:gd name="T42" fmla="*/ 161 w 337"/>
                <a:gd name="T43" fmla="*/ 7 h 482"/>
                <a:gd name="T44" fmla="*/ 185 w 337"/>
                <a:gd name="T45" fmla="*/ 15 h 482"/>
                <a:gd name="T46" fmla="*/ 203 w 337"/>
                <a:gd name="T47" fmla="*/ 22 h 482"/>
                <a:gd name="T48" fmla="*/ 213 w 337"/>
                <a:gd name="T49" fmla="*/ 27 h 482"/>
                <a:gd name="T50" fmla="*/ 216 w 337"/>
                <a:gd name="T51" fmla="*/ 29 h 482"/>
                <a:gd name="T52" fmla="*/ 218 w 337"/>
                <a:gd name="T53" fmla="*/ 29 h 482"/>
                <a:gd name="T54" fmla="*/ 219 w 337"/>
                <a:gd name="T55" fmla="*/ 29 h 482"/>
                <a:gd name="T56" fmla="*/ 250 w 337"/>
                <a:gd name="T57" fmla="*/ 39 h 482"/>
                <a:gd name="T58" fmla="*/ 278 w 337"/>
                <a:gd name="T59" fmla="*/ 56 h 482"/>
                <a:gd name="T60" fmla="*/ 301 w 337"/>
                <a:gd name="T61" fmla="*/ 79 h 482"/>
                <a:gd name="T62" fmla="*/ 319 w 337"/>
                <a:gd name="T63" fmla="*/ 108 h 482"/>
                <a:gd name="T64" fmla="*/ 335 w 337"/>
                <a:gd name="T65" fmla="*/ 156 h 482"/>
                <a:gd name="T66" fmla="*/ 337 w 337"/>
                <a:gd name="T67" fmla="*/ 210 h 482"/>
                <a:gd name="T68" fmla="*/ 326 w 337"/>
                <a:gd name="T69" fmla="*/ 263 h 482"/>
                <a:gd name="T70" fmla="*/ 303 w 337"/>
                <a:gd name="T71" fmla="*/ 316 h 4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7"/>
                <a:gd name="T109" fmla="*/ 0 h 482"/>
                <a:gd name="T110" fmla="*/ 337 w 337"/>
                <a:gd name="T111" fmla="*/ 482 h 48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7" h="482">
                  <a:moveTo>
                    <a:pt x="303" y="316"/>
                  </a:moveTo>
                  <a:lnTo>
                    <a:pt x="289" y="342"/>
                  </a:lnTo>
                  <a:lnTo>
                    <a:pt x="273" y="365"/>
                  </a:lnTo>
                  <a:lnTo>
                    <a:pt x="259" y="385"/>
                  </a:lnTo>
                  <a:lnTo>
                    <a:pt x="244" y="403"/>
                  </a:lnTo>
                  <a:lnTo>
                    <a:pt x="232" y="419"/>
                  </a:lnTo>
                  <a:lnTo>
                    <a:pt x="220" y="431"/>
                  </a:lnTo>
                  <a:lnTo>
                    <a:pt x="210" y="441"/>
                  </a:lnTo>
                  <a:lnTo>
                    <a:pt x="203" y="448"/>
                  </a:lnTo>
                  <a:lnTo>
                    <a:pt x="124" y="417"/>
                  </a:lnTo>
                  <a:lnTo>
                    <a:pt x="89" y="482"/>
                  </a:lnTo>
                  <a:lnTo>
                    <a:pt x="68" y="469"/>
                  </a:lnTo>
                  <a:lnTo>
                    <a:pt x="121" y="374"/>
                  </a:lnTo>
                  <a:lnTo>
                    <a:pt x="116" y="368"/>
                  </a:lnTo>
                  <a:lnTo>
                    <a:pt x="80" y="302"/>
                  </a:lnTo>
                  <a:lnTo>
                    <a:pt x="63" y="242"/>
                  </a:lnTo>
                  <a:lnTo>
                    <a:pt x="59" y="189"/>
                  </a:lnTo>
                  <a:lnTo>
                    <a:pt x="66" y="144"/>
                  </a:lnTo>
                  <a:lnTo>
                    <a:pt x="80" y="108"/>
                  </a:lnTo>
                  <a:lnTo>
                    <a:pt x="94" y="80"/>
                  </a:lnTo>
                  <a:lnTo>
                    <a:pt x="107" y="63"/>
                  </a:lnTo>
                  <a:lnTo>
                    <a:pt x="114" y="56"/>
                  </a:lnTo>
                  <a:lnTo>
                    <a:pt x="122" y="46"/>
                  </a:lnTo>
                  <a:lnTo>
                    <a:pt x="121" y="45"/>
                  </a:lnTo>
                  <a:lnTo>
                    <a:pt x="118" y="41"/>
                  </a:lnTo>
                  <a:lnTo>
                    <a:pt x="115" y="39"/>
                  </a:lnTo>
                  <a:lnTo>
                    <a:pt x="114" y="38"/>
                  </a:lnTo>
                  <a:lnTo>
                    <a:pt x="104" y="30"/>
                  </a:lnTo>
                  <a:lnTo>
                    <a:pt x="93" y="26"/>
                  </a:lnTo>
                  <a:lnTo>
                    <a:pt x="78" y="23"/>
                  </a:lnTo>
                  <a:lnTo>
                    <a:pt x="64" y="22"/>
                  </a:lnTo>
                  <a:lnTo>
                    <a:pt x="48" y="22"/>
                  </a:lnTo>
                  <a:lnTo>
                    <a:pt x="32" y="24"/>
                  </a:lnTo>
                  <a:lnTo>
                    <a:pt x="16" y="27"/>
                  </a:lnTo>
                  <a:lnTo>
                    <a:pt x="0" y="29"/>
                  </a:lnTo>
                  <a:lnTo>
                    <a:pt x="20" y="20"/>
                  </a:lnTo>
                  <a:lnTo>
                    <a:pt x="40" y="11"/>
                  </a:lnTo>
                  <a:lnTo>
                    <a:pt x="59" y="6"/>
                  </a:lnTo>
                  <a:lnTo>
                    <a:pt x="78" y="3"/>
                  </a:lnTo>
                  <a:lnTo>
                    <a:pt x="97" y="1"/>
                  </a:lnTo>
                  <a:lnTo>
                    <a:pt x="114" y="0"/>
                  </a:lnTo>
                  <a:lnTo>
                    <a:pt x="130" y="1"/>
                  </a:lnTo>
                  <a:lnTo>
                    <a:pt x="146" y="4"/>
                  </a:lnTo>
                  <a:lnTo>
                    <a:pt x="161" y="7"/>
                  </a:lnTo>
                  <a:lnTo>
                    <a:pt x="173" y="11"/>
                  </a:lnTo>
                  <a:lnTo>
                    <a:pt x="185" y="15"/>
                  </a:lnTo>
                  <a:lnTo>
                    <a:pt x="195" y="18"/>
                  </a:lnTo>
                  <a:lnTo>
                    <a:pt x="203" y="22"/>
                  </a:lnTo>
                  <a:lnTo>
                    <a:pt x="209" y="24"/>
                  </a:lnTo>
                  <a:lnTo>
                    <a:pt x="213" y="27"/>
                  </a:lnTo>
                  <a:lnTo>
                    <a:pt x="215" y="28"/>
                  </a:lnTo>
                  <a:lnTo>
                    <a:pt x="216" y="29"/>
                  </a:lnTo>
                  <a:lnTo>
                    <a:pt x="218" y="29"/>
                  </a:lnTo>
                  <a:lnTo>
                    <a:pt x="219" y="29"/>
                  </a:lnTo>
                  <a:lnTo>
                    <a:pt x="234" y="33"/>
                  </a:lnTo>
                  <a:lnTo>
                    <a:pt x="250" y="39"/>
                  </a:lnTo>
                  <a:lnTo>
                    <a:pt x="265" y="46"/>
                  </a:lnTo>
                  <a:lnTo>
                    <a:pt x="278" y="56"/>
                  </a:lnTo>
                  <a:lnTo>
                    <a:pt x="290" y="67"/>
                  </a:lnTo>
                  <a:lnTo>
                    <a:pt x="301" y="79"/>
                  </a:lnTo>
                  <a:lnTo>
                    <a:pt x="311" y="92"/>
                  </a:lnTo>
                  <a:lnTo>
                    <a:pt x="319" y="108"/>
                  </a:lnTo>
                  <a:lnTo>
                    <a:pt x="329" y="132"/>
                  </a:lnTo>
                  <a:lnTo>
                    <a:pt x="335" y="156"/>
                  </a:lnTo>
                  <a:lnTo>
                    <a:pt x="337" y="183"/>
                  </a:lnTo>
                  <a:lnTo>
                    <a:pt x="337" y="210"/>
                  </a:lnTo>
                  <a:lnTo>
                    <a:pt x="334" y="236"/>
                  </a:lnTo>
                  <a:lnTo>
                    <a:pt x="326" y="263"/>
                  </a:lnTo>
                  <a:lnTo>
                    <a:pt x="317" y="289"/>
                  </a:lnTo>
                  <a:lnTo>
                    <a:pt x="303" y="316"/>
                  </a:lnTo>
                  <a:close/>
                </a:path>
              </a:pathLst>
            </a:custGeom>
            <a:solidFill>
              <a:srgbClr val="6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32" name="Freeform 25"/>
            <p:cNvSpPr>
              <a:spLocks/>
            </p:cNvSpPr>
            <p:nvPr/>
          </p:nvSpPr>
          <p:spPr bwMode="auto">
            <a:xfrm>
              <a:off x="3566071" y="3847356"/>
              <a:ext cx="1186011" cy="346323"/>
            </a:xfrm>
            <a:custGeom>
              <a:avLst/>
              <a:gdLst>
                <a:gd name="T0" fmla="*/ 0 w 613"/>
                <a:gd name="T1" fmla="*/ 179 h 179"/>
                <a:gd name="T2" fmla="*/ 613 w 613"/>
                <a:gd name="T3" fmla="*/ 179 h 179"/>
                <a:gd name="T4" fmla="*/ 613 w 613"/>
                <a:gd name="T5" fmla="*/ 178 h 179"/>
                <a:gd name="T6" fmla="*/ 613 w 613"/>
                <a:gd name="T7" fmla="*/ 173 h 179"/>
                <a:gd name="T8" fmla="*/ 613 w 613"/>
                <a:gd name="T9" fmla="*/ 167 h 179"/>
                <a:gd name="T10" fmla="*/ 612 w 613"/>
                <a:gd name="T11" fmla="*/ 159 h 179"/>
                <a:gd name="T12" fmla="*/ 610 w 613"/>
                <a:gd name="T13" fmla="*/ 148 h 179"/>
                <a:gd name="T14" fmla="*/ 606 w 613"/>
                <a:gd name="T15" fmla="*/ 137 h 179"/>
                <a:gd name="T16" fmla="*/ 600 w 613"/>
                <a:gd name="T17" fmla="*/ 124 h 179"/>
                <a:gd name="T18" fmla="*/ 593 w 613"/>
                <a:gd name="T19" fmla="*/ 110 h 179"/>
                <a:gd name="T20" fmla="*/ 583 w 613"/>
                <a:gd name="T21" fmla="*/ 96 h 179"/>
                <a:gd name="T22" fmla="*/ 571 w 613"/>
                <a:gd name="T23" fmla="*/ 81 h 179"/>
                <a:gd name="T24" fmla="*/ 555 w 613"/>
                <a:gd name="T25" fmla="*/ 67 h 179"/>
                <a:gd name="T26" fmla="*/ 536 w 613"/>
                <a:gd name="T27" fmla="*/ 52 h 179"/>
                <a:gd name="T28" fmla="*/ 514 w 613"/>
                <a:gd name="T29" fmla="*/ 39 h 179"/>
                <a:gd name="T30" fmla="*/ 488 w 613"/>
                <a:gd name="T31" fmla="*/ 27 h 179"/>
                <a:gd name="T32" fmla="*/ 457 w 613"/>
                <a:gd name="T33" fmla="*/ 16 h 179"/>
                <a:gd name="T34" fmla="*/ 422 w 613"/>
                <a:gd name="T35" fmla="*/ 6 h 179"/>
                <a:gd name="T36" fmla="*/ 420 w 613"/>
                <a:gd name="T37" fmla="*/ 8 h 179"/>
                <a:gd name="T38" fmla="*/ 415 w 613"/>
                <a:gd name="T39" fmla="*/ 11 h 179"/>
                <a:gd name="T40" fmla="*/ 406 w 613"/>
                <a:gd name="T41" fmla="*/ 17 h 179"/>
                <a:gd name="T42" fmla="*/ 396 w 613"/>
                <a:gd name="T43" fmla="*/ 25 h 179"/>
                <a:gd name="T44" fmla="*/ 381 w 613"/>
                <a:gd name="T45" fmla="*/ 32 h 179"/>
                <a:gd name="T46" fmla="*/ 365 w 613"/>
                <a:gd name="T47" fmla="*/ 40 h 179"/>
                <a:gd name="T48" fmla="*/ 348 w 613"/>
                <a:gd name="T49" fmla="*/ 48 h 179"/>
                <a:gd name="T50" fmla="*/ 330 w 613"/>
                <a:gd name="T51" fmla="*/ 54 h 179"/>
                <a:gd name="T52" fmla="*/ 312 w 613"/>
                <a:gd name="T53" fmla="*/ 60 h 179"/>
                <a:gd name="T54" fmla="*/ 293 w 613"/>
                <a:gd name="T55" fmla="*/ 62 h 179"/>
                <a:gd name="T56" fmla="*/ 273 w 613"/>
                <a:gd name="T57" fmla="*/ 62 h 179"/>
                <a:gd name="T58" fmla="*/ 255 w 613"/>
                <a:gd name="T59" fmla="*/ 58 h 179"/>
                <a:gd name="T60" fmla="*/ 238 w 613"/>
                <a:gd name="T61" fmla="*/ 51 h 179"/>
                <a:gd name="T62" fmla="*/ 221 w 613"/>
                <a:gd name="T63" fmla="*/ 39 h 179"/>
                <a:gd name="T64" fmla="*/ 207 w 613"/>
                <a:gd name="T65" fmla="*/ 23 h 179"/>
                <a:gd name="T66" fmla="*/ 195 w 613"/>
                <a:gd name="T67" fmla="*/ 0 h 179"/>
                <a:gd name="T68" fmla="*/ 192 w 613"/>
                <a:gd name="T69" fmla="*/ 2 h 179"/>
                <a:gd name="T70" fmla="*/ 186 w 613"/>
                <a:gd name="T71" fmla="*/ 5 h 179"/>
                <a:gd name="T72" fmla="*/ 177 w 613"/>
                <a:gd name="T73" fmla="*/ 10 h 179"/>
                <a:gd name="T74" fmla="*/ 165 w 613"/>
                <a:gd name="T75" fmla="*/ 17 h 179"/>
                <a:gd name="T76" fmla="*/ 149 w 613"/>
                <a:gd name="T77" fmla="*/ 26 h 179"/>
                <a:gd name="T78" fmla="*/ 133 w 613"/>
                <a:gd name="T79" fmla="*/ 35 h 179"/>
                <a:gd name="T80" fmla="*/ 115 w 613"/>
                <a:gd name="T81" fmla="*/ 46 h 179"/>
                <a:gd name="T82" fmla="*/ 97 w 613"/>
                <a:gd name="T83" fmla="*/ 58 h 179"/>
                <a:gd name="T84" fmla="*/ 79 w 613"/>
                <a:gd name="T85" fmla="*/ 73 h 179"/>
                <a:gd name="T86" fmla="*/ 62 w 613"/>
                <a:gd name="T87" fmla="*/ 86 h 179"/>
                <a:gd name="T88" fmla="*/ 45 w 613"/>
                <a:gd name="T89" fmla="*/ 102 h 179"/>
                <a:gd name="T90" fmla="*/ 30 w 613"/>
                <a:gd name="T91" fmla="*/ 117 h 179"/>
                <a:gd name="T92" fmla="*/ 17 w 613"/>
                <a:gd name="T93" fmla="*/ 132 h 179"/>
                <a:gd name="T94" fmla="*/ 8 w 613"/>
                <a:gd name="T95" fmla="*/ 148 h 179"/>
                <a:gd name="T96" fmla="*/ 2 w 613"/>
                <a:gd name="T97" fmla="*/ 164 h 179"/>
                <a:gd name="T98" fmla="*/ 0 w 613"/>
                <a:gd name="T99" fmla="*/ 179 h 17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3"/>
                <a:gd name="T151" fmla="*/ 0 h 179"/>
                <a:gd name="T152" fmla="*/ 613 w 613"/>
                <a:gd name="T153" fmla="*/ 179 h 17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3" h="179">
                  <a:moveTo>
                    <a:pt x="0" y="179"/>
                  </a:moveTo>
                  <a:lnTo>
                    <a:pt x="613" y="179"/>
                  </a:lnTo>
                  <a:lnTo>
                    <a:pt x="613" y="178"/>
                  </a:lnTo>
                  <a:lnTo>
                    <a:pt x="613" y="173"/>
                  </a:lnTo>
                  <a:lnTo>
                    <a:pt x="613" y="167"/>
                  </a:lnTo>
                  <a:lnTo>
                    <a:pt x="612" y="159"/>
                  </a:lnTo>
                  <a:lnTo>
                    <a:pt x="610" y="148"/>
                  </a:lnTo>
                  <a:lnTo>
                    <a:pt x="606" y="137"/>
                  </a:lnTo>
                  <a:lnTo>
                    <a:pt x="600" y="124"/>
                  </a:lnTo>
                  <a:lnTo>
                    <a:pt x="593" y="110"/>
                  </a:lnTo>
                  <a:lnTo>
                    <a:pt x="583" y="96"/>
                  </a:lnTo>
                  <a:lnTo>
                    <a:pt x="571" y="81"/>
                  </a:lnTo>
                  <a:lnTo>
                    <a:pt x="555" y="67"/>
                  </a:lnTo>
                  <a:lnTo>
                    <a:pt x="536" y="52"/>
                  </a:lnTo>
                  <a:lnTo>
                    <a:pt x="514" y="39"/>
                  </a:lnTo>
                  <a:lnTo>
                    <a:pt x="488" y="27"/>
                  </a:lnTo>
                  <a:lnTo>
                    <a:pt x="457" y="16"/>
                  </a:lnTo>
                  <a:lnTo>
                    <a:pt x="422" y="6"/>
                  </a:lnTo>
                  <a:lnTo>
                    <a:pt x="420" y="8"/>
                  </a:lnTo>
                  <a:lnTo>
                    <a:pt x="415" y="11"/>
                  </a:lnTo>
                  <a:lnTo>
                    <a:pt x="406" y="17"/>
                  </a:lnTo>
                  <a:lnTo>
                    <a:pt x="396" y="25"/>
                  </a:lnTo>
                  <a:lnTo>
                    <a:pt x="381" y="32"/>
                  </a:lnTo>
                  <a:lnTo>
                    <a:pt x="365" y="40"/>
                  </a:lnTo>
                  <a:lnTo>
                    <a:pt x="348" y="48"/>
                  </a:lnTo>
                  <a:lnTo>
                    <a:pt x="330" y="54"/>
                  </a:lnTo>
                  <a:lnTo>
                    <a:pt x="312" y="60"/>
                  </a:lnTo>
                  <a:lnTo>
                    <a:pt x="293" y="62"/>
                  </a:lnTo>
                  <a:lnTo>
                    <a:pt x="273" y="62"/>
                  </a:lnTo>
                  <a:lnTo>
                    <a:pt x="255" y="58"/>
                  </a:lnTo>
                  <a:lnTo>
                    <a:pt x="238" y="51"/>
                  </a:lnTo>
                  <a:lnTo>
                    <a:pt x="221" y="39"/>
                  </a:lnTo>
                  <a:lnTo>
                    <a:pt x="207" y="23"/>
                  </a:lnTo>
                  <a:lnTo>
                    <a:pt x="195" y="0"/>
                  </a:lnTo>
                  <a:lnTo>
                    <a:pt x="192" y="2"/>
                  </a:lnTo>
                  <a:lnTo>
                    <a:pt x="186" y="5"/>
                  </a:lnTo>
                  <a:lnTo>
                    <a:pt x="177" y="10"/>
                  </a:lnTo>
                  <a:lnTo>
                    <a:pt x="165" y="17"/>
                  </a:lnTo>
                  <a:lnTo>
                    <a:pt x="149" y="26"/>
                  </a:lnTo>
                  <a:lnTo>
                    <a:pt x="133" y="35"/>
                  </a:lnTo>
                  <a:lnTo>
                    <a:pt x="115" y="46"/>
                  </a:lnTo>
                  <a:lnTo>
                    <a:pt x="97" y="58"/>
                  </a:lnTo>
                  <a:lnTo>
                    <a:pt x="79" y="73"/>
                  </a:lnTo>
                  <a:lnTo>
                    <a:pt x="62" y="86"/>
                  </a:lnTo>
                  <a:lnTo>
                    <a:pt x="45" y="102"/>
                  </a:lnTo>
                  <a:lnTo>
                    <a:pt x="30" y="117"/>
                  </a:lnTo>
                  <a:lnTo>
                    <a:pt x="17" y="132"/>
                  </a:lnTo>
                  <a:lnTo>
                    <a:pt x="8" y="148"/>
                  </a:lnTo>
                  <a:lnTo>
                    <a:pt x="2" y="164"/>
                  </a:lnTo>
                  <a:lnTo>
                    <a:pt x="0" y="179"/>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33" name="Freeform 26"/>
            <p:cNvSpPr>
              <a:spLocks/>
            </p:cNvSpPr>
            <p:nvPr/>
          </p:nvSpPr>
          <p:spPr bwMode="auto">
            <a:xfrm>
              <a:off x="3566071" y="3847356"/>
              <a:ext cx="404366" cy="346323"/>
            </a:xfrm>
            <a:custGeom>
              <a:avLst/>
              <a:gdLst>
                <a:gd name="T0" fmla="*/ 209 w 209"/>
                <a:gd name="T1" fmla="*/ 26 h 179"/>
                <a:gd name="T2" fmla="*/ 206 w 209"/>
                <a:gd name="T3" fmla="*/ 20 h 179"/>
                <a:gd name="T4" fmla="*/ 202 w 209"/>
                <a:gd name="T5" fmla="*/ 14 h 179"/>
                <a:gd name="T6" fmla="*/ 198 w 209"/>
                <a:gd name="T7" fmla="*/ 8 h 179"/>
                <a:gd name="T8" fmla="*/ 195 w 209"/>
                <a:gd name="T9" fmla="*/ 0 h 179"/>
                <a:gd name="T10" fmla="*/ 192 w 209"/>
                <a:gd name="T11" fmla="*/ 2 h 179"/>
                <a:gd name="T12" fmla="*/ 186 w 209"/>
                <a:gd name="T13" fmla="*/ 5 h 179"/>
                <a:gd name="T14" fmla="*/ 177 w 209"/>
                <a:gd name="T15" fmla="*/ 10 h 179"/>
                <a:gd name="T16" fmla="*/ 165 w 209"/>
                <a:gd name="T17" fmla="*/ 17 h 179"/>
                <a:gd name="T18" fmla="*/ 149 w 209"/>
                <a:gd name="T19" fmla="*/ 26 h 179"/>
                <a:gd name="T20" fmla="*/ 133 w 209"/>
                <a:gd name="T21" fmla="*/ 35 h 179"/>
                <a:gd name="T22" fmla="*/ 115 w 209"/>
                <a:gd name="T23" fmla="*/ 46 h 179"/>
                <a:gd name="T24" fmla="*/ 97 w 209"/>
                <a:gd name="T25" fmla="*/ 58 h 179"/>
                <a:gd name="T26" fmla="*/ 79 w 209"/>
                <a:gd name="T27" fmla="*/ 73 h 179"/>
                <a:gd name="T28" fmla="*/ 62 w 209"/>
                <a:gd name="T29" fmla="*/ 86 h 179"/>
                <a:gd name="T30" fmla="*/ 45 w 209"/>
                <a:gd name="T31" fmla="*/ 102 h 179"/>
                <a:gd name="T32" fmla="*/ 30 w 209"/>
                <a:gd name="T33" fmla="*/ 117 h 179"/>
                <a:gd name="T34" fmla="*/ 17 w 209"/>
                <a:gd name="T35" fmla="*/ 132 h 179"/>
                <a:gd name="T36" fmla="*/ 8 w 209"/>
                <a:gd name="T37" fmla="*/ 148 h 179"/>
                <a:gd name="T38" fmla="*/ 2 w 209"/>
                <a:gd name="T39" fmla="*/ 164 h 179"/>
                <a:gd name="T40" fmla="*/ 0 w 209"/>
                <a:gd name="T41" fmla="*/ 179 h 179"/>
                <a:gd name="T42" fmla="*/ 59 w 209"/>
                <a:gd name="T43" fmla="*/ 179 h 179"/>
                <a:gd name="T44" fmla="*/ 63 w 209"/>
                <a:gd name="T45" fmla="*/ 158 h 179"/>
                <a:gd name="T46" fmla="*/ 74 w 209"/>
                <a:gd name="T47" fmla="*/ 137 h 179"/>
                <a:gd name="T48" fmla="*/ 91 w 209"/>
                <a:gd name="T49" fmla="*/ 115 h 179"/>
                <a:gd name="T50" fmla="*/ 113 w 209"/>
                <a:gd name="T51" fmla="*/ 94 h 179"/>
                <a:gd name="T52" fmla="*/ 135 w 209"/>
                <a:gd name="T53" fmla="*/ 74 h 179"/>
                <a:gd name="T54" fmla="*/ 161 w 209"/>
                <a:gd name="T55" fmla="*/ 56 h 179"/>
                <a:gd name="T56" fmla="*/ 186 w 209"/>
                <a:gd name="T57" fmla="*/ 39 h 179"/>
                <a:gd name="T58" fmla="*/ 209 w 209"/>
                <a:gd name="T59" fmla="*/ 26 h 17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9"/>
                <a:gd name="T91" fmla="*/ 0 h 179"/>
                <a:gd name="T92" fmla="*/ 209 w 209"/>
                <a:gd name="T93" fmla="*/ 179 h 17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9" h="179">
                  <a:moveTo>
                    <a:pt x="209" y="26"/>
                  </a:moveTo>
                  <a:lnTo>
                    <a:pt x="206" y="20"/>
                  </a:lnTo>
                  <a:lnTo>
                    <a:pt x="202" y="14"/>
                  </a:lnTo>
                  <a:lnTo>
                    <a:pt x="198" y="8"/>
                  </a:lnTo>
                  <a:lnTo>
                    <a:pt x="195" y="0"/>
                  </a:lnTo>
                  <a:lnTo>
                    <a:pt x="192" y="2"/>
                  </a:lnTo>
                  <a:lnTo>
                    <a:pt x="186" y="5"/>
                  </a:lnTo>
                  <a:lnTo>
                    <a:pt x="177" y="10"/>
                  </a:lnTo>
                  <a:lnTo>
                    <a:pt x="165" y="17"/>
                  </a:lnTo>
                  <a:lnTo>
                    <a:pt x="149" y="26"/>
                  </a:lnTo>
                  <a:lnTo>
                    <a:pt x="133" y="35"/>
                  </a:lnTo>
                  <a:lnTo>
                    <a:pt x="115" y="46"/>
                  </a:lnTo>
                  <a:lnTo>
                    <a:pt x="97" y="58"/>
                  </a:lnTo>
                  <a:lnTo>
                    <a:pt x="79" y="73"/>
                  </a:lnTo>
                  <a:lnTo>
                    <a:pt x="62" y="86"/>
                  </a:lnTo>
                  <a:lnTo>
                    <a:pt x="45" y="102"/>
                  </a:lnTo>
                  <a:lnTo>
                    <a:pt x="30" y="117"/>
                  </a:lnTo>
                  <a:lnTo>
                    <a:pt x="17" y="132"/>
                  </a:lnTo>
                  <a:lnTo>
                    <a:pt x="8" y="148"/>
                  </a:lnTo>
                  <a:lnTo>
                    <a:pt x="2" y="164"/>
                  </a:lnTo>
                  <a:lnTo>
                    <a:pt x="0" y="179"/>
                  </a:lnTo>
                  <a:lnTo>
                    <a:pt x="59" y="179"/>
                  </a:lnTo>
                  <a:lnTo>
                    <a:pt x="63" y="158"/>
                  </a:lnTo>
                  <a:lnTo>
                    <a:pt x="74" y="137"/>
                  </a:lnTo>
                  <a:lnTo>
                    <a:pt x="91" y="115"/>
                  </a:lnTo>
                  <a:lnTo>
                    <a:pt x="113" y="94"/>
                  </a:lnTo>
                  <a:lnTo>
                    <a:pt x="135" y="74"/>
                  </a:lnTo>
                  <a:lnTo>
                    <a:pt x="161" y="56"/>
                  </a:lnTo>
                  <a:lnTo>
                    <a:pt x="186" y="39"/>
                  </a:lnTo>
                  <a:lnTo>
                    <a:pt x="209" y="26"/>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34" name="Freeform 27"/>
            <p:cNvSpPr>
              <a:spLocks/>
            </p:cNvSpPr>
            <p:nvPr/>
          </p:nvSpPr>
          <p:spPr bwMode="auto">
            <a:xfrm>
              <a:off x="4221957" y="2138958"/>
              <a:ext cx="216694" cy="207020"/>
            </a:xfrm>
            <a:custGeom>
              <a:avLst/>
              <a:gdLst>
                <a:gd name="T0" fmla="*/ 0 w 112"/>
                <a:gd name="T1" fmla="*/ 15 h 107"/>
                <a:gd name="T2" fmla="*/ 0 w 112"/>
                <a:gd name="T3" fmla="*/ 15 h 107"/>
                <a:gd name="T4" fmla="*/ 5 w 112"/>
                <a:gd name="T5" fmla="*/ 15 h 107"/>
                <a:gd name="T6" fmla="*/ 15 w 112"/>
                <a:gd name="T7" fmla="*/ 18 h 107"/>
                <a:gd name="T8" fmla="*/ 31 w 112"/>
                <a:gd name="T9" fmla="*/ 22 h 107"/>
                <a:gd name="T10" fmla="*/ 48 w 112"/>
                <a:gd name="T11" fmla="*/ 29 h 107"/>
                <a:gd name="T12" fmla="*/ 65 w 112"/>
                <a:gd name="T13" fmla="*/ 40 h 107"/>
                <a:gd name="T14" fmla="*/ 81 w 112"/>
                <a:gd name="T15" fmla="*/ 55 h 107"/>
                <a:gd name="T16" fmla="*/ 92 w 112"/>
                <a:gd name="T17" fmla="*/ 78 h 107"/>
                <a:gd name="T18" fmla="*/ 98 w 112"/>
                <a:gd name="T19" fmla="*/ 107 h 107"/>
                <a:gd name="T20" fmla="*/ 112 w 112"/>
                <a:gd name="T21" fmla="*/ 106 h 107"/>
                <a:gd name="T22" fmla="*/ 105 w 112"/>
                <a:gd name="T23" fmla="*/ 72 h 107"/>
                <a:gd name="T24" fmla="*/ 92 w 112"/>
                <a:gd name="T25" fmla="*/ 47 h 107"/>
                <a:gd name="T26" fmla="*/ 75 w 112"/>
                <a:gd name="T27" fmla="*/ 28 h 107"/>
                <a:gd name="T28" fmla="*/ 54 w 112"/>
                <a:gd name="T29" fmla="*/ 14 h 107"/>
                <a:gd name="T30" fmla="*/ 35 w 112"/>
                <a:gd name="T31" fmla="*/ 7 h 107"/>
                <a:gd name="T32" fmla="*/ 18 w 112"/>
                <a:gd name="T33" fmla="*/ 2 h 107"/>
                <a:gd name="T34" fmla="*/ 6 w 112"/>
                <a:gd name="T35" fmla="*/ 0 h 107"/>
                <a:gd name="T36" fmla="*/ 1 w 112"/>
                <a:gd name="T37" fmla="*/ 0 h 107"/>
                <a:gd name="T38" fmla="*/ 0 w 112"/>
                <a:gd name="T39" fmla="*/ 15 h 10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2"/>
                <a:gd name="T61" fmla="*/ 0 h 107"/>
                <a:gd name="T62" fmla="*/ 112 w 112"/>
                <a:gd name="T63" fmla="*/ 107 h 10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2" h="107">
                  <a:moveTo>
                    <a:pt x="0" y="15"/>
                  </a:moveTo>
                  <a:lnTo>
                    <a:pt x="0" y="15"/>
                  </a:lnTo>
                  <a:lnTo>
                    <a:pt x="5" y="15"/>
                  </a:lnTo>
                  <a:lnTo>
                    <a:pt x="15" y="18"/>
                  </a:lnTo>
                  <a:lnTo>
                    <a:pt x="31" y="22"/>
                  </a:lnTo>
                  <a:lnTo>
                    <a:pt x="48" y="29"/>
                  </a:lnTo>
                  <a:lnTo>
                    <a:pt x="65" y="40"/>
                  </a:lnTo>
                  <a:lnTo>
                    <a:pt x="81" y="55"/>
                  </a:lnTo>
                  <a:lnTo>
                    <a:pt x="92" y="78"/>
                  </a:lnTo>
                  <a:lnTo>
                    <a:pt x="98" y="107"/>
                  </a:lnTo>
                  <a:lnTo>
                    <a:pt x="112" y="106"/>
                  </a:lnTo>
                  <a:lnTo>
                    <a:pt x="105" y="72"/>
                  </a:lnTo>
                  <a:lnTo>
                    <a:pt x="92" y="47"/>
                  </a:lnTo>
                  <a:lnTo>
                    <a:pt x="75" y="28"/>
                  </a:lnTo>
                  <a:lnTo>
                    <a:pt x="54" y="14"/>
                  </a:lnTo>
                  <a:lnTo>
                    <a:pt x="35" y="7"/>
                  </a:lnTo>
                  <a:lnTo>
                    <a:pt x="18" y="2"/>
                  </a:lnTo>
                  <a:lnTo>
                    <a:pt x="6" y="0"/>
                  </a:lnTo>
                  <a:lnTo>
                    <a:pt x="1" y="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35" name="Freeform 28"/>
            <p:cNvSpPr>
              <a:spLocks/>
            </p:cNvSpPr>
            <p:nvPr/>
          </p:nvSpPr>
          <p:spPr bwMode="auto">
            <a:xfrm>
              <a:off x="4202609" y="2243435"/>
              <a:ext cx="168325" cy="160586"/>
            </a:xfrm>
            <a:custGeom>
              <a:avLst/>
              <a:gdLst>
                <a:gd name="T0" fmla="*/ 0 w 87"/>
                <a:gd name="T1" fmla="*/ 15 h 83"/>
                <a:gd name="T2" fmla="*/ 0 w 87"/>
                <a:gd name="T3" fmla="*/ 15 h 83"/>
                <a:gd name="T4" fmla="*/ 4 w 87"/>
                <a:gd name="T5" fmla="*/ 15 h 83"/>
                <a:gd name="T6" fmla="*/ 12 w 87"/>
                <a:gd name="T7" fmla="*/ 16 h 83"/>
                <a:gd name="T8" fmla="*/ 23 w 87"/>
                <a:gd name="T9" fmla="*/ 18 h 83"/>
                <a:gd name="T10" fmla="*/ 35 w 87"/>
                <a:gd name="T11" fmla="*/ 24 h 83"/>
                <a:gd name="T12" fmla="*/ 47 w 87"/>
                <a:gd name="T13" fmla="*/ 33 h 83"/>
                <a:gd name="T14" fmla="*/ 59 w 87"/>
                <a:gd name="T15" fmla="*/ 44 h 83"/>
                <a:gd name="T16" fmla="*/ 67 w 87"/>
                <a:gd name="T17" fmla="*/ 61 h 83"/>
                <a:gd name="T18" fmla="*/ 71 w 87"/>
                <a:gd name="T19" fmla="*/ 83 h 83"/>
                <a:gd name="T20" fmla="*/ 87 w 87"/>
                <a:gd name="T21" fmla="*/ 81 h 83"/>
                <a:gd name="T22" fmla="*/ 82 w 87"/>
                <a:gd name="T23" fmla="*/ 55 h 83"/>
                <a:gd name="T24" fmla="*/ 71 w 87"/>
                <a:gd name="T25" fmla="*/ 35 h 83"/>
                <a:gd name="T26" fmla="*/ 57 w 87"/>
                <a:gd name="T27" fmla="*/ 21 h 83"/>
                <a:gd name="T28" fmla="*/ 42 w 87"/>
                <a:gd name="T29" fmla="*/ 11 h 83"/>
                <a:gd name="T30" fmla="*/ 27 w 87"/>
                <a:gd name="T31" fmla="*/ 5 h 83"/>
                <a:gd name="T32" fmla="*/ 13 w 87"/>
                <a:gd name="T33" fmla="*/ 1 h 83"/>
                <a:gd name="T34" fmla="*/ 5 w 87"/>
                <a:gd name="T35" fmla="*/ 0 h 83"/>
                <a:gd name="T36" fmla="*/ 1 w 87"/>
                <a:gd name="T37" fmla="*/ 0 h 83"/>
                <a:gd name="T38" fmla="*/ 0 w 87"/>
                <a:gd name="T39" fmla="*/ 15 h 8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7"/>
                <a:gd name="T61" fmla="*/ 0 h 83"/>
                <a:gd name="T62" fmla="*/ 87 w 87"/>
                <a:gd name="T63" fmla="*/ 83 h 8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7" h="83">
                  <a:moveTo>
                    <a:pt x="0" y="15"/>
                  </a:moveTo>
                  <a:lnTo>
                    <a:pt x="0" y="15"/>
                  </a:lnTo>
                  <a:lnTo>
                    <a:pt x="4" y="15"/>
                  </a:lnTo>
                  <a:lnTo>
                    <a:pt x="12" y="16"/>
                  </a:lnTo>
                  <a:lnTo>
                    <a:pt x="23" y="18"/>
                  </a:lnTo>
                  <a:lnTo>
                    <a:pt x="35" y="24"/>
                  </a:lnTo>
                  <a:lnTo>
                    <a:pt x="47" y="33"/>
                  </a:lnTo>
                  <a:lnTo>
                    <a:pt x="59" y="44"/>
                  </a:lnTo>
                  <a:lnTo>
                    <a:pt x="67" y="61"/>
                  </a:lnTo>
                  <a:lnTo>
                    <a:pt x="71" y="83"/>
                  </a:lnTo>
                  <a:lnTo>
                    <a:pt x="87" y="81"/>
                  </a:lnTo>
                  <a:lnTo>
                    <a:pt x="82" y="55"/>
                  </a:lnTo>
                  <a:lnTo>
                    <a:pt x="71" y="35"/>
                  </a:lnTo>
                  <a:lnTo>
                    <a:pt x="57" y="21"/>
                  </a:lnTo>
                  <a:lnTo>
                    <a:pt x="42" y="11"/>
                  </a:lnTo>
                  <a:lnTo>
                    <a:pt x="27" y="5"/>
                  </a:lnTo>
                  <a:lnTo>
                    <a:pt x="13" y="1"/>
                  </a:lnTo>
                  <a:lnTo>
                    <a:pt x="5" y="0"/>
                  </a:lnTo>
                  <a:lnTo>
                    <a:pt x="1" y="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36" name="Freeform 29"/>
            <p:cNvSpPr>
              <a:spLocks/>
            </p:cNvSpPr>
            <p:nvPr/>
          </p:nvSpPr>
          <p:spPr bwMode="auto">
            <a:xfrm>
              <a:off x="4177457" y="2632323"/>
              <a:ext cx="170259" cy="131564"/>
            </a:xfrm>
            <a:custGeom>
              <a:avLst/>
              <a:gdLst>
                <a:gd name="T0" fmla="*/ 40 w 88"/>
                <a:gd name="T1" fmla="*/ 7 h 68"/>
                <a:gd name="T2" fmla="*/ 30 w 88"/>
                <a:gd name="T3" fmla="*/ 15 h 68"/>
                <a:gd name="T4" fmla="*/ 22 w 88"/>
                <a:gd name="T5" fmla="*/ 23 h 68"/>
                <a:gd name="T6" fmla="*/ 14 w 88"/>
                <a:gd name="T7" fmla="*/ 32 h 68"/>
                <a:gd name="T8" fmla="*/ 9 w 88"/>
                <a:gd name="T9" fmla="*/ 40 h 68"/>
                <a:gd name="T10" fmla="*/ 5 w 88"/>
                <a:gd name="T11" fmla="*/ 49 h 68"/>
                <a:gd name="T12" fmla="*/ 2 w 88"/>
                <a:gd name="T13" fmla="*/ 56 h 68"/>
                <a:gd name="T14" fmla="*/ 0 w 88"/>
                <a:gd name="T15" fmla="*/ 61 h 68"/>
                <a:gd name="T16" fmla="*/ 0 w 88"/>
                <a:gd name="T17" fmla="*/ 63 h 68"/>
                <a:gd name="T18" fmla="*/ 13 w 88"/>
                <a:gd name="T19" fmla="*/ 68 h 68"/>
                <a:gd name="T20" fmla="*/ 13 w 88"/>
                <a:gd name="T21" fmla="*/ 68 h 68"/>
                <a:gd name="T22" fmla="*/ 14 w 88"/>
                <a:gd name="T23" fmla="*/ 62 h 68"/>
                <a:gd name="T24" fmla="*/ 20 w 88"/>
                <a:gd name="T25" fmla="*/ 51 h 68"/>
                <a:gd name="T26" fmla="*/ 30 w 88"/>
                <a:gd name="T27" fmla="*/ 36 h 68"/>
                <a:gd name="T28" fmla="*/ 43 w 88"/>
                <a:gd name="T29" fmla="*/ 23 h 68"/>
                <a:gd name="T30" fmla="*/ 48 w 88"/>
                <a:gd name="T31" fmla="*/ 64 h 68"/>
                <a:gd name="T32" fmla="*/ 63 w 88"/>
                <a:gd name="T33" fmla="*/ 62 h 68"/>
                <a:gd name="T34" fmla="*/ 57 w 88"/>
                <a:gd name="T35" fmla="*/ 17 h 68"/>
                <a:gd name="T36" fmla="*/ 63 w 88"/>
                <a:gd name="T37" fmla="*/ 16 h 68"/>
                <a:gd name="T38" fmla="*/ 70 w 88"/>
                <a:gd name="T39" fmla="*/ 16 h 68"/>
                <a:gd name="T40" fmla="*/ 76 w 88"/>
                <a:gd name="T41" fmla="*/ 16 h 68"/>
                <a:gd name="T42" fmla="*/ 83 w 88"/>
                <a:gd name="T43" fmla="*/ 18 h 68"/>
                <a:gd name="T44" fmla="*/ 88 w 88"/>
                <a:gd name="T45" fmla="*/ 4 h 68"/>
                <a:gd name="T46" fmla="*/ 81 w 88"/>
                <a:gd name="T47" fmla="*/ 3 h 68"/>
                <a:gd name="T48" fmla="*/ 75 w 88"/>
                <a:gd name="T49" fmla="*/ 1 h 68"/>
                <a:gd name="T50" fmla="*/ 69 w 88"/>
                <a:gd name="T51" fmla="*/ 0 h 68"/>
                <a:gd name="T52" fmla="*/ 63 w 88"/>
                <a:gd name="T53" fmla="*/ 0 h 68"/>
                <a:gd name="T54" fmla="*/ 57 w 88"/>
                <a:gd name="T55" fmla="*/ 1 h 68"/>
                <a:gd name="T56" fmla="*/ 51 w 88"/>
                <a:gd name="T57" fmla="*/ 3 h 68"/>
                <a:gd name="T58" fmla="*/ 46 w 88"/>
                <a:gd name="T59" fmla="*/ 5 h 68"/>
                <a:gd name="T60" fmla="*/ 40 w 88"/>
                <a:gd name="T61" fmla="*/ 7 h 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8"/>
                <a:gd name="T94" fmla="*/ 0 h 68"/>
                <a:gd name="T95" fmla="*/ 88 w 88"/>
                <a:gd name="T96" fmla="*/ 68 h 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8" h="68">
                  <a:moveTo>
                    <a:pt x="40" y="7"/>
                  </a:moveTo>
                  <a:lnTo>
                    <a:pt x="30" y="15"/>
                  </a:lnTo>
                  <a:lnTo>
                    <a:pt x="22" y="23"/>
                  </a:lnTo>
                  <a:lnTo>
                    <a:pt x="14" y="32"/>
                  </a:lnTo>
                  <a:lnTo>
                    <a:pt x="9" y="40"/>
                  </a:lnTo>
                  <a:lnTo>
                    <a:pt x="5" y="49"/>
                  </a:lnTo>
                  <a:lnTo>
                    <a:pt x="2" y="56"/>
                  </a:lnTo>
                  <a:lnTo>
                    <a:pt x="0" y="61"/>
                  </a:lnTo>
                  <a:lnTo>
                    <a:pt x="0" y="63"/>
                  </a:lnTo>
                  <a:lnTo>
                    <a:pt x="13" y="68"/>
                  </a:lnTo>
                  <a:lnTo>
                    <a:pt x="14" y="62"/>
                  </a:lnTo>
                  <a:lnTo>
                    <a:pt x="20" y="51"/>
                  </a:lnTo>
                  <a:lnTo>
                    <a:pt x="30" y="36"/>
                  </a:lnTo>
                  <a:lnTo>
                    <a:pt x="43" y="23"/>
                  </a:lnTo>
                  <a:lnTo>
                    <a:pt x="48" y="64"/>
                  </a:lnTo>
                  <a:lnTo>
                    <a:pt x="63" y="62"/>
                  </a:lnTo>
                  <a:lnTo>
                    <a:pt x="57" y="17"/>
                  </a:lnTo>
                  <a:lnTo>
                    <a:pt x="63" y="16"/>
                  </a:lnTo>
                  <a:lnTo>
                    <a:pt x="70" y="16"/>
                  </a:lnTo>
                  <a:lnTo>
                    <a:pt x="76" y="16"/>
                  </a:lnTo>
                  <a:lnTo>
                    <a:pt x="83" y="18"/>
                  </a:lnTo>
                  <a:lnTo>
                    <a:pt x="88" y="4"/>
                  </a:lnTo>
                  <a:lnTo>
                    <a:pt x="81" y="3"/>
                  </a:lnTo>
                  <a:lnTo>
                    <a:pt x="75" y="1"/>
                  </a:lnTo>
                  <a:lnTo>
                    <a:pt x="69" y="0"/>
                  </a:lnTo>
                  <a:lnTo>
                    <a:pt x="63" y="0"/>
                  </a:lnTo>
                  <a:lnTo>
                    <a:pt x="57" y="1"/>
                  </a:lnTo>
                  <a:lnTo>
                    <a:pt x="51" y="3"/>
                  </a:lnTo>
                  <a:lnTo>
                    <a:pt x="46" y="5"/>
                  </a:lnTo>
                  <a:lnTo>
                    <a:pt x="4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37" name="Freeform 30"/>
            <p:cNvSpPr>
              <a:spLocks/>
            </p:cNvSpPr>
            <p:nvPr/>
          </p:nvSpPr>
          <p:spPr bwMode="auto">
            <a:xfrm>
              <a:off x="3537050" y="3812530"/>
              <a:ext cx="1244054" cy="381149"/>
            </a:xfrm>
            <a:custGeom>
              <a:avLst/>
              <a:gdLst>
                <a:gd name="T0" fmla="*/ 431 w 643"/>
                <a:gd name="T1" fmla="*/ 7 h 197"/>
                <a:gd name="T2" fmla="*/ 418 w 643"/>
                <a:gd name="T3" fmla="*/ 27 h 197"/>
                <a:gd name="T4" fmla="*/ 397 w 643"/>
                <a:gd name="T5" fmla="*/ 43 h 197"/>
                <a:gd name="T6" fmla="*/ 371 w 643"/>
                <a:gd name="T7" fmla="*/ 53 h 197"/>
                <a:gd name="T8" fmla="*/ 338 w 643"/>
                <a:gd name="T9" fmla="*/ 58 h 197"/>
                <a:gd name="T10" fmla="*/ 302 w 643"/>
                <a:gd name="T11" fmla="*/ 58 h 197"/>
                <a:gd name="T12" fmla="*/ 271 w 643"/>
                <a:gd name="T13" fmla="*/ 53 h 197"/>
                <a:gd name="T14" fmla="*/ 247 w 643"/>
                <a:gd name="T15" fmla="*/ 41 h 197"/>
                <a:gd name="T16" fmla="*/ 229 w 643"/>
                <a:gd name="T17" fmla="*/ 23 h 197"/>
                <a:gd name="T18" fmla="*/ 218 w 643"/>
                <a:gd name="T19" fmla="*/ 0 h 197"/>
                <a:gd name="T20" fmla="*/ 186 w 643"/>
                <a:gd name="T21" fmla="*/ 11 h 197"/>
                <a:gd name="T22" fmla="*/ 148 w 643"/>
                <a:gd name="T23" fmla="*/ 27 h 197"/>
                <a:gd name="T24" fmla="*/ 113 w 643"/>
                <a:gd name="T25" fmla="*/ 46 h 197"/>
                <a:gd name="T26" fmla="*/ 79 w 643"/>
                <a:gd name="T27" fmla="*/ 69 h 197"/>
                <a:gd name="T28" fmla="*/ 51 w 643"/>
                <a:gd name="T29" fmla="*/ 93 h 197"/>
                <a:gd name="T30" fmla="*/ 27 w 643"/>
                <a:gd name="T31" fmla="*/ 121 h 197"/>
                <a:gd name="T32" fmla="*/ 10 w 643"/>
                <a:gd name="T33" fmla="*/ 150 h 197"/>
                <a:gd name="T34" fmla="*/ 2 w 643"/>
                <a:gd name="T35" fmla="*/ 182 h 197"/>
                <a:gd name="T36" fmla="*/ 30 w 643"/>
                <a:gd name="T37" fmla="*/ 197 h 197"/>
                <a:gd name="T38" fmla="*/ 45 w 643"/>
                <a:gd name="T39" fmla="*/ 148 h 197"/>
                <a:gd name="T40" fmla="*/ 84 w 643"/>
                <a:gd name="T41" fmla="*/ 102 h 197"/>
                <a:gd name="T42" fmla="*/ 140 w 643"/>
                <a:gd name="T43" fmla="*/ 64 h 197"/>
                <a:gd name="T44" fmla="*/ 203 w 643"/>
                <a:gd name="T45" fmla="*/ 36 h 197"/>
                <a:gd name="T46" fmla="*/ 222 w 643"/>
                <a:gd name="T47" fmla="*/ 59 h 197"/>
                <a:gd name="T48" fmla="*/ 248 w 643"/>
                <a:gd name="T49" fmla="*/ 75 h 197"/>
                <a:gd name="T50" fmla="*/ 281 w 643"/>
                <a:gd name="T51" fmla="*/ 85 h 197"/>
                <a:gd name="T52" fmla="*/ 320 w 643"/>
                <a:gd name="T53" fmla="*/ 89 h 197"/>
                <a:gd name="T54" fmla="*/ 359 w 643"/>
                <a:gd name="T55" fmla="*/ 85 h 197"/>
                <a:gd name="T56" fmla="*/ 392 w 643"/>
                <a:gd name="T57" fmla="*/ 76 h 197"/>
                <a:gd name="T58" fmla="*/ 421 w 643"/>
                <a:gd name="T59" fmla="*/ 62 h 197"/>
                <a:gd name="T60" fmla="*/ 443 w 643"/>
                <a:gd name="T61" fmla="*/ 43 h 197"/>
                <a:gd name="T62" fmla="*/ 506 w 643"/>
                <a:gd name="T63" fmla="*/ 72 h 197"/>
                <a:gd name="T64" fmla="*/ 561 w 643"/>
                <a:gd name="T65" fmla="*/ 108 h 197"/>
                <a:gd name="T66" fmla="*/ 599 w 643"/>
                <a:gd name="T67" fmla="*/ 150 h 197"/>
                <a:gd name="T68" fmla="*/ 614 w 643"/>
                <a:gd name="T69" fmla="*/ 197 h 197"/>
                <a:gd name="T70" fmla="*/ 642 w 643"/>
                <a:gd name="T71" fmla="*/ 182 h 197"/>
                <a:gd name="T72" fmla="*/ 633 w 643"/>
                <a:gd name="T73" fmla="*/ 151 h 197"/>
                <a:gd name="T74" fmla="*/ 616 w 643"/>
                <a:gd name="T75" fmla="*/ 122 h 197"/>
                <a:gd name="T76" fmla="*/ 592 w 643"/>
                <a:gd name="T77" fmla="*/ 97 h 197"/>
                <a:gd name="T78" fmla="*/ 564 w 643"/>
                <a:gd name="T79" fmla="*/ 73 h 197"/>
                <a:gd name="T80" fmla="*/ 532 w 643"/>
                <a:gd name="T81" fmla="*/ 52 h 197"/>
                <a:gd name="T82" fmla="*/ 496 w 643"/>
                <a:gd name="T83" fmla="*/ 34 h 197"/>
                <a:gd name="T84" fmla="*/ 460 w 643"/>
                <a:gd name="T85" fmla="*/ 18 h 19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43"/>
                <a:gd name="T130" fmla="*/ 0 h 197"/>
                <a:gd name="T131" fmla="*/ 643 w 643"/>
                <a:gd name="T132" fmla="*/ 197 h 19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43" h="197">
                  <a:moveTo>
                    <a:pt x="442" y="11"/>
                  </a:moveTo>
                  <a:lnTo>
                    <a:pt x="431" y="7"/>
                  </a:lnTo>
                  <a:lnTo>
                    <a:pt x="425" y="17"/>
                  </a:lnTo>
                  <a:lnTo>
                    <a:pt x="418" y="27"/>
                  </a:lnTo>
                  <a:lnTo>
                    <a:pt x="408" y="35"/>
                  </a:lnTo>
                  <a:lnTo>
                    <a:pt x="397" y="43"/>
                  </a:lnTo>
                  <a:lnTo>
                    <a:pt x="385" y="49"/>
                  </a:lnTo>
                  <a:lnTo>
                    <a:pt x="371" y="53"/>
                  </a:lnTo>
                  <a:lnTo>
                    <a:pt x="355" y="57"/>
                  </a:lnTo>
                  <a:lnTo>
                    <a:pt x="338" y="58"/>
                  </a:lnTo>
                  <a:lnTo>
                    <a:pt x="320" y="59"/>
                  </a:lnTo>
                  <a:lnTo>
                    <a:pt x="302" y="58"/>
                  </a:lnTo>
                  <a:lnTo>
                    <a:pt x="286" y="57"/>
                  </a:lnTo>
                  <a:lnTo>
                    <a:pt x="271" y="53"/>
                  </a:lnTo>
                  <a:lnTo>
                    <a:pt x="258" y="49"/>
                  </a:lnTo>
                  <a:lnTo>
                    <a:pt x="247" y="41"/>
                  </a:lnTo>
                  <a:lnTo>
                    <a:pt x="238" y="33"/>
                  </a:lnTo>
                  <a:lnTo>
                    <a:pt x="229" y="23"/>
                  </a:lnTo>
                  <a:lnTo>
                    <a:pt x="223" y="12"/>
                  </a:lnTo>
                  <a:lnTo>
                    <a:pt x="218" y="0"/>
                  </a:lnTo>
                  <a:lnTo>
                    <a:pt x="205" y="4"/>
                  </a:lnTo>
                  <a:lnTo>
                    <a:pt x="186" y="11"/>
                  </a:lnTo>
                  <a:lnTo>
                    <a:pt x="167" y="18"/>
                  </a:lnTo>
                  <a:lnTo>
                    <a:pt x="148" y="27"/>
                  </a:lnTo>
                  <a:lnTo>
                    <a:pt x="130" y="36"/>
                  </a:lnTo>
                  <a:lnTo>
                    <a:pt x="113" y="46"/>
                  </a:lnTo>
                  <a:lnTo>
                    <a:pt x="96" y="57"/>
                  </a:lnTo>
                  <a:lnTo>
                    <a:pt x="79" y="69"/>
                  </a:lnTo>
                  <a:lnTo>
                    <a:pt x="65" y="81"/>
                  </a:lnTo>
                  <a:lnTo>
                    <a:pt x="51" y="93"/>
                  </a:lnTo>
                  <a:lnTo>
                    <a:pt x="38" y="107"/>
                  </a:lnTo>
                  <a:lnTo>
                    <a:pt x="27" y="121"/>
                  </a:lnTo>
                  <a:lnTo>
                    <a:pt x="19" y="136"/>
                  </a:lnTo>
                  <a:lnTo>
                    <a:pt x="10" y="150"/>
                  </a:lnTo>
                  <a:lnTo>
                    <a:pt x="5" y="166"/>
                  </a:lnTo>
                  <a:lnTo>
                    <a:pt x="2" y="182"/>
                  </a:lnTo>
                  <a:lnTo>
                    <a:pt x="0" y="197"/>
                  </a:lnTo>
                  <a:lnTo>
                    <a:pt x="30" y="197"/>
                  </a:lnTo>
                  <a:lnTo>
                    <a:pt x="33" y="172"/>
                  </a:lnTo>
                  <a:lnTo>
                    <a:pt x="45" y="148"/>
                  </a:lnTo>
                  <a:lnTo>
                    <a:pt x="62" y="124"/>
                  </a:lnTo>
                  <a:lnTo>
                    <a:pt x="84" y="102"/>
                  </a:lnTo>
                  <a:lnTo>
                    <a:pt x="111" y="82"/>
                  </a:lnTo>
                  <a:lnTo>
                    <a:pt x="140" y="64"/>
                  </a:lnTo>
                  <a:lnTo>
                    <a:pt x="171" y="50"/>
                  </a:lnTo>
                  <a:lnTo>
                    <a:pt x="203" y="36"/>
                  </a:lnTo>
                  <a:lnTo>
                    <a:pt x="211" y="49"/>
                  </a:lnTo>
                  <a:lnTo>
                    <a:pt x="222" y="59"/>
                  </a:lnTo>
                  <a:lnTo>
                    <a:pt x="234" y="68"/>
                  </a:lnTo>
                  <a:lnTo>
                    <a:pt x="248" y="75"/>
                  </a:lnTo>
                  <a:lnTo>
                    <a:pt x="264" y="81"/>
                  </a:lnTo>
                  <a:lnTo>
                    <a:pt x="281" y="85"/>
                  </a:lnTo>
                  <a:lnTo>
                    <a:pt x="299" y="87"/>
                  </a:lnTo>
                  <a:lnTo>
                    <a:pt x="320" y="89"/>
                  </a:lnTo>
                  <a:lnTo>
                    <a:pt x="339" y="87"/>
                  </a:lnTo>
                  <a:lnTo>
                    <a:pt x="359" y="85"/>
                  </a:lnTo>
                  <a:lnTo>
                    <a:pt x="377" y="81"/>
                  </a:lnTo>
                  <a:lnTo>
                    <a:pt x="392" y="76"/>
                  </a:lnTo>
                  <a:lnTo>
                    <a:pt x="407" y="70"/>
                  </a:lnTo>
                  <a:lnTo>
                    <a:pt x="421" y="62"/>
                  </a:lnTo>
                  <a:lnTo>
                    <a:pt x="432" y="53"/>
                  </a:lnTo>
                  <a:lnTo>
                    <a:pt x="443" y="43"/>
                  </a:lnTo>
                  <a:lnTo>
                    <a:pt x="475" y="56"/>
                  </a:lnTo>
                  <a:lnTo>
                    <a:pt x="506" y="72"/>
                  </a:lnTo>
                  <a:lnTo>
                    <a:pt x="535" y="89"/>
                  </a:lnTo>
                  <a:lnTo>
                    <a:pt x="561" y="108"/>
                  </a:lnTo>
                  <a:lnTo>
                    <a:pt x="582" y="128"/>
                  </a:lnTo>
                  <a:lnTo>
                    <a:pt x="599" y="150"/>
                  </a:lnTo>
                  <a:lnTo>
                    <a:pt x="610" y="173"/>
                  </a:lnTo>
                  <a:lnTo>
                    <a:pt x="614" y="197"/>
                  </a:lnTo>
                  <a:lnTo>
                    <a:pt x="643" y="197"/>
                  </a:lnTo>
                  <a:lnTo>
                    <a:pt x="642" y="182"/>
                  </a:lnTo>
                  <a:lnTo>
                    <a:pt x="638" y="166"/>
                  </a:lnTo>
                  <a:lnTo>
                    <a:pt x="633" y="151"/>
                  </a:lnTo>
                  <a:lnTo>
                    <a:pt x="625" y="137"/>
                  </a:lnTo>
                  <a:lnTo>
                    <a:pt x="616" y="122"/>
                  </a:lnTo>
                  <a:lnTo>
                    <a:pt x="605" y="109"/>
                  </a:lnTo>
                  <a:lnTo>
                    <a:pt x="592" y="97"/>
                  </a:lnTo>
                  <a:lnTo>
                    <a:pt x="579" y="85"/>
                  </a:lnTo>
                  <a:lnTo>
                    <a:pt x="564" y="73"/>
                  </a:lnTo>
                  <a:lnTo>
                    <a:pt x="548" y="62"/>
                  </a:lnTo>
                  <a:lnTo>
                    <a:pt x="532" y="52"/>
                  </a:lnTo>
                  <a:lnTo>
                    <a:pt x="515" y="43"/>
                  </a:lnTo>
                  <a:lnTo>
                    <a:pt x="496" y="34"/>
                  </a:lnTo>
                  <a:lnTo>
                    <a:pt x="478" y="26"/>
                  </a:lnTo>
                  <a:lnTo>
                    <a:pt x="460" y="18"/>
                  </a:lnTo>
                  <a:lnTo>
                    <a:pt x="442"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38" name="Freeform 31"/>
            <p:cNvSpPr>
              <a:spLocks/>
            </p:cNvSpPr>
            <p:nvPr/>
          </p:nvSpPr>
          <p:spPr bwMode="auto">
            <a:xfrm>
              <a:off x="3508028" y="1562398"/>
              <a:ext cx="1211163" cy="603647"/>
            </a:xfrm>
            <a:custGeom>
              <a:avLst/>
              <a:gdLst>
                <a:gd name="T0" fmla="*/ 591 w 626"/>
                <a:gd name="T1" fmla="*/ 205 h 312"/>
                <a:gd name="T2" fmla="*/ 589 w 626"/>
                <a:gd name="T3" fmla="*/ 185 h 312"/>
                <a:gd name="T4" fmla="*/ 583 w 626"/>
                <a:gd name="T5" fmla="*/ 165 h 312"/>
                <a:gd name="T6" fmla="*/ 576 w 626"/>
                <a:gd name="T7" fmla="*/ 145 h 312"/>
                <a:gd name="T8" fmla="*/ 566 w 626"/>
                <a:gd name="T9" fmla="*/ 126 h 312"/>
                <a:gd name="T10" fmla="*/ 555 w 626"/>
                <a:gd name="T11" fmla="*/ 108 h 312"/>
                <a:gd name="T12" fmla="*/ 540 w 626"/>
                <a:gd name="T13" fmla="*/ 90 h 312"/>
                <a:gd name="T14" fmla="*/ 526 w 626"/>
                <a:gd name="T15" fmla="*/ 73 h 312"/>
                <a:gd name="T16" fmla="*/ 508 w 626"/>
                <a:gd name="T17" fmla="*/ 57 h 312"/>
                <a:gd name="T18" fmla="*/ 490 w 626"/>
                <a:gd name="T19" fmla="*/ 44 h 312"/>
                <a:gd name="T20" fmla="*/ 469 w 626"/>
                <a:gd name="T21" fmla="*/ 30 h 312"/>
                <a:gd name="T22" fmla="*/ 447 w 626"/>
                <a:gd name="T23" fmla="*/ 21 h 312"/>
                <a:gd name="T24" fmla="*/ 423 w 626"/>
                <a:gd name="T25" fmla="*/ 12 h 312"/>
                <a:gd name="T26" fmla="*/ 399 w 626"/>
                <a:gd name="T27" fmla="*/ 5 h 312"/>
                <a:gd name="T28" fmla="*/ 374 w 626"/>
                <a:gd name="T29" fmla="*/ 1 h 312"/>
                <a:gd name="T30" fmla="*/ 347 w 626"/>
                <a:gd name="T31" fmla="*/ 0 h 312"/>
                <a:gd name="T32" fmla="*/ 319 w 626"/>
                <a:gd name="T33" fmla="*/ 2 h 312"/>
                <a:gd name="T34" fmla="*/ 303 w 626"/>
                <a:gd name="T35" fmla="*/ 5 h 312"/>
                <a:gd name="T36" fmla="*/ 288 w 626"/>
                <a:gd name="T37" fmla="*/ 7 h 312"/>
                <a:gd name="T38" fmla="*/ 272 w 626"/>
                <a:gd name="T39" fmla="*/ 10 h 312"/>
                <a:gd name="T40" fmla="*/ 257 w 626"/>
                <a:gd name="T41" fmla="*/ 13 h 312"/>
                <a:gd name="T42" fmla="*/ 242 w 626"/>
                <a:gd name="T43" fmla="*/ 17 h 312"/>
                <a:gd name="T44" fmla="*/ 227 w 626"/>
                <a:gd name="T45" fmla="*/ 22 h 312"/>
                <a:gd name="T46" fmla="*/ 213 w 626"/>
                <a:gd name="T47" fmla="*/ 28 h 312"/>
                <a:gd name="T48" fmla="*/ 198 w 626"/>
                <a:gd name="T49" fmla="*/ 34 h 312"/>
                <a:gd name="T50" fmla="*/ 185 w 626"/>
                <a:gd name="T51" fmla="*/ 42 h 312"/>
                <a:gd name="T52" fmla="*/ 170 w 626"/>
                <a:gd name="T53" fmla="*/ 51 h 312"/>
                <a:gd name="T54" fmla="*/ 157 w 626"/>
                <a:gd name="T55" fmla="*/ 61 h 312"/>
                <a:gd name="T56" fmla="*/ 143 w 626"/>
                <a:gd name="T57" fmla="*/ 73 h 312"/>
                <a:gd name="T58" fmla="*/ 129 w 626"/>
                <a:gd name="T59" fmla="*/ 86 h 312"/>
                <a:gd name="T60" fmla="*/ 116 w 626"/>
                <a:gd name="T61" fmla="*/ 100 h 312"/>
                <a:gd name="T62" fmla="*/ 104 w 626"/>
                <a:gd name="T63" fmla="*/ 117 h 312"/>
                <a:gd name="T64" fmla="*/ 90 w 626"/>
                <a:gd name="T65" fmla="*/ 136 h 312"/>
                <a:gd name="T66" fmla="*/ 34 w 626"/>
                <a:gd name="T67" fmla="*/ 129 h 312"/>
                <a:gd name="T68" fmla="*/ 0 w 626"/>
                <a:gd name="T69" fmla="*/ 230 h 312"/>
                <a:gd name="T70" fmla="*/ 624 w 626"/>
                <a:gd name="T71" fmla="*/ 312 h 312"/>
                <a:gd name="T72" fmla="*/ 626 w 626"/>
                <a:gd name="T73" fmla="*/ 209 h 312"/>
                <a:gd name="T74" fmla="*/ 591 w 626"/>
                <a:gd name="T75" fmla="*/ 205 h 31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26"/>
                <a:gd name="T115" fmla="*/ 0 h 312"/>
                <a:gd name="T116" fmla="*/ 626 w 626"/>
                <a:gd name="T117" fmla="*/ 312 h 31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26" h="312">
                  <a:moveTo>
                    <a:pt x="591" y="205"/>
                  </a:moveTo>
                  <a:lnTo>
                    <a:pt x="589" y="185"/>
                  </a:lnTo>
                  <a:lnTo>
                    <a:pt x="583" y="165"/>
                  </a:lnTo>
                  <a:lnTo>
                    <a:pt x="576" y="145"/>
                  </a:lnTo>
                  <a:lnTo>
                    <a:pt x="566" y="126"/>
                  </a:lnTo>
                  <a:lnTo>
                    <a:pt x="555" y="108"/>
                  </a:lnTo>
                  <a:lnTo>
                    <a:pt x="540" y="90"/>
                  </a:lnTo>
                  <a:lnTo>
                    <a:pt x="526" y="73"/>
                  </a:lnTo>
                  <a:lnTo>
                    <a:pt x="508" y="57"/>
                  </a:lnTo>
                  <a:lnTo>
                    <a:pt x="490" y="44"/>
                  </a:lnTo>
                  <a:lnTo>
                    <a:pt x="469" y="30"/>
                  </a:lnTo>
                  <a:lnTo>
                    <a:pt x="447" y="21"/>
                  </a:lnTo>
                  <a:lnTo>
                    <a:pt x="423" y="12"/>
                  </a:lnTo>
                  <a:lnTo>
                    <a:pt x="399" y="5"/>
                  </a:lnTo>
                  <a:lnTo>
                    <a:pt x="374" y="1"/>
                  </a:lnTo>
                  <a:lnTo>
                    <a:pt x="347" y="0"/>
                  </a:lnTo>
                  <a:lnTo>
                    <a:pt x="319" y="2"/>
                  </a:lnTo>
                  <a:lnTo>
                    <a:pt x="303" y="5"/>
                  </a:lnTo>
                  <a:lnTo>
                    <a:pt x="288" y="7"/>
                  </a:lnTo>
                  <a:lnTo>
                    <a:pt x="272" y="10"/>
                  </a:lnTo>
                  <a:lnTo>
                    <a:pt x="257" y="13"/>
                  </a:lnTo>
                  <a:lnTo>
                    <a:pt x="242" y="17"/>
                  </a:lnTo>
                  <a:lnTo>
                    <a:pt x="227" y="22"/>
                  </a:lnTo>
                  <a:lnTo>
                    <a:pt x="213" y="28"/>
                  </a:lnTo>
                  <a:lnTo>
                    <a:pt x="198" y="34"/>
                  </a:lnTo>
                  <a:lnTo>
                    <a:pt x="185" y="42"/>
                  </a:lnTo>
                  <a:lnTo>
                    <a:pt x="170" y="51"/>
                  </a:lnTo>
                  <a:lnTo>
                    <a:pt x="157" y="61"/>
                  </a:lnTo>
                  <a:lnTo>
                    <a:pt x="143" y="73"/>
                  </a:lnTo>
                  <a:lnTo>
                    <a:pt x="129" y="86"/>
                  </a:lnTo>
                  <a:lnTo>
                    <a:pt x="116" y="100"/>
                  </a:lnTo>
                  <a:lnTo>
                    <a:pt x="104" y="117"/>
                  </a:lnTo>
                  <a:lnTo>
                    <a:pt x="90" y="136"/>
                  </a:lnTo>
                  <a:lnTo>
                    <a:pt x="34" y="129"/>
                  </a:lnTo>
                  <a:lnTo>
                    <a:pt x="0" y="230"/>
                  </a:lnTo>
                  <a:lnTo>
                    <a:pt x="624" y="312"/>
                  </a:lnTo>
                  <a:lnTo>
                    <a:pt x="626" y="209"/>
                  </a:lnTo>
                  <a:lnTo>
                    <a:pt x="591" y="2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39" name="Freeform 32"/>
            <p:cNvSpPr>
              <a:spLocks/>
            </p:cNvSpPr>
            <p:nvPr/>
          </p:nvSpPr>
          <p:spPr bwMode="auto">
            <a:xfrm>
              <a:off x="3788569" y="1626245"/>
              <a:ext cx="386953" cy="199281"/>
            </a:xfrm>
            <a:custGeom>
              <a:avLst/>
              <a:gdLst>
                <a:gd name="T0" fmla="*/ 0 w 200"/>
                <a:gd name="T1" fmla="*/ 99 h 103"/>
                <a:gd name="T2" fmla="*/ 0 w 200"/>
                <a:gd name="T3" fmla="*/ 98 h 103"/>
                <a:gd name="T4" fmla="*/ 2 w 200"/>
                <a:gd name="T5" fmla="*/ 94 h 103"/>
                <a:gd name="T6" fmla="*/ 5 w 200"/>
                <a:gd name="T7" fmla="*/ 89 h 103"/>
                <a:gd name="T8" fmla="*/ 10 w 200"/>
                <a:gd name="T9" fmla="*/ 83 h 103"/>
                <a:gd name="T10" fmla="*/ 16 w 200"/>
                <a:gd name="T11" fmla="*/ 76 h 103"/>
                <a:gd name="T12" fmla="*/ 23 w 200"/>
                <a:gd name="T13" fmla="*/ 67 h 103"/>
                <a:gd name="T14" fmla="*/ 31 w 200"/>
                <a:gd name="T15" fmla="*/ 58 h 103"/>
                <a:gd name="T16" fmla="*/ 42 w 200"/>
                <a:gd name="T17" fmla="*/ 48 h 103"/>
                <a:gd name="T18" fmla="*/ 54 w 200"/>
                <a:gd name="T19" fmla="*/ 40 h 103"/>
                <a:gd name="T20" fmla="*/ 69 w 200"/>
                <a:gd name="T21" fmla="*/ 30 h 103"/>
                <a:gd name="T22" fmla="*/ 85 w 200"/>
                <a:gd name="T23" fmla="*/ 21 h 103"/>
                <a:gd name="T24" fmla="*/ 104 w 200"/>
                <a:gd name="T25" fmla="*/ 14 h 103"/>
                <a:gd name="T26" fmla="*/ 125 w 200"/>
                <a:gd name="T27" fmla="*/ 8 h 103"/>
                <a:gd name="T28" fmla="*/ 146 w 200"/>
                <a:gd name="T29" fmla="*/ 3 h 103"/>
                <a:gd name="T30" fmla="*/ 172 w 200"/>
                <a:gd name="T31" fmla="*/ 1 h 103"/>
                <a:gd name="T32" fmla="*/ 200 w 200"/>
                <a:gd name="T33" fmla="*/ 0 h 103"/>
                <a:gd name="T34" fmla="*/ 192 w 200"/>
                <a:gd name="T35" fmla="*/ 1 h 103"/>
                <a:gd name="T36" fmla="*/ 175 w 200"/>
                <a:gd name="T37" fmla="*/ 3 h 103"/>
                <a:gd name="T38" fmla="*/ 150 w 200"/>
                <a:gd name="T39" fmla="*/ 8 h 103"/>
                <a:gd name="T40" fmla="*/ 120 w 200"/>
                <a:gd name="T41" fmla="*/ 17 h 103"/>
                <a:gd name="T42" fmla="*/ 88 w 200"/>
                <a:gd name="T43" fmla="*/ 30 h 103"/>
                <a:gd name="T44" fmla="*/ 60 w 200"/>
                <a:gd name="T45" fmla="*/ 48 h 103"/>
                <a:gd name="T46" fmla="*/ 37 w 200"/>
                <a:gd name="T47" fmla="*/ 72 h 103"/>
                <a:gd name="T48" fmla="*/ 24 w 200"/>
                <a:gd name="T49" fmla="*/ 103 h 103"/>
                <a:gd name="T50" fmla="*/ 0 w 200"/>
                <a:gd name="T51" fmla="*/ 99 h 10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0"/>
                <a:gd name="T79" fmla="*/ 0 h 103"/>
                <a:gd name="T80" fmla="*/ 200 w 200"/>
                <a:gd name="T81" fmla="*/ 103 h 10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0" h="103">
                  <a:moveTo>
                    <a:pt x="0" y="99"/>
                  </a:moveTo>
                  <a:lnTo>
                    <a:pt x="0" y="98"/>
                  </a:lnTo>
                  <a:lnTo>
                    <a:pt x="2" y="94"/>
                  </a:lnTo>
                  <a:lnTo>
                    <a:pt x="5" y="89"/>
                  </a:lnTo>
                  <a:lnTo>
                    <a:pt x="10" y="83"/>
                  </a:lnTo>
                  <a:lnTo>
                    <a:pt x="16" y="76"/>
                  </a:lnTo>
                  <a:lnTo>
                    <a:pt x="23" y="67"/>
                  </a:lnTo>
                  <a:lnTo>
                    <a:pt x="31" y="58"/>
                  </a:lnTo>
                  <a:lnTo>
                    <a:pt x="42" y="48"/>
                  </a:lnTo>
                  <a:lnTo>
                    <a:pt x="54" y="40"/>
                  </a:lnTo>
                  <a:lnTo>
                    <a:pt x="69" y="30"/>
                  </a:lnTo>
                  <a:lnTo>
                    <a:pt x="85" y="21"/>
                  </a:lnTo>
                  <a:lnTo>
                    <a:pt x="104" y="14"/>
                  </a:lnTo>
                  <a:lnTo>
                    <a:pt x="125" y="8"/>
                  </a:lnTo>
                  <a:lnTo>
                    <a:pt x="146" y="3"/>
                  </a:lnTo>
                  <a:lnTo>
                    <a:pt x="172" y="1"/>
                  </a:lnTo>
                  <a:lnTo>
                    <a:pt x="200" y="0"/>
                  </a:lnTo>
                  <a:lnTo>
                    <a:pt x="192" y="1"/>
                  </a:lnTo>
                  <a:lnTo>
                    <a:pt x="175" y="3"/>
                  </a:lnTo>
                  <a:lnTo>
                    <a:pt x="150" y="8"/>
                  </a:lnTo>
                  <a:lnTo>
                    <a:pt x="120" y="17"/>
                  </a:lnTo>
                  <a:lnTo>
                    <a:pt x="88" y="30"/>
                  </a:lnTo>
                  <a:lnTo>
                    <a:pt x="60" y="48"/>
                  </a:lnTo>
                  <a:lnTo>
                    <a:pt x="37" y="72"/>
                  </a:lnTo>
                  <a:lnTo>
                    <a:pt x="24" y="103"/>
                  </a:lnTo>
                  <a:lnTo>
                    <a:pt x="0" y="99"/>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40" name="Freeform 33"/>
            <p:cNvSpPr>
              <a:spLocks/>
            </p:cNvSpPr>
            <p:nvPr/>
          </p:nvSpPr>
          <p:spPr bwMode="auto">
            <a:xfrm>
              <a:off x="3633788" y="1877764"/>
              <a:ext cx="32891" cy="88999"/>
            </a:xfrm>
            <a:custGeom>
              <a:avLst/>
              <a:gdLst>
                <a:gd name="T0" fmla="*/ 11 w 17"/>
                <a:gd name="T1" fmla="*/ 46 h 46"/>
                <a:gd name="T2" fmla="*/ 17 w 17"/>
                <a:gd name="T3" fmla="*/ 3 h 46"/>
                <a:gd name="T4" fmla="*/ 6 w 17"/>
                <a:gd name="T5" fmla="*/ 0 h 46"/>
                <a:gd name="T6" fmla="*/ 0 w 17"/>
                <a:gd name="T7" fmla="*/ 44 h 46"/>
                <a:gd name="T8" fmla="*/ 11 w 17"/>
                <a:gd name="T9" fmla="*/ 46 h 46"/>
                <a:gd name="T10" fmla="*/ 0 60000 65536"/>
                <a:gd name="T11" fmla="*/ 0 60000 65536"/>
                <a:gd name="T12" fmla="*/ 0 60000 65536"/>
                <a:gd name="T13" fmla="*/ 0 60000 65536"/>
                <a:gd name="T14" fmla="*/ 0 60000 65536"/>
                <a:gd name="T15" fmla="*/ 0 w 17"/>
                <a:gd name="T16" fmla="*/ 0 h 46"/>
                <a:gd name="T17" fmla="*/ 17 w 17"/>
                <a:gd name="T18" fmla="*/ 46 h 46"/>
              </a:gdLst>
              <a:ahLst/>
              <a:cxnLst>
                <a:cxn ang="T10">
                  <a:pos x="T0" y="T1"/>
                </a:cxn>
                <a:cxn ang="T11">
                  <a:pos x="T2" y="T3"/>
                </a:cxn>
                <a:cxn ang="T12">
                  <a:pos x="T4" y="T5"/>
                </a:cxn>
                <a:cxn ang="T13">
                  <a:pos x="T6" y="T7"/>
                </a:cxn>
                <a:cxn ang="T14">
                  <a:pos x="T8" y="T9"/>
                </a:cxn>
              </a:cxnLst>
              <a:rect l="T15" t="T16" r="T17" b="T18"/>
              <a:pathLst>
                <a:path w="17" h="46">
                  <a:moveTo>
                    <a:pt x="11" y="46"/>
                  </a:moveTo>
                  <a:lnTo>
                    <a:pt x="17" y="3"/>
                  </a:lnTo>
                  <a:lnTo>
                    <a:pt x="6" y="0"/>
                  </a:lnTo>
                  <a:lnTo>
                    <a:pt x="0" y="44"/>
                  </a:lnTo>
                  <a:lnTo>
                    <a:pt x="11" y="46"/>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41" name="Freeform 34"/>
            <p:cNvSpPr>
              <a:spLocks/>
            </p:cNvSpPr>
            <p:nvPr/>
          </p:nvSpPr>
          <p:spPr bwMode="auto">
            <a:xfrm>
              <a:off x="3730526" y="1893243"/>
              <a:ext cx="32891" cy="85130"/>
            </a:xfrm>
            <a:custGeom>
              <a:avLst/>
              <a:gdLst>
                <a:gd name="T0" fmla="*/ 11 w 17"/>
                <a:gd name="T1" fmla="*/ 44 h 44"/>
                <a:gd name="T2" fmla="*/ 17 w 17"/>
                <a:gd name="T3" fmla="*/ 1 h 44"/>
                <a:gd name="T4" fmla="*/ 6 w 17"/>
                <a:gd name="T5" fmla="*/ 0 h 44"/>
                <a:gd name="T6" fmla="*/ 0 w 17"/>
                <a:gd name="T7" fmla="*/ 43 h 44"/>
                <a:gd name="T8" fmla="*/ 11 w 17"/>
                <a:gd name="T9" fmla="*/ 44 h 44"/>
                <a:gd name="T10" fmla="*/ 0 60000 65536"/>
                <a:gd name="T11" fmla="*/ 0 60000 65536"/>
                <a:gd name="T12" fmla="*/ 0 60000 65536"/>
                <a:gd name="T13" fmla="*/ 0 60000 65536"/>
                <a:gd name="T14" fmla="*/ 0 60000 65536"/>
                <a:gd name="T15" fmla="*/ 0 w 17"/>
                <a:gd name="T16" fmla="*/ 0 h 44"/>
                <a:gd name="T17" fmla="*/ 17 w 17"/>
                <a:gd name="T18" fmla="*/ 44 h 44"/>
              </a:gdLst>
              <a:ahLst/>
              <a:cxnLst>
                <a:cxn ang="T10">
                  <a:pos x="T0" y="T1"/>
                </a:cxn>
                <a:cxn ang="T11">
                  <a:pos x="T2" y="T3"/>
                </a:cxn>
                <a:cxn ang="T12">
                  <a:pos x="T4" y="T5"/>
                </a:cxn>
                <a:cxn ang="T13">
                  <a:pos x="T6" y="T7"/>
                </a:cxn>
                <a:cxn ang="T14">
                  <a:pos x="T8" y="T9"/>
                </a:cxn>
              </a:cxnLst>
              <a:rect l="T15" t="T16" r="T17" b="T18"/>
              <a:pathLst>
                <a:path w="17" h="44">
                  <a:moveTo>
                    <a:pt x="11" y="44"/>
                  </a:moveTo>
                  <a:lnTo>
                    <a:pt x="17" y="1"/>
                  </a:lnTo>
                  <a:lnTo>
                    <a:pt x="6" y="0"/>
                  </a:lnTo>
                  <a:lnTo>
                    <a:pt x="0" y="43"/>
                  </a:lnTo>
                  <a:lnTo>
                    <a:pt x="11" y="4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42" name="Freeform 35"/>
            <p:cNvSpPr>
              <a:spLocks/>
            </p:cNvSpPr>
            <p:nvPr/>
          </p:nvSpPr>
          <p:spPr bwMode="auto">
            <a:xfrm>
              <a:off x="3825330" y="1904851"/>
              <a:ext cx="32891" cy="85130"/>
            </a:xfrm>
            <a:custGeom>
              <a:avLst/>
              <a:gdLst>
                <a:gd name="T0" fmla="*/ 11 w 17"/>
                <a:gd name="T1" fmla="*/ 44 h 44"/>
                <a:gd name="T2" fmla="*/ 17 w 17"/>
                <a:gd name="T3" fmla="*/ 1 h 44"/>
                <a:gd name="T4" fmla="*/ 8 w 17"/>
                <a:gd name="T5" fmla="*/ 0 h 44"/>
                <a:gd name="T6" fmla="*/ 0 w 17"/>
                <a:gd name="T7" fmla="*/ 43 h 44"/>
                <a:gd name="T8" fmla="*/ 11 w 17"/>
                <a:gd name="T9" fmla="*/ 44 h 44"/>
                <a:gd name="T10" fmla="*/ 0 60000 65536"/>
                <a:gd name="T11" fmla="*/ 0 60000 65536"/>
                <a:gd name="T12" fmla="*/ 0 60000 65536"/>
                <a:gd name="T13" fmla="*/ 0 60000 65536"/>
                <a:gd name="T14" fmla="*/ 0 60000 65536"/>
                <a:gd name="T15" fmla="*/ 0 w 17"/>
                <a:gd name="T16" fmla="*/ 0 h 44"/>
                <a:gd name="T17" fmla="*/ 17 w 17"/>
                <a:gd name="T18" fmla="*/ 44 h 44"/>
              </a:gdLst>
              <a:ahLst/>
              <a:cxnLst>
                <a:cxn ang="T10">
                  <a:pos x="T0" y="T1"/>
                </a:cxn>
                <a:cxn ang="T11">
                  <a:pos x="T2" y="T3"/>
                </a:cxn>
                <a:cxn ang="T12">
                  <a:pos x="T4" y="T5"/>
                </a:cxn>
                <a:cxn ang="T13">
                  <a:pos x="T6" y="T7"/>
                </a:cxn>
                <a:cxn ang="T14">
                  <a:pos x="T8" y="T9"/>
                </a:cxn>
              </a:cxnLst>
              <a:rect l="T15" t="T16" r="T17" b="T18"/>
              <a:pathLst>
                <a:path w="17" h="44">
                  <a:moveTo>
                    <a:pt x="11" y="44"/>
                  </a:moveTo>
                  <a:lnTo>
                    <a:pt x="17" y="1"/>
                  </a:lnTo>
                  <a:lnTo>
                    <a:pt x="8" y="0"/>
                  </a:lnTo>
                  <a:lnTo>
                    <a:pt x="0" y="43"/>
                  </a:lnTo>
                  <a:lnTo>
                    <a:pt x="11" y="4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43" name="Freeform 36"/>
            <p:cNvSpPr>
              <a:spLocks/>
            </p:cNvSpPr>
            <p:nvPr/>
          </p:nvSpPr>
          <p:spPr bwMode="auto">
            <a:xfrm>
              <a:off x="3924003" y="1916460"/>
              <a:ext cx="30956" cy="88999"/>
            </a:xfrm>
            <a:custGeom>
              <a:avLst/>
              <a:gdLst>
                <a:gd name="T0" fmla="*/ 10 w 16"/>
                <a:gd name="T1" fmla="*/ 46 h 46"/>
                <a:gd name="T2" fmla="*/ 16 w 16"/>
                <a:gd name="T3" fmla="*/ 2 h 46"/>
                <a:gd name="T4" fmla="*/ 6 w 16"/>
                <a:gd name="T5" fmla="*/ 0 h 46"/>
                <a:gd name="T6" fmla="*/ 0 w 16"/>
                <a:gd name="T7" fmla="*/ 45 h 46"/>
                <a:gd name="T8" fmla="*/ 10 w 16"/>
                <a:gd name="T9" fmla="*/ 46 h 46"/>
                <a:gd name="T10" fmla="*/ 0 60000 65536"/>
                <a:gd name="T11" fmla="*/ 0 60000 65536"/>
                <a:gd name="T12" fmla="*/ 0 60000 65536"/>
                <a:gd name="T13" fmla="*/ 0 60000 65536"/>
                <a:gd name="T14" fmla="*/ 0 60000 65536"/>
                <a:gd name="T15" fmla="*/ 0 w 16"/>
                <a:gd name="T16" fmla="*/ 0 h 46"/>
                <a:gd name="T17" fmla="*/ 16 w 16"/>
                <a:gd name="T18" fmla="*/ 46 h 46"/>
              </a:gdLst>
              <a:ahLst/>
              <a:cxnLst>
                <a:cxn ang="T10">
                  <a:pos x="T0" y="T1"/>
                </a:cxn>
                <a:cxn ang="T11">
                  <a:pos x="T2" y="T3"/>
                </a:cxn>
                <a:cxn ang="T12">
                  <a:pos x="T4" y="T5"/>
                </a:cxn>
                <a:cxn ang="T13">
                  <a:pos x="T6" y="T7"/>
                </a:cxn>
                <a:cxn ang="T14">
                  <a:pos x="T8" y="T9"/>
                </a:cxn>
              </a:cxnLst>
              <a:rect l="T15" t="T16" r="T17" b="T18"/>
              <a:pathLst>
                <a:path w="16" h="46">
                  <a:moveTo>
                    <a:pt x="10" y="46"/>
                  </a:moveTo>
                  <a:lnTo>
                    <a:pt x="16" y="2"/>
                  </a:lnTo>
                  <a:lnTo>
                    <a:pt x="6" y="0"/>
                  </a:lnTo>
                  <a:lnTo>
                    <a:pt x="0" y="45"/>
                  </a:lnTo>
                  <a:lnTo>
                    <a:pt x="10" y="46"/>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44" name="Freeform 37"/>
            <p:cNvSpPr>
              <a:spLocks/>
            </p:cNvSpPr>
            <p:nvPr/>
          </p:nvSpPr>
          <p:spPr bwMode="auto">
            <a:xfrm>
              <a:off x="4020741" y="1930003"/>
              <a:ext cx="32891" cy="87064"/>
            </a:xfrm>
            <a:custGeom>
              <a:avLst/>
              <a:gdLst>
                <a:gd name="T0" fmla="*/ 9 w 17"/>
                <a:gd name="T1" fmla="*/ 45 h 45"/>
                <a:gd name="T2" fmla="*/ 17 w 17"/>
                <a:gd name="T3" fmla="*/ 1 h 45"/>
                <a:gd name="T4" fmla="*/ 6 w 17"/>
                <a:gd name="T5" fmla="*/ 0 h 45"/>
                <a:gd name="T6" fmla="*/ 0 w 17"/>
                <a:gd name="T7" fmla="*/ 44 h 45"/>
                <a:gd name="T8" fmla="*/ 9 w 17"/>
                <a:gd name="T9" fmla="*/ 45 h 45"/>
                <a:gd name="T10" fmla="*/ 0 60000 65536"/>
                <a:gd name="T11" fmla="*/ 0 60000 65536"/>
                <a:gd name="T12" fmla="*/ 0 60000 65536"/>
                <a:gd name="T13" fmla="*/ 0 60000 65536"/>
                <a:gd name="T14" fmla="*/ 0 60000 65536"/>
                <a:gd name="T15" fmla="*/ 0 w 17"/>
                <a:gd name="T16" fmla="*/ 0 h 45"/>
                <a:gd name="T17" fmla="*/ 17 w 17"/>
                <a:gd name="T18" fmla="*/ 45 h 45"/>
              </a:gdLst>
              <a:ahLst/>
              <a:cxnLst>
                <a:cxn ang="T10">
                  <a:pos x="T0" y="T1"/>
                </a:cxn>
                <a:cxn ang="T11">
                  <a:pos x="T2" y="T3"/>
                </a:cxn>
                <a:cxn ang="T12">
                  <a:pos x="T4" y="T5"/>
                </a:cxn>
                <a:cxn ang="T13">
                  <a:pos x="T6" y="T7"/>
                </a:cxn>
                <a:cxn ang="T14">
                  <a:pos x="T8" y="T9"/>
                </a:cxn>
              </a:cxnLst>
              <a:rect l="T15" t="T16" r="T17" b="T18"/>
              <a:pathLst>
                <a:path w="17" h="45">
                  <a:moveTo>
                    <a:pt x="9" y="45"/>
                  </a:moveTo>
                  <a:lnTo>
                    <a:pt x="17" y="1"/>
                  </a:lnTo>
                  <a:lnTo>
                    <a:pt x="6" y="0"/>
                  </a:lnTo>
                  <a:lnTo>
                    <a:pt x="0" y="44"/>
                  </a:lnTo>
                  <a:lnTo>
                    <a:pt x="9" y="4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45" name="Freeform 38"/>
            <p:cNvSpPr>
              <a:spLocks/>
            </p:cNvSpPr>
            <p:nvPr/>
          </p:nvSpPr>
          <p:spPr bwMode="auto">
            <a:xfrm>
              <a:off x="4115545" y="1941612"/>
              <a:ext cx="32891" cy="87064"/>
            </a:xfrm>
            <a:custGeom>
              <a:avLst/>
              <a:gdLst>
                <a:gd name="T0" fmla="*/ 11 w 17"/>
                <a:gd name="T1" fmla="*/ 45 h 45"/>
                <a:gd name="T2" fmla="*/ 17 w 17"/>
                <a:gd name="T3" fmla="*/ 1 h 45"/>
                <a:gd name="T4" fmla="*/ 6 w 17"/>
                <a:gd name="T5" fmla="*/ 0 h 45"/>
                <a:gd name="T6" fmla="*/ 0 w 17"/>
                <a:gd name="T7" fmla="*/ 44 h 45"/>
                <a:gd name="T8" fmla="*/ 11 w 17"/>
                <a:gd name="T9" fmla="*/ 45 h 45"/>
                <a:gd name="T10" fmla="*/ 0 60000 65536"/>
                <a:gd name="T11" fmla="*/ 0 60000 65536"/>
                <a:gd name="T12" fmla="*/ 0 60000 65536"/>
                <a:gd name="T13" fmla="*/ 0 60000 65536"/>
                <a:gd name="T14" fmla="*/ 0 60000 65536"/>
                <a:gd name="T15" fmla="*/ 0 w 17"/>
                <a:gd name="T16" fmla="*/ 0 h 45"/>
                <a:gd name="T17" fmla="*/ 17 w 17"/>
                <a:gd name="T18" fmla="*/ 45 h 45"/>
              </a:gdLst>
              <a:ahLst/>
              <a:cxnLst>
                <a:cxn ang="T10">
                  <a:pos x="T0" y="T1"/>
                </a:cxn>
                <a:cxn ang="T11">
                  <a:pos x="T2" y="T3"/>
                </a:cxn>
                <a:cxn ang="T12">
                  <a:pos x="T4" y="T5"/>
                </a:cxn>
                <a:cxn ang="T13">
                  <a:pos x="T6" y="T7"/>
                </a:cxn>
                <a:cxn ang="T14">
                  <a:pos x="T8" y="T9"/>
                </a:cxn>
              </a:cxnLst>
              <a:rect l="T15" t="T16" r="T17" b="T18"/>
              <a:pathLst>
                <a:path w="17" h="45">
                  <a:moveTo>
                    <a:pt x="11" y="45"/>
                  </a:moveTo>
                  <a:lnTo>
                    <a:pt x="17" y="1"/>
                  </a:lnTo>
                  <a:lnTo>
                    <a:pt x="6" y="0"/>
                  </a:lnTo>
                  <a:lnTo>
                    <a:pt x="0" y="44"/>
                  </a:lnTo>
                  <a:lnTo>
                    <a:pt x="11" y="4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46" name="Freeform 39"/>
            <p:cNvSpPr>
              <a:spLocks/>
            </p:cNvSpPr>
            <p:nvPr/>
          </p:nvSpPr>
          <p:spPr bwMode="auto">
            <a:xfrm>
              <a:off x="4212283" y="1955155"/>
              <a:ext cx="32891" cy="87064"/>
            </a:xfrm>
            <a:custGeom>
              <a:avLst/>
              <a:gdLst>
                <a:gd name="T0" fmla="*/ 11 w 17"/>
                <a:gd name="T1" fmla="*/ 45 h 45"/>
                <a:gd name="T2" fmla="*/ 17 w 17"/>
                <a:gd name="T3" fmla="*/ 2 h 45"/>
                <a:gd name="T4" fmla="*/ 6 w 17"/>
                <a:gd name="T5" fmla="*/ 0 h 45"/>
                <a:gd name="T6" fmla="*/ 0 w 17"/>
                <a:gd name="T7" fmla="*/ 44 h 45"/>
                <a:gd name="T8" fmla="*/ 11 w 17"/>
                <a:gd name="T9" fmla="*/ 45 h 45"/>
                <a:gd name="T10" fmla="*/ 0 60000 65536"/>
                <a:gd name="T11" fmla="*/ 0 60000 65536"/>
                <a:gd name="T12" fmla="*/ 0 60000 65536"/>
                <a:gd name="T13" fmla="*/ 0 60000 65536"/>
                <a:gd name="T14" fmla="*/ 0 60000 65536"/>
                <a:gd name="T15" fmla="*/ 0 w 17"/>
                <a:gd name="T16" fmla="*/ 0 h 45"/>
                <a:gd name="T17" fmla="*/ 17 w 17"/>
                <a:gd name="T18" fmla="*/ 45 h 45"/>
              </a:gdLst>
              <a:ahLst/>
              <a:cxnLst>
                <a:cxn ang="T10">
                  <a:pos x="T0" y="T1"/>
                </a:cxn>
                <a:cxn ang="T11">
                  <a:pos x="T2" y="T3"/>
                </a:cxn>
                <a:cxn ang="T12">
                  <a:pos x="T4" y="T5"/>
                </a:cxn>
                <a:cxn ang="T13">
                  <a:pos x="T6" y="T7"/>
                </a:cxn>
                <a:cxn ang="T14">
                  <a:pos x="T8" y="T9"/>
                </a:cxn>
              </a:cxnLst>
              <a:rect l="T15" t="T16" r="T17" b="T18"/>
              <a:pathLst>
                <a:path w="17" h="45">
                  <a:moveTo>
                    <a:pt x="11" y="45"/>
                  </a:moveTo>
                  <a:lnTo>
                    <a:pt x="17" y="2"/>
                  </a:lnTo>
                  <a:lnTo>
                    <a:pt x="6" y="0"/>
                  </a:lnTo>
                  <a:lnTo>
                    <a:pt x="0" y="44"/>
                  </a:lnTo>
                  <a:lnTo>
                    <a:pt x="11" y="4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47" name="Freeform 40"/>
            <p:cNvSpPr>
              <a:spLocks/>
            </p:cNvSpPr>
            <p:nvPr/>
          </p:nvSpPr>
          <p:spPr bwMode="auto">
            <a:xfrm>
              <a:off x="4307086" y="1966764"/>
              <a:ext cx="32891" cy="87064"/>
            </a:xfrm>
            <a:custGeom>
              <a:avLst/>
              <a:gdLst>
                <a:gd name="T0" fmla="*/ 11 w 17"/>
                <a:gd name="T1" fmla="*/ 45 h 45"/>
                <a:gd name="T2" fmla="*/ 17 w 17"/>
                <a:gd name="T3" fmla="*/ 2 h 45"/>
                <a:gd name="T4" fmla="*/ 8 w 17"/>
                <a:gd name="T5" fmla="*/ 0 h 45"/>
                <a:gd name="T6" fmla="*/ 0 w 17"/>
                <a:gd name="T7" fmla="*/ 44 h 45"/>
                <a:gd name="T8" fmla="*/ 11 w 17"/>
                <a:gd name="T9" fmla="*/ 45 h 45"/>
                <a:gd name="T10" fmla="*/ 0 60000 65536"/>
                <a:gd name="T11" fmla="*/ 0 60000 65536"/>
                <a:gd name="T12" fmla="*/ 0 60000 65536"/>
                <a:gd name="T13" fmla="*/ 0 60000 65536"/>
                <a:gd name="T14" fmla="*/ 0 60000 65536"/>
                <a:gd name="T15" fmla="*/ 0 w 17"/>
                <a:gd name="T16" fmla="*/ 0 h 45"/>
                <a:gd name="T17" fmla="*/ 17 w 17"/>
                <a:gd name="T18" fmla="*/ 45 h 45"/>
              </a:gdLst>
              <a:ahLst/>
              <a:cxnLst>
                <a:cxn ang="T10">
                  <a:pos x="T0" y="T1"/>
                </a:cxn>
                <a:cxn ang="T11">
                  <a:pos x="T2" y="T3"/>
                </a:cxn>
                <a:cxn ang="T12">
                  <a:pos x="T4" y="T5"/>
                </a:cxn>
                <a:cxn ang="T13">
                  <a:pos x="T6" y="T7"/>
                </a:cxn>
                <a:cxn ang="T14">
                  <a:pos x="T8" y="T9"/>
                </a:cxn>
              </a:cxnLst>
              <a:rect l="T15" t="T16" r="T17" b="T18"/>
              <a:pathLst>
                <a:path w="17" h="45">
                  <a:moveTo>
                    <a:pt x="11" y="45"/>
                  </a:moveTo>
                  <a:lnTo>
                    <a:pt x="17" y="2"/>
                  </a:lnTo>
                  <a:lnTo>
                    <a:pt x="8" y="0"/>
                  </a:lnTo>
                  <a:lnTo>
                    <a:pt x="0" y="44"/>
                  </a:lnTo>
                  <a:lnTo>
                    <a:pt x="11" y="4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48" name="Freeform 41"/>
            <p:cNvSpPr>
              <a:spLocks/>
            </p:cNvSpPr>
            <p:nvPr/>
          </p:nvSpPr>
          <p:spPr bwMode="auto">
            <a:xfrm>
              <a:off x="4405759" y="1978372"/>
              <a:ext cx="30956" cy="88999"/>
            </a:xfrm>
            <a:custGeom>
              <a:avLst/>
              <a:gdLst>
                <a:gd name="T0" fmla="*/ 10 w 16"/>
                <a:gd name="T1" fmla="*/ 46 h 46"/>
                <a:gd name="T2" fmla="*/ 16 w 16"/>
                <a:gd name="T3" fmla="*/ 3 h 46"/>
                <a:gd name="T4" fmla="*/ 6 w 16"/>
                <a:gd name="T5" fmla="*/ 0 h 46"/>
                <a:gd name="T6" fmla="*/ 0 w 16"/>
                <a:gd name="T7" fmla="*/ 44 h 46"/>
                <a:gd name="T8" fmla="*/ 10 w 16"/>
                <a:gd name="T9" fmla="*/ 46 h 46"/>
                <a:gd name="T10" fmla="*/ 0 60000 65536"/>
                <a:gd name="T11" fmla="*/ 0 60000 65536"/>
                <a:gd name="T12" fmla="*/ 0 60000 65536"/>
                <a:gd name="T13" fmla="*/ 0 60000 65536"/>
                <a:gd name="T14" fmla="*/ 0 60000 65536"/>
                <a:gd name="T15" fmla="*/ 0 w 16"/>
                <a:gd name="T16" fmla="*/ 0 h 46"/>
                <a:gd name="T17" fmla="*/ 16 w 16"/>
                <a:gd name="T18" fmla="*/ 46 h 46"/>
              </a:gdLst>
              <a:ahLst/>
              <a:cxnLst>
                <a:cxn ang="T10">
                  <a:pos x="T0" y="T1"/>
                </a:cxn>
                <a:cxn ang="T11">
                  <a:pos x="T2" y="T3"/>
                </a:cxn>
                <a:cxn ang="T12">
                  <a:pos x="T4" y="T5"/>
                </a:cxn>
                <a:cxn ang="T13">
                  <a:pos x="T6" y="T7"/>
                </a:cxn>
                <a:cxn ang="T14">
                  <a:pos x="T8" y="T9"/>
                </a:cxn>
              </a:cxnLst>
              <a:rect l="T15" t="T16" r="T17" b="T18"/>
              <a:pathLst>
                <a:path w="16" h="46">
                  <a:moveTo>
                    <a:pt x="10" y="46"/>
                  </a:moveTo>
                  <a:lnTo>
                    <a:pt x="16" y="3"/>
                  </a:lnTo>
                  <a:lnTo>
                    <a:pt x="6" y="0"/>
                  </a:lnTo>
                  <a:lnTo>
                    <a:pt x="0" y="44"/>
                  </a:lnTo>
                  <a:lnTo>
                    <a:pt x="10" y="46"/>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49" name="Freeform 42"/>
            <p:cNvSpPr>
              <a:spLocks/>
            </p:cNvSpPr>
            <p:nvPr/>
          </p:nvSpPr>
          <p:spPr bwMode="auto">
            <a:xfrm>
              <a:off x="4502498" y="1993850"/>
              <a:ext cx="32891" cy="85130"/>
            </a:xfrm>
            <a:custGeom>
              <a:avLst/>
              <a:gdLst>
                <a:gd name="T0" fmla="*/ 10 w 17"/>
                <a:gd name="T1" fmla="*/ 44 h 44"/>
                <a:gd name="T2" fmla="*/ 17 w 17"/>
                <a:gd name="T3" fmla="*/ 1 h 44"/>
                <a:gd name="T4" fmla="*/ 6 w 17"/>
                <a:gd name="T5" fmla="*/ 0 h 44"/>
                <a:gd name="T6" fmla="*/ 0 w 17"/>
                <a:gd name="T7" fmla="*/ 43 h 44"/>
                <a:gd name="T8" fmla="*/ 10 w 17"/>
                <a:gd name="T9" fmla="*/ 44 h 44"/>
                <a:gd name="T10" fmla="*/ 0 60000 65536"/>
                <a:gd name="T11" fmla="*/ 0 60000 65536"/>
                <a:gd name="T12" fmla="*/ 0 60000 65536"/>
                <a:gd name="T13" fmla="*/ 0 60000 65536"/>
                <a:gd name="T14" fmla="*/ 0 60000 65536"/>
                <a:gd name="T15" fmla="*/ 0 w 17"/>
                <a:gd name="T16" fmla="*/ 0 h 44"/>
                <a:gd name="T17" fmla="*/ 17 w 17"/>
                <a:gd name="T18" fmla="*/ 44 h 44"/>
              </a:gdLst>
              <a:ahLst/>
              <a:cxnLst>
                <a:cxn ang="T10">
                  <a:pos x="T0" y="T1"/>
                </a:cxn>
                <a:cxn ang="T11">
                  <a:pos x="T2" y="T3"/>
                </a:cxn>
                <a:cxn ang="T12">
                  <a:pos x="T4" y="T5"/>
                </a:cxn>
                <a:cxn ang="T13">
                  <a:pos x="T6" y="T7"/>
                </a:cxn>
                <a:cxn ang="T14">
                  <a:pos x="T8" y="T9"/>
                </a:cxn>
              </a:cxnLst>
              <a:rect l="T15" t="T16" r="T17" b="T18"/>
              <a:pathLst>
                <a:path w="17" h="44">
                  <a:moveTo>
                    <a:pt x="10" y="44"/>
                  </a:moveTo>
                  <a:lnTo>
                    <a:pt x="17" y="1"/>
                  </a:lnTo>
                  <a:lnTo>
                    <a:pt x="6" y="0"/>
                  </a:lnTo>
                  <a:lnTo>
                    <a:pt x="0" y="43"/>
                  </a:lnTo>
                  <a:lnTo>
                    <a:pt x="10" y="4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50" name="Freeform 43"/>
            <p:cNvSpPr>
              <a:spLocks/>
            </p:cNvSpPr>
            <p:nvPr/>
          </p:nvSpPr>
          <p:spPr bwMode="auto">
            <a:xfrm>
              <a:off x="4597301" y="2005459"/>
              <a:ext cx="32891" cy="87064"/>
            </a:xfrm>
            <a:custGeom>
              <a:avLst/>
              <a:gdLst>
                <a:gd name="T0" fmla="*/ 11 w 17"/>
                <a:gd name="T1" fmla="*/ 45 h 45"/>
                <a:gd name="T2" fmla="*/ 17 w 17"/>
                <a:gd name="T3" fmla="*/ 1 h 45"/>
                <a:gd name="T4" fmla="*/ 7 w 17"/>
                <a:gd name="T5" fmla="*/ 0 h 45"/>
                <a:gd name="T6" fmla="*/ 0 w 17"/>
                <a:gd name="T7" fmla="*/ 43 h 45"/>
                <a:gd name="T8" fmla="*/ 11 w 17"/>
                <a:gd name="T9" fmla="*/ 45 h 45"/>
                <a:gd name="T10" fmla="*/ 0 60000 65536"/>
                <a:gd name="T11" fmla="*/ 0 60000 65536"/>
                <a:gd name="T12" fmla="*/ 0 60000 65536"/>
                <a:gd name="T13" fmla="*/ 0 60000 65536"/>
                <a:gd name="T14" fmla="*/ 0 60000 65536"/>
                <a:gd name="T15" fmla="*/ 0 w 17"/>
                <a:gd name="T16" fmla="*/ 0 h 45"/>
                <a:gd name="T17" fmla="*/ 17 w 17"/>
                <a:gd name="T18" fmla="*/ 45 h 45"/>
              </a:gdLst>
              <a:ahLst/>
              <a:cxnLst>
                <a:cxn ang="T10">
                  <a:pos x="T0" y="T1"/>
                </a:cxn>
                <a:cxn ang="T11">
                  <a:pos x="T2" y="T3"/>
                </a:cxn>
                <a:cxn ang="T12">
                  <a:pos x="T4" y="T5"/>
                </a:cxn>
                <a:cxn ang="T13">
                  <a:pos x="T6" y="T7"/>
                </a:cxn>
                <a:cxn ang="T14">
                  <a:pos x="T8" y="T9"/>
                </a:cxn>
              </a:cxnLst>
              <a:rect l="T15" t="T16" r="T17" b="T18"/>
              <a:pathLst>
                <a:path w="17" h="45">
                  <a:moveTo>
                    <a:pt x="11" y="45"/>
                  </a:moveTo>
                  <a:lnTo>
                    <a:pt x="17" y="1"/>
                  </a:lnTo>
                  <a:lnTo>
                    <a:pt x="7" y="0"/>
                  </a:lnTo>
                  <a:lnTo>
                    <a:pt x="0" y="43"/>
                  </a:lnTo>
                  <a:lnTo>
                    <a:pt x="11" y="4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grpSp>
      <p:sp>
        <p:nvSpPr>
          <p:cNvPr id="1229" name="TextBox 1228"/>
          <p:cNvSpPr txBox="1">
            <a:spLocks noChangeArrowheads="1"/>
          </p:cNvSpPr>
          <p:nvPr/>
        </p:nvSpPr>
        <p:spPr bwMode="auto">
          <a:xfrm>
            <a:off x="2819401" y="1981201"/>
            <a:ext cx="13192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ko-KR" sz="2400">
                <a:solidFill>
                  <a:srgbClr val="6666FF"/>
                </a:solidFill>
                <a:ea typeface="굴림" panose="020B0600000101010101" pitchFamily="50" charset="-127"/>
              </a:rPr>
              <a:t>Dumping</a:t>
            </a:r>
            <a:br>
              <a:rPr lang="en-US" altLang="ko-KR" sz="2400">
                <a:solidFill>
                  <a:srgbClr val="6666FF"/>
                </a:solidFill>
                <a:ea typeface="굴림" panose="020B0600000101010101" pitchFamily="50" charset="-127"/>
              </a:rPr>
            </a:br>
            <a:r>
              <a:rPr lang="en-US" altLang="ko-KR" sz="2400">
                <a:solidFill>
                  <a:srgbClr val="6666FF"/>
                </a:solidFill>
                <a:ea typeface="굴림" panose="020B0600000101010101" pitchFamily="50" charset="-127"/>
              </a:rPr>
              <a:t>RAM…</a:t>
            </a:r>
          </a:p>
        </p:txBody>
      </p:sp>
      <p:pic>
        <p:nvPicPr>
          <p:cNvPr id="1230" name="Picture 1229" descr="stick.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166263">
            <a:off x="2901951" y="3927475"/>
            <a:ext cx="638175"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51"/>
          <p:cNvGrpSpPr>
            <a:grpSpLocks/>
          </p:cNvGrpSpPr>
          <p:nvPr/>
        </p:nvGrpSpPr>
        <p:grpSpPr bwMode="auto">
          <a:xfrm flipH="1">
            <a:off x="5900738" y="1371600"/>
            <a:ext cx="2176462" cy="3276600"/>
            <a:chOff x="3093988" y="1562398"/>
            <a:chExt cx="1762572" cy="2652563"/>
          </a:xfrm>
        </p:grpSpPr>
        <p:sp>
          <p:nvSpPr>
            <p:cNvPr id="15391" name="Freeform 14"/>
            <p:cNvSpPr>
              <a:spLocks/>
            </p:cNvSpPr>
            <p:nvPr/>
          </p:nvSpPr>
          <p:spPr bwMode="auto">
            <a:xfrm>
              <a:off x="3196531" y="1692027"/>
              <a:ext cx="1220837" cy="2300436"/>
            </a:xfrm>
            <a:custGeom>
              <a:avLst/>
              <a:gdLst>
                <a:gd name="T0" fmla="*/ 544 w 631"/>
                <a:gd name="T1" fmla="*/ 423 h 1189"/>
                <a:gd name="T2" fmla="*/ 541 w 631"/>
                <a:gd name="T3" fmla="*/ 423 h 1189"/>
                <a:gd name="T4" fmla="*/ 533 w 631"/>
                <a:gd name="T5" fmla="*/ 288 h 1189"/>
                <a:gd name="T6" fmla="*/ 520 w 631"/>
                <a:gd name="T7" fmla="*/ 42 h 1189"/>
                <a:gd name="T8" fmla="*/ 481 w 631"/>
                <a:gd name="T9" fmla="*/ 4 h 1189"/>
                <a:gd name="T10" fmla="*/ 411 w 631"/>
                <a:gd name="T11" fmla="*/ 21 h 1189"/>
                <a:gd name="T12" fmla="*/ 345 w 631"/>
                <a:gd name="T13" fmla="*/ 48 h 1189"/>
                <a:gd name="T14" fmla="*/ 283 w 631"/>
                <a:gd name="T15" fmla="*/ 84 h 1189"/>
                <a:gd name="T16" fmla="*/ 227 w 631"/>
                <a:gd name="T17" fmla="*/ 133 h 1189"/>
                <a:gd name="T18" fmla="*/ 179 w 631"/>
                <a:gd name="T19" fmla="*/ 191 h 1189"/>
                <a:gd name="T20" fmla="*/ 140 w 631"/>
                <a:gd name="T21" fmla="*/ 262 h 1189"/>
                <a:gd name="T22" fmla="*/ 111 w 631"/>
                <a:gd name="T23" fmla="*/ 346 h 1189"/>
                <a:gd name="T24" fmla="*/ 0 w 631"/>
                <a:gd name="T25" fmla="*/ 485 h 1189"/>
                <a:gd name="T26" fmla="*/ 70 w 631"/>
                <a:gd name="T27" fmla="*/ 560 h 1189"/>
                <a:gd name="T28" fmla="*/ 85 w 631"/>
                <a:gd name="T29" fmla="*/ 648 h 1189"/>
                <a:gd name="T30" fmla="*/ 111 w 631"/>
                <a:gd name="T31" fmla="*/ 725 h 1189"/>
                <a:gd name="T32" fmla="*/ 149 w 631"/>
                <a:gd name="T33" fmla="*/ 789 h 1189"/>
                <a:gd name="T34" fmla="*/ 196 w 631"/>
                <a:gd name="T35" fmla="*/ 842 h 1189"/>
                <a:gd name="T36" fmla="*/ 248 w 631"/>
                <a:gd name="T37" fmla="*/ 883 h 1189"/>
                <a:gd name="T38" fmla="*/ 304 w 631"/>
                <a:gd name="T39" fmla="*/ 912 h 1189"/>
                <a:gd name="T40" fmla="*/ 362 w 631"/>
                <a:gd name="T41" fmla="*/ 928 h 1189"/>
                <a:gd name="T42" fmla="*/ 415 w 631"/>
                <a:gd name="T43" fmla="*/ 1183 h 1189"/>
                <a:gd name="T44" fmla="*/ 610 w 631"/>
                <a:gd name="T45" fmla="*/ 1166 h 1189"/>
                <a:gd name="T46" fmla="*/ 583 w 631"/>
                <a:gd name="T47" fmla="*/ 1021 h 1189"/>
                <a:gd name="T48" fmla="*/ 549 w 631"/>
                <a:gd name="T49" fmla="*/ 826 h 1189"/>
                <a:gd name="T50" fmla="*/ 526 w 631"/>
                <a:gd name="T51" fmla="*/ 680 h 1189"/>
                <a:gd name="T52" fmla="*/ 551 w 631"/>
                <a:gd name="T53" fmla="*/ 650 h 1189"/>
                <a:gd name="T54" fmla="*/ 591 w 631"/>
                <a:gd name="T55" fmla="*/ 622 h 1189"/>
                <a:gd name="T56" fmla="*/ 618 w 631"/>
                <a:gd name="T57" fmla="*/ 584 h 1189"/>
                <a:gd name="T58" fmla="*/ 630 w 631"/>
                <a:gd name="T59" fmla="*/ 542 h 1189"/>
                <a:gd name="T60" fmla="*/ 629 w 631"/>
                <a:gd name="T61" fmla="*/ 504 h 1189"/>
                <a:gd name="T62" fmla="*/ 613 w 631"/>
                <a:gd name="T63" fmla="*/ 469 h 1189"/>
                <a:gd name="T64" fmla="*/ 589 w 631"/>
                <a:gd name="T65" fmla="*/ 440 h 1189"/>
                <a:gd name="T66" fmla="*/ 560 w 631"/>
                <a:gd name="T67" fmla="*/ 424 h 11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31"/>
                <a:gd name="T103" fmla="*/ 0 h 1189"/>
                <a:gd name="T104" fmla="*/ 631 w 631"/>
                <a:gd name="T105" fmla="*/ 1189 h 118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31" h="1189">
                  <a:moveTo>
                    <a:pt x="545" y="423"/>
                  </a:moveTo>
                  <a:lnTo>
                    <a:pt x="544" y="423"/>
                  </a:lnTo>
                  <a:lnTo>
                    <a:pt x="543" y="423"/>
                  </a:lnTo>
                  <a:lnTo>
                    <a:pt x="541" y="423"/>
                  </a:lnTo>
                  <a:lnTo>
                    <a:pt x="539" y="423"/>
                  </a:lnTo>
                  <a:lnTo>
                    <a:pt x="533" y="288"/>
                  </a:lnTo>
                  <a:lnTo>
                    <a:pt x="526" y="150"/>
                  </a:lnTo>
                  <a:lnTo>
                    <a:pt x="520" y="42"/>
                  </a:lnTo>
                  <a:lnTo>
                    <a:pt x="518" y="0"/>
                  </a:lnTo>
                  <a:lnTo>
                    <a:pt x="481" y="4"/>
                  </a:lnTo>
                  <a:lnTo>
                    <a:pt x="446" y="12"/>
                  </a:lnTo>
                  <a:lnTo>
                    <a:pt x="411" y="21"/>
                  </a:lnTo>
                  <a:lnTo>
                    <a:pt x="377" y="33"/>
                  </a:lnTo>
                  <a:lnTo>
                    <a:pt x="345" y="48"/>
                  </a:lnTo>
                  <a:lnTo>
                    <a:pt x="313" y="65"/>
                  </a:lnTo>
                  <a:lnTo>
                    <a:pt x="283" y="84"/>
                  </a:lnTo>
                  <a:lnTo>
                    <a:pt x="254" y="107"/>
                  </a:lnTo>
                  <a:lnTo>
                    <a:pt x="227" y="133"/>
                  </a:lnTo>
                  <a:lnTo>
                    <a:pt x="202" y="161"/>
                  </a:lnTo>
                  <a:lnTo>
                    <a:pt x="179" y="191"/>
                  </a:lnTo>
                  <a:lnTo>
                    <a:pt x="158" y="225"/>
                  </a:lnTo>
                  <a:lnTo>
                    <a:pt x="140" y="262"/>
                  </a:lnTo>
                  <a:lnTo>
                    <a:pt x="123" y="302"/>
                  </a:lnTo>
                  <a:lnTo>
                    <a:pt x="111" y="346"/>
                  </a:lnTo>
                  <a:lnTo>
                    <a:pt x="100" y="392"/>
                  </a:lnTo>
                  <a:lnTo>
                    <a:pt x="0" y="485"/>
                  </a:lnTo>
                  <a:lnTo>
                    <a:pt x="69" y="513"/>
                  </a:lnTo>
                  <a:lnTo>
                    <a:pt x="70" y="560"/>
                  </a:lnTo>
                  <a:lnTo>
                    <a:pt x="75" y="606"/>
                  </a:lnTo>
                  <a:lnTo>
                    <a:pt x="85" y="648"/>
                  </a:lnTo>
                  <a:lnTo>
                    <a:pt x="97" y="687"/>
                  </a:lnTo>
                  <a:lnTo>
                    <a:pt x="111" y="725"/>
                  </a:lnTo>
                  <a:lnTo>
                    <a:pt x="129" y="758"/>
                  </a:lnTo>
                  <a:lnTo>
                    <a:pt x="149" y="789"/>
                  </a:lnTo>
                  <a:lnTo>
                    <a:pt x="172" y="818"/>
                  </a:lnTo>
                  <a:lnTo>
                    <a:pt x="196" y="842"/>
                  </a:lnTo>
                  <a:lnTo>
                    <a:pt x="221" y="865"/>
                  </a:lnTo>
                  <a:lnTo>
                    <a:pt x="248" y="883"/>
                  </a:lnTo>
                  <a:lnTo>
                    <a:pt x="276" y="899"/>
                  </a:lnTo>
                  <a:lnTo>
                    <a:pt x="304" y="912"/>
                  </a:lnTo>
                  <a:lnTo>
                    <a:pt x="333" y="922"/>
                  </a:lnTo>
                  <a:lnTo>
                    <a:pt x="362" y="928"/>
                  </a:lnTo>
                  <a:lnTo>
                    <a:pt x="389" y="930"/>
                  </a:lnTo>
                  <a:lnTo>
                    <a:pt x="415" y="1183"/>
                  </a:lnTo>
                  <a:lnTo>
                    <a:pt x="613" y="1189"/>
                  </a:lnTo>
                  <a:lnTo>
                    <a:pt x="610" y="1166"/>
                  </a:lnTo>
                  <a:lnTo>
                    <a:pt x="599" y="1106"/>
                  </a:lnTo>
                  <a:lnTo>
                    <a:pt x="583" y="1021"/>
                  </a:lnTo>
                  <a:lnTo>
                    <a:pt x="566" y="923"/>
                  </a:lnTo>
                  <a:lnTo>
                    <a:pt x="549" y="826"/>
                  </a:lnTo>
                  <a:lnTo>
                    <a:pt x="536" y="740"/>
                  </a:lnTo>
                  <a:lnTo>
                    <a:pt x="526" y="680"/>
                  </a:lnTo>
                  <a:lnTo>
                    <a:pt x="525" y="657"/>
                  </a:lnTo>
                  <a:lnTo>
                    <a:pt x="551" y="650"/>
                  </a:lnTo>
                  <a:lnTo>
                    <a:pt x="573" y="637"/>
                  </a:lnTo>
                  <a:lnTo>
                    <a:pt x="591" y="622"/>
                  </a:lnTo>
                  <a:lnTo>
                    <a:pt x="606" y="604"/>
                  </a:lnTo>
                  <a:lnTo>
                    <a:pt x="618" y="584"/>
                  </a:lnTo>
                  <a:lnTo>
                    <a:pt x="625" y="562"/>
                  </a:lnTo>
                  <a:lnTo>
                    <a:pt x="630" y="542"/>
                  </a:lnTo>
                  <a:lnTo>
                    <a:pt x="631" y="522"/>
                  </a:lnTo>
                  <a:lnTo>
                    <a:pt x="629" y="504"/>
                  </a:lnTo>
                  <a:lnTo>
                    <a:pt x="623" y="486"/>
                  </a:lnTo>
                  <a:lnTo>
                    <a:pt x="613" y="469"/>
                  </a:lnTo>
                  <a:lnTo>
                    <a:pt x="602" y="453"/>
                  </a:lnTo>
                  <a:lnTo>
                    <a:pt x="589" y="440"/>
                  </a:lnTo>
                  <a:lnTo>
                    <a:pt x="574" y="430"/>
                  </a:lnTo>
                  <a:lnTo>
                    <a:pt x="560" y="424"/>
                  </a:lnTo>
                  <a:lnTo>
                    <a:pt x="545" y="4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392" name="Freeform 15"/>
            <p:cNvSpPr>
              <a:spLocks/>
            </p:cNvSpPr>
            <p:nvPr/>
          </p:nvSpPr>
          <p:spPr bwMode="auto">
            <a:xfrm>
              <a:off x="3312617" y="1692027"/>
              <a:ext cx="1222772" cy="2300436"/>
            </a:xfrm>
            <a:custGeom>
              <a:avLst/>
              <a:gdLst>
                <a:gd name="T0" fmla="*/ 545 w 632"/>
                <a:gd name="T1" fmla="*/ 423 h 1189"/>
                <a:gd name="T2" fmla="*/ 541 w 632"/>
                <a:gd name="T3" fmla="*/ 423 h 1189"/>
                <a:gd name="T4" fmla="*/ 534 w 632"/>
                <a:gd name="T5" fmla="*/ 288 h 1189"/>
                <a:gd name="T6" fmla="*/ 521 w 632"/>
                <a:gd name="T7" fmla="*/ 42 h 1189"/>
                <a:gd name="T8" fmla="*/ 482 w 632"/>
                <a:gd name="T9" fmla="*/ 4 h 1189"/>
                <a:gd name="T10" fmla="*/ 412 w 632"/>
                <a:gd name="T11" fmla="*/ 21 h 1189"/>
                <a:gd name="T12" fmla="*/ 345 w 632"/>
                <a:gd name="T13" fmla="*/ 48 h 1189"/>
                <a:gd name="T14" fmla="*/ 283 w 632"/>
                <a:gd name="T15" fmla="*/ 84 h 1189"/>
                <a:gd name="T16" fmla="*/ 228 w 632"/>
                <a:gd name="T17" fmla="*/ 133 h 1189"/>
                <a:gd name="T18" fmla="*/ 179 w 632"/>
                <a:gd name="T19" fmla="*/ 191 h 1189"/>
                <a:gd name="T20" fmla="*/ 141 w 632"/>
                <a:gd name="T21" fmla="*/ 262 h 1189"/>
                <a:gd name="T22" fmla="*/ 112 w 632"/>
                <a:gd name="T23" fmla="*/ 346 h 1189"/>
                <a:gd name="T24" fmla="*/ 0 w 632"/>
                <a:gd name="T25" fmla="*/ 485 h 1189"/>
                <a:gd name="T26" fmla="*/ 71 w 632"/>
                <a:gd name="T27" fmla="*/ 560 h 1189"/>
                <a:gd name="T28" fmla="*/ 85 w 632"/>
                <a:gd name="T29" fmla="*/ 646 h 1189"/>
                <a:gd name="T30" fmla="*/ 112 w 632"/>
                <a:gd name="T31" fmla="*/ 719 h 1189"/>
                <a:gd name="T32" fmla="*/ 149 w 632"/>
                <a:gd name="T33" fmla="*/ 779 h 1189"/>
                <a:gd name="T34" fmla="*/ 195 w 632"/>
                <a:gd name="T35" fmla="*/ 829 h 1189"/>
                <a:gd name="T36" fmla="*/ 248 w 632"/>
                <a:gd name="T37" fmla="*/ 865 h 1189"/>
                <a:gd name="T38" fmla="*/ 304 w 632"/>
                <a:gd name="T39" fmla="*/ 890 h 1189"/>
                <a:gd name="T40" fmla="*/ 361 w 632"/>
                <a:gd name="T41" fmla="*/ 904 h 1189"/>
                <a:gd name="T42" fmla="*/ 415 w 632"/>
                <a:gd name="T43" fmla="*/ 1183 h 1189"/>
                <a:gd name="T44" fmla="*/ 610 w 632"/>
                <a:gd name="T45" fmla="*/ 1166 h 1189"/>
                <a:gd name="T46" fmla="*/ 583 w 632"/>
                <a:gd name="T47" fmla="*/ 1021 h 1189"/>
                <a:gd name="T48" fmla="*/ 550 w 632"/>
                <a:gd name="T49" fmla="*/ 826 h 1189"/>
                <a:gd name="T50" fmla="*/ 527 w 632"/>
                <a:gd name="T51" fmla="*/ 680 h 1189"/>
                <a:gd name="T52" fmla="*/ 552 w 632"/>
                <a:gd name="T53" fmla="*/ 650 h 1189"/>
                <a:gd name="T54" fmla="*/ 592 w 632"/>
                <a:gd name="T55" fmla="*/ 622 h 1189"/>
                <a:gd name="T56" fmla="*/ 619 w 632"/>
                <a:gd name="T57" fmla="*/ 584 h 1189"/>
                <a:gd name="T58" fmla="*/ 631 w 632"/>
                <a:gd name="T59" fmla="*/ 542 h 1189"/>
                <a:gd name="T60" fmla="*/ 629 w 632"/>
                <a:gd name="T61" fmla="*/ 504 h 1189"/>
                <a:gd name="T62" fmla="*/ 614 w 632"/>
                <a:gd name="T63" fmla="*/ 469 h 1189"/>
                <a:gd name="T64" fmla="*/ 589 w 632"/>
                <a:gd name="T65" fmla="*/ 440 h 1189"/>
                <a:gd name="T66" fmla="*/ 560 w 632"/>
                <a:gd name="T67" fmla="*/ 424 h 11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32"/>
                <a:gd name="T103" fmla="*/ 0 h 1189"/>
                <a:gd name="T104" fmla="*/ 632 w 632"/>
                <a:gd name="T105" fmla="*/ 1189 h 118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32" h="1189">
                  <a:moveTo>
                    <a:pt x="546" y="423"/>
                  </a:moveTo>
                  <a:lnTo>
                    <a:pt x="545" y="423"/>
                  </a:lnTo>
                  <a:lnTo>
                    <a:pt x="544" y="423"/>
                  </a:lnTo>
                  <a:lnTo>
                    <a:pt x="541" y="423"/>
                  </a:lnTo>
                  <a:lnTo>
                    <a:pt x="540" y="423"/>
                  </a:lnTo>
                  <a:lnTo>
                    <a:pt x="534" y="288"/>
                  </a:lnTo>
                  <a:lnTo>
                    <a:pt x="527" y="150"/>
                  </a:lnTo>
                  <a:lnTo>
                    <a:pt x="521" y="42"/>
                  </a:lnTo>
                  <a:lnTo>
                    <a:pt x="518" y="0"/>
                  </a:lnTo>
                  <a:lnTo>
                    <a:pt x="482" y="4"/>
                  </a:lnTo>
                  <a:lnTo>
                    <a:pt x="447" y="12"/>
                  </a:lnTo>
                  <a:lnTo>
                    <a:pt x="412" y="21"/>
                  </a:lnTo>
                  <a:lnTo>
                    <a:pt x="378" y="33"/>
                  </a:lnTo>
                  <a:lnTo>
                    <a:pt x="345" y="48"/>
                  </a:lnTo>
                  <a:lnTo>
                    <a:pt x="314" y="65"/>
                  </a:lnTo>
                  <a:lnTo>
                    <a:pt x="283" y="84"/>
                  </a:lnTo>
                  <a:lnTo>
                    <a:pt x="254" y="107"/>
                  </a:lnTo>
                  <a:lnTo>
                    <a:pt x="228" y="133"/>
                  </a:lnTo>
                  <a:lnTo>
                    <a:pt x="202" y="161"/>
                  </a:lnTo>
                  <a:lnTo>
                    <a:pt x="179" y="191"/>
                  </a:lnTo>
                  <a:lnTo>
                    <a:pt x="159" y="225"/>
                  </a:lnTo>
                  <a:lnTo>
                    <a:pt x="141" y="262"/>
                  </a:lnTo>
                  <a:lnTo>
                    <a:pt x="124" y="302"/>
                  </a:lnTo>
                  <a:lnTo>
                    <a:pt x="112" y="346"/>
                  </a:lnTo>
                  <a:lnTo>
                    <a:pt x="101" y="392"/>
                  </a:lnTo>
                  <a:lnTo>
                    <a:pt x="0" y="485"/>
                  </a:lnTo>
                  <a:lnTo>
                    <a:pt x="69" y="513"/>
                  </a:lnTo>
                  <a:lnTo>
                    <a:pt x="71" y="560"/>
                  </a:lnTo>
                  <a:lnTo>
                    <a:pt x="75" y="605"/>
                  </a:lnTo>
                  <a:lnTo>
                    <a:pt x="85" y="646"/>
                  </a:lnTo>
                  <a:lnTo>
                    <a:pt x="97" y="683"/>
                  </a:lnTo>
                  <a:lnTo>
                    <a:pt x="112" y="719"/>
                  </a:lnTo>
                  <a:lnTo>
                    <a:pt x="130" y="750"/>
                  </a:lnTo>
                  <a:lnTo>
                    <a:pt x="149" y="779"/>
                  </a:lnTo>
                  <a:lnTo>
                    <a:pt x="172" y="806"/>
                  </a:lnTo>
                  <a:lnTo>
                    <a:pt x="195" y="829"/>
                  </a:lnTo>
                  <a:lnTo>
                    <a:pt x="221" y="848"/>
                  </a:lnTo>
                  <a:lnTo>
                    <a:pt x="248" y="865"/>
                  </a:lnTo>
                  <a:lnTo>
                    <a:pt x="275" y="878"/>
                  </a:lnTo>
                  <a:lnTo>
                    <a:pt x="304" y="890"/>
                  </a:lnTo>
                  <a:lnTo>
                    <a:pt x="333" y="898"/>
                  </a:lnTo>
                  <a:lnTo>
                    <a:pt x="361" y="904"/>
                  </a:lnTo>
                  <a:lnTo>
                    <a:pt x="390" y="906"/>
                  </a:lnTo>
                  <a:lnTo>
                    <a:pt x="415" y="1183"/>
                  </a:lnTo>
                  <a:lnTo>
                    <a:pt x="614" y="1189"/>
                  </a:lnTo>
                  <a:lnTo>
                    <a:pt x="610" y="1166"/>
                  </a:lnTo>
                  <a:lnTo>
                    <a:pt x="599" y="1106"/>
                  </a:lnTo>
                  <a:lnTo>
                    <a:pt x="583" y="1021"/>
                  </a:lnTo>
                  <a:lnTo>
                    <a:pt x="566" y="923"/>
                  </a:lnTo>
                  <a:lnTo>
                    <a:pt x="550" y="826"/>
                  </a:lnTo>
                  <a:lnTo>
                    <a:pt x="536" y="740"/>
                  </a:lnTo>
                  <a:lnTo>
                    <a:pt x="527" y="680"/>
                  </a:lnTo>
                  <a:lnTo>
                    <a:pt x="525" y="657"/>
                  </a:lnTo>
                  <a:lnTo>
                    <a:pt x="552" y="650"/>
                  </a:lnTo>
                  <a:lnTo>
                    <a:pt x="574" y="637"/>
                  </a:lnTo>
                  <a:lnTo>
                    <a:pt x="592" y="622"/>
                  </a:lnTo>
                  <a:lnTo>
                    <a:pt x="606" y="604"/>
                  </a:lnTo>
                  <a:lnTo>
                    <a:pt x="619" y="584"/>
                  </a:lnTo>
                  <a:lnTo>
                    <a:pt x="626" y="562"/>
                  </a:lnTo>
                  <a:lnTo>
                    <a:pt x="631" y="542"/>
                  </a:lnTo>
                  <a:lnTo>
                    <a:pt x="632" y="522"/>
                  </a:lnTo>
                  <a:lnTo>
                    <a:pt x="629" y="504"/>
                  </a:lnTo>
                  <a:lnTo>
                    <a:pt x="623" y="486"/>
                  </a:lnTo>
                  <a:lnTo>
                    <a:pt x="614" y="469"/>
                  </a:lnTo>
                  <a:lnTo>
                    <a:pt x="603" y="453"/>
                  </a:lnTo>
                  <a:lnTo>
                    <a:pt x="589" y="440"/>
                  </a:lnTo>
                  <a:lnTo>
                    <a:pt x="575" y="430"/>
                  </a:lnTo>
                  <a:lnTo>
                    <a:pt x="560" y="424"/>
                  </a:lnTo>
                  <a:lnTo>
                    <a:pt x="546" y="423"/>
                  </a:lnTo>
                  <a:close/>
                </a:path>
              </a:pathLst>
            </a:custGeom>
            <a:solidFill>
              <a:srgbClr val="EF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393" name="Freeform 16"/>
            <p:cNvSpPr>
              <a:spLocks/>
            </p:cNvSpPr>
            <p:nvPr/>
          </p:nvSpPr>
          <p:spPr bwMode="auto">
            <a:xfrm>
              <a:off x="3446115" y="2595563"/>
              <a:ext cx="667493" cy="828081"/>
            </a:xfrm>
            <a:custGeom>
              <a:avLst/>
              <a:gdLst>
                <a:gd name="T0" fmla="*/ 345 w 345"/>
                <a:gd name="T1" fmla="*/ 18 h 428"/>
                <a:gd name="T2" fmla="*/ 309 w 345"/>
                <a:gd name="T3" fmla="*/ 0 h 428"/>
                <a:gd name="T4" fmla="*/ 190 w 345"/>
                <a:gd name="T5" fmla="*/ 169 h 428"/>
                <a:gd name="T6" fmla="*/ 183 w 345"/>
                <a:gd name="T7" fmla="*/ 118 h 428"/>
                <a:gd name="T8" fmla="*/ 166 w 345"/>
                <a:gd name="T9" fmla="*/ 82 h 428"/>
                <a:gd name="T10" fmla="*/ 142 w 345"/>
                <a:gd name="T11" fmla="*/ 59 h 428"/>
                <a:gd name="T12" fmla="*/ 113 w 345"/>
                <a:gd name="T13" fmla="*/ 47 h 428"/>
                <a:gd name="T14" fmla="*/ 81 w 345"/>
                <a:gd name="T15" fmla="*/ 43 h 428"/>
                <a:gd name="T16" fmla="*/ 51 w 345"/>
                <a:gd name="T17" fmla="*/ 46 h 428"/>
                <a:gd name="T18" fmla="*/ 23 w 345"/>
                <a:gd name="T19" fmla="*/ 54 h 428"/>
                <a:gd name="T20" fmla="*/ 0 w 345"/>
                <a:gd name="T21" fmla="*/ 65 h 428"/>
                <a:gd name="T22" fmla="*/ 3 w 345"/>
                <a:gd name="T23" fmla="*/ 104 h 428"/>
                <a:gd name="T24" fmla="*/ 8 w 345"/>
                <a:gd name="T25" fmla="*/ 140 h 428"/>
                <a:gd name="T26" fmla="*/ 15 w 345"/>
                <a:gd name="T27" fmla="*/ 174 h 428"/>
                <a:gd name="T28" fmla="*/ 25 w 345"/>
                <a:gd name="T29" fmla="*/ 206 h 428"/>
                <a:gd name="T30" fmla="*/ 35 w 345"/>
                <a:gd name="T31" fmla="*/ 236 h 428"/>
                <a:gd name="T32" fmla="*/ 49 w 345"/>
                <a:gd name="T33" fmla="*/ 264 h 428"/>
                <a:gd name="T34" fmla="*/ 64 w 345"/>
                <a:gd name="T35" fmla="*/ 289 h 428"/>
                <a:gd name="T36" fmla="*/ 81 w 345"/>
                <a:gd name="T37" fmla="*/ 312 h 428"/>
                <a:gd name="T38" fmla="*/ 100 w 345"/>
                <a:gd name="T39" fmla="*/ 334 h 428"/>
                <a:gd name="T40" fmla="*/ 119 w 345"/>
                <a:gd name="T41" fmla="*/ 353 h 428"/>
                <a:gd name="T42" fmla="*/ 138 w 345"/>
                <a:gd name="T43" fmla="*/ 371 h 428"/>
                <a:gd name="T44" fmla="*/ 160 w 345"/>
                <a:gd name="T45" fmla="*/ 386 h 428"/>
                <a:gd name="T46" fmla="*/ 183 w 345"/>
                <a:gd name="T47" fmla="*/ 399 h 428"/>
                <a:gd name="T48" fmla="*/ 205 w 345"/>
                <a:gd name="T49" fmla="*/ 411 h 428"/>
                <a:gd name="T50" fmla="*/ 229 w 345"/>
                <a:gd name="T51" fmla="*/ 421 h 428"/>
                <a:gd name="T52" fmla="*/ 252 w 345"/>
                <a:gd name="T53" fmla="*/ 428 h 428"/>
                <a:gd name="T54" fmla="*/ 285 w 345"/>
                <a:gd name="T55" fmla="*/ 379 h 428"/>
                <a:gd name="T56" fmla="*/ 309 w 345"/>
                <a:gd name="T57" fmla="*/ 317 h 428"/>
                <a:gd name="T58" fmla="*/ 326 w 345"/>
                <a:gd name="T59" fmla="*/ 249 h 428"/>
                <a:gd name="T60" fmla="*/ 337 w 345"/>
                <a:gd name="T61" fmla="*/ 181 h 428"/>
                <a:gd name="T62" fmla="*/ 343 w 345"/>
                <a:gd name="T63" fmla="*/ 118 h 428"/>
                <a:gd name="T64" fmla="*/ 345 w 345"/>
                <a:gd name="T65" fmla="*/ 66 h 428"/>
                <a:gd name="T66" fmla="*/ 345 w 345"/>
                <a:gd name="T67" fmla="*/ 31 h 428"/>
                <a:gd name="T68" fmla="*/ 345 w 345"/>
                <a:gd name="T69" fmla="*/ 18 h 42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5"/>
                <a:gd name="T106" fmla="*/ 0 h 428"/>
                <a:gd name="T107" fmla="*/ 345 w 345"/>
                <a:gd name="T108" fmla="*/ 428 h 42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5" h="428">
                  <a:moveTo>
                    <a:pt x="345" y="18"/>
                  </a:moveTo>
                  <a:lnTo>
                    <a:pt x="309" y="0"/>
                  </a:lnTo>
                  <a:lnTo>
                    <a:pt x="190" y="169"/>
                  </a:lnTo>
                  <a:lnTo>
                    <a:pt x="183" y="118"/>
                  </a:lnTo>
                  <a:lnTo>
                    <a:pt x="166" y="82"/>
                  </a:lnTo>
                  <a:lnTo>
                    <a:pt x="142" y="59"/>
                  </a:lnTo>
                  <a:lnTo>
                    <a:pt x="113" y="47"/>
                  </a:lnTo>
                  <a:lnTo>
                    <a:pt x="81" y="43"/>
                  </a:lnTo>
                  <a:lnTo>
                    <a:pt x="51" y="46"/>
                  </a:lnTo>
                  <a:lnTo>
                    <a:pt x="23" y="54"/>
                  </a:lnTo>
                  <a:lnTo>
                    <a:pt x="0" y="65"/>
                  </a:lnTo>
                  <a:lnTo>
                    <a:pt x="3" y="104"/>
                  </a:lnTo>
                  <a:lnTo>
                    <a:pt x="8" y="140"/>
                  </a:lnTo>
                  <a:lnTo>
                    <a:pt x="15" y="174"/>
                  </a:lnTo>
                  <a:lnTo>
                    <a:pt x="25" y="206"/>
                  </a:lnTo>
                  <a:lnTo>
                    <a:pt x="35" y="236"/>
                  </a:lnTo>
                  <a:lnTo>
                    <a:pt x="49" y="264"/>
                  </a:lnTo>
                  <a:lnTo>
                    <a:pt x="64" y="289"/>
                  </a:lnTo>
                  <a:lnTo>
                    <a:pt x="81" y="312"/>
                  </a:lnTo>
                  <a:lnTo>
                    <a:pt x="100" y="334"/>
                  </a:lnTo>
                  <a:lnTo>
                    <a:pt x="119" y="353"/>
                  </a:lnTo>
                  <a:lnTo>
                    <a:pt x="138" y="371"/>
                  </a:lnTo>
                  <a:lnTo>
                    <a:pt x="160" y="386"/>
                  </a:lnTo>
                  <a:lnTo>
                    <a:pt x="183" y="399"/>
                  </a:lnTo>
                  <a:lnTo>
                    <a:pt x="205" y="411"/>
                  </a:lnTo>
                  <a:lnTo>
                    <a:pt x="229" y="421"/>
                  </a:lnTo>
                  <a:lnTo>
                    <a:pt x="252" y="428"/>
                  </a:lnTo>
                  <a:lnTo>
                    <a:pt x="285" y="379"/>
                  </a:lnTo>
                  <a:lnTo>
                    <a:pt x="309" y="317"/>
                  </a:lnTo>
                  <a:lnTo>
                    <a:pt x="326" y="249"/>
                  </a:lnTo>
                  <a:lnTo>
                    <a:pt x="337" y="181"/>
                  </a:lnTo>
                  <a:lnTo>
                    <a:pt x="343" y="118"/>
                  </a:lnTo>
                  <a:lnTo>
                    <a:pt x="345" y="66"/>
                  </a:lnTo>
                  <a:lnTo>
                    <a:pt x="345" y="31"/>
                  </a:lnTo>
                  <a:lnTo>
                    <a:pt x="345" y="18"/>
                  </a:lnTo>
                  <a:close/>
                </a:path>
              </a:pathLst>
            </a:custGeom>
            <a:solidFill>
              <a:srgbClr val="E584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394" name="Freeform 17"/>
            <p:cNvSpPr>
              <a:spLocks/>
            </p:cNvSpPr>
            <p:nvPr/>
          </p:nvSpPr>
          <p:spPr bwMode="auto">
            <a:xfrm>
              <a:off x="3668614" y="3779639"/>
              <a:ext cx="1187946" cy="435322"/>
            </a:xfrm>
            <a:custGeom>
              <a:avLst/>
              <a:gdLst>
                <a:gd name="T0" fmla="*/ 358 w 614"/>
                <a:gd name="T1" fmla="*/ 0 h 225"/>
                <a:gd name="T2" fmla="*/ 360 w 614"/>
                <a:gd name="T3" fmla="*/ 5 h 225"/>
                <a:gd name="T4" fmla="*/ 361 w 614"/>
                <a:gd name="T5" fmla="*/ 17 h 225"/>
                <a:gd name="T6" fmla="*/ 357 w 614"/>
                <a:gd name="T7" fmla="*/ 35 h 225"/>
                <a:gd name="T8" fmla="*/ 344 w 614"/>
                <a:gd name="T9" fmla="*/ 55 h 225"/>
                <a:gd name="T10" fmla="*/ 339 w 614"/>
                <a:gd name="T11" fmla="*/ 66 h 225"/>
                <a:gd name="T12" fmla="*/ 321 w 614"/>
                <a:gd name="T13" fmla="*/ 81 h 225"/>
                <a:gd name="T14" fmla="*/ 299 w 614"/>
                <a:gd name="T15" fmla="*/ 95 h 225"/>
                <a:gd name="T16" fmla="*/ 276 w 614"/>
                <a:gd name="T17" fmla="*/ 104 h 225"/>
                <a:gd name="T18" fmla="*/ 253 w 614"/>
                <a:gd name="T19" fmla="*/ 109 h 225"/>
                <a:gd name="T20" fmla="*/ 229 w 614"/>
                <a:gd name="T21" fmla="*/ 108 h 225"/>
                <a:gd name="T22" fmla="*/ 207 w 614"/>
                <a:gd name="T23" fmla="*/ 99 h 225"/>
                <a:gd name="T24" fmla="*/ 187 w 614"/>
                <a:gd name="T25" fmla="*/ 84 h 225"/>
                <a:gd name="T26" fmla="*/ 171 w 614"/>
                <a:gd name="T27" fmla="*/ 57 h 225"/>
                <a:gd name="T28" fmla="*/ 164 w 614"/>
                <a:gd name="T29" fmla="*/ 61 h 225"/>
                <a:gd name="T30" fmla="*/ 144 w 614"/>
                <a:gd name="T31" fmla="*/ 72 h 225"/>
                <a:gd name="T32" fmla="*/ 116 w 614"/>
                <a:gd name="T33" fmla="*/ 89 h 225"/>
                <a:gd name="T34" fmla="*/ 85 w 614"/>
                <a:gd name="T35" fmla="*/ 110 h 225"/>
                <a:gd name="T36" fmla="*/ 53 w 614"/>
                <a:gd name="T37" fmla="*/ 136 h 225"/>
                <a:gd name="T38" fmla="*/ 27 w 614"/>
                <a:gd name="T39" fmla="*/ 165 h 225"/>
                <a:gd name="T40" fmla="*/ 7 w 614"/>
                <a:gd name="T41" fmla="*/ 195 h 225"/>
                <a:gd name="T42" fmla="*/ 0 w 614"/>
                <a:gd name="T43" fmla="*/ 225 h 225"/>
                <a:gd name="T44" fmla="*/ 614 w 614"/>
                <a:gd name="T45" fmla="*/ 225 h 225"/>
                <a:gd name="T46" fmla="*/ 614 w 614"/>
                <a:gd name="T47" fmla="*/ 223 h 225"/>
                <a:gd name="T48" fmla="*/ 612 w 614"/>
                <a:gd name="T49" fmla="*/ 218 h 225"/>
                <a:gd name="T50" fmla="*/ 611 w 614"/>
                <a:gd name="T51" fmla="*/ 208 h 225"/>
                <a:gd name="T52" fmla="*/ 609 w 614"/>
                <a:gd name="T53" fmla="*/ 198 h 225"/>
                <a:gd name="T54" fmla="*/ 604 w 614"/>
                <a:gd name="T55" fmla="*/ 183 h 225"/>
                <a:gd name="T56" fmla="*/ 598 w 614"/>
                <a:gd name="T57" fmla="*/ 167 h 225"/>
                <a:gd name="T58" fmla="*/ 589 w 614"/>
                <a:gd name="T59" fmla="*/ 150 h 225"/>
                <a:gd name="T60" fmla="*/ 578 w 614"/>
                <a:gd name="T61" fmla="*/ 131 h 225"/>
                <a:gd name="T62" fmla="*/ 565 w 614"/>
                <a:gd name="T63" fmla="*/ 113 h 225"/>
                <a:gd name="T64" fmla="*/ 547 w 614"/>
                <a:gd name="T65" fmla="*/ 93 h 225"/>
                <a:gd name="T66" fmla="*/ 526 w 614"/>
                <a:gd name="T67" fmla="*/ 74 h 225"/>
                <a:gd name="T68" fmla="*/ 502 w 614"/>
                <a:gd name="T69" fmla="*/ 56 h 225"/>
                <a:gd name="T70" fmla="*/ 473 w 614"/>
                <a:gd name="T71" fmla="*/ 39 h 225"/>
                <a:gd name="T72" fmla="*/ 441 w 614"/>
                <a:gd name="T73" fmla="*/ 24 h 225"/>
                <a:gd name="T74" fmla="*/ 402 w 614"/>
                <a:gd name="T75" fmla="*/ 11 h 225"/>
                <a:gd name="T76" fmla="*/ 358 w 614"/>
                <a:gd name="T77" fmla="*/ 0 h 2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14"/>
                <a:gd name="T118" fmla="*/ 0 h 225"/>
                <a:gd name="T119" fmla="*/ 614 w 614"/>
                <a:gd name="T120" fmla="*/ 225 h 22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14" h="225">
                  <a:moveTo>
                    <a:pt x="358" y="0"/>
                  </a:moveTo>
                  <a:lnTo>
                    <a:pt x="360" y="5"/>
                  </a:lnTo>
                  <a:lnTo>
                    <a:pt x="361" y="17"/>
                  </a:lnTo>
                  <a:lnTo>
                    <a:pt x="357" y="35"/>
                  </a:lnTo>
                  <a:lnTo>
                    <a:pt x="344" y="55"/>
                  </a:lnTo>
                  <a:lnTo>
                    <a:pt x="339" y="66"/>
                  </a:lnTo>
                  <a:lnTo>
                    <a:pt x="321" y="81"/>
                  </a:lnTo>
                  <a:lnTo>
                    <a:pt x="299" y="95"/>
                  </a:lnTo>
                  <a:lnTo>
                    <a:pt x="276" y="104"/>
                  </a:lnTo>
                  <a:lnTo>
                    <a:pt x="253" y="109"/>
                  </a:lnTo>
                  <a:lnTo>
                    <a:pt x="229" y="108"/>
                  </a:lnTo>
                  <a:lnTo>
                    <a:pt x="207" y="99"/>
                  </a:lnTo>
                  <a:lnTo>
                    <a:pt x="187" y="84"/>
                  </a:lnTo>
                  <a:lnTo>
                    <a:pt x="171" y="57"/>
                  </a:lnTo>
                  <a:lnTo>
                    <a:pt x="164" y="61"/>
                  </a:lnTo>
                  <a:lnTo>
                    <a:pt x="144" y="72"/>
                  </a:lnTo>
                  <a:lnTo>
                    <a:pt x="116" y="89"/>
                  </a:lnTo>
                  <a:lnTo>
                    <a:pt x="85" y="110"/>
                  </a:lnTo>
                  <a:lnTo>
                    <a:pt x="53" y="136"/>
                  </a:lnTo>
                  <a:lnTo>
                    <a:pt x="27" y="165"/>
                  </a:lnTo>
                  <a:lnTo>
                    <a:pt x="7" y="195"/>
                  </a:lnTo>
                  <a:lnTo>
                    <a:pt x="0" y="225"/>
                  </a:lnTo>
                  <a:lnTo>
                    <a:pt x="614" y="225"/>
                  </a:lnTo>
                  <a:lnTo>
                    <a:pt x="614" y="223"/>
                  </a:lnTo>
                  <a:lnTo>
                    <a:pt x="612" y="218"/>
                  </a:lnTo>
                  <a:lnTo>
                    <a:pt x="611" y="208"/>
                  </a:lnTo>
                  <a:lnTo>
                    <a:pt x="609" y="198"/>
                  </a:lnTo>
                  <a:lnTo>
                    <a:pt x="604" y="183"/>
                  </a:lnTo>
                  <a:lnTo>
                    <a:pt x="598" y="167"/>
                  </a:lnTo>
                  <a:lnTo>
                    <a:pt x="589" y="150"/>
                  </a:lnTo>
                  <a:lnTo>
                    <a:pt x="578" y="131"/>
                  </a:lnTo>
                  <a:lnTo>
                    <a:pt x="565" y="113"/>
                  </a:lnTo>
                  <a:lnTo>
                    <a:pt x="547" y="93"/>
                  </a:lnTo>
                  <a:lnTo>
                    <a:pt x="526" y="74"/>
                  </a:lnTo>
                  <a:lnTo>
                    <a:pt x="502" y="56"/>
                  </a:lnTo>
                  <a:lnTo>
                    <a:pt x="473" y="39"/>
                  </a:lnTo>
                  <a:lnTo>
                    <a:pt x="441" y="24"/>
                  </a:lnTo>
                  <a:lnTo>
                    <a:pt x="402" y="11"/>
                  </a:lnTo>
                  <a:lnTo>
                    <a:pt x="358" y="0"/>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395" name="Freeform 18"/>
            <p:cNvSpPr>
              <a:spLocks/>
            </p:cNvSpPr>
            <p:nvPr/>
          </p:nvSpPr>
          <p:spPr bwMode="auto">
            <a:xfrm>
              <a:off x="3093988" y="1659136"/>
              <a:ext cx="1364010" cy="2207568"/>
            </a:xfrm>
            <a:custGeom>
              <a:avLst/>
              <a:gdLst>
                <a:gd name="T0" fmla="*/ 649 w 705"/>
                <a:gd name="T1" fmla="*/ 637 h 1141"/>
                <a:gd name="T2" fmla="*/ 692 w 705"/>
                <a:gd name="T3" fmla="*/ 588 h 1141"/>
                <a:gd name="T4" fmla="*/ 705 w 705"/>
                <a:gd name="T5" fmla="*/ 530 h 1141"/>
                <a:gd name="T6" fmla="*/ 688 w 705"/>
                <a:gd name="T7" fmla="*/ 477 h 1141"/>
                <a:gd name="T8" fmla="*/ 658 w 705"/>
                <a:gd name="T9" fmla="*/ 446 h 1141"/>
                <a:gd name="T10" fmla="*/ 626 w 705"/>
                <a:gd name="T11" fmla="*/ 432 h 1141"/>
                <a:gd name="T12" fmla="*/ 592 w 705"/>
                <a:gd name="T13" fmla="*/ 426 h 1141"/>
                <a:gd name="T14" fmla="*/ 563 w 705"/>
                <a:gd name="T15" fmla="*/ 1 h 1141"/>
                <a:gd name="T16" fmla="*/ 521 w 705"/>
                <a:gd name="T17" fmla="*/ 7 h 1141"/>
                <a:gd name="T18" fmla="*/ 424 w 705"/>
                <a:gd name="T19" fmla="*/ 29 h 1141"/>
                <a:gd name="T20" fmla="*/ 340 w 705"/>
                <a:gd name="T21" fmla="*/ 72 h 1141"/>
                <a:gd name="T22" fmla="*/ 266 w 705"/>
                <a:gd name="T23" fmla="*/ 142 h 1141"/>
                <a:gd name="T24" fmla="*/ 200 w 705"/>
                <a:gd name="T25" fmla="*/ 247 h 1141"/>
                <a:gd name="T26" fmla="*/ 144 w 705"/>
                <a:gd name="T27" fmla="*/ 393 h 1141"/>
                <a:gd name="T28" fmla="*/ 118 w 705"/>
                <a:gd name="T29" fmla="*/ 605 h 1141"/>
                <a:gd name="T30" fmla="*/ 146 w 705"/>
                <a:gd name="T31" fmla="*/ 725 h 1141"/>
                <a:gd name="T32" fmla="*/ 199 w 705"/>
                <a:gd name="T33" fmla="*/ 824 h 1141"/>
                <a:gd name="T34" fmla="*/ 269 w 705"/>
                <a:gd name="T35" fmla="*/ 900 h 1141"/>
                <a:gd name="T36" fmla="*/ 352 w 705"/>
                <a:gd name="T37" fmla="*/ 951 h 1141"/>
                <a:gd name="T38" fmla="*/ 439 w 705"/>
                <a:gd name="T39" fmla="*/ 974 h 1141"/>
                <a:gd name="T40" fmla="*/ 469 w 705"/>
                <a:gd name="T41" fmla="*/ 946 h 1141"/>
                <a:gd name="T42" fmla="*/ 399 w 705"/>
                <a:gd name="T43" fmla="*/ 936 h 1141"/>
                <a:gd name="T44" fmla="*/ 317 w 705"/>
                <a:gd name="T45" fmla="*/ 898 h 1141"/>
                <a:gd name="T46" fmla="*/ 244 w 705"/>
                <a:gd name="T47" fmla="*/ 834 h 1141"/>
                <a:gd name="T48" fmla="*/ 187 w 705"/>
                <a:gd name="T49" fmla="*/ 745 h 1141"/>
                <a:gd name="T50" fmla="*/ 152 w 705"/>
                <a:gd name="T51" fmla="*/ 635 h 1141"/>
                <a:gd name="T52" fmla="*/ 145 w 705"/>
                <a:gd name="T53" fmla="*/ 538 h 1141"/>
                <a:gd name="T54" fmla="*/ 170 w 705"/>
                <a:gd name="T55" fmla="*/ 406 h 1141"/>
                <a:gd name="T56" fmla="*/ 222 w 705"/>
                <a:gd name="T57" fmla="*/ 270 h 1141"/>
                <a:gd name="T58" fmla="*/ 282 w 705"/>
                <a:gd name="T59" fmla="*/ 170 h 1141"/>
                <a:gd name="T60" fmla="*/ 348 w 705"/>
                <a:gd name="T61" fmla="*/ 102 h 1141"/>
                <a:gd name="T62" fmla="*/ 424 w 705"/>
                <a:gd name="T63" fmla="*/ 61 h 1141"/>
                <a:gd name="T64" fmla="*/ 511 w 705"/>
                <a:gd name="T65" fmla="*/ 38 h 1141"/>
                <a:gd name="T66" fmla="*/ 567 w 705"/>
                <a:gd name="T67" fmla="*/ 456 h 1141"/>
                <a:gd name="T68" fmla="*/ 585 w 705"/>
                <a:gd name="T69" fmla="*/ 455 h 1141"/>
                <a:gd name="T70" fmla="*/ 614 w 705"/>
                <a:gd name="T71" fmla="*/ 458 h 1141"/>
                <a:gd name="T72" fmla="*/ 640 w 705"/>
                <a:gd name="T73" fmla="*/ 470 h 1141"/>
                <a:gd name="T74" fmla="*/ 663 w 705"/>
                <a:gd name="T75" fmla="*/ 492 h 1141"/>
                <a:gd name="T76" fmla="*/ 675 w 705"/>
                <a:gd name="T77" fmla="*/ 530 h 1141"/>
                <a:gd name="T78" fmla="*/ 648 w 705"/>
                <a:gd name="T79" fmla="*/ 605 h 1141"/>
                <a:gd name="T80" fmla="*/ 591 w 705"/>
                <a:gd name="T81" fmla="*/ 634 h 1141"/>
                <a:gd name="T82" fmla="*/ 574 w 705"/>
                <a:gd name="T83" fmla="*/ 656 h 1141"/>
                <a:gd name="T84" fmla="*/ 604 w 705"/>
                <a:gd name="T85" fmla="*/ 842 h 1141"/>
                <a:gd name="T86" fmla="*/ 643 w 705"/>
                <a:gd name="T87" fmla="*/ 1082 h 1141"/>
                <a:gd name="T88" fmla="*/ 672 w 705"/>
                <a:gd name="T89" fmla="*/ 1078 h 1141"/>
                <a:gd name="T90" fmla="*/ 635 w 705"/>
                <a:gd name="T91" fmla="*/ 849 h 1141"/>
                <a:gd name="T92" fmla="*/ 604 w 705"/>
                <a:gd name="T93" fmla="*/ 675 h 114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05"/>
                <a:gd name="T142" fmla="*/ 0 h 1141"/>
                <a:gd name="T143" fmla="*/ 705 w 705"/>
                <a:gd name="T144" fmla="*/ 1141 h 114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05" h="1141">
                  <a:moveTo>
                    <a:pt x="602" y="658"/>
                  </a:moveTo>
                  <a:lnTo>
                    <a:pt x="627" y="650"/>
                  </a:lnTo>
                  <a:lnTo>
                    <a:pt x="649" y="637"/>
                  </a:lnTo>
                  <a:lnTo>
                    <a:pt x="667" y="623"/>
                  </a:lnTo>
                  <a:lnTo>
                    <a:pt x="682" y="606"/>
                  </a:lnTo>
                  <a:lnTo>
                    <a:pt x="692" y="588"/>
                  </a:lnTo>
                  <a:lnTo>
                    <a:pt x="699" y="569"/>
                  </a:lnTo>
                  <a:lnTo>
                    <a:pt x="704" y="549"/>
                  </a:lnTo>
                  <a:lnTo>
                    <a:pt x="705" y="530"/>
                  </a:lnTo>
                  <a:lnTo>
                    <a:pt x="702" y="510"/>
                  </a:lnTo>
                  <a:lnTo>
                    <a:pt x="698" y="493"/>
                  </a:lnTo>
                  <a:lnTo>
                    <a:pt x="688" y="477"/>
                  </a:lnTo>
                  <a:lnTo>
                    <a:pt x="675" y="461"/>
                  </a:lnTo>
                  <a:lnTo>
                    <a:pt x="666" y="454"/>
                  </a:lnTo>
                  <a:lnTo>
                    <a:pt x="658" y="446"/>
                  </a:lnTo>
                  <a:lnTo>
                    <a:pt x="648" y="441"/>
                  </a:lnTo>
                  <a:lnTo>
                    <a:pt x="637" y="435"/>
                  </a:lnTo>
                  <a:lnTo>
                    <a:pt x="626" y="432"/>
                  </a:lnTo>
                  <a:lnTo>
                    <a:pt x="615" y="429"/>
                  </a:lnTo>
                  <a:lnTo>
                    <a:pt x="604" y="427"/>
                  </a:lnTo>
                  <a:lnTo>
                    <a:pt x="592" y="426"/>
                  </a:lnTo>
                  <a:lnTo>
                    <a:pt x="571" y="0"/>
                  </a:lnTo>
                  <a:lnTo>
                    <a:pt x="568" y="0"/>
                  </a:lnTo>
                  <a:lnTo>
                    <a:pt x="563" y="1"/>
                  </a:lnTo>
                  <a:lnTo>
                    <a:pt x="559" y="2"/>
                  </a:lnTo>
                  <a:lnTo>
                    <a:pt x="556" y="2"/>
                  </a:lnTo>
                  <a:lnTo>
                    <a:pt x="521" y="7"/>
                  </a:lnTo>
                  <a:lnTo>
                    <a:pt x="487" y="12"/>
                  </a:lnTo>
                  <a:lnTo>
                    <a:pt x="456" y="19"/>
                  </a:lnTo>
                  <a:lnTo>
                    <a:pt x="424" y="29"/>
                  </a:lnTo>
                  <a:lnTo>
                    <a:pt x="395" y="41"/>
                  </a:lnTo>
                  <a:lnTo>
                    <a:pt x="367" y="55"/>
                  </a:lnTo>
                  <a:lnTo>
                    <a:pt x="340" y="72"/>
                  </a:lnTo>
                  <a:lnTo>
                    <a:pt x="314" y="92"/>
                  </a:lnTo>
                  <a:lnTo>
                    <a:pt x="289" y="116"/>
                  </a:lnTo>
                  <a:lnTo>
                    <a:pt x="266" y="142"/>
                  </a:lnTo>
                  <a:lnTo>
                    <a:pt x="243" y="173"/>
                  </a:lnTo>
                  <a:lnTo>
                    <a:pt x="221" y="208"/>
                  </a:lnTo>
                  <a:lnTo>
                    <a:pt x="200" y="247"/>
                  </a:lnTo>
                  <a:lnTo>
                    <a:pt x="181" y="291"/>
                  </a:lnTo>
                  <a:lnTo>
                    <a:pt x="162" y="340"/>
                  </a:lnTo>
                  <a:lnTo>
                    <a:pt x="144" y="393"/>
                  </a:lnTo>
                  <a:lnTo>
                    <a:pt x="0" y="533"/>
                  </a:lnTo>
                  <a:lnTo>
                    <a:pt x="116" y="561"/>
                  </a:lnTo>
                  <a:lnTo>
                    <a:pt x="118" y="605"/>
                  </a:lnTo>
                  <a:lnTo>
                    <a:pt x="124" y="647"/>
                  </a:lnTo>
                  <a:lnTo>
                    <a:pt x="134" y="687"/>
                  </a:lnTo>
                  <a:lnTo>
                    <a:pt x="146" y="725"/>
                  </a:lnTo>
                  <a:lnTo>
                    <a:pt x="162" y="760"/>
                  </a:lnTo>
                  <a:lnTo>
                    <a:pt x="179" y="792"/>
                  </a:lnTo>
                  <a:lnTo>
                    <a:pt x="199" y="824"/>
                  </a:lnTo>
                  <a:lnTo>
                    <a:pt x="221" y="852"/>
                  </a:lnTo>
                  <a:lnTo>
                    <a:pt x="244" y="877"/>
                  </a:lnTo>
                  <a:lnTo>
                    <a:pt x="269" y="900"/>
                  </a:lnTo>
                  <a:lnTo>
                    <a:pt x="296" y="920"/>
                  </a:lnTo>
                  <a:lnTo>
                    <a:pt x="323" y="936"/>
                  </a:lnTo>
                  <a:lnTo>
                    <a:pt x="352" y="951"/>
                  </a:lnTo>
                  <a:lnTo>
                    <a:pt x="381" y="962"/>
                  </a:lnTo>
                  <a:lnTo>
                    <a:pt x="410" y="969"/>
                  </a:lnTo>
                  <a:lnTo>
                    <a:pt x="439" y="974"/>
                  </a:lnTo>
                  <a:lnTo>
                    <a:pt x="435" y="1140"/>
                  </a:lnTo>
                  <a:lnTo>
                    <a:pt x="464" y="1141"/>
                  </a:lnTo>
                  <a:lnTo>
                    <a:pt x="469" y="946"/>
                  </a:lnTo>
                  <a:lnTo>
                    <a:pt x="454" y="945"/>
                  </a:lnTo>
                  <a:lnTo>
                    <a:pt x="427" y="943"/>
                  </a:lnTo>
                  <a:lnTo>
                    <a:pt x="399" y="936"/>
                  </a:lnTo>
                  <a:lnTo>
                    <a:pt x="371" y="927"/>
                  </a:lnTo>
                  <a:lnTo>
                    <a:pt x="343" y="913"/>
                  </a:lnTo>
                  <a:lnTo>
                    <a:pt x="317" y="898"/>
                  </a:lnTo>
                  <a:lnTo>
                    <a:pt x="291" y="880"/>
                  </a:lnTo>
                  <a:lnTo>
                    <a:pt x="267" y="858"/>
                  </a:lnTo>
                  <a:lnTo>
                    <a:pt x="244" y="834"/>
                  </a:lnTo>
                  <a:lnTo>
                    <a:pt x="222" y="807"/>
                  </a:lnTo>
                  <a:lnTo>
                    <a:pt x="204" y="777"/>
                  </a:lnTo>
                  <a:lnTo>
                    <a:pt x="187" y="745"/>
                  </a:lnTo>
                  <a:lnTo>
                    <a:pt x="173" y="710"/>
                  </a:lnTo>
                  <a:lnTo>
                    <a:pt x="161" y="674"/>
                  </a:lnTo>
                  <a:lnTo>
                    <a:pt x="152" y="635"/>
                  </a:lnTo>
                  <a:lnTo>
                    <a:pt x="147" y="594"/>
                  </a:lnTo>
                  <a:lnTo>
                    <a:pt x="145" y="550"/>
                  </a:lnTo>
                  <a:lnTo>
                    <a:pt x="145" y="538"/>
                  </a:lnTo>
                  <a:lnTo>
                    <a:pt x="59" y="518"/>
                  </a:lnTo>
                  <a:lnTo>
                    <a:pt x="169" y="410"/>
                  </a:lnTo>
                  <a:lnTo>
                    <a:pt x="170" y="406"/>
                  </a:lnTo>
                  <a:lnTo>
                    <a:pt x="187" y="355"/>
                  </a:lnTo>
                  <a:lnTo>
                    <a:pt x="204" y="311"/>
                  </a:lnTo>
                  <a:lnTo>
                    <a:pt x="222" y="270"/>
                  </a:lnTo>
                  <a:lnTo>
                    <a:pt x="242" y="232"/>
                  </a:lnTo>
                  <a:lnTo>
                    <a:pt x="261" y="199"/>
                  </a:lnTo>
                  <a:lnTo>
                    <a:pt x="282" y="170"/>
                  </a:lnTo>
                  <a:lnTo>
                    <a:pt x="302" y="144"/>
                  </a:lnTo>
                  <a:lnTo>
                    <a:pt x="325" y="122"/>
                  </a:lnTo>
                  <a:lnTo>
                    <a:pt x="348" y="102"/>
                  </a:lnTo>
                  <a:lnTo>
                    <a:pt x="372" y="86"/>
                  </a:lnTo>
                  <a:lnTo>
                    <a:pt x="398" y="72"/>
                  </a:lnTo>
                  <a:lnTo>
                    <a:pt x="424" y="61"/>
                  </a:lnTo>
                  <a:lnTo>
                    <a:pt x="452" y="52"/>
                  </a:lnTo>
                  <a:lnTo>
                    <a:pt x="481" y="44"/>
                  </a:lnTo>
                  <a:lnTo>
                    <a:pt x="511" y="38"/>
                  </a:lnTo>
                  <a:lnTo>
                    <a:pt x="543" y="34"/>
                  </a:lnTo>
                  <a:lnTo>
                    <a:pt x="565" y="456"/>
                  </a:lnTo>
                  <a:lnTo>
                    <a:pt x="567" y="456"/>
                  </a:lnTo>
                  <a:lnTo>
                    <a:pt x="574" y="455"/>
                  </a:lnTo>
                  <a:lnTo>
                    <a:pt x="582" y="455"/>
                  </a:lnTo>
                  <a:lnTo>
                    <a:pt x="585" y="455"/>
                  </a:lnTo>
                  <a:lnTo>
                    <a:pt x="595" y="455"/>
                  </a:lnTo>
                  <a:lnTo>
                    <a:pt x="604" y="456"/>
                  </a:lnTo>
                  <a:lnTo>
                    <a:pt x="614" y="458"/>
                  </a:lnTo>
                  <a:lnTo>
                    <a:pt x="624" y="462"/>
                  </a:lnTo>
                  <a:lnTo>
                    <a:pt x="632" y="466"/>
                  </a:lnTo>
                  <a:lnTo>
                    <a:pt x="640" y="470"/>
                  </a:lnTo>
                  <a:lnTo>
                    <a:pt x="647" y="475"/>
                  </a:lnTo>
                  <a:lnTo>
                    <a:pt x="654" y="481"/>
                  </a:lnTo>
                  <a:lnTo>
                    <a:pt x="663" y="492"/>
                  </a:lnTo>
                  <a:lnTo>
                    <a:pt x="669" y="504"/>
                  </a:lnTo>
                  <a:lnTo>
                    <a:pt x="672" y="518"/>
                  </a:lnTo>
                  <a:lnTo>
                    <a:pt x="675" y="530"/>
                  </a:lnTo>
                  <a:lnTo>
                    <a:pt x="673" y="561"/>
                  </a:lnTo>
                  <a:lnTo>
                    <a:pt x="664" y="585"/>
                  </a:lnTo>
                  <a:lnTo>
                    <a:pt x="648" y="605"/>
                  </a:lnTo>
                  <a:lnTo>
                    <a:pt x="629" y="618"/>
                  </a:lnTo>
                  <a:lnTo>
                    <a:pt x="608" y="628"/>
                  </a:lnTo>
                  <a:lnTo>
                    <a:pt x="591" y="634"/>
                  </a:lnTo>
                  <a:lnTo>
                    <a:pt x="578" y="636"/>
                  </a:lnTo>
                  <a:lnTo>
                    <a:pt x="573" y="637"/>
                  </a:lnTo>
                  <a:lnTo>
                    <a:pt x="574" y="656"/>
                  </a:lnTo>
                  <a:lnTo>
                    <a:pt x="582" y="699"/>
                  </a:lnTo>
                  <a:lnTo>
                    <a:pt x="592" y="765"/>
                  </a:lnTo>
                  <a:lnTo>
                    <a:pt x="604" y="842"/>
                  </a:lnTo>
                  <a:lnTo>
                    <a:pt x="618" y="926"/>
                  </a:lnTo>
                  <a:lnTo>
                    <a:pt x="632" y="1008"/>
                  </a:lnTo>
                  <a:lnTo>
                    <a:pt x="643" y="1082"/>
                  </a:lnTo>
                  <a:lnTo>
                    <a:pt x="652" y="1140"/>
                  </a:lnTo>
                  <a:lnTo>
                    <a:pt x="681" y="1136"/>
                  </a:lnTo>
                  <a:lnTo>
                    <a:pt x="672" y="1078"/>
                  </a:lnTo>
                  <a:lnTo>
                    <a:pt x="661" y="1007"/>
                  </a:lnTo>
                  <a:lnTo>
                    <a:pt x="648" y="929"/>
                  </a:lnTo>
                  <a:lnTo>
                    <a:pt x="635" y="849"/>
                  </a:lnTo>
                  <a:lnTo>
                    <a:pt x="623" y="777"/>
                  </a:lnTo>
                  <a:lnTo>
                    <a:pt x="612" y="716"/>
                  </a:lnTo>
                  <a:lnTo>
                    <a:pt x="604" y="675"/>
                  </a:lnTo>
                  <a:lnTo>
                    <a:pt x="602" y="6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396" name="Freeform 19"/>
            <p:cNvSpPr>
              <a:spLocks/>
            </p:cNvSpPr>
            <p:nvPr/>
          </p:nvSpPr>
          <p:spPr bwMode="auto">
            <a:xfrm>
              <a:off x="3428703" y="2330500"/>
              <a:ext cx="766167" cy="257324"/>
            </a:xfrm>
            <a:custGeom>
              <a:avLst/>
              <a:gdLst>
                <a:gd name="T0" fmla="*/ 396 w 396"/>
                <a:gd name="T1" fmla="*/ 62 h 133"/>
                <a:gd name="T2" fmla="*/ 394 w 396"/>
                <a:gd name="T3" fmla="*/ 61 h 133"/>
                <a:gd name="T4" fmla="*/ 386 w 396"/>
                <a:gd name="T5" fmla="*/ 59 h 133"/>
                <a:gd name="T6" fmla="*/ 372 w 396"/>
                <a:gd name="T7" fmla="*/ 56 h 133"/>
                <a:gd name="T8" fmla="*/ 354 w 396"/>
                <a:gd name="T9" fmla="*/ 52 h 133"/>
                <a:gd name="T10" fmla="*/ 334 w 396"/>
                <a:gd name="T11" fmla="*/ 47 h 133"/>
                <a:gd name="T12" fmla="*/ 311 w 396"/>
                <a:gd name="T13" fmla="*/ 42 h 133"/>
                <a:gd name="T14" fmla="*/ 286 w 396"/>
                <a:gd name="T15" fmla="*/ 38 h 133"/>
                <a:gd name="T16" fmla="*/ 261 w 396"/>
                <a:gd name="T17" fmla="*/ 31 h 133"/>
                <a:gd name="T18" fmla="*/ 234 w 396"/>
                <a:gd name="T19" fmla="*/ 25 h 133"/>
                <a:gd name="T20" fmla="*/ 209 w 396"/>
                <a:gd name="T21" fmla="*/ 21 h 133"/>
                <a:gd name="T22" fmla="*/ 185 w 396"/>
                <a:gd name="T23" fmla="*/ 15 h 133"/>
                <a:gd name="T24" fmla="*/ 162 w 396"/>
                <a:gd name="T25" fmla="*/ 10 h 133"/>
                <a:gd name="T26" fmla="*/ 142 w 396"/>
                <a:gd name="T27" fmla="*/ 6 h 133"/>
                <a:gd name="T28" fmla="*/ 127 w 396"/>
                <a:gd name="T29" fmla="*/ 2 h 133"/>
                <a:gd name="T30" fmla="*/ 115 w 396"/>
                <a:gd name="T31" fmla="*/ 1 h 133"/>
                <a:gd name="T32" fmla="*/ 107 w 396"/>
                <a:gd name="T33" fmla="*/ 0 h 133"/>
                <a:gd name="T34" fmla="*/ 87 w 396"/>
                <a:gd name="T35" fmla="*/ 0 h 133"/>
                <a:gd name="T36" fmla="*/ 67 w 396"/>
                <a:gd name="T37" fmla="*/ 2 h 133"/>
                <a:gd name="T38" fmla="*/ 49 w 396"/>
                <a:gd name="T39" fmla="*/ 7 h 133"/>
                <a:gd name="T40" fmla="*/ 34 w 396"/>
                <a:gd name="T41" fmla="*/ 15 h 133"/>
                <a:gd name="T42" fmla="*/ 20 w 396"/>
                <a:gd name="T43" fmla="*/ 23 h 133"/>
                <a:gd name="T44" fmla="*/ 9 w 396"/>
                <a:gd name="T45" fmla="*/ 33 h 133"/>
                <a:gd name="T46" fmla="*/ 2 w 396"/>
                <a:gd name="T47" fmla="*/ 45 h 133"/>
                <a:gd name="T48" fmla="*/ 0 w 396"/>
                <a:gd name="T49" fmla="*/ 58 h 133"/>
                <a:gd name="T50" fmla="*/ 1 w 396"/>
                <a:gd name="T51" fmla="*/ 71 h 133"/>
                <a:gd name="T52" fmla="*/ 6 w 396"/>
                <a:gd name="T53" fmla="*/ 84 h 133"/>
                <a:gd name="T54" fmla="*/ 14 w 396"/>
                <a:gd name="T55" fmla="*/ 97 h 133"/>
                <a:gd name="T56" fmla="*/ 25 w 396"/>
                <a:gd name="T57" fmla="*/ 108 h 133"/>
                <a:gd name="T58" fmla="*/ 40 w 396"/>
                <a:gd name="T59" fmla="*/ 117 h 133"/>
                <a:gd name="T60" fmla="*/ 56 w 396"/>
                <a:gd name="T61" fmla="*/ 125 h 133"/>
                <a:gd name="T62" fmla="*/ 75 w 396"/>
                <a:gd name="T63" fmla="*/ 131 h 133"/>
                <a:gd name="T64" fmla="*/ 95 w 396"/>
                <a:gd name="T65" fmla="*/ 133 h 133"/>
                <a:gd name="T66" fmla="*/ 102 w 396"/>
                <a:gd name="T67" fmla="*/ 133 h 133"/>
                <a:gd name="T68" fmla="*/ 116 w 396"/>
                <a:gd name="T69" fmla="*/ 131 h 133"/>
                <a:gd name="T70" fmla="*/ 133 w 396"/>
                <a:gd name="T71" fmla="*/ 128 h 133"/>
                <a:gd name="T72" fmla="*/ 152 w 396"/>
                <a:gd name="T73" fmla="*/ 125 h 133"/>
                <a:gd name="T74" fmla="*/ 176 w 396"/>
                <a:gd name="T75" fmla="*/ 121 h 133"/>
                <a:gd name="T76" fmla="*/ 200 w 396"/>
                <a:gd name="T77" fmla="*/ 116 h 133"/>
                <a:gd name="T78" fmla="*/ 227 w 396"/>
                <a:gd name="T79" fmla="*/ 110 h 133"/>
                <a:gd name="T80" fmla="*/ 254 w 396"/>
                <a:gd name="T81" fmla="*/ 105 h 133"/>
                <a:gd name="T82" fmla="*/ 280 w 396"/>
                <a:gd name="T83" fmla="*/ 99 h 133"/>
                <a:gd name="T84" fmla="*/ 306 w 396"/>
                <a:gd name="T85" fmla="*/ 94 h 133"/>
                <a:gd name="T86" fmla="*/ 330 w 396"/>
                <a:gd name="T87" fmla="*/ 90 h 133"/>
                <a:gd name="T88" fmla="*/ 350 w 396"/>
                <a:gd name="T89" fmla="*/ 85 h 133"/>
                <a:gd name="T90" fmla="*/ 369 w 396"/>
                <a:gd name="T91" fmla="*/ 81 h 133"/>
                <a:gd name="T92" fmla="*/ 382 w 396"/>
                <a:gd name="T93" fmla="*/ 79 h 133"/>
                <a:gd name="T94" fmla="*/ 390 w 396"/>
                <a:gd name="T95" fmla="*/ 77 h 133"/>
                <a:gd name="T96" fmla="*/ 394 w 396"/>
                <a:gd name="T97" fmla="*/ 76 h 133"/>
                <a:gd name="T98" fmla="*/ 396 w 396"/>
                <a:gd name="T99" fmla="*/ 62 h 13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96"/>
                <a:gd name="T151" fmla="*/ 0 h 133"/>
                <a:gd name="T152" fmla="*/ 396 w 396"/>
                <a:gd name="T153" fmla="*/ 133 h 13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96" h="133">
                  <a:moveTo>
                    <a:pt x="396" y="62"/>
                  </a:moveTo>
                  <a:lnTo>
                    <a:pt x="394" y="61"/>
                  </a:lnTo>
                  <a:lnTo>
                    <a:pt x="386" y="59"/>
                  </a:lnTo>
                  <a:lnTo>
                    <a:pt x="372" y="56"/>
                  </a:lnTo>
                  <a:lnTo>
                    <a:pt x="354" y="52"/>
                  </a:lnTo>
                  <a:lnTo>
                    <a:pt x="334" y="47"/>
                  </a:lnTo>
                  <a:lnTo>
                    <a:pt x="311" y="42"/>
                  </a:lnTo>
                  <a:lnTo>
                    <a:pt x="286" y="38"/>
                  </a:lnTo>
                  <a:lnTo>
                    <a:pt x="261" y="31"/>
                  </a:lnTo>
                  <a:lnTo>
                    <a:pt x="234" y="25"/>
                  </a:lnTo>
                  <a:lnTo>
                    <a:pt x="209" y="21"/>
                  </a:lnTo>
                  <a:lnTo>
                    <a:pt x="185" y="15"/>
                  </a:lnTo>
                  <a:lnTo>
                    <a:pt x="162" y="10"/>
                  </a:lnTo>
                  <a:lnTo>
                    <a:pt x="142" y="6"/>
                  </a:lnTo>
                  <a:lnTo>
                    <a:pt x="127" y="2"/>
                  </a:lnTo>
                  <a:lnTo>
                    <a:pt x="115" y="1"/>
                  </a:lnTo>
                  <a:lnTo>
                    <a:pt x="107" y="0"/>
                  </a:lnTo>
                  <a:lnTo>
                    <a:pt x="87" y="0"/>
                  </a:lnTo>
                  <a:lnTo>
                    <a:pt x="67" y="2"/>
                  </a:lnTo>
                  <a:lnTo>
                    <a:pt x="49" y="7"/>
                  </a:lnTo>
                  <a:lnTo>
                    <a:pt x="34" y="15"/>
                  </a:lnTo>
                  <a:lnTo>
                    <a:pt x="20" y="23"/>
                  </a:lnTo>
                  <a:lnTo>
                    <a:pt x="9" y="33"/>
                  </a:lnTo>
                  <a:lnTo>
                    <a:pt x="2" y="45"/>
                  </a:lnTo>
                  <a:lnTo>
                    <a:pt x="0" y="58"/>
                  </a:lnTo>
                  <a:lnTo>
                    <a:pt x="1" y="71"/>
                  </a:lnTo>
                  <a:lnTo>
                    <a:pt x="6" y="84"/>
                  </a:lnTo>
                  <a:lnTo>
                    <a:pt x="14" y="97"/>
                  </a:lnTo>
                  <a:lnTo>
                    <a:pt x="25" y="108"/>
                  </a:lnTo>
                  <a:lnTo>
                    <a:pt x="40" y="117"/>
                  </a:lnTo>
                  <a:lnTo>
                    <a:pt x="56" y="125"/>
                  </a:lnTo>
                  <a:lnTo>
                    <a:pt x="75" y="131"/>
                  </a:lnTo>
                  <a:lnTo>
                    <a:pt x="95" y="133"/>
                  </a:lnTo>
                  <a:lnTo>
                    <a:pt x="102" y="133"/>
                  </a:lnTo>
                  <a:lnTo>
                    <a:pt x="116" y="131"/>
                  </a:lnTo>
                  <a:lnTo>
                    <a:pt x="133" y="128"/>
                  </a:lnTo>
                  <a:lnTo>
                    <a:pt x="152" y="125"/>
                  </a:lnTo>
                  <a:lnTo>
                    <a:pt x="176" y="121"/>
                  </a:lnTo>
                  <a:lnTo>
                    <a:pt x="200" y="116"/>
                  </a:lnTo>
                  <a:lnTo>
                    <a:pt x="227" y="110"/>
                  </a:lnTo>
                  <a:lnTo>
                    <a:pt x="254" y="105"/>
                  </a:lnTo>
                  <a:lnTo>
                    <a:pt x="280" y="99"/>
                  </a:lnTo>
                  <a:lnTo>
                    <a:pt x="306" y="94"/>
                  </a:lnTo>
                  <a:lnTo>
                    <a:pt x="330" y="90"/>
                  </a:lnTo>
                  <a:lnTo>
                    <a:pt x="350" y="85"/>
                  </a:lnTo>
                  <a:lnTo>
                    <a:pt x="369" y="81"/>
                  </a:lnTo>
                  <a:lnTo>
                    <a:pt x="382" y="79"/>
                  </a:lnTo>
                  <a:lnTo>
                    <a:pt x="390" y="77"/>
                  </a:lnTo>
                  <a:lnTo>
                    <a:pt x="394" y="76"/>
                  </a:lnTo>
                  <a:lnTo>
                    <a:pt x="396"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397" name="Freeform 20"/>
            <p:cNvSpPr>
              <a:spLocks/>
            </p:cNvSpPr>
            <p:nvPr/>
          </p:nvSpPr>
          <p:spPr bwMode="auto">
            <a:xfrm>
              <a:off x="3556397" y="2405955"/>
              <a:ext cx="90934" cy="90934"/>
            </a:xfrm>
            <a:custGeom>
              <a:avLst/>
              <a:gdLst>
                <a:gd name="T0" fmla="*/ 24 w 47"/>
                <a:gd name="T1" fmla="*/ 47 h 47"/>
                <a:gd name="T2" fmla="*/ 33 w 47"/>
                <a:gd name="T3" fmla="*/ 45 h 47"/>
                <a:gd name="T4" fmla="*/ 40 w 47"/>
                <a:gd name="T5" fmla="*/ 40 h 47"/>
                <a:gd name="T6" fmla="*/ 45 w 47"/>
                <a:gd name="T7" fmla="*/ 32 h 47"/>
                <a:gd name="T8" fmla="*/ 47 w 47"/>
                <a:gd name="T9" fmla="*/ 23 h 47"/>
                <a:gd name="T10" fmla="*/ 45 w 47"/>
                <a:gd name="T11" fmla="*/ 13 h 47"/>
                <a:gd name="T12" fmla="*/ 40 w 47"/>
                <a:gd name="T13" fmla="*/ 6 h 47"/>
                <a:gd name="T14" fmla="*/ 33 w 47"/>
                <a:gd name="T15" fmla="*/ 1 h 47"/>
                <a:gd name="T16" fmla="*/ 24 w 47"/>
                <a:gd name="T17" fmla="*/ 0 h 47"/>
                <a:gd name="T18" fmla="*/ 15 w 47"/>
                <a:gd name="T19" fmla="*/ 1 h 47"/>
                <a:gd name="T20" fmla="*/ 7 w 47"/>
                <a:gd name="T21" fmla="*/ 6 h 47"/>
                <a:gd name="T22" fmla="*/ 3 w 47"/>
                <a:gd name="T23" fmla="*/ 13 h 47"/>
                <a:gd name="T24" fmla="*/ 0 w 47"/>
                <a:gd name="T25" fmla="*/ 23 h 47"/>
                <a:gd name="T26" fmla="*/ 3 w 47"/>
                <a:gd name="T27" fmla="*/ 32 h 47"/>
                <a:gd name="T28" fmla="*/ 7 w 47"/>
                <a:gd name="T29" fmla="*/ 40 h 47"/>
                <a:gd name="T30" fmla="*/ 15 w 47"/>
                <a:gd name="T31" fmla="*/ 45 h 47"/>
                <a:gd name="T32" fmla="*/ 24 w 47"/>
                <a:gd name="T33" fmla="*/ 47 h 4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47"/>
                <a:gd name="T53" fmla="*/ 47 w 47"/>
                <a:gd name="T54" fmla="*/ 47 h 4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47">
                  <a:moveTo>
                    <a:pt x="24" y="47"/>
                  </a:moveTo>
                  <a:lnTo>
                    <a:pt x="33" y="45"/>
                  </a:lnTo>
                  <a:lnTo>
                    <a:pt x="40" y="40"/>
                  </a:lnTo>
                  <a:lnTo>
                    <a:pt x="45" y="32"/>
                  </a:lnTo>
                  <a:lnTo>
                    <a:pt x="47" y="23"/>
                  </a:lnTo>
                  <a:lnTo>
                    <a:pt x="45" y="13"/>
                  </a:lnTo>
                  <a:lnTo>
                    <a:pt x="40" y="6"/>
                  </a:lnTo>
                  <a:lnTo>
                    <a:pt x="33" y="1"/>
                  </a:lnTo>
                  <a:lnTo>
                    <a:pt x="24" y="0"/>
                  </a:lnTo>
                  <a:lnTo>
                    <a:pt x="15" y="1"/>
                  </a:lnTo>
                  <a:lnTo>
                    <a:pt x="7" y="6"/>
                  </a:lnTo>
                  <a:lnTo>
                    <a:pt x="3" y="13"/>
                  </a:lnTo>
                  <a:lnTo>
                    <a:pt x="0" y="23"/>
                  </a:lnTo>
                  <a:lnTo>
                    <a:pt x="3" y="32"/>
                  </a:lnTo>
                  <a:lnTo>
                    <a:pt x="7" y="40"/>
                  </a:lnTo>
                  <a:lnTo>
                    <a:pt x="15" y="45"/>
                  </a:lnTo>
                  <a:lnTo>
                    <a:pt x="24"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398" name="Freeform 21"/>
            <p:cNvSpPr>
              <a:spLocks/>
            </p:cNvSpPr>
            <p:nvPr/>
          </p:nvSpPr>
          <p:spPr bwMode="auto">
            <a:xfrm flipV="1">
              <a:off x="3519637" y="2754213"/>
              <a:ext cx="228302" cy="176064"/>
            </a:xfrm>
            <a:custGeom>
              <a:avLst/>
              <a:gdLst>
                <a:gd name="T0" fmla="*/ 68 w 118"/>
                <a:gd name="T1" fmla="*/ 0 h 91"/>
                <a:gd name="T2" fmla="*/ 63 w 118"/>
                <a:gd name="T3" fmla="*/ 0 h 91"/>
                <a:gd name="T4" fmla="*/ 59 w 118"/>
                <a:gd name="T5" fmla="*/ 0 h 91"/>
                <a:gd name="T6" fmla="*/ 54 w 118"/>
                <a:gd name="T7" fmla="*/ 1 h 91"/>
                <a:gd name="T8" fmla="*/ 49 w 118"/>
                <a:gd name="T9" fmla="*/ 3 h 91"/>
                <a:gd name="T10" fmla="*/ 45 w 118"/>
                <a:gd name="T11" fmla="*/ 4 h 91"/>
                <a:gd name="T12" fmla="*/ 41 w 118"/>
                <a:gd name="T13" fmla="*/ 6 h 91"/>
                <a:gd name="T14" fmla="*/ 36 w 118"/>
                <a:gd name="T15" fmla="*/ 9 h 91"/>
                <a:gd name="T16" fmla="*/ 31 w 118"/>
                <a:gd name="T17" fmla="*/ 12 h 91"/>
                <a:gd name="T18" fmla="*/ 19 w 118"/>
                <a:gd name="T19" fmla="*/ 24 h 91"/>
                <a:gd name="T20" fmla="*/ 11 w 118"/>
                <a:gd name="T21" fmla="*/ 40 h 91"/>
                <a:gd name="T22" fmla="*/ 3 w 118"/>
                <a:gd name="T23" fmla="*/ 58 h 91"/>
                <a:gd name="T24" fmla="*/ 0 w 118"/>
                <a:gd name="T25" fmla="*/ 78 h 91"/>
                <a:gd name="T26" fmla="*/ 20 w 118"/>
                <a:gd name="T27" fmla="*/ 80 h 91"/>
                <a:gd name="T28" fmla="*/ 23 w 118"/>
                <a:gd name="T29" fmla="*/ 64 h 91"/>
                <a:gd name="T30" fmla="*/ 29 w 118"/>
                <a:gd name="T31" fmla="*/ 50 h 91"/>
                <a:gd name="T32" fmla="*/ 36 w 118"/>
                <a:gd name="T33" fmla="*/ 38 h 91"/>
                <a:gd name="T34" fmla="*/ 45 w 118"/>
                <a:gd name="T35" fmla="*/ 28 h 91"/>
                <a:gd name="T36" fmla="*/ 48 w 118"/>
                <a:gd name="T37" fmla="*/ 25 h 91"/>
                <a:gd name="T38" fmla="*/ 53 w 118"/>
                <a:gd name="T39" fmla="*/ 22 h 91"/>
                <a:gd name="T40" fmla="*/ 59 w 118"/>
                <a:gd name="T41" fmla="*/ 21 h 91"/>
                <a:gd name="T42" fmla="*/ 65 w 118"/>
                <a:gd name="T43" fmla="*/ 21 h 91"/>
                <a:gd name="T44" fmla="*/ 72 w 118"/>
                <a:gd name="T45" fmla="*/ 23 h 91"/>
                <a:gd name="T46" fmla="*/ 80 w 118"/>
                <a:gd name="T47" fmla="*/ 28 h 91"/>
                <a:gd name="T48" fmla="*/ 86 w 118"/>
                <a:gd name="T49" fmla="*/ 34 h 91"/>
                <a:gd name="T50" fmla="*/ 91 w 118"/>
                <a:gd name="T51" fmla="*/ 42 h 91"/>
                <a:gd name="T52" fmla="*/ 95 w 118"/>
                <a:gd name="T53" fmla="*/ 53 h 91"/>
                <a:gd name="T54" fmla="*/ 98 w 118"/>
                <a:gd name="T55" fmla="*/ 64 h 91"/>
                <a:gd name="T56" fmla="*/ 98 w 118"/>
                <a:gd name="T57" fmla="*/ 76 h 91"/>
                <a:gd name="T58" fmla="*/ 98 w 118"/>
                <a:gd name="T59" fmla="*/ 88 h 91"/>
                <a:gd name="T60" fmla="*/ 118 w 118"/>
                <a:gd name="T61" fmla="*/ 91 h 91"/>
                <a:gd name="T62" fmla="*/ 118 w 118"/>
                <a:gd name="T63" fmla="*/ 74 h 91"/>
                <a:gd name="T64" fmla="*/ 117 w 118"/>
                <a:gd name="T65" fmla="*/ 57 h 91"/>
                <a:gd name="T66" fmla="*/ 114 w 118"/>
                <a:gd name="T67" fmla="*/ 42 h 91"/>
                <a:gd name="T68" fmla="*/ 107 w 118"/>
                <a:gd name="T69" fmla="*/ 29 h 91"/>
                <a:gd name="T70" fmla="*/ 100 w 118"/>
                <a:gd name="T71" fmla="*/ 18 h 91"/>
                <a:gd name="T72" fmla="*/ 91 w 118"/>
                <a:gd name="T73" fmla="*/ 9 h 91"/>
                <a:gd name="T74" fmla="*/ 80 w 118"/>
                <a:gd name="T75" fmla="*/ 3 h 91"/>
                <a:gd name="T76" fmla="*/ 68 w 118"/>
                <a:gd name="T77" fmla="*/ 0 h 9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8"/>
                <a:gd name="T118" fmla="*/ 0 h 91"/>
                <a:gd name="T119" fmla="*/ 118 w 118"/>
                <a:gd name="T120" fmla="*/ 91 h 9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8" h="91">
                  <a:moveTo>
                    <a:pt x="68" y="0"/>
                  </a:moveTo>
                  <a:lnTo>
                    <a:pt x="63" y="0"/>
                  </a:lnTo>
                  <a:lnTo>
                    <a:pt x="59" y="0"/>
                  </a:lnTo>
                  <a:lnTo>
                    <a:pt x="54" y="1"/>
                  </a:lnTo>
                  <a:lnTo>
                    <a:pt x="49" y="3"/>
                  </a:lnTo>
                  <a:lnTo>
                    <a:pt x="45" y="4"/>
                  </a:lnTo>
                  <a:lnTo>
                    <a:pt x="41" y="6"/>
                  </a:lnTo>
                  <a:lnTo>
                    <a:pt x="36" y="9"/>
                  </a:lnTo>
                  <a:lnTo>
                    <a:pt x="31" y="12"/>
                  </a:lnTo>
                  <a:lnTo>
                    <a:pt x="19" y="24"/>
                  </a:lnTo>
                  <a:lnTo>
                    <a:pt x="11" y="40"/>
                  </a:lnTo>
                  <a:lnTo>
                    <a:pt x="3" y="58"/>
                  </a:lnTo>
                  <a:lnTo>
                    <a:pt x="0" y="78"/>
                  </a:lnTo>
                  <a:lnTo>
                    <a:pt x="20" y="80"/>
                  </a:lnTo>
                  <a:lnTo>
                    <a:pt x="23" y="64"/>
                  </a:lnTo>
                  <a:lnTo>
                    <a:pt x="29" y="50"/>
                  </a:lnTo>
                  <a:lnTo>
                    <a:pt x="36" y="38"/>
                  </a:lnTo>
                  <a:lnTo>
                    <a:pt x="45" y="28"/>
                  </a:lnTo>
                  <a:lnTo>
                    <a:pt x="48" y="25"/>
                  </a:lnTo>
                  <a:lnTo>
                    <a:pt x="53" y="22"/>
                  </a:lnTo>
                  <a:lnTo>
                    <a:pt x="59" y="21"/>
                  </a:lnTo>
                  <a:lnTo>
                    <a:pt x="65" y="21"/>
                  </a:lnTo>
                  <a:lnTo>
                    <a:pt x="72" y="23"/>
                  </a:lnTo>
                  <a:lnTo>
                    <a:pt x="80" y="28"/>
                  </a:lnTo>
                  <a:lnTo>
                    <a:pt x="86" y="34"/>
                  </a:lnTo>
                  <a:lnTo>
                    <a:pt x="91" y="42"/>
                  </a:lnTo>
                  <a:lnTo>
                    <a:pt x="95" y="53"/>
                  </a:lnTo>
                  <a:lnTo>
                    <a:pt x="98" y="64"/>
                  </a:lnTo>
                  <a:lnTo>
                    <a:pt x="98" y="76"/>
                  </a:lnTo>
                  <a:lnTo>
                    <a:pt x="98" y="88"/>
                  </a:lnTo>
                  <a:lnTo>
                    <a:pt x="118" y="91"/>
                  </a:lnTo>
                  <a:lnTo>
                    <a:pt x="118" y="74"/>
                  </a:lnTo>
                  <a:lnTo>
                    <a:pt x="117" y="57"/>
                  </a:lnTo>
                  <a:lnTo>
                    <a:pt x="114" y="42"/>
                  </a:lnTo>
                  <a:lnTo>
                    <a:pt x="107" y="29"/>
                  </a:lnTo>
                  <a:lnTo>
                    <a:pt x="100" y="18"/>
                  </a:lnTo>
                  <a:lnTo>
                    <a:pt x="91" y="9"/>
                  </a:lnTo>
                  <a:lnTo>
                    <a:pt x="80" y="3"/>
                  </a:lnTo>
                  <a:lnTo>
                    <a:pt x="6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399" name="Freeform 22"/>
            <p:cNvSpPr>
              <a:spLocks/>
            </p:cNvSpPr>
            <p:nvPr/>
          </p:nvSpPr>
          <p:spPr bwMode="auto">
            <a:xfrm>
              <a:off x="3569941" y="2167979"/>
              <a:ext cx="181868" cy="119955"/>
            </a:xfrm>
            <a:custGeom>
              <a:avLst/>
              <a:gdLst>
                <a:gd name="T0" fmla="*/ 81 w 94"/>
                <a:gd name="T1" fmla="*/ 0 h 62"/>
                <a:gd name="T2" fmla="*/ 0 w 94"/>
                <a:gd name="T3" fmla="*/ 36 h 62"/>
                <a:gd name="T4" fmla="*/ 11 w 94"/>
                <a:gd name="T5" fmla="*/ 62 h 62"/>
                <a:gd name="T6" fmla="*/ 94 w 94"/>
                <a:gd name="T7" fmla="*/ 27 h 62"/>
                <a:gd name="T8" fmla="*/ 81 w 94"/>
                <a:gd name="T9" fmla="*/ 0 h 62"/>
                <a:gd name="T10" fmla="*/ 0 60000 65536"/>
                <a:gd name="T11" fmla="*/ 0 60000 65536"/>
                <a:gd name="T12" fmla="*/ 0 60000 65536"/>
                <a:gd name="T13" fmla="*/ 0 60000 65536"/>
                <a:gd name="T14" fmla="*/ 0 60000 65536"/>
                <a:gd name="T15" fmla="*/ 0 w 94"/>
                <a:gd name="T16" fmla="*/ 0 h 62"/>
                <a:gd name="T17" fmla="*/ 94 w 94"/>
                <a:gd name="T18" fmla="*/ 62 h 62"/>
              </a:gdLst>
              <a:ahLst/>
              <a:cxnLst>
                <a:cxn ang="T10">
                  <a:pos x="T0" y="T1"/>
                </a:cxn>
                <a:cxn ang="T11">
                  <a:pos x="T2" y="T3"/>
                </a:cxn>
                <a:cxn ang="T12">
                  <a:pos x="T4" y="T5"/>
                </a:cxn>
                <a:cxn ang="T13">
                  <a:pos x="T6" y="T7"/>
                </a:cxn>
                <a:cxn ang="T14">
                  <a:pos x="T8" y="T9"/>
                </a:cxn>
              </a:cxnLst>
              <a:rect l="T15" t="T16" r="T17" b="T18"/>
              <a:pathLst>
                <a:path w="94" h="62">
                  <a:moveTo>
                    <a:pt x="81" y="0"/>
                  </a:moveTo>
                  <a:lnTo>
                    <a:pt x="0" y="36"/>
                  </a:lnTo>
                  <a:lnTo>
                    <a:pt x="11" y="62"/>
                  </a:lnTo>
                  <a:lnTo>
                    <a:pt x="94" y="27"/>
                  </a:lnTo>
                  <a:lnTo>
                    <a:pt x="8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00" name="Freeform 23"/>
            <p:cNvSpPr>
              <a:spLocks/>
            </p:cNvSpPr>
            <p:nvPr/>
          </p:nvSpPr>
          <p:spPr bwMode="auto">
            <a:xfrm>
              <a:off x="3821460" y="1606897"/>
              <a:ext cx="833884" cy="1048643"/>
            </a:xfrm>
            <a:custGeom>
              <a:avLst/>
              <a:gdLst>
                <a:gd name="T0" fmla="*/ 411 w 431"/>
                <a:gd name="T1" fmla="*/ 122 h 542"/>
                <a:gd name="T2" fmla="*/ 401 w 431"/>
                <a:gd name="T3" fmla="*/ 104 h 542"/>
                <a:gd name="T4" fmla="*/ 389 w 431"/>
                <a:gd name="T5" fmla="*/ 87 h 542"/>
                <a:gd name="T6" fmla="*/ 377 w 431"/>
                <a:gd name="T7" fmla="*/ 73 h 542"/>
                <a:gd name="T8" fmla="*/ 363 w 431"/>
                <a:gd name="T9" fmla="*/ 61 h 542"/>
                <a:gd name="T10" fmla="*/ 348 w 431"/>
                <a:gd name="T11" fmla="*/ 50 h 542"/>
                <a:gd name="T12" fmla="*/ 331 w 431"/>
                <a:gd name="T13" fmla="*/ 40 h 542"/>
                <a:gd name="T14" fmla="*/ 313 w 431"/>
                <a:gd name="T15" fmla="*/ 34 h 542"/>
                <a:gd name="T16" fmla="*/ 295 w 431"/>
                <a:gd name="T17" fmla="*/ 29 h 542"/>
                <a:gd name="T18" fmla="*/ 290 w 431"/>
                <a:gd name="T19" fmla="*/ 27 h 542"/>
                <a:gd name="T20" fmla="*/ 283 w 431"/>
                <a:gd name="T21" fmla="*/ 23 h 542"/>
                <a:gd name="T22" fmla="*/ 273 w 431"/>
                <a:gd name="T23" fmla="*/ 18 h 542"/>
                <a:gd name="T24" fmla="*/ 260 w 431"/>
                <a:gd name="T25" fmla="*/ 15 h 542"/>
                <a:gd name="T26" fmla="*/ 245 w 431"/>
                <a:gd name="T27" fmla="*/ 10 h 542"/>
                <a:gd name="T28" fmla="*/ 228 w 431"/>
                <a:gd name="T29" fmla="*/ 6 h 542"/>
                <a:gd name="T30" fmla="*/ 210 w 431"/>
                <a:gd name="T31" fmla="*/ 2 h 542"/>
                <a:gd name="T32" fmla="*/ 190 w 431"/>
                <a:gd name="T33" fmla="*/ 0 h 542"/>
                <a:gd name="T34" fmla="*/ 169 w 431"/>
                <a:gd name="T35" fmla="*/ 0 h 542"/>
                <a:gd name="T36" fmla="*/ 146 w 431"/>
                <a:gd name="T37" fmla="*/ 1 h 542"/>
                <a:gd name="T38" fmla="*/ 123 w 431"/>
                <a:gd name="T39" fmla="*/ 5 h 542"/>
                <a:gd name="T40" fmla="*/ 99 w 431"/>
                <a:gd name="T41" fmla="*/ 12 h 542"/>
                <a:gd name="T42" fmla="*/ 74 w 431"/>
                <a:gd name="T43" fmla="*/ 22 h 542"/>
                <a:gd name="T44" fmla="*/ 49 w 431"/>
                <a:gd name="T45" fmla="*/ 35 h 542"/>
                <a:gd name="T46" fmla="*/ 24 w 431"/>
                <a:gd name="T47" fmla="*/ 52 h 542"/>
                <a:gd name="T48" fmla="*/ 0 w 431"/>
                <a:gd name="T49" fmla="*/ 74 h 542"/>
                <a:gd name="T50" fmla="*/ 13 w 431"/>
                <a:gd name="T51" fmla="*/ 94 h 542"/>
                <a:gd name="T52" fmla="*/ 31 w 431"/>
                <a:gd name="T53" fmla="*/ 90 h 542"/>
                <a:gd name="T54" fmla="*/ 51 w 431"/>
                <a:gd name="T55" fmla="*/ 84 h 542"/>
                <a:gd name="T56" fmla="*/ 70 w 431"/>
                <a:gd name="T57" fmla="*/ 80 h 542"/>
                <a:gd name="T58" fmla="*/ 89 w 431"/>
                <a:gd name="T59" fmla="*/ 75 h 542"/>
                <a:gd name="T60" fmla="*/ 109 w 431"/>
                <a:gd name="T61" fmla="*/ 73 h 542"/>
                <a:gd name="T62" fmla="*/ 127 w 431"/>
                <a:gd name="T63" fmla="*/ 71 h 542"/>
                <a:gd name="T64" fmla="*/ 143 w 431"/>
                <a:gd name="T65" fmla="*/ 71 h 542"/>
                <a:gd name="T66" fmla="*/ 155 w 431"/>
                <a:gd name="T67" fmla="*/ 74 h 542"/>
                <a:gd name="T68" fmla="*/ 143 w 431"/>
                <a:gd name="T69" fmla="*/ 92 h 542"/>
                <a:gd name="T70" fmla="*/ 128 w 431"/>
                <a:gd name="T71" fmla="*/ 117 h 542"/>
                <a:gd name="T72" fmla="*/ 116 w 431"/>
                <a:gd name="T73" fmla="*/ 150 h 542"/>
                <a:gd name="T74" fmla="*/ 108 w 431"/>
                <a:gd name="T75" fmla="*/ 189 h 542"/>
                <a:gd name="T76" fmla="*/ 104 w 431"/>
                <a:gd name="T77" fmla="*/ 234 h 542"/>
                <a:gd name="T78" fmla="*/ 111 w 431"/>
                <a:gd name="T79" fmla="*/ 284 h 542"/>
                <a:gd name="T80" fmla="*/ 129 w 431"/>
                <a:gd name="T81" fmla="*/ 340 h 542"/>
                <a:gd name="T82" fmla="*/ 161 w 431"/>
                <a:gd name="T83" fmla="*/ 399 h 542"/>
                <a:gd name="T84" fmla="*/ 103 w 431"/>
                <a:gd name="T85" fmla="*/ 502 h 542"/>
                <a:gd name="T86" fmla="*/ 168 w 431"/>
                <a:gd name="T87" fmla="*/ 542 h 542"/>
                <a:gd name="T88" fmla="*/ 206 w 431"/>
                <a:gd name="T89" fmla="*/ 473 h 542"/>
                <a:gd name="T90" fmla="*/ 277 w 431"/>
                <a:gd name="T91" fmla="*/ 501 h 542"/>
                <a:gd name="T92" fmla="*/ 283 w 431"/>
                <a:gd name="T93" fmla="*/ 496 h 542"/>
                <a:gd name="T94" fmla="*/ 287 w 431"/>
                <a:gd name="T95" fmla="*/ 493 h 542"/>
                <a:gd name="T96" fmla="*/ 295 w 431"/>
                <a:gd name="T97" fmla="*/ 485 h 542"/>
                <a:gd name="T98" fmla="*/ 306 w 431"/>
                <a:gd name="T99" fmla="*/ 473 h 542"/>
                <a:gd name="T100" fmla="*/ 322 w 431"/>
                <a:gd name="T101" fmla="*/ 456 h 542"/>
                <a:gd name="T102" fmla="*/ 339 w 431"/>
                <a:gd name="T103" fmla="*/ 437 h 542"/>
                <a:gd name="T104" fmla="*/ 357 w 431"/>
                <a:gd name="T105" fmla="*/ 413 h 542"/>
                <a:gd name="T106" fmla="*/ 376 w 431"/>
                <a:gd name="T107" fmla="*/ 384 h 542"/>
                <a:gd name="T108" fmla="*/ 395 w 431"/>
                <a:gd name="T109" fmla="*/ 352 h 542"/>
                <a:gd name="T110" fmla="*/ 409 w 431"/>
                <a:gd name="T111" fmla="*/ 323 h 542"/>
                <a:gd name="T112" fmla="*/ 420 w 431"/>
                <a:gd name="T113" fmla="*/ 294 h 542"/>
                <a:gd name="T114" fmla="*/ 427 w 431"/>
                <a:gd name="T115" fmla="*/ 264 h 542"/>
                <a:gd name="T116" fmla="*/ 431 w 431"/>
                <a:gd name="T117" fmla="*/ 234 h 542"/>
                <a:gd name="T118" fmla="*/ 431 w 431"/>
                <a:gd name="T119" fmla="*/ 205 h 542"/>
                <a:gd name="T120" fmla="*/ 428 w 431"/>
                <a:gd name="T121" fmla="*/ 175 h 542"/>
                <a:gd name="T122" fmla="*/ 421 w 431"/>
                <a:gd name="T123" fmla="*/ 149 h 542"/>
                <a:gd name="T124" fmla="*/ 411 w 431"/>
                <a:gd name="T125" fmla="*/ 122 h 54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31"/>
                <a:gd name="T190" fmla="*/ 0 h 542"/>
                <a:gd name="T191" fmla="*/ 431 w 431"/>
                <a:gd name="T192" fmla="*/ 542 h 54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31" h="542">
                  <a:moveTo>
                    <a:pt x="411" y="122"/>
                  </a:moveTo>
                  <a:lnTo>
                    <a:pt x="401" y="104"/>
                  </a:lnTo>
                  <a:lnTo>
                    <a:pt x="389" y="87"/>
                  </a:lnTo>
                  <a:lnTo>
                    <a:pt x="377" y="73"/>
                  </a:lnTo>
                  <a:lnTo>
                    <a:pt x="363" y="61"/>
                  </a:lnTo>
                  <a:lnTo>
                    <a:pt x="348" y="50"/>
                  </a:lnTo>
                  <a:lnTo>
                    <a:pt x="331" y="40"/>
                  </a:lnTo>
                  <a:lnTo>
                    <a:pt x="313" y="34"/>
                  </a:lnTo>
                  <a:lnTo>
                    <a:pt x="295" y="29"/>
                  </a:lnTo>
                  <a:lnTo>
                    <a:pt x="290" y="27"/>
                  </a:lnTo>
                  <a:lnTo>
                    <a:pt x="283" y="23"/>
                  </a:lnTo>
                  <a:lnTo>
                    <a:pt x="273" y="18"/>
                  </a:lnTo>
                  <a:lnTo>
                    <a:pt x="260" y="15"/>
                  </a:lnTo>
                  <a:lnTo>
                    <a:pt x="245" y="10"/>
                  </a:lnTo>
                  <a:lnTo>
                    <a:pt x="228" y="6"/>
                  </a:lnTo>
                  <a:lnTo>
                    <a:pt x="210" y="2"/>
                  </a:lnTo>
                  <a:lnTo>
                    <a:pt x="190" y="0"/>
                  </a:lnTo>
                  <a:lnTo>
                    <a:pt x="169" y="0"/>
                  </a:lnTo>
                  <a:lnTo>
                    <a:pt x="146" y="1"/>
                  </a:lnTo>
                  <a:lnTo>
                    <a:pt x="123" y="5"/>
                  </a:lnTo>
                  <a:lnTo>
                    <a:pt x="99" y="12"/>
                  </a:lnTo>
                  <a:lnTo>
                    <a:pt x="74" y="22"/>
                  </a:lnTo>
                  <a:lnTo>
                    <a:pt x="49" y="35"/>
                  </a:lnTo>
                  <a:lnTo>
                    <a:pt x="24" y="52"/>
                  </a:lnTo>
                  <a:lnTo>
                    <a:pt x="0" y="74"/>
                  </a:lnTo>
                  <a:lnTo>
                    <a:pt x="13" y="94"/>
                  </a:lnTo>
                  <a:lnTo>
                    <a:pt x="31" y="90"/>
                  </a:lnTo>
                  <a:lnTo>
                    <a:pt x="51" y="84"/>
                  </a:lnTo>
                  <a:lnTo>
                    <a:pt x="70" y="80"/>
                  </a:lnTo>
                  <a:lnTo>
                    <a:pt x="89" y="75"/>
                  </a:lnTo>
                  <a:lnTo>
                    <a:pt x="109" y="73"/>
                  </a:lnTo>
                  <a:lnTo>
                    <a:pt x="127" y="71"/>
                  </a:lnTo>
                  <a:lnTo>
                    <a:pt x="143" y="71"/>
                  </a:lnTo>
                  <a:lnTo>
                    <a:pt x="155" y="74"/>
                  </a:lnTo>
                  <a:lnTo>
                    <a:pt x="143" y="92"/>
                  </a:lnTo>
                  <a:lnTo>
                    <a:pt x="128" y="117"/>
                  </a:lnTo>
                  <a:lnTo>
                    <a:pt x="116" y="150"/>
                  </a:lnTo>
                  <a:lnTo>
                    <a:pt x="108" y="189"/>
                  </a:lnTo>
                  <a:lnTo>
                    <a:pt x="104" y="234"/>
                  </a:lnTo>
                  <a:lnTo>
                    <a:pt x="111" y="284"/>
                  </a:lnTo>
                  <a:lnTo>
                    <a:pt x="129" y="340"/>
                  </a:lnTo>
                  <a:lnTo>
                    <a:pt x="161" y="399"/>
                  </a:lnTo>
                  <a:lnTo>
                    <a:pt x="103" y="502"/>
                  </a:lnTo>
                  <a:lnTo>
                    <a:pt x="168" y="542"/>
                  </a:lnTo>
                  <a:lnTo>
                    <a:pt x="206" y="473"/>
                  </a:lnTo>
                  <a:lnTo>
                    <a:pt x="277" y="501"/>
                  </a:lnTo>
                  <a:lnTo>
                    <a:pt x="283" y="496"/>
                  </a:lnTo>
                  <a:lnTo>
                    <a:pt x="287" y="493"/>
                  </a:lnTo>
                  <a:lnTo>
                    <a:pt x="295" y="485"/>
                  </a:lnTo>
                  <a:lnTo>
                    <a:pt x="306" y="473"/>
                  </a:lnTo>
                  <a:lnTo>
                    <a:pt x="322" y="456"/>
                  </a:lnTo>
                  <a:lnTo>
                    <a:pt x="339" y="437"/>
                  </a:lnTo>
                  <a:lnTo>
                    <a:pt x="357" y="413"/>
                  </a:lnTo>
                  <a:lnTo>
                    <a:pt x="376" y="384"/>
                  </a:lnTo>
                  <a:lnTo>
                    <a:pt x="395" y="352"/>
                  </a:lnTo>
                  <a:lnTo>
                    <a:pt x="409" y="323"/>
                  </a:lnTo>
                  <a:lnTo>
                    <a:pt x="420" y="294"/>
                  </a:lnTo>
                  <a:lnTo>
                    <a:pt x="427" y="264"/>
                  </a:lnTo>
                  <a:lnTo>
                    <a:pt x="431" y="234"/>
                  </a:lnTo>
                  <a:lnTo>
                    <a:pt x="431" y="205"/>
                  </a:lnTo>
                  <a:lnTo>
                    <a:pt x="428" y="175"/>
                  </a:lnTo>
                  <a:lnTo>
                    <a:pt x="421" y="149"/>
                  </a:lnTo>
                  <a:lnTo>
                    <a:pt x="411"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01" name="Freeform 24"/>
            <p:cNvSpPr>
              <a:spLocks/>
            </p:cNvSpPr>
            <p:nvPr/>
          </p:nvSpPr>
          <p:spPr bwMode="auto">
            <a:xfrm>
              <a:off x="3954959" y="1653332"/>
              <a:ext cx="652016" cy="932557"/>
            </a:xfrm>
            <a:custGeom>
              <a:avLst/>
              <a:gdLst>
                <a:gd name="T0" fmla="*/ 289 w 337"/>
                <a:gd name="T1" fmla="*/ 342 h 482"/>
                <a:gd name="T2" fmla="*/ 259 w 337"/>
                <a:gd name="T3" fmla="*/ 385 h 482"/>
                <a:gd name="T4" fmla="*/ 232 w 337"/>
                <a:gd name="T5" fmla="*/ 419 h 482"/>
                <a:gd name="T6" fmla="*/ 210 w 337"/>
                <a:gd name="T7" fmla="*/ 441 h 482"/>
                <a:gd name="T8" fmla="*/ 124 w 337"/>
                <a:gd name="T9" fmla="*/ 417 h 482"/>
                <a:gd name="T10" fmla="*/ 68 w 337"/>
                <a:gd name="T11" fmla="*/ 469 h 482"/>
                <a:gd name="T12" fmla="*/ 116 w 337"/>
                <a:gd name="T13" fmla="*/ 368 h 482"/>
                <a:gd name="T14" fmla="*/ 63 w 337"/>
                <a:gd name="T15" fmla="*/ 242 h 482"/>
                <a:gd name="T16" fmla="*/ 66 w 337"/>
                <a:gd name="T17" fmla="*/ 144 h 482"/>
                <a:gd name="T18" fmla="*/ 94 w 337"/>
                <a:gd name="T19" fmla="*/ 80 h 482"/>
                <a:gd name="T20" fmla="*/ 114 w 337"/>
                <a:gd name="T21" fmla="*/ 56 h 482"/>
                <a:gd name="T22" fmla="*/ 121 w 337"/>
                <a:gd name="T23" fmla="*/ 45 h 482"/>
                <a:gd name="T24" fmla="*/ 115 w 337"/>
                <a:gd name="T25" fmla="*/ 39 h 482"/>
                <a:gd name="T26" fmla="*/ 104 w 337"/>
                <a:gd name="T27" fmla="*/ 30 h 482"/>
                <a:gd name="T28" fmla="*/ 78 w 337"/>
                <a:gd name="T29" fmla="*/ 23 h 482"/>
                <a:gd name="T30" fmla="*/ 48 w 337"/>
                <a:gd name="T31" fmla="*/ 22 h 482"/>
                <a:gd name="T32" fmla="*/ 16 w 337"/>
                <a:gd name="T33" fmla="*/ 27 h 482"/>
                <a:gd name="T34" fmla="*/ 20 w 337"/>
                <a:gd name="T35" fmla="*/ 20 h 482"/>
                <a:gd name="T36" fmla="*/ 59 w 337"/>
                <a:gd name="T37" fmla="*/ 6 h 482"/>
                <a:gd name="T38" fmla="*/ 97 w 337"/>
                <a:gd name="T39" fmla="*/ 1 h 482"/>
                <a:gd name="T40" fmla="*/ 130 w 337"/>
                <a:gd name="T41" fmla="*/ 1 h 482"/>
                <a:gd name="T42" fmla="*/ 161 w 337"/>
                <a:gd name="T43" fmla="*/ 7 h 482"/>
                <a:gd name="T44" fmla="*/ 185 w 337"/>
                <a:gd name="T45" fmla="*/ 15 h 482"/>
                <a:gd name="T46" fmla="*/ 203 w 337"/>
                <a:gd name="T47" fmla="*/ 22 h 482"/>
                <a:gd name="T48" fmla="*/ 213 w 337"/>
                <a:gd name="T49" fmla="*/ 27 h 482"/>
                <a:gd name="T50" fmla="*/ 216 w 337"/>
                <a:gd name="T51" fmla="*/ 29 h 482"/>
                <a:gd name="T52" fmla="*/ 218 w 337"/>
                <a:gd name="T53" fmla="*/ 29 h 482"/>
                <a:gd name="T54" fmla="*/ 219 w 337"/>
                <a:gd name="T55" fmla="*/ 29 h 482"/>
                <a:gd name="T56" fmla="*/ 250 w 337"/>
                <a:gd name="T57" fmla="*/ 39 h 482"/>
                <a:gd name="T58" fmla="*/ 278 w 337"/>
                <a:gd name="T59" fmla="*/ 56 h 482"/>
                <a:gd name="T60" fmla="*/ 301 w 337"/>
                <a:gd name="T61" fmla="*/ 79 h 482"/>
                <a:gd name="T62" fmla="*/ 319 w 337"/>
                <a:gd name="T63" fmla="*/ 108 h 482"/>
                <a:gd name="T64" fmla="*/ 335 w 337"/>
                <a:gd name="T65" fmla="*/ 156 h 482"/>
                <a:gd name="T66" fmla="*/ 337 w 337"/>
                <a:gd name="T67" fmla="*/ 210 h 482"/>
                <a:gd name="T68" fmla="*/ 326 w 337"/>
                <a:gd name="T69" fmla="*/ 263 h 482"/>
                <a:gd name="T70" fmla="*/ 303 w 337"/>
                <a:gd name="T71" fmla="*/ 316 h 4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7"/>
                <a:gd name="T109" fmla="*/ 0 h 482"/>
                <a:gd name="T110" fmla="*/ 337 w 337"/>
                <a:gd name="T111" fmla="*/ 482 h 48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7" h="482">
                  <a:moveTo>
                    <a:pt x="303" y="316"/>
                  </a:moveTo>
                  <a:lnTo>
                    <a:pt x="289" y="342"/>
                  </a:lnTo>
                  <a:lnTo>
                    <a:pt x="273" y="365"/>
                  </a:lnTo>
                  <a:lnTo>
                    <a:pt x="259" y="385"/>
                  </a:lnTo>
                  <a:lnTo>
                    <a:pt x="244" y="403"/>
                  </a:lnTo>
                  <a:lnTo>
                    <a:pt x="232" y="419"/>
                  </a:lnTo>
                  <a:lnTo>
                    <a:pt x="220" y="431"/>
                  </a:lnTo>
                  <a:lnTo>
                    <a:pt x="210" y="441"/>
                  </a:lnTo>
                  <a:lnTo>
                    <a:pt x="203" y="448"/>
                  </a:lnTo>
                  <a:lnTo>
                    <a:pt x="124" y="417"/>
                  </a:lnTo>
                  <a:lnTo>
                    <a:pt x="89" y="482"/>
                  </a:lnTo>
                  <a:lnTo>
                    <a:pt x="68" y="469"/>
                  </a:lnTo>
                  <a:lnTo>
                    <a:pt x="121" y="374"/>
                  </a:lnTo>
                  <a:lnTo>
                    <a:pt x="116" y="368"/>
                  </a:lnTo>
                  <a:lnTo>
                    <a:pt x="80" y="302"/>
                  </a:lnTo>
                  <a:lnTo>
                    <a:pt x="63" y="242"/>
                  </a:lnTo>
                  <a:lnTo>
                    <a:pt x="59" y="189"/>
                  </a:lnTo>
                  <a:lnTo>
                    <a:pt x="66" y="144"/>
                  </a:lnTo>
                  <a:lnTo>
                    <a:pt x="80" y="108"/>
                  </a:lnTo>
                  <a:lnTo>
                    <a:pt x="94" y="80"/>
                  </a:lnTo>
                  <a:lnTo>
                    <a:pt x="107" y="63"/>
                  </a:lnTo>
                  <a:lnTo>
                    <a:pt x="114" y="56"/>
                  </a:lnTo>
                  <a:lnTo>
                    <a:pt x="122" y="46"/>
                  </a:lnTo>
                  <a:lnTo>
                    <a:pt x="121" y="45"/>
                  </a:lnTo>
                  <a:lnTo>
                    <a:pt x="118" y="41"/>
                  </a:lnTo>
                  <a:lnTo>
                    <a:pt x="115" y="39"/>
                  </a:lnTo>
                  <a:lnTo>
                    <a:pt x="114" y="38"/>
                  </a:lnTo>
                  <a:lnTo>
                    <a:pt x="104" y="30"/>
                  </a:lnTo>
                  <a:lnTo>
                    <a:pt x="93" y="26"/>
                  </a:lnTo>
                  <a:lnTo>
                    <a:pt x="78" y="23"/>
                  </a:lnTo>
                  <a:lnTo>
                    <a:pt x="64" y="22"/>
                  </a:lnTo>
                  <a:lnTo>
                    <a:pt x="48" y="22"/>
                  </a:lnTo>
                  <a:lnTo>
                    <a:pt x="32" y="24"/>
                  </a:lnTo>
                  <a:lnTo>
                    <a:pt x="16" y="27"/>
                  </a:lnTo>
                  <a:lnTo>
                    <a:pt x="0" y="29"/>
                  </a:lnTo>
                  <a:lnTo>
                    <a:pt x="20" y="20"/>
                  </a:lnTo>
                  <a:lnTo>
                    <a:pt x="40" y="11"/>
                  </a:lnTo>
                  <a:lnTo>
                    <a:pt x="59" y="6"/>
                  </a:lnTo>
                  <a:lnTo>
                    <a:pt x="78" y="3"/>
                  </a:lnTo>
                  <a:lnTo>
                    <a:pt x="97" y="1"/>
                  </a:lnTo>
                  <a:lnTo>
                    <a:pt x="114" y="0"/>
                  </a:lnTo>
                  <a:lnTo>
                    <a:pt x="130" y="1"/>
                  </a:lnTo>
                  <a:lnTo>
                    <a:pt x="146" y="4"/>
                  </a:lnTo>
                  <a:lnTo>
                    <a:pt x="161" y="7"/>
                  </a:lnTo>
                  <a:lnTo>
                    <a:pt x="173" y="11"/>
                  </a:lnTo>
                  <a:lnTo>
                    <a:pt x="185" y="15"/>
                  </a:lnTo>
                  <a:lnTo>
                    <a:pt x="195" y="18"/>
                  </a:lnTo>
                  <a:lnTo>
                    <a:pt x="203" y="22"/>
                  </a:lnTo>
                  <a:lnTo>
                    <a:pt x="209" y="24"/>
                  </a:lnTo>
                  <a:lnTo>
                    <a:pt x="213" y="27"/>
                  </a:lnTo>
                  <a:lnTo>
                    <a:pt x="215" y="28"/>
                  </a:lnTo>
                  <a:lnTo>
                    <a:pt x="216" y="29"/>
                  </a:lnTo>
                  <a:lnTo>
                    <a:pt x="218" y="29"/>
                  </a:lnTo>
                  <a:lnTo>
                    <a:pt x="219" y="29"/>
                  </a:lnTo>
                  <a:lnTo>
                    <a:pt x="234" y="33"/>
                  </a:lnTo>
                  <a:lnTo>
                    <a:pt x="250" y="39"/>
                  </a:lnTo>
                  <a:lnTo>
                    <a:pt x="265" y="46"/>
                  </a:lnTo>
                  <a:lnTo>
                    <a:pt x="278" y="56"/>
                  </a:lnTo>
                  <a:lnTo>
                    <a:pt x="290" y="67"/>
                  </a:lnTo>
                  <a:lnTo>
                    <a:pt x="301" y="79"/>
                  </a:lnTo>
                  <a:lnTo>
                    <a:pt x="311" y="92"/>
                  </a:lnTo>
                  <a:lnTo>
                    <a:pt x="319" y="108"/>
                  </a:lnTo>
                  <a:lnTo>
                    <a:pt x="329" y="132"/>
                  </a:lnTo>
                  <a:lnTo>
                    <a:pt x="335" y="156"/>
                  </a:lnTo>
                  <a:lnTo>
                    <a:pt x="337" y="183"/>
                  </a:lnTo>
                  <a:lnTo>
                    <a:pt x="337" y="210"/>
                  </a:lnTo>
                  <a:lnTo>
                    <a:pt x="334" y="236"/>
                  </a:lnTo>
                  <a:lnTo>
                    <a:pt x="326" y="263"/>
                  </a:lnTo>
                  <a:lnTo>
                    <a:pt x="317" y="289"/>
                  </a:lnTo>
                  <a:lnTo>
                    <a:pt x="303" y="316"/>
                  </a:lnTo>
                  <a:close/>
                </a:path>
              </a:pathLst>
            </a:custGeom>
            <a:solidFill>
              <a:srgbClr val="6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02" name="Freeform 25"/>
            <p:cNvSpPr>
              <a:spLocks/>
            </p:cNvSpPr>
            <p:nvPr/>
          </p:nvSpPr>
          <p:spPr bwMode="auto">
            <a:xfrm>
              <a:off x="3566071" y="3847356"/>
              <a:ext cx="1186011" cy="346323"/>
            </a:xfrm>
            <a:custGeom>
              <a:avLst/>
              <a:gdLst>
                <a:gd name="T0" fmla="*/ 0 w 613"/>
                <a:gd name="T1" fmla="*/ 179 h 179"/>
                <a:gd name="T2" fmla="*/ 613 w 613"/>
                <a:gd name="T3" fmla="*/ 179 h 179"/>
                <a:gd name="T4" fmla="*/ 613 w 613"/>
                <a:gd name="T5" fmla="*/ 178 h 179"/>
                <a:gd name="T6" fmla="*/ 613 w 613"/>
                <a:gd name="T7" fmla="*/ 173 h 179"/>
                <a:gd name="T8" fmla="*/ 613 w 613"/>
                <a:gd name="T9" fmla="*/ 167 h 179"/>
                <a:gd name="T10" fmla="*/ 612 w 613"/>
                <a:gd name="T11" fmla="*/ 159 h 179"/>
                <a:gd name="T12" fmla="*/ 610 w 613"/>
                <a:gd name="T13" fmla="*/ 148 h 179"/>
                <a:gd name="T14" fmla="*/ 606 w 613"/>
                <a:gd name="T15" fmla="*/ 137 h 179"/>
                <a:gd name="T16" fmla="*/ 600 w 613"/>
                <a:gd name="T17" fmla="*/ 124 h 179"/>
                <a:gd name="T18" fmla="*/ 593 w 613"/>
                <a:gd name="T19" fmla="*/ 110 h 179"/>
                <a:gd name="T20" fmla="*/ 583 w 613"/>
                <a:gd name="T21" fmla="*/ 96 h 179"/>
                <a:gd name="T22" fmla="*/ 571 w 613"/>
                <a:gd name="T23" fmla="*/ 81 h 179"/>
                <a:gd name="T24" fmla="*/ 555 w 613"/>
                <a:gd name="T25" fmla="*/ 67 h 179"/>
                <a:gd name="T26" fmla="*/ 536 w 613"/>
                <a:gd name="T27" fmla="*/ 52 h 179"/>
                <a:gd name="T28" fmla="*/ 514 w 613"/>
                <a:gd name="T29" fmla="*/ 39 h 179"/>
                <a:gd name="T30" fmla="*/ 488 w 613"/>
                <a:gd name="T31" fmla="*/ 27 h 179"/>
                <a:gd name="T32" fmla="*/ 457 w 613"/>
                <a:gd name="T33" fmla="*/ 16 h 179"/>
                <a:gd name="T34" fmla="*/ 422 w 613"/>
                <a:gd name="T35" fmla="*/ 6 h 179"/>
                <a:gd name="T36" fmla="*/ 420 w 613"/>
                <a:gd name="T37" fmla="*/ 8 h 179"/>
                <a:gd name="T38" fmla="*/ 415 w 613"/>
                <a:gd name="T39" fmla="*/ 11 h 179"/>
                <a:gd name="T40" fmla="*/ 406 w 613"/>
                <a:gd name="T41" fmla="*/ 17 h 179"/>
                <a:gd name="T42" fmla="*/ 396 w 613"/>
                <a:gd name="T43" fmla="*/ 25 h 179"/>
                <a:gd name="T44" fmla="*/ 381 w 613"/>
                <a:gd name="T45" fmla="*/ 32 h 179"/>
                <a:gd name="T46" fmla="*/ 365 w 613"/>
                <a:gd name="T47" fmla="*/ 40 h 179"/>
                <a:gd name="T48" fmla="*/ 348 w 613"/>
                <a:gd name="T49" fmla="*/ 48 h 179"/>
                <a:gd name="T50" fmla="*/ 330 w 613"/>
                <a:gd name="T51" fmla="*/ 54 h 179"/>
                <a:gd name="T52" fmla="*/ 312 w 613"/>
                <a:gd name="T53" fmla="*/ 60 h 179"/>
                <a:gd name="T54" fmla="*/ 293 w 613"/>
                <a:gd name="T55" fmla="*/ 62 h 179"/>
                <a:gd name="T56" fmla="*/ 273 w 613"/>
                <a:gd name="T57" fmla="*/ 62 h 179"/>
                <a:gd name="T58" fmla="*/ 255 w 613"/>
                <a:gd name="T59" fmla="*/ 58 h 179"/>
                <a:gd name="T60" fmla="*/ 238 w 613"/>
                <a:gd name="T61" fmla="*/ 51 h 179"/>
                <a:gd name="T62" fmla="*/ 221 w 613"/>
                <a:gd name="T63" fmla="*/ 39 h 179"/>
                <a:gd name="T64" fmla="*/ 207 w 613"/>
                <a:gd name="T65" fmla="*/ 23 h 179"/>
                <a:gd name="T66" fmla="*/ 195 w 613"/>
                <a:gd name="T67" fmla="*/ 0 h 179"/>
                <a:gd name="T68" fmla="*/ 192 w 613"/>
                <a:gd name="T69" fmla="*/ 2 h 179"/>
                <a:gd name="T70" fmla="*/ 186 w 613"/>
                <a:gd name="T71" fmla="*/ 5 h 179"/>
                <a:gd name="T72" fmla="*/ 177 w 613"/>
                <a:gd name="T73" fmla="*/ 10 h 179"/>
                <a:gd name="T74" fmla="*/ 165 w 613"/>
                <a:gd name="T75" fmla="*/ 17 h 179"/>
                <a:gd name="T76" fmla="*/ 149 w 613"/>
                <a:gd name="T77" fmla="*/ 26 h 179"/>
                <a:gd name="T78" fmla="*/ 133 w 613"/>
                <a:gd name="T79" fmla="*/ 35 h 179"/>
                <a:gd name="T80" fmla="*/ 115 w 613"/>
                <a:gd name="T81" fmla="*/ 46 h 179"/>
                <a:gd name="T82" fmla="*/ 97 w 613"/>
                <a:gd name="T83" fmla="*/ 58 h 179"/>
                <a:gd name="T84" fmla="*/ 79 w 613"/>
                <a:gd name="T85" fmla="*/ 73 h 179"/>
                <a:gd name="T86" fmla="*/ 62 w 613"/>
                <a:gd name="T87" fmla="*/ 86 h 179"/>
                <a:gd name="T88" fmla="*/ 45 w 613"/>
                <a:gd name="T89" fmla="*/ 102 h 179"/>
                <a:gd name="T90" fmla="*/ 30 w 613"/>
                <a:gd name="T91" fmla="*/ 117 h 179"/>
                <a:gd name="T92" fmla="*/ 17 w 613"/>
                <a:gd name="T93" fmla="*/ 132 h 179"/>
                <a:gd name="T94" fmla="*/ 8 w 613"/>
                <a:gd name="T95" fmla="*/ 148 h 179"/>
                <a:gd name="T96" fmla="*/ 2 w 613"/>
                <a:gd name="T97" fmla="*/ 164 h 179"/>
                <a:gd name="T98" fmla="*/ 0 w 613"/>
                <a:gd name="T99" fmla="*/ 179 h 17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3"/>
                <a:gd name="T151" fmla="*/ 0 h 179"/>
                <a:gd name="T152" fmla="*/ 613 w 613"/>
                <a:gd name="T153" fmla="*/ 179 h 17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3" h="179">
                  <a:moveTo>
                    <a:pt x="0" y="179"/>
                  </a:moveTo>
                  <a:lnTo>
                    <a:pt x="613" y="179"/>
                  </a:lnTo>
                  <a:lnTo>
                    <a:pt x="613" y="178"/>
                  </a:lnTo>
                  <a:lnTo>
                    <a:pt x="613" y="173"/>
                  </a:lnTo>
                  <a:lnTo>
                    <a:pt x="613" y="167"/>
                  </a:lnTo>
                  <a:lnTo>
                    <a:pt x="612" y="159"/>
                  </a:lnTo>
                  <a:lnTo>
                    <a:pt x="610" y="148"/>
                  </a:lnTo>
                  <a:lnTo>
                    <a:pt x="606" y="137"/>
                  </a:lnTo>
                  <a:lnTo>
                    <a:pt x="600" y="124"/>
                  </a:lnTo>
                  <a:lnTo>
                    <a:pt x="593" y="110"/>
                  </a:lnTo>
                  <a:lnTo>
                    <a:pt x="583" y="96"/>
                  </a:lnTo>
                  <a:lnTo>
                    <a:pt x="571" y="81"/>
                  </a:lnTo>
                  <a:lnTo>
                    <a:pt x="555" y="67"/>
                  </a:lnTo>
                  <a:lnTo>
                    <a:pt x="536" y="52"/>
                  </a:lnTo>
                  <a:lnTo>
                    <a:pt x="514" y="39"/>
                  </a:lnTo>
                  <a:lnTo>
                    <a:pt x="488" y="27"/>
                  </a:lnTo>
                  <a:lnTo>
                    <a:pt x="457" y="16"/>
                  </a:lnTo>
                  <a:lnTo>
                    <a:pt x="422" y="6"/>
                  </a:lnTo>
                  <a:lnTo>
                    <a:pt x="420" y="8"/>
                  </a:lnTo>
                  <a:lnTo>
                    <a:pt x="415" y="11"/>
                  </a:lnTo>
                  <a:lnTo>
                    <a:pt x="406" y="17"/>
                  </a:lnTo>
                  <a:lnTo>
                    <a:pt x="396" y="25"/>
                  </a:lnTo>
                  <a:lnTo>
                    <a:pt x="381" y="32"/>
                  </a:lnTo>
                  <a:lnTo>
                    <a:pt x="365" y="40"/>
                  </a:lnTo>
                  <a:lnTo>
                    <a:pt x="348" y="48"/>
                  </a:lnTo>
                  <a:lnTo>
                    <a:pt x="330" y="54"/>
                  </a:lnTo>
                  <a:lnTo>
                    <a:pt x="312" y="60"/>
                  </a:lnTo>
                  <a:lnTo>
                    <a:pt x="293" y="62"/>
                  </a:lnTo>
                  <a:lnTo>
                    <a:pt x="273" y="62"/>
                  </a:lnTo>
                  <a:lnTo>
                    <a:pt x="255" y="58"/>
                  </a:lnTo>
                  <a:lnTo>
                    <a:pt x="238" y="51"/>
                  </a:lnTo>
                  <a:lnTo>
                    <a:pt x="221" y="39"/>
                  </a:lnTo>
                  <a:lnTo>
                    <a:pt x="207" y="23"/>
                  </a:lnTo>
                  <a:lnTo>
                    <a:pt x="195" y="0"/>
                  </a:lnTo>
                  <a:lnTo>
                    <a:pt x="192" y="2"/>
                  </a:lnTo>
                  <a:lnTo>
                    <a:pt x="186" y="5"/>
                  </a:lnTo>
                  <a:lnTo>
                    <a:pt x="177" y="10"/>
                  </a:lnTo>
                  <a:lnTo>
                    <a:pt x="165" y="17"/>
                  </a:lnTo>
                  <a:lnTo>
                    <a:pt x="149" y="26"/>
                  </a:lnTo>
                  <a:lnTo>
                    <a:pt x="133" y="35"/>
                  </a:lnTo>
                  <a:lnTo>
                    <a:pt x="115" y="46"/>
                  </a:lnTo>
                  <a:lnTo>
                    <a:pt x="97" y="58"/>
                  </a:lnTo>
                  <a:lnTo>
                    <a:pt x="79" y="73"/>
                  </a:lnTo>
                  <a:lnTo>
                    <a:pt x="62" y="86"/>
                  </a:lnTo>
                  <a:lnTo>
                    <a:pt x="45" y="102"/>
                  </a:lnTo>
                  <a:lnTo>
                    <a:pt x="30" y="117"/>
                  </a:lnTo>
                  <a:lnTo>
                    <a:pt x="17" y="132"/>
                  </a:lnTo>
                  <a:lnTo>
                    <a:pt x="8" y="148"/>
                  </a:lnTo>
                  <a:lnTo>
                    <a:pt x="2" y="164"/>
                  </a:lnTo>
                  <a:lnTo>
                    <a:pt x="0" y="179"/>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03" name="Freeform 26"/>
            <p:cNvSpPr>
              <a:spLocks/>
            </p:cNvSpPr>
            <p:nvPr/>
          </p:nvSpPr>
          <p:spPr bwMode="auto">
            <a:xfrm>
              <a:off x="3566071" y="3847356"/>
              <a:ext cx="404366" cy="346323"/>
            </a:xfrm>
            <a:custGeom>
              <a:avLst/>
              <a:gdLst>
                <a:gd name="T0" fmla="*/ 209 w 209"/>
                <a:gd name="T1" fmla="*/ 26 h 179"/>
                <a:gd name="T2" fmla="*/ 206 w 209"/>
                <a:gd name="T3" fmla="*/ 20 h 179"/>
                <a:gd name="T4" fmla="*/ 202 w 209"/>
                <a:gd name="T5" fmla="*/ 14 h 179"/>
                <a:gd name="T6" fmla="*/ 198 w 209"/>
                <a:gd name="T7" fmla="*/ 8 h 179"/>
                <a:gd name="T8" fmla="*/ 195 w 209"/>
                <a:gd name="T9" fmla="*/ 0 h 179"/>
                <a:gd name="T10" fmla="*/ 192 w 209"/>
                <a:gd name="T11" fmla="*/ 2 h 179"/>
                <a:gd name="T12" fmla="*/ 186 w 209"/>
                <a:gd name="T13" fmla="*/ 5 h 179"/>
                <a:gd name="T14" fmla="*/ 177 w 209"/>
                <a:gd name="T15" fmla="*/ 10 h 179"/>
                <a:gd name="T16" fmla="*/ 165 w 209"/>
                <a:gd name="T17" fmla="*/ 17 h 179"/>
                <a:gd name="T18" fmla="*/ 149 w 209"/>
                <a:gd name="T19" fmla="*/ 26 h 179"/>
                <a:gd name="T20" fmla="*/ 133 w 209"/>
                <a:gd name="T21" fmla="*/ 35 h 179"/>
                <a:gd name="T22" fmla="*/ 115 w 209"/>
                <a:gd name="T23" fmla="*/ 46 h 179"/>
                <a:gd name="T24" fmla="*/ 97 w 209"/>
                <a:gd name="T25" fmla="*/ 58 h 179"/>
                <a:gd name="T26" fmla="*/ 79 w 209"/>
                <a:gd name="T27" fmla="*/ 73 h 179"/>
                <a:gd name="T28" fmla="*/ 62 w 209"/>
                <a:gd name="T29" fmla="*/ 86 h 179"/>
                <a:gd name="T30" fmla="*/ 45 w 209"/>
                <a:gd name="T31" fmla="*/ 102 h 179"/>
                <a:gd name="T32" fmla="*/ 30 w 209"/>
                <a:gd name="T33" fmla="*/ 117 h 179"/>
                <a:gd name="T34" fmla="*/ 17 w 209"/>
                <a:gd name="T35" fmla="*/ 132 h 179"/>
                <a:gd name="T36" fmla="*/ 8 w 209"/>
                <a:gd name="T37" fmla="*/ 148 h 179"/>
                <a:gd name="T38" fmla="*/ 2 w 209"/>
                <a:gd name="T39" fmla="*/ 164 h 179"/>
                <a:gd name="T40" fmla="*/ 0 w 209"/>
                <a:gd name="T41" fmla="*/ 179 h 179"/>
                <a:gd name="T42" fmla="*/ 59 w 209"/>
                <a:gd name="T43" fmla="*/ 179 h 179"/>
                <a:gd name="T44" fmla="*/ 63 w 209"/>
                <a:gd name="T45" fmla="*/ 158 h 179"/>
                <a:gd name="T46" fmla="*/ 74 w 209"/>
                <a:gd name="T47" fmla="*/ 137 h 179"/>
                <a:gd name="T48" fmla="*/ 91 w 209"/>
                <a:gd name="T49" fmla="*/ 115 h 179"/>
                <a:gd name="T50" fmla="*/ 113 w 209"/>
                <a:gd name="T51" fmla="*/ 94 h 179"/>
                <a:gd name="T52" fmla="*/ 135 w 209"/>
                <a:gd name="T53" fmla="*/ 74 h 179"/>
                <a:gd name="T54" fmla="*/ 161 w 209"/>
                <a:gd name="T55" fmla="*/ 56 h 179"/>
                <a:gd name="T56" fmla="*/ 186 w 209"/>
                <a:gd name="T57" fmla="*/ 39 h 179"/>
                <a:gd name="T58" fmla="*/ 209 w 209"/>
                <a:gd name="T59" fmla="*/ 26 h 17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9"/>
                <a:gd name="T91" fmla="*/ 0 h 179"/>
                <a:gd name="T92" fmla="*/ 209 w 209"/>
                <a:gd name="T93" fmla="*/ 179 h 17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9" h="179">
                  <a:moveTo>
                    <a:pt x="209" y="26"/>
                  </a:moveTo>
                  <a:lnTo>
                    <a:pt x="206" y="20"/>
                  </a:lnTo>
                  <a:lnTo>
                    <a:pt x="202" y="14"/>
                  </a:lnTo>
                  <a:lnTo>
                    <a:pt x="198" y="8"/>
                  </a:lnTo>
                  <a:lnTo>
                    <a:pt x="195" y="0"/>
                  </a:lnTo>
                  <a:lnTo>
                    <a:pt x="192" y="2"/>
                  </a:lnTo>
                  <a:lnTo>
                    <a:pt x="186" y="5"/>
                  </a:lnTo>
                  <a:lnTo>
                    <a:pt x="177" y="10"/>
                  </a:lnTo>
                  <a:lnTo>
                    <a:pt x="165" y="17"/>
                  </a:lnTo>
                  <a:lnTo>
                    <a:pt x="149" y="26"/>
                  </a:lnTo>
                  <a:lnTo>
                    <a:pt x="133" y="35"/>
                  </a:lnTo>
                  <a:lnTo>
                    <a:pt x="115" y="46"/>
                  </a:lnTo>
                  <a:lnTo>
                    <a:pt x="97" y="58"/>
                  </a:lnTo>
                  <a:lnTo>
                    <a:pt x="79" y="73"/>
                  </a:lnTo>
                  <a:lnTo>
                    <a:pt x="62" y="86"/>
                  </a:lnTo>
                  <a:lnTo>
                    <a:pt x="45" y="102"/>
                  </a:lnTo>
                  <a:lnTo>
                    <a:pt x="30" y="117"/>
                  </a:lnTo>
                  <a:lnTo>
                    <a:pt x="17" y="132"/>
                  </a:lnTo>
                  <a:lnTo>
                    <a:pt x="8" y="148"/>
                  </a:lnTo>
                  <a:lnTo>
                    <a:pt x="2" y="164"/>
                  </a:lnTo>
                  <a:lnTo>
                    <a:pt x="0" y="179"/>
                  </a:lnTo>
                  <a:lnTo>
                    <a:pt x="59" y="179"/>
                  </a:lnTo>
                  <a:lnTo>
                    <a:pt x="63" y="158"/>
                  </a:lnTo>
                  <a:lnTo>
                    <a:pt x="74" y="137"/>
                  </a:lnTo>
                  <a:lnTo>
                    <a:pt x="91" y="115"/>
                  </a:lnTo>
                  <a:lnTo>
                    <a:pt x="113" y="94"/>
                  </a:lnTo>
                  <a:lnTo>
                    <a:pt x="135" y="74"/>
                  </a:lnTo>
                  <a:lnTo>
                    <a:pt x="161" y="56"/>
                  </a:lnTo>
                  <a:lnTo>
                    <a:pt x="186" y="39"/>
                  </a:lnTo>
                  <a:lnTo>
                    <a:pt x="209" y="26"/>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04" name="Freeform 27"/>
            <p:cNvSpPr>
              <a:spLocks/>
            </p:cNvSpPr>
            <p:nvPr/>
          </p:nvSpPr>
          <p:spPr bwMode="auto">
            <a:xfrm>
              <a:off x="4221957" y="2138958"/>
              <a:ext cx="216694" cy="207020"/>
            </a:xfrm>
            <a:custGeom>
              <a:avLst/>
              <a:gdLst>
                <a:gd name="T0" fmla="*/ 0 w 112"/>
                <a:gd name="T1" fmla="*/ 15 h 107"/>
                <a:gd name="T2" fmla="*/ 0 w 112"/>
                <a:gd name="T3" fmla="*/ 15 h 107"/>
                <a:gd name="T4" fmla="*/ 5 w 112"/>
                <a:gd name="T5" fmla="*/ 15 h 107"/>
                <a:gd name="T6" fmla="*/ 15 w 112"/>
                <a:gd name="T7" fmla="*/ 18 h 107"/>
                <a:gd name="T8" fmla="*/ 31 w 112"/>
                <a:gd name="T9" fmla="*/ 22 h 107"/>
                <a:gd name="T10" fmla="*/ 48 w 112"/>
                <a:gd name="T11" fmla="*/ 29 h 107"/>
                <a:gd name="T12" fmla="*/ 65 w 112"/>
                <a:gd name="T13" fmla="*/ 40 h 107"/>
                <a:gd name="T14" fmla="*/ 81 w 112"/>
                <a:gd name="T15" fmla="*/ 55 h 107"/>
                <a:gd name="T16" fmla="*/ 92 w 112"/>
                <a:gd name="T17" fmla="*/ 78 h 107"/>
                <a:gd name="T18" fmla="*/ 98 w 112"/>
                <a:gd name="T19" fmla="*/ 107 h 107"/>
                <a:gd name="T20" fmla="*/ 112 w 112"/>
                <a:gd name="T21" fmla="*/ 106 h 107"/>
                <a:gd name="T22" fmla="*/ 105 w 112"/>
                <a:gd name="T23" fmla="*/ 72 h 107"/>
                <a:gd name="T24" fmla="*/ 92 w 112"/>
                <a:gd name="T25" fmla="*/ 47 h 107"/>
                <a:gd name="T26" fmla="*/ 75 w 112"/>
                <a:gd name="T27" fmla="*/ 28 h 107"/>
                <a:gd name="T28" fmla="*/ 54 w 112"/>
                <a:gd name="T29" fmla="*/ 14 h 107"/>
                <a:gd name="T30" fmla="*/ 35 w 112"/>
                <a:gd name="T31" fmla="*/ 7 h 107"/>
                <a:gd name="T32" fmla="*/ 18 w 112"/>
                <a:gd name="T33" fmla="*/ 2 h 107"/>
                <a:gd name="T34" fmla="*/ 6 w 112"/>
                <a:gd name="T35" fmla="*/ 0 h 107"/>
                <a:gd name="T36" fmla="*/ 1 w 112"/>
                <a:gd name="T37" fmla="*/ 0 h 107"/>
                <a:gd name="T38" fmla="*/ 0 w 112"/>
                <a:gd name="T39" fmla="*/ 15 h 10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2"/>
                <a:gd name="T61" fmla="*/ 0 h 107"/>
                <a:gd name="T62" fmla="*/ 112 w 112"/>
                <a:gd name="T63" fmla="*/ 107 h 10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2" h="107">
                  <a:moveTo>
                    <a:pt x="0" y="15"/>
                  </a:moveTo>
                  <a:lnTo>
                    <a:pt x="0" y="15"/>
                  </a:lnTo>
                  <a:lnTo>
                    <a:pt x="5" y="15"/>
                  </a:lnTo>
                  <a:lnTo>
                    <a:pt x="15" y="18"/>
                  </a:lnTo>
                  <a:lnTo>
                    <a:pt x="31" y="22"/>
                  </a:lnTo>
                  <a:lnTo>
                    <a:pt x="48" y="29"/>
                  </a:lnTo>
                  <a:lnTo>
                    <a:pt x="65" y="40"/>
                  </a:lnTo>
                  <a:lnTo>
                    <a:pt x="81" y="55"/>
                  </a:lnTo>
                  <a:lnTo>
                    <a:pt x="92" y="78"/>
                  </a:lnTo>
                  <a:lnTo>
                    <a:pt x="98" y="107"/>
                  </a:lnTo>
                  <a:lnTo>
                    <a:pt x="112" y="106"/>
                  </a:lnTo>
                  <a:lnTo>
                    <a:pt x="105" y="72"/>
                  </a:lnTo>
                  <a:lnTo>
                    <a:pt x="92" y="47"/>
                  </a:lnTo>
                  <a:lnTo>
                    <a:pt x="75" y="28"/>
                  </a:lnTo>
                  <a:lnTo>
                    <a:pt x="54" y="14"/>
                  </a:lnTo>
                  <a:lnTo>
                    <a:pt x="35" y="7"/>
                  </a:lnTo>
                  <a:lnTo>
                    <a:pt x="18" y="2"/>
                  </a:lnTo>
                  <a:lnTo>
                    <a:pt x="6" y="0"/>
                  </a:lnTo>
                  <a:lnTo>
                    <a:pt x="1" y="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05" name="Freeform 28"/>
            <p:cNvSpPr>
              <a:spLocks/>
            </p:cNvSpPr>
            <p:nvPr/>
          </p:nvSpPr>
          <p:spPr bwMode="auto">
            <a:xfrm>
              <a:off x="4202609" y="2243435"/>
              <a:ext cx="168325" cy="160586"/>
            </a:xfrm>
            <a:custGeom>
              <a:avLst/>
              <a:gdLst>
                <a:gd name="T0" fmla="*/ 0 w 87"/>
                <a:gd name="T1" fmla="*/ 15 h 83"/>
                <a:gd name="T2" fmla="*/ 0 w 87"/>
                <a:gd name="T3" fmla="*/ 15 h 83"/>
                <a:gd name="T4" fmla="*/ 4 w 87"/>
                <a:gd name="T5" fmla="*/ 15 h 83"/>
                <a:gd name="T6" fmla="*/ 12 w 87"/>
                <a:gd name="T7" fmla="*/ 16 h 83"/>
                <a:gd name="T8" fmla="*/ 23 w 87"/>
                <a:gd name="T9" fmla="*/ 18 h 83"/>
                <a:gd name="T10" fmla="*/ 35 w 87"/>
                <a:gd name="T11" fmla="*/ 24 h 83"/>
                <a:gd name="T12" fmla="*/ 47 w 87"/>
                <a:gd name="T13" fmla="*/ 33 h 83"/>
                <a:gd name="T14" fmla="*/ 59 w 87"/>
                <a:gd name="T15" fmla="*/ 44 h 83"/>
                <a:gd name="T16" fmla="*/ 67 w 87"/>
                <a:gd name="T17" fmla="*/ 61 h 83"/>
                <a:gd name="T18" fmla="*/ 71 w 87"/>
                <a:gd name="T19" fmla="*/ 83 h 83"/>
                <a:gd name="T20" fmla="*/ 87 w 87"/>
                <a:gd name="T21" fmla="*/ 81 h 83"/>
                <a:gd name="T22" fmla="*/ 82 w 87"/>
                <a:gd name="T23" fmla="*/ 55 h 83"/>
                <a:gd name="T24" fmla="*/ 71 w 87"/>
                <a:gd name="T25" fmla="*/ 35 h 83"/>
                <a:gd name="T26" fmla="*/ 57 w 87"/>
                <a:gd name="T27" fmla="*/ 21 h 83"/>
                <a:gd name="T28" fmla="*/ 42 w 87"/>
                <a:gd name="T29" fmla="*/ 11 h 83"/>
                <a:gd name="T30" fmla="*/ 27 w 87"/>
                <a:gd name="T31" fmla="*/ 5 h 83"/>
                <a:gd name="T32" fmla="*/ 13 w 87"/>
                <a:gd name="T33" fmla="*/ 1 h 83"/>
                <a:gd name="T34" fmla="*/ 5 w 87"/>
                <a:gd name="T35" fmla="*/ 0 h 83"/>
                <a:gd name="T36" fmla="*/ 1 w 87"/>
                <a:gd name="T37" fmla="*/ 0 h 83"/>
                <a:gd name="T38" fmla="*/ 0 w 87"/>
                <a:gd name="T39" fmla="*/ 15 h 8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7"/>
                <a:gd name="T61" fmla="*/ 0 h 83"/>
                <a:gd name="T62" fmla="*/ 87 w 87"/>
                <a:gd name="T63" fmla="*/ 83 h 8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7" h="83">
                  <a:moveTo>
                    <a:pt x="0" y="15"/>
                  </a:moveTo>
                  <a:lnTo>
                    <a:pt x="0" y="15"/>
                  </a:lnTo>
                  <a:lnTo>
                    <a:pt x="4" y="15"/>
                  </a:lnTo>
                  <a:lnTo>
                    <a:pt x="12" y="16"/>
                  </a:lnTo>
                  <a:lnTo>
                    <a:pt x="23" y="18"/>
                  </a:lnTo>
                  <a:lnTo>
                    <a:pt x="35" y="24"/>
                  </a:lnTo>
                  <a:lnTo>
                    <a:pt x="47" y="33"/>
                  </a:lnTo>
                  <a:lnTo>
                    <a:pt x="59" y="44"/>
                  </a:lnTo>
                  <a:lnTo>
                    <a:pt x="67" y="61"/>
                  </a:lnTo>
                  <a:lnTo>
                    <a:pt x="71" y="83"/>
                  </a:lnTo>
                  <a:lnTo>
                    <a:pt x="87" y="81"/>
                  </a:lnTo>
                  <a:lnTo>
                    <a:pt x="82" y="55"/>
                  </a:lnTo>
                  <a:lnTo>
                    <a:pt x="71" y="35"/>
                  </a:lnTo>
                  <a:lnTo>
                    <a:pt x="57" y="21"/>
                  </a:lnTo>
                  <a:lnTo>
                    <a:pt x="42" y="11"/>
                  </a:lnTo>
                  <a:lnTo>
                    <a:pt x="27" y="5"/>
                  </a:lnTo>
                  <a:lnTo>
                    <a:pt x="13" y="1"/>
                  </a:lnTo>
                  <a:lnTo>
                    <a:pt x="5" y="0"/>
                  </a:lnTo>
                  <a:lnTo>
                    <a:pt x="1" y="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06" name="Freeform 29"/>
            <p:cNvSpPr>
              <a:spLocks/>
            </p:cNvSpPr>
            <p:nvPr/>
          </p:nvSpPr>
          <p:spPr bwMode="auto">
            <a:xfrm>
              <a:off x="4177457" y="2632323"/>
              <a:ext cx="170259" cy="131564"/>
            </a:xfrm>
            <a:custGeom>
              <a:avLst/>
              <a:gdLst>
                <a:gd name="T0" fmla="*/ 40 w 88"/>
                <a:gd name="T1" fmla="*/ 7 h 68"/>
                <a:gd name="T2" fmla="*/ 30 w 88"/>
                <a:gd name="T3" fmla="*/ 15 h 68"/>
                <a:gd name="T4" fmla="*/ 22 w 88"/>
                <a:gd name="T5" fmla="*/ 23 h 68"/>
                <a:gd name="T6" fmla="*/ 14 w 88"/>
                <a:gd name="T7" fmla="*/ 32 h 68"/>
                <a:gd name="T8" fmla="*/ 9 w 88"/>
                <a:gd name="T9" fmla="*/ 40 h 68"/>
                <a:gd name="T10" fmla="*/ 5 w 88"/>
                <a:gd name="T11" fmla="*/ 49 h 68"/>
                <a:gd name="T12" fmla="*/ 2 w 88"/>
                <a:gd name="T13" fmla="*/ 56 h 68"/>
                <a:gd name="T14" fmla="*/ 0 w 88"/>
                <a:gd name="T15" fmla="*/ 61 h 68"/>
                <a:gd name="T16" fmla="*/ 0 w 88"/>
                <a:gd name="T17" fmla="*/ 63 h 68"/>
                <a:gd name="T18" fmla="*/ 13 w 88"/>
                <a:gd name="T19" fmla="*/ 68 h 68"/>
                <a:gd name="T20" fmla="*/ 13 w 88"/>
                <a:gd name="T21" fmla="*/ 68 h 68"/>
                <a:gd name="T22" fmla="*/ 14 w 88"/>
                <a:gd name="T23" fmla="*/ 62 h 68"/>
                <a:gd name="T24" fmla="*/ 20 w 88"/>
                <a:gd name="T25" fmla="*/ 51 h 68"/>
                <a:gd name="T26" fmla="*/ 30 w 88"/>
                <a:gd name="T27" fmla="*/ 36 h 68"/>
                <a:gd name="T28" fmla="*/ 43 w 88"/>
                <a:gd name="T29" fmla="*/ 23 h 68"/>
                <a:gd name="T30" fmla="*/ 48 w 88"/>
                <a:gd name="T31" fmla="*/ 64 h 68"/>
                <a:gd name="T32" fmla="*/ 63 w 88"/>
                <a:gd name="T33" fmla="*/ 62 h 68"/>
                <a:gd name="T34" fmla="*/ 57 w 88"/>
                <a:gd name="T35" fmla="*/ 17 h 68"/>
                <a:gd name="T36" fmla="*/ 63 w 88"/>
                <a:gd name="T37" fmla="*/ 16 h 68"/>
                <a:gd name="T38" fmla="*/ 70 w 88"/>
                <a:gd name="T39" fmla="*/ 16 h 68"/>
                <a:gd name="T40" fmla="*/ 76 w 88"/>
                <a:gd name="T41" fmla="*/ 16 h 68"/>
                <a:gd name="T42" fmla="*/ 83 w 88"/>
                <a:gd name="T43" fmla="*/ 18 h 68"/>
                <a:gd name="T44" fmla="*/ 88 w 88"/>
                <a:gd name="T45" fmla="*/ 4 h 68"/>
                <a:gd name="T46" fmla="*/ 81 w 88"/>
                <a:gd name="T47" fmla="*/ 3 h 68"/>
                <a:gd name="T48" fmla="*/ 75 w 88"/>
                <a:gd name="T49" fmla="*/ 1 h 68"/>
                <a:gd name="T50" fmla="*/ 69 w 88"/>
                <a:gd name="T51" fmla="*/ 0 h 68"/>
                <a:gd name="T52" fmla="*/ 63 w 88"/>
                <a:gd name="T53" fmla="*/ 0 h 68"/>
                <a:gd name="T54" fmla="*/ 57 w 88"/>
                <a:gd name="T55" fmla="*/ 1 h 68"/>
                <a:gd name="T56" fmla="*/ 51 w 88"/>
                <a:gd name="T57" fmla="*/ 3 h 68"/>
                <a:gd name="T58" fmla="*/ 46 w 88"/>
                <a:gd name="T59" fmla="*/ 5 h 68"/>
                <a:gd name="T60" fmla="*/ 40 w 88"/>
                <a:gd name="T61" fmla="*/ 7 h 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8"/>
                <a:gd name="T94" fmla="*/ 0 h 68"/>
                <a:gd name="T95" fmla="*/ 88 w 88"/>
                <a:gd name="T96" fmla="*/ 68 h 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8" h="68">
                  <a:moveTo>
                    <a:pt x="40" y="7"/>
                  </a:moveTo>
                  <a:lnTo>
                    <a:pt x="30" y="15"/>
                  </a:lnTo>
                  <a:lnTo>
                    <a:pt x="22" y="23"/>
                  </a:lnTo>
                  <a:lnTo>
                    <a:pt x="14" y="32"/>
                  </a:lnTo>
                  <a:lnTo>
                    <a:pt x="9" y="40"/>
                  </a:lnTo>
                  <a:lnTo>
                    <a:pt x="5" y="49"/>
                  </a:lnTo>
                  <a:lnTo>
                    <a:pt x="2" y="56"/>
                  </a:lnTo>
                  <a:lnTo>
                    <a:pt x="0" y="61"/>
                  </a:lnTo>
                  <a:lnTo>
                    <a:pt x="0" y="63"/>
                  </a:lnTo>
                  <a:lnTo>
                    <a:pt x="13" y="68"/>
                  </a:lnTo>
                  <a:lnTo>
                    <a:pt x="14" y="62"/>
                  </a:lnTo>
                  <a:lnTo>
                    <a:pt x="20" y="51"/>
                  </a:lnTo>
                  <a:lnTo>
                    <a:pt x="30" y="36"/>
                  </a:lnTo>
                  <a:lnTo>
                    <a:pt x="43" y="23"/>
                  </a:lnTo>
                  <a:lnTo>
                    <a:pt x="48" y="64"/>
                  </a:lnTo>
                  <a:lnTo>
                    <a:pt x="63" y="62"/>
                  </a:lnTo>
                  <a:lnTo>
                    <a:pt x="57" y="17"/>
                  </a:lnTo>
                  <a:lnTo>
                    <a:pt x="63" y="16"/>
                  </a:lnTo>
                  <a:lnTo>
                    <a:pt x="70" y="16"/>
                  </a:lnTo>
                  <a:lnTo>
                    <a:pt x="76" y="16"/>
                  </a:lnTo>
                  <a:lnTo>
                    <a:pt x="83" y="18"/>
                  </a:lnTo>
                  <a:lnTo>
                    <a:pt x="88" y="4"/>
                  </a:lnTo>
                  <a:lnTo>
                    <a:pt x="81" y="3"/>
                  </a:lnTo>
                  <a:lnTo>
                    <a:pt x="75" y="1"/>
                  </a:lnTo>
                  <a:lnTo>
                    <a:pt x="69" y="0"/>
                  </a:lnTo>
                  <a:lnTo>
                    <a:pt x="63" y="0"/>
                  </a:lnTo>
                  <a:lnTo>
                    <a:pt x="57" y="1"/>
                  </a:lnTo>
                  <a:lnTo>
                    <a:pt x="51" y="3"/>
                  </a:lnTo>
                  <a:lnTo>
                    <a:pt x="46" y="5"/>
                  </a:lnTo>
                  <a:lnTo>
                    <a:pt x="4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07" name="Freeform 30"/>
            <p:cNvSpPr>
              <a:spLocks/>
            </p:cNvSpPr>
            <p:nvPr/>
          </p:nvSpPr>
          <p:spPr bwMode="auto">
            <a:xfrm>
              <a:off x="3537050" y="3812530"/>
              <a:ext cx="1244054" cy="381149"/>
            </a:xfrm>
            <a:custGeom>
              <a:avLst/>
              <a:gdLst>
                <a:gd name="T0" fmla="*/ 431 w 643"/>
                <a:gd name="T1" fmla="*/ 7 h 197"/>
                <a:gd name="T2" fmla="*/ 418 w 643"/>
                <a:gd name="T3" fmla="*/ 27 h 197"/>
                <a:gd name="T4" fmla="*/ 397 w 643"/>
                <a:gd name="T5" fmla="*/ 43 h 197"/>
                <a:gd name="T6" fmla="*/ 371 w 643"/>
                <a:gd name="T7" fmla="*/ 53 h 197"/>
                <a:gd name="T8" fmla="*/ 338 w 643"/>
                <a:gd name="T9" fmla="*/ 58 h 197"/>
                <a:gd name="T10" fmla="*/ 302 w 643"/>
                <a:gd name="T11" fmla="*/ 58 h 197"/>
                <a:gd name="T12" fmla="*/ 271 w 643"/>
                <a:gd name="T13" fmla="*/ 53 h 197"/>
                <a:gd name="T14" fmla="*/ 247 w 643"/>
                <a:gd name="T15" fmla="*/ 41 h 197"/>
                <a:gd name="T16" fmla="*/ 229 w 643"/>
                <a:gd name="T17" fmla="*/ 23 h 197"/>
                <a:gd name="T18" fmla="*/ 218 w 643"/>
                <a:gd name="T19" fmla="*/ 0 h 197"/>
                <a:gd name="T20" fmla="*/ 186 w 643"/>
                <a:gd name="T21" fmla="*/ 11 h 197"/>
                <a:gd name="T22" fmla="*/ 148 w 643"/>
                <a:gd name="T23" fmla="*/ 27 h 197"/>
                <a:gd name="T24" fmla="*/ 113 w 643"/>
                <a:gd name="T25" fmla="*/ 46 h 197"/>
                <a:gd name="T26" fmla="*/ 79 w 643"/>
                <a:gd name="T27" fmla="*/ 69 h 197"/>
                <a:gd name="T28" fmla="*/ 51 w 643"/>
                <a:gd name="T29" fmla="*/ 93 h 197"/>
                <a:gd name="T30" fmla="*/ 27 w 643"/>
                <a:gd name="T31" fmla="*/ 121 h 197"/>
                <a:gd name="T32" fmla="*/ 10 w 643"/>
                <a:gd name="T33" fmla="*/ 150 h 197"/>
                <a:gd name="T34" fmla="*/ 2 w 643"/>
                <a:gd name="T35" fmla="*/ 182 h 197"/>
                <a:gd name="T36" fmla="*/ 30 w 643"/>
                <a:gd name="T37" fmla="*/ 197 h 197"/>
                <a:gd name="T38" fmla="*/ 45 w 643"/>
                <a:gd name="T39" fmla="*/ 148 h 197"/>
                <a:gd name="T40" fmla="*/ 84 w 643"/>
                <a:gd name="T41" fmla="*/ 102 h 197"/>
                <a:gd name="T42" fmla="*/ 140 w 643"/>
                <a:gd name="T43" fmla="*/ 64 h 197"/>
                <a:gd name="T44" fmla="*/ 203 w 643"/>
                <a:gd name="T45" fmla="*/ 36 h 197"/>
                <a:gd name="T46" fmla="*/ 222 w 643"/>
                <a:gd name="T47" fmla="*/ 59 h 197"/>
                <a:gd name="T48" fmla="*/ 248 w 643"/>
                <a:gd name="T49" fmla="*/ 75 h 197"/>
                <a:gd name="T50" fmla="*/ 281 w 643"/>
                <a:gd name="T51" fmla="*/ 85 h 197"/>
                <a:gd name="T52" fmla="*/ 320 w 643"/>
                <a:gd name="T53" fmla="*/ 89 h 197"/>
                <a:gd name="T54" fmla="*/ 359 w 643"/>
                <a:gd name="T55" fmla="*/ 85 h 197"/>
                <a:gd name="T56" fmla="*/ 392 w 643"/>
                <a:gd name="T57" fmla="*/ 76 h 197"/>
                <a:gd name="T58" fmla="*/ 421 w 643"/>
                <a:gd name="T59" fmla="*/ 62 h 197"/>
                <a:gd name="T60" fmla="*/ 443 w 643"/>
                <a:gd name="T61" fmla="*/ 43 h 197"/>
                <a:gd name="T62" fmla="*/ 506 w 643"/>
                <a:gd name="T63" fmla="*/ 72 h 197"/>
                <a:gd name="T64" fmla="*/ 561 w 643"/>
                <a:gd name="T65" fmla="*/ 108 h 197"/>
                <a:gd name="T66" fmla="*/ 599 w 643"/>
                <a:gd name="T67" fmla="*/ 150 h 197"/>
                <a:gd name="T68" fmla="*/ 614 w 643"/>
                <a:gd name="T69" fmla="*/ 197 h 197"/>
                <a:gd name="T70" fmla="*/ 642 w 643"/>
                <a:gd name="T71" fmla="*/ 182 h 197"/>
                <a:gd name="T72" fmla="*/ 633 w 643"/>
                <a:gd name="T73" fmla="*/ 151 h 197"/>
                <a:gd name="T74" fmla="*/ 616 w 643"/>
                <a:gd name="T75" fmla="*/ 122 h 197"/>
                <a:gd name="T76" fmla="*/ 592 w 643"/>
                <a:gd name="T77" fmla="*/ 97 h 197"/>
                <a:gd name="T78" fmla="*/ 564 w 643"/>
                <a:gd name="T79" fmla="*/ 73 h 197"/>
                <a:gd name="T80" fmla="*/ 532 w 643"/>
                <a:gd name="T81" fmla="*/ 52 h 197"/>
                <a:gd name="T82" fmla="*/ 496 w 643"/>
                <a:gd name="T83" fmla="*/ 34 h 197"/>
                <a:gd name="T84" fmla="*/ 460 w 643"/>
                <a:gd name="T85" fmla="*/ 18 h 19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43"/>
                <a:gd name="T130" fmla="*/ 0 h 197"/>
                <a:gd name="T131" fmla="*/ 643 w 643"/>
                <a:gd name="T132" fmla="*/ 197 h 19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43" h="197">
                  <a:moveTo>
                    <a:pt x="442" y="11"/>
                  </a:moveTo>
                  <a:lnTo>
                    <a:pt x="431" y="7"/>
                  </a:lnTo>
                  <a:lnTo>
                    <a:pt x="425" y="17"/>
                  </a:lnTo>
                  <a:lnTo>
                    <a:pt x="418" y="27"/>
                  </a:lnTo>
                  <a:lnTo>
                    <a:pt x="408" y="35"/>
                  </a:lnTo>
                  <a:lnTo>
                    <a:pt x="397" y="43"/>
                  </a:lnTo>
                  <a:lnTo>
                    <a:pt x="385" y="49"/>
                  </a:lnTo>
                  <a:lnTo>
                    <a:pt x="371" y="53"/>
                  </a:lnTo>
                  <a:lnTo>
                    <a:pt x="355" y="57"/>
                  </a:lnTo>
                  <a:lnTo>
                    <a:pt x="338" y="58"/>
                  </a:lnTo>
                  <a:lnTo>
                    <a:pt x="320" y="59"/>
                  </a:lnTo>
                  <a:lnTo>
                    <a:pt x="302" y="58"/>
                  </a:lnTo>
                  <a:lnTo>
                    <a:pt x="286" y="57"/>
                  </a:lnTo>
                  <a:lnTo>
                    <a:pt x="271" y="53"/>
                  </a:lnTo>
                  <a:lnTo>
                    <a:pt x="258" y="49"/>
                  </a:lnTo>
                  <a:lnTo>
                    <a:pt x="247" y="41"/>
                  </a:lnTo>
                  <a:lnTo>
                    <a:pt x="238" y="33"/>
                  </a:lnTo>
                  <a:lnTo>
                    <a:pt x="229" y="23"/>
                  </a:lnTo>
                  <a:lnTo>
                    <a:pt x="223" y="12"/>
                  </a:lnTo>
                  <a:lnTo>
                    <a:pt x="218" y="0"/>
                  </a:lnTo>
                  <a:lnTo>
                    <a:pt x="205" y="4"/>
                  </a:lnTo>
                  <a:lnTo>
                    <a:pt x="186" y="11"/>
                  </a:lnTo>
                  <a:lnTo>
                    <a:pt x="167" y="18"/>
                  </a:lnTo>
                  <a:lnTo>
                    <a:pt x="148" y="27"/>
                  </a:lnTo>
                  <a:lnTo>
                    <a:pt x="130" y="36"/>
                  </a:lnTo>
                  <a:lnTo>
                    <a:pt x="113" y="46"/>
                  </a:lnTo>
                  <a:lnTo>
                    <a:pt x="96" y="57"/>
                  </a:lnTo>
                  <a:lnTo>
                    <a:pt x="79" y="69"/>
                  </a:lnTo>
                  <a:lnTo>
                    <a:pt x="65" y="81"/>
                  </a:lnTo>
                  <a:lnTo>
                    <a:pt x="51" y="93"/>
                  </a:lnTo>
                  <a:lnTo>
                    <a:pt x="38" y="107"/>
                  </a:lnTo>
                  <a:lnTo>
                    <a:pt x="27" y="121"/>
                  </a:lnTo>
                  <a:lnTo>
                    <a:pt x="19" y="136"/>
                  </a:lnTo>
                  <a:lnTo>
                    <a:pt x="10" y="150"/>
                  </a:lnTo>
                  <a:lnTo>
                    <a:pt x="5" y="166"/>
                  </a:lnTo>
                  <a:lnTo>
                    <a:pt x="2" y="182"/>
                  </a:lnTo>
                  <a:lnTo>
                    <a:pt x="0" y="197"/>
                  </a:lnTo>
                  <a:lnTo>
                    <a:pt x="30" y="197"/>
                  </a:lnTo>
                  <a:lnTo>
                    <a:pt x="33" y="172"/>
                  </a:lnTo>
                  <a:lnTo>
                    <a:pt x="45" y="148"/>
                  </a:lnTo>
                  <a:lnTo>
                    <a:pt x="62" y="124"/>
                  </a:lnTo>
                  <a:lnTo>
                    <a:pt x="84" y="102"/>
                  </a:lnTo>
                  <a:lnTo>
                    <a:pt x="111" y="82"/>
                  </a:lnTo>
                  <a:lnTo>
                    <a:pt x="140" y="64"/>
                  </a:lnTo>
                  <a:lnTo>
                    <a:pt x="171" y="50"/>
                  </a:lnTo>
                  <a:lnTo>
                    <a:pt x="203" y="36"/>
                  </a:lnTo>
                  <a:lnTo>
                    <a:pt x="211" y="49"/>
                  </a:lnTo>
                  <a:lnTo>
                    <a:pt x="222" y="59"/>
                  </a:lnTo>
                  <a:lnTo>
                    <a:pt x="234" y="68"/>
                  </a:lnTo>
                  <a:lnTo>
                    <a:pt x="248" y="75"/>
                  </a:lnTo>
                  <a:lnTo>
                    <a:pt x="264" y="81"/>
                  </a:lnTo>
                  <a:lnTo>
                    <a:pt x="281" y="85"/>
                  </a:lnTo>
                  <a:lnTo>
                    <a:pt x="299" y="87"/>
                  </a:lnTo>
                  <a:lnTo>
                    <a:pt x="320" y="89"/>
                  </a:lnTo>
                  <a:lnTo>
                    <a:pt x="339" y="87"/>
                  </a:lnTo>
                  <a:lnTo>
                    <a:pt x="359" y="85"/>
                  </a:lnTo>
                  <a:lnTo>
                    <a:pt x="377" y="81"/>
                  </a:lnTo>
                  <a:lnTo>
                    <a:pt x="392" y="76"/>
                  </a:lnTo>
                  <a:lnTo>
                    <a:pt x="407" y="70"/>
                  </a:lnTo>
                  <a:lnTo>
                    <a:pt x="421" y="62"/>
                  </a:lnTo>
                  <a:lnTo>
                    <a:pt x="432" y="53"/>
                  </a:lnTo>
                  <a:lnTo>
                    <a:pt x="443" y="43"/>
                  </a:lnTo>
                  <a:lnTo>
                    <a:pt x="475" y="56"/>
                  </a:lnTo>
                  <a:lnTo>
                    <a:pt x="506" y="72"/>
                  </a:lnTo>
                  <a:lnTo>
                    <a:pt x="535" y="89"/>
                  </a:lnTo>
                  <a:lnTo>
                    <a:pt x="561" y="108"/>
                  </a:lnTo>
                  <a:lnTo>
                    <a:pt x="582" y="128"/>
                  </a:lnTo>
                  <a:lnTo>
                    <a:pt x="599" y="150"/>
                  </a:lnTo>
                  <a:lnTo>
                    <a:pt x="610" y="173"/>
                  </a:lnTo>
                  <a:lnTo>
                    <a:pt x="614" y="197"/>
                  </a:lnTo>
                  <a:lnTo>
                    <a:pt x="643" y="197"/>
                  </a:lnTo>
                  <a:lnTo>
                    <a:pt x="642" y="182"/>
                  </a:lnTo>
                  <a:lnTo>
                    <a:pt x="638" y="166"/>
                  </a:lnTo>
                  <a:lnTo>
                    <a:pt x="633" y="151"/>
                  </a:lnTo>
                  <a:lnTo>
                    <a:pt x="625" y="137"/>
                  </a:lnTo>
                  <a:lnTo>
                    <a:pt x="616" y="122"/>
                  </a:lnTo>
                  <a:lnTo>
                    <a:pt x="605" y="109"/>
                  </a:lnTo>
                  <a:lnTo>
                    <a:pt x="592" y="97"/>
                  </a:lnTo>
                  <a:lnTo>
                    <a:pt x="579" y="85"/>
                  </a:lnTo>
                  <a:lnTo>
                    <a:pt x="564" y="73"/>
                  </a:lnTo>
                  <a:lnTo>
                    <a:pt x="548" y="62"/>
                  </a:lnTo>
                  <a:lnTo>
                    <a:pt x="532" y="52"/>
                  </a:lnTo>
                  <a:lnTo>
                    <a:pt x="515" y="43"/>
                  </a:lnTo>
                  <a:lnTo>
                    <a:pt x="496" y="34"/>
                  </a:lnTo>
                  <a:lnTo>
                    <a:pt x="478" y="26"/>
                  </a:lnTo>
                  <a:lnTo>
                    <a:pt x="460" y="18"/>
                  </a:lnTo>
                  <a:lnTo>
                    <a:pt x="442"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08" name="Freeform 31"/>
            <p:cNvSpPr>
              <a:spLocks/>
            </p:cNvSpPr>
            <p:nvPr/>
          </p:nvSpPr>
          <p:spPr bwMode="auto">
            <a:xfrm>
              <a:off x="3508028" y="1562398"/>
              <a:ext cx="1211163" cy="603647"/>
            </a:xfrm>
            <a:custGeom>
              <a:avLst/>
              <a:gdLst>
                <a:gd name="T0" fmla="*/ 591 w 626"/>
                <a:gd name="T1" fmla="*/ 205 h 312"/>
                <a:gd name="T2" fmla="*/ 589 w 626"/>
                <a:gd name="T3" fmla="*/ 185 h 312"/>
                <a:gd name="T4" fmla="*/ 583 w 626"/>
                <a:gd name="T5" fmla="*/ 165 h 312"/>
                <a:gd name="T6" fmla="*/ 576 w 626"/>
                <a:gd name="T7" fmla="*/ 145 h 312"/>
                <a:gd name="T8" fmla="*/ 566 w 626"/>
                <a:gd name="T9" fmla="*/ 126 h 312"/>
                <a:gd name="T10" fmla="*/ 555 w 626"/>
                <a:gd name="T11" fmla="*/ 108 h 312"/>
                <a:gd name="T12" fmla="*/ 540 w 626"/>
                <a:gd name="T13" fmla="*/ 90 h 312"/>
                <a:gd name="T14" fmla="*/ 526 w 626"/>
                <a:gd name="T15" fmla="*/ 73 h 312"/>
                <a:gd name="T16" fmla="*/ 508 w 626"/>
                <a:gd name="T17" fmla="*/ 57 h 312"/>
                <a:gd name="T18" fmla="*/ 490 w 626"/>
                <a:gd name="T19" fmla="*/ 44 h 312"/>
                <a:gd name="T20" fmla="*/ 469 w 626"/>
                <a:gd name="T21" fmla="*/ 30 h 312"/>
                <a:gd name="T22" fmla="*/ 447 w 626"/>
                <a:gd name="T23" fmla="*/ 21 h 312"/>
                <a:gd name="T24" fmla="*/ 423 w 626"/>
                <a:gd name="T25" fmla="*/ 12 h 312"/>
                <a:gd name="T26" fmla="*/ 399 w 626"/>
                <a:gd name="T27" fmla="*/ 5 h 312"/>
                <a:gd name="T28" fmla="*/ 374 w 626"/>
                <a:gd name="T29" fmla="*/ 1 h 312"/>
                <a:gd name="T30" fmla="*/ 347 w 626"/>
                <a:gd name="T31" fmla="*/ 0 h 312"/>
                <a:gd name="T32" fmla="*/ 319 w 626"/>
                <a:gd name="T33" fmla="*/ 2 h 312"/>
                <a:gd name="T34" fmla="*/ 303 w 626"/>
                <a:gd name="T35" fmla="*/ 5 h 312"/>
                <a:gd name="T36" fmla="*/ 288 w 626"/>
                <a:gd name="T37" fmla="*/ 7 h 312"/>
                <a:gd name="T38" fmla="*/ 272 w 626"/>
                <a:gd name="T39" fmla="*/ 10 h 312"/>
                <a:gd name="T40" fmla="*/ 257 w 626"/>
                <a:gd name="T41" fmla="*/ 13 h 312"/>
                <a:gd name="T42" fmla="*/ 242 w 626"/>
                <a:gd name="T43" fmla="*/ 17 h 312"/>
                <a:gd name="T44" fmla="*/ 227 w 626"/>
                <a:gd name="T45" fmla="*/ 22 h 312"/>
                <a:gd name="T46" fmla="*/ 213 w 626"/>
                <a:gd name="T47" fmla="*/ 28 h 312"/>
                <a:gd name="T48" fmla="*/ 198 w 626"/>
                <a:gd name="T49" fmla="*/ 34 h 312"/>
                <a:gd name="T50" fmla="*/ 185 w 626"/>
                <a:gd name="T51" fmla="*/ 42 h 312"/>
                <a:gd name="T52" fmla="*/ 170 w 626"/>
                <a:gd name="T53" fmla="*/ 51 h 312"/>
                <a:gd name="T54" fmla="*/ 157 w 626"/>
                <a:gd name="T55" fmla="*/ 61 h 312"/>
                <a:gd name="T56" fmla="*/ 143 w 626"/>
                <a:gd name="T57" fmla="*/ 73 h 312"/>
                <a:gd name="T58" fmla="*/ 129 w 626"/>
                <a:gd name="T59" fmla="*/ 86 h 312"/>
                <a:gd name="T60" fmla="*/ 116 w 626"/>
                <a:gd name="T61" fmla="*/ 100 h 312"/>
                <a:gd name="T62" fmla="*/ 104 w 626"/>
                <a:gd name="T63" fmla="*/ 117 h 312"/>
                <a:gd name="T64" fmla="*/ 90 w 626"/>
                <a:gd name="T65" fmla="*/ 136 h 312"/>
                <a:gd name="T66" fmla="*/ 34 w 626"/>
                <a:gd name="T67" fmla="*/ 129 h 312"/>
                <a:gd name="T68" fmla="*/ 0 w 626"/>
                <a:gd name="T69" fmla="*/ 230 h 312"/>
                <a:gd name="T70" fmla="*/ 624 w 626"/>
                <a:gd name="T71" fmla="*/ 312 h 312"/>
                <a:gd name="T72" fmla="*/ 626 w 626"/>
                <a:gd name="T73" fmla="*/ 209 h 312"/>
                <a:gd name="T74" fmla="*/ 591 w 626"/>
                <a:gd name="T75" fmla="*/ 205 h 31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26"/>
                <a:gd name="T115" fmla="*/ 0 h 312"/>
                <a:gd name="T116" fmla="*/ 626 w 626"/>
                <a:gd name="T117" fmla="*/ 312 h 31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26" h="312">
                  <a:moveTo>
                    <a:pt x="591" y="205"/>
                  </a:moveTo>
                  <a:lnTo>
                    <a:pt x="589" y="185"/>
                  </a:lnTo>
                  <a:lnTo>
                    <a:pt x="583" y="165"/>
                  </a:lnTo>
                  <a:lnTo>
                    <a:pt x="576" y="145"/>
                  </a:lnTo>
                  <a:lnTo>
                    <a:pt x="566" y="126"/>
                  </a:lnTo>
                  <a:lnTo>
                    <a:pt x="555" y="108"/>
                  </a:lnTo>
                  <a:lnTo>
                    <a:pt x="540" y="90"/>
                  </a:lnTo>
                  <a:lnTo>
                    <a:pt x="526" y="73"/>
                  </a:lnTo>
                  <a:lnTo>
                    <a:pt x="508" y="57"/>
                  </a:lnTo>
                  <a:lnTo>
                    <a:pt x="490" y="44"/>
                  </a:lnTo>
                  <a:lnTo>
                    <a:pt x="469" y="30"/>
                  </a:lnTo>
                  <a:lnTo>
                    <a:pt x="447" y="21"/>
                  </a:lnTo>
                  <a:lnTo>
                    <a:pt x="423" y="12"/>
                  </a:lnTo>
                  <a:lnTo>
                    <a:pt x="399" y="5"/>
                  </a:lnTo>
                  <a:lnTo>
                    <a:pt x="374" y="1"/>
                  </a:lnTo>
                  <a:lnTo>
                    <a:pt x="347" y="0"/>
                  </a:lnTo>
                  <a:lnTo>
                    <a:pt x="319" y="2"/>
                  </a:lnTo>
                  <a:lnTo>
                    <a:pt x="303" y="5"/>
                  </a:lnTo>
                  <a:lnTo>
                    <a:pt x="288" y="7"/>
                  </a:lnTo>
                  <a:lnTo>
                    <a:pt x="272" y="10"/>
                  </a:lnTo>
                  <a:lnTo>
                    <a:pt x="257" y="13"/>
                  </a:lnTo>
                  <a:lnTo>
                    <a:pt x="242" y="17"/>
                  </a:lnTo>
                  <a:lnTo>
                    <a:pt x="227" y="22"/>
                  </a:lnTo>
                  <a:lnTo>
                    <a:pt x="213" y="28"/>
                  </a:lnTo>
                  <a:lnTo>
                    <a:pt x="198" y="34"/>
                  </a:lnTo>
                  <a:lnTo>
                    <a:pt x="185" y="42"/>
                  </a:lnTo>
                  <a:lnTo>
                    <a:pt x="170" y="51"/>
                  </a:lnTo>
                  <a:lnTo>
                    <a:pt x="157" y="61"/>
                  </a:lnTo>
                  <a:lnTo>
                    <a:pt x="143" y="73"/>
                  </a:lnTo>
                  <a:lnTo>
                    <a:pt x="129" y="86"/>
                  </a:lnTo>
                  <a:lnTo>
                    <a:pt x="116" y="100"/>
                  </a:lnTo>
                  <a:lnTo>
                    <a:pt x="104" y="117"/>
                  </a:lnTo>
                  <a:lnTo>
                    <a:pt x="90" y="136"/>
                  </a:lnTo>
                  <a:lnTo>
                    <a:pt x="34" y="129"/>
                  </a:lnTo>
                  <a:lnTo>
                    <a:pt x="0" y="230"/>
                  </a:lnTo>
                  <a:lnTo>
                    <a:pt x="624" y="312"/>
                  </a:lnTo>
                  <a:lnTo>
                    <a:pt x="626" y="209"/>
                  </a:lnTo>
                  <a:lnTo>
                    <a:pt x="591" y="2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09" name="Freeform 32"/>
            <p:cNvSpPr>
              <a:spLocks/>
            </p:cNvSpPr>
            <p:nvPr/>
          </p:nvSpPr>
          <p:spPr bwMode="auto">
            <a:xfrm>
              <a:off x="3788569" y="1626245"/>
              <a:ext cx="386953" cy="199281"/>
            </a:xfrm>
            <a:custGeom>
              <a:avLst/>
              <a:gdLst>
                <a:gd name="T0" fmla="*/ 0 w 200"/>
                <a:gd name="T1" fmla="*/ 99 h 103"/>
                <a:gd name="T2" fmla="*/ 0 w 200"/>
                <a:gd name="T3" fmla="*/ 98 h 103"/>
                <a:gd name="T4" fmla="*/ 2 w 200"/>
                <a:gd name="T5" fmla="*/ 94 h 103"/>
                <a:gd name="T6" fmla="*/ 5 w 200"/>
                <a:gd name="T7" fmla="*/ 89 h 103"/>
                <a:gd name="T8" fmla="*/ 10 w 200"/>
                <a:gd name="T9" fmla="*/ 83 h 103"/>
                <a:gd name="T10" fmla="*/ 16 w 200"/>
                <a:gd name="T11" fmla="*/ 76 h 103"/>
                <a:gd name="T12" fmla="*/ 23 w 200"/>
                <a:gd name="T13" fmla="*/ 67 h 103"/>
                <a:gd name="T14" fmla="*/ 31 w 200"/>
                <a:gd name="T15" fmla="*/ 58 h 103"/>
                <a:gd name="T16" fmla="*/ 42 w 200"/>
                <a:gd name="T17" fmla="*/ 48 h 103"/>
                <a:gd name="T18" fmla="*/ 54 w 200"/>
                <a:gd name="T19" fmla="*/ 40 h 103"/>
                <a:gd name="T20" fmla="*/ 69 w 200"/>
                <a:gd name="T21" fmla="*/ 30 h 103"/>
                <a:gd name="T22" fmla="*/ 85 w 200"/>
                <a:gd name="T23" fmla="*/ 21 h 103"/>
                <a:gd name="T24" fmla="*/ 104 w 200"/>
                <a:gd name="T25" fmla="*/ 14 h 103"/>
                <a:gd name="T26" fmla="*/ 125 w 200"/>
                <a:gd name="T27" fmla="*/ 8 h 103"/>
                <a:gd name="T28" fmla="*/ 146 w 200"/>
                <a:gd name="T29" fmla="*/ 3 h 103"/>
                <a:gd name="T30" fmla="*/ 172 w 200"/>
                <a:gd name="T31" fmla="*/ 1 h 103"/>
                <a:gd name="T32" fmla="*/ 200 w 200"/>
                <a:gd name="T33" fmla="*/ 0 h 103"/>
                <a:gd name="T34" fmla="*/ 192 w 200"/>
                <a:gd name="T35" fmla="*/ 1 h 103"/>
                <a:gd name="T36" fmla="*/ 175 w 200"/>
                <a:gd name="T37" fmla="*/ 3 h 103"/>
                <a:gd name="T38" fmla="*/ 150 w 200"/>
                <a:gd name="T39" fmla="*/ 8 h 103"/>
                <a:gd name="T40" fmla="*/ 120 w 200"/>
                <a:gd name="T41" fmla="*/ 17 h 103"/>
                <a:gd name="T42" fmla="*/ 88 w 200"/>
                <a:gd name="T43" fmla="*/ 30 h 103"/>
                <a:gd name="T44" fmla="*/ 60 w 200"/>
                <a:gd name="T45" fmla="*/ 48 h 103"/>
                <a:gd name="T46" fmla="*/ 37 w 200"/>
                <a:gd name="T47" fmla="*/ 72 h 103"/>
                <a:gd name="T48" fmla="*/ 24 w 200"/>
                <a:gd name="T49" fmla="*/ 103 h 103"/>
                <a:gd name="T50" fmla="*/ 0 w 200"/>
                <a:gd name="T51" fmla="*/ 99 h 10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0"/>
                <a:gd name="T79" fmla="*/ 0 h 103"/>
                <a:gd name="T80" fmla="*/ 200 w 200"/>
                <a:gd name="T81" fmla="*/ 103 h 10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0" h="103">
                  <a:moveTo>
                    <a:pt x="0" y="99"/>
                  </a:moveTo>
                  <a:lnTo>
                    <a:pt x="0" y="98"/>
                  </a:lnTo>
                  <a:lnTo>
                    <a:pt x="2" y="94"/>
                  </a:lnTo>
                  <a:lnTo>
                    <a:pt x="5" y="89"/>
                  </a:lnTo>
                  <a:lnTo>
                    <a:pt x="10" y="83"/>
                  </a:lnTo>
                  <a:lnTo>
                    <a:pt x="16" y="76"/>
                  </a:lnTo>
                  <a:lnTo>
                    <a:pt x="23" y="67"/>
                  </a:lnTo>
                  <a:lnTo>
                    <a:pt x="31" y="58"/>
                  </a:lnTo>
                  <a:lnTo>
                    <a:pt x="42" y="48"/>
                  </a:lnTo>
                  <a:lnTo>
                    <a:pt x="54" y="40"/>
                  </a:lnTo>
                  <a:lnTo>
                    <a:pt x="69" y="30"/>
                  </a:lnTo>
                  <a:lnTo>
                    <a:pt x="85" y="21"/>
                  </a:lnTo>
                  <a:lnTo>
                    <a:pt x="104" y="14"/>
                  </a:lnTo>
                  <a:lnTo>
                    <a:pt x="125" y="8"/>
                  </a:lnTo>
                  <a:lnTo>
                    <a:pt x="146" y="3"/>
                  </a:lnTo>
                  <a:lnTo>
                    <a:pt x="172" y="1"/>
                  </a:lnTo>
                  <a:lnTo>
                    <a:pt x="200" y="0"/>
                  </a:lnTo>
                  <a:lnTo>
                    <a:pt x="192" y="1"/>
                  </a:lnTo>
                  <a:lnTo>
                    <a:pt x="175" y="3"/>
                  </a:lnTo>
                  <a:lnTo>
                    <a:pt x="150" y="8"/>
                  </a:lnTo>
                  <a:lnTo>
                    <a:pt x="120" y="17"/>
                  </a:lnTo>
                  <a:lnTo>
                    <a:pt x="88" y="30"/>
                  </a:lnTo>
                  <a:lnTo>
                    <a:pt x="60" y="48"/>
                  </a:lnTo>
                  <a:lnTo>
                    <a:pt x="37" y="72"/>
                  </a:lnTo>
                  <a:lnTo>
                    <a:pt x="24" y="103"/>
                  </a:lnTo>
                  <a:lnTo>
                    <a:pt x="0" y="99"/>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10" name="Freeform 33"/>
            <p:cNvSpPr>
              <a:spLocks/>
            </p:cNvSpPr>
            <p:nvPr/>
          </p:nvSpPr>
          <p:spPr bwMode="auto">
            <a:xfrm>
              <a:off x="3633788" y="1877764"/>
              <a:ext cx="32891" cy="88999"/>
            </a:xfrm>
            <a:custGeom>
              <a:avLst/>
              <a:gdLst>
                <a:gd name="T0" fmla="*/ 11 w 17"/>
                <a:gd name="T1" fmla="*/ 46 h 46"/>
                <a:gd name="T2" fmla="*/ 17 w 17"/>
                <a:gd name="T3" fmla="*/ 3 h 46"/>
                <a:gd name="T4" fmla="*/ 6 w 17"/>
                <a:gd name="T5" fmla="*/ 0 h 46"/>
                <a:gd name="T6" fmla="*/ 0 w 17"/>
                <a:gd name="T7" fmla="*/ 44 h 46"/>
                <a:gd name="T8" fmla="*/ 11 w 17"/>
                <a:gd name="T9" fmla="*/ 46 h 46"/>
                <a:gd name="T10" fmla="*/ 0 60000 65536"/>
                <a:gd name="T11" fmla="*/ 0 60000 65536"/>
                <a:gd name="T12" fmla="*/ 0 60000 65536"/>
                <a:gd name="T13" fmla="*/ 0 60000 65536"/>
                <a:gd name="T14" fmla="*/ 0 60000 65536"/>
                <a:gd name="T15" fmla="*/ 0 w 17"/>
                <a:gd name="T16" fmla="*/ 0 h 46"/>
                <a:gd name="T17" fmla="*/ 17 w 17"/>
                <a:gd name="T18" fmla="*/ 46 h 46"/>
              </a:gdLst>
              <a:ahLst/>
              <a:cxnLst>
                <a:cxn ang="T10">
                  <a:pos x="T0" y="T1"/>
                </a:cxn>
                <a:cxn ang="T11">
                  <a:pos x="T2" y="T3"/>
                </a:cxn>
                <a:cxn ang="T12">
                  <a:pos x="T4" y="T5"/>
                </a:cxn>
                <a:cxn ang="T13">
                  <a:pos x="T6" y="T7"/>
                </a:cxn>
                <a:cxn ang="T14">
                  <a:pos x="T8" y="T9"/>
                </a:cxn>
              </a:cxnLst>
              <a:rect l="T15" t="T16" r="T17" b="T18"/>
              <a:pathLst>
                <a:path w="17" h="46">
                  <a:moveTo>
                    <a:pt x="11" y="46"/>
                  </a:moveTo>
                  <a:lnTo>
                    <a:pt x="17" y="3"/>
                  </a:lnTo>
                  <a:lnTo>
                    <a:pt x="6" y="0"/>
                  </a:lnTo>
                  <a:lnTo>
                    <a:pt x="0" y="44"/>
                  </a:lnTo>
                  <a:lnTo>
                    <a:pt x="11" y="46"/>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11" name="Freeform 34"/>
            <p:cNvSpPr>
              <a:spLocks/>
            </p:cNvSpPr>
            <p:nvPr/>
          </p:nvSpPr>
          <p:spPr bwMode="auto">
            <a:xfrm>
              <a:off x="3730526" y="1893243"/>
              <a:ext cx="32891" cy="85130"/>
            </a:xfrm>
            <a:custGeom>
              <a:avLst/>
              <a:gdLst>
                <a:gd name="T0" fmla="*/ 11 w 17"/>
                <a:gd name="T1" fmla="*/ 44 h 44"/>
                <a:gd name="T2" fmla="*/ 17 w 17"/>
                <a:gd name="T3" fmla="*/ 1 h 44"/>
                <a:gd name="T4" fmla="*/ 6 w 17"/>
                <a:gd name="T5" fmla="*/ 0 h 44"/>
                <a:gd name="T6" fmla="*/ 0 w 17"/>
                <a:gd name="T7" fmla="*/ 43 h 44"/>
                <a:gd name="T8" fmla="*/ 11 w 17"/>
                <a:gd name="T9" fmla="*/ 44 h 44"/>
                <a:gd name="T10" fmla="*/ 0 60000 65536"/>
                <a:gd name="T11" fmla="*/ 0 60000 65536"/>
                <a:gd name="T12" fmla="*/ 0 60000 65536"/>
                <a:gd name="T13" fmla="*/ 0 60000 65536"/>
                <a:gd name="T14" fmla="*/ 0 60000 65536"/>
                <a:gd name="T15" fmla="*/ 0 w 17"/>
                <a:gd name="T16" fmla="*/ 0 h 44"/>
                <a:gd name="T17" fmla="*/ 17 w 17"/>
                <a:gd name="T18" fmla="*/ 44 h 44"/>
              </a:gdLst>
              <a:ahLst/>
              <a:cxnLst>
                <a:cxn ang="T10">
                  <a:pos x="T0" y="T1"/>
                </a:cxn>
                <a:cxn ang="T11">
                  <a:pos x="T2" y="T3"/>
                </a:cxn>
                <a:cxn ang="T12">
                  <a:pos x="T4" y="T5"/>
                </a:cxn>
                <a:cxn ang="T13">
                  <a:pos x="T6" y="T7"/>
                </a:cxn>
                <a:cxn ang="T14">
                  <a:pos x="T8" y="T9"/>
                </a:cxn>
              </a:cxnLst>
              <a:rect l="T15" t="T16" r="T17" b="T18"/>
              <a:pathLst>
                <a:path w="17" h="44">
                  <a:moveTo>
                    <a:pt x="11" y="44"/>
                  </a:moveTo>
                  <a:lnTo>
                    <a:pt x="17" y="1"/>
                  </a:lnTo>
                  <a:lnTo>
                    <a:pt x="6" y="0"/>
                  </a:lnTo>
                  <a:lnTo>
                    <a:pt x="0" y="43"/>
                  </a:lnTo>
                  <a:lnTo>
                    <a:pt x="11" y="4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12" name="Freeform 35"/>
            <p:cNvSpPr>
              <a:spLocks/>
            </p:cNvSpPr>
            <p:nvPr/>
          </p:nvSpPr>
          <p:spPr bwMode="auto">
            <a:xfrm>
              <a:off x="3825330" y="1904851"/>
              <a:ext cx="32891" cy="85130"/>
            </a:xfrm>
            <a:custGeom>
              <a:avLst/>
              <a:gdLst>
                <a:gd name="T0" fmla="*/ 11 w 17"/>
                <a:gd name="T1" fmla="*/ 44 h 44"/>
                <a:gd name="T2" fmla="*/ 17 w 17"/>
                <a:gd name="T3" fmla="*/ 1 h 44"/>
                <a:gd name="T4" fmla="*/ 8 w 17"/>
                <a:gd name="T5" fmla="*/ 0 h 44"/>
                <a:gd name="T6" fmla="*/ 0 w 17"/>
                <a:gd name="T7" fmla="*/ 43 h 44"/>
                <a:gd name="T8" fmla="*/ 11 w 17"/>
                <a:gd name="T9" fmla="*/ 44 h 44"/>
                <a:gd name="T10" fmla="*/ 0 60000 65536"/>
                <a:gd name="T11" fmla="*/ 0 60000 65536"/>
                <a:gd name="T12" fmla="*/ 0 60000 65536"/>
                <a:gd name="T13" fmla="*/ 0 60000 65536"/>
                <a:gd name="T14" fmla="*/ 0 60000 65536"/>
                <a:gd name="T15" fmla="*/ 0 w 17"/>
                <a:gd name="T16" fmla="*/ 0 h 44"/>
                <a:gd name="T17" fmla="*/ 17 w 17"/>
                <a:gd name="T18" fmla="*/ 44 h 44"/>
              </a:gdLst>
              <a:ahLst/>
              <a:cxnLst>
                <a:cxn ang="T10">
                  <a:pos x="T0" y="T1"/>
                </a:cxn>
                <a:cxn ang="T11">
                  <a:pos x="T2" y="T3"/>
                </a:cxn>
                <a:cxn ang="T12">
                  <a:pos x="T4" y="T5"/>
                </a:cxn>
                <a:cxn ang="T13">
                  <a:pos x="T6" y="T7"/>
                </a:cxn>
                <a:cxn ang="T14">
                  <a:pos x="T8" y="T9"/>
                </a:cxn>
              </a:cxnLst>
              <a:rect l="T15" t="T16" r="T17" b="T18"/>
              <a:pathLst>
                <a:path w="17" h="44">
                  <a:moveTo>
                    <a:pt x="11" y="44"/>
                  </a:moveTo>
                  <a:lnTo>
                    <a:pt x="17" y="1"/>
                  </a:lnTo>
                  <a:lnTo>
                    <a:pt x="8" y="0"/>
                  </a:lnTo>
                  <a:lnTo>
                    <a:pt x="0" y="43"/>
                  </a:lnTo>
                  <a:lnTo>
                    <a:pt x="11" y="4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13" name="Freeform 36"/>
            <p:cNvSpPr>
              <a:spLocks/>
            </p:cNvSpPr>
            <p:nvPr/>
          </p:nvSpPr>
          <p:spPr bwMode="auto">
            <a:xfrm>
              <a:off x="3924003" y="1916460"/>
              <a:ext cx="30956" cy="88999"/>
            </a:xfrm>
            <a:custGeom>
              <a:avLst/>
              <a:gdLst>
                <a:gd name="T0" fmla="*/ 10 w 16"/>
                <a:gd name="T1" fmla="*/ 46 h 46"/>
                <a:gd name="T2" fmla="*/ 16 w 16"/>
                <a:gd name="T3" fmla="*/ 2 h 46"/>
                <a:gd name="T4" fmla="*/ 6 w 16"/>
                <a:gd name="T5" fmla="*/ 0 h 46"/>
                <a:gd name="T6" fmla="*/ 0 w 16"/>
                <a:gd name="T7" fmla="*/ 45 h 46"/>
                <a:gd name="T8" fmla="*/ 10 w 16"/>
                <a:gd name="T9" fmla="*/ 46 h 46"/>
                <a:gd name="T10" fmla="*/ 0 60000 65536"/>
                <a:gd name="T11" fmla="*/ 0 60000 65536"/>
                <a:gd name="T12" fmla="*/ 0 60000 65536"/>
                <a:gd name="T13" fmla="*/ 0 60000 65536"/>
                <a:gd name="T14" fmla="*/ 0 60000 65536"/>
                <a:gd name="T15" fmla="*/ 0 w 16"/>
                <a:gd name="T16" fmla="*/ 0 h 46"/>
                <a:gd name="T17" fmla="*/ 16 w 16"/>
                <a:gd name="T18" fmla="*/ 46 h 46"/>
              </a:gdLst>
              <a:ahLst/>
              <a:cxnLst>
                <a:cxn ang="T10">
                  <a:pos x="T0" y="T1"/>
                </a:cxn>
                <a:cxn ang="T11">
                  <a:pos x="T2" y="T3"/>
                </a:cxn>
                <a:cxn ang="T12">
                  <a:pos x="T4" y="T5"/>
                </a:cxn>
                <a:cxn ang="T13">
                  <a:pos x="T6" y="T7"/>
                </a:cxn>
                <a:cxn ang="T14">
                  <a:pos x="T8" y="T9"/>
                </a:cxn>
              </a:cxnLst>
              <a:rect l="T15" t="T16" r="T17" b="T18"/>
              <a:pathLst>
                <a:path w="16" h="46">
                  <a:moveTo>
                    <a:pt x="10" y="46"/>
                  </a:moveTo>
                  <a:lnTo>
                    <a:pt x="16" y="2"/>
                  </a:lnTo>
                  <a:lnTo>
                    <a:pt x="6" y="0"/>
                  </a:lnTo>
                  <a:lnTo>
                    <a:pt x="0" y="45"/>
                  </a:lnTo>
                  <a:lnTo>
                    <a:pt x="10" y="46"/>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14" name="Freeform 37"/>
            <p:cNvSpPr>
              <a:spLocks/>
            </p:cNvSpPr>
            <p:nvPr/>
          </p:nvSpPr>
          <p:spPr bwMode="auto">
            <a:xfrm>
              <a:off x="4020741" y="1930003"/>
              <a:ext cx="32891" cy="87064"/>
            </a:xfrm>
            <a:custGeom>
              <a:avLst/>
              <a:gdLst>
                <a:gd name="T0" fmla="*/ 9 w 17"/>
                <a:gd name="T1" fmla="*/ 45 h 45"/>
                <a:gd name="T2" fmla="*/ 17 w 17"/>
                <a:gd name="T3" fmla="*/ 1 h 45"/>
                <a:gd name="T4" fmla="*/ 6 w 17"/>
                <a:gd name="T5" fmla="*/ 0 h 45"/>
                <a:gd name="T6" fmla="*/ 0 w 17"/>
                <a:gd name="T7" fmla="*/ 44 h 45"/>
                <a:gd name="T8" fmla="*/ 9 w 17"/>
                <a:gd name="T9" fmla="*/ 45 h 45"/>
                <a:gd name="T10" fmla="*/ 0 60000 65536"/>
                <a:gd name="T11" fmla="*/ 0 60000 65536"/>
                <a:gd name="T12" fmla="*/ 0 60000 65536"/>
                <a:gd name="T13" fmla="*/ 0 60000 65536"/>
                <a:gd name="T14" fmla="*/ 0 60000 65536"/>
                <a:gd name="T15" fmla="*/ 0 w 17"/>
                <a:gd name="T16" fmla="*/ 0 h 45"/>
                <a:gd name="T17" fmla="*/ 17 w 17"/>
                <a:gd name="T18" fmla="*/ 45 h 45"/>
              </a:gdLst>
              <a:ahLst/>
              <a:cxnLst>
                <a:cxn ang="T10">
                  <a:pos x="T0" y="T1"/>
                </a:cxn>
                <a:cxn ang="T11">
                  <a:pos x="T2" y="T3"/>
                </a:cxn>
                <a:cxn ang="T12">
                  <a:pos x="T4" y="T5"/>
                </a:cxn>
                <a:cxn ang="T13">
                  <a:pos x="T6" y="T7"/>
                </a:cxn>
                <a:cxn ang="T14">
                  <a:pos x="T8" y="T9"/>
                </a:cxn>
              </a:cxnLst>
              <a:rect l="T15" t="T16" r="T17" b="T18"/>
              <a:pathLst>
                <a:path w="17" h="45">
                  <a:moveTo>
                    <a:pt x="9" y="45"/>
                  </a:moveTo>
                  <a:lnTo>
                    <a:pt x="17" y="1"/>
                  </a:lnTo>
                  <a:lnTo>
                    <a:pt x="6" y="0"/>
                  </a:lnTo>
                  <a:lnTo>
                    <a:pt x="0" y="44"/>
                  </a:lnTo>
                  <a:lnTo>
                    <a:pt x="9" y="4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15" name="Freeform 38"/>
            <p:cNvSpPr>
              <a:spLocks/>
            </p:cNvSpPr>
            <p:nvPr/>
          </p:nvSpPr>
          <p:spPr bwMode="auto">
            <a:xfrm>
              <a:off x="4115545" y="1941612"/>
              <a:ext cx="32891" cy="87064"/>
            </a:xfrm>
            <a:custGeom>
              <a:avLst/>
              <a:gdLst>
                <a:gd name="T0" fmla="*/ 11 w 17"/>
                <a:gd name="T1" fmla="*/ 45 h 45"/>
                <a:gd name="T2" fmla="*/ 17 w 17"/>
                <a:gd name="T3" fmla="*/ 1 h 45"/>
                <a:gd name="T4" fmla="*/ 6 w 17"/>
                <a:gd name="T5" fmla="*/ 0 h 45"/>
                <a:gd name="T6" fmla="*/ 0 w 17"/>
                <a:gd name="T7" fmla="*/ 44 h 45"/>
                <a:gd name="T8" fmla="*/ 11 w 17"/>
                <a:gd name="T9" fmla="*/ 45 h 45"/>
                <a:gd name="T10" fmla="*/ 0 60000 65536"/>
                <a:gd name="T11" fmla="*/ 0 60000 65536"/>
                <a:gd name="T12" fmla="*/ 0 60000 65536"/>
                <a:gd name="T13" fmla="*/ 0 60000 65536"/>
                <a:gd name="T14" fmla="*/ 0 60000 65536"/>
                <a:gd name="T15" fmla="*/ 0 w 17"/>
                <a:gd name="T16" fmla="*/ 0 h 45"/>
                <a:gd name="T17" fmla="*/ 17 w 17"/>
                <a:gd name="T18" fmla="*/ 45 h 45"/>
              </a:gdLst>
              <a:ahLst/>
              <a:cxnLst>
                <a:cxn ang="T10">
                  <a:pos x="T0" y="T1"/>
                </a:cxn>
                <a:cxn ang="T11">
                  <a:pos x="T2" y="T3"/>
                </a:cxn>
                <a:cxn ang="T12">
                  <a:pos x="T4" y="T5"/>
                </a:cxn>
                <a:cxn ang="T13">
                  <a:pos x="T6" y="T7"/>
                </a:cxn>
                <a:cxn ang="T14">
                  <a:pos x="T8" y="T9"/>
                </a:cxn>
              </a:cxnLst>
              <a:rect l="T15" t="T16" r="T17" b="T18"/>
              <a:pathLst>
                <a:path w="17" h="45">
                  <a:moveTo>
                    <a:pt x="11" y="45"/>
                  </a:moveTo>
                  <a:lnTo>
                    <a:pt x="17" y="1"/>
                  </a:lnTo>
                  <a:lnTo>
                    <a:pt x="6" y="0"/>
                  </a:lnTo>
                  <a:lnTo>
                    <a:pt x="0" y="44"/>
                  </a:lnTo>
                  <a:lnTo>
                    <a:pt x="11" y="4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16" name="Freeform 39"/>
            <p:cNvSpPr>
              <a:spLocks/>
            </p:cNvSpPr>
            <p:nvPr/>
          </p:nvSpPr>
          <p:spPr bwMode="auto">
            <a:xfrm>
              <a:off x="4212283" y="1955155"/>
              <a:ext cx="32891" cy="87064"/>
            </a:xfrm>
            <a:custGeom>
              <a:avLst/>
              <a:gdLst>
                <a:gd name="T0" fmla="*/ 11 w 17"/>
                <a:gd name="T1" fmla="*/ 45 h 45"/>
                <a:gd name="T2" fmla="*/ 17 w 17"/>
                <a:gd name="T3" fmla="*/ 2 h 45"/>
                <a:gd name="T4" fmla="*/ 6 w 17"/>
                <a:gd name="T5" fmla="*/ 0 h 45"/>
                <a:gd name="T6" fmla="*/ 0 w 17"/>
                <a:gd name="T7" fmla="*/ 44 h 45"/>
                <a:gd name="T8" fmla="*/ 11 w 17"/>
                <a:gd name="T9" fmla="*/ 45 h 45"/>
                <a:gd name="T10" fmla="*/ 0 60000 65536"/>
                <a:gd name="T11" fmla="*/ 0 60000 65536"/>
                <a:gd name="T12" fmla="*/ 0 60000 65536"/>
                <a:gd name="T13" fmla="*/ 0 60000 65536"/>
                <a:gd name="T14" fmla="*/ 0 60000 65536"/>
                <a:gd name="T15" fmla="*/ 0 w 17"/>
                <a:gd name="T16" fmla="*/ 0 h 45"/>
                <a:gd name="T17" fmla="*/ 17 w 17"/>
                <a:gd name="T18" fmla="*/ 45 h 45"/>
              </a:gdLst>
              <a:ahLst/>
              <a:cxnLst>
                <a:cxn ang="T10">
                  <a:pos x="T0" y="T1"/>
                </a:cxn>
                <a:cxn ang="T11">
                  <a:pos x="T2" y="T3"/>
                </a:cxn>
                <a:cxn ang="T12">
                  <a:pos x="T4" y="T5"/>
                </a:cxn>
                <a:cxn ang="T13">
                  <a:pos x="T6" y="T7"/>
                </a:cxn>
                <a:cxn ang="T14">
                  <a:pos x="T8" y="T9"/>
                </a:cxn>
              </a:cxnLst>
              <a:rect l="T15" t="T16" r="T17" b="T18"/>
              <a:pathLst>
                <a:path w="17" h="45">
                  <a:moveTo>
                    <a:pt x="11" y="45"/>
                  </a:moveTo>
                  <a:lnTo>
                    <a:pt x="17" y="2"/>
                  </a:lnTo>
                  <a:lnTo>
                    <a:pt x="6" y="0"/>
                  </a:lnTo>
                  <a:lnTo>
                    <a:pt x="0" y="44"/>
                  </a:lnTo>
                  <a:lnTo>
                    <a:pt x="11" y="4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17" name="Freeform 40"/>
            <p:cNvSpPr>
              <a:spLocks/>
            </p:cNvSpPr>
            <p:nvPr/>
          </p:nvSpPr>
          <p:spPr bwMode="auto">
            <a:xfrm>
              <a:off x="4307086" y="1966764"/>
              <a:ext cx="32891" cy="87064"/>
            </a:xfrm>
            <a:custGeom>
              <a:avLst/>
              <a:gdLst>
                <a:gd name="T0" fmla="*/ 11 w 17"/>
                <a:gd name="T1" fmla="*/ 45 h 45"/>
                <a:gd name="T2" fmla="*/ 17 w 17"/>
                <a:gd name="T3" fmla="*/ 2 h 45"/>
                <a:gd name="T4" fmla="*/ 8 w 17"/>
                <a:gd name="T5" fmla="*/ 0 h 45"/>
                <a:gd name="T6" fmla="*/ 0 w 17"/>
                <a:gd name="T7" fmla="*/ 44 h 45"/>
                <a:gd name="T8" fmla="*/ 11 w 17"/>
                <a:gd name="T9" fmla="*/ 45 h 45"/>
                <a:gd name="T10" fmla="*/ 0 60000 65536"/>
                <a:gd name="T11" fmla="*/ 0 60000 65536"/>
                <a:gd name="T12" fmla="*/ 0 60000 65536"/>
                <a:gd name="T13" fmla="*/ 0 60000 65536"/>
                <a:gd name="T14" fmla="*/ 0 60000 65536"/>
                <a:gd name="T15" fmla="*/ 0 w 17"/>
                <a:gd name="T16" fmla="*/ 0 h 45"/>
                <a:gd name="T17" fmla="*/ 17 w 17"/>
                <a:gd name="T18" fmla="*/ 45 h 45"/>
              </a:gdLst>
              <a:ahLst/>
              <a:cxnLst>
                <a:cxn ang="T10">
                  <a:pos x="T0" y="T1"/>
                </a:cxn>
                <a:cxn ang="T11">
                  <a:pos x="T2" y="T3"/>
                </a:cxn>
                <a:cxn ang="T12">
                  <a:pos x="T4" y="T5"/>
                </a:cxn>
                <a:cxn ang="T13">
                  <a:pos x="T6" y="T7"/>
                </a:cxn>
                <a:cxn ang="T14">
                  <a:pos x="T8" y="T9"/>
                </a:cxn>
              </a:cxnLst>
              <a:rect l="T15" t="T16" r="T17" b="T18"/>
              <a:pathLst>
                <a:path w="17" h="45">
                  <a:moveTo>
                    <a:pt x="11" y="45"/>
                  </a:moveTo>
                  <a:lnTo>
                    <a:pt x="17" y="2"/>
                  </a:lnTo>
                  <a:lnTo>
                    <a:pt x="8" y="0"/>
                  </a:lnTo>
                  <a:lnTo>
                    <a:pt x="0" y="44"/>
                  </a:lnTo>
                  <a:lnTo>
                    <a:pt x="11" y="4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18" name="Freeform 41"/>
            <p:cNvSpPr>
              <a:spLocks/>
            </p:cNvSpPr>
            <p:nvPr/>
          </p:nvSpPr>
          <p:spPr bwMode="auto">
            <a:xfrm>
              <a:off x="4405759" y="1978372"/>
              <a:ext cx="30956" cy="88999"/>
            </a:xfrm>
            <a:custGeom>
              <a:avLst/>
              <a:gdLst>
                <a:gd name="T0" fmla="*/ 10 w 16"/>
                <a:gd name="T1" fmla="*/ 46 h 46"/>
                <a:gd name="T2" fmla="*/ 16 w 16"/>
                <a:gd name="T3" fmla="*/ 3 h 46"/>
                <a:gd name="T4" fmla="*/ 6 w 16"/>
                <a:gd name="T5" fmla="*/ 0 h 46"/>
                <a:gd name="T6" fmla="*/ 0 w 16"/>
                <a:gd name="T7" fmla="*/ 44 h 46"/>
                <a:gd name="T8" fmla="*/ 10 w 16"/>
                <a:gd name="T9" fmla="*/ 46 h 46"/>
                <a:gd name="T10" fmla="*/ 0 60000 65536"/>
                <a:gd name="T11" fmla="*/ 0 60000 65536"/>
                <a:gd name="T12" fmla="*/ 0 60000 65536"/>
                <a:gd name="T13" fmla="*/ 0 60000 65536"/>
                <a:gd name="T14" fmla="*/ 0 60000 65536"/>
                <a:gd name="T15" fmla="*/ 0 w 16"/>
                <a:gd name="T16" fmla="*/ 0 h 46"/>
                <a:gd name="T17" fmla="*/ 16 w 16"/>
                <a:gd name="T18" fmla="*/ 46 h 46"/>
              </a:gdLst>
              <a:ahLst/>
              <a:cxnLst>
                <a:cxn ang="T10">
                  <a:pos x="T0" y="T1"/>
                </a:cxn>
                <a:cxn ang="T11">
                  <a:pos x="T2" y="T3"/>
                </a:cxn>
                <a:cxn ang="T12">
                  <a:pos x="T4" y="T5"/>
                </a:cxn>
                <a:cxn ang="T13">
                  <a:pos x="T6" y="T7"/>
                </a:cxn>
                <a:cxn ang="T14">
                  <a:pos x="T8" y="T9"/>
                </a:cxn>
              </a:cxnLst>
              <a:rect l="T15" t="T16" r="T17" b="T18"/>
              <a:pathLst>
                <a:path w="16" h="46">
                  <a:moveTo>
                    <a:pt x="10" y="46"/>
                  </a:moveTo>
                  <a:lnTo>
                    <a:pt x="16" y="3"/>
                  </a:lnTo>
                  <a:lnTo>
                    <a:pt x="6" y="0"/>
                  </a:lnTo>
                  <a:lnTo>
                    <a:pt x="0" y="44"/>
                  </a:lnTo>
                  <a:lnTo>
                    <a:pt x="10" y="46"/>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19" name="Freeform 42"/>
            <p:cNvSpPr>
              <a:spLocks/>
            </p:cNvSpPr>
            <p:nvPr/>
          </p:nvSpPr>
          <p:spPr bwMode="auto">
            <a:xfrm>
              <a:off x="4502498" y="1993850"/>
              <a:ext cx="32891" cy="85130"/>
            </a:xfrm>
            <a:custGeom>
              <a:avLst/>
              <a:gdLst>
                <a:gd name="T0" fmla="*/ 10 w 17"/>
                <a:gd name="T1" fmla="*/ 44 h 44"/>
                <a:gd name="T2" fmla="*/ 17 w 17"/>
                <a:gd name="T3" fmla="*/ 1 h 44"/>
                <a:gd name="T4" fmla="*/ 6 w 17"/>
                <a:gd name="T5" fmla="*/ 0 h 44"/>
                <a:gd name="T6" fmla="*/ 0 w 17"/>
                <a:gd name="T7" fmla="*/ 43 h 44"/>
                <a:gd name="T8" fmla="*/ 10 w 17"/>
                <a:gd name="T9" fmla="*/ 44 h 44"/>
                <a:gd name="T10" fmla="*/ 0 60000 65536"/>
                <a:gd name="T11" fmla="*/ 0 60000 65536"/>
                <a:gd name="T12" fmla="*/ 0 60000 65536"/>
                <a:gd name="T13" fmla="*/ 0 60000 65536"/>
                <a:gd name="T14" fmla="*/ 0 60000 65536"/>
                <a:gd name="T15" fmla="*/ 0 w 17"/>
                <a:gd name="T16" fmla="*/ 0 h 44"/>
                <a:gd name="T17" fmla="*/ 17 w 17"/>
                <a:gd name="T18" fmla="*/ 44 h 44"/>
              </a:gdLst>
              <a:ahLst/>
              <a:cxnLst>
                <a:cxn ang="T10">
                  <a:pos x="T0" y="T1"/>
                </a:cxn>
                <a:cxn ang="T11">
                  <a:pos x="T2" y="T3"/>
                </a:cxn>
                <a:cxn ang="T12">
                  <a:pos x="T4" y="T5"/>
                </a:cxn>
                <a:cxn ang="T13">
                  <a:pos x="T6" y="T7"/>
                </a:cxn>
                <a:cxn ang="T14">
                  <a:pos x="T8" y="T9"/>
                </a:cxn>
              </a:cxnLst>
              <a:rect l="T15" t="T16" r="T17" b="T18"/>
              <a:pathLst>
                <a:path w="17" h="44">
                  <a:moveTo>
                    <a:pt x="10" y="44"/>
                  </a:moveTo>
                  <a:lnTo>
                    <a:pt x="17" y="1"/>
                  </a:lnTo>
                  <a:lnTo>
                    <a:pt x="6" y="0"/>
                  </a:lnTo>
                  <a:lnTo>
                    <a:pt x="0" y="43"/>
                  </a:lnTo>
                  <a:lnTo>
                    <a:pt x="10" y="4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20" name="Freeform 43"/>
            <p:cNvSpPr>
              <a:spLocks/>
            </p:cNvSpPr>
            <p:nvPr/>
          </p:nvSpPr>
          <p:spPr bwMode="auto">
            <a:xfrm>
              <a:off x="4597301" y="2005459"/>
              <a:ext cx="32891" cy="87064"/>
            </a:xfrm>
            <a:custGeom>
              <a:avLst/>
              <a:gdLst>
                <a:gd name="T0" fmla="*/ 11 w 17"/>
                <a:gd name="T1" fmla="*/ 45 h 45"/>
                <a:gd name="T2" fmla="*/ 17 w 17"/>
                <a:gd name="T3" fmla="*/ 1 h 45"/>
                <a:gd name="T4" fmla="*/ 7 w 17"/>
                <a:gd name="T5" fmla="*/ 0 h 45"/>
                <a:gd name="T6" fmla="*/ 0 w 17"/>
                <a:gd name="T7" fmla="*/ 43 h 45"/>
                <a:gd name="T8" fmla="*/ 11 w 17"/>
                <a:gd name="T9" fmla="*/ 45 h 45"/>
                <a:gd name="T10" fmla="*/ 0 60000 65536"/>
                <a:gd name="T11" fmla="*/ 0 60000 65536"/>
                <a:gd name="T12" fmla="*/ 0 60000 65536"/>
                <a:gd name="T13" fmla="*/ 0 60000 65536"/>
                <a:gd name="T14" fmla="*/ 0 60000 65536"/>
                <a:gd name="T15" fmla="*/ 0 w 17"/>
                <a:gd name="T16" fmla="*/ 0 h 45"/>
                <a:gd name="T17" fmla="*/ 17 w 17"/>
                <a:gd name="T18" fmla="*/ 45 h 45"/>
              </a:gdLst>
              <a:ahLst/>
              <a:cxnLst>
                <a:cxn ang="T10">
                  <a:pos x="T0" y="T1"/>
                </a:cxn>
                <a:cxn ang="T11">
                  <a:pos x="T2" y="T3"/>
                </a:cxn>
                <a:cxn ang="T12">
                  <a:pos x="T4" y="T5"/>
                </a:cxn>
                <a:cxn ang="T13">
                  <a:pos x="T6" y="T7"/>
                </a:cxn>
                <a:cxn ang="T14">
                  <a:pos x="T8" y="T9"/>
                </a:cxn>
              </a:cxnLst>
              <a:rect l="T15" t="T16" r="T17" b="T18"/>
              <a:pathLst>
                <a:path w="17" h="45">
                  <a:moveTo>
                    <a:pt x="11" y="45"/>
                  </a:moveTo>
                  <a:lnTo>
                    <a:pt x="17" y="1"/>
                  </a:lnTo>
                  <a:lnTo>
                    <a:pt x="7" y="0"/>
                  </a:lnTo>
                  <a:lnTo>
                    <a:pt x="0" y="43"/>
                  </a:lnTo>
                  <a:lnTo>
                    <a:pt x="11" y="4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grpSp>
      <p:grpSp>
        <p:nvGrpSpPr>
          <p:cNvPr id="15" name="Group 49"/>
          <p:cNvGrpSpPr>
            <a:grpSpLocks/>
          </p:cNvGrpSpPr>
          <p:nvPr/>
        </p:nvGrpSpPr>
        <p:grpSpPr bwMode="auto">
          <a:xfrm rot="175125" flipH="1">
            <a:off x="3157538" y="4823813"/>
            <a:ext cx="1344612" cy="1330325"/>
            <a:chOff x="1947858" y="2652718"/>
            <a:chExt cx="1714498" cy="1695454"/>
          </a:xfrm>
        </p:grpSpPr>
        <p:sp>
          <p:nvSpPr>
            <p:cNvPr id="15377" name="Freeform 19"/>
            <p:cNvSpPr>
              <a:spLocks/>
            </p:cNvSpPr>
            <p:nvPr/>
          </p:nvSpPr>
          <p:spPr bwMode="auto">
            <a:xfrm>
              <a:off x="1947858" y="2652718"/>
              <a:ext cx="1714497" cy="1695454"/>
            </a:xfrm>
            <a:custGeom>
              <a:avLst/>
              <a:gdLst>
                <a:gd name="T0" fmla="*/ 990 w 1080"/>
                <a:gd name="T1" fmla="*/ 257 h 1068"/>
                <a:gd name="T2" fmla="*/ 1026 w 1080"/>
                <a:gd name="T3" fmla="*/ 191 h 1068"/>
                <a:gd name="T4" fmla="*/ 1026 w 1080"/>
                <a:gd name="T5" fmla="*/ 137 h 1068"/>
                <a:gd name="T6" fmla="*/ 984 w 1080"/>
                <a:gd name="T7" fmla="*/ 66 h 1068"/>
                <a:gd name="T8" fmla="*/ 919 w 1080"/>
                <a:gd name="T9" fmla="*/ 30 h 1068"/>
                <a:gd name="T10" fmla="*/ 859 w 1080"/>
                <a:gd name="T11" fmla="*/ 30 h 1068"/>
                <a:gd name="T12" fmla="*/ 787 w 1080"/>
                <a:gd name="T13" fmla="*/ 72 h 1068"/>
                <a:gd name="T14" fmla="*/ 614 w 1080"/>
                <a:gd name="T15" fmla="*/ 0 h 1068"/>
                <a:gd name="T16" fmla="*/ 602 w 1080"/>
                <a:gd name="T17" fmla="*/ 12 h 1068"/>
                <a:gd name="T18" fmla="*/ 441 w 1080"/>
                <a:gd name="T19" fmla="*/ 179 h 1068"/>
                <a:gd name="T20" fmla="*/ 465 w 1080"/>
                <a:gd name="T21" fmla="*/ 298 h 1068"/>
                <a:gd name="T22" fmla="*/ 459 w 1080"/>
                <a:gd name="T23" fmla="*/ 334 h 1068"/>
                <a:gd name="T24" fmla="*/ 453 w 1080"/>
                <a:gd name="T25" fmla="*/ 340 h 1068"/>
                <a:gd name="T26" fmla="*/ 447 w 1080"/>
                <a:gd name="T27" fmla="*/ 346 h 1068"/>
                <a:gd name="T28" fmla="*/ 441 w 1080"/>
                <a:gd name="T29" fmla="*/ 364 h 1068"/>
                <a:gd name="T30" fmla="*/ 441 w 1080"/>
                <a:gd name="T31" fmla="*/ 376 h 1068"/>
                <a:gd name="T32" fmla="*/ 441 w 1080"/>
                <a:gd name="T33" fmla="*/ 418 h 1068"/>
                <a:gd name="T34" fmla="*/ 12 w 1080"/>
                <a:gd name="T35" fmla="*/ 895 h 1068"/>
                <a:gd name="T36" fmla="*/ 12 w 1080"/>
                <a:gd name="T37" fmla="*/ 901 h 1068"/>
                <a:gd name="T38" fmla="*/ 6 w 1080"/>
                <a:gd name="T39" fmla="*/ 931 h 1068"/>
                <a:gd name="T40" fmla="*/ 42 w 1080"/>
                <a:gd name="T41" fmla="*/ 1038 h 1068"/>
                <a:gd name="T42" fmla="*/ 48 w 1080"/>
                <a:gd name="T43" fmla="*/ 1050 h 1068"/>
                <a:gd name="T44" fmla="*/ 245 w 1080"/>
                <a:gd name="T45" fmla="*/ 1062 h 1068"/>
                <a:gd name="T46" fmla="*/ 262 w 1080"/>
                <a:gd name="T47" fmla="*/ 1056 h 1068"/>
                <a:gd name="T48" fmla="*/ 310 w 1080"/>
                <a:gd name="T49" fmla="*/ 1002 h 1068"/>
                <a:gd name="T50" fmla="*/ 310 w 1080"/>
                <a:gd name="T51" fmla="*/ 937 h 1068"/>
                <a:gd name="T52" fmla="*/ 364 w 1080"/>
                <a:gd name="T53" fmla="*/ 937 h 1068"/>
                <a:gd name="T54" fmla="*/ 423 w 1080"/>
                <a:gd name="T55" fmla="*/ 883 h 1068"/>
                <a:gd name="T56" fmla="*/ 429 w 1080"/>
                <a:gd name="T57" fmla="*/ 865 h 1068"/>
                <a:gd name="T58" fmla="*/ 423 w 1080"/>
                <a:gd name="T59" fmla="*/ 847 h 1068"/>
                <a:gd name="T60" fmla="*/ 412 w 1080"/>
                <a:gd name="T61" fmla="*/ 817 h 1068"/>
                <a:gd name="T62" fmla="*/ 429 w 1080"/>
                <a:gd name="T63" fmla="*/ 793 h 1068"/>
                <a:gd name="T64" fmla="*/ 459 w 1080"/>
                <a:gd name="T65" fmla="*/ 799 h 1068"/>
                <a:gd name="T66" fmla="*/ 483 w 1080"/>
                <a:gd name="T67" fmla="*/ 811 h 1068"/>
                <a:gd name="T68" fmla="*/ 543 w 1080"/>
                <a:gd name="T69" fmla="*/ 758 h 1068"/>
                <a:gd name="T70" fmla="*/ 549 w 1080"/>
                <a:gd name="T71" fmla="*/ 734 h 1068"/>
                <a:gd name="T72" fmla="*/ 549 w 1080"/>
                <a:gd name="T73" fmla="*/ 680 h 1068"/>
                <a:gd name="T74" fmla="*/ 614 w 1080"/>
                <a:gd name="T75" fmla="*/ 680 h 1068"/>
                <a:gd name="T76" fmla="*/ 656 w 1080"/>
                <a:gd name="T77" fmla="*/ 638 h 1068"/>
                <a:gd name="T78" fmla="*/ 716 w 1080"/>
                <a:gd name="T79" fmla="*/ 632 h 1068"/>
                <a:gd name="T80" fmla="*/ 752 w 1080"/>
                <a:gd name="T81" fmla="*/ 620 h 1068"/>
                <a:gd name="T82" fmla="*/ 775 w 1080"/>
                <a:gd name="T83" fmla="*/ 603 h 1068"/>
                <a:gd name="T84" fmla="*/ 877 w 1080"/>
                <a:gd name="T85" fmla="*/ 626 h 1068"/>
                <a:gd name="T86" fmla="*/ 1074 w 1080"/>
                <a:gd name="T87" fmla="*/ 448 h 1068"/>
                <a:gd name="T88" fmla="*/ 1074 w 1080"/>
                <a:gd name="T89" fmla="*/ 418 h 106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80"/>
                <a:gd name="T136" fmla="*/ 0 h 1068"/>
                <a:gd name="T137" fmla="*/ 1080 w 1080"/>
                <a:gd name="T138" fmla="*/ 1068 h 106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80" h="1068">
                  <a:moveTo>
                    <a:pt x="1074" y="418"/>
                  </a:moveTo>
                  <a:lnTo>
                    <a:pt x="990" y="257"/>
                  </a:lnTo>
                  <a:lnTo>
                    <a:pt x="1008" y="239"/>
                  </a:lnTo>
                  <a:lnTo>
                    <a:pt x="1020" y="215"/>
                  </a:lnTo>
                  <a:lnTo>
                    <a:pt x="1026" y="191"/>
                  </a:lnTo>
                  <a:lnTo>
                    <a:pt x="1026" y="167"/>
                  </a:lnTo>
                  <a:lnTo>
                    <a:pt x="1026" y="137"/>
                  </a:lnTo>
                  <a:lnTo>
                    <a:pt x="1014" y="114"/>
                  </a:lnTo>
                  <a:lnTo>
                    <a:pt x="1002" y="90"/>
                  </a:lnTo>
                  <a:lnTo>
                    <a:pt x="984" y="66"/>
                  </a:lnTo>
                  <a:lnTo>
                    <a:pt x="966" y="48"/>
                  </a:lnTo>
                  <a:lnTo>
                    <a:pt x="942" y="36"/>
                  </a:lnTo>
                  <a:lnTo>
                    <a:pt x="919" y="30"/>
                  </a:lnTo>
                  <a:lnTo>
                    <a:pt x="889" y="24"/>
                  </a:lnTo>
                  <a:lnTo>
                    <a:pt x="859" y="30"/>
                  </a:lnTo>
                  <a:lnTo>
                    <a:pt x="829" y="36"/>
                  </a:lnTo>
                  <a:lnTo>
                    <a:pt x="805" y="54"/>
                  </a:lnTo>
                  <a:lnTo>
                    <a:pt x="787" y="72"/>
                  </a:lnTo>
                  <a:lnTo>
                    <a:pt x="632" y="6"/>
                  </a:lnTo>
                  <a:lnTo>
                    <a:pt x="614" y="0"/>
                  </a:lnTo>
                  <a:lnTo>
                    <a:pt x="602" y="12"/>
                  </a:lnTo>
                  <a:lnTo>
                    <a:pt x="573" y="42"/>
                  </a:lnTo>
                  <a:lnTo>
                    <a:pt x="441" y="179"/>
                  </a:lnTo>
                  <a:lnTo>
                    <a:pt x="435" y="197"/>
                  </a:lnTo>
                  <a:lnTo>
                    <a:pt x="435" y="215"/>
                  </a:lnTo>
                  <a:lnTo>
                    <a:pt x="465" y="298"/>
                  </a:lnTo>
                  <a:lnTo>
                    <a:pt x="471" y="316"/>
                  </a:lnTo>
                  <a:lnTo>
                    <a:pt x="459" y="334"/>
                  </a:lnTo>
                  <a:lnTo>
                    <a:pt x="453" y="340"/>
                  </a:lnTo>
                  <a:lnTo>
                    <a:pt x="447" y="346"/>
                  </a:lnTo>
                  <a:lnTo>
                    <a:pt x="441" y="358"/>
                  </a:lnTo>
                  <a:lnTo>
                    <a:pt x="441" y="364"/>
                  </a:lnTo>
                  <a:lnTo>
                    <a:pt x="441" y="376"/>
                  </a:lnTo>
                  <a:lnTo>
                    <a:pt x="441" y="418"/>
                  </a:lnTo>
                  <a:lnTo>
                    <a:pt x="435" y="436"/>
                  </a:lnTo>
                  <a:lnTo>
                    <a:pt x="429" y="453"/>
                  </a:lnTo>
                  <a:lnTo>
                    <a:pt x="12" y="895"/>
                  </a:lnTo>
                  <a:lnTo>
                    <a:pt x="12" y="901"/>
                  </a:lnTo>
                  <a:lnTo>
                    <a:pt x="0" y="913"/>
                  </a:lnTo>
                  <a:lnTo>
                    <a:pt x="6" y="931"/>
                  </a:lnTo>
                  <a:lnTo>
                    <a:pt x="6" y="937"/>
                  </a:lnTo>
                  <a:lnTo>
                    <a:pt x="42" y="1038"/>
                  </a:lnTo>
                  <a:lnTo>
                    <a:pt x="48" y="1050"/>
                  </a:lnTo>
                  <a:lnTo>
                    <a:pt x="60" y="1068"/>
                  </a:lnTo>
                  <a:lnTo>
                    <a:pt x="78" y="1068"/>
                  </a:lnTo>
                  <a:lnTo>
                    <a:pt x="245" y="1062"/>
                  </a:lnTo>
                  <a:lnTo>
                    <a:pt x="250" y="1062"/>
                  </a:lnTo>
                  <a:lnTo>
                    <a:pt x="262" y="1056"/>
                  </a:lnTo>
                  <a:lnTo>
                    <a:pt x="304" y="1014"/>
                  </a:lnTo>
                  <a:lnTo>
                    <a:pt x="310" y="1002"/>
                  </a:lnTo>
                  <a:lnTo>
                    <a:pt x="310" y="990"/>
                  </a:lnTo>
                  <a:lnTo>
                    <a:pt x="310" y="937"/>
                  </a:lnTo>
                  <a:lnTo>
                    <a:pt x="364" y="937"/>
                  </a:lnTo>
                  <a:lnTo>
                    <a:pt x="376" y="937"/>
                  </a:lnTo>
                  <a:lnTo>
                    <a:pt x="382" y="925"/>
                  </a:lnTo>
                  <a:lnTo>
                    <a:pt x="423" y="883"/>
                  </a:lnTo>
                  <a:lnTo>
                    <a:pt x="429" y="877"/>
                  </a:lnTo>
                  <a:lnTo>
                    <a:pt x="429" y="865"/>
                  </a:lnTo>
                  <a:lnTo>
                    <a:pt x="429" y="853"/>
                  </a:lnTo>
                  <a:lnTo>
                    <a:pt x="423" y="847"/>
                  </a:lnTo>
                  <a:lnTo>
                    <a:pt x="412" y="835"/>
                  </a:lnTo>
                  <a:lnTo>
                    <a:pt x="412" y="829"/>
                  </a:lnTo>
                  <a:lnTo>
                    <a:pt x="412" y="817"/>
                  </a:lnTo>
                  <a:lnTo>
                    <a:pt x="417" y="799"/>
                  </a:lnTo>
                  <a:lnTo>
                    <a:pt x="429" y="793"/>
                  </a:lnTo>
                  <a:lnTo>
                    <a:pt x="435" y="793"/>
                  </a:lnTo>
                  <a:lnTo>
                    <a:pt x="447" y="793"/>
                  </a:lnTo>
                  <a:lnTo>
                    <a:pt x="459" y="799"/>
                  </a:lnTo>
                  <a:lnTo>
                    <a:pt x="471" y="805"/>
                  </a:lnTo>
                  <a:lnTo>
                    <a:pt x="483" y="811"/>
                  </a:lnTo>
                  <a:lnTo>
                    <a:pt x="495" y="805"/>
                  </a:lnTo>
                  <a:lnTo>
                    <a:pt x="501" y="799"/>
                  </a:lnTo>
                  <a:lnTo>
                    <a:pt x="543" y="758"/>
                  </a:lnTo>
                  <a:lnTo>
                    <a:pt x="549" y="746"/>
                  </a:lnTo>
                  <a:lnTo>
                    <a:pt x="549" y="734"/>
                  </a:lnTo>
                  <a:lnTo>
                    <a:pt x="549" y="680"/>
                  </a:lnTo>
                  <a:lnTo>
                    <a:pt x="602" y="680"/>
                  </a:lnTo>
                  <a:lnTo>
                    <a:pt x="614" y="680"/>
                  </a:lnTo>
                  <a:lnTo>
                    <a:pt x="620" y="674"/>
                  </a:lnTo>
                  <a:lnTo>
                    <a:pt x="656" y="638"/>
                  </a:lnTo>
                  <a:lnTo>
                    <a:pt x="662" y="638"/>
                  </a:lnTo>
                  <a:lnTo>
                    <a:pt x="716" y="632"/>
                  </a:lnTo>
                  <a:lnTo>
                    <a:pt x="734" y="632"/>
                  </a:lnTo>
                  <a:lnTo>
                    <a:pt x="752" y="620"/>
                  </a:lnTo>
                  <a:lnTo>
                    <a:pt x="757" y="609"/>
                  </a:lnTo>
                  <a:lnTo>
                    <a:pt x="775" y="603"/>
                  </a:lnTo>
                  <a:lnTo>
                    <a:pt x="793" y="603"/>
                  </a:lnTo>
                  <a:lnTo>
                    <a:pt x="877" y="626"/>
                  </a:lnTo>
                  <a:lnTo>
                    <a:pt x="895" y="626"/>
                  </a:lnTo>
                  <a:lnTo>
                    <a:pt x="913" y="620"/>
                  </a:lnTo>
                  <a:lnTo>
                    <a:pt x="1074" y="448"/>
                  </a:lnTo>
                  <a:lnTo>
                    <a:pt x="1080" y="436"/>
                  </a:lnTo>
                  <a:lnTo>
                    <a:pt x="1074" y="4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378" name="Freeform 21"/>
            <p:cNvSpPr>
              <a:spLocks/>
            </p:cNvSpPr>
            <p:nvPr/>
          </p:nvSpPr>
          <p:spPr bwMode="auto">
            <a:xfrm>
              <a:off x="1947859" y="2652718"/>
              <a:ext cx="1714497" cy="1695454"/>
            </a:xfrm>
            <a:custGeom>
              <a:avLst/>
              <a:gdLst>
                <a:gd name="T0" fmla="*/ 990 w 1080"/>
                <a:gd name="T1" fmla="*/ 257 h 1068"/>
                <a:gd name="T2" fmla="*/ 1026 w 1080"/>
                <a:gd name="T3" fmla="*/ 191 h 1068"/>
                <a:gd name="T4" fmla="*/ 1026 w 1080"/>
                <a:gd name="T5" fmla="*/ 137 h 1068"/>
                <a:gd name="T6" fmla="*/ 984 w 1080"/>
                <a:gd name="T7" fmla="*/ 66 h 1068"/>
                <a:gd name="T8" fmla="*/ 919 w 1080"/>
                <a:gd name="T9" fmla="*/ 30 h 1068"/>
                <a:gd name="T10" fmla="*/ 859 w 1080"/>
                <a:gd name="T11" fmla="*/ 30 h 1068"/>
                <a:gd name="T12" fmla="*/ 787 w 1080"/>
                <a:gd name="T13" fmla="*/ 72 h 1068"/>
                <a:gd name="T14" fmla="*/ 614 w 1080"/>
                <a:gd name="T15" fmla="*/ 0 h 1068"/>
                <a:gd name="T16" fmla="*/ 602 w 1080"/>
                <a:gd name="T17" fmla="*/ 12 h 1068"/>
                <a:gd name="T18" fmla="*/ 441 w 1080"/>
                <a:gd name="T19" fmla="*/ 179 h 1068"/>
                <a:gd name="T20" fmla="*/ 465 w 1080"/>
                <a:gd name="T21" fmla="*/ 298 h 1068"/>
                <a:gd name="T22" fmla="*/ 459 w 1080"/>
                <a:gd name="T23" fmla="*/ 334 h 1068"/>
                <a:gd name="T24" fmla="*/ 453 w 1080"/>
                <a:gd name="T25" fmla="*/ 340 h 1068"/>
                <a:gd name="T26" fmla="*/ 447 w 1080"/>
                <a:gd name="T27" fmla="*/ 346 h 1068"/>
                <a:gd name="T28" fmla="*/ 441 w 1080"/>
                <a:gd name="T29" fmla="*/ 364 h 1068"/>
                <a:gd name="T30" fmla="*/ 441 w 1080"/>
                <a:gd name="T31" fmla="*/ 376 h 1068"/>
                <a:gd name="T32" fmla="*/ 441 w 1080"/>
                <a:gd name="T33" fmla="*/ 418 h 1068"/>
                <a:gd name="T34" fmla="*/ 12 w 1080"/>
                <a:gd name="T35" fmla="*/ 895 h 1068"/>
                <a:gd name="T36" fmla="*/ 12 w 1080"/>
                <a:gd name="T37" fmla="*/ 901 h 1068"/>
                <a:gd name="T38" fmla="*/ 6 w 1080"/>
                <a:gd name="T39" fmla="*/ 931 h 1068"/>
                <a:gd name="T40" fmla="*/ 42 w 1080"/>
                <a:gd name="T41" fmla="*/ 1038 h 1068"/>
                <a:gd name="T42" fmla="*/ 48 w 1080"/>
                <a:gd name="T43" fmla="*/ 1050 h 1068"/>
                <a:gd name="T44" fmla="*/ 245 w 1080"/>
                <a:gd name="T45" fmla="*/ 1062 h 1068"/>
                <a:gd name="T46" fmla="*/ 262 w 1080"/>
                <a:gd name="T47" fmla="*/ 1056 h 1068"/>
                <a:gd name="T48" fmla="*/ 310 w 1080"/>
                <a:gd name="T49" fmla="*/ 1002 h 1068"/>
                <a:gd name="T50" fmla="*/ 310 w 1080"/>
                <a:gd name="T51" fmla="*/ 937 h 1068"/>
                <a:gd name="T52" fmla="*/ 364 w 1080"/>
                <a:gd name="T53" fmla="*/ 937 h 1068"/>
                <a:gd name="T54" fmla="*/ 423 w 1080"/>
                <a:gd name="T55" fmla="*/ 883 h 1068"/>
                <a:gd name="T56" fmla="*/ 429 w 1080"/>
                <a:gd name="T57" fmla="*/ 865 h 1068"/>
                <a:gd name="T58" fmla="*/ 423 w 1080"/>
                <a:gd name="T59" fmla="*/ 847 h 1068"/>
                <a:gd name="T60" fmla="*/ 412 w 1080"/>
                <a:gd name="T61" fmla="*/ 817 h 1068"/>
                <a:gd name="T62" fmla="*/ 429 w 1080"/>
                <a:gd name="T63" fmla="*/ 793 h 1068"/>
                <a:gd name="T64" fmla="*/ 459 w 1080"/>
                <a:gd name="T65" fmla="*/ 799 h 1068"/>
                <a:gd name="T66" fmla="*/ 483 w 1080"/>
                <a:gd name="T67" fmla="*/ 811 h 1068"/>
                <a:gd name="T68" fmla="*/ 543 w 1080"/>
                <a:gd name="T69" fmla="*/ 758 h 1068"/>
                <a:gd name="T70" fmla="*/ 549 w 1080"/>
                <a:gd name="T71" fmla="*/ 734 h 1068"/>
                <a:gd name="T72" fmla="*/ 549 w 1080"/>
                <a:gd name="T73" fmla="*/ 680 h 1068"/>
                <a:gd name="T74" fmla="*/ 614 w 1080"/>
                <a:gd name="T75" fmla="*/ 680 h 1068"/>
                <a:gd name="T76" fmla="*/ 656 w 1080"/>
                <a:gd name="T77" fmla="*/ 638 h 1068"/>
                <a:gd name="T78" fmla="*/ 716 w 1080"/>
                <a:gd name="T79" fmla="*/ 632 h 1068"/>
                <a:gd name="T80" fmla="*/ 752 w 1080"/>
                <a:gd name="T81" fmla="*/ 620 h 1068"/>
                <a:gd name="T82" fmla="*/ 775 w 1080"/>
                <a:gd name="T83" fmla="*/ 603 h 1068"/>
                <a:gd name="T84" fmla="*/ 877 w 1080"/>
                <a:gd name="T85" fmla="*/ 626 h 1068"/>
                <a:gd name="T86" fmla="*/ 1074 w 1080"/>
                <a:gd name="T87" fmla="*/ 448 h 1068"/>
                <a:gd name="T88" fmla="*/ 1074 w 1080"/>
                <a:gd name="T89" fmla="*/ 418 h 106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80"/>
                <a:gd name="T136" fmla="*/ 0 h 1068"/>
                <a:gd name="T137" fmla="*/ 1080 w 1080"/>
                <a:gd name="T138" fmla="*/ 1068 h 106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80" h="1068">
                  <a:moveTo>
                    <a:pt x="1074" y="418"/>
                  </a:moveTo>
                  <a:lnTo>
                    <a:pt x="990" y="257"/>
                  </a:lnTo>
                  <a:lnTo>
                    <a:pt x="1008" y="239"/>
                  </a:lnTo>
                  <a:lnTo>
                    <a:pt x="1020" y="215"/>
                  </a:lnTo>
                  <a:lnTo>
                    <a:pt x="1026" y="191"/>
                  </a:lnTo>
                  <a:lnTo>
                    <a:pt x="1026" y="167"/>
                  </a:lnTo>
                  <a:lnTo>
                    <a:pt x="1026" y="137"/>
                  </a:lnTo>
                  <a:lnTo>
                    <a:pt x="1014" y="114"/>
                  </a:lnTo>
                  <a:lnTo>
                    <a:pt x="1002" y="90"/>
                  </a:lnTo>
                  <a:lnTo>
                    <a:pt x="984" y="66"/>
                  </a:lnTo>
                  <a:lnTo>
                    <a:pt x="966" y="48"/>
                  </a:lnTo>
                  <a:lnTo>
                    <a:pt x="942" y="36"/>
                  </a:lnTo>
                  <a:lnTo>
                    <a:pt x="919" y="30"/>
                  </a:lnTo>
                  <a:lnTo>
                    <a:pt x="889" y="24"/>
                  </a:lnTo>
                  <a:lnTo>
                    <a:pt x="859" y="30"/>
                  </a:lnTo>
                  <a:lnTo>
                    <a:pt x="829" y="36"/>
                  </a:lnTo>
                  <a:lnTo>
                    <a:pt x="805" y="54"/>
                  </a:lnTo>
                  <a:lnTo>
                    <a:pt x="787" y="72"/>
                  </a:lnTo>
                  <a:lnTo>
                    <a:pt x="632" y="6"/>
                  </a:lnTo>
                  <a:lnTo>
                    <a:pt x="614" y="0"/>
                  </a:lnTo>
                  <a:lnTo>
                    <a:pt x="602" y="12"/>
                  </a:lnTo>
                  <a:lnTo>
                    <a:pt x="573" y="42"/>
                  </a:lnTo>
                  <a:lnTo>
                    <a:pt x="441" y="179"/>
                  </a:lnTo>
                  <a:lnTo>
                    <a:pt x="435" y="197"/>
                  </a:lnTo>
                  <a:lnTo>
                    <a:pt x="435" y="215"/>
                  </a:lnTo>
                  <a:lnTo>
                    <a:pt x="465" y="298"/>
                  </a:lnTo>
                  <a:lnTo>
                    <a:pt x="471" y="316"/>
                  </a:lnTo>
                  <a:lnTo>
                    <a:pt x="459" y="334"/>
                  </a:lnTo>
                  <a:lnTo>
                    <a:pt x="453" y="340"/>
                  </a:lnTo>
                  <a:lnTo>
                    <a:pt x="447" y="346"/>
                  </a:lnTo>
                  <a:lnTo>
                    <a:pt x="441" y="358"/>
                  </a:lnTo>
                  <a:lnTo>
                    <a:pt x="441" y="364"/>
                  </a:lnTo>
                  <a:lnTo>
                    <a:pt x="441" y="376"/>
                  </a:lnTo>
                  <a:lnTo>
                    <a:pt x="441" y="418"/>
                  </a:lnTo>
                  <a:lnTo>
                    <a:pt x="435" y="436"/>
                  </a:lnTo>
                  <a:lnTo>
                    <a:pt x="429" y="453"/>
                  </a:lnTo>
                  <a:lnTo>
                    <a:pt x="12" y="895"/>
                  </a:lnTo>
                  <a:lnTo>
                    <a:pt x="12" y="901"/>
                  </a:lnTo>
                  <a:lnTo>
                    <a:pt x="0" y="913"/>
                  </a:lnTo>
                  <a:lnTo>
                    <a:pt x="6" y="931"/>
                  </a:lnTo>
                  <a:lnTo>
                    <a:pt x="6" y="937"/>
                  </a:lnTo>
                  <a:lnTo>
                    <a:pt x="42" y="1038"/>
                  </a:lnTo>
                  <a:lnTo>
                    <a:pt x="48" y="1050"/>
                  </a:lnTo>
                  <a:lnTo>
                    <a:pt x="60" y="1068"/>
                  </a:lnTo>
                  <a:lnTo>
                    <a:pt x="78" y="1068"/>
                  </a:lnTo>
                  <a:lnTo>
                    <a:pt x="245" y="1062"/>
                  </a:lnTo>
                  <a:lnTo>
                    <a:pt x="250" y="1062"/>
                  </a:lnTo>
                  <a:lnTo>
                    <a:pt x="262" y="1056"/>
                  </a:lnTo>
                  <a:lnTo>
                    <a:pt x="304" y="1014"/>
                  </a:lnTo>
                  <a:lnTo>
                    <a:pt x="310" y="1002"/>
                  </a:lnTo>
                  <a:lnTo>
                    <a:pt x="310" y="990"/>
                  </a:lnTo>
                  <a:lnTo>
                    <a:pt x="310" y="937"/>
                  </a:lnTo>
                  <a:lnTo>
                    <a:pt x="364" y="937"/>
                  </a:lnTo>
                  <a:lnTo>
                    <a:pt x="376" y="937"/>
                  </a:lnTo>
                  <a:lnTo>
                    <a:pt x="382" y="925"/>
                  </a:lnTo>
                  <a:lnTo>
                    <a:pt x="423" y="883"/>
                  </a:lnTo>
                  <a:lnTo>
                    <a:pt x="429" y="877"/>
                  </a:lnTo>
                  <a:lnTo>
                    <a:pt x="429" y="865"/>
                  </a:lnTo>
                  <a:lnTo>
                    <a:pt x="429" y="853"/>
                  </a:lnTo>
                  <a:lnTo>
                    <a:pt x="423" y="847"/>
                  </a:lnTo>
                  <a:lnTo>
                    <a:pt x="412" y="835"/>
                  </a:lnTo>
                  <a:lnTo>
                    <a:pt x="412" y="829"/>
                  </a:lnTo>
                  <a:lnTo>
                    <a:pt x="412" y="817"/>
                  </a:lnTo>
                  <a:lnTo>
                    <a:pt x="417" y="799"/>
                  </a:lnTo>
                  <a:lnTo>
                    <a:pt x="429" y="793"/>
                  </a:lnTo>
                  <a:lnTo>
                    <a:pt x="435" y="793"/>
                  </a:lnTo>
                  <a:lnTo>
                    <a:pt x="447" y="793"/>
                  </a:lnTo>
                  <a:lnTo>
                    <a:pt x="459" y="799"/>
                  </a:lnTo>
                  <a:lnTo>
                    <a:pt x="471" y="805"/>
                  </a:lnTo>
                  <a:lnTo>
                    <a:pt x="483" y="811"/>
                  </a:lnTo>
                  <a:lnTo>
                    <a:pt x="495" y="805"/>
                  </a:lnTo>
                  <a:lnTo>
                    <a:pt x="501" y="799"/>
                  </a:lnTo>
                  <a:lnTo>
                    <a:pt x="543" y="758"/>
                  </a:lnTo>
                  <a:lnTo>
                    <a:pt x="549" y="746"/>
                  </a:lnTo>
                  <a:lnTo>
                    <a:pt x="549" y="734"/>
                  </a:lnTo>
                  <a:lnTo>
                    <a:pt x="549" y="680"/>
                  </a:lnTo>
                  <a:lnTo>
                    <a:pt x="602" y="680"/>
                  </a:lnTo>
                  <a:lnTo>
                    <a:pt x="614" y="680"/>
                  </a:lnTo>
                  <a:lnTo>
                    <a:pt x="620" y="674"/>
                  </a:lnTo>
                  <a:lnTo>
                    <a:pt x="656" y="638"/>
                  </a:lnTo>
                  <a:lnTo>
                    <a:pt x="662" y="638"/>
                  </a:lnTo>
                  <a:lnTo>
                    <a:pt x="716" y="632"/>
                  </a:lnTo>
                  <a:lnTo>
                    <a:pt x="734" y="632"/>
                  </a:lnTo>
                  <a:lnTo>
                    <a:pt x="752" y="620"/>
                  </a:lnTo>
                  <a:lnTo>
                    <a:pt x="757" y="609"/>
                  </a:lnTo>
                  <a:lnTo>
                    <a:pt x="775" y="603"/>
                  </a:lnTo>
                  <a:lnTo>
                    <a:pt x="793" y="603"/>
                  </a:lnTo>
                  <a:lnTo>
                    <a:pt x="877" y="626"/>
                  </a:lnTo>
                  <a:lnTo>
                    <a:pt x="895" y="626"/>
                  </a:lnTo>
                  <a:lnTo>
                    <a:pt x="913" y="620"/>
                  </a:lnTo>
                  <a:lnTo>
                    <a:pt x="1074" y="448"/>
                  </a:lnTo>
                  <a:lnTo>
                    <a:pt x="1080" y="436"/>
                  </a:lnTo>
                  <a:lnTo>
                    <a:pt x="1074" y="4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379" name="Freeform 22"/>
            <p:cNvSpPr>
              <a:spLocks/>
            </p:cNvSpPr>
            <p:nvPr/>
          </p:nvSpPr>
          <p:spPr bwMode="auto">
            <a:xfrm>
              <a:off x="2079621" y="3467107"/>
              <a:ext cx="720724" cy="776290"/>
            </a:xfrm>
            <a:custGeom>
              <a:avLst/>
              <a:gdLst>
                <a:gd name="T0" fmla="*/ 0 w 454"/>
                <a:gd name="T1" fmla="*/ 471 h 489"/>
                <a:gd name="T2" fmla="*/ 0 w 454"/>
                <a:gd name="T3" fmla="*/ 471 h 489"/>
                <a:gd name="T4" fmla="*/ 436 w 454"/>
                <a:gd name="T5" fmla="*/ 0 h 489"/>
                <a:gd name="T6" fmla="*/ 436 w 454"/>
                <a:gd name="T7" fmla="*/ 0 h 489"/>
                <a:gd name="T8" fmla="*/ 454 w 454"/>
                <a:gd name="T9" fmla="*/ 18 h 489"/>
                <a:gd name="T10" fmla="*/ 454 w 454"/>
                <a:gd name="T11" fmla="*/ 18 h 489"/>
                <a:gd name="T12" fmla="*/ 6 w 454"/>
                <a:gd name="T13" fmla="*/ 489 h 489"/>
                <a:gd name="T14" fmla="*/ 6 w 454"/>
                <a:gd name="T15" fmla="*/ 489 h 489"/>
                <a:gd name="T16" fmla="*/ 0 w 454"/>
                <a:gd name="T17" fmla="*/ 471 h 489"/>
                <a:gd name="T18" fmla="*/ 0 w 454"/>
                <a:gd name="T19" fmla="*/ 471 h 4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4"/>
                <a:gd name="T31" fmla="*/ 0 h 489"/>
                <a:gd name="T32" fmla="*/ 454 w 454"/>
                <a:gd name="T33" fmla="*/ 489 h 4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4" h="489">
                  <a:moveTo>
                    <a:pt x="0" y="471"/>
                  </a:moveTo>
                  <a:lnTo>
                    <a:pt x="0" y="471"/>
                  </a:lnTo>
                  <a:lnTo>
                    <a:pt x="436" y="0"/>
                  </a:lnTo>
                  <a:lnTo>
                    <a:pt x="454" y="18"/>
                  </a:lnTo>
                  <a:lnTo>
                    <a:pt x="6" y="489"/>
                  </a:lnTo>
                  <a:lnTo>
                    <a:pt x="0" y="4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380" name="Freeform 23"/>
            <p:cNvSpPr>
              <a:spLocks/>
            </p:cNvSpPr>
            <p:nvPr/>
          </p:nvSpPr>
          <p:spPr bwMode="auto">
            <a:xfrm>
              <a:off x="2146295" y="3524256"/>
              <a:ext cx="766761" cy="738189"/>
            </a:xfrm>
            <a:custGeom>
              <a:avLst/>
              <a:gdLst>
                <a:gd name="T0" fmla="*/ 465 w 483"/>
                <a:gd name="T1" fmla="*/ 71 h 465"/>
                <a:gd name="T2" fmla="*/ 465 w 483"/>
                <a:gd name="T3" fmla="*/ 71 h 465"/>
                <a:gd name="T4" fmla="*/ 394 w 483"/>
                <a:gd name="T5" fmla="*/ 77 h 465"/>
                <a:gd name="T6" fmla="*/ 394 w 483"/>
                <a:gd name="T7" fmla="*/ 77 h 465"/>
                <a:gd name="T8" fmla="*/ 382 w 483"/>
                <a:gd name="T9" fmla="*/ 77 h 465"/>
                <a:gd name="T10" fmla="*/ 370 w 483"/>
                <a:gd name="T11" fmla="*/ 83 h 465"/>
                <a:gd name="T12" fmla="*/ 370 w 483"/>
                <a:gd name="T13" fmla="*/ 83 h 465"/>
                <a:gd name="T14" fmla="*/ 364 w 483"/>
                <a:gd name="T15" fmla="*/ 95 h 465"/>
                <a:gd name="T16" fmla="*/ 364 w 483"/>
                <a:gd name="T17" fmla="*/ 107 h 465"/>
                <a:gd name="T18" fmla="*/ 364 w 483"/>
                <a:gd name="T19" fmla="*/ 107 h 465"/>
                <a:gd name="T20" fmla="*/ 370 w 483"/>
                <a:gd name="T21" fmla="*/ 179 h 465"/>
                <a:gd name="T22" fmla="*/ 370 w 483"/>
                <a:gd name="T23" fmla="*/ 179 h 465"/>
                <a:gd name="T24" fmla="*/ 352 w 483"/>
                <a:gd name="T25" fmla="*/ 191 h 465"/>
                <a:gd name="T26" fmla="*/ 352 w 483"/>
                <a:gd name="T27" fmla="*/ 191 h 465"/>
                <a:gd name="T28" fmla="*/ 322 w 483"/>
                <a:gd name="T29" fmla="*/ 185 h 465"/>
                <a:gd name="T30" fmla="*/ 292 w 483"/>
                <a:gd name="T31" fmla="*/ 191 h 465"/>
                <a:gd name="T32" fmla="*/ 269 w 483"/>
                <a:gd name="T33" fmla="*/ 197 h 465"/>
                <a:gd name="T34" fmla="*/ 251 w 483"/>
                <a:gd name="T35" fmla="*/ 215 h 465"/>
                <a:gd name="T36" fmla="*/ 251 w 483"/>
                <a:gd name="T37" fmla="*/ 215 h 465"/>
                <a:gd name="T38" fmla="*/ 233 w 483"/>
                <a:gd name="T39" fmla="*/ 238 h 465"/>
                <a:gd name="T40" fmla="*/ 227 w 483"/>
                <a:gd name="T41" fmla="*/ 268 h 465"/>
                <a:gd name="T42" fmla="*/ 233 w 483"/>
                <a:gd name="T43" fmla="*/ 292 h 465"/>
                <a:gd name="T44" fmla="*/ 239 w 483"/>
                <a:gd name="T45" fmla="*/ 316 h 465"/>
                <a:gd name="T46" fmla="*/ 239 w 483"/>
                <a:gd name="T47" fmla="*/ 316 h 465"/>
                <a:gd name="T48" fmla="*/ 221 w 483"/>
                <a:gd name="T49" fmla="*/ 328 h 465"/>
                <a:gd name="T50" fmla="*/ 221 w 483"/>
                <a:gd name="T51" fmla="*/ 328 h 465"/>
                <a:gd name="T52" fmla="*/ 155 w 483"/>
                <a:gd name="T53" fmla="*/ 334 h 465"/>
                <a:gd name="T54" fmla="*/ 155 w 483"/>
                <a:gd name="T55" fmla="*/ 334 h 465"/>
                <a:gd name="T56" fmla="*/ 143 w 483"/>
                <a:gd name="T57" fmla="*/ 334 h 465"/>
                <a:gd name="T58" fmla="*/ 131 w 483"/>
                <a:gd name="T59" fmla="*/ 340 h 465"/>
                <a:gd name="T60" fmla="*/ 131 w 483"/>
                <a:gd name="T61" fmla="*/ 340 h 465"/>
                <a:gd name="T62" fmla="*/ 125 w 483"/>
                <a:gd name="T63" fmla="*/ 352 h 465"/>
                <a:gd name="T64" fmla="*/ 125 w 483"/>
                <a:gd name="T65" fmla="*/ 364 h 465"/>
                <a:gd name="T66" fmla="*/ 125 w 483"/>
                <a:gd name="T67" fmla="*/ 364 h 465"/>
                <a:gd name="T68" fmla="*/ 125 w 483"/>
                <a:gd name="T69" fmla="*/ 435 h 465"/>
                <a:gd name="T70" fmla="*/ 125 w 483"/>
                <a:gd name="T71" fmla="*/ 435 h 465"/>
                <a:gd name="T72" fmla="*/ 102 w 483"/>
                <a:gd name="T73" fmla="*/ 459 h 465"/>
                <a:gd name="T74" fmla="*/ 102 w 483"/>
                <a:gd name="T75" fmla="*/ 459 h 465"/>
                <a:gd name="T76" fmla="*/ 0 w 483"/>
                <a:gd name="T77" fmla="*/ 465 h 465"/>
                <a:gd name="T78" fmla="*/ 430 w 483"/>
                <a:gd name="T79" fmla="*/ 0 h 465"/>
                <a:gd name="T80" fmla="*/ 483 w 483"/>
                <a:gd name="T81" fmla="*/ 54 h 465"/>
                <a:gd name="T82" fmla="*/ 483 w 483"/>
                <a:gd name="T83" fmla="*/ 54 h 465"/>
                <a:gd name="T84" fmla="*/ 465 w 483"/>
                <a:gd name="T85" fmla="*/ 71 h 465"/>
                <a:gd name="T86" fmla="*/ 465 w 483"/>
                <a:gd name="T87" fmla="*/ 71 h 46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83"/>
                <a:gd name="T133" fmla="*/ 0 h 465"/>
                <a:gd name="T134" fmla="*/ 483 w 483"/>
                <a:gd name="T135" fmla="*/ 465 h 46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83" h="465">
                  <a:moveTo>
                    <a:pt x="465" y="71"/>
                  </a:moveTo>
                  <a:lnTo>
                    <a:pt x="465" y="71"/>
                  </a:lnTo>
                  <a:lnTo>
                    <a:pt x="394" y="77"/>
                  </a:lnTo>
                  <a:lnTo>
                    <a:pt x="382" y="77"/>
                  </a:lnTo>
                  <a:lnTo>
                    <a:pt x="370" y="83"/>
                  </a:lnTo>
                  <a:lnTo>
                    <a:pt x="364" y="95"/>
                  </a:lnTo>
                  <a:lnTo>
                    <a:pt x="364" y="107"/>
                  </a:lnTo>
                  <a:lnTo>
                    <a:pt x="370" y="179"/>
                  </a:lnTo>
                  <a:lnTo>
                    <a:pt x="352" y="191"/>
                  </a:lnTo>
                  <a:lnTo>
                    <a:pt x="322" y="185"/>
                  </a:lnTo>
                  <a:lnTo>
                    <a:pt x="292" y="191"/>
                  </a:lnTo>
                  <a:lnTo>
                    <a:pt x="269" y="197"/>
                  </a:lnTo>
                  <a:lnTo>
                    <a:pt x="251" y="215"/>
                  </a:lnTo>
                  <a:lnTo>
                    <a:pt x="233" y="238"/>
                  </a:lnTo>
                  <a:lnTo>
                    <a:pt x="227" y="268"/>
                  </a:lnTo>
                  <a:lnTo>
                    <a:pt x="233" y="292"/>
                  </a:lnTo>
                  <a:lnTo>
                    <a:pt x="239" y="316"/>
                  </a:lnTo>
                  <a:lnTo>
                    <a:pt x="221" y="328"/>
                  </a:lnTo>
                  <a:lnTo>
                    <a:pt x="155" y="334"/>
                  </a:lnTo>
                  <a:lnTo>
                    <a:pt x="143" y="334"/>
                  </a:lnTo>
                  <a:lnTo>
                    <a:pt x="131" y="340"/>
                  </a:lnTo>
                  <a:lnTo>
                    <a:pt x="125" y="352"/>
                  </a:lnTo>
                  <a:lnTo>
                    <a:pt x="125" y="364"/>
                  </a:lnTo>
                  <a:lnTo>
                    <a:pt x="125" y="435"/>
                  </a:lnTo>
                  <a:lnTo>
                    <a:pt x="102" y="459"/>
                  </a:lnTo>
                  <a:lnTo>
                    <a:pt x="0" y="465"/>
                  </a:lnTo>
                  <a:lnTo>
                    <a:pt x="430" y="0"/>
                  </a:lnTo>
                  <a:lnTo>
                    <a:pt x="483" y="54"/>
                  </a:lnTo>
                  <a:lnTo>
                    <a:pt x="465" y="71"/>
                  </a:lnTo>
                  <a:close/>
                </a:path>
              </a:pathLst>
            </a:custGeom>
            <a:solidFill>
              <a:srgbClr val="FD86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381" name="Freeform 24"/>
            <p:cNvSpPr>
              <a:spLocks/>
            </p:cNvSpPr>
            <p:nvPr/>
          </p:nvSpPr>
          <p:spPr bwMode="auto">
            <a:xfrm>
              <a:off x="2079621" y="3467106"/>
              <a:ext cx="720724" cy="776290"/>
            </a:xfrm>
            <a:custGeom>
              <a:avLst/>
              <a:gdLst>
                <a:gd name="T0" fmla="*/ 436 w 454"/>
                <a:gd name="T1" fmla="*/ 0 h 489"/>
                <a:gd name="T2" fmla="*/ 436 w 454"/>
                <a:gd name="T3" fmla="*/ 0 h 489"/>
                <a:gd name="T4" fmla="*/ 0 w 454"/>
                <a:gd name="T5" fmla="*/ 471 h 489"/>
                <a:gd name="T6" fmla="*/ 0 w 454"/>
                <a:gd name="T7" fmla="*/ 471 h 489"/>
                <a:gd name="T8" fmla="*/ 6 w 454"/>
                <a:gd name="T9" fmla="*/ 489 h 489"/>
                <a:gd name="T10" fmla="*/ 6 w 454"/>
                <a:gd name="T11" fmla="*/ 489 h 489"/>
                <a:gd name="T12" fmla="*/ 454 w 454"/>
                <a:gd name="T13" fmla="*/ 18 h 489"/>
                <a:gd name="T14" fmla="*/ 454 w 454"/>
                <a:gd name="T15" fmla="*/ 18 h 489"/>
                <a:gd name="T16" fmla="*/ 436 w 454"/>
                <a:gd name="T17" fmla="*/ 0 h 489"/>
                <a:gd name="T18" fmla="*/ 436 w 454"/>
                <a:gd name="T19" fmla="*/ 0 h 4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4"/>
                <a:gd name="T31" fmla="*/ 0 h 489"/>
                <a:gd name="T32" fmla="*/ 454 w 454"/>
                <a:gd name="T33" fmla="*/ 489 h 4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4" h="489">
                  <a:moveTo>
                    <a:pt x="436" y="0"/>
                  </a:moveTo>
                  <a:lnTo>
                    <a:pt x="436" y="0"/>
                  </a:lnTo>
                  <a:lnTo>
                    <a:pt x="0" y="471"/>
                  </a:lnTo>
                  <a:lnTo>
                    <a:pt x="6" y="489"/>
                  </a:lnTo>
                  <a:lnTo>
                    <a:pt x="454" y="18"/>
                  </a:lnTo>
                  <a:lnTo>
                    <a:pt x="436" y="0"/>
                  </a:lnTo>
                  <a:close/>
                </a:path>
              </a:pathLst>
            </a:custGeom>
            <a:solidFill>
              <a:srgbClr val="FDC0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382" name="Freeform 25"/>
            <p:cNvSpPr>
              <a:spLocks/>
            </p:cNvSpPr>
            <p:nvPr/>
          </p:nvSpPr>
          <p:spPr bwMode="auto">
            <a:xfrm>
              <a:off x="2052634" y="2757493"/>
              <a:ext cx="1504948" cy="1428753"/>
            </a:xfrm>
            <a:custGeom>
              <a:avLst/>
              <a:gdLst>
                <a:gd name="T0" fmla="*/ 858 w 948"/>
                <a:gd name="T1" fmla="*/ 185 h 900"/>
                <a:gd name="T2" fmla="*/ 882 w 948"/>
                <a:gd name="T3" fmla="*/ 173 h 900"/>
                <a:gd name="T4" fmla="*/ 912 w 948"/>
                <a:gd name="T5" fmla="*/ 131 h 900"/>
                <a:gd name="T6" fmla="*/ 912 w 948"/>
                <a:gd name="T7" fmla="*/ 107 h 900"/>
                <a:gd name="T8" fmla="*/ 906 w 948"/>
                <a:gd name="T9" fmla="*/ 71 h 900"/>
                <a:gd name="T10" fmla="*/ 858 w 948"/>
                <a:gd name="T11" fmla="*/ 24 h 900"/>
                <a:gd name="T12" fmla="*/ 823 w 948"/>
                <a:gd name="T13" fmla="*/ 18 h 900"/>
                <a:gd name="T14" fmla="*/ 793 w 948"/>
                <a:gd name="T15" fmla="*/ 18 h 900"/>
                <a:gd name="T16" fmla="*/ 751 w 948"/>
                <a:gd name="T17" fmla="*/ 48 h 900"/>
                <a:gd name="T18" fmla="*/ 733 w 948"/>
                <a:gd name="T19" fmla="*/ 71 h 900"/>
                <a:gd name="T20" fmla="*/ 590 w 948"/>
                <a:gd name="T21" fmla="*/ 12 h 900"/>
                <a:gd name="T22" fmla="*/ 590 w 948"/>
                <a:gd name="T23" fmla="*/ 12 h 900"/>
                <a:gd name="T24" fmla="*/ 566 w 948"/>
                <a:gd name="T25" fmla="*/ 0 h 900"/>
                <a:gd name="T26" fmla="*/ 429 w 948"/>
                <a:gd name="T27" fmla="*/ 143 h 900"/>
                <a:gd name="T28" fmla="*/ 471 w 948"/>
                <a:gd name="T29" fmla="*/ 244 h 900"/>
                <a:gd name="T30" fmla="*/ 465 w 948"/>
                <a:gd name="T31" fmla="*/ 274 h 900"/>
                <a:gd name="T32" fmla="*/ 429 w 948"/>
                <a:gd name="T33" fmla="*/ 310 h 900"/>
                <a:gd name="T34" fmla="*/ 435 w 948"/>
                <a:gd name="T35" fmla="*/ 382 h 900"/>
                <a:gd name="T36" fmla="*/ 429 w 948"/>
                <a:gd name="T37" fmla="*/ 393 h 900"/>
                <a:gd name="T38" fmla="*/ 423 w 948"/>
                <a:gd name="T39" fmla="*/ 399 h 900"/>
                <a:gd name="T40" fmla="*/ 0 w 948"/>
                <a:gd name="T41" fmla="*/ 859 h 900"/>
                <a:gd name="T42" fmla="*/ 453 w 948"/>
                <a:gd name="T43" fmla="*/ 423 h 900"/>
                <a:gd name="T44" fmla="*/ 465 w 948"/>
                <a:gd name="T45" fmla="*/ 423 h 900"/>
                <a:gd name="T46" fmla="*/ 495 w 948"/>
                <a:gd name="T47" fmla="*/ 441 h 900"/>
                <a:gd name="T48" fmla="*/ 513 w 948"/>
                <a:gd name="T49" fmla="*/ 459 h 900"/>
                <a:gd name="T50" fmla="*/ 530 w 948"/>
                <a:gd name="T51" fmla="*/ 483 h 900"/>
                <a:gd name="T52" fmla="*/ 560 w 948"/>
                <a:gd name="T53" fmla="*/ 507 h 900"/>
                <a:gd name="T54" fmla="*/ 578 w 948"/>
                <a:gd name="T55" fmla="*/ 519 h 900"/>
                <a:gd name="T56" fmla="*/ 602 w 948"/>
                <a:gd name="T57" fmla="*/ 519 h 900"/>
                <a:gd name="T58" fmla="*/ 620 w 948"/>
                <a:gd name="T59" fmla="*/ 519 h 900"/>
                <a:gd name="T60" fmla="*/ 632 w 948"/>
                <a:gd name="T61" fmla="*/ 519 h 900"/>
                <a:gd name="T62" fmla="*/ 668 w 948"/>
                <a:gd name="T63" fmla="*/ 501 h 900"/>
                <a:gd name="T64" fmla="*/ 680 w 948"/>
                <a:gd name="T65" fmla="*/ 489 h 900"/>
                <a:gd name="T66" fmla="*/ 680 w 948"/>
                <a:gd name="T67" fmla="*/ 483 h 900"/>
                <a:gd name="T68" fmla="*/ 691 w 948"/>
                <a:gd name="T69" fmla="*/ 477 h 900"/>
                <a:gd name="T70" fmla="*/ 703 w 948"/>
                <a:gd name="T71" fmla="*/ 471 h 900"/>
                <a:gd name="T72" fmla="*/ 805 w 948"/>
                <a:gd name="T73" fmla="*/ 501 h 900"/>
                <a:gd name="T74" fmla="*/ 823 w 948"/>
                <a:gd name="T75" fmla="*/ 501 h 900"/>
                <a:gd name="T76" fmla="*/ 942 w 948"/>
                <a:gd name="T77" fmla="*/ 376 h 900"/>
                <a:gd name="T78" fmla="*/ 948 w 948"/>
                <a:gd name="T79" fmla="*/ 364 h 900"/>
                <a:gd name="T80" fmla="*/ 948 w 948"/>
                <a:gd name="T81" fmla="*/ 346 h 9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48"/>
                <a:gd name="T124" fmla="*/ 0 h 900"/>
                <a:gd name="T125" fmla="*/ 948 w 948"/>
                <a:gd name="T126" fmla="*/ 900 h 90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48" h="900">
                  <a:moveTo>
                    <a:pt x="948" y="346"/>
                  </a:moveTo>
                  <a:lnTo>
                    <a:pt x="858" y="185"/>
                  </a:lnTo>
                  <a:lnTo>
                    <a:pt x="882" y="173"/>
                  </a:lnTo>
                  <a:lnTo>
                    <a:pt x="900" y="155"/>
                  </a:lnTo>
                  <a:lnTo>
                    <a:pt x="912" y="131"/>
                  </a:lnTo>
                  <a:lnTo>
                    <a:pt x="912" y="107"/>
                  </a:lnTo>
                  <a:lnTo>
                    <a:pt x="912" y="89"/>
                  </a:lnTo>
                  <a:lnTo>
                    <a:pt x="906" y="71"/>
                  </a:lnTo>
                  <a:lnTo>
                    <a:pt x="888" y="42"/>
                  </a:lnTo>
                  <a:lnTo>
                    <a:pt x="858" y="24"/>
                  </a:lnTo>
                  <a:lnTo>
                    <a:pt x="841" y="18"/>
                  </a:lnTo>
                  <a:lnTo>
                    <a:pt x="823" y="18"/>
                  </a:lnTo>
                  <a:lnTo>
                    <a:pt x="793" y="18"/>
                  </a:lnTo>
                  <a:lnTo>
                    <a:pt x="769" y="30"/>
                  </a:lnTo>
                  <a:lnTo>
                    <a:pt x="751" y="48"/>
                  </a:lnTo>
                  <a:lnTo>
                    <a:pt x="733" y="71"/>
                  </a:lnTo>
                  <a:lnTo>
                    <a:pt x="590" y="12"/>
                  </a:lnTo>
                  <a:lnTo>
                    <a:pt x="566" y="0"/>
                  </a:lnTo>
                  <a:lnTo>
                    <a:pt x="429" y="143"/>
                  </a:lnTo>
                  <a:lnTo>
                    <a:pt x="471" y="244"/>
                  </a:lnTo>
                  <a:lnTo>
                    <a:pt x="471" y="262"/>
                  </a:lnTo>
                  <a:lnTo>
                    <a:pt x="465" y="274"/>
                  </a:lnTo>
                  <a:lnTo>
                    <a:pt x="429" y="310"/>
                  </a:lnTo>
                  <a:lnTo>
                    <a:pt x="435" y="382"/>
                  </a:lnTo>
                  <a:lnTo>
                    <a:pt x="429" y="393"/>
                  </a:lnTo>
                  <a:lnTo>
                    <a:pt x="423" y="399"/>
                  </a:lnTo>
                  <a:lnTo>
                    <a:pt x="0" y="859"/>
                  </a:lnTo>
                  <a:lnTo>
                    <a:pt x="12" y="900"/>
                  </a:lnTo>
                  <a:lnTo>
                    <a:pt x="453" y="423"/>
                  </a:lnTo>
                  <a:lnTo>
                    <a:pt x="465" y="423"/>
                  </a:lnTo>
                  <a:lnTo>
                    <a:pt x="477" y="429"/>
                  </a:lnTo>
                  <a:lnTo>
                    <a:pt x="495" y="441"/>
                  </a:lnTo>
                  <a:lnTo>
                    <a:pt x="513" y="459"/>
                  </a:lnTo>
                  <a:lnTo>
                    <a:pt x="530" y="483"/>
                  </a:lnTo>
                  <a:lnTo>
                    <a:pt x="560" y="507"/>
                  </a:lnTo>
                  <a:lnTo>
                    <a:pt x="578" y="519"/>
                  </a:lnTo>
                  <a:lnTo>
                    <a:pt x="602" y="519"/>
                  </a:lnTo>
                  <a:lnTo>
                    <a:pt x="620" y="519"/>
                  </a:lnTo>
                  <a:lnTo>
                    <a:pt x="632" y="519"/>
                  </a:lnTo>
                  <a:lnTo>
                    <a:pt x="650" y="513"/>
                  </a:lnTo>
                  <a:lnTo>
                    <a:pt x="668" y="501"/>
                  </a:lnTo>
                  <a:lnTo>
                    <a:pt x="680" y="489"/>
                  </a:lnTo>
                  <a:lnTo>
                    <a:pt x="680" y="483"/>
                  </a:lnTo>
                  <a:lnTo>
                    <a:pt x="691" y="477"/>
                  </a:lnTo>
                  <a:lnTo>
                    <a:pt x="703" y="471"/>
                  </a:lnTo>
                  <a:lnTo>
                    <a:pt x="733" y="477"/>
                  </a:lnTo>
                  <a:lnTo>
                    <a:pt x="805" y="501"/>
                  </a:lnTo>
                  <a:lnTo>
                    <a:pt x="823" y="501"/>
                  </a:lnTo>
                  <a:lnTo>
                    <a:pt x="835" y="489"/>
                  </a:lnTo>
                  <a:lnTo>
                    <a:pt x="942" y="376"/>
                  </a:lnTo>
                  <a:lnTo>
                    <a:pt x="948" y="364"/>
                  </a:lnTo>
                  <a:lnTo>
                    <a:pt x="948" y="346"/>
                  </a:lnTo>
                  <a:close/>
                </a:path>
              </a:pathLst>
            </a:custGeom>
            <a:solidFill>
              <a:srgbClr val="FDC0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383" name="Freeform 26"/>
            <p:cNvSpPr>
              <a:spLocks/>
            </p:cNvSpPr>
            <p:nvPr/>
          </p:nvSpPr>
          <p:spPr bwMode="auto">
            <a:xfrm>
              <a:off x="2894008" y="2757493"/>
              <a:ext cx="388937" cy="785814"/>
            </a:xfrm>
            <a:custGeom>
              <a:avLst/>
              <a:gdLst>
                <a:gd name="T0" fmla="*/ 60 w 245"/>
                <a:gd name="T1" fmla="*/ 12 h 495"/>
                <a:gd name="T2" fmla="*/ 60 w 245"/>
                <a:gd name="T3" fmla="*/ 12 h 495"/>
                <a:gd name="T4" fmla="*/ 60 w 245"/>
                <a:gd name="T5" fmla="*/ 12 h 495"/>
                <a:gd name="T6" fmla="*/ 60 w 245"/>
                <a:gd name="T7" fmla="*/ 12 h 495"/>
                <a:gd name="T8" fmla="*/ 36 w 245"/>
                <a:gd name="T9" fmla="*/ 0 h 495"/>
                <a:gd name="T10" fmla="*/ 36 w 245"/>
                <a:gd name="T11" fmla="*/ 0 h 495"/>
                <a:gd name="T12" fmla="*/ 0 w 245"/>
                <a:gd name="T13" fmla="*/ 30 h 495"/>
                <a:gd name="T14" fmla="*/ 150 w 245"/>
                <a:gd name="T15" fmla="*/ 489 h 495"/>
                <a:gd name="T16" fmla="*/ 150 w 245"/>
                <a:gd name="T17" fmla="*/ 489 h 495"/>
                <a:gd name="T18" fmla="*/ 150 w 245"/>
                <a:gd name="T19" fmla="*/ 489 h 495"/>
                <a:gd name="T20" fmla="*/ 150 w 245"/>
                <a:gd name="T21" fmla="*/ 489 h 495"/>
                <a:gd name="T22" fmla="*/ 150 w 245"/>
                <a:gd name="T23" fmla="*/ 483 h 495"/>
                <a:gd name="T24" fmla="*/ 150 w 245"/>
                <a:gd name="T25" fmla="*/ 483 h 495"/>
                <a:gd name="T26" fmla="*/ 161 w 245"/>
                <a:gd name="T27" fmla="*/ 477 h 495"/>
                <a:gd name="T28" fmla="*/ 173 w 245"/>
                <a:gd name="T29" fmla="*/ 471 h 495"/>
                <a:gd name="T30" fmla="*/ 173 w 245"/>
                <a:gd name="T31" fmla="*/ 471 h 495"/>
                <a:gd name="T32" fmla="*/ 203 w 245"/>
                <a:gd name="T33" fmla="*/ 477 h 495"/>
                <a:gd name="T34" fmla="*/ 245 w 245"/>
                <a:gd name="T35" fmla="*/ 495 h 495"/>
                <a:gd name="T36" fmla="*/ 102 w 245"/>
                <a:gd name="T37" fmla="*/ 24 h 495"/>
                <a:gd name="T38" fmla="*/ 102 w 245"/>
                <a:gd name="T39" fmla="*/ 24 h 495"/>
                <a:gd name="T40" fmla="*/ 60 w 245"/>
                <a:gd name="T41" fmla="*/ 12 h 495"/>
                <a:gd name="T42" fmla="*/ 60 w 245"/>
                <a:gd name="T43" fmla="*/ 12 h 49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5"/>
                <a:gd name="T67" fmla="*/ 0 h 495"/>
                <a:gd name="T68" fmla="*/ 245 w 245"/>
                <a:gd name="T69" fmla="*/ 495 h 49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5" h="495">
                  <a:moveTo>
                    <a:pt x="60" y="12"/>
                  </a:moveTo>
                  <a:lnTo>
                    <a:pt x="60" y="12"/>
                  </a:lnTo>
                  <a:lnTo>
                    <a:pt x="36" y="0"/>
                  </a:lnTo>
                  <a:lnTo>
                    <a:pt x="0" y="30"/>
                  </a:lnTo>
                  <a:lnTo>
                    <a:pt x="150" y="489"/>
                  </a:lnTo>
                  <a:lnTo>
                    <a:pt x="150" y="483"/>
                  </a:lnTo>
                  <a:lnTo>
                    <a:pt x="161" y="477"/>
                  </a:lnTo>
                  <a:lnTo>
                    <a:pt x="173" y="471"/>
                  </a:lnTo>
                  <a:lnTo>
                    <a:pt x="203" y="477"/>
                  </a:lnTo>
                  <a:lnTo>
                    <a:pt x="245" y="495"/>
                  </a:lnTo>
                  <a:lnTo>
                    <a:pt x="102" y="24"/>
                  </a:lnTo>
                  <a:lnTo>
                    <a:pt x="60" y="12"/>
                  </a:lnTo>
                  <a:close/>
                </a:path>
              </a:pathLst>
            </a:custGeom>
            <a:solidFill>
              <a:srgbClr val="FD86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384" name="Freeform 27"/>
            <p:cNvSpPr>
              <a:spLocks/>
            </p:cNvSpPr>
            <p:nvPr/>
          </p:nvSpPr>
          <p:spPr bwMode="auto">
            <a:xfrm>
              <a:off x="2828920" y="2851155"/>
              <a:ext cx="246063" cy="730251"/>
            </a:xfrm>
            <a:custGeom>
              <a:avLst/>
              <a:gdLst>
                <a:gd name="T0" fmla="*/ 0 w 155"/>
                <a:gd name="T1" fmla="*/ 24 h 460"/>
                <a:gd name="T2" fmla="*/ 137 w 155"/>
                <a:gd name="T3" fmla="*/ 460 h 460"/>
                <a:gd name="T4" fmla="*/ 137 w 155"/>
                <a:gd name="T5" fmla="*/ 460 h 460"/>
                <a:gd name="T6" fmla="*/ 143 w 155"/>
                <a:gd name="T7" fmla="*/ 460 h 460"/>
                <a:gd name="T8" fmla="*/ 143 w 155"/>
                <a:gd name="T9" fmla="*/ 460 h 460"/>
                <a:gd name="T10" fmla="*/ 155 w 155"/>
                <a:gd name="T11" fmla="*/ 454 h 460"/>
                <a:gd name="T12" fmla="*/ 12 w 155"/>
                <a:gd name="T13" fmla="*/ 0 h 460"/>
                <a:gd name="T14" fmla="*/ 12 w 155"/>
                <a:gd name="T15" fmla="*/ 0 h 460"/>
                <a:gd name="T16" fmla="*/ 0 w 155"/>
                <a:gd name="T17" fmla="*/ 24 h 460"/>
                <a:gd name="T18" fmla="*/ 0 w 155"/>
                <a:gd name="T19" fmla="*/ 24 h 4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5"/>
                <a:gd name="T31" fmla="*/ 0 h 460"/>
                <a:gd name="T32" fmla="*/ 155 w 155"/>
                <a:gd name="T33" fmla="*/ 460 h 4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5" h="460">
                  <a:moveTo>
                    <a:pt x="0" y="24"/>
                  </a:moveTo>
                  <a:lnTo>
                    <a:pt x="137" y="460"/>
                  </a:lnTo>
                  <a:lnTo>
                    <a:pt x="143" y="460"/>
                  </a:lnTo>
                  <a:lnTo>
                    <a:pt x="155" y="454"/>
                  </a:lnTo>
                  <a:lnTo>
                    <a:pt x="12" y="0"/>
                  </a:lnTo>
                  <a:lnTo>
                    <a:pt x="0" y="24"/>
                  </a:lnTo>
                  <a:close/>
                </a:path>
              </a:pathLst>
            </a:custGeom>
            <a:solidFill>
              <a:srgbClr val="FD86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385" name="Freeform 28"/>
            <p:cNvSpPr>
              <a:spLocks/>
            </p:cNvSpPr>
            <p:nvPr/>
          </p:nvSpPr>
          <p:spPr bwMode="auto">
            <a:xfrm>
              <a:off x="3103558" y="2824168"/>
              <a:ext cx="303213" cy="728664"/>
            </a:xfrm>
            <a:custGeom>
              <a:avLst/>
              <a:gdLst>
                <a:gd name="T0" fmla="*/ 0 w 191"/>
                <a:gd name="T1" fmla="*/ 0 h 459"/>
                <a:gd name="T2" fmla="*/ 149 w 191"/>
                <a:gd name="T3" fmla="*/ 459 h 459"/>
                <a:gd name="T4" fmla="*/ 149 w 191"/>
                <a:gd name="T5" fmla="*/ 459 h 459"/>
                <a:gd name="T6" fmla="*/ 161 w 191"/>
                <a:gd name="T7" fmla="*/ 459 h 459"/>
                <a:gd name="T8" fmla="*/ 173 w 191"/>
                <a:gd name="T9" fmla="*/ 447 h 459"/>
                <a:gd name="T10" fmla="*/ 191 w 191"/>
                <a:gd name="T11" fmla="*/ 435 h 459"/>
                <a:gd name="T12" fmla="*/ 59 w 191"/>
                <a:gd name="T13" fmla="*/ 23 h 459"/>
                <a:gd name="T14" fmla="*/ 59 w 191"/>
                <a:gd name="T15" fmla="*/ 23 h 459"/>
                <a:gd name="T16" fmla="*/ 0 w 191"/>
                <a:gd name="T17" fmla="*/ 0 h 459"/>
                <a:gd name="T18" fmla="*/ 0 w 191"/>
                <a:gd name="T19" fmla="*/ 0 h 4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1"/>
                <a:gd name="T31" fmla="*/ 0 h 459"/>
                <a:gd name="T32" fmla="*/ 191 w 191"/>
                <a:gd name="T33" fmla="*/ 459 h 45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1" h="459">
                  <a:moveTo>
                    <a:pt x="0" y="0"/>
                  </a:moveTo>
                  <a:lnTo>
                    <a:pt x="149" y="459"/>
                  </a:lnTo>
                  <a:lnTo>
                    <a:pt x="161" y="459"/>
                  </a:lnTo>
                  <a:lnTo>
                    <a:pt x="173" y="447"/>
                  </a:lnTo>
                  <a:lnTo>
                    <a:pt x="191" y="435"/>
                  </a:lnTo>
                  <a:lnTo>
                    <a:pt x="59" y="23"/>
                  </a:lnTo>
                  <a:lnTo>
                    <a:pt x="0" y="0"/>
                  </a:lnTo>
                  <a:close/>
                </a:path>
              </a:pathLst>
            </a:custGeom>
            <a:solidFill>
              <a:srgbClr val="FD86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386" name="Freeform 29"/>
            <p:cNvSpPr>
              <a:spLocks noEditPoints="1"/>
            </p:cNvSpPr>
            <p:nvPr/>
          </p:nvSpPr>
          <p:spPr bwMode="auto">
            <a:xfrm>
              <a:off x="2052634" y="2889255"/>
              <a:ext cx="1504948" cy="1296991"/>
            </a:xfrm>
            <a:custGeom>
              <a:avLst/>
              <a:gdLst>
                <a:gd name="T0" fmla="*/ 912 w 948"/>
                <a:gd name="T1" fmla="*/ 24 h 817"/>
                <a:gd name="T2" fmla="*/ 912 w 948"/>
                <a:gd name="T3" fmla="*/ 0 h 817"/>
                <a:gd name="T4" fmla="*/ 894 w 948"/>
                <a:gd name="T5" fmla="*/ 48 h 817"/>
                <a:gd name="T6" fmla="*/ 858 w 948"/>
                <a:gd name="T7" fmla="*/ 78 h 817"/>
                <a:gd name="T8" fmla="*/ 864 w 948"/>
                <a:gd name="T9" fmla="*/ 96 h 817"/>
                <a:gd name="T10" fmla="*/ 900 w 948"/>
                <a:gd name="T11" fmla="*/ 66 h 817"/>
                <a:gd name="T12" fmla="*/ 912 w 948"/>
                <a:gd name="T13" fmla="*/ 24 h 817"/>
                <a:gd name="T14" fmla="*/ 948 w 948"/>
                <a:gd name="T15" fmla="*/ 263 h 817"/>
                <a:gd name="T16" fmla="*/ 948 w 948"/>
                <a:gd name="T17" fmla="*/ 263 h 817"/>
                <a:gd name="T18" fmla="*/ 835 w 948"/>
                <a:gd name="T19" fmla="*/ 388 h 817"/>
                <a:gd name="T20" fmla="*/ 817 w 948"/>
                <a:gd name="T21" fmla="*/ 394 h 817"/>
                <a:gd name="T22" fmla="*/ 733 w 948"/>
                <a:gd name="T23" fmla="*/ 376 h 817"/>
                <a:gd name="T24" fmla="*/ 703 w 948"/>
                <a:gd name="T25" fmla="*/ 370 h 817"/>
                <a:gd name="T26" fmla="*/ 691 w 948"/>
                <a:gd name="T27" fmla="*/ 376 h 817"/>
                <a:gd name="T28" fmla="*/ 680 w 948"/>
                <a:gd name="T29" fmla="*/ 382 h 817"/>
                <a:gd name="T30" fmla="*/ 674 w 948"/>
                <a:gd name="T31" fmla="*/ 382 h 817"/>
                <a:gd name="T32" fmla="*/ 668 w 948"/>
                <a:gd name="T33" fmla="*/ 394 h 817"/>
                <a:gd name="T34" fmla="*/ 632 w 948"/>
                <a:gd name="T35" fmla="*/ 412 h 817"/>
                <a:gd name="T36" fmla="*/ 614 w 948"/>
                <a:gd name="T37" fmla="*/ 412 h 817"/>
                <a:gd name="T38" fmla="*/ 596 w 948"/>
                <a:gd name="T39" fmla="*/ 412 h 817"/>
                <a:gd name="T40" fmla="*/ 578 w 948"/>
                <a:gd name="T41" fmla="*/ 412 h 817"/>
                <a:gd name="T42" fmla="*/ 560 w 948"/>
                <a:gd name="T43" fmla="*/ 400 h 817"/>
                <a:gd name="T44" fmla="*/ 530 w 948"/>
                <a:gd name="T45" fmla="*/ 376 h 817"/>
                <a:gd name="T46" fmla="*/ 513 w 948"/>
                <a:gd name="T47" fmla="*/ 358 h 817"/>
                <a:gd name="T48" fmla="*/ 477 w 948"/>
                <a:gd name="T49" fmla="*/ 322 h 817"/>
                <a:gd name="T50" fmla="*/ 465 w 948"/>
                <a:gd name="T51" fmla="*/ 316 h 817"/>
                <a:gd name="T52" fmla="*/ 6 w 948"/>
                <a:gd name="T53" fmla="*/ 794 h 817"/>
                <a:gd name="T54" fmla="*/ 0 w 948"/>
                <a:gd name="T55" fmla="*/ 770 h 817"/>
                <a:gd name="T56" fmla="*/ 0 w 948"/>
                <a:gd name="T57" fmla="*/ 776 h 817"/>
                <a:gd name="T58" fmla="*/ 12 w 948"/>
                <a:gd name="T59" fmla="*/ 817 h 817"/>
                <a:gd name="T60" fmla="*/ 453 w 948"/>
                <a:gd name="T61" fmla="*/ 340 h 817"/>
                <a:gd name="T62" fmla="*/ 477 w 948"/>
                <a:gd name="T63" fmla="*/ 346 h 817"/>
                <a:gd name="T64" fmla="*/ 495 w 948"/>
                <a:gd name="T65" fmla="*/ 358 h 817"/>
                <a:gd name="T66" fmla="*/ 513 w 948"/>
                <a:gd name="T67" fmla="*/ 376 h 817"/>
                <a:gd name="T68" fmla="*/ 560 w 948"/>
                <a:gd name="T69" fmla="*/ 424 h 817"/>
                <a:gd name="T70" fmla="*/ 578 w 948"/>
                <a:gd name="T71" fmla="*/ 436 h 817"/>
                <a:gd name="T72" fmla="*/ 602 w 948"/>
                <a:gd name="T73" fmla="*/ 436 h 817"/>
                <a:gd name="T74" fmla="*/ 620 w 948"/>
                <a:gd name="T75" fmla="*/ 436 h 817"/>
                <a:gd name="T76" fmla="*/ 632 w 948"/>
                <a:gd name="T77" fmla="*/ 436 h 817"/>
                <a:gd name="T78" fmla="*/ 650 w 948"/>
                <a:gd name="T79" fmla="*/ 430 h 817"/>
                <a:gd name="T80" fmla="*/ 668 w 948"/>
                <a:gd name="T81" fmla="*/ 418 h 817"/>
                <a:gd name="T82" fmla="*/ 680 w 948"/>
                <a:gd name="T83" fmla="*/ 406 h 817"/>
                <a:gd name="T84" fmla="*/ 680 w 948"/>
                <a:gd name="T85" fmla="*/ 400 h 817"/>
                <a:gd name="T86" fmla="*/ 703 w 948"/>
                <a:gd name="T87" fmla="*/ 388 h 817"/>
                <a:gd name="T88" fmla="*/ 733 w 948"/>
                <a:gd name="T89" fmla="*/ 394 h 817"/>
                <a:gd name="T90" fmla="*/ 805 w 948"/>
                <a:gd name="T91" fmla="*/ 418 h 817"/>
                <a:gd name="T92" fmla="*/ 835 w 948"/>
                <a:gd name="T93" fmla="*/ 406 h 817"/>
                <a:gd name="T94" fmla="*/ 942 w 948"/>
                <a:gd name="T95" fmla="*/ 293 h 817"/>
                <a:gd name="T96" fmla="*/ 948 w 948"/>
                <a:gd name="T97" fmla="*/ 263 h 81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48"/>
                <a:gd name="T148" fmla="*/ 0 h 817"/>
                <a:gd name="T149" fmla="*/ 948 w 948"/>
                <a:gd name="T150" fmla="*/ 817 h 81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48" h="817">
                  <a:moveTo>
                    <a:pt x="912" y="24"/>
                  </a:moveTo>
                  <a:lnTo>
                    <a:pt x="912" y="24"/>
                  </a:lnTo>
                  <a:lnTo>
                    <a:pt x="912" y="0"/>
                  </a:lnTo>
                  <a:lnTo>
                    <a:pt x="906" y="24"/>
                  </a:lnTo>
                  <a:lnTo>
                    <a:pt x="894" y="48"/>
                  </a:lnTo>
                  <a:lnTo>
                    <a:pt x="876" y="66"/>
                  </a:lnTo>
                  <a:lnTo>
                    <a:pt x="858" y="78"/>
                  </a:lnTo>
                  <a:lnTo>
                    <a:pt x="864" y="96"/>
                  </a:lnTo>
                  <a:lnTo>
                    <a:pt x="888" y="84"/>
                  </a:lnTo>
                  <a:lnTo>
                    <a:pt x="900" y="66"/>
                  </a:lnTo>
                  <a:lnTo>
                    <a:pt x="912" y="42"/>
                  </a:lnTo>
                  <a:lnTo>
                    <a:pt x="912" y="24"/>
                  </a:lnTo>
                  <a:close/>
                  <a:moveTo>
                    <a:pt x="948" y="263"/>
                  </a:moveTo>
                  <a:lnTo>
                    <a:pt x="948" y="263"/>
                  </a:lnTo>
                  <a:lnTo>
                    <a:pt x="942" y="275"/>
                  </a:lnTo>
                  <a:lnTo>
                    <a:pt x="835" y="388"/>
                  </a:lnTo>
                  <a:lnTo>
                    <a:pt x="817" y="394"/>
                  </a:lnTo>
                  <a:lnTo>
                    <a:pt x="799" y="394"/>
                  </a:lnTo>
                  <a:lnTo>
                    <a:pt x="733" y="376"/>
                  </a:lnTo>
                  <a:lnTo>
                    <a:pt x="703" y="370"/>
                  </a:lnTo>
                  <a:lnTo>
                    <a:pt x="691" y="376"/>
                  </a:lnTo>
                  <a:lnTo>
                    <a:pt x="680" y="382"/>
                  </a:lnTo>
                  <a:lnTo>
                    <a:pt x="674" y="382"/>
                  </a:lnTo>
                  <a:lnTo>
                    <a:pt x="668" y="394"/>
                  </a:lnTo>
                  <a:lnTo>
                    <a:pt x="650" y="406"/>
                  </a:lnTo>
                  <a:lnTo>
                    <a:pt x="632" y="412"/>
                  </a:lnTo>
                  <a:lnTo>
                    <a:pt x="614" y="412"/>
                  </a:lnTo>
                  <a:lnTo>
                    <a:pt x="596" y="412"/>
                  </a:lnTo>
                  <a:lnTo>
                    <a:pt x="578" y="412"/>
                  </a:lnTo>
                  <a:lnTo>
                    <a:pt x="560" y="400"/>
                  </a:lnTo>
                  <a:lnTo>
                    <a:pt x="530" y="376"/>
                  </a:lnTo>
                  <a:lnTo>
                    <a:pt x="513" y="358"/>
                  </a:lnTo>
                  <a:lnTo>
                    <a:pt x="489" y="334"/>
                  </a:lnTo>
                  <a:lnTo>
                    <a:pt x="477" y="322"/>
                  </a:lnTo>
                  <a:lnTo>
                    <a:pt x="465" y="316"/>
                  </a:lnTo>
                  <a:lnTo>
                    <a:pt x="453" y="316"/>
                  </a:lnTo>
                  <a:lnTo>
                    <a:pt x="6" y="794"/>
                  </a:lnTo>
                  <a:lnTo>
                    <a:pt x="0" y="770"/>
                  </a:lnTo>
                  <a:lnTo>
                    <a:pt x="0" y="776"/>
                  </a:lnTo>
                  <a:lnTo>
                    <a:pt x="12" y="817"/>
                  </a:lnTo>
                  <a:lnTo>
                    <a:pt x="453" y="340"/>
                  </a:lnTo>
                  <a:lnTo>
                    <a:pt x="465" y="340"/>
                  </a:lnTo>
                  <a:lnTo>
                    <a:pt x="477" y="346"/>
                  </a:lnTo>
                  <a:lnTo>
                    <a:pt x="495" y="358"/>
                  </a:lnTo>
                  <a:lnTo>
                    <a:pt x="513" y="376"/>
                  </a:lnTo>
                  <a:lnTo>
                    <a:pt x="530" y="400"/>
                  </a:lnTo>
                  <a:lnTo>
                    <a:pt x="560" y="424"/>
                  </a:lnTo>
                  <a:lnTo>
                    <a:pt x="578" y="436"/>
                  </a:lnTo>
                  <a:lnTo>
                    <a:pt x="602" y="436"/>
                  </a:lnTo>
                  <a:lnTo>
                    <a:pt x="620" y="436"/>
                  </a:lnTo>
                  <a:lnTo>
                    <a:pt x="632" y="436"/>
                  </a:lnTo>
                  <a:lnTo>
                    <a:pt x="650" y="430"/>
                  </a:lnTo>
                  <a:lnTo>
                    <a:pt x="668" y="418"/>
                  </a:lnTo>
                  <a:lnTo>
                    <a:pt x="680" y="406"/>
                  </a:lnTo>
                  <a:lnTo>
                    <a:pt x="680" y="400"/>
                  </a:lnTo>
                  <a:lnTo>
                    <a:pt x="691" y="394"/>
                  </a:lnTo>
                  <a:lnTo>
                    <a:pt x="703" y="388"/>
                  </a:lnTo>
                  <a:lnTo>
                    <a:pt x="733" y="394"/>
                  </a:lnTo>
                  <a:lnTo>
                    <a:pt x="805" y="418"/>
                  </a:lnTo>
                  <a:lnTo>
                    <a:pt x="823" y="418"/>
                  </a:lnTo>
                  <a:lnTo>
                    <a:pt x="835" y="406"/>
                  </a:lnTo>
                  <a:lnTo>
                    <a:pt x="942" y="293"/>
                  </a:lnTo>
                  <a:lnTo>
                    <a:pt x="948" y="281"/>
                  </a:lnTo>
                  <a:lnTo>
                    <a:pt x="948" y="263"/>
                  </a:lnTo>
                  <a:close/>
                </a:path>
              </a:pathLst>
            </a:custGeom>
            <a:solidFill>
              <a:srgbClr val="FD86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387" name="Freeform 30"/>
            <p:cNvSpPr>
              <a:spLocks noEditPoints="1"/>
            </p:cNvSpPr>
            <p:nvPr/>
          </p:nvSpPr>
          <p:spPr bwMode="auto">
            <a:xfrm>
              <a:off x="2052634" y="2757493"/>
              <a:ext cx="1447797" cy="1419228"/>
            </a:xfrm>
            <a:custGeom>
              <a:avLst/>
              <a:gdLst>
                <a:gd name="T0" fmla="*/ 912 w 912"/>
                <a:gd name="T1" fmla="*/ 89 h 894"/>
                <a:gd name="T2" fmla="*/ 882 w 912"/>
                <a:gd name="T3" fmla="*/ 36 h 894"/>
                <a:gd name="T4" fmla="*/ 823 w 912"/>
                <a:gd name="T5" fmla="*/ 18 h 894"/>
                <a:gd name="T6" fmla="*/ 793 w 912"/>
                <a:gd name="T7" fmla="*/ 18 h 894"/>
                <a:gd name="T8" fmla="*/ 751 w 912"/>
                <a:gd name="T9" fmla="*/ 48 h 894"/>
                <a:gd name="T10" fmla="*/ 733 w 912"/>
                <a:gd name="T11" fmla="*/ 71 h 894"/>
                <a:gd name="T12" fmla="*/ 590 w 912"/>
                <a:gd name="T13" fmla="*/ 12 h 894"/>
                <a:gd name="T14" fmla="*/ 590 w 912"/>
                <a:gd name="T15" fmla="*/ 12 h 894"/>
                <a:gd name="T16" fmla="*/ 566 w 912"/>
                <a:gd name="T17" fmla="*/ 0 h 894"/>
                <a:gd name="T18" fmla="*/ 429 w 912"/>
                <a:gd name="T19" fmla="*/ 143 h 894"/>
                <a:gd name="T20" fmla="*/ 435 w 912"/>
                <a:gd name="T21" fmla="*/ 161 h 894"/>
                <a:gd name="T22" fmla="*/ 572 w 912"/>
                <a:gd name="T23" fmla="*/ 18 h 894"/>
                <a:gd name="T24" fmla="*/ 596 w 912"/>
                <a:gd name="T25" fmla="*/ 30 h 894"/>
                <a:gd name="T26" fmla="*/ 596 w 912"/>
                <a:gd name="T27" fmla="*/ 30 h 894"/>
                <a:gd name="T28" fmla="*/ 745 w 912"/>
                <a:gd name="T29" fmla="*/ 89 h 894"/>
                <a:gd name="T30" fmla="*/ 775 w 912"/>
                <a:gd name="T31" fmla="*/ 53 h 894"/>
                <a:gd name="T32" fmla="*/ 829 w 912"/>
                <a:gd name="T33" fmla="*/ 36 h 894"/>
                <a:gd name="T34" fmla="*/ 853 w 912"/>
                <a:gd name="T35" fmla="*/ 42 h 894"/>
                <a:gd name="T36" fmla="*/ 900 w 912"/>
                <a:gd name="T37" fmla="*/ 71 h 894"/>
                <a:gd name="T38" fmla="*/ 912 w 912"/>
                <a:gd name="T39" fmla="*/ 89 h 894"/>
                <a:gd name="T40" fmla="*/ 471 w 912"/>
                <a:gd name="T41" fmla="*/ 250 h 894"/>
                <a:gd name="T42" fmla="*/ 465 w 912"/>
                <a:gd name="T43" fmla="*/ 274 h 894"/>
                <a:gd name="T44" fmla="*/ 429 w 912"/>
                <a:gd name="T45" fmla="*/ 310 h 894"/>
                <a:gd name="T46" fmla="*/ 435 w 912"/>
                <a:gd name="T47" fmla="*/ 382 h 894"/>
                <a:gd name="T48" fmla="*/ 429 w 912"/>
                <a:gd name="T49" fmla="*/ 393 h 894"/>
                <a:gd name="T50" fmla="*/ 423 w 912"/>
                <a:gd name="T51" fmla="*/ 399 h 894"/>
                <a:gd name="T52" fmla="*/ 0 w 912"/>
                <a:gd name="T53" fmla="*/ 859 h 894"/>
                <a:gd name="T54" fmla="*/ 12 w 912"/>
                <a:gd name="T55" fmla="*/ 894 h 894"/>
                <a:gd name="T56" fmla="*/ 6 w 912"/>
                <a:gd name="T57" fmla="*/ 883 h 894"/>
                <a:gd name="T58" fmla="*/ 435 w 912"/>
                <a:gd name="T59" fmla="*/ 423 h 894"/>
                <a:gd name="T60" fmla="*/ 441 w 912"/>
                <a:gd name="T61" fmla="*/ 405 h 894"/>
                <a:gd name="T62" fmla="*/ 441 w 912"/>
                <a:gd name="T63" fmla="*/ 334 h 894"/>
                <a:gd name="T64" fmla="*/ 471 w 912"/>
                <a:gd name="T65" fmla="*/ 298 h 894"/>
                <a:gd name="T66" fmla="*/ 477 w 912"/>
                <a:gd name="T67" fmla="*/ 286 h 894"/>
                <a:gd name="T68" fmla="*/ 477 w 912"/>
                <a:gd name="T69" fmla="*/ 268 h 894"/>
                <a:gd name="T70" fmla="*/ 471 w 912"/>
                <a:gd name="T71" fmla="*/ 250 h 89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12"/>
                <a:gd name="T109" fmla="*/ 0 h 894"/>
                <a:gd name="T110" fmla="*/ 912 w 912"/>
                <a:gd name="T111" fmla="*/ 894 h 89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12" h="894">
                  <a:moveTo>
                    <a:pt x="912" y="89"/>
                  </a:moveTo>
                  <a:lnTo>
                    <a:pt x="912" y="89"/>
                  </a:lnTo>
                  <a:lnTo>
                    <a:pt x="900" y="59"/>
                  </a:lnTo>
                  <a:lnTo>
                    <a:pt x="882" y="36"/>
                  </a:lnTo>
                  <a:lnTo>
                    <a:pt x="853" y="24"/>
                  </a:lnTo>
                  <a:lnTo>
                    <a:pt x="823" y="18"/>
                  </a:lnTo>
                  <a:lnTo>
                    <a:pt x="793" y="18"/>
                  </a:lnTo>
                  <a:lnTo>
                    <a:pt x="769" y="30"/>
                  </a:lnTo>
                  <a:lnTo>
                    <a:pt x="751" y="48"/>
                  </a:lnTo>
                  <a:lnTo>
                    <a:pt x="733" y="71"/>
                  </a:lnTo>
                  <a:lnTo>
                    <a:pt x="590" y="12"/>
                  </a:lnTo>
                  <a:lnTo>
                    <a:pt x="566" y="0"/>
                  </a:lnTo>
                  <a:lnTo>
                    <a:pt x="429" y="143"/>
                  </a:lnTo>
                  <a:lnTo>
                    <a:pt x="435" y="161"/>
                  </a:lnTo>
                  <a:lnTo>
                    <a:pt x="572" y="18"/>
                  </a:lnTo>
                  <a:lnTo>
                    <a:pt x="596" y="30"/>
                  </a:lnTo>
                  <a:lnTo>
                    <a:pt x="745" y="89"/>
                  </a:lnTo>
                  <a:lnTo>
                    <a:pt x="757" y="71"/>
                  </a:lnTo>
                  <a:lnTo>
                    <a:pt x="775" y="53"/>
                  </a:lnTo>
                  <a:lnTo>
                    <a:pt x="799" y="42"/>
                  </a:lnTo>
                  <a:lnTo>
                    <a:pt x="829" y="36"/>
                  </a:lnTo>
                  <a:lnTo>
                    <a:pt x="853" y="42"/>
                  </a:lnTo>
                  <a:lnTo>
                    <a:pt x="876" y="53"/>
                  </a:lnTo>
                  <a:lnTo>
                    <a:pt x="900" y="71"/>
                  </a:lnTo>
                  <a:lnTo>
                    <a:pt x="912" y="89"/>
                  </a:lnTo>
                  <a:close/>
                  <a:moveTo>
                    <a:pt x="471" y="250"/>
                  </a:moveTo>
                  <a:lnTo>
                    <a:pt x="471" y="250"/>
                  </a:lnTo>
                  <a:lnTo>
                    <a:pt x="471" y="268"/>
                  </a:lnTo>
                  <a:lnTo>
                    <a:pt x="465" y="274"/>
                  </a:lnTo>
                  <a:lnTo>
                    <a:pt x="429" y="310"/>
                  </a:lnTo>
                  <a:lnTo>
                    <a:pt x="435" y="382"/>
                  </a:lnTo>
                  <a:lnTo>
                    <a:pt x="429" y="393"/>
                  </a:lnTo>
                  <a:lnTo>
                    <a:pt x="423" y="399"/>
                  </a:lnTo>
                  <a:lnTo>
                    <a:pt x="0" y="859"/>
                  </a:lnTo>
                  <a:lnTo>
                    <a:pt x="12" y="894"/>
                  </a:lnTo>
                  <a:lnTo>
                    <a:pt x="6" y="883"/>
                  </a:lnTo>
                  <a:lnTo>
                    <a:pt x="435" y="423"/>
                  </a:lnTo>
                  <a:lnTo>
                    <a:pt x="441" y="417"/>
                  </a:lnTo>
                  <a:lnTo>
                    <a:pt x="441" y="405"/>
                  </a:lnTo>
                  <a:lnTo>
                    <a:pt x="441" y="334"/>
                  </a:lnTo>
                  <a:lnTo>
                    <a:pt x="471" y="298"/>
                  </a:lnTo>
                  <a:lnTo>
                    <a:pt x="477" y="286"/>
                  </a:lnTo>
                  <a:lnTo>
                    <a:pt x="477" y="268"/>
                  </a:lnTo>
                  <a:lnTo>
                    <a:pt x="471" y="2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388" name="Line 31"/>
            <p:cNvSpPr>
              <a:spLocks noChangeShapeType="1"/>
            </p:cNvSpPr>
            <p:nvPr/>
          </p:nvSpPr>
          <p:spPr bwMode="auto">
            <a:xfrm>
              <a:off x="2998785" y="3619506"/>
              <a:ext cx="1588"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389" name="Line 32"/>
            <p:cNvSpPr>
              <a:spLocks noChangeShapeType="1"/>
            </p:cNvSpPr>
            <p:nvPr/>
          </p:nvSpPr>
          <p:spPr bwMode="auto">
            <a:xfrm>
              <a:off x="2998788" y="3619509"/>
              <a:ext cx="1588"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390" name="Freeform 33"/>
            <p:cNvSpPr>
              <a:spLocks/>
            </p:cNvSpPr>
            <p:nvPr/>
          </p:nvSpPr>
          <p:spPr bwMode="auto">
            <a:xfrm>
              <a:off x="3282950" y="2851150"/>
              <a:ext cx="141288" cy="142875"/>
            </a:xfrm>
            <a:custGeom>
              <a:avLst/>
              <a:gdLst>
                <a:gd name="T0" fmla="*/ 89 w 89"/>
                <a:gd name="T1" fmla="*/ 48 h 90"/>
                <a:gd name="T2" fmla="*/ 89 w 89"/>
                <a:gd name="T3" fmla="*/ 48 h 90"/>
                <a:gd name="T4" fmla="*/ 89 w 89"/>
                <a:gd name="T5" fmla="*/ 66 h 90"/>
                <a:gd name="T6" fmla="*/ 78 w 89"/>
                <a:gd name="T7" fmla="*/ 78 h 90"/>
                <a:gd name="T8" fmla="*/ 66 w 89"/>
                <a:gd name="T9" fmla="*/ 90 h 90"/>
                <a:gd name="T10" fmla="*/ 48 w 89"/>
                <a:gd name="T11" fmla="*/ 90 h 90"/>
                <a:gd name="T12" fmla="*/ 48 w 89"/>
                <a:gd name="T13" fmla="*/ 90 h 90"/>
                <a:gd name="T14" fmla="*/ 30 w 89"/>
                <a:gd name="T15" fmla="*/ 90 h 90"/>
                <a:gd name="T16" fmla="*/ 18 w 89"/>
                <a:gd name="T17" fmla="*/ 78 h 90"/>
                <a:gd name="T18" fmla="*/ 6 w 89"/>
                <a:gd name="T19" fmla="*/ 66 h 90"/>
                <a:gd name="T20" fmla="*/ 0 w 89"/>
                <a:gd name="T21" fmla="*/ 48 h 90"/>
                <a:gd name="T22" fmla="*/ 0 w 89"/>
                <a:gd name="T23" fmla="*/ 48 h 90"/>
                <a:gd name="T24" fmla="*/ 6 w 89"/>
                <a:gd name="T25" fmla="*/ 30 h 90"/>
                <a:gd name="T26" fmla="*/ 18 w 89"/>
                <a:gd name="T27" fmla="*/ 12 h 90"/>
                <a:gd name="T28" fmla="*/ 30 w 89"/>
                <a:gd name="T29" fmla="*/ 6 h 90"/>
                <a:gd name="T30" fmla="*/ 48 w 89"/>
                <a:gd name="T31" fmla="*/ 0 h 90"/>
                <a:gd name="T32" fmla="*/ 48 w 89"/>
                <a:gd name="T33" fmla="*/ 0 h 90"/>
                <a:gd name="T34" fmla="*/ 66 w 89"/>
                <a:gd name="T35" fmla="*/ 6 h 90"/>
                <a:gd name="T36" fmla="*/ 78 w 89"/>
                <a:gd name="T37" fmla="*/ 12 h 90"/>
                <a:gd name="T38" fmla="*/ 89 w 89"/>
                <a:gd name="T39" fmla="*/ 30 h 90"/>
                <a:gd name="T40" fmla="*/ 89 w 89"/>
                <a:gd name="T41" fmla="*/ 48 h 90"/>
                <a:gd name="T42" fmla="*/ 89 w 89"/>
                <a:gd name="T43" fmla="*/ 48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9"/>
                <a:gd name="T67" fmla="*/ 0 h 90"/>
                <a:gd name="T68" fmla="*/ 89 w 89"/>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9" h="90">
                  <a:moveTo>
                    <a:pt x="89" y="48"/>
                  </a:moveTo>
                  <a:lnTo>
                    <a:pt x="89" y="48"/>
                  </a:lnTo>
                  <a:lnTo>
                    <a:pt x="89" y="66"/>
                  </a:lnTo>
                  <a:lnTo>
                    <a:pt x="78" y="78"/>
                  </a:lnTo>
                  <a:lnTo>
                    <a:pt x="66" y="90"/>
                  </a:lnTo>
                  <a:lnTo>
                    <a:pt x="48" y="90"/>
                  </a:lnTo>
                  <a:lnTo>
                    <a:pt x="30" y="90"/>
                  </a:lnTo>
                  <a:lnTo>
                    <a:pt x="18" y="78"/>
                  </a:lnTo>
                  <a:lnTo>
                    <a:pt x="6" y="66"/>
                  </a:lnTo>
                  <a:lnTo>
                    <a:pt x="0" y="48"/>
                  </a:lnTo>
                  <a:lnTo>
                    <a:pt x="6" y="30"/>
                  </a:lnTo>
                  <a:lnTo>
                    <a:pt x="18" y="12"/>
                  </a:lnTo>
                  <a:lnTo>
                    <a:pt x="30" y="6"/>
                  </a:lnTo>
                  <a:lnTo>
                    <a:pt x="48" y="0"/>
                  </a:lnTo>
                  <a:lnTo>
                    <a:pt x="66" y="6"/>
                  </a:lnTo>
                  <a:lnTo>
                    <a:pt x="78" y="12"/>
                  </a:lnTo>
                  <a:lnTo>
                    <a:pt x="89" y="30"/>
                  </a:lnTo>
                  <a:lnTo>
                    <a:pt x="89"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grpSp>
      <p:sp>
        <p:nvSpPr>
          <p:cNvPr id="1264" name="TextBox 1263"/>
          <p:cNvSpPr txBox="1">
            <a:spLocks noChangeArrowheads="1"/>
          </p:cNvSpPr>
          <p:nvPr/>
        </p:nvSpPr>
        <p:spPr bwMode="auto">
          <a:xfrm>
            <a:off x="4648200" y="1924051"/>
            <a:ext cx="34290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ko-KR" sz="2400">
                <a:ea typeface="굴림" panose="020B0600000101010101" pitchFamily="50" charset="-127"/>
              </a:rPr>
              <a:t>Screen-locked machine</a:t>
            </a:r>
            <a:br>
              <a:rPr lang="en-US" altLang="ko-KR" sz="2400">
                <a:ea typeface="굴림" panose="020B0600000101010101" pitchFamily="50" charset="-127"/>
              </a:rPr>
            </a:br>
            <a:r>
              <a:rPr lang="en-US" altLang="ko-KR" sz="2000">
                <a:ea typeface="굴림" panose="020B0600000101010101" pitchFamily="50" charset="-127"/>
              </a:rPr>
              <a:t>(if hibernating/sleeping,</a:t>
            </a:r>
            <a:br>
              <a:rPr lang="en-US" altLang="ko-KR" sz="2000">
                <a:ea typeface="굴림" panose="020B0600000101010101" pitchFamily="50" charset="-127"/>
              </a:rPr>
            </a:br>
            <a:r>
              <a:rPr lang="en-US" altLang="ko-KR" sz="2000">
                <a:ea typeface="굴림" panose="020B0600000101010101" pitchFamily="50" charset="-127"/>
              </a:rPr>
              <a:t>just wake it up!)</a:t>
            </a:r>
          </a:p>
        </p:txBody>
      </p:sp>
    </p:spTree>
    <p:extLst>
      <p:ext uri="{BB962C8B-B14F-4D97-AF65-F5344CB8AC3E}">
        <p14:creationId xmlns:p14="http://schemas.microsoft.com/office/powerpoint/2010/main" val="27178598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264"/>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23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xit" presetSubtype="0" fill="hold" nodeType="with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childTnLst>
                          </p:cTn>
                        </p:par>
                        <p:par>
                          <p:cTn id="17" fill="hold" nodeType="afterGroup">
                            <p:stCondLst>
                              <p:cond delay="500"/>
                            </p:stCondLst>
                            <p:childTnLst>
                              <p:par>
                                <p:cTn id="18" presetID="1" presetClass="entr" presetSubtype="0" fill="hold" nodeType="afterEffect">
                                  <p:stCondLst>
                                    <p:cond delay="500"/>
                                  </p:stCondLst>
                                  <p:childTnLst>
                                    <p:set>
                                      <p:cBhvr>
                                        <p:cTn id="19" dur="1" fill="hold">
                                          <p:stCondLst>
                                            <p:cond delay="0"/>
                                          </p:stCondLst>
                                        </p:cTn>
                                        <p:tgtEl>
                                          <p:spTgt spid="9"/>
                                        </p:tgtEl>
                                        <p:attrNameLst>
                                          <p:attrName>style.visibility</p:attrName>
                                        </p:attrNameLst>
                                      </p:cBhvr>
                                      <p:to>
                                        <p:strVal val="visible"/>
                                      </p:to>
                                    </p:set>
                                  </p:childTnLst>
                                </p:cTn>
                              </p:par>
                              <p:par>
                                <p:cTn id="20" presetID="1" presetClass="entr" presetSubtype="0" fill="hold" grpId="0" nodeType="withEffect">
                                  <p:stCondLst>
                                    <p:cond delay="500"/>
                                  </p:stCondLst>
                                  <p:childTnLst>
                                    <p:set>
                                      <p:cBhvr>
                                        <p:cTn id="21" dur="1" fill="hold">
                                          <p:stCondLst>
                                            <p:cond delay="0"/>
                                          </p:stCondLst>
                                        </p:cTn>
                                        <p:tgtEl>
                                          <p:spTgt spid="1229"/>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0" presetClass="path" presetSubtype="0" accel="50000" decel="50000" fill="hold" nodeType="clickEffect">
                                  <p:stCondLst>
                                    <p:cond delay="0"/>
                                  </p:stCondLst>
                                  <p:childTnLst>
                                    <p:animMotion origin="layout" path="M -0.00442 -0.00023 L 0.44089 -0.00301 " pathEditMode="relative" rAng="0" ptsTypes="AA">
                                      <p:cBhvr>
                                        <p:cTn id="25" dur="2000" fill="hold"/>
                                        <p:tgtEl>
                                          <p:spTgt spid="15"/>
                                        </p:tgtEl>
                                        <p:attrNameLst>
                                          <p:attrName>ppt_x</p:attrName>
                                          <p:attrName>ppt_y</p:attrName>
                                        </p:attrNameLst>
                                      </p:cBhvr>
                                      <p:rCtr x="22266" y="-139"/>
                                    </p:animMotion>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000"/>
                                        <p:tgtEl>
                                          <p:spTgt spid="14"/>
                                        </p:tgtEl>
                                      </p:cBhvr>
                                    </p:animEffect>
                                  </p:childTnLst>
                                </p:cTn>
                              </p:par>
                              <p:par>
                                <p:cTn id="29" presetID="10" presetClass="exit" presetSubtype="0" fill="hold" nodeType="withEffect">
                                  <p:stCondLst>
                                    <p:cond delay="0"/>
                                  </p:stCondLst>
                                  <p:childTnLst>
                                    <p:animEffect transition="out" filter="fade">
                                      <p:cBhvr>
                                        <p:cTn id="30" dur="2000"/>
                                        <p:tgtEl>
                                          <p:spTgt spid="13"/>
                                        </p:tgtEl>
                                      </p:cBhvr>
                                    </p:animEffect>
                                    <p:set>
                                      <p:cBhvr>
                                        <p:cTn id="31" dur="1" fill="hold">
                                          <p:stCondLst>
                                            <p:cond delay="1999"/>
                                          </p:stCondLst>
                                        </p:cTn>
                                        <p:tgtEl>
                                          <p:spTgt spid="13"/>
                                        </p:tgtEl>
                                        <p:attrNameLst>
                                          <p:attrName>style.visibility</p:attrName>
                                        </p:attrNameLst>
                                      </p:cBhvr>
                                      <p:to>
                                        <p:strVal val="hidden"/>
                                      </p:to>
                                    </p:set>
                                  </p:childTnLst>
                                </p:cTn>
                              </p:par>
                            </p:childTnLst>
                          </p:cTn>
                        </p:par>
                        <p:par>
                          <p:cTn id="32" fill="hold">
                            <p:stCondLst>
                              <p:cond delay="2000"/>
                            </p:stCondLst>
                            <p:childTnLst>
                              <p:par>
                                <p:cTn id="33" presetID="1" presetClass="entr" presetSubtype="0" fill="hold" nodeType="afterEffect">
                                  <p:stCondLst>
                                    <p:cond delay="0"/>
                                  </p:stCondLst>
                                  <p:childTnLst>
                                    <p:set>
                                      <p:cBhvr>
                                        <p:cTn id="34" dur="1" fill="hold">
                                          <p:stCondLst>
                                            <p:cond delay="0"/>
                                          </p:stCondLst>
                                        </p:cTn>
                                        <p:tgtEl>
                                          <p:spTgt spid="99"/>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849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 grpId="0"/>
      <p:bldP spid="126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11" descr="C:\Documents and Settings\ah.JHALDERM-THINKP\Local Settings\Temporary Internet Files\Content.IE5\AYE1KZH0\MCj04241920000[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1" y="1506538"/>
            <a:ext cx="36163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12"/>
          <p:cNvGrpSpPr>
            <a:grpSpLocks/>
          </p:cNvGrpSpPr>
          <p:nvPr/>
        </p:nvGrpSpPr>
        <p:grpSpPr bwMode="auto">
          <a:xfrm>
            <a:off x="2827339" y="1758950"/>
            <a:ext cx="1658937" cy="1684338"/>
            <a:chOff x="1880890" y="1477268"/>
            <a:chExt cx="1420118" cy="1441400"/>
          </a:xfrm>
        </p:grpSpPr>
        <p:sp>
          <p:nvSpPr>
            <p:cNvPr id="18557" name="Freeform 50"/>
            <p:cNvSpPr>
              <a:spLocks/>
            </p:cNvSpPr>
            <p:nvPr/>
          </p:nvSpPr>
          <p:spPr bwMode="auto">
            <a:xfrm>
              <a:off x="1880890" y="1583680"/>
              <a:ext cx="524322" cy="1334988"/>
            </a:xfrm>
            <a:custGeom>
              <a:avLst/>
              <a:gdLst>
                <a:gd name="T0" fmla="*/ 0 w 271"/>
                <a:gd name="T1" fmla="*/ 345 h 690"/>
                <a:gd name="T2" fmla="*/ 1 w 271"/>
                <a:gd name="T3" fmla="*/ 376 h 690"/>
                <a:gd name="T4" fmla="*/ 5 w 271"/>
                <a:gd name="T5" fmla="*/ 407 h 690"/>
                <a:gd name="T6" fmla="*/ 12 w 271"/>
                <a:gd name="T7" fmla="*/ 436 h 690"/>
                <a:gd name="T8" fmla="*/ 21 w 271"/>
                <a:gd name="T9" fmla="*/ 463 h 690"/>
                <a:gd name="T10" fmla="*/ 31 w 271"/>
                <a:gd name="T11" fmla="*/ 491 h 690"/>
                <a:gd name="T12" fmla="*/ 45 w 271"/>
                <a:gd name="T13" fmla="*/ 518 h 690"/>
                <a:gd name="T14" fmla="*/ 59 w 271"/>
                <a:gd name="T15" fmla="*/ 542 h 690"/>
                <a:gd name="T16" fmla="*/ 77 w 271"/>
                <a:gd name="T17" fmla="*/ 566 h 690"/>
                <a:gd name="T18" fmla="*/ 96 w 271"/>
                <a:gd name="T19" fmla="*/ 588 h 690"/>
                <a:gd name="T20" fmla="*/ 116 w 271"/>
                <a:gd name="T21" fmla="*/ 609 h 690"/>
                <a:gd name="T22" fmla="*/ 139 w 271"/>
                <a:gd name="T23" fmla="*/ 627 h 690"/>
                <a:gd name="T24" fmla="*/ 163 w 271"/>
                <a:gd name="T25" fmla="*/ 644 h 690"/>
                <a:gd name="T26" fmla="*/ 188 w 271"/>
                <a:gd name="T27" fmla="*/ 658 h 690"/>
                <a:gd name="T28" fmla="*/ 214 w 271"/>
                <a:gd name="T29" fmla="*/ 672 h 690"/>
                <a:gd name="T30" fmla="*/ 242 w 271"/>
                <a:gd name="T31" fmla="*/ 681 h 690"/>
                <a:gd name="T32" fmla="*/ 271 w 271"/>
                <a:gd name="T33" fmla="*/ 690 h 690"/>
                <a:gd name="T34" fmla="*/ 271 w 271"/>
                <a:gd name="T35" fmla="*/ 0 h 690"/>
                <a:gd name="T36" fmla="*/ 242 w 271"/>
                <a:gd name="T37" fmla="*/ 8 h 690"/>
                <a:gd name="T38" fmla="*/ 214 w 271"/>
                <a:gd name="T39" fmla="*/ 18 h 690"/>
                <a:gd name="T40" fmla="*/ 188 w 271"/>
                <a:gd name="T41" fmla="*/ 31 h 690"/>
                <a:gd name="T42" fmla="*/ 163 w 271"/>
                <a:gd name="T43" fmla="*/ 46 h 690"/>
                <a:gd name="T44" fmla="*/ 139 w 271"/>
                <a:gd name="T45" fmla="*/ 63 h 690"/>
                <a:gd name="T46" fmla="*/ 116 w 271"/>
                <a:gd name="T47" fmla="*/ 81 h 690"/>
                <a:gd name="T48" fmla="*/ 96 w 271"/>
                <a:gd name="T49" fmla="*/ 102 h 690"/>
                <a:gd name="T50" fmla="*/ 77 w 271"/>
                <a:gd name="T51" fmla="*/ 123 h 690"/>
                <a:gd name="T52" fmla="*/ 59 w 271"/>
                <a:gd name="T53" fmla="*/ 148 h 690"/>
                <a:gd name="T54" fmla="*/ 45 w 271"/>
                <a:gd name="T55" fmla="*/ 172 h 690"/>
                <a:gd name="T56" fmla="*/ 31 w 271"/>
                <a:gd name="T57" fmla="*/ 198 h 690"/>
                <a:gd name="T58" fmla="*/ 21 w 271"/>
                <a:gd name="T59" fmla="*/ 226 h 690"/>
                <a:gd name="T60" fmla="*/ 12 w 271"/>
                <a:gd name="T61" fmla="*/ 254 h 690"/>
                <a:gd name="T62" fmla="*/ 5 w 271"/>
                <a:gd name="T63" fmla="*/ 283 h 690"/>
                <a:gd name="T64" fmla="*/ 1 w 271"/>
                <a:gd name="T65" fmla="*/ 313 h 690"/>
                <a:gd name="T66" fmla="*/ 0 w 271"/>
                <a:gd name="T67" fmla="*/ 345 h 69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1"/>
                <a:gd name="T103" fmla="*/ 0 h 690"/>
                <a:gd name="T104" fmla="*/ 271 w 271"/>
                <a:gd name="T105" fmla="*/ 690 h 69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1" h="690">
                  <a:moveTo>
                    <a:pt x="0" y="345"/>
                  </a:moveTo>
                  <a:lnTo>
                    <a:pt x="1" y="376"/>
                  </a:lnTo>
                  <a:lnTo>
                    <a:pt x="5" y="407"/>
                  </a:lnTo>
                  <a:lnTo>
                    <a:pt x="12" y="436"/>
                  </a:lnTo>
                  <a:lnTo>
                    <a:pt x="21" y="463"/>
                  </a:lnTo>
                  <a:lnTo>
                    <a:pt x="31" y="491"/>
                  </a:lnTo>
                  <a:lnTo>
                    <a:pt x="45" y="518"/>
                  </a:lnTo>
                  <a:lnTo>
                    <a:pt x="59" y="542"/>
                  </a:lnTo>
                  <a:lnTo>
                    <a:pt x="77" y="566"/>
                  </a:lnTo>
                  <a:lnTo>
                    <a:pt x="96" y="588"/>
                  </a:lnTo>
                  <a:lnTo>
                    <a:pt x="116" y="609"/>
                  </a:lnTo>
                  <a:lnTo>
                    <a:pt x="139" y="627"/>
                  </a:lnTo>
                  <a:lnTo>
                    <a:pt x="163" y="644"/>
                  </a:lnTo>
                  <a:lnTo>
                    <a:pt x="188" y="658"/>
                  </a:lnTo>
                  <a:lnTo>
                    <a:pt x="214" y="672"/>
                  </a:lnTo>
                  <a:lnTo>
                    <a:pt x="242" y="681"/>
                  </a:lnTo>
                  <a:lnTo>
                    <a:pt x="271" y="690"/>
                  </a:lnTo>
                  <a:lnTo>
                    <a:pt x="271" y="0"/>
                  </a:lnTo>
                  <a:lnTo>
                    <a:pt x="242" y="8"/>
                  </a:lnTo>
                  <a:lnTo>
                    <a:pt x="214" y="18"/>
                  </a:lnTo>
                  <a:lnTo>
                    <a:pt x="188" y="31"/>
                  </a:lnTo>
                  <a:lnTo>
                    <a:pt x="163" y="46"/>
                  </a:lnTo>
                  <a:lnTo>
                    <a:pt x="139" y="63"/>
                  </a:lnTo>
                  <a:lnTo>
                    <a:pt x="116" y="81"/>
                  </a:lnTo>
                  <a:lnTo>
                    <a:pt x="96" y="102"/>
                  </a:lnTo>
                  <a:lnTo>
                    <a:pt x="77" y="123"/>
                  </a:lnTo>
                  <a:lnTo>
                    <a:pt x="59" y="148"/>
                  </a:lnTo>
                  <a:lnTo>
                    <a:pt x="45" y="172"/>
                  </a:lnTo>
                  <a:lnTo>
                    <a:pt x="31" y="198"/>
                  </a:lnTo>
                  <a:lnTo>
                    <a:pt x="21" y="226"/>
                  </a:lnTo>
                  <a:lnTo>
                    <a:pt x="12" y="254"/>
                  </a:lnTo>
                  <a:lnTo>
                    <a:pt x="5" y="283"/>
                  </a:lnTo>
                  <a:lnTo>
                    <a:pt x="1" y="313"/>
                  </a:lnTo>
                  <a:lnTo>
                    <a:pt x="0" y="345"/>
                  </a:lnTo>
                  <a:close/>
                </a:path>
              </a:pathLst>
            </a:custGeom>
            <a:solidFill>
              <a:srgbClr val="30BA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58" name="Freeform 51"/>
            <p:cNvSpPr>
              <a:spLocks/>
            </p:cNvSpPr>
            <p:nvPr/>
          </p:nvSpPr>
          <p:spPr bwMode="auto">
            <a:xfrm>
              <a:off x="1892499" y="1595289"/>
              <a:ext cx="512713" cy="1311771"/>
            </a:xfrm>
            <a:custGeom>
              <a:avLst/>
              <a:gdLst>
                <a:gd name="T0" fmla="*/ 0 w 265"/>
                <a:gd name="T1" fmla="*/ 339 h 678"/>
                <a:gd name="T2" fmla="*/ 1 w 265"/>
                <a:gd name="T3" fmla="*/ 369 h 678"/>
                <a:gd name="T4" fmla="*/ 5 w 265"/>
                <a:gd name="T5" fmla="*/ 399 h 678"/>
                <a:gd name="T6" fmla="*/ 11 w 265"/>
                <a:gd name="T7" fmla="*/ 427 h 678"/>
                <a:gd name="T8" fmla="*/ 21 w 265"/>
                <a:gd name="T9" fmla="*/ 455 h 678"/>
                <a:gd name="T10" fmla="*/ 30 w 265"/>
                <a:gd name="T11" fmla="*/ 483 h 678"/>
                <a:gd name="T12" fmla="*/ 44 w 265"/>
                <a:gd name="T13" fmla="*/ 508 h 678"/>
                <a:gd name="T14" fmla="*/ 58 w 265"/>
                <a:gd name="T15" fmla="*/ 533 h 678"/>
                <a:gd name="T16" fmla="*/ 75 w 265"/>
                <a:gd name="T17" fmla="*/ 556 h 678"/>
                <a:gd name="T18" fmla="*/ 94 w 265"/>
                <a:gd name="T19" fmla="*/ 577 h 678"/>
                <a:gd name="T20" fmla="*/ 114 w 265"/>
                <a:gd name="T21" fmla="*/ 597 h 678"/>
                <a:gd name="T22" fmla="*/ 136 w 265"/>
                <a:gd name="T23" fmla="*/ 616 h 678"/>
                <a:gd name="T24" fmla="*/ 160 w 265"/>
                <a:gd name="T25" fmla="*/ 632 h 678"/>
                <a:gd name="T26" fmla="*/ 184 w 265"/>
                <a:gd name="T27" fmla="*/ 646 h 678"/>
                <a:gd name="T28" fmla="*/ 209 w 265"/>
                <a:gd name="T29" fmla="*/ 660 h 678"/>
                <a:gd name="T30" fmla="*/ 237 w 265"/>
                <a:gd name="T31" fmla="*/ 669 h 678"/>
                <a:gd name="T32" fmla="*/ 265 w 265"/>
                <a:gd name="T33" fmla="*/ 678 h 678"/>
                <a:gd name="T34" fmla="*/ 265 w 265"/>
                <a:gd name="T35" fmla="*/ 0 h 678"/>
                <a:gd name="T36" fmla="*/ 237 w 265"/>
                <a:gd name="T37" fmla="*/ 8 h 678"/>
                <a:gd name="T38" fmla="*/ 209 w 265"/>
                <a:gd name="T39" fmla="*/ 19 h 678"/>
                <a:gd name="T40" fmla="*/ 184 w 265"/>
                <a:gd name="T41" fmla="*/ 31 h 678"/>
                <a:gd name="T42" fmla="*/ 160 w 265"/>
                <a:gd name="T43" fmla="*/ 46 h 678"/>
                <a:gd name="T44" fmla="*/ 136 w 265"/>
                <a:gd name="T45" fmla="*/ 63 h 678"/>
                <a:gd name="T46" fmla="*/ 114 w 265"/>
                <a:gd name="T47" fmla="*/ 81 h 678"/>
                <a:gd name="T48" fmla="*/ 94 w 265"/>
                <a:gd name="T49" fmla="*/ 102 h 678"/>
                <a:gd name="T50" fmla="*/ 75 w 265"/>
                <a:gd name="T51" fmla="*/ 122 h 678"/>
                <a:gd name="T52" fmla="*/ 58 w 265"/>
                <a:gd name="T53" fmla="*/ 145 h 678"/>
                <a:gd name="T54" fmla="*/ 44 w 265"/>
                <a:gd name="T55" fmla="*/ 171 h 678"/>
                <a:gd name="T56" fmla="*/ 30 w 265"/>
                <a:gd name="T57" fmla="*/ 196 h 678"/>
                <a:gd name="T58" fmla="*/ 21 w 265"/>
                <a:gd name="T59" fmla="*/ 223 h 678"/>
                <a:gd name="T60" fmla="*/ 11 w 265"/>
                <a:gd name="T61" fmla="*/ 250 h 678"/>
                <a:gd name="T62" fmla="*/ 5 w 265"/>
                <a:gd name="T63" fmla="*/ 280 h 678"/>
                <a:gd name="T64" fmla="*/ 1 w 265"/>
                <a:gd name="T65" fmla="*/ 309 h 678"/>
                <a:gd name="T66" fmla="*/ 0 w 265"/>
                <a:gd name="T67" fmla="*/ 339 h 6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5"/>
                <a:gd name="T103" fmla="*/ 0 h 678"/>
                <a:gd name="T104" fmla="*/ 265 w 265"/>
                <a:gd name="T105" fmla="*/ 678 h 67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5" h="678">
                  <a:moveTo>
                    <a:pt x="0" y="339"/>
                  </a:moveTo>
                  <a:lnTo>
                    <a:pt x="1" y="369"/>
                  </a:lnTo>
                  <a:lnTo>
                    <a:pt x="5" y="399"/>
                  </a:lnTo>
                  <a:lnTo>
                    <a:pt x="11" y="427"/>
                  </a:lnTo>
                  <a:lnTo>
                    <a:pt x="21" y="455"/>
                  </a:lnTo>
                  <a:lnTo>
                    <a:pt x="30" y="483"/>
                  </a:lnTo>
                  <a:lnTo>
                    <a:pt x="44" y="508"/>
                  </a:lnTo>
                  <a:lnTo>
                    <a:pt x="58" y="533"/>
                  </a:lnTo>
                  <a:lnTo>
                    <a:pt x="75" y="556"/>
                  </a:lnTo>
                  <a:lnTo>
                    <a:pt x="94" y="577"/>
                  </a:lnTo>
                  <a:lnTo>
                    <a:pt x="114" y="597"/>
                  </a:lnTo>
                  <a:lnTo>
                    <a:pt x="136" y="616"/>
                  </a:lnTo>
                  <a:lnTo>
                    <a:pt x="160" y="632"/>
                  </a:lnTo>
                  <a:lnTo>
                    <a:pt x="184" y="646"/>
                  </a:lnTo>
                  <a:lnTo>
                    <a:pt x="209" y="660"/>
                  </a:lnTo>
                  <a:lnTo>
                    <a:pt x="237" y="669"/>
                  </a:lnTo>
                  <a:lnTo>
                    <a:pt x="265" y="678"/>
                  </a:lnTo>
                  <a:lnTo>
                    <a:pt x="265" y="0"/>
                  </a:lnTo>
                  <a:lnTo>
                    <a:pt x="237" y="8"/>
                  </a:lnTo>
                  <a:lnTo>
                    <a:pt x="209" y="19"/>
                  </a:lnTo>
                  <a:lnTo>
                    <a:pt x="184" y="31"/>
                  </a:lnTo>
                  <a:lnTo>
                    <a:pt x="160" y="46"/>
                  </a:lnTo>
                  <a:lnTo>
                    <a:pt x="136" y="63"/>
                  </a:lnTo>
                  <a:lnTo>
                    <a:pt x="114" y="81"/>
                  </a:lnTo>
                  <a:lnTo>
                    <a:pt x="94" y="102"/>
                  </a:lnTo>
                  <a:lnTo>
                    <a:pt x="75" y="122"/>
                  </a:lnTo>
                  <a:lnTo>
                    <a:pt x="58" y="145"/>
                  </a:lnTo>
                  <a:lnTo>
                    <a:pt x="44" y="171"/>
                  </a:lnTo>
                  <a:lnTo>
                    <a:pt x="30" y="196"/>
                  </a:lnTo>
                  <a:lnTo>
                    <a:pt x="21" y="223"/>
                  </a:lnTo>
                  <a:lnTo>
                    <a:pt x="11" y="250"/>
                  </a:lnTo>
                  <a:lnTo>
                    <a:pt x="5" y="280"/>
                  </a:lnTo>
                  <a:lnTo>
                    <a:pt x="1" y="309"/>
                  </a:lnTo>
                  <a:lnTo>
                    <a:pt x="0" y="339"/>
                  </a:lnTo>
                  <a:close/>
                </a:path>
              </a:pathLst>
            </a:custGeom>
            <a:solidFill>
              <a:srgbClr val="35BA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59" name="Freeform 52"/>
            <p:cNvSpPr>
              <a:spLocks/>
            </p:cNvSpPr>
            <p:nvPr/>
          </p:nvSpPr>
          <p:spPr bwMode="auto">
            <a:xfrm>
              <a:off x="1904107" y="1608832"/>
              <a:ext cx="501104" cy="1282750"/>
            </a:xfrm>
            <a:custGeom>
              <a:avLst/>
              <a:gdLst>
                <a:gd name="T0" fmla="*/ 0 w 259"/>
                <a:gd name="T1" fmla="*/ 332 h 663"/>
                <a:gd name="T2" fmla="*/ 1 w 259"/>
                <a:gd name="T3" fmla="*/ 361 h 663"/>
                <a:gd name="T4" fmla="*/ 5 w 259"/>
                <a:gd name="T5" fmla="*/ 390 h 663"/>
                <a:gd name="T6" fmla="*/ 11 w 259"/>
                <a:gd name="T7" fmla="*/ 419 h 663"/>
                <a:gd name="T8" fmla="*/ 19 w 259"/>
                <a:gd name="T9" fmla="*/ 446 h 663"/>
                <a:gd name="T10" fmla="*/ 30 w 259"/>
                <a:gd name="T11" fmla="*/ 472 h 663"/>
                <a:gd name="T12" fmla="*/ 42 w 259"/>
                <a:gd name="T13" fmla="*/ 498 h 663"/>
                <a:gd name="T14" fmla="*/ 57 w 259"/>
                <a:gd name="T15" fmla="*/ 521 h 663"/>
                <a:gd name="T16" fmla="*/ 74 w 259"/>
                <a:gd name="T17" fmla="*/ 544 h 663"/>
                <a:gd name="T18" fmla="*/ 92 w 259"/>
                <a:gd name="T19" fmla="*/ 564 h 663"/>
                <a:gd name="T20" fmla="*/ 111 w 259"/>
                <a:gd name="T21" fmla="*/ 584 h 663"/>
                <a:gd name="T22" fmla="*/ 133 w 259"/>
                <a:gd name="T23" fmla="*/ 602 h 663"/>
                <a:gd name="T24" fmla="*/ 156 w 259"/>
                <a:gd name="T25" fmla="*/ 619 h 663"/>
                <a:gd name="T26" fmla="*/ 180 w 259"/>
                <a:gd name="T27" fmla="*/ 633 h 663"/>
                <a:gd name="T28" fmla="*/ 205 w 259"/>
                <a:gd name="T29" fmla="*/ 645 h 663"/>
                <a:gd name="T30" fmla="*/ 231 w 259"/>
                <a:gd name="T31" fmla="*/ 655 h 663"/>
                <a:gd name="T32" fmla="*/ 259 w 259"/>
                <a:gd name="T33" fmla="*/ 663 h 663"/>
                <a:gd name="T34" fmla="*/ 259 w 259"/>
                <a:gd name="T35" fmla="*/ 0 h 663"/>
                <a:gd name="T36" fmla="*/ 231 w 259"/>
                <a:gd name="T37" fmla="*/ 9 h 663"/>
                <a:gd name="T38" fmla="*/ 205 w 259"/>
                <a:gd name="T39" fmla="*/ 18 h 663"/>
                <a:gd name="T40" fmla="*/ 180 w 259"/>
                <a:gd name="T41" fmla="*/ 30 h 663"/>
                <a:gd name="T42" fmla="*/ 156 w 259"/>
                <a:gd name="T43" fmla="*/ 45 h 663"/>
                <a:gd name="T44" fmla="*/ 133 w 259"/>
                <a:gd name="T45" fmla="*/ 62 h 663"/>
                <a:gd name="T46" fmla="*/ 111 w 259"/>
                <a:gd name="T47" fmla="*/ 80 h 663"/>
                <a:gd name="T48" fmla="*/ 92 w 259"/>
                <a:gd name="T49" fmla="*/ 99 h 663"/>
                <a:gd name="T50" fmla="*/ 74 w 259"/>
                <a:gd name="T51" fmla="*/ 120 h 663"/>
                <a:gd name="T52" fmla="*/ 57 w 259"/>
                <a:gd name="T53" fmla="*/ 143 h 663"/>
                <a:gd name="T54" fmla="*/ 42 w 259"/>
                <a:gd name="T55" fmla="*/ 166 h 663"/>
                <a:gd name="T56" fmla="*/ 30 w 259"/>
                <a:gd name="T57" fmla="*/ 191 h 663"/>
                <a:gd name="T58" fmla="*/ 19 w 259"/>
                <a:gd name="T59" fmla="*/ 218 h 663"/>
                <a:gd name="T60" fmla="*/ 11 w 259"/>
                <a:gd name="T61" fmla="*/ 245 h 663"/>
                <a:gd name="T62" fmla="*/ 5 w 259"/>
                <a:gd name="T63" fmla="*/ 274 h 663"/>
                <a:gd name="T64" fmla="*/ 1 w 259"/>
                <a:gd name="T65" fmla="*/ 303 h 663"/>
                <a:gd name="T66" fmla="*/ 0 w 259"/>
                <a:gd name="T67" fmla="*/ 332 h 6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9"/>
                <a:gd name="T103" fmla="*/ 0 h 663"/>
                <a:gd name="T104" fmla="*/ 259 w 259"/>
                <a:gd name="T105" fmla="*/ 663 h 66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9" h="663">
                  <a:moveTo>
                    <a:pt x="0" y="332"/>
                  </a:moveTo>
                  <a:lnTo>
                    <a:pt x="1" y="361"/>
                  </a:lnTo>
                  <a:lnTo>
                    <a:pt x="5" y="390"/>
                  </a:lnTo>
                  <a:lnTo>
                    <a:pt x="11" y="419"/>
                  </a:lnTo>
                  <a:lnTo>
                    <a:pt x="19" y="446"/>
                  </a:lnTo>
                  <a:lnTo>
                    <a:pt x="30" y="472"/>
                  </a:lnTo>
                  <a:lnTo>
                    <a:pt x="42" y="498"/>
                  </a:lnTo>
                  <a:lnTo>
                    <a:pt x="57" y="521"/>
                  </a:lnTo>
                  <a:lnTo>
                    <a:pt x="74" y="544"/>
                  </a:lnTo>
                  <a:lnTo>
                    <a:pt x="92" y="564"/>
                  </a:lnTo>
                  <a:lnTo>
                    <a:pt x="111" y="584"/>
                  </a:lnTo>
                  <a:lnTo>
                    <a:pt x="133" y="602"/>
                  </a:lnTo>
                  <a:lnTo>
                    <a:pt x="156" y="619"/>
                  </a:lnTo>
                  <a:lnTo>
                    <a:pt x="180" y="633"/>
                  </a:lnTo>
                  <a:lnTo>
                    <a:pt x="205" y="645"/>
                  </a:lnTo>
                  <a:lnTo>
                    <a:pt x="231" y="655"/>
                  </a:lnTo>
                  <a:lnTo>
                    <a:pt x="259" y="663"/>
                  </a:lnTo>
                  <a:lnTo>
                    <a:pt x="259" y="0"/>
                  </a:lnTo>
                  <a:lnTo>
                    <a:pt x="231" y="9"/>
                  </a:lnTo>
                  <a:lnTo>
                    <a:pt x="205" y="18"/>
                  </a:lnTo>
                  <a:lnTo>
                    <a:pt x="180" y="30"/>
                  </a:lnTo>
                  <a:lnTo>
                    <a:pt x="156" y="45"/>
                  </a:lnTo>
                  <a:lnTo>
                    <a:pt x="133" y="62"/>
                  </a:lnTo>
                  <a:lnTo>
                    <a:pt x="111" y="80"/>
                  </a:lnTo>
                  <a:lnTo>
                    <a:pt x="92" y="99"/>
                  </a:lnTo>
                  <a:lnTo>
                    <a:pt x="74" y="120"/>
                  </a:lnTo>
                  <a:lnTo>
                    <a:pt x="57" y="143"/>
                  </a:lnTo>
                  <a:lnTo>
                    <a:pt x="42" y="166"/>
                  </a:lnTo>
                  <a:lnTo>
                    <a:pt x="30" y="191"/>
                  </a:lnTo>
                  <a:lnTo>
                    <a:pt x="19" y="218"/>
                  </a:lnTo>
                  <a:lnTo>
                    <a:pt x="11" y="245"/>
                  </a:lnTo>
                  <a:lnTo>
                    <a:pt x="5" y="274"/>
                  </a:lnTo>
                  <a:lnTo>
                    <a:pt x="1" y="303"/>
                  </a:lnTo>
                  <a:lnTo>
                    <a:pt x="0" y="332"/>
                  </a:lnTo>
                  <a:close/>
                </a:path>
              </a:pathLst>
            </a:custGeom>
            <a:solidFill>
              <a:srgbClr val="3FBF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60" name="Freeform 53"/>
            <p:cNvSpPr>
              <a:spLocks/>
            </p:cNvSpPr>
            <p:nvPr/>
          </p:nvSpPr>
          <p:spPr bwMode="auto">
            <a:xfrm>
              <a:off x="1917651" y="1620441"/>
              <a:ext cx="487561" cy="1259532"/>
            </a:xfrm>
            <a:custGeom>
              <a:avLst/>
              <a:gdLst>
                <a:gd name="T0" fmla="*/ 0 w 252"/>
                <a:gd name="T1" fmla="*/ 326 h 651"/>
                <a:gd name="T2" fmla="*/ 2 w 252"/>
                <a:gd name="T3" fmla="*/ 355 h 651"/>
                <a:gd name="T4" fmla="*/ 5 w 252"/>
                <a:gd name="T5" fmla="*/ 383 h 651"/>
                <a:gd name="T6" fmla="*/ 11 w 252"/>
                <a:gd name="T7" fmla="*/ 411 h 651"/>
                <a:gd name="T8" fmla="*/ 20 w 252"/>
                <a:gd name="T9" fmla="*/ 437 h 651"/>
                <a:gd name="T10" fmla="*/ 29 w 252"/>
                <a:gd name="T11" fmla="*/ 463 h 651"/>
                <a:gd name="T12" fmla="*/ 42 w 252"/>
                <a:gd name="T13" fmla="*/ 488 h 651"/>
                <a:gd name="T14" fmla="*/ 56 w 252"/>
                <a:gd name="T15" fmla="*/ 511 h 651"/>
                <a:gd name="T16" fmla="*/ 72 w 252"/>
                <a:gd name="T17" fmla="*/ 533 h 651"/>
                <a:gd name="T18" fmla="*/ 90 w 252"/>
                <a:gd name="T19" fmla="*/ 553 h 651"/>
                <a:gd name="T20" fmla="*/ 108 w 252"/>
                <a:gd name="T21" fmla="*/ 573 h 651"/>
                <a:gd name="T22" fmla="*/ 130 w 252"/>
                <a:gd name="T23" fmla="*/ 591 h 651"/>
                <a:gd name="T24" fmla="*/ 152 w 252"/>
                <a:gd name="T25" fmla="*/ 607 h 651"/>
                <a:gd name="T26" fmla="*/ 175 w 252"/>
                <a:gd name="T27" fmla="*/ 621 h 651"/>
                <a:gd name="T28" fmla="*/ 200 w 252"/>
                <a:gd name="T29" fmla="*/ 633 h 651"/>
                <a:gd name="T30" fmla="*/ 225 w 252"/>
                <a:gd name="T31" fmla="*/ 643 h 651"/>
                <a:gd name="T32" fmla="*/ 252 w 252"/>
                <a:gd name="T33" fmla="*/ 651 h 651"/>
                <a:gd name="T34" fmla="*/ 252 w 252"/>
                <a:gd name="T35" fmla="*/ 0 h 651"/>
                <a:gd name="T36" fmla="*/ 225 w 252"/>
                <a:gd name="T37" fmla="*/ 9 h 651"/>
                <a:gd name="T38" fmla="*/ 200 w 252"/>
                <a:gd name="T39" fmla="*/ 18 h 651"/>
                <a:gd name="T40" fmla="*/ 175 w 252"/>
                <a:gd name="T41" fmla="*/ 31 h 651"/>
                <a:gd name="T42" fmla="*/ 152 w 252"/>
                <a:gd name="T43" fmla="*/ 45 h 651"/>
                <a:gd name="T44" fmla="*/ 130 w 252"/>
                <a:gd name="T45" fmla="*/ 61 h 651"/>
                <a:gd name="T46" fmla="*/ 108 w 252"/>
                <a:gd name="T47" fmla="*/ 79 h 651"/>
                <a:gd name="T48" fmla="*/ 90 w 252"/>
                <a:gd name="T49" fmla="*/ 98 h 651"/>
                <a:gd name="T50" fmla="*/ 72 w 252"/>
                <a:gd name="T51" fmla="*/ 119 h 651"/>
                <a:gd name="T52" fmla="*/ 56 w 252"/>
                <a:gd name="T53" fmla="*/ 141 h 651"/>
                <a:gd name="T54" fmla="*/ 42 w 252"/>
                <a:gd name="T55" fmla="*/ 164 h 651"/>
                <a:gd name="T56" fmla="*/ 29 w 252"/>
                <a:gd name="T57" fmla="*/ 189 h 651"/>
                <a:gd name="T58" fmla="*/ 20 w 252"/>
                <a:gd name="T59" fmla="*/ 214 h 651"/>
                <a:gd name="T60" fmla="*/ 11 w 252"/>
                <a:gd name="T61" fmla="*/ 241 h 651"/>
                <a:gd name="T62" fmla="*/ 5 w 252"/>
                <a:gd name="T63" fmla="*/ 269 h 651"/>
                <a:gd name="T64" fmla="*/ 2 w 252"/>
                <a:gd name="T65" fmla="*/ 297 h 651"/>
                <a:gd name="T66" fmla="*/ 0 w 252"/>
                <a:gd name="T67" fmla="*/ 326 h 6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2"/>
                <a:gd name="T103" fmla="*/ 0 h 651"/>
                <a:gd name="T104" fmla="*/ 252 w 252"/>
                <a:gd name="T105" fmla="*/ 651 h 65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2" h="651">
                  <a:moveTo>
                    <a:pt x="0" y="326"/>
                  </a:moveTo>
                  <a:lnTo>
                    <a:pt x="2" y="355"/>
                  </a:lnTo>
                  <a:lnTo>
                    <a:pt x="5" y="383"/>
                  </a:lnTo>
                  <a:lnTo>
                    <a:pt x="11" y="411"/>
                  </a:lnTo>
                  <a:lnTo>
                    <a:pt x="20" y="437"/>
                  </a:lnTo>
                  <a:lnTo>
                    <a:pt x="29" y="463"/>
                  </a:lnTo>
                  <a:lnTo>
                    <a:pt x="42" y="488"/>
                  </a:lnTo>
                  <a:lnTo>
                    <a:pt x="56" y="511"/>
                  </a:lnTo>
                  <a:lnTo>
                    <a:pt x="72" y="533"/>
                  </a:lnTo>
                  <a:lnTo>
                    <a:pt x="90" y="553"/>
                  </a:lnTo>
                  <a:lnTo>
                    <a:pt x="108" y="573"/>
                  </a:lnTo>
                  <a:lnTo>
                    <a:pt x="130" y="591"/>
                  </a:lnTo>
                  <a:lnTo>
                    <a:pt x="152" y="607"/>
                  </a:lnTo>
                  <a:lnTo>
                    <a:pt x="175" y="621"/>
                  </a:lnTo>
                  <a:lnTo>
                    <a:pt x="200" y="633"/>
                  </a:lnTo>
                  <a:lnTo>
                    <a:pt x="225" y="643"/>
                  </a:lnTo>
                  <a:lnTo>
                    <a:pt x="252" y="651"/>
                  </a:lnTo>
                  <a:lnTo>
                    <a:pt x="252" y="0"/>
                  </a:lnTo>
                  <a:lnTo>
                    <a:pt x="225" y="9"/>
                  </a:lnTo>
                  <a:lnTo>
                    <a:pt x="200" y="18"/>
                  </a:lnTo>
                  <a:lnTo>
                    <a:pt x="175" y="31"/>
                  </a:lnTo>
                  <a:lnTo>
                    <a:pt x="152" y="45"/>
                  </a:lnTo>
                  <a:lnTo>
                    <a:pt x="130" y="61"/>
                  </a:lnTo>
                  <a:lnTo>
                    <a:pt x="108" y="79"/>
                  </a:lnTo>
                  <a:lnTo>
                    <a:pt x="90" y="98"/>
                  </a:lnTo>
                  <a:lnTo>
                    <a:pt x="72" y="119"/>
                  </a:lnTo>
                  <a:lnTo>
                    <a:pt x="56" y="141"/>
                  </a:lnTo>
                  <a:lnTo>
                    <a:pt x="42" y="164"/>
                  </a:lnTo>
                  <a:lnTo>
                    <a:pt x="29" y="189"/>
                  </a:lnTo>
                  <a:lnTo>
                    <a:pt x="20" y="214"/>
                  </a:lnTo>
                  <a:lnTo>
                    <a:pt x="11" y="241"/>
                  </a:lnTo>
                  <a:lnTo>
                    <a:pt x="5" y="269"/>
                  </a:lnTo>
                  <a:lnTo>
                    <a:pt x="2" y="297"/>
                  </a:lnTo>
                  <a:lnTo>
                    <a:pt x="0" y="326"/>
                  </a:lnTo>
                  <a:close/>
                </a:path>
              </a:pathLst>
            </a:custGeom>
            <a:solidFill>
              <a:srgbClr val="44BF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61" name="Freeform 54"/>
            <p:cNvSpPr>
              <a:spLocks/>
            </p:cNvSpPr>
            <p:nvPr/>
          </p:nvSpPr>
          <p:spPr bwMode="auto">
            <a:xfrm>
              <a:off x="1929259" y="1635919"/>
              <a:ext cx="475952" cy="1230511"/>
            </a:xfrm>
            <a:custGeom>
              <a:avLst/>
              <a:gdLst>
                <a:gd name="T0" fmla="*/ 0 w 246"/>
                <a:gd name="T1" fmla="*/ 318 h 636"/>
                <a:gd name="T2" fmla="*/ 2 w 246"/>
                <a:gd name="T3" fmla="*/ 346 h 636"/>
                <a:gd name="T4" fmla="*/ 5 w 246"/>
                <a:gd name="T5" fmla="*/ 374 h 636"/>
                <a:gd name="T6" fmla="*/ 11 w 246"/>
                <a:gd name="T7" fmla="*/ 400 h 636"/>
                <a:gd name="T8" fmla="*/ 19 w 246"/>
                <a:gd name="T9" fmla="*/ 427 h 636"/>
                <a:gd name="T10" fmla="*/ 29 w 246"/>
                <a:gd name="T11" fmla="*/ 452 h 636"/>
                <a:gd name="T12" fmla="*/ 40 w 246"/>
                <a:gd name="T13" fmla="*/ 475 h 636"/>
                <a:gd name="T14" fmla="*/ 55 w 246"/>
                <a:gd name="T15" fmla="*/ 498 h 636"/>
                <a:gd name="T16" fmla="*/ 71 w 246"/>
                <a:gd name="T17" fmla="*/ 520 h 636"/>
                <a:gd name="T18" fmla="*/ 88 w 246"/>
                <a:gd name="T19" fmla="*/ 541 h 636"/>
                <a:gd name="T20" fmla="*/ 106 w 246"/>
                <a:gd name="T21" fmla="*/ 559 h 636"/>
                <a:gd name="T22" fmla="*/ 126 w 246"/>
                <a:gd name="T23" fmla="*/ 577 h 636"/>
                <a:gd name="T24" fmla="*/ 148 w 246"/>
                <a:gd name="T25" fmla="*/ 593 h 636"/>
                <a:gd name="T26" fmla="*/ 171 w 246"/>
                <a:gd name="T27" fmla="*/ 606 h 636"/>
                <a:gd name="T28" fmla="*/ 195 w 246"/>
                <a:gd name="T29" fmla="*/ 618 h 636"/>
                <a:gd name="T30" fmla="*/ 219 w 246"/>
                <a:gd name="T31" fmla="*/ 628 h 636"/>
                <a:gd name="T32" fmla="*/ 246 w 246"/>
                <a:gd name="T33" fmla="*/ 636 h 636"/>
                <a:gd name="T34" fmla="*/ 246 w 246"/>
                <a:gd name="T35" fmla="*/ 0 h 636"/>
                <a:gd name="T36" fmla="*/ 219 w 246"/>
                <a:gd name="T37" fmla="*/ 8 h 636"/>
                <a:gd name="T38" fmla="*/ 195 w 246"/>
                <a:gd name="T39" fmla="*/ 18 h 636"/>
                <a:gd name="T40" fmla="*/ 171 w 246"/>
                <a:gd name="T41" fmla="*/ 30 h 636"/>
                <a:gd name="T42" fmla="*/ 148 w 246"/>
                <a:gd name="T43" fmla="*/ 43 h 636"/>
                <a:gd name="T44" fmla="*/ 126 w 246"/>
                <a:gd name="T45" fmla="*/ 59 h 636"/>
                <a:gd name="T46" fmla="*/ 106 w 246"/>
                <a:gd name="T47" fmla="*/ 77 h 636"/>
                <a:gd name="T48" fmla="*/ 88 w 246"/>
                <a:gd name="T49" fmla="*/ 95 h 636"/>
                <a:gd name="T50" fmla="*/ 71 w 246"/>
                <a:gd name="T51" fmla="*/ 116 h 636"/>
                <a:gd name="T52" fmla="*/ 55 w 246"/>
                <a:gd name="T53" fmla="*/ 137 h 636"/>
                <a:gd name="T54" fmla="*/ 40 w 246"/>
                <a:gd name="T55" fmla="*/ 160 h 636"/>
                <a:gd name="T56" fmla="*/ 29 w 246"/>
                <a:gd name="T57" fmla="*/ 183 h 636"/>
                <a:gd name="T58" fmla="*/ 19 w 246"/>
                <a:gd name="T59" fmla="*/ 209 h 636"/>
                <a:gd name="T60" fmla="*/ 11 w 246"/>
                <a:gd name="T61" fmla="*/ 236 h 636"/>
                <a:gd name="T62" fmla="*/ 5 w 246"/>
                <a:gd name="T63" fmla="*/ 262 h 636"/>
                <a:gd name="T64" fmla="*/ 2 w 246"/>
                <a:gd name="T65" fmla="*/ 290 h 636"/>
                <a:gd name="T66" fmla="*/ 0 w 246"/>
                <a:gd name="T67" fmla="*/ 318 h 6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6"/>
                <a:gd name="T103" fmla="*/ 0 h 636"/>
                <a:gd name="T104" fmla="*/ 246 w 246"/>
                <a:gd name="T105" fmla="*/ 636 h 6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6" h="636">
                  <a:moveTo>
                    <a:pt x="0" y="318"/>
                  </a:moveTo>
                  <a:lnTo>
                    <a:pt x="2" y="346"/>
                  </a:lnTo>
                  <a:lnTo>
                    <a:pt x="5" y="374"/>
                  </a:lnTo>
                  <a:lnTo>
                    <a:pt x="11" y="400"/>
                  </a:lnTo>
                  <a:lnTo>
                    <a:pt x="19" y="427"/>
                  </a:lnTo>
                  <a:lnTo>
                    <a:pt x="29" y="452"/>
                  </a:lnTo>
                  <a:lnTo>
                    <a:pt x="40" y="475"/>
                  </a:lnTo>
                  <a:lnTo>
                    <a:pt x="55" y="498"/>
                  </a:lnTo>
                  <a:lnTo>
                    <a:pt x="71" y="520"/>
                  </a:lnTo>
                  <a:lnTo>
                    <a:pt x="88" y="541"/>
                  </a:lnTo>
                  <a:lnTo>
                    <a:pt x="106" y="559"/>
                  </a:lnTo>
                  <a:lnTo>
                    <a:pt x="126" y="577"/>
                  </a:lnTo>
                  <a:lnTo>
                    <a:pt x="148" y="593"/>
                  </a:lnTo>
                  <a:lnTo>
                    <a:pt x="171" y="606"/>
                  </a:lnTo>
                  <a:lnTo>
                    <a:pt x="195" y="618"/>
                  </a:lnTo>
                  <a:lnTo>
                    <a:pt x="219" y="628"/>
                  </a:lnTo>
                  <a:lnTo>
                    <a:pt x="246" y="636"/>
                  </a:lnTo>
                  <a:lnTo>
                    <a:pt x="246" y="0"/>
                  </a:lnTo>
                  <a:lnTo>
                    <a:pt x="219" y="8"/>
                  </a:lnTo>
                  <a:lnTo>
                    <a:pt x="195" y="18"/>
                  </a:lnTo>
                  <a:lnTo>
                    <a:pt x="171" y="30"/>
                  </a:lnTo>
                  <a:lnTo>
                    <a:pt x="148" y="43"/>
                  </a:lnTo>
                  <a:lnTo>
                    <a:pt x="126" y="59"/>
                  </a:lnTo>
                  <a:lnTo>
                    <a:pt x="106" y="77"/>
                  </a:lnTo>
                  <a:lnTo>
                    <a:pt x="88" y="95"/>
                  </a:lnTo>
                  <a:lnTo>
                    <a:pt x="71" y="116"/>
                  </a:lnTo>
                  <a:lnTo>
                    <a:pt x="55" y="137"/>
                  </a:lnTo>
                  <a:lnTo>
                    <a:pt x="40" y="160"/>
                  </a:lnTo>
                  <a:lnTo>
                    <a:pt x="29" y="183"/>
                  </a:lnTo>
                  <a:lnTo>
                    <a:pt x="19" y="209"/>
                  </a:lnTo>
                  <a:lnTo>
                    <a:pt x="11" y="236"/>
                  </a:lnTo>
                  <a:lnTo>
                    <a:pt x="5" y="262"/>
                  </a:lnTo>
                  <a:lnTo>
                    <a:pt x="2" y="290"/>
                  </a:lnTo>
                  <a:lnTo>
                    <a:pt x="0" y="318"/>
                  </a:lnTo>
                  <a:close/>
                </a:path>
              </a:pathLst>
            </a:custGeom>
            <a:solidFill>
              <a:srgbClr val="4CC4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62" name="Freeform 55"/>
            <p:cNvSpPr>
              <a:spLocks/>
            </p:cNvSpPr>
            <p:nvPr/>
          </p:nvSpPr>
          <p:spPr bwMode="auto">
            <a:xfrm>
              <a:off x="1940868" y="1647527"/>
              <a:ext cx="464344" cy="1207294"/>
            </a:xfrm>
            <a:custGeom>
              <a:avLst/>
              <a:gdLst>
                <a:gd name="T0" fmla="*/ 0 w 240"/>
                <a:gd name="T1" fmla="*/ 312 h 624"/>
                <a:gd name="T2" fmla="*/ 2 w 240"/>
                <a:gd name="T3" fmla="*/ 340 h 624"/>
                <a:gd name="T4" fmla="*/ 5 w 240"/>
                <a:gd name="T5" fmla="*/ 366 h 624"/>
                <a:gd name="T6" fmla="*/ 11 w 240"/>
                <a:gd name="T7" fmla="*/ 393 h 624"/>
                <a:gd name="T8" fmla="*/ 19 w 240"/>
                <a:gd name="T9" fmla="*/ 418 h 624"/>
                <a:gd name="T10" fmla="*/ 28 w 240"/>
                <a:gd name="T11" fmla="*/ 443 h 624"/>
                <a:gd name="T12" fmla="*/ 40 w 240"/>
                <a:gd name="T13" fmla="*/ 467 h 624"/>
                <a:gd name="T14" fmla="*/ 54 w 240"/>
                <a:gd name="T15" fmla="*/ 489 h 624"/>
                <a:gd name="T16" fmla="*/ 68 w 240"/>
                <a:gd name="T17" fmla="*/ 509 h 624"/>
                <a:gd name="T18" fmla="*/ 85 w 240"/>
                <a:gd name="T19" fmla="*/ 530 h 624"/>
                <a:gd name="T20" fmla="*/ 103 w 240"/>
                <a:gd name="T21" fmla="*/ 548 h 624"/>
                <a:gd name="T22" fmla="*/ 124 w 240"/>
                <a:gd name="T23" fmla="*/ 565 h 624"/>
                <a:gd name="T24" fmla="*/ 144 w 240"/>
                <a:gd name="T25" fmla="*/ 581 h 624"/>
                <a:gd name="T26" fmla="*/ 166 w 240"/>
                <a:gd name="T27" fmla="*/ 594 h 624"/>
                <a:gd name="T28" fmla="*/ 190 w 240"/>
                <a:gd name="T29" fmla="*/ 606 h 624"/>
                <a:gd name="T30" fmla="*/ 215 w 240"/>
                <a:gd name="T31" fmla="*/ 616 h 624"/>
                <a:gd name="T32" fmla="*/ 240 w 240"/>
                <a:gd name="T33" fmla="*/ 624 h 624"/>
                <a:gd name="T34" fmla="*/ 240 w 240"/>
                <a:gd name="T35" fmla="*/ 0 h 624"/>
                <a:gd name="T36" fmla="*/ 215 w 240"/>
                <a:gd name="T37" fmla="*/ 8 h 624"/>
                <a:gd name="T38" fmla="*/ 190 w 240"/>
                <a:gd name="T39" fmla="*/ 18 h 624"/>
                <a:gd name="T40" fmla="*/ 166 w 240"/>
                <a:gd name="T41" fmla="*/ 30 h 624"/>
                <a:gd name="T42" fmla="*/ 144 w 240"/>
                <a:gd name="T43" fmla="*/ 43 h 624"/>
                <a:gd name="T44" fmla="*/ 124 w 240"/>
                <a:gd name="T45" fmla="*/ 59 h 624"/>
                <a:gd name="T46" fmla="*/ 103 w 240"/>
                <a:gd name="T47" fmla="*/ 76 h 624"/>
                <a:gd name="T48" fmla="*/ 85 w 240"/>
                <a:gd name="T49" fmla="*/ 94 h 624"/>
                <a:gd name="T50" fmla="*/ 68 w 240"/>
                <a:gd name="T51" fmla="*/ 113 h 624"/>
                <a:gd name="T52" fmla="*/ 54 w 240"/>
                <a:gd name="T53" fmla="*/ 135 h 624"/>
                <a:gd name="T54" fmla="*/ 40 w 240"/>
                <a:gd name="T55" fmla="*/ 157 h 624"/>
                <a:gd name="T56" fmla="*/ 28 w 240"/>
                <a:gd name="T57" fmla="*/ 181 h 624"/>
                <a:gd name="T58" fmla="*/ 19 w 240"/>
                <a:gd name="T59" fmla="*/ 205 h 624"/>
                <a:gd name="T60" fmla="*/ 11 w 240"/>
                <a:gd name="T61" fmla="*/ 231 h 624"/>
                <a:gd name="T62" fmla="*/ 5 w 240"/>
                <a:gd name="T63" fmla="*/ 257 h 624"/>
                <a:gd name="T64" fmla="*/ 2 w 240"/>
                <a:gd name="T65" fmla="*/ 284 h 624"/>
                <a:gd name="T66" fmla="*/ 0 w 240"/>
                <a:gd name="T67" fmla="*/ 312 h 6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0"/>
                <a:gd name="T103" fmla="*/ 0 h 624"/>
                <a:gd name="T104" fmla="*/ 240 w 240"/>
                <a:gd name="T105" fmla="*/ 624 h 62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0" h="624">
                  <a:moveTo>
                    <a:pt x="0" y="312"/>
                  </a:moveTo>
                  <a:lnTo>
                    <a:pt x="2" y="340"/>
                  </a:lnTo>
                  <a:lnTo>
                    <a:pt x="5" y="366"/>
                  </a:lnTo>
                  <a:lnTo>
                    <a:pt x="11" y="393"/>
                  </a:lnTo>
                  <a:lnTo>
                    <a:pt x="19" y="418"/>
                  </a:lnTo>
                  <a:lnTo>
                    <a:pt x="28" y="443"/>
                  </a:lnTo>
                  <a:lnTo>
                    <a:pt x="40" y="467"/>
                  </a:lnTo>
                  <a:lnTo>
                    <a:pt x="54" y="489"/>
                  </a:lnTo>
                  <a:lnTo>
                    <a:pt x="68" y="509"/>
                  </a:lnTo>
                  <a:lnTo>
                    <a:pt x="85" y="530"/>
                  </a:lnTo>
                  <a:lnTo>
                    <a:pt x="103" y="548"/>
                  </a:lnTo>
                  <a:lnTo>
                    <a:pt x="124" y="565"/>
                  </a:lnTo>
                  <a:lnTo>
                    <a:pt x="144" y="581"/>
                  </a:lnTo>
                  <a:lnTo>
                    <a:pt x="166" y="594"/>
                  </a:lnTo>
                  <a:lnTo>
                    <a:pt x="190" y="606"/>
                  </a:lnTo>
                  <a:lnTo>
                    <a:pt x="215" y="616"/>
                  </a:lnTo>
                  <a:lnTo>
                    <a:pt x="240" y="624"/>
                  </a:lnTo>
                  <a:lnTo>
                    <a:pt x="240" y="0"/>
                  </a:lnTo>
                  <a:lnTo>
                    <a:pt x="215" y="8"/>
                  </a:lnTo>
                  <a:lnTo>
                    <a:pt x="190" y="18"/>
                  </a:lnTo>
                  <a:lnTo>
                    <a:pt x="166" y="30"/>
                  </a:lnTo>
                  <a:lnTo>
                    <a:pt x="144" y="43"/>
                  </a:lnTo>
                  <a:lnTo>
                    <a:pt x="124" y="59"/>
                  </a:lnTo>
                  <a:lnTo>
                    <a:pt x="103" y="76"/>
                  </a:lnTo>
                  <a:lnTo>
                    <a:pt x="85" y="94"/>
                  </a:lnTo>
                  <a:lnTo>
                    <a:pt x="68" y="113"/>
                  </a:lnTo>
                  <a:lnTo>
                    <a:pt x="54" y="135"/>
                  </a:lnTo>
                  <a:lnTo>
                    <a:pt x="40" y="157"/>
                  </a:lnTo>
                  <a:lnTo>
                    <a:pt x="28" y="181"/>
                  </a:lnTo>
                  <a:lnTo>
                    <a:pt x="19" y="205"/>
                  </a:lnTo>
                  <a:lnTo>
                    <a:pt x="11" y="231"/>
                  </a:lnTo>
                  <a:lnTo>
                    <a:pt x="5" y="257"/>
                  </a:lnTo>
                  <a:lnTo>
                    <a:pt x="2" y="284"/>
                  </a:lnTo>
                  <a:lnTo>
                    <a:pt x="0" y="312"/>
                  </a:lnTo>
                  <a:close/>
                </a:path>
              </a:pathLst>
            </a:custGeom>
            <a:solidFill>
              <a:srgbClr val="54C6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63" name="Freeform 56"/>
            <p:cNvSpPr>
              <a:spLocks/>
            </p:cNvSpPr>
            <p:nvPr/>
          </p:nvSpPr>
          <p:spPr bwMode="auto">
            <a:xfrm>
              <a:off x="1956346" y="1661071"/>
              <a:ext cx="448866" cy="1180207"/>
            </a:xfrm>
            <a:custGeom>
              <a:avLst/>
              <a:gdLst>
                <a:gd name="T0" fmla="*/ 0 w 232"/>
                <a:gd name="T1" fmla="*/ 305 h 610"/>
                <a:gd name="T2" fmla="*/ 1 w 232"/>
                <a:gd name="T3" fmla="*/ 331 h 610"/>
                <a:gd name="T4" fmla="*/ 5 w 232"/>
                <a:gd name="T5" fmla="*/ 358 h 610"/>
                <a:gd name="T6" fmla="*/ 9 w 232"/>
                <a:gd name="T7" fmla="*/ 384 h 610"/>
                <a:gd name="T8" fmla="*/ 17 w 232"/>
                <a:gd name="T9" fmla="*/ 409 h 610"/>
                <a:gd name="T10" fmla="*/ 26 w 232"/>
                <a:gd name="T11" fmla="*/ 433 h 610"/>
                <a:gd name="T12" fmla="*/ 37 w 232"/>
                <a:gd name="T13" fmla="*/ 456 h 610"/>
                <a:gd name="T14" fmla="*/ 51 w 232"/>
                <a:gd name="T15" fmla="*/ 478 h 610"/>
                <a:gd name="T16" fmla="*/ 65 w 232"/>
                <a:gd name="T17" fmla="*/ 499 h 610"/>
                <a:gd name="T18" fmla="*/ 82 w 232"/>
                <a:gd name="T19" fmla="*/ 518 h 610"/>
                <a:gd name="T20" fmla="*/ 99 w 232"/>
                <a:gd name="T21" fmla="*/ 536 h 610"/>
                <a:gd name="T22" fmla="*/ 118 w 232"/>
                <a:gd name="T23" fmla="*/ 552 h 610"/>
                <a:gd name="T24" fmla="*/ 139 w 232"/>
                <a:gd name="T25" fmla="*/ 568 h 610"/>
                <a:gd name="T26" fmla="*/ 161 w 232"/>
                <a:gd name="T27" fmla="*/ 581 h 610"/>
                <a:gd name="T28" fmla="*/ 184 w 232"/>
                <a:gd name="T29" fmla="*/ 592 h 610"/>
                <a:gd name="T30" fmla="*/ 208 w 232"/>
                <a:gd name="T31" fmla="*/ 603 h 610"/>
                <a:gd name="T32" fmla="*/ 232 w 232"/>
                <a:gd name="T33" fmla="*/ 610 h 610"/>
                <a:gd name="T34" fmla="*/ 232 w 232"/>
                <a:gd name="T35" fmla="*/ 0 h 610"/>
                <a:gd name="T36" fmla="*/ 208 w 232"/>
                <a:gd name="T37" fmla="*/ 8 h 610"/>
                <a:gd name="T38" fmla="*/ 184 w 232"/>
                <a:gd name="T39" fmla="*/ 18 h 610"/>
                <a:gd name="T40" fmla="*/ 161 w 232"/>
                <a:gd name="T41" fmla="*/ 29 h 610"/>
                <a:gd name="T42" fmla="*/ 139 w 232"/>
                <a:gd name="T43" fmla="*/ 43 h 610"/>
                <a:gd name="T44" fmla="*/ 118 w 232"/>
                <a:gd name="T45" fmla="*/ 58 h 610"/>
                <a:gd name="T46" fmla="*/ 99 w 232"/>
                <a:gd name="T47" fmla="*/ 75 h 610"/>
                <a:gd name="T48" fmla="*/ 82 w 232"/>
                <a:gd name="T49" fmla="*/ 93 h 610"/>
                <a:gd name="T50" fmla="*/ 65 w 232"/>
                <a:gd name="T51" fmla="*/ 112 h 610"/>
                <a:gd name="T52" fmla="*/ 51 w 232"/>
                <a:gd name="T53" fmla="*/ 133 h 610"/>
                <a:gd name="T54" fmla="*/ 37 w 232"/>
                <a:gd name="T55" fmla="*/ 155 h 610"/>
                <a:gd name="T56" fmla="*/ 26 w 232"/>
                <a:gd name="T57" fmla="*/ 178 h 610"/>
                <a:gd name="T58" fmla="*/ 17 w 232"/>
                <a:gd name="T59" fmla="*/ 201 h 610"/>
                <a:gd name="T60" fmla="*/ 9 w 232"/>
                <a:gd name="T61" fmla="*/ 226 h 610"/>
                <a:gd name="T62" fmla="*/ 5 w 232"/>
                <a:gd name="T63" fmla="*/ 252 h 610"/>
                <a:gd name="T64" fmla="*/ 1 w 232"/>
                <a:gd name="T65" fmla="*/ 278 h 610"/>
                <a:gd name="T66" fmla="*/ 0 w 232"/>
                <a:gd name="T67" fmla="*/ 305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2"/>
                <a:gd name="T103" fmla="*/ 0 h 610"/>
                <a:gd name="T104" fmla="*/ 232 w 232"/>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2" h="610">
                  <a:moveTo>
                    <a:pt x="0" y="305"/>
                  </a:moveTo>
                  <a:lnTo>
                    <a:pt x="1" y="331"/>
                  </a:lnTo>
                  <a:lnTo>
                    <a:pt x="5" y="358"/>
                  </a:lnTo>
                  <a:lnTo>
                    <a:pt x="9" y="384"/>
                  </a:lnTo>
                  <a:lnTo>
                    <a:pt x="17" y="409"/>
                  </a:lnTo>
                  <a:lnTo>
                    <a:pt x="26" y="433"/>
                  </a:lnTo>
                  <a:lnTo>
                    <a:pt x="37" y="456"/>
                  </a:lnTo>
                  <a:lnTo>
                    <a:pt x="51" y="478"/>
                  </a:lnTo>
                  <a:lnTo>
                    <a:pt x="65" y="499"/>
                  </a:lnTo>
                  <a:lnTo>
                    <a:pt x="82" y="518"/>
                  </a:lnTo>
                  <a:lnTo>
                    <a:pt x="99" y="536"/>
                  </a:lnTo>
                  <a:lnTo>
                    <a:pt x="118" y="552"/>
                  </a:lnTo>
                  <a:lnTo>
                    <a:pt x="139" y="568"/>
                  </a:lnTo>
                  <a:lnTo>
                    <a:pt x="161" y="581"/>
                  </a:lnTo>
                  <a:lnTo>
                    <a:pt x="184" y="592"/>
                  </a:lnTo>
                  <a:lnTo>
                    <a:pt x="208" y="603"/>
                  </a:lnTo>
                  <a:lnTo>
                    <a:pt x="232" y="610"/>
                  </a:lnTo>
                  <a:lnTo>
                    <a:pt x="232" y="0"/>
                  </a:lnTo>
                  <a:lnTo>
                    <a:pt x="208" y="8"/>
                  </a:lnTo>
                  <a:lnTo>
                    <a:pt x="184" y="18"/>
                  </a:lnTo>
                  <a:lnTo>
                    <a:pt x="161" y="29"/>
                  </a:lnTo>
                  <a:lnTo>
                    <a:pt x="139" y="43"/>
                  </a:lnTo>
                  <a:lnTo>
                    <a:pt x="118" y="58"/>
                  </a:lnTo>
                  <a:lnTo>
                    <a:pt x="99" y="75"/>
                  </a:lnTo>
                  <a:lnTo>
                    <a:pt x="82" y="93"/>
                  </a:lnTo>
                  <a:lnTo>
                    <a:pt x="65" y="112"/>
                  </a:lnTo>
                  <a:lnTo>
                    <a:pt x="51" y="133"/>
                  </a:lnTo>
                  <a:lnTo>
                    <a:pt x="37" y="155"/>
                  </a:lnTo>
                  <a:lnTo>
                    <a:pt x="26" y="178"/>
                  </a:lnTo>
                  <a:lnTo>
                    <a:pt x="17" y="201"/>
                  </a:lnTo>
                  <a:lnTo>
                    <a:pt x="9" y="226"/>
                  </a:lnTo>
                  <a:lnTo>
                    <a:pt x="5" y="252"/>
                  </a:lnTo>
                  <a:lnTo>
                    <a:pt x="1" y="278"/>
                  </a:lnTo>
                  <a:lnTo>
                    <a:pt x="0" y="305"/>
                  </a:lnTo>
                  <a:close/>
                </a:path>
              </a:pathLst>
            </a:custGeom>
            <a:solidFill>
              <a:srgbClr val="5BC6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64" name="Freeform 57"/>
            <p:cNvSpPr>
              <a:spLocks/>
            </p:cNvSpPr>
            <p:nvPr/>
          </p:nvSpPr>
          <p:spPr bwMode="auto">
            <a:xfrm>
              <a:off x="1967954" y="1672679"/>
              <a:ext cx="437257" cy="1156990"/>
            </a:xfrm>
            <a:custGeom>
              <a:avLst/>
              <a:gdLst>
                <a:gd name="T0" fmla="*/ 0 w 226"/>
                <a:gd name="T1" fmla="*/ 299 h 598"/>
                <a:gd name="T2" fmla="*/ 1 w 226"/>
                <a:gd name="T3" fmla="*/ 325 h 598"/>
                <a:gd name="T4" fmla="*/ 5 w 226"/>
                <a:gd name="T5" fmla="*/ 351 h 598"/>
                <a:gd name="T6" fmla="*/ 9 w 226"/>
                <a:gd name="T7" fmla="*/ 376 h 598"/>
                <a:gd name="T8" fmla="*/ 17 w 226"/>
                <a:gd name="T9" fmla="*/ 401 h 598"/>
                <a:gd name="T10" fmla="*/ 26 w 226"/>
                <a:gd name="T11" fmla="*/ 424 h 598"/>
                <a:gd name="T12" fmla="*/ 37 w 226"/>
                <a:gd name="T13" fmla="*/ 445 h 598"/>
                <a:gd name="T14" fmla="*/ 49 w 226"/>
                <a:gd name="T15" fmla="*/ 467 h 598"/>
                <a:gd name="T16" fmla="*/ 64 w 226"/>
                <a:gd name="T17" fmla="*/ 488 h 598"/>
                <a:gd name="T18" fmla="*/ 80 w 226"/>
                <a:gd name="T19" fmla="*/ 506 h 598"/>
                <a:gd name="T20" fmla="*/ 97 w 226"/>
                <a:gd name="T21" fmla="*/ 524 h 598"/>
                <a:gd name="T22" fmla="*/ 116 w 226"/>
                <a:gd name="T23" fmla="*/ 541 h 598"/>
                <a:gd name="T24" fmla="*/ 135 w 226"/>
                <a:gd name="T25" fmla="*/ 555 h 598"/>
                <a:gd name="T26" fmla="*/ 157 w 226"/>
                <a:gd name="T27" fmla="*/ 569 h 598"/>
                <a:gd name="T28" fmla="*/ 179 w 226"/>
                <a:gd name="T29" fmla="*/ 580 h 598"/>
                <a:gd name="T30" fmla="*/ 202 w 226"/>
                <a:gd name="T31" fmla="*/ 589 h 598"/>
                <a:gd name="T32" fmla="*/ 226 w 226"/>
                <a:gd name="T33" fmla="*/ 598 h 598"/>
                <a:gd name="T34" fmla="*/ 226 w 226"/>
                <a:gd name="T35" fmla="*/ 0 h 598"/>
                <a:gd name="T36" fmla="*/ 202 w 226"/>
                <a:gd name="T37" fmla="*/ 8 h 598"/>
                <a:gd name="T38" fmla="*/ 179 w 226"/>
                <a:gd name="T39" fmla="*/ 18 h 598"/>
                <a:gd name="T40" fmla="*/ 157 w 226"/>
                <a:gd name="T41" fmla="*/ 29 h 598"/>
                <a:gd name="T42" fmla="*/ 135 w 226"/>
                <a:gd name="T43" fmla="*/ 42 h 598"/>
                <a:gd name="T44" fmla="*/ 116 w 226"/>
                <a:gd name="T45" fmla="*/ 57 h 598"/>
                <a:gd name="T46" fmla="*/ 97 w 226"/>
                <a:gd name="T47" fmla="*/ 74 h 598"/>
                <a:gd name="T48" fmla="*/ 80 w 226"/>
                <a:gd name="T49" fmla="*/ 92 h 598"/>
                <a:gd name="T50" fmla="*/ 64 w 226"/>
                <a:gd name="T51" fmla="*/ 110 h 598"/>
                <a:gd name="T52" fmla="*/ 49 w 226"/>
                <a:gd name="T53" fmla="*/ 131 h 598"/>
                <a:gd name="T54" fmla="*/ 37 w 226"/>
                <a:gd name="T55" fmla="*/ 152 h 598"/>
                <a:gd name="T56" fmla="*/ 26 w 226"/>
                <a:gd name="T57" fmla="*/ 174 h 598"/>
                <a:gd name="T58" fmla="*/ 17 w 226"/>
                <a:gd name="T59" fmla="*/ 197 h 598"/>
                <a:gd name="T60" fmla="*/ 9 w 226"/>
                <a:gd name="T61" fmla="*/ 221 h 598"/>
                <a:gd name="T62" fmla="*/ 5 w 226"/>
                <a:gd name="T63" fmla="*/ 247 h 598"/>
                <a:gd name="T64" fmla="*/ 1 w 226"/>
                <a:gd name="T65" fmla="*/ 272 h 598"/>
                <a:gd name="T66" fmla="*/ 0 w 226"/>
                <a:gd name="T67" fmla="*/ 299 h 5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6"/>
                <a:gd name="T103" fmla="*/ 0 h 598"/>
                <a:gd name="T104" fmla="*/ 226 w 226"/>
                <a:gd name="T105" fmla="*/ 598 h 59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6" h="598">
                  <a:moveTo>
                    <a:pt x="0" y="299"/>
                  </a:moveTo>
                  <a:lnTo>
                    <a:pt x="1" y="325"/>
                  </a:lnTo>
                  <a:lnTo>
                    <a:pt x="5" y="351"/>
                  </a:lnTo>
                  <a:lnTo>
                    <a:pt x="9" y="376"/>
                  </a:lnTo>
                  <a:lnTo>
                    <a:pt x="17" y="401"/>
                  </a:lnTo>
                  <a:lnTo>
                    <a:pt x="26" y="424"/>
                  </a:lnTo>
                  <a:lnTo>
                    <a:pt x="37" y="445"/>
                  </a:lnTo>
                  <a:lnTo>
                    <a:pt x="49" y="467"/>
                  </a:lnTo>
                  <a:lnTo>
                    <a:pt x="64" y="488"/>
                  </a:lnTo>
                  <a:lnTo>
                    <a:pt x="80" y="506"/>
                  </a:lnTo>
                  <a:lnTo>
                    <a:pt x="97" y="524"/>
                  </a:lnTo>
                  <a:lnTo>
                    <a:pt x="116" y="541"/>
                  </a:lnTo>
                  <a:lnTo>
                    <a:pt x="135" y="555"/>
                  </a:lnTo>
                  <a:lnTo>
                    <a:pt x="157" y="569"/>
                  </a:lnTo>
                  <a:lnTo>
                    <a:pt x="179" y="580"/>
                  </a:lnTo>
                  <a:lnTo>
                    <a:pt x="202" y="589"/>
                  </a:lnTo>
                  <a:lnTo>
                    <a:pt x="226" y="598"/>
                  </a:lnTo>
                  <a:lnTo>
                    <a:pt x="226" y="0"/>
                  </a:lnTo>
                  <a:lnTo>
                    <a:pt x="202" y="8"/>
                  </a:lnTo>
                  <a:lnTo>
                    <a:pt x="179" y="18"/>
                  </a:lnTo>
                  <a:lnTo>
                    <a:pt x="157" y="29"/>
                  </a:lnTo>
                  <a:lnTo>
                    <a:pt x="135" y="42"/>
                  </a:lnTo>
                  <a:lnTo>
                    <a:pt x="116" y="57"/>
                  </a:lnTo>
                  <a:lnTo>
                    <a:pt x="97" y="74"/>
                  </a:lnTo>
                  <a:lnTo>
                    <a:pt x="80" y="92"/>
                  </a:lnTo>
                  <a:lnTo>
                    <a:pt x="64" y="110"/>
                  </a:lnTo>
                  <a:lnTo>
                    <a:pt x="49" y="131"/>
                  </a:lnTo>
                  <a:lnTo>
                    <a:pt x="37" y="152"/>
                  </a:lnTo>
                  <a:lnTo>
                    <a:pt x="26" y="174"/>
                  </a:lnTo>
                  <a:lnTo>
                    <a:pt x="17" y="197"/>
                  </a:lnTo>
                  <a:lnTo>
                    <a:pt x="9" y="221"/>
                  </a:lnTo>
                  <a:lnTo>
                    <a:pt x="5" y="247"/>
                  </a:lnTo>
                  <a:lnTo>
                    <a:pt x="1" y="272"/>
                  </a:lnTo>
                  <a:lnTo>
                    <a:pt x="0" y="299"/>
                  </a:lnTo>
                  <a:close/>
                </a:path>
              </a:pathLst>
            </a:custGeom>
            <a:solidFill>
              <a:srgbClr val="63CC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65" name="Freeform 58"/>
            <p:cNvSpPr>
              <a:spLocks/>
            </p:cNvSpPr>
            <p:nvPr/>
          </p:nvSpPr>
          <p:spPr bwMode="auto">
            <a:xfrm>
              <a:off x="1944737" y="1477268"/>
              <a:ext cx="1116360" cy="1362075"/>
            </a:xfrm>
            <a:custGeom>
              <a:avLst/>
              <a:gdLst>
                <a:gd name="T0" fmla="*/ 430 w 577"/>
                <a:gd name="T1" fmla="*/ 213 h 704"/>
                <a:gd name="T2" fmla="*/ 365 w 577"/>
                <a:gd name="T3" fmla="*/ 82 h 704"/>
                <a:gd name="T4" fmla="*/ 323 w 577"/>
                <a:gd name="T5" fmla="*/ 39 h 704"/>
                <a:gd name="T6" fmla="*/ 271 w 577"/>
                <a:gd name="T7" fmla="*/ 11 h 704"/>
                <a:gd name="T8" fmla="*/ 211 w 577"/>
                <a:gd name="T9" fmla="*/ 0 h 704"/>
                <a:gd name="T10" fmla="*/ 153 w 577"/>
                <a:gd name="T11" fmla="*/ 6 h 704"/>
                <a:gd name="T12" fmla="*/ 98 w 577"/>
                <a:gd name="T13" fmla="*/ 29 h 704"/>
                <a:gd name="T14" fmla="*/ 52 w 577"/>
                <a:gd name="T15" fmla="*/ 67 h 704"/>
                <a:gd name="T16" fmla="*/ 19 w 577"/>
                <a:gd name="T17" fmla="*/ 117 h 704"/>
                <a:gd name="T18" fmla="*/ 3 w 577"/>
                <a:gd name="T19" fmla="*/ 167 h 704"/>
                <a:gd name="T20" fmla="*/ 86 w 577"/>
                <a:gd name="T21" fmla="*/ 209 h 704"/>
                <a:gd name="T22" fmla="*/ 89 w 577"/>
                <a:gd name="T23" fmla="*/ 175 h 704"/>
                <a:gd name="T24" fmla="*/ 103 w 577"/>
                <a:gd name="T25" fmla="*/ 142 h 704"/>
                <a:gd name="T26" fmla="*/ 124 w 577"/>
                <a:gd name="T27" fmla="*/ 117 h 704"/>
                <a:gd name="T28" fmla="*/ 152 w 577"/>
                <a:gd name="T29" fmla="*/ 97 h 704"/>
                <a:gd name="T30" fmla="*/ 185 w 577"/>
                <a:gd name="T31" fmla="*/ 88 h 704"/>
                <a:gd name="T32" fmla="*/ 220 w 577"/>
                <a:gd name="T33" fmla="*/ 88 h 704"/>
                <a:gd name="T34" fmla="*/ 253 w 577"/>
                <a:gd name="T35" fmla="*/ 97 h 704"/>
                <a:gd name="T36" fmla="*/ 280 w 577"/>
                <a:gd name="T37" fmla="*/ 115 h 704"/>
                <a:gd name="T38" fmla="*/ 302 w 577"/>
                <a:gd name="T39" fmla="*/ 142 h 704"/>
                <a:gd name="T40" fmla="*/ 314 w 577"/>
                <a:gd name="T41" fmla="*/ 164 h 704"/>
                <a:gd name="T42" fmla="*/ 335 w 577"/>
                <a:gd name="T43" fmla="*/ 207 h 704"/>
                <a:gd name="T44" fmla="*/ 354 w 577"/>
                <a:gd name="T45" fmla="*/ 251 h 704"/>
                <a:gd name="T46" fmla="*/ 133 w 577"/>
                <a:gd name="T47" fmla="*/ 321 h 704"/>
                <a:gd name="T48" fmla="*/ 109 w 577"/>
                <a:gd name="T49" fmla="*/ 274 h 704"/>
                <a:gd name="T50" fmla="*/ 98 w 577"/>
                <a:gd name="T51" fmla="*/ 252 h 704"/>
                <a:gd name="T52" fmla="*/ 90 w 577"/>
                <a:gd name="T53" fmla="*/ 234 h 704"/>
                <a:gd name="T54" fmla="*/ 6 w 577"/>
                <a:gd name="T55" fmla="*/ 251 h 704"/>
                <a:gd name="T56" fmla="*/ 20 w 577"/>
                <a:gd name="T57" fmla="*/ 290 h 704"/>
                <a:gd name="T58" fmla="*/ 61 w 577"/>
                <a:gd name="T59" fmla="*/ 505 h 704"/>
                <a:gd name="T60" fmla="*/ 119 w 577"/>
                <a:gd name="T61" fmla="*/ 596 h 704"/>
                <a:gd name="T62" fmla="*/ 196 w 577"/>
                <a:gd name="T63" fmla="*/ 664 h 704"/>
                <a:gd name="T64" fmla="*/ 269 w 577"/>
                <a:gd name="T65" fmla="*/ 698 h 704"/>
                <a:gd name="T66" fmla="*/ 323 w 577"/>
                <a:gd name="T67" fmla="*/ 704 h 704"/>
                <a:gd name="T68" fmla="*/ 372 w 577"/>
                <a:gd name="T69" fmla="*/ 694 h 704"/>
                <a:gd name="T70" fmla="*/ 393 w 577"/>
                <a:gd name="T71" fmla="*/ 685 h 704"/>
                <a:gd name="T72" fmla="*/ 398 w 577"/>
                <a:gd name="T73" fmla="*/ 685 h 704"/>
                <a:gd name="T74" fmla="*/ 416 w 577"/>
                <a:gd name="T75" fmla="*/ 679 h 704"/>
                <a:gd name="T76" fmla="*/ 436 w 577"/>
                <a:gd name="T77" fmla="*/ 669 h 704"/>
                <a:gd name="T78" fmla="*/ 457 w 577"/>
                <a:gd name="T79" fmla="*/ 656 h 704"/>
                <a:gd name="T80" fmla="*/ 471 w 577"/>
                <a:gd name="T81" fmla="*/ 648 h 704"/>
                <a:gd name="T82" fmla="*/ 514 w 577"/>
                <a:gd name="T83" fmla="*/ 619 h 704"/>
                <a:gd name="T84" fmla="*/ 545 w 577"/>
                <a:gd name="T85" fmla="*/ 578 h 704"/>
                <a:gd name="T86" fmla="*/ 569 w 577"/>
                <a:gd name="T87" fmla="*/ 514 h 704"/>
                <a:gd name="T88" fmla="*/ 576 w 577"/>
                <a:gd name="T89" fmla="*/ 416 h 704"/>
                <a:gd name="T90" fmla="*/ 551 w 577"/>
                <a:gd name="T91" fmla="*/ 313 h 7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77"/>
                <a:gd name="T139" fmla="*/ 0 h 704"/>
                <a:gd name="T140" fmla="*/ 577 w 577"/>
                <a:gd name="T141" fmla="*/ 704 h 7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77" h="704">
                  <a:moveTo>
                    <a:pt x="537" y="279"/>
                  </a:moveTo>
                  <a:lnTo>
                    <a:pt x="492" y="184"/>
                  </a:lnTo>
                  <a:lnTo>
                    <a:pt x="430" y="213"/>
                  </a:lnTo>
                  <a:lnTo>
                    <a:pt x="386" y="115"/>
                  </a:lnTo>
                  <a:lnTo>
                    <a:pt x="376" y="97"/>
                  </a:lnTo>
                  <a:lnTo>
                    <a:pt x="365" y="82"/>
                  </a:lnTo>
                  <a:lnTo>
                    <a:pt x="352" y="66"/>
                  </a:lnTo>
                  <a:lnTo>
                    <a:pt x="338" y="52"/>
                  </a:lnTo>
                  <a:lnTo>
                    <a:pt x="323" y="39"/>
                  </a:lnTo>
                  <a:lnTo>
                    <a:pt x="307" y="28"/>
                  </a:lnTo>
                  <a:lnTo>
                    <a:pt x="289" y="19"/>
                  </a:lnTo>
                  <a:lnTo>
                    <a:pt x="271" y="11"/>
                  </a:lnTo>
                  <a:lnTo>
                    <a:pt x="251" y="5"/>
                  </a:lnTo>
                  <a:lnTo>
                    <a:pt x="231" y="2"/>
                  </a:lnTo>
                  <a:lnTo>
                    <a:pt x="211" y="0"/>
                  </a:lnTo>
                  <a:lnTo>
                    <a:pt x="192" y="0"/>
                  </a:lnTo>
                  <a:lnTo>
                    <a:pt x="173" y="2"/>
                  </a:lnTo>
                  <a:lnTo>
                    <a:pt x="153" y="6"/>
                  </a:lnTo>
                  <a:lnTo>
                    <a:pt x="134" y="13"/>
                  </a:lnTo>
                  <a:lnTo>
                    <a:pt x="116" y="20"/>
                  </a:lnTo>
                  <a:lnTo>
                    <a:pt x="98" y="29"/>
                  </a:lnTo>
                  <a:lnTo>
                    <a:pt x="81" y="40"/>
                  </a:lnTo>
                  <a:lnTo>
                    <a:pt x="66" y="52"/>
                  </a:lnTo>
                  <a:lnTo>
                    <a:pt x="52" y="67"/>
                  </a:lnTo>
                  <a:lnTo>
                    <a:pt x="40" y="82"/>
                  </a:lnTo>
                  <a:lnTo>
                    <a:pt x="29" y="98"/>
                  </a:lnTo>
                  <a:lnTo>
                    <a:pt x="19" y="117"/>
                  </a:lnTo>
                  <a:lnTo>
                    <a:pt x="12" y="135"/>
                  </a:lnTo>
                  <a:lnTo>
                    <a:pt x="7" y="152"/>
                  </a:lnTo>
                  <a:lnTo>
                    <a:pt x="3" y="167"/>
                  </a:lnTo>
                  <a:lnTo>
                    <a:pt x="1" y="184"/>
                  </a:lnTo>
                  <a:lnTo>
                    <a:pt x="0" y="201"/>
                  </a:lnTo>
                  <a:lnTo>
                    <a:pt x="86" y="209"/>
                  </a:lnTo>
                  <a:lnTo>
                    <a:pt x="86" y="198"/>
                  </a:lnTo>
                  <a:lnTo>
                    <a:pt x="88" y="186"/>
                  </a:lnTo>
                  <a:lnTo>
                    <a:pt x="89" y="175"/>
                  </a:lnTo>
                  <a:lnTo>
                    <a:pt x="93" y="164"/>
                  </a:lnTo>
                  <a:lnTo>
                    <a:pt x="98" y="153"/>
                  </a:lnTo>
                  <a:lnTo>
                    <a:pt x="103" y="142"/>
                  </a:lnTo>
                  <a:lnTo>
                    <a:pt x="109" y="134"/>
                  </a:lnTo>
                  <a:lnTo>
                    <a:pt x="116" y="124"/>
                  </a:lnTo>
                  <a:lnTo>
                    <a:pt x="124" y="117"/>
                  </a:lnTo>
                  <a:lnTo>
                    <a:pt x="133" y="109"/>
                  </a:lnTo>
                  <a:lnTo>
                    <a:pt x="142" y="102"/>
                  </a:lnTo>
                  <a:lnTo>
                    <a:pt x="152" y="97"/>
                  </a:lnTo>
                  <a:lnTo>
                    <a:pt x="163" y="92"/>
                  </a:lnTo>
                  <a:lnTo>
                    <a:pt x="174" y="90"/>
                  </a:lnTo>
                  <a:lnTo>
                    <a:pt x="185" y="88"/>
                  </a:lnTo>
                  <a:lnTo>
                    <a:pt x="197" y="86"/>
                  </a:lnTo>
                  <a:lnTo>
                    <a:pt x="208" y="86"/>
                  </a:lnTo>
                  <a:lnTo>
                    <a:pt x="220" y="88"/>
                  </a:lnTo>
                  <a:lnTo>
                    <a:pt x="231" y="89"/>
                  </a:lnTo>
                  <a:lnTo>
                    <a:pt x="242" y="92"/>
                  </a:lnTo>
                  <a:lnTo>
                    <a:pt x="253" y="97"/>
                  </a:lnTo>
                  <a:lnTo>
                    <a:pt x="262" y="102"/>
                  </a:lnTo>
                  <a:lnTo>
                    <a:pt x="272" y="108"/>
                  </a:lnTo>
                  <a:lnTo>
                    <a:pt x="280" y="115"/>
                  </a:lnTo>
                  <a:lnTo>
                    <a:pt x="289" y="124"/>
                  </a:lnTo>
                  <a:lnTo>
                    <a:pt x="296" y="132"/>
                  </a:lnTo>
                  <a:lnTo>
                    <a:pt x="302" y="142"/>
                  </a:lnTo>
                  <a:lnTo>
                    <a:pt x="308" y="152"/>
                  </a:lnTo>
                  <a:lnTo>
                    <a:pt x="309" y="155"/>
                  </a:lnTo>
                  <a:lnTo>
                    <a:pt x="314" y="164"/>
                  </a:lnTo>
                  <a:lnTo>
                    <a:pt x="319" y="176"/>
                  </a:lnTo>
                  <a:lnTo>
                    <a:pt x="326" y="190"/>
                  </a:lnTo>
                  <a:lnTo>
                    <a:pt x="335" y="207"/>
                  </a:lnTo>
                  <a:lnTo>
                    <a:pt x="342" y="223"/>
                  </a:lnTo>
                  <a:lnTo>
                    <a:pt x="348" y="239"/>
                  </a:lnTo>
                  <a:lnTo>
                    <a:pt x="354" y="251"/>
                  </a:lnTo>
                  <a:lnTo>
                    <a:pt x="147" y="349"/>
                  </a:lnTo>
                  <a:lnTo>
                    <a:pt x="140" y="336"/>
                  </a:lnTo>
                  <a:lnTo>
                    <a:pt x="133" y="321"/>
                  </a:lnTo>
                  <a:lnTo>
                    <a:pt x="124" y="304"/>
                  </a:lnTo>
                  <a:lnTo>
                    <a:pt x="116" y="288"/>
                  </a:lnTo>
                  <a:lnTo>
                    <a:pt x="109" y="274"/>
                  </a:lnTo>
                  <a:lnTo>
                    <a:pt x="103" y="263"/>
                  </a:lnTo>
                  <a:lnTo>
                    <a:pt x="99" y="255"/>
                  </a:lnTo>
                  <a:lnTo>
                    <a:pt x="98" y="252"/>
                  </a:lnTo>
                  <a:lnTo>
                    <a:pt x="95" y="246"/>
                  </a:lnTo>
                  <a:lnTo>
                    <a:pt x="93" y="240"/>
                  </a:lnTo>
                  <a:lnTo>
                    <a:pt x="90" y="234"/>
                  </a:lnTo>
                  <a:lnTo>
                    <a:pt x="89" y="228"/>
                  </a:lnTo>
                  <a:lnTo>
                    <a:pt x="3" y="239"/>
                  </a:lnTo>
                  <a:lnTo>
                    <a:pt x="6" y="251"/>
                  </a:lnTo>
                  <a:lnTo>
                    <a:pt x="11" y="264"/>
                  </a:lnTo>
                  <a:lnTo>
                    <a:pt x="14" y="276"/>
                  </a:lnTo>
                  <a:lnTo>
                    <a:pt x="20" y="290"/>
                  </a:lnTo>
                  <a:lnTo>
                    <a:pt x="71" y="385"/>
                  </a:lnTo>
                  <a:lnTo>
                    <a:pt x="17" y="411"/>
                  </a:lnTo>
                  <a:lnTo>
                    <a:pt x="61" y="505"/>
                  </a:lnTo>
                  <a:lnTo>
                    <a:pt x="78" y="538"/>
                  </a:lnTo>
                  <a:lnTo>
                    <a:pt x="98" y="568"/>
                  </a:lnTo>
                  <a:lnTo>
                    <a:pt x="119" y="596"/>
                  </a:lnTo>
                  <a:lnTo>
                    <a:pt x="144" y="621"/>
                  </a:lnTo>
                  <a:lnTo>
                    <a:pt x="169" y="644"/>
                  </a:lnTo>
                  <a:lnTo>
                    <a:pt x="196" y="664"/>
                  </a:lnTo>
                  <a:lnTo>
                    <a:pt x="223" y="679"/>
                  </a:lnTo>
                  <a:lnTo>
                    <a:pt x="251" y="692"/>
                  </a:lnTo>
                  <a:lnTo>
                    <a:pt x="269" y="698"/>
                  </a:lnTo>
                  <a:lnTo>
                    <a:pt x="288" y="701"/>
                  </a:lnTo>
                  <a:lnTo>
                    <a:pt x="305" y="702"/>
                  </a:lnTo>
                  <a:lnTo>
                    <a:pt x="323" y="704"/>
                  </a:lnTo>
                  <a:lnTo>
                    <a:pt x="340" y="702"/>
                  </a:lnTo>
                  <a:lnTo>
                    <a:pt x="357" y="699"/>
                  </a:lnTo>
                  <a:lnTo>
                    <a:pt x="372" y="694"/>
                  </a:lnTo>
                  <a:lnTo>
                    <a:pt x="388" y="688"/>
                  </a:lnTo>
                  <a:lnTo>
                    <a:pt x="390" y="687"/>
                  </a:lnTo>
                  <a:lnTo>
                    <a:pt x="393" y="685"/>
                  </a:lnTo>
                  <a:lnTo>
                    <a:pt x="395" y="684"/>
                  </a:lnTo>
                  <a:lnTo>
                    <a:pt x="398" y="683"/>
                  </a:lnTo>
                  <a:lnTo>
                    <a:pt x="398" y="685"/>
                  </a:lnTo>
                  <a:lnTo>
                    <a:pt x="403" y="684"/>
                  </a:lnTo>
                  <a:lnTo>
                    <a:pt x="409" y="683"/>
                  </a:lnTo>
                  <a:lnTo>
                    <a:pt x="416" y="679"/>
                  </a:lnTo>
                  <a:lnTo>
                    <a:pt x="423" y="676"/>
                  </a:lnTo>
                  <a:lnTo>
                    <a:pt x="429" y="672"/>
                  </a:lnTo>
                  <a:lnTo>
                    <a:pt x="436" y="669"/>
                  </a:lnTo>
                  <a:lnTo>
                    <a:pt x="444" y="664"/>
                  </a:lnTo>
                  <a:lnTo>
                    <a:pt x="451" y="660"/>
                  </a:lnTo>
                  <a:lnTo>
                    <a:pt x="457" y="656"/>
                  </a:lnTo>
                  <a:lnTo>
                    <a:pt x="463" y="653"/>
                  </a:lnTo>
                  <a:lnTo>
                    <a:pt x="468" y="650"/>
                  </a:lnTo>
                  <a:lnTo>
                    <a:pt x="471" y="648"/>
                  </a:lnTo>
                  <a:lnTo>
                    <a:pt x="486" y="640"/>
                  </a:lnTo>
                  <a:lnTo>
                    <a:pt x="501" y="630"/>
                  </a:lnTo>
                  <a:lnTo>
                    <a:pt x="514" y="619"/>
                  </a:lnTo>
                  <a:lnTo>
                    <a:pt x="526" y="607"/>
                  </a:lnTo>
                  <a:lnTo>
                    <a:pt x="536" y="592"/>
                  </a:lnTo>
                  <a:lnTo>
                    <a:pt x="545" y="578"/>
                  </a:lnTo>
                  <a:lnTo>
                    <a:pt x="554" y="561"/>
                  </a:lnTo>
                  <a:lnTo>
                    <a:pt x="561" y="543"/>
                  </a:lnTo>
                  <a:lnTo>
                    <a:pt x="569" y="514"/>
                  </a:lnTo>
                  <a:lnTo>
                    <a:pt x="576" y="482"/>
                  </a:lnTo>
                  <a:lnTo>
                    <a:pt x="577" y="449"/>
                  </a:lnTo>
                  <a:lnTo>
                    <a:pt x="576" y="416"/>
                  </a:lnTo>
                  <a:lnTo>
                    <a:pt x="571" y="380"/>
                  </a:lnTo>
                  <a:lnTo>
                    <a:pt x="562" y="347"/>
                  </a:lnTo>
                  <a:lnTo>
                    <a:pt x="551" y="313"/>
                  </a:lnTo>
                  <a:lnTo>
                    <a:pt x="537" y="2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66" name="Freeform 59"/>
            <p:cNvSpPr>
              <a:spLocks/>
            </p:cNvSpPr>
            <p:nvPr/>
          </p:nvSpPr>
          <p:spPr bwMode="auto">
            <a:xfrm>
              <a:off x="1944737" y="1866156"/>
              <a:ext cx="172194" cy="73521"/>
            </a:xfrm>
            <a:custGeom>
              <a:avLst/>
              <a:gdLst>
                <a:gd name="T0" fmla="*/ 86 w 89"/>
                <a:gd name="T1" fmla="*/ 8 h 38"/>
                <a:gd name="T2" fmla="*/ 0 w 89"/>
                <a:gd name="T3" fmla="*/ 0 h 38"/>
                <a:gd name="T4" fmla="*/ 0 w 89"/>
                <a:gd name="T5" fmla="*/ 10 h 38"/>
                <a:gd name="T6" fmla="*/ 1 w 89"/>
                <a:gd name="T7" fmla="*/ 20 h 38"/>
                <a:gd name="T8" fmla="*/ 2 w 89"/>
                <a:gd name="T9" fmla="*/ 28 h 38"/>
                <a:gd name="T10" fmla="*/ 3 w 89"/>
                <a:gd name="T11" fmla="*/ 38 h 38"/>
                <a:gd name="T12" fmla="*/ 89 w 89"/>
                <a:gd name="T13" fmla="*/ 27 h 38"/>
                <a:gd name="T14" fmla="*/ 88 w 89"/>
                <a:gd name="T15" fmla="*/ 22 h 38"/>
                <a:gd name="T16" fmla="*/ 88 w 89"/>
                <a:gd name="T17" fmla="*/ 17 h 38"/>
                <a:gd name="T18" fmla="*/ 87 w 89"/>
                <a:gd name="T19" fmla="*/ 12 h 38"/>
                <a:gd name="T20" fmla="*/ 86 w 89"/>
                <a:gd name="T21" fmla="*/ 8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9"/>
                <a:gd name="T34" fmla="*/ 0 h 38"/>
                <a:gd name="T35" fmla="*/ 89 w 89"/>
                <a:gd name="T36" fmla="*/ 38 h 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9" h="38">
                  <a:moveTo>
                    <a:pt x="86" y="8"/>
                  </a:moveTo>
                  <a:lnTo>
                    <a:pt x="0" y="0"/>
                  </a:lnTo>
                  <a:lnTo>
                    <a:pt x="0" y="10"/>
                  </a:lnTo>
                  <a:lnTo>
                    <a:pt x="1" y="20"/>
                  </a:lnTo>
                  <a:lnTo>
                    <a:pt x="2" y="28"/>
                  </a:lnTo>
                  <a:lnTo>
                    <a:pt x="3" y="38"/>
                  </a:lnTo>
                  <a:lnTo>
                    <a:pt x="89" y="27"/>
                  </a:lnTo>
                  <a:lnTo>
                    <a:pt x="88" y="22"/>
                  </a:lnTo>
                  <a:lnTo>
                    <a:pt x="88" y="17"/>
                  </a:lnTo>
                  <a:lnTo>
                    <a:pt x="87" y="12"/>
                  </a:lnTo>
                  <a:lnTo>
                    <a:pt x="8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67" name="Freeform 98"/>
            <p:cNvSpPr>
              <a:spLocks/>
            </p:cNvSpPr>
            <p:nvPr/>
          </p:nvSpPr>
          <p:spPr bwMode="auto">
            <a:xfrm>
              <a:off x="3146227" y="1792635"/>
              <a:ext cx="154781" cy="125760"/>
            </a:xfrm>
            <a:custGeom>
              <a:avLst/>
              <a:gdLst>
                <a:gd name="T0" fmla="*/ 67 w 80"/>
                <a:gd name="T1" fmla="*/ 0 h 65"/>
                <a:gd name="T2" fmla="*/ 0 w 80"/>
                <a:gd name="T3" fmla="*/ 47 h 65"/>
                <a:gd name="T4" fmla="*/ 14 w 80"/>
                <a:gd name="T5" fmla="*/ 65 h 65"/>
                <a:gd name="T6" fmla="*/ 80 w 80"/>
                <a:gd name="T7" fmla="*/ 18 h 65"/>
                <a:gd name="T8" fmla="*/ 67 w 80"/>
                <a:gd name="T9" fmla="*/ 0 h 65"/>
                <a:gd name="T10" fmla="*/ 0 60000 65536"/>
                <a:gd name="T11" fmla="*/ 0 60000 65536"/>
                <a:gd name="T12" fmla="*/ 0 60000 65536"/>
                <a:gd name="T13" fmla="*/ 0 60000 65536"/>
                <a:gd name="T14" fmla="*/ 0 60000 65536"/>
                <a:gd name="T15" fmla="*/ 0 w 80"/>
                <a:gd name="T16" fmla="*/ 0 h 65"/>
                <a:gd name="T17" fmla="*/ 80 w 80"/>
                <a:gd name="T18" fmla="*/ 65 h 65"/>
              </a:gdLst>
              <a:ahLst/>
              <a:cxnLst>
                <a:cxn ang="T10">
                  <a:pos x="T0" y="T1"/>
                </a:cxn>
                <a:cxn ang="T11">
                  <a:pos x="T2" y="T3"/>
                </a:cxn>
                <a:cxn ang="T12">
                  <a:pos x="T4" y="T5"/>
                </a:cxn>
                <a:cxn ang="T13">
                  <a:pos x="T6" y="T7"/>
                </a:cxn>
                <a:cxn ang="T14">
                  <a:pos x="T8" y="T9"/>
                </a:cxn>
              </a:cxnLst>
              <a:rect l="T15" t="T16" r="T17" b="T18"/>
              <a:pathLst>
                <a:path w="80" h="65">
                  <a:moveTo>
                    <a:pt x="67" y="0"/>
                  </a:moveTo>
                  <a:lnTo>
                    <a:pt x="0" y="47"/>
                  </a:lnTo>
                  <a:lnTo>
                    <a:pt x="14" y="65"/>
                  </a:lnTo>
                  <a:lnTo>
                    <a:pt x="80" y="18"/>
                  </a:lnTo>
                  <a:lnTo>
                    <a:pt x="67"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68" name="Freeform 99"/>
            <p:cNvSpPr>
              <a:spLocks/>
            </p:cNvSpPr>
            <p:nvPr/>
          </p:nvSpPr>
          <p:spPr bwMode="auto">
            <a:xfrm>
              <a:off x="3078510" y="1670745"/>
              <a:ext cx="141238" cy="141238"/>
            </a:xfrm>
            <a:custGeom>
              <a:avLst/>
              <a:gdLst>
                <a:gd name="T0" fmla="*/ 57 w 73"/>
                <a:gd name="T1" fmla="*/ 0 h 73"/>
                <a:gd name="T2" fmla="*/ 0 w 73"/>
                <a:gd name="T3" fmla="*/ 59 h 73"/>
                <a:gd name="T4" fmla="*/ 17 w 73"/>
                <a:gd name="T5" fmla="*/ 73 h 73"/>
                <a:gd name="T6" fmla="*/ 73 w 73"/>
                <a:gd name="T7" fmla="*/ 15 h 73"/>
                <a:gd name="T8" fmla="*/ 57 w 73"/>
                <a:gd name="T9" fmla="*/ 0 h 73"/>
                <a:gd name="T10" fmla="*/ 0 60000 65536"/>
                <a:gd name="T11" fmla="*/ 0 60000 65536"/>
                <a:gd name="T12" fmla="*/ 0 60000 65536"/>
                <a:gd name="T13" fmla="*/ 0 60000 65536"/>
                <a:gd name="T14" fmla="*/ 0 60000 65536"/>
                <a:gd name="T15" fmla="*/ 0 w 73"/>
                <a:gd name="T16" fmla="*/ 0 h 73"/>
                <a:gd name="T17" fmla="*/ 73 w 73"/>
                <a:gd name="T18" fmla="*/ 73 h 73"/>
              </a:gdLst>
              <a:ahLst/>
              <a:cxnLst>
                <a:cxn ang="T10">
                  <a:pos x="T0" y="T1"/>
                </a:cxn>
                <a:cxn ang="T11">
                  <a:pos x="T2" y="T3"/>
                </a:cxn>
                <a:cxn ang="T12">
                  <a:pos x="T4" y="T5"/>
                </a:cxn>
                <a:cxn ang="T13">
                  <a:pos x="T6" y="T7"/>
                </a:cxn>
                <a:cxn ang="T14">
                  <a:pos x="T8" y="T9"/>
                </a:cxn>
              </a:cxnLst>
              <a:rect l="T15" t="T16" r="T17" b="T18"/>
              <a:pathLst>
                <a:path w="73" h="73">
                  <a:moveTo>
                    <a:pt x="57" y="0"/>
                  </a:moveTo>
                  <a:lnTo>
                    <a:pt x="0" y="59"/>
                  </a:lnTo>
                  <a:lnTo>
                    <a:pt x="17" y="73"/>
                  </a:lnTo>
                  <a:lnTo>
                    <a:pt x="73" y="15"/>
                  </a:lnTo>
                  <a:lnTo>
                    <a:pt x="57"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69" name="Freeform 100"/>
            <p:cNvSpPr>
              <a:spLocks/>
            </p:cNvSpPr>
            <p:nvPr/>
          </p:nvSpPr>
          <p:spPr bwMode="auto">
            <a:xfrm>
              <a:off x="2999185" y="1581745"/>
              <a:ext cx="116086" cy="158651"/>
            </a:xfrm>
            <a:custGeom>
              <a:avLst/>
              <a:gdLst>
                <a:gd name="T0" fmla="*/ 40 w 60"/>
                <a:gd name="T1" fmla="*/ 0 h 82"/>
                <a:gd name="T2" fmla="*/ 0 w 60"/>
                <a:gd name="T3" fmla="*/ 70 h 82"/>
                <a:gd name="T4" fmla="*/ 20 w 60"/>
                <a:gd name="T5" fmla="*/ 82 h 82"/>
                <a:gd name="T6" fmla="*/ 60 w 60"/>
                <a:gd name="T7" fmla="*/ 11 h 82"/>
                <a:gd name="T8" fmla="*/ 40 w 60"/>
                <a:gd name="T9" fmla="*/ 0 h 82"/>
                <a:gd name="T10" fmla="*/ 0 60000 65536"/>
                <a:gd name="T11" fmla="*/ 0 60000 65536"/>
                <a:gd name="T12" fmla="*/ 0 60000 65536"/>
                <a:gd name="T13" fmla="*/ 0 60000 65536"/>
                <a:gd name="T14" fmla="*/ 0 60000 65536"/>
                <a:gd name="T15" fmla="*/ 0 w 60"/>
                <a:gd name="T16" fmla="*/ 0 h 82"/>
                <a:gd name="T17" fmla="*/ 60 w 60"/>
                <a:gd name="T18" fmla="*/ 82 h 82"/>
              </a:gdLst>
              <a:ahLst/>
              <a:cxnLst>
                <a:cxn ang="T10">
                  <a:pos x="T0" y="T1"/>
                </a:cxn>
                <a:cxn ang="T11">
                  <a:pos x="T2" y="T3"/>
                </a:cxn>
                <a:cxn ang="T12">
                  <a:pos x="T4" y="T5"/>
                </a:cxn>
                <a:cxn ang="T13">
                  <a:pos x="T6" y="T7"/>
                </a:cxn>
                <a:cxn ang="T14">
                  <a:pos x="T8" y="T9"/>
                </a:cxn>
              </a:cxnLst>
              <a:rect l="T15" t="T16" r="T17" b="T18"/>
              <a:pathLst>
                <a:path w="60" h="82">
                  <a:moveTo>
                    <a:pt x="40" y="0"/>
                  </a:moveTo>
                  <a:lnTo>
                    <a:pt x="0" y="70"/>
                  </a:lnTo>
                  <a:lnTo>
                    <a:pt x="20" y="82"/>
                  </a:lnTo>
                  <a:lnTo>
                    <a:pt x="60" y="11"/>
                  </a:lnTo>
                  <a:lnTo>
                    <a:pt x="4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70" name="Freeform 101"/>
            <p:cNvSpPr>
              <a:spLocks/>
            </p:cNvSpPr>
            <p:nvPr/>
          </p:nvSpPr>
          <p:spPr bwMode="auto">
            <a:xfrm>
              <a:off x="1983433" y="1517898"/>
              <a:ext cx="758428" cy="688777"/>
            </a:xfrm>
            <a:custGeom>
              <a:avLst/>
              <a:gdLst>
                <a:gd name="T0" fmla="*/ 6 w 392"/>
                <a:gd name="T1" fmla="*/ 225 h 356"/>
                <a:gd name="T2" fmla="*/ 3 w 392"/>
                <a:gd name="T3" fmla="*/ 155 h 356"/>
                <a:gd name="T4" fmla="*/ 18 w 392"/>
                <a:gd name="T5" fmla="*/ 104 h 356"/>
                <a:gd name="T6" fmla="*/ 37 w 392"/>
                <a:gd name="T7" fmla="*/ 74 h 356"/>
                <a:gd name="T8" fmla="*/ 60 w 392"/>
                <a:gd name="T9" fmla="*/ 47 h 356"/>
                <a:gd name="T10" fmla="*/ 89 w 392"/>
                <a:gd name="T11" fmla="*/ 25 h 356"/>
                <a:gd name="T12" fmla="*/ 121 w 392"/>
                <a:gd name="T13" fmla="*/ 10 h 356"/>
                <a:gd name="T14" fmla="*/ 155 w 392"/>
                <a:gd name="T15" fmla="*/ 1 h 356"/>
                <a:gd name="T16" fmla="*/ 190 w 392"/>
                <a:gd name="T17" fmla="*/ 0 h 356"/>
                <a:gd name="T18" fmla="*/ 226 w 392"/>
                <a:gd name="T19" fmla="*/ 5 h 356"/>
                <a:gd name="T20" fmla="*/ 260 w 392"/>
                <a:gd name="T21" fmla="*/ 17 h 356"/>
                <a:gd name="T22" fmla="*/ 291 w 392"/>
                <a:gd name="T23" fmla="*/ 35 h 356"/>
                <a:gd name="T24" fmla="*/ 317 w 392"/>
                <a:gd name="T25" fmla="*/ 59 h 356"/>
                <a:gd name="T26" fmla="*/ 338 w 392"/>
                <a:gd name="T27" fmla="*/ 87 h 356"/>
                <a:gd name="T28" fmla="*/ 347 w 392"/>
                <a:gd name="T29" fmla="*/ 107 h 356"/>
                <a:gd name="T30" fmla="*/ 357 w 392"/>
                <a:gd name="T31" fmla="*/ 127 h 356"/>
                <a:gd name="T32" fmla="*/ 373 w 392"/>
                <a:gd name="T33" fmla="*/ 159 h 356"/>
                <a:gd name="T34" fmla="*/ 386 w 392"/>
                <a:gd name="T35" fmla="*/ 189 h 356"/>
                <a:gd name="T36" fmla="*/ 387 w 392"/>
                <a:gd name="T37" fmla="*/ 203 h 356"/>
                <a:gd name="T38" fmla="*/ 352 w 392"/>
                <a:gd name="T39" fmla="*/ 220 h 356"/>
                <a:gd name="T40" fmla="*/ 300 w 392"/>
                <a:gd name="T41" fmla="*/ 110 h 356"/>
                <a:gd name="T42" fmla="*/ 283 w 392"/>
                <a:gd name="T43" fmla="*/ 88 h 356"/>
                <a:gd name="T44" fmla="*/ 264 w 392"/>
                <a:gd name="T45" fmla="*/ 71 h 356"/>
                <a:gd name="T46" fmla="*/ 241 w 392"/>
                <a:gd name="T47" fmla="*/ 57 h 356"/>
                <a:gd name="T48" fmla="*/ 214 w 392"/>
                <a:gd name="T49" fmla="*/ 48 h 356"/>
                <a:gd name="T50" fmla="*/ 189 w 392"/>
                <a:gd name="T51" fmla="*/ 45 h 356"/>
                <a:gd name="T52" fmla="*/ 162 w 392"/>
                <a:gd name="T53" fmla="*/ 46 h 356"/>
                <a:gd name="T54" fmla="*/ 136 w 392"/>
                <a:gd name="T55" fmla="*/ 53 h 356"/>
                <a:gd name="T56" fmla="*/ 112 w 392"/>
                <a:gd name="T57" fmla="*/ 64 h 356"/>
                <a:gd name="T58" fmla="*/ 90 w 392"/>
                <a:gd name="T59" fmla="*/ 81 h 356"/>
                <a:gd name="T60" fmla="*/ 73 w 392"/>
                <a:gd name="T61" fmla="*/ 100 h 356"/>
                <a:gd name="T62" fmla="*/ 58 w 392"/>
                <a:gd name="T63" fmla="*/ 123 h 356"/>
                <a:gd name="T64" fmla="*/ 47 w 392"/>
                <a:gd name="T65" fmla="*/ 161 h 356"/>
                <a:gd name="T66" fmla="*/ 50 w 392"/>
                <a:gd name="T67" fmla="*/ 214 h 356"/>
                <a:gd name="T68" fmla="*/ 108 w 392"/>
                <a:gd name="T69" fmla="*/ 336 h 356"/>
                <a:gd name="T70" fmla="*/ 18 w 392"/>
                <a:gd name="T71" fmla="*/ 259 h 3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92"/>
                <a:gd name="T109" fmla="*/ 0 h 356"/>
                <a:gd name="T110" fmla="*/ 392 w 392"/>
                <a:gd name="T111" fmla="*/ 356 h 3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92" h="356">
                  <a:moveTo>
                    <a:pt x="18" y="259"/>
                  </a:moveTo>
                  <a:lnTo>
                    <a:pt x="6" y="225"/>
                  </a:lnTo>
                  <a:lnTo>
                    <a:pt x="0" y="190"/>
                  </a:lnTo>
                  <a:lnTo>
                    <a:pt x="3" y="155"/>
                  </a:lnTo>
                  <a:lnTo>
                    <a:pt x="11" y="121"/>
                  </a:lnTo>
                  <a:lnTo>
                    <a:pt x="18" y="104"/>
                  </a:lnTo>
                  <a:lnTo>
                    <a:pt x="26" y="88"/>
                  </a:lnTo>
                  <a:lnTo>
                    <a:pt x="37" y="74"/>
                  </a:lnTo>
                  <a:lnTo>
                    <a:pt x="47" y="59"/>
                  </a:lnTo>
                  <a:lnTo>
                    <a:pt x="60" y="47"/>
                  </a:lnTo>
                  <a:lnTo>
                    <a:pt x="74" y="35"/>
                  </a:lnTo>
                  <a:lnTo>
                    <a:pt x="89" y="25"/>
                  </a:lnTo>
                  <a:lnTo>
                    <a:pt x="104" y="17"/>
                  </a:lnTo>
                  <a:lnTo>
                    <a:pt x="121" y="10"/>
                  </a:lnTo>
                  <a:lnTo>
                    <a:pt x="138" y="5"/>
                  </a:lnTo>
                  <a:lnTo>
                    <a:pt x="155" y="1"/>
                  </a:lnTo>
                  <a:lnTo>
                    <a:pt x="173" y="0"/>
                  </a:lnTo>
                  <a:lnTo>
                    <a:pt x="190" y="0"/>
                  </a:lnTo>
                  <a:lnTo>
                    <a:pt x="208" y="1"/>
                  </a:lnTo>
                  <a:lnTo>
                    <a:pt x="226" y="5"/>
                  </a:lnTo>
                  <a:lnTo>
                    <a:pt x="243" y="10"/>
                  </a:lnTo>
                  <a:lnTo>
                    <a:pt x="260" y="17"/>
                  </a:lnTo>
                  <a:lnTo>
                    <a:pt x="276" y="25"/>
                  </a:lnTo>
                  <a:lnTo>
                    <a:pt x="291" y="35"/>
                  </a:lnTo>
                  <a:lnTo>
                    <a:pt x="304" y="46"/>
                  </a:lnTo>
                  <a:lnTo>
                    <a:pt x="317" y="59"/>
                  </a:lnTo>
                  <a:lnTo>
                    <a:pt x="328" y="73"/>
                  </a:lnTo>
                  <a:lnTo>
                    <a:pt x="338" y="87"/>
                  </a:lnTo>
                  <a:lnTo>
                    <a:pt x="346" y="103"/>
                  </a:lnTo>
                  <a:lnTo>
                    <a:pt x="347" y="107"/>
                  </a:lnTo>
                  <a:lnTo>
                    <a:pt x="352" y="115"/>
                  </a:lnTo>
                  <a:lnTo>
                    <a:pt x="357" y="127"/>
                  </a:lnTo>
                  <a:lnTo>
                    <a:pt x="364" y="142"/>
                  </a:lnTo>
                  <a:lnTo>
                    <a:pt x="373" y="159"/>
                  </a:lnTo>
                  <a:lnTo>
                    <a:pt x="380" y="174"/>
                  </a:lnTo>
                  <a:lnTo>
                    <a:pt x="386" y="189"/>
                  </a:lnTo>
                  <a:lnTo>
                    <a:pt x="392" y="201"/>
                  </a:lnTo>
                  <a:lnTo>
                    <a:pt x="387" y="203"/>
                  </a:lnTo>
                  <a:lnTo>
                    <a:pt x="352" y="220"/>
                  </a:lnTo>
                  <a:lnTo>
                    <a:pt x="306" y="122"/>
                  </a:lnTo>
                  <a:lnTo>
                    <a:pt x="300" y="110"/>
                  </a:lnTo>
                  <a:lnTo>
                    <a:pt x="292" y="99"/>
                  </a:lnTo>
                  <a:lnTo>
                    <a:pt x="283" y="88"/>
                  </a:lnTo>
                  <a:lnTo>
                    <a:pt x="275" y="80"/>
                  </a:lnTo>
                  <a:lnTo>
                    <a:pt x="264" y="71"/>
                  </a:lnTo>
                  <a:lnTo>
                    <a:pt x="253" y="63"/>
                  </a:lnTo>
                  <a:lnTo>
                    <a:pt x="241" y="57"/>
                  </a:lnTo>
                  <a:lnTo>
                    <a:pt x="228" y="52"/>
                  </a:lnTo>
                  <a:lnTo>
                    <a:pt x="214" y="48"/>
                  </a:lnTo>
                  <a:lnTo>
                    <a:pt x="202" y="46"/>
                  </a:lnTo>
                  <a:lnTo>
                    <a:pt x="189" y="45"/>
                  </a:lnTo>
                  <a:lnTo>
                    <a:pt x="176" y="45"/>
                  </a:lnTo>
                  <a:lnTo>
                    <a:pt x="162" y="46"/>
                  </a:lnTo>
                  <a:lnTo>
                    <a:pt x="149" y="48"/>
                  </a:lnTo>
                  <a:lnTo>
                    <a:pt x="136" y="53"/>
                  </a:lnTo>
                  <a:lnTo>
                    <a:pt x="124" y="58"/>
                  </a:lnTo>
                  <a:lnTo>
                    <a:pt x="112" y="64"/>
                  </a:lnTo>
                  <a:lnTo>
                    <a:pt x="101" y="73"/>
                  </a:lnTo>
                  <a:lnTo>
                    <a:pt x="90" y="81"/>
                  </a:lnTo>
                  <a:lnTo>
                    <a:pt x="81" y="90"/>
                  </a:lnTo>
                  <a:lnTo>
                    <a:pt x="73" y="100"/>
                  </a:lnTo>
                  <a:lnTo>
                    <a:pt x="64" y="111"/>
                  </a:lnTo>
                  <a:lnTo>
                    <a:pt x="58" y="123"/>
                  </a:lnTo>
                  <a:lnTo>
                    <a:pt x="53" y="136"/>
                  </a:lnTo>
                  <a:lnTo>
                    <a:pt x="47" y="161"/>
                  </a:lnTo>
                  <a:lnTo>
                    <a:pt x="46" y="188"/>
                  </a:lnTo>
                  <a:lnTo>
                    <a:pt x="50" y="214"/>
                  </a:lnTo>
                  <a:lnTo>
                    <a:pt x="58" y="240"/>
                  </a:lnTo>
                  <a:lnTo>
                    <a:pt x="108" y="336"/>
                  </a:lnTo>
                  <a:lnTo>
                    <a:pt x="70" y="356"/>
                  </a:lnTo>
                  <a:lnTo>
                    <a:pt x="18" y="2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71" name="Freeform 102"/>
            <p:cNvSpPr>
              <a:spLocks/>
            </p:cNvSpPr>
            <p:nvPr/>
          </p:nvSpPr>
          <p:spPr bwMode="auto">
            <a:xfrm>
              <a:off x="2027932" y="1964829"/>
              <a:ext cx="828080" cy="833884"/>
            </a:xfrm>
            <a:custGeom>
              <a:avLst/>
              <a:gdLst>
                <a:gd name="T0" fmla="*/ 337 w 428"/>
                <a:gd name="T1" fmla="*/ 418 h 431"/>
                <a:gd name="T2" fmla="*/ 323 w 428"/>
                <a:gd name="T3" fmla="*/ 424 h 431"/>
                <a:gd name="T4" fmla="*/ 309 w 428"/>
                <a:gd name="T5" fmla="*/ 427 h 431"/>
                <a:gd name="T6" fmla="*/ 293 w 428"/>
                <a:gd name="T7" fmla="*/ 430 h 431"/>
                <a:gd name="T8" fmla="*/ 278 w 428"/>
                <a:gd name="T9" fmla="*/ 431 h 431"/>
                <a:gd name="T10" fmla="*/ 263 w 428"/>
                <a:gd name="T11" fmla="*/ 431 h 431"/>
                <a:gd name="T12" fmla="*/ 247 w 428"/>
                <a:gd name="T13" fmla="*/ 429 h 431"/>
                <a:gd name="T14" fmla="*/ 230 w 428"/>
                <a:gd name="T15" fmla="*/ 425 h 431"/>
                <a:gd name="T16" fmla="*/ 214 w 428"/>
                <a:gd name="T17" fmla="*/ 420 h 431"/>
                <a:gd name="T18" fmla="*/ 188 w 428"/>
                <a:gd name="T19" fmla="*/ 409 h 431"/>
                <a:gd name="T20" fmla="*/ 162 w 428"/>
                <a:gd name="T21" fmla="*/ 394 h 431"/>
                <a:gd name="T22" fmla="*/ 137 w 428"/>
                <a:gd name="T23" fmla="*/ 375 h 431"/>
                <a:gd name="T24" fmla="*/ 114 w 428"/>
                <a:gd name="T25" fmla="*/ 355 h 431"/>
                <a:gd name="T26" fmla="*/ 91 w 428"/>
                <a:gd name="T27" fmla="*/ 331 h 431"/>
                <a:gd name="T28" fmla="*/ 72 w 428"/>
                <a:gd name="T29" fmla="*/ 304 h 431"/>
                <a:gd name="T30" fmla="*/ 52 w 428"/>
                <a:gd name="T31" fmla="*/ 275 h 431"/>
                <a:gd name="T32" fmla="*/ 37 w 428"/>
                <a:gd name="T33" fmla="*/ 245 h 431"/>
                <a:gd name="T34" fmla="*/ 35 w 428"/>
                <a:gd name="T35" fmla="*/ 242 h 431"/>
                <a:gd name="T36" fmla="*/ 32 w 428"/>
                <a:gd name="T37" fmla="*/ 235 h 431"/>
                <a:gd name="T38" fmla="*/ 27 w 428"/>
                <a:gd name="T39" fmla="*/ 224 h 431"/>
                <a:gd name="T40" fmla="*/ 21 w 428"/>
                <a:gd name="T41" fmla="*/ 212 h 431"/>
                <a:gd name="T42" fmla="*/ 15 w 428"/>
                <a:gd name="T43" fmla="*/ 200 h 431"/>
                <a:gd name="T44" fmla="*/ 9 w 428"/>
                <a:gd name="T45" fmla="*/ 187 h 431"/>
                <a:gd name="T46" fmla="*/ 4 w 428"/>
                <a:gd name="T47" fmla="*/ 176 h 431"/>
                <a:gd name="T48" fmla="*/ 0 w 428"/>
                <a:gd name="T49" fmla="*/ 168 h 431"/>
                <a:gd name="T50" fmla="*/ 356 w 428"/>
                <a:gd name="T51" fmla="*/ 0 h 431"/>
                <a:gd name="T52" fmla="*/ 391 w 428"/>
                <a:gd name="T53" fmla="*/ 75 h 431"/>
                <a:gd name="T54" fmla="*/ 412 w 428"/>
                <a:gd name="T55" fmla="*/ 128 h 431"/>
                <a:gd name="T56" fmla="*/ 425 w 428"/>
                <a:gd name="T57" fmla="*/ 183 h 431"/>
                <a:gd name="T58" fmla="*/ 428 w 428"/>
                <a:gd name="T59" fmla="*/ 234 h 431"/>
                <a:gd name="T60" fmla="*/ 426 w 428"/>
                <a:gd name="T61" fmla="*/ 282 h 431"/>
                <a:gd name="T62" fmla="*/ 414 w 428"/>
                <a:gd name="T63" fmla="*/ 326 h 431"/>
                <a:gd name="T64" fmla="*/ 396 w 428"/>
                <a:gd name="T65" fmla="*/ 365 h 431"/>
                <a:gd name="T66" fmla="*/ 369 w 428"/>
                <a:gd name="T67" fmla="*/ 395 h 431"/>
                <a:gd name="T68" fmla="*/ 337 w 428"/>
                <a:gd name="T69" fmla="*/ 418 h 4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28"/>
                <a:gd name="T106" fmla="*/ 0 h 431"/>
                <a:gd name="T107" fmla="*/ 428 w 428"/>
                <a:gd name="T108" fmla="*/ 431 h 43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28" h="431">
                  <a:moveTo>
                    <a:pt x="337" y="418"/>
                  </a:moveTo>
                  <a:lnTo>
                    <a:pt x="323" y="424"/>
                  </a:lnTo>
                  <a:lnTo>
                    <a:pt x="309" y="427"/>
                  </a:lnTo>
                  <a:lnTo>
                    <a:pt x="293" y="430"/>
                  </a:lnTo>
                  <a:lnTo>
                    <a:pt x="278" y="431"/>
                  </a:lnTo>
                  <a:lnTo>
                    <a:pt x="263" y="431"/>
                  </a:lnTo>
                  <a:lnTo>
                    <a:pt x="247" y="429"/>
                  </a:lnTo>
                  <a:lnTo>
                    <a:pt x="230" y="425"/>
                  </a:lnTo>
                  <a:lnTo>
                    <a:pt x="214" y="420"/>
                  </a:lnTo>
                  <a:lnTo>
                    <a:pt x="188" y="409"/>
                  </a:lnTo>
                  <a:lnTo>
                    <a:pt x="162" y="394"/>
                  </a:lnTo>
                  <a:lnTo>
                    <a:pt x="137" y="375"/>
                  </a:lnTo>
                  <a:lnTo>
                    <a:pt x="114" y="355"/>
                  </a:lnTo>
                  <a:lnTo>
                    <a:pt x="91" y="331"/>
                  </a:lnTo>
                  <a:lnTo>
                    <a:pt x="72" y="304"/>
                  </a:lnTo>
                  <a:lnTo>
                    <a:pt x="52" y="275"/>
                  </a:lnTo>
                  <a:lnTo>
                    <a:pt x="37" y="245"/>
                  </a:lnTo>
                  <a:lnTo>
                    <a:pt x="35" y="242"/>
                  </a:lnTo>
                  <a:lnTo>
                    <a:pt x="32" y="235"/>
                  </a:lnTo>
                  <a:lnTo>
                    <a:pt x="27" y="224"/>
                  </a:lnTo>
                  <a:lnTo>
                    <a:pt x="21" y="212"/>
                  </a:lnTo>
                  <a:lnTo>
                    <a:pt x="15" y="200"/>
                  </a:lnTo>
                  <a:lnTo>
                    <a:pt x="9" y="187"/>
                  </a:lnTo>
                  <a:lnTo>
                    <a:pt x="4" y="176"/>
                  </a:lnTo>
                  <a:lnTo>
                    <a:pt x="0" y="168"/>
                  </a:lnTo>
                  <a:lnTo>
                    <a:pt x="356" y="0"/>
                  </a:lnTo>
                  <a:lnTo>
                    <a:pt x="391" y="75"/>
                  </a:lnTo>
                  <a:lnTo>
                    <a:pt x="412" y="128"/>
                  </a:lnTo>
                  <a:lnTo>
                    <a:pt x="425" y="183"/>
                  </a:lnTo>
                  <a:lnTo>
                    <a:pt x="428" y="234"/>
                  </a:lnTo>
                  <a:lnTo>
                    <a:pt x="426" y="282"/>
                  </a:lnTo>
                  <a:lnTo>
                    <a:pt x="414" y="326"/>
                  </a:lnTo>
                  <a:lnTo>
                    <a:pt x="396" y="365"/>
                  </a:lnTo>
                  <a:lnTo>
                    <a:pt x="369" y="395"/>
                  </a:lnTo>
                  <a:lnTo>
                    <a:pt x="337" y="418"/>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72" name="Freeform 103"/>
            <p:cNvSpPr>
              <a:spLocks/>
            </p:cNvSpPr>
            <p:nvPr/>
          </p:nvSpPr>
          <p:spPr bwMode="auto">
            <a:xfrm>
              <a:off x="2027932" y="1964829"/>
              <a:ext cx="698450" cy="831949"/>
            </a:xfrm>
            <a:custGeom>
              <a:avLst/>
              <a:gdLst>
                <a:gd name="T0" fmla="*/ 237 w 361"/>
                <a:gd name="T1" fmla="*/ 425 h 430"/>
                <a:gd name="T2" fmla="*/ 211 w 361"/>
                <a:gd name="T3" fmla="*/ 414 h 430"/>
                <a:gd name="T4" fmla="*/ 185 w 361"/>
                <a:gd name="T5" fmla="*/ 398 h 430"/>
                <a:gd name="T6" fmla="*/ 160 w 361"/>
                <a:gd name="T7" fmla="*/ 380 h 430"/>
                <a:gd name="T8" fmla="*/ 137 w 361"/>
                <a:gd name="T9" fmla="*/ 360 h 430"/>
                <a:gd name="T10" fmla="*/ 114 w 361"/>
                <a:gd name="T11" fmla="*/ 335 h 430"/>
                <a:gd name="T12" fmla="*/ 95 w 361"/>
                <a:gd name="T13" fmla="*/ 309 h 430"/>
                <a:gd name="T14" fmla="*/ 75 w 361"/>
                <a:gd name="T15" fmla="*/ 280 h 430"/>
                <a:gd name="T16" fmla="*/ 60 w 361"/>
                <a:gd name="T17" fmla="*/ 250 h 430"/>
                <a:gd name="T18" fmla="*/ 58 w 361"/>
                <a:gd name="T19" fmla="*/ 247 h 430"/>
                <a:gd name="T20" fmla="*/ 55 w 361"/>
                <a:gd name="T21" fmla="*/ 240 h 430"/>
                <a:gd name="T22" fmla="*/ 50 w 361"/>
                <a:gd name="T23" fmla="*/ 229 h 430"/>
                <a:gd name="T24" fmla="*/ 44 w 361"/>
                <a:gd name="T25" fmla="*/ 217 h 430"/>
                <a:gd name="T26" fmla="*/ 38 w 361"/>
                <a:gd name="T27" fmla="*/ 204 h 430"/>
                <a:gd name="T28" fmla="*/ 32 w 361"/>
                <a:gd name="T29" fmla="*/ 191 h 430"/>
                <a:gd name="T30" fmla="*/ 27 w 361"/>
                <a:gd name="T31" fmla="*/ 181 h 430"/>
                <a:gd name="T32" fmla="*/ 23 w 361"/>
                <a:gd name="T33" fmla="*/ 173 h 430"/>
                <a:gd name="T34" fmla="*/ 361 w 361"/>
                <a:gd name="T35" fmla="*/ 12 h 430"/>
                <a:gd name="T36" fmla="*/ 356 w 361"/>
                <a:gd name="T37" fmla="*/ 0 h 430"/>
                <a:gd name="T38" fmla="*/ 0 w 361"/>
                <a:gd name="T39" fmla="*/ 168 h 430"/>
                <a:gd name="T40" fmla="*/ 4 w 361"/>
                <a:gd name="T41" fmla="*/ 176 h 430"/>
                <a:gd name="T42" fmla="*/ 9 w 361"/>
                <a:gd name="T43" fmla="*/ 187 h 430"/>
                <a:gd name="T44" fmla="*/ 15 w 361"/>
                <a:gd name="T45" fmla="*/ 200 h 430"/>
                <a:gd name="T46" fmla="*/ 21 w 361"/>
                <a:gd name="T47" fmla="*/ 212 h 430"/>
                <a:gd name="T48" fmla="*/ 27 w 361"/>
                <a:gd name="T49" fmla="*/ 224 h 430"/>
                <a:gd name="T50" fmla="*/ 32 w 361"/>
                <a:gd name="T51" fmla="*/ 235 h 430"/>
                <a:gd name="T52" fmla="*/ 35 w 361"/>
                <a:gd name="T53" fmla="*/ 242 h 430"/>
                <a:gd name="T54" fmla="*/ 37 w 361"/>
                <a:gd name="T55" fmla="*/ 245 h 430"/>
                <a:gd name="T56" fmla="*/ 52 w 361"/>
                <a:gd name="T57" fmla="*/ 275 h 430"/>
                <a:gd name="T58" fmla="*/ 72 w 361"/>
                <a:gd name="T59" fmla="*/ 304 h 430"/>
                <a:gd name="T60" fmla="*/ 91 w 361"/>
                <a:gd name="T61" fmla="*/ 331 h 430"/>
                <a:gd name="T62" fmla="*/ 114 w 361"/>
                <a:gd name="T63" fmla="*/ 355 h 430"/>
                <a:gd name="T64" fmla="*/ 137 w 361"/>
                <a:gd name="T65" fmla="*/ 375 h 430"/>
                <a:gd name="T66" fmla="*/ 162 w 361"/>
                <a:gd name="T67" fmla="*/ 394 h 430"/>
                <a:gd name="T68" fmla="*/ 188 w 361"/>
                <a:gd name="T69" fmla="*/ 409 h 430"/>
                <a:gd name="T70" fmla="*/ 214 w 361"/>
                <a:gd name="T71" fmla="*/ 420 h 430"/>
                <a:gd name="T72" fmla="*/ 219 w 361"/>
                <a:gd name="T73" fmla="*/ 421 h 430"/>
                <a:gd name="T74" fmla="*/ 225 w 361"/>
                <a:gd name="T75" fmla="*/ 424 h 430"/>
                <a:gd name="T76" fmla="*/ 230 w 361"/>
                <a:gd name="T77" fmla="*/ 425 h 430"/>
                <a:gd name="T78" fmla="*/ 236 w 361"/>
                <a:gd name="T79" fmla="*/ 426 h 430"/>
                <a:gd name="T80" fmla="*/ 241 w 361"/>
                <a:gd name="T81" fmla="*/ 427 h 430"/>
                <a:gd name="T82" fmla="*/ 246 w 361"/>
                <a:gd name="T83" fmla="*/ 429 h 430"/>
                <a:gd name="T84" fmla="*/ 252 w 361"/>
                <a:gd name="T85" fmla="*/ 430 h 430"/>
                <a:gd name="T86" fmla="*/ 257 w 361"/>
                <a:gd name="T87" fmla="*/ 430 h 430"/>
                <a:gd name="T88" fmla="*/ 252 w 361"/>
                <a:gd name="T89" fmla="*/ 429 h 430"/>
                <a:gd name="T90" fmla="*/ 247 w 361"/>
                <a:gd name="T91" fmla="*/ 427 h 430"/>
                <a:gd name="T92" fmla="*/ 242 w 361"/>
                <a:gd name="T93" fmla="*/ 426 h 430"/>
                <a:gd name="T94" fmla="*/ 237 w 361"/>
                <a:gd name="T95" fmla="*/ 425 h 43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61"/>
                <a:gd name="T145" fmla="*/ 0 h 430"/>
                <a:gd name="T146" fmla="*/ 361 w 361"/>
                <a:gd name="T147" fmla="*/ 430 h 43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61" h="430">
                  <a:moveTo>
                    <a:pt x="237" y="425"/>
                  </a:moveTo>
                  <a:lnTo>
                    <a:pt x="211" y="414"/>
                  </a:lnTo>
                  <a:lnTo>
                    <a:pt x="185" y="398"/>
                  </a:lnTo>
                  <a:lnTo>
                    <a:pt x="160" y="380"/>
                  </a:lnTo>
                  <a:lnTo>
                    <a:pt x="137" y="360"/>
                  </a:lnTo>
                  <a:lnTo>
                    <a:pt x="114" y="335"/>
                  </a:lnTo>
                  <a:lnTo>
                    <a:pt x="95" y="309"/>
                  </a:lnTo>
                  <a:lnTo>
                    <a:pt x="75" y="280"/>
                  </a:lnTo>
                  <a:lnTo>
                    <a:pt x="60" y="250"/>
                  </a:lnTo>
                  <a:lnTo>
                    <a:pt x="58" y="247"/>
                  </a:lnTo>
                  <a:lnTo>
                    <a:pt x="55" y="240"/>
                  </a:lnTo>
                  <a:lnTo>
                    <a:pt x="50" y="229"/>
                  </a:lnTo>
                  <a:lnTo>
                    <a:pt x="44" y="217"/>
                  </a:lnTo>
                  <a:lnTo>
                    <a:pt x="38" y="204"/>
                  </a:lnTo>
                  <a:lnTo>
                    <a:pt x="32" y="191"/>
                  </a:lnTo>
                  <a:lnTo>
                    <a:pt x="27" y="181"/>
                  </a:lnTo>
                  <a:lnTo>
                    <a:pt x="23" y="173"/>
                  </a:lnTo>
                  <a:lnTo>
                    <a:pt x="361" y="12"/>
                  </a:lnTo>
                  <a:lnTo>
                    <a:pt x="356" y="0"/>
                  </a:lnTo>
                  <a:lnTo>
                    <a:pt x="0" y="168"/>
                  </a:lnTo>
                  <a:lnTo>
                    <a:pt x="4" y="176"/>
                  </a:lnTo>
                  <a:lnTo>
                    <a:pt x="9" y="187"/>
                  </a:lnTo>
                  <a:lnTo>
                    <a:pt x="15" y="200"/>
                  </a:lnTo>
                  <a:lnTo>
                    <a:pt x="21" y="212"/>
                  </a:lnTo>
                  <a:lnTo>
                    <a:pt x="27" y="224"/>
                  </a:lnTo>
                  <a:lnTo>
                    <a:pt x="32" y="235"/>
                  </a:lnTo>
                  <a:lnTo>
                    <a:pt x="35" y="242"/>
                  </a:lnTo>
                  <a:lnTo>
                    <a:pt x="37" y="245"/>
                  </a:lnTo>
                  <a:lnTo>
                    <a:pt x="52" y="275"/>
                  </a:lnTo>
                  <a:lnTo>
                    <a:pt x="72" y="304"/>
                  </a:lnTo>
                  <a:lnTo>
                    <a:pt x="91" y="331"/>
                  </a:lnTo>
                  <a:lnTo>
                    <a:pt x="114" y="355"/>
                  </a:lnTo>
                  <a:lnTo>
                    <a:pt x="137" y="375"/>
                  </a:lnTo>
                  <a:lnTo>
                    <a:pt x="162" y="394"/>
                  </a:lnTo>
                  <a:lnTo>
                    <a:pt x="188" y="409"/>
                  </a:lnTo>
                  <a:lnTo>
                    <a:pt x="214" y="420"/>
                  </a:lnTo>
                  <a:lnTo>
                    <a:pt x="219" y="421"/>
                  </a:lnTo>
                  <a:lnTo>
                    <a:pt x="225" y="424"/>
                  </a:lnTo>
                  <a:lnTo>
                    <a:pt x="230" y="425"/>
                  </a:lnTo>
                  <a:lnTo>
                    <a:pt x="236" y="426"/>
                  </a:lnTo>
                  <a:lnTo>
                    <a:pt x="241" y="427"/>
                  </a:lnTo>
                  <a:lnTo>
                    <a:pt x="246" y="429"/>
                  </a:lnTo>
                  <a:lnTo>
                    <a:pt x="252" y="430"/>
                  </a:lnTo>
                  <a:lnTo>
                    <a:pt x="257" y="430"/>
                  </a:lnTo>
                  <a:lnTo>
                    <a:pt x="252" y="429"/>
                  </a:lnTo>
                  <a:lnTo>
                    <a:pt x="247" y="427"/>
                  </a:lnTo>
                  <a:lnTo>
                    <a:pt x="242" y="426"/>
                  </a:lnTo>
                  <a:lnTo>
                    <a:pt x="237" y="425"/>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73" name="Freeform 104"/>
            <p:cNvSpPr>
              <a:spLocks/>
            </p:cNvSpPr>
            <p:nvPr/>
          </p:nvSpPr>
          <p:spPr bwMode="auto">
            <a:xfrm>
              <a:off x="2749600" y="1885504"/>
              <a:ext cx="270867" cy="826145"/>
            </a:xfrm>
            <a:custGeom>
              <a:avLst/>
              <a:gdLst>
                <a:gd name="T0" fmla="*/ 126 w 140"/>
                <a:gd name="T1" fmla="*/ 324 h 427"/>
                <a:gd name="T2" fmla="*/ 120 w 140"/>
                <a:gd name="T3" fmla="*/ 340 h 427"/>
                <a:gd name="T4" fmla="*/ 112 w 140"/>
                <a:gd name="T5" fmla="*/ 356 h 427"/>
                <a:gd name="T6" fmla="*/ 104 w 140"/>
                <a:gd name="T7" fmla="*/ 369 h 427"/>
                <a:gd name="T8" fmla="*/ 94 w 140"/>
                <a:gd name="T9" fmla="*/ 383 h 427"/>
                <a:gd name="T10" fmla="*/ 83 w 140"/>
                <a:gd name="T11" fmla="*/ 393 h 427"/>
                <a:gd name="T12" fmla="*/ 72 w 140"/>
                <a:gd name="T13" fmla="*/ 403 h 427"/>
                <a:gd name="T14" fmla="*/ 60 w 140"/>
                <a:gd name="T15" fmla="*/ 412 h 427"/>
                <a:gd name="T16" fmla="*/ 47 w 140"/>
                <a:gd name="T17" fmla="*/ 419 h 427"/>
                <a:gd name="T18" fmla="*/ 43 w 140"/>
                <a:gd name="T19" fmla="*/ 421 h 427"/>
                <a:gd name="T20" fmla="*/ 39 w 140"/>
                <a:gd name="T21" fmla="*/ 422 h 427"/>
                <a:gd name="T22" fmla="*/ 35 w 140"/>
                <a:gd name="T23" fmla="*/ 425 h 427"/>
                <a:gd name="T24" fmla="*/ 30 w 140"/>
                <a:gd name="T25" fmla="*/ 427 h 427"/>
                <a:gd name="T26" fmla="*/ 49 w 140"/>
                <a:gd name="T27" fmla="*/ 397 h 427"/>
                <a:gd name="T28" fmla="*/ 63 w 140"/>
                <a:gd name="T29" fmla="*/ 363 h 427"/>
                <a:gd name="T30" fmla="*/ 72 w 140"/>
                <a:gd name="T31" fmla="*/ 326 h 427"/>
                <a:gd name="T32" fmla="*/ 76 w 140"/>
                <a:gd name="T33" fmla="*/ 284 h 427"/>
                <a:gd name="T34" fmla="*/ 74 w 140"/>
                <a:gd name="T35" fmla="*/ 242 h 427"/>
                <a:gd name="T36" fmla="*/ 68 w 140"/>
                <a:gd name="T37" fmla="*/ 197 h 427"/>
                <a:gd name="T38" fmla="*/ 54 w 140"/>
                <a:gd name="T39" fmla="*/ 153 h 427"/>
                <a:gd name="T40" fmla="*/ 36 w 140"/>
                <a:gd name="T41" fmla="*/ 108 h 427"/>
                <a:gd name="T42" fmla="*/ 0 w 140"/>
                <a:gd name="T43" fmla="*/ 31 h 427"/>
                <a:gd name="T44" fmla="*/ 66 w 140"/>
                <a:gd name="T45" fmla="*/ 0 h 427"/>
                <a:gd name="T46" fmla="*/ 103 w 140"/>
                <a:gd name="T47" fmla="*/ 76 h 427"/>
                <a:gd name="T48" fmla="*/ 116 w 140"/>
                <a:gd name="T49" fmla="*/ 108 h 427"/>
                <a:gd name="T50" fmla="*/ 127 w 140"/>
                <a:gd name="T51" fmla="*/ 140 h 427"/>
                <a:gd name="T52" fmla="*/ 134 w 140"/>
                <a:gd name="T53" fmla="*/ 173 h 427"/>
                <a:gd name="T54" fmla="*/ 139 w 140"/>
                <a:gd name="T55" fmla="*/ 205 h 427"/>
                <a:gd name="T56" fmla="*/ 140 w 140"/>
                <a:gd name="T57" fmla="*/ 236 h 427"/>
                <a:gd name="T58" fmla="*/ 139 w 140"/>
                <a:gd name="T59" fmla="*/ 268 h 427"/>
                <a:gd name="T60" fmla="*/ 134 w 140"/>
                <a:gd name="T61" fmla="*/ 297 h 427"/>
                <a:gd name="T62" fmla="*/ 126 w 140"/>
                <a:gd name="T63" fmla="*/ 324 h 42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0"/>
                <a:gd name="T97" fmla="*/ 0 h 427"/>
                <a:gd name="T98" fmla="*/ 140 w 140"/>
                <a:gd name="T99" fmla="*/ 427 h 42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0" h="427">
                  <a:moveTo>
                    <a:pt x="126" y="324"/>
                  </a:moveTo>
                  <a:lnTo>
                    <a:pt x="120" y="340"/>
                  </a:lnTo>
                  <a:lnTo>
                    <a:pt x="112" y="356"/>
                  </a:lnTo>
                  <a:lnTo>
                    <a:pt x="104" y="369"/>
                  </a:lnTo>
                  <a:lnTo>
                    <a:pt x="94" y="383"/>
                  </a:lnTo>
                  <a:lnTo>
                    <a:pt x="83" y="393"/>
                  </a:lnTo>
                  <a:lnTo>
                    <a:pt x="72" y="403"/>
                  </a:lnTo>
                  <a:lnTo>
                    <a:pt x="60" y="412"/>
                  </a:lnTo>
                  <a:lnTo>
                    <a:pt x="47" y="419"/>
                  </a:lnTo>
                  <a:lnTo>
                    <a:pt x="43" y="421"/>
                  </a:lnTo>
                  <a:lnTo>
                    <a:pt x="39" y="422"/>
                  </a:lnTo>
                  <a:lnTo>
                    <a:pt x="35" y="425"/>
                  </a:lnTo>
                  <a:lnTo>
                    <a:pt x="30" y="427"/>
                  </a:lnTo>
                  <a:lnTo>
                    <a:pt x="49" y="397"/>
                  </a:lnTo>
                  <a:lnTo>
                    <a:pt x="63" y="363"/>
                  </a:lnTo>
                  <a:lnTo>
                    <a:pt x="72" y="326"/>
                  </a:lnTo>
                  <a:lnTo>
                    <a:pt x="76" y="284"/>
                  </a:lnTo>
                  <a:lnTo>
                    <a:pt x="74" y="242"/>
                  </a:lnTo>
                  <a:lnTo>
                    <a:pt x="68" y="197"/>
                  </a:lnTo>
                  <a:lnTo>
                    <a:pt x="54" y="153"/>
                  </a:lnTo>
                  <a:lnTo>
                    <a:pt x="36" y="108"/>
                  </a:lnTo>
                  <a:lnTo>
                    <a:pt x="0" y="31"/>
                  </a:lnTo>
                  <a:lnTo>
                    <a:pt x="66" y="0"/>
                  </a:lnTo>
                  <a:lnTo>
                    <a:pt x="103" y="76"/>
                  </a:lnTo>
                  <a:lnTo>
                    <a:pt x="116" y="108"/>
                  </a:lnTo>
                  <a:lnTo>
                    <a:pt x="127" y="140"/>
                  </a:lnTo>
                  <a:lnTo>
                    <a:pt x="134" y="173"/>
                  </a:lnTo>
                  <a:lnTo>
                    <a:pt x="139" y="205"/>
                  </a:lnTo>
                  <a:lnTo>
                    <a:pt x="140" y="236"/>
                  </a:lnTo>
                  <a:lnTo>
                    <a:pt x="139" y="268"/>
                  </a:lnTo>
                  <a:lnTo>
                    <a:pt x="134" y="297"/>
                  </a:lnTo>
                  <a:lnTo>
                    <a:pt x="126" y="324"/>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74" name="Freeform 105"/>
            <p:cNvSpPr>
              <a:spLocks/>
            </p:cNvSpPr>
            <p:nvPr/>
          </p:nvSpPr>
          <p:spPr bwMode="auto">
            <a:xfrm>
              <a:off x="2391668" y="2229892"/>
              <a:ext cx="263128" cy="359866"/>
            </a:xfrm>
            <a:custGeom>
              <a:avLst/>
              <a:gdLst>
                <a:gd name="T0" fmla="*/ 136 w 136"/>
                <a:gd name="T1" fmla="*/ 150 h 186"/>
                <a:gd name="T2" fmla="*/ 77 w 136"/>
                <a:gd name="T3" fmla="*/ 69 h 186"/>
                <a:gd name="T4" fmla="*/ 82 w 136"/>
                <a:gd name="T5" fmla="*/ 59 h 186"/>
                <a:gd name="T6" fmla="*/ 86 w 136"/>
                <a:gd name="T7" fmla="*/ 48 h 186"/>
                <a:gd name="T8" fmla="*/ 84 w 136"/>
                <a:gd name="T9" fmla="*/ 37 h 186"/>
                <a:gd name="T10" fmla="*/ 82 w 136"/>
                <a:gd name="T11" fmla="*/ 27 h 186"/>
                <a:gd name="T12" fmla="*/ 77 w 136"/>
                <a:gd name="T13" fmla="*/ 19 h 186"/>
                <a:gd name="T14" fmla="*/ 72 w 136"/>
                <a:gd name="T15" fmla="*/ 12 h 186"/>
                <a:gd name="T16" fmla="*/ 66 w 136"/>
                <a:gd name="T17" fmla="*/ 7 h 186"/>
                <a:gd name="T18" fmla="*/ 59 w 136"/>
                <a:gd name="T19" fmla="*/ 4 h 186"/>
                <a:gd name="T20" fmla="*/ 51 w 136"/>
                <a:gd name="T21" fmla="*/ 1 h 186"/>
                <a:gd name="T22" fmla="*/ 43 w 136"/>
                <a:gd name="T23" fmla="*/ 0 h 186"/>
                <a:gd name="T24" fmla="*/ 35 w 136"/>
                <a:gd name="T25" fmla="*/ 1 h 186"/>
                <a:gd name="T26" fmla="*/ 26 w 136"/>
                <a:gd name="T27" fmla="*/ 4 h 186"/>
                <a:gd name="T28" fmla="*/ 12 w 136"/>
                <a:gd name="T29" fmla="*/ 13 h 186"/>
                <a:gd name="T30" fmla="*/ 2 w 136"/>
                <a:gd name="T31" fmla="*/ 28 h 186"/>
                <a:gd name="T32" fmla="*/ 0 w 136"/>
                <a:gd name="T33" fmla="*/ 44 h 186"/>
                <a:gd name="T34" fmla="*/ 2 w 136"/>
                <a:gd name="T35" fmla="*/ 60 h 186"/>
                <a:gd name="T36" fmla="*/ 8 w 136"/>
                <a:gd name="T37" fmla="*/ 70 h 186"/>
                <a:gd name="T38" fmla="*/ 15 w 136"/>
                <a:gd name="T39" fmla="*/ 77 h 186"/>
                <a:gd name="T40" fmla="*/ 25 w 136"/>
                <a:gd name="T41" fmla="*/ 82 h 186"/>
                <a:gd name="T42" fmla="*/ 35 w 136"/>
                <a:gd name="T43" fmla="*/ 86 h 186"/>
                <a:gd name="T44" fmla="*/ 52 w 136"/>
                <a:gd name="T45" fmla="*/ 186 h 186"/>
                <a:gd name="T46" fmla="*/ 136 w 136"/>
                <a:gd name="T47" fmla="*/ 150 h 18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6"/>
                <a:gd name="T73" fmla="*/ 0 h 186"/>
                <a:gd name="T74" fmla="*/ 136 w 136"/>
                <a:gd name="T75" fmla="*/ 186 h 18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6" h="186">
                  <a:moveTo>
                    <a:pt x="136" y="150"/>
                  </a:moveTo>
                  <a:lnTo>
                    <a:pt x="77" y="69"/>
                  </a:lnTo>
                  <a:lnTo>
                    <a:pt x="82" y="59"/>
                  </a:lnTo>
                  <a:lnTo>
                    <a:pt x="86" y="48"/>
                  </a:lnTo>
                  <a:lnTo>
                    <a:pt x="84" y="37"/>
                  </a:lnTo>
                  <a:lnTo>
                    <a:pt x="82" y="27"/>
                  </a:lnTo>
                  <a:lnTo>
                    <a:pt x="77" y="19"/>
                  </a:lnTo>
                  <a:lnTo>
                    <a:pt x="72" y="12"/>
                  </a:lnTo>
                  <a:lnTo>
                    <a:pt x="66" y="7"/>
                  </a:lnTo>
                  <a:lnTo>
                    <a:pt x="59" y="4"/>
                  </a:lnTo>
                  <a:lnTo>
                    <a:pt x="51" y="1"/>
                  </a:lnTo>
                  <a:lnTo>
                    <a:pt x="43" y="0"/>
                  </a:lnTo>
                  <a:lnTo>
                    <a:pt x="35" y="1"/>
                  </a:lnTo>
                  <a:lnTo>
                    <a:pt x="26" y="4"/>
                  </a:lnTo>
                  <a:lnTo>
                    <a:pt x="12" y="13"/>
                  </a:lnTo>
                  <a:lnTo>
                    <a:pt x="2" y="28"/>
                  </a:lnTo>
                  <a:lnTo>
                    <a:pt x="0" y="44"/>
                  </a:lnTo>
                  <a:lnTo>
                    <a:pt x="2" y="60"/>
                  </a:lnTo>
                  <a:lnTo>
                    <a:pt x="8" y="70"/>
                  </a:lnTo>
                  <a:lnTo>
                    <a:pt x="15" y="77"/>
                  </a:lnTo>
                  <a:lnTo>
                    <a:pt x="25" y="82"/>
                  </a:lnTo>
                  <a:lnTo>
                    <a:pt x="35" y="86"/>
                  </a:lnTo>
                  <a:lnTo>
                    <a:pt x="52" y="186"/>
                  </a:lnTo>
                  <a:lnTo>
                    <a:pt x="136" y="1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grpSp>
      <p:grpSp>
        <p:nvGrpSpPr>
          <p:cNvPr id="5" name="Group 705"/>
          <p:cNvGrpSpPr>
            <a:grpSpLocks/>
          </p:cNvGrpSpPr>
          <p:nvPr/>
        </p:nvGrpSpPr>
        <p:grpSpPr bwMode="auto">
          <a:xfrm>
            <a:off x="2451101" y="1511300"/>
            <a:ext cx="3616325" cy="2971800"/>
            <a:chOff x="334963" y="2640013"/>
            <a:chExt cx="3094037" cy="2541587"/>
          </a:xfrm>
        </p:grpSpPr>
        <p:sp>
          <p:nvSpPr>
            <p:cNvPr id="18011" name="AutoShape 3"/>
            <p:cNvSpPr>
              <a:spLocks noChangeAspect="1" noChangeArrowheads="1" noTextEdit="1"/>
            </p:cNvSpPr>
            <p:nvPr/>
          </p:nvSpPr>
          <p:spPr bwMode="auto">
            <a:xfrm>
              <a:off x="334963" y="2640013"/>
              <a:ext cx="3094037" cy="254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grpSp>
          <p:nvGrpSpPr>
            <p:cNvPr id="18012" name="Group 205"/>
            <p:cNvGrpSpPr>
              <a:grpSpLocks/>
            </p:cNvGrpSpPr>
            <p:nvPr/>
          </p:nvGrpSpPr>
          <p:grpSpPr bwMode="auto">
            <a:xfrm>
              <a:off x="344488" y="2649538"/>
              <a:ext cx="3074987" cy="2522537"/>
              <a:chOff x="217" y="1669"/>
              <a:chExt cx="1937" cy="1589"/>
            </a:xfrm>
          </p:grpSpPr>
          <p:sp>
            <p:nvSpPr>
              <p:cNvPr id="18357" name="Freeform 5"/>
              <p:cNvSpPr>
                <a:spLocks/>
              </p:cNvSpPr>
              <p:nvPr/>
            </p:nvSpPr>
            <p:spPr bwMode="auto">
              <a:xfrm>
                <a:off x="217" y="1669"/>
                <a:ext cx="1937" cy="1589"/>
              </a:xfrm>
              <a:custGeom>
                <a:avLst/>
                <a:gdLst>
                  <a:gd name="T0" fmla="*/ 1934 w 1937"/>
                  <a:gd name="T1" fmla="*/ 1244 h 1589"/>
                  <a:gd name="T2" fmla="*/ 1930 w 1937"/>
                  <a:gd name="T3" fmla="*/ 1234 h 1589"/>
                  <a:gd name="T4" fmla="*/ 1918 w 1937"/>
                  <a:gd name="T5" fmla="*/ 1222 h 1589"/>
                  <a:gd name="T6" fmla="*/ 1899 w 1937"/>
                  <a:gd name="T7" fmla="*/ 1212 h 1589"/>
                  <a:gd name="T8" fmla="*/ 1883 w 1937"/>
                  <a:gd name="T9" fmla="*/ 1209 h 1589"/>
                  <a:gd name="T10" fmla="*/ 1082 w 1937"/>
                  <a:gd name="T11" fmla="*/ 978 h 1589"/>
                  <a:gd name="T12" fmla="*/ 1051 w 1937"/>
                  <a:gd name="T13" fmla="*/ 557 h 1589"/>
                  <a:gd name="T14" fmla="*/ 1022 w 1937"/>
                  <a:gd name="T15" fmla="*/ 162 h 1589"/>
                  <a:gd name="T16" fmla="*/ 1013 w 1937"/>
                  <a:gd name="T17" fmla="*/ 133 h 1589"/>
                  <a:gd name="T18" fmla="*/ 987 w 1937"/>
                  <a:gd name="T19" fmla="*/ 114 h 1589"/>
                  <a:gd name="T20" fmla="*/ 965 w 1937"/>
                  <a:gd name="T21" fmla="*/ 111 h 1589"/>
                  <a:gd name="T22" fmla="*/ 79 w 1937"/>
                  <a:gd name="T23" fmla="*/ 3 h 1589"/>
                  <a:gd name="T24" fmla="*/ 67 w 1937"/>
                  <a:gd name="T25" fmla="*/ 3 h 1589"/>
                  <a:gd name="T26" fmla="*/ 45 w 1937"/>
                  <a:gd name="T27" fmla="*/ 3 h 1589"/>
                  <a:gd name="T28" fmla="*/ 19 w 1937"/>
                  <a:gd name="T29" fmla="*/ 16 h 1589"/>
                  <a:gd name="T30" fmla="*/ 7 w 1937"/>
                  <a:gd name="T31" fmla="*/ 35 h 1589"/>
                  <a:gd name="T32" fmla="*/ 0 w 1937"/>
                  <a:gd name="T33" fmla="*/ 73 h 1589"/>
                  <a:gd name="T34" fmla="*/ 0 w 1937"/>
                  <a:gd name="T35" fmla="*/ 89 h 1589"/>
                  <a:gd name="T36" fmla="*/ 41 w 1937"/>
                  <a:gd name="T37" fmla="*/ 620 h 1589"/>
                  <a:gd name="T38" fmla="*/ 79 w 1937"/>
                  <a:gd name="T39" fmla="*/ 1117 h 1589"/>
                  <a:gd name="T40" fmla="*/ 83 w 1937"/>
                  <a:gd name="T41" fmla="*/ 1155 h 1589"/>
                  <a:gd name="T42" fmla="*/ 83 w 1937"/>
                  <a:gd name="T43" fmla="*/ 1168 h 1589"/>
                  <a:gd name="T44" fmla="*/ 86 w 1937"/>
                  <a:gd name="T45" fmla="*/ 1174 h 1589"/>
                  <a:gd name="T46" fmla="*/ 98 w 1937"/>
                  <a:gd name="T47" fmla="*/ 1193 h 1589"/>
                  <a:gd name="T48" fmla="*/ 124 w 1937"/>
                  <a:gd name="T49" fmla="*/ 1206 h 1589"/>
                  <a:gd name="T50" fmla="*/ 133 w 1937"/>
                  <a:gd name="T51" fmla="*/ 1209 h 1589"/>
                  <a:gd name="T52" fmla="*/ 146 w 1937"/>
                  <a:gd name="T53" fmla="*/ 1228 h 1589"/>
                  <a:gd name="T54" fmla="*/ 178 w 1937"/>
                  <a:gd name="T55" fmla="*/ 1250 h 1589"/>
                  <a:gd name="T56" fmla="*/ 190 w 1937"/>
                  <a:gd name="T57" fmla="*/ 1253 h 1589"/>
                  <a:gd name="T58" fmla="*/ 1022 w 1937"/>
                  <a:gd name="T59" fmla="*/ 1573 h 1589"/>
                  <a:gd name="T60" fmla="*/ 1101 w 1937"/>
                  <a:gd name="T61" fmla="*/ 1589 h 1589"/>
                  <a:gd name="T62" fmla="*/ 1146 w 1937"/>
                  <a:gd name="T63" fmla="*/ 1582 h 1589"/>
                  <a:gd name="T64" fmla="*/ 1177 w 1937"/>
                  <a:gd name="T65" fmla="*/ 1573 h 1589"/>
                  <a:gd name="T66" fmla="*/ 1788 w 1937"/>
                  <a:gd name="T67" fmla="*/ 1374 h 1589"/>
                  <a:gd name="T68" fmla="*/ 1854 w 1937"/>
                  <a:gd name="T69" fmla="*/ 1351 h 1589"/>
                  <a:gd name="T70" fmla="*/ 1886 w 1937"/>
                  <a:gd name="T71" fmla="*/ 1342 h 1589"/>
                  <a:gd name="T72" fmla="*/ 1918 w 1937"/>
                  <a:gd name="T73" fmla="*/ 1323 h 1589"/>
                  <a:gd name="T74" fmla="*/ 1927 w 1937"/>
                  <a:gd name="T75" fmla="*/ 1301 h 1589"/>
                  <a:gd name="T76" fmla="*/ 1934 w 1937"/>
                  <a:gd name="T77" fmla="*/ 1269 h 1589"/>
                  <a:gd name="T78" fmla="*/ 1934 w 1937"/>
                  <a:gd name="T79" fmla="*/ 1269 h 1589"/>
                  <a:gd name="T80" fmla="*/ 1934 w 1937"/>
                  <a:gd name="T81" fmla="*/ 1266 h 1589"/>
                  <a:gd name="T82" fmla="*/ 1937 w 1937"/>
                  <a:gd name="T83" fmla="*/ 1256 h 1589"/>
                  <a:gd name="T84" fmla="*/ 1937 w 1937"/>
                  <a:gd name="T85" fmla="*/ 1247 h 158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37"/>
                  <a:gd name="T130" fmla="*/ 0 h 1589"/>
                  <a:gd name="T131" fmla="*/ 1937 w 1937"/>
                  <a:gd name="T132" fmla="*/ 1589 h 158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37" h="1589">
                    <a:moveTo>
                      <a:pt x="1937" y="1247"/>
                    </a:moveTo>
                    <a:lnTo>
                      <a:pt x="1937" y="1247"/>
                    </a:lnTo>
                    <a:lnTo>
                      <a:pt x="1934" y="1244"/>
                    </a:lnTo>
                    <a:lnTo>
                      <a:pt x="1934" y="1241"/>
                    </a:lnTo>
                    <a:lnTo>
                      <a:pt x="1930" y="1234"/>
                    </a:lnTo>
                    <a:lnTo>
                      <a:pt x="1924" y="1228"/>
                    </a:lnTo>
                    <a:lnTo>
                      <a:pt x="1918" y="1222"/>
                    </a:lnTo>
                    <a:lnTo>
                      <a:pt x="1899" y="1212"/>
                    </a:lnTo>
                    <a:lnTo>
                      <a:pt x="1896" y="1212"/>
                    </a:lnTo>
                    <a:lnTo>
                      <a:pt x="1883" y="1209"/>
                    </a:lnTo>
                    <a:lnTo>
                      <a:pt x="1481" y="1092"/>
                    </a:lnTo>
                    <a:lnTo>
                      <a:pt x="1082" y="978"/>
                    </a:lnTo>
                    <a:lnTo>
                      <a:pt x="1051" y="557"/>
                    </a:lnTo>
                    <a:lnTo>
                      <a:pt x="1032" y="291"/>
                    </a:lnTo>
                    <a:lnTo>
                      <a:pt x="1022" y="162"/>
                    </a:lnTo>
                    <a:lnTo>
                      <a:pt x="1019" y="146"/>
                    </a:lnTo>
                    <a:lnTo>
                      <a:pt x="1013" y="133"/>
                    </a:lnTo>
                    <a:lnTo>
                      <a:pt x="1000" y="121"/>
                    </a:lnTo>
                    <a:lnTo>
                      <a:pt x="987" y="114"/>
                    </a:lnTo>
                    <a:lnTo>
                      <a:pt x="965" y="111"/>
                    </a:lnTo>
                    <a:lnTo>
                      <a:pt x="956" y="108"/>
                    </a:lnTo>
                    <a:lnTo>
                      <a:pt x="79" y="3"/>
                    </a:lnTo>
                    <a:lnTo>
                      <a:pt x="67" y="3"/>
                    </a:lnTo>
                    <a:lnTo>
                      <a:pt x="57" y="0"/>
                    </a:lnTo>
                    <a:lnTo>
                      <a:pt x="45" y="3"/>
                    </a:lnTo>
                    <a:lnTo>
                      <a:pt x="29" y="10"/>
                    </a:lnTo>
                    <a:lnTo>
                      <a:pt x="19" y="16"/>
                    </a:lnTo>
                    <a:lnTo>
                      <a:pt x="13" y="22"/>
                    </a:lnTo>
                    <a:lnTo>
                      <a:pt x="7" y="35"/>
                    </a:lnTo>
                    <a:lnTo>
                      <a:pt x="3" y="48"/>
                    </a:lnTo>
                    <a:lnTo>
                      <a:pt x="0" y="73"/>
                    </a:lnTo>
                    <a:lnTo>
                      <a:pt x="0" y="89"/>
                    </a:lnTo>
                    <a:lnTo>
                      <a:pt x="41" y="620"/>
                    </a:lnTo>
                    <a:lnTo>
                      <a:pt x="70" y="991"/>
                    </a:lnTo>
                    <a:lnTo>
                      <a:pt x="79" y="1117"/>
                    </a:lnTo>
                    <a:lnTo>
                      <a:pt x="83" y="1155"/>
                    </a:lnTo>
                    <a:lnTo>
                      <a:pt x="83" y="1165"/>
                    </a:lnTo>
                    <a:lnTo>
                      <a:pt x="83" y="1168"/>
                    </a:lnTo>
                    <a:lnTo>
                      <a:pt x="86" y="1174"/>
                    </a:lnTo>
                    <a:lnTo>
                      <a:pt x="89" y="1184"/>
                    </a:lnTo>
                    <a:lnTo>
                      <a:pt x="98" y="1193"/>
                    </a:lnTo>
                    <a:lnTo>
                      <a:pt x="111" y="1199"/>
                    </a:lnTo>
                    <a:lnTo>
                      <a:pt x="124" y="1206"/>
                    </a:lnTo>
                    <a:lnTo>
                      <a:pt x="133" y="1209"/>
                    </a:lnTo>
                    <a:lnTo>
                      <a:pt x="140" y="1218"/>
                    </a:lnTo>
                    <a:lnTo>
                      <a:pt x="146" y="1228"/>
                    </a:lnTo>
                    <a:lnTo>
                      <a:pt x="162" y="1241"/>
                    </a:lnTo>
                    <a:lnTo>
                      <a:pt x="178" y="1250"/>
                    </a:lnTo>
                    <a:lnTo>
                      <a:pt x="190" y="1253"/>
                    </a:lnTo>
                    <a:lnTo>
                      <a:pt x="1022" y="1573"/>
                    </a:lnTo>
                    <a:lnTo>
                      <a:pt x="1044" y="1582"/>
                    </a:lnTo>
                    <a:lnTo>
                      <a:pt x="1067" y="1586"/>
                    </a:lnTo>
                    <a:lnTo>
                      <a:pt x="1101" y="1589"/>
                    </a:lnTo>
                    <a:lnTo>
                      <a:pt x="1130" y="1586"/>
                    </a:lnTo>
                    <a:lnTo>
                      <a:pt x="1146" y="1582"/>
                    </a:lnTo>
                    <a:lnTo>
                      <a:pt x="1177" y="1573"/>
                    </a:lnTo>
                    <a:lnTo>
                      <a:pt x="1576" y="1443"/>
                    </a:lnTo>
                    <a:lnTo>
                      <a:pt x="1788" y="1374"/>
                    </a:lnTo>
                    <a:lnTo>
                      <a:pt x="1854" y="1351"/>
                    </a:lnTo>
                    <a:lnTo>
                      <a:pt x="1877" y="1345"/>
                    </a:lnTo>
                    <a:lnTo>
                      <a:pt x="1886" y="1342"/>
                    </a:lnTo>
                    <a:lnTo>
                      <a:pt x="1902" y="1332"/>
                    </a:lnTo>
                    <a:lnTo>
                      <a:pt x="1918" y="1323"/>
                    </a:lnTo>
                    <a:lnTo>
                      <a:pt x="1924" y="1310"/>
                    </a:lnTo>
                    <a:lnTo>
                      <a:pt x="1927" y="1301"/>
                    </a:lnTo>
                    <a:lnTo>
                      <a:pt x="1934" y="1269"/>
                    </a:lnTo>
                    <a:lnTo>
                      <a:pt x="1934" y="1266"/>
                    </a:lnTo>
                    <a:lnTo>
                      <a:pt x="1937" y="1260"/>
                    </a:lnTo>
                    <a:lnTo>
                      <a:pt x="1937" y="1256"/>
                    </a:lnTo>
                    <a:lnTo>
                      <a:pt x="1937" y="1253"/>
                    </a:lnTo>
                    <a:lnTo>
                      <a:pt x="1937" y="12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58" name="Freeform 6"/>
              <p:cNvSpPr>
                <a:spLocks/>
              </p:cNvSpPr>
              <p:nvPr/>
            </p:nvSpPr>
            <p:spPr bwMode="auto">
              <a:xfrm>
                <a:off x="265" y="1691"/>
                <a:ext cx="1015" cy="1168"/>
              </a:xfrm>
              <a:custGeom>
                <a:avLst/>
                <a:gdLst>
                  <a:gd name="T0" fmla="*/ 28 w 1015"/>
                  <a:gd name="T1" fmla="*/ 0 h 1168"/>
                  <a:gd name="T2" fmla="*/ 28 w 1015"/>
                  <a:gd name="T3" fmla="*/ 0 h 1168"/>
                  <a:gd name="T4" fmla="*/ 914 w 1015"/>
                  <a:gd name="T5" fmla="*/ 108 h 1168"/>
                  <a:gd name="T6" fmla="*/ 914 w 1015"/>
                  <a:gd name="T7" fmla="*/ 108 h 1168"/>
                  <a:gd name="T8" fmla="*/ 927 w 1015"/>
                  <a:gd name="T9" fmla="*/ 108 h 1168"/>
                  <a:gd name="T10" fmla="*/ 939 w 1015"/>
                  <a:gd name="T11" fmla="*/ 114 h 1168"/>
                  <a:gd name="T12" fmla="*/ 946 w 1015"/>
                  <a:gd name="T13" fmla="*/ 118 h 1168"/>
                  <a:gd name="T14" fmla="*/ 949 w 1015"/>
                  <a:gd name="T15" fmla="*/ 124 h 1168"/>
                  <a:gd name="T16" fmla="*/ 955 w 1015"/>
                  <a:gd name="T17" fmla="*/ 130 h 1168"/>
                  <a:gd name="T18" fmla="*/ 955 w 1015"/>
                  <a:gd name="T19" fmla="*/ 140 h 1168"/>
                  <a:gd name="T20" fmla="*/ 955 w 1015"/>
                  <a:gd name="T21" fmla="*/ 140 h 1168"/>
                  <a:gd name="T22" fmla="*/ 1015 w 1015"/>
                  <a:gd name="T23" fmla="*/ 978 h 1168"/>
                  <a:gd name="T24" fmla="*/ 101 w 1015"/>
                  <a:gd name="T25" fmla="*/ 1168 h 1168"/>
                  <a:gd name="T26" fmla="*/ 101 w 1015"/>
                  <a:gd name="T27" fmla="*/ 1168 h 1168"/>
                  <a:gd name="T28" fmla="*/ 98 w 1015"/>
                  <a:gd name="T29" fmla="*/ 1168 h 1168"/>
                  <a:gd name="T30" fmla="*/ 0 w 1015"/>
                  <a:gd name="T31" fmla="*/ 32 h 1168"/>
                  <a:gd name="T32" fmla="*/ 0 w 1015"/>
                  <a:gd name="T33" fmla="*/ 32 h 1168"/>
                  <a:gd name="T34" fmla="*/ 0 w 1015"/>
                  <a:gd name="T35" fmla="*/ 29 h 1168"/>
                  <a:gd name="T36" fmla="*/ 3 w 1015"/>
                  <a:gd name="T37" fmla="*/ 19 h 1168"/>
                  <a:gd name="T38" fmla="*/ 6 w 1015"/>
                  <a:gd name="T39" fmla="*/ 13 h 1168"/>
                  <a:gd name="T40" fmla="*/ 12 w 1015"/>
                  <a:gd name="T41" fmla="*/ 7 h 1168"/>
                  <a:gd name="T42" fmla="*/ 19 w 1015"/>
                  <a:gd name="T43" fmla="*/ 4 h 1168"/>
                  <a:gd name="T44" fmla="*/ 28 w 1015"/>
                  <a:gd name="T45" fmla="*/ 0 h 1168"/>
                  <a:gd name="T46" fmla="*/ 28 w 1015"/>
                  <a:gd name="T47" fmla="*/ 0 h 11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15"/>
                  <a:gd name="T73" fmla="*/ 0 h 1168"/>
                  <a:gd name="T74" fmla="*/ 1015 w 1015"/>
                  <a:gd name="T75" fmla="*/ 1168 h 11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15" h="1168">
                    <a:moveTo>
                      <a:pt x="28" y="0"/>
                    </a:moveTo>
                    <a:lnTo>
                      <a:pt x="28" y="0"/>
                    </a:lnTo>
                    <a:lnTo>
                      <a:pt x="914" y="108"/>
                    </a:lnTo>
                    <a:lnTo>
                      <a:pt x="927" y="108"/>
                    </a:lnTo>
                    <a:lnTo>
                      <a:pt x="939" y="114"/>
                    </a:lnTo>
                    <a:lnTo>
                      <a:pt x="946" y="118"/>
                    </a:lnTo>
                    <a:lnTo>
                      <a:pt x="949" y="124"/>
                    </a:lnTo>
                    <a:lnTo>
                      <a:pt x="955" y="130"/>
                    </a:lnTo>
                    <a:lnTo>
                      <a:pt x="955" y="140"/>
                    </a:lnTo>
                    <a:lnTo>
                      <a:pt x="1015" y="978"/>
                    </a:lnTo>
                    <a:lnTo>
                      <a:pt x="101" y="1168"/>
                    </a:lnTo>
                    <a:lnTo>
                      <a:pt x="98" y="1168"/>
                    </a:lnTo>
                    <a:lnTo>
                      <a:pt x="0" y="32"/>
                    </a:lnTo>
                    <a:lnTo>
                      <a:pt x="0" y="29"/>
                    </a:lnTo>
                    <a:lnTo>
                      <a:pt x="3" y="19"/>
                    </a:lnTo>
                    <a:lnTo>
                      <a:pt x="6" y="13"/>
                    </a:lnTo>
                    <a:lnTo>
                      <a:pt x="12" y="7"/>
                    </a:lnTo>
                    <a:lnTo>
                      <a:pt x="19" y="4"/>
                    </a:lnTo>
                    <a:lnTo>
                      <a:pt x="28"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59" name="Freeform 7"/>
              <p:cNvSpPr>
                <a:spLocks/>
              </p:cNvSpPr>
              <p:nvPr/>
            </p:nvSpPr>
            <p:spPr bwMode="auto">
              <a:xfrm>
                <a:off x="1132" y="1884"/>
                <a:ext cx="148" cy="817"/>
              </a:xfrm>
              <a:custGeom>
                <a:avLst/>
                <a:gdLst>
                  <a:gd name="T0" fmla="*/ 0 w 148"/>
                  <a:gd name="T1" fmla="*/ 817 h 817"/>
                  <a:gd name="T2" fmla="*/ 148 w 148"/>
                  <a:gd name="T3" fmla="*/ 785 h 817"/>
                  <a:gd name="T4" fmla="*/ 148 w 148"/>
                  <a:gd name="T5" fmla="*/ 785 h 817"/>
                  <a:gd name="T6" fmla="*/ 91 w 148"/>
                  <a:gd name="T7" fmla="*/ 0 h 817"/>
                  <a:gd name="T8" fmla="*/ 0 w 148"/>
                  <a:gd name="T9" fmla="*/ 817 h 817"/>
                  <a:gd name="T10" fmla="*/ 0 60000 65536"/>
                  <a:gd name="T11" fmla="*/ 0 60000 65536"/>
                  <a:gd name="T12" fmla="*/ 0 60000 65536"/>
                  <a:gd name="T13" fmla="*/ 0 60000 65536"/>
                  <a:gd name="T14" fmla="*/ 0 60000 65536"/>
                  <a:gd name="T15" fmla="*/ 0 w 148"/>
                  <a:gd name="T16" fmla="*/ 0 h 817"/>
                  <a:gd name="T17" fmla="*/ 148 w 148"/>
                  <a:gd name="T18" fmla="*/ 817 h 817"/>
                </a:gdLst>
                <a:ahLst/>
                <a:cxnLst>
                  <a:cxn ang="T10">
                    <a:pos x="T0" y="T1"/>
                  </a:cxn>
                  <a:cxn ang="T11">
                    <a:pos x="T2" y="T3"/>
                  </a:cxn>
                  <a:cxn ang="T12">
                    <a:pos x="T4" y="T5"/>
                  </a:cxn>
                  <a:cxn ang="T13">
                    <a:pos x="T6" y="T7"/>
                  </a:cxn>
                  <a:cxn ang="T14">
                    <a:pos x="T8" y="T9"/>
                  </a:cxn>
                </a:cxnLst>
                <a:rect l="T15" t="T16" r="T17" b="T18"/>
                <a:pathLst>
                  <a:path w="148" h="817">
                    <a:moveTo>
                      <a:pt x="0" y="817"/>
                    </a:moveTo>
                    <a:lnTo>
                      <a:pt x="148" y="785"/>
                    </a:lnTo>
                    <a:lnTo>
                      <a:pt x="91" y="0"/>
                    </a:lnTo>
                    <a:lnTo>
                      <a:pt x="0" y="81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60" name="Freeform 8"/>
              <p:cNvSpPr>
                <a:spLocks/>
              </p:cNvSpPr>
              <p:nvPr/>
            </p:nvSpPr>
            <p:spPr bwMode="auto">
              <a:xfrm>
                <a:off x="1094" y="1802"/>
                <a:ext cx="129" cy="905"/>
              </a:xfrm>
              <a:custGeom>
                <a:avLst/>
                <a:gdLst>
                  <a:gd name="T0" fmla="*/ 126 w 129"/>
                  <a:gd name="T1" fmla="*/ 29 h 905"/>
                  <a:gd name="T2" fmla="*/ 126 w 129"/>
                  <a:gd name="T3" fmla="*/ 29 h 905"/>
                  <a:gd name="T4" fmla="*/ 123 w 129"/>
                  <a:gd name="T5" fmla="*/ 16 h 905"/>
                  <a:gd name="T6" fmla="*/ 117 w 129"/>
                  <a:gd name="T7" fmla="*/ 10 h 905"/>
                  <a:gd name="T8" fmla="*/ 110 w 129"/>
                  <a:gd name="T9" fmla="*/ 3 h 905"/>
                  <a:gd name="T10" fmla="*/ 101 w 129"/>
                  <a:gd name="T11" fmla="*/ 0 h 905"/>
                  <a:gd name="T12" fmla="*/ 0 w 129"/>
                  <a:gd name="T13" fmla="*/ 905 h 905"/>
                  <a:gd name="T14" fmla="*/ 38 w 129"/>
                  <a:gd name="T15" fmla="*/ 899 h 905"/>
                  <a:gd name="T16" fmla="*/ 129 w 129"/>
                  <a:gd name="T17" fmla="*/ 82 h 905"/>
                  <a:gd name="T18" fmla="*/ 129 w 129"/>
                  <a:gd name="T19" fmla="*/ 82 h 905"/>
                  <a:gd name="T20" fmla="*/ 126 w 129"/>
                  <a:gd name="T21" fmla="*/ 29 h 905"/>
                  <a:gd name="T22" fmla="*/ 126 w 129"/>
                  <a:gd name="T23" fmla="*/ 29 h 9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9"/>
                  <a:gd name="T37" fmla="*/ 0 h 905"/>
                  <a:gd name="T38" fmla="*/ 129 w 129"/>
                  <a:gd name="T39" fmla="*/ 905 h 90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9" h="905">
                    <a:moveTo>
                      <a:pt x="126" y="29"/>
                    </a:moveTo>
                    <a:lnTo>
                      <a:pt x="126" y="29"/>
                    </a:lnTo>
                    <a:lnTo>
                      <a:pt x="123" y="16"/>
                    </a:lnTo>
                    <a:lnTo>
                      <a:pt x="117" y="10"/>
                    </a:lnTo>
                    <a:lnTo>
                      <a:pt x="110" y="3"/>
                    </a:lnTo>
                    <a:lnTo>
                      <a:pt x="101" y="0"/>
                    </a:lnTo>
                    <a:lnTo>
                      <a:pt x="0" y="905"/>
                    </a:lnTo>
                    <a:lnTo>
                      <a:pt x="38" y="899"/>
                    </a:lnTo>
                    <a:lnTo>
                      <a:pt x="129" y="82"/>
                    </a:lnTo>
                    <a:lnTo>
                      <a:pt x="126" y="2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61" name="Freeform 9"/>
              <p:cNvSpPr>
                <a:spLocks/>
              </p:cNvSpPr>
              <p:nvPr/>
            </p:nvSpPr>
            <p:spPr bwMode="auto">
              <a:xfrm>
                <a:off x="1056" y="1796"/>
                <a:ext cx="139" cy="921"/>
              </a:xfrm>
              <a:custGeom>
                <a:avLst/>
                <a:gdLst>
                  <a:gd name="T0" fmla="*/ 123 w 139"/>
                  <a:gd name="T1" fmla="*/ 3 h 921"/>
                  <a:gd name="T2" fmla="*/ 123 w 139"/>
                  <a:gd name="T3" fmla="*/ 3 h 921"/>
                  <a:gd name="T4" fmla="*/ 104 w 139"/>
                  <a:gd name="T5" fmla="*/ 0 h 921"/>
                  <a:gd name="T6" fmla="*/ 0 w 139"/>
                  <a:gd name="T7" fmla="*/ 921 h 921"/>
                  <a:gd name="T8" fmla="*/ 38 w 139"/>
                  <a:gd name="T9" fmla="*/ 911 h 921"/>
                  <a:gd name="T10" fmla="*/ 139 w 139"/>
                  <a:gd name="T11" fmla="*/ 6 h 921"/>
                  <a:gd name="T12" fmla="*/ 139 w 139"/>
                  <a:gd name="T13" fmla="*/ 6 h 921"/>
                  <a:gd name="T14" fmla="*/ 123 w 139"/>
                  <a:gd name="T15" fmla="*/ 3 h 921"/>
                  <a:gd name="T16" fmla="*/ 123 w 139"/>
                  <a:gd name="T17" fmla="*/ 3 h 9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9"/>
                  <a:gd name="T28" fmla="*/ 0 h 921"/>
                  <a:gd name="T29" fmla="*/ 139 w 139"/>
                  <a:gd name="T30" fmla="*/ 921 h 9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9" h="921">
                    <a:moveTo>
                      <a:pt x="123" y="3"/>
                    </a:moveTo>
                    <a:lnTo>
                      <a:pt x="123" y="3"/>
                    </a:lnTo>
                    <a:lnTo>
                      <a:pt x="104" y="0"/>
                    </a:lnTo>
                    <a:lnTo>
                      <a:pt x="0" y="921"/>
                    </a:lnTo>
                    <a:lnTo>
                      <a:pt x="38" y="911"/>
                    </a:lnTo>
                    <a:lnTo>
                      <a:pt x="139" y="6"/>
                    </a:lnTo>
                    <a:lnTo>
                      <a:pt x="123" y="3"/>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62" name="Freeform 10"/>
              <p:cNvSpPr>
                <a:spLocks/>
              </p:cNvSpPr>
              <p:nvPr/>
            </p:nvSpPr>
            <p:spPr bwMode="auto">
              <a:xfrm>
                <a:off x="1018" y="1790"/>
                <a:ext cx="142" cy="933"/>
              </a:xfrm>
              <a:custGeom>
                <a:avLst/>
                <a:gdLst>
                  <a:gd name="T0" fmla="*/ 104 w 142"/>
                  <a:gd name="T1" fmla="*/ 0 h 933"/>
                  <a:gd name="T2" fmla="*/ 0 w 142"/>
                  <a:gd name="T3" fmla="*/ 933 h 933"/>
                  <a:gd name="T4" fmla="*/ 38 w 142"/>
                  <a:gd name="T5" fmla="*/ 927 h 933"/>
                  <a:gd name="T6" fmla="*/ 142 w 142"/>
                  <a:gd name="T7" fmla="*/ 6 h 933"/>
                  <a:gd name="T8" fmla="*/ 142 w 142"/>
                  <a:gd name="T9" fmla="*/ 6 h 933"/>
                  <a:gd name="T10" fmla="*/ 104 w 142"/>
                  <a:gd name="T11" fmla="*/ 0 h 933"/>
                  <a:gd name="T12" fmla="*/ 104 w 142"/>
                  <a:gd name="T13" fmla="*/ 0 h 933"/>
                  <a:gd name="T14" fmla="*/ 0 60000 65536"/>
                  <a:gd name="T15" fmla="*/ 0 60000 65536"/>
                  <a:gd name="T16" fmla="*/ 0 60000 65536"/>
                  <a:gd name="T17" fmla="*/ 0 60000 65536"/>
                  <a:gd name="T18" fmla="*/ 0 60000 65536"/>
                  <a:gd name="T19" fmla="*/ 0 60000 65536"/>
                  <a:gd name="T20" fmla="*/ 0 60000 65536"/>
                  <a:gd name="T21" fmla="*/ 0 w 142"/>
                  <a:gd name="T22" fmla="*/ 0 h 933"/>
                  <a:gd name="T23" fmla="*/ 142 w 142"/>
                  <a:gd name="T24" fmla="*/ 933 h 9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2" h="933">
                    <a:moveTo>
                      <a:pt x="104" y="0"/>
                    </a:moveTo>
                    <a:lnTo>
                      <a:pt x="0" y="933"/>
                    </a:lnTo>
                    <a:lnTo>
                      <a:pt x="38" y="927"/>
                    </a:lnTo>
                    <a:lnTo>
                      <a:pt x="142" y="6"/>
                    </a:lnTo>
                    <a:lnTo>
                      <a:pt x="10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63" name="Freeform 11"/>
              <p:cNvSpPr>
                <a:spLocks/>
              </p:cNvSpPr>
              <p:nvPr/>
            </p:nvSpPr>
            <p:spPr bwMode="auto">
              <a:xfrm>
                <a:off x="980" y="1786"/>
                <a:ext cx="142" cy="946"/>
              </a:xfrm>
              <a:custGeom>
                <a:avLst/>
                <a:gdLst>
                  <a:gd name="T0" fmla="*/ 104 w 142"/>
                  <a:gd name="T1" fmla="*/ 0 h 946"/>
                  <a:gd name="T2" fmla="*/ 0 w 142"/>
                  <a:gd name="T3" fmla="*/ 946 h 946"/>
                  <a:gd name="T4" fmla="*/ 38 w 142"/>
                  <a:gd name="T5" fmla="*/ 937 h 946"/>
                  <a:gd name="T6" fmla="*/ 142 w 142"/>
                  <a:gd name="T7" fmla="*/ 4 h 946"/>
                  <a:gd name="T8" fmla="*/ 142 w 142"/>
                  <a:gd name="T9" fmla="*/ 4 h 946"/>
                  <a:gd name="T10" fmla="*/ 104 w 142"/>
                  <a:gd name="T11" fmla="*/ 0 h 946"/>
                  <a:gd name="T12" fmla="*/ 104 w 142"/>
                  <a:gd name="T13" fmla="*/ 0 h 946"/>
                  <a:gd name="T14" fmla="*/ 0 60000 65536"/>
                  <a:gd name="T15" fmla="*/ 0 60000 65536"/>
                  <a:gd name="T16" fmla="*/ 0 60000 65536"/>
                  <a:gd name="T17" fmla="*/ 0 60000 65536"/>
                  <a:gd name="T18" fmla="*/ 0 60000 65536"/>
                  <a:gd name="T19" fmla="*/ 0 60000 65536"/>
                  <a:gd name="T20" fmla="*/ 0 60000 65536"/>
                  <a:gd name="T21" fmla="*/ 0 w 142"/>
                  <a:gd name="T22" fmla="*/ 0 h 946"/>
                  <a:gd name="T23" fmla="*/ 142 w 142"/>
                  <a:gd name="T24" fmla="*/ 946 h 9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2" h="946">
                    <a:moveTo>
                      <a:pt x="104" y="0"/>
                    </a:moveTo>
                    <a:lnTo>
                      <a:pt x="0" y="946"/>
                    </a:lnTo>
                    <a:lnTo>
                      <a:pt x="38" y="937"/>
                    </a:lnTo>
                    <a:lnTo>
                      <a:pt x="142" y="4"/>
                    </a:lnTo>
                    <a:lnTo>
                      <a:pt x="104"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64" name="Freeform 12"/>
              <p:cNvSpPr>
                <a:spLocks/>
              </p:cNvSpPr>
              <p:nvPr/>
            </p:nvSpPr>
            <p:spPr bwMode="auto">
              <a:xfrm>
                <a:off x="942" y="1783"/>
                <a:ext cx="142" cy="956"/>
              </a:xfrm>
              <a:custGeom>
                <a:avLst/>
                <a:gdLst>
                  <a:gd name="T0" fmla="*/ 107 w 142"/>
                  <a:gd name="T1" fmla="*/ 0 h 956"/>
                  <a:gd name="T2" fmla="*/ 0 w 142"/>
                  <a:gd name="T3" fmla="*/ 956 h 956"/>
                  <a:gd name="T4" fmla="*/ 38 w 142"/>
                  <a:gd name="T5" fmla="*/ 949 h 956"/>
                  <a:gd name="T6" fmla="*/ 142 w 142"/>
                  <a:gd name="T7" fmla="*/ 3 h 956"/>
                  <a:gd name="T8" fmla="*/ 142 w 142"/>
                  <a:gd name="T9" fmla="*/ 3 h 956"/>
                  <a:gd name="T10" fmla="*/ 107 w 142"/>
                  <a:gd name="T11" fmla="*/ 0 h 956"/>
                  <a:gd name="T12" fmla="*/ 107 w 142"/>
                  <a:gd name="T13" fmla="*/ 0 h 956"/>
                  <a:gd name="T14" fmla="*/ 0 60000 65536"/>
                  <a:gd name="T15" fmla="*/ 0 60000 65536"/>
                  <a:gd name="T16" fmla="*/ 0 60000 65536"/>
                  <a:gd name="T17" fmla="*/ 0 60000 65536"/>
                  <a:gd name="T18" fmla="*/ 0 60000 65536"/>
                  <a:gd name="T19" fmla="*/ 0 60000 65536"/>
                  <a:gd name="T20" fmla="*/ 0 60000 65536"/>
                  <a:gd name="T21" fmla="*/ 0 w 142"/>
                  <a:gd name="T22" fmla="*/ 0 h 956"/>
                  <a:gd name="T23" fmla="*/ 142 w 142"/>
                  <a:gd name="T24" fmla="*/ 956 h 9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2" h="956">
                    <a:moveTo>
                      <a:pt x="107" y="0"/>
                    </a:moveTo>
                    <a:lnTo>
                      <a:pt x="0" y="956"/>
                    </a:lnTo>
                    <a:lnTo>
                      <a:pt x="38" y="949"/>
                    </a:lnTo>
                    <a:lnTo>
                      <a:pt x="142" y="3"/>
                    </a:lnTo>
                    <a:lnTo>
                      <a:pt x="107" y="0"/>
                    </a:lnTo>
                    <a:close/>
                  </a:path>
                </a:pathLst>
              </a:custGeom>
              <a:solidFill>
                <a:srgbClr val="AAAA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65" name="Freeform 13"/>
              <p:cNvSpPr>
                <a:spLocks/>
              </p:cNvSpPr>
              <p:nvPr/>
            </p:nvSpPr>
            <p:spPr bwMode="auto">
              <a:xfrm>
                <a:off x="901" y="1777"/>
                <a:ext cx="148" cy="971"/>
              </a:xfrm>
              <a:custGeom>
                <a:avLst/>
                <a:gdLst>
                  <a:gd name="T0" fmla="*/ 110 w 148"/>
                  <a:gd name="T1" fmla="*/ 0 h 971"/>
                  <a:gd name="T2" fmla="*/ 0 w 148"/>
                  <a:gd name="T3" fmla="*/ 971 h 971"/>
                  <a:gd name="T4" fmla="*/ 41 w 148"/>
                  <a:gd name="T5" fmla="*/ 962 h 971"/>
                  <a:gd name="T6" fmla="*/ 148 w 148"/>
                  <a:gd name="T7" fmla="*/ 6 h 971"/>
                  <a:gd name="T8" fmla="*/ 148 w 148"/>
                  <a:gd name="T9" fmla="*/ 6 h 971"/>
                  <a:gd name="T10" fmla="*/ 110 w 148"/>
                  <a:gd name="T11" fmla="*/ 0 h 971"/>
                  <a:gd name="T12" fmla="*/ 110 w 148"/>
                  <a:gd name="T13" fmla="*/ 0 h 971"/>
                  <a:gd name="T14" fmla="*/ 0 60000 65536"/>
                  <a:gd name="T15" fmla="*/ 0 60000 65536"/>
                  <a:gd name="T16" fmla="*/ 0 60000 65536"/>
                  <a:gd name="T17" fmla="*/ 0 60000 65536"/>
                  <a:gd name="T18" fmla="*/ 0 60000 65536"/>
                  <a:gd name="T19" fmla="*/ 0 60000 65536"/>
                  <a:gd name="T20" fmla="*/ 0 60000 65536"/>
                  <a:gd name="T21" fmla="*/ 0 w 148"/>
                  <a:gd name="T22" fmla="*/ 0 h 971"/>
                  <a:gd name="T23" fmla="*/ 148 w 148"/>
                  <a:gd name="T24" fmla="*/ 971 h 9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8" h="971">
                    <a:moveTo>
                      <a:pt x="110" y="0"/>
                    </a:moveTo>
                    <a:lnTo>
                      <a:pt x="0" y="971"/>
                    </a:lnTo>
                    <a:lnTo>
                      <a:pt x="41" y="962"/>
                    </a:lnTo>
                    <a:lnTo>
                      <a:pt x="148" y="6"/>
                    </a:lnTo>
                    <a:lnTo>
                      <a:pt x="110" y="0"/>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66" name="Freeform 14"/>
              <p:cNvSpPr>
                <a:spLocks/>
              </p:cNvSpPr>
              <p:nvPr/>
            </p:nvSpPr>
            <p:spPr bwMode="auto">
              <a:xfrm>
                <a:off x="863" y="1774"/>
                <a:ext cx="148" cy="981"/>
              </a:xfrm>
              <a:custGeom>
                <a:avLst/>
                <a:gdLst>
                  <a:gd name="T0" fmla="*/ 111 w 148"/>
                  <a:gd name="T1" fmla="*/ 0 h 981"/>
                  <a:gd name="T2" fmla="*/ 0 w 148"/>
                  <a:gd name="T3" fmla="*/ 981 h 981"/>
                  <a:gd name="T4" fmla="*/ 38 w 148"/>
                  <a:gd name="T5" fmla="*/ 974 h 981"/>
                  <a:gd name="T6" fmla="*/ 148 w 148"/>
                  <a:gd name="T7" fmla="*/ 3 h 981"/>
                  <a:gd name="T8" fmla="*/ 148 w 148"/>
                  <a:gd name="T9" fmla="*/ 3 h 981"/>
                  <a:gd name="T10" fmla="*/ 111 w 148"/>
                  <a:gd name="T11" fmla="*/ 0 h 981"/>
                  <a:gd name="T12" fmla="*/ 111 w 148"/>
                  <a:gd name="T13" fmla="*/ 0 h 981"/>
                  <a:gd name="T14" fmla="*/ 0 60000 65536"/>
                  <a:gd name="T15" fmla="*/ 0 60000 65536"/>
                  <a:gd name="T16" fmla="*/ 0 60000 65536"/>
                  <a:gd name="T17" fmla="*/ 0 60000 65536"/>
                  <a:gd name="T18" fmla="*/ 0 60000 65536"/>
                  <a:gd name="T19" fmla="*/ 0 60000 65536"/>
                  <a:gd name="T20" fmla="*/ 0 60000 65536"/>
                  <a:gd name="T21" fmla="*/ 0 w 148"/>
                  <a:gd name="T22" fmla="*/ 0 h 981"/>
                  <a:gd name="T23" fmla="*/ 148 w 148"/>
                  <a:gd name="T24" fmla="*/ 981 h 9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8" h="981">
                    <a:moveTo>
                      <a:pt x="111" y="0"/>
                    </a:moveTo>
                    <a:lnTo>
                      <a:pt x="0" y="981"/>
                    </a:lnTo>
                    <a:lnTo>
                      <a:pt x="38" y="974"/>
                    </a:lnTo>
                    <a:lnTo>
                      <a:pt x="148" y="3"/>
                    </a:lnTo>
                    <a:lnTo>
                      <a:pt x="111"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67" name="Freeform 15"/>
              <p:cNvSpPr>
                <a:spLocks/>
              </p:cNvSpPr>
              <p:nvPr/>
            </p:nvSpPr>
            <p:spPr bwMode="auto">
              <a:xfrm>
                <a:off x="825" y="1767"/>
                <a:ext cx="149" cy="997"/>
              </a:xfrm>
              <a:custGeom>
                <a:avLst/>
                <a:gdLst>
                  <a:gd name="T0" fmla="*/ 111 w 149"/>
                  <a:gd name="T1" fmla="*/ 0 h 997"/>
                  <a:gd name="T2" fmla="*/ 0 w 149"/>
                  <a:gd name="T3" fmla="*/ 997 h 997"/>
                  <a:gd name="T4" fmla="*/ 38 w 149"/>
                  <a:gd name="T5" fmla="*/ 988 h 997"/>
                  <a:gd name="T6" fmla="*/ 149 w 149"/>
                  <a:gd name="T7" fmla="*/ 7 h 997"/>
                  <a:gd name="T8" fmla="*/ 149 w 149"/>
                  <a:gd name="T9" fmla="*/ 7 h 997"/>
                  <a:gd name="T10" fmla="*/ 111 w 149"/>
                  <a:gd name="T11" fmla="*/ 0 h 997"/>
                  <a:gd name="T12" fmla="*/ 111 w 149"/>
                  <a:gd name="T13" fmla="*/ 0 h 997"/>
                  <a:gd name="T14" fmla="*/ 0 60000 65536"/>
                  <a:gd name="T15" fmla="*/ 0 60000 65536"/>
                  <a:gd name="T16" fmla="*/ 0 60000 65536"/>
                  <a:gd name="T17" fmla="*/ 0 60000 65536"/>
                  <a:gd name="T18" fmla="*/ 0 60000 65536"/>
                  <a:gd name="T19" fmla="*/ 0 60000 65536"/>
                  <a:gd name="T20" fmla="*/ 0 60000 65536"/>
                  <a:gd name="T21" fmla="*/ 0 w 149"/>
                  <a:gd name="T22" fmla="*/ 0 h 997"/>
                  <a:gd name="T23" fmla="*/ 149 w 149"/>
                  <a:gd name="T24" fmla="*/ 997 h 9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 h="997">
                    <a:moveTo>
                      <a:pt x="111" y="0"/>
                    </a:moveTo>
                    <a:lnTo>
                      <a:pt x="0" y="997"/>
                    </a:lnTo>
                    <a:lnTo>
                      <a:pt x="38" y="988"/>
                    </a:lnTo>
                    <a:lnTo>
                      <a:pt x="149" y="7"/>
                    </a:lnTo>
                    <a:lnTo>
                      <a:pt x="111" y="0"/>
                    </a:lnTo>
                    <a:close/>
                  </a:path>
                </a:pathLst>
              </a:custGeom>
              <a:solidFill>
                <a:srgbClr val="CACA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68" name="Freeform 16"/>
              <p:cNvSpPr>
                <a:spLocks/>
              </p:cNvSpPr>
              <p:nvPr/>
            </p:nvSpPr>
            <p:spPr bwMode="auto">
              <a:xfrm>
                <a:off x="787" y="1764"/>
                <a:ext cx="149" cy="1010"/>
              </a:xfrm>
              <a:custGeom>
                <a:avLst/>
                <a:gdLst>
                  <a:gd name="T0" fmla="*/ 114 w 149"/>
                  <a:gd name="T1" fmla="*/ 0 h 1010"/>
                  <a:gd name="T2" fmla="*/ 0 w 149"/>
                  <a:gd name="T3" fmla="*/ 1010 h 1010"/>
                  <a:gd name="T4" fmla="*/ 38 w 149"/>
                  <a:gd name="T5" fmla="*/ 1000 h 1010"/>
                  <a:gd name="T6" fmla="*/ 149 w 149"/>
                  <a:gd name="T7" fmla="*/ 3 h 1010"/>
                  <a:gd name="T8" fmla="*/ 149 w 149"/>
                  <a:gd name="T9" fmla="*/ 3 h 1010"/>
                  <a:gd name="T10" fmla="*/ 114 w 149"/>
                  <a:gd name="T11" fmla="*/ 0 h 1010"/>
                  <a:gd name="T12" fmla="*/ 114 w 149"/>
                  <a:gd name="T13" fmla="*/ 0 h 1010"/>
                  <a:gd name="T14" fmla="*/ 0 60000 65536"/>
                  <a:gd name="T15" fmla="*/ 0 60000 65536"/>
                  <a:gd name="T16" fmla="*/ 0 60000 65536"/>
                  <a:gd name="T17" fmla="*/ 0 60000 65536"/>
                  <a:gd name="T18" fmla="*/ 0 60000 65536"/>
                  <a:gd name="T19" fmla="*/ 0 60000 65536"/>
                  <a:gd name="T20" fmla="*/ 0 60000 65536"/>
                  <a:gd name="T21" fmla="*/ 0 w 149"/>
                  <a:gd name="T22" fmla="*/ 0 h 1010"/>
                  <a:gd name="T23" fmla="*/ 149 w 149"/>
                  <a:gd name="T24" fmla="*/ 1010 h 10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 h="1010">
                    <a:moveTo>
                      <a:pt x="114" y="0"/>
                    </a:moveTo>
                    <a:lnTo>
                      <a:pt x="0" y="1010"/>
                    </a:lnTo>
                    <a:lnTo>
                      <a:pt x="38" y="1000"/>
                    </a:lnTo>
                    <a:lnTo>
                      <a:pt x="149" y="3"/>
                    </a:lnTo>
                    <a:lnTo>
                      <a:pt x="114"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69" name="Freeform 17"/>
              <p:cNvSpPr>
                <a:spLocks/>
              </p:cNvSpPr>
              <p:nvPr/>
            </p:nvSpPr>
            <p:spPr bwMode="auto">
              <a:xfrm>
                <a:off x="749" y="1761"/>
                <a:ext cx="152" cy="1019"/>
              </a:xfrm>
              <a:custGeom>
                <a:avLst/>
                <a:gdLst>
                  <a:gd name="T0" fmla="*/ 114 w 152"/>
                  <a:gd name="T1" fmla="*/ 0 h 1019"/>
                  <a:gd name="T2" fmla="*/ 0 w 152"/>
                  <a:gd name="T3" fmla="*/ 1019 h 1019"/>
                  <a:gd name="T4" fmla="*/ 38 w 152"/>
                  <a:gd name="T5" fmla="*/ 1013 h 1019"/>
                  <a:gd name="T6" fmla="*/ 152 w 152"/>
                  <a:gd name="T7" fmla="*/ 3 h 1019"/>
                  <a:gd name="T8" fmla="*/ 152 w 152"/>
                  <a:gd name="T9" fmla="*/ 3 h 1019"/>
                  <a:gd name="T10" fmla="*/ 114 w 152"/>
                  <a:gd name="T11" fmla="*/ 0 h 1019"/>
                  <a:gd name="T12" fmla="*/ 114 w 152"/>
                  <a:gd name="T13" fmla="*/ 0 h 1019"/>
                  <a:gd name="T14" fmla="*/ 0 60000 65536"/>
                  <a:gd name="T15" fmla="*/ 0 60000 65536"/>
                  <a:gd name="T16" fmla="*/ 0 60000 65536"/>
                  <a:gd name="T17" fmla="*/ 0 60000 65536"/>
                  <a:gd name="T18" fmla="*/ 0 60000 65536"/>
                  <a:gd name="T19" fmla="*/ 0 60000 65536"/>
                  <a:gd name="T20" fmla="*/ 0 60000 65536"/>
                  <a:gd name="T21" fmla="*/ 0 w 152"/>
                  <a:gd name="T22" fmla="*/ 0 h 1019"/>
                  <a:gd name="T23" fmla="*/ 152 w 152"/>
                  <a:gd name="T24" fmla="*/ 1019 h 10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2" h="1019">
                    <a:moveTo>
                      <a:pt x="114" y="0"/>
                    </a:moveTo>
                    <a:lnTo>
                      <a:pt x="0" y="1019"/>
                    </a:lnTo>
                    <a:lnTo>
                      <a:pt x="38" y="1013"/>
                    </a:lnTo>
                    <a:lnTo>
                      <a:pt x="152" y="3"/>
                    </a:lnTo>
                    <a:lnTo>
                      <a:pt x="114"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70" name="Freeform 18"/>
              <p:cNvSpPr>
                <a:spLocks/>
              </p:cNvSpPr>
              <p:nvPr/>
            </p:nvSpPr>
            <p:spPr bwMode="auto">
              <a:xfrm>
                <a:off x="711" y="1755"/>
                <a:ext cx="152" cy="1034"/>
              </a:xfrm>
              <a:custGeom>
                <a:avLst/>
                <a:gdLst>
                  <a:gd name="T0" fmla="*/ 114 w 152"/>
                  <a:gd name="T1" fmla="*/ 0 h 1034"/>
                  <a:gd name="T2" fmla="*/ 0 w 152"/>
                  <a:gd name="T3" fmla="*/ 1034 h 1034"/>
                  <a:gd name="T4" fmla="*/ 38 w 152"/>
                  <a:gd name="T5" fmla="*/ 1025 h 1034"/>
                  <a:gd name="T6" fmla="*/ 152 w 152"/>
                  <a:gd name="T7" fmla="*/ 6 h 1034"/>
                  <a:gd name="T8" fmla="*/ 152 w 152"/>
                  <a:gd name="T9" fmla="*/ 6 h 1034"/>
                  <a:gd name="T10" fmla="*/ 114 w 152"/>
                  <a:gd name="T11" fmla="*/ 0 h 1034"/>
                  <a:gd name="T12" fmla="*/ 114 w 152"/>
                  <a:gd name="T13" fmla="*/ 0 h 1034"/>
                  <a:gd name="T14" fmla="*/ 0 60000 65536"/>
                  <a:gd name="T15" fmla="*/ 0 60000 65536"/>
                  <a:gd name="T16" fmla="*/ 0 60000 65536"/>
                  <a:gd name="T17" fmla="*/ 0 60000 65536"/>
                  <a:gd name="T18" fmla="*/ 0 60000 65536"/>
                  <a:gd name="T19" fmla="*/ 0 60000 65536"/>
                  <a:gd name="T20" fmla="*/ 0 60000 65536"/>
                  <a:gd name="T21" fmla="*/ 0 w 152"/>
                  <a:gd name="T22" fmla="*/ 0 h 1034"/>
                  <a:gd name="T23" fmla="*/ 152 w 15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2" h="1034">
                    <a:moveTo>
                      <a:pt x="114" y="0"/>
                    </a:moveTo>
                    <a:lnTo>
                      <a:pt x="0" y="1034"/>
                    </a:lnTo>
                    <a:lnTo>
                      <a:pt x="38" y="1025"/>
                    </a:lnTo>
                    <a:lnTo>
                      <a:pt x="152" y="6"/>
                    </a:lnTo>
                    <a:lnTo>
                      <a:pt x="114" y="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71" name="Freeform 19"/>
              <p:cNvSpPr>
                <a:spLocks/>
              </p:cNvSpPr>
              <p:nvPr/>
            </p:nvSpPr>
            <p:spPr bwMode="auto">
              <a:xfrm>
                <a:off x="673" y="1752"/>
                <a:ext cx="152" cy="1044"/>
              </a:xfrm>
              <a:custGeom>
                <a:avLst/>
                <a:gdLst>
                  <a:gd name="T0" fmla="*/ 117 w 152"/>
                  <a:gd name="T1" fmla="*/ 0 h 1044"/>
                  <a:gd name="T2" fmla="*/ 0 w 152"/>
                  <a:gd name="T3" fmla="*/ 1044 h 1044"/>
                  <a:gd name="T4" fmla="*/ 38 w 152"/>
                  <a:gd name="T5" fmla="*/ 1037 h 1044"/>
                  <a:gd name="T6" fmla="*/ 152 w 152"/>
                  <a:gd name="T7" fmla="*/ 3 h 1044"/>
                  <a:gd name="T8" fmla="*/ 152 w 152"/>
                  <a:gd name="T9" fmla="*/ 3 h 1044"/>
                  <a:gd name="T10" fmla="*/ 117 w 152"/>
                  <a:gd name="T11" fmla="*/ 0 h 1044"/>
                  <a:gd name="T12" fmla="*/ 117 w 152"/>
                  <a:gd name="T13" fmla="*/ 0 h 1044"/>
                  <a:gd name="T14" fmla="*/ 0 60000 65536"/>
                  <a:gd name="T15" fmla="*/ 0 60000 65536"/>
                  <a:gd name="T16" fmla="*/ 0 60000 65536"/>
                  <a:gd name="T17" fmla="*/ 0 60000 65536"/>
                  <a:gd name="T18" fmla="*/ 0 60000 65536"/>
                  <a:gd name="T19" fmla="*/ 0 60000 65536"/>
                  <a:gd name="T20" fmla="*/ 0 60000 65536"/>
                  <a:gd name="T21" fmla="*/ 0 w 152"/>
                  <a:gd name="T22" fmla="*/ 0 h 1044"/>
                  <a:gd name="T23" fmla="*/ 152 w 152"/>
                  <a:gd name="T24" fmla="*/ 1044 h 10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2" h="1044">
                    <a:moveTo>
                      <a:pt x="117" y="0"/>
                    </a:moveTo>
                    <a:lnTo>
                      <a:pt x="0" y="1044"/>
                    </a:lnTo>
                    <a:lnTo>
                      <a:pt x="38" y="1037"/>
                    </a:lnTo>
                    <a:lnTo>
                      <a:pt x="152" y="3"/>
                    </a:lnTo>
                    <a:lnTo>
                      <a:pt x="117"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72" name="Freeform 20"/>
              <p:cNvSpPr>
                <a:spLocks/>
              </p:cNvSpPr>
              <p:nvPr/>
            </p:nvSpPr>
            <p:spPr bwMode="auto">
              <a:xfrm>
                <a:off x="632" y="1745"/>
                <a:ext cx="158" cy="1060"/>
              </a:xfrm>
              <a:custGeom>
                <a:avLst/>
                <a:gdLst>
                  <a:gd name="T0" fmla="*/ 120 w 158"/>
                  <a:gd name="T1" fmla="*/ 0 h 1060"/>
                  <a:gd name="T2" fmla="*/ 0 w 158"/>
                  <a:gd name="T3" fmla="*/ 1060 h 1060"/>
                  <a:gd name="T4" fmla="*/ 41 w 158"/>
                  <a:gd name="T5" fmla="*/ 1051 h 1060"/>
                  <a:gd name="T6" fmla="*/ 158 w 158"/>
                  <a:gd name="T7" fmla="*/ 7 h 1060"/>
                  <a:gd name="T8" fmla="*/ 158 w 158"/>
                  <a:gd name="T9" fmla="*/ 7 h 1060"/>
                  <a:gd name="T10" fmla="*/ 120 w 158"/>
                  <a:gd name="T11" fmla="*/ 0 h 1060"/>
                  <a:gd name="T12" fmla="*/ 120 w 158"/>
                  <a:gd name="T13" fmla="*/ 0 h 1060"/>
                  <a:gd name="T14" fmla="*/ 0 60000 65536"/>
                  <a:gd name="T15" fmla="*/ 0 60000 65536"/>
                  <a:gd name="T16" fmla="*/ 0 60000 65536"/>
                  <a:gd name="T17" fmla="*/ 0 60000 65536"/>
                  <a:gd name="T18" fmla="*/ 0 60000 65536"/>
                  <a:gd name="T19" fmla="*/ 0 60000 65536"/>
                  <a:gd name="T20" fmla="*/ 0 60000 65536"/>
                  <a:gd name="T21" fmla="*/ 0 w 158"/>
                  <a:gd name="T22" fmla="*/ 0 h 1060"/>
                  <a:gd name="T23" fmla="*/ 158 w 158"/>
                  <a:gd name="T24" fmla="*/ 1060 h 10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1060">
                    <a:moveTo>
                      <a:pt x="120" y="0"/>
                    </a:moveTo>
                    <a:lnTo>
                      <a:pt x="0" y="1060"/>
                    </a:lnTo>
                    <a:lnTo>
                      <a:pt x="41" y="1051"/>
                    </a:lnTo>
                    <a:lnTo>
                      <a:pt x="158" y="7"/>
                    </a:lnTo>
                    <a:lnTo>
                      <a:pt x="1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73" name="Freeform 21"/>
              <p:cNvSpPr>
                <a:spLocks/>
              </p:cNvSpPr>
              <p:nvPr/>
            </p:nvSpPr>
            <p:spPr bwMode="auto">
              <a:xfrm>
                <a:off x="594" y="1742"/>
                <a:ext cx="158" cy="1070"/>
              </a:xfrm>
              <a:custGeom>
                <a:avLst/>
                <a:gdLst>
                  <a:gd name="T0" fmla="*/ 120 w 158"/>
                  <a:gd name="T1" fmla="*/ 0 h 1070"/>
                  <a:gd name="T2" fmla="*/ 0 w 158"/>
                  <a:gd name="T3" fmla="*/ 1070 h 1070"/>
                  <a:gd name="T4" fmla="*/ 38 w 158"/>
                  <a:gd name="T5" fmla="*/ 1063 h 1070"/>
                  <a:gd name="T6" fmla="*/ 158 w 158"/>
                  <a:gd name="T7" fmla="*/ 3 h 1070"/>
                  <a:gd name="T8" fmla="*/ 158 w 158"/>
                  <a:gd name="T9" fmla="*/ 3 h 1070"/>
                  <a:gd name="T10" fmla="*/ 120 w 158"/>
                  <a:gd name="T11" fmla="*/ 0 h 1070"/>
                  <a:gd name="T12" fmla="*/ 120 w 158"/>
                  <a:gd name="T13" fmla="*/ 0 h 1070"/>
                  <a:gd name="T14" fmla="*/ 0 60000 65536"/>
                  <a:gd name="T15" fmla="*/ 0 60000 65536"/>
                  <a:gd name="T16" fmla="*/ 0 60000 65536"/>
                  <a:gd name="T17" fmla="*/ 0 60000 65536"/>
                  <a:gd name="T18" fmla="*/ 0 60000 65536"/>
                  <a:gd name="T19" fmla="*/ 0 60000 65536"/>
                  <a:gd name="T20" fmla="*/ 0 60000 65536"/>
                  <a:gd name="T21" fmla="*/ 0 w 158"/>
                  <a:gd name="T22" fmla="*/ 0 h 1070"/>
                  <a:gd name="T23" fmla="*/ 158 w 158"/>
                  <a:gd name="T24" fmla="*/ 1070 h 10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1070">
                    <a:moveTo>
                      <a:pt x="120" y="0"/>
                    </a:moveTo>
                    <a:lnTo>
                      <a:pt x="0" y="1070"/>
                    </a:lnTo>
                    <a:lnTo>
                      <a:pt x="38" y="1063"/>
                    </a:lnTo>
                    <a:lnTo>
                      <a:pt x="158" y="3"/>
                    </a:lnTo>
                    <a:lnTo>
                      <a:pt x="1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74" name="Freeform 22"/>
              <p:cNvSpPr>
                <a:spLocks/>
              </p:cNvSpPr>
              <p:nvPr/>
            </p:nvSpPr>
            <p:spPr bwMode="auto">
              <a:xfrm>
                <a:off x="556" y="1736"/>
                <a:ext cx="158" cy="1085"/>
              </a:xfrm>
              <a:custGeom>
                <a:avLst/>
                <a:gdLst>
                  <a:gd name="T0" fmla="*/ 123 w 158"/>
                  <a:gd name="T1" fmla="*/ 0 h 1085"/>
                  <a:gd name="T2" fmla="*/ 0 w 158"/>
                  <a:gd name="T3" fmla="*/ 1085 h 1085"/>
                  <a:gd name="T4" fmla="*/ 38 w 158"/>
                  <a:gd name="T5" fmla="*/ 1076 h 1085"/>
                  <a:gd name="T6" fmla="*/ 158 w 158"/>
                  <a:gd name="T7" fmla="*/ 6 h 1085"/>
                  <a:gd name="T8" fmla="*/ 158 w 158"/>
                  <a:gd name="T9" fmla="*/ 6 h 1085"/>
                  <a:gd name="T10" fmla="*/ 123 w 158"/>
                  <a:gd name="T11" fmla="*/ 0 h 1085"/>
                  <a:gd name="T12" fmla="*/ 123 w 158"/>
                  <a:gd name="T13" fmla="*/ 0 h 1085"/>
                  <a:gd name="T14" fmla="*/ 0 60000 65536"/>
                  <a:gd name="T15" fmla="*/ 0 60000 65536"/>
                  <a:gd name="T16" fmla="*/ 0 60000 65536"/>
                  <a:gd name="T17" fmla="*/ 0 60000 65536"/>
                  <a:gd name="T18" fmla="*/ 0 60000 65536"/>
                  <a:gd name="T19" fmla="*/ 0 60000 65536"/>
                  <a:gd name="T20" fmla="*/ 0 60000 65536"/>
                  <a:gd name="T21" fmla="*/ 0 w 158"/>
                  <a:gd name="T22" fmla="*/ 0 h 1085"/>
                  <a:gd name="T23" fmla="*/ 158 w 158"/>
                  <a:gd name="T24" fmla="*/ 1085 h 10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1085">
                    <a:moveTo>
                      <a:pt x="123" y="0"/>
                    </a:moveTo>
                    <a:lnTo>
                      <a:pt x="0" y="1085"/>
                    </a:lnTo>
                    <a:lnTo>
                      <a:pt x="38" y="1076"/>
                    </a:lnTo>
                    <a:lnTo>
                      <a:pt x="158" y="6"/>
                    </a:lnTo>
                    <a:lnTo>
                      <a:pt x="123"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75" name="Freeform 23"/>
              <p:cNvSpPr>
                <a:spLocks/>
              </p:cNvSpPr>
              <p:nvPr/>
            </p:nvSpPr>
            <p:spPr bwMode="auto">
              <a:xfrm>
                <a:off x="518" y="1733"/>
                <a:ext cx="161" cy="1094"/>
              </a:xfrm>
              <a:custGeom>
                <a:avLst/>
                <a:gdLst>
                  <a:gd name="T0" fmla="*/ 123 w 161"/>
                  <a:gd name="T1" fmla="*/ 0 h 1094"/>
                  <a:gd name="T2" fmla="*/ 0 w 161"/>
                  <a:gd name="T3" fmla="*/ 1094 h 1094"/>
                  <a:gd name="T4" fmla="*/ 38 w 161"/>
                  <a:gd name="T5" fmla="*/ 1088 h 1094"/>
                  <a:gd name="T6" fmla="*/ 161 w 161"/>
                  <a:gd name="T7" fmla="*/ 3 h 1094"/>
                  <a:gd name="T8" fmla="*/ 161 w 161"/>
                  <a:gd name="T9" fmla="*/ 3 h 1094"/>
                  <a:gd name="T10" fmla="*/ 123 w 161"/>
                  <a:gd name="T11" fmla="*/ 0 h 1094"/>
                  <a:gd name="T12" fmla="*/ 123 w 161"/>
                  <a:gd name="T13" fmla="*/ 0 h 1094"/>
                  <a:gd name="T14" fmla="*/ 0 60000 65536"/>
                  <a:gd name="T15" fmla="*/ 0 60000 65536"/>
                  <a:gd name="T16" fmla="*/ 0 60000 65536"/>
                  <a:gd name="T17" fmla="*/ 0 60000 65536"/>
                  <a:gd name="T18" fmla="*/ 0 60000 65536"/>
                  <a:gd name="T19" fmla="*/ 0 60000 65536"/>
                  <a:gd name="T20" fmla="*/ 0 60000 65536"/>
                  <a:gd name="T21" fmla="*/ 0 w 161"/>
                  <a:gd name="T22" fmla="*/ 0 h 1094"/>
                  <a:gd name="T23" fmla="*/ 161 w 161"/>
                  <a:gd name="T24" fmla="*/ 1094 h 10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1" h="1094">
                    <a:moveTo>
                      <a:pt x="123" y="0"/>
                    </a:moveTo>
                    <a:lnTo>
                      <a:pt x="0" y="1094"/>
                    </a:lnTo>
                    <a:lnTo>
                      <a:pt x="38" y="1088"/>
                    </a:lnTo>
                    <a:lnTo>
                      <a:pt x="161" y="3"/>
                    </a:lnTo>
                    <a:lnTo>
                      <a:pt x="123" y="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76" name="Freeform 24"/>
              <p:cNvSpPr>
                <a:spLocks/>
              </p:cNvSpPr>
              <p:nvPr/>
            </p:nvSpPr>
            <p:spPr bwMode="auto">
              <a:xfrm>
                <a:off x="480" y="1729"/>
                <a:ext cx="161" cy="1108"/>
              </a:xfrm>
              <a:custGeom>
                <a:avLst/>
                <a:gdLst>
                  <a:gd name="T0" fmla="*/ 123 w 161"/>
                  <a:gd name="T1" fmla="*/ 0 h 1108"/>
                  <a:gd name="T2" fmla="*/ 0 w 161"/>
                  <a:gd name="T3" fmla="*/ 1108 h 1108"/>
                  <a:gd name="T4" fmla="*/ 38 w 161"/>
                  <a:gd name="T5" fmla="*/ 1098 h 1108"/>
                  <a:gd name="T6" fmla="*/ 161 w 161"/>
                  <a:gd name="T7" fmla="*/ 4 h 1108"/>
                  <a:gd name="T8" fmla="*/ 161 w 161"/>
                  <a:gd name="T9" fmla="*/ 4 h 1108"/>
                  <a:gd name="T10" fmla="*/ 123 w 161"/>
                  <a:gd name="T11" fmla="*/ 0 h 1108"/>
                  <a:gd name="T12" fmla="*/ 123 w 161"/>
                  <a:gd name="T13" fmla="*/ 0 h 1108"/>
                  <a:gd name="T14" fmla="*/ 0 60000 65536"/>
                  <a:gd name="T15" fmla="*/ 0 60000 65536"/>
                  <a:gd name="T16" fmla="*/ 0 60000 65536"/>
                  <a:gd name="T17" fmla="*/ 0 60000 65536"/>
                  <a:gd name="T18" fmla="*/ 0 60000 65536"/>
                  <a:gd name="T19" fmla="*/ 0 60000 65536"/>
                  <a:gd name="T20" fmla="*/ 0 60000 65536"/>
                  <a:gd name="T21" fmla="*/ 0 w 161"/>
                  <a:gd name="T22" fmla="*/ 0 h 1108"/>
                  <a:gd name="T23" fmla="*/ 161 w 161"/>
                  <a:gd name="T24" fmla="*/ 1108 h 1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1" h="1108">
                    <a:moveTo>
                      <a:pt x="123" y="0"/>
                    </a:moveTo>
                    <a:lnTo>
                      <a:pt x="0" y="1108"/>
                    </a:lnTo>
                    <a:lnTo>
                      <a:pt x="38" y="1098"/>
                    </a:lnTo>
                    <a:lnTo>
                      <a:pt x="161" y="4"/>
                    </a:lnTo>
                    <a:lnTo>
                      <a:pt x="123"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77" name="Freeform 25"/>
              <p:cNvSpPr>
                <a:spLocks/>
              </p:cNvSpPr>
              <p:nvPr/>
            </p:nvSpPr>
            <p:spPr bwMode="auto">
              <a:xfrm>
                <a:off x="442" y="1723"/>
                <a:ext cx="161" cy="1120"/>
              </a:xfrm>
              <a:custGeom>
                <a:avLst/>
                <a:gdLst>
                  <a:gd name="T0" fmla="*/ 123 w 161"/>
                  <a:gd name="T1" fmla="*/ 0 h 1120"/>
                  <a:gd name="T2" fmla="*/ 0 w 161"/>
                  <a:gd name="T3" fmla="*/ 1120 h 1120"/>
                  <a:gd name="T4" fmla="*/ 38 w 161"/>
                  <a:gd name="T5" fmla="*/ 1114 h 1120"/>
                  <a:gd name="T6" fmla="*/ 161 w 161"/>
                  <a:gd name="T7" fmla="*/ 6 h 1120"/>
                  <a:gd name="T8" fmla="*/ 161 w 161"/>
                  <a:gd name="T9" fmla="*/ 6 h 1120"/>
                  <a:gd name="T10" fmla="*/ 123 w 161"/>
                  <a:gd name="T11" fmla="*/ 0 h 1120"/>
                  <a:gd name="T12" fmla="*/ 123 w 161"/>
                  <a:gd name="T13" fmla="*/ 0 h 1120"/>
                  <a:gd name="T14" fmla="*/ 0 60000 65536"/>
                  <a:gd name="T15" fmla="*/ 0 60000 65536"/>
                  <a:gd name="T16" fmla="*/ 0 60000 65536"/>
                  <a:gd name="T17" fmla="*/ 0 60000 65536"/>
                  <a:gd name="T18" fmla="*/ 0 60000 65536"/>
                  <a:gd name="T19" fmla="*/ 0 60000 65536"/>
                  <a:gd name="T20" fmla="*/ 0 60000 65536"/>
                  <a:gd name="T21" fmla="*/ 0 w 161"/>
                  <a:gd name="T22" fmla="*/ 0 h 1120"/>
                  <a:gd name="T23" fmla="*/ 161 w 161"/>
                  <a:gd name="T24" fmla="*/ 1120 h 1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1" h="1120">
                    <a:moveTo>
                      <a:pt x="123" y="0"/>
                    </a:moveTo>
                    <a:lnTo>
                      <a:pt x="0" y="1120"/>
                    </a:lnTo>
                    <a:lnTo>
                      <a:pt x="38" y="1114"/>
                    </a:lnTo>
                    <a:lnTo>
                      <a:pt x="161" y="6"/>
                    </a:lnTo>
                    <a:lnTo>
                      <a:pt x="123"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78" name="Freeform 26"/>
              <p:cNvSpPr>
                <a:spLocks/>
              </p:cNvSpPr>
              <p:nvPr/>
            </p:nvSpPr>
            <p:spPr bwMode="auto">
              <a:xfrm>
                <a:off x="404" y="1720"/>
                <a:ext cx="161" cy="1133"/>
              </a:xfrm>
              <a:custGeom>
                <a:avLst/>
                <a:gdLst>
                  <a:gd name="T0" fmla="*/ 127 w 161"/>
                  <a:gd name="T1" fmla="*/ 0 h 1133"/>
                  <a:gd name="T2" fmla="*/ 0 w 161"/>
                  <a:gd name="T3" fmla="*/ 1133 h 1133"/>
                  <a:gd name="T4" fmla="*/ 38 w 161"/>
                  <a:gd name="T5" fmla="*/ 1123 h 1133"/>
                  <a:gd name="T6" fmla="*/ 161 w 161"/>
                  <a:gd name="T7" fmla="*/ 3 h 1133"/>
                  <a:gd name="T8" fmla="*/ 161 w 161"/>
                  <a:gd name="T9" fmla="*/ 3 h 1133"/>
                  <a:gd name="T10" fmla="*/ 127 w 161"/>
                  <a:gd name="T11" fmla="*/ 0 h 1133"/>
                  <a:gd name="T12" fmla="*/ 127 w 161"/>
                  <a:gd name="T13" fmla="*/ 0 h 1133"/>
                  <a:gd name="T14" fmla="*/ 0 60000 65536"/>
                  <a:gd name="T15" fmla="*/ 0 60000 65536"/>
                  <a:gd name="T16" fmla="*/ 0 60000 65536"/>
                  <a:gd name="T17" fmla="*/ 0 60000 65536"/>
                  <a:gd name="T18" fmla="*/ 0 60000 65536"/>
                  <a:gd name="T19" fmla="*/ 0 60000 65536"/>
                  <a:gd name="T20" fmla="*/ 0 60000 65536"/>
                  <a:gd name="T21" fmla="*/ 0 w 161"/>
                  <a:gd name="T22" fmla="*/ 0 h 1133"/>
                  <a:gd name="T23" fmla="*/ 161 w 161"/>
                  <a:gd name="T24" fmla="*/ 1133 h 11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1" h="1133">
                    <a:moveTo>
                      <a:pt x="127" y="0"/>
                    </a:moveTo>
                    <a:lnTo>
                      <a:pt x="0" y="1133"/>
                    </a:lnTo>
                    <a:lnTo>
                      <a:pt x="38" y="1123"/>
                    </a:lnTo>
                    <a:lnTo>
                      <a:pt x="161" y="3"/>
                    </a:lnTo>
                    <a:lnTo>
                      <a:pt x="127" y="0"/>
                    </a:lnTo>
                    <a:close/>
                  </a:path>
                </a:pathLst>
              </a:custGeom>
              <a:solidFill>
                <a:srgbClr val="CACA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79" name="Freeform 27"/>
              <p:cNvSpPr>
                <a:spLocks/>
              </p:cNvSpPr>
              <p:nvPr/>
            </p:nvSpPr>
            <p:spPr bwMode="auto">
              <a:xfrm>
                <a:off x="363" y="1714"/>
                <a:ext cx="168" cy="1145"/>
              </a:xfrm>
              <a:custGeom>
                <a:avLst/>
                <a:gdLst>
                  <a:gd name="T0" fmla="*/ 130 w 168"/>
                  <a:gd name="T1" fmla="*/ 0 h 1145"/>
                  <a:gd name="T2" fmla="*/ 0 w 168"/>
                  <a:gd name="T3" fmla="*/ 1145 h 1145"/>
                  <a:gd name="T4" fmla="*/ 0 w 168"/>
                  <a:gd name="T5" fmla="*/ 1145 h 1145"/>
                  <a:gd name="T6" fmla="*/ 3 w 168"/>
                  <a:gd name="T7" fmla="*/ 1145 h 1145"/>
                  <a:gd name="T8" fmla="*/ 41 w 168"/>
                  <a:gd name="T9" fmla="*/ 1139 h 1145"/>
                  <a:gd name="T10" fmla="*/ 168 w 168"/>
                  <a:gd name="T11" fmla="*/ 6 h 1145"/>
                  <a:gd name="T12" fmla="*/ 168 w 168"/>
                  <a:gd name="T13" fmla="*/ 6 h 1145"/>
                  <a:gd name="T14" fmla="*/ 130 w 168"/>
                  <a:gd name="T15" fmla="*/ 0 h 1145"/>
                  <a:gd name="T16" fmla="*/ 130 w 168"/>
                  <a:gd name="T17" fmla="*/ 0 h 11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8"/>
                  <a:gd name="T28" fmla="*/ 0 h 1145"/>
                  <a:gd name="T29" fmla="*/ 168 w 168"/>
                  <a:gd name="T30" fmla="*/ 1145 h 11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8" h="1145">
                    <a:moveTo>
                      <a:pt x="130" y="0"/>
                    </a:moveTo>
                    <a:lnTo>
                      <a:pt x="0" y="1145"/>
                    </a:lnTo>
                    <a:lnTo>
                      <a:pt x="3" y="1145"/>
                    </a:lnTo>
                    <a:lnTo>
                      <a:pt x="41" y="1139"/>
                    </a:lnTo>
                    <a:lnTo>
                      <a:pt x="168" y="6"/>
                    </a:lnTo>
                    <a:lnTo>
                      <a:pt x="130"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80" name="Freeform 28"/>
              <p:cNvSpPr>
                <a:spLocks/>
              </p:cNvSpPr>
              <p:nvPr/>
            </p:nvSpPr>
            <p:spPr bwMode="auto">
              <a:xfrm>
                <a:off x="347" y="1710"/>
                <a:ext cx="146" cy="1149"/>
              </a:xfrm>
              <a:custGeom>
                <a:avLst/>
                <a:gdLst>
                  <a:gd name="T0" fmla="*/ 108 w 146"/>
                  <a:gd name="T1" fmla="*/ 0 h 1149"/>
                  <a:gd name="T2" fmla="*/ 0 w 146"/>
                  <a:gd name="T3" fmla="*/ 965 h 1149"/>
                  <a:gd name="T4" fmla="*/ 16 w 146"/>
                  <a:gd name="T5" fmla="*/ 1149 h 1149"/>
                  <a:gd name="T6" fmla="*/ 16 w 146"/>
                  <a:gd name="T7" fmla="*/ 1149 h 1149"/>
                  <a:gd name="T8" fmla="*/ 16 w 146"/>
                  <a:gd name="T9" fmla="*/ 1149 h 1149"/>
                  <a:gd name="T10" fmla="*/ 146 w 146"/>
                  <a:gd name="T11" fmla="*/ 4 h 1149"/>
                  <a:gd name="T12" fmla="*/ 146 w 146"/>
                  <a:gd name="T13" fmla="*/ 4 h 1149"/>
                  <a:gd name="T14" fmla="*/ 108 w 146"/>
                  <a:gd name="T15" fmla="*/ 0 h 1149"/>
                  <a:gd name="T16" fmla="*/ 108 w 146"/>
                  <a:gd name="T17" fmla="*/ 0 h 11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6"/>
                  <a:gd name="T28" fmla="*/ 0 h 1149"/>
                  <a:gd name="T29" fmla="*/ 146 w 146"/>
                  <a:gd name="T30" fmla="*/ 1149 h 11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6" h="1149">
                    <a:moveTo>
                      <a:pt x="108" y="0"/>
                    </a:moveTo>
                    <a:lnTo>
                      <a:pt x="0" y="965"/>
                    </a:lnTo>
                    <a:lnTo>
                      <a:pt x="16" y="1149"/>
                    </a:lnTo>
                    <a:lnTo>
                      <a:pt x="146" y="4"/>
                    </a:lnTo>
                    <a:lnTo>
                      <a:pt x="108" y="0"/>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81" name="Freeform 29"/>
              <p:cNvSpPr>
                <a:spLocks/>
              </p:cNvSpPr>
              <p:nvPr/>
            </p:nvSpPr>
            <p:spPr bwMode="auto">
              <a:xfrm>
                <a:off x="331" y="1707"/>
                <a:ext cx="124" cy="968"/>
              </a:xfrm>
              <a:custGeom>
                <a:avLst/>
                <a:gdLst>
                  <a:gd name="T0" fmla="*/ 89 w 124"/>
                  <a:gd name="T1" fmla="*/ 0 h 968"/>
                  <a:gd name="T2" fmla="*/ 0 w 124"/>
                  <a:gd name="T3" fmla="*/ 779 h 968"/>
                  <a:gd name="T4" fmla="*/ 16 w 124"/>
                  <a:gd name="T5" fmla="*/ 968 h 968"/>
                  <a:gd name="T6" fmla="*/ 124 w 124"/>
                  <a:gd name="T7" fmla="*/ 3 h 968"/>
                  <a:gd name="T8" fmla="*/ 124 w 124"/>
                  <a:gd name="T9" fmla="*/ 3 h 968"/>
                  <a:gd name="T10" fmla="*/ 89 w 124"/>
                  <a:gd name="T11" fmla="*/ 0 h 968"/>
                  <a:gd name="T12" fmla="*/ 89 w 124"/>
                  <a:gd name="T13" fmla="*/ 0 h 968"/>
                  <a:gd name="T14" fmla="*/ 0 60000 65536"/>
                  <a:gd name="T15" fmla="*/ 0 60000 65536"/>
                  <a:gd name="T16" fmla="*/ 0 60000 65536"/>
                  <a:gd name="T17" fmla="*/ 0 60000 65536"/>
                  <a:gd name="T18" fmla="*/ 0 60000 65536"/>
                  <a:gd name="T19" fmla="*/ 0 60000 65536"/>
                  <a:gd name="T20" fmla="*/ 0 60000 65536"/>
                  <a:gd name="T21" fmla="*/ 0 w 124"/>
                  <a:gd name="T22" fmla="*/ 0 h 968"/>
                  <a:gd name="T23" fmla="*/ 124 w 124"/>
                  <a:gd name="T24" fmla="*/ 968 h 9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 h="968">
                    <a:moveTo>
                      <a:pt x="89" y="0"/>
                    </a:moveTo>
                    <a:lnTo>
                      <a:pt x="0" y="779"/>
                    </a:lnTo>
                    <a:lnTo>
                      <a:pt x="16" y="968"/>
                    </a:lnTo>
                    <a:lnTo>
                      <a:pt x="124" y="3"/>
                    </a:lnTo>
                    <a:lnTo>
                      <a:pt x="89" y="0"/>
                    </a:lnTo>
                    <a:close/>
                  </a:path>
                </a:pathLst>
              </a:custGeom>
              <a:solidFill>
                <a:srgbClr val="AAAA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82" name="Freeform 30"/>
              <p:cNvSpPr>
                <a:spLocks/>
              </p:cNvSpPr>
              <p:nvPr/>
            </p:nvSpPr>
            <p:spPr bwMode="auto">
              <a:xfrm>
                <a:off x="315" y="1701"/>
                <a:ext cx="105" cy="785"/>
              </a:xfrm>
              <a:custGeom>
                <a:avLst/>
                <a:gdLst>
                  <a:gd name="T0" fmla="*/ 67 w 105"/>
                  <a:gd name="T1" fmla="*/ 0 h 785"/>
                  <a:gd name="T2" fmla="*/ 0 w 105"/>
                  <a:gd name="T3" fmla="*/ 595 h 785"/>
                  <a:gd name="T4" fmla="*/ 16 w 105"/>
                  <a:gd name="T5" fmla="*/ 785 h 785"/>
                  <a:gd name="T6" fmla="*/ 105 w 105"/>
                  <a:gd name="T7" fmla="*/ 6 h 785"/>
                  <a:gd name="T8" fmla="*/ 105 w 105"/>
                  <a:gd name="T9" fmla="*/ 6 h 785"/>
                  <a:gd name="T10" fmla="*/ 67 w 105"/>
                  <a:gd name="T11" fmla="*/ 0 h 785"/>
                  <a:gd name="T12" fmla="*/ 67 w 105"/>
                  <a:gd name="T13" fmla="*/ 0 h 785"/>
                  <a:gd name="T14" fmla="*/ 0 60000 65536"/>
                  <a:gd name="T15" fmla="*/ 0 60000 65536"/>
                  <a:gd name="T16" fmla="*/ 0 60000 65536"/>
                  <a:gd name="T17" fmla="*/ 0 60000 65536"/>
                  <a:gd name="T18" fmla="*/ 0 60000 65536"/>
                  <a:gd name="T19" fmla="*/ 0 60000 65536"/>
                  <a:gd name="T20" fmla="*/ 0 60000 65536"/>
                  <a:gd name="T21" fmla="*/ 0 w 105"/>
                  <a:gd name="T22" fmla="*/ 0 h 785"/>
                  <a:gd name="T23" fmla="*/ 105 w 105"/>
                  <a:gd name="T24" fmla="*/ 785 h 7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5" h="785">
                    <a:moveTo>
                      <a:pt x="67" y="0"/>
                    </a:moveTo>
                    <a:lnTo>
                      <a:pt x="0" y="595"/>
                    </a:lnTo>
                    <a:lnTo>
                      <a:pt x="16" y="785"/>
                    </a:lnTo>
                    <a:lnTo>
                      <a:pt x="105" y="6"/>
                    </a:lnTo>
                    <a:lnTo>
                      <a:pt x="67"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83" name="Freeform 31"/>
              <p:cNvSpPr>
                <a:spLocks/>
              </p:cNvSpPr>
              <p:nvPr/>
            </p:nvSpPr>
            <p:spPr bwMode="auto">
              <a:xfrm>
                <a:off x="300" y="1698"/>
                <a:ext cx="82" cy="598"/>
              </a:xfrm>
              <a:custGeom>
                <a:avLst/>
                <a:gdLst>
                  <a:gd name="T0" fmla="*/ 44 w 82"/>
                  <a:gd name="T1" fmla="*/ 0 h 598"/>
                  <a:gd name="T2" fmla="*/ 0 w 82"/>
                  <a:gd name="T3" fmla="*/ 408 h 598"/>
                  <a:gd name="T4" fmla="*/ 15 w 82"/>
                  <a:gd name="T5" fmla="*/ 598 h 598"/>
                  <a:gd name="T6" fmla="*/ 82 w 82"/>
                  <a:gd name="T7" fmla="*/ 3 h 598"/>
                  <a:gd name="T8" fmla="*/ 82 w 82"/>
                  <a:gd name="T9" fmla="*/ 3 h 598"/>
                  <a:gd name="T10" fmla="*/ 44 w 82"/>
                  <a:gd name="T11" fmla="*/ 0 h 598"/>
                  <a:gd name="T12" fmla="*/ 44 w 82"/>
                  <a:gd name="T13" fmla="*/ 0 h 598"/>
                  <a:gd name="T14" fmla="*/ 0 60000 65536"/>
                  <a:gd name="T15" fmla="*/ 0 60000 65536"/>
                  <a:gd name="T16" fmla="*/ 0 60000 65536"/>
                  <a:gd name="T17" fmla="*/ 0 60000 65536"/>
                  <a:gd name="T18" fmla="*/ 0 60000 65536"/>
                  <a:gd name="T19" fmla="*/ 0 60000 65536"/>
                  <a:gd name="T20" fmla="*/ 0 60000 65536"/>
                  <a:gd name="T21" fmla="*/ 0 w 82"/>
                  <a:gd name="T22" fmla="*/ 0 h 598"/>
                  <a:gd name="T23" fmla="*/ 82 w 82"/>
                  <a:gd name="T24" fmla="*/ 598 h 5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 h="598">
                    <a:moveTo>
                      <a:pt x="44" y="0"/>
                    </a:moveTo>
                    <a:lnTo>
                      <a:pt x="0" y="408"/>
                    </a:lnTo>
                    <a:lnTo>
                      <a:pt x="15" y="598"/>
                    </a:lnTo>
                    <a:lnTo>
                      <a:pt x="82" y="3"/>
                    </a:lnTo>
                    <a:lnTo>
                      <a:pt x="4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84" name="Freeform 32"/>
              <p:cNvSpPr>
                <a:spLocks/>
              </p:cNvSpPr>
              <p:nvPr/>
            </p:nvSpPr>
            <p:spPr bwMode="auto">
              <a:xfrm>
                <a:off x="284" y="1691"/>
                <a:ext cx="60" cy="415"/>
              </a:xfrm>
              <a:custGeom>
                <a:avLst/>
                <a:gdLst>
                  <a:gd name="T0" fmla="*/ 22 w 60"/>
                  <a:gd name="T1" fmla="*/ 0 h 415"/>
                  <a:gd name="T2" fmla="*/ 0 w 60"/>
                  <a:gd name="T3" fmla="*/ 222 h 415"/>
                  <a:gd name="T4" fmla="*/ 16 w 60"/>
                  <a:gd name="T5" fmla="*/ 415 h 415"/>
                  <a:gd name="T6" fmla="*/ 60 w 60"/>
                  <a:gd name="T7" fmla="*/ 7 h 415"/>
                  <a:gd name="T8" fmla="*/ 60 w 60"/>
                  <a:gd name="T9" fmla="*/ 7 h 415"/>
                  <a:gd name="T10" fmla="*/ 22 w 60"/>
                  <a:gd name="T11" fmla="*/ 0 h 415"/>
                  <a:gd name="T12" fmla="*/ 22 w 60"/>
                  <a:gd name="T13" fmla="*/ 0 h 415"/>
                  <a:gd name="T14" fmla="*/ 0 60000 65536"/>
                  <a:gd name="T15" fmla="*/ 0 60000 65536"/>
                  <a:gd name="T16" fmla="*/ 0 60000 65536"/>
                  <a:gd name="T17" fmla="*/ 0 60000 65536"/>
                  <a:gd name="T18" fmla="*/ 0 60000 65536"/>
                  <a:gd name="T19" fmla="*/ 0 60000 65536"/>
                  <a:gd name="T20" fmla="*/ 0 60000 65536"/>
                  <a:gd name="T21" fmla="*/ 0 w 60"/>
                  <a:gd name="T22" fmla="*/ 0 h 415"/>
                  <a:gd name="T23" fmla="*/ 60 w 60"/>
                  <a:gd name="T24" fmla="*/ 415 h 4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415">
                    <a:moveTo>
                      <a:pt x="22" y="0"/>
                    </a:moveTo>
                    <a:lnTo>
                      <a:pt x="0" y="222"/>
                    </a:lnTo>
                    <a:lnTo>
                      <a:pt x="16" y="415"/>
                    </a:lnTo>
                    <a:lnTo>
                      <a:pt x="60" y="7"/>
                    </a:lnTo>
                    <a:lnTo>
                      <a:pt x="22"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85" name="Freeform 33"/>
              <p:cNvSpPr>
                <a:spLocks/>
              </p:cNvSpPr>
              <p:nvPr/>
            </p:nvSpPr>
            <p:spPr bwMode="auto">
              <a:xfrm>
                <a:off x="265" y="1691"/>
                <a:ext cx="41" cy="222"/>
              </a:xfrm>
              <a:custGeom>
                <a:avLst/>
                <a:gdLst>
                  <a:gd name="T0" fmla="*/ 28 w 41"/>
                  <a:gd name="T1" fmla="*/ 0 h 222"/>
                  <a:gd name="T2" fmla="*/ 28 w 41"/>
                  <a:gd name="T3" fmla="*/ 0 h 222"/>
                  <a:gd name="T4" fmla="*/ 28 w 41"/>
                  <a:gd name="T5" fmla="*/ 0 h 222"/>
                  <a:gd name="T6" fmla="*/ 19 w 41"/>
                  <a:gd name="T7" fmla="*/ 4 h 222"/>
                  <a:gd name="T8" fmla="*/ 9 w 41"/>
                  <a:gd name="T9" fmla="*/ 10 h 222"/>
                  <a:gd name="T10" fmla="*/ 6 w 41"/>
                  <a:gd name="T11" fmla="*/ 13 h 222"/>
                  <a:gd name="T12" fmla="*/ 3 w 41"/>
                  <a:gd name="T13" fmla="*/ 19 h 222"/>
                  <a:gd name="T14" fmla="*/ 0 w 41"/>
                  <a:gd name="T15" fmla="*/ 32 h 222"/>
                  <a:gd name="T16" fmla="*/ 19 w 41"/>
                  <a:gd name="T17" fmla="*/ 222 h 222"/>
                  <a:gd name="T18" fmla="*/ 41 w 41"/>
                  <a:gd name="T19" fmla="*/ 0 h 222"/>
                  <a:gd name="T20" fmla="*/ 41 w 41"/>
                  <a:gd name="T21" fmla="*/ 0 h 222"/>
                  <a:gd name="T22" fmla="*/ 28 w 41"/>
                  <a:gd name="T23" fmla="*/ 0 h 222"/>
                  <a:gd name="T24" fmla="*/ 28 w 41"/>
                  <a:gd name="T25" fmla="*/ 0 h 2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
                  <a:gd name="T40" fmla="*/ 0 h 222"/>
                  <a:gd name="T41" fmla="*/ 41 w 41"/>
                  <a:gd name="T42" fmla="*/ 222 h 2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 h="222">
                    <a:moveTo>
                      <a:pt x="28" y="0"/>
                    </a:moveTo>
                    <a:lnTo>
                      <a:pt x="28" y="0"/>
                    </a:lnTo>
                    <a:lnTo>
                      <a:pt x="19" y="4"/>
                    </a:lnTo>
                    <a:lnTo>
                      <a:pt x="9" y="10"/>
                    </a:lnTo>
                    <a:lnTo>
                      <a:pt x="6" y="13"/>
                    </a:lnTo>
                    <a:lnTo>
                      <a:pt x="3" y="19"/>
                    </a:lnTo>
                    <a:lnTo>
                      <a:pt x="0" y="32"/>
                    </a:lnTo>
                    <a:lnTo>
                      <a:pt x="19" y="222"/>
                    </a:lnTo>
                    <a:lnTo>
                      <a:pt x="41" y="0"/>
                    </a:lnTo>
                    <a:lnTo>
                      <a:pt x="28"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86" name="Freeform 34"/>
              <p:cNvSpPr>
                <a:spLocks/>
              </p:cNvSpPr>
              <p:nvPr/>
            </p:nvSpPr>
            <p:spPr bwMode="auto">
              <a:xfrm>
                <a:off x="265" y="1710"/>
                <a:ext cx="3" cy="13"/>
              </a:xfrm>
              <a:custGeom>
                <a:avLst/>
                <a:gdLst>
                  <a:gd name="T0" fmla="*/ 0 w 3"/>
                  <a:gd name="T1" fmla="*/ 13 h 13"/>
                  <a:gd name="T2" fmla="*/ 0 w 3"/>
                  <a:gd name="T3" fmla="*/ 13 h 13"/>
                  <a:gd name="T4" fmla="*/ 3 w 3"/>
                  <a:gd name="T5" fmla="*/ 0 h 13"/>
                  <a:gd name="T6" fmla="*/ 3 w 3"/>
                  <a:gd name="T7" fmla="*/ 0 h 13"/>
                  <a:gd name="T8" fmla="*/ 0 w 3"/>
                  <a:gd name="T9" fmla="*/ 10 h 13"/>
                  <a:gd name="T10" fmla="*/ 0 w 3"/>
                  <a:gd name="T11" fmla="*/ 13 h 13"/>
                  <a:gd name="T12" fmla="*/ 0 w 3"/>
                  <a:gd name="T13" fmla="*/ 13 h 13"/>
                  <a:gd name="T14" fmla="*/ 0 60000 65536"/>
                  <a:gd name="T15" fmla="*/ 0 60000 65536"/>
                  <a:gd name="T16" fmla="*/ 0 60000 65536"/>
                  <a:gd name="T17" fmla="*/ 0 60000 65536"/>
                  <a:gd name="T18" fmla="*/ 0 60000 65536"/>
                  <a:gd name="T19" fmla="*/ 0 60000 65536"/>
                  <a:gd name="T20" fmla="*/ 0 60000 65536"/>
                  <a:gd name="T21" fmla="*/ 0 w 3"/>
                  <a:gd name="T22" fmla="*/ 0 h 13"/>
                  <a:gd name="T23" fmla="*/ 3 w 3"/>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13">
                    <a:moveTo>
                      <a:pt x="0" y="13"/>
                    </a:moveTo>
                    <a:lnTo>
                      <a:pt x="0" y="13"/>
                    </a:lnTo>
                    <a:lnTo>
                      <a:pt x="3" y="0"/>
                    </a:lnTo>
                    <a:lnTo>
                      <a:pt x="0" y="10"/>
                    </a:lnTo>
                    <a:lnTo>
                      <a:pt x="0" y="1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87" name="Freeform 35"/>
              <p:cNvSpPr>
                <a:spLocks/>
              </p:cNvSpPr>
              <p:nvPr/>
            </p:nvSpPr>
            <p:spPr bwMode="auto">
              <a:xfrm>
                <a:off x="236" y="1688"/>
                <a:ext cx="127" cy="1171"/>
              </a:xfrm>
              <a:custGeom>
                <a:avLst/>
                <a:gdLst>
                  <a:gd name="T0" fmla="*/ 48 w 127"/>
                  <a:gd name="T1" fmla="*/ 0 h 1171"/>
                  <a:gd name="T2" fmla="*/ 48 w 127"/>
                  <a:gd name="T3" fmla="*/ 0 h 1171"/>
                  <a:gd name="T4" fmla="*/ 57 w 127"/>
                  <a:gd name="T5" fmla="*/ 3 h 1171"/>
                  <a:gd name="T6" fmla="*/ 57 w 127"/>
                  <a:gd name="T7" fmla="*/ 3 h 1171"/>
                  <a:gd name="T8" fmla="*/ 48 w 127"/>
                  <a:gd name="T9" fmla="*/ 7 h 1171"/>
                  <a:gd name="T10" fmla="*/ 41 w 127"/>
                  <a:gd name="T11" fmla="*/ 10 h 1171"/>
                  <a:gd name="T12" fmla="*/ 35 w 127"/>
                  <a:gd name="T13" fmla="*/ 16 h 1171"/>
                  <a:gd name="T14" fmla="*/ 32 w 127"/>
                  <a:gd name="T15" fmla="*/ 22 h 1171"/>
                  <a:gd name="T16" fmla="*/ 29 w 127"/>
                  <a:gd name="T17" fmla="*/ 32 h 1171"/>
                  <a:gd name="T18" fmla="*/ 29 w 127"/>
                  <a:gd name="T19" fmla="*/ 35 h 1171"/>
                  <a:gd name="T20" fmla="*/ 127 w 127"/>
                  <a:gd name="T21" fmla="*/ 1171 h 1171"/>
                  <a:gd name="T22" fmla="*/ 127 w 127"/>
                  <a:gd name="T23" fmla="*/ 1171 h 1171"/>
                  <a:gd name="T24" fmla="*/ 117 w 127"/>
                  <a:gd name="T25" fmla="*/ 1168 h 1171"/>
                  <a:gd name="T26" fmla="*/ 102 w 127"/>
                  <a:gd name="T27" fmla="*/ 1165 h 1171"/>
                  <a:gd name="T28" fmla="*/ 92 w 127"/>
                  <a:gd name="T29" fmla="*/ 1158 h 1171"/>
                  <a:gd name="T30" fmla="*/ 86 w 127"/>
                  <a:gd name="T31" fmla="*/ 1155 h 1171"/>
                  <a:gd name="T32" fmla="*/ 83 w 127"/>
                  <a:gd name="T33" fmla="*/ 1149 h 1171"/>
                  <a:gd name="T34" fmla="*/ 83 w 127"/>
                  <a:gd name="T35" fmla="*/ 1149 h 1171"/>
                  <a:gd name="T36" fmla="*/ 70 w 127"/>
                  <a:gd name="T37" fmla="*/ 972 h 1171"/>
                  <a:gd name="T38" fmla="*/ 41 w 127"/>
                  <a:gd name="T39" fmla="*/ 601 h 1171"/>
                  <a:gd name="T40" fmla="*/ 0 w 127"/>
                  <a:gd name="T41" fmla="*/ 67 h 1171"/>
                  <a:gd name="T42" fmla="*/ 0 w 127"/>
                  <a:gd name="T43" fmla="*/ 67 h 1171"/>
                  <a:gd name="T44" fmla="*/ 0 w 127"/>
                  <a:gd name="T45" fmla="*/ 45 h 1171"/>
                  <a:gd name="T46" fmla="*/ 3 w 127"/>
                  <a:gd name="T47" fmla="*/ 35 h 1171"/>
                  <a:gd name="T48" fmla="*/ 7 w 127"/>
                  <a:gd name="T49" fmla="*/ 22 h 1171"/>
                  <a:gd name="T50" fmla="*/ 10 w 127"/>
                  <a:gd name="T51" fmla="*/ 13 h 1171"/>
                  <a:gd name="T52" fmla="*/ 19 w 127"/>
                  <a:gd name="T53" fmla="*/ 7 h 1171"/>
                  <a:gd name="T54" fmla="*/ 32 w 127"/>
                  <a:gd name="T55" fmla="*/ 3 h 1171"/>
                  <a:gd name="T56" fmla="*/ 48 w 127"/>
                  <a:gd name="T57" fmla="*/ 0 h 1171"/>
                  <a:gd name="T58" fmla="*/ 48 w 127"/>
                  <a:gd name="T59" fmla="*/ 0 h 117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7"/>
                  <a:gd name="T91" fmla="*/ 0 h 1171"/>
                  <a:gd name="T92" fmla="*/ 127 w 127"/>
                  <a:gd name="T93" fmla="*/ 1171 h 117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7" h="1171">
                    <a:moveTo>
                      <a:pt x="48" y="0"/>
                    </a:moveTo>
                    <a:lnTo>
                      <a:pt x="48" y="0"/>
                    </a:lnTo>
                    <a:lnTo>
                      <a:pt x="57" y="3"/>
                    </a:lnTo>
                    <a:lnTo>
                      <a:pt x="48" y="7"/>
                    </a:lnTo>
                    <a:lnTo>
                      <a:pt x="41" y="10"/>
                    </a:lnTo>
                    <a:lnTo>
                      <a:pt x="35" y="16"/>
                    </a:lnTo>
                    <a:lnTo>
                      <a:pt x="32" y="22"/>
                    </a:lnTo>
                    <a:lnTo>
                      <a:pt x="29" y="32"/>
                    </a:lnTo>
                    <a:lnTo>
                      <a:pt x="29" y="35"/>
                    </a:lnTo>
                    <a:lnTo>
                      <a:pt x="127" y="1171"/>
                    </a:lnTo>
                    <a:lnTo>
                      <a:pt x="117" y="1168"/>
                    </a:lnTo>
                    <a:lnTo>
                      <a:pt x="102" y="1165"/>
                    </a:lnTo>
                    <a:lnTo>
                      <a:pt x="92" y="1158"/>
                    </a:lnTo>
                    <a:lnTo>
                      <a:pt x="86" y="1155"/>
                    </a:lnTo>
                    <a:lnTo>
                      <a:pt x="83" y="1149"/>
                    </a:lnTo>
                    <a:lnTo>
                      <a:pt x="70" y="972"/>
                    </a:lnTo>
                    <a:lnTo>
                      <a:pt x="41" y="601"/>
                    </a:lnTo>
                    <a:lnTo>
                      <a:pt x="0" y="67"/>
                    </a:lnTo>
                    <a:lnTo>
                      <a:pt x="0" y="45"/>
                    </a:lnTo>
                    <a:lnTo>
                      <a:pt x="3" y="35"/>
                    </a:lnTo>
                    <a:lnTo>
                      <a:pt x="7" y="22"/>
                    </a:lnTo>
                    <a:lnTo>
                      <a:pt x="10" y="13"/>
                    </a:lnTo>
                    <a:lnTo>
                      <a:pt x="19" y="7"/>
                    </a:lnTo>
                    <a:lnTo>
                      <a:pt x="32" y="3"/>
                    </a:lnTo>
                    <a:lnTo>
                      <a:pt x="48"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88" name="Freeform 36"/>
              <p:cNvSpPr>
                <a:spLocks/>
              </p:cNvSpPr>
              <p:nvPr/>
            </p:nvSpPr>
            <p:spPr bwMode="auto">
              <a:xfrm>
                <a:off x="236" y="1688"/>
                <a:ext cx="127" cy="1171"/>
              </a:xfrm>
              <a:custGeom>
                <a:avLst/>
                <a:gdLst>
                  <a:gd name="T0" fmla="*/ 124 w 127"/>
                  <a:gd name="T1" fmla="*/ 1143 h 1171"/>
                  <a:gd name="T2" fmla="*/ 121 w 127"/>
                  <a:gd name="T3" fmla="*/ 1105 h 1171"/>
                  <a:gd name="T4" fmla="*/ 117 w 127"/>
                  <a:gd name="T5" fmla="*/ 1070 h 1171"/>
                  <a:gd name="T6" fmla="*/ 114 w 127"/>
                  <a:gd name="T7" fmla="*/ 1035 h 1171"/>
                  <a:gd name="T8" fmla="*/ 111 w 127"/>
                  <a:gd name="T9" fmla="*/ 1000 h 1171"/>
                  <a:gd name="T10" fmla="*/ 108 w 127"/>
                  <a:gd name="T11" fmla="*/ 946 h 1171"/>
                  <a:gd name="T12" fmla="*/ 95 w 127"/>
                  <a:gd name="T13" fmla="*/ 807 h 1171"/>
                  <a:gd name="T14" fmla="*/ 83 w 127"/>
                  <a:gd name="T15" fmla="*/ 668 h 1171"/>
                  <a:gd name="T16" fmla="*/ 73 w 127"/>
                  <a:gd name="T17" fmla="*/ 529 h 1171"/>
                  <a:gd name="T18" fmla="*/ 60 w 127"/>
                  <a:gd name="T19" fmla="*/ 389 h 1171"/>
                  <a:gd name="T20" fmla="*/ 48 w 127"/>
                  <a:gd name="T21" fmla="*/ 250 h 1171"/>
                  <a:gd name="T22" fmla="*/ 35 w 127"/>
                  <a:gd name="T23" fmla="*/ 111 h 1171"/>
                  <a:gd name="T24" fmla="*/ 29 w 127"/>
                  <a:gd name="T25" fmla="*/ 35 h 1171"/>
                  <a:gd name="T26" fmla="*/ 29 w 127"/>
                  <a:gd name="T27" fmla="*/ 32 h 1171"/>
                  <a:gd name="T28" fmla="*/ 35 w 127"/>
                  <a:gd name="T29" fmla="*/ 16 h 1171"/>
                  <a:gd name="T30" fmla="*/ 48 w 127"/>
                  <a:gd name="T31" fmla="*/ 7 h 1171"/>
                  <a:gd name="T32" fmla="*/ 57 w 127"/>
                  <a:gd name="T33" fmla="*/ 3 h 1171"/>
                  <a:gd name="T34" fmla="*/ 48 w 127"/>
                  <a:gd name="T35" fmla="*/ 0 h 1171"/>
                  <a:gd name="T36" fmla="*/ 26 w 127"/>
                  <a:gd name="T37" fmla="*/ 3 h 1171"/>
                  <a:gd name="T38" fmla="*/ 13 w 127"/>
                  <a:gd name="T39" fmla="*/ 13 h 1171"/>
                  <a:gd name="T40" fmla="*/ 0 w 127"/>
                  <a:gd name="T41" fmla="*/ 45 h 1171"/>
                  <a:gd name="T42" fmla="*/ 0 w 127"/>
                  <a:gd name="T43" fmla="*/ 67 h 1171"/>
                  <a:gd name="T44" fmla="*/ 3 w 127"/>
                  <a:gd name="T45" fmla="*/ 114 h 1171"/>
                  <a:gd name="T46" fmla="*/ 10 w 127"/>
                  <a:gd name="T47" fmla="*/ 184 h 1171"/>
                  <a:gd name="T48" fmla="*/ 16 w 127"/>
                  <a:gd name="T49" fmla="*/ 253 h 1171"/>
                  <a:gd name="T50" fmla="*/ 19 w 127"/>
                  <a:gd name="T51" fmla="*/ 323 h 1171"/>
                  <a:gd name="T52" fmla="*/ 26 w 127"/>
                  <a:gd name="T53" fmla="*/ 393 h 1171"/>
                  <a:gd name="T54" fmla="*/ 29 w 127"/>
                  <a:gd name="T55" fmla="*/ 462 h 1171"/>
                  <a:gd name="T56" fmla="*/ 35 w 127"/>
                  <a:gd name="T57" fmla="*/ 532 h 1171"/>
                  <a:gd name="T58" fmla="*/ 41 w 127"/>
                  <a:gd name="T59" fmla="*/ 601 h 1171"/>
                  <a:gd name="T60" fmla="*/ 45 w 127"/>
                  <a:gd name="T61" fmla="*/ 671 h 1171"/>
                  <a:gd name="T62" fmla="*/ 51 w 127"/>
                  <a:gd name="T63" fmla="*/ 741 h 1171"/>
                  <a:gd name="T64" fmla="*/ 57 w 127"/>
                  <a:gd name="T65" fmla="*/ 810 h 1171"/>
                  <a:gd name="T66" fmla="*/ 60 w 127"/>
                  <a:gd name="T67" fmla="*/ 880 h 1171"/>
                  <a:gd name="T68" fmla="*/ 67 w 127"/>
                  <a:gd name="T69" fmla="*/ 950 h 1171"/>
                  <a:gd name="T70" fmla="*/ 70 w 127"/>
                  <a:gd name="T71" fmla="*/ 969 h 1171"/>
                  <a:gd name="T72" fmla="*/ 70 w 127"/>
                  <a:gd name="T73" fmla="*/ 984 h 1171"/>
                  <a:gd name="T74" fmla="*/ 70 w 127"/>
                  <a:gd name="T75" fmla="*/ 1003 h 1171"/>
                  <a:gd name="T76" fmla="*/ 73 w 127"/>
                  <a:gd name="T77" fmla="*/ 1019 h 1171"/>
                  <a:gd name="T78" fmla="*/ 73 w 127"/>
                  <a:gd name="T79" fmla="*/ 1038 h 1171"/>
                  <a:gd name="T80" fmla="*/ 76 w 127"/>
                  <a:gd name="T81" fmla="*/ 1054 h 1171"/>
                  <a:gd name="T82" fmla="*/ 76 w 127"/>
                  <a:gd name="T83" fmla="*/ 1073 h 1171"/>
                  <a:gd name="T84" fmla="*/ 79 w 127"/>
                  <a:gd name="T85" fmla="*/ 1092 h 1171"/>
                  <a:gd name="T86" fmla="*/ 79 w 127"/>
                  <a:gd name="T87" fmla="*/ 1108 h 1171"/>
                  <a:gd name="T88" fmla="*/ 83 w 127"/>
                  <a:gd name="T89" fmla="*/ 1127 h 1171"/>
                  <a:gd name="T90" fmla="*/ 83 w 127"/>
                  <a:gd name="T91" fmla="*/ 1143 h 1171"/>
                  <a:gd name="T92" fmla="*/ 83 w 127"/>
                  <a:gd name="T93" fmla="*/ 1149 h 1171"/>
                  <a:gd name="T94" fmla="*/ 89 w 127"/>
                  <a:gd name="T95" fmla="*/ 1155 h 1171"/>
                  <a:gd name="T96" fmla="*/ 92 w 127"/>
                  <a:gd name="T97" fmla="*/ 1162 h 1171"/>
                  <a:gd name="T98" fmla="*/ 127 w 127"/>
                  <a:gd name="T99" fmla="*/ 1171 h 11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7"/>
                  <a:gd name="T151" fmla="*/ 0 h 1171"/>
                  <a:gd name="T152" fmla="*/ 127 w 127"/>
                  <a:gd name="T153" fmla="*/ 1171 h 117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7" h="1171">
                    <a:moveTo>
                      <a:pt x="127" y="1158"/>
                    </a:moveTo>
                    <a:lnTo>
                      <a:pt x="124" y="1143"/>
                    </a:lnTo>
                    <a:lnTo>
                      <a:pt x="124" y="1124"/>
                    </a:lnTo>
                    <a:lnTo>
                      <a:pt x="121" y="1105"/>
                    </a:lnTo>
                    <a:lnTo>
                      <a:pt x="121" y="1089"/>
                    </a:lnTo>
                    <a:lnTo>
                      <a:pt x="117" y="1070"/>
                    </a:lnTo>
                    <a:lnTo>
                      <a:pt x="117" y="1054"/>
                    </a:lnTo>
                    <a:lnTo>
                      <a:pt x="114" y="1035"/>
                    </a:lnTo>
                    <a:lnTo>
                      <a:pt x="114" y="1019"/>
                    </a:lnTo>
                    <a:lnTo>
                      <a:pt x="111" y="1000"/>
                    </a:lnTo>
                    <a:lnTo>
                      <a:pt x="108" y="965"/>
                    </a:lnTo>
                    <a:lnTo>
                      <a:pt x="108" y="946"/>
                    </a:lnTo>
                    <a:lnTo>
                      <a:pt x="102" y="877"/>
                    </a:lnTo>
                    <a:lnTo>
                      <a:pt x="95" y="807"/>
                    </a:lnTo>
                    <a:lnTo>
                      <a:pt x="89" y="738"/>
                    </a:lnTo>
                    <a:lnTo>
                      <a:pt x="83" y="668"/>
                    </a:lnTo>
                    <a:lnTo>
                      <a:pt x="79" y="598"/>
                    </a:lnTo>
                    <a:lnTo>
                      <a:pt x="73" y="529"/>
                    </a:lnTo>
                    <a:lnTo>
                      <a:pt x="67" y="459"/>
                    </a:lnTo>
                    <a:lnTo>
                      <a:pt x="60" y="389"/>
                    </a:lnTo>
                    <a:lnTo>
                      <a:pt x="54" y="320"/>
                    </a:lnTo>
                    <a:lnTo>
                      <a:pt x="48" y="250"/>
                    </a:lnTo>
                    <a:lnTo>
                      <a:pt x="41" y="181"/>
                    </a:lnTo>
                    <a:lnTo>
                      <a:pt x="35" y="111"/>
                    </a:lnTo>
                    <a:lnTo>
                      <a:pt x="32" y="41"/>
                    </a:lnTo>
                    <a:lnTo>
                      <a:pt x="29" y="35"/>
                    </a:lnTo>
                    <a:lnTo>
                      <a:pt x="29" y="32"/>
                    </a:lnTo>
                    <a:lnTo>
                      <a:pt x="32" y="22"/>
                    </a:lnTo>
                    <a:lnTo>
                      <a:pt x="35" y="16"/>
                    </a:lnTo>
                    <a:lnTo>
                      <a:pt x="41" y="10"/>
                    </a:lnTo>
                    <a:lnTo>
                      <a:pt x="48" y="7"/>
                    </a:lnTo>
                    <a:lnTo>
                      <a:pt x="57" y="3"/>
                    </a:lnTo>
                    <a:lnTo>
                      <a:pt x="48" y="0"/>
                    </a:lnTo>
                    <a:lnTo>
                      <a:pt x="35" y="0"/>
                    </a:lnTo>
                    <a:lnTo>
                      <a:pt x="26" y="3"/>
                    </a:lnTo>
                    <a:lnTo>
                      <a:pt x="19" y="7"/>
                    </a:lnTo>
                    <a:lnTo>
                      <a:pt x="13" y="13"/>
                    </a:lnTo>
                    <a:lnTo>
                      <a:pt x="3" y="26"/>
                    </a:lnTo>
                    <a:lnTo>
                      <a:pt x="0" y="45"/>
                    </a:lnTo>
                    <a:lnTo>
                      <a:pt x="0" y="67"/>
                    </a:lnTo>
                    <a:lnTo>
                      <a:pt x="3" y="114"/>
                    </a:lnTo>
                    <a:lnTo>
                      <a:pt x="10" y="184"/>
                    </a:lnTo>
                    <a:lnTo>
                      <a:pt x="16" y="253"/>
                    </a:lnTo>
                    <a:lnTo>
                      <a:pt x="19" y="323"/>
                    </a:lnTo>
                    <a:lnTo>
                      <a:pt x="26" y="393"/>
                    </a:lnTo>
                    <a:lnTo>
                      <a:pt x="29" y="462"/>
                    </a:lnTo>
                    <a:lnTo>
                      <a:pt x="35" y="532"/>
                    </a:lnTo>
                    <a:lnTo>
                      <a:pt x="41" y="601"/>
                    </a:lnTo>
                    <a:lnTo>
                      <a:pt x="45" y="671"/>
                    </a:lnTo>
                    <a:lnTo>
                      <a:pt x="51" y="741"/>
                    </a:lnTo>
                    <a:lnTo>
                      <a:pt x="57" y="810"/>
                    </a:lnTo>
                    <a:lnTo>
                      <a:pt x="60" y="880"/>
                    </a:lnTo>
                    <a:lnTo>
                      <a:pt x="67" y="950"/>
                    </a:lnTo>
                    <a:lnTo>
                      <a:pt x="70" y="969"/>
                    </a:lnTo>
                    <a:lnTo>
                      <a:pt x="70" y="984"/>
                    </a:lnTo>
                    <a:lnTo>
                      <a:pt x="70" y="1003"/>
                    </a:lnTo>
                    <a:lnTo>
                      <a:pt x="73" y="1019"/>
                    </a:lnTo>
                    <a:lnTo>
                      <a:pt x="73" y="1038"/>
                    </a:lnTo>
                    <a:lnTo>
                      <a:pt x="76" y="1054"/>
                    </a:lnTo>
                    <a:lnTo>
                      <a:pt x="76" y="1073"/>
                    </a:lnTo>
                    <a:lnTo>
                      <a:pt x="79" y="1092"/>
                    </a:lnTo>
                    <a:lnTo>
                      <a:pt x="79" y="1108"/>
                    </a:lnTo>
                    <a:lnTo>
                      <a:pt x="83" y="1127"/>
                    </a:lnTo>
                    <a:lnTo>
                      <a:pt x="83" y="1143"/>
                    </a:lnTo>
                    <a:lnTo>
                      <a:pt x="83" y="1149"/>
                    </a:lnTo>
                    <a:lnTo>
                      <a:pt x="89" y="1155"/>
                    </a:lnTo>
                    <a:lnTo>
                      <a:pt x="92" y="1162"/>
                    </a:lnTo>
                    <a:lnTo>
                      <a:pt x="111" y="1168"/>
                    </a:lnTo>
                    <a:lnTo>
                      <a:pt x="127" y="1171"/>
                    </a:lnTo>
                    <a:lnTo>
                      <a:pt x="127" y="1158"/>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89" name="Freeform 37"/>
              <p:cNvSpPr>
                <a:spLocks/>
              </p:cNvSpPr>
              <p:nvPr/>
            </p:nvSpPr>
            <p:spPr bwMode="auto">
              <a:xfrm>
                <a:off x="296" y="1733"/>
                <a:ext cx="956" cy="1041"/>
              </a:xfrm>
              <a:custGeom>
                <a:avLst/>
                <a:gdLst>
                  <a:gd name="T0" fmla="*/ 937 w 956"/>
                  <a:gd name="T1" fmla="*/ 613 h 1041"/>
                  <a:gd name="T2" fmla="*/ 915 w 956"/>
                  <a:gd name="T3" fmla="*/ 310 h 1041"/>
                  <a:gd name="T4" fmla="*/ 902 w 956"/>
                  <a:gd name="T5" fmla="*/ 98 h 1041"/>
                  <a:gd name="T6" fmla="*/ 880 w 956"/>
                  <a:gd name="T7" fmla="*/ 95 h 1041"/>
                  <a:gd name="T8" fmla="*/ 807 w 956"/>
                  <a:gd name="T9" fmla="*/ 88 h 1041"/>
                  <a:gd name="T10" fmla="*/ 731 w 956"/>
                  <a:gd name="T11" fmla="*/ 79 h 1041"/>
                  <a:gd name="T12" fmla="*/ 659 w 956"/>
                  <a:gd name="T13" fmla="*/ 72 h 1041"/>
                  <a:gd name="T14" fmla="*/ 586 w 956"/>
                  <a:gd name="T15" fmla="*/ 63 h 1041"/>
                  <a:gd name="T16" fmla="*/ 513 w 956"/>
                  <a:gd name="T17" fmla="*/ 57 h 1041"/>
                  <a:gd name="T18" fmla="*/ 440 w 956"/>
                  <a:gd name="T19" fmla="*/ 47 h 1041"/>
                  <a:gd name="T20" fmla="*/ 219 w 956"/>
                  <a:gd name="T21" fmla="*/ 22 h 1041"/>
                  <a:gd name="T22" fmla="*/ 146 w 956"/>
                  <a:gd name="T23" fmla="*/ 15 h 1041"/>
                  <a:gd name="T24" fmla="*/ 73 w 956"/>
                  <a:gd name="T25" fmla="*/ 6 h 1041"/>
                  <a:gd name="T26" fmla="*/ 0 w 956"/>
                  <a:gd name="T27" fmla="*/ 0 h 1041"/>
                  <a:gd name="T28" fmla="*/ 0 w 956"/>
                  <a:gd name="T29" fmla="*/ 0 h 1041"/>
                  <a:gd name="T30" fmla="*/ 0 w 956"/>
                  <a:gd name="T31" fmla="*/ 0 h 1041"/>
                  <a:gd name="T32" fmla="*/ 0 w 956"/>
                  <a:gd name="T33" fmla="*/ 0 h 1041"/>
                  <a:gd name="T34" fmla="*/ 23 w 956"/>
                  <a:gd name="T35" fmla="*/ 297 h 1041"/>
                  <a:gd name="T36" fmla="*/ 45 w 956"/>
                  <a:gd name="T37" fmla="*/ 594 h 1041"/>
                  <a:gd name="T38" fmla="*/ 67 w 956"/>
                  <a:gd name="T39" fmla="*/ 895 h 1041"/>
                  <a:gd name="T40" fmla="*/ 76 w 956"/>
                  <a:gd name="T41" fmla="*/ 1041 h 1041"/>
                  <a:gd name="T42" fmla="*/ 76 w 956"/>
                  <a:gd name="T43" fmla="*/ 1041 h 1041"/>
                  <a:gd name="T44" fmla="*/ 117 w 956"/>
                  <a:gd name="T45" fmla="*/ 1037 h 1041"/>
                  <a:gd name="T46" fmla="*/ 193 w 956"/>
                  <a:gd name="T47" fmla="*/ 1025 h 1041"/>
                  <a:gd name="T48" fmla="*/ 269 w 956"/>
                  <a:gd name="T49" fmla="*/ 1015 h 1041"/>
                  <a:gd name="T50" fmla="*/ 345 w 956"/>
                  <a:gd name="T51" fmla="*/ 1006 h 1041"/>
                  <a:gd name="T52" fmla="*/ 421 w 956"/>
                  <a:gd name="T53" fmla="*/ 993 h 1041"/>
                  <a:gd name="T54" fmla="*/ 497 w 956"/>
                  <a:gd name="T55" fmla="*/ 984 h 1041"/>
                  <a:gd name="T56" fmla="*/ 576 w 956"/>
                  <a:gd name="T57" fmla="*/ 971 h 1041"/>
                  <a:gd name="T58" fmla="*/ 652 w 956"/>
                  <a:gd name="T59" fmla="*/ 961 h 1041"/>
                  <a:gd name="T60" fmla="*/ 728 w 956"/>
                  <a:gd name="T61" fmla="*/ 952 h 1041"/>
                  <a:gd name="T62" fmla="*/ 804 w 956"/>
                  <a:gd name="T63" fmla="*/ 939 h 1041"/>
                  <a:gd name="T64" fmla="*/ 880 w 956"/>
                  <a:gd name="T65" fmla="*/ 930 h 1041"/>
                  <a:gd name="T66" fmla="*/ 956 w 956"/>
                  <a:gd name="T67" fmla="*/ 920 h 1041"/>
                  <a:gd name="T68" fmla="*/ 956 w 956"/>
                  <a:gd name="T69" fmla="*/ 917 h 1041"/>
                  <a:gd name="T70" fmla="*/ 937 w 956"/>
                  <a:gd name="T71" fmla="*/ 613 h 104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56"/>
                  <a:gd name="T109" fmla="*/ 0 h 1041"/>
                  <a:gd name="T110" fmla="*/ 956 w 956"/>
                  <a:gd name="T111" fmla="*/ 1041 h 104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56" h="1041">
                    <a:moveTo>
                      <a:pt x="937" y="613"/>
                    </a:moveTo>
                    <a:lnTo>
                      <a:pt x="915" y="310"/>
                    </a:lnTo>
                    <a:lnTo>
                      <a:pt x="902" y="98"/>
                    </a:lnTo>
                    <a:lnTo>
                      <a:pt x="880" y="95"/>
                    </a:lnTo>
                    <a:lnTo>
                      <a:pt x="807" y="88"/>
                    </a:lnTo>
                    <a:lnTo>
                      <a:pt x="731" y="79"/>
                    </a:lnTo>
                    <a:lnTo>
                      <a:pt x="659" y="72"/>
                    </a:lnTo>
                    <a:lnTo>
                      <a:pt x="586" y="63"/>
                    </a:lnTo>
                    <a:lnTo>
                      <a:pt x="513" y="57"/>
                    </a:lnTo>
                    <a:lnTo>
                      <a:pt x="440" y="47"/>
                    </a:lnTo>
                    <a:lnTo>
                      <a:pt x="219" y="22"/>
                    </a:lnTo>
                    <a:lnTo>
                      <a:pt x="146" y="15"/>
                    </a:lnTo>
                    <a:lnTo>
                      <a:pt x="73" y="6"/>
                    </a:lnTo>
                    <a:lnTo>
                      <a:pt x="0" y="0"/>
                    </a:lnTo>
                    <a:lnTo>
                      <a:pt x="23" y="297"/>
                    </a:lnTo>
                    <a:lnTo>
                      <a:pt x="45" y="594"/>
                    </a:lnTo>
                    <a:lnTo>
                      <a:pt x="67" y="895"/>
                    </a:lnTo>
                    <a:lnTo>
                      <a:pt x="76" y="1041"/>
                    </a:lnTo>
                    <a:lnTo>
                      <a:pt x="117" y="1037"/>
                    </a:lnTo>
                    <a:lnTo>
                      <a:pt x="193" y="1025"/>
                    </a:lnTo>
                    <a:lnTo>
                      <a:pt x="269" y="1015"/>
                    </a:lnTo>
                    <a:lnTo>
                      <a:pt x="345" y="1006"/>
                    </a:lnTo>
                    <a:lnTo>
                      <a:pt x="421" y="993"/>
                    </a:lnTo>
                    <a:lnTo>
                      <a:pt x="497" y="984"/>
                    </a:lnTo>
                    <a:lnTo>
                      <a:pt x="576" y="971"/>
                    </a:lnTo>
                    <a:lnTo>
                      <a:pt x="652" y="961"/>
                    </a:lnTo>
                    <a:lnTo>
                      <a:pt x="728" y="952"/>
                    </a:lnTo>
                    <a:lnTo>
                      <a:pt x="804" y="939"/>
                    </a:lnTo>
                    <a:lnTo>
                      <a:pt x="880" y="930"/>
                    </a:lnTo>
                    <a:lnTo>
                      <a:pt x="956" y="920"/>
                    </a:lnTo>
                    <a:lnTo>
                      <a:pt x="956" y="917"/>
                    </a:lnTo>
                    <a:lnTo>
                      <a:pt x="937" y="61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90" name="Freeform 38"/>
              <p:cNvSpPr>
                <a:spLocks/>
              </p:cNvSpPr>
              <p:nvPr/>
            </p:nvSpPr>
            <p:spPr bwMode="auto">
              <a:xfrm>
                <a:off x="1375" y="2736"/>
                <a:ext cx="757" cy="411"/>
              </a:xfrm>
              <a:custGeom>
                <a:avLst/>
                <a:gdLst>
                  <a:gd name="T0" fmla="*/ 734 w 757"/>
                  <a:gd name="T1" fmla="*/ 164 h 411"/>
                  <a:gd name="T2" fmla="*/ 734 w 757"/>
                  <a:gd name="T3" fmla="*/ 164 h 411"/>
                  <a:gd name="T4" fmla="*/ 162 w 757"/>
                  <a:gd name="T5" fmla="*/ 0 h 411"/>
                  <a:gd name="T6" fmla="*/ 0 w 757"/>
                  <a:gd name="T7" fmla="*/ 411 h 411"/>
                  <a:gd name="T8" fmla="*/ 0 w 757"/>
                  <a:gd name="T9" fmla="*/ 411 h 411"/>
                  <a:gd name="T10" fmla="*/ 757 w 757"/>
                  <a:gd name="T11" fmla="*/ 180 h 411"/>
                  <a:gd name="T12" fmla="*/ 757 w 757"/>
                  <a:gd name="T13" fmla="*/ 180 h 411"/>
                  <a:gd name="T14" fmla="*/ 747 w 757"/>
                  <a:gd name="T15" fmla="*/ 170 h 411"/>
                  <a:gd name="T16" fmla="*/ 734 w 757"/>
                  <a:gd name="T17" fmla="*/ 164 h 411"/>
                  <a:gd name="T18" fmla="*/ 734 w 757"/>
                  <a:gd name="T19" fmla="*/ 164 h 4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7"/>
                  <a:gd name="T31" fmla="*/ 0 h 411"/>
                  <a:gd name="T32" fmla="*/ 757 w 757"/>
                  <a:gd name="T33" fmla="*/ 411 h 4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7" h="411">
                    <a:moveTo>
                      <a:pt x="734" y="164"/>
                    </a:moveTo>
                    <a:lnTo>
                      <a:pt x="734" y="164"/>
                    </a:lnTo>
                    <a:lnTo>
                      <a:pt x="162" y="0"/>
                    </a:lnTo>
                    <a:lnTo>
                      <a:pt x="0" y="411"/>
                    </a:lnTo>
                    <a:lnTo>
                      <a:pt x="757" y="180"/>
                    </a:lnTo>
                    <a:lnTo>
                      <a:pt x="747" y="170"/>
                    </a:lnTo>
                    <a:lnTo>
                      <a:pt x="734" y="164"/>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91" name="Freeform 39"/>
              <p:cNvSpPr>
                <a:spLocks/>
              </p:cNvSpPr>
              <p:nvPr/>
            </p:nvSpPr>
            <p:spPr bwMode="auto">
              <a:xfrm>
                <a:off x="901" y="2660"/>
                <a:ext cx="636" cy="500"/>
              </a:xfrm>
              <a:custGeom>
                <a:avLst/>
                <a:gdLst>
                  <a:gd name="T0" fmla="*/ 376 w 636"/>
                  <a:gd name="T1" fmla="*/ 0 h 500"/>
                  <a:gd name="T2" fmla="*/ 120 w 636"/>
                  <a:gd name="T3" fmla="*/ 41 h 500"/>
                  <a:gd name="T4" fmla="*/ 0 w 636"/>
                  <a:gd name="T5" fmla="*/ 345 h 500"/>
                  <a:gd name="T6" fmla="*/ 0 w 636"/>
                  <a:gd name="T7" fmla="*/ 345 h 500"/>
                  <a:gd name="T8" fmla="*/ 364 w 636"/>
                  <a:gd name="T9" fmla="*/ 484 h 500"/>
                  <a:gd name="T10" fmla="*/ 364 w 636"/>
                  <a:gd name="T11" fmla="*/ 484 h 500"/>
                  <a:gd name="T12" fmla="*/ 402 w 636"/>
                  <a:gd name="T13" fmla="*/ 496 h 500"/>
                  <a:gd name="T14" fmla="*/ 427 w 636"/>
                  <a:gd name="T15" fmla="*/ 500 h 500"/>
                  <a:gd name="T16" fmla="*/ 449 w 636"/>
                  <a:gd name="T17" fmla="*/ 496 h 500"/>
                  <a:gd name="T18" fmla="*/ 465 w 636"/>
                  <a:gd name="T19" fmla="*/ 490 h 500"/>
                  <a:gd name="T20" fmla="*/ 465 w 636"/>
                  <a:gd name="T21" fmla="*/ 490 h 500"/>
                  <a:gd name="T22" fmla="*/ 474 w 636"/>
                  <a:gd name="T23" fmla="*/ 487 h 500"/>
                  <a:gd name="T24" fmla="*/ 636 w 636"/>
                  <a:gd name="T25" fmla="*/ 76 h 500"/>
                  <a:gd name="T26" fmla="*/ 636 w 636"/>
                  <a:gd name="T27" fmla="*/ 76 h 500"/>
                  <a:gd name="T28" fmla="*/ 376 w 636"/>
                  <a:gd name="T29" fmla="*/ 0 h 500"/>
                  <a:gd name="T30" fmla="*/ 376 w 636"/>
                  <a:gd name="T31" fmla="*/ 0 h 5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36"/>
                  <a:gd name="T49" fmla="*/ 0 h 500"/>
                  <a:gd name="T50" fmla="*/ 636 w 636"/>
                  <a:gd name="T51" fmla="*/ 500 h 5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36" h="500">
                    <a:moveTo>
                      <a:pt x="376" y="0"/>
                    </a:moveTo>
                    <a:lnTo>
                      <a:pt x="120" y="41"/>
                    </a:lnTo>
                    <a:lnTo>
                      <a:pt x="0" y="345"/>
                    </a:lnTo>
                    <a:lnTo>
                      <a:pt x="364" y="484"/>
                    </a:lnTo>
                    <a:lnTo>
                      <a:pt x="402" y="496"/>
                    </a:lnTo>
                    <a:lnTo>
                      <a:pt x="427" y="500"/>
                    </a:lnTo>
                    <a:lnTo>
                      <a:pt x="449" y="496"/>
                    </a:lnTo>
                    <a:lnTo>
                      <a:pt x="465" y="490"/>
                    </a:lnTo>
                    <a:lnTo>
                      <a:pt x="474" y="487"/>
                    </a:lnTo>
                    <a:lnTo>
                      <a:pt x="636" y="76"/>
                    </a:lnTo>
                    <a:lnTo>
                      <a:pt x="376"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92" name="Freeform 40"/>
              <p:cNvSpPr>
                <a:spLocks/>
              </p:cNvSpPr>
              <p:nvPr/>
            </p:nvSpPr>
            <p:spPr bwMode="auto">
              <a:xfrm>
                <a:off x="439" y="2701"/>
                <a:ext cx="582" cy="304"/>
              </a:xfrm>
              <a:custGeom>
                <a:avLst/>
                <a:gdLst>
                  <a:gd name="T0" fmla="*/ 16 w 582"/>
                  <a:gd name="T1" fmla="*/ 85 h 304"/>
                  <a:gd name="T2" fmla="*/ 0 w 582"/>
                  <a:gd name="T3" fmla="*/ 123 h 304"/>
                  <a:gd name="T4" fmla="*/ 0 w 582"/>
                  <a:gd name="T5" fmla="*/ 123 h 304"/>
                  <a:gd name="T6" fmla="*/ 462 w 582"/>
                  <a:gd name="T7" fmla="*/ 304 h 304"/>
                  <a:gd name="T8" fmla="*/ 582 w 582"/>
                  <a:gd name="T9" fmla="*/ 0 h 304"/>
                  <a:gd name="T10" fmla="*/ 16 w 582"/>
                  <a:gd name="T11" fmla="*/ 85 h 304"/>
                  <a:gd name="T12" fmla="*/ 0 60000 65536"/>
                  <a:gd name="T13" fmla="*/ 0 60000 65536"/>
                  <a:gd name="T14" fmla="*/ 0 60000 65536"/>
                  <a:gd name="T15" fmla="*/ 0 60000 65536"/>
                  <a:gd name="T16" fmla="*/ 0 60000 65536"/>
                  <a:gd name="T17" fmla="*/ 0 60000 65536"/>
                  <a:gd name="T18" fmla="*/ 0 w 582"/>
                  <a:gd name="T19" fmla="*/ 0 h 304"/>
                  <a:gd name="T20" fmla="*/ 582 w 582"/>
                  <a:gd name="T21" fmla="*/ 304 h 304"/>
                </a:gdLst>
                <a:ahLst/>
                <a:cxnLst>
                  <a:cxn ang="T12">
                    <a:pos x="T0" y="T1"/>
                  </a:cxn>
                  <a:cxn ang="T13">
                    <a:pos x="T2" y="T3"/>
                  </a:cxn>
                  <a:cxn ang="T14">
                    <a:pos x="T4" y="T5"/>
                  </a:cxn>
                  <a:cxn ang="T15">
                    <a:pos x="T6" y="T7"/>
                  </a:cxn>
                  <a:cxn ang="T16">
                    <a:pos x="T8" y="T9"/>
                  </a:cxn>
                  <a:cxn ang="T17">
                    <a:pos x="T10" y="T11"/>
                  </a:cxn>
                </a:cxnLst>
                <a:rect l="T18" t="T19" r="T20" b="T21"/>
                <a:pathLst>
                  <a:path w="582" h="304">
                    <a:moveTo>
                      <a:pt x="16" y="85"/>
                    </a:moveTo>
                    <a:lnTo>
                      <a:pt x="0" y="123"/>
                    </a:lnTo>
                    <a:lnTo>
                      <a:pt x="462" y="304"/>
                    </a:lnTo>
                    <a:lnTo>
                      <a:pt x="582" y="0"/>
                    </a:lnTo>
                    <a:lnTo>
                      <a:pt x="16" y="85"/>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93" name="Freeform 41"/>
              <p:cNvSpPr>
                <a:spLocks/>
              </p:cNvSpPr>
              <p:nvPr/>
            </p:nvSpPr>
            <p:spPr bwMode="auto">
              <a:xfrm>
                <a:off x="372" y="2786"/>
                <a:ext cx="83" cy="38"/>
              </a:xfrm>
              <a:custGeom>
                <a:avLst/>
                <a:gdLst>
                  <a:gd name="T0" fmla="*/ 0 w 83"/>
                  <a:gd name="T1" fmla="*/ 13 h 38"/>
                  <a:gd name="T2" fmla="*/ 0 w 83"/>
                  <a:gd name="T3" fmla="*/ 13 h 38"/>
                  <a:gd name="T4" fmla="*/ 0 w 83"/>
                  <a:gd name="T5" fmla="*/ 13 h 38"/>
                  <a:gd name="T6" fmla="*/ 67 w 83"/>
                  <a:gd name="T7" fmla="*/ 38 h 38"/>
                  <a:gd name="T8" fmla="*/ 83 w 83"/>
                  <a:gd name="T9" fmla="*/ 0 h 38"/>
                  <a:gd name="T10" fmla="*/ 0 w 83"/>
                  <a:gd name="T11" fmla="*/ 13 h 38"/>
                  <a:gd name="T12" fmla="*/ 0 60000 65536"/>
                  <a:gd name="T13" fmla="*/ 0 60000 65536"/>
                  <a:gd name="T14" fmla="*/ 0 60000 65536"/>
                  <a:gd name="T15" fmla="*/ 0 60000 65536"/>
                  <a:gd name="T16" fmla="*/ 0 60000 65536"/>
                  <a:gd name="T17" fmla="*/ 0 60000 65536"/>
                  <a:gd name="T18" fmla="*/ 0 w 83"/>
                  <a:gd name="T19" fmla="*/ 0 h 38"/>
                  <a:gd name="T20" fmla="*/ 83 w 83"/>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83" h="38">
                    <a:moveTo>
                      <a:pt x="0" y="13"/>
                    </a:moveTo>
                    <a:lnTo>
                      <a:pt x="0" y="13"/>
                    </a:lnTo>
                    <a:lnTo>
                      <a:pt x="67" y="38"/>
                    </a:lnTo>
                    <a:lnTo>
                      <a:pt x="83" y="0"/>
                    </a:lnTo>
                    <a:lnTo>
                      <a:pt x="0" y="13"/>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94" name="Freeform 42"/>
              <p:cNvSpPr>
                <a:spLocks/>
              </p:cNvSpPr>
              <p:nvPr/>
            </p:nvSpPr>
            <p:spPr bwMode="auto">
              <a:xfrm>
                <a:off x="1375" y="2736"/>
                <a:ext cx="757" cy="411"/>
              </a:xfrm>
              <a:custGeom>
                <a:avLst/>
                <a:gdLst>
                  <a:gd name="T0" fmla="*/ 734 w 757"/>
                  <a:gd name="T1" fmla="*/ 164 h 411"/>
                  <a:gd name="T2" fmla="*/ 734 w 757"/>
                  <a:gd name="T3" fmla="*/ 164 h 411"/>
                  <a:gd name="T4" fmla="*/ 162 w 757"/>
                  <a:gd name="T5" fmla="*/ 0 h 411"/>
                  <a:gd name="T6" fmla="*/ 0 w 757"/>
                  <a:gd name="T7" fmla="*/ 411 h 411"/>
                  <a:gd name="T8" fmla="*/ 0 w 757"/>
                  <a:gd name="T9" fmla="*/ 411 h 411"/>
                  <a:gd name="T10" fmla="*/ 757 w 757"/>
                  <a:gd name="T11" fmla="*/ 180 h 411"/>
                  <a:gd name="T12" fmla="*/ 757 w 757"/>
                  <a:gd name="T13" fmla="*/ 180 h 411"/>
                  <a:gd name="T14" fmla="*/ 747 w 757"/>
                  <a:gd name="T15" fmla="*/ 170 h 411"/>
                  <a:gd name="T16" fmla="*/ 734 w 757"/>
                  <a:gd name="T17" fmla="*/ 164 h 411"/>
                  <a:gd name="T18" fmla="*/ 734 w 757"/>
                  <a:gd name="T19" fmla="*/ 164 h 4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7"/>
                  <a:gd name="T31" fmla="*/ 0 h 411"/>
                  <a:gd name="T32" fmla="*/ 757 w 757"/>
                  <a:gd name="T33" fmla="*/ 411 h 4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7" h="411">
                    <a:moveTo>
                      <a:pt x="734" y="164"/>
                    </a:moveTo>
                    <a:lnTo>
                      <a:pt x="734" y="164"/>
                    </a:lnTo>
                    <a:lnTo>
                      <a:pt x="162" y="0"/>
                    </a:lnTo>
                    <a:lnTo>
                      <a:pt x="0" y="411"/>
                    </a:lnTo>
                    <a:lnTo>
                      <a:pt x="757" y="180"/>
                    </a:lnTo>
                    <a:lnTo>
                      <a:pt x="747" y="170"/>
                    </a:lnTo>
                    <a:lnTo>
                      <a:pt x="734" y="164"/>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95" name="Freeform 43"/>
              <p:cNvSpPr>
                <a:spLocks/>
              </p:cNvSpPr>
              <p:nvPr/>
            </p:nvSpPr>
            <p:spPr bwMode="auto">
              <a:xfrm>
                <a:off x="1325" y="2723"/>
                <a:ext cx="212" cy="437"/>
              </a:xfrm>
              <a:custGeom>
                <a:avLst/>
                <a:gdLst>
                  <a:gd name="T0" fmla="*/ 171 w 212"/>
                  <a:gd name="T1" fmla="*/ 0 h 437"/>
                  <a:gd name="T2" fmla="*/ 0 w 212"/>
                  <a:gd name="T3" fmla="*/ 437 h 437"/>
                  <a:gd name="T4" fmla="*/ 0 w 212"/>
                  <a:gd name="T5" fmla="*/ 437 h 437"/>
                  <a:gd name="T6" fmla="*/ 22 w 212"/>
                  <a:gd name="T7" fmla="*/ 433 h 437"/>
                  <a:gd name="T8" fmla="*/ 41 w 212"/>
                  <a:gd name="T9" fmla="*/ 427 h 437"/>
                  <a:gd name="T10" fmla="*/ 41 w 212"/>
                  <a:gd name="T11" fmla="*/ 427 h 437"/>
                  <a:gd name="T12" fmla="*/ 50 w 212"/>
                  <a:gd name="T13" fmla="*/ 424 h 437"/>
                  <a:gd name="T14" fmla="*/ 212 w 212"/>
                  <a:gd name="T15" fmla="*/ 13 h 437"/>
                  <a:gd name="T16" fmla="*/ 212 w 212"/>
                  <a:gd name="T17" fmla="*/ 13 h 437"/>
                  <a:gd name="T18" fmla="*/ 171 w 212"/>
                  <a:gd name="T19" fmla="*/ 0 h 437"/>
                  <a:gd name="T20" fmla="*/ 171 w 212"/>
                  <a:gd name="T21" fmla="*/ 0 h 4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2"/>
                  <a:gd name="T34" fmla="*/ 0 h 437"/>
                  <a:gd name="T35" fmla="*/ 212 w 212"/>
                  <a:gd name="T36" fmla="*/ 437 h 4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2" h="437">
                    <a:moveTo>
                      <a:pt x="171" y="0"/>
                    </a:moveTo>
                    <a:lnTo>
                      <a:pt x="0" y="437"/>
                    </a:lnTo>
                    <a:lnTo>
                      <a:pt x="22" y="433"/>
                    </a:lnTo>
                    <a:lnTo>
                      <a:pt x="41" y="427"/>
                    </a:lnTo>
                    <a:lnTo>
                      <a:pt x="50" y="424"/>
                    </a:lnTo>
                    <a:lnTo>
                      <a:pt x="212" y="13"/>
                    </a:lnTo>
                    <a:lnTo>
                      <a:pt x="171"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96" name="Freeform 44"/>
              <p:cNvSpPr>
                <a:spLocks/>
              </p:cNvSpPr>
              <p:nvPr/>
            </p:nvSpPr>
            <p:spPr bwMode="auto">
              <a:xfrm>
                <a:off x="1284" y="2710"/>
                <a:ext cx="212" cy="450"/>
              </a:xfrm>
              <a:custGeom>
                <a:avLst/>
                <a:gdLst>
                  <a:gd name="T0" fmla="*/ 170 w 212"/>
                  <a:gd name="T1" fmla="*/ 0 h 450"/>
                  <a:gd name="T2" fmla="*/ 0 w 212"/>
                  <a:gd name="T3" fmla="*/ 440 h 450"/>
                  <a:gd name="T4" fmla="*/ 0 w 212"/>
                  <a:gd name="T5" fmla="*/ 440 h 450"/>
                  <a:gd name="T6" fmla="*/ 25 w 212"/>
                  <a:gd name="T7" fmla="*/ 446 h 450"/>
                  <a:gd name="T8" fmla="*/ 41 w 212"/>
                  <a:gd name="T9" fmla="*/ 450 h 450"/>
                  <a:gd name="T10" fmla="*/ 212 w 212"/>
                  <a:gd name="T11" fmla="*/ 13 h 450"/>
                  <a:gd name="T12" fmla="*/ 212 w 212"/>
                  <a:gd name="T13" fmla="*/ 13 h 450"/>
                  <a:gd name="T14" fmla="*/ 170 w 212"/>
                  <a:gd name="T15" fmla="*/ 0 h 450"/>
                  <a:gd name="T16" fmla="*/ 170 w 212"/>
                  <a:gd name="T17" fmla="*/ 0 h 4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2"/>
                  <a:gd name="T28" fmla="*/ 0 h 450"/>
                  <a:gd name="T29" fmla="*/ 212 w 212"/>
                  <a:gd name="T30" fmla="*/ 450 h 4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2" h="450">
                    <a:moveTo>
                      <a:pt x="170" y="0"/>
                    </a:moveTo>
                    <a:lnTo>
                      <a:pt x="0" y="440"/>
                    </a:lnTo>
                    <a:lnTo>
                      <a:pt x="25" y="446"/>
                    </a:lnTo>
                    <a:lnTo>
                      <a:pt x="41" y="450"/>
                    </a:lnTo>
                    <a:lnTo>
                      <a:pt x="212" y="13"/>
                    </a:lnTo>
                    <a:lnTo>
                      <a:pt x="170"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97" name="Freeform 45"/>
              <p:cNvSpPr>
                <a:spLocks/>
              </p:cNvSpPr>
              <p:nvPr/>
            </p:nvSpPr>
            <p:spPr bwMode="auto">
              <a:xfrm>
                <a:off x="1242" y="2701"/>
                <a:ext cx="212" cy="449"/>
              </a:xfrm>
              <a:custGeom>
                <a:avLst/>
                <a:gdLst>
                  <a:gd name="T0" fmla="*/ 171 w 212"/>
                  <a:gd name="T1" fmla="*/ 0 h 449"/>
                  <a:gd name="T2" fmla="*/ 0 w 212"/>
                  <a:gd name="T3" fmla="*/ 436 h 449"/>
                  <a:gd name="T4" fmla="*/ 0 w 212"/>
                  <a:gd name="T5" fmla="*/ 436 h 449"/>
                  <a:gd name="T6" fmla="*/ 23 w 212"/>
                  <a:gd name="T7" fmla="*/ 443 h 449"/>
                  <a:gd name="T8" fmla="*/ 23 w 212"/>
                  <a:gd name="T9" fmla="*/ 443 h 449"/>
                  <a:gd name="T10" fmla="*/ 42 w 212"/>
                  <a:gd name="T11" fmla="*/ 449 h 449"/>
                  <a:gd name="T12" fmla="*/ 212 w 212"/>
                  <a:gd name="T13" fmla="*/ 9 h 449"/>
                  <a:gd name="T14" fmla="*/ 212 w 212"/>
                  <a:gd name="T15" fmla="*/ 9 h 449"/>
                  <a:gd name="T16" fmla="*/ 171 w 212"/>
                  <a:gd name="T17" fmla="*/ 0 h 449"/>
                  <a:gd name="T18" fmla="*/ 171 w 212"/>
                  <a:gd name="T19" fmla="*/ 0 h 4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2"/>
                  <a:gd name="T31" fmla="*/ 0 h 449"/>
                  <a:gd name="T32" fmla="*/ 212 w 212"/>
                  <a:gd name="T33" fmla="*/ 449 h 4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2" h="449">
                    <a:moveTo>
                      <a:pt x="171" y="0"/>
                    </a:moveTo>
                    <a:lnTo>
                      <a:pt x="0" y="436"/>
                    </a:lnTo>
                    <a:lnTo>
                      <a:pt x="23" y="443"/>
                    </a:lnTo>
                    <a:lnTo>
                      <a:pt x="42" y="449"/>
                    </a:lnTo>
                    <a:lnTo>
                      <a:pt x="212" y="9"/>
                    </a:lnTo>
                    <a:lnTo>
                      <a:pt x="171" y="0"/>
                    </a:ln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98" name="Freeform 46"/>
              <p:cNvSpPr>
                <a:spLocks/>
              </p:cNvSpPr>
              <p:nvPr/>
            </p:nvSpPr>
            <p:spPr bwMode="auto">
              <a:xfrm>
                <a:off x="1201" y="2688"/>
                <a:ext cx="212" cy="449"/>
              </a:xfrm>
              <a:custGeom>
                <a:avLst/>
                <a:gdLst>
                  <a:gd name="T0" fmla="*/ 171 w 212"/>
                  <a:gd name="T1" fmla="*/ 0 h 449"/>
                  <a:gd name="T2" fmla="*/ 0 w 212"/>
                  <a:gd name="T3" fmla="*/ 434 h 449"/>
                  <a:gd name="T4" fmla="*/ 0 w 212"/>
                  <a:gd name="T5" fmla="*/ 434 h 449"/>
                  <a:gd name="T6" fmla="*/ 41 w 212"/>
                  <a:gd name="T7" fmla="*/ 449 h 449"/>
                  <a:gd name="T8" fmla="*/ 212 w 212"/>
                  <a:gd name="T9" fmla="*/ 13 h 449"/>
                  <a:gd name="T10" fmla="*/ 212 w 212"/>
                  <a:gd name="T11" fmla="*/ 13 h 449"/>
                  <a:gd name="T12" fmla="*/ 171 w 212"/>
                  <a:gd name="T13" fmla="*/ 0 h 449"/>
                  <a:gd name="T14" fmla="*/ 171 w 212"/>
                  <a:gd name="T15" fmla="*/ 0 h 449"/>
                  <a:gd name="T16" fmla="*/ 0 60000 65536"/>
                  <a:gd name="T17" fmla="*/ 0 60000 65536"/>
                  <a:gd name="T18" fmla="*/ 0 60000 65536"/>
                  <a:gd name="T19" fmla="*/ 0 60000 65536"/>
                  <a:gd name="T20" fmla="*/ 0 60000 65536"/>
                  <a:gd name="T21" fmla="*/ 0 60000 65536"/>
                  <a:gd name="T22" fmla="*/ 0 60000 65536"/>
                  <a:gd name="T23" fmla="*/ 0 60000 65536"/>
                  <a:gd name="T24" fmla="*/ 0 w 212"/>
                  <a:gd name="T25" fmla="*/ 0 h 449"/>
                  <a:gd name="T26" fmla="*/ 212 w 212"/>
                  <a:gd name="T27" fmla="*/ 449 h 4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2" h="449">
                    <a:moveTo>
                      <a:pt x="171" y="0"/>
                    </a:moveTo>
                    <a:lnTo>
                      <a:pt x="0" y="434"/>
                    </a:lnTo>
                    <a:lnTo>
                      <a:pt x="41" y="449"/>
                    </a:lnTo>
                    <a:lnTo>
                      <a:pt x="212" y="13"/>
                    </a:lnTo>
                    <a:lnTo>
                      <a:pt x="171" y="0"/>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99" name="Freeform 47"/>
              <p:cNvSpPr>
                <a:spLocks/>
              </p:cNvSpPr>
              <p:nvPr/>
            </p:nvSpPr>
            <p:spPr bwMode="auto">
              <a:xfrm>
                <a:off x="1163" y="2675"/>
                <a:ext cx="209" cy="447"/>
              </a:xfrm>
              <a:custGeom>
                <a:avLst/>
                <a:gdLst>
                  <a:gd name="T0" fmla="*/ 168 w 209"/>
                  <a:gd name="T1" fmla="*/ 0 h 447"/>
                  <a:gd name="T2" fmla="*/ 0 w 209"/>
                  <a:gd name="T3" fmla="*/ 431 h 447"/>
                  <a:gd name="T4" fmla="*/ 0 w 209"/>
                  <a:gd name="T5" fmla="*/ 431 h 447"/>
                  <a:gd name="T6" fmla="*/ 38 w 209"/>
                  <a:gd name="T7" fmla="*/ 447 h 447"/>
                  <a:gd name="T8" fmla="*/ 209 w 209"/>
                  <a:gd name="T9" fmla="*/ 13 h 447"/>
                  <a:gd name="T10" fmla="*/ 209 w 209"/>
                  <a:gd name="T11" fmla="*/ 13 h 447"/>
                  <a:gd name="T12" fmla="*/ 168 w 209"/>
                  <a:gd name="T13" fmla="*/ 0 h 447"/>
                  <a:gd name="T14" fmla="*/ 168 w 209"/>
                  <a:gd name="T15" fmla="*/ 0 h 447"/>
                  <a:gd name="T16" fmla="*/ 0 60000 65536"/>
                  <a:gd name="T17" fmla="*/ 0 60000 65536"/>
                  <a:gd name="T18" fmla="*/ 0 60000 65536"/>
                  <a:gd name="T19" fmla="*/ 0 60000 65536"/>
                  <a:gd name="T20" fmla="*/ 0 60000 65536"/>
                  <a:gd name="T21" fmla="*/ 0 60000 65536"/>
                  <a:gd name="T22" fmla="*/ 0 60000 65536"/>
                  <a:gd name="T23" fmla="*/ 0 60000 65536"/>
                  <a:gd name="T24" fmla="*/ 0 w 209"/>
                  <a:gd name="T25" fmla="*/ 0 h 447"/>
                  <a:gd name="T26" fmla="*/ 209 w 209"/>
                  <a:gd name="T27" fmla="*/ 447 h 4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9" h="447">
                    <a:moveTo>
                      <a:pt x="168" y="0"/>
                    </a:moveTo>
                    <a:lnTo>
                      <a:pt x="0" y="431"/>
                    </a:lnTo>
                    <a:lnTo>
                      <a:pt x="38" y="447"/>
                    </a:lnTo>
                    <a:lnTo>
                      <a:pt x="209" y="13"/>
                    </a:lnTo>
                    <a:lnTo>
                      <a:pt x="168" y="0"/>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00" name="Freeform 48"/>
              <p:cNvSpPr>
                <a:spLocks/>
              </p:cNvSpPr>
              <p:nvPr/>
            </p:nvSpPr>
            <p:spPr bwMode="auto">
              <a:xfrm>
                <a:off x="1122" y="2663"/>
                <a:ext cx="209" cy="443"/>
              </a:xfrm>
              <a:custGeom>
                <a:avLst/>
                <a:gdLst>
                  <a:gd name="T0" fmla="*/ 168 w 209"/>
                  <a:gd name="T1" fmla="*/ 0 h 443"/>
                  <a:gd name="T2" fmla="*/ 0 w 209"/>
                  <a:gd name="T3" fmla="*/ 427 h 443"/>
                  <a:gd name="T4" fmla="*/ 0 w 209"/>
                  <a:gd name="T5" fmla="*/ 427 h 443"/>
                  <a:gd name="T6" fmla="*/ 41 w 209"/>
                  <a:gd name="T7" fmla="*/ 443 h 443"/>
                  <a:gd name="T8" fmla="*/ 209 w 209"/>
                  <a:gd name="T9" fmla="*/ 12 h 443"/>
                  <a:gd name="T10" fmla="*/ 209 w 209"/>
                  <a:gd name="T11" fmla="*/ 12 h 443"/>
                  <a:gd name="T12" fmla="*/ 168 w 209"/>
                  <a:gd name="T13" fmla="*/ 0 h 443"/>
                  <a:gd name="T14" fmla="*/ 168 w 209"/>
                  <a:gd name="T15" fmla="*/ 0 h 443"/>
                  <a:gd name="T16" fmla="*/ 0 60000 65536"/>
                  <a:gd name="T17" fmla="*/ 0 60000 65536"/>
                  <a:gd name="T18" fmla="*/ 0 60000 65536"/>
                  <a:gd name="T19" fmla="*/ 0 60000 65536"/>
                  <a:gd name="T20" fmla="*/ 0 60000 65536"/>
                  <a:gd name="T21" fmla="*/ 0 60000 65536"/>
                  <a:gd name="T22" fmla="*/ 0 60000 65536"/>
                  <a:gd name="T23" fmla="*/ 0 60000 65536"/>
                  <a:gd name="T24" fmla="*/ 0 w 209"/>
                  <a:gd name="T25" fmla="*/ 0 h 443"/>
                  <a:gd name="T26" fmla="*/ 209 w 209"/>
                  <a:gd name="T27" fmla="*/ 443 h 4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9" h="443">
                    <a:moveTo>
                      <a:pt x="168" y="0"/>
                    </a:moveTo>
                    <a:lnTo>
                      <a:pt x="0" y="427"/>
                    </a:lnTo>
                    <a:lnTo>
                      <a:pt x="41" y="443"/>
                    </a:lnTo>
                    <a:lnTo>
                      <a:pt x="209" y="12"/>
                    </a:lnTo>
                    <a:lnTo>
                      <a:pt x="168"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01" name="Freeform 49"/>
              <p:cNvSpPr>
                <a:spLocks/>
              </p:cNvSpPr>
              <p:nvPr/>
            </p:nvSpPr>
            <p:spPr bwMode="auto">
              <a:xfrm>
                <a:off x="1081" y="2660"/>
                <a:ext cx="209" cy="430"/>
              </a:xfrm>
              <a:custGeom>
                <a:avLst/>
                <a:gdLst>
                  <a:gd name="T0" fmla="*/ 196 w 209"/>
                  <a:gd name="T1" fmla="*/ 0 h 430"/>
                  <a:gd name="T2" fmla="*/ 161 w 209"/>
                  <a:gd name="T3" fmla="*/ 6 h 430"/>
                  <a:gd name="T4" fmla="*/ 0 w 209"/>
                  <a:gd name="T5" fmla="*/ 414 h 430"/>
                  <a:gd name="T6" fmla="*/ 0 w 209"/>
                  <a:gd name="T7" fmla="*/ 414 h 430"/>
                  <a:gd name="T8" fmla="*/ 41 w 209"/>
                  <a:gd name="T9" fmla="*/ 430 h 430"/>
                  <a:gd name="T10" fmla="*/ 209 w 209"/>
                  <a:gd name="T11" fmla="*/ 3 h 430"/>
                  <a:gd name="T12" fmla="*/ 209 w 209"/>
                  <a:gd name="T13" fmla="*/ 3 h 430"/>
                  <a:gd name="T14" fmla="*/ 196 w 209"/>
                  <a:gd name="T15" fmla="*/ 0 h 430"/>
                  <a:gd name="T16" fmla="*/ 196 w 209"/>
                  <a:gd name="T17" fmla="*/ 0 h 4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9"/>
                  <a:gd name="T28" fmla="*/ 0 h 430"/>
                  <a:gd name="T29" fmla="*/ 209 w 209"/>
                  <a:gd name="T30" fmla="*/ 430 h 4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9" h="430">
                    <a:moveTo>
                      <a:pt x="196" y="0"/>
                    </a:moveTo>
                    <a:lnTo>
                      <a:pt x="161" y="6"/>
                    </a:lnTo>
                    <a:lnTo>
                      <a:pt x="0" y="414"/>
                    </a:lnTo>
                    <a:lnTo>
                      <a:pt x="41" y="430"/>
                    </a:lnTo>
                    <a:lnTo>
                      <a:pt x="209" y="3"/>
                    </a:lnTo>
                    <a:lnTo>
                      <a:pt x="196"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02" name="Freeform 50"/>
              <p:cNvSpPr>
                <a:spLocks/>
              </p:cNvSpPr>
              <p:nvPr/>
            </p:nvSpPr>
            <p:spPr bwMode="auto">
              <a:xfrm>
                <a:off x="1040" y="2666"/>
                <a:ext cx="202" cy="408"/>
              </a:xfrm>
              <a:custGeom>
                <a:avLst/>
                <a:gdLst>
                  <a:gd name="T0" fmla="*/ 152 w 202"/>
                  <a:gd name="T1" fmla="*/ 6 h 408"/>
                  <a:gd name="T2" fmla="*/ 0 w 202"/>
                  <a:gd name="T3" fmla="*/ 392 h 408"/>
                  <a:gd name="T4" fmla="*/ 0 w 202"/>
                  <a:gd name="T5" fmla="*/ 392 h 408"/>
                  <a:gd name="T6" fmla="*/ 41 w 202"/>
                  <a:gd name="T7" fmla="*/ 408 h 408"/>
                  <a:gd name="T8" fmla="*/ 202 w 202"/>
                  <a:gd name="T9" fmla="*/ 0 h 408"/>
                  <a:gd name="T10" fmla="*/ 152 w 202"/>
                  <a:gd name="T11" fmla="*/ 6 h 408"/>
                  <a:gd name="T12" fmla="*/ 0 60000 65536"/>
                  <a:gd name="T13" fmla="*/ 0 60000 65536"/>
                  <a:gd name="T14" fmla="*/ 0 60000 65536"/>
                  <a:gd name="T15" fmla="*/ 0 60000 65536"/>
                  <a:gd name="T16" fmla="*/ 0 60000 65536"/>
                  <a:gd name="T17" fmla="*/ 0 60000 65536"/>
                  <a:gd name="T18" fmla="*/ 0 w 202"/>
                  <a:gd name="T19" fmla="*/ 0 h 408"/>
                  <a:gd name="T20" fmla="*/ 202 w 202"/>
                  <a:gd name="T21" fmla="*/ 408 h 408"/>
                </a:gdLst>
                <a:ahLst/>
                <a:cxnLst>
                  <a:cxn ang="T12">
                    <a:pos x="T0" y="T1"/>
                  </a:cxn>
                  <a:cxn ang="T13">
                    <a:pos x="T2" y="T3"/>
                  </a:cxn>
                  <a:cxn ang="T14">
                    <a:pos x="T4" y="T5"/>
                  </a:cxn>
                  <a:cxn ang="T15">
                    <a:pos x="T6" y="T7"/>
                  </a:cxn>
                  <a:cxn ang="T16">
                    <a:pos x="T8" y="T9"/>
                  </a:cxn>
                  <a:cxn ang="T17">
                    <a:pos x="T10" y="T11"/>
                  </a:cxn>
                </a:cxnLst>
                <a:rect l="T18" t="T19" r="T20" b="T21"/>
                <a:pathLst>
                  <a:path w="202" h="408">
                    <a:moveTo>
                      <a:pt x="152" y="6"/>
                    </a:moveTo>
                    <a:lnTo>
                      <a:pt x="0" y="392"/>
                    </a:lnTo>
                    <a:lnTo>
                      <a:pt x="41" y="408"/>
                    </a:lnTo>
                    <a:lnTo>
                      <a:pt x="202" y="0"/>
                    </a:lnTo>
                    <a:lnTo>
                      <a:pt x="152" y="6"/>
                    </a:ln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03" name="Freeform 51"/>
              <p:cNvSpPr>
                <a:spLocks/>
              </p:cNvSpPr>
              <p:nvPr/>
            </p:nvSpPr>
            <p:spPr bwMode="auto">
              <a:xfrm>
                <a:off x="1002" y="2672"/>
                <a:ext cx="190" cy="386"/>
              </a:xfrm>
              <a:custGeom>
                <a:avLst/>
                <a:gdLst>
                  <a:gd name="T0" fmla="*/ 142 w 190"/>
                  <a:gd name="T1" fmla="*/ 10 h 386"/>
                  <a:gd name="T2" fmla="*/ 0 w 190"/>
                  <a:gd name="T3" fmla="*/ 371 h 386"/>
                  <a:gd name="T4" fmla="*/ 0 w 190"/>
                  <a:gd name="T5" fmla="*/ 371 h 386"/>
                  <a:gd name="T6" fmla="*/ 38 w 190"/>
                  <a:gd name="T7" fmla="*/ 386 h 386"/>
                  <a:gd name="T8" fmla="*/ 190 w 190"/>
                  <a:gd name="T9" fmla="*/ 0 h 386"/>
                  <a:gd name="T10" fmla="*/ 142 w 190"/>
                  <a:gd name="T11" fmla="*/ 10 h 386"/>
                  <a:gd name="T12" fmla="*/ 0 60000 65536"/>
                  <a:gd name="T13" fmla="*/ 0 60000 65536"/>
                  <a:gd name="T14" fmla="*/ 0 60000 65536"/>
                  <a:gd name="T15" fmla="*/ 0 60000 65536"/>
                  <a:gd name="T16" fmla="*/ 0 60000 65536"/>
                  <a:gd name="T17" fmla="*/ 0 60000 65536"/>
                  <a:gd name="T18" fmla="*/ 0 w 190"/>
                  <a:gd name="T19" fmla="*/ 0 h 386"/>
                  <a:gd name="T20" fmla="*/ 190 w 190"/>
                  <a:gd name="T21" fmla="*/ 386 h 386"/>
                </a:gdLst>
                <a:ahLst/>
                <a:cxnLst>
                  <a:cxn ang="T12">
                    <a:pos x="T0" y="T1"/>
                  </a:cxn>
                  <a:cxn ang="T13">
                    <a:pos x="T2" y="T3"/>
                  </a:cxn>
                  <a:cxn ang="T14">
                    <a:pos x="T4" y="T5"/>
                  </a:cxn>
                  <a:cxn ang="T15">
                    <a:pos x="T6" y="T7"/>
                  </a:cxn>
                  <a:cxn ang="T16">
                    <a:pos x="T8" y="T9"/>
                  </a:cxn>
                  <a:cxn ang="T17">
                    <a:pos x="T10" y="T11"/>
                  </a:cxn>
                </a:cxnLst>
                <a:rect l="T18" t="T19" r="T20" b="T21"/>
                <a:pathLst>
                  <a:path w="190" h="386">
                    <a:moveTo>
                      <a:pt x="142" y="10"/>
                    </a:moveTo>
                    <a:lnTo>
                      <a:pt x="0" y="371"/>
                    </a:lnTo>
                    <a:lnTo>
                      <a:pt x="38" y="386"/>
                    </a:lnTo>
                    <a:lnTo>
                      <a:pt x="190" y="0"/>
                    </a:lnTo>
                    <a:lnTo>
                      <a:pt x="142" y="10"/>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04" name="Freeform 52"/>
              <p:cNvSpPr>
                <a:spLocks/>
              </p:cNvSpPr>
              <p:nvPr/>
            </p:nvSpPr>
            <p:spPr bwMode="auto">
              <a:xfrm>
                <a:off x="961" y="2682"/>
                <a:ext cx="183" cy="361"/>
              </a:xfrm>
              <a:custGeom>
                <a:avLst/>
                <a:gdLst>
                  <a:gd name="T0" fmla="*/ 133 w 183"/>
                  <a:gd name="T1" fmla="*/ 6 h 361"/>
                  <a:gd name="T2" fmla="*/ 0 w 183"/>
                  <a:gd name="T3" fmla="*/ 345 h 361"/>
                  <a:gd name="T4" fmla="*/ 0 w 183"/>
                  <a:gd name="T5" fmla="*/ 345 h 361"/>
                  <a:gd name="T6" fmla="*/ 41 w 183"/>
                  <a:gd name="T7" fmla="*/ 361 h 361"/>
                  <a:gd name="T8" fmla="*/ 183 w 183"/>
                  <a:gd name="T9" fmla="*/ 0 h 361"/>
                  <a:gd name="T10" fmla="*/ 133 w 183"/>
                  <a:gd name="T11" fmla="*/ 6 h 361"/>
                  <a:gd name="T12" fmla="*/ 0 60000 65536"/>
                  <a:gd name="T13" fmla="*/ 0 60000 65536"/>
                  <a:gd name="T14" fmla="*/ 0 60000 65536"/>
                  <a:gd name="T15" fmla="*/ 0 60000 65536"/>
                  <a:gd name="T16" fmla="*/ 0 60000 65536"/>
                  <a:gd name="T17" fmla="*/ 0 60000 65536"/>
                  <a:gd name="T18" fmla="*/ 0 w 183"/>
                  <a:gd name="T19" fmla="*/ 0 h 361"/>
                  <a:gd name="T20" fmla="*/ 183 w 183"/>
                  <a:gd name="T21" fmla="*/ 361 h 361"/>
                </a:gdLst>
                <a:ahLst/>
                <a:cxnLst>
                  <a:cxn ang="T12">
                    <a:pos x="T0" y="T1"/>
                  </a:cxn>
                  <a:cxn ang="T13">
                    <a:pos x="T2" y="T3"/>
                  </a:cxn>
                  <a:cxn ang="T14">
                    <a:pos x="T4" y="T5"/>
                  </a:cxn>
                  <a:cxn ang="T15">
                    <a:pos x="T6" y="T7"/>
                  </a:cxn>
                  <a:cxn ang="T16">
                    <a:pos x="T8" y="T9"/>
                  </a:cxn>
                  <a:cxn ang="T17">
                    <a:pos x="T10" y="T11"/>
                  </a:cxn>
                </a:cxnLst>
                <a:rect l="T18" t="T19" r="T20" b="T21"/>
                <a:pathLst>
                  <a:path w="183" h="361">
                    <a:moveTo>
                      <a:pt x="133" y="6"/>
                    </a:moveTo>
                    <a:lnTo>
                      <a:pt x="0" y="345"/>
                    </a:lnTo>
                    <a:lnTo>
                      <a:pt x="41" y="361"/>
                    </a:lnTo>
                    <a:lnTo>
                      <a:pt x="183" y="0"/>
                    </a:lnTo>
                    <a:lnTo>
                      <a:pt x="133" y="6"/>
                    </a:lnTo>
                    <a:close/>
                  </a:path>
                </a:pathLst>
              </a:custGeom>
              <a:solidFill>
                <a:srgbClr val="AAAA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05" name="Freeform 53"/>
              <p:cNvSpPr>
                <a:spLocks/>
              </p:cNvSpPr>
              <p:nvPr/>
            </p:nvSpPr>
            <p:spPr bwMode="auto">
              <a:xfrm>
                <a:off x="920" y="2688"/>
                <a:ext cx="174" cy="339"/>
              </a:xfrm>
              <a:custGeom>
                <a:avLst/>
                <a:gdLst>
                  <a:gd name="T0" fmla="*/ 126 w 174"/>
                  <a:gd name="T1" fmla="*/ 6 h 339"/>
                  <a:gd name="T2" fmla="*/ 0 w 174"/>
                  <a:gd name="T3" fmla="*/ 323 h 339"/>
                  <a:gd name="T4" fmla="*/ 0 w 174"/>
                  <a:gd name="T5" fmla="*/ 323 h 339"/>
                  <a:gd name="T6" fmla="*/ 41 w 174"/>
                  <a:gd name="T7" fmla="*/ 339 h 339"/>
                  <a:gd name="T8" fmla="*/ 174 w 174"/>
                  <a:gd name="T9" fmla="*/ 0 h 339"/>
                  <a:gd name="T10" fmla="*/ 126 w 174"/>
                  <a:gd name="T11" fmla="*/ 6 h 339"/>
                  <a:gd name="T12" fmla="*/ 0 60000 65536"/>
                  <a:gd name="T13" fmla="*/ 0 60000 65536"/>
                  <a:gd name="T14" fmla="*/ 0 60000 65536"/>
                  <a:gd name="T15" fmla="*/ 0 60000 65536"/>
                  <a:gd name="T16" fmla="*/ 0 60000 65536"/>
                  <a:gd name="T17" fmla="*/ 0 60000 65536"/>
                  <a:gd name="T18" fmla="*/ 0 w 174"/>
                  <a:gd name="T19" fmla="*/ 0 h 339"/>
                  <a:gd name="T20" fmla="*/ 174 w 174"/>
                  <a:gd name="T21" fmla="*/ 339 h 339"/>
                </a:gdLst>
                <a:ahLst/>
                <a:cxnLst>
                  <a:cxn ang="T12">
                    <a:pos x="T0" y="T1"/>
                  </a:cxn>
                  <a:cxn ang="T13">
                    <a:pos x="T2" y="T3"/>
                  </a:cxn>
                  <a:cxn ang="T14">
                    <a:pos x="T4" y="T5"/>
                  </a:cxn>
                  <a:cxn ang="T15">
                    <a:pos x="T6" y="T7"/>
                  </a:cxn>
                  <a:cxn ang="T16">
                    <a:pos x="T8" y="T9"/>
                  </a:cxn>
                  <a:cxn ang="T17">
                    <a:pos x="T10" y="T11"/>
                  </a:cxn>
                </a:cxnLst>
                <a:rect l="T18" t="T19" r="T20" b="T21"/>
                <a:pathLst>
                  <a:path w="174" h="339">
                    <a:moveTo>
                      <a:pt x="126" y="6"/>
                    </a:moveTo>
                    <a:lnTo>
                      <a:pt x="0" y="323"/>
                    </a:lnTo>
                    <a:lnTo>
                      <a:pt x="41" y="339"/>
                    </a:lnTo>
                    <a:lnTo>
                      <a:pt x="174" y="0"/>
                    </a:lnTo>
                    <a:lnTo>
                      <a:pt x="126" y="6"/>
                    </a:lnTo>
                    <a:close/>
                  </a:path>
                </a:pathLst>
              </a:custGeom>
              <a:solidFill>
                <a:srgbClr val="A5A5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06" name="Freeform 54"/>
              <p:cNvSpPr>
                <a:spLocks/>
              </p:cNvSpPr>
              <p:nvPr/>
            </p:nvSpPr>
            <p:spPr bwMode="auto">
              <a:xfrm>
                <a:off x="882" y="2694"/>
                <a:ext cx="164" cy="317"/>
              </a:xfrm>
              <a:custGeom>
                <a:avLst/>
                <a:gdLst>
                  <a:gd name="T0" fmla="*/ 114 w 164"/>
                  <a:gd name="T1" fmla="*/ 10 h 317"/>
                  <a:gd name="T2" fmla="*/ 0 w 164"/>
                  <a:gd name="T3" fmla="*/ 304 h 317"/>
                  <a:gd name="T4" fmla="*/ 0 w 164"/>
                  <a:gd name="T5" fmla="*/ 304 h 317"/>
                  <a:gd name="T6" fmla="*/ 38 w 164"/>
                  <a:gd name="T7" fmla="*/ 317 h 317"/>
                  <a:gd name="T8" fmla="*/ 164 w 164"/>
                  <a:gd name="T9" fmla="*/ 0 h 317"/>
                  <a:gd name="T10" fmla="*/ 114 w 164"/>
                  <a:gd name="T11" fmla="*/ 10 h 317"/>
                  <a:gd name="T12" fmla="*/ 0 60000 65536"/>
                  <a:gd name="T13" fmla="*/ 0 60000 65536"/>
                  <a:gd name="T14" fmla="*/ 0 60000 65536"/>
                  <a:gd name="T15" fmla="*/ 0 60000 65536"/>
                  <a:gd name="T16" fmla="*/ 0 60000 65536"/>
                  <a:gd name="T17" fmla="*/ 0 60000 65536"/>
                  <a:gd name="T18" fmla="*/ 0 w 164"/>
                  <a:gd name="T19" fmla="*/ 0 h 317"/>
                  <a:gd name="T20" fmla="*/ 164 w 164"/>
                  <a:gd name="T21" fmla="*/ 317 h 317"/>
                </a:gdLst>
                <a:ahLst/>
                <a:cxnLst>
                  <a:cxn ang="T12">
                    <a:pos x="T0" y="T1"/>
                  </a:cxn>
                  <a:cxn ang="T13">
                    <a:pos x="T2" y="T3"/>
                  </a:cxn>
                  <a:cxn ang="T14">
                    <a:pos x="T4" y="T5"/>
                  </a:cxn>
                  <a:cxn ang="T15">
                    <a:pos x="T6" y="T7"/>
                  </a:cxn>
                  <a:cxn ang="T16">
                    <a:pos x="T8" y="T9"/>
                  </a:cxn>
                  <a:cxn ang="T17">
                    <a:pos x="T10" y="T11"/>
                  </a:cxn>
                </a:cxnLst>
                <a:rect l="T18" t="T19" r="T20" b="T21"/>
                <a:pathLst>
                  <a:path w="164" h="317">
                    <a:moveTo>
                      <a:pt x="114" y="10"/>
                    </a:moveTo>
                    <a:lnTo>
                      <a:pt x="0" y="304"/>
                    </a:lnTo>
                    <a:lnTo>
                      <a:pt x="38" y="317"/>
                    </a:lnTo>
                    <a:lnTo>
                      <a:pt x="164" y="0"/>
                    </a:lnTo>
                    <a:lnTo>
                      <a:pt x="114" y="1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07" name="Freeform 55"/>
              <p:cNvSpPr>
                <a:spLocks/>
              </p:cNvSpPr>
              <p:nvPr/>
            </p:nvSpPr>
            <p:spPr bwMode="auto">
              <a:xfrm>
                <a:off x="841" y="2704"/>
                <a:ext cx="155" cy="294"/>
              </a:xfrm>
              <a:custGeom>
                <a:avLst/>
                <a:gdLst>
                  <a:gd name="T0" fmla="*/ 107 w 155"/>
                  <a:gd name="T1" fmla="*/ 6 h 294"/>
                  <a:gd name="T2" fmla="*/ 0 w 155"/>
                  <a:gd name="T3" fmla="*/ 278 h 294"/>
                  <a:gd name="T4" fmla="*/ 0 w 155"/>
                  <a:gd name="T5" fmla="*/ 278 h 294"/>
                  <a:gd name="T6" fmla="*/ 41 w 155"/>
                  <a:gd name="T7" fmla="*/ 294 h 294"/>
                  <a:gd name="T8" fmla="*/ 155 w 155"/>
                  <a:gd name="T9" fmla="*/ 0 h 294"/>
                  <a:gd name="T10" fmla="*/ 107 w 155"/>
                  <a:gd name="T11" fmla="*/ 6 h 294"/>
                  <a:gd name="T12" fmla="*/ 0 60000 65536"/>
                  <a:gd name="T13" fmla="*/ 0 60000 65536"/>
                  <a:gd name="T14" fmla="*/ 0 60000 65536"/>
                  <a:gd name="T15" fmla="*/ 0 60000 65536"/>
                  <a:gd name="T16" fmla="*/ 0 60000 65536"/>
                  <a:gd name="T17" fmla="*/ 0 60000 65536"/>
                  <a:gd name="T18" fmla="*/ 0 w 155"/>
                  <a:gd name="T19" fmla="*/ 0 h 294"/>
                  <a:gd name="T20" fmla="*/ 155 w 155"/>
                  <a:gd name="T21" fmla="*/ 294 h 294"/>
                </a:gdLst>
                <a:ahLst/>
                <a:cxnLst>
                  <a:cxn ang="T12">
                    <a:pos x="T0" y="T1"/>
                  </a:cxn>
                  <a:cxn ang="T13">
                    <a:pos x="T2" y="T3"/>
                  </a:cxn>
                  <a:cxn ang="T14">
                    <a:pos x="T4" y="T5"/>
                  </a:cxn>
                  <a:cxn ang="T15">
                    <a:pos x="T6" y="T7"/>
                  </a:cxn>
                  <a:cxn ang="T16">
                    <a:pos x="T8" y="T9"/>
                  </a:cxn>
                  <a:cxn ang="T17">
                    <a:pos x="T10" y="T11"/>
                  </a:cxn>
                </a:cxnLst>
                <a:rect l="T18" t="T19" r="T20" b="T21"/>
                <a:pathLst>
                  <a:path w="155" h="294">
                    <a:moveTo>
                      <a:pt x="107" y="6"/>
                    </a:moveTo>
                    <a:lnTo>
                      <a:pt x="0" y="278"/>
                    </a:lnTo>
                    <a:lnTo>
                      <a:pt x="41" y="294"/>
                    </a:lnTo>
                    <a:lnTo>
                      <a:pt x="155" y="0"/>
                    </a:lnTo>
                    <a:lnTo>
                      <a:pt x="107" y="6"/>
                    </a:lnTo>
                    <a:close/>
                  </a:path>
                </a:pathLst>
              </a:custGeom>
              <a:solidFill>
                <a:srgbClr val="9A9A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08" name="Freeform 56"/>
              <p:cNvSpPr>
                <a:spLocks/>
              </p:cNvSpPr>
              <p:nvPr/>
            </p:nvSpPr>
            <p:spPr bwMode="auto">
              <a:xfrm>
                <a:off x="799" y="2710"/>
                <a:ext cx="149" cy="272"/>
              </a:xfrm>
              <a:custGeom>
                <a:avLst/>
                <a:gdLst>
                  <a:gd name="T0" fmla="*/ 99 w 149"/>
                  <a:gd name="T1" fmla="*/ 7 h 272"/>
                  <a:gd name="T2" fmla="*/ 0 w 149"/>
                  <a:gd name="T3" fmla="*/ 257 h 272"/>
                  <a:gd name="T4" fmla="*/ 0 w 149"/>
                  <a:gd name="T5" fmla="*/ 257 h 272"/>
                  <a:gd name="T6" fmla="*/ 42 w 149"/>
                  <a:gd name="T7" fmla="*/ 272 h 272"/>
                  <a:gd name="T8" fmla="*/ 149 w 149"/>
                  <a:gd name="T9" fmla="*/ 0 h 272"/>
                  <a:gd name="T10" fmla="*/ 99 w 149"/>
                  <a:gd name="T11" fmla="*/ 7 h 272"/>
                  <a:gd name="T12" fmla="*/ 0 60000 65536"/>
                  <a:gd name="T13" fmla="*/ 0 60000 65536"/>
                  <a:gd name="T14" fmla="*/ 0 60000 65536"/>
                  <a:gd name="T15" fmla="*/ 0 60000 65536"/>
                  <a:gd name="T16" fmla="*/ 0 60000 65536"/>
                  <a:gd name="T17" fmla="*/ 0 60000 65536"/>
                  <a:gd name="T18" fmla="*/ 0 w 149"/>
                  <a:gd name="T19" fmla="*/ 0 h 272"/>
                  <a:gd name="T20" fmla="*/ 149 w 149"/>
                  <a:gd name="T21" fmla="*/ 272 h 272"/>
                </a:gdLst>
                <a:ahLst/>
                <a:cxnLst>
                  <a:cxn ang="T12">
                    <a:pos x="T0" y="T1"/>
                  </a:cxn>
                  <a:cxn ang="T13">
                    <a:pos x="T2" y="T3"/>
                  </a:cxn>
                  <a:cxn ang="T14">
                    <a:pos x="T4" y="T5"/>
                  </a:cxn>
                  <a:cxn ang="T15">
                    <a:pos x="T6" y="T7"/>
                  </a:cxn>
                  <a:cxn ang="T16">
                    <a:pos x="T8" y="T9"/>
                  </a:cxn>
                  <a:cxn ang="T17">
                    <a:pos x="T10" y="T11"/>
                  </a:cxn>
                </a:cxnLst>
                <a:rect l="T18" t="T19" r="T20" b="T21"/>
                <a:pathLst>
                  <a:path w="149" h="272">
                    <a:moveTo>
                      <a:pt x="99" y="7"/>
                    </a:moveTo>
                    <a:lnTo>
                      <a:pt x="0" y="257"/>
                    </a:lnTo>
                    <a:lnTo>
                      <a:pt x="42" y="272"/>
                    </a:lnTo>
                    <a:lnTo>
                      <a:pt x="149" y="0"/>
                    </a:lnTo>
                    <a:lnTo>
                      <a:pt x="99" y="7"/>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09" name="Freeform 57"/>
              <p:cNvSpPr>
                <a:spLocks/>
              </p:cNvSpPr>
              <p:nvPr/>
            </p:nvSpPr>
            <p:spPr bwMode="auto">
              <a:xfrm>
                <a:off x="762" y="2717"/>
                <a:ext cx="136" cy="250"/>
              </a:xfrm>
              <a:custGeom>
                <a:avLst/>
                <a:gdLst>
                  <a:gd name="T0" fmla="*/ 85 w 136"/>
                  <a:gd name="T1" fmla="*/ 9 h 250"/>
                  <a:gd name="T2" fmla="*/ 0 w 136"/>
                  <a:gd name="T3" fmla="*/ 234 h 250"/>
                  <a:gd name="T4" fmla="*/ 0 w 136"/>
                  <a:gd name="T5" fmla="*/ 234 h 250"/>
                  <a:gd name="T6" fmla="*/ 37 w 136"/>
                  <a:gd name="T7" fmla="*/ 250 h 250"/>
                  <a:gd name="T8" fmla="*/ 136 w 136"/>
                  <a:gd name="T9" fmla="*/ 0 h 250"/>
                  <a:gd name="T10" fmla="*/ 85 w 136"/>
                  <a:gd name="T11" fmla="*/ 9 h 250"/>
                  <a:gd name="T12" fmla="*/ 0 60000 65536"/>
                  <a:gd name="T13" fmla="*/ 0 60000 65536"/>
                  <a:gd name="T14" fmla="*/ 0 60000 65536"/>
                  <a:gd name="T15" fmla="*/ 0 60000 65536"/>
                  <a:gd name="T16" fmla="*/ 0 60000 65536"/>
                  <a:gd name="T17" fmla="*/ 0 60000 65536"/>
                  <a:gd name="T18" fmla="*/ 0 w 136"/>
                  <a:gd name="T19" fmla="*/ 0 h 250"/>
                  <a:gd name="T20" fmla="*/ 136 w 136"/>
                  <a:gd name="T21" fmla="*/ 250 h 250"/>
                </a:gdLst>
                <a:ahLst/>
                <a:cxnLst>
                  <a:cxn ang="T12">
                    <a:pos x="T0" y="T1"/>
                  </a:cxn>
                  <a:cxn ang="T13">
                    <a:pos x="T2" y="T3"/>
                  </a:cxn>
                  <a:cxn ang="T14">
                    <a:pos x="T4" y="T5"/>
                  </a:cxn>
                  <a:cxn ang="T15">
                    <a:pos x="T6" y="T7"/>
                  </a:cxn>
                  <a:cxn ang="T16">
                    <a:pos x="T8" y="T9"/>
                  </a:cxn>
                  <a:cxn ang="T17">
                    <a:pos x="T10" y="T11"/>
                  </a:cxn>
                </a:cxnLst>
                <a:rect l="T18" t="T19" r="T20" b="T21"/>
                <a:pathLst>
                  <a:path w="136" h="250">
                    <a:moveTo>
                      <a:pt x="85" y="9"/>
                    </a:moveTo>
                    <a:lnTo>
                      <a:pt x="0" y="234"/>
                    </a:lnTo>
                    <a:lnTo>
                      <a:pt x="37" y="250"/>
                    </a:lnTo>
                    <a:lnTo>
                      <a:pt x="136" y="0"/>
                    </a:lnTo>
                    <a:lnTo>
                      <a:pt x="85" y="9"/>
                    </a:lnTo>
                    <a:close/>
                  </a:path>
                </a:pathLst>
              </a:custGeom>
              <a:solidFill>
                <a:srgbClr val="909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10" name="Freeform 58"/>
              <p:cNvSpPr>
                <a:spLocks/>
              </p:cNvSpPr>
              <p:nvPr/>
            </p:nvSpPr>
            <p:spPr bwMode="auto">
              <a:xfrm>
                <a:off x="720" y="2726"/>
                <a:ext cx="127" cy="225"/>
              </a:xfrm>
              <a:custGeom>
                <a:avLst/>
                <a:gdLst>
                  <a:gd name="T0" fmla="*/ 79 w 127"/>
                  <a:gd name="T1" fmla="*/ 6 h 225"/>
                  <a:gd name="T2" fmla="*/ 0 w 127"/>
                  <a:gd name="T3" fmla="*/ 209 h 225"/>
                  <a:gd name="T4" fmla="*/ 0 w 127"/>
                  <a:gd name="T5" fmla="*/ 209 h 225"/>
                  <a:gd name="T6" fmla="*/ 42 w 127"/>
                  <a:gd name="T7" fmla="*/ 225 h 225"/>
                  <a:gd name="T8" fmla="*/ 127 w 127"/>
                  <a:gd name="T9" fmla="*/ 0 h 225"/>
                  <a:gd name="T10" fmla="*/ 79 w 127"/>
                  <a:gd name="T11" fmla="*/ 6 h 225"/>
                  <a:gd name="T12" fmla="*/ 0 60000 65536"/>
                  <a:gd name="T13" fmla="*/ 0 60000 65536"/>
                  <a:gd name="T14" fmla="*/ 0 60000 65536"/>
                  <a:gd name="T15" fmla="*/ 0 60000 65536"/>
                  <a:gd name="T16" fmla="*/ 0 60000 65536"/>
                  <a:gd name="T17" fmla="*/ 0 60000 65536"/>
                  <a:gd name="T18" fmla="*/ 0 w 127"/>
                  <a:gd name="T19" fmla="*/ 0 h 225"/>
                  <a:gd name="T20" fmla="*/ 127 w 127"/>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27" h="225">
                    <a:moveTo>
                      <a:pt x="79" y="6"/>
                    </a:moveTo>
                    <a:lnTo>
                      <a:pt x="0" y="209"/>
                    </a:lnTo>
                    <a:lnTo>
                      <a:pt x="42" y="225"/>
                    </a:lnTo>
                    <a:lnTo>
                      <a:pt x="127" y="0"/>
                    </a:lnTo>
                    <a:lnTo>
                      <a:pt x="79" y="6"/>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11" name="Freeform 59"/>
              <p:cNvSpPr>
                <a:spLocks/>
              </p:cNvSpPr>
              <p:nvPr/>
            </p:nvSpPr>
            <p:spPr bwMode="auto">
              <a:xfrm>
                <a:off x="679" y="2732"/>
                <a:ext cx="120" cy="203"/>
              </a:xfrm>
              <a:custGeom>
                <a:avLst/>
                <a:gdLst>
                  <a:gd name="T0" fmla="*/ 70 w 120"/>
                  <a:gd name="T1" fmla="*/ 10 h 203"/>
                  <a:gd name="T2" fmla="*/ 0 w 120"/>
                  <a:gd name="T3" fmla="*/ 187 h 203"/>
                  <a:gd name="T4" fmla="*/ 0 w 120"/>
                  <a:gd name="T5" fmla="*/ 187 h 203"/>
                  <a:gd name="T6" fmla="*/ 41 w 120"/>
                  <a:gd name="T7" fmla="*/ 203 h 203"/>
                  <a:gd name="T8" fmla="*/ 120 w 120"/>
                  <a:gd name="T9" fmla="*/ 0 h 203"/>
                  <a:gd name="T10" fmla="*/ 70 w 120"/>
                  <a:gd name="T11" fmla="*/ 10 h 203"/>
                  <a:gd name="T12" fmla="*/ 0 60000 65536"/>
                  <a:gd name="T13" fmla="*/ 0 60000 65536"/>
                  <a:gd name="T14" fmla="*/ 0 60000 65536"/>
                  <a:gd name="T15" fmla="*/ 0 60000 65536"/>
                  <a:gd name="T16" fmla="*/ 0 60000 65536"/>
                  <a:gd name="T17" fmla="*/ 0 60000 65536"/>
                  <a:gd name="T18" fmla="*/ 0 w 120"/>
                  <a:gd name="T19" fmla="*/ 0 h 203"/>
                  <a:gd name="T20" fmla="*/ 120 w 120"/>
                  <a:gd name="T21" fmla="*/ 203 h 203"/>
                </a:gdLst>
                <a:ahLst/>
                <a:cxnLst>
                  <a:cxn ang="T12">
                    <a:pos x="T0" y="T1"/>
                  </a:cxn>
                  <a:cxn ang="T13">
                    <a:pos x="T2" y="T3"/>
                  </a:cxn>
                  <a:cxn ang="T14">
                    <a:pos x="T4" y="T5"/>
                  </a:cxn>
                  <a:cxn ang="T15">
                    <a:pos x="T6" y="T7"/>
                  </a:cxn>
                  <a:cxn ang="T16">
                    <a:pos x="T8" y="T9"/>
                  </a:cxn>
                  <a:cxn ang="T17">
                    <a:pos x="T10" y="T11"/>
                  </a:cxn>
                </a:cxnLst>
                <a:rect l="T18" t="T19" r="T20" b="T21"/>
                <a:pathLst>
                  <a:path w="120" h="203">
                    <a:moveTo>
                      <a:pt x="70" y="10"/>
                    </a:moveTo>
                    <a:lnTo>
                      <a:pt x="0" y="187"/>
                    </a:lnTo>
                    <a:lnTo>
                      <a:pt x="41" y="203"/>
                    </a:lnTo>
                    <a:lnTo>
                      <a:pt x="120" y="0"/>
                    </a:lnTo>
                    <a:lnTo>
                      <a:pt x="70" y="10"/>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12" name="Freeform 60"/>
              <p:cNvSpPr>
                <a:spLocks/>
              </p:cNvSpPr>
              <p:nvPr/>
            </p:nvSpPr>
            <p:spPr bwMode="auto">
              <a:xfrm>
                <a:off x="641" y="2742"/>
                <a:ext cx="108" cy="177"/>
              </a:xfrm>
              <a:custGeom>
                <a:avLst/>
                <a:gdLst>
                  <a:gd name="T0" fmla="*/ 60 w 108"/>
                  <a:gd name="T1" fmla="*/ 6 h 177"/>
                  <a:gd name="T2" fmla="*/ 0 w 108"/>
                  <a:gd name="T3" fmla="*/ 161 h 177"/>
                  <a:gd name="T4" fmla="*/ 0 w 108"/>
                  <a:gd name="T5" fmla="*/ 161 h 177"/>
                  <a:gd name="T6" fmla="*/ 38 w 108"/>
                  <a:gd name="T7" fmla="*/ 177 h 177"/>
                  <a:gd name="T8" fmla="*/ 108 w 108"/>
                  <a:gd name="T9" fmla="*/ 0 h 177"/>
                  <a:gd name="T10" fmla="*/ 60 w 108"/>
                  <a:gd name="T11" fmla="*/ 6 h 177"/>
                  <a:gd name="T12" fmla="*/ 0 60000 65536"/>
                  <a:gd name="T13" fmla="*/ 0 60000 65536"/>
                  <a:gd name="T14" fmla="*/ 0 60000 65536"/>
                  <a:gd name="T15" fmla="*/ 0 60000 65536"/>
                  <a:gd name="T16" fmla="*/ 0 60000 65536"/>
                  <a:gd name="T17" fmla="*/ 0 60000 65536"/>
                  <a:gd name="T18" fmla="*/ 0 w 108"/>
                  <a:gd name="T19" fmla="*/ 0 h 177"/>
                  <a:gd name="T20" fmla="*/ 108 w 108"/>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108" h="177">
                    <a:moveTo>
                      <a:pt x="60" y="6"/>
                    </a:moveTo>
                    <a:lnTo>
                      <a:pt x="0" y="161"/>
                    </a:lnTo>
                    <a:lnTo>
                      <a:pt x="38" y="177"/>
                    </a:lnTo>
                    <a:lnTo>
                      <a:pt x="108" y="0"/>
                    </a:lnTo>
                    <a:lnTo>
                      <a:pt x="60" y="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13" name="Freeform 61"/>
              <p:cNvSpPr>
                <a:spLocks/>
              </p:cNvSpPr>
              <p:nvPr/>
            </p:nvSpPr>
            <p:spPr bwMode="auto">
              <a:xfrm>
                <a:off x="600" y="2748"/>
                <a:ext cx="101" cy="155"/>
              </a:xfrm>
              <a:custGeom>
                <a:avLst/>
                <a:gdLst>
                  <a:gd name="T0" fmla="*/ 51 w 101"/>
                  <a:gd name="T1" fmla="*/ 7 h 155"/>
                  <a:gd name="T2" fmla="*/ 0 w 101"/>
                  <a:gd name="T3" fmla="*/ 139 h 155"/>
                  <a:gd name="T4" fmla="*/ 0 w 101"/>
                  <a:gd name="T5" fmla="*/ 139 h 155"/>
                  <a:gd name="T6" fmla="*/ 41 w 101"/>
                  <a:gd name="T7" fmla="*/ 155 h 155"/>
                  <a:gd name="T8" fmla="*/ 101 w 101"/>
                  <a:gd name="T9" fmla="*/ 0 h 155"/>
                  <a:gd name="T10" fmla="*/ 51 w 101"/>
                  <a:gd name="T11" fmla="*/ 7 h 155"/>
                  <a:gd name="T12" fmla="*/ 0 60000 65536"/>
                  <a:gd name="T13" fmla="*/ 0 60000 65536"/>
                  <a:gd name="T14" fmla="*/ 0 60000 65536"/>
                  <a:gd name="T15" fmla="*/ 0 60000 65536"/>
                  <a:gd name="T16" fmla="*/ 0 60000 65536"/>
                  <a:gd name="T17" fmla="*/ 0 60000 65536"/>
                  <a:gd name="T18" fmla="*/ 0 w 101"/>
                  <a:gd name="T19" fmla="*/ 0 h 155"/>
                  <a:gd name="T20" fmla="*/ 101 w 101"/>
                  <a:gd name="T21" fmla="*/ 155 h 155"/>
                </a:gdLst>
                <a:ahLst/>
                <a:cxnLst>
                  <a:cxn ang="T12">
                    <a:pos x="T0" y="T1"/>
                  </a:cxn>
                  <a:cxn ang="T13">
                    <a:pos x="T2" y="T3"/>
                  </a:cxn>
                  <a:cxn ang="T14">
                    <a:pos x="T4" y="T5"/>
                  </a:cxn>
                  <a:cxn ang="T15">
                    <a:pos x="T6" y="T7"/>
                  </a:cxn>
                  <a:cxn ang="T16">
                    <a:pos x="T8" y="T9"/>
                  </a:cxn>
                  <a:cxn ang="T17">
                    <a:pos x="T10" y="T11"/>
                  </a:cxn>
                </a:cxnLst>
                <a:rect l="T18" t="T19" r="T20" b="T21"/>
                <a:pathLst>
                  <a:path w="101" h="155">
                    <a:moveTo>
                      <a:pt x="51" y="7"/>
                    </a:moveTo>
                    <a:lnTo>
                      <a:pt x="0" y="139"/>
                    </a:lnTo>
                    <a:lnTo>
                      <a:pt x="41" y="155"/>
                    </a:lnTo>
                    <a:lnTo>
                      <a:pt x="101" y="0"/>
                    </a:lnTo>
                    <a:lnTo>
                      <a:pt x="51" y="7"/>
                    </a:lnTo>
                    <a:close/>
                  </a:path>
                </a:pathLst>
              </a:custGeom>
              <a:solidFill>
                <a:srgbClr val="7B7B7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14" name="Freeform 62"/>
              <p:cNvSpPr>
                <a:spLocks/>
              </p:cNvSpPr>
              <p:nvPr/>
            </p:nvSpPr>
            <p:spPr bwMode="auto">
              <a:xfrm>
                <a:off x="559" y="2755"/>
                <a:ext cx="92" cy="132"/>
              </a:xfrm>
              <a:custGeom>
                <a:avLst/>
                <a:gdLst>
                  <a:gd name="T0" fmla="*/ 44 w 92"/>
                  <a:gd name="T1" fmla="*/ 9 h 132"/>
                  <a:gd name="T2" fmla="*/ 0 w 92"/>
                  <a:gd name="T3" fmla="*/ 117 h 132"/>
                  <a:gd name="T4" fmla="*/ 0 w 92"/>
                  <a:gd name="T5" fmla="*/ 117 h 132"/>
                  <a:gd name="T6" fmla="*/ 41 w 92"/>
                  <a:gd name="T7" fmla="*/ 132 h 132"/>
                  <a:gd name="T8" fmla="*/ 92 w 92"/>
                  <a:gd name="T9" fmla="*/ 0 h 132"/>
                  <a:gd name="T10" fmla="*/ 44 w 92"/>
                  <a:gd name="T11" fmla="*/ 9 h 132"/>
                  <a:gd name="T12" fmla="*/ 0 60000 65536"/>
                  <a:gd name="T13" fmla="*/ 0 60000 65536"/>
                  <a:gd name="T14" fmla="*/ 0 60000 65536"/>
                  <a:gd name="T15" fmla="*/ 0 60000 65536"/>
                  <a:gd name="T16" fmla="*/ 0 60000 65536"/>
                  <a:gd name="T17" fmla="*/ 0 60000 65536"/>
                  <a:gd name="T18" fmla="*/ 0 w 92"/>
                  <a:gd name="T19" fmla="*/ 0 h 132"/>
                  <a:gd name="T20" fmla="*/ 92 w 92"/>
                  <a:gd name="T21" fmla="*/ 132 h 132"/>
                </a:gdLst>
                <a:ahLst/>
                <a:cxnLst>
                  <a:cxn ang="T12">
                    <a:pos x="T0" y="T1"/>
                  </a:cxn>
                  <a:cxn ang="T13">
                    <a:pos x="T2" y="T3"/>
                  </a:cxn>
                  <a:cxn ang="T14">
                    <a:pos x="T4" y="T5"/>
                  </a:cxn>
                  <a:cxn ang="T15">
                    <a:pos x="T6" y="T7"/>
                  </a:cxn>
                  <a:cxn ang="T16">
                    <a:pos x="T8" y="T9"/>
                  </a:cxn>
                  <a:cxn ang="T17">
                    <a:pos x="T10" y="T11"/>
                  </a:cxn>
                </a:cxnLst>
                <a:rect l="T18" t="T19" r="T20" b="T21"/>
                <a:pathLst>
                  <a:path w="92" h="132">
                    <a:moveTo>
                      <a:pt x="44" y="9"/>
                    </a:moveTo>
                    <a:lnTo>
                      <a:pt x="0" y="117"/>
                    </a:lnTo>
                    <a:lnTo>
                      <a:pt x="41" y="132"/>
                    </a:lnTo>
                    <a:lnTo>
                      <a:pt x="92" y="0"/>
                    </a:lnTo>
                    <a:lnTo>
                      <a:pt x="44" y="9"/>
                    </a:lnTo>
                    <a:close/>
                  </a:path>
                </a:pathLst>
              </a:custGeom>
              <a:solidFill>
                <a:srgbClr val="7676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15" name="Freeform 63"/>
              <p:cNvSpPr>
                <a:spLocks/>
              </p:cNvSpPr>
              <p:nvPr/>
            </p:nvSpPr>
            <p:spPr bwMode="auto">
              <a:xfrm>
                <a:off x="521" y="2764"/>
                <a:ext cx="82" cy="108"/>
              </a:xfrm>
              <a:custGeom>
                <a:avLst/>
                <a:gdLst>
                  <a:gd name="T0" fmla="*/ 32 w 82"/>
                  <a:gd name="T1" fmla="*/ 6 h 108"/>
                  <a:gd name="T2" fmla="*/ 0 w 82"/>
                  <a:gd name="T3" fmla="*/ 92 h 108"/>
                  <a:gd name="T4" fmla="*/ 0 w 82"/>
                  <a:gd name="T5" fmla="*/ 92 h 108"/>
                  <a:gd name="T6" fmla="*/ 38 w 82"/>
                  <a:gd name="T7" fmla="*/ 108 h 108"/>
                  <a:gd name="T8" fmla="*/ 82 w 82"/>
                  <a:gd name="T9" fmla="*/ 0 h 108"/>
                  <a:gd name="T10" fmla="*/ 32 w 82"/>
                  <a:gd name="T11" fmla="*/ 6 h 108"/>
                  <a:gd name="T12" fmla="*/ 0 60000 65536"/>
                  <a:gd name="T13" fmla="*/ 0 60000 65536"/>
                  <a:gd name="T14" fmla="*/ 0 60000 65536"/>
                  <a:gd name="T15" fmla="*/ 0 60000 65536"/>
                  <a:gd name="T16" fmla="*/ 0 60000 65536"/>
                  <a:gd name="T17" fmla="*/ 0 60000 65536"/>
                  <a:gd name="T18" fmla="*/ 0 w 82"/>
                  <a:gd name="T19" fmla="*/ 0 h 108"/>
                  <a:gd name="T20" fmla="*/ 82 w 82"/>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82" h="108">
                    <a:moveTo>
                      <a:pt x="32" y="6"/>
                    </a:moveTo>
                    <a:lnTo>
                      <a:pt x="0" y="92"/>
                    </a:lnTo>
                    <a:lnTo>
                      <a:pt x="38" y="108"/>
                    </a:lnTo>
                    <a:lnTo>
                      <a:pt x="82" y="0"/>
                    </a:lnTo>
                    <a:lnTo>
                      <a:pt x="32" y="6"/>
                    </a:lnTo>
                    <a:close/>
                  </a:path>
                </a:pathLst>
              </a:custGeom>
              <a:solidFill>
                <a:srgbClr val="70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16" name="Freeform 64"/>
              <p:cNvSpPr>
                <a:spLocks/>
              </p:cNvSpPr>
              <p:nvPr/>
            </p:nvSpPr>
            <p:spPr bwMode="auto">
              <a:xfrm>
                <a:off x="480" y="2770"/>
                <a:ext cx="73" cy="86"/>
              </a:xfrm>
              <a:custGeom>
                <a:avLst/>
                <a:gdLst>
                  <a:gd name="T0" fmla="*/ 25 w 73"/>
                  <a:gd name="T1" fmla="*/ 7 h 86"/>
                  <a:gd name="T2" fmla="*/ 0 w 73"/>
                  <a:gd name="T3" fmla="*/ 70 h 86"/>
                  <a:gd name="T4" fmla="*/ 0 w 73"/>
                  <a:gd name="T5" fmla="*/ 70 h 86"/>
                  <a:gd name="T6" fmla="*/ 41 w 73"/>
                  <a:gd name="T7" fmla="*/ 86 h 86"/>
                  <a:gd name="T8" fmla="*/ 73 w 73"/>
                  <a:gd name="T9" fmla="*/ 0 h 86"/>
                  <a:gd name="T10" fmla="*/ 25 w 73"/>
                  <a:gd name="T11" fmla="*/ 7 h 86"/>
                  <a:gd name="T12" fmla="*/ 0 60000 65536"/>
                  <a:gd name="T13" fmla="*/ 0 60000 65536"/>
                  <a:gd name="T14" fmla="*/ 0 60000 65536"/>
                  <a:gd name="T15" fmla="*/ 0 60000 65536"/>
                  <a:gd name="T16" fmla="*/ 0 60000 65536"/>
                  <a:gd name="T17" fmla="*/ 0 60000 65536"/>
                  <a:gd name="T18" fmla="*/ 0 w 73"/>
                  <a:gd name="T19" fmla="*/ 0 h 86"/>
                  <a:gd name="T20" fmla="*/ 73 w 73"/>
                  <a:gd name="T21" fmla="*/ 86 h 86"/>
                </a:gdLst>
                <a:ahLst/>
                <a:cxnLst>
                  <a:cxn ang="T12">
                    <a:pos x="T0" y="T1"/>
                  </a:cxn>
                  <a:cxn ang="T13">
                    <a:pos x="T2" y="T3"/>
                  </a:cxn>
                  <a:cxn ang="T14">
                    <a:pos x="T4" y="T5"/>
                  </a:cxn>
                  <a:cxn ang="T15">
                    <a:pos x="T6" y="T7"/>
                  </a:cxn>
                  <a:cxn ang="T16">
                    <a:pos x="T8" y="T9"/>
                  </a:cxn>
                  <a:cxn ang="T17">
                    <a:pos x="T10" y="T11"/>
                  </a:cxn>
                </a:cxnLst>
                <a:rect l="T18" t="T19" r="T20" b="T21"/>
                <a:pathLst>
                  <a:path w="73" h="86">
                    <a:moveTo>
                      <a:pt x="25" y="7"/>
                    </a:moveTo>
                    <a:lnTo>
                      <a:pt x="0" y="70"/>
                    </a:lnTo>
                    <a:lnTo>
                      <a:pt x="41" y="86"/>
                    </a:lnTo>
                    <a:lnTo>
                      <a:pt x="73" y="0"/>
                    </a:lnTo>
                    <a:lnTo>
                      <a:pt x="25" y="7"/>
                    </a:lnTo>
                    <a:close/>
                  </a:path>
                </a:pathLst>
              </a:custGeom>
              <a:solidFill>
                <a:srgbClr val="6B6B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17" name="Freeform 65"/>
              <p:cNvSpPr>
                <a:spLocks/>
              </p:cNvSpPr>
              <p:nvPr/>
            </p:nvSpPr>
            <p:spPr bwMode="auto">
              <a:xfrm>
                <a:off x="439" y="2777"/>
                <a:ext cx="66" cy="63"/>
              </a:xfrm>
              <a:custGeom>
                <a:avLst/>
                <a:gdLst>
                  <a:gd name="T0" fmla="*/ 16 w 66"/>
                  <a:gd name="T1" fmla="*/ 9 h 63"/>
                  <a:gd name="T2" fmla="*/ 0 w 66"/>
                  <a:gd name="T3" fmla="*/ 47 h 63"/>
                  <a:gd name="T4" fmla="*/ 0 w 66"/>
                  <a:gd name="T5" fmla="*/ 47 h 63"/>
                  <a:gd name="T6" fmla="*/ 41 w 66"/>
                  <a:gd name="T7" fmla="*/ 63 h 63"/>
                  <a:gd name="T8" fmla="*/ 66 w 66"/>
                  <a:gd name="T9" fmla="*/ 0 h 63"/>
                  <a:gd name="T10" fmla="*/ 16 w 66"/>
                  <a:gd name="T11" fmla="*/ 9 h 63"/>
                  <a:gd name="T12" fmla="*/ 0 60000 65536"/>
                  <a:gd name="T13" fmla="*/ 0 60000 65536"/>
                  <a:gd name="T14" fmla="*/ 0 60000 65536"/>
                  <a:gd name="T15" fmla="*/ 0 60000 65536"/>
                  <a:gd name="T16" fmla="*/ 0 60000 65536"/>
                  <a:gd name="T17" fmla="*/ 0 60000 65536"/>
                  <a:gd name="T18" fmla="*/ 0 w 66"/>
                  <a:gd name="T19" fmla="*/ 0 h 63"/>
                  <a:gd name="T20" fmla="*/ 66 w 66"/>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66" h="63">
                    <a:moveTo>
                      <a:pt x="16" y="9"/>
                    </a:moveTo>
                    <a:lnTo>
                      <a:pt x="0" y="47"/>
                    </a:lnTo>
                    <a:lnTo>
                      <a:pt x="41" y="63"/>
                    </a:lnTo>
                    <a:lnTo>
                      <a:pt x="66" y="0"/>
                    </a:lnTo>
                    <a:lnTo>
                      <a:pt x="16" y="9"/>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18" name="Freeform 66"/>
              <p:cNvSpPr>
                <a:spLocks/>
              </p:cNvSpPr>
              <p:nvPr/>
            </p:nvSpPr>
            <p:spPr bwMode="auto">
              <a:xfrm>
                <a:off x="372" y="2786"/>
                <a:ext cx="83" cy="38"/>
              </a:xfrm>
              <a:custGeom>
                <a:avLst/>
                <a:gdLst>
                  <a:gd name="T0" fmla="*/ 0 w 83"/>
                  <a:gd name="T1" fmla="*/ 13 h 38"/>
                  <a:gd name="T2" fmla="*/ 0 w 83"/>
                  <a:gd name="T3" fmla="*/ 13 h 38"/>
                  <a:gd name="T4" fmla="*/ 0 w 83"/>
                  <a:gd name="T5" fmla="*/ 13 h 38"/>
                  <a:gd name="T6" fmla="*/ 67 w 83"/>
                  <a:gd name="T7" fmla="*/ 38 h 38"/>
                  <a:gd name="T8" fmla="*/ 83 w 83"/>
                  <a:gd name="T9" fmla="*/ 0 h 38"/>
                  <a:gd name="T10" fmla="*/ 0 w 83"/>
                  <a:gd name="T11" fmla="*/ 13 h 38"/>
                  <a:gd name="T12" fmla="*/ 0 60000 65536"/>
                  <a:gd name="T13" fmla="*/ 0 60000 65536"/>
                  <a:gd name="T14" fmla="*/ 0 60000 65536"/>
                  <a:gd name="T15" fmla="*/ 0 60000 65536"/>
                  <a:gd name="T16" fmla="*/ 0 60000 65536"/>
                  <a:gd name="T17" fmla="*/ 0 60000 65536"/>
                  <a:gd name="T18" fmla="*/ 0 w 83"/>
                  <a:gd name="T19" fmla="*/ 0 h 38"/>
                  <a:gd name="T20" fmla="*/ 83 w 83"/>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83" h="38">
                    <a:moveTo>
                      <a:pt x="0" y="13"/>
                    </a:moveTo>
                    <a:lnTo>
                      <a:pt x="0" y="13"/>
                    </a:lnTo>
                    <a:lnTo>
                      <a:pt x="67" y="38"/>
                    </a:lnTo>
                    <a:lnTo>
                      <a:pt x="83" y="0"/>
                    </a:lnTo>
                    <a:lnTo>
                      <a:pt x="0" y="13"/>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19" name="Freeform 67"/>
              <p:cNvSpPr>
                <a:spLocks/>
              </p:cNvSpPr>
              <p:nvPr/>
            </p:nvSpPr>
            <p:spPr bwMode="auto">
              <a:xfrm>
                <a:off x="366" y="2799"/>
                <a:ext cx="1769" cy="440"/>
              </a:xfrm>
              <a:custGeom>
                <a:avLst/>
                <a:gdLst>
                  <a:gd name="T0" fmla="*/ 6 w 1769"/>
                  <a:gd name="T1" fmla="*/ 0 h 440"/>
                  <a:gd name="T2" fmla="*/ 6 w 1769"/>
                  <a:gd name="T3" fmla="*/ 0 h 440"/>
                  <a:gd name="T4" fmla="*/ 462 w 1769"/>
                  <a:gd name="T5" fmla="*/ 177 h 440"/>
                  <a:gd name="T6" fmla="*/ 747 w 1769"/>
                  <a:gd name="T7" fmla="*/ 288 h 440"/>
                  <a:gd name="T8" fmla="*/ 899 w 1769"/>
                  <a:gd name="T9" fmla="*/ 345 h 440"/>
                  <a:gd name="T10" fmla="*/ 899 w 1769"/>
                  <a:gd name="T11" fmla="*/ 345 h 440"/>
                  <a:gd name="T12" fmla="*/ 937 w 1769"/>
                  <a:gd name="T13" fmla="*/ 357 h 440"/>
                  <a:gd name="T14" fmla="*/ 962 w 1769"/>
                  <a:gd name="T15" fmla="*/ 361 h 440"/>
                  <a:gd name="T16" fmla="*/ 984 w 1769"/>
                  <a:gd name="T17" fmla="*/ 357 h 440"/>
                  <a:gd name="T18" fmla="*/ 1000 w 1769"/>
                  <a:gd name="T19" fmla="*/ 351 h 440"/>
                  <a:gd name="T20" fmla="*/ 1000 w 1769"/>
                  <a:gd name="T21" fmla="*/ 351 h 440"/>
                  <a:gd name="T22" fmla="*/ 1766 w 1769"/>
                  <a:gd name="T23" fmla="*/ 117 h 440"/>
                  <a:gd name="T24" fmla="*/ 1766 w 1769"/>
                  <a:gd name="T25" fmla="*/ 117 h 440"/>
                  <a:gd name="T26" fmla="*/ 1769 w 1769"/>
                  <a:gd name="T27" fmla="*/ 123 h 440"/>
                  <a:gd name="T28" fmla="*/ 1769 w 1769"/>
                  <a:gd name="T29" fmla="*/ 133 h 440"/>
                  <a:gd name="T30" fmla="*/ 1769 w 1769"/>
                  <a:gd name="T31" fmla="*/ 133 h 440"/>
                  <a:gd name="T32" fmla="*/ 1759 w 1769"/>
                  <a:gd name="T33" fmla="*/ 168 h 440"/>
                  <a:gd name="T34" fmla="*/ 1759 w 1769"/>
                  <a:gd name="T35" fmla="*/ 168 h 440"/>
                  <a:gd name="T36" fmla="*/ 1759 w 1769"/>
                  <a:gd name="T37" fmla="*/ 174 h 440"/>
                  <a:gd name="T38" fmla="*/ 1753 w 1769"/>
                  <a:gd name="T39" fmla="*/ 180 h 440"/>
                  <a:gd name="T40" fmla="*/ 1743 w 1769"/>
                  <a:gd name="T41" fmla="*/ 187 h 440"/>
                  <a:gd name="T42" fmla="*/ 1731 w 1769"/>
                  <a:gd name="T43" fmla="*/ 193 h 440"/>
                  <a:gd name="T44" fmla="*/ 1731 w 1769"/>
                  <a:gd name="T45" fmla="*/ 193 h 440"/>
                  <a:gd name="T46" fmla="*/ 990 w 1769"/>
                  <a:gd name="T47" fmla="*/ 433 h 440"/>
                  <a:gd name="T48" fmla="*/ 990 w 1769"/>
                  <a:gd name="T49" fmla="*/ 433 h 440"/>
                  <a:gd name="T50" fmla="*/ 984 w 1769"/>
                  <a:gd name="T51" fmla="*/ 437 h 440"/>
                  <a:gd name="T52" fmla="*/ 962 w 1769"/>
                  <a:gd name="T53" fmla="*/ 440 h 440"/>
                  <a:gd name="T54" fmla="*/ 946 w 1769"/>
                  <a:gd name="T55" fmla="*/ 440 h 440"/>
                  <a:gd name="T56" fmla="*/ 927 w 1769"/>
                  <a:gd name="T57" fmla="*/ 440 h 440"/>
                  <a:gd name="T58" fmla="*/ 905 w 1769"/>
                  <a:gd name="T59" fmla="*/ 433 h 440"/>
                  <a:gd name="T60" fmla="*/ 880 w 1769"/>
                  <a:gd name="T61" fmla="*/ 424 h 440"/>
                  <a:gd name="T62" fmla="*/ 880 w 1769"/>
                  <a:gd name="T63" fmla="*/ 424 h 440"/>
                  <a:gd name="T64" fmla="*/ 35 w 1769"/>
                  <a:gd name="T65" fmla="*/ 101 h 440"/>
                  <a:gd name="T66" fmla="*/ 35 w 1769"/>
                  <a:gd name="T67" fmla="*/ 101 h 440"/>
                  <a:gd name="T68" fmla="*/ 22 w 1769"/>
                  <a:gd name="T69" fmla="*/ 92 h 440"/>
                  <a:gd name="T70" fmla="*/ 10 w 1769"/>
                  <a:gd name="T71" fmla="*/ 82 h 440"/>
                  <a:gd name="T72" fmla="*/ 3 w 1769"/>
                  <a:gd name="T73" fmla="*/ 69 h 440"/>
                  <a:gd name="T74" fmla="*/ 0 w 1769"/>
                  <a:gd name="T75" fmla="*/ 54 h 440"/>
                  <a:gd name="T76" fmla="*/ 0 w 1769"/>
                  <a:gd name="T77" fmla="*/ 54 h 440"/>
                  <a:gd name="T78" fmla="*/ 3 w 1769"/>
                  <a:gd name="T79" fmla="*/ 19 h 440"/>
                  <a:gd name="T80" fmla="*/ 6 w 1769"/>
                  <a:gd name="T81" fmla="*/ 0 h 440"/>
                  <a:gd name="T82" fmla="*/ 6 w 1769"/>
                  <a:gd name="T83" fmla="*/ 0 h 4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769"/>
                  <a:gd name="T127" fmla="*/ 0 h 440"/>
                  <a:gd name="T128" fmla="*/ 1769 w 1769"/>
                  <a:gd name="T129" fmla="*/ 440 h 4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769" h="440">
                    <a:moveTo>
                      <a:pt x="6" y="0"/>
                    </a:moveTo>
                    <a:lnTo>
                      <a:pt x="6" y="0"/>
                    </a:lnTo>
                    <a:lnTo>
                      <a:pt x="462" y="177"/>
                    </a:lnTo>
                    <a:lnTo>
                      <a:pt x="747" y="288"/>
                    </a:lnTo>
                    <a:lnTo>
                      <a:pt x="899" y="345"/>
                    </a:lnTo>
                    <a:lnTo>
                      <a:pt x="937" y="357"/>
                    </a:lnTo>
                    <a:lnTo>
                      <a:pt x="962" y="361"/>
                    </a:lnTo>
                    <a:lnTo>
                      <a:pt x="984" y="357"/>
                    </a:lnTo>
                    <a:lnTo>
                      <a:pt x="1000" y="351"/>
                    </a:lnTo>
                    <a:lnTo>
                      <a:pt x="1766" y="117"/>
                    </a:lnTo>
                    <a:lnTo>
                      <a:pt x="1769" y="123"/>
                    </a:lnTo>
                    <a:lnTo>
                      <a:pt x="1769" y="133"/>
                    </a:lnTo>
                    <a:lnTo>
                      <a:pt x="1759" y="168"/>
                    </a:lnTo>
                    <a:lnTo>
                      <a:pt x="1759" y="174"/>
                    </a:lnTo>
                    <a:lnTo>
                      <a:pt x="1753" y="180"/>
                    </a:lnTo>
                    <a:lnTo>
                      <a:pt x="1743" y="187"/>
                    </a:lnTo>
                    <a:lnTo>
                      <a:pt x="1731" y="193"/>
                    </a:lnTo>
                    <a:lnTo>
                      <a:pt x="990" y="433"/>
                    </a:lnTo>
                    <a:lnTo>
                      <a:pt x="984" y="437"/>
                    </a:lnTo>
                    <a:lnTo>
                      <a:pt x="962" y="440"/>
                    </a:lnTo>
                    <a:lnTo>
                      <a:pt x="946" y="440"/>
                    </a:lnTo>
                    <a:lnTo>
                      <a:pt x="927" y="440"/>
                    </a:lnTo>
                    <a:lnTo>
                      <a:pt x="905" y="433"/>
                    </a:lnTo>
                    <a:lnTo>
                      <a:pt x="880" y="424"/>
                    </a:lnTo>
                    <a:lnTo>
                      <a:pt x="35" y="101"/>
                    </a:lnTo>
                    <a:lnTo>
                      <a:pt x="22" y="92"/>
                    </a:lnTo>
                    <a:lnTo>
                      <a:pt x="10" y="82"/>
                    </a:lnTo>
                    <a:lnTo>
                      <a:pt x="3" y="69"/>
                    </a:lnTo>
                    <a:lnTo>
                      <a:pt x="0" y="54"/>
                    </a:lnTo>
                    <a:lnTo>
                      <a:pt x="3" y="19"/>
                    </a:lnTo>
                    <a:lnTo>
                      <a:pt x="6" y="0"/>
                    </a:lnTo>
                    <a:close/>
                  </a:path>
                </a:pathLst>
              </a:custGeom>
              <a:solidFill>
                <a:srgbClr val="D0D0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20" name="Freeform 68"/>
              <p:cNvSpPr>
                <a:spLocks/>
              </p:cNvSpPr>
              <p:nvPr/>
            </p:nvSpPr>
            <p:spPr bwMode="auto">
              <a:xfrm>
                <a:off x="2122" y="2916"/>
                <a:ext cx="13" cy="63"/>
              </a:xfrm>
              <a:custGeom>
                <a:avLst/>
                <a:gdLst>
                  <a:gd name="T0" fmla="*/ 3 w 13"/>
                  <a:gd name="T1" fmla="*/ 51 h 63"/>
                  <a:gd name="T2" fmla="*/ 3 w 13"/>
                  <a:gd name="T3" fmla="*/ 51 h 63"/>
                  <a:gd name="T4" fmla="*/ 13 w 13"/>
                  <a:gd name="T5" fmla="*/ 16 h 63"/>
                  <a:gd name="T6" fmla="*/ 13 w 13"/>
                  <a:gd name="T7" fmla="*/ 16 h 63"/>
                  <a:gd name="T8" fmla="*/ 13 w 13"/>
                  <a:gd name="T9" fmla="*/ 6 h 63"/>
                  <a:gd name="T10" fmla="*/ 10 w 13"/>
                  <a:gd name="T11" fmla="*/ 0 h 63"/>
                  <a:gd name="T12" fmla="*/ 10 w 13"/>
                  <a:gd name="T13" fmla="*/ 0 h 63"/>
                  <a:gd name="T14" fmla="*/ 10 w 13"/>
                  <a:gd name="T15" fmla="*/ 0 h 63"/>
                  <a:gd name="T16" fmla="*/ 0 w 13"/>
                  <a:gd name="T17" fmla="*/ 63 h 63"/>
                  <a:gd name="T18" fmla="*/ 0 w 13"/>
                  <a:gd name="T19" fmla="*/ 63 h 63"/>
                  <a:gd name="T20" fmla="*/ 3 w 13"/>
                  <a:gd name="T21" fmla="*/ 57 h 63"/>
                  <a:gd name="T22" fmla="*/ 3 w 13"/>
                  <a:gd name="T23" fmla="*/ 51 h 63"/>
                  <a:gd name="T24" fmla="*/ 3 w 13"/>
                  <a:gd name="T25" fmla="*/ 51 h 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63"/>
                  <a:gd name="T41" fmla="*/ 13 w 13"/>
                  <a:gd name="T42" fmla="*/ 63 h 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63">
                    <a:moveTo>
                      <a:pt x="3" y="51"/>
                    </a:moveTo>
                    <a:lnTo>
                      <a:pt x="3" y="51"/>
                    </a:lnTo>
                    <a:lnTo>
                      <a:pt x="13" y="16"/>
                    </a:lnTo>
                    <a:lnTo>
                      <a:pt x="13" y="6"/>
                    </a:lnTo>
                    <a:lnTo>
                      <a:pt x="10" y="0"/>
                    </a:lnTo>
                    <a:lnTo>
                      <a:pt x="0" y="63"/>
                    </a:lnTo>
                    <a:lnTo>
                      <a:pt x="3" y="57"/>
                    </a:lnTo>
                    <a:lnTo>
                      <a:pt x="3" y="51"/>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21" name="Freeform 69"/>
              <p:cNvSpPr>
                <a:spLocks/>
              </p:cNvSpPr>
              <p:nvPr/>
            </p:nvSpPr>
            <p:spPr bwMode="auto">
              <a:xfrm>
                <a:off x="2084" y="2916"/>
                <a:ext cx="48" cy="79"/>
              </a:xfrm>
              <a:custGeom>
                <a:avLst/>
                <a:gdLst>
                  <a:gd name="T0" fmla="*/ 0 w 48"/>
                  <a:gd name="T1" fmla="*/ 79 h 79"/>
                  <a:gd name="T2" fmla="*/ 0 w 48"/>
                  <a:gd name="T3" fmla="*/ 79 h 79"/>
                  <a:gd name="T4" fmla="*/ 13 w 48"/>
                  <a:gd name="T5" fmla="*/ 76 h 79"/>
                  <a:gd name="T6" fmla="*/ 13 w 48"/>
                  <a:gd name="T7" fmla="*/ 76 h 79"/>
                  <a:gd name="T8" fmla="*/ 29 w 48"/>
                  <a:gd name="T9" fmla="*/ 70 h 79"/>
                  <a:gd name="T10" fmla="*/ 38 w 48"/>
                  <a:gd name="T11" fmla="*/ 63 h 79"/>
                  <a:gd name="T12" fmla="*/ 48 w 48"/>
                  <a:gd name="T13" fmla="*/ 0 h 79"/>
                  <a:gd name="T14" fmla="*/ 48 w 48"/>
                  <a:gd name="T15" fmla="*/ 0 h 79"/>
                  <a:gd name="T16" fmla="*/ 13 w 48"/>
                  <a:gd name="T17" fmla="*/ 9 h 79"/>
                  <a:gd name="T18" fmla="*/ 0 w 48"/>
                  <a:gd name="T19" fmla="*/ 79 h 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79"/>
                  <a:gd name="T32" fmla="*/ 48 w 48"/>
                  <a:gd name="T33" fmla="*/ 79 h 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79">
                    <a:moveTo>
                      <a:pt x="0" y="79"/>
                    </a:moveTo>
                    <a:lnTo>
                      <a:pt x="0" y="79"/>
                    </a:lnTo>
                    <a:lnTo>
                      <a:pt x="13" y="76"/>
                    </a:lnTo>
                    <a:lnTo>
                      <a:pt x="29" y="70"/>
                    </a:lnTo>
                    <a:lnTo>
                      <a:pt x="38" y="63"/>
                    </a:lnTo>
                    <a:lnTo>
                      <a:pt x="48" y="0"/>
                    </a:lnTo>
                    <a:lnTo>
                      <a:pt x="13" y="9"/>
                    </a:lnTo>
                    <a:lnTo>
                      <a:pt x="0" y="79"/>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22" name="Freeform 70"/>
              <p:cNvSpPr>
                <a:spLocks/>
              </p:cNvSpPr>
              <p:nvPr/>
            </p:nvSpPr>
            <p:spPr bwMode="auto">
              <a:xfrm>
                <a:off x="2052" y="2925"/>
                <a:ext cx="45" cy="83"/>
              </a:xfrm>
              <a:custGeom>
                <a:avLst/>
                <a:gdLst>
                  <a:gd name="T0" fmla="*/ 10 w 45"/>
                  <a:gd name="T1" fmla="*/ 13 h 83"/>
                  <a:gd name="T2" fmla="*/ 0 w 45"/>
                  <a:gd name="T3" fmla="*/ 83 h 83"/>
                  <a:gd name="T4" fmla="*/ 0 w 45"/>
                  <a:gd name="T5" fmla="*/ 83 h 83"/>
                  <a:gd name="T6" fmla="*/ 32 w 45"/>
                  <a:gd name="T7" fmla="*/ 70 h 83"/>
                  <a:gd name="T8" fmla="*/ 45 w 45"/>
                  <a:gd name="T9" fmla="*/ 0 h 83"/>
                  <a:gd name="T10" fmla="*/ 45 w 45"/>
                  <a:gd name="T11" fmla="*/ 0 h 83"/>
                  <a:gd name="T12" fmla="*/ 10 w 45"/>
                  <a:gd name="T13" fmla="*/ 13 h 83"/>
                  <a:gd name="T14" fmla="*/ 10 w 45"/>
                  <a:gd name="T15" fmla="*/ 13 h 83"/>
                  <a:gd name="T16" fmla="*/ 0 60000 65536"/>
                  <a:gd name="T17" fmla="*/ 0 60000 65536"/>
                  <a:gd name="T18" fmla="*/ 0 60000 65536"/>
                  <a:gd name="T19" fmla="*/ 0 60000 65536"/>
                  <a:gd name="T20" fmla="*/ 0 60000 65536"/>
                  <a:gd name="T21" fmla="*/ 0 60000 65536"/>
                  <a:gd name="T22" fmla="*/ 0 60000 65536"/>
                  <a:gd name="T23" fmla="*/ 0 60000 65536"/>
                  <a:gd name="T24" fmla="*/ 0 w 45"/>
                  <a:gd name="T25" fmla="*/ 0 h 83"/>
                  <a:gd name="T26" fmla="*/ 45 w 45"/>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 h="83">
                    <a:moveTo>
                      <a:pt x="10" y="13"/>
                    </a:moveTo>
                    <a:lnTo>
                      <a:pt x="0" y="83"/>
                    </a:lnTo>
                    <a:lnTo>
                      <a:pt x="32" y="70"/>
                    </a:lnTo>
                    <a:lnTo>
                      <a:pt x="45" y="0"/>
                    </a:lnTo>
                    <a:lnTo>
                      <a:pt x="10" y="13"/>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23" name="Freeform 71"/>
              <p:cNvSpPr>
                <a:spLocks/>
              </p:cNvSpPr>
              <p:nvPr/>
            </p:nvSpPr>
            <p:spPr bwMode="auto">
              <a:xfrm>
                <a:off x="2018" y="2938"/>
                <a:ext cx="44" cy="79"/>
              </a:xfrm>
              <a:custGeom>
                <a:avLst/>
                <a:gdLst>
                  <a:gd name="T0" fmla="*/ 12 w 44"/>
                  <a:gd name="T1" fmla="*/ 10 h 79"/>
                  <a:gd name="T2" fmla="*/ 0 w 44"/>
                  <a:gd name="T3" fmla="*/ 79 h 79"/>
                  <a:gd name="T4" fmla="*/ 0 w 44"/>
                  <a:gd name="T5" fmla="*/ 79 h 79"/>
                  <a:gd name="T6" fmla="*/ 34 w 44"/>
                  <a:gd name="T7" fmla="*/ 70 h 79"/>
                  <a:gd name="T8" fmla="*/ 44 w 44"/>
                  <a:gd name="T9" fmla="*/ 0 h 79"/>
                  <a:gd name="T10" fmla="*/ 44 w 44"/>
                  <a:gd name="T11" fmla="*/ 0 h 79"/>
                  <a:gd name="T12" fmla="*/ 12 w 44"/>
                  <a:gd name="T13" fmla="*/ 10 h 79"/>
                  <a:gd name="T14" fmla="*/ 12 w 44"/>
                  <a:gd name="T15" fmla="*/ 10 h 79"/>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79"/>
                  <a:gd name="T26" fmla="*/ 44 w 44"/>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79">
                    <a:moveTo>
                      <a:pt x="12" y="10"/>
                    </a:moveTo>
                    <a:lnTo>
                      <a:pt x="0" y="79"/>
                    </a:lnTo>
                    <a:lnTo>
                      <a:pt x="34" y="70"/>
                    </a:lnTo>
                    <a:lnTo>
                      <a:pt x="44" y="0"/>
                    </a:lnTo>
                    <a:lnTo>
                      <a:pt x="12" y="1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24" name="Freeform 72"/>
              <p:cNvSpPr>
                <a:spLocks/>
              </p:cNvSpPr>
              <p:nvPr/>
            </p:nvSpPr>
            <p:spPr bwMode="auto">
              <a:xfrm>
                <a:off x="1983" y="2948"/>
                <a:ext cx="47" cy="82"/>
              </a:xfrm>
              <a:custGeom>
                <a:avLst/>
                <a:gdLst>
                  <a:gd name="T0" fmla="*/ 12 w 47"/>
                  <a:gd name="T1" fmla="*/ 9 h 82"/>
                  <a:gd name="T2" fmla="*/ 0 w 47"/>
                  <a:gd name="T3" fmla="*/ 82 h 82"/>
                  <a:gd name="T4" fmla="*/ 0 w 47"/>
                  <a:gd name="T5" fmla="*/ 82 h 82"/>
                  <a:gd name="T6" fmla="*/ 35 w 47"/>
                  <a:gd name="T7" fmla="*/ 69 h 82"/>
                  <a:gd name="T8" fmla="*/ 47 w 47"/>
                  <a:gd name="T9" fmla="*/ 0 h 82"/>
                  <a:gd name="T10" fmla="*/ 47 w 47"/>
                  <a:gd name="T11" fmla="*/ 0 h 82"/>
                  <a:gd name="T12" fmla="*/ 12 w 47"/>
                  <a:gd name="T13" fmla="*/ 9 h 82"/>
                  <a:gd name="T14" fmla="*/ 12 w 47"/>
                  <a:gd name="T15" fmla="*/ 9 h 82"/>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2"/>
                  <a:gd name="T26" fmla="*/ 47 w 47"/>
                  <a:gd name="T27" fmla="*/ 82 h 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2">
                    <a:moveTo>
                      <a:pt x="12" y="9"/>
                    </a:moveTo>
                    <a:lnTo>
                      <a:pt x="0" y="82"/>
                    </a:lnTo>
                    <a:lnTo>
                      <a:pt x="35" y="69"/>
                    </a:lnTo>
                    <a:lnTo>
                      <a:pt x="47" y="0"/>
                    </a:lnTo>
                    <a:lnTo>
                      <a:pt x="12" y="9"/>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25" name="Freeform 73"/>
              <p:cNvSpPr>
                <a:spLocks/>
              </p:cNvSpPr>
              <p:nvPr/>
            </p:nvSpPr>
            <p:spPr bwMode="auto">
              <a:xfrm>
                <a:off x="1948" y="2957"/>
                <a:ext cx="47" cy="82"/>
              </a:xfrm>
              <a:custGeom>
                <a:avLst/>
                <a:gdLst>
                  <a:gd name="T0" fmla="*/ 13 w 47"/>
                  <a:gd name="T1" fmla="*/ 13 h 82"/>
                  <a:gd name="T2" fmla="*/ 0 w 47"/>
                  <a:gd name="T3" fmla="*/ 82 h 82"/>
                  <a:gd name="T4" fmla="*/ 0 w 47"/>
                  <a:gd name="T5" fmla="*/ 82 h 82"/>
                  <a:gd name="T6" fmla="*/ 35 w 47"/>
                  <a:gd name="T7" fmla="*/ 73 h 82"/>
                  <a:gd name="T8" fmla="*/ 47 w 47"/>
                  <a:gd name="T9" fmla="*/ 0 h 82"/>
                  <a:gd name="T10" fmla="*/ 47 w 47"/>
                  <a:gd name="T11" fmla="*/ 0 h 82"/>
                  <a:gd name="T12" fmla="*/ 13 w 47"/>
                  <a:gd name="T13" fmla="*/ 13 h 82"/>
                  <a:gd name="T14" fmla="*/ 13 w 47"/>
                  <a:gd name="T15" fmla="*/ 13 h 82"/>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2"/>
                  <a:gd name="T26" fmla="*/ 47 w 47"/>
                  <a:gd name="T27" fmla="*/ 82 h 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2">
                    <a:moveTo>
                      <a:pt x="13" y="13"/>
                    </a:moveTo>
                    <a:lnTo>
                      <a:pt x="0" y="82"/>
                    </a:lnTo>
                    <a:lnTo>
                      <a:pt x="35" y="73"/>
                    </a:lnTo>
                    <a:lnTo>
                      <a:pt x="47" y="0"/>
                    </a:lnTo>
                    <a:lnTo>
                      <a:pt x="13" y="13"/>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26" name="Freeform 74"/>
              <p:cNvSpPr>
                <a:spLocks/>
              </p:cNvSpPr>
              <p:nvPr/>
            </p:nvSpPr>
            <p:spPr bwMode="auto">
              <a:xfrm>
                <a:off x="1913" y="2970"/>
                <a:ext cx="48" cy="82"/>
              </a:xfrm>
              <a:custGeom>
                <a:avLst/>
                <a:gdLst>
                  <a:gd name="T0" fmla="*/ 13 w 48"/>
                  <a:gd name="T1" fmla="*/ 9 h 82"/>
                  <a:gd name="T2" fmla="*/ 0 w 48"/>
                  <a:gd name="T3" fmla="*/ 82 h 82"/>
                  <a:gd name="T4" fmla="*/ 0 w 48"/>
                  <a:gd name="T5" fmla="*/ 82 h 82"/>
                  <a:gd name="T6" fmla="*/ 35 w 48"/>
                  <a:gd name="T7" fmla="*/ 69 h 82"/>
                  <a:gd name="T8" fmla="*/ 48 w 48"/>
                  <a:gd name="T9" fmla="*/ 0 h 82"/>
                  <a:gd name="T10" fmla="*/ 48 w 48"/>
                  <a:gd name="T11" fmla="*/ 0 h 82"/>
                  <a:gd name="T12" fmla="*/ 13 w 48"/>
                  <a:gd name="T13" fmla="*/ 9 h 82"/>
                  <a:gd name="T14" fmla="*/ 13 w 48"/>
                  <a:gd name="T15" fmla="*/ 9 h 82"/>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82"/>
                  <a:gd name="T26" fmla="*/ 48 w 48"/>
                  <a:gd name="T27" fmla="*/ 82 h 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82">
                    <a:moveTo>
                      <a:pt x="13" y="9"/>
                    </a:moveTo>
                    <a:lnTo>
                      <a:pt x="0" y="82"/>
                    </a:lnTo>
                    <a:lnTo>
                      <a:pt x="35" y="69"/>
                    </a:lnTo>
                    <a:lnTo>
                      <a:pt x="48" y="0"/>
                    </a:lnTo>
                    <a:lnTo>
                      <a:pt x="13" y="9"/>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27" name="Freeform 75"/>
              <p:cNvSpPr>
                <a:spLocks/>
              </p:cNvSpPr>
              <p:nvPr/>
            </p:nvSpPr>
            <p:spPr bwMode="auto">
              <a:xfrm>
                <a:off x="1882" y="2979"/>
                <a:ext cx="44" cy="83"/>
              </a:xfrm>
              <a:custGeom>
                <a:avLst/>
                <a:gdLst>
                  <a:gd name="T0" fmla="*/ 12 w 44"/>
                  <a:gd name="T1" fmla="*/ 10 h 83"/>
                  <a:gd name="T2" fmla="*/ 0 w 44"/>
                  <a:gd name="T3" fmla="*/ 83 h 83"/>
                  <a:gd name="T4" fmla="*/ 0 w 44"/>
                  <a:gd name="T5" fmla="*/ 83 h 83"/>
                  <a:gd name="T6" fmla="*/ 31 w 44"/>
                  <a:gd name="T7" fmla="*/ 73 h 83"/>
                  <a:gd name="T8" fmla="*/ 44 w 44"/>
                  <a:gd name="T9" fmla="*/ 0 h 83"/>
                  <a:gd name="T10" fmla="*/ 44 w 44"/>
                  <a:gd name="T11" fmla="*/ 0 h 83"/>
                  <a:gd name="T12" fmla="*/ 12 w 44"/>
                  <a:gd name="T13" fmla="*/ 10 h 83"/>
                  <a:gd name="T14" fmla="*/ 12 w 44"/>
                  <a:gd name="T15" fmla="*/ 10 h 83"/>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83"/>
                  <a:gd name="T26" fmla="*/ 44 w 44"/>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83">
                    <a:moveTo>
                      <a:pt x="12" y="10"/>
                    </a:moveTo>
                    <a:lnTo>
                      <a:pt x="0" y="83"/>
                    </a:lnTo>
                    <a:lnTo>
                      <a:pt x="31" y="73"/>
                    </a:lnTo>
                    <a:lnTo>
                      <a:pt x="44" y="0"/>
                    </a:lnTo>
                    <a:lnTo>
                      <a:pt x="12" y="1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28" name="Freeform 76"/>
              <p:cNvSpPr>
                <a:spLocks/>
              </p:cNvSpPr>
              <p:nvPr/>
            </p:nvSpPr>
            <p:spPr bwMode="auto">
              <a:xfrm>
                <a:off x="1847" y="2989"/>
                <a:ext cx="47" cy="85"/>
              </a:xfrm>
              <a:custGeom>
                <a:avLst/>
                <a:gdLst>
                  <a:gd name="T0" fmla="*/ 12 w 47"/>
                  <a:gd name="T1" fmla="*/ 9 h 85"/>
                  <a:gd name="T2" fmla="*/ 0 w 47"/>
                  <a:gd name="T3" fmla="*/ 85 h 85"/>
                  <a:gd name="T4" fmla="*/ 0 w 47"/>
                  <a:gd name="T5" fmla="*/ 85 h 85"/>
                  <a:gd name="T6" fmla="*/ 35 w 47"/>
                  <a:gd name="T7" fmla="*/ 73 h 85"/>
                  <a:gd name="T8" fmla="*/ 47 w 47"/>
                  <a:gd name="T9" fmla="*/ 0 h 85"/>
                  <a:gd name="T10" fmla="*/ 47 w 47"/>
                  <a:gd name="T11" fmla="*/ 0 h 85"/>
                  <a:gd name="T12" fmla="*/ 12 w 47"/>
                  <a:gd name="T13" fmla="*/ 9 h 85"/>
                  <a:gd name="T14" fmla="*/ 12 w 47"/>
                  <a:gd name="T15" fmla="*/ 9 h 85"/>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5"/>
                  <a:gd name="T26" fmla="*/ 47 w 47"/>
                  <a:gd name="T27" fmla="*/ 85 h 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5">
                    <a:moveTo>
                      <a:pt x="12" y="9"/>
                    </a:moveTo>
                    <a:lnTo>
                      <a:pt x="0" y="85"/>
                    </a:lnTo>
                    <a:lnTo>
                      <a:pt x="35" y="73"/>
                    </a:lnTo>
                    <a:lnTo>
                      <a:pt x="47" y="0"/>
                    </a:lnTo>
                    <a:lnTo>
                      <a:pt x="12" y="9"/>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29" name="Freeform 77"/>
              <p:cNvSpPr>
                <a:spLocks/>
              </p:cNvSpPr>
              <p:nvPr/>
            </p:nvSpPr>
            <p:spPr bwMode="auto">
              <a:xfrm>
                <a:off x="1812" y="2998"/>
                <a:ext cx="47" cy="86"/>
              </a:xfrm>
              <a:custGeom>
                <a:avLst/>
                <a:gdLst>
                  <a:gd name="T0" fmla="*/ 13 w 47"/>
                  <a:gd name="T1" fmla="*/ 13 h 86"/>
                  <a:gd name="T2" fmla="*/ 0 w 47"/>
                  <a:gd name="T3" fmla="*/ 86 h 86"/>
                  <a:gd name="T4" fmla="*/ 0 w 47"/>
                  <a:gd name="T5" fmla="*/ 86 h 86"/>
                  <a:gd name="T6" fmla="*/ 35 w 47"/>
                  <a:gd name="T7" fmla="*/ 76 h 86"/>
                  <a:gd name="T8" fmla="*/ 47 w 47"/>
                  <a:gd name="T9" fmla="*/ 0 h 86"/>
                  <a:gd name="T10" fmla="*/ 47 w 47"/>
                  <a:gd name="T11" fmla="*/ 0 h 86"/>
                  <a:gd name="T12" fmla="*/ 13 w 47"/>
                  <a:gd name="T13" fmla="*/ 13 h 86"/>
                  <a:gd name="T14" fmla="*/ 13 w 47"/>
                  <a:gd name="T15" fmla="*/ 13 h 86"/>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6"/>
                  <a:gd name="T26" fmla="*/ 47 w 47"/>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6">
                    <a:moveTo>
                      <a:pt x="13" y="13"/>
                    </a:moveTo>
                    <a:lnTo>
                      <a:pt x="0" y="86"/>
                    </a:lnTo>
                    <a:lnTo>
                      <a:pt x="35" y="76"/>
                    </a:lnTo>
                    <a:lnTo>
                      <a:pt x="47" y="0"/>
                    </a:lnTo>
                    <a:lnTo>
                      <a:pt x="13" y="13"/>
                    </a:lnTo>
                    <a:close/>
                  </a:path>
                </a:pathLst>
              </a:cu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30" name="Freeform 78"/>
              <p:cNvSpPr>
                <a:spLocks/>
              </p:cNvSpPr>
              <p:nvPr/>
            </p:nvSpPr>
            <p:spPr bwMode="auto">
              <a:xfrm>
                <a:off x="1777" y="3011"/>
                <a:ext cx="48" cy="85"/>
              </a:xfrm>
              <a:custGeom>
                <a:avLst/>
                <a:gdLst>
                  <a:gd name="T0" fmla="*/ 16 w 48"/>
                  <a:gd name="T1" fmla="*/ 9 h 85"/>
                  <a:gd name="T2" fmla="*/ 0 w 48"/>
                  <a:gd name="T3" fmla="*/ 85 h 85"/>
                  <a:gd name="T4" fmla="*/ 0 w 48"/>
                  <a:gd name="T5" fmla="*/ 85 h 85"/>
                  <a:gd name="T6" fmla="*/ 35 w 48"/>
                  <a:gd name="T7" fmla="*/ 73 h 85"/>
                  <a:gd name="T8" fmla="*/ 48 w 48"/>
                  <a:gd name="T9" fmla="*/ 0 h 85"/>
                  <a:gd name="T10" fmla="*/ 48 w 48"/>
                  <a:gd name="T11" fmla="*/ 0 h 85"/>
                  <a:gd name="T12" fmla="*/ 16 w 48"/>
                  <a:gd name="T13" fmla="*/ 9 h 85"/>
                  <a:gd name="T14" fmla="*/ 16 w 48"/>
                  <a:gd name="T15" fmla="*/ 9 h 85"/>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85"/>
                  <a:gd name="T26" fmla="*/ 48 w 48"/>
                  <a:gd name="T27" fmla="*/ 85 h 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85">
                    <a:moveTo>
                      <a:pt x="16" y="9"/>
                    </a:moveTo>
                    <a:lnTo>
                      <a:pt x="0" y="85"/>
                    </a:lnTo>
                    <a:lnTo>
                      <a:pt x="35" y="73"/>
                    </a:lnTo>
                    <a:lnTo>
                      <a:pt x="48" y="0"/>
                    </a:lnTo>
                    <a:lnTo>
                      <a:pt x="16" y="9"/>
                    </a:lnTo>
                    <a:close/>
                  </a:path>
                </a:pathLst>
              </a:cu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31" name="Freeform 79"/>
              <p:cNvSpPr>
                <a:spLocks/>
              </p:cNvSpPr>
              <p:nvPr/>
            </p:nvSpPr>
            <p:spPr bwMode="auto">
              <a:xfrm>
                <a:off x="1746" y="3020"/>
                <a:ext cx="47" cy="86"/>
              </a:xfrm>
              <a:custGeom>
                <a:avLst/>
                <a:gdLst>
                  <a:gd name="T0" fmla="*/ 12 w 47"/>
                  <a:gd name="T1" fmla="*/ 10 h 86"/>
                  <a:gd name="T2" fmla="*/ 0 w 47"/>
                  <a:gd name="T3" fmla="*/ 86 h 86"/>
                  <a:gd name="T4" fmla="*/ 0 w 47"/>
                  <a:gd name="T5" fmla="*/ 86 h 86"/>
                  <a:gd name="T6" fmla="*/ 31 w 47"/>
                  <a:gd name="T7" fmla="*/ 76 h 86"/>
                  <a:gd name="T8" fmla="*/ 47 w 47"/>
                  <a:gd name="T9" fmla="*/ 0 h 86"/>
                  <a:gd name="T10" fmla="*/ 47 w 47"/>
                  <a:gd name="T11" fmla="*/ 0 h 86"/>
                  <a:gd name="T12" fmla="*/ 12 w 47"/>
                  <a:gd name="T13" fmla="*/ 10 h 86"/>
                  <a:gd name="T14" fmla="*/ 12 w 47"/>
                  <a:gd name="T15" fmla="*/ 10 h 86"/>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6"/>
                  <a:gd name="T26" fmla="*/ 47 w 47"/>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6">
                    <a:moveTo>
                      <a:pt x="12" y="10"/>
                    </a:moveTo>
                    <a:lnTo>
                      <a:pt x="0" y="86"/>
                    </a:lnTo>
                    <a:lnTo>
                      <a:pt x="31" y="76"/>
                    </a:lnTo>
                    <a:lnTo>
                      <a:pt x="47" y="0"/>
                    </a:lnTo>
                    <a:lnTo>
                      <a:pt x="12" y="10"/>
                    </a:lnTo>
                    <a:close/>
                  </a:path>
                </a:pathLst>
              </a:cu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32" name="Freeform 80"/>
              <p:cNvSpPr>
                <a:spLocks/>
              </p:cNvSpPr>
              <p:nvPr/>
            </p:nvSpPr>
            <p:spPr bwMode="auto">
              <a:xfrm>
                <a:off x="1711" y="3030"/>
                <a:ext cx="47" cy="88"/>
              </a:xfrm>
              <a:custGeom>
                <a:avLst/>
                <a:gdLst>
                  <a:gd name="T0" fmla="*/ 12 w 47"/>
                  <a:gd name="T1" fmla="*/ 9 h 88"/>
                  <a:gd name="T2" fmla="*/ 0 w 47"/>
                  <a:gd name="T3" fmla="*/ 88 h 88"/>
                  <a:gd name="T4" fmla="*/ 0 w 47"/>
                  <a:gd name="T5" fmla="*/ 88 h 88"/>
                  <a:gd name="T6" fmla="*/ 35 w 47"/>
                  <a:gd name="T7" fmla="*/ 76 h 88"/>
                  <a:gd name="T8" fmla="*/ 47 w 47"/>
                  <a:gd name="T9" fmla="*/ 0 h 88"/>
                  <a:gd name="T10" fmla="*/ 47 w 47"/>
                  <a:gd name="T11" fmla="*/ 0 h 88"/>
                  <a:gd name="T12" fmla="*/ 12 w 47"/>
                  <a:gd name="T13" fmla="*/ 9 h 88"/>
                  <a:gd name="T14" fmla="*/ 12 w 47"/>
                  <a:gd name="T15" fmla="*/ 9 h 88"/>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8"/>
                  <a:gd name="T26" fmla="*/ 47 w 47"/>
                  <a:gd name="T27" fmla="*/ 88 h 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8">
                    <a:moveTo>
                      <a:pt x="12" y="9"/>
                    </a:moveTo>
                    <a:lnTo>
                      <a:pt x="0" y="88"/>
                    </a:lnTo>
                    <a:lnTo>
                      <a:pt x="35" y="76"/>
                    </a:lnTo>
                    <a:lnTo>
                      <a:pt x="47" y="0"/>
                    </a:lnTo>
                    <a:lnTo>
                      <a:pt x="12" y="9"/>
                    </a:lnTo>
                    <a:close/>
                  </a:path>
                </a:pathLst>
              </a:custGeom>
              <a:solidFill>
                <a:srgbClr val="6A6A6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33" name="Freeform 81"/>
              <p:cNvSpPr>
                <a:spLocks/>
              </p:cNvSpPr>
              <p:nvPr/>
            </p:nvSpPr>
            <p:spPr bwMode="auto">
              <a:xfrm>
                <a:off x="1676" y="3039"/>
                <a:ext cx="47" cy="89"/>
              </a:xfrm>
              <a:custGeom>
                <a:avLst/>
                <a:gdLst>
                  <a:gd name="T0" fmla="*/ 13 w 47"/>
                  <a:gd name="T1" fmla="*/ 13 h 89"/>
                  <a:gd name="T2" fmla="*/ 0 w 47"/>
                  <a:gd name="T3" fmla="*/ 89 h 89"/>
                  <a:gd name="T4" fmla="*/ 0 w 47"/>
                  <a:gd name="T5" fmla="*/ 89 h 89"/>
                  <a:gd name="T6" fmla="*/ 35 w 47"/>
                  <a:gd name="T7" fmla="*/ 79 h 89"/>
                  <a:gd name="T8" fmla="*/ 47 w 47"/>
                  <a:gd name="T9" fmla="*/ 0 h 89"/>
                  <a:gd name="T10" fmla="*/ 47 w 47"/>
                  <a:gd name="T11" fmla="*/ 0 h 89"/>
                  <a:gd name="T12" fmla="*/ 13 w 47"/>
                  <a:gd name="T13" fmla="*/ 13 h 89"/>
                  <a:gd name="T14" fmla="*/ 13 w 47"/>
                  <a:gd name="T15" fmla="*/ 13 h 89"/>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9"/>
                  <a:gd name="T26" fmla="*/ 47 w 47"/>
                  <a:gd name="T27" fmla="*/ 89 h 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9">
                    <a:moveTo>
                      <a:pt x="13" y="13"/>
                    </a:moveTo>
                    <a:lnTo>
                      <a:pt x="0" y="89"/>
                    </a:lnTo>
                    <a:lnTo>
                      <a:pt x="35" y="79"/>
                    </a:lnTo>
                    <a:lnTo>
                      <a:pt x="47" y="0"/>
                    </a:lnTo>
                    <a:lnTo>
                      <a:pt x="13" y="13"/>
                    </a:lnTo>
                    <a:close/>
                  </a:path>
                </a:pathLst>
              </a:custGeom>
              <a:solidFill>
                <a:srgbClr val="6C6C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34" name="Freeform 82"/>
              <p:cNvSpPr>
                <a:spLocks/>
              </p:cNvSpPr>
              <p:nvPr/>
            </p:nvSpPr>
            <p:spPr bwMode="auto">
              <a:xfrm>
                <a:off x="1641" y="3052"/>
                <a:ext cx="48" cy="89"/>
              </a:xfrm>
              <a:custGeom>
                <a:avLst/>
                <a:gdLst>
                  <a:gd name="T0" fmla="*/ 16 w 48"/>
                  <a:gd name="T1" fmla="*/ 10 h 89"/>
                  <a:gd name="T2" fmla="*/ 0 w 48"/>
                  <a:gd name="T3" fmla="*/ 89 h 89"/>
                  <a:gd name="T4" fmla="*/ 0 w 48"/>
                  <a:gd name="T5" fmla="*/ 89 h 89"/>
                  <a:gd name="T6" fmla="*/ 35 w 48"/>
                  <a:gd name="T7" fmla="*/ 76 h 89"/>
                  <a:gd name="T8" fmla="*/ 48 w 48"/>
                  <a:gd name="T9" fmla="*/ 0 h 89"/>
                  <a:gd name="T10" fmla="*/ 48 w 48"/>
                  <a:gd name="T11" fmla="*/ 0 h 89"/>
                  <a:gd name="T12" fmla="*/ 16 w 48"/>
                  <a:gd name="T13" fmla="*/ 10 h 89"/>
                  <a:gd name="T14" fmla="*/ 16 w 48"/>
                  <a:gd name="T15" fmla="*/ 10 h 89"/>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89"/>
                  <a:gd name="T26" fmla="*/ 48 w 48"/>
                  <a:gd name="T27" fmla="*/ 89 h 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89">
                    <a:moveTo>
                      <a:pt x="16" y="10"/>
                    </a:moveTo>
                    <a:lnTo>
                      <a:pt x="0" y="89"/>
                    </a:lnTo>
                    <a:lnTo>
                      <a:pt x="35" y="76"/>
                    </a:lnTo>
                    <a:lnTo>
                      <a:pt x="48" y="0"/>
                    </a:lnTo>
                    <a:lnTo>
                      <a:pt x="16" y="10"/>
                    </a:lnTo>
                    <a:close/>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35" name="Freeform 83"/>
              <p:cNvSpPr>
                <a:spLocks/>
              </p:cNvSpPr>
              <p:nvPr/>
            </p:nvSpPr>
            <p:spPr bwMode="auto">
              <a:xfrm>
                <a:off x="1606" y="3062"/>
                <a:ext cx="51" cy="88"/>
              </a:xfrm>
              <a:custGeom>
                <a:avLst/>
                <a:gdLst>
                  <a:gd name="T0" fmla="*/ 16 w 51"/>
                  <a:gd name="T1" fmla="*/ 9 h 88"/>
                  <a:gd name="T2" fmla="*/ 0 w 51"/>
                  <a:gd name="T3" fmla="*/ 88 h 88"/>
                  <a:gd name="T4" fmla="*/ 0 w 51"/>
                  <a:gd name="T5" fmla="*/ 88 h 88"/>
                  <a:gd name="T6" fmla="*/ 35 w 51"/>
                  <a:gd name="T7" fmla="*/ 79 h 88"/>
                  <a:gd name="T8" fmla="*/ 51 w 51"/>
                  <a:gd name="T9" fmla="*/ 0 h 88"/>
                  <a:gd name="T10" fmla="*/ 51 w 51"/>
                  <a:gd name="T11" fmla="*/ 0 h 88"/>
                  <a:gd name="T12" fmla="*/ 16 w 51"/>
                  <a:gd name="T13" fmla="*/ 9 h 88"/>
                  <a:gd name="T14" fmla="*/ 16 w 51"/>
                  <a:gd name="T15" fmla="*/ 9 h 88"/>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88"/>
                  <a:gd name="T26" fmla="*/ 51 w 51"/>
                  <a:gd name="T27" fmla="*/ 88 h 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88">
                    <a:moveTo>
                      <a:pt x="16" y="9"/>
                    </a:moveTo>
                    <a:lnTo>
                      <a:pt x="0" y="88"/>
                    </a:lnTo>
                    <a:lnTo>
                      <a:pt x="35" y="79"/>
                    </a:lnTo>
                    <a:lnTo>
                      <a:pt x="51" y="0"/>
                    </a:lnTo>
                    <a:lnTo>
                      <a:pt x="16" y="9"/>
                    </a:lnTo>
                    <a:close/>
                  </a:path>
                </a:pathLst>
              </a:custGeom>
              <a:solidFill>
                <a:srgbClr val="7272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36" name="Freeform 84"/>
              <p:cNvSpPr>
                <a:spLocks/>
              </p:cNvSpPr>
              <p:nvPr/>
            </p:nvSpPr>
            <p:spPr bwMode="auto">
              <a:xfrm>
                <a:off x="1575" y="3071"/>
                <a:ext cx="47" cy="92"/>
              </a:xfrm>
              <a:custGeom>
                <a:avLst/>
                <a:gdLst>
                  <a:gd name="T0" fmla="*/ 12 w 47"/>
                  <a:gd name="T1" fmla="*/ 13 h 92"/>
                  <a:gd name="T2" fmla="*/ 0 w 47"/>
                  <a:gd name="T3" fmla="*/ 92 h 92"/>
                  <a:gd name="T4" fmla="*/ 0 w 47"/>
                  <a:gd name="T5" fmla="*/ 92 h 92"/>
                  <a:gd name="T6" fmla="*/ 31 w 47"/>
                  <a:gd name="T7" fmla="*/ 79 h 92"/>
                  <a:gd name="T8" fmla="*/ 47 w 47"/>
                  <a:gd name="T9" fmla="*/ 0 h 92"/>
                  <a:gd name="T10" fmla="*/ 47 w 47"/>
                  <a:gd name="T11" fmla="*/ 0 h 92"/>
                  <a:gd name="T12" fmla="*/ 12 w 47"/>
                  <a:gd name="T13" fmla="*/ 13 h 92"/>
                  <a:gd name="T14" fmla="*/ 12 w 47"/>
                  <a:gd name="T15" fmla="*/ 13 h 92"/>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92"/>
                  <a:gd name="T26" fmla="*/ 47 w 47"/>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92">
                    <a:moveTo>
                      <a:pt x="12" y="13"/>
                    </a:moveTo>
                    <a:lnTo>
                      <a:pt x="0" y="92"/>
                    </a:lnTo>
                    <a:lnTo>
                      <a:pt x="31" y="79"/>
                    </a:lnTo>
                    <a:lnTo>
                      <a:pt x="47" y="0"/>
                    </a:lnTo>
                    <a:lnTo>
                      <a:pt x="12" y="13"/>
                    </a:lnTo>
                    <a:close/>
                  </a:path>
                </a:pathLst>
              </a:custGeom>
              <a:solidFill>
                <a:srgbClr val="7777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37" name="Freeform 85"/>
              <p:cNvSpPr>
                <a:spLocks/>
              </p:cNvSpPr>
              <p:nvPr/>
            </p:nvSpPr>
            <p:spPr bwMode="auto">
              <a:xfrm>
                <a:off x="1540" y="3084"/>
                <a:ext cx="47" cy="88"/>
              </a:xfrm>
              <a:custGeom>
                <a:avLst/>
                <a:gdLst>
                  <a:gd name="T0" fmla="*/ 13 w 47"/>
                  <a:gd name="T1" fmla="*/ 9 h 88"/>
                  <a:gd name="T2" fmla="*/ 0 w 47"/>
                  <a:gd name="T3" fmla="*/ 88 h 88"/>
                  <a:gd name="T4" fmla="*/ 0 w 47"/>
                  <a:gd name="T5" fmla="*/ 88 h 88"/>
                  <a:gd name="T6" fmla="*/ 35 w 47"/>
                  <a:gd name="T7" fmla="*/ 79 h 88"/>
                  <a:gd name="T8" fmla="*/ 47 w 47"/>
                  <a:gd name="T9" fmla="*/ 0 h 88"/>
                  <a:gd name="T10" fmla="*/ 47 w 47"/>
                  <a:gd name="T11" fmla="*/ 0 h 88"/>
                  <a:gd name="T12" fmla="*/ 13 w 47"/>
                  <a:gd name="T13" fmla="*/ 9 h 88"/>
                  <a:gd name="T14" fmla="*/ 13 w 47"/>
                  <a:gd name="T15" fmla="*/ 9 h 88"/>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8"/>
                  <a:gd name="T26" fmla="*/ 47 w 47"/>
                  <a:gd name="T27" fmla="*/ 88 h 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8">
                    <a:moveTo>
                      <a:pt x="13" y="9"/>
                    </a:moveTo>
                    <a:lnTo>
                      <a:pt x="0" y="88"/>
                    </a:lnTo>
                    <a:lnTo>
                      <a:pt x="35" y="79"/>
                    </a:lnTo>
                    <a:lnTo>
                      <a:pt x="47" y="0"/>
                    </a:lnTo>
                    <a:lnTo>
                      <a:pt x="13" y="9"/>
                    </a:lnTo>
                    <a:close/>
                  </a:path>
                </a:pathLst>
              </a:custGeom>
              <a:solidFill>
                <a:srgbClr val="7E7E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38" name="Freeform 86"/>
              <p:cNvSpPr>
                <a:spLocks/>
              </p:cNvSpPr>
              <p:nvPr/>
            </p:nvSpPr>
            <p:spPr bwMode="auto">
              <a:xfrm>
                <a:off x="1505" y="3093"/>
                <a:ext cx="48" cy="92"/>
              </a:xfrm>
              <a:custGeom>
                <a:avLst/>
                <a:gdLst>
                  <a:gd name="T0" fmla="*/ 16 w 48"/>
                  <a:gd name="T1" fmla="*/ 10 h 92"/>
                  <a:gd name="T2" fmla="*/ 0 w 48"/>
                  <a:gd name="T3" fmla="*/ 92 h 92"/>
                  <a:gd name="T4" fmla="*/ 0 w 48"/>
                  <a:gd name="T5" fmla="*/ 92 h 92"/>
                  <a:gd name="T6" fmla="*/ 35 w 48"/>
                  <a:gd name="T7" fmla="*/ 79 h 92"/>
                  <a:gd name="T8" fmla="*/ 48 w 48"/>
                  <a:gd name="T9" fmla="*/ 0 h 92"/>
                  <a:gd name="T10" fmla="*/ 48 w 48"/>
                  <a:gd name="T11" fmla="*/ 0 h 92"/>
                  <a:gd name="T12" fmla="*/ 16 w 48"/>
                  <a:gd name="T13" fmla="*/ 10 h 92"/>
                  <a:gd name="T14" fmla="*/ 16 w 48"/>
                  <a:gd name="T15" fmla="*/ 10 h 92"/>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92"/>
                  <a:gd name="T26" fmla="*/ 48 w 48"/>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92">
                    <a:moveTo>
                      <a:pt x="16" y="10"/>
                    </a:moveTo>
                    <a:lnTo>
                      <a:pt x="0" y="92"/>
                    </a:lnTo>
                    <a:lnTo>
                      <a:pt x="35" y="79"/>
                    </a:lnTo>
                    <a:lnTo>
                      <a:pt x="48" y="0"/>
                    </a:lnTo>
                    <a:lnTo>
                      <a:pt x="16" y="10"/>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39" name="Freeform 87"/>
              <p:cNvSpPr>
                <a:spLocks/>
              </p:cNvSpPr>
              <p:nvPr/>
            </p:nvSpPr>
            <p:spPr bwMode="auto">
              <a:xfrm>
                <a:off x="1470" y="3103"/>
                <a:ext cx="51" cy="91"/>
              </a:xfrm>
              <a:custGeom>
                <a:avLst/>
                <a:gdLst>
                  <a:gd name="T0" fmla="*/ 16 w 51"/>
                  <a:gd name="T1" fmla="*/ 9 h 91"/>
                  <a:gd name="T2" fmla="*/ 0 w 51"/>
                  <a:gd name="T3" fmla="*/ 91 h 91"/>
                  <a:gd name="T4" fmla="*/ 0 w 51"/>
                  <a:gd name="T5" fmla="*/ 91 h 91"/>
                  <a:gd name="T6" fmla="*/ 35 w 51"/>
                  <a:gd name="T7" fmla="*/ 82 h 91"/>
                  <a:gd name="T8" fmla="*/ 51 w 51"/>
                  <a:gd name="T9" fmla="*/ 0 h 91"/>
                  <a:gd name="T10" fmla="*/ 51 w 51"/>
                  <a:gd name="T11" fmla="*/ 0 h 91"/>
                  <a:gd name="T12" fmla="*/ 16 w 51"/>
                  <a:gd name="T13" fmla="*/ 9 h 91"/>
                  <a:gd name="T14" fmla="*/ 16 w 51"/>
                  <a:gd name="T15" fmla="*/ 9 h 91"/>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91"/>
                  <a:gd name="T26" fmla="*/ 51 w 51"/>
                  <a:gd name="T27" fmla="*/ 91 h 9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91">
                    <a:moveTo>
                      <a:pt x="16" y="9"/>
                    </a:moveTo>
                    <a:lnTo>
                      <a:pt x="0" y="91"/>
                    </a:lnTo>
                    <a:lnTo>
                      <a:pt x="35" y="82"/>
                    </a:lnTo>
                    <a:lnTo>
                      <a:pt x="51" y="0"/>
                    </a:lnTo>
                    <a:lnTo>
                      <a:pt x="16" y="9"/>
                    </a:lnTo>
                    <a:close/>
                  </a:path>
                </a:pathLst>
              </a:custGeom>
              <a:solidFill>
                <a:srgbClr val="909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40" name="Freeform 88"/>
              <p:cNvSpPr>
                <a:spLocks/>
              </p:cNvSpPr>
              <p:nvPr/>
            </p:nvSpPr>
            <p:spPr bwMode="auto">
              <a:xfrm>
                <a:off x="1435" y="3112"/>
                <a:ext cx="51" cy="95"/>
              </a:xfrm>
              <a:custGeom>
                <a:avLst/>
                <a:gdLst>
                  <a:gd name="T0" fmla="*/ 16 w 51"/>
                  <a:gd name="T1" fmla="*/ 13 h 95"/>
                  <a:gd name="T2" fmla="*/ 0 w 51"/>
                  <a:gd name="T3" fmla="*/ 95 h 95"/>
                  <a:gd name="T4" fmla="*/ 0 w 51"/>
                  <a:gd name="T5" fmla="*/ 95 h 95"/>
                  <a:gd name="T6" fmla="*/ 35 w 51"/>
                  <a:gd name="T7" fmla="*/ 82 h 95"/>
                  <a:gd name="T8" fmla="*/ 51 w 51"/>
                  <a:gd name="T9" fmla="*/ 0 h 95"/>
                  <a:gd name="T10" fmla="*/ 51 w 51"/>
                  <a:gd name="T11" fmla="*/ 0 h 95"/>
                  <a:gd name="T12" fmla="*/ 16 w 51"/>
                  <a:gd name="T13" fmla="*/ 13 h 95"/>
                  <a:gd name="T14" fmla="*/ 16 w 51"/>
                  <a:gd name="T15" fmla="*/ 13 h 95"/>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95"/>
                  <a:gd name="T26" fmla="*/ 51 w 51"/>
                  <a:gd name="T27" fmla="*/ 95 h 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95">
                    <a:moveTo>
                      <a:pt x="16" y="13"/>
                    </a:moveTo>
                    <a:lnTo>
                      <a:pt x="0" y="95"/>
                    </a:lnTo>
                    <a:lnTo>
                      <a:pt x="35" y="82"/>
                    </a:lnTo>
                    <a:lnTo>
                      <a:pt x="51" y="0"/>
                    </a:lnTo>
                    <a:lnTo>
                      <a:pt x="16" y="13"/>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41" name="Freeform 89"/>
              <p:cNvSpPr>
                <a:spLocks/>
              </p:cNvSpPr>
              <p:nvPr/>
            </p:nvSpPr>
            <p:spPr bwMode="auto">
              <a:xfrm>
                <a:off x="1404" y="3125"/>
                <a:ext cx="47" cy="95"/>
              </a:xfrm>
              <a:custGeom>
                <a:avLst/>
                <a:gdLst>
                  <a:gd name="T0" fmla="*/ 12 w 47"/>
                  <a:gd name="T1" fmla="*/ 9 h 95"/>
                  <a:gd name="T2" fmla="*/ 0 w 47"/>
                  <a:gd name="T3" fmla="*/ 95 h 95"/>
                  <a:gd name="T4" fmla="*/ 0 w 47"/>
                  <a:gd name="T5" fmla="*/ 95 h 95"/>
                  <a:gd name="T6" fmla="*/ 31 w 47"/>
                  <a:gd name="T7" fmla="*/ 82 h 95"/>
                  <a:gd name="T8" fmla="*/ 47 w 47"/>
                  <a:gd name="T9" fmla="*/ 0 h 95"/>
                  <a:gd name="T10" fmla="*/ 47 w 47"/>
                  <a:gd name="T11" fmla="*/ 0 h 95"/>
                  <a:gd name="T12" fmla="*/ 12 w 47"/>
                  <a:gd name="T13" fmla="*/ 9 h 95"/>
                  <a:gd name="T14" fmla="*/ 12 w 47"/>
                  <a:gd name="T15" fmla="*/ 9 h 95"/>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95"/>
                  <a:gd name="T26" fmla="*/ 47 w 47"/>
                  <a:gd name="T27" fmla="*/ 95 h 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95">
                    <a:moveTo>
                      <a:pt x="12" y="9"/>
                    </a:moveTo>
                    <a:lnTo>
                      <a:pt x="0" y="95"/>
                    </a:lnTo>
                    <a:lnTo>
                      <a:pt x="31" y="82"/>
                    </a:lnTo>
                    <a:lnTo>
                      <a:pt x="47" y="0"/>
                    </a:lnTo>
                    <a:lnTo>
                      <a:pt x="12" y="9"/>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42" name="Freeform 90"/>
              <p:cNvSpPr>
                <a:spLocks/>
              </p:cNvSpPr>
              <p:nvPr/>
            </p:nvSpPr>
            <p:spPr bwMode="auto">
              <a:xfrm>
                <a:off x="1369" y="3134"/>
                <a:ext cx="47" cy="95"/>
              </a:xfrm>
              <a:custGeom>
                <a:avLst/>
                <a:gdLst>
                  <a:gd name="T0" fmla="*/ 13 w 47"/>
                  <a:gd name="T1" fmla="*/ 10 h 95"/>
                  <a:gd name="T2" fmla="*/ 0 w 47"/>
                  <a:gd name="T3" fmla="*/ 95 h 95"/>
                  <a:gd name="T4" fmla="*/ 0 w 47"/>
                  <a:gd name="T5" fmla="*/ 95 h 95"/>
                  <a:gd name="T6" fmla="*/ 35 w 47"/>
                  <a:gd name="T7" fmla="*/ 86 h 95"/>
                  <a:gd name="T8" fmla="*/ 47 w 47"/>
                  <a:gd name="T9" fmla="*/ 0 h 95"/>
                  <a:gd name="T10" fmla="*/ 47 w 47"/>
                  <a:gd name="T11" fmla="*/ 0 h 95"/>
                  <a:gd name="T12" fmla="*/ 13 w 47"/>
                  <a:gd name="T13" fmla="*/ 10 h 95"/>
                  <a:gd name="T14" fmla="*/ 13 w 47"/>
                  <a:gd name="T15" fmla="*/ 10 h 95"/>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95"/>
                  <a:gd name="T26" fmla="*/ 47 w 47"/>
                  <a:gd name="T27" fmla="*/ 95 h 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95">
                    <a:moveTo>
                      <a:pt x="13" y="10"/>
                    </a:moveTo>
                    <a:lnTo>
                      <a:pt x="0" y="95"/>
                    </a:lnTo>
                    <a:lnTo>
                      <a:pt x="35" y="86"/>
                    </a:lnTo>
                    <a:lnTo>
                      <a:pt x="47" y="0"/>
                    </a:lnTo>
                    <a:lnTo>
                      <a:pt x="13" y="10"/>
                    </a:lnTo>
                    <a:close/>
                  </a:path>
                </a:pathLst>
              </a:custGeom>
              <a:solidFill>
                <a:srgbClr val="C1C1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43" name="Freeform 91"/>
              <p:cNvSpPr>
                <a:spLocks/>
              </p:cNvSpPr>
              <p:nvPr/>
            </p:nvSpPr>
            <p:spPr bwMode="auto">
              <a:xfrm>
                <a:off x="1334" y="3144"/>
                <a:ext cx="48" cy="95"/>
              </a:xfrm>
              <a:custGeom>
                <a:avLst/>
                <a:gdLst>
                  <a:gd name="T0" fmla="*/ 32 w 48"/>
                  <a:gd name="T1" fmla="*/ 6 h 95"/>
                  <a:gd name="T2" fmla="*/ 32 w 48"/>
                  <a:gd name="T3" fmla="*/ 6 h 95"/>
                  <a:gd name="T4" fmla="*/ 16 w 48"/>
                  <a:gd name="T5" fmla="*/ 12 h 95"/>
                  <a:gd name="T6" fmla="*/ 0 w 48"/>
                  <a:gd name="T7" fmla="*/ 95 h 95"/>
                  <a:gd name="T8" fmla="*/ 0 w 48"/>
                  <a:gd name="T9" fmla="*/ 95 h 95"/>
                  <a:gd name="T10" fmla="*/ 16 w 48"/>
                  <a:gd name="T11" fmla="*/ 92 h 95"/>
                  <a:gd name="T12" fmla="*/ 22 w 48"/>
                  <a:gd name="T13" fmla="*/ 88 h 95"/>
                  <a:gd name="T14" fmla="*/ 22 w 48"/>
                  <a:gd name="T15" fmla="*/ 88 h 95"/>
                  <a:gd name="T16" fmla="*/ 35 w 48"/>
                  <a:gd name="T17" fmla="*/ 85 h 95"/>
                  <a:gd name="T18" fmla="*/ 48 w 48"/>
                  <a:gd name="T19" fmla="*/ 0 h 95"/>
                  <a:gd name="T20" fmla="*/ 48 w 48"/>
                  <a:gd name="T21" fmla="*/ 0 h 95"/>
                  <a:gd name="T22" fmla="*/ 32 w 48"/>
                  <a:gd name="T23" fmla="*/ 6 h 95"/>
                  <a:gd name="T24" fmla="*/ 32 w 48"/>
                  <a:gd name="T25" fmla="*/ 6 h 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8"/>
                  <a:gd name="T40" fmla="*/ 0 h 95"/>
                  <a:gd name="T41" fmla="*/ 48 w 48"/>
                  <a:gd name="T42" fmla="*/ 95 h 9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8" h="95">
                    <a:moveTo>
                      <a:pt x="32" y="6"/>
                    </a:moveTo>
                    <a:lnTo>
                      <a:pt x="32" y="6"/>
                    </a:lnTo>
                    <a:lnTo>
                      <a:pt x="16" y="12"/>
                    </a:lnTo>
                    <a:lnTo>
                      <a:pt x="0" y="95"/>
                    </a:lnTo>
                    <a:lnTo>
                      <a:pt x="16" y="92"/>
                    </a:lnTo>
                    <a:lnTo>
                      <a:pt x="22" y="88"/>
                    </a:lnTo>
                    <a:lnTo>
                      <a:pt x="35" y="85"/>
                    </a:lnTo>
                    <a:lnTo>
                      <a:pt x="48" y="0"/>
                    </a:lnTo>
                    <a:lnTo>
                      <a:pt x="32" y="6"/>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44" name="Freeform 92"/>
              <p:cNvSpPr>
                <a:spLocks/>
              </p:cNvSpPr>
              <p:nvPr/>
            </p:nvSpPr>
            <p:spPr bwMode="auto">
              <a:xfrm>
                <a:off x="1328" y="3156"/>
                <a:ext cx="22" cy="83"/>
              </a:xfrm>
              <a:custGeom>
                <a:avLst/>
                <a:gdLst>
                  <a:gd name="T0" fmla="*/ 13 w 22"/>
                  <a:gd name="T1" fmla="*/ 0 h 83"/>
                  <a:gd name="T2" fmla="*/ 0 w 22"/>
                  <a:gd name="T3" fmla="*/ 83 h 83"/>
                  <a:gd name="T4" fmla="*/ 0 w 22"/>
                  <a:gd name="T5" fmla="*/ 83 h 83"/>
                  <a:gd name="T6" fmla="*/ 6 w 22"/>
                  <a:gd name="T7" fmla="*/ 83 h 83"/>
                  <a:gd name="T8" fmla="*/ 22 w 22"/>
                  <a:gd name="T9" fmla="*/ 0 h 83"/>
                  <a:gd name="T10" fmla="*/ 22 w 22"/>
                  <a:gd name="T11" fmla="*/ 0 h 83"/>
                  <a:gd name="T12" fmla="*/ 13 w 22"/>
                  <a:gd name="T13" fmla="*/ 0 h 83"/>
                  <a:gd name="T14" fmla="*/ 13 w 22"/>
                  <a:gd name="T15" fmla="*/ 0 h 83"/>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83"/>
                  <a:gd name="T26" fmla="*/ 22 w 22"/>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83">
                    <a:moveTo>
                      <a:pt x="13" y="0"/>
                    </a:moveTo>
                    <a:lnTo>
                      <a:pt x="0" y="83"/>
                    </a:lnTo>
                    <a:lnTo>
                      <a:pt x="6" y="83"/>
                    </a:lnTo>
                    <a:lnTo>
                      <a:pt x="22" y="0"/>
                    </a:lnTo>
                    <a:lnTo>
                      <a:pt x="13"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45" name="Freeform 93"/>
              <p:cNvSpPr>
                <a:spLocks/>
              </p:cNvSpPr>
              <p:nvPr/>
            </p:nvSpPr>
            <p:spPr bwMode="auto">
              <a:xfrm>
                <a:off x="1322" y="3156"/>
                <a:ext cx="19" cy="83"/>
              </a:xfrm>
              <a:custGeom>
                <a:avLst/>
                <a:gdLst>
                  <a:gd name="T0" fmla="*/ 12 w 19"/>
                  <a:gd name="T1" fmla="*/ 4 h 83"/>
                  <a:gd name="T2" fmla="*/ 0 w 19"/>
                  <a:gd name="T3" fmla="*/ 83 h 83"/>
                  <a:gd name="T4" fmla="*/ 0 w 19"/>
                  <a:gd name="T5" fmla="*/ 83 h 83"/>
                  <a:gd name="T6" fmla="*/ 6 w 19"/>
                  <a:gd name="T7" fmla="*/ 83 h 83"/>
                  <a:gd name="T8" fmla="*/ 19 w 19"/>
                  <a:gd name="T9" fmla="*/ 0 h 83"/>
                  <a:gd name="T10" fmla="*/ 19 w 19"/>
                  <a:gd name="T11" fmla="*/ 0 h 83"/>
                  <a:gd name="T12" fmla="*/ 12 w 19"/>
                  <a:gd name="T13" fmla="*/ 4 h 83"/>
                  <a:gd name="T14" fmla="*/ 12 w 19"/>
                  <a:gd name="T15" fmla="*/ 4 h 8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83"/>
                  <a:gd name="T26" fmla="*/ 19 w 19"/>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83">
                    <a:moveTo>
                      <a:pt x="12" y="4"/>
                    </a:moveTo>
                    <a:lnTo>
                      <a:pt x="0" y="83"/>
                    </a:lnTo>
                    <a:lnTo>
                      <a:pt x="6" y="83"/>
                    </a:lnTo>
                    <a:lnTo>
                      <a:pt x="19" y="0"/>
                    </a:lnTo>
                    <a:lnTo>
                      <a:pt x="12" y="4"/>
                    </a:lnTo>
                    <a:close/>
                  </a:path>
                </a:pathLst>
              </a:cu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46" name="Freeform 94"/>
              <p:cNvSpPr>
                <a:spLocks/>
              </p:cNvSpPr>
              <p:nvPr/>
            </p:nvSpPr>
            <p:spPr bwMode="auto">
              <a:xfrm>
                <a:off x="1312" y="3160"/>
                <a:ext cx="22" cy="79"/>
              </a:xfrm>
              <a:custGeom>
                <a:avLst/>
                <a:gdLst>
                  <a:gd name="T0" fmla="*/ 16 w 22"/>
                  <a:gd name="T1" fmla="*/ 0 h 79"/>
                  <a:gd name="T2" fmla="*/ 0 w 22"/>
                  <a:gd name="T3" fmla="*/ 79 h 79"/>
                  <a:gd name="T4" fmla="*/ 0 w 22"/>
                  <a:gd name="T5" fmla="*/ 79 h 79"/>
                  <a:gd name="T6" fmla="*/ 10 w 22"/>
                  <a:gd name="T7" fmla="*/ 79 h 79"/>
                  <a:gd name="T8" fmla="*/ 22 w 22"/>
                  <a:gd name="T9" fmla="*/ 0 h 79"/>
                  <a:gd name="T10" fmla="*/ 22 w 22"/>
                  <a:gd name="T11" fmla="*/ 0 h 79"/>
                  <a:gd name="T12" fmla="*/ 16 w 22"/>
                  <a:gd name="T13" fmla="*/ 0 h 79"/>
                  <a:gd name="T14" fmla="*/ 16 w 22"/>
                  <a:gd name="T15" fmla="*/ 0 h 79"/>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79"/>
                  <a:gd name="T26" fmla="*/ 22 w 22"/>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79">
                    <a:moveTo>
                      <a:pt x="16" y="0"/>
                    </a:moveTo>
                    <a:lnTo>
                      <a:pt x="0" y="79"/>
                    </a:lnTo>
                    <a:lnTo>
                      <a:pt x="10" y="79"/>
                    </a:lnTo>
                    <a:lnTo>
                      <a:pt x="22" y="0"/>
                    </a:lnTo>
                    <a:lnTo>
                      <a:pt x="16" y="0"/>
                    </a:ln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47" name="Freeform 95"/>
              <p:cNvSpPr>
                <a:spLocks/>
              </p:cNvSpPr>
              <p:nvPr/>
            </p:nvSpPr>
            <p:spPr bwMode="auto">
              <a:xfrm>
                <a:off x="1306" y="3156"/>
                <a:ext cx="22" cy="83"/>
              </a:xfrm>
              <a:custGeom>
                <a:avLst/>
                <a:gdLst>
                  <a:gd name="T0" fmla="*/ 16 w 22"/>
                  <a:gd name="T1" fmla="*/ 0 h 83"/>
                  <a:gd name="T2" fmla="*/ 0 w 22"/>
                  <a:gd name="T3" fmla="*/ 83 h 83"/>
                  <a:gd name="T4" fmla="*/ 0 w 22"/>
                  <a:gd name="T5" fmla="*/ 83 h 83"/>
                  <a:gd name="T6" fmla="*/ 6 w 22"/>
                  <a:gd name="T7" fmla="*/ 83 h 83"/>
                  <a:gd name="T8" fmla="*/ 22 w 22"/>
                  <a:gd name="T9" fmla="*/ 4 h 83"/>
                  <a:gd name="T10" fmla="*/ 22 w 22"/>
                  <a:gd name="T11" fmla="*/ 4 h 83"/>
                  <a:gd name="T12" fmla="*/ 16 w 22"/>
                  <a:gd name="T13" fmla="*/ 0 h 83"/>
                  <a:gd name="T14" fmla="*/ 16 w 22"/>
                  <a:gd name="T15" fmla="*/ 0 h 83"/>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83"/>
                  <a:gd name="T26" fmla="*/ 22 w 22"/>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83">
                    <a:moveTo>
                      <a:pt x="16" y="0"/>
                    </a:moveTo>
                    <a:lnTo>
                      <a:pt x="0" y="83"/>
                    </a:lnTo>
                    <a:lnTo>
                      <a:pt x="6" y="83"/>
                    </a:lnTo>
                    <a:lnTo>
                      <a:pt x="22" y="4"/>
                    </a:lnTo>
                    <a:lnTo>
                      <a:pt x="16"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48" name="Freeform 96"/>
              <p:cNvSpPr>
                <a:spLocks/>
              </p:cNvSpPr>
              <p:nvPr/>
            </p:nvSpPr>
            <p:spPr bwMode="auto">
              <a:xfrm>
                <a:off x="1299" y="3156"/>
                <a:ext cx="23" cy="83"/>
              </a:xfrm>
              <a:custGeom>
                <a:avLst/>
                <a:gdLst>
                  <a:gd name="T0" fmla="*/ 13 w 23"/>
                  <a:gd name="T1" fmla="*/ 0 h 83"/>
                  <a:gd name="T2" fmla="*/ 0 w 23"/>
                  <a:gd name="T3" fmla="*/ 83 h 83"/>
                  <a:gd name="T4" fmla="*/ 0 w 23"/>
                  <a:gd name="T5" fmla="*/ 83 h 83"/>
                  <a:gd name="T6" fmla="*/ 7 w 23"/>
                  <a:gd name="T7" fmla="*/ 83 h 83"/>
                  <a:gd name="T8" fmla="*/ 23 w 23"/>
                  <a:gd name="T9" fmla="*/ 0 h 83"/>
                  <a:gd name="T10" fmla="*/ 23 w 23"/>
                  <a:gd name="T11" fmla="*/ 0 h 83"/>
                  <a:gd name="T12" fmla="*/ 13 w 23"/>
                  <a:gd name="T13" fmla="*/ 0 h 83"/>
                  <a:gd name="T14" fmla="*/ 13 w 23"/>
                  <a:gd name="T15" fmla="*/ 0 h 83"/>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83"/>
                  <a:gd name="T26" fmla="*/ 23 w 23"/>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83">
                    <a:moveTo>
                      <a:pt x="13" y="0"/>
                    </a:moveTo>
                    <a:lnTo>
                      <a:pt x="0" y="83"/>
                    </a:lnTo>
                    <a:lnTo>
                      <a:pt x="7" y="83"/>
                    </a:lnTo>
                    <a:lnTo>
                      <a:pt x="23" y="0"/>
                    </a:lnTo>
                    <a:lnTo>
                      <a:pt x="13" y="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49" name="Freeform 97"/>
              <p:cNvSpPr>
                <a:spLocks/>
              </p:cNvSpPr>
              <p:nvPr/>
            </p:nvSpPr>
            <p:spPr bwMode="auto">
              <a:xfrm>
                <a:off x="1293" y="3156"/>
                <a:ext cx="19" cy="83"/>
              </a:xfrm>
              <a:custGeom>
                <a:avLst/>
                <a:gdLst>
                  <a:gd name="T0" fmla="*/ 13 w 19"/>
                  <a:gd name="T1" fmla="*/ 0 h 83"/>
                  <a:gd name="T2" fmla="*/ 0 w 19"/>
                  <a:gd name="T3" fmla="*/ 83 h 83"/>
                  <a:gd name="T4" fmla="*/ 0 w 19"/>
                  <a:gd name="T5" fmla="*/ 83 h 83"/>
                  <a:gd name="T6" fmla="*/ 6 w 19"/>
                  <a:gd name="T7" fmla="*/ 83 h 83"/>
                  <a:gd name="T8" fmla="*/ 19 w 19"/>
                  <a:gd name="T9" fmla="*/ 0 h 83"/>
                  <a:gd name="T10" fmla="*/ 19 w 19"/>
                  <a:gd name="T11" fmla="*/ 0 h 83"/>
                  <a:gd name="T12" fmla="*/ 13 w 19"/>
                  <a:gd name="T13" fmla="*/ 0 h 83"/>
                  <a:gd name="T14" fmla="*/ 13 w 19"/>
                  <a:gd name="T15" fmla="*/ 0 h 8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83"/>
                  <a:gd name="T26" fmla="*/ 19 w 19"/>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83">
                    <a:moveTo>
                      <a:pt x="13" y="0"/>
                    </a:moveTo>
                    <a:lnTo>
                      <a:pt x="0" y="83"/>
                    </a:lnTo>
                    <a:lnTo>
                      <a:pt x="6" y="83"/>
                    </a:lnTo>
                    <a:lnTo>
                      <a:pt x="19" y="0"/>
                    </a:lnTo>
                    <a:lnTo>
                      <a:pt x="13" y="0"/>
                    </a:lnTo>
                    <a:close/>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50" name="Freeform 98"/>
              <p:cNvSpPr>
                <a:spLocks/>
              </p:cNvSpPr>
              <p:nvPr/>
            </p:nvSpPr>
            <p:spPr bwMode="auto">
              <a:xfrm>
                <a:off x="1284" y="3153"/>
                <a:ext cx="22" cy="86"/>
              </a:xfrm>
              <a:custGeom>
                <a:avLst/>
                <a:gdLst>
                  <a:gd name="T0" fmla="*/ 15 w 22"/>
                  <a:gd name="T1" fmla="*/ 0 h 86"/>
                  <a:gd name="T2" fmla="*/ 0 w 22"/>
                  <a:gd name="T3" fmla="*/ 83 h 86"/>
                  <a:gd name="T4" fmla="*/ 0 w 22"/>
                  <a:gd name="T5" fmla="*/ 83 h 86"/>
                  <a:gd name="T6" fmla="*/ 9 w 22"/>
                  <a:gd name="T7" fmla="*/ 86 h 86"/>
                  <a:gd name="T8" fmla="*/ 22 w 22"/>
                  <a:gd name="T9" fmla="*/ 3 h 86"/>
                  <a:gd name="T10" fmla="*/ 22 w 22"/>
                  <a:gd name="T11" fmla="*/ 3 h 86"/>
                  <a:gd name="T12" fmla="*/ 15 w 22"/>
                  <a:gd name="T13" fmla="*/ 0 h 86"/>
                  <a:gd name="T14" fmla="*/ 15 w 22"/>
                  <a:gd name="T15" fmla="*/ 0 h 86"/>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86"/>
                  <a:gd name="T26" fmla="*/ 22 w 22"/>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86">
                    <a:moveTo>
                      <a:pt x="15" y="0"/>
                    </a:moveTo>
                    <a:lnTo>
                      <a:pt x="0" y="83"/>
                    </a:lnTo>
                    <a:lnTo>
                      <a:pt x="9" y="86"/>
                    </a:lnTo>
                    <a:lnTo>
                      <a:pt x="22" y="3"/>
                    </a:ln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51" name="Freeform 99"/>
              <p:cNvSpPr>
                <a:spLocks/>
              </p:cNvSpPr>
              <p:nvPr/>
            </p:nvSpPr>
            <p:spPr bwMode="auto">
              <a:xfrm>
                <a:off x="1271" y="3150"/>
                <a:ext cx="28" cy="86"/>
              </a:xfrm>
              <a:custGeom>
                <a:avLst/>
                <a:gdLst>
                  <a:gd name="T0" fmla="*/ 13 w 28"/>
                  <a:gd name="T1" fmla="*/ 0 h 86"/>
                  <a:gd name="T2" fmla="*/ 0 w 28"/>
                  <a:gd name="T3" fmla="*/ 82 h 86"/>
                  <a:gd name="T4" fmla="*/ 0 w 28"/>
                  <a:gd name="T5" fmla="*/ 82 h 86"/>
                  <a:gd name="T6" fmla="*/ 13 w 28"/>
                  <a:gd name="T7" fmla="*/ 86 h 86"/>
                  <a:gd name="T8" fmla="*/ 28 w 28"/>
                  <a:gd name="T9" fmla="*/ 3 h 86"/>
                  <a:gd name="T10" fmla="*/ 28 w 28"/>
                  <a:gd name="T11" fmla="*/ 3 h 86"/>
                  <a:gd name="T12" fmla="*/ 13 w 28"/>
                  <a:gd name="T13" fmla="*/ 0 h 86"/>
                  <a:gd name="T14" fmla="*/ 13 w 28"/>
                  <a:gd name="T15" fmla="*/ 0 h 86"/>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86"/>
                  <a:gd name="T26" fmla="*/ 28 w 28"/>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86">
                    <a:moveTo>
                      <a:pt x="13" y="0"/>
                    </a:moveTo>
                    <a:lnTo>
                      <a:pt x="0" y="82"/>
                    </a:lnTo>
                    <a:lnTo>
                      <a:pt x="13" y="86"/>
                    </a:lnTo>
                    <a:lnTo>
                      <a:pt x="28" y="3"/>
                    </a:ln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52" name="Freeform 100"/>
              <p:cNvSpPr>
                <a:spLocks/>
              </p:cNvSpPr>
              <p:nvPr/>
            </p:nvSpPr>
            <p:spPr bwMode="auto">
              <a:xfrm>
                <a:off x="1255" y="3147"/>
                <a:ext cx="29" cy="85"/>
              </a:xfrm>
              <a:custGeom>
                <a:avLst/>
                <a:gdLst>
                  <a:gd name="T0" fmla="*/ 16 w 29"/>
                  <a:gd name="T1" fmla="*/ 0 h 85"/>
                  <a:gd name="T2" fmla="*/ 0 w 29"/>
                  <a:gd name="T3" fmla="*/ 82 h 85"/>
                  <a:gd name="T4" fmla="*/ 0 w 29"/>
                  <a:gd name="T5" fmla="*/ 82 h 85"/>
                  <a:gd name="T6" fmla="*/ 16 w 29"/>
                  <a:gd name="T7" fmla="*/ 85 h 85"/>
                  <a:gd name="T8" fmla="*/ 29 w 29"/>
                  <a:gd name="T9" fmla="*/ 3 h 85"/>
                  <a:gd name="T10" fmla="*/ 29 w 29"/>
                  <a:gd name="T11" fmla="*/ 3 h 85"/>
                  <a:gd name="T12" fmla="*/ 16 w 29"/>
                  <a:gd name="T13" fmla="*/ 0 h 85"/>
                  <a:gd name="T14" fmla="*/ 16 w 29"/>
                  <a:gd name="T15" fmla="*/ 0 h 85"/>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85"/>
                  <a:gd name="T26" fmla="*/ 29 w 29"/>
                  <a:gd name="T27" fmla="*/ 85 h 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85">
                    <a:moveTo>
                      <a:pt x="16" y="0"/>
                    </a:moveTo>
                    <a:lnTo>
                      <a:pt x="0" y="82"/>
                    </a:lnTo>
                    <a:lnTo>
                      <a:pt x="16" y="85"/>
                    </a:lnTo>
                    <a:lnTo>
                      <a:pt x="29" y="3"/>
                    </a:lnTo>
                    <a:lnTo>
                      <a:pt x="16" y="0"/>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53" name="Freeform 101"/>
              <p:cNvSpPr>
                <a:spLocks/>
              </p:cNvSpPr>
              <p:nvPr/>
            </p:nvSpPr>
            <p:spPr bwMode="auto">
              <a:xfrm>
                <a:off x="1239" y="3141"/>
                <a:ext cx="32" cy="88"/>
              </a:xfrm>
              <a:custGeom>
                <a:avLst/>
                <a:gdLst>
                  <a:gd name="T0" fmla="*/ 26 w 32"/>
                  <a:gd name="T1" fmla="*/ 3 h 88"/>
                  <a:gd name="T2" fmla="*/ 26 w 32"/>
                  <a:gd name="T3" fmla="*/ 3 h 88"/>
                  <a:gd name="T4" fmla="*/ 16 w 32"/>
                  <a:gd name="T5" fmla="*/ 0 h 88"/>
                  <a:gd name="T6" fmla="*/ 0 w 32"/>
                  <a:gd name="T7" fmla="*/ 82 h 88"/>
                  <a:gd name="T8" fmla="*/ 0 w 32"/>
                  <a:gd name="T9" fmla="*/ 82 h 88"/>
                  <a:gd name="T10" fmla="*/ 7 w 32"/>
                  <a:gd name="T11" fmla="*/ 82 h 88"/>
                  <a:gd name="T12" fmla="*/ 7 w 32"/>
                  <a:gd name="T13" fmla="*/ 82 h 88"/>
                  <a:gd name="T14" fmla="*/ 16 w 32"/>
                  <a:gd name="T15" fmla="*/ 88 h 88"/>
                  <a:gd name="T16" fmla="*/ 32 w 32"/>
                  <a:gd name="T17" fmla="*/ 6 h 88"/>
                  <a:gd name="T18" fmla="*/ 32 w 32"/>
                  <a:gd name="T19" fmla="*/ 6 h 88"/>
                  <a:gd name="T20" fmla="*/ 26 w 32"/>
                  <a:gd name="T21" fmla="*/ 3 h 88"/>
                  <a:gd name="T22" fmla="*/ 26 w 32"/>
                  <a:gd name="T23" fmla="*/ 3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
                  <a:gd name="T37" fmla="*/ 0 h 88"/>
                  <a:gd name="T38" fmla="*/ 32 w 32"/>
                  <a:gd name="T39" fmla="*/ 88 h 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 h="88">
                    <a:moveTo>
                      <a:pt x="26" y="3"/>
                    </a:moveTo>
                    <a:lnTo>
                      <a:pt x="26" y="3"/>
                    </a:lnTo>
                    <a:lnTo>
                      <a:pt x="16" y="0"/>
                    </a:lnTo>
                    <a:lnTo>
                      <a:pt x="0" y="82"/>
                    </a:lnTo>
                    <a:lnTo>
                      <a:pt x="7" y="82"/>
                    </a:lnTo>
                    <a:lnTo>
                      <a:pt x="16" y="88"/>
                    </a:lnTo>
                    <a:lnTo>
                      <a:pt x="32" y="6"/>
                    </a:lnTo>
                    <a:lnTo>
                      <a:pt x="26" y="3"/>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54" name="Freeform 102"/>
              <p:cNvSpPr>
                <a:spLocks/>
              </p:cNvSpPr>
              <p:nvPr/>
            </p:nvSpPr>
            <p:spPr bwMode="auto">
              <a:xfrm>
                <a:off x="1227" y="3134"/>
                <a:ext cx="28" cy="89"/>
              </a:xfrm>
              <a:custGeom>
                <a:avLst/>
                <a:gdLst>
                  <a:gd name="T0" fmla="*/ 12 w 28"/>
                  <a:gd name="T1" fmla="*/ 0 h 89"/>
                  <a:gd name="T2" fmla="*/ 0 w 28"/>
                  <a:gd name="T3" fmla="*/ 83 h 89"/>
                  <a:gd name="T4" fmla="*/ 0 w 28"/>
                  <a:gd name="T5" fmla="*/ 83 h 89"/>
                  <a:gd name="T6" fmla="*/ 12 w 28"/>
                  <a:gd name="T7" fmla="*/ 89 h 89"/>
                  <a:gd name="T8" fmla="*/ 28 w 28"/>
                  <a:gd name="T9" fmla="*/ 7 h 89"/>
                  <a:gd name="T10" fmla="*/ 28 w 28"/>
                  <a:gd name="T11" fmla="*/ 7 h 89"/>
                  <a:gd name="T12" fmla="*/ 12 w 28"/>
                  <a:gd name="T13" fmla="*/ 0 h 89"/>
                  <a:gd name="T14" fmla="*/ 12 w 28"/>
                  <a:gd name="T15" fmla="*/ 0 h 89"/>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89"/>
                  <a:gd name="T26" fmla="*/ 28 w 28"/>
                  <a:gd name="T27" fmla="*/ 89 h 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89">
                    <a:moveTo>
                      <a:pt x="12" y="0"/>
                    </a:moveTo>
                    <a:lnTo>
                      <a:pt x="0" y="83"/>
                    </a:lnTo>
                    <a:lnTo>
                      <a:pt x="12" y="89"/>
                    </a:lnTo>
                    <a:lnTo>
                      <a:pt x="28" y="7"/>
                    </a:lnTo>
                    <a:lnTo>
                      <a:pt x="12" y="0"/>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55" name="Freeform 103"/>
              <p:cNvSpPr>
                <a:spLocks/>
              </p:cNvSpPr>
              <p:nvPr/>
            </p:nvSpPr>
            <p:spPr bwMode="auto">
              <a:xfrm>
                <a:off x="1211" y="3131"/>
                <a:ext cx="28" cy="86"/>
              </a:xfrm>
              <a:custGeom>
                <a:avLst/>
                <a:gdLst>
                  <a:gd name="T0" fmla="*/ 16 w 28"/>
                  <a:gd name="T1" fmla="*/ 0 h 86"/>
                  <a:gd name="T2" fmla="*/ 0 w 28"/>
                  <a:gd name="T3" fmla="*/ 79 h 86"/>
                  <a:gd name="T4" fmla="*/ 0 w 28"/>
                  <a:gd name="T5" fmla="*/ 79 h 86"/>
                  <a:gd name="T6" fmla="*/ 16 w 28"/>
                  <a:gd name="T7" fmla="*/ 86 h 86"/>
                  <a:gd name="T8" fmla="*/ 28 w 28"/>
                  <a:gd name="T9" fmla="*/ 3 h 86"/>
                  <a:gd name="T10" fmla="*/ 28 w 28"/>
                  <a:gd name="T11" fmla="*/ 3 h 86"/>
                  <a:gd name="T12" fmla="*/ 16 w 28"/>
                  <a:gd name="T13" fmla="*/ 0 h 86"/>
                  <a:gd name="T14" fmla="*/ 16 w 28"/>
                  <a:gd name="T15" fmla="*/ 0 h 86"/>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86"/>
                  <a:gd name="T26" fmla="*/ 28 w 28"/>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86">
                    <a:moveTo>
                      <a:pt x="16" y="0"/>
                    </a:moveTo>
                    <a:lnTo>
                      <a:pt x="0" y="79"/>
                    </a:lnTo>
                    <a:lnTo>
                      <a:pt x="16" y="86"/>
                    </a:lnTo>
                    <a:lnTo>
                      <a:pt x="28" y="3"/>
                    </a:lnTo>
                    <a:lnTo>
                      <a:pt x="16"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56" name="Freeform 104"/>
              <p:cNvSpPr>
                <a:spLocks/>
              </p:cNvSpPr>
              <p:nvPr/>
            </p:nvSpPr>
            <p:spPr bwMode="auto">
              <a:xfrm>
                <a:off x="1195" y="3125"/>
                <a:ext cx="32" cy="85"/>
              </a:xfrm>
              <a:custGeom>
                <a:avLst/>
                <a:gdLst>
                  <a:gd name="T0" fmla="*/ 16 w 32"/>
                  <a:gd name="T1" fmla="*/ 0 h 85"/>
                  <a:gd name="T2" fmla="*/ 0 w 32"/>
                  <a:gd name="T3" fmla="*/ 82 h 85"/>
                  <a:gd name="T4" fmla="*/ 0 w 32"/>
                  <a:gd name="T5" fmla="*/ 82 h 85"/>
                  <a:gd name="T6" fmla="*/ 16 w 32"/>
                  <a:gd name="T7" fmla="*/ 85 h 85"/>
                  <a:gd name="T8" fmla="*/ 32 w 32"/>
                  <a:gd name="T9" fmla="*/ 6 h 85"/>
                  <a:gd name="T10" fmla="*/ 32 w 32"/>
                  <a:gd name="T11" fmla="*/ 6 h 85"/>
                  <a:gd name="T12" fmla="*/ 16 w 32"/>
                  <a:gd name="T13" fmla="*/ 0 h 85"/>
                  <a:gd name="T14" fmla="*/ 16 w 32"/>
                  <a:gd name="T15" fmla="*/ 0 h 85"/>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85"/>
                  <a:gd name="T26" fmla="*/ 32 w 32"/>
                  <a:gd name="T27" fmla="*/ 85 h 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85">
                    <a:moveTo>
                      <a:pt x="16" y="0"/>
                    </a:moveTo>
                    <a:lnTo>
                      <a:pt x="0" y="82"/>
                    </a:lnTo>
                    <a:lnTo>
                      <a:pt x="16" y="85"/>
                    </a:lnTo>
                    <a:lnTo>
                      <a:pt x="32" y="6"/>
                    </a:lnTo>
                    <a:lnTo>
                      <a:pt x="16"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57" name="Freeform 105"/>
              <p:cNvSpPr>
                <a:spLocks/>
              </p:cNvSpPr>
              <p:nvPr/>
            </p:nvSpPr>
            <p:spPr bwMode="auto">
              <a:xfrm>
                <a:off x="1182" y="3118"/>
                <a:ext cx="29" cy="89"/>
              </a:xfrm>
              <a:custGeom>
                <a:avLst/>
                <a:gdLst>
                  <a:gd name="T0" fmla="*/ 13 w 29"/>
                  <a:gd name="T1" fmla="*/ 0 h 89"/>
                  <a:gd name="T2" fmla="*/ 0 w 29"/>
                  <a:gd name="T3" fmla="*/ 83 h 89"/>
                  <a:gd name="T4" fmla="*/ 0 w 29"/>
                  <a:gd name="T5" fmla="*/ 83 h 89"/>
                  <a:gd name="T6" fmla="*/ 13 w 29"/>
                  <a:gd name="T7" fmla="*/ 89 h 89"/>
                  <a:gd name="T8" fmla="*/ 29 w 29"/>
                  <a:gd name="T9" fmla="*/ 7 h 89"/>
                  <a:gd name="T10" fmla="*/ 29 w 29"/>
                  <a:gd name="T11" fmla="*/ 7 h 89"/>
                  <a:gd name="T12" fmla="*/ 13 w 29"/>
                  <a:gd name="T13" fmla="*/ 0 h 89"/>
                  <a:gd name="T14" fmla="*/ 13 w 29"/>
                  <a:gd name="T15" fmla="*/ 0 h 89"/>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89"/>
                  <a:gd name="T26" fmla="*/ 29 w 29"/>
                  <a:gd name="T27" fmla="*/ 89 h 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89">
                    <a:moveTo>
                      <a:pt x="13" y="0"/>
                    </a:moveTo>
                    <a:lnTo>
                      <a:pt x="0" y="83"/>
                    </a:lnTo>
                    <a:lnTo>
                      <a:pt x="13" y="89"/>
                    </a:lnTo>
                    <a:lnTo>
                      <a:pt x="29" y="7"/>
                    </a:lnTo>
                    <a:lnTo>
                      <a:pt x="13"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58" name="Freeform 106"/>
              <p:cNvSpPr>
                <a:spLocks/>
              </p:cNvSpPr>
              <p:nvPr/>
            </p:nvSpPr>
            <p:spPr bwMode="auto">
              <a:xfrm>
                <a:off x="1078" y="3080"/>
                <a:ext cx="117" cy="121"/>
              </a:xfrm>
              <a:custGeom>
                <a:avLst/>
                <a:gdLst>
                  <a:gd name="T0" fmla="*/ 16 w 117"/>
                  <a:gd name="T1" fmla="*/ 0 h 121"/>
                  <a:gd name="T2" fmla="*/ 0 w 117"/>
                  <a:gd name="T3" fmla="*/ 80 h 121"/>
                  <a:gd name="T4" fmla="*/ 0 w 117"/>
                  <a:gd name="T5" fmla="*/ 80 h 121"/>
                  <a:gd name="T6" fmla="*/ 104 w 117"/>
                  <a:gd name="T7" fmla="*/ 121 h 121"/>
                  <a:gd name="T8" fmla="*/ 117 w 117"/>
                  <a:gd name="T9" fmla="*/ 38 h 121"/>
                  <a:gd name="T10" fmla="*/ 117 w 117"/>
                  <a:gd name="T11" fmla="*/ 38 h 121"/>
                  <a:gd name="T12" fmla="*/ 16 w 117"/>
                  <a:gd name="T13" fmla="*/ 0 h 121"/>
                  <a:gd name="T14" fmla="*/ 16 w 117"/>
                  <a:gd name="T15" fmla="*/ 0 h 121"/>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121"/>
                  <a:gd name="T26" fmla="*/ 117 w 117"/>
                  <a:gd name="T27" fmla="*/ 121 h 1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121">
                    <a:moveTo>
                      <a:pt x="16" y="0"/>
                    </a:moveTo>
                    <a:lnTo>
                      <a:pt x="0" y="80"/>
                    </a:lnTo>
                    <a:lnTo>
                      <a:pt x="104" y="121"/>
                    </a:lnTo>
                    <a:lnTo>
                      <a:pt x="117" y="38"/>
                    </a:lnTo>
                    <a:lnTo>
                      <a:pt x="16"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59" name="Freeform 107"/>
              <p:cNvSpPr>
                <a:spLocks/>
              </p:cNvSpPr>
              <p:nvPr/>
            </p:nvSpPr>
            <p:spPr bwMode="auto">
              <a:xfrm>
                <a:off x="977" y="3039"/>
                <a:ext cx="117" cy="121"/>
              </a:xfrm>
              <a:custGeom>
                <a:avLst/>
                <a:gdLst>
                  <a:gd name="T0" fmla="*/ 12 w 117"/>
                  <a:gd name="T1" fmla="*/ 0 h 121"/>
                  <a:gd name="T2" fmla="*/ 0 w 117"/>
                  <a:gd name="T3" fmla="*/ 83 h 121"/>
                  <a:gd name="T4" fmla="*/ 0 w 117"/>
                  <a:gd name="T5" fmla="*/ 83 h 121"/>
                  <a:gd name="T6" fmla="*/ 101 w 117"/>
                  <a:gd name="T7" fmla="*/ 121 h 121"/>
                  <a:gd name="T8" fmla="*/ 117 w 117"/>
                  <a:gd name="T9" fmla="*/ 41 h 121"/>
                  <a:gd name="T10" fmla="*/ 117 w 117"/>
                  <a:gd name="T11" fmla="*/ 41 h 121"/>
                  <a:gd name="T12" fmla="*/ 12 w 117"/>
                  <a:gd name="T13" fmla="*/ 0 h 121"/>
                  <a:gd name="T14" fmla="*/ 12 w 117"/>
                  <a:gd name="T15" fmla="*/ 0 h 121"/>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121"/>
                  <a:gd name="T26" fmla="*/ 117 w 117"/>
                  <a:gd name="T27" fmla="*/ 121 h 1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121">
                    <a:moveTo>
                      <a:pt x="12" y="0"/>
                    </a:moveTo>
                    <a:lnTo>
                      <a:pt x="0" y="83"/>
                    </a:lnTo>
                    <a:lnTo>
                      <a:pt x="101" y="121"/>
                    </a:lnTo>
                    <a:lnTo>
                      <a:pt x="117" y="41"/>
                    </a:lnTo>
                    <a:lnTo>
                      <a:pt x="12" y="0"/>
                    </a:lnTo>
                    <a:close/>
                  </a:path>
                </a:pathLst>
              </a:custGeom>
              <a:solidFill>
                <a:srgbClr val="D0D0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60" name="Freeform 108"/>
              <p:cNvSpPr>
                <a:spLocks/>
              </p:cNvSpPr>
              <p:nvPr/>
            </p:nvSpPr>
            <p:spPr bwMode="auto">
              <a:xfrm>
                <a:off x="872" y="2998"/>
                <a:ext cx="117" cy="124"/>
              </a:xfrm>
              <a:custGeom>
                <a:avLst/>
                <a:gdLst>
                  <a:gd name="T0" fmla="*/ 16 w 117"/>
                  <a:gd name="T1" fmla="*/ 0 h 124"/>
                  <a:gd name="T2" fmla="*/ 0 w 117"/>
                  <a:gd name="T3" fmla="*/ 82 h 124"/>
                  <a:gd name="T4" fmla="*/ 0 w 117"/>
                  <a:gd name="T5" fmla="*/ 82 h 124"/>
                  <a:gd name="T6" fmla="*/ 105 w 117"/>
                  <a:gd name="T7" fmla="*/ 124 h 124"/>
                  <a:gd name="T8" fmla="*/ 117 w 117"/>
                  <a:gd name="T9" fmla="*/ 41 h 124"/>
                  <a:gd name="T10" fmla="*/ 117 w 117"/>
                  <a:gd name="T11" fmla="*/ 41 h 124"/>
                  <a:gd name="T12" fmla="*/ 16 w 117"/>
                  <a:gd name="T13" fmla="*/ 0 h 124"/>
                  <a:gd name="T14" fmla="*/ 16 w 117"/>
                  <a:gd name="T15" fmla="*/ 0 h 124"/>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124"/>
                  <a:gd name="T26" fmla="*/ 117 w 117"/>
                  <a:gd name="T27" fmla="*/ 124 h 1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124">
                    <a:moveTo>
                      <a:pt x="16" y="0"/>
                    </a:moveTo>
                    <a:lnTo>
                      <a:pt x="0" y="82"/>
                    </a:lnTo>
                    <a:lnTo>
                      <a:pt x="105" y="124"/>
                    </a:lnTo>
                    <a:lnTo>
                      <a:pt x="117" y="41"/>
                    </a:lnTo>
                    <a:lnTo>
                      <a:pt x="16" y="0"/>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61" name="Freeform 109"/>
              <p:cNvSpPr>
                <a:spLocks/>
              </p:cNvSpPr>
              <p:nvPr/>
            </p:nvSpPr>
            <p:spPr bwMode="auto">
              <a:xfrm>
                <a:off x="768" y="2960"/>
                <a:ext cx="120" cy="120"/>
              </a:xfrm>
              <a:custGeom>
                <a:avLst/>
                <a:gdLst>
                  <a:gd name="T0" fmla="*/ 16 w 120"/>
                  <a:gd name="T1" fmla="*/ 0 h 120"/>
                  <a:gd name="T2" fmla="*/ 0 w 120"/>
                  <a:gd name="T3" fmla="*/ 83 h 120"/>
                  <a:gd name="T4" fmla="*/ 0 w 120"/>
                  <a:gd name="T5" fmla="*/ 83 h 120"/>
                  <a:gd name="T6" fmla="*/ 104 w 120"/>
                  <a:gd name="T7" fmla="*/ 120 h 120"/>
                  <a:gd name="T8" fmla="*/ 120 w 120"/>
                  <a:gd name="T9" fmla="*/ 38 h 120"/>
                  <a:gd name="T10" fmla="*/ 120 w 120"/>
                  <a:gd name="T11" fmla="*/ 38 h 120"/>
                  <a:gd name="T12" fmla="*/ 16 w 120"/>
                  <a:gd name="T13" fmla="*/ 0 h 120"/>
                  <a:gd name="T14" fmla="*/ 16 w 120"/>
                  <a:gd name="T15" fmla="*/ 0 h 120"/>
                  <a:gd name="T16" fmla="*/ 0 60000 65536"/>
                  <a:gd name="T17" fmla="*/ 0 60000 65536"/>
                  <a:gd name="T18" fmla="*/ 0 60000 65536"/>
                  <a:gd name="T19" fmla="*/ 0 60000 65536"/>
                  <a:gd name="T20" fmla="*/ 0 60000 65536"/>
                  <a:gd name="T21" fmla="*/ 0 60000 65536"/>
                  <a:gd name="T22" fmla="*/ 0 60000 65536"/>
                  <a:gd name="T23" fmla="*/ 0 60000 65536"/>
                  <a:gd name="T24" fmla="*/ 0 w 120"/>
                  <a:gd name="T25" fmla="*/ 0 h 120"/>
                  <a:gd name="T26" fmla="*/ 120 w 120"/>
                  <a:gd name="T27" fmla="*/ 120 h 1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 h="120">
                    <a:moveTo>
                      <a:pt x="16" y="0"/>
                    </a:moveTo>
                    <a:lnTo>
                      <a:pt x="0" y="83"/>
                    </a:lnTo>
                    <a:lnTo>
                      <a:pt x="104" y="120"/>
                    </a:lnTo>
                    <a:lnTo>
                      <a:pt x="120" y="38"/>
                    </a:lnTo>
                    <a:lnTo>
                      <a:pt x="16" y="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62" name="Freeform 110"/>
              <p:cNvSpPr>
                <a:spLocks/>
              </p:cNvSpPr>
              <p:nvPr/>
            </p:nvSpPr>
            <p:spPr bwMode="auto">
              <a:xfrm>
                <a:off x="667" y="2919"/>
                <a:ext cx="117" cy="124"/>
              </a:xfrm>
              <a:custGeom>
                <a:avLst/>
                <a:gdLst>
                  <a:gd name="T0" fmla="*/ 15 w 117"/>
                  <a:gd name="T1" fmla="*/ 0 h 124"/>
                  <a:gd name="T2" fmla="*/ 0 w 117"/>
                  <a:gd name="T3" fmla="*/ 82 h 124"/>
                  <a:gd name="T4" fmla="*/ 0 w 117"/>
                  <a:gd name="T5" fmla="*/ 82 h 124"/>
                  <a:gd name="T6" fmla="*/ 101 w 117"/>
                  <a:gd name="T7" fmla="*/ 124 h 124"/>
                  <a:gd name="T8" fmla="*/ 117 w 117"/>
                  <a:gd name="T9" fmla="*/ 41 h 124"/>
                  <a:gd name="T10" fmla="*/ 117 w 117"/>
                  <a:gd name="T11" fmla="*/ 41 h 124"/>
                  <a:gd name="T12" fmla="*/ 15 w 117"/>
                  <a:gd name="T13" fmla="*/ 0 h 124"/>
                  <a:gd name="T14" fmla="*/ 15 w 117"/>
                  <a:gd name="T15" fmla="*/ 0 h 124"/>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124"/>
                  <a:gd name="T26" fmla="*/ 117 w 117"/>
                  <a:gd name="T27" fmla="*/ 124 h 1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124">
                    <a:moveTo>
                      <a:pt x="15" y="0"/>
                    </a:moveTo>
                    <a:lnTo>
                      <a:pt x="0" y="82"/>
                    </a:lnTo>
                    <a:lnTo>
                      <a:pt x="101" y="124"/>
                    </a:lnTo>
                    <a:lnTo>
                      <a:pt x="117" y="41"/>
                    </a:lnTo>
                    <a:lnTo>
                      <a:pt x="15" y="0"/>
                    </a:ln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63" name="Freeform 111"/>
              <p:cNvSpPr>
                <a:spLocks/>
              </p:cNvSpPr>
              <p:nvPr/>
            </p:nvSpPr>
            <p:spPr bwMode="auto">
              <a:xfrm>
                <a:off x="562" y="2878"/>
                <a:ext cx="120" cy="123"/>
              </a:xfrm>
              <a:custGeom>
                <a:avLst/>
                <a:gdLst>
                  <a:gd name="T0" fmla="*/ 16 w 120"/>
                  <a:gd name="T1" fmla="*/ 0 h 123"/>
                  <a:gd name="T2" fmla="*/ 0 w 120"/>
                  <a:gd name="T3" fmla="*/ 85 h 123"/>
                  <a:gd name="T4" fmla="*/ 0 w 120"/>
                  <a:gd name="T5" fmla="*/ 85 h 123"/>
                  <a:gd name="T6" fmla="*/ 105 w 120"/>
                  <a:gd name="T7" fmla="*/ 123 h 123"/>
                  <a:gd name="T8" fmla="*/ 120 w 120"/>
                  <a:gd name="T9" fmla="*/ 41 h 123"/>
                  <a:gd name="T10" fmla="*/ 120 w 120"/>
                  <a:gd name="T11" fmla="*/ 41 h 123"/>
                  <a:gd name="T12" fmla="*/ 16 w 120"/>
                  <a:gd name="T13" fmla="*/ 0 h 123"/>
                  <a:gd name="T14" fmla="*/ 16 w 120"/>
                  <a:gd name="T15" fmla="*/ 0 h 123"/>
                  <a:gd name="T16" fmla="*/ 0 60000 65536"/>
                  <a:gd name="T17" fmla="*/ 0 60000 65536"/>
                  <a:gd name="T18" fmla="*/ 0 60000 65536"/>
                  <a:gd name="T19" fmla="*/ 0 60000 65536"/>
                  <a:gd name="T20" fmla="*/ 0 60000 65536"/>
                  <a:gd name="T21" fmla="*/ 0 60000 65536"/>
                  <a:gd name="T22" fmla="*/ 0 60000 65536"/>
                  <a:gd name="T23" fmla="*/ 0 60000 65536"/>
                  <a:gd name="T24" fmla="*/ 0 w 120"/>
                  <a:gd name="T25" fmla="*/ 0 h 123"/>
                  <a:gd name="T26" fmla="*/ 120 w 120"/>
                  <a:gd name="T27" fmla="*/ 123 h 1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 h="123">
                    <a:moveTo>
                      <a:pt x="16" y="0"/>
                    </a:moveTo>
                    <a:lnTo>
                      <a:pt x="0" y="85"/>
                    </a:lnTo>
                    <a:lnTo>
                      <a:pt x="105" y="123"/>
                    </a:lnTo>
                    <a:lnTo>
                      <a:pt x="120" y="41"/>
                    </a:lnTo>
                    <a:lnTo>
                      <a:pt x="16" y="0"/>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64" name="Freeform 112"/>
              <p:cNvSpPr>
                <a:spLocks/>
              </p:cNvSpPr>
              <p:nvPr/>
            </p:nvSpPr>
            <p:spPr bwMode="auto">
              <a:xfrm>
                <a:off x="461" y="2840"/>
                <a:ext cx="117" cy="123"/>
              </a:xfrm>
              <a:custGeom>
                <a:avLst/>
                <a:gdLst>
                  <a:gd name="T0" fmla="*/ 13 w 117"/>
                  <a:gd name="T1" fmla="*/ 0 h 123"/>
                  <a:gd name="T2" fmla="*/ 0 w 117"/>
                  <a:gd name="T3" fmla="*/ 82 h 123"/>
                  <a:gd name="T4" fmla="*/ 0 w 117"/>
                  <a:gd name="T5" fmla="*/ 82 h 123"/>
                  <a:gd name="T6" fmla="*/ 101 w 117"/>
                  <a:gd name="T7" fmla="*/ 123 h 123"/>
                  <a:gd name="T8" fmla="*/ 117 w 117"/>
                  <a:gd name="T9" fmla="*/ 38 h 123"/>
                  <a:gd name="T10" fmla="*/ 117 w 117"/>
                  <a:gd name="T11" fmla="*/ 38 h 123"/>
                  <a:gd name="T12" fmla="*/ 13 w 117"/>
                  <a:gd name="T13" fmla="*/ 0 h 123"/>
                  <a:gd name="T14" fmla="*/ 13 w 117"/>
                  <a:gd name="T15" fmla="*/ 0 h 123"/>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123"/>
                  <a:gd name="T26" fmla="*/ 117 w 117"/>
                  <a:gd name="T27" fmla="*/ 123 h 1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123">
                    <a:moveTo>
                      <a:pt x="13" y="0"/>
                    </a:moveTo>
                    <a:lnTo>
                      <a:pt x="0" y="82"/>
                    </a:lnTo>
                    <a:lnTo>
                      <a:pt x="101" y="123"/>
                    </a:lnTo>
                    <a:lnTo>
                      <a:pt x="117" y="38"/>
                    </a:lnTo>
                    <a:lnTo>
                      <a:pt x="13" y="0"/>
                    </a:ln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65" name="Freeform 113"/>
              <p:cNvSpPr>
                <a:spLocks/>
              </p:cNvSpPr>
              <p:nvPr/>
            </p:nvSpPr>
            <p:spPr bwMode="auto">
              <a:xfrm>
                <a:off x="366" y="2799"/>
                <a:ext cx="108" cy="123"/>
              </a:xfrm>
              <a:custGeom>
                <a:avLst/>
                <a:gdLst>
                  <a:gd name="T0" fmla="*/ 6 w 108"/>
                  <a:gd name="T1" fmla="*/ 0 h 123"/>
                  <a:gd name="T2" fmla="*/ 3 w 108"/>
                  <a:gd name="T3" fmla="*/ 9 h 123"/>
                  <a:gd name="T4" fmla="*/ 3 w 108"/>
                  <a:gd name="T5" fmla="*/ 9 h 123"/>
                  <a:gd name="T6" fmla="*/ 0 w 108"/>
                  <a:gd name="T7" fmla="*/ 54 h 123"/>
                  <a:gd name="T8" fmla="*/ 0 w 108"/>
                  <a:gd name="T9" fmla="*/ 54 h 123"/>
                  <a:gd name="T10" fmla="*/ 3 w 108"/>
                  <a:gd name="T11" fmla="*/ 69 h 123"/>
                  <a:gd name="T12" fmla="*/ 10 w 108"/>
                  <a:gd name="T13" fmla="*/ 82 h 123"/>
                  <a:gd name="T14" fmla="*/ 22 w 108"/>
                  <a:gd name="T15" fmla="*/ 92 h 123"/>
                  <a:gd name="T16" fmla="*/ 35 w 108"/>
                  <a:gd name="T17" fmla="*/ 101 h 123"/>
                  <a:gd name="T18" fmla="*/ 35 w 108"/>
                  <a:gd name="T19" fmla="*/ 101 h 123"/>
                  <a:gd name="T20" fmla="*/ 95 w 108"/>
                  <a:gd name="T21" fmla="*/ 123 h 123"/>
                  <a:gd name="T22" fmla="*/ 108 w 108"/>
                  <a:gd name="T23" fmla="*/ 41 h 123"/>
                  <a:gd name="T24" fmla="*/ 108 w 108"/>
                  <a:gd name="T25" fmla="*/ 41 h 123"/>
                  <a:gd name="T26" fmla="*/ 6 w 108"/>
                  <a:gd name="T27" fmla="*/ 0 h 123"/>
                  <a:gd name="T28" fmla="*/ 6 w 108"/>
                  <a:gd name="T29" fmla="*/ 0 h 1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8"/>
                  <a:gd name="T46" fmla="*/ 0 h 123"/>
                  <a:gd name="T47" fmla="*/ 108 w 108"/>
                  <a:gd name="T48" fmla="*/ 123 h 1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8" h="123">
                    <a:moveTo>
                      <a:pt x="6" y="0"/>
                    </a:moveTo>
                    <a:lnTo>
                      <a:pt x="3" y="9"/>
                    </a:lnTo>
                    <a:lnTo>
                      <a:pt x="0" y="54"/>
                    </a:lnTo>
                    <a:lnTo>
                      <a:pt x="3" y="69"/>
                    </a:lnTo>
                    <a:lnTo>
                      <a:pt x="10" y="82"/>
                    </a:lnTo>
                    <a:lnTo>
                      <a:pt x="22" y="92"/>
                    </a:lnTo>
                    <a:lnTo>
                      <a:pt x="35" y="101"/>
                    </a:lnTo>
                    <a:lnTo>
                      <a:pt x="95" y="123"/>
                    </a:lnTo>
                    <a:lnTo>
                      <a:pt x="108" y="41"/>
                    </a:lnTo>
                    <a:lnTo>
                      <a:pt x="6"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66" name="Freeform 114"/>
              <p:cNvSpPr>
                <a:spLocks/>
              </p:cNvSpPr>
              <p:nvPr/>
            </p:nvSpPr>
            <p:spPr bwMode="auto">
              <a:xfrm>
                <a:off x="369" y="2799"/>
                <a:ext cx="3" cy="9"/>
              </a:xfrm>
              <a:custGeom>
                <a:avLst/>
                <a:gdLst>
                  <a:gd name="T0" fmla="*/ 3 w 3"/>
                  <a:gd name="T1" fmla="*/ 0 h 9"/>
                  <a:gd name="T2" fmla="*/ 3 w 3"/>
                  <a:gd name="T3" fmla="*/ 0 h 9"/>
                  <a:gd name="T4" fmla="*/ 3 w 3"/>
                  <a:gd name="T5" fmla="*/ 0 h 9"/>
                  <a:gd name="T6" fmla="*/ 0 w 3"/>
                  <a:gd name="T7" fmla="*/ 9 h 9"/>
                  <a:gd name="T8" fmla="*/ 3 w 3"/>
                  <a:gd name="T9" fmla="*/ 0 h 9"/>
                  <a:gd name="T10" fmla="*/ 0 60000 65536"/>
                  <a:gd name="T11" fmla="*/ 0 60000 65536"/>
                  <a:gd name="T12" fmla="*/ 0 60000 65536"/>
                  <a:gd name="T13" fmla="*/ 0 60000 65536"/>
                  <a:gd name="T14" fmla="*/ 0 60000 65536"/>
                  <a:gd name="T15" fmla="*/ 0 w 3"/>
                  <a:gd name="T16" fmla="*/ 0 h 9"/>
                  <a:gd name="T17" fmla="*/ 3 w 3"/>
                  <a:gd name="T18" fmla="*/ 9 h 9"/>
                </a:gdLst>
                <a:ahLst/>
                <a:cxnLst>
                  <a:cxn ang="T10">
                    <a:pos x="T0" y="T1"/>
                  </a:cxn>
                  <a:cxn ang="T11">
                    <a:pos x="T2" y="T3"/>
                  </a:cxn>
                  <a:cxn ang="T12">
                    <a:pos x="T4" y="T5"/>
                  </a:cxn>
                  <a:cxn ang="T13">
                    <a:pos x="T6" y="T7"/>
                  </a:cxn>
                  <a:cxn ang="T14">
                    <a:pos x="T8" y="T9"/>
                  </a:cxn>
                </a:cxnLst>
                <a:rect l="T15" t="T16" r="T17" b="T18"/>
                <a:pathLst>
                  <a:path w="3" h="9">
                    <a:moveTo>
                      <a:pt x="3" y="0"/>
                    </a:moveTo>
                    <a:lnTo>
                      <a:pt x="3" y="0"/>
                    </a:lnTo>
                    <a:lnTo>
                      <a:pt x="0" y="9"/>
                    </a:lnTo>
                    <a:lnTo>
                      <a:pt x="3"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67" name="Freeform 115"/>
              <p:cNvSpPr>
                <a:spLocks/>
              </p:cNvSpPr>
              <p:nvPr/>
            </p:nvSpPr>
            <p:spPr bwMode="auto">
              <a:xfrm>
                <a:off x="369" y="2799"/>
                <a:ext cx="1766" cy="373"/>
              </a:xfrm>
              <a:custGeom>
                <a:avLst/>
                <a:gdLst>
                  <a:gd name="T0" fmla="*/ 1763 w 1766"/>
                  <a:gd name="T1" fmla="*/ 117 h 373"/>
                  <a:gd name="T2" fmla="*/ 1674 w 1766"/>
                  <a:gd name="T3" fmla="*/ 145 h 373"/>
                  <a:gd name="T4" fmla="*/ 1582 w 1766"/>
                  <a:gd name="T5" fmla="*/ 171 h 373"/>
                  <a:gd name="T6" fmla="*/ 1490 w 1766"/>
                  <a:gd name="T7" fmla="*/ 199 h 373"/>
                  <a:gd name="T8" fmla="*/ 1399 w 1766"/>
                  <a:gd name="T9" fmla="*/ 228 h 373"/>
                  <a:gd name="T10" fmla="*/ 1307 w 1766"/>
                  <a:gd name="T11" fmla="*/ 256 h 373"/>
                  <a:gd name="T12" fmla="*/ 1215 w 1766"/>
                  <a:gd name="T13" fmla="*/ 285 h 373"/>
                  <a:gd name="T14" fmla="*/ 1123 w 1766"/>
                  <a:gd name="T15" fmla="*/ 313 h 373"/>
                  <a:gd name="T16" fmla="*/ 1032 w 1766"/>
                  <a:gd name="T17" fmla="*/ 342 h 373"/>
                  <a:gd name="T18" fmla="*/ 997 w 1766"/>
                  <a:gd name="T19" fmla="*/ 351 h 373"/>
                  <a:gd name="T20" fmla="*/ 959 w 1766"/>
                  <a:gd name="T21" fmla="*/ 361 h 373"/>
                  <a:gd name="T22" fmla="*/ 943 w 1766"/>
                  <a:gd name="T23" fmla="*/ 357 h 373"/>
                  <a:gd name="T24" fmla="*/ 896 w 1766"/>
                  <a:gd name="T25" fmla="*/ 345 h 373"/>
                  <a:gd name="T26" fmla="*/ 706 w 1766"/>
                  <a:gd name="T27" fmla="*/ 272 h 373"/>
                  <a:gd name="T28" fmla="*/ 472 w 1766"/>
                  <a:gd name="T29" fmla="*/ 183 h 373"/>
                  <a:gd name="T30" fmla="*/ 237 w 1766"/>
                  <a:gd name="T31" fmla="*/ 92 h 373"/>
                  <a:gd name="T32" fmla="*/ 3 w 1766"/>
                  <a:gd name="T33" fmla="*/ 0 h 373"/>
                  <a:gd name="T34" fmla="*/ 0 w 1766"/>
                  <a:gd name="T35" fmla="*/ 6 h 373"/>
                  <a:gd name="T36" fmla="*/ 234 w 1766"/>
                  <a:gd name="T37" fmla="*/ 101 h 373"/>
                  <a:gd name="T38" fmla="*/ 468 w 1766"/>
                  <a:gd name="T39" fmla="*/ 193 h 373"/>
                  <a:gd name="T40" fmla="*/ 706 w 1766"/>
                  <a:gd name="T41" fmla="*/ 285 h 373"/>
                  <a:gd name="T42" fmla="*/ 892 w 1766"/>
                  <a:gd name="T43" fmla="*/ 357 h 373"/>
                  <a:gd name="T44" fmla="*/ 940 w 1766"/>
                  <a:gd name="T45" fmla="*/ 370 h 373"/>
                  <a:gd name="T46" fmla="*/ 956 w 1766"/>
                  <a:gd name="T47" fmla="*/ 373 h 373"/>
                  <a:gd name="T48" fmla="*/ 997 w 1766"/>
                  <a:gd name="T49" fmla="*/ 364 h 373"/>
                  <a:gd name="T50" fmla="*/ 1028 w 1766"/>
                  <a:gd name="T51" fmla="*/ 354 h 373"/>
                  <a:gd name="T52" fmla="*/ 1123 w 1766"/>
                  <a:gd name="T53" fmla="*/ 323 h 373"/>
                  <a:gd name="T54" fmla="*/ 1215 w 1766"/>
                  <a:gd name="T55" fmla="*/ 294 h 373"/>
                  <a:gd name="T56" fmla="*/ 1307 w 1766"/>
                  <a:gd name="T57" fmla="*/ 266 h 373"/>
                  <a:gd name="T58" fmla="*/ 1399 w 1766"/>
                  <a:gd name="T59" fmla="*/ 237 h 373"/>
                  <a:gd name="T60" fmla="*/ 1490 w 1766"/>
                  <a:gd name="T61" fmla="*/ 209 h 373"/>
                  <a:gd name="T62" fmla="*/ 1582 w 1766"/>
                  <a:gd name="T63" fmla="*/ 180 h 373"/>
                  <a:gd name="T64" fmla="*/ 1674 w 1766"/>
                  <a:gd name="T65" fmla="*/ 152 h 373"/>
                  <a:gd name="T66" fmla="*/ 1766 w 1766"/>
                  <a:gd name="T67" fmla="*/ 123 h 373"/>
                  <a:gd name="T68" fmla="*/ 1763 w 1766"/>
                  <a:gd name="T69" fmla="*/ 117 h 37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66"/>
                  <a:gd name="T106" fmla="*/ 0 h 373"/>
                  <a:gd name="T107" fmla="*/ 1766 w 1766"/>
                  <a:gd name="T108" fmla="*/ 373 h 37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66" h="373">
                    <a:moveTo>
                      <a:pt x="1763" y="117"/>
                    </a:moveTo>
                    <a:lnTo>
                      <a:pt x="1763" y="117"/>
                    </a:lnTo>
                    <a:lnTo>
                      <a:pt x="1674" y="145"/>
                    </a:lnTo>
                    <a:lnTo>
                      <a:pt x="1582" y="171"/>
                    </a:lnTo>
                    <a:lnTo>
                      <a:pt x="1490" y="199"/>
                    </a:lnTo>
                    <a:lnTo>
                      <a:pt x="1399" y="228"/>
                    </a:lnTo>
                    <a:lnTo>
                      <a:pt x="1307" y="256"/>
                    </a:lnTo>
                    <a:lnTo>
                      <a:pt x="1215" y="285"/>
                    </a:lnTo>
                    <a:lnTo>
                      <a:pt x="1123" y="313"/>
                    </a:lnTo>
                    <a:lnTo>
                      <a:pt x="1032" y="342"/>
                    </a:lnTo>
                    <a:lnTo>
                      <a:pt x="997" y="351"/>
                    </a:lnTo>
                    <a:lnTo>
                      <a:pt x="972" y="357"/>
                    </a:lnTo>
                    <a:lnTo>
                      <a:pt x="959" y="361"/>
                    </a:lnTo>
                    <a:lnTo>
                      <a:pt x="943" y="357"/>
                    </a:lnTo>
                    <a:lnTo>
                      <a:pt x="896" y="345"/>
                    </a:lnTo>
                    <a:lnTo>
                      <a:pt x="706" y="272"/>
                    </a:lnTo>
                    <a:lnTo>
                      <a:pt x="472" y="183"/>
                    </a:lnTo>
                    <a:lnTo>
                      <a:pt x="237" y="92"/>
                    </a:lnTo>
                    <a:lnTo>
                      <a:pt x="3" y="0"/>
                    </a:lnTo>
                    <a:lnTo>
                      <a:pt x="0" y="6"/>
                    </a:lnTo>
                    <a:lnTo>
                      <a:pt x="234" y="101"/>
                    </a:lnTo>
                    <a:lnTo>
                      <a:pt x="468" y="193"/>
                    </a:lnTo>
                    <a:lnTo>
                      <a:pt x="706" y="285"/>
                    </a:lnTo>
                    <a:lnTo>
                      <a:pt x="892" y="357"/>
                    </a:lnTo>
                    <a:lnTo>
                      <a:pt x="940" y="370"/>
                    </a:lnTo>
                    <a:lnTo>
                      <a:pt x="956" y="373"/>
                    </a:lnTo>
                    <a:lnTo>
                      <a:pt x="972" y="370"/>
                    </a:lnTo>
                    <a:lnTo>
                      <a:pt x="997" y="364"/>
                    </a:lnTo>
                    <a:lnTo>
                      <a:pt x="1028" y="354"/>
                    </a:lnTo>
                    <a:lnTo>
                      <a:pt x="1123" y="323"/>
                    </a:lnTo>
                    <a:lnTo>
                      <a:pt x="1215" y="294"/>
                    </a:lnTo>
                    <a:lnTo>
                      <a:pt x="1307" y="266"/>
                    </a:lnTo>
                    <a:lnTo>
                      <a:pt x="1399" y="237"/>
                    </a:lnTo>
                    <a:lnTo>
                      <a:pt x="1490" y="209"/>
                    </a:lnTo>
                    <a:lnTo>
                      <a:pt x="1582" y="180"/>
                    </a:lnTo>
                    <a:lnTo>
                      <a:pt x="1674" y="152"/>
                    </a:lnTo>
                    <a:lnTo>
                      <a:pt x="1766" y="123"/>
                    </a:lnTo>
                    <a:lnTo>
                      <a:pt x="1763" y="117"/>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68" name="Freeform 116"/>
              <p:cNvSpPr>
                <a:spLocks/>
              </p:cNvSpPr>
              <p:nvPr/>
            </p:nvSpPr>
            <p:spPr bwMode="auto">
              <a:xfrm>
                <a:off x="1331" y="2878"/>
                <a:ext cx="354" cy="104"/>
              </a:xfrm>
              <a:custGeom>
                <a:avLst/>
                <a:gdLst>
                  <a:gd name="T0" fmla="*/ 348 w 354"/>
                  <a:gd name="T1" fmla="*/ 54 h 104"/>
                  <a:gd name="T2" fmla="*/ 272 w 354"/>
                  <a:gd name="T3" fmla="*/ 28 h 104"/>
                  <a:gd name="T4" fmla="*/ 203 w 354"/>
                  <a:gd name="T5" fmla="*/ 3 h 104"/>
                  <a:gd name="T6" fmla="*/ 203 w 354"/>
                  <a:gd name="T7" fmla="*/ 3 h 104"/>
                  <a:gd name="T8" fmla="*/ 187 w 354"/>
                  <a:gd name="T9" fmla="*/ 0 h 104"/>
                  <a:gd name="T10" fmla="*/ 187 w 354"/>
                  <a:gd name="T11" fmla="*/ 0 h 104"/>
                  <a:gd name="T12" fmla="*/ 171 w 354"/>
                  <a:gd name="T13" fmla="*/ 0 h 104"/>
                  <a:gd name="T14" fmla="*/ 95 w 354"/>
                  <a:gd name="T15" fmla="*/ 19 h 104"/>
                  <a:gd name="T16" fmla="*/ 10 w 354"/>
                  <a:gd name="T17" fmla="*/ 38 h 104"/>
                  <a:gd name="T18" fmla="*/ 10 w 354"/>
                  <a:gd name="T19" fmla="*/ 38 h 104"/>
                  <a:gd name="T20" fmla="*/ 3 w 354"/>
                  <a:gd name="T21" fmla="*/ 41 h 104"/>
                  <a:gd name="T22" fmla="*/ 0 w 354"/>
                  <a:gd name="T23" fmla="*/ 44 h 104"/>
                  <a:gd name="T24" fmla="*/ 3 w 354"/>
                  <a:gd name="T25" fmla="*/ 47 h 104"/>
                  <a:gd name="T26" fmla="*/ 10 w 354"/>
                  <a:gd name="T27" fmla="*/ 51 h 104"/>
                  <a:gd name="T28" fmla="*/ 85 w 354"/>
                  <a:gd name="T29" fmla="*/ 73 h 104"/>
                  <a:gd name="T30" fmla="*/ 168 w 354"/>
                  <a:gd name="T31" fmla="*/ 98 h 104"/>
                  <a:gd name="T32" fmla="*/ 180 w 354"/>
                  <a:gd name="T33" fmla="*/ 104 h 104"/>
                  <a:gd name="T34" fmla="*/ 180 w 354"/>
                  <a:gd name="T35" fmla="*/ 104 h 104"/>
                  <a:gd name="T36" fmla="*/ 196 w 354"/>
                  <a:gd name="T37" fmla="*/ 104 h 104"/>
                  <a:gd name="T38" fmla="*/ 212 w 354"/>
                  <a:gd name="T39" fmla="*/ 104 h 104"/>
                  <a:gd name="T40" fmla="*/ 259 w 354"/>
                  <a:gd name="T41" fmla="*/ 89 h 104"/>
                  <a:gd name="T42" fmla="*/ 348 w 354"/>
                  <a:gd name="T43" fmla="*/ 63 h 104"/>
                  <a:gd name="T44" fmla="*/ 348 w 354"/>
                  <a:gd name="T45" fmla="*/ 63 h 104"/>
                  <a:gd name="T46" fmla="*/ 351 w 354"/>
                  <a:gd name="T47" fmla="*/ 60 h 104"/>
                  <a:gd name="T48" fmla="*/ 354 w 354"/>
                  <a:gd name="T49" fmla="*/ 60 h 104"/>
                  <a:gd name="T50" fmla="*/ 348 w 354"/>
                  <a:gd name="T51" fmla="*/ 54 h 104"/>
                  <a:gd name="T52" fmla="*/ 348 w 354"/>
                  <a:gd name="T53" fmla="*/ 54 h 10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54"/>
                  <a:gd name="T82" fmla="*/ 0 h 104"/>
                  <a:gd name="T83" fmla="*/ 354 w 354"/>
                  <a:gd name="T84" fmla="*/ 104 h 10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54" h="104">
                    <a:moveTo>
                      <a:pt x="348" y="54"/>
                    </a:moveTo>
                    <a:lnTo>
                      <a:pt x="272" y="28"/>
                    </a:lnTo>
                    <a:lnTo>
                      <a:pt x="203" y="3"/>
                    </a:lnTo>
                    <a:lnTo>
                      <a:pt x="187" y="0"/>
                    </a:lnTo>
                    <a:lnTo>
                      <a:pt x="171" y="0"/>
                    </a:lnTo>
                    <a:lnTo>
                      <a:pt x="95" y="19"/>
                    </a:lnTo>
                    <a:lnTo>
                      <a:pt x="10" y="38"/>
                    </a:lnTo>
                    <a:lnTo>
                      <a:pt x="3" y="41"/>
                    </a:lnTo>
                    <a:lnTo>
                      <a:pt x="0" y="44"/>
                    </a:lnTo>
                    <a:lnTo>
                      <a:pt x="3" y="47"/>
                    </a:lnTo>
                    <a:lnTo>
                      <a:pt x="10" y="51"/>
                    </a:lnTo>
                    <a:lnTo>
                      <a:pt x="85" y="73"/>
                    </a:lnTo>
                    <a:lnTo>
                      <a:pt x="168" y="98"/>
                    </a:lnTo>
                    <a:lnTo>
                      <a:pt x="180" y="104"/>
                    </a:lnTo>
                    <a:lnTo>
                      <a:pt x="196" y="104"/>
                    </a:lnTo>
                    <a:lnTo>
                      <a:pt x="212" y="104"/>
                    </a:lnTo>
                    <a:lnTo>
                      <a:pt x="259" y="89"/>
                    </a:lnTo>
                    <a:lnTo>
                      <a:pt x="348" y="63"/>
                    </a:lnTo>
                    <a:lnTo>
                      <a:pt x="351" y="60"/>
                    </a:lnTo>
                    <a:lnTo>
                      <a:pt x="354" y="60"/>
                    </a:lnTo>
                    <a:lnTo>
                      <a:pt x="348"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69" name="Freeform 117"/>
              <p:cNvSpPr>
                <a:spLocks/>
              </p:cNvSpPr>
              <p:nvPr/>
            </p:nvSpPr>
            <p:spPr bwMode="auto">
              <a:xfrm>
                <a:off x="1331" y="2881"/>
                <a:ext cx="354" cy="108"/>
              </a:xfrm>
              <a:custGeom>
                <a:avLst/>
                <a:gdLst>
                  <a:gd name="T0" fmla="*/ 180 w 354"/>
                  <a:gd name="T1" fmla="*/ 105 h 108"/>
                  <a:gd name="T2" fmla="*/ 180 w 354"/>
                  <a:gd name="T3" fmla="*/ 105 h 108"/>
                  <a:gd name="T4" fmla="*/ 196 w 354"/>
                  <a:gd name="T5" fmla="*/ 108 h 108"/>
                  <a:gd name="T6" fmla="*/ 212 w 354"/>
                  <a:gd name="T7" fmla="*/ 105 h 108"/>
                  <a:gd name="T8" fmla="*/ 348 w 354"/>
                  <a:gd name="T9" fmla="*/ 63 h 108"/>
                  <a:gd name="T10" fmla="*/ 348 w 354"/>
                  <a:gd name="T11" fmla="*/ 63 h 108"/>
                  <a:gd name="T12" fmla="*/ 351 w 354"/>
                  <a:gd name="T13" fmla="*/ 63 h 108"/>
                  <a:gd name="T14" fmla="*/ 354 w 354"/>
                  <a:gd name="T15" fmla="*/ 60 h 108"/>
                  <a:gd name="T16" fmla="*/ 348 w 354"/>
                  <a:gd name="T17" fmla="*/ 57 h 108"/>
                  <a:gd name="T18" fmla="*/ 203 w 354"/>
                  <a:gd name="T19" fmla="*/ 3 h 108"/>
                  <a:gd name="T20" fmla="*/ 203 w 354"/>
                  <a:gd name="T21" fmla="*/ 3 h 108"/>
                  <a:gd name="T22" fmla="*/ 187 w 354"/>
                  <a:gd name="T23" fmla="*/ 0 h 108"/>
                  <a:gd name="T24" fmla="*/ 171 w 354"/>
                  <a:gd name="T25" fmla="*/ 3 h 108"/>
                  <a:gd name="T26" fmla="*/ 10 w 354"/>
                  <a:gd name="T27" fmla="*/ 41 h 108"/>
                  <a:gd name="T28" fmla="*/ 10 w 354"/>
                  <a:gd name="T29" fmla="*/ 41 h 108"/>
                  <a:gd name="T30" fmla="*/ 3 w 354"/>
                  <a:gd name="T31" fmla="*/ 41 h 108"/>
                  <a:gd name="T32" fmla="*/ 0 w 354"/>
                  <a:gd name="T33" fmla="*/ 44 h 108"/>
                  <a:gd name="T34" fmla="*/ 3 w 354"/>
                  <a:gd name="T35" fmla="*/ 48 h 108"/>
                  <a:gd name="T36" fmla="*/ 10 w 354"/>
                  <a:gd name="T37" fmla="*/ 51 h 108"/>
                  <a:gd name="T38" fmla="*/ 180 w 354"/>
                  <a:gd name="T39" fmla="*/ 105 h 1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54"/>
                  <a:gd name="T61" fmla="*/ 0 h 108"/>
                  <a:gd name="T62" fmla="*/ 354 w 354"/>
                  <a:gd name="T63" fmla="*/ 108 h 1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54" h="108">
                    <a:moveTo>
                      <a:pt x="180" y="105"/>
                    </a:moveTo>
                    <a:lnTo>
                      <a:pt x="180" y="105"/>
                    </a:lnTo>
                    <a:lnTo>
                      <a:pt x="196" y="108"/>
                    </a:lnTo>
                    <a:lnTo>
                      <a:pt x="212" y="105"/>
                    </a:lnTo>
                    <a:lnTo>
                      <a:pt x="348" y="63"/>
                    </a:lnTo>
                    <a:lnTo>
                      <a:pt x="351" y="63"/>
                    </a:lnTo>
                    <a:lnTo>
                      <a:pt x="354" y="60"/>
                    </a:lnTo>
                    <a:lnTo>
                      <a:pt x="348" y="57"/>
                    </a:lnTo>
                    <a:lnTo>
                      <a:pt x="203" y="3"/>
                    </a:lnTo>
                    <a:lnTo>
                      <a:pt x="187" y="0"/>
                    </a:lnTo>
                    <a:lnTo>
                      <a:pt x="171" y="3"/>
                    </a:lnTo>
                    <a:lnTo>
                      <a:pt x="10" y="41"/>
                    </a:lnTo>
                    <a:lnTo>
                      <a:pt x="3" y="41"/>
                    </a:lnTo>
                    <a:lnTo>
                      <a:pt x="0" y="44"/>
                    </a:lnTo>
                    <a:lnTo>
                      <a:pt x="3" y="48"/>
                    </a:lnTo>
                    <a:lnTo>
                      <a:pt x="10" y="51"/>
                    </a:lnTo>
                    <a:lnTo>
                      <a:pt x="180" y="105"/>
                    </a:ln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70" name="Freeform 118"/>
              <p:cNvSpPr>
                <a:spLocks/>
              </p:cNvSpPr>
              <p:nvPr/>
            </p:nvSpPr>
            <p:spPr bwMode="auto">
              <a:xfrm>
                <a:off x="1331" y="2881"/>
                <a:ext cx="354" cy="108"/>
              </a:xfrm>
              <a:custGeom>
                <a:avLst/>
                <a:gdLst>
                  <a:gd name="T0" fmla="*/ 348 w 354"/>
                  <a:gd name="T1" fmla="*/ 57 h 108"/>
                  <a:gd name="T2" fmla="*/ 316 w 354"/>
                  <a:gd name="T3" fmla="*/ 44 h 108"/>
                  <a:gd name="T4" fmla="*/ 278 w 354"/>
                  <a:gd name="T5" fmla="*/ 32 h 108"/>
                  <a:gd name="T6" fmla="*/ 237 w 354"/>
                  <a:gd name="T7" fmla="*/ 16 h 108"/>
                  <a:gd name="T8" fmla="*/ 203 w 354"/>
                  <a:gd name="T9" fmla="*/ 3 h 108"/>
                  <a:gd name="T10" fmla="*/ 203 w 354"/>
                  <a:gd name="T11" fmla="*/ 3 h 108"/>
                  <a:gd name="T12" fmla="*/ 199 w 354"/>
                  <a:gd name="T13" fmla="*/ 3 h 108"/>
                  <a:gd name="T14" fmla="*/ 199 w 354"/>
                  <a:gd name="T15" fmla="*/ 3 h 108"/>
                  <a:gd name="T16" fmla="*/ 184 w 354"/>
                  <a:gd name="T17" fmla="*/ 0 h 108"/>
                  <a:gd name="T18" fmla="*/ 171 w 354"/>
                  <a:gd name="T19" fmla="*/ 3 h 108"/>
                  <a:gd name="T20" fmla="*/ 155 w 354"/>
                  <a:gd name="T21" fmla="*/ 6 h 108"/>
                  <a:gd name="T22" fmla="*/ 111 w 354"/>
                  <a:gd name="T23" fmla="*/ 16 h 108"/>
                  <a:gd name="T24" fmla="*/ 66 w 354"/>
                  <a:gd name="T25" fmla="*/ 25 h 108"/>
                  <a:gd name="T26" fmla="*/ 22 w 354"/>
                  <a:gd name="T27" fmla="*/ 38 h 108"/>
                  <a:gd name="T28" fmla="*/ 10 w 354"/>
                  <a:gd name="T29" fmla="*/ 41 h 108"/>
                  <a:gd name="T30" fmla="*/ 10 w 354"/>
                  <a:gd name="T31" fmla="*/ 41 h 108"/>
                  <a:gd name="T32" fmla="*/ 3 w 354"/>
                  <a:gd name="T33" fmla="*/ 41 h 108"/>
                  <a:gd name="T34" fmla="*/ 0 w 354"/>
                  <a:gd name="T35" fmla="*/ 44 h 108"/>
                  <a:gd name="T36" fmla="*/ 3 w 354"/>
                  <a:gd name="T37" fmla="*/ 48 h 108"/>
                  <a:gd name="T38" fmla="*/ 10 w 354"/>
                  <a:gd name="T39" fmla="*/ 51 h 108"/>
                  <a:gd name="T40" fmla="*/ 19 w 354"/>
                  <a:gd name="T41" fmla="*/ 54 h 108"/>
                  <a:gd name="T42" fmla="*/ 60 w 354"/>
                  <a:gd name="T43" fmla="*/ 67 h 108"/>
                  <a:gd name="T44" fmla="*/ 101 w 354"/>
                  <a:gd name="T45" fmla="*/ 79 h 108"/>
                  <a:gd name="T46" fmla="*/ 139 w 354"/>
                  <a:gd name="T47" fmla="*/ 92 h 108"/>
                  <a:gd name="T48" fmla="*/ 180 w 354"/>
                  <a:gd name="T49" fmla="*/ 105 h 108"/>
                  <a:gd name="T50" fmla="*/ 180 w 354"/>
                  <a:gd name="T51" fmla="*/ 105 h 108"/>
                  <a:gd name="T52" fmla="*/ 180 w 354"/>
                  <a:gd name="T53" fmla="*/ 105 h 108"/>
                  <a:gd name="T54" fmla="*/ 196 w 354"/>
                  <a:gd name="T55" fmla="*/ 108 h 108"/>
                  <a:gd name="T56" fmla="*/ 212 w 354"/>
                  <a:gd name="T57" fmla="*/ 105 h 108"/>
                  <a:gd name="T58" fmla="*/ 222 w 354"/>
                  <a:gd name="T59" fmla="*/ 101 h 108"/>
                  <a:gd name="T60" fmla="*/ 266 w 354"/>
                  <a:gd name="T61" fmla="*/ 89 h 108"/>
                  <a:gd name="T62" fmla="*/ 313 w 354"/>
                  <a:gd name="T63" fmla="*/ 76 h 108"/>
                  <a:gd name="T64" fmla="*/ 348 w 354"/>
                  <a:gd name="T65" fmla="*/ 63 h 108"/>
                  <a:gd name="T66" fmla="*/ 348 w 354"/>
                  <a:gd name="T67" fmla="*/ 63 h 108"/>
                  <a:gd name="T68" fmla="*/ 351 w 354"/>
                  <a:gd name="T69" fmla="*/ 63 h 108"/>
                  <a:gd name="T70" fmla="*/ 354 w 354"/>
                  <a:gd name="T71" fmla="*/ 60 h 108"/>
                  <a:gd name="T72" fmla="*/ 348 w 354"/>
                  <a:gd name="T73" fmla="*/ 57 h 108"/>
                  <a:gd name="T74" fmla="*/ 348 w 354"/>
                  <a:gd name="T75" fmla="*/ 57 h 1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4"/>
                  <a:gd name="T115" fmla="*/ 0 h 108"/>
                  <a:gd name="T116" fmla="*/ 354 w 354"/>
                  <a:gd name="T117" fmla="*/ 108 h 10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4" h="108">
                    <a:moveTo>
                      <a:pt x="348" y="57"/>
                    </a:moveTo>
                    <a:lnTo>
                      <a:pt x="316" y="44"/>
                    </a:lnTo>
                    <a:lnTo>
                      <a:pt x="278" y="32"/>
                    </a:lnTo>
                    <a:lnTo>
                      <a:pt x="237" y="16"/>
                    </a:lnTo>
                    <a:lnTo>
                      <a:pt x="203" y="3"/>
                    </a:lnTo>
                    <a:lnTo>
                      <a:pt x="199" y="3"/>
                    </a:lnTo>
                    <a:lnTo>
                      <a:pt x="184" y="0"/>
                    </a:lnTo>
                    <a:lnTo>
                      <a:pt x="171" y="3"/>
                    </a:lnTo>
                    <a:lnTo>
                      <a:pt x="155" y="6"/>
                    </a:lnTo>
                    <a:lnTo>
                      <a:pt x="111" y="16"/>
                    </a:lnTo>
                    <a:lnTo>
                      <a:pt x="66" y="25"/>
                    </a:lnTo>
                    <a:lnTo>
                      <a:pt x="22" y="38"/>
                    </a:lnTo>
                    <a:lnTo>
                      <a:pt x="10" y="41"/>
                    </a:lnTo>
                    <a:lnTo>
                      <a:pt x="3" y="41"/>
                    </a:lnTo>
                    <a:lnTo>
                      <a:pt x="0" y="44"/>
                    </a:lnTo>
                    <a:lnTo>
                      <a:pt x="3" y="48"/>
                    </a:lnTo>
                    <a:lnTo>
                      <a:pt x="10" y="51"/>
                    </a:lnTo>
                    <a:lnTo>
                      <a:pt x="19" y="54"/>
                    </a:lnTo>
                    <a:lnTo>
                      <a:pt x="60" y="67"/>
                    </a:lnTo>
                    <a:lnTo>
                      <a:pt x="101" y="79"/>
                    </a:lnTo>
                    <a:lnTo>
                      <a:pt x="139" y="92"/>
                    </a:lnTo>
                    <a:lnTo>
                      <a:pt x="180" y="105"/>
                    </a:lnTo>
                    <a:lnTo>
                      <a:pt x="196" y="108"/>
                    </a:lnTo>
                    <a:lnTo>
                      <a:pt x="212" y="105"/>
                    </a:lnTo>
                    <a:lnTo>
                      <a:pt x="222" y="101"/>
                    </a:lnTo>
                    <a:lnTo>
                      <a:pt x="266" y="89"/>
                    </a:lnTo>
                    <a:lnTo>
                      <a:pt x="313" y="76"/>
                    </a:lnTo>
                    <a:lnTo>
                      <a:pt x="348" y="63"/>
                    </a:lnTo>
                    <a:lnTo>
                      <a:pt x="351" y="63"/>
                    </a:lnTo>
                    <a:lnTo>
                      <a:pt x="354" y="60"/>
                    </a:lnTo>
                    <a:lnTo>
                      <a:pt x="348"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71" name="Freeform 119"/>
              <p:cNvSpPr>
                <a:spLocks/>
              </p:cNvSpPr>
              <p:nvPr/>
            </p:nvSpPr>
            <p:spPr bwMode="auto">
              <a:xfrm>
                <a:off x="1553" y="2944"/>
                <a:ext cx="221" cy="70"/>
              </a:xfrm>
              <a:custGeom>
                <a:avLst/>
                <a:gdLst>
                  <a:gd name="T0" fmla="*/ 215 w 221"/>
                  <a:gd name="T1" fmla="*/ 19 h 70"/>
                  <a:gd name="T2" fmla="*/ 170 w 221"/>
                  <a:gd name="T3" fmla="*/ 4 h 70"/>
                  <a:gd name="T4" fmla="*/ 164 w 221"/>
                  <a:gd name="T5" fmla="*/ 4 h 70"/>
                  <a:gd name="T6" fmla="*/ 164 w 221"/>
                  <a:gd name="T7" fmla="*/ 4 h 70"/>
                  <a:gd name="T8" fmla="*/ 151 w 221"/>
                  <a:gd name="T9" fmla="*/ 0 h 70"/>
                  <a:gd name="T10" fmla="*/ 139 w 221"/>
                  <a:gd name="T11" fmla="*/ 0 h 70"/>
                  <a:gd name="T12" fmla="*/ 113 w 221"/>
                  <a:gd name="T13" fmla="*/ 10 h 70"/>
                  <a:gd name="T14" fmla="*/ 56 w 221"/>
                  <a:gd name="T15" fmla="*/ 26 h 70"/>
                  <a:gd name="T16" fmla="*/ 3 w 221"/>
                  <a:gd name="T17" fmla="*/ 42 h 70"/>
                  <a:gd name="T18" fmla="*/ 3 w 221"/>
                  <a:gd name="T19" fmla="*/ 42 h 70"/>
                  <a:gd name="T20" fmla="*/ 0 w 221"/>
                  <a:gd name="T21" fmla="*/ 45 h 70"/>
                  <a:gd name="T22" fmla="*/ 0 w 221"/>
                  <a:gd name="T23" fmla="*/ 48 h 70"/>
                  <a:gd name="T24" fmla="*/ 0 w 221"/>
                  <a:gd name="T25" fmla="*/ 48 h 70"/>
                  <a:gd name="T26" fmla="*/ 6 w 221"/>
                  <a:gd name="T27" fmla="*/ 51 h 70"/>
                  <a:gd name="T28" fmla="*/ 50 w 221"/>
                  <a:gd name="T29" fmla="*/ 64 h 70"/>
                  <a:gd name="T30" fmla="*/ 63 w 221"/>
                  <a:gd name="T31" fmla="*/ 70 h 70"/>
                  <a:gd name="T32" fmla="*/ 63 w 221"/>
                  <a:gd name="T33" fmla="*/ 70 h 70"/>
                  <a:gd name="T34" fmla="*/ 79 w 221"/>
                  <a:gd name="T35" fmla="*/ 70 h 70"/>
                  <a:gd name="T36" fmla="*/ 91 w 221"/>
                  <a:gd name="T37" fmla="*/ 70 h 70"/>
                  <a:gd name="T38" fmla="*/ 104 w 221"/>
                  <a:gd name="T39" fmla="*/ 67 h 70"/>
                  <a:gd name="T40" fmla="*/ 161 w 221"/>
                  <a:gd name="T41" fmla="*/ 48 h 70"/>
                  <a:gd name="T42" fmla="*/ 215 w 221"/>
                  <a:gd name="T43" fmla="*/ 29 h 70"/>
                  <a:gd name="T44" fmla="*/ 215 w 221"/>
                  <a:gd name="T45" fmla="*/ 29 h 70"/>
                  <a:gd name="T46" fmla="*/ 218 w 221"/>
                  <a:gd name="T47" fmla="*/ 26 h 70"/>
                  <a:gd name="T48" fmla="*/ 221 w 221"/>
                  <a:gd name="T49" fmla="*/ 26 h 70"/>
                  <a:gd name="T50" fmla="*/ 215 w 221"/>
                  <a:gd name="T51" fmla="*/ 19 h 70"/>
                  <a:gd name="T52" fmla="*/ 215 w 221"/>
                  <a:gd name="T53" fmla="*/ 19 h 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21"/>
                  <a:gd name="T82" fmla="*/ 0 h 70"/>
                  <a:gd name="T83" fmla="*/ 221 w 221"/>
                  <a:gd name="T84" fmla="*/ 70 h 7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21" h="70">
                    <a:moveTo>
                      <a:pt x="215" y="19"/>
                    </a:moveTo>
                    <a:lnTo>
                      <a:pt x="170" y="4"/>
                    </a:lnTo>
                    <a:lnTo>
                      <a:pt x="164" y="4"/>
                    </a:lnTo>
                    <a:lnTo>
                      <a:pt x="151" y="0"/>
                    </a:lnTo>
                    <a:lnTo>
                      <a:pt x="139" y="0"/>
                    </a:lnTo>
                    <a:lnTo>
                      <a:pt x="113" y="10"/>
                    </a:lnTo>
                    <a:lnTo>
                      <a:pt x="56" y="26"/>
                    </a:lnTo>
                    <a:lnTo>
                      <a:pt x="3" y="42"/>
                    </a:lnTo>
                    <a:lnTo>
                      <a:pt x="0" y="45"/>
                    </a:lnTo>
                    <a:lnTo>
                      <a:pt x="0" y="48"/>
                    </a:lnTo>
                    <a:lnTo>
                      <a:pt x="6" y="51"/>
                    </a:lnTo>
                    <a:lnTo>
                      <a:pt x="50" y="64"/>
                    </a:lnTo>
                    <a:lnTo>
                      <a:pt x="63" y="70"/>
                    </a:lnTo>
                    <a:lnTo>
                      <a:pt x="79" y="70"/>
                    </a:lnTo>
                    <a:lnTo>
                      <a:pt x="91" y="70"/>
                    </a:lnTo>
                    <a:lnTo>
                      <a:pt x="104" y="67"/>
                    </a:lnTo>
                    <a:lnTo>
                      <a:pt x="161" y="48"/>
                    </a:lnTo>
                    <a:lnTo>
                      <a:pt x="215" y="29"/>
                    </a:lnTo>
                    <a:lnTo>
                      <a:pt x="218" y="26"/>
                    </a:lnTo>
                    <a:lnTo>
                      <a:pt x="221" y="26"/>
                    </a:lnTo>
                    <a:lnTo>
                      <a:pt x="215"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72" name="Freeform 120"/>
              <p:cNvSpPr>
                <a:spLocks/>
              </p:cNvSpPr>
              <p:nvPr/>
            </p:nvSpPr>
            <p:spPr bwMode="auto">
              <a:xfrm>
                <a:off x="1553" y="2948"/>
                <a:ext cx="221" cy="72"/>
              </a:xfrm>
              <a:custGeom>
                <a:avLst/>
                <a:gdLst>
                  <a:gd name="T0" fmla="*/ 63 w 221"/>
                  <a:gd name="T1" fmla="*/ 69 h 72"/>
                  <a:gd name="T2" fmla="*/ 63 w 221"/>
                  <a:gd name="T3" fmla="*/ 69 h 72"/>
                  <a:gd name="T4" fmla="*/ 79 w 221"/>
                  <a:gd name="T5" fmla="*/ 72 h 72"/>
                  <a:gd name="T6" fmla="*/ 91 w 221"/>
                  <a:gd name="T7" fmla="*/ 69 h 72"/>
                  <a:gd name="T8" fmla="*/ 215 w 221"/>
                  <a:gd name="T9" fmla="*/ 28 h 72"/>
                  <a:gd name="T10" fmla="*/ 215 w 221"/>
                  <a:gd name="T11" fmla="*/ 28 h 72"/>
                  <a:gd name="T12" fmla="*/ 218 w 221"/>
                  <a:gd name="T13" fmla="*/ 28 h 72"/>
                  <a:gd name="T14" fmla="*/ 221 w 221"/>
                  <a:gd name="T15" fmla="*/ 25 h 72"/>
                  <a:gd name="T16" fmla="*/ 215 w 221"/>
                  <a:gd name="T17" fmla="*/ 22 h 72"/>
                  <a:gd name="T18" fmla="*/ 164 w 221"/>
                  <a:gd name="T19" fmla="*/ 3 h 72"/>
                  <a:gd name="T20" fmla="*/ 164 w 221"/>
                  <a:gd name="T21" fmla="*/ 3 h 72"/>
                  <a:gd name="T22" fmla="*/ 151 w 221"/>
                  <a:gd name="T23" fmla="*/ 0 h 72"/>
                  <a:gd name="T24" fmla="*/ 139 w 221"/>
                  <a:gd name="T25" fmla="*/ 3 h 72"/>
                  <a:gd name="T26" fmla="*/ 3 w 221"/>
                  <a:gd name="T27" fmla="*/ 41 h 72"/>
                  <a:gd name="T28" fmla="*/ 3 w 221"/>
                  <a:gd name="T29" fmla="*/ 41 h 72"/>
                  <a:gd name="T30" fmla="*/ 0 w 221"/>
                  <a:gd name="T31" fmla="*/ 44 h 72"/>
                  <a:gd name="T32" fmla="*/ 0 w 221"/>
                  <a:gd name="T33" fmla="*/ 47 h 72"/>
                  <a:gd name="T34" fmla="*/ 0 w 221"/>
                  <a:gd name="T35" fmla="*/ 50 h 72"/>
                  <a:gd name="T36" fmla="*/ 6 w 221"/>
                  <a:gd name="T37" fmla="*/ 50 h 72"/>
                  <a:gd name="T38" fmla="*/ 63 w 221"/>
                  <a:gd name="T39" fmla="*/ 69 h 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1"/>
                  <a:gd name="T61" fmla="*/ 0 h 72"/>
                  <a:gd name="T62" fmla="*/ 221 w 221"/>
                  <a:gd name="T63" fmla="*/ 72 h 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1" h="72">
                    <a:moveTo>
                      <a:pt x="63" y="69"/>
                    </a:moveTo>
                    <a:lnTo>
                      <a:pt x="63" y="69"/>
                    </a:lnTo>
                    <a:lnTo>
                      <a:pt x="79" y="72"/>
                    </a:lnTo>
                    <a:lnTo>
                      <a:pt x="91" y="69"/>
                    </a:lnTo>
                    <a:lnTo>
                      <a:pt x="215" y="28"/>
                    </a:lnTo>
                    <a:lnTo>
                      <a:pt x="218" y="28"/>
                    </a:lnTo>
                    <a:lnTo>
                      <a:pt x="221" y="25"/>
                    </a:lnTo>
                    <a:lnTo>
                      <a:pt x="215" y="22"/>
                    </a:lnTo>
                    <a:lnTo>
                      <a:pt x="164" y="3"/>
                    </a:lnTo>
                    <a:lnTo>
                      <a:pt x="151" y="0"/>
                    </a:lnTo>
                    <a:lnTo>
                      <a:pt x="139" y="3"/>
                    </a:lnTo>
                    <a:lnTo>
                      <a:pt x="3" y="41"/>
                    </a:lnTo>
                    <a:lnTo>
                      <a:pt x="0" y="44"/>
                    </a:lnTo>
                    <a:lnTo>
                      <a:pt x="0" y="47"/>
                    </a:lnTo>
                    <a:lnTo>
                      <a:pt x="0" y="50"/>
                    </a:lnTo>
                    <a:lnTo>
                      <a:pt x="6" y="50"/>
                    </a:lnTo>
                    <a:lnTo>
                      <a:pt x="63" y="69"/>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73" name="Freeform 121"/>
              <p:cNvSpPr>
                <a:spLocks/>
              </p:cNvSpPr>
              <p:nvPr/>
            </p:nvSpPr>
            <p:spPr bwMode="auto">
              <a:xfrm>
                <a:off x="1553" y="2948"/>
                <a:ext cx="221" cy="72"/>
              </a:xfrm>
              <a:custGeom>
                <a:avLst/>
                <a:gdLst>
                  <a:gd name="T0" fmla="*/ 215 w 221"/>
                  <a:gd name="T1" fmla="*/ 22 h 72"/>
                  <a:gd name="T2" fmla="*/ 215 w 221"/>
                  <a:gd name="T3" fmla="*/ 22 h 72"/>
                  <a:gd name="T4" fmla="*/ 215 w 221"/>
                  <a:gd name="T5" fmla="*/ 22 h 72"/>
                  <a:gd name="T6" fmla="*/ 174 w 221"/>
                  <a:gd name="T7" fmla="*/ 6 h 72"/>
                  <a:gd name="T8" fmla="*/ 164 w 221"/>
                  <a:gd name="T9" fmla="*/ 3 h 72"/>
                  <a:gd name="T10" fmla="*/ 164 w 221"/>
                  <a:gd name="T11" fmla="*/ 3 h 72"/>
                  <a:gd name="T12" fmla="*/ 151 w 221"/>
                  <a:gd name="T13" fmla="*/ 0 h 72"/>
                  <a:gd name="T14" fmla="*/ 139 w 221"/>
                  <a:gd name="T15" fmla="*/ 3 h 72"/>
                  <a:gd name="T16" fmla="*/ 132 w 221"/>
                  <a:gd name="T17" fmla="*/ 3 h 72"/>
                  <a:gd name="T18" fmla="*/ 88 w 221"/>
                  <a:gd name="T19" fmla="*/ 15 h 72"/>
                  <a:gd name="T20" fmla="*/ 44 w 221"/>
                  <a:gd name="T21" fmla="*/ 31 h 72"/>
                  <a:gd name="T22" fmla="*/ 3 w 221"/>
                  <a:gd name="T23" fmla="*/ 41 h 72"/>
                  <a:gd name="T24" fmla="*/ 3 w 221"/>
                  <a:gd name="T25" fmla="*/ 41 h 72"/>
                  <a:gd name="T26" fmla="*/ 0 w 221"/>
                  <a:gd name="T27" fmla="*/ 44 h 72"/>
                  <a:gd name="T28" fmla="*/ 0 w 221"/>
                  <a:gd name="T29" fmla="*/ 47 h 72"/>
                  <a:gd name="T30" fmla="*/ 0 w 221"/>
                  <a:gd name="T31" fmla="*/ 47 h 72"/>
                  <a:gd name="T32" fmla="*/ 6 w 221"/>
                  <a:gd name="T33" fmla="*/ 50 h 72"/>
                  <a:gd name="T34" fmla="*/ 37 w 221"/>
                  <a:gd name="T35" fmla="*/ 63 h 72"/>
                  <a:gd name="T36" fmla="*/ 63 w 221"/>
                  <a:gd name="T37" fmla="*/ 69 h 72"/>
                  <a:gd name="T38" fmla="*/ 63 w 221"/>
                  <a:gd name="T39" fmla="*/ 69 h 72"/>
                  <a:gd name="T40" fmla="*/ 79 w 221"/>
                  <a:gd name="T41" fmla="*/ 72 h 72"/>
                  <a:gd name="T42" fmla="*/ 79 w 221"/>
                  <a:gd name="T43" fmla="*/ 72 h 72"/>
                  <a:gd name="T44" fmla="*/ 91 w 221"/>
                  <a:gd name="T45" fmla="*/ 69 h 72"/>
                  <a:gd name="T46" fmla="*/ 123 w 221"/>
                  <a:gd name="T47" fmla="*/ 60 h 72"/>
                  <a:gd name="T48" fmla="*/ 167 w 221"/>
                  <a:gd name="T49" fmla="*/ 44 h 72"/>
                  <a:gd name="T50" fmla="*/ 212 w 221"/>
                  <a:gd name="T51" fmla="*/ 31 h 72"/>
                  <a:gd name="T52" fmla="*/ 215 w 221"/>
                  <a:gd name="T53" fmla="*/ 28 h 72"/>
                  <a:gd name="T54" fmla="*/ 215 w 221"/>
                  <a:gd name="T55" fmla="*/ 28 h 72"/>
                  <a:gd name="T56" fmla="*/ 218 w 221"/>
                  <a:gd name="T57" fmla="*/ 28 h 72"/>
                  <a:gd name="T58" fmla="*/ 221 w 221"/>
                  <a:gd name="T59" fmla="*/ 25 h 72"/>
                  <a:gd name="T60" fmla="*/ 215 w 221"/>
                  <a:gd name="T61" fmla="*/ 22 h 72"/>
                  <a:gd name="T62" fmla="*/ 215 w 221"/>
                  <a:gd name="T63" fmla="*/ 22 h 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21"/>
                  <a:gd name="T97" fmla="*/ 0 h 72"/>
                  <a:gd name="T98" fmla="*/ 221 w 221"/>
                  <a:gd name="T99" fmla="*/ 72 h 7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21" h="72">
                    <a:moveTo>
                      <a:pt x="215" y="22"/>
                    </a:moveTo>
                    <a:lnTo>
                      <a:pt x="215" y="22"/>
                    </a:lnTo>
                    <a:lnTo>
                      <a:pt x="174" y="6"/>
                    </a:lnTo>
                    <a:lnTo>
                      <a:pt x="164" y="3"/>
                    </a:lnTo>
                    <a:lnTo>
                      <a:pt x="151" y="0"/>
                    </a:lnTo>
                    <a:lnTo>
                      <a:pt x="139" y="3"/>
                    </a:lnTo>
                    <a:lnTo>
                      <a:pt x="132" y="3"/>
                    </a:lnTo>
                    <a:lnTo>
                      <a:pt x="88" y="15"/>
                    </a:lnTo>
                    <a:lnTo>
                      <a:pt x="44" y="31"/>
                    </a:lnTo>
                    <a:lnTo>
                      <a:pt x="3" y="41"/>
                    </a:lnTo>
                    <a:lnTo>
                      <a:pt x="0" y="44"/>
                    </a:lnTo>
                    <a:lnTo>
                      <a:pt x="0" y="47"/>
                    </a:lnTo>
                    <a:lnTo>
                      <a:pt x="6" y="50"/>
                    </a:lnTo>
                    <a:lnTo>
                      <a:pt x="37" y="63"/>
                    </a:lnTo>
                    <a:lnTo>
                      <a:pt x="63" y="69"/>
                    </a:lnTo>
                    <a:lnTo>
                      <a:pt x="79" y="72"/>
                    </a:lnTo>
                    <a:lnTo>
                      <a:pt x="91" y="69"/>
                    </a:lnTo>
                    <a:lnTo>
                      <a:pt x="123" y="60"/>
                    </a:lnTo>
                    <a:lnTo>
                      <a:pt x="167" y="44"/>
                    </a:lnTo>
                    <a:lnTo>
                      <a:pt x="212" y="31"/>
                    </a:lnTo>
                    <a:lnTo>
                      <a:pt x="215" y="28"/>
                    </a:lnTo>
                    <a:lnTo>
                      <a:pt x="218" y="28"/>
                    </a:lnTo>
                    <a:lnTo>
                      <a:pt x="221" y="25"/>
                    </a:lnTo>
                    <a:lnTo>
                      <a:pt x="215"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74" name="Rectangle 122"/>
              <p:cNvSpPr>
                <a:spLocks noChangeArrowheads="1"/>
              </p:cNvSpPr>
              <p:nvPr/>
            </p:nvSpPr>
            <p:spPr bwMode="auto">
              <a:xfrm>
                <a:off x="1553" y="2992"/>
                <a:ext cx="1" cy="3"/>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ko-KR" altLang="ko-KR"/>
              </a:p>
            </p:txBody>
          </p:sp>
          <p:sp>
            <p:nvSpPr>
              <p:cNvPr id="18475" name="Freeform 123"/>
              <p:cNvSpPr>
                <a:spLocks/>
              </p:cNvSpPr>
              <p:nvPr/>
            </p:nvSpPr>
            <p:spPr bwMode="auto">
              <a:xfrm>
                <a:off x="527" y="2688"/>
                <a:ext cx="1149" cy="272"/>
              </a:xfrm>
              <a:custGeom>
                <a:avLst/>
                <a:gdLst>
                  <a:gd name="T0" fmla="*/ 763 w 1149"/>
                  <a:gd name="T1" fmla="*/ 0 h 272"/>
                  <a:gd name="T2" fmla="*/ 0 w 1149"/>
                  <a:gd name="T3" fmla="*/ 117 h 272"/>
                  <a:gd name="T4" fmla="*/ 434 w 1149"/>
                  <a:gd name="T5" fmla="*/ 272 h 272"/>
                  <a:gd name="T6" fmla="*/ 1149 w 1149"/>
                  <a:gd name="T7" fmla="*/ 114 h 272"/>
                  <a:gd name="T8" fmla="*/ 763 w 1149"/>
                  <a:gd name="T9" fmla="*/ 0 h 272"/>
                  <a:gd name="T10" fmla="*/ 0 60000 65536"/>
                  <a:gd name="T11" fmla="*/ 0 60000 65536"/>
                  <a:gd name="T12" fmla="*/ 0 60000 65536"/>
                  <a:gd name="T13" fmla="*/ 0 60000 65536"/>
                  <a:gd name="T14" fmla="*/ 0 60000 65536"/>
                  <a:gd name="T15" fmla="*/ 0 w 1149"/>
                  <a:gd name="T16" fmla="*/ 0 h 272"/>
                  <a:gd name="T17" fmla="*/ 1149 w 1149"/>
                  <a:gd name="T18" fmla="*/ 272 h 272"/>
                </a:gdLst>
                <a:ahLst/>
                <a:cxnLst>
                  <a:cxn ang="T10">
                    <a:pos x="T0" y="T1"/>
                  </a:cxn>
                  <a:cxn ang="T11">
                    <a:pos x="T2" y="T3"/>
                  </a:cxn>
                  <a:cxn ang="T12">
                    <a:pos x="T4" y="T5"/>
                  </a:cxn>
                  <a:cxn ang="T13">
                    <a:pos x="T6" y="T7"/>
                  </a:cxn>
                  <a:cxn ang="T14">
                    <a:pos x="T8" y="T9"/>
                  </a:cxn>
                </a:cxnLst>
                <a:rect l="T15" t="T16" r="T17" b="T18"/>
                <a:pathLst>
                  <a:path w="1149" h="272">
                    <a:moveTo>
                      <a:pt x="763" y="0"/>
                    </a:moveTo>
                    <a:lnTo>
                      <a:pt x="0" y="117"/>
                    </a:lnTo>
                    <a:lnTo>
                      <a:pt x="434" y="272"/>
                    </a:lnTo>
                    <a:lnTo>
                      <a:pt x="1149" y="114"/>
                    </a:lnTo>
                    <a:lnTo>
                      <a:pt x="763" y="0"/>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76" name="Freeform 124"/>
              <p:cNvSpPr>
                <a:spLocks noEditPoints="1"/>
              </p:cNvSpPr>
              <p:nvPr/>
            </p:nvSpPr>
            <p:spPr bwMode="auto">
              <a:xfrm>
                <a:off x="559" y="2691"/>
                <a:ext cx="1092" cy="263"/>
              </a:xfrm>
              <a:custGeom>
                <a:avLst/>
                <a:gdLst>
                  <a:gd name="T0" fmla="*/ 649 w 1092"/>
                  <a:gd name="T1" fmla="*/ 19 h 263"/>
                  <a:gd name="T2" fmla="*/ 614 w 1092"/>
                  <a:gd name="T3" fmla="*/ 32 h 263"/>
                  <a:gd name="T4" fmla="*/ 592 w 1092"/>
                  <a:gd name="T5" fmla="*/ 35 h 263"/>
                  <a:gd name="T6" fmla="*/ 538 w 1092"/>
                  <a:gd name="T7" fmla="*/ 41 h 263"/>
                  <a:gd name="T8" fmla="*/ 478 w 1092"/>
                  <a:gd name="T9" fmla="*/ 54 h 263"/>
                  <a:gd name="T10" fmla="*/ 418 w 1092"/>
                  <a:gd name="T11" fmla="*/ 64 h 263"/>
                  <a:gd name="T12" fmla="*/ 351 w 1092"/>
                  <a:gd name="T13" fmla="*/ 67 h 263"/>
                  <a:gd name="T14" fmla="*/ 282 w 1092"/>
                  <a:gd name="T15" fmla="*/ 76 h 263"/>
                  <a:gd name="T16" fmla="*/ 222 w 1092"/>
                  <a:gd name="T17" fmla="*/ 95 h 263"/>
                  <a:gd name="T18" fmla="*/ 155 w 1092"/>
                  <a:gd name="T19" fmla="*/ 105 h 263"/>
                  <a:gd name="T20" fmla="*/ 13 w 1092"/>
                  <a:gd name="T21" fmla="*/ 114 h 263"/>
                  <a:gd name="T22" fmla="*/ 782 w 1092"/>
                  <a:gd name="T23" fmla="*/ 41 h 263"/>
                  <a:gd name="T24" fmla="*/ 658 w 1092"/>
                  <a:gd name="T25" fmla="*/ 29 h 263"/>
                  <a:gd name="T26" fmla="*/ 630 w 1092"/>
                  <a:gd name="T27" fmla="*/ 45 h 263"/>
                  <a:gd name="T28" fmla="*/ 557 w 1092"/>
                  <a:gd name="T29" fmla="*/ 48 h 263"/>
                  <a:gd name="T30" fmla="*/ 497 w 1092"/>
                  <a:gd name="T31" fmla="*/ 54 h 263"/>
                  <a:gd name="T32" fmla="*/ 440 w 1092"/>
                  <a:gd name="T33" fmla="*/ 64 h 263"/>
                  <a:gd name="T34" fmla="*/ 424 w 1092"/>
                  <a:gd name="T35" fmla="*/ 67 h 263"/>
                  <a:gd name="T36" fmla="*/ 424 w 1092"/>
                  <a:gd name="T37" fmla="*/ 67 h 263"/>
                  <a:gd name="T38" fmla="*/ 424 w 1092"/>
                  <a:gd name="T39" fmla="*/ 98 h 263"/>
                  <a:gd name="T40" fmla="*/ 367 w 1092"/>
                  <a:gd name="T41" fmla="*/ 111 h 263"/>
                  <a:gd name="T42" fmla="*/ 301 w 1092"/>
                  <a:gd name="T43" fmla="*/ 124 h 263"/>
                  <a:gd name="T44" fmla="*/ 171 w 1092"/>
                  <a:gd name="T45" fmla="*/ 140 h 263"/>
                  <a:gd name="T46" fmla="*/ 63 w 1092"/>
                  <a:gd name="T47" fmla="*/ 124 h 263"/>
                  <a:gd name="T48" fmla="*/ 275 w 1092"/>
                  <a:gd name="T49" fmla="*/ 171 h 263"/>
                  <a:gd name="T50" fmla="*/ 278 w 1092"/>
                  <a:gd name="T51" fmla="*/ 177 h 263"/>
                  <a:gd name="T52" fmla="*/ 225 w 1092"/>
                  <a:gd name="T53" fmla="*/ 146 h 263"/>
                  <a:gd name="T54" fmla="*/ 411 w 1092"/>
                  <a:gd name="T55" fmla="*/ 152 h 263"/>
                  <a:gd name="T56" fmla="*/ 373 w 1092"/>
                  <a:gd name="T57" fmla="*/ 117 h 263"/>
                  <a:gd name="T58" fmla="*/ 475 w 1092"/>
                  <a:gd name="T59" fmla="*/ 105 h 263"/>
                  <a:gd name="T60" fmla="*/ 598 w 1092"/>
                  <a:gd name="T61" fmla="*/ 117 h 263"/>
                  <a:gd name="T62" fmla="*/ 630 w 1092"/>
                  <a:gd name="T63" fmla="*/ 111 h 263"/>
                  <a:gd name="T64" fmla="*/ 611 w 1092"/>
                  <a:gd name="T65" fmla="*/ 114 h 263"/>
                  <a:gd name="T66" fmla="*/ 630 w 1092"/>
                  <a:gd name="T67" fmla="*/ 92 h 263"/>
                  <a:gd name="T68" fmla="*/ 655 w 1092"/>
                  <a:gd name="T69" fmla="*/ 70 h 263"/>
                  <a:gd name="T70" fmla="*/ 709 w 1092"/>
                  <a:gd name="T71" fmla="*/ 60 h 263"/>
                  <a:gd name="T72" fmla="*/ 782 w 1092"/>
                  <a:gd name="T73" fmla="*/ 45 h 263"/>
                  <a:gd name="T74" fmla="*/ 905 w 1092"/>
                  <a:gd name="T75" fmla="*/ 54 h 263"/>
                  <a:gd name="T76" fmla="*/ 1000 w 1092"/>
                  <a:gd name="T77" fmla="*/ 86 h 263"/>
                  <a:gd name="T78" fmla="*/ 937 w 1092"/>
                  <a:gd name="T79" fmla="*/ 89 h 263"/>
                  <a:gd name="T80" fmla="*/ 902 w 1092"/>
                  <a:gd name="T81" fmla="*/ 105 h 263"/>
                  <a:gd name="T82" fmla="*/ 851 w 1092"/>
                  <a:gd name="T83" fmla="*/ 117 h 263"/>
                  <a:gd name="T84" fmla="*/ 820 w 1092"/>
                  <a:gd name="T85" fmla="*/ 124 h 263"/>
                  <a:gd name="T86" fmla="*/ 744 w 1092"/>
                  <a:gd name="T87" fmla="*/ 133 h 263"/>
                  <a:gd name="T88" fmla="*/ 627 w 1092"/>
                  <a:gd name="T89" fmla="*/ 121 h 263"/>
                  <a:gd name="T90" fmla="*/ 630 w 1092"/>
                  <a:gd name="T91" fmla="*/ 130 h 263"/>
                  <a:gd name="T92" fmla="*/ 623 w 1092"/>
                  <a:gd name="T93" fmla="*/ 162 h 263"/>
                  <a:gd name="T94" fmla="*/ 560 w 1092"/>
                  <a:gd name="T95" fmla="*/ 177 h 263"/>
                  <a:gd name="T96" fmla="*/ 525 w 1092"/>
                  <a:gd name="T97" fmla="*/ 184 h 263"/>
                  <a:gd name="T98" fmla="*/ 424 w 1092"/>
                  <a:gd name="T99" fmla="*/ 190 h 263"/>
                  <a:gd name="T100" fmla="*/ 367 w 1092"/>
                  <a:gd name="T101" fmla="*/ 177 h 263"/>
                  <a:gd name="T102" fmla="*/ 234 w 1092"/>
                  <a:gd name="T103" fmla="*/ 203 h 263"/>
                  <a:gd name="T104" fmla="*/ 987 w 1092"/>
                  <a:gd name="T105" fmla="*/ 95 h 263"/>
                  <a:gd name="T106" fmla="*/ 987 w 1092"/>
                  <a:gd name="T107" fmla="*/ 105 h 263"/>
                  <a:gd name="T108" fmla="*/ 937 w 1092"/>
                  <a:gd name="T109" fmla="*/ 114 h 263"/>
                  <a:gd name="T110" fmla="*/ 592 w 1092"/>
                  <a:gd name="T111" fmla="*/ 219 h 263"/>
                  <a:gd name="T112" fmla="*/ 595 w 1092"/>
                  <a:gd name="T113" fmla="*/ 225 h 263"/>
                  <a:gd name="T114" fmla="*/ 468 w 1092"/>
                  <a:gd name="T115" fmla="*/ 244 h 263"/>
                  <a:gd name="T116" fmla="*/ 339 w 1092"/>
                  <a:gd name="T117" fmla="*/ 241 h 263"/>
                  <a:gd name="T118" fmla="*/ 782 w 1092"/>
                  <a:gd name="T119" fmla="*/ 140 h 263"/>
                  <a:gd name="T120" fmla="*/ 937 w 1092"/>
                  <a:gd name="T121" fmla="*/ 149 h 2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92"/>
                  <a:gd name="T184" fmla="*/ 0 h 263"/>
                  <a:gd name="T185" fmla="*/ 1092 w 1092"/>
                  <a:gd name="T186" fmla="*/ 263 h 26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92" h="263">
                    <a:moveTo>
                      <a:pt x="696" y="10"/>
                    </a:moveTo>
                    <a:lnTo>
                      <a:pt x="699" y="13"/>
                    </a:lnTo>
                    <a:lnTo>
                      <a:pt x="718" y="13"/>
                    </a:lnTo>
                    <a:lnTo>
                      <a:pt x="731" y="13"/>
                    </a:lnTo>
                    <a:lnTo>
                      <a:pt x="750" y="10"/>
                    </a:lnTo>
                    <a:lnTo>
                      <a:pt x="750" y="7"/>
                    </a:lnTo>
                    <a:lnTo>
                      <a:pt x="744" y="3"/>
                    </a:lnTo>
                    <a:lnTo>
                      <a:pt x="740" y="3"/>
                    </a:lnTo>
                    <a:lnTo>
                      <a:pt x="731" y="0"/>
                    </a:lnTo>
                    <a:lnTo>
                      <a:pt x="721" y="0"/>
                    </a:lnTo>
                    <a:lnTo>
                      <a:pt x="693" y="7"/>
                    </a:lnTo>
                    <a:lnTo>
                      <a:pt x="690" y="7"/>
                    </a:lnTo>
                    <a:lnTo>
                      <a:pt x="696" y="10"/>
                    </a:lnTo>
                    <a:close/>
                    <a:moveTo>
                      <a:pt x="642" y="19"/>
                    </a:moveTo>
                    <a:lnTo>
                      <a:pt x="649" y="19"/>
                    </a:lnTo>
                    <a:lnTo>
                      <a:pt x="668" y="22"/>
                    </a:lnTo>
                    <a:lnTo>
                      <a:pt x="680" y="19"/>
                    </a:lnTo>
                    <a:lnTo>
                      <a:pt x="699" y="16"/>
                    </a:lnTo>
                    <a:lnTo>
                      <a:pt x="693" y="13"/>
                    </a:lnTo>
                    <a:lnTo>
                      <a:pt x="690" y="10"/>
                    </a:lnTo>
                    <a:lnTo>
                      <a:pt x="680" y="10"/>
                    </a:lnTo>
                    <a:lnTo>
                      <a:pt x="671" y="10"/>
                    </a:lnTo>
                    <a:lnTo>
                      <a:pt x="639" y="13"/>
                    </a:lnTo>
                    <a:lnTo>
                      <a:pt x="639" y="16"/>
                    </a:lnTo>
                    <a:lnTo>
                      <a:pt x="642" y="19"/>
                    </a:lnTo>
                    <a:close/>
                    <a:moveTo>
                      <a:pt x="589" y="26"/>
                    </a:moveTo>
                    <a:lnTo>
                      <a:pt x="595" y="29"/>
                    </a:lnTo>
                    <a:lnTo>
                      <a:pt x="614" y="32"/>
                    </a:lnTo>
                    <a:lnTo>
                      <a:pt x="630" y="29"/>
                    </a:lnTo>
                    <a:lnTo>
                      <a:pt x="645" y="26"/>
                    </a:lnTo>
                    <a:lnTo>
                      <a:pt x="649" y="22"/>
                    </a:lnTo>
                    <a:lnTo>
                      <a:pt x="642" y="22"/>
                    </a:lnTo>
                    <a:lnTo>
                      <a:pt x="636" y="19"/>
                    </a:lnTo>
                    <a:lnTo>
                      <a:pt x="627" y="19"/>
                    </a:lnTo>
                    <a:lnTo>
                      <a:pt x="617" y="16"/>
                    </a:lnTo>
                    <a:lnTo>
                      <a:pt x="585" y="22"/>
                    </a:lnTo>
                    <a:lnTo>
                      <a:pt x="585" y="26"/>
                    </a:lnTo>
                    <a:lnTo>
                      <a:pt x="589" y="26"/>
                    </a:lnTo>
                    <a:close/>
                    <a:moveTo>
                      <a:pt x="535" y="35"/>
                    </a:moveTo>
                    <a:lnTo>
                      <a:pt x="538" y="38"/>
                    </a:lnTo>
                    <a:lnTo>
                      <a:pt x="557" y="41"/>
                    </a:lnTo>
                    <a:lnTo>
                      <a:pt x="576" y="38"/>
                    </a:lnTo>
                    <a:lnTo>
                      <a:pt x="592" y="35"/>
                    </a:lnTo>
                    <a:lnTo>
                      <a:pt x="592" y="32"/>
                    </a:lnTo>
                    <a:lnTo>
                      <a:pt x="589" y="29"/>
                    </a:lnTo>
                    <a:lnTo>
                      <a:pt x="582" y="29"/>
                    </a:lnTo>
                    <a:lnTo>
                      <a:pt x="576" y="26"/>
                    </a:lnTo>
                    <a:lnTo>
                      <a:pt x="563" y="26"/>
                    </a:lnTo>
                    <a:lnTo>
                      <a:pt x="532" y="32"/>
                    </a:lnTo>
                    <a:lnTo>
                      <a:pt x="528" y="32"/>
                    </a:lnTo>
                    <a:lnTo>
                      <a:pt x="535" y="35"/>
                    </a:lnTo>
                    <a:close/>
                    <a:moveTo>
                      <a:pt x="478" y="45"/>
                    </a:moveTo>
                    <a:lnTo>
                      <a:pt x="481" y="48"/>
                    </a:lnTo>
                    <a:lnTo>
                      <a:pt x="500" y="48"/>
                    </a:lnTo>
                    <a:lnTo>
                      <a:pt x="525" y="45"/>
                    </a:lnTo>
                    <a:lnTo>
                      <a:pt x="535" y="45"/>
                    </a:lnTo>
                    <a:lnTo>
                      <a:pt x="538" y="41"/>
                    </a:lnTo>
                    <a:lnTo>
                      <a:pt x="532" y="38"/>
                    </a:lnTo>
                    <a:lnTo>
                      <a:pt x="525" y="38"/>
                    </a:lnTo>
                    <a:lnTo>
                      <a:pt x="506" y="35"/>
                    </a:lnTo>
                    <a:lnTo>
                      <a:pt x="475" y="41"/>
                    </a:lnTo>
                    <a:lnTo>
                      <a:pt x="471" y="41"/>
                    </a:lnTo>
                    <a:lnTo>
                      <a:pt x="475" y="45"/>
                    </a:lnTo>
                    <a:lnTo>
                      <a:pt x="478" y="45"/>
                    </a:lnTo>
                    <a:close/>
                    <a:moveTo>
                      <a:pt x="421" y="57"/>
                    </a:moveTo>
                    <a:lnTo>
                      <a:pt x="421" y="57"/>
                    </a:lnTo>
                    <a:lnTo>
                      <a:pt x="424" y="57"/>
                    </a:lnTo>
                    <a:lnTo>
                      <a:pt x="440" y="60"/>
                    </a:lnTo>
                    <a:lnTo>
                      <a:pt x="475" y="54"/>
                    </a:lnTo>
                    <a:lnTo>
                      <a:pt x="478" y="54"/>
                    </a:lnTo>
                    <a:lnTo>
                      <a:pt x="478" y="51"/>
                    </a:lnTo>
                    <a:lnTo>
                      <a:pt x="475" y="48"/>
                    </a:lnTo>
                    <a:lnTo>
                      <a:pt x="468" y="48"/>
                    </a:lnTo>
                    <a:lnTo>
                      <a:pt x="449" y="45"/>
                    </a:lnTo>
                    <a:lnTo>
                      <a:pt x="424" y="48"/>
                    </a:lnTo>
                    <a:lnTo>
                      <a:pt x="415" y="51"/>
                    </a:lnTo>
                    <a:lnTo>
                      <a:pt x="411" y="51"/>
                    </a:lnTo>
                    <a:lnTo>
                      <a:pt x="418" y="54"/>
                    </a:lnTo>
                    <a:lnTo>
                      <a:pt x="421" y="57"/>
                    </a:lnTo>
                    <a:close/>
                    <a:moveTo>
                      <a:pt x="358" y="67"/>
                    </a:moveTo>
                    <a:lnTo>
                      <a:pt x="358" y="67"/>
                    </a:lnTo>
                    <a:lnTo>
                      <a:pt x="373" y="70"/>
                    </a:lnTo>
                    <a:lnTo>
                      <a:pt x="380" y="70"/>
                    </a:lnTo>
                    <a:lnTo>
                      <a:pt x="418" y="64"/>
                    </a:lnTo>
                    <a:lnTo>
                      <a:pt x="418" y="60"/>
                    </a:lnTo>
                    <a:lnTo>
                      <a:pt x="415" y="57"/>
                    </a:lnTo>
                    <a:lnTo>
                      <a:pt x="408" y="57"/>
                    </a:lnTo>
                    <a:lnTo>
                      <a:pt x="399" y="54"/>
                    </a:lnTo>
                    <a:lnTo>
                      <a:pt x="389" y="54"/>
                    </a:lnTo>
                    <a:lnTo>
                      <a:pt x="373" y="57"/>
                    </a:lnTo>
                    <a:lnTo>
                      <a:pt x="351" y="60"/>
                    </a:lnTo>
                    <a:lnTo>
                      <a:pt x="348" y="60"/>
                    </a:lnTo>
                    <a:lnTo>
                      <a:pt x="354" y="64"/>
                    </a:lnTo>
                    <a:lnTo>
                      <a:pt x="358" y="67"/>
                    </a:lnTo>
                    <a:close/>
                    <a:moveTo>
                      <a:pt x="294" y="76"/>
                    </a:moveTo>
                    <a:lnTo>
                      <a:pt x="294" y="76"/>
                    </a:lnTo>
                    <a:lnTo>
                      <a:pt x="307" y="79"/>
                    </a:lnTo>
                    <a:lnTo>
                      <a:pt x="316" y="79"/>
                    </a:lnTo>
                    <a:lnTo>
                      <a:pt x="320" y="79"/>
                    </a:lnTo>
                    <a:lnTo>
                      <a:pt x="354" y="73"/>
                    </a:lnTo>
                    <a:lnTo>
                      <a:pt x="358" y="70"/>
                    </a:lnTo>
                    <a:lnTo>
                      <a:pt x="351" y="67"/>
                    </a:lnTo>
                    <a:lnTo>
                      <a:pt x="345" y="67"/>
                    </a:lnTo>
                    <a:lnTo>
                      <a:pt x="335" y="64"/>
                    </a:lnTo>
                    <a:lnTo>
                      <a:pt x="326" y="64"/>
                    </a:lnTo>
                    <a:lnTo>
                      <a:pt x="320" y="64"/>
                    </a:lnTo>
                    <a:lnTo>
                      <a:pt x="288" y="70"/>
                    </a:lnTo>
                    <a:lnTo>
                      <a:pt x="285" y="73"/>
                    </a:lnTo>
                    <a:lnTo>
                      <a:pt x="291" y="76"/>
                    </a:lnTo>
                    <a:lnTo>
                      <a:pt x="294" y="76"/>
                    </a:lnTo>
                    <a:close/>
                    <a:moveTo>
                      <a:pt x="225" y="86"/>
                    </a:moveTo>
                    <a:lnTo>
                      <a:pt x="228" y="86"/>
                    </a:lnTo>
                    <a:lnTo>
                      <a:pt x="240" y="89"/>
                    </a:lnTo>
                    <a:lnTo>
                      <a:pt x="250" y="89"/>
                    </a:lnTo>
                    <a:lnTo>
                      <a:pt x="269" y="86"/>
                    </a:lnTo>
                    <a:lnTo>
                      <a:pt x="288" y="83"/>
                    </a:lnTo>
                    <a:lnTo>
                      <a:pt x="291" y="83"/>
                    </a:lnTo>
                    <a:lnTo>
                      <a:pt x="285" y="79"/>
                    </a:lnTo>
                    <a:lnTo>
                      <a:pt x="282" y="76"/>
                    </a:lnTo>
                    <a:lnTo>
                      <a:pt x="269" y="73"/>
                    </a:lnTo>
                    <a:lnTo>
                      <a:pt x="259" y="73"/>
                    </a:lnTo>
                    <a:lnTo>
                      <a:pt x="222" y="79"/>
                    </a:lnTo>
                    <a:lnTo>
                      <a:pt x="218" y="79"/>
                    </a:lnTo>
                    <a:lnTo>
                      <a:pt x="218" y="83"/>
                    </a:lnTo>
                    <a:lnTo>
                      <a:pt x="225" y="86"/>
                    </a:lnTo>
                    <a:close/>
                    <a:moveTo>
                      <a:pt x="158" y="98"/>
                    </a:moveTo>
                    <a:lnTo>
                      <a:pt x="158" y="98"/>
                    </a:lnTo>
                    <a:lnTo>
                      <a:pt x="168" y="102"/>
                    </a:lnTo>
                    <a:lnTo>
                      <a:pt x="180" y="102"/>
                    </a:lnTo>
                    <a:lnTo>
                      <a:pt x="218" y="95"/>
                    </a:lnTo>
                    <a:lnTo>
                      <a:pt x="222" y="95"/>
                    </a:lnTo>
                    <a:lnTo>
                      <a:pt x="225" y="92"/>
                    </a:lnTo>
                    <a:lnTo>
                      <a:pt x="218" y="89"/>
                    </a:lnTo>
                    <a:lnTo>
                      <a:pt x="215" y="86"/>
                    </a:lnTo>
                    <a:lnTo>
                      <a:pt x="203" y="86"/>
                    </a:lnTo>
                    <a:lnTo>
                      <a:pt x="193" y="86"/>
                    </a:lnTo>
                    <a:lnTo>
                      <a:pt x="168" y="89"/>
                    </a:lnTo>
                    <a:lnTo>
                      <a:pt x="152" y="92"/>
                    </a:lnTo>
                    <a:lnTo>
                      <a:pt x="149" y="92"/>
                    </a:lnTo>
                    <a:lnTo>
                      <a:pt x="155" y="98"/>
                    </a:lnTo>
                    <a:lnTo>
                      <a:pt x="158" y="98"/>
                    </a:lnTo>
                    <a:close/>
                    <a:moveTo>
                      <a:pt x="85" y="111"/>
                    </a:moveTo>
                    <a:lnTo>
                      <a:pt x="85" y="111"/>
                    </a:lnTo>
                    <a:lnTo>
                      <a:pt x="98" y="114"/>
                    </a:lnTo>
                    <a:lnTo>
                      <a:pt x="108" y="114"/>
                    </a:lnTo>
                    <a:lnTo>
                      <a:pt x="117" y="111"/>
                    </a:lnTo>
                    <a:lnTo>
                      <a:pt x="152" y="105"/>
                    </a:lnTo>
                    <a:lnTo>
                      <a:pt x="155" y="105"/>
                    </a:lnTo>
                    <a:lnTo>
                      <a:pt x="149" y="98"/>
                    </a:lnTo>
                    <a:lnTo>
                      <a:pt x="146" y="98"/>
                    </a:lnTo>
                    <a:lnTo>
                      <a:pt x="133" y="95"/>
                    </a:lnTo>
                    <a:lnTo>
                      <a:pt x="123" y="95"/>
                    </a:lnTo>
                    <a:lnTo>
                      <a:pt x="117" y="95"/>
                    </a:lnTo>
                    <a:lnTo>
                      <a:pt x="79" y="102"/>
                    </a:lnTo>
                    <a:lnTo>
                      <a:pt x="76" y="105"/>
                    </a:lnTo>
                    <a:lnTo>
                      <a:pt x="82" y="108"/>
                    </a:lnTo>
                    <a:lnTo>
                      <a:pt x="85" y="111"/>
                    </a:lnTo>
                    <a:close/>
                    <a:moveTo>
                      <a:pt x="79" y="117"/>
                    </a:moveTo>
                    <a:lnTo>
                      <a:pt x="79" y="117"/>
                    </a:lnTo>
                    <a:lnTo>
                      <a:pt x="82" y="114"/>
                    </a:lnTo>
                    <a:lnTo>
                      <a:pt x="76" y="111"/>
                    </a:lnTo>
                    <a:lnTo>
                      <a:pt x="70" y="111"/>
                    </a:lnTo>
                    <a:lnTo>
                      <a:pt x="63" y="108"/>
                    </a:lnTo>
                    <a:lnTo>
                      <a:pt x="47" y="108"/>
                    </a:lnTo>
                    <a:lnTo>
                      <a:pt x="13" y="114"/>
                    </a:lnTo>
                    <a:lnTo>
                      <a:pt x="3" y="114"/>
                    </a:lnTo>
                    <a:lnTo>
                      <a:pt x="0" y="117"/>
                    </a:lnTo>
                    <a:lnTo>
                      <a:pt x="6" y="121"/>
                    </a:lnTo>
                    <a:lnTo>
                      <a:pt x="10" y="121"/>
                    </a:lnTo>
                    <a:lnTo>
                      <a:pt x="13" y="124"/>
                    </a:lnTo>
                    <a:lnTo>
                      <a:pt x="32" y="124"/>
                    </a:lnTo>
                    <a:lnTo>
                      <a:pt x="63" y="121"/>
                    </a:lnTo>
                    <a:lnTo>
                      <a:pt x="79" y="117"/>
                    </a:lnTo>
                    <a:close/>
                    <a:moveTo>
                      <a:pt x="709" y="19"/>
                    </a:moveTo>
                    <a:lnTo>
                      <a:pt x="709" y="19"/>
                    </a:lnTo>
                    <a:lnTo>
                      <a:pt x="715" y="22"/>
                    </a:lnTo>
                    <a:lnTo>
                      <a:pt x="731" y="29"/>
                    </a:lnTo>
                    <a:lnTo>
                      <a:pt x="763" y="38"/>
                    </a:lnTo>
                    <a:lnTo>
                      <a:pt x="782" y="41"/>
                    </a:lnTo>
                    <a:lnTo>
                      <a:pt x="826" y="32"/>
                    </a:lnTo>
                    <a:lnTo>
                      <a:pt x="829" y="32"/>
                    </a:lnTo>
                    <a:lnTo>
                      <a:pt x="823" y="29"/>
                    </a:lnTo>
                    <a:lnTo>
                      <a:pt x="782" y="16"/>
                    </a:lnTo>
                    <a:lnTo>
                      <a:pt x="772" y="13"/>
                    </a:lnTo>
                    <a:lnTo>
                      <a:pt x="756" y="10"/>
                    </a:lnTo>
                    <a:lnTo>
                      <a:pt x="731" y="16"/>
                    </a:lnTo>
                    <a:lnTo>
                      <a:pt x="709" y="19"/>
                    </a:lnTo>
                    <a:close/>
                    <a:moveTo>
                      <a:pt x="756" y="38"/>
                    </a:moveTo>
                    <a:lnTo>
                      <a:pt x="731" y="32"/>
                    </a:lnTo>
                    <a:lnTo>
                      <a:pt x="709" y="26"/>
                    </a:lnTo>
                    <a:lnTo>
                      <a:pt x="690" y="22"/>
                    </a:lnTo>
                    <a:lnTo>
                      <a:pt x="680" y="22"/>
                    </a:lnTo>
                    <a:lnTo>
                      <a:pt x="661" y="26"/>
                    </a:lnTo>
                    <a:lnTo>
                      <a:pt x="658" y="29"/>
                    </a:lnTo>
                    <a:lnTo>
                      <a:pt x="664" y="32"/>
                    </a:lnTo>
                    <a:lnTo>
                      <a:pt x="680" y="35"/>
                    </a:lnTo>
                    <a:lnTo>
                      <a:pt x="715" y="48"/>
                    </a:lnTo>
                    <a:lnTo>
                      <a:pt x="731" y="51"/>
                    </a:lnTo>
                    <a:lnTo>
                      <a:pt x="734" y="51"/>
                    </a:lnTo>
                    <a:lnTo>
                      <a:pt x="763" y="45"/>
                    </a:lnTo>
                    <a:lnTo>
                      <a:pt x="763" y="41"/>
                    </a:lnTo>
                    <a:lnTo>
                      <a:pt x="756" y="38"/>
                    </a:lnTo>
                    <a:close/>
                    <a:moveTo>
                      <a:pt x="639" y="32"/>
                    </a:moveTo>
                    <a:lnTo>
                      <a:pt x="630" y="32"/>
                    </a:lnTo>
                    <a:lnTo>
                      <a:pt x="608" y="35"/>
                    </a:lnTo>
                    <a:lnTo>
                      <a:pt x="608" y="38"/>
                    </a:lnTo>
                    <a:lnTo>
                      <a:pt x="614" y="41"/>
                    </a:lnTo>
                    <a:lnTo>
                      <a:pt x="630" y="45"/>
                    </a:lnTo>
                    <a:lnTo>
                      <a:pt x="661" y="57"/>
                    </a:lnTo>
                    <a:lnTo>
                      <a:pt x="680" y="57"/>
                    </a:lnTo>
                    <a:lnTo>
                      <a:pt x="712" y="54"/>
                    </a:lnTo>
                    <a:lnTo>
                      <a:pt x="712" y="51"/>
                    </a:lnTo>
                    <a:lnTo>
                      <a:pt x="706" y="48"/>
                    </a:lnTo>
                    <a:lnTo>
                      <a:pt x="680" y="41"/>
                    </a:lnTo>
                    <a:lnTo>
                      <a:pt x="658" y="32"/>
                    </a:lnTo>
                    <a:lnTo>
                      <a:pt x="639" y="32"/>
                    </a:lnTo>
                    <a:close/>
                    <a:moveTo>
                      <a:pt x="585" y="38"/>
                    </a:moveTo>
                    <a:lnTo>
                      <a:pt x="576" y="41"/>
                    </a:lnTo>
                    <a:lnTo>
                      <a:pt x="554" y="45"/>
                    </a:lnTo>
                    <a:lnTo>
                      <a:pt x="551" y="45"/>
                    </a:lnTo>
                    <a:lnTo>
                      <a:pt x="557" y="48"/>
                    </a:lnTo>
                    <a:lnTo>
                      <a:pt x="576" y="54"/>
                    </a:lnTo>
                    <a:lnTo>
                      <a:pt x="608" y="67"/>
                    </a:lnTo>
                    <a:lnTo>
                      <a:pt x="627" y="67"/>
                    </a:lnTo>
                    <a:lnTo>
                      <a:pt x="630" y="67"/>
                    </a:lnTo>
                    <a:lnTo>
                      <a:pt x="658" y="64"/>
                    </a:lnTo>
                    <a:lnTo>
                      <a:pt x="661" y="60"/>
                    </a:lnTo>
                    <a:lnTo>
                      <a:pt x="655" y="57"/>
                    </a:lnTo>
                    <a:lnTo>
                      <a:pt x="630" y="48"/>
                    </a:lnTo>
                    <a:lnTo>
                      <a:pt x="604" y="41"/>
                    </a:lnTo>
                    <a:lnTo>
                      <a:pt x="585" y="38"/>
                    </a:lnTo>
                    <a:close/>
                    <a:moveTo>
                      <a:pt x="532" y="48"/>
                    </a:moveTo>
                    <a:lnTo>
                      <a:pt x="525" y="48"/>
                    </a:lnTo>
                    <a:lnTo>
                      <a:pt x="497" y="54"/>
                    </a:lnTo>
                    <a:lnTo>
                      <a:pt x="503" y="57"/>
                    </a:lnTo>
                    <a:lnTo>
                      <a:pt x="525" y="67"/>
                    </a:lnTo>
                    <a:lnTo>
                      <a:pt x="551" y="76"/>
                    </a:lnTo>
                    <a:lnTo>
                      <a:pt x="563" y="76"/>
                    </a:lnTo>
                    <a:lnTo>
                      <a:pt x="573" y="76"/>
                    </a:lnTo>
                    <a:lnTo>
                      <a:pt x="576" y="76"/>
                    </a:lnTo>
                    <a:lnTo>
                      <a:pt x="604" y="73"/>
                    </a:lnTo>
                    <a:lnTo>
                      <a:pt x="604" y="70"/>
                    </a:lnTo>
                    <a:lnTo>
                      <a:pt x="598" y="67"/>
                    </a:lnTo>
                    <a:lnTo>
                      <a:pt x="576" y="60"/>
                    </a:lnTo>
                    <a:lnTo>
                      <a:pt x="551" y="51"/>
                    </a:lnTo>
                    <a:lnTo>
                      <a:pt x="532" y="48"/>
                    </a:lnTo>
                    <a:close/>
                    <a:moveTo>
                      <a:pt x="475" y="57"/>
                    </a:moveTo>
                    <a:lnTo>
                      <a:pt x="475" y="57"/>
                    </a:lnTo>
                    <a:lnTo>
                      <a:pt x="440" y="64"/>
                    </a:lnTo>
                    <a:lnTo>
                      <a:pt x="437" y="64"/>
                    </a:lnTo>
                    <a:lnTo>
                      <a:pt x="443" y="67"/>
                    </a:lnTo>
                    <a:lnTo>
                      <a:pt x="475" y="79"/>
                    </a:lnTo>
                    <a:lnTo>
                      <a:pt x="494" y="86"/>
                    </a:lnTo>
                    <a:lnTo>
                      <a:pt x="506" y="86"/>
                    </a:lnTo>
                    <a:lnTo>
                      <a:pt x="516" y="89"/>
                    </a:lnTo>
                    <a:lnTo>
                      <a:pt x="525" y="86"/>
                    </a:lnTo>
                    <a:lnTo>
                      <a:pt x="547" y="83"/>
                    </a:lnTo>
                    <a:lnTo>
                      <a:pt x="551" y="79"/>
                    </a:lnTo>
                    <a:lnTo>
                      <a:pt x="544" y="76"/>
                    </a:lnTo>
                    <a:lnTo>
                      <a:pt x="525" y="70"/>
                    </a:lnTo>
                    <a:lnTo>
                      <a:pt x="494" y="60"/>
                    </a:lnTo>
                    <a:lnTo>
                      <a:pt x="475" y="57"/>
                    </a:lnTo>
                    <a:close/>
                    <a:moveTo>
                      <a:pt x="424" y="67"/>
                    </a:moveTo>
                    <a:lnTo>
                      <a:pt x="424" y="67"/>
                    </a:lnTo>
                    <a:lnTo>
                      <a:pt x="415" y="67"/>
                    </a:lnTo>
                    <a:lnTo>
                      <a:pt x="380" y="73"/>
                    </a:lnTo>
                    <a:lnTo>
                      <a:pt x="377" y="76"/>
                    </a:lnTo>
                    <a:lnTo>
                      <a:pt x="383" y="79"/>
                    </a:lnTo>
                    <a:lnTo>
                      <a:pt x="424" y="92"/>
                    </a:lnTo>
                    <a:lnTo>
                      <a:pt x="433" y="95"/>
                    </a:lnTo>
                    <a:lnTo>
                      <a:pt x="446" y="98"/>
                    </a:lnTo>
                    <a:lnTo>
                      <a:pt x="456" y="98"/>
                    </a:lnTo>
                    <a:lnTo>
                      <a:pt x="475" y="95"/>
                    </a:lnTo>
                    <a:lnTo>
                      <a:pt x="490" y="92"/>
                    </a:lnTo>
                    <a:lnTo>
                      <a:pt x="490" y="89"/>
                    </a:lnTo>
                    <a:lnTo>
                      <a:pt x="484" y="86"/>
                    </a:lnTo>
                    <a:lnTo>
                      <a:pt x="475" y="83"/>
                    </a:lnTo>
                    <a:lnTo>
                      <a:pt x="433" y="70"/>
                    </a:lnTo>
                    <a:lnTo>
                      <a:pt x="424" y="67"/>
                    </a:lnTo>
                    <a:close/>
                    <a:moveTo>
                      <a:pt x="373" y="79"/>
                    </a:moveTo>
                    <a:lnTo>
                      <a:pt x="373" y="79"/>
                    </a:lnTo>
                    <a:lnTo>
                      <a:pt x="351" y="76"/>
                    </a:lnTo>
                    <a:lnTo>
                      <a:pt x="320" y="83"/>
                    </a:lnTo>
                    <a:lnTo>
                      <a:pt x="316" y="83"/>
                    </a:lnTo>
                    <a:lnTo>
                      <a:pt x="313" y="86"/>
                    </a:lnTo>
                    <a:lnTo>
                      <a:pt x="320" y="89"/>
                    </a:lnTo>
                    <a:lnTo>
                      <a:pt x="370" y="105"/>
                    </a:lnTo>
                    <a:lnTo>
                      <a:pt x="373" y="105"/>
                    </a:lnTo>
                    <a:lnTo>
                      <a:pt x="383" y="108"/>
                    </a:lnTo>
                    <a:lnTo>
                      <a:pt x="392" y="108"/>
                    </a:lnTo>
                    <a:lnTo>
                      <a:pt x="424" y="105"/>
                    </a:lnTo>
                    <a:lnTo>
                      <a:pt x="427" y="102"/>
                    </a:lnTo>
                    <a:lnTo>
                      <a:pt x="430" y="102"/>
                    </a:lnTo>
                    <a:lnTo>
                      <a:pt x="424" y="98"/>
                    </a:lnTo>
                    <a:lnTo>
                      <a:pt x="424" y="95"/>
                    </a:lnTo>
                    <a:lnTo>
                      <a:pt x="373" y="79"/>
                    </a:lnTo>
                    <a:close/>
                    <a:moveTo>
                      <a:pt x="288" y="89"/>
                    </a:moveTo>
                    <a:lnTo>
                      <a:pt x="269" y="92"/>
                    </a:lnTo>
                    <a:lnTo>
                      <a:pt x="250" y="92"/>
                    </a:lnTo>
                    <a:lnTo>
                      <a:pt x="250" y="95"/>
                    </a:lnTo>
                    <a:lnTo>
                      <a:pt x="256" y="98"/>
                    </a:lnTo>
                    <a:lnTo>
                      <a:pt x="269" y="105"/>
                    </a:lnTo>
                    <a:lnTo>
                      <a:pt x="307" y="117"/>
                    </a:lnTo>
                    <a:lnTo>
                      <a:pt x="323" y="121"/>
                    </a:lnTo>
                    <a:lnTo>
                      <a:pt x="329" y="121"/>
                    </a:lnTo>
                    <a:lnTo>
                      <a:pt x="367" y="114"/>
                    </a:lnTo>
                    <a:lnTo>
                      <a:pt x="367" y="111"/>
                    </a:lnTo>
                    <a:lnTo>
                      <a:pt x="361" y="108"/>
                    </a:lnTo>
                    <a:lnTo>
                      <a:pt x="320" y="95"/>
                    </a:lnTo>
                    <a:lnTo>
                      <a:pt x="310" y="89"/>
                    </a:lnTo>
                    <a:lnTo>
                      <a:pt x="297" y="89"/>
                    </a:lnTo>
                    <a:lnTo>
                      <a:pt x="288" y="89"/>
                    </a:lnTo>
                    <a:close/>
                    <a:moveTo>
                      <a:pt x="225" y="98"/>
                    </a:moveTo>
                    <a:lnTo>
                      <a:pt x="218" y="98"/>
                    </a:lnTo>
                    <a:lnTo>
                      <a:pt x="184" y="105"/>
                    </a:lnTo>
                    <a:lnTo>
                      <a:pt x="180" y="108"/>
                    </a:lnTo>
                    <a:lnTo>
                      <a:pt x="187" y="111"/>
                    </a:lnTo>
                    <a:lnTo>
                      <a:pt x="218" y="121"/>
                    </a:lnTo>
                    <a:lnTo>
                      <a:pt x="240" y="130"/>
                    </a:lnTo>
                    <a:lnTo>
                      <a:pt x="250" y="130"/>
                    </a:lnTo>
                    <a:lnTo>
                      <a:pt x="263" y="130"/>
                    </a:lnTo>
                    <a:lnTo>
                      <a:pt x="269" y="130"/>
                    </a:lnTo>
                    <a:lnTo>
                      <a:pt x="301" y="124"/>
                    </a:lnTo>
                    <a:lnTo>
                      <a:pt x="304" y="124"/>
                    </a:lnTo>
                    <a:lnTo>
                      <a:pt x="297" y="117"/>
                    </a:lnTo>
                    <a:lnTo>
                      <a:pt x="269" y="111"/>
                    </a:lnTo>
                    <a:lnTo>
                      <a:pt x="244" y="102"/>
                    </a:lnTo>
                    <a:lnTo>
                      <a:pt x="234" y="98"/>
                    </a:lnTo>
                    <a:lnTo>
                      <a:pt x="225" y="98"/>
                    </a:lnTo>
                    <a:close/>
                    <a:moveTo>
                      <a:pt x="168" y="111"/>
                    </a:moveTo>
                    <a:lnTo>
                      <a:pt x="168" y="111"/>
                    </a:lnTo>
                    <a:lnTo>
                      <a:pt x="155" y="108"/>
                    </a:lnTo>
                    <a:lnTo>
                      <a:pt x="117" y="114"/>
                    </a:lnTo>
                    <a:lnTo>
                      <a:pt x="114" y="117"/>
                    </a:lnTo>
                    <a:lnTo>
                      <a:pt x="111" y="117"/>
                    </a:lnTo>
                    <a:lnTo>
                      <a:pt x="117" y="121"/>
                    </a:lnTo>
                    <a:lnTo>
                      <a:pt x="168" y="140"/>
                    </a:lnTo>
                    <a:lnTo>
                      <a:pt x="171" y="140"/>
                    </a:lnTo>
                    <a:lnTo>
                      <a:pt x="180" y="143"/>
                    </a:lnTo>
                    <a:lnTo>
                      <a:pt x="193" y="143"/>
                    </a:lnTo>
                    <a:lnTo>
                      <a:pt x="218" y="140"/>
                    </a:lnTo>
                    <a:lnTo>
                      <a:pt x="231" y="136"/>
                    </a:lnTo>
                    <a:lnTo>
                      <a:pt x="234" y="136"/>
                    </a:lnTo>
                    <a:lnTo>
                      <a:pt x="234" y="133"/>
                    </a:lnTo>
                    <a:lnTo>
                      <a:pt x="228" y="130"/>
                    </a:lnTo>
                    <a:lnTo>
                      <a:pt x="218" y="127"/>
                    </a:lnTo>
                    <a:lnTo>
                      <a:pt x="177" y="111"/>
                    </a:lnTo>
                    <a:lnTo>
                      <a:pt x="168" y="111"/>
                    </a:lnTo>
                    <a:close/>
                    <a:moveTo>
                      <a:pt x="158" y="143"/>
                    </a:moveTo>
                    <a:lnTo>
                      <a:pt x="117" y="127"/>
                    </a:lnTo>
                    <a:lnTo>
                      <a:pt x="104" y="124"/>
                    </a:lnTo>
                    <a:lnTo>
                      <a:pt x="95" y="121"/>
                    </a:lnTo>
                    <a:lnTo>
                      <a:pt x="82" y="121"/>
                    </a:lnTo>
                    <a:lnTo>
                      <a:pt x="63" y="124"/>
                    </a:lnTo>
                    <a:lnTo>
                      <a:pt x="41" y="127"/>
                    </a:lnTo>
                    <a:lnTo>
                      <a:pt x="38" y="130"/>
                    </a:lnTo>
                    <a:lnTo>
                      <a:pt x="44" y="133"/>
                    </a:lnTo>
                    <a:lnTo>
                      <a:pt x="66" y="143"/>
                    </a:lnTo>
                    <a:lnTo>
                      <a:pt x="98" y="152"/>
                    </a:lnTo>
                    <a:lnTo>
                      <a:pt x="117" y="155"/>
                    </a:lnTo>
                    <a:lnTo>
                      <a:pt x="120" y="155"/>
                    </a:lnTo>
                    <a:lnTo>
                      <a:pt x="161" y="149"/>
                    </a:lnTo>
                    <a:lnTo>
                      <a:pt x="165" y="149"/>
                    </a:lnTo>
                    <a:lnTo>
                      <a:pt x="165" y="146"/>
                    </a:lnTo>
                    <a:lnTo>
                      <a:pt x="158" y="143"/>
                    </a:lnTo>
                    <a:close/>
                    <a:moveTo>
                      <a:pt x="278" y="177"/>
                    </a:moveTo>
                    <a:lnTo>
                      <a:pt x="278" y="177"/>
                    </a:lnTo>
                    <a:lnTo>
                      <a:pt x="282" y="177"/>
                    </a:lnTo>
                    <a:lnTo>
                      <a:pt x="282" y="174"/>
                    </a:lnTo>
                    <a:lnTo>
                      <a:pt x="275" y="171"/>
                    </a:lnTo>
                    <a:lnTo>
                      <a:pt x="269" y="168"/>
                    </a:lnTo>
                    <a:lnTo>
                      <a:pt x="222" y="152"/>
                    </a:lnTo>
                    <a:lnTo>
                      <a:pt x="218" y="152"/>
                    </a:lnTo>
                    <a:lnTo>
                      <a:pt x="209" y="149"/>
                    </a:lnTo>
                    <a:lnTo>
                      <a:pt x="199" y="149"/>
                    </a:lnTo>
                    <a:lnTo>
                      <a:pt x="168" y="155"/>
                    </a:lnTo>
                    <a:lnTo>
                      <a:pt x="133" y="162"/>
                    </a:lnTo>
                    <a:lnTo>
                      <a:pt x="130" y="162"/>
                    </a:lnTo>
                    <a:lnTo>
                      <a:pt x="130" y="165"/>
                    </a:lnTo>
                    <a:lnTo>
                      <a:pt x="136" y="168"/>
                    </a:lnTo>
                    <a:lnTo>
                      <a:pt x="168" y="181"/>
                    </a:lnTo>
                    <a:lnTo>
                      <a:pt x="190" y="187"/>
                    </a:lnTo>
                    <a:lnTo>
                      <a:pt x="203" y="190"/>
                    </a:lnTo>
                    <a:lnTo>
                      <a:pt x="212" y="190"/>
                    </a:lnTo>
                    <a:lnTo>
                      <a:pt x="218" y="190"/>
                    </a:lnTo>
                    <a:lnTo>
                      <a:pt x="269" y="181"/>
                    </a:lnTo>
                    <a:lnTo>
                      <a:pt x="278" y="177"/>
                    </a:lnTo>
                    <a:close/>
                    <a:moveTo>
                      <a:pt x="269" y="165"/>
                    </a:moveTo>
                    <a:lnTo>
                      <a:pt x="285" y="168"/>
                    </a:lnTo>
                    <a:lnTo>
                      <a:pt x="297" y="171"/>
                    </a:lnTo>
                    <a:lnTo>
                      <a:pt x="307" y="171"/>
                    </a:lnTo>
                    <a:lnTo>
                      <a:pt x="323" y="168"/>
                    </a:lnTo>
                    <a:lnTo>
                      <a:pt x="345" y="165"/>
                    </a:lnTo>
                    <a:lnTo>
                      <a:pt x="348" y="165"/>
                    </a:lnTo>
                    <a:lnTo>
                      <a:pt x="348" y="162"/>
                    </a:lnTo>
                    <a:lnTo>
                      <a:pt x="342" y="159"/>
                    </a:lnTo>
                    <a:lnTo>
                      <a:pt x="323" y="152"/>
                    </a:lnTo>
                    <a:lnTo>
                      <a:pt x="288" y="140"/>
                    </a:lnTo>
                    <a:lnTo>
                      <a:pt x="269" y="136"/>
                    </a:lnTo>
                    <a:lnTo>
                      <a:pt x="266" y="136"/>
                    </a:lnTo>
                    <a:lnTo>
                      <a:pt x="228" y="143"/>
                    </a:lnTo>
                    <a:lnTo>
                      <a:pt x="225" y="146"/>
                    </a:lnTo>
                    <a:lnTo>
                      <a:pt x="231" y="149"/>
                    </a:lnTo>
                    <a:lnTo>
                      <a:pt x="269" y="165"/>
                    </a:lnTo>
                    <a:close/>
                    <a:moveTo>
                      <a:pt x="354" y="127"/>
                    </a:moveTo>
                    <a:lnTo>
                      <a:pt x="354" y="127"/>
                    </a:lnTo>
                    <a:lnTo>
                      <a:pt x="345" y="124"/>
                    </a:lnTo>
                    <a:lnTo>
                      <a:pt x="332" y="124"/>
                    </a:lnTo>
                    <a:lnTo>
                      <a:pt x="323" y="127"/>
                    </a:lnTo>
                    <a:lnTo>
                      <a:pt x="294" y="133"/>
                    </a:lnTo>
                    <a:lnTo>
                      <a:pt x="291" y="133"/>
                    </a:lnTo>
                    <a:lnTo>
                      <a:pt x="297" y="136"/>
                    </a:lnTo>
                    <a:lnTo>
                      <a:pt x="323" y="146"/>
                    </a:lnTo>
                    <a:lnTo>
                      <a:pt x="351" y="155"/>
                    </a:lnTo>
                    <a:lnTo>
                      <a:pt x="364" y="159"/>
                    </a:lnTo>
                    <a:lnTo>
                      <a:pt x="373" y="159"/>
                    </a:lnTo>
                    <a:lnTo>
                      <a:pt x="411" y="152"/>
                    </a:lnTo>
                    <a:lnTo>
                      <a:pt x="415" y="152"/>
                    </a:lnTo>
                    <a:lnTo>
                      <a:pt x="415" y="149"/>
                    </a:lnTo>
                    <a:lnTo>
                      <a:pt x="408" y="146"/>
                    </a:lnTo>
                    <a:lnTo>
                      <a:pt x="373" y="133"/>
                    </a:lnTo>
                    <a:lnTo>
                      <a:pt x="354" y="127"/>
                    </a:lnTo>
                    <a:close/>
                    <a:moveTo>
                      <a:pt x="424" y="146"/>
                    </a:moveTo>
                    <a:lnTo>
                      <a:pt x="424" y="146"/>
                    </a:lnTo>
                    <a:lnTo>
                      <a:pt x="440" y="146"/>
                    </a:lnTo>
                    <a:lnTo>
                      <a:pt x="475" y="140"/>
                    </a:lnTo>
                    <a:lnTo>
                      <a:pt x="478" y="140"/>
                    </a:lnTo>
                    <a:lnTo>
                      <a:pt x="475" y="136"/>
                    </a:lnTo>
                    <a:lnTo>
                      <a:pt x="471" y="133"/>
                    </a:lnTo>
                    <a:lnTo>
                      <a:pt x="424" y="117"/>
                    </a:lnTo>
                    <a:lnTo>
                      <a:pt x="418" y="117"/>
                    </a:lnTo>
                    <a:lnTo>
                      <a:pt x="408" y="114"/>
                    </a:lnTo>
                    <a:lnTo>
                      <a:pt x="399" y="114"/>
                    </a:lnTo>
                    <a:lnTo>
                      <a:pt x="373" y="117"/>
                    </a:lnTo>
                    <a:lnTo>
                      <a:pt x="361" y="121"/>
                    </a:lnTo>
                    <a:lnTo>
                      <a:pt x="358" y="121"/>
                    </a:lnTo>
                    <a:lnTo>
                      <a:pt x="358" y="124"/>
                    </a:lnTo>
                    <a:lnTo>
                      <a:pt x="364" y="127"/>
                    </a:lnTo>
                    <a:lnTo>
                      <a:pt x="373" y="130"/>
                    </a:lnTo>
                    <a:lnTo>
                      <a:pt x="418" y="146"/>
                    </a:lnTo>
                    <a:lnTo>
                      <a:pt x="424" y="146"/>
                    </a:lnTo>
                    <a:close/>
                    <a:moveTo>
                      <a:pt x="503" y="136"/>
                    </a:moveTo>
                    <a:lnTo>
                      <a:pt x="525" y="130"/>
                    </a:lnTo>
                    <a:lnTo>
                      <a:pt x="538" y="130"/>
                    </a:lnTo>
                    <a:lnTo>
                      <a:pt x="541" y="127"/>
                    </a:lnTo>
                    <a:lnTo>
                      <a:pt x="532" y="124"/>
                    </a:lnTo>
                    <a:lnTo>
                      <a:pt x="525" y="121"/>
                    </a:lnTo>
                    <a:lnTo>
                      <a:pt x="481" y="105"/>
                    </a:lnTo>
                    <a:lnTo>
                      <a:pt x="475" y="105"/>
                    </a:lnTo>
                    <a:lnTo>
                      <a:pt x="459" y="102"/>
                    </a:lnTo>
                    <a:lnTo>
                      <a:pt x="424" y="108"/>
                    </a:lnTo>
                    <a:lnTo>
                      <a:pt x="421" y="111"/>
                    </a:lnTo>
                    <a:lnTo>
                      <a:pt x="424" y="111"/>
                    </a:lnTo>
                    <a:lnTo>
                      <a:pt x="427" y="114"/>
                    </a:lnTo>
                    <a:lnTo>
                      <a:pt x="475" y="130"/>
                    </a:lnTo>
                    <a:lnTo>
                      <a:pt x="481" y="133"/>
                    </a:lnTo>
                    <a:lnTo>
                      <a:pt x="494" y="136"/>
                    </a:lnTo>
                    <a:lnTo>
                      <a:pt x="503" y="136"/>
                    </a:lnTo>
                    <a:close/>
                    <a:moveTo>
                      <a:pt x="563" y="124"/>
                    </a:moveTo>
                    <a:lnTo>
                      <a:pt x="579" y="121"/>
                    </a:lnTo>
                    <a:lnTo>
                      <a:pt x="595" y="117"/>
                    </a:lnTo>
                    <a:lnTo>
                      <a:pt x="598" y="117"/>
                    </a:lnTo>
                    <a:lnTo>
                      <a:pt x="598" y="114"/>
                    </a:lnTo>
                    <a:lnTo>
                      <a:pt x="592" y="111"/>
                    </a:lnTo>
                    <a:lnTo>
                      <a:pt x="579" y="108"/>
                    </a:lnTo>
                    <a:lnTo>
                      <a:pt x="541" y="95"/>
                    </a:lnTo>
                    <a:lnTo>
                      <a:pt x="525" y="92"/>
                    </a:lnTo>
                    <a:lnTo>
                      <a:pt x="519" y="92"/>
                    </a:lnTo>
                    <a:lnTo>
                      <a:pt x="484" y="98"/>
                    </a:lnTo>
                    <a:lnTo>
                      <a:pt x="484" y="102"/>
                    </a:lnTo>
                    <a:lnTo>
                      <a:pt x="490" y="105"/>
                    </a:lnTo>
                    <a:lnTo>
                      <a:pt x="525" y="117"/>
                    </a:lnTo>
                    <a:lnTo>
                      <a:pt x="541" y="121"/>
                    </a:lnTo>
                    <a:lnTo>
                      <a:pt x="554" y="124"/>
                    </a:lnTo>
                    <a:lnTo>
                      <a:pt x="563" y="124"/>
                    </a:lnTo>
                    <a:close/>
                    <a:moveTo>
                      <a:pt x="620" y="114"/>
                    </a:moveTo>
                    <a:lnTo>
                      <a:pt x="630" y="111"/>
                    </a:lnTo>
                    <a:lnTo>
                      <a:pt x="652" y="108"/>
                    </a:lnTo>
                    <a:lnTo>
                      <a:pt x="655" y="105"/>
                    </a:lnTo>
                    <a:lnTo>
                      <a:pt x="649" y="102"/>
                    </a:lnTo>
                    <a:lnTo>
                      <a:pt x="630" y="95"/>
                    </a:lnTo>
                    <a:lnTo>
                      <a:pt x="598" y="86"/>
                    </a:lnTo>
                    <a:lnTo>
                      <a:pt x="585" y="83"/>
                    </a:lnTo>
                    <a:lnTo>
                      <a:pt x="576" y="83"/>
                    </a:lnTo>
                    <a:lnTo>
                      <a:pt x="544" y="89"/>
                    </a:lnTo>
                    <a:lnTo>
                      <a:pt x="541" y="89"/>
                    </a:lnTo>
                    <a:lnTo>
                      <a:pt x="547" y="92"/>
                    </a:lnTo>
                    <a:lnTo>
                      <a:pt x="579" y="102"/>
                    </a:lnTo>
                    <a:lnTo>
                      <a:pt x="601" y="111"/>
                    </a:lnTo>
                    <a:lnTo>
                      <a:pt x="611" y="114"/>
                    </a:lnTo>
                    <a:lnTo>
                      <a:pt x="620" y="114"/>
                    </a:lnTo>
                    <a:close/>
                    <a:moveTo>
                      <a:pt x="677" y="102"/>
                    </a:moveTo>
                    <a:lnTo>
                      <a:pt x="680" y="102"/>
                    </a:lnTo>
                    <a:lnTo>
                      <a:pt x="709" y="95"/>
                    </a:lnTo>
                    <a:lnTo>
                      <a:pt x="702" y="92"/>
                    </a:lnTo>
                    <a:lnTo>
                      <a:pt x="680" y="83"/>
                    </a:lnTo>
                    <a:lnTo>
                      <a:pt x="652" y="76"/>
                    </a:lnTo>
                    <a:lnTo>
                      <a:pt x="642" y="73"/>
                    </a:lnTo>
                    <a:lnTo>
                      <a:pt x="633" y="73"/>
                    </a:lnTo>
                    <a:lnTo>
                      <a:pt x="630" y="73"/>
                    </a:lnTo>
                    <a:lnTo>
                      <a:pt x="601" y="79"/>
                    </a:lnTo>
                    <a:lnTo>
                      <a:pt x="598" y="79"/>
                    </a:lnTo>
                    <a:lnTo>
                      <a:pt x="604" y="83"/>
                    </a:lnTo>
                    <a:lnTo>
                      <a:pt x="630" y="92"/>
                    </a:lnTo>
                    <a:lnTo>
                      <a:pt x="658" y="98"/>
                    </a:lnTo>
                    <a:lnTo>
                      <a:pt x="668" y="102"/>
                    </a:lnTo>
                    <a:lnTo>
                      <a:pt x="677" y="102"/>
                    </a:lnTo>
                    <a:close/>
                    <a:moveTo>
                      <a:pt x="731" y="92"/>
                    </a:moveTo>
                    <a:lnTo>
                      <a:pt x="731" y="92"/>
                    </a:lnTo>
                    <a:lnTo>
                      <a:pt x="763" y="86"/>
                    </a:lnTo>
                    <a:lnTo>
                      <a:pt x="756" y="83"/>
                    </a:lnTo>
                    <a:lnTo>
                      <a:pt x="731" y="73"/>
                    </a:lnTo>
                    <a:lnTo>
                      <a:pt x="706" y="67"/>
                    </a:lnTo>
                    <a:lnTo>
                      <a:pt x="687" y="64"/>
                    </a:lnTo>
                    <a:lnTo>
                      <a:pt x="680" y="64"/>
                    </a:lnTo>
                    <a:lnTo>
                      <a:pt x="655" y="67"/>
                    </a:lnTo>
                    <a:lnTo>
                      <a:pt x="655" y="70"/>
                    </a:lnTo>
                    <a:lnTo>
                      <a:pt x="661" y="73"/>
                    </a:lnTo>
                    <a:lnTo>
                      <a:pt x="680" y="79"/>
                    </a:lnTo>
                    <a:lnTo>
                      <a:pt x="712" y="89"/>
                    </a:lnTo>
                    <a:lnTo>
                      <a:pt x="721" y="92"/>
                    </a:lnTo>
                    <a:lnTo>
                      <a:pt x="731" y="92"/>
                    </a:lnTo>
                    <a:close/>
                    <a:moveTo>
                      <a:pt x="782" y="83"/>
                    </a:moveTo>
                    <a:lnTo>
                      <a:pt x="782" y="83"/>
                    </a:lnTo>
                    <a:lnTo>
                      <a:pt x="785" y="83"/>
                    </a:lnTo>
                    <a:lnTo>
                      <a:pt x="813" y="76"/>
                    </a:lnTo>
                    <a:lnTo>
                      <a:pt x="807" y="73"/>
                    </a:lnTo>
                    <a:lnTo>
                      <a:pt x="782" y="64"/>
                    </a:lnTo>
                    <a:lnTo>
                      <a:pt x="756" y="57"/>
                    </a:lnTo>
                    <a:lnTo>
                      <a:pt x="737" y="54"/>
                    </a:lnTo>
                    <a:lnTo>
                      <a:pt x="731" y="54"/>
                    </a:lnTo>
                    <a:lnTo>
                      <a:pt x="709" y="60"/>
                    </a:lnTo>
                    <a:lnTo>
                      <a:pt x="706" y="60"/>
                    </a:lnTo>
                    <a:lnTo>
                      <a:pt x="709" y="60"/>
                    </a:lnTo>
                    <a:lnTo>
                      <a:pt x="715" y="64"/>
                    </a:lnTo>
                    <a:lnTo>
                      <a:pt x="731" y="70"/>
                    </a:lnTo>
                    <a:lnTo>
                      <a:pt x="763" y="79"/>
                    </a:lnTo>
                    <a:lnTo>
                      <a:pt x="782" y="83"/>
                    </a:lnTo>
                    <a:close/>
                    <a:moveTo>
                      <a:pt x="832" y="73"/>
                    </a:moveTo>
                    <a:lnTo>
                      <a:pt x="832" y="73"/>
                    </a:lnTo>
                    <a:lnTo>
                      <a:pt x="861" y="67"/>
                    </a:lnTo>
                    <a:lnTo>
                      <a:pt x="864" y="67"/>
                    </a:lnTo>
                    <a:lnTo>
                      <a:pt x="857" y="64"/>
                    </a:lnTo>
                    <a:lnTo>
                      <a:pt x="832" y="54"/>
                    </a:lnTo>
                    <a:lnTo>
                      <a:pt x="807" y="48"/>
                    </a:lnTo>
                    <a:lnTo>
                      <a:pt x="788" y="45"/>
                    </a:lnTo>
                    <a:lnTo>
                      <a:pt x="782" y="45"/>
                    </a:lnTo>
                    <a:lnTo>
                      <a:pt x="759" y="51"/>
                    </a:lnTo>
                    <a:lnTo>
                      <a:pt x="766" y="54"/>
                    </a:lnTo>
                    <a:lnTo>
                      <a:pt x="782" y="60"/>
                    </a:lnTo>
                    <a:lnTo>
                      <a:pt x="813" y="70"/>
                    </a:lnTo>
                    <a:lnTo>
                      <a:pt x="832" y="73"/>
                    </a:lnTo>
                    <a:close/>
                    <a:moveTo>
                      <a:pt x="813" y="45"/>
                    </a:moveTo>
                    <a:lnTo>
                      <a:pt x="832" y="51"/>
                    </a:lnTo>
                    <a:lnTo>
                      <a:pt x="864" y="60"/>
                    </a:lnTo>
                    <a:lnTo>
                      <a:pt x="883" y="64"/>
                    </a:lnTo>
                    <a:lnTo>
                      <a:pt x="886" y="64"/>
                    </a:lnTo>
                    <a:lnTo>
                      <a:pt x="908" y="57"/>
                    </a:lnTo>
                    <a:lnTo>
                      <a:pt x="911" y="57"/>
                    </a:lnTo>
                    <a:lnTo>
                      <a:pt x="905" y="54"/>
                    </a:lnTo>
                    <a:lnTo>
                      <a:pt x="886" y="48"/>
                    </a:lnTo>
                    <a:lnTo>
                      <a:pt x="854" y="38"/>
                    </a:lnTo>
                    <a:lnTo>
                      <a:pt x="838" y="35"/>
                    </a:lnTo>
                    <a:lnTo>
                      <a:pt x="832" y="38"/>
                    </a:lnTo>
                    <a:lnTo>
                      <a:pt x="810" y="41"/>
                    </a:lnTo>
                    <a:lnTo>
                      <a:pt x="807" y="41"/>
                    </a:lnTo>
                    <a:lnTo>
                      <a:pt x="807" y="45"/>
                    </a:lnTo>
                    <a:lnTo>
                      <a:pt x="813" y="45"/>
                    </a:lnTo>
                    <a:close/>
                    <a:moveTo>
                      <a:pt x="905" y="73"/>
                    </a:moveTo>
                    <a:lnTo>
                      <a:pt x="937" y="83"/>
                    </a:lnTo>
                    <a:lnTo>
                      <a:pt x="956" y="89"/>
                    </a:lnTo>
                    <a:lnTo>
                      <a:pt x="971" y="92"/>
                    </a:lnTo>
                    <a:lnTo>
                      <a:pt x="987" y="89"/>
                    </a:lnTo>
                    <a:lnTo>
                      <a:pt x="1000" y="86"/>
                    </a:lnTo>
                    <a:lnTo>
                      <a:pt x="994" y="83"/>
                    </a:lnTo>
                    <a:lnTo>
                      <a:pt x="987" y="79"/>
                    </a:lnTo>
                    <a:lnTo>
                      <a:pt x="943" y="67"/>
                    </a:lnTo>
                    <a:lnTo>
                      <a:pt x="937" y="64"/>
                    </a:lnTo>
                    <a:lnTo>
                      <a:pt x="924" y="64"/>
                    </a:lnTo>
                    <a:lnTo>
                      <a:pt x="899" y="70"/>
                    </a:lnTo>
                    <a:lnTo>
                      <a:pt x="895" y="70"/>
                    </a:lnTo>
                    <a:lnTo>
                      <a:pt x="905" y="73"/>
                    </a:lnTo>
                    <a:close/>
                    <a:moveTo>
                      <a:pt x="924" y="102"/>
                    </a:moveTo>
                    <a:lnTo>
                      <a:pt x="937" y="98"/>
                    </a:lnTo>
                    <a:lnTo>
                      <a:pt x="952" y="95"/>
                    </a:lnTo>
                    <a:lnTo>
                      <a:pt x="946" y="92"/>
                    </a:lnTo>
                    <a:lnTo>
                      <a:pt x="937" y="89"/>
                    </a:lnTo>
                    <a:lnTo>
                      <a:pt x="895" y="76"/>
                    </a:lnTo>
                    <a:lnTo>
                      <a:pt x="886" y="73"/>
                    </a:lnTo>
                    <a:lnTo>
                      <a:pt x="876" y="73"/>
                    </a:lnTo>
                    <a:lnTo>
                      <a:pt x="848" y="79"/>
                    </a:lnTo>
                    <a:lnTo>
                      <a:pt x="845" y="79"/>
                    </a:lnTo>
                    <a:lnTo>
                      <a:pt x="848" y="79"/>
                    </a:lnTo>
                    <a:lnTo>
                      <a:pt x="854" y="83"/>
                    </a:lnTo>
                    <a:lnTo>
                      <a:pt x="886" y="92"/>
                    </a:lnTo>
                    <a:lnTo>
                      <a:pt x="905" y="98"/>
                    </a:lnTo>
                    <a:lnTo>
                      <a:pt x="924" y="102"/>
                    </a:lnTo>
                    <a:close/>
                    <a:moveTo>
                      <a:pt x="873" y="111"/>
                    </a:moveTo>
                    <a:lnTo>
                      <a:pt x="886" y="111"/>
                    </a:lnTo>
                    <a:lnTo>
                      <a:pt x="902" y="108"/>
                    </a:lnTo>
                    <a:lnTo>
                      <a:pt x="902" y="105"/>
                    </a:lnTo>
                    <a:lnTo>
                      <a:pt x="895" y="102"/>
                    </a:lnTo>
                    <a:lnTo>
                      <a:pt x="886" y="98"/>
                    </a:lnTo>
                    <a:lnTo>
                      <a:pt x="845" y="86"/>
                    </a:lnTo>
                    <a:lnTo>
                      <a:pt x="835" y="83"/>
                    </a:lnTo>
                    <a:lnTo>
                      <a:pt x="826" y="83"/>
                    </a:lnTo>
                    <a:lnTo>
                      <a:pt x="797" y="89"/>
                    </a:lnTo>
                    <a:lnTo>
                      <a:pt x="794" y="89"/>
                    </a:lnTo>
                    <a:lnTo>
                      <a:pt x="801" y="92"/>
                    </a:lnTo>
                    <a:lnTo>
                      <a:pt x="835" y="105"/>
                    </a:lnTo>
                    <a:lnTo>
                      <a:pt x="854" y="111"/>
                    </a:lnTo>
                    <a:lnTo>
                      <a:pt x="864" y="111"/>
                    </a:lnTo>
                    <a:lnTo>
                      <a:pt x="873" y="111"/>
                    </a:lnTo>
                    <a:close/>
                    <a:moveTo>
                      <a:pt x="820" y="124"/>
                    </a:moveTo>
                    <a:lnTo>
                      <a:pt x="835" y="121"/>
                    </a:lnTo>
                    <a:lnTo>
                      <a:pt x="851" y="117"/>
                    </a:lnTo>
                    <a:lnTo>
                      <a:pt x="851" y="114"/>
                    </a:lnTo>
                    <a:lnTo>
                      <a:pt x="845" y="111"/>
                    </a:lnTo>
                    <a:lnTo>
                      <a:pt x="835" y="108"/>
                    </a:lnTo>
                    <a:lnTo>
                      <a:pt x="791" y="95"/>
                    </a:lnTo>
                    <a:lnTo>
                      <a:pt x="782" y="92"/>
                    </a:lnTo>
                    <a:lnTo>
                      <a:pt x="772" y="92"/>
                    </a:lnTo>
                    <a:lnTo>
                      <a:pt x="744" y="98"/>
                    </a:lnTo>
                    <a:lnTo>
                      <a:pt x="740" y="98"/>
                    </a:lnTo>
                    <a:lnTo>
                      <a:pt x="740" y="102"/>
                    </a:lnTo>
                    <a:lnTo>
                      <a:pt x="747" y="105"/>
                    </a:lnTo>
                    <a:lnTo>
                      <a:pt x="782" y="114"/>
                    </a:lnTo>
                    <a:lnTo>
                      <a:pt x="801" y="121"/>
                    </a:lnTo>
                    <a:lnTo>
                      <a:pt x="810" y="124"/>
                    </a:lnTo>
                    <a:lnTo>
                      <a:pt x="820" y="124"/>
                    </a:lnTo>
                    <a:close/>
                    <a:moveTo>
                      <a:pt x="766" y="133"/>
                    </a:moveTo>
                    <a:lnTo>
                      <a:pt x="782" y="130"/>
                    </a:lnTo>
                    <a:lnTo>
                      <a:pt x="797" y="127"/>
                    </a:lnTo>
                    <a:lnTo>
                      <a:pt x="791" y="124"/>
                    </a:lnTo>
                    <a:lnTo>
                      <a:pt x="782" y="121"/>
                    </a:lnTo>
                    <a:lnTo>
                      <a:pt x="737" y="105"/>
                    </a:lnTo>
                    <a:lnTo>
                      <a:pt x="731" y="105"/>
                    </a:lnTo>
                    <a:lnTo>
                      <a:pt x="718" y="102"/>
                    </a:lnTo>
                    <a:lnTo>
                      <a:pt x="687" y="108"/>
                    </a:lnTo>
                    <a:lnTo>
                      <a:pt x="687" y="111"/>
                    </a:lnTo>
                    <a:lnTo>
                      <a:pt x="693" y="114"/>
                    </a:lnTo>
                    <a:lnTo>
                      <a:pt x="731" y="127"/>
                    </a:lnTo>
                    <a:lnTo>
                      <a:pt x="744" y="133"/>
                    </a:lnTo>
                    <a:lnTo>
                      <a:pt x="756" y="133"/>
                    </a:lnTo>
                    <a:lnTo>
                      <a:pt x="766" y="133"/>
                    </a:lnTo>
                    <a:close/>
                    <a:moveTo>
                      <a:pt x="709" y="146"/>
                    </a:moveTo>
                    <a:lnTo>
                      <a:pt x="731" y="143"/>
                    </a:lnTo>
                    <a:lnTo>
                      <a:pt x="740" y="140"/>
                    </a:lnTo>
                    <a:lnTo>
                      <a:pt x="744" y="140"/>
                    </a:lnTo>
                    <a:lnTo>
                      <a:pt x="740" y="136"/>
                    </a:lnTo>
                    <a:lnTo>
                      <a:pt x="734" y="133"/>
                    </a:lnTo>
                    <a:lnTo>
                      <a:pt x="731" y="133"/>
                    </a:lnTo>
                    <a:lnTo>
                      <a:pt x="683" y="117"/>
                    </a:lnTo>
                    <a:lnTo>
                      <a:pt x="680" y="117"/>
                    </a:lnTo>
                    <a:lnTo>
                      <a:pt x="661" y="114"/>
                    </a:lnTo>
                    <a:lnTo>
                      <a:pt x="630" y="121"/>
                    </a:lnTo>
                    <a:lnTo>
                      <a:pt x="627" y="121"/>
                    </a:lnTo>
                    <a:lnTo>
                      <a:pt x="630" y="124"/>
                    </a:lnTo>
                    <a:lnTo>
                      <a:pt x="633" y="127"/>
                    </a:lnTo>
                    <a:lnTo>
                      <a:pt x="680" y="140"/>
                    </a:lnTo>
                    <a:lnTo>
                      <a:pt x="687" y="143"/>
                    </a:lnTo>
                    <a:lnTo>
                      <a:pt x="699" y="146"/>
                    </a:lnTo>
                    <a:lnTo>
                      <a:pt x="709" y="146"/>
                    </a:lnTo>
                    <a:close/>
                    <a:moveTo>
                      <a:pt x="630" y="155"/>
                    </a:moveTo>
                    <a:lnTo>
                      <a:pt x="630" y="155"/>
                    </a:lnTo>
                    <a:lnTo>
                      <a:pt x="639" y="159"/>
                    </a:lnTo>
                    <a:lnTo>
                      <a:pt x="649" y="159"/>
                    </a:lnTo>
                    <a:lnTo>
                      <a:pt x="680" y="152"/>
                    </a:lnTo>
                    <a:lnTo>
                      <a:pt x="683" y="152"/>
                    </a:lnTo>
                    <a:lnTo>
                      <a:pt x="683" y="149"/>
                    </a:lnTo>
                    <a:lnTo>
                      <a:pt x="680" y="146"/>
                    </a:lnTo>
                    <a:lnTo>
                      <a:pt x="677" y="146"/>
                    </a:lnTo>
                    <a:lnTo>
                      <a:pt x="630" y="130"/>
                    </a:lnTo>
                    <a:lnTo>
                      <a:pt x="623" y="127"/>
                    </a:lnTo>
                    <a:lnTo>
                      <a:pt x="614" y="124"/>
                    </a:lnTo>
                    <a:lnTo>
                      <a:pt x="604" y="124"/>
                    </a:lnTo>
                    <a:lnTo>
                      <a:pt x="579" y="130"/>
                    </a:lnTo>
                    <a:lnTo>
                      <a:pt x="570" y="130"/>
                    </a:lnTo>
                    <a:lnTo>
                      <a:pt x="566" y="133"/>
                    </a:lnTo>
                    <a:lnTo>
                      <a:pt x="573" y="136"/>
                    </a:lnTo>
                    <a:lnTo>
                      <a:pt x="579" y="140"/>
                    </a:lnTo>
                    <a:lnTo>
                      <a:pt x="630" y="155"/>
                    </a:lnTo>
                    <a:close/>
                    <a:moveTo>
                      <a:pt x="579" y="171"/>
                    </a:moveTo>
                    <a:lnTo>
                      <a:pt x="579" y="171"/>
                    </a:lnTo>
                    <a:lnTo>
                      <a:pt x="589" y="171"/>
                    </a:lnTo>
                    <a:lnTo>
                      <a:pt x="623" y="165"/>
                    </a:lnTo>
                    <a:lnTo>
                      <a:pt x="623" y="162"/>
                    </a:lnTo>
                    <a:lnTo>
                      <a:pt x="617" y="159"/>
                    </a:lnTo>
                    <a:lnTo>
                      <a:pt x="579" y="143"/>
                    </a:lnTo>
                    <a:lnTo>
                      <a:pt x="563" y="140"/>
                    </a:lnTo>
                    <a:lnTo>
                      <a:pt x="551" y="136"/>
                    </a:lnTo>
                    <a:lnTo>
                      <a:pt x="541" y="136"/>
                    </a:lnTo>
                    <a:lnTo>
                      <a:pt x="525" y="140"/>
                    </a:lnTo>
                    <a:lnTo>
                      <a:pt x="506" y="143"/>
                    </a:lnTo>
                    <a:lnTo>
                      <a:pt x="506" y="146"/>
                    </a:lnTo>
                    <a:lnTo>
                      <a:pt x="513" y="149"/>
                    </a:lnTo>
                    <a:lnTo>
                      <a:pt x="525" y="155"/>
                    </a:lnTo>
                    <a:lnTo>
                      <a:pt x="566" y="168"/>
                    </a:lnTo>
                    <a:lnTo>
                      <a:pt x="579" y="171"/>
                    </a:lnTo>
                    <a:close/>
                    <a:moveTo>
                      <a:pt x="525" y="184"/>
                    </a:moveTo>
                    <a:lnTo>
                      <a:pt x="528" y="184"/>
                    </a:lnTo>
                    <a:lnTo>
                      <a:pt x="560" y="177"/>
                    </a:lnTo>
                    <a:lnTo>
                      <a:pt x="563" y="174"/>
                    </a:lnTo>
                    <a:lnTo>
                      <a:pt x="554" y="171"/>
                    </a:lnTo>
                    <a:lnTo>
                      <a:pt x="525" y="162"/>
                    </a:lnTo>
                    <a:lnTo>
                      <a:pt x="500" y="152"/>
                    </a:lnTo>
                    <a:lnTo>
                      <a:pt x="490" y="149"/>
                    </a:lnTo>
                    <a:lnTo>
                      <a:pt x="478" y="149"/>
                    </a:lnTo>
                    <a:lnTo>
                      <a:pt x="475" y="149"/>
                    </a:lnTo>
                    <a:lnTo>
                      <a:pt x="443" y="155"/>
                    </a:lnTo>
                    <a:lnTo>
                      <a:pt x="440" y="155"/>
                    </a:lnTo>
                    <a:lnTo>
                      <a:pt x="440" y="159"/>
                    </a:lnTo>
                    <a:lnTo>
                      <a:pt x="446" y="162"/>
                    </a:lnTo>
                    <a:lnTo>
                      <a:pt x="475" y="171"/>
                    </a:lnTo>
                    <a:lnTo>
                      <a:pt x="503" y="181"/>
                    </a:lnTo>
                    <a:lnTo>
                      <a:pt x="513" y="184"/>
                    </a:lnTo>
                    <a:lnTo>
                      <a:pt x="525" y="184"/>
                    </a:lnTo>
                    <a:close/>
                    <a:moveTo>
                      <a:pt x="459" y="196"/>
                    </a:moveTo>
                    <a:lnTo>
                      <a:pt x="475" y="193"/>
                    </a:lnTo>
                    <a:lnTo>
                      <a:pt x="494" y="190"/>
                    </a:lnTo>
                    <a:lnTo>
                      <a:pt x="497" y="190"/>
                    </a:lnTo>
                    <a:lnTo>
                      <a:pt x="497" y="187"/>
                    </a:lnTo>
                    <a:lnTo>
                      <a:pt x="490" y="184"/>
                    </a:lnTo>
                    <a:lnTo>
                      <a:pt x="475" y="177"/>
                    </a:lnTo>
                    <a:lnTo>
                      <a:pt x="437" y="165"/>
                    </a:lnTo>
                    <a:lnTo>
                      <a:pt x="424" y="162"/>
                    </a:lnTo>
                    <a:lnTo>
                      <a:pt x="415" y="162"/>
                    </a:lnTo>
                    <a:lnTo>
                      <a:pt x="377" y="168"/>
                    </a:lnTo>
                    <a:lnTo>
                      <a:pt x="373" y="171"/>
                    </a:lnTo>
                    <a:lnTo>
                      <a:pt x="380" y="174"/>
                    </a:lnTo>
                    <a:lnTo>
                      <a:pt x="424" y="190"/>
                    </a:lnTo>
                    <a:lnTo>
                      <a:pt x="433" y="193"/>
                    </a:lnTo>
                    <a:lnTo>
                      <a:pt x="446" y="196"/>
                    </a:lnTo>
                    <a:lnTo>
                      <a:pt x="459" y="196"/>
                    </a:lnTo>
                    <a:close/>
                    <a:moveTo>
                      <a:pt x="323" y="193"/>
                    </a:moveTo>
                    <a:lnTo>
                      <a:pt x="364" y="209"/>
                    </a:lnTo>
                    <a:lnTo>
                      <a:pt x="373" y="212"/>
                    </a:lnTo>
                    <a:lnTo>
                      <a:pt x="389" y="212"/>
                    </a:lnTo>
                    <a:lnTo>
                      <a:pt x="424" y="203"/>
                    </a:lnTo>
                    <a:lnTo>
                      <a:pt x="427" y="203"/>
                    </a:lnTo>
                    <a:lnTo>
                      <a:pt x="430" y="200"/>
                    </a:lnTo>
                    <a:lnTo>
                      <a:pt x="424" y="196"/>
                    </a:lnTo>
                    <a:lnTo>
                      <a:pt x="373" y="181"/>
                    </a:lnTo>
                    <a:lnTo>
                      <a:pt x="367" y="177"/>
                    </a:lnTo>
                    <a:lnTo>
                      <a:pt x="354" y="174"/>
                    </a:lnTo>
                    <a:lnTo>
                      <a:pt x="345" y="174"/>
                    </a:lnTo>
                    <a:lnTo>
                      <a:pt x="323" y="177"/>
                    </a:lnTo>
                    <a:lnTo>
                      <a:pt x="304" y="181"/>
                    </a:lnTo>
                    <a:lnTo>
                      <a:pt x="304" y="184"/>
                    </a:lnTo>
                    <a:lnTo>
                      <a:pt x="301" y="184"/>
                    </a:lnTo>
                    <a:lnTo>
                      <a:pt x="310" y="190"/>
                    </a:lnTo>
                    <a:lnTo>
                      <a:pt x="323" y="193"/>
                    </a:lnTo>
                    <a:close/>
                    <a:moveTo>
                      <a:pt x="351" y="212"/>
                    </a:moveTo>
                    <a:lnTo>
                      <a:pt x="323" y="200"/>
                    </a:lnTo>
                    <a:lnTo>
                      <a:pt x="297" y="190"/>
                    </a:lnTo>
                    <a:lnTo>
                      <a:pt x="285" y="187"/>
                    </a:lnTo>
                    <a:lnTo>
                      <a:pt x="272" y="187"/>
                    </a:lnTo>
                    <a:lnTo>
                      <a:pt x="269" y="190"/>
                    </a:lnTo>
                    <a:lnTo>
                      <a:pt x="231" y="196"/>
                    </a:lnTo>
                    <a:lnTo>
                      <a:pt x="228" y="196"/>
                    </a:lnTo>
                    <a:lnTo>
                      <a:pt x="228" y="200"/>
                    </a:lnTo>
                    <a:lnTo>
                      <a:pt x="234" y="203"/>
                    </a:lnTo>
                    <a:lnTo>
                      <a:pt x="272" y="215"/>
                    </a:lnTo>
                    <a:lnTo>
                      <a:pt x="291" y="225"/>
                    </a:lnTo>
                    <a:lnTo>
                      <a:pt x="304" y="225"/>
                    </a:lnTo>
                    <a:lnTo>
                      <a:pt x="316" y="225"/>
                    </a:lnTo>
                    <a:lnTo>
                      <a:pt x="323" y="225"/>
                    </a:lnTo>
                    <a:lnTo>
                      <a:pt x="358" y="219"/>
                    </a:lnTo>
                    <a:lnTo>
                      <a:pt x="358" y="215"/>
                    </a:lnTo>
                    <a:lnTo>
                      <a:pt x="361" y="215"/>
                    </a:lnTo>
                    <a:lnTo>
                      <a:pt x="351" y="212"/>
                    </a:lnTo>
                    <a:close/>
                    <a:moveTo>
                      <a:pt x="1092" y="111"/>
                    </a:moveTo>
                    <a:lnTo>
                      <a:pt x="1092" y="111"/>
                    </a:lnTo>
                    <a:lnTo>
                      <a:pt x="1085" y="108"/>
                    </a:lnTo>
                    <a:lnTo>
                      <a:pt x="1038" y="95"/>
                    </a:lnTo>
                    <a:lnTo>
                      <a:pt x="1035" y="92"/>
                    </a:lnTo>
                    <a:lnTo>
                      <a:pt x="1016" y="92"/>
                    </a:lnTo>
                    <a:lnTo>
                      <a:pt x="987" y="95"/>
                    </a:lnTo>
                    <a:lnTo>
                      <a:pt x="987" y="98"/>
                    </a:lnTo>
                    <a:lnTo>
                      <a:pt x="994" y="102"/>
                    </a:lnTo>
                    <a:lnTo>
                      <a:pt x="1038" y="114"/>
                    </a:lnTo>
                    <a:lnTo>
                      <a:pt x="1047" y="117"/>
                    </a:lnTo>
                    <a:lnTo>
                      <a:pt x="1066" y="121"/>
                    </a:lnTo>
                    <a:lnTo>
                      <a:pt x="1092" y="114"/>
                    </a:lnTo>
                    <a:lnTo>
                      <a:pt x="1092" y="111"/>
                    </a:lnTo>
                    <a:close/>
                    <a:moveTo>
                      <a:pt x="1038" y="121"/>
                    </a:moveTo>
                    <a:lnTo>
                      <a:pt x="1038" y="121"/>
                    </a:lnTo>
                    <a:lnTo>
                      <a:pt x="987" y="105"/>
                    </a:lnTo>
                    <a:lnTo>
                      <a:pt x="968" y="102"/>
                    </a:lnTo>
                    <a:lnTo>
                      <a:pt x="940" y="108"/>
                    </a:lnTo>
                    <a:lnTo>
                      <a:pt x="937" y="108"/>
                    </a:lnTo>
                    <a:lnTo>
                      <a:pt x="940" y="108"/>
                    </a:lnTo>
                    <a:lnTo>
                      <a:pt x="946" y="111"/>
                    </a:lnTo>
                    <a:lnTo>
                      <a:pt x="987" y="127"/>
                    </a:lnTo>
                    <a:lnTo>
                      <a:pt x="997" y="127"/>
                    </a:lnTo>
                    <a:lnTo>
                      <a:pt x="1009" y="130"/>
                    </a:lnTo>
                    <a:lnTo>
                      <a:pt x="1016" y="130"/>
                    </a:lnTo>
                    <a:lnTo>
                      <a:pt x="1038" y="127"/>
                    </a:lnTo>
                    <a:lnTo>
                      <a:pt x="1044" y="124"/>
                    </a:lnTo>
                    <a:lnTo>
                      <a:pt x="1038" y="121"/>
                    </a:lnTo>
                    <a:close/>
                    <a:moveTo>
                      <a:pt x="990" y="130"/>
                    </a:moveTo>
                    <a:lnTo>
                      <a:pt x="987" y="130"/>
                    </a:lnTo>
                    <a:lnTo>
                      <a:pt x="937" y="114"/>
                    </a:lnTo>
                    <a:lnTo>
                      <a:pt x="918" y="111"/>
                    </a:lnTo>
                    <a:lnTo>
                      <a:pt x="889" y="117"/>
                    </a:lnTo>
                    <a:lnTo>
                      <a:pt x="886" y="117"/>
                    </a:lnTo>
                    <a:lnTo>
                      <a:pt x="886" y="121"/>
                    </a:lnTo>
                    <a:lnTo>
                      <a:pt x="895" y="124"/>
                    </a:lnTo>
                    <a:lnTo>
                      <a:pt x="937" y="136"/>
                    </a:lnTo>
                    <a:lnTo>
                      <a:pt x="946" y="140"/>
                    </a:lnTo>
                    <a:lnTo>
                      <a:pt x="959" y="143"/>
                    </a:lnTo>
                    <a:lnTo>
                      <a:pt x="968" y="143"/>
                    </a:lnTo>
                    <a:lnTo>
                      <a:pt x="987" y="136"/>
                    </a:lnTo>
                    <a:lnTo>
                      <a:pt x="997" y="136"/>
                    </a:lnTo>
                    <a:lnTo>
                      <a:pt x="997" y="133"/>
                    </a:lnTo>
                    <a:lnTo>
                      <a:pt x="990" y="130"/>
                    </a:lnTo>
                    <a:close/>
                    <a:moveTo>
                      <a:pt x="592" y="219"/>
                    </a:moveTo>
                    <a:lnTo>
                      <a:pt x="579" y="212"/>
                    </a:lnTo>
                    <a:lnTo>
                      <a:pt x="535" y="200"/>
                    </a:lnTo>
                    <a:lnTo>
                      <a:pt x="528" y="196"/>
                    </a:lnTo>
                    <a:lnTo>
                      <a:pt x="513" y="196"/>
                    </a:lnTo>
                    <a:lnTo>
                      <a:pt x="475" y="203"/>
                    </a:lnTo>
                    <a:lnTo>
                      <a:pt x="471" y="206"/>
                    </a:lnTo>
                    <a:lnTo>
                      <a:pt x="475" y="209"/>
                    </a:lnTo>
                    <a:lnTo>
                      <a:pt x="478" y="209"/>
                    </a:lnTo>
                    <a:lnTo>
                      <a:pt x="528" y="228"/>
                    </a:lnTo>
                    <a:lnTo>
                      <a:pt x="538" y="231"/>
                    </a:lnTo>
                    <a:lnTo>
                      <a:pt x="547" y="231"/>
                    </a:lnTo>
                    <a:lnTo>
                      <a:pt x="560" y="231"/>
                    </a:lnTo>
                    <a:lnTo>
                      <a:pt x="579" y="228"/>
                    </a:lnTo>
                    <a:lnTo>
                      <a:pt x="595" y="225"/>
                    </a:lnTo>
                    <a:lnTo>
                      <a:pt x="598" y="225"/>
                    </a:lnTo>
                    <a:lnTo>
                      <a:pt x="598" y="222"/>
                    </a:lnTo>
                    <a:lnTo>
                      <a:pt x="592" y="219"/>
                    </a:lnTo>
                    <a:close/>
                    <a:moveTo>
                      <a:pt x="528" y="234"/>
                    </a:moveTo>
                    <a:lnTo>
                      <a:pt x="528" y="234"/>
                    </a:lnTo>
                    <a:lnTo>
                      <a:pt x="525" y="231"/>
                    </a:lnTo>
                    <a:lnTo>
                      <a:pt x="475" y="215"/>
                    </a:lnTo>
                    <a:lnTo>
                      <a:pt x="468" y="212"/>
                    </a:lnTo>
                    <a:lnTo>
                      <a:pt x="456" y="209"/>
                    </a:lnTo>
                    <a:lnTo>
                      <a:pt x="443" y="209"/>
                    </a:lnTo>
                    <a:lnTo>
                      <a:pt x="424" y="212"/>
                    </a:lnTo>
                    <a:lnTo>
                      <a:pt x="405" y="219"/>
                    </a:lnTo>
                    <a:lnTo>
                      <a:pt x="402" y="219"/>
                    </a:lnTo>
                    <a:lnTo>
                      <a:pt x="402" y="222"/>
                    </a:lnTo>
                    <a:lnTo>
                      <a:pt x="408" y="225"/>
                    </a:lnTo>
                    <a:lnTo>
                      <a:pt x="424" y="231"/>
                    </a:lnTo>
                    <a:lnTo>
                      <a:pt x="468" y="244"/>
                    </a:lnTo>
                    <a:lnTo>
                      <a:pt x="475" y="247"/>
                    </a:lnTo>
                    <a:lnTo>
                      <a:pt x="490" y="247"/>
                    </a:lnTo>
                    <a:lnTo>
                      <a:pt x="528" y="241"/>
                    </a:lnTo>
                    <a:lnTo>
                      <a:pt x="532" y="238"/>
                    </a:lnTo>
                    <a:lnTo>
                      <a:pt x="528" y="234"/>
                    </a:lnTo>
                    <a:close/>
                    <a:moveTo>
                      <a:pt x="456" y="247"/>
                    </a:moveTo>
                    <a:lnTo>
                      <a:pt x="424" y="238"/>
                    </a:lnTo>
                    <a:lnTo>
                      <a:pt x="399" y="228"/>
                    </a:lnTo>
                    <a:lnTo>
                      <a:pt x="386" y="225"/>
                    </a:lnTo>
                    <a:lnTo>
                      <a:pt x="373" y="225"/>
                    </a:lnTo>
                    <a:lnTo>
                      <a:pt x="332" y="231"/>
                    </a:lnTo>
                    <a:lnTo>
                      <a:pt x="329" y="234"/>
                    </a:lnTo>
                    <a:lnTo>
                      <a:pt x="339" y="241"/>
                    </a:lnTo>
                    <a:lnTo>
                      <a:pt x="373" y="253"/>
                    </a:lnTo>
                    <a:lnTo>
                      <a:pt x="396" y="260"/>
                    </a:lnTo>
                    <a:lnTo>
                      <a:pt x="408" y="263"/>
                    </a:lnTo>
                    <a:lnTo>
                      <a:pt x="421" y="263"/>
                    </a:lnTo>
                    <a:lnTo>
                      <a:pt x="424" y="263"/>
                    </a:lnTo>
                    <a:lnTo>
                      <a:pt x="459" y="253"/>
                    </a:lnTo>
                    <a:lnTo>
                      <a:pt x="462" y="253"/>
                    </a:lnTo>
                    <a:lnTo>
                      <a:pt x="456" y="247"/>
                    </a:lnTo>
                    <a:close/>
                    <a:moveTo>
                      <a:pt x="943" y="140"/>
                    </a:moveTo>
                    <a:lnTo>
                      <a:pt x="937" y="140"/>
                    </a:lnTo>
                    <a:lnTo>
                      <a:pt x="889" y="124"/>
                    </a:lnTo>
                    <a:lnTo>
                      <a:pt x="886" y="124"/>
                    </a:lnTo>
                    <a:lnTo>
                      <a:pt x="870" y="121"/>
                    </a:lnTo>
                    <a:lnTo>
                      <a:pt x="835" y="130"/>
                    </a:lnTo>
                    <a:lnTo>
                      <a:pt x="782" y="140"/>
                    </a:lnTo>
                    <a:lnTo>
                      <a:pt x="731" y="149"/>
                    </a:lnTo>
                    <a:lnTo>
                      <a:pt x="680" y="162"/>
                    </a:lnTo>
                    <a:lnTo>
                      <a:pt x="630" y="171"/>
                    </a:lnTo>
                    <a:lnTo>
                      <a:pt x="579" y="181"/>
                    </a:lnTo>
                    <a:lnTo>
                      <a:pt x="535" y="190"/>
                    </a:lnTo>
                    <a:lnTo>
                      <a:pt x="532" y="193"/>
                    </a:lnTo>
                    <a:lnTo>
                      <a:pt x="541" y="196"/>
                    </a:lnTo>
                    <a:lnTo>
                      <a:pt x="579" y="209"/>
                    </a:lnTo>
                    <a:lnTo>
                      <a:pt x="598" y="215"/>
                    </a:lnTo>
                    <a:lnTo>
                      <a:pt x="608" y="219"/>
                    </a:lnTo>
                    <a:lnTo>
                      <a:pt x="620" y="219"/>
                    </a:lnTo>
                    <a:lnTo>
                      <a:pt x="630" y="219"/>
                    </a:lnTo>
                    <a:lnTo>
                      <a:pt x="680" y="206"/>
                    </a:lnTo>
                    <a:lnTo>
                      <a:pt x="731" y="193"/>
                    </a:lnTo>
                    <a:lnTo>
                      <a:pt x="785" y="184"/>
                    </a:lnTo>
                    <a:lnTo>
                      <a:pt x="835" y="171"/>
                    </a:lnTo>
                    <a:lnTo>
                      <a:pt x="886" y="162"/>
                    </a:lnTo>
                    <a:lnTo>
                      <a:pt x="937" y="149"/>
                    </a:lnTo>
                    <a:lnTo>
                      <a:pt x="949" y="146"/>
                    </a:lnTo>
                    <a:lnTo>
                      <a:pt x="949" y="143"/>
                    </a:lnTo>
                    <a:lnTo>
                      <a:pt x="943" y="1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77" name="Freeform 125"/>
              <p:cNvSpPr>
                <a:spLocks/>
              </p:cNvSpPr>
              <p:nvPr/>
            </p:nvSpPr>
            <p:spPr bwMode="auto">
              <a:xfrm>
                <a:off x="1249" y="2685"/>
                <a:ext cx="60" cy="13"/>
              </a:xfrm>
              <a:custGeom>
                <a:avLst/>
                <a:gdLst>
                  <a:gd name="T0" fmla="*/ 12 w 60"/>
                  <a:gd name="T1" fmla="*/ 9 h 13"/>
                  <a:gd name="T2" fmla="*/ 12 w 60"/>
                  <a:gd name="T3" fmla="*/ 9 h 13"/>
                  <a:gd name="T4" fmla="*/ 28 w 60"/>
                  <a:gd name="T5" fmla="*/ 13 h 13"/>
                  <a:gd name="T6" fmla="*/ 60 w 60"/>
                  <a:gd name="T7" fmla="*/ 9 h 13"/>
                  <a:gd name="T8" fmla="*/ 60 w 60"/>
                  <a:gd name="T9" fmla="*/ 9 h 13"/>
                  <a:gd name="T10" fmla="*/ 60 w 60"/>
                  <a:gd name="T11" fmla="*/ 6 h 13"/>
                  <a:gd name="T12" fmla="*/ 54 w 60"/>
                  <a:gd name="T13" fmla="*/ 3 h 13"/>
                  <a:gd name="T14" fmla="*/ 50 w 60"/>
                  <a:gd name="T15" fmla="*/ 3 h 13"/>
                  <a:gd name="T16" fmla="*/ 50 w 60"/>
                  <a:gd name="T17" fmla="*/ 3 h 13"/>
                  <a:gd name="T18" fmla="*/ 31 w 60"/>
                  <a:gd name="T19" fmla="*/ 0 h 13"/>
                  <a:gd name="T20" fmla="*/ 3 w 60"/>
                  <a:gd name="T21" fmla="*/ 6 h 13"/>
                  <a:gd name="T22" fmla="*/ 3 w 60"/>
                  <a:gd name="T23" fmla="*/ 6 h 13"/>
                  <a:gd name="T24" fmla="*/ 0 w 60"/>
                  <a:gd name="T25" fmla="*/ 6 h 13"/>
                  <a:gd name="T26" fmla="*/ 6 w 60"/>
                  <a:gd name="T27" fmla="*/ 9 h 13"/>
                  <a:gd name="T28" fmla="*/ 12 w 60"/>
                  <a:gd name="T29" fmla="*/ 9 h 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0"/>
                  <a:gd name="T46" fmla="*/ 0 h 13"/>
                  <a:gd name="T47" fmla="*/ 60 w 60"/>
                  <a:gd name="T48" fmla="*/ 13 h 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0" h="13">
                    <a:moveTo>
                      <a:pt x="12" y="9"/>
                    </a:moveTo>
                    <a:lnTo>
                      <a:pt x="12" y="9"/>
                    </a:lnTo>
                    <a:lnTo>
                      <a:pt x="28" y="13"/>
                    </a:lnTo>
                    <a:lnTo>
                      <a:pt x="60" y="9"/>
                    </a:lnTo>
                    <a:lnTo>
                      <a:pt x="60" y="6"/>
                    </a:lnTo>
                    <a:lnTo>
                      <a:pt x="54" y="3"/>
                    </a:lnTo>
                    <a:lnTo>
                      <a:pt x="50" y="3"/>
                    </a:lnTo>
                    <a:lnTo>
                      <a:pt x="31" y="0"/>
                    </a:lnTo>
                    <a:lnTo>
                      <a:pt x="3" y="6"/>
                    </a:lnTo>
                    <a:lnTo>
                      <a:pt x="0" y="6"/>
                    </a:lnTo>
                    <a:lnTo>
                      <a:pt x="6" y="9"/>
                    </a:lnTo>
                    <a:lnTo>
                      <a:pt x="12" y="9"/>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78" name="Freeform 126"/>
              <p:cNvSpPr>
                <a:spLocks/>
              </p:cNvSpPr>
              <p:nvPr/>
            </p:nvSpPr>
            <p:spPr bwMode="auto">
              <a:xfrm>
                <a:off x="1204" y="2694"/>
                <a:ext cx="54" cy="13"/>
              </a:xfrm>
              <a:custGeom>
                <a:avLst/>
                <a:gdLst>
                  <a:gd name="T0" fmla="*/ 0 w 54"/>
                  <a:gd name="T1" fmla="*/ 10 h 13"/>
                  <a:gd name="T2" fmla="*/ 4 w 54"/>
                  <a:gd name="T3" fmla="*/ 10 h 13"/>
                  <a:gd name="T4" fmla="*/ 4 w 54"/>
                  <a:gd name="T5" fmla="*/ 10 h 13"/>
                  <a:gd name="T6" fmla="*/ 23 w 54"/>
                  <a:gd name="T7" fmla="*/ 13 h 13"/>
                  <a:gd name="T8" fmla="*/ 54 w 54"/>
                  <a:gd name="T9" fmla="*/ 7 h 13"/>
                  <a:gd name="T10" fmla="*/ 54 w 54"/>
                  <a:gd name="T11" fmla="*/ 7 h 13"/>
                  <a:gd name="T12" fmla="*/ 54 w 54"/>
                  <a:gd name="T13" fmla="*/ 7 h 13"/>
                  <a:gd name="T14" fmla="*/ 48 w 54"/>
                  <a:gd name="T15" fmla="*/ 4 h 13"/>
                  <a:gd name="T16" fmla="*/ 45 w 54"/>
                  <a:gd name="T17" fmla="*/ 0 h 13"/>
                  <a:gd name="T18" fmla="*/ 45 w 54"/>
                  <a:gd name="T19" fmla="*/ 0 h 13"/>
                  <a:gd name="T20" fmla="*/ 26 w 54"/>
                  <a:gd name="T21" fmla="*/ 0 h 13"/>
                  <a:gd name="T22" fmla="*/ 0 w 54"/>
                  <a:gd name="T23" fmla="*/ 4 h 13"/>
                  <a:gd name="T24" fmla="*/ 0 w 54"/>
                  <a:gd name="T25" fmla="*/ 10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
                  <a:gd name="T40" fmla="*/ 0 h 13"/>
                  <a:gd name="T41" fmla="*/ 54 w 54"/>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 h="13">
                    <a:moveTo>
                      <a:pt x="0" y="10"/>
                    </a:moveTo>
                    <a:lnTo>
                      <a:pt x="4" y="10"/>
                    </a:lnTo>
                    <a:lnTo>
                      <a:pt x="23" y="13"/>
                    </a:lnTo>
                    <a:lnTo>
                      <a:pt x="54" y="7"/>
                    </a:lnTo>
                    <a:lnTo>
                      <a:pt x="48" y="4"/>
                    </a:lnTo>
                    <a:lnTo>
                      <a:pt x="45" y="0"/>
                    </a:lnTo>
                    <a:lnTo>
                      <a:pt x="26" y="0"/>
                    </a:lnTo>
                    <a:lnTo>
                      <a:pt x="0" y="4"/>
                    </a:lnTo>
                    <a:lnTo>
                      <a:pt x="0" y="1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79" name="Freeform 127"/>
              <p:cNvSpPr>
                <a:spLocks/>
              </p:cNvSpPr>
              <p:nvPr/>
            </p:nvSpPr>
            <p:spPr bwMode="auto">
              <a:xfrm>
                <a:off x="1198" y="2698"/>
                <a:ext cx="6" cy="6"/>
              </a:xfrm>
              <a:custGeom>
                <a:avLst/>
                <a:gdLst>
                  <a:gd name="T0" fmla="*/ 6 w 6"/>
                  <a:gd name="T1" fmla="*/ 6 h 6"/>
                  <a:gd name="T2" fmla="*/ 6 w 6"/>
                  <a:gd name="T3" fmla="*/ 0 h 6"/>
                  <a:gd name="T4" fmla="*/ 0 w 6"/>
                  <a:gd name="T5" fmla="*/ 0 h 6"/>
                  <a:gd name="T6" fmla="*/ 0 w 6"/>
                  <a:gd name="T7" fmla="*/ 0 h 6"/>
                  <a:gd name="T8" fmla="*/ 0 w 6"/>
                  <a:gd name="T9" fmla="*/ 3 h 6"/>
                  <a:gd name="T10" fmla="*/ 6 w 6"/>
                  <a:gd name="T11" fmla="*/ 6 h 6"/>
                  <a:gd name="T12" fmla="*/ 6 w 6"/>
                  <a:gd name="T13" fmla="*/ 6 h 6"/>
                  <a:gd name="T14" fmla="*/ 0 60000 65536"/>
                  <a:gd name="T15" fmla="*/ 0 60000 65536"/>
                  <a:gd name="T16" fmla="*/ 0 60000 65536"/>
                  <a:gd name="T17" fmla="*/ 0 60000 65536"/>
                  <a:gd name="T18" fmla="*/ 0 60000 65536"/>
                  <a:gd name="T19" fmla="*/ 0 60000 65536"/>
                  <a:gd name="T20" fmla="*/ 0 60000 65536"/>
                  <a:gd name="T21" fmla="*/ 0 w 6"/>
                  <a:gd name="T22" fmla="*/ 0 h 6"/>
                  <a:gd name="T23" fmla="*/ 6 w 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6">
                    <a:moveTo>
                      <a:pt x="6" y="6"/>
                    </a:moveTo>
                    <a:lnTo>
                      <a:pt x="6" y="0"/>
                    </a:lnTo>
                    <a:lnTo>
                      <a:pt x="0" y="0"/>
                    </a:lnTo>
                    <a:lnTo>
                      <a:pt x="0" y="3"/>
                    </a:lnTo>
                    <a:lnTo>
                      <a:pt x="6" y="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80" name="Freeform 128"/>
              <p:cNvSpPr>
                <a:spLocks/>
              </p:cNvSpPr>
              <p:nvPr/>
            </p:nvSpPr>
            <p:spPr bwMode="auto">
              <a:xfrm>
                <a:off x="1204" y="2707"/>
                <a:ext cx="4" cy="3"/>
              </a:xfrm>
              <a:custGeom>
                <a:avLst/>
                <a:gdLst>
                  <a:gd name="T0" fmla="*/ 0 w 4"/>
                  <a:gd name="T1" fmla="*/ 3 h 3"/>
                  <a:gd name="T2" fmla="*/ 0 w 4"/>
                  <a:gd name="T3" fmla="*/ 3 h 3"/>
                  <a:gd name="T4" fmla="*/ 4 w 4"/>
                  <a:gd name="T5" fmla="*/ 3 h 3"/>
                  <a:gd name="T6" fmla="*/ 0 w 4"/>
                  <a:gd name="T7" fmla="*/ 0 h 3"/>
                  <a:gd name="T8" fmla="*/ 0 w 4"/>
                  <a:gd name="T9" fmla="*/ 3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3"/>
                    </a:moveTo>
                    <a:lnTo>
                      <a:pt x="0" y="3"/>
                    </a:lnTo>
                    <a:lnTo>
                      <a:pt x="4" y="3"/>
                    </a:lnTo>
                    <a:lnTo>
                      <a:pt x="0" y="0"/>
                    </a:lnTo>
                    <a:lnTo>
                      <a:pt x="0" y="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81" name="Freeform 129"/>
              <p:cNvSpPr>
                <a:spLocks/>
              </p:cNvSpPr>
              <p:nvPr/>
            </p:nvSpPr>
            <p:spPr bwMode="auto">
              <a:xfrm>
                <a:off x="1144" y="2701"/>
                <a:ext cx="60" cy="16"/>
              </a:xfrm>
              <a:custGeom>
                <a:avLst/>
                <a:gdLst>
                  <a:gd name="T0" fmla="*/ 10 w 60"/>
                  <a:gd name="T1" fmla="*/ 12 h 16"/>
                  <a:gd name="T2" fmla="*/ 10 w 60"/>
                  <a:gd name="T3" fmla="*/ 12 h 16"/>
                  <a:gd name="T4" fmla="*/ 29 w 60"/>
                  <a:gd name="T5" fmla="*/ 16 h 16"/>
                  <a:gd name="T6" fmla="*/ 60 w 60"/>
                  <a:gd name="T7" fmla="*/ 9 h 16"/>
                  <a:gd name="T8" fmla="*/ 60 w 60"/>
                  <a:gd name="T9" fmla="*/ 9 h 16"/>
                  <a:gd name="T10" fmla="*/ 60 w 60"/>
                  <a:gd name="T11" fmla="*/ 9 h 16"/>
                  <a:gd name="T12" fmla="*/ 60 w 60"/>
                  <a:gd name="T13" fmla="*/ 6 h 16"/>
                  <a:gd name="T14" fmla="*/ 60 w 60"/>
                  <a:gd name="T15" fmla="*/ 6 h 16"/>
                  <a:gd name="T16" fmla="*/ 57 w 60"/>
                  <a:gd name="T17" fmla="*/ 3 h 16"/>
                  <a:gd name="T18" fmla="*/ 54 w 60"/>
                  <a:gd name="T19" fmla="*/ 3 h 16"/>
                  <a:gd name="T20" fmla="*/ 54 w 60"/>
                  <a:gd name="T21" fmla="*/ 3 h 16"/>
                  <a:gd name="T22" fmla="*/ 35 w 60"/>
                  <a:gd name="T23" fmla="*/ 0 h 16"/>
                  <a:gd name="T24" fmla="*/ 4 w 60"/>
                  <a:gd name="T25" fmla="*/ 6 h 16"/>
                  <a:gd name="T26" fmla="*/ 4 w 60"/>
                  <a:gd name="T27" fmla="*/ 6 h 16"/>
                  <a:gd name="T28" fmla="*/ 0 w 60"/>
                  <a:gd name="T29" fmla="*/ 6 h 16"/>
                  <a:gd name="T30" fmla="*/ 7 w 60"/>
                  <a:gd name="T31" fmla="*/ 9 h 16"/>
                  <a:gd name="T32" fmla="*/ 10 w 60"/>
                  <a:gd name="T33" fmla="*/ 12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
                  <a:gd name="T52" fmla="*/ 0 h 16"/>
                  <a:gd name="T53" fmla="*/ 60 w 60"/>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 h="16">
                    <a:moveTo>
                      <a:pt x="10" y="12"/>
                    </a:moveTo>
                    <a:lnTo>
                      <a:pt x="10" y="12"/>
                    </a:lnTo>
                    <a:lnTo>
                      <a:pt x="29" y="16"/>
                    </a:lnTo>
                    <a:lnTo>
                      <a:pt x="60" y="9"/>
                    </a:lnTo>
                    <a:lnTo>
                      <a:pt x="60" y="6"/>
                    </a:lnTo>
                    <a:lnTo>
                      <a:pt x="57" y="3"/>
                    </a:lnTo>
                    <a:lnTo>
                      <a:pt x="54" y="3"/>
                    </a:lnTo>
                    <a:lnTo>
                      <a:pt x="35" y="0"/>
                    </a:lnTo>
                    <a:lnTo>
                      <a:pt x="4" y="6"/>
                    </a:lnTo>
                    <a:lnTo>
                      <a:pt x="0" y="6"/>
                    </a:lnTo>
                    <a:lnTo>
                      <a:pt x="7" y="9"/>
                    </a:lnTo>
                    <a:lnTo>
                      <a:pt x="10" y="1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82" name="Freeform 130"/>
              <p:cNvSpPr>
                <a:spLocks/>
              </p:cNvSpPr>
              <p:nvPr/>
            </p:nvSpPr>
            <p:spPr bwMode="auto">
              <a:xfrm>
                <a:off x="1094" y="2710"/>
                <a:ext cx="60" cy="13"/>
              </a:xfrm>
              <a:custGeom>
                <a:avLst/>
                <a:gdLst>
                  <a:gd name="T0" fmla="*/ 3 w 60"/>
                  <a:gd name="T1" fmla="*/ 10 h 13"/>
                  <a:gd name="T2" fmla="*/ 6 w 60"/>
                  <a:gd name="T3" fmla="*/ 13 h 13"/>
                  <a:gd name="T4" fmla="*/ 6 w 60"/>
                  <a:gd name="T5" fmla="*/ 13 h 13"/>
                  <a:gd name="T6" fmla="*/ 25 w 60"/>
                  <a:gd name="T7" fmla="*/ 13 h 13"/>
                  <a:gd name="T8" fmla="*/ 57 w 60"/>
                  <a:gd name="T9" fmla="*/ 10 h 13"/>
                  <a:gd name="T10" fmla="*/ 57 w 60"/>
                  <a:gd name="T11" fmla="*/ 10 h 13"/>
                  <a:gd name="T12" fmla="*/ 60 w 60"/>
                  <a:gd name="T13" fmla="*/ 7 h 13"/>
                  <a:gd name="T14" fmla="*/ 54 w 60"/>
                  <a:gd name="T15" fmla="*/ 3 h 13"/>
                  <a:gd name="T16" fmla="*/ 50 w 60"/>
                  <a:gd name="T17" fmla="*/ 3 h 13"/>
                  <a:gd name="T18" fmla="*/ 50 w 60"/>
                  <a:gd name="T19" fmla="*/ 3 h 13"/>
                  <a:gd name="T20" fmla="*/ 31 w 60"/>
                  <a:gd name="T21" fmla="*/ 0 h 13"/>
                  <a:gd name="T22" fmla="*/ 0 w 60"/>
                  <a:gd name="T23" fmla="*/ 3 h 13"/>
                  <a:gd name="T24" fmla="*/ 3 w 60"/>
                  <a:gd name="T25" fmla="*/ 10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13"/>
                  <a:gd name="T41" fmla="*/ 60 w 60"/>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13">
                    <a:moveTo>
                      <a:pt x="3" y="10"/>
                    </a:moveTo>
                    <a:lnTo>
                      <a:pt x="6" y="13"/>
                    </a:lnTo>
                    <a:lnTo>
                      <a:pt x="25" y="13"/>
                    </a:lnTo>
                    <a:lnTo>
                      <a:pt x="57" y="10"/>
                    </a:lnTo>
                    <a:lnTo>
                      <a:pt x="60" y="7"/>
                    </a:lnTo>
                    <a:lnTo>
                      <a:pt x="54" y="3"/>
                    </a:lnTo>
                    <a:lnTo>
                      <a:pt x="50" y="3"/>
                    </a:lnTo>
                    <a:lnTo>
                      <a:pt x="31" y="0"/>
                    </a:lnTo>
                    <a:lnTo>
                      <a:pt x="0" y="3"/>
                    </a:lnTo>
                    <a:lnTo>
                      <a:pt x="3" y="1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83" name="Freeform 131"/>
              <p:cNvSpPr>
                <a:spLocks/>
              </p:cNvSpPr>
              <p:nvPr/>
            </p:nvSpPr>
            <p:spPr bwMode="auto">
              <a:xfrm>
                <a:off x="1087" y="2713"/>
                <a:ext cx="10" cy="7"/>
              </a:xfrm>
              <a:custGeom>
                <a:avLst/>
                <a:gdLst>
                  <a:gd name="T0" fmla="*/ 10 w 10"/>
                  <a:gd name="T1" fmla="*/ 7 h 7"/>
                  <a:gd name="T2" fmla="*/ 7 w 10"/>
                  <a:gd name="T3" fmla="*/ 0 h 7"/>
                  <a:gd name="T4" fmla="*/ 4 w 10"/>
                  <a:gd name="T5" fmla="*/ 4 h 7"/>
                  <a:gd name="T6" fmla="*/ 4 w 10"/>
                  <a:gd name="T7" fmla="*/ 4 h 7"/>
                  <a:gd name="T8" fmla="*/ 0 w 10"/>
                  <a:gd name="T9" fmla="*/ 4 h 7"/>
                  <a:gd name="T10" fmla="*/ 7 w 10"/>
                  <a:gd name="T11" fmla="*/ 7 h 7"/>
                  <a:gd name="T12" fmla="*/ 10 w 10"/>
                  <a:gd name="T13" fmla="*/ 7 h 7"/>
                  <a:gd name="T14" fmla="*/ 0 60000 65536"/>
                  <a:gd name="T15" fmla="*/ 0 60000 65536"/>
                  <a:gd name="T16" fmla="*/ 0 60000 65536"/>
                  <a:gd name="T17" fmla="*/ 0 60000 65536"/>
                  <a:gd name="T18" fmla="*/ 0 60000 65536"/>
                  <a:gd name="T19" fmla="*/ 0 60000 65536"/>
                  <a:gd name="T20" fmla="*/ 0 60000 65536"/>
                  <a:gd name="T21" fmla="*/ 0 w 10"/>
                  <a:gd name="T22" fmla="*/ 0 h 7"/>
                  <a:gd name="T23" fmla="*/ 10 w 10"/>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7">
                    <a:moveTo>
                      <a:pt x="10" y="7"/>
                    </a:moveTo>
                    <a:lnTo>
                      <a:pt x="7" y="0"/>
                    </a:lnTo>
                    <a:lnTo>
                      <a:pt x="4" y="4"/>
                    </a:lnTo>
                    <a:lnTo>
                      <a:pt x="0" y="4"/>
                    </a:lnTo>
                    <a:lnTo>
                      <a:pt x="7" y="7"/>
                    </a:lnTo>
                    <a:lnTo>
                      <a:pt x="10"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84" name="Rectangle 132"/>
              <p:cNvSpPr>
                <a:spLocks noChangeArrowheads="1"/>
              </p:cNvSpPr>
              <p:nvPr/>
            </p:nvSpPr>
            <p:spPr bwMode="auto">
              <a:xfrm>
                <a:off x="1097" y="2726"/>
                <a:ext cx="1" cy="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ko-KR" altLang="ko-KR"/>
              </a:p>
            </p:txBody>
          </p:sp>
          <p:sp>
            <p:nvSpPr>
              <p:cNvPr id="18485" name="Freeform 133"/>
              <p:cNvSpPr>
                <a:spLocks/>
              </p:cNvSpPr>
              <p:nvPr/>
            </p:nvSpPr>
            <p:spPr bwMode="auto">
              <a:xfrm>
                <a:off x="1030" y="2720"/>
                <a:ext cx="67" cy="12"/>
              </a:xfrm>
              <a:custGeom>
                <a:avLst/>
                <a:gdLst>
                  <a:gd name="T0" fmla="*/ 10 w 67"/>
                  <a:gd name="T1" fmla="*/ 12 h 12"/>
                  <a:gd name="T2" fmla="*/ 10 w 67"/>
                  <a:gd name="T3" fmla="*/ 12 h 12"/>
                  <a:gd name="T4" fmla="*/ 23 w 67"/>
                  <a:gd name="T5" fmla="*/ 12 h 12"/>
                  <a:gd name="T6" fmla="*/ 32 w 67"/>
                  <a:gd name="T7" fmla="*/ 12 h 12"/>
                  <a:gd name="T8" fmla="*/ 67 w 67"/>
                  <a:gd name="T9" fmla="*/ 9 h 12"/>
                  <a:gd name="T10" fmla="*/ 67 w 67"/>
                  <a:gd name="T11" fmla="*/ 9 h 12"/>
                  <a:gd name="T12" fmla="*/ 67 w 67"/>
                  <a:gd name="T13" fmla="*/ 9 h 12"/>
                  <a:gd name="T14" fmla="*/ 67 w 67"/>
                  <a:gd name="T15" fmla="*/ 6 h 12"/>
                  <a:gd name="T16" fmla="*/ 67 w 67"/>
                  <a:gd name="T17" fmla="*/ 6 h 12"/>
                  <a:gd name="T18" fmla="*/ 61 w 67"/>
                  <a:gd name="T19" fmla="*/ 3 h 12"/>
                  <a:gd name="T20" fmla="*/ 57 w 67"/>
                  <a:gd name="T21" fmla="*/ 3 h 12"/>
                  <a:gd name="T22" fmla="*/ 57 w 67"/>
                  <a:gd name="T23" fmla="*/ 3 h 12"/>
                  <a:gd name="T24" fmla="*/ 38 w 67"/>
                  <a:gd name="T25" fmla="*/ 0 h 12"/>
                  <a:gd name="T26" fmla="*/ 4 w 67"/>
                  <a:gd name="T27" fmla="*/ 3 h 12"/>
                  <a:gd name="T28" fmla="*/ 4 w 67"/>
                  <a:gd name="T29" fmla="*/ 3 h 12"/>
                  <a:gd name="T30" fmla="*/ 0 w 67"/>
                  <a:gd name="T31" fmla="*/ 6 h 12"/>
                  <a:gd name="T32" fmla="*/ 7 w 67"/>
                  <a:gd name="T33" fmla="*/ 9 h 12"/>
                  <a:gd name="T34" fmla="*/ 10 w 67"/>
                  <a:gd name="T35" fmla="*/ 12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7"/>
                  <a:gd name="T55" fmla="*/ 0 h 12"/>
                  <a:gd name="T56" fmla="*/ 67 w 67"/>
                  <a:gd name="T57" fmla="*/ 12 h 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7" h="12">
                    <a:moveTo>
                      <a:pt x="10" y="12"/>
                    </a:moveTo>
                    <a:lnTo>
                      <a:pt x="10" y="12"/>
                    </a:lnTo>
                    <a:lnTo>
                      <a:pt x="23" y="12"/>
                    </a:lnTo>
                    <a:lnTo>
                      <a:pt x="32" y="12"/>
                    </a:lnTo>
                    <a:lnTo>
                      <a:pt x="67" y="9"/>
                    </a:lnTo>
                    <a:lnTo>
                      <a:pt x="67" y="6"/>
                    </a:lnTo>
                    <a:lnTo>
                      <a:pt x="61" y="3"/>
                    </a:lnTo>
                    <a:lnTo>
                      <a:pt x="57" y="3"/>
                    </a:lnTo>
                    <a:lnTo>
                      <a:pt x="38" y="0"/>
                    </a:lnTo>
                    <a:lnTo>
                      <a:pt x="4" y="3"/>
                    </a:lnTo>
                    <a:lnTo>
                      <a:pt x="0" y="6"/>
                    </a:lnTo>
                    <a:lnTo>
                      <a:pt x="7" y="9"/>
                    </a:lnTo>
                    <a:lnTo>
                      <a:pt x="10" y="1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86" name="Freeform 134"/>
              <p:cNvSpPr>
                <a:spLocks/>
              </p:cNvSpPr>
              <p:nvPr/>
            </p:nvSpPr>
            <p:spPr bwMode="auto">
              <a:xfrm>
                <a:off x="970" y="2729"/>
                <a:ext cx="70" cy="13"/>
              </a:xfrm>
              <a:custGeom>
                <a:avLst/>
                <a:gdLst>
                  <a:gd name="T0" fmla="*/ 10 w 70"/>
                  <a:gd name="T1" fmla="*/ 13 h 13"/>
                  <a:gd name="T2" fmla="*/ 10 w 70"/>
                  <a:gd name="T3" fmla="*/ 13 h 13"/>
                  <a:gd name="T4" fmla="*/ 22 w 70"/>
                  <a:gd name="T5" fmla="*/ 13 h 13"/>
                  <a:gd name="T6" fmla="*/ 32 w 70"/>
                  <a:gd name="T7" fmla="*/ 13 h 13"/>
                  <a:gd name="T8" fmla="*/ 67 w 70"/>
                  <a:gd name="T9" fmla="*/ 10 h 13"/>
                  <a:gd name="T10" fmla="*/ 67 w 70"/>
                  <a:gd name="T11" fmla="*/ 10 h 13"/>
                  <a:gd name="T12" fmla="*/ 70 w 70"/>
                  <a:gd name="T13" fmla="*/ 7 h 13"/>
                  <a:gd name="T14" fmla="*/ 64 w 70"/>
                  <a:gd name="T15" fmla="*/ 3 h 13"/>
                  <a:gd name="T16" fmla="*/ 57 w 70"/>
                  <a:gd name="T17" fmla="*/ 0 h 13"/>
                  <a:gd name="T18" fmla="*/ 57 w 70"/>
                  <a:gd name="T19" fmla="*/ 0 h 13"/>
                  <a:gd name="T20" fmla="*/ 38 w 70"/>
                  <a:gd name="T21" fmla="*/ 0 h 13"/>
                  <a:gd name="T22" fmla="*/ 4 w 70"/>
                  <a:gd name="T23" fmla="*/ 3 h 13"/>
                  <a:gd name="T24" fmla="*/ 4 w 70"/>
                  <a:gd name="T25" fmla="*/ 3 h 13"/>
                  <a:gd name="T26" fmla="*/ 0 w 70"/>
                  <a:gd name="T27" fmla="*/ 7 h 13"/>
                  <a:gd name="T28" fmla="*/ 7 w 70"/>
                  <a:gd name="T29" fmla="*/ 10 h 13"/>
                  <a:gd name="T30" fmla="*/ 10 w 70"/>
                  <a:gd name="T31" fmla="*/ 13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0"/>
                  <a:gd name="T49" fmla="*/ 0 h 13"/>
                  <a:gd name="T50" fmla="*/ 70 w 70"/>
                  <a:gd name="T51" fmla="*/ 13 h 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0" h="13">
                    <a:moveTo>
                      <a:pt x="10" y="13"/>
                    </a:moveTo>
                    <a:lnTo>
                      <a:pt x="10" y="13"/>
                    </a:lnTo>
                    <a:lnTo>
                      <a:pt x="22" y="13"/>
                    </a:lnTo>
                    <a:lnTo>
                      <a:pt x="32" y="13"/>
                    </a:lnTo>
                    <a:lnTo>
                      <a:pt x="67" y="10"/>
                    </a:lnTo>
                    <a:lnTo>
                      <a:pt x="70" y="7"/>
                    </a:lnTo>
                    <a:lnTo>
                      <a:pt x="64" y="3"/>
                    </a:lnTo>
                    <a:lnTo>
                      <a:pt x="57" y="0"/>
                    </a:lnTo>
                    <a:lnTo>
                      <a:pt x="38" y="0"/>
                    </a:lnTo>
                    <a:lnTo>
                      <a:pt x="4" y="3"/>
                    </a:lnTo>
                    <a:lnTo>
                      <a:pt x="0" y="7"/>
                    </a:lnTo>
                    <a:lnTo>
                      <a:pt x="7" y="10"/>
                    </a:lnTo>
                    <a:lnTo>
                      <a:pt x="10" y="1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87" name="Freeform 135"/>
              <p:cNvSpPr>
                <a:spLocks/>
              </p:cNvSpPr>
              <p:nvPr/>
            </p:nvSpPr>
            <p:spPr bwMode="auto">
              <a:xfrm>
                <a:off x="910" y="2739"/>
                <a:ext cx="70" cy="16"/>
              </a:xfrm>
              <a:custGeom>
                <a:avLst/>
                <a:gdLst>
                  <a:gd name="T0" fmla="*/ 10 w 70"/>
                  <a:gd name="T1" fmla="*/ 12 h 16"/>
                  <a:gd name="T2" fmla="*/ 10 w 70"/>
                  <a:gd name="T3" fmla="*/ 12 h 16"/>
                  <a:gd name="T4" fmla="*/ 19 w 70"/>
                  <a:gd name="T5" fmla="*/ 12 h 16"/>
                  <a:gd name="T6" fmla="*/ 29 w 70"/>
                  <a:gd name="T7" fmla="*/ 16 h 16"/>
                  <a:gd name="T8" fmla="*/ 67 w 70"/>
                  <a:gd name="T9" fmla="*/ 9 h 16"/>
                  <a:gd name="T10" fmla="*/ 67 w 70"/>
                  <a:gd name="T11" fmla="*/ 9 h 16"/>
                  <a:gd name="T12" fmla="*/ 70 w 70"/>
                  <a:gd name="T13" fmla="*/ 6 h 16"/>
                  <a:gd name="T14" fmla="*/ 64 w 70"/>
                  <a:gd name="T15" fmla="*/ 3 h 16"/>
                  <a:gd name="T16" fmla="*/ 57 w 70"/>
                  <a:gd name="T17" fmla="*/ 3 h 16"/>
                  <a:gd name="T18" fmla="*/ 57 w 70"/>
                  <a:gd name="T19" fmla="*/ 3 h 16"/>
                  <a:gd name="T20" fmla="*/ 48 w 70"/>
                  <a:gd name="T21" fmla="*/ 0 h 16"/>
                  <a:gd name="T22" fmla="*/ 38 w 70"/>
                  <a:gd name="T23" fmla="*/ 0 h 16"/>
                  <a:gd name="T24" fmla="*/ 0 w 70"/>
                  <a:gd name="T25" fmla="*/ 6 h 16"/>
                  <a:gd name="T26" fmla="*/ 0 w 70"/>
                  <a:gd name="T27" fmla="*/ 6 h 16"/>
                  <a:gd name="T28" fmla="*/ 0 w 70"/>
                  <a:gd name="T29" fmla="*/ 6 h 16"/>
                  <a:gd name="T30" fmla="*/ 3 w 70"/>
                  <a:gd name="T31" fmla="*/ 9 h 16"/>
                  <a:gd name="T32" fmla="*/ 10 w 70"/>
                  <a:gd name="T33" fmla="*/ 12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
                  <a:gd name="T52" fmla="*/ 0 h 16"/>
                  <a:gd name="T53" fmla="*/ 70 w 70"/>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 h="16">
                    <a:moveTo>
                      <a:pt x="10" y="12"/>
                    </a:moveTo>
                    <a:lnTo>
                      <a:pt x="10" y="12"/>
                    </a:lnTo>
                    <a:lnTo>
                      <a:pt x="19" y="12"/>
                    </a:lnTo>
                    <a:lnTo>
                      <a:pt x="29" y="16"/>
                    </a:lnTo>
                    <a:lnTo>
                      <a:pt x="67" y="9"/>
                    </a:lnTo>
                    <a:lnTo>
                      <a:pt x="70" y="6"/>
                    </a:lnTo>
                    <a:lnTo>
                      <a:pt x="64" y="3"/>
                    </a:lnTo>
                    <a:lnTo>
                      <a:pt x="57" y="3"/>
                    </a:lnTo>
                    <a:lnTo>
                      <a:pt x="48" y="0"/>
                    </a:lnTo>
                    <a:lnTo>
                      <a:pt x="38" y="0"/>
                    </a:lnTo>
                    <a:lnTo>
                      <a:pt x="0" y="6"/>
                    </a:lnTo>
                    <a:lnTo>
                      <a:pt x="3" y="9"/>
                    </a:lnTo>
                    <a:lnTo>
                      <a:pt x="10" y="1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88" name="Freeform 136"/>
              <p:cNvSpPr>
                <a:spLocks/>
              </p:cNvSpPr>
              <p:nvPr/>
            </p:nvSpPr>
            <p:spPr bwMode="auto">
              <a:xfrm>
                <a:off x="844" y="2748"/>
                <a:ext cx="73" cy="16"/>
              </a:xfrm>
              <a:custGeom>
                <a:avLst/>
                <a:gdLst>
                  <a:gd name="T0" fmla="*/ 9 w 73"/>
                  <a:gd name="T1" fmla="*/ 13 h 16"/>
                  <a:gd name="T2" fmla="*/ 9 w 73"/>
                  <a:gd name="T3" fmla="*/ 13 h 16"/>
                  <a:gd name="T4" fmla="*/ 22 w 73"/>
                  <a:gd name="T5" fmla="*/ 16 h 16"/>
                  <a:gd name="T6" fmla="*/ 31 w 73"/>
                  <a:gd name="T7" fmla="*/ 16 h 16"/>
                  <a:gd name="T8" fmla="*/ 69 w 73"/>
                  <a:gd name="T9" fmla="*/ 10 h 16"/>
                  <a:gd name="T10" fmla="*/ 69 w 73"/>
                  <a:gd name="T11" fmla="*/ 10 h 16"/>
                  <a:gd name="T12" fmla="*/ 73 w 73"/>
                  <a:gd name="T13" fmla="*/ 7 h 16"/>
                  <a:gd name="T14" fmla="*/ 66 w 73"/>
                  <a:gd name="T15" fmla="*/ 3 h 16"/>
                  <a:gd name="T16" fmla="*/ 63 w 73"/>
                  <a:gd name="T17" fmla="*/ 3 h 16"/>
                  <a:gd name="T18" fmla="*/ 63 w 73"/>
                  <a:gd name="T19" fmla="*/ 3 h 16"/>
                  <a:gd name="T20" fmla="*/ 50 w 73"/>
                  <a:gd name="T21" fmla="*/ 0 h 16"/>
                  <a:gd name="T22" fmla="*/ 41 w 73"/>
                  <a:gd name="T23" fmla="*/ 0 h 16"/>
                  <a:gd name="T24" fmla="*/ 3 w 73"/>
                  <a:gd name="T25" fmla="*/ 7 h 16"/>
                  <a:gd name="T26" fmla="*/ 3 w 73"/>
                  <a:gd name="T27" fmla="*/ 7 h 16"/>
                  <a:gd name="T28" fmla="*/ 0 w 73"/>
                  <a:gd name="T29" fmla="*/ 7 h 16"/>
                  <a:gd name="T30" fmla="*/ 6 w 73"/>
                  <a:gd name="T31" fmla="*/ 10 h 16"/>
                  <a:gd name="T32" fmla="*/ 9 w 73"/>
                  <a:gd name="T33" fmla="*/ 13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3"/>
                  <a:gd name="T52" fmla="*/ 0 h 16"/>
                  <a:gd name="T53" fmla="*/ 73 w 73"/>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3" h="16">
                    <a:moveTo>
                      <a:pt x="9" y="13"/>
                    </a:moveTo>
                    <a:lnTo>
                      <a:pt x="9" y="13"/>
                    </a:lnTo>
                    <a:lnTo>
                      <a:pt x="22" y="16"/>
                    </a:lnTo>
                    <a:lnTo>
                      <a:pt x="31" y="16"/>
                    </a:lnTo>
                    <a:lnTo>
                      <a:pt x="69" y="10"/>
                    </a:lnTo>
                    <a:lnTo>
                      <a:pt x="73" y="7"/>
                    </a:lnTo>
                    <a:lnTo>
                      <a:pt x="66" y="3"/>
                    </a:lnTo>
                    <a:lnTo>
                      <a:pt x="63" y="3"/>
                    </a:lnTo>
                    <a:lnTo>
                      <a:pt x="50" y="0"/>
                    </a:lnTo>
                    <a:lnTo>
                      <a:pt x="41" y="0"/>
                    </a:lnTo>
                    <a:lnTo>
                      <a:pt x="3" y="7"/>
                    </a:lnTo>
                    <a:lnTo>
                      <a:pt x="0" y="7"/>
                    </a:lnTo>
                    <a:lnTo>
                      <a:pt x="6" y="10"/>
                    </a:lnTo>
                    <a:lnTo>
                      <a:pt x="9" y="1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89" name="Freeform 137"/>
              <p:cNvSpPr>
                <a:spLocks/>
              </p:cNvSpPr>
              <p:nvPr/>
            </p:nvSpPr>
            <p:spPr bwMode="auto">
              <a:xfrm>
                <a:off x="818" y="2758"/>
                <a:ext cx="35" cy="16"/>
              </a:xfrm>
              <a:custGeom>
                <a:avLst/>
                <a:gdLst>
                  <a:gd name="T0" fmla="*/ 4 w 35"/>
                  <a:gd name="T1" fmla="*/ 16 h 16"/>
                  <a:gd name="T2" fmla="*/ 32 w 35"/>
                  <a:gd name="T3" fmla="*/ 9 h 16"/>
                  <a:gd name="T4" fmla="*/ 32 w 35"/>
                  <a:gd name="T5" fmla="*/ 9 h 16"/>
                  <a:gd name="T6" fmla="*/ 35 w 35"/>
                  <a:gd name="T7" fmla="*/ 6 h 16"/>
                  <a:gd name="T8" fmla="*/ 29 w 35"/>
                  <a:gd name="T9" fmla="*/ 3 h 16"/>
                  <a:gd name="T10" fmla="*/ 23 w 35"/>
                  <a:gd name="T11" fmla="*/ 3 h 16"/>
                  <a:gd name="T12" fmla="*/ 23 w 35"/>
                  <a:gd name="T13" fmla="*/ 3 h 16"/>
                  <a:gd name="T14" fmla="*/ 13 w 35"/>
                  <a:gd name="T15" fmla="*/ 0 h 16"/>
                  <a:gd name="T16" fmla="*/ 4 w 35"/>
                  <a:gd name="T17" fmla="*/ 0 h 16"/>
                  <a:gd name="T18" fmla="*/ 0 w 35"/>
                  <a:gd name="T19" fmla="*/ 0 h 16"/>
                  <a:gd name="T20" fmla="*/ 4 w 35"/>
                  <a:gd name="T21" fmla="*/ 16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
                  <a:gd name="T34" fmla="*/ 0 h 16"/>
                  <a:gd name="T35" fmla="*/ 35 w 35"/>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 h="16">
                    <a:moveTo>
                      <a:pt x="4" y="16"/>
                    </a:moveTo>
                    <a:lnTo>
                      <a:pt x="32" y="9"/>
                    </a:lnTo>
                    <a:lnTo>
                      <a:pt x="35" y="6"/>
                    </a:lnTo>
                    <a:lnTo>
                      <a:pt x="29" y="3"/>
                    </a:lnTo>
                    <a:lnTo>
                      <a:pt x="23" y="3"/>
                    </a:lnTo>
                    <a:lnTo>
                      <a:pt x="13" y="0"/>
                    </a:lnTo>
                    <a:lnTo>
                      <a:pt x="4" y="0"/>
                    </a:lnTo>
                    <a:lnTo>
                      <a:pt x="0" y="0"/>
                    </a:lnTo>
                    <a:lnTo>
                      <a:pt x="4" y="1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90" name="Freeform 138"/>
              <p:cNvSpPr>
                <a:spLocks/>
              </p:cNvSpPr>
              <p:nvPr/>
            </p:nvSpPr>
            <p:spPr bwMode="auto">
              <a:xfrm>
                <a:off x="777" y="2758"/>
                <a:ext cx="45" cy="16"/>
              </a:xfrm>
              <a:custGeom>
                <a:avLst/>
                <a:gdLst>
                  <a:gd name="T0" fmla="*/ 10 w 45"/>
                  <a:gd name="T1" fmla="*/ 12 h 16"/>
                  <a:gd name="T2" fmla="*/ 10 w 45"/>
                  <a:gd name="T3" fmla="*/ 12 h 16"/>
                  <a:gd name="T4" fmla="*/ 22 w 45"/>
                  <a:gd name="T5" fmla="*/ 16 h 16"/>
                  <a:gd name="T6" fmla="*/ 32 w 45"/>
                  <a:gd name="T7" fmla="*/ 16 h 16"/>
                  <a:gd name="T8" fmla="*/ 45 w 45"/>
                  <a:gd name="T9" fmla="*/ 16 h 16"/>
                  <a:gd name="T10" fmla="*/ 41 w 45"/>
                  <a:gd name="T11" fmla="*/ 0 h 16"/>
                  <a:gd name="T12" fmla="*/ 4 w 45"/>
                  <a:gd name="T13" fmla="*/ 6 h 16"/>
                  <a:gd name="T14" fmla="*/ 4 w 45"/>
                  <a:gd name="T15" fmla="*/ 6 h 16"/>
                  <a:gd name="T16" fmla="*/ 0 w 45"/>
                  <a:gd name="T17" fmla="*/ 9 h 16"/>
                  <a:gd name="T18" fmla="*/ 7 w 45"/>
                  <a:gd name="T19" fmla="*/ 12 h 16"/>
                  <a:gd name="T20" fmla="*/ 10 w 45"/>
                  <a:gd name="T21" fmla="*/ 12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16"/>
                  <a:gd name="T35" fmla="*/ 45 w 45"/>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16">
                    <a:moveTo>
                      <a:pt x="10" y="12"/>
                    </a:moveTo>
                    <a:lnTo>
                      <a:pt x="10" y="12"/>
                    </a:lnTo>
                    <a:lnTo>
                      <a:pt x="22" y="16"/>
                    </a:lnTo>
                    <a:lnTo>
                      <a:pt x="32" y="16"/>
                    </a:lnTo>
                    <a:lnTo>
                      <a:pt x="45" y="16"/>
                    </a:lnTo>
                    <a:lnTo>
                      <a:pt x="41" y="0"/>
                    </a:lnTo>
                    <a:lnTo>
                      <a:pt x="4" y="6"/>
                    </a:lnTo>
                    <a:lnTo>
                      <a:pt x="0" y="9"/>
                    </a:lnTo>
                    <a:lnTo>
                      <a:pt x="7" y="12"/>
                    </a:lnTo>
                    <a:lnTo>
                      <a:pt x="10" y="12"/>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91" name="Freeform 139"/>
              <p:cNvSpPr>
                <a:spLocks/>
              </p:cNvSpPr>
              <p:nvPr/>
            </p:nvSpPr>
            <p:spPr bwMode="auto">
              <a:xfrm>
                <a:off x="708" y="2767"/>
                <a:ext cx="76" cy="19"/>
              </a:xfrm>
              <a:custGeom>
                <a:avLst/>
                <a:gdLst>
                  <a:gd name="T0" fmla="*/ 9 w 76"/>
                  <a:gd name="T1" fmla="*/ 16 h 19"/>
                  <a:gd name="T2" fmla="*/ 9 w 76"/>
                  <a:gd name="T3" fmla="*/ 16 h 19"/>
                  <a:gd name="T4" fmla="*/ 22 w 76"/>
                  <a:gd name="T5" fmla="*/ 19 h 19"/>
                  <a:gd name="T6" fmla="*/ 31 w 76"/>
                  <a:gd name="T7" fmla="*/ 19 h 19"/>
                  <a:gd name="T8" fmla="*/ 73 w 76"/>
                  <a:gd name="T9" fmla="*/ 13 h 19"/>
                  <a:gd name="T10" fmla="*/ 73 w 76"/>
                  <a:gd name="T11" fmla="*/ 13 h 19"/>
                  <a:gd name="T12" fmla="*/ 76 w 76"/>
                  <a:gd name="T13" fmla="*/ 10 h 19"/>
                  <a:gd name="T14" fmla="*/ 69 w 76"/>
                  <a:gd name="T15" fmla="*/ 7 h 19"/>
                  <a:gd name="T16" fmla="*/ 66 w 76"/>
                  <a:gd name="T17" fmla="*/ 3 h 19"/>
                  <a:gd name="T18" fmla="*/ 66 w 76"/>
                  <a:gd name="T19" fmla="*/ 3 h 19"/>
                  <a:gd name="T20" fmla="*/ 54 w 76"/>
                  <a:gd name="T21" fmla="*/ 3 h 19"/>
                  <a:gd name="T22" fmla="*/ 44 w 76"/>
                  <a:gd name="T23" fmla="*/ 0 h 19"/>
                  <a:gd name="T24" fmla="*/ 3 w 76"/>
                  <a:gd name="T25" fmla="*/ 10 h 19"/>
                  <a:gd name="T26" fmla="*/ 3 w 76"/>
                  <a:gd name="T27" fmla="*/ 10 h 19"/>
                  <a:gd name="T28" fmla="*/ 0 w 76"/>
                  <a:gd name="T29" fmla="*/ 10 h 19"/>
                  <a:gd name="T30" fmla="*/ 6 w 76"/>
                  <a:gd name="T31" fmla="*/ 13 h 19"/>
                  <a:gd name="T32" fmla="*/ 9 w 76"/>
                  <a:gd name="T33" fmla="*/ 16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19"/>
                  <a:gd name="T53" fmla="*/ 76 w 76"/>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19">
                    <a:moveTo>
                      <a:pt x="9" y="16"/>
                    </a:moveTo>
                    <a:lnTo>
                      <a:pt x="9" y="16"/>
                    </a:lnTo>
                    <a:lnTo>
                      <a:pt x="22" y="19"/>
                    </a:lnTo>
                    <a:lnTo>
                      <a:pt x="31" y="19"/>
                    </a:lnTo>
                    <a:lnTo>
                      <a:pt x="73" y="13"/>
                    </a:lnTo>
                    <a:lnTo>
                      <a:pt x="76" y="10"/>
                    </a:lnTo>
                    <a:lnTo>
                      <a:pt x="69" y="7"/>
                    </a:lnTo>
                    <a:lnTo>
                      <a:pt x="66" y="3"/>
                    </a:lnTo>
                    <a:lnTo>
                      <a:pt x="54" y="3"/>
                    </a:lnTo>
                    <a:lnTo>
                      <a:pt x="44" y="0"/>
                    </a:lnTo>
                    <a:lnTo>
                      <a:pt x="3" y="10"/>
                    </a:lnTo>
                    <a:lnTo>
                      <a:pt x="0" y="10"/>
                    </a:lnTo>
                    <a:lnTo>
                      <a:pt x="6" y="13"/>
                    </a:lnTo>
                    <a:lnTo>
                      <a:pt x="9" y="16"/>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92" name="Freeform 140"/>
              <p:cNvSpPr>
                <a:spLocks/>
              </p:cNvSpPr>
              <p:nvPr/>
            </p:nvSpPr>
            <p:spPr bwMode="auto">
              <a:xfrm>
                <a:off x="635" y="2780"/>
                <a:ext cx="79" cy="16"/>
              </a:xfrm>
              <a:custGeom>
                <a:avLst/>
                <a:gdLst>
                  <a:gd name="T0" fmla="*/ 9 w 79"/>
                  <a:gd name="T1" fmla="*/ 16 h 16"/>
                  <a:gd name="T2" fmla="*/ 9 w 79"/>
                  <a:gd name="T3" fmla="*/ 16 h 16"/>
                  <a:gd name="T4" fmla="*/ 22 w 79"/>
                  <a:gd name="T5" fmla="*/ 16 h 16"/>
                  <a:gd name="T6" fmla="*/ 32 w 79"/>
                  <a:gd name="T7" fmla="*/ 16 h 16"/>
                  <a:gd name="T8" fmla="*/ 76 w 79"/>
                  <a:gd name="T9" fmla="*/ 9 h 16"/>
                  <a:gd name="T10" fmla="*/ 76 w 79"/>
                  <a:gd name="T11" fmla="*/ 9 h 16"/>
                  <a:gd name="T12" fmla="*/ 79 w 79"/>
                  <a:gd name="T13" fmla="*/ 6 h 16"/>
                  <a:gd name="T14" fmla="*/ 73 w 79"/>
                  <a:gd name="T15" fmla="*/ 3 h 16"/>
                  <a:gd name="T16" fmla="*/ 70 w 79"/>
                  <a:gd name="T17" fmla="*/ 3 h 16"/>
                  <a:gd name="T18" fmla="*/ 70 w 79"/>
                  <a:gd name="T19" fmla="*/ 3 h 16"/>
                  <a:gd name="T20" fmla="*/ 57 w 79"/>
                  <a:gd name="T21" fmla="*/ 0 h 16"/>
                  <a:gd name="T22" fmla="*/ 47 w 79"/>
                  <a:gd name="T23" fmla="*/ 0 h 16"/>
                  <a:gd name="T24" fmla="*/ 3 w 79"/>
                  <a:gd name="T25" fmla="*/ 6 h 16"/>
                  <a:gd name="T26" fmla="*/ 3 w 79"/>
                  <a:gd name="T27" fmla="*/ 6 h 16"/>
                  <a:gd name="T28" fmla="*/ 0 w 79"/>
                  <a:gd name="T29" fmla="*/ 9 h 16"/>
                  <a:gd name="T30" fmla="*/ 6 w 79"/>
                  <a:gd name="T31" fmla="*/ 13 h 16"/>
                  <a:gd name="T32" fmla="*/ 9 w 79"/>
                  <a:gd name="T33" fmla="*/ 16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9"/>
                  <a:gd name="T52" fmla="*/ 0 h 16"/>
                  <a:gd name="T53" fmla="*/ 79 w 79"/>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9" h="16">
                    <a:moveTo>
                      <a:pt x="9" y="16"/>
                    </a:moveTo>
                    <a:lnTo>
                      <a:pt x="9" y="16"/>
                    </a:lnTo>
                    <a:lnTo>
                      <a:pt x="22" y="16"/>
                    </a:lnTo>
                    <a:lnTo>
                      <a:pt x="32" y="16"/>
                    </a:lnTo>
                    <a:lnTo>
                      <a:pt x="76" y="9"/>
                    </a:lnTo>
                    <a:lnTo>
                      <a:pt x="79" y="6"/>
                    </a:lnTo>
                    <a:lnTo>
                      <a:pt x="73" y="3"/>
                    </a:lnTo>
                    <a:lnTo>
                      <a:pt x="70" y="3"/>
                    </a:lnTo>
                    <a:lnTo>
                      <a:pt x="57" y="0"/>
                    </a:lnTo>
                    <a:lnTo>
                      <a:pt x="47" y="0"/>
                    </a:lnTo>
                    <a:lnTo>
                      <a:pt x="3" y="6"/>
                    </a:lnTo>
                    <a:lnTo>
                      <a:pt x="0" y="9"/>
                    </a:lnTo>
                    <a:lnTo>
                      <a:pt x="6" y="13"/>
                    </a:lnTo>
                    <a:lnTo>
                      <a:pt x="9" y="16"/>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93" name="Freeform 141"/>
              <p:cNvSpPr>
                <a:spLocks/>
              </p:cNvSpPr>
              <p:nvPr/>
            </p:nvSpPr>
            <p:spPr bwMode="auto">
              <a:xfrm>
                <a:off x="559" y="2793"/>
                <a:ext cx="82" cy="15"/>
              </a:xfrm>
              <a:custGeom>
                <a:avLst/>
                <a:gdLst>
                  <a:gd name="T0" fmla="*/ 6 w 82"/>
                  <a:gd name="T1" fmla="*/ 12 h 15"/>
                  <a:gd name="T2" fmla="*/ 13 w 82"/>
                  <a:gd name="T3" fmla="*/ 12 h 15"/>
                  <a:gd name="T4" fmla="*/ 13 w 82"/>
                  <a:gd name="T5" fmla="*/ 12 h 15"/>
                  <a:gd name="T6" fmla="*/ 22 w 82"/>
                  <a:gd name="T7" fmla="*/ 15 h 15"/>
                  <a:gd name="T8" fmla="*/ 35 w 82"/>
                  <a:gd name="T9" fmla="*/ 15 h 15"/>
                  <a:gd name="T10" fmla="*/ 79 w 82"/>
                  <a:gd name="T11" fmla="*/ 9 h 15"/>
                  <a:gd name="T12" fmla="*/ 79 w 82"/>
                  <a:gd name="T13" fmla="*/ 9 h 15"/>
                  <a:gd name="T14" fmla="*/ 82 w 82"/>
                  <a:gd name="T15" fmla="*/ 6 h 15"/>
                  <a:gd name="T16" fmla="*/ 76 w 82"/>
                  <a:gd name="T17" fmla="*/ 3 h 15"/>
                  <a:gd name="T18" fmla="*/ 73 w 82"/>
                  <a:gd name="T19" fmla="*/ 3 h 15"/>
                  <a:gd name="T20" fmla="*/ 73 w 82"/>
                  <a:gd name="T21" fmla="*/ 3 h 15"/>
                  <a:gd name="T22" fmla="*/ 60 w 82"/>
                  <a:gd name="T23" fmla="*/ 0 h 15"/>
                  <a:gd name="T24" fmla="*/ 51 w 82"/>
                  <a:gd name="T25" fmla="*/ 0 h 15"/>
                  <a:gd name="T26" fmla="*/ 3 w 82"/>
                  <a:gd name="T27" fmla="*/ 6 h 15"/>
                  <a:gd name="T28" fmla="*/ 3 w 82"/>
                  <a:gd name="T29" fmla="*/ 6 h 15"/>
                  <a:gd name="T30" fmla="*/ 0 w 82"/>
                  <a:gd name="T31" fmla="*/ 9 h 15"/>
                  <a:gd name="T32" fmla="*/ 6 w 82"/>
                  <a:gd name="T33" fmla="*/ 12 h 15"/>
                  <a:gd name="T34" fmla="*/ 6 w 82"/>
                  <a:gd name="T35" fmla="*/ 12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2"/>
                  <a:gd name="T55" fmla="*/ 0 h 15"/>
                  <a:gd name="T56" fmla="*/ 82 w 82"/>
                  <a:gd name="T57" fmla="*/ 15 h 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2" h="15">
                    <a:moveTo>
                      <a:pt x="6" y="12"/>
                    </a:moveTo>
                    <a:lnTo>
                      <a:pt x="13" y="12"/>
                    </a:lnTo>
                    <a:lnTo>
                      <a:pt x="22" y="15"/>
                    </a:lnTo>
                    <a:lnTo>
                      <a:pt x="35" y="15"/>
                    </a:lnTo>
                    <a:lnTo>
                      <a:pt x="79" y="9"/>
                    </a:lnTo>
                    <a:lnTo>
                      <a:pt x="82" y="6"/>
                    </a:lnTo>
                    <a:lnTo>
                      <a:pt x="76" y="3"/>
                    </a:lnTo>
                    <a:lnTo>
                      <a:pt x="73" y="3"/>
                    </a:lnTo>
                    <a:lnTo>
                      <a:pt x="60" y="0"/>
                    </a:lnTo>
                    <a:lnTo>
                      <a:pt x="51" y="0"/>
                    </a:lnTo>
                    <a:lnTo>
                      <a:pt x="3" y="6"/>
                    </a:lnTo>
                    <a:lnTo>
                      <a:pt x="0" y="9"/>
                    </a:lnTo>
                    <a:lnTo>
                      <a:pt x="6" y="12"/>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94" name="Freeform 142"/>
              <p:cNvSpPr>
                <a:spLocks/>
              </p:cNvSpPr>
              <p:nvPr/>
            </p:nvSpPr>
            <p:spPr bwMode="auto">
              <a:xfrm>
                <a:off x="1315" y="2694"/>
                <a:ext cx="73" cy="32"/>
              </a:xfrm>
              <a:custGeom>
                <a:avLst/>
                <a:gdLst>
                  <a:gd name="T0" fmla="*/ 3 w 73"/>
                  <a:gd name="T1" fmla="*/ 26 h 32"/>
                  <a:gd name="T2" fmla="*/ 10 w 73"/>
                  <a:gd name="T3" fmla="*/ 29 h 32"/>
                  <a:gd name="T4" fmla="*/ 10 w 73"/>
                  <a:gd name="T5" fmla="*/ 29 h 32"/>
                  <a:gd name="T6" fmla="*/ 26 w 73"/>
                  <a:gd name="T7" fmla="*/ 32 h 32"/>
                  <a:gd name="T8" fmla="*/ 73 w 73"/>
                  <a:gd name="T9" fmla="*/ 23 h 32"/>
                  <a:gd name="T10" fmla="*/ 73 w 73"/>
                  <a:gd name="T11" fmla="*/ 23 h 32"/>
                  <a:gd name="T12" fmla="*/ 73 w 73"/>
                  <a:gd name="T13" fmla="*/ 23 h 32"/>
                  <a:gd name="T14" fmla="*/ 73 w 73"/>
                  <a:gd name="T15" fmla="*/ 23 h 32"/>
                  <a:gd name="T16" fmla="*/ 67 w 73"/>
                  <a:gd name="T17" fmla="*/ 19 h 32"/>
                  <a:gd name="T18" fmla="*/ 19 w 73"/>
                  <a:gd name="T19" fmla="*/ 4 h 32"/>
                  <a:gd name="T20" fmla="*/ 19 w 73"/>
                  <a:gd name="T21" fmla="*/ 4 h 32"/>
                  <a:gd name="T22" fmla="*/ 0 w 73"/>
                  <a:gd name="T23" fmla="*/ 0 h 32"/>
                  <a:gd name="T24" fmla="*/ 3 w 73"/>
                  <a:gd name="T25" fmla="*/ 26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
                  <a:gd name="T40" fmla="*/ 0 h 32"/>
                  <a:gd name="T41" fmla="*/ 73 w 73"/>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 h="32">
                    <a:moveTo>
                      <a:pt x="3" y="26"/>
                    </a:moveTo>
                    <a:lnTo>
                      <a:pt x="10" y="29"/>
                    </a:lnTo>
                    <a:lnTo>
                      <a:pt x="26" y="32"/>
                    </a:lnTo>
                    <a:lnTo>
                      <a:pt x="73" y="23"/>
                    </a:lnTo>
                    <a:lnTo>
                      <a:pt x="67" y="19"/>
                    </a:lnTo>
                    <a:lnTo>
                      <a:pt x="19" y="4"/>
                    </a:lnTo>
                    <a:lnTo>
                      <a:pt x="0" y="0"/>
                    </a:lnTo>
                    <a:lnTo>
                      <a:pt x="3" y="26"/>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95" name="Freeform 143"/>
              <p:cNvSpPr>
                <a:spLocks/>
              </p:cNvSpPr>
              <p:nvPr/>
            </p:nvSpPr>
            <p:spPr bwMode="auto">
              <a:xfrm>
                <a:off x="1268" y="2694"/>
                <a:ext cx="50" cy="26"/>
              </a:xfrm>
              <a:custGeom>
                <a:avLst/>
                <a:gdLst>
                  <a:gd name="T0" fmla="*/ 47 w 50"/>
                  <a:gd name="T1" fmla="*/ 0 h 26"/>
                  <a:gd name="T2" fmla="*/ 47 w 50"/>
                  <a:gd name="T3" fmla="*/ 0 h 26"/>
                  <a:gd name="T4" fmla="*/ 47 w 50"/>
                  <a:gd name="T5" fmla="*/ 0 h 26"/>
                  <a:gd name="T6" fmla="*/ 3 w 50"/>
                  <a:gd name="T7" fmla="*/ 10 h 26"/>
                  <a:gd name="T8" fmla="*/ 3 w 50"/>
                  <a:gd name="T9" fmla="*/ 10 h 26"/>
                  <a:gd name="T10" fmla="*/ 0 w 50"/>
                  <a:gd name="T11" fmla="*/ 10 h 26"/>
                  <a:gd name="T12" fmla="*/ 0 w 50"/>
                  <a:gd name="T13" fmla="*/ 10 h 26"/>
                  <a:gd name="T14" fmla="*/ 6 w 50"/>
                  <a:gd name="T15" fmla="*/ 13 h 26"/>
                  <a:gd name="T16" fmla="*/ 50 w 50"/>
                  <a:gd name="T17" fmla="*/ 26 h 26"/>
                  <a:gd name="T18" fmla="*/ 47 w 50"/>
                  <a:gd name="T19" fmla="*/ 0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26"/>
                  <a:gd name="T32" fmla="*/ 50 w 50"/>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26">
                    <a:moveTo>
                      <a:pt x="47" y="0"/>
                    </a:moveTo>
                    <a:lnTo>
                      <a:pt x="47" y="0"/>
                    </a:lnTo>
                    <a:lnTo>
                      <a:pt x="3" y="10"/>
                    </a:lnTo>
                    <a:lnTo>
                      <a:pt x="0" y="10"/>
                    </a:lnTo>
                    <a:lnTo>
                      <a:pt x="6" y="13"/>
                    </a:lnTo>
                    <a:lnTo>
                      <a:pt x="50" y="26"/>
                    </a:lnTo>
                    <a:lnTo>
                      <a:pt x="47"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96" name="Freeform 144"/>
              <p:cNvSpPr>
                <a:spLocks/>
              </p:cNvSpPr>
              <p:nvPr/>
            </p:nvSpPr>
            <p:spPr bwMode="auto">
              <a:xfrm>
                <a:off x="1318" y="2723"/>
                <a:ext cx="7" cy="6"/>
              </a:xfrm>
              <a:custGeom>
                <a:avLst/>
                <a:gdLst>
                  <a:gd name="T0" fmla="*/ 0 w 7"/>
                  <a:gd name="T1" fmla="*/ 6 h 6"/>
                  <a:gd name="T2" fmla="*/ 4 w 7"/>
                  <a:gd name="T3" fmla="*/ 6 h 6"/>
                  <a:gd name="T4" fmla="*/ 4 w 7"/>
                  <a:gd name="T5" fmla="*/ 6 h 6"/>
                  <a:gd name="T6" fmla="*/ 7 w 7"/>
                  <a:gd name="T7" fmla="*/ 6 h 6"/>
                  <a:gd name="T8" fmla="*/ 7 w 7"/>
                  <a:gd name="T9" fmla="*/ 3 h 6"/>
                  <a:gd name="T10" fmla="*/ 0 w 7"/>
                  <a:gd name="T11" fmla="*/ 0 h 6"/>
                  <a:gd name="T12" fmla="*/ 0 w 7"/>
                  <a:gd name="T13" fmla="*/ 6 h 6"/>
                  <a:gd name="T14" fmla="*/ 0 60000 65536"/>
                  <a:gd name="T15" fmla="*/ 0 60000 65536"/>
                  <a:gd name="T16" fmla="*/ 0 60000 65536"/>
                  <a:gd name="T17" fmla="*/ 0 60000 65536"/>
                  <a:gd name="T18" fmla="*/ 0 60000 65536"/>
                  <a:gd name="T19" fmla="*/ 0 60000 65536"/>
                  <a:gd name="T20" fmla="*/ 0 60000 65536"/>
                  <a:gd name="T21" fmla="*/ 0 w 7"/>
                  <a:gd name="T22" fmla="*/ 0 h 6"/>
                  <a:gd name="T23" fmla="*/ 7 w 7"/>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6">
                    <a:moveTo>
                      <a:pt x="0" y="6"/>
                    </a:moveTo>
                    <a:lnTo>
                      <a:pt x="4" y="6"/>
                    </a:lnTo>
                    <a:lnTo>
                      <a:pt x="7" y="6"/>
                    </a:lnTo>
                    <a:lnTo>
                      <a:pt x="7" y="3"/>
                    </a:lnTo>
                    <a:lnTo>
                      <a:pt x="0" y="0"/>
                    </a:lnTo>
                    <a:lnTo>
                      <a:pt x="0" y="6"/>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97" name="Freeform 145"/>
              <p:cNvSpPr>
                <a:spLocks/>
              </p:cNvSpPr>
              <p:nvPr/>
            </p:nvSpPr>
            <p:spPr bwMode="auto">
              <a:xfrm>
                <a:off x="1220" y="2707"/>
                <a:ext cx="98" cy="25"/>
              </a:xfrm>
              <a:custGeom>
                <a:avLst/>
                <a:gdLst>
                  <a:gd name="T0" fmla="*/ 0 w 98"/>
                  <a:gd name="T1" fmla="*/ 3 h 25"/>
                  <a:gd name="T2" fmla="*/ 0 w 98"/>
                  <a:gd name="T3" fmla="*/ 3 h 25"/>
                  <a:gd name="T4" fmla="*/ 0 w 98"/>
                  <a:gd name="T5" fmla="*/ 6 h 25"/>
                  <a:gd name="T6" fmla="*/ 7 w 98"/>
                  <a:gd name="T7" fmla="*/ 10 h 25"/>
                  <a:gd name="T8" fmla="*/ 54 w 98"/>
                  <a:gd name="T9" fmla="*/ 25 h 25"/>
                  <a:gd name="T10" fmla="*/ 54 w 98"/>
                  <a:gd name="T11" fmla="*/ 25 h 25"/>
                  <a:gd name="T12" fmla="*/ 73 w 98"/>
                  <a:gd name="T13" fmla="*/ 25 h 25"/>
                  <a:gd name="T14" fmla="*/ 98 w 98"/>
                  <a:gd name="T15" fmla="*/ 22 h 25"/>
                  <a:gd name="T16" fmla="*/ 98 w 98"/>
                  <a:gd name="T17" fmla="*/ 16 h 25"/>
                  <a:gd name="T18" fmla="*/ 98 w 98"/>
                  <a:gd name="T19" fmla="*/ 16 h 25"/>
                  <a:gd name="T20" fmla="*/ 98 w 98"/>
                  <a:gd name="T21" fmla="*/ 16 h 25"/>
                  <a:gd name="T22" fmla="*/ 48 w 98"/>
                  <a:gd name="T23" fmla="*/ 0 h 25"/>
                  <a:gd name="T24" fmla="*/ 48 w 98"/>
                  <a:gd name="T25" fmla="*/ 0 h 25"/>
                  <a:gd name="T26" fmla="*/ 29 w 98"/>
                  <a:gd name="T27" fmla="*/ 0 h 25"/>
                  <a:gd name="T28" fmla="*/ 0 w 98"/>
                  <a:gd name="T29" fmla="*/ 3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8"/>
                  <a:gd name="T46" fmla="*/ 0 h 25"/>
                  <a:gd name="T47" fmla="*/ 98 w 98"/>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8" h="25">
                    <a:moveTo>
                      <a:pt x="0" y="3"/>
                    </a:moveTo>
                    <a:lnTo>
                      <a:pt x="0" y="3"/>
                    </a:lnTo>
                    <a:lnTo>
                      <a:pt x="0" y="6"/>
                    </a:lnTo>
                    <a:lnTo>
                      <a:pt x="7" y="10"/>
                    </a:lnTo>
                    <a:lnTo>
                      <a:pt x="54" y="25"/>
                    </a:lnTo>
                    <a:lnTo>
                      <a:pt x="73" y="25"/>
                    </a:lnTo>
                    <a:lnTo>
                      <a:pt x="98" y="22"/>
                    </a:lnTo>
                    <a:lnTo>
                      <a:pt x="98" y="16"/>
                    </a:lnTo>
                    <a:lnTo>
                      <a:pt x="48" y="0"/>
                    </a:lnTo>
                    <a:lnTo>
                      <a:pt x="29" y="0"/>
                    </a:lnTo>
                    <a:lnTo>
                      <a:pt x="0" y="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98" name="Freeform 146"/>
              <p:cNvSpPr>
                <a:spLocks/>
              </p:cNvSpPr>
              <p:nvPr/>
            </p:nvSpPr>
            <p:spPr bwMode="auto">
              <a:xfrm>
                <a:off x="1204" y="2713"/>
                <a:ext cx="70" cy="29"/>
              </a:xfrm>
              <a:custGeom>
                <a:avLst/>
                <a:gdLst>
                  <a:gd name="T0" fmla="*/ 4 w 70"/>
                  <a:gd name="T1" fmla="*/ 23 h 29"/>
                  <a:gd name="T2" fmla="*/ 19 w 70"/>
                  <a:gd name="T3" fmla="*/ 26 h 29"/>
                  <a:gd name="T4" fmla="*/ 19 w 70"/>
                  <a:gd name="T5" fmla="*/ 26 h 29"/>
                  <a:gd name="T6" fmla="*/ 38 w 70"/>
                  <a:gd name="T7" fmla="*/ 29 h 29"/>
                  <a:gd name="T8" fmla="*/ 67 w 70"/>
                  <a:gd name="T9" fmla="*/ 26 h 29"/>
                  <a:gd name="T10" fmla="*/ 67 w 70"/>
                  <a:gd name="T11" fmla="*/ 26 h 29"/>
                  <a:gd name="T12" fmla="*/ 70 w 70"/>
                  <a:gd name="T13" fmla="*/ 23 h 29"/>
                  <a:gd name="T14" fmla="*/ 70 w 70"/>
                  <a:gd name="T15" fmla="*/ 23 h 29"/>
                  <a:gd name="T16" fmla="*/ 64 w 70"/>
                  <a:gd name="T17" fmla="*/ 19 h 29"/>
                  <a:gd name="T18" fmla="*/ 13 w 70"/>
                  <a:gd name="T19" fmla="*/ 4 h 29"/>
                  <a:gd name="T20" fmla="*/ 13 w 70"/>
                  <a:gd name="T21" fmla="*/ 4 h 29"/>
                  <a:gd name="T22" fmla="*/ 0 w 70"/>
                  <a:gd name="T23" fmla="*/ 0 h 29"/>
                  <a:gd name="T24" fmla="*/ 4 w 70"/>
                  <a:gd name="T25" fmla="*/ 23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0"/>
                  <a:gd name="T40" fmla="*/ 0 h 29"/>
                  <a:gd name="T41" fmla="*/ 70 w 70"/>
                  <a:gd name="T42" fmla="*/ 29 h 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0" h="29">
                    <a:moveTo>
                      <a:pt x="4" y="23"/>
                    </a:moveTo>
                    <a:lnTo>
                      <a:pt x="19" y="26"/>
                    </a:lnTo>
                    <a:lnTo>
                      <a:pt x="38" y="29"/>
                    </a:lnTo>
                    <a:lnTo>
                      <a:pt x="67" y="26"/>
                    </a:lnTo>
                    <a:lnTo>
                      <a:pt x="70" y="23"/>
                    </a:lnTo>
                    <a:lnTo>
                      <a:pt x="64" y="19"/>
                    </a:lnTo>
                    <a:lnTo>
                      <a:pt x="13" y="4"/>
                    </a:lnTo>
                    <a:lnTo>
                      <a:pt x="0" y="0"/>
                    </a:lnTo>
                    <a:lnTo>
                      <a:pt x="4" y="2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99" name="Freeform 147"/>
              <p:cNvSpPr>
                <a:spLocks/>
              </p:cNvSpPr>
              <p:nvPr/>
            </p:nvSpPr>
            <p:spPr bwMode="auto">
              <a:xfrm>
                <a:off x="1167" y="2713"/>
                <a:ext cx="41" cy="23"/>
              </a:xfrm>
              <a:custGeom>
                <a:avLst/>
                <a:gdLst>
                  <a:gd name="T0" fmla="*/ 3 w 41"/>
                  <a:gd name="T1" fmla="*/ 7 h 23"/>
                  <a:gd name="T2" fmla="*/ 3 w 41"/>
                  <a:gd name="T3" fmla="*/ 7 h 23"/>
                  <a:gd name="T4" fmla="*/ 0 w 41"/>
                  <a:gd name="T5" fmla="*/ 7 h 23"/>
                  <a:gd name="T6" fmla="*/ 0 w 41"/>
                  <a:gd name="T7" fmla="*/ 10 h 23"/>
                  <a:gd name="T8" fmla="*/ 6 w 41"/>
                  <a:gd name="T9" fmla="*/ 10 h 23"/>
                  <a:gd name="T10" fmla="*/ 41 w 41"/>
                  <a:gd name="T11" fmla="*/ 23 h 23"/>
                  <a:gd name="T12" fmla="*/ 37 w 41"/>
                  <a:gd name="T13" fmla="*/ 0 h 23"/>
                  <a:gd name="T14" fmla="*/ 37 w 41"/>
                  <a:gd name="T15" fmla="*/ 0 h 23"/>
                  <a:gd name="T16" fmla="*/ 31 w 41"/>
                  <a:gd name="T17" fmla="*/ 0 h 23"/>
                  <a:gd name="T18" fmla="*/ 3 w 41"/>
                  <a:gd name="T19" fmla="*/ 7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3"/>
                  <a:gd name="T32" fmla="*/ 41 w 41"/>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3">
                    <a:moveTo>
                      <a:pt x="3" y="7"/>
                    </a:moveTo>
                    <a:lnTo>
                      <a:pt x="3" y="7"/>
                    </a:lnTo>
                    <a:lnTo>
                      <a:pt x="0" y="7"/>
                    </a:lnTo>
                    <a:lnTo>
                      <a:pt x="0" y="10"/>
                    </a:lnTo>
                    <a:lnTo>
                      <a:pt x="6" y="10"/>
                    </a:lnTo>
                    <a:lnTo>
                      <a:pt x="41" y="23"/>
                    </a:lnTo>
                    <a:lnTo>
                      <a:pt x="37" y="0"/>
                    </a:lnTo>
                    <a:lnTo>
                      <a:pt x="31" y="0"/>
                    </a:lnTo>
                    <a:lnTo>
                      <a:pt x="3"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00" name="Freeform 148"/>
              <p:cNvSpPr>
                <a:spLocks/>
              </p:cNvSpPr>
              <p:nvPr/>
            </p:nvSpPr>
            <p:spPr bwMode="auto">
              <a:xfrm>
                <a:off x="1208" y="2739"/>
                <a:ext cx="12" cy="9"/>
              </a:xfrm>
              <a:custGeom>
                <a:avLst/>
                <a:gdLst>
                  <a:gd name="T0" fmla="*/ 0 w 12"/>
                  <a:gd name="T1" fmla="*/ 9 h 9"/>
                  <a:gd name="T2" fmla="*/ 9 w 12"/>
                  <a:gd name="T3" fmla="*/ 6 h 9"/>
                  <a:gd name="T4" fmla="*/ 9 w 12"/>
                  <a:gd name="T5" fmla="*/ 6 h 9"/>
                  <a:gd name="T6" fmla="*/ 12 w 12"/>
                  <a:gd name="T7" fmla="*/ 6 h 9"/>
                  <a:gd name="T8" fmla="*/ 12 w 12"/>
                  <a:gd name="T9" fmla="*/ 6 h 9"/>
                  <a:gd name="T10" fmla="*/ 6 w 12"/>
                  <a:gd name="T11" fmla="*/ 3 h 9"/>
                  <a:gd name="T12" fmla="*/ 0 w 12"/>
                  <a:gd name="T13" fmla="*/ 0 h 9"/>
                  <a:gd name="T14" fmla="*/ 0 w 12"/>
                  <a:gd name="T15" fmla="*/ 9 h 9"/>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9"/>
                  <a:gd name="T26" fmla="*/ 12 w 12"/>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9">
                    <a:moveTo>
                      <a:pt x="0" y="9"/>
                    </a:moveTo>
                    <a:lnTo>
                      <a:pt x="9" y="6"/>
                    </a:lnTo>
                    <a:lnTo>
                      <a:pt x="12" y="6"/>
                    </a:lnTo>
                    <a:lnTo>
                      <a:pt x="6" y="3"/>
                    </a:lnTo>
                    <a:lnTo>
                      <a:pt x="0" y="0"/>
                    </a:lnTo>
                    <a:lnTo>
                      <a:pt x="0" y="9"/>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01" name="Freeform 149"/>
              <p:cNvSpPr>
                <a:spLocks/>
              </p:cNvSpPr>
              <p:nvPr/>
            </p:nvSpPr>
            <p:spPr bwMode="auto">
              <a:xfrm>
                <a:off x="1113" y="2723"/>
                <a:ext cx="95" cy="28"/>
              </a:xfrm>
              <a:custGeom>
                <a:avLst/>
                <a:gdLst>
                  <a:gd name="T0" fmla="*/ 0 w 95"/>
                  <a:gd name="T1" fmla="*/ 6 h 28"/>
                  <a:gd name="T2" fmla="*/ 0 w 95"/>
                  <a:gd name="T3" fmla="*/ 6 h 28"/>
                  <a:gd name="T4" fmla="*/ 0 w 95"/>
                  <a:gd name="T5" fmla="*/ 6 h 28"/>
                  <a:gd name="T6" fmla="*/ 6 w 95"/>
                  <a:gd name="T7" fmla="*/ 9 h 28"/>
                  <a:gd name="T8" fmla="*/ 54 w 95"/>
                  <a:gd name="T9" fmla="*/ 25 h 28"/>
                  <a:gd name="T10" fmla="*/ 54 w 95"/>
                  <a:gd name="T11" fmla="*/ 25 h 28"/>
                  <a:gd name="T12" fmla="*/ 76 w 95"/>
                  <a:gd name="T13" fmla="*/ 28 h 28"/>
                  <a:gd name="T14" fmla="*/ 95 w 95"/>
                  <a:gd name="T15" fmla="*/ 25 h 28"/>
                  <a:gd name="T16" fmla="*/ 95 w 95"/>
                  <a:gd name="T17" fmla="*/ 16 h 28"/>
                  <a:gd name="T18" fmla="*/ 50 w 95"/>
                  <a:gd name="T19" fmla="*/ 3 h 28"/>
                  <a:gd name="T20" fmla="*/ 50 w 95"/>
                  <a:gd name="T21" fmla="*/ 3 h 28"/>
                  <a:gd name="T22" fmla="*/ 31 w 95"/>
                  <a:gd name="T23" fmla="*/ 0 h 28"/>
                  <a:gd name="T24" fmla="*/ 0 w 95"/>
                  <a:gd name="T25" fmla="*/ 6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5"/>
                  <a:gd name="T40" fmla="*/ 0 h 28"/>
                  <a:gd name="T41" fmla="*/ 95 w 95"/>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5" h="28">
                    <a:moveTo>
                      <a:pt x="0" y="6"/>
                    </a:moveTo>
                    <a:lnTo>
                      <a:pt x="0" y="6"/>
                    </a:lnTo>
                    <a:lnTo>
                      <a:pt x="6" y="9"/>
                    </a:lnTo>
                    <a:lnTo>
                      <a:pt x="54" y="25"/>
                    </a:lnTo>
                    <a:lnTo>
                      <a:pt x="76" y="28"/>
                    </a:lnTo>
                    <a:lnTo>
                      <a:pt x="95" y="25"/>
                    </a:lnTo>
                    <a:lnTo>
                      <a:pt x="95" y="16"/>
                    </a:lnTo>
                    <a:lnTo>
                      <a:pt x="50" y="3"/>
                    </a:lnTo>
                    <a:lnTo>
                      <a:pt x="31" y="0"/>
                    </a:lnTo>
                    <a:lnTo>
                      <a:pt x="0" y="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02" name="Freeform 150"/>
              <p:cNvSpPr>
                <a:spLocks/>
              </p:cNvSpPr>
              <p:nvPr/>
            </p:nvSpPr>
            <p:spPr bwMode="auto">
              <a:xfrm>
                <a:off x="1097" y="2732"/>
                <a:ext cx="70" cy="29"/>
              </a:xfrm>
              <a:custGeom>
                <a:avLst/>
                <a:gdLst>
                  <a:gd name="T0" fmla="*/ 0 w 70"/>
                  <a:gd name="T1" fmla="*/ 23 h 29"/>
                  <a:gd name="T2" fmla="*/ 16 w 70"/>
                  <a:gd name="T3" fmla="*/ 26 h 29"/>
                  <a:gd name="T4" fmla="*/ 16 w 70"/>
                  <a:gd name="T5" fmla="*/ 26 h 29"/>
                  <a:gd name="T6" fmla="*/ 25 w 70"/>
                  <a:gd name="T7" fmla="*/ 29 h 29"/>
                  <a:gd name="T8" fmla="*/ 35 w 70"/>
                  <a:gd name="T9" fmla="*/ 29 h 29"/>
                  <a:gd name="T10" fmla="*/ 66 w 70"/>
                  <a:gd name="T11" fmla="*/ 23 h 29"/>
                  <a:gd name="T12" fmla="*/ 66 w 70"/>
                  <a:gd name="T13" fmla="*/ 23 h 29"/>
                  <a:gd name="T14" fmla="*/ 70 w 70"/>
                  <a:gd name="T15" fmla="*/ 23 h 29"/>
                  <a:gd name="T16" fmla="*/ 70 w 70"/>
                  <a:gd name="T17" fmla="*/ 23 h 29"/>
                  <a:gd name="T18" fmla="*/ 63 w 70"/>
                  <a:gd name="T19" fmla="*/ 19 h 29"/>
                  <a:gd name="T20" fmla="*/ 13 w 70"/>
                  <a:gd name="T21" fmla="*/ 4 h 29"/>
                  <a:gd name="T22" fmla="*/ 13 w 70"/>
                  <a:gd name="T23" fmla="*/ 4 h 29"/>
                  <a:gd name="T24" fmla="*/ 0 w 70"/>
                  <a:gd name="T25" fmla="*/ 0 h 29"/>
                  <a:gd name="T26" fmla="*/ 0 w 70"/>
                  <a:gd name="T27" fmla="*/ 23 h 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0"/>
                  <a:gd name="T43" fmla="*/ 0 h 29"/>
                  <a:gd name="T44" fmla="*/ 70 w 70"/>
                  <a:gd name="T45" fmla="*/ 29 h 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0" h="29">
                    <a:moveTo>
                      <a:pt x="0" y="23"/>
                    </a:moveTo>
                    <a:lnTo>
                      <a:pt x="16" y="26"/>
                    </a:lnTo>
                    <a:lnTo>
                      <a:pt x="25" y="29"/>
                    </a:lnTo>
                    <a:lnTo>
                      <a:pt x="35" y="29"/>
                    </a:lnTo>
                    <a:lnTo>
                      <a:pt x="66" y="23"/>
                    </a:lnTo>
                    <a:lnTo>
                      <a:pt x="70" y="23"/>
                    </a:lnTo>
                    <a:lnTo>
                      <a:pt x="63" y="19"/>
                    </a:lnTo>
                    <a:lnTo>
                      <a:pt x="13" y="4"/>
                    </a:lnTo>
                    <a:lnTo>
                      <a:pt x="0" y="0"/>
                    </a:lnTo>
                    <a:lnTo>
                      <a:pt x="0" y="2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03" name="Freeform 151"/>
              <p:cNvSpPr>
                <a:spLocks/>
              </p:cNvSpPr>
              <p:nvPr/>
            </p:nvSpPr>
            <p:spPr bwMode="auto">
              <a:xfrm>
                <a:off x="1056" y="2732"/>
                <a:ext cx="41" cy="23"/>
              </a:xfrm>
              <a:custGeom>
                <a:avLst/>
                <a:gdLst>
                  <a:gd name="T0" fmla="*/ 3 w 41"/>
                  <a:gd name="T1" fmla="*/ 7 h 23"/>
                  <a:gd name="T2" fmla="*/ 3 w 41"/>
                  <a:gd name="T3" fmla="*/ 7 h 23"/>
                  <a:gd name="T4" fmla="*/ 0 w 41"/>
                  <a:gd name="T5" fmla="*/ 7 h 23"/>
                  <a:gd name="T6" fmla="*/ 0 w 41"/>
                  <a:gd name="T7" fmla="*/ 7 h 23"/>
                  <a:gd name="T8" fmla="*/ 6 w 41"/>
                  <a:gd name="T9" fmla="*/ 10 h 23"/>
                  <a:gd name="T10" fmla="*/ 41 w 41"/>
                  <a:gd name="T11" fmla="*/ 23 h 23"/>
                  <a:gd name="T12" fmla="*/ 41 w 41"/>
                  <a:gd name="T13" fmla="*/ 0 h 23"/>
                  <a:gd name="T14" fmla="*/ 41 w 41"/>
                  <a:gd name="T15" fmla="*/ 0 h 23"/>
                  <a:gd name="T16" fmla="*/ 35 w 41"/>
                  <a:gd name="T17" fmla="*/ 0 h 23"/>
                  <a:gd name="T18" fmla="*/ 3 w 41"/>
                  <a:gd name="T19" fmla="*/ 7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3"/>
                  <a:gd name="T32" fmla="*/ 41 w 41"/>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3">
                    <a:moveTo>
                      <a:pt x="3" y="7"/>
                    </a:moveTo>
                    <a:lnTo>
                      <a:pt x="3" y="7"/>
                    </a:lnTo>
                    <a:lnTo>
                      <a:pt x="0" y="7"/>
                    </a:lnTo>
                    <a:lnTo>
                      <a:pt x="6" y="10"/>
                    </a:lnTo>
                    <a:lnTo>
                      <a:pt x="41" y="23"/>
                    </a:lnTo>
                    <a:lnTo>
                      <a:pt x="41" y="0"/>
                    </a:lnTo>
                    <a:lnTo>
                      <a:pt x="35" y="0"/>
                    </a:lnTo>
                    <a:lnTo>
                      <a:pt x="3"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04" name="Freeform 152"/>
              <p:cNvSpPr>
                <a:spLocks/>
              </p:cNvSpPr>
              <p:nvPr/>
            </p:nvSpPr>
            <p:spPr bwMode="auto">
              <a:xfrm>
                <a:off x="1097" y="2758"/>
                <a:ext cx="13" cy="9"/>
              </a:xfrm>
              <a:custGeom>
                <a:avLst/>
                <a:gdLst>
                  <a:gd name="T0" fmla="*/ 0 w 13"/>
                  <a:gd name="T1" fmla="*/ 9 h 9"/>
                  <a:gd name="T2" fmla="*/ 9 w 13"/>
                  <a:gd name="T3" fmla="*/ 9 h 9"/>
                  <a:gd name="T4" fmla="*/ 9 w 13"/>
                  <a:gd name="T5" fmla="*/ 9 h 9"/>
                  <a:gd name="T6" fmla="*/ 13 w 13"/>
                  <a:gd name="T7" fmla="*/ 6 h 9"/>
                  <a:gd name="T8" fmla="*/ 13 w 13"/>
                  <a:gd name="T9" fmla="*/ 6 h 9"/>
                  <a:gd name="T10" fmla="*/ 6 w 13"/>
                  <a:gd name="T11" fmla="*/ 3 h 9"/>
                  <a:gd name="T12" fmla="*/ 0 w 13"/>
                  <a:gd name="T13" fmla="*/ 0 h 9"/>
                  <a:gd name="T14" fmla="*/ 0 w 13"/>
                  <a:gd name="T15" fmla="*/ 9 h 9"/>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9"/>
                  <a:gd name="T26" fmla="*/ 13 w 13"/>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9">
                    <a:moveTo>
                      <a:pt x="0" y="9"/>
                    </a:moveTo>
                    <a:lnTo>
                      <a:pt x="9" y="9"/>
                    </a:lnTo>
                    <a:lnTo>
                      <a:pt x="13" y="6"/>
                    </a:lnTo>
                    <a:lnTo>
                      <a:pt x="6" y="3"/>
                    </a:lnTo>
                    <a:lnTo>
                      <a:pt x="0" y="0"/>
                    </a:lnTo>
                    <a:lnTo>
                      <a:pt x="0" y="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05" name="Freeform 153"/>
              <p:cNvSpPr>
                <a:spLocks/>
              </p:cNvSpPr>
              <p:nvPr/>
            </p:nvSpPr>
            <p:spPr bwMode="auto">
              <a:xfrm>
                <a:off x="999" y="2742"/>
                <a:ext cx="98" cy="28"/>
              </a:xfrm>
              <a:custGeom>
                <a:avLst/>
                <a:gdLst>
                  <a:gd name="T0" fmla="*/ 0 w 98"/>
                  <a:gd name="T1" fmla="*/ 6 h 28"/>
                  <a:gd name="T2" fmla="*/ 0 w 98"/>
                  <a:gd name="T3" fmla="*/ 6 h 28"/>
                  <a:gd name="T4" fmla="*/ 0 w 98"/>
                  <a:gd name="T5" fmla="*/ 6 h 28"/>
                  <a:gd name="T6" fmla="*/ 3 w 98"/>
                  <a:gd name="T7" fmla="*/ 9 h 28"/>
                  <a:gd name="T8" fmla="*/ 54 w 98"/>
                  <a:gd name="T9" fmla="*/ 28 h 28"/>
                  <a:gd name="T10" fmla="*/ 54 w 98"/>
                  <a:gd name="T11" fmla="*/ 28 h 28"/>
                  <a:gd name="T12" fmla="*/ 66 w 98"/>
                  <a:gd name="T13" fmla="*/ 28 h 28"/>
                  <a:gd name="T14" fmla="*/ 76 w 98"/>
                  <a:gd name="T15" fmla="*/ 28 h 28"/>
                  <a:gd name="T16" fmla="*/ 98 w 98"/>
                  <a:gd name="T17" fmla="*/ 25 h 28"/>
                  <a:gd name="T18" fmla="*/ 98 w 98"/>
                  <a:gd name="T19" fmla="*/ 16 h 28"/>
                  <a:gd name="T20" fmla="*/ 54 w 98"/>
                  <a:gd name="T21" fmla="*/ 3 h 28"/>
                  <a:gd name="T22" fmla="*/ 54 w 98"/>
                  <a:gd name="T23" fmla="*/ 3 h 28"/>
                  <a:gd name="T24" fmla="*/ 44 w 98"/>
                  <a:gd name="T25" fmla="*/ 0 h 28"/>
                  <a:gd name="T26" fmla="*/ 35 w 98"/>
                  <a:gd name="T27" fmla="*/ 0 h 28"/>
                  <a:gd name="T28" fmla="*/ 0 w 98"/>
                  <a:gd name="T29" fmla="*/ 6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8"/>
                  <a:gd name="T46" fmla="*/ 0 h 28"/>
                  <a:gd name="T47" fmla="*/ 98 w 98"/>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8" h="28">
                    <a:moveTo>
                      <a:pt x="0" y="6"/>
                    </a:moveTo>
                    <a:lnTo>
                      <a:pt x="0" y="6"/>
                    </a:lnTo>
                    <a:lnTo>
                      <a:pt x="3" y="9"/>
                    </a:lnTo>
                    <a:lnTo>
                      <a:pt x="54" y="28"/>
                    </a:lnTo>
                    <a:lnTo>
                      <a:pt x="66" y="28"/>
                    </a:lnTo>
                    <a:lnTo>
                      <a:pt x="76" y="28"/>
                    </a:lnTo>
                    <a:lnTo>
                      <a:pt x="98" y="25"/>
                    </a:lnTo>
                    <a:lnTo>
                      <a:pt x="98" y="16"/>
                    </a:lnTo>
                    <a:lnTo>
                      <a:pt x="54" y="3"/>
                    </a:lnTo>
                    <a:lnTo>
                      <a:pt x="44" y="0"/>
                    </a:lnTo>
                    <a:lnTo>
                      <a:pt x="35" y="0"/>
                    </a:lnTo>
                    <a:lnTo>
                      <a:pt x="0" y="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06" name="Freeform 154"/>
              <p:cNvSpPr>
                <a:spLocks/>
              </p:cNvSpPr>
              <p:nvPr/>
            </p:nvSpPr>
            <p:spPr bwMode="auto">
              <a:xfrm>
                <a:off x="936" y="2751"/>
                <a:ext cx="117" cy="32"/>
              </a:xfrm>
              <a:custGeom>
                <a:avLst/>
                <a:gdLst>
                  <a:gd name="T0" fmla="*/ 3 w 117"/>
                  <a:gd name="T1" fmla="*/ 7 h 32"/>
                  <a:gd name="T2" fmla="*/ 3 w 117"/>
                  <a:gd name="T3" fmla="*/ 7 h 32"/>
                  <a:gd name="T4" fmla="*/ 0 w 117"/>
                  <a:gd name="T5" fmla="*/ 7 h 32"/>
                  <a:gd name="T6" fmla="*/ 6 w 117"/>
                  <a:gd name="T7" fmla="*/ 10 h 32"/>
                  <a:gd name="T8" fmla="*/ 60 w 117"/>
                  <a:gd name="T9" fmla="*/ 29 h 32"/>
                  <a:gd name="T10" fmla="*/ 60 w 117"/>
                  <a:gd name="T11" fmla="*/ 29 h 32"/>
                  <a:gd name="T12" fmla="*/ 69 w 117"/>
                  <a:gd name="T13" fmla="*/ 32 h 32"/>
                  <a:gd name="T14" fmla="*/ 79 w 117"/>
                  <a:gd name="T15" fmla="*/ 32 h 32"/>
                  <a:gd name="T16" fmla="*/ 113 w 117"/>
                  <a:gd name="T17" fmla="*/ 26 h 32"/>
                  <a:gd name="T18" fmla="*/ 113 w 117"/>
                  <a:gd name="T19" fmla="*/ 26 h 32"/>
                  <a:gd name="T20" fmla="*/ 117 w 117"/>
                  <a:gd name="T21" fmla="*/ 26 h 32"/>
                  <a:gd name="T22" fmla="*/ 117 w 117"/>
                  <a:gd name="T23" fmla="*/ 23 h 32"/>
                  <a:gd name="T24" fmla="*/ 110 w 117"/>
                  <a:gd name="T25" fmla="*/ 19 h 32"/>
                  <a:gd name="T26" fmla="*/ 60 w 117"/>
                  <a:gd name="T27" fmla="*/ 4 h 32"/>
                  <a:gd name="T28" fmla="*/ 60 w 117"/>
                  <a:gd name="T29" fmla="*/ 4 h 32"/>
                  <a:gd name="T30" fmla="*/ 47 w 117"/>
                  <a:gd name="T31" fmla="*/ 0 h 32"/>
                  <a:gd name="T32" fmla="*/ 38 w 117"/>
                  <a:gd name="T33" fmla="*/ 0 h 32"/>
                  <a:gd name="T34" fmla="*/ 3 w 117"/>
                  <a:gd name="T35" fmla="*/ 7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7"/>
                  <a:gd name="T55" fmla="*/ 0 h 32"/>
                  <a:gd name="T56" fmla="*/ 117 w 117"/>
                  <a:gd name="T57" fmla="*/ 32 h 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7" h="32">
                    <a:moveTo>
                      <a:pt x="3" y="7"/>
                    </a:moveTo>
                    <a:lnTo>
                      <a:pt x="3" y="7"/>
                    </a:lnTo>
                    <a:lnTo>
                      <a:pt x="0" y="7"/>
                    </a:lnTo>
                    <a:lnTo>
                      <a:pt x="6" y="10"/>
                    </a:lnTo>
                    <a:lnTo>
                      <a:pt x="60" y="29"/>
                    </a:lnTo>
                    <a:lnTo>
                      <a:pt x="69" y="32"/>
                    </a:lnTo>
                    <a:lnTo>
                      <a:pt x="79" y="32"/>
                    </a:lnTo>
                    <a:lnTo>
                      <a:pt x="113" y="26"/>
                    </a:lnTo>
                    <a:lnTo>
                      <a:pt x="117" y="26"/>
                    </a:lnTo>
                    <a:lnTo>
                      <a:pt x="117" y="23"/>
                    </a:lnTo>
                    <a:lnTo>
                      <a:pt x="110" y="19"/>
                    </a:lnTo>
                    <a:lnTo>
                      <a:pt x="60" y="4"/>
                    </a:lnTo>
                    <a:lnTo>
                      <a:pt x="47" y="0"/>
                    </a:lnTo>
                    <a:lnTo>
                      <a:pt x="38" y="0"/>
                    </a:lnTo>
                    <a:lnTo>
                      <a:pt x="3"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07" name="Freeform 155"/>
              <p:cNvSpPr>
                <a:spLocks/>
              </p:cNvSpPr>
              <p:nvPr/>
            </p:nvSpPr>
            <p:spPr bwMode="auto">
              <a:xfrm>
                <a:off x="875" y="2761"/>
                <a:ext cx="117" cy="32"/>
              </a:xfrm>
              <a:custGeom>
                <a:avLst/>
                <a:gdLst>
                  <a:gd name="T0" fmla="*/ 0 w 117"/>
                  <a:gd name="T1" fmla="*/ 6 h 32"/>
                  <a:gd name="T2" fmla="*/ 0 w 117"/>
                  <a:gd name="T3" fmla="*/ 6 h 32"/>
                  <a:gd name="T4" fmla="*/ 0 w 117"/>
                  <a:gd name="T5" fmla="*/ 9 h 32"/>
                  <a:gd name="T6" fmla="*/ 4 w 117"/>
                  <a:gd name="T7" fmla="*/ 13 h 32"/>
                  <a:gd name="T8" fmla="*/ 57 w 117"/>
                  <a:gd name="T9" fmla="*/ 28 h 32"/>
                  <a:gd name="T10" fmla="*/ 57 w 117"/>
                  <a:gd name="T11" fmla="*/ 28 h 32"/>
                  <a:gd name="T12" fmla="*/ 67 w 117"/>
                  <a:gd name="T13" fmla="*/ 32 h 32"/>
                  <a:gd name="T14" fmla="*/ 76 w 117"/>
                  <a:gd name="T15" fmla="*/ 32 h 32"/>
                  <a:gd name="T16" fmla="*/ 114 w 117"/>
                  <a:gd name="T17" fmla="*/ 25 h 32"/>
                  <a:gd name="T18" fmla="*/ 114 w 117"/>
                  <a:gd name="T19" fmla="*/ 25 h 32"/>
                  <a:gd name="T20" fmla="*/ 117 w 117"/>
                  <a:gd name="T21" fmla="*/ 25 h 32"/>
                  <a:gd name="T22" fmla="*/ 117 w 117"/>
                  <a:gd name="T23" fmla="*/ 22 h 32"/>
                  <a:gd name="T24" fmla="*/ 111 w 117"/>
                  <a:gd name="T25" fmla="*/ 19 h 32"/>
                  <a:gd name="T26" fmla="*/ 57 w 117"/>
                  <a:gd name="T27" fmla="*/ 3 h 32"/>
                  <a:gd name="T28" fmla="*/ 57 w 117"/>
                  <a:gd name="T29" fmla="*/ 3 h 32"/>
                  <a:gd name="T30" fmla="*/ 48 w 117"/>
                  <a:gd name="T31" fmla="*/ 0 h 32"/>
                  <a:gd name="T32" fmla="*/ 38 w 117"/>
                  <a:gd name="T33" fmla="*/ 0 h 32"/>
                  <a:gd name="T34" fmla="*/ 0 w 117"/>
                  <a:gd name="T35" fmla="*/ 6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7"/>
                  <a:gd name="T55" fmla="*/ 0 h 32"/>
                  <a:gd name="T56" fmla="*/ 117 w 117"/>
                  <a:gd name="T57" fmla="*/ 32 h 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7" h="32">
                    <a:moveTo>
                      <a:pt x="0" y="6"/>
                    </a:moveTo>
                    <a:lnTo>
                      <a:pt x="0" y="6"/>
                    </a:lnTo>
                    <a:lnTo>
                      <a:pt x="0" y="9"/>
                    </a:lnTo>
                    <a:lnTo>
                      <a:pt x="4" y="13"/>
                    </a:lnTo>
                    <a:lnTo>
                      <a:pt x="57" y="28"/>
                    </a:lnTo>
                    <a:lnTo>
                      <a:pt x="67" y="32"/>
                    </a:lnTo>
                    <a:lnTo>
                      <a:pt x="76" y="32"/>
                    </a:lnTo>
                    <a:lnTo>
                      <a:pt x="114" y="25"/>
                    </a:lnTo>
                    <a:lnTo>
                      <a:pt x="117" y="25"/>
                    </a:lnTo>
                    <a:lnTo>
                      <a:pt x="117" y="22"/>
                    </a:lnTo>
                    <a:lnTo>
                      <a:pt x="111" y="19"/>
                    </a:lnTo>
                    <a:lnTo>
                      <a:pt x="57" y="3"/>
                    </a:lnTo>
                    <a:lnTo>
                      <a:pt x="48" y="0"/>
                    </a:lnTo>
                    <a:lnTo>
                      <a:pt x="38" y="0"/>
                    </a:lnTo>
                    <a:lnTo>
                      <a:pt x="0" y="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08" name="Freeform 156"/>
              <p:cNvSpPr>
                <a:spLocks/>
              </p:cNvSpPr>
              <p:nvPr/>
            </p:nvSpPr>
            <p:spPr bwMode="auto">
              <a:xfrm>
                <a:off x="822" y="2770"/>
                <a:ext cx="107" cy="35"/>
              </a:xfrm>
              <a:custGeom>
                <a:avLst/>
                <a:gdLst>
                  <a:gd name="T0" fmla="*/ 0 w 107"/>
                  <a:gd name="T1" fmla="*/ 7 h 35"/>
                  <a:gd name="T2" fmla="*/ 0 w 107"/>
                  <a:gd name="T3" fmla="*/ 16 h 35"/>
                  <a:gd name="T4" fmla="*/ 44 w 107"/>
                  <a:gd name="T5" fmla="*/ 32 h 35"/>
                  <a:gd name="T6" fmla="*/ 44 w 107"/>
                  <a:gd name="T7" fmla="*/ 32 h 35"/>
                  <a:gd name="T8" fmla="*/ 57 w 107"/>
                  <a:gd name="T9" fmla="*/ 35 h 35"/>
                  <a:gd name="T10" fmla="*/ 66 w 107"/>
                  <a:gd name="T11" fmla="*/ 35 h 35"/>
                  <a:gd name="T12" fmla="*/ 104 w 107"/>
                  <a:gd name="T13" fmla="*/ 29 h 35"/>
                  <a:gd name="T14" fmla="*/ 104 w 107"/>
                  <a:gd name="T15" fmla="*/ 29 h 35"/>
                  <a:gd name="T16" fmla="*/ 107 w 107"/>
                  <a:gd name="T17" fmla="*/ 26 h 35"/>
                  <a:gd name="T18" fmla="*/ 107 w 107"/>
                  <a:gd name="T19" fmla="*/ 26 h 35"/>
                  <a:gd name="T20" fmla="*/ 101 w 107"/>
                  <a:gd name="T21" fmla="*/ 23 h 35"/>
                  <a:gd name="T22" fmla="*/ 47 w 107"/>
                  <a:gd name="T23" fmla="*/ 4 h 35"/>
                  <a:gd name="T24" fmla="*/ 47 w 107"/>
                  <a:gd name="T25" fmla="*/ 4 h 35"/>
                  <a:gd name="T26" fmla="*/ 38 w 107"/>
                  <a:gd name="T27" fmla="*/ 0 h 35"/>
                  <a:gd name="T28" fmla="*/ 28 w 107"/>
                  <a:gd name="T29" fmla="*/ 0 h 35"/>
                  <a:gd name="T30" fmla="*/ 0 w 107"/>
                  <a:gd name="T31" fmla="*/ 7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7"/>
                  <a:gd name="T49" fmla="*/ 0 h 35"/>
                  <a:gd name="T50" fmla="*/ 107 w 107"/>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7" h="35">
                    <a:moveTo>
                      <a:pt x="0" y="7"/>
                    </a:moveTo>
                    <a:lnTo>
                      <a:pt x="0" y="16"/>
                    </a:lnTo>
                    <a:lnTo>
                      <a:pt x="44" y="32"/>
                    </a:lnTo>
                    <a:lnTo>
                      <a:pt x="57" y="35"/>
                    </a:lnTo>
                    <a:lnTo>
                      <a:pt x="66" y="35"/>
                    </a:lnTo>
                    <a:lnTo>
                      <a:pt x="104" y="29"/>
                    </a:lnTo>
                    <a:lnTo>
                      <a:pt x="107" y="26"/>
                    </a:lnTo>
                    <a:lnTo>
                      <a:pt x="101" y="23"/>
                    </a:lnTo>
                    <a:lnTo>
                      <a:pt x="47" y="4"/>
                    </a:lnTo>
                    <a:lnTo>
                      <a:pt x="38" y="0"/>
                    </a:lnTo>
                    <a:lnTo>
                      <a:pt x="28" y="0"/>
                    </a:lnTo>
                    <a:lnTo>
                      <a:pt x="0"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09" name="Freeform 157"/>
              <p:cNvSpPr>
                <a:spLocks/>
              </p:cNvSpPr>
              <p:nvPr/>
            </p:nvSpPr>
            <p:spPr bwMode="auto">
              <a:xfrm>
                <a:off x="809" y="2777"/>
                <a:ext cx="13" cy="9"/>
              </a:xfrm>
              <a:custGeom>
                <a:avLst/>
                <a:gdLst>
                  <a:gd name="T0" fmla="*/ 13 w 13"/>
                  <a:gd name="T1" fmla="*/ 0 h 9"/>
                  <a:gd name="T2" fmla="*/ 3 w 13"/>
                  <a:gd name="T3" fmla="*/ 0 h 9"/>
                  <a:gd name="T4" fmla="*/ 3 w 13"/>
                  <a:gd name="T5" fmla="*/ 0 h 9"/>
                  <a:gd name="T6" fmla="*/ 0 w 13"/>
                  <a:gd name="T7" fmla="*/ 3 h 9"/>
                  <a:gd name="T8" fmla="*/ 6 w 13"/>
                  <a:gd name="T9" fmla="*/ 6 h 9"/>
                  <a:gd name="T10" fmla="*/ 13 w 13"/>
                  <a:gd name="T11" fmla="*/ 9 h 9"/>
                  <a:gd name="T12" fmla="*/ 13 w 13"/>
                  <a:gd name="T13" fmla="*/ 0 h 9"/>
                  <a:gd name="T14" fmla="*/ 0 60000 65536"/>
                  <a:gd name="T15" fmla="*/ 0 60000 65536"/>
                  <a:gd name="T16" fmla="*/ 0 60000 65536"/>
                  <a:gd name="T17" fmla="*/ 0 60000 65536"/>
                  <a:gd name="T18" fmla="*/ 0 60000 65536"/>
                  <a:gd name="T19" fmla="*/ 0 60000 65536"/>
                  <a:gd name="T20" fmla="*/ 0 60000 65536"/>
                  <a:gd name="T21" fmla="*/ 0 w 13"/>
                  <a:gd name="T22" fmla="*/ 0 h 9"/>
                  <a:gd name="T23" fmla="*/ 13 w 1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9">
                    <a:moveTo>
                      <a:pt x="13" y="0"/>
                    </a:moveTo>
                    <a:lnTo>
                      <a:pt x="3" y="0"/>
                    </a:lnTo>
                    <a:lnTo>
                      <a:pt x="0" y="3"/>
                    </a:lnTo>
                    <a:lnTo>
                      <a:pt x="6" y="6"/>
                    </a:lnTo>
                    <a:lnTo>
                      <a:pt x="13" y="9"/>
                    </a:lnTo>
                    <a:lnTo>
                      <a:pt x="13"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10" name="Freeform 158"/>
              <p:cNvSpPr>
                <a:spLocks/>
              </p:cNvSpPr>
              <p:nvPr/>
            </p:nvSpPr>
            <p:spPr bwMode="auto">
              <a:xfrm>
                <a:off x="822" y="2789"/>
                <a:ext cx="41" cy="26"/>
              </a:xfrm>
              <a:custGeom>
                <a:avLst/>
                <a:gdLst>
                  <a:gd name="T0" fmla="*/ 0 w 41"/>
                  <a:gd name="T1" fmla="*/ 26 h 26"/>
                  <a:gd name="T2" fmla="*/ 38 w 41"/>
                  <a:gd name="T3" fmla="*/ 19 h 26"/>
                  <a:gd name="T4" fmla="*/ 38 w 41"/>
                  <a:gd name="T5" fmla="*/ 19 h 26"/>
                  <a:gd name="T6" fmla="*/ 41 w 41"/>
                  <a:gd name="T7" fmla="*/ 19 h 26"/>
                  <a:gd name="T8" fmla="*/ 41 w 41"/>
                  <a:gd name="T9" fmla="*/ 16 h 26"/>
                  <a:gd name="T10" fmla="*/ 34 w 41"/>
                  <a:gd name="T11" fmla="*/ 13 h 26"/>
                  <a:gd name="T12" fmla="*/ 0 w 41"/>
                  <a:gd name="T13" fmla="*/ 0 h 26"/>
                  <a:gd name="T14" fmla="*/ 0 w 41"/>
                  <a:gd name="T15" fmla="*/ 26 h 26"/>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26"/>
                  <a:gd name="T26" fmla="*/ 41 w 41"/>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26">
                    <a:moveTo>
                      <a:pt x="0" y="26"/>
                    </a:moveTo>
                    <a:lnTo>
                      <a:pt x="38" y="19"/>
                    </a:lnTo>
                    <a:lnTo>
                      <a:pt x="41" y="19"/>
                    </a:lnTo>
                    <a:lnTo>
                      <a:pt x="41" y="16"/>
                    </a:lnTo>
                    <a:lnTo>
                      <a:pt x="34" y="13"/>
                    </a:lnTo>
                    <a:lnTo>
                      <a:pt x="0" y="0"/>
                    </a:lnTo>
                    <a:lnTo>
                      <a:pt x="0" y="2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11" name="Freeform 159"/>
              <p:cNvSpPr>
                <a:spLocks/>
              </p:cNvSpPr>
              <p:nvPr/>
            </p:nvSpPr>
            <p:spPr bwMode="auto">
              <a:xfrm>
                <a:off x="743" y="2783"/>
                <a:ext cx="79" cy="32"/>
              </a:xfrm>
              <a:custGeom>
                <a:avLst/>
                <a:gdLst>
                  <a:gd name="T0" fmla="*/ 3 w 79"/>
                  <a:gd name="T1" fmla="*/ 6 h 32"/>
                  <a:gd name="T2" fmla="*/ 3 w 79"/>
                  <a:gd name="T3" fmla="*/ 6 h 32"/>
                  <a:gd name="T4" fmla="*/ 0 w 79"/>
                  <a:gd name="T5" fmla="*/ 10 h 32"/>
                  <a:gd name="T6" fmla="*/ 3 w 79"/>
                  <a:gd name="T7" fmla="*/ 13 h 32"/>
                  <a:gd name="T8" fmla="*/ 56 w 79"/>
                  <a:gd name="T9" fmla="*/ 29 h 32"/>
                  <a:gd name="T10" fmla="*/ 56 w 79"/>
                  <a:gd name="T11" fmla="*/ 29 h 32"/>
                  <a:gd name="T12" fmla="*/ 69 w 79"/>
                  <a:gd name="T13" fmla="*/ 32 h 32"/>
                  <a:gd name="T14" fmla="*/ 79 w 79"/>
                  <a:gd name="T15" fmla="*/ 32 h 32"/>
                  <a:gd name="T16" fmla="*/ 79 w 79"/>
                  <a:gd name="T17" fmla="*/ 32 h 32"/>
                  <a:gd name="T18" fmla="*/ 79 w 79"/>
                  <a:gd name="T19" fmla="*/ 6 h 32"/>
                  <a:gd name="T20" fmla="*/ 63 w 79"/>
                  <a:gd name="T21" fmla="*/ 3 h 32"/>
                  <a:gd name="T22" fmla="*/ 63 w 79"/>
                  <a:gd name="T23" fmla="*/ 3 h 32"/>
                  <a:gd name="T24" fmla="*/ 50 w 79"/>
                  <a:gd name="T25" fmla="*/ 0 h 32"/>
                  <a:gd name="T26" fmla="*/ 41 w 79"/>
                  <a:gd name="T27" fmla="*/ 0 h 32"/>
                  <a:gd name="T28" fmla="*/ 3 w 79"/>
                  <a:gd name="T29" fmla="*/ 6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
                  <a:gd name="T46" fmla="*/ 0 h 32"/>
                  <a:gd name="T47" fmla="*/ 79 w 79"/>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 h="32">
                    <a:moveTo>
                      <a:pt x="3" y="6"/>
                    </a:moveTo>
                    <a:lnTo>
                      <a:pt x="3" y="6"/>
                    </a:lnTo>
                    <a:lnTo>
                      <a:pt x="0" y="10"/>
                    </a:lnTo>
                    <a:lnTo>
                      <a:pt x="3" y="13"/>
                    </a:lnTo>
                    <a:lnTo>
                      <a:pt x="56" y="29"/>
                    </a:lnTo>
                    <a:lnTo>
                      <a:pt x="69" y="32"/>
                    </a:lnTo>
                    <a:lnTo>
                      <a:pt x="79" y="32"/>
                    </a:lnTo>
                    <a:lnTo>
                      <a:pt x="79" y="6"/>
                    </a:lnTo>
                    <a:lnTo>
                      <a:pt x="63" y="3"/>
                    </a:lnTo>
                    <a:lnTo>
                      <a:pt x="50" y="0"/>
                    </a:lnTo>
                    <a:lnTo>
                      <a:pt x="41" y="0"/>
                    </a:lnTo>
                    <a:lnTo>
                      <a:pt x="3" y="6"/>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12" name="Freeform 160"/>
              <p:cNvSpPr>
                <a:spLocks/>
              </p:cNvSpPr>
              <p:nvPr/>
            </p:nvSpPr>
            <p:spPr bwMode="auto">
              <a:xfrm>
                <a:off x="670" y="2793"/>
                <a:ext cx="126" cy="34"/>
              </a:xfrm>
              <a:custGeom>
                <a:avLst/>
                <a:gdLst>
                  <a:gd name="T0" fmla="*/ 60 w 126"/>
                  <a:gd name="T1" fmla="*/ 31 h 34"/>
                  <a:gd name="T2" fmla="*/ 60 w 126"/>
                  <a:gd name="T3" fmla="*/ 31 h 34"/>
                  <a:gd name="T4" fmla="*/ 73 w 126"/>
                  <a:gd name="T5" fmla="*/ 34 h 34"/>
                  <a:gd name="T6" fmla="*/ 82 w 126"/>
                  <a:gd name="T7" fmla="*/ 34 h 34"/>
                  <a:gd name="T8" fmla="*/ 123 w 126"/>
                  <a:gd name="T9" fmla="*/ 28 h 34"/>
                  <a:gd name="T10" fmla="*/ 123 w 126"/>
                  <a:gd name="T11" fmla="*/ 28 h 34"/>
                  <a:gd name="T12" fmla="*/ 126 w 126"/>
                  <a:gd name="T13" fmla="*/ 28 h 34"/>
                  <a:gd name="T14" fmla="*/ 126 w 126"/>
                  <a:gd name="T15" fmla="*/ 25 h 34"/>
                  <a:gd name="T16" fmla="*/ 120 w 126"/>
                  <a:gd name="T17" fmla="*/ 22 h 34"/>
                  <a:gd name="T18" fmla="*/ 66 w 126"/>
                  <a:gd name="T19" fmla="*/ 3 h 34"/>
                  <a:gd name="T20" fmla="*/ 66 w 126"/>
                  <a:gd name="T21" fmla="*/ 3 h 34"/>
                  <a:gd name="T22" fmla="*/ 54 w 126"/>
                  <a:gd name="T23" fmla="*/ 0 h 34"/>
                  <a:gd name="T24" fmla="*/ 44 w 126"/>
                  <a:gd name="T25" fmla="*/ 0 h 34"/>
                  <a:gd name="T26" fmla="*/ 3 w 126"/>
                  <a:gd name="T27" fmla="*/ 6 h 34"/>
                  <a:gd name="T28" fmla="*/ 3 w 126"/>
                  <a:gd name="T29" fmla="*/ 6 h 34"/>
                  <a:gd name="T30" fmla="*/ 0 w 126"/>
                  <a:gd name="T31" fmla="*/ 9 h 34"/>
                  <a:gd name="T32" fmla="*/ 6 w 126"/>
                  <a:gd name="T33" fmla="*/ 12 h 34"/>
                  <a:gd name="T34" fmla="*/ 60 w 126"/>
                  <a:gd name="T35" fmla="*/ 31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6"/>
                  <a:gd name="T55" fmla="*/ 0 h 34"/>
                  <a:gd name="T56" fmla="*/ 126 w 126"/>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6" h="34">
                    <a:moveTo>
                      <a:pt x="60" y="31"/>
                    </a:moveTo>
                    <a:lnTo>
                      <a:pt x="60" y="31"/>
                    </a:lnTo>
                    <a:lnTo>
                      <a:pt x="73" y="34"/>
                    </a:lnTo>
                    <a:lnTo>
                      <a:pt x="82" y="34"/>
                    </a:lnTo>
                    <a:lnTo>
                      <a:pt x="123" y="28"/>
                    </a:lnTo>
                    <a:lnTo>
                      <a:pt x="126" y="28"/>
                    </a:lnTo>
                    <a:lnTo>
                      <a:pt x="126" y="25"/>
                    </a:lnTo>
                    <a:lnTo>
                      <a:pt x="120" y="22"/>
                    </a:lnTo>
                    <a:lnTo>
                      <a:pt x="66" y="3"/>
                    </a:lnTo>
                    <a:lnTo>
                      <a:pt x="54" y="0"/>
                    </a:lnTo>
                    <a:lnTo>
                      <a:pt x="44" y="0"/>
                    </a:lnTo>
                    <a:lnTo>
                      <a:pt x="3" y="6"/>
                    </a:lnTo>
                    <a:lnTo>
                      <a:pt x="0" y="9"/>
                    </a:lnTo>
                    <a:lnTo>
                      <a:pt x="6" y="12"/>
                    </a:lnTo>
                    <a:lnTo>
                      <a:pt x="60" y="31"/>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13" name="Freeform 161"/>
              <p:cNvSpPr>
                <a:spLocks/>
              </p:cNvSpPr>
              <p:nvPr/>
            </p:nvSpPr>
            <p:spPr bwMode="auto">
              <a:xfrm>
                <a:off x="597" y="2805"/>
                <a:ext cx="127" cy="35"/>
              </a:xfrm>
              <a:custGeom>
                <a:avLst/>
                <a:gdLst>
                  <a:gd name="T0" fmla="*/ 60 w 127"/>
                  <a:gd name="T1" fmla="*/ 32 h 35"/>
                  <a:gd name="T2" fmla="*/ 60 w 127"/>
                  <a:gd name="T3" fmla="*/ 32 h 35"/>
                  <a:gd name="T4" fmla="*/ 73 w 127"/>
                  <a:gd name="T5" fmla="*/ 35 h 35"/>
                  <a:gd name="T6" fmla="*/ 82 w 127"/>
                  <a:gd name="T7" fmla="*/ 35 h 35"/>
                  <a:gd name="T8" fmla="*/ 123 w 127"/>
                  <a:gd name="T9" fmla="*/ 29 h 35"/>
                  <a:gd name="T10" fmla="*/ 123 w 127"/>
                  <a:gd name="T11" fmla="*/ 29 h 35"/>
                  <a:gd name="T12" fmla="*/ 127 w 127"/>
                  <a:gd name="T13" fmla="*/ 29 h 35"/>
                  <a:gd name="T14" fmla="*/ 127 w 127"/>
                  <a:gd name="T15" fmla="*/ 26 h 35"/>
                  <a:gd name="T16" fmla="*/ 123 w 127"/>
                  <a:gd name="T17" fmla="*/ 22 h 35"/>
                  <a:gd name="T18" fmla="*/ 70 w 127"/>
                  <a:gd name="T19" fmla="*/ 3 h 35"/>
                  <a:gd name="T20" fmla="*/ 70 w 127"/>
                  <a:gd name="T21" fmla="*/ 3 h 35"/>
                  <a:gd name="T22" fmla="*/ 57 w 127"/>
                  <a:gd name="T23" fmla="*/ 0 h 35"/>
                  <a:gd name="T24" fmla="*/ 47 w 127"/>
                  <a:gd name="T25" fmla="*/ 0 h 35"/>
                  <a:gd name="T26" fmla="*/ 3 w 127"/>
                  <a:gd name="T27" fmla="*/ 7 h 35"/>
                  <a:gd name="T28" fmla="*/ 3 w 127"/>
                  <a:gd name="T29" fmla="*/ 7 h 35"/>
                  <a:gd name="T30" fmla="*/ 0 w 127"/>
                  <a:gd name="T31" fmla="*/ 10 h 35"/>
                  <a:gd name="T32" fmla="*/ 6 w 127"/>
                  <a:gd name="T33" fmla="*/ 13 h 35"/>
                  <a:gd name="T34" fmla="*/ 60 w 127"/>
                  <a:gd name="T35" fmla="*/ 32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7"/>
                  <a:gd name="T55" fmla="*/ 0 h 35"/>
                  <a:gd name="T56" fmla="*/ 127 w 127"/>
                  <a:gd name="T57" fmla="*/ 35 h 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7" h="35">
                    <a:moveTo>
                      <a:pt x="60" y="32"/>
                    </a:moveTo>
                    <a:lnTo>
                      <a:pt x="60" y="32"/>
                    </a:lnTo>
                    <a:lnTo>
                      <a:pt x="73" y="35"/>
                    </a:lnTo>
                    <a:lnTo>
                      <a:pt x="82" y="35"/>
                    </a:lnTo>
                    <a:lnTo>
                      <a:pt x="123" y="29"/>
                    </a:lnTo>
                    <a:lnTo>
                      <a:pt x="127" y="29"/>
                    </a:lnTo>
                    <a:lnTo>
                      <a:pt x="127" y="26"/>
                    </a:lnTo>
                    <a:lnTo>
                      <a:pt x="123" y="22"/>
                    </a:lnTo>
                    <a:lnTo>
                      <a:pt x="70" y="3"/>
                    </a:lnTo>
                    <a:lnTo>
                      <a:pt x="57" y="0"/>
                    </a:lnTo>
                    <a:lnTo>
                      <a:pt x="47" y="0"/>
                    </a:lnTo>
                    <a:lnTo>
                      <a:pt x="3" y="7"/>
                    </a:lnTo>
                    <a:lnTo>
                      <a:pt x="0" y="10"/>
                    </a:lnTo>
                    <a:lnTo>
                      <a:pt x="6" y="13"/>
                    </a:lnTo>
                    <a:lnTo>
                      <a:pt x="60" y="32"/>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14" name="Freeform 162"/>
              <p:cNvSpPr>
                <a:spLocks/>
              </p:cNvSpPr>
              <p:nvPr/>
            </p:nvSpPr>
            <p:spPr bwMode="auto">
              <a:xfrm>
                <a:off x="822" y="2850"/>
                <a:ext cx="19" cy="15"/>
              </a:xfrm>
              <a:custGeom>
                <a:avLst/>
                <a:gdLst>
                  <a:gd name="T0" fmla="*/ 3 w 19"/>
                  <a:gd name="T1" fmla="*/ 15 h 15"/>
                  <a:gd name="T2" fmla="*/ 15 w 19"/>
                  <a:gd name="T3" fmla="*/ 12 h 15"/>
                  <a:gd name="T4" fmla="*/ 15 w 19"/>
                  <a:gd name="T5" fmla="*/ 12 h 15"/>
                  <a:gd name="T6" fmla="*/ 19 w 19"/>
                  <a:gd name="T7" fmla="*/ 12 h 15"/>
                  <a:gd name="T8" fmla="*/ 19 w 19"/>
                  <a:gd name="T9" fmla="*/ 9 h 15"/>
                  <a:gd name="T10" fmla="*/ 12 w 19"/>
                  <a:gd name="T11" fmla="*/ 6 h 15"/>
                  <a:gd name="T12" fmla="*/ 0 w 19"/>
                  <a:gd name="T13" fmla="*/ 0 h 15"/>
                  <a:gd name="T14" fmla="*/ 3 w 19"/>
                  <a:gd name="T15" fmla="*/ 15 h 15"/>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5"/>
                  <a:gd name="T26" fmla="*/ 19 w 19"/>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5">
                    <a:moveTo>
                      <a:pt x="3" y="15"/>
                    </a:moveTo>
                    <a:lnTo>
                      <a:pt x="15" y="12"/>
                    </a:lnTo>
                    <a:lnTo>
                      <a:pt x="19" y="12"/>
                    </a:lnTo>
                    <a:lnTo>
                      <a:pt x="19" y="9"/>
                    </a:lnTo>
                    <a:lnTo>
                      <a:pt x="12" y="6"/>
                    </a:lnTo>
                    <a:lnTo>
                      <a:pt x="0" y="0"/>
                    </a:lnTo>
                    <a:lnTo>
                      <a:pt x="3" y="15"/>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15" name="Freeform 163"/>
              <p:cNvSpPr>
                <a:spLocks/>
              </p:cNvSpPr>
              <p:nvPr/>
            </p:nvSpPr>
            <p:spPr bwMode="auto">
              <a:xfrm>
                <a:off x="689" y="2834"/>
                <a:ext cx="136" cy="41"/>
              </a:xfrm>
              <a:custGeom>
                <a:avLst/>
                <a:gdLst>
                  <a:gd name="T0" fmla="*/ 60 w 136"/>
                  <a:gd name="T1" fmla="*/ 38 h 41"/>
                  <a:gd name="T2" fmla="*/ 60 w 136"/>
                  <a:gd name="T3" fmla="*/ 38 h 41"/>
                  <a:gd name="T4" fmla="*/ 73 w 136"/>
                  <a:gd name="T5" fmla="*/ 41 h 41"/>
                  <a:gd name="T6" fmla="*/ 85 w 136"/>
                  <a:gd name="T7" fmla="*/ 41 h 41"/>
                  <a:gd name="T8" fmla="*/ 136 w 136"/>
                  <a:gd name="T9" fmla="*/ 31 h 41"/>
                  <a:gd name="T10" fmla="*/ 133 w 136"/>
                  <a:gd name="T11" fmla="*/ 16 h 41"/>
                  <a:gd name="T12" fmla="*/ 92 w 136"/>
                  <a:gd name="T13" fmla="*/ 3 h 41"/>
                  <a:gd name="T14" fmla="*/ 92 w 136"/>
                  <a:gd name="T15" fmla="*/ 3 h 41"/>
                  <a:gd name="T16" fmla="*/ 79 w 136"/>
                  <a:gd name="T17" fmla="*/ 0 h 41"/>
                  <a:gd name="T18" fmla="*/ 69 w 136"/>
                  <a:gd name="T19" fmla="*/ 0 h 41"/>
                  <a:gd name="T20" fmla="*/ 3 w 136"/>
                  <a:gd name="T21" fmla="*/ 12 h 41"/>
                  <a:gd name="T22" fmla="*/ 3 w 136"/>
                  <a:gd name="T23" fmla="*/ 12 h 41"/>
                  <a:gd name="T24" fmla="*/ 0 w 136"/>
                  <a:gd name="T25" fmla="*/ 12 h 41"/>
                  <a:gd name="T26" fmla="*/ 0 w 136"/>
                  <a:gd name="T27" fmla="*/ 12 h 41"/>
                  <a:gd name="T28" fmla="*/ 6 w 136"/>
                  <a:gd name="T29" fmla="*/ 19 h 41"/>
                  <a:gd name="T30" fmla="*/ 60 w 136"/>
                  <a:gd name="T31" fmla="*/ 38 h 4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6"/>
                  <a:gd name="T49" fmla="*/ 0 h 41"/>
                  <a:gd name="T50" fmla="*/ 136 w 136"/>
                  <a:gd name="T51" fmla="*/ 41 h 4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6" h="41">
                    <a:moveTo>
                      <a:pt x="60" y="38"/>
                    </a:moveTo>
                    <a:lnTo>
                      <a:pt x="60" y="38"/>
                    </a:lnTo>
                    <a:lnTo>
                      <a:pt x="73" y="41"/>
                    </a:lnTo>
                    <a:lnTo>
                      <a:pt x="85" y="41"/>
                    </a:lnTo>
                    <a:lnTo>
                      <a:pt x="136" y="31"/>
                    </a:lnTo>
                    <a:lnTo>
                      <a:pt x="133" y="16"/>
                    </a:lnTo>
                    <a:lnTo>
                      <a:pt x="92" y="3"/>
                    </a:lnTo>
                    <a:lnTo>
                      <a:pt x="79" y="0"/>
                    </a:lnTo>
                    <a:lnTo>
                      <a:pt x="69" y="0"/>
                    </a:lnTo>
                    <a:lnTo>
                      <a:pt x="3" y="12"/>
                    </a:lnTo>
                    <a:lnTo>
                      <a:pt x="0" y="12"/>
                    </a:lnTo>
                    <a:lnTo>
                      <a:pt x="6" y="19"/>
                    </a:lnTo>
                    <a:lnTo>
                      <a:pt x="60" y="38"/>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16" name="Freeform 164"/>
              <p:cNvSpPr>
                <a:spLocks/>
              </p:cNvSpPr>
              <p:nvPr/>
            </p:nvSpPr>
            <p:spPr bwMode="auto">
              <a:xfrm>
                <a:off x="822" y="2821"/>
                <a:ext cx="88" cy="35"/>
              </a:xfrm>
              <a:custGeom>
                <a:avLst/>
                <a:gdLst>
                  <a:gd name="T0" fmla="*/ 22 w 88"/>
                  <a:gd name="T1" fmla="*/ 32 h 35"/>
                  <a:gd name="T2" fmla="*/ 22 w 88"/>
                  <a:gd name="T3" fmla="*/ 32 h 35"/>
                  <a:gd name="T4" fmla="*/ 34 w 88"/>
                  <a:gd name="T5" fmla="*/ 35 h 35"/>
                  <a:gd name="T6" fmla="*/ 44 w 88"/>
                  <a:gd name="T7" fmla="*/ 35 h 35"/>
                  <a:gd name="T8" fmla="*/ 85 w 88"/>
                  <a:gd name="T9" fmla="*/ 29 h 35"/>
                  <a:gd name="T10" fmla="*/ 85 w 88"/>
                  <a:gd name="T11" fmla="*/ 29 h 35"/>
                  <a:gd name="T12" fmla="*/ 88 w 88"/>
                  <a:gd name="T13" fmla="*/ 29 h 35"/>
                  <a:gd name="T14" fmla="*/ 88 w 88"/>
                  <a:gd name="T15" fmla="*/ 25 h 35"/>
                  <a:gd name="T16" fmla="*/ 82 w 88"/>
                  <a:gd name="T17" fmla="*/ 22 h 35"/>
                  <a:gd name="T18" fmla="*/ 28 w 88"/>
                  <a:gd name="T19" fmla="*/ 3 h 35"/>
                  <a:gd name="T20" fmla="*/ 28 w 88"/>
                  <a:gd name="T21" fmla="*/ 3 h 35"/>
                  <a:gd name="T22" fmla="*/ 15 w 88"/>
                  <a:gd name="T23" fmla="*/ 0 h 35"/>
                  <a:gd name="T24" fmla="*/ 6 w 88"/>
                  <a:gd name="T25" fmla="*/ 0 h 35"/>
                  <a:gd name="T26" fmla="*/ 0 w 88"/>
                  <a:gd name="T27" fmla="*/ 0 h 35"/>
                  <a:gd name="T28" fmla="*/ 0 w 88"/>
                  <a:gd name="T29" fmla="*/ 25 h 35"/>
                  <a:gd name="T30" fmla="*/ 22 w 88"/>
                  <a:gd name="T31" fmla="*/ 32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8"/>
                  <a:gd name="T49" fmla="*/ 0 h 35"/>
                  <a:gd name="T50" fmla="*/ 88 w 88"/>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8" h="35">
                    <a:moveTo>
                      <a:pt x="22" y="32"/>
                    </a:moveTo>
                    <a:lnTo>
                      <a:pt x="22" y="32"/>
                    </a:lnTo>
                    <a:lnTo>
                      <a:pt x="34" y="35"/>
                    </a:lnTo>
                    <a:lnTo>
                      <a:pt x="44" y="35"/>
                    </a:lnTo>
                    <a:lnTo>
                      <a:pt x="85" y="29"/>
                    </a:lnTo>
                    <a:lnTo>
                      <a:pt x="88" y="29"/>
                    </a:lnTo>
                    <a:lnTo>
                      <a:pt x="88" y="25"/>
                    </a:lnTo>
                    <a:lnTo>
                      <a:pt x="82" y="22"/>
                    </a:lnTo>
                    <a:lnTo>
                      <a:pt x="28" y="3"/>
                    </a:lnTo>
                    <a:lnTo>
                      <a:pt x="15" y="0"/>
                    </a:lnTo>
                    <a:lnTo>
                      <a:pt x="6" y="0"/>
                    </a:lnTo>
                    <a:lnTo>
                      <a:pt x="0" y="0"/>
                    </a:lnTo>
                    <a:lnTo>
                      <a:pt x="0" y="25"/>
                    </a:lnTo>
                    <a:lnTo>
                      <a:pt x="22" y="3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17" name="Freeform 165"/>
              <p:cNvSpPr>
                <a:spLocks/>
              </p:cNvSpPr>
              <p:nvPr/>
            </p:nvSpPr>
            <p:spPr bwMode="auto">
              <a:xfrm>
                <a:off x="784" y="2821"/>
                <a:ext cx="38" cy="25"/>
              </a:xfrm>
              <a:custGeom>
                <a:avLst/>
                <a:gdLst>
                  <a:gd name="T0" fmla="*/ 38 w 38"/>
                  <a:gd name="T1" fmla="*/ 0 h 25"/>
                  <a:gd name="T2" fmla="*/ 3 w 38"/>
                  <a:gd name="T3" fmla="*/ 6 h 25"/>
                  <a:gd name="T4" fmla="*/ 3 w 38"/>
                  <a:gd name="T5" fmla="*/ 6 h 25"/>
                  <a:gd name="T6" fmla="*/ 0 w 38"/>
                  <a:gd name="T7" fmla="*/ 10 h 25"/>
                  <a:gd name="T8" fmla="*/ 0 w 38"/>
                  <a:gd name="T9" fmla="*/ 10 h 25"/>
                  <a:gd name="T10" fmla="*/ 6 w 38"/>
                  <a:gd name="T11" fmla="*/ 13 h 25"/>
                  <a:gd name="T12" fmla="*/ 38 w 38"/>
                  <a:gd name="T13" fmla="*/ 25 h 25"/>
                  <a:gd name="T14" fmla="*/ 38 w 38"/>
                  <a:gd name="T15" fmla="*/ 0 h 25"/>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25"/>
                  <a:gd name="T26" fmla="*/ 38 w 38"/>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25">
                    <a:moveTo>
                      <a:pt x="38" y="0"/>
                    </a:moveTo>
                    <a:lnTo>
                      <a:pt x="3" y="6"/>
                    </a:lnTo>
                    <a:lnTo>
                      <a:pt x="0" y="10"/>
                    </a:lnTo>
                    <a:lnTo>
                      <a:pt x="6" y="13"/>
                    </a:lnTo>
                    <a:lnTo>
                      <a:pt x="38" y="25"/>
                    </a:lnTo>
                    <a:lnTo>
                      <a:pt x="38"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18" name="Freeform 166"/>
              <p:cNvSpPr>
                <a:spLocks/>
              </p:cNvSpPr>
              <p:nvPr/>
            </p:nvSpPr>
            <p:spPr bwMode="auto">
              <a:xfrm>
                <a:off x="853" y="2808"/>
                <a:ext cx="124" cy="35"/>
              </a:xfrm>
              <a:custGeom>
                <a:avLst/>
                <a:gdLst>
                  <a:gd name="T0" fmla="*/ 60 w 124"/>
                  <a:gd name="T1" fmla="*/ 32 h 35"/>
                  <a:gd name="T2" fmla="*/ 60 w 124"/>
                  <a:gd name="T3" fmla="*/ 32 h 35"/>
                  <a:gd name="T4" fmla="*/ 73 w 124"/>
                  <a:gd name="T5" fmla="*/ 35 h 35"/>
                  <a:gd name="T6" fmla="*/ 83 w 124"/>
                  <a:gd name="T7" fmla="*/ 35 h 35"/>
                  <a:gd name="T8" fmla="*/ 121 w 124"/>
                  <a:gd name="T9" fmla="*/ 29 h 35"/>
                  <a:gd name="T10" fmla="*/ 121 w 124"/>
                  <a:gd name="T11" fmla="*/ 29 h 35"/>
                  <a:gd name="T12" fmla="*/ 121 w 124"/>
                  <a:gd name="T13" fmla="*/ 29 h 35"/>
                  <a:gd name="T14" fmla="*/ 124 w 124"/>
                  <a:gd name="T15" fmla="*/ 26 h 35"/>
                  <a:gd name="T16" fmla="*/ 114 w 124"/>
                  <a:gd name="T17" fmla="*/ 23 h 35"/>
                  <a:gd name="T18" fmla="*/ 64 w 124"/>
                  <a:gd name="T19" fmla="*/ 4 h 35"/>
                  <a:gd name="T20" fmla="*/ 64 w 124"/>
                  <a:gd name="T21" fmla="*/ 4 h 35"/>
                  <a:gd name="T22" fmla="*/ 51 w 124"/>
                  <a:gd name="T23" fmla="*/ 0 h 35"/>
                  <a:gd name="T24" fmla="*/ 41 w 124"/>
                  <a:gd name="T25" fmla="*/ 0 h 35"/>
                  <a:gd name="T26" fmla="*/ 3 w 124"/>
                  <a:gd name="T27" fmla="*/ 7 h 35"/>
                  <a:gd name="T28" fmla="*/ 3 w 124"/>
                  <a:gd name="T29" fmla="*/ 7 h 35"/>
                  <a:gd name="T30" fmla="*/ 0 w 124"/>
                  <a:gd name="T31" fmla="*/ 10 h 35"/>
                  <a:gd name="T32" fmla="*/ 0 w 124"/>
                  <a:gd name="T33" fmla="*/ 10 h 35"/>
                  <a:gd name="T34" fmla="*/ 7 w 124"/>
                  <a:gd name="T35" fmla="*/ 13 h 35"/>
                  <a:gd name="T36" fmla="*/ 60 w 124"/>
                  <a:gd name="T37" fmla="*/ 32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4"/>
                  <a:gd name="T58" fmla="*/ 0 h 35"/>
                  <a:gd name="T59" fmla="*/ 124 w 124"/>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4" h="35">
                    <a:moveTo>
                      <a:pt x="60" y="32"/>
                    </a:moveTo>
                    <a:lnTo>
                      <a:pt x="60" y="32"/>
                    </a:lnTo>
                    <a:lnTo>
                      <a:pt x="73" y="35"/>
                    </a:lnTo>
                    <a:lnTo>
                      <a:pt x="83" y="35"/>
                    </a:lnTo>
                    <a:lnTo>
                      <a:pt x="121" y="29"/>
                    </a:lnTo>
                    <a:lnTo>
                      <a:pt x="124" y="26"/>
                    </a:lnTo>
                    <a:lnTo>
                      <a:pt x="114" y="23"/>
                    </a:lnTo>
                    <a:lnTo>
                      <a:pt x="64" y="4"/>
                    </a:lnTo>
                    <a:lnTo>
                      <a:pt x="51" y="0"/>
                    </a:lnTo>
                    <a:lnTo>
                      <a:pt x="41" y="0"/>
                    </a:lnTo>
                    <a:lnTo>
                      <a:pt x="3" y="7"/>
                    </a:lnTo>
                    <a:lnTo>
                      <a:pt x="0" y="10"/>
                    </a:lnTo>
                    <a:lnTo>
                      <a:pt x="7" y="13"/>
                    </a:lnTo>
                    <a:lnTo>
                      <a:pt x="60" y="3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19" name="Freeform 167"/>
              <p:cNvSpPr>
                <a:spLocks/>
              </p:cNvSpPr>
              <p:nvPr/>
            </p:nvSpPr>
            <p:spPr bwMode="auto">
              <a:xfrm>
                <a:off x="920" y="2799"/>
                <a:ext cx="120" cy="32"/>
              </a:xfrm>
              <a:custGeom>
                <a:avLst/>
                <a:gdLst>
                  <a:gd name="T0" fmla="*/ 6 w 120"/>
                  <a:gd name="T1" fmla="*/ 13 h 32"/>
                  <a:gd name="T2" fmla="*/ 60 w 120"/>
                  <a:gd name="T3" fmla="*/ 28 h 32"/>
                  <a:gd name="T4" fmla="*/ 60 w 120"/>
                  <a:gd name="T5" fmla="*/ 28 h 32"/>
                  <a:gd name="T6" fmla="*/ 69 w 120"/>
                  <a:gd name="T7" fmla="*/ 32 h 32"/>
                  <a:gd name="T8" fmla="*/ 79 w 120"/>
                  <a:gd name="T9" fmla="*/ 32 h 32"/>
                  <a:gd name="T10" fmla="*/ 117 w 120"/>
                  <a:gd name="T11" fmla="*/ 25 h 32"/>
                  <a:gd name="T12" fmla="*/ 117 w 120"/>
                  <a:gd name="T13" fmla="*/ 25 h 32"/>
                  <a:gd name="T14" fmla="*/ 120 w 120"/>
                  <a:gd name="T15" fmla="*/ 25 h 32"/>
                  <a:gd name="T16" fmla="*/ 120 w 120"/>
                  <a:gd name="T17" fmla="*/ 22 h 32"/>
                  <a:gd name="T18" fmla="*/ 114 w 120"/>
                  <a:gd name="T19" fmla="*/ 19 h 32"/>
                  <a:gd name="T20" fmla="*/ 60 w 120"/>
                  <a:gd name="T21" fmla="*/ 3 h 32"/>
                  <a:gd name="T22" fmla="*/ 60 w 120"/>
                  <a:gd name="T23" fmla="*/ 3 h 32"/>
                  <a:gd name="T24" fmla="*/ 47 w 120"/>
                  <a:gd name="T25" fmla="*/ 0 h 32"/>
                  <a:gd name="T26" fmla="*/ 38 w 120"/>
                  <a:gd name="T27" fmla="*/ 0 h 32"/>
                  <a:gd name="T28" fmla="*/ 0 w 120"/>
                  <a:gd name="T29" fmla="*/ 6 h 32"/>
                  <a:gd name="T30" fmla="*/ 0 w 120"/>
                  <a:gd name="T31" fmla="*/ 6 h 32"/>
                  <a:gd name="T32" fmla="*/ 0 w 120"/>
                  <a:gd name="T33" fmla="*/ 6 h 32"/>
                  <a:gd name="T34" fmla="*/ 0 w 120"/>
                  <a:gd name="T35" fmla="*/ 9 h 32"/>
                  <a:gd name="T36" fmla="*/ 6 w 120"/>
                  <a:gd name="T37" fmla="*/ 13 h 32"/>
                  <a:gd name="T38" fmla="*/ 6 w 120"/>
                  <a:gd name="T39" fmla="*/ 13 h 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0"/>
                  <a:gd name="T61" fmla="*/ 0 h 32"/>
                  <a:gd name="T62" fmla="*/ 120 w 120"/>
                  <a:gd name="T63" fmla="*/ 32 h 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0" h="32">
                    <a:moveTo>
                      <a:pt x="6" y="13"/>
                    </a:moveTo>
                    <a:lnTo>
                      <a:pt x="60" y="28"/>
                    </a:lnTo>
                    <a:lnTo>
                      <a:pt x="69" y="32"/>
                    </a:lnTo>
                    <a:lnTo>
                      <a:pt x="79" y="32"/>
                    </a:lnTo>
                    <a:lnTo>
                      <a:pt x="117" y="25"/>
                    </a:lnTo>
                    <a:lnTo>
                      <a:pt x="120" y="25"/>
                    </a:lnTo>
                    <a:lnTo>
                      <a:pt x="120" y="22"/>
                    </a:lnTo>
                    <a:lnTo>
                      <a:pt x="114" y="19"/>
                    </a:lnTo>
                    <a:lnTo>
                      <a:pt x="60" y="3"/>
                    </a:lnTo>
                    <a:lnTo>
                      <a:pt x="47" y="0"/>
                    </a:lnTo>
                    <a:lnTo>
                      <a:pt x="38" y="0"/>
                    </a:lnTo>
                    <a:lnTo>
                      <a:pt x="0" y="6"/>
                    </a:lnTo>
                    <a:lnTo>
                      <a:pt x="0" y="9"/>
                    </a:lnTo>
                    <a:lnTo>
                      <a:pt x="6" y="1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20" name="Freeform 168"/>
              <p:cNvSpPr>
                <a:spLocks/>
              </p:cNvSpPr>
              <p:nvPr/>
            </p:nvSpPr>
            <p:spPr bwMode="auto">
              <a:xfrm>
                <a:off x="1097" y="2808"/>
                <a:ext cx="3" cy="4"/>
              </a:xfrm>
              <a:custGeom>
                <a:avLst/>
                <a:gdLst>
                  <a:gd name="T0" fmla="*/ 0 w 3"/>
                  <a:gd name="T1" fmla="*/ 0 h 4"/>
                  <a:gd name="T2" fmla="*/ 3 w 3"/>
                  <a:gd name="T3" fmla="*/ 4 h 4"/>
                  <a:gd name="T4" fmla="*/ 3 w 3"/>
                  <a:gd name="T5" fmla="*/ 4 h 4"/>
                  <a:gd name="T6" fmla="*/ 3 w 3"/>
                  <a:gd name="T7" fmla="*/ 4 h 4"/>
                  <a:gd name="T8" fmla="*/ 0 w 3"/>
                  <a:gd name="T9" fmla="*/ 0 h 4"/>
                  <a:gd name="T10" fmla="*/ 0 w 3"/>
                  <a:gd name="T11" fmla="*/ 0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0" y="0"/>
                    </a:moveTo>
                    <a:lnTo>
                      <a:pt x="3" y="4"/>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21" name="Freeform 169"/>
              <p:cNvSpPr>
                <a:spLocks/>
              </p:cNvSpPr>
              <p:nvPr/>
            </p:nvSpPr>
            <p:spPr bwMode="auto">
              <a:xfrm>
                <a:off x="983" y="2786"/>
                <a:ext cx="117" cy="35"/>
              </a:xfrm>
              <a:custGeom>
                <a:avLst/>
                <a:gdLst>
                  <a:gd name="T0" fmla="*/ 6 w 117"/>
                  <a:gd name="T1" fmla="*/ 13 h 35"/>
                  <a:gd name="T2" fmla="*/ 57 w 117"/>
                  <a:gd name="T3" fmla="*/ 32 h 35"/>
                  <a:gd name="T4" fmla="*/ 57 w 117"/>
                  <a:gd name="T5" fmla="*/ 32 h 35"/>
                  <a:gd name="T6" fmla="*/ 70 w 117"/>
                  <a:gd name="T7" fmla="*/ 32 h 35"/>
                  <a:gd name="T8" fmla="*/ 79 w 117"/>
                  <a:gd name="T9" fmla="*/ 35 h 35"/>
                  <a:gd name="T10" fmla="*/ 114 w 117"/>
                  <a:gd name="T11" fmla="*/ 26 h 35"/>
                  <a:gd name="T12" fmla="*/ 114 w 117"/>
                  <a:gd name="T13" fmla="*/ 26 h 35"/>
                  <a:gd name="T14" fmla="*/ 117 w 117"/>
                  <a:gd name="T15" fmla="*/ 26 h 35"/>
                  <a:gd name="T16" fmla="*/ 114 w 117"/>
                  <a:gd name="T17" fmla="*/ 22 h 35"/>
                  <a:gd name="T18" fmla="*/ 114 w 117"/>
                  <a:gd name="T19" fmla="*/ 22 h 35"/>
                  <a:gd name="T20" fmla="*/ 111 w 117"/>
                  <a:gd name="T21" fmla="*/ 22 h 35"/>
                  <a:gd name="T22" fmla="*/ 57 w 117"/>
                  <a:gd name="T23" fmla="*/ 3 h 35"/>
                  <a:gd name="T24" fmla="*/ 57 w 117"/>
                  <a:gd name="T25" fmla="*/ 3 h 35"/>
                  <a:gd name="T26" fmla="*/ 47 w 117"/>
                  <a:gd name="T27" fmla="*/ 0 h 35"/>
                  <a:gd name="T28" fmla="*/ 38 w 117"/>
                  <a:gd name="T29" fmla="*/ 0 h 35"/>
                  <a:gd name="T30" fmla="*/ 3 w 117"/>
                  <a:gd name="T31" fmla="*/ 7 h 35"/>
                  <a:gd name="T32" fmla="*/ 3 w 117"/>
                  <a:gd name="T33" fmla="*/ 7 h 35"/>
                  <a:gd name="T34" fmla="*/ 0 w 117"/>
                  <a:gd name="T35" fmla="*/ 10 h 35"/>
                  <a:gd name="T36" fmla="*/ 0 w 117"/>
                  <a:gd name="T37" fmla="*/ 10 h 35"/>
                  <a:gd name="T38" fmla="*/ 6 w 117"/>
                  <a:gd name="T39" fmla="*/ 13 h 35"/>
                  <a:gd name="T40" fmla="*/ 6 w 117"/>
                  <a:gd name="T41" fmla="*/ 13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
                  <a:gd name="T64" fmla="*/ 0 h 35"/>
                  <a:gd name="T65" fmla="*/ 117 w 117"/>
                  <a:gd name="T66" fmla="*/ 35 h 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 h="35">
                    <a:moveTo>
                      <a:pt x="6" y="13"/>
                    </a:moveTo>
                    <a:lnTo>
                      <a:pt x="57" y="32"/>
                    </a:lnTo>
                    <a:lnTo>
                      <a:pt x="70" y="32"/>
                    </a:lnTo>
                    <a:lnTo>
                      <a:pt x="79" y="35"/>
                    </a:lnTo>
                    <a:lnTo>
                      <a:pt x="114" y="26"/>
                    </a:lnTo>
                    <a:lnTo>
                      <a:pt x="117" y="26"/>
                    </a:lnTo>
                    <a:lnTo>
                      <a:pt x="114" y="22"/>
                    </a:lnTo>
                    <a:lnTo>
                      <a:pt x="111" y="22"/>
                    </a:lnTo>
                    <a:lnTo>
                      <a:pt x="57" y="3"/>
                    </a:lnTo>
                    <a:lnTo>
                      <a:pt x="47" y="0"/>
                    </a:lnTo>
                    <a:lnTo>
                      <a:pt x="38" y="0"/>
                    </a:lnTo>
                    <a:lnTo>
                      <a:pt x="3" y="7"/>
                    </a:lnTo>
                    <a:lnTo>
                      <a:pt x="0" y="10"/>
                    </a:lnTo>
                    <a:lnTo>
                      <a:pt x="6" y="1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22" name="Freeform 170"/>
              <p:cNvSpPr>
                <a:spLocks/>
              </p:cNvSpPr>
              <p:nvPr/>
            </p:nvSpPr>
            <p:spPr bwMode="auto">
              <a:xfrm>
                <a:off x="1097" y="2780"/>
                <a:ext cx="63" cy="28"/>
              </a:xfrm>
              <a:custGeom>
                <a:avLst/>
                <a:gdLst>
                  <a:gd name="T0" fmla="*/ 0 w 63"/>
                  <a:gd name="T1" fmla="*/ 25 h 28"/>
                  <a:gd name="T2" fmla="*/ 6 w 63"/>
                  <a:gd name="T3" fmla="*/ 25 h 28"/>
                  <a:gd name="T4" fmla="*/ 6 w 63"/>
                  <a:gd name="T5" fmla="*/ 25 h 28"/>
                  <a:gd name="T6" fmla="*/ 16 w 63"/>
                  <a:gd name="T7" fmla="*/ 28 h 28"/>
                  <a:gd name="T8" fmla="*/ 25 w 63"/>
                  <a:gd name="T9" fmla="*/ 28 h 28"/>
                  <a:gd name="T10" fmla="*/ 60 w 63"/>
                  <a:gd name="T11" fmla="*/ 22 h 28"/>
                  <a:gd name="T12" fmla="*/ 60 w 63"/>
                  <a:gd name="T13" fmla="*/ 22 h 28"/>
                  <a:gd name="T14" fmla="*/ 63 w 63"/>
                  <a:gd name="T15" fmla="*/ 22 h 28"/>
                  <a:gd name="T16" fmla="*/ 60 w 63"/>
                  <a:gd name="T17" fmla="*/ 19 h 28"/>
                  <a:gd name="T18" fmla="*/ 54 w 63"/>
                  <a:gd name="T19" fmla="*/ 16 h 28"/>
                  <a:gd name="T20" fmla="*/ 3 w 63"/>
                  <a:gd name="T21" fmla="*/ 0 h 28"/>
                  <a:gd name="T22" fmla="*/ 3 w 63"/>
                  <a:gd name="T23" fmla="*/ 0 h 28"/>
                  <a:gd name="T24" fmla="*/ 0 w 63"/>
                  <a:gd name="T25" fmla="*/ 0 h 28"/>
                  <a:gd name="T26" fmla="*/ 0 w 63"/>
                  <a:gd name="T27" fmla="*/ 25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3"/>
                  <a:gd name="T43" fmla="*/ 0 h 28"/>
                  <a:gd name="T44" fmla="*/ 63 w 63"/>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3" h="28">
                    <a:moveTo>
                      <a:pt x="0" y="25"/>
                    </a:moveTo>
                    <a:lnTo>
                      <a:pt x="6" y="25"/>
                    </a:lnTo>
                    <a:lnTo>
                      <a:pt x="16" y="28"/>
                    </a:lnTo>
                    <a:lnTo>
                      <a:pt x="25" y="28"/>
                    </a:lnTo>
                    <a:lnTo>
                      <a:pt x="60" y="22"/>
                    </a:lnTo>
                    <a:lnTo>
                      <a:pt x="63" y="22"/>
                    </a:lnTo>
                    <a:lnTo>
                      <a:pt x="60" y="19"/>
                    </a:lnTo>
                    <a:lnTo>
                      <a:pt x="54" y="16"/>
                    </a:lnTo>
                    <a:lnTo>
                      <a:pt x="3" y="0"/>
                    </a:lnTo>
                    <a:lnTo>
                      <a:pt x="0" y="0"/>
                    </a:lnTo>
                    <a:lnTo>
                      <a:pt x="0" y="25"/>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23" name="Freeform 171"/>
              <p:cNvSpPr>
                <a:spLocks/>
              </p:cNvSpPr>
              <p:nvPr/>
            </p:nvSpPr>
            <p:spPr bwMode="auto">
              <a:xfrm>
                <a:off x="1043" y="2777"/>
                <a:ext cx="54" cy="28"/>
              </a:xfrm>
              <a:custGeom>
                <a:avLst/>
                <a:gdLst>
                  <a:gd name="T0" fmla="*/ 6 w 54"/>
                  <a:gd name="T1" fmla="*/ 12 h 28"/>
                  <a:gd name="T2" fmla="*/ 54 w 54"/>
                  <a:gd name="T3" fmla="*/ 28 h 28"/>
                  <a:gd name="T4" fmla="*/ 54 w 54"/>
                  <a:gd name="T5" fmla="*/ 3 h 28"/>
                  <a:gd name="T6" fmla="*/ 54 w 54"/>
                  <a:gd name="T7" fmla="*/ 3 h 28"/>
                  <a:gd name="T8" fmla="*/ 38 w 54"/>
                  <a:gd name="T9" fmla="*/ 0 h 28"/>
                  <a:gd name="T10" fmla="*/ 3 w 54"/>
                  <a:gd name="T11" fmla="*/ 6 h 28"/>
                  <a:gd name="T12" fmla="*/ 3 w 54"/>
                  <a:gd name="T13" fmla="*/ 6 h 28"/>
                  <a:gd name="T14" fmla="*/ 0 w 54"/>
                  <a:gd name="T15" fmla="*/ 6 h 28"/>
                  <a:gd name="T16" fmla="*/ 0 w 54"/>
                  <a:gd name="T17" fmla="*/ 9 h 28"/>
                  <a:gd name="T18" fmla="*/ 6 w 54"/>
                  <a:gd name="T19" fmla="*/ 12 h 28"/>
                  <a:gd name="T20" fmla="*/ 6 w 54"/>
                  <a:gd name="T21" fmla="*/ 12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28"/>
                  <a:gd name="T35" fmla="*/ 54 w 54"/>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28">
                    <a:moveTo>
                      <a:pt x="6" y="12"/>
                    </a:moveTo>
                    <a:lnTo>
                      <a:pt x="54" y="28"/>
                    </a:lnTo>
                    <a:lnTo>
                      <a:pt x="54" y="3"/>
                    </a:lnTo>
                    <a:lnTo>
                      <a:pt x="38" y="0"/>
                    </a:lnTo>
                    <a:lnTo>
                      <a:pt x="3" y="6"/>
                    </a:lnTo>
                    <a:lnTo>
                      <a:pt x="0" y="6"/>
                    </a:lnTo>
                    <a:lnTo>
                      <a:pt x="0" y="9"/>
                    </a:lnTo>
                    <a:lnTo>
                      <a:pt x="6" y="1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24" name="Freeform 172"/>
              <p:cNvSpPr>
                <a:spLocks/>
              </p:cNvSpPr>
              <p:nvPr/>
            </p:nvSpPr>
            <p:spPr bwMode="auto">
              <a:xfrm>
                <a:off x="1208" y="2786"/>
                <a:ext cx="6" cy="7"/>
              </a:xfrm>
              <a:custGeom>
                <a:avLst/>
                <a:gdLst>
                  <a:gd name="T0" fmla="*/ 0 w 6"/>
                  <a:gd name="T1" fmla="*/ 7 h 7"/>
                  <a:gd name="T2" fmla="*/ 6 w 6"/>
                  <a:gd name="T3" fmla="*/ 7 h 7"/>
                  <a:gd name="T4" fmla="*/ 6 w 6"/>
                  <a:gd name="T5" fmla="*/ 7 h 7"/>
                  <a:gd name="T6" fmla="*/ 6 w 6"/>
                  <a:gd name="T7" fmla="*/ 3 h 7"/>
                  <a:gd name="T8" fmla="*/ 6 w 6"/>
                  <a:gd name="T9" fmla="*/ 3 h 7"/>
                  <a:gd name="T10" fmla="*/ 0 w 6"/>
                  <a:gd name="T11" fmla="*/ 0 h 7"/>
                  <a:gd name="T12" fmla="*/ 0 w 6"/>
                  <a:gd name="T13" fmla="*/ 0 h 7"/>
                  <a:gd name="T14" fmla="*/ 0 w 6"/>
                  <a:gd name="T15" fmla="*/ 7 h 7"/>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7"/>
                  <a:gd name="T26" fmla="*/ 6 w 6"/>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7">
                    <a:moveTo>
                      <a:pt x="0" y="7"/>
                    </a:moveTo>
                    <a:lnTo>
                      <a:pt x="6" y="7"/>
                    </a:lnTo>
                    <a:lnTo>
                      <a:pt x="6" y="3"/>
                    </a:lnTo>
                    <a:lnTo>
                      <a:pt x="0" y="0"/>
                    </a:lnTo>
                    <a:lnTo>
                      <a:pt x="0" y="7"/>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25" name="Freeform 173"/>
              <p:cNvSpPr>
                <a:spLocks/>
              </p:cNvSpPr>
              <p:nvPr/>
            </p:nvSpPr>
            <p:spPr bwMode="auto">
              <a:xfrm>
                <a:off x="1103" y="2767"/>
                <a:ext cx="105" cy="29"/>
              </a:xfrm>
              <a:custGeom>
                <a:avLst/>
                <a:gdLst>
                  <a:gd name="T0" fmla="*/ 7 w 105"/>
                  <a:gd name="T1" fmla="*/ 10 h 29"/>
                  <a:gd name="T2" fmla="*/ 57 w 105"/>
                  <a:gd name="T3" fmla="*/ 29 h 29"/>
                  <a:gd name="T4" fmla="*/ 57 w 105"/>
                  <a:gd name="T5" fmla="*/ 29 h 29"/>
                  <a:gd name="T6" fmla="*/ 70 w 105"/>
                  <a:gd name="T7" fmla="*/ 29 h 29"/>
                  <a:gd name="T8" fmla="*/ 79 w 105"/>
                  <a:gd name="T9" fmla="*/ 29 h 29"/>
                  <a:gd name="T10" fmla="*/ 105 w 105"/>
                  <a:gd name="T11" fmla="*/ 26 h 29"/>
                  <a:gd name="T12" fmla="*/ 105 w 105"/>
                  <a:gd name="T13" fmla="*/ 19 h 29"/>
                  <a:gd name="T14" fmla="*/ 54 w 105"/>
                  <a:gd name="T15" fmla="*/ 3 h 29"/>
                  <a:gd name="T16" fmla="*/ 54 w 105"/>
                  <a:gd name="T17" fmla="*/ 3 h 29"/>
                  <a:gd name="T18" fmla="*/ 45 w 105"/>
                  <a:gd name="T19" fmla="*/ 0 h 29"/>
                  <a:gd name="T20" fmla="*/ 35 w 105"/>
                  <a:gd name="T21" fmla="*/ 0 h 29"/>
                  <a:gd name="T22" fmla="*/ 0 w 105"/>
                  <a:gd name="T23" fmla="*/ 7 h 29"/>
                  <a:gd name="T24" fmla="*/ 0 w 105"/>
                  <a:gd name="T25" fmla="*/ 7 h 29"/>
                  <a:gd name="T26" fmla="*/ 0 w 105"/>
                  <a:gd name="T27" fmla="*/ 7 h 29"/>
                  <a:gd name="T28" fmla="*/ 0 w 105"/>
                  <a:gd name="T29" fmla="*/ 7 h 29"/>
                  <a:gd name="T30" fmla="*/ 7 w 105"/>
                  <a:gd name="T31" fmla="*/ 10 h 29"/>
                  <a:gd name="T32" fmla="*/ 7 w 105"/>
                  <a:gd name="T33" fmla="*/ 10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5"/>
                  <a:gd name="T52" fmla="*/ 0 h 29"/>
                  <a:gd name="T53" fmla="*/ 105 w 105"/>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5" h="29">
                    <a:moveTo>
                      <a:pt x="7" y="10"/>
                    </a:moveTo>
                    <a:lnTo>
                      <a:pt x="57" y="29"/>
                    </a:lnTo>
                    <a:lnTo>
                      <a:pt x="70" y="29"/>
                    </a:lnTo>
                    <a:lnTo>
                      <a:pt x="79" y="29"/>
                    </a:lnTo>
                    <a:lnTo>
                      <a:pt x="105" y="26"/>
                    </a:lnTo>
                    <a:lnTo>
                      <a:pt x="105" y="19"/>
                    </a:lnTo>
                    <a:lnTo>
                      <a:pt x="54" y="3"/>
                    </a:lnTo>
                    <a:lnTo>
                      <a:pt x="45" y="0"/>
                    </a:lnTo>
                    <a:lnTo>
                      <a:pt x="35" y="0"/>
                    </a:lnTo>
                    <a:lnTo>
                      <a:pt x="0" y="7"/>
                    </a:lnTo>
                    <a:lnTo>
                      <a:pt x="7" y="1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26" name="Freeform 174"/>
              <p:cNvSpPr>
                <a:spLocks/>
              </p:cNvSpPr>
              <p:nvPr/>
            </p:nvSpPr>
            <p:spPr bwMode="auto">
              <a:xfrm>
                <a:off x="1208" y="2758"/>
                <a:ext cx="63" cy="28"/>
              </a:xfrm>
              <a:custGeom>
                <a:avLst/>
                <a:gdLst>
                  <a:gd name="T0" fmla="*/ 0 w 63"/>
                  <a:gd name="T1" fmla="*/ 22 h 28"/>
                  <a:gd name="T2" fmla="*/ 9 w 63"/>
                  <a:gd name="T3" fmla="*/ 25 h 28"/>
                  <a:gd name="T4" fmla="*/ 9 w 63"/>
                  <a:gd name="T5" fmla="*/ 25 h 28"/>
                  <a:gd name="T6" fmla="*/ 19 w 63"/>
                  <a:gd name="T7" fmla="*/ 28 h 28"/>
                  <a:gd name="T8" fmla="*/ 28 w 63"/>
                  <a:gd name="T9" fmla="*/ 28 h 28"/>
                  <a:gd name="T10" fmla="*/ 60 w 63"/>
                  <a:gd name="T11" fmla="*/ 22 h 28"/>
                  <a:gd name="T12" fmla="*/ 60 w 63"/>
                  <a:gd name="T13" fmla="*/ 22 h 28"/>
                  <a:gd name="T14" fmla="*/ 63 w 63"/>
                  <a:gd name="T15" fmla="*/ 22 h 28"/>
                  <a:gd name="T16" fmla="*/ 63 w 63"/>
                  <a:gd name="T17" fmla="*/ 22 h 28"/>
                  <a:gd name="T18" fmla="*/ 57 w 63"/>
                  <a:gd name="T19" fmla="*/ 19 h 28"/>
                  <a:gd name="T20" fmla="*/ 6 w 63"/>
                  <a:gd name="T21" fmla="*/ 0 h 28"/>
                  <a:gd name="T22" fmla="*/ 6 w 63"/>
                  <a:gd name="T23" fmla="*/ 0 h 28"/>
                  <a:gd name="T24" fmla="*/ 0 w 63"/>
                  <a:gd name="T25" fmla="*/ 0 h 28"/>
                  <a:gd name="T26" fmla="*/ 0 w 63"/>
                  <a:gd name="T27" fmla="*/ 22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3"/>
                  <a:gd name="T43" fmla="*/ 0 h 28"/>
                  <a:gd name="T44" fmla="*/ 63 w 63"/>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3" h="28">
                    <a:moveTo>
                      <a:pt x="0" y="22"/>
                    </a:moveTo>
                    <a:lnTo>
                      <a:pt x="9" y="25"/>
                    </a:lnTo>
                    <a:lnTo>
                      <a:pt x="19" y="28"/>
                    </a:lnTo>
                    <a:lnTo>
                      <a:pt x="28" y="28"/>
                    </a:lnTo>
                    <a:lnTo>
                      <a:pt x="60" y="22"/>
                    </a:lnTo>
                    <a:lnTo>
                      <a:pt x="63" y="22"/>
                    </a:lnTo>
                    <a:lnTo>
                      <a:pt x="57" y="19"/>
                    </a:lnTo>
                    <a:lnTo>
                      <a:pt x="6" y="0"/>
                    </a:lnTo>
                    <a:lnTo>
                      <a:pt x="0" y="0"/>
                    </a:lnTo>
                    <a:lnTo>
                      <a:pt x="0" y="22"/>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27" name="Freeform 175"/>
              <p:cNvSpPr>
                <a:spLocks/>
              </p:cNvSpPr>
              <p:nvPr/>
            </p:nvSpPr>
            <p:spPr bwMode="auto">
              <a:xfrm>
                <a:off x="1160" y="2758"/>
                <a:ext cx="48" cy="22"/>
              </a:xfrm>
              <a:custGeom>
                <a:avLst/>
                <a:gdLst>
                  <a:gd name="T0" fmla="*/ 7 w 48"/>
                  <a:gd name="T1" fmla="*/ 9 h 22"/>
                  <a:gd name="T2" fmla="*/ 48 w 48"/>
                  <a:gd name="T3" fmla="*/ 22 h 22"/>
                  <a:gd name="T4" fmla="*/ 48 w 48"/>
                  <a:gd name="T5" fmla="*/ 0 h 22"/>
                  <a:gd name="T6" fmla="*/ 48 w 48"/>
                  <a:gd name="T7" fmla="*/ 0 h 22"/>
                  <a:gd name="T8" fmla="*/ 32 w 48"/>
                  <a:gd name="T9" fmla="*/ 0 h 22"/>
                  <a:gd name="T10" fmla="*/ 0 w 48"/>
                  <a:gd name="T11" fmla="*/ 3 h 22"/>
                  <a:gd name="T12" fmla="*/ 0 w 48"/>
                  <a:gd name="T13" fmla="*/ 3 h 22"/>
                  <a:gd name="T14" fmla="*/ 0 w 48"/>
                  <a:gd name="T15" fmla="*/ 6 h 22"/>
                  <a:gd name="T16" fmla="*/ 0 w 48"/>
                  <a:gd name="T17" fmla="*/ 6 h 22"/>
                  <a:gd name="T18" fmla="*/ 7 w 48"/>
                  <a:gd name="T19" fmla="*/ 9 h 22"/>
                  <a:gd name="T20" fmla="*/ 7 w 48"/>
                  <a:gd name="T21" fmla="*/ 9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22"/>
                  <a:gd name="T35" fmla="*/ 48 w 48"/>
                  <a:gd name="T36" fmla="*/ 22 h 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22">
                    <a:moveTo>
                      <a:pt x="7" y="9"/>
                    </a:moveTo>
                    <a:lnTo>
                      <a:pt x="48" y="22"/>
                    </a:lnTo>
                    <a:lnTo>
                      <a:pt x="48" y="0"/>
                    </a:lnTo>
                    <a:lnTo>
                      <a:pt x="32" y="0"/>
                    </a:lnTo>
                    <a:lnTo>
                      <a:pt x="0" y="3"/>
                    </a:lnTo>
                    <a:lnTo>
                      <a:pt x="0" y="6"/>
                    </a:lnTo>
                    <a:lnTo>
                      <a:pt x="7" y="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28" name="Freeform 176"/>
              <p:cNvSpPr>
                <a:spLocks/>
              </p:cNvSpPr>
              <p:nvPr/>
            </p:nvSpPr>
            <p:spPr bwMode="auto">
              <a:xfrm>
                <a:off x="1318" y="2767"/>
                <a:ext cx="4" cy="3"/>
              </a:xfrm>
              <a:custGeom>
                <a:avLst/>
                <a:gdLst>
                  <a:gd name="T0" fmla="*/ 0 w 4"/>
                  <a:gd name="T1" fmla="*/ 3 h 3"/>
                  <a:gd name="T2" fmla="*/ 4 w 4"/>
                  <a:gd name="T3" fmla="*/ 3 h 3"/>
                  <a:gd name="T4" fmla="*/ 4 w 4"/>
                  <a:gd name="T5" fmla="*/ 3 h 3"/>
                  <a:gd name="T6" fmla="*/ 4 w 4"/>
                  <a:gd name="T7" fmla="*/ 3 h 3"/>
                  <a:gd name="T8" fmla="*/ 0 w 4"/>
                  <a:gd name="T9" fmla="*/ 0 h 3"/>
                  <a:gd name="T10" fmla="*/ 0 w 4"/>
                  <a:gd name="T11" fmla="*/ 3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0" y="3"/>
                    </a:moveTo>
                    <a:lnTo>
                      <a:pt x="4" y="3"/>
                    </a:lnTo>
                    <a:lnTo>
                      <a:pt x="0" y="0"/>
                    </a:lnTo>
                    <a:lnTo>
                      <a:pt x="0" y="3"/>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29" name="Freeform 177"/>
              <p:cNvSpPr>
                <a:spLocks/>
              </p:cNvSpPr>
              <p:nvPr/>
            </p:nvSpPr>
            <p:spPr bwMode="auto">
              <a:xfrm>
                <a:off x="1214" y="2748"/>
                <a:ext cx="104" cy="29"/>
              </a:xfrm>
              <a:custGeom>
                <a:avLst/>
                <a:gdLst>
                  <a:gd name="T0" fmla="*/ 6 w 104"/>
                  <a:gd name="T1" fmla="*/ 10 h 29"/>
                  <a:gd name="T2" fmla="*/ 57 w 104"/>
                  <a:gd name="T3" fmla="*/ 26 h 29"/>
                  <a:gd name="T4" fmla="*/ 57 w 104"/>
                  <a:gd name="T5" fmla="*/ 26 h 29"/>
                  <a:gd name="T6" fmla="*/ 70 w 104"/>
                  <a:gd name="T7" fmla="*/ 29 h 29"/>
                  <a:gd name="T8" fmla="*/ 76 w 104"/>
                  <a:gd name="T9" fmla="*/ 29 h 29"/>
                  <a:gd name="T10" fmla="*/ 104 w 104"/>
                  <a:gd name="T11" fmla="*/ 22 h 29"/>
                  <a:gd name="T12" fmla="*/ 104 w 104"/>
                  <a:gd name="T13" fmla="*/ 19 h 29"/>
                  <a:gd name="T14" fmla="*/ 104 w 104"/>
                  <a:gd name="T15" fmla="*/ 19 h 29"/>
                  <a:gd name="T16" fmla="*/ 101 w 104"/>
                  <a:gd name="T17" fmla="*/ 16 h 29"/>
                  <a:gd name="T18" fmla="*/ 51 w 104"/>
                  <a:gd name="T19" fmla="*/ 0 h 29"/>
                  <a:gd name="T20" fmla="*/ 51 w 104"/>
                  <a:gd name="T21" fmla="*/ 0 h 29"/>
                  <a:gd name="T22" fmla="*/ 32 w 104"/>
                  <a:gd name="T23" fmla="*/ 0 h 29"/>
                  <a:gd name="T24" fmla="*/ 3 w 104"/>
                  <a:gd name="T25" fmla="*/ 3 h 29"/>
                  <a:gd name="T26" fmla="*/ 3 w 104"/>
                  <a:gd name="T27" fmla="*/ 3 h 29"/>
                  <a:gd name="T28" fmla="*/ 0 w 104"/>
                  <a:gd name="T29" fmla="*/ 7 h 29"/>
                  <a:gd name="T30" fmla="*/ 0 w 104"/>
                  <a:gd name="T31" fmla="*/ 7 h 29"/>
                  <a:gd name="T32" fmla="*/ 6 w 104"/>
                  <a:gd name="T33" fmla="*/ 10 h 29"/>
                  <a:gd name="T34" fmla="*/ 6 w 104"/>
                  <a:gd name="T35" fmla="*/ 10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4"/>
                  <a:gd name="T55" fmla="*/ 0 h 29"/>
                  <a:gd name="T56" fmla="*/ 104 w 104"/>
                  <a:gd name="T57" fmla="*/ 29 h 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4" h="29">
                    <a:moveTo>
                      <a:pt x="6" y="10"/>
                    </a:moveTo>
                    <a:lnTo>
                      <a:pt x="57" y="26"/>
                    </a:lnTo>
                    <a:lnTo>
                      <a:pt x="70" y="29"/>
                    </a:lnTo>
                    <a:lnTo>
                      <a:pt x="76" y="29"/>
                    </a:lnTo>
                    <a:lnTo>
                      <a:pt x="104" y="22"/>
                    </a:lnTo>
                    <a:lnTo>
                      <a:pt x="104" y="19"/>
                    </a:lnTo>
                    <a:lnTo>
                      <a:pt x="101" y="16"/>
                    </a:lnTo>
                    <a:lnTo>
                      <a:pt x="51" y="0"/>
                    </a:lnTo>
                    <a:lnTo>
                      <a:pt x="32" y="0"/>
                    </a:lnTo>
                    <a:lnTo>
                      <a:pt x="3" y="3"/>
                    </a:lnTo>
                    <a:lnTo>
                      <a:pt x="0" y="7"/>
                    </a:lnTo>
                    <a:lnTo>
                      <a:pt x="6" y="1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30" name="Freeform 178"/>
              <p:cNvSpPr>
                <a:spLocks/>
              </p:cNvSpPr>
              <p:nvPr/>
            </p:nvSpPr>
            <p:spPr bwMode="auto">
              <a:xfrm>
                <a:off x="1318" y="2742"/>
                <a:ext cx="57" cy="25"/>
              </a:xfrm>
              <a:custGeom>
                <a:avLst/>
                <a:gdLst>
                  <a:gd name="T0" fmla="*/ 0 w 57"/>
                  <a:gd name="T1" fmla="*/ 19 h 25"/>
                  <a:gd name="T2" fmla="*/ 7 w 57"/>
                  <a:gd name="T3" fmla="*/ 22 h 25"/>
                  <a:gd name="T4" fmla="*/ 7 w 57"/>
                  <a:gd name="T5" fmla="*/ 22 h 25"/>
                  <a:gd name="T6" fmla="*/ 26 w 57"/>
                  <a:gd name="T7" fmla="*/ 25 h 25"/>
                  <a:gd name="T8" fmla="*/ 54 w 57"/>
                  <a:gd name="T9" fmla="*/ 19 h 25"/>
                  <a:gd name="T10" fmla="*/ 54 w 57"/>
                  <a:gd name="T11" fmla="*/ 19 h 25"/>
                  <a:gd name="T12" fmla="*/ 57 w 57"/>
                  <a:gd name="T13" fmla="*/ 19 h 25"/>
                  <a:gd name="T14" fmla="*/ 57 w 57"/>
                  <a:gd name="T15" fmla="*/ 16 h 25"/>
                  <a:gd name="T16" fmla="*/ 48 w 57"/>
                  <a:gd name="T17" fmla="*/ 13 h 25"/>
                  <a:gd name="T18" fmla="*/ 0 w 57"/>
                  <a:gd name="T19" fmla="*/ 0 h 25"/>
                  <a:gd name="T20" fmla="*/ 0 w 57"/>
                  <a:gd name="T21" fmla="*/ 19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25"/>
                  <a:gd name="T35" fmla="*/ 57 w 57"/>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25">
                    <a:moveTo>
                      <a:pt x="0" y="19"/>
                    </a:moveTo>
                    <a:lnTo>
                      <a:pt x="7" y="22"/>
                    </a:lnTo>
                    <a:lnTo>
                      <a:pt x="26" y="25"/>
                    </a:lnTo>
                    <a:lnTo>
                      <a:pt x="54" y="19"/>
                    </a:lnTo>
                    <a:lnTo>
                      <a:pt x="57" y="19"/>
                    </a:lnTo>
                    <a:lnTo>
                      <a:pt x="57" y="16"/>
                    </a:lnTo>
                    <a:lnTo>
                      <a:pt x="48" y="13"/>
                    </a:lnTo>
                    <a:lnTo>
                      <a:pt x="0" y="0"/>
                    </a:lnTo>
                    <a:lnTo>
                      <a:pt x="0" y="19"/>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31" name="Freeform 179"/>
              <p:cNvSpPr>
                <a:spLocks/>
              </p:cNvSpPr>
              <p:nvPr/>
            </p:nvSpPr>
            <p:spPr bwMode="auto">
              <a:xfrm>
                <a:off x="1268" y="2739"/>
                <a:ext cx="50" cy="22"/>
              </a:xfrm>
              <a:custGeom>
                <a:avLst/>
                <a:gdLst>
                  <a:gd name="T0" fmla="*/ 6 w 50"/>
                  <a:gd name="T1" fmla="*/ 9 h 22"/>
                  <a:gd name="T2" fmla="*/ 50 w 50"/>
                  <a:gd name="T3" fmla="*/ 22 h 22"/>
                  <a:gd name="T4" fmla="*/ 50 w 50"/>
                  <a:gd name="T5" fmla="*/ 3 h 22"/>
                  <a:gd name="T6" fmla="*/ 50 w 50"/>
                  <a:gd name="T7" fmla="*/ 3 h 22"/>
                  <a:gd name="T8" fmla="*/ 50 w 50"/>
                  <a:gd name="T9" fmla="*/ 3 h 22"/>
                  <a:gd name="T10" fmla="*/ 31 w 50"/>
                  <a:gd name="T11" fmla="*/ 0 h 22"/>
                  <a:gd name="T12" fmla="*/ 0 w 50"/>
                  <a:gd name="T13" fmla="*/ 3 h 22"/>
                  <a:gd name="T14" fmla="*/ 0 w 50"/>
                  <a:gd name="T15" fmla="*/ 3 h 22"/>
                  <a:gd name="T16" fmla="*/ 0 w 50"/>
                  <a:gd name="T17" fmla="*/ 6 h 22"/>
                  <a:gd name="T18" fmla="*/ 0 w 50"/>
                  <a:gd name="T19" fmla="*/ 6 h 22"/>
                  <a:gd name="T20" fmla="*/ 6 w 50"/>
                  <a:gd name="T21" fmla="*/ 9 h 22"/>
                  <a:gd name="T22" fmla="*/ 6 w 50"/>
                  <a:gd name="T23" fmla="*/ 9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22"/>
                  <a:gd name="T38" fmla="*/ 50 w 50"/>
                  <a:gd name="T39" fmla="*/ 22 h 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22">
                    <a:moveTo>
                      <a:pt x="6" y="9"/>
                    </a:moveTo>
                    <a:lnTo>
                      <a:pt x="50" y="22"/>
                    </a:lnTo>
                    <a:lnTo>
                      <a:pt x="50" y="3"/>
                    </a:lnTo>
                    <a:lnTo>
                      <a:pt x="31" y="0"/>
                    </a:lnTo>
                    <a:lnTo>
                      <a:pt x="0" y="3"/>
                    </a:lnTo>
                    <a:lnTo>
                      <a:pt x="0" y="6"/>
                    </a:lnTo>
                    <a:lnTo>
                      <a:pt x="6" y="9"/>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32" name="Freeform 180"/>
              <p:cNvSpPr>
                <a:spLocks/>
              </p:cNvSpPr>
              <p:nvPr/>
            </p:nvSpPr>
            <p:spPr bwMode="auto">
              <a:xfrm>
                <a:off x="1318" y="2729"/>
                <a:ext cx="105" cy="29"/>
              </a:xfrm>
              <a:custGeom>
                <a:avLst/>
                <a:gdLst>
                  <a:gd name="T0" fmla="*/ 48 w 105"/>
                  <a:gd name="T1" fmla="*/ 3 h 29"/>
                  <a:gd name="T2" fmla="*/ 48 w 105"/>
                  <a:gd name="T3" fmla="*/ 3 h 29"/>
                  <a:gd name="T4" fmla="*/ 32 w 105"/>
                  <a:gd name="T5" fmla="*/ 0 h 29"/>
                  <a:gd name="T6" fmla="*/ 4 w 105"/>
                  <a:gd name="T7" fmla="*/ 7 h 29"/>
                  <a:gd name="T8" fmla="*/ 4 w 105"/>
                  <a:gd name="T9" fmla="*/ 7 h 29"/>
                  <a:gd name="T10" fmla="*/ 0 w 105"/>
                  <a:gd name="T11" fmla="*/ 7 h 29"/>
                  <a:gd name="T12" fmla="*/ 0 w 105"/>
                  <a:gd name="T13" fmla="*/ 7 h 29"/>
                  <a:gd name="T14" fmla="*/ 7 w 105"/>
                  <a:gd name="T15" fmla="*/ 10 h 29"/>
                  <a:gd name="T16" fmla="*/ 57 w 105"/>
                  <a:gd name="T17" fmla="*/ 26 h 29"/>
                  <a:gd name="T18" fmla="*/ 57 w 105"/>
                  <a:gd name="T19" fmla="*/ 26 h 29"/>
                  <a:gd name="T20" fmla="*/ 76 w 105"/>
                  <a:gd name="T21" fmla="*/ 29 h 29"/>
                  <a:gd name="T22" fmla="*/ 105 w 105"/>
                  <a:gd name="T23" fmla="*/ 22 h 29"/>
                  <a:gd name="T24" fmla="*/ 105 w 105"/>
                  <a:gd name="T25" fmla="*/ 22 h 29"/>
                  <a:gd name="T26" fmla="*/ 105 w 105"/>
                  <a:gd name="T27" fmla="*/ 22 h 29"/>
                  <a:gd name="T28" fmla="*/ 105 w 105"/>
                  <a:gd name="T29" fmla="*/ 22 h 29"/>
                  <a:gd name="T30" fmla="*/ 98 w 105"/>
                  <a:gd name="T31" fmla="*/ 19 h 29"/>
                  <a:gd name="T32" fmla="*/ 48 w 105"/>
                  <a:gd name="T33" fmla="*/ 3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5"/>
                  <a:gd name="T52" fmla="*/ 0 h 29"/>
                  <a:gd name="T53" fmla="*/ 105 w 105"/>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5" h="29">
                    <a:moveTo>
                      <a:pt x="48" y="3"/>
                    </a:moveTo>
                    <a:lnTo>
                      <a:pt x="48" y="3"/>
                    </a:lnTo>
                    <a:lnTo>
                      <a:pt x="32" y="0"/>
                    </a:lnTo>
                    <a:lnTo>
                      <a:pt x="4" y="7"/>
                    </a:lnTo>
                    <a:lnTo>
                      <a:pt x="0" y="7"/>
                    </a:lnTo>
                    <a:lnTo>
                      <a:pt x="7" y="10"/>
                    </a:lnTo>
                    <a:lnTo>
                      <a:pt x="57" y="26"/>
                    </a:lnTo>
                    <a:lnTo>
                      <a:pt x="76" y="29"/>
                    </a:lnTo>
                    <a:lnTo>
                      <a:pt x="105" y="22"/>
                    </a:lnTo>
                    <a:lnTo>
                      <a:pt x="98" y="19"/>
                    </a:lnTo>
                    <a:lnTo>
                      <a:pt x="48" y="3"/>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33" name="Freeform 181"/>
              <p:cNvSpPr>
                <a:spLocks/>
              </p:cNvSpPr>
              <p:nvPr/>
            </p:nvSpPr>
            <p:spPr bwMode="auto">
              <a:xfrm>
                <a:off x="1429" y="2726"/>
                <a:ext cx="41" cy="22"/>
              </a:xfrm>
              <a:custGeom>
                <a:avLst/>
                <a:gdLst>
                  <a:gd name="T0" fmla="*/ 0 w 41"/>
                  <a:gd name="T1" fmla="*/ 19 h 22"/>
                  <a:gd name="T2" fmla="*/ 0 w 41"/>
                  <a:gd name="T3" fmla="*/ 19 h 22"/>
                  <a:gd name="T4" fmla="*/ 13 w 41"/>
                  <a:gd name="T5" fmla="*/ 22 h 22"/>
                  <a:gd name="T6" fmla="*/ 41 w 41"/>
                  <a:gd name="T7" fmla="*/ 16 h 22"/>
                  <a:gd name="T8" fmla="*/ 41 w 41"/>
                  <a:gd name="T9" fmla="*/ 16 h 22"/>
                  <a:gd name="T10" fmla="*/ 41 w 41"/>
                  <a:gd name="T11" fmla="*/ 16 h 22"/>
                  <a:gd name="T12" fmla="*/ 41 w 41"/>
                  <a:gd name="T13" fmla="*/ 16 h 22"/>
                  <a:gd name="T14" fmla="*/ 35 w 41"/>
                  <a:gd name="T15" fmla="*/ 13 h 22"/>
                  <a:gd name="T16" fmla="*/ 0 w 41"/>
                  <a:gd name="T17" fmla="*/ 0 h 22"/>
                  <a:gd name="T18" fmla="*/ 0 w 41"/>
                  <a:gd name="T19" fmla="*/ 19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
                  <a:gd name="T32" fmla="*/ 41 w 41"/>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
                    <a:moveTo>
                      <a:pt x="0" y="19"/>
                    </a:moveTo>
                    <a:lnTo>
                      <a:pt x="0" y="19"/>
                    </a:lnTo>
                    <a:lnTo>
                      <a:pt x="13" y="22"/>
                    </a:lnTo>
                    <a:lnTo>
                      <a:pt x="41" y="16"/>
                    </a:lnTo>
                    <a:lnTo>
                      <a:pt x="35" y="13"/>
                    </a:lnTo>
                    <a:lnTo>
                      <a:pt x="0" y="0"/>
                    </a:lnTo>
                    <a:lnTo>
                      <a:pt x="0" y="19"/>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34" name="Freeform 182"/>
              <p:cNvSpPr>
                <a:spLocks/>
              </p:cNvSpPr>
              <p:nvPr/>
            </p:nvSpPr>
            <p:spPr bwMode="auto">
              <a:xfrm>
                <a:off x="1369" y="2720"/>
                <a:ext cx="60" cy="25"/>
              </a:xfrm>
              <a:custGeom>
                <a:avLst/>
                <a:gdLst>
                  <a:gd name="T0" fmla="*/ 47 w 60"/>
                  <a:gd name="T1" fmla="*/ 3 h 25"/>
                  <a:gd name="T2" fmla="*/ 47 w 60"/>
                  <a:gd name="T3" fmla="*/ 3 h 25"/>
                  <a:gd name="T4" fmla="*/ 28 w 60"/>
                  <a:gd name="T5" fmla="*/ 0 h 25"/>
                  <a:gd name="T6" fmla="*/ 0 w 60"/>
                  <a:gd name="T7" fmla="*/ 6 h 25"/>
                  <a:gd name="T8" fmla="*/ 0 w 60"/>
                  <a:gd name="T9" fmla="*/ 6 h 25"/>
                  <a:gd name="T10" fmla="*/ 0 w 60"/>
                  <a:gd name="T11" fmla="*/ 6 h 25"/>
                  <a:gd name="T12" fmla="*/ 0 w 60"/>
                  <a:gd name="T13" fmla="*/ 6 h 25"/>
                  <a:gd name="T14" fmla="*/ 6 w 60"/>
                  <a:gd name="T15" fmla="*/ 9 h 25"/>
                  <a:gd name="T16" fmla="*/ 54 w 60"/>
                  <a:gd name="T17" fmla="*/ 25 h 25"/>
                  <a:gd name="T18" fmla="*/ 54 w 60"/>
                  <a:gd name="T19" fmla="*/ 25 h 25"/>
                  <a:gd name="T20" fmla="*/ 60 w 60"/>
                  <a:gd name="T21" fmla="*/ 25 h 25"/>
                  <a:gd name="T22" fmla="*/ 60 w 60"/>
                  <a:gd name="T23" fmla="*/ 6 h 25"/>
                  <a:gd name="T24" fmla="*/ 47 w 60"/>
                  <a:gd name="T25" fmla="*/ 3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25"/>
                  <a:gd name="T41" fmla="*/ 60 w 60"/>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25">
                    <a:moveTo>
                      <a:pt x="47" y="3"/>
                    </a:moveTo>
                    <a:lnTo>
                      <a:pt x="47" y="3"/>
                    </a:lnTo>
                    <a:lnTo>
                      <a:pt x="28" y="0"/>
                    </a:lnTo>
                    <a:lnTo>
                      <a:pt x="0" y="6"/>
                    </a:lnTo>
                    <a:lnTo>
                      <a:pt x="6" y="9"/>
                    </a:lnTo>
                    <a:lnTo>
                      <a:pt x="54" y="25"/>
                    </a:lnTo>
                    <a:lnTo>
                      <a:pt x="60" y="25"/>
                    </a:lnTo>
                    <a:lnTo>
                      <a:pt x="60" y="6"/>
                    </a:lnTo>
                    <a:lnTo>
                      <a:pt x="47" y="3"/>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35" name="Freeform 183"/>
              <p:cNvSpPr>
                <a:spLocks/>
              </p:cNvSpPr>
              <p:nvPr/>
            </p:nvSpPr>
            <p:spPr bwMode="auto">
              <a:xfrm>
                <a:off x="1540" y="2761"/>
                <a:ext cx="22" cy="13"/>
              </a:xfrm>
              <a:custGeom>
                <a:avLst/>
                <a:gdLst>
                  <a:gd name="T0" fmla="*/ 0 w 22"/>
                  <a:gd name="T1" fmla="*/ 13 h 13"/>
                  <a:gd name="T2" fmla="*/ 19 w 22"/>
                  <a:gd name="T3" fmla="*/ 9 h 13"/>
                  <a:gd name="T4" fmla="*/ 19 w 22"/>
                  <a:gd name="T5" fmla="*/ 9 h 13"/>
                  <a:gd name="T6" fmla="*/ 22 w 22"/>
                  <a:gd name="T7" fmla="*/ 9 h 13"/>
                  <a:gd name="T8" fmla="*/ 22 w 22"/>
                  <a:gd name="T9" fmla="*/ 6 h 13"/>
                  <a:gd name="T10" fmla="*/ 13 w 22"/>
                  <a:gd name="T11" fmla="*/ 3 h 13"/>
                  <a:gd name="T12" fmla="*/ 0 w 22"/>
                  <a:gd name="T13" fmla="*/ 0 h 13"/>
                  <a:gd name="T14" fmla="*/ 0 w 22"/>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3"/>
                  <a:gd name="T26" fmla="*/ 22 w 22"/>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3">
                    <a:moveTo>
                      <a:pt x="0" y="13"/>
                    </a:moveTo>
                    <a:lnTo>
                      <a:pt x="19" y="9"/>
                    </a:lnTo>
                    <a:lnTo>
                      <a:pt x="22" y="9"/>
                    </a:lnTo>
                    <a:lnTo>
                      <a:pt x="22" y="6"/>
                    </a:lnTo>
                    <a:lnTo>
                      <a:pt x="13" y="3"/>
                    </a:lnTo>
                    <a:lnTo>
                      <a:pt x="0" y="0"/>
                    </a:lnTo>
                    <a:lnTo>
                      <a:pt x="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36" name="Freeform 184"/>
              <p:cNvSpPr>
                <a:spLocks/>
              </p:cNvSpPr>
              <p:nvPr/>
            </p:nvSpPr>
            <p:spPr bwMode="auto">
              <a:xfrm>
                <a:off x="1458" y="2748"/>
                <a:ext cx="82" cy="29"/>
              </a:xfrm>
              <a:custGeom>
                <a:avLst/>
                <a:gdLst>
                  <a:gd name="T0" fmla="*/ 47 w 82"/>
                  <a:gd name="T1" fmla="*/ 3 h 29"/>
                  <a:gd name="T2" fmla="*/ 47 w 82"/>
                  <a:gd name="T3" fmla="*/ 3 h 29"/>
                  <a:gd name="T4" fmla="*/ 28 w 82"/>
                  <a:gd name="T5" fmla="*/ 0 h 29"/>
                  <a:gd name="T6" fmla="*/ 0 w 82"/>
                  <a:gd name="T7" fmla="*/ 3 h 29"/>
                  <a:gd name="T8" fmla="*/ 0 w 82"/>
                  <a:gd name="T9" fmla="*/ 3 h 29"/>
                  <a:gd name="T10" fmla="*/ 0 w 82"/>
                  <a:gd name="T11" fmla="*/ 7 h 29"/>
                  <a:gd name="T12" fmla="*/ 0 w 82"/>
                  <a:gd name="T13" fmla="*/ 7 h 29"/>
                  <a:gd name="T14" fmla="*/ 6 w 82"/>
                  <a:gd name="T15" fmla="*/ 10 h 29"/>
                  <a:gd name="T16" fmla="*/ 57 w 82"/>
                  <a:gd name="T17" fmla="*/ 26 h 29"/>
                  <a:gd name="T18" fmla="*/ 57 w 82"/>
                  <a:gd name="T19" fmla="*/ 26 h 29"/>
                  <a:gd name="T20" fmla="*/ 76 w 82"/>
                  <a:gd name="T21" fmla="*/ 29 h 29"/>
                  <a:gd name="T22" fmla="*/ 82 w 82"/>
                  <a:gd name="T23" fmla="*/ 26 h 29"/>
                  <a:gd name="T24" fmla="*/ 82 w 82"/>
                  <a:gd name="T25" fmla="*/ 13 h 29"/>
                  <a:gd name="T26" fmla="*/ 47 w 82"/>
                  <a:gd name="T27" fmla="*/ 3 h 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2"/>
                  <a:gd name="T43" fmla="*/ 0 h 29"/>
                  <a:gd name="T44" fmla="*/ 82 w 82"/>
                  <a:gd name="T45" fmla="*/ 29 h 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2" h="29">
                    <a:moveTo>
                      <a:pt x="47" y="3"/>
                    </a:moveTo>
                    <a:lnTo>
                      <a:pt x="47" y="3"/>
                    </a:lnTo>
                    <a:lnTo>
                      <a:pt x="28" y="0"/>
                    </a:lnTo>
                    <a:lnTo>
                      <a:pt x="0" y="3"/>
                    </a:lnTo>
                    <a:lnTo>
                      <a:pt x="0" y="7"/>
                    </a:lnTo>
                    <a:lnTo>
                      <a:pt x="6" y="10"/>
                    </a:lnTo>
                    <a:lnTo>
                      <a:pt x="57" y="26"/>
                    </a:lnTo>
                    <a:lnTo>
                      <a:pt x="76" y="29"/>
                    </a:lnTo>
                    <a:lnTo>
                      <a:pt x="82" y="26"/>
                    </a:lnTo>
                    <a:lnTo>
                      <a:pt x="82" y="13"/>
                    </a:lnTo>
                    <a:lnTo>
                      <a:pt x="47" y="3"/>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37" name="Freeform 185"/>
              <p:cNvSpPr>
                <a:spLocks/>
              </p:cNvSpPr>
              <p:nvPr/>
            </p:nvSpPr>
            <p:spPr bwMode="auto">
              <a:xfrm>
                <a:off x="1429" y="2758"/>
                <a:ext cx="86" cy="28"/>
              </a:xfrm>
              <a:custGeom>
                <a:avLst/>
                <a:gdLst>
                  <a:gd name="T0" fmla="*/ 25 w 86"/>
                  <a:gd name="T1" fmla="*/ 3 h 28"/>
                  <a:gd name="T2" fmla="*/ 25 w 86"/>
                  <a:gd name="T3" fmla="*/ 3 h 28"/>
                  <a:gd name="T4" fmla="*/ 6 w 86"/>
                  <a:gd name="T5" fmla="*/ 0 h 28"/>
                  <a:gd name="T6" fmla="*/ 0 w 86"/>
                  <a:gd name="T7" fmla="*/ 0 h 28"/>
                  <a:gd name="T8" fmla="*/ 0 w 86"/>
                  <a:gd name="T9" fmla="*/ 16 h 28"/>
                  <a:gd name="T10" fmla="*/ 35 w 86"/>
                  <a:gd name="T11" fmla="*/ 25 h 28"/>
                  <a:gd name="T12" fmla="*/ 35 w 86"/>
                  <a:gd name="T13" fmla="*/ 25 h 28"/>
                  <a:gd name="T14" fmla="*/ 54 w 86"/>
                  <a:gd name="T15" fmla="*/ 28 h 28"/>
                  <a:gd name="T16" fmla="*/ 82 w 86"/>
                  <a:gd name="T17" fmla="*/ 22 h 28"/>
                  <a:gd name="T18" fmla="*/ 82 w 86"/>
                  <a:gd name="T19" fmla="*/ 22 h 28"/>
                  <a:gd name="T20" fmla="*/ 86 w 86"/>
                  <a:gd name="T21" fmla="*/ 22 h 28"/>
                  <a:gd name="T22" fmla="*/ 82 w 86"/>
                  <a:gd name="T23" fmla="*/ 19 h 28"/>
                  <a:gd name="T24" fmla="*/ 76 w 86"/>
                  <a:gd name="T25" fmla="*/ 19 h 28"/>
                  <a:gd name="T26" fmla="*/ 25 w 86"/>
                  <a:gd name="T27" fmla="*/ 3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6"/>
                  <a:gd name="T43" fmla="*/ 0 h 28"/>
                  <a:gd name="T44" fmla="*/ 86 w 86"/>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6" h="28">
                    <a:moveTo>
                      <a:pt x="25" y="3"/>
                    </a:moveTo>
                    <a:lnTo>
                      <a:pt x="25" y="3"/>
                    </a:lnTo>
                    <a:lnTo>
                      <a:pt x="6" y="0"/>
                    </a:lnTo>
                    <a:lnTo>
                      <a:pt x="0" y="0"/>
                    </a:lnTo>
                    <a:lnTo>
                      <a:pt x="0" y="16"/>
                    </a:lnTo>
                    <a:lnTo>
                      <a:pt x="35" y="25"/>
                    </a:lnTo>
                    <a:lnTo>
                      <a:pt x="54" y="28"/>
                    </a:lnTo>
                    <a:lnTo>
                      <a:pt x="82" y="22"/>
                    </a:lnTo>
                    <a:lnTo>
                      <a:pt x="86" y="22"/>
                    </a:lnTo>
                    <a:lnTo>
                      <a:pt x="82" y="19"/>
                    </a:lnTo>
                    <a:lnTo>
                      <a:pt x="76" y="19"/>
                    </a:lnTo>
                    <a:lnTo>
                      <a:pt x="25" y="3"/>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38" name="Freeform 186"/>
              <p:cNvSpPr>
                <a:spLocks/>
              </p:cNvSpPr>
              <p:nvPr/>
            </p:nvSpPr>
            <p:spPr bwMode="auto">
              <a:xfrm>
                <a:off x="1407" y="2758"/>
                <a:ext cx="22" cy="16"/>
              </a:xfrm>
              <a:custGeom>
                <a:avLst/>
                <a:gdLst>
                  <a:gd name="T0" fmla="*/ 22 w 22"/>
                  <a:gd name="T1" fmla="*/ 0 h 16"/>
                  <a:gd name="T2" fmla="*/ 0 w 22"/>
                  <a:gd name="T3" fmla="*/ 3 h 16"/>
                  <a:gd name="T4" fmla="*/ 0 w 22"/>
                  <a:gd name="T5" fmla="*/ 3 h 16"/>
                  <a:gd name="T6" fmla="*/ 0 w 22"/>
                  <a:gd name="T7" fmla="*/ 6 h 16"/>
                  <a:gd name="T8" fmla="*/ 0 w 22"/>
                  <a:gd name="T9" fmla="*/ 6 h 16"/>
                  <a:gd name="T10" fmla="*/ 6 w 22"/>
                  <a:gd name="T11" fmla="*/ 9 h 16"/>
                  <a:gd name="T12" fmla="*/ 22 w 22"/>
                  <a:gd name="T13" fmla="*/ 16 h 16"/>
                  <a:gd name="T14" fmla="*/ 22 w 22"/>
                  <a:gd name="T15" fmla="*/ 0 h 16"/>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6"/>
                  <a:gd name="T26" fmla="*/ 22 w 22"/>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6">
                    <a:moveTo>
                      <a:pt x="22" y="0"/>
                    </a:moveTo>
                    <a:lnTo>
                      <a:pt x="0" y="3"/>
                    </a:lnTo>
                    <a:lnTo>
                      <a:pt x="0" y="6"/>
                    </a:lnTo>
                    <a:lnTo>
                      <a:pt x="6" y="9"/>
                    </a:lnTo>
                    <a:lnTo>
                      <a:pt x="22" y="16"/>
                    </a:lnTo>
                    <a:lnTo>
                      <a:pt x="22"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39" name="Freeform 187"/>
              <p:cNvSpPr>
                <a:spLocks/>
              </p:cNvSpPr>
              <p:nvPr/>
            </p:nvSpPr>
            <p:spPr bwMode="auto">
              <a:xfrm>
                <a:off x="1429" y="2777"/>
                <a:ext cx="35" cy="19"/>
              </a:xfrm>
              <a:custGeom>
                <a:avLst/>
                <a:gdLst>
                  <a:gd name="T0" fmla="*/ 0 w 35"/>
                  <a:gd name="T1" fmla="*/ 0 h 19"/>
                  <a:gd name="T2" fmla="*/ 0 w 35"/>
                  <a:gd name="T3" fmla="*/ 19 h 19"/>
                  <a:gd name="T4" fmla="*/ 0 w 35"/>
                  <a:gd name="T5" fmla="*/ 19 h 19"/>
                  <a:gd name="T6" fmla="*/ 3 w 35"/>
                  <a:gd name="T7" fmla="*/ 19 h 19"/>
                  <a:gd name="T8" fmla="*/ 32 w 35"/>
                  <a:gd name="T9" fmla="*/ 12 h 19"/>
                  <a:gd name="T10" fmla="*/ 32 w 35"/>
                  <a:gd name="T11" fmla="*/ 12 h 19"/>
                  <a:gd name="T12" fmla="*/ 35 w 35"/>
                  <a:gd name="T13" fmla="*/ 12 h 19"/>
                  <a:gd name="T14" fmla="*/ 35 w 35"/>
                  <a:gd name="T15" fmla="*/ 12 h 19"/>
                  <a:gd name="T16" fmla="*/ 25 w 35"/>
                  <a:gd name="T17" fmla="*/ 9 h 19"/>
                  <a:gd name="T18" fmla="*/ 0 w 35"/>
                  <a:gd name="T19" fmla="*/ 0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19"/>
                  <a:gd name="T32" fmla="*/ 35 w 35"/>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19">
                    <a:moveTo>
                      <a:pt x="0" y="0"/>
                    </a:moveTo>
                    <a:lnTo>
                      <a:pt x="0" y="19"/>
                    </a:lnTo>
                    <a:lnTo>
                      <a:pt x="3" y="19"/>
                    </a:lnTo>
                    <a:lnTo>
                      <a:pt x="32" y="12"/>
                    </a:lnTo>
                    <a:lnTo>
                      <a:pt x="35" y="12"/>
                    </a:lnTo>
                    <a:lnTo>
                      <a:pt x="25" y="9"/>
                    </a:lnTo>
                    <a:lnTo>
                      <a:pt x="0" y="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40" name="Freeform 188"/>
              <p:cNvSpPr>
                <a:spLocks/>
              </p:cNvSpPr>
              <p:nvPr/>
            </p:nvSpPr>
            <p:spPr bwMode="auto">
              <a:xfrm>
                <a:off x="1356" y="2767"/>
                <a:ext cx="73" cy="29"/>
              </a:xfrm>
              <a:custGeom>
                <a:avLst/>
                <a:gdLst>
                  <a:gd name="T0" fmla="*/ 73 w 73"/>
                  <a:gd name="T1" fmla="*/ 10 h 29"/>
                  <a:gd name="T2" fmla="*/ 48 w 73"/>
                  <a:gd name="T3" fmla="*/ 3 h 29"/>
                  <a:gd name="T4" fmla="*/ 48 w 73"/>
                  <a:gd name="T5" fmla="*/ 3 h 29"/>
                  <a:gd name="T6" fmla="*/ 29 w 73"/>
                  <a:gd name="T7" fmla="*/ 0 h 29"/>
                  <a:gd name="T8" fmla="*/ 0 w 73"/>
                  <a:gd name="T9" fmla="*/ 7 h 29"/>
                  <a:gd name="T10" fmla="*/ 0 w 73"/>
                  <a:gd name="T11" fmla="*/ 7 h 29"/>
                  <a:gd name="T12" fmla="*/ 0 w 73"/>
                  <a:gd name="T13" fmla="*/ 7 h 29"/>
                  <a:gd name="T14" fmla="*/ 0 w 73"/>
                  <a:gd name="T15" fmla="*/ 7 h 29"/>
                  <a:gd name="T16" fmla="*/ 7 w 73"/>
                  <a:gd name="T17" fmla="*/ 10 h 29"/>
                  <a:gd name="T18" fmla="*/ 57 w 73"/>
                  <a:gd name="T19" fmla="*/ 26 h 29"/>
                  <a:gd name="T20" fmla="*/ 57 w 73"/>
                  <a:gd name="T21" fmla="*/ 26 h 29"/>
                  <a:gd name="T22" fmla="*/ 73 w 73"/>
                  <a:gd name="T23" fmla="*/ 29 h 29"/>
                  <a:gd name="T24" fmla="*/ 73 w 73"/>
                  <a:gd name="T25" fmla="*/ 10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
                  <a:gd name="T40" fmla="*/ 0 h 29"/>
                  <a:gd name="T41" fmla="*/ 73 w 73"/>
                  <a:gd name="T42" fmla="*/ 29 h 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 h="29">
                    <a:moveTo>
                      <a:pt x="73" y="10"/>
                    </a:moveTo>
                    <a:lnTo>
                      <a:pt x="48" y="3"/>
                    </a:lnTo>
                    <a:lnTo>
                      <a:pt x="29" y="0"/>
                    </a:lnTo>
                    <a:lnTo>
                      <a:pt x="0" y="7"/>
                    </a:lnTo>
                    <a:lnTo>
                      <a:pt x="7" y="10"/>
                    </a:lnTo>
                    <a:lnTo>
                      <a:pt x="57" y="26"/>
                    </a:lnTo>
                    <a:lnTo>
                      <a:pt x="73" y="29"/>
                    </a:lnTo>
                    <a:lnTo>
                      <a:pt x="73" y="1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41" name="Freeform 189"/>
              <p:cNvSpPr>
                <a:spLocks/>
              </p:cNvSpPr>
              <p:nvPr/>
            </p:nvSpPr>
            <p:spPr bwMode="auto">
              <a:xfrm>
                <a:off x="1318" y="2777"/>
                <a:ext cx="92" cy="31"/>
              </a:xfrm>
              <a:custGeom>
                <a:avLst/>
                <a:gdLst>
                  <a:gd name="T0" fmla="*/ 35 w 92"/>
                  <a:gd name="T1" fmla="*/ 3 h 31"/>
                  <a:gd name="T2" fmla="*/ 35 w 92"/>
                  <a:gd name="T3" fmla="*/ 3 h 31"/>
                  <a:gd name="T4" fmla="*/ 23 w 92"/>
                  <a:gd name="T5" fmla="*/ 0 h 31"/>
                  <a:gd name="T6" fmla="*/ 16 w 92"/>
                  <a:gd name="T7" fmla="*/ 0 h 31"/>
                  <a:gd name="T8" fmla="*/ 0 w 92"/>
                  <a:gd name="T9" fmla="*/ 3 h 31"/>
                  <a:gd name="T10" fmla="*/ 0 w 92"/>
                  <a:gd name="T11" fmla="*/ 16 h 31"/>
                  <a:gd name="T12" fmla="*/ 42 w 92"/>
                  <a:gd name="T13" fmla="*/ 28 h 31"/>
                  <a:gd name="T14" fmla="*/ 42 w 92"/>
                  <a:gd name="T15" fmla="*/ 28 h 31"/>
                  <a:gd name="T16" fmla="*/ 54 w 92"/>
                  <a:gd name="T17" fmla="*/ 31 h 31"/>
                  <a:gd name="T18" fmla="*/ 64 w 92"/>
                  <a:gd name="T19" fmla="*/ 31 h 31"/>
                  <a:gd name="T20" fmla="*/ 92 w 92"/>
                  <a:gd name="T21" fmla="*/ 25 h 31"/>
                  <a:gd name="T22" fmla="*/ 92 w 92"/>
                  <a:gd name="T23" fmla="*/ 25 h 31"/>
                  <a:gd name="T24" fmla="*/ 92 w 92"/>
                  <a:gd name="T25" fmla="*/ 22 h 31"/>
                  <a:gd name="T26" fmla="*/ 92 w 92"/>
                  <a:gd name="T27" fmla="*/ 22 h 31"/>
                  <a:gd name="T28" fmla="*/ 86 w 92"/>
                  <a:gd name="T29" fmla="*/ 19 h 31"/>
                  <a:gd name="T30" fmla="*/ 35 w 92"/>
                  <a:gd name="T31" fmla="*/ 3 h 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2"/>
                  <a:gd name="T49" fmla="*/ 0 h 31"/>
                  <a:gd name="T50" fmla="*/ 92 w 92"/>
                  <a:gd name="T51" fmla="*/ 31 h 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2" h="31">
                    <a:moveTo>
                      <a:pt x="35" y="3"/>
                    </a:moveTo>
                    <a:lnTo>
                      <a:pt x="35" y="3"/>
                    </a:lnTo>
                    <a:lnTo>
                      <a:pt x="23" y="0"/>
                    </a:lnTo>
                    <a:lnTo>
                      <a:pt x="16" y="0"/>
                    </a:lnTo>
                    <a:lnTo>
                      <a:pt x="0" y="3"/>
                    </a:lnTo>
                    <a:lnTo>
                      <a:pt x="0" y="16"/>
                    </a:lnTo>
                    <a:lnTo>
                      <a:pt x="42" y="28"/>
                    </a:lnTo>
                    <a:lnTo>
                      <a:pt x="54" y="31"/>
                    </a:lnTo>
                    <a:lnTo>
                      <a:pt x="64" y="31"/>
                    </a:lnTo>
                    <a:lnTo>
                      <a:pt x="92" y="25"/>
                    </a:lnTo>
                    <a:lnTo>
                      <a:pt x="92" y="22"/>
                    </a:lnTo>
                    <a:lnTo>
                      <a:pt x="86" y="19"/>
                    </a:lnTo>
                    <a:lnTo>
                      <a:pt x="35" y="3"/>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42" name="Freeform 190"/>
              <p:cNvSpPr>
                <a:spLocks/>
              </p:cNvSpPr>
              <p:nvPr/>
            </p:nvSpPr>
            <p:spPr bwMode="auto">
              <a:xfrm>
                <a:off x="1303" y="2780"/>
                <a:ext cx="15" cy="13"/>
              </a:xfrm>
              <a:custGeom>
                <a:avLst/>
                <a:gdLst>
                  <a:gd name="T0" fmla="*/ 15 w 15"/>
                  <a:gd name="T1" fmla="*/ 0 h 13"/>
                  <a:gd name="T2" fmla="*/ 0 w 15"/>
                  <a:gd name="T3" fmla="*/ 3 h 13"/>
                  <a:gd name="T4" fmla="*/ 0 w 15"/>
                  <a:gd name="T5" fmla="*/ 3 h 13"/>
                  <a:gd name="T6" fmla="*/ 0 w 15"/>
                  <a:gd name="T7" fmla="*/ 3 h 13"/>
                  <a:gd name="T8" fmla="*/ 0 w 15"/>
                  <a:gd name="T9" fmla="*/ 6 h 13"/>
                  <a:gd name="T10" fmla="*/ 6 w 15"/>
                  <a:gd name="T11" fmla="*/ 9 h 13"/>
                  <a:gd name="T12" fmla="*/ 15 w 15"/>
                  <a:gd name="T13" fmla="*/ 13 h 13"/>
                  <a:gd name="T14" fmla="*/ 15 w 15"/>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3"/>
                  <a:gd name="T26" fmla="*/ 15 w 15"/>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3">
                    <a:moveTo>
                      <a:pt x="15" y="0"/>
                    </a:moveTo>
                    <a:lnTo>
                      <a:pt x="0" y="3"/>
                    </a:lnTo>
                    <a:lnTo>
                      <a:pt x="0" y="6"/>
                    </a:lnTo>
                    <a:lnTo>
                      <a:pt x="6" y="9"/>
                    </a:lnTo>
                    <a:lnTo>
                      <a:pt x="15" y="13"/>
                    </a:lnTo>
                    <a:lnTo>
                      <a:pt x="15"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43" name="Freeform 191"/>
              <p:cNvSpPr>
                <a:spLocks/>
              </p:cNvSpPr>
              <p:nvPr/>
            </p:nvSpPr>
            <p:spPr bwMode="auto">
              <a:xfrm>
                <a:off x="1318" y="2796"/>
                <a:ext cx="42" cy="22"/>
              </a:xfrm>
              <a:custGeom>
                <a:avLst/>
                <a:gdLst>
                  <a:gd name="T0" fmla="*/ 0 w 42"/>
                  <a:gd name="T1" fmla="*/ 0 h 22"/>
                  <a:gd name="T2" fmla="*/ 4 w 42"/>
                  <a:gd name="T3" fmla="*/ 22 h 22"/>
                  <a:gd name="T4" fmla="*/ 4 w 42"/>
                  <a:gd name="T5" fmla="*/ 22 h 22"/>
                  <a:gd name="T6" fmla="*/ 7 w 42"/>
                  <a:gd name="T7" fmla="*/ 22 h 22"/>
                  <a:gd name="T8" fmla="*/ 38 w 42"/>
                  <a:gd name="T9" fmla="*/ 16 h 22"/>
                  <a:gd name="T10" fmla="*/ 38 w 42"/>
                  <a:gd name="T11" fmla="*/ 16 h 22"/>
                  <a:gd name="T12" fmla="*/ 42 w 42"/>
                  <a:gd name="T13" fmla="*/ 16 h 22"/>
                  <a:gd name="T14" fmla="*/ 38 w 42"/>
                  <a:gd name="T15" fmla="*/ 12 h 22"/>
                  <a:gd name="T16" fmla="*/ 32 w 42"/>
                  <a:gd name="T17" fmla="*/ 9 h 22"/>
                  <a:gd name="T18" fmla="*/ 0 w 42"/>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22"/>
                  <a:gd name="T32" fmla="*/ 42 w 42"/>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22">
                    <a:moveTo>
                      <a:pt x="0" y="0"/>
                    </a:moveTo>
                    <a:lnTo>
                      <a:pt x="4" y="22"/>
                    </a:lnTo>
                    <a:lnTo>
                      <a:pt x="7" y="22"/>
                    </a:lnTo>
                    <a:lnTo>
                      <a:pt x="38" y="16"/>
                    </a:lnTo>
                    <a:lnTo>
                      <a:pt x="42" y="16"/>
                    </a:lnTo>
                    <a:lnTo>
                      <a:pt x="38" y="12"/>
                    </a:lnTo>
                    <a:lnTo>
                      <a:pt x="32" y="9"/>
                    </a:lnTo>
                    <a:lnTo>
                      <a:pt x="0"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44" name="Freeform 192"/>
              <p:cNvSpPr>
                <a:spLocks/>
              </p:cNvSpPr>
              <p:nvPr/>
            </p:nvSpPr>
            <p:spPr bwMode="auto">
              <a:xfrm>
                <a:off x="1246" y="2786"/>
                <a:ext cx="76" cy="32"/>
              </a:xfrm>
              <a:custGeom>
                <a:avLst/>
                <a:gdLst>
                  <a:gd name="T0" fmla="*/ 72 w 76"/>
                  <a:gd name="T1" fmla="*/ 10 h 32"/>
                  <a:gd name="T2" fmla="*/ 53 w 76"/>
                  <a:gd name="T3" fmla="*/ 3 h 32"/>
                  <a:gd name="T4" fmla="*/ 53 w 76"/>
                  <a:gd name="T5" fmla="*/ 3 h 32"/>
                  <a:gd name="T6" fmla="*/ 41 w 76"/>
                  <a:gd name="T7" fmla="*/ 0 h 32"/>
                  <a:gd name="T8" fmla="*/ 31 w 76"/>
                  <a:gd name="T9" fmla="*/ 0 h 32"/>
                  <a:gd name="T10" fmla="*/ 3 w 76"/>
                  <a:gd name="T11" fmla="*/ 7 h 32"/>
                  <a:gd name="T12" fmla="*/ 3 w 76"/>
                  <a:gd name="T13" fmla="*/ 7 h 32"/>
                  <a:gd name="T14" fmla="*/ 0 w 76"/>
                  <a:gd name="T15" fmla="*/ 7 h 32"/>
                  <a:gd name="T16" fmla="*/ 0 w 76"/>
                  <a:gd name="T17" fmla="*/ 10 h 32"/>
                  <a:gd name="T18" fmla="*/ 6 w 76"/>
                  <a:gd name="T19" fmla="*/ 13 h 32"/>
                  <a:gd name="T20" fmla="*/ 60 w 76"/>
                  <a:gd name="T21" fmla="*/ 29 h 32"/>
                  <a:gd name="T22" fmla="*/ 60 w 76"/>
                  <a:gd name="T23" fmla="*/ 29 h 32"/>
                  <a:gd name="T24" fmla="*/ 76 w 76"/>
                  <a:gd name="T25" fmla="*/ 32 h 32"/>
                  <a:gd name="T26" fmla="*/ 72 w 76"/>
                  <a:gd name="T27" fmla="*/ 10 h 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
                  <a:gd name="T43" fmla="*/ 0 h 32"/>
                  <a:gd name="T44" fmla="*/ 76 w 76"/>
                  <a:gd name="T45" fmla="*/ 32 h 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 h="32">
                    <a:moveTo>
                      <a:pt x="72" y="10"/>
                    </a:moveTo>
                    <a:lnTo>
                      <a:pt x="53" y="3"/>
                    </a:lnTo>
                    <a:lnTo>
                      <a:pt x="41" y="0"/>
                    </a:lnTo>
                    <a:lnTo>
                      <a:pt x="31" y="0"/>
                    </a:lnTo>
                    <a:lnTo>
                      <a:pt x="3" y="7"/>
                    </a:lnTo>
                    <a:lnTo>
                      <a:pt x="0" y="7"/>
                    </a:lnTo>
                    <a:lnTo>
                      <a:pt x="0" y="10"/>
                    </a:lnTo>
                    <a:lnTo>
                      <a:pt x="6" y="13"/>
                    </a:lnTo>
                    <a:lnTo>
                      <a:pt x="60" y="29"/>
                    </a:lnTo>
                    <a:lnTo>
                      <a:pt x="76" y="32"/>
                    </a:lnTo>
                    <a:lnTo>
                      <a:pt x="72" y="1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45" name="Freeform 193"/>
              <p:cNvSpPr>
                <a:spLocks/>
              </p:cNvSpPr>
              <p:nvPr/>
            </p:nvSpPr>
            <p:spPr bwMode="auto">
              <a:xfrm>
                <a:off x="1208" y="2799"/>
                <a:ext cx="95" cy="32"/>
              </a:xfrm>
              <a:custGeom>
                <a:avLst/>
                <a:gdLst>
                  <a:gd name="T0" fmla="*/ 34 w 95"/>
                  <a:gd name="T1" fmla="*/ 3 h 32"/>
                  <a:gd name="T2" fmla="*/ 34 w 95"/>
                  <a:gd name="T3" fmla="*/ 3 h 32"/>
                  <a:gd name="T4" fmla="*/ 22 w 95"/>
                  <a:gd name="T5" fmla="*/ 0 h 32"/>
                  <a:gd name="T6" fmla="*/ 15 w 95"/>
                  <a:gd name="T7" fmla="*/ 0 h 32"/>
                  <a:gd name="T8" fmla="*/ 0 w 95"/>
                  <a:gd name="T9" fmla="*/ 3 h 32"/>
                  <a:gd name="T10" fmla="*/ 3 w 95"/>
                  <a:gd name="T11" fmla="*/ 16 h 32"/>
                  <a:gd name="T12" fmla="*/ 41 w 95"/>
                  <a:gd name="T13" fmla="*/ 28 h 32"/>
                  <a:gd name="T14" fmla="*/ 41 w 95"/>
                  <a:gd name="T15" fmla="*/ 28 h 32"/>
                  <a:gd name="T16" fmla="*/ 50 w 95"/>
                  <a:gd name="T17" fmla="*/ 32 h 32"/>
                  <a:gd name="T18" fmla="*/ 60 w 95"/>
                  <a:gd name="T19" fmla="*/ 32 h 32"/>
                  <a:gd name="T20" fmla="*/ 91 w 95"/>
                  <a:gd name="T21" fmla="*/ 25 h 32"/>
                  <a:gd name="T22" fmla="*/ 91 w 95"/>
                  <a:gd name="T23" fmla="*/ 25 h 32"/>
                  <a:gd name="T24" fmla="*/ 95 w 95"/>
                  <a:gd name="T25" fmla="*/ 25 h 32"/>
                  <a:gd name="T26" fmla="*/ 95 w 95"/>
                  <a:gd name="T27" fmla="*/ 22 h 32"/>
                  <a:gd name="T28" fmla="*/ 88 w 95"/>
                  <a:gd name="T29" fmla="*/ 19 h 32"/>
                  <a:gd name="T30" fmla="*/ 34 w 95"/>
                  <a:gd name="T31" fmla="*/ 3 h 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5"/>
                  <a:gd name="T49" fmla="*/ 0 h 32"/>
                  <a:gd name="T50" fmla="*/ 95 w 95"/>
                  <a:gd name="T51" fmla="*/ 32 h 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5" h="32">
                    <a:moveTo>
                      <a:pt x="34" y="3"/>
                    </a:moveTo>
                    <a:lnTo>
                      <a:pt x="34" y="3"/>
                    </a:lnTo>
                    <a:lnTo>
                      <a:pt x="22" y="0"/>
                    </a:lnTo>
                    <a:lnTo>
                      <a:pt x="15" y="0"/>
                    </a:lnTo>
                    <a:lnTo>
                      <a:pt x="0" y="3"/>
                    </a:lnTo>
                    <a:lnTo>
                      <a:pt x="3" y="16"/>
                    </a:lnTo>
                    <a:lnTo>
                      <a:pt x="41" y="28"/>
                    </a:lnTo>
                    <a:lnTo>
                      <a:pt x="50" y="32"/>
                    </a:lnTo>
                    <a:lnTo>
                      <a:pt x="60" y="32"/>
                    </a:lnTo>
                    <a:lnTo>
                      <a:pt x="91" y="25"/>
                    </a:lnTo>
                    <a:lnTo>
                      <a:pt x="95" y="25"/>
                    </a:lnTo>
                    <a:lnTo>
                      <a:pt x="95" y="22"/>
                    </a:lnTo>
                    <a:lnTo>
                      <a:pt x="88" y="19"/>
                    </a:lnTo>
                    <a:lnTo>
                      <a:pt x="34" y="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46" name="Freeform 194"/>
              <p:cNvSpPr>
                <a:spLocks/>
              </p:cNvSpPr>
              <p:nvPr/>
            </p:nvSpPr>
            <p:spPr bwMode="auto">
              <a:xfrm>
                <a:off x="1189" y="2802"/>
                <a:ext cx="22" cy="13"/>
              </a:xfrm>
              <a:custGeom>
                <a:avLst/>
                <a:gdLst>
                  <a:gd name="T0" fmla="*/ 19 w 22"/>
                  <a:gd name="T1" fmla="*/ 0 h 13"/>
                  <a:gd name="T2" fmla="*/ 0 w 22"/>
                  <a:gd name="T3" fmla="*/ 3 h 13"/>
                  <a:gd name="T4" fmla="*/ 0 w 22"/>
                  <a:gd name="T5" fmla="*/ 3 h 13"/>
                  <a:gd name="T6" fmla="*/ 0 w 22"/>
                  <a:gd name="T7" fmla="*/ 3 h 13"/>
                  <a:gd name="T8" fmla="*/ 0 w 22"/>
                  <a:gd name="T9" fmla="*/ 3 h 13"/>
                  <a:gd name="T10" fmla="*/ 6 w 22"/>
                  <a:gd name="T11" fmla="*/ 6 h 13"/>
                  <a:gd name="T12" fmla="*/ 22 w 22"/>
                  <a:gd name="T13" fmla="*/ 13 h 13"/>
                  <a:gd name="T14" fmla="*/ 19 w 22"/>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3"/>
                  <a:gd name="T26" fmla="*/ 22 w 22"/>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3">
                    <a:moveTo>
                      <a:pt x="19" y="0"/>
                    </a:moveTo>
                    <a:lnTo>
                      <a:pt x="0" y="3"/>
                    </a:lnTo>
                    <a:lnTo>
                      <a:pt x="6" y="6"/>
                    </a:lnTo>
                    <a:lnTo>
                      <a:pt x="22" y="13"/>
                    </a:lnTo>
                    <a:lnTo>
                      <a:pt x="19"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47" name="Freeform 195"/>
              <p:cNvSpPr>
                <a:spLocks/>
              </p:cNvSpPr>
              <p:nvPr/>
            </p:nvSpPr>
            <p:spPr bwMode="auto">
              <a:xfrm>
                <a:off x="1211" y="2821"/>
                <a:ext cx="35" cy="22"/>
              </a:xfrm>
              <a:custGeom>
                <a:avLst/>
                <a:gdLst>
                  <a:gd name="T0" fmla="*/ 0 w 35"/>
                  <a:gd name="T1" fmla="*/ 0 h 22"/>
                  <a:gd name="T2" fmla="*/ 0 w 35"/>
                  <a:gd name="T3" fmla="*/ 22 h 22"/>
                  <a:gd name="T4" fmla="*/ 31 w 35"/>
                  <a:gd name="T5" fmla="*/ 16 h 22"/>
                  <a:gd name="T6" fmla="*/ 31 w 35"/>
                  <a:gd name="T7" fmla="*/ 16 h 22"/>
                  <a:gd name="T8" fmla="*/ 35 w 35"/>
                  <a:gd name="T9" fmla="*/ 13 h 22"/>
                  <a:gd name="T10" fmla="*/ 35 w 35"/>
                  <a:gd name="T11" fmla="*/ 13 h 22"/>
                  <a:gd name="T12" fmla="*/ 25 w 35"/>
                  <a:gd name="T13" fmla="*/ 10 h 22"/>
                  <a:gd name="T14" fmla="*/ 0 w 35"/>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22"/>
                  <a:gd name="T26" fmla="*/ 35 w 3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22">
                    <a:moveTo>
                      <a:pt x="0" y="0"/>
                    </a:moveTo>
                    <a:lnTo>
                      <a:pt x="0" y="22"/>
                    </a:lnTo>
                    <a:lnTo>
                      <a:pt x="31" y="16"/>
                    </a:lnTo>
                    <a:lnTo>
                      <a:pt x="35" y="13"/>
                    </a:lnTo>
                    <a:lnTo>
                      <a:pt x="25" y="10"/>
                    </a:lnTo>
                    <a:lnTo>
                      <a:pt x="0"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48" name="Freeform 196"/>
              <p:cNvSpPr>
                <a:spLocks/>
              </p:cNvSpPr>
              <p:nvPr/>
            </p:nvSpPr>
            <p:spPr bwMode="auto">
              <a:xfrm>
                <a:off x="1129" y="2808"/>
                <a:ext cx="82" cy="35"/>
              </a:xfrm>
              <a:custGeom>
                <a:avLst/>
                <a:gdLst>
                  <a:gd name="T0" fmla="*/ 82 w 82"/>
                  <a:gd name="T1" fmla="*/ 13 h 35"/>
                  <a:gd name="T2" fmla="*/ 57 w 82"/>
                  <a:gd name="T3" fmla="*/ 4 h 35"/>
                  <a:gd name="T4" fmla="*/ 57 w 82"/>
                  <a:gd name="T5" fmla="*/ 4 h 35"/>
                  <a:gd name="T6" fmla="*/ 44 w 82"/>
                  <a:gd name="T7" fmla="*/ 0 h 35"/>
                  <a:gd name="T8" fmla="*/ 34 w 82"/>
                  <a:gd name="T9" fmla="*/ 0 h 35"/>
                  <a:gd name="T10" fmla="*/ 0 w 82"/>
                  <a:gd name="T11" fmla="*/ 7 h 35"/>
                  <a:gd name="T12" fmla="*/ 0 w 82"/>
                  <a:gd name="T13" fmla="*/ 7 h 35"/>
                  <a:gd name="T14" fmla="*/ 0 w 82"/>
                  <a:gd name="T15" fmla="*/ 10 h 35"/>
                  <a:gd name="T16" fmla="*/ 0 w 82"/>
                  <a:gd name="T17" fmla="*/ 10 h 35"/>
                  <a:gd name="T18" fmla="*/ 6 w 82"/>
                  <a:gd name="T19" fmla="*/ 13 h 35"/>
                  <a:gd name="T20" fmla="*/ 60 w 82"/>
                  <a:gd name="T21" fmla="*/ 32 h 35"/>
                  <a:gd name="T22" fmla="*/ 60 w 82"/>
                  <a:gd name="T23" fmla="*/ 32 h 35"/>
                  <a:gd name="T24" fmla="*/ 72 w 82"/>
                  <a:gd name="T25" fmla="*/ 35 h 35"/>
                  <a:gd name="T26" fmla="*/ 82 w 82"/>
                  <a:gd name="T27" fmla="*/ 35 h 35"/>
                  <a:gd name="T28" fmla="*/ 82 w 82"/>
                  <a:gd name="T29" fmla="*/ 35 h 35"/>
                  <a:gd name="T30" fmla="*/ 82 w 82"/>
                  <a:gd name="T31" fmla="*/ 13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2"/>
                  <a:gd name="T49" fmla="*/ 0 h 35"/>
                  <a:gd name="T50" fmla="*/ 82 w 82"/>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2" h="35">
                    <a:moveTo>
                      <a:pt x="82" y="13"/>
                    </a:moveTo>
                    <a:lnTo>
                      <a:pt x="57" y="4"/>
                    </a:lnTo>
                    <a:lnTo>
                      <a:pt x="44" y="0"/>
                    </a:lnTo>
                    <a:lnTo>
                      <a:pt x="34" y="0"/>
                    </a:lnTo>
                    <a:lnTo>
                      <a:pt x="0" y="7"/>
                    </a:lnTo>
                    <a:lnTo>
                      <a:pt x="0" y="10"/>
                    </a:lnTo>
                    <a:lnTo>
                      <a:pt x="6" y="13"/>
                    </a:lnTo>
                    <a:lnTo>
                      <a:pt x="60" y="32"/>
                    </a:lnTo>
                    <a:lnTo>
                      <a:pt x="72" y="35"/>
                    </a:lnTo>
                    <a:lnTo>
                      <a:pt x="82" y="35"/>
                    </a:lnTo>
                    <a:lnTo>
                      <a:pt x="82" y="1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49" name="Freeform 197"/>
              <p:cNvSpPr>
                <a:spLocks/>
              </p:cNvSpPr>
              <p:nvPr/>
            </p:nvSpPr>
            <p:spPr bwMode="auto">
              <a:xfrm>
                <a:off x="1100" y="2821"/>
                <a:ext cx="86" cy="35"/>
              </a:xfrm>
              <a:custGeom>
                <a:avLst/>
                <a:gdLst>
                  <a:gd name="T0" fmla="*/ 22 w 86"/>
                  <a:gd name="T1" fmla="*/ 3 h 35"/>
                  <a:gd name="T2" fmla="*/ 22 w 86"/>
                  <a:gd name="T3" fmla="*/ 3 h 35"/>
                  <a:gd name="T4" fmla="*/ 13 w 86"/>
                  <a:gd name="T5" fmla="*/ 0 h 35"/>
                  <a:gd name="T6" fmla="*/ 3 w 86"/>
                  <a:gd name="T7" fmla="*/ 0 h 35"/>
                  <a:gd name="T8" fmla="*/ 0 w 86"/>
                  <a:gd name="T9" fmla="*/ 0 h 35"/>
                  <a:gd name="T10" fmla="*/ 0 w 86"/>
                  <a:gd name="T11" fmla="*/ 22 h 35"/>
                  <a:gd name="T12" fmla="*/ 25 w 86"/>
                  <a:gd name="T13" fmla="*/ 32 h 35"/>
                  <a:gd name="T14" fmla="*/ 25 w 86"/>
                  <a:gd name="T15" fmla="*/ 32 h 35"/>
                  <a:gd name="T16" fmla="*/ 38 w 86"/>
                  <a:gd name="T17" fmla="*/ 35 h 35"/>
                  <a:gd name="T18" fmla="*/ 48 w 86"/>
                  <a:gd name="T19" fmla="*/ 35 h 35"/>
                  <a:gd name="T20" fmla="*/ 82 w 86"/>
                  <a:gd name="T21" fmla="*/ 25 h 35"/>
                  <a:gd name="T22" fmla="*/ 82 w 86"/>
                  <a:gd name="T23" fmla="*/ 25 h 35"/>
                  <a:gd name="T24" fmla="*/ 86 w 86"/>
                  <a:gd name="T25" fmla="*/ 25 h 35"/>
                  <a:gd name="T26" fmla="*/ 86 w 86"/>
                  <a:gd name="T27" fmla="*/ 25 h 35"/>
                  <a:gd name="T28" fmla="*/ 79 w 86"/>
                  <a:gd name="T29" fmla="*/ 22 h 35"/>
                  <a:gd name="T30" fmla="*/ 22 w 86"/>
                  <a:gd name="T31" fmla="*/ 3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6"/>
                  <a:gd name="T49" fmla="*/ 0 h 35"/>
                  <a:gd name="T50" fmla="*/ 86 w 86"/>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6" h="35">
                    <a:moveTo>
                      <a:pt x="22" y="3"/>
                    </a:moveTo>
                    <a:lnTo>
                      <a:pt x="22" y="3"/>
                    </a:lnTo>
                    <a:lnTo>
                      <a:pt x="13" y="0"/>
                    </a:lnTo>
                    <a:lnTo>
                      <a:pt x="3" y="0"/>
                    </a:lnTo>
                    <a:lnTo>
                      <a:pt x="0" y="0"/>
                    </a:lnTo>
                    <a:lnTo>
                      <a:pt x="0" y="22"/>
                    </a:lnTo>
                    <a:lnTo>
                      <a:pt x="25" y="32"/>
                    </a:lnTo>
                    <a:lnTo>
                      <a:pt x="38" y="35"/>
                    </a:lnTo>
                    <a:lnTo>
                      <a:pt x="48" y="35"/>
                    </a:lnTo>
                    <a:lnTo>
                      <a:pt x="82" y="25"/>
                    </a:lnTo>
                    <a:lnTo>
                      <a:pt x="86" y="25"/>
                    </a:lnTo>
                    <a:lnTo>
                      <a:pt x="79" y="22"/>
                    </a:lnTo>
                    <a:lnTo>
                      <a:pt x="22" y="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50" name="Freeform 198"/>
              <p:cNvSpPr>
                <a:spLocks/>
              </p:cNvSpPr>
              <p:nvPr/>
            </p:nvSpPr>
            <p:spPr bwMode="auto">
              <a:xfrm>
                <a:off x="1065" y="2821"/>
                <a:ext cx="35" cy="22"/>
              </a:xfrm>
              <a:custGeom>
                <a:avLst/>
                <a:gdLst>
                  <a:gd name="T0" fmla="*/ 35 w 35"/>
                  <a:gd name="T1" fmla="*/ 0 h 22"/>
                  <a:gd name="T2" fmla="*/ 3 w 35"/>
                  <a:gd name="T3" fmla="*/ 6 h 22"/>
                  <a:gd name="T4" fmla="*/ 3 w 35"/>
                  <a:gd name="T5" fmla="*/ 6 h 22"/>
                  <a:gd name="T6" fmla="*/ 0 w 35"/>
                  <a:gd name="T7" fmla="*/ 6 h 22"/>
                  <a:gd name="T8" fmla="*/ 0 w 35"/>
                  <a:gd name="T9" fmla="*/ 10 h 22"/>
                  <a:gd name="T10" fmla="*/ 7 w 35"/>
                  <a:gd name="T11" fmla="*/ 13 h 22"/>
                  <a:gd name="T12" fmla="*/ 35 w 35"/>
                  <a:gd name="T13" fmla="*/ 22 h 22"/>
                  <a:gd name="T14" fmla="*/ 35 w 35"/>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22"/>
                  <a:gd name="T26" fmla="*/ 35 w 3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22">
                    <a:moveTo>
                      <a:pt x="35" y="0"/>
                    </a:moveTo>
                    <a:lnTo>
                      <a:pt x="3" y="6"/>
                    </a:lnTo>
                    <a:lnTo>
                      <a:pt x="0" y="6"/>
                    </a:lnTo>
                    <a:lnTo>
                      <a:pt x="0" y="10"/>
                    </a:lnTo>
                    <a:lnTo>
                      <a:pt x="7" y="13"/>
                    </a:lnTo>
                    <a:lnTo>
                      <a:pt x="35" y="22"/>
                    </a:lnTo>
                    <a:lnTo>
                      <a:pt x="35"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51" name="Freeform 199"/>
              <p:cNvSpPr>
                <a:spLocks/>
              </p:cNvSpPr>
              <p:nvPr/>
            </p:nvSpPr>
            <p:spPr bwMode="auto">
              <a:xfrm>
                <a:off x="1100" y="2850"/>
                <a:ext cx="22" cy="15"/>
              </a:xfrm>
              <a:custGeom>
                <a:avLst/>
                <a:gdLst>
                  <a:gd name="T0" fmla="*/ 0 w 22"/>
                  <a:gd name="T1" fmla="*/ 0 h 15"/>
                  <a:gd name="T2" fmla="*/ 0 w 22"/>
                  <a:gd name="T3" fmla="*/ 15 h 15"/>
                  <a:gd name="T4" fmla="*/ 19 w 22"/>
                  <a:gd name="T5" fmla="*/ 9 h 15"/>
                  <a:gd name="T6" fmla="*/ 19 w 22"/>
                  <a:gd name="T7" fmla="*/ 9 h 15"/>
                  <a:gd name="T8" fmla="*/ 22 w 22"/>
                  <a:gd name="T9" fmla="*/ 9 h 15"/>
                  <a:gd name="T10" fmla="*/ 22 w 22"/>
                  <a:gd name="T11" fmla="*/ 9 h 15"/>
                  <a:gd name="T12" fmla="*/ 16 w 22"/>
                  <a:gd name="T13" fmla="*/ 6 h 15"/>
                  <a:gd name="T14" fmla="*/ 0 w 22"/>
                  <a:gd name="T15" fmla="*/ 0 h 15"/>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5"/>
                  <a:gd name="T26" fmla="*/ 22 w 22"/>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5">
                    <a:moveTo>
                      <a:pt x="0" y="0"/>
                    </a:moveTo>
                    <a:lnTo>
                      <a:pt x="0" y="15"/>
                    </a:lnTo>
                    <a:lnTo>
                      <a:pt x="19" y="9"/>
                    </a:lnTo>
                    <a:lnTo>
                      <a:pt x="22" y="9"/>
                    </a:lnTo>
                    <a:lnTo>
                      <a:pt x="16" y="6"/>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52" name="Freeform 200"/>
              <p:cNvSpPr>
                <a:spLocks/>
              </p:cNvSpPr>
              <p:nvPr/>
            </p:nvSpPr>
            <p:spPr bwMode="auto">
              <a:xfrm>
                <a:off x="1002" y="2834"/>
                <a:ext cx="98" cy="34"/>
              </a:xfrm>
              <a:custGeom>
                <a:avLst/>
                <a:gdLst>
                  <a:gd name="T0" fmla="*/ 98 w 98"/>
                  <a:gd name="T1" fmla="*/ 16 h 34"/>
                  <a:gd name="T2" fmla="*/ 60 w 98"/>
                  <a:gd name="T3" fmla="*/ 3 h 34"/>
                  <a:gd name="T4" fmla="*/ 60 w 98"/>
                  <a:gd name="T5" fmla="*/ 3 h 34"/>
                  <a:gd name="T6" fmla="*/ 47 w 98"/>
                  <a:gd name="T7" fmla="*/ 0 h 34"/>
                  <a:gd name="T8" fmla="*/ 38 w 98"/>
                  <a:gd name="T9" fmla="*/ 0 h 34"/>
                  <a:gd name="T10" fmla="*/ 0 w 98"/>
                  <a:gd name="T11" fmla="*/ 6 h 34"/>
                  <a:gd name="T12" fmla="*/ 0 w 98"/>
                  <a:gd name="T13" fmla="*/ 6 h 34"/>
                  <a:gd name="T14" fmla="*/ 0 w 98"/>
                  <a:gd name="T15" fmla="*/ 6 h 34"/>
                  <a:gd name="T16" fmla="*/ 0 w 98"/>
                  <a:gd name="T17" fmla="*/ 9 h 34"/>
                  <a:gd name="T18" fmla="*/ 6 w 98"/>
                  <a:gd name="T19" fmla="*/ 12 h 34"/>
                  <a:gd name="T20" fmla="*/ 60 w 98"/>
                  <a:gd name="T21" fmla="*/ 31 h 34"/>
                  <a:gd name="T22" fmla="*/ 60 w 98"/>
                  <a:gd name="T23" fmla="*/ 31 h 34"/>
                  <a:gd name="T24" fmla="*/ 73 w 98"/>
                  <a:gd name="T25" fmla="*/ 34 h 34"/>
                  <a:gd name="T26" fmla="*/ 82 w 98"/>
                  <a:gd name="T27" fmla="*/ 34 h 34"/>
                  <a:gd name="T28" fmla="*/ 98 w 98"/>
                  <a:gd name="T29" fmla="*/ 31 h 34"/>
                  <a:gd name="T30" fmla="*/ 98 w 98"/>
                  <a:gd name="T31" fmla="*/ 16 h 3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8"/>
                  <a:gd name="T49" fmla="*/ 0 h 34"/>
                  <a:gd name="T50" fmla="*/ 98 w 98"/>
                  <a:gd name="T51" fmla="*/ 34 h 3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8" h="34">
                    <a:moveTo>
                      <a:pt x="98" y="16"/>
                    </a:moveTo>
                    <a:lnTo>
                      <a:pt x="60" y="3"/>
                    </a:lnTo>
                    <a:lnTo>
                      <a:pt x="47" y="0"/>
                    </a:lnTo>
                    <a:lnTo>
                      <a:pt x="38" y="0"/>
                    </a:lnTo>
                    <a:lnTo>
                      <a:pt x="0" y="6"/>
                    </a:lnTo>
                    <a:lnTo>
                      <a:pt x="0" y="9"/>
                    </a:lnTo>
                    <a:lnTo>
                      <a:pt x="6" y="12"/>
                    </a:lnTo>
                    <a:lnTo>
                      <a:pt x="60" y="31"/>
                    </a:lnTo>
                    <a:lnTo>
                      <a:pt x="73" y="34"/>
                    </a:lnTo>
                    <a:lnTo>
                      <a:pt x="82" y="34"/>
                    </a:lnTo>
                    <a:lnTo>
                      <a:pt x="98" y="31"/>
                    </a:lnTo>
                    <a:lnTo>
                      <a:pt x="98" y="1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53" name="Freeform 201"/>
              <p:cNvSpPr>
                <a:spLocks/>
              </p:cNvSpPr>
              <p:nvPr/>
            </p:nvSpPr>
            <p:spPr bwMode="auto">
              <a:xfrm>
                <a:off x="932" y="2846"/>
                <a:ext cx="127" cy="35"/>
              </a:xfrm>
              <a:custGeom>
                <a:avLst/>
                <a:gdLst>
                  <a:gd name="T0" fmla="*/ 124 w 127"/>
                  <a:gd name="T1" fmla="*/ 29 h 35"/>
                  <a:gd name="T2" fmla="*/ 124 w 127"/>
                  <a:gd name="T3" fmla="*/ 29 h 35"/>
                  <a:gd name="T4" fmla="*/ 127 w 127"/>
                  <a:gd name="T5" fmla="*/ 26 h 35"/>
                  <a:gd name="T6" fmla="*/ 127 w 127"/>
                  <a:gd name="T7" fmla="*/ 26 h 35"/>
                  <a:gd name="T8" fmla="*/ 117 w 127"/>
                  <a:gd name="T9" fmla="*/ 22 h 35"/>
                  <a:gd name="T10" fmla="*/ 64 w 127"/>
                  <a:gd name="T11" fmla="*/ 4 h 35"/>
                  <a:gd name="T12" fmla="*/ 64 w 127"/>
                  <a:gd name="T13" fmla="*/ 4 h 35"/>
                  <a:gd name="T14" fmla="*/ 51 w 127"/>
                  <a:gd name="T15" fmla="*/ 0 h 35"/>
                  <a:gd name="T16" fmla="*/ 42 w 127"/>
                  <a:gd name="T17" fmla="*/ 0 h 35"/>
                  <a:gd name="T18" fmla="*/ 4 w 127"/>
                  <a:gd name="T19" fmla="*/ 7 h 35"/>
                  <a:gd name="T20" fmla="*/ 4 w 127"/>
                  <a:gd name="T21" fmla="*/ 7 h 35"/>
                  <a:gd name="T22" fmla="*/ 0 w 127"/>
                  <a:gd name="T23" fmla="*/ 7 h 35"/>
                  <a:gd name="T24" fmla="*/ 0 w 127"/>
                  <a:gd name="T25" fmla="*/ 10 h 35"/>
                  <a:gd name="T26" fmla="*/ 7 w 127"/>
                  <a:gd name="T27" fmla="*/ 13 h 35"/>
                  <a:gd name="T28" fmla="*/ 64 w 127"/>
                  <a:gd name="T29" fmla="*/ 32 h 35"/>
                  <a:gd name="T30" fmla="*/ 64 w 127"/>
                  <a:gd name="T31" fmla="*/ 32 h 35"/>
                  <a:gd name="T32" fmla="*/ 76 w 127"/>
                  <a:gd name="T33" fmla="*/ 35 h 35"/>
                  <a:gd name="T34" fmla="*/ 86 w 127"/>
                  <a:gd name="T35" fmla="*/ 35 h 35"/>
                  <a:gd name="T36" fmla="*/ 124 w 127"/>
                  <a:gd name="T37" fmla="*/ 29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7"/>
                  <a:gd name="T58" fmla="*/ 0 h 35"/>
                  <a:gd name="T59" fmla="*/ 127 w 127"/>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7" h="35">
                    <a:moveTo>
                      <a:pt x="124" y="29"/>
                    </a:moveTo>
                    <a:lnTo>
                      <a:pt x="124" y="29"/>
                    </a:lnTo>
                    <a:lnTo>
                      <a:pt x="127" y="26"/>
                    </a:lnTo>
                    <a:lnTo>
                      <a:pt x="117" y="22"/>
                    </a:lnTo>
                    <a:lnTo>
                      <a:pt x="64" y="4"/>
                    </a:lnTo>
                    <a:lnTo>
                      <a:pt x="51" y="0"/>
                    </a:lnTo>
                    <a:lnTo>
                      <a:pt x="42" y="0"/>
                    </a:lnTo>
                    <a:lnTo>
                      <a:pt x="4" y="7"/>
                    </a:lnTo>
                    <a:lnTo>
                      <a:pt x="0" y="7"/>
                    </a:lnTo>
                    <a:lnTo>
                      <a:pt x="0" y="10"/>
                    </a:lnTo>
                    <a:lnTo>
                      <a:pt x="7" y="13"/>
                    </a:lnTo>
                    <a:lnTo>
                      <a:pt x="64" y="32"/>
                    </a:lnTo>
                    <a:lnTo>
                      <a:pt x="76" y="35"/>
                    </a:lnTo>
                    <a:lnTo>
                      <a:pt x="86" y="35"/>
                    </a:lnTo>
                    <a:lnTo>
                      <a:pt x="124" y="2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54" name="Freeform 202"/>
              <p:cNvSpPr>
                <a:spLocks/>
              </p:cNvSpPr>
              <p:nvPr/>
            </p:nvSpPr>
            <p:spPr bwMode="auto">
              <a:xfrm>
                <a:off x="863" y="2859"/>
                <a:ext cx="126" cy="38"/>
              </a:xfrm>
              <a:custGeom>
                <a:avLst/>
                <a:gdLst>
                  <a:gd name="T0" fmla="*/ 123 w 126"/>
                  <a:gd name="T1" fmla="*/ 28 h 38"/>
                  <a:gd name="T2" fmla="*/ 123 w 126"/>
                  <a:gd name="T3" fmla="*/ 28 h 38"/>
                  <a:gd name="T4" fmla="*/ 126 w 126"/>
                  <a:gd name="T5" fmla="*/ 28 h 38"/>
                  <a:gd name="T6" fmla="*/ 126 w 126"/>
                  <a:gd name="T7" fmla="*/ 25 h 38"/>
                  <a:gd name="T8" fmla="*/ 120 w 126"/>
                  <a:gd name="T9" fmla="*/ 22 h 38"/>
                  <a:gd name="T10" fmla="*/ 63 w 126"/>
                  <a:gd name="T11" fmla="*/ 3 h 38"/>
                  <a:gd name="T12" fmla="*/ 63 w 126"/>
                  <a:gd name="T13" fmla="*/ 3 h 38"/>
                  <a:gd name="T14" fmla="*/ 54 w 126"/>
                  <a:gd name="T15" fmla="*/ 0 h 38"/>
                  <a:gd name="T16" fmla="*/ 41 w 126"/>
                  <a:gd name="T17" fmla="*/ 0 h 38"/>
                  <a:gd name="T18" fmla="*/ 3 w 126"/>
                  <a:gd name="T19" fmla="*/ 6 h 38"/>
                  <a:gd name="T20" fmla="*/ 3 w 126"/>
                  <a:gd name="T21" fmla="*/ 6 h 38"/>
                  <a:gd name="T22" fmla="*/ 0 w 126"/>
                  <a:gd name="T23" fmla="*/ 9 h 38"/>
                  <a:gd name="T24" fmla="*/ 0 w 126"/>
                  <a:gd name="T25" fmla="*/ 9 h 38"/>
                  <a:gd name="T26" fmla="*/ 6 w 126"/>
                  <a:gd name="T27" fmla="*/ 13 h 38"/>
                  <a:gd name="T28" fmla="*/ 63 w 126"/>
                  <a:gd name="T29" fmla="*/ 35 h 38"/>
                  <a:gd name="T30" fmla="*/ 63 w 126"/>
                  <a:gd name="T31" fmla="*/ 35 h 38"/>
                  <a:gd name="T32" fmla="*/ 76 w 126"/>
                  <a:gd name="T33" fmla="*/ 38 h 38"/>
                  <a:gd name="T34" fmla="*/ 85 w 126"/>
                  <a:gd name="T35" fmla="*/ 38 h 38"/>
                  <a:gd name="T36" fmla="*/ 123 w 126"/>
                  <a:gd name="T37" fmla="*/ 28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6"/>
                  <a:gd name="T58" fmla="*/ 0 h 38"/>
                  <a:gd name="T59" fmla="*/ 126 w 126"/>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6" h="38">
                    <a:moveTo>
                      <a:pt x="123" y="28"/>
                    </a:moveTo>
                    <a:lnTo>
                      <a:pt x="123" y="28"/>
                    </a:lnTo>
                    <a:lnTo>
                      <a:pt x="126" y="28"/>
                    </a:lnTo>
                    <a:lnTo>
                      <a:pt x="126" y="25"/>
                    </a:lnTo>
                    <a:lnTo>
                      <a:pt x="120" y="22"/>
                    </a:lnTo>
                    <a:lnTo>
                      <a:pt x="63" y="3"/>
                    </a:lnTo>
                    <a:lnTo>
                      <a:pt x="54" y="0"/>
                    </a:lnTo>
                    <a:lnTo>
                      <a:pt x="41" y="0"/>
                    </a:lnTo>
                    <a:lnTo>
                      <a:pt x="3" y="6"/>
                    </a:lnTo>
                    <a:lnTo>
                      <a:pt x="0" y="9"/>
                    </a:lnTo>
                    <a:lnTo>
                      <a:pt x="6" y="13"/>
                    </a:lnTo>
                    <a:lnTo>
                      <a:pt x="63" y="35"/>
                    </a:lnTo>
                    <a:lnTo>
                      <a:pt x="76" y="38"/>
                    </a:lnTo>
                    <a:lnTo>
                      <a:pt x="85" y="38"/>
                    </a:lnTo>
                    <a:lnTo>
                      <a:pt x="123" y="28"/>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55" name="Freeform 203"/>
              <p:cNvSpPr>
                <a:spLocks/>
              </p:cNvSpPr>
              <p:nvPr/>
            </p:nvSpPr>
            <p:spPr bwMode="auto">
              <a:xfrm>
                <a:off x="825" y="2872"/>
                <a:ext cx="95" cy="38"/>
              </a:xfrm>
              <a:custGeom>
                <a:avLst/>
                <a:gdLst>
                  <a:gd name="T0" fmla="*/ 0 w 95"/>
                  <a:gd name="T1" fmla="*/ 25 h 38"/>
                  <a:gd name="T2" fmla="*/ 28 w 95"/>
                  <a:gd name="T3" fmla="*/ 34 h 38"/>
                  <a:gd name="T4" fmla="*/ 28 w 95"/>
                  <a:gd name="T5" fmla="*/ 34 h 38"/>
                  <a:gd name="T6" fmla="*/ 41 w 95"/>
                  <a:gd name="T7" fmla="*/ 38 h 38"/>
                  <a:gd name="T8" fmla="*/ 50 w 95"/>
                  <a:gd name="T9" fmla="*/ 38 h 38"/>
                  <a:gd name="T10" fmla="*/ 92 w 95"/>
                  <a:gd name="T11" fmla="*/ 31 h 38"/>
                  <a:gd name="T12" fmla="*/ 92 w 95"/>
                  <a:gd name="T13" fmla="*/ 31 h 38"/>
                  <a:gd name="T14" fmla="*/ 95 w 95"/>
                  <a:gd name="T15" fmla="*/ 28 h 38"/>
                  <a:gd name="T16" fmla="*/ 95 w 95"/>
                  <a:gd name="T17" fmla="*/ 28 h 38"/>
                  <a:gd name="T18" fmla="*/ 88 w 95"/>
                  <a:gd name="T19" fmla="*/ 25 h 38"/>
                  <a:gd name="T20" fmla="*/ 31 w 95"/>
                  <a:gd name="T21" fmla="*/ 3 h 38"/>
                  <a:gd name="T22" fmla="*/ 31 w 95"/>
                  <a:gd name="T23" fmla="*/ 3 h 38"/>
                  <a:gd name="T24" fmla="*/ 19 w 95"/>
                  <a:gd name="T25" fmla="*/ 0 h 38"/>
                  <a:gd name="T26" fmla="*/ 9 w 95"/>
                  <a:gd name="T27" fmla="*/ 0 h 38"/>
                  <a:gd name="T28" fmla="*/ 0 w 95"/>
                  <a:gd name="T29" fmla="*/ 3 h 38"/>
                  <a:gd name="T30" fmla="*/ 0 w 95"/>
                  <a:gd name="T31" fmla="*/ 25 h 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5"/>
                  <a:gd name="T49" fmla="*/ 0 h 38"/>
                  <a:gd name="T50" fmla="*/ 95 w 95"/>
                  <a:gd name="T51" fmla="*/ 38 h 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5" h="38">
                    <a:moveTo>
                      <a:pt x="0" y="25"/>
                    </a:moveTo>
                    <a:lnTo>
                      <a:pt x="28" y="34"/>
                    </a:lnTo>
                    <a:lnTo>
                      <a:pt x="41" y="38"/>
                    </a:lnTo>
                    <a:lnTo>
                      <a:pt x="50" y="38"/>
                    </a:lnTo>
                    <a:lnTo>
                      <a:pt x="92" y="31"/>
                    </a:lnTo>
                    <a:lnTo>
                      <a:pt x="95" y="28"/>
                    </a:lnTo>
                    <a:lnTo>
                      <a:pt x="88" y="25"/>
                    </a:lnTo>
                    <a:lnTo>
                      <a:pt x="31" y="3"/>
                    </a:lnTo>
                    <a:lnTo>
                      <a:pt x="19" y="0"/>
                    </a:lnTo>
                    <a:lnTo>
                      <a:pt x="9" y="0"/>
                    </a:lnTo>
                    <a:lnTo>
                      <a:pt x="0" y="3"/>
                    </a:lnTo>
                    <a:lnTo>
                      <a:pt x="0" y="25"/>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56" name="Freeform 204"/>
              <p:cNvSpPr>
                <a:spLocks/>
              </p:cNvSpPr>
              <p:nvPr/>
            </p:nvSpPr>
            <p:spPr bwMode="auto">
              <a:xfrm>
                <a:off x="790" y="2875"/>
                <a:ext cx="35" cy="22"/>
              </a:xfrm>
              <a:custGeom>
                <a:avLst/>
                <a:gdLst>
                  <a:gd name="T0" fmla="*/ 35 w 35"/>
                  <a:gd name="T1" fmla="*/ 0 h 22"/>
                  <a:gd name="T2" fmla="*/ 3 w 35"/>
                  <a:gd name="T3" fmla="*/ 6 h 22"/>
                  <a:gd name="T4" fmla="*/ 3 w 35"/>
                  <a:gd name="T5" fmla="*/ 6 h 22"/>
                  <a:gd name="T6" fmla="*/ 0 w 35"/>
                  <a:gd name="T7" fmla="*/ 6 h 22"/>
                  <a:gd name="T8" fmla="*/ 0 w 35"/>
                  <a:gd name="T9" fmla="*/ 9 h 22"/>
                  <a:gd name="T10" fmla="*/ 6 w 35"/>
                  <a:gd name="T11" fmla="*/ 12 h 22"/>
                  <a:gd name="T12" fmla="*/ 35 w 35"/>
                  <a:gd name="T13" fmla="*/ 22 h 22"/>
                  <a:gd name="T14" fmla="*/ 35 w 35"/>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22"/>
                  <a:gd name="T26" fmla="*/ 35 w 3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22">
                    <a:moveTo>
                      <a:pt x="35" y="0"/>
                    </a:moveTo>
                    <a:lnTo>
                      <a:pt x="3" y="6"/>
                    </a:lnTo>
                    <a:lnTo>
                      <a:pt x="0" y="6"/>
                    </a:lnTo>
                    <a:lnTo>
                      <a:pt x="0" y="9"/>
                    </a:lnTo>
                    <a:lnTo>
                      <a:pt x="6" y="12"/>
                    </a:lnTo>
                    <a:lnTo>
                      <a:pt x="35" y="22"/>
                    </a:lnTo>
                    <a:lnTo>
                      <a:pt x="35"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grpSp>
        <p:grpSp>
          <p:nvGrpSpPr>
            <p:cNvPr id="18013" name="Group 406"/>
            <p:cNvGrpSpPr>
              <a:grpSpLocks/>
            </p:cNvGrpSpPr>
            <p:nvPr/>
          </p:nvGrpSpPr>
          <p:grpSpPr bwMode="auto">
            <a:xfrm>
              <a:off x="887321" y="4261942"/>
              <a:ext cx="1738131" cy="417464"/>
              <a:chOff x="559" y="2685"/>
              <a:chExt cx="1095" cy="263"/>
            </a:xfrm>
          </p:grpSpPr>
          <p:sp>
            <p:nvSpPr>
              <p:cNvPr id="18157" name="Freeform 206"/>
              <p:cNvSpPr>
                <a:spLocks/>
              </p:cNvSpPr>
              <p:nvPr/>
            </p:nvSpPr>
            <p:spPr bwMode="auto">
              <a:xfrm>
                <a:off x="1651" y="2796"/>
                <a:ext cx="3" cy="3"/>
              </a:xfrm>
              <a:custGeom>
                <a:avLst/>
                <a:gdLst>
                  <a:gd name="T0" fmla="*/ 0 w 3"/>
                  <a:gd name="T1" fmla="*/ 0 h 3"/>
                  <a:gd name="T2" fmla="*/ 0 w 3"/>
                  <a:gd name="T3" fmla="*/ 3 h 3"/>
                  <a:gd name="T4" fmla="*/ 0 w 3"/>
                  <a:gd name="T5" fmla="*/ 3 h 3"/>
                  <a:gd name="T6" fmla="*/ 3 w 3"/>
                  <a:gd name="T7" fmla="*/ 3 h 3"/>
                  <a:gd name="T8" fmla="*/ 0 w 3"/>
                  <a:gd name="T9" fmla="*/ 0 h 3"/>
                  <a:gd name="T10" fmla="*/ 0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0"/>
                    </a:moveTo>
                    <a:lnTo>
                      <a:pt x="0" y="3"/>
                    </a:lnTo>
                    <a:lnTo>
                      <a:pt x="3" y="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58" name="Freeform 207"/>
              <p:cNvSpPr>
                <a:spLocks/>
              </p:cNvSpPr>
              <p:nvPr/>
            </p:nvSpPr>
            <p:spPr bwMode="auto">
              <a:xfrm>
                <a:off x="1546" y="2777"/>
                <a:ext cx="105" cy="28"/>
              </a:xfrm>
              <a:custGeom>
                <a:avLst/>
                <a:gdLst>
                  <a:gd name="T0" fmla="*/ 105 w 105"/>
                  <a:gd name="T1" fmla="*/ 19 h 28"/>
                  <a:gd name="T2" fmla="*/ 105 w 105"/>
                  <a:gd name="T3" fmla="*/ 19 h 28"/>
                  <a:gd name="T4" fmla="*/ 98 w 105"/>
                  <a:gd name="T5" fmla="*/ 16 h 28"/>
                  <a:gd name="T6" fmla="*/ 48 w 105"/>
                  <a:gd name="T7" fmla="*/ 0 h 28"/>
                  <a:gd name="T8" fmla="*/ 48 w 105"/>
                  <a:gd name="T9" fmla="*/ 0 h 28"/>
                  <a:gd name="T10" fmla="*/ 29 w 105"/>
                  <a:gd name="T11" fmla="*/ 0 h 28"/>
                  <a:gd name="T12" fmla="*/ 3 w 105"/>
                  <a:gd name="T13" fmla="*/ 3 h 28"/>
                  <a:gd name="T14" fmla="*/ 3 w 105"/>
                  <a:gd name="T15" fmla="*/ 3 h 28"/>
                  <a:gd name="T16" fmla="*/ 0 w 105"/>
                  <a:gd name="T17" fmla="*/ 6 h 28"/>
                  <a:gd name="T18" fmla="*/ 0 w 105"/>
                  <a:gd name="T19" fmla="*/ 6 h 28"/>
                  <a:gd name="T20" fmla="*/ 10 w 105"/>
                  <a:gd name="T21" fmla="*/ 9 h 28"/>
                  <a:gd name="T22" fmla="*/ 60 w 105"/>
                  <a:gd name="T23" fmla="*/ 25 h 28"/>
                  <a:gd name="T24" fmla="*/ 60 w 105"/>
                  <a:gd name="T25" fmla="*/ 25 h 28"/>
                  <a:gd name="T26" fmla="*/ 79 w 105"/>
                  <a:gd name="T27" fmla="*/ 28 h 28"/>
                  <a:gd name="T28" fmla="*/ 105 w 105"/>
                  <a:gd name="T29" fmla="*/ 22 h 28"/>
                  <a:gd name="T30" fmla="*/ 105 w 105"/>
                  <a:gd name="T31" fmla="*/ 22 h 28"/>
                  <a:gd name="T32" fmla="*/ 105 w 105"/>
                  <a:gd name="T33" fmla="*/ 22 h 28"/>
                  <a:gd name="T34" fmla="*/ 105 w 105"/>
                  <a:gd name="T35" fmla="*/ 19 h 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5"/>
                  <a:gd name="T55" fmla="*/ 0 h 28"/>
                  <a:gd name="T56" fmla="*/ 105 w 105"/>
                  <a:gd name="T57" fmla="*/ 28 h 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5" h="28">
                    <a:moveTo>
                      <a:pt x="105" y="19"/>
                    </a:moveTo>
                    <a:lnTo>
                      <a:pt x="105" y="19"/>
                    </a:lnTo>
                    <a:lnTo>
                      <a:pt x="98" y="16"/>
                    </a:lnTo>
                    <a:lnTo>
                      <a:pt x="48" y="0"/>
                    </a:lnTo>
                    <a:lnTo>
                      <a:pt x="29" y="0"/>
                    </a:lnTo>
                    <a:lnTo>
                      <a:pt x="3" y="3"/>
                    </a:lnTo>
                    <a:lnTo>
                      <a:pt x="0" y="6"/>
                    </a:lnTo>
                    <a:lnTo>
                      <a:pt x="10" y="9"/>
                    </a:lnTo>
                    <a:lnTo>
                      <a:pt x="60" y="25"/>
                    </a:lnTo>
                    <a:lnTo>
                      <a:pt x="79" y="28"/>
                    </a:lnTo>
                    <a:lnTo>
                      <a:pt x="105" y="22"/>
                    </a:lnTo>
                    <a:lnTo>
                      <a:pt x="105"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59" name="Freeform 208"/>
              <p:cNvSpPr>
                <a:spLocks/>
              </p:cNvSpPr>
              <p:nvPr/>
            </p:nvSpPr>
            <p:spPr bwMode="auto">
              <a:xfrm>
                <a:off x="1540" y="2786"/>
                <a:ext cx="66" cy="29"/>
              </a:xfrm>
              <a:custGeom>
                <a:avLst/>
                <a:gdLst>
                  <a:gd name="T0" fmla="*/ 6 w 66"/>
                  <a:gd name="T1" fmla="*/ 0 h 29"/>
                  <a:gd name="T2" fmla="*/ 6 w 66"/>
                  <a:gd name="T3" fmla="*/ 0 h 29"/>
                  <a:gd name="T4" fmla="*/ 0 w 66"/>
                  <a:gd name="T5" fmla="*/ 0 h 29"/>
                  <a:gd name="T6" fmla="*/ 0 w 66"/>
                  <a:gd name="T7" fmla="*/ 22 h 29"/>
                  <a:gd name="T8" fmla="*/ 19 w 66"/>
                  <a:gd name="T9" fmla="*/ 26 h 29"/>
                  <a:gd name="T10" fmla="*/ 19 w 66"/>
                  <a:gd name="T11" fmla="*/ 26 h 29"/>
                  <a:gd name="T12" fmla="*/ 38 w 66"/>
                  <a:gd name="T13" fmla="*/ 29 h 29"/>
                  <a:gd name="T14" fmla="*/ 63 w 66"/>
                  <a:gd name="T15" fmla="*/ 22 h 29"/>
                  <a:gd name="T16" fmla="*/ 63 w 66"/>
                  <a:gd name="T17" fmla="*/ 22 h 29"/>
                  <a:gd name="T18" fmla="*/ 66 w 66"/>
                  <a:gd name="T19" fmla="*/ 22 h 29"/>
                  <a:gd name="T20" fmla="*/ 66 w 66"/>
                  <a:gd name="T21" fmla="*/ 22 h 29"/>
                  <a:gd name="T22" fmla="*/ 57 w 66"/>
                  <a:gd name="T23" fmla="*/ 19 h 29"/>
                  <a:gd name="T24" fmla="*/ 6 w 66"/>
                  <a:gd name="T25" fmla="*/ 0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6"/>
                  <a:gd name="T40" fmla="*/ 0 h 29"/>
                  <a:gd name="T41" fmla="*/ 66 w 66"/>
                  <a:gd name="T42" fmla="*/ 29 h 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6" h="29">
                    <a:moveTo>
                      <a:pt x="6" y="0"/>
                    </a:moveTo>
                    <a:lnTo>
                      <a:pt x="6" y="0"/>
                    </a:lnTo>
                    <a:lnTo>
                      <a:pt x="0" y="0"/>
                    </a:lnTo>
                    <a:lnTo>
                      <a:pt x="0" y="22"/>
                    </a:lnTo>
                    <a:lnTo>
                      <a:pt x="19" y="26"/>
                    </a:lnTo>
                    <a:lnTo>
                      <a:pt x="38" y="29"/>
                    </a:lnTo>
                    <a:lnTo>
                      <a:pt x="63" y="22"/>
                    </a:lnTo>
                    <a:lnTo>
                      <a:pt x="66" y="22"/>
                    </a:lnTo>
                    <a:lnTo>
                      <a:pt x="57" y="19"/>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60" name="Freeform 209"/>
              <p:cNvSpPr>
                <a:spLocks/>
              </p:cNvSpPr>
              <p:nvPr/>
            </p:nvSpPr>
            <p:spPr bwMode="auto">
              <a:xfrm>
                <a:off x="1499" y="2786"/>
                <a:ext cx="41" cy="22"/>
              </a:xfrm>
              <a:custGeom>
                <a:avLst/>
                <a:gdLst>
                  <a:gd name="T0" fmla="*/ 41 w 41"/>
                  <a:gd name="T1" fmla="*/ 0 h 22"/>
                  <a:gd name="T2" fmla="*/ 41 w 41"/>
                  <a:gd name="T3" fmla="*/ 0 h 22"/>
                  <a:gd name="T4" fmla="*/ 28 w 41"/>
                  <a:gd name="T5" fmla="*/ 0 h 22"/>
                  <a:gd name="T6" fmla="*/ 0 w 41"/>
                  <a:gd name="T7" fmla="*/ 3 h 22"/>
                  <a:gd name="T8" fmla="*/ 0 w 41"/>
                  <a:gd name="T9" fmla="*/ 3 h 22"/>
                  <a:gd name="T10" fmla="*/ 0 w 41"/>
                  <a:gd name="T11" fmla="*/ 7 h 22"/>
                  <a:gd name="T12" fmla="*/ 0 w 41"/>
                  <a:gd name="T13" fmla="*/ 7 h 22"/>
                  <a:gd name="T14" fmla="*/ 6 w 41"/>
                  <a:gd name="T15" fmla="*/ 10 h 22"/>
                  <a:gd name="T16" fmla="*/ 41 w 41"/>
                  <a:gd name="T17" fmla="*/ 22 h 22"/>
                  <a:gd name="T18" fmla="*/ 41 w 41"/>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
                  <a:gd name="T32" fmla="*/ 41 w 41"/>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
                    <a:moveTo>
                      <a:pt x="41" y="0"/>
                    </a:moveTo>
                    <a:lnTo>
                      <a:pt x="41" y="0"/>
                    </a:lnTo>
                    <a:lnTo>
                      <a:pt x="28" y="0"/>
                    </a:lnTo>
                    <a:lnTo>
                      <a:pt x="0" y="3"/>
                    </a:lnTo>
                    <a:lnTo>
                      <a:pt x="0" y="7"/>
                    </a:lnTo>
                    <a:lnTo>
                      <a:pt x="6" y="10"/>
                    </a:lnTo>
                    <a:lnTo>
                      <a:pt x="41" y="22"/>
                    </a:lnTo>
                    <a:lnTo>
                      <a:pt x="41" y="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61" name="Freeform 210"/>
              <p:cNvSpPr>
                <a:spLocks/>
              </p:cNvSpPr>
              <p:nvPr/>
            </p:nvSpPr>
            <p:spPr bwMode="auto">
              <a:xfrm>
                <a:off x="1540" y="2812"/>
                <a:ext cx="16" cy="12"/>
              </a:xfrm>
              <a:custGeom>
                <a:avLst/>
                <a:gdLst>
                  <a:gd name="T0" fmla="*/ 0 w 16"/>
                  <a:gd name="T1" fmla="*/ 0 h 12"/>
                  <a:gd name="T2" fmla="*/ 3 w 16"/>
                  <a:gd name="T3" fmla="*/ 12 h 12"/>
                  <a:gd name="T4" fmla="*/ 16 w 16"/>
                  <a:gd name="T5" fmla="*/ 9 h 12"/>
                  <a:gd name="T6" fmla="*/ 16 w 16"/>
                  <a:gd name="T7" fmla="*/ 9 h 12"/>
                  <a:gd name="T8" fmla="*/ 16 w 16"/>
                  <a:gd name="T9" fmla="*/ 6 h 12"/>
                  <a:gd name="T10" fmla="*/ 16 w 16"/>
                  <a:gd name="T11" fmla="*/ 6 h 12"/>
                  <a:gd name="T12" fmla="*/ 9 w 16"/>
                  <a:gd name="T13" fmla="*/ 3 h 12"/>
                  <a:gd name="T14" fmla="*/ 0 w 16"/>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2"/>
                  <a:gd name="T26" fmla="*/ 16 w 1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2">
                    <a:moveTo>
                      <a:pt x="0" y="0"/>
                    </a:moveTo>
                    <a:lnTo>
                      <a:pt x="3" y="12"/>
                    </a:lnTo>
                    <a:lnTo>
                      <a:pt x="16" y="9"/>
                    </a:lnTo>
                    <a:lnTo>
                      <a:pt x="16" y="6"/>
                    </a:lnTo>
                    <a:lnTo>
                      <a:pt x="9" y="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62" name="Freeform 211"/>
              <p:cNvSpPr>
                <a:spLocks/>
              </p:cNvSpPr>
              <p:nvPr/>
            </p:nvSpPr>
            <p:spPr bwMode="auto">
              <a:xfrm>
                <a:off x="1448" y="2796"/>
                <a:ext cx="95" cy="31"/>
              </a:xfrm>
              <a:custGeom>
                <a:avLst/>
                <a:gdLst>
                  <a:gd name="T0" fmla="*/ 92 w 95"/>
                  <a:gd name="T1" fmla="*/ 16 h 31"/>
                  <a:gd name="T2" fmla="*/ 48 w 95"/>
                  <a:gd name="T3" fmla="*/ 3 h 31"/>
                  <a:gd name="T4" fmla="*/ 48 w 95"/>
                  <a:gd name="T5" fmla="*/ 3 h 31"/>
                  <a:gd name="T6" fmla="*/ 29 w 95"/>
                  <a:gd name="T7" fmla="*/ 0 h 31"/>
                  <a:gd name="T8" fmla="*/ 0 w 95"/>
                  <a:gd name="T9" fmla="*/ 6 h 31"/>
                  <a:gd name="T10" fmla="*/ 0 w 95"/>
                  <a:gd name="T11" fmla="*/ 6 h 31"/>
                  <a:gd name="T12" fmla="*/ 0 w 95"/>
                  <a:gd name="T13" fmla="*/ 6 h 31"/>
                  <a:gd name="T14" fmla="*/ 0 w 95"/>
                  <a:gd name="T15" fmla="*/ 9 h 31"/>
                  <a:gd name="T16" fmla="*/ 6 w 95"/>
                  <a:gd name="T17" fmla="*/ 12 h 31"/>
                  <a:gd name="T18" fmla="*/ 60 w 95"/>
                  <a:gd name="T19" fmla="*/ 28 h 31"/>
                  <a:gd name="T20" fmla="*/ 60 w 95"/>
                  <a:gd name="T21" fmla="*/ 28 h 31"/>
                  <a:gd name="T22" fmla="*/ 70 w 95"/>
                  <a:gd name="T23" fmla="*/ 31 h 31"/>
                  <a:gd name="T24" fmla="*/ 79 w 95"/>
                  <a:gd name="T25" fmla="*/ 31 h 31"/>
                  <a:gd name="T26" fmla="*/ 95 w 95"/>
                  <a:gd name="T27" fmla="*/ 28 h 31"/>
                  <a:gd name="T28" fmla="*/ 92 w 95"/>
                  <a:gd name="T29" fmla="*/ 16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5"/>
                  <a:gd name="T46" fmla="*/ 0 h 31"/>
                  <a:gd name="T47" fmla="*/ 95 w 95"/>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5" h="31">
                    <a:moveTo>
                      <a:pt x="92" y="16"/>
                    </a:moveTo>
                    <a:lnTo>
                      <a:pt x="48" y="3"/>
                    </a:lnTo>
                    <a:lnTo>
                      <a:pt x="29" y="0"/>
                    </a:lnTo>
                    <a:lnTo>
                      <a:pt x="0" y="6"/>
                    </a:lnTo>
                    <a:lnTo>
                      <a:pt x="0" y="9"/>
                    </a:lnTo>
                    <a:lnTo>
                      <a:pt x="6" y="12"/>
                    </a:lnTo>
                    <a:lnTo>
                      <a:pt x="60" y="28"/>
                    </a:lnTo>
                    <a:lnTo>
                      <a:pt x="70" y="31"/>
                    </a:lnTo>
                    <a:lnTo>
                      <a:pt x="79" y="31"/>
                    </a:lnTo>
                    <a:lnTo>
                      <a:pt x="95" y="28"/>
                    </a:lnTo>
                    <a:lnTo>
                      <a:pt x="92" y="16"/>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63" name="Freeform 212"/>
              <p:cNvSpPr>
                <a:spLocks/>
              </p:cNvSpPr>
              <p:nvPr/>
            </p:nvSpPr>
            <p:spPr bwMode="auto">
              <a:xfrm>
                <a:off x="1100" y="2884"/>
                <a:ext cx="60" cy="32"/>
              </a:xfrm>
              <a:custGeom>
                <a:avLst/>
                <a:gdLst>
                  <a:gd name="T0" fmla="*/ 0 w 60"/>
                  <a:gd name="T1" fmla="*/ 0 h 32"/>
                  <a:gd name="T2" fmla="*/ 3 w 60"/>
                  <a:gd name="T3" fmla="*/ 32 h 32"/>
                  <a:gd name="T4" fmla="*/ 3 w 60"/>
                  <a:gd name="T5" fmla="*/ 32 h 32"/>
                  <a:gd name="T6" fmla="*/ 19 w 60"/>
                  <a:gd name="T7" fmla="*/ 32 h 32"/>
                  <a:gd name="T8" fmla="*/ 57 w 60"/>
                  <a:gd name="T9" fmla="*/ 26 h 32"/>
                  <a:gd name="T10" fmla="*/ 57 w 60"/>
                  <a:gd name="T11" fmla="*/ 26 h 32"/>
                  <a:gd name="T12" fmla="*/ 60 w 60"/>
                  <a:gd name="T13" fmla="*/ 22 h 32"/>
                  <a:gd name="T14" fmla="*/ 57 w 60"/>
                  <a:gd name="T15" fmla="*/ 22 h 32"/>
                  <a:gd name="T16" fmla="*/ 51 w 60"/>
                  <a:gd name="T17" fmla="*/ 19 h 32"/>
                  <a:gd name="T18" fmla="*/ 0 w 60"/>
                  <a:gd name="T19" fmla="*/ 0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32"/>
                  <a:gd name="T32" fmla="*/ 60 w 60"/>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32">
                    <a:moveTo>
                      <a:pt x="0" y="0"/>
                    </a:moveTo>
                    <a:lnTo>
                      <a:pt x="3" y="32"/>
                    </a:lnTo>
                    <a:lnTo>
                      <a:pt x="19" y="32"/>
                    </a:lnTo>
                    <a:lnTo>
                      <a:pt x="57" y="26"/>
                    </a:lnTo>
                    <a:lnTo>
                      <a:pt x="60" y="22"/>
                    </a:lnTo>
                    <a:lnTo>
                      <a:pt x="57" y="22"/>
                    </a:lnTo>
                    <a:lnTo>
                      <a:pt x="51" y="19"/>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64" name="Freeform 213"/>
              <p:cNvSpPr>
                <a:spLocks/>
              </p:cNvSpPr>
              <p:nvPr/>
            </p:nvSpPr>
            <p:spPr bwMode="auto">
              <a:xfrm>
                <a:off x="1034" y="2881"/>
                <a:ext cx="69" cy="35"/>
              </a:xfrm>
              <a:custGeom>
                <a:avLst/>
                <a:gdLst>
                  <a:gd name="T0" fmla="*/ 66 w 69"/>
                  <a:gd name="T1" fmla="*/ 3 h 35"/>
                  <a:gd name="T2" fmla="*/ 60 w 69"/>
                  <a:gd name="T3" fmla="*/ 0 h 35"/>
                  <a:gd name="T4" fmla="*/ 60 w 69"/>
                  <a:gd name="T5" fmla="*/ 0 h 35"/>
                  <a:gd name="T6" fmla="*/ 47 w 69"/>
                  <a:gd name="T7" fmla="*/ 0 h 35"/>
                  <a:gd name="T8" fmla="*/ 38 w 69"/>
                  <a:gd name="T9" fmla="*/ 0 h 35"/>
                  <a:gd name="T10" fmla="*/ 0 w 69"/>
                  <a:gd name="T11" fmla="*/ 6 h 35"/>
                  <a:gd name="T12" fmla="*/ 0 w 69"/>
                  <a:gd name="T13" fmla="*/ 6 h 35"/>
                  <a:gd name="T14" fmla="*/ 0 w 69"/>
                  <a:gd name="T15" fmla="*/ 6 h 35"/>
                  <a:gd name="T16" fmla="*/ 0 w 69"/>
                  <a:gd name="T17" fmla="*/ 10 h 35"/>
                  <a:gd name="T18" fmla="*/ 6 w 69"/>
                  <a:gd name="T19" fmla="*/ 13 h 35"/>
                  <a:gd name="T20" fmla="*/ 63 w 69"/>
                  <a:gd name="T21" fmla="*/ 32 h 35"/>
                  <a:gd name="T22" fmla="*/ 63 w 69"/>
                  <a:gd name="T23" fmla="*/ 32 h 35"/>
                  <a:gd name="T24" fmla="*/ 69 w 69"/>
                  <a:gd name="T25" fmla="*/ 35 h 35"/>
                  <a:gd name="T26" fmla="*/ 66 w 69"/>
                  <a:gd name="T27" fmla="*/ 3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9"/>
                  <a:gd name="T43" fmla="*/ 0 h 35"/>
                  <a:gd name="T44" fmla="*/ 69 w 69"/>
                  <a:gd name="T45" fmla="*/ 35 h 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9" h="35">
                    <a:moveTo>
                      <a:pt x="66" y="3"/>
                    </a:moveTo>
                    <a:lnTo>
                      <a:pt x="60" y="0"/>
                    </a:lnTo>
                    <a:lnTo>
                      <a:pt x="47" y="0"/>
                    </a:lnTo>
                    <a:lnTo>
                      <a:pt x="38" y="0"/>
                    </a:lnTo>
                    <a:lnTo>
                      <a:pt x="0" y="6"/>
                    </a:lnTo>
                    <a:lnTo>
                      <a:pt x="0" y="10"/>
                    </a:lnTo>
                    <a:lnTo>
                      <a:pt x="6" y="13"/>
                    </a:lnTo>
                    <a:lnTo>
                      <a:pt x="63" y="32"/>
                    </a:lnTo>
                    <a:lnTo>
                      <a:pt x="69" y="35"/>
                    </a:lnTo>
                    <a:lnTo>
                      <a:pt x="66" y="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65" name="Freeform 214"/>
              <p:cNvSpPr>
                <a:spLocks/>
              </p:cNvSpPr>
              <p:nvPr/>
            </p:nvSpPr>
            <p:spPr bwMode="auto">
              <a:xfrm>
                <a:off x="964" y="2894"/>
                <a:ext cx="127" cy="38"/>
              </a:xfrm>
              <a:custGeom>
                <a:avLst/>
                <a:gdLst>
                  <a:gd name="T0" fmla="*/ 63 w 127"/>
                  <a:gd name="T1" fmla="*/ 3 h 38"/>
                  <a:gd name="T2" fmla="*/ 63 w 127"/>
                  <a:gd name="T3" fmla="*/ 3 h 38"/>
                  <a:gd name="T4" fmla="*/ 51 w 127"/>
                  <a:gd name="T5" fmla="*/ 0 h 38"/>
                  <a:gd name="T6" fmla="*/ 41 w 127"/>
                  <a:gd name="T7" fmla="*/ 0 h 38"/>
                  <a:gd name="T8" fmla="*/ 0 w 127"/>
                  <a:gd name="T9" fmla="*/ 9 h 38"/>
                  <a:gd name="T10" fmla="*/ 0 w 127"/>
                  <a:gd name="T11" fmla="*/ 9 h 38"/>
                  <a:gd name="T12" fmla="*/ 0 w 127"/>
                  <a:gd name="T13" fmla="*/ 9 h 38"/>
                  <a:gd name="T14" fmla="*/ 0 w 127"/>
                  <a:gd name="T15" fmla="*/ 9 h 38"/>
                  <a:gd name="T16" fmla="*/ 6 w 127"/>
                  <a:gd name="T17" fmla="*/ 16 h 38"/>
                  <a:gd name="T18" fmla="*/ 63 w 127"/>
                  <a:gd name="T19" fmla="*/ 35 h 38"/>
                  <a:gd name="T20" fmla="*/ 63 w 127"/>
                  <a:gd name="T21" fmla="*/ 35 h 38"/>
                  <a:gd name="T22" fmla="*/ 76 w 127"/>
                  <a:gd name="T23" fmla="*/ 38 h 38"/>
                  <a:gd name="T24" fmla="*/ 89 w 127"/>
                  <a:gd name="T25" fmla="*/ 38 h 38"/>
                  <a:gd name="T26" fmla="*/ 127 w 127"/>
                  <a:gd name="T27" fmla="*/ 28 h 38"/>
                  <a:gd name="T28" fmla="*/ 127 w 127"/>
                  <a:gd name="T29" fmla="*/ 28 h 38"/>
                  <a:gd name="T30" fmla="*/ 127 w 127"/>
                  <a:gd name="T31" fmla="*/ 28 h 38"/>
                  <a:gd name="T32" fmla="*/ 127 w 127"/>
                  <a:gd name="T33" fmla="*/ 28 h 38"/>
                  <a:gd name="T34" fmla="*/ 120 w 127"/>
                  <a:gd name="T35" fmla="*/ 22 h 38"/>
                  <a:gd name="T36" fmla="*/ 63 w 127"/>
                  <a:gd name="T37" fmla="*/ 3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7"/>
                  <a:gd name="T58" fmla="*/ 0 h 38"/>
                  <a:gd name="T59" fmla="*/ 127 w 127"/>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7" h="38">
                    <a:moveTo>
                      <a:pt x="63" y="3"/>
                    </a:moveTo>
                    <a:lnTo>
                      <a:pt x="63" y="3"/>
                    </a:lnTo>
                    <a:lnTo>
                      <a:pt x="51" y="0"/>
                    </a:lnTo>
                    <a:lnTo>
                      <a:pt x="41" y="0"/>
                    </a:lnTo>
                    <a:lnTo>
                      <a:pt x="0" y="9"/>
                    </a:lnTo>
                    <a:lnTo>
                      <a:pt x="6" y="16"/>
                    </a:lnTo>
                    <a:lnTo>
                      <a:pt x="63" y="35"/>
                    </a:lnTo>
                    <a:lnTo>
                      <a:pt x="76" y="38"/>
                    </a:lnTo>
                    <a:lnTo>
                      <a:pt x="89" y="38"/>
                    </a:lnTo>
                    <a:lnTo>
                      <a:pt x="127" y="28"/>
                    </a:lnTo>
                    <a:lnTo>
                      <a:pt x="120" y="22"/>
                    </a:lnTo>
                    <a:lnTo>
                      <a:pt x="63" y="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66" name="Freeform 215"/>
              <p:cNvSpPr>
                <a:spLocks/>
              </p:cNvSpPr>
              <p:nvPr/>
            </p:nvSpPr>
            <p:spPr bwMode="auto">
              <a:xfrm>
                <a:off x="891" y="2910"/>
                <a:ext cx="133" cy="38"/>
              </a:xfrm>
              <a:custGeom>
                <a:avLst/>
                <a:gdLst>
                  <a:gd name="T0" fmla="*/ 67 w 133"/>
                  <a:gd name="T1" fmla="*/ 3 h 38"/>
                  <a:gd name="T2" fmla="*/ 67 w 133"/>
                  <a:gd name="T3" fmla="*/ 3 h 38"/>
                  <a:gd name="T4" fmla="*/ 54 w 133"/>
                  <a:gd name="T5" fmla="*/ 0 h 38"/>
                  <a:gd name="T6" fmla="*/ 45 w 133"/>
                  <a:gd name="T7" fmla="*/ 0 h 38"/>
                  <a:gd name="T8" fmla="*/ 3 w 133"/>
                  <a:gd name="T9" fmla="*/ 6 h 38"/>
                  <a:gd name="T10" fmla="*/ 3 w 133"/>
                  <a:gd name="T11" fmla="*/ 6 h 38"/>
                  <a:gd name="T12" fmla="*/ 0 w 133"/>
                  <a:gd name="T13" fmla="*/ 9 h 38"/>
                  <a:gd name="T14" fmla="*/ 0 w 133"/>
                  <a:gd name="T15" fmla="*/ 9 h 38"/>
                  <a:gd name="T16" fmla="*/ 7 w 133"/>
                  <a:gd name="T17" fmla="*/ 15 h 38"/>
                  <a:gd name="T18" fmla="*/ 64 w 133"/>
                  <a:gd name="T19" fmla="*/ 34 h 38"/>
                  <a:gd name="T20" fmla="*/ 64 w 133"/>
                  <a:gd name="T21" fmla="*/ 34 h 38"/>
                  <a:gd name="T22" fmla="*/ 79 w 133"/>
                  <a:gd name="T23" fmla="*/ 38 h 38"/>
                  <a:gd name="T24" fmla="*/ 89 w 133"/>
                  <a:gd name="T25" fmla="*/ 38 h 38"/>
                  <a:gd name="T26" fmla="*/ 130 w 133"/>
                  <a:gd name="T27" fmla="*/ 28 h 38"/>
                  <a:gd name="T28" fmla="*/ 130 w 133"/>
                  <a:gd name="T29" fmla="*/ 28 h 38"/>
                  <a:gd name="T30" fmla="*/ 133 w 133"/>
                  <a:gd name="T31" fmla="*/ 28 h 38"/>
                  <a:gd name="T32" fmla="*/ 133 w 133"/>
                  <a:gd name="T33" fmla="*/ 25 h 38"/>
                  <a:gd name="T34" fmla="*/ 124 w 133"/>
                  <a:gd name="T35" fmla="*/ 22 h 38"/>
                  <a:gd name="T36" fmla="*/ 67 w 133"/>
                  <a:gd name="T37" fmla="*/ 3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3"/>
                  <a:gd name="T58" fmla="*/ 0 h 38"/>
                  <a:gd name="T59" fmla="*/ 133 w 133"/>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3" h="38">
                    <a:moveTo>
                      <a:pt x="67" y="3"/>
                    </a:moveTo>
                    <a:lnTo>
                      <a:pt x="67" y="3"/>
                    </a:lnTo>
                    <a:lnTo>
                      <a:pt x="54" y="0"/>
                    </a:lnTo>
                    <a:lnTo>
                      <a:pt x="45" y="0"/>
                    </a:lnTo>
                    <a:lnTo>
                      <a:pt x="3" y="6"/>
                    </a:lnTo>
                    <a:lnTo>
                      <a:pt x="0" y="9"/>
                    </a:lnTo>
                    <a:lnTo>
                      <a:pt x="7" y="15"/>
                    </a:lnTo>
                    <a:lnTo>
                      <a:pt x="64" y="34"/>
                    </a:lnTo>
                    <a:lnTo>
                      <a:pt x="79" y="38"/>
                    </a:lnTo>
                    <a:lnTo>
                      <a:pt x="89" y="38"/>
                    </a:lnTo>
                    <a:lnTo>
                      <a:pt x="130" y="28"/>
                    </a:lnTo>
                    <a:lnTo>
                      <a:pt x="133" y="28"/>
                    </a:lnTo>
                    <a:lnTo>
                      <a:pt x="133" y="25"/>
                    </a:lnTo>
                    <a:lnTo>
                      <a:pt x="124" y="22"/>
                    </a:lnTo>
                    <a:lnTo>
                      <a:pt x="67" y="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67" name="Freeform 216"/>
              <p:cNvSpPr>
                <a:spLocks/>
              </p:cNvSpPr>
              <p:nvPr/>
            </p:nvSpPr>
            <p:spPr bwMode="auto">
              <a:xfrm>
                <a:off x="1429" y="2805"/>
                <a:ext cx="82" cy="41"/>
              </a:xfrm>
              <a:custGeom>
                <a:avLst/>
                <a:gdLst>
                  <a:gd name="T0" fmla="*/ 19 w 82"/>
                  <a:gd name="T1" fmla="*/ 3 h 41"/>
                  <a:gd name="T2" fmla="*/ 19 w 82"/>
                  <a:gd name="T3" fmla="*/ 3 h 41"/>
                  <a:gd name="T4" fmla="*/ 0 w 82"/>
                  <a:gd name="T5" fmla="*/ 0 h 41"/>
                  <a:gd name="T6" fmla="*/ 3 w 82"/>
                  <a:gd name="T7" fmla="*/ 41 h 41"/>
                  <a:gd name="T8" fmla="*/ 79 w 82"/>
                  <a:gd name="T9" fmla="*/ 26 h 41"/>
                  <a:gd name="T10" fmla="*/ 79 w 82"/>
                  <a:gd name="T11" fmla="*/ 26 h 41"/>
                  <a:gd name="T12" fmla="*/ 82 w 82"/>
                  <a:gd name="T13" fmla="*/ 26 h 41"/>
                  <a:gd name="T14" fmla="*/ 79 w 82"/>
                  <a:gd name="T15" fmla="*/ 22 h 41"/>
                  <a:gd name="T16" fmla="*/ 73 w 82"/>
                  <a:gd name="T17" fmla="*/ 19 h 41"/>
                  <a:gd name="T18" fmla="*/ 19 w 82"/>
                  <a:gd name="T19" fmla="*/ 3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2"/>
                  <a:gd name="T31" fmla="*/ 0 h 41"/>
                  <a:gd name="T32" fmla="*/ 82 w 82"/>
                  <a:gd name="T33" fmla="*/ 41 h 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2" h="41">
                    <a:moveTo>
                      <a:pt x="19" y="3"/>
                    </a:moveTo>
                    <a:lnTo>
                      <a:pt x="19" y="3"/>
                    </a:lnTo>
                    <a:lnTo>
                      <a:pt x="0" y="0"/>
                    </a:lnTo>
                    <a:lnTo>
                      <a:pt x="3" y="41"/>
                    </a:lnTo>
                    <a:lnTo>
                      <a:pt x="79" y="26"/>
                    </a:lnTo>
                    <a:lnTo>
                      <a:pt x="82" y="26"/>
                    </a:lnTo>
                    <a:lnTo>
                      <a:pt x="79" y="22"/>
                    </a:lnTo>
                    <a:lnTo>
                      <a:pt x="73" y="19"/>
                    </a:lnTo>
                    <a:lnTo>
                      <a:pt x="19" y="3"/>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68" name="Freeform 217"/>
              <p:cNvSpPr>
                <a:spLocks/>
              </p:cNvSpPr>
              <p:nvPr/>
            </p:nvSpPr>
            <p:spPr bwMode="auto">
              <a:xfrm>
                <a:off x="1322" y="2805"/>
                <a:ext cx="110" cy="67"/>
              </a:xfrm>
              <a:custGeom>
                <a:avLst/>
                <a:gdLst>
                  <a:gd name="T0" fmla="*/ 107 w 110"/>
                  <a:gd name="T1" fmla="*/ 0 h 67"/>
                  <a:gd name="T2" fmla="*/ 0 w 110"/>
                  <a:gd name="T3" fmla="*/ 22 h 67"/>
                  <a:gd name="T4" fmla="*/ 0 w 110"/>
                  <a:gd name="T5" fmla="*/ 67 h 67"/>
                  <a:gd name="T6" fmla="*/ 110 w 110"/>
                  <a:gd name="T7" fmla="*/ 41 h 67"/>
                  <a:gd name="T8" fmla="*/ 107 w 110"/>
                  <a:gd name="T9" fmla="*/ 0 h 67"/>
                  <a:gd name="T10" fmla="*/ 107 w 110"/>
                  <a:gd name="T11" fmla="*/ 0 h 67"/>
                  <a:gd name="T12" fmla="*/ 107 w 110"/>
                  <a:gd name="T13" fmla="*/ 0 h 67"/>
                  <a:gd name="T14" fmla="*/ 107 w 110"/>
                  <a:gd name="T15" fmla="*/ 0 h 67"/>
                  <a:gd name="T16" fmla="*/ 0 60000 65536"/>
                  <a:gd name="T17" fmla="*/ 0 60000 65536"/>
                  <a:gd name="T18" fmla="*/ 0 60000 65536"/>
                  <a:gd name="T19" fmla="*/ 0 60000 65536"/>
                  <a:gd name="T20" fmla="*/ 0 60000 65536"/>
                  <a:gd name="T21" fmla="*/ 0 60000 65536"/>
                  <a:gd name="T22" fmla="*/ 0 60000 65536"/>
                  <a:gd name="T23" fmla="*/ 0 60000 65536"/>
                  <a:gd name="T24" fmla="*/ 0 w 110"/>
                  <a:gd name="T25" fmla="*/ 0 h 67"/>
                  <a:gd name="T26" fmla="*/ 110 w 110"/>
                  <a:gd name="T27" fmla="*/ 67 h 6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0" h="67">
                    <a:moveTo>
                      <a:pt x="107" y="0"/>
                    </a:moveTo>
                    <a:lnTo>
                      <a:pt x="0" y="22"/>
                    </a:lnTo>
                    <a:lnTo>
                      <a:pt x="0" y="67"/>
                    </a:lnTo>
                    <a:lnTo>
                      <a:pt x="110" y="41"/>
                    </a:lnTo>
                    <a:lnTo>
                      <a:pt x="107"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69" name="Freeform 218"/>
              <p:cNvSpPr>
                <a:spLocks/>
              </p:cNvSpPr>
              <p:nvPr/>
            </p:nvSpPr>
            <p:spPr bwMode="auto">
              <a:xfrm>
                <a:off x="1211" y="2827"/>
                <a:ext cx="111" cy="70"/>
              </a:xfrm>
              <a:custGeom>
                <a:avLst/>
                <a:gdLst>
                  <a:gd name="T0" fmla="*/ 0 w 111"/>
                  <a:gd name="T1" fmla="*/ 23 h 70"/>
                  <a:gd name="T2" fmla="*/ 0 w 111"/>
                  <a:gd name="T3" fmla="*/ 70 h 70"/>
                  <a:gd name="T4" fmla="*/ 111 w 111"/>
                  <a:gd name="T5" fmla="*/ 45 h 70"/>
                  <a:gd name="T6" fmla="*/ 111 w 111"/>
                  <a:gd name="T7" fmla="*/ 0 h 70"/>
                  <a:gd name="T8" fmla="*/ 0 w 111"/>
                  <a:gd name="T9" fmla="*/ 23 h 70"/>
                  <a:gd name="T10" fmla="*/ 0 60000 65536"/>
                  <a:gd name="T11" fmla="*/ 0 60000 65536"/>
                  <a:gd name="T12" fmla="*/ 0 60000 65536"/>
                  <a:gd name="T13" fmla="*/ 0 60000 65536"/>
                  <a:gd name="T14" fmla="*/ 0 60000 65536"/>
                  <a:gd name="T15" fmla="*/ 0 w 111"/>
                  <a:gd name="T16" fmla="*/ 0 h 70"/>
                  <a:gd name="T17" fmla="*/ 111 w 111"/>
                  <a:gd name="T18" fmla="*/ 70 h 70"/>
                </a:gdLst>
                <a:ahLst/>
                <a:cxnLst>
                  <a:cxn ang="T10">
                    <a:pos x="T0" y="T1"/>
                  </a:cxn>
                  <a:cxn ang="T11">
                    <a:pos x="T2" y="T3"/>
                  </a:cxn>
                  <a:cxn ang="T12">
                    <a:pos x="T4" y="T5"/>
                  </a:cxn>
                  <a:cxn ang="T13">
                    <a:pos x="T6" y="T7"/>
                  </a:cxn>
                  <a:cxn ang="T14">
                    <a:pos x="T8" y="T9"/>
                  </a:cxn>
                </a:cxnLst>
                <a:rect l="T15" t="T16" r="T17" b="T18"/>
                <a:pathLst>
                  <a:path w="111" h="70">
                    <a:moveTo>
                      <a:pt x="0" y="23"/>
                    </a:moveTo>
                    <a:lnTo>
                      <a:pt x="0" y="70"/>
                    </a:lnTo>
                    <a:lnTo>
                      <a:pt x="111" y="45"/>
                    </a:lnTo>
                    <a:lnTo>
                      <a:pt x="111" y="0"/>
                    </a:lnTo>
                    <a:lnTo>
                      <a:pt x="0" y="2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70" name="Freeform 219"/>
              <p:cNvSpPr>
                <a:spLocks/>
              </p:cNvSpPr>
              <p:nvPr/>
            </p:nvSpPr>
            <p:spPr bwMode="auto">
              <a:xfrm>
                <a:off x="1100" y="2850"/>
                <a:ext cx="111" cy="53"/>
              </a:xfrm>
              <a:custGeom>
                <a:avLst/>
                <a:gdLst>
                  <a:gd name="T0" fmla="*/ 0 w 111"/>
                  <a:gd name="T1" fmla="*/ 25 h 53"/>
                  <a:gd name="T2" fmla="*/ 0 w 111"/>
                  <a:gd name="T3" fmla="*/ 31 h 53"/>
                  <a:gd name="T4" fmla="*/ 57 w 111"/>
                  <a:gd name="T5" fmla="*/ 50 h 53"/>
                  <a:gd name="T6" fmla="*/ 57 w 111"/>
                  <a:gd name="T7" fmla="*/ 50 h 53"/>
                  <a:gd name="T8" fmla="*/ 70 w 111"/>
                  <a:gd name="T9" fmla="*/ 53 h 53"/>
                  <a:gd name="T10" fmla="*/ 79 w 111"/>
                  <a:gd name="T11" fmla="*/ 53 h 53"/>
                  <a:gd name="T12" fmla="*/ 111 w 111"/>
                  <a:gd name="T13" fmla="*/ 47 h 53"/>
                  <a:gd name="T14" fmla="*/ 111 w 111"/>
                  <a:gd name="T15" fmla="*/ 0 h 53"/>
                  <a:gd name="T16" fmla="*/ 0 w 111"/>
                  <a:gd name="T17" fmla="*/ 25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1"/>
                  <a:gd name="T28" fmla="*/ 0 h 53"/>
                  <a:gd name="T29" fmla="*/ 111 w 111"/>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1" h="53">
                    <a:moveTo>
                      <a:pt x="0" y="25"/>
                    </a:moveTo>
                    <a:lnTo>
                      <a:pt x="0" y="31"/>
                    </a:lnTo>
                    <a:lnTo>
                      <a:pt x="57" y="50"/>
                    </a:lnTo>
                    <a:lnTo>
                      <a:pt x="70" y="53"/>
                    </a:lnTo>
                    <a:lnTo>
                      <a:pt x="79" y="53"/>
                    </a:lnTo>
                    <a:lnTo>
                      <a:pt x="111" y="47"/>
                    </a:lnTo>
                    <a:lnTo>
                      <a:pt x="111" y="0"/>
                    </a:lnTo>
                    <a:lnTo>
                      <a:pt x="0" y="25"/>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71" name="Freeform 220"/>
              <p:cNvSpPr>
                <a:spLocks/>
              </p:cNvSpPr>
              <p:nvPr/>
            </p:nvSpPr>
            <p:spPr bwMode="auto">
              <a:xfrm>
                <a:off x="1094" y="2875"/>
                <a:ext cx="6" cy="6"/>
              </a:xfrm>
              <a:custGeom>
                <a:avLst/>
                <a:gdLst>
                  <a:gd name="T0" fmla="*/ 6 w 6"/>
                  <a:gd name="T1" fmla="*/ 0 h 6"/>
                  <a:gd name="T2" fmla="*/ 0 w 6"/>
                  <a:gd name="T3" fmla="*/ 0 h 6"/>
                  <a:gd name="T4" fmla="*/ 0 w 6"/>
                  <a:gd name="T5" fmla="*/ 0 h 6"/>
                  <a:gd name="T6" fmla="*/ 0 w 6"/>
                  <a:gd name="T7" fmla="*/ 0 h 6"/>
                  <a:gd name="T8" fmla="*/ 0 w 6"/>
                  <a:gd name="T9" fmla="*/ 3 h 6"/>
                  <a:gd name="T10" fmla="*/ 6 w 6"/>
                  <a:gd name="T11" fmla="*/ 6 h 6"/>
                  <a:gd name="T12" fmla="*/ 6 w 6"/>
                  <a:gd name="T13" fmla="*/ 6 h 6"/>
                  <a:gd name="T14" fmla="*/ 6 w 6"/>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0"/>
                    </a:moveTo>
                    <a:lnTo>
                      <a:pt x="0" y="0"/>
                    </a:lnTo>
                    <a:lnTo>
                      <a:pt x="0" y="3"/>
                    </a:lnTo>
                    <a:lnTo>
                      <a:pt x="6" y="6"/>
                    </a:lnTo>
                    <a:lnTo>
                      <a:pt x="6"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72" name="Freeform 221"/>
              <p:cNvSpPr>
                <a:spLocks/>
              </p:cNvSpPr>
              <p:nvPr/>
            </p:nvSpPr>
            <p:spPr bwMode="auto">
              <a:xfrm>
                <a:off x="1293" y="2685"/>
                <a:ext cx="16" cy="9"/>
              </a:xfrm>
              <a:custGeom>
                <a:avLst/>
                <a:gdLst>
                  <a:gd name="T0" fmla="*/ 0 w 16"/>
                  <a:gd name="T1" fmla="*/ 9 h 9"/>
                  <a:gd name="T2" fmla="*/ 16 w 16"/>
                  <a:gd name="T3" fmla="*/ 9 h 9"/>
                  <a:gd name="T4" fmla="*/ 16 w 16"/>
                  <a:gd name="T5" fmla="*/ 9 h 9"/>
                  <a:gd name="T6" fmla="*/ 16 w 16"/>
                  <a:gd name="T7" fmla="*/ 6 h 9"/>
                  <a:gd name="T8" fmla="*/ 10 w 16"/>
                  <a:gd name="T9" fmla="*/ 3 h 9"/>
                  <a:gd name="T10" fmla="*/ 6 w 16"/>
                  <a:gd name="T11" fmla="*/ 3 h 9"/>
                  <a:gd name="T12" fmla="*/ 6 w 16"/>
                  <a:gd name="T13" fmla="*/ 3 h 9"/>
                  <a:gd name="T14" fmla="*/ 0 w 16"/>
                  <a:gd name="T15" fmla="*/ 0 h 9"/>
                  <a:gd name="T16" fmla="*/ 0 w 16"/>
                  <a:gd name="T17" fmla="*/ 9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9"/>
                  <a:gd name="T29" fmla="*/ 16 w 16"/>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9">
                    <a:moveTo>
                      <a:pt x="0" y="9"/>
                    </a:moveTo>
                    <a:lnTo>
                      <a:pt x="16" y="9"/>
                    </a:lnTo>
                    <a:lnTo>
                      <a:pt x="16" y="6"/>
                    </a:lnTo>
                    <a:lnTo>
                      <a:pt x="10" y="3"/>
                    </a:lnTo>
                    <a:lnTo>
                      <a:pt x="6" y="3"/>
                    </a:lnTo>
                    <a:lnTo>
                      <a:pt x="0" y="0"/>
                    </a:lnTo>
                    <a:lnTo>
                      <a:pt x="0" y="9"/>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73" name="Freeform 222"/>
              <p:cNvSpPr>
                <a:spLocks/>
              </p:cNvSpPr>
              <p:nvPr/>
            </p:nvSpPr>
            <p:spPr bwMode="auto">
              <a:xfrm>
                <a:off x="1271" y="2685"/>
                <a:ext cx="22" cy="13"/>
              </a:xfrm>
              <a:custGeom>
                <a:avLst/>
                <a:gdLst>
                  <a:gd name="T0" fmla="*/ 0 w 22"/>
                  <a:gd name="T1" fmla="*/ 13 h 13"/>
                  <a:gd name="T2" fmla="*/ 0 w 22"/>
                  <a:gd name="T3" fmla="*/ 13 h 13"/>
                  <a:gd name="T4" fmla="*/ 6 w 22"/>
                  <a:gd name="T5" fmla="*/ 13 h 13"/>
                  <a:gd name="T6" fmla="*/ 22 w 22"/>
                  <a:gd name="T7" fmla="*/ 9 h 13"/>
                  <a:gd name="T8" fmla="*/ 22 w 22"/>
                  <a:gd name="T9" fmla="*/ 0 h 13"/>
                  <a:gd name="T10" fmla="*/ 22 w 22"/>
                  <a:gd name="T11" fmla="*/ 0 h 13"/>
                  <a:gd name="T12" fmla="*/ 9 w 22"/>
                  <a:gd name="T13" fmla="*/ 0 h 13"/>
                  <a:gd name="T14" fmla="*/ 0 w 22"/>
                  <a:gd name="T15" fmla="*/ 3 h 13"/>
                  <a:gd name="T16" fmla="*/ 0 w 22"/>
                  <a:gd name="T17" fmla="*/ 13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3"/>
                  <a:gd name="T29" fmla="*/ 22 w 22"/>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3">
                    <a:moveTo>
                      <a:pt x="0" y="13"/>
                    </a:moveTo>
                    <a:lnTo>
                      <a:pt x="0" y="13"/>
                    </a:lnTo>
                    <a:lnTo>
                      <a:pt x="6" y="13"/>
                    </a:lnTo>
                    <a:lnTo>
                      <a:pt x="22" y="9"/>
                    </a:lnTo>
                    <a:lnTo>
                      <a:pt x="22" y="0"/>
                    </a:lnTo>
                    <a:lnTo>
                      <a:pt x="9" y="0"/>
                    </a:lnTo>
                    <a:lnTo>
                      <a:pt x="0" y="3"/>
                    </a:lnTo>
                    <a:lnTo>
                      <a:pt x="0" y="13"/>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74" name="Freeform 223"/>
              <p:cNvSpPr>
                <a:spLocks/>
              </p:cNvSpPr>
              <p:nvPr/>
            </p:nvSpPr>
            <p:spPr bwMode="auto">
              <a:xfrm>
                <a:off x="1249" y="2688"/>
                <a:ext cx="22" cy="10"/>
              </a:xfrm>
              <a:custGeom>
                <a:avLst/>
                <a:gdLst>
                  <a:gd name="T0" fmla="*/ 12 w 22"/>
                  <a:gd name="T1" fmla="*/ 6 h 10"/>
                  <a:gd name="T2" fmla="*/ 12 w 22"/>
                  <a:gd name="T3" fmla="*/ 6 h 10"/>
                  <a:gd name="T4" fmla="*/ 22 w 22"/>
                  <a:gd name="T5" fmla="*/ 10 h 10"/>
                  <a:gd name="T6" fmla="*/ 22 w 22"/>
                  <a:gd name="T7" fmla="*/ 0 h 10"/>
                  <a:gd name="T8" fmla="*/ 3 w 22"/>
                  <a:gd name="T9" fmla="*/ 3 h 10"/>
                  <a:gd name="T10" fmla="*/ 3 w 22"/>
                  <a:gd name="T11" fmla="*/ 3 h 10"/>
                  <a:gd name="T12" fmla="*/ 0 w 22"/>
                  <a:gd name="T13" fmla="*/ 3 h 10"/>
                  <a:gd name="T14" fmla="*/ 6 w 22"/>
                  <a:gd name="T15" fmla="*/ 6 h 10"/>
                  <a:gd name="T16" fmla="*/ 12 w 22"/>
                  <a:gd name="T17" fmla="*/ 6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0"/>
                  <a:gd name="T29" fmla="*/ 22 w 22"/>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0">
                    <a:moveTo>
                      <a:pt x="12" y="6"/>
                    </a:moveTo>
                    <a:lnTo>
                      <a:pt x="12" y="6"/>
                    </a:lnTo>
                    <a:lnTo>
                      <a:pt x="22" y="10"/>
                    </a:lnTo>
                    <a:lnTo>
                      <a:pt x="22" y="0"/>
                    </a:lnTo>
                    <a:lnTo>
                      <a:pt x="3" y="3"/>
                    </a:lnTo>
                    <a:lnTo>
                      <a:pt x="0" y="3"/>
                    </a:lnTo>
                    <a:lnTo>
                      <a:pt x="6" y="6"/>
                    </a:lnTo>
                    <a:lnTo>
                      <a:pt x="12" y="6"/>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75" name="Freeform 224"/>
              <p:cNvSpPr>
                <a:spLocks/>
              </p:cNvSpPr>
              <p:nvPr/>
            </p:nvSpPr>
            <p:spPr bwMode="auto">
              <a:xfrm>
                <a:off x="1249" y="2694"/>
                <a:ext cx="9" cy="10"/>
              </a:xfrm>
              <a:custGeom>
                <a:avLst/>
                <a:gdLst>
                  <a:gd name="T0" fmla="*/ 0 w 9"/>
                  <a:gd name="T1" fmla="*/ 10 h 10"/>
                  <a:gd name="T2" fmla="*/ 9 w 9"/>
                  <a:gd name="T3" fmla="*/ 7 h 10"/>
                  <a:gd name="T4" fmla="*/ 9 w 9"/>
                  <a:gd name="T5" fmla="*/ 7 h 10"/>
                  <a:gd name="T6" fmla="*/ 9 w 9"/>
                  <a:gd name="T7" fmla="*/ 7 h 10"/>
                  <a:gd name="T8" fmla="*/ 3 w 9"/>
                  <a:gd name="T9" fmla="*/ 4 h 10"/>
                  <a:gd name="T10" fmla="*/ 0 w 9"/>
                  <a:gd name="T11" fmla="*/ 0 h 10"/>
                  <a:gd name="T12" fmla="*/ 0 w 9"/>
                  <a:gd name="T13" fmla="*/ 10 h 10"/>
                  <a:gd name="T14" fmla="*/ 0 60000 65536"/>
                  <a:gd name="T15" fmla="*/ 0 60000 65536"/>
                  <a:gd name="T16" fmla="*/ 0 60000 65536"/>
                  <a:gd name="T17" fmla="*/ 0 60000 65536"/>
                  <a:gd name="T18" fmla="*/ 0 60000 65536"/>
                  <a:gd name="T19" fmla="*/ 0 60000 65536"/>
                  <a:gd name="T20" fmla="*/ 0 60000 65536"/>
                  <a:gd name="T21" fmla="*/ 0 w 9"/>
                  <a:gd name="T22" fmla="*/ 0 h 10"/>
                  <a:gd name="T23" fmla="*/ 9 w 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0">
                    <a:moveTo>
                      <a:pt x="0" y="10"/>
                    </a:moveTo>
                    <a:lnTo>
                      <a:pt x="9" y="7"/>
                    </a:lnTo>
                    <a:lnTo>
                      <a:pt x="3" y="4"/>
                    </a:lnTo>
                    <a:lnTo>
                      <a:pt x="0" y="0"/>
                    </a:lnTo>
                    <a:lnTo>
                      <a:pt x="0" y="1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76" name="Freeform 225"/>
              <p:cNvSpPr>
                <a:spLocks/>
              </p:cNvSpPr>
              <p:nvPr/>
            </p:nvSpPr>
            <p:spPr bwMode="auto">
              <a:xfrm>
                <a:off x="1227" y="2694"/>
                <a:ext cx="22" cy="13"/>
              </a:xfrm>
              <a:custGeom>
                <a:avLst/>
                <a:gdLst>
                  <a:gd name="T0" fmla="*/ 0 w 22"/>
                  <a:gd name="T1" fmla="*/ 13 h 13"/>
                  <a:gd name="T2" fmla="*/ 22 w 22"/>
                  <a:gd name="T3" fmla="*/ 10 h 13"/>
                  <a:gd name="T4" fmla="*/ 22 w 22"/>
                  <a:gd name="T5" fmla="*/ 0 h 13"/>
                  <a:gd name="T6" fmla="*/ 22 w 22"/>
                  <a:gd name="T7" fmla="*/ 0 h 13"/>
                  <a:gd name="T8" fmla="*/ 22 w 22"/>
                  <a:gd name="T9" fmla="*/ 0 h 13"/>
                  <a:gd name="T10" fmla="*/ 3 w 22"/>
                  <a:gd name="T11" fmla="*/ 0 h 13"/>
                  <a:gd name="T12" fmla="*/ 0 w 22"/>
                  <a:gd name="T13" fmla="*/ 0 h 13"/>
                  <a:gd name="T14" fmla="*/ 0 w 22"/>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3"/>
                  <a:gd name="T26" fmla="*/ 22 w 22"/>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3">
                    <a:moveTo>
                      <a:pt x="0" y="13"/>
                    </a:moveTo>
                    <a:lnTo>
                      <a:pt x="22" y="10"/>
                    </a:lnTo>
                    <a:lnTo>
                      <a:pt x="22" y="0"/>
                    </a:lnTo>
                    <a:lnTo>
                      <a:pt x="3" y="0"/>
                    </a:lnTo>
                    <a:lnTo>
                      <a:pt x="0" y="0"/>
                    </a:lnTo>
                    <a:lnTo>
                      <a:pt x="0" y="1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77" name="Freeform 226"/>
              <p:cNvSpPr>
                <a:spLocks/>
              </p:cNvSpPr>
              <p:nvPr/>
            </p:nvSpPr>
            <p:spPr bwMode="auto">
              <a:xfrm>
                <a:off x="1204" y="2694"/>
                <a:ext cx="23" cy="13"/>
              </a:xfrm>
              <a:custGeom>
                <a:avLst/>
                <a:gdLst>
                  <a:gd name="T0" fmla="*/ 0 w 23"/>
                  <a:gd name="T1" fmla="*/ 10 h 13"/>
                  <a:gd name="T2" fmla="*/ 4 w 23"/>
                  <a:gd name="T3" fmla="*/ 10 h 13"/>
                  <a:gd name="T4" fmla="*/ 4 w 23"/>
                  <a:gd name="T5" fmla="*/ 10 h 13"/>
                  <a:gd name="T6" fmla="*/ 23 w 23"/>
                  <a:gd name="T7" fmla="*/ 13 h 13"/>
                  <a:gd name="T8" fmla="*/ 23 w 23"/>
                  <a:gd name="T9" fmla="*/ 13 h 13"/>
                  <a:gd name="T10" fmla="*/ 23 w 23"/>
                  <a:gd name="T11" fmla="*/ 0 h 13"/>
                  <a:gd name="T12" fmla="*/ 0 w 23"/>
                  <a:gd name="T13" fmla="*/ 4 h 13"/>
                  <a:gd name="T14" fmla="*/ 0 w 23"/>
                  <a:gd name="T15" fmla="*/ 10 h 13"/>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13"/>
                  <a:gd name="T26" fmla="*/ 23 w 23"/>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13">
                    <a:moveTo>
                      <a:pt x="0" y="10"/>
                    </a:moveTo>
                    <a:lnTo>
                      <a:pt x="4" y="10"/>
                    </a:lnTo>
                    <a:lnTo>
                      <a:pt x="23" y="13"/>
                    </a:lnTo>
                    <a:lnTo>
                      <a:pt x="23" y="0"/>
                    </a:lnTo>
                    <a:lnTo>
                      <a:pt x="0" y="4"/>
                    </a:lnTo>
                    <a:lnTo>
                      <a:pt x="0" y="10"/>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78" name="Freeform 227"/>
              <p:cNvSpPr>
                <a:spLocks/>
              </p:cNvSpPr>
              <p:nvPr/>
            </p:nvSpPr>
            <p:spPr bwMode="auto">
              <a:xfrm>
                <a:off x="1198" y="2698"/>
                <a:ext cx="6" cy="6"/>
              </a:xfrm>
              <a:custGeom>
                <a:avLst/>
                <a:gdLst>
                  <a:gd name="T0" fmla="*/ 6 w 6"/>
                  <a:gd name="T1" fmla="*/ 6 h 6"/>
                  <a:gd name="T2" fmla="*/ 6 w 6"/>
                  <a:gd name="T3" fmla="*/ 0 h 6"/>
                  <a:gd name="T4" fmla="*/ 0 w 6"/>
                  <a:gd name="T5" fmla="*/ 0 h 6"/>
                  <a:gd name="T6" fmla="*/ 0 w 6"/>
                  <a:gd name="T7" fmla="*/ 0 h 6"/>
                  <a:gd name="T8" fmla="*/ 0 w 6"/>
                  <a:gd name="T9" fmla="*/ 3 h 6"/>
                  <a:gd name="T10" fmla="*/ 6 w 6"/>
                  <a:gd name="T11" fmla="*/ 6 h 6"/>
                  <a:gd name="T12" fmla="*/ 6 w 6"/>
                  <a:gd name="T13" fmla="*/ 6 h 6"/>
                  <a:gd name="T14" fmla="*/ 0 60000 65536"/>
                  <a:gd name="T15" fmla="*/ 0 60000 65536"/>
                  <a:gd name="T16" fmla="*/ 0 60000 65536"/>
                  <a:gd name="T17" fmla="*/ 0 60000 65536"/>
                  <a:gd name="T18" fmla="*/ 0 60000 65536"/>
                  <a:gd name="T19" fmla="*/ 0 60000 65536"/>
                  <a:gd name="T20" fmla="*/ 0 60000 65536"/>
                  <a:gd name="T21" fmla="*/ 0 w 6"/>
                  <a:gd name="T22" fmla="*/ 0 h 6"/>
                  <a:gd name="T23" fmla="*/ 6 w 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6">
                    <a:moveTo>
                      <a:pt x="6" y="6"/>
                    </a:moveTo>
                    <a:lnTo>
                      <a:pt x="6" y="0"/>
                    </a:lnTo>
                    <a:lnTo>
                      <a:pt x="0" y="0"/>
                    </a:lnTo>
                    <a:lnTo>
                      <a:pt x="0" y="3"/>
                    </a:lnTo>
                    <a:lnTo>
                      <a:pt x="6" y="6"/>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79" name="Freeform 228"/>
              <p:cNvSpPr>
                <a:spLocks/>
              </p:cNvSpPr>
              <p:nvPr/>
            </p:nvSpPr>
            <p:spPr bwMode="auto">
              <a:xfrm>
                <a:off x="1204" y="2707"/>
                <a:ext cx="4" cy="3"/>
              </a:xfrm>
              <a:custGeom>
                <a:avLst/>
                <a:gdLst>
                  <a:gd name="T0" fmla="*/ 0 w 4"/>
                  <a:gd name="T1" fmla="*/ 3 h 3"/>
                  <a:gd name="T2" fmla="*/ 0 w 4"/>
                  <a:gd name="T3" fmla="*/ 3 h 3"/>
                  <a:gd name="T4" fmla="*/ 4 w 4"/>
                  <a:gd name="T5" fmla="*/ 3 h 3"/>
                  <a:gd name="T6" fmla="*/ 0 w 4"/>
                  <a:gd name="T7" fmla="*/ 0 h 3"/>
                  <a:gd name="T8" fmla="*/ 0 w 4"/>
                  <a:gd name="T9" fmla="*/ 3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3"/>
                    </a:moveTo>
                    <a:lnTo>
                      <a:pt x="0" y="3"/>
                    </a:lnTo>
                    <a:lnTo>
                      <a:pt x="4" y="3"/>
                    </a:lnTo>
                    <a:lnTo>
                      <a:pt x="0" y="0"/>
                    </a:lnTo>
                    <a:lnTo>
                      <a:pt x="0" y="3"/>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80" name="Freeform 229"/>
              <p:cNvSpPr>
                <a:spLocks/>
              </p:cNvSpPr>
              <p:nvPr/>
            </p:nvSpPr>
            <p:spPr bwMode="auto">
              <a:xfrm>
                <a:off x="1182" y="2701"/>
                <a:ext cx="22" cy="12"/>
              </a:xfrm>
              <a:custGeom>
                <a:avLst/>
                <a:gdLst>
                  <a:gd name="T0" fmla="*/ 22 w 22"/>
                  <a:gd name="T1" fmla="*/ 9 h 12"/>
                  <a:gd name="T2" fmla="*/ 22 w 22"/>
                  <a:gd name="T3" fmla="*/ 9 h 12"/>
                  <a:gd name="T4" fmla="*/ 22 w 22"/>
                  <a:gd name="T5" fmla="*/ 9 h 12"/>
                  <a:gd name="T6" fmla="*/ 22 w 22"/>
                  <a:gd name="T7" fmla="*/ 6 h 12"/>
                  <a:gd name="T8" fmla="*/ 22 w 22"/>
                  <a:gd name="T9" fmla="*/ 6 h 12"/>
                  <a:gd name="T10" fmla="*/ 19 w 22"/>
                  <a:gd name="T11" fmla="*/ 3 h 12"/>
                  <a:gd name="T12" fmla="*/ 16 w 22"/>
                  <a:gd name="T13" fmla="*/ 3 h 12"/>
                  <a:gd name="T14" fmla="*/ 16 w 22"/>
                  <a:gd name="T15" fmla="*/ 3 h 12"/>
                  <a:gd name="T16" fmla="*/ 0 w 22"/>
                  <a:gd name="T17" fmla="*/ 0 h 12"/>
                  <a:gd name="T18" fmla="*/ 0 w 22"/>
                  <a:gd name="T19" fmla="*/ 12 h 12"/>
                  <a:gd name="T20" fmla="*/ 22 w 22"/>
                  <a:gd name="T21" fmla="*/ 9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12"/>
                  <a:gd name="T35" fmla="*/ 22 w 2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12">
                    <a:moveTo>
                      <a:pt x="22" y="9"/>
                    </a:moveTo>
                    <a:lnTo>
                      <a:pt x="22" y="9"/>
                    </a:lnTo>
                    <a:lnTo>
                      <a:pt x="22" y="6"/>
                    </a:lnTo>
                    <a:lnTo>
                      <a:pt x="19" y="3"/>
                    </a:lnTo>
                    <a:lnTo>
                      <a:pt x="16" y="3"/>
                    </a:lnTo>
                    <a:lnTo>
                      <a:pt x="0" y="0"/>
                    </a:lnTo>
                    <a:lnTo>
                      <a:pt x="0" y="12"/>
                    </a:lnTo>
                    <a:lnTo>
                      <a:pt x="22" y="9"/>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81" name="Freeform 230"/>
              <p:cNvSpPr>
                <a:spLocks/>
              </p:cNvSpPr>
              <p:nvPr/>
            </p:nvSpPr>
            <p:spPr bwMode="auto">
              <a:xfrm>
                <a:off x="1160" y="2701"/>
                <a:ext cx="22" cy="16"/>
              </a:xfrm>
              <a:custGeom>
                <a:avLst/>
                <a:gdLst>
                  <a:gd name="T0" fmla="*/ 13 w 22"/>
                  <a:gd name="T1" fmla="*/ 16 h 16"/>
                  <a:gd name="T2" fmla="*/ 22 w 22"/>
                  <a:gd name="T3" fmla="*/ 12 h 16"/>
                  <a:gd name="T4" fmla="*/ 22 w 22"/>
                  <a:gd name="T5" fmla="*/ 0 h 16"/>
                  <a:gd name="T6" fmla="*/ 22 w 22"/>
                  <a:gd name="T7" fmla="*/ 0 h 16"/>
                  <a:gd name="T8" fmla="*/ 19 w 22"/>
                  <a:gd name="T9" fmla="*/ 0 h 16"/>
                  <a:gd name="T10" fmla="*/ 0 w 22"/>
                  <a:gd name="T11" fmla="*/ 3 h 16"/>
                  <a:gd name="T12" fmla="*/ 0 w 22"/>
                  <a:gd name="T13" fmla="*/ 12 h 16"/>
                  <a:gd name="T14" fmla="*/ 0 w 22"/>
                  <a:gd name="T15" fmla="*/ 12 h 16"/>
                  <a:gd name="T16" fmla="*/ 13 w 22"/>
                  <a:gd name="T17" fmla="*/ 16 h 16"/>
                  <a:gd name="T18" fmla="*/ 13 w 22"/>
                  <a:gd name="T19" fmla="*/ 16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16"/>
                  <a:gd name="T32" fmla="*/ 22 w 22"/>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16">
                    <a:moveTo>
                      <a:pt x="13" y="16"/>
                    </a:moveTo>
                    <a:lnTo>
                      <a:pt x="22" y="12"/>
                    </a:lnTo>
                    <a:lnTo>
                      <a:pt x="22" y="0"/>
                    </a:lnTo>
                    <a:lnTo>
                      <a:pt x="19" y="0"/>
                    </a:lnTo>
                    <a:lnTo>
                      <a:pt x="0" y="3"/>
                    </a:lnTo>
                    <a:lnTo>
                      <a:pt x="0" y="12"/>
                    </a:lnTo>
                    <a:lnTo>
                      <a:pt x="13" y="16"/>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82" name="Freeform 231"/>
              <p:cNvSpPr>
                <a:spLocks/>
              </p:cNvSpPr>
              <p:nvPr/>
            </p:nvSpPr>
            <p:spPr bwMode="auto">
              <a:xfrm>
                <a:off x="1144" y="2704"/>
                <a:ext cx="16" cy="9"/>
              </a:xfrm>
              <a:custGeom>
                <a:avLst/>
                <a:gdLst>
                  <a:gd name="T0" fmla="*/ 10 w 16"/>
                  <a:gd name="T1" fmla="*/ 9 h 9"/>
                  <a:gd name="T2" fmla="*/ 10 w 16"/>
                  <a:gd name="T3" fmla="*/ 9 h 9"/>
                  <a:gd name="T4" fmla="*/ 16 w 16"/>
                  <a:gd name="T5" fmla="*/ 9 h 9"/>
                  <a:gd name="T6" fmla="*/ 16 w 16"/>
                  <a:gd name="T7" fmla="*/ 0 h 9"/>
                  <a:gd name="T8" fmla="*/ 4 w 16"/>
                  <a:gd name="T9" fmla="*/ 3 h 9"/>
                  <a:gd name="T10" fmla="*/ 4 w 16"/>
                  <a:gd name="T11" fmla="*/ 3 h 9"/>
                  <a:gd name="T12" fmla="*/ 0 w 16"/>
                  <a:gd name="T13" fmla="*/ 3 h 9"/>
                  <a:gd name="T14" fmla="*/ 7 w 16"/>
                  <a:gd name="T15" fmla="*/ 6 h 9"/>
                  <a:gd name="T16" fmla="*/ 10 w 16"/>
                  <a:gd name="T17" fmla="*/ 9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9"/>
                  <a:gd name="T29" fmla="*/ 16 w 16"/>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9">
                    <a:moveTo>
                      <a:pt x="10" y="9"/>
                    </a:moveTo>
                    <a:lnTo>
                      <a:pt x="10" y="9"/>
                    </a:lnTo>
                    <a:lnTo>
                      <a:pt x="16" y="9"/>
                    </a:lnTo>
                    <a:lnTo>
                      <a:pt x="16" y="0"/>
                    </a:lnTo>
                    <a:lnTo>
                      <a:pt x="4" y="3"/>
                    </a:lnTo>
                    <a:lnTo>
                      <a:pt x="0" y="3"/>
                    </a:lnTo>
                    <a:lnTo>
                      <a:pt x="7" y="6"/>
                    </a:lnTo>
                    <a:lnTo>
                      <a:pt x="10" y="9"/>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83" name="Freeform 232"/>
              <p:cNvSpPr>
                <a:spLocks/>
              </p:cNvSpPr>
              <p:nvPr/>
            </p:nvSpPr>
            <p:spPr bwMode="auto">
              <a:xfrm>
                <a:off x="1138" y="2710"/>
                <a:ext cx="16" cy="10"/>
              </a:xfrm>
              <a:custGeom>
                <a:avLst/>
                <a:gdLst>
                  <a:gd name="T0" fmla="*/ 13 w 16"/>
                  <a:gd name="T1" fmla="*/ 10 h 10"/>
                  <a:gd name="T2" fmla="*/ 13 w 16"/>
                  <a:gd name="T3" fmla="*/ 10 h 10"/>
                  <a:gd name="T4" fmla="*/ 16 w 16"/>
                  <a:gd name="T5" fmla="*/ 7 h 10"/>
                  <a:gd name="T6" fmla="*/ 10 w 16"/>
                  <a:gd name="T7" fmla="*/ 3 h 10"/>
                  <a:gd name="T8" fmla="*/ 6 w 16"/>
                  <a:gd name="T9" fmla="*/ 3 h 10"/>
                  <a:gd name="T10" fmla="*/ 6 w 16"/>
                  <a:gd name="T11" fmla="*/ 3 h 10"/>
                  <a:gd name="T12" fmla="*/ 0 w 16"/>
                  <a:gd name="T13" fmla="*/ 0 h 10"/>
                  <a:gd name="T14" fmla="*/ 3 w 16"/>
                  <a:gd name="T15" fmla="*/ 10 h 10"/>
                  <a:gd name="T16" fmla="*/ 13 w 16"/>
                  <a:gd name="T17" fmla="*/ 1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0"/>
                  <a:gd name="T29" fmla="*/ 16 w 1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0">
                    <a:moveTo>
                      <a:pt x="13" y="10"/>
                    </a:moveTo>
                    <a:lnTo>
                      <a:pt x="13" y="10"/>
                    </a:lnTo>
                    <a:lnTo>
                      <a:pt x="16" y="7"/>
                    </a:lnTo>
                    <a:lnTo>
                      <a:pt x="10" y="3"/>
                    </a:lnTo>
                    <a:lnTo>
                      <a:pt x="6" y="3"/>
                    </a:lnTo>
                    <a:lnTo>
                      <a:pt x="0" y="0"/>
                    </a:lnTo>
                    <a:lnTo>
                      <a:pt x="3" y="10"/>
                    </a:lnTo>
                    <a:lnTo>
                      <a:pt x="13" y="10"/>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84" name="Freeform 233"/>
              <p:cNvSpPr>
                <a:spLocks/>
              </p:cNvSpPr>
              <p:nvPr/>
            </p:nvSpPr>
            <p:spPr bwMode="auto">
              <a:xfrm>
                <a:off x="1116" y="2710"/>
                <a:ext cx="25" cy="13"/>
              </a:xfrm>
              <a:custGeom>
                <a:avLst/>
                <a:gdLst>
                  <a:gd name="T0" fmla="*/ 3 w 25"/>
                  <a:gd name="T1" fmla="*/ 13 h 13"/>
                  <a:gd name="T2" fmla="*/ 3 w 25"/>
                  <a:gd name="T3" fmla="*/ 13 h 13"/>
                  <a:gd name="T4" fmla="*/ 3 w 25"/>
                  <a:gd name="T5" fmla="*/ 13 h 13"/>
                  <a:gd name="T6" fmla="*/ 25 w 25"/>
                  <a:gd name="T7" fmla="*/ 10 h 13"/>
                  <a:gd name="T8" fmla="*/ 22 w 25"/>
                  <a:gd name="T9" fmla="*/ 0 h 13"/>
                  <a:gd name="T10" fmla="*/ 22 w 25"/>
                  <a:gd name="T11" fmla="*/ 0 h 13"/>
                  <a:gd name="T12" fmla="*/ 9 w 25"/>
                  <a:gd name="T13" fmla="*/ 0 h 13"/>
                  <a:gd name="T14" fmla="*/ 0 w 25"/>
                  <a:gd name="T15" fmla="*/ 0 h 13"/>
                  <a:gd name="T16" fmla="*/ 3 w 25"/>
                  <a:gd name="T17" fmla="*/ 13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13"/>
                  <a:gd name="T29" fmla="*/ 25 w 25"/>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13">
                    <a:moveTo>
                      <a:pt x="3" y="13"/>
                    </a:moveTo>
                    <a:lnTo>
                      <a:pt x="3" y="13"/>
                    </a:lnTo>
                    <a:lnTo>
                      <a:pt x="25" y="10"/>
                    </a:lnTo>
                    <a:lnTo>
                      <a:pt x="22" y="0"/>
                    </a:lnTo>
                    <a:lnTo>
                      <a:pt x="9" y="0"/>
                    </a:lnTo>
                    <a:lnTo>
                      <a:pt x="0" y="0"/>
                    </a:lnTo>
                    <a:lnTo>
                      <a:pt x="3" y="13"/>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85" name="Freeform 234"/>
              <p:cNvSpPr>
                <a:spLocks/>
              </p:cNvSpPr>
              <p:nvPr/>
            </p:nvSpPr>
            <p:spPr bwMode="auto">
              <a:xfrm>
                <a:off x="1094" y="2710"/>
                <a:ext cx="25" cy="13"/>
              </a:xfrm>
              <a:custGeom>
                <a:avLst/>
                <a:gdLst>
                  <a:gd name="T0" fmla="*/ 3 w 25"/>
                  <a:gd name="T1" fmla="*/ 10 h 13"/>
                  <a:gd name="T2" fmla="*/ 6 w 25"/>
                  <a:gd name="T3" fmla="*/ 13 h 13"/>
                  <a:gd name="T4" fmla="*/ 6 w 25"/>
                  <a:gd name="T5" fmla="*/ 13 h 13"/>
                  <a:gd name="T6" fmla="*/ 25 w 25"/>
                  <a:gd name="T7" fmla="*/ 13 h 13"/>
                  <a:gd name="T8" fmla="*/ 22 w 25"/>
                  <a:gd name="T9" fmla="*/ 0 h 13"/>
                  <a:gd name="T10" fmla="*/ 0 w 25"/>
                  <a:gd name="T11" fmla="*/ 3 h 13"/>
                  <a:gd name="T12" fmla="*/ 3 w 25"/>
                  <a:gd name="T13" fmla="*/ 10 h 13"/>
                  <a:gd name="T14" fmla="*/ 0 60000 65536"/>
                  <a:gd name="T15" fmla="*/ 0 60000 65536"/>
                  <a:gd name="T16" fmla="*/ 0 60000 65536"/>
                  <a:gd name="T17" fmla="*/ 0 60000 65536"/>
                  <a:gd name="T18" fmla="*/ 0 60000 65536"/>
                  <a:gd name="T19" fmla="*/ 0 60000 65536"/>
                  <a:gd name="T20" fmla="*/ 0 60000 65536"/>
                  <a:gd name="T21" fmla="*/ 0 w 25"/>
                  <a:gd name="T22" fmla="*/ 0 h 13"/>
                  <a:gd name="T23" fmla="*/ 25 w 25"/>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13">
                    <a:moveTo>
                      <a:pt x="3" y="10"/>
                    </a:moveTo>
                    <a:lnTo>
                      <a:pt x="6" y="13"/>
                    </a:lnTo>
                    <a:lnTo>
                      <a:pt x="25" y="13"/>
                    </a:lnTo>
                    <a:lnTo>
                      <a:pt x="22" y="0"/>
                    </a:lnTo>
                    <a:lnTo>
                      <a:pt x="0" y="3"/>
                    </a:lnTo>
                    <a:lnTo>
                      <a:pt x="3" y="1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86" name="Freeform 235"/>
              <p:cNvSpPr>
                <a:spLocks/>
              </p:cNvSpPr>
              <p:nvPr/>
            </p:nvSpPr>
            <p:spPr bwMode="auto">
              <a:xfrm>
                <a:off x="1087" y="2713"/>
                <a:ext cx="10" cy="7"/>
              </a:xfrm>
              <a:custGeom>
                <a:avLst/>
                <a:gdLst>
                  <a:gd name="T0" fmla="*/ 10 w 10"/>
                  <a:gd name="T1" fmla="*/ 7 h 7"/>
                  <a:gd name="T2" fmla="*/ 7 w 10"/>
                  <a:gd name="T3" fmla="*/ 0 h 7"/>
                  <a:gd name="T4" fmla="*/ 4 w 10"/>
                  <a:gd name="T5" fmla="*/ 4 h 7"/>
                  <a:gd name="T6" fmla="*/ 4 w 10"/>
                  <a:gd name="T7" fmla="*/ 4 h 7"/>
                  <a:gd name="T8" fmla="*/ 0 w 10"/>
                  <a:gd name="T9" fmla="*/ 4 h 7"/>
                  <a:gd name="T10" fmla="*/ 7 w 10"/>
                  <a:gd name="T11" fmla="*/ 7 h 7"/>
                  <a:gd name="T12" fmla="*/ 10 w 10"/>
                  <a:gd name="T13" fmla="*/ 7 h 7"/>
                  <a:gd name="T14" fmla="*/ 0 60000 65536"/>
                  <a:gd name="T15" fmla="*/ 0 60000 65536"/>
                  <a:gd name="T16" fmla="*/ 0 60000 65536"/>
                  <a:gd name="T17" fmla="*/ 0 60000 65536"/>
                  <a:gd name="T18" fmla="*/ 0 60000 65536"/>
                  <a:gd name="T19" fmla="*/ 0 60000 65536"/>
                  <a:gd name="T20" fmla="*/ 0 60000 65536"/>
                  <a:gd name="T21" fmla="*/ 0 w 10"/>
                  <a:gd name="T22" fmla="*/ 0 h 7"/>
                  <a:gd name="T23" fmla="*/ 10 w 10"/>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7">
                    <a:moveTo>
                      <a:pt x="10" y="7"/>
                    </a:moveTo>
                    <a:lnTo>
                      <a:pt x="7" y="0"/>
                    </a:lnTo>
                    <a:lnTo>
                      <a:pt x="4" y="4"/>
                    </a:lnTo>
                    <a:lnTo>
                      <a:pt x="0" y="4"/>
                    </a:lnTo>
                    <a:lnTo>
                      <a:pt x="7" y="7"/>
                    </a:lnTo>
                    <a:lnTo>
                      <a:pt x="10"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87" name="Rectangle 236"/>
              <p:cNvSpPr>
                <a:spLocks noChangeArrowheads="1"/>
              </p:cNvSpPr>
              <p:nvPr/>
            </p:nvSpPr>
            <p:spPr bwMode="auto">
              <a:xfrm>
                <a:off x="1097" y="2726"/>
                <a:ext cx="1" cy="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ko-KR" altLang="ko-KR"/>
              </a:p>
            </p:txBody>
          </p:sp>
          <p:sp>
            <p:nvSpPr>
              <p:cNvPr id="18188" name="Freeform 237"/>
              <p:cNvSpPr>
                <a:spLocks/>
              </p:cNvSpPr>
              <p:nvPr/>
            </p:nvSpPr>
            <p:spPr bwMode="auto">
              <a:xfrm>
                <a:off x="1040" y="2720"/>
                <a:ext cx="57" cy="12"/>
              </a:xfrm>
              <a:custGeom>
                <a:avLst/>
                <a:gdLst>
                  <a:gd name="T0" fmla="*/ 0 w 57"/>
                  <a:gd name="T1" fmla="*/ 9 h 12"/>
                  <a:gd name="T2" fmla="*/ 0 w 57"/>
                  <a:gd name="T3" fmla="*/ 12 h 12"/>
                  <a:gd name="T4" fmla="*/ 0 w 57"/>
                  <a:gd name="T5" fmla="*/ 12 h 12"/>
                  <a:gd name="T6" fmla="*/ 13 w 57"/>
                  <a:gd name="T7" fmla="*/ 12 h 12"/>
                  <a:gd name="T8" fmla="*/ 22 w 57"/>
                  <a:gd name="T9" fmla="*/ 12 h 12"/>
                  <a:gd name="T10" fmla="*/ 57 w 57"/>
                  <a:gd name="T11" fmla="*/ 9 h 12"/>
                  <a:gd name="T12" fmla="*/ 57 w 57"/>
                  <a:gd name="T13" fmla="*/ 9 h 12"/>
                  <a:gd name="T14" fmla="*/ 57 w 57"/>
                  <a:gd name="T15" fmla="*/ 9 h 12"/>
                  <a:gd name="T16" fmla="*/ 57 w 57"/>
                  <a:gd name="T17" fmla="*/ 6 h 12"/>
                  <a:gd name="T18" fmla="*/ 57 w 57"/>
                  <a:gd name="T19" fmla="*/ 6 h 12"/>
                  <a:gd name="T20" fmla="*/ 51 w 57"/>
                  <a:gd name="T21" fmla="*/ 3 h 12"/>
                  <a:gd name="T22" fmla="*/ 47 w 57"/>
                  <a:gd name="T23" fmla="*/ 3 h 12"/>
                  <a:gd name="T24" fmla="*/ 47 w 57"/>
                  <a:gd name="T25" fmla="*/ 3 h 12"/>
                  <a:gd name="T26" fmla="*/ 28 w 57"/>
                  <a:gd name="T27" fmla="*/ 0 h 12"/>
                  <a:gd name="T28" fmla="*/ 0 w 57"/>
                  <a:gd name="T29" fmla="*/ 3 h 12"/>
                  <a:gd name="T30" fmla="*/ 0 w 57"/>
                  <a:gd name="T31" fmla="*/ 9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7"/>
                  <a:gd name="T49" fmla="*/ 0 h 12"/>
                  <a:gd name="T50" fmla="*/ 57 w 57"/>
                  <a:gd name="T51" fmla="*/ 12 h 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7" h="12">
                    <a:moveTo>
                      <a:pt x="0" y="9"/>
                    </a:moveTo>
                    <a:lnTo>
                      <a:pt x="0" y="12"/>
                    </a:lnTo>
                    <a:lnTo>
                      <a:pt x="13" y="12"/>
                    </a:lnTo>
                    <a:lnTo>
                      <a:pt x="22" y="12"/>
                    </a:lnTo>
                    <a:lnTo>
                      <a:pt x="57" y="9"/>
                    </a:lnTo>
                    <a:lnTo>
                      <a:pt x="57" y="6"/>
                    </a:lnTo>
                    <a:lnTo>
                      <a:pt x="51" y="3"/>
                    </a:lnTo>
                    <a:lnTo>
                      <a:pt x="47" y="3"/>
                    </a:lnTo>
                    <a:lnTo>
                      <a:pt x="28" y="0"/>
                    </a:lnTo>
                    <a:lnTo>
                      <a:pt x="0" y="3"/>
                    </a:lnTo>
                    <a:lnTo>
                      <a:pt x="0" y="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89" name="Freeform 238"/>
              <p:cNvSpPr>
                <a:spLocks/>
              </p:cNvSpPr>
              <p:nvPr/>
            </p:nvSpPr>
            <p:spPr bwMode="auto">
              <a:xfrm>
                <a:off x="1030" y="2723"/>
                <a:ext cx="10" cy="6"/>
              </a:xfrm>
              <a:custGeom>
                <a:avLst/>
                <a:gdLst>
                  <a:gd name="T0" fmla="*/ 10 w 10"/>
                  <a:gd name="T1" fmla="*/ 6 h 6"/>
                  <a:gd name="T2" fmla="*/ 10 w 10"/>
                  <a:gd name="T3" fmla="*/ 0 h 6"/>
                  <a:gd name="T4" fmla="*/ 4 w 10"/>
                  <a:gd name="T5" fmla="*/ 0 h 6"/>
                  <a:gd name="T6" fmla="*/ 4 w 10"/>
                  <a:gd name="T7" fmla="*/ 0 h 6"/>
                  <a:gd name="T8" fmla="*/ 0 w 10"/>
                  <a:gd name="T9" fmla="*/ 3 h 6"/>
                  <a:gd name="T10" fmla="*/ 7 w 10"/>
                  <a:gd name="T11" fmla="*/ 6 h 6"/>
                  <a:gd name="T12" fmla="*/ 10 w 10"/>
                  <a:gd name="T13" fmla="*/ 6 h 6"/>
                  <a:gd name="T14" fmla="*/ 0 60000 65536"/>
                  <a:gd name="T15" fmla="*/ 0 60000 65536"/>
                  <a:gd name="T16" fmla="*/ 0 60000 65536"/>
                  <a:gd name="T17" fmla="*/ 0 60000 65536"/>
                  <a:gd name="T18" fmla="*/ 0 60000 65536"/>
                  <a:gd name="T19" fmla="*/ 0 60000 65536"/>
                  <a:gd name="T20" fmla="*/ 0 60000 65536"/>
                  <a:gd name="T21" fmla="*/ 0 w 10"/>
                  <a:gd name="T22" fmla="*/ 0 h 6"/>
                  <a:gd name="T23" fmla="*/ 10 w 10"/>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6">
                    <a:moveTo>
                      <a:pt x="10" y="6"/>
                    </a:moveTo>
                    <a:lnTo>
                      <a:pt x="10" y="0"/>
                    </a:lnTo>
                    <a:lnTo>
                      <a:pt x="4" y="0"/>
                    </a:lnTo>
                    <a:lnTo>
                      <a:pt x="0" y="3"/>
                    </a:lnTo>
                    <a:lnTo>
                      <a:pt x="7" y="6"/>
                    </a:lnTo>
                    <a:lnTo>
                      <a:pt x="10" y="6"/>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90" name="Freeform 239"/>
              <p:cNvSpPr>
                <a:spLocks/>
              </p:cNvSpPr>
              <p:nvPr/>
            </p:nvSpPr>
            <p:spPr bwMode="auto">
              <a:xfrm>
                <a:off x="986" y="2729"/>
                <a:ext cx="54" cy="13"/>
              </a:xfrm>
              <a:custGeom>
                <a:avLst/>
                <a:gdLst>
                  <a:gd name="T0" fmla="*/ 16 w 54"/>
                  <a:gd name="T1" fmla="*/ 13 h 13"/>
                  <a:gd name="T2" fmla="*/ 51 w 54"/>
                  <a:gd name="T3" fmla="*/ 10 h 13"/>
                  <a:gd name="T4" fmla="*/ 51 w 54"/>
                  <a:gd name="T5" fmla="*/ 10 h 13"/>
                  <a:gd name="T6" fmla="*/ 54 w 54"/>
                  <a:gd name="T7" fmla="*/ 7 h 13"/>
                  <a:gd name="T8" fmla="*/ 48 w 54"/>
                  <a:gd name="T9" fmla="*/ 3 h 13"/>
                  <a:gd name="T10" fmla="*/ 41 w 54"/>
                  <a:gd name="T11" fmla="*/ 0 h 13"/>
                  <a:gd name="T12" fmla="*/ 41 w 54"/>
                  <a:gd name="T13" fmla="*/ 0 h 13"/>
                  <a:gd name="T14" fmla="*/ 22 w 54"/>
                  <a:gd name="T15" fmla="*/ 0 h 13"/>
                  <a:gd name="T16" fmla="*/ 0 w 54"/>
                  <a:gd name="T17" fmla="*/ 3 h 13"/>
                  <a:gd name="T18" fmla="*/ 0 w 54"/>
                  <a:gd name="T19" fmla="*/ 13 h 13"/>
                  <a:gd name="T20" fmla="*/ 0 w 54"/>
                  <a:gd name="T21" fmla="*/ 13 h 13"/>
                  <a:gd name="T22" fmla="*/ 16 w 54"/>
                  <a:gd name="T23" fmla="*/ 13 h 13"/>
                  <a:gd name="T24" fmla="*/ 16 w 54"/>
                  <a:gd name="T25" fmla="*/ 13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
                  <a:gd name="T40" fmla="*/ 0 h 13"/>
                  <a:gd name="T41" fmla="*/ 54 w 54"/>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 h="13">
                    <a:moveTo>
                      <a:pt x="16" y="13"/>
                    </a:moveTo>
                    <a:lnTo>
                      <a:pt x="51" y="10"/>
                    </a:lnTo>
                    <a:lnTo>
                      <a:pt x="54" y="7"/>
                    </a:lnTo>
                    <a:lnTo>
                      <a:pt x="48" y="3"/>
                    </a:lnTo>
                    <a:lnTo>
                      <a:pt x="41" y="0"/>
                    </a:lnTo>
                    <a:lnTo>
                      <a:pt x="22" y="0"/>
                    </a:lnTo>
                    <a:lnTo>
                      <a:pt x="0" y="3"/>
                    </a:lnTo>
                    <a:lnTo>
                      <a:pt x="0" y="13"/>
                    </a:lnTo>
                    <a:lnTo>
                      <a:pt x="16" y="13"/>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91" name="Freeform 240"/>
              <p:cNvSpPr>
                <a:spLocks/>
              </p:cNvSpPr>
              <p:nvPr/>
            </p:nvSpPr>
            <p:spPr bwMode="auto">
              <a:xfrm>
                <a:off x="970" y="2732"/>
                <a:ext cx="16" cy="10"/>
              </a:xfrm>
              <a:custGeom>
                <a:avLst/>
                <a:gdLst>
                  <a:gd name="T0" fmla="*/ 10 w 16"/>
                  <a:gd name="T1" fmla="*/ 10 h 10"/>
                  <a:gd name="T2" fmla="*/ 10 w 16"/>
                  <a:gd name="T3" fmla="*/ 10 h 10"/>
                  <a:gd name="T4" fmla="*/ 16 w 16"/>
                  <a:gd name="T5" fmla="*/ 10 h 10"/>
                  <a:gd name="T6" fmla="*/ 16 w 16"/>
                  <a:gd name="T7" fmla="*/ 0 h 10"/>
                  <a:gd name="T8" fmla="*/ 4 w 16"/>
                  <a:gd name="T9" fmla="*/ 0 h 10"/>
                  <a:gd name="T10" fmla="*/ 4 w 16"/>
                  <a:gd name="T11" fmla="*/ 0 h 10"/>
                  <a:gd name="T12" fmla="*/ 0 w 16"/>
                  <a:gd name="T13" fmla="*/ 4 h 10"/>
                  <a:gd name="T14" fmla="*/ 7 w 16"/>
                  <a:gd name="T15" fmla="*/ 7 h 10"/>
                  <a:gd name="T16" fmla="*/ 10 w 16"/>
                  <a:gd name="T17" fmla="*/ 1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0"/>
                  <a:gd name="T29" fmla="*/ 16 w 1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0">
                    <a:moveTo>
                      <a:pt x="10" y="10"/>
                    </a:moveTo>
                    <a:lnTo>
                      <a:pt x="10" y="10"/>
                    </a:lnTo>
                    <a:lnTo>
                      <a:pt x="16" y="10"/>
                    </a:lnTo>
                    <a:lnTo>
                      <a:pt x="16" y="0"/>
                    </a:lnTo>
                    <a:lnTo>
                      <a:pt x="4" y="0"/>
                    </a:lnTo>
                    <a:lnTo>
                      <a:pt x="0" y="4"/>
                    </a:lnTo>
                    <a:lnTo>
                      <a:pt x="7" y="7"/>
                    </a:lnTo>
                    <a:lnTo>
                      <a:pt x="10" y="10"/>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92" name="Freeform 241"/>
              <p:cNvSpPr>
                <a:spLocks/>
              </p:cNvSpPr>
              <p:nvPr/>
            </p:nvSpPr>
            <p:spPr bwMode="auto">
              <a:xfrm>
                <a:off x="929" y="2739"/>
                <a:ext cx="51" cy="16"/>
              </a:xfrm>
              <a:custGeom>
                <a:avLst/>
                <a:gdLst>
                  <a:gd name="T0" fmla="*/ 10 w 51"/>
                  <a:gd name="T1" fmla="*/ 16 h 16"/>
                  <a:gd name="T2" fmla="*/ 48 w 51"/>
                  <a:gd name="T3" fmla="*/ 9 h 16"/>
                  <a:gd name="T4" fmla="*/ 48 w 51"/>
                  <a:gd name="T5" fmla="*/ 9 h 16"/>
                  <a:gd name="T6" fmla="*/ 51 w 51"/>
                  <a:gd name="T7" fmla="*/ 6 h 16"/>
                  <a:gd name="T8" fmla="*/ 45 w 51"/>
                  <a:gd name="T9" fmla="*/ 3 h 16"/>
                  <a:gd name="T10" fmla="*/ 38 w 51"/>
                  <a:gd name="T11" fmla="*/ 3 h 16"/>
                  <a:gd name="T12" fmla="*/ 38 w 51"/>
                  <a:gd name="T13" fmla="*/ 3 h 16"/>
                  <a:gd name="T14" fmla="*/ 29 w 51"/>
                  <a:gd name="T15" fmla="*/ 0 h 16"/>
                  <a:gd name="T16" fmla="*/ 19 w 51"/>
                  <a:gd name="T17" fmla="*/ 0 h 16"/>
                  <a:gd name="T18" fmla="*/ 0 w 51"/>
                  <a:gd name="T19" fmla="*/ 3 h 16"/>
                  <a:gd name="T20" fmla="*/ 0 w 51"/>
                  <a:gd name="T21" fmla="*/ 12 h 16"/>
                  <a:gd name="T22" fmla="*/ 0 w 51"/>
                  <a:gd name="T23" fmla="*/ 12 h 16"/>
                  <a:gd name="T24" fmla="*/ 10 w 51"/>
                  <a:gd name="T25" fmla="*/ 16 h 16"/>
                  <a:gd name="T26" fmla="*/ 10 w 51"/>
                  <a:gd name="T27" fmla="*/ 16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1"/>
                  <a:gd name="T43" fmla="*/ 0 h 16"/>
                  <a:gd name="T44" fmla="*/ 51 w 51"/>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1" h="16">
                    <a:moveTo>
                      <a:pt x="10" y="16"/>
                    </a:moveTo>
                    <a:lnTo>
                      <a:pt x="48" y="9"/>
                    </a:lnTo>
                    <a:lnTo>
                      <a:pt x="51" y="6"/>
                    </a:lnTo>
                    <a:lnTo>
                      <a:pt x="45" y="3"/>
                    </a:lnTo>
                    <a:lnTo>
                      <a:pt x="38" y="3"/>
                    </a:lnTo>
                    <a:lnTo>
                      <a:pt x="29" y="0"/>
                    </a:lnTo>
                    <a:lnTo>
                      <a:pt x="19" y="0"/>
                    </a:lnTo>
                    <a:lnTo>
                      <a:pt x="0" y="3"/>
                    </a:lnTo>
                    <a:lnTo>
                      <a:pt x="0" y="12"/>
                    </a:lnTo>
                    <a:lnTo>
                      <a:pt x="10" y="16"/>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93" name="Freeform 242"/>
              <p:cNvSpPr>
                <a:spLocks/>
              </p:cNvSpPr>
              <p:nvPr/>
            </p:nvSpPr>
            <p:spPr bwMode="auto">
              <a:xfrm>
                <a:off x="910" y="2742"/>
                <a:ext cx="19" cy="9"/>
              </a:xfrm>
              <a:custGeom>
                <a:avLst/>
                <a:gdLst>
                  <a:gd name="T0" fmla="*/ 10 w 19"/>
                  <a:gd name="T1" fmla="*/ 9 h 9"/>
                  <a:gd name="T2" fmla="*/ 10 w 19"/>
                  <a:gd name="T3" fmla="*/ 9 h 9"/>
                  <a:gd name="T4" fmla="*/ 19 w 19"/>
                  <a:gd name="T5" fmla="*/ 9 h 9"/>
                  <a:gd name="T6" fmla="*/ 19 w 19"/>
                  <a:gd name="T7" fmla="*/ 0 h 9"/>
                  <a:gd name="T8" fmla="*/ 0 w 19"/>
                  <a:gd name="T9" fmla="*/ 3 h 9"/>
                  <a:gd name="T10" fmla="*/ 0 w 19"/>
                  <a:gd name="T11" fmla="*/ 3 h 9"/>
                  <a:gd name="T12" fmla="*/ 0 w 19"/>
                  <a:gd name="T13" fmla="*/ 3 h 9"/>
                  <a:gd name="T14" fmla="*/ 3 w 19"/>
                  <a:gd name="T15" fmla="*/ 6 h 9"/>
                  <a:gd name="T16" fmla="*/ 10 w 19"/>
                  <a:gd name="T17" fmla="*/ 9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9"/>
                  <a:gd name="T29" fmla="*/ 19 w 19"/>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9">
                    <a:moveTo>
                      <a:pt x="10" y="9"/>
                    </a:moveTo>
                    <a:lnTo>
                      <a:pt x="10" y="9"/>
                    </a:lnTo>
                    <a:lnTo>
                      <a:pt x="19" y="9"/>
                    </a:lnTo>
                    <a:lnTo>
                      <a:pt x="19" y="0"/>
                    </a:lnTo>
                    <a:lnTo>
                      <a:pt x="0" y="3"/>
                    </a:lnTo>
                    <a:lnTo>
                      <a:pt x="3" y="6"/>
                    </a:lnTo>
                    <a:lnTo>
                      <a:pt x="10" y="9"/>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94" name="Freeform 243"/>
              <p:cNvSpPr>
                <a:spLocks/>
              </p:cNvSpPr>
              <p:nvPr/>
            </p:nvSpPr>
            <p:spPr bwMode="auto">
              <a:xfrm>
                <a:off x="875" y="2748"/>
                <a:ext cx="42" cy="16"/>
              </a:xfrm>
              <a:custGeom>
                <a:avLst/>
                <a:gdLst>
                  <a:gd name="T0" fmla="*/ 0 w 42"/>
                  <a:gd name="T1" fmla="*/ 16 h 16"/>
                  <a:gd name="T2" fmla="*/ 0 w 42"/>
                  <a:gd name="T3" fmla="*/ 16 h 16"/>
                  <a:gd name="T4" fmla="*/ 0 w 42"/>
                  <a:gd name="T5" fmla="*/ 16 h 16"/>
                  <a:gd name="T6" fmla="*/ 38 w 42"/>
                  <a:gd name="T7" fmla="*/ 10 h 16"/>
                  <a:gd name="T8" fmla="*/ 38 w 42"/>
                  <a:gd name="T9" fmla="*/ 10 h 16"/>
                  <a:gd name="T10" fmla="*/ 42 w 42"/>
                  <a:gd name="T11" fmla="*/ 7 h 16"/>
                  <a:gd name="T12" fmla="*/ 35 w 42"/>
                  <a:gd name="T13" fmla="*/ 3 h 16"/>
                  <a:gd name="T14" fmla="*/ 32 w 42"/>
                  <a:gd name="T15" fmla="*/ 3 h 16"/>
                  <a:gd name="T16" fmla="*/ 32 w 42"/>
                  <a:gd name="T17" fmla="*/ 3 h 16"/>
                  <a:gd name="T18" fmla="*/ 19 w 42"/>
                  <a:gd name="T19" fmla="*/ 0 h 16"/>
                  <a:gd name="T20" fmla="*/ 10 w 42"/>
                  <a:gd name="T21" fmla="*/ 0 h 16"/>
                  <a:gd name="T22" fmla="*/ 0 w 42"/>
                  <a:gd name="T23" fmla="*/ 0 h 16"/>
                  <a:gd name="T24" fmla="*/ 0 w 42"/>
                  <a:gd name="T25" fmla="*/ 16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
                  <a:gd name="T40" fmla="*/ 0 h 16"/>
                  <a:gd name="T41" fmla="*/ 42 w 42"/>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 h="16">
                    <a:moveTo>
                      <a:pt x="0" y="16"/>
                    </a:moveTo>
                    <a:lnTo>
                      <a:pt x="0" y="16"/>
                    </a:lnTo>
                    <a:lnTo>
                      <a:pt x="38" y="10"/>
                    </a:lnTo>
                    <a:lnTo>
                      <a:pt x="42" y="7"/>
                    </a:lnTo>
                    <a:lnTo>
                      <a:pt x="35" y="3"/>
                    </a:lnTo>
                    <a:lnTo>
                      <a:pt x="32" y="3"/>
                    </a:lnTo>
                    <a:lnTo>
                      <a:pt x="19" y="0"/>
                    </a:lnTo>
                    <a:lnTo>
                      <a:pt x="10" y="0"/>
                    </a:lnTo>
                    <a:lnTo>
                      <a:pt x="0" y="0"/>
                    </a:lnTo>
                    <a:lnTo>
                      <a:pt x="0" y="16"/>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95" name="Freeform 244"/>
              <p:cNvSpPr>
                <a:spLocks/>
              </p:cNvSpPr>
              <p:nvPr/>
            </p:nvSpPr>
            <p:spPr bwMode="auto">
              <a:xfrm>
                <a:off x="844" y="2748"/>
                <a:ext cx="31" cy="16"/>
              </a:xfrm>
              <a:custGeom>
                <a:avLst/>
                <a:gdLst>
                  <a:gd name="T0" fmla="*/ 9 w 31"/>
                  <a:gd name="T1" fmla="*/ 13 h 16"/>
                  <a:gd name="T2" fmla="*/ 9 w 31"/>
                  <a:gd name="T3" fmla="*/ 13 h 16"/>
                  <a:gd name="T4" fmla="*/ 22 w 31"/>
                  <a:gd name="T5" fmla="*/ 16 h 16"/>
                  <a:gd name="T6" fmla="*/ 31 w 31"/>
                  <a:gd name="T7" fmla="*/ 16 h 16"/>
                  <a:gd name="T8" fmla="*/ 31 w 31"/>
                  <a:gd name="T9" fmla="*/ 0 h 16"/>
                  <a:gd name="T10" fmla="*/ 3 w 31"/>
                  <a:gd name="T11" fmla="*/ 7 h 16"/>
                  <a:gd name="T12" fmla="*/ 3 w 31"/>
                  <a:gd name="T13" fmla="*/ 7 h 16"/>
                  <a:gd name="T14" fmla="*/ 0 w 31"/>
                  <a:gd name="T15" fmla="*/ 7 h 16"/>
                  <a:gd name="T16" fmla="*/ 6 w 31"/>
                  <a:gd name="T17" fmla="*/ 10 h 16"/>
                  <a:gd name="T18" fmla="*/ 9 w 31"/>
                  <a:gd name="T19" fmla="*/ 13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6"/>
                  <a:gd name="T32" fmla="*/ 31 w 31"/>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6">
                    <a:moveTo>
                      <a:pt x="9" y="13"/>
                    </a:moveTo>
                    <a:lnTo>
                      <a:pt x="9" y="13"/>
                    </a:lnTo>
                    <a:lnTo>
                      <a:pt x="22" y="16"/>
                    </a:lnTo>
                    <a:lnTo>
                      <a:pt x="31" y="16"/>
                    </a:lnTo>
                    <a:lnTo>
                      <a:pt x="31" y="0"/>
                    </a:lnTo>
                    <a:lnTo>
                      <a:pt x="3" y="7"/>
                    </a:lnTo>
                    <a:lnTo>
                      <a:pt x="0" y="7"/>
                    </a:lnTo>
                    <a:lnTo>
                      <a:pt x="6" y="10"/>
                    </a:lnTo>
                    <a:lnTo>
                      <a:pt x="9" y="13"/>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96" name="Freeform 245"/>
              <p:cNvSpPr>
                <a:spLocks/>
              </p:cNvSpPr>
              <p:nvPr/>
            </p:nvSpPr>
            <p:spPr bwMode="auto">
              <a:xfrm>
                <a:off x="818" y="2758"/>
                <a:ext cx="35" cy="16"/>
              </a:xfrm>
              <a:custGeom>
                <a:avLst/>
                <a:gdLst>
                  <a:gd name="T0" fmla="*/ 4 w 35"/>
                  <a:gd name="T1" fmla="*/ 16 h 16"/>
                  <a:gd name="T2" fmla="*/ 32 w 35"/>
                  <a:gd name="T3" fmla="*/ 9 h 16"/>
                  <a:gd name="T4" fmla="*/ 32 w 35"/>
                  <a:gd name="T5" fmla="*/ 9 h 16"/>
                  <a:gd name="T6" fmla="*/ 35 w 35"/>
                  <a:gd name="T7" fmla="*/ 6 h 16"/>
                  <a:gd name="T8" fmla="*/ 29 w 35"/>
                  <a:gd name="T9" fmla="*/ 3 h 16"/>
                  <a:gd name="T10" fmla="*/ 23 w 35"/>
                  <a:gd name="T11" fmla="*/ 3 h 16"/>
                  <a:gd name="T12" fmla="*/ 23 w 35"/>
                  <a:gd name="T13" fmla="*/ 3 h 16"/>
                  <a:gd name="T14" fmla="*/ 13 w 35"/>
                  <a:gd name="T15" fmla="*/ 0 h 16"/>
                  <a:gd name="T16" fmla="*/ 4 w 35"/>
                  <a:gd name="T17" fmla="*/ 0 h 16"/>
                  <a:gd name="T18" fmla="*/ 0 w 35"/>
                  <a:gd name="T19" fmla="*/ 0 h 16"/>
                  <a:gd name="T20" fmla="*/ 4 w 35"/>
                  <a:gd name="T21" fmla="*/ 16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
                  <a:gd name="T34" fmla="*/ 0 h 16"/>
                  <a:gd name="T35" fmla="*/ 35 w 35"/>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 h="16">
                    <a:moveTo>
                      <a:pt x="4" y="16"/>
                    </a:moveTo>
                    <a:lnTo>
                      <a:pt x="32" y="9"/>
                    </a:lnTo>
                    <a:lnTo>
                      <a:pt x="35" y="6"/>
                    </a:lnTo>
                    <a:lnTo>
                      <a:pt x="29" y="3"/>
                    </a:lnTo>
                    <a:lnTo>
                      <a:pt x="23" y="3"/>
                    </a:lnTo>
                    <a:lnTo>
                      <a:pt x="13" y="0"/>
                    </a:lnTo>
                    <a:lnTo>
                      <a:pt x="4" y="0"/>
                    </a:lnTo>
                    <a:lnTo>
                      <a:pt x="0" y="0"/>
                    </a:lnTo>
                    <a:lnTo>
                      <a:pt x="4" y="16"/>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97" name="Freeform 246"/>
              <p:cNvSpPr>
                <a:spLocks/>
              </p:cNvSpPr>
              <p:nvPr/>
            </p:nvSpPr>
            <p:spPr bwMode="auto">
              <a:xfrm>
                <a:off x="777" y="2758"/>
                <a:ext cx="45" cy="16"/>
              </a:xfrm>
              <a:custGeom>
                <a:avLst/>
                <a:gdLst>
                  <a:gd name="T0" fmla="*/ 10 w 45"/>
                  <a:gd name="T1" fmla="*/ 12 h 16"/>
                  <a:gd name="T2" fmla="*/ 10 w 45"/>
                  <a:gd name="T3" fmla="*/ 12 h 16"/>
                  <a:gd name="T4" fmla="*/ 22 w 45"/>
                  <a:gd name="T5" fmla="*/ 16 h 16"/>
                  <a:gd name="T6" fmla="*/ 32 w 45"/>
                  <a:gd name="T7" fmla="*/ 16 h 16"/>
                  <a:gd name="T8" fmla="*/ 45 w 45"/>
                  <a:gd name="T9" fmla="*/ 16 h 16"/>
                  <a:gd name="T10" fmla="*/ 41 w 45"/>
                  <a:gd name="T11" fmla="*/ 0 h 16"/>
                  <a:gd name="T12" fmla="*/ 4 w 45"/>
                  <a:gd name="T13" fmla="*/ 6 h 16"/>
                  <a:gd name="T14" fmla="*/ 4 w 45"/>
                  <a:gd name="T15" fmla="*/ 6 h 16"/>
                  <a:gd name="T16" fmla="*/ 0 w 45"/>
                  <a:gd name="T17" fmla="*/ 9 h 16"/>
                  <a:gd name="T18" fmla="*/ 7 w 45"/>
                  <a:gd name="T19" fmla="*/ 12 h 16"/>
                  <a:gd name="T20" fmla="*/ 10 w 45"/>
                  <a:gd name="T21" fmla="*/ 12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16"/>
                  <a:gd name="T35" fmla="*/ 45 w 45"/>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16">
                    <a:moveTo>
                      <a:pt x="10" y="12"/>
                    </a:moveTo>
                    <a:lnTo>
                      <a:pt x="10" y="12"/>
                    </a:lnTo>
                    <a:lnTo>
                      <a:pt x="22" y="16"/>
                    </a:lnTo>
                    <a:lnTo>
                      <a:pt x="32" y="16"/>
                    </a:lnTo>
                    <a:lnTo>
                      <a:pt x="45" y="16"/>
                    </a:lnTo>
                    <a:lnTo>
                      <a:pt x="41" y="0"/>
                    </a:lnTo>
                    <a:lnTo>
                      <a:pt x="4" y="6"/>
                    </a:lnTo>
                    <a:lnTo>
                      <a:pt x="0" y="9"/>
                    </a:lnTo>
                    <a:lnTo>
                      <a:pt x="7" y="12"/>
                    </a:lnTo>
                    <a:lnTo>
                      <a:pt x="10" y="12"/>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98" name="Freeform 247"/>
              <p:cNvSpPr>
                <a:spLocks/>
              </p:cNvSpPr>
              <p:nvPr/>
            </p:nvSpPr>
            <p:spPr bwMode="auto">
              <a:xfrm>
                <a:off x="765" y="2770"/>
                <a:ext cx="19" cy="10"/>
              </a:xfrm>
              <a:custGeom>
                <a:avLst/>
                <a:gdLst>
                  <a:gd name="T0" fmla="*/ 16 w 19"/>
                  <a:gd name="T1" fmla="*/ 10 h 10"/>
                  <a:gd name="T2" fmla="*/ 16 w 19"/>
                  <a:gd name="T3" fmla="*/ 10 h 10"/>
                  <a:gd name="T4" fmla="*/ 19 w 19"/>
                  <a:gd name="T5" fmla="*/ 7 h 10"/>
                  <a:gd name="T6" fmla="*/ 12 w 19"/>
                  <a:gd name="T7" fmla="*/ 4 h 10"/>
                  <a:gd name="T8" fmla="*/ 9 w 19"/>
                  <a:gd name="T9" fmla="*/ 0 h 10"/>
                  <a:gd name="T10" fmla="*/ 9 w 19"/>
                  <a:gd name="T11" fmla="*/ 0 h 10"/>
                  <a:gd name="T12" fmla="*/ 0 w 19"/>
                  <a:gd name="T13" fmla="*/ 0 h 10"/>
                  <a:gd name="T14" fmla="*/ 0 w 19"/>
                  <a:gd name="T15" fmla="*/ 10 h 10"/>
                  <a:gd name="T16" fmla="*/ 16 w 19"/>
                  <a:gd name="T17" fmla="*/ 1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0"/>
                  <a:gd name="T29" fmla="*/ 19 w 19"/>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0">
                    <a:moveTo>
                      <a:pt x="16" y="10"/>
                    </a:moveTo>
                    <a:lnTo>
                      <a:pt x="16" y="10"/>
                    </a:lnTo>
                    <a:lnTo>
                      <a:pt x="19" y="7"/>
                    </a:lnTo>
                    <a:lnTo>
                      <a:pt x="12" y="4"/>
                    </a:lnTo>
                    <a:lnTo>
                      <a:pt x="9" y="0"/>
                    </a:lnTo>
                    <a:lnTo>
                      <a:pt x="0" y="0"/>
                    </a:lnTo>
                    <a:lnTo>
                      <a:pt x="0" y="10"/>
                    </a:lnTo>
                    <a:lnTo>
                      <a:pt x="16" y="1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99" name="Freeform 248"/>
              <p:cNvSpPr>
                <a:spLocks/>
              </p:cNvSpPr>
              <p:nvPr/>
            </p:nvSpPr>
            <p:spPr bwMode="auto">
              <a:xfrm>
                <a:off x="711" y="2767"/>
                <a:ext cx="54" cy="19"/>
              </a:xfrm>
              <a:custGeom>
                <a:avLst/>
                <a:gdLst>
                  <a:gd name="T0" fmla="*/ 0 w 54"/>
                  <a:gd name="T1" fmla="*/ 13 h 19"/>
                  <a:gd name="T2" fmla="*/ 0 w 54"/>
                  <a:gd name="T3" fmla="*/ 13 h 19"/>
                  <a:gd name="T4" fmla="*/ 3 w 54"/>
                  <a:gd name="T5" fmla="*/ 13 h 19"/>
                  <a:gd name="T6" fmla="*/ 6 w 54"/>
                  <a:gd name="T7" fmla="*/ 16 h 19"/>
                  <a:gd name="T8" fmla="*/ 6 w 54"/>
                  <a:gd name="T9" fmla="*/ 16 h 19"/>
                  <a:gd name="T10" fmla="*/ 19 w 54"/>
                  <a:gd name="T11" fmla="*/ 19 h 19"/>
                  <a:gd name="T12" fmla="*/ 28 w 54"/>
                  <a:gd name="T13" fmla="*/ 19 h 19"/>
                  <a:gd name="T14" fmla="*/ 54 w 54"/>
                  <a:gd name="T15" fmla="*/ 13 h 19"/>
                  <a:gd name="T16" fmla="*/ 54 w 54"/>
                  <a:gd name="T17" fmla="*/ 3 h 19"/>
                  <a:gd name="T18" fmla="*/ 54 w 54"/>
                  <a:gd name="T19" fmla="*/ 3 h 19"/>
                  <a:gd name="T20" fmla="*/ 41 w 54"/>
                  <a:gd name="T21" fmla="*/ 0 h 19"/>
                  <a:gd name="T22" fmla="*/ 0 w 54"/>
                  <a:gd name="T23" fmla="*/ 10 h 19"/>
                  <a:gd name="T24" fmla="*/ 0 w 54"/>
                  <a:gd name="T25" fmla="*/ 10 h 19"/>
                  <a:gd name="T26" fmla="*/ 0 w 54"/>
                  <a:gd name="T27" fmla="*/ 10 h 19"/>
                  <a:gd name="T28" fmla="*/ 0 w 54"/>
                  <a:gd name="T29" fmla="*/ 13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4"/>
                  <a:gd name="T46" fmla="*/ 0 h 19"/>
                  <a:gd name="T47" fmla="*/ 54 w 54"/>
                  <a:gd name="T48" fmla="*/ 19 h 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4" h="19">
                    <a:moveTo>
                      <a:pt x="0" y="13"/>
                    </a:moveTo>
                    <a:lnTo>
                      <a:pt x="0" y="13"/>
                    </a:lnTo>
                    <a:lnTo>
                      <a:pt x="3" y="13"/>
                    </a:lnTo>
                    <a:lnTo>
                      <a:pt x="6" y="16"/>
                    </a:lnTo>
                    <a:lnTo>
                      <a:pt x="19" y="19"/>
                    </a:lnTo>
                    <a:lnTo>
                      <a:pt x="28" y="19"/>
                    </a:lnTo>
                    <a:lnTo>
                      <a:pt x="54" y="13"/>
                    </a:lnTo>
                    <a:lnTo>
                      <a:pt x="54" y="3"/>
                    </a:lnTo>
                    <a:lnTo>
                      <a:pt x="41" y="0"/>
                    </a:lnTo>
                    <a:lnTo>
                      <a:pt x="0" y="10"/>
                    </a:lnTo>
                    <a:lnTo>
                      <a:pt x="0" y="13"/>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00" name="Freeform 249"/>
              <p:cNvSpPr>
                <a:spLocks/>
              </p:cNvSpPr>
              <p:nvPr/>
            </p:nvSpPr>
            <p:spPr bwMode="auto">
              <a:xfrm>
                <a:off x="708" y="2777"/>
                <a:ext cx="3" cy="3"/>
              </a:xfrm>
              <a:custGeom>
                <a:avLst/>
                <a:gdLst>
                  <a:gd name="T0" fmla="*/ 3 w 3"/>
                  <a:gd name="T1" fmla="*/ 3 h 3"/>
                  <a:gd name="T2" fmla="*/ 3 w 3"/>
                  <a:gd name="T3" fmla="*/ 0 h 3"/>
                  <a:gd name="T4" fmla="*/ 3 w 3"/>
                  <a:gd name="T5" fmla="*/ 0 h 3"/>
                  <a:gd name="T6" fmla="*/ 0 w 3"/>
                  <a:gd name="T7" fmla="*/ 0 h 3"/>
                  <a:gd name="T8" fmla="*/ 3 w 3"/>
                  <a:gd name="T9" fmla="*/ 3 h 3"/>
                  <a:gd name="T10" fmla="*/ 3 w 3"/>
                  <a:gd name="T11" fmla="*/ 3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3" y="3"/>
                    </a:moveTo>
                    <a:lnTo>
                      <a:pt x="3" y="0"/>
                    </a:lnTo>
                    <a:lnTo>
                      <a:pt x="0" y="0"/>
                    </a:lnTo>
                    <a:lnTo>
                      <a:pt x="3" y="3"/>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01" name="Freeform 250"/>
              <p:cNvSpPr>
                <a:spLocks/>
              </p:cNvSpPr>
              <p:nvPr/>
            </p:nvSpPr>
            <p:spPr bwMode="auto">
              <a:xfrm>
                <a:off x="711" y="2786"/>
                <a:ext cx="3" cy="3"/>
              </a:xfrm>
              <a:custGeom>
                <a:avLst/>
                <a:gdLst>
                  <a:gd name="T0" fmla="*/ 0 w 3"/>
                  <a:gd name="T1" fmla="*/ 3 h 3"/>
                  <a:gd name="T2" fmla="*/ 0 w 3"/>
                  <a:gd name="T3" fmla="*/ 3 h 3"/>
                  <a:gd name="T4" fmla="*/ 0 w 3"/>
                  <a:gd name="T5" fmla="*/ 3 h 3"/>
                  <a:gd name="T6" fmla="*/ 3 w 3"/>
                  <a:gd name="T7" fmla="*/ 3 h 3"/>
                  <a:gd name="T8" fmla="*/ 0 w 3"/>
                  <a:gd name="T9" fmla="*/ 0 h 3"/>
                  <a:gd name="T10" fmla="*/ 0 w 3"/>
                  <a:gd name="T11" fmla="*/ 3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3"/>
                    </a:moveTo>
                    <a:lnTo>
                      <a:pt x="0" y="3"/>
                    </a:lnTo>
                    <a:lnTo>
                      <a:pt x="3" y="3"/>
                    </a:lnTo>
                    <a:lnTo>
                      <a:pt x="0" y="0"/>
                    </a:lnTo>
                    <a:lnTo>
                      <a:pt x="0" y="3"/>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02" name="Freeform 251"/>
              <p:cNvSpPr>
                <a:spLocks/>
              </p:cNvSpPr>
              <p:nvPr/>
            </p:nvSpPr>
            <p:spPr bwMode="auto">
              <a:xfrm>
                <a:off x="654" y="2780"/>
                <a:ext cx="57" cy="16"/>
              </a:xfrm>
              <a:custGeom>
                <a:avLst/>
                <a:gdLst>
                  <a:gd name="T0" fmla="*/ 13 w 57"/>
                  <a:gd name="T1" fmla="*/ 16 h 16"/>
                  <a:gd name="T2" fmla="*/ 57 w 57"/>
                  <a:gd name="T3" fmla="*/ 9 h 16"/>
                  <a:gd name="T4" fmla="*/ 57 w 57"/>
                  <a:gd name="T5" fmla="*/ 6 h 16"/>
                  <a:gd name="T6" fmla="*/ 57 w 57"/>
                  <a:gd name="T7" fmla="*/ 6 h 16"/>
                  <a:gd name="T8" fmla="*/ 54 w 57"/>
                  <a:gd name="T9" fmla="*/ 3 h 16"/>
                  <a:gd name="T10" fmla="*/ 51 w 57"/>
                  <a:gd name="T11" fmla="*/ 3 h 16"/>
                  <a:gd name="T12" fmla="*/ 51 w 57"/>
                  <a:gd name="T13" fmla="*/ 3 h 16"/>
                  <a:gd name="T14" fmla="*/ 38 w 57"/>
                  <a:gd name="T15" fmla="*/ 0 h 16"/>
                  <a:gd name="T16" fmla="*/ 28 w 57"/>
                  <a:gd name="T17" fmla="*/ 0 h 16"/>
                  <a:gd name="T18" fmla="*/ 0 w 57"/>
                  <a:gd name="T19" fmla="*/ 3 h 16"/>
                  <a:gd name="T20" fmla="*/ 0 w 57"/>
                  <a:gd name="T21" fmla="*/ 16 h 16"/>
                  <a:gd name="T22" fmla="*/ 0 w 57"/>
                  <a:gd name="T23" fmla="*/ 16 h 16"/>
                  <a:gd name="T24" fmla="*/ 13 w 57"/>
                  <a:gd name="T25" fmla="*/ 16 h 16"/>
                  <a:gd name="T26" fmla="*/ 13 w 57"/>
                  <a:gd name="T27" fmla="*/ 16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7"/>
                  <a:gd name="T43" fmla="*/ 0 h 16"/>
                  <a:gd name="T44" fmla="*/ 57 w 57"/>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7" h="16">
                    <a:moveTo>
                      <a:pt x="13" y="16"/>
                    </a:moveTo>
                    <a:lnTo>
                      <a:pt x="57" y="9"/>
                    </a:lnTo>
                    <a:lnTo>
                      <a:pt x="57" y="6"/>
                    </a:lnTo>
                    <a:lnTo>
                      <a:pt x="54" y="3"/>
                    </a:lnTo>
                    <a:lnTo>
                      <a:pt x="51" y="3"/>
                    </a:lnTo>
                    <a:lnTo>
                      <a:pt x="38" y="0"/>
                    </a:lnTo>
                    <a:lnTo>
                      <a:pt x="28" y="0"/>
                    </a:lnTo>
                    <a:lnTo>
                      <a:pt x="0" y="3"/>
                    </a:lnTo>
                    <a:lnTo>
                      <a:pt x="0" y="16"/>
                    </a:lnTo>
                    <a:lnTo>
                      <a:pt x="13" y="16"/>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03" name="Freeform 252"/>
              <p:cNvSpPr>
                <a:spLocks/>
              </p:cNvSpPr>
              <p:nvPr/>
            </p:nvSpPr>
            <p:spPr bwMode="auto">
              <a:xfrm>
                <a:off x="635" y="2783"/>
                <a:ext cx="19" cy="13"/>
              </a:xfrm>
              <a:custGeom>
                <a:avLst/>
                <a:gdLst>
                  <a:gd name="T0" fmla="*/ 9 w 19"/>
                  <a:gd name="T1" fmla="*/ 13 h 13"/>
                  <a:gd name="T2" fmla="*/ 9 w 19"/>
                  <a:gd name="T3" fmla="*/ 13 h 13"/>
                  <a:gd name="T4" fmla="*/ 19 w 19"/>
                  <a:gd name="T5" fmla="*/ 13 h 13"/>
                  <a:gd name="T6" fmla="*/ 19 w 19"/>
                  <a:gd name="T7" fmla="*/ 0 h 13"/>
                  <a:gd name="T8" fmla="*/ 3 w 19"/>
                  <a:gd name="T9" fmla="*/ 3 h 13"/>
                  <a:gd name="T10" fmla="*/ 3 w 19"/>
                  <a:gd name="T11" fmla="*/ 3 h 13"/>
                  <a:gd name="T12" fmla="*/ 0 w 19"/>
                  <a:gd name="T13" fmla="*/ 6 h 13"/>
                  <a:gd name="T14" fmla="*/ 6 w 19"/>
                  <a:gd name="T15" fmla="*/ 10 h 13"/>
                  <a:gd name="T16" fmla="*/ 9 w 19"/>
                  <a:gd name="T17" fmla="*/ 13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3"/>
                  <a:gd name="T29" fmla="*/ 19 w 19"/>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3">
                    <a:moveTo>
                      <a:pt x="9" y="13"/>
                    </a:moveTo>
                    <a:lnTo>
                      <a:pt x="9" y="13"/>
                    </a:lnTo>
                    <a:lnTo>
                      <a:pt x="19" y="13"/>
                    </a:lnTo>
                    <a:lnTo>
                      <a:pt x="19" y="0"/>
                    </a:lnTo>
                    <a:lnTo>
                      <a:pt x="3" y="3"/>
                    </a:lnTo>
                    <a:lnTo>
                      <a:pt x="0" y="6"/>
                    </a:lnTo>
                    <a:lnTo>
                      <a:pt x="6" y="10"/>
                    </a:lnTo>
                    <a:lnTo>
                      <a:pt x="9" y="13"/>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04" name="Freeform 253"/>
              <p:cNvSpPr>
                <a:spLocks/>
              </p:cNvSpPr>
              <p:nvPr/>
            </p:nvSpPr>
            <p:spPr bwMode="auto">
              <a:xfrm>
                <a:off x="600" y="2793"/>
                <a:ext cx="41" cy="15"/>
              </a:xfrm>
              <a:custGeom>
                <a:avLst/>
                <a:gdLst>
                  <a:gd name="T0" fmla="*/ 0 w 41"/>
                  <a:gd name="T1" fmla="*/ 15 h 15"/>
                  <a:gd name="T2" fmla="*/ 38 w 41"/>
                  <a:gd name="T3" fmla="*/ 9 h 15"/>
                  <a:gd name="T4" fmla="*/ 38 w 41"/>
                  <a:gd name="T5" fmla="*/ 9 h 15"/>
                  <a:gd name="T6" fmla="*/ 41 w 41"/>
                  <a:gd name="T7" fmla="*/ 6 h 15"/>
                  <a:gd name="T8" fmla="*/ 35 w 41"/>
                  <a:gd name="T9" fmla="*/ 3 h 15"/>
                  <a:gd name="T10" fmla="*/ 32 w 41"/>
                  <a:gd name="T11" fmla="*/ 3 h 15"/>
                  <a:gd name="T12" fmla="*/ 32 w 41"/>
                  <a:gd name="T13" fmla="*/ 3 h 15"/>
                  <a:gd name="T14" fmla="*/ 19 w 41"/>
                  <a:gd name="T15" fmla="*/ 0 h 15"/>
                  <a:gd name="T16" fmla="*/ 10 w 41"/>
                  <a:gd name="T17" fmla="*/ 0 h 15"/>
                  <a:gd name="T18" fmla="*/ 0 w 41"/>
                  <a:gd name="T19" fmla="*/ 0 h 15"/>
                  <a:gd name="T20" fmla="*/ 0 w 41"/>
                  <a:gd name="T21" fmla="*/ 15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
                  <a:gd name="T34" fmla="*/ 0 h 15"/>
                  <a:gd name="T35" fmla="*/ 41 w 41"/>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 h="15">
                    <a:moveTo>
                      <a:pt x="0" y="15"/>
                    </a:moveTo>
                    <a:lnTo>
                      <a:pt x="38" y="9"/>
                    </a:lnTo>
                    <a:lnTo>
                      <a:pt x="41" y="6"/>
                    </a:lnTo>
                    <a:lnTo>
                      <a:pt x="35" y="3"/>
                    </a:lnTo>
                    <a:lnTo>
                      <a:pt x="32" y="3"/>
                    </a:lnTo>
                    <a:lnTo>
                      <a:pt x="19" y="0"/>
                    </a:lnTo>
                    <a:lnTo>
                      <a:pt x="10" y="0"/>
                    </a:lnTo>
                    <a:lnTo>
                      <a:pt x="0" y="0"/>
                    </a:lnTo>
                    <a:lnTo>
                      <a:pt x="0" y="15"/>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05" name="Freeform 254"/>
              <p:cNvSpPr>
                <a:spLocks/>
              </p:cNvSpPr>
              <p:nvPr/>
            </p:nvSpPr>
            <p:spPr bwMode="auto">
              <a:xfrm>
                <a:off x="559" y="2793"/>
                <a:ext cx="41" cy="15"/>
              </a:xfrm>
              <a:custGeom>
                <a:avLst/>
                <a:gdLst>
                  <a:gd name="T0" fmla="*/ 6 w 41"/>
                  <a:gd name="T1" fmla="*/ 12 h 15"/>
                  <a:gd name="T2" fmla="*/ 13 w 41"/>
                  <a:gd name="T3" fmla="*/ 12 h 15"/>
                  <a:gd name="T4" fmla="*/ 13 w 41"/>
                  <a:gd name="T5" fmla="*/ 12 h 15"/>
                  <a:gd name="T6" fmla="*/ 22 w 41"/>
                  <a:gd name="T7" fmla="*/ 15 h 15"/>
                  <a:gd name="T8" fmla="*/ 35 w 41"/>
                  <a:gd name="T9" fmla="*/ 15 h 15"/>
                  <a:gd name="T10" fmla="*/ 41 w 41"/>
                  <a:gd name="T11" fmla="*/ 15 h 15"/>
                  <a:gd name="T12" fmla="*/ 41 w 41"/>
                  <a:gd name="T13" fmla="*/ 0 h 15"/>
                  <a:gd name="T14" fmla="*/ 3 w 41"/>
                  <a:gd name="T15" fmla="*/ 6 h 15"/>
                  <a:gd name="T16" fmla="*/ 3 w 41"/>
                  <a:gd name="T17" fmla="*/ 6 h 15"/>
                  <a:gd name="T18" fmla="*/ 0 w 41"/>
                  <a:gd name="T19" fmla="*/ 9 h 15"/>
                  <a:gd name="T20" fmla="*/ 6 w 41"/>
                  <a:gd name="T21" fmla="*/ 12 h 15"/>
                  <a:gd name="T22" fmla="*/ 6 w 41"/>
                  <a:gd name="T23" fmla="*/ 12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
                  <a:gd name="T37" fmla="*/ 0 h 15"/>
                  <a:gd name="T38" fmla="*/ 41 w 41"/>
                  <a:gd name="T39" fmla="*/ 15 h 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1" h="15">
                    <a:moveTo>
                      <a:pt x="6" y="12"/>
                    </a:moveTo>
                    <a:lnTo>
                      <a:pt x="13" y="12"/>
                    </a:lnTo>
                    <a:lnTo>
                      <a:pt x="22" y="15"/>
                    </a:lnTo>
                    <a:lnTo>
                      <a:pt x="35" y="15"/>
                    </a:lnTo>
                    <a:lnTo>
                      <a:pt x="41" y="15"/>
                    </a:lnTo>
                    <a:lnTo>
                      <a:pt x="41" y="0"/>
                    </a:lnTo>
                    <a:lnTo>
                      <a:pt x="3" y="6"/>
                    </a:lnTo>
                    <a:lnTo>
                      <a:pt x="0" y="9"/>
                    </a:lnTo>
                    <a:lnTo>
                      <a:pt x="6" y="12"/>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06" name="Freeform 255"/>
              <p:cNvSpPr>
                <a:spLocks/>
              </p:cNvSpPr>
              <p:nvPr/>
            </p:nvSpPr>
            <p:spPr bwMode="auto">
              <a:xfrm>
                <a:off x="1382" y="2713"/>
                <a:ext cx="6" cy="4"/>
              </a:xfrm>
              <a:custGeom>
                <a:avLst/>
                <a:gdLst>
                  <a:gd name="T0" fmla="*/ 6 w 6"/>
                  <a:gd name="T1" fmla="*/ 4 h 4"/>
                  <a:gd name="T2" fmla="*/ 6 w 6"/>
                  <a:gd name="T3" fmla="*/ 4 h 4"/>
                  <a:gd name="T4" fmla="*/ 6 w 6"/>
                  <a:gd name="T5" fmla="*/ 4 h 4"/>
                  <a:gd name="T6" fmla="*/ 0 w 6"/>
                  <a:gd name="T7" fmla="*/ 0 h 4"/>
                  <a:gd name="T8" fmla="*/ 0 w 6"/>
                  <a:gd name="T9" fmla="*/ 4 h 4"/>
                  <a:gd name="T10" fmla="*/ 6 w 6"/>
                  <a:gd name="T11" fmla="*/ 4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6" y="4"/>
                    </a:moveTo>
                    <a:lnTo>
                      <a:pt x="6" y="4"/>
                    </a:lnTo>
                    <a:lnTo>
                      <a:pt x="0" y="0"/>
                    </a:lnTo>
                    <a:lnTo>
                      <a:pt x="0" y="4"/>
                    </a:lnTo>
                    <a:lnTo>
                      <a:pt x="6" y="4"/>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07" name="Freeform 256"/>
              <p:cNvSpPr>
                <a:spLocks/>
              </p:cNvSpPr>
              <p:nvPr/>
            </p:nvSpPr>
            <p:spPr bwMode="auto">
              <a:xfrm>
                <a:off x="1360" y="2707"/>
                <a:ext cx="22" cy="16"/>
              </a:xfrm>
              <a:custGeom>
                <a:avLst/>
                <a:gdLst>
                  <a:gd name="T0" fmla="*/ 22 w 22"/>
                  <a:gd name="T1" fmla="*/ 10 h 16"/>
                  <a:gd name="T2" fmla="*/ 22 w 22"/>
                  <a:gd name="T3" fmla="*/ 6 h 16"/>
                  <a:gd name="T4" fmla="*/ 22 w 22"/>
                  <a:gd name="T5" fmla="*/ 6 h 16"/>
                  <a:gd name="T6" fmla="*/ 22 w 22"/>
                  <a:gd name="T7" fmla="*/ 6 h 16"/>
                  <a:gd name="T8" fmla="*/ 0 w 22"/>
                  <a:gd name="T9" fmla="*/ 0 h 16"/>
                  <a:gd name="T10" fmla="*/ 3 w 22"/>
                  <a:gd name="T11" fmla="*/ 16 h 16"/>
                  <a:gd name="T12" fmla="*/ 22 w 22"/>
                  <a:gd name="T13" fmla="*/ 10 h 16"/>
                  <a:gd name="T14" fmla="*/ 0 60000 65536"/>
                  <a:gd name="T15" fmla="*/ 0 60000 65536"/>
                  <a:gd name="T16" fmla="*/ 0 60000 65536"/>
                  <a:gd name="T17" fmla="*/ 0 60000 65536"/>
                  <a:gd name="T18" fmla="*/ 0 60000 65536"/>
                  <a:gd name="T19" fmla="*/ 0 60000 65536"/>
                  <a:gd name="T20" fmla="*/ 0 60000 65536"/>
                  <a:gd name="T21" fmla="*/ 0 w 22"/>
                  <a:gd name="T22" fmla="*/ 0 h 16"/>
                  <a:gd name="T23" fmla="*/ 22 w 22"/>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6">
                    <a:moveTo>
                      <a:pt x="22" y="10"/>
                    </a:moveTo>
                    <a:lnTo>
                      <a:pt x="22" y="6"/>
                    </a:lnTo>
                    <a:lnTo>
                      <a:pt x="0" y="0"/>
                    </a:lnTo>
                    <a:lnTo>
                      <a:pt x="3" y="16"/>
                    </a:lnTo>
                    <a:lnTo>
                      <a:pt x="22" y="1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08" name="Freeform 257"/>
              <p:cNvSpPr>
                <a:spLocks/>
              </p:cNvSpPr>
              <p:nvPr/>
            </p:nvSpPr>
            <p:spPr bwMode="auto">
              <a:xfrm>
                <a:off x="1337" y="2701"/>
                <a:ext cx="26" cy="25"/>
              </a:xfrm>
              <a:custGeom>
                <a:avLst/>
                <a:gdLst>
                  <a:gd name="T0" fmla="*/ 4 w 26"/>
                  <a:gd name="T1" fmla="*/ 25 h 25"/>
                  <a:gd name="T2" fmla="*/ 26 w 26"/>
                  <a:gd name="T3" fmla="*/ 22 h 25"/>
                  <a:gd name="T4" fmla="*/ 23 w 26"/>
                  <a:gd name="T5" fmla="*/ 6 h 25"/>
                  <a:gd name="T6" fmla="*/ 0 w 26"/>
                  <a:gd name="T7" fmla="*/ 0 h 25"/>
                  <a:gd name="T8" fmla="*/ 4 w 26"/>
                  <a:gd name="T9" fmla="*/ 25 h 25"/>
                  <a:gd name="T10" fmla="*/ 4 w 26"/>
                  <a:gd name="T11" fmla="*/ 25 h 25"/>
                  <a:gd name="T12" fmla="*/ 4 w 26"/>
                  <a:gd name="T13" fmla="*/ 25 h 25"/>
                  <a:gd name="T14" fmla="*/ 4 w 26"/>
                  <a:gd name="T15" fmla="*/ 25 h 25"/>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25"/>
                  <a:gd name="T26" fmla="*/ 26 w 26"/>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25">
                    <a:moveTo>
                      <a:pt x="4" y="25"/>
                    </a:moveTo>
                    <a:lnTo>
                      <a:pt x="26" y="22"/>
                    </a:lnTo>
                    <a:lnTo>
                      <a:pt x="23" y="6"/>
                    </a:lnTo>
                    <a:lnTo>
                      <a:pt x="0" y="0"/>
                    </a:lnTo>
                    <a:lnTo>
                      <a:pt x="4" y="25"/>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09" name="Freeform 258"/>
              <p:cNvSpPr>
                <a:spLocks/>
              </p:cNvSpPr>
              <p:nvPr/>
            </p:nvSpPr>
            <p:spPr bwMode="auto">
              <a:xfrm>
                <a:off x="1315" y="2694"/>
                <a:ext cx="26" cy="32"/>
              </a:xfrm>
              <a:custGeom>
                <a:avLst/>
                <a:gdLst>
                  <a:gd name="T0" fmla="*/ 3 w 26"/>
                  <a:gd name="T1" fmla="*/ 26 h 32"/>
                  <a:gd name="T2" fmla="*/ 10 w 26"/>
                  <a:gd name="T3" fmla="*/ 29 h 32"/>
                  <a:gd name="T4" fmla="*/ 10 w 26"/>
                  <a:gd name="T5" fmla="*/ 29 h 32"/>
                  <a:gd name="T6" fmla="*/ 26 w 26"/>
                  <a:gd name="T7" fmla="*/ 32 h 32"/>
                  <a:gd name="T8" fmla="*/ 22 w 26"/>
                  <a:gd name="T9" fmla="*/ 7 h 32"/>
                  <a:gd name="T10" fmla="*/ 19 w 26"/>
                  <a:gd name="T11" fmla="*/ 4 h 32"/>
                  <a:gd name="T12" fmla="*/ 19 w 26"/>
                  <a:gd name="T13" fmla="*/ 4 h 32"/>
                  <a:gd name="T14" fmla="*/ 0 w 26"/>
                  <a:gd name="T15" fmla="*/ 0 h 32"/>
                  <a:gd name="T16" fmla="*/ 3 w 26"/>
                  <a:gd name="T17" fmla="*/ 26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32"/>
                  <a:gd name="T29" fmla="*/ 26 w 26"/>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32">
                    <a:moveTo>
                      <a:pt x="3" y="26"/>
                    </a:moveTo>
                    <a:lnTo>
                      <a:pt x="10" y="29"/>
                    </a:lnTo>
                    <a:lnTo>
                      <a:pt x="26" y="32"/>
                    </a:lnTo>
                    <a:lnTo>
                      <a:pt x="22" y="7"/>
                    </a:lnTo>
                    <a:lnTo>
                      <a:pt x="19" y="4"/>
                    </a:lnTo>
                    <a:lnTo>
                      <a:pt x="0" y="0"/>
                    </a:lnTo>
                    <a:lnTo>
                      <a:pt x="3" y="26"/>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10" name="Freeform 259"/>
              <p:cNvSpPr>
                <a:spLocks/>
              </p:cNvSpPr>
              <p:nvPr/>
            </p:nvSpPr>
            <p:spPr bwMode="auto">
              <a:xfrm>
                <a:off x="1293" y="2694"/>
                <a:ext cx="25" cy="26"/>
              </a:xfrm>
              <a:custGeom>
                <a:avLst/>
                <a:gdLst>
                  <a:gd name="T0" fmla="*/ 22 w 25"/>
                  <a:gd name="T1" fmla="*/ 0 h 26"/>
                  <a:gd name="T2" fmla="*/ 22 w 25"/>
                  <a:gd name="T3" fmla="*/ 0 h 26"/>
                  <a:gd name="T4" fmla="*/ 22 w 25"/>
                  <a:gd name="T5" fmla="*/ 0 h 26"/>
                  <a:gd name="T6" fmla="*/ 0 w 25"/>
                  <a:gd name="T7" fmla="*/ 4 h 26"/>
                  <a:gd name="T8" fmla="*/ 0 w 25"/>
                  <a:gd name="T9" fmla="*/ 19 h 26"/>
                  <a:gd name="T10" fmla="*/ 25 w 25"/>
                  <a:gd name="T11" fmla="*/ 26 h 26"/>
                  <a:gd name="T12" fmla="*/ 22 w 25"/>
                  <a:gd name="T13" fmla="*/ 0 h 26"/>
                  <a:gd name="T14" fmla="*/ 0 60000 65536"/>
                  <a:gd name="T15" fmla="*/ 0 60000 65536"/>
                  <a:gd name="T16" fmla="*/ 0 60000 65536"/>
                  <a:gd name="T17" fmla="*/ 0 60000 65536"/>
                  <a:gd name="T18" fmla="*/ 0 60000 65536"/>
                  <a:gd name="T19" fmla="*/ 0 60000 65536"/>
                  <a:gd name="T20" fmla="*/ 0 60000 65536"/>
                  <a:gd name="T21" fmla="*/ 0 w 25"/>
                  <a:gd name="T22" fmla="*/ 0 h 26"/>
                  <a:gd name="T23" fmla="*/ 25 w 25"/>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6">
                    <a:moveTo>
                      <a:pt x="22" y="0"/>
                    </a:moveTo>
                    <a:lnTo>
                      <a:pt x="22" y="0"/>
                    </a:lnTo>
                    <a:lnTo>
                      <a:pt x="0" y="4"/>
                    </a:lnTo>
                    <a:lnTo>
                      <a:pt x="0" y="19"/>
                    </a:lnTo>
                    <a:lnTo>
                      <a:pt x="25" y="26"/>
                    </a:lnTo>
                    <a:lnTo>
                      <a:pt x="22"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11" name="Freeform 260"/>
              <p:cNvSpPr>
                <a:spLocks/>
              </p:cNvSpPr>
              <p:nvPr/>
            </p:nvSpPr>
            <p:spPr bwMode="auto">
              <a:xfrm>
                <a:off x="1271" y="2698"/>
                <a:ext cx="22" cy="15"/>
              </a:xfrm>
              <a:custGeom>
                <a:avLst/>
                <a:gdLst>
                  <a:gd name="T0" fmla="*/ 22 w 22"/>
                  <a:gd name="T1" fmla="*/ 0 h 15"/>
                  <a:gd name="T2" fmla="*/ 0 w 22"/>
                  <a:gd name="T3" fmla="*/ 6 h 15"/>
                  <a:gd name="T4" fmla="*/ 0 w 22"/>
                  <a:gd name="T5" fmla="*/ 9 h 15"/>
                  <a:gd name="T6" fmla="*/ 0 w 22"/>
                  <a:gd name="T7" fmla="*/ 9 h 15"/>
                  <a:gd name="T8" fmla="*/ 3 w 22"/>
                  <a:gd name="T9" fmla="*/ 9 h 15"/>
                  <a:gd name="T10" fmla="*/ 22 w 22"/>
                  <a:gd name="T11" fmla="*/ 15 h 15"/>
                  <a:gd name="T12" fmla="*/ 22 w 22"/>
                  <a:gd name="T13" fmla="*/ 0 h 15"/>
                  <a:gd name="T14" fmla="*/ 0 60000 65536"/>
                  <a:gd name="T15" fmla="*/ 0 60000 65536"/>
                  <a:gd name="T16" fmla="*/ 0 60000 65536"/>
                  <a:gd name="T17" fmla="*/ 0 60000 65536"/>
                  <a:gd name="T18" fmla="*/ 0 60000 65536"/>
                  <a:gd name="T19" fmla="*/ 0 60000 65536"/>
                  <a:gd name="T20" fmla="*/ 0 60000 65536"/>
                  <a:gd name="T21" fmla="*/ 0 w 22"/>
                  <a:gd name="T22" fmla="*/ 0 h 15"/>
                  <a:gd name="T23" fmla="*/ 22 w 22"/>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5">
                    <a:moveTo>
                      <a:pt x="22" y="0"/>
                    </a:moveTo>
                    <a:lnTo>
                      <a:pt x="0" y="6"/>
                    </a:lnTo>
                    <a:lnTo>
                      <a:pt x="0" y="9"/>
                    </a:lnTo>
                    <a:lnTo>
                      <a:pt x="3" y="9"/>
                    </a:lnTo>
                    <a:lnTo>
                      <a:pt x="22" y="15"/>
                    </a:lnTo>
                    <a:lnTo>
                      <a:pt x="22" y="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12" name="Freeform 261"/>
              <p:cNvSpPr>
                <a:spLocks/>
              </p:cNvSpPr>
              <p:nvPr/>
            </p:nvSpPr>
            <p:spPr bwMode="auto">
              <a:xfrm>
                <a:off x="1268" y="2704"/>
                <a:ext cx="3" cy="3"/>
              </a:xfrm>
              <a:custGeom>
                <a:avLst/>
                <a:gdLst>
                  <a:gd name="T0" fmla="*/ 3 w 3"/>
                  <a:gd name="T1" fmla="*/ 0 h 3"/>
                  <a:gd name="T2" fmla="*/ 3 w 3"/>
                  <a:gd name="T3" fmla="*/ 0 h 3"/>
                  <a:gd name="T4" fmla="*/ 3 w 3"/>
                  <a:gd name="T5" fmla="*/ 0 h 3"/>
                  <a:gd name="T6" fmla="*/ 0 w 3"/>
                  <a:gd name="T7" fmla="*/ 0 h 3"/>
                  <a:gd name="T8" fmla="*/ 3 w 3"/>
                  <a:gd name="T9" fmla="*/ 3 h 3"/>
                  <a:gd name="T10" fmla="*/ 3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3" y="0"/>
                    </a:moveTo>
                    <a:lnTo>
                      <a:pt x="3" y="0"/>
                    </a:lnTo>
                    <a:lnTo>
                      <a:pt x="0" y="0"/>
                    </a:lnTo>
                    <a:lnTo>
                      <a:pt x="3" y="3"/>
                    </a:lnTo>
                    <a:lnTo>
                      <a:pt x="3"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13" name="Freeform 262"/>
              <p:cNvSpPr>
                <a:spLocks/>
              </p:cNvSpPr>
              <p:nvPr/>
            </p:nvSpPr>
            <p:spPr bwMode="auto">
              <a:xfrm>
                <a:off x="1318" y="2723"/>
                <a:ext cx="7" cy="6"/>
              </a:xfrm>
              <a:custGeom>
                <a:avLst/>
                <a:gdLst>
                  <a:gd name="T0" fmla="*/ 0 w 7"/>
                  <a:gd name="T1" fmla="*/ 6 h 6"/>
                  <a:gd name="T2" fmla="*/ 4 w 7"/>
                  <a:gd name="T3" fmla="*/ 6 h 6"/>
                  <a:gd name="T4" fmla="*/ 4 w 7"/>
                  <a:gd name="T5" fmla="*/ 6 h 6"/>
                  <a:gd name="T6" fmla="*/ 7 w 7"/>
                  <a:gd name="T7" fmla="*/ 6 h 6"/>
                  <a:gd name="T8" fmla="*/ 7 w 7"/>
                  <a:gd name="T9" fmla="*/ 3 h 6"/>
                  <a:gd name="T10" fmla="*/ 0 w 7"/>
                  <a:gd name="T11" fmla="*/ 0 h 6"/>
                  <a:gd name="T12" fmla="*/ 0 w 7"/>
                  <a:gd name="T13" fmla="*/ 6 h 6"/>
                  <a:gd name="T14" fmla="*/ 0 60000 65536"/>
                  <a:gd name="T15" fmla="*/ 0 60000 65536"/>
                  <a:gd name="T16" fmla="*/ 0 60000 65536"/>
                  <a:gd name="T17" fmla="*/ 0 60000 65536"/>
                  <a:gd name="T18" fmla="*/ 0 60000 65536"/>
                  <a:gd name="T19" fmla="*/ 0 60000 65536"/>
                  <a:gd name="T20" fmla="*/ 0 60000 65536"/>
                  <a:gd name="T21" fmla="*/ 0 w 7"/>
                  <a:gd name="T22" fmla="*/ 0 h 6"/>
                  <a:gd name="T23" fmla="*/ 7 w 7"/>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6">
                    <a:moveTo>
                      <a:pt x="0" y="6"/>
                    </a:moveTo>
                    <a:lnTo>
                      <a:pt x="4" y="6"/>
                    </a:lnTo>
                    <a:lnTo>
                      <a:pt x="7" y="6"/>
                    </a:lnTo>
                    <a:lnTo>
                      <a:pt x="7" y="3"/>
                    </a:lnTo>
                    <a:lnTo>
                      <a:pt x="0" y="0"/>
                    </a:lnTo>
                    <a:lnTo>
                      <a:pt x="0" y="6"/>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14" name="Freeform 263"/>
              <p:cNvSpPr>
                <a:spLocks/>
              </p:cNvSpPr>
              <p:nvPr/>
            </p:nvSpPr>
            <p:spPr bwMode="auto">
              <a:xfrm>
                <a:off x="1293" y="2717"/>
                <a:ext cx="25" cy="15"/>
              </a:xfrm>
              <a:custGeom>
                <a:avLst/>
                <a:gdLst>
                  <a:gd name="T0" fmla="*/ 3 w 25"/>
                  <a:gd name="T1" fmla="*/ 15 h 15"/>
                  <a:gd name="T2" fmla="*/ 25 w 25"/>
                  <a:gd name="T3" fmla="*/ 12 h 15"/>
                  <a:gd name="T4" fmla="*/ 25 w 25"/>
                  <a:gd name="T5" fmla="*/ 6 h 15"/>
                  <a:gd name="T6" fmla="*/ 25 w 25"/>
                  <a:gd name="T7" fmla="*/ 6 h 15"/>
                  <a:gd name="T8" fmla="*/ 25 w 25"/>
                  <a:gd name="T9" fmla="*/ 6 h 15"/>
                  <a:gd name="T10" fmla="*/ 0 w 25"/>
                  <a:gd name="T11" fmla="*/ 0 h 15"/>
                  <a:gd name="T12" fmla="*/ 3 w 25"/>
                  <a:gd name="T13" fmla="*/ 15 h 15"/>
                  <a:gd name="T14" fmla="*/ 0 60000 65536"/>
                  <a:gd name="T15" fmla="*/ 0 60000 65536"/>
                  <a:gd name="T16" fmla="*/ 0 60000 65536"/>
                  <a:gd name="T17" fmla="*/ 0 60000 65536"/>
                  <a:gd name="T18" fmla="*/ 0 60000 65536"/>
                  <a:gd name="T19" fmla="*/ 0 60000 65536"/>
                  <a:gd name="T20" fmla="*/ 0 60000 65536"/>
                  <a:gd name="T21" fmla="*/ 0 w 25"/>
                  <a:gd name="T22" fmla="*/ 0 h 15"/>
                  <a:gd name="T23" fmla="*/ 25 w 25"/>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15">
                    <a:moveTo>
                      <a:pt x="3" y="15"/>
                    </a:moveTo>
                    <a:lnTo>
                      <a:pt x="25" y="12"/>
                    </a:lnTo>
                    <a:lnTo>
                      <a:pt x="25" y="6"/>
                    </a:lnTo>
                    <a:lnTo>
                      <a:pt x="0" y="0"/>
                    </a:lnTo>
                    <a:lnTo>
                      <a:pt x="3" y="15"/>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15" name="Freeform 264"/>
              <p:cNvSpPr>
                <a:spLocks/>
              </p:cNvSpPr>
              <p:nvPr/>
            </p:nvSpPr>
            <p:spPr bwMode="auto">
              <a:xfrm>
                <a:off x="1271" y="2710"/>
                <a:ext cx="25" cy="22"/>
              </a:xfrm>
              <a:custGeom>
                <a:avLst/>
                <a:gdLst>
                  <a:gd name="T0" fmla="*/ 3 w 25"/>
                  <a:gd name="T1" fmla="*/ 19 h 22"/>
                  <a:gd name="T2" fmla="*/ 3 w 25"/>
                  <a:gd name="T3" fmla="*/ 22 h 22"/>
                  <a:gd name="T4" fmla="*/ 3 w 25"/>
                  <a:gd name="T5" fmla="*/ 22 h 22"/>
                  <a:gd name="T6" fmla="*/ 22 w 25"/>
                  <a:gd name="T7" fmla="*/ 22 h 22"/>
                  <a:gd name="T8" fmla="*/ 25 w 25"/>
                  <a:gd name="T9" fmla="*/ 22 h 22"/>
                  <a:gd name="T10" fmla="*/ 22 w 25"/>
                  <a:gd name="T11" fmla="*/ 7 h 22"/>
                  <a:gd name="T12" fmla="*/ 0 w 25"/>
                  <a:gd name="T13" fmla="*/ 0 h 22"/>
                  <a:gd name="T14" fmla="*/ 3 w 25"/>
                  <a:gd name="T15" fmla="*/ 19 h 22"/>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2"/>
                  <a:gd name="T26" fmla="*/ 25 w 2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2">
                    <a:moveTo>
                      <a:pt x="3" y="19"/>
                    </a:moveTo>
                    <a:lnTo>
                      <a:pt x="3" y="22"/>
                    </a:lnTo>
                    <a:lnTo>
                      <a:pt x="22" y="22"/>
                    </a:lnTo>
                    <a:lnTo>
                      <a:pt x="25" y="22"/>
                    </a:lnTo>
                    <a:lnTo>
                      <a:pt x="22" y="7"/>
                    </a:lnTo>
                    <a:lnTo>
                      <a:pt x="0" y="0"/>
                    </a:lnTo>
                    <a:lnTo>
                      <a:pt x="3" y="19"/>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16" name="Freeform 265"/>
              <p:cNvSpPr>
                <a:spLocks/>
              </p:cNvSpPr>
              <p:nvPr/>
            </p:nvSpPr>
            <p:spPr bwMode="auto">
              <a:xfrm>
                <a:off x="1249" y="2707"/>
                <a:ext cx="25" cy="22"/>
              </a:xfrm>
              <a:custGeom>
                <a:avLst/>
                <a:gdLst>
                  <a:gd name="T0" fmla="*/ 3 w 25"/>
                  <a:gd name="T1" fmla="*/ 16 h 22"/>
                  <a:gd name="T2" fmla="*/ 25 w 25"/>
                  <a:gd name="T3" fmla="*/ 22 h 22"/>
                  <a:gd name="T4" fmla="*/ 22 w 25"/>
                  <a:gd name="T5" fmla="*/ 3 h 22"/>
                  <a:gd name="T6" fmla="*/ 19 w 25"/>
                  <a:gd name="T7" fmla="*/ 0 h 22"/>
                  <a:gd name="T8" fmla="*/ 19 w 25"/>
                  <a:gd name="T9" fmla="*/ 0 h 22"/>
                  <a:gd name="T10" fmla="*/ 0 w 25"/>
                  <a:gd name="T11" fmla="*/ 0 h 22"/>
                  <a:gd name="T12" fmla="*/ 0 w 25"/>
                  <a:gd name="T13" fmla="*/ 0 h 22"/>
                  <a:gd name="T14" fmla="*/ 3 w 25"/>
                  <a:gd name="T15" fmla="*/ 16 h 22"/>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2"/>
                  <a:gd name="T26" fmla="*/ 25 w 2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2">
                    <a:moveTo>
                      <a:pt x="3" y="16"/>
                    </a:moveTo>
                    <a:lnTo>
                      <a:pt x="25" y="22"/>
                    </a:lnTo>
                    <a:lnTo>
                      <a:pt x="22" y="3"/>
                    </a:lnTo>
                    <a:lnTo>
                      <a:pt x="19" y="0"/>
                    </a:lnTo>
                    <a:lnTo>
                      <a:pt x="0" y="0"/>
                    </a:lnTo>
                    <a:lnTo>
                      <a:pt x="3" y="16"/>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17" name="Freeform 266"/>
              <p:cNvSpPr>
                <a:spLocks/>
              </p:cNvSpPr>
              <p:nvPr/>
            </p:nvSpPr>
            <p:spPr bwMode="auto">
              <a:xfrm>
                <a:off x="1227" y="2707"/>
                <a:ext cx="25" cy="16"/>
              </a:xfrm>
              <a:custGeom>
                <a:avLst/>
                <a:gdLst>
                  <a:gd name="T0" fmla="*/ 0 w 25"/>
                  <a:gd name="T1" fmla="*/ 3 h 16"/>
                  <a:gd name="T2" fmla="*/ 0 w 25"/>
                  <a:gd name="T3" fmla="*/ 10 h 16"/>
                  <a:gd name="T4" fmla="*/ 25 w 25"/>
                  <a:gd name="T5" fmla="*/ 16 h 16"/>
                  <a:gd name="T6" fmla="*/ 22 w 25"/>
                  <a:gd name="T7" fmla="*/ 0 h 16"/>
                  <a:gd name="T8" fmla="*/ 0 w 25"/>
                  <a:gd name="T9" fmla="*/ 3 h 16"/>
                  <a:gd name="T10" fmla="*/ 0 60000 65536"/>
                  <a:gd name="T11" fmla="*/ 0 60000 65536"/>
                  <a:gd name="T12" fmla="*/ 0 60000 65536"/>
                  <a:gd name="T13" fmla="*/ 0 60000 65536"/>
                  <a:gd name="T14" fmla="*/ 0 60000 65536"/>
                  <a:gd name="T15" fmla="*/ 0 w 25"/>
                  <a:gd name="T16" fmla="*/ 0 h 16"/>
                  <a:gd name="T17" fmla="*/ 25 w 25"/>
                  <a:gd name="T18" fmla="*/ 16 h 16"/>
                </a:gdLst>
                <a:ahLst/>
                <a:cxnLst>
                  <a:cxn ang="T10">
                    <a:pos x="T0" y="T1"/>
                  </a:cxn>
                  <a:cxn ang="T11">
                    <a:pos x="T2" y="T3"/>
                  </a:cxn>
                  <a:cxn ang="T12">
                    <a:pos x="T4" y="T5"/>
                  </a:cxn>
                  <a:cxn ang="T13">
                    <a:pos x="T6" y="T7"/>
                  </a:cxn>
                  <a:cxn ang="T14">
                    <a:pos x="T8" y="T9"/>
                  </a:cxn>
                </a:cxnLst>
                <a:rect l="T15" t="T16" r="T17" b="T18"/>
                <a:pathLst>
                  <a:path w="25" h="16">
                    <a:moveTo>
                      <a:pt x="0" y="3"/>
                    </a:moveTo>
                    <a:lnTo>
                      <a:pt x="0" y="10"/>
                    </a:lnTo>
                    <a:lnTo>
                      <a:pt x="25" y="16"/>
                    </a:lnTo>
                    <a:lnTo>
                      <a:pt x="22" y="0"/>
                    </a:lnTo>
                    <a:lnTo>
                      <a:pt x="0" y="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18" name="Freeform 267"/>
              <p:cNvSpPr>
                <a:spLocks/>
              </p:cNvSpPr>
              <p:nvPr/>
            </p:nvSpPr>
            <p:spPr bwMode="auto">
              <a:xfrm>
                <a:off x="1220" y="2710"/>
                <a:ext cx="7" cy="7"/>
              </a:xfrm>
              <a:custGeom>
                <a:avLst/>
                <a:gdLst>
                  <a:gd name="T0" fmla="*/ 7 w 7"/>
                  <a:gd name="T1" fmla="*/ 0 h 7"/>
                  <a:gd name="T2" fmla="*/ 0 w 7"/>
                  <a:gd name="T3" fmla="*/ 0 h 7"/>
                  <a:gd name="T4" fmla="*/ 0 w 7"/>
                  <a:gd name="T5" fmla="*/ 0 h 7"/>
                  <a:gd name="T6" fmla="*/ 0 w 7"/>
                  <a:gd name="T7" fmla="*/ 3 h 7"/>
                  <a:gd name="T8" fmla="*/ 7 w 7"/>
                  <a:gd name="T9" fmla="*/ 7 h 7"/>
                  <a:gd name="T10" fmla="*/ 7 w 7"/>
                  <a:gd name="T11" fmla="*/ 7 h 7"/>
                  <a:gd name="T12" fmla="*/ 7 w 7"/>
                  <a:gd name="T13" fmla="*/ 0 h 7"/>
                  <a:gd name="T14" fmla="*/ 0 60000 65536"/>
                  <a:gd name="T15" fmla="*/ 0 60000 65536"/>
                  <a:gd name="T16" fmla="*/ 0 60000 65536"/>
                  <a:gd name="T17" fmla="*/ 0 60000 65536"/>
                  <a:gd name="T18" fmla="*/ 0 60000 65536"/>
                  <a:gd name="T19" fmla="*/ 0 60000 65536"/>
                  <a:gd name="T20" fmla="*/ 0 60000 65536"/>
                  <a:gd name="T21" fmla="*/ 0 w 7"/>
                  <a:gd name="T22" fmla="*/ 0 h 7"/>
                  <a:gd name="T23" fmla="*/ 7 w 7"/>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7">
                    <a:moveTo>
                      <a:pt x="7" y="0"/>
                    </a:moveTo>
                    <a:lnTo>
                      <a:pt x="0" y="0"/>
                    </a:lnTo>
                    <a:lnTo>
                      <a:pt x="0" y="3"/>
                    </a:lnTo>
                    <a:lnTo>
                      <a:pt x="7" y="7"/>
                    </a:lnTo>
                    <a:lnTo>
                      <a:pt x="7" y="0"/>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19" name="Freeform 268"/>
              <p:cNvSpPr>
                <a:spLocks/>
              </p:cNvSpPr>
              <p:nvPr/>
            </p:nvSpPr>
            <p:spPr bwMode="auto">
              <a:xfrm>
                <a:off x="1252" y="2726"/>
                <a:ext cx="22" cy="16"/>
              </a:xfrm>
              <a:custGeom>
                <a:avLst/>
                <a:gdLst>
                  <a:gd name="T0" fmla="*/ 0 w 22"/>
                  <a:gd name="T1" fmla="*/ 16 h 16"/>
                  <a:gd name="T2" fmla="*/ 19 w 22"/>
                  <a:gd name="T3" fmla="*/ 13 h 16"/>
                  <a:gd name="T4" fmla="*/ 19 w 22"/>
                  <a:gd name="T5" fmla="*/ 13 h 16"/>
                  <a:gd name="T6" fmla="*/ 22 w 22"/>
                  <a:gd name="T7" fmla="*/ 10 h 16"/>
                  <a:gd name="T8" fmla="*/ 22 w 22"/>
                  <a:gd name="T9" fmla="*/ 10 h 16"/>
                  <a:gd name="T10" fmla="*/ 16 w 22"/>
                  <a:gd name="T11" fmla="*/ 6 h 16"/>
                  <a:gd name="T12" fmla="*/ 0 w 22"/>
                  <a:gd name="T13" fmla="*/ 0 h 16"/>
                  <a:gd name="T14" fmla="*/ 0 w 22"/>
                  <a:gd name="T15" fmla="*/ 16 h 16"/>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6"/>
                  <a:gd name="T26" fmla="*/ 22 w 22"/>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6">
                    <a:moveTo>
                      <a:pt x="0" y="16"/>
                    </a:moveTo>
                    <a:lnTo>
                      <a:pt x="19" y="13"/>
                    </a:lnTo>
                    <a:lnTo>
                      <a:pt x="22" y="10"/>
                    </a:lnTo>
                    <a:lnTo>
                      <a:pt x="16" y="6"/>
                    </a:lnTo>
                    <a:lnTo>
                      <a:pt x="0" y="0"/>
                    </a:lnTo>
                    <a:lnTo>
                      <a:pt x="0" y="16"/>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20" name="Freeform 269"/>
              <p:cNvSpPr>
                <a:spLocks/>
              </p:cNvSpPr>
              <p:nvPr/>
            </p:nvSpPr>
            <p:spPr bwMode="auto">
              <a:xfrm>
                <a:off x="1230" y="2720"/>
                <a:ext cx="22" cy="22"/>
              </a:xfrm>
              <a:custGeom>
                <a:avLst/>
                <a:gdLst>
                  <a:gd name="T0" fmla="*/ 0 w 22"/>
                  <a:gd name="T1" fmla="*/ 22 h 22"/>
                  <a:gd name="T2" fmla="*/ 0 w 22"/>
                  <a:gd name="T3" fmla="*/ 22 h 22"/>
                  <a:gd name="T4" fmla="*/ 12 w 22"/>
                  <a:gd name="T5" fmla="*/ 22 h 22"/>
                  <a:gd name="T6" fmla="*/ 22 w 22"/>
                  <a:gd name="T7" fmla="*/ 22 h 22"/>
                  <a:gd name="T8" fmla="*/ 22 w 22"/>
                  <a:gd name="T9" fmla="*/ 6 h 22"/>
                  <a:gd name="T10" fmla="*/ 0 w 22"/>
                  <a:gd name="T11" fmla="*/ 0 h 22"/>
                  <a:gd name="T12" fmla="*/ 0 w 22"/>
                  <a:gd name="T13" fmla="*/ 22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22"/>
                    </a:moveTo>
                    <a:lnTo>
                      <a:pt x="0" y="22"/>
                    </a:lnTo>
                    <a:lnTo>
                      <a:pt x="12" y="22"/>
                    </a:lnTo>
                    <a:lnTo>
                      <a:pt x="22" y="22"/>
                    </a:lnTo>
                    <a:lnTo>
                      <a:pt x="22" y="6"/>
                    </a:lnTo>
                    <a:lnTo>
                      <a:pt x="0" y="0"/>
                    </a:lnTo>
                    <a:lnTo>
                      <a:pt x="0" y="22"/>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21" name="Freeform 270"/>
              <p:cNvSpPr>
                <a:spLocks/>
              </p:cNvSpPr>
              <p:nvPr/>
            </p:nvSpPr>
            <p:spPr bwMode="auto">
              <a:xfrm>
                <a:off x="1204" y="2713"/>
                <a:ext cx="26" cy="29"/>
              </a:xfrm>
              <a:custGeom>
                <a:avLst/>
                <a:gdLst>
                  <a:gd name="T0" fmla="*/ 4 w 26"/>
                  <a:gd name="T1" fmla="*/ 23 h 29"/>
                  <a:gd name="T2" fmla="*/ 19 w 26"/>
                  <a:gd name="T3" fmla="*/ 26 h 29"/>
                  <a:gd name="T4" fmla="*/ 19 w 26"/>
                  <a:gd name="T5" fmla="*/ 26 h 29"/>
                  <a:gd name="T6" fmla="*/ 26 w 26"/>
                  <a:gd name="T7" fmla="*/ 29 h 29"/>
                  <a:gd name="T8" fmla="*/ 26 w 26"/>
                  <a:gd name="T9" fmla="*/ 7 h 29"/>
                  <a:gd name="T10" fmla="*/ 13 w 26"/>
                  <a:gd name="T11" fmla="*/ 4 h 29"/>
                  <a:gd name="T12" fmla="*/ 13 w 26"/>
                  <a:gd name="T13" fmla="*/ 4 h 29"/>
                  <a:gd name="T14" fmla="*/ 0 w 26"/>
                  <a:gd name="T15" fmla="*/ 0 h 29"/>
                  <a:gd name="T16" fmla="*/ 4 w 26"/>
                  <a:gd name="T17" fmla="*/ 23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9"/>
                  <a:gd name="T29" fmla="*/ 26 w 26"/>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9">
                    <a:moveTo>
                      <a:pt x="4" y="23"/>
                    </a:moveTo>
                    <a:lnTo>
                      <a:pt x="19" y="26"/>
                    </a:lnTo>
                    <a:lnTo>
                      <a:pt x="26" y="29"/>
                    </a:lnTo>
                    <a:lnTo>
                      <a:pt x="26" y="7"/>
                    </a:lnTo>
                    <a:lnTo>
                      <a:pt x="13" y="4"/>
                    </a:lnTo>
                    <a:lnTo>
                      <a:pt x="0" y="0"/>
                    </a:lnTo>
                    <a:lnTo>
                      <a:pt x="4" y="23"/>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22" name="Freeform 271"/>
              <p:cNvSpPr>
                <a:spLocks/>
              </p:cNvSpPr>
              <p:nvPr/>
            </p:nvSpPr>
            <p:spPr bwMode="auto">
              <a:xfrm>
                <a:off x="1186" y="2713"/>
                <a:ext cx="22" cy="23"/>
              </a:xfrm>
              <a:custGeom>
                <a:avLst/>
                <a:gdLst>
                  <a:gd name="T0" fmla="*/ 0 w 22"/>
                  <a:gd name="T1" fmla="*/ 16 h 23"/>
                  <a:gd name="T2" fmla="*/ 22 w 22"/>
                  <a:gd name="T3" fmla="*/ 23 h 23"/>
                  <a:gd name="T4" fmla="*/ 18 w 22"/>
                  <a:gd name="T5" fmla="*/ 0 h 23"/>
                  <a:gd name="T6" fmla="*/ 18 w 22"/>
                  <a:gd name="T7" fmla="*/ 0 h 23"/>
                  <a:gd name="T8" fmla="*/ 12 w 22"/>
                  <a:gd name="T9" fmla="*/ 0 h 23"/>
                  <a:gd name="T10" fmla="*/ 0 w 22"/>
                  <a:gd name="T11" fmla="*/ 4 h 23"/>
                  <a:gd name="T12" fmla="*/ 0 w 22"/>
                  <a:gd name="T13" fmla="*/ 16 h 23"/>
                  <a:gd name="T14" fmla="*/ 0 60000 65536"/>
                  <a:gd name="T15" fmla="*/ 0 60000 65536"/>
                  <a:gd name="T16" fmla="*/ 0 60000 65536"/>
                  <a:gd name="T17" fmla="*/ 0 60000 65536"/>
                  <a:gd name="T18" fmla="*/ 0 60000 65536"/>
                  <a:gd name="T19" fmla="*/ 0 60000 65536"/>
                  <a:gd name="T20" fmla="*/ 0 60000 65536"/>
                  <a:gd name="T21" fmla="*/ 0 w 22"/>
                  <a:gd name="T22" fmla="*/ 0 h 23"/>
                  <a:gd name="T23" fmla="*/ 22 w 22"/>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3">
                    <a:moveTo>
                      <a:pt x="0" y="16"/>
                    </a:moveTo>
                    <a:lnTo>
                      <a:pt x="22" y="23"/>
                    </a:lnTo>
                    <a:lnTo>
                      <a:pt x="18" y="0"/>
                    </a:lnTo>
                    <a:lnTo>
                      <a:pt x="12" y="0"/>
                    </a:lnTo>
                    <a:lnTo>
                      <a:pt x="0" y="4"/>
                    </a:lnTo>
                    <a:lnTo>
                      <a:pt x="0" y="16"/>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23" name="Freeform 272"/>
              <p:cNvSpPr>
                <a:spLocks/>
              </p:cNvSpPr>
              <p:nvPr/>
            </p:nvSpPr>
            <p:spPr bwMode="auto">
              <a:xfrm>
                <a:off x="1167" y="2717"/>
                <a:ext cx="19" cy="12"/>
              </a:xfrm>
              <a:custGeom>
                <a:avLst/>
                <a:gdLst>
                  <a:gd name="T0" fmla="*/ 19 w 19"/>
                  <a:gd name="T1" fmla="*/ 12 h 12"/>
                  <a:gd name="T2" fmla="*/ 19 w 19"/>
                  <a:gd name="T3" fmla="*/ 0 h 12"/>
                  <a:gd name="T4" fmla="*/ 3 w 19"/>
                  <a:gd name="T5" fmla="*/ 3 h 12"/>
                  <a:gd name="T6" fmla="*/ 3 w 19"/>
                  <a:gd name="T7" fmla="*/ 3 h 12"/>
                  <a:gd name="T8" fmla="*/ 0 w 19"/>
                  <a:gd name="T9" fmla="*/ 3 h 12"/>
                  <a:gd name="T10" fmla="*/ 0 w 19"/>
                  <a:gd name="T11" fmla="*/ 6 h 12"/>
                  <a:gd name="T12" fmla="*/ 6 w 19"/>
                  <a:gd name="T13" fmla="*/ 6 h 12"/>
                  <a:gd name="T14" fmla="*/ 19 w 19"/>
                  <a:gd name="T15" fmla="*/ 12 h 12"/>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2"/>
                  <a:gd name="T26" fmla="*/ 19 w 19"/>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2">
                    <a:moveTo>
                      <a:pt x="19" y="12"/>
                    </a:moveTo>
                    <a:lnTo>
                      <a:pt x="19" y="0"/>
                    </a:lnTo>
                    <a:lnTo>
                      <a:pt x="3" y="3"/>
                    </a:lnTo>
                    <a:lnTo>
                      <a:pt x="0" y="3"/>
                    </a:lnTo>
                    <a:lnTo>
                      <a:pt x="0" y="6"/>
                    </a:lnTo>
                    <a:lnTo>
                      <a:pt x="6" y="6"/>
                    </a:lnTo>
                    <a:lnTo>
                      <a:pt x="19" y="12"/>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24" name="Freeform 273"/>
              <p:cNvSpPr>
                <a:spLocks/>
              </p:cNvSpPr>
              <p:nvPr/>
            </p:nvSpPr>
            <p:spPr bwMode="auto">
              <a:xfrm>
                <a:off x="1208" y="2739"/>
                <a:ext cx="12" cy="9"/>
              </a:xfrm>
              <a:custGeom>
                <a:avLst/>
                <a:gdLst>
                  <a:gd name="T0" fmla="*/ 0 w 12"/>
                  <a:gd name="T1" fmla="*/ 9 h 9"/>
                  <a:gd name="T2" fmla="*/ 9 w 12"/>
                  <a:gd name="T3" fmla="*/ 6 h 9"/>
                  <a:gd name="T4" fmla="*/ 9 w 12"/>
                  <a:gd name="T5" fmla="*/ 6 h 9"/>
                  <a:gd name="T6" fmla="*/ 12 w 12"/>
                  <a:gd name="T7" fmla="*/ 6 h 9"/>
                  <a:gd name="T8" fmla="*/ 12 w 12"/>
                  <a:gd name="T9" fmla="*/ 6 h 9"/>
                  <a:gd name="T10" fmla="*/ 6 w 12"/>
                  <a:gd name="T11" fmla="*/ 3 h 9"/>
                  <a:gd name="T12" fmla="*/ 0 w 12"/>
                  <a:gd name="T13" fmla="*/ 0 h 9"/>
                  <a:gd name="T14" fmla="*/ 0 w 12"/>
                  <a:gd name="T15" fmla="*/ 9 h 9"/>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9"/>
                  <a:gd name="T26" fmla="*/ 12 w 12"/>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9">
                    <a:moveTo>
                      <a:pt x="0" y="9"/>
                    </a:moveTo>
                    <a:lnTo>
                      <a:pt x="9" y="6"/>
                    </a:lnTo>
                    <a:lnTo>
                      <a:pt x="12" y="6"/>
                    </a:lnTo>
                    <a:lnTo>
                      <a:pt x="6" y="3"/>
                    </a:lnTo>
                    <a:lnTo>
                      <a:pt x="0" y="0"/>
                    </a:lnTo>
                    <a:lnTo>
                      <a:pt x="0" y="9"/>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25" name="Freeform 274"/>
              <p:cNvSpPr>
                <a:spLocks/>
              </p:cNvSpPr>
              <p:nvPr/>
            </p:nvSpPr>
            <p:spPr bwMode="auto">
              <a:xfrm>
                <a:off x="1186" y="2732"/>
                <a:ext cx="22" cy="19"/>
              </a:xfrm>
              <a:custGeom>
                <a:avLst/>
                <a:gdLst>
                  <a:gd name="T0" fmla="*/ 0 w 22"/>
                  <a:gd name="T1" fmla="*/ 19 h 19"/>
                  <a:gd name="T2" fmla="*/ 0 w 22"/>
                  <a:gd name="T3" fmla="*/ 19 h 19"/>
                  <a:gd name="T4" fmla="*/ 3 w 22"/>
                  <a:gd name="T5" fmla="*/ 19 h 19"/>
                  <a:gd name="T6" fmla="*/ 22 w 22"/>
                  <a:gd name="T7" fmla="*/ 16 h 19"/>
                  <a:gd name="T8" fmla="*/ 22 w 22"/>
                  <a:gd name="T9" fmla="*/ 7 h 19"/>
                  <a:gd name="T10" fmla="*/ 0 w 22"/>
                  <a:gd name="T11" fmla="*/ 0 h 19"/>
                  <a:gd name="T12" fmla="*/ 0 w 22"/>
                  <a:gd name="T13" fmla="*/ 19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0" y="19"/>
                    </a:moveTo>
                    <a:lnTo>
                      <a:pt x="0" y="19"/>
                    </a:lnTo>
                    <a:lnTo>
                      <a:pt x="3" y="19"/>
                    </a:lnTo>
                    <a:lnTo>
                      <a:pt x="22" y="16"/>
                    </a:lnTo>
                    <a:lnTo>
                      <a:pt x="22" y="7"/>
                    </a:lnTo>
                    <a:lnTo>
                      <a:pt x="0" y="0"/>
                    </a:lnTo>
                    <a:lnTo>
                      <a:pt x="0" y="19"/>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26" name="Freeform 275"/>
              <p:cNvSpPr>
                <a:spLocks/>
              </p:cNvSpPr>
              <p:nvPr/>
            </p:nvSpPr>
            <p:spPr bwMode="auto">
              <a:xfrm>
                <a:off x="1163" y="2726"/>
                <a:ext cx="23" cy="25"/>
              </a:xfrm>
              <a:custGeom>
                <a:avLst/>
                <a:gdLst>
                  <a:gd name="T0" fmla="*/ 0 w 23"/>
                  <a:gd name="T1" fmla="*/ 22 h 25"/>
                  <a:gd name="T2" fmla="*/ 4 w 23"/>
                  <a:gd name="T3" fmla="*/ 22 h 25"/>
                  <a:gd name="T4" fmla="*/ 4 w 23"/>
                  <a:gd name="T5" fmla="*/ 22 h 25"/>
                  <a:gd name="T6" fmla="*/ 23 w 23"/>
                  <a:gd name="T7" fmla="*/ 25 h 25"/>
                  <a:gd name="T8" fmla="*/ 23 w 23"/>
                  <a:gd name="T9" fmla="*/ 6 h 25"/>
                  <a:gd name="T10" fmla="*/ 0 w 23"/>
                  <a:gd name="T11" fmla="*/ 0 h 25"/>
                  <a:gd name="T12" fmla="*/ 0 w 23"/>
                  <a:gd name="T13" fmla="*/ 0 h 25"/>
                  <a:gd name="T14" fmla="*/ 0 w 23"/>
                  <a:gd name="T15" fmla="*/ 0 h 25"/>
                  <a:gd name="T16" fmla="*/ 0 w 23"/>
                  <a:gd name="T17" fmla="*/ 22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25"/>
                  <a:gd name="T29" fmla="*/ 23 w 23"/>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25">
                    <a:moveTo>
                      <a:pt x="0" y="22"/>
                    </a:moveTo>
                    <a:lnTo>
                      <a:pt x="4" y="22"/>
                    </a:lnTo>
                    <a:lnTo>
                      <a:pt x="23" y="25"/>
                    </a:lnTo>
                    <a:lnTo>
                      <a:pt x="23" y="6"/>
                    </a:lnTo>
                    <a:lnTo>
                      <a:pt x="0" y="0"/>
                    </a:lnTo>
                    <a:lnTo>
                      <a:pt x="0" y="22"/>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27" name="Freeform 276"/>
              <p:cNvSpPr>
                <a:spLocks/>
              </p:cNvSpPr>
              <p:nvPr/>
            </p:nvSpPr>
            <p:spPr bwMode="auto">
              <a:xfrm>
                <a:off x="1141" y="2723"/>
                <a:ext cx="22" cy="25"/>
              </a:xfrm>
              <a:custGeom>
                <a:avLst/>
                <a:gdLst>
                  <a:gd name="T0" fmla="*/ 0 w 22"/>
                  <a:gd name="T1" fmla="*/ 19 h 25"/>
                  <a:gd name="T2" fmla="*/ 22 w 22"/>
                  <a:gd name="T3" fmla="*/ 25 h 25"/>
                  <a:gd name="T4" fmla="*/ 22 w 22"/>
                  <a:gd name="T5" fmla="*/ 3 h 25"/>
                  <a:gd name="T6" fmla="*/ 22 w 22"/>
                  <a:gd name="T7" fmla="*/ 3 h 25"/>
                  <a:gd name="T8" fmla="*/ 3 w 22"/>
                  <a:gd name="T9" fmla="*/ 0 h 25"/>
                  <a:gd name="T10" fmla="*/ 0 w 22"/>
                  <a:gd name="T11" fmla="*/ 0 h 25"/>
                  <a:gd name="T12" fmla="*/ 0 w 22"/>
                  <a:gd name="T13" fmla="*/ 19 h 25"/>
                  <a:gd name="T14" fmla="*/ 0 60000 65536"/>
                  <a:gd name="T15" fmla="*/ 0 60000 65536"/>
                  <a:gd name="T16" fmla="*/ 0 60000 65536"/>
                  <a:gd name="T17" fmla="*/ 0 60000 65536"/>
                  <a:gd name="T18" fmla="*/ 0 60000 65536"/>
                  <a:gd name="T19" fmla="*/ 0 60000 65536"/>
                  <a:gd name="T20" fmla="*/ 0 60000 65536"/>
                  <a:gd name="T21" fmla="*/ 0 w 22"/>
                  <a:gd name="T22" fmla="*/ 0 h 25"/>
                  <a:gd name="T23" fmla="*/ 22 w 2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5">
                    <a:moveTo>
                      <a:pt x="0" y="19"/>
                    </a:moveTo>
                    <a:lnTo>
                      <a:pt x="22" y="25"/>
                    </a:lnTo>
                    <a:lnTo>
                      <a:pt x="22" y="3"/>
                    </a:lnTo>
                    <a:lnTo>
                      <a:pt x="3" y="0"/>
                    </a:lnTo>
                    <a:lnTo>
                      <a:pt x="0" y="0"/>
                    </a:lnTo>
                    <a:lnTo>
                      <a:pt x="0" y="19"/>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28" name="Freeform 277"/>
              <p:cNvSpPr>
                <a:spLocks/>
              </p:cNvSpPr>
              <p:nvPr/>
            </p:nvSpPr>
            <p:spPr bwMode="auto">
              <a:xfrm>
                <a:off x="1119" y="2723"/>
                <a:ext cx="22" cy="19"/>
              </a:xfrm>
              <a:custGeom>
                <a:avLst/>
                <a:gdLst>
                  <a:gd name="T0" fmla="*/ 0 w 22"/>
                  <a:gd name="T1" fmla="*/ 6 h 19"/>
                  <a:gd name="T2" fmla="*/ 0 w 22"/>
                  <a:gd name="T3" fmla="*/ 9 h 19"/>
                  <a:gd name="T4" fmla="*/ 0 w 22"/>
                  <a:gd name="T5" fmla="*/ 9 h 19"/>
                  <a:gd name="T6" fmla="*/ 0 w 22"/>
                  <a:gd name="T7" fmla="*/ 9 h 19"/>
                  <a:gd name="T8" fmla="*/ 22 w 22"/>
                  <a:gd name="T9" fmla="*/ 19 h 19"/>
                  <a:gd name="T10" fmla="*/ 22 w 22"/>
                  <a:gd name="T11" fmla="*/ 0 h 19"/>
                  <a:gd name="T12" fmla="*/ 0 w 22"/>
                  <a:gd name="T13" fmla="*/ 6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0" y="6"/>
                    </a:moveTo>
                    <a:lnTo>
                      <a:pt x="0" y="9"/>
                    </a:lnTo>
                    <a:lnTo>
                      <a:pt x="22" y="19"/>
                    </a:lnTo>
                    <a:lnTo>
                      <a:pt x="22" y="0"/>
                    </a:lnTo>
                    <a:lnTo>
                      <a:pt x="0" y="6"/>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29" name="Freeform 278"/>
              <p:cNvSpPr>
                <a:spLocks/>
              </p:cNvSpPr>
              <p:nvPr/>
            </p:nvSpPr>
            <p:spPr bwMode="auto">
              <a:xfrm>
                <a:off x="1113" y="2729"/>
                <a:ext cx="6" cy="3"/>
              </a:xfrm>
              <a:custGeom>
                <a:avLst/>
                <a:gdLst>
                  <a:gd name="T0" fmla="*/ 6 w 6"/>
                  <a:gd name="T1" fmla="*/ 0 h 3"/>
                  <a:gd name="T2" fmla="*/ 0 w 6"/>
                  <a:gd name="T3" fmla="*/ 0 h 3"/>
                  <a:gd name="T4" fmla="*/ 0 w 6"/>
                  <a:gd name="T5" fmla="*/ 0 h 3"/>
                  <a:gd name="T6" fmla="*/ 0 w 6"/>
                  <a:gd name="T7" fmla="*/ 0 h 3"/>
                  <a:gd name="T8" fmla="*/ 6 w 6"/>
                  <a:gd name="T9" fmla="*/ 3 h 3"/>
                  <a:gd name="T10" fmla="*/ 6 w 6"/>
                  <a:gd name="T11" fmla="*/ 0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6" y="0"/>
                    </a:moveTo>
                    <a:lnTo>
                      <a:pt x="0" y="0"/>
                    </a:lnTo>
                    <a:lnTo>
                      <a:pt x="6" y="3"/>
                    </a:lnTo>
                    <a:lnTo>
                      <a:pt x="6"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30" name="Freeform 279"/>
              <p:cNvSpPr>
                <a:spLocks/>
              </p:cNvSpPr>
              <p:nvPr/>
            </p:nvSpPr>
            <p:spPr bwMode="auto">
              <a:xfrm>
                <a:off x="1163" y="2751"/>
                <a:ext cx="4" cy="7"/>
              </a:xfrm>
              <a:custGeom>
                <a:avLst/>
                <a:gdLst>
                  <a:gd name="T0" fmla="*/ 0 w 4"/>
                  <a:gd name="T1" fmla="*/ 7 h 7"/>
                  <a:gd name="T2" fmla="*/ 0 w 4"/>
                  <a:gd name="T3" fmla="*/ 4 h 7"/>
                  <a:gd name="T4" fmla="*/ 0 w 4"/>
                  <a:gd name="T5" fmla="*/ 4 h 7"/>
                  <a:gd name="T6" fmla="*/ 4 w 4"/>
                  <a:gd name="T7" fmla="*/ 4 h 7"/>
                  <a:gd name="T8" fmla="*/ 0 w 4"/>
                  <a:gd name="T9" fmla="*/ 0 h 7"/>
                  <a:gd name="T10" fmla="*/ 0 w 4"/>
                  <a:gd name="T11" fmla="*/ 7 h 7"/>
                  <a:gd name="T12" fmla="*/ 0 60000 65536"/>
                  <a:gd name="T13" fmla="*/ 0 60000 65536"/>
                  <a:gd name="T14" fmla="*/ 0 60000 65536"/>
                  <a:gd name="T15" fmla="*/ 0 60000 65536"/>
                  <a:gd name="T16" fmla="*/ 0 60000 65536"/>
                  <a:gd name="T17" fmla="*/ 0 60000 65536"/>
                  <a:gd name="T18" fmla="*/ 0 w 4"/>
                  <a:gd name="T19" fmla="*/ 0 h 7"/>
                  <a:gd name="T20" fmla="*/ 4 w 4"/>
                  <a:gd name="T21" fmla="*/ 7 h 7"/>
                </a:gdLst>
                <a:ahLst/>
                <a:cxnLst>
                  <a:cxn ang="T12">
                    <a:pos x="T0" y="T1"/>
                  </a:cxn>
                  <a:cxn ang="T13">
                    <a:pos x="T2" y="T3"/>
                  </a:cxn>
                  <a:cxn ang="T14">
                    <a:pos x="T4" y="T5"/>
                  </a:cxn>
                  <a:cxn ang="T15">
                    <a:pos x="T6" y="T7"/>
                  </a:cxn>
                  <a:cxn ang="T16">
                    <a:pos x="T8" y="T9"/>
                  </a:cxn>
                  <a:cxn ang="T17">
                    <a:pos x="T10" y="T11"/>
                  </a:cxn>
                </a:cxnLst>
                <a:rect l="T18" t="T19" r="T20" b="T21"/>
                <a:pathLst>
                  <a:path w="4" h="7">
                    <a:moveTo>
                      <a:pt x="0" y="7"/>
                    </a:moveTo>
                    <a:lnTo>
                      <a:pt x="0" y="4"/>
                    </a:lnTo>
                    <a:lnTo>
                      <a:pt x="4" y="4"/>
                    </a:lnTo>
                    <a:lnTo>
                      <a:pt x="0" y="0"/>
                    </a:lnTo>
                    <a:lnTo>
                      <a:pt x="0" y="7"/>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31" name="Freeform 280"/>
              <p:cNvSpPr>
                <a:spLocks/>
              </p:cNvSpPr>
              <p:nvPr/>
            </p:nvSpPr>
            <p:spPr bwMode="auto">
              <a:xfrm>
                <a:off x="1141" y="2745"/>
                <a:ext cx="22" cy="16"/>
              </a:xfrm>
              <a:custGeom>
                <a:avLst/>
                <a:gdLst>
                  <a:gd name="T0" fmla="*/ 0 w 22"/>
                  <a:gd name="T1" fmla="*/ 16 h 16"/>
                  <a:gd name="T2" fmla="*/ 22 w 22"/>
                  <a:gd name="T3" fmla="*/ 13 h 16"/>
                  <a:gd name="T4" fmla="*/ 22 w 22"/>
                  <a:gd name="T5" fmla="*/ 6 h 16"/>
                  <a:gd name="T6" fmla="*/ 22 w 22"/>
                  <a:gd name="T7" fmla="*/ 6 h 16"/>
                  <a:gd name="T8" fmla="*/ 19 w 22"/>
                  <a:gd name="T9" fmla="*/ 6 h 16"/>
                  <a:gd name="T10" fmla="*/ 0 w 22"/>
                  <a:gd name="T11" fmla="*/ 0 h 16"/>
                  <a:gd name="T12" fmla="*/ 0 w 22"/>
                  <a:gd name="T13" fmla="*/ 16 h 16"/>
                  <a:gd name="T14" fmla="*/ 0 60000 65536"/>
                  <a:gd name="T15" fmla="*/ 0 60000 65536"/>
                  <a:gd name="T16" fmla="*/ 0 60000 65536"/>
                  <a:gd name="T17" fmla="*/ 0 60000 65536"/>
                  <a:gd name="T18" fmla="*/ 0 60000 65536"/>
                  <a:gd name="T19" fmla="*/ 0 60000 65536"/>
                  <a:gd name="T20" fmla="*/ 0 60000 65536"/>
                  <a:gd name="T21" fmla="*/ 0 w 22"/>
                  <a:gd name="T22" fmla="*/ 0 h 16"/>
                  <a:gd name="T23" fmla="*/ 22 w 22"/>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6">
                    <a:moveTo>
                      <a:pt x="0" y="16"/>
                    </a:moveTo>
                    <a:lnTo>
                      <a:pt x="22" y="13"/>
                    </a:lnTo>
                    <a:lnTo>
                      <a:pt x="22" y="6"/>
                    </a:lnTo>
                    <a:lnTo>
                      <a:pt x="19" y="6"/>
                    </a:lnTo>
                    <a:lnTo>
                      <a:pt x="0" y="0"/>
                    </a:lnTo>
                    <a:lnTo>
                      <a:pt x="0" y="16"/>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32" name="Freeform 281"/>
              <p:cNvSpPr>
                <a:spLocks/>
              </p:cNvSpPr>
              <p:nvPr/>
            </p:nvSpPr>
            <p:spPr bwMode="auto">
              <a:xfrm>
                <a:off x="1119" y="2739"/>
                <a:ext cx="22" cy="22"/>
              </a:xfrm>
              <a:custGeom>
                <a:avLst/>
                <a:gdLst>
                  <a:gd name="T0" fmla="*/ 0 w 22"/>
                  <a:gd name="T1" fmla="*/ 22 h 22"/>
                  <a:gd name="T2" fmla="*/ 0 w 22"/>
                  <a:gd name="T3" fmla="*/ 22 h 22"/>
                  <a:gd name="T4" fmla="*/ 13 w 22"/>
                  <a:gd name="T5" fmla="*/ 22 h 22"/>
                  <a:gd name="T6" fmla="*/ 22 w 22"/>
                  <a:gd name="T7" fmla="*/ 22 h 22"/>
                  <a:gd name="T8" fmla="*/ 22 w 22"/>
                  <a:gd name="T9" fmla="*/ 6 h 22"/>
                  <a:gd name="T10" fmla="*/ 0 w 22"/>
                  <a:gd name="T11" fmla="*/ 0 h 22"/>
                  <a:gd name="T12" fmla="*/ 0 w 22"/>
                  <a:gd name="T13" fmla="*/ 22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22"/>
                    </a:moveTo>
                    <a:lnTo>
                      <a:pt x="0" y="22"/>
                    </a:lnTo>
                    <a:lnTo>
                      <a:pt x="13" y="22"/>
                    </a:lnTo>
                    <a:lnTo>
                      <a:pt x="22" y="22"/>
                    </a:lnTo>
                    <a:lnTo>
                      <a:pt x="22" y="6"/>
                    </a:lnTo>
                    <a:lnTo>
                      <a:pt x="0" y="0"/>
                    </a:lnTo>
                    <a:lnTo>
                      <a:pt x="0" y="22"/>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33" name="Freeform 282"/>
              <p:cNvSpPr>
                <a:spLocks/>
              </p:cNvSpPr>
              <p:nvPr/>
            </p:nvSpPr>
            <p:spPr bwMode="auto">
              <a:xfrm>
                <a:off x="1097" y="2732"/>
                <a:ext cx="22" cy="29"/>
              </a:xfrm>
              <a:custGeom>
                <a:avLst/>
                <a:gdLst>
                  <a:gd name="T0" fmla="*/ 0 w 22"/>
                  <a:gd name="T1" fmla="*/ 23 h 29"/>
                  <a:gd name="T2" fmla="*/ 16 w 22"/>
                  <a:gd name="T3" fmla="*/ 26 h 29"/>
                  <a:gd name="T4" fmla="*/ 16 w 22"/>
                  <a:gd name="T5" fmla="*/ 26 h 29"/>
                  <a:gd name="T6" fmla="*/ 22 w 22"/>
                  <a:gd name="T7" fmla="*/ 29 h 29"/>
                  <a:gd name="T8" fmla="*/ 22 w 22"/>
                  <a:gd name="T9" fmla="*/ 7 h 29"/>
                  <a:gd name="T10" fmla="*/ 13 w 22"/>
                  <a:gd name="T11" fmla="*/ 4 h 29"/>
                  <a:gd name="T12" fmla="*/ 13 w 22"/>
                  <a:gd name="T13" fmla="*/ 4 h 29"/>
                  <a:gd name="T14" fmla="*/ 0 w 22"/>
                  <a:gd name="T15" fmla="*/ 0 h 29"/>
                  <a:gd name="T16" fmla="*/ 0 w 22"/>
                  <a:gd name="T17" fmla="*/ 23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9"/>
                  <a:gd name="T29" fmla="*/ 22 w 22"/>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9">
                    <a:moveTo>
                      <a:pt x="0" y="23"/>
                    </a:moveTo>
                    <a:lnTo>
                      <a:pt x="16" y="26"/>
                    </a:lnTo>
                    <a:lnTo>
                      <a:pt x="22" y="29"/>
                    </a:lnTo>
                    <a:lnTo>
                      <a:pt x="22" y="7"/>
                    </a:lnTo>
                    <a:lnTo>
                      <a:pt x="13" y="4"/>
                    </a:lnTo>
                    <a:lnTo>
                      <a:pt x="0" y="0"/>
                    </a:lnTo>
                    <a:lnTo>
                      <a:pt x="0" y="2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34" name="Freeform 283"/>
              <p:cNvSpPr>
                <a:spLocks/>
              </p:cNvSpPr>
              <p:nvPr/>
            </p:nvSpPr>
            <p:spPr bwMode="auto">
              <a:xfrm>
                <a:off x="1056" y="2732"/>
                <a:ext cx="41" cy="23"/>
              </a:xfrm>
              <a:custGeom>
                <a:avLst/>
                <a:gdLst>
                  <a:gd name="T0" fmla="*/ 3 w 41"/>
                  <a:gd name="T1" fmla="*/ 7 h 23"/>
                  <a:gd name="T2" fmla="*/ 3 w 41"/>
                  <a:gd name="T3" fmla="*/ 7 h 23"/>
                  <a:gd name="T4" fmla="*/ 0 w 41"/>
                  <a:gd name="T5" fmla="*/ 7 h 23"/>
                  <a:gd name="T6" fmla="*/ 0 w 41"/>
                  <a:gd name="T7" fmla="*/ 7 h 23"/>
                  <a:gd name="T8" fmla="*/ 6 w 41"/>
                  <a:gd name="T9" fmla="*/ 10 h 23"/>
                  <a:gd name="T10" fmla="*/ 41 w 41"/>
                  <a:gd name="T11" fmla="*/ 23 h 23"/>
                  <a:gd name="T12" fmla="*/ 41 w 41"/>
                  <a:gd name="T13" fmla="*/ 0 h 23"/>
                  <a:gd name="T14" fmla="*/ 41 w 41"/>
                  <a:gd name="T15" fmla="*/ 0 h 23"/>
                  <a:gd name="T16" fmla="*/ 35 w 41"/>
                  <a:gd name="T17" fmla="*/ 0 h 23"/>
                  <a:gd name="T18" fmla="*/ 3 w 41"/>
                  <a:gd name="T19" fmla="*/ 7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3"/>
                  <a:gd name="T32" fmla="*/ 41 w 41"/>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3">
                    <a:moveTo>
                      <a:pt x="3" y="7"/>
                    </a:moveTo>
                    <a:lnTo>
                      <a:pt x="3" y="7"/>
                    </a:lnTo>
                    <a:lnTo>
                      <a:pt x="0" y="7"/>
                    </a:lnTo>
                    <a:lnTo>
                      <a:pt x="6" y="10"/>
                    </a:lnTo>
                    <a:lnTo>
                      <a:pt x="41" y="23"/>
                    </a:lnTo>
                    <a:lnTo>
                      <a:pt x="41" y="0"/>
                    </a:lnTo>
                    <a:lnTo>
                      <a:pt x="35" y="0"/>
                    </a:lnTo>
                    <a:lnTo>
                      <a:pt x="3"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35" name="Freeform 284"/>
              <p:cNvSpPr>
                <a:spLocks/>
              </p:cNvSpPr>
              <p:nvPr/>
            </p:nvSpPr>
            <p:spPr bwMode="auto">
              <a:xfrm>
                <a:off x="1097" y="2758"/>
                <a:ext cx="13" cy="9"/>
              </a:xfrm>
              <a:custGeom>
                <a:avLst/>
                <a:gdLst>
                  <a:gd name="T0" fmla="*/ 0 w 13"/>
                  <a:gd name="T1" fmla="*/ 9 h 9"/>
                  <a:gd name="T2" fmla="*/ 9 w 13"/>
                  <a:gd name="T3" fmla="*/ 9 h 9"/>
                  <a:gd name="T4" fmla="*/ 9 w 13"/>
                  <a:gd name="T5" fmla="*/ 9 h 9"/>
                  <a:gd name="T6" fmla="*/ 13 w 13"/>
                  <a:gd name="T7" fmla="*/ 6 h 9"/>
                  <a:gd name="T8" fmla="*/ 13 w 13"/>
                  <a:gd name="T9" fmla="*/ 6 h 9"/>
                  <a:gd name="T10" fmla="*/ 6 w 13"/>
                  <a:gd name="T11" fmla="*/ 3 h 9"/>
                  <a:gd name="T12" fmla="*/ 0 w 13"/>
                  <a:gd name="T13" fmla="*/ 0 h 9"/>
                  <a:gd name="T14" fmla="*/ 0 w 13"/>
                  <a:gd name="T15" fmla="*/ 9 h 9"/>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9"/>
                  <a:gd name="T26" fmla="*/ 13 w 13"/>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9">
                    <a:moveTo>
                      <a:pt x="0" y="9"/>
                    </a:moveTo>
                    <a:lnTo>
                      <a:pt x="9" y="9"/>
                    </a:lnTo>
                    <a:lnTo>
                      <a:pt x="13" y="6"/>
                    </a:lnTo>
                    <a:lnTo>
                      <a:pt x="6" y="3"/>
                    </a:lnTo>
                    <a:lnTo>
                      <a:pt x="0" y="0"/>
                    </a:lnTo>
                    <a:lnTo>
                      <a:pt x="0" y="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36" name="Freeform 285"/>
              <p:cNvSpPr>
                <a:spLocks/>
              </p:cNvSpPr>
              <p:nvPr/>
            </p:nvSpPr>
            <p:spPr bwMode="auto">
              <a:xfrm>
                <a:off x="1040" y="2742"/>
                <a:ext cx="57" cy="28"/>
              </a:xfrm>
              <a:custGeom>
                <a:avLst/>
                <a:gdLst>
                  <a:gd name="T0" fmla="*/ 3 w 57"/>
                  <a:gd name="T1" fmla="*/ 22 h 28"/>
                  <a:gd name="T2" fmla="*/ 13 w 57"/>
                  <a:gd name="T3" fmla="*/ 28 h 28"/>
                  <a:gd name="T4" fmla="*/ 13 w 57"/>
                  <a:gd name="T5" fmla="*/ 28 h 28"/>
                  <a:gd name="T6" fmla="*/ 25 w 57"/>
                  <a:gd name="T7" fmla="*/ 28 h 28"/>
                  <a:gd name="T8" fmla="*/ 35 w 57"/>
                  <a:gd name="T9" fmla="*/ 28 h 28"/>
                  <a:gd name="T10" fmla="*/ 57 w 57"/>
                  <a:gd name="T11" fmla="*/ 25 h 28"/>
                  <a:gd name="T12" fmla="*/ 57 w 57"/>
                  <a:gd name="T13" fmla="*/ 16 h 28"/>
                  <a:gd name="T14" fmla="*/ 13 w 57"/>
                  <a:gd name="T15" fmla="*/ 3 h 28"/>
                  <a:gd name="T16" fmla="*/ 13 w 57"/>
                  <a:gd name="T17" fmla="*/ 3 h 28"/>
                  <a:gd name="T18" fmla="*/ 0 w 57"/>
                  <a:gd name="T19" fmla="*/ 0 h 28"/>
                  <a:gd name="T20" fmla="*/ 3 w 57"/>
                  <a:gd name="T21" fmla="*/ 22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28"/>
                  <a:gd name="T35" fmla="*/ 57 w 57"/>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28">
                    <a:moveTo>
                      <a:pt x="3" y="22"/>
                    </a:moveTo>
                    <a:lnTo>
                      <a:pt x="13" y="28"/>
                    </a:lnTo>
                    <a:lnTo>
                      <a:pt x="25" y="28"/>
                    </a:lnTo>
                    <a:lnTo>
                      <a:pt x="35" y="28"/>
                    </a:lnTo>
                    <a:lnTo>
                      <a:pt x="57" y="25"/>
                    </a:lnTo>
                    <a:lnTo>
                      <a:pt x="57" y="16"/>
                    </a:lnTo>
                    <a:lnTo>
                      <a:pt x="13" y="3"/>
                    </a:lnTo>
                    <a:lnTo>
                      <a:pt x="0" y="0"/>
                    </a:lnTo>
                    <a:lnTo>
                      <a:pt x="3" y="2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37" name="Freeform 286"/>
              <p:cNvSpPr>
                <a:spLocks/>
              </p:cNvSpPr>
              <p:nvPr/>
            </p:nvSpPr>
            <p:spPr bwMode="auto">
              <a:xfrm>
                <a:off x="999" y="2742"/>
                <a:ext cx="44" cy="22"/>
              </a:xfrm>
              <a:custGeom>
                <a:avLst/>
                <a:gdLst>
                  <a:gd name="T0" fmla="*/ 0 w 44"/>
                  <a:gd name="T1" fmla="*/ 6 h 22"/>
                  <a:gd name="T2" fmla="*/ 0 w 44"/>
                  <a:gd name="T3" fmla="*/ 6 h 22"/>
                  <a:gd name="T4" fmla="*/ 0 w 44"/>
                  <a:gd name="T5" fmla="*/ 6 h 22"/>
                  <a:gd name="T6" fmla="*/ 3 w 44"/>
                  <a:gd name="T7" fmla="*/ 9 h 22"/>
                  <a:gd name="T8" fmla="*/ 44 w 44"/>
                  <a:gd name="T9" fmla="*/ 22 h 22"/>
                  <a:gd name="T10" fmla="*/ 41 w 44"/>
                  <a:gd name="T11" fmla="*/ 0 h 22"/>
                  <a:gd name="T12" fmla="*/ 41 w 44"/>
                  <a:gd name="T13" fmla="*/ 0 h 22"/>
                  <a:gd name="T14" fmla="*/ 35 w 44"/>
                  <a:gd name="T15" fmla="*/ 0 h 22"/>
                  <a:gd name="T16" fmla="*/ 0 w 44"/>
                  <a:gd name="T17" fmla="*/ 6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22"/>
                  <a:gd name="T29" fmla="*/ 44 w 44"/>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22">
                    <a:moveTo>
                      <a:pt x="0" y="6"/>
                    </a:moveTo>
                    <a:lnTo>
                      <a:pt x="0" y="6"/>
                    </a:lnTo>
                    <a:lnTo>
                      <a:pt x="3" y="9"/>
                    </a:lnTo>
                    <a:lnTo>
                      <a:pt x="44" y="22"/>
                    </a:lnTo>
                    <a:lnTo>
                      <a:pt x="41" y="0"/>
                    </a:lnTo>
                    <a:lnTo>
                      <a:pt x="35" y="0"/>
                    </a:lnTo>
                    <a:lnTo>
                      <a:pt x="0" y="6"/>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38" name="Freeform 287"/>
              <p:cNvSpPr>
                <a:spLocks/>
              </p:cNvSpPr>
              <p:nvPr/>
            </p:nvSpPr>
            <p:spPr bwMode="auto">
              <a:xfrm>
                <a:off x="1043" y="2770"/>
                <a:ext cx="10" cy="7"/>
              </a:xfrm>
              <a:custGeom>
                <a:avLst/>
                <a:gdLst>
                  <a:gd name="T0" fmla="*/ 0 w 10"/>
                  <a:gd name="T1" fmla="*/ 7 h 7"/>
                  <a:gd name="T2" fmla="*/ 6 w 10"/>
                  <a:gd name="T3" fmla="*/ 7 h 7"/>
                  <a:gd name="T4" fmla="*/ 6 w 10"/>
                  <a:gd name="T5" fmla="*/ 7 h 7"/>
                  <a:gd name="T6" fmla="*/ 10 w 10"/>
                  <a:gd name="T7" fmla="*/ 7 h 7"/>
                  <a:gd name="T8" fmla="*/ 10 w 10"/>
                  <a:gd name="T9" fmla="*/ 4 h 7"/>
                  <a:gd name="T10" fmla="*/ 3 w 10"/>
                  <a:gd name="T11" fmla="*/ 0 h 7"/>
                  <a:gd name="T12" fmla="*/ 0 w 10"/>
                  <a:gd name="T13" fmla="*/ 0 h 7"/>
                  <a:gd name="T14" fmla="*/ 0 w 10"/>
                  <a:gd name="T15" fmla="*/ 7 h 7"/>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7"/>
                  <a:gd name="T26" fmla="*/ 10 w 10"/>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7">
                    <a:moveTo>
                      <a:pt x="0" y="7"/>
                    </a:moveTo>
                    <a:lnTo>
                      <a:pt x="6" y="7"/>
                    </a:lnTo>
                    <a:lnTo>
                      <a:pt x="10" y="7"/>
                    </a:lnTo>
                    <a:lnTo>
                      <a:pt x="10" y="4"/>
                    </a:lnTo>
                    <a:lnTo>
                      <a:pt x="3" y="0"/>
                    </a:lnTo>
                    <a:lnTo>
                      <a:pt x="0" y="0"/>
                    </a:lnTo>
                    <a:lnTo>
                      <a:pt x="0"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39" name="Freeform 288"/>
              <p:cNvSpPr>
                <a:spLocks/>
              </p:cNvSpPr>
              <p:nvPr/>
            </p:nvSpPr>
            <p:spPr bwMode="auto">
              <a:xfrm>
                <a:off x="986" y="2751"/>
                <a:ext cx="57" cy="32"/>
              </a:xfrm>
              <a:custGeom>
                <a:avLst/>
                <a:gdLst>
                  <a:gd name="T0" fmla="*/ 0 w 57"/>
                  <a:gd name="T1" fmla="*/ 26 h 32"/>
                  <a:gd name="T2" fmla="*/ 10 w 57"/>
                  <a:gd name="T3" fmla="*/ 29 h 32"/>
                  <a:gd name="T4" fmla="*/ 10 w 57"/>
                  <a:gd name="T5" fmla="*/ 29 h 32"/>
                  <a:gd name="T6" fmla="*/ 19 w 57"/>
                  <a:gd name="T7" fmla="*/ 32 h 32"/>
                  <a:gd name="T8" fmla="*/ 29 w 57"/>
                  <a:gd name="T9" fmla="*/ 32 h 32"/>
                  <a:gd name="T10" fmla="*/ 57 w 57"/>
                  <a:gd name="T11" fmla="*/ 26 h 32"/>
                  <a:gd name="T12" fmla="*/ 57 w 57"/>
                  <a:gd name="T13" fmla="*/ 19 h 32"/>
                  <a:gd name="T14" fmla="*/ 10 w 57"/>
                  <a:gd name="T15" fmla="*/ 4 h 32"/>
                  <a:gd name="T16" fmla="*/ 10 w 57"/>
                  <a:gd name="T17" fmla="*/ 4 h 32"/>
                  <a:gd name="T18" fmla="*/ 0 w 57"/>
                  <a:gd name="T19" fmla="*/ 0 h 32"/>
                  <a:gd name="T20" fmla="*/ 0 w 57"/>
                  <a:gd name="T21" fmla="*/ 26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2"/>
                  <a:gd name="T35" fmla="*/ 57 w 57"/>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2">
                    <a:moveTo>
                      <a:pt x="0" y="26"/>
                    </a:moveTo>
                    <a:lnTo>
                      <a:pt x="10" y="29"/>
                    </a:lnTo>
                    <a:lnTo>
                      <a:pt x="19" y="32"/>
                    </a:lnTo>
                    <a:lnTo>
                      <a:pt x="29" y="32"/>
                    </a:lnTo>
                    <a:lnTo>
                      <a:pt x="57" y="26"/>
                    </a:lnTo>
                    <a:lnTo>
                      <a:pt x="57" y="19"/>
                    </a:lnTo>
                    <a:lnTo>
                      <a:pt x="10" y="4"/>
                    </a:lnTo>
                    <a:lnTo>
                      <a:pt x="0" y="0"/>
                    </a:lnTo>
                    <a:lnTo>
                      <a:pt x="0" y="26"/>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40" name="Freeform 289"/>
              <p:cNvSpPr>
                <a:spLocks/>
              </p:cNvSpPr>
              <p:nvPr/>
            </p:nvSpPr>
            <p:spPr bwMode="auto">
              <a:xfrm>
                <a:off x="936" y="2751"/>
                <a:ext cx="50" cy="26"/>
              </a:xfrm>
              <a:custGeom>
                <a:avLst/>
                <a:gdLst>
                  <a:gd name="T0" fmla="*/ 3 w 50"/>
                  <a:gd name="T1" fmla="*/ 7 h 26"/>
                  <a:gd name="T2" fmla="*/ 3 w 50"/>
                  <a:gd name="T3" fmla="*/ 7 h 26"/>
                  <a:gd name="T4" fmla="*/ 0 w 50"/>
                  <a:gd name="T5" fmla="*/ 7 h 26"/>
                  <a:gd name="T6" fmla="*/ 6 w 50"/>
                  <a:gd name="T7" fmla="*/ 10 h 26"/>
                  <a:gd name="T8" fmla="*/ 50 w 50"/>
                  <a:gd name="T9" fmla="*/ 26 h 26"/>
                  <a:gd name="T10" fmla="*/ 50 w 50"/>
                  <a:gd name="T11" fmla="*/ 0 h 26"/>
                  <a:gd name="T12" fmla="*/ 50 w 50"/>
                  <a:gd name="T13" fmla="*/ 0 h 26"/>
                  <a:gd name="T14" fmla="*/ 38 w 50"/>
                  <a:gd name="T15" fmla="*/ 0 h 26"/>
                  <a:gd name="T16" fmla="*/ 3 w 50"/>
                  <a:gd name="T17" fmla="*/ 7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
                  <a:gd name="T28" fmla="*/ 0 h 26"/>
                  <a:gd name="T29" fmla="*/ 50 w 50"/>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 h="26">
                    <a:moveTo>
                      <a:pt x="3" y="7"/>
                    </a:moveTo>
                    <a:lnTo>
                      <a:pt x="3" y="7"/>
                    </a:lnTo>
                    <a:lnTo>
                      <a:pt x="0" y="7"/>
                    </a:lnTo>
                    <a:lnTo>
                      <a:pt x="6" y="10"/>
                    </a:lnTo>
                    <a:lnTo>
                      <a:pt x="50" y="26"/>
                    </a:lnTo>
                    <a:lnTo>
                      <a:pt x="50" y="0"/>
                    </a:lnTo>
                    <a:lnTo>
                      <a:pt x="38" y="0"/>
                    </a:lnTo>
                    <a:lnTo>
                      <a:pt x="3" y="7"/>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41" name="Freeform 290"/>
              <p:cNvSpPr>
                <a:spLocks/>
              </p:cNvSpPr>
              <p:nvPr/>
            </p:nvSpPr>
            <p:spPr bwMode="auto">
              <a:xfrm>
                <a:off x="986" y="2783"/>
                <a:ext cx="6" cy="3"/>
              </a:xfrm>
              <a:custGeom>
                <a:avLst/>
                <a:gdLst>
                  <a:gd name="T0" fmla="*/ 0 w 6"/>
                  <a:gd name="T1" fmla="*/ 3 h 3"/>
                  <a:gd name="T2" fmla="*/ 3 w 6"/>
                  <a:gd name="T3" fmla="*/ 3 h 3"/>
                  <a:gd name="T4" fmla="*/ 3 w 6"/>
                  <a:gd name="T5" fmla="*/ 3 h 3"/>
                  <a:gd name="T6" fmla="*/ 6 w 6"/>
                  <a:gd name="T7" fmla="*/ 3 h 3"/>
                  <a:gd name="T8" fmla="*/ 0 w 6"/>
                  <a:gd name="T9" fmla="*/ 0 h 3"/>
                  <a:gd name="T10" fmla="*/ 0 w 6"/>
                  <a:gd name="T11" fmla="*/ 3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0" y="3"/>
                    </a:moveTo>
                    <a:lnTo>
                      <a:pt x="3" y="3"/>
                    </a:lnTo>
                    <a:lnTo>
                      <a:pt x="6" y="3"/>
                    </a:lnTo>
                    <a:lnTo>
                      <a:pt x="0" y="0"/>
                    </a:lnTo>
                    <a:lnTo>
                      <a:pt x="0" y="3"/>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42" name="Freeform 291"/>
              <p:cNvSpPr>
                <a:spLocks/>
              </p:cNvSpPr>
              <p:nvPr/>
            </p:nvSpPr>
            <p:spPr bwMode="auto">
              <a:xfrm>
                <a:off x="929" y="2764"/>
                <a:ext cx="57" cy="29"/>
              </a:xfrm>
              <a:custGeom>
                <a:avLst/>
                <a:gdLst>
                  <a:gd name="T0" fmla="*/ 3 w 57"/>
                  <a:gd name="T1" fmla="*/ 25 h 29"/>
                  <a:gd name="T2" fmla="*/ 3 w 57"/>
                  <a:gd name="T3" fmla="*/ 25 h 29"/>
                  <a:gd name="T4" fmla="*/ 13 w 57"/>
                  <a:gd name="T5" fmla="*/ 29 h 29"/>
                  <a:gd name="T6" fmla="*/ 22 w 57"/>
                  <a:gd name="T7" fmla="*/ 29 h 29"/>
                  <a:gd name="T8" fmla="*/ 57 w 57"/>
                  <a:gd name="T9" fmla="*/ 22 h 29"/>
                  <a:gd name="T10" fmla="*/ 57 w 57"/>
                  <a:gd name="T11" fmla="*/ 19 h 29"/>
                  <a:gd name="T12" fmla="*/ 57 w 57"/>
                  <a:gd name="T13" fmla="*/ 19 h 29"/>
                  <a:gd name="T14" fmla="*/ 57 w 57"/>
                  <a:gd name="T15" fmla="*/ 16 h 29"/>
                  <a:gd name="T16" fmla="*/ 3 w 57"/>
                  <a:gd name="T17" fmla="*/ 0 h 29"/>
                  <a:gd name="T18" fmla="*/ 3 w 57"/>
                  <a:gd name="T19" fmla="*/ 0 h 29"/>
                  <a:gd name="T20" fmla="*/ 0 w 57"/>
                  <a:gd name="T21" fmla="*/ 0 h 29"/>
                  <a:gd name="T22" fmla="*/ 3 w 57"/>
                  <a:gd name="T23" fmla="*/ 25 h 29"/>
                  <a:gd name="T24" fmla="*/ 3 w 57"/>
                  <a:gd name="T25" fmla="*/ 25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29"/>
                  <a:gd name="T41" fmla="*/ 57 w 57"/>
                  <a:gd name="T42" fmla="*/ 29 h 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29">
                    <a:moveTo>
                      <a:pt x="3" y="25"/>
                    </a:moveTo>
                    <a:lnTo>
                      <a:pt x="3" y="25"/>
                    </a:lnTo>
                    <a:lnTo>
                      <a:pt x="13" y="29"/>
                    </a:lnTo>
                    <a:lnTo>
                      <a:pt x="22" y="29"/>
                    </a:lnTo>
                    <a:lnTo>
                      <a:pt x="57" y="22"/>
                    </a:lnTo>
                    <a:lnTo>
                      <a:pt x="57" y="19"/>
                    </a:lnTo>
                    <a:lnTo>
                      <a:pt x="57" y="16"/>
                    </a:lnTo>
                    <a:lnTo>
                      <a:pt x="3" y="0"/>
                    </a:lnTo>
                    <a:lnTo>
                      <a:pt x="0" y="0"/>
                    </a:lnTo>
                    <a:lnTo>
                      <a:pt x="3" y="25"/>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43" name="Freeform 292"/>
              <p:cNvSpPr>
                <a:spLocks/>
              </p:cNvSpPr>
              <p:nvPr/>
            </p:nvSpPr>
            <p:spPr bwMode="auto">
              <a:xfrm>
                <a:off x="875" y="2761"/>
                <a:ext cx="57" cy="28"/>
              </a:xfrm>
              <a:custGeom>
                <a:avLst/>
                <a:gdLst>
                  <a:gd name="T0" fmla="*/ 0 w 57"/>
                  <a:gd name="T1" fmla="*/ 6 h 28"/>
                  <a:gd name="T2" fmla="*/ 0 w 57"/>
                  <a:gd name="T3" fmla="*/ 6 h 28"/>
                  <a:gd name="T4" fmla="*/ 0 w 57"/>
                  <a:gd name="T5" fmla="*/ 6 h 28"/>
                  <a:gd name="T6" fmla="*/ 0 w 57"/>
                  <a:gd name="T7" fmla="*/ 9 h 28"/>
                  <a:gd name="T8" fmla="*/ 0 w 57"/>
                  <a:gd name="T9" fmla="*/ 9 h 28"/>
                  <a:gd name="T10" fmla="*/ 4 w 57"/>
                  <a:gd name="T11" fmla="*/ 13 h 28"/>
                  <a:gd name="T12" fmla="*/ 57 w 57"/>
                  <a:gd name="T13" fmla="*/ 28 h 28"/>
                  <a:gd name="T14" fmla="*/ 54 w 57"/>
                  <a:gd name="T15" fmla="*/ 3 h 28"/>
                  <a:gd name="T16" fmla="*/ 54 w 57"/>
                  <a:gd name="T17" fmla="*/ 3 h 28"/>
                  <a:gd name="T18" fmla="*/ 38 w 57"/>
                  <a:gd name="T19" fmla="*/ 0 h 28"/>
                  <a:gd name="T20" fmla="*/ 0 w 57"/>
                  <a:gd name="T21" fmla="*/ 6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28"/>
                  <a:gd name="T35" fmla="*/ 57 w 57"/>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28">
                    <a:moveTo>
                      <a:pt x="0" y="6"/>
                    </a:moveTo>
                    <a:lnTo>
                      <a:pt x="0" y="6"/>
                    </a:lnTo>
                    <a:lnTo>
                      <a:pt x="0" y="9"/>
                    </a:lnTo>
                    <a:lnTo>
                      <a:pt x="4" y="13"/>
                    </a:lnTo>
                    <a:lnTo>
                      <a:pt x="57" y="28"/>
                    </a:lnTo>
                    <a:lnTo>
                      <a:pt x="54" y="3"/>
                    </a:lnTo>
                    <a:lnTo>
                      <a:pt x="38" y="0"/>
                    </a:lnTo>
                    <a:lnTo>
                      <a:pt x="0" y="6"/>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44" name="Freeform 293"/>
              <p:cNvSpPr>
                <a:spLocks/>
              </p:cNvSpPr>
              <p:nvPr/>
            </p:nvSpPr>
            <p:spPr bwMode="auto">
              <a:xfrm>
                <a:off x="875" y="2767"/>
                <a:ext cx="1" cy="3"/>
              </a:xfrm>
              <a:custGeom>
                <a:avLst/>
                <a:gdLst>
                  <a:gd name="T0" fmla="*/ 0 w 1"/>
                  <a:gd name="T1" fmla="*/ 3 h 3"/>
                  <a:gd name="T2" fmla="*/ 0 w 1"/>
                  <a:gd name="T3" fmla="*/ 0 h 3"/>
                  <a:gd name="T4" fmla="*/ 0 w 1"/>
                  <a:gd name="T5" fmla="*/ 0 h 3"/>
                  <a:gd name="T6" fmla="*/ 0 w 1"/>
                  <a:gd name="T7" fmla="*/ 3 h 3"/>
                  <a:gd name="T8" fmla="*/ 0 w 1"/>
                  <a:gd name="T9" fmla="*/ 3 h 3"/>
                  <a:gd name="T10" fmla="*/ 0 w 1"/>
                  <a:gd name="T11" fmla="*/ 3 h 3"/>
                  <a:gd name="T12" fmla="*/ 0 60000 65536"/>
                  <a:gd name="T13" fmla="*/ 0 60000 65536"/>
                  <a:gd name="T14" fmla="*/ 0 60000 65536"/>
                  <a:gd name="T15" fmla="*/ 0 60000 65536"/>
                  <a:gd name="T16" fmla="*/ 0 60000 65536"/>
                  <a:gd name="T17" fmla="*/ 0 60000 65536"/>
                  <a:gd name="T18" fmla="*/ 0 w 1"/>
                  <a:gd name="T19" fmla="*/ 0 h 3"/>
                  <a:gd name="T20" fmla="*/ 1 w 1"/>
                  <a:gd name="T21" fmla="*/ 3 h 3"/>
                </a:gdLst>
                <a:ahLst/>
                <a:cxnLst>
                  <a:cxn ang="T12">
                    <a:pos x="T0" y="T1"/>
                  </a:cxn>
                  <a:cxn ang="T13">
                    <a:pos x="T2" y="T3"/>
                  </a:cxn>
                  <a:cxn ang="T14">
                    <a:pos x="T4" y="T5"/>
                  </a:cxn>
                  <a:cxn ang="T15">
                    <a:pos x="T6" y="T7"/>
                  </a:cxn>
                  <a:cxn ang="T16">
                    <a:pos x="T8" y="T9"/>
                  </a:cxn>
                  <a:cxn ang="T17">
                    <a:pos x="T10" y="T11"/>
                  </a:cxn>
                </a:cxnLst>
                <a:rect l="T18" t="T19" r="T20" b="T21"/>
                <a:pathLst>
                  <a:path w="1" h="3">
                    <a:moveTo>
                      <a:pt x="0" y="3"/>
                    </a:moveTo>
                    <a:lnTo>
                      <a:pt x="0" y="0"/>
                    </a:lnTo>
                    <a:lnTo>
                      <a:pt x="0" y="3"/>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45" name="Freeform 294"/>
              <p:cNvSpPr>
                <a:spLocks/>
              </p:cNvSpPr>
              <p:nvPr/>
            </p:nvSpPr>
            <p:spPr bwMode="auto">
              <a:xfrm>
                <a:off x="875" y="2777"/>
                <a:ext cx="54" cy="28"/>
              </a:xfrm>
              <a:custGeom>
                <a:avLst/>
                <a:gdLst>
                  <a:gd name="T0" fmla="*/ 0 w 54"/>
                  <a:gd name="T1" fmla="*/ 28 h 28"/>
                  <a:gd name="T2" fmla="*/ 0 w 54"/>
                  <a:gd name="T3" fmla="*/ 28 h 28"/>
                  <a:gd name="T4" fmla="*/ 13 w 54"/>
                  <a:gd name="T5" fmla="*/ 28 h 28"/>
                  <a:gd name="T6" fmla="*/ 51 w 54"/>
                  <a:gd name="T7" fmla="*/ 22 h 28"/>
                  <a:gd name="T8" fmla="*/ 51 w 54"/>
                  <a:gd name="T9" fmla="*/ 22 h 28"/>
                  <a:gd name="T10" fmla="*/ 54 w 54"/>
                  <a:gd name="T11" fmla="*/ 19 h 28"/>
                  <a:gd name="T12" fmla="*/ 54 w 54"/>
                  <a:gd name="T13" fmla="*/ 19 h 28"/>
                  <a:gd name="T14" fmla="*/ 48 w 54"/>
                  <a:gd name="T15" fmla="*/ 16 h 28"/>
                  <a:gd name="T16" fmla="*/ 0 w 54"/>
                  <a:gd name="T17" fmla="*/ 0 h 28"/>
                  <a:gd name="T18" fmla="*/ 0 w 54"/>
                  <a:gd name="T19" fmla="*/ 28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28"/>
                  <a:gd name="T32" fmla="*/ 54 w 54"/>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28">
                    <a:moveTo>
                      <a:pt x="0" y="28"/>
                    </a:moveTo>
                    <a:lnTo>
                      <a:pt x="0" y="28"/>
                    </a:lnTo>
                    <a:lnTo>
                      <a:pt x="13" y="28"/>
                    </a:lnTo>
                    <a:lnTo>
                      <a:pt x="51" y="22"/>
                    </a:lnTo>
                    <a:lnTo>
                      <a:pt x="54" y="19"/>
                    </a:lnTo>
                    <a:lnTo>
                      <a:pt x="48" y="16"/>
                    </a:lnTo>
                    <a:lnTo>
                      <a:pt x="0" y="0"/>
                    </a:lnTo>
                    <a:lnTo>
                      <a:pt x="0" y="28"/>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46" name="Freeform 295"/>
              <p:cNvSpPr>
                <a:spLocks/>
              </p:cNvSpPr>
              <p:nvPr/>
            </p:nvSpPr>
            <p:spPr bwMode="auto">
              <a:xfrm>
                <a:off x="822" y="2770"/>
                <a:ext cx="53" cy="35"/>
              </a:xfrm>
              <a:custGeom>
                <a:avLst/>
                <a:gdLst>
                  <a:gd name="T0" fmla="*/ 0 w 53"/>
                  <a:gd name="T1" fmla="*/ 7 h 35"/>
                  <a:gd name="T2" fmla="*/ 0 w 53"/>
                  <a:gd name="T3" fmla="*/ 16 h 35"/>
                  <a:gd name="T4" fmla="*/ 44 w 53"/>
                  <a:gd name="T5" fmla="*/ 32 h 35"/>
                  <a:gd name="T6" fmla="*/ 44 w 53"/>
                  <a:gd name="T7" fmla="*/ 32 h 35"/>
                  <a:gd name="T8" fmla="*/ 53 w 53"/>
                  <a:gd name="T9" fmla="*/ 35 h 35"/>
                  <a:gd name="T10" fmla="*/ 53 w 53"/>
                  <a:gd name="T11" fmla="*/ 7 h 35"/>
                  <a:gd name="T12" fmla="*/ 47 w 53"/>
                  <a:gd name="T13" fmla="*/ 4 h 35"/>
                  <a:gd name="T14" fmla="*/ 47 w 53"/>
                  <a:gd name="T15" fmla="*/ 4 h 35"/>
                  <a:gd name="T16" fmla="*/ 38 w 53"/>
                  <a:gd name="T17" fmla="*/ 0 h 35"/>
                  <a:gd name="T18" fmla="*/ 28 w 53"/>
                  <a:gd name="T19" fmla="*/ 0 h 35"/>
                  <a:gd name="T20" fmla="*/ 0 w 53"/>
                  <a:gd name="T21" fmla="*/ 7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
                  <a:gd name="T34" fmla="*/ 0 h 35"/>
                  <a:gd name="T35" fmla="*/ 53 w 53"/>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 h="35">
                    <a:moveTo>
                      <a:pt x="0" y="7"/>
                    </a:moveTo>
                    <a:lnTo>
                      <a:pt x="0" y="16"/>
                    </a:lnTo>
                    <a:lnTo>
                      <a:pt x="44" y="32"/>
                    </a:lnTo>
                    <a:lnTo>
                      <a:pt x="53" y="35"/>
                    </a:lnTo>
                    <a:lnTo>
                      <a:pt x="53" y="7"/>
                    </a:lnTo>
                    <a:lnTo>
                      <a:pt x="47" y="4"/>
                    </a:lnTo>
                    <a:lnTo>
                      <a:pt x="38" y="0"/>
                    </a:lnTo>
                    <a:lnTo>
                      <a:pt x="28" y="0"/>
                    </a:lnTo>
                    <a:lnTo>
                      <a:pt x="0" y="7"/>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47" name="Freeform 296"/>
              <p:cNvSpPr>
                <a:spLocks/>
              </p:cNvSpPr>
              <p:nvPr/>
            </p:nvSpPr>
            <p:spPr bwMode="auto">
              <a:xfrm>
                <a:off x="809" y="2777"/>
                <a:ext cx="13" cy="9"/>
              </a:xfrm>
              <a:custGeom>
                <a:avLst/>
                <a:gdLst>
                  <a:gd name="T0" fmla="*/ 13 w 13"/>
                  <a:gd name="T1" fmla="*/ 0 h 9"/>
                  <a:gd name="T2" fmla="*/ 3 w 13"/>
                  <a:gd name="T3" fmla="*/ 0 h 9"/>
                  <a:gd name="T4" fmla="*/ 3 w 13"/>
                  <a:gd name="T5" fmla="*/ 0 h 9"/>
                  <a:gd name="T6" fmla="*/ 0 w 13"/>
                  <a:gd name="T7" fmla="*/ 3 h 9"/>
                  <a:gd name="T8" fmla="*/ 6 w 13"/>
                  <a:gd name="T9" fmla="*/ 6 h 9"/>
                  <a:gd name="T10" fmla="*/ 13 w 13"/>
                  <a:gd name="T11" fmla="*/ 9 h 9"/>
                  <a:gd name="T12" fmla="*/ 13 w 13"/>
                  <a:gd name="T13" fmla="*/ 0 h 9"/>
                  <a:gd name="T14" fmla="*/ 0 60000 65536"/>
                  <a:gd name="T15" fmla="*/ 0 60000 65536"/>
                  <a:gd name="T16" fmla="*/ 0 60000 65536"/>
                  <a:gd name="T17" fmla="*/ 0 60000 65536"/>
                  <a:gd name="T18" fmla="*/ 0 60000 65536"/>
                  <a:gd name="T19" fmla="*/ 0 60000 65536"/>
                  <a:gd name="T20" fmla="*/ 0 60000 65536"/>
                  <a:gd name="T21" fmla="*/ 0 w 13"/>
                  <a:gd name="T22" fmla="*/ 0 h 9"/>
                  <a:gd name="T23" fmla="*/ 13 w 1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9">
                    <a:moveTo>
                      <a:pt x="13" y="0"/>
                    </a:moveTo>
                    <a:lnTo>
                      <a:pt x="3" y="0"/>
                    </a:lnTo>
                    <a:lnTo>
                      <a:pt x="0" y="3"/>
                    </a:lnTo>
                    <a:lnTo>
                      <a:pt x="6" y="6"/>
                    </a:lnTo>
                    <a:lnTo>
                      <a:pt x="13" y="9"/>
                    </a:lnTo>
                    <a:lnTo>
                      <a:pt x="13" y="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48" name="Freeform 297"/>
              <p:cNvSpPr>
                <a:spLocks/>
              </p:cNvSpPr>
              <p:nvPr/>
            </p:nvSpPr>
            <p:spPr bwMode="auto">
              <a:xfrm>
                <a:off x="822" y="2789"/>
                <a:ext cx="41" cy="26"/>
              </a:xfrm>
              <a:custGeom>
                <a:avLst/>
                <a:gdLst>
                  <a:gd name="T0" fmla="*/ 0 w 41"/>
                  <a:gd name="T1" fmla="*/ 26 h 26"/>
                  <a:gd name="T2" fmla="*/ 38 w 41"/>
                  <a:gd name="T3" fmla="*/ 19 h 26"/>
                  <a:gd name="T4" fmla="*/ 38 w 41"/>
                  <a:gd name="T5" fmla="*/ 19 h 26"/>
                  <a:gd name="T6" fmla="*/ 41 w 41"/>
                  <a:gd name="T7" fmla="*/ 19 h 26"/>
                  <a:gd name="T8" fmla="*/ 41 w 41"/>
                  <a:gd name="T9" fmla="*/ 16 h 26"/>
                  <a:gd name="T10" fmla="*/ 34 w 41"/>
                  <a:gd name="T11" fmla="*/ 13 h 26"/>
                  <a:gd name="T12" fmla="*/ 0 w 41"/>
                  <a:gd name="T13" fmla="*/ 0 h 26"/>
                  <a:gd name="T14" fmla="*/ 0 w 41"/>
                  <a:gd name="T15" fmla="*/ 26 h 26"/>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26"/>
                  <a:gd name="T26" fmla="*/ 41 w 41"/>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26">
                    <a:moveTo>
                      <a:pt x="0" y="26"/>
                    </a:moveTo>
                    <a:lnTo>
                      <a:pt x="38" y="19"/>
                    </a:lnTo>
                    <a:lnTo>
                      <a:pt x="41" y="19"/>
                    </a:lnTo>
                    <a:lnTo>
                      <a:pt x="41" y="16"/>
                    </a:lnTo>
                    <a:lnTo>
                      <a:pt x="34" y="13"/>
                    </a:lnTo>
                    <a:lnTo>
                      <a:pt x="0" y="0"/>
                    </a:lnTo>
                    <a:lnTo>
                      <a:pt x="0" y="26"/>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49" name="Freeform 298"/>
              <p:cNvSpPr>
                <a:spLocks/>
              </p:cNvSpPr>
              <p:nvPr/>
            </p:nvSpPr>
            <p:spPr bwMode="auto">
              <a:xfrm>
                <a:off x="765" y="2783"/>
                <a:ext cx="57" cy="32"/>
              </a:xfrm>
              <a:custGeom>
                <a:avLst/>
                <a:gdLst>
                  <a:gd name="T0" fmla="*/ 0 w 57"/>
                  <a:gd name="T1" fmla="*/ 19 h 32"/>
                  <a:gd name="T2" fmla="*/ 34 w 57"/>
                  <a:gd name="T3" fmla="*/ 29 h 32"/>
                  <a:gd name="T4" fmla="*/ 34 w 57"/>
                  <a:gd name="T5" fmla="*/ 29 h 32"/>
                  <a:gd name="T6" fmla="*/ 47 w 57"/>
                  <a:gd name="T7" fmla="*/ 32 h 32"/>
                  <a:gd name="T8" fmla="*/ 57 w 57"/>
                  <a:gd name="T9" fmla="*/ 32 h 32"/>
                  <a:gd name="T10" fmla="*/ 57 w 57"/>
                  <a:gd name="T11" fmla="*/ 32 h 32"/>
                  <a:gd name="T12" fmla="*/ 57 w 57"/>
                  <a:gd name="T13" fmla="*/ 6 h 32"/>
                  <a:gd name="T14" fmla="*/ 41 w 57"/>
                  <a:gd name="T15" fmla="*/ 3 h 32"/>
                  <a:gd name="T16" fmla="*/ 41 w 57"/>
                  <a:gd name="T17" fmla="*/ 3 h 32"/>
                  <a:gd name="T18" fmla="*/ 28 w 57"/>
                  <a:gd name="T19" fmla="*/ 0 h 32"/>
                  <a:gd name="T20" fmla="*/ 19 w 57"/>
                  <a:gd name="T21" fmla="*/ 0 h 32"/>
                  <a:gd name="T22" fmla="*/ 0 w 57"/>
                  <a:gd name="T23" fmla="*/ 3 h 32"/>
                  <a:gd name="T24" fmla="*/ 0 w 57"/>
                  <a:gd name="T25" fmla="*/ 19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32"/>
                  <a:gd name="T41" fmla="*/ 57 w 57"/>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32">
                    <a:moveTo>
                      <a:pt x="0" y="19"/>
                    </a:moveTo>
                    <a:lnTo>
                      <a:pt x="34" y="29"/>
                    </a:lnTo>
                    <a:lnTo>
                      <a:pt x="47" y="32"/>
                    </a:lnTo>
                    <a:lnTo>
                      <a:pt x="57" y="32"/>
                    </a:lnTo>
                    <a:lnTo>
                      <a:pt x="57" y="6"/>
                    </a:lnTo>
                    <a:lnTo>
                      <a:pt x="41" y="3"/>
                    </a:lnTo>
                    <a:lnTo>
                      <a:pt x="28" y="0"/>
                    </a:lnTo>
                    <a:lnTo>
                      <a:pt x="19" y="0"/>
                    </a:lnTo>
                    <a:lnTo>
                      <a:pt x="0" y="3"/>
                    </a:lnTo>
                    <a:lnTo>
                      <a:pt x="0" y="19"/>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50" name="Freeform 299"/>
              <p:cNvSpPr>
                <a:spLocks/>
              </p:cNvSpPr>
              <p:nvPr/>
            </p:nvSpPr>
            <p:spPr bwMode="auto">
              <a:xfrm>
                <a:off x="743" y="2786"/>
                <a:ext cx="22" cy="16"/>
              </a:xfrm>
              <a:custGeom>
                <a:avLst/>
                <a:gdLst>
                  <a:gd name="T0" fmla="*/ 3 w 22"/>
                  <a:gd name="T1" fmla="*/ 3 h 16"/>
                  <a:gd name="T2" fmla="*/ 3 w 22"/>
                  <a:gd name="T3" fmla="*/ 3 h 16"/>
                  <a:gd name="T4" fmla="*/ 0 w 22"/>
                  <a:gd name="T5" fmla="*/ 7 h 16"/>
                  <a:gd name="T6" fmla="*/ 3 w 22"/>
                  <a:gd name="T7" fmla="*/ 10 h 16"/>
                  <a:gd name="T8" fmla="*/ 22 w 22"/>
                  <a:gd name="T9" fmla="*/ 16 h 16"/>
                  <a:gd name="T10" fmla="*/ 22 w 22"/>
                  <a:gd name="T11" fmla="*/ 0 h 16"/>
                  <a:gd name="T12" fmla="*/ 3 w 22"/>
                  <a:gd name="T13" fmla="*/ 3 h 16"/>
                  <a:gd name="T14" fmla="*/ 0 60000 65536"/>
                  <a:gd name="T15" fmla="*/ 0 60000 65536"/>
                  <a:gd name="T16" fmla="*/ 0 60000 65536"/>
                  <a:gd name="T17" fmla="*/ 0 60000 65536"/>
                  <a:gd name="T18" fmla="*/ 0 60000 65536"/>
                  <a:gd name="T19" fmla="*/ 0 60000 65536"/>
                  <a:gd name="T20" fmla="*/ 0 60000 65536"/>
                  <a:gd name="T21" fmla="*/ 0 w 22"/>
                  <a:gd name="T22" fmla="*/ 0 h 16"/>
                  <a:gd name="T23" fmla="*/ 22 w 22"/>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6">
                    <a:moveTo>
                      <a:pt x="3" y="3"/>
                    </a:moveTo>
                    <a:lnTo>
                      <a:pt x="3" y="3"/>
                    </a:lnTo>
                    <a:lnTo>
                      <a:pt x="0" y="7"/>
                    </a:lnTo>
                    <a:lnTo>
                      <a:pt x="3" y="10"/>
                    </a:lnTo>
                    <a:lnTo>
                      <a:pt x="22" y="16"/>
                    </a:lnTo>
                    <a:lnTo>
                      <a:pt x="22" y="0"/>
                    </a:lnTo>
                    <a:lnTo>
                      <a:pt x="3" y="3"/>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51" name="Freeform 300"/>
              <p:cNvSpPr>
                <a:spLocks/>
              </p:cNvSpPr>
              <p:nvPr/>
            </p:nvSpPr>
            <p:spPr bwMode="auto">
              <a:xfrm>
                <a:off x="765" y="2805"/>
                <a:ext cx="31" cy="19"/>
              </a:xfrm>
              <a:custGeom>
                <a:avLst/>
                <a:gdLst>
                  <a:gd name="T0" fmla="*/ 3 w 31"/>
                  <a:gd name="T1" fmla="*/ 19 h 19"/>
                  <a:gd name="T2" fmla="*/ 28 w 31"/>
                  <a:gd name="T3" fmla="*/ 16 h 19"/>
                  <a:gd name="T4" fmla="*/ 28 w 31"/>
                  <a:gd name="T5" fmla="*/ 16 h 19"/>
                  <a:gd name="T6" fmla="*/ 31 w 31"/>
                  <a:gd name="T7" fmla="*/ 16 h 19"/>
                  <a:gd name="T8" fmla="*/ 31 w 31"/>
                  <a:gd name="T9" fmla="*/ 13 h 19"/>
                  <a:gd name="T10" fmla="*/ 25 w 31"/>
                  <a:gd name="T11" fmla="*/ 10 h 19"/>
                  <a:gd name="T12" fmla="*/ 0 w 31"/>
                  <a:gd name="T13" fmla="*/ 0 h 19"/>
                  <a:gd name="T14" fmla="*/ 3 w 31"/>
                  <a:gd name="T15" fmla="*/ 19 h 19"/>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19"/>
                  <a:gd name="T26" fmla="*/ 31 w 31"/>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19">
                    <a:moveTo>
                      <a:pt x="3" y="19"/>
                    </a:moveTo>
                    <a:lnTo>
                      <a:pt x="28" y="16"/>
                    </a:lnTo>
                    <a:lnTo>
                      <a:pt x="31" y="16"/>
                    </a:lnTo>
                    <a:lnTo>
                      <a:pt x="31" y="13"/>
                    </a:lnTo>
                    <a:lnTo>
                      <a:pt x="25" y="10"/>
                    </a:lnTo>
                    <a:lnTo>
                      <a:pt x="0" y="0"/>
                    </a:lnTo>
                    <a:lnTo>
                      <a:pt x="3" y="19"/>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52" name="Freeform 301"/>
              <p:cNvSpPr>
                <a:spLocks/>
              </p:cNvSpPr>
              <p:nvPr/>
            </p:nvSpPr>
            <p:spPr bwMode="auto">
              <a:xfrm>
                <a:off x="711" y="2793"/>
                <a:ext cx="57" cy="34"/>
              </a:xfrm>
              <a:custGeom>
                <a:avLst/>
                <a:gdLst>
                  <a:gd name="T0" fmla="*/ 0 w 57"/>
                  <a:gd name="T1" fmla="*/ 25 h 34"/>
                  <a:gd name="T2" fmla="*/ 19 w 57"/>
                  <a:gd name="T3" fmla="*/ 31 h 34"/>
                  <a:gd name="T4" fmla="*/ 19 w 57"/>
                  <a:gd name="T5" fmla="*/ 31 h 34"/>
                  <a:gd name="T6" fmla="*/ 32 w 57"/>
                  <a:gd name="T7" fmla="*/ 34 h 34"/>
                  <a:gd name="T8" fmla="*/ 41 w 57"/>
                  <a:gd name="T9" fmla="*/ 34 h 34"/>
                  <a:gd name="T10" fmla="*/ 57 w 57"/>
                  <a:gd name="T11" fmla="*/ 31 h 34"/>
                  <a:gd name="T12" fmla="*/ 54 w 57"/>
                  <a:gd name="T13" fmla="*/ 12 h 34"/>
                  <a:gd name="T14" fmla="*/ 25 w 57"/>
                  <a:gd name="T15" fmla="*/ 3 h 34"/>
                  <a:gd name="T16" fmla="*/ 25 w 57"/>
                  <a:gd name="T17" fmla="*/ 3 h 34"/>
                  <a:gd name="T18" fmla="*/ 13 w 57"/>
                  <a:gd name="T19" fmla="*/ 0 h 34"/>
                  <a:gd name="T20" fmla="*/ 3 w 57"/>
                  <a:gd name="T21" fmla="*/ 0 h 34"/>
                  <a:gd name="T22" fmla="*/ 0 w 57"/>
                  <a:gd name="T23" fmla="*/ 3 h 34"/>
                  <a:gd name="T24" fmla="*/ 0 w 57"/>
                  <a:gd name="T25" fmla="*/ 25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34"/>
                  <a:gd name="T41" fmla="*/ 57 w 57"/>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34">
                    <a:moveTo>
                      <a:pt x="0" y="25"/>
                    </a:moveTo>
                    <a:lnTo>
                      <a:pt x="19" y="31"/>
                    </a:lnTo>
                    <a:lnTo>
                      <a:pt x="32" y="34"/>
                    </a:lnTo>
                    <a:lnTo>
                      <a:pt x="41" y="34"/>
                    </a:lnTo>
                    <a:lnTo>
                      <a:pt x="57" y="31"/>
                    </a:lnTo>
                    <a:lnTo>
                      <a:pt x="54" y="12"/>
                    </a:lnTo>
                    <a:lnTo>
                      <a:pt x="25" y="3"/>
                    </a:lnTo>
                    <a:lnTo>
                      <a:pt x="13" y="0"/>
                    </a:lnTo>
                    <a:lnTo>
                      <a:pt x="3" y="0"/>
                    </a:lnTo>
                    <a:lnTo>
                      <a:pt x="0" y="3"/>
                    </a:lnTo>
                    <a:lnTo>
                      <a:pt x="0" y="25"/>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53" name="Freeform 302"/>
              <p:cNvSpPr>
                <a:spLocks/>
              </p:cNvSpPr>
              <p:nvPr/>
            </p:nvSpPr>
            <p:spPr bwMode="auto">
              <a:xfrm>
                <a:off x="670" y="2796"/>
                <a:ext cx="41" cy="22"/>
              </a:xfrm>
              <a:custGeom>
                <a:avLst/>
                <a:gdLst>
                  <a:gd name="T0" fmla="*/ 41 w 41"/>
                  <a:gd name="T1" fmla="*/ 22 h 22"/>
                  <a:gd name="T2" fmla="*/ 41 w 41"/>
                  <a:gd name="T3" fmla="*/ 0 h 22"/>
                  <a:gd name="T4" fmla="*/ 3 w 41"/>
                  <a:gd name="T5" fmla="*/ 3 h 22"/>
                  <a:gd name="T6" fmla="*/ 3 w 41"/>
                  <a:gd name="T7" fmla="*/ 3 h 22"/>
                  <a:gd name="T8" fmla="*/ 0 w 41"/>
                  <a:gd name="T9" fmla="*/ 6 h 22"/>
                  <a:gd name="T10" fmla="*/ 6 w 41"/>
                  <a:gd name="T11" fmla="*/ 9 h 22"/>
                  <a:gd name="T12" fmla="*/ 41 w 41"/>
                  <a:gd name="T13" fmla="*/ 22 h 22"/>
                  <a:gd name="T14" fmla="*/ 0 60000 65536"/>
                  <a:gd name="T15" fmla="*/ 0 60000 65536"/>
                  <a:gd name="T16" fmla="*/ 0 60000 65536"/>
                  <a:gd name="T17" fmla="*/ 0 60000 65536"/>
                  <a:gd name="T18" fmla="*/ 0 60000 65536"/>
                  <a:gd name="T19" fmla="*/ 0 60000 65536"/>
                  <a:gd name="T20" fmla="*/ 0 60000 65536"/>
                  <a:gd name="T21" fmla="*/ 0 w 41"/>
                  <a:gd name="T22" fmla="*/ 0 h 22"/>
                  <a:gd name="T23" fmla="*/ 41 w 41"/>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22">
                    <a:moveTo>
                      <a:pt x="41" y="22"/>
                    </a:moveTo>
                    <a:lnTo>
                      <a:pt x="41" y="0"/>
                    </a:lnTo>
                    <a:lnTo>
                      <a:pt x="3" y="3"/>
                    </a:lnTo>
                    <a:lnTo>
                      <a:pt x="0" y="6"/>
                    </a:lnTo>
                    <a:lnTo>
                      <a:pt x="6" y="9"/>
                    </a:lnTo>
                    <a:lnTo>
                      <a:pt x="41" y="22"/>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54" name="Freeform 303"/>
              <p:cNvSpPr>
                <a:spLocks/>
              </p:cNvSpPr>
              <p:nvPr/>
            </p:nvSpPr>
            <p:spPr bwMode="auto">
              <a:xfrm>
                <a:off x="711" y="2824"/>
                <a:ext cx="13" cy="10"/>
              </a:xfrm>
              <a:custGeom>
                <a:avLst/>
                <a:gdLst>
                  <a:gd name="T0" fmla="*/ 0 w 13"/>
                  <a:gd name="T1" fmla="*/ 10 h 10"/>
                  <a:gd name="T2" fmla="*/ 9 w 13"/>
                  <a:gd name="T3" fmla="*/ 10 h 10"/>
                  <a:gd name="T4" fmla="*/ 9 w 13"/>
                  <a:gd name="T5" fmla="*/ 10 h 10"/>
                  <a:gd name="T6" fmla="*/ 13 w 13"/>
                  <a:gd name="T7" fmla="*/ 10 h 10"/>
                  <a:gd name="T8" fmla="*/ 13 w 13"/>
                  <a:gd name="T9" fmla="*/ 7 h 10"/>
                  <a:gd name="T10" fmla="*/ 9 w 13"/>
                  <a:gd name="T11" fmla="*/ 3 h 10"/>
                  <a:gd name="T12" fmla="*/ 0 w 13"/>
                  <a:gd name="T13" fmla="*/ 0 h 10"/>
                  <a:gd name="T14" fmla="*/ 0 w 13"/>
                  <a:gd name="T15" fmla="*/ 10 h 10"/>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0"/>
                  <a:gd name="T26" fmla="*/ 13 w 13"/>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0">
                    <a:moveTo>
                      <a:pt x="0" y="10"/>
                    </a:moveTo>
                    <a:lnTo>
                      <a:pt x="9" y="10"/>
                    </a:lnTo>
                    <a:lnTo>
                      <a:pt x="13" y="10"/>
                    </a:lnTo>
                    <a:lnTo>
                      <a:pt x="13" y="7"/>
                    </a:lnTo>
                    <a:lnTo>
                      <a:pt x="9" y="3"/>
                    </a:lnTo>
                    <a:lnTo>
                      <a:pt x="0" y="0"/>
                    </a:lnTo>
                    <a:lnTo>
                      <a:pt x="0" y="10"/>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55" name="Freeform 304"/>
              <p:cNvSpPr>
                <a:spLocks/>
              </p:cNvSpPr>
              <p:nvPr/>
            </p:nvSpPr>
            <p:spPr bwMode="auto">
              <a:xfrm>
                <a:off x="654" y="2805"/>
                <a:ext cx="57" cy="35"/>
              </a:xfrm>
              <a:custGeom>
                <a:avLst/>
                <a:gdLst>
                  <a:gd name="T0" fmla="*/ 3 w 57"/>
                  <a:gd name="T1" fmla="*/ 32 h 35"/>
                  <a:gd name="T2" fmla="*/ 3 w 57"/>
                  <a:gd name="T3" fmla="*/ 32 h 35"/>
                  <a:gd name="T4" fmla="*/ 16 w 57"/>
                  <a:gd name="T5" fmla="*/ 35 h 35"/>
                  <a:gd name="T6" fmla="*/ 25 w 57"/>
                  <a:gd name="T7" fmla="*/ 35 h 35"/>
                  <a:gd name="T8" fmla="*/ 57 w 57"/>
                  <a:gd name="T9" fmla="*/ 29 h 35"/>
                  <a:gd name="T10" fmla="*/ 57 w 57"/>
                  <a:gd name="T11" fmla="*/ 19 h 35"/>
                  <a:gd name="T12" fmla="*/ 13 w 57"/>
                  <a:gd name="T13" fmla="*/ 3 h 35"/>
                  <a:gd name="T14" fmla="*/ 13 w 57"/>
                  <a:gd name="T15" fmla="*/ 3 h 35"/>
                  <a:gd name="T16" fmla="*/ 0 w 57"/>
                  <a:gd name="T17" fmla="*/ 0 h 35"/>
                  <a:gd name="T18" fmla="*/ 3 w 57"/>
                  <a:gd name="T19" fmla="*/ 32 h 35"/>
                  <a:gd name="T20" fmla="*/ 3 w 57"/>
                  <a:gd name="T21" fmla="*/ 32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5"/>
                  <a:gd name="T35" fmla="*/ 57 w 57"/>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5">
                    <a:moveTo>
                      <a:pt x="3" y="32"/>
                    </a:moveTo>
                    <a:lnTo>
                      <a:pt x="3" y="32"/>
                    </a:lnTo>
                    <a:lnTo>
                      <a:pt x="16" y="35"/>
                    </a:lnTo>
                    <a:lnTo>
                      <a:pt x="25" y="35"/>
                    </a:lnTo>
                    <a:lnTo>
                      <a:pt x="57" y="29"/>
                    </a:lnTo>
                    <a:lnTo>
                      <a:pt x="57" y="19"/>
                    </a:lnTo>
                    <a:lnTo>
                      <a:pt x="13" y="3"/>
                    </a:lnTo>
                    <a:lnTo>
                      <a:pt x="0" y="0"/>
                    </a:lnTo>
                    <a:lnTo>
                      <a:pt x="3" y="32"/>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56" name="Freeform 305"/>
              <p:cNvSpPr>
                <a:spLocks/>
              </p:cNvSpPr>
              <p:nvPr/>
            </p:nvSpPr>
            <p:spPr bwMode="auto">
              <a:xfrm>
                <a:off x="600" y="2805"/>
                <a:ext cx="57" cy="32"/>
              </a:xfrm>
              <a:custGeom>
                <a:avLst/>
                <a:gdLst>
                  <a:gd name="T0" fmla="*/ 3 w 57"/>
                  <a:gd name="T1" fmla="*/ 13 h 32"/>
                  <a:gd name="T2" fmla="*/ 57 w 57"/>
                  <a:gd name="T3" fmla="*/ 32 h 32"/>
                  <a:gd name="T4" fmla="*/ 54 w 57"/>
                  <a:gd name="T5" fmla="*/ 0 h 32"/>
                  <a:gd name="T6" fmla="*/ 54 w 57"/>
                  <a:gd name="T7" fmla="*/ 0 h 32"/>
                  <a:gd name="T8" fmla="*/ 44 w 57"/>
                  <a:gd name="T9" fmla="*/ 0 h 32"/>
                  <a:gd name="T10" fmla="*/ 0 w 57"/>
                  <a:gd name="T11" fmla="*/ 7 h 32"/>
                  <a:gd name="T12" fmla="*/ 0 w 57"/>
                  <a:gd name="T13" fmla="*/ 7 h 32"/>
                  <a:gd name="T14" fmla="*/ 0 w 57"/>
                  <a:gd name="T15" fmla="*/ 7 h 32"/>
                  <a:gd name="T16" fmla="*/ 0 w 57"/>
                  <a:gd name="T17" fmla="*/ 13 h 32"/>
                  <a:gd name="T18" fmla="*/ 0 w 57"/>
                  <a:gd name="T19" fmla="*/ 13 h 32"/>
                  <a:gd name="T20" fmla="*/ 3 w 57"/>
                  <a:gd name="T21" fmla="*/ 13 h 32"/>
                  <a:gd name="T22" fmla="*/ 3 w 57"/>
                  <a:gd name="T23" fmla="*/ 13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
                  <a:gd name="T37" fmla="*/ 0 h 32"/>
                  <a:gd name="T38" fmla="*/ 57 w 57"/>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 h="32">
                    <a:moveTo>
                      <a:pt x="3" y="13"/>
                    </a:moveTo>
                    <a:lnTo>
                      <a:pt x="57" y="32"/>
                    </a:lnTo>
                    <a:lnTo>
                      <a:pt x="54" y="0"/>
                    </a:lnTo>
                    <a:lnTo>
                      <a:pt x="44" y="0"/>
                    </a:lnTo>
                    <a:lnTo>
                      <a:pt x="0" y="7"/>
                    </a:lnTo>
                    <a:lnTo>
                      <a:pt x="0" y="13"/>
                    </a:lnTo>
                    <a:lnTo>
                      <a:pt x="3" y="13"/>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57" name="Freeform 306"/>
              <p:cNvSpPr>
                <a:spLocks/>
              </p:cNvSpPr>
              <p:nvPr/>
            </p:nvSpPr>
            <p:spPr bwMode="auto">
              <a:xfrm>
                <a:off x="597" y="2812"/>
                <a:ext cx="3" cy="6"/>
              </a:xfrm>
              <a:custGeom>
                <a:avLst/>
                <a:gdLst>
                  <a:gd name="T0" fmla="*/ 3 w 3"/>
                  <a:gd name="T1" fmla="*/ 0 h 6"/>
                  <a:gd name="T2" fmla="*/ 3 w 3"/>
                  <a:gd name="T3" fmla="*/ 0 h 6"/>
                  <a:gd name="T4" fmla="*/ 0 w 3"/>
                  <a:gd name="T5" fmla="*/ 3 h 6"/>
                  <a:gd name="T6" fmla="*/ 3 w 3"/>
                  <a:gd name="T7" fmla="*/ 6 h 6"/>
                  <a:gd name="T8" fmla="*/ 3 w 3"/>
                  <a:gd name="T9" fmla="*/ 0 h 6"/>
                  <a:gd name="T10" fmla="*/ 0 60000 65536"/>
                  <a:gd name="T11" fmla="*/ 0 60000 65536"/>
                  <a:gd name="T12" fmla="*/ 0 60000 65536"/>
                  <a:gd name="T13" fmla="*/ 0 60000 65536"/>
                  <a:gd name="T14" fmla="*/ 0 60000 65536"/>
                  <a:gd name="T15" fmla="*/ 0 w 3"/>
                  <a:gd name="T16" fmla="*/ 0 h 6"/>
                  <a:gd name="T17" fmla="*/ 3 w 3"/>
                  <a:gd name="T18" fmla="*/ 6 h 6"/>
                </a:gdLst>
                <a:ahLst/>
                <a:cxnLst>
                  <a:cxn ang="T10">
                    <a:pos x="T0" y="T1"/>
                  </a:cxn>
                  <a:cxn ang="T11">
                    <a:pos x="T2" y="T3"/>
                  </a:cxn>
                  <a:cxn ang="T12">
                    <a:pos x="T4" y="T5"/>
                  </a:cxn>
                  <a:cxn ang="T13">
                    <a:pos x="T6" y="T7"/>
                  </a:cxn>
                  <a:cxn ang="T14">
                    <a:pos x="T8" y="T9"/>
                  </a:cxn>
                </a:cxnLst>
                <a:rect l="T15" t="T16" r="T17" b="T18"/>
                <a:pathLst>
                  <a:path w="3" h="6">
                    <a:moveTo>
                      <a:pt x="3" y="0"/>
                    </a:moveTo>
                    <a:lnTo>
                      <a:pt x="3" y="0"/>
                    </a:lnTo>
                    <a:lnTo>
                      <a:pt x="0" y="3"/>
                    </a:lnTo>
                    <a:lnTo>
                      <a:pt x="3" y="6"/>
                    </a:lnTo>
                    <a:lnTo>
                      <a:pt x="3"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58" name="Freeform 307"/>
              <p:cNvSpPr>
                <a:spLocks/>
              </p:cNvSpPr>
              <p:nvPr/>
            </p:nvSpPr>
            <p:spPr bwMode="auto">
              <a:xfrm>
                <a:off x="822" y="2850"/>
                <a:ext cx="19" cy="15"/>
              </a:xfrm>
              <a:custGeom>
                <a:avLst/>
                <a:gdLst>
                  <a:gd name="T0" fmla="*/ 3 w 19"/>
                  <a:gd name="T1" fmla="*/ 15 h 15"/>
                  <a:gd name="T2" fmla="*/ 15 w 19"/>
                  <a:gd name="T3" fmla="*/ 12 h 15"/>
                  <a:gd name="T4" fmla="*/ 15 w 19"/>
                  <a:gd name="T5" fmla="*/ 12 h 15"/>
                  <a:gd name="T6" fmla="*/ 19 w 19"/>
                  <a:gd name="T7" fmla="*/ 12 h 15"/>
                  <a:gd name="T8" fmla="*/ 19 w 19"/>
                  <a:gd name="T9" fmla="*/ 9 h 15"/>
                  <a:gd name="T10" fmla="*/ 12 w 19"/>
                  <a:gd name="T11" fmla="*/ 6 h 15"/>
                  <a:gd name="T12" fmla="*/ 0 w 19"/>
                  <a:gd name="T13" fmla="*/ 0 h 15"/>
                  <a:gd name="T14" fmla="*/ 3 w 19"/>
                  <a:gd name="T15" fmla="*/ 15 h 15"/>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5"/>
                  <a:gd name="T26" fmla="*/ 19 w 19"/>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5">
                    <a:moveTo>
                      <a:pt x="3" y="15"/>
                    </a:moveTo>
                    <a:lnTo>
                      <a:pt x="15" y="12"/>
                    </a:lnTo>
                    <a:lnTo>
                      <a:pt x="19" y="12"/>
                    </a:lnTo>
                    <a:lnTo>
                      <a:pt x="19" y="9"/>
                    </a:lnTo>
                    <a:lnTo>
                      <a:pt x="12" y="6"/>
                    </a:lnTo>
                    <a:lnTo>
                      <a:pt x="0" y="0"/>
                    </a:lnTo>
                    <a:lnTo>
                      <a:pt x="3" y="15"/>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59" name="Freeform 308"/>
              <p:cNvSpPr>
                <a:spLocks/>
              </p:cNvSpPr>
              <p:nvPr/>
            </p:nvSpPr>
            <p:spPr bwMode="auto">
              <a:xfrm>
                <a:off x="768" y="2834"/>
                <a:ext cx="57" cy="41"/>
              </a:xfrm>
              <a:custGeom>
                <a:avLst/>
                <a:gdLst>
                  <a:gd name="T0" fmla="*/ 6 w 57"/>
                  <a:gd name="T1" fmla="*/ 41 h 41"/>
                  <a:gd name="T2" fmla="*/ 57 w 57"/>
                  <a:gd name="T3" fmla="*/ 31 h 41"/>
                  <a:gd name="T4" fmla="*/ 54 w 57"/>
                  <a:gd name="T5" fmla="*/ 16 h 41"/>
                  <a:gd name="T6" fmla="*/ 13 w 57"/>
                  <a:gd name="T7" fmla="*/ 3 h 41"/>
                  <a:gd name="T8" fmla="*/ 13 w 57"/>
                  <a:gd name="T9" fmla="*/ 3 h 41"/>
                  <a:gd name="T10" fmla="*/ 0 w 57"/>
                  <a:gd name="T11" fmla="*/ 0 h 41"/>
                  <a:gd name="T12" fmla="*/ 0 w 57"/>
                  <a:gd name="T13" fmla="*/ 41 h 41"/>
                  <a:gd name="T14" fmla="*/ 0 w 57"/>
                  <a:gd name="T15" fmla="*/ 41 h 41"/>
                  <a:gd name="T16" fmla="*/ 6 w 57"/>
                  <a:gd name="T17" fmla="*/ 41 h 41"/>
                  <a:gd name="T18" fmla="*/ 6 w 57"/>
                  <a:gd name="T19" fmla="*/ 41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41"/>
                  <a:gd name="T32" fmla="*/ 57 w 57"/>
                  <a:gd name="T33" fmla="*/ 41 h 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41">
                    <a:moveTo>
                      <a:pt x="6" y="41"/>
                    </a:moveTo>
                    <a:lnTo>
                      <a:pt x="57" y="31"/>
                    </a:lnTo>
                    <a:lnTo>
                      <a:pt x="54" y="16"/>
                    </a:lnTo>
                    <a:lnTo>
                      <a:pt x="13" y="3"/>
                    </a:lnTo>
                    <a:lnTo>
                      <a:pt x="0" y="0"/>
                    </a:lnTo>
                    <a:lnTo>
                      <a:pt x="0" y="41"/>
                    </a:lnTo>
                    <a:lnTo>
                      <a:pt x="6" y="41"/>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60" name="Freeform 309"/>
              <p:cNvSpPr>
                <a:spLocks/>
              </p:cNvSpPr>
              <p:nvPr/>
            </p:nvSpPr>
            <p:spPr bwMode="auto">
              <a:xfrm>
                <a:off x="711" y="2834"/>
                <a:ext cx="57" cy="41"/>
              </a:xfrm>
              <a:custGeom>
                <a:avLst/>
                <a:gdLst>
                  <a:gd name="T0" fmla="*/ 57 w 57"/>
                  <a:gd name="T1" fmla="*/ 0 h 41"/>
                  <a:gd name="T2" fmla="*/ 57 w 57"/>
                  <a:gd name="T3" fmla="*/ 0 h 41"/>
                  <a:gd name="T4" fmla="*/ 47 w 57"/>
                  <a:gd name="T5" fmla="*/ 0 h 41"/>
                  <a:gd name="T6" fmla="*/ 0 w 57"/>
                  <a:gd name="T7" fmla="*/ 6 h 41"/>
                  <a:gd name="T8" fmla="*/ 3 w 57"/>
                  <a:gd name="T9" fmla="*/ 25 h 41"/>
                  <a:gd name="T10" fmla="*/ 38 w 57"/>
                  <a:gd name="T11" fmla="*/ 38 h 41"/>
                  <a:gd name="T12" fmla="*/ 38 w 57"/>
                  <a:gd name="T13" fmla="*/ 38 h 41"/>
                  <a:gd name="T14" fmla="*/ 57 w 57"/>
                  <a:gd name="T15" fmla="*/ 41 h 41"/>
                  <a:gd name="T16" fmla="*/ 57 w 57"/>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41"/>
                  <a:gd name="T29" fmla="*/ 57 w 57"/>
                  <a:gd name="T30" fmla="*/ 41 h 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41">
                    <a:moveTo>
                      <a:pt x="57" y="0"/>
                    </a:moveTo>
                    <a:lnTo>
                      <a:pt x="57" y="0"/>
                    </a:lnTo>
                    <a:lnTo>
                      <a:pt x="47" y="0"/>
                    </a:lnTo>
                    <a:lnTo>
                      <a:pt x="0" y="6"/>
                    </a:lnTo>
                    <a:lnTo>
                      <a:pt x="3" y="25"/>
                    </a:lnTo>
                    <a:lnTo>
                      <a:pt x="38" y="38"/>
                    </a:lnTo>
                    <a:lnTo>
                      <a:pt x="57" y="41"/>
                    </a:lnTo>
                    <a:lnTo>
                      <a:pt x="57" y="0"/>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61" name="Freeform 310"/>
              <p:cNvSpPr>
                <a:spLocks/>
              </p:cNvSpPr>
              <p:nvPr/>
            </p:nvSpPr>
            <p:spPr bwMode="auto">
              <a:xfrm>
                <a:off x="689" y="2840"/>
                <a:ext cx="25" cy="19"/>
              </a:xfrm>
              <a:custGeom>
                <a:avLst/>
                <a:gdLst>
                  <a:gd name="T0" fmla="*/ 22 w 25"/>
                  <a:gd name="T1" fmla="*/ 0 h 19"/>
                  <a:gd name="T2" fmla="*/ 3 w 25"/>
                  <a:gd name="T3" fmla="*/ 6 h 19"/>
                  <a:gd name="T4" fmla="*/ 3 w 25"/>
                  <a:gd name="T5" fmla="*/ 6 h 19"/>
                  <a:gd name="T6" fmla="*/ 0 w 25"/>
                  <a:gd name="T7" fmla="*/ 6 h 19"/>
                  <a:gd name="T8" fmla="*/ 0 w 25"/>
                  <a:gd name="T9" fmla="*/ 6 h 19"/>
                  <a:gd name="T10" fmla="*/ 6 w 25"/>
                  <a:gd name="T11" fmla="*/ 13 h 19"/>
                  <a:gd name="T12" fmla="*/ 25 w 25"/>
                  <a:gd name="T13" fmla="*/ 19 h 19"/>
                  <a:gd name="T14" fmla="*/ 22 w 25"/>
                  <a:gd name="T15" fmla="*/ 0 h 19"/>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19"/>
                  <a:gd name="T26" fmla="*/ 25 w 25"/>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19">
                    <a:moveTo>
                      <a:pt x="22" y="0"/>
                    </a:moveTo>
                    <a:lnTo>
                      <a:pt x="3" y="6"/>
                    </a:lnTo>
                    <a:lnTo>
                      <a:pt x="0" y="6"/>
                    </a:lnTo>
                    <a:lnTo>
                      <a:pt x="6" y="13"/>
                    </a:lnTo>
                    <a:lnTo>
                      <a:pt x="25" y="19"/>
                    </a:lnTo>
                    <a:lnTo>
                      <a:pt x="22" y="0"/>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62" name="Freeform 311"/>
              <p:cNvSpPr>
                <a:spLocks/>
              </p:cNvSpPr>
              <p:nvPr/>
            </p:nvSpPr>
            <p:spPr bwMode="auto">
              <a:xfrm>
                <a:off x="879" y="2834"/>
                <a:ext cx="31" cy="22"/>
              </a:xfrm>
              <a:custGeom>
                <a:avLst/>
                <a:gdLst>
                  <a:gd name="T0" fmla="*/ 0 w 31"/>
                  <a:gd name="T1" fmla="*/ 22 h 22"/>
                  <a:gd name="T2" fmla="*/ 28 w 31"/>
                  <a:gd name="T3" fmla="*/ 16 h 22"/>
                  <a:gd name="T4" fmla="*/ 28 w 31"/>
                  <a:gd name="T5" fmla="*/ 16 h 22"/>
                  <a:gd name="T6" fmla="*/ 31 w 31"/>
                  <a:gd name="T7" fmla="*/ 16 h 22"/>
                  <a:gd name="T8" fmla="*/ 31 w 31"/>
                  <a:gd name="T9" fmla="*/ 12 h 22"/>
                  <a:gd name="T10" fmla="*/ 25 w 31"/>
                  <a:gd name="T11" fmla="*/ 9 h 22"/>
                  <a:gd name="T12" fmla="*/ 0 w 31"/>
                  <a:gd name="T13" fmla="*/ 0 h 22"/>
                  <a:gd name="T14" fmla="*/ 0 w 31"/>
                  <a:gd name="T15" fmla="*/ 22 h 22"/>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22"/>
                  <a:gd name="T26" fmla="*/ 31 w 31"/>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22">
                    <a:moveTo>
                      <a:pt x="0" y="22"/>
                    </a:moveTo>
                    <a:lnTo>
                      <a:pt x="28" y="16"/>
                    </a:lnTo>
                    <a:lnTo>
                      <a:pt x="31" y="16"/>
                    </a:lnTo>
                    <a:lnTo>
                      <a:pt x="31" y="12"/>
                    </a:lnTo>
                    <a:lnTo>
                      <a:pt x="25" y="9"/>
                    </a:lnTo>
                    <a:lnTo>
                      <a:pt x="0" y="0"/>
                    </a:lnTo>
                    <a:lnTo>
                      <a:pt x="0" y="22"/>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63" name="Freeform 312"/>
              <p:cNvSpPr>
                <a:spLocks/>
              </p:cNvSpPr>
              <p:nvPr/>
            </p:nvSpPr>
            <p:spPr bwMode="auto">
              <a:xfrm>
                <a:off x="822" y="2821"/>
                <a:ext cx="57" cy="35"/>
              </a:xfrm>
              <a:custGeom>
                <a:avLst/>
                <a:gdLst>
                  <a:gd name="T0" fmla="*/ 22 w 57"/>
                  <a:gd name="T1" fmla="*/ 32 h 35"/>
                  <a:gd name="T2" fmla="*/ 22 w 57"/>
                  <a:gd name="T3" fmla="*/ 32 h 35"/>
                  <a:gd name="T4" fmla="*/ 34 w 57"/>
                  <a:gd name="T5" fmla="*/ 35 h 35"/>
                  <a:gd name="T6" fmla="*/ 44 w 57"/>
                  <a:gd name="T7" fmla="*/ 35 h 35"/>
                  <a:gd name="T8" fmla="*/ 57 w 57"/>
                  <a:gd name="T9" fmla="*/ 35 h 35"/>
                  <a:gd name="T10" fmla="*/ 57 w 57"/>
                  <a:gd name="T11" fmla="*/ 13 h 35"/>
                  <a:gd name="T12" fmla="*/ 28 w 57"/>
                  <a:gd name="T13" fmla="*/ 3 h 35"/>
                  <a:gd name="T14" fmla="*/ 28 w 57"/>
                  <a:gd name="T15" fmla="*/ 3 h 35"/>
                  <a:gd name="T16" fmla="*/ 15 w 57"/>
                  <a:gd name="T17" fmla="*/ 0 h 35"/>
                  <a:gd name="T18" fmla="*/ 6 w 57"/>
                  <a:gd name="T19" fmla="*/ 0 h 35"/>
                  <a:gd name="T20" fmla="*/ 0 w 57"/>
                  <a:gd name="T21" fmla="*/ 0 h 35"/>
                  <a:gd name="T22" fmla="*/ 0 w 57"/>
                  <a:gd name="T23" fmla="*/ 25 h 35"/>
                  <a:gd name="T24" fmla="*/ 22 w 57"/>
                  <a:gd name="T25" fmla="*/ 32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35"/>
                  <a:gd name="T41" fmla="*/ 57 w 57"/>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35">
                    <a:moveTo>
                      <a:pt x="22" y="32"/>
                    </a:moveTo>
                    <a:lnTo>
                      <a:pt x="22" y="32"/>
                    </a:lnTo>
                    <a:lnTo>
                      <a:pt x="34" y="35"/>
                    </a:lnTo>
                    <a:lnTo>
                      <a:pt x="44" y="35"/>
                    </a:lnTo>
                    <a:lnTo>
                      <a:pt x="57" y="35"/>
                    </a:lnTo>
                    <a:lnTo>
                      <a:pt x="57" y="13"/>
                    </a:lnTo>
                    <a:lnTo>
                      <a:pt x="28" y="3"/>
                    </a:lnTo>
                    <a:lnTo>
                      <a:pt x="15" y="0"/>
                    </a:lnTo>
                    <a:lnTo>
                      <a:pt x="6" y="0"/>
                    </a:lnTo>
                    <a:lnTo>
                      <a:pt x="0" y="0"/>
                    </a:lnTo>
                    <a:lnTo>
                      <a:pt x="0" y="25"/>
                    </a:lnTo>
                    <a:lnTo>
                      <a:pt x="22" y="3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64" name="Freeform 313"/>
              <p:cNvSpPr>
                <a:spLocks/>
              </p:cNvSpPr>
              <p:nvPr/>
            </p:nvSpPr>
            <p:spPr bwMode="auto">
              <a:xfrm>
                <a:off x="784" y="2821"/>
                <a:ext cx="38" cy="25"/>
              </a:xfrm>
              <a:custGeom>
                <a:avLst/>
                <a:gdLst>
                  <a:gd name="T0" fmla="*/ 38 w 38"/>
                  <a:gd name="T1" fmla="*/ 0 h 25"/>
                  <a:gd name="T2" fmla="*/ 3 w 38"/>
                  <a:gd name="T3" fmla="*/ 6 h 25"/>
                  <a:gd name="T4" fmla="*/ 3 w 38"/>
                  <a:gd name="T5" fmla="*/ 6 h 25"/>
                  <a:gd name="T6" fmla="*/ 0 w 38"/>
                  <a:gd name="T7" fmla="*/ 10 h 25"/>
                  <a:gd name="T8" fmla="*/ 0 w 38"/>
                  <a:gd name="T9" fmla="*/ 10 h 25"/>
                  <a:gd name="T10" fmla="*/ 6 w 38"/>
                  <a:gd name="T11" fmla="*/ 13 h 25"/>
                  <a:gd name="T12" fmla="*/ 38 w 38"/>
                  <a:gd name="T13" fmla="*/ 25 h 25"/>
                  <a:gd name="T14" fmla="*/ 38 w 38"/>
                  <a:gd name="T15" fmla="*/ 0 h 25"/>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25"/>
                  <a:gd name="T26" fmla="*/ 38 w 38"/>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25">
                    <a:moveTo>
                      <a:pt x="38" y="0"/>
                    </a:moveTo>
                    <a:lnTo>
                      <a:pt x="3" y="6"/>
                    </a:lnTo>
                    <a:lnTo>
                      <a:pt x="0" y="10"/>
                    </a:lnTo>
                    <a:lnTo>
                      <a:pt x="6" y="13"/>
                    </a:lnTo>
                    <a:lnTo>
                      <a:pt x="38" y="25"/>
                    </a:lnTo>
                    <a:lnTo>
                      <a:pt x="38" y="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65" name="Freeform 314"/>
              <p:cNvSpPr>
                <a:spLocks/>
              </p:cNvSpPr>
              <p:nvPr/>
            </p:nvSpPr>
            <p:spPr bwMode="auto">
              <a:xfrm>
                <a:off x="932" y="2818"/>
                <a:ext cx="45" cy="25"/>
              </a:xfrm>
              <a:custGeom>
                <a:avLst/>
                <a:gdLst>
                  <a:gd name="T0" fmla="*/ 0 w 45"/>
                  <a:gd name="T1" fmla="*/ 25 h 25"/>
                  <a:gd name="T2" fmla="*/ 0 w 45"/>
                  <a:gd name="T3" fmla="*/ 25 h 25"/>
                  <a:gd name="T4" fmla="*/ 4 w 45"/>
                  <a:gd name="T5" fmla="*/ 25 h 25"/>
                  <a:gd name="T6" fmla="*/ 42 w 45"/>
                  <a:gd name="T7" fmla="*/ 19 h 25"/>
                  <a:gd name="T8" fmla="*/ 42 w 45"/>
                  <a:gd name="T9" fmla="*/ 19 h 25"/>
                  <a:gd name="T10" fmla="*/ 42 w 45"/>
                  <a:gd name="T11" fmla="*/ 19 h 25"/>
                  <a:gd name="T12" fmla="*/ 45 w 45"/>
                  <a:gd name="T13" fmla="*/ 16 h 25"/>
                  <a:gd name="T14" fmla="*/ 35 w 45"/>
                  <a:gd name="T15" fmla="*/ 13 h 25"/>
                  <a:gd name="T16" fmla="*/ 0 w 45"/>
                  <a:gd name="T17" fmla="*/ 0 h 25"/>
                  <a:gd name="T18" fmla="*/ 0 w 45"/>
                  <a:gd name="T19" fmla="*/ 25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25"/>
                  <a:gd name="T32" fmla="*/ 45 w 45"/>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25">
                    <a:moveTo>
                      <a:pt x="0" y="25"/>
                    </a:moveTo>
                    <a:lnTo>
                      <a:pt x="0" y="25"/>
                    </a:lnTo>
                    <a:lnTo>
                      <a:pt x="4" y="25"/>
                    </a:lnTo>
                    <a:lnTo>
                      <a:pt x="42" y="19"/>
                    </a:lnTo>
                    <a:lnTo>
                      <a:pt x="45" y="16"/>
                    </a:lnTo>
                    <a:lnTo>
                      <a:pt x="35" y="13"/>
                    </a:lnTo>
                    <a:lnTo>
                      <a:pt x="0" y="0"/>
                    </a:lnTo>
                    <a:lnTo>
                      <a:pt x="0" y="25"/>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66" name="Freeform 315"/>
              <p:cNvSpPr>
                <a:spLocks/>
              </p:cNvSpPr>
              <p:nvPr/>
            </p:nvSpPr>
            <p:spPr bwMode="auto">
              <a:xfrm>
                <a:off x="879" y="2808"/>
                <a:ext cx="53" cy="35"/>
              </a:xfrm>
              <a:custGeom>
                <a:avLst/>
                <a:gdLst>
                  <a:gd name="T0" fmla="*/ 0 w 53"/>
                  <a:gd name="T1" fmla="*/ 19 h 35"/>
                  <a:gd name="T2" fmla="*/ 34 w 53"/>
                  <a:gd name="T3" fmla="*/ 32 h 35"/>
                  <a:gd name="T4" fmla="*/ 34 w 53"/>
                  <a:gd name="T5" fmla="*/ 32 h 35"/>
                  <a:gd name="T6" fmla="*/ 44 w 53"/>
                  <a:gd name="T7" fmla="*/ 35 h 35"/>
                  <a:gd name="T8" fmla="*/ 53 w 53"/>
                  <a:gd name="T9" fmla="*/ 35 h 35"/>
                  <a:gd name="T10" fmla="*/ 53 w 53"/>
                  <a:gd name="T11" fmla="*/ 10 h 35"/>
                  <a:gd name="T12" fmla="*/ 38 w 53"/>
                  <a:gd name="T13" fmla="*/ 4 h 35"/>
                  <a:gd name="T14" fmla="*/ 38 w 53"/>
                  <a:gd name="T15" fmla="*/ 4 h 35"/>
                  <a:gd name="T16" fmla="*/ 25 w 53"/>
                  <a:gd name="T17" fmla="*/ 0 h 35"/>
                  <a:gd name="T18" fmla="*/ 15 w 53"/>
                  <a:gd name="T19" fmla="*/ 0 h 35"/>
                  <a:gd name="T20" fmla="*/ 0 w 53"/>
                  <a:gd name="T21" fmla="*/ 4 h 35"/>
                  <a:gd name="T22" fmla="*/ 0 w 53"/>
                  <a:gd name="T23" fmla="*/ 19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
                  <a:gd name="T37" fmla="*/ 0 h 35"/>
                  <a:gd name="T38" fmla="*/ 53 w 53"/>
                  <a:gd name="T39" fmla="*/ 35 h 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 h="35">
                    <a:moveTo>
                      <a:pt x="0" y="19"/>
                    </a:moveTo>
                    <a:lnTo>
                      <a:pt x="34" y="32"/>
                    </a:lnTo>
                    <a:lnTo>
                      <a:pt x="44" y="35"/>
                    </a:lnTo>
                    <a:lnTo>
                      <a:pt x="53" y="35"/>
                    </a:lnTo>
                    <a:lnTo>
                      <a:pt x="53" y="10"/>
                    </a:lnTo>
                    <a:lnTo>
                      <a:pt x="38" y="4"/>
                    </a:lnTo>
                    <a:lnTo>
                      <a:pt x="25" y="0"/>
                    </a:lnTo>
                    <a:lnTo>
                      <a:pt x="15" y="0"/>
                    </a:lnTo>
                    <a:lnTo>
                      <a:pt x="0" y="4"/>
                    </a:lnTo>
                    <a:lnTo>
                      <a:pt x="0" y="19"/>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67" name="Freeform 316"/>
              <p:cNvSpPr>
                <a:spLocks/>
              </p:cNvSpPr>
              <p:nvPr/>
            </p:nvSpPr>
            <p:spPr bwMode="auto">
              <a:xfrm>
                <a:off x="853" y="2812"/>
                <a:ext cx="26" cy="15"/>
              </a:xfrm>
              <a:custGeom>
                <a:avLst/>
                <a:gdLst>
                  <a:gd name="T0" fmla="*/ 26 w 26"/>
                  <a:gd name="T1" fmla="*/ 15 h 15"/>
                  <a:gd name="T2" fmla="*/ 26 w 26"/>
                  <a:gd name="T3" fmla="*/ 0 h 15"/>
                  <a:gd name="T4" fmla="*/ 3 w 26"/>
                  <a:gd name="T5" fmla="*/ 3 h 15"/>
                  <a:gd name="T6" fmla="*/ 3 w 26"/>
                  <a:gd name="T7" fmla="*/ 3 h 15"/>
                  <a:gd name="T8" fmla="*/ 0 w 26"/>
                  <a:gd name="T9" fmla="*/ 6 h 15"/>
                  <a:gd name="T10" fmla="*/ 0 w 26"/>
                  <a:gd name="T11" fmla="*/ 6 h 15"/>
                  <a:gd name="T12" fmla="*/ 7 w 26"/>
                  <a:gd name="T13" fmla="*/ 9 h 15"/>
                  <a:gd name="T14" fmla="*/ 26 w 26"/>
                  <a:gd name="T15" fmla="*/ 15 h 15"/>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15"/>
                  <a:gd name="T26" fmla="*/ 26 w 26"/>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15">
                    <a:moveTo>
                      <a:pt x="26" y="15"/>
                    </a:moveTo>
                    <a:lnTo>
                      <a:pt x="26" y="0"/>
                    </a:lnTo>
                    <a:lnTo>
                      <a:pt x="3" y="3"/>
                    </a:lnTo>
                    <a:lnTo>
                      <a:pt x="0" y="6"/>
                    </a:lnTo>
                    <a:lnTo>
                      <a:pt x="7" y="9"/>
                    </a:lnTo>
                    <a:lnTo>
                      <a:pt x="26" y="15"/>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68" name="Freeform 317"/>
              <p:cNvSpPr>
                <a:spLocks/>
              </p:cNvSpPr>
              <p:nvPr/>
            </p:nvSpPr>
            <p:spPr bwMode="auto">
              <a:xfrm>
                <a:off x="986" y="2802"/>
                <a:ext cx="54" cy="29"/>
              </a:xfrm>
              <a:custGeom>
                <a:avLst/>
                <a:gdLst>
                  <a:gd name="T0" fmla="*/ 3 w 54"/>
                  <a:gd name="T1" fmla="*/ 29 h 29"/>
                  <a:gd name="T2" fmla="*/ 3 w 54"/>
                  <a:gd name="T3" fmla="*/ 29 h 29"/>
                  <a:gd name="T4" fmla="*/ 13 w 54"/>
                  <a:gd name="T5" fmla="*/ 29 h 29"/>
                  <a:gd name="T6" fmla="*/ 51 w 54"/>
                  <a:gd name="T7" fmla="*/ 22 h 29"/>
                  <a:gd name="T8" fmla="*/ 51 w 54"/>
                  <a:gd name="T9" fmla="*/ 22 h 29"/>
                  <a:gd name="T10" fmla="*/ 54 w 54"/>
                  <a:gd name="T11" fmla="*/ 22 h 29"/>
                  <a:gd name="T12" fmla="*/ 54 w 54"/>
                  <a:gd name="T13" fmla="*/ 19 h 29"/>
                  <a:gd name="T14" fmla="*/ 48 w 54"/>
                  <a:gd name="T15" fmla="*/ 16 h 29"/>
                  <a:gd name="T16" fmla="*/ 0 w 54"/>
                  <a:gd name="T17" fmla="*/ 0 h 29"/>
                  <a:gd name="T18" fmla="*/ 3 w 54"/>
                  <a:gd name="T19" fmla="*/ 29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29"/>
                  <a:gd name="T32" fmla="*/ 54 w 54"/>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29">
                    <a:moveTo>
                      <a:pt x="3" y="29"/>
                    </a:moveTo>
                    <a:lnTo>
                      <a:pt x="3" y="29"/>
                    </a:lnTo>
                    <a:lnTo>
                      <a:pt x="13" y="29"/>
                    </a:lnTo>
                    <a:lnTo>
                      <a:pt x="51" y="22"/>
                    </a:lnTo>
                    <a:lnTo>
                      <a:pt x="54" y="22"/>
                    </a:lnTo>
                    <a:lnTo>
                      <a:pt x="54" y="19"/>
                    </a:lnTo>
                    <a:lnTo>
                      <a:pt x="48" y="16"/>
                    </a:lnTo>
                    <a:lnTo>
                      <a:pt x="0" y="0"/>
                    </a:lnTo>
                    <a:lnTo>
                      <a:pt x="3" y="29"/>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69" name="Freeform 318"/>
              <p:cNvSpPr>
                <a:spLocks/>
              </p:cNvSpPr>
              <p:nvPr/>
            </p:nvSpPr>
            <p:spPr bwMode="auto">
              <a:xfrm>
                <a:off x="932" y="2799"/>
                <a:ext cx="57" cy="32"/>
              </a:xfrm>
              <a:custGeom>
                <a:avLst/>
                <a:gdLst>
                  <a:gd name="T0" fmla="*/ 0 w 57"/>
                  <a:gd name="T1" fmla="*/ 13 h 32"/>
                  <a:gd name="T2" fmla="*/ 48 w 57"/>
                  <a:gd name="T3" fmla="*/ 28 h 32"/>
                  <a:gd name="T4" fmla="*/ 48 w 57"/>
                  <a:gd name="T5" fmla="*/ 28 h 32"/>
                  <a:gd name="T6" fmla="*/ 57 w 57"/>
                  <a:gd name="T7" fmla="*/ 32 h 32"/>
                  <a:gd name="T8" fmla="*/ 54 w 57"/>
                  <a:gd name="T9" fmla="*/ 3 h 32"/>
                  <a:gd name="T10" fmla="*/ 48 w 57"/>
                  <a:gd name="T11" fmla="*/ 3 h 32"/>
                  <a:gd name="T12" fmla="*/ 48 w 57"/>
                  <a:gd name="T13" fmla="*/ 3 h 32"/>
                  <a:gd name="T14" fmla="*/ 35 w 57"/>
                  <a:gd name="T15" fmla="*/ 0 h 32"/>
                  <a:gd name="T16" fmla="*/ 26 w 57"/>
                  <a:gd name="T17" fmla="*/ 0 h 32"/>
                  <a:gd name="T18" fmla="*/ 0 w 57"/>
                  <a:gd name="T19" fmla="*/ 3 h 32"/>
                  <a:gd name="T20" fmla="*/ 0 w 57"/>
                  <a:gd name="T21" fmla="*/ 13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2"/>
                  <a:gd name="T35" fmla="*/ 57 w 57"/>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2">
                    <a:moveTo>
                      <a:pt x="0" y="13"/>
                    </a:moveTo>
                    <a:lnTo>
                      <a:pt x="48" y="28"/>
                    </a:lnTo>
                    <a:lnTo>
                      <a:pt x="57" y="32"/>
                    </a:lnTo>
                    <a:lnTo>
                      <a:pt x="54" y="3"/>
                    </a:lnTo>
                    <a:lnTo>
                      <a:pt x="48" y="3"/>
                    </a:lnTo>
                    <a:lnTo>
                      <a:pt x="35" y="0"/>
                    </a:lnTo>
                    <a:lnTo>
                      <a:pt x="26" y="0"/>
                    </a:lnTo>
                    <a:lnTo>
                      <a:pt x="0" y="3"/>
                    </a:lnTo>
                    <a:lnTo>
                      <a:pt x="0" y="13"/>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70" name="Freeform 319"/>
              <p:cNvSpPr>
                <a:spLocks/>
              </p:cNvSpPr>
              <p:nvPr/>
            </p:nvSpPr>
            <p:spPr bwMode="auto">
              <a:xfrm>
                <a:off x="920" y="2802"/>
                <a:ext cx="12" cy="10"/>
              </a:xfrm>
              <a:custGeom>
                <a:avLst/>
                <a:gdLst>
                  <a:gd name="T0" fmla="*/ 6 w 12"/>
                  <a:gd name="T1" fmla="*/ 10 h 10"/>
                  <a:gd name="T2" fmla="*/ 12 w 12"/>
                  <a:gd name="T3" fmla="*/ 10 h 10"/>
                  <a:gd name="T4" fmla="*/ 12 w 12"/>
                  <a:gd name="T5" fmla="*/ 0 h 10"/>
                  <a:gd name="T6" fmla="*/ 0 w 12"/>
                  <a:gd name="T7" fmla="*/ 3 h 10"/>
                  <a:gd name="T8" fmla="*/ 0 w 12"/>
                  <a:gd name="T9" fmla="*/ 3 h 10"/>
                  <a:gd name="T10" fmla="*/ 0 w 12"/>
                  <a:gd name="T11" fmla="*/ 3 h 10"/>
                  <a:gd name="T12" fmla="*/ 0 w 12"/>
                  <a:gd name="T13" fmla="*/ 6 h 10"/>
                  <a:gd name="T14" fmla="*/ 6 w 12"/>
                  <a:gd name="T15" fmla="*/ 10 h 10"/>
                  <a:gd name="T16" fmla="*/ 6 w 12"/>
                  <a:gd name="T17" fmla="*/ 1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0"/>
                  <a:gd name="T29" fmla="*/ 12 w 12"/>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0">
                    <a:moveTo>
                      <a:pt x="6" y="10"/>
                    </a:moveTo>
                    <a:lnTo>
                      <a:pt x="12" y="10"/>
                    </a:lnTo>
                    <a:lnTo>
                      <a:pt x="12" y="0"/>
                    </a:lnTo>
                    <a:lnTo>
                      <a:pt x="0" y="3"/>
                    </a:lnTo>
                    <a:lnTo>
                      <a:pt x="0" y="6"/>
                    </a:lnTo>
                    <a:lnTo>
                      <a:pt x="6" y="10"/>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71" name="Freeform 320"/>
              <p:cNvSpPr>
                <a:spLocks/>
              </p:cNvSpPr>
              <p:nvPr/>
            </p:nvSpPr>
            <p:spPr bwMode="auto">
              <a:xfrm>
                <a:off x="1097" y="2808"/>
                <a:ext cx="3" cy="4"/>
              </a:xfrm>
              <a:custGeom>
                <a:avLst/>
                <a:gdLst>
                  <a:gd name="T0" fmla="*/ 0 w 3"/>
                  <a:gd name="T1" fmla="*/ 0 h 4"/>
                  <a:gd name="T2" fmla="*/ 3 w 3"/>
                  <a:gd name="T3" fmla="*/ 4 h 4"/>
                  <a:gd name="T4" fmla="*/ 3 w 3"/>
                  <a:gd name="T5" fmla="*/ 4 h 4"/>
                  <a:gd name="T6" fmla="*/ 3 w 3"/>
                  <a:gd name="T7" fmla="*/ 4 h 4"/>
                  <a:gd name="T8" fmla="*/ 0 w 3"/>
                  <a:gd name="T9" fmla="*/ 0 h 4"/>
                  <a:gd name="T10" fmla="*/ 0 w 3"/>
                  <a:gd name="T11" fmla="*/ 0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0" y="0"/>
                    </a:moveTo>
                    <a:lnTo>
                      <a:pt x="3" y="4"/>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72" name="Freeform 321"/>
              <p:cNvSpPr>
                <a:spLocks/>
              </p:cNvSpPr>
              <p:nvPr/>
            </p:nvSpPr>
            <p:spPr bwMode="auto">
              <a:xfrm>
                <a:off x="1043" y="2789"/>
                <a:ext cx="57" cy="32"/>
              </a:xfrm>
              <a:custGeom>
                <a:avLst/>
                <a:gdLst>
                  <a:gd name="T0" fmla="*/ 0 w 57"/>
                  <a:gd name="T1" fmla="*/ 29 h 32"/>
                  <a:gd name="T2" fmla="*/ 0 w 57"/>
                  <a:gd name="T3" fmla="*/ 29 h 32"/>
                  <a:gd name="T4" fmla="*/ 10 w 57"/>
                  <a:gd name="T5" fmla="*/ 32 h 32"/>
                  <a:gd name="T6" fmla="*/ 19 w 57"/>
                  <a:gd name="T7" fmla="*/ 32 h 32"/>
                  <a:gd name="T8" fmla="*/ 54 w 57"/>
                  <a:gd name="T9" fmla="*/ 23 h 32"/>
                  <a:gd name="T10" fmla="*/ 54 w 57"/>
                  <a:gd name="T11" fmla="*/ 23 h 32"/>
                  <a:gd name="T12" fmla="*/ 57 w 57"/>
                  <a:gd name="T13" fmla="*/ 23 h 32"/>
                  <a:gd name="T14" fmla="*/ 54 w 57"/>
                  <a:gd name="T15" fmla="*/ 19 h 32"/>
                  <a:gd name="T16" fmla="*/ 54 w 57"/>
                  <a:gd name="T17" fmla="*/ 19 h 32"/>
                  <a:gd name="T18" fmla="*/ 51 w 57"/>
                  <a:gd name="T19" fmla="*/ 19 h 32"/>
                  <a:gd name="T20" fmla="*/ 0 w 57"/>
                  <a:gd name="T21" fmla="*/ 0 h 32"/>
                  <a:gd name="T22" fmla="*/ 0 w 57"/>
                  <a:gd name="T23" fmla="*/ 29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
                  <a:gd name="T37" fmla="*/ 0 h 32"/>
                  <a:gd name="T38" fmla="*/ 57 w 57"/>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 h="32">
                    <a:moveTo>
                      <a:pt x="0" y="29"/>
                    </a:moveTo>
                    <a:lnTo>
                      <a:pt x="0" y="29"/>
                    </a:lnTo>
                    <a:lnTo>
                      <a:pt x="10" y="32"/>
                    </a:lnTo>
                    <a:lnTo>
                      <a:pt x="19" y="32"/>
                    </a:lnTo>
                    <a:lnTo>
                      <a:pt x="54" y="23"/>
                    </a:lnTo>
                    <a:lnTo>
                      <a:pt x="57" y="23"/>
                    </a:lnTo>
                    <a:lnTo>
                      <a:pt x="54" y="19"/>
                    </a:lnTo>
                    <a:lnTo>
                      <a:pt x="51" y="19"/>
                    </a:lnTo>
                    <a:lnTo>
                      <a:pt x="0" y="0"/>
                    </a:lnTo>
                    <a:lnTo>
                      <a:pt x="0" y="2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73" name="Freeform 322"/>
              <p:cNvSpPr>
                <a:spLocks/>
              </p:cNvSpPr>
              <p:nvPr/>
            </p:nvSpPr>
            <p:spPr bwMode="auto">
              <a:xfrm>
                <a:off x="986" y="2786"/>
                <a:ext cx="57" cy="32"/>
              </a:xfrm>
              <a:custGeom>
                <a:avLst/>
                <a:gdLst>
                  <a:gd name="T0" fmla="*/ 0 w 57"/>
                  <a:gd name="T1" fmla="*/ 13 h 32"/>
                  <a:gd name="T2" fmla="*/ 0 w 57"/>
                  <a:gd name="T3" fmla="*/ 13 h 32"/>
                  <a:gd name="T4" fmla="*/ 3 w 57"/>
                  <a:gd name="T5" fmla="*/ 13 h 32"/>
                  <a:gd name="T6" fmla="*/ 54 w 57"/>
                  <a:gd name="T7" fmla="*/ 32 h 32"/>
                  <a:gd name="T8" fmla="*/ 54 w 57"/>
                  <a:gd name="T9" fmla="*/ 32 h 32"/>
                  <a:gd name="T10" fmla="*/ 57 w 57"/>
                  <a:gd name="T11" fmla="*/ 32 h 32"/>
                  <a:gd name="T12" fmla="*/ 57 w 57"/>
                  <a:gd name="T13" fmla="*/ 3 h 32"/>
                  <a:gd name="T14" fmla="*/ 54 w 57"/>
                  <a:gd name="T15" fmla="*/ 3 h 32"/>
                  <a:gd name="T16" fmla="*/ 54 w 57"/>
                  <a:gd name="T17" fmla="*/ 3 h 32"/>
                  <a:gd name="T18" fmla="*/ 44 w 57"/>
                  <a:gd name="T19" fmla="*/ 0 h 32"/>
                  <a:gd name="T20" fmla="*/ 35 w 57"/>
                  <a:gd name="T21" fmla="*/ 0 h 32"/>
                  <a:gd name="T22" fmla="*/ 0 w 57"/>
                  <a:gd name="T23" fmla="*/ 7 h 32"/>
                  <a:gd name="T24" fmla="*/ 0 w 57"/>
                  <a:gd name="T25" fmla="*/ 13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32"/>
                  <a:gd name="T41" fmla="*/ 57 w 57"/>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32">
                    <a:moveTo>
                      <a:pt x="0" y="13"/>
                    </a:moveTo>
                    <a:lnTo>
                      <a:pt x="0" y="13"/>
                    </a:lnTo>
                    <a:lnTo>
                      <a:pt x="3" y="13"/>
                    </a:lnTo>
                    <a:lnTo>
                      <a:pt x="54" y="32"/>
                    </a:lnTo>
                    <a:lnTo>
                      <a:pt x="57" y="32"/>
                    </a:lnTo>
                    <a:lnTo>
                      <a:pt x="57" y="3"/>
                    </a:lnTo>
                    <a:lnTo>
                      <a:pt x="54" y="3"/>
                    </a:lnTo>
                    <a:lnTo>
                      <a:pt x="44" y="0"/>
                    </a:lnTo>
                    <a:lnTo>
                      <a:pt x="35" y="0"/>
                    </a:lnTo>
                    <a:lnTo>
                      <a:pt x="0" y="7"/>
                    </a:lnTo>
                    <a:lnTo>
                      <a:pt x="0" y="13"/>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74" name="Freeform 323"/>
              <p:cNvSpPr>
                <a:spLocks/>
              </p:cNvSpPr>
              <p:nvPr/>
            </p:nvSpPr>
            <p:spPr bwMode="auto">
              <a:xfrm>
                <a:off x="983" y="2793"/>
                <a:ext cx="3" cy="6"/>
              </a:xfrm>
              <a:custGeom>
                <a:avLst/>
                <a:gdLst>
                  <a:gd name="T0" fmla="*/ 3 w 3"/>
                  <a:gd name="T1" fmla="*/ 0 h 6"/>
                  <a:gd name="T2" fmla="*/ 3 w 3"/>
                  <a:gd name="T3" fmla="*/ 0 h 6"/>
                  <a:gd name="T4" fmla="*/ 3 w 3"/>
                  <a:gd name="T5" fmla="*/ 0 h 6"/>
                  <a:gd name="T6" fmla="*/ 0 w 3"/>
                  <a:gd name="T7" fmla="*/ 3 h 6"/>
                  <a:gd name="T8" fmla="*/ 3 w 3"/>
                  <a:gd name="T9" fmla="*/ 6 h 6"/>
                  <a:gd name="T10" fmla="*/ 3 w 3"/>
                  <a:gd name="T11" fmla="*/ 0 h 6"/>
                  <a:gd name="T12" fmla="*/ 0 60000 65536"/>
                  <a:gd name="T13" fmla="*/ 0 60000 65536"/>
                  <a:gd name="T14" fmla="*/ 0 60000 65536"/>
                  <a:gd name="T15" fmla="*/ 0 60000 65536"/>
                  <a:gd name="T16" fmla="*/ 0 60000 65536"/>
                  <a:gd name="T17" fmla="*/ 0 60000 65536"/>
                  <a:gd name="T18" fmla="*/ 0 w 3"/>
                  <a:gd name="T19" fmla="*/ 0 h 6"/>
                  <a:gd name="T20" fmla="*/ 3 w 3"/>
                  <a:gd name="T21" fmla="*/ 6 h 6"/>
                </a:gdLst>
                <a:ahLst/>
                <a:cxnLst>
                  <a:cxn ang="T12">
                    <a:pos x="T0" y="T1"/>
                  </a:cxn>
                  <a:cxn ang="T13">
                    <a:pos x="T2" y="T3"/>
                  </a:cxn>
                  <a:cxn ang="T14">
                    <a:pos x="T4" y="T5"/>
                  </a:cxn>
                  <a:cxn ang="T15">
                    <a:pos x="T6" y="T7"/>
                  </a:cxn>
                  <a:cxn ang="T16">
                    <a:pos x="T8" y="T9"/>
                  </a:cxn>
                  <a:cxn ang="T17">
                    <a:pos x="T10" y="T11"/>
                  </a:cxn>
                </a:cxnLst>
                <a:rect l="T18" t="T19" r="T20" b="T21"/>
                <a:pathLst>
                  <a:path w="3" h="6">
                    <a:moveTo>
                      <a:pt x="3" y="0"/>
                    </a:moveTo>
                    <a:lnTo>
                      <a:pt x="3" y="0"/>
                    </a:lnTo>
                    <a:lnTo>
                      <a:pt x="0" y="3"/>
                    </a:lnTo>
                    <a:lnTo>
                      <a:pt x="3" y="6"/>
                    </a:lnTo>
                    <a:lnTo>
                      <a:pt x="3" y="0"/>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75" name="Freeform 324"/>
              <p:cNvSpPr>
                <a:spLocks/>
              </p:cNvSpPr>
              <p:nvPr/>
            </p:nvSpPr>
            <p:spPr bwMode="auto">
              <a:xfrm>
                <a:off x="1141" y="2793"/>
                <a:ext cx="19" cy="12"/>
              </a:xfrm>
              <a:custGeom>
                <a:avLst/>
                <a:gdLst>
                  <a:gd name="T0" fmla="*/ 0 w 19"/>
                  <a:gd name="T1" fmla="*/ 12 h 12"/>
                  <a:gd name="T2" fmla="*/ 16 w 19"/>
                  <a:gd name="T3" fmla="*/ 9 h 12"/>
                  <a:gd name="T4" fmla="*/ 16 w 19"/>
                  <a:gd name="T5" fmla="*/ 9 h 12"/>
                  <a:gd name="T6" fmla="*/ 19 w 19"/>
                  <a:gd name="T7" fmla="*/ 9 h 12"/>
                  <a:gd name="T8" fmla="*/ 16 w 19"/>
                  <a:gd name="T9" fmla="*/ 6 h 12"/>
                  <a:gd name="T10" fmla="*/ 10 w 19"/>
                  <a:gd name="T11" fmla="*/ 3 h 12"/>
                  <a:gd name="T12" fmla="*/ 0 w 19"/>
                  <a:gd name="T13" fmla="*/ 0 h 12"/>
                  <a:gd name="T14" fmla="*/ 0 w 19"/>
                  <a:gd name="T15" fmla="*/ 12 h 12"/>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2"/>
                  <a:gd name="T26" fmla="*/ 19 w 19"/>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2">
                    <a:moveTo>
                      <a:pt x="0" y="12"/>
                    </a:moveTo>
                    <a:lnTo>
                      <a:pt x="16" y="9"/>
                    </a:lnTo>
                    <a:lnTo>
                      <a:pt x="19" y="9"/>
                    </a:lnTo>
                    <a:lnTo>
                      <a:pt x="16" y="6"/>
                    </a:lnTo>
                    <a:lnTo>
                      <a:pt x="10" y="3"/>
                    </a:lnTo>
                    <a:lnTo>
                      <a:pt x="0" y="0"/>
                    </a:lnTo>
                    <a:lnTo>
                      <a:pt x="0" y="12"/>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76" name="Freeform 325"/>
              <p:cNvSpPr>
                <a:spLocks/>
              </p:cNvSpPr>
              <p:nvPr/>
            </p:nvSpPr>
            <p:spPr bwMode="auto">
              <a:xfrm>
                <a:off x="1119" y="2786"/>
                <a:ext cx="22" cy="22"/>
              </a:xfrm>
              <a:custGeom>
                <a:avLst/>
                <a:gdLst>
                  <a:gd name="T0" fmla="*/ 0 w 22"/>
                  <a:gd name="T1" fmla="*/ 22 h 22"/>
                  <a:gd name="T2" fmla="*/ 0 w 22"/>
                  <a:gd name="T3" fmla="*/ 22 h 22"/>
                  <a:gd name="T4" fmla="*/ 3 w 22"/>
                  <a:gd name="T5" fmla="*/ 22 h 22"/>
                  <a:gd name="T6" fmla="*/ 22 w 22"/>
                  <a:gd name="T7" fmla="*/ 19 h 22"/>
                  <a:gd name="T8" fmla="*/ 22 w 22"/>
                  <a:gd name="T9" fmla="*/ 7 h 22"/>
                  <a:gd name="T10" fmla="*/ 0 w 22"/>
                  <a:gd name="T11" fmla="*/ 0 h 22"/>
                  <a:gd name="T12" fmla="*/ 0 w 22"/>
                  <a:gd name="T13" fmla="*/ 22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22"/>
                    </a:moveTo>
                    <a:lnTo>
                      <a:pt x="0" y="22"/>
                    </a:lnTo>
                    <a:lnTo>
                      <a:pt x="3" y="22"/>
                    </a:lnTo>
                    <a:lnTo>
                      <a:pt x="22" y="19"/>
                    </a:lnTo>
                    <a:lnTo>
                      <a:pt x="22" y="7"/>
                    </a:lnTo>
                    <a:lnTo>
                      <a:pt x="0" y="0"/>
                    </a:lnTo>
                    <a:lnTo>
                      <a:pt x="0" y="22"/>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77" name="Freeform 326"/>
              <p:cNvSpPr>
                <a:spLocks/>
              </p:cNvSpPr>
              <p:nvPr/>
            </p:nvSpPr>
            <p:spPr bwMode="auto">
              <a:xfrm>
                <a:off x="1097" y="2780"/>
                <a:ext cx="22" cy="28"/>
              </a:xfrm>
              <a:custGeom>
                <a:avLst/>
                <a:gdLst>
                  <a:gd name="T0" fmla="*/ 0 w 22"/>
                  <a:gd name="T1" fmla="*/ 25 h 28"/>
                  <a:gd name="T2" fmla="*/ 6 w 22"/>
                  <a:gd name="T3" fmla="*/ 25 h 28"/>
                  <a:gd name="T4" fmla="*/ 6 w 22"/>
                  <a:gd name="T5" fmla="*/ 25 h 28"/>
                  <a:gd name="T6" fmla="*/ 22 w 22"/>
                  <a:gd name="T7" fmla="*/ 28 h 28"/>
                  <a:gd name="T8" fmla="*/ 22 w 22"/>
                  <a:gd name="T9" fmla="*/ 6 h 28"/>
                  <a:gd name="T10" fmla="*/ 3 w 22"/>
                  <a:gd name="T11" fmla="*/ 0 h 28"/>
                  <a:gd name="T12" fmla="*/ 3 w 22"/>
                  <a:gd name="T13" fmla="*/ 0 h 28"/>
                  <a:gd name="T14" fmla="*/ 0 w 22"/>
                  <a:gd name="T15" fmla="*/ 0 h 28"/>
                  <a:gd name="T16" fmla="*/ 0 w 22"/>
                  <a:gd name="T17" fmla="*/ 25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8"/>
                  <a:gd name="T29" fmla="*/ 22 w 22"/>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8">
                    <a:moveTo>
                      <a:pt x="0" y="25"/>
                    </a:moveTo>
                    <a:lnTo>
                      <a:pt x="6" y="25"/>
                    </a:lnTo>
                    <a:lnTo>
                      <a:pt x="22" y="28"/>
                    </a:lnTo>
                    <a:lnTo>
                      <a:pt x="22" y="6"/>
                    </a:lnTo>
                    <a:lnTo>
                      <a:pt x="3" y="0"/>
                    </a:lnTo>
                    <a:lnTo>
                      <a:pt x="0" y="0"/>
                    </a:lnTo>
                    <a:lnTo>
                      <a:pt x="0" y="25"/>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78" name="Freeform 327"/>
              <p:cNvSpPr>
                <a:spLocks/>
              </p:cNvSpPr>
              <p:nvPr/>
            </p:nvSpPr>
            <p:spPr bwMode="auto">
              <a:xfrm>
                <a:off x="1043" y="2777"/>
                <a:ext cx="54" cy="28"/>
              </a:xfrm>
              <a:custGeom>
                <a:avLst/>
                <a:gdLst>
                  <a:gd name="T0" fmla="*/ 6 w 54"/>
                  <a:gd name="T1" fmla="*/ 12 h 28"/>
                  <a:gd name="T2" fmla="*/ 54 w 54"/>
                  <a:gd name="T3" fmla="*/ 28 h 28"/>
                  <a:gd name="T4" fmla="*/ 54 w 54"/>
                  <a:gd name="T5" fmla="*/ 3 h 28"/>
                  <a:gd name="T6" fmla="*/ 54 w 54"/>
                  <a:gd name="T7" fmla="*/ 3 h 28"/>
                  <a:gd name="T8" fmla="*/ 38 w 54"/>
                  <a:gd name="T9" fmla="*/ 0 h 28"/>
                  <a:gd name="T10" fmla="*/ 3 w 54"/>
                  <a:gd name="T11" fmla="*/ 6 h 28"/>
                  <a:gd name="T12" fmla="*/ 3 w 54"/>
                  <a:gd name="T13" fmla="*/ 6 h 28"/>
                  <a:gd name="T14" fmla="*/ 0 w 54"/>
                  <a:gd name="T15" fmla="*/ 6 h 28"/>
                  <a:gd name="T16" fmla="*/ 0 w 54"/>
                  <a:gd name="T17" fmla="*/ 9 h 28"/>
                  <a:gd name="T18" fmla="*/ 6 w 54"/>
                  <a:gd name="T19" fmla="*/ 12 h 28"/>
                  <a:gd name="T20" fmla="*/ 6 w 54"/>
                  <a:gd name="T21" fmla="*/ 12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28"/>
                  <a:gd name="T35" fmla="*/ 54 w 54"/>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28">
                    <a:moveTo>
                      <a:pt x="6" y="12"/>
                    </a:moveTo>
                    <a:lnTo>
                      <a:pt x="54" y="28"/>
                    </a:lnTo>
                    <a:lnTo>
                      <a:pt x="54" y="3"/>
                    </a:lnTo>
                    <a:lnTo>
                      <a:pt x="38" y="0"/>
                    </a:lnTo>
                    <a:lnTo>
                      <a:pt x="3" y="6"/>
                    </a:lnTo>
                    <a:lnTo>
                      <a:pt x="0" y="6"/>
                    </a:lnTo>
                    <a:lnTo>
                      <a:pt x="0" y="9"/>
                    </a:lnTo>
                    <a:lnTo>
                      <a:pt x="6" y="1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79" name="Freeform 328"/>
              <p:cNvSpPr>
                <a:spLocks/>
              </p:cNvSpPr>
              <p:nvPr/>
            </p:nvSpPr>
            <p:spPr bwMode="auto">
              <a:xfrm>
                <a:off x="1208" y="2786"/>
                <a:ext cx="6" cy="7"/>
              </a:xfrm>
              <a:custGeom>
                <a:avLst/>
                <a:gdLst>
                  <a:gd name="T0" fmla="*/ 0 w 6"/>
                  <a:gd name="T1" fmla="*/ 7 h 7"/>
                  <a:gd name="T2" fmla="*/ 6 w 6"/>
                  <a:gd name="T3" fmla="*/ 7 h 7"/>
                  <a:gd name="T4" fmla="*/ 6 w 6"/>
                  <a:gd name="T5" fmla="*/ 7 h 7"/>
                  <a:gd name="T6" fmla="*/ 6 w 6"/>
                  <a:gd name="T7" fmla="*/ 3 h 7"/>
                  <a:gd name="T8" fmla="*/ 6 w 6"/>
                  <a:gd name="T9" fmla="*/ 3 h 7"/>
                  <a:gd name="T10" fmla="*/ 0 w 6"/>
                  <a:gd name="T11" fmla="*/ 0 h 7"/>
                  <a:gd name="T12" fmla="*/ 0 w 6"/>
                  <a:gd name="T13" fmla="*/ 0 h 7"/>
                  <a:gd name="T14" fmla="*/ 0 w 6"/>
                  <a:gd name="T15" fmla="*/ 7 h 7"/>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7"/>
                  <a:gd name="T26" fmla="*/ 6 w 6"/>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7">
                    <a:moveTo>
                      <a:pt x="0" y="7"/>
                    </a:moveTo>
                    <a:lnTo>
                      <a:pt x="6" y="7"/>
                    </a:lnTo>
                    <a:lnTo>
                      <a:pt x="6" y="3"/>
                    </a:lnTo>
                    <a:lnTo>
                      <a:pt x="0" y="0"/>
                    </a:lnTo>
                    <a:lnTo>
                      <a:pt x="0" y="7"/>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80" name="Freeform 329"/>
              <p:cNvSpPr>
                <a:spLocks/>
              </p:cNvSpPr>
              <p:nvPr/>
            </p:nvSpPr>
            <p:spPr bwMode="auto">
              <a:xfrm>
                <a:off x="1186" y="2777"/>
                <a:ext cx="22" cy="19"/>
              </a:xfrm>
              <a:custGeom>
                <a:avLst/>
                <a:gdLst>
                  <a:gd name="T0" fmla="*/ 0 w 22"/>
                  <a:gd name="T1" fmla="*/ 19 h 19"/>
                  <a:gd name="T2" fmla="*/ 22 w 22"/>
                  <a:gd name="T3" fmla="*/ 16 h 19"/>
                  <a:gd name="T4" fmla="*/ 22 w 22"/>
                  <a:gd name="T5" fmla="*/ 9 h 19"/>
                  <a:gd name="T6" fmla="*/ 0 w 22"/>
                  <a:gd name="T7" fmla="*/ 0 h 19"/>
                  <a:gd name="T8" fmla="*/ 0 w 22"/>
                  <a:gd name="T9" fmla="*/ 19 h 19"/>
                  <a:gd name="T10" fmla="*/ 0 60000 65536"/>
                  <a:gd name="T11" fmla="*/ 0 60000 65536"/>
                  <a:gd name="T12" fmla="*/ 0 60000 65536"/>
                  <a:gd name="T13" fmla="*/ 0 60000 65536"/>
                  <a:gd name="T14" fmla="*/ 0 60000 65536"/>
                  <a:gd name="T15" fmla="*/ 0 w 22"/>
                  <a:gd name="T16" fmla="*/ 0 h 19"/>
                  <a:gd name="T17" fmla="*/ 22 w 22"/>
                  <a:gd name="T18" fmla="*/ 19 h 19"/>
                </a:gdLst>
                <a:ahLst/>
                <a:cxnLst>
                  <a:cxn ang="T10">
                    <a:pos x="T0" y="T1"/>
                  </a:cxn>
                  <a:cxn ang="T11">
                    <a:pos x="T2" y="T3"/>
                  </a:cxn>
                  <a:cxn ang="T12">
                    <a:pos x="T4" y="T5"/>
                  </a:cxn>
                  <a:cxn ang="T13">
                    <a:pos x="T6" y="T7"/>
                  </a:cxn>
                  <a:cxn ang="T14">
                    <a:pos x="T8" y="T9"/>
                  </a:cxn>
                </a:cxnLst>
                <a:rect l="T15" t="T16" r="T17" b="T18"/>
                <a:pathLst>
                  <a:path w="22" h="19">
                    <a:moveTo>
                      <a:pt x="0" y="19"/>
                    </a:moveTo>
                    <a:lnTo>
                      <a:pt x="22" y="16"/>
                    </a:lnTo>
                    <a:lnTo>
                      <a:pt x="22" y="9"/>
                    </a:lnTo>
                    <a:lnTo>
                      <a:pt x="0" y="0"/>
                    </a:lnTo>
                    <a:lnTo>
                      <a:pt x="0" y="19"/>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81" name="Freeform 330"/>
              <p:cNvSpPr>
                <a:spLocks/>
              </p:cNvSpPr>
              <p:nvPr/>
            </p:nvSpPr>
            <p:spPr bwMode="auto">
              <a:xfrm>
                <a:off x="1163" y="2770"/>
                <a:ext cx="23" cy="26"/>
              </a:xfrm>
              <a:custGeom>
                <a:avLst/>
                <a:gdLst>
                  <a:gd name="T0" fmla="*/ 0 w 23"/>
                  <a:gd name="T1" fmla="*/ 26 h 26"/>
                  <a:gd name="T2" fmla="*/ 0 w 23"/>
                  <a:gd name="T3" fmla="*/ 26 h 26"/>
                  <a:gd name="T4" fmla="*/ 19 w 23"/>
                  <a:gd name="T5" fmla="*/ 26 h 26"/>
                  <a:gd name="T6" fmla="*/ 23 w 23"/>
                  <a:gd name="T7" fmla="*/ 26 h 26"/>
                  <a:gd name="T8" fmla="*/ 23 w 23"/>
                  <a:gd name="T9" fmla="*/ 7 h 26"/>
                  <a:gd name="T10" fmla="*/ 0 w 23"/>
                  <a:gd name="T11" fmla="*/ 0 h 26"/>
                  <a:gd name="T12" fmla="*/ 0 w 23"/>
                  <a:gd name="T13" fmla="*/ 26 h 26"/>
                  <a:gd name="T14" fmla="*/ 0 60000 65536"/>
                  <a:gd name="T15" fmla="*/ 0 60000 65536"/>
                  <a:gd name="T16" fmla="*/ 0 60000 65536"/>
                  <a:gd name="T17" fmla="*/ 0 60000 65536"/>
                  <a:gd name="T18" fmla="*/ 0 60000 65536"/>
                  <a:gd name="T19" fmla="*/ 0 60000 65536"/>
                  <a:gd name="T20" fmla="*/ 0 60000 65536"/>
                  <a:gd name="T21" fmla="*/ 0 w 23"/>
                  <a:gd name="T22" fmla="*/ 0 h 26"/>
                  <a:gd name="T23" fmla="*/ 23 w 23"/>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6">
                    <a:moveTo>
                      <a:pt x="0" y="26"/>
                    </a:moveTo>
                    <a:lnTo>
                      <a:pt x="0" y="26"/>
                    </a:lnTo>
                    <a:lnTo>
                      <a:pt x="19" y="26"/>
                    </a:lnTo>
                    <a:lnTo>
                      <a:pt x="23" y="26"/>
                    </a:lnTo>
                    <a:lnTo>
                      <a:pt x="23" y="7"/>
                    </a:lnTo>
                    <a:lnTo>
                      <a:pt x="0" y="0"/>
                    </a:lnTo>
                    <a:lnTo>
                      <a:pt x="0" y="26"/>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82" name="Freeform 331"/>
              <p:cNvSpPr>
                <a:spLocks/>
              </p:cNvSpPr>
              <p:nvPr/>
            </p:nvSpPr>
            <p:spPr bwMode="auto">
              <a:xfrm>
                <a:off x="1141" y="2767"/>
                <a:ext cx="22" cy="29"/>
              </a:xfrm>
              <a:custGeom>
                <a:avLst/>
                <a:gdLst>
                  <a:gd name="T0" fmla="*/ 0 w 22"/>
                  <a:gd name="T1" fmla="*/ 22 h 29"/>
                  <a:gd name="T2" fmla="*/ 19 w 22"/>
                  <a:gd name="T3" fmla="*/ 29 h 29"/>
                  <a:gd name="T4" fmla="*/ 19 w 22"/>
                  <a:gd name="T5" fmla="*/ 29 h 29"/>
                  <a:gd name="T6" fmla="*/ 22 w 22"/>
                  <a:gd name="T7" fmla="*/ 29 h 29"/>
                  <a:gd name="T8" fmla="*/ 22 w 22"/>
                  <a:gd name="T9" fmla="*/ 3 h 29"/>
                  <a:gd name="T10" fmla="*/ 16 w 22"/>
                  <a:gd name="T11" fmla="*/ 3 h 29"/>
                  <a:gd name="T12" fmla="*/ 16 w 22"/>
                  <a:gd name="T13" fmla="*/ 3 h 29"/>
                  <a:gd name="T14" fmla="*/ 0 w 22"/>
                  <a:gd name="T15" fmla="*/ 0 h 29"/>
                  <a:gd name="T16" fmla="*/ 0 w 22"/>
                  <a:gd name="T17" fmla="*/ 22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9"/>
                  <a:gd name="T29" fmla="*/ 22 w 22"/>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9">
                    <a:moveTo>
                      <a:pt x="0" y="22"/>
                    </a:moveTo>
                    <a:lnTo>
                      <a:pt x="19" y="29"/>
                    </a:lnTo>
                    <a:lnTo>
                      <a:pt x="22" y="29"/>
                    </a:lnTo>
                    <a:lnTo>
                      <a:pt x="22" y="3"/>
                    </a:lnTo>
                    <a:lnTo>
                      <a:pt x="16" y="3"/>
                    </a:lnTo>
                    <a:lnTo>
                      <a:pt x="0" y="0"/>
                    </a:lnTo>
                    <a:lnTo>
                      <a:pt x="0" y="22"/>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83" name="Freeform 332"/>
              <p:cNvSpPr>
                <a:spLocks/>
              </p:cNvSpPr>
              <p:nvPr/>
            </p:nvSpPr>
            <p:spPr bwMode="auto">
              <a:xfrm>
                <a:off x="1119" y="2767"/>
                <a:ext cx="22" cy="22"/>
              </a:xfrm>
              <a:custGeom>
                <a:avLst/>
                <a:gdLst>
                  <a:gd name="T0" fmla="*/ 0 w 22"/>
                  <a:gd name="T1" fmla="*/ 13 h 22"/>
                  <a:gd name="T2" fmla="*/ 22 w 22"/>
                  <a:gd name="T3" fmla="*/ 22 h 22"/>
                  <a:gd name="T4" fmla="*/ 22 w 22"/>
                  <a:gd name="T5" fmla="*/ 0 h 22"/>
                  <a:gd name="T6" fmla="*/ 22 w 22"/>
                  <a:gd name="T7" fmla="*/ 0 h 22"/>
                  <a:gd name="T8" fmla="*/ 19 w 22"/>
                  <a:gd name="T9" fmla="*/ 0 h 22"/>
                  <a:gd name="T10" fmla="*/ 0 w 22"/>
                  <a:gd name="T11" fmla="*/ 3 h 22"/>
                  <a:gd name="T12" fmla="*/ 0 w 22"/>
                  <a:gd name="T13" fmla="*/ 13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13"/>
                    </a:moveTo>
                    <a:lnTo>
                      <a:pt x="22" y="22"/>
                    </a:lnTo>
                    <a:lnTo>
                      <a:pt x="22" y="0"/>
                    </a:lnTo>
                    <a:lnTo>
                      <a:pt x="19" y="0"/>
                    </a:lnTo>
                    <a:lnTo>
                      <a:pt x="0" y="3"/>
                    </a:lnTo>
                    <a:lnTo>
                      <a:pt x="0" y="13"/>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84" name="Freeform 333"/>
              <p:cNvSpPr>
                <a:spLocks/>
              </p:cNvSpPr>
              <p:nvPr/>
            </p:nvSpPr>
            <p:spPr bwMode="auto">
              <a:xfrm>
                <a:off x="1103" y="2770"/>
                <a:ext cx="16" cy="10"/>
              </a:xfrm>
              <a:custGeom>
                <a:avLst/>
                <a:gdLst>
                  <a:gd name="T0" fmla="*/ 7 w 16"/>
                  <a:gd name="T1" fmla="*/ 7 h 10"/>
                  <a:gd name="T2" fmla="*/ 16 w 16"/>
                  <a:gd name="T3" fmla="*/ 10 h 10"/>
                  <a:gd name="T4" fmla="*/ 16 w 16"/>
                  <a:gd name="T5" fmla="*/ 0 h 10"/>
                  <a:gd name="T6" fmla="*/ 0 w 16"/>
                  <a:gd name="T7" fmla="*/ 4 h 10"/>
                  <a:gd name="T8" fmla="*/ 0 w 16"/>
                  <a:gd name="T9" fmla="*/ 4 h 10"/>
                  <a:gd name="T10" fmla="*/ 0 w 16"/>
                  <a:gd name="T11" fmla="*/ 4 h 10"/>
                  <a:gd name="T12" fmla="*/ 0 w 16"/>
                  <a:gd name="T13" fmla="*/ 4 h 10"/>
                  <a:gd name="T14" fmla="*/ 7 w 16"/>
                  <a:gd name="T15" fmla="*/ 7 h 10"/>
                  <a:gd name="T16" fmla="*/ 7 w 16"/>
                  <a:gd name="T17" fmla="*/ 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0"/>
                  <a:gd name="T29" fmla="*/ 16 w 1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0">
                    <a:moveTo>
                      <a:pt x="7" y="7"/>
                    </a:moveTo>
                    <a:lnTo>
                      <a:pt x="16" y="10"/>
                    </a:lnTo>
                    <a:lnTo>
                      <a:pt x="16" y="0"/>
                    </a:lnTo>
                    <a:lnTo>
                      <a:pt x="0" y="4"/>
                    </a:lnTo>
                    <a:lnTo>
                      <a:pt x="7"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85" name="Freeform 334"/>
              <p:cNvSpPr>
                <a:spLocks/>
              </p:cNvSpPr>
              <p:nvPr/>
            </p:nvSpPr>
            <p:spPr bwMode="auto">
              <a:xfrm>
                <a:off x="1252" y="2770"/>
                <a:ext cx="19" cy="13"/>
              </a:xfrm>
              <a:custGeom>
                <a:avLst/>
                <a:gdLst>
                  <a:gd name="T0" fmla="*/ 0 w 19"/>
                  <a:gd name="T1" fmla="*/ 13 h 13"/>
                  <a:gd name="T2" fmla="*/ 16 w 19"/>
                  <a:gd name="T3" fmla="*/ 10 h 13"/>
                  <a:gd name="T4" fmla="*/ 16 w 19"/>
                  <a:gd name="T5" fmla="*/ 10 h 13"/>
                  <a:gd name="T6" fmla="*/ 19 w 19"/>
                  <a:gd name="T7" fmla="*/ 10 h 13"/>
                  <a:gd name="T8" fmla="*/ 19 w 19"/>
                  <a:gd name="T9" fmla="*/ 10 h 13"/>
                  <a:gd name="T10" fmla="*/ 13 w 19"/>
                  <a:gd name="T11" fmla="*/ 7 h 13"/>
                  <a:gd name="T12" fmla="*/ 0 w 19"/>
                  <a:gd name="T13" fmla="*/ 0 h 13"/>
                  <a:gd name="T14" fmla="*/ 0 w 19"/>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3"/>
                  <a:gd name="T26" fmla="*/ 19 w 19"/>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3">
                    <a:moveTo>
                      <a:pt x="0" y="13"/>
                    </a:moveTo>
                    <a:lnTo>
                      <a:pt x="16" y="10"/>
                    </a:lnTo>
                    <a:lnTo>
                      <a:pt x="19" y="10"/>
                    </a:lnTo>
                    <a:lnTo>
                      <a:pt x="13" y="7"/>
                    </a:lnTo>
                    <a:lnTo>
                      <a:pt x="0" y="0"/>
                    </a:lnTo>
                    <a:lnTo>
                      <a:pt x="0" y="13"/>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86" name="Freeform 335"/>
              <p:cNvSpPr>
                <a:spLocks/>
              </p:cNvSpPr>
              <p:nvPr/>
            </p:nvSpPr>
            <p:spPr bwMode="auto">
              <a:xfrm>
                <a:off x="1230" y="2764"/>
                <a:ext cx="22" cy="22"/>
              </a:xfrm>
              <a:custGeom>
                <a:avLst/>
                <a:gdLst>
                  <a:gd name="T0" fmla="*/ 0 w 22"/>
                  <a:gd name="T1" fmla="*/ 22 h 22"/>
                  <a:gd name="T2" fmla="*/ 0 w 22"/>
                  <a:gd name="T3" fmla="*/ 22 h 22"/>
                  <a:gd name="T4" fmla="*/ 6 w 22"/>
                  <a:gd name="T5" fmla="*/ 22 h 22"/>
                  <a:gd name="T6" fmla="*/ 22 w 22"/>
                  <a:gd name="T7" fmla="*/ 19 h 22"/>
                  <a:gd name="T8" fmla="*/ 22 w 22"/>
                  <a:gd name="T9" fmla="*/ 6 h 22"/>
                  <a:gd name="T10" fmla="*/ 0 w 22"/>
                  <a:gd name="T11" fmla="*/ 0 h 22"/>
                  <a:gd name="T12" fmla="*/ 0 w 22"/>
                  <a:gd name="T13" fmla="*/ 22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22"/>
                    </a:moveTo>
                    <a:lnTo>
                      <a:pt x="0" y="22"/>
                    </a:lnTo>
                    <a:lnTo>
                      <a:pt x="6" y="22"/>
                    </a:lnTo>
                    <a:lnTo>
                      <a:pt x="22" y="19"/>
                    </a:lnTo>
                    <a:lnTo>
                      <a:pt x="22" y="6"/>
                    </a:lnTo>
                    <a:lnTo>
                      <a:pt x="0" y="0"/>
                    </a:lnTo>
                    <a:lnTo>
                      <a:pt x="0" y="22"/>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87" name="Freeform 336"/>
              <p:cNvSpPr>
                <a:spLocks/>
              </p:cNvSpPr>
              <p:nvPr/>
            </p:nvSpPr>
            <p:spPr bwMode="auto">
              <a:xfrm>
                <a:off x="1208" y="2758"/>
                <a:ext cx="22" cy="28"/>
              </a:xfrm>
              <a:custGeom>
                <a:avLst/>
                <a:gdLst>
                  <a:gd name="T0" fmla="*/ 0 w 22"/>
                  <a:gd name="T1" fmla="*/ 22 h 28"/>
                  <a:gd name="T2" fmla="*/ 9 w 22"/>
                  <a:gd name="T3" fmla="*/ 25 h 28"/>
                  <a:gd name="T4" fmla="*/ 9 w 22"/>
                  <a:gd name="T5" fmla="*/ 25 h 28"/>
                  <a:gd name="T6" fmla="*/ 22 w 22"/>
                  <a:gd name="T7" fmla="*/ 28 h 28"/>
                  <a:gd name="T8" fmla="*/ 22 w 22"/>
                  <a:gd name="T9" fmla="*/ 6 h 28"/>
                  <a:gd name="T10" fmla="*/ 6 w 22"/>
                  <a:gd name="T11" fmla="*/ 0 h 28"/>
                  <a:gd name="T12" fmla="*/ 6 w 22"/>
                  <a:gd name="T13" fmla="*/ 0 h 28"/>
                  <a:gd name="T14" fmla="*/ 0 w 22"/>
                  <a:gd name="T15" fmla="*/ 0 h 28"/>
                  <a:gd name="T16" fmla="*/ 0 w 22"/>
                  <a:gd name="T17" fmla="*/ 22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8"/>
                  <a:gd name="T29" fmla="*/ 22 w 22"/>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8">
                    <a:moveTo>
                      <a:pt x="0" y="22"/>
                    </a:moveTo>
                    <a:lnTo>
                      <a:pt x="9" y="25"/>
                    </a:lnTo>
                    <a:lnTo>
                      <a:pt x="22" y="28"/>
                    </a:lnTo>
                    <a:lnTo>
                      <a:pt x="22" y="6"/>
                    </a:lnTo>
                    <a:lnTo>
                      <a:pt x="6" y="0"/>
                    </a:lnTo>
                    <a:lnTo>
                      <a:pt x="0" y="0"/>
                    </a:lnTo>
                    <a:lnTo>
                      <a:pt x="0" y="22"/>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88" name="Freeform 337"/>
              <p:cNvSpPr>
                <a:spLocks/>
              </p:cNvSpPr>
              <p:nvPr/>
            </p:nvSpPr>
            <p:spPr bwMode="auto">
              <a:xfrm>
                <a:off x="1186" y="2758"/>
                <a:ext cx="22" cy="22"/>
              </a:xfrm>
              <a:custGeom>
                <a:avLst/>
                <a:gdLst>
                  <a:gd name="T0" fmla="*/ 0 w 22"/>
                  <a:gd name="T1" fmla="*/ 16 h 22"/>
                  <a:gd name="T2" fmla="*/ 22 w 22"/>
                  <a:gd name="T3" fmla="*/ 22 h 22"/>
                  <a:gd name="T4" fmla="*/ 22 w 22"/>
                  <a:gd name="T5" fmla="*/ 0 h 22"/>
                  <a:gd name="T6" fmla="*/ 22 w 22"/>
                  <a:gd name="T7" fmla="*/ 0 h 22"/>
                  <a:gd name="T8" fmla="*/ 6 w 22"/>
                  <a:gd name="T9" fmla="*/ 0 h 22"/>
                  <a:gd name="T10" fmla="*/ 0 w 22"/>
                  <a:gd name="T11" fmla="*/ 0 h 22"/>
                  <a:gd name="T12" fmla="*/ 0 w 22"/>
                  <a:gd name="T13" fmla="*/ 16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16"/>
                    </a:moveTo>
                    <a:lnTo>
                      <a:pt x="22" y="22"/>
                    </a:lnTo>
                    <a:lnTo>
                      <a:pt x="22" y="0"/>
                    </a:lnTo>
                    <a:lnTo>
                      <a:pt x="6" y="0"/>
                    </a:lnTo>
                    <a:lnTo>
                      <a:pt x="0" y="0"/>
                    </a:lnTo>
                    <a:lnTo>
                      <a:pt x="0" y="16"/>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89" name="Freeform 338"/>
              <p:cNvSpPr>
                <a:spLocks/>
              </p:cNvSpPr>
              <p:nvPr/>
            </p:nvSpPr>
            <p:spPr bwMode="auto">
              <a:xfrm>
                <a:off x="1163" y="2758"/>
                <a:ext cx="23" cy="16"/>
              </a:xfrm>
              <a:custGeom>
                <a:avLst/>
                <a:gdLst>
                  <a:gd name="T0" fmla="*/ 0 w 23"/>
                  <a:gd name="T1" fmla="*/ 3 h 16"/>
                  <a:gd name="T2" fmla="*/ 0 w 23"/>
                  <a:gd name="T3" fmla="*/ 9 h 16"/>
                  <a:gd name="T4" fmla="*/ 0 w 23"/>
                  <a:gd name="T5" fmla="*/ 9 h 16"/>
                  <a:gd name="T6" fmla="*/ 4 w 23"/>
                  <a:gd name="T7" fmla="*/ 9 h 16"/>
                  <a:gd name="T8" fmla="*/ 23 w 23"/>
                  <a:gd name="T9" fmla="*/ 16 h 16"/>
                  <a:gd name="T10" fmla="*/ 23 w 23"/>
                  <a:gd name="T11" fmla="*/ 0 h 16"/>
                  <a:gd name="T12" fmla="*/ 0 w 23"/>
                  <a:gd name="T13" fmla="*/ 3 h 16"/>
                  <a:gd name="T14" fmla="*/ 0 60000 65536"/>
                  <a:gd name="T15" fmla="*/ 0 60000 65536"/>
                  <a:gd name="T16" fmla="*/ 0 60000 65536"/>
                  <a:gd name="T17" fmla="*/ 0 60000 65536"/>
                  <a:gd name="T18" fmla="*/ 0 60000 65536"/>
                  <a:gd name="T19" fmla="*/ 0 60000 65536"/>
                  <a:gd name="T20" fmla="*/ 0 60000 65536"/>
                  <a:gd name="T21" fmla="*/ 0 w 23"/>
                  <a:gd name="T22" fmla="*/ 0 h 16"/>
                  <a:gd name="T23" fmla="*/ 23 w 23"/>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16">
                    <a:moveTo>
                      <a:pt x="0" y="3"/>
                    </a:moveTo>
                    <a:lnTo>
                      <a:pt x="0" y="9"/>
                    </a:lnTo>
                    <a:lnTo>
                      <a:pt x="4" y="9"/>
                    </a:lnTo>
                    <a:lnTo>
                      <a:pt x="23" y="16"/>
                    </a:lnTo>
                    <a:lnTo>
                      <a:pt x="23" y="0"/>
                    </a:lnTo>
                    <a:lnTo>
                      <a:pt x="0" y="3"/>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90" name="Freeform 339"/>
              <p:cNvSpPr>
                <a:spLocks/>
              </p:cNvSpPr>
              <p:nvPr/>
            </p:nvSpPr>
            <p:spPr bwMode="auto">
              <a:xfrm>
                <a:off x="1160" y="2761"/>
                <a:ext cx="3" cy="6"/>
              </a:xfrm>
              <a:custGeom>
                <a:avLst/>
                <a:gdLst>
                  <a:gd name="T0" fmla="*/ 3 w 3"/>
                  <a:gd name="T1" fmla="*/ 0 h 6"/>
                  <a:gd name="T2" fmla="*/ 0 w 3"/>
                  <a:gd name="T3" fmla="*/ 0 h 6"/>
                  <a:gd name="T4" fmla="*/ 0 w 3"/>
                  <a:gd name="T5" fmla="*/ 0 h 6"/>
                  <a:gd name="T6" fmla="*/ 0 w 3"/>
                  <a:gd name="T7" fmla="*/ 3 h 6"/>
                  <a:gd name="T8" fmla="*/ 3 w 3"/>
                  <a:gd name="T9" fmla="*/ 6 h 6"/>
                  <a:gd name="T10" fmla="*/ 3 w 3"/>
                  <a:gd name="T11" fmla="*/ 0 h 6"/>
                  <a:gd name="T12" fmla="*/ 0 60000 65536"/>
                  <a:gd name="T13" fmla="*/ 0 60000 65536"/>
                  <a:gd name="T14" fmla="*/ 0 60000 65536"/>
                  <a:gd name="T15" fmla="*/ 0 60000 65536"/>
                  <a:gd name="T16" fmla="*/ 0 60000 65536"/>
                  <a:gd name="T17" fmla="*/ 0 60000 65536"/>
                  <a:gd name="T18" fmla="*/ 0 w 3"/>
                  <a:gd name="T19" fmla="*/ 0 h 6"/>
                  <a:gd name="T20" fmla="*/ 3 w 3"/>
                  <a:gd name="T21" fmla="*/ 6 h 6"/>
                </a:gdLst>
                <a:ahLst/>
                <a:cxnLst>
                  <a:cxn ang="T12">
                    <a:pos x="T0" y="T1"/>
                  </a:cxn>
                  <a:cxn ang="T13">
                    <a:pos x="T2" y="T3"/>
                  </a:cxn>
                  <a:cxn ang="T14">
                    <a:pos x="T4" y="T5"/>
                  </a:cxn>
                  <a:cxn ang="T15">
                    <a:pos x="T6" y="T7"/>
                  </a:cxn>
                  <a:cxn ang="T16">
                    <a:pos x="T8" y="T9"/>
                  </a:cxn>
                  <a:cxn ang="T17">
                    <a:pos x="T10" y="T11"/>
                  </a:cxn>
                </a:cxnLst>
                <a:rect l="T18" t="T19" r="T20" b="T21"/>
                <a:pathLst>
                  <a:path w="3" h="6">
                    <a:moveTo>
                      <a:pt x="3" y="0"/>
                    </a:moveTo>
                    <a:lnTo>
                      <a:pt x="0" y="0"/>
                    </a:lnTo>
                    <a:lnTo>
                      <a:pt x="0" y="3"/>
                    </a:lnTo>
                    <a:lnTo>
                      <a:pt x="3" y="6"/>
                    </a:lnTo>
                    <a:lnTo>
                      <a:pt x="3" y="0"/>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91" name="Freeform 340"/>
              <p:cNvSpPr>
                <a:spLocks/>
              </p:cNvSpPr>
              <p:nvPr/>
            </p:nvSpPr>
            <p:spPr bwMode="auto">
              <a:xfrm>
                <a:off x="1318" y="2767"/>
                <a:ext cx="4" cy="3"/>
              </a:xfrm>
              <a:custGeom>
                <a:avLst/>
                <a:gdLst>
                  <a:gd name="T0" fmla="*/ 0 w 4"/>
                  <a:gd name="T1" fmla="*/ 3 h 3"/>
                  <a:gd name="T2" fmla="*/ 4 w 4"/>
                  <a:gd name="T3" fmla="*/ 3 h 3"/>
                  <a:gd name="T4" fmla="*/ 4 w 4"/>
                  <a:gd name="T5" fmla="*/ 3 h 3"/>
                  <a:gd name="T6" fmla="*/ 4 w 4"/>
                  <a:gd name="T7" fmla="*/ 3 h 3"/>
                  <a:gd name="T8" fmla="*/ 0 w 4"/>
                  <a:gd name="T9" fmla="*/ 0 h 3"/>
                  <a:gd name="T10" fmla="*/ 0 w 4"/>
                  <a:gd name="T11" fmla="*/ 3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0" y="3"/>
                    </a:moveTo>
                    <a:lnTo>
                      <a:pt x="4" y="3"/>
                    </a:lnTo>
                    <a:lnTo>
                      <a:pt x="0" y="0"/>
                    </a:lnTo>
                    <a:lnTo>
                      <a:pt x="0" y="3"/>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92" name="Freeform 341"/>
              <p:cNvSpPr>
                <a:spLocks/>
              </p:cNvSpPr>
              <p:nvPr/>
            </p:nvSpPr>
            <p:spPr bwMode="auto">
              <a:xfrm>
                <a:off x="1296" y="2758"/>
                <a:ext cx="22" cy="19"/>
              </a:xfrm>
              <a:custGeom>
                <a:avLst/>
                <a:gdLst>
                  <a:gd name="T0" fmla="*/ 0 w 22"/>
                  <a:gd name="T1" fmla="*/ 19 h 19"/>
                  <a:gd name="T2" fmla="*/ 22 w 22"/>
                  <a:gd name="T3" fmla="*/ 12 h 19"/>
                  <a:gd name="T4" fmla="*/ 22 w 22"/>
                  <a:gd name="T5" fmla="*/ 9 h 19"/>
                  <a:gd name="T6" fmla="*/ 22 w 22"/>
                  <a:gd name="T7" fmla="*/ 9 h 19"/>
                  <a:gd name="T8" fmla="*/ 19 w 22"/>
                  <a:gd name="T9" fmla="*/ 6 h 19"/>
                  <a:gd name="T10" fmla="*/ 0 w 22"/>
                  <a:gd name="T11" fmla="*/ 0 h 19"/>
                  <a:gd name="T12" fmla="*/ 0 w 22"/>
                  <a:gd name="T13" fmla="*/ 19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0" y="19"/>
                    </a:moveTo>
                    <a:lnTo>
                      <a:pt x="22" y="12"/>
                    </a:lnTo>
                    <a:lnTo>
                      <a:pt x="22" y="9"/>
                    </a:lnTo>
                    <a:lnTo>
                      <a:pt x="19" y="6"/>
                    </a:lnTo>
                    <a:lnTo>
                      <a:pt x="0" y="0"/>
                    </a:lnTo>
                    <a:lnTo>
                      <a:pt x="0" y="19"/>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93" name="Freeform 342"/>
              <p:cNvSpPr>
                <a:spLocks/>
              </p:cNvSpPr>
              <p:nvPr/>
            </p:nvSpPr>
            <p:spPr bwMode="auto">
              <a:xfrm>
                <a:off x="1274" y="2751"/>
                <a:ext cx="22" cy="26"/>
              </a:xfrm>
              <a:custGeom>
                <a:avLst/>
                <a:gdLst>
                  <a:gd name="T0" fmla="*/ 0 w 22"/>
                  <a:gd name="T1" fmla="*/ 23 h 26"/>
                  <a:gd name="T2" fmla="*/ 0 w 22"/>
                  <a:gd name="T3" fmla="*/ 23 h 26"/>
                  <a:gd name="T4" fmla="*/ 16 w 22"/>
                  <a:gd name="T5" fmla="*/ 26 h 26"/>
                  <a:gd name="T6" fmla="*/ 22 w 22"/>
                  <a:gd name="T7" fmla="*/ 26 h 26"/>
                  <a:gd name="T8" fmla="*/ 22 w 22"/>
                  <a:gd name="T9" fmla="*/ 7 h 26"/>
                  <a:gd name="T10" fmla="*/ 0 w 22"/>
                  <a:gd name="T11" fmla="*/ 0 h 26"/>
                  <a:gd name="T12" fmla="*/ 0 w 22"/>
                  <a:gd name="T13" fmla="*/ 23 h 26"/>
                  <a:gd name="T14" fmla="*/ 0 60000 65536"/>
                  <a:gd name="T15" fmla="*/ 0 60000 65536"/>
                  <a:gd name="T16" fmla="*/ 0 60000 65536"/>
                  <a:gd name="T17" fmla="*/ 0 60000 65536"/>
                  <a:gd name="T18" fmla="*/ 0 60000 65536"/>
                  <a:gd name="T19" fmla="*/ 0 60000 65536"/>
                  <a:gd name="T20" fmla="*/ 0 60000 65536"/>
                  <a:gd name="T21" fmla="*/ 0 w 22"/>
                  <a:gd name="T22" fmla="*/ 0 h 26"/>
                  <a:gd name="T23" fmla="*/ 22 w 22"/>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6">
                    <a:moveTo>
                      <a:pt x="0" y="23"/>
                    </a:moveTo>
                    <a:lnTo>
                      <a:pt x="0" y="23"/>
                    </a:lnTo>
                    <a:lnTo>
                      <a:pt x="16" y="26"/>
                    </a:lnTo>
                    <a:lnTo>
                      <a:pt x="22" y="26"/>
                    </a:lnTo>
                    <a:lnTo>
                      <a:pt x="22" y="7"/>
                    </a:lnTo>
                    <a:lnTo>
                      <a:pt x="0" y="0"/>
                    </a:lnTo>
                    <a:lnTo>
                      <a:pt x="0" y="23"/>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94" name="Freeform 343"/>
              <p:cNvSpPr>
                <a:spLocks/>
              </p:cNvSpPr>
              <p:nvPr/>
            </p:nvSpPr>
            <p:spPr bwMode="auto">
              <a:xfrm>
                <a:off x="1252" y="2748"/>
                <a:ext cx="22" cy="26"/>
              </a:xfrm>
              <a:custGeom>
                <a:avLst/>
                <a:gdLst>
                  <a:gd name="T0" fmla="*/ 0 w 22"/>
                  <a:gd name="T1" fmla="*/ 19 h 26"/>
                  <a:gd name="T2" fmla="*/ 19 w 22"/>
                  <a:gd name="T3" fmla="*/ 26 h 26"/>
                  <a:gd name="T4" fmla="*/ 19 w 22"/>
                  <a:gd name="T5" fmla="*/ 26 h 26"/>
                  <a:gd name="T6" fmla="*/ 22 w 22"/>
                  <a:gd name="T7" fmla="*/ 26 h 26"/>
                  <a:gd name="T8" fmla="*/ 22 w 22"/>
                  <a:gd name="T9" fmla="*/ 3 h 26"/>
                  <a:gd name="T10" fmla="*/ 13 w 22"/>
                  <a:gd name="T11" fmla="*/ 0 h 26"/>
                  <a:gd name="T12" fmla="*/ 13 w 22"/>
                  <a:gd name="T13" fmla="*/ 0 h 26"/>
                  <a:gd name="T14" fmla="*/ 0 w 22"/>
                  <a:gd name="T15" fmla="*/ 0 h 26"/>
                  <a:gd name="T16" fmla="*/ 0 w 22"/>
                  <a:gd name="T17" fmla="*/ 19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6"/>
                  <a:gd name="T29" fmla="*/ 22 w 22"/>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6">
                    <a:moveTo>
                      <a:pt x="0" y="19"/>
                    </a:moveTo>
                    <a:lnTo>
                      <a:pt x="19" y="26"/>
                    </a:lnTo>
                    <a:lnTo>
                      <a:pt x="22" y="26"/>
                    </a:lnTo>
                    <a:lnTo>
                      <a:pt x="22" y="3"/>
                    </a:lnTo>
                    <a:lnTo>
                      <a:pt x="13" y="0"/>
                    </a:lnTo>
                    <a:lnTo>
                      <a:pt x="0" y="0"/>
                    </a:lnTo>
                    <a:lnTo>
                      <a:pt x="0" y="19"/>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95" name="Freeform 344"/>
              <p:cNvSpPr>
                <a:spLocks/>
              </p:cNvSpPr>
              <p:nvPr/>
            </p:nvSpPr>
            <p:spPr bwMode="auto">
              <a:xfrm>
                <a:off x="1230" y="2748"/>
                <a:ext cx="22" cy="19"/>
              </a:xfrm>
              <a:custGeom>
                <a:avLst/>
                <a:gdLst>
                  <a:gd name="T0" fmla="*/ 0 w 22"/>
                  <a:gd name="T1" fmla="*/ 13 h 19"/>
                  <a:gd name="T2" fmla="*/ 22 w 22"/>
                  <a:gd name="T3" fmla="*/ 19 h 19"/>
                  <a:gd name="T4" fmla="*/ 22 w 22"/>
                  <a:gd name="T5" fmla="*/ 0 h 19"/>
                  <a:gd name="T6" fmla="*/ 22 w 22"/>
                  <a:gd name="T7" fmla="*/ 0 h 19"/>
                  <a:gd name="T8" fmla="*/ 16 w 22"/>
                  <a:gd name="T9" fmla="*/ 0 h 19"/>
                  <a:gd name="T10" fmla="*/ 0 w 22"/>
                  <a:gd name="T11" fmla="*/ 3 h 19"/>
                  <a:gd name="T12" fmla="*/ 0 w 22"/>
                  <a:gd name="T13" fmla="*/ 13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0" y="13"/>
                    </a:moveTo>
                    <a:lnTo>
                      <a:pt x="22" y="19"/>
                    </a:lnTo>
                    <a:lnTo>
                      <a:pt x="22" y="0"/>
                    </a:lnTo>
                    <a:lnTo>
                      <a:pt x="16" y="0"/>
                    </a:lnTo>
                    <a:lnTo>
                      <a:pt x="0" y="3"/>
                    </a:lnTo>
                    <a:lnTo>
                      <a:pt x="0" y="1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96" name="Freeform 345"/>
              <p:cNvSpPr>
                <a:spLocks/>
              </p:cNvSpPr>
              <p:nvPr/>
            </p:nvSpPr>
            <p:spPr bwMode="auto">
              <a:xfrm>
                <a:off x="1214" y="2751"/>
                <a:ext cx="16" cy="10"/>
              </a:xfrm>
              <a:custGeom>
                <a:avLst/>
                <a:gdLst>
                  <a:gd name="T0" fmla="*/ 6 w 16"/>
                  <a:gd name="T1" fmla="*/ 7 h 10"/>
                  <a:gd name="T2" fmla="*/ 16 w 16"/>
                  <a:gd name="T3" fmla="*/ 10 h 10"/>
                  <a:gd name="T4" fmla="*/ 16 w 16"/>
                  <a:gd name="T5" fmla="*/ 0 h 10"/>
                  <a:gd name="T6" fmla="*/ 3 w 16"/>
                  <a:gd name="T7" fmla="*/ 0 h 10"/>
                  <a:gd name="T8" fmla="*/ 3 w 16"/>
                  <a:gd name="T9" fmla="*/ 0 h 10"/>
                  <a:gd name="T10" fmla="*/ 0 w 16"/>
                  <a:gd name="T11" fmla="*/ 4 h 10"/>
                  <a:gd name="T12" fmla="*/ 0 w 16"/>
                  <a:gd name="T13" fmla="*/ 4 h 10"/>
                  <a:gd name="T14" fmla="*/ 6 w 16"/>
                  <a:gd name="T15" fmla="*/ 7 h 10"/>
                  <a:gd name="T16" fmla="*/ 6 w 16"/>
                  <a:gd name="T17" fmla="*/ 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0"/>
                  <a:gd name="T29" fmla="*/ 16 w 1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0">
                    <a:moveTo>
                      <a:pt x="6" y="7"/>
                    </a:moveTo>
                    <a:lnTo>
                      <a:pt x="16" y="10"/>
                    </a:lnTo>
                    <a:lnTo>
                      <a:pt x="16" y="0"/>
                    </a:lnTo>
                    <a:lnTo>
                      <a:pt x="3" y="0"/>
                    </a:lnTo>
                    <a:lnTo>
                      <a:pt x="0" y="4"/>
                    </a:lnTo>
                    <a:lnTo>
                      <a:pt x="6" y="7"/>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97" name="Freeform 346"/>
              <p:cNvSpPr>
                <a:spLocks/>
              </p:cNvSpPr>
              <p:nvPr/>
            </p:nvSpPr>
            <p:spPr bwMode="auto">
              <a:xfrm>
                <a:off x="1363" y="2755"/>
                <a:ext cx="12" cy="9"/>
              </a:xfrm>
              <a:custGeom>
                <a:avLst/>
                <a:gdLst>
                  <a:gd name="T0" fmla="*/ 0 w 12"/>
                  <a:gd name="T1" fmla="*/ 0 h 9"/>
                  <a:gd name="T2" fmla="*/ 0 w 12"/>
                  <a:gd name="T3" fmla="*/ 9 h 9"/>
                  <a:gd name="T4" fmla="*/ 9 w 12"/>
                  <a:gd name="T5" fmla="*/ 6 h 9"/>
                  <a:gd name="T6" fmla="*/ 9 w 12"/>
                  <a:gd name="T7" fmla="*/ 6 h 9"/>
                  <a:gd name="T8" fmla="*/ 12 w 12"/>
                  <a:gd name="T9" fmla="*/ 6 h 9"/>
                  <a:gd name="T10" fmla="*/ 12 w 12"/>
                  <a:gd name="T11" fmla="*/ 3 h 9"/>
                  <a:gd name="T12" fmla="*/ 3 w 12"/>
                  <a:gd name="T13" fmla="*/ 0 h 9"/>
                  <a:gd name="T14" fmla="*/ 0 w 12"/>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9"/>
                  <a:gd name="T26" fmla="*/ 12 w 12"/>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9">
                    <a:moveTo>
                      <a:pt x="0" y="0"/>
                    </a:moveTo>
                    <a:lnTo>
                      <a:pt x="0" y="9"/>
                    </a:lnTo>
                    <a:lnTo>
                      <a:pt x="9" y="6"/>
                    </a:lnTo>
                    <a:lnTo>
                      <a:pt x="12" y="6"/>
                    </a:lnTo>
                    <a:lnTo>
                      <a:pt x="12" y="3"/>
                    </a:lnTo>
                    <a:lnTo>
                      <a:pt x="3" y="0"/>
                    </a:lnTo>
                    <a:lnTo>
                      <a:pt x="0"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98" name="Freeform 347"/>
              <p:cNvSpPr>
                <a:spLocks/>
              </p:cNvSpPr>
              <p:nvPr/>
            </p:nvSpPr>
            <p:spPr bwMode="auto">
              <a:xfrm>
                <a:off x="1341" y="2748"/>
                <a:ext cx="22" cy="19"/>
              </a:xfrm>
              <a:custGeom>
                <a:avLst/>
                <a:gdLst>
                  <a:gd name="T0" fmla="*/ 22 w 22"/>
                  <a:gd name="T1" fmla="*/ 7 h 19"/>
                  <a:gd name="T2" fmla="*/ 0 w 22"/>
                  <a:gd name="T3" fmla="*/ 0 h 19"/>
                  <a:gd name="T4" fmla="*/ 0 w 22"/>
                  <a:gd name="T5" fmla="*/ 19 h 19"/>
                  <a:gd name="T6" fmla="*/ 0 w 22"/>
                  <a:gd name="T7" fmla="*/ 19 h 19"/>
                  <a:gd name="T8" fmla="*/ 3 w 22"/>
                  <a:gd name="T9" fmla="*/ 19 h 19"/>
                  <a:gd name="T10" fmla="*/ 22 w 22"/>
                  <a:gd name="T11" fmla="*/ 16 h 19"/>
                  <a:gd name="T12" fmla="*/ 22 w 22"/>
                  <a:gd name="T13" fmla="*/ 7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22" y="7"/>
                    </a:moveTo>
                    <a:lnTo>
                      <a:pt x="0" y="0"/>
                    </a:lnTo>
                    <a:lnTo>
                      <a:pt x="0" y="19"/>
                    </a:lnTo>
                    <a:lnTo>
                      <a:pt x="3" y="19"/>
                    </a:lnTo>
                    <a:lnTo>
                      <a:pt x="22" y="16"/>
                    </a:lnTo>
                    <a:lnTo>
                      <a:pt x="22" y="7"/>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99" name="Freeform 348"/>
              <p:cNvSpPr>
                <a:spLocks/>
              </p:cNvSpPr>
              <p:nvPr/>
            </p:nvSpPr>
            <p:spPr bwMode="auto">
              <a:xfrm>
                <a:off x="1318" y="2742"/>
                <a:ext cx="23" cy="25"/>
              </a:xfrm>
              <a:custGeom>
                <a:avLst/>
                <a:gdLst>
                  <a:gd name="T0" fmla="*/ 23 w 23"/>
                  <a:gd name="T1" fmla="*/ 6 h 25"/>
                  <a:gd name="T2" fmla="*/ 0 w 23"/>
                  <a:gd name="T3" fmla="*/ 0 h 25"/>
                  <a:gd name="T4" fmla="*/ 0 w 23"/>
                  <a:gd name="T5" fmla="*/ 19 h 25"/>
                  <a:gd name="T6" fmla="*/ 7 w 23"/>
                  <a:gd name="T7" fmla="*/ 22 h 25"/>
                  <a:gd name="T8" fmla="*/ 7 w 23"/>
                  <a:gd name="T9" fmla="*/ 22 h 25"/>
                  <a:gd name="T10" fmla="*/ 23 w 23"/>
                  <a:gd name="T11" fmla="*/ 25 h 25"/>
                  <a:gd name="T12" fmla="*/ 23 w 23"/>
                  <a:gd name="T13" fmla="*/ 6 h 25"/>
                  <a:gd name="T14" fmla="*/ 0 60000 65536"/>
                  <a:gd name="T15" fmla="*/ 0 60000 65536"/>
                  <a:gd name="T16" fmla="*/ 0 60000 65536"/>
                  <a:gd name="T17" fmla="*/ 0 60000 65536"/>
                  <a:gd name="T18" fmla="*/ 0 60000 65536"/>
                  <a:gd name="T19" fmla="*/ 0 60000 65536"/>
                  <a:gd name="T20" fmla="*/ 0 60000 65536"/>
                  <a:gd name="T21" fmla="*/ 0 w 23"/>
                  <a:gd name="T22" fmla="*/ 0 h 25"/>
                  <a:gd name="T23" fmla="*/ 23 w 2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5">
                    <a:moveTo>
                      <a:pt x="23" y="6"/>
                    </a:moveTo>
                    <a:lnTo>
                      <a:pt x="0" y="0"/>
                    </a:lnTo>
                    <a:lnTo>
                      <a:pt x="0" y="19"/>
                    </a:lnTo>
                    <a:lnTo>
                      <a:pt x="7" y="22"/>
                    </a:lnTo>
                    <a:lnTo>
                      <a:pt x="23" y="25"/>
                    </a:lnTo>
                    <a:lnTo>
                      <a:pt x="23" y="6"/>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00" name="Freeform 349"/>
              <p:cNvSpPr>
                <a:spLocks/>
              </p:cNvSpPr>
              <p:nvPr/>
            </p:nvSpPr>
            <p:spPr bwMode="auto">
              <a:xfrm>
                <a:off x="1296" y="2739"/>
                <a:ext cx="22" cy="22"/>
              </a:xfrm>
              <a:custGeom>
                <a:avLst/>
                <a:gdLst>
                  <a:gd name="T0" fmla="*/ 22 w 22"/>
                  <a:gd name="T1" fmla="*/ 3 h 22"/>
                  <a:gd name="T2" fmla="*/ 22 w 22"/>
                  <a:gd name="T3" fmla="*/ 3 h 22"/>
                  <a:gd name="T4" fmla="*/ 22 w 22"/>
                  <a:gd name="T5" fmla="*/ 3 h 22"/>
                  <a:gd name="T6" fmla="*/ 3 w 22"/>
                  <a:gd name="T7" fmla="*/ 0 h 22"/>
                  <a:gd name="T8" fmla="*/ 0 w 22"/>
                  <a:gd name="T9" fmla="*/ 0 h 22"/>
                  <a:gd name="T10" fmla="*/ 0 w 22"/>
                  <a:gd name="T11" fmla="*/ 16 h 22"/>
                  <a:gd name="T12" fmla="*/ 22 w 22"/>
                  <a:gd name="T13" fmla="*/ 22 h 22"/>
                  <a:gd name="T14" fmla="*/ 22 w 22"/>
                  <a:gd name="T15" fmla="*/ 3 h 22"/>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22"/>
                  <a:gd name="T26" fmla="*/ 22 w 22"/>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22">
                    <a:moveTo>
                      <a:pt x="22" y="3"/>
                    </a:moveTo>
                    <a:lnTo>
                      <a:pt x="22" y="3"/>
                    </a:lnTo>
                    <a:lnTo>
                      <a:pt x="3" y="0"/>
                    </a:lnTo>
                    <a:lnTo>
                      <a:pt x="0" y="0"/>
                    </a:lnTo>
                    <a:lnTo>
                      <a:pt x="0" y="16"/>
                    </a:lnTo>
                    <a:lnTo>
                      <a:pt x="22" y="22"/>
                    </a:lnTo>
                    <a:lnTo>
                      <a:pt x="22" y="3"/>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01" name="Freeform 350"/>
              <p:cNvSpPr>
                <a:spLocks/>
              </p:cNvSpPr>
              <p:nvPr/>
            </p:nvSpPr>
            <p:spPr bwMode="auto">
              <a:xfrm>
                <a:off x="1274" y="2739"/>
                <a:ext cx="22" cy="16"/>
              </a:xfrm>
              <a:custGeom>
                <a:avLst/>
                <a:gdLst>
                  <a:gd name="T0" fmla="*/ 22 w 22"/>
                  <a:gd name="T1" fmla="*/ 0 h 16"/>
                  <a:gd name="T2" fmla="*/ 0 w 22"/>
                  <a:gd name="T3" fmla="*/ 3 h 16"/>
                  <a:gd name="T4" fmla="*/ 0 w 22"/>
                  <a:gd name="T5" fmla="*/ 9 h 16"/>
                  <a:gd name="T6" fmla="*/ 0 w 22"/>
                  <a:gd name="T7" fmla="*/ 9 h 16"/>
                  <a:gd name="T8" fmla="*/ 0 w 22"/>
                  <a:gd name="T9" fmla="*/ 9 h 16"/>
                  <a:gd name="T10" fmla="*/ 22 w 22"/>
                  <a:gd name="T11" fmla="*/ 16 h 16"/>
                  <a:gd name="T12" fmla="*/ 22 w 22"/>
                  <a:gd name="T13" fmla="*/ 0 h 16"/>
                  <a:gd name="T14" fmla="*/ 0 60000 65536"/>
                  <a:gd name="T15" fmla="*/ 0 60000 65536"/>
                  <a:gd name="T16" fmla="*/ 0 60000 65536"/>
                  <a:gd name="T17" fmla="*/ 0 60000 65536"/>
                  <a:gd name="T18" fmla="*/ 0 60000 65536"/>
                  <a:gd name="T19" fmla="*/ 0 60000 65536"/>
                  <a:gd name="T20" fmla="*/ 0 60000 65536"/>
                  <a:gd name="T21" fmla="*/ 0 w 22"/>
                  <a:gd name="T22" fmla="*/ 0 h 16"/>
                  <a:gd name="T23" fmla="*/ 22 w 22"/>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6">
                    <a:moveTo>
                      <a:pt x="22" y="0"/>
                    </a:moveTo>
                    <a:lnTo>
                      <a:pt x="0" y="3"/>
                    </a:lnTo>
                    <a:lnTo>
                      <a:pt x="0" y="9"/>
                    </a:lnTo>
                    <a:lnTo>
                      <a:pt x="22" y="16"/>
                    </a:lnTo>
                    <a:lnTo>
                      <a:pt x="22" y="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02" name="Freeform 351"/>
              <p:cNvSpPr>
                <a:spLocks/>
              </p:cNvSpPr>
              <p:nvPr/>
            </p:nvSpPr>
            <p:spPr bwMode="auto">
              <a:xfrm>
                <a:off x="1268" y="2742"/>
                <a:ext cx="6" cy="6"/>
              </a:xfrm>
              <a:custGeom>
                <a:avLst/>
                <a:gdLst>
                  <a:gd name="T0" fmla="*/ 6 w 6"/>
                  <a:gd name="T1" fmla="*/ 0 h 6"/>
                  <a:gd name="T2" fmla="*/ 0 w 6"/>
                  <a:gd name="T3" fmla="*/ 0 h 6"/>
                  <a:gd name="T4" fmla="*/ 0 w 6"/>
                  <a:gd name="T5" fmla="*/ 0 h 6"/>
                  <a:gd name="T6" fmla="*/ 0 w 6"/>
                  <a:gd name="T7" fmla="*/ 3 h 6"/>
                  <a:gd name="T8" fmla="*/ 0 w 6"/>
                  <a:gd name="T9" fmla="*/ 3 h 6"/>
                  <a:gd name="T10" fmla="*/ 6 w 6"/>
                  <a:gd name="T11" fmla="*/ 6 h 6"/>
                  <a:gd name="T12" fmla="*/ 6 w 6"/>
                  <a:gd name="T13" fmla="*/ 0 h 6"/>
                  <a:gd name="T14" fmla="*/ 0 60000 65536"/>
                  <a:gd name="T15" fmla="*/ 0 60000 65536"/>
                  <a:gd name="T16" fmla="*/ 0 60000 65536"/>
                  <a:gd name="T17" fmla="*/ 0 60000 65536"/>
                  <a:gd name="T18" fmla="*/ 0 60000 65536"/>
                  <a:gd name="T19" fmla="*/ 0 60000 65536"/>
                  <a:gd name="T20" fmla="*/ 0 60000 65536"/>
                  <a:gd name="T21" fmla="*/ 0 w 6"/>
                  <a:gd name="T22" fmla="*/ 0 h 6"/>
                  <a:gd name="T23" fmla="*/ 6 w 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6">
                    <a:moveTo>
                      <a:pt x="6" y="0"/>
                    </a:moveTo>
                    <a:lnTo>
                      <a:pt x="0" y="0"/>
                    </a:lnTo>
                    <a:lnTo>
                      <a:pt x="0" y="3"/>
                    </a:lnTo>
                    <a:lnTo>
                      <a:pt x="6" y="6"/>
                    </a:lnTo>
                    <a:lnTo>
                      <a:pt x="6"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03" name="Freeform 352"/>
              <p:cNvSpPr>
                <a:spLocks/>
              </p:cNvSpPr>
              <p:nvPr/>
            </p:nvSpPr>
            <p:spPr bwMode="auto">
              <a:xfrm>
                <a:off x="1407" y="2745"/>
                <a:ext cx="16" cy="10"/>
              </a:xfrm>
              <a:custGeom>
                <a:avLst/>
                <a:gdLst>
                  <a:gd name="T0" fmla="*/ 0 w 16"/>
                  <a:gd name="T1" fmla="*/ 0 h 10"/>
                  <a:gd name="T2" fmla="*/ 0 w 16"/>
                  <a:gd name="T3" fmla="*/ 10 h 10"/>
                  <a:gd name="T4" fmla="*/ 16 w 16"/>
                  <a:gd name="T5" fmla="*/ 6 h 10"/>
                  <a:gd name="T6" fmla="*/ 16 w 16"/>
                  <a:gd name="T7" fmla="*/ 6 h 10"/>
                  <a:gd name="T8" fmla="*/ 16 w 16"/>
                  <a:gd name="T9" fmla="*/ 6 h 10"/>
                  <a:gd name="T10" fmla="*/ 16 w 16"/>
                  <a:gd name="T11" fmla="*/ 6 h 10"/>
                  <a:gd name="T12" fmla="*/ 9 w 16"/>
                  <a:gd name="T13" fmla="*/ 3 h 10"/>
                  <a:gd name="T14" fmla="*/ 0 w 16"/>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0"/>
                  <a:gd name="T26" fmla="*/ 16 w 16"/>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0">
                    <a:moveTo>
                      <a:pt x="0" y="0"/>
                    </a:moveTo>
                    <a:lnTo>
                      <a:pt x="0" y="10"/>
                    </a:lnTo>
                    <a:lnTo>
                      <a:pt x="16" y="6"/>
                    </a:lnTo>
                    <a:lnTo>
                      <a:pt x="9" y="3"/>
                    </a:lnTo>
                    <a:lnTo>
                      <a:pt x="0" y="0"/>
                    </a:ln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04" name="Freeform 353"/>
              <p:cNvSpPr>
                <a:spLocks/>
              </p:cNvSpPr>
              <p:nvPr/>
            </p:nvSpPr>
            <p:spPr bwMode="auto">
              <a:xfrm>
                <a:off x="1385" y="2736"/>
                <a:ext cx="22" cy="22"/>
              </a:xfrm>
              <a:custGeom>
                <a:avLst/>
                <a:gdLst>
                  <a:gd name="T0" fmla="*/ 22 w 22"/>
                  <a:gd name="T1" fmla="*/ 9 h 22"/>
                  <a:gd name="T2" fmla="*/ 0 w 22"/>
                  <a:gd name="T3" fmla="*/ 0 h 22"/>
                  <a:gd name="T4" fmla="*/ 0 w 22"/>
                  <a:gd name="T5" fmla="*/ 22 h 22"/>
                  <a:gd name="T6" fmla="*/ 0 w 22"/>
                  <a:gd name="T7" fmla="*/ 22 h 22"/>
                  <a:gd name="T8" fmla="*/ 9 w 22"/>
                  <a:gd name="T9" fmla="*/ 22 h 22"/>
                  <a:gd name="T10" fmla="*/ 22 w 22"/>
                  <a:gd name="T11" fmla="*/ 19 h 22"/>
                  <a:gd name="T12" fmla="*/ 22 w 22"/>
                  <a:gd name="T13" fmla="*/ 9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9"/>
                    </a:moveTo>
                    <a:lnTo>
                      <a:pt x="0" y="0"/>
                    </a:lnTo>
                    <a:lnTo>
                      <a:pt x="0" y="22"/>
                    </a:lnTo>
                    <a:lnTo>
                      <a:pt x="9" y="22"/>
                    </a:lnTo>
                    <a:lnTo>
                      <a:pt x="22" y="19"/>
                    </a:lnTo>
                    <a:lnTo>
                      <a:pt x="22" y="9"/>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05" name="Freeform 354"/>
              <p:cNvSpPr>
                <a:spLocks/>
              </p:cNvSpPr>
              <p:nvPr/>
            </p:nvSpPr>
            <p:spPr bwMode="auto">
              <a:xfrm>
                <a:off x="1363" y="2729"/>
                <a:ext cx="22" cy="29"/>
              </a:xfrm>
              <a:custGeom>
                <a:avLst/>
                <a:gdLst>
                  <a:gd name="T0" fmla="*/ 22 w 22"/>
                  <a:gd name="T1" fmla="*/ 7 h 29"/>
                  <a:gd name="T2" fmla="*/ 3 w 22"/>
                  <a:gd name="T3" fmla="*/ 3 h 29"/>
                  <a:gd name="T4" fmla="*/ 3 w 22"/>
                  <a:gd name="T5" fmla="*/ 3 h 29"/>
                  <a:gd name="T6" fmla="*/ 0 w 22"/>
                  <a:gd name="T7" fmla="*/ 0 h 29"/>
                  <a:gd name="T8" fmla="*/ 0 w 22"/>
                  <a:gd name="T9" fmla="*/ 22 h 29"/>
                  <a:gd name="T10" fmla="*/ 12 w 22"/>
                  <a:gd name="T11" fmla="*/ 26 h 29"/>
                  <a:gd name="T12" fmla="*/ 12 w 22"/>
                  <a:gd name="T13" fmla="*/ 26 h 29"/>
                  <a:gd name="T14" fmla="*/ 22 w 22"/>
                  <a:gd name="T15" fmla="*/ 29 h 29"/>
                  <a:gd name="T16" fmla="*/ 22 w 22"/>
                  <a:gd name="T17" fmla="*/ 7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9"/>
                  <a:gd name="T29" fmla="*/ 22 w 22"/>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9">
                    <a:moveTo>
                      <a:pt x="22" y="7"/>
                    </a:moveTo>
                    <a:lnTo>
                      <a:pt x="3" y="3"/>
                    </a:lnTo>
                    <a:lnTo>
                      <a:pt x="0" y="0"/>
                    </a:lnTo>
                    <a:lnTo>
                      <a:pt x="0" y="22"/>
                    </a:lnTo>
                    <a:lnTo>
                      <a:pt x="12" y="26"/>
                    </a:lnTo>
                    <a:lnTo>
                      <a:pt x="22" y="29"/>
                    </a:lnTo>
                    <a:lnTo>
                      <a:pt x="22" y="7"/>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06" name="Freeform 355"/>
              <p:cNvSpPr>
                <a:spLocks/>
              </p:cNvSpPr>
              <p:nvPr/>
            </p:nvSpPr>
            <p:spPr bwMode="auto">
              <a:xfrm>
                <a:off x="1341" y="2729"/>
                <a:ext cx="22" cy="22"/>
              </a:xfrm>
              <a:custGeom>
                <a:avLst/>
                <a:gdLst>
                  <a:gd name="T0" fmla="*/ 22 w 22"/>
                  <a:gd name="T1" fmla="*/ 0 h 22"/>
                  <a:gd name="T2" fmla="*/ 22 w 22"/>
                  <a:gd name="T3" fmla="*/ 0 h 22"/>
                  <a:gd name="T4" fmla="*/ 9 w 22"/>
                  <a:gd name="T5" fmla="*/ 0 h 22"/>
                  <a:gd name="T6" fmla="*/ 0 w 22"/>
                  <a:gd name="T7" fmla="*/ 0 h 22"/>
                  <a:gd name="T8" fmla="*/ 0 w 22"/>
                  <a:gd name="T9" fmla="*/ 16 h 22"/>
                  <a:gd name="T10" fmla="*/ 22 w 22"/>
                  <a:gd name="T11" fmla="*/ 22 h 22"/>
                  <a:gd name="T12" fmla="*/ 22 w 22"/>
                  <a:gd name="T13" fmla="*/ 0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0"/>
                    </a:moveTo>
                    <a:lnTo>
                      <a:pt x="22" y="0"/>
                    </a:lnTo>
                    <a:lnTo>
                      <a:pt x="9" y="0"/>
                    </a:lnTo>
                    <a:lnTo>
                      <a:pt x="0" y="0"/>
                    </a:lnTo>
                    <a:lnTo>
                      <a:pt x="0" y="16"/>
                    </a:lnTo>
                    <a:lnTo>
                      <a:pt x="22" y="22"/>
                    </a:lnTo>
                    <a:lnTo>
                      <a:pt x="22" y="0"/>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07" name="Freeform 356"/>
              <p:cNvSpPr>
                <a:spLocks/>
              </p:cNvSpPr>
              <p:nvPr/>
            </p:nvSpPr>
            <p:spPr bwMode="auto">
              <a:xfrm>
                <a:off x="1318" y="2729"/>
                <a:ext cx="23" cy="16"/>
              </a:xfrm>
              <a:custGeom>
                <a:avLst/>
                <a:gdLst>
                  <a:gd name="T0" fmla="*/ 23 w 23"/>
                  <a:gd name="T1" fmla="*/ 0 h 16"/>
                  <a:gd name="T2" fmla="*/ 4 w 23"/>
                  <a:gd name="T3" fmla="*/ 7 h 16"/>
                  <a:gd name="T4" fmla="*/ 4 w 23"/>
                  <a:gd name="T5" fmla="*/ 7 h 16"/>
                  <a:gd name="T6" fmla="*/ 0 w 23"/>
                  <a:gd name="T7" fmla="*/ 7 h 16"/>
                  <a:gd name="T8" fmla="*/ 0 w 23"/>
                  <a:gd name="T9" fmla="*/ 7 h 16"/>
                  <a:gd name="T10" fmla="*/ 7 w 23"/>
                  <a:gd name="T11" fmla="*/ 10 h 16"/>
                  <a:gd name="T12" fmla="*/ 23 w 23"/>
                  <a:gd name="T13" fmla="*/ 16 h 16"/>
                  <a:gd name="T14" fmla="*/ 23 w 23"/>
                  <a:gd name="T15" fmla="*/ 0 h 16"/>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16"/>
                  <a:gd name="T26" fmla="*/ 23 w 23"/>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16">
                    <a:moveTo>
                      <a:pt x="23" y="0"/>
                    </a:moveTo>
                    <a:lnTo>
                      <a:pt x="4" y="7"/>
                    </a:lnTo>
                    <a:lnTo>
                      <a:pt x="0" y="7"/>
                    </a:lnTo>
                    <a:lnTo>
                      <a:pt x="7" y="10"/>
                    </a:lnTo>
                    <a:lnTo>
                      <a:pt x="23" y="16"/>
                    </a:lnTo>
                    <a:lnTo>
                      <a:pt x="23"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08" name="Freeform 357"/>
              <p:cNvSpPr>
                <a:spLocks/>
              </p:cNvSpPr>
              <p:nvPr/>
            </p:nvSpPr>
            <p:spPr bwMode="auto">
              <a:xfrm>
                <a:off x="1451" y="2732"/>
                <a:ext cx="19" cy="13"/>
              </a:xfrm>
              <a:custGeom>
                <a:avLst/>
                <a:gdLst>
                  <a:gd name="T0" fmla="*/ 0 w 19"/>
                  <a:gd name="T1" fmla="*/ 13 h 13"/>
                  <a:gd name="T2" fmla="*/ 19 w 19"/>
                  <a:gd name="T3" fmla="*/ 10 h 13"/>
                  <a:gd name="T4" fmla="*/ 19 w 19"/>
                  <a:gd name="T5" fmla="*/ 10 h 13"/>
                  <a:gd name="T6" fmla="*/ 19 w 19"/>
                  <a:gd name="T7" fmla="*/ 10 h 13"/>
                  <a:gd name="T8" fmla="*/ 19 w 19"/>
                  <a:gd name="T9" fmla="*/ 10 h 13"/>
                  <a:gd name="T10" fmla="*/ 13 w 19"/>
                  <a:gd name="T11" fmla="*/ 7 h 13"/>
                  <a:gd name="T12" fmla="*/ 0 w 19"/>
                  <a:gd name="T13" fmla="*/ 0 h 13"/>
                  <a:gd name="T14" fmla="*/ 0 w 19"/>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3"/>
                  <a:gd name="T26" fmla="*/ 19 w 19"/>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3">
                    <a:moveTo>
                      <a:pt x="0" y="13"/>
                    </a:moveTo>
                    <a:lnTo>
                      <a:pt x="19" y="10"/>
                    </a:lnTo>
                    <a:lnTo>
                      <a:pt x="13" y="7"/>
                    </a:lnTo>
                    <a:lnTo>
                      <a:pt x="0" y="0"/>
                    </a:lnTo>
                    <a:lnTo>
                      <a:pt x="0" y="13"/>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09" name="Freeform 358"/>
              <p:cNvSpPr>
                <a:spLocks/>
              </p:cNvSpPr>
              <p:nvPr/>
            </p:nvSpPr>
            <p:spPr bwMode="auto">
              <a:xfrm>
                <a:off x="1429" y="2726"/>
                <a:ext cx="22" cy="22"/>
              </a:xfrm>
              <a:custGeom>
                <a:avLst/>
                <a:gdLst>
                  <a:gd name="T0" fmla="*/ 0 w 22"/>
                  <a:gd name="T1" fmla="*/ 0 h 22"/>
                  <a:gd name="T2" fmla="*/ 0 w 22"/>
                  <a:gd name="T3" fmla="*/ 19 h 22"/>
                  <a:gd name="T4" fmla="*/ 0 w 22"/>
                  <a:gd name="T5" fmla="*/ 19 h 22"/>
                  <a:gd name="T6" fmla="*/ 13 w 22"/>
                  <a:gd name="T7" fmla="*/ 22 h 22"/>
                  <a:gd name="T8" fmla="*/ 22 w 22"/>
                  <a:gd name="T9" fmla="*/ 19 h 22"/>
                  <a:gd name="T10" fmla="*/ 22 w 22"/>
                  <a:gd name="T11" fmla="*/ 6 h 22"/>
                  <a:gd name="T12" fmla="*/ 0 w 22"/>
                  <a:gd name="T13" fmla="*/ 0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0"/>
                    </a:moveTo>
                    <a:lnTo>
                      <a:pt x="0" y="19"/>
                    </a:lnTo>
                    <a:lnTo>
                      <a:pt x="13" y="22"/>
                    </a:lnTo>
                    <a:lnTo>
                      <a:pt x="22" y="19"/>
                    </a:lnTo>
                    <a:lnTo>
                      <a:pt x="22" y="6"/>
                    </a:lnTo>
                    <a:lnTo>
                      <a:pt x="0"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10" name="Freeform 359"/>
              <p:cNvSpPr>
                <a:spLocks/>
              </p:cNvSpPr>
              <p:nvPr/>
            </p:nvSpPr>
            <p:spPr bwMode="auto">
              <a:xfrm>
                <a:off x="1407" y="2720"/>
                <a:ext cx="22" cy="25"/>
              </a:xfrm>
              <a:custGeom>
                <a:avLst/>
                <a:gdLst>
                  <a:gd name="T0" fmla="*/ 9 w 22"/>
                  <a:gd name="T1" fmla="*/ 3 h 25"/>
                  <a:gd name="T2" fmla="*/ 9 w 22"/>
                  <a:gd name="T3" fmla="*/ 3 h 25"/>
                  <a:gd name="T4" fmla="*/ 0 w 22"/>
                  <a:gd name="T5" fmla="*/ 0 h 25"/>
                  <a:gd name="T6" fmla="*/ 0 w 22"/>
                  <a:gd name="T7" fmla="*/ 19 h 25"/>
                  <a:gd name="T8" fmla="*/ 16 w 22"/>
                  <a:gd name="T9" fmla="*/ 25 h 25"/>
                  <a:gd name="T10" fmla="*/ 16 w 22"/>
                  <a:gd name="T11" fmla="*/ 25 h 25"/>
                  <a:gd name="T12" fmla="*/ 22 w 22"/>
                  <a:gd name="T13" fmla="*/ 25 h 25"/>
                  <a:gd name="T14" fmla="*/ 22 w 22"/>
                  <a:gd name="T15" fmla="*/ 6 h 25"/>
                  <a:gd name="T16" fmla="*/ 9 w 22"/>
                  <a:gd name="T17" fmla="*/ 3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5"/>
                  <a:gd name="T29" fmla="*/ 22 w 22"/>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5">
                    <a:moveTo>
                      <a:pt x="9" y="3"/>
                    </a:moveTo>
                    <a:lnTo>
                      <a:pt x="9" y="3"/>
                    </a:lnTo>
                    <a:lnTo>
                      <a:pt x="0" y="0"/>
                    </a:lnTo>
                    <a:lnTo>
                      <a:pt x="0" y="19"/>
                    </a:lnTo>
                    <a:lnTo>
                      <a:pt x="16" y="25"/>
                    </a:lnTo>
                    <a:lnTo>
                      <a:pt x="22" y="25"/>
                    </a:lnTo>
                    <a:lnTo>
                      <a:pt x="22" y="6"/>
                    </a:lnTo>
                    <a:lnTo>
                      <a:pt x="9" y="3"/>
                    </a:ln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11" name="Freeform 360"/>
              <p:cNvSpPr>
                <a:spLocks/>
              </p:cNvSpPr>
              <p:nvPr/>
            </p:nvSpPr>
            <p:spPr bwMode="auto">
              <a:xfrm>
                <a:off x="1385" y="2720"/>
                <a:ext cx="22" cy="19"/>
              </a:xfrm>
              <a:custGeom>
                <a:avLst/>
                <a:gdLst>
                  <a:gd name="T0" fmla="*/ 22 w 22"/>
                  <a:gd name="T1" fmla="*/ 0 h 19"/>
                  <a:gd name="T2" fmla="*/ 22 w 22"/>
                  <a:gd name="T3" fmla="*/ 0 h 19"/>
                  <a:gd name="T4" fmla="*/ 12 w 22"/>
                  <a:gd name="T5" fmla="*/ 0 h 19"/>
                  <a:gd name="T6" fmla="*/ 0 w 22"/>
                  <a:gd name="T7" fmla="*/ 3 h 19"/>
                  <a:gd name="T8" fmla="*/ 0 w 22"/>
                  <a:gd name="T9" fmla="*/ 12 h 19"/>
                  <a:gd name="T10" fmla="*/ 22 w 22"/>
                  <a:gd name="T11" fmla="*/ 19 h 19"/>
                  <a:gd name="T12" fmla="*/ 22 w 22"/>
                  <a:gd name="T13" fmla="*/ 0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22" y="0"/>
                    </a:moveTo>
                    <a:lnTo>
                      <a:pt x="22" y="0"/>
                    </a:lnTo>
                    <a:lnTo>
                      <a:pt x="12" y="0"/>
                    </a:lnTo>
                    <a:lnTo>
                      <a:pt x="0" y="3"/>
                    </a:lnTo>
                    <a:lnTo>
                      <a:pt x="0" y="12"/>
                    </a:lnTo>
                    <a:lnTo>
                      <a:pt x="22" y="19"/>
                    </a:lnTo>
                    <a:lnTo>
                      <a:pt x="22" y="0"/>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12" name="Freeform 361"/>
              <p:cNvSpPr>
                <a:spLocks/>
              </p:cNvSpPr>
              <p:nvPr/>
            </p:nvSpPr>
            <p:spPr bwMode="auto">
              <a:xfrm>
                <a:off x="1369" y="2723"/>
                <a:ext cx="16" cy="9"/>
              </a:xfrm>
              <a:custGeom>
                <a:avLst/>
                <a:gdLst>
                  <a:gd name="T0" fmla="*/ 16 w 16"/>
                  <a:gd name="T1" fmla="*/ 0 h 9"/>
                  <a:gd name="T2" fmla="*/ 0 w 16"/>
                  <a:gd name="T3" fmla="*/ 3 h 9"/>
                  <a:gd name="T4" fmla="*/ 0 w 16"/>
                  <a:gd name="T5" fmla="*/ 3 h 9"/>
                  <a:gd name="T6" fmla="*/ 0 w 16"/>
                  <a:gd name="T7" fmla="*/ 3 h 9"/>
                  <a:gd name="T8" fmla="*/ 0 w 16"/>
                  <a:gd name="T9" fmla="*/ 3 h 9"/>
                  <a:gd name="T10" fmla="*/ 6 w 16"/>
                  <a:gd name="T11" fmla="*/ 6 h 9"/>
                  <a:gd name="T12" fmla="*/ 16 w 16"/>
                  <a:gd name="T13" fmla="*/ 9 h 9"/>
                  <a:gd name="T14" fmla="*/ 16 w 16"/>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9"/>
                  <a:gd name="T26" fmla="*/ 16 w 16"/>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9">
                    <a:moveTo>
                      <a:pt x="16" y="0"/>
                    </a:moveTo>
                    <a:lnTo>
                      <a:pt x="0" y="3"/>
                    </a:lnTo>
                    <a:lnTo>
                      <a:pt x="6" y="6"/>
                    </a:lnTo>
                    <a:lnTo>
                      <a:pt x="16" y="9"/>
                    </a:lnTo>
                    <a:lnTo>
                      <a:pt x="16"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13" name="Freeform 362"/>
              <p:cNvSpPr>
                <a:spLocks/>
              </p:cNvSpPr>
              <p:nvPr/>
            </p:nvSpPr>
            <p:spPr bwMode="auto">
              <a:xfrm>
                <a:off x="1540" y="2761"/>
                <a:ext cx="22" cy="13"/>
              </a:xfrm>
              <a:custGeom>
                <a:avLst/>
                <a:gdLst>
                  <a:gd name="T0" fmla="*/ 0 w 22"/>
                  <a:gd name="T1" fmla="*/ 13 h 13"/>
                  <a:gd name="T2" fmla="*/ 19 w 22"/>
                  <a:gd name="T3" fmla="*/ 9 h 13"/>
                  <a:gd name="T4" fmla="*/ 19 w 22"/>
                  <a:gd name="T5" fmla="*/ 9 h 13"/>
                  <a:gd name="T6" fmla="*/ 22 w 22"/>
                  <a:gd name="T7" fmla="*/ 9 h 13"/>
                  <a:gd name="T8" fmla="*/ 22 w 22"/>
                  <a:gd name="T9" fmla="*/ 6 h 13"/>
                  <a:gd name="T10" fmla="*/ 13 w 22"/>
                  <a:gd name="T11" fmla="*/ 3 h 13"/>
                  <a:gd name="T12" fmla="*/ 0 w 22"/>
                  <a:gd name="T13" fmla="*/ 0 h 13"/>
                  <a:gd name="T14" fmla="*/ 0 w 22"/>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3"/>
                  <a:gd name="T26" fmla="*/ 22 w 22"/>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3">
                    <a:moveTo>
                      <a:pt x="0" y="13"/>
                    </a:moveTo>
                    <a:lnTo>
                      <a:pt x="19" y="9"/>
                    </a:lnTo>
                    <a:lnTo>
                      <a:pt x="22" y="9"/>
                    </a:lnTo>
                    <a:lnTo>
                      <a:pt x="22" y="6"/>
                    </a:lnTo>
                    <a:lnTo>
                      <a:pt x="13" y="3"/>
                    </a:lnTo>
                    <a:lnTo>
                      <a:pt x="0" y="0"/>
                    </a:lnTo>
                    <a:lnTo>
                      <a:pt x="0" y="13"/>
                    </a:ln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14" name="Freeform 363"/>
              <p:cNvSpPr>
                <a:spLocks/>
              </p:cNvSpPr>
              <p:nvPr/>
            </p:nvSpPr>
            <p:spPr bwMode="auto">
              <a:xfrm>
                <a:off x="1518" y="2755"/>
                <a:ext cx="22" cy="22"/>
              </a:xfrm>
              <a:custGeom>
                <a:avLst/>
                <a:gdLst>
                  <a:gd name="T0" fmla="*/ 0 w 22"/>
                  <a:gd name="T1" fmla="*/ 0 h 22"/>
                  <a:gd name="T2" fmla="*/ 0 w 22"/>
                  <a:gd name="T3" fmla="*/ 19 h 22"/>
                  <a:gd name="T4" fmla="*/ 0 w 22"/>
                  <a:gd name="T5" fmla="*/ 19 h 22"/>
                  <a:gd name="T6" fmla="*/ 16 w 22"/>
                  <a:gd name="T7" fmla="*/ 22 h 22"/>
                  <a:gd name="T8" fmla="*/ 22 w 22"/>
                  <a:gd name="T9" fmla="*/ 19 h 22"/>
                  <a:gd name="T10" fmla="*/ 22 w 22"/>
                  <a:gd name="T11" fmla="*/ 6 h 22"/>
                  <a:gd name="T12" fmla="*/ 0 w 22"/>
                  <a:gd name="T13" fmla="*/ 0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0"/>
                    </a:moveTo>
                    <a:lnTo>
                      <a:pt x="0" y="19"/>
                    </a:lnTo>
                    <a:lnTo>
                      <a:pt x="16" y="22"/>
                    </a:lnTo>
                    <a:lnTo>
                      <a:pt x="22" y="19"/>
                    </a:lnTo>
                    <a:lnTo>
                      <a:pt x="22" y="6"/>
                    </a:lnTo>
                    <a:lnTo>
                      <a:pt x="0" y="0"/>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15" name="Freeform 364"/>
              <p:cNvSpPr>
                <a:spLocks/>
              </p:cNvSpPr>
              <p:nvPr/>
            </p:nvSpPr>
            <p:spPr bwMode="auto">
              <a:xfrm>
                <a:off x="1496" y="2748"/>
                <a:ext cx="22" cy="26"/>
              </a:xfrm>
              <a:custGeom>
                <a:avLst/>
                <a:gdLst>
                  <a:gd name="T0" fmla="*/ 9 w 22"/>
                  <a:gd name="T1" fmla="*/ 3 h 26"/>
                  <a:gd name="T2" fmla="*/ 9 w 22"/>
                  <a:gd name="T3" fmla="*/ 3 h 26"/>
                  <a:gd name="T4" fmla="*/ 0 w 22"/>
                  <a:gd name="T5" fmla="*/ 0 h 26"/>
                  <a:gd name="T6" fmla="*/ 0 w 22"/>
                  <a:gd name="T7" fmla="*/ 19 h 26"/>
                  <a:gd name="T8" fmla="*/ 19 w 22"/>
                  <a:gd name="T9" fmla="*/ 26 h 26"/>
                  <a:gd name="T10" fmla="*/ 19 w 22"/>
                  <a:gd name="T11" fmla="*/ 26 h 26"/>
                  <a:gd name="T12" fmla="*/ 22 w 22"/>
                  <a:gd name="T13" fmla="*/ 26 h 26"/>
                  <a:gd name="T14" fmla="*/ 22 w 22"/>
                  <a:gd name="T15" fmla="*/ 7 h 26"/>
                  <a:gd name="T16" fmla="*/ 9 w 22"/>
                  <a:gd name="T17" fmla="*/ 3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6"/>
                  <a:gd name="T29" fmla="*/ 22 w 22"/>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6">
                    <a:moveTo>
                      <a:pt x="9" y="3"/>
                    </a:moveTo>
                    <a:lnTo>
                      <a:pt x="9" y="3"/>
                    </a:lnTo>
                    <a:lnTo>
                      <a:pt x="0" y="0"/>
                    </a:lnTo>
                    <a:lnTo>
                      <a:pt x="0" y="19"/>
                    </a:lnTo>
                    <a:lnTo>
                      <a:pt x="19" y="26"/>
                    </a:lnTo>
                    <a:lnTo>
                      <a:pt x="22" y="26"/>
                    </a:lnTo>
                    <a:lnTo>
                      <a:pt x="22" y="7"/>
                    </a:lnTo>
                    <a:lnTo>
                      <a:pt x="9" y="3"/>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16" name="Freeform 365"/>
              <p:cNvSpPr>
                <a:spLocks/>
              </p:cNvSpPr>
              <p:nvPr/>
            </p:nvSpPr>
            <p:spPr bwMode="auto">
              <a:xfrm>
                <a:off x="1473" y="2748"/>
                <a:ext cx="23" cy="19"/>
              </a:xfrm>
              <a:custGeom>
                <a:avLst/>
                <a:gdLst>
                  <a:gd name="T0" fmla="*/ 23 w 23"/>
                  <a:gd name="T1" fmla="*/ 0 h 19"/>
                  <a:gd name="T2" fmla="*/ 23 w 23"/>
                  <a:gd name="T3" fmla="*/ 0 h 19"/>
                  <a:gd name="T4" fmla="*/ 13 w 23"/>
                  <a:gd name="T5" fmla="*/ 0 h 19"/>
                  <a:gd name="T6" fmla="*/ 0 w 23"/>
                  <a:gd name="T7" fmla="*/ 3 h 19"/>
                  <a:gd name="T8" fmla="*/ 0 w 23"/>
                  <a:gd name="T9" fmla="*/ 13 h 19"/>
                  <a:gd name="T10" fmla="*/ 23 w 23"/>
                  <a:gd name="T11" fmla="*/ 19 h 19"/>
                  <a:gd name="T12" fmla="*/ 23 w 23"/>
                  <a:gd name="T13" fmla="*/ 0 h 19"/>
                  <a:gd name="T14" fmla="*/ 0 60000 65536"/>
                  <a:gd name="T15" fmla="*/ 0 60000 65536"/>
                  <a:gd name="T16" fmla="*/ 0 60000 65536"/>
                  <a:gd name="T17" fmla="*/ 0 60000 65536"/>
                  <a:gd name="T18" fmla="*/ 0 60000 65536"/>
                  <a:gd name="T19" fmla="*/ 0 60000 65536"/>
                  <a:gd name="T20" fmla="*/ 0 60000 65536"/>
                  <a:gd name="T21" fmla="*/ 0 w 23"/>
                  <a:gd name="T22" fmla="*/ 0 h 19"/>
                  <a:gd name="T23" fmla="*/ 23 w 23"/>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19">
                    <a:moveTo>
                      <a:pt x="23" y="0"/>
                    </a:moveTo>
                    <a:lnTo>
                      <a:pt x="23" y="0"/>
                    </a:lnTo>
                    <a:lnTo>
                      <a:pt x="13" y="0"/>
                    </a:lnTo>
                    <a:lnTo>
                      <a:pt x="0" y="3"/>
                    </a:lnTo>
                    <a:lnTo>
                      <a:pt x="0" y="13"/>
                    </a:lnTo>
                    <a:lnTo>
                      <a:pt x="23" y="19"/>
                    </a:lnTo>
                    <a:lnTo>
                      <a:pt x="23"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17" name="Freeform 366"/>
              <p:cNvSpPr>
                <a:spLocks/>
              </p:cNvSpPr>
              <p:nvPr/>
            </p:nvSpPr>
            <p:spPr bwMode="auto">
              <a:xfrm>
                <a:off x="1458" y="2751"/>
                <a:ext cx="15" cy="10"/>
              </a:xfrm>
              <a:custGeom>
                <a:avLst/>
                <a:gdLst>
                  <a:gd name="T0" fmla="*/ 15 w 15"/>
                  <a:gd name="T1" fmla="*/ 0 h 10"/>
                  <a:gd name="T2" fmla="*/ 0 w 15"/>
                  <a:gd name="T3" fmla="*/ 0 h 10"/>
                  <a:gd name="T4" fmla="*/ 0 w 15"/>
                  <a:gd name="T5" fmla="*/ 0 h 10"/>
                  <a:gd name="T6" fmla="*/ 0 w 15"/>
                  <a:gd name="T7" fmla="*/ 4 h 10"/>
                  <a:gd name="T8" fmla="*/ 0 w 15"/>
                  <a:gd name="T9" fmla="*/ 4 h 10"/>
                  <a:gd name="T10" fmla="*/ 6 w 15"/>
                  <a:gd name="T11" fmla="*/ 7 h 10"/>
                  <a:gd name="T12" fmla="*/ 15 w 15"/>
                  <a:gd name="T13" fmla="*/ 10 h 10"/>
                  <a:gd name="T14" fmla="*/ 15 w 15"/>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0"/>
                  <a:gd name="T26" fmla="*/ 15 w 15"/>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0">
                    <a:moveTo>
                      <a:pt x="15" y="0"/>
                    </a:moveTo>
                    <a:lnTo>
                      <a:pt x="0" y="0"/>
                    </a:lnTo>
                    <a:lnTo>
                      <a:pt x="0" y="4"/>
                    </a:lnTo>
                    <a:lnTo>
                      <a:pt x="6" y="7"/>
                    </a:lnTo>
                    <a:lnTo>
                      <a:pt x="15" y="10"/>
                    </a:lnTo>
                    <a:lnTo>
                      <a:pt x="15" y="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18" name="Freeform 367"/>
              <p:cNvSpPr>
                <a:spLocks/>
              </p:cNvSpPr>
              <p:nvPr/>
            </p:nvSpPr>
            <p:spPr bwMode="auto">
              <a:xfrm>
                <a:off x="1496" y="2774"/>
                <a:ext cx="19" cy="9"/>
              </a:xfrm>
              <a:custGeom>
                <a:avLst/>
                <a:gdLst>
                  <a:gd name="T0" fmla="*/ 0 w 19"/>
                  <a:gd name="T1" fmla="*/ 0 h 9"/>
                  <a:gd name="T2" fmla="*/ 0 w 19"/>
                  <a:gd name="T3" fmla="*/ 9 h 9"/>
                  <a:gd name="T4" fmla="*/ 15 w 19"/>
                  <a:gd name="T5" fmla="*/ 6 h 9"/>
                  <a:gd name="T6" fmla="*/ 15 w 19"/>
                  <a:gd name="T7" fmla="*/ 6 h 9"/>
                  <a:gd name="T8" fmla="*/ 19 w 19"/>
                  <a:gd name="T9" fmla="*/ 6 h 9"/>
                  <a:gd name="T10" fmla="*/ 15 w 19"/>
                  <a:gd name="T11" fmla="*/ 3 h 9"/>
                  <a:gd name="T12" fmla="*/ 9 w 19"/>
                  <a:gd name="T13" fmla="*/ 3 h 9"/>
                  <a:gd name="T14" fmla="*/ 0 w 19"/>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9"/>
                  <a:gd name="T26" fmla="*/ 19 w 19"/>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9">
                    <a:moveTo>
                      <a:pt x="0" y="0"/>
                    </a:moveTo>
                    <a:lnTo>
                      <a:pt x="0" y="9"/>
                    </a:lnTo>
                    <a:lnTo>
                      <a:pt x="15" y="6"/>
                    </a:lnTo>
                    <a:lnTo>
                      <a:pt x="19" y="6"/>
                    </a:lnTo>
                    <a:lnTo>
                      <a:pt x="15" y="3"/>
                    </a:lnTo>
                    <a:lnTo>
                      <a:pt x="9" y="3"/>
                    </a:lnTo>
                    <a:lnTo>
                      <a:pt x="0" y="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19" name="Freeform 368"/>
              <p:cNvSpPr>
                <a:spLocks/>
              </p:cNvSpPr>
              <p:nvPr/>
            </p:nvSpPr>
            <p:spPr bwMode="auto">
              <a:xfrm>
                <a:off x="1473" y="2764"/>
                <a:ext cx="23" cy="22"/>
              </a:xfrm>
              <a:custGeom>
                <a:avLst/>
                <a:gdLst>
                  <a:gd name="T0" fmla="*/ 23 w 23"/>
                  <a:gd name="T1" fmla="*/ 10 h 22"/>
                  <a:gd name="T2" fmla="*/ 0 w 23"/>
                  <a:gd name="T3" fmla="*/ 0 h 22"/>
                  <a:gd name="T4" fmla="*/ 0 w 23"/>
                  <a:gd name="T5" fmla="*/ 22 h 22"/>
                  <a:gd name="T6" fmla="*/ 0 w 23"/>
                  <a:gd name="T7" fmla="*/ 22 h 22"/>
                  <a:gd name="T8" fmla="*/ 10 w 23"/>
                  <a:gd name="T9" fmla="*/ 22 h 22"/>
                  <a:gd name="T10" fmla="*/ 23 w 23"/>
                  <a:gd name="T11" fmla="*/ 19 h 22"/>
                  <a:gd name="T12" fmla="*/ 23 w 23"/>
                  <a:gd name="T13" fmla="*/ 10 h 22"/>
                  <a:gd name="T14" fmla="*/ 0 60000 65536"/>
                  <a:gd name="T15" fmla="*/ 0 60000 65536"/>
                  <a:gd name="T16" fmla="*/ 0 60000 65536"/>
                  <a:gd name="T17" fmla="*/ 0 60000 65536"/>
                  <a:gd name="T18" fmla="*/ 0 60000 65536"/>
                  <a:gd name="T19" fmla="*/ 0 60000 65536"/>
                  <a:gd name="T20" fmla="*/ 0 60000 65536"/>
                  <a:gd name="T21" fmla="*/ 0 w 23"/>
                  <a:gd name="T22" fmla="*/ 0 h 22"/>
                  <a:gd name="T23" fmla="*/ 23 w 23"/>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2">
                    <a:moveTo>
                      <a:pt x="23" y="10"/>
                    </a:moveTo>
                    <a:lnTo>
                      <a:pt x="0" y="0"/>
                    </a:lnTo>
                    <a:lnTo>
                      <a:pt x="0" y="22"/>
                    </a:lnTo>
                    <a:lnTo>
                      <a:pt x="10" y="22"/>
                    </a:lnTo>
                    <a:lnTo>
                      <a:pt x="23" y="19"/>
                    </a:lnTo>
                    <a:lnTo>
                      <a:pt x="23" y="1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20" name="Freeform 369"/>
              <p:cNvSpPr>
                <a:spLocks/>
              </p:cNvSpPr>
              <p:nvPr/>
            </p:nvSpPr>
            <p:spPr bwMode="auto">
              <a:xfrm>
                <a:off x="1451" y="2758"/>
                <a:ext cx="22" cy="28"/>
              </a:xfrm>
              <a:custGeom>
                <a:avLst/>
                <a:gdLst>
                  <a:gd name="T0" fmla="*/ 22 w 22"/>
                  <a:gd name="T1" fmla="*/ 6 h 28"/>
                  <a:gd name="T2" fmla="*/ 3 w 22"/>
                  <a:gd name="T3" fmla="*/ 3 h 28"/>
                  <a:gd name="T4" fmla="*/ 3 w 22"/>
                  <a:gd name="T5" fmla="*/ 3 h 28"/>
                  <a:gd name="T6" fmla="*/ 0 w 22"/>
                  <a:gd name="T7" fmla="*/ 0 h 28"/>
                  <a:gd name="T8" fmla="*/ 0 w 22"/>
                  <a:gd name="T9" fmla="*/ 22 h 28"/>
                  <a:gd name="T10" fmla="*/ 13 w 22"/>
                  <a:gd name="T11" fmla="*/ 25 h 28"/>
                  <a:gd name="T12" fmla="*/ 13 w 22"/>
                  <a:gd name="T13" fmla="*/ 25 h 28"/>
                  <a:gd name="T14" fmla="*/ 22 w 22"/>
                  <a:gd name="T15" fmla="*/ 28 h 28"/>
                  <a:gd name="T16" fmla="*/ 22 w 22"/>
                  <a:gd name="T17" fmla="*/ 6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8"/>
                  <a:gd name="T29" fmla="*/ 22 w 22"/>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8">
                    <a:moveTo>
                      <a:pt x="22" y="6"/>
                    </a:moveTo>
                    <a:lnTo>
                      <a:pt x="3" y="3"/>
                    </a:lnTo>
                    <a:lnTo>
                      <a:pt x="0" y="0"/>
                    </a:lnTo>
                    <a:lnTo>
                      <a:pt x="0" y="22"/>
                    </a:lnTo>
                    <a:lnTo>
                      <a:pt x="13" y="25"/>
                    </a:lnTo>
                    <a:lnTo>
                      <a:pt x="22" y="28"/>
                    </a:lnTo>
                    <a:lnTo>
                      <a:pt x="22" y="6"/>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21" name="Freeform 370"/>
              <p:cNvSpPr>
                <a:spLocks/>
              </p:cNvSpPr>
              <p:nvPr/>
            </p:nvSpPr>
            <p:spPr bwMode="auto">
              <a:xfrm>
                <a:off x="1429" y="2758"/>
                <a:ext cx="22" cy="22"/>
              </a:xfrm>
              <a:custGeom>
                <a:avLst/>
                <a:gdLst>
                  <a:gd name="T0" fmla="*/ 22 w 22"/>
                  <a:gd name="T1" fmla="*/ 0 h 22"/>
                  <a:gd name="T2" fmla="*/ 22 w 22"/>
                  <a:gd name="T3" fmla="*/ 0 h 22"/>
                  <a:gd name="T4" fmla="*/ 6 w 22"/>
                  <a:gd name="T5" fmla="*/ 0 h 22"/>
                  <a:gd name="T6" fmla="*/ 0 w 22"/>
                  <a:gd name="T7" fmla="*/ 0 h 22"/>
                  <a:gd name="T8" fmla="*/ 0 w 22"/>
                  <a:gd name="T9" fmla="*/ 16 h 22"/>
                  <a:gd name="T10" fmla="*/ 22 w 22"/>
                  <a:gd name="T11" fmla="*/ 22 h 22"/>
                  <a:gd name="T12" fmla="*/ 22 w 22"/>
                  <a:gd name="T13" fmla="*/ 0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0"/>
                    </a:moveTo>
                    <a:lnTo>
                      <a:pt x="22" y="0"/>
                    </a:lnTo>
                    <a:lnTo>
                      <a:pt x="6" y="0"/>
                    </a:lnTo>
                    <a:lnTo>
                      <a:pt x="0" y="0"/>
                    </a:lnTo>
                    <a:lnTo>
                      <a:pt x="0" y="16"/>
                    </a:lnTo>
                    <a:lnTo>
                      <a:pt x="22" y="22"/>
                    </a:lnTo>
                    <a:lnTo>
                      <a:pt x="22"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22" name="Freeform 371"/>
              <p:cNvSpPr>
                <a:spLocks/>
              </p:cNvSpPr>
              <p:nvPr/>
            </p:nvSpPr>
            <p:spPr bwMode="auto">
              <a:xfrm>
                <a:off x="1407" y="2758"/>
                <a:ext cx="22" cy="16"/>
              </a:xfrm>
              <a:custGeom>
                <a:avLst/>
                <a:gdLst>
                  <a:gd name="T0" fmla="*/ 22 w 22"/>
                  <a:gd name="T1" fmla="*/ 0 h 16"/>
                  <a:gd name="T2" fmla="*/ 0 w 22"/>
                  <a:gd name="T3" fmla="*/ 3 h 16"/>
                  <a:gd name="T4" fmla="*/ 0 w 22"/>
                  <a:gd name="T5" fmla="*/ 3 h 16"/>
                  <a:gd name="T6" fmla="*/ 0 w 22"/>
                  <a:gd name="T7" fmla="*/ 6 h 16"/>
                  <a:gd name="T8" fmla="*/ 0 w 22"/>
                  <a:gd name="T9" fmla="*/ 6 h 16"/>
                  <a:gd name="T10" fmla="*/ 0 w 22"/>
                  <a:gd name="T11" fmla="*/ 6 h 16"/>
                  <a:gd name="T12" fmla="*/ 6 w 22"/>
                  <a:gd name="T13" fmla="*/ 9 h 16"/>
                  <a:gd name="T14" fmla="*/ 22 w 22"/>
                  <a:gd name="T15" fmla="*/ 16 h 16"/>
                  <a:gd name="T16" fmla="*/ 22 w 22"/>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6"/>
                  <a:gd name="T29" fmla="*/ 22 w 22"/>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6">
                    <a:moveTo>
                      <a:pt x="22" y="0"/>
                    </a:moveTo>
                    <a:lnTo>
                      <a:pt x="0" y="3"/>
                    </a:lnTo>
                    <a:lnTo>
                      <a:pt x="0" y="6"/>
                    </a:lnTo>
                    <a:lnTo>
                      <a:pt x="6" y="9"/>
                    </a:lnTo>
                    <a:lnTo>
                      <a:pt x="22" y="16"/>
                    </a:lnTo>
                    <a:lnTo>
                      <a:pt x="22" y="0"/>
                    </a:ln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23" name="Rectangle 372"/>
              <p:cNvSpPr>
                <a:spLocks noChangeArrowheads="1"/>
              </p:cNvSpPr>
              <p:nvPr/>
            </p:nvSpPr>
            <p:spPr bwMode="auto">
              <a:xfrm>
                <a:off x="1407" y="2764"/>
                <a:ext cx="1" cy="1"/>
              </a:xfrm>
              <a:prstGeom prst="rect">
                <a:avLst/>
              </a:prstGeom>
              <a:solidFill>
                <a:srgbClr val="E4E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ko-KR" altLang="ko-KR"/>
              </a:p>
            </p:txBody>
          </p:sp>
          <p:sp>
            <p:nvSpPr>
              <p:cNvPr id="18324" name="Freeform 373"/>
              <p:cNvSpPr>
                <a:spLocks/>
              </p:cNvSpPr>
              <p:nvPr/>
            </p:nvSpPr>
            <p:spPr bwMode="auto">
              <a:xfrm>
                <a:off x="1451" y="2783"/>
                <a:ext cx="13" cy="10"/>
              </a:xfrm>
              <a:custGeom>
                <a:avLst/>
                <a:gdLst>
                  <a:gd name="T0" fmla="*/ 0 w 13"/>
                  <a:gd name="T1" fmla="*/ 0 h 10"/>
                  <a:gd name="T2" fmla="*/ 0 w 13"/>
                  <a:gd name="T3" fmla="*/ 10 h 10"/>
                  <a:gd name="T4" fmla="*/ 10 w 13"/>
                  <a:gd name="T5" fmla="*/ 6 h 10"/>
                  <a:gd name="T6" fmla="*/ 10 w 13"/>
                  <a:gd name="T7" fmla="*/ 6 h 10"/>
                  <a:gd name="T8" fmla="*/ 13 w 13"/>
                  <a:gd name="T9" fmla="*/ 6 h 10"/>
                  <a:gd name="T10" fmla="*/ 13 w 13"/>
                  <a:gd name="T11" fmla="*/ 6 h 10"/>
                  <a:gd name="T12" fmla="*/ 3 w 13"/>
                  <a:gd name="T13" fmla="*/ 3 h 10"/>
                  <a:gd name="T14" fmla="*/ 0 w 13"/>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0"/>
                  <a:gd name="T26" fmla="*/ 13 w 13"/>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0">
                    <a:moveTo>
                      <a:pt x="0" y="0"/>
                    </a:moveTo>
                    <a:lnTo>
                      <a:pt x="0" y="10"/>
                    </a:lnTo>
                    <a:lnTo>
                      <a:pt x="10" y="6"/>
                    </a:lnTo>
                    <a:lnTo>
                      <a:pt x="13" y="6"/>
                    </a:lnTo>
                    <a:lnTo>
                      <a:pt x="3" y="3"/>
                    </a:lnTo>
                    <a:lnTo>
                      <a:pt x="0" y="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25" name="Freeform 374"/>
              <p:cNvSpPr>
                <a:spLocks/>
              </p:cNvSpPr>
              <p:nvPr/>
            </p:nvSpPr>
            <p:spPr bwMode="auto">
              <a:xfrm>
                <a:off x="1429" y="2777"/>
                <a:ext cx="22" cy="19"/>
              </a:xfrm>
              <a:custGeom>
                <a:avLst/>
                <a:gdLst>
                  <a:gd name="T0" fmla="*/ 22 w 22"/>
                  <a:gd name="T1" fmla="*/ 6 h 19"/>
                  <a:gd name="T2" fmla="*/ 0 w 22"/>
                  <a:gd name="T3" fmla="*/ 0 h 19"/>
                  <a:gd name="T4" fmla="*/ 0 w 22"/>
                  <a:gd name="T5" fmla="*/ 19 h 19"/>
                  <a:gd name="T6" fmla="*/ 0 w 22"/>
                  <a:gd name="T7" fmla="*/ 19 h 19"/>
                  <a:gd name="T8" fmla="*/ 3 w 22"/>
                  <a:gd name="T9" fmla="*/ 19 h 19"/>
                  <a:gd name="T10" fmla="*/ 22 w 22"/>
                  <a:gd name="T11" fmla="*/ 16 h 19"/>
                  <a:gd name="T12" fmla="*/ 22 w 22"/>
                  <a:gd name="T13" fmla="*/ 6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22" y="6"/>
                    </a:moveTo>
                    <a:lnTo>
                      <a:pt x="0" y="0"/>
                    </a:lnTo>
                    <a:lnTo>
                      <a:pt x="0" y="19"/>
                    </a:lnTo>
                    <a:lnTo>
                      <a:pt x="3" y="19"/>
                    </a:lnTo>
                    <a:lnTo>
                      <a:pt x="22" y="16"/>
                    </a:lnTo>
                    <a:lnTo>
                      <a:pt x="22" y="6"/>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26" name="Freeform 375"/>
              <p:cNvSpPr>
                <a:spLocks/>
              </p:cNvSpPr>
              <p:nvPr/>
            </p:nvSpPr>
            <p:spPr bwMode="auto">
              <a:xfrm>
                <a:off x="1407" y="2770"/>
                <a:ext cx="22" cy="26"/>
              </a:xfrm>
              <a:custGeom>
                <a:avLst/>
                <a:gdLst>
                  <a:gd name="T0" fmla="*/ 22 w 22"/>
                  <a:gd name="T1" fmla="*/ 7 h 26"/>
                  <a:gd name="T2" fmla="*/ 0 w 22"/>
                  <a:gd name="T3" fmla="*/ 0 h 26"/>
                  <a:gd name="T4" fmla="*/ 0 w 22"/>
                  <a:gd name="T5" fmla="*/ 23 h 26"/>
                  <a:gd name="T6" fmla="*/ 6 w 22"/>
                  <a:gd name="T7" fmla="*/ 23 h 26"/>
                  <a:gd name="T8" fmla="*/ 6 w 22"/>
                  <a:gd name="T9" fmla="*/ 23 h 26"/>
                  <a:gd name="T10" fmla="*/ 22 w 22"/>
                  <a:gd name="T11" fmla="*/ 26 h 26"/>
                  <a:gd name="T12" fmla="*/ 22 w 22"/>
                  <a:gd name="T13" fmla="*/ 7 h 26"/>
                  <a:gd name="T14" fmla="*/ 0 60000 65536"/>
                  <a:gd name="T15" fmla="*/ 0 60000 65536"/>
                  <a:gd name="T16" fmla="*/ 0 60000 65536"/>
                  <a:gd name="T17" fmla="*/ 0 60000 65536"/>
                  <a:gd name="T18" fmla="*/ 0 60000 65536"/>
                  <a:gd name="T19" fmla="*/ 0 60000 65536"/>
                  <a:gd name="T20" fmla="*/ 0 60000 65536"/>
                  <a:gd name="T21" fmla="*/ 0 w 22"/>
                  <a:gd name="T22" fmla="*/ 0 h 26"/>
                  <a:gd name="T23" fmla="*/ 22 w 22"/>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6">
                    <a:moveTo>
                      <a:pt x="22" y="7"/>
                    </a:moveTo>
                    <a:lnTo>
                      <a:pt x="0" y="0"/>
                    </a:lnTo>
                    <a:lnTo>
                      <a:pt x="0" y="23"/>
                    </a:lnTo>
                    <a:lnTo>
                      <a:pt x="6" y="23"/>
                    </a:lnTo>
                    <a:lnTo>
                      <a:pt x="22" y="26"/>
                    </a:lnTo>
                    <a:lnTo>
                      <a:pt x="22" y="7"/>
                    </a:ln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27" name="Freeform 376"/>
              <p:cNvSpPr>
                <a:spLocks/>
              </p:cNvSpPr>
              <p:nvPr/>
            </p:nvSpPr>
            <p:spPr bwMode="auto">
              <a:xfrm>
                <a:off x="1385" y="2767"/>
                <a:ext cx="22" cy="26"/>
              </a:xfrm>
              <a:custGeom>
                <a:avLst/>
                <a:gdLst>
                  <a:gd name="T0" fmla="*/ 22 w 22"/>
                  <a:gd name="T1" fmla="*/ 3 h 26"/>
                  <a:gd name="T2" fmla="*/ 19 w 22"/>
                  <a:gd name="T3" fmla="*/ 3 h 26"/>
                  <a:gd name="T4" fmla="*/ 19 w 22"/>
                  <a:gd name="T5" fmla="*/ 3 h 26"/>
                  <a:gd name="T6" fmla="*/ 0 w 22"/>
                  <a:gd name="T7" fmla="*/ 0 h 26"/>
                  <a:gd name="T8" fmla="*/ 0 w 22"/>
                  <a:gd name="T9" fmla="*/ 0 h 26"/>
                  <a:gd name="T10" fmla="*/ 0 w 22"/>
                  <a:gd name="T11" fmla="*/ 19 h 26"/>
                  <a:gd name="T12" fmla="*/ 22 w 22"/>
                  <a:gd name="T13" fmla="*/ 26 h 26"/>
                  <a:gd name="T14" fmla="*/ 22 w 22"/>
                  <a:gd name="T15" fmla="*/ 3 h 26"/>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26"/>
                  <a:gd name="T26" fmla="*/ 22 w 22"/>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26">
                    <a:moveTo>
                      <a:pt x="22" y="3"/>
                    </a:moveTo>
                    <a:lnTo>
                      <a:pt x="19" y="3"/>
                    </a:lnTo>
                    <a:lnTo>
                      <a:pt x="0" y="0"/>
                    </a:lnTo>
                    <a:lnTo>
                      <a:pt x="0" y="19"/>
                    </a:lnTo>
                    <a:lnTo>
                      <a:pt x="22" y="26"/>
                    </a:lnTo>
                    <a:lnTo>
                      <a:pt x="22" y="3"/>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28" name="Freeform 377"/>
              <p:cNvSpPr>
                <a:spLocks/>
              </p:cNvSpPr>
              <p:nvPr/>
            </p:nvSpPr>
            <p:spPr bwMode="auto">
              <a:xfrm>
                <a:off x="1363" y="2767"/>
                <a:ext cx="22" cy="19"/>
              </a:xfrm>
              <a:custGeom>
                <a:avLst/>
                <a:gdLst>
                  <a:gd name="T0" fmla="*/ 22 w 22"/>
                  <a:gd name="T1" fmla="*/ 0 h 19"/>
                  <a:gd name="T2" fmla="*/ 0 w 22"/>
                  <a:gd name="T3" fmla="*/ 3 h 19"/>
                  <a:gd name="T4" fmla="*/ 0 w 22"/>
                  <a:gd name="T5" fmla="*/ 10 h 19"/>
                  <a:gd name="T6" fmla="*/ 22 w 22"/>
                  <a:gd name="T7" fmla="*/ 19 h 19"/>
                  <a:gd name="T8" fmla="*/ 22 w 22"/>
                  <a:gd name="T9" fmla="*/ 0 h 19"/>
                  <a:gd name="T10" fmla="*/ 0 60000 65536"/>
                  <a:gd name="T11" fmla="*/ 0 60000 65536"/>
                  <a:gd name="T12" fmla="*/ 0 60000 65536"/>
                  <a:gd name="T13" fmla="*/ 0 60000 65536"/>
                  <a:gd name="T14" fmla="*/ 0 60000 65536"/>
                  <a:gd name="T15" fmla="*/ 0 w 22"/>
                  <a:gd name="T16" fmla="*/ 0 h 19"/>
                  <a:gd name="T17" fmla="*/ 22 w 22"/>
                  <a:gd name="T18" fmla="*/ 19 h 19"/>
                </a:gdLst>
                <a:ahLst/>
                <a:cxnLst>
                  <a:cxn ang="T10">
                    <a:pos x="T0" y="T1"/>
                  </a:cxn>
                  <a:cxn ang="T11">
                    <a:pos x="T2" y="T3"/>
                  </a:cxn>
                  <a:cxn ang="T12">
                    <a:pos x="T4" y="T5"/>
                  </a:cxn>
                  <a:cxn ang="T13">
                    <a:pos x="T6" y="T7"/>
                  </a:cxn>
                  <a:cxn ang="T14">
                    <a:pos x="T8" y="T9"/>
                  </a:cxn>
                </a:cxnLst>
                <a:rect l="T15" t="T16" r="T17" b="T18"/>
                <a:pathLst>
                  <a:path w="22" h="19">
                    <a:moveTo>
                      <a:pt x="22" y="0"/>
                    </a:moveTo>
                    <a:lnTo>
                      <a:pt x="0" y="3"/>
                    </a:lnTo>
                    <a:lnTo>
                      <a:pt x="0" y="10"/>
                    </a:lnTo>
                    <a:lnTo>
                      <a:pt x="22" y="19"/>
                    </a:lnTo>
                    <a:lnTo>
                      <a:pt x="22"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29" name="Freeform 378"/>
              <p:cNvSpPr>
                <a:spLocks/>
              </p:cNvSpPr>
              <p:nvPr/>
            </p:nvSpPr>
            <p:spPr bwMode="auto">
              <a:xfrm>
                <a:off x="1356" y="2770"/>
                <a:ext cx="7" cy="7"/>
              </a:xfrm>
              <a:custGeom>
                <a:avLst/>
                <a:gdLst>
                  <a:gd name="T0" fmla="*/ 7 w 7"/>
                  <a:gd name="T1" fmla="*/ 0 h 7"/>
                  <a:gd name="T2" fmla="*/ 0 w 7"/>
                  <a:gd name="T3" fmla="*/ 4 h 7"/>
                  <a:gd name="T4" fmla="*/ 0 w 7"/>
                  <a:gd name="T5" fmla="*/ 4 h 7"/>
                  <a:gd name="T6" fmla="*/ 0 w 7"/>
                  <a:gd name="T7" fmla="*/ 4 h 7"/>
                  <a:gd name="T8" fmla="*/ 0 w 7"/>
                  <a:gd name="T9" fmla="*/ 4 h 7"/>
                  <a:gd name="T10" fmla="*/ 7 w 7"/>
                  <a:gd name="T11" fmla="*/ 7 h 7"/>
                  <a:gd name="T12" fmla="*/ 7 w 7"/>
                  <a:gd name="T13" fmla="*/ 7 h 7"/>
                  <a:gd name="T14" fmla="*/ 7 w 7"/>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7"/>
                  <a:gd name="T26" fmla="*/ 7 w 7"/>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7">
                    <a:moveTo>
                      <a:pt x="7" y="0"/>
                    </a:moveTo>
                    <a:lnTo>
                      <a:pt x="0" y="4"/>
                    </a:lnTo>
                    <a:lnTo>
                      <a:pt x="7" y="7"/>
                    </a:lnTo>
                    <a:lnTo>
                      <a:pt x="7" y="0"/>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30" name="Freeform 379"/>
              <p:cNvSpPr>
                <a:spLocks/>
              </p:cNvSpPr>
              <p:nvPr/>
            </p:nvSpPr>
            <p:spPr bwMode="auto">
              <a:xfrm>
                <a:off x="1407" y="2796"/>
                <a:ext cx="3" cy="6"/>
              </a:xfrm>
              <a:custGeom>
                <a:avLst/>
                <a:gdLst>
                  <a:gd name="T0" fmla="*/ 0 w 3"/>
                  <a:gd name="T1" fmla="*/ 0 h 6"/>
                  <a:gd name="T2" fmla="*/ 0 w 3"/>
                  <a:gd name="T3" fmla="*/ 6 h 6"/>
                  <a:gd name="T4" fmla="*/ 3 w 3"/>
                  <a:gd name="T5" fmla="*/ 6 h 6"/>
                  <a:gd name="T6" fmla="*/ 3 w 3"/>
                  <a:gd name="T7" fmla="*/ 6 h 6"/>
                  <a:gd name="T8" fmla="*/ 3 w 3"/>
                  <a:gd name="T9" fmla="*/ 3 h 6"/>
                  <a:gd name="T10" fmla="*/ 0 w 3"/>
                  <a:gd name="T11" fmla="*/ 0 h 6"/>
                  <a:gd name="T12" fmla="*/ 0 w 3"/>
                  <a:gd name="T13" fmla="*/ 0 h 6"/>
                  <a:gd name="T14" fmla="*/ 0 60000 65536"/>
                  <a:gd name="T15" fmla="*/ 0 60000 65536"/>
                  <a:gd name="T16" fmla="*/ 0 60000 65536"/>
                  <a:gd name="T17" fmla="*/ 0 60000 65536"/>
                  <a:gd name="T18" fmla="*/ 0 60000 65536"/>
                  <a:gd name="T19" fmla="*/ 0 60000 65536"/>
                  <a:gd name="T20" fmla="*/ 0 60000 65536"/>
                  <a:gd name="T21" fmla="*/ 0 w 3"/>
                  <a:gd name="T22" fmla="*/ 0 h 6"/>
                  <a:gd name="T23" fmla="*/ 3 w 3"/>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6">
                    <a:moveTo>
                      <a:pt x="0" y="0"/>
                    </a:moveTo>
                    <a:lnTo>
                      <a:pt x="0" y="6"/>
                    </a:lnTo>
                    <a:lnTo>
                      <a:pt x="3" y="6"/>
                    </a:lnTo>
                    <a:lnTo>
                      <a:pt x="3" y="3"/>
                    </a:lnTo>
                    <a:lnTo>
                      <a:pt x="0" y="0"/>
                    </a:ln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31" name="Freeform 380"/>
              <p:cNvSpPr>
                <a:spLocks/>
              </p:cNvSpPr>
              <p:nvPr/>
            </p:nvSpPr>
            <p:spPr bwMode="auto">
              <a:xfrm>
                <a:off x="1385" y="2789"/>
                <a:ext cx="22" cy="16"/>
              </a:xfrm>
              <a:custGeom>
                <a:avLst/>
                <a:gdLst>
                  <a:gd name="T0" fmla="*/ 22 w 22"/>
                  <a:gd name="T1" fmla="*/ 7 h 16"/>
                  <a:gd name="T2" fmla="*/ 22 w 22"/>
                  <a:gd name="T3" fmla="*/ 7 h 16"/>
                  <a:gd name="T4" fmla="*/ 19 w 22"/>
                  <a:gd name="T5" fmla="*/ 7 h 16"/>
                  <a:gd name="T6" fmla="*/ 0 w 22"/>
                  <a:gd name="T7" fmla="*/ 0 h 16"/>
                  <a:gd name="T8" fmla="*/ 0 w 22"/>
                  <a:gd name="T9" fmla="*/ 16 h 16"/>
                  <a:gd name="T10" fmla="*/ 22 w 22"/>
                  <a:gd name="T11" fmla="*/ 13 h 16"/>
                  <a:gd name="T12" fmla="*/ 22 w 22"/>
                  <a:gd name="T13" fmla="*/ 7 h 16"/>
                  <a:gd name="T14" fmla="*/ 0 60000 65536"/>
                  <a:gd name="T15" fmla="*/ 0 60000 65536"/>
                  <a:gd name="T16" fmla="*/ 0 60000 65536"/>
                  <a:gd name="T17" fmla="*/ 0 60000 65536"/>
                  <a:gd name="T18" fmla="*/ 0 60000 65536"/>
                  <a:gd name="T19" fmla="*/ 0 60000 65536"/>
                  <a:gd name="T20" fmla="*/ 0 60000 65536"/>
                  <a:gd name="T21" fmla="*/ 0 w 22"/>
                  <a:gd name="T22" fmla="*/ 0 h 16"/>
                  <a:gd name="T23" fmla="*/ 22 w 22"/>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6">
                    <a:moveTo>
                      <a:pt x="22" y="7"/>
                    </a:moveTo>
                    <a:lnTo>
                      <a:pt x="22" y="7"/>
                    </a:lnTo>
                    <a:lnTo>
                      <a:pt x="19" y="7"/>
                    </a:lnTo>
                    <a:lnTo>
                      <a:pt x="0" y="0"/>
                    </a:lnTo>
                    <a:lnTo>
                      <a:pt x="0" y="16"/>
                    </a:lnTo>
                    <a:lnTo>
                      <a:pt x="22" y="13"/>
                    </a:lnTo>
                    <a:lnTo>
                      <a:pt x="22" y="7"/>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32" name="Freeform 381"/>
              <p:cNvSpPr>
                <a:spLocks/>
              </p:cNvSpPr>
              <p:nvPr/>
            </p:nvSpPr>
            <p:spPr bwMode="auto">
              <a:xfrm>
                <a:off x="1363" y="2783"/>
                <a:ext cx="22" cy="25"/>
              </a:xfrm>
              <a:custGeom>
                <a:avLst/>
                <a:gdLst>
                  <a:gd name="T0" fmla="*/ 22 w 22"/>
                  <a:gd name="T1" fmla="*/ 6 h 25"/>
                  <a:gd name="T2" fmla="*/ 0 w 22"/>
                  <a:gd name="T3" fmla="*/ 0 h 25"/>
                  <a:gd name="T4" fmla="*/ 0 w 22"/>
                  <a:gd name="T5" fmla="*/ 22 h 25"/>
                  <a:gd name="T6" fmla="*/ 0 w 22"/>
                  <a:gd name="T7" fmla="*/ 22 h 25"/>
                  <a:gd name="T8" fmla="*/ 19 w 22"/>
                  <a:gd name="T9" fmla="*/ 25 h 25"/>
                  <a:gd name="T10" fmla="*/ 22 w 22"/>
                  <a:gd name="T11" fmla="*/ 22 h 25"/>
                  <a:gd name="T12" fmla="*/ 22 w 22"/>
                  <a:gd name="T13" fmla="*/ 6 h 25"/>
                  <a:gd name="T14" fmla="*/ 0 60000 65536"/>
                  <a:gd name="T15" fmla="*/ 0 60000 65536"/>
                  <a:gd name="T16" fmla="*/ 0 60000 65536"/>
                  <a:gd name="T17" fmla="*/ 0 60000 65536"/>
                  <a:gd name="T18" fmla="*/ 0 60000 65536"/>
                  <a:gd name="T19" fmla="*/ 0 60000 65536"/>
                  <a:gd name="T20" fmla="*/ 0 60000 65536"/>
                  <a:gd name="T21" fmla="*/ 0 w 22"/>
                  <a:gd name="T22" fmla="*/ 0 h 25"/>
                  <a:gd name="T23" fmla="*/ 22 w 2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5">
                    <a:moveTo>
                      <a:pt x="22" y="6"/>
                    </a:moveTo>
                    <a:lnTo>
                      <a:pt x="0" y="0"/>
                    </a:lnTo>
                    <a:lnTo>
                      <a:pt x="0" y="22"/>
                    </a:lnTo>
                    <a:lnTo>
                      <a:pt x="19" y="25"/>
                    </a:lnTo>
                    <a:lnTo>
                      <a:pt x="22" y="22"/>
                    </a:lnTo>
                    <a:lnTo>
                      <a:pt x="22" y="6"/>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33" name="Freeform 382"/>
              <p:cNvSpPr>
                <a:spLocks/>
              </p:cNvSpPr>
              <p:nvPr/>
            </p:nvSpPr>
            <p:spPr bwMode="auto">
              <a:xfrm>
                <a:off x="1341" y="2777"/>
                <a:ext cx="22" cy="28"/>
              </a:xfrm>
              <a:custGeom>
                <a:avLst/>
                <a:gdLst>
                  <a:gd name="T0" fmla="*/ 22 w 22"/>
                  <a:gd name="T1" fmla="*/ 6 h 28"/>
                  <a:gd name="T2" fmla="*/ 12 w 22"/>
                  <a:gd name="T3" fmla="*/ 3 h 28"/>
                  <a:gd name="T4" fmla="*/ 12 w 22"/>
                  <a:gd name="T5" fmla="*/ 3 h 28"/>
                  <a:gd name="T6" fmla="*/ 0 w 22"/>
                  <a:gd name="T7" fmla="*/ 0 h 28"/>
                  <a:gd name="T8" fmla="*/ 0 w 22"/>
                  <a:gd name="T9" fmla="*/ 22 h 28"/>
                  <a:gd name="T10" fmla="*/ 19 w 22"/>
                  <a:gd name="T11" fmla="*/ 28 h 28"/>
                  <a:gd name="T12" fmla="*/ 19 w 22"/>
                  <a:gd name="T13" fmla="*/ 28 h 28"/>
                  <a:gd name="T14" fmla="*/ 22 w 22"/>
                  <a:gd name="T15" fmla="*/ 28 h 28"/>
                  <a:gd name="T16" fmla="*/ 22 w 22"/>
                  <a:gd name="T17" fmla="*/ 6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8"/>
                  <a:gd name="T29" fmla="*/ 22 w 22"/>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8">
                    <a:moveTo>
                      <a:pt x="22" y="6"/>
                    </a:moveTo>
                    <a:lnTo>
                      <a:pt x="12" y="3"/>
                    </a:lnTo>
                    <a:lnTo>
                      <a:pt x="0" y="0"/>
                    </a:lnTo>
                    <a:lnTo>
                      <a:pt x="0" y="22"/>
                    </a:lnTo>
                    <a:lnTo>
                      <a:pt x="19" y="28"/>
                    </a:lnTo>
                    <a:lnTo>
                      <a:pt x="22" y="28"/>
                    </a:lnTo>
                    <a:lnTo>
                      <a:pt x="22" y="6"/>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34" name="Freeform 383"/>
              <p:cNvSpPr>
                <a:spLocks/>
              </p:cNvSpPr>
              <p:nvPr/>
            </p:nvSpPr>
            <p:spPr bwMode="auto">
              <a:xfrm>
                <a:off x="1318" y="2777"/>
                <a:ext cx="23" cy="22"/>
              </a:xfrm>
              <a:custGeom>
                <a:avLst/>
                <a:gdLst>
                  <a:gd name="T0" fmla="*/ 23 w 23"/>
                  <a:gd name="T1" fmla="*/ 0 h 22"/>
                  <a:gd name="T2" fmla="*/ 23 w 23"/>
                  <a:gd name="T3" fmla="*/ 0 h 22"/>
                  <a:gd name="T4" fmla="*/ 16 w 23"/>
                  <a:gd name="T5" fmla="*/ 0 h 22"/>
                  <a:gd name="T6" fmla="*/ 0 w 23"/>
                  <a:gd name="T7" fmla="*/ 3 h 22"/>
                  <a:gd name="T8" fmla="*/ 0 w 23"/>
                  <a:gd name="T9" fmla="*/ 16 h 22"/>
                  <a:gd name="T10" fmla="*/ 23 w 23"/>
                  <a:gd name="T11" fmla="*/ 22 h 22"/>
                  <a:gd name="T12" fmla="*/ 23 w 23"/>
                  <a:gd name="T13" fmla="*/ 0 h 22"/>
                  <a:gd name="T14" fmla="*/ 0 60000 65536"/>
                  <a:gd name="T15" fmla="*/ 0 60000 65536"/>
                  <a:gd name="T16" fmla="*/ 0 60000 65536"/>
                  <a:gd name="T17" fmla="*/ 0 60000 65536"/>
                  <a:gd name="T18" fmla="*/ 0 60000 65536"/>
                  <a:gd name="T19" fmla="*/ 0 60000 65536"/>
                  <a:gd name="T20" fmla="*/ 0 60000 65536"/>
                  <a:gd name="T21" fmla="*/ 0 w 23"/>
                  <a:gd name="T22" fmla="*/ 0 h 22"/>
                  <a:gd name="T23" fmla="*/ 23 w 23"/>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2">
                    <a:moveTo>
                      <a:pt x="23" y="0"/>
                    </a:moveTo>
                    <a:lnTo>
                      <a:pt x="23" y="0"/>
                    </a:lnTo>
                    <a:lnTo>
                      <a:pt x="16" y="0"/>
                    </a:lnTo>
                    <a:lnTo>
                      <a:pt x="0" y="3"/>
                    </a:lnTo>
                    <a:lnTo>
                      <a:pt x="0" y="16"/>
                    </a:lnTo>
                    <a:lnTo>
                      <a:pt x="23" y="22"/>
                    </a:lnTo>
                    <a:lnTo>
                      <a:pt x="23"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35" name="Freeform 384"/>
              <p:cNvSpPr>
                <a:spLocks/>
              </p:cNvSpPr>
              <p:nvPr/>
            </p:nvSpPr>
            <p:spPr bwMode="auto">
              <a:xfrm>
                <a:off x="1303" y="2780"/>
                <a:ext cx="15" cy="13"/>
              </a:xfrm>
              <a:custGeom>
                <a:avLst/>
                <a:gdLst>
                  <a:gd name="T0" fmla="*/ 15 w 15"/>
                  <a:gd name="T1" fmla="*/ 0 h 13"/>
                  <a:gd name="T2" fmla="*/ 0 w 15"/>
                  <a:gd name="T3" fmla="*/ 3 h 13"/>
                  <a:gd name="T4" fmla="*/ 0 w 15"/>
                  <a:gd name="T5" fmla="*/ 3 h 13"/>
                  <a:gd name="T6" fmla="*/ 0 w 15"/>
                  <a:gd name="T7" fmla="*/ 3 h 13"/>
                  <a:gd name="T8" fmla="*/ 0 w 15"/>
                  <a:gd name="T9" fmla="*/ 6 h 13"/>
                  <a:gd name="T10" fmla="*/ 6 w 15"/>
                  <a:gd name="T11" fmla="*/ 9 h 13"/>
                  <a:gd name="T12" fmla="*/ 15 w 15"/>
                  <a:gd name="T13" fmla="*/ 13 h 13"/>
                  <a:gd name="T14" fmla="*/ 15 w 15"/>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3"/>
                  <a:gd name="T26" fmla="*/ 15 w 15"/>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3">
                    <a:moveTo>
                      <a:pt x="15" y="0"/>
                    </a:moveTo>
                    <a:lnTo>
                      <a:pt x="0" y="3"/>
                    </a:lnTo>
                    <a:lnTo>
                      <a:pt x="0" y="6"/>
                    </a:lnTo>
                    <a:lnTo>
                      <a:pt x="6" y="9"/>
                    </a:lnTo>
                    <a:lnTo>
                      <a:pt x="15" y="13"/>
                    </a:lnTo>
                    <a:lnTo>
                      <a:pt x="15"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36" name="Freeform 385"/>
              <p:cNvSpPr>
                <a:spLocks/>
              </p:cNvSpPr>
              <p:nvPr/>
            </p:nvSpPr>
            <p:spPr bwMode="auto">
              <a:xfrm>
                <a:off x="1341" y="2805"/>
                <a:ext cx="19" cy="10"/>
              </a:xfrm>
              <a:custGeom>
                <a:avLst/>
                <a:gdLst>
                  <a:gd name="T0" fmla="*/ 3 w 19"/>
                  <a:gd name="T1" fmla="*/ 10 h 10"/>
                  <a:gd name="T2" fmla="*/ 15 w 19"/>
                  <a:gd name="T3" fmla="*/ 7 h 10"/>
                  <a:gd name="T4" fmla="*/ 15 w 19"/>
                  <a:gd name="T5" fmla="*/ 7 h 10"/>
                  <a:gd name="T6" fmla="*/ 19 w 19"/>
                  <a:gd name="T7" fmla="*/ 7 h 10"/>
                  <a:gd name="T8" fmla="*/ 15 w 19"/>
                  <a:gd name="T9" fmla="*/ 3 h 10"/>
                  <a:gd name="T10" fmla="*/ 9 w 19"/>
                  <a:gd name="T11" fmla="*/ 0 h 10"/>
                  <a:gd name="T12" fmla="*/ 0 w 19"/>
                  <a:gd name="T13" fmla="*/ 0 h 10"/>
                  <a:gd name="T14" fmla="*/ 3 w 19"/>
                  <a:gd name="T15" fmla="*/ 10 h 10"/>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0"/>
                  <a:gd name="T26" fmla="*/ 19 w 19"/>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0">
                    <a:moveTo>
                      <a:pt x="3" y="10"/>
                    </a:moveTo>
                    <a:lnTo>
                      <a:pt x="15" y="7"/>
                    </a:lnTo>
                    <a:lnTo>
                      <a:pt x="19" y="7"/>
                    </a:lnTo>
                    <a:lnTo>
                      <a:pt x="15" y="3"/>
                    </a:lnTo>
                    <a:lnTo>
                      <a:pt x="9" y="0"/>
                    </a:lnTo>
                    <a:lnTo>
                      <a:pt x="0" y="0"/>
                    </a:lnTo>
                    <a:lnTo>
                      <a:pt x="3" y="10"/>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37" name="Freeform 386"/>
              <p:cNvSpPr>
                <a:spLocks/>
              </p:cNvSpPr>
              <p:nvPr/>
            </p:nvSpPr>
            <p:spPr bwMode="auto">
              <a:xfrm>
                <a:off x="1318" y="2796"/>
                <a:ext cx="26" cy="22"/>
              </a:xfrm>
              <a:custGeom>
                <a:avLst/>
                <a:gdLst>
                  <a:gd name="T0" fmla="*/ 23 w 26"/>
                  <a:gd name="T1" fmla="*/ 9 h 22"/>
                  <a:gd name="T2" fmla="*/ 0 w 26"/>
                  <a:gd name="T3" fmla="*/ 0 h 22"/>
                  <a:gd name="T4" fmla="*/ 4 w 26"/>
                  <a:gd name="T5" fmla="*/ 22 h 22"/>
                  <a:gd name="T6" fmla="*/ 4 w 26"/>
                  <a:gd name="T7" fmla="*/ 22 h 22"/>
                  <a:gd name="T8" fmla="*/ 7 w 26"/>
                  <a:gd name="T9" fmla="*/ 22 h 22"/>
                  <a:gd name="T10" fmla="*/ 26 w 26"/>
                  <a:gd name="T11" fmla="*/ 19 h 22"/>
                  <a:gd name="T12" fmla="*/ 23 w 26"/>
                  <a:gd name="T13" fmla="*/ 9 h 22"/>
                  <a:gd name="T14" fmla="*/ 0 60000 65536"/>
                  <a:gd name="T15" fmla="*/ 0 60000 65536"/>
                  <a:gd name="T16" fmla="*/ 0 60000 65536"/>
                  <a:gd name="T17" fmla="*/ 0 60000 65536"/>
                  <a:gd name="T18" fmla="*/ 0 60000 65536"/>
                  <a:gd name="T19" fmla="*/ 0 60000 65536"/>
                  <a:gd name="T20" fmla="*/ 0 60000 65536"/>
                  <a:gd name="T21" fmla="*/ 0 w 26"/>
                  <a:gd name="T22" fmla="*/ 0 h 22"/>
                  <a:gd name="T23" fmla="*/ 26 w 26"/>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2">
                    <a:moveTo>
                      <a:pt x="23" y="9"/>
                    </a:moveTo>
                    <a:lnTo>
                      <a:pt x="0" y="0"/>
                    </a:lnTo>
                    <a:lnTo>
                      <a:pt x="4" y="22"/>
                    </a:lnTo>
                    <a:lnTo>
                      <a:pt x="7" y="22"/>
                    </a:lnTo>
                    <a:lnTo>
                      <a:pt x="26" y="19"/>
                    </a:lnTo>
                    <a:lnTo>
                      <a:pt x="23" y="9"/>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38" name="Freeform 387"/>
              <p:cNvSpPr>
                <a:spLocks/>
              </p:cNvSpPr>
              <p:nvPr/>
            </p:nvSpPr>
            <p:spPr bwMode="auto">
              <a:xfrm>
                <a:off x="1296" y="2789"/>
                <a:ext cx="26" cy="29"/>
              </a:xfrm>
              <a:custGeom>
                <a:avLst/>
                <a:gdLst>
                  <a:gd name="T0" fmla="*/ 22 w 26"/>
                  <a:gd name="T1" fmla="*/ 7 h 29"/>
                  <a:gd name="T2" fmla="*/ 3 w 26"/>
                  <a:gd name="T3" fmla="*/ 0 h 29"/>
                  <a:gd name="T4" fmla="*/ 3 w 26"/>
                  <a:gd name="T5" fmla="*/ 0 h 29"/>
                  <a:gd name="T6" fmla="*/ 0 w 26"/>
                  <a:gd name="T7" fmla="*/ 0 h 29"/>
                  <a:gd name="T8" fmla="*/ 3 w 26"/>
                  <a:gd name="T9" fmla="*/ 26 h 29"/>
                  <a:gd name="T10" fmla="*/ 10 w 26"/>
                  <a:gd name="T11" fmla="*/ 26 h 29"/>
                  <a:gd name="T12" fmla="*/ 10 w 26"/>
                  <a:gd name="T13" fmla="*/ 26 h 29"/>
                  <a:gd name="T14" fmla="*/ 26 w 26"/>
                  <a:gd name="T15" fmla="*/ 29 h 29"/>
                  <a:gd name="T16" fmla="*/ 22 w 26"/>
                  <a:gd name="T17" fmla="*/ 7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9"/>
                  <a:gd name="T29" fmla="*/ 26 w 26"/>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9">
                    <a:moveTo>
                      <a:pt x="22" y="7"/>
                    </a:moveTo>
                    <a:lnTo>
                      <a:pt x="3" y="0"/>
                    </a:lnTo>
                    <a:lnTo>
                      <a:pt x="0" y="0"/>
                    </a:lnTo>
                    <a:lnTo>
                      <a:pt x="3" y="26"/>
                    </a:lnTo>
                    <a:lnTo>
                      <a:pt x="10" y="26"/>
                    </a:lnTo>
                    <a:lnTo>
                      <a:pt x="26" y="29"/>
                    </a:lnTo>
                    <a:lnTo>
                      <a:pt x="22" y="7"/>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39" name="Freeform 388"/>
              <p:cNvSpPr>
                <a:spLocks/>
              </p:cNvSpPr>
              <p:nvPr/>
            </p:nvSpPr>
            <p:spPr bwMode="auto">
              <a:xfrm>
                <a:off x="1274" y="2786"/>
                <a:ext cx="25" cy="29"/>
              </a:xfrm>
              <a:custGeom>
                <a:avLst/>
                <a:gdLst>
                  <a:gd name="T0" fmla="*/ 22 w 25"/>
                  <a:gd name="T1" fmla="*/ 3 h 29"/>
                  <a:gd name="T2" fmla="*/ 22 w 25"/>
                  <a:gd name="T3" fmla="*/ 3 h 29"/>
                  <a:gd name="T4" fmla="*/ 3 w 25"/>
                  <a:gd name="T5" fmla="*/ 0 h 29"/>
                  <a:gd name="T6" fmla="*/ 0 w 25"/>
                  <a:gd name="T7" fmla="*/ 3 h 29"/>
                  <a:gd name="T8" fmla="*/ 0 w 25"/>
                  <a:gd name="T9" fmla="*/ 19 h 29"/>
                  <a:gd name="T10" fmla="*/ 25 w 25"/>
                  <a:gd name="T11" fmla="*/ 29 h 29"/>
                  <a:gd name="T12" fmla="*/ 22 w 25"/>
                  <a:gd name="T13" fmla="*/ 3 h 29"/>
                  <a:gd name="T14" fmla="*/ 0 60000 65536"/>
                  <a:gd name="T15" fmla="*/ 0 60000 65536"/>
                  <a:gd name="T16" fmla="*/ 0 60000 65536"/>
                  <a:gd name="T17" fmla="*/ 0 60000 65536"/>
                  <a:gd name="T18" fmla="*/ 0 60000 65536"/>
                  <a:gd name="T19" fmla="*/ 0 60000 65536"/>
                  <a:gd name="T20" fmla="*/ 0 60000 65536"/>
                  <a:gd name="T21" fmla="*/ 0 w 25"/>
                  <a:gd name="T22" fmla="*/ 0 h 29"/>
                  <a:gd name="T23" fmla="*/ 25 w 25"/>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9">
                    <a:moveTo>
                      <a:pt x="22" y="3"/>
                    </a:moveTo>
                    <a:lnTo>
                      <a:pt x="22" y="3"/>
                    </a:lnTo>
                    <a:lnTo>
                      <a:pt x="3" y="0"/>
                    </a:lnTo>
                    <a:lnTo>
                      <a:pt x="0" y="3"/>
                    </a:lnTo>
                    <a:lnTo>
                      <a:pt x="0" y="19"/>
                    </a:lnTo>
                    <a:lnTo>
                      <a:pt x="25" y="29"/>
                    </a:lnTo>
                    <a:lnTo>
                      <a:pt x="22" y="3"/>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40" name="Freeform 389"/>
              <p:cNvSpPr>
                <a:spLocks/>
              </p:cNvSpPr>
              <p:nvPr/>
            </p:nvSpPr>
            <p:spPr bwMode="auto">
              <a:xfrm>
                <a:off x="1252" y="2789"/>
                <a:ext cx="22" cy="16"/>
              </a:xfrm>
              <a:custGeom>
                <a:avLst/>
                <a:gdLst>
                  <a:gd name="T0" fmla="*/ 22 w 22"/>
                  <a:gd name="T1" fmla="*/ 0 h 16"/>
                  <a:gd name="T2" fmla="*/ 0 w 22"/>
                  <a:gd name="T3" fmla="*/ 4 h 16"/>
                  <a:gd name="T4" fmla="*/ 0 w 22"/>
                  <a:gd name="T5" fmla="*/ 10 h 16"/>
                  <a:gd name="T6" fmla="*/ 22 w 22"/>
                  <a:gd name="T7" fmla="*/ 16 h 16"/>
                  <a:gd name="T8" fmla="*/ 22 w 22"/>
                  <a:gd name="T9" fmla="*/ 0 h 16"/>
                  <a:gd name="T10" fmla="*/ 0 60000 65536"/>
                  <a:gd name="T11" fmla="*/ 0 60000 65536"/>
                  <a:gd name="T12" fmla="*/ 0 60000 65536"/>
                  <a:gd name="T13" fmla="*/ 0 60000 65536"/>
                  <a:gd name="T14" fmla="*/ 0 60000 65536"/>
                  <a:gd name="T15" fmla="*/ 0 w 22"/>
                  <a:gd name="T16" fmla="*/ 0 h 16"/>
                  <a:gd name="T17" fmla="*/ 22 w 22"/>
                  <a:gd name="T18" fmla="*/ 16 h 16"/>
                </a:gdLst>
                <a:ahLst/>
                <a:cxnLst>
                  <a:cxn ang="T10">
                    <a:pos x="T0" y="T1"/>
                  </a:cxn>
                  <a:cxn ang="T11">
                    <a:pos x="T2" y="T3"/>
                  </a:cxn>
                  <a:cxn ang="T12">
                    <a:pos x="T4" y="T5"/>
                  </a:cxn>
                  <a:cxn ang="T13">
                    <a:pos x="T6" y="T7"/>
                  </a:cxn>
                  <a:cxn ang="T14">
                    <a:pos x="T8" y="T9"/>
                  </a:cxn>
                </a:cxnLst>
                <a:rect l="T15" t="T16" r="T17" b="T18"/>
                <a:pathLst>
                  <a:path w="22" h="16">
                    <a:moveTo>
                      <a:pt x="22" y="0"/>
                    </a:moveTo>
                    <a:lnTo>
                      <a:pt x="0" y="4"/>
                    </a:lnTo>
                    <a:lnTo>
                      <a:pt x="0" y="10"/>
                    </a:lnTo>
                    <a:lnTo>
                      <a:pt x="22" y="16"/>
                    </a:lnTo>
                    <a:lnTo>
                      <a:pt x="22"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41" name="Freeform 390"/>
              <p:cNvSpPr>
                <a:spLocks/>
              </p:cNvSpPr>
              <p:nvPr/>
            </p:nvSpPr>
            <p:spPr bwMode="auto">
              <a:xfrm>
                <a:off x="1246" y="2793"/>
                <a:ext cx="6" cy="6"/>
              </a:xfrm>
              <a:custGeom>
                <a:avLst/>
                <a:gdLst>
                  <a:gd name="T0" fmla="*/ 6 w 6"/>
                  <a:gd name="T1" fmla="*/ 0 h 6"/>
                  <a:gd name="T2" fmla="*/ 3 w 6"/>
                  <a:gd name="T3" fmla="*/ 0 h 6"/>
                  <a:gd name="T4" fmla="*/ 3 w 6"/>
                  <a:gd name="T5" fmla="*/ 0 h 6"/>
                  <a:gd name="T6" fmla="*/ 0 w 6"/>
                  <a:gd name="T7" fmla="*/ 0 h 6"/>
                  <a:gd name="T8" fmla="*/ 0 w 6"/>
                  <a:gd name="T9" fmla="*/ 3 h 6"/>
                  <a:gd name="T10" fmla="*/ 6 w 6"/>
                  <a:gd name="T11" fmla="*/ 6 h 6"/>
                  <a:gd name="T12" fmla="*/ 6 w 6"/>
                  <a:gd name="T13" fmla="*/ 6 h 6"/>
                  <a:gd name="T14" fmla="*/ 6 w 6"/>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0"/>
                    </a:moveTo>
                    <a:lnTo>
                      <a:pt x="3" y="0"/>
                    </a:lnTo>
                    <a:lnTo>
                      <a:pt x="0" y="0"/>
                    </a:lnTo>
                    <a:lnTo>
                      <a:pt x="0" y="3"/>
                    </a:lnTo>
                    <a:lnTo>
                      <a:pt x="6" y="6"/>
                    </a:lnTo>
                    <a:lnTo>
                      <a:pt x="6"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42" name="Freeform 391"/>
              <p:cNvSpPr>
                <a:spLocks/>
              </p:cNvSpPr>
              <p:nvPr/>
            </p:nvSpPr>
            <p:spPr bwMode="auto">
              <a:xfrm>
                <a:off x="1299" y="2818"/>
                <a:ext cx="4" cy="6"/>
              </a:xfrm>
              <a:custGeom>
                <a:avLst/>
                <a:gdLst>
                  <a:gd name="T0" fmla="*/ 0 w 4"/>
                  <a:gd name="T1" fmla="*/ 0 h 6"/>
                  <a:gd name="T2" fmla="*/ 0 w 4"/>
                  <a:gd name="T3" fmla="*/ 6 h 6"/>
                  <a:gd name="T4" fmla="*/ 0 w 4"/>
                  <a:gd name="T5" fmla="*/ 6 h 6"/>
                  <a:gd name="T6" fmla="*/ 0 w 4"/>
                  <a:gd name="T7" fmla="*/ 6 h 6"/>
                  <a:gd name="T8" fmla="*/ 4 w 4"/>
                  <a:gd name="T9" fmla="*/ 3 h 6"/>
                  <a:gd name="T10" fmla="*/ 0 w 4"/>
                  <a:gd name="T11" fmla="*/ 0 h 6"/>
                  <a:gd name="T12" fmla="*/ 0 w 4"/>
                  <a:gd name="T13" fmla="*/ 0 h 6"/>
                  <a:gd name="T14" fmla="*/ 0 60000 65536"/>
                  <a:gd name="T15" fmla="*/ 0 60000 65536"/>
                  <a:gd name="T16" fmla="*/ 0 60000 65536"/>
                  <a:gd name="T17" fmla="*/ 0 60000 65536"/>
                  <a:gd name="T18" fmla="*/ 0 60000 65536"/>
                  <a:gd name="T19" fmla="*/ 0 60000 65536"/>
                  <a:gd name="T20" fmla="*/ 0 60000 65536"/>
                  <a:gd name="T21" fmla="*/ 0 w 4"/>
                  <a:gd name="T22" fmla="*/ 0 h 6"/>
                  <a:gd name="T23" fmla="*/ 4 w 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6">
                    <a:moveTo>
                      <a:pt x="0" y="0"/>
                    </a:moveTo>
                    <a:lnTo>
                      <a:pt x="0" y="6"/>
                    </a:lnTo>
                    <a:lnTo>
                      <a:pt x="4" y="3"/>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43" name="Freeform 392"/>
              <p:cNvSpPr>
                <a:spLocks/>
              </p:cNvSpPr>
              <p:nvPr/>
            </p:nvSpPr>
            <p:spPr bwMode="auto">
              <a:xfrm>
                <a:off x="1277" y="2812"/>
                <a:ext cx="22" cy="15"/>
              </a:xfrm>
              <a:custGeom>
                <a:avLst/>
                <a:gdLst>
                  <a:gd name="T0" fmla="*/ 22 w 22"/>
                  <a:gd name="T1" fmla="*/ 6 h 15"/>
                  <a:gd name="T2" fmla="*/ 22 w 22"/>
                  <a:gd name="T3" fmla="*/ 6 h 15"/>
                  <a:gd name="T4" fmla="*/ 19 w 22"/>
                  <a:gd name="T5" fmla="*/ 6 h 15"/>
                  <a:gd name="T6" fmla="*/ 0 w 22"/>
                  <a:gd name="T7" fmla="*/ 0 h 15"/>
                  <a:gd name="T8" fmla="*/ 0 w 22"/>
                  <a:gd name="T9" fmla="*/ 15 h 15"/>
                  <a:gd name="T10" fmla="*/ 22 w 22"/>
                  <a:gd name="T11" fmla="*/ 12 h 15"/>
                  <a:gd name="T12" fmla="*/ 22 w 22"/>
                  <a:gd name="T13" fmla="*/ 6 h 15"/>
                  <a:gd name="T14" fmla="*/ 0 60000 65536"/>
                  <a:gd name="T15" fmla="*/ 0 60000 65536"/>
                  <a:gd name="T16" fmla="*/ 0 60000 65536"/>
                  <a:gd name="T17" fmla="*/ 0 60000 65536"/>
                  <a:gd name="T18" fmla="*/ 0 60000 65536"/>
                  <a:gd name="T19" fmla="*/ 0 60000 65536"/>
                  <a:gd name="T20" fmla="*/ 0 60000 65536"/>
                  <a:gd name="T21" fmla="*/ 0 w 22"/>
                  <a:gd name="T22" fmla="*/ 0 h 15"/>
                  <a:gd name="T23" fmla="*/ 22 w 22"/>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5">
                    <a:moveTo>
                      <a:pt x="22" y="6"/>
                    </a:moveTo>
                    <a:lnTo>
                      <a:pt x="22" y="6"/>
                    </a:lnTo>
                    <a:lnTo>
                      <a:pt x="19" y="6"/>
                    </a:lnTo>
                    <a:lnTo>
                      <a:pt x="0" y="0"/>
                    </a:lnTo>
                    <a:lnTo>
                      <a:pt x="0" y="15"/>
                    </a:lnTo>
                    <a:lnTo>
                      <a:pt x="22" y="12"/>
                    </a:lnTo>
                    <a:lnTo>
                      <a:pt x="22" y="6"/>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44" name="Freeform 393"/>
              <p:cNvSpPr>
                <a:spLocks/>
              </p:cNvSpPr>
              <p:nvPr/>
            </p:nvSpPr>
            <p:spPr bwMode="auto">
              <a:xfrm>
                <a:off x="1252" y="2805"/>
                <a:ext cx="25" cy="26"/>
              </a:xfrm>
              <a:custGeom>
                <a:avLst/>
                <a:gdLst>
                  <a:gd name="T0" fmla="*/ 25 w 25"/>
                  <a:gd name="T1" fmla="*/ 7 h 26"/>
                  <a:gd name="T2" fmla="*/ 0 w 25"/>
                  <a:gd name="T3" fmla="*/ 0 h 26"/>
                  <a:gd name="T4" fmla="*/ 3 w 25"/>
                  <a:gd name="T5" fmla="*/ 26 h 26"/>
                  <a:gd name="T6" fmla="*/ 3 w 25"/>
                  <a:gd name="T7" fmla="*/ 26 h 26"/>
                  <a:gd name="T8" fmla="*/ 16 w 25"/>
                  <a:gd name="T9" fmla="*/ 26 h 26"/>
                  <a:gd name="T10" fmla="*/ 25 w 25"/>
                  <a:gd name="T11" fmla="*/ 22 h 26"/>
                  <a:gd name="T12" fmla="*/ 25 w 25"/>
                  <a:gd name="T13" fmla="*/ 7 h 26"/>
                  <a:gd name="T14" fmla="*/ 0 60000 65536"/>
                  <a:gd name="T15" fmla="*/ 0 60000 65536"/>
                  <a:gd name="T16" fmla="*/ 0 60000 65536"/>
                  <a:gd name="T17" fmla="*/ 0 60000 65536"/>
                  <a:gd name="T18" fmla="*/ 0 60000 65536"/>
                  <a:gd name="T19" fmla="*/ 0 60000 65536"/>
                  <a:gd name="T20" fmla="*/ 0 60000 65536"/>
                  <a:gd name="T21" fmla="*/ 0 w 25"/>
                  <a:gd name="T22" fmla="*/ 0 h 26"/>
                  <a:gd name="T23" fmla="*/ 25 w 25"/>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6">
                    <a:moveTo>
                      <a:pt x="25" y="7"/>
                    </a:moveTo>
                    <a:lnTo>
                      <a:pt x="0" y="0"/>
                    </a:lnTo>
                    <a:lnTo>
                      <a:pt x="3" y="26"/>
                    </a:lnTo>
                    <a:lnTo>
                      <a:pt x="16" y="26"/>
                    </a:lnTo>
                    <a:lnTo>
                      <a:pt x="25" y="22"/>
                    </a:lnTo>
                    <a:lnTo>
                      <a:pt x="25" y="7"/>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45" name="Freeform 394"/>
              <p:cNvSpPr>
                <a:spLocks/>
              </p:cNvSpPr>
              <p:nvPr/>
            </p:nvSpPr>
            <p:spPr bwMode="auto">
              <a:xfrm>
                <a:off x="1230" y="2799"/>
                <a:ext cx="25" cy="32"/>
              </a:xfrm>
              <a:custGeom>
                <a:avLst/>
                <a:gdLst>
                  <a:gd name="T0" fmla="*/ 22 w 25"/>
                  <a:gd name="T1" fmla="*/ 6 h 32"/>
                  <a:gd name="T2" fmla="*/ 12 w 25"/>
                  <a:gd name="T3" fmla="*/ 3 h 32"/>
                  <a:gd name="T4" fmla="*/ 12 w 25"/>
                  <a:gd name="T5" fmla="*/ 3 h 32"/>
                  <a:gd name="T6" fmla="*/ 0 w 25"/>
                  <a:gd name="T7" fmla="*/ 0 h 32"/>
                  <a:gd name="T8" fmla="*/ 3 w 25"/>
                  <a:gd name="T9" fmla="*/ 22 h 32"/>
                  <a:gd name="T10" fmla="*/ 19 w 25"/>
                  <a:gd name="T11" fmla="*/ 28 h 32"/>
                  <a:gd name="T12" fmla="*/ 19 w 25"/>
                  <a:gd name="T13" fmla="*/ 28 h 32"/>
                  <a:gd name="T14" fmla="*/ 25 w 25"/>
                  <a:gd name="T15" fmla="*/ 32 h 32"/>
                  <a:gd name="T16" fmla="*/ 22 w 25"/>
                  <a:gd name="T17" fmla="*/ 6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32"/>
                  <a:gd name="T29" fmla="*/ 25 w 25"/>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32">
                    <a:moveTo>
                      <a:pt x="22" y="6"/>
                    </a:moveTo>
                    <a:lnTo>
                      <a:pt x="12" y="3"/>
                    </a:lnTo>
                    <a:lnTo>
                      <a:pt x="0" y="0"/>
                    </a:lnTo>
                    <a:lnTo>
                      <a:pt x="3" y="22"/>
                    </a:lnTo>
                    <a:lnTo>
                      <a:pt x="19" y="28"/>
                    </a:lnTo>
                    <a:lnTo>
                      <a:pt x="25" y="32"/>
                    </a:lnTo>
                    <a:lnTo>
                      <a:pt x="22" y="6"/>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46" name="Freeform 395"/>
              <p:cNvSpPr>
                <a:spLocks/>
              </p:cNvSpPr>
              <p:nvPr/>
            </p:nvSpPr>
            <p:spPr bwMode="auto">
              <a:xfrm>
                <a:off x="1208" y="2799"/>
                <a:ext cx="25" cy="22"/>
              </a:xfrm>
              <a:custGeom>
                <a:avLst/>
                <a:gdLst>
                  <a:gd name="T0" fmla="*/ 22 w 25"/>
                  <a:gd name="T1" fmla="*/ 0 h 22"/>
                  <a:gd name="T2" fmla="*/ 22 w 25"/>
                  <a:gd name="T3" fmla="*/ 0 h 22"/>
                  <a:gd name="T4" fmla="*/ 15 w 25"/>
                  <a:gd name="T5" fmla="*/ 0 h 22"/>
                  <a:gd name="T6" fmla="*/ 0 w 25"/>
                  <a:gd name="T7" fmla="*/ 3 h 22"/>
                  <a:gd name="T8" fmla="*/ 3 w 25"/>
                  <a:gd name="T9" fmla="*/ 16 h 22"/>
                  <a:gd name="T10" fmla="*/ 25 w 25"/>
                  <a:gd name="T11" fmla="*/ 22 h 22"/>
                  <a:gd name="T12" fmla="*/ 22 w 25"/>
                  <a:gd name="T13" fmla="*/ 0 h 22"/>
                  <a:gd name="T14" fmla="*/ 0 60000 65536"/>
                  <a:gd name="T15" fmla="*/ 0 60000 65536"/>
                  <a:gd name="T16" fmla="*/ 0 60000 65536"/>
                  <a:gd name="T17" fmla="*/ 0 60000 65536"/>
                  <a:gd name="T18" fmla="*/ 0 60000 65536"/>
                  <a:gd name="T19" fmla="*/ 0 60000 65536"/>
                  <a:gd name="T20" fmla="*/ 0 60000 65536"/>
                  <a:gd name="T21" fmla="*/ 0 w 25"/>
                  <a:gd name="T22" fmla="*/ 0 h 22"/>
                  <a:gd name="T23" fmla="*/ 25 w 25"/>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2">
                    <a:moveTo>
                      <a:pt x="22" y="0"/>
                    </a:moveTo>
                    <a:lnTo>
                      <a:pt x="22" y="0"/>
                    </a:lnTo>
                    <a:lnTo>
                      <a:pt x="15" y="0"/>
                    </a:lnTo>
                    <a:lnTo>
                      <a:pt x="0" y="3"/>
                    </a:lnTo>
                    <a:lnTo>
                      <a:pt x="3" y="16"/>
                    </a:lnTo>
                    <a:lnTo>
                      <a:pt x="25" y="22"/>
                    </a:lnTo>
                    <a:lnTo>
                      <a:pt x="22" y="0"/>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47" name="Freeform 396"/>
              <p:cNvSpPr>
                <a:spLocks/>
              </p:cNvSpPr>
              <p:nvPr/>
            </p:nvSpPr>
            <p:spPr bwMode="auto">
              <a:xfrm>
                <a:off x="1189" y="2802"/>
                <a:ext cx="22" cy="13"/>
              </a:xfrm>
              <a:custGeom>
                <a:avLst/>
                <a:gdLst>
                  <a:gd name="T0" fmla="*/ 19 w 22"/>
                  <a:gd name="T1" fmla="*/ 0 h 13"/>
                  <a:gd name="T2" fmla="*/ 0 w 22"/>
                  <a:gd name="T3" fmla="*/ 3 h 13"/>
                  <a:gd name="T4" fmla="*/ 0 w 22"/>
                  <a:gd name="T5" fmla="*/ 3 h 13"/>
                  <a:gd name="T6" fmla="*/ 0 w 22"/>
                  <a:gd name="T7" fmla="*/ 3 h 13"/>
                  <a:gd name="T8" fmla="*/ 0 w 22"/>
                  <a:gd name="T9" fmla="*/ 3 h 13"/>
                  <a:gd name="T10" fmla="*/ 6 w 22"/>
                  <a:gd name="T11" fmla="*/ 6 h 13"/>
                  <a:gd name="T12" fmla="*/ 22 w 22"/>
                  <a:gd name="T13" fmla="*/ 13 h 13"/>
                  <a:gd name="T14" fmla="*/ 19 w 22"/>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3"/>
                  <a:gd name="T26" fmla="*/ 22 w 22"/>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3">
                    <a:moveTo>
                      <a:pt x="19" y="0"/>
                    </a:moveTo>
                    <a:lnTo>
                      <a:pt x="0" y="3"/>
                    </a:lnTo>
                    <a:lnTo>
                      <a:pt x="6" y="6"/>
                    </a:lnTo>
                    <a:lnTo>
                      <a:pt x="22" y="13"/>
                    </a:lnTo>
                    <a:lnTo>
                      <a:pt x="19" y="0"/>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48" name="Freeform 397"/>
              <p:cNvSpPr>
                <a:spLocks/>
              </p:cNvSpPr>
              <p:nvPr/>
            </p:nvSpPr>
            <p:spPr bwMode="auto">
              <a:xfrm>
                <a:off x="1233" y="2827"/>
                <a:ext cx="13" cy="10"/>
              </a:xfrm>
              <a:custGeom>
                <a:avLst/>
                <a:gdLst>
                  <a:gd name="T0" fmla="*/ 0 w 13"/>
                  <a:gd name="T1" fmla="*/ 0 h 10"/>
                  <a:gd name="T2" fmla="*/ 0 w 13"/>
                  <a:gd name="T3" fmla="*/ 10 h 10"/>
                  <a:gd name="T4" fmla="*/ 9 w 13"/>
                  <a:gd name="T5" fmla="*/ 10 h 10"/>
                  <a:gd name="T6" fmla="*/ 9 w 13"/>
                  <a:gd name="T7" fmla="*/ 10 h 10"/>
                  <a:gd name="T8" fmla="*/ 13 w 13"/>
                  <a:gd name="T9" fmla="*/ 7 h 10"/>
                  <a:gd name="T10" fmla="*/ 13 w 13"/>
                  <a:gd name="T11" fmla="*/ 7 h 10"/>
                  <a:gd name="T12" fmla="*/ 3 w 13"/>
                  <a:gd name="T13" fmla="*/ 4 h 10"/>
                  <a:gd name="T14" fmla="*/ 0 w 13"/>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0"/>
                  <a:gd name="T26" fmla="*/ 13 w 13"/>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0">
                    <a:moveTo>
                      <a:pt x="0" y="0"/>
                    </a:moveTo>
                    <a:lnTo>
                      <a:pt x="0" y="10"/>
                    </a:lnTo>
                    <a:lnTo>
                      <a:pt x="9" y="10"/>
                    </a:lnTo>
                    <a:lnTo>
                      <a:pt x="13" y="7"/>
                    </a:lnTo>
                    <a:lnTo>
                      <a:pt x="3" y="4"/>
                    </a:lnTo>
                    <a:lnTo>
                      <a:pt x="0"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49" name="Freeform 398"/>
              <p:cNvSpPr>
                <a:spLocks/>
              </p:cNvSpPr>
              <p:nvPr/>
            </p:nvSpPr>
            <p:spPr bwMode="auto">
              <a:xfrm>
                <a:off x="1211" y="2821"/>
                <a:ext cx="22" cy="22"/>
              </a:xfrm>
              <a:custGeom>
                <a:avLst/>
                <a:gdLst>
                  <a:gd name="T0" fmla="*/ 22 w 22"/>
                  <a:gd name="T1" fmla="*/ 6 h 22"/>
                  <a:gd name="T2" fmla="*/ 0 w 22"/>
                  <a:gd name="T3" fmla="*/ 0 h 22"/>
                  <a:gd name="T4" fmla="*/ 0 w 22"/>
                  <a:gd name="T5" fmla="*/ 22 h 22"/>
                  <a:gd name="T6" fmla="*/ 22 w 22"/>
                  <a:gd name="T7" fmla="*/ 16 h 22"/>
                  <a:gd name="T8" fmla="*/ 22 w 22"/>
                  <a:gd name="T9" fmla="*/ 6 h 22"/>
                  <a:gd name="T10" fmla="*/ 0 60000 65536"/>
                  <a:gd name="T11" fmla="*/ 0 60000 65536"/>
                  <a:gd name="T12" fmla="*/ 0 60000 65536"/>
                  <a:gd name="T13" fmla="*/ 0 60000 65536"/>
                  <a:gd name="T14" fmla="*/ 0 60000 65536"/>
                  <a:gd name="T15" fmla="*/ 0 w 22"/>
                  <a:gd name="T16" fmla="*/ 0 h 22"/>
                  <a:gd name="T17" fmla="*/ 22 w 22"/>
                  <a:gd name="T18" fmla="*/ 22 h 22"/>
                </a:gdLst>
                <a:ahLst/>
                <a:cxnLst>
                  <a:cxn ang="T10">
                    <a:pos x="T0" y="T1"/>
                  </a:cxn>
                  <a:cxn ang="T11">
                    <a:pos x="T2" y="T3"/>
                  </a:cxn>
                  <a:cxn ang="T12">
                    <a:pos x="T4" y="T5"/>
                  </a:cxn>
                  <a:cxn ang="T13">
                    <a:pos x="T6" y="T7"/>
                  </a:cxn>
                  <a:cxn ang="T14">
                    <a:pos x="T8" y="T9"/>
                  </a:cxn>
                </a:cxnLst>
                <a:rect l="T15" t="T16" r="T17" b="T18"/>
                <a:pathLst>
                  <a:path w="22" h="22">
                    <a:moveTo>
                      <a:pt x="22" y="6"/>
                    </a:moveTo>
                    <a:lnTo>
                      <a:pt x="0" y="0"/>
                    </a:lnTo>
                    <a:lnTo>
                      <a:pt x="0" y="22"/>
                    </a:lnTo>
                    <a:lnTo>
                      <a:pt x="22" y="16"/>
                    </a:lnTo>
                    <a:lnTo>
                      <a:pt x="22" y="6"/>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50" name="Freeform 399"/>
              <p:cNvSpPr>
                <a:spLocks/>
              </p:cNvSpPr>
              <p:nvPr/>
            </p:nvSpPr>
            <p:spPr bwMode="auto">
              <a:xfrm>
                <a:off x="1189" y="2812"/>
                <a:ext cx="22" cy="31"/>
              </a:xfrm>
              <a:custGeom>
                <a:avLst/>
                <a:gdLst>
                  <a:gd name="T0" fmla="*/ 22 w 22"/>
                  <a:gd name="T1" fmla="*/ 9 h 31"/>
                  <a:gd name="T2" fmla="*/ 0 w 22"/>
                  <a:gd name="T3" fmla="*/ 0 h 31"/>
                  <a:gd name="T4" fmla="*/ 0 w 22"/>
                  <a:gd name="T5" fmla="*/ 28 h 31"/>
                  <a:gd name="T6" fmla="*/ 0 w 22"/>
                  <a:gd name="T7" fmla="*/ 28 h 31"/>
                  <a:gd name="T8" fmla="*/ 0 w 22"/>
                  <a:gd name="T9" fmla="*/ 28 h 31"/>
                  <a:gd name="T10" fmla="*/ 12 w 22"/>
                  <a:gd name="T11" fmla="*/ 31 h 31"/>
                  <a:gd name="T12" fmla="*/ 22 w 22"/>
                  <a:gd name="T13" fmla="*/ 31 h 31"/>
                  <a:gd name="T14" fmla="*/ 22 w 22"/>
                  <a:gd name="T15" fmla="*/ 31 h 31"/>
                  <a:gd name="T16" fmla="*/ 22 w 22"/>
                  <a:gd name="T17" fmla="*/ 9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31"/>
                  <a:gd name="T29" fmla="*/ 22 w 22"/>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31">
                    <a:moveTo>
                      <a:pt x="22" y="9"/>
                    </a:moveTo>
                    <a:lnTo>
                      <a:pt x="0" y="0"/>
                    </a:lnTo>
                    <a:lnTo>
                      <a:pt x="0" y="28"/>
                    </a:lnTo>
                    <a:lnTo>
                      <a:pt x="12" y="31"/>
                    </a:lnTo>
                    <a:lnTo>
                      <a:pt x="22" y="31"/>
                    </a:lnTo>
                    <a:lnTo>
                      <a:pt x="22" y="9"/>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51" name="Freeform 400"/>
              <p:cNvSpPr>
                <a:spLocks/>
              </p:cNvSpPr>
              <p:nvPr/>
            </p:nvSpPr>
            <p:spPr bwMode="auto">
              <a:xfrm>
                <a:off x="1163" y="2808"/>
                <a:ext cx="26" cy="32"/>
              </a:xfrm>
              <a:custGeom>
                <a:avLst/>
                <a:gdLst>
                  <a:gd name="T0" fmla="*/ 26 w 26"/>
                  <a:gd name="T1" fmla="*/ 4 h 32"/>
                  <a:gd name="T2" fmla="*/ 23 w 26"/>
                  <a:gd name="T3" fmla="*/ 4 h 32"/>
                  <a:gd name="T4" fmla="*/ 23 w 26"/>
                  <a:gd name="T5" fmla="*/ 4 h 32"/>
                  <a:gd name="T6" fmla="*/ 0 w 26"/>
                  <a:gd name="T7" fmla="*/ 0 h 32"/>
                  <a:gd name="T8" fmla="*/ 4 w 26"/>
                  <a:gd name="T9" fmla="*/ 23 h 32"/>
                  <a:gd name="T10" fmla="*/ 26 w 26"/>
                  <a:gd name="T11" fmla="*/ 32 h 32"/>
                  <a:gd name="T12" fmla="*/ 26 w 26"/>
                  <a:gd name="T13" fmla="*/ 4 h 32"/>
                  <a:gd name="T14" fmla="*/ 0 60000 65536"/>
                  <a:gd name="T15" fmla="*/ 0 60000 65536"/>
                  <a:gd name="T16" fmla="*/ 0 60000 65536"/>
                  <a:gd name="T17" fmla="*/ 0 60000 65536"/>
                  <a:gd name="T18" fmla="*/ 0 60000 65536"/>
                  <a:gd name="T19" fmla="*/ 0 60000 65536"/>
                  <a:gd name="T20" fmla="*/ 0 60000 65536"/>
                  <a:gd name="T21" fmla="*/ 0 w 26"/>
                  <a:gd name="T22" fmla="*/ 0 h 32"/>
                  <a:gd name="T23" fmla="*/ 26 w 2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2">
                    <a:moveTo>
                      <a:pt x="26" y="4"/>
                    </a:moveTo>
                    <a:lnTo>
                      <a:pt x="23" y="4"/>
                    </a:lnTo>
                    <a:lnTo>
                      <a:pt x="0" y="0"/>
                    </a:lnTo>
                    <a:lnTo>
                      <a:pt x="4" y="23"/>
                    </a:lnTo>
                    <a:lnTo>
                      <a:pt x="26" y="32"/>
                    </a:lnTo>
                    <a:lnTo>
                      <a:pt x="26" y="4"/>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52" name="Freeform 401"/>
              <p:cNvSpPr>
                <a:spLocks/>
              </p:cNvSpPr>
              <p:nvPr/>
            </p:nvSpPr>
            <p:spPr bwMode="auto">
              <a:xfrm>
                <a:off x="1144" y="2808"/>
                <a:ext cx="23" cy="23"/>
              </a:xfrm>
              <a:custGeom>
                <a:avLst/>
                <a:gdLst>
                  <a:gd name="T0" fmla="*/ 19 w 23"/>
                  <a:gd name="T1" fmla="*/ 0 h 23"/>
                  <a:gd name="T2" fmla="*/ 19 w 23"/>
                  <a:gd name="T3" fmla="*/ 0 h 23"/>
                  <a:gd name="T4" fmla="*/ 19 w 23"/>
                  <a:gd name="T5" fmla="*/ 0 h 23"/>
                  <a:gd name="T6" fmla="*/ 0 w 23"/>
                  <a:gd name="T7" fmla="*/ 7 h 23"/>
                  <a:gd name="T8" fmla="*/ 0 w 23"/>
                  <a:gd name="T9" fmla="*/ 16 h 23"/>
                  <a:gd name="T10" fmla="*/ 23 w 23"/>
                  <a:gd name="T11" fmla="*/ 23 h 23"/>
                  <a:gd name="T12" fmla="*/ 19 w 23"/>
                  <a:gd name="T13" fmla="*/ 0 h 23"/>
                  <a:gd name="T14" fmla="*/ 0 60000 65536"/>
                  <a:gd name="T15" fmla="*/ 0 60000 65536"/>
                  <a:gd name="T16" fmla="*/ 0 60000 65536"/>
                  <a:gd name="T17" fmla="*/ 0 60000 65536"/>
                  <a:gd name="T18" fmla="*/ 0 60000 65536"/>
                  <a:gd name="T19" fmla="*/ 0 60000 65536"/>
                  <a:gd name="T20" fmla="*/ 0 60000 65536"/>
                  <a:gd name="T21" fmla="*/ 0 w 23"/>
                  <a:gd name="T22" fmla="*/ 0 h 23"/>
                  <a:gd name="T23" fmla="*/ 23 w 23"/>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3">
                    <a:moveTo>
                      <a:pt x="19" y="0"/>
                    </a:moveTo>
                    <a:lnTo>
                      <a:pt x="19" y="0"/>
                    </a:lnTo>
                    <a:lnTo>
                      <a:pt x="0" y="7"/>
                    </a:lnTo>
                    <a:lnTo>
                      <a:pt x="0" y="16"/>
                    </a:lnTo>
                    <a:lnTo>
                      <a:pt x="23" y="23"/>
                    </a:lnTo>
                    <a:lnTo>
                      <a:pt x="19" y="0"/>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53" name="Freeform 402"/>
              <p:cNvSpPr>
                <a:spLocks/>
              </p:cNvSpPr>
              <p:nvPr/>
            </p:nvSpPr>
            <p:spPr bwMode="auto">
              <a:xfrm>
                <a:off x="1129" y="2815"/>
                <a:ext cx="15" cy="9"/>
              </a:xfrm>
              <a:custGeom>
                <a:avLst/>
                <a:gdLst>
                  <a:gd name="T0" fmla="*/ 15 w 15"/>
                  <a:gd name="T1" fmla="*/ 0 h 9"/>
                  <a:gd name="T2" fmla="*/ 0 w 15"/>
                  <a:gd name="T3" fmla="*/ 0 h 9"/>
                  <a:gd name="T4" fmla="*/ 0 w 15"/>
                  <a:gd name="T5" fmla="*/ 0 h 9"/>
                  <a:gd name="T6" fmla="*/ 0 w 15"/>
                  <a:gd name="T7" fmla="*/ 3 h 9"/>
                  <a:gd name="T8" fmla="*/ 0 w 15"/>
                  <a:gd name="T9" fmla="*/ 3 h 9"/>
                  <a:gd name="T10" fmla="*/ 6 w 15"/>
                  <a:gd name="T11" fmla="*/ 6 h 9"/>
                  <a:gd name="T12" fmla="*/ 15 w 15"/>
                  <a:gd name="T13" fmla="*/ 9 h 9"/>
                  <a:gd name="T14" fmla="*/ 15 w 15"/>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9"/>
                  <a:gd name="T26" fmla="*/ 15 w 15"/>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9">
                    <a:moveTo>
                      <a:pt x="15" y="0"/>
                    </a:moveTo>
                    <a:lnTo>
                      <a:pt x="0" y="0"/>
                    </a:lnTo>
                    <a:lnTo>
                      <a:pt x="0" y="3"/>
                    </a:lnTo>
                    <a:lnTo>
                      <a:pt x="6" y="6"/>
                    </a:lnTo>
                    <a:lnTo>
                      <a:pt x="15" y="9"/>
                    </a:lnTo>
                    <a:lnTo>
                      <a:pt x="15"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54" name="Freeform 403"/>
              <p:cNvSpPr>
                <a:spLocks/>
              </p:cNvSpPr>
              <p:nvPr/>
            </p:nvSpPr>
            <p:spPr bwMode="auto">
              <a:xfrm>
                <a:off x="1167" y="2837"/>
                <a:ext cx="19" cy="13"/>
              </a:xfrm>
              <a:custGeom>
                <a:avLst/>
                <a:gdLst>
                  <a:gd name="T0" fmla="*/ 0 w 19"/>
                  <a:gd name="T1" fmla="*/ 0 h 13"/>
                  <a:gd name="T2" fmla="*/ 0 w 19"/>
                  <a:gd name="T3" fmla="*/ 13 h 13"/>
                  <a:gd name="T4" fmla="*/ 15 w 19"/>
                  <a:gd name="T5" fmla="*/ 9 h 13"/>
                  <a:gd name="T6" fmla="*/ 15 w 19"/>
                  <a:gd name="T7" fmla="*/ 9 h 13"/>
                  <a:gd name="T8" fmla="*/ 19 w 19"/>
                  <a:gd name="T9" fmla="*/ 9 h 13"/>
                  <a:gd name="T10" fmla="*/ 19 w 19"/>
                  <a:gd name="T11" fmla="*/ 9 h 13"/>
                  <a:gd name="T12" fmla="*/ 12 w 19"/>
                  <a:gd name="T13" fmla="*/ 6 h 13"/>
                  <a:gd name="T14" fmla="*/ 0 w 19"/>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3"/>
                  <a:gd name="T26" fmla="*/ 19 w 19"/>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3">
                    <a:moveTo>
                      <a:pt x="0" y="0"/>
                    </a:moveTo>
                    <a:lnTo>
                      <a:pt x="0" y="13"/>
                    </a:lnTo>
                    <a:lnTo>
                      <a:pt x="15" y="9"/>
                    </a:lnTo>
                    <a:lnTo>
                      <a:pt x="19" y="9"/>
                    </a:lnTo>
                    <a:lnTo>
                      <a:pt x="12" y="6"/>
                    </a:lnTo>
                    <a:lnTo>
                      <a:pt x="0" y="0"/>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55" name="Freeform 404"/>
              <p:cNvSpPr>
                <a:spLocks/>
              </p:cNvSpPr>
              <p:nvPr/>
            </p:nvSpPr>
            <p:spPr bwMode="auto">
              <a:xfrm>
                <a:off x="1144" y="2831"/>
                <a:ext cx="23" cy="25"/>
              </a:xfrm>
              <a:custGeom>
                <a:avLst/>
                <a:gdLst>
                  <a:gd name="T0" fmla="*/ 23 w 23"/>
                  <a:gd name="T1" fmla="*/ 6 h 25"/>
                  <a:gd name="T2" fmla="*/ 0 w 23"/>
                  <a:gd name="T3" fmla="*/ 0 h 25"/>
                  <a:gd name="T4" fmla="*/ 0 w 23"/>
                  <a:gd name="T5" fmla="*/ 25 h 25"/>
                  <a:gd name="T6" fmla="*/ 0 w 23"/>
                  <a:gd name="T7" fmla="*/ 25 h 25"/>
                  <a:gd name="T8" fmla="*/ 4 w 23"/>
                  <a:gd name="T9" fmla="*/ 25 h 25"/>
                  <a:gd name="T10" fmla="*/ 23 w 23"/>
                  <a:gd name="T11" fmla="*/ 19 h 25"/>
                  <a:gd name="T12" fmla="*/ 23 w 23"/>
                  <a:gd name="T13" fmla="*/ 6 h 25"/>
                  <a:gd name="T14" fmla="*/ 0 60000 65536"/>
                  <a:gd name="T15" fmla="*/ 0 60000 65536"/>
                  <a:gd name="T16" fmla="*/ 0 60000 65536"/>
                  <a:gd name="T17" fmla="*/ 0 60000 65536"/>
                  <a:gd name="T18" fmla="*/ 0 60000 65536"/>
                  <a:gd name="T19" fmla="*/ 0 60000 65536"/>
                  <a:gd name="T20" fmla="*/ 0 60000 65536"/>
                  <a:gd name="T21" fmla="*/ 0 w 23"/>
                  <a:gd name="T22" fmla="*/ 0 h 25"/>
                  <a:gd name="T23" fmla="*/ 23 w 2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5">
                    <a:moveTo>
                      <a:pt x="23" y="6"/>
                    </a:moveTo>
                    <a:lnTo>
                      <a:pt x="0" y="0"/>
                    </a:lnTo>
                    <a:lnTo>
                      <a:pt x="0" y="25"/>
                    </a:lnTo>
                    <a:lnTo>
                      <a:pt x="4" y="25"/>
                    </a:lnTo>
                    <a:lnTo>
                      <a:pt x="23" y="19"/>
                    </a:lnTo>
                    <a:lnTo>
                      <a:pt x="23" y="6"/>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56" name="Freeform 405"/>
              <p:cNvSpPr>
                <a:spLocks/>
              </p:cNvSpPr>
              <p:nvPr/>
            </p:nvSpPr>
            <p:spPr bwMode="auto">
              <a:xfrm>
                <a:off x="1122" y="2824"/>
                <a:ext cx="22" cy="32"/>
              </a:xfrm>
              <a:custGeom>
                <a:avLst/>
                <a:gdLst>
                  <a:gd name="T0" fmla="*/ 22 w 22"/>
                  <a:gd name="T1" fmla="*/ 7 h 32"/>
                  <a:gd name="T2" fmla="*/ 0 w 22"/>
                  <a:gd name="T3" fmla="*/ 0 h 32"/>
                  <a:gd name="T4" fmla="*/ 0 w 22"/>
                  <a:gd name="T5" fmla="*/ 0 h 32"/>
                  <a:gd name="T6" fmla="*/ 0 w 22"/>
                  <a:gd name="T7" fmla="*/ 0 h 32"/>
                  <a:gd name="T8" fmla="*/ 0 w 22"/>
                  <a:gd name="T9" fmla="*/ 26 h 32"/>
                  <a:gd name="T10" fmla="*/ 3 w 22"/>
                  <a:gd name="T11" fmla="*/ 29 h 32"/>
                  <a:gd name="T12" fmla="*/ 3 w 22"/>
                  <a:gd name="T13" fmla="*/ 29 h 32"/>
                  <a:gd name="T14" fmla="*/ 22 w 22"/>
                  <a:gd name="T15" fmla="*/ 32 h 32"/>
                  <a:gd name="T16" fmla="*/ 22 w 22"/>
                  <a:gd name="T17" fmla="*/ 7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32"/>
                  <a:gd name="T29" fmla="*/ 22 w 22"/>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32">
                    <a:moveTo>
                      <a:pt x="22" y="7"/>
                    </a:moveTo>
                    <a:lnTo>
                      <a:pt x="0" y="0"/>
                    </a:lnTo>
                    <a:lnTo>
                      <a:pt x="0" y="26"/>
                    </a:lnTo>
                    <a:lnTo>
                      <a:pt x="3" y="29"/>
                    </a:lnTo>
                    <a:lnTo>
                      <a:pt x="22" y="32"/>
                    </a:lnTo>
                    <a:lnTo>
                      <a:pt x="22" y="7"/>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grpSp>
        <p:grpSp>
          <p:nvGrpSpPr>
            <p:cNvPr id="18014" name="Group 621"/>
            <p:cNvGrpSpPr>
              <a:grpSpLocks/>
            </p:cNvGrpSpPr>
            <p:nvPr/>
          </p:nvGrpSpPr>
          <p:grpSpPr bwMode="auto">
            <a:xfrm>
              <a:off x="627063" y="4408488"/>
              <a:ext cx="2309813" cy="673100"/>
              <a:chOff x="627063" y="4408488"/>
              <a:chExt cx="2309813" cy="673100"/>
            </a:xfrm>
          </p:grpSpPr>
          <p:sp>
            <p:nvSpPr>
              <p:cNvPr id="18024" name="Freeform 407"/>
              <p:cNvSpPr>
                <a:spLocks/>
              </p:cNvSpPr>
              <p:nvPr/>
            </p:nvSpPr>
            <p:spPr bwMode="auto">
              <a:xfrm>
                <a:off x="1746250" y="4478338"/>
                <a:ext cx="34925" cy="46038"/>
              </a:xfrm>
              <a:custGeom>
                <a:avLst/>
                <a:gdLst>
                  <a:gd name="T0" fmla="*/ 22 w 22"/>
                  <a:gd name="T1" fmla="*/ 3 h 29"/>
                  <a:gd name="T2" fmla="*/ 22 w 22"/>
                  <a:gd name="T3" fmla="*/ 3 h 29"/>
                  <a:gd name="T4" fmla="*/ 3 w 22"/>
                  <a:gd name="T5" fmla="*/ 0 h 29"/>
                  <a:gd name="T6" fmla="*/ 0 w 22"/>
                  <a:gd name="T7" fmla="*/ 0 h 29"/>
                  <a:gd name="T8" fmla="*/ 0 w 22"/>
                  <a:gd name="T9" fmla="*/ 22 h 29"/>
                  <a:gd name="T10" fmla="*/ 22 w 22"/>
                  <a:gd name="T11" fmla="*/ 29 h 29"/>
                  <a:gd name="T12" fmla="*/ 22 w 22"/>
                  <a:gd name="T13" fmla="*/ 3 h 29"/>
                  <a:gd name="T14" fmla="*/ 0 60000 65536"/>
                  <a:gd name="T15" fmla="*/ 0 60000 65536"/>
                  <a:gd name="T16" fmla="*/ 0 60000 65536"/>
                  <a:gd name="T17" fmla="*/ 0 60000 65536"/>
                  <a:gd name="T18" fmla="*/ 0 60000 65536"/>
                  <a:gd name="T19" fmla="*/ 0 60000 65536"/>
                  <a:gd name="T20" fmla="*/ 0 60000 65536"/>
                  <a:gd name="T21" fmla="*/ 0 w 22"/>
                  <a:gd name="T22" fmla="*/ 0 h 29"/>
                  <a:gd name="T23" fmla="*/ 22 w 22"/>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9">
                    <a:moveTo>
                      <a:pt x="22" y="3"/>
                    </a:moveTo>
                    <a:lnTo>
                      <a:pt x="22" y="3"/>
                    </a:lnTo>
                    <a:lnTo>
                      <a:pt x="3" y="0"/>
                    </a:lnTo>
                    <a:lnTo>
                      <a:pt x="0" y="0"/>
                    </a:lnTo>
                    <a:lnTo>
                      <a:pt x="0" y="22"/>
                    </a:lnTo>
                    <a:lnTo>
                      <a:pt x="22" y="29"/>
                    </a:lnTo>
                    <a:lnTo>
                      <a:pt x="22" y="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25" name="Freeform 408"/>
              <p:cNvSpPr>
                <a:spLocks/>
              </p:cNvSpPr>
              <p:nvPr/>
            </p:nvSpPr>
            <p:spPr bwMode="auto">
              <a:xfrm>
                <a:off x="1690688" y="4478338"/>
                <a:ext cx="55563" cy="34925"/>
              </a:xfrm>
              <a:custGeom>
                <a:avLst/>
                <a:gdLst>
                  <a:gd name="T0" fmla="*/ 35 w 35"/>
                  <a:gd name="T1" fmla="*/ 0 h 22"/>
                  <a:gd name="T2" fmla="*/ 3 w 35"/>
                  <a:gd name="T3" fmla="*/ 6 h 22"/>
                  <a:gd name="T4" fmla="*/ 3 w 35"/>
                  <a:gd name="T5" fmla="*/ 6 h 22"/>
                  <a:gd name="T6" fmla="*/ 0 w 35"/>
                  <a:gd name="T7" fmla="*/ 6 h 22"/>
                  <a:gd name="T8" fmla="*/ 0 w 35"/>
                  <a:gd name="T9" fmla="*/ 10 h 22"/>
                  <a:gd name="T10" fmla="*/ 7 w 35"/>
                  <a:gd name="T11" fmla="*/ 13 h 22"/>
                  <a:gd name="T12" fmla="*/ 35 w 35"/>
                  <a:gd name="T13" fmla="*/ 22 h 22"/>
                  <a:gd name="T14" fmla="*/ 35 w 35"/>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22"/>
                  <a:gd name="T26" fmla="*/ 35 w 3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22">
                    <a:moveTo>
                      <a:pt x="35" y="0"/>
                    </a:moveTo>
                    <a:lnTo>
                      <a:pt x="3" y="6"/>
                    </a:lnTo>
                    <a:lnTo>
                      <a:pt x="0" y="6"/>
                    </a:lnTo>
                    <a:lnTo>
                      <a:pt x="0" y="10"/>
                    </a:lnTo>
                    <a:lnTo>
                      <a:pt x="7" y="13"/>
                    </a:lnTo>
                    <a:lnTo>
                      <a:pt x="35" y="22"/>
                    </a:lnTo>
                    <a:lnTo>
                      <a:pt x="35"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26" name="Rectangle 409"/>
              <p:cNvSpPr>
                <a:spLocks noChangeArrowheads="1"/>
              </p:cNvSpPr>
              <p:nvPr/>
            </p:nvSpPr>
            <p:spPr bwMode="auto">
              <a:xfrm>
                <a:off x="1781175" y="4538663"/>
                <a:ext cx="1588" cy="1588"/>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ko-KR" altLang="ko-KR"/>
              </a:p>
            </p:txBody>
          </p:sp>
          <p:sp>
            <p:nvSpPr>
              <p:cNvPr id="18027" name="Freeform 410"/>
              <p:cNvSpPr>
                <a:spLocks/>
              </p:cNvSpPr>
              <p:nvPr/>
            </p:nvSpPr>
            <p:spPr bwMode="auto">
              <a:xfrm>
                <a:off x="1746250" y="4524376"/>
                <a:ext cx="34925" cy="23813"/>
              </a:xfrm>
              <a:custGeom>
                <a:avLst/>
                <a:gdLst>
                  <a:gd name="T0" fmla="*/ 16 w 22"/>
                  <a:gd name="T1" fmla="*/ 6 h 15"/>
                  <a:gd name="T2" fmla="*/ 0 w 22"/>
                  <a:gd name="T3" fmla="*/ 0 h 15"/>
                  <a:gd name="T4" fmla="*/ 0 w 22"/>
                  <a:gd name="T5" fmla="*/ 15 h 15"/>
                  <a:gd name="T6" fmla="*/ 19 w 22"/>
                  <a:gd name="T7" fmla="*/ 9 h 15"/>
                  <a:gd name="T8" fmla="*/ 19 w 22"/>
                  <a:gd name="T9" fmla="*/ 9 h 15"/>
                  <a:gd name="T10" fmla="*/ 22 w 22"/>
                  <a:gd name="T11" fmla="*/ 9 h 15"/>
                  <a:gd name="T12" fmla="*/ 22 w 22"/>
                  <a:gd name="T13" fmla="*/ 9 h 15"/>
                  <a:gd name="T14" fmla="*/ 22 w 22"/>
                  <a:gd name="T15" fmla="*/ 9 h 15"/>
                  <a:gd name="T16" fmla="*/ 16 w 22"/>
                  <a:gd name="T17" fmla="*/ 6 h 15"/>
                  <a:gd name="T18" fmla="*/ 16 w 22"/>
                  <a:gd name="T19" fmla="*/ 6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15"/>
                  <a:gd name="T32" fmla="*/ 22 w 22"/>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15">
                    <a:moveTo>
                      <a:pt x="16" y="6"/>
                    </a:moveTo>
                    <a:lnTo>
                      <a:pt x="0" y="0"/>
                    </a:lnTo>
                    <a:lnTo>
                      <a:pt x="0" y="15"/>
                    </a:lnTo>
                    <a:lnTo>
                      <a:pt x="19" y="9"/>
                    </a:lnTo>
                    <a:lnTo>
                      <a:pt x="22" y="9"/>
                    </a:lnTo>
                    <a:lnTo>
                      <a:pt x="16" y="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28" name="Freeform 411"/>
              <p:cNvSpPr>
                <a:spLocks/>
              </p:cNvSpPr>
              <p:nvPr/>
            </p:nvSpPr>
            <p:spPr bwMode="auto">
              <a:xfrm>
                <a:off x="1655763" y="4498976"/>
                <a:ext cx="90488" cy="53975"/>
              </a:xfrm>
              <a:custGeom>
                <a:avLst/>
                <a:gdLst>
                  <a:gd name="T0" fmla="*/ 57 w 57"/>
                  <a:gd name="T1" fmla="*/ 16 h 34"/>
                  <a:gd name="T2" fmla="*/ 19 w 57"/>
                  <a:gd name="T3" fmla="*/ 3 h 34"/>
                  <a:gd name="T4" fmla="*/ 19 w 57"/>
                  <a:gd name="T5" fmla="*/ 3 h 34"/>
                  <a:gd name="T6" fmla="*/ 0 w 57"/>
                  <a:gd name="T7" fmla="*/ 0 h 34"/>
                  <a:gd name="T8" fmla="*/ 3 w 57"/>
                  <a:gd name="T9" fmla="*/ 25 h 34"/>
                  <a:gd name="T10" fmla="*/ 19 w 57"/>
                  <a:gd name="T11" fmla="*/ 31 h 34"/>
                  <a:gd name="T12" fmla="*/ 19 w 57"/>
                  <a:gd name="T13" fmla="*/ 31 h 34"/>
                  <a:gd name="T14" fmla="*/ 32 w 57"/>
                  <a:gd name="T15" fmla="*/ 34 h 34"/>
                  <a:gd name="T16" fmla="*/ 41 w 57"/>
                  <a:gd name="T17" fmla="*/ 34 h 34"/>
                  <a:gd name="T18" fmla="*/ 57 w 57"/>
                  <a:gd name="T19" fmla="*/ 31 h 34"/>
                  <a:gd name="T20" fmla="*/ 57 w 57"/>
                  <a:gd name="T21" fmla="*/ 16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4"/>
                  <a:gd name="T35" fmla="*/ 57 w 57"/>
                  <a:gd name="T36" fmla="*/ 34 h 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4">
                    <a:moveTo>
                      <a:pt x="57" y="16"/>
                    </a:moveTo>
                    <a:lnTo>
                      <a:pt x="19" y="3"/>
                    </a:lnTo>
                    <a:lnTo>
                      <a:pt x="0" y="0"/>
                    </a:lnTo>
                    <a:lnTo>
                      <a:pt x="3" y="25"/>
                    </a:lnTo>
                    <a:lnTo>
                      <a:pt x="19" y="31"/>
                    </a:lnTo>
                    <a:lnTo>
                      <a:pt x="32" y="34"/>
                    </a:lnTo>
                    <a:lnTo>
                      <a:pt x="41" y="34"/>
                    </a:lnTo>
                    <a:lnTo>
                      <a:pt x="57" y="31"/>
                    </a:lnTo>
                    <a:lnTo>
                      <a:pt x="57" y="1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29" name="Freeform 412"/>
              <p:cNvSpPr>
                <a:spLocks/>
              </p:cNvSpPr>
              <p:nvPr/>
            </p:nvSpPr>
            <p:spPr bwMode="auto">
              <a:xfrm>
                <a:off x="1590675" y="4498976"/>
                <a:ext cx="69850" cy="39688"/>
              </a:xfrm>
              <a:custGeom>
                <a:avLst/>
                <a:gdLst>
                  <a:gd name="T0" fmla="*/ 41 w 44"/>
                  <a:gd name="T1" fmla="*/ 0 h 25"/>
                  <a:gd name="T2" fmla="*/ 41 w 44"/>
                  <a:gd name="T3" fmla="*/ 0 h 25"/>
                  <a:gd name="T4" fmla="*/ 38 w 44"/>
                  <a:gd name="T5" fmla="*/ 0 h 25"/>
                  <a:gd name="T6" fmla="*/ 0 w 44"/>
                  <a:gd name="T7" fmla="*/ 6 h 25"/>
                  <a:gd name="T8" fmla="*/ 0 w 44"/>
                  <a:gd name="T9" fmla="*/ 6 h 25"/>
                  <a:gd name="T10" fmla="*/ 0 w 44"/>
                  <a:gd name="T11" fmla="*/ 6 h 25"/>
                  <a:gd name="T12" fmla="*/ 0 w 44"/>
                  <a:gd name="T13" fmla="*/ 9 h 25"/>
                  <a:gd name="T14" fmla="*/ 6 w 44"/>
                  <a:gd name="T15" fmla="*/ 12 h 25"/>
                  <a:gd name="T16" fmla="*/ 44 w 44"/>
                  <a:gd name="T17" fmla="*/ 25 h 25"/>
                  <a:gd name="T18" fmla="*/ 41 w 44"/>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25"/>
                  <a:gd name="T32" fmla="*/ 44 w 44"/>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25">
                    <a:moveTo>
                      <a:pt x="41" y="0"/>
                    </a:moveTo>
                    <a:lnTo>
                      <a:pt x="41" y="0"/>
                    </a:lnTo>
                    <a:lnTo>
                      <a:pt x="38" y="0"/>
                    </a:lnTo>
                    <a:lnTo>
                      <a:pt x="0" y="6"/>
                    </a:lnTo>
                    <a:lnTo>
                      <a:pt x="0" y="9"/>
                    </a:lnTo>
                    <a:lnTo>
                      <a:pt x="6" y="12"/>
                    </a:lnTo>
                    <a:lnTo>
                      <a:pt x="44" y="25"/>
                    </a:lnTo>
                    <a:lnTo>
                      <a:pt x="41" y="0"/>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30" name="Freeform 413"/>
              <p:cNvSpPr>
                <a:spLocks/>
              </p:cNvSpPr>
              <p:nvPr/>
            </p:nvSpPr>
            <p:spPr bwMode="auto">
              <a:xfrm>
                <a:off x="1660525" y="4548188"/>
                <a:ext cx="20638" cy="15875"/>
              </a:xfrm>
              <a:custGeom>
                <a:avLst/>
                <a:gdLst>
                  <a:gd name="T0" fmla="*/ 0 w 13"/>
                  <a:gd name="T1" fmla="*/ 0 h 10"/>
                  <a:gd name="T2" fmla="*/ 0 w 13"/>
                  <a:gd name="T3" fmla="*/ 10 h 10"/>
                  <a:gd name="T4" fmla="*/ 10 w 13"/>
                  <a:gd name="T5" fmla="*/ 10 h 10"/>
                  <a:gd name="T6" fmla="*/ 10 w 13"/>
                  <a:gd name="T7" fmla="*/ 10 h 10"/>
                  <a:gd name="T8" fmla="*/ 13 w 13"/>
                  <a:gd name="T9" fmla="*/ 7 h 10"/>
                  <a:gd name="T10" fmla="*/ 13 w 13"/>
                  <a:gd name="T11" fmla="*/ 7 h 10"/>
                  <a:gd name="T12" fmla="*/ 3 w 13"/>
                  <a:gd name="T13" fmla="*/ 3 h 10"/>
                  <a:gd name="T14" fmla="*/ 0 w 13"/>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0"/>
                  <a:gd name="T26" fmla="*/ 13 w 13"/>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0">
                    <a:moveTo>
                      <a:pt x="0" y="0"/>
                    </a:moveTo>
                    <a:lnTo>
                      <a:pt x="0" y="10"/>
                    </a:lnTo>
                    <a:lnTo>
                      <a:pt x="10" y="10"/>
                    </a:lnTo>
                    <a:lnTo>
                      <a:pt x="13" y="7"/>
                    </a:lnTo>
                    <a:lnTo>
                      <a:pt x="3" y="3"/>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31" name="Freeform 414"/>
              <p:cNvSpPr>
                <a:spLocks/>
              </p:cNvSpPr>
              <p:nvPr/>
            </p:nvSpPr>
            <p:spPr bwMode="auto">
              <a:xfrm>
                <a:off x="1570038" y="4518026"/>
                <a:ext cx="90488" cy="55563"/>
              </a:xfrm>
              <a:custGeom>
                <a:avLst/>
                <a:gdLst>
                  <a:gd name="T0" fmla="*/ 57 w 57"/>
                  <a:gd name="T1" fmla="*/ 19 h 35"/>
                  <a:gd name="T2" fmla="*/ 7 w 57"/>
                  <a:gd name="T3" fmla="*/ 4 h 35"/>
                  <a:gd name="T4" fmla="*/ 7 w 57"/>
                  <a:gd name="T5" fmla="*/ 4 h 35"/>
                  <a:gd name="T6" fmla="*/ 0 w 57"/>
                  <a:gd name="T7" fmla="*/ 0 h 35"/>
                  <a:gd name="T8" fmla="*/ 0 w 57"/>
                  <a:gd name="T9" fmla="*/ 32 h 35"/>
                  <a:gd name="T10" fmla="*/ 7 w 57"/>
                  <a:gd name="T11" fmla="*/ 32 h 35"/>
                  <a:gd name="T12" fmla="*/ 7 w 57"/>
                  <a:gd name="T13" fmla="*/ 32 h 35"/>
                  <a:gd name="T14" fmla="*/ 19 w 57"/>
                  <a:gd name="T15" fmla="*/ 35 h 35"/>
                  <a:gd name="T16" fmla="*/ 29 w 57"/>
                  <a:gd name="T17" fmla="*/ 35 h 35"/>
                  <a:gd name="T18" fmla="*/ 57 w 57"/>
                  <a:gd name="T19" fmla="*/ 29 h 35"/>
                  <a:gd name="T20" fmla="*/ 57 w 57"/>
                  <a:gd name="T21" fmla="*/ 19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5"/>
                  <a:gd name="T35" fmla="*/ 57 w 57"/>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5">
                    <a:moveTo>
                      <a:pt x="57" y="19"/>
                    </a:moveTo>
                    <a:lnTo>
                      <a:pt x="7" y="4"/>
                    </a:lnTo>
                    <a:lnTo>
                      <a:pt x="0" y="0"/>
                    </a:lnTo>
                    <a:lnTo>
                      <a:pt x="0" y="32"/>
                    </a:lnTo>
                    <a:lnTo>
                      <a:pt x="7" y="32"/>
                    </a:lnTo>
                    <a:lnTo>
                      <a:pt x="19" y="35"/>
                    </a:lnTo>
                    <a:lnTo>
                      <a:pt x="29" y="35"/>
                    </a:lnTo>
                    <a:lnTo>
                      <a:pt x="57" y="29"/>
                    </a:lnTo>
                    <a:lnTo>
                      <a:pt x="57" y="19"/>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32" name="Freeform 415"/>
              <p:cNvSpPr>
                <a:spLocks/>
              </p:cNvSpPr>
              <p:nvPr/>
            </p:nvSpPr>
            <p:spPr bwMode="auto">
              <a:xfrm>
                <a:off x="1479550" y="4518026"/>
                <a:ext cx="90488" cy="50800"/>
              </a:xfrm>
              <a:custGeom>
                <a:avLst/>
                <a:gdLst>
                  <a:gd name="T0" fmla="*/ 57 w 57"/>
                  <a:gd name="T1" fmla="*/ 0 h 32"/>
                  <a:gd name="T2" fmla="*/ 57 w 57"/>
                  <a:gd name="T3" fmla="*/ 0 h 32"/>
                  <a:gd name="T4" fmla="*/ 42 w 57"/>
                  <a:gd name="T5" fmla="*/ 0 h 32"/>
                  <a:gd name="T6" fmla="*/ 4 w 57"/>
                  <a:gd name="T7" fmla="*/ 7 h 32"/>
                  <a:gd name="T8" fmla="*/ 4 w 57"/>
                  <a:gd name="T9" fmla="*/ 7 h 32"/>
                  <a:gd name="T10" fmla="*/ 0 w 57"/>
                  <a:gd name="T11" fmla="*/ 7 h 32"/>
                  <a:gd name="T12" fmla="*/ 4 w 57"/>
                  <a:gd name="T13" fmla="*/ 10 h 32"/>
                  <a:gd name="T14" fmla="*/ 4 w 57"/>
                  <a:gd name="T15" fmla="*/ 10 h 32"/>
                  <a:gd name="T16" fmla="*/ 7 w 57"/>
                  <a:gd name="T17" fmla="*/ 13 h 32"/>
                  <a:gd name="T18" fmla="*/ 57 w 57"/>
                  <a:gd name="T19" fmla="*/ 32 h 32"/>
                  <a:gd name="T20" fmla="*/ 57 w 57"/>
                  <a:gd name="T21" fmla="*/ 0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2"/>
                  <a:gd name="T35" fmla="*/ 57 w 57"/>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2">
                    <a:moveTo>
                      <a:pt x="57" y="0"/>
                    </a:moveTo>
                    <a:lnTo>
                      <a:pt x="57" y="0"/>
                    </a:lnTo>
                    <a:lnTo>
                      <a:pt x="42" y="0"/>
                    </a:lnTo>
                    <a:lnTo>
                      <a:pt x="4" y="7"/>
                    </a:lnTo>
                    <a:lnTo>
                      <a:pt x="0" y="7"/>
                    </a:lnTo>
                    <a:lnTo>
                      <a:pt x="4" y="10"/>
                    </a:lnTo>
                    <a:lnTo>
                      <a:pt x="7" y="13"/>
                    </a:lnTo>
                    <a:lnTo>
                      <a:pt x="57" y="32"/>
                    </a:lnTo>
                    <a:lnTo>
                      <a:pt x="57" y="0"/>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33" name="Freeform 416"/>
              <p:cNvSpPr>
                <a:spLocks/>
              </p:cNvSpPr>
              <p:nvPr/>
            </p:nvSpPr>
            <p:spPr bwMode="auto">
              <a:xfrm>
                <a:off x="1479550" y="4529138"/>
                <a:ext cx="6350" cy="4763"/>
              </a:xfrm>
              <a:custGeom>
                <a:avLst/>
                <a:gdLst>
                  <a:gd name="T0" fmla="*/ 4 w 4"/>
                  <a:gd name="T1" fmla="*/ 3 h 3"/>
                  <a:gd name="T2" fmla="*/ 0 w 4"/>
                  <a:gd name="T3" fmla="*/ 0 h 3"/>
                  <a:gd name="T4" fmla="*/ 0 w 4"/>
                  <a:gd name="T5" fmla="*/ 0 h 3"/>
                  <a:gd name="T6" fmla="*/ 0 w 4"/>
                  <a:gd name="T7" fmla="*/ 3 h 3"/>
                  <a:gd name="T8" fmla="*/ 4 w 4"/>
                  <a:gd name="T9" fmla="*/ 3 h 3"/>
                  <a:gd name="T10" fmla="*/ 4 w 4"/>
                  <a:gd name="T11" fmla="*/ 3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4" y="3"/>
                    </a:moveTo>
                    <a:lnTo>
                      <a:pt x="0" y="0"/>
                    </a:lnTo>
                    <a:lnTo>
                      <a:pt x="0" y="3"/>
                    </a:lnTo>
                    <a:lnTo>
                      <a:pt x="4" y="3"/>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34" name="Freeform 417"/>
              <p:cNvSpPr>
                <a:spLocks/>
              </p:cNvSpPr>
              <p:nvPr/>
            </p:nvSpPr>
            <p:spPr bwMode="auto">
              <a:xfrm>
                <a:off x="1485900" y="4548188"/>
                <a:ext cx="84138" cy="50800"/>
              </a:xfrm>
              <a:custGeom>
                <a:avLst/>
                <a:gdLst>
                  <a:gd name="T0" fmla="*/ 50 w 53"/>
                  <a:gd name="T1" fmla="*/ 22 h 32"/>
                  <a:gd name="T2" fmla="*/ 50 w 53"/>
                  <a:gd name="T3" fmla="*/ 22 h 32"/>
                  <a:gd name="T4" fmla="*/ 53 w 53"/>
                  <a:gd name="T5" fmla="*/ 22 h 32"/>
                  <a:gd name="T6" fmla="*/ 53 w 53"/>
                  <a:gd name="T7" fmla="*/ 19 h 32"/>
                  <a:gd name="T8" fmla="*/ 47 w 53"/>
                  <a:gd name="T9" fmla="*/ 16 h 32"/>
                  <a:gd name="T10" fmla="*/ 0 w 53"/>
                  <a:gd name="T11" fmla="*/ 0 h 32"/>
                  <a:gd name="T12" fmla="*/ 0 w 53"/>
                  <a:gd name="T13" fmla="*/ 29 h 32"/>
                  <a:gd name="T14" fmla="*/ 0 w 53"/>
                  <a:gd name="T15" fmla="*/ 29 h 32"/>
                  <a:gd name="T16" fmla="*/ 12 w 53"/>
                  <a:gd name="T17" fmla="*/ 32 h 32"/>
                  <a:gd name="T18" fmla="*/ 50 w 53"/>
                  <a:gd name="T19" fmla="*/ 22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
                  <a:gd name="T31" fmla="*/ 0 h 32"/>
                  <a:gd name="T32" fmla="*/ 53 w 53"/>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 h="32">
                    <a:moveTo>
                      <a:pt x="50" y="22"/>
                    </a:moveTo>
                    <a:lnTo>
                      <a:pt x="50" y="22"/>
                    </a:lnTo>
                    <a:lnTo>
                      <a:pt x="53" y="22"/>
                    </a:lnTo>
                    <a:lnTo>
                      <a:pt x="53" y="19"/>
                    </a:lnTo>
                    <a:lnTo>
                      <a:pt x="47" y="16"/>
                    </a:lnTo>
                    <a:lnTo>
                      <a:pt x="0" y="0"/>
                    </a:lnTo>
                    <a:lnTo>
                      <a:pt x="0" y="29"/>
                    </a:lnTo>
                    <a:lnTo>
                      <a:pt x="12" y="32"/>
                    </a:lnTo>
                    <a:lnTo>
                      <a:pt x="50" y="22"/>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35" name="Freeform 418"/>
              <p:cNvSpPr>
                <a:spLocks/>
              </p:cNvSpPr>
              <p:nvPr/>
            </p:nvSpPr>
            <p:spPr bwMode="auto">
              <a:xfrm>
                <a:off x="1395413" y="4538663"/>
                <a:ext cx="90488" cy="55563"/>
              </a:xfrm>
              <a:custGeom>
                <a:avLst/>
                <a:gdLst>
                  <a:gd name="T0" fmla="*/ 57 w 57"/>
                  <a:gd name="T1" fmla="*/ 6 h 35"/>
                  <a:gd name="T2" fmla="*/ 47 w 57"/>
                  <a:gd name="T3" fmla="*/ 3 h 35"/>
                  <a:gd name="T4" fmla="*/ 47 w 57"/>
                  <a:gd name="T5" fmla="*/ 3 h 35"/>
                  <a:gd name="T6" fmla="*/ 38 w 57"/>
                  <a:gd name="T7" fmla="*/ 0 h 35"/>
                  <a:gd name="T8" fmla="*/ 25 w 57"/>
                  <a:gd name="T9" fmla="*/ 0 h 35"/>
                  <a:gd name="T10" fmla="*/ 0 w 57"/>
                  <a:gd name="T11" fmla="*/ 3 h 35"/>
                  <a:gd name="T12" fmla="*/ 0 w 57"/>
                  <a:gd name="T13" fmla="*/ 19 h 35"/>
                  <a:gd name="T14" fmla="*/ 47 w 57"/>
                  <a:gd name="T15" fmla="*/ 35 h 35"/>
                  <a:gd name="T16" fmla="*/ 47 w 57"/>
                  <a:gd name="T17" fmla="*/ 35 h 35"/>
                  <a:gd name="T18" fmla="*/ 57 w 57"/>
                  <a:gd name="T19" fmla="*/ 35 h 35"/>
                  <a:gd name="T20" fmla="*/ 57 w 57"/>
                  <a:gd name="T21" fmla="*/ 6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5"/>
                  <a:gd name="T35" fmla="*/ 57 w 57"/>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5">
                    <a:moveTo>
                      <a:pt x="57" y="6"/>
                    </a:moveTo>
                    <a:lnTo>
                      <a:pt x="47" y="3"/>
                    </a:lnTo>
                    <a:lnTo>
                      <a:pt x="38" y="0"/>
                    </a:lnTo>
                    <a:lnTo>
                      <a:pt x="25" y="0"/>
                    </a:lnTo>
                    <a:lnTo>
                      <a:pt x="0" y="3"/>
                    </a:lnTo>
                    <a:lnTo>
                      <a:pt x="0" y="19"/>
                    </a:lnTo>
                    <a:lnTo>
                      <a:pt x="47" y="35"/>
                    </a:lnTo>
                    <a:lnTo>
                      <a:pt x="57" y="35"/>
                    </a:lnTo>
                    <a:lnTo>
                      <a:pt x="57" y="6"/>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36" name="Freeform 419"/>
              <p:cNvSpPr>
                <a:spLocks/>
              </p:cNvSpPr>
              <p:nvPr/>
            </p:nvSpPr>
            <p:spPr bwMode="auto">
              <a:xfrm>
                <a:off x="1370013" y="4543426"/>
                <a:ext cx="25400" cy="25400"/>
              </a:xfrm>
              <a:custGeom>
                <a:avLst/>
                <a:gdLst>
                  <a:gd name="T0" fmla="*/ 16 w 16"/>
                  <a:gd name="T1" fmla="*/ 0 h 16"/>
                  <a:gd name="T2" fmla="*/ 3 w 16"/>
                  <a:gd name="T3" fmla="*/ 3 h 16"/>
                  <a:gd name="T4" fmla="*/ 3 w 16"/>
                  <a:gd name="T5" fmla="*/ 3 h 16"/>
                  <a:gd name="T6" fmla="*/ 0 w 16"/>
                  <a:gd name="T7" fmla="*/ 6 h 16"/>
                  <a:gd name="T8" fmla="*/ 0 w 16"/>
                  <a:gd name="T9" fmla="*/ 6 h 16"/>
                  <a:gd name="T10" fmla="*/ 6 w 16"/>
                  <a:gd name="T11" fmla="*/ 10 h 16"/>
                  <a:gd name="T12" fmla="*/ 16 w 16"/>
                  <a:gd name="T13" fmla="*/ 16 h 16"/>
                  <a:gd name="T14" fmla="*/ 16 w 16"/>
                  <a:gd name="T15" fmla="*/ 0 h 16"/>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6"/>
                  <a:gd name="T26" fmla="*/ 16 w 16"/>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6">
                    <a:moveTo>
                      <a:pt x="16" y="0"/>
                    </a:moveTo>
                    <a:lnTo>
                      <a:pt x="3" y="3"/>
                    </a:lnTo>
                    <a:lnTo>
                      <a:pt x="0" y="6"/>
                    </a:lnTo>
                    <a:lnTo>
                      <a:pt x="6" y="10"/>
                    </a:lnTo>
                    <a:lnTo>
                      <a:pt x="16" y="16"/>
                    </a:lnTo>
                    <a:lnTo>
                      <a:pt x="16"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37" name="Freeform 420"/>
              <p:cNvSpPr>
                <a:spLocks/>
              </p:cNvSpPr>
              <p:nvPr/>
            </p:nvSpPr>
            <p:spPr bwMode="auto">
              <a:xfrm>
                <a:off x="1395413" y="4578351"/>
                <a:ext cx="65088" cy="41275"/>
              </a:xfrm>
              <a:custGeom>
                <a:avLst/>
                <a:gdLst>
                  <a:gd name="T0" fmla="*/ 3 w 41"/>
                  <a:gd name="T1" fmla="*/ 26 h 26"/>
                  <a:gd name="T2" fmla="*/ 38 w 41"/>
                  <a:gd name="T3" fmla="*/ 19 h 26"/>
                  <a:gd name="T4" fmla="*/ 38 w 41"/>
                  <a:gd name="T5" fmla="*/ 19 h 26"/>
                  <a:gd name="T6" fmla="*/ 41 w 41"/>
                  <a:gd name="T7" fmla="*/ 16 h 26"/>
                  <a:gd name="T8" fmla="*/ 41 w 41"/>
                  <a:gd name="T9" fmla="*/ 16 h 26"/>
                  <a:gd name="T10" fmla="*/ 34 w 41"/>
                  <a:gd name="T11" fmla="*/ 13 h 26"/>
                  <a:gd name="T12" fmla="*/ 0 w 41"/>
                  <a:gd name="T13" fmla="*/ 0 h 26"/>
                  <a:gd name="T14" fmla="*/ 3 w 41"/>
                  <a:gd name="T15" fmla="*/ 26 h 26"/>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26"/>
                  <a:gd name="T26" fmla="*/ 41 w 41"/>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26">
                    <a:moveTo>
                      <a:pt x="3" y="26"/>
                    </a:moveTo>
                    <a:lnTo>
                      <a:pt x="38" y="19"/>
                    </a:lnTo>
                    <a:lnTo>
                      <a:pt x="41" y="16"/>
                    </a:lnTo>
                    <a:lnTo>
                      <a:pt x="34" y="13"/>
                    </a:lnTo>
                    <a:lnTo>
                      <a:pt x="0" y="0"/>
                    </a:lnTo>
                    <a:lnTo>
                      <a:pt x="3" y="26"/>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38" name="Freeform 421"/>
              <p:cNvSpPr>
                <a:spLocks/>
              </p:cNvSpPr>
              <p:nvPr/>
            </p:nvSpPr>
            <p:spPr bwMode="auto">
              <a:xfrm>
                <a:off x="1309688" y="4559301"/>
                <a:ext cx="90488" cy="60325"/>
              </a:xfrm>
              <a:custGeom>
                <a:avLst/>
                <a:gdLst>
                  <a:gd name="T0" fmla="*/ 54 w 57"/>
                  <a:gd name="T1" fmla="*/ 12 h 38"/>
                  <a:gd name="T2" fmla="*/ 31 w 57"/>
                  <a:gd name="T3" fmla="*/ 3 h 38"/>
                  <a:gd name="T4" fmla="*/ 31 w 57"/>
                  <a:gd name="T5" fmla="*/ 3 h 38"/>
                  <a:gd name="T6" fmla="*/ 19 w 57"/>
                  <a:gd name="T7" fmla="*/ 0 h 38"/>
                  <a:gd name="T8" fmla="*/ 9 w 57"/>
                  <a:gd name="T9" fmla="*/ 0 h 38"/>
                  <a:gd name="T10" fmla="*/ 0 w 57"/>
                  <a:gd name="T11" fmla="*/ 3 h 38"/>
                  <a:gd name="T12" fmla="*/ 0 w 57"/>
                  <a:gd name="T13" fmla="*/ 25 h 38"/>
                  <a:gd name="T14" fmla="*/ 28 w 57"/>
                  <a:gd name="T15" fmla="*/ 34 h 38"/>
                  <a:gd name="T16" fmla="*/ 28 w 57"/>
                  <a:gd name="T17" fmla="*/ 34 h 38"/>
                  <a:gd name="T18" fmla="*/ 41 w 57"/>
                  <a:gd name="T19" fmla="*/ 38 h 38"/>
                  <a:gd name="T20" fmla="*/ 50 w 57"/>
                  <a:gd name="T21" fmla="*/ 38 h 38"/>
                  <a:gd name="T22" fmla="*/ 57 w 57"/>
                  <a:gd name="T23" fmla="*/ 38 h 38"/>
                  <a:gd name="T24" fmla="*/ 54 w 57"/>
                  <a:gd name="T25" fmla="*/ 12 h 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38"/>
                  <a:gd name="T41" fmla="*/ 57 w 57"/>
                  <a:gd name="T42" fmla="*/ 38 h 3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38">
                    <a:moveTo>
                      <a:pt x="54" y="12"/>
                    </a:moveTo>
                    <a:lnTo>
                      <a:pt x="31" y="3"/>
                    </a:lnTo>
                    <a:lnTo>
                      <a:pt x="19" y="0"/>
                    </a:lnTo>
                    <a:lnTo>
                      <a:pt x="9" y="0"/>
                    </a:lnTo>
                    <a:lnTo>
                      <a:pt x="0" y="3"/>
                    </a:lnTo>
                    <a:lnTo>
                      <a:pt x="0" y="25"/>
                    </a:lnTo>
                    <a:lnTo>
                      <a:pt x="28" y="34"/>
                    </a:lnTo>
                    <a:lnTo>
                      <a:pt x="41" y="38"/>
                    </a:lnTo>
                    <a:lnTo>
                      <a:pt x="50" y="38"/>
                    </a:lnTo>
                    <a:lnTo>
                      <a:pt x="57" y="38"/>
                    </a:lnTo>
                    <a:lnTo>
                      <a:pt x="54" y="1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39" name="Freeform 422"/>
              <p:cNvSpPr>
                <a:spLocks/>
              </p:cNvSpPr>
              <p:nvPr/>
            </p:nvSpPr>
            <p:spPr bwMode="auto">
              <a:xfrm>
                <a:off x="1254125" y="4564063"/>
                <a:ext cx="55563" cy="34925"/>
              </a:xfrm>
              <a:custGeom>
                <a:avLst/>
                <a:gdLst>
                  <a:gd name="T0" fmla="*/ 35 w 35"/>
                  <a:gd name="T1" fmla="*/ 0 h 22"/>
                  <a:gd name="T2" fmla="*/ 3 w 35"/>
                  <a:gd name="T3" fmla="*/ 6 h 22"/>
                  <a:gd name="T4" fmla="*/ 3 w 35"/>
                  <a:gd name="T5" fmla="*/ 6 h 22"/>
                  <a:gd name="T6" fmla="*/ 0 w 35"/>
                  <a:gd name="T7" fmla="*/ 6 h 22"/>
                  <a:gd name="T8" fmla="*/ 0 w 35"/>
                  <a:gd name="T9" fmla="*/ 9 h 22"/>
                  <a:gd name="T10" fmla="*/ 6 w 35"/>
                  <a:gd name="T11" fmla="*/ 12 h 22"/>
                  <a:gd name="T12" fmla="*/ 35 w 35"/>
                  <a:gd name="T13" fmla="*/ 22 h 22"/>
                  <a:gd name="T14" fmla="*/ 35 w 35"/>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22"/>
                  <a:gd name="T26" fmla="*/ 35 w 3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22">
                    <a:moveTo>
                      <a:pt x="35" y="0"/>
                    </a:moveTo>
                    <a:lnTo>
                      <a:pt x="3" y="6"/>
                    </a:lnTo>
                    <a:lnTo>
                      <a:pt x="0" y="6"/>
                    </a:lnTo>
                    <a:lnTo>
                      <a:pt x="0" y="9"/>
                    </a:lnTo>
                    <a:lnTo>
                      <a:pt x="6" y="12"/>
                    </a:lnTo>
                    <a:lnTo>
                      <a:pt x="35" y="22"/>
                    </a:lnTo>
                    <a:lnTo>
                      <a:pt x="35" y="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40" name="Freeform 423"/>
              <p:cNvSpPr>
                <a:spLocks/>
              </p:cNvSpPr>
              <p:nvPr/>
            </p:nvSpPr>
            <p:spPr bwMode="auto">
              <a:xfrm>
                <a:off x="2620963" y="4438651"/>
                <a:ext cx="4763" cy="4763"/>
              </a:xfrm>
              <a:custGeom>
                <a:avLst/>
                <a:gdLst>
                  <a:gd name="T0" fmla="*/ 0 w 3"/>
                  <a:gd name="T1" fmla="*/ 0 h 3"/>
                  <a:gd name="T2" fmla="*/ 0 w 3"/>
                  <a:gd name="T3" fmla="*/ 3 h 3"/>
                  <a:gd name="T4" fmla="*/ 0 w 3"/>
                  <a:gd name="T5" fmla="*/ 3 h 3"/>
                  <a:gd name="T6" fmla="*/ 3 w 3"/>
                  <a:gd name="T7" fmla="*/ 3 h 3"/>
                  <a:gd name="T8" fmla="*/ 0 w 3"/>
                  <a:gd name="T9" fmla="*/ 0 h 3"/>
                  <a:gd name="T10" fmla="*/ 0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0"/>
                    </a:moveTo>
                    <a:lnTo>
                      <a:pt x="0" y="3"/>
                    </a:lnTo>
                    <a:lnTo>
                      <a:pt x="3" y="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41" name="Freeform 424"/>
              <p:cNvSpPr>
                <a:spLocks/>
              </p:cNvSpPr>
              <p:nvPr/>
            </p:nvSpPr>
            <p:spPr bwMode="auto">
              <a:xfrm>
                <a:off x="2584450" y="4427538"/>
                <a:ext cx="36513" cy="20638"/>
              </a:xfrm>
              <a:custGeom>
                <a:avLst/>
                <a:gdLst>
                  <a:gd name="T0" fmla="*/ 23 w 23"/>
                  <a:gd name="T1" fmla="*/ 10 h 13"/>
                  <a:gd name="T2" fmla="*/ 23 w 23"/>
                  <a:gd name="T3" fmla="*/ 10 h 13"/>
                  <a:gd name="T4" fmla="*/ 23 w 23"/>
                  <a:gd name="T5" fmla="*/ 10 h 13"/>
                  <a:gd name="T6" fmla="*/ 23 w 23"/>
                  <a:gd name="T7" fmla="*/ 7 h 13"/>
                  <a:gd name="T8" fmla="*/ 23 w 23"/>
                  <a:gd name="T9" fmla="*/ 7 h 13"/>
                  <a:gd name="T10" fmla="*/ 16 w 23"/>
                  <a:gd name="T11" fmla="*/ 4 h 13"/>
                  <a:gd name="T12" fmla="*/ 0 w 23"/>
                  <a:gd name="T13" fmla="*/ 0 h 13"/>
                  <a:gd name="T14" fmla="*/ 0 w 23"/>
                  <a:gd name="T15" fmla="*/ 13 h 13"/>
                  <a:gd name="T16" fmla="*/ 23 w 23"/>
                  <a:gd name="T17" fmla="*/ 1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13"/>
                  <a:gd name="T29" fmla="*/ 23 w 23"/>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13">
                    <a:moveTo>
                      <a:pt x="23" y="10"/>
                    </a:moveTo>
                    <a:lnTo>
                      <a:pt x="23" y="10"/>
                    </a:lnTo>
                    <a:lnTo>
                      <a:pt x="23" y="7"/>
                    </a:lnTo>
                    <a:lnTo>
                      <a:pt x="16" y="4"/>
                    </a:lnTo>
                    <a:lnTo>
                      <a:pt x="0" y="0"/>
                    </a:lnTo>
                    <a:lnTo>
                      <a:pt x="0" y="13"/>
                    </a:lnTo>
                    <a:lnTo>
                      <a:pt x="23"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42" name="Freeform 425"/>
              <p:cNvSpPr>
                <a:spLocks/>
              </p:cNvSpPr>
              <p:nvPr/>
            </p:nvSpPr>
            <p:spPr bwMode="auto">
              <a:xfrm>
                <a:off x="2549525" y="4418013"/>
                <a:ext cx="34925" cy="34925"/>
              </a:xfrm>
              <a:custGeom>
                <a:avLst/>
                <a:gdLst>
                  <a:gd name="T0" fmla="*/ 22 w 22"/>
                  <a:gd name="T1" fmla="*/ 6 h 22"/>
                  <a:gd name="T2" fmla="*/ 0 w 22"/>
                  <a:gd name="T3" fmla="*/ 0 h 22"/>
                  <a:gd name="T4" fmla="*/ 0 w 22"/>
                  <a:gd name="T5" fmla="*/ 19 h 22"/>
                  <a:gd name="T6" fmla="*/ 0 w 22"/>
                  <a:gd name="T7" fmla="*/ 19 h 22"/>
                  <a:gd name="T8" fmla="*/ 19 w 22"/>
                  <a:gd name="T9" fmla="*/ 22 h 22"/>
                  <a:gd name="T10" fmla="*/ 22 w 22"/>
                  <a:gd name="T11" fmla="*/ 19 h 22"/>
                  <a:gd name="T12" fmla="*/ 22 w 22"/>
                  <a:gd name="T13" fmla="*/ 6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6"/>
                    </a:moveTo>
                    <a:lnTo>
                      <a:pt x="0" y="0"/>
                    </a:lnTo>
                    <a:lnTo>
                      <a:pt x="0" y="19"/>
                    </a:lnTo>
                    <a:lnTo>
                      <a:pt x="19" y="22"/>
                    </a:lnTo>
                    <a:lnTo>
                      <a:pt x="22" y="19"/>
                    </a:lnTo>
                    <a:lnTo>
                      <a:pt x="2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43" name="Freeform 426"/>
              <p:cNvSpPr>
                <a:spLocks/>
              </p:cNvSpPr>
              <p:nvPr/>
            </p:nvSpPr>
            <p:spPr bwMode="auto">
              <a:xfrm>
                <a:off x="2514600" y="4408488"/>
                <a:ext cx="34925" cy="39688"/>
              </a:xfrm>
              <a:custGeom>
                <a:avLst/>
                <a:gdLst>
                  <a:gd name="T0" fmla="*/ 22 w 22"/>
                  <a:gd name="T1" fmla="*/ 6 h 25"/>
                  <a:gd name="T2" fmla="*/ 10 w 22"/>
                  <a:gd name="T3" fmla="*/ 0 h 25"/>
                  <a:gd name="T4" fmla="*/ 10 w 22"/>
                  <a:gd name="T5" fmla="*/ 0 h 25"/>
                  <a:gd name="T6" fmla="*/ 0 w 22"/>
                  <a:gd name="T7" fmla="*/ 0 h 25"/>
                  <a:gd name="T8" fmla="*/ 0 w 22"/>
                  <a:gd name="T9" fmla="*/ 19 h 25"/>
                  <a:gd name="T10" fmla="*/ 22 w 22"/>
                  <a:gd name="T11" fmla="*/ 25 h 25"/>
                  <a:gd name="T12" fmla="*/ 22 w 22"/>
                  <a:gd name="T13" fmla="*/ 25 h 25"/>
                  <a:gd name="T14" fmla="*/ 22 w 22"/>
                  <a:gd name="T15" fmla="*/ 25 h 25"/>
                  <a:gd name="T16" fmla="*/ 22 w 22"/>
                  <a:gd name="T17" fmla="*/ 6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5"/>
                  <a:gd name="T29" fmla="*/ 22 w 22"/>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5">
                    <a:moveTo>
                      <a:pt x="22" y="6"/>
                    </a:moveTo>
                    <a:lnTo>
                      <a:pt x="10" y="0"/>
                    </a:lnTo>
                    <a:lnTo>
                      <a:pt x="0" y="0"/>
                    </a:lnTo>
                    <a:lnTo>
                      <a:pt x="0" y="19"/>
                    </a:lnTo>
                    <a:lnTo>
                      <a:pt x="22" y="25"/>
                    </a:lnTo>
                    <a:lnTo>
                      <a:pt x="22" y="6"/>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44" name="Freeform 427"/>
              <p:cNvSpPr>
                <a:spLocks/>
              </p:cNvSpPr>
              <p:nvPr/>
            </p:nvSpPr>
            <p:spPr bwMode="auto">
              <a:xfrm>
                <a:off x="2479675" y="4408488"/>
                <a:ext cx="34925" cy="30163"/>
              </a:xfrm>
              <a:custGeom>
                <a:avLst/>
                <a:gdLst>
                  <a:gd name="T0" fmla="*/ 22 w 22"/>
                  <a:gd name="T1" fmla="*/ 0 h 19"/>
                  <a:gd name="T2" fmla="*/ 22 w 22"/>
                  <a:gd name="T3" fmla="*/ 0 h 19"/>
                  <a:gd name="T4" fmla="*/ 13 w 22"/>
                  <a:gd name="T5" fmla="*/ 0 h 19"/>
                  <a:gd name="T6" fmla="*/ 0 w 22"/>
                  <a:gd name="T7" fmla="*/ 0 h 19"/>
                  <a:gd name="T8" fmla="*/ 0 w 22"/>
                  <a:gd name="T9" fmla="*/ 12 h 19"/>
                  <a:gd name="T10" fmla="*/ 22 w 22"/>
                  <a:gd name="T11" fmla="*/ 19 h 19"/>
                  <a:gd name="T12" fmla="*/ 22 w 22"/>
                  <a:gd name="T13" fmla="*/ 0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22" y="0"/>
                    </a:moveTo>
                    <a:lnTo>
                      <a:pt x="22" y="0"/>
                    </a:lnTo>
                    <a:lnTo>
                      <a:pt x="13" y="0"/>
                    </a:lnTo>
                    <a:lnTo>
                      <a:pt x="0" y="0"/>
                    </a:lnTo>
                    <a:lnTo>
                      <a:pt x="0" y="12"/>
                    </a:lnTo>
                    <a:lnTo>
                      <a:pt x="22" y="19"/>
                    </a:lnTo>
                    <a:lnTo>
                      <a:pt x="22" y="0"/>
                    </a:lnTo>
                    <a:close/>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45" name="Freeform 428"/>
              <p:cNvSpPr>
                <a:spLocks/>
              </p:cNvSpPr>
              <p:nvPr/>
            </p:nvSpPr>
            <p:spPr bwMode="auto">
              <a:xfrm>
                <a:off x="2454275" y="4408488"/>
                <a:ext cx="25400" cy="19050"/>
              </a:xfrm>
              <a:custGeom>
                <a:avLst/>
                <a:gdLst>
                  <a:gd name="T0" fmla="*/ 16 w 16"/>
                  <a:gd name="T1" fmla="*/ 0 h 12"/>
                  <a:gd name="T2" fmla="*/ 3 w 16"/>
                  <a:gd name="T3" fmla="*/ 3 h 12"/>
                  <a:gd name="T4" fmla="*/ 3 w 16"/>
                  <a:gd name="T5" fmla="*/ 3 h 12"/>
                  <a:gd name="T6" fmla="*/ 0 w 16"/>
                  <a:gd name="T7" fmla="*/ 6 h 12"/>
                  <a:gd name="T8" fmla="*/ 0 w 16"/>
                  <a:gd name="T9" fmla="*/ 6 h 12"/>
                  <a:gd name="T10" fmla="*/ 10 w 16"/>
                  <a:gd name="T11" fmla="*/ 9 h 12"/>
                  <a:gd name="T12" fmla="*/ 16 w 16"/>
                  <a:gd name="T13" fmla="*/ 12 h 12"/>
                  <a:gd name="T14" fmla="*/ 16 w 16"/>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2"/>
                  <a:gd name="T26" fmla="*/ 16 w 1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2">
                    <a:moveTo>
                      <a:pt x="16" y="0"/>
                    </a:moveTo>
                    <a:lnTo>
                      <a:pt x="3" y="3"/>
                    </a:lnTo>
                    <a:lnTo>
                      <a:pt x="0" y="6"/>
                    </a:lnTo>
                    <a:lnTo>
                      <a:pt x="10" y="9"/>
                    </a:lnTo>
                    <a:lnTo>
                      <a:pt x="16" y="12"/>
                    </a:lnTo>
                    <a:lnTo>
                      <a:pt x="16" y="0"/>
                    </a:ln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46" name="Freeform 429"/>
              <p:cNvSpPr>
                <a:spLocks/>
              </p:cNvSpPr>
              <p:nvPr/>
            </p:nvSpPr>
            <p:spPr bwMode="auto">
              <a:xfrm>
                <a:off x="2514600" y="4443413"/>
                <a:ext cx="34925" cy="25400"/>
              </a:xfrm>
              <a:custGeom>
                <a:avLst/>
                <a:gdLst>
                  <a:gd name="T0" fmla="*/ 3 w 22"/>
                  <a:gd name="T1" fmla="*/ 16 h 16"/>
                  <a:gd name="T2" fmla="*/ 19 w 22"/>
                  <a:gd name="T3" fmla="*/ 9 h 16"/>
                  <a:gd name="T4" fmla="*/ 19 w 22"/>
                  <a:gd name="T5" fmla="*/ 9 h 16"/>
                  <a:gd name="T6" fmla="*/ 22 w 22"/>
                  <a:gd name="T7" fmla="*/ 9 h 16"/>
                  <a:gd name="T8" fmla="*/ 22 w 22"/>
                  <a:gd name="T9" fmla="*/ 9 h 16"/>
                  <a:gd name="T10" fmla="*/ 13 w 22"/>
                  <a:gd name="T11" fmla="*/ 6 h 16"/>
                  <a:gd name="T12" fmla="*/ 0 w 22"/>
                  <a:gd name="T13" fmla="*/ 0 h 16"/>
                  <a:gd name="T14" fmla="*/ 3 w 22"/>
                  <a:gd name="T15" fmla="*/ 16 h 16"/>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6"/>
                  <a:gd name="T26" fmla="*/ 22 w 22"/>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6">
                    <a:moveTo>
                      <a:pt x="3" y="16"/>
                    </a:moveTo>
                    <a:lnTo>
                      <a:pt x="19" y="9"/>
                    </a:lnTo>
                    <a:lnTo>
                      <a:pt x="22" y="9"/>
                    </a:lnTo>
                    <a:lnTo>
                      <a:pt x="13" y="6"/>
                    </a:lnTo>
                    <a:lnTo>
                      <a:pt x="0" y="0"/>
                    </a:lnTo>
                    <a:lnTo>
                      <a:pt x="3" y="16"/>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47" name="Freeform 430"/>
              <p:cNvSpPr>
                <a:spLocks/>
              </p:cNvSpPr>
              <p:nvPr/>
            </p:nvSpPr>
            <p:spPr bwMode="auto">
              <a:xfrm>
                <a:off x="2479675" y="4433888"/>
                <a:ext cx="39688" cy="34925"/>
              </a:xfrm>
              <a:custGeom>
                <a:avLst/>
                <a:gdLst>
                  <a:gd name="T0" fmla="*/ 22 w 25"/>
                  <a:gd name="T1" fmla="*/ 6 h 22"/>
                  <a:gd name="T2" fmla="*/ 0 w 25"/>
                  <a:gd name="T3" fmla="*/ 0 h 22"/>
                  <a:gd name="T4" fmla="*/ 3 w 25"/>
                  <a:gd name="T5" fmla="*/ 22 h 22"/>
                  <a:gd name="T6" fmla="*/ 3 w 25"/>
                  <a:gd name="T7" fmla="*/ 22 h 22"/>
                  <a:gd name="T8" fmla="*/ 16 w 25"/>
                  <a:gd name="T9" fmla="*/ 22 h 22"/>
                  <a:gd name="T10" fmla="*/ 25 w 25"/>
                  <a:gd name="T11" fmla="*/ 22 h 22"/>
                  <a:gd name="T12" fmla="*/ 22 w 25"/>
                  <a:gd name="T13" fmla="*/ 6 h 22"/>
                  <a:gd name="T14" fmla="*/ 0 60000 65536"/>
                  <a:gd name="T15" fmla="*/ 0 60000 65536"/>
                  <a:gd name="T16" fmla="*/ 0 60000 65536"/>
                  <a:gd name="T17" fmla="*/ 0 60000 65536"/>
                  <a:gd name="T18" fmla="*/ 0 60000 65536"/>
                  <a:gd name="T19" fmla="*/ 0 60000 65536"/>
                  <a:gd name="T20" fmla="*/ 0 60000 65536"/>
                  <a:gd name="T21" fmla="*/ 0 w 25"/>
                  <a:gd name="T22" fmla="*/ 0 h 22"/>
                  <a:gd name="T23" fmla="*/ 25 w 25"/>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2">
                    <a:moveTo>
                      <a:pt x="22" y="6"/>
                    </a:moveTo>
                    <a:lnTo>
                      <a:pt x="0" y="0"/>
                    </a:lnTo>
                    <a:lnTo>
                      <a:pt x="3" y="22"/>
                    </a:lnTo>
                    <a:lnTo>
                      <a:pt x="16" y="22"/>
                    </a:lnTo>
                    <a:lnTo>
                      <a:pt x="25" y="22"/>
                    </a:lnTo>
                    <a:lnTo>
                      <a:pt x="22" y="6"/>
                    </a:lnTo>
                    <a:close/>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48" name="Freeform 431"/>
              <p:cNvSpPr>
                <a:spLocks/>
              </p:cNvSpPr>
              <p:nvPr/>
            </p:nvSpPr>
            <p:spPr bwMode="auto">
              <a:xfrm>
                <a:off x="2444750" y="4422776"/>
                <a:ext cx="39688" cy="46038"/>
              </a:xfrm>
              <a:custGeom>
                <a:avLst/>
                <a:gdLst>
                  <a:gd name="T0" fmla="*/ 22 w 25"/>
                  <a:gd name="T1" fmla="*/ 7 h 29"/>
                  <a:gd name="T2" fmla="*/ 6 w 25"/>
                  <a:gd name="T3" fmla="*/ 0 h 29"/>
                  <a:gd name="T4" fmla="*/ 6 w 25"/>
                  <a:gd name="T5" fmla="*/ 0 h 29"/>
                  <a:gd name="T6" fmla="*/ 0 w 25"/>
                  <a:gd name="T7" fmla="*/ 0 h 29"/>
                  <a:gd name="T8" fmla="*/ 0 w 25"/>
                  <a:gd name="T9" fmla="*/ 22 h 29"/>
                  <a:gd name="T10" fmla="*/ 19 w 25"/>
                  <a:gd name="T11" fmla="*/ 26 h 29"/>
                  <a:gd name="T12" fmla="*/ 19 w 25"/>
                  <a:gd name="T13" fmla="*/ 26 h 29"/>
                  <a:gd name="T14" fmla="*/ 25 w 25"/>
                  <a:gd name="T15" fmla="*/ 29 h 29"/>
                  <a:gd name="T16" fmla="*/ 22 w 25"/>
                  <a:gd name="T17" fmla="*/ 7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29"/>
                  <a:gd name="T29" fmla="*/ 25 w 25"/>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29">
                    <a:moveTo>
                      <a:pt x="22" y="7"/>
                    </a:moveTo>
                    <a:lnTo>
                      <a:pt x="6" y="0"/>
                    </a:lnTo>
                    <a:lnTo>
                      <a:pt x="0" y="0"/>
                    </a:lnTo>
                    <a:lnTo>
                      <a:pt x="0" y="22"/>
                    </a:lnTo>
                    <a:lnTo>
                      <a:pt x="19" y="26"/>
                    </a:lnTo>
                    <a:lnTo>
                      <a:pt x="25" y="29"/>
                    </a:lnTo>
                    <a:lnTo>
                      <a:pt x="22" y="7"/>
                    </a:ln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49" name="Freeform 432"/>
              <p:cNvSpPr>
                <a:spLocks/>
              </p:cNvSpPr>
              <p:nvPr/>
            </p:nvSpPr>
            <p:spPr bwMode="auto">
              <a:xfrm>
                <a:off x="2409825" y="4422776"/>
                <a:ext cx="34925" cy="34925"/>
              </a:xfrm>
              <a:custGeom>
                <a:avLst/>
                <a:gdLst>
                  <a:gd name="T0" fmla="*/ 22 w 22"/>
                  <a:gd name="T1" fmla="*/ 0 h 22"/>
                  <a:gd name="T2" fmla="*/ 22 w 22"/>
                  <a:gd name="T3" fmla="*/ 0 h 22"/>
                  <a:gd name="T4" fmla="*/ 9 w 22"/>
                  <a:gd name="T5" fmla="*/ 0 h 22"/>
                  <a:gd name="T6" fmla="*/ 0 w 22"/>
                  <a:gd name="T7" fmla="*/ 0 h 22"/>
                  <a:gd name="T8" fmla="*/ 0 w 22"/>
                  <a:gd name="T9" fmla="*/ 13 h 22"/>
                  <a:gd name="T10" fmla="*/ 22 w 22"/>
                  <a:gd name="T11" fmla="*/ 22 h 22"/>
                  <a:gd name="T12" fmla="*/ 22 w 22"/>
                  <a:gd name="T13" fmla="*/ 0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0"/>
                    </a:moveTo>
                    <a:lnTo>
                      <a:pt x="22" y="0"/>
                    </a:lnTo>
                    <a:lnTo>
                      <a:pt x="9" y="0"/>
                    </a:lnTo>
                    <a:lnTo>
                      <a:pt x="0" y="0"/>
                    </a:lnTo>
                    <a:lnTo>
                      <a:pt x="0" y="13"/>
                    </a:lnTo>
                    <a:lnTo>
                      <a:pt x="22" y="22"/>
                    </a:lnTo>
                    <a:lnTo>
                      <a:pt x="22" y="0"/>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50" name="Freeform 433"/>
              <p:cNvSpPr>
                <a:spLocks/>
              </p:cNvSpPr>
              <p:nvPr/>
            </p:nvSpPr>
            <p:spPr bwMode="auto">
              <a:xfrm>
                <a:off x="2379663" y="4422776"/>
                <a:ext cx="30163" cy="20638"/>
              </a:xfrm>
              <a:custGeom>
                <a:avLst/>
                <a:gdLst>
                  <a:gd name="T0" fmla="*/ 19 w 19"/>
                  <a:gd name="T1" fmla="*/ 0 h 13"/>
                  <a:gd name="T2" fmla="*/ 0 w 19"/>
                  <a:gd name="T3" fmla="*/ 3 h 13"/>
                  <a:gd name="T4" fmla="*/ 0 w 19"/>
                  <a:gd name="T5" fmla="*/ 3 h 13"/>
                  <a:gd name="T6" fmla="*/ 0 w 19"/>
                  <a:gd name="T7" fmla="*/ 7 h 13"/>
                  <a:gd name="T8" fmla="*/ 0 w 19"/>
                  <a:gd name="T9" fmla="*/ 7 h 13"/>
                  <a:gd name="T10" fmla="*/ 6 w 19"/>
                  <a:gd name="T11" fmla="*/ 10 h 13"/>
                  <a:gd name="T12" fmla="*/ 19 w 19"/>
                  <a:gd name="T13" fmla="*/ 13 h 13"/>
                  <a:gd name="T14" fmla="*/ 19 w 19"/>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3"/>
                  <a:gd name="T26" fmla="*/ 19 w 19"/>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3">
                    <a:moveTo>
                      <a:pt x="19" y="0"/>
                    </a:moveTo>
                    <a:lnTo>
                      <a:pt x="0" y="3"/>
                    </a:lnTo>
                    <a:lnTo>
                      <a:pt x="0" y="7"/>
                    </a:lnTo>
                    <a:lnTo>
                      <a:pt x="6" y="10"/>
                    </a:lnTo>
                    <a:lnTo>
                      <a:pt x="19" y="13"/>
                    </a:lnTo>
                    <a:lnTo>
                      <a:pt x="19" y="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51" name="Freeform 434"/>
              <p:cNvSpPr>
                <a:spLocks/>
              </p:cNvSpPr>
              <p:nvPr/>
            </p:nvSpPr>
            <p:spPr bwMode="auto">
              <a:xfrm>
                <a:off x="2444750" y="4464051"/>
                <a:ext cx="25400" cy="19050"/>
              </a:xfrm>
              <a:custGeom>
                <a:avLst/>
                <a:gdLst>
                  <a:gd name="T0" fmla="*/ 0 w 16"/>
                  <a:gd name="T1" fmla="*/ 0 h 12"/>
                  <a:gd name="T2" fmla="*/ 3 w 16"/>
                  <a:gd name="T3" fmla="*/ 12 h 12"/>
                  <a:gd name="T4" fmla="*/ 16 w 16"/>
                  <a:gd name="T5" fmla="*/ 9 h 12"/>
                  <a:gd name="T6" fmla="*/ 16 w 16"/>
                  <a:gd name="T7" fmla="*/ 9 h 12"/>
                  <a:gd name="T8" fmla="*/ 16 w 16"/>
                  <a:gd name="T9" fmla="*/ 6 h 12"/>
                  <a:gd name="T10" fmla="*/ 16 w 16"/>
                  <a:gd name="T11" fmla="*/ 6 h 12"/>
                  <a:gd name="T12" fmla="*/ 9 w 16"/>
                  <a:gd name="T13" fmla="*/ 3 h 12"/>
                  <a:gd name="T14" fmla="*/ 0 w 16"/>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2"/>
                  <a:gd name="T26" fmla="*/ 16 w 1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2">
                    <a:moveTo>
                      <a:pt x="0" y="0"/>
                    </a:moveTo>
                    <a:lnTo>
                      <a:pt x="3" y="12"/>
                    </a:lnTo>
                    <a:lnTo>
                      <a:pt x="16" y="9"/>
                    </a:lnTo>
                    <a:lnTo>
                      <a:pt x="16" y="6"/>
                    </a:lnTo>
                    <a:lnTo>
                      <a:pt x="9" y="3"/>
                    </a:lnTo>
                    <a:lnTo>
                      <a:pt x="0" y="0"/>
                    </a:ln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52" name="Freeform 435"/>
              <p:cNvSpPr>
                <a:spLocks/>
              </p:cNvSpPr>
              <p:nvPr/>
            </p:nvSpPr>
            <p:spPr bwMode="auto">
              <a:xfrm>
                <a:off x="2409825" y="4452938"/>
                <a:ext cx="39688" cy="34925"/>
              </a:xfrm>
              <a:custGeom>
                <a:avLst/>
                <a:gdLst>
                  <a:gd name="T0" fmla="*/ 22 w 25"/>
                  <a:gd name="T1" fmla="*/ 7 h 22"/>
                  <a:gd name="T2" fmla="*/ 0 w 25"/>
                  <a:gd name="T3" fmla="*/ 0 h 22"/>
                  <a:gd name="T4" fmla="*/ 3 w 25"/>
                  <a:gd name="T5" fmla="*/ 22 h 22"/>
                  <a:gd name="T6" fmla="*/ 3 w 25"/>
                  <a:gd name="T7" fmla="*/ 22 h 22"/>
                  <a:gd name="T8" fmla="*/ 9 w 25"/>
                  <a:gd name="T9" fmla="*/ 22 h 22"/>
                  <a:gd name="T10" fmla="*/ 25 w 25"/>
                  <a:gd name="T11" fmla="*/ 19 h 22"/>
                  <a:gd name="T12" fmla="*/ 22 w 25"/>
                  <a:gd name="T13" fmla="*/ 7 h 22"/>
                  <a:gd name="T14" fmla="*/ 0 60000 65536"/>
                  <a:gd name="T15" fmla="*/ 0 60000 65536"/>
                  <a:gd name="T16" fmla="*/ 0 60000 65536"/>
                  <a:gd name="T17" fmla="*/ 0 60000 65536"/>
                  <a:gd name="T18" fmla="*/ 0 60000 65536"/>
                  <a:gd name="T19" fmla="*/ 0 60000 65536"/>
                  <a:gd name="T20" fmla="*/ 0 60000 65536"/>
                  <a:gd name="T21" fmla="*/ 0 w 25"/>
                  <a:gd name="T22" fmla="*/ 0 h 22"/>
                  <a:gd name="T23" fmla="*/ 25 w 25"/>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2">
                    <a:moveTo>
                      <a:pt x="22" y="7"/>
                    </a:moveTo>
                    <a:lnTo>
                      <a:pt x="0" y="0"/>
                    </a:lnTo>
                    <a:lnTo>
                      <a:pt x="3" y="22"/>
                    </a:lnTo>
                    <a:lnTo>
                      <a:pt x="9" y="22"/>
                    </a:lnTo>
                    <a:lnTo>
                      <a:pt x="25" y="19"/>
                    </a:lnTo>
                    <a:lnTo>
                      <a:pt x="22" y="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53" name="Freeform 436"/>
              <p:cNvSpPr>
                <a:spLocks/>
              </p:cNvSpPr>
              <p:nvPr/>
            </p:nvSpPr>
            <p:spPr bwMode="auto">
              <a:xfrm>
                <a:off x="2374900" y="4443413"/>
                <a:ext cx="39688" cy="44450"/>
              </a:xfrm>
              <a:custGeom>
                <a:avLst/>
                <a:gdLst>
                  <a:gd name="T0" fmla="*/ 22 w 25"/>
                  <a:gd name="T1" fmla="*/ 6 h 28"/>
                  <a:gd name="T2" fmla="*/ 0 w 25"/>
                  <a:gd name="T3" fmla="*/ 0 h 28"/>
                  <a:gd name="T4" fmla="*/ 3 w 25"/>
                  <a:gd name="T5" fmla="*/ 22 h 28"/>
                  <a:gd name="T6" fmla="*/ 12 w 25"/>
                  <a:gd name="T7" fmla="*/ 25 h 28"/>
                  <a:gd name="T8" fmla="*/ 12 w 25"/>
                  <a:gd name="T9" fmla="*/ 25 h 28"/>
                  <a:gd name="T10" fmla="*/ 25 w 25"/>
                  <a:gd name="T11" fmla="*/ 28 h 28"/>
                  <a:gd name="T12" fmla="*/ 22 w 25"/>
                  <a:gd name="T13" fmla="*/ 6 h 28"/>
                  <a:gd name="T14" fmla="*/ 0 60000 65536"/>
                  <a:gd name="T15" fmla="*/ 0 60000 65536"/>
                  <a:gd name="T16" fmla="*/ 0 60000 65536"/>
                  <a:gd name="T17" fmla="*/ 0 60000 65536"/>
                  <a:gd name="T18" fmla="*/ 0 60000 65536"/>
                  <a:gd name="T19" fmla="*/ 0 60000 65536"/>
                  <a:gd name="T20" fmla="*/ 0 60000 65536"/>
                  <a:gd name="T21" fmla="*/ 0 w 25"/>
                  <a:gd name="T22" fmla="*/ 0 h 28"/>
                  <a:gd name="T23" fmla="*/ 25 w 25"/>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8">
                    <a:moveTo>
                      <a:pt x="22" y="6"/>
                    </a:moveTo>
                    <a:lnTo>
                      <a:pt x="0" y="0"/>
                    </a:lnTo>
                    <a:lnTo>
                      <a:pt x="3" y="22"/>
                    </a:lnTo>
                    <a:lnTo>
                      <a:pt x="12" y="25"/>
                    </a:lnTo>
                    <a:lnTo>
                      <a:pt x="25" y="28"/>
                    </a:lnTo>
                    <a:lnTo>
                      <a:pt x="22" y="6"/>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54" name="Freeform 437"/>
              <p:cNvSpPr>
                <a:spLocks/>
              </p:cNvSpPr>
              <p:nvPr/>
            </p:nvSpPr>
            <p:spPr bwMode="auto">
              <a:xfrm>
                <a:off x="2338388" y="4438651"/>
                <a:ext cx="41275" cy="39688"/>
              </a:xfrm>
              <a:custGeom>
                <a:avLst/>
                <a:gdLst>
                  <a:gd name="T0" fmla="*/ 23 w 26"/>
                  <a:gd name="T1" fmla="*/ 3 h 25"/>
                  <a:gd name="T2" fmla="*/ 23 w 26"/>
                  <a:gd name="T3" fmla="*/ 3 h 25"/>
                  <a:gd name="T4" fmla="*/ 23 w 26"/>
                  <a:gd name="T5" fmla="*/ 3 h 25"/>
                  <a:gd name="T6" fmla="*/ 4 w 26"/>
                  <a:gd name="T7" fmla="*/ 0 h 25"/>
                  <a:gd name="T8" fmla="*/ 0 w 26"/>
                  <a:gd name="T9" fmla="*/ 0 h 25"/>
                  <a:gd name="T10" fmla="*/ 4 w 26"/>
                  <a:gd name="T11" fmla="*/ 19 h 25"/>
                  <a:gd name="T12" fmla="*/ 26 w 26"/>
                  <a:gd name="T13" fmla="*/ 25 h 25"/>
                  <a:gd name="T14" fmla="*/ 23 w 26"/>
                  <a:gd name="T15" fmla="*/ 3 h 25"/>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25"/>
                  <a:gd name="T26" fmla="*/ 26 w 26"/>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25">
                    <a:moveTo>
                      <a:pt x="23" y="3"/>
                    </a:moveTo>
                    <a:lnTo>
                      <a:pt x="23" y="3"/>
                    </a:lnTo>
                    <a:lnTo>
                      <a:pt x="4" y="0"/>
                    </a:lnTo>
                    <a:lnTo>
                      <a:pt x="0" y="0"/>
                    </a:lnTo>
                    <a:lnTo>
                      <a:pt x="4" y="19"/>
                    </a:lnTo>
                    <a:lnTo>
                      <a:pt x="26" y="25"/>
                    </a:lnTo>
                    <a:lnTo>
                      <a:pt x="23" y="3"/>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55" name="Freeform 438"/>
              <p:cNvSpPr>
                <a:spLocks/>
              </p:cNvSpPr>
              <p:nvPr/>
            </p:nvSpPr>
            <p:spPr bwMode="auto">
              <a:xfrm>
                <a:off x="2303463" y="4438651"/>
                <a:ext cx="41275" cy="30163"/>
              </a:xfrm>
              <a:custGeom>
                <a:avLst/>
                <a:gdLst>
                  <a:gd name="T0" fmla="*/ 22 w 26"/>
                  <a:gd name="T1" fmla="*/ 0 h 19"/>
                  <a:gd name="T2" fmla="*/ 0 w 26"/>
                  <a:gd name="T3" fmla="*/ 6 h 19"/>
                  <a:gd name="T4" fmla="*/ 0 w 26"/>
                  <a:gd name="T5" fmla="*/ 9 h 19"/>
                  <a:gd name="T6" fmla="*/ 0 w 26"/>
                  <a:gd name="T7" fmla="*/ 9 h 19"/>
                  <a:gd name="T8" fmla="*/ 3 w 26"/>
                  <a:gd name="T9" fmla="*/ 12 h 19"/>
                  <a:gd name="T10" fmla="*/ 26 w 26"/>
                  <a:gd name="T11" fmla="*/ 19 h 19"/>
                  <a:gd name="T12" fmla="*/ 22 w 26"/>
                  <a:gd name="T13" fmla="*/ 0 h 19"/>
                  <a:gd name="T14" fmla="*/ 0 60000 65536"/>
                  <a:gd name="T15" fmla="*/ 0 60000 65536"/>
                  <a:gd name="T16" fmla="*/ 0 60000 65536"/>
                  <a:gd name="T17" fmla="*/ 0 60000 65536"/>
                  <a:gd name="T18" fmla="*/ 0 60000 65536"/>
                  <a:gd name="T19" fmla="*/ 0 60000 65536"/>
                  <a:gd name="T20" fmla="*/ 0 60000 65536"/>
                  <a:gd name="T21" fmla="*/ 0 w 26"/>
                  <a:gd name="T22" fmla="*/ 0 h 19"/>
                  <a:gd name="T23" fmla="*/ 26 w 26"/>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19">
                    <a:moveTo>
                      <a:pt x="22" y="0"/>
                    </a:moveTo>
                    <a:lnTo>
                      <a:pt x="0" y="6"/>
                    </a:lnTo>
                    <a:lnTo>
                      <a:pt x="0" y="9"/>
                    </a:lnTo>
                    <a:lnTo>
                      <a:pt x="3" y="12"/>
                    </a:lnTo>
                    <a:lnTo>
                      <a:pt x="26" y="19"/>
                    </a:lnTo>
                    <a:lnTo>
                      <a:pt x="22" y="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56" name="Freeform 439"/>
              <p:cNvSpPr>
                <a:spLocks/>
              </p:cNvSpPr>
              <p:nvPr/>
            </p:nvSpPr>
            <p:spPr bwMode="auto">
              <a:xfrm>
                <a:off x="2298700" y="4448176"/>
                <a:ext cx="4763" cy="4763"/>
              </a:xfrm>
              <a:custGeom>
                <a:avLst/>
                <a:gdLst>
                  <a:gd name="T0" fmla="*/ 3 w 3"/>
                  <a:gd name="T1" fmla="*/ 0 h 3"/>
                  <a:gd name="T2" fmla="*/ 0 w 3"/>
                  <a:gd name="T3" fmla="*/ 0 h 3"/>
                  <a:gd name="T4" fmla="*/ 0 w 3"/>
                  <a:gd name="T5" fmla="*/ 0 h 3"/>
                  <a:gd name="T6" fmla="*/ 0 w 3"/>
                  <a:gd name="T7" fmla="*/ 0 h 3"/>
                  <a:gd name="T8" fmla="*/ 3 w 3"/>
                  <a:gd name="T9" fmla="*/ 3 h 3"/>
                  <a:gd name="T10" fmla="*/ 3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3" y="0"/>
                    </a:moveTo>
                    <a:lnTo>
                      <a:pt x="0" y="0"/>
                    </a:lnTo>
                    <a:lnTo>
                      <a:pt x="3" y="3"/>
                    </a:lnTo>
                    <a:lnTo>
                      <a:pt x="3"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57" name="Freeform 440"/>
              <p:cNvSpPr>
                <a:spLocks/>
              </p:cNvSpPr>
              <p:nvPr/>
            </p:nvSpPr>
            <p:spPr bwMode="auto">
              <a:xfrm>
                <a:off x="1816100" y="4603751"/>
                <a:ext cx="25400" cy="15875"/>
              </a:xfrm>
              <a:custGeom>
                <a:avLst/>
                <a:gdLst>
                  <a:gd name="T0" fmla="*/ 0 w 16"/>
                  <a:gd name="T1" fmla="*/ 0 h 10"/>
                  <a:gd name="T2" fmla="*/ 4 w 16"/>
                  <a:gd name="T3" fmla="*/ 10 h 10"/>
                  <a:gd name="T4" fmla="*/ 13 w 16"/>
                  <a:gd name="T5" fmla="*/ 10 h 10"/>
                  <a:gd name="T6" fmla="*/ 13 w 16"/>
                  <a:gd name="T7" fmla="*/ 10 h 10"/>
                  <a:gd name="T8" fmla="*/ 16 w 16"/>
                  <a:gd name="T9" fmla="*/ 6 h 10"/>
                  <a:gd name="T10" fmla="*/ 13 w 16"/>
                  <a:gd name="T11" fmla="*/ 6 h 10"/>
                  <a:gd name="T12" fmla="*/ 7 w 16"/>
                  <a:gd name="T13" fmla="*/ 3 h 10"/>
                  <a:gd name="T14" fmla="*/ 0 w 16"/>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0"/>
                  <a:gd name="T26" fmla="*/ 16 w 16"/>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0">
                    <a:moveTo>
                      <a:pt x="0" y="0"/>
                    </a:moveTo>
                    <a:lnTo>
                      <a:pt x="4" y="10"/>
                    </a:lnTo>
                    <a:lnTo>
                      <a:pt x="13" y="10"/>
                    </a:lnTo>
                    <a:lnTo>
                      <a:pt x="16" y="6"/>
                    </a:lnTo>
                    <a:lnTo>
                      <a:pt x="13" y="6"/>
                    </a:lnTo>
                    <a:lnTo>
                      <a:pt x="7" y="3"/>
                    </a:lnTo>
                    <a:lnTo>
                      <a:pt x="0" y="0"/>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58" name="Freeform 441"/>
              <p:cNvSpPr>
                <a:spLocks/>
              </p:cNvSpPr>
              <p:nvPr/>
            </p:nvSpPr>
            <p:spPr bwMode="auto">
              <a:xfrm>
                <a:off x="1781175" y="4594226"/>
                <a:ext cx="41275" cy="34925"/>
              </a:xfrm>
              <a:custGeom>
                <a:avLst/>
                <a:gdLst>
                  <a:gd name="T0" fmla="*/ 22 w 26"/>
                  <a:gd name="T1" fmla="*/ 6 h 22"/>
                  <a:gd name="T2" fmla="*/ 0 w 26"/>
                  <a:gd name="T3" fmla="*/ 0 h 22"/>
                  <a:gd name="T4" fmla="*/ 3 w 26"/>
                  <a:gd name="T5" fmla="*/ 22 h 22"/>
                  <a:gd name="T6" fmla="*/ 26 w 26"/>
                  <a:gd name="T7" fmla="*/ 16 h 22"/>
                  <a:gd name="T8" fmla="*/ 22 w 26"/>
                  <a:gd name="T9" fmla="*/ 6 h 22"/>
                  <a:gd name="T10" fmla="*/ 0 60000 65536"/>
                  <a:gd name="T11" fmla="*/ 0 60000 65536"/>
                  <a:gd name="T12" fmla="*/ 0 60000 65536"/>
                  <a:gd name="T13" fmla="*/ 0 60000 65536"/>
                  <a:gd name="T14" fmla="*/ 0 60000 65536"/>
                  <a:gd name="T15" fmla="*/ 0 w 26"/>
                  <a:gd name="T16" fmla="*/ 0 h 22"/>
                  <a:gd name="T17" fmla="*/ 26 w 26"/>
                  <a:gd name="T18" fmla="*/ 22 h 22"/>
                </a:gdLst>
                <a:ahLst/>
                <a:cxnLst>
                  <a:cxn ang="T10">
                    <a:pos x="T0" y="T1"/>
                  </a:cxn>
                  <a:cxn ang="T11">
                    <a:pos x="T2" y="T3"/>
                  </a:cxn>
                  <a:cxn ang="T12">
                    <a:pos x="T4" y="T5"/>
                  </a:cxn>
                  <a:cxn ang="T13">
                    <a:pos x="T6" y="T7"/>
                  </a:cxn>
                  <a:cxn ang="T14">
                    <a:pos x="T8" y="T9"/>
                  </a:cxn>
                </a:cxnLst>
                <a:rect l="T15" t="T16" r="T17" b="T18"/>
                <a:pathLst>
                  <a:path w="26" h="22">
                    <a:moveTo>
                      <a:pt x="22" y="6"/>
                    </a:moveTo>
                    <a:lnTo>
                      <a:pt x="0" y="0"/>
                    </a:lnTo>
                    <a:lnTo>
                      <a:pt x="3" y="22"/>
                    </a:lnTo>
                    <a:lnTo>
                      <a:pt x="26" y="16"/>
                    </a:lnTo>
                    <a:lnTo>
                      <a:pt x="22" y="6"/>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59" name="Freeform 442"/>
              <p:cNvSpPr>
                <a:spLocks/>
              </p:cNvSpPr>
              <p:nvPr/>
            </p:nvSpPr>
            <p:spPr bwMode="auto">
              <a:xfrm>
                <a:off x="1746250" y="4578351"/>
                <a:ext cx="39688" cy="50800"/>
              </a:xfrm>
              <a:custGeom>
                <a:avLst/>
                <a:gdLst>
                  <a:gd name="T0" fmla="*/ 22 w 25"/>
                  <a:gd name="T1" fmla="*/ 10 h 32"/>
                  <a:gd name="T2" fmla="*/ 0 w 25"/>
                  <a:gd name="T3" fmla="*/ 0 h 32"/>
                  <a:gd name="T4" fmla="*/ 3 w 25"/>
                  <a:gd name="T5" fmla="*/ 32 h 32"/>
                  <a:gd name="T6" fmla="*/ 3 w 25"/>
                  <a:gd name="T7" fmla="*/ 32 h 32"/>
                  <a:gd name="T8" fmla="*/ 19 w 25"/>
                  <a:gd name="T9" fmla="*/ 32 h 32"/>
                  <a:gd name="T10" fmla="*/ 25 w 25"/>
                  <a:gd name="T11" fmla="*/ 32 h 32"/>
                  <a:gd name="T12" fmla="*/ 22 w 25"/>
                  <a:gd name="T13" fmla="*/ 10 h 32"/>
                  <a:gd name="T14" fmla="*/ 0 60000 65536"/>
                  <a:gd name="T15" fmla="*/ 0 60000 65536"/>
                  <a:gd name="T16" fmla="*/ 0 60000 65536"/>
                  <a:gd name="T17" fmla="*/ 0 60000 65536"/>
                  <a:gd name="T18" fmla="*/ 0 60000 65536"/>
                  <a:gd name="T19" fmla="*/ 0 60000 65536"/>
                  <a:gd name="T20" fmla="*/ 0 60000 65536"/>
                  <a:gd name="T21" fmla="*/ 0 w 25"/>
                  <a:gd name="T22" fmla="*/ 0 h 32"/>
                  <a:gd name="T23" fmla="*/ 25 w 25"/>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2">
                    <a:moveTo>
                      <a:pt x="22" y="10"/>
                    </a:moveTo>
                    <a:lnTo>
                      <a:pt x="0" y="0"/>
                    </a:lnTo>
                    <a:lnTo>
                      <a:pt x="3" y="32"/>
                    </a:lnTo>
                    <a:lnTo>
                      <a:pt x="19" y="32"/>
                    </a:lnTo>
                    <a:lnTo>
                      <a:pt x="25" y="32"/>
                    </a:lnTo>
                    <a:lnTo>
                      <a:pt x="22" y="1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60" name="Freeform 443"/>
              <p:cNvSpPr>
                <a:spLocks/>
              </p:cNvSpPr>
              <p:nvPr/>
            </p:nvSpPr>
            <p:spPr bwMode="auto">
              <a:xfrm>
                <a:off x="1660525" y="4573588"/>
                <a:ext cx="90488" cy="55563"/>
              </a:xfrm>
              <a:custGeom>
                <a:avLst/>
                <a:gdLst>
                  <a:gd name="T0" fmla="*/ 54 w 57"/>
                  <a:gd name="T1" fmla="*/ 3 h 35"/>
                  <a:gd name="T2" fmla="*/ 48 w 57"/>
                  <a:gd name="T3" fmla="*/ 0 h 35"/>
                  <a:gd name="T4" fmla="*/ 48 w 57"/>
                  <a:gd name="T5" fmla="*/ 0 h 35"/>
                  <a:gd name="T6" fmla="*/ 35 w 57"/>
                  <a:gd name="T7" fmla="*/ 0 h 35"/>
                  <a:gd name="T8" fmla="*/ 26 w 57"/>
                  <a:gd name="T9" fmla="*/ 0 h 35"/>
                  <a:gd name="T10" fmla="*/ 0 w 57"/>
                  <a:gd name="T11" fmla="*/ 3 h 35"/>
                  <a:gd name="T12" fmla="*/ 0 w 57"/>
                  <a:gd name="T13" fmla="*/ 16 h 35"/>
                  <a:gd name="T14" fmla="*/ 51 w 57"/>
                  <a:gd name="T15" fmla="*/ 32 h 35"/>
                  <a:gd name="T16" fmla="*/ 51 w 57"/>
                  <a:gd name="T17" fmla="*/ 32 h 35"/>
                  <a:gd name="T18" fmla="*/ 57 w 57"/>
                  <a:gd name="T19" fmla="*/ 35 h 35"/>
                  <a:gd name="T20" fmla="*/ 54 w 57"/>
                  <a:gd name="T21" fmla="*/ 3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5"/>
                  <a:gd name="T35" fmla="*/ 57 w 57"/>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5">
                    <a:moveTo>
                      <a:pt x="54" y="3"/>
                    </a:moveTo>
                    <a:lnTo>
                      <a:pt x="48" y="0"/>
                    </a:lnTo>
                    <a:lnTo>
                      <a:pt x="35" y="0"/>
                    </a:lnTo>
                    <a:lnTo>
                      <a:pt x="26" y="0"/>
                    </a:lnTo>
                    <a:lnTo>
                      <a:pt x="0" y="3"/>
                    </a:lnTo>
                    <a:lnTo>
                      <a:pt x="0" y="16"/>
                    </a:lnTo>
                    <a:lnTo>
                      <a:pt x="51" y="32"/>
                    </a:lnTo>
                    <a:lnTo>
                      <a:pt x="57" y="35"/>
                    </a:lnTo>
                    <a:lnTo>
                      <a:pt x="54" y="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61" name="Freeform 444"/>
              <p:cNvSpPr>
                <a:spLocks/>
              </p:cNvSpPr>
              <p:nvPr/>
            </p:nvSpPr>
            <p:spPr bwMode="auto">
              <a:xfrm>
                <a:off x="1641475" y="4578351"/>
                <a:ext cx="19050" cy="20638"/>
              </a:xfrm>
              <a:custGeom>
                <a:avLst/>
                <a:gdLst>
                  <a:gd name="T0" fmla="*/ 12 w 12"/>
                  <a:gd name="T1" fmla="*/ 0 h 13"/>
                  <a:gd name="T2" fmla="*/ 0 w 12"/>
                  <a:gd name="T3" fmla="*/ 3 h 13"/>
                  <a:gd name="T4" fmla="*/ 0 w 12"/>
                  <a:gd name="T5" fmla="*/ 3 h 13"/>
                  <a:gd name="T6" fmla="*/ 0 w 12"/>
                  <a:gd name="T7" fmla="*/ 3 h 13"/>
                  <a:gd name="T8" fmla="*/ 0 w 12"/>
                  <a:gd name="T9" fmla="*/ 7 h 13"/>
                  <a:gd name="T10" fmla="*/ 6 w 12"/>
                  <a:gd name="T11" fmla="*/ 10 h 13"/>
                  <a:gd name="T12" fmla="*/ 12 w 12"/>
                  <a:gd name="T13" fmla="*/ 13 h 13"/>
                  <a:gd name="T14" fmla="*/ 12 w 12"/>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3"/>
                  <a:gd name="T26" fmla="*/ 12 w 12"/>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3">
                    <a:moveTo>
                      <a:pt x="12" y="0"/>
                    </a:moveTo>
                    <a:lnTo>
                      <a:pt x="0" y="3"/>
                    </a:lnTo>
                    <a:lnTo>
                      <a:pt x="0" y="7"/>
                    </a:lnTo>
                    <a:lnTo>
                      <a:pt x="6" y="10"/>
                    </a:lnTo>
                    <a:lnTo>
                      <a:pt x="12" y="13"/>
                    </a:lnTo>
                    <a:lnTo>
                      <a:pt x="12" y="0"/>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62" name="Freeform 445"/>
              <p:cNvSpPr>
                <a:spLocks/>
              </p:cNvSpPr>
              <p:nvPr/>
            </p:nvSpPr>
            <p:spPr bwMode="auto">
              <a:xfrm>
                <a:off x="1660525" y="4608513"/>
                <a:ext cx="71438" cy="46038"/>
              </a:xfrm>
              <a:custGeom>
                <a:avLst/>
                <a:gdLst>
                  <a:gd name="T0" fmla="*/ 0 w 45"/>
                  <a:gd name="T1" fmla="*/ 0 h 29"/>
                  <a:gd name="T2" fmla="*/ 0 w 45"/>
                  <a:gd name="T3" fmla="*/ 29 h 29"/>
                  <a:gd name="T4" fmla="*/ 0 w 45"/>
                  <a:gd name="T5" fmla="*/ 29 h 29"/>
                  <a:gd name="T6" fmla="*/ 7 w 45"/>
                  <a:gd name="T7" fmla="*/ 29 h 29"/>
                  <a:gd name="T8" fmla="*/ 45 w 45"/>
                  <a:gd name="T9" fmla="*/ 19 h 29"/>
                  <a:gd name="T10" fmla="*/ 45 w 45"/>
                  <a:gd name="T11" fmla="*/ 19 h 29"/>
                  <a:gd name="T12" fmla="*/ 45 w 45"/>
                  <a:gd name="T13" fmla="*/ 19 h 29"/>
                  <a:gd name="T14" fmla="*/ 45 w 45"/>
                  <a:gd name="T15" fmla="*/ 19 h 29"/>
                  <a:gd name="T16" fmla="*/ 38 w 45"/>
                  <a:gd name="T17" fmla="*/ 13 h 29"/>
                  <a:gd name="T18" fmla="*/ 0 w 45"/>
                  <a:gd name="T19" fmla="*/ 0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29"/>
                  <a:gd name="T32" fmla="*/ 45 w 45"/>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29">
                    <a:moveTo>
                      <a:pt x="0" y="0"/>
                    </a:moveTo>
                    <a:lnTo>
                      <a:pt x="0" y="29"/>
                    </a:lnTo>
                    <a:lnTo>
                      <a:pt x="7" y="29"/>
                    </a:lnTo>
                    <a:lnTo>
                      <a:pt x="45" y="19"/>
                    </a:lnTo>
                    <a:lnTo>
                      <a:pt x="38" y="13"/>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63" name="Freeform 446"/>
              <p:cNvSpPr>
                <a:spLocks/>
              </p:cNvSpPr>
              <p:nvPr/>
            </p:nvSpPr>
            <p:spPr bwMode="auto">
              <a:xfrm>
                <a:off x="1570038" y="4594226"/>
                <a:ext cx="90488" cy="60325"/>
              </a:xfrm>
              <a:custGeom>
                <a:avLst/>
                <a:gdLst>
                  <a:gd name="T0" fmla="*/ 57 w 57"/>
                  <a:gd name="T1" fmla="*/ 9 h 38"/>
                  <a:gd name="T2" fmla="*/ 38 w 57"/>
                  <a:gd name="T3" fmla="*/ 3 h 38"/>
                  <a:gd name="T4" fmla="*/ 38 w 57"/>
                  <a:gd name="T5" fmla="*/ 3 h 38"/>
                  <a:gd name="T6" fmla="*/ 26 w 57"/>
                  <a:gd name="T7" fmla="*/ 0 h 38"/>
                  <a:gd name="T8" fmla="*/ 16 w 57"/>
                  <a:gd name="T9" fmla="*/ 0 h 38"/>
                  <a:gd name="T10" fmla="*/ 0 w 57"/>
                  <a:gd name="T11" fmla="*/ 3 h 38"/>
                  <a:gd name="T12" fmla="*/ 3 w 57"/>
                  <a:gd name="T13" fmla="*/ 22 h 38"/>
                  <a:gd name="T14" fmla="*/ 38 w 57"/>
                  <a:gd name="T15" fmla="*/ 35 h 38"/>
                  <a:gd name="T16" fmla="*/ 38 w 57"/>
                  <a:gd name="T17" fmla="*/ 35 h 38"/>
                  <a:gd name="T18" fmla="*/ 57 w 57"/>
                  <a:gd name="T19" fmla="*/ 38 h 38"/>
                  <a:gd name="T20" fmla="*/ 57 w 57"/>
                  <a:gd name="T21" fmla="*/ 9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8"/>
                  <a:gd name="T35" fmla="*/ 57 w 57"/>
                  <a:gd name="T36" fmla="*/ 38 h 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8">
                    <a:moveTo>
                      <a:pt x="57" y="9"/>
                    </a:moveTo>
                    <a:lnTo>
                      <a:pt x="38" y="3"/>
                    </a:lnTo>
                    <a:lnTo>
                      <a:pt x="26" y="0"/>
                    </a:lnTo>
                    <a:lnTo>
                      <a:pt x="16" y="0"/>
                    </a:lnTo>
                    <a:lnTo>
                      <a:pt x="0" y="3"/>
                    </a:lnTo>
                    <a:lnTo>
                      <a:pt x="3" y="22"/>
                    </a:lnTo>
                    <a:lnTo>
                      <a:pt x="38" y="35"/>
                    </a:lnTo>
                    <a:lnTo>
                      <a:pt x="57" y="38"/>
                    </a:lnTo>
                    <a:lnTo>
                      <a:pt x="57" y="9"/>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64" name="Freeform 447"/>
              <p:cNvSpPr>
                <a:spLocks/>
              </p:cNvSpPr>
              <p:nvPr/>
            </p:nvSpPr>
            <p:spPr bwMode="auto">
              <a:xfrm>
                <a:off x="1530350" y="4598988"/>
                <a:ext cx="44450" cy="30163"/>
              </a:xfrm>
              <a:custGeom>
                <a:avLst/>
                <a:gdLst>
                  <a:gd name="T0" fmla="*/ 25 w 28"/>
                  <a:gd name="T1" fmla="*/ 0 h 19"/>
                  <a:gd name="T2" fmla="*/ 0 w 28"/>
                  <a:gd name="T3" fmla="*/ 6 h 19"/>
                  <a:gd name="T4" fmla="*/ 0 w 28"/>
                  <a:gd name="T5" fmla="*/ 6 h 19"/>
                  <a:gd name="T6" fmla="*/ 0 w 28"/>
                  <a:gd name="T7" fmla="*/ 6 h 19"/>
                  <a:gd name="T8" fmla="*/ 0 w 28"/>
                  <a:gd name="T9" fmla="*/ 6 h 19"/>
                  <a:gd name="T10" fmla="*/ 6 w 28"/>
                  <a:gd name="T11" fmla="*/ 13 h 19"/>
                  <a:gd name="T12" fmla="*/ 28 w 28"/>
                  <a:gd name="T13" fmla="*/ 19 h 19"/>
                  <a:gd name="T14" fmla="*/ 25 w 28"/>
                  <a:gd name="T15" fmla="*/ 0 h 19"/>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19"/>
                  <a:gd name="T26" fmla="*/ 28 w 28"/>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19">
                    <a:moveTo>
                      <a:pt x="25" y="0"/>
                    </a:moveTo>
                    <a:lnTo>
                      <a:pt x="0" y="6"/>
                    </a:lnTo>
                    <a:lnTo>
                      <a:pt x="6" y="13"/>
                    </a:lnTo>
                    <a:lnTo>
                      <a:pt x="28" y="19"/>
                    </a:lnTo>
                    <a:lnTo>
                      <a:pt x="25" y="0"/>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65" name="Freeform 448"/>
              <p:cNvSpPr>
                <a:spLocks/>
              </p:cNvSpPr>
              <p:nvPr/>
            </p:nvSpPr>
            <p:spPr bwMode="auto">
              <a:xfrm>
                <a:off x="1574800" y="4638676"/>
                <a:ext cx="50800" cy="34925"/>
              </a:xfrm>
              <a:custGeom>
                <a:avLst/>
                <a:gdLst>
                  <a:gd name="T0" fmla="*/ 0 w 32"/>
                  <a:gd name="T1" fmla="*/ 0 h 22"/>
                  <a:gd name="T2" fmla="*/ 0 w 32"/>
                  <a:gd name="T3" fmla="*/ 22 h 22"/>
                  <a:gd name="T4" fmla="*/ 29 w 32"/>
                  <a:gd name="T5" fmla="*/ 16 h 22"/>
                  <a:gd name="T6" fmla="*/ 29 w 32"/>
                  <a:gd name="T7" fmla="*/ 16 h 22"/>
                  <a:gd name="T8" fmla="*/ 32 w 32"/>
                  <a:gd name="T9" fmla="*/ 16 h 22"/>
                  <a:gd name="T10" fmla="*/ 32 w 32"/>
                  <a:gd name="T11" fmla="*/ 13 h 22"/>
                  <a:gd name="T12" fmla="*/ 23 w 32"/>
                  <a:gd name="T13" fmla="*/ 10 h 22"/>
                  <a:gd name="T14" fmla="*/ 0 w 32"/>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22"/>
                  <a:gd name="T26" fmla="*/ 32 w 32"/>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22">
                    <a:moveTo>
                      <a:pt x="0" y="0"/>
                    </a:moveTo>
                    <a:lnTo>
                      <a:pt x="0" y="22"/>
                    </a:lnTo>
                    <a:lnTo>
                      <a:pt x="29" y="16"/>
                    </a:lnTo>
                    <a:lnTo>
                      <a:pt x="32" y="16"/>
                    </a:lnTo>
                    <a:lnTo>
                      <a:pt x="32" y="13"/>
                    </a:lnTo>
                    <a:lnTo>
                      <a:pt x="23" y="10"/>
                    </a:lnTo>
                    <a:lnTo>
                      <a:pt x="0" y="0"/>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66" name="Freeform 449"/>
              <p:cNvSpPr>
                <a:spLocks/>
              </p:cNvSpPr>
              <p:nvPr/>
            </p:nvSpPr>
            <p:spPr bwMode="auto">
              <a:xfrm>
                <a:off x="1485900" y="4619626"/>
                <a:ext cx="88900" cy="60325"/>
              </a:xfrm>
              <a:custGeom>
                <a:avLst/>
                <a:gdLst>
                  <a:gd name="T0" fmla="*/ 56 w 56"/>
                  <a:gd name="T1" fmla="*/ 12 h 38"/>
                  <a:gd name="T2" fmla="*/ 22 w 56"/>
                  <a:gd name="T3" fmla="*/ 3 h 38"/>
                  <a:gd name="T4" fmla="*/ 22 w 56"/>
                  <a:gd name="T5" fmla="*/ 3 h 38"/>
                  <a:gd name="T6" fmla="*/ 9 w 56"/>
                  <a:gd name="T7" fmla="*/ 0 h 38"/>
                  <a:gd name="T8" fmla="*/ 0 w 56"/>
                  <a:gd name="T9" fmla="*/ 0 h 38"/>
                  <a:gd name="T10" fmla="*/ 0 w 56"/>
                  <a:gd name="T11" fmla="*/ 28 h 38"/>
                  <a:gd name="T12" fmla="*/ 19 w 56"/>
                  <a:gd name="T13" fmla="*/ 34 h 38"/>
                  <a:gd name="T14" fmla="*/ 19 w 56"/>
                  <a:gd name="T15" fmla="*/ 34 h 38"/>
                  <a:gd name="T16" fmla="*/ 34 w 56"/>
                  <a:gd name="T17" fmla="*/ 38 h 38"/>
                  <a:gd name="T18" fmla="*/ 44 w 56"/>
                  <a:gd name="T19" fmla="*/ 38 h 38"/>
                  <a:gd name="T20" fmla="*/ 56 w 56"/>
                  <a:gd name="T21" fmla="*/ 34 h 38"/>
                  <a:gd name="T22" fmla="*/ 56 w 56"/>
                  <a:gd name="T23" fmla="*/ 12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
                  <a:gd name="T37" fmla="*/ 0 h 38"/>
                  <a:gd name="T38" fmla="*/ 56 w 56"/>
                  <a:gd name="T39" fmla="*/ 38 h 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 h="38">
                    <a:moveTo>
                      <a:pt x="56" y="12"/>
                    </a:moveTo>
                    <a:lnTo>
                      <a:pt x="22" y="3"/>
                    </a:lnTo>
                    <a:lnTo>
                      <a:pt x="9" y="0"/>
                    </a:lnTo>
                    <a:lnTo>
                      <a:pt x="0" y="0"/>
                    </a:lnTo>
                    <a:lnTo>
                      <a:pt x="0" y="28"/>
                    </a:lnTo>
                    <a:lnTo>
                      <a:pt x="19" y="34"/>
                    </a:lnTo>
                    <a:lnTo>
                      <a:pt x="34" y="38"/>
                    </a:lnTo>
                    <a:lnTo>
                      <a:pt x="44" y="38"/>
                    </a:lnTo>
                    <a:lnTo>
                      <a:pt x="56" y="34"/>
                    </a:lnTo>
                    <a:lnTo>
                      <a:pt x="56" y="12"/>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67" name="Freeform 450"/>
              <p:cNvSpPr>
                <a:spLocks/>
              </p:cNvSpPr>
              <p:nvPr/>
            </p:nvSpPr>
            <p:spPr bwMode="auto">
              <a:xfrm>
                <a:off x="1414463" y="4619626"/>
                <a:ext cx="71438" cy="44450"/>
              </a:xfrm>
              <a:custGeom>
                <a:avLst/>
                <a:gdLst>
                  <a:gd name="T0" fmla="*/ 45 w 45"/>
                  <a:gd name="T1" fmla="*/ 0 h 28"/>
                  <a:gd name="T2" fmla="*/ 3 w 45"/>
                  <a:gd name="T3" fmla="*/ 6 h 28"/>
                  <a:gd name="T4" fmla="*/ 3 w 45"/>
                  <a:gd name="T5" fmla="*/ 6 h 28"/>
                  <a:gd name="T6" fmla="*/ 0 w 45"/>
                  <a:gd name="T7" fmla="*/ 9 h 28"/>
                  <a:gd name="T8" fmla="*/ 0 w 45"/>
                  <a:gd name="T9" fmla="*/ 9 h 28"/>
                  <a:gd name="T10" fmla="*/ 7 w 45"/>
                  <a:gd name="T11" fmla="*/ 15 h 28"/>
                  <a:gd name="T12" fmla="*/ 45 w 45"/>
                  <a:gd name="T13" fmla="*/ 28 h 28"/>
                  <a:gd name="T14" fmla="*/ 45 w 45"/>
                  <a:gd name="T15" fmla="*/ 0 h 28"/>
                  <a:gd name="T16" fmla="*/ 45 w 45"/>
                  <a:gd name="T17" fmla="*/ 0 h 28"/>
                  <a:gd name="T18" fmla="*/ 45 w 45"/>
                  <a:gd name="T19" fmla="*/ 0 h 28"/>
                  <a:gd name="T20" fmla="*/ 45 w 45"/>
                  <a:gd name="T21" fmla="*/ 0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28"/>
                  <a:gd name="T35" fmla="*/ 45 w 45"/>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28">
                    <a:moveTo>
                      <a:pt x="45" y="0"/>
                    </a:moveTo>
                    <a:lnTo>
                      <a:pt x="3" y="6"/>
                    </a:lnTo>
                    <a:lnTo>
                      <a:pt x="0" y="9"/>
                    </a:lnTo>
                    <a:lnTo>
                      <a:pt x="7" y="15"/>
                    </a:lnTo>
                    <a:lnTo>
                      <a:pt x="45" y="28"/>
                    </a:lnTo>
                    <a:lnTo>
                      <a:pt x="45" y="0"/>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68" name="Freeform 451"/>
              <p:cNvSpPr>
                <a:spLocks/>
              </p:cNvSpPr>
              <p:nvPr/>
            </p:nvSpPr>
            <p:spPr bwMode="auto">
              <a:xfrm>
                <a:off x="2379663" y="4483101"/>
                <a:ext cx="19050" cy="15875"/>
              </a:xfrm>
              <a:custGeom>
                <a:avLst/>
                <a:gdLst>
                  <a:gd name="T0" fmla="*/ 0 w 12"/>
                  <a:gd name="T1" fmla="*/ 0 h 10"/>
                  <a:gd name="T2" fmla="*/ 0 w 12"/>
                  <a:gd name="T3" fmla="*/ 10 h 10"/>
                  <a:gd name="T4" fmla="*/ 9 w 12"/>
                  <a:gd name="T5" fmla="*/ 7 h 10"/>
                  <a:gd name="T6" fmla="*/ 9 w 12"/>
                  <a:gd name="T7" fmla="*/ 7 h 10"/>
                  <a:gd name="T8" fmla="*/ 12 w 12"/>
                  <a:gd name="T9" fmla="*/ 7 h 10"/>
                  <a:gd name="T10" fmla="*/ 9 w 12"/>
                  <a:gd name="T11" fmla="*/ 3 h 10"/>
                  <a:gd name="T12" fmla="*/ 3 w 12"/>
                  <a:gd name="T13" fmla="*/ 0 h 10"/>
                  <a:gd name="T14" fmla="*/ 0 w 12"/>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0"/>
                  <a:gd name="T26" fmla="*/ 12 w 12"/>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0">
                    <a:moveTo>
                      <a:pt x="0" y="0"/>
                    </a:moveTo>
                    <a:lnTo>
                      <a:pt x="0" y="10"/>
                    </a:lnTo>
                    <a:lnTo>
                      <a:pt x="9" y="7"/>
                    </a:lnTo>
                    <a:lnTo>
                      <a:pt x="12" y="7"/>
                    </a:lnTo>
                    <a:lnTo>
                      <a:pt x="9" y="3"/>
                    </a:lnTo>
                    <a:lnTo>
                      <a:pt x="3" y="0"/>
                    </a:lnTo>
                    <a:lnTo>
                      <a:pt x="0" y="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69" name="Freeform 452"/>
              <p:cNvSpPr>
                <a:spLocks/>
              </p:cNvSpPr>
              <p:nvPr/>
            </p:nvSpPr>
            <p:spPr bwMode="auto">
              <a:xfrm>
                <a:off x="2344738" y="4473576"/>
                <a:ext cx="34925" cy="30163"/>
              </a:xfrm>
              <a:custGeom>
                <a:avLst/>
                <a:gdLst>
                  <a:gd name="T0" fmla="*/ 22 w 22"/>
                  <a:gd name="T1" fmla="*/ 6 h 19"/>
                  <a:gd name="T2" fmla="*/ 0 w 22"/>
                  <a:gd name="T3" fmla="*/ 0 h 19"/>
                  <a:gd name="T4" fmla="*/ 0 w 22"/>
                  <a:gd name="T5" fmla="*/ 19 h 19"/>
                  <a:gd name="T6" fmla="*/ 22 w 22"/>
                  <a:gd name="T7" fmla="*/ 16 h 19"/>
                  <a:gd name="T8" fmla="*/ 22 w 22"/>
                  <a:gd name="T9" fmla="*/ 6 h 19"/>
                  <a:gd name="T10" fmla="*/ 0 60000 65536"/>
                  <a:gd name="T11" fmla="*/ 0 60000 65536"/>
                  <a:gd name="T12" fmla="*/ 0 60000 65536"/>
                  <a:gd name="T13" fmla="*/ 0 60000 65536"/>
                  <a:gd name="T14" fmla="*/ 0 60000 65536"/>
                  <a:gd name="T15" fmla="*/ 0 w 22"/>
                  <a:gd name="T16" fmla="*/ 0 h 19"/>
                  <a:gd name="T17" fmla="*/ 22 w 22"/>
                  <a:gd name="T18" fmla="*/ 19 h 19"/>
                </a:gdLst>
                <a:ahLst/>
                <a:cxnLst>
                  <a:cxn ang="T10">
                    <a:pos x="T0" y="T1"/>
                  </a:cxn>
                  <a:cxn ang="T11">
                    <a:pos x="T2" y="T3"/>
                  </a:cxn>
                  <a:cxn ang="T12">
                    <a:pos x="T4" y="T5"/>
                  </a:cxn>
                  <a:cxn ang="T13">
                    <a:pos x="T6" y="T7"/>
                  </a:cxn>
                  <a:cxn ang="T14">
                    <a:pos x="T8" y="T9"/>
                  </a:cxn>
                </a:cxnLst>
                <a:rect l="T15" t="T16" r="T17" b="T18"/>
                <a:pathLst>
                  <a:path w="22" h="19">
                    <a:moveTo>
                      <a:pt x="22" y="6"/>
                    </a:moveTo>
                    <a:lnTo>
                      <a:pt x="0" y="0"/>
                    </a:lnTo>
                    <a:lnTo>
                      <a:pt x="0" y="19"/>
                    </a:lnTo>
                    <a:lnTo>
                      <a:pt x="22" y="16"/>
                    </a:lnTo>
                    <a:lnTo>
                      <a:pt x="22" y="6"/>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70" name="Freeform 453"/>
              <p:cNvSpPr>
                <a:spLocks/>
              </p:cNvSpPr>
              <p:nvPr/>
            </p:nvSpPr>
            <p:spPr bwMode="auto">
              <a:xfrm>
                <a:off x="2303463" y="4457701"/>
                <a:ext cx="41275" cy="55563"/>
              </a:xfrm>
              <a:custGeom>
                <a:avLst/>
                <a:gdLst>
                  <a:gd name="T0" fmla="*/ 26 w 26"/>
                  <a:gd name="T1" fmla="*/ 10 h 35"/>
                  <a:gd name="T2" fmla="*/ 0 w 26"/>
                  <a:gd name="T3" fmla="*/ 0 h 35"/>
                  <a:gd name="T4" fmla="*/ 3 w 26"/>
                  <a:gd name="T5" fmla="*/ 35 h 35"/>
                  <a:gd name="T6" fmla="*/ 26 w 26"/>
                  <a:gd name="T7" fmla="*/ 29 h 35"/>
                  <a:gd name="T8" fmla="*/ 26 w 26"/>
                  <a:gd name="T9" fmla="*/ 10 h 35"/>
                  <a:gd name="T10" fmla="*/ 0 60000 65536"/>
                  <a:gd name="T11" fmla="*/ 0 60000 65536"/>
                  <a:gd name="T12" fmla="*/ 0 60000 65536"/>
                  <a:gd name="T13" fmla="*/ 0 60000 65536"/>
                  <a:gd name="T14" fmla="*/ 0 60000 65536"/>
                  <a:gd name="T15" fmla="*/ 0 w 26"/>
                  <a:gd name="T16" fmla="*/ 0 h 35"/>
                  <a:gd name="T17" fmla="*/ 26 w 26"/>
                  <a:gd name="T18" fmla="*/ 35 h 35"/>
                </a:gdLst>
                <a:ahLst/>
                <a:cxnLst>
                  <a:cxn ang="T10">
                    <a:pos x="T0" y="T1"/>
                  </a:cxn>
                  <a:cxn ang="T11">
                    <a:pos x="T2" y="T3"/>
                  </a:cxn>
                  <a:cxn ang="T12">
                    <a:pos x="T4" y="T5"/>
                  </a:cxn>
                  <a:cxn ang="T13">
                    <a:pos x="T6" y="T7"/>
                  </a:cxn>
                  <a:cxn ang="T14">
                    <a:pos x="T8" y="T9"/>
                  </a:cxn>
                </a:cxnLst>
                <a:rect l="T15" t="T16" r="T17" b="T18"/>
                <a:pathLst>
                  <a:path w="26" h="35">
                    <a:moveTo>
                      <a:pt x="26" y="10"/>
                    </a:moveTo>
                    <a:lnTo>
                      <a:pt x="0" y="0"/>
                    </a:lnTo>
                    <a:lnTo>
                      <a:pt x="3" y="35"/>
                    </a:lnTo>
                    <a:lnTo>
                      <a:pt x="26" y="29"/>
                    </a:lnTo>
                    <a:lnTo>
                      <a:pt x="26" y="1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71" name="Freeform 454"/>
              <p:cNvSpPr>
                <a:spLocks/>
              </p:cNvSpPr>
              <p:nvPr/>
            </p:nvSpPr>
            <p:spPr bwMode="auto">
              <a:xfrm>
                <a:off x="2268538" y="4452938"/>
                <a:ext cx="39688" cy="65088"/>
              </a:xfrm>
              <a:custGeom>
                <a:avLst/>
                <a:gdLst>
                  <a:gd name="T0" fmla="*/ 22 w 25"/>
                  <a:gd name="T1" fmla="*/ 3 h 41"/>
                  <a:gd name="T2" fmla="*/ 19 w 25"/>
                  <a:gd name="T3" fmla="*/ 3 h 41"/>
                  <a:gd name="T4" fmla="*/ 19 w 25"/>
                  <a:gd name="T5" fmla="*/ 3 h 41"/>
                  <a:gd name="T6" fmla="*/ 0 w 25"/>
                  <a:gd name="T7" fmla="*/ 0 h 41"/>
                  <a:gd name="T8" fmla="*/ 3 w 25"/>
                  <a:gd name="T9" fmla="*/ 41 h 41"/>
                  <a:gd name="T10" fmla="*/ 25 w 25"/>
                  <a:gd name="T11" fmla="*/ 38 h 41"/>
                  <a:gd name="T12" fmla="*/ 22 w 25"/>
                  <a:gd name="T13" fmla="*/ 3 h 41"/>
                  <a:gd name="T14" fmla="*/ 0 60000 65536"/>
                  <a:gd name="T15" fmla="*/ 0 60000 65536"/>
                  <a:gd name="T16" fmla="*/ 0 60000 65536"/>
                  <a:gd name="T17" fmla="*/ 0 60000 65536"/>
                  <a:gd name="T18" fmla="*/ 0 60000 65536"/>
                  <a:gd name="T19" fmla="*/ 0 60000 65536"/>
                  <a:gd name="T20" fmla="*/ 0 60000 65536"/>
                  <a:gd name="T21" fmla="*/ 0 w 25"/>
                  <a:gd name="T22" fmla="*/ 0 h 41"/>
                  <a:gd name="T23" fmla="*/ 25 w 25"/>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41">
                    <a:moveTo>
                      <a:pt x="22" y="3"/>
                    </a:moveTo>
                    <a:lnTo>
                      <a:pt x="19" y="3"/>
                    </a:lnTo>
                    <a:lnTo>
                      <a:pt x="0" y="0"/>
                    </a:lnTo>
                    <a:lnTo>
                      <a:pt x="3" y="41"/>
                    </a:lnTo>
                    <a:lnTo>
                      <a:pt x="25" y="38"/>
                    </a:lnTo>
                    <a:lnTo>
                      <a:pt x="22" y="3"/>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72" name="Freeform 455"/>
              <p:cNvSpPr>
                <a:spLocks/>
              </p:cNvSpPr>
              <p:nvPr/>
            </p:nvSpPr>
            <p:spPr bwMode="auto">
              <a:xfrm>
                <a:off x="2233613" y="4452938"/>
                <a:ext cx="39688" cy="76200"/>
              </a:xfrm>
              <a:custGeom>
                <a:avLst/>
                <a:gdLst>
                  <a:gd name="T0" fmla="*/ 22 w 25"/>
                  <a:gd name="T1" fmla="*/ 0 h 48"/>
                  <a:gd name="T2" fmla="*/ 0 w 25"/>
                  <a:gd name="T3" fmla="*/ 3 h 48"/>
                  <a:gd name="T4" fmla="*/ 3 w 25"/>
                  <a:gd name="T5" fmla="*/ 48 h 48"/>
                  <a:gd name="T6" fmla="*/ 25 w 25"/>
                  <a:gd name="T7" fmla="*/ 41 h 48"/>
                  <a:gd name="T8" fmla="*/ 22 w 25"/>
                  <a:gd name="T9" fmla="*/ 0 h 48"/>
                  <a:gd name="T10" fmla="*/ 22 w 25"/>
                  <a:gd name="T11" fmla="*/ 0 h 48"/>
                  <a:gd name="T12" fmla="*/ 22 w 25"/>
                  <a:gd name="T13" fmla="*/ 0 h 48"/>
                  <a:gd name="T14" fmla="*/ 22 w 25"/>
                  <a:gd name="T15" fmla="*/ 0 h 48"/>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48"/>
                  <a:gd name="T26" fmla="*/ 25 w 25"/>
                  <a:gd name="T27" fmla="*/ 48 h 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48">
                    <a:moveTo>
                      <a:pt x="22" y="0"/>
                    </a:moveTo>
                    <a:lnTo>
                      <a:pt x="0" y="3"/>
                    </a:lnTo>
                    <a:lnTo>
                      <a:pt x="3" y="48"/>
                    </a:lnTo>
                    <a:lnTo>
                      <a:pt x="25" y="41"/>
                    </a:lnTo>
                    <a:lnTo>
                      <a:pt x="22" y="0"/>
                    </a:ln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73" name="Freeform 456"/>
              <p:cNvSpPr>
                <a:spLocks/>
              </p:cNvSpPr>
              <p:nvPr/>
            </p:nvSpPr>
            <p:spPr bwMode="auto">
              <a:xfrm>
                <a:off x="2203450" y="4457701"/>
                <a:ext cx="34925" cy="76200"/>
              </a:xfrm>
              <a:custGeom>
                <a:avLst/>
                <a:gdLst>
                  <a:gd name="T0" fmla="*/ 0 w 22"/>
                  <a:gd name="T1" fmla="*/ 7 h 48"/>
                  <a:gd name="T2" fmla="*/ 0 w 22"/>
                  <a:gd name="T3" fmla="*/ 48 h 48"/>
                  <a:gd name="T4" fmla="*/ 22 w 22"/>
                  <a:gd name="T5" fmla="*/ 45 h 48"/>
                  <a:gd name="T6" fmla="*/ 19 w 22"/>
                  <a:gd name="T7" fmla="*/ 0 h 48"/>
                  <a:gd name="T8" fmla="*/ 0 w 22"/>
                  <a:gd name="T9" fmla="*/ 7 h 48"/>
                  <a:gd name="T10" fmla="*/ 0 60000 65536"/>
                  <a:gd name="T11" fmla="*/ 0 60000 65536"/>
                  <a:gd name="T12" fmla="*/ 0 60000 65536"/>
                  <a:gd name="T13" fmla="*/ 0 60000 65536"/>
                  <a:gd name="T14" fmla="*/ 0 60000 65536"/>
                  <a:gd name="T15" fmla="*/ 0 w 22"/>
                  <a:gd name="T16" fmla="*/ 0 h 48"/>
                  <a:gd name="T17" fmla="*/ 22 w 22"/>
                  <a:gd name="T18" fmla="*/ 48 h 48"/>
                </a:gdLst>
                <a:ahLst/>
                <a:cxnLst>
                  <a:cxn ang="T10">
                    <a:pos x="T0" y="T1"/>
                  </a:cxn>
                  <a:cxn ang="T11">
                    <a:pos x="T2" y="T3"/>
                  </a:cxn>
                  <a:cxn ang="T12">
                    <a:pos x="T4" y="T5"/>
                  </a:cxn>
                  <a:cxn ang="T13">
                    <a:pos x="T6" y="T7"/>
                  </a:cxn>
                  <a:cxn ang="T14">
                    <a:pos x="T8" y="T9"/>
                  </a:cxn>
                </a:cxnLst>
                <a:rect l="T15" t="T16" r="T17" b="T18"/>
                <a:pathLst>
                  <a:path w="22" h="48">
                    <a:moveTo>
                      <a:pt x="0" y="7"/>
                    </a:moveTo>
                    <a:lnTo>
                      <a:pt x="0" y="48"/>
                    </a:lnTo>
                    <a:lnTo>
                      <a:pt x="22" y="45"/>
                    </a:lnTo>
                    <a:lnTo>
                      <a:pt x="19" y="0"/>
                    </a:lnTo>
                    <a:lnTo>
                      <a:pt x="0" y="7"/>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74" name="Freeform 457"/>
              <p:cNvSpPr>
                <a:spLocks/>
              </p:cNvSpPr>
              <p:nvPr/>
            </p:nvSpPr>
            <p:spPr bwMode="auto">
              <a:xfrm>
                <a:off x="2168525" y="4468813"/>
                <a:ext cx="34925" cy="74613"/>
              </a:xfrm>
              <a:custGeom>
                <a:avLst/>
                <a:gdLst>
                  <a:gd name="T0" fmla="*/ 0 w 22"/>
                  <a:gd name="T1" fmla="*/ 3 h 47"/>
                  <a:gd name="T2" fmla="*/ 0 w 22"/>
                  <a:gd name="T3" fmla="*/ 47 h 47"/>
                  <a:gd name="T4" fmla="*/ 22 w 22"/>
                  <a:gd name="T5" fmla="*/ 41 h 47"/>
                  <a:gd name="T6" fmla="*/ 22 w 22"/>
                  <a:gd name="T7" fmla="*/ 0 h 47"/>
                  <a:gd name="T8" fmla="*/ 0 w 22"/>
                  <a:gd name="T9" fmla="*/ 3 h 47"/>
                  <a:gd name="T10" fmla="*/ 0 60000 65536"/>
                  <a:gd name="T11" fmla="*/ 0 60000 65536"/>
                  <a:gd name="T12" fmla="*/ 0 60000 65536"/>
                  <a:gd name="T13" fmla="*/ 0 60000 65536"/>
                  <a:gd name="T14" fmla="*/ 0 60000 65536"/>
                  <a:gd name="T15" fmla="*/ 0 w 22"/>
                  <a:gd name="T16" fmla="*/ 0 h 47"/>
                  <a:gd name="T17" fmla="*/ 22 w 22"/>
                  <a:gd name="T18" fmla="*/ 47 h 47"/>
                </a:gdLst>
                <a:ahLst/>
                <a:cxnLst>
                  <a:cxn ang="T10">
                    <a:pos x="T0" y="T1"/>
                  </a:cxn>
                  <a:cxn ang="T11">
                    <a:pos x="T2" y="T3"/>
                  </a:cxn>
                  <a:cxn ang="T12">
                    <a:pos x="T4" y="T5"/>
                  </a:cxn>
                  <a:cxn ang="T13">
                    <a:pos x="T6" y="T7"/>
                  </a:cxn>
                  <a:cxn ang="T14">
                    <a:pos x="T8" y="T9"/>
                  </a:cxn>
                </a:cxnLst>
                <a:rect l="T15" t="T16" r="T17" b="T18"/>
                <a:pathLst>
                  <a:path w="22" h="47">
                    <a:moveTo>
                      <a:pt x="0" y="3"/>
                    </a:moveTo>
                    <a:lnTo>
                      <a:pt x="0" y="47"/>
                    </a:lnTo>
                    <a:lnTo>
                      <a:pt x="22" y="41"/>
                    </a:lnTo>
                    <a:lnTo>
                      <a:pt x="22" y="0"/>
                    </a:lnTo>
                    <a:lnTo>
                      <a:pt x="0" y="3"/>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75" name="Freeform 458"/>
              <p:cNvSpPr>
                <a:spLocks/>
              </p:cNvSpPr>
              <p:nvPr/>
            </p:nvSpPr>
            <p:spPr bwMode="auto">
              <a:xfrm>
                <a:off x="2133600" y="4473576"/>
                <a:ext cx="34925" cy="79375"/>
              </a:xfrm>
              <a:custGeom>
                <a:avLst/>
                <a:gdLst>
                  <a:gd name="T0" fmla="*/ 0 w 22"/>
                  <a:gd name="T1" fmla="*/ 6 h 50"/>
                  <a:gd name="T2" fmla="*/ 0 w 22"/>
                  <a:gd name="T3" fmla="*/ 50 h 50"/>
                  <a:gd name="T4" fmla="*/ 22 w 22"/>
                  <a:gd name="T5" fmla="*/ 44 h 50"/>
                  <a:gd name="T6" fmla="*/ 22 w 22"/>
                  <a:gd name="T7" fmla="*/ 0 h 50"/>
                  <a:gd name="T8" fmla="*/ 0 w 22"/>
                  <a:gd name="T9" fmla="*/ 6 h 50"/>
                  <a:gd name="T10" fmla="*/ 0 60000 65536"/>
                  <a:gd name="T11" fmla="*/ 0 60000 65536"/>
                  <a:gd name="T12" fmla="*/ 0 60000 65536"/>
                  <a:gd name="T13" fmla="*/ 0 60000 65536"/>
                  <a:gd name="T14" fmla="*/ 0 60000 65536"/>
                  <a:gd name="T15" fmla="*/ 0 w 22"/>
                  <a:gd name="T16" fmla="*/ 0 h 50"/>
                  <a:gd name="T17" fmla="*/ 22 w 22"/>
                  <a:gd name="T18" fmla="*/ 50 h 50"/>
                </a:gdLst>
                <a:ahLst/>
                <a:cxnLst>
                  <a:cxn ang="T10">
                    <a:pos x="T0" y="T1"/>
                  </a:cxn>
                  <a:cxn ang="T11">
                    <a:pos x="T2" y="T3"/>
                  </a:cxn>
                  <a:cxn ang="T12">
                    <a:pos x="T4" y="T5"/>
                  </a:cxn>
                  <a:cxn ang="T13">
                    <a:pos x="T6" y="T7"/>
                  </a:cxn>
                  <a:cxn ang="T14">
                    <a:pos x="T8" y="T9"/>
                  </a:cxn>
                </a:cxnLst>
                <a:rect l="T15" t="T16" r="T17" b="T18"/>
                <a:pathLst>
                  <a:path w="22" h="50">
                    <a:moveTo>
                      <a:pt x="0" y="6"/>
                    </a:moveTo>
                    <a:lnTo>
                      <a:pt x="0" y="50"/>
                    </a:lnTo>
                    <a:lnTo>
                      <a:pt x="22" y="44"/>
                    </a:lnTo>
                    <a:lnTo>
                      <a:pt x="22" y="0"/>
                    </a:lnTo>
                    <a:lnTo>
                      <a:pt x="0" y="6"/>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76" name="Freeform 459"/>
              <p:cNvSpPr>
                <a:spLocks/>
              </p:cNvSpPr>
              <p:nvPr/>
            </p:nvSpPr>
            <p:spPr bwMode="auto">
              <a:xfrm>
                <a:off x="2098675" y="4483101"/>
                <a:ext cx="34925" cy="76200"/>
              </a:xfrm>
              <a:custGeom>
                <a:avLst/>
                <a:gdLst>
                  <a:gd name="T0" fmla="*/ 0 w 22"/>
                  <a:gd name="T1" fmla="*/ 3 h 48"/>
                  <a:gd name="T2" fmla="*/ 0 w 22"/>
                  <a:gd name="T3" fmla="*/ 48 h 48"/>
                  <a:gd name="T4" fmla="*/ 22 w 22"/>
                  <a:gd name="T5" fmla="*/ 44 h 48"/>
                  <a:gd name="T6" fmla="*/ 22 w 22"/>
                  <a:gd name="T7" fmla="*/ 0 h 48"/>
                  <a:gd name="T8" fmla="*/ 0 w 22"/>
                  <a:gd name="T9" fmla="*/ 3 h 48"/>
                  <a:gd name="T10" fmla="*/ 0 60000 65536"/>
                  <a:gd name="T11" fmla="*/ 0 60000 65536"/>
                  <a:gd name="T12" fmla="*/ 0 60000 65536"/>
                  <a:gd name="T13" fmla="*/ 0 60000 65536"/>
                  <a:gd name="T14" fmla="*/ 0 60000 65536"/>
                  <a:gd name="T15" fmla="*/ 0 w 22"/>
                  <a:gd name="T16" fmla="*/ 0 h 48"/>
                  <a:gd name="T17" fmla="*/ 22 w 22"/>
                  <a:gd name="T18" fmla="*/ 48 h 48"/>
                </a:gdLst>
                <a:ahLst/>
                <a:cxnLst>
                  <a:cxn ang="T10">
                    <a:pos x="T0" y="T1"/>
                  </a:cxn>
                  <a:cxn ang="T11">
                    <a:pos x="T2" y="T3"/>
                  </a:cxn>
                  <a:cxn ang="T12">
                    <a:pos x="T4" y="T5"/>
                  </a:cxn>
                  <a:cxn ang="T13">
                    <a:pos x="T6" y="T7"/>
                  </a:cxn>
                  <a:cxn ang="T14">
                    <a:pos x="T8" y="T9"/>
                  </a:cxn>
                </a:cxnLst>
                <a:rect l="T15" t="T16" r="T17" b="T18"/>
                <a:pathLst>
                  <a:path w="22" h="48">
                    <a:moveTo>
                      <a:pt x="0" y="3"/>
                    </a:moveTo>
                    <a:lnTo>
                      <a:pt x="0" y="48"/>
                    </a:lnTo>
                    <a:lnTo>
                      <a:pt x="22" y="44"/>
                    </a:lnTo>
                    <a:lnTo>
                      <a:pt x="22" y="0"/>
                    </a:lnTo>
                    <a:lnTo>
                      <a:pt x="0" y="3"/>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77" name="Freeform 460"/>
              <p:cNvSpPr>
                <a:spLocks/>
              </p:cNvSpPr>
              <p:nvPr/>
            </p:nvSpPr>
            <p:spPr bwMode="auto">
              <a:xfrm>
                <a:off x="2062163" y="4487863"/>
                <a:ext cx="36513" cy="80963"/>
              </a:xfrm>
              <a:custGeom>
                <a:avLst/>
                <a:gdLst>
                  <a:gd name="T0" fmla="*/ 0 w 23"/>
                  <a:gd name="T1" fmla="*/ 7 h 51"/>
                  <a:gd name="T2" fmla="*/ 0 w 23"/>
                  <a:gd name="T3" fmla="*/ 51 h 51"/>
                  <a:gd name="T4" fmla="*/ 23 w 23"/>
                  <a:gd name="T5" fmla="*/ 45 h 51"/>
                  <a:gd name="T6" fmla="*/ 23 w 23"/>
                  <a:gd name="T7" fmla="*/ 0 h 51"/>
                  <a:gd name="T8" fmla="*/ 0 w 23"/>
                  <a:gd name="T9" fmla="*/ 7 h 51"/>
                  <a:gd name="T10" fmla="*/ 0 60000 65536"/>
                  <a:gd name="T11" fmla="*/ 0 60000 65536"/>
                  <a:gd name="T12" fmla="*/ 0 60000 65536"/>
                  <a:gd name="T13" fmla="*/ 0 60000 65536"/>
                  <a:gd name="T14" fmla="*/ 0 60000 65536"/>
                  <a:gd name="T15" fmla="*/ 0 w 23"/>
                  <a:gd name="T16" fmla="*/ 0 h 51"/>
                  <a:gd name="T17" fmla="*/ 23 w 23"/>
                  <a:gd name="T18" fmla="*/ 51 h 51"/>
                </a:gdLst>
                <a:ahLst/>
                <a:cxnLst>
                  <a:cxn ang="T10">
                    <a:pos x="T0" y="T1"/>
                  </a:cxn>
                  <a:cxn ang="T11">
                    <a:pos x="T2" y="T3"/>
                  </a:cxn>
                  <a:cxn ang="T12">
                    <a:pos x="T4" y="T5"/>
                  </a:cxn>
                  <a:cxn ang="T13">
                    <a:pos x="T6" y="T7"/>
                  </a:cxn>
                  <a:cxn ang="T14">
                    <a:pos x="T8" y="T9"/>
                  </a:cxn>
                </a:cxnLst>
                <a:rect l="T15" t="T16" r="T17" b="T18"/>
                <a:pathLst>
                  <a:path w="23" h="51">
                    <a:moveTo>
                      <a:pt x="0" y="7"/>
                    </a:moveTo>
                    <a:lnTo>
                      <a:pt x="0" y="51"/>
                    </a:lnTo>
                    <a:lnTo>
                      <a:pt x="23" y="45"/>
                    </a:lnTo>
                    <a:lnTo>
                      <a:pt x="23" y="0"/>
                    </a:lnTo>
                    <a:lnTo>
                      <a:pt x="0" y="7"/>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78" name="Freeform 461"/>
              <p:cNvSpPr>
                <a:spLocks/>
              </p:cNvSpPr>
              <p:nvPr/>
            </p:nvSpPr>
            <p:spPr bwMode="auto">
              <a:xfrm>
                <a:off x="2027238" y="4498976"/>
                <a:ext cx="34925" cy="74613"/>
              </a:xfrm>
              <a:custGeom>
                <a:avLst/>
                <a:gdLst>
                  <a:gd name="T0" fmla="*/ 0 w 22"/>
                  <a:gd name="T1" fmla="*/ 3 h 47"/>
                  <a:gd name="T2" fmla="*/ 0 w 22"/>
                  <a:gd name="T3" fmla="*/ 47 h 47"/>
                  <a:gd name="T4" fmla="*/ 22 w 22"/>
                  <a:gd name="T5" fmla="*/ 44 h 47"/>
                  <a:gd name="T6" fmla="*/ 22 w 22"/>
                  <a:gd name="T7" fmla="*/ 0 h 47"/>
                  <a:gd name="T8" fmla="*/ 0 w 22"/>
                  <a:gd name="T9" fmla="*/ 3 h 47"/>
                  <a:gd name="T10" fmla="*/ 0 60000 65536"/>
                  <a:gd name="T11" fmla="*/ 0 60000 65536"/>
                  <a:gd name="T12" fmla="*/ 0 60000 65536"/>
                  <a:gd name="T13" fmla="*/ 0 60000 65536"/>
                  <a:gd name="T14" fmla="*/ 0 60000 65536"/>
                  <a:gd name="T15" fmla="*/ 0 w 22"/>
                  <a:gd name="T16" fmla="*/ 0 h 47"/>
                  <a:gd name="T17" fmla="*/ 22 w 22"/>
                  <a:gd name="T18" fmla="*/ 47 h 47"/>
                </a:gdLst>
                <a:ahLst/>
                <a:cxnLst>
                  <a:cxn ang="T10">
                    <a:pos x="T0" y="T1"/>
                  </a:cxn>
                  <a:cxn ang="T11">
                    <a:pos x="T2" y="T3"/>
                  </a:cxn>
                  <a:cxn ang="T12">
                    <a:pos x="T4" y="T5"/>
                  </a:cxn>
                  <a:cxn ang="T13">
                    <a:pos x="T6" y="T7"/>
                  </a:cxn>
                  <a:cxn ang="T14">
                    <a:pos x="T8" y="T9"/>
                  </a:cxn>
                </a:cxnLst>
                <a:rect l="T15" t="T16" r="T17" b="T18"/>
                <a:pathLst>
                  <a:path w="22" h="47">
                    <a:moveTo>
                      <a:pt x="0" y="3"/>
                    </a:moveTo>
                    <a:lnTo>
                      <a:pt x="0" y="47"/>
                    </a:lnTo>
                    <a:lnTo>
                      <a:pt x="22" y="44"/>
                    </a:lnTo>
                    <a:lnTo>
                      <a:pt x="22" y="0"/>
                    </a:lnTo>
                    <a:lnTo>
                      <a:pt x="0" y="3"/>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79" name="Freeform 462"/>
              <p:cNvSpPr>
                <a:spLocks/>
              </p:cNvSpPr>
              <p:nvPr/>
            </p:nvSpPr>
            <p:spPr bwMode="auto">
              <a:xfrm>
                <a:off x="1992313" y="4503738"/>
                <a:ext cx="34925" cy="79375"/>
              </a:xfrm>
              <a:custGeom>
                <a:avLst/>
                <a:gdLst>
                  <a:gd name="T0" fmla="*/ 0 w 22"/>
                  <a:gd name="T1" fmla="*/ 6 h 50"/>
                  <a:gd name="T2" fmla="*/ 0 w 22"/>
                  <a:gd name="T3" fmla="*/ 50 h 50"/>
                  <a:gd name="T4" fmla="*/ 22 w 22"/>
                  <a:gd name="T5" fmla="*/ 44 h 50"/>
                  <a:gd name="T6" fmla="*/ 22 w 22"/>
                  <a:gd name="T7" fmla="*/ 0 h 50"/>
                  <a:gd name="T8" fmla="*/ 0 w 22"/>
                  <a:gd name="T9" fmla="*/ 6 h 50"/>
                  <a:gd name="T10" fmla="*/ 0 60000 65536"/>
                  <a:gd name="T11" fmla="*/ 0 60000 65536"/>
                  <a:gd name="T12" fmla="*/ 0 60000 65536"/>
                  <a:gd name="T13" fmla="*/ 0 60000 65536"/>
                  <a:gd name="T14" fmla="*/ 0 60000 65536"/>
                  <a:gd name="T15" fmla="*/ 0 w 22"/>
                  <a:gd name="T16" fmla="*/ 0 h 50"/>
                  <a:gd name="T17" fmla="*/ 22 w 22"/>
                  <a:gd name="T18" fmla="*/ 50 h 50"/>
                </a:gdLst>
                <a:ahLst/>
                <a:cxnLst>
                  <a:cxn ang="T10">
                    <a:pos x="T0" y="T1"/>
                  </a:cxn>
                  <a:cxn ang="T11">
                    <a:pos x="T2" y="T3"/>
                  </a:cxn>
                  <a:cxn ang="T12">
                    <a:pos x="T4" y="T5"/>
                  </a:cxn>
                  <a:cxn ang="T13">
                    <a:pos x="T6" y="T7"/>
                  </a:cxn>
                  <a:cxn ang="T14">
                    <a:pos x="T8" y="T9"/>
                  </a:cxn>
                </a:cxnLst>
                <a:rect l="T15" t="T16" r="T17" b="T18"/>
                <a:pathLst>
                  <a:path w="22" h="50">
                    <a:moveTo>
                      <a:pt x="0" y="6"/>
                    </a:moveTo>
                    <a:lnTo>
                      <a:pt x="0" y="50"/>
                    </a:lnTo>
                    <a:lnTo>
                      <a:pt x="22" y="44"/>
                    </a:lnTo>
                    <a:lnTo>
                      <a:pt x="22" y="0"/>
                    </a:lnTo>
                    <a:lnTo>
                      <a:pt x="0" y="6"/>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80" name="Freeform 463"/>
              <p:cNvSpPr>
                <a:spLocks/>
              </p:cNvSpPr>
              <p:nvPr/>
            </p:nvSpPr>
            <p:spPr bwMode="auto">
              <a:xfrm>
                <a:off x="1957388" y="4513263"/>
                <a:ext cx="34925" cy="76200"/>
              </a:xfrm>
              <a:custGeom>
                <a:avLst/>
                <a:gdLst>
                  <a:gd name="T0" fmla="*/ 0 w 22"/>
                  <a:gd name="T1" fmla="*/ 3 h 48"/>
                  <a:gd name="T2" fmla="*/ 0 w 22"/>
                  <a:gd name="T3" fmla="*/ 48 h 48"/>
                  <a:gd name="T4" fmla="*/ 22 w 22"/>
                  <a:gd name="T5" fmla="*/ 44 h 48"/>
                  <a:gd name="T6" fmla="*/ 22 w 22"/>
                  <a:gd name="T7" fmla="*/ 0 h 48"/>
                  <a:gd name="T8" fmla="*/ 0 w 22"/>
                  <a:gd name="T9" fmla="*/ 3 h 48"/>
                  <a:gd name="T10" fmla="*/ 0 60000 65536"/>
                  <a:gd name="T11" fmla="*/ 0 60000 65536"/>
                  <a:gd name="T12" fmla="*/ 0 60000 65536"/>
                  <a:gd name="T13" fmla="*/ 0 60000 65536"/>
                  <a:gd name="T14" fmla="*/ 0 60000 65536"/>
                  <a:gd name="T15" fmla="*/ 0 w 22"/>
                  <a:gd name="T16" fmla="*/ 0 h 48"/>
                  <a:gd name="T17" fmla="*/ 22 w 22"/>
                  <a:gd name="T18" fmla="*/ 48 h 48"/>
                </a:gdLst>
                <a:ahLst/>
                <a:cxnLst>
                  <a:cxn ang="T10">
                    <a:pos x="T0" y="T1"/>
                  </a:cxn>
                  <a:cxn ang="T11">
                    <a:pos x="T2" y="T3"/>
                  </a:cxn>
                  <a:cxn ang="T12">
                    <a:pos x="T4" y="T5"/>
                  </a:cxn>
                  <a:cxn ang="T13">
                    <a:pos x="T6" y="T7"/>
                  </a:cxn>
                  <a:cxn ang="T14">
                    <a:pos x="T8" y="T9"/>
                  </a:cxn>
                </a:cxnLst>
                <a:rect l="T15" t="T16" r="T17" b="T18"/>
                <a:pathLst>
                  <a:path w="22" h="48">
                    <a:moveTo>
                      <a:pt x="0" y="3"/>
                    </a:moveTo>
                    <a:lnTo>
                      <a:pt x="0" y="48"/>
                    </a:lnTo>
                    <a:lnTo>
                      <a:pt x="22" y="44"/>
                    </a:lnTo>
                    <a:lnTo>
                      <a:pt x="22" y="0"/>
                    </a:lnTo>
                    <a:lnTo>
                      <a:pt x="0" y="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81" name="Freeform 464"/>
              <p:cNvSpPr>
                <a:spLocks/>
              </p:cNvSpPr>
              <p:nvPr/>
            </p:nvSpPr>
            <p:spPr bwMode="auto">
              <a:xfrm>
                <a:off x="1922463" y="4518026"/>
                <a:ext cx="34925" cy="80963"/>
              </a:xfrm>
              <a:custGeom>
                <a:avLst/>
                <a:gdLst>
                  <a:gd name="T0" fmla="*/ 0 w 22"/>
                  <a:gd name="T1" fmla="*/ 4 h 51"/>
                  <a:gd name="T2" fmla="*/ 0 w 22"/>
                  <a:gd name="T3" fmla="*/ 51 h 51"/>
                  <a:gd name="T4" fmla="*/ 22 w 22"/>
                  <a:gd name="T5" fmla="*/ 45 h 51"/>
                  <a:gd name="T6" fmla="*/ 22 w 22"/>
                  <a:gd name="T7" fmla="*/ 0 h 51"/>
                  <a:gd name="T8" fmla="*/ 0 w 22"/>
                  <a:gd name="T9" fmla="*/ 4 h 51"/>
                  <a:gd name="T10" fmla="*/ 0 60000 65536"/>
                  <a:gd name="T11" fmla="*/ 0 60000 65536"/>
                  <a:gd name="T12" fmla="*/ 0 60000 65536"/>
                  <a:gd name="T13" fmla="*/ 0 60000 65536"/>
                  <a:gd name="T14" fmla="*/ 0 60000 65536"/>
                  <a:gd name="T15" fmla="*/ 0 w 22"/>
                  <a:gd name="T16" fmla="*/ 0 h 51"/>
                  <a:gd name="T17" fmla="*/ 22 w 22"/>
                  <a:gd name="T18" fmla="*/ 51 h 51"/>
                </a:gdLst>
                <a:ahLst/>
                <a:cxnLst>
                  <a:cxn ang="T10">
                    <a:pos x="T0" y="T1"/>
                  </a:cxn>
                  <a:cxn ang="T11">
                    <a:pos x="T2" y="T3"/>
                  </a:cxn>
                  <a:cxn ang="T12">
                    <a:pos x="T4" y="T5"/>
                  </a:cxn>
                  <a:cxn ang="T13">
                    <a:pos x="T6" y="T7"/>
                  </a:cxn>
                  <a:cxn ang="T14">
                    <a:pos x="T8" y="T9"/>
                  </a:cxn>
                </a:cxnLst>
                <a:rect l="T15" t="T16" r="T17" b="T18"/>
                <a:pathLst>
                  <a:path w="22" h="51">
                    <a:moveTo>
                      <a:pt x="0" y="4"/>
                    </a:moveTo>
                    <a:lnTo>
                      <a:pt x="0" y="51"/>
                    </a:lnTo>
                    <a:lnTo>
                      <a:pt x="22" y="45"/>
                    </a:lnTo>
                    <a:lnTo>
                      <a:pt x="22" y="0"/>
                    </a:lnTo>
                    <a:lnTo>
                      <a:pt x="0" y="4"/>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82" name="Freeform 465"/>
              <p:cNvSpPr>
                <a:spLocks/>
              </p:cNvSpPr>
              <p:nvPr/>
            </p:nvSpPr>
            <p:spPr bwMode="auto">
              <a:xfrm>
                <a:off x="1887538" y="4524376"/>
                <a:ext cx="34925" cy="79375"/>
              </a:xfrm>
              <a:custGeom>
                <a:avLst/>
                <a:gdLst>
                  <a:gd name="T0" fmla="*/ 0 w 22"/>
                  <a:gd name="T1" fmla="*/ 6 h 50"/>
                  <a:gd name="T2" fmla="*/ 0 w 22"/>
                  <a:gd name="T3" fmla="*/ 50 h 50"/>
                  <a:gd name="T4" fmla="*/ 22 w 22"/>
                  <a:gd name="T5" fmla="*/ 47 h 50"/>
                  <a:gd name="T6" fmla="*/ 22 w 22"/>
                  <a:gd name="T7" fmla="*/ 0 h 50"/>
                  <a:gd name="T8" fmla="*/ 0 w 22"/>
                  <a:gd name="T9" fmla="*/ 6 h 50"/>
                  <a:gd name="T10" fmla="*/ 0 60000 65536"/>
                  <a:gd name="T11" fmla="*/ 0 60000 65536"/>
                  <a:gd name="T12" fmla="*/ 0 60000 65536"/>
                  <a:gd name="T13" fmla="*/ 0 60000 65536"/>
                  <a:gd name="T14" fmla="*/ 0 60000 65536"/>
                  <a:gd name="T15" fmla="*/ 0 w 22"/>
                  <a:gd name="T16" fmla="*/ 0 h 50"/>
                  <a:gd name="T17" fmla="*/ 22 w 22"/>
                  <a:gd name="T18" fmla="*/ 50 h 50"/>
                </a:gdLst>
                <a:ahLst/>
                <a:cxnLst>
                  <a:cxn ang="T10">
                    <a:pos x="T0" y="T1"/>
                  </a:cxn>
                  <a:cxn ang="T11">
                    <a:pos x="T2" y="T3"/>
                  </a:cxn>
                  <a:cxn ang="T12">
                    <a:pos x="T4" y="T5"/>
                  </a:cxn>
                  <a:cxn ang="T13">
                    <a:pos x="T6" y="T7"/>
                  </a:cxn>
                  <a:cxn ang="T14">
                    <a:pos x="T8" y="T9"/>
                  </a:cxn>
                </a:cxnLst>
                <a:rect l="T15" t="T16" r="T17" b="T18"/>
                <a:pathLst>
                  <a:path w="22" h="50">
                    <a:moveTo>
                      <a:pt x="0" y="6"/>
                    </a:moveTo>
                    <a:lnTo>
                      <a:pt x="0" y="50"/>
                    </a:lnTo>
                    <a:lnTo>
                      <a:pt x="22" y="47"/>
                    </a:lnTo>
                    <a:lnTo>
                      <a:pt x="22" y="0"/>
                    </a:lnTo>
                    <a:lnTo>
                      <a:pt x="0" y="6"/>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83" name="Freeform 466"/>
              <p:cNvSpPr>
                <a:spLocks/>
              </p:cNvSpPr>
              <p:nvPr/>
            </p:nvSpPr>
            <p:spPr bwMode="auto">
              <a:xfrm>
                <a:off x="1852613" y="4533901"/>
                <a:ext cx="34925" cy="74613"/>
              </a:xfrm>
              <a:custGeom>
                <a:avLst/>
                <a:gdLst>
                  <a:gd name="T0" fmla="*/ 0 w 22"/>
                  <a:gd name="T1" fmla="*/ 3 h 47"/>
                  <a:gd name="T2" fmla="*/ 0 w 22"/>
                  <a:gd name="T3" fmla="*/ 47 h 47"/>
                  <a:gd name="T4" fmla="*/ 0 w 22"/>
                  <a:gd name="T5" fmla="*/ 47 h 47"/>
                  <a:gd name="T6" fmla="*/ 12 w 22"/>
                  <a:gd name="T7" fmla="*/ 47 h 47"/>
                  <a:gd name="T8" fmla="*/ 22 w 22"/>
                  <a:gd name="T9" fmla="*/ 44 h 47"/>
                  <a:gd name="T10" fmla="*/ 22 w 22"/>
                  <a:gd name="T11" fmla="*/ 0 h 47"/>
                  <a:gd name="T12" fmla="*/ 0 w 22"/>
                  <a:gd name="T13" fmla="*/ 3 h 47"/>
                  <a:gd name="T14" fmla="*/ 0 60000 65536"/>
                  <a:gd name="T15" fmla="*/ 0 60000 65536"/>
                  <a:gd name="T16" fmla="*/ 0 60000 65536"/>
                  <a:gd name="T17" fmla="*/ 0 60000 65536"/>
                  <a:gd name="T18" fmla="*/ 0 60000 65536"/>
                  <a:gd name="T19" fmla="*/ 0 60000 65536"/>
                  <a:gd name="T20" fmla="*/ 0 60000 65536"/>
                  <a:gd name="T21" fmla="*/ 0 w 22"/>
                  <a:gd name="T22" fmla="*/ 0 h 47"/>
                  <a:gd name="T23" fmla="*/ 22 w 22"/>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47">
                    <a:moveTo>
                      <a:pt x="0" y="3"/>
                    </a:moveTo>
                    <a:lnTo>
                      <a:pt x="0" y="47"/>
                    </a:lnTo>
                    <a:lnTo>
                      <a:pt x="12" y="47"/>
                    </a:lnTo>
                    <a:lnTo>
                      <a:pt x="22" y="44"/>
                    </a:lnTo>
                    <a:lnTo>
                      <a:pt x="22" y="0"/>
                    </a:lnTo>
                    <a:lnTo>
                      <a:pt x="0" y="3"/>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84" name="Freeform 467"/>
              <p:cNvSpPr>
                <a:spLocks/>
              </p:cNvSpPr>
              <p:nvPr/>
            </p:nvSpPr>
            <p:spPr bwMode="auto">
              <a:xfrm>
                <a:off x="1816100" y="4538663"/>
                <a:ext cx="36513" cy="69850"/>
              </a:xfrm>
              <a:custGeom>
                <a:avLst/>
                <a:gdLst>
                  <a:gd name="T0" fmla="*/ 0 w 23"/>
                  <a:gd name="T1" fmla="*/ 6 h 44"/>
                  <a:gd name="T2" fmla="*/ 0 w 23"/>
                  <a:gd name="T3" fmla="*/ 38 h 44"/>
                  <a:gd name="T4" fmla="*/ 13 w 23"/>
                  <a:gd name="T5" fmla="*/ 41 h 44"/>
                  <a:gd name="T6" fmla="*/ 13 w 23"/>
                  <a:gd name="T7" fmla="*/ 41 h 44"/>
                  <a:gd name="T8" fmla="*/ 23 w 23"/>
                  <a:gd name="T9" fmla="*/ 44 h 44"/>
                  <a:gd name="T10" fmla="*/ 23 w 23"/>
                  <a:gd name="T11" fmla="*/ 0 h 44"/>
                  <a:gd name="T12" fmla="*/ 0 w 23"/>
                  <a:gd name="T13" fmla="*/ 6 h 44"/>
                  <a:gd name="T14" fmla="*/ 0 60000 65536"/>
                  <a:gd name="T15" fmla="*/ 0 60000 65536"/>
                  <a:gd name="T16" fmla="*/ 0 60000 65536"/>
                  <a:gd name="T17" fmla="*/ 0 60000 65536"/>
                  <a:gd name="T18" fmla="*/ 0 60000 65536"/>
                  <a:gd name="T19" fmla="*/ 0 60000 65536"/>
                  <a:gd name="T20" fmla="*/ 0 60000 65536"/>
                  <a:gd name="T21" fmla="*/ 0 w 23"/>
                  <a:gd name="T22" fmla="*/ 0 h 44"/>
                  <a:gd name="T23" fmla="*/ 23 w 23"/>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4">
                    <a:moveTo>
                      <a:pt x="0" y="6"/>
                    </a:moveTo>
                    <a:lnTo>
                      <a:pt x="0" y="38"/>
                    </a:lnTo>
                    <a:lnTo>
                      <a:pt x="13" y="41"/>
                    </a:lnTo>
                    <a:lnTo>
                      <a:pt x="23" y="44"/>
                    </a:lnTo>
                    <a:lnTo>
                      <a:pt x="23" y="0"/>
                    </a:lnTo>
                    <a:lnTo>
                      <a:pt x="0" y="6"/>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85" name="Freeform 468"/>
              <p:cNvSpPr>
                <a:spLocks/>
              </p:cNvSpPr>
              <p:nvPr/>
            </p:nvSpPr>
            <p:spPr bwMode="auto">
              <a:xfrm>
                <a:off x="1781175" y="4548188"/>
                <a:ext cx="34925" cy="50800"/>
              </a:xfrm>
              <a:custGeom>
                <a:avLst/>
                <a:gdLst>
                  <a:gd name="T0" fmla="*/ 22 w 22"/>
                  <a:gd name="T1" fmla="*/ 0 h 32"/>
                  <a:gd name="T2" fmla="*/ 0 w 22"/>
                  <a:gd name="T3" fmla="*/ 3 h 32"/>
                  <a:gd name="T4" fmla="*/ 0 w 22"/>
                  <a:gd name="T5" fmla="*/ 26 h 32"/>
                  <a:gd name="T6" fmla="*/ 22 w 22"/>
                  <a:gd name="T7" fmla="*/ 32 h 32"/>
                  <a:gd name="T8" fmla="*/ 22 w 22"/>
                  <a:gd name="T9" fmla="*/ 0 h 32"/>
                  <a:gd name="T10" fmla="*/ 0 60000 65536"/>
                  <a:gd name="T11" fmla="*/ 0 60000 65536"/>
                  <a:gd name="T12" fmla="*/ 0 60000 65536"/>
                  <a:gd name="T13" fmla="*/ 0 60000 65536"/>
                  <a:gd name="T14" fmla="*/ 0 60000 65536"/>
                  <a:gd name="T15" fmla="*/ 0 w 22"/>
                  <a:gd name="T16" fmla="*/ 0 h 32"/>
                  <a:gd name="T17" fmla="*/ 22 w 22"/>
                  <a:gd name="T18" fmla="*/ 32 h 32"/>
                </a:gdLst>
                <a:ahLst/>
                <a:cxnLst>
                  <a:cxn ang="T10">
                    <a:pos x="T0" y="T1"/>
                  </a:cxn>
                  <a:cxn ang="T11">
                    <a:pos x="T2" y="T3"/>
                  </a:cxn>
                  <a:cxn ang="T12">
                    <a:pos x="T4" y="T5"/>
                  </a:cxn>
                  <a:cxn ang="T13">
                    <a:pos x="T6" y="T7"/>
                  </a:cxn>
                  <a:cxn ang="T14">
                    <a:pos x="T8" y="T9"/>
                  </a:cxn>
                </a:cxnLst>
                <a:rect l="T15" t="T16" r="T17" b="T18"/>
                <a:pathLst>
                  <a:path w="22" h="32">
                    <a:moveTo>
                      <a:pt x="22" y="0"/>
                    </a:moveTo>
                    <a:lnTo>
                      <a:pt x="0" y="3"/>
                    </a:lnTo>
                    <a:lnTo>
                      <a:pt x="0" y="26"/>
                    </a:lnTo>
                    <a:lnTo>
                      <a:pt x="22" y="32"/>
                    </a:lnTo>
                    <a:lnTo>
                      <a:pt x="22"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86" name="Freeform 469"/>
              <p:cNvSpPr>
                <a:spLocks/>
              </p:cNvSpPr>
              <p:nvPr/>
            </p:nvSpPr>
            <p:spPr bwMode="auto">
              <a:xfrm>
                <a:off x="1746250" y="4552951"/>
                <a:ext cx="34925" cy="36513"/>
              </a:xfrm>
              <a:custGeom>
                <a:avLst/>
                <a:gdLst>
                  <a:gd name="T0" fmla="*/ 22 w 22"/>
                  <a:gd name="T1" fmla="*/ 0 h 23"/>
                  <a:gd name="T2" fmla="*/ 0 w 22"/>
                  <a:gd name="T3" fmla="*/ 7 h 23"/>
                  <a:gd name="T4" fmla="*/ 0 w 22"/>
                  <a:gd name="T5" fmla="*/ 13 h 23"/>
                  <a:gd name="T6" fmla="*/ 22 w 22"/>
                  <a:gd name="T7" fmla="*/ 23 h 23"/>
                  <a:gd name="T8" fmla="*/ 22 w 22"/>
                  <a:gd name="T9" fmla="*/ 0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22" y="0"/>
                    </a:moveTo>
                    <a:lnTo>
                      <a:pt x="0" y="7"/>
                    </a:lnTo>
                    <a:lnTo>
                      <a:pt x="0" y="13"/>
                    </a:lnTo>
                    <a:lnTo>
                      <a:pt x="22" y="23"/>
                    </a:lnTo>
                    <a:lnTo>
                      <a:pt x="22"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87" name="Freeform 470"/>
              <p:cNvSpPr>
                <a:spLocks/>
              </p:cNvSpPr>
              <p:nvPr/>
            </p:nvSpPr>
            <p:spPr bwMode="auto">
              <a:xfrm>
                <a:off x="1736725" y="4564063"/>
                <a:ext cx="9525" cy="9525"/>
              </a:xfrm>
              <a:custGeom>
                <a:avLst/>
                <a:gdLst>
                  <a:gd name="T0" fmla="*/ 6 w 6"/>
                  <a:gd name="T1" fmla="*/ 0 h 6"/>
                  <a:gd name="T2" fmla="*/ 0 w 6"/>
                  <a:gd name="T3" fmla="*/ 0 h 6"/>
                  <a:gd name="T4" fmla="*/ 0 w 6"/>
                  <a:gd name="T5" fmla="*/ 0 h 6"/>
                  <a:gd name="T6" fmla="*/ 0 w 6"/>
                  <a:gd name="T7" fmla="*/ 0 h 6"/>
                  <a:gd name="T8" fmla="*/ 0 w 6"/>
                  <a:gd name="T9" fmla="*/ 3 h 6"/>
                  <a:gd name="T10" fmla="*/ 6 w 6"/>
                  <a:gd name="T11" fmla="*/ 6 h 6"/>
                  <a:gd name="T12" fmla="*/ 6 w 6"/>
                  <a:gd name="T13" fmla="*/ 6 h 6"/>
                  <a:gd name="T14" fmla="*/ 6 w 6"/>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0"/>
                    </a:moveTo>
                    <a:lnTo>
                      <a:pt x="0" y="0"/>
                    </a:lnTo>
                    <a:lnTo>
                      <a:pt x="0" y="3"/>
                    </a:lnTo>
                    <a:lnTo>
                      <a:pt x="6" y="6"/>
                    </a:lnTo>
                    <a:lnTo>
                      <a:pt x="6"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88" name="Freeform 471"/>
              <p:cNvSpPr>
                <a:spLocks/>
              </p:cNvSpPr>
              <p:nvPr/>
            </p:nvSpPr>
            <p:spPr bwMode="auto">
              <a:xfrm>
                <a:off x="627063" y="4513263"/>
                <a:ext cx="165100" cy="115888"/>
              </a:xfrm>
              <a:custGeom>
                <a:avLst/>
                <a:gdLst>
                  <a:gd name="T0" fmla="*/ 0 w 104"/>
                  <a:gd name="T1" fmla="*/ 10 h 73"/>
                  <a:gd name="T2" fmla="*/ 0 w 104"/>
                  <a:gd name="T3" fmla="*/ 10 h 73"/>
                  <a:gd name="T4" fmla="*/ 3 w 104"/>
                  <a:gd name="T5" fmla="*/ 7 h 73"/>
                  <a:gd name="T6" fmla="*/ 6 w 104"/>
                  <a:gd name="T7" fmla="*/ 3 h 73"/>
                  <a:gd name="T8" fmla="*/ 9 w 104"/>
                  <a:gd name="T9" fmla="*/ 0 h 73"/>
                  <a:gd name="T10" fmla="*/ 15 w 104"/>
                  <a:gd name="T11" fmla="*/ 3 h 73"/>
                  <a:gd name="T12" fmla="*/ 94 w 104"/>
                  <a:gd name="T13" fmla="*/ 35 h 73"/>
                  <a:gd name="T14" fmla="*/ 94 w 104"/>
                  <a:gd name="T15" fmla="*/ 35 h 73"/>
                  <a:gd name="T16" fmla="*/ 101 w 104"/>
                  <a:gd name="T17" fmla="*/ 35 h 73"/>
                  <a:gd name="T18" fmla="*/ 104 w 104"/>
                  <a:gd name="T19" fmla="*/ 38 h 73"/>
                  <a:gd name="T20" fmla="*/ 104 w 104"/>
                  <a:gd name="T21" fmla="*/ 44 h 73"/>
                  <a:gd name="T22" fmla="*/ 104 w 104"/>
                  <a:gd name="T23" fmla="*/ 48 h 73"/>
                  <a:gd name="T24" fmla="*/ 104 w 104"/>
                  <a:gd name="T25" fmla="*/ 63 h 73"/>
                  <a:gd name="T26" fmla="*/ 104 w 104"/>
                  <a:gd name="T27" fmla="*/ 63 h 73"/>
                  <a:gd name="T28" fmla="*/ 101 w 104"/>
                  <a:gd name="T29" fmla="*/ 67 h 73"/>
                  <a:gd name="T30" fmla="*/ 98 w 104"/>
                  <a:gd name="T31" fmla="*/ 70 h 73"/>
                  <a:gd name="T32" fmla="*/ 94 w 104"/>
                  <a:gd name="T33" fmla="*/ 73 h 73"/>
                  <a:gd name="T34" fmla="*/ 88 w 104"/>
                  <a:gd name="T35" fmla="*/ 73 h 73"/>
                  <a:gd name="T36" fmla="*/ 6 w 104"/>
                  <a:gd name="T37" fmla="*/ 41 h 73"/>
                  <a:gd name="T38" fmla="*/ 6 w 104"/>
                  <a:gd name="T39" fmla="*/ 41 h 73"/>
                  <a:gd name="T40" fmla="*/ 0 w 104"/>
                  <a:gd name="T41" fmla="*/ 35 h 73"/>
                  <a:gd name="T42" fmla="*/ 0 w 104"/>
                  <a:gd name="T43" fmla="*/ 22 h 73"/>
                  <a:gd name="T44" fmla="*/ 0 w 104"/>
                  <a:gd name="T45" fmla="*/ 10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4"/>
                  <a:gd name="T70" fmla="*/ 0 h 73"/>
                  <a:gd name="T71" fmla="*/ 104 w 104"/>
                  <a:gd name="T72" fmla="*/ 73 h 7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4" h="73">
                    <a:moveTo>
                      <a:pt x="0" y="10"/>
                    </a:moveTo>
                    <a:lnTo>
                      <a:pt x="0" y="10"/>
                    </a:lnTo>
                    <a:lnTo>
                      <a:pt x="3" y="7"/>
                    </a:lnTo>
                    <a:lnTo>
                      <a:pt x="6" y="3"/>
                    </a:lnTo>
                    <a:lnTo>
                      <a:pt x="9" y="0"/>
                    </a:lnTo>
                    <a:lnTo>
                      <a:pt x="15" y="3"/>
                    </a:lnTo>
                    <a:lnTo>
                      <a:pt x="94" y="35"/>
                    </a:lnTo>
                    <a:lnTo>
                      <a:pt x="101" y="35"/>
                    </a:lnTo>
                    <a:lnTo>
                      <a:pt x="104" y="38"/>
                    </a:lnTo>
                    <a:lnTo>
                      <a:pt x="104" y="44"/>
                    </a:lnTo>
                    <a:lnTo>
                      <a:pt x="104" y="48"/>
                    </a:lnTo>
                    <a:lnTo>
                      <a:pt x="104" y="63"/>
                    </a:lnTo>
                    <a:lnTo>
                      <a:pt x="101" y="67"/>
                    </a:lnTo>
                    <a:lnTo>
                      <a:pt x="98" y="70"/>
                    </a:lnTo>
                    <a:lnTo>
                      <a:pt x="94" y="73"/>
                    </a:lnTo>
                    <a:lnTo>
                      <a:pt x="88" y="73"/>
                    </a:lnTo>
                    <a:lnTo>
                      <a:pt x="6" y="41"/>
                    </a:lnTo>
                    <a:lnTo>
                      <a:pt x="0" y="35"/>
                    </a:lnTo>
                    <a:lnTo>
                      <a:pt x="0" y="22"/>
                    </a:lnTo>
                    <a:lnTo>
                      <a:pt x="0" y="1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89" name="Freeform 472"/>
              <p:cNvSpPr>
                <a:spLocks/>
              </p:cNvSpPr>
              <p:nvPr/>
            </p:nvSpPr>
            <p:spPr bwMode="auto">
              <a:xfrm>
                <a:off x="631825" y="4524376"/>
                <a:ext cx="155575" cy="104775"/>
              </a:xfrm>
              <a:custGeom>
                <a:avLst/>
                <a:gdLst>
                  <a:gd name="T0" fmla="*/ 95 w 98"/>
                  <a:gd name="T1" fmla="*/ 34 h 66"/>
                  <a:gd name="T2" fmla="*/ 95 w 98"/>
                  <a:gd name="T3" fmla="*/ 34 h 66"/>
                  <a:gd name="T4" fmla="*/ 88 w 98"/>
                  <a:gd name="T5" fmla="*/ 31 h 66"/>
                  <a:gd name="T6" fmla="*/ 76 w 98"/>
                  <a:gd name="T7" fmla="*/ 25 h 66"/>
                  <a:gd name="T8" fmla="*/ 60 w 98"/>
                  <a:gd name="T9" fmla="*/ 18 h 66"/>
                  <a:gd name="T10" fmla="*/ 41 w 98"/>
                  <a:gd name="T11" fmla="*/ 12 h 66"/>
                  <a:gd name="T12" fmla="*/ 22 w 98"/>
                  <a:gd name="T13" fmla="*/ 3 h 66"/>
                  <a:gd name="T14" fmla="*/ 15 w 98"/>
                  <a:gd name="T15" fmla="*/ 0 h 66"/>
                  <a:gd name="T16" fmla="*/ 15 w 98"/>
                  <a:gd name="T17" fmla="*/ 0 h 66"/>
                  <a:gd name="T18" fmla="*/ 9 w 98"/>
                  <a:gd name="T19" fmla="*/ 0 h 66"/>
                  <a:gd name="T20" fmla="*/ 6 w 98"/>
                  <a:gd name="T21" fmla="*/ 0 h 66"/>
                  <a:gd name="T22" fmla="*/ 3 w 98"/>
                  <a:gd name="T23" fmla="*/ 9 h 66"/>
                  <a:gd name="T24" fmla="*/ 0 w 98"/>
                  <a:gd name="T25" fmla="*/ 22 h 66"/>
                  <a:gd name="T26" fmla="*/ 0 w 98"/>
                  <a:gd name="T27" fmla="*/ 22 h 66"/>
                  <a:gd name="T28" fmla="*/ 3 w 98"/>
                  <a:gd name="T29" fmla="*/ 28 h 66"/>
                  <a:gd name="T30" fmla="*/ 3 w 98"/>
                  <a:gd name="T31" fmla="*/ 28 h 66"/>
                  <a:gd name="T32" fmla="*/ 9 w 98"/>
                  <a:gd name="T33" fmla="*/ 34 h 66"/>
                  <a:gd name="T34" fmla="*/ 19 w 98"/>
                  <a:gd name="T35" fmla="*/ 37 h 66"/>
                  <a:gd name="T36" fmla="*/ 34 w 98"/>
                  <a:gd name="T37" fmla="*/ 47 h 66"/>
                  <a:gd name="T38" fmla="*/ 53 w 98"/>
                  <a:gd name="T39" fmla="*/ 53 h 66"/>
                  <a:gd name="T40" fmla="*/ 72 w 98"/>
                  <a:gd name="T41" fmla="*/ 60 h 66"/>
                  <a:gd name="T42" fmla="*/ 82 w 98"/>
                  <a:gd name="T43" fmla="*/ 66 h 66"/>
                  <a:gd name="T44" fmla="*/ 82 w 98"/>
                  <a:gd name="T45" fmla="*/ 66 h 66"/>
                  <a:gd name="T46" fmla="*/ 91 w 98"/>
                  <a:gd name="T47" fmla="*/ 63 h 66"/>
                  <a:gd name="T48" fmla="*/ 98 w 98"/>
                  <a:gd name="T49" fmla="*/ 56 h 66"/>
                  <a:gd name="T50" fmla="*/ 98 w 98"/>
                  <a:gd name="T51" fmla="*/ 44 h 66"/>
                  <a:gd name="T52" fmla="*/ 98 w 98"/>
                  <a:gd name="T53" fmla="*/ 44 h 66"/>
                  <a:gd name="T54" fmla="*/ 98 w 98"/>
                  <a:gd name="T55" fmla="*/ 37 h 66"/>
                  <a:gd name="T56" fmla="*/ 95 w 98"/>
                  <a:gd name="T57" fmla="*/ 34 h 66"/>
                  <a:gd name="T58" fmla="*/ 95 w 98"/>
                  <a:gd name="T59" fmla="*/ 34 h 6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8"/>
                  <a:gd name="T91" fmla="*/ 0 h 66"/>
                  <a:gd name="T92" fmla="*/ 98 w 98"/>
                  <a:gd name="T93" fmla="*/ 66 h 6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8" h="66">
                    <a:moveTo>
                      <a:pt x="95" y="34"/>
                    </a:moveTo>
                    <a:lnTo>
                      <a:pt x="95" y="34"/>
                    </a:lnTo>
                    <a:lnTo>
                      <a:pt x="88" y="31"/>
                    </a:lnTo>
                    <a:lnTo>
                      <a:pt x="76" y="25"/>
                    </a:lnTo>
                    <a:lnTo>
                      <a:pt x="60" y="18"/>
                    </a:lnTo>
                    <a:lnTo>
                      <a:pt x="41" y="12"/>
                    </a:lnTo>
                    <a:lnTo>
                      <a:pt x="22" y="3"/>
                    </a:lnTo>
                    <a:lnTo>
                      <a:pt x="15" y="0"/>
                    </a:lnTo>
                    <a:lnTo>
                      <a:pt x="9" y="0"/>
                    </a:lnTo>
                    <a:lnTo>
                      <a:pt x="6" y="0"/>
                    </a:lnTo>
                    <a:lnTo>
                      <a:pt x="3" y="9"/>
                    </a:lnTo>
                    <a:lnTo>
                      <a:pt x="0" y="22"/>
                    </a:lnTo>
                    <a:lnTo>
                      <a:pt x="3" y="28"/>
                    </a:lnTo>
                    <a:lnTo>
                      <a:pt x="9" y="34"/>
                    </a:lnTo>
                    <a:lnTo>
                      <a:pt x="19" y="37"/>
                    </a:lnTo>
                    <a:lnTo>
                      <a:pt x="34" y="47"/>
                    </a:lnTo>
                    <a:lnTo>
                      <a:pt x="53" y="53"/>
                    </a:lnTo>
                    <a:lnTo>
                      <a:pt x="72" y="60"/>
                    </a:lnTo>
                    <a:lnTo>
                      <a:pt x="82" y="66"/>
                    </a:lnTo>
                    <a:lnTo>
                      <a:pt x="91" y="63"/>
                    </a:lnTo>
                    <a:lnTo>
                      <a:pt x="98" y="56"/>
                    </a:lnTo>
                    <a:lnTo>
                      <a:pt x="98" y="44"/>
                    </a:lnTo>
                    <a:lnTo>
                      <a:pt x="98" y="37"/>
                    </a:lnTo>
                    <a:lnTo>
                      <a:pt x="95" y="34"/>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90" name="Freeform 473"/>
              <p:cNvSpPr>
                <a:spLocks/>
              </p:cNvSpPr>
              <p:nvPr/>
            </p:nvSpPr>
            <p:spPr bwMode="auto">
              <a:xfrm>
                <a:off x="842963" y="4598988"/>
                <a:ext cx="53975" cy="69850"/>
              </a:xfrm>
              <a:custGeom>
                <a:avLst/>
                <a:gdLst>
                  <a:gd name="T0" fmla="*/ 31 w 34"/>
                  <a:gd name="T1" fmla="*/ 9 h 44"/>
                  <a:gd name="T2" fmla="*/ 31 w 34"/>
                  <a:gd name="T3" fmla="*/ 9 h 44"/>
                  <a:gd name="T4" fmla="*/ 28 w 34"/>
                  <a:gd name="T5" fmla="*/ 3 h 44"/>
                  <a:gd name="T6" fmla="*/ 22 w 34"/>
                  <a:gd name="T7" fmla="*/ 0 h 44"/>
                  <a:gd name="T8" fmla="*/ 22 w 34"/>
                  <a:gd name="T9" fmla="*/ 0 h 44"/>
                  <a:gd name="T10" fmla="*/ 22 w 34"/>
                  <a:gd name="T11" fmla="*/ 0 h 44"/>
                  <a:gd name="T12" fmla="*/ 22 w 34"/>
                  <a:gd name="T13" fmla="*/ 0 h 44"/>
                  <a:gd name="T14" fmla="*/ 15 w 34"/>
                  <a:gd name="T15" fmla="*/ 0 h 44"/>
                  <a:gd name="T16" fmla="*/ 15 w 34"/>
                  <a:gd name="T17" fmla="*/ 0 h 44"/>
                  <a:gd name="T18" fmla="*/ 9 w 34"/>
                  <a:gd name="T19" fmla="*/ 3 h 44"/>
                  <a:gd name="T20" fmla="*/ 9 w 34"/>
                  <a:gd name="T21" fmla="*/ 3 h 44"/>
                  <a:gd name="T22" fmla="*/ 3 w 34"/>
                  <a:gd name="T23" fmla="*/ 13 h 44"/>
                  <a:gd name="T24" fmla="*/ 3 w 34"/>
                  <a:gd name="T25" fmla="*/ 13 h 44"/>
                  <a:gd name="T26" fmla="*/ 0 w 34"/>
                  <a:gd name="T27" fmla="*/ 19 h 44"/>
                  <a:gd name="T28" fmla="*/ 0 w 34"/>
                  <a:gd name="T29" fmla="*/ 19 h 44"/>
                  <a:gd name="T30" fmla="*/ 0 w 34"/>
                  <a:gd name="T31" fmla="*/ 25 h 44"/>
                  <a:gd name="T32" fmla="*/ 3 w 34"/>
                  <a:gd name="T33" fmla="*/ 32 h 44"/>
                  <a:gd name="T34" fmla="*/ 6 w 34"/>
                  <a:gd name="T35" fmla="*/ 38 h 44"/>
                  <a:gd name="T36" fmla="*/ 9 w 34"/>
                  <a:gd name="T37" fmla="*/ 41 h 44"/>
                  <a:gd name="T38" fmla="*/ 9 w 34"/>
                  <a:gd name="T39" fmla="*/ 41 h 44"/>
                  <a:gd name="T40" fmla="*/ 15 w 34"/>
                  <a:gd name="T41" fmla="*/ 44 h 44"/>
                  <a:gd name="T42" fmla="*/ 15 w 34"/>
                  <a:gd name="T43" fmla="*/ 44 h 44"/>
                  <a:gd name="T44" fmla="*/ 19 w 34"/>
                  <a:gd name="T45" fmla="*/ 44 h 44"/>
                  <a:gd name="T46" fmla="*/ 19 w 34"/>
                  <a:gd name="T47" fmla="*/ 44 h 44"/>
                  <a:gd name="T48" fmla="*/ 25 w 34"/>
                  <a:gd name="T49" fmla="*/ 41 h 44"/>
                  <a:gd name="T50" fmla="*/ 25 w 34"/>
                  <a:gd name="T51" fmla="*/ 41 h 44"/>
                  <a:gd name="T52" fmla="*/ 31 w 34"/>
                  <a:gd name="T53" fmla="*/ 35 h 44"/>
                  <a:gd name="T54" fmla="*/ 31 w 34"/>
                  <a:gd name="T55" fmla="*/ 35 h 44"/>
                  <a:gd name="T56" fmla="*/ 34 w 34"/>
                  <a:gd name="T57" fmla="*/ 25 h 44"/>
                  <a:gd name="T58" fmla="*/ 34 w 34"/>
                  <a:gd name="T59" fmla="*/ 25 h 44"/>
                  <a:gd name="T60" fmla="*/ 34 w 34"/>
                  <a:gd name="T61" fmla="*/ 22 h 44"/>
                  <a:gd name="T62" fmla="*/ 34 w 34"/>
                  <a:gd name="T63" fmla="*/ 22 h 44"/>
                  <a:gd name="T64" fmla="*/ 34 w 34"/>
                  <a:gd name="T65" fmla="*/ 16 h 44"/>
                  <a:gd name="T66" fmla="*/ 31 w 34"/>
                  <a:gd name="T67" fmla="*/ 9 h 44"/>
                  <a:gd name="T68" fmla="*/ 31 w 34"/>
                  <a:gd name="T69" fmla="*/ 9 h 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
                  <a:gd name="T106" fmla="*/ 0 h 44"/>
                  <a:gd name="T107" fmla="*/ 34 w 34"/>
                  <a:gd name="T108" fmla="*/ 44 h 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 h="44">
                    <a:moveTo>
                      <a:pt x="31" y="9"/>
                    </a:moveTo>
                    <a:lnTo>
                      <a:pt x="31" y="9"/>
                    </a:lnTo>
                    <a:lnTo>
                      <a:pt x="28" y="3"/>
                    </a:lnTo>
                    <a:lnTo>
                      <a:pt x="22" y="0"/>
                    </a:lnTo>
                    <a:lnTo>
                      <a:pt x="15" y="0"/>
                    </a:lnTo>
                    <a:lnTo>
                      <a:pt x="9" y="3"/>
                    </a:lnTo>
                    <a:lnTo>
                      <a:pt x="3" y="13"/>
                    </a:lnTo>
                    <a:lnTo>
                      <a:pt x="0" y="19"/>
                    </a:lnTo>
                    <a:lnTo>
                      <a:pt x="0" y="25"/>
                    </a:lnTo>
                    <a:lnTo>
                      <a:pt x="3" y="32"/>
                    </a:lnTo>
                    <a:lnTo>
                      <a:pt x="6" y="38"/>
                    </a:lnTo>
                    <a:lnTo>
                      <a:pt x="9" y="41"/>
                    </a:lnTo>
                    <a:lnTo>
                      <a:pt x="15" y="44"/>
                    </a:lnTo>
                    <a:lnTo>
                      <a:pt x="19" y="44"/>
                    </a:lnTo>
                    <a:lnTo>
                      <a:pt x="25" y="41"/>
                    </a:lnTo>
                    <a:lnTo>
                      <a:pt x="31" y="35"/>
                    </a:lnTo>
                    <a:lnTo>
                      <a:pt x="34" y="25"/>
                    </a:lnTo>
                    <a:lnTo>
                      <a:pt x="34" y="22"/>
                    </a:lnTo>
                    <a:lnTo>
                      <a:pt x="34" y="16"/>
                    </a:lnTo>
                    <a:lnTo>
                      <a:pt x="31" y="9"/>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91" name="Freeform 474"/>
              <p:cNvSpPr>
                <a:spLocks/>
              </p:cNvSpPr>
              <p:nvPr/>
            </p:nvSpPr>
            <p:spPr bwMode="auto">
              <a:xfrm>
                <a:off x="852488" y="4608513"/>
                <a:ext cx="44450" cy="50800"/>
              </a:xfrm>
              <a:custGeom>
                <a:avLst/>
                <a:gdLst>
                  <a:gd name="T0" fmla="*/ 0 w 28"/>
                  <a:gd name="T1" fmla="*/ 13 h 32"/>
                  <a:gd name="T2" fmla="*/ 0 w 28"/>
                  <a:gd name="T3" fmla="*/ 13 h 32"/>
                  <a:gd name="T4" fmla="*/ 0 w 28"/>
                  <a:gd name="T5" fmla="*/ 19 h 32"/>
                  <a:gd name="T6" fmla="*/ 3 w 28"/>
                  <a:gd name="T7" fmla="*/ 26 h 32"/>
                  <a:gd name="T8" fmla="*/ 6 w 28"/>
                  <a:gd name="T9" fmla="*/ 32 h 32"/>
                  <a:gd name="T10" fmla="*/ 13 w 28"/>
                  <a:gd name="T11" fmla="*/ 32 h 32"/>
                  <a:gd name="T12" fmla="*/ 13 w 28"/>
                  <a:gd name="T13" fmla="*/ 32 h 32"/>
                  <a:gd name="T14" fmla="*/ 16 w 28"/>
                  <a:gd name="T15" fmla="*/ 32 h 32"/>
                  <a:gd name="T16" fmla="*/ 22 w 28"/>
                  <a:gd name="T17" fmla="*/ 29 h 32"/>
                  <a:gd name="T18" fmla="*/ 25 w 28"/>
                  <a:gd name="T19" fmla="*/ 26 h 32"/>
                  <a:gd name="T20" fmla="*/ 28 w 28"/>
                  <a:gd name="T21" fmla="*/ 19 h 32"/>
                  <a:gd name="T22" fmla="*/ 28 w 28"/>
                  <a:gd name="T23" fmla="*/ 19 h 32"/>
                  <a:gd name="T24" fmla="*/ 28 w 28"/>
                  <a:gd name="T25" fmla="*/ 13 h 32"/>
                  <a:gd name="T26" fmla="*/ 25 w 28"/>
                  <a:gd name="T27" fmla="*/ 7 h 32"/>
                  <a:gd name="T28" fmla="*/ 22 w 28"/>
                  <a:gd name="T29" fmla="*/ 3 h 32"/>
                  <a:gd name="T30" fmla="*/ 16 w 28"/>
                  <a:gd name="T31" fmla="*/ 0 h 32"/>
                  <a:gd name="T32" fmla="*/ 16 w 28"/>
                  <a:gd name="T33" fmla="*/ 0 h 32"/>
                  <a:gd name="T34" fmla="*/ 13 w 28"/>
                  <a:gd name="T35" fmla="*/ 0 h 32"/>
                  <a:gd name="T36" fmla="*/ 6 w 28"/>
                  <a:gd name="T37" fmla="*/ 3 h 32"/>
                  <a:gd name="T38" fmla="*/ 3 w 28"/>
                  <a:gd name="T39" fmla="*/ 7 h 32"/>
                  <a:gd name="T40" fmla="*/ 0 w 28"/>
                  <a:gd name="T41" fmla="*/ 13 h 32"/>
                  <a:gd name="T42" fmla="*/ 0 w 28"/>
                  <a:gd name="T43" fmla="*/ 13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32"/>
                  <a:gd name="T68" fmla="*/ 28 w 28"/>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32">
                    <a:moveTo>
                      <a:pt x="0" y="13"/>
                    </a:moveTo>
                    <a:lnTo>
                      <a:pt x="0" y="13"/>
                    </a:lnTo>
                    <a:lnTo>
                      <a:pt x="0" y="19"/>
                    </a:lnTo>
                    <a:lnTo>
                      <a:pt x="3" y="26"/>
                    </a:lnTo>
                    <a:lnTo>
                      <a:pt x="6" y="32"/>
                    </a:lnTo>
                    <a:lnTo>
                      <a:pt x="13" y="32"/>
                    </a:lnTo>
                    <a:lnTo>
                      <a:pt x="16" y="32"/>
                    </a:lnTo>
                    <a:lnTo>
                      <a:pt x="22" y="29"/>
                    </a:lnTo>
                    <a:lnTo>
                      <a:pt x="25" y="26"/>
                    </a:lnTo>
                    <a:lnTo>
                      <a:pt x="28" y="19"/>
                    </a:lnTo>
                    <a:lnTo>
                      <a:pt x="28" y="13"/>
                    </a:lnTo>
                    <a:lnTo>
                      <a:pt x="25" y="7"/>
                    </a:lnTo>
                    <a:lnTo>
                      <a:pt x="22" y="3"/>
                    </a:lnTo>
                    <a:lnTo>
                      <a:pt x="16" y="0"/>
                    </a:lnTo>
                    <a:lnTo>
                      <a:pt x="13" y="0"/>
                    </a:lnTo>
                    <a:lnTo>
                      <a:pt x="6" y="3"/>
                    </a:lnTo>
                    <a:lnTo>
                      <a:pt x="3" y="7"/>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92" name="Freeform 475"/>
              <p:cNvSpPr>
                <a:spLocks/>
              </p:cNvSpPr>
              <p:nvPr/>
            </p:nvSpPr>
            <p:spPr bwMode="auto">
              <a:xfrm>
                <a:off x="1263650" y="4775201"/>
                <a:ext cx="90488" cy="69850"/>
              </a:xfrm>
              <a:custGeom>
                <a:avLst/>
                <a:gdLst>
                  <a:gd name="T0" fmla="*/ 0 w 57"/>
                  <a:gd name="T1" fmla="*/ 22 h 44"/>
                  <a:gd name="T2" fmla="*/ 54 w 57"/>
                  <a:gd name="T3" fmla="*/ 44 h 44"/>
                  <a:gd name="T4" fmla="*/ 57 w 57"/>
                  <a:gd name="T5" fmla="*/ 22 h 44"/>
                  <a:gd name="T6" fmla="*/ 3 w 57"/>
                  <a:gd name="T7" fmla="*/ 0 h 44"/>
                  <a:gd name="T8" fmla="*/ 0 w 57"/>
                  <a:gd name="T9" fmla="*/ 22 h 44"/>
                  <a:gd name="T10" fmla="*/ 0 60000 65536"/>
                  <a:gd name="T11" fmla="*/ 0 60000 65536"/>
                  <a:gd name="T12" fmla="*/ 0 60000 65536"/>
                  <a:gd name="T13" fmla="*/ 0 60000 65536"/>
                  <a:gd name="T14" fmla="*/ 0 60000 65536"/>
                  <a:gd name="T15" fmla="*/ 0 w 57"/>
                  <a:gd name="T16" fmla="*/ 0 h 44"/>
                  <a:gd name="T17" fmla="*/ 57 w 57"/>
                  <a:gd name="T18" fmla="*/ 44 h 44"/>
                </a:gdLst>
                <a:ahLst/>
                <a:cxnLst>
                  <a:cxn ang="T10">
                    <a:pos x="T0" y="T1"/>
                  </a:cxn>
                  <a:cxn ang="T11">
                    <a:pos x="T2" y="T3"/>
                  </a:cxn>
                  <a:cxn ang="T12">
                    <a:pos x="T4" y="T5"/>
                  </a:cxn>
                  <a:cxn ang="T13">
                    <a:pos x="T6" y="T7"/>
                  </a:cxn>
                  <a:cxn ang="T14">
                    <a:pos x="T8" y="T9"/>
                  </a:cxn>
                </a:cxnLst>
                <a:rect l="T15" t="T16" r="T17" b="T18"/>
                <a:pathLst>
                  <a:path w="57" h="44">
                    <a:moveTo>
                      <a:pt x="0" y="22"/>
                    </a:moveTo>
                    <a:lnTo>
                      <a:pt x="54" y="44"/>
                    </a:lnTo>
                    <a:lnTo>
                      <a:pt x="57" y="22"/>
                    </a:lnTo>
                    <a:lnTo>
                      <a:pt x="3" y="0"/>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93" name="Freeform 476"/>
              <p:cNvSpPr>
                <a:spLocks/>
              </p:cNvSpPr>
              <p:nvPr/>
            </p:nvSpPr>
            <p:spPr bwMode="auto">
              <a:xfrm>
                <a:off x="1158875" y="4714876"/>
                <a:ext cx="95250" cy="90488"/>
              </a:xfrm>
              <a:custGeom>
                <a:avLst/>
                <a:gdLst>
                  <a:gd name="T0" fmla="*/ 0 w 60"/>
                  <a:gd name="T1" fmla="*/ 35 h 57"/>
                  <a:gd name="T2" fmla="*/ 57 w 60"/>
                  <a:gd name="T3" fmla="*/ 57 h 57"/>
                  <a:gd name="T4" fmla="*/ 60 w 60"/>
                  <a:gd name="T5" fmla="*/ 22 h 57"/>
                  <a:gd name="T6" fmla="*/ 6 w 60"/>
                  <a:gd name="T7" fmla="*/ 0 h 57"/>
                  <a:gd name="T8" fmla="*/ 0 w 60"/>
                  <a:gd name="T9" fmla="*/ 35 h 57"/>
                  <a:gd name="T10" fmla="*/ 0 60000 65536"/>
                  <a:gd name="T11" fmla="*/ 0 60000 65536"/>
                  <a:gd name="T12" fmla="*/ 0 60000 65536"/>
                  <a:gd name="T13" fmla="*/ 0 60000 65536"/>
                  <a:gd name="T14" fmla="*/ 0 60000 65536"/>
                  <a:gd name="T15" fmla="*/ 0 w 60"/>
                  <a:gd name="T16" fmla="*/ 0 h 57"/>
                  <a:gd name="T17" fmla="*/ 60 w 60"/>
                  <a:gd name="T18" fmla="*/ 57 h 57"/>
                </a:gdLst>
                <a:ahLst/>
                <a:cxnLst>
                  <a:cxn ang="T10">
                    <a:pos x="T0" y="T1"/>
                  </a:cxn>
                  <a:cxn ang="T11">
                    <a:pos x="T2" y="T3"/>
                  </a:cxn>
                  <a:cxn ang="T12">
                    <a:pos x="T4" y="T5"/>
                  </a:cxn>
                  <a:cxn ang="T13">
                    <a:pos x="T6" y="T7"/>
                  </a:cxn>
                  <a:cxn ang="T14">
                    <a:pos x="T8" y="T9"/>
                  </a:cxn>
                </a:cxnLst>
                <a:rect l="T15" t="T16" r="T17" b="T18"/>
                <a:pathLst>
                  <a:path w="60" h="57">
                    <a:moveTo>
                      <a:pt x="0" y="35"/>
                    </a:moveTo>
                    <a:lnTo>
                      <a:pt x="57" y="57"/>
                    </a:lnTo>
                    <a:lnTo>
                      <a:pt x="60" y="22"/>
                    </a:lnTo>
                    <a:lnTo>
                      <a:pt x="6" y="0"/>
                    </a:lnTo>
                    <a:lnTo>
                      <a:pt x="0"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94" name="Freeform 477"/>
              <p:cNvSpPr>
                <a:spLocks/>
              </p:cNvSpPr>
              <p:nvPr/>
            </p:nvSpPr>
            <p:spPr bwMode="auto">
              <a:xfrm>
                <a:off x="1058863" y="4673601"/>
                <a:ext cx="95250" cy="90488"/>
              </a:xfrm>
              <a:custGeom>
                <a:avLst/>
                <a:gdLst>
                  <a:gd name="T0" fmla="*/ 0 w 60"/>
                  <a:gd name="T1" fmla="*/ 35 h 57"/>
                  <a:gd name="T2" fmla="*/ 57 w 60"/>
                  <a:gd name="T3" fmla="*/ 57 h 57"/>
                  <a:gd name="T4" fmla="*/ 60 w 60"/>
                  <a:gd name="T5" fmla="*/ 23 h 57"/>
                  <a:gd name="T6" fmla="*/ 6 w 60"/>
                  <a:gd name="T7" fmla="*/ 0 h 57"/>
                  <a:gd name="T8" fmla="*/ 0 w 60"/>
                  <a:gd name="T9" fmla="*/ 35 h 57"/>
                  <a:gd name="T10" fmla="*/ 0 60000 65536"/>
                  <a:gd name="T11" fmla="*/ 0 60000 65536"/>
                  <a:gd name="T12" fmla="*/ 0 60000 65536"/>
                  <a:gd name="T13" fmla="*/ 0 60000 65536"/>
                  <a:gd name="T14" fmla="*/ 0 60000 65536"/>
                  <a:gd name="T15" fmla="*/ 0 w 60"/>
                  <a:gd name="T16" fmla="*/ 0 h 57"/>
                  <a:gd name="T17" fmla="*/ 60 w 60"/>
                  <a:gd name="T18" fmla="*/ 57 h 57"/>
                </a:gdLst>
                <a:ahLst/>
                <a:cxnLst>
                  <a:cxn ang="T10">
                    <a:pos x="T0" y="T1"/>
                  </a:cxn>
                  <a:cxn ang="T11">
                    <a:pos x="T2" y="T3"/>
                  </a:cxn>
                  <a:cxn ang="T12">
                    <a:pos x="T4" y="T5"/>
                  </a:cxn>
                  <a:cxn ang="T13">
                    <a:pos x="T6" y="T7"/>
                  </a:cxn>
                  <a:cxn ang="T14">
                    <a:pos x="T8" y="T9"/>
                  </a:cxn>
                </a:cxnLst>
                <a:rect l="T15" t="T16" r="T17" b="T18"/>
                <a:pathLst>
                  <a:path w="60" h="57">
                    <a:moveTo>
                      <a:pt x="0" y="35"/>
                    </a:moveTo>
                    <a:lnTo>
                      <a:pt x="57" y="57"/>
                    </a:lnTo>
                    <a:lnTo>
                      <a:pt x="60" y="23"/>
                    </a:lnTo>
                    <a:lnTo>
                      <a:pt x="6" y="0"/>
                    </a:lnTo>
                    <a:lnTo>
                      <a:pt x="0"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95" name="Freeform 478"/>
              <p:cNvSpPr>
                <a:spLocks/>
              </p:cNvSpPr>
              <p:nvPr/>
            </p:nvSpPr>
            <p:spPr bwMode="auto">
              <a:xfrm>
                <a:off x="2147888" y="4884738"/>
                <a:ext cx="533400" cy="196850"/>
              </a:xfrm>
              <a:custGeom>
                <a:avLst/>
                <a:gdLst>
                  <a:gd name="T0" fmla="*/ 301 w 336"/>
                  <a:gd name="T1" fmla="*/ 13 h 124"/>
                  <a:gd name="T2" fmla="*/ 263 w 336"/>
                  <a:gd name="T3" fmla="*/ 26 h 124"/>
                  <a:gd name="T4" fmla="*/ 225 w 336"/>
                  <a:gd name="T5" fmla="*/ 38 h 124"/>
                  <a:gd name="T6" fmla="*/ 187 w 336"/>
                  <a:gd name="T7" fmla="*/ 51 h 124"/>
                  <a:gd name="T8" fmla="*/ 149 w 336"/>
                  <a:gd name="T9" fmla="*/ 64 h 124"/>
                  <a:gd name="T10" fmla="*/ 111 w 336"/>
                  <a:gd name="T11" fmla="*/ 76 h 124"/>
                  <a:gd name="T12" fmla="*/ 73 w 336"/>
                  <a:gd name="T13" fmla="*/ 89 h 124"/>
                  <a:gd name="T14" fmla="*/ 35 w 336"/>
                  <a:gd name="T15" fmla="*/ 102 h 124"/>
                  <a:gd name="T16" fmla="*/ 3 w 336"/>
                  <a:gd name="T17" fmla="*/ 111 h 124"/>
                  <a:gd name="T18" fmla="*/ 0 w 336"/>
                  <a:gd name="T19" fmla="*/ 124 h 124"/>
                  <a:gd name="T20" fmla="*/ 0 w 336"/>
                  <a:gd name="T21" fmla="*/ 124 h 124"/>
                  <a:gd name="T22" fmla="*/ 7 w 336"/>
                  <a:gd name="T23" fmla="*/ 124 h 124"/>
                  <a:gd name="T24" fmla="*/ 10 w 336"/>
                  <a:gd name="T25" fmla="*/ 114 h 124"/>
                  <a:gd name="T26" fmla="*/ 35 w 336"/>
                  <a:gd name="T27" fmla="*/ 108 h 124"/>
                  <a:gd name="T28" fmla="*/ 73 w 336"/>
                  <a:gd name="T29" fmla="*/ 95 h 124"/>
                  <a:gd name="T30" fmla="*/ 111 w 336"/>
                  <a:gd name="T31" fmla="*/ 83 h 124"/>
                  <a:gd name="T32" fmla="*/ 149 w 336"/>
                  <a:gd name="T33" fmla="*/ 70 h 124"/>
                  <a:gd name="T34" fmla="*/ 187 w 336"/>
                  <a:gd name="T35" fmla="*/ 57 h 124"/>
                  <a:gd name="T36" fmla="*/ 225 w 336"/>
                  <a:gd name="T37" fmla="*/ 45 h 124"/>
                  <a:gd name="T38" fmla="*/ 263 w 336"/>
                  <a:gd name="T39" fmla="*/ 32 h 124"/>
                  <a:gd name="T40" fmla="*/ 301 w 336"/>
                  <a:gd name="T41" fmla="*/ 19 h 124"/>
                  <a:gd name="T42" fmla="*/ 329 w 336"/>
                  <a:gd name="T43" fmla="*/ 10 h 124"/>
                  <a:gd name="T44" fmla="*/ 326 w 336"/>
                  <a:gd name="T45" fmla="*/ 19 h 124"/>
                  <a:gd name="T46" fmla="*/ 336 w 336"/>
                  <a:gd name="T47" fmla="*/ 16 h 124"/>
                  <a:gd name="T48" fmla="*/ 336 w 336"/>
                  <a:gd name="T49" fmla="*/ 0 h 124"/>
                  <a:gd name="T50" fmla="*/ 336 w 336"/>
                  <a:gd name="T51" fmla="*/ 0 h 124"/>
                  <a:gd name="T52" fmla="*/ 301 w 336"/>
                  <a:gd name="T53" fmla="*/ 13 h 1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36"/>
                  <a:gd name="T82" fmla="*/ 0 h 124"/>
                  <a:gd name="T83" fmla="*/ 336 w 336"/>
                  <a:gd name="T84" fmla="*/ 124 h 12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36" h="124">
                    <a:moveTo>
                      <a:pt x="301" y="13"/>
                    </a:moveTo>
                    <a:lnTo>
                      <a:pt x="263" y="26"/>
                    </a:lnTo>
                    <a:lnTo>
                      <a:pt x="225" y="38"/>
                    </a:lnTo>
                    <a:lnTo>
                      <a:pt x="187" y="51"/>
                    </a:lnTo>
                    <a:lnTo>
                      <a:pt x="149" y="64"/>
                    </a:lnTo>
                    <a:lnTo>
                      <a:pt x="111" y="76"/>
                    </a:lnTo>
                    <a:lnTo>
                      <a:pt x="73" y="89"/>
                    </a:lnTo>
                    <a:lnTo>
                      <a:pt x="35" y="102"/>
                    </a:lnTo>
                    <a:lnTo>
                      <a:pt x="3" y="111"/>
                    </a:lnTo>
                    <a:lnTo>
                      <a:pt x="0" y="124"/>
                    </a:lnTo>
                    <a:lnTo>
                      <a:pt x="7" y="124"/>
                    </a:lnTo>
                    <a:lnTo>
                      <a:pt x="10" y="114"/>
                    </a:lnTo>
                    <a:lnTo>
                      <a:pt x="35" y="108"/>
                    </a:lnTo>
                    <a:lnTo>
                      <a:pt x="73" y="95"/>
                    </a:lnTo>
                    <a:lnTo>
                      <a:pt x="111" y="83"/>
                    </a:lnTo>
                    <a:lnTo>
                      <a:pt x="149" y="70"/>
                    </a:lnTo>
                    <a:lnTo>
                      <a:pt x="187" y="57"/>
                    </a:lnTo>
                    <a:lnTo>
                      <a:pt x="225" y="45"/>
                    </a:lnTo>
                    <a:lnTo>
                      <a:pt x="263" y="32"/>
                    </a:lnTo>
                    <a:lnTo>
                      <a:pt x="301" y="19"/>
                    </a:lnTo>
                    <a:lnTo>
                      <a:pt x="329" y="10"/>
                    </a:lnTo>
                    <a:lnTo>
                      <a:pt x="326" y="19"/>
                    </a:lnTo>
                    <a:lnTo>
                      <a:pt x="336" y="16"/>
                    </a:lnTo>
                    <a:lnTo>
                      <a:pt x="336" y="0"/>
                    </a:lnTo>
                    <a:lnTo>
                      <a:pt x="301" y="13"/>
                    </a:lnTo>
                    <a:close/>
                  </a:path>
                </a:pathLst>
              </a:custGeom>
              <a:solidFill>
                <a:srgbClr val="2626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96" name="Freeform 479"/>
              <p:cNvSpPr>
                <a:spLocks/>
              </p:cNvSpPr>
              <p:nvPr/>
            </p:nvSpPr>
            <p:spPr bwMode="auto">
              <a:xfrm>
                <a:off x="2159000" y="4900613"/>
                <a:ext cx="511175" cy="180975"/>
              </a:xfrm>
              <a:custGeom>
                <a:avLst/>
                <a:gdLst>
                  <a:gd name="T0" fmla="*/ 275 w 322"/>
                  <a:gd name="T1" fmla="*/ 16 h 114"/>
                  <a:gd name="T2" fmla="*/ 218 w 322"/>
                  <a:gd name="T3" fmla="*/ 35 h 114"/>
                  <a:gd name="T4" fmla="*/ 161 w 322"/>
                  <a:gd name="T5" fmla="*/ 54 h 114"/>
                  <a:gd name="T6" fmla="*/ 104 w 322"/>
                  <a:gd name="T7" fmla="*/ 73 h 114"/>
                  <a:gd name="T8" fmla="*/ 47 w 322"/>
                  <a:gd name="T9" fmla="*/ 92 h 114"/>
                  <a:gd name="T10" fmla="*/ 3 w 322"/>
                  <a:gd name="T11" fmla="*/ 104 h 114"/>
                  <a:gd name="T12" fmla="*/ 0 w 322"/>
                  <a:gd name="T13" fmla="*/ 114 h 114"/>
                  <a:gd name="T14" fmla="*/ 44 w 322"/>
                  <a:gd name="T15" fmla="*/ 98 h 114"/>
                  <a:gd name="T16" fmla="*/ 101 w 322"/>
                  <a:gd name="T17" fmla="*/ 79 h 114"/>
                  <a:gd name="T18" fmla="*/ 158 w 322"/>
                  <a:gd name="T19" fmla="*/ 60 h 114"/>
                  <a:gd name="T20" fmla="*/ 272 w 322"/>
                  <a:gd name="T21" fmla="*/ 22 h 114"/>
                  <a:gd name="T22" fmla="*/ 319 w 322"/>
                  <a:gd name="T23" fmla="*/ 9 h 114"/>
                  <a:gd name="T24" fmla="*/ 322 w 322"/>
                  <a:gd name="T25" fmla="*/ 0 h 114"/>
                  <a:gd name="T26" fmla="*/ 275 w 322"/>
                  <a:gd name="T27" fmla="*/ 16 h 1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2"/>
                  <a:gd name="T43" fmla="*/ 0 h 114"/>
                  <a:gd name="T44" fmla="*/ 322 w 322"/>
                  <a:gd name="T45" fmla="*/ 114 h 1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2" h="114">
                    <a:moveTo>
                      <a:pt x="275" y="16"/>
                    </a:moveTo>
                    <a:lnTo>
                      <a:pt x="218" y="35"/>
                    </a:lnTo>
                    <a:lnTo>
                      <a:pt x="161" y="54"/>
                    </a:lnTo>
                    <a:lnTo>
                      <a:pt x="104" y="73"/>
                    </a:lnTo>
                    <a:lnTo>
                      <a:pt x="47" y="92"/>
                    </a:lnTo>
                    <a:lnTo>
                      <a:pt x="3" y="104"/>
                    </a:lnTo>
                    <a:lnTo>
                      <a:pt x="0" y="114"/>
                    </a:lnTo>
                    <a:lnTo>
                      <a:pt x="44" y="98"/>
                    </a:lnTo>
                    <a:lnTo>
                      <a:pt x="101" y="79"/>
                    </a:lnTo>
                    <a:lnTo>
                      <a:pt x="158" y="60"/>
                    </a:lnTo>
                    <a:lnTo>
                      <a:pt x="272" y="22"/>
                    </a:lnTo>
                    <a:lnTo>
                      <a:pt x="319" y="9"/>
                    </a:lnTo>
                    <a:lnTo>
                      <a:pt x="322" y="0"/>
                    </a:lnTo>
                    <a:lnTo>
                      <a:pt x="275"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97" name="Freeform 480"/>
              <p:cNvSpPr>
                <a:spLocks/>
              </p:cNvSpPr>
              <p:nvPr/>
            </p:nvSpPr>
            <p:spPr bwMode="auto">
              <a:xfrm>
                <a:off x="2871788" y="4814888"/>
                <a:ext cx="65088" cy="50800"/>
              </a:xfrm>
              <a:custGeom>
                <a:avLst/>
                <a:gdLst>
                  <a:gd name="T0" fmla="*/ 31 w 41"/>
                  <a:gd name="T1" fmla="*/ 0 h 32"/>
                  <a:gd name="T2" fmla="*/ 3 w 41"/>
                  <a:gd name="T3" fmla="*/ 13 h 32"/>
                  <a:gd name="T4" fmla="*/ 0 w 41"/>
                  <a:gd name="T5" fmla="*/ 32 h 32"/>
                  <a:gd name="T6" fmla="*/ 28 w 41"/>
                  <a:gd name="T7" fmla="*/ 19 h 32"/>
                  <a:gd name="T8" fmla="*/ 28 w 41"/>
                  <a:gd name="T9" fmla="*/ 19 h 32"/>
                  <a:gd name="T10" fmla="*/ 38 w 41"/>
                  <a:gd name="T11" fmla="*/ 16 h 32"/>
                  <a:gd name="T12" fmla="*/ 41 w 41"/>
                  <a:gd name="T13" fmla="*/ 6 h 32"/>
                  <a:gd name="T14" fmla="*/ 41 w 41"/>
                  <a:gd name="T15" fmla="*/ 6 h 32"/>
                  <a:gd name="T16" fmla="*/ 38 w 41"/>
                  <a:gd name="T17" fmla="*/ 3 h 32"/>
                  <a:gd name="T18" fmla="*/ 31 w 41"/>
                  <a:gd name="T19" fmla="*/ 0 h 32"/>
                  <a:gd name="T20" fmla="*/ 31 w 41"/>
                  <a:gd name="T21" fmla="*/ 0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
                  <a:gd name="T34" fmla="*/ 0 h 32"/>
                  <a:gd name="T35" fmla="*/ 41 w 41"/>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 h="32">
                    <a:moveTo>
                      <a:pt x="31" y="0"/>
                    </a:moveTo>
                    <a:lnTo>
                      <a:pt x="3" y="13"/>
                    </a:lnTo>
                    <a:lnTo>
                      <a:pt x="0" y="32"/>
                    </a:lnTo>
                    <a:lnTo>
                      <a:pt x="28" y="19"/>
                    </a:lnTo>
                    <a:lnTo>
                      <a:pt x="38" y="16"/>
                    </a:lnTo>
                    <a:lnTo>
                      <a:pt x="41" y="6"/>
                    </a:lnTo>
                    <a:lnTo>
                      <a:pt x="38" y="3"/>
                    </a:lnTo>
                    <a:lnTo>
                      <a:pt x="31"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98" name="Freeform 481"/>
              <p:cNvSpPr>
                <a:spLocks/>
              </p:cNvSpPr>
              <p:nvPr/>
            </p:nvSpPr>
            <p:spPr bwMode="auto">
              <a:xfrm>
                <a:off x="2806700" y="4835526"/>
                <a:ext cx="69850" cy="49213"/>
              </a:xfrm>
              <a:custGeom>
                <a:avLst/>
                <a:gdLst>
                  <a:gd name="T0" fmla="*/ 3 w 44"/>
                  <a:gd name="T1" fmla="*/ 12 h 31"/>
                  <a:gd name="T2" fmla="*/ 0 w 44"/>
                  <a:gd name="T3" fmla="*/ 31 h 31"/>
                  <a:gd name="T4" fmla="*/ 41 w 44"/>
                  <a:gd name="T5" fmla="*/ 19 h 31"/>
                  <a:gd name="T6" fmla="*/ 44 w 44"/>
                  <a:gd name="T7" fmla="*/ 0 h 31"/>
                  <a:gd name="T8" fmla="*/ 3 w 44"/>
                  <a:gd name="T9" fmla="*/ 12 h 31"/>
                  <a:gd name="T10" fmla="*/ 0 60000 65536"/>
                  <a:gd name="T11" fmla="*/ 0 60000 65536"/>
                  <a:gd name="T12" fmla="*/ 0 60000 65536"/>
                  <a:gd name="T13" fmla="*/ 0 60000 65536"/>
                  <a:gd name="T14" fmla="*/ 0 60000 65536"/>
                  <a:gd name="T15" fmla="*/ 0 w 44"/>
                  <a:gd name="T16" fmla="*/ 0 h 31"/>
                  <a:gd name="T17" fmla="*/ 44 w 44"/>
                  <a:gd name="T18" fmla="*/ 31 h 31"/>
                </a:gdLst>
                <a:ahLst/>
                <a:cxnLst>
                  <a:cxn ang="T10">
                    <a:pos x="T0" y="T1"/>
                  </a:cxn>
                  <a:cxn ang="T11">
                    <a:pos x="T2" y="T3"/>
                  </a:cxn>
                  <a:cxn ang="T12">
                    <a:pos x="T4" y="T5"/>
                  </a:cxn>
                  <a:cxn ang="T13">
                    <a:pos x="T6" y="T7"/>
                  </a:cxn>
                  <a:cxn ang="T14">
                    <a:pos x="T8" y="T9"/>
                  </a:cxn>
                </a:cxnLst>
                <a:rect l="T15" t="T16" r="T17" b="T18"/>
                <a:pathLst>
                  <a:path w="44" h="31">
                    <a:moveTo>
                      <a:pt x="3" y="12"/>
                    </a:moveTo>
                    <a:lnTo>
                      <a:pt x="0" y="31"/>
                    </a:lnTo>
                    <a:lnTo>
                      <a:pt x="41" y="19"/>
                    </a:lnTo>
                    <a:lnTo>
                      <a:pt x="44" y="0"/>
                    </a:lnTo>
                    <a:lnTo>
                      <a:pt x="3" y="12"/>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99" name="Freeform 482"/>
              <p:cNvSpPr>
                <a:spLocks/>
              </p:cNvSpPr>
              <p:nvPr/>
            </p:nvSpPr>
            <p:spPr bwMode="auto">
              <a:xfrm>
                <a:off x="2746375" y="4854576"/>
                <a:ext cx="65088" cy="46038"/>
              </a:xfrm>
              <a:custGeom>
                <a:avLst/>
                <a:gdLst>
                  <a:gd name="T0" fmla="*/ 9 w 41"/>
                  <a:gd name="T1" fmla="*/ 10 h 29"/>
                  <a:gd name="T2" fmla="*/ 9 w 41"/>
                  <a:gd name="T3" fmla="*/ 10 h 29"/>
                  <a:gd name="T4" fmla="*/ 3 w 41"/>
                  <a:gd name="T5" fmla="*/ 16 h 29"/>
                  <a:gd name="T6" fmla="*/ 0 w 41"/>
                  <a:gd name="T7" fmla="*/ 22 h 29"/>
                  <a:gd name="T8" fmla="*/ 0 w 41"/>
                  <a:gd name="T9" fmla="*/ 22 h 29"/>
                  <a:gd name="T10" fmla="*/ 3 w 41"/>
                  <a:gd name="T11" fmla="*/ 29 h 29"/>
                  <a:gd name="T12" fmla="*/ 9 w 41"/>
                  <a:gd name="T13" fmla="*/ 29 h 29"/>
                  <a:gd name="T14" fmla="*/ 38 w 41"/>
                  <a:gd name="T15" fmla="*/ 19 h 29"/>
                  <a:gd name="T16" fmla="*/ 41 w 41"/>
                  <a:gd name="T17" fmla="*/ 0 h 29"/>
                  <a:gd name="T18" fmla="*/ 9 w 41"/>
                  <a:gd name="T19" fmla="*/ 10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9"/>
                  <a:gd name="T32" fmla="*/ 41 w 41"/>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9">
                    <a:moveTo>
                      <a:pt x="9" y="10"/>
                    </a:moveTo>
                    <a:lnTo>
                      <a:pt x="9" y="10"/>
                    </a:lnTo>
                    <a:lnTo>
                      <a:pt x="3" y="16"/>
                    </a:lnTo>
                    <a:lnTo>
                      <a:pt x="0" y="22"/>
                    </a:lnTo>
                    <a:lnTo>
                      <a:pt x="3" y="29"/>
                    </a:lnTo>
                    <a:lnTo>
                      <a:pt x="9" y="29"/>
                    </a:lnTo>
                    <a:lnTo>
                      <a:pt x="38" y="19"/>
                    </a:lnTo>
                    <a:lnTo>
                      <a:pt x="41" y="0"/>
                    </a:lnTo>
                    <a:lnTo>
                      <a:pt x="9"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00" name="Freeform 483"/>
              <p:cNvSpPr>
                <a:spLocks/>
              </p:cNvSpPr>
              <p:nvPr/>
            </p:nvSpPr>
            <p:spPr bwMode="auto">
              <a:xfrm>
                <a:off x="2760663" y="4824413"/>
                <a:ext cx="166688" cy="71438"/>
              </a:xfrm>
              <a:custGeom>
                <a:avLst/>
                <a:gdLst>
                  <a:gd name="T0" fmla="*/ 101 w 105"/>
                  <a:gd name="T1" fmla="*/ 0 h 45"/>
                  <a:gd name="T2" fmla="*/ 92 w 105"/>
                  <a:gd name="T3" fmla="*/ 4 h 45"/>
                  <a:gd name="T4" fmla="*/ 79 w 105"/>
                  <a:gd name="T5" fmla="*/ 7 h 45"/>
                  <a:gd name="T6" fmla="*/ 54 w 105"/>
                  <a:gd name="T7" fmla="*/ 16 h 45"/>
                  <a:gd name="T8" fmla="*/ 38 w 105"/>
                  <a:gd name="T9" fmla="*/ 23 h 45"/>
                  <a:gd name="T10" fmla="*/ 13 w 105"/>
                  <a:gd name="T11" fmla="*/ 32 h 45"/>
                  <a:gd name="T12" fmla="*/ 7 w 105"/>
                  <a:gd name="T13" fmla="*/ 35 h 45"/>
                  <a:gd name="T14" fmla="*/ 7 w 105"/>
                  <a:gd name="T15" fmla="*/ 35 h 45"/>
                  <a:gd name="T16" fmla="*/ 0 w 105"/>
                  <a:gd name="T17" fmla="*/ 38 h 45"/>
                  <a:gd name="T18" fmla="*/ 0 w 105"/>
                  <a:gd name="T19" fmla="*/ 41 h 45"/>
                  <a:gd name="T20" fmla="*/ 0 w 105"/>
                  <a:gd name="T21" fmla="*/ 41 h 45"/>
                  <a:gd name="T22" fmla="*/ 0 w 105"/>
                  <a:gd name="T23" fmla="*/ 41 h 45"/>
                  <a:gd name="T24" fmla="*/ 0 w 105"/>
                  <a:gd name="T25" fmla="*/ 45 h 45"/>
                  <a:gd name="T26" fmla="*/ 3 w 105"/>
                  <a:gd name="T27" fmla="*/ 45 h 45"/>
                  <a:gd name="T28" fmla="*/ 10 w 105"/>
                  <a:gd name="T29" fmla="*/ 41 h 45"/>
                  <a:gd name="T30" fmla="*/ 26 w 105"/>
                  <a:gd name="T31" fmla="*/ 38 h 45"/>
                  <a:gd name="T32" fmla="*/ 51 w 105"/>
                  <a:gd name="T33" fmla="*/ 29 h 45"/>
                  <a:gd name="T34" fmla="*/ 63 w 105"/>
                  <a:gd name="T35" fmla="*/ 26 h 45"/>
                  <a:gd name="T36" fmla="*/ 79 w 105"/>
                  <a:gd name="T37" fmla="*/ 19 h 45"/>
                  <a:gd name="T38" fmla="*/ 92 w 105"/>
                  <a:gd name="T39" fmla="*/ 16 h 45"/>
                  <a:gd name="T40" fmla="*/ 98 w 105"/>
                  <a:gd name="T41" fmla="*/ 13 h 45"/>
                  <a:gd name="T42" fmla="*/ 98 w 105"/>
                  <a:gd name="T43" fmla="*/ 13 h 45"/>
                  <a:gd name="T44" fmla="*/ 101 w 105"/>
                  <a:gd name="T45" fmla="*/ 10 h 45"/>
                  <a:gd name="T46" fmla="*/ 105 w 105"/>
                  <a:gd name="T47" fmla="*/ 4 h 45"/>
                  <a:gd name="T48" fmla="*/ 105 w 105"/>
                  <a:gd name="T49" fmla="*/ 4 h 45"/>
                  <a:gd name="T50" fmla="*/ 105 w 105"/>
                  <a:gd name="T51" fmla="*/ 4 h 45"/>
                  <a:gd name="T52" fmla="*/ 105 w 105"/>
                  <a:gd name="T53" fmla="*/ 0 h 45"/>
                  <a:gd name="T54" fmla="*/ 101 w 105"/>
                  <a:gd name="T55" fmla="*/ 0 h 45"/>
                  <a:gd name="T56" fmla="*/ 101 w 105"/>
                  <a:gd name="T57" fmla="*/ 0 h 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5"/>
                  <a:gd name="T88" fmla="*/ 0 h 45"/>
                  <a:gd name="T89" fmla="*/ 105 w 105"/>
                  <a:gd name="T90" fmla="*/ 45 h 4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5" h="45">
                    <a:moveTo>
                      <a:pt x="101" y="0"/>
                    </a:moveTo>
                    <a:lnTo>
                      <a:pt x="92" y="4"/>
                    </a:lnTo>
                    <a:lnTo>
                      <a:pt x="79" y="7"/>
                    </a:lnTo>
                    <a:lnTo>
                      <a:pt x="54" y="16"/>
                    </a:lnTo>
                    <a:lnTo>
                      <a:pt x="38" y="23"/>
                    </a:lnTo>
                    <a:lnTo>
                      <a:pt x="13" y="32"/>
                    </a:lnTo>
                    <a:lnTo>
                      <a:pt x="7" y="35"/>
                    </a:lnTo>
                    <a:lnTo>
                      <a:pt x="0" y="38"/>
                    </a:lnTo>
                    <a:lnTo>
                      <a:pt x="0" y="41"/>
                    </a:lnTo>
                    <a:lnTo>
                      <a:pt x="0" y="45"/>
                    </a:lnTo>
                    <a:lnTo>
                      <a:pt x="3" y="45"/>
                    </a:lnTo>
                    <a:lnTo>
                      <a:pt x="10" y="41"/>
                    </a:lnTo>
                    <a:lnTo>
                      <a:pt x="26" y="38"/>
                    </a:lnTo>
                    <a:lnTo>
                      <a:pt x="51" y="29"/>
                    </a:lnTo>
                    <a:lnTo>
                      <a:pt x="63" y="26"/>
                    </a:lnTo>
                    <a:lnTo>
                      <a:pt x="79" y="19"/>
                    </a:lnTo>
                    <a:lnTo>
                      <a:pt x="92" y="16"/>
                    </a:lnTo>
                    <a:lnTo>
                      <a:pt x="98" y="13"/>
                    </a:lnTo>
                    <a:lnTo>
                      <a:pt x="101" y="10"/>
                    </a:lnTo>
                    <a:lnTo>
                      <a:pt x="105" y="4"/>
                    </a:lnTo>
                    <a:lnTo>
                      <a:pt x="105" y="0"/>
                    </a:lnTo>
                    <a:lnTo>
                      <a:pt x="10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01" name="Rectangle 484"/>
              <p:cNvSpPr>
                <a:spLocks noChangeArrowheads="1"/>
              </p:cNvSpPr>
              <p:nvPr/>
            </p:nvSpPr>
            <p:spPr bwMode="auto">
              <a:xfrm>
                <a:off x="2760663" y="4889501"/>
                <a:ext cx="1588" cy="1588"/>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ko-KR" altLang="ko-KR"/>
              </a:p>
            </p:txBody>
          </p:sp>
          <p:sp>
            <p:nvSpPr>
              <p:cNvPr id="18102" name="Freeform 552"/>
              <p:cNvSpPr>
                <a:spLocks/>
              </p:cNvSpPr>
              <p:nvPr/>
            </p:nvSpPr>
            <p:spPr bwMode="auto">
              <a:xfrm>
                <a:off x="646113" y="4538663"/>
                <a:ext cx="9525" cy="9525"/>
              </a:xfrm>
              <a:custGeom>
                <a:avLst/>
                <a:gdLst>
                  <a:gd name="T0" fmla="*/ 6 w 6"/>
                  <a:gd name="T1" fmla="*/ 3 h 6"/>
                  <a:gd name="T2" fmla="*/ 6 w 6"/>
                  <a:gd name="T3" fmla="*/ 3 h 6"/>
                  <a:gd name="T4" fmla="*/ 6 w 6"/>
                  <a:gd name="T5" fmla="*/ 3 h 6"/>
                  <a:gd name="T6" fmla="*/ 3 w 6"/>
                  <a:gd name="T7" fmla="*/ 6 h 6"/>
                  <a:gd name="T8" fmla="*/ 3 w 6"/>
                  <a:gd name="T9" fmla="*/ 6 h 6"/>
                  <a:gd name="T10" fmla="*/ 0 w 6"/>
                  <a:gd name="T11" fmla="*/ 0 h 6"/>
                  <a:gd name="T12" fmla="*/ 0 w 6"/>
                  <a:gd name="T13" fmla="*/ 0 h 6"/>
                  <a:gd name="T14" fmla="*/ 3 w 6"/>
                  <a:gd name="T15" fmla="*/ 0 h 6"/>
                  <a:gd name="T16" fmla="*/ 6 w 6"/>
                  <a:gd name="T17" fmla="*/ 0 h 6"/>
                  <a:gd name="T18" fmla="*/ 6 w 6"/>
                  <a:gd name="T19" fmla="*/ 0 h 6"/>
                  <a:gd name="T20" fmla="*/ 6 w 6"/>
                  <a:gd name="T21" fmla="*/ 3 h 6"/>
                  <a:gd name="T22" fmla="*/ 6 w 6"/>
                  <a:gd name="T23" fmla="*/ 3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6"/>
                  <a:gd name="T38" fmla="*/ 6 w 6"/>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6">
                    <a:moveTo>
                      <a:pt x="6" y="3"/>
                    </a:moveTo>
                    <a:lnTo>
                      <a:pt x="6" y="3"/>
                    </a:lnTo>
                    <a:lnTo>
                      <a:pt x="3" y="6"/>
                    </a:lnTo>
                    <a:lnTo>
                      <a:pt x="0" y="0"/>
                    </a:lnTo>
                    <a:lnTo>
                      <a:pt x="3" y="0"/>
                    </a:lnTo>
                    <a:lnTo>
                      <a:pt x="6"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03" name="Freeform 553"/>
              <p:cNvSpPr>
                <a:spLocks/>
              </p:cNvSpPr>
              <p:nvPr/>
            </p:nvSpPr>
            <p:spPr bwMode="auto">
              <a:xfrm>
                <a:off x="661988" y="4543426"/>
                <a:ext cx="9525" cy="9525"/>
              </a:xfrm>
              <a:custGeom>
                <a:avLst/>
                <a:gdLst>
                  <a:gd name="T0" fmla="*/ 6 w 6"/>
                  <a:gd name="T1" fmla="*/ 3 h 6"/>
                  <a:gd name="T2" fmla="*/ 6 w 6"/>
                  <a:gd name="T3" fmla="*/ 3 h 6"/>
                  <a:gd name="T4" fmla="*/ 3 w 6"/>
                  <a:gd name="T5" fmla="*/ 6 h 6"/>
                  <a:gd name="T6" fmla="*/ 3 w 6"/>
                  <a:gd name="T7" fmla="*/ 6 h 6"/>
                  <a:gd name="T8" fmla="*/ 0 w 6"/>
                  <a:gd name="T9" fmla="*/ 0 h 6"/>
                  <a:gd name="T10" fmla="*/ 0 w 6"/>
                  <a:gd name="T11" fmla="*/ 0 h 6"/>
                  <a:gd name="T12" fmla="*/ 3 w 6"/>
                  <a:gd name="T13" fmla="*/ 0 h 6"/>
                  <a:gd name="T14" fmla="*/ 3 w 6"/>
                  <a:gd name="T15" fmla="*/ 0 h 6"/>
                  <a:gd name="T16" fmla="*/ 6 w 6"/>
                  <a:gd name="T17" fmla="*/ 3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6"/>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04" name="Freeform 554"/>
              <p:cNvSpPr>
                <a:spLocks/>
              </p:cNvSpPr>
              <p:nvPr/>
            </p:nvSpPr>
            <p:spPr bwMode="auto">
              <a:xfrm>
                <a:off x="676275" y="4548188"/>
                <a:ext cx="9525" cy="11113"/>
              </a:xfrm>
              <a:custGeom>
                <a:avLst/>
                <a:gdLst>
                  <a:gd name="T0" fmla="*/ 6 w 6"/>
                  <a:gd name="T1" fmla="*/ 3 h 7"/>
                  <a:gd name="T2" fmla="*/ 6 w 6"/>
                  <a:gd name="T3" fmla="*/ 3 h 7"/>
                  <a:gd name="T4" fmla="*/ 0 w 6"/>
                  <a:gd name="T5" fmla="*/ 7 h 7"/>
                  <a:gd name="T6" fmla="*/ 0 w 6"/>
                  <a:gd name="T7" fmla="*/ 7 h 7"/>
                  <a:gd name="T8" fmla="*/ 0 w 6"/>
                  <a:gd name="T9" fmla="*/ 0 h 7"/>
                  <a:gd name="T10" fmla="*/ 0 w 6"/>
                  <a:gd name="T11" fmla="*/ 0 h 7"/>
                  <a:gd name="T12" fmla="*/ 3 w 6"/>
                  <a:gd name="T13" fmla="*/ 0 h 7"/>
                  <a:gd name="T14" fmla="*/ 3 w 6"/>
                  <a:gd name="T15" fmla="*/ 0 h 7"/>
                  <a:gd name="T16" fmla="*/ 6 w 6"/>
                  <a:gd name="T17" fmla="*/ 3 h 7"/>
                  <a:gd name="T18" fmla="*/ 6 w 6"/>
                  <a:gd name="T19" fmla="*/ 3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7"/>
                  <a:gd name="T32" fmla="*/ 6 w 6"/>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7">
                    <a:moveTo>
                      <a:pt x="6" y="3"/>
                    </a:moveTo>
                    <a:lnTo>
                      <a:pt x="6" y="3"/>
                    </a:lnTo>
                    <a:lnTo>
                      <a:pt x="0" y="7"/>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05" name="Freeform 555"/>
              <p:cNvSpPr>
                <a:spLocks/>
              </p:cNvSpPr>
              <p:nvPr/>
            </p:nvSpPr>
            <p:spPr bwMode="auto">
              <a:xfrm>
                <a:off x="685800" y="4552951"/>
                <a:ext cx="11113" cy="11113"/>
              </a:xfrm>
              <a:custGeom>
                <a:avLst/>
                <a:gdLst>
                  <a:gd name="T0" fmla="*/ 7 w 7"/>
                  <a:gd name="T1" fmla="*/ 4 h 7"/>
                  <a:gd name="T2" fmla="*/ 7 w 7"/>
                  <a:gd name="T3" fmla="*/ 4 h 7"/>
                  <a:gd name="T4" fmla="*/ 7 w 7"/>
                  <a:gd name="T5" fmla="*/ 4 h 7"/>
                  <a:gd name="T6" fmla="*/ 4 w 7"/>
                  <a:gd name="T7" fmla="*/ 7 h 7"/>
                  <a:gd name="T8" fmla="*/ 4 w 7"/>
                  <a:gd name="T9" fmla="*/ 7 h 7"/>
                  <a:gd name="T10" fmla="*/ 0 w 7"/>
                  <a:gd name="T11" fmla="*/ 0 h 7"/>
                  <a:gd name="T12" fmla="*/ 0 w 7"/>
                  <a:gd name="T13" fmla="*/ 0 h 7"/>
                  <a:gd name="T14" fmla="*/ 7 w 7"/>
                  <a:gd name="T15" fmla="*/ 0 h 7"/>
                  <a:gd name="T16" fmla="*/ 7 w 7"/>
                  <a:gd name="T17" fmla="*/ 0 h 7"/>
                  <a:gd name="T18" fmla="*/ 7 w 7"/>
                  <a:gd name="T19" fmla="*/ 4 h 7"/>
                  <a:gd name="T20" fmla="*/ 7 w 7"/>
                  <a:gd name="T21" fmla="*/ 4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7"/>
                  <a:gd name="T35" fmla="*/ 7 w 7"/>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7">
                    <a:moveTo>
                      <a:pt x="7" y="4"/>
                    </a:moveTo>
                    <a:lnTo>
                      <a:pt x="7" y="4"/>
                    </a:lnTo>
                    <a:lnTo>
                      <a:pt x="4" y="7"/>
                    </a:lnTo>
                    <a:lnTo>
                      <a:pt x="0" y="0"/>
                    </a:lnTo>
                    <a:lnTo>
                      <a:pt x="7" y="0"/>
                    </a:lnTo>
                    <a:lnTo>
                      <a:pt x="7"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06" name="Freeform 556"/>
              <p:cNvSpPr>
                <a:spLocks/>
              </p:cNvSpPr>
              <p:nvPr/>
            </p:nvSpPr>
            <p:spPr bwMode="auto">
              <a:xfrm>
                <a:off x="701675" y="4559301"/>
                <a:ext cx="9525" cy="9525"/>
              </a:xfrm>
              <a:custGeom>
                <a:avLst/>
                <a:gdLst>
                  <a:gd name="T0" fmla="*/ 6 w 6"/>
                  <a:gd name="T1" fmla="*/ 3 h 6"/>
                  <a:gd name="T2" fmla="*/ 6 w 6"/>
                  <a:gd name="T3" fmla="*/ 3 h 6"/>
                  <a:gd name="T4" fmla="*/ 6 w 6"/>
                  <a:gd name="T5" fmla="*/ 3 h 6"/>
                  <a:gd name="T6" fmla="*/ 3 w 6"/>
                  <a:gd name="T7" fmla="*/ 6 h 6"/>
                  <a:gd name="T8" fmla="*/ 3 w 6"/>
                  <a:gd name="T9" fmla="*/ 6 h 6"/>
                  <a:gd name="T10" fmla="*/ 0 w 6"/>
                  <a:gd name="T11" fmla="*/ 0 h 6"/>
                  <a:gd name="T12" fmla="*/ 0 w 6"/>
                  <a:gd name="T13" fmla="*/ 0 h 6"/>
                  <a:gd name="T14" fmla="*/ 3 w 6"/>
                  <a:gd name="T15" fmla="*/ 0 h 6"/>
                  <a:gd name="T16" fmla="*/ 3 w 6"/>
                  <a:gd name="T17" fmla="*/ 0 h 6"/>
                  <a:gd name="T18" fmla="*/ 6 w 6"/>
                  <a:gd name="T19" fmla="*/ 3 h 6"/>
                  <a:gd name="T20" fmla="*/ 6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3"/>
                    </a:moveTo>
                    <a:lnTo>
                      <a:pt x="6" y="3"/>
                    </a:lnTo>
                    <a:lnTo>
                      <a:pt x="3" y="6"/>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07" name="Freeform 557"/>
              <p:cNvSpPr>
                <a:spLocks/>
              </p:cNvSpPr>
              <p:nvPr/>
            </p:nvSpPr>
            <p:spPr bwMode="auto">
              <a:xfrm>
                <a:off x="715963" y="4564063"/>
                <a:ext cx="11113" cy="9525"/>
              </a:xfrm>
              <a:custGeom>
                <a:avLst/>
                <a:gdLst>
                  <a:gd name="T0" fmla="*/ 7 w 7"/>
                  <a:gd name="T1" fmla="*/ 3 h 6"/>
                  <a:gd name="T2" fmla="*/ 7 w 7"/>
                  <a:gd name="T3" fmla="*/ 3 h 6"/>
                  <a:gd name="T4" fmla="*/ 4 w 7"/>
                  <a:gd name="T5" fmla="*/ 3 h 6"/>
                  <a:gd name="T6" fmla="*/ 0 w 7"/>
                  <a:gd name="T7" fmla="*/ 6 h 6"/>
                  <a:gd name="T8" fmla="*/ 0 w 7"/>
                  <a:gd name="T9" fmla="*/ 6 h 6"/>
                  <a:gd name="T10" fmla="*/ 0 w 7"/>
                  <a:gd name="T11" fmla="*/ 0 h 6"/>
                  <a:gd name="T12" fmla="*/ 0 w 7"/>
                  <a:gd name="T13" fmla="*/ 0 h 6"/>
                  <a:gd name="T14" fmla="*/ 4 w 7"/>
                  <a:gd name="T15" fmla="*/ 0 h 6"/>
                  <a:gd name="T16" fmla="*/ 4 w 7"/>
                  <a:gd name="T17" fmla="*/ 0 h 6"/>
                  <a:gd name="T18" fmla="*/ 7 w 7"/>
                  <a:gd name="T19" fmla="*/ 3 h 6"/>
                  <a:gd name="T20" fmla="*/ 7 w 7"/>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3"/>
                    </a:moveTo>
                    <a:lnTo>
                      <a:pt x="7" y="3"/>
                    </a:lnTo>
                    <a:lnTo>
                      <a:pt x="4" y="3"/>
                    </a:lnTo>
                    <a:lnTo>
                      <a:pt x="0" y="6"/>
                    </a:lnTo>
                    <a:lnTo>
                      <a:pt x="0" y="0"/>
                    </a:lnTo>
                    <a:lnTo>
                      <a:pt x="4" y="0"/>
                    </a:lnTo>
                    <a:lnTo>
                      <a:pt x="7"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08" name="Freeform 558"/>
              <p:cNvSpPr>
                <a:spLocks/>
              </p:cNvSpPr>
              <p:nvPr/>
            </p:nvSpPr>
            <p:spPr bwMode="auto">
              <a:xfrm>
                <a:off x="731838" y="4568826"/>
                <a:ext cx="4763" cy="9525"/>
              </a:xfrm>
              <a:custGeom>
                <a:avLst/>
                <a:gdLst>
                  <a:gd name="T0" fmla="*/ 3 w 3"/>
                  <a:gd name="T1" fmla="*/ 3 h 6"/>
                  <a:gd name="T2" fmla="*/ 3 w 3"/>
                  <a:gd name="T3" fmla="*/ 3 h 6"/>
                  <a:gd name="T4" fmla="*/ 3 w 3"/>
                  <a:gd name="T5" fmla="*/ 6 h 6"/>
                  <a:gd name="T6" fmla="*/ 0 w 3"/>
                  <a:gd name="T7" fmla="*/ 6 h 6"/>
                  <a:gd name="T8" fmla="*/ 0 w 3"/>
                  <a:gd name="T9" fmla="*/ 6 h 6"/>
                  <a:gd name="T10" fmla="*/ 0 w 3"/>
                  <a:gd name="T11" fmla="*/ 0 h 6"/>
                  <a:gd name="T12" fmla="*/ 0 w 3"/>
                  <a:gd name="T13" fmla="*/ 0 h 6"/>
                  <a:gd name="T14" fmla="*/ 0 w 3"/>
                  <a:gd name="T15" fmla="*/ 0 h 6"/>
                  <a:gd name="T16" fmla="*/ 3 w 3"/>
                  <a:gd name="T17" fmla="*/ 0 h 6"/>
                  <a:gd name="T18" fmla="*/ 3 w 3"/>
                  <a:gd name="T19" fmla="*/ 0 h 6"/>
                  <a:gd name="T20" fmla="*/ 3 w 3"/>
                  <a:gd name="T21" fmla="*/ 3 h 6"/>
                  <a:gd name="T22" fmla="*/ 3 w 3"/>
                  <a:gd name="T23" fmla="*/ 3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
                  <a:gd name="T37" fmla="*/ 0 h 6"/>
                  <a:gd name="T38" fmla="*/ 3 w 3"/>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 h="6">
                    <a:moveTo>
                      <a:pt x="3" y="3"/>
                    </a:moveTo>
                    <a:lnTo>
                      <a:pt x="3" y="3"/>
                    </a:lnTo>
                    <a:lnTo>
                      <a:pt x="3" y="6"/>
                    </a:lnTo>
                    <a:lnTo>
                      <a:pt x="0" y="6"/>
                    </a:lnTo>
                    <a:lnTo>
                      <a:pt x="0" y="0"/>
                    </a:lnTo>
                    <a:lnTo>
                      <a:pt x="3" y="0"/>
                    </a:lnTo>
                    <a:lnTo>
                      <a:pt x="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09" name="Freeform 559"/>
              <p:cNvSpPr>
                <a:spLocks/>
              </p:cNvSpPr>
              <p:nvPr/>
            </p:nvSpPr>
            <p:spPr bwMode="auto">
              <a:xfrm>
                <a:off x="741363" y="4573588"/>
                <a:ext cx="11113" cy="9525"/>
              </a:xfrm>
              <a:custGeom>
                <a:avLst/>
                <a:gdLst>
                  <a:gd name="T0" fmla="*/ 7 w 7"/>
                  <a:gd name="T1" fmla="*/ 3 h 6"/>
                  <a:gd name="T2" fmla="*/ 7 w 7"/>
                  <a:gd name="T3" fmla="*/ 3 h 6"/>
                  <a:gd name="T4" fmla="*/ 3 w 7"/>
                  <a:gd name="T5" fmla="*/ 6 h 6"/>
                  <a:gd name="T6" fmla="*/ 3 w 7"/>
                  <a:gd name="T7" fmla="*/ 6 h 6"/>
                  <a:gd name="T8" fmla="*/ 0 w 7"/>
                  <a:gd name="T9" fmla="*/ 0 h 6"/>
                  <a:gd name="T10" fmla="*/ 0 w 7"/>
                  <a:gd name="T11" fmla="*/ 0 h 6"/>
                  <a:gd name="T12" fmla="*/ 3 w 7"/>
                  <a:gd name="T13" fmla="*/ 0 h 6"/>
                  <a:gd name="T14" fmla="*/ 7 w 7"/>
                  <a:gd name="T15" fmla="*/ 0 h 6"/>
                  <a:gd name="T16" fmla="*/ 7 w 7"/>
                  <a:gd name="T17" fmla="*/ 0 h 6"/>
                  <a:gd name="T18" fmla="*/ 7 w 7"/>
                  <a:gd name="T19" fmla="*/ 3 h 6"/>
                  <a:gd name="T20" fmla="*/ 7 w 7"/>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3"/>
                    </a:moveTo>
                    <a:lnTo>
                      <a:pt x="7" y="3"/>
                    </a:lnTo>
                    <a:lnTo>
                      <a:pt x="3" y="6"/>
                    </a:lnTo>
                    <a:lnTo>
                      <a:pt x="0" y="0"/>
                    </a:lnTo>
                    <a:lnTo>
                      <a:pt x="3" y="0"/>
                    </a:lnTo>
                    <a:lnTo>
                      <a:pt x="7" y="0"/>
                    </a:lnTo>
                    <a:lnTo>
                      <a:pt x="7"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10" name="Freeform 560"/>
              <p:cNvSpPr>
                <a:spLocks/>
              </p:cNvSpPr>
              <p:nvPr/>
            </p:nvSpPr>
            <p:spPr bwMode="auto">
              <a:xfrm>
                <a:off x="757238" y="4578351"/>
                <a:ext cx="9525" cy="11113"/>
              </a:xfrm>
              <a:custGeom>
                <a:avLst/>
                <a:gdLst>
                  <a:gd name="T0" fmla="*/ 6 w 6"/>
                  <a:gd name="T1" fmla="*/ 3 h 7"/>
                  <a:gd name="T2" fmla="*/ 6 w 6"/>
                  <a:gd name="T3" fmla="*/ 3 h 7"/>
                  <a:gd name="T4" fmla="*/ 3 w 6"/>
                  <a:gd name="T5" fmla="*/ 7 h 7"/>
                  <a:gd name="T6" fmla="*/ 3 w 6"/>
                  <a:gd name="T7" fmla="*/ 7 h 7"/>
                  <a:gd name="T8" fmla="*/ 0 w 6"/>
                  <a:gd name="T9" fmla="*/ 0 h 7"/>
                  <a:gd name="T10" fmla="*/ 0 w 6"/>
                  <a:gd name="T11" fmla="*/ 0 h 7"/>
                  <a:gd name="T12" fmla="*/ 3 w 6"/>
                  <a:gd name="T13" fmla="*/ 0 h 7"/>
                  <a:gd name="T14" fmla="*/ 3 w 6"/>
                  <a:gd name="T15" fmla="*/ 0 h 7"/>
                  <a:gd name="T16" fmla="*/ 6 w 6"/>
                  <a:gd name="T17" fmla="*/ 3 h 7"/>
                  <a:gd name="T18" fmla="*/ 6 w 6"/>
                  <a:gd name="T19" fmla="*/ 3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7"/>
                  <a:gd name="T32" fmla="*/ 6 w 6"/>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7">
                    <a:moveTo>
                      <a:pt x="6" y="3"/>
                    </a:moveTo>
                    <a:lnTo>
                      <a:pt x="6" y="3"/>
                    </a:lnTo>
                    <a:lnTo>
                      <a:pt x="3" y="7"/>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11" name="Freeform 561"/>
              <p:cNvSpPr>
                <a:spLocks/>
              </p:cNvSpPr>
              <p:nvPr/>
            </p:nvSpPr>
            <p:spPr bwMode="auto">
              <a:xfrm>
                <a:off x="771525" y="4583113"/>
                <a:ext cx="11113" cy="11113"/>
              </a:xfrm>
              <a:custGeom>
                <a:avLst/>
                <a:gdLst>
                  <a:gd name="T0" fmla="*/ 7 w 7"/>
                  <a:gd name="T1" fmla="*/ 4 h 7"/>
                  <a:gd name="T2" fmla="*/ 7 w 7"/>
                  <a:gd name="T3" fmla="*/ 4 h 7"/>
                  <a:gd name="T4" fmla="*/ 0 w 7"/>
                  <a:gd name="T5" fmla="*/ 7 h 7"/>
                  <a:gd name="T6" fmla="*/ 0 w 7"/>
                  <a:gd name="T7" fmla="*/ 7 h 7"/>
                  <a:gd name="T8" fmla="*/ 0 w 7"/>
                  <a:gd name="T9" fmla="*/ 0 h 7"/>
                  <a:gd name="T10" fmla="*/ 0 w 7"/>
                  <a:gd name="T11" fmla="*/ 0 h 7"/>
                  <a:gd name="T12" fmla="*/ 0 w 7"/>
                  <a:gd name="T13" fmla="*/ 0 h 7"/>
                  <a:gd name="T14" fmla="*/ 3 w 7"/>
                  <a:gd name="T15" fmla="*/ 0 h 7"/>
                  <a:gd name="T16" fmla="*/ 3 w 7"/>
                  <a:gd name="T17" fmla="*/ 0 h 7"/>
                  <a:gd name="T18" fmla="*/ 7 w 7"/>
                  <a:gd name="T19" fmla="*/ 4 h 7"/>
                  <a:gd name="T20" fmla="*/ 7 w 7"/>
                  <a:gd name="T21" fmla="*/ 4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7"/>
                  <a:gd name="T35" fmla="*/ 7 w 7"/>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7">
                    <a:moveTo>
                      <a:pt x="7" y="4"/>
                    </a:moveTo>
                    <a:lnTo>
                      <a:pt x="7" y="4"/>
                    </a:lnTo>
                    <a:lnTo>
                      <a:pt x="0" y="7"/>
                    </a:lnTo>
                    <a:lnTo>
                      <a:pt x="0" y="0"/>
                    </a:lnTo>
                    <a:lnTo>
                      <a:pt x="3" y="0"/>
                    </a:lnTo>
                    <a:lnTo>
                      <a:pt x="7"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12" name="Freeform 562"/>
              <p:cNvSpPr>
                <a:spLocks/>
              </p:cNvSpPr>
              <p:nvPr/>
            </p:nvSpPr>
            <p:spPr bwMode="auto">
              <a:xfrm>
                <a:off x="641350" y="4559301"/>
                <a:ext cx="9525" cy="9525"/>
              </a:xfrm>
              <a:custGeom>
                <a:avLst/>
                <a:gdLst>
                  <a:gd name="T0" fmla="*/ 6 w 6"/>
                  <a:gd name="T1" fmla="*/ 6 h 6"/>
                  <a:gd name="T2" fmla="*/ 6 w 6"/>
                  <a:gd name="T3" fmla="*/ 6 h 6"/>
                  <a:gd name="T4" fmla="*/ 3 w 6"/>
                  <a:gd name="T5" fmla="*/ 6 h 6"/>
                  <a:gd name="T6" fmla="*/ 0 w 6"/>
                  <a:gd name="T7" fmla="*/ 6 h 6"/>
                  <a:gd name="T8" fmla="*/ 0 w 6"/>
                  <a:gd name="T9" fmla="*/ 6 h 6"/>
                  <a:gd name="T10" fmla="*/ 0 w 6"/>
                  <a:gd name="T11" fmla="*/ 3 h 6"/>
                  <a:gd name="T12" fmla="*/ 0 w 6"/>
                  <a:gd name="T13" fmla="*/ 3 h 6"/>
                  <a:gd name="T14" fmla="*/ 3 w 6"/>
                  <a:gd name="T15" fmla="*/ 0 h 6"/>
                  <a:gd name="T16" fmla="*/ 3 w 6"/>
                  <a:gd name="T17" fmla="*/ 0 h 6"/>
                  <a:gd name="T18" fmla="*/ 6 w 6"/>
                  <a:gd name="T19" fmla="*/ 6 h 6"/>
                  <a:gd name="T20" fmla="*/ 6 w 6"/>
                  <a:gd name="T21" fmla="*/ 6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6"/>
                    </a:moveTo>
                    <a:lnTo>
                      <a:pt x="6" y="6"/>
                    </a:lnTo>
                    <a:lnTo>
                      <a:pt x="3" y="6"/>
                    </a:lnTo>
                    <a:lnTo>
                      <a:pt x="0" y="6"/>
                    </a:lnTo>
                    <a:lnTo>
                      <a:pt x="0" y="3"/>
                    </a:lnTo>
                    <a:lnTo>
                      <a:pt x="3" y="0"/>
                    </a:lnTo>
                    <a:lnTo>
                      <a:pt x="6"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13" name="Freeform 563"/>
              <p:cNvSpPr>
                <a:spLocks/>
              </p:cNvSpPr>
              <p:nvPr/>
            </p:nvSpPr>
            <p:spPr bwMode="auto">
              <a:xfrm>
                <a:off x="650875" y="4564063"/>
                <a:ext cx="11113" cy="9525"/>
              </a:xfrm>
              <a:custGeom>
                <a:avLst/>
                <a:gdLst>
                  <a:gd name="T0" fmla="*/ 7 w 7"/>
                  <a:gd name="T1" fmla="*/ 6 h 6"/>
                  <a:gd name="T2" fmla="*/ 7 w 7"/>
                  <a:gd name="T3" fmla="*/ 6 h 6"/>
                  <a:gd name="T4" fmla="*/ 3 w 7"/>
                  <a:gd name="T5" fmla="*/ 6 h 6"/>
                  <a:gd name="T6" fmla="*/ 3 w 7"/>
                  <a:gd name="T7" fmla="*/ 6 h 6"/>
                  <a:gd name="T8" fmla="*/ 0 w 7"/>
                  <a:gd name="T9" fmla="*/ 3 h 6"/>
                  <a:gd name="T10" fmla="*/ 0 w 7"/>
                  <a:gd name="T11" fmla="*/ 3 h 6"/>
                  <a:gd name="T12" fmla="*/ 7 w 7"/>
                  <a:gd name="T13" fmla="*/ 0 h 6"/>
                  <a:gd name="T14" fmla="*/ 7 w 7"/>
                  <a:gd name="T15" fmla="*/ 0 h 6"/>
                  <a:gd name="T16" fmla="*/ 7 w 7"/>
                  <a:gd name="T17" fmla="*/ 6 h 6"/>
                  <a:gd name="T18" fmla="*/ 7 w 7"/>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6"/>
                  <a:gd name="T32" fmla="*/ 7 w 7"/>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6">
                    <a:moveTo>
                      <a:pt x="7" y="6"/>
                    </a:moveTo>
                    <a:lnTo>
                      <a:pt x="7" y="6"/>
                    </a:lnTo>
                    <a:lnTo>
                      <a:pt x="3" y="6"/>
                    </a:lnTo>
                    <a:lnTo>
                      <a:pt x="0" y="3"/>
                    </a:lnTo>
                    <a:lnTo>
                      <a:pt x="7" y="0"/>
                    </a:lnTo>
                    <a:lnTo>
                      <a:pt x="7"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14" name="Freeform 564"/>
              <p:cNvSpPr>
                <a:spLocks/>
              </p:cNvSpPr>
              <p:nvPr/>
            </p:nvSpPr>
            <p:spPr bwMode="auto">
              <a:xfrm>
                <a:off x="666750" y="4573588"/>
                <a:ext cx="9525" cy="4763"/>
              </a:xfrm>
              <a:custGeom>
                <a:avLst/>
                <a:gdLst>
                  <a:gd name="T0" fmla="*/ 6 w 6"/>
                  <a:gd name="T1" fmla="*/ 3 h 3"/>
                  <a:gd name="T2" fmla="*/ 6 w 6"/>
                  <a:gd name="T3" fmla="*/ 3 h 3"/>
                  <a:gd name="T4" fmla="*/ 3 w 6"/>
                  <a:gd name="T5" fmla="*/ 3 h 3"/>
                  <a:gd name="T6" fmla="*/ 3 w 6"/>
                  <a:gd name="T7" fmla="*/ 3 h 3"/>
                  <a:gd name="T8" fmla="*/ 3 w 6"/>
                  <a:gd name="T9" fmla="*/ 3 h 3"/>
                  <a:gd name="T10" fmla="*/ 0 w 6"/>
                  <a:gd name="T11" fmla="*/ 0 h 3"/>
                  <a:gd name="T12" fmla="*/ 0 w 6"/>
                  <a:gd name="T13" fmla="*/ 0 h 3"/>
                  <a:gd name="T14" fmla="*/ 3 w 6"/>
                  <a:gd name="T15" fmla="*/ 0 h 3"/>
                  <a:gd name="T16" fmla="*/ 3 w 6"/>
                  <a:gd name="T17" fmla="*/ 0 h 3"/>
                  <a:gd name="T18" fmla="*/ 6 w 6"/>
                  <a:gd name="T19" fmla="*/ 3 h 3"/>
                  <a:gd name="T20" fmla="*/ 6 w 6"/>
                  <a:gd name="T21" fmla="*/ 3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3"/>
                  <a:gd name="T35" fmla="*/ 6 w 6"/>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3">
                    <a:moveTo>
                      <a:pt x="6" y="3"/>
                    </a:moveTo>
                    <a:lnTo>
                      <a:pt x="6" y="3"/>
                    </a:lnTo>
                    <a:lnTo>
                      <a:pt x="3" y="3"/>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15" name="Freeform 565"/>
              <p:cNvSpPr>
                <a:spLocks/>
              </p:cNvSpPr>
              <p:nvPr/>
            </p:nvSpPr>
            <p:spPr bwMode="auto">
              <a:xfrm>
                <a:off x="681038" y="4578351"/>
                <a:ext cx="11113" cy="4763"/>
              </a:xfrm>
              <a:custGeom>
                <a:avLst/>
                <a:gdLst>
                  <a:gd name="T0" fmla="*/ 7 w 7"/>
                  <a:gd name="T1" fmla="*/ 3 h 3"/>
                  <a:gd name="T2" fmla="*/ 7 w 7"/>
                  <a:gd name="T3" fmla="*/ 3 h 3"/>
                  <a:gd name="T4" fmla="*/ 3 w 7"/>
                  <a:gd name="T5" fmla="*/ 3 h 3"/>
                  <a:gd name="T6" fmla="*/ 0 w 7"/>
                  <a:gd name="T7" fmla="*/ 3 h 3"/>
                  <a:gd name="T8" fmla="*/ 0 w 7"/>
                  <a:gd name="T9" fmla="*/ 3 h 3"/>
                  <a:gd name="T10" fmla="*/ 0 w 7"/>
                  <a:gd name="T11" fmla="*/ 0 h 3"/>
                  <a:gd name="T12" fmla="*/ 0 w 7"/>
                  <a:gd name="T13" fmla="*/ 0 h 3"/>
                  <a:gd name="T14" fmla="*/ 3 w 7"/>
                  <a:gd name="T15" fmla="*/ 0 h 3"/>
                  <a:gd name="T16" fmla="*/ 3 w 7"/>
                  <a:gd name="T17" fmla="*/ 0 h 3"/>
                  <a:gd name="T18" fmla="*/ 7 w 7"/>
                  <a:gd name="T19" fmla="*/ 3 h 3"/>
                  <a:gd name="T20" fmla="*/ 7 w 7"/>
                  <a:gd name="T21" fmla="*/ 3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3"/>
                  <a:gd name="T35" fmla="*/ 7 w 7"/>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3">
                    <a:moveTo>
                      <a:pt x="7" y="3"/>
                    </a:moveTo>
                    <a:lnTo>
                      <a:pt x="7" y="3"/>
                    </a:lnTo>
                    <a:lnTo>
                      <a:pt x="3" y="3"/>
                    </a:lnTo>
                    <a:lnTo>
                      <a:pt x="0" y="3"/>
                    </a:lnTo>
                    <a:lnTo>
                      <a:pt x="0" y="0"/>
                    </a:lnTo>
                    <a:lnTo>
                      <a:pt x="3" y="0"/>
                    </a:lnTo>
                    <a:lnTo>
                      <a:pt x="7"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16" name="Freeform 566"/>
              <p:cNvSpPr>
                <a:spLocks/>
              </p:cNvSpPr>
              <p:nvPr/>
            </p:nvSpPr>
            <p:spPr bwMode="auto">
              <a:xfrm>
                <a:off x="692150" y="4583113"/>
                <a:ext cx="9525" cy="6350"/>
              </a:xfrm>
              <a:custGeom>
                <a:avLst/>
                <a:gdLst>
                  <a:gd name="T0" fmla="*/ 6 w 6"/>
                  <a:gd name="T1" fmla="*/ 4 h 4"/>
                  <a:gd name="T2" fmla="*/ 6 w 6"/>
                  <a:gd name="T3" fmla="*/ 4 h 4"/>
                  <a:gd name="T4" fmla="*/ 3 w 6"/>
                  <a:gd name="T5" fmla="*/ 4 h 4"/>
                  <a:gd name="T6" fmla="*/ 3 w 6"/>
                  <a:gd name="T7" fmla="*/ 4 h 4"/>
                  <a:gd name="T8" fmla="*/ 0 w 6"/>
                  <a:gd name="T9" fmla="*/ 0 h 4"/>
                  <a:gd name="T10" fmla="*/ 0 w 6"/>
                  <a:gd name="T11" fmla="*/ 0 h 4"/>
                  <a:gd name="T12" fmla="*/ 6 w 6"/>
                  <a:gd name="T13" fmla="*/ 0 h 4"/>
                  <a:gd name="T14" fmla="*/ 6 w 6"/>
                  <a:gd name="T15" fmla="*/ 0 h 4"/>
                  <a:gd name="T16" fmla="*/ 6 w 6"/>
                  <a:gd name="T17" fmla="*/ 4 h 4"/>
                  <a:gd name="T18" fmla="*/ 6 w 6"/>
                  <a:gd name="T19" fmla="*/ 4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
                  <a:gd name="T32" fmla="*/ 6 w 6"/>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
                    <a:moveTo>
                      <a:pt x="6" y="4"/>
                    </a:moveTo>
                    <a:lnTo>
                      <a:pt x="6" y="4"/>
                    </a:lnTo>
                    <a:lnTo>
                      <a:pt x="3" y="4"/>
                    </a:lnTo>
                    <a:lnTo>
                      <a:pt x="0" y="0"/>
                    </a:lnTo>
                    <a:lnTo>
                      <a:pt x="6" y="0"/>
                    </a:ln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17" name="Freeform 567"/>
              <p:cNvSpPr>
                <a:spLocks/>
              </p:cNvSpPr>
              <p:nvPr/>
            </p:nvSpPr>
            <p:spPr bwMode="auto">
              <a:xfrm>
                <a:off x="706438" y="4589463"/>
                <a:ext cx="9525" cy="4763"/>
              </a:xfrm>
              <a:custGeom>
                <a:avLst/>
                <a:gdLst>
                  <a:gd name="T0" fmla="*/ 6 w 6"/>
                  <a:gd name="T1" fmla="*/ 3 h 3"/>
                  <a:gd name="T2" fmla="*/ 6 w 6"/>
                  <a:gd name="T3" fmla="*/ 3 h 3"/>
                  <a:gd name="T4" fmla="*/ 6 w 6"/>
                  <a:gd name="T5" fmla="*/ 3 h 3"/>
                  <a:gd name="T6" fmla="*/ 3 w 6"/>
                  <a:gd name="T7" fmla="*/ 3 h 3"/>
                  <a:gd name="T8" fmla="*/ 3 w 6"/>
                  <a:gd name="T9" fmla="*/ 3 h 3"/>
                  <a:gd name="T10" fmla="*/ 0 w 6"/>
                  <a:gd name="T11" fmla="*/ 0 h 3"/>
                  <a:gd name="T12" fmla="*/ 0 w 6"/>
                  <a:gd name="T13" fmla="*/ 0 h 3"/>
                  <a:gd name="T14" fmla="*/ 3 w 6"/>
                  <a:gd name="T15" fmla="*/ 0 h 3"/>
                  <a:gd name="T16" fmla="*/ 3 w 6"/>
                  <a:gd name="T17" fmla="*/ 0 h 3"/>
                  <a:gd name="T18" fmla="*/ 3 w 6"/>
                  <a:gd name="T19" fmla="*/ 0 h 3"/>
                  <a:gd name="T20" fmla="*/ 6 w 6"/>
                  <a:gd name="T21" fmla="*/ 3 h 3"/>
                  <a:gd name="T22" fmla="*/ 6 w 6"/>
                  <a:gd name="T23" fmla="*/ 3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3"/>
                  <a:gd name="T38" fmla="*/ 6 w 6"/>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3">
                    <a:moveTo>
                      <a:pt x="6" y="3"/>
                    </a:moveTo>
                    <a:lnTo>
                      <a:pt x="6" y="3"/>
                    </a:lnTo>
                    <a:lnTo>
                      <a:pt x="3" y="3"/>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18" name="Freeform 568"/>
              <p:cNvSpPr>
                <a:spLocks/>
              </p:cNvSpPr>
              <p:nvPr/>
            </p:nvSpPr>
            <p:spPr bwMode="auto">
              <a:xfrm>
                <a:off x="722313" y="4594226"/>
                <a:ext cx="9525" cy="4763"/>
              </a:xfrm>
              <a:custGeom>
                <a:avLst/>
                <a:gdLst>
                  <a:gd name="T0" fmla="*/ 6 w 6"/>
                  <a:gd name="T1" fmla="*/ 3 h 3"/>
                  <a:gd name="T2" fmla="*/ 6 w 6"/>
                  <a:gd name="T3" fmla="*/ 3 h 3"/>
                  <a:gd name="T4" fmla="*/ 0 w 6"/>
                  <a:gd name="T5" fmla="*/ 3 h 3"/>
                  <a:gd name="T6" fmla="*/ 0 w 6"/>
                  <a:gd name="T7" fmla="*/ 3 h 3"/>
                  <a:gd name="T8" fmla="*/ 0 w 6"/>
                  <a:gd name="T9" fmla="*/ 0 h 3"/>
                  <a:gd name="T10" fmla="*/ 0 w 6"/>
                  <a:gd name="T11" fmla="*/ 0 h 3"/>
                  <a:gd name="T12" fmla="*/ 0 w 6"/>
                  <a:gd name="T13" fmla="*/ 0 h 3"/>
                  <a:gd name="T14" fmla="*/ 3 w 6"/>
                  <a:gd name="T15" fmla="*/ 0 h 3"/>
                  <a:gd name="T16" fmla="*/ 3 w 6"/>
                  <a:gd name="T17" fmla="*/ 0 h 3"/>
                  <a:gd name="T18" fmla="*/ 6 w 6"/>
                  <a:gd name="T19" fmla="*/ 3 h 3"/>
                  <a:gd name="T20" fmla="*/ 6 w 6"/>
                  <a:gd name="T21" fmla="*/ 3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3"/>
                  <a:gd name="T35" fmla="*/ 6 w 6"/>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3">
                    <a:moveTo>
                      <a:pt x="6" y="3"/>
                    </a:moveTo>
                    <a:lnTo>
                      <a:pt x="6" y="3"/>
                    </a:lnTo>
                    <a:lnTo>
                      <a:pt x="0" y="3"/>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19" name="Freeform 569"/>
              <p:cNvSpPr>
                <a:spLocks/>
              </p:cNvSpPr>
              <p:nvPr/>
            </p:nvSpPr>
            <p:spPr bwMode="auto">
              <a:xfrm>
                <a:off x="736600" y="4598988"/>
                <a:ext cx="4763" cy="4763"/>
              </a:xfrm>
              <a:custGeom>
                <a:avLst/>
                <a:gdLst>
                  <a:gd name="T0" fmla="*/ 3 w 3"/>
                  <a:gd name="T1" fmla="*/ 3 h 3"/>
                  <a:gd name="T2" fmla="*/ 3 w 3"/>
                  <a:gd name="T3" fmla="*/ 3 h 3"/>
                  <a:gd name="T4" fmla="*/ 0 w 3"/>
                  <a:gd name="T5" fmla="*/ 3 h 3"/>
                  <a:gd name="T6" fmla="*/ 0 w 3"/>
                  <a:gd name="T7" fmla="*/ 3 h 3"/>
                  <a:gd name="T8" fmla="*/ 0 w 3"/>
                  <a:gd name="T9" fmla="*/ 0 h 3"/>
                  <a:gd name="T10" fmla="*/ 0 w 3"/>
                  <a:gd name="T11" fmla="*/ 0 h 3"/>
                  <a:gd name="T12" fmla="*/ 0 w 3"/>
                  <a:gd name="T13" fmla="*/ 0 h 3"/>
                  <a:gd name="T14" fmla="*/ 3 w 3"/>
                  <a:gd name="T15" fmla="*/ 0 h 3"/>
                  <a:gd name="T16" fmla="*/ 3 w 3"/>
                  <a:gd name="T17" fmla="*/ 0 h 3"/>
                  <a:gd name="T18" fmla="*/ 3 w 3"/>
                  <a:gd name="T19" fmla="*/ 3 h 3"/>
                  <a:gd name="T20" fmla="*/ 3 w 3"/>
                  <a:gd name="T21" fmla="*/ 3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3"/>
                  <a:gd name="T35" fmla="*/ 3 w 3"/>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3">
                    <a:moveTo>
                      <a:pt x="3" y="3"/>
                    </a:moveTo>
                    <a:lnTo>
                      <a:pt x="3" y="3"/>
                    </a:lnTo>
                    <a:lnTo>
                      <a:pt x="0" y="3"/>
                    </a:lnTo>
                    <a:lnTo>
                      <a:pt x="0" y="0"/>
                    </a:lnTo>
                    <a:lnTo>
                      <a:pt x="3" y="0"/>
                    </a:lnTo>
                    <a:lnTo>
                      <a:pt x="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20" name="Freeform 570"/>
              <p:cNvSpPr>
                <a:spLocks/>
              </p:cNvSpPr>
              <p:nvPr/>
            </p:nvSpPr>
            <p:spPr bwMode="auto">
              <a:xfrm>
                <a:off x="746125" y="4603751"/>
                <a:ext cx="11113" cy="4763"/>
              </a:xfrm>
              <a:custGeom>
                <a:avLst/>
                <a:gdLst>
                  <a:gd name="T0" fmla="*/ 7 w 7"/>
                  <a:gd name="T1" fmla="*/ 3 h 3"/>
                  <a:gd name="T2" fmla="*/ 7 w 7"/>
                  <a:gd name="T3" fmla="*/ 3 h 3"/>
                  <a:gd name="T4" fmla="*/ 4 w 7"/>
                  <a:gd name="T5" fmla="*/ 3 h 3"/>
                  <a:gd name="T6" fmla="*/ 4 w 7"/>
                  <a:gd name="T7" fmla="*/ 3 h 3"/>
                  <a:gd name="T8" fmla="*/ 0 w 7"/>
                  <a:gd name="T9" fmla="*/ 0 h 3"/>
                  <a:gd name="T10" fmla="*/ 0 w 7"/>
                  <a:gd name="T11" fmla="*/ 0 h 3"/>
                  <a:gd name="T12" fmla="*/ 4 w 7"/>
                  <a:gd name="T13" fmla="*/ 0 h 3"/>
                  <a:gd name="T14" fmla="*/ 7 w 7"/>
                  <a:gd name="T15" fmla="*/ 0 h 3"/>
                  <a:gd name="T16" fmla="*/ 7 w 7"/>
                  <a:gd name="T17" fmla="*/ 0 h 3"/>
                  <a:gd name="T18" fmla="*/ 7 w 7"/>
                  <a:gd name="T19" fmla="*/ 3 h 3"/>
                  <a:gd name="T20" fmla="*/ 7 w 7"/>
                  <a:gd name="T21" fmla="*/ 3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3"/>
                  <a:gd name="T35" fmla="*/ 7 w 7"/>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3">
                    <a:moveTo>
                      <a:pt x="7" y="3"/>
                    </a:moveTo>
                    <a:lnTo>
                      <a:pt x="7" y="3"/>
                    </a:lnTo>
                    <a:lnTo>
                      <a:pt x="4" y="3"/>
                    </a:lnTo>
                    <a:lnTo>
                      <a:pt x="0" y="0"/>
                    </a:lnTo>
                    <a:lnTo>
                      <a:pt x="4" y="0"/>
                    </a:lnTo>
                    <a:lnTo>
                      <a:pt x="7" y="0"/>
                    </a:lnTo>
                    <a:lnTo>
                      <a:pt x="7"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21" name="Freeform 571"/>
              <p:cNvSpPr>
                <a:spLocks/>
              </p:cNvSpPr>
              <p:nvPr/>
            </p:nvSpPr>
            <p:spPr bwMode="auto">
              <a:xfrm>
                <a:off x="762000" y="4608513"/>
                <a:ext cx="9525" cy="4763"/>
              </a:xfrm>
              <a:custGeom>
                <a:avLst/>
                <a:gdLst>
                  <a:gd name="T0" fmla="*/ 6 w 6"/>
                  <a:gd name="T1" fmla="*/ 3 h 3"/>
                  <a:gd name="T2" fmla="*/ 6 w 6"/>
                  <a:gd name="T3" fmla="*/ 3 h 3"/>
                  <a:gd name="T4" fmla="*/ 3 w 6"/>
                  <a:gd name="T5" fmla="*/ 3 h 3"/>
                  <a:gd name="T6" fmla="*/ 3 w 6"/>
                  <a:gd name="T7" fmla="*/ 3 h 3"/>
                  <a:gd name="T8" fmla="*/ 3 w 6"/>
                  <a:gd name="T9" fmla="*/ 3 h 3"/>
                  <a:gd name="T10" fmla="*/ 0 w 6"/>
                  <a:gd name="T11" fmla="*/ 0 h 3"/>
                  <a:gd name="T12" fmla="*/ 0 w 6"/>
                  <a:gd name="T13" fmla="*/ 0 h 3"/>
                  <a:gd name="T14" fmla="*/ 0 w 6"/>
                  <a:gd name="T15" fmla="*/ 0 h 3"/>
                  <a:gd name="T16" fmla="*/ 3 w 6"/>
                  <a:gd name="T17" fmla="*/ 0 h 3"/>
                  <a:gd name="T18" fmla="*/ 3 w 6"/>
                  <a:gd name="T19" fmla="*/ 0 h 3"/>
                  <a:gd name="T20" fmla="*/ 6 w 6"/>
                  <a:gd name="T21" fmla="*/ 3 h 3"/>
                  <a:gd name="T22" fmla="*/ 6 w 6"/>
                  <a:gd name="T23" fmla="*/ 3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3"/>
                  <a:gd name="T38" fmla="*/ 6 w 6"/>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3">
                    <a:moveTo>
                      <a:pt x="6" y="3"/>
                    </a:moveTo>
                    <a:lnTo>
                      <a:pt x="6" y="3"/>
                    </a:lnTo>
                    <a:lnTo>
                      <a:pt x="3" y="3"/>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22" name="Freeform 572"/>
              <p:cNvSpPr>
                <a:spLocks/>
              </p:cNvSpPr>
              <p:nvPr/>
            </p:nvSpPr>
            <p:spPr bwMode="auto">
              <a:xfrm>
                <a:off x="650875" y="4552951"/>
                <a:ext cx="11113" cy="11113"/>
              </a:xfrm>
              <a:custGeom>
                <a:avLst/>
                <a:gdLst>
                  <a:gd name="T0" fmla="*/ 7 w 7"/>
                  <a:gd name="T1" fmla="*/ 4 h 7"/>
                  <a:gd name="T2" fmla="*/ 7 w 7"/>
                  <a:gd name="T3" fmla="*/ 4 h 7"/>
                  <a:gd name="T4" fmla="*/ 7 w 7"/>
                  <a:gd name="T5" fmla="*/ 7 h 7"/>
                  <a:gd name="T6" fmla="*/ 3 w 7"/>
                  <a:gd name="T7" fmla="*/ 7 h 7"/>
                  <a:gd name="T8" fmla="*/ 3 w 7"/>
                  <a:gd name="T9" fmla="*/ 7 h 7"/>
                  <a:gd name="T10" fmla="*/ 0 w 7"/>
                  <a:gd name="T11" fmla="*/ 0 h 7"/>
                  <a:gd name="T12" fmla="*/ 0 w 7"/>
                  <a:gd name="T13" fmla="*/ 0 h 7"/>
                  <a:gd name="T14" fmla="*/ 3 w 7"/>
                  <a:gd name="T15" fmla="*/ 0 h 7"/>
                  <a:gd name="T16" fmla="*/ 3 w 7"/>
                  <a:gd name="T17" fmla="*/ 0 h 7"/>
                  <a:gd name="T18" fmla="*/ 3 w 7"/>
                  <a:gd name="T19" fmla="*/ 0 h 7"/>
                  <a:gd name="T20" fmla="*/ 7 w 7"/>
                  <a:gd name="T21" fmla="*/ 4 h 7"/>
                  <a:gd name="T22" fmla="*/ 7 w 7"/>
                  <a:gd name="T23" fmla="*/ 4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7"/>
                  <a:gd name="T38" fmla="*/ 7 w 7"/>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7">
                    <a:moveTo>
                      <a:pt x="7" y="4"/>
                    </a:moveTo>
                    <a:lnTo>
                      <a:pt x="7" y="4"/>
                    </a:lnTo>
                    <a:lnTo>
                      <a:pt x="7" y="7"/>
                    </a:lnTo>
                    <a:lnTo>
                      <a:pt x="3" y="7"/>
                    </a:lnTo>
                    <a:lnTo>
                      <a:pt x="0" y="0"/>
                    </a:lnTo>
                    <a:lnTo>
                      <a:pt x="3" y="0"/>
                    </a:lnTo>
                    <a:lnTo>
                      <a:pt x="7"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23" name="Freeform 573"/>
              <p:cNvSpPr>
                <a:spLocks/>
              </p:cNvSpPr>
              <p:nvPr/>
            </p:nvSpPr>
            <p:spPr bwMode="auto">
              <a:xfrm>
                <a:off x="666750" y="4559301"/>
                <a:ext cx="9525" cy="9525"/>
              </a:xfrm>
              <a:custGeom>
                <a:avLst/>
                <a:gdLst>
                  <a:gd name="T0" fmla="*/ 6 w 6"/>
                  <a:gd name="T1" fmla="*/ 3 h 6"/>
                  <a:gd name="T2" fmla="*/ 6 w 6"/>
                  <a:gd name="T3" fmla="*/ 3 h 6"/>
                  <a:gd name="T4" fmla="*/ 3 w 6"/>
                  <a:gd name="T5" fmla="*/ 6 h 6"/>
                  <a:gd name="T6" fmla="*/ 3 w 6"/>
                  <a:gd name="T7" fmla="*/ 6 h 6"/>
                  <a:gd name="T8" fmla="*/ 0 w 6"/>
                  <a:gd name="T9" fmla="*/ 0 h 6"/>
                  <a:gd name="T10" fmla="*/ 0 w 6"/>
                  <a:gd name="T11" fmla="*/ 0 h 6"/>
                  <a:gd name="T12" fmla="*/ 0 w 6"/>
                  <a:gd name="T13" fmla="*/ 0 h 6"/>
                  <a:gd name="T14" fmla="*/ 3 w 6"/>
                  <a:gd name="T15" fmla="*/ 0 h 6"/>
                  <a:gd name="T16" fmla="*/ 3 w 6"/>
                  <a:gd name="T17" fmla="*/ 0 h 6"/>
                  <a:gd name="T18" fmla="*/ 6 w 6"/>
                  <a:gd name="T19" fmla="*/ 3 h 6"/>
                  <a:gd name="T20" fmla="*/ 6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3"/>
                    </a:moveTo>
                    <a:lnTo>
                      <a:pt x="6" y="3"/>
                    </a:lnTo>
                    <a:lnTo>
                      <a:pt x="3" y="6"/>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24" name="Freeform 574"/>
              <p:cNvSpPr>
                <a:spLocks/>
              </p:cNvSpPr>
              <p:nvPr/>
            </p:nvSpPr>
            <p:spPr bwMode="auto">
              <a:xfrm>
                <a:off x="681038" y="4564063"/>
                <a:ext cx="11113" cy="9525"/>
              </a:xfrm>
              <a:custGeom>
                <a:avLst/>
                <a:gdLst>
                  <a:gd name="T0" fmla="*/ 7 w 7"/>
                  <a:gd name="T1" fmla="*/ 3 h 6"/>
                  <a:gd name="T2" fmla="*/ 7 w 7"/>
                  <a:gd name="T3" fmla="*/ 3 h 6"/>
                  <a:gd name="T4" fmla="*/ 0 w 7"/>
                  <a:gd name="T5" fmla="*/ 6 h 6"/>
                  <a:gd name="T6" fmla="*/ 0 w 7"/>
                  <a:gd name="T7" fmla="*/ 6 h 6"/>
                  <a:gd name="T8" fmla="*/ 0 w 7"/>
                  <a:gd name="T9" fmla="*/ 0 h 6"/>
                  <a:gd name="T10" fmla="*/ 0 w 7"/>
                  <a:gd name="T11" fmla="*/ 0 h 6"/>
                  <a:gd name="T12" fmla="*/ 0 w 7"/>
                  <a:gd name="T13" fmla="*/ 0 h 6"/>
                  <a:gd name="T14" fmla="*/ 3 w 7"/>
                  <a:gd name="T15" fmla="*/ 0 h 6"/>
                  <a:gd name="T16" fmla="*/ 3 w 7"/>
                  <a:gd name="T17" fmla="*/ 0 h 6"/>
                  <a:gd name="T18" fmla="*/ 7 w 7"/>
                  <a:gd name="T19" fmla="*/ 3 h 6"/>
                  <a:gd name="T20" fmla="*/ 7 w 7"/>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3"/>
                    </a:moveTo>
                    <a:lnTo>
                      <a:pt x="7" y="3"/>
                    </a:lnTo>
                    <a:lnTo>
                      <a:pt x="0" y="6"/>
                    </a:lnTo>
                    <a:lnTo>
                      <a:pt x="0" y="0"/>
                    </a:lnTo>
                    <a:lnTo>
                      <a:pt x="3" y="0"/>
                    </a:lnTo>
                    <a:lnTo>
                      <a:pt x="7"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25" name="Freeform 575"/>
              <p:cNvSpPr>
                <a:spLocks/>
              </p:cNvSpPr>
              <p:nvPr/>
            </p:nvSpPr>
            <p:spPr bwMode="auto">
              <a:xfrm>
                <a:off x="692150" y="4568826"/>
                <a:ext cx="9525" cy="9525"/>
              </a:xfrm>
              <a:custGeom>
                <a:avLst/>
                <a:gdLst>
                  <a:gd name="T0" fmla="*/ 6 w 6"/>
                  <a:gd name="T1" fmla="*/ 3 h 6"/>
                  <a:gd name="T2" fmla="*/ 6 w 6"/>
                  <a:gd name="T3" fmla="*/ 3 h 6"/>
                  <a:gd name="T4" fmla="*/ 3 w 6"/>
                  <a:gd name="T5" fmla="*/ 6 h 6"/>
                  <a:gd name="T6" fmla="*/ 3 w 6"/>
                  <a:gd name="T7" fmla="*/ 6 h 6"/>
                  <a:gd name="T8" fmla="*/ 0 w 6"/>
                  <a:gd name="T9" fmla="*/ 0 h 6"/>
                  <a:gd name="T10" fmla="*/ 0 w 6"/>
                  <a:gd name="T11" fmla="*/ 0 h 6"/>
                  <a:gd name="T12" fmla="*/ 3 w 6"/>
                  <a:gd name="T13" fmla="*/ 0 h 6"/>
                  <a:gd name="T14" fmla="*/ 6 w 6"/>
                  <a:gd name="T15" fmla="*/ 0 h 6"/>
                  <a:gd name="T16" fmla="*/ 6 w 6"/>
                  <a:gd name="T17" fmla="*/ 0 h 6"/>
                  <a:gd name="T18" fmla="*/ 6 w 6"/>
                  <a:gd name="T19" fmla="*/ 3 h 6"/>
                  <a:gd name="T20" fmla="*/ 6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3"/>
                    </a:moveTo>
                    <a:lnTo>
                      <a:pt x="6" y="3"/>
                    </a:lnTo>
                    <a:lnTo>
                      <a:pt x="3" y="6"/>
                    </a:lnTo>
                    <a:lnTo>
                      <a:pt x="0" y="0"/>
                    </a:lnTo>
                    <a:lnTo>
                      <a:pt x="3" y="0"/>
                    </a:lnTo>
                    <a:lnTo>
                      <a:pt x="6"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26" name="Freeform 576"/>
              <p:cNvSpPr>
                <a:spLocks/>
              </p:cNvSpPr>
              <p:nvPr/>
            </p:nvSpPr>
            <p:spPr bwMode="auto">
              <a:xfrm>
                <a:off x="706438" y="4573588"/>
                <a:ext cx="9525" cy="9525"/>
              </a:xfrm>
              <a:custGeom>
                <a:avLst/>
                <a:gdLst>
                  <a:gd name="T0" fmla="*/ 6 w 6"/>
                  <a:gd name="T1" fmla="*/ 3 h 6"/>
                  <a:gd name="T2" fmla="*/ 6 w 6"/>
                  <a:gd name="T3" fmla="*/ 3 h 6"/>
                  <a:gd name="T4" fmla="*/ 3 w 6"/>
                  <a:gd name="T5" fmla="*/ 6 h 6"/>
                  <a:gd name="T6" fmla="*/ 3 w 6"/>
                  <a:gd name="T7" fmla="*/ 6 h 6"/>
                  <a:gd name="T8" fmla="*/ 0 w 6"/>
                  <a:gd name="T9" fmla="*/ 0 h 6"/>
                  <a:gd name="T10" fmla="*/ 0 w 6"/>
                  <a:gd name="T11" fmla="*/ 0 h 6"/>
                  <a:gd name="T12" fmla="*/ 3 w 6"/>
                  <a:gd name="T13" fmla="*/ 0 h 6"/>
                  <a:gd name="T14" fmla="*/ 3 w 6"/>
                  <a:gd name="T15" fmla="*/ 0 h 6"/>
                  <a:gd name="T16" fmla="*/ 6 w 6"/>
                  <a:gd name="T17" fmla="*/ 3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6"/>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27" name="Freeform 577"/>
              <p:cNvSpPr>
                <a:spLocks/>
              </p:cNvSpPr>
              <p:nvPr/>
            </p:nvSpPr>
            <p:spPr bwMode="auto">
              <a:xfrm>
                <a:off x="722313" y="4578351"/>
                <a:ext cx="9525" cy="11113"/>
              </a:xfrm>
              <a:custGeom>
                <a:avLst/>
                <a:gdLst>
                  <a:gd name="T0" fmla="*/ 6 w 6"/>
                  <a:gd name="T1" fmla="*/ 3 h 7"/>
                  <a:gd name="T2" fmla="*/ 6 w 6"/>
                  <a:gd name="T3" fmla="*/ 3 h 7"/>
                  <a:gd name="T4" fmla="*/ 0 w 6"/>
                  <a:gd name="T5" fmla="*/ 7 h 7"/>
                  <a:gd name="T6" fmla="*/ 0 w 6"/>
                  <a:gd name="T7" fmla="*/ 7 h 7"/>
                  <a:gd name="T8" fmla="*/ 0 w 6"/>
                  <a:gd name="T9" fmla="*/ 0 h 7"/>
                  <a:gd name="T10" fmla="*/ 0 w 6"/>
                  <a:gd name="T11" fmla="*/ 0 h 7"/>
                  <a:gd name="T12" fmla="*/ 3 w 6"/>
                  <a:gd name="T13" fmla="*/ 0 h 7"/>
                  <a:gd name="T14" fmla="*/ 3 w 6"/>
                  <a:gd name="T15" fmla="*/ 0 h 7"/>
                  <a:gd name="T16" fmla="*/ 6 w 6"/>
                  <a:gd name="T17" fmla="*/ 3 h 7"/>
                  <a:gd name="T18" fmla="*/ 6 w 6"/>
                  <a:gd name="T19" fmla="*/ 3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7"/>
                  <a:gd name="T32" fmla="*/ 6 w 6"/>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7">
                    <a:moveTo>
                      <a:pt x="6" y="3"/>
                    </a:moveTo>
                    <a:lnTo>
                      <a:pt x="6" y="3"/>
                    </a:lnTo>
                    <a:lnTo>
                      <a:pt x="0" y="7"/>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28" name="Freeform 578"/>
              <p:cNvSpPr>
                <a:spLocks/>
              </p:cNvSpPr>
              <p:nvPr/>
            </p:nvSpPr>
            <p:spPr bwMode="auto">
              <a:xfrm>
                <a:off x="731838" y="4583113"/>
                <a:ext cx="9525" cy="11113"/>
              </a:xfrm>
              <a:custGeom>
                <a:avLst/>
                <a:gdLst>
                  <a:gd name="T0" fmla="*/ 6 w 6"/>
                  <a:gd name="T1" fmla="*/ 4 h 7"/>
                  <a:gd name="T2" fmla="*/ 6 w 6"/>
                  <a:gd name="T3" fmla="*/ 4 h 7"/>
                  <a:gd name="T4" fmla="*/ 3 w 6"/>
                  <a:gd name="T5" fmla="*/ 7 h 7"/>
                  <a:gd name="T6" fmla="*/ 3 w 6"/>
                  <a:gd name="T7" fmla="*/ 7 h 7"/>
                  <a:gd name="T8" fmla="*/ 0 w 6"/>
                  <a:gd name="T9" fmla="*/ 0 h 7"/>
                  <a:gd name="T10" fmla="*/ 0 w 6"/>
                  <a:gd name="T11" fmla="*/ 0 h 7"/>
                  <a:gd name="T12" fmla="*/ 6 w 6"/>
                  <a:gd name="T13" fmla="*/ 0 h 7"/>
                  <a:gd name="T14" fmla="*/ 6 w 6"/>
                  <a:gd name="T15" fmla="*/ 0 h 7"/>
                  <a:gd name="T16" fmla="*/ 6 w 6"/>
                  <a:gd name="T17" fmla="*/ 4 h 7"/>
                  <a:gd name="T18" fmla="*/ 6 w 6"/>
                  <a:gd name="T19" fmla="*/ 4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7"/>
                  <a:gd name="T32" fmla="*/ 6 w 6"/>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7">
                    <a:moveTo>
                      <a:pt x="6" y="4"/>
                    </a:moveTo>
                    <a:lnTo>
                      <a:pt x="6" y="4"/>
                    </a:lnTo>
                    <a:lnTo>
                      <a:pt x="3" y="7"/>
                    </a:lnTo>
                    <a:lnTo>
                      <a:pt x="0" y="0"/>
                    </a:lnTo>
                    <a:lnTo>
                      <a:pt x="6" y="0"/>
                    </a:ln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29" name="Freeform 579"/>
              <p:cNvSpPr>
                <a:spLocks/>
              </p:cNvSpPr>
              <p:nvPr/>
            </p:nvSpPr>
            <p:spPr bwMode="auto">
              <a:xfrm>
                <a:off x="746125" y="4589463"/>
                <a:ext cx="11113" cy="9525"/>
              </a:xfrm>
              <a:custGeom>
                <a:avLst/>
                <a:gdLst>
                  <a:gd name="T0" fmla="*/ 7 w 7"/>
                  <a:gd name="T1" fmla="*/ 3 h 6"/>
                  <a:gd name="T2" fmla="*/ 7 w 7"/>
                  <a:gd name="T3" fmla="*/ 3 h 6"/>
                  <a:gd name="T4" fmla="*/ 7 w 7"/>
                  <a:gd name="T5" fmla="*/ 6 h 6"/>
                  <a:gd name="T6" fmla="*/ 4 w 7"/>
                  <a:gd name="T7" fmla="*/ 6 h 6"/>
                  <a:gd name="T8" fmla="*/ 4 w 7"/>
                  <a:gd name="T9" fmla="*/ 6 h 6"/>
                  <a:gd name="T10" fmla="*/ 0 w 7"/>
                  <a:gd name="T11" fmla="*/ 0 h 6"/>
                  <a:gd name="T12" fmla="*/ 0 w 7"/>
                  <a:gd name="T13" fmla="*/ 0 h 6"/>
                  <a:gd name="T14" fmla="*/ 4 w 7"/>
                  <a:gd name="T15" fmla="*/ 0 h 6"/>
                  <a:gd name="T16" fmla="*/ 4 w 7"/>
                  <a:gd name="T17" fmla="*/ 0 h 6"/>
                  <a:gd name="T18" fmla="*/ 7 w 7"/>
                  <a:gd name="T19" fmla="*/ 3 h 6"/>
                  <a:gd name="T20" fmla="*/ 7 w 7"/>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3"/>
                    </a:moveTo>
                    <a:lnTo>
                      <a:pt x="7" y="3"/>
                    </a:lnTo>
                    <a:lnTo>
                      <a:pt x="7" y="6"/>
                    </a:lnTo>
                    <a:lnTo>
                      <a:pt x="4" y="6"/>
                    </a:lnTo>
                    <a:lnTo>
                      <a:pt x="0" y="0"/>
                    </a:lnTo>
                    <a:lnTo>
                      <a:pt x="4" y="0"/>
                    </a:lnTo>
                    <a:lnTo>
                      <a:pt x="7"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30" name="Freeform 580"/>
              <p:cNvSpPr>
                <a:spLocks/>
              </p:cNvSpPr>
              <p:nvPr/>
            </p:nvSpPr>
            <p:spPr bwMode="auto">
              <a:xfrm>
                <a:off x="762000" y="4594226"/>
                <a:ext cx="9525" cy="9525"/>
              </a:xfrm>
              <a:custGeom>
                <a:avLst/>
                <a:gdLst>
                  <a:gd name="T0" fmla="*/ 6 w 6"/>
                  <a:gd name="T1" fmla="*/ 3 h 6"/>
                  <a:gd name="T2" fmla="*/ 6 w 6"/>
                  <a:gd name="T3" fmla="*/ 3 h 6"/>
                  <a:gd name="T4" fmla="*/ 0 w 6"/>
                  <a:gd name="T5" fmla="*/ 6 h 6"/>
                  <a:gd name="T6" fmla="*/ 0 w 6"/>
                  <a:gd name="T7" fmla="*/ 6 h 6"/>
                  <a:gd name="T8" fmla="*/ 0 w 6"/>
                  <a:gd name="T9" fmla="*/ 0 h 6"/>
                  <a:gd name="T10" fmla="*/ 0 w 6"/>
                  <a:gd name="T11" fmla="*/ 0 h 6"/>
                  <a:gd name="T12" fmla="*/ 3 w 6"/>
                  <a:gd name="T13" fmla="*/ 0 h 6"/>
                  <a:gd name="T14" fmla="*/ 3 w 6"/>
                  <a:gd name="T15" fmla="*/ 0 h 6"/>
                  <a:gd name="T16" fmla="*/ 6 w 6"/>
                  <a:gd name="T17" fmla="*/ 3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0" y="6"/>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31" name="Freeform 581"/>
              <p:cNvSpPr>
                <a:spLocks/>
              </p:cNvSpPr>
              <p:nvPr/>
            </p:nvSpPr>
            <p:spPr bwMode="auto">
              <a:xfrm>
                <a:off x="646113" y="4533901"/>
                <a:ext cx="9525" cy="9525"/>
              </a:xfrm>
              <a:custGeom>
                <a:avLst/>
                <a:gdLst>
                  <a:gd name="T0" fmla="*/ 6 w 6"/>
                  <a:gd name="T1" fmla="*/ 6 h 6"/>
                  <a:gd name="T2" fmla="*/ 6 w 6"/>
                  <a:gd name="T3" fmla="*/ 6 h 6"/>
                  <a:gd name="T4" fmla="*/ 3 w 6"/>
                  <a:gd name="T5" fmla="*/ 6 h 6"/>
                  <a:gd name="T6" fmla="*/ 3 w 6"/>
                  <a:gd name="T7" fmla="*/ 6 h 6"/>
                  <a:gd name="T8" fmla="*/ 3 w 6"/>
                  <a:gd name="T9" fmla="*/ 6 h 6"/>
                  <a:gd name="T10" fmla="*/ 0 w 6"/>
                  <a:gd name="T11" fmla="*/ 3 h 6"/>
                  <a:gd name="T12" fmla="*/ 0 w 6"/>
                  <a:gd name="T13" fmla="*/ 3 h 6"/>
                  <a:gd name="T14" fmla="*/ 0 w 6"/>
                  <a:gd name="T15" fmla="*/ 0 h 6"/>
                  <a:gd name="T16" fmla="*/ 3 w 6"/>
                  <a:gd name="T17" fmla="*/ 0 h 6"/>
                  <a:gd name="T18" fmla="*/ 3 w 6"/>
                  <a:gd name="T19" fmla="*/ 0 h 6"/>
                  <a:gd name="T20" fmla="*/ 6 w 6"/>
                  <a:gd name="T21" fmla="*/ 6 h 6"/>
                  <a:gd name="T22" fmla="*/ 6 w 6"/>
                  <a:gd name="T23" fmla="*/ 6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6"/>
                  <a:gd name="T38" fmla="*/ 6 w 6"/>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6">
                    <a:moveTo>
                      <a:pt x="6" y="6"/>
                    </a:moveTo>
                    <a:lnTo>
                      <a:pt x="6" y="6"/>
                    </a:lnTo>
                    <a:lnTo>
                      <a:pt x="3" y="6"/>
                    </a:lnTo>
                    <a:lnTo>
                      <a:pt x="0" y="3"/>
                    </a:lnTo>
                    <a:lnTo>
                      <a:pt x="0" y="0"/>
                    </a:lnTo>
                    <a:lnTo>
                      <a:pt x="3"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32" name="Freeform 582"/>
              <p:cNvSpPr>
                <a:spLocks/>
              </p:cNvSpPr>
              <p:nvPr/>
            </p:nvSpPr>
            <p:spPr bwMode="auto">
              <a:xfrm>
                <a:off x="661988" y="4538663"/>
                <a:ext cx="9525" cy="9525"/>
              </a:xfrm>
              <a:custGeom>
                <a:avLst/>
                <a:gdLst>
                  <a:gd name="T0" fmla="*/ 6 w 6"/>
                  <a:gd name="T1" fmla="*/ 6 h 6"/>
                  <a:gd name="T2" fmla="*/ 6 w 6"/>
                  <a:gd name="T3" fmla="*/ 6 h 6"/>
                  <a:gd name="T4" fmla="*/ 0 w 6"/>
                  <a:gd name="T5" fmla="*/ 6 h 6"/>
                  <a:gd name="T6" fmla="*/ 0 w 6"/>
                  <a:gd name="T7" fmla="*/ 6 h 6"/>
                  <a:gd name="T8" fmla="*/ 0 w 6"/>
                  <a:gd name="T9" fmla="*/ 3 h 6"/>
                  <a:gd name="T10" fmla="*/ 0 w 6"/>
                  <a:gd name="T11" fmla="*/ 3 h 6"/>
                  <a:gd name="T12" fmla="*/ 3 w 6"/>
                  <a:gd name="T13" fmla="*/ 0 h 6"/>
                  <a:gd name="T14" fmla="*/ 3 w 6"/>
                  <a:gd name="T15" fmla="*/ 0 h 6"/>
                  <a:gd name="T16" fmla="*/ 6 w 6"/>
                  <a:gd name="T17" fmla="*/ 6 h 6"/>
                  <a:gd name="T18" fmla="*/ 6 w 6"/>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6"/>
                    </a:moveTo>
                    <a:lnTo>
                      <a:pt x="6" y="6"/>
                    </a:lnTo>
                    <a:lnTo>
                      <a:pt x="0" y="6"/>
                    </a:lnTo>
                    <a:lnTo>
                      <a:pt x="0" y="3"/>
                    </a:lnTo>
                    <a:lnTo>
                      <a:pt x="3"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33" name="Freeform 583"/>
              <p:cNvSpPr>
                <a:spLocks/>
              </p:cNvSpPr>
              <p:nvPr/>
            </p:nvSpPr>
            <p:spPr bwMode="auto">
              <a:xfrm>
                <a:off x="671513" y="4543426"/>
                <a:ext cx="9525" cy="9525"/>
              </a:xfrm>
              <a:custGeom>
                <a:avLst/>
                <a:gdLst>
                  <a:gd name="T0" fmla="*/ 6 w 6"/>
                  <a:gd name="T1" fmla="*/ 6 h 6"/>
                  <a:gd name="T2" fmla="*/ 6 w 6"/>
                  <a:gd name="T3" fmla="*/ 6 h 6"/>
                  <a:gd name="T4" fmla="*/ 3 w 6"/>
                  <a:gd name="T5" fmla="*/ 6 h 6"/>
                  <a:gd name="T6" fmla="*/ 3 w 6"/>
                  <a:gd name="T7" fmla="*/ 6 h 6"/>
                  <a:gd name="T8" fmla="*/ 0 w 6"/>
                  <a:gd name="T9" fmla="*/ 3 h 6"/>
                  <a:gd name="T10" fmla="*/ 0 w 6"/>
                  <a:gd name="T11" fmla="*/ 3 h 6"/>
                  <a:gd name="T12" fmla="*/ 6 w 6"/>
                  <a:gd name="T13" fmla="*/ 0 h 6"/>
                  <a:gd name="T14" fmla="*/ 6 w 6"/>
                  <a:gd name="T15" fmla="*/ 0 h 6"/>
                  <a:gd name="T16" fmla="*/ 6 w 6"/>
                  <a:gd name="T17" fmla="*/ 6 h 6"/>
                  <a:gd name="T18" fmla="*/ 6 w 6"/>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6"/>
                    </a:moveTo>
                    <a:lnTo>
                      <a:pt x="6" y="6"/>
                    </a:lnTo>
                    <a:lnTo>
                      <a:pt x="3" y="6"/>
                    </a:lnTo>
                    <a:lnTo>
                      <a:pt x="0" y="3"/>
                    </a:lnTo>
                    <a:lnTo>
                      <a:pt x="6"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34" name="Freeform 584"/>
              <p:cNvSpPr>
                <a:spLocks/>
              </p:cNvSpPr>
              <p:nvPr/>
            </p:nvSpPr>
            <p:spPr bwMode="auto">
              <a:xfrm>
                <a:off x="685800" y="4548188"/>
                <a:ext cx="11113" cy="11113"/>
              </a:xfrm>
              <a:custGeom>
                <a:avLst/>
                <a:gdLst>
                  <a:gd name="T0" fmla="*/ 7 w 7"/>
                  <a:gd name="T1" fmla="*/ 7 h 7"/>
                  <a:gd name="T2" fmla="*/ 7 w 7"/>
                  <a:gd name="T3" fmla="*/ 7 h 7"/>
                  <a:gd name="T4" fmla="*/ 4 w 7"/>
                  <a:gd name="T5" fmla="*/ 7 h 7"/>
                  <a:gd name="T6" fmla="*/ 4 w 7"/>
                  <a:gd name="T7" fmla="*/ 7 h 7"/>
                  <a:gd name="T8" fmla="*/ 4 w 7"/>
                  <a:gd name="T9" fmla="*/ 7 h 7"/>
                  <a:gd name="T10" fmla="*/ 0 w 7"/>
                  <a:gd name="T11" fmla="*/ 3 h 7"/>
                  <a:gd name="T12" fmla="*/ 0 w 7"/>
                  <a:gd name="T13" fmla="*/ 3 h 7"/>
                  <a:gd name="T14" fmla="*/ 4 w 7"/>
                  <a:gd name="T15" fmla="*/ 0 h 7"/>
                  <a:gd name="T16" fmla="*/ 4 w 7"/>
                  <a:gd name="T17" fmla="*/ 0 h 7"/>
                  <a:gd name="T18" fmla="*/ 7 w 7"/>
                  <a:gd name="T19" fmla="*/ 7 h 7"/>
                  <a:gd name="T20" fmla="*/ 7 w 7"/>
                  <a:gd name="T21" fmla="*/ 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7"/>
                  <a:gd name="T35" fmla="*/ 7 w 7"/>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7">
                    <a:moveTo>
                      <a:pt x="7" y="7"/>
                    </a:moveTo>
                    <a:lnTo>
                      <a:pt x="7" y="7"/>
                    </a:lnTo>
                    <a:lnTo>
                      <a:pt x="4" y="7"/>
                    </a:lnTo>
                    <a:lnTo>
                      <a:pt x="0" y="3"/>
                    </a:lnTo>
                    <a:lnTo>
                      <a:pt x="4" y="0"/>
                    </a:lnTo>
                    <a:lnTo>
                      <a:pt x="7"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35" name="Freeform 585"/>
              <p:cNvSpPr>
                <a:spLocks/>
              </p:cNvSpPr>
              <p:nvPr/>
            </p:nvSpPr>
            <p:spPr bwMode="auto">
              <a:xfrm>
                <a:off x="701675" y="4552951"/>
                <a:ext cx="9525" cy="11113"/>
              </a:xfrm>
              <a:custGeom>
                <a:avLst/>
                <a:gdLst>
                  <a:gd name="T0" fmla="*/ 6 w 6"/>
                  <a:gd name="T1" fmla="*/ 7 h 7"/>
                  <a:gd name="T2" fmla="*/ 6 w 6"/>
                  <a:gd name="T3" fmla="*/ 7 h 7"/>
                  <a:gd name="T4" fmla="*/ 3 w 6"/>
                  <a:gd name="T5" fmla="*/ 7 h 7"/>
                  <a:gd name="T6" fmla="*/ 0 w 6"/>
                  <a:gd name="T7" fmla="*/ 7 h 7"/>
                  <a:gd name="T8" fmla="*/ 0 w 6"/>
                  <a:gd name="T9" fmla="*/ 7 h 7"/>
                  <a:gd name="T10" fmla="*/ 0 w 6"/>
                  <a:gd name="T11" fmla="*/ 4 h 7"/>
                  <a:gd name="T12" fmla="*/ 0 w 6"/>
                  <a:gd name="T13" fmla="*/ 4 h 7"/>
                  <a:gd name="T14" fmla="*/ 3 w 6"/>
                  <a:gd name="T15" fmla="*/ 0 h 7"/>
                  <a:gd name="T16" fmla="*/ 3 w 6"/>
                  <a:gd name="T17" fmla="*/ 0 h 7"/>
                  <a:gd name="T18" fmla="*/ 6 w 6"/>
                  <a:gd name="T19" fmla="*/ 7 h 7"/>
                  <a:gd name="T20" fmla="*/ 6 w 6"/>
                  <a:gd name="T21" fmla="*/ 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7"/>
                  <a:gd name="T35" fmla="*/ 6 w 6"/>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7">
                    <a:moveTo>
                      <a:pt x="6" y="7"/>
                    </a:moveTo>
                    <a:lnTo>
                      <a:pt x="6" y="7"/>
                    </a:lnTo>
                    <a:lnTo>
                      <a:pt x="3" y="7"/>
                    </a:lnTo>
                    <a:lnTo>
                      <a:pt x="0" y="7"/>
                    </a:lnTo>
                    <a:lnTo>
                      <a:pt x="0" y="4"/>
                    </a:lnTo>
                    <a:lnTo>
                      <a:pt x="3" y="0"/>
                    </a:lnTo>
                    <a:lnTo>
                      <a:pt x="6"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36" name="Freeform 586"/>
              <p:cNvSpPr>
                <a:spLocks/>
              </p:cNvSpPr>
              <p:nvPr/>
            </p:nvSpPr>
            <p:spPr bwMode="auto">
              <a:xfrm>
                <a:off x="711200" y="4559301"/>
                <a:ext cx="11113" cy="9525"/>
              </a:xfrm>
              <a:custGeom>
                <a:avLst/>
                <a:gdLst>
                  <a:gd name="T0" fmla="*/ 7 w 7"/>
                  <a:gd name="T1" fmla="*/ 6 h 6"/>
                  <a:gd name="T2" fmla="*/ 7 w 7"/>
                  <a:gd name="T3" fmla="*/ 6 h 6"/>
                  <a:gd name="T4" fmla="*/ 7 w 7"/>
                  <a:gd name="T5" fmla="*/ 6 h 6"/>
                  <a:gd name="T6" fmla="*/ 3 w 7"/>
                  <a:gd name="T7" fmla="*/ 6 h 6"/>
                  <a:gd name="T8" fmla="*/ 3 w 7"/>
                  <a:gd name="T9" fmla="*/ 6 h 6"/>
                  <a:gd name="T10" fmla="*/ 0 w 7"/>
                  <a:gd name="T11" fmla="*/ 3 h 6"/>
                  <a:gd name="T12" fmla="*/ 0 w 7"/>
                  <a:gd name="T13" fmla="*/ 3 h 6"/>
                  <a:gd name="T14" fmla="*/ 7 w 7"/>
                  <a:gd name="T15" fmla="*/ 0 h 6"/>
                  <a:gd name="T16" fmla="*/ 7 w 7"/>
                  <a:gd name="T17" fmla="*/ 0 h 6"/>
                  <a:gd name="T18" fmla="*/ 7 w 7"/>
                  <a:gd name="T19" fmla="*/ 6 h 6"/>
                  <a:gd name="T20" fmla="*/ 7 w 7"/>
                  <a:gd name="T21" fmla="*/ 6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6"/>
                    </a:moveTo>
                    <a:lnTo>
                      <a:pt x="7" y="6"/>
                    </a:lnTo>
                    <a:lnTo>
                      <a:pt x="3" y="6"/>
                    </a:lnTo>
                    <a:lnTo>
                      <a:pt x="0" y="3"/>
                    </a:lnTo>
                    <a:lnTo>
                      <a:pt x="7" y="0"/>
                    </a:lnTo>
                    <a:lnTo>
                      <a:pt x="7"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37" name="Freeform 587"/>
              <p:cNvSpPr>
                <a:spLocks/>
              </p:cNvSpPr>
              <p:nvPr/>
            </p:nvSpPr>
            <p:spPr bwMode="auto">
              <a:xfrm>
                <a:off x="727075" y="4564063"/>
                <a:ext cx="9525" cy="9525"/>
              </a:xfrm>
              <a:custGeom>
                <a:avLst/>
                <a:gdLst>
                  <a:gd name="T0" fmla="*/ 6 w 6"/>
                  <a:gd name="T1" fmla="*/ 6 h 6"/>
                  <a:gd name="T2" fmla="*/ 6 w 6"/>
                  <a:gd name="T3" fmla="*/ 6 h 6"/>
                  <a:gd name="T4" fmla="*/ 6 w 6"/>
                  <a:gd name="T5" fmla="*/ 6 h 6"/>
                  <a:gd name="T6" fmla="*/ 3 w 6"/>
                  <a:gd name="T7" fmla="*/ 6 h 6"/>
                  <a:gd name="T8" fmla="*/ 3 w 6"/>
                  <a:gd name="T9" fmla="*/ 6 h 6"/>
                  <a:gd name="T10" fmla="*/ 0 w 6"/>
                  <a:gd name="T11" fmla="*/ 3 h 6"/>
                  <a:gd name="T12" fmla="*/ 0 w 6"/>
                  <a:gd name="T13" fmla="*/ 3 h 6"/>
                  <a:gd name="T14" fmla="*/ 3 w 6"/>
                  <a:gd name="T15" fmla="*/ 0 h 6"/>
                  <a:gd name="T16" fmla="*/ 3 w 6"/>
                  <a:gd name="T17" fmla="*/ 0 h 6"/>
                  <a:gd name="T18" fmla="*/ 3 w 6"/>
                  <a:gd name="T19" fmla="*/ 0 h 6"/>
                  <a:gd name="T20" fmla="*/ 6 w 6"/>
                  <a:gd name="T21" fmla="*/ 6 h 6"/>
                  <a:gd name="T22" fmla="*/ 6 w 6"/>
                  <a:gd name="T23" fmla="*/ 6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6"/>
                  <a:gd name="T38" fmla="*/ 6 w 6"/>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6">
                    <a:moveTo>
                      <a:pt x="6" y="6"/>
                    </a:moveTo>
                    <a:lnTo>
                      <a:pt x="6" y="6"/>
                    </a:lnTo>
                    <a:lnTo>
                      <a:pt x="3" y="6"/>
                    </a:lnTo>
                    <a:lnTo>
                      <a:pt x="0" y="3"/>
                    </a:lnTo>
                    <a:lnTo>
                      <a:pt x="3"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38" name="Freeform 588"/>
              <p:cNvSpPr>
                <a:spLocks/>
              </p:cNvSpPr>
              <p:nvPr/>
            </p:nvSpPr>
            <p:spPr bwMode="auto">
              <a:xfrm>
                <a:off x="741363" y="4568826"/>
                <a:ext cx="11113" cy="9525"/>
              </a:xfrm>
              <a:custGeom>
                <a:avLst/>
                <a:gdLst>
                  <a:gd name="T0" fmla="*/ 7 w 7"/>
                  <a:gd name="T1" fmla="*/ 6 h 6"/>
                  <a:gd name="T2" fmla="*/ 7 w 7"/>
                  <a:gd name="T3" fmla="*/ 6 h 6"/>
                  <a:gd name="T4" fmla="*/ 0 w 7"/>
                  <a:gd name="T5" fmla="*/ 6 h 6"/>
                  <a:gd name="T6" fmla="*/ 0 w 7"/>
                  <a:gd name="T7" fmla="*/ 6 h 6"/>
                  <a:gd name="T8" fmla="*/ 0 w 7"/>
                  <a:gd name="T9" fmla="*/ 3 h 6"/>
                  <a:gd name="T10" fmla="*/ 0 w 7"/>
                  <a:gd name="T11" fmla="*/ 3 h 6"/>
                  <a:gd name="T12" fmla="*/ 0 w 7"/>
                  <a:gd name="T13" fmla="*/ 0 h 6"/>
                  <a:gd name="T14" fmla="*/ 3 w 7"/>
                  <a:gd name="T15" fmla="*/ 0 h 6"/>
                  <a:gd name="T16" fmla="*/ 3 w 7"/>
                  <a:gd name="T17" fmla="*/ 0 h 6"/>
                  <a:gd name="T18" fmla="*/ 7 w 7"/>
                  <a:gd name="T19" fmla="*/ 6 h 6"/>
                  <a:gd name="T20" fmla="*/ 7 w 7"/>
                  <a:gd name="T21" fmla="*/ 6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6"/>
                    </a:moveTo>
                    <a:lnTo>
                      <a:pt x="7" y="6"/>
                    </a:lnTo>
                    <a:lnTo>
                      <a:pt x="0" y="6"/>
                    </a:lnTo>
                    <a:lnTo>
                      <a:pt x="0" y="3"/>
                    </a:lnTo>
                    <a:lnTo>
                      <a:pt x="0" y="0"/>
                    </a:lnTo>
                    <a:lnTo>
                      <a:pt x="3" y="0"/>
                    </a:lnTo>
                    <a:lnTo>
                      <a:pt x="7"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39" name="Freeform 589"/>
              <p:cNvSpPr>
                <a:spLocks/>
              </p:cNvSpPr>
              <p:nvPr/>
            </p:nvSpPr>
            <p:spPr bwMode="auto">
              <a:xfrm>
                <a:off x="757238" y="4573588"/>
                <a:ext cx="4763" cy="9525"/>
              </a:xfrm>
              <a:custGeom>
                <a:avLst/>
                <a:gdLst>
                  <a:gd name="T0" fmla="*/ 3 w 3"/>
                  <a:gd name="T1" fmla="*/ 6 h 6"/>
                  <a:gd name="T2" fmla="*/ 3 w 3"/>
                  <a:gd name="T3" fmla="*/ 6 h 6"/>
                  <a:gd name="T4" fmla="*/ 0 w 3"/>
                  <a:gd name="T5" fmla="*/ 6 h 6"/>
                  <a:gd name="T6" fmla="*/ 0 w 3"/>
                  <a:gd name="T7" fmla="*/ 6 h 6"/>
                  <a:gd name="T8" fmla="*/ 0 w 3"/>
                  <a:gd name="T9" fmla="*/ 3 h 6"/>
                  <a:gd name="T10" fmla="*/ 0 w 3"/>
                  <a:gd name="T11" fmla="*/ 3 h 6"/>
                  <a:gd name="T12" fmla="*/ 3 w 3"/>
                  <a:gd name="T13" fmla="*/ 0 h 6"/>
                  <a:gd name="T14" fmla="*/ 3 w 3"/>
                  <a:gd name="T15" fmla="*/ 0 h 6"/>
                  <a:gd name="T16" fmla="*/ 3 w 3"/>
                  <a:gd name="T17" fmla="*/ 6 h 6"/>
                  <a:gd name="T18" fmla="*/ 3 w 3"/>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6"/>
                  <a:gd name="T32" fmla="*/ 3 w 3"/>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6">
                    <a:moveTo>
                      <a:pt x="3" y="6"/>
                    </a:moveTo>
                    <a:lnTo>
                      <a:pt x="3" y="6"/>
                    </a:lnTo>
                    <a:lnTo>
                      <a:pt x="0" y="6"/>
                    </a:lnTo>
                    <a:lnTo>
                      <a:pt x="0" y="3"/>
                    </a:lnTo>
                    <a:lnTo>
                      <a:pt x="3" y="0"/>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40" name="Freeform 590"/>
              <p:cNvSpPr>
                <a:spLocks/>
              </p:cNvSpPr>
              <p:nvPr/>
            </p:nvSpPr>
            <p:spPr bwMode="auto">
              <a:xfrm>
                <a:off x="766763" y="4578351"/>
                <a:ext cx="9525" cy="11113"/>
              </a:xfrm>
              <a:custGeom>
                <a:avLst/>
                <a:gdLst>
                  <a:gd name="T0" fmla="*/ 6 w 6"/>
                  <a:gd name="T1" fmla="*/ 7 h 7"/>
                  <a:gd name="T2" fmla="*/ 6 w 6"/>
                  <a:gd name="T3" fmla="*/ 7 h 7"/>
                  <a:gd name="T4" fmla="*/ 3 w 6"/>
                  <a:gd name="T5" fmla="*/ 7 h 7"/>
                  <a:gd name="T6" fmla="*/ 3 w 6"/>
                  <a:gd name="T7" fmla="*/ 7 h 7"/>
                  <a:gd name="T8" fmla="*/ 0 w 6"/>
                  <a:gd name="T9" fmla="*/ 3 h 7"/>
                  <a:gd name="T10" fmla="*/ 0 w 6"/>
                  <a:gd name="T11" fmla="*/ 3 h 7"/>
                  <a:gd name="T12" fmla="*/ 3 w 6"/>
                  <a:gd name="T13" fmla="*/ 0 h 7"/>
                  <a:gd name="T14" fmla="*/ 6 w 6"/>
                  <a:gd name="T15" fmla="*/ 0 h 7"/>
                  <a:gd name="T16" fmla="*/ 6 w 6"/>
                  <a:gd name="T17" fmla="*/ 0 h 7"/>
                  <a:gd name="T18" fmla="*/ 6 w 6"/>
                  <a:gd name="T19" fmla="*/ 7 h 7"/>
                  <a:gd name="T20" fmla="*/ 6 w 6"/>
                  <a:gd name="T21" fmla="*/ 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7"/>
                  <a:gd name="T35" fmla="*/ 6 w 6"/>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7">
                    <a:moveTo>
                      <a:pt x="6" y="7"/>
                    </a:moveTo>
                    <a:lnTo>
                      <a:pt x="6" y="7"/>
                    </a:lnTo>
                    <a:lnTo>
                      <a:pt x="3" y="7"/>
                    </a:lnTo>
                    <a:lnTo>
                      <a:pt x="0" y="3"/>
                    </a:lnTo>
                    <a:lnTo>
                      <a:pt x="3" y="0"/>
                    </a:lnTo>
                    <a:lnTo>
                      <a:pt x="6" y="0"/>
                    </a:lnTo>
                    <a:lnTo>
                      <a:pt x="6"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41" name="Freeform 591"/>
              <p:cNvSpPr>
                <a:spLocks/>
              </p:cNvSpPr>
              <p:nvPr/>
            </p:nvSpPr>
            <p:spPr bwMode="auto">
              <a:xfrm>
                <a:off x="636588" y="4559301"/>
                <a:ext cx="9525" cy="9525"/>
              </a:xfrm>
              <a:custGeom>
                <a:avLst/>
                <a:gdLst>
                  <a:gd name="T0" fmla="*/ 6 w 6"/>
                  <a:gd name="T1" fmla="*/ 3 h 6"/>
                  <a:gd name="T2" fmla="*/ 6 w 6"/>
                  <a:gd name="T3" fmla="*/ 3 h 6"/>
                  <a:gd name="T4" fmla="*/ 6 w 6"/>
                  <a:gd name="T5" fmla="*/ 6 h 6"/>
                  <a:gd name="T6" fmla="*/ 3 w 6"/>
                  <a:gd name="T7" fmla="*/ 6 h 6"/>
                  <a:gd name="T8" fmla="*/ 3 w 6"/>
                  <a:gd name="T9" fmla="*/ 6 h 6"/>
                  <a:gd name="T10" fmla="*/ 0 w 6"/>
                  <a:gd name="T11" fmla="*/ 3 h 6"/>
                  <a:gd name="T12" fmla="*/ 0 w 6"/>
                  <a:gd name="T13" fmla="*/ 3 h 6"/>
                  <a:gd name="T14" fmla="*/ 6 w 6"/>
                  <a:gd name="T15" fmla="*/ 0 h 6"/>
                  <a:gd name="T16" fmla="*/ 6 w 6"/>
                  <a:gd name="T17" fmla="*/ 0 h 6"/>
                  <a:gd name="T18" fmla="*/ 6 w 6"/>
                  <a:gd name="T19" fmla="*/ 3 h 6"/>
                  <a:gd name="T20" fmla="*/ 6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3"/>
                    </a:moveTo>
                    <a:lnTo>
                      <a:pt x="6" y="3"/>
                    </a:lnTo>
                    <a:lnTo>
                      <a:pt x="6" y="6"/>
                    </a:lnTo>
                    <a:lnTo>
                      <a:pt x="3" y="6"/>
                    </a:lnTo>
                    <a:lnTo>
                      <a:pt x="0" y="3"/>
                    </a:lnTo>
                    <a:lnTo>
                      <a:pt x="6" y="0"/>
                    </a:lnTo>
                    <a:lnTo>
                      <a:pt x="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42" name="Freeform 592"/>
              <p:cNvSpPr>
                <a:spLocks/>
              </p:cNvSpPr>
              <p:nvPr/>
            </p:nvSpPr>
            <p:spPr bwMode="auto">
              <a:xfrm>
                <a:off x="650875" y="4564063"/>
                <a:ext cx="11113" cy="9525"/>
              </a:xfrm>
              <a:custGeom>
                <a:avLst/>
                <a:gdLst>
                  <a:gd name="T0" fmla="*/ 7 w 7"/>
                  <a:gd name="T1" fmla="*/ 3 h 6"/>
                  <a:gd name="T2" fmla="*/ 7 w 7"/>
                  <a:gd name="T3" fmla="*/ 3 h 6"/>
                  <a:gd name="T4" fmla="*/ 3 w 7"/>
                  <a:gd name="T5" fmla="*/ 6 h 6"/>
                  <a:gd name="T6" fmla="*/ 3 w 7"/>
                  <a:gd name="T7" fmla="*/ 6 h 6"/>
                  <a:gd name="T8" fmla="*/ 0 w 7"/>
                  <a:gd name="T9" fmla="*/ 3 h 6"/>
                  <a:gd name="T10" fmla="*/ 0 w 7"/>
                  <a:gd name="T11" fmla="*/ 3 h 6"/>
                  <a:gd name="T12" fmla="*/ 3 w 7"/>
                  <a:gd name="T13" fmla="*/ 0 h 6"/>
                  <a:gd name="T14" fmla="*/ 3 w 7"/>
                  <a:gd name="T15" fmla="*/ 0 h 6"/>
                  <a:gd name="T16" fmla="*/ 7 w 7"/>
                  <a:gd name="T17" fmla="*/ 3 h 6"/>
                  <a:gd name="T18" fmla="*/ 7 w 7"/>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6"/>
                  <a:gd name="T32" fmla="*/ 7 w 7"/>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6">
                    <a:moveTo>
                      <a:pt x="7" y="3"/>
                    </a:moveTo>
                    <a:lnTo>
                      <a:pt x="7" y="3"/>
                    </a:lnTo>
                    <a:lnTo>
                      <a:pt x="3" y="6"/>
                    </a:lnTo>
                    <a:lnTo>
                      <a:pt x="0" y="3"/>
                    </a:lnTo>
                    <a:lnTo>
                      <a:pt x="3" y="0"/>
                    </a:lnTo>
                    <a:lnTo>
                      <a:pt x="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43" name="Freeform 593"/>
              <p:cNvSpPr>
                <a:spLocks/>
              </p:cNvSpPr>
              <p:nvPr/>
            </p:nvSpPr>
            <p:spPr bwMode="auto">
              <a:xfrm>
                <a:off x="666750" y="4568826"/>
                <a:ext cx="9525" cy="9525"/>
              </a:xfrm>
              <a:custGeom>
                <a:avLst/>
                <a:gdLst>
                  <a:gd name="T0" fmla="*/ 6 w 6"/>
                  <a:gd name="T1" fmla="*/ 3 h 6"/>
                  <a:gd name="T2" fmla="*/ 6 w 6"/>
                  <a:gd name="T3" fmla="*/ 3 h 6"/>
                  <a:gd name="T4" fmla="*/ 3 w 6"/>
                  <a:gd name="T5" fmla="*/ 6 h 6"/>
                  <a:gd name="T6" fmla="*/ 0 w 6"/>
                  <a:gd name="T7" fmla="*/ 6 h 6"/>
                  <a:gd name="T8" fmla="*/ 0 w 6"/>
                  <a:gd name="T9" fmla="*/ 6 h 6"/>
                  <a:gd name="T10" fmla="*/ 0 w 6"/>
                  <a:gd name="T11" fmla="*/ 3 h 6"/>
                  <a:gd name="T12" fmla="*/ 0 w 6"/>
                  <a:gd name="T13" fmla="*/ 3 h 6"/>
                  <a:gd name="T14" fmla="*/ 3 w 6"/>
                  <a:gd name="T15" fmla="*/ 0 h 6"/>
                  <a:gd name="T16" fmla="*/ 3 w 6"/>
                  <a:gd name="T17" fmla="*/ 0 h 6"/>
                  <a:gd name="T18" fmla="*/ 6 w 6"/>
                  <a:gd name="T19" fmla="*/ 3 h 6"/>
                  <a:gd name="T20" fmla="*/ 6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3"/>
                    </a:moveTo>
                    <a:lnTo>
                      <a:pt x="6" y="3"/>
                    </a:lnTo>
                    <a:lnTo>
                      <a:pt x="3" y="6"/>
                    </a:lnTo>
                    <a:lnTo>
                      <a:pt x="0" y="6"/>
                    </a:lnTo>
                    <a:lnTo>
                      <a:pt x="0" y="3"/>
                    </a:lnTo>
                    <a:lnTo>
                      <a:pt x="3" y="0"/>
                    </a:lnTo>
                    <a:lnTo>
                      <a:pt x="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44" name="Freeform 594"/>
              <p:cNvSpPr>
                <a:spLocks/>
              </p:cNvSpPr>
              <p:nvPr/>
            </p:nvSpPr>
            <p:spPr bwMode="auto">
              <a:xfrm>
                <a:off x="676275" y="4573588"/>
                <a:ext cx="9525" cy="9525"/>
              </a:xfrm>
              <a:custGeom>
                <a:avLst/>
                <a:gdLst>
                  <a:gd name="T0" fmla="*/ 6 w 6"/>
                  <a:gd name="T1" fmla="*/ 3 h 6"/>
                  <a:gd name="T2" fmla="*/ 6 w 6"/>
                  <a:gd name="T3" fmla="*/ 3 h 6"/>
                  <a:gd name="T4" fmla="*/ 6 w 6"/>
                  <a:gd name="T5" fmla="*/ 6 h 6"/>
                  <a:gd name="T6" fmla="*/ 3 w 6"/>
                  <a:gd name="T7" fmla="*/ 6 h 6"/>
                  <a:gd name="T8" fmla="*/ 3 w 6"/>
                  <a:gd name="T9" fmla="*/ 6 h 6"/>
                  <a:gd name="T10" fmla="*/ 0 w 6"/>
                  <a:gd name="T11" fmla="*/ 3 h 6"/>
                  <a:gd name="T12" fmla="*/ 0 w 6"/>
                  <a:gd name="T13" fmla="*/ 3 h 6"/>
                  <a:gd name="T14" fmla="*/ 6 w 6"/>
                  <a:gd name="T15" fmla="*/ 0 h 6"/>
                  <a:gd name="T16" fmla="*/ 6 w 6"/>
                  <a:gd name="T17" fmla="*/ 0 h 6"/>
                  <a:gd name="T18" fmla="*/ 6 w 6"/>
                  <a:gd name="T19" fmla="*/ 3 h 6"/>
                  <a:gd name="T20" fmla="*/ 6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3"/>
                    </a:moveTo>
                    <a:lnTo>
                      <a:pt x="6" y="3"/>
                    </a:lnTo>
                    <a:lnTo>
                      <a:pt x="6" y="6"/>
                    </a:lnTo>
                    <a:lnTo>
                      <a:pt x="3" y="6"/>
                    </a:lnTo>
                    <a:lnTo>
                      <a:pt x="0" y="3"/>
                    </a:lnTo>
                    <a:lnTo>
                      <a:pt x="6" y="0"/>
                    </a:lnTo>
                    <a:lnTo>
                      <a:pt x="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45" name="Freeform 595"/>
              <p:cNvSpPr>
                <a:spLocks/>
              </p:cNvSpPr>
              <p:nvPr/>
            </p:nvSpPr>
            <p:spPr bwMode="auto">
              <a:xfrm>
                <a:off x="692150" y="4578351"/>
                <a:ext cx="9525" cy="11113"/>
              </a:xfrm>
              <a:custGeom>
                <a:avLst/>
                <a:gdLst>
                  <a:gd name="T0" fmla="*/ 6 w 6"/>
                  <a:gd name="T1" fmla="*/ 3 h 7"/>
                  <a:gd name="T2" fmla="*/ 6 w 6"/>
                  <a:gd name="T3" fmla="*/ 3 h 7"/>
                  <a:gd name="T4" fmla="*/ 3 w 6"/>
                  <a:gd name="T5" fmla="*/ 7 h 7"/>
                  <a:gd name="T6" fmla="*/ 3 w 6"/>
                  <a:gd name="T7" fmla="*/ 7 h 7"/>
                  <a:gd name="T8" fmla="*/ 0 w 6"/>
                  <a:gd name="T9" fmla="*/ 3 h 7"/>
                  <a:gd name="T10" fmla="*/ 0 w 6"/>
                  <a:gd name="T11" fmla="*/ 3 h 7"/>
                  <a:gd name="T12" fmla="*/ 3 w 6"/>
                  <a:gd name="T13" fmla="*/ 0 h 7"/>
                  <a:gd name="T14" fmla="*/ 3 w 6"/>
                  <a:gd name="T15" fmla="*/ 0 h 7"/>
                  <a:gd name="T16" fmla="*/ 6 w 6"/>
                  <a:gd name="T17" fmla="*/ 3 h 7"/>
                  <a:gd name="T18" fmla="*/ 6 w 6"/>
                  <a:gd name="T19" fmla="*/ 3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7"/>
                  <a:gd name="T32" fmla="*/ 6 w 6"/>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7">
                    <a:moveTo>
                      <a:pt x="6" y="3"/>
                    </a:moveTo>
                    <a:lnTo>
                      <a:pt x="6" y="3"/>
                    </a:lnTo>
                    <a:lnTo>
                      <a:pt x="3" y="7"/>
                    </a:lnTo>
                    <a:lnTo>
                      <a:pt x="0" y="3"/>
                    </a:lnTo>
                    <a:lnTo>
                      <a:pt x="3" y="0"/>
                    </a:lnTo>
                    <a:lnTo>
                      <a:pt x="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46" name="Freeform 596"/>
              <p:cNvSpPr>
                <a:spLocks/>
              </p:cNvSpPr>
              <p:nvPr/>
            </p:nvSpPr>
            <p:spPr bwMode="auto">
              <a:xfrm>
                <a:off x="706438" y="4583113"/>
                <a:ext cx="9525" cy="11113"/>
              </a:xfrm>
              <a:custGeom>
                <a:avLst/>
                <a:gdLst>
                  <a:gd name="T0" fmla="*/ 6 w 6"/>
                  <a:gd name="T1" fmla="*/ 4 h 7"/>
                  <a:gd name="T2" fmla="*/ 6 w 6"/>
                  <a:gd name="T3" fmla="*/ 4 h 7"/>
                  <a:gd name="T4" fmla="*/ 3 w 6"/>
                  <a:gd name="T5" fmla="*/ 7 h 7"/>
                  <a:gd name="T6" fmla="*/ 0 w 6"/>
                  <a:gd name="T7" fmla="*/ 7 h 7"/>
                  <a:gd name="T8" fmla="*/ 0 w 6"/>
                  <a:gd name="T9" fmla="*/ 7 h 7"/>
                  <a:gd name="T10" fmla="*/ 0 w 6"/>
                  <a:gd name="T11" fmla="*/ 4 h 7"/>
                  <a:gd name="T12" fmla="*/ 0 w 6"/>
                  <a:gd name="T13" fmla="*/ 4 h 7"/>
                  <a:gd name="T14" fmla="*/ 0 w 6"/>
                  <a:gd name="T15" fmla="*/ 0 h 7"/>
                  <a:gd name="T16" fmla="*/ 3 w 6"/>
                  <a:gd name="T17" fmla="*/ 0 h 7"/>
                  <a:gd name="T18" fmla="*/ 3 w 6"/>
                  <a:gd name="T19" fmla="*/ 0 h 7"/>
                  <a:gd name="T20" fmla="*/ 6 w 6"/>
                  <a:gd name="T21" fmla="*/ 4 h 7"/>
                  <a:gd name="T22" fmla="*/ 6 w 6"/>
                  <a:gd name="T23" fmla="*/ 4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7"/>
                  <a:gd name="T38" fmla="*/ 6 w 6"/>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7">
                    <a:moveTo>
                      <a:pt x="6" y="4"/>
                    </a:moveTo>
                    <a:lnTo>
                      <a:pt x="6" y="4"/>
                    </a:lnTo>
                    <a:lnTo>
                      <a:pt x="3" y="7"/>
                    </a:lnTo>
                    <a:lnTo>
                      <a:pt x="0" y="7"/>
                    </a:lnTo>
                    <a:lnTo>
                      <a:pt x="0" y="4"/>
                    </a:lnTo>
                    <a:lnTo>
                      <a:pt x="0" y="0"/>
                    </a:lnTo>
                    <a:lnTo>
                      <a:pt x="3" y="0"/>
                    </a:lnTo>
                    <a:lnTo>
                      <a:pt x="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47" name="Freeform 597"/>
              <p:cNvSpPr>
                <a:spLocks/>
              </p:cNvSpPr>
              <p:nvPr/>
            </p:nvSpPr>
            <p:spPr bwMode="auto">
              <a:xfrm>
                <a:off x="715963" y="4589463"/>
                <a:ext cx="11113" cy="9525"/>
              </a:xfrm>
              <a:custGeom>
                <a:avLst/>
                <a:gdLst>
                  <a:gd name="T0" fmla="*/ 7 w 7"/>
                  <a:gd name="T1" fmla="*/ 3 h 6"/>
                  <a:gd name="T2" fmla="*/ 7 w 7"/>
                  <a:gd name="T3" fmla="*/ 3 h 6"/>
                  <a:gd name="T4" fmla="*/ 4 w 7"/>
                  <a:gd name="T5" fmla="*/ 6 h 6"/>
                  <a:gd name="T6" fmla="*/ 4 w 7"/>
                  <a:gd name="T7" fmla="*/ 6 h 6"/>
                  <a:gd name="T8" fmla="*/ 0 w 7"/>
                  <a:gd name="T9" fmla="*/ 3 h 6"/>
                  <a:gd name="T10" fmla="*/ 0 w 7"/>
                  <a:gd name="T11" fmla="*/ 3 h 6"/>
                  <a:gd name="T12" fmla="*/ 4 w 7"/>
                  <a:gd name="T13" fmla="*/ 0 h 6"/>
                  <a:gd name="T14" fmla="*/ 7 w 7"/>
                  <a:gd name="T15" fmla="*/ 0 h 6"/>
                  <a:gd name="T16" fmla="*/ 7 w 7"/>
                  <a:gd name="T17" fmla="*/ 0 h 6"/>
                  <a:gd name="T18" fmla="*/ 7 w 7"/>
                  <a:gd name="T19" fmla="*/ 3 h 6"/>
                  <a:gd name="T20" fmla="*/ 7 w 7"/>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3"/>
                    </a:moveTo>
                    <a:lnTo>
                      <a:pt x="7" y="3"/>
                    </a:lnTo>
                    <a:lnTo>
                      <a:pt x="4" y="6"/>
                    </a:lnTo>
                    <a:lnTo>
                      <a:pt x="0" y="3"/>
                    </a:lnTo>
                    <a:lnTo>
                      <a:pt x="4" y="0"/>
                    </a:lnTo>
                    <a:lnTo>
                      <a:pt x="7" y="0"/>
                    </a:lnTo>
                    <a:lnTo>
                      <a:pt x="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48" name="Freeform 598"/>
              <p:cNvSpPr>
                <a:spLocks/>
              </p:cNvSpPr>
              <p:nvPr/>
            </p:nvSpPr>
            <p:spPr bwMode="auto">
              <a:xfrm>
                <a:off x="731838" y="4594226"/>
                <a:ext cx="9525" cy="9525"/>
              </a:xfrm>
              <a:custGeom>
                <a:avLst/>
                <a:gdLst>
                  <a:gd name="T0" fmla="*/ 6 w 6"/>
                  <a:gd name="T1" fmla="*/ 3 h 6"/>
                  <a:gd name="T2" fmla="*/ 6 w 6"/>
                  <a:gd name="T3" fmla="*/ 3 h 6"/>
                  <a:gd name="T4" fmla="*/ 3 w 6"/>
                  <a:gd name="T5" fmla="*/ 6 h 6"/>
                  <a:gd name="T6" fmla="*/ 3 w 6"/>
                  <a:gd name="T7" fmla="*/ 6 h 6"/>
                  <a:gd name="T8" fmla="*/ 0 w 6"/>
                  <a:gd name="T9" fmla="*/ 3 h 6"/>
                  <a:gd name="T10" fmla="*/ 0 w 6"/>
                  <a:gd name="T11" fmla="*/ 3 h 6"/>
                  <a:gd name="T12" fmla="*/ 3 w 6"/>
                  <a:gd name="T13" fmla="*/ 0 h 6"/>
                  <a:gd name="T14" fmla="*/ 3 w 6"/>
                  <a:gd name="T15" fmla="*/ 0 h 6"/>
                  <a:gd name="T16" fmla="*/ 3 w 6"/>
                  <a:gd name="T17" fmla="*/ 0 h 6"/>
                  <a:gd name="T18" fmla="*/ 6 w 6"/>
                  <a:gd name="T19" fmla="*/ 3 h 6"/>
                  <a:gd name="T20" fmla="*/ 6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3"/>
                    </a:moveTo>
                    <a:lnTo>
                      <a:pt x="6" y="3"/>
                    </a:lnTo>
                    <a:lnTo>
                      <a:pt x="3" y="6"/>
                    </a:lnTo>
                    <a:lnTo>
                      <a:pt x="0" y="3"/>
                    </a:lnTo>
                    <a:lnTo>
                      <a:pt x="3" y="0"/>
                    </a:lnTo>
                    <a:lnTo>
                      <a:pt x="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49" name="Freeform 599"/>
              <p:cNvSpPr>
                <a:spLocks/>
              </p:cNvSpPr>
              <p:nvPr/>
            </p:nvSpPr>
            <p:spPr bwMode="auto">
              <a:xfrm>
                <a:off x="746125" y="4598988"/>
                <a:ext cx="11113" cy="9525"/>
              </a:xfrm>
              <a:custGeom>
                <a:avLst/>
                <a:gdLst>
                  <a:gd name="T0" fmla="*/ 7 w 7"/>
                  <a:gd name="T1" fmla="*/ 3 h 6"/>
                  <a:gd name="T2" fmla="*/ 7 w 7"/>
                  <a:gd name="T3" fmla="*/ 3 h 6"/>
                  <a:gd name="T4" fmla="*/ 4 w 7"/>
                  <a:gd name="T5" fmla="*/ 6 h 6"/>
                  <a:gd name="T6" fmla="*/ 4 w 7"/>
                  <a:gd name="T7" fmla="*/ 6 h 6"/>
                  <a:gd name="T8" fmla="*/ 0 w 7"/>
                  <a:gd name="T9" fmla="*/ 3 h 6"/>
                  <a:gd name="T10" fmla="*/ 0 w 7"/>
                  <a:gd name="T11" fmla="*/ 3 h 6"/>
                  <a:gd name="T12" fmla="*/ 0 w 7"/>
                  <a:gd name="T13" fmla="*/ 0 h 6"/>
                  <a:gd name="T14" fmla="*/ 4 w 7"/>
                  <a:gd name="T15" fmla="*/ 0 h 6"/>
                  <a:gd name="T16" fmla="*/ 4 w 7"/>
                  <a:gd name="T17" fmla="*/ 0 h 6"/>
                  <a:gd name="T18" fmla="*/ 7 w 7"/>
                  <a:gd name="T19" fmla="*/ 3 h 6"/>
                  <a:gd name="T20" fmla="*/ 7 w 7"/>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3"/>
                    </a:moveTo>
                    <a:lnTo>
                      <a:pt x="7" y="3"/>
                    </a:lnTo>
                    <a:lnTo>
                      <a:pt x="4" y="6"/>
                    </a:lnTo>
                    <a:lnTo>
                      <a:pt x="0" y="3"/>
                    </a:lnTo>
                    <a:lnTo>
                      <a:pt x="0" y="0"/>
                    </a:lnTo>
                    <a:lnTo>
                      <a:pt x="4" y="0"/>
                    </a:lnTo>
                    <a:lnTo>
                      <a:pt x="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50" name="Freeform 600"/>
              <p:cNvSpPr>
                <a:spLocks/>
              </p:cNvSpPr>
              <p:nvPr/>
            </p:nvSpPr>
            <p:spPr bwMode="auto">
              <a:xfrm>
                <a:off x="762000" y="4603751"/>
                <a:ext cx="4763" cy="9525"/>
              </a:xfrm>
              <a:custGeom>
                <a:avLst/>
                <a:gdLst>
                  <a:gd name="T0" fmla="*/ 3 w 3"/>
                  <a:gd name="T1" fmla="*/ 3 h 6"/>
                  <a:gd name="T2" fmla="*/ 3 w 3"/>
                  <a:gd name="T3" fmla="*/ 3 h 6"/>
                  <a:gd name="T4" fmla="*/ 3 w 3"/>
                  <a:gd name="T5" fmla="*/ 6 h 6"/>
                  <a:gd name="T6" fmla="*/ 0 w 3"/>
                  <a:gd name="T7" fmla="*/ 6 h 6"/>
                  <a:gd name="T8" fmla="*/ 0 w 3"/>
                  <a:gd name="T9" fmla="*/ 6 h 6"/>
                  <a:gd name="T10" fmla="*/ 0 w 3"/>
                  <a:gd name="T11" fmla="*/ 3 h 6"/>
                  <a:gd name="T12" fmla="*/ 0 w 3"/>
                  <a:gd name="T13" fmla="*/ 3 h 6"/>
                  <a:gd name="T14" fmla="*/ 0 w 3"/>
                  <a:gd name="T15" fmla="*/ 0 h 6"/>
                  <a:gd name="T16" fmla="*/ 3 w 3"/>
                  <a:gd name="T17" fmla="*/ 0 h 6"/>
                  <a:gd name="T18" fmla="*/ 3 w 3"/>
                  <a:gd name="T19" fmla="*/ 0 h 6"/>
                  <a:gd name="T20" fmla="*/ 3 w 3"/>
                  <a:gd name="T21" fmla="*/ 3 h 6"/>
                  <a:gd name="T22" fmla="*/ 3 w 3"/>
                  <a:gd name="T23" fmla="*/ 3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
                  <a:gd name="T37" fmla="*/ 0 h 6"/>
                  <a:gd name="T38" fmla="*/ 3 w 3"/>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 h="6">
                    <a:moveTo>
                      <a:pt x="3" y="3"/>
                    </a:moveTo>
                    <a:lnTo>
                      <a:pt x="3" y="3"/>
                    </a:lnTo>
                    <a:lnTo>
                      <a:pt x="3" y="6"/>
                    </a:lnTo>
                    <a:lnTo>
                      <a:pt x="0" y="6"/>
                    </a:lnTo>
                    <a:lnTo>
                      <a:pt x="0" y="3"/>
                    </a:lnTo>
                    <a:lnTo>
                      <a:pt x="0" y="0"/>
                    </a:lnTo>
                    <a:lnTo>
                      <a:pt x="3" y="0"/>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51" name="Freeform 601"/>
              <p:cNvSpPr>
                <a:spLocks/>
              </p:cNvSpPr>
              <p:nvPr/>
            </p:nvSpPr>
            <p:spPr bwMode="auto">
              <a:xfrm>
                <a:off x="650875" y="4548188"/>
                <a:ext cx="11113" cy="11113"/>
              </a:xfrm>
              <a:custGeom>
                <a:avLst/>
                <a:gdLst>
                  <a:gd name="T0" fmla="*/ 7 w 7"/>
                  <a:gd name="T1" fmla="*/ 7 h 7"/>
                  <a:gd name="T2" fmla="*/ 7 w 7"/>
                  <a:gd name="T3" fmla="*/ 7 h 7"/>
                  <a:gd name="T4" fmla="*/ 3 w 7"/>
                  <a:gd name="T5" fmla="*/ 7 h 7"/>
                  <a:gd name="T6" fmla="*/ 0 w 7"/>
                  <a:gd name="T7" fmla="*/ 7 h 7"/>
                  <a:gd name="T8" fmla="*/ 0 w 7"/>
                  <a:gd name="T9" fmla="*/ 7 h 7"/>
                  <a:gd name="T10" fmla="*/ 0 w 7"/>
                  <a:gd name="T11" fmla="*/ 3 h 7"/>
                  <a:gd name="T12" fmla="*/ 0 w 7"/>
                  <a:gd name="T13" fmla="*/ 3 h 7"/>
                  <a:gd name="T14" fmla="*/ 0 w 7"/>
                  <a:gd name="T15" fmla="*/ 0 h 7"/>
                  <a:gd name="T16" fmla="*/ 3 w 7"/>
                  <a:gd name="T17" fmla="*/ 0 h 7"/>
                  <a:gd name="T18" fmla="*/ 3 w 7"/>
                  <a:gd name="T19" fmla="*/ 0 h 7"/>
                  <a:gd name="T20" fmla="*/ 7 w 7"/>
                  <a:gd name="T21" fmla="*/ 7 h 7"/>
                  <a:gd name="T22" fmla="*/ 7 w 7"/>
                  <a:gd name="T23" fmla="*/ 7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7"/>
                  <a:gd name="T38" fmla="*/ 7 w 7"/>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7">
                    <a:moveTo>
                      <a:pt x="7" y="7"/>
                    </a:moveTo>
                    <a:lnTo>
                      <a:pt x="7" y="7"/>
                    </a:lnTo>
                    <a:lnTo>
                      <a:pt x="3" y="7"/>
                    </a:lnTo>
                    <a:lnTo>
                      <a:pt x="0" y="7"/>
                    </a:lnTo>
                    <a:lnTo>
                      <a:pt x="0" y="3"/>
                    </a:lnTo>
                    <a:lnTo>
                      <a:pt x="0" y="0"/>
                    </a:lnTo>
                    <a:lnTo>
                      <a:pt x="3" y="0"/>
                    </a:lnTo>
                    <a:lnTo>
                      <a:pt x="7"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52" name="Freeform 602"/>
              <p:cNvSpPr>
                <a:spLocks/>
              </p:cNvSpPr>
              <p:nvPr/>
            </p:nvSpPr>
            <p:spPr bwMode="auto">
              <a:xfrm>
                <a:off x="666750" y="4552951"/>
                <a:ext cx="4763" cy="11113"/>
              </a:xfrm>
              <a:custGeom>
                <a:avLst/>
                <a:gdLst>
                  <a:gd name="T0" fmla="*/ 3 w 3"/>
                  <a:gd name="T1" fmla="*/ 7 h 7"/>
                  <a:gd name="T2" fmla="*/ 3 w 3"/>
                  <a:gd name="T3" fmla="*/ 7 h 7"/>
                  <a:gd name="T4" fmla="*/ 0 w 3"/>
                  <a:gd name="T5" fmla="*/ 7 h 7"/>
                  <a:gd name="T6" fmla="*/ 0 w 3"/>
                  <a:gd name="T7" fmla="*/ 7 h 7"/>
                  <a:gd name="T8" fmla="*/ 0 w 3"/>
                  <a:gd name="T9" fmla="*/ 4 h 7"/>
                  <a:gd name="T10" fmla="*/ 0 w 3"/>
                  <a:gd name="T11" fmla="*/ 4 h 7"/>
                  <a:gd name="T12" fmla="*/ 0 w 3"/>
                  <a:gd name="T13" fmla="*/ 0 h 7"/>
                  <a:gd name="T14" fmla="*/ 3 w 3"/>
                  <a:gd name="T15" fmla="*/ 0 h 7"/>
                  <a:gd name="T16" fmla="*/ 3 w 3"/>
                  <a:gd name="T17" fmla="*/ 0 h 7"/>
                  <a:gd name="T18" fmla="*/ 3 w 3"/>
                  <a:gd name="T19" fmla="*/ 7 h 7"/>
                  <a:gd name="T20" fmla="*/ 3 w 3"/>
                  <a:gd name="T21" fmla="*/ 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7"/>
                  <a:gd name="T35" fmla="*/ 3 w 3"/>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7">
                    <a:moveTo>
                      <a:pt x="3" y="7"/>
                    </a:moveTo>
                    <a:lnTo>
                      <a:pt x="3" y="7"/>
                    </a:lnTo>
                    <a:lnTo>
                      <a:pt x="0" y="7"/>
                    </a:lnTo>
                    <a:lnTo>
                      <a:pt x="0" y="4"/>
                    </a:lnTo>
                    <a:lnTo>
                      <a:pt x="0" y="0"/>
                    </a:lnTo>
                    <a:lnTo>
                      <a:pt x="3" y="0"/>
                    </a:lnTo>
                    <a:lnTo>
                      <a:pt x="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53" name="Freeform 603"/>
              <p:cNvSpPr>
                <a:spLocks/>
              </p:cNvSpPr>
              <p:nvPr/>
            </p:nvSpPr>
            <p:spPr bwMode="auto">
              <a:xfrm>
                <a:off x="676275" y="4559301"/>
                <a:ext cx="9525" cy="9525"/>
              </a:xfrm>
              <a:custGeom>
                <a:avLst/>
                <a:gdLst>
                  <a:gd name="T0" fmla="*/ 6 w 6"/>
                  <a:gd name="T1" fmla="*/ 6 h 6"/>
                  <a:gd name="T2" fmla="*/ 6 w 6"/>
                  <a:gd name="T3" fmla="*/ 6 h 6"/>
                  <a:gd name="T4" fmla="*/ 3 w 6"/>
                  <a:gd name="T5" fmla="*/ 6 h 6"/>
                  <a:gd name="T6" fmla="*/ 3 w 6"/>
                  <a:gd name="T7" fmla="*/ 6 h 6"/>
                  <a:gd name="T8" fmla="*/ 0 w 6"/>
                  <a:gd name="T9" fmla="*/ 3 h 6"/>
                  <a:gd name="T10" fmla="*/ 0 w 6"/>
                  <a:gd name="T11" fmla="*/ 3 h 6"/>
                  <a:gd name="T12" fmla="*/ 3 w 6"/>
                  <a:gd name="T13" fmla="*/ 0 h 6"/>
                  <a:gd name="T14" fmla="*/ 6 w 6"/>
                  <a:gd name="T15" fmla="*/ 0 h 6"/>
                  <a:gd name="T16" fmla="*/ 6 w 6"/>
                  <a:gd name="T17" fmla="*/ 0 h 6"/>
                  <a:gd name="T18" fmla="*/ 6 w 6"/>
                  <a:gd name="T19" fmla="*/ 6 h 6"/>
                  <a:gd name="T20" fmla="*/ 6 w 6"/>
                  <a:gd name="T21" fmla="*/ 6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6"/>
                    </a:moveTo>
                    <a:lnTo>
                      <a:pt x="6" y="6"/>
                    </a:lnTo>
                    <a:lnTo>
                      <a:pt x="3" y="6"/>
                    </a:lnTo>
                    <a:lnTo>
                      <a:pt x="0" y="3"/>
                    </a:lnTo>
                    <a:lnTo>
                      <a:pt x="3" y="0"/>
                    </a:lnTo>
                    <a:lnTo>
                      <a:pt x="6"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54" name="Freeform 604"/>
              <p:cNvSpPr>
                <a:spLocks/>
              </p:cNvSpPr>
              <p:nvPr/>
            </p:nvSpPr>
            <p:spPr bwMode="auto">
              <a:xfrm>
                <a:off x="692150" y="4564063"/>
                <a:ext cx="9525" cy="9525"/>
              </a:xfrm>
              <a:custGeom>
                <a:avLst/>
                <a:gdLst>
                  <a:gd name="T0" fmla="*/ 6 w 6"/>
                  <a:gd name="T1" fmla="*/ 6 h 6"/>
                  <a:gd name="T2" fmla="*/ 6 w 6"/>
                  <a:gd name="T3" fmla="*/ 6 h 6"/>
                  <a:gd name="T4" fmla="*/ 3 w 6"/>
                  <a:gd name="T5" fmla="*/ 6 h 6"/>
                  <a:gd name="T6" fmla="*/ 3 w 6"/>
                  <a:gd name="T7" fmla="*/ 6 h 6"/>
                  <a:gd name="T8" fmla="*/ 0 w 6"/>
                  <a:gd name="T9" fmla="*/ 3 h 6"/>
                  <a:gd name="T10" fmla="*/ 0 w 6"/>
                  <a:gd name="T11" fmla="*/ 3 h 6"/>
                  <a:gd name="T12" fmla="*/ 0 w 6"/>
                  <a:gd name="T13" fmla="*/ 0 h 6"/>
                  <a:gd name="T14" fmla="*/ 3 w 6"/>
                  <a:gd name="T15" fmla="*/ 0 h 6"/>
                  <a:gd name="T16" fmla="*/ 3 w 6"/>
                  <a:gd name="T17" fmla="*/ 0 h 6"/>
                  <a:gd name="T18" fmla="*/ 6 w 6"/>
                  <a:gd name="T19" fmla="*/ 6 h 6"/>
                  <a:gd name="T20" fmla="*/ 6 w 6"/>
                  <a:gd name="T21" fmla="*/ 6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6"/>
                    </a:moveTo>
                    <a:lnTo>
                      <a:pt x="6" y="6"/>
                    </a:lnTo>
                    <a:lnTo>
                      <a:pt x="3" y="6"/>
                    </a:lnTo>
                    <a:lnTo>
                      <a:pt x="0" y="3"/>
                    </a:lnTo>
                    <a:lnTo>
                      <a:pt x="0" y="0"/>
                    </a:lnTo>
                    <a:lnTo>
                      <a:pt x="3"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55" name="Freeform 605"/>
              <p:cNvSpPr>
                <a:spLocks/>
              </p:cNvSpPr>
              <p:nvPr/>
            </p:nvSpPr>
            <p:spPr bwMode="auto">
              <a:xfrm>
                <a:off x="706438" y="4568826"/>
                <a:ext cx="9525" cy="9525"/>
              </a:xfrm>
              <a:custGeom>
                <a:avLst/>
                <a:gdLst>
                  <a:gd name="T0" fmla="*/ 6 w 6"/>
                  <a:gd name="T1" fmla="*/ 6 h 6"/>
                  <a:gd name="T2" fmla="*/ 6 w 6"/>
                  <a:gd name="T3" fmla="*/ 6 h 6"/>
                  <a:gd name="T4" fmla="*/ 0 w 6"/>
                  <a:gd name="T5" fmla="*/ 6 h 6"/>
                  <a:gd name="T6" fmla="*/ 0 w 6"/>
                  <a:gd name="T7" fmla="*/ 6 h 6"/>
                  <a:gd name="T8" fmla="*/ 0 w 6"/>
                  <a:gd name="T9" fmla="*/ 3 h 6"/>
                  <a:gd name="T10" fmla="*/ 0 w 6"/>
                  <a:gd name="T11" fmla="*/ 3 h 6"/>
                  <a:gd name="T12" fmla="*/ 3 w 6"/>
                  <a:gd name="T13" fmla="*/ 0 h 6"/>
                  <a:gd name="T14" fmla="*/ 3 w 6"/>
                  <a:gd name="T15" fmla="*/ 0 h 6"/>
                  <a:gd name="T16" fmla="*/ 6 w 6"/>
                  <a:gd name="T17" fmla="*/ 6 h 6"/>
                  <a:gd name="T18" fmla="*/ 6 w 6"/>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6"/>
                    </a:moveTo>
                    <a:lnTo>
                      <a:pt x="6" y="6"/>
                    </a:lnTo>
                    <a:lnTo>
                      <a:pt x="0" y="6"/>
                    </a:lnTo>
                    <a:lnTo>
                      <a:pt x="0" y="3"/>
                    </a:lnTo>
                    <a:lnTo>
                      <a:pt x="3"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56" name="Freeform 606"/>
              <p:cNvSpPr>
                <a:spLocks/>
              </p:cNvSpPr>
              <p:nvPr/>
            </p:nvSpPr>
            <p:spPr bwMode="auto">
              <a:xfrm>
                <a:off x="715963" y="4573588"/>
                <a:ext cx="11113" cy="9525"/>
              </a:xfrm>
              <a:custGeom>
                <a:avLst/>
                <a:gdLst>
                  <a:gd name="T0" fmla="*/ 7 w 7"/>
                  <a:gd name="T1" fmla="*/ 6 h 6"/>
                  <a:gd name="T2" fmla="*/ 7 w 7"/>
                  <a:gd name="T3" fmla="*/ 6 h 6"/>
                  <a:gd name="T4" fmla="*/ 4 w 7"/>
                  <a:gd name="T5" fmla="*/ 6 h 6"/>
                  <a:gd name="T6" fmla="*/ 4 w 7"/>
                  <a:gd name="T7" fmla="*/ 6 h 6"/>
                  <a:gd name="T8" fmla="*/ 0 w 7"/>
                  <a:gd name="T9" fmla="*/ 3 h 6"/>
                  <a:gd name="T10" fmla="*/ 0 w 7"/>
                  <a:gd name="T11" fmla="*/ 3 h 6"/>
                  <a:gd name="T12" fmla="*/ 7 w 7"/>
                  <a:gd name="T13" fmla="*/ 0 h 6"/>
                  <a:gd name="T14" fmla="*/ 7 w 7"/>
                  <a:gd name="T15" fmla="*/ 0 h 6"/>
                  <a:gd name="T16" fmla="*/ 7 w 7"/>
                  <a:gd name="T17" fmla="*/ 6 h 6"/>
                  <a:gd name="T18" fmla="*/ 7 w 7"/>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6"/>
                  <a:gd name="T32" fmla="*/ 7 w 7"/>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6">
                    <a:moveTo>
                      <a:pt x="7" y="6"/>
                    </a:moveTo>
                    <a:lnTo>
                      <a:pt x="7" y="6"/>
                    </a:lnTo>
                    <a:lnTo>
                      <a:pt x="4" y="6"/>
                    </a:lnTo>
                    <a:lnTo>
                      <a:pt x="0" y="3"/>
                    </a:lnTo>
                    <a:lnTo>
                      <a:pt x="7" y="0"/>
                    </a:lnTo>
                    <a:lnTo>
                      <a:pt x="7"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grpSp>
        <p:sp>
          <p:nvSpPr>
            <p:cNvPr id="18015" name="Freeform 608"/>
            <p:cNvSpPr>
              <a:spLocks/>
            </p:cNvSpPr>
            <p:nvPr/>
          </p:nvSpPr>
          <p:spPr bwMode="auto">
            <a:xfrm>
              <a:off x="731838" y="4578350"/>
              <a:ext cx="9525" cy="11112"/>
            </a:xfrm>
            <a:custGeom>
              <a:avLst/>
              <a:gdLst>
                <a:gd name="T0" fmla="*/ 6 w 6"/>
                <a:gd name="T1" fmla="*/ 7 h 7"/>
                <a:gd name="T2" fmla="*/ 6 w 6"/>
                <a:gd name="T3" fmla="*/ 7 h 7"/>
                <a:gd name="T4" fmla="*/ 3 w 6"/>
                <a:gd name="T5" fmla="*/ 7 h 7"/>
                <a:gd name="T6" fmla="*/ 3 w 6"/>
                <a:gd name="T7" fmla="*/ 7 h 7"/>
                <a:gd name="T8" fmla="*/ 0 w 6"/>
                <a:gd name="T9" fmla="*/ 3 h 7"/>
                <a:gd name="T10" fmla="*/ 0 w 6"/>
                <a:gd name="T11" fmla="*/ 3 h 7"/>
                <a:gd name="T12" fmla="*/ 3 w 6"/>
                <a:gd name="T13" fmla="*/ 0 h 7"/>
                <a:gd name="T14" fmla="*/ 3 w 6"/>
                <a:gd name="T15" fmla="*/ 0 h 7"/>
                <a:gd name="T16" fmla="*/ 6 w 6"/>
                <a:gd name="T17" fmla="*/ 7 h 7"/>
                <a:gd name="T18" fmla="*/ 6 w 6"/>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7"/>
                <a:gd name="T32" fmla="*/ 6 w 6"/>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7">
                  <a:moveTo>
                    <a:pt x="6" y="7"/>
                  </a:moveTo>
                  <a:lnTo>
                    <a:pt x="6" y="7"/>
                  </a:lnTo>
                  <a:lnTo>
                    <a:pt x="3" y="7"/>
                  </a:lnTo>
                  <a:lnTo>
                    <a:pt x="0" y="3"/>
                  </a:lnTo>
                  <a:lnTo>
                    <a:pt x="3" y="0"/>
                  </a:lnTo>
                  <a:lnTo>
                    <a:pt x="6"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16" name="Freeform 609"/>
            <p:cNvSpPr>
              <a:spLocks/>
            </p:cNvSpPr>
            <p:nvPr/>
          </p:nvSpPr>
          <p:spPr bwMode="auto">
            <a:xfrm>
              <a:off x="746125" y="4583113"/>
              <a:ext cx="11112" cy="11112"/>
            </a:xfrm>
            <a:custGeom>
              <a:avLst/>
              <a:gdLst>
                <a:gd name="T0" fmla="*/ 7 w 7"/>
                <a:gd name="T1" fmla="*/ 7 h 7"/>
                <a:gd name="T2" fmla="*/ 7 w 7"/>
                <a:gd name="T3" fmla="*/ 7 h 7"/>
                <a:gd name="T4" fmla="*/ 4 w 7"/>
                <a:gd name="T5" fmla="*/ 7 h 7"/>
                <a:gd name="T6" fmla="*/ 0 w 7"/>
                <a:gd name="T7" fmla="*/ 7 h 7"/>
                <a:gd name="T8" fmla="*/ 0 w 7"/>
                <a:gd name="T9" fmla="*/ 7 h 7"/>
                <a:gd name="T10" fmla="*/ 0 w 7"/>
                <a:gd name="T11" fmla="*/ 4 h 7"/>
                <a:gd name="T12" fmla="*/ 0 w 7"/>
                <a:gd name="T13" fmla="*/ 4 h 7"/>
                <a:gd name="T14" fmla="*/ 4 w 7"/>
                <a:gd name="T15" fmla="*/ 0 h 7"/>
                <a:gd name="T16" fmla="*/ 4 w 7"/>
                <a:gd name="T17" fmla="*/ 0 h 7"/>
                <a:gd name="T18" fmla="*/ 7 w 7"/>
                <a:gd name="T19" fmla="*/ 7 h 7"/>
                <a:gd name="T20" fmla="*/ 7 w 7"/>
                <a:gd name="T21" fmla="*/ 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7"/>
                <a:gd name="T35" fmla="*/ 7 w 7"/>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7">
                  <a:moveTo>
                    <a:pt x="7" y="7"/>
                  </a:moveTo>
                  <a:lnTo>
                    <a:pt x="7" y="7"/>
                  </a:lnTo>
                  <a:lnTo>
                    <a:pt x="4" y="7"/>
                  </a:lnTo>
                  <a:lnTo>
                    <a:pt x="0" y="7"/>
                  </a:lnTo>
                  <a:lnTo>
                    <a:pt x="0" y="4"/>
                  </a:lnTo>
                  <a:lnTo>
                    <a:pt x="4" y="0"/>
                  </a:lnTo>
                  <a:lnTo>
                    <a:pt x="7"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17" name="Freeform 610"/>
            <p:cNvSpPr>
              <a:spLocks/>
            </p:cNvSpPr>
            <p:nvPr/>
          </p:nvSpPr>
          <p:spPr bwMode="auto">
            <a:xfrm>
              <a:off x="757238" y="4589463"/>
              <a:ext cx="9525" cy="9525"/>
            </a:xfrm>
            <a:custGeom>
              <a:avLst/>
              <a:gdLst>
                <a:gd name="T0" fmla="*/ 6 w 6"/>
                <a:gd name="T1" fmla="*/ 6 h 6"/>
                <a:gd name="T2" fmla="*/ 6 w 6"/>
                <a:gd name="T3" fmla="*/ 6 h 6"/>
                <a:gd name="T4" fmla="*/ 3 w 6"/>
                <a:gd name="T5" fmla="*/ 6 h 6"/>
                <a:gd name="T6" fmla="*/ 3 w 6"/>
                <a:gd name="T7" fmla="*/ 6 h 6"/>
                <a:gd name="T8" fmla="*/ 0 w 6"/>
                <a:gd name="T9" fmla="*/ 3 h 6"/>
                <a:gd name="T10" fmla="*/ 0 w 6"/>
                <a:gd name="T11" fmla="*/ 3 h 6"/>
                <a:gd name="T12" fmla="*/ 6 w 6"/>
                <a:gd name="T13" fmla="*/ 0 h 6"/>
                <a:gd name="T14" fmla="*/ 6 w 6"/>
                <a:gd name="T15" fmla="*/ 0 h 6"/>
                <a:gd name="T16" fmla="*/ 6 w 6"/>
                <a:gd name="T17" fmla="*/ 6 h 6"/>
                <a:gd name="T18" fmla="*/ 6 w 6"/>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6"/>
                  </a:moveTo>
                  <a:lnTo>
                    <a:pt x="6" y="6"/>
                  </a:lnTo>
                  <a:lnTo>
                    <a:pt x="3" y="6"/>
                  </a:lnTo>
                  <a:lnTo>
                    <a:pt x="0" y="3"/>
                  </a:lnTo>
                  <a:lnTo>
                    <a:pt x="6"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18" name="Freeform 611"/>
            <p:cNvSpPr>
              <a:spLocks/>
            </p:cNvSpPr>
            <p:nvPr/>
          </p:nvSpPr>
          <p:spPr bwMode="auto">
            <a:xfrm>
              <a:off x="1058863" y="4673600"/>
              <a:ext cx="30162" cy="55562"/>
            </a:xfrm>
            <a:custGeom>
              <a:avLst/>
              <a:gdLst>
                <a:gd name="T0" fmla="*/ 0 w 19"/>
                <a:gd name="T1" fmla="*/ 35 h 35"/>
                <a:gd name="T2" fmla="*/ 12 w 19"/>
                <a:gd name="T3" fmla="*/ 35 h 35"/>
                <a:gd name="T4" fmla="*/ 19 w 19"/>
                <a:gd name="T5" fmla="*/ 4 h 35"/>
                <a:gd name="T6" fmla="*/ 6 w 19"/>
                <a:gd name="T7" fmla="*/ 0 h 35"/>
                <a:gd name="T8" fmla="*/ 0 w 19"/>
                <a:gd name="T9" fmla="*/ 35 h 35"/>
                <a:gd name="T10" fmla="*/ 0 60000 65536"/>
                <a:gd name="T11" fmla="*/ 0 60000 65536"/>
                <a:gd name="T12" fmla="*/ 0 60000 65536"/>
                <a:gd name="T13" fmla="*/ 0 60000 65536"/>
                <a:gd name="T14" fmla="*/ 0 60000 65536"/>
                <a:gd name="T15" fmla="*/ 0 w 19"/>
                <a:gd name="T16" fmla="*/ 0 h 35"/>
                <a:gd name="T17" fmla="*/ 19 w 19"/>
                <a:gd name="T18" fmla="*/ 35 h 35"/>
              </a:gdLst>
              <a:ahLst/>
              <a:cxnLst>
                <a:cxn ang="T10">
                  <a:pos x="T0" y="T1"/>
                </a:cxn>
                <a:cxn ang="T11">
                  <a:pos x="T2" y="T3"/>
                </a:cxn>
                <a:cxn ang="T12">
                  <a:pos x="T4" y="T5"/>
                </a:cxn>
                <a:cxn ang="T13">
                  <a:pos x="T6" y="T7"/>
                </a:cxn>
                <a:cxn ang="T14">
                  <a:pos x="T8" y="T9"/>
                </a:cxn>
              </a:cxnLst>
              <a:rect l="T15" t="T16" r="T17" b="T18"/>
              <a:pathLst>
                <a:path w="19" h="35">
                  <a:moveTo>
                    <a:pt x="0" y="35"/>
                  </a:moveTo>
                  <a:lnTo>
                    <a:pt x="12" y="35"/>
                  </a:lnTo>
                  <a:lnTo>
                    <a:pt x="19" y="4"/>
                  </a:lnTo>
                  <a:lnTo>
                    <a:pt x="6" y="0"/>
                  </a:lnTo>
                  <a:lnTo>
                    <a:pt x="0" y="35"/>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19" name="Freeform 612"/>
            <p:cNvSpPr>
              <a:spLocks/>
            </p:cNvSpPr>
            <p:nvPr/>
          </p:nvSpPr>
          <p:spPr bwMode="auto">
            <a:xfrm>
              <a:off x="1058863" y="4729163"/>
              <a:ext cx="90487" cy="34925"/>
            </a:xfrm>
            <a:custGeom>
              <a:avLst/>
              <a:gdLst>
                <a:gd name="T0" fmla="*/ 12 w 57"/>
                <a:gd name="T1" fmla="*/ 0 h 22"/>
                <a:gd name="T2" fmla="*/ 57 w 57"/>
                <a:gd name="T3" fmla="*/ 16 h 22"/>
                <a:gd name="T4" fmla="*/ 57 w 57"/>
                <a:gd name="T5" fmla="*/ 22 h 22"/>
                <a:gd name="T6" fmla="*/ 0 w 57"/>
                <a:gd name="T7" fmla="*/ 0 h 22"/>
                <a:gd name="T8" fmla="*/ 12 w 57"/>
                <a:gd name="T9" fmla="*/ 0 h 22"/>
                <a:gd name="T10" fmla="*/ 0 60000 65536"/>
                <a:gd name="T11" fmla="*/ 0 60000 65536"/>
                <a:gd name="T12" fmla="*/ 0 60000 65536"/>
                <a:gd name="T13" fmla="*/ 0 60000 65536"/>
                <a:gd name="T14" fmla="*/ 0 60000 65536"/>
                <a:gd name="T15" fmla="*/ 0 w 57"/>
                <a:gd name="T16" fmla="*/ 0 h 22"/>
                <a:gd name="T17" fmla="*/ 57 w 57"/>
                <a:gd name="T18" fmla="*/ 22 h 22"/>
              </a:gdLst>
              <a:ahLst/>
              <a:cxnLst>
                <a:cxn ang="T10">
                  <a:pos x="T0" y="T1"/>
                </a:cxn>
                <a:cxn ang="T11">
                  <a:pos x="T2" y="T3"/>
                </a:cxn>
                <a:cxn ang="T12">
                  <a:pos x="T4" y="T5"/>
                </a:cxn>
                <a:cxn ang="T13">
                  <a:pos x="T6" y="T7"/>
                </a:cxn>
                <a:cxn ang="T14">
                  <a:pos x="T8" y="T9"/>
                </a:cxn>
              </a:cxnLst>
              <a:rect l="T15" t="T16" r="T17" b="T18"/>
              <a:pathLst>
                <a:path w="57" h="22">
                  <a:moveTo>
                    <a:pt x="12" y="0"/>
                  </a:moveTo>
                  <a:lnTo>
                    <a:pt x="57" y="16"/>
                  </a:lnTo>
                  <a:lnTo>
                    <a:pt x="57" y="22"/>
                  </a:lnTo>
                  <a:lnTo>
                    <a:pt x="0" y="0"/>
                  </a:lnTo>
                  <a:lnTo>
                    <a:pt x="12"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20" name="Freeform 613"/>
            <p:cNvSpPr>
              <a:spLocks/>
            </p:cNvSpPr>
            <p:nvPr/>
          </p:nvSpPr>
          <p:spPr bwMode="auto">
            <a:xfrm>
              <a:off x="1158875" y="4714875"/>
              <a:ext cx="20637" cy="55562"/>
            </a:xfrm>
            <a:custGeom>
              <a:avLst/>
              <a:gdLst>
                <a:gd name="T0" fmla="*/ 0 w 13"/>
                <a:gd name="T1" fmla="*/ 35 h 35"/>
                <a:gd name="T2" fmla="*/ 9 w 13"/>
                <a:gd name="T3" fmla="*/ 31 h 35"/>
                <a:gd name="T4" fmla="*/ 13 w 13"/>
                <a:gd name="T5" fmla="*/ 3 h 35"/>
                <a:gd name="T6" fmla="*/ 6 w 13"/>
                <a:gd name="T7" fmla="*/ 0 h 35"/>
                <a:gd name="T8" fmla="*/ 0 w 13"/>
                <a:gd name="T9" fmla="*/ 35 h 35"/>
                <a:gd name="T10" fmla="*/ 0 60000 65536"/>
                <a:gd name="T11" fmla="*/ 0 60000 65536"/>
                <a:gd name="T12" fmla="*/ 0 60000 65536"/>
                <a:gd name="T13" fmla="*/ 0 60000 65536"/>
                <a:gd name="T14" fmla="*/ 0 60000 65536"/>
                <a:gd name="T15" fmla="*/ 0 w 13"/>
                <a:gd name="T16" fmla="*/ 0 h 35"/>
                <a:gd name="T17" fmla="*/ 13 w 13"/>
                <a:gd name="T18" fmla="*/ 35 h 35"/>
              </a:gdLst>
              <a:ahLst/>
              <a:cxnLst>
                <a:cxn ang="T10">
                  <a:pos x="T0" y="T1"/>
                </a:cxn>
                <a:cxn ang="T11">
                  <a:pos x="T2" y="T3"/>
                </a:cxn>
                <a:cxn ang="T12">
                  <a:pos x="T4" y="T5"/>
                </a:cxn>
                <a:cxn ang="T13">
                  <a:pos x="T6" y="T7"/>
                </a:cxn>
                <a:cxn ang="T14">
                  <a:pos x="T8" y="T9"/>
                </a:cxn>
              </a:cxnLst>
              <a:rect l="T15" t="T16" r="T17" b="T18"/>
              <a:pathLst>
                <a:path w="13" h="35">
                  <a:moveTo>
                    <a:pt x="0" y="35"/>
                  </a:moveTo>
                  <a:lnTo>
                    <a:pt x="9" y="31"/>
                  </a:lnTo>
                  <a:lnTo>
                    <a:pt x="13" y="3"/>
                  </a:lnTo>
                  <a:lnTo>
                    <a:pt x="6" y="0"/>
                  </a:lnTo>
                  <a:lnTo>
                    <a:pt x="0" y="35"/>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21" name="Freeform 614"/>
            <p:cNvSpPr>
              <a:spLocks/>
            </p:cNvSpPr>
            <p:nvPr/>
          </p:nvSpPr>
          <p:spPr bwMode="auto">
            <a:xfrm>
              <a:off x="1158875" y="4764088"/>
              <a:ext cx="90487" cy="41275"/>
            </a:xfrm>
            <a:custGeom>
              <a:avLst/>
              <a:gdLst>
                <a:gd name="T0" fmla="*/ 9 w 57"/>
                <a:gd name="T1" fmla="*/ 0 h 26"/>
                <a:gd name="T2" fmla="*/ 57 w 57"/>
                <a:gd name="T3" fmla="*/ 19 h 26"/>
                <a:gd name="T4" fmla="*/ 57 w 57"/>
                <a:gd name="T5" fmla="*/ 26 h 26"/>
                <a:gd name="T6" fmla="*/ 0 w 57"/>
                <a:gd name="T7" fmla="*/ 4 h 26"/>
                <a:gd name="T8" fmla="*/ 9 w 57"/>
                <a:gd name="T9" fmla="*/ 0 h 26"/>
                <a:gd name="T10" fmla="*/ 0 60000 65536"/>
                <a:gd name="T11" fmla="*/ 0 60000 65536"/>
                <a:gd name="T12" fmla="*/ 0 60000 65536"/>
                <a:gd name="T13" fmla="*/ 0 60000 65536"/>
                <a:gd name="T14" fmla="*/ 0 60000 65536"/>
                <a:gd name="T15" fmla="*/ 0 w 57"/>
                <a:gd name="T16" fmla="*/ 0 h 26"/>
                <a:gd name="T17" fmla="*/ 57 w 57"/>
                <a:gd name="T18" fmla="*/ 26 h 26"/>
              </a:gdLst>
              <a:ahLst/>
              <a:cxnLst>
                <a:cxn ang="T10">
                  <a:pos x="T0" y="T1"/>
                </a:cxn>
                <a:cxn ang="T11">
                  <a:pos x="T2" y="T3"/>
                </a:cxn>
                <a:cxn ang="T12">
                  <a:pos x="T4" y="T5"/>
                </a:cxn>
                <a:cxn ang="T13">
                  <a:pos x="T6" y="T7"/>
                </a:cxn>
                <a:cxn ang="T14">
                  <a:pos x="T8" y="T9"/>
                </a:cxn>
              </a:cxnLst>
              <a:rect l="T15" t="T16" r="T17" b="T18"/>
              <a:pathLst>
                <a:path w="57" h="26">
                  <a:moveTo>
                    <a:pt x="9" y="0"/>
                  </a:moveTo>
                  <a:lnTo>
                    <a:pt x="57" y="19"/>
                  </a:lnTo>
                  <a:lnTo>
                    <a:pt x="57" y="26"/>
                  </a:lnTo>
                  <a:lnTo>
                    <a:pt x="0" y="4"/>
                  </a:lnTo>
                  <a:lnTo>
                    <a:pt x="9"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22" name="Freeform 615"/>
            <p:cNvSpPr>
              <a:spLocks/>
            </p:cNvSpPr>
            <p:nvPr/>
          </p:nvSpPr>
          <p:spPr bwMode="auto">
            <a:xfrm>
              <a:off x="1263650" y="4775200"/>
              <a:ext cx="15875" cy="34925"/>
            </a:xfrm>
            <a:custGeom>
              <a:avLst/>
              <a:gdLst>
                <a:gd name="T0" fmla="*/ 0 w 10"/>
                <a:gd name="T1" fmla="*/ 22 h 22"/>
                <a:gd name="T2" fmla="*/ 7 w 10"/>
                <a:gd name="T3" fmla="*/ 19 h 22"/>
                <a:gd name="T4" fmla="*/ 10 w 10"/>
                <a:gd name="T5" fmla="*/ 3 h 22"/>
                <a:gd name="T6" fmla="*/ 3 w 10"/>
                <a:gd name="T7" fmla="*/ 0 h 22"/>
                <a:gd name="T8" fmla="*/ 0 w 10"/>
                <a:gd name="T9" fmla="*/ 22 h 22"/>
                <a:gd name="T10" fmla="*/ 0 60000 65536"/>
                <a:gd name="T11" fmla="*/ 0 60000 65536"/>
                <a:gd name="T12" fmla="*/ 0 60000 65536"/>
                <a:gd name="T13" fmla="*/ 0 60000 65536"/>
                <a:gd name="T14" fmla="*/ 0 60000 65536"/>
                <a:gd name="T15" fmla="*/ 0 w 10"/>
                <a:gd name="T16" fmla="*/ 0 h 22"/>
                <a:gd name="T17" fmla="*/ 10 w 10"/>
                <a:gd name="T18" fmla="*/ 22 h 22"/>
              </a:gdLst>
              <a:ahLst/>
              <a:cxnLst>
                <a:cxn ang="T10">
                  <a:pos x="T0" y="T1"/>
                </a:cxn>
                <a:cxn ang="T11">
                  <a:pos x="T2" y="T3"/>
                </a:cxn>
                <a:cxn ang="T12">
                  <a:pos x="T4" y="T5"/>
                </a:cxn>
                <a:cxn ang="T13">
                  <a:pos x="T6" y="T7"/>
                </a:cxn>
                <a:cxn ang="T14">
                  <a:pos x="T8" y="T9"/>
                </a:cxn>
              </a:cxnLst>
              <a:rect l="T15" t="T16" r="T17" b="T18"/>
              <a:pathLst>
                <a:path w="10" h="22">
                  <a:moveTo>
                    <a:pt x="0" y="22"/>
                  </a:moveTo>
                  <a:lnTo>
                    <a:pt x="7" y="19"/>
                  </a:lnTo>
                  <a:lnTo>
                    <a:pt x="10" y="3"/>
                  </a:lnTo>
                  <a:lnTo>
                    <a:pt x="3" y="0"/>
                  </a:lnTo>
                  <a:lnTo>
                    <a:pt x="0" y="22"/>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23" name="Freeform 616"/>
            <p:cNvSpPr>
              <a:spLocks/>
            </p:cNvSpPr>
            <p:nvPr/>
          </p:nvSpPr>
          <p:spPr bwMode="auto">
            <a:xfrm>
              <a:off x="1263650" y="4805363"/>
              <a:ext cx="90487" cy="39687"/>
            </a:xfrm>
            <a:custGeom>
              <a:avLst/>
              <a:gdLst>
                <a:gd name="T0" fmla="*/ 7 w 57"/>
                <a:gd name="T1" fmla="*/ 0 h 25"/>
                <a:gd name="T2" fmla="*/ 57 w 57"/>
                <a:gd name="T3" fmla="*/ 19 h 25"/>
                <a:gd name="T4" fmla="*/ 54 w 57"/>
                <a:gd name="T5" fmla="*/ 25 h 25"/>
                <a:gd name="T6" fmla="*/ 0 w 57"/>
                <a:gd name="T7" fmla="*/ 3 h 25"/>
                <a:gd name="T8" fmla="*/ 7 w 57"/>
                <a:gd name="T9" fmla="*/ 0 h 25"/>
                <a:gd name="T10" fmla="*/ 0 60000 65536"/>
                <a:gd name="T11" fmla="*/ 0 60000 65536"/>
                <a:gd name="T12" fmla="*/ 0 60000 65536"/>
                <a:gd name="T13" fmla="*/ 0 60000 65536"/>
                <a:gd name="T14" fmla="*/ 0 60000 65536"/>
                <a:gd name="T15" fmla="*/ 0 w 57"/>
                <a:gd name="T16" fmla="*/ 0 h 25"/>
                <a:gd name="T17" fmla="*/ 57 w 57"/>
                <a:gd name="T18" fmla="*/ 25 h 25"/>
              </a:gdLst>
              <a:ahLst/>
              <a:cxnLst>
                <a:cxn ang="T10">
                  <a:pos x="T0" y="T1"/>
                </a:cxn>
                <a:cxn ang="T11">
                  <a:pos x="T2" y="T3"/>
                </a:cxn>
                <a:cxn ang="T12">
                  <a:pos x="T4" y="T5"/>
                </a:cxn>
                <a:cxn ang="T13">
                  <a:pos x="T6" y="T7"/>
                </a:cxn>
                <a:cxn ang="T14">
                  <a:pos x="T8" y="T9"/>
                </a:cxn>
              </a:cxnLst>
              <a:rect l="T15" t="T16" r="T17" b="T18"/>
              <a:pathLst>
                <a:path w="57" h="25">
                  <a:moveTo>
                    <a:pt x="7" y="0"/>
                  </a:moveTo>
                  <a:lnTo>
                    <a:pt x="57" y="19"/>
                  </a:lnTo>
                  <a:lnTo>
                    <a:pt x="54" y="25"/>
                  </a:lnTo>
                  <a:lnTo>
                    <a:pt x="0" y="3"/>
                  </a:lnTo>
                  <a:lnTo>
                    <a:pt x="7"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grpSp>
      <p:grpSp>
        <p:nvGrpSpPr>
          <p:cNvPr id="59" name="Group 1252"/>
          <p:cNvGrpSpPr>
            <a:grpSpLocks/>
          </p:cNvGrpSpPr>
          <p:nvPr/>
        </p:nvGrpSpPr>
        <p:grpSpPr bwMode="auto">
          <a:xfrm>
            <a:off x="2449514" y="1511301"/>
            <a:ext cx="3616325" cy="2970213"/>
            <a:chOff x="334963" y="2640013"/>
            <a:chExt cx="3094037" cy="2541587"/>
          </a:xfrm>
        </p:grpSpPr>
        <p:sp>
          <p:nvSpPr>
            <p:cNvPr id="17466" name="AutoShape 3"/>
            <p:cNvSpPr>
              <a:spLocks noChangeAspect="1" noChangeArrowheads="1" noTextEdit="1"/>
            </p:cNvSpPr>
            <p:nvPr/>
          </p:nvSpPr>
          <p:spPr bwMode="auto">
            <a:xfrm>
              <a:off x="334963" y="2640013"/>
              <a:ext cx="3094037" cy="254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grpSp>
          <p:nvGrpSpPr>
            <p:cNvPr id="17467" name="Group 205"/>
            <p:cNvGrpSpPr>
              <a:grpSpLocks/>
            </p:cNvGrpSpPr>
            <p:nvPr/>
          </p:nvGrpSpPr>
          <p:grpSpPr bwMode="auto">
            <a:xfrm>
              <a:off x="344488" y="2649538"/>
              <a:ext cx="3074987" cy="2522537"/>
              <a:chOff x="217" y="1669"/>
              <a:chExt cx="1937" cy="1589"/>
            </a:xfrm>
          </p:grpSpPr>
          <p:sp>
            <p:nvSpPr>
              <p:cNvPr id="17811" name="Freeform 5"/>
              <p:cNvSpPr>
                <a:spLocks/>
              </p:cNvSpPr>
              <p:nvPr/>
            </p:nvSpPr>
            <p:spPr bwMode="auto">
              <a:xfrm>
                <a:off x="217" y="1669"/>
                <a:ext cx="1937" cy="1589"/>
              </a:xfrm>
              <a:custGeom>
                <a:avLst/>
                <a:gdLst>
                  <a:gd name="T0" fmla="*/ 1934 w 1937"/>
                  <a:gd name="T1" fmla="*/ 1244 h 1589"/>
                  <a:gd name="T2" fmla="*/ 1930 w 1937"/>
                  <a:gd name="T3" fmla="*/ 1234 h 1589"/>
                  <a:gd name="T4" fmla="*/ 1918 w 1937"/>
                  <a:gd name="T5" fmla="*/ 1222 h 1589"/>
                  <a:gd name="T6" fmla="*/ 1899 w 1937"/>
                  <a:gd name="T7" fmla="*/ 1212 h 1589"/>
                  <a:gd name="T8" fmla="*/ 1883 w 1937"/>
                  <a:gd name="T9" fmla="*/ 1209 h 1589"/>
                  <a:gd name="T10" fmla="*/ 1082 w 1937"/>
                  <a:gd name="T11" fmla="*/ 978 h 1589"/>
                  <a:gd name="T12" fmla="*/ 1051 w 1937"/>
                  <a:gd name="T13" fmla="*/ 557 h 1589"/>
                  <a:gd name="T14" fmla="*/ 1022 w 1937"/>
                  <a:gd name="T15" fmla="*/ 162 h 1589"/>
                  <a:gd name="T16" fmla="*/ 1013 w 1937"/>
                  <a:gd name="T17" fmla="*/ 133 h 1589"/>
                  <a:gd name="T18" fmla="*/ 987 w 1937"/>
                  <a:gd name="T19" fmla="*/ 114 h 1589"/>
                  <a:gd name="T20" fmla="*/ 965 w 1937"/>
                  <a:gd name="T21" fmla="*/ 111 h 1589"/>
                  <a:gd name="T22" fmla="*/ 79 w 1937"/>
                  <a:gd name="T23" fmla="*/ 3 h 1589"/>
                  <a:gd name="T24" fmla="*/ 67 w 1937"/>
                  <a:gd name="T25" fmla="*/ 3 h 1589"/>
                  <a:gd name="T26" fmla="*/ 45 w 1937"/>
                  <a:gd name="T27" fmla="*/ 3 h 1589"/>
                  <a:gd name="T28" fmla="*/ 19 w 1937"/>
                  <a:gd name="T29" fmla="*/ 16 h 1589"/>
                  <a:gd name="T30" fmla="*/ 7 w 1937"/>
                  <a:gd name="T31" fmla="*/ 35 h 1589"/>
                  <a:gd name="T32" fmla="*/ 0 w 1937"/>
                  <a:gd name="T33" fmla="*/ 73 h 1589"/>
                  <a:gd name="T34" fmla="*/ 0 w 1937"/>
                  <a:gd name="T35" fmla="*/ 89 h 1589"/>
                  <a:gd name="T36" fmla="*/ 41 w 1937"/>
                  <a:gd name="T37" fmla="*/ 620 h 1589"/>
                  <a:gd name="T38" fmla="*/ 79 w 1937"/>
                  <a:gd name="T39" fmla="*/ 1117 h 1589"/>
                  <a:gd name="T40" fmla="*/ 83 w 1937"/>
                  <a:gd name="T41" fmla="*/ 1155 h 1589"/>
                  <a:gd name="T42" fmla="*/ 83 w 1937"/>
                  <a:gd name="T43" fmla="*/ 1168 h 1589"/>
                  <a:gd name="T44" fmla="*/ 86 w 1937"/>
                  <a:gd name="T45" fmla="*/ 1174 h 1589"/>
                  <a:gd name="T46" fmla="*/ 98 w 1937"/>
                  <a:gd name="T47" fmla="*/ 1193 h 1589"/>
                  <a:gd name="T48" fmla="*/ 124 w 1937"/>
                  <a:gd name="T49" fmla="*/ 1206 h 1589"/>
                  <a:gd name="T50" fmla="*/ 133 w 1937"/>
                  <a:gd name="T51" fmla="*/ 1209 h 1589"/>
                  <a:gd name="T52" fmla="*/ 146 w 1937"/>
                  <a:gd name="T53" fmla="*/ 1228 h 1589"/>
                  <a:gd name="T54" fmla="*/ 178 w 1937"/>
                  <a:gd name="T55" fmla="*/ 1250 h 1589"/>
                  <a:gd name="T56" fmla="*/ 190 w 1937"/>
                  <a:gd name="T57" fmla="*/ 1253 h 1589"/>
                  <a:gd name="T58" fmla="*/ 1022 w 1937"/>
                  <a:gd name="T59" fmla="*/ 1573 h 1589"/>
                  <a:gd name="T60" fmla="*/ 1101 w 1937"/>
                  <a:gd name="T61" fmla="*/ 1589 h 1589"/>
                  <a:gd name="T62" fmla="*/ 1146 w 1937"/>
                  <a:gd name="T63" fmla="*/ 1582 h 1589"/>
                  <a:gd name="T64" fmla="*/ 1177 w 1937"/>
                  <a:gd name="T65" fmla="*/ 1573 h 1589"/>
                  <a:gd name="T66" fmla="*/ 1788 w 1937"/>
                  <a:gd name="T67" fmla="*/ 1374 h 1589"/>
                  <a:gd name="T68" fmla="*/ 1854 w 1937"/>
                  <a:gd name="T69" fmla="*/ 1351 h 1589"/>
                  <a:gd name="T70" fmla="*/ 1886 w 1937"/>
                  <a:gd name="T71" fmla="*/ 1342 h 1589"/>
                  <a:gd name="T72" fmla="*/ 1918 w 1937"/>
                  <a:gd name="T73" fmla="*/ 1323 h 1589"/>
                  <a:gd name="T74" fmla="*/ 1927 w 1937"/>
                  <a:gd name="T75" fmla="*/ 1301 h 1589"/>
                  <a:gd name="T76" fmla="*/ 1934 w 1937"/>
                  <a:gd name="T77" fmla="*/ 1269 h 1589"/>
                  <a:gd name="T78" fmla="*/ 1934 w 1937"/>
                  <a:gd name="T79" fmla="*/ 1269 h 1589"/>
                  <a:gd name="T80" fmla="*/ 1934 w 1937"/>
                  <a:gd name="T81" fmla="*/ 1266 h 1589"/>
                  <a:gd name="T82" fmla="*/ 1937 w 1937"/>
                  <a:gd name="T83" fmla="*/ 1256 h 1589"/>
                  <a:gd name="T84" fmla="*/ 1937 w 1937"/>
                  <a:gd name="T85" fmla="*/ 1247 h 158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37"/>
                  <a:gd name="T130" fmla="*/ 0 h 1589"/>
                  <a:gd name="T131" fmla="*/ 1937 w 1937"/>
                  <a:gd name="T132" fmla="*/ 1589 h 158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37" h="1589">
                    <a:moveTo>
                      <a:pt x="1937" y="1247"/>
                    </a:moveTo>
                    <a:lnTo>
                      <a:pt x="1937" y="1247"/>
                    </a:lnTo>
                    <a:lnTo>
                      <a:pt x="1934" y="1244"/>
                    </a:lnTo>
                    <a:lnTo>
                      <a:pt x="1934" y="1241"/>
                    </a:lnTo>
                    <a:lnTo>
                      <a:pt x="1930" y="1234"/>
                    </a:lnTo>
                    <a:lnTo>
                      <a:pt x="1924" y="1228"/>
                    </a:lnTo>
                    <a:lnTo>
                      <a:pt x="1918" y="1222"/>
                    </a:lnTo>
                    <a:lnTo>
                      <a:pt x="1899" y="1212"/>
                    </a:lnTo>
                    <a:lnTo>
                      <a:pt x="1896" y="1212"/>
                    </a:lnTo>
                    <a:lnTo>
                      <a:pt x="1883" y="1209"/>
                    </a:lnTo>
                    <a:lnTo>
                      <a:pt x="1481" y="1092"/>
                    </a:lnTo>
                    <a:lnTo>
                      <a:pt x="1082" y="978"/>
                    </a:lnTo>
                    <a:lnTo>
                      <a:pt x="1051" y="557"/>
                    </a:lnTo>
                    <a:lnTo>
                      <a:pt x="1032" y="291"/>
                    </a:lnTo>
                    <a:lnTo>
                      <a:pt x="1022" y="162"/>
                    </a:lnTo>
                    <a:lnTo>
                      <a:pt x="1019" y="146"/>
                    </a:lnTo>
                    <a:lnTo>
                      <a:pt x="1013" y="133"/>
                    </a:lnTo>
                    <a:lnTo>
                      <a:pt x="1000" y="121"/>
                    </a:lnTo>
                    <a:lnTo>
                      <a:pt x="987" y="114"/>
                    </a:lnTo>
                    <a:lnTo>
                      <a:pt x="965" y="111"/>
                    </a:lnTo>
                    <a:lnTo>
                      <a:pt x="956" y="108"/>
                    </a:lnTo>
                    <a:lnTo>
                      <a:pt x="79" y="3"/>
                    </a:lnTo>
                    <a:lnTo>
                      <a:pt x="67" y="3"/>
                    </a:lnTo>
                    <a:lnTo>
                      <a:pt x="57" y="0"/>
                    </a:lnTo>
                    <a:lnTo>
                      <a:pt x="45" y="3"/>
                    </a:lnTo>
                    <a:lnTo>
                      <a:pt x="29" y="10"/>
                    </a:lnTo>
                    <a:lnTo>
                      <a:pt x="19" y="16"/>
                    </a:lnTo>
                    <a:lnTo>
                      <a:pt x="13" y="22"/>
                    </a:lnTo>
                    <a:lnTo>
                      <a:pt x="7" y="35"/>
                    </a:lnTo>
                    <a:lnTo>
                      <a:pt x="3" y="48"/>
                    </a:lnTo>
                    <a:lnTo>
                      <a:pt x="0" y="73"/>
                    </a:lnTo>
                    <a:lnTo>
                      <a:pt x="0" y="89"/>
                    </a:lnTo>
                    <a:lnTo>
                      <a:pt x="41" y="620"/>
                    </a:lnTo>
                    <a:lnTo>
                      <a:pt x="70" y="991"/>
                    </a:lnTo>
                    <a:lnTo>
                      <a:pt x="79" y="1117"/>
                    </a:lnTo>
                    <a:lnTo>
                      <a:pt x="83" y="1155"/>
                    </a:lnTo>
                    <a:lnTo>
                      <a:pt x="83" y="1165"/>
                    </a:lnTo>
                    <a:lnTo>
                      <a:pt x="83" y="1168"/>
                    </a:lnTo>
                    <a:lnTo>
                      <a:pt x="86" y="1174"/>
                    </a:lnTo>
                    <a:lnTo>
                      <a:pt x="89" y="1184"/>
                    </a:lnTo>
                    <a:lnTo>
                      <a:pt x="98" y="1193"/>
                    </a:lnTo>
                    <a:lnTo>
                      <a:pt x="111" y="1199"/>
                    </a:lnTo>
                    <a:lnTo>
                      <a:pt x="124" y="1206"/>
                    </a:lnTo>
                    <a:lnTo>
                      <a:pt x="133" y="1209"/>
                    </a:lnTo>
                    <a:lnTo>
                      <a:pt x="140" y="1218"/>
                    </a:lnTo>
                    <a:lnTo>
                      <a:pt x="146" y="1228"/>
                    </a:lnTo>
                    <a:lnTo>
                      <a:pt x="162" y="1241"/>
                    </a:lnTo>
                    <a:lnTo>
                      <a:pt x="178" y="1250"/>
                    </a:lnTo>
                    <a:lnTo>
                      <a:pt x="190" y="1253"/>
                    </a:lnTo>
                    <a:lnTo>
                      <a:pt x="1022" y="1573"/>
                    </a:lnTo>
                    <a:lnTo>
                      <a:pt x="1044" y="1582"/>
                    </a:lnTo>
                    <a:lnTo>
                      <a:pt x="1067" y="1586"/>
                    </a:lnTo>
                    <a:lnTo>
                      <a:pt x="1101" y="1589"/>
                    </a:lnTo>
                    <a:lnTo>
                      <a:pt x="1130" y="1586"/>
                    </a:lnTo>
                    <a:lnTo>
                      <a:pt x="1146" y="1582"/>
                    </a:lnTo>
                    <a:lnTo>
                      <a:pt x="1177" y="1573"/>
                    </a:lnTo>
                    <a:lnTo>
                      <a:pt x="1576" y="1443"/>
                    </a:lnTo>
                    <a:lnTo>
                      <a:pt x="1788" y="1374"/>
                    </a:lnTo>
                    <a:lnTo>
                      <a:pt x="1854" y="1351"/>
                    </a:lnTo>
                    <a:lnTo>
                      <a:pt x="1877" y="1345"/>
                    </a:lnTo>
                    <a:lnTo>
                      <a:pt x="1886" y="1342"/>
                    </a:lnTo>
                    <a:lnTo>
                      <a:pt x="1902" y="1332"/>
                    </a:lnTo>
                    <a:lnTo>
                      <a:pt x="1918" y="1323"/>
                    </a:lnTo>
                    <a:lnTo>
                      <a:pt x="1924" y="1310"/>
                    </a:lnTo>
                    <a:lnTo>
                      <a:pt x="1927" y="1301"/>
                    </a:lnTo>
                    <a:lnTo>
                      <a:pt x="1934" y="1269"/>
                    </a:lnTo>
                    <a:lnTo>
                      <a:pt x="1934" y="1266"/>
                    </a:lnTo>
                    <a:lnTo>
                      <a:pt x="1937" y="1260"/>
                    </a:lnTo>
                    <a:lnTo>
                      <a:pt x="1937" y="1256"/>
                    </a:lnTo>
                    <a:lnTo>
                      <a:pt x="1937" y="1253"/>
                    </a:lnTo>
                    <a:lnTo>
                      <a:pt x="1937" y="12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12" name="Freeform 6"/>
              <p:cNvSpPr>
                <a:spLocks/>
              </p:cNvSpPr>
              <p:nvPr/>
            </p:nvSpPr>
            <p:spPr bwMode="auto">
              <a:xfrm>
                <a:off x="265" y="1691"/>
                <a:ext cx="1015" cy="1168"/>
              </a:xfrm>
              <a:custGeom>
                <a:avLst/>
                <a:gdLst>
                  <a:gd name="T0" fmla="*/ 28 w 1015"/>
                  <a:gd name="T1" fmla="*/ 0 h 1168"/>
                  <a:gd name="T2" fmla="*/ 28 w 1015"/>
                  <a:gd name="T3" fmla="*/ 0 h 1168"/>
                  <a:gd name="T4" fmla="*/ 914 w 1015"/>
                  <a:gd name="T5" fmla="*/ 108 h 1168"/>
                  <a:gd name="T6" fmla="*/ 914 w 1015"/>
                  <a:gd name="T7" fmla="*/ 108 h 1168"/>
                  <a:gd name="T8" fmla="*/ 927 w 1015"/>
                  <a:gd name="T9" fmla="*/ 108 h 1168"/>
                  <a:gd name="T10" fmla="*/ 939 w 1015"/>
                  <a:gd name="T11" fmla="*/ 114 h 1168"/>
                  <a:gd name="T12" fmla="*/ 946 w 1015"/>
                  <a:gd name="T13" fmla="*/ 118 h 1168"/>
                  <a:gd name="T14" fmla="*/ 949 w 1015"/>
                  <a:gd name="T15" fmla="*/ 124 h 1168"/>
                  <a:gd name="T16" fmla="*/ 955 w 1015"/>
                  <a:gd name="T17" fmla="*/ 130 h 1168"/>
                  <a:gd name="T18" fmla="*/ 955 w 1015"/>
                  <a:gd name="T19" fmla="*/ 140 h 1168"/>
                  <a:gd name="T20" fmla="*/ 955 w 1015"/>
                  <a:gd name="T21" fmla="*/ 140 h 1168"/>
                  <a:gd name="T22" fmla="*/ 1015 w 1015"/>
                  <a:gd name="T23" fmla="*/ 978 h 1168"/>
                  <a:gd name="T24" fmla="*/ 101 w 1015"/>
                  <a:gd name="T25" fmla="*/ 1168 h 1168"/>
                  <a:gd name="T26" fmla="*/ 101 w 1015"/>
                  <a:gd name="T27" fmla="*/ 1168 h 1168"/>
                  <a:gd name="T28" fmla="*/ 98 w 1015"/>
                  <a:gd name="T29" fmla="*/ 1168 h 1168"/>
                  <a:gd name="T30" fmla="*/ 0 w 1015"/>
                  <a:gd name="T31" fmla="*/ 32 h 1168"/>
                  <a:gd name="T32" fmla="*/ 0 w 1015"/>
                  <a:gd name="T33" fmla="*/ 32 h 1168"/>
                  <a:gd name="T34" fmla="*/ 0 w 1015"/>
                  <a:gd name="T35" fmla="*/ 29 h 1168"/>
                  <a:gd name="T36" fmla="*/ 3 w 1015"/>
                  <a:gd name="T37" fmla="*/ 19 h 1168"/>
                  <a:gd name="T38" fmla="*/ 6 w 1015"/>
                  <a:gd name="T39" fmla="*/ 13 h 1168"/>
                  <a:gd name="T40" fmla="*/ 12 w 1015"/>
                  <a:gd name="T41" fmla="*/ 7 h 1168"/>
                  <a:gd name="T42" fmla="*/ 19 w 1015"/>
                  <a:gd name="T43" fmla="*/ 4 h 1168"/>
                  <a:gd name="T44" fmla="*/ 28 w 1015"/>
                  <a:gd name="T45" fmla="*/ 0 h 1168"/>
                  <a:gd name="T46" fmla="*/ 28 w 1015"/>
                  <a:gd name="T47" fmla="*/ 0 h 11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15"/>
                  <a:gd name="T73" fmla="*/ 0 h 1168"/>
                  <a:gd name="T74" fmla="*/ 1015 w 1015"/>
                  <a:gd name="T75" fmla="*/ 1168 h 11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15" h="1168">
                    <a:moveTo>
                      <a:pt x="28" y="0"/>
                    </a:moveTo>
                    <a:lnTo>
                      <a:pt x="28" y="0"/>
                    </a:lnTo>
                    <a:lnTo>
                      <a:pt x="914" y="108"/>
                    </a:lnTo>
                    <a:lnTo>
                      <a:pt x="927" y="108"/>
                    </a:lnTo>
                    <a:lnTo>
                      <a:pt x="939" y="114"/>
                    </a:lnTo>
                    <a:lnTo>
                      <a:pt x="946" y="118"/>
                    </a:lnTo>
                    <a:lnTo>
                      <a:pt x="949" y="124"/>
                    </a:lnTo>
                    <a:lnTo>
                      <a:pt x="955" y="130"/>
                    </a:lnTo>
                    <a:lnTo>
                      <a:pt x="955" y="140"/>
                    </a:lnTo>
                    <a:lnTo>
                      <a:pt x="1015" y="978"/>
                    </a:lnTo>
                    <a:lnTo>
                      <a:pt x="101" y="1168"/>
                    </a:lnTo>
                    <a:lnTo>
                      <a:pt x="98" y="1168"/>
                    </a:lnTo>
                    <a:lnTo>
                      <a:pt x="0" y="32"/>
                    </a:lnTo>
                    <a:lnTo>
                      <a:pt x="0" y="29"/>
                    </a:lnTo>
                    <a:lnTo>
                      <a:pt x="3" y="19"/>
                    </a:lnTo>
                    <a:lnTo>
                      <a:pt x="6" y="13"/>
                    </a:lnTo>
                    <a:lnTo>
                      <a:pt x="12" y="7"/>
                    </a:lnTo>
                    <a:lnTo>
                      <a:pt x="19" y="4"/>
                    </a:lnTo>
                    <a:lnTo>
                      <a:pt x="28"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13" name="Freeform 7"/>
              <p:cNvSpPr>
                <a:spLocks/>
              </p:cNvSpPr>
              <p:nvPr/>
            </p:nvSpPr>
            <p:spPr bwMode="auto">
              <a:xfrm>
                <a:off x="1132" y="1884"/>
                <a:ext cx="148" cy="817"/>
              </a:xfrm>
              <a:custGeom>
                <a:avLst/>
                <a:gdLst>
                  <a:gd name="T0" fmla="*/ 0 w 148"/>
                  <a:gd name="T1" fmla="*/ 817 h 817"/>
                  <a:gd name="T2" fmla="*/ 148 w 148"/>
                  <a:gd name="T3" fmla="*/ 785 h 817"/>
                  <a:gd name="T4" fmla="*/ 148 w 148"/>
                  <a:gd name="T5" fmla="*/ 785 h 817"/>
                  <a:gd name="T6" fmla="*/ 91 w 148"/>
                  <a:gd name="T7" fmla="*/ 0 h 817"/>
                  <a:gd name="T8" fmla="*/ 0 w 148"/>
                  <a:gd name="T9" fmla="*/ 817 h 817"/>
                  <a:gd name="T10" fmla="*/ 0 60000 65536"/>
                  <a:gd name="T11" fmla="*/ 0 60000 65536"/>
                  <a:gd name="T12" fmla="*/ 0 60000 65536"/>
                  <a:gd name="T13" fmla="*/ 0 60000 65536"/>
                  <a:gd name="T14" fmla="*/ 0 60000 65536"/>
                  <a:gd name="T15" fmla="*/ 0 w 148"/>
                  <a:gd name="T16" fmla="*/ 0 h 817"/>
                  <a:gd name="T17" fmla="*/ 148 w 148"/>
                  <a:gd name="T18" fmla="*/ 817 h 817"/>
                </a:gdLst>
                <a:ahLst/>
                <a:cxnLst>
                  <a:cxn ang="T10">
                    <a:pos x="T0" y="T1"/>
                  </a:cxn>
                  <a:cxn ang="T11">
                    <a:pos x="T2" y="T3"/>
                  </a:cxn>
                  <a:cxn ang="T12">
                    <a:pos x="T4" y="T5"/>
                  </a:cxn>
                  <a:cxn ang="T13">
                    <a:pos x="T6" y="T7"/>
                  </a:cxn>
                  <a:cxn ang="T14">
                    <a:pos x="T8" y="T9"/>
                  </a:cxn>
                </a:cxnLst>
                <a:rect l="T15" t="T16" r="T17" b="T18"/>
                <a:pathLst>
                  <a:path w="148" h="817">
                    <a:moveTo>
                      <a:pt x="0" y="817"/>
                    </a:moveTo>
                    <a:lnTo>
                      <a:pt x="148" y="785"/>
                    </a:lnTo>
                    <a:lnTo>
                      <a:pt x="91" y="0"/>
                    </a:lnTo>
                    <a:lnTo>
                      <a:pt x="0" y="81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14" name="Freeform 8"/>
              <p:cNvSpPr>
                <a:spLocks/>
              </p:cNvSpPr>
              <p:nvPr/>
            </p:nvSpPr>
            <p:spPr bwMode="auto">
              <a:xfrm>
                <a:off x="1094" y="1802"/>
                <a:ext cx="129" cy="905"/>
              </a:xfrm>
              <a:custGeom>
                <a:avLst/>
                <a:gdLst>
                  <a:gd name="T0" fmla="*/ 126 w 129"/>
                  <a:gd name="T1" fmla="*/ 29 h 905"/>
                  <a:gd name="T2" fmla="*/ 126 w 129"/>
                  <a:gd name="T3" fmla="*/ 29 h 905"/>
                  <a:gd name="T4" fmla="*/ 123 w 129"/>
                  <a:gd name="T5" fmla="*/ 16 h 905"/>
                  <a:gd name="T6" fmla="*/ 117 w 129"/>
                  <a:gd name="T7" fmla="*/ 10 h 905"/>
                  <a:gd name="T8" fmla="*/ 110 w 129"/>
                  <a:gd name="T9" fmla="*/ 3 h 905"/>
                  <a:gd name="T10" fmla="*/ 101 w 129"/>
                  <a:gd name="T11" fmla="*/ 0 h 905"/>
                  <a:gd name="T12" fmla="*/ 0 w 129"/>
                  <a:gd name="T13" fmla="*/ 905 h 905"/>
                  <a:gd name="T14" fmla="*/ 38 w 129"/>
                  <a:gd name="T15" fmla="*/ 899 h 905"/>
                  <a:gd name="T16" fmla="*/ 129 w 129"/>
                  <a:gd name="T17" fmla="*/ 82 h 905"/>
                  <a:gd name="T18" fmla="*/ 129 w 129"/>
                  <a:gd name="T19" fmla="*/ 82 h 905"/>
                  <a:gd name="T20" fmla="*/ 126 w 129"/>
                  <a:gd name="T21" fmla="*/ 29 h 905"/>
                  <a:gd name="T22" fmla="*/ 126 w 129"/>
                  <a:gd name="T23" fmla="*/ 29 h 9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9"/>
                  <a:gd name="T37" fmla="*/ 0 h 905"/>
                  <a:gd name="T38" fmla="*/ 129 w 129"/>
                  <a:gd name="T39" fmla="*/ 905 h 90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9" h="905">
                    <a:moveTo>
                      <a:pt x="126" y="29"/>
                    </a:moveTo>
                    <a:lnTo>
                      <a:pt x="126" y="29"/>
                    </a:lnTo>
                    <a:lnTo>
                      <a:pt x="123" y="16"/>
                    </a:lnTo>
                    <a:lnTo>
                      <a:pt x="117" y="10"/>
                    </a:lnTo>
                    <a:lnTo>
                      <a:pt x="110" y="3"/>
                    </a:lnTo>
                    <a:lnTo>
                      <a:pt x="101" y="0"/>
                    </a:lnTo>
                    <a:lnTo>
                      <a:pt x="0" y="905"/>
                    </a:lnTo>
                    <a:lnTo>
                      <a:pt x="38" y="899"/>
                    </a:lnTo>
                    <a:lnTo>
                      <a:pt x="129" y="82"/>
                    </a:lnTo>
                    <a:lnTo>
                      <a:pt x="126" y="2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15" name="Freeform 9"/>
              <p:cNvSpPr>
                <a:spLocks/>
              </p:cNvSpPr>
              <p:nvPr/>
            </p:nvSpPr>
            <p:spPr bwMode="auto">
              <a:xfrm>
                <a:off x="1056" y="1796"/>
                <a:ext cx="139" cy="921"/>
              </a:xfrm>
              <a:custGeom>
                <a:avLst/>
                <a:gdLst>
                  <a:gd name="T0" fmla="*/ 123 w 139"/>
                  <a:gd name="T1" fmla="*/ 3 h 921"/>
                  <a:gd name="T2" fmla="*/ 123 w 139"/>
                  <a:gd name="T3" fmla="*/ 3 h 921"/>
                  <a:gd name="T4" fmla="*/ 104 w 139"/>
                  <a:gd name="T5" fmla="*/ 0 h 921"/>
                  <a:gd name="T6" fmla="*/ 0 w 139"/>
                  <a:gd name="T7" fmla="*/ 921 h 921"/>
                  <a:gd name="T8" fmla="*/ 38 w 139"/>
                  <a:gd name="T9" fmla="*/ 911 h 921"/>
                  <a:gd name="T10" fmla="*/ 139 w 139"/>
                  <a:gd name="T11" fmla="*/ 6 h 921"/>
                  <a:gd name="T12" fmla="*/ 139 w 139"/>
                  <a:gd name="T13" fmla="*/ 6 h 921"/>
                  <a:gd name="T14" fmla="*/ 123 w 139"/>
                  <a:gd name="T15" fmla="*/ 3 h 921"/>
                  <a:gd name="T16" fmla="*/ 123 w 139"/>
                  <a:gd name="T17" fmla="*/ 3 h 9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9"/>
                  <a:gd name="T28" fmla="*/ 0 h 921"/>
                  <a:gd name="T29" fmla="*/ 139 w 139"/>
                  <a:gd name="T30" fmla="*/ 921 h 9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9" h="921">
                    <a:moveTo>
                      <a:pt x="123" y="3"/>
                    </a:moveTo>
                    <a:lnTo>
                      <a:pt x="123" y="3"/>
                    </a:lnTo>
                    <a:lnTo>
                      <a:pt x="104" y="0"/>
                    </a:lnTo>
                    <a:lnTo>
                      <a:pt x="0" y="921"/>
                    </a:lnTo>
                    <a:lnTo>
                      <a:pt x="38" y="911"/>
                    </a:lnTo>
                    <a:lnTo>
                      <a:pt x="139" y="6"/>
                    </a:lnTo>
                    <a:lnTo>
                      <a:pt x="123" y="3"/>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16" name="Freeform 10"/>
              <p:cNvSpPr>
                <a:spLocks/>
              </p:cNvSpPr>
              <p:nvPr/>
            </p:nvSpPr>
            <p:spPr bwMode="auto">
              <a:xfrm>
                <a:off x="1018" y="1790"/>
                <a:ext cx="142" cy="933"/>
              </a:xfrm>
              <a:custGeom>
                <a:avLst/>
                <a:gdLst>
                  <a:gd name="T0" fmla="*/ 104 w 142"/>
                  <a:gd name="T1" fmla="*/ 0 h 933"/>
                  <a:gd name="T2" fmla="*/ 0 w 142"/>
                  <a:gd name="T3" fmla="*/ 933 h 933"/>
                  <a:gd name="T4" fmla="*/ 38 w 142"/>
                  <a:gd name="T5" fmla="*/ 927 h 933"/>
                  <a:gd name="T6" fmla="*/ 142 w 142"/>
                  <a:gd name="T7" fmla="*/ 6 h 933"/>
                  <a:gd name="T8" fmla="*/ 142 w 142"/>
                  <a:gd name="T9" fmla="*/ 6 h 933"/>
                  <a:gd name="T10" fmla="*/ 104 w 142"/>
                  <a:gd name="T11" fmla="*/ 0 h 933"/>
                  <a:gd name="T12" fmla="*/ 104 w 142"/>
                  <a:gd name="T13" fmla="*/ 0 h 933"/>
                  <a:gd name="T14" fmla="*/ 0 60000 65536"/>
                  <a:gd name="T15" fmla="*/ 0 60000 65536"/>
                  <a:gd name="T16" fmla="*/ 0 60000 65536"/>
                  <a:gd name="T17" fmla="*/ 0 60000 65536"/>
                  <a:gd name="T18" fmla="*/ 0 60000 65536"/>
                  <a:gd name="T19" fmla="*/ 0 60000 65536"/>
                  <a:gd name="T20" fmla="*/ 0 60000 65536"/>
                  <a:gd name="T21" fmla="*/ 0 w 142"/>
                  <a:gd name="T22" fmla="*/ 0 h 933"/>
                  <a:gd name="T23" fmla="*/ 142 w 142"/>
                  <a:gd name="T24" fmla="*/ 933 h 9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2" h="933">
                    <a:moveTo>
                      <a:pt x="104" y="0"/>
                    </a:moveTo>
                    <a:lnTo>
                      <a:pt x="0" y="933"/>
                    </a:lnTo>
                    <a:lnTo>
                      <a:pt x="38" y="927"/>
                    </a:lnTo>
                    <a:lnTo>
                      <a:pt x="142" y="6"/>
                    </a:lnTo>
                    <a:lnTo>
                      <a:pt x="10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17" name="Freeform 11"/>
              <p:cNvSpPr>
                <a:spLocks/>
              </p:cNvSpPr>
              <p:nvPr/>
            </p:nvSpPr>
            <p:spPr bwMode="auto">
              <a:xfrm>
                <a:off x="980" y="1786"/>
                <a:ext cx="142" cy="946"/>
              </a:xfrm>
              <a:custGeom>
                <a:avLst/>
                <a:gdLst>
                  <a:gd name="T0" fmla="*/ 104 w 142"/>
                  <a:gd name="T1" fmla="*/ 0 h 946"/>
                  <a:gd name="T2" fmla="*/ 0 w 142"/>
                  <a:gd name="T3" fmla="*/ 946 h 946"/>
                  <a:gd name="T4" fmla="*/ 38 w 142"/>
                  <a:gd name="T5" fmla="*/ 937 h 946"/>
                  <a:gd name="T6" fmla="*/ 142 w 142"/>
                  <a:gd name="T7" fmla="*/ 4 h 946"/>
                  <a:gd name="T8" fmla="*/ 142 w 142"/>
                  <a:gd name="T9" fmla="*/ 4 h 946"/>
                  <a:gd name="T10" fmla="*/ 104 w 142"/>
                  <a:gd name="T11" fmla="*/ 0 h 946"/>
                  <a:gd name="T12" fmla="*/ 104 w 142"/>
                  <a:gd name="T13" fmla="*/ 0 h 946"/>
                  <a:gd name="T14" fmla="*/ 0 60000 65536"/>
                  <a:gd name="T15" fmla="*/ 0 60000 65536"/>
                  <a:gd name="T16" fmla="*/ 0 60000 65536"/>
                  <a:gd name="T17" fmla="*/ 0 60000 65536"/>
                  <a:gd name="T18" fmla="*/ 0 60000 65536"/>
                  <a:gd name="T19" fmla="*/ 0 60000 65536"/>
                  <a:gd name="T20" fmla="*/ 0 60000 65536"/>
                  <a:gd name="T21" fmla="*/ 0 w 142"/>
                  <a:gd name="T22" fmla="*/ 0 h 946"/>
                  <a:gd name="T23" fmla="*/ 142 w 142"/>
                  <a:gd name="T24" fmla="*/ 946 h 9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2" h="946">
                    <a:moveTo>
                      <a:pt x="104" y="0"/>
                    </a:moveTo>
                    <a:lnTo>
                      <a:pt x="0" y="946"/>
                    </a:lnTo>
                    <a:lnTo>
                      <a:pt x="38" y="937"/>
                    </a:lnTo>
                    <a:lnTo>
                      <a:pt x="142" y="4"/>
                    </a:lnTo>
                    <a:lnTo>
                      <a:pt x="104"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18" name="Freeform 12"/>
              <p:cNvSpPr>
                <a:spLocks/>
              </p:cNvSpPr>
              <p:nvPr/>
            </p:nvSpPr>
            <p:spPr bwMode="auto">
              <a:xfrm>
                <a:off x="942" y="1783"/>
                <a:ext cx="142" cy="956"/>
              </a:xfrm>
              <a:custGeom>
                <a:avLst/>
                <a:gdLst>
                  <a:gd name="T0" fmla="*/ 107 w 142"/>
                  <a:gd name="T1" fmla="*/ 0 h 956"/>
                  <a:gd name="T2" fmla="*/ 0 w 142"/>
                  <a:gd name="T3" fmla="*/ 956 h 956"/>
                  <a:gd name="T4" fmla="*/ 38 w 142"/>
                  <a:gd name="T5" fmla="*/ 949 h 956"/>
                  <a:gd name="T6" fmla="*/ 142 w 142"/>
                  <a:gd name="T7" fmla="*/ 3 h 956"/>
                  <a:gd name="T8" fmla="*/ 142 w 142"/>
                  <a:gd name="T9" fmla="*/ 3 h 956"/>
                  <a:gd name="T10" fmla="*/ 107 w 142"/>
                  <a:gd name="T11" fmla="*/ 0 h 956"/>
                  <a:gd name="T12" fmla="*/ 107 w 142"/>
                  <a:gd name="T13" fmla="*/ 0 h 956"/>
                  <a:gd name="T14" fmla="*/ 0 60000 65536"/>
                  <a:gd name="T15" fmla="*/ 0 60000 65536"/>
                  <a:gd name="T16" fmla="*/ 0 60000 65536"/>
                  <a:gd name="T17" fmla="*/ 0 60000 65536"/>
                  <a:gd name="T18" fmla="*/ 0 60000 65536"/>
                  <a:gd name="T19" fmla="*/ 0 60000 65536"/>
                  <a:gd name="T20" fmla="*/ 0 60000 65536"/>
                  <a:gd name="T21" fmla="*/ 0 w 142"/>
                  <a:gd name="T22" fmla="*/ 0 h 956"/>
                  <a:gd name="T23" fmla="*/ 142 w 142"/>
                  <a:gd name="T24" fmla="*/ 956 h 9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2" h="956">
                    <a:moveTo>
                      <a:pt x="107" y="0"/>
                    </a:moveTo>
                    <a:lnTo>
                      <a:pt x="0" y="956"/>
                    </a:lnTo>
                    <a:lnTo>
                      <a:pt x="38" y="949"/>
                    </a:lnTo>
                    <a:lnTo>
                      <a:pt x="142" y="3"/>
                    </a:lnTo>
                    <a:lnTo>
                      <a:pt x="107" y="0"/>
                    </a:lnTo>
                    <a:close/>
                  </a:path>
                </a:pathLst>
              </a:custGeom>
              <a:solidFill>
                <a:srgbClr val="AAAA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19" name="Freeform 13"/>
              <p:cNvSpPr>
                <a:spLocks/>
              </p:cNvSpPr>
              <p:nvPr/>
            </p:nvSpPr>
            <p:spPr bwMode="auto">
              <a:xfrm>
                <a:off x="901" y="1777"/>
                <a:ext cx="148" cy="971"/>
              </a:xfrm>
              <a:custGeom>
                <a:avLst/>
                <a:gdLst>
                  <a:gd name="T0" fmla="*/ 110 w 148"/>
                  <a:gd name="T1" fmla="*/ 0 h 971"/>
                  <a:gd name="T2" fmla="*/ 0 w 148"/>
                  <a:gd name="T3" fmla="*/ 971 h 971"/>
                  <a:gd name="T4" fmla="*/ 41 w 148"/>
                  <a:gd name="T5" fmla="*/ 962 h 971"/>
                  <a:gd name="T6" fmla="*/ 148 w 148"/>
                  <a:gd name="T7" fmla="*/ 6 h 971"/>
                  <a:gd name="T8" fmla="*/ 148 w 148"/>
                  <a:gd name="T9" fmla="*/ 6 h 971"/>
                  <a:gd name="T10" fmla="*/ 110 w 148"/>
                  <a:gd name="T11" fmla="*/ 0 h 971"/>
                  <a:gd name="T12" fmla="*/ 110 w 148"/>
                  <a:gd name="T13" fmla="*/ 0 h 971"/>
                  <a:gd name="T14" fmla="*/ 0 60000 65536"/>
                  <a:gd name="T15" fmla="*/ 0 60000 65536"/>
                  <a:gd name="T16" fmla="*/ 0 60000 65536"/>
                  <a:gd name="T17" fmla="*/ 0 60000 65536"/>
                  <a:gd name="T18" fmla="*/ 0 60000 65536"/>
                  <a:gd name="T19" fmla="*/ 0 60000 65536"/>
                  <a:gd name="T20" fmla="*/ 0 60000 65536"/>
                  <a:gd name="T21" fmla="*/ 0 w 148"/>
                  <a:gd name="T22" fmla="*/ 0 h 971"/>
                  <a:gd name="T23" fmla="*/ 148 w 148"/>
                  <a:gd name="T24" fmla="*/ 971 h 9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8" h="971">
                    <a:moveTo>
                      <a:pt x="110" y="0"/>
                    </a:moveTo>
                    <a:lnTo>
                      <a:pt x="0" y="971"/>
                    </a:lnTo>
                    <a:lnTo>
                      <a:pt x="41" y="962"/>
                    </a:lnTo>
                    <a:lnTo>
                      <a:pt x="148" y="6"/>
                    </a:lnTo>
                    <a:lnTo>
                      <a:pt x="110" y="0"/>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20" name="Freeform 14"/>
              <p:cNvSpPr>
                <a:spLocks/>
              </p:cNvSpPr>
              <p:nvPr/>
            </p:nvSpPr>
            <p:spPr bwMode="auto">
              <a:xfrm>
                <a:off x="863" y="1774"/>
                <a:ext cx="148" cy="981"/>
              </a:xfrm>
              <a:custGeom>
                <a:avLst/>
                <a:gdLst>
                  <a:gd name="T0" fmla="*/ 111 w 148"/>
                  <a:gd name="T1" fmla="*/ 0 h 981"/>
                  <a:gd name="T2" fmla="*/ 0 w 148"/>
                  <a:gd name="T3" fmla="*/ 981 h 981"/>
                  <a:gd name="T4" fmla="*/ 38 w 148"/>
                  <a:gd name="T5" fmla="*/ 974 h 981"/>
                  <a:gd name="T6" fmla="*/ 148 w 148"/>
                  <a:gd name="T7" fmla="*/ 3 h 981"/>
                  <a:gd name="T8" fmla="*/ 148 w 148"/>
                  <a:gd name="T9" fmla="*/ 3 h 981"/>
                  <a:gd name="T10" fmla="*/ 111 w 148"/>
                  <a:gd name="T11" fmla="*/ 0 h 981"/>
                  <a:gd name="T12" fmla="*/ 111 w 148"/>
                  <a:gd name="T13" fmla="*/ 0 h 981"/>
                  <a:gd name="T14" fmla="*/ 0 60000 65536"/>
                  <a:gd name="T15" fmla="*/ 0 60000 65536"/>
                  <a:gd name="T16" fmla="*/ 0 60000 65536"/>
                  <a:gd name="T17" fmla="*/ 0 60000 65536"/>
                  <a:gd name="T18" fmla="*/ 0 60000 65536"/>
                  <a:gd name="T19" fmla="*/ 0 60000 65536"/>
                  <a:gd name="T20" fmla="*/ 0 60000 65536"/>
                  <a:gd name="T21" fmla="*/ 0 w 148"/>
                  <a:gd name="T22" fmla="*/ 0 h 981"/>
                  <a:gd name="T23" fmla="*/ 148 w 148"/>
                  <a:gd name="T24" fmla="*/ 981 h 9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8" h="981">
                    <a:moveTo>
                      <a:pt x="111" y="0"/>
                    </a:moveTo>
                    <a:lnTo>
                      <a:pt x="0" y="981"/>
                    </a:lnTo>
                    <a:lnTo>
                      <a:pt x="38" y="974"/>
                    </a:lnTo>
                    <a:lnTo>
                      <a:pt x="148" y="3"/>
                    </a:lnTo>
                    <a:lnTo>
                      <a:pt x="111"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21" name="Freeform 15"/>
              <p:cNvSpPr>
                <a:spLocks/>
              </p:cNvSpPr>
              <p:nvPr/>
            </p:nvSpPr>
            <p:spPr bwMode="auto">
              <a:xfrm>
                <a:off x="825" y="1767"/>
                <a:ext cx="149" cy="997"/>
              </a:xfrm>
              <a:custGeom>
                <a:avLst/>
                <a:gdLst>
                  <a:gd name="T0" fmla="*/ 111 w 149"/>
                  <a:gd name="T1" fmla="*/ 0 h 997"/>
                  <a:gd name="T2" fmla="*/ 0 w 149"/>
                  <a:gd name="T3" fmla="*/ 997 h 997"/>
                  <a:gd name="T4" fmla="*/ 38 w 149"/>
                  <a:gd name="T5" fmla="*/ 988 h 997"/>
                  <a:gd name="T6" fmla="*/ 149 w 149"/>
                  <a:gd name="T7" fmla="*/ 7 h 997"/>
                  <a:gd name="T8" fmla="*/ 149 w 149"/>
                  <a:gd name="T9" fmla="*/ 7 h 997"/>
                  <a:gd name="T10" fmla="*/ 111 w 149"/>
                  <a:gd name="T11" fmla="*/ 0 h 997"/>
                  <a:gd name="T12" fmla="*/ 111 w 149"/>
                  <a:gd name="T13" fmla="*/ 0 h 997"/>
                  <a:gd name="T14" fmla="*/ 0 60000 65536"/>
                  <a:gd name="T15" fmla="*/ 0 60000 65536"/>
                  <a:gd name="T16" fmla="*/ 0 60000 65536"/>
                  <a:gd name="T17" fmla="*/ 0 60000 65536"/>
                  <a:gd name="T18" fmla="*/ 0 60000 65536"/>
                  <a:gd name="T19" fmla="*/ 0 60000 65536"/>
                  <a:gd name="T20" fmla="*/ 0 60000 65536"/>
                  <a:gd name="T21" fmla="*/ 0 w 149"/>
                  <a:gd name="T22" fmla="*/ 0 h 997"/>
                  <a:gd name="T23" fmla="*/ 149 w 149"/>
                  <a:gd name="T24" fmla="*/ 997 h 9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 h="997">
                    <a:moveTo>
                      <a:pt x="111" y="0"/>
                    </a:moveTo>
                    <a:lnTo>
                      <a:pt x="0" y="997"/>
                    </a:lnTo>
                    <a:lnTo>
                      <a:pt x="38" y="988"/>
                    </a:lnTo>
                    <a:lnTo>
                      <a:pt x="149" y="7"/>
                    </a:lnTo>
                    <a:lnTo>
                      <a:pt x="111" y="0"/>
                    </a:lnTo>
                    <a:close/>
                  </a:path>
                </a:pathLst>
              </a:custGeom>
              <a:solidFill>
                <a:srgbClr val="CACA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22" name="Freeform 16"/>
              <p:cNvSpPr>
                <a:spLocks/>
              </p:cNvSpPr>
              <p:nvPr/>
            </p:nvSpPr>
            <p:spPr bwMode="auto">
              <a:xfrm>
                <a:off x="787" y="1764"/>
                <a:ext cx="149" cy="1010"/>
              </a:xfrm>
              <a:custGeom>
                <a:avLst/>
                <a:gdLst>
                  <a:gd name="T0" fmla="*/ 114 w 149"/>
                  <a:gd name="T1" fmla="*/ 0 h 1010"/>
                  <a:gd name="T2" fmla="*/ 0 w 149"/>
                  <a:gd name="T3" fmla="*/ 1010 h 1010"/>
                  <a:gd name="T4" fmla="*/ 38 w 149"/>
                  <a:gd name="T5" fmla="*/ 1000 h 1010"/>
                  <a:gd name="T6" fmla="*/ 149 w 149"/>
                  <a:gd name="T7" fmla="*/ 3 h 1010"/>
                  <a:gd name="T8" fmla="*/ 149 w 149"/>
                  <a:gd name="T9" fmla="*/ 3 h 1010"/>
                  <a:gd name="T10" fmla="*/ 114 w 149"/>
                  <a:gd name="T11" fmla="*/ 0 h 1010"/>
                  <a:gd name="T12" fmla="*/ 114 w 149"/>
                  <a:gd name="T13" fmla="*/ 0 h 1010"/>
                  <a:gd name="T14" fmla="*/ 0 60000 65536"/>
                  <a:gd name="T15" fmla="*/ 0 60000 65536"/>
                  <a:gd name="T16" fmla="*/ 0 60000 65536"/>
                  <a:gd name="T17" fmla="*/ 0 60000 65536"/>
                  <a:gd name="T18" fmla="*/ 0 60000 65536"/>
                  <a:gd name="T19" fmla="*/ 0 60000 65536"/>
                  <a:gd name="T20" fmla="*/ 0 60000 65536"/>
                  <a:gd name="T21" fmla="*/ 0 w 149"/>
                  <a:gd name="T22" fmla="*/ 0 h 1010"/>
                  <a:gd name="T23" fmla="*/ 149 w 149"/>
                  <a:gd name="T24" fmla="*/ 1010 h 10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 h="1010">
                    <a:moveTo>
                      <a:pt x="114" y="0"/>
                    </a:moveTo>
                    <a:lnTo>
                      <a:pt x="0" y="1010"/>
                    </a:lnTo>
                    <a:lnTo>
                      <a:pt x="38" y="1000"/>
                    </a:lnTo>
                    <a:lnTo>
                      <a:pt x="149" y="3"/>
                    </a:lnTo>
                    <a:lnTo>
                      <a:pt x="114"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23" name="Freeform 17"/>
              <p:cNvSpPr>
                <a:spLocks/>
              </p:cNvSpPr>
              <p:nvPr/>
            </p:nvSpPr>
            <p:spPr bwMode="auto">
              <a:xfrm>
                <a:off x="749" y="1761"/>
                <a:ext cx="152" cy="1019"/>
              </a:xfrm>
              <a:custGeom>
                <a:avLst/>
                <a:gdLst>
                  <a:gd name="T0" fmla="*/ 114 w 152"/>
                  <a:gd name="T1" fmla="*/ 0 h 1019"/>
                  <a:gd name="T2" fmla="*/ 0 w 152"/>
                  <a:gd name="T3" fmla="*/ 1019 h 1019"/>
                  <a:gd name="T4" fmla="*/ 38 w 152"/>
                  <a:gd name="T5" fmla="*/ 1013 h 1019"/>
                  <a:gd name="T6" fmla="*/ 152 w 152"/>
                  <a:gd name="T7" fmla="*/ 3 h 1019"/>
                  <a:gd name="T8" fmla="*/ 152 w 152"/>
                  <a:gd name="T9" fmla="*/ 3 h 1019"/>
                  <a:gd name="T10" fmla="*/ 114 w 152"/>
                  <a:gd name="T11" fmla="*/ 0 h 1019"/>
                  <a:gd name="T12" fmla="*/ 114 w 152"/>
                  <a:gd name="T13" fmla="*/ 0 h 1019"/>
                  <a:gd name="T14" fmla="*/ 0 60000 65536"/>
                  <a:gd name="T15" fmla="*/ 0 60000 65536"/>
                  <a:gd name="T16" fmla="*/ 0 60000 65536"/>
                  <a:gd name="T17" fmla="*/ 0 60000 65536"/>
                  <a:gd name="T18" fmla="*/ 0 60000 65536"/>
                  <a:gd name="T19" fmla="*/ 0 60000 65536"/>
                  <a:gd name="T20" fmla="*/ 0 60000 65536"/>
                  <a:gd name="T21" fmla="*/ 0 w 152"/>
                  <a:gd name="T22" fmla="*/ 0 h 1019"/>
                  <a:gd name="T23" fmla="*/ 152 w 152"/>
                  <a:gd name="T24" fmla="*/ 1019 h 10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2" h="1019">
                    <a:moveTo>
                      <a:pt x="114" y="0"/>
                    </a:moveTo>
                    <a:lnTo>
                      <a:pt x="0" y="1019"/>
                    </a:lnTo>
                    <a:lnTo>
                      <a:pt x="38" y="1013"/>
                    </a:lnTo>
                    <a:lnTo>
                      <a:pt x="152" y="3"/>
                    </a:lnTo>
                    <a:lnTo>
                      <a:pt x="114"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24" name="Freeform 18"/>
              <p:cNvSpPr>
                <a:spLocks/>
              </p:cNvSpPr>
              <p:nvPr/>
            </p:nvSpPr>
            <p:spPr bwMode="auto">
              <a:xfrm>
                <a:off x="711" y="1755"/>
                <a:ext cx="152" cy="1034"/>
              </a:xfrm>
              <a:custGeom>
                <a:avLst/>
                <a:gdLst>
                  <a:gd name="T0" fmla="*/ 114 w 152"/>
                  <a:gd name="T1" fmla="*/ 0 h 1034"/>
                  <a:gd name="T2" fmla="*/ 0 w 152"/>
                  <a:gd name="T3" fmla="*/ 1034 h 1034"/>
                  <a:gd name="T4" fmla="*/ 38 w 152"/>
                  <a:gd name="T5" fmla="*/ 1025 h 1034"/>
                  <a:gd name="T6" fmla="*/ 152 w 152"/>
                  <a:gd name="T7" fmla="*/ 6 h 1034"/>
                  <a:gd name="T8" fmla="*/ 152 w 152"/>
                  <a:gd name="T9" fmla="*/ 6 h 1034"/>
                  <a:gd name="T10" fmla="*/ 114 w 152"/>
                  <a:gd name="T11" fmla="*/ 0 h 1034"/>
                  <a:gd name="T12" fmla="*/ 114 w 152"/>
                  <a:gd name="T13" fmla="*/ 0 h 1034"/>
                  <a:gd name="T14" fmla="*/ 0 60000 65536"/>
                  <a:gd name="T15" fmla="*/ 0 60000 65536"/>
                  <a:gd name="T16" fmla="*/ 0 60000 65536"/>
                  <a:gd name="T17" fmla="*/ 0 60000 65536"/>
                  <a:gd name="T18" fmla="*/ 0 60000 65536"/>
                  <a:gd name="T19" fmla="*/ 0 60000 65536"/>
                  <a:gd name="T20" fmla="*/ 0 60000 65536"/>
                  <a:gd name="T21" fmla="*/ 0 w 152"/>
                  <a:gd name="T22" fmla="*/ 0 h 1034"/>
                  <a:gd name="T23" fmla="*/ 152 w 15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2" h="1034">
                    <a:moveTo>
                      <a:pt x="114" y="0"/>
                    </a:moveTo>
                    <a:lnTo>
                      <a:pt x="0" y="1034"/>
                    </a:lnTo>
                    <a:lnTo>
                      <a:pt x="38" y="1025"/>
                    </a:lnTo>
                    <a:lnTo>
                      <a:pt x="152" y="6"/>
                    </a:lnTo>
                    <a:lnTo>
                      <a:pt x="114" y="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25" name="Freeform 19"/>
              <p:cNvSpPr>
                <a:spLocks/>
              </p:cNvSpPr>
              <p:nvPr/>
            </p:nvSpPr>
            <p:spPr bwMode="auto">
              <a:xfrm>
                <a:off x="673" y="1752"/>
                <a:ext cx="152" cy="1044"/>
              </a:xfrm>
              <a:custGeom>
                <a:avLst/>
                <a:gdLst>
                  <a:gd name="T0" fmla="*/ 117 w 152"/>
                  <a:gd name="T1" fmla="*/ 0 h 1044"/>
                  <a:gd name="T2" fmla="*/ 0 w 152"/>
                  <a:gd name="T3" fmla="*/ 1044 h 1044"/>
                  <a:gd name="T4" fmla="*/ 38 w 152"/>
                  <a:gd name="T5" fmla="*/ 1037 h 1044"/>
                  <a:gd name="T6" fmla="*/ 152 w 152"/>
                  <a:gd name="T7" fmla="*/ 3 h 1044"/>
                  <a:gd name="T8" fmla="*/ 152 w 152"/>
                  <a:gd name="T9" fmla="*/ 3 h 1044"/>
                  <a:gd name="T10" fmla="*/ 117 w 152"/>
                  <a:gd name="T11" fmla="*/ 0 h 1044"/>
                  <a:gd name="T12" fmla="*/ 117 w 152"/>
                  <a:gd name="T13" fmla="*/ 0 h 1044"/>
                  <a:gd name="T14" fmla="*/ 0 60000 65536"/>
                  <a:gd name="T15" fmla="*/ 0 60000 65536"/>
                  <a:gd name="T16" fmla="*/ 0 60000 65536"/>
                  <a:gd name="T17" fmla="*/ 0 60000 65536"/>
                  <a:gd name="T18" fmla="*/ 0 60000 65536"/>
                  <a:gd name="T19" fmla="*/ 0 60000 65536"/>
                  <a:gd name="T20" fmla="*/ 0 60000 65536"/>
                  <a:gd name="T21" fmla="*/ 0 w 152"/>
                  <a:gd name="T22" fmla="*/ 0 h 1044"/>
                  <a:gd name="T23" fmla="*/ 152 w 152"/>
                  <a:gd name="T24" fmla="*/ 1044 h 10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2" h="1044">
                    <a:moveTo>
                      <a:pt x="117" y="0"/>
                    </a:moveTo>
                    <a:lnTo>
                      <a:pt x="0" y="1044"/>
                    </a:lnTo>
                    <a:lnTo>
                      <a:pt x="38" y="1037"/>
                    </a:lnTo>
                    <a:lnTo>
                      <a:pt x="152" y="3"/>
                    </a:lnTo>
                    <a:lnTo>
                      <a:pt x="117"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26" name="Freeform 20"/>
              <p:cNvSpPr>
                <a:spLocks/>
              </p:cNvSpPr>
              <p:nvPr/>
            </p:nvSpPr>
            <p:spPr bwMode="auto">
              <a:xfrm>
                <a:off x="632" y="1745"/>
                <a:ext cx="158" cy="1060"/>
              </a:xfrm>
              <a:custGeom>
                <a:avLst/>
                <a:gdLst>
                  <a:gd name="T0" fmla="*/ 120 w 158"/>
                  <a:gd name="T1" fmla="*/ 0 h 1060"/>
                  <a:gd name="T2" fmla="*/ 0 w 158"/>
                  <a:gd name="T3" fmla="*/ 1060 h 1060"/>
                  <a:gd name="T4" fmla="*/ 41 w 158"/>
                  <a:gd name="T5" fmla="*/ 1051 h 1060"/>
                  <a:gd name="T6" fmla="*/ 158 w 158"/>
                  <a:gd name="T7" fmla="*/ 7 h 1060"/>
                  <a:gd name="T8" fmla="*/ 158 w 158"/>
                  <a:gd name="T9" fmla="*/ 7 h 1060"/>
                  <a:gd name="T10" fmla="*/ 120 w 158"/>
                  <a:gd name="T11" fmla="*/ 0 h 1060"/>
                  <a:gd name="T12" fmla="*/ 120 w 158"/>
                  <a:gd name="T13" fmla="*/ 0 h 1060"/>
                  <a:gd name="T14" fmla="*/ 0 60000 65536"/>
                  <a:gd name="T15" fmla="*/ 0 60000 65536"/>
                  <a:gd name="T16" fmla="*/ 0 60000 65536"/>
                  <a:gd name="T17" fmla="*/ 0 60000 65536"/>
                  <a:gd name="T18" fmla="*/ 0 60000 65536"/>
                  <a:gd name="T19" fmla="*/ 0 60000 65536"/>
                  <a:gd name="T20" fmla="*/ 0 60000 65536"/>
                  <a:gd name="T21" fmla="*/ 0 w 158"/>
                  <a:gd name="T22" fmla="*/ 0 h 1060"/>
                  <a:gd name="T23" fmla="*/ 158 w 158"/>
                  <a:gd name="T24" fmla="*/ 1060 h 10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1060">
                    <a:moveTo>
                      <a:pt x="120" y="0"/>
                    </a:moveTo>
                    <a:lnTo>
                      <a:pt x="0" y="1060"/>
                    </a:lnTo>
                    <a:lnTo>
                      <a:pt x="41" y="1051"/>
                    </a:lnTo>
                    <a:lnTo>
                      <a:pt x="158" y="7"/>
                    </a:lnTo>
                    <a:lnTo>
                      <a:pt x="1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27" name="Freeform 21"/>
              <p:cNvSpPr>
                <a:spLocks/>
              </p:cNvSpPr>
              <p:nvPr/>
            </p:nvSpPr>
            <p:spPr bwMode="auto">
              <a:xfrm>
                <a:off x="594" y="1742"/>
                <a:ext cx="158" cy="1070"/>
              </a:xfrm>
              <a:custGeom>
                <a:avLst/>
                <a:gdLst>
                  <a:gd name="T0" fmla="*/ 120 w 158"/>
                  <a:gd name="T1" fmla="*/ 0 h 1070"/>
                  <a:gd name="T2" fmla="*/ 0 w 158"/>
                  <a:gd name="T3" fmla="*/ 1070 h 1070"/>
                  <a:gd name="T4" fmla="*/ 38 w 158"/>
                  <a:gd name="T5" fmla="*/ 1063 h 1070"/>
                  <a:gd name="T6" fmla="*/ 158 w 158"/>
                  <a:gd name="T7" fmla="*/ 3 h 1070"/>
                  <a:gd name="T8" fmla="*/ 158 w 158"/>
                  <a:gd name="T9" fmla="*/ 3 h 1070"/>
                  <a:gd name="T10" fmla="*/ 120 w 158"/>
                  <a:gd name="T11" fmla="*/ 0 h 1070"/>
                  <a:gd name="T12" fmla="*/ 120 w 158"/>
                  <a:gd name="T13" fmla="*/ 0 h 1070"/>
                  <a:gd name="T14" fmla="*/ 0 60000 65536"/>
                  <a:gd name="T15" fmla="*/ 0 60000 65536"/>
                  <a:gd name="T16" fmla="*/ 0 60000 65536"/>
                  <a:gd name="T17" fmla="*/ 0 60000 65536"/>
                  <a:gd name="T18" fmla="*/ 0 60000 65536"/>
                  <a:gd name="T19" fmla="*/ 0 60000 65536"/>
                  <a:gd name="T20" fmla="*/ 0 60000 65536"/>
                  <a:gd name="T21" fmla="*/ 0 w 158"/>
                  <a:gd name="T22" fmla="*/ 0 h 1070"/>
                  <a:gd name="T23" fmla="*/ 158 w 158"/>
                  <a:gd name="T24" fmla="*/ 1070 h 10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1070">
                    <a:moveTo>
                      <a:pt x="120" y="0"/>
                    </a:moveTo>
                    <a:lnTo>
                      <a:pt x="0" y="1070"/>
                    </a:lnTo>
                    <a:lnTo>
                      <a:pt x="38" y="1063"/>
                    </a:lnTo>
                    <a:lnTo>
                      <a:pt x="158" y="3"/>
                    </a:lnTo>
                    <a:lnTo>
                      <a:pt x="1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28" name="Freeform 22"/>
              <p:cNvSpPr>
                <a:spLocks/>
              </p:cNvSpPr>
              <p:nvPr/>
            </p:nvSpPr>
            <p:spPr bwMode="auto">
              <a:xfrm>
                <a:off x="556" y="1736"/>
                <a:ext cx="158" cy="1085"/>
              </a:xfrm>
              <a:custGeom>
                <a:avLst/>
                <a:gdLst>
                  <a:gd name="T0" fmla="*/ 123 w 158"/>
                  <a:gd name="T1" fmla="*/ 0 h 1085"/>
                  <a:gd name="T2" fmla="*/ 0 w 158"/>
                  <a:gd name="T3" fmla="*/ 1085 h 1085"/>
                  <a:gd name="T4" fmla="*/ 38 w 158"/>
                  <a:gd name="T5" fmla="*/ 1076 h 1085"/>
                  <a:gd name="T6" fmla="*/ 158 w 158"/>
                  <a:gd name="T7" fmla="*/ 6 h 1085"/>
                  <a:gd name="T8" fmla="*/ 158 w 158"/>
                  <a:gd name="T9" fmla="*/ 6 h 1085"/>
                  <a:gd name="T10" fmla="*/ 123 w 158"/>
                  <a:gd name="T11" fmla="*/ 0 h 1085"/>
                  <a:gd name="T12" fmla="*/ 123 w 158"/>
                  <a:gd name="T13" fmla="*/ 0 h 1085"/>
                  <a:gd name="T14" fmla="*/ 0 60000 65536"/>
                  <a:gd name="T15" fmla="*/ 0 60000 65536"/>
                  <a:gd name="T16" fmla="*/ 0 60000 65536"/>
                  <a:gd name="T17" fmla="*/ 0 60000 65536"/>
                  <a:gd name="T18" fmla="*/ 0 60000 65536"/>
                  <a:gd name="T19" fmla="*/ 0 60000 65536"/>
                  <a:gd name="T20" fmla="*/ 0 60000 65536"/>
                  <a:gd name="T21" fmla="*/ 0 w 158"/>
                  <a:gd name="T22" fmla="*/ 0 h 1085"/>
                  <a:gd name="T23" fmla="*/ 158 w 158"/>
                  <a:gd name="T24" fmla="*/ 1085 h 10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1085">
                    <a:moveTo>
                      <a:pt x="123" y="0"/>
                    </a:moveTo>
                    <a:lnTo>
                      <a:pt x="0" y="1085"/>
                    </a:lnTo>
                    <a:lnTo>
                      <a:pt x="38" y="1076"/>
                    </a:lnTo>
                    <a:lnTo>
                      <a:pt x="158" y="6"/>
                    </a:lnTo>
                    <a:lnTo>
                      <a:pt x="123"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29" name="Freeform 23"/>
              <p:cNvSpPr>
                <a:spLocks/>
              </p:cNvSpPr>
              <p:nvPr/>
            </p:nvSpPr>
            <p:spPr bwMode="auto">
              <a:xfrm>
                <a:off x="518" y="1733"/>
                <a:ext cx="161" cy="1094"/>
              </a:xfrm>
              <a:custGeom>
                <a:avLst/>
                <a:gdLst>
                  <a:gd name="T0" fmla="*/ 123 w 161"/>
                  <a:gd name="T1" fmla="*/ 0 h 1094"/>
                  <a:gd name="T2" fmla="*/ 0 w 161"/>
                  <a:gd name="T3" fmla="*/ 1094 h 1094"/>
                  <a:gd name="T4" fmla="*/ 38 w 161"/>
                  <a:gd name="T5" fmla="*/ 1088 h 1094"/>
                  <a:gd name="T6" fmla="*/ 161 w 161"/>
                  <a:gd name="T7" fmla="*/ 3 h 1094"/>
                  <a:gd name="T8" fmla="*/ 161 w 161"/>
                  <a:gd name="T9" fmla="*/ 3 h 1094"/>
                  <a:gd name="T10" fmla="*/ 123 w 161"/>
                  <a:gd name="T11" fmla="*/ 0 h 1094"/>
                  <a:gd name="T12" fmla="*/ 123 w 161"/>
                  <a:gd name="T13" fmla="*/ 0 h 1094"/>
                  <a:gd name="T14" fmla="*/ 0 60000 65536"/>
                  <a:gd name="T15" fmla="*/ 0 60000 65536"/>
                  <a:gd name="T16" fmla="*/ 0 60000 65536"/>
                  <a:gd name="T17" fmla="*/ 0 60000 65536"/>
                  <a:gd name="T18" fmla="*/ 0 60000 65536"/>
                  <a:gd name="T19" fmla="*/ 0 60000 65536"/>
                  <a:gd name="T20" fmla="*/ 0 60000 65536"/>
                  <a:gd name="T21" fmla="*/ 0 w 161"/>
                  <a:gd name="T22" fmla="*/ 0 h 1094"/>
                  <a:gd name="T23" fmla="*/ 161 w 161"/>
                  <a:gd name="T24" fmla="*/ 1094 h 10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1" h="1094">
                    <a:moveTo>
                      <a:pt x="123" y="0"/>
                    </a:moveTo>
                    <a:lnTo>
                      <a:pt x="0" y="1094"/>
                    </a:lnTo>
                    <a:lnTo>
                      <a:pt x="38" y="1088"/>
                    </a:lnTo>
                    <a:lnTo>
                      <a:pt x="161" y="3"/>
                    </a:lnTo>
                    <a:lnTo>
                      <a:pt x="123" y="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30" name="Freeform 24"/>
              <p:cNvSpPr>
                <a:spLocks/>
              </p:cNvSpPr>
              <p:nvPr/>
            </p:nvSpPr>
            <p:spPr bwMode="auto">
              <a:xfrm>
                <a:off x="480" y="1729"/>
                <a:ext cx="161" cy="1108"/>
              </a:xfrm>
              <a:custGeom>
                <a:avLst/>
                <a:gdLst>
                  <a:gd name="T0" fmla="*/ 123 w 161"/>
                  <a:gd name="T1" fmla="*/ 0 h 1108"/>
                  <a:gd name="T2" fmla="*/ 0 w 161"/>
                  <a:gd name="T3" fmla="*/ 1108 h 1108"/>
                  <a:gd name="T4" fmla="*/ 38 w 161"/>
                  <a:gd name="T5" fmla="*/ 1098 h 1108"/>
                  <a:gd name="T6" fmla="*/ 161 w 161"/>
                  <a:gd name="T7" fmla="*/ 4 h 1108"/>
                  <a:gd name="T8" fmla="*/ 161 w 161"/>
                  <a:gd name="T9" fmla="*/ 4 h 1108"/>
                  <a:gd name="T10" fmla="*/ 123 w 161"/>
                  <a:gd name="T11" fmla="*/ 0 h 1108"/>
                  <a:gd name="T12" fmla="*/ 123 w 161"/>
                  <a:gd name="T13" fmla="*/ 0 h 1108"/>
                  <a:gd name="T14" fmla="*/ 0 60000 65536"/>
                  <a:gd name="T15" fmla="*/ 0 60000 65536"/>
                  <a:gd name="T16" fmla="*/ 0 60000 65536"/>
                  <a:gd name="T17" fmla="*/ 0 60000 65536"/>
                  <a:gd name="T18" fmla="*/ 0 60000 65536"/>
                  <a:gd name="T19" fmla="*/ 0 60000 65536"/>
                  <a:gd name="T20" fmla="*/ 0 60000 65536"/>
                  <a:gd name="T21" fmla="*/ 0 w 161"/>
                  <a:gd name="T22" fmla="*/ 0 h 1108"/>
                  <a:gd name="T23" fmla="*/ 161 w 161"/>
                  <a:gd name="T24" fmla="*/ 1108 h 1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1" h="1108">
                    <a:moveTo>
                      <a:pt x="123" y="0"/>
                    </a:moveTo>
                    <a:lnTo>
                      <a:pt x="0" y="1108"/>
                    </a:lnTo>
                    <a:lnTo>
                      <a:pt x="38" y="1098"/>
                    </a:lnTo>
                    <a:lnTo>
                      <a:pt x="161" y="4"/>
                    </a:lnTo>
                    <a:lnTo>
                      <a:pt x="123"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31" name="Freeform 25"/>
              <p:cNvSpPr>
                <a:spLocks/>
              </p:cNvSpPr>
              <p:nvPr/>
            </p:nvSpPr>
            <p:spPr bwMode="auto">
              <a:xfrm>
                <a:off x="442" y="1723"/>
                <a:ext cx="161" cy="1120"/>
              </a:xfrm>
              <a:custGeom>
                <a:avLst/>
                <a:gdLst>
                  <a:gd name="T0" fmla="*/ 123 w 161"/>
                  <a:gd name="T1" fmla="*/ 0 h 1120"/>
                  <a:gd name="T2" fmla="*/ 0 w 161"/>
                  <a:gd name="T3" fmla="*/ 1120 h 1120"/>
                  <a:gd name="T4" fmla="*/ 38 w 161"/>
                  <a:gd name="T5" fmla="*/ 1114 h 1120"/>
                  <a:gd name="T6" fmla="*/ 161 w 161"/>
                  <a:gd name="T7" fmla="*/ 6 h 1120"/>
                  <a:gd name="T8" fmla="*/ 161 w 161"/>
                  <a:gd name="T9" fmla="*/ 6 h 1120"/>
                  <a:gd name="T10" fmla="*/ 123 w 161"/>
                  <a:gd name="T11" fmla="*/ 0 h 1120"/>
                  <a:gd name="T12" fmla="*/ 123 w 161"/>
                  <a:gd name="T13" fmla="*/ 0 h 1120"/>
                  <a:gd name="T14" fmla="*/ 0 60000 65536"/>
                  <a:gd name="T15" fmla="*/ 0 60000 65536"/>
                  <a:gd name="T16" fmla="*/ 0 60000 65536"/>
                  <a:gd name="T17" fmla="*/ 0 60000 65536"/>
                  <a:gd name="T18" fmla="*/ 0 60000 65536"/>
                  <a:gd name="T19" fmla="*/ 0 60000 65536"/>
                  <a:gd name="T20" fmla="*/ 0 60000 65536"/>
                  <a:gd name="T21" fmla="*/ 0 w 161"/>
                  <a:gd name="T22" fmla="*/ 0 h 1120"/>
                  <a:gd name="T23" fmla="*/ 161 w 161"/>
                  <a:gd name="T24" fmla="*/ 1120 h 1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1" h="1120">
                    <a:moveTo>
                      <a:pt x="123" y="0"/>
                    </a:moveTo>
                    <a:lnTo>
                      <a:pt x="0" y="1120"/>
                    </a:lnTo>
                    <a:lnTo>
                      <a:pt x="38" y="1114"/>
                    </a:lnTo>
                    <a:lnTo>
                      <a:pt x="161" y="6"/>
                    </a:lnTo>
                    <a:lnTo>
                      <a:pt x="123"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32" name="Freeform 26"/>
              <p:cNvSpPr>
                <a:spLocks/>
              </p:cNvSpPr>
              <p:nvPr/>
            </p:nvSpPr>
            <p:spPr bwMode="auto">
              <a:xfrm>
                <a:off x="404" y="1720"/>
                <a:ext cx="161" cy="1133"/>
              </a:xfrm>
              <a:custGeom>
                <a:avLst/>
                <a:gdLst>
                  <a:gd name="T0" fmla="*/ 127 w 161"/>
                  <a:gd name="T1" fmla="*/ 0 h 1133"/>
                  <a:gd name="T2" fmla="*/ 0 w 161"/>
                  <a:gd name="T3" fmla="*/ 1133 h 1133"/>
                  <a:gd name="T4" fmla="*/ 38 w 161"/>
                  <a:gd name="T5" fmla="*/ 1123 h 1133"/>
                  <a:gd name="T6" fmla="*/ 161 w 161"/>
                  <a:gd name="T7" fmla="*/ 3 h 1133"/>
                  <a:gd name="T8" fmla="*/ 161 w 161"/>
                  <a:gd name="T9" fmla="*/ 3 h 1133"/>
                  <a:gd name="T10" fmla="*/ 127 w 161"/>
                  <a:gd name="T11" fmla="*/ 0 h 1133"/>
                  <a:gd name="T12" fmla="*/ 127 w 161"/>
                  <a:gd name="T13" fmla="*/ 0 h 1133"/>
                  <a:gd name="T14" fmla="*/ 0 60000 65536"/>
                  <a:gd name="T15" fmla="*/ 0 60000 65536"/>
                  <a:gd name="T16" fmla="*/ 0 60000 65536"/>
                  <a:gd name="T17" fmla="*/ 0 60000 65536"/>
                  <a:gd name="T18" fmla="*/ 0 60000 65536"/>
                  <a:gd name="T19" fmla="*/ 0 60000 65536"/>
                  <a:gd name="T20" fmla="*/ 0 60000 65536"/>
                  <a:gd name="T21" fmla="*/ 0 w 161"/>
                  <a:gd name="T22" fmla="*/ 0 h 1133"/>
                  <a:gd name="T23" fmla="*/ 161 w 161"/>
                  <a:gd name="T24" fmla="*/ 1133 h 11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1" h="1133">
                    <a:moveTo>
                      <a:pt x="127" y="0"/>
                    </a:moveTo>
                    <a:lnTo>
                      <a:pt x="0" y="1133"/>
                    </a:lnTo>
                    <a:lnTo>
                      <a:pt x="38" y="1123"/>
                    </a:lnTo>
                    <a:lnTo>
                      <a:pt x="161" y="3"/>
                    </a:lnTo>
                    <a:lnTo>
                      <a:pt x="127" y="0"/>
                    </a:lnTo>
                    <a:close/>
                  </a:path>
                </a:pathLst>
              </a:custGeom>
              <a:solidFill>
                <a:srgbClr val="CACA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33" name="Freeform 27"/>
              <p:cNvSpPr>
                <a:spLocks/>
              </p:cNvSpPr>
              <p:nvPr/>
            </p:nvSpPr>
            <p:spPr bwMode="auto">
              <a:xfrm>
                <a:off x="363" y="1714"/>
                <a:ext cx="168" cy="1145"/>
              </a:xfrm>
              <a:custGeom>
                <a:avLst/>
                <a:gdLst>
                  <a:gd name="T0" fmla="*/ 130 w 168"/>
                  <a:gd name="T1" fmla="*/ 0 h 1145"/>
                  <a:gd name="T2" fmla="*/ 0 w 168"/>
                  <a:gd name="T3" fmla="*/ 1145 h 1145"/>
                  <a:gd name="T4" fmla="*/ 0 w 168"/>
                  <a:gd name="T5" fmla="*/ 1145 h 1145"/>
                  <a:gd name="T6" fmla="*/ 3 w 168"/>
                  <a:gd name="T7" fmla="*/ 1145 h 1145"/>
                  <a:gd name="T8" fmla="*/ 41 w 168"/>
                  <a:gd name="T9" fmla="*/ 1139 h 1145"/>
                  <a:gd name="T10" fmla="*/ 168 w 168"/>
                  <a:gd name="T11" fmla="*/ 6 h 1145"/>
                  <a:gd name="T12" fmla="*/ 168 w 168"/>
                  <a:gd name="T13" fmla="*/ 6 h 1145"/>
                  <a:gd name="T14" fmla="*/ 130 w 168"/>
                  <a:gd name="T15" fmla="*/ 0 h 1145"/>
                  <a:gd name="T16" fmla="*/ 130 w 168"/>
                  <a:gd name="T17" fmla="*/ 0 h 11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8"/>
                  <a:gd name="T28" fmla="*/ 0 h 1145"/>
                  <a:gd name="T29" fmla="*/ 168 w 168"/>
                  <a:gd name="T30" fmla="*/ 1145 h 11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8" h="1145">
                    <a:moveTo>
                      <a:pt x="130" y="0"/>
                    </a:moveTo>
                    <a:lnTo>
                      <a:pt x="0" y="1145"/>
                    </a:lnTo>
                    <a:lnTo>
                      <a:pt x="3" y="1145"/>
                    </a:lnTo>
                    <a:lnTo>
                      <a:pt x="41" y="1139"/>
                    </a:lnTo>
                    <a:lnTo>
                      <a:pt x="168" y="6"/>
                    </a:lnTo>
                    <a:lnTo>
                      <a:pt x="130"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34" name="Freeform 28"/>
              <p:cNvSpPr>
                <a:spLocks/>
              </p:cNvSpPr>
              <p:nvPr/>
            </p:nvSpPr>
            <p:spPr bwMode="auto">
              <a:xfrm>
                <a:off x="347" y="1710"/>
                <a:ext cx="146" cy="1149"/>
              </a:xfrm>
              <a:custGeom>
                <a:avLst/>
                <a:gdLst>
                  <a:gd name="T0" fmla="*/ 108 w 146"/>
                  <a:gd name="T1" fmla="*/ 0 h 1149"/>
                  <a:gd name="T2" fmla="*/ 0 w 146"/>
                  <a:gd name="T3" fmla="*/ 965 h 1149"/>
                  <a:gd name="T4" fmla="*/ 16 w 146"/>
                  <a:gd name="T5" fmla="*/ 1149 h 1149"/>
                  <a:gd name="T6" fmla="*/ 16 w 146"/>
                  <a:gd name="T7" fmla="*/ 1149 h 1149"/>
                  <a:gd name="T8" fmla="*/ 16 w 146"/>
                  <a:gd name="T9" fmla="*/ 1149 h 1149"/>
                  <a:gd name="T10" fmla="*/ 146 w 146"/>
                  <a:gd name="T11" fmla="*/ 4 h 1149"/>
                  <a:gd name="T12" fmla="*/ 146 w 146"/>
                  <a:gd name="T13" fmla="*/ 4 h 1149"/>
                  <a:gd name="T14" fmla="*/ 108 w 146"/>
                  <a:gd name="T15" fmla="*/ 0 h 1149"/>
                  <a:gd name="T16" fmla="*/ 108 w 146"/>
                  <a:gd name="T17" fmla="*/ 0 h 11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6"/>
                  <a:gd name="T28" fmla="*/ 0 h 1149"/>
                  <a:gd name="T29" fmla="*/ 146 w 146"/>
                  <a:gd name="T30" fmla="*/ 1149 h 11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6" h="1149">
                    <a:moveTo>
                      <a:pt x="108" y="0"/>
                    </a:moveTo>
                    <a:lnTo>
                      <a:pt x="0" y="965"/>
                    </a:lnTo>
                    <a:lnTo>
                      <a:pt x="16" y="1149"/>
                    </a:lnTo>
                    <a:lnTo>
                      <a:pt x="146" y="4"/>
                    </a:lnTo>
                    <a:lnTo>
                      <a:pt x="108" y="0"/>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35" name="Freeform 29"/>
              <p:cNvSpPr>
                <a:spLocks/>
              </p:cNvSpPr>
              <p:nvPr/>
            </p:nvSpPr>
            <p:spPr bwMode="auto">
              <a:xfrm>
                <a:off x="331" y="1707"/>
                <a:ext cx="124" cy="968"/>
              </a:xfrm>
              <a:custGeom>
                <a:avLst/>
                <a:gdLst>
                  <a:gd name="T0" fmla="*/ 89 w 124"/>
                  <a:gd name="T1" fmla="*/ 0 h 968"/>
                  <a:gd name="T2" fmla="*/ 0 w 124"/>
                  <a:gd name="T3" fmla="*/ 779 h 968"/>
                  <a:gd name="T4" fmla="*/ 16 w 124"/>
                  <a:gd name="T5" fmla="*/ 968 h 968"/>
                  <a:gd name="T6" fmla="*/ 124 w 124"/>
                  <a:gd name="T7" fmla="*/ 3 h 968"/>
                  <a:gd name="T8" fmla="*/ 124 w 124"/>
                  <a:gd name="T9" fmla="*/ 3 h 968"/>
                  <a:gd name="T10" fmla="*/ 89 w 124"/>
                  <a:gd name="T11" fmla="*/ 0 h 968"/>
                  <a:gd name="T12" fmla="*/ 89 w 124"/>
                  <a:gd name="T13" fmla="*/ 0 h 968"/>
                  <a:gd name="T14" fmla="*/ 0 60000 65536"/>
                  <a:gd name="T15" fmla="*/ 0 60000 65536"/>
                  <a:gd name="T16" fmla="*/ 0 60000 65536"/>
                  <a:gd name="T17" fmla="*/ 0 60000 65536"/>
                  <a:gd name="T18" fmla="*/ 0 60000 65536"/>
                  <a:gd name="T19" fmla="*/ 0 60000 65536"/>
                  <a:gd name="T20" fmla="*/ 0 60000 65536"/>
                  <a:gd name="T21" fmla="*/ 0 w 124"/>
                  <a:gd name="T22" fmla="*/ 0 h 968"/>
                  <a:gd name="T23" fmla="*/ 124 w 124"/>
                  <a:gd name="T24" fmla="*/ 968 h 9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 h="968">
                    <a:moveTo>
                      <a:pt x="89" y="0"/>
                    </a:moveTo>
                    <a:lnTo>
                      <a:pt x="0" y="779"/>
                    </a:lnTo>
                    <a:lnTo>
                      <a:pt x="16" y="968"/>
                    </a:lnTo>
                    <a:lnTo>
                      <a:pt x="124" y="3"/>
                    </a:lnTo>
                    <a:lnTo>
                      <a:pt x="89" y="0"/>
                    </a:lnTo>
                    <a:close/>
                  </a:path>
                </a:pathLst>
              </a:custGeom>
              <a:solidFill>
                <a:srgbClr val="AAAA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36" name="Freeform 30"/>
              <p:cNvSpPr>
                <a:spLocks/>
              </p:cNvSpPr>
              <p:nvPr/>
            </p:nvSpPr>
            <p:spPr bwMode="auto">
              <a:xfrm>
                <a:off x="315" y="1701"/>
                <a:ext cx="105" cy="785"/>
              </a:xfrm>
              <a:custGeom>
                <a:avLst/>
                <a:gdLst>
                  <a:gd name="T0" fmla="*/ 67 w 105"/>
                  <a:gd name="T1" fmla="*/ 0 h 785"/>
                  <a:gd name="T2" fmla="*/ 0 w 105"/>
                  <a:gd name="T3" fmla="*/ 595 h 785"/>
                  <a:gd name="T4" fmla="*/ 16 w 105"/>
                  <a:gd name="T5" fmla="*/ 785 h 785"/>
                  <a:gd name="T6" fmla="*/ 105 w 105"/>
                  <a:gd name="T7" fmla="*/ 6 h 785"/>
                  <a:gd name="T8" fmla="*/ 105 w 105"/>
                  <a:gd name="T9" fmla="*/ 6 h 785"/>
                  <a:gd name="T10" fmla="*/ 67 w 105"/>
                  <a:gd name="T11" fmla="*/ 0 h 785"/>
                  <a:gd name="T12" fmla="*/ 67 w 105"/>
                  <a:gd name="T13" fmla="*/ 0 h 785"/>
                  <a:gd name="T14" fmla="*/ 0 60000 65536"/>
                  <a:gd name="T15" fmla="*/ 0 60000 65536"/>
                  <a:gd name="T16" fmla="*/ 0 60000 65536"/>
                  <a:gd name="T17" fmla="*/ 0 60000 65536"/>
                  <a:gd name="T18" fmla="*/ 0 60000 65536"/>
                  <a:gd name="T19" fmla="*/ 0 60000 65536"/>
                  <a:gd name="T20" fmla="*/ 0 60000 65536"/>
                  <a:gd name="T21" fmla="*/ 0 w 105"/>
                  <a:gd name="T22" fmla="*/ 0 h 785"/>
                  <a:gd name="T23" fmla="*/ 105 w 105"/>
                  <a:gd name="T24" fmla="*/ 785 h 7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5" h="785">
                    <a:moveTo>
                      <a:pt x="67" y="0"/>
                    </a:moveTo>
                    <a:lnTo>
                      <a:pt x="0" y="595"/>
                    </a:lnTo>
                    <a:lnTo>
                      <a:pt x="16" y="785"/>
                    </a:lnTo>
                    <a:lnTo>
                      <a:pt x="105" y="6"/>
                    </a:lnTo>
                    <a:lnTo>
                      <a:pt x="67"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37" name="Freeform 31"/>
              <p:cNvSpPr>
                <a:spLocks/>
              </p:cNvSpPr>
              <p:nvPr/>
            </p:nvSpPr>
            <p:spPr bwMode="auto">
              <a:xfrm>
                <a:off x="300" y="1698"/>
                <a:ext cx="82" cy="598"/>
              </a:xfrm>
              <a:custGeom>
                <a:avLst/>
                <a:gdLst>
                  <a:gd name="T0" fmla="*/ 44 w 82"/>
                  <a:gd name="T1" fmla="*/ 0 h 598"/>
                  <a:gd name="T2" fmla="*/ 0 w 82"/>
                  <a:gd name="T3" fmla="*/ 408 h 598"/>
                  <a:gd name="T4" fmla="*/ 15 w 82"/>
                  <a:gd name="T5" fmla="*/ 598 h 598"/>
                  <a:gd name="T6" fmla="*/ 82 w 82"/>
                  <a:gd name="T7" fmla="*/ 3 h 598"/>
                  <a:gd name="T8" fmla="*/ 82 w 82"/>
                  <a:gd name="T9" fmla="*/ 3 h 598"/>
                  <a:gd name="T10" fmla="*/ 44 w 82"/>
                  <a:gd name="T11" fmla="*/ 0 h 598"/>
                  <a:gd name="T12" fmla="*/ 44 w 82"/>
                  <a:gd name="T13" fmla="*/ 0 h 598"/>
                  <a:gd name="T14" fmla="*/ 0 60000 65536"/>
                  <a:gd name="T15" fmla="*/ 0 60000 65536"/>
                  <a:gd name="T16" fmla="*/ 0 60000 65536"/>
                  <a:gd name="T17" fmla="*/ 0 60000 65536"/>
                  <a:gd name="T18" fmla="*/ 0 60000 65536"/>
                  <a:gd name="T19" fmla="*/ 0 60000 65536"/>
                  <a:gd name="T20" fmla="*/ 0 60000 65536"/>
                  <a:gd name="T21" fmla="*/ 0 w 82"/>
                  <a:gd name="T22" fmla="*/ 0 h 598"/>
                  <a:gd name="T23" fmla="*/ 82 w 82"/>
                  <a:gd name="T24" fmla="*/ 598 h 5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 h="598">
                    <a:moveTo>
                      <a:pt x="44" y="0"/>
                    </a:moveTo>
                    <a:lnTo>
                      <a:pt x="0" y="408"/>
                    </a:lnTo>
                    <a:lnTo>
                      <a:pt x="15" y="598"/>
                    </a:lnTo>
                    <a:lnTo>
                      <a:pt x="82" y="3"/>
                    </a:lnTo>
                    <a:lnTo>
                      <a:pt x="4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38" name="Freeform 32"/>
              <p:cNvSpPr>
                <a:spLocks/>
              </p:cNvSpPr>
              <p:nvPr/>
            </p:nvSpPr>
            <p:spPr bwMode="auto">
              <a:xfrm>
                <a:off x="284" y="1691"/>
                <a:ext cx="60" cy="415"/>
              </a:xfrm>
              <a:custGeom>
                <a:avLst/>
                <a:gdLst>
                  <a:gd name="T0" fmla="*/ 22 w 60"/>
                  <a:gd name="T1" fmla="*/ 0 h 415"/>
                  <a:gd name="T2" fmla="*/ 0 w 60"/>
                  <a:gd name="T3" fmla="*/ 222 h 415"/>
                  <a:gd name="T4" fmla="*/ 16 w 60"/>
                  <a:gd name="T5" fmla="*/ 415 h 415"/>
                  <a:gd name="T6" fmla="*/ 60 w 60"/>
                  <a:gd name="T7" fmla="*/ 7 h 415"/>
                  <a:gd name="T8" fmla="*/ 60 w 60"/>
                  <a:gd name="T9" fmla="*/ 7 h 415"/>
                  <a:gd name="T10" fmla="*/ 22 w 60"/>
                  <a:gd name="T11" fmla="*/ 0 h 415"/>
                  <a:gd name="T12" fmla="*/ 22 w 60"/>
                  <a:gd name="T13" fmla="*/ 0 h 415"/>
                  <a:gd name="T14" fmla="*/ 0 60000 65536"/>
                  <a:gd name="T15" fmla="*/ 0 60000 65536"/>
                  <a:gd name="T16" fmla="*/ 0 60000 65536"/>
                  <a:gd name="T17" fmla="*/ 0 60000 65536"/>
                  <a:gd name="T18" fmla="*/ 0 60000 65536"/>
                  <a:gd name="T19" fmla="*/ 0 60000 65536"/>
                  <a:gd name="T20" fmla="*/ 0 60000 65536"/>
                  <a:gd name="T21" fmla="*/ 0 w 60"/>
                  <a:gd name="T22" fmla="*/ 0 h 415"/>
                  <a:gd name="T23" fmla="*/ 60 w 60"/>
                  <a:gd name="T24" fmla="*/ 415 h 4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415">
                    <a:moveTo>
                      <a:pt x="22" y="0"/>
                    </a:moveTo>
                    <a:lnTo>
                      <a:pt x="0" y="222"/>
                    </a:lnTo>
                    <a:lnTo>
                      <a:pt x="16" y="415"/>
                    </a:lnTo>
                    <a:lnTo>
                      <a:pt x="60" y="7"/>
                    </a:lnTo>
                    <a:lnTo>
                      <a:pt x="22"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39" name="Freeform 33"/>
              <p:cNvSpPr>
                <a:spLocks/>
              </p:cNvSpPr>
              <p:nvPr/>
            </p:nvSpPr>
            <p:spPr bwMode="auto">
              <a:xfrm>
                <a:off x="265" y="1691"/>
                <a:ext cx="41" cy="222"/>
              </a:xfrm>
              <a:custGeom>
                <a:avLst/>
                <a:gdLst>
                  <a:gd name="T0" fmla="*/ 28 w 41"/>
                  <a:gd name="T1" fmla="*/ 0 h 222"/>
                  <a:gd name="T2" fmla="*/ 28 w 41"/>
                  <a:gd name="T3" fmla="*/ 0 h 222"/>
                  <a:gd name="T4" fmla="*/ 28 w 41"/>
                  <a:gd name="T5" fmla="*/ 0 h 222"/>
                  <a:gd name="T6" fmla="*/ 19 w 41"/>
                  <a:gd name="T7" fmla="*/ 4 h 222"/>
                  <a:gd name="T8" fmla="*/ 9 w 41"/>
                  <a:gd name="T9" fmla="*/ 10 h 222"/>
                  <a:gd name="T10" fmla="*/ 6 w 41"/>
                  <a:gd name="T11" fmla="*/ 13 h 222"/>
                  <a:gd name="T12" fmla="*/ 3 w 41"/>
                  <a:gd name="T13" fmla="*/ 19 h 222"/>
                  <a:gd name="T14" fmla="*/ 0 w 41"/>
                  <a:gd name="T15" fmla="*/ 32 h 222"/>
                  <a:gd name="T16" fmla="*/ 19 w 41"/>
                  <a:gd name="T17" fmla="*/ 222 h 222"/>
                  <a:gd name="T18" fmla="*/ 41 w 41"/>
                  <a:gd name="T19" fmla="*/ 0 h 222"/>
                  <a:gd name="T20" fmla="*/ 41 w 41"/>
                  <a:gd name="T21" fmla="*/ 0 h 222"/>
                  <a:gd name="T22" fmla="*/ 28 w 41"/>
                  <a:gd name="T23" fmla="*/ 0 h 222"/>
                  <a:gd name="T24" fmla="*/ 28 w 41"/>
                  <a:gd name="T25" fmla="*/ 0 h 2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
                  <a:gd name="T40" fmla="*/ 0 h 222"/>
                  <a:gd name="T41" fmla="*/ 41 w 41"/>
                  <a:gd name="T42" fmla="*/ 222 h 2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 h="222">
                    <a:moveTo>
                      <a:pt x="28" y="0"/>
                    </a:moveTo>
                    <a:lnTo>
                      <a:pt x="28" y="0"/>
                    </a:lnTo>
                    <a:lnTo>
                      <a:pt x="19" y="4"/>
                    </a:lnTo>
                    <a:lnTo>
                      <a:pt x="9" y="10"/>
                    </a:lnTo>
                    <a:lnTo>
                      <a:pt x="6" y="13"/>
                    </a:lnTo>
                    <a:lnTo>
                      <a:pt x="3" y="19"/>
                    </a:lnTo>
                    <a:lnTo>
                      <a:pt x="0" y="32"/>
                    </a:lnTo>
                    <a:lnTo>
                      <a:pt x="19" y="222"/>
                    </a:lnTo>
                    <a:lnTo>
                      <a:pt x="41" y="0"/>
                    </a:lnTo>
                    <a:lnTo>
                      <a:pt x="28"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40" name="Freeform 34"/>
              <p:cNvSpPr>
                <a:spLocks/>
              </p:cNvSpPr>
              <p:nvPr/>
            </p:nvSpPr>
            <p:spPr bwMode="auto">
              <a:xfrm>
                <a:off x="265" y="1710"/>
                <a:ext cx="3" cy="13"/>
              </a:xfrm>
              <a:custGeom>
                <a:avLst/>
                <a:gdLst>
                  <a:gd name="T0" fmla="*/ 0 w 3"/>
                  <a:gd name="T1" fmla="*/ 13 h 13"/>
                  <a:gd name="T2" fmla="*/ 0 w 3"/>
                  <a:gd name="T3" fmla="*/ 13 h 13"/>
                  <a:gd name="T4" fmla="*/ 3 w 3"/>
                  <a:gd name="T5" fmla="*/ 0 h 13"/>
                  <a:gd name="T6" fmla="*/ 3 w 3"/>
                  <a:gd name="T7" fmla="*/ 0 h 13"/>
                  <a:gd name="T8" fmla="*/ 0 w 3"/>
                  <a:gd name="T9" fmla="*/ 10 h 13"/>
                  <a:gd name="T10" fmla="*/ 0 w 3"/>
                  <a:gd name="T11" fmla="*/ 13 h 13"/>
                  <a:gd name="T12" fmla="*/ 0 w 3"/>
                  <a:gd name="T13" fmla="*/ 13 h 13"/>
                  <a:gd name="T14" fmla="*/ 0 60000 65536"/>
                  <a:gd name="T15" fmla="*/ 0 60000 65536"/>
                  <a:gd name="T16" fmla="*/ 0 60000 65536"/>
                  <a:gd name="T17" fmla="*/ 0 60000 65536"/>
                  <a:gd name="T18" fmla="*/ 0 60000 65536"/>
                  <a:gd name="T19" fmla="*/ 0 60000 65536"/>
                  <a:gd name="T20" fmla="*/ 0 60000 65536"/>
                  <a:gd name="T21" fmla="*/ 0 w 3"/>
                  <a:gd name="T22" fmla="*/ 0 h 13"/>
                  <a:gd name="T23" fmla="*/ 3 w 3"/>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13">
                    <a:moveTo>
                      <a:pt x="0" y="13"/>
                    </a:moveTo>
                    <a:lnTo>
                      <a:pt x="0" y="13"/>
                    </a:lnTo>
                    <a:lnTo>
                      <a:pt x="3" y="0"/>
                    </a:lnTo>
                    <a:lnTo>
                      <a:pt x="0" y="10"/>
                    </a:lnTo>
                    <a:lnTo>
                      <a:pt x="0" y="1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41" name="Freeform 35"/>
              <p:cNvSpPr>
                <a:spLocks/>
              </p:cNvSpPr>
              <p:nvPr/>
            </p:nvSpPr>
            <p:spPr bwMode="auto">
              <a:xfrm>
                <a:off x="236" y="1688"/>
                <a:ext cx="127" cy="1171"/>
              </a:xfrm>
              <a:custGeom>
                <a:avLst/>
                <a:gdLst>
                  <a:gd name="T0" fmla="*/ 48 w 127"/>
                  <a:gd name="T1" fmla="*/ 0 h 1171"/>
                  <a:gd name="T2" fmla="*/ 48 w 127"/>
                  <a:gd name="T3" fmla="*/ 0 h 1171"/>
                  <a:gd name="T4" fmla="*/ 57 w 127"/>
                  <a:gd name="T5" fmla="*/ 3 h 1171"/>
                  <a:gd name="T6" fmla="*/ 57 w 127"/>
                  <a:gd name="T7" fmla="*/ 3 h 1171"/>
                  <a:gd name="T8" fmla="*/ 48 w 127"/>
                  <a:gd name="T9" fmla="*/ 7 h 1171"/>
                  <a:gd name="T10" fmla="*/ 41 w 127"/>
                  <a:gd name="T11" fmla="*/ 10 h 1171"/>
                  <a:gd name="T12" fmla="*/ 35 w 127"/>
                  <a:gd name="T13" fmla="*/ 16 h 1171"/>
                  <a:gd name="T14" fmla="*/ 32 w 127"/>
                  <a:gd name="T15" fmla="*/ 22 h 1171"/>
                  <a:gd name="T16" fmla="*/ 29 w 127"/>
                  <a:gd name="T17" fmla="*/ 32 h 1171"/>
                  <a:gd name="T18" fmla="*/ 29 w 127"/>
                  <a:gd name="T19" fmla="*/ 35 h 1171"/>
                  <a:gd name="T20" fmla="*/ 127 w 127"/>
                  <a:gd name="T21" fmla="*/ 1171 h 1171"/>
                  <a:gd name="T22" fmla="*/ 127 w 127"/>
                  <a:gd name="T23" fmla="*/ 1171 h 1171"/>
                  <a:gd name="T24" fmla="*/ 117 w 127"/>
                  <a:gd name="T25" fmla="*/ 1168 h 1171"/>
                  <a:gd name="T26" fmla="*/ 102 w 127"/>
                  <a:gd name="T27" fmla="*/ 1165 h 1171"/>
                  <a:gd name="T28" fmla="*/ 92 w 127"/>
                  <a:gd name="T29" fmla="*/ 1158 h 1171"/>
                  <a:gd name="T30" fmla="*/ 86 w 127"/>
                  <a:gd name="T31" fmla="*/ 1155 h 1171"/>
                  <a:gd name="T32" fmla="*/ 83 w 127"/>
                  <a:gd name="T33" fmla="*/ 1149 h 1171"/>
                  <a:gd name="T34" fmla="*/ 83 w 127"/>
                  <a:gd name="T35" fmla="*/ 1149 h 1171"/>
                  <a:gd name="T36" fmla="*/ 70 w 127"/>
                  <a:gd name="T37" fmla="*/ 972 h 1171"/>
                  <a:gd name="T38" fmla="*/ 41 w 127"/>
                  <a:gd name="T39" fmla="*/ 601 h 1171"/>
                  <a:gd name="T40" fmla="*/ 0 w 127"/>
                  <a:gd name="T41" fmla="*/ 67 h 1171"/>
                  <a:gd name="T42" fmla="*/ 0 w 127"/>
                  <a:gd name="T43" fmla="*/ 67 h 1171"/>
                  <a:gd name="T44" fmla="*/ 0 w 127"/>
                  <a:gd name="T45" fmla="*/ 45 h 1171"/>
                  <a:gd name="T46" fmla="*/ 3 w 127"/>
                  <a:gd name="T47" fmla="*/ 35 h 1171"/>
                  <a:gd name="T48" fmla="*/ 7 w 127"/>
                  <a:gd name="T49" fmla="*/ 22 h 1171"/>
                  <a:gd name="T50" fmla="*/ 10 w 127"/>
                  <a:gd name="T51" fmla="*/ 13 h 1171"/>
                  <a:gd name="T52" fmla="*/ 19 w 127"/>
                  <a:gd name="T53" fmla="*/ 7 h 1171"/>
                  <a:gd name="T54" fmla="*/ 32 w 127"/>
                  <a:gd name="T55" fmla="*/ 3 h 1171"/>
                  <a:gd name="T56" fmla="*/ 48 w 127"/>
                  <a:gd name="T57" fmla="*/ 0 h 1171"/>
                  <a:gd name="T58" fmla="*/ 48 w 127"/>
                  <a:gd name="T59" fmla="*/ 0 h 117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7"/>
                  <a:gd name="T91" fmla="*/ 0 h 1171"/>
                  <a:gd name="T92" fmla="*/ 127 w 127"/>
                  <a:gd name="T93" fmla="*/ 1171 h 117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7" h="1171">
                    <a:moveTo>
                      <a:pt x="48" y="0"/>
                    </a:moveTo>
                    <a:lnTo>
                      <a:pt x="48" y="0"/>
                    </a:lnTo>
                    <a:lnTo>
                      <a:pt x="57" y="3"/>
                    </a:lnTo>
                    <a:lnTo>
                      <a:pt x="48" y="7"/>
                    </a:lnTo>
                    <a:lnTo>
                      <a:pt x="41" y="10"/>
                    </a:lnTo>
                    <a:lnTo>
                      <a:pt x="35" y="16"/>
                    </a:lnTo>
                    <a:lnTo>
                      <a:pt x="32" y="22"/>
                    </a:lnTo>
                    <a:lnTo>
                      <a:pt x="29" y="32"/>
                    </a:lnTo>
                    <a:lnTo>
                      <a:pt x="29" y="35"/>
                    </a:lnTo>
                    <a:lnTo>
                      <a:pt x="127" y="1171"/>
                    </a:lnTo>
                    <a:lnTo>
                      <a:pt x="117" y="1168"/>
                    </a:lnTo>
                    <a:lnTo>
                      <a:pt x="102" y="1165"/>
                    </a:lnTo>
                    <a:lnTo>
                      <a:pt x="92" y="1158"/>
                    </a:lnTo>
                    <a:lnTo>
                      <a:pt x="86" y="1155"/>
                    </a:lnTo>
                    <a:lnTo>
                      <a:pt x="83" y="1149"/>
                    </a:lnTo>
                    <a:lnTo>
                      <a:pt x="70" y="972"/>
                    </a:lnTo>
                    <a:lnTo>
                      <a:pt x="41" y="601"/>
                    </a:lnTo>
                    <a:lnTo>
                      <a:pt x="0" y="67"/>
                    </a:lnTo>
                    <a:lnTo>
                      <a:pt x="0" y="45"/>
                    </a:lnTo>
                    <a:lnTo>
                      <a:pt x="3" y="35"/>
                    </a:lnTo>
                    <a:lnTo>
                      <a:pt x="7" y="22"/>
                    </a:lnTo>
                    <a:lnTo>
                      <a:pt x="10" y="13"/>
                    </a:lnTo>
                    <a:lnTo>
                      <a:pt x="19" y="7"/>
                    </a:lnTo>
                    <a:lnTo>
                      <a:pt x="32" y="3"/>
                    </a:lnTo>
                    <a:lnTo>
                      <a:pt x="48"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42" name="Freeform 36"/>
              <p:cNvSpPr>
                <a:spLocks/>
              </p:cNvSpPr>
              <p:nvPr/>
            </p:nvSpPr>
            <p:spPr bwMode="auto">
              <a:xfrm>
                <a:off x="236" y="1688"/>
                <a:ext cx="127" cy="1171"/>
              </a:xfrm>
              <a:custGeom>
                <a:avLst/>
                <a:gdLst>
                  <a:gd name="T0" fmla="*/ 124 w 127"/>
                  <a:gd name="T1" fmla="*/ 1143 h 1171"/>
                  <a:gd name="T2" fmla="*/ 121 w 127"/>
                  <a:gd name="T3" fmla="*/ 1105 h 1171"/>
                  <a:gd name="T4" fmla="*/ 117 w 127"/>
                  <a:gd name="T5" fmla="*/ 1070 h 1171"/>
                  <a:gd name="T6" fmla="*/ 114 w 127"/>
                  <a:gd name="T7" fmla="*/ 1035 h 1171"/>
                  <a:gd name="T8" fmla="*/ 111 w 127"/>
                  <a:gd name="T9" fmla="*/ 1000 h 1171"/>
                  <a:gd name="T10" fmla="*/ 108 w 127"/>
                  <a:gd name="T11" fmla="*/ 946 h 1171"/>
                  <a:gd name="T12" fmla="*/ 95 w 127"/>
                  <a:gd name="T13" fmla="*/ 807 h 1171"/>
                  <a:gd name="T14" fmla="*/ 83 w 127"/>
                  <a:gd name="T15" fmla="*/ 668 h 1171"/>
                  <a:gd name="T16" fmla="*/ 73 w 127"/>
                  <a:gd name="T17" fmla="*/ 529 h 1171"/>
                  <a:gd name="T18" fmla="*/ 60 w 127"/>
                  <a:gd name="T19" fmla="*/ 389 h 1171"/>
                  <a:gd name="T20" fmla="*/ 48 w 127"/>
                  <a:gd name="T21" fmla="*/ 250 h 1171"/>
                  <a:gd name="T22" fmla="*/ 35 w 127"/>
                  <a:gd name="T23" fmla="*/ 111 h 1171"/>
                  <a:gd name="T24" fmla="*/ 29 w 127"/>
                  <a:gd name="T25" fmla="*/ 35 h 1171"/>
                  <a:gd name="T26" fmla="*/ 29 w 127"/>
                  <a:gd name="T27" fmla="*/ 32 h 1171"/>
                  <a:gd name="T28" fmla="*/ 35 w 127"/>
                  <a:gd name="T29" fmla="*/ 16 h 1171"/>
                  <a:gd name="T30" fmla="*/ 48 w 127"/>
                  <a:gd name="T31" fmla="*/ 7 h 1171"/>
                  <a:gd name="T32" fmla="*/ 57 w 127"/>
                  <a:gd name="T33" fmla="*/ 3 h 1171"/>
                  <a:gd name="T34" fmla="*/ 48 w 127"/>
                  <a:gd name="T35" fmla="*/ 0 h 1171"/>
                  <a:gd name="T36" fmla="*/ 26 w 127"/>
                  <a:gd name="T37" fmla="*/ 3 h 1171"/>
                  <a:gd name="T38" fmla="*/ 13 w 127"/>
                  <a:gd name="T39" fmla="*/ 13 h 1171"/>
                  <a:gd name="T40" fmla="*/ 0 w 127"/>
                  <a:gd name="T41" fmla="*/ 45 h 1171"/>
                  <a:gd name="T42" fmla="*/ 0 w 127"/>
                  <a:gd name="T43" fmla="*/ 67 h 1171"/>
                  <a:gd name="T44" fmla="*/ 3 w 127"/>
                  <a:gd name="T45" fmla="*/ 114 h 1171"/>
                  <a:gd name="T46" fmla="*/ 10 w 127"/>
                  <a:gd name="T47" fmla="*/ 184 h 1171"/>
                  <a:gd name="T48" fmla="*/ 16 w 127"/>
                  <a:gd name="T49" fmla="*/ 253 h 1171"/>
                  <a:gd name="T50" fmla="*/ 19 w 127"/>
                  <a:gd name="T51" fmla="*/ 323 h 1171"/>
                  <a:gd name="T52" fmla="*/ 26 w 127"/>
                  <a:gd name="T53" fmla="*/ 393 h 1171"/>
                  <a:gd name="T54" fmla="*/ 29 w 127"/>
                  <a:gd name="T55" fmla="*/ 462 h 1171"/>
                  <a:gd name="T56" fmla="*/ 35 w 127"/>
                  <a:gd name="T57" fmla="*/ 532 h 1171"/>
                  <a:gd name="T58" fmla="*/ 41 w 127"/>
                  <a:gd name="T59" fmla="*/ 601 h 1171"/>
                  <a:gd name="T60" fmla="*/ 45 w 127"/>
                  <a:gd name="T61" fmla="*/ 671 h 1171"/>
                  <a:gd name="T62" fmla="*/ 51 w 127"/>
                  <a:gd name="T63" fmla="*/ 741 h 1171"/>
                  <a:gd name="T64" fmla="*/ 57 w 127"/>
                  <a:gd name="T65" fmla="*/ 810 h 1171"/>
                  <a:gd name="T66" fmla="*/ 60 w 127"/>
                  <a:gd name="T67" fmla="*/ 880 h 1171"/>
                  <a:gd name="T68" fmla="*/ 67 w 127"/>
                  <a:gd name="T69" fmla="*/ 950 h 1171"/>
                  <a:gd name="T70" fmla="*/ 70 w 127"/>
                  <a:gd name="T71" fmla="*/ 969 h 1171"/>
                  <a:gd name="T72" fmla="*/ 70 w 127"/>
                  <a:gd name="T73" fmla="*/ 984 h 1171"/>
                  <a:gd name="T74" fmla="*/ 70 w 127"/>
                  <a:gd name="T75" fmla="*/ 1003 h 1171"/>
                  <a:gd name="T76" fmla="*/ 73 w 127"/>
                  <a:gd name="T77" fmla="*/ 1019 h 1171"/>
                  <a:gd name="T78" fmla="*/ 73 w 127"/>
                  <a:gd name="T79" fmla="*/ 1038 h 1171"/>
                  <a:gd name="T80" fmla="*/ 76 w 127"/>
                  <a:gd name="T81" fmla="*/ 1054 h 1171"/>
                  <a:gd name="T82" fmla="*/ 76 w 127"/>
                  <a:gd name="T83" fmla="*/ 1073 h 1171"/>
                  <a:gd name="T84" fmla="*/ 79 w 127"/>
                  <a:gd name="T85" fmla="*/ 1092 h 1171"/>
                  <a:gd name="T86" fmla="*/ 79 w 127"/>
                  <a:gd name="T87" fmla="*/ 1108 h 1171"/>
                  <a:gd name="T88" fmla="*/ 83 w 127"/>
                  <a:gd name="T89" fmla="*/ 1127 h 1171"/>
                  <a:gd name="T90" fmla="*/ 83 w 127"/>
                  <a:gd name="T91" fmla="*/ 1143 h 1171"/>
                  <a:gd name="T92" fmla="*/ 83 w 127"/>
                  <a:gd name="T93" fmla="*/ 1149 h 1171"/>
                  <a:gd name="T94" fmla="*/ 89 w 127"/>
                  <a:gd name="T95" fmla="*/ 1155 h 1171"/>
                  <a:gd name="T96" fmla="*/ 92 w 127"/>
                  <a:gd name="T97" fmla="*/ 1162 h 1171"/>
                  <a:gd name="T98" fmla="*/ 127 w 127"/>
                  <a:gd name="T99" fmla="*/ 1171 h 11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7"/>
                  <a:gd name="T151" fmla="*/ 0 h 1171"/>
                  <a:gd name="T152" fmla="*/ 127 w 127"/>
                  <a:gd name="T153" fmla="*/ 1171 h 117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7" h="1171">
                    <a:moveTo>
                      <a:pt x="127" y="1158"/>
                    </a:moveTo>
                    <a:lnTo>
                      <a:pt x="124" y="1143"/>
                    </a:lnTo>
                    <a:lnTo>
                      <a:pt x="124" y="1124"/>
                    </a:lnTo>
                    <a:lnTo>
                      <a:pt x="121" y="1105"/>
                    </a:lnTo>
                    <a:lnTo>
                      <a:pt x="121" y="1089"/>
                    </a:lnTo>
                    <a:lnTo>
                      <a:pt x="117" y="1070"/>
                    </a:lnTo>
                    <a:lnTo>
                      <a:pt x="117" y="1054"/>
                    </a:lnTo>
                    <a:lnTo>
                      <a:pt x="114" y="1035"/>
                    </a:lnTo>
                    <a:lnTo>
                      <a:pt x="114" y="1019"/>
                    </a:lnTo>
                    <a:lnTo>
                      <a:pt x="111" y="1000"/>
                    </a:lnTo>
                    <a:lnTo>
                      <a:pt x="108" y="965"/>
                    </a:lnTo>
                    <a:lnTo>
                      <a:pt x="108" y="946"/>
                    </a:lnTo>
                    <a:lnTo>
                      <a:pt x="102" y="877"/>
                    </a:lnTo>
                    <a:lnTo>
                      <a:pt x="95" y="807"/>
                    </a:lnTo>
                    <a:lnTo>
                      <a:pt x="89" y="738"/>
                    </a:lnTo>
                    <a:lnTo>
                      <a:pt x="83" y="668"/>
                    </a:lnTo>
                    <a:lnTo>
                      <a:pt x="79" y="598"/>
                    </a:lnTo>
                    <a:lnTo>
                      <a:pt x="73" y="529"/>
                    </a:lnTo>
                    <a:lnTo>
                      <a:pt x="67" y="459"/>
                    </a:lnTo>
                    <a:lnTo>
                      <a:pt x="60" y="389"/>
                    </a:lnTo>
                    <a:lnTo>
                      <a:pt x="54" y="320"/>
                    </a:lnTo>
                    <a:lnTo>
                      <a:pt x="48" y="250"/>
                    </a:lnTo>
                    <a:lnTo>
                      <a:pt x="41" y="181"/>
                    </a:lnTo>
                    <a:lnTo>
                      <a:pt x="35" y="111"/>
                    </a:lnTo>
                    <a:lnTo>
                      <a:pt x="32" y="41"/>
                    </a:lnTo>
                    <a:lnTo>
                      <a:pt x="29" y="35"/>
                    </a:lnTo>
                    <a:lnTo>
                      <a:pt x="29" y="32"/>
                    </a:lnTo>
                    <a:lnTo>
                      <a:pt x="32" y="22"/>
                    </a:lnTo>
                    <a:lnTo>
                      <a:pt x="35" y="16"/>
                    </a:lnTo>
                    <a:lnTo>
                      <a:pt x="41" y="10"/>
                    </a:lnTo>
                    <a:lnTo>
                      <a:pt x="48" y="7"/>
                    </a:lnTo>
                    <a:lnTo>
                      <a:pt x="57" y="3"/>
                    </a:lnTo>
                    <a:lnTo>
                      <a:pt x="48" y="0"/>
                    </a:lnTo>
                    <a:lnTo>
                      <a:pt x="35" y="0"/>
                    </a:lnTo>
                    <a:lnTo>
                      <a:pt x="26" y="3"/>
                    </a:lnTo>
                    <a:lnTo>
                      <a:pt x="19" y="7"/>
                    </a:lnTo>
                    <a:lnTo>
                      <a:pt x="13" y="13"/>
                    </a:lnTo>
                    <a:lnTo>
                      <a:pt x="3" y="26"/>
                    </a:lnTo>
                    <a:lnTo>
                      <a:pt x="0" y="45"/>
                    </a:lnTo>
                    <a:lnTo>
                      <a:pt x="0" y="67"/>
                    </a:lnTo>
                    <a:lnTo>
                      <a:pt x="3" y="114"/>
                    </a:lnTo>
                    <a:lnTo>
                      <a:pt x="10" y="184"/>
                    </a:lnTo>
                    <a:lnTo>
                      <a:pt x="16" y="253"/>
                    </a:lnTo>
                    <a:lnTo>
                      <a:pt x="19" y="323"/>
                    </a:lnTo>
                    <a:lnTo>
                      <a:pt x="26" y="393"/>
                    </a:lnTo>
                    <a:lnTo>
                      <a:pt x="29" y="462"/>
                    </a:lnTo>
                    <a:lnTo>
                      <a:pt x="35" y="532"/>
                    </a:lnTo>
                    <a:lnTo>
                      <a:pt x="41" y="601"/>
                    </a:lnTo>
                    <a:lnTo>
                      <a:pt x="45" y="671"/>
                    </a:lnTo>
                    <a:lnTo>
                      <a:pt x="51" y="741"/>
                    </a:lnTo>
                    <a:lnTo>
                      <a:pt x="57" y="810"/>
                    </a:lnTo>
                    <a:lnTo>
                      <a:pt x="60" y="880"/>
                    </a:lnTo>
                    <a:lnTo>
                      <a:pt x="67" y="950"/>
                    </a:lnTo>
                    <a:lnTo>
                      <a:pt x="70" y="969"/>
                    </a:lnTo>
                    <a:lnTo>
                      <a:pt x="70" y="984"/>
                    </a:lnTo>
                    <a:lnTo>
                      <a:pt x="70" y="1003"/>
                    </a:lnTo>
                    <a:lnTo>
                      <a:pt x="73" y="1019"/>
                    </a:lnTo>
                    <a:lnTo>
                      <a:pt x="73" y="1038"/>
                    </a:lnTo>
                    <a:lnTo>
                      <a:pt x="76" y="1054"/>
                    </a:lnTo>
                    <a:lnTo>
                      <a:pt x="76" y="1073"/>
                    </a:lnTo>
                    <a:lnTo>
                      <a:pt x="79" y="1092"/>
                    </a:lnTo>
                    <a:lnTo>
                      <a:pt x="79" y="1108"/>
                    </a:lnTo>
                    <a:lnTo>
                      <a:pt x="83" y="1127"/>
                    </a:lnTo>
                    <a:lnTo>
                      <a:pt x="83" y="1143"/>
                    </a:lnTo>
                    <a:lnTo>
                      <a:pt x="83" y="1149"/>
                    </a:lnTo>
                    <a:lnTo>
                      <a:pt x="89" y="1155"/>
                    </a:lnTo>
                    <a:lnTo>
                      <a:pt x="92" y="1162"/>
                    </a:lnTo>
                    <a:lnTo>
                      <a:pt x="111" y="1168"/>
                    </a:lnTo>
                    <a:lnTo>
                      <a:pt x="127" y="1171"/>
                    </a:lnTo>
                    <a:lnTo>
                      <a:pt x="127" y="1158"/>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43" name="Freeform 37"/>
              <p:cNvSpPr>
                <a:spLocks/>
              </p:cNvSpPr>
              <p:nvPr/>
            </p:nvSpPr>
            <p:spPr bwMode="auto">
              <a:xfrm>
                <a:off x="296" y="1733"/>
                <a:ext cx="956" cy="1041"/>
              </a:xfrm>
              <a:custGeom>
                <a:avLst/>
                <a:gdLst>
                  <a:gd name="T0" fmla="*/ 937 w 956"/>
                  <a:gd name="T1" fmla="*/ 613 h 1041"/>
                  <a:gd name="T2" fmla="*/ 915 w 956"/>
                  <a:gd name="T3" fmla="*/ 310 h 1041"/>
                  <a:gd name="T4" fmla="*/ 902 w 956"/>
                  <a:gd name="T5" fmla="*/ 98 h 1041"/>
                  <a:gd name="T6" fmla="*/ 880 w 956"/>
                  <a:gd name="T7" fmla="*/ 95 h 1041"/>
                  <a:gd name="T8" fmla="*/ 807 w 956"/>
                  <a:gd name="T9" fmla="*/ 88 h 1041"/>
                  <a:gd name="T10" fmla="*/ 731 w 956"/>
                  <a:gd name="T11" fmla="*/ 79 h 1041"/>
                  <a:gd name="T12" fmla="*/ 659 w 956"/>
                  <a:gd name="T13" fmla="*/ 72 h 1041"/>
                  <a:gd name="T14" fmla="*/ 586 w 956"/>
                  <a:gd name="T15" fmla="*/ 63 h 1041"/>
                  <a:gd name="T16" fmla="*/ 513 w 956"/>
                  <a:gd name="T17" fmla="*/ 57 h 1041"/>
                  <a:gd name="T18" fmla="*/ 440 w 956"/>
                  <a:gd name="T19" fmla="*/ 47 h 1041"/>
                  <a:gd name="T20" fmla="*/ 219 w 956"/>
                  <a:gd name="T21" fmla="*/ 22 h 1041"/>
                  <a:gd name="T22" fmla="*/ 146 w 956"/>
                  <a:gd name="T23" fmla="*/ 15 h 1041"/>
                  <a:gd name="T24" fmla="*/ 73 w 956"/>
                  <a:gd name="T25" fmla="*/ 6 h 1041"/>
                  <a:gd name="T26" fmla="*/ 0 w 956"/>
                  <a:gd name="T27" fmla="*/ 0 h 1041"/>
                  <a:gd name="T28" fmla="*/ 0 w 956"/>
                  <a:gd name="T29" fmla="*/ 0 h 1041"/>
                  <a:gd name="T30" fmla="*/ 0 w 956"/>
                  <a:gd name="T31" fmla="*/ 0 h 1041"/>
                  <a:gd name="T32" fmla="*/ 0 w 956"/>
                  <a:gd name="T33" fmla="*/ 0 h 1041"/>
                  <a:gd name="T34" fmla="*/ 23 w 956"/>
                  <a:gd name="T35" fmla="*/ 297 h 1041"/>
                  <a:gd name="T36" fmla="*/ 45 w 956"/>
                  <a:gd name="T37" fmla="*/ 594 h 1041"/>
                  <a:gd name="T38" fmla="*/ 67 w 956"/>
                  <a:gd name="T39" fmla="*/ 895 h 1041"/>
                  <a:gd name="T40" fmla="*/ 76 w 956"/>
                  <a:gd name="T41" fmla="*/ 1041 h 1041"/>
                  <a:gd name="T42" fmla="*/ 76 w 956"/>
                  <a:gd name="T43" fmla="*/ 1041 h 1041"/>
                  <a:gd name="T44" fmla="*/ 117 w 956"/>
                  <a:gd name="T45" fmla="*/ 1037 h 1041"/>
                  <a:gd name="T46" fmla="*/ 193 w 956"/>
                  <a:gd name="T47" fmla="*/ 1025 h 1041"/>
                  <a:gd name="T48" fmla="*/ 269 w 956"/>
                  <a:gd name="T49" fmla="*/ 1015 h 1041"/>
                  <a:gd name="T50" fmla="*/ 345 w 956"/>
                  <a:gd name="T51" fmla="*/ 1006 h 1041"/>
                  <a:gd name="T52" fmla="*/ 421 w 956"/>
                  <a:gd name="T53" fmla="*/ 993 h 1041"/>
                  <a:gd name="T54" fmla="*/ 497 w 956"/>
                  <a:gd name="T55" fmla="*/ 984 h 1041"/>
                  <a:gd name="T56" fmla="*/ 576 w 956"/>
                  <a:gd name="T57" fmla="*/ 971 h 1041"/>
                  <a:gd name="T58" fmla="*/ 652 w 956"/>
                  <a:gd name="T59" fmla="*/ 961 h 1041"/>
                  <a:gd name="T60" fmla="*/ 728 w 956"/>
                  <a:gd name="T61" fmla="*/ 952 h 1041"/>
                  <a:gd name="T62" fmla="*/ 804 w 956"/>
                  <a:gd name="T63" fmla="*/ 939 h 1041"/>
                  <a:gd name="T64" fmla="*/ 880 w 956"/>
                  <a:gd name="T65" fmla="*/ 930 h 1041"/>
                  <a:gd name="T66" fmla="*/ 956 w 956"/>
                  <a:gd name="T67" fmla="*/ 920 h 1041"/>
                  <a:gd name="T68" fmla="*/ 956 w 956"/>
                  <a:gd name="T69" fmla="*/ 917 h 1041"/>
                  <a:gd name="T70" fmla="*/ 937 w 956"/>
                  <a:gd name="T71" fmla="*/ 613 h 104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56"/>
                  <a:gd name="T109" fmla="*/ 0 h 1041"/>
                  <a:gd name="T110" fmla="*/ 956 w 956"/>
                  <a:gd name="T111" fmla="*/ 1041 h 104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56" h="1041">
                    <a:moveTo>
                      <a:pt x="937" y="613"/>
                    </a:moveTo>
                    <a:lnTo>
                      <a:pt x="915" y="310"/>
                    </a:lnTo>
                    <a:lnTo>
                      <a:pt x="902" y="98"/>
                    </a:lnTo>
                    <a:lnTo>
                      <a:pt x="880" y="95"/>
                    </a:lnTo>
                    <a:lnTo>
                      <a:pt x="807" y="88"/>
                    </a:lnTo>
                    <a:lnTo>
                      <a:pt x="731" y="79"/>
                    </a:lnTo>
                    <a:lnTo>
                      <a:pt x="659" y="72"/>
                    </a:lnTo>
                    <a:lnTo>
                      <a:pt x="586" y="63"/>
                    </a:lnTo>
                    <a:lnTo>
                      <a:pt x="513" y="57"/>
                    </a:lnTo>
                    <a:lnTo>
                      <a:pt x="440" y="47"/>
                    </a:lnTo>
                    <a:lnTo>
                      <a:pt x="219" y="22"/>
                    </a:lnTo>
                    <a:lnTo>
                      <a:pt x="146" y="15"/>
                    </a:lnTo>
                    <a:lnTo>
                      <a:pt x="73" y="6"/>
                    </a:lnTo>
                    <a:lnTo>
                      <a:pt x="0" y="0"/>
                    </a:lnTo>
                    <a:lnTo>
                      <a:pt x="23" y="297"/>
                    </a:lnTo>
                    <a:lnTo>
                      <a:pt x="45" y="594"/>
                    </a:lnTo>
                    <a:lnTo>
                      <a:pt x="67" y="895"/>
                    </a:lnTo>
                    <a:lnTo>
                      <a:pt x="76" y="1041"/>
                    </a:lnTo>
                    <a:lnTo>
                      <a:pt x="117" y="1037"/>
                    </a:lnTo>
                    <a:lnTo>
                      <a:pt x="193" y="1025"/>
                    </a:lnTo>
                    <a:lnTo>
                      <a:pt x="269" y="1015"/>
                    </a:lnTo>
                    <a:lnTo>
                      <a:pt x="345" y="1006"/>
                    </a:lnTo>
                    <a:lnTo>
                      <a:pt x="421" y="993"/>
                    </a:lnTo>
                    <a:lnTo>
                      <a:pt x="497" y="984"/>
                    </a:lnTo>
                    <a:lnTo>
                      <a:pt x="576" y="971"/>
                    </a:lnTo>
                    <a:lnTo>
                      <a:pt x="652" y="961"/>
                    </a:lnTo>
                    <a:lnTo>
                      <a:pt x="728" y="952"/>
                    </a:lnTo>
                    <a:lnTo>
                      <a:pt x="804" y="939"/>
                    </a:lnTo>
                    <a:lnTo>
                      <a:pt x="880" y="930"/>
                    </a:lnTo>
                    <a:lnTo>
                      <a:pt x="956" y="920"/>
                    </a:lnTo>
                    <a:lnTo>
                      <a:pt x="956" y="917"/>
                    </a:lnTo>
                    <a:lnTo>
                      <a:pt x="937" y="61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44" name="Freeform 38"/>
              <p:cNvSpPr>
                <a:spLocks/>
              </p:cNvSpPr>
              <p:nvPr/>
            </p:nvSpPr>
            <p:spPr bwMode="auto">
              <a:xfrm>
                <a:off x="1375" y="2736"/>
                <a:ext cx="757" cy="411"/>
              </a:xfrm>
              <a:custGeom>
                <a:avLst/>
                <a:gdLst>
                  <a:gd name="T0" fmla="*/ 734 w 757"/>
                  <a:gd name="T1" fmla="*/ 164 h 411"/>
                  <a:gd name="T2" fmla="*/ 734 w 757"/>
                  <a:gd name="T3" fmla="*/ 164 h 411"/>
                  <a:gd name="T4" fmla="*/ 162 w 757"/>
                  <a:gd name="T5" fmla="*/ 0 h 411"/>
                  <a:gd name="T6" fmla="*/ 0 w 757"/>
                  <a:gd name="T7" fmla="*/ 411 h 411"/>
                  <a:gd name="T8" fmla="*/ 0 w 757"/>
                  <a:gd name="T9" fmla="*/ 411 h 411"/>
                  <a:gd name="T10" fmla="*/ 757 w 757"/>
                  <a:gd name="T11" fmla="*/ 180 h 411"/>
                  <a:gd name="T12" fmla="*/ 757 w 757"/>
                  <a:gd name="T13" fmla="*/ 180 h 411"/>
                  <a:gd name="T14" fmla="*/ 747 w 757"/>
                  <a:gd name="T15" fmla="*/ 170 h 411"/>
                  <a:gd name="T16" fmla="*/ 734 w 757"/>
                  <a:gd name="T17" fmla="*/ 164 h 411"/>
                  <a:gd name="T18" fmla="*/ 734 w 757"/>
                  <a:gd name="T19" fmla="*/ 164 h 4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7"/>
                  <a:gd name="T31" fmla="*/ 0 h 411"/>
                  <a:gd name="T32" fmla="*/ 757 w 757"/>
                  <a:gd name="T33" fmla="*/ 411 h 4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7" h="411">
                    <a:moveTo>
                      <a:pt x="734" y="164"/>
                    </a:moveTo>
                    <a:lnTo>
                      <a:pt x="734" y="164"/>
                    </a:lnTo>
                    <a:lnTo>
                      <a:pt x="162" y="0"/>
                    </a:lnTo>
                    <a:lnTo>
                      <a:pt x="0" y="411"/>
                    </a:lnTo>
                    <a:lnTo>
                      <a:pt x="757" y="180"/>
                    </a:lnTo>
                    <a:lnTo>
                      <a:pt x="747" y="170"/>
                    </a:lnTo>
                    <a:lnTo>
                      <a:pt x="734" y="164"/>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45" name="Freeform 39"/>
              <p:cNvSpPr>
                <a:spLocks/>
              </p:cNvSpPr>
              <p:nvPr/>
            </p:nvSpPr>
            <p:spPr bwMode="auto">
              <a:xfrm>
                <a:off x="901" y="2660"/>
                <a:ext cx="636" cy="500"/>
              </a:xfrm>
              <a:custGeom>
                <a:avLst/>
                <a:gdLst>
                  <a:gd name="T0" fmla="*/ 376 w 636"/>
                  <a:gd name="T1" fmla="*/ 0 h 500"/>
                  <a:gd name="T2" fmla="*/ 120 w 636"/>
                  <a:gd name="T3" fmla="*/ 41 h 500"/>
                  <a:gd name="T4" fmla="*/ 0 w 636"/>
                  <a:gd name="T5" fmla="*/ 345 h 500"/>
                  <a:gd name="T6" fmla="*/ 0 w 636"/>
                  <a:gd name="T7" fmla="*/ 345 h 500"/>
                  <a:gd name="T8" fmla="*/ 364 w 636"/>
                  <a:gd name="T9" fmla="*/ 484 h 500"/>
                  <a:gd name="T10" fmla="*/ 364 w 636"/>
                  <a:gd name="T11" fmla="*/ 484 h 500"/>
                  <a:gd name="T12" fmla="*/ 402 w 636"/>
                  <a:gd name="T13" fmla="*/ 496 h 500"/>
                  <a:gd name="T14" fmla="*/ 427 w 636"/>
                  <a:gd name="T15" fmla="*/ 500 h 500"/>
                  <a:gd name="T16" fmla="*/ 449 w 636"/>
                  <a:gd name="T17" fmla="*/ 496 h 500"/>
                  <a:gd name="T18" fmla="*/ 465 w 636"/>
                  <a:gd name="T19" fmla="*/ 490 h 500"/>
                  <a:gd name="T20" fmla="*/ 465 w 636"/>
                  <a:gd name="T21" fmla="*/ 490 h 500"/>
                  <a:gd name="T22" fmla="*/ 474 w 636"/>
                  <a:gd name="T23" fmla="*/ 487 h 500"/>
                  <a:gd name="T24" fmla="*/ 636 w 636"/>
                  <a:gd name="T25" fmla="*/ 76 h 500"/>
                  <a:gd name="T26" fmla="*/ 636 w 636"/>
                  <a:gd name="T27" fmla="*/ 76 h 500"/>
                  <a:gd name="T28" fmla="*/ 376 w 636"/>
                  <a:gd name="T29" fmla="*/ 0 h 500"/>
                  <a:gd name="T30" fmla="*/ 376 w 636"/>
                  <a:gd name="T31" fmla="*/ 0 h 5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36"/>
                  <a:gd name="T49" fmla="*/ 0 h 500"/>
                  <a:gd name="T50" fmla="*/ 636 w 636"/>
                  <a:gd name="T51" fmla="*/ 500 h 5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36" h="500">
                    <a:moveTo>
                      <a:pt x="376" y="0"/>
                    </a:moveTo>
                    <a:lnTo>
                      <a:pt x="120" y="41"/>
                    </a:lnTo>
                    <a:lnTo>
                      <a:pt x="0" y="345"/>
                    </a:lnTo>
                    <a:lnTo>
                      <a:pt x="364" y="484"/>
                    </a:lnTo>
                    <a:lnTo>
                      <a:pt x="402" y="496"/>
                    </a:lnTo>
                    <a:lnTo>
                      <a:pt x="427" y="500"/>
                    </a:lnTo>
                    <a:lnTo>
                      <a:pt x="449" y="496"/>
                    </a:lnTo>
                    <a:lnTo>
                      <a:pt x="465" y="490"/>
                    </a:lnTo>
                    <a:lnTo>
                      <a:pt x="474" y="487"/>
                    </a:lnTo>
                    <a:lnTo>
                      <a:pt x="636" y="76"/>
                    </a:lnTo>
                    <a:lnTo>
                      <a:pt x="376"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46" name="Freeform 40"/>
              <p:cNvSpPr>
                <a:spLocks/>
              </p:cNvSpPr>
              <p:nvPr/>
            </p:nvSpPr>
            <p:spPr bwMode="auto">
              <a:xfrm>
                <a:off x="439" y="2701"/>
                <a:ext cx="582" cy="304"/>
              </a:xfrm>
              <a:custGeom>
                <a:avLst/>
                <a:gdLst>
                  <a:gd name="T0" fmla="*/ 16 w 582"/>
                  <a:gd name="T1" fmla="*/ 85 h 304"/>
                  <a:gd name="T2" fmla="*/ 0 w 582"/>
                  <a:gd name="T3" fmla="*/ 123 h 304"/>
                  <a:gd name="T4" fmla="*/ 0 w 582"/>
                  <a:gd name="T5" fmla="*/ 123 h 304"/>
                  <a:gd name="T6" fmla="*/ 462 w 582"/>
                  <a:gd name="T7" fmla="*/ 304 h 304"/>
                  <a:gd name="T8" fmla="*/ 582 w 582"/>
                  <a:gd name="T9" fmla="*/ 0 h 304"/>
                  <a:gd name="T10" fmla="*/ 16 w 582"/>
                  <a:gd name="T11" fmla="*/ 85 h 304"/>
                  <a:gd name="T12" fmla="*/ 0 60000 65536"/>
                  <a:gd name="T13" fmla="*/ 0 60000 65536"/>
                  <a:gd name="T14" fmla="*/ 0 60000 65536"/>
                  <a:gd name="T15" fmla="*/ 0 60000 65536"/>
                  <a:gd name="T16" fmla="*/ 0 60000 65536"/>
                  <a:gd name="T17" fmla="*/ 0 60000 65536"/>
                  <a:gd name="T18" fmla="*/ 0 w 582"/>
                  <a:gd name="T19" fmla="*/ 0 h 304"/>
                  <a:gd name="T20" fmla="*/ 582 w 582"/>
                  <a:gd name="T21" fmla="*/ 304 h 304"/>
                </a:gdLst>
                <a:ahLst/>
                <a:cxnLst>
                  <a:cxn ang="T12">
                    <a:pos x="T0" y="T1"/>
                  </a:cxn>
                  <a:cxn ang="T13">
                    <a:pos x="T2" y="T3"/>
                  </a:cxn>
                  <a:cxn ang="T14">
                    <a:pos x="T4" y="T5"/>
                  </a:cxn>
                  <a:cxn ang="T15">
                    <a:pos x="T6" y="T7"/>
                  </a:cxn>
                  <a:cxn ang="T16">
                    <a:pos x="T8" y="T9"/>
                  </a:cxn>
                  <a:cxn ang="T17">
                    <a:pos x="T10" y="T11"/>
                  </a:cxn>
                </a:cxnLst>
                <a:rect l="T18" t="T19" r="T20" b="T21"/>
                <a:pathLst>
                  <a:path w="582" h="304">
                    <a:moveTo>
                      <a:pt x="16" y="85"/>
                    </a:moveTo>
                    <a:lnTo>
                      <a:pt x="0" y="123"/>
                    </a:lnTo>
                    <a:lnTo>
                      <a:pt x="462" y="304"/>
                    </a:lnTo>
                    <a:lnTo>
                      <a:pt x="582" y="0"/>
                    </a:lnTo>
                    <a:lnTo>
                      <a:pt x="16" y="85"/>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47" name="Freeform 41"/>
              <p:cNvSpPr>
                <a:spLocks/>
              </p:cNvSpPr>
              <p:nvPr/>
            </p:nvSpPr>
            <p:spPr bwMode="auto">
              <a:xfrm>
                <a:off x="372" y="2786"/>
                <a:ext cx="83" cy="38"/>
              </a:xfrm>
              <a:custGeom>
                <a:avLst/>
                <a:gdLst>
                  <a:gd name="T0" fmla="*/ 0 w 83"/>
                  <a:gd name="T1" fmla="*/ 13 h 38"/>
                  <a:gd name="T2" fmla="*/ 0 w 83"/>
                  <a:gd name="T3" fmla="*/ 13 h 38"/>
                  <a:gd name="T4" fmla="*/ 0 w 83"/>
                  <a:gd name="T5" fmla="*/ 13 h 38"/>
                  <a:gd name="T6" fmla="*/ 67 w 83"/>
                  <a:gd name="T7" fmla="*/ 38 h 38"/>
                  <a:gd name="T8" fmla="*/ 83 w 83"/>
                  <a:gd name="T9" fmla="*/ 0 h 38"/>
                  <a:gd name="T10" fmla="*/ 0 w 83"/>
                  <a:gd name="T11" fmla="*/ 13 h 38"/>
                  <a:gd name="T12" fmla="*/ 0 60000 65536"/>
                  <a:gd name="T13" fmla="*/ 0 60000 65536"/>
                  <a:gd name="T14" fmla="*/ 0 60000 65536"/>
                  <a:gd name="T15" fmla="*/ 0 60000 65536"/>
                  <a:gd name="T16" fmla="*/ 0 60000 65536"/>
                  <a:gd name="T17" fmla="*/ 0 60000 65536"/>
                  <a:gd name="T18" fmla="*/ 0 w 83"/>
                  <a:gd name="T19" fmla="*/ 0 h 38"/>
                  <a:gd name="T20" fmla="*/ 83 w 83"/>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83" h="38">
                    <a:moveTo>
                      <a:pt x="0" y="13"/>
                    </a:moveTo>
                    <a:lnTo>
                      <a:pt x="0" y="13"/>
                    </a:lnTo>
                    <a:lnTo>
                      <a:pt x="67" y="38"/>
                    </a:lnTo>
                    <a:lnTo>
                      <a:pt x="83" y="0"/>
                    </a:lnTo>
                    <a:lnTo>
                      <a:pt x="0" y="13"/>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48" name="Freeform 42"/>
              <p:cNvSpPr>
                <a:spLocks/>
              </p:cNvSpPr>
              <p:nvPr/>
            </p:nvSpPr>
            <p:spPr bwMode="auto">
              <a:xfrm>
                <a:off x="1375" y="2736"/>
                <a:ext cx="757" cy="411"/>
              </a:xfrm>
              <a:custGeom>
                <a:avLst/>
                <a:gdLst>
                  <a:gd name="T0" fmla="*/ 734 w 757"/>
                  <a:gd name="T1" fmla="*/ 164 h 411"/>
                  <a:gd name="T2" fmla="*/ 734 w 757"/>
                  <a:gd name="T3" fmla="*/ 164 h 411"/>
                  <a:gd name="T4" fmla="*/ 162 w 757"/>
                  <a:gd name="T5" fmla="*/ 0 h 411"/>
                  <a:gd name="T6" fmla="*/ 0 w 757"/>
                  <a:gd name="T7" fmla="*/ 411 h 411"/>
                  <a:gd name="T8" fmla="*/ 0 w 757"/>
                  <a:gd name="T9" fmla="*/ 411 h 411"/>
                  <a:gd name="T10" fmla="*/ 757 w 757"/>
                  <a:gd name="T11" fmla="*/ 180 h 411"/>
                  <a:gd name="T12" fmla="*/ 757 w 757"/>
                  <a:gd name="T13" fmla="*/ 180 h 411"/>
                  <a:gd name="T14" fmla="*/ 747 w 757"/>
                  <a:gd name="T15" fmla="*/ 170 h 411"/>
                  <a:gd name="T16" fmla="*/ 734 w 757"/>
                  <a:gd name="T17" fmla="*/ 164 h 411"/>
                  <a:gd name="T18" fmla="*/ 734 w 757"/>
                  <a:gd name="T19" fmla="*/ 164 h 4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7"/>
                  <a:gd name="T31" fmla="*/ 0 h 411"/>
                  <a:gd name="T32" fmla="*/ 757 w 757"/>
                  <a:gd name="T33" fmla="*/ 411 h 4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7" h="411">
                    <a:moveTo>
                      <a:pt x="734" y="164"/>
                    </a:moveTo>
                    <a:lnTo>
                      <a:pt x="734" y="164"/>
                    </a:lnTo>
                    <a:lnTo>
                      <a:pt x="162" y="0"/>
                    </a:lnTo>
                    <a:lnTo>
                      <a:pt x="0" y="411"/>
                    </a:lnTo>
                    <a:lnTo>
                      <a:pt x="757" y="180"/>
                    </a:lnTo>
                    <a:lnTo>
                      <a:pt x="747" y="170"/>
                    </a:lnTo>
                    <a:lnTo>
                      <a:pt x="734" y="164"/>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49" name="Freeform 43"/>
              <p:cNvSpPr>
                <a:spLocks/>
              </p:cNvSpPr>
              <p:nvPr/>
            </p:nvSpPr>
            <p:spPr bwMode="auto">
              <a:xfrm>
                <a:off x="1325" y="2723"/>
                <a:ext cx="212" cy="437"/>
              </a:xfrm>
              <a:custGeom>
                <a:avLst/>
                <a:gdLst>
                  <a:gd name="T0" fmla="*/ 171 w 212"/>
                  <a:gd name="T1" fmla="*/ 0 h 437"/>
                  <a:gd name="T2" fmla="*/ 0 w 212"/>
                  <a:gd name="T3" fmla="*/ 437 h 437"/>
                  <a:gd name="T4" fmla="*/ 0 w 212"/>
                  <a:gd name="T5" fmla="*/ 437 h 437"/>
                  <a:gd name="T6" fmla="*/ 22 w 212"/>
                  <a:gd name="T7" fmla="*/ 433 h 437"/>
                  <a:gd name="T8" fmla="*/ 41 w 212"/>
                  <a:gd name="T9" fmla="*/ 427 h 437"/>
                  <a:gd name="T10" fmla="*/ 41 w 212"/>
                  <a:gd name="T11" fmla="*/ 427 h 437"/>
                  <a:gd name="T12" fmla="*/ 50 w 212"/>
                  <a:gd name="T13" fmla="*/ 424 h 437"/>
                  <a:gd name="T14" fmla="*/ 212 w 212"/>
                  <a:gd name="T15" fmla="*/ 13 h 437"/>
                  <a:gd name="T16" fmla="*/ 212 w 212"/>
                  <a:gd name="T17" fmla="*/ 13 h 437"/>
                  <a:gd name="T18" fmla="*/ 171 w 212"/>
                  <a:gd name="T19" fmla="*/ 0 h 437"/>
                  <a:gd name="T20" fmla="*/ 171 w 212"/>
                  <a:gd name="T21" fmla="*/ 0 h 4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2"/>
                  <a:gd name="T34" fmla="*/ 0 h 437"/>
                  <a:gd name="T35" fmla="*/ 212 w 212"/>
                  <a:gd name="T36" fmla="*/ 437 h 4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2" h="437">
                    <a:moveTo>
                      <a:pt x="171" y="0"/>
                    </a:moveTo>
                    <a:lnTo>
                      <a:pt x="0" y="437"/>
                    </a:lnTo>
                    <a:lnTo>
                      <a:pt x="22" y="433"/>
                    </a:lnTo>
                    <a:lnTo>
                      <a:pt x="41" y="427"/>
                    </a:lnTo>
                    <a:lnTo>
                      <a:pt x="50" y="424"/>
                    </a:lnTo>
                    <a:lnTo>
                      <a:pt x="212" y="13"/>
                    </a:lnTo>
                    <a:lnTo>
                      <a:pt x="171"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50" name="Freeform 44"/>
              <p:cNvSpPr>
                <a:spLocks/>
              </p:cNvSpPr>
              <p:nvPr/>
            </p:nvSpPr>
            <p:spPr bwMode="auto">
              <a:xfrm>
                <a:off x="1284" y="2710"/>
                <a:ext cx="212" cy="450"/>
              </a:xfrm>
              <a:custGeom>
                <a:avLst/>
                <a:gdLst>
                  <a:gd name="T0" fmla="*/ 170 w 212"/>
                  <a:gd name="T1" fmla="*/ 0 h 450"/>
                  <a:gd name="T2" fmla="*/ 0 w 212"/>
                  <a:gd name="T3" fmla="*/ 440 h 450"/>
                  <a:gd name="T4" fmla="*/ 0 w 212"/>
                  <a:gd name="T5" fmla="*/ 440 h 450"/>
                  <a:gd name="T6" fmla="*/ 25 w 212"/>
                  <a:gd name="T7" fmla="*/ 446 h 450"/>
                  <a:gd name="T8" fmla="*/ 41 w 212"/>
                  <a:gd name="T9" fmla="*/ 450 h 450"/>
                  <a:gd name="T10" fmla="*/ 212 w 212"/>
                  <a:gd name="T11" fmla="*/ 13 h 450"/>
                  <a:gd name="T12" fmla="*/ 212 w 212"/>
                  <a:gd name="T13" fmla="*/ 13 h 450"/>
                  <a:gd name="T14" fmla="*/ 170 w 212"/>
                  <a:gd name="T15" fmla="*/ 0 h 450"/>
                  <a:gd name="T16" fmla="*/ 170 w 212"/>
                  <a:gd name="T17" fmla="*/ 0 h 4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2"/>
                  <a:gd name="T28" fmla="*/ 0 h 450"/>
                  <a:gd name="T29" fmla="*/ 212 w 212"/>
                  <a:gd name="T30" fmla="*/ 450 h 4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2" h="450">
                    <a:moveTo>
                      <a:pt x="170" y="0"/>
                    </a:moveTo>
                    <a:lnTo>
                      <a:pt x="0" y="440"/>
                    </a:lnTo>
                    <a:lnTo>
                      <a:pt x="25" y="446"/>
                    </a:lnTo>
                    <a:lnTo>
                      <a:pt x="41" y="450"/>
                    </a:lnTo>
                    <a:lnTo>
                      <a:pt x="212" y="13"/>
                    </a:lnTo>
                    <a:lnTo>
                      <a:pt x="170"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51" name="Freeform 45"/>
              <p:cNvSpPr>
                <a:spLocks/>
              </p:cNvSpPr>
              <p:nvPr/>
            </p:nvSpPr>
            <p:spPr bwMode="auto">
              <a:xfrm>
                <a:off x="1242" y="2701"/>
                <a:ext cx="212" cy="449"/>
              </a:xfrm>
              <a:custGeom>
                <a:avLst/>
                <a:gdLst>
                  <a:gd name="T0" fmla="*/ 171 w 212"/>
                  <a:gd name="T1" fmla="*/ 0 h 449"/>
                  <a:gd name="T2" fmla="*/ 0 w 212"/>
                  <a:gd name="T3" fmla="*/ 436 h 449"/>
                  <a:gd name="T4" fmla="*/ 0 w 212"/>
                  <a:gd name="T5" fmla="*/ 436 h 449"/>
                  <a:gd name="T6" fmla="*/ 23 w 212"/>
                  <a:gd name="T7" fmla="*/ 443 h 449"/>
                  <a:gd name="T8" fmla="*/ 23 w 212"/>
                  <a:gd name="T9" fmla="*/ 443 h 449"/>
                  <a:gd name="T10" fmla="*/ 42 w 212"/>
                  <a:gd name="T11" fmla="*/ 449 h 449"/>
                  <a:gd name="T12" fmla="*/ 212 w 212"/>
                  <a:gd name="T13" fmla="*/ 9 h 449"/>
                  <a:gd name="T14" fmla="*/ 212 w 212"/>
                  <a:gd name="T15" fmla="*/ 9 h 449"/>
                  <a:gd name="T16" fmla="*/ 171 w 212"/>
                  <a:gd name="T17" fmla="*/ 0 h 449"/>
                  <a:gd name="T18" fmla="*/ 171 w 212"/>
                  <a:gd name="T19" fmla="*/ 0 h 4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2"/>
                  <a:gd name="T31" fmla="*/ 0 h 449"/>
                  <a:gd name="T32" fmla="*/ 212 w 212"/>
                  <a:gd name="T33" fmla="*/ 449 h 4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2" h="449">
                    <a:moveTo>
                      <a:pt x="171" y="0"/>
                    </a:moveTo>
                    <a:lnTo>
                      <a:pt x="0" y="436"/>
                    </a:lnTo>
                    <a:lnTo>
                      <a:pt x="23" y="443"/>
                    </a:lnTo>
                    <a:lnTo>
                      <a:pt x="42" y="449"/>
                    </a:lnTo>
                    <a:lnTo>
                      <a:pt x="212" y="9"/>
                    </a:lnTo>
                    <a:lnTo>
                      <a:pt x="171" y="0"/>
                    </a:ln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52" name="Freeform 46"/>
              <p:cNvSpPr>
                <a:spLocks/>
              </p:cNvSpPr>
              <p:nvPr/>
            </p:nvSpPr>
            <p:spPr bwMode="auto">
              <a:xfrm>
                <a:off x="1201" y="2688"/>
                <a:ext cx="212" cy="449"/>
              </a:xfrm>
              <a:custGeom>
                <a:avLst/>
                <a:gdLst>
                  <a:gd name="T0" fmla="*/ 171 w 212"/>
                  <a:gd name="T1" fmla="*/ 0 h 449"/>
                  <a:gd name="T2" fmla="*/ 0 w 212"/>
                  <a:gd name="T3" fmla="*/ 434 h 449"/>
                  <a:gd name="T4" fmla="*/ 0 w 212"/>
                  <a:gd name="T5" fmla="*/ 434 h 449"/>
                  <a:gd name="T6" fmla="*/ 41 w 212"/>
                  <a:gd name="T7" fmla="*/ 449 h 449"/>
                  <a:gd name="T8" fmla="*/ 212 w 212"/>
                  <a:gd name="T9" fmla="*/ 13 h 449"/>
                  <a:gd name="T10" fmla="*/ 212 w 212"/>
                  <a:gd name="T11" fmla="*/ 13 h 449"/>
                  <a:gd name="T12" fmla="*/ 171 w 212"/>
                  <a:gd name="T13" fmla="*/ 0 h 449"/>
                  <a:gd name="T14" fmla="*/ 171 w 212"/>
                  <a:gd name="T15" fmla="*/ 0 h 449"/>
                  <a:gd name="T16" fmla="*/ 0 60000 65536"/>
                  <a:gd name="T17" fmla="*/ 0 60000 65536"/>
                  <a:gd name="T18" fmla="*/ 0 60000 65536"/>
                  <a:gd name="T19" fmla="*/ 0 60000 65536"/>
                  <a:gd name="T20" fmla="*/ 0 60000 65536"/>
                  <a:gd name="T21" fmla="*/ 0 60000 65536"/>
                  <a:gd name="T22" fmla="*/ 0 60000 65536"/>
                  <a:gd name="T23" fmla="*/ 0 60000 65536"/>
                  <a:gd name="T24" fmla="*/ 0 w 212"/>
                  <a:gd name="T25" fmla="*/ 0 h 449"/>
                  <a:gd name="T26" fmla="*/ 212 w 212"/>
                  <a:gd name="T27" fmla="*/ 449 h 4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2" h="449">
                    <a:moveTo>
                      <a:pt x="171" y="0"/>
                    </a:moveTo>
                    <a:lnTo>
                      <a:pt x="0" y="434"/>
                    </a:lnTo>
                    <a:lnTo>
                      <a:pt x="41" y="449"/>
                    </a:lnTo>
                    <a:lnTo>
                      <a:pt x="212" y="13"/>
                    </a:lnTo>
                    <a:lnTo>
                      <a:pt x="171" y="0"/>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53" name="Freeform 47"/>
              <p:cNvSpPr>
                <a:spLocks/>
              </p:cNvSpPr>
              <p:nvPr/>
            </p:nvSpPr>
            <p:spPr bwMode="auto">
              <a:xfrm>
                <a:off x="1163" y="2675"/>
                <a:ext cx="209" cy="447"/>
              </a:xfrm>
              <a:custGeom>
                <a:avLst/>
                <a:gdLst>
                  <a:gd name="T0" fmla="*/ 168 w 209"/>
                  <a:gd name="T1" fmla="*/ 0 h 447"/>
                  <a:gd name="T2" fmla="*/ 0 w 209"/>
                  <a:gd name="T3" fmla="*/ 431 h 447"/>
                  <a:gd name="T4" fmla="*/ 0 w 209"/>
                  <a:gd name="T5" fmla="*/ 431 h 447"/>
                  <a:gd name="T6" fmla="*/ 38 w 209"/>
                  <a:gd name="T7" fmla="*/ 447 h 447"/>
                  <a:gd name="T8" fmla="*/ 209 w 209"/>
                  <a:gd name="T9" fmla="*/ 13 h 447"/>
                  <a:gd name="T10" fmla="*/ 209 w 209"/>
                  <a:gd name="T11" fmla="*/ 13 h 447"/>
                  <a:gd name="T12" fmla="*/ 168 w 209"/>
                  <a:gd name="T13" fmla="*/ 0 h 447"/>
                  <a:gd name="T14" fmla="*/ 168 w 209"/>
                  <a:gd name="T15" fmla="*/ 0 h 447"/>
                  <a:gd name="T16" fmla="*/ 0 60000 65536"/>
                  <a:gd name="T17" fmla="*/ 0 60000 65536"/>
                  <a:gd name="T18" fmla="*/ 0 60000 65536"/>
                  <a:gd name="T19" fmla="*/ 0 60000 65536"/>
                  <a:gd name="T20" fmla="*/ 0 60000 65536"/>
                  <a:gd name="T21" fmla="*/ 0 60000 65536"/>
                  <a:gd name="T22" fmla="*/ 0 60000 65536"/>
                  <a:gd name="T23" fmla="*/ 0 60000 65536"/>
                  <a:gd name="T24" fmla="*/ 0 w 209"/>
                  <a:gd name="T25" fmla="*/ 0 h 447"/>
                  <a:gd name="T26" fmla="*/ 209 w 209"/>
                  <a:gd name="T27" fmla="*/ 447 h 4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9" h="447">
                    <a:moveTo>
                      <a:pt x="168" y="0"/>
                    </a:moveTo>
                    <a:lnTo>
                      <a:pt x="0" y="431"/>
                    </a:lnTo>
                    <a:lnTo>
                      <a:pt x="38" y="447"/>
                    </a:lnTo>
                    <a:lnTo>
                      <a:pt x="209" y="13"/>
                    </a:lnTo>
                    <a:lnTo>
                      <a:pt x="168" y="0"/>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54" name="Freeform 48"/>
              <p:cNvSpPr>
                <a:spLocks/>
              </p:cNvSpPr>
              <p:nvPr/>
            </p:nvSpPr>
            <p:spPr bwMode="auto">
              <a:xfrm>
                <a:off x="1122" y="2663"/>
                <a:ext cx="209" cy="443"/>
              </a:xfrm>
              <a:custGeom>
                <a:avLst/>
                <a:gdLst>
                  <a:gd name="T0" fmla="*/ 168 w 209"/>
                  <a:gd name="T1" fmla="*/ 0 h 443"/>
                  <a:gd name="T2" fmla="*/ 0 w 209"/>
                  <a:gd name="T3" fmla="*/ 427 h 443"/>
                  <a:gd name="T4" fmla="*/ 0 w 209"/>
                  <a:gd name="T5" fmla="*/ 427 h 443"/>
                  <a:gd name="T6" fmla="*/ 41 w 209"/>
                  <a:gd name="T7" fmla="*/ 443 h 443"/>
                  <a:gd name="T8" fmla="*/ 209 w 209"/>
                  <a:gd name="T9" fmla="*/ 12 h 443"/>
                  <a:gd name="T10" fmla="*/ 209 w 209"/>
                  <a:gd name="T11" fmla="*/ 12 h 443"/>
                  <a:gd name="T12" fmla="*/ 168 w 209"/>
                  <a:gd name="T13" fmla="*/ 0 h 443"/>
                  <a:gd name="T14" fmla="*/ 168 w 209"/>
                  <a:gd name="T15" fmla="*/ 0 h 443"/>
                  <a:gd name="T16" fmla="*/ 0 60000 65536"/>
                  <a:gd name="T17" fmla="*/ 0 60000 65536"/>
                  <a:gd name="T18" fmla="*/ 0 60000 65536"/>
                  <a:gd name="T19" fmla="*/ 0 60000 65536"/>
                  <a:gd name="T20" fmla="*/ 0 60000 65536"/>
                  <a:gd name="T21" fmla="*/ 0 60000 65536"/>
                  <a:gd name="T22" fmla="*/ 0 60000 65536"/>
                  <a:gd name="T23" fmla="*/ 0 60000 65536"/>
                  <a:gd name="T24" fmla="*/ 0 w 209"/>
                  <a:gd name="T25" fmla="*/ 0 h 443"/>
                  <a:gd name="T26" fmla="*/ 209 w 209"/>
                  <a:gd name="T27" fmla="*/ 443 h 4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9" h="443">
                    <a:moveTo>
                      <a:pt x="168" y="0"/>
                    </a:moveTo>
                    <a:lnTo>
                      <a:pt x="0" y="427"/>
                    </a:lnTo>
                    <a:lnTo>
                      <a:pt x="41" y="443"/>
                    </a:lnTo>
                    <a:lnTo>
                      <a:pt x="209" y="12"/>
                    </a:lnTo>
                    <a:lnTo>
                      <a:pt x="168"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55" name="Freeform 49"/>
              <p:cNvSpPr>
                <a:spLocks/>
              </p:cNvSpPr>
              <p:nvPr/>
            </p:nvSpPr>
            <p:spPr bwMode="auto">
              <a:xfrm>
                <a:off x="1081" y="2660"/>
                <a:ext cx="209" cy="430"/>
              </a:xfrm>
              <a:custGeom>
                <a:avLst/>
                <a:gdLst>
                  <a:gd name="T0" fmla="*/ 196 w 209"/>
                  <a:gd name="T1" fmla="*/ 0 h 430"/>
                  <a:gd name="T2" fmla="*/ 161 w 209"/>
                  <a:gd name="T3" fmla="*/ 6 h 430"/>
                  <a:gd name="T4" fmla="*/ 0 w 209"/>
                  <a:gd name="T5" fmla="*/ 414 h 430"/>
                  <a:gd name="T6" fmla="*/ 0 w 209"/>
                  <a:gd name="T7" fmla="*/ 414 h 430"/>
                  <a:gd name="T8" fmla="*/ 41 w 209"/>
                  <a:gd name="T9" fmla="*/ 430 h 430"/>
                  <a:gd name="T10" fmla="*/ 209 w 209"/>
                  <a:gd name="T11" fmla="*/ 3 h 430"/>
                  <a:gd name="T12" fmla="*/ 209 w 209"/>
                  <a:gd name="T13" fmla="*/ 3 h 430"/>
                  <a:gd name="T14" fmla="*/ 196 w 209"/>
                  <a:gd name="T15" fmla="*/ 0 h 430"/>
                  <a:gd name="T16" fmla="*/ 196 w 209"/>
                  <a:gd name="T17" fmla="*/ 0 h 4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9"/>
                  <a:gd name="T28" fmla="*/ 0 h 430"/>
                  <a:gd name="T29" fmla="*/ 209 w 209"/>
                  <a:gd name="T30" fmla="*/ 430 h 4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9" h="430">
                    <a:moveTo>
                      <a:pt x="196" y="0"/>
                    </a:moveTo>
                    <a:lnTo>
                      <a:pt x="161" y="6"/>
                    </a:lnTo>
                    <a:lnTo>
                      <a:pt x="0" y="414"/>
                    </a:lnTo>
                    <a:lnTo>
                      <a:pt x="41" y="430"/>
                    </a:lnTo>
                    <a:lnTo>
                      <a:pt x="209" y="3"/>
                    </a:lnTo>
                    <a:lnTo>
                      <a:pt x="196"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56" name="Freeform 50"/>
              <p:cNvSpPr>
                <a:spLocks/>
              </p:cNvSpPr>
              <p:nvPr/>
            </p:nvSpPr>
            <p:spPr bwMode="auto">
              <a:xfrm>
                <a:off x="1040" y="2666"/>
                <a:ext cx="202" cy="408"/>
              </a:xfrm>
              <a:custGeom>
                <a:avLst/>
                <a:gdLst>
                  <a:gd name="T0" fmla="*/ 152 w 202"/>
                  <a:gd name="T1" fmla="*/ 6 h 408"/>
                  <a:gd name="T2" fmla="*/ 0 w 202"/>
                  <a:gd name="T3" fmla="*/ 392 h 408"/>
                  <a:gd name="T4" fmla="*/ 0 w 202"/>
                  <a:gd name="T5" fmla="*/ 392 h 408"/>
                  <a:gd name="T6" fmla="*/ 41 w 202"/>
                  <a:gd name="T7" fmla="*/ 408 h 408"/>
                  <a:gd name="T8" fmla="*/ 202 w 202"/>
                  <a:gd name="T9" fmla="*/ 0 h 408"/>
                  <a:gd name="T10" fmla="*/ 152 w 202"/>
                  <a:gd name="T11" fmla="*/ 6 h 408"/>
                  <a:gd name="T12" fmla="*/ 0 60000 65536"/>
                  <a:gd name="T13" fmla="*/ 0 60000 65536"/>
                  <a:gd name="T14" fmla="*/ 0 60000 65536"/>
                  <a:gd name="T15" fmla="*/ 0 60000 65536"/>
                  <a:gd name="T16" fmla="*/ 0 60000 65536"/>
                  <a:gd name="T17" fmla="*/ 0 60000 65536"/>
                  <a:gd name="T18" fmla="*/ 0 w 202"/>
                  <a:gd name="T19" fmla="*/ 0 h 408"/>
                  <a:gd name="T20" fmla="*/ 202 w 202"/>
                  <a:gd name="T21" fmla="*/ 408 h 408"/>
                </a:gdLst>
                <a:ahLst/>
                <a:cxnLst>
                  <a:cxn ang="T12">
                    <a:pos x="T0" y="T1"/>
                  </a:cxn>
                  <a:cxn ang="T13">
                    <a:pos x="T2" y="T3"/>
                  </a:cxn>
                  <a:cxn ang="T14">
                    <a:pos x="T4" y="T5"/>
                  </a:cxn>
                  <a:cxn ang="T15">
                    <a:pos x="T6" y="T7"/>
                  </a:cxn>
                  <a:cxn ang="T16">
                    <a:pos x="T8" y="T9"/>
                  </a:cxn>
                  <a:cxn ang="T17">
                    <a:pos x="T10" y="T11"/>
                  </a:cxn>
                </a:cxnLst>
                <a:rect l="T18" t="T19" r="T20" b="T21"/>
                <a:pathLst>
                  <a:path w="202" h="408">
                    <a:moveTo>
                      <a:pt x="152" y="6"/>
                    </a:moveTo>
                    <a:lnTo>
                      <a:pt x="0" y="392"/>
                    </a:lnTo>
                    <a:lnTo>
                      <a:pt x="41" y="408"/>
                    </a:lnTo>
                    <a:lnTo>
                      <a:pt x="202" y="0"/>
                    </a:lnTo>
                    <a:lnTo>
                      <a:pt x="152" y="6"/>
                    </a:ln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57" name="Freeform 51"/>
              <p:cNvSpPr>
                <a:spLocks/>
              </p:cNvSpPr>
              <p:nvPr/>
            </p:nvSpPr>
            <p:spPr bwMode="auto">
              <a:xfrm>
                <a:off x="1002" y="2672"/>
                <a:ext cx="190" cy="386"/>
              </a:xfrm>
              <a:custGeom>
                <a:avLst/>
                <a:gdLst>
                  <a:gd name="T0" fmla="*/ 142 w 190"/>
                  <a:gd name="T1" fmla="*/ 10 h 386"/>
                  <a:gd name="T2" fmla="*/ 0 w 190"/>
                  <a:gd name="T3" fmla="*/ 371 h 386"/>
                  <a:gd name="T4" fmla="*/ 0 w 190"/>
                  <a:gd name="T5" fmla="*/ 371 h 386"/>
                  <a:gd name="T6" fmla="*/ 38 w 190"/>
                  <a:gd name="T7" fmla="*/ 386 h 386"/>
                  <a:gd name="T8" fmla="*/ 190 w 190"/>
                  <a:gd name="T9" fmla="*/ 0 h 386"/>
                  <a:gd name="T10" fmla="*/ 142 w 190"/>
                  <a:gd name="T11" fmla="*/ 10 h 386"/>
                  <a:gd name="T12" fmla="*/ 0 60000 65536"/>
                  <a:gd name="T13" fmla="*/ 0 60000 65536"/>
                  <a:gd name="T14" fmla="*/ 0 60000 65536"/>
                  <a:gd name="T15" fmla="*/ 0 60000 65536"/>
                  <a:gd name="T16" fmla="*/ 0 60000 65536"/>
                  <a:gd name="T17" fmla="*/ 0 60000 65536"/>
                  <a:gd name="T18" fmla="*/ 0 w 190"/>
                  <a:gd name="T19" fmla="*/ 0 h 386"/>
                  <a:gd name="T20" fmla="*/ 190 w 190"/>
                  <a:gd name="T21" fmla="*/ 386 h 386"/>
                </a:gdLst>
                <a:ahLst/>
                <a:cxnLst>
                  <a:cxn ang="T12">
                    <a:pos x="T0" y="T1"/>
                  </a:cxn>
                  <a:cxn ang="T13">
                    <a:pos x="T2" y="T3"/>
                  </a:cxn>
                  <a:cxn ang="T14">
                    <a:pos x="T4" y="T5"/>
                  </a:cxn>
                  <a:cxn ang="T15">
                    <a:pos x="T6" y="T7"/>
                  </a:cxn>
                  <a:cxn ang="T16">
                    <a:pos x="T8" y="T9"/>
                  </a:cxn>
                  <a:cxn ang="T17">
                    <a:pos x="T10" y="T11"/>
                  </a:cxn>
                </a:cxnLst>
                <a:rect l="T18" t="T19" r="T20" b="T21"/>
                <a:pathLst>
                  <a:path w="190" h="386">
                    <a:moveTo>
                      <a:pt x="142" y="10"/>
                    </a:moveTo>
                    <a:lnTo>
                      <a:pt x="0" y="371"/>
                    </a:lnTo>
                    <a:lnTo>
                      <a:pt x="38" y="386"/>
                    </a:lnTo>
                    <a:lnTo>
                      <a:pt x="190" y="0"/>
                    </a:lnTo>
                    <a:lnTo>
                      <a:pt x="142" y="10"/>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58" name="Freeform 52"/>
              <p:cNvSpPr>
                <a:spLocks/>
              </p:cNvSpPr>
              <p:nvPr/>
            </p:nvSpPr>
            <p:spPr bwMode="auto">
              <a:xfrm>
                <a:off x="961" y="2682"/>
                <a:ext cx="183" cy="361"/>
              </a:xfrm>
              <a:custGeom>
                <a:avLst/>
                <a:gdLst>
                  <a:gd name="T0" fmla="*/ 133 w 183"/>
                  <a:gd name="T1" fmla="*/ 6 h 361"/>
                  <a:gd name="T2" fmla="*/ 0 w 183"/>
                  <a:gd name="T3" fmla="*/ 345 h 361"/>
                  <a:gd name="T4" fmla="*/ 0 w 183"/>
                  <a:gd name="T5" fmla="*/ 345 h 361"/>
                  <a:gd name="T6" fmla="*/ 41 w 183"/>
                  <a:gd name="T7" fmla="*/ 361 h 361"/>
                  <a:gd name="T8" fmla="*/ 183 w 183"/>
                  <a:gd name="T9" fmla="*/ 0 h 361"/>
                  <a:gd name="T10" fmla="*/ 133 w 183"/>
                  <a:gd name="T11" fmla="*/ 6 h 361"/>
                  <a:gd name="T12" fmla="*/ 0 60000 65536"/>
                  <a:gd name="T13" fmla="*/ 0 60000 65536"/>
                  <a:gd name="T14" fmla="*/ 0 60000 65536"/>
                  <a:gd name="T15" fmla="*/ 0 60000 65536"/>
                  <a:gd name="T16" fmla="*/ 0 60000 65536"/>
                  <a:gd name="T17" fmla="*/ 0 60000 65536"/>
                  <a:gd name="T18" fmla="*/ 0 w 183"/>
                  <a:gd name="T19" fmla="*/ 0 h 361"/>
                  <a:gd name="T20" fmla="*/ 183 w 183"/>
                  <a:gd name="T21" fmla="*/ 361 h 361"/>
                </a:gdLst>
                <a:ahLst/>
                <a:cxnLst>
                  <a:cxn ang="T12">
                    <a:pos x="T0" y="T1"/>
                  </a:cxn>
                  <a:cxn ang="T13">
                    <a:pos x="T2" y="T3"/>
                  </a:cxn>
                  <a:cxn ang="T14">
                    <a:pos x="T4" y="T5"/>
                  </a:cxn>
                  <a:cxn ang="T15">
                    <a:pos x="T6" y="T7"/>
                  </a:cxn>
                  <a:cxn ang="T16">
                    <a:pos x="T8" y="T9"/>
                  </a:cxn>
                  <a:cxn ang="T17">
                    <a:pos x="T10" y="T11"/>
                  </a:cxn>
                </a:cxnLst>
                <a:rect l="T18" t="T19" r="T20" b="T21"/>
                <a:pathLst>
                  <a:path w="183" h="361">
                    <a:moveTo>
                      <a:pt x="133" y="6"/>
                    </a:moveTo>
                    <a:lnTo>
                      <a:pt x="0" y="345"/>
                    </a:lnTo>
                    <a:lnTo>
                      <a:pt x="41" y="361"/>
                    </a:lnTo>
                    <a:lnTo>
                      <a:pt x="183" y="0"/>
                    </a:lnTo>
                    <a:lnTo>
                      <a:pt x="133" y="6"/>
                    </a:lnTo>
                    <a:close/>
                  </a:path>
                </a:pathLst>
              </a:custGeom>
              <a:solidFill>
                <a:srgbClr val="AAAA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59" name="Freeform 53"/>
              <p:cNvSpPr>
                <a:spLocks/>
              </p:cNvSpPr>
              <p:nvPr/>
            </p:nvSpPr>
            <p:spPr bwMode="auto">
              <a:xfrm>
                <a:off x="920" y="2688"/>
                <a:ext cx="174" cy="339"/>
              </a:xfrm>
              <a:custGeom>
                <a:avLst/>
                <a:gdLst>
                  <a:gd name="T0" fmla="*/ 126 w 174"/>
                  <a:gd name="T1" fmla="*/ 6 h 339"/>
                  <a:gd name="T2" fmla="*/ 0 w 174"/>
                  <a:gd name="T3" fmla="*/ 323 h 339"/>
                  <a:gd name="T4" fmla="*/ 0 w 174"/>
                  <a:gd name="T5" fmla="*/ 323 h 339"/>
                  <a:gd name="T6" fmla="*/ 41 w 174"/>
                  <a:gd name="T7" fmla="*/ 339 h 339"/>
                  <a:gd name="T8" fmla="*/ 174 w 174"/>
                  <a:gd name="T9" fmla="*/ 0 h 339"/>
                  <a:gd name="T10" fmla="*/ 126 w 174"/>
                  <a:gd name="T11" fmla="*/ 6 h 339"/>
                  <a:gd name="T12" fmla="*/ 0 60000 65536"/>
                  <a:gd name="T13" fmla="*/ 0 60000 65536"/>
                  <a:gd name="T14" fmla="*/ 0 60000 65536"/>
                  <a:gd name="T15" fmla="*/ 0 60000 65536"/>
                  <a:gd name="T16" fmla="*/ 0 60000 65536"/>
                  <a:gd name="T17" fmla="*/ 0 60000 65536"/>
                  <a:gd name="T18" fmla="*/ 0 w 174"/>
                  <a:gd name="T19" fmla="*/ 0 h 339"/>
                  <a:gd name="T20" fmla="*/ 174 w 174"/>
                  <a:gd name="T21" fmla="*/ 339 h 339"/>
                </a:gdLst>
                <a:ahLst/>
                <a:cxnLst>
                  <a:cxn ang="T12">
                    <a:pos x="T0" y="T1"/>
                  </a:cxn>
                  <a:cxn ang="T13">
                    <a:pos x="T2" y="T3"/>
                  </a:cxn>
                  <a:cxn ang="T14">
                    <a:pos x="T4" y="T5"/>
                  </a:cxn>
                  <a:cxn ang="T15">
                    <a:pos x="T6" y="T7"/>
                  </a:cxn>
                  <a:cxn ang="T16">
                    <a:pos x="T8" y="T9"/>
                  </a:cxn>
                  <a:cxn ang="T17">
                    <a:pos x="T10" y="T11"/>
                  </a:cxn>
                </a:cxnLst>
                <a:rect l="T18" t="T19" r="T20" b="T21"/>
                <a:pathLst>
                  <a:path w="174" h="339">
                    <a:moveTo>
                      <a:pt x="126" y="6"/>
                    </a:moveTo>
                    <a:lnTo>
                      <a:pt x="0" y="323"/>
                    </a:lnTo>
                    <a:lnTo>
                      <a:pt x="41" y="339"/>
                    </a:lnTo>
                    <a:lnTo>
                      <a:pt x="174" y="0"/>
                    </a:lnTo>
                    <a:lnTo>
                      <a:pt x="126" y="6"/>
                    </a:lnTo>
                    <a:close/>
                  </a:path>
                </a:pathLst>
              </a:custGeom>
              <a:solidFill>
                <a:srgbClr val="A5A5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60" name="Freeform 54"/>
              <p:cNvSpPr>
                <a:spLocks/>
              </p:cNvSpPr>
              <p:nvPr/>
            </p:nvSpPr>
            <p:spPr bwMode="auto">
              <a:xfrm>
                <a:off x="882" y="2694"/>
                <a:ext cx="164" cy="317"/>
              </a:xfrm>
              <a:custGeom>
                <a:avLst/>
                <a:gdLst>
                  <a:gd name="T0" fmla="*/ 114 w 164"/>
                  <a:gd name="T1" fmla="*/ 10 h 317"/>
                  <a:gd name="T2" fmla="*/ 0 w 164"/>
                  <a:gd name="T3" fmla="*/ 304 h 317"/>
                  <a:gd name="T4" fmla="*/ 0 w 164"/>
                  <a:gd name="T5" fmla="*/ 304 h 317"/>
                  <a:gd name="T6" fmla="*/ 38 w 164"/>
                  <a:gd name="T7" fmla="*/ 317 h 317"/>
                  <a:gd name="T8" fmla="*/ 164 w 164"/>
                  <a:gd name="T9" fmla="*/ 0 h 317"/>
                  <a:gd name="T10" fmla="*/ 114 w 164"/>
                  <a:gd name="T11" fmla="*/ 10 h 317"/>
                  <a:gd name="T12" fmla="*/ 0 60000 65536"/>
                  <a:gd name="T13" fmla="*/ 0 60000 65536"/>
                  <a:gd name="T14" fmla="*/ 0 60000 65536"/>
                  <a:gd name="T15" fmla="*/ 0 60000 65536"/>
                  <a:gd name="T16" fmla="*/ 0 60000 65536"/>
                  <a:gd name="T17" fmla="*/ 0 60000 65536"/>
                  <a:gd name="T18" fmla="*/ 0 w 164"/>
                  <a:gd name="T19" fmla="*/ 0 h 317"/>
                  <a:gd name="T20" fmla="*/ 164 w 164"/>
                  <a:gd name="T21" fmla="*/ 317 h 317"/>
                </a:gdLst>
                <a:ahLst/>
                <a:cxnLst>
                  <a:cxn ang="T12">
                    <a:pos x="T0" y="T1"/>
                  </a:cxn>
                  <a:cxn ang="T13">
                    <a:pos x="T2" y="T3"/>
                  </a:cxn>
                  <a:cxn ang="T14">
                    <a:pos x="T4" y="T5"/>
                  </a:cxn>
                  <a:cxn ang="T15">
                    <a:pos x="T6" y="T7"/>
                  </a:cxn>
                  <a:cxn ang="T16">
                    <a:pos x="T8" y="T9"/>
                  </a:cxn>
                  <a:cxn ang="T17">
                    <a:pos x="T10" y="T11"/>
                  </a:cxn>
                </a:cxnLst>
                <a:rect l="T18" t="T19" r="T20" b="T21"/>
                <a:pathLst>
                  <a:path w="164" h="317">
                    <a:moveTo>
                      <a:pt x="114" y="10"/>
                    </a:moveTo>
                    <a:lnTo>
                      <a:pt x="0" y="304"/>
                    </a:lnTo>
                    <a:lnTo>
                      <a:pt x="38" y="317"/>
                    </a:lnTo>
                    <a:lnTo>
                      <a:pt x="164" y="0"/>
                    </a:lnTo>
                    <a:lnTo>
                      <a:pt x="114" y="1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61" name="Freeform 55"/>
              <p:cNvSpPr>
                <a:spLocks/>
              </p:cNvSpPr>
              <p:nvPr/>
            </p:nvSpPr>
            <p:spPr bwMode="auto">
              <a:xfrm>
                <a:off x="841" y="2704"/>
                <a:ext cx="155" cy="294"/>
              </a:xfrm>
              <a:custGeom>
                <a:avLst/>
                <a:gdLst>
                  <a:gd name="T0" fmla="*/ 107 w 155"/>
                  <a:gd name="T1" fmla="*/ 6 h 294"/>
                  <a:gd name="T2" fmla="*/ 0 w 155"/>
                  <a:gd name="T3" fmla="*/ 278 h 294"/>
                  <a:gd name="T4" fmla="*/ 0 w 155"/>
                  <a:gd name="T5" fmla="*/ 278 h 294"/>
                  <a:gd name="T6" fmla="*/ 41 w 155"/>
                  <a:gd name="T7" fmla="*/ 294 h 294"/>
                  <a:gd name="T8" fmla="*/ 155 w 155"/>
                  <a:gd name="T9" fmla="*/ 0 h 294"/>
                  <a:gd name="T10" fmla="*/ 107 w 155"/>
                  <a:gd name="T11" fmla="*/ 6 h 294"/>
                  <a:gd name="T12" fmla="*/ 0 60000 65536"/>
                  <a:gd name="T13" fmla="*/ 0 60000 65536"/>
                  <a:gd name="T14" fmla="*/ 0 60000 65536"/>
                  <a:gd name="T15" fmla="*/ 0 60000 65536"/>
                  <a:gd name="T16" fmla="*/ 0 60000 65536"/>
                  <a:gd name="T17" fmla="*/ 0 60000 65536"/>
                  <a:gd name="T18" fmla="*/ 0 w 155"/>
                  <a:gd name="T19" fmla="*/ 0 h 294"/>
                  <a:gd name="T20" fmla="*/ 155 w 155"/>
                  <a:gd name="T21" fmla="*/ 294 h 294"/>
                </a:gdLst>
                <a:ahLst/>
                <a:cxnLst>
                  <a:cxn ang="T12">
                    <a:pos x="T0" y="T1"/>
                  </a:cxn>
                  <a:cxn ang="T13">
                    <a:pos x="T2" y="T3"/>
                  </a:cxn>
                  <a:cxn ang="T14">
                    <a:pos x="T4" y="T5"/>
                  </a:cxn>
                  <a:cxn ang="T15">
                    <a:pos x="T6" y="T7"/>
                  </a:cxn>
                  <a:cxn ang="T16">
                    <a:pos x="T8" y="T9"/>
                  </a:cxn>
                  <a:cxn ang="T17">
                    <a:pos x="T10" y="T11"/>
                  </a:cxn>
                </a:cxnLst>
                <a:rect l="T18" t="T19" r="T20" b="T21"/>
                <a:pathLst>
                  <a:path w="155" h="294">
                    <a:moveTo>
                      <a:pt x="107" y="6"/>
                    </a:moveTo>
                    <a:lnTo>
                      <a:pt x="0" y="278"/>
                    </a:lnTo>
                    <a:lnTo>
                      <a:pt x="41" y="294"/>
                    </a:lnTo>
                    <a:lnTo>
                      <a:pt x="155" y="0"/>
                    </a:lnTo>
                    <a:lnTo>
                      <a:pt x="107" y="6"/>
                    </a:lnTo>
                    <a:close/>
                  </a:path>
                </a:pathLst>
              </a:custGeom>
              <a:solidFill>
                <a:srgbClr val="9A9A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62" name="Freeform 56"/>
              <p:cNvSpPr>
                <a:spLocks/>
              </p:cNvSpPr>
              <p:nvPr/>
            </p:nvSpPr>
            <p:spPr bwMode="auto">
              <a:xfrm>
                <a:off x="799" y="2710"/>
                <a:ext cx="149" cy="272"/>
              </a:xfrm>
              <a:custGeom>
                <a:avLst/>
                <a:gdLst>
                  <a:gd name="T0" fmla="*/ 99 w 149"/>
                  <a:gd name="T1" fmla="*/ 7 h 272"/>
                  <a:gd name="T2" fmla="*/ 0 w 149"/>
                  <a:gd name="T3" fmla="*/ 257 h 272"/>
                  <a:gd name="T4" fmla="*/ 0 w 149"/>
                  <a:gd name="T5" fmla="*/ 257 h 272"/>
                  <a:gd name="T6" fmla="*/ 42 w 149"/>
                  <a:gd name="T7" fmla="*/ 272 h 272"/>
                  <a:gd name="T8" fmla="*/ 149 w 149"/>
                  <a:gd name="T9" fmla="*/ 0 h 272"/>
                  <a:gd name="T10" fmla="*/ 99 w 149"/>
                  <a:gd name="T11" fmla="*/ 7 h 272"/>
                  <a:gd name="T12" fmla="*/ 0 60000 65536"/>
                  <a:gd name="T13" fmla="*/ 0 60000 65536"/>
                  <a:gd name="T14" fmla="*/ 0 60000 65536"/>
                  <a:gd name="T15" fmla="*/ 0 60000 65536"/>
                  <a:gd name="T16" fmla="*/ 0 60000 65536"/>
                  <a:gd name="T17" fmla="*/ 0 60000 65536"/>
                  <a:gd name="T18" fmla="*/ 0 w 149"/>
                  <a:gd name="T19" fmla="*/ 0 h 272"/>
                  <a:gd name="T20" fmla="*/ 149 w 149"/>
                  <a:gd name="T21" fmla="*/ 272 h 272"/>
                </a:gdLst>
                <a:ahLst/>
                <a:cxnLst>
                  <a:cxn ang="T12">
                    <a:pos x="T0" y="T1"/>
                  </a:cxn>
                  <a:cxn ang="T13">
                    <a:pos x="T2" y="T3"/>
                  </a:cxn>
                  <a:cxn ang="T14">
                    <a:pos x="T4" y="T5"/>
                  </a:cxn>
                  <a:cxn ang="T15">
                    <a:pos x="T6" y="T7"/>
                  </a:cxn>
                  <a:cxn ang="T16">
                    <a:pos x="T8" y="T9"/>
                  </a:cxn>
                  <a:cxn ang="T17">
                    <a:pos x="T10" y="T11"/>
                  </a:cxn>
                </a:cxnLst>
                <a:rect l="T18" t="T19" r="T20" b="T21"/>
                <a:pathLst>
                  <a:path w="149" h="272">
                    <a:moveTo>
                      <a:pt x="99" y="7"/>
                    </a:moveTo>
                    <a:lnTo>
                      <a:pt x="0" y="257"/>
                    </a:lnTo>
                    <a:lnTo>
                      <a:pt x="42" y="272"/>
                    </a:lnTo>
                    <a:lnTo>
                      <a:pt x="149" y="0"/>
                    </a:lnTo>
                    <a:lnTo>
                      <a:pt x="99" y="7"/>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63" name="Freeform 57"/>
              <p:cNvSpPr>
                <a:spLocks/>
              </p:cNvSpPr>
              <p:nvPr/>
            </p:nvSpPr>
            <p:spPr bwMode="auto">
              <a:xfrm>
                <a:off x="762" y="2717"/>
                <a:ext cx="136" cy="250"/>
              </a:xfrm>
              <a:custGeom>
                <a:avLst/>
                <a:gdLst>
                  <a:gd name="T0" fmla="*/ 85 w 136"/>
                  <a:gd name="T1" fmla="*/ 9 h 250"/>
                  <a:gd name="T2" fmla="*/ 0 w 136"/>
                  <a:gd name="T3" fmla="*/ 234 h 250"/>
                  <a:gd name="T4" fmla="*/ 0 w 136"/>
                  <a:gd name="T5" fmla="*/ 234 h 250"/>
                  <a:gd name="T6" fmla="*/ 37 w 136"/>
                  <a:gd name="T7" fmla="*/ 250 h 250"/>
                  <a:gd name="T8" fmla="*/ 136 w 136"/>
                  <a:gd name="T9" fmla="*/ 0 h 250"/>
                  <a:gd name="T10" fmla="*/ 85 w 136"/>
                  <a:gd name="T11" fmla="*/ 9 h 250"/>
                  <a:gd name="T12" fmla="*/ 0 60000 65536"/>
                  <a:gd name="T13" fmla="*/ 0 60000 65536"/>
                  <a:gd name="T14" fmla="*/ 0 60000 65536"/>
                  <a:gd name="T15" fmla="*/ 0 60000 65536"/>
                  <a:gd name="T16" fmla="*/ 0 60000 65536"/>
                  <a:gd name="T17" fmla="*/ 0 60000 65536"/>
                  <a:gd name="T18" fmla="*/ 0 w 136"/>
                  <a:gd name="T19" fmla="*/ 0 h 250"/>
                  <a:gd name="T20" fmla="*/ 136 w 136"/>
                  <a:gd name="T21" fmla="*/ 250 h 250"/>
                </a:gdLst>
                <a:ahLst/>
                <a:cxnLst>
                  <a:cxn ang="T12">
                    <a:pos x="T0" y="T1"/>
                  </a:cxn>
                  <a:cxn ang="T13">
                    <a:pos x="T2" y="T3"/>
                  </a:cxn>
                  <a:cxn ang="T14">
                    <a:pos x="T4" y="T5"/>
                  </a:cxn>
                  <a:cxn ang="T15">
                    <a:pos x="T6" y="T7"/>
                  </a:cxn>
                  <a:cxn ang="T16">
                    <a:pos x="T8" y="T9"/>
                  </a:cxn>
                  <a:cxn ang="T17">
                    <a:pos x="T10" y="T11"/>
                  </a:cxn>
                </a:cxnLst>
                <a:rect l="T18" t="T19" r="T20" b="T21"/>
                <a:pathLst>
                  <a:path w="136" h="250">
                    <a:moveTo>
                      <a:pt x="85" y="9"/>
                    </a:moveTo>
                    <a:lnTo>
                      <a:pt x="0" y="234"/>
                    </a:lnTo>
                    <a:lnTo>
                      <a:pt x="37" y="250"/>
                    </a:lnTo>
                    <a:lnTo>
                      <a:pt x="136" y="0"/>
                    </a:lnTo>
                    <a:lnTo>
                      <a:pt x="85" y="9"/>
                    </a:lnTo>
                    <a:close/>
                  </a:path>
                </a:pathLst>
              </a:custGeom>
              <a:solidFill>
                <a:srgbClr val="909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64" name="Freeform 58"/>
              <p:cNvSpPr>
                <a:spLocks/>
              </p:cNvSpPr>
              <p:nvPr/>
            </p:nvSpPr>
            <p:spPr bwMode="auto">
              <a:xfrm>
                <a:off x="720" y="2726"/>
                <a:ext cx="127" cy="225"/>
              </a:xfrm>
              <a:custGeom>
                <a:avLst/>
                <a:gdLst>
                  <a:gd name="T0" fmla="*/ 79 w 127"/>
                  <a:gd name="T1" fmla="*/ 6 h 225"/>
                  <a:gd name="T2" fmla="*/ 0 w 127"/>
                  <a:gd name="T3" fmla="*/ 209 h 225"/>
                  <a:gd name="T4" fmla="*/ 0 w 127"/>
                  <a:gd name="T5" fmla="*/ 209 h 225"/>
                  <a:gd name="T6" fmla="*/ 42 w 127"/>
                  <a:gd name="T7" fmla="*/ 225 h 225"/>
                  <a:gd name="T8" fmla="*/ 127 w 127"/>
                  <a:gd name="T9" fmla="*/ 0 h 225"/>
                  <a:gd name="T10" fmla="*/ 79 w 127"/>
                  <a:gd name="T11" fmla="*/ 6 h 225"/>
                  <a:gd name="T12" fmla="*/ 0 60000 65536"/>
                  <a:gd name="T13" fmla="*/ 0 60000 65536"/>
                  <a:gd name="T14" fmla="*/ 0 60000 65536"/>
                  <a:gd name="T15" fmla="*/ 0 60000 65536"/>
                  <a:gd name="T16" fmla="*/ 0 60000 65536"/>
                  <a:gd name="T17" fmla="*/ 0 60000 65536"/>
                  <a:gd name="T18" fmla="*/ 0 w 127"/>
                  <a:gd name="T19" fmla="*/ 0 h 225"/>
                  <a:gd name="T20" fmla="*/ 127 w 127"/>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27" h="225">
                    <a:moveTo>
                      <a:pt x="79" y="6"/>
                    </a:moveTo>
                    <a:lnTo>
                      <a:pt x="0" y="209"/>
                    </a:lnTo>
                    <a:lnTo>
                      <a:pt x="42" y="225"/>
                    </a:lnTo>
                    <a:lnTo>
                      <a:pt x="127" y="0"/>
                    </a:lnTo>
                    <a:lnTo>
                      <a:pt x="79" y="6"/>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65" name="Freeform 59"/>
              <p:cNvSpPr>
                <a:spLocks/>
              </p:cNvSpPr>
              <p:nvPr/>
            </p:nvSpPr>
            <p:spPr bwMode="auto">
              <a:xfrm>
                <a:off x="679" y="2732"/>
                <a:ext cx="120" cy="203"/>
              </a:xfrm>
              <a:custGeom>
                <a:avLst/>
                <a:gdLst>
                  <a:gd name="T0" fmla="*/ 70 w 120"/>
                  <a:gd name="T1" fmla="*/ 10 h 203"/>
                  <a:gd name="T2" fmla="*/ 0 w 120"/>
                  <a:gd name="T3" fmla="*/ 187 h 203"/>
                  <a:gd name="T4" fmla="*/ 0 w 120"/>
                  <a:gd name="T5" fmla="*/ 187 h 203"/>
                  <a:gd name="T6" fmla="*/ 41 w 120"/>
                  <a:gd name="T7" fmla="*/ 203 h 203"/>
                  <a:gd name="T8" fmla="*/ 120 w 120"/>
                  <a:gd name="T9" fmla="*/ 0 h 203"/>
                  <a:gd name="T10" fmla="*/ 70 w 120"/>
                  <a:gd name="T11" fmla="*/ 10 h 203"/>
                  <a:gd name="T12" fmla="*/ 0 60000 65536"/>
                  <a:gd name="T13" fmla="*/ 0 60000 65536"/>
                  <a:gd name="T14" fmla="*/ 0 60000 65536"/>
                  <a:gd name="T15" fmla="*/ 0 60000 65536"/>
                  <a:gd name="T16" fmla="*/ 0 60000 65536"/>
                  <a:gd name="T17" fmla="*/ 0 60000 65536"/>
                  <a:gd name="T18" fmla="*/ 0 w 120"/>
                  <a:gd name="T19" fmla="*/ 0 h 203"/>
                  <a:gd name="T20" fmla="*/ 120 w 120"/>
                  <a:gd name="T21" fmla="*/ 203 h 203"/>
                </a:gdLst>
                <a:ahLst/>
                <a:cxnLst>
                  <a:cxn ang="T12">
                    <a:pos x="T0" y="T1"/>
                  </a:cxn>
                  <a:cxn ang="T13">
                    <a:pos x="T2" y="T3"/>
                  </a:cxn>
                  <a:cxn ang="T14">
                    <a:pos x="T4" y="T5"/>
                  </a:cxn>
                  <a:cxn ang="T15">
                    <a:pos x="T6" y="T7"/>
                  </a:cxn>
                  <a:cxn ang="T16">
                    <a:pos x="T8" y="T9"/>
                  </a:cxn>
                  <a:cxn ang="T17">
                    <a:pos x="T10" y="T11"/>
                  </a:cxn>
                </a:cxnLst>
                <a:rect l="T18" t="T19" r="T20" b="T21"/>
                <a:pathLst>
                  <a:path w="120" h="203">
                    <a:moveTo>
                      <a:pt x="70" y="10"/>
                    </a:moveTo>
                    <a:lnTo>
                      <a:pt x="0" y="187"/>
                    </a:lnTo>
                    <a:lnTo>
                      <a:pt x="41" y="203"/>
                    </a:lnTo>
                    <a:lnTo>
                      <a:pt x="120" y="0"/>
                    </a:lnTo>
                    <a:lnTo>
                      <a:pt x="70" y="10"/>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66" name="Freeform 60"/>
              <p:cNvSpPr>
                <a:spLocks/>
              </p:cNvSpPr>
              <p:nvPr/>
            </p:nvSpPr>
            <p:spPr bwMode="auto">
              <a:xfrm>
                <a:off x="641" y="2742"/>
                <a:ext cx="108" cy="177"/>
              </a:xfrm>
              <a:custGeom>
                <a:avLst/>
                <a:gdLst>
                  <a:gd name="T0" fmla="*/ 60 w 108"/>
                  <a:gd name="T1" fmla="*/ 6 h 177"/>
                  <a:gd name="T2" fmla="*/ 0 w 108"/>
                  <a:gd name="T3" fmla="*/ 161 h 177"/>
                  <a:gd name="T4" fmla="*/ 0 w 108"/>
                  <a:gd name="T5" fmla="*/ 161 h 177"/>
                  <a:gd name="T6" fmla="*/ 38 w 108"/>
                  <a:gd name="T7" fmla="*/ 177 h 177"/>
                  <a:gd name="T8" fmla="*/ 108 w 108"/>
                  <a:gd name="T9" fmla="*/ 0 h 177"/>
                  <a:gd name="T10" fmla="*/ 60 w 108"/>
                  <a:gd name="T11" fmla="*/ 6 h 177"/>
                  <a:gd name="T12" fmla="*/ 0 60000 65536"/>
                  <a:gd name="T13" fmla="*/ 0 60000 65536"/>
                  <a:gd name="T14" fmla="*/ 0 60000 65536"/>
                  <a:gd name="T15" fmla="*/ 0 60000 65536"/>
                  <a:gd name="T16" fmla="*/ 0 60000 65536"/>
                  <a:gd name="T17" fmla="*/ 0 60000 65536"/>
                  <a:gd name="T18" fmla="*/ 0 w 108"/>
                  <a:gd name="T19" fmla="*/ 0 h 177"/>
                  <a:gd name="T20" fmla="*/ 108 w 108"/>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108" h="177">
                    <a:moveTo>
                      <a:pt x="60" y="6"/>
                    </a:moveTo>
                    <a:lnTo>
                      <a:pt x="0" y="161"/>
                    </a:lnTo>
                    <a:lnTo>
                      <a:pt x="38" y="177"/>
                    </a:lnTo>
                    <a:lnTo>
                      <a:pt x="108" y="0"/>
                    </a:lnTo>
                    <a:lnTo>
                      <a:pt x="60" y="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67" name="Freeform 61"/>
              <p:cNvSpPr>
                <a:spLocks/>
              </p:cNvSpPr>
              <p:nvPr/>
            </p:nvSpPr>
            <p:spPr bwMode="auto">
              <a:xfrm>
                <a:off x="600" y="2748"/>
                <a:ext cx="101" cy="155"/>
              </a:xfrm>
              <a:custGeom>
                <a:avLst/>
                <a:gdLst>
                  <a:gd name="T0" fmla="*/ 51 w 101"/>
                  <a:gd name="T1" fmla="*/ 7 h 155"/>
                  <a:gd name="T2" fmla="*/ 0 w 101"/>
                  <a:gd name="T3" fmla="*/ 139 h 155"/>
                  <a:gd name="T4" fmla="*/ 0 w 101"/>
                  <a:gd name="T5" fmla="*/ 139 h 155"/>
                  <a:gd name="T6" fmla="*/ 41 w 101"/>
                  <a:gd name="T7" fmla="*/ 155 h 155"/>
                  <a:gd name="T8" fmla="*/ 101 w 101"/>
                  <a:gd name="T9" fmla="*/ 0 h 155"/>
                  <a:gd name="T10" fmla="*/ 51 w 101"/>
                  <a:gd name="T11" fmla="*/ 7 h 155"/>
                  <a:gd name="T12" fmla="*/ 0 60000 65536"/>
                  <a:gd name="T13" fmla="*/ 0 60000 65536"/>
                  <a:gd name="T14" fmla="*/ 0 60000 65536"/>
                  <a:gd name="T15" fmla="*/ 0 60000 65536"/>
                  <a:gd name="T16" fmla="*/ 0 60000 65536"/>
                  <a:gd name="T17" fmla="*/ 0 60000 65536"/>
                  <a:gd name="T18" fmla="*/ 0 w 101"/>
                  <a:gd name="T19" fmla="*/ 0 h 155"/>
                  <a:gd name="T20" fmla="*/ 101 w 101"/>
                  <a:gd name="T21" fmla="*/ 155 h 155"/>
                </a:gdLst>
                <a:ahLst/>
                <a:cxnLst>
                  <a:cxn ang="T12">
                    <a:pos x="T0" y="T1"/>
                  </a:cxn>
                  <a:cxn ang="T13">
                    <a:pos x="T2" y="T3"/>
                  </a:cxn>
                  <a:cxn ang="T14">
                    <a:pos x="T4" y="T5"/>
                  </a:cxn>
                  <a:cxn ang="T15">
                    <a:pos x="T6" y="T7"/>
                  </a:cxn>
                  <a:cxn ang="T16">
                    <a:pos x="T8" y="T9"/>
                  </a:cxn>
                  <a:cxn ang="T17">
                    <a:pos x="T10" y="T11"/>
                  </a:cxn>
                </a:cxnLst>
                <a:rect l="T18" t="T19" r="T20" b="T21"/>
                <a:pathLst>
                  <a:path w="101" h="155">
                    <a:moveTo>
                      <a:pt x="51" y="7"/>
                    </a:moveTo>
                    <a:lnTo>
                      <a:pt x="0" y="139"/>
                    </a:lnTo>
                    <a:lnTo>
                      <a:pt x="41" y="155"/>
                    </a:lnTo>
                    <a:lnTo>
                      <a:pt x="101" y="0"/>
                    </a:lnTo>
                    <a:lnTo>
                      <a:pt x="51" y="7"/>
                    </a:lnTo>
                    <a:close/>
                  </a:path>
                </a:pathLst>
              </a:custGeom>
              <a:solidFill>
                <a:srgbClr val="7B7B7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68" name="Freeform 62"/>
              <p:cNvSpPr>
                <a:spLocks/>
              </p:cNvSpPr>
              <p:nvPr/>
            </p:nvSpPr>
            <p:spPr bwMode="auto">
              <a:xfrm>
                <a:off x="559" y="2755"/>
                <a:ext cx="92" cy="132"/>
              </a:xfrm>
              <a:custGeom>
                <a:avLst/>
                <a:gdLst>
                  <a:gd name="T0" fmla="*/ 44 w 92"/>
                  <a:gd name="T1" fmla="*/ 9 h 132"/>
                  <a:gd name="T2" fmla="*/ 0 w 92"/>
                  <a:gd name="T3" fmla="*/ 117 h 132"/>
                  <a:gd name="T4" fmla="*/ 0 w 92"/>
                  <a:gd name="T5" fmla="*/ 117 h 132"/>
                  <a:gd name="T6" fmla="*/ 41 w 92"/>
                  <a:gd name="T7" fmla="*/ 132 h 132"/>
                  <a:gd name="T8" fmla="*/ 92 w 92"/>
                  <a:gd name="T9" fmla="*/ 0 h 132"/>
                  <a:gd name="T10" fmla="*/ 44 w 92"/>
                  <a:gd name="T11" fmla="*/ 9 h 132"/>
                  <a:gd name="T12" fmla="*/ 0 60000 65536"/>
                  <a:gd name="T13" fmla="*/ 0 60000 65536"/>
                  <a:gd name="T14" fmla="*/ 0 60000 65536"/>
                  <a:gd name="T15" fmla="*/ 0 60000 65536"/>
                  <a:gd name="T16" fmla="*/ 0 60000 65536"/>
                  <a:gd name="T17" fmla="*/ 0 60000 65536"/>
                  <a:gd name="T18" fmla="*/ 0 w 92"/>
                  <a:gd name="T19" fmla="*/ 0 h 132"/>
                  <a:gd name="T20" fmla="*/ 92 w 92"/>
                  <a:gd name="T21" fmla="*/ 132 h 132"/>
                </a:gdLst>
                <a:ahLst/>
                <a:cxnLst>
                  <a:cxn ang="T12">
                    <a:pos x="T0" y="T1"/>
                  </a:cxn>
                  <a:cxn ang="T13">
                    <a:pos x="T2" y="T3"/>
                  </a:cxn>
                  <a:cxn ang="T14">
                    <a:pos x="T4" y="T5"/>
                  </a:cxn>
                  <a:cxn ang="T15">
                    <a:pos x="T6" y="T7"/>
                  </a:cxn>
                  <a:cxn ang="T16">
                    <a:pos x="T8" y="T9"/>
                  </a:cxn>
                  <a:cxn ang="T17">
                    <a:pos x="T10" y="T11"/>
                  </a:cxn>
                </a:cxnLst>
                <a:rect l="T18" t="T19" r="T20" b="T21"/>
                <a:pathLst>
                  <a:path w="92" h="132">
                    <a:moveTo>
                      <a:pt x="44" y="9"/>
                    </a:moveTo>
                    <a:lnTo>
                      <a:pt x="0" y="117"/>
                    </a:lnTo>
                    <a:lnTo>
                      <a:pt x="41" y="132"/>
                    </a:lnTo>
                    <a:lnTo>
                      <a:pt x="92" y="0"/>
                    </a:lnTo>
                    <a:lnTo>
                      <a:pt x="44" y="9"/>
                    </a:lnTo>
                    <a:close/>
                  </a:path>
                </a:pathLst>
              </a:custGeom>
              <a:solidFill>
                <a:srgbClr val="7676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69" name="Freeform 63"/>
              <p:cNvSpPr>
                <a:spLocks/>
              </p:cNvSpPr>
              <p:nvPr/>
            </p:nvSpPr>
            <p:spPr bwMode="auto">
              <a:xfrm>
                <a:off x="521" y="2764"/>
                <a:ext cx="82" cy="108"/>
              </a:xfrm>
              <a:custGeom>
                <a:avLst/>
                <a:gdLst>
                  <a:gd name="T0" fmla="*/ 32 w 82"/>
                  <a:gd name="T1" fmla="*/ 6 h 108"/>
                  <a:gd name="T2" fmla="*/ 0 w 82"/>
                  <a:gd name="T3" fmla="*/ 92 h 108"/>
                  <a:gd name="T4" fmla="*/ 0 w 82"/>
                  <a:gd name="T5" fmla="*/ 92 h 108"/>
                  <a:gd name="T6" fmla="*/ 38 w 82"/>
                  <a:gd name="T7" fmla="*/ 108 h 108"/>
                  <a:gd name="T8" fmla="*/ 82 w 82"/>
                  <a:gd name="T9" fmla="*/ 0 h 108"/>
                  <a:gd name="T10" fmla="*/ 32 w 82"/>
                  <a:gd name="T11" fmla="*/ 6 h 108"/>
                  <a:gd name="T12" fmla="*/ 0 60000 65536"/>
                  <a:gd name="T13" fmla="*/ 0 60000 65536"/>
                  <a:gd name="T14" fmla="*/ 0 60000 65536"/>
                  <a:gd name="T15" fmla="*/ 0 60000 65536"/>
                  <a:gd name="T16" fmla="*/ 0 60000 65536"/>
                  <a:gd name="T17" fmla="*/ 0 60000 65536"/>
                  <a:gd name="T18" fmla="*/ 0 w 82"/>
                  <a:gd name="T19" fmla="*/ 0 h 108"/>
                  <a:gd name="T20" fmla="*/ 82 w 82"/>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82" h="108">
                    <a:moveTo>
                      <a:pt x="32" y="6"/>
                    </a:moveTo>
                    <a:lnTo>
                      <a:pt x="0" y="92"/>
                    </a:lnTo>
                    <a:lnTo>
                      <a:pt x="38" y="108"/>
                    </a:lnTo>
                    <a:lnTo>
                      <a:pt x="82" y="0"/>
                    </a:lnTo>
                    <a:lnTo>
                      <a:pt x="32" y="6"/>
                    </a:lnTo>
                    <a:close/>
                  </a:path>
                </a:pathLst>
              </a:custGeom>
              <a:solidFill>
                <a:srgbClr val="70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70" name="Freeform 64"/>
              <p:cNvSpPr>
                <a:spLocks/>
              </p:cNvSpPr>
              <p:nvPr/>
            </p:nvSpPr>
            <p:spPr bwMode="auto">
              <a:xfrm>
                <a:off x="480" y="2770"/>
                <a:ext cx="73" cy="86"/>
              </a:xfrm>
              <a:custGeom>
                <a:avLst/>
                <a:gdLst>
                  <a:gd name="T0" fmla="*/ 25 w 73"/>
                  <a:gd name="T1" fmla="*/ 7 h 86"/>
                  <a:gd name="T2" fmla="*/ 0 w 73"/>
                  <a:gd name="T3" fmla="*/ 70 h 86"/>
                  <a:gd name="T4" fmla="*/ 0 w 73"/>
                  <a:gd name="T5" fmla="*/ 70 h 86"/>
                  <a:gd name="T6" fmla="*/ 41 w 73"/>
                  <a:gd name="T7" fmla="*/ 86 h 86"/>
                  <a:gd name="T8" fmla="*/ 73 w 73"/>
                  <a:gd name="T9" fmla="*/ 0 h 86"/>
                  <a:gd name="T10" fmla="*/ 25 w 73"/>
                  <a:gd name="T11" fmla="*/ 7 h 86"/>
                  <a:gd name="T12" fmla="*/ 0 60000 65536"/>
                  <a:gd name="T13" fmla="*/ 0 60000 65536"/>
                  <a:gd name="T14" fmla="*/ 0 60000 65536"/>
                  <a:gd name="T15" fmla="*/ 0 60000 65536"/>
                  <a:gd name="T16" fmla="*/ 0 60000 65536"/>
                  <a:gd name="T17" fmla="*/ 0 60000 65536"/>
                  <a:gd name="T18" fmla="*/ 0 w 73"/>
                  <a:gd name="T19" fmla="*/ 0 h 86"/>
                  <a:gd name="T20" fmla="*/ 73 w 73"/>
                  <a:gd name="T21" fmla="*/ 86 h 86"/>
                </a:gdLst>
                <a:ahLst/>
                <a:cxnLst>
                  <a:cxn ang="T12">
                    <a:pos x="T0" y="T1"/>
                  </a:cxn>
                  <a:cxn ang="T13">
                    <a:pos x="T2" y="T3"/>
                  </a:cxn>
                  <a:cxn ang="T14">
                    <a:pos x="T4" y="T5"/>
                  </a:cxn>
                  <a:cxn ang="T15">
                    <a:pos x="T6" y="T7"/>
                  </a:cxn>
                  <a:cxn ang="T16">
                    <a:pos x="T8" y="T9"/>
                  </a:cxn>
                  <a:cxn ang="T17">
                    <a:pos x="T10" y="T11"/>
                  </a:cxn>
                </a:cxnLst>
                <a:rect l="T18" t="T19" r="T20" b="T21"/>
                <a:pathLst>
                  <a:path w="73" h="86">
                    <a:moveTo>
                      <a:pt x="25" y="7"/>
                    </a:moveTo>
                    <a:lnTo>
                      <a:pt x="0" y="70"/>
                    </a:lnTo>
                    <a:lnTo>
                      <a:pt x="41" y="86"/>
                    </a:lnTo>
                    <a:lnTo>
                      <a:pt x="73" y="0"/>
                    </a:lnTo>
                    <a:lnTo>
                      <a:pt x="25" y="7"/>
                    </a:lnTo>
                    <a:close/>
                  </a:path>
                </a:pathLst>
              </a:custGeom>
              <a:solidFill>
                <a:srgbClr val="6B6B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71" name="Freeform 65"/>
              <p:cNvSpPr>
                <a:spLocks/>
              </p:cNvSpPr>
              <p:nvPr/>
            </p:nvSpPr>
            <p:spPr bwMode="auto">
              <a:xfrm>
                <a:off x="439" y="2777"/>
                <a:ext cx="66" cy="63"/>
              </a:xfrm>
              <a:custGeom>
                <a:avLst/>
                <a:gdLst>
                  <a:gd name="T0" fmla="*/ 16 w 66"/>
                  <a:gd name="T1" fmla="*/ 9 h 63"/>
                  <a:gd name="T2" fmla="*/ 0 w 66"/>
                  <a:gd name="T3" fmla="*/ 47 h 63"/>
                  <a:gd name="T4" fmla="*/ 0 w 66"/>
                  <a:gd name="T5" fmla="*/ 47 h 63"/>
                  <a:gd name="T6" fmla="*/ 41 w 66"/>
                  <a:gd name="T7" fmla="*/ 63 h 63"/>
                  <a:gd name="T8" fmla="*/ 66 w 66"/>
                  <a:gd name="T9" fmla="*/ 0 h 63"/>
                  <a:gd name="T10" fmla="*/ 16 w 66"/>
                  <a:gd name="T11" fmla="*/ 9 h 63"/>
                  <a:gd name="T12" fmla="*/ 0 60000 65536"/>
                  <a:gd name="T13" fmla="*/ 0 60000 65536"/>
                  <a:gd name="T14" fmla="*/ 0 60000 65536"/>
                  <a:gd name="T15" fmla="*/ 0 60000 65536"/>
                  <a:gd name="T16" fmla="*/ 0 60000 65536"/>
                  <a:gd name="T17" fmla="*/ 0 60000 65536"/>
                  <a:gd name="T18" fmla="*/ 0 w 66"/>
                  <a:gd name="T19" fmla="*/ 0 h 63"/>
                  <a:gd name="T20" fmla="*/ 66 w 66"/>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66" h="63">
                    <a:moveTo>
                      <a:pt x="16" y="9"/>
                    </a:moveTo>
                    <a:lnTo>
                      <a:pt x="0" y="47"/>
                    </a:lnTo>
                    <a:lnTo>
                      <a:pt x="41" y="63"/>
                    </a:lnTo>
                    <a:lnTo>
                      <a:pt x="66" y="0"/>
                    </a:lnTo>
                    <a:lnTo>
                      <a:pt x="16" y="9"/>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72" name="Freeform 66"/>
              <p:cNvSpPr>
                <a:spLocks/>
              </p:cNvSpPr>
              <p:nvPr/>
            </p:nvSpPr>
            <p:spPr bwMode="auto">
              <a:xfrm>
                <a:off x="372" y="2786"/>
                <a:ext cx="83" cy="38"/>
              </a:xfrm>
              <a:custGeom>
                <a:avLst/>
                <a:gdLst>
                  <a:gd name="T0" fmla="*/ 0 w 83"/>
                  <a:gd name="T1" fmla="*/ 13 h 38"/>
                  <a:gd name="T2" fmla="*/ 0 w 83"/>
                  <a:gd name="T3" fmla="*/ 13 h 38"/>
                  <a:gd name="T4" fmla="*/ 0 w 83"/>
                  <a:gd name="T5" fmla="*/ 13 h 38"/>
                  <a:gd name="T6" fmla="*/ 67 w 83"/>
                  <a:gd name="T7" fmla="*/ 38 h 38"/>
                  <a:gd name="T8" fmla="*/ 83 w 83"/>
                  <a:gd name="T9" fmla="*/ 0 h 38"/>
                  <a:gd name="T10" fmla="*/ 0 w 83"/>
                  <a:gd name="T11" fmla="*/ 13 h 38"/>
                  <a:gd name="T12" fmla="*/ 0 60000 65536"/>
                  <a:gd name="T13" fmla="*/ 0 60000 65536"/>
                  <a:gd name="T14" fmla="*/ 0 60000 65536"/>
                  <a:gd name="T15" fmla="*/ 0 60000 65536"/>
                  <a:gd name="T16" fmla="*/ 0 60000 65536"/>
                  <a:gd name="T17" fmla="*/ 0 60000 65536"/>
                  <a:gd name="T18" fmla="*/ 0 w 83"/>
                  <a:gd name="T19" fmla="*/ 0 h 38"/>
                  <a:gd name="T20" fmla="*/ 83 w 83"/>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83" h="38">
                    <a:moveTo>
                      <a:pt x="0" y="13"/>
                    </a:moveTo>
                    <a:lnTo>
                      <a:pt x="0" y="13"/>
                    </a:lnTo>
                    <a:lnTo>
                      <a:pt x="67" y="38"/>
                    </a:lnTo>
                    <a:lnTo>
                      <a:pt x="83" y="0"/>
                    </a:lnTo>
                    <a:lnTo>
                      <a:pt x="0" y="13"/>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73" name="Freeform 67"/>
              <p:cNvSpPr>
                <a:spLocks/>
              </p:cNvSpPr>
              <p:nvPr/>
            </p:nvSpPr>
            <p:spPr bwMode="auto">
              <a:xfrm>
                <a:off x="366" y="2799"/>
                <a:ext cx="1769" cy="440"/>
              </a:xfrm>
              <a:custGeom>
                <a:avLst/>
                <a:gdLst>
                  <a:gd name="T0" fmla="*/ 6 w 1769"/>
                  <a:gd name="T1" fmla="*/ 0 h 440"/>
                  <a:gd name="T2" fmla="*/ 6 w 1769"/>
                  <a:gd name="T3" fmla="*/ 0 h 440"/>
                  <a:gd name="T4" fmla="*/ 462 w 1769"/>
                  <a:gd name="T5" fmla="*/ 177 h 440"/>
                  <a:gd name="T6" fmla="*/ 747 w 1769"/>
                  <a:gd name="T7" fmla="*/ 288 h 440"/>
                  <a:gd name="T8" fmla="*/ 899 w 1769"/>
                  <a:gd name="T9" fmla="*/ 345 h 440"/>
                  <a:gd name="T10" fmla="*/ 899 w 1769"/>
                  <a:gd name="T11" fmla="*/ 345 h 440"/>
                  <a:gd name="T12" fmla="*/ 937 w 1769"/>
                  <a:gd name="T13" fmla="*/ 357 h 440"/>
                  <a:gd name="T14" fmla="*/ 962 w 1769"/>
                  <a:gd name="T15" fmla="*/ 361 h 440"/>
                  <a:gd name="T16" fmla="*/ 984 w 1769"/>
                  <a:gd name="T17" fmla="*/ 357 h 440"/>
                  <a:gd name="T18" fmla="*/ 1000 w 1769"/>
                  <a:gd name="T19" fmla="*/ 351 h 440"/>
                  <a:gd name="T20" fmla="*/ 1000 w 1769"/>
                  <a:gd name="T21" fmla="*/ 351 h 440"/>
                  <a:gd name="T22" fmla="*/ 1766 w 1769"/>
                  <a:gd name="T23" fmla="*/ 117 h 440"/>
                  <a:gd name="T24" fmla="*/ 1766 w 1769"/>
                  <a:gd name="T25" fmla="*/ 117 h 440"/>
                  <a:gd name="T26" fmla="*/ 1769 w 1769"/>
                  <a:gd name="T27" fmla="*/ 123 h 440"/>
                  <a:gd name="T28" fmla="*/ 1769 w 1769"/>
                  <a:gd name="T29" fmla="*/ 133 h 440"/>
                  <a:gd name="T30" fmla="*/ 1769 w 1769"/>
                  <a:gd name="T31" fmla="*/ 133 h 440"/>
                  <a:gd name="T32" fmla="*/ 1759 w 1769"/>
                  <a:gd name="T33" fmla="*/ 168 h 440"/>
                  <a:gd name="T34" fmla="*/ 1759 w 1769"/>
                  <a:gd name="T35" fmla="*/ 168 h 440"/>
                  <a:gd name="T36" fmla="*/ 1759 w 1769"/>
                  <a:gd name="T37" fmla="*/ 174 h 440"/>
                  <a:gd name="T38" fmla="*/ 1753 w 1769"/>
                  <a:gd name="T39" fmla="*/ 180 h 440"/>
                  <a:gd name="T40" fmla="*/ 1743 w 1769"/>
                  <a:gd name="T41" fmla="*/ 187 h 440"/>
                  <a:gd name="T42" fmla="*/ 1731 w 1769"/>
                  <a:gd name="T43" fmla="*/ 193 h 440"/>
                  <a:gd name="T44" fmla="*/ 1731 w 1769"/>
                  <a:gd name="T45" fmla="*/ 193 h 440"/>
                  <a:gd name="T46" fmla="*/ 990 w 1769"/>
                  <a:gd name="T47" fmla="*/ 433 h 440"/>
                  <a:gd name="T48" fmla="*/ 990 w 1769"/>
                  <a:gd name="T49" fmla="*/ 433 h 440"/>
                  <a:gd name="T50" fmla="*/ 984 w 1769"/>
                  <a:gd name="T51" fmla="*/ 437 h 440"/>
                  <a:gd name="T52" fmla="*/ 962 w 1769"/>
                  <a:gd name="T53" fmla="*/ 440 h 440"/>
                  <a:gd name="T54" fmla="*/ 946 w 1769"/>
                  <a:gd name="T55" fmla="*/ 440 h 440"/>
                  <a:gd name="T56" fmla="*/ 927 w 1769"/>
                  <a:gd name="T57" fmla="*/ 440 h 440"/>
                  <a:gd name="T58" fmla="*/ 905 w 1769"/>
                  <a:gd name="T59" fmla="*/ 433 h 440"/>
                  <a:gd name="T60" fmla="*/ 880 w 1769"/>
                  <a:gd name="T61" fmla="*/ 424 h 440"/>
                  <a:gd name="T62" fmla="*/ 880 w 1769"/>
                  <a:gd name="T63" fmla="*/ 424 h 440"/>
                  <a:gd name="T64" fmla="*/ 35 w 1769"/>
                  <a:gd name="T65" fmla="*/ 101 h 440"/>
                  <a:gd name="T66" fmla="*/ 35 w 1769"/>
                  <a:gd name="T67" fmla="*/ 101 h 440"/>
                  <a:gd name="T68" fmla="*/ 22 w 1769"/>
                  <a:gd name="T69" fmla="*/ 92 h 440"/>
                  <a:gd name="T70" fmla="*/ 10 w 1769"/>
                  <a:gd name="T71" fmla="*/ 82 h 440"/>
                  <a:gd name="T72" fmla="*/ 3 w 1769"/>
                  <a:gd name="T73" fmla="*/ 69 h 440"/>
                  <a:gd name="T74" fmla="*/ 0 w 1769"/>
                  <a:gd name="T75" fmla="*/ 54 h 440"/>
                  <a:gd name="T76" fmla="*/ 0 w 1769"/>
                  <a:gd name="T77" fmla="*/ 54 h 440"/>
                  <a:gd name="T78" fmla="*/ 3 w 1769"/>
                  <a:gd name="T79" fmla="*/ 19 h 440"/>
                  <a:gd name="T80" fmla="*/ 6 w 1769"/>
                  <a:gd name="T81" fmla="*/ 0 h 440"/>
                  <a:gd name="T82" fmla="*/ 6 w 1769"/>
                  <a:gd name="T83" fmla="*/ 0 h 4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769"/>
                  <a:gd name="T127" fmla="*/ 0 h 440"/>
                  <a:gd name="T128" fmla="*/ 1769 w 1769"/>
                  <a:gd name="T129" fmla="*/ 440 h 4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769" h="440">
                    <a:moveTo>
                      <a:pt x="6" y="0"/>
                    </a:moveTo>
                    <a:lnTo>
                      <a:pt x="6" y="0"/>
                    </a:lnTo>
                    <a:lnTo>
                      <a:pt x="462" y="177"/>
                    </a:lnTo>
                    <a:lnTo>
                      <a:pt x="747" y="288"/>
                    </a:lnTo>
                    <a:lnTo>
                      <a:pt x="899" y="345"/>
                    </a:lnTo>
                    <a:lnTo>
                      <a:pt x="937" y="357"/>
                    </a:lnTo>
                    <a:lnTo>
                      <a:pt x="962" y="361"/>
                    </a:lnTo>
                    <a:lnTo>
                      <a:pt x="984" y="357"/>
                    </a:lnTo>
                    <a:lnTo>
                      <a:pt x="1000" y="351"/>
                    </a:lnTo>
                    <a:lnTo>
                      <a:pt x="1766" y="117"/>
                    </a:lnTo>
                    <a:lnTo>
                      <a:pt x="1769" y="123"/>
                    </a:lnTo>
                    <a:lnTo>
                      <a:pt x="1769" y="133"/>
                    </a:lnTo>
                    <a:lnTo>
                      <a:pt x="1759" y="168"/>
                    </a:lnTo>
                    <a:lnTo>
                      <a:pt x="1759" y="174"/>
                    </a:lnTo>
                    <a:lnTo>
                      <a:pt x="1753" y="180"/>
                    </a:lnTo>
                    <a:lnTo>
                      <a:pt x="1743" y="187"/>
                    </a:lnTo>
                    <a:lnTo>
                      <a:pt x="1731" y="193"/>
                    </a:lnTo>
                    <a:lnTo>
                      <a:pt x="990" y="433"/>
                    </a:lnTo>
                    <a:lnTo>
                      <a:pt x="984" y="437"/>
                    </a:lnTo>
                    <a:lnTo>
                      <a:pt x="962" y="440"/>
                    </a:lnTo>
                    <a:lnTo>
                      <a:pt x="946" y="440"/>
                    </a:lnTo>
                    <a:lnTo>
                      <a:pt x="927" y="440"/>
                    </a:lnTo>
                    <a:lnTo>
                      <a:pt x="905" y="433"/>
                    </a:lnTo>
                    <a:lnTo>
                      <a:pt x="880" y="424"/>
                    </a:lnTo>
                    <a:lnTo>
                      <a:pt x="35" y="101"/>
                    </a:lnTo>
                    <a:lnTo>
                      <a:pt x="22" y="92"/>
                    </a:lnTo>
                    <a:lnTo>
                      <a:pt x="10" y="82"/>
                    </a:lnTo>
                    <a:lnTo>
                      <a:pt x="3" y="69"/>
                    </a:lnTo>
                    <a:lnTo>
                      <a:pt x="0" y="54"/>
                    </a:lnTo>
                    <a:lnTo>
                      <a:pt x="3" y="19"/>
                    </a:lnTo>
                    <a:lnTo>
                      <a:pt x="6" y="0"/>
                    </a:lnTo>
                    <a:close/>
                  </a:path>
                </a:pathLst>
              </a:custGeom>
              <a:solidFill>
                <a:srgbClr val="D0D0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74" name="Freeform 68"/>
              <p:cNvSpPr>
                <a:spLocks/>
              </p:cNvSpPr>
              <p:nvPr/>
            </p:nvSpPr>
            <p:spPr bwMode="auto">
              <a:xfrm>
                <a:off x="2122" y="2916"/>
                <a:ext cx="13" cy="63"/>
              </a:xfrm>
              <a:custGeom>
                <a:avLst/>
                <a:gdLst>
                  <a:gd name="T0" fmla="*/ 3 w 13"/>
                  <a:gd name="T1" fmla="*/ 51 h 63"/>
                  <a:gd name="T2" fmla="*/ 3 w 13"/>
                  <a:gd name="T3" fmla="*/ 51 h 63"/>
                  <a:gd name="T4" fmla="*/ 13 w 13"/>
                  <a:gd name="T5" fmla="*/ 16 h 63"/>
                  <a:gd name="T6" fmla="*/ 13 w 13"/>
                  <a:gd name="T7" fmla="*/ 16 h 63"/>
                  <a:gd name="T8" fmla="*/ 13 w 13"/>
                  <a:gd name="T9" fmla="*/ 6 h 63"/>
                  <a:gd name="T10" fmla="*/ 10 w 13"/>
                  <a:gd name="T11" fmla="*/ 0 h 63"/>
                  <a:gd name="T12" fmla="*/ 10 w 13"/>
                  <a:gd name="T13" fmla="*/ 0 h 63"/>
                  <a:gd name="T14" fmla="*/ 10 w 13"/>
                  <a:gd name="T15" fmla="*/ 0 h 63"/>
                  <a:gd name="T16" fmla="*/ 0 w 13"/>
                  <a:gd name="T17" fmla="*/ 63 h 63"/>
                  <a:gd name="T18" fmla="*/ 0 w 13"/>
                  <a:gd name="T19" fmla="*/ 63 h 63"/>
                  <a:gd name="T20" fmla="*/ 3 w 13"/>
                  <a:gd name="T21" fmla="*/ 57 h 63"/>
                  <a:gd name="T22" fmla="*/ 3 w 13"/>
                  <a:gd name="T23" fmla="*/ 51 h 63"/>
                  <a:gd name="T24" fmla="*/ 3 w 13"/>
                  <a:gd name="T25" fmla="*/ 51 h 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63"/>
                  <a:gd name="T41" fmla="*/ 13 w 13"/>
                  <a:gd name="T42" fmla="*/ 63 h 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63">
                    <a:moveTo>
                      <a:pt x="3" y="51"/>
                    </a:moveTo>
                    <a:lnTo>
                      <a:pt x="3" y="51"/>
                    </a:lnTo>
                    <a:lnTo>
                      <a:pt x="13" y="16"/>
                    </a:lnTo>
                    <a:lnTo>
                      <a:pt x="13" y="6"/>
                    </a:lnTo>
                    <a:lnTo>
                      <a:pt x="10" y="0"/>
                    </a:lnTo>
                    <a:lnTo>
                      <a:pt x="0" y="63"/>
                    </a:lnTo>
                    <a:lnTo>
                      <a:pt x="3" y="57"/>
                    </a:lnTo>
                    <a:lnTo>
                      <a:pt x="3" y="51"/>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75" name="Freeform 69"/>
              <p:cNvSpPr>
                <a:spLocks/>
              </p:cNvSpPr>
              <p:nvPr/>
            </p:nvSpPr>
            <p:spPr bwMode="auto">
              <a:xfrm>
                <a:off x="2084" y="2916"/>
                <a:ext cx="48" cy="79"/>
              </a:xfrm>
              <a:custGeom>
                <a:avLst/>
                <a:gdLst>
                  <a:gd name="T0" fmla="*/ 0 w 48"/>
                  <a:gd name="T1" fmla="*/ 79 h 79"/>
                  <a:gd name="T2" fmla="*/ 0 w 48"/>
                  <a:gd name="T3" fmla="*/ 79 h 79"/>
                  <a:gd name="T4" fmla="*/ 13 w 48"/>
                  <a:gd name="T5" fmla="*/ 76 h 79"/>
                  <a:gd name="T6" fmla="*/ 13 w 48"/>
                  <a:gd name="T7" fmla="*/ 76 h 79"/>
                  <a:gd name="T8" fmla="*/ 29 w 48"/>
                  <a:gd name="T9" fmla="*/ 70 h 79"/>
                  <a:gd name="T10" fmla="*/ 38 w 48"/>
                  <a:gd name="T11" fmla="*/ 63 h 79"/>
                  <a:gd name="T12" fmla="*/ 48 w 48"/>
                  <a:gd name="T13" fmla="*/ 0 h 79"/>
                  <a:gd name="T14" fmla="*/ 48 w 48"/>
                  <a:gd name="T15" fmla="*/ 0 h 79"/>
                  <a:gd name="T16" fmla="*/ 13 w 48"/>
                  <a:gd name="T17" fmla="*/ 9 h 79"/>
                  <a:gd name="T18" fmla="*/ 0 w 48"/>
                  <a:gd name="T19" fmla="*/ 79 h 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79"/>
                  <a:gd name="T32" fmla="*/ 48 w 48"/>
                  <a:gd name="T33" fmla="*/ 79 h 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79">
                    <a:moveTo>
                      <a:pt x="0" y="79"/>
                    </a:moveTo>
                    <a:lnTo>
                      <a:pt x="0" y="79"/>
                    </a:lnTo>
                    <a:lnTo>
                      <a:pt x="13" y="76"/>
                    </a:lnTo>
                    <a:lnTo>
                      <a:pt x="29" y="70"/>
                    </a:lnTo>
                    <a:lnTo>
                      <a:pt x="38" y="63"/>
                    </a:lnTo>
                    <a:lnTo>
                      <a:pt x="48" y="0"/>
                    </a:lnTo>
                    <a:lnTo>
                      <a:pt x="13" y="9"/>
                    </a:lnTo>
                    <a:lnTo>
                      <a:pt x="0" y="79"/>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76" name="Freeform 70"/>
              <p:cNvSpPr>
                <a:spLocks/>
              </p:cNvSpPr>
              <p:nvPr/>
            </p:nvSpPr>
            <p:spPr bwMode="auto">
              <a:xfrm>
                <a:off x="2052" y="2925"/>
                <a:ext cx="45" cy="83"/>
              </a:xfrm>
              <a:custGeom>
                <a:avLst/>
                <a:gdLst>
                  <a:gd name="T0" fmla="*/ 10 w 45"/>
                  <a:gd name="T1" fmla="*/ 13 h 83"/>
                  <a:gd name="T2" fmla="*/ 0 w 45"/>
                  <a:gd name="T3" fmla="*/ 83 h 83"/>
                  <a:gd name="T4" fmla="*/ 0 w 45"/>
                  <a:gd name="T5" fmla="*/ 83 h 83"/>
                  <a:gd name="T6" fmla="*/ 32 w 45"/>
                  <a:gd name="T7" fmla="*/ 70 h 83"/>
                  <a:gd name="T8" fmla="*/ 45 w 45"/>
                  <a:gd name="T9" fmla="*/ 0 h 83"/>
                  <a:gd name="T10" fmla="*/ 45 w 45"/>
                  <a:gd name="T11" fmla="*/ 0 h 83"/>
                  <a:gd name="T12" fmla="*/ 10 w 45"/>
                  <a:gd name="T13" fmla="*/ 13 h 83"/>
                  <a:gd name="T14" fmla="*/ 10 w 45"/>
                  <a:gd name="T15" fmla="*/ 13 h 83"/>
                  <a:gd name="T16" fmla="*/ 0 60000 65536"/>
                  <a:gd name="T17" fmla="*/ 0 60000 65536"/>
                  <a:gd name="T18" fmla="*/ 0 60000 65536"/>
                  <a:gd name="T19" fmla="*/ 0 60000 65536"/>
                  <a:gd name="T20" fmla="*/ 0 60000 65536"/>
                  <a:gd name="T21" fmla="*/ 0 60000 65536"/>
                  <a:gd name="T22" fmla="*/ 0 60000 65536"/>
                  <a:gd name="T23" fmla="*/ 0 60000 65536"/>
                  <a:gd name="T24" fmla="*/ 0 w 45"/>
                  <a:gd name="T25" fmla="*/ 0 h 83"/>
                  <a:gd name="T26" fmla="*/ 45 w 45"/>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 h="83">
                    <a:moveTo>
                      <a:pt x="10" y="13"/>
                    </a:moveTo>
                    <a:lnTo>
                      <a:pt x="0" y="83"/>
                    </a:lnTo>
                    <a:lnTo>
                      <a:pt x="32" y="70"/>
                    </a:lnTo>
                    <a:lnTo>
                      <a:pt x="45" y="0"/>
                    </a:lnTo>
                    <a:lnTo>
                      <a:pt x="10" y="13"/>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77" name="Freeform 71"/>
              <p:cNvSpPr>
                <a:spLocks/>
              </p:cNvSpPr>
              <p:nvPr/>
            </p:nvSpPr>
            <p:spPr bwMode="auto">
              <a:xfrm>
                <a:off x="2018" y="2938"/>
                <a:ext cx="44" cy="79"/>
              </a:xfrm>
              <a:custGeom>
                <a:avLst/>
                <a:gdLst>
                  <a:gd name="T0" fmla="*/ 12 w 44"/>
                  <a:gd name="T1" fmla="*/ 10 h 79"/>
                  <a:gd name="T2" fmla="*/ 0 w 44"/>
                  <a:gd name="T3" fmla="*/ 79 h 79"/>
                  <a:gd name="T4" fmla="*/ 0 w 44"/>
                  <a:gd name="T5" fmla="*/ 79 h 79"/>
                  <a:gd name="T6" fmla="*/ 34 w 44"/>
                  <a:gd name="T7" fmla="*/ 70 h 79"/>
                  <a:gd name="T8" fmla="*/ 44 w 44"/>
                  <a:gd name="T9" fmla="*/ 0 h 79"/>
                  <a:gd name="T10" fmla="*/ 44 w 44"/>
                  <a:gd name="T11" fmla="*/ 0 h 79"/>
                  <a:gd name="T12" fmla="*/ 12 w 44"/>
                  <a:gd name="T13" fmla="*/ 10 h 79"/>
                  <a:gd name="T14" fmla="*/ 12 w 44"/>
                  <a:gd name="T15" fmla="*/ 10 h 79"/>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79"/>
                  <a:gd name="T26" fmla="*/ 44 w 44"/>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79">
                    <a:moveTo>
                      <a:pt x="12" y="10"/>
                    </a:moveTo>
                    <a:lnTo>
                      <a:pt x="0" y="79"/>
                    </a:lnTo>
                    <a:lnTo>
                      <a:pt x="34" y="70"/>
                    </a:lnTo>
                    <a:lnTo>
                      <a:pt x="44" y="0"/>
                    </a:lnTo>
                    <a:lnTo>
                      <a:pt x="12" y="1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78" name="Freeform 72"/>
              <p:cNvSpPr>
                <a:spLocks/>
              </p:cNvSpPr>
              <p:nvPr/>
            </p:nvSpPr>
            <p:spPr bwMode="auto">
              <a:xfrm>
                <a:off x="1983" y="2948"/>
                <a:ext cx="47" cy="82"/>
              </a:xfrm>
              <a:custGeom>
                <a:avLst/>
                <a:gdLst>
                  <a:gd name="T0" fmla="*/ 12 w 47"/>
                  <a:gd name="T1" fmla="*/ 9 h 82"/>
                  <a:gd name="T2" fmla="*/ 0 w 47"/>
                  <a:gd name="T3" fmla="*/ 82 h 82"/>
                  <a:gd name="T4" fmla="*/ 0 w 47"/>
                  <a:gd name="T5" fmla="*/ 82 h 82"/>
                  <a:gd name="T6" fmla="*/ 35 w 47"/>
                  <a:gd name="T7" fmla="*/ 69 h 82"/>
                  <a:gd name="T8" fmla="*/ 47 w 47"/>
                  <a:gd name="T9" fmla="*/ 0 h 82"/>
                  <a:gd name="T10" fmla="*/ 47 w 47"/>
                  <a:gd name="T11" fmla="*/ 0 h 82"/>
                  <a:gd name="T12" fmla="*/ 12 w 47"/>
                  <a:gd name="T13" fmla="*/ 9 h 82"/>
                  <a:gd name="T14" fmla="*/ 12 w 47"/>
                  <a:gd name="T15" fmla="*/ 9 h 82"/>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2"/>
                  <a:gd name="T26" fmla="*/ 47 w 47"/>
                  <a:gd name="T27" fmla="*/ 82 h 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2">
                    <a:moveTo>
                      <a:pt x="12" y="9"/>
                    </a:moveTo>
                    <a:lnTo>
                      <a:pt x="0" y="82"/>
                    </a:lnTo>
                    <a:lnTo>
                      <a:pt x="35" y="69"/>
                    </a:lnTo>
                    <a:lnTo>
                      <a:pt x="47" y="0"/>
                    </a:lnTo>
                    <a:lnTo>
                      <a:pt x="12" y="9"/>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79" name="Freeform 73"/>
              <p:cNvSpPr>
                <a:spLocks/>
              </p:cNvSpPr>
              <p:nvPr/>
            </p:nvSpPr>
            <p:spPr bwMode="auto">
              <a:xfrm>
                <a:off x="1948" y="2957"/>
                <a:ext cx="47" cy="82"/>
              </a:xfrm>
              <a:custGeom>
                <a:avLst/>
                <a:gdLst>
                  <a:gd name="T0" fmla="*/ 13 w 47"/>
                  <a:gd name="T1" fmla="*/ 13 h 82"/>
                  <a:gd name="T2" fmla="*/ 0 w 47"/>
                  <a:gd name="T3" fmla="*/ 82 h 82"/>
                  <a:gd name="T4" fmla="*/ 0 w 47"/>
                  <a:gd name="T5" fmla="*/ 82 h 82"/>
                  <a:gd name="T6" fmla="*/ 35 w 47"/>
                  <a:gd name="T7" fmla="*/ 73 h 82"/>
                  <a:gd name="T8" fmla="*/ 47 w 47"/>
                  <a:gd name="T9" fmla="*/ 0 h 82"/>
                  <a:gd name="T10" fmla="*/ 47 w 47"/>
                  <a:gd name="T11" fmla="*/ 0 h 82"/>
                  <a:gd name="T12" fmla="*/ 13 w 47"/>
                  <a:gd name="T13" fmla="*/ 13 h 82"/>
                  <a:gd name="T14" fmla="*/ 13 w 47"/>
                  <a:gd name="T15" fmla="*/ 13 h 82"/>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2"/>
                  <a:gd name="T26" fmla="*/ 47 w 47"/>
                  <a:gd name="T27" fmla="*/ 82 h 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2">
                    <a:moveTo>
                      <a:pt x="13" y="13"/>
                    </a:moveTo>
                    <a:lnTo>
                      <a:pt x="0" y="82"/>
                    </a:lnTo>
                    <a:lnTo>
                      <a:pt x="35" y="73"/>
                    </a:lnTo>
                    <a:lnTo>
                      <a:pt x="47" y="0"/>
                    </a:lnTo>
                    <a:lnTo>
                      <a:pt x="13" y="13"/>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80" name="Freeform 74"/>
              <p:cNvSpPr>
                <a:spLocks/>
              </p:cNvSpPr>
              <p:nvPr/>
            </p:nvSpPr>
            <p:spPr bwMode="auto">
              <a:xfrm>
                <a:off x="1913" y="2970"/>
                <a:ext cx="48" cy="82"/>
              </a:xfrm>
              <a:custGeom>
                <a:avLst/>
                <a:gdLst>
                  <a:gd name="T0" fmla="*/ 13 w 48"/>
                  <a:gd name="T1" fmla="*/ 9 h 82"/>
                  <a:gd name="T2" fmla="*/ 0 w 48"/>
                  <a:gd name="T3" fmla="*/ 82 h 82"/>
                  <a:gd name="T4" fmla="*/ 0 w 48"/>
                  <a:gd name="T5" fmla="*/ 82 h 82"/>
                  <a:gd name="T6" fmla="*/ 35 w 48"/>
                  <a:gd name="T7" fmla="*/ 69 h 82"/>
                  <a:gd name="T8" fmla="*/ 48 w 48"/>
                  <a:gd name="T9" fmla="*/ 0 h 82"/>
                  <a:gd name="T10" fmla="*/ 48 w 48"/>
                  <a:gd name="T11" fmla="*/ 0 h 82"/>
                  <a:gd name="T12" fmla="*/ 13 w 48"/>
                  <a:gd name="T13" fmla="*/ 9 h 82"/>
                  <a:gd name="T14" fmla="*/ 13 w 48"/>
                  <a:gd name="T15" fmla="*/ 9 h 82"/>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82"/>
                  <a:gd name="T26" fmla="*/ 48 w 48"/>
                  <a:gd name="T27" fmla="*/ 82 h 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82">
                    <a:moveTo>
                      <a:pt x="13" y="9"/>
                    </a:moveTo>
                    <a:lnTo>
                      <a:pt x="0" y="82"/>
                    </a:lnTo>
                    <a:lnTo>
                      <a:pt x="35" y="69"/>
                    </a:lnTo>
                    <a:lnTo>
                      <a:pt x="48" y="0"/>
                    </a:lnTo>
                    <a:lnTo>
                      <a:pt x="13" y="9"/>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81" name="Freeform 75"/>
              <p:cNvSpPr>
                <a:spLocks/>
              </p:cNvSpPr>
              <p:nvPr/>
            </p:nvSpPr>
            <p:spPr bwMode="auto">
              <a:xfrm>
                <a:off x="1882" y="2979"/>
                <a:ext cx="44" cy="83"/>
              </a:xfrm>
              <a:custGeom>
                <a:avLst/>
                <a:gdLst>
                  <a:gd name="T0" fmla="*/ 12 w 44"/>
                  <a:gd name="T1" fmla="*/ 10 h 83"/>
                  <a:gd name="T2" fmla="*/ 0 w 44"/>
                  <a:gd name="T3" fmla="*/ 83 h 83"/>
                  <a:gd name="T4" fmla="*/ 0 w 44"/>
                  <a:gd name="T5" fmla="*/ 83 h 83"/>
                  <a:gd name="T6" fmla="*/ 31 w 44"/>
                  <a:gd name="T7" fmla="*/ 73 h 83"/>
                  <a:gd name="T8" fmla="*/ 44 w 44"/>
                  <a:gd name="T9" fmla="*/ 0 h 83"/>
                  <a:gd name="T10" fmla="*/ 44 w 44"/>
                  <a:gd name="T11" fmla="*/ 0 h 83"/>
                  <a:gd name="T12" fmla="*/ 12 w 44"/>
                  <a:gd name="T13" fmla="*/ 10 h 83"/>
                  <a:gd name="T14" fmla="*/ 12 w 44"/>
                  <a:gd name="T15" fmla="*/ 10 h 83"/>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83"/>
                  <a:gd name="T26" fmla="*/ 44 w 44"/>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83">
                    <a:moveTo>
                      <a:pt x="12" y="10"/>
                    </a:moveTo>
                    <a:lnTo>
                      <a:pt x="0" y="83"/>
                    </a:lnTo>
                    <a:lnTo>
                      <a:pt x="31" y="73"/>
                    </a:lnTo>
                    <a:lnTo>
                      <a:pt x="44" y="0"/>
                    </a:lnTo>
                    <a:lnTo>
                      <a:pt x="12" y="1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82" name="Freeform 76"/>
              <p:cNvSpPr>
                <a:spLocks/>
              </p:cNvSpPr>
              <p:nvPr/>
            </p:nvSpPr>
            <p:spPr bwMode="auto">
              <a:xfrm>
                <a:off x="1847" y="2989"/>
                <a:ext cx="47" cy="85"/>
              </a:xfrm>
              <a:custGeom>
                <a:avLst/>
                <a:gdLst>
                  <a:gd name="T0" fmla="*/ 12 w 47"/>
                  <a:gd name="T1" fmla="*/ 9 h 85"/>
                  <a:gd name="T2" fmla="*/ 0 w 47"/>
                  <a:gd name="T3" fmla="*/ 85 h 85"/>
                  <a:gd name="T4" fmla="*/ 0 w 47"/>
                  <a:gd name="T5" fmla="*/ 85 h 85"/>
                  <a:gd name="T6" fmla="*/ 35 w 47"/>
                  <a:gd name="T7" fmla="*/ 73 h 85"/>
                  <a:gd name="T8" fmla="*/ 47 w 47"/>
                  <a:gd name="T9" fmla="*/ 0 h 85"/>
                  <a:gd name="T10" fmla="*/ 47 w 47"/>
                  <a:gd name="T11" fmla="*/ 0 h 85"/>
                  <a:gd name="T12" fmla="*/ 12 w 47"/>
                  <a:gd name="T13" fmla="*/ 9 h 85"/>
                  <a:gd name="T14" fmla="*/ 12 w 47"/>
                  <a:gd name="T15" fmla="*/ 9 h 85"/>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5"/>
                  <a:gd name="T26" fmla="*/ 47 w 47"/>
                  <a:gd name="T27" fmla="*/ 85 h 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5">
                    <a:moveTo>
                      <a:pt x="12" y="9"/>
                    </a:moveTo>
                    <a:lnTo>
                      <a:pt x="0" y="85"/>
                    </a:lnTo>
                    <a:lnTo>
                      <a:pt x="35" y="73"/>
                    </a:lnTo>
                    <a:lnTo>
                      <a:pt x="47" y="0"/>
                    </a:lnTo>
                    <a:lnTo>
                      <a:pt x="12" y="9"/>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83" name="Freeform 77"/>
              <p:cNvSpPr>
                <a:spLocks/>
              </p:cNvSpPr>
              <p:nvPr/>
            </p:nvSpPr>
            <p:spPr bwMode="auto">
              <a:xfrm>
                <a:off x="1812" y="2998"/>
                <a:ext cx="47" cy="86"/>
              </a:xfrm>
              <a:custGeom>
                <a:avLst/>
                <a:gdLst>
                  <a:gd name="T0" fmla="*/ 13 w 47"/>
                  <a:gd name="T1" fmla="*/ 13 h 86"/>
                  <a:gd name="T2" fmla="*/ 0 w 47"/>
                  <a:gd name="T3" fmla="*/ 86 h 86"/>
                  <a:gd name="T4" fmla="*/ 0 w 47"/>
                  <a:gd name="T5" fmla="*/ 86 h 86"/>
                  <a:gd name="T6" fmla="*/ 35 w 47"/>
                  <a:gd name="T7" fmla="*/ 76 h 86"/>
                  <a:gd name="T8" fmla="*/ 47 w 47"/>
                  <a:gd name="T9" fmla="*/ 0 h 86"/>
                  <a:gd name="T10" fmla="*/ 47 w 47"/>
                  <a:gd name="T11" fmla="*/ 0 h 86"/>
                  <a:gd name="T12" fmla="*/ 13 w 47"/>
                  <a:gd name="T13" fmla="*/ 13 h 86"/>
                  <a:gd name="T14" fmla="*/ 13 w 47"/>
                  <a:gd name="T15" fmla="*/ 13 h 86"/>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6"/>
                  <a:gd name="T26" fmla="*/ 47 w 47"/>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6">
                    <a:moveTo>
                      <a:pt x="13" y="13"/>
                    </a:moveTo>
                    <a:lnTo>
                      <a:pt x="0" y="86"/>
                    </a:lnTo>
                    <a:lnTo>
                      <a:pt x="35" y="76"/>
                    </a:lnTo>
                    <a:lnTo>
                      <a:pt x="47" y="0"/>
                    </a:lnTo>
                    <a:lnTo>
                      <a:pt x="13" y="13"/>
                    </a:lnTo>
                    <a:close/>
                  </a:path>
                </a:pathLst>
              </a:cu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84" name="Freeform 78"/>
              <p:cNvSpPr>
                <a:spLocks/>
              </p:cNvSpPr>
              <p:nvPr/>
            </p:nvSpPr>
            <p:spPr bwMode="auto">
              <a:xfrm>
                <a:off x="1777" y="3011"/>
                <a:ext cx="48" cy="85"/>
              </a:xfrm>
              <a:custGeom>
                <a:avLst/>
                <a:gdLst>
                  <a:gd name="T0" fmla="*/ 16 w 48"/>
                  <a:gd name="T1" fmla="*/ 9 h 85"/>
                  <a:gd name="T2" fmla="*/ 0 w 48"/>
                  <a:gd name="T3" fmla="*/ 85 h 85"/>
                  <a:gd name="T4" fmla="*/ 0 w 48"/>
                  <a:gd name="T5" fmla="*/ 85 h 85"/>
                  <a:gd name="T6" fmla="*/ 35 w 48"/>
                  <a:gd name="T7" fmla="*/ 73 h 85"/>
                  <a:gd name="T8" fmla="*/ 48 w 48"/>
                  <a:gd name="T9" fmla="*/ 0 h 85"/>
                  <a:gd name="T10" fmla="*/ 48 w 48"/>
                  <a:gd name="T11" fmla="*/ 0 h 85"/>
                  <a:gd name="T12" fmla="*/ 16 w 48"/>
                  <a:gd name="T13" fmla="*/ 9 h 85"/>
                  <a:gd name="T14" fmla="*/ 16 w 48"/>
                  <a:gd name="T15" fmla="*/ 9 h 85"/>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85"/>
                  <a:gd name="T26" fmla="*/ 48 w 48"/>
                  <a:gd name="T27" fmla="*/ 85 h 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85">
                    <a:moveTo>
                      <a:pt x="16" y="9"/>
                    </a:moveTo>
                    <a:lnTo>
                      <a:pt x="0" y="85"/>
                    </a:lnTo>
                    <a:lnTo>
                      <a:pt x="35" y="73"/>
                    </a:lnTo>
                    <a:lnTo>
                      <a:pt x="48" y="0"/>
                    </a:lnTo>
                    <a:lnTo>
                      <a:pt x="16" y="9"/>
                    </a:lnTo>
                    <a:close/>
                  </a:path>
                </a:pathLst>
              </a:cu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85" name="Freeform 79"/>
              <p:cNvSpPr>
                <a:spLocks/>
              </p:cNvSpPr>
              <p:nvPr/>
            </p:nvSpPr>
            <p:spPr bwMode="auto">
              <a:xfrm>
                <a:off x="1746" y="3020"/>
                <a:ext cx="47" cy="86"/>
              </a:xfrm>
              <a:custGeom>
                <a:avLst/>
                <a:gdLst>
                  <a:gd name="T0" fmla="*/ 12 w 47"/>
                  <a:gd name="T1" fmla="*/ 10 h 86"/>
                  <a:gd name="T2" fmla="*/ 0 w 47"/>
                  <a:gd name="T3" fmla="*/ 86 h 86"/>
                  <a:gd name="T4" fmla="*/ 0 w 47"/>
                  <a:gd name="T5" fmla="*/ 86 h 86"/>
                  <a:gd name="T6" fmla="*/ 31 w 47"/>
                  <a:gd name="T7" fmla="*/ 76 h 86"/>
                  <a:gd name="T8" fmla="*/ 47 w 47"/>
                  <a:gd name="T9" fmla="*/ 0 h 86"/>
                  <a:gd name="T10" fmla="*/ 47 w 47"/>
                  <a:gd name="T11" fmla="*/ 0 h 86"/>
                  <a:gd name="T12" fmla="*/ 12 w 47"/>
                  <a:gd name="T13" fmla="*/ 10 h 86"/>
                  <a:gd name="T14" fmla="*/ 12 w 47"/>
                  <a:gd name="T15" fmla="*/ 10 h 86"/>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6"/>
                  <a:gd name="T26" fmla="*/ 47 w 47"/>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6">
                    <a:moveTo>
                      <a:pt x="12" y="10"/>
                    </a:moveTo>
                    <a:lnTo>
                      <a:pt x="0" y="86"/>
                    </a:lnTo>
                    <a:lnTo>
                      <a:pt x="31" y="76"/>
                    </a:lnTo>
                    <a:lnTo>
                      <a:pt x="47" y="0"/>
                    </a:lnTo>
                    <a:lnTo>
                      <a:pt x="12" y="10"/>
                    </a:lnTo>
                    <a:close/>
                  </a:path>
                </a:pathLst>
              </a:cu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86" name="Freeform 80"/>
              <p:cNvSpPr>
                <a:spLocks/>
              </p:cNvSpPr>
              <p:nvPr/>
            </p:nvSpPr>
            <p:spPr bwMode="auto">
              <a:xfrm>
                <a:off x="1711" y="3030"/>
                <a:ext cx="47" cy="88"/>
              </a:xfrm>
              <a:custGeom>
                <a:avLst/>
                <a:gdLst>
                  <a:gd name="T0" fmla="*/ 12 w 47"/>
                  <a:gd name="T1" fmla="*/ 9 h 88"/>
                  <a:gd name="T2" fmla="*/ 0 w 47"/>
                  <a:gd name="T3" fmla="*/ 88 h 88"/>
                  <a:gd name="T4" fmla="*/ 0 w 47"/>
                  <a:gd name="T5" fmla="*/ 88 h 88"/>
                  <a:gd name="T6" fmla="*/ 35 w 47"/>
                  <a:gd name="T7" fmla="*/ 76 h 88"/>
                  <a:gd name="T8" fmla="*/ 47 w 47"/>
                  <a:gd name="T9" fmla="*/ 0 h 88"/>
                  <a:gd name="T10" fmla="*/ 47 w 47"/>
                  <a:gd name="T11" fmla="*/ 0 h 88"/>
                  <a:gd name="T12" fmla="*/ 12 w 47"/>
                  <a:gd name="T13" fmla="*/ 9 h 88"/>
                  <a:gd name="T14" fmla="*/ 12 w 47"/>
                  <a:gd name="T15" fmla="*/ 9 h 88"/>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8"/>
                  <a:gd name="T26" fmla="*/ 47 w 47"/>
                  <a:gd name="T27" fmla="*/ 88 h 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8">
                    <a:moveTo>
                      <a:pt x="12" y="9"/>
                    </a:moveTo>
                    <a:lnTo>
                      <a:pt x="0" y="88"/>
                    </a:lnTo>
                    <a:lnTo>
                      <a:pt x="35" y="76"/>
                    </a:lnTo>
                    <a:lnTo>
                      <a:pt x="47" y="0"/>
                    </a:lnTo>
                    <a:lnTo>
                      <a:pt x="12" y="9"/>
                    </a:lnTo>
                    <a:close/>
                  </a:path>
                </a:pathLst>
              </a:custGeom>
              <a:solidFill>
                <a:srgbClr val="6A6A6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87" name="Freeform 81"/>
              <p:cNvSpPr>
                <a:spLocks/>
              </p:cNvSpPr>
              <p:nvPr/>
            </p:nvSpPr>
            <p:spPr bwMode="auto">
              <a:xfrm>
                <a:off x="1676" y="3039"/>
                <a:ext cx="47" cy="89"/>
              </a:xfrm>
              <a:custGeom>
                <a:avLst/>
                <a:gdLst>
                  <a:gd name="T0" fmla="*/ 13 w 47"/>
                  <a:gd name="T1" fmla="*/ 13 h 89"/>
                  <a:gd name="T2" fmla="*/ 0 w 47"/>
                  <a:gd name="T3" fmla="*/ 89 h 89"/>
                  <a:gd name="T4" fmla="*/ 0 w 47"/>
                  <a:gd name="T5" fmla="*/ 89 h 89"/>
                  <a:gd name="T6" fmla="*/ 35 w 47"/>
                  <a:gd name="T7" fmla="*/ 79 h 89"/>
                  <a:gd name="T8" fmla="*/ 47 w 47"/>
                  <a:gd name="T9" fmla="*/ 0 h 89"/>
                  <a:gd name="T10" fmla="*/ 47 w 47"/>
                  <a:gd name="T11" fmla="*/ 0 h 89"/>
                  <a:gd name="T12" fmla="*/ 13 w 47"/>
                  <a:gd name="T13" fmla="*/ 13 h 89"/>
                  <a:gd name="T14" fmla="*/ 13 w 47"/>
                  <a:gd name="T15" fmla="*/ 13 h 89"/>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9"/>
                  <a:gd name="T26" fmla="*/ 47 w 47"/>
                  <a:gd name="T27" fmla="*/ 89 h 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9">
                    <a:moveTo>
                      <a:pt x="13" y="13"/>
                    </a:moveTo>
                    <a:lnTo>
                      <a:pt x="0" y="89"/>
                    </a:lnTo>
                    <a:lnTo>
                      <a:pt x="35" y="79"/>
                    </a:lnTo>
                    <a:lnTo>
                      <a:pt x="47" y="0"/>
                    </a:lnTo>
                    <a:lnTo>
                      <a:pt x="13" y="13"/>
                    </a:lnTo>
                    <a:close/>
                  </a:path>
                </a:pathLst>
              </a:custGeom>
              <a:solidFill>
                <a:srgbClr val="6C6C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88" name="Freeform 82"/>
              <p:cNvSpPr>
                <a:spLocks/>
              </p:cNvSpPr>
              <p:nvPr/>
            </p:nvSpPr>
            <p:spPr bwMode="auto">
              <a:xfrm>
                <a:off x="1641" y="3052"/>
                <a:ext cx="48" cy="89"/>
              </a:xfrm>
              <a:custGeom>
                <a:avLst/>
                <a:gdLst>
                  <a:gd name="T0" fmla="*/ 16 w 48"/>
                  <a:gd name="T1" fmla="*/ 10 h 89"/>
                  <a:gd name="T2" fmla="*/ 0 w 48"/>
                  <a:gd name="T3" fmla="*/ 89 h 89"/>
                  <a:gd name="T4" fmla="*/ 0 w 48"/>
                  <a:gd name="T5" fmla="*/ 89 h 89"/>
                  <a:gd name="T6" fmla="*/ 35 w 48"/>
                  <a:gd name="T7" fmla="*/ 76 h 89"/>
                  <a:gd name="T8" fmla="*/ 48 w 48"/>
                  <a:gd name="T9" fmla="*/ 0 h 89"/>
                  <a:gd name="T10" fmla="*/ 48 w 48"/>
                  <a:gd name="T11" fmla="*/ 0 h 89"/>
                  <a:gd name="T12" fmla="*/ 16 w 48"/>
                  <a:gd name="T13" fmla="*/ 10 h 89"/>
                  <a:gd name="T14" fmla="*/ 16 w 48"/>
                  <a:gd name="T15" fmla="*/ 10 h 89"/>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89"/>
                  <a:gd name="T26" fmla="*/ 48 w 48"/>
                  <a:gd name="T27" fmla="*/ 89 h 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89">
                    <a:moveTo>
                      <a:pt x="16" y="10"/>
                    </a:moveTo>
                    <a:lnTo>
                      <a:pt x="0" y="89"/>
                    </a:lnTo>
                    <a:lnTo>
                      <a:pt x="35" y="76"/>
                    </a:lnTo>
                    <a:lnTo>
                      <a:pt x="48" y="0"/>
                    </a:lnTo>
                    <a:lnTo>
                      <a:pt x="16" y="10"/>
                    </a:lnTo>
                    <a:close/>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89" name="Freeform 83"/>
              <p:cNvSpPr>
                <a:spLocks/>
              </p:cNvSpPr>
              <p:nvPr/>
            </p:nvSpPr>
            <p:spPr bwMode="auto">
              <a:xfrm>
                <a:off x="1606" y="3062"/>
                <a:ext cx="51" cy="88"/>
              </a:xfrm>
              <a:custGeom>
                <a:avLst/>
                <a:gdLst>
                  <a:gd name="T0" fmla="*/ 16 w 51"/>
                  <a:gd name="T1" fmla="*/ 9 h 88"/>
                  <a:gd name="T2" fmla="*/ 0 w 51"/>
                  <a:gd name="T3" fmla="*/ 88 h 88"/>
                  <a:gd name="T4" fmla="*/ 0 w 51"/>
                  <a:gd name="T5" fmla="*/ 88 h 88"/>
                  <a:gd name="T6" fmla="*/ 35 w 51"/>
                  <a:gd name="T7" fmla="*/ 79 h 88"/>
                  <a:gd name="T8" fmla="*/ 51 w 51"/>
                  <a:gd name="T9" fmla="*/ 0 h 88"/>
                  <a:gd name="T10" fmla="*/ 51 w 51"/>
                  <a:gd name="T11" fmla="*/ 0 h 88"/>
                  <a:gd name="T12" fmla="*/ 16 w 51"/>
                  <a:gd name="T13" fmla="*/ 9 h 88"/>
                  <a:gd name="T14" fmla="*/ 16 w 51"/>
                  <a:gd name="T15" fmla="*/ 9 h 88"/>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88"/>
                  <a:gd name="T26" fmla="*/ 51 w 51"/>
                  <a:gd name="T27" fmla="*/ 88 h 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88">
                    <a:moveTo>
                      <a:pt x="16" y="9"/>
                    </a:moveTo>
                    <a:lnTo>
                      <a:pt x="0" y="88"/>
                    </a:lnTo>
                    <a:lnTo>
                      <a:pt x="35" y="79"/>
                    </a:lnTo>
                    <a:lnTo>
                      <a:pt x="51" y="0"/>
                    </a:lnTo>
                    <a:lnTo>
                      <a:pt x="16" y="9"/>
                    </a:lnTo>
                    <a:close/>
                  </a:path>
                </a:pathLst>
              </a:custGeom>
              <a:solidFill>
                <a:srgbClr val="7272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90" name="Freeform 84"/>
              <p:cNvSpPr>
                <a:spLocks/>
              </p:cNvSpPr>
              <p:nvPr/>
            </p:nvSpPr>
            <p:spPr bwMode="auto">
              <a:xfrm>
                <a:off x="1575" y="3071"/>
                <a:ext cx="47" cy="92"/>
              </a:xfrm>
              <a:custGeom>
                <a:avLst/>
                <a:gdLst>
                  <a:gd name="T0" fmla="*/ 12 w 47"/>
                  <a:gd name="T1" fmla="*/ 13 h 92"/>
                  <a:gd name="T2" fmla="*/ 0 w 47"/>
                  <a:gd name="T3" fmla="*/ 92 h 92"/>
                  <a:gd name="T4" fmla="*/ 0 w 47"/>
                  <a:gd name="T5" fmla="*/ 92 h 92"/>
                  <a:gd name="T6" fmla="*/ 31 w 47"/>
                  <a:gd name="T7" fmla="*/ 79 h 92"/>
                  <a:gd name="T8" fmla="*/ 47 w 47"/>
                  <a:gd name="T9" fmla="*/ 0 h 92"/>
                  <a:gd name="T10" fmla="*/ 47 w 47"/>
                  <a:gd name="T11" fmla="*/ 0 h 92"/>
                  <a:gd name="T12" fmla="*/ 12 w 47"/>
                  <a:gd name="T13" fmla="*/ 13 h 92"/>
                  <a:gd name="T14" fmla="*/ 12 w 47"/>
                  <a:gd name="T15" fmla="*/ 13 h 92"/>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92"/>
                  <a:gd name="T26" fmla="*/ 47 w 47"/>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92">
                    <a:moveTo>
                      <a:pt x="12" y="13"/>
                    </a:moveTo>
                    <a:lnTo>
                      <a:pt x="0" y="92"/>
                    </a:lnTo>
                    <a:lnTo>
                      <a:pt x="31" y="79"/>
                    </a:lnTo>
                    <a:lnTo>
                      <a:pt x="47" y="0"/>
                    </a:lnTo>
                    <a:lnTo>
                      <a:pt x="12" y="13"/>
                    </a:lnTo>
                    <a:close/>
                  </a:path>
                </a:pathLst>
              </a:custGeom>
              <a:solidFill>
                <a:srgbClr val="7777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91" name="Freeform 85"/>
              <p:cNvSpPr>
                <a:spLocks/>
              </p:cNvSpPr>
              <p:nvPr/>
            </p:nvSpPr>
            <p:spPr bwMode="auto">
              <a:xfrm>
                <a:off x="1540" y="3084"/>
                <a:ext cx="47" cy="88"/>
              </a:xfrm>
              <a:custGeom>
                <a:avLst/>
                <a:gdLst>
                  <a:gd name="T0" fmla="*/ 13 w 47"/>
                  <a:gd name="T1" fmla="*/ 9 h 88"/>
                  <a:gd name="T2" fmla="*/ 0 w 47"/>
                  <a:gd name="T3" fmla="*/ 88 h 88"/>
                  <a:gd name="T4" fmla="*/ 0 w 47"/>
                  <a:gd name="T5" fmla="*/ 88 h 88"/>
                  <a:gd name="T6" fmla="*/ 35 w 47"/>
                  <a:gd name="T7" fmla="*/ 79 h 88"/>
                  <a:gd name="T8" fmla="*/ 47 w 47"/>
                  <a:gd name="T9" fmla="*/ 0 h 88"/>
                  <a:gd name="T10" fmla="*/ 47 w 47"/>
                  <a:gd name="T11" fmla="*/ 0 h 88"/>
                  <a:gd name="T12" fmla="*/ 13 w 47"/>
                  <a:gd name="T13" fmla="*/ 9 h 88"/>
                  <a:gd name="T14" fmla="*/ 13 w 47"/>
                  <a:gd name="T15" fmla="*/ 9 h 88"/>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8"/>
                  <a:gd name="T26" fmla="*/ 47 w 47"/>
                  <a:gd name="T27" fmla="*/ 88 h 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8">
                    <a:moveTo>
                      <a:pt x="13" y="9"/>
                    </a:moveTo>
                    <a:lnTo>
                      <a:pt x="0" y="88"/>
                    </a:lnTo>
                    <a:lnTo>
                      <a:pt x="35" y="79"/>
                    </a:lnTo>
                    <a:lnTo>
                      <a:pt x="47" y="0"/>
                    </a:lnTo>
                    <a:lnTo>
                      <a:pt x="13" y="9"/>
                    </a:lnTo>
                    <a:close/>
                  </a:path>
                </a:pathLst>
              </a:custGeom>
              <a:solidFill>
                <a:srgbClr val="7E7E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92" name="Freeform 86"/>
              <p:cNvSpPr>
                <a:spLocks/>
              </p:cNvSpPr>
              <p:nvPr/>
            </p:nvSpPr>
            <p:spPr bwMode="auto">
              <a:xfrm>
                <a:off x="1505" y="3093"/>
                <a:ext cx="48" cy="92"/>
              </a:xfrm>
              <a:custGeom>
                <a:avLst/>
                <a:gdLst>
                  <a:gd name="T0" fmla="*/ 16 w 48"/>
                  <a:gd name="T1" fmla="*/ 10 h 92"/>
                  <a:gd name="T2" fmla="*/ 0 w 48"/>
                  <a:gd name="T3" fmla="*/ 92 h 92"/>
                  <a:gd name="T4" fmla="*/ 0 w 48"/>
                  <a:gd name="T5" fmla="*/ 92 h 92"/>
                  <a:gd name="T6" fmla="*/ 35 w 48"/>
                  <a:gd name="T7" fmla="*/ 79 h 92"/>
                  <a:gd name="T8" fmla="*/ 48 w 48"/>
                  <a:gd name="T9" fmla="*/ 0 h 92"/>
                  <a:gd name="T10" fmla="*/ 48 w 48"/>
                  <a:gd name="T11" fmla="*/ 0 h 92"/>
                  <a:gd name="T12" fmla="*/ 16 w 48"/>
                  <a:gd name="T13" fmla="*/ 10 h 92"/>
                  <a:gd name="T14" fmla="*/ 16 w 48"/>
                  <a:gd name="T15" fmla="*/ 10 h 92"/>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92"/>
                  <a:gd name="T26" fmla="*/ 48 w 48"/>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92">
                    <a:moveTo>
                      <a:pt x="16" y="10"/>
                    </a:moveTo>
                    <a:lnTo>
                      <a:pt x="0" y="92"/>
                    </a:lnTo>
                    <a:lnTo>
                      <a:pt x="35" y="79"/>
                    </a:lnTo>
                    <a:lnTo>
                      <a:pt x="48" y="0"/>
                    </a:lnTo>
                    <a:lnTo>
                      <a:pt x="16" y="10"/>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93" name="Freeform 87"/>
              <p:cNvSpPr>
                <a:spLocks/>
              </p:cNvSpPr>
              <p:nvPr/>
            </p:nvSpPr>
            <p:spPr bwMode="auto">
              <a:xfrm>
                <a:off x="1470" y="3103"/>
                <a:ext cx="51" cy="91"/>
              </a:xfrm>
              <a:custGeom>
                <a:avLst/>
                <a:gdLst>
                  <a:gd name="T0" fmla="*/ 16 w 51"/>
                  <a:gd name="T1" fmla="*/ 9 h 91"/>
                  <a:gd name="T2" fmla="*/ 0 w 51"/>
                  <a:gd name="T3" fmla="*/ 91 h 91"/>
                  <a:gd name="T4" fmla="*/ 0 w 51"/>
                  <a:gd name="T5" fmla="*/ 91 h 91"/>
                  <a:gd name="T6" fmla="*/ 35 w 51"/>
                  <a:gd name="T7" fmla="*/ 82 h 91"/>
                  <a:gd name="T8" fmla="*/ 51 w 51"/>
                  <a:gd name="T9" fmla="*/ 0 h 91"/>
                  <a:gd name="T10" fmla="*/ 51 w 51"/>
                  <a:gd name="T11" fmla="*/ 0 h 91"/>
                  <a:gd name="T12" fmla="*/ 16 w 51"/>
                  <a:gd name="T13" fmla="*/ 9 h 91"/>
                  <a:gd name="T14" fmla="*/ 16 w 51"/>
                  <a:gd name="T15" fmla="*/ 9 h 91"/>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91"/>
                  <a:gd name="T26" fmla="*/ 51 w 51"/>
                  <a:gd name="T27" fmla="*/ 91 h 9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91">
                    <a:moveTo>
                      <a:pt x="16" y="9"/>
                    </a:moveTo>
                    <a:lnTo>
                      <a:pt x="0" y="91"/>
                    </a:lnTo>
                    <a:lnTo>
                      <a:pt x="35" y="82"/>
                    </a:lnTo>
                    <a:lnTo>
                      <a:pt x="51" y="0"/>
                    </a:lnTo>
                    <a:lnTo>
                      <a:pt x="16" y="9"/>
                    </a:lnTo>
                    <a:close/>
                  </a:path>
                </a:pathLst>
              </a:custGeom>
              <a:solidFill>
                <a:srgbClr val="909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94" name="Freeform 88"/>
              <p:cNvSpPr>
                <a:spLocks/>
              </p:cNvSpPr>
              <p:nvPr/>
            </p:nvSpPr>
            <p:spPr bwMode="auto">
              <a:xfrm>
                <a:off x="1435" y="3112"/>
                <a:ext cx="51" cy="95"/>
              </a:xfrm>
              <a:custGeom>
                <a:avLst/>
                <a:gdLst>
                  <a:gd name="T0" fmla="*/ 16 w 51"/>
                  <a:gd name="T1" fmla="*/ 13 h 95"/>
                  <a:gd name="T2" fmla="*/ 0 w 51"/>
                  <a:gd name="T3" fmla="*/ 95 h 95"/>
                  <a:gd name="T4" fmla="*/ 0 w 51"/>
                  <a:gd name="T5" fmla="*/ 95 h 95"/>
                  <a:gd name="T6" fmla="*/ 35 w 51"/>
                  <a:gd name="T7" fmla="*/ 82 h 95"/>
                  <a:gd name="T8" fmla="*/ 51 w 51"/>
                  <a:gd name="T9" fmla="*/ 0 h 95"/>
                  <a:gd name="T10" fmla="*/ 51 w 51"/>
                  <a:gd name="T11" fmla="*/ 0 h 95"/>
                  <a:gd name="T12" fmla="*/ 16 w 51"/>
                  <a:gd name="T13" fmla="*/ 13 h 95"/>
                  <a:gd name="T14" fmla="*/ 16 w 51"/>
                  <a:gd name="T15" fmla="*/ 13 h 95"/>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95"/>
                  <a:gd name="T26" fmla="*/ 51 w 51"/>
                  <a:gd name="T27" fmla="*/ 95 h 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95">
                    <a:moveTo>
                      <a:pt x="16" y="13"/>
                    </a:moveTo>
                    <a:lnTo>
                      <a:pt x="0" y="95"/>
                    </a:lnTo>
                    <a:lnTo>
                      <a:pt x="35" y="82"/>
                    </a:lnTo>
                    <a:lnTo>
                      <a:pt x="51" y="0"/>
                    </a:lnTo>
                    <a:lnTo>
                      <a:pt x="16" y="13"/>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95" name="Freeform 89"/>
              <p:cNvSpPr>
                <a:spLocks/>
              </p:cNvSpPr>
              <p:nvPr/>
            </p:nvSpPr>
            <p:spPr bwMode="auto">
              <a:xfrm>
                <a:off x="1404" y="3125"/>
                <a:ext cx="47" cy="95"/>
              </a:xfrm>
              <a:custGeom>
                <a:avLst/>
                <a:gdLst>
                  <a:gd name="T0" fmla="*/ 12 w 47"/>
                  <a:gd name="T1" fmla="*/ 9 h 95"/>
                  <a:gd name="T2" fmla="*/ 0 w 47"/>
                  <a:gd name="T3" fmla="*/ 95 h 95"/>
                  <a:gd name="T4" fmla="*/ 0 w 47"/>
                  <a:gd name="T5" fmla="*/ 95 h 95"/>
                  <a:gd name="T6" fmla="*/ 31 w 47"/>
                  <a:gd name="T7" fmla="*/ 82 h 95"/>
                  <a:gd name="T8" fmla="*/ 47 w 47"/>
                  <a:gd name="T9" fmla="*/ 0 h 95"/>
                  <a:gd name="T10" fmla="*/ 47 w 47"/>
                  <a:gd name="T11" fmla="*/ 0 h 95"/>
                  <a:gd name="T12" fmla="*/ 12 w 47"/>
                  <a:gd name="T13" fmla="*/ 9 h 95"/>
                  <a:gd name="T14" fmla="*/ 12 w 47"/>
                  <a:gd name="T15" fmla="*/ 9 h 95"/>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95"/>
                  <a:gd name="T26" fmla="*/ 47 w 47"/>
                  <a:gd name="T27" fmla="*/ 95 h 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95">
                    <a:moveTo>
                      <a:pt x="12" y="9"/>
                    </a:moveTo>
                    <a:lnTo>
                      <a:pt x="0" y="95"/>
                    </a:lnTo>
                    <a:lnTo>
                      <a:pt x="31" y="82"/>
                    </a:lnTo>
                    <a:lnTo>
                      <a:pt x="47" y="0"/>
                    </a:lnTo>
                    <a:lnTo>
                      <a:pt x="12" y="9"/>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96" name="Freeform 90"/>
              <p:cNvSpPr>
                <a:spLocks/>
              </p:cNvSpPr>
              <p:nvPr/>
            </p:nvSpPr>
            <p:spPr bwMode="auto">
              <a:xfrm>
                <a:off x="1369" y="3134"/>
                <a:ext cx="47" cy="95"/>
              </a:xfrm>
              <a:custGeom>
                <a:avLst/>
                <a:gdLst>
                  <a:gd name="T0" fmla="*/ 13 w 47"/>
                  <a:gd name="T1" fmla="*/ 10 h 95"/>
                  <a:gd name="T2" fmla="*/ 0 w 47"/>
                  <a:gd name="T3" fmla="*/ 95 h 95"/>
                  <a:gd name="T4" fmla="*/ 0 w 47"/>
                  <a:gd name="T5" fmla="*/ 95 h 95"/>
                  <a:gd name="T6" fmla="*/ 35 w 47"/>
                  <a:gd name="T7" fmla="*/ 86 h 95"/>
                  <a:gd name="T8" fmla="*/ 47 w 47"/>
                  <a:gd name="T9" fmla="*/ 0 h 95"/>
                  <a:gd name="T10" fmla="*/ 47 w 47"/>
                  <a:gd name="T11" fmla="*/ 0 h 95"/>
                  <a:gd name="T12" fmla="*/ 13 w 47"/>
                  <a:gd name="T13" fmla="*/ 10 h 95"/>
                  <a:gd name="T14" fmla="*/ 13 w 47"/>
                  <a:gd name="T15" fmla="*/ 10 h 95"/>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95"/>
                  <a:gd name="T26" fmla="*/ 47 w 47"/>
                  <a:gd name="T27" fmla="*/ 95 h 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95">
                    <a:moveTo>
                      <a:pt x="13" y="10"/>
                    </a:moveTo>
                    <a:lnTo>
                      <a:pt x="0" y="95"/>
                    </a:lnTo>
                    <a:lnTo>
                      <a:pt x="35" y="86"/>
                    </a:lnTo>
                    <a:lnTo>
                      <a:pt x="47" y="0"/>
                    </a:lnTo>
                    <a:lnTo>
                      <a:pt x="13" y="10"/>
                    </a:lnTo>
                    <a:close/>
                  </a:path>
                </a:pathLst>
              </a:custGeom>
              <a:solidFill>
                <a:srgbClr val="C1C1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97" name="Freeform 91"/>
              <p:cNvSpPr>
                <a:spLocks/>
              </p:cNvSpPr>
              <p:nvPr/>
            </p:nvSpPr>
            <p:spPr bwMode="auto">
              <a:xfrm>
                <a:off x="1334" y="3144"/>
                <a:ext cx="48" cy="95"/>
              </a:xfrm>
              <a:custGeom>
                <a:avLst/>
                <a:gdLst>
                  <a:gd name="T0" fmla="*/ 32 w 48"/>
                  <a:gd name="T1" fmla="*/ 6 h 95"/>
                  <a:gd name="T2" fmla="*/ 32 w 48"/>
                  <a:gd name="T3" fmla="*/ 6 h 95"/>
                  <a:gd name="T4" fmla="*/ 16 w 48"/>
                  <a:gd name="T5" fmla="*/ 12 h 95"/>
                  <a:gd name="T6" fmla="*/ 0 w 48"/>
                  <a:gd name="T7" fmla="*/ 95 h 95"/>
                  <a:gd name="T8" fmla="*/ 0 w 48"/>
                  <a:gd name="T9" fmla="*/ 95 h 95"/>
                  <a:gd name="T10" fmla="*/ 16 w 48"/>
                  <a:gd name="T11" fmla="*/ 92 h 95"/>
                  <a:gd name="T12" fmla="*/ 22 w 48"/>
                  <a:gd name="T13" fmla="*/ 88 h 95"/>
                  <a:gd name="T14" fmla="*/ 22 w 48"/>
                  <a:gd name="T15" fmla="*/ 88 h 95"/>
                  <a:gd name="T16" fmla="*/ 35 w 48"/>
                  <a:gd name="T17" fmla="*/ 85 h 95"/>
                  <a:gd name="T18" fmla="*/ 48 w 48"/>
                  <a:gd name="T19" fmla="*/ 0 h 95"/>
                  <a:gd name="T20" fmla="*/ 48 w 48"/>
                  <a:gd name="T21" fmla="*/ 0 h 95"/>
                  <a:gd name="T22" fmla="*/ 32 w 48"/>
                  <a:gd name="T23" fmla="*/ 6 h 95"/>
                  <a:gd name="T24" fmla="*/ 32 w 48"/>
                  <a:gd name="T25" fmla="*/ 6 h 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8"/>
                  <a:gd name="T40" fmla="*/ 0 h 95"/>
                  <a:gd name="T41" fmla="*/ 48 w 48"/>
                  <a:gd name="T42" fmla="*/ 95 h 9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8" h="95">
                    <a:moveTo>
                      <a:pt x="32" y="6"/>
                    </a:moveTo>
                    <a:lnTo>
                      <a:pt x="32" y="6"/>
                    </a:lnTo>
                    <a:lnTo>
                      <a:pt x="16" y="12"/>
                    </a:lnTo>
                    <a:lnTo>
                      <a:pt x="0" y="95"/>
                    </a:lnTo>
                    <a:lnTo>
                      <a:pt x="16" y="92"/>
                    </a:lnTo>
                    <a:lnTo>
                      <a:pt x="22" y="88"/>
                    </a:lnTo>
                    <a:lnTo>
                      <a:pt x="35" y="85"/>
                    </a:lnTo>
                    <a:lnTo>
                      <a:pt x="48" y="0"/>
                    </a:lnTo>
                    <a:lnTo>
                      <a:pt x="32" y="6"/>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98" name="Freeform 92"/>
              <p:cNvSpPr>
                <a:spLocks/>
              </p:cNvSpPr>
              <p:nvPr/>
            </p:nvSpPr>
            <p:spPr bwMode="auto">
              <a:xfrm>
                <a:off x="1328" y="3156"/>
                <a:ext cx="22" cy="83"/>
              </a:xfrm>
              <a:custGeom>
                <a:avLst/>
                <a:gdLst>
                  <a:gd name="T0" fmla="*/ 13 w 22"/>
                  <a:gd name="T1" fmla="*/ 0 h 83"/>
                  <a:gd name="T2" fmla="*/ 0 w 22"/>
                  <a:gd name="T3" fmla="*/ 83 h 83"/>
                  <a:gd name="T4" fmla="*/ 0 w 22"/>
                  <a:gd name="T5" fmla="*/ 83 h 83"/>
                  <a:gd name="T6" fmla="*/ 6 w 22"/>
                  <a:gd name="T7" fmla="*/ 83 h 83"/>
                  <a:gd name="T8" fmla="*/ 22 w 22"/>
                  <a:gd name="T9" fmla="*/ 0 h 83"/>
                  <a:gd name="T10" fmla="*/ 22 w 22"/>
                  <a:gd name="T11" fmla="*/ 0 h 83"/>
                  <a:gd name="T12" fmla="*/ 13 w 22"/>
                  <a:gd name="T13" fmla="*/ 0 h 83"/>
                  <a:gd name="T14" fmla="*/ 13 w 22"/>
                  <a:gd name="T15" fmla="*/ 0 h 83"/>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83"/>
                  <a:gd name="T26" fmla="*/ 22 w 22"/>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83">
                    <a:moveTo>
                      <a:pt x="13" y="0"/>
                    </a:moveTo>
                    <a:lnTo>
                      <a:pt x="0" y="83"/>
                    </a:lnTo>
                    <a:lnTo>
                      <a:pt x="6" y="83"/>
                    </a:lnTo>
                    <a:lnTo>
                      <a:pt x="22" y="0"/>
                    </a:lnTo>
                    <a:lnTo>
                      <a:pt x="13"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99" name="Freeform 93"/>
              <p:cNvSpPr>
                <a:spLocks/>
              </p:cNvSpPr>
              <p:nvPr/>
            </p:nvSpPr>
            <p:spPr bwMode="auto">
              <a:xfrm>
                <a:off x="1322" y="3156"/>
                <a:ext cx="19" cy="83"/>
              </a:xfrm>
              <a:custGeom>
                <a:avLst/>
                <a:gdLst>
                  <a:gd name="T0" fmla="*/ 12 w 19"/>
                  <a:gd name="T1" fmla="*/ 4 h 83"/>
                  <a:gd name="T2" fmla="*/ 0 w 19"/>
                  <a:gd name="T3" fmla="*/ 83 h 83"/>
                  <a:gd name="T4" fmla="*/ 0 w 19"/>
                  <a:gd name="T5" fmla="*/ 83 h 83"/>
                  <a:gd name="T6" fmla="*/ 6 w 19"/>
                  <a:gd name="T7" fmla="*/ 83 h 83"/>
                  <a:gd name="T8" fmla="*/ 19 w 19"/>
                  <a:gd name="T9" fmla="*/ 0 h 83"/>
                  <a:gd name="T10" fmla="*/ 19 w 19"/>
                  <a:gd name="T11" fmla="*/ 0 h 83"/>
                  <a:gd name="T12" fmla="*/ 12 w 19"/>
                  <a:gd name="T13" fmla="*/ 4 h 83"/>
                  <a:gd name="T14" fmla="*/ 12 w 19"/>
                  <a:gd name="T15" fmla="*/ 4 h 8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83"/>
                  <a:gd name="T26" fmla="*/ 19 w 19"/>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83">
                    <a:moveTo>
                      <a:pt x="12" y="4"/>
                    </a:moveTo>
                    <a:lnTo>
                      <a:pt x="0" y="83"/>
                    </a:lnTo>
                    <a:lnTo>
                      <a:pt x="6" y="83"/>
                    </a:lnTo>
                    <a:lnTo>
                      <a:pt x="19" y="0"/>
                    </a:lnTo>
                    <a:lnTo>
                      <a:pt x="12" y="4"/>
                    </a:lnTo>
                    <a:close/>
                  </a:path>
                </a:pathLst>
              </a:cu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00" name="Freeform 94"/>
              <p:cNvSpPr>
                <a:spLocks/>
              </p:cNvSpPr>
              <p:nvPr/>
            </p:nvSpPr>
            <p:spPr bwMode="auto">
              <a:xfrm>
                <a:off x="1312" y="3160"/>
                <a:ext cx="22" cy="79"/>
              </a:xfrm>
              <a:custGeom>
                <a:avLst/>
                <a:gdLst>
                  <a:gd name="T0" fmla="*/ 16 w 22"/>
                  <a:gd name="T1" fmla="*/ 0 h 79"/>
                  <a:gd name="T2" fmla="*/ 0 w 22"/>
                  <a:gd name="T3" fmla="*/ 79 h 79"/>
                  <a:gd name="T4" fmla="*/ 0 w 22"/>
                  <a:gd name="T5" fmla="*/ 79 h 79"/>
                  <a:gd name="T6" fmla="*/ 10 w 22"/>
                  <a:gd name="T7" fmla="*/ 79 h 79"/>
                  <a:gd name="T8" fmla="*/ 22 w 22"/>
                  <a:gd name="T9" fmla="*/ 0 h 79"/>
                  <a:gd name="T10" fmla="*/ 22 w 22"/>
                  <a:gd name="T11" fmla="*/ 0 h 79"/>
                  <a:gd name="T12" fmla="*/ 16 w 22"/>
                  <a:gd name="T13" fmla="*/ 0 h 79"/>
                  <a:gd name="T14" fmla="*/ 16 w 22"/>
                  <a:gd name="T15" fmla="*/ 0 h 79"/>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79"/>
                  <a:gd name="T26" fmla="*/ 22 w 22"/>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79">
                    <a:moveTo>
                      <a:pt x="16" y="0"/>
                    </a:moveTo>
                    <a:lnTo>
                      <a:pt x="0" y="79"/>
                    </a:lnTo>
                    <a:lnTo>
                      <a:pt x="10" y="79"/>
                    </a:lnTo>
                    <a:lnTo>
                      <a:pt x="22" y="0"/>
                    </a:lnTo>
                    <a:lnTo>
                      <a:pt x="16" y="0"/>
                    </a:ln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01" name="Freeform 95"/>
              <p:cNvSpPr>
                <a:spLocks/>
              </p:cNvSpPr>
              <p:nvPr/>
            </p:nvSpPr>
            <p:spPr bwMode="auto">
              <a:xfrm>
                <a:off x="1306" y="3156"/>
                <a:ext cx="22" cy="83"/>
              </a:xfrm>
              <a:custGeom>
                <a:avLst/>
                <a:gdLst>
                  <a:gd name="T0" fmla="*/ 16 w 22"/>
                  <a:gd name="T1" fmla="*/ 0 h 83"/>
                  <a:gd name="T2" fmla="*/ 0 w 22"/>
                  <a:gd name="T3" fmla="*/ 83 h 83"/>
                  <a:gd name="T4" fmla="*/ 0 w 22"/>
                  <a:gd name="T5" fmla="*/ 83 h 83"/>
                  <a:gd name="T6" fmla="*/ 6 w 22"/>
                  <a:gd name="T7" fmla="*/ 83 h 83"/>
                  <a:gd name="T8" fmla="*/ 22 w 22"/>
                  <a:gd name="T9" fmla="*/ 4 h 83"/>
                  <a:gd name="T10" fmla="*/ 22 w 22"/>
                  <a:gd name="T11" fmla="*/ 4 h 83"/>
                  <a:gd name="T12" fmla="*/ 16 w 22"/>
                  <a:gd name="T13" fmla="*/ 0 h 83"/>
                  <a:gd name="T14" fmla="*/ 16 w 22"/>
                  <a:gd name="T15" fmla="*/ 0 h 83"/>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83"/>
                  <a:gd name="T26" fmla="*/ 22 w 22"/>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83">
                    <a:moveTo>
                      <a:pt x="16" y="0"/>
                    </a:moveTo>
                    <a:lnTo>
                      <a:pt x="0" y="83"/>
                    </a:lnTo>
                    <a:lnTo>
                      <a:pt x="6" y="83"/>
                    </a:lnTo>
                    <a:lnTo>
                      <a:pt x="22" y="4"/>
                    </a:lnTo>
                    <a:lnTo>
                      <a:pt x="16"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02" name="Freeform 96"/>
              <p:cNvSpPr>
                <a:spLocks/>
              </p:cNvSpPr>
              <p:nvPr/>
            </p:nvSpPr>
            <p:spPr bwMode="auto">
              <a:xfrm>
                <a:off x="1299" y="3156"/>
                <a:ext cx="23" cy="83"/>
              </a:xfrm>
              <a:custGeom>
                <a:avLst/>
                <a:gdLst>
                  <a:gd name="T0" fmla="*/ 13 w 23"/>
                  <a:gd name="T1" fmla="*/ 0 h 83"/>
                  <a:gd name="T2" fmla="*/ 0 w 23"/>
                  <a:gd name="T3" fmla="*/ 83 h 83"/>
                  <a:gd name="T4" fmla="*/ 0 w 23"/>
                  <a:gd name="T5" fmla="*/ 83 h 83"/>
                  <a:gd name="T6" fmla="*/ 7 w 23"/>
                  <a:gd name="T7" fmla="*/ 83 h 83"/>
                  <a:gd name="T8" fmla="*/ 23 w 23"/>
                  <a:gd name="T9" fmla="*/ 0 h 83"/>
                  <a:gd name="T10" fmla="*/ 23 w 23"/>
                  <a:gd name="T11" fmla="*/ 0 h 83"/>
                  <a:gd name="T12" fmla="*/ 13 w 23"/>
                  <a:gd name="T13" fmla="*/ 0 h 83"/>
                  <a:gd name="T14" fmla="*/ 13 w 23"/>
                  <a:gd name="T15" fmla="*/ 0 h 83"/>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83"/>
                  <a:gd name="T26" fmla="*/ 23 w 23"/>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83">
                    <a:moveTo>
                      <a:pt x="13" y="0"/>
                    </a:moveTo>
                    <a:lnTo>
                      <a:pt x="0" y="83"/>
                    </a:lnTo>
                    <a:lnTo>
                      <a:pt x="7" y="83"/>
                    </a:lnTo>
                    <a:lnTo>
                      <a:pt x="23" y="0"/>
                    </a:lnTo>
                    <a:lnTo>
                      <a:pt x="13" y="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03" name="Freeform 97"/>
              <p:cNvSpPr>
                <a:spLocks/>
              </p:cNvSpPr>
              <p:nvPr/>
            </p:nvSpPr>
            <p:spPr bwMode="auto">
              <a:xfrm>
                <a:off x="1293" y="3156"/>
                <a:ext cx="19" cy="83"/>
              </a:xfrm>
              <a:custGeom>
                <a:avLst/>
                <a:gdLst>
                  <a:gd name="T0" fmla="*/ 13 w 19"/>
                  <a:gd name="T1" fmla="*/ 0 h 83"/>
                  <a:gd name="T2" fmla="*/ 0 w 19"/>
                  <a:gd name="T3" fmla="*/ 83 h 83"/>
                  <a:gd name="T4" fmla="*/ 0 w 19"/>
                  <a:gd name="T5" fmla="*/ 83 h 83"/>
                  <a:gd name="T6" fmla="*/ 6 w 19"/>
                  <a:gd name="T7" fmla="*/ 83 h 83"/>
                  <a:gd name="T8" fmla="*/ 19 w 19"/>
                  <a:gd name="T9" fmla="*/ 0 h 83"/>
                  <a:gd name="T10" fmla="*/ 19 w 19"/>
                  <a:gd name="T11" fmla="*/ 0 h 83"/>
                  <a:gd name="T12" fmla="*/ 13 w 19"/>
                  <a:gd name="T13" fmla="*/ 0 h 83"/>
                  <a:gd name="T14" fmla="*/ 13 w 19"/>
                  <a:gd name="T15" fmla="*/ 0 h 8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83"/>
                  <a:gd name="T26" fmla="*/ 19 w 19"/>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83">
                    <a:moveTo>
                      <a:pt x="13" y="0"/>
                    </a:moveTo>
                    <a:lnTo>
                      <a:pt x="0" y="83"/>
                    </a:lnTo>
                    <a:lnTo>
                      <a:pt x="6" y="83"/>
                    </a:lnTo>
                    <a:lnTo>
                      <a:pt x="19" y="0"/>
                    </a:lnTo>
                    <a:lnTo>
                      <a:pt x="13" y="0"/>
                    </a:lnTo>
                    <a:close/>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04" name="Freeform 98"/>
              <p:cNvSpPr>
                <a:spLocks/>
              </p:cNvSpPr>
              <p:nvPr/>
            </p:nvSpPr>
            <p:spPr bwMode="auto">
              <a:xfrm>
                <a:off x="1284" y="3153"/>
                <a:ext cx="22" cy="86"/>
              </a:xfrm>
              <a:custGeom>
                <a:avLst/>
                <a:gdLst>
                  <a:gd name="T0" fmla="*/ 15 w 22"/>
                  <a:gd name="T1" fmla="*/ 0 h 86"/>
                  <a:gd name="T2" fmla="*/ 0 w 22"/>
                  <a:gd name="T3" fmla="*/ 83 h 86"/>
                  <a:gd name="T4" fmla="*/ 0 w 22"/>
                  <a:gd name="T5" fmla="*/ 83 h 86"/>
                  <a:gd name="T6" fmla="*/ 9 w 22"/>
                  <a:gd name="T7" fmla="*/ 86 h 86"/>
                  <a:gd name="T8" fmla="*/ 22 w 22"/>
                  <a:gd name="T9" fmla="*/ 3 h 86"/>
                  <a:gd name="T10" fmla="*/ 22 w 22"/>
                  <a:gd name="T11" fmla="*/ 3 h 86"/>
                  <a:gd name="T12" fmla="*/ 15 w 22"/>
                  <a:gd name="T13" fmla="*/ 0 h 86"/>
                  <a:gd name="T14" fmla="*/ 15 w 22"/>
                  <a:gd name="T15" fmla="*/ 0 h 86"/>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86"/>
                  <a:gd name="T26" fmla="*/ 22 w 22"/>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86">
                    <a:moveTo>
                      <a:pt x="15" y="0"/>
                    </a:moveTo>
                    <a:lnTo>
                      <a:pt x="0" y="83"/>
                    </a:lnTo>
                    <a:lnTo>
                      <a:pt x="9" y="86"/>
                    </a:lnTo>
                    <a:lnTo>
                      <a:pt x="22" y="3"/>
                    </a:ln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05" name="Freeform 99"/>
              <p:cNvSpPr>
                <a:spLocks/>
              </p:cNvSpPr>
              <p:nvPr/>
            </p:nvSpPr>
            <p:spPr bwMode="auto">
              <a:xfrm>
                <a:off x="1271" y="3150"/>
                <a:ext cx="28" cy="86"/>
              </a:xfrm>
              <a:custGeom>
                <a:avLst/>
                <a:gdLst>
                  <a:gd name="T0" fmla="*/ 13 w 28"/>
                  <a:gd name="T1" fmla="*/ 0 h 86"/>
                  <a:gd name="T2" fmla="*/ 0 w 28"/>
                  <a:gd name="T3" fmla="*/ 82 h 86"/>
                  <a:gd name="T4" fmla="*/ 0 w 28"/>
                  <a:gd name="T5" fmla="*/ 82 h 86"/>
                  <a:gd name="T6" fmla="*/ 13 w 28"/>
                  <a:gd name="T7" fmla="*/ 86 h 86"/>
                  <a:gd name="T8" fmla="*/ 28 w 28"/>
                  <a:gd name="T9" fmla="*/ 3 h 86"/>
                  <a:gd name="T10" fmla="*/ 28 w 28"/>
                  <a:gd name="T11" fmla="*/ 3 h 86"/>
                  <a:gd name="T12" fmla="*/ 13 w 28"/>
                  <a:gd name="T13" fmla="*/ 0 h 86"/>
                  <a:gd name="T14" fmla="*/ 13 w 28"/>
                  <a:gd name="T15" fmla="*/ 0 h 86"/>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86"/>
                  <a:gd name="T26" fmla="*/ 28 w 28"/>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86">
                    <a:moveTo>
                      <a:pt x="13" y="0"/>
                    </a:moveTo>
                    <a:lnTo>
                      <a:pt x="0" y="82"/>
                    </a:lnTo>
                    <a:lnTo>
                      <a:pt x="13" y="86"/>
                    </a:lnTo>
                    <a:lnTo>
                      <a:pt x="28" y="3"/>
                    </a:ln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06" name="Freeform 100"/>
              <p:cNvSpPr>
                <a:spLocks/>
              </p:cNvSpPr>
              <p:nvPr/>
            </p:nvSpPr>
            <p:spPr bwMode="auto">
              <a:xfrm>
                <a:off x="1255" y="3147"/>
                <a:ext cx="29" cy="85"/>
              </a:xfrm>
              <a:custGeom>
                <a:avLst/>
                <a:gdLst>
                  <a:gd name="T0" fmla="*/ 16 w 29"/>
                  <a:gd name="T1" fmla="*/ 0 h 85"/>
                  <a:gd name="T2" fmla="*/ 0 w 29"/>
                  <a:gd name="T3" fmla="*/ 82 h 85"/>
                  <a:gd name="T4" fmla="*/ 0 w 29"/>
                  <a:gd name="T5" fmla="*/ 82 h 85"/>
                  <a:gd name="T6" fmla="*/ 16 w 29"/>
                  <a:gd name="T7" fmla="*/ 85 h 85"/>
                  <a:gd name="T8" fmla="*/ 29 w 29"/>
                  <a:gd name="T9" fmla="*/ 3 h 85"/>
                  <a:gd name="T10" fmla="*/ 29 w 29"/>
                  <a:gd name="T11" fmla="*/ 3 h 85"/>
                  <a:gd name="T12" fmla="*/ 16 w 29"/>
                  <a:gd name="T13" fmla="*/ 0 h 85"/>
                  <a:gd name="T14" fmla="*/ 16 w 29"/>
                  <a:gd name="T15" fmla="*/ 0 h 85"/>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85"/>
                  <a:gd name="T26" fmla="*/ 29 w 29"/>
                  <a:gd name="T27" fmla="*/ 85 h 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85">
                    <a:moveTo>
                      <a:pt x="16" y="0"/>
                    </a:moveTo>
                    <a:lnTo>
                      <a:pt x="0" y="82"/>
                    </a:lnTo>
                    <a:lnTo>
                      <a:pt x="16" y="85"/>
                    </a:lnTo>
                    <a:lnTo>
                      <a:pt x="29" y="3"/>
                    </a:lnTo>
                    <a:lnTo>
                      <a:pt x="16" y="0"/>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07" name="Freeform 101"/>
              <p:cNvSpPr>
                <a:spLocks/>
              </p:cNvSpPr>
              <p:nvPr/>
            </p:nvSpPr>
            <p:spPr bwMode="auto">
              <a:xfrm>
                <a:off x="1239" y="3141"/>
                <a:ext cx="32" cy="88"/>
              </a:xfrm>
              <a:custGeom>
                <a:avLst/>
                <a:gdLst>
                  <a:gd name="T0" fmla="*/ 26 w 32"/>
                  <a:gd name="T1" fmla="*/ 3 h 88"/>
                  <a:gd name="T2" fmla="*/ 26 w 32"/>
                  <a:gd name="T3" fmla="*/ 3 h 88"/>
                  <a:gd name="T4" fmla="*/ 16 w 32"/>
                  <a:gd name="T5" fmla="*/ 0 h 88"/>
                  <a:gd name="T6" fmla="*/ 0 w 32"/>
                  <a:gd name="T7" fmla="*/ 82 h 88"/>
                  <a:gd name="T8" fmla="*/ 0 w 32"/>
                  <a:gd name="T9" fmla="*/ 82 h 88"/>
                  <a:gd name="T10" fmla="*/ 7 w 32"/>
                  <a:gd name="T11" fmla="*/ 82 h 88"/>
                  <a:gd name="T12" fmla="*/ 7 w 32"/>
                  <a:gd name="T13" fmla="*/ 82 h 88"/>
                  <a:gd name="T14" fmla="*/ 16 w 32"/>
                  <a:gd name="T15" fmla="*/ 88 h 88"/>
                  <a:gd name="T16" fmla="*/ 32 w 32"/>
                  <a:gd name="T17" fmla="*/ 6 h 88"/>
                  <a:gd name="T18" fmla="*/ 32 w 32"/>
                  <a:gd name="T19" fmla="*/ 6 h 88"/>
                  <a:gd name="T20" fmla="*/ 26 w 32"/>
                  <a:gd name="T21" fmla="*/ 3 h 88"/>
                  <a:gd name="T22" fmla="*/ 26 w 32"/>
                  <a:gd name="T23" fmla="*/ 3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
                  <a:gd name="T37" fmla="*/ 0 h 88"/>
                  <a:gd name="T38" fmla="*/ 32 w 32"/>
                  <a:gd name="T39" fmla="*/ 88 h 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 h="88">
                    <a:moveTo>
                      <a:pt x="26" y="3"/>
                    </a:moveTo>
                    <a:lnTo>
                      <a:pt x="26" y="3"/>
                    </a:lnTo>
                    <a:lnTo>
                      <a:pt x="16" y="0"/>
                    </a:lnTo>
                    <a:lnTo>
                      <a:pt x="0" y="82"/>
                    </a:lnTo>
                    <a:lnTo>
                      <a:pt x="7" y="82"/>
                    </a:lnTo>
                    <a:lnTo>
                      <a:pt x="16" y="88"/>
                    </a:lnTo>
                    <a:lnTo>
                      <a:pt x="32" y="6"/>
                    </a:lnTo>
                    <a:lnTo>
                      <a:pt x="26" y="3"/>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08" name="Freeform 102"/>
              <p:cNvSpPr>
                <a:spLocks/>
              </p:cNvSpPr>
              <p:nvPr/>
            </p:nvSpPr>
            <p:spPr bwMode="auto">
              <a:xfrm>
                <a:off x="1227" y="3134"/>
                <a:ext cx="28" cy="89"/>
              </a:xfrm>
              <a:custGeom>
                <a:avLst/>
                <a:gdLst>
                  <a:gd name="T0" fmla="*/ 12 w 28"/>
                  <a:gd name="T1" fmla="*/ 0 h 89"/>
                  <a:gd name="T2" fmla="*/ 0 w 28"/>
                  <a:gd name="T3" fmla="*/ 83 h 89"/>
                  <a:gd name="T4" fmla="*/ 0 w 28"/>
                  <a:gd name="T5" fmla="*/ 83 h 89"/>
                  <a:gd name="T6" fmla="*/ 12 w 28"/>
                  <a:gd name="T7" fmla="*/ 89 h 89"/>
                  <a:gd name="T8" fmla="*/ 28 w 28"/>
                  <a:gd name="T9" fmla="*/ 7 h 89"/>
                  <a:gd name="T10" fmla="*/ 28 w 28"/>
                  <a:gd name="T11" fmla="*/ 7 h 89"/>
                  <a:gd name="T12" fmla="*/ 12 w 28"/>
                  <a:gd name="T13" fmla="*/ 0 h 89"/>
                  <a:gd name="T14" fmla="*/ 12 w 28"/>
                  <a:gd name="T15" fmla="*/ 0 h 89"/>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89"/>
                  <a:gd name="T26" fmla="*/ 28 w 28"/>
                  <a:gd name="T27" fmla="*/ 89 h 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89">
                    <a:moveTo>
                      <a:pt x="12" y="0"/>
                    </a:moveTo>
                    <a:lnTo>
                      <a:pt x="0" y="83"/>
                    </a:lnTo>
                    <a:lnTo>
                      <a:pt x="12" y="89"/>
                    </a:lnTo>
                    <a:lnTo>
                      <a:pt x="28" y="7"/>
                    </a:lnTo>
                    <a:lnTo>
                      <a:pt x="12" y="0"/>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09" name="Freeform 103"/>
              <p:cNvSpPr>
                <a:spLocks/>
              </p:cNvSpPr>
              <p:nvPr/>
            </p:nvSpPr>
            <p:spPr bwMode="auto">
              <a:xfrm>
                <a:off x="1211" y="3131"/>
                <a:ext cx="28" cy="86"/>
              </a:xfrm>
              <a:custGeom>
                <a:avLst/>
                <a:gdLst>
                  <a:gd name="T0" fmla="*/ 16 w 28"/>
                  <a:gd name="T1" fmla="*/ 0 h 86"/>
                  <a:gd name="T2" fmla="*/ 0 w 28"/>
                  <a:gd name="T3" fmla="*/ 79 h 86"/>
                  <a:gd name="T4" fmla="*/ 0 w 28"/>
                  <a:gd name="T5" fmla="*/ 79 h 86"/>
                  <a:gd name="T6" fmla="*/ 16 w 28"/>
                  <a:gd name="T7" fmla="*/ 86 h 86"/>
                  <a:gd name="T8" fmla="*/ 28 w 28"/>
                  <a:gd name="T9" fmla="*/ 3 h 86"/>
                  <a:gd name="T10" fmla="*/ 28 w 28"/>
                  <a:gd name="T11" fmla="*/ 3 h 86"/>
                  <a:gd name="T12" fmla="*/ 16 w 28"/>
                  <a:gd name="T13" fmla="*/ 0 h 86"/>
                  <a:gd name="T14" fmla="*/ 16 w 28"/>
                  <a:gd name="T15" fmla="*/ 0 h 86"/>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86"/>
                  <a:gd name="T26" fmla="*/ 28 w 28"/>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86">
                    <a:moveTo>
                      <a:pt x="16" y="0"/>
                    </a:moveTo>
                    <a:lnTo>
                      <a:pt x="0" y="79"/>
                    </a:lnTo>
                    <a:lnTo>
                      <a:pt x="16" y="86"/>
                    </a:lnTo>
                    <a:lnTo>
                      <a:pt x="28" y="3"/>
                    </a:lnTo>
                    <a:lnTo>
                      <a:pt x="16"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10" name="Freeform 104"/>
              <p:cNvSpPr>
                <a:spLocks/>
              </p:cNvSpPr>
              <p:nvPr/>
            </p:nvSpPr>
            <p:spPr bwMode="auto">
              <a:xfrm>
                <a:off x="1195" y="3125"/>
                <a:ext cx="32" cy="85"/>
              </a:xfrm>
              <a:custGeom>
                <a:avLst/>
                <a:gdLst>
                  <a:gd name="T0" fmla="*/ 16 w 32"/>
                  <a:gd name="T1" fmla="*/ 0 h 85"/>
                  <a:gd name="T2" fmla="*/ 0 w 32"/>
                  <a:gd name="T3" fmla="*/ 82 h 85"/>
                  <a:gd name="T4" fmla="*/ 0 w 32"/>
                  <a:gd name="T5" fmla="*/ 82 h 85"/>
                  <a:gd name="T6" fmla="*/ 16 w 32"/>
                  <a:gd name="T7" fmla="*/ 85 h 85"/>
                  <a:gd name="T8" fmla="*/ 32 w 32"/>
                  <a:gd name="T9" fmla="*/ 6 h 85"/>
                  <a:gd name="T10" fmla="*/ 32 w 32"/>
                  <a:gd name="T11" fmla="*/ 6 h 85"/>
                  <a:gd name="T12" fmla="*/ 16 w 32"/>
                  <a:gd name="T13" fmla="*/ 0 h 85"/>
                  <a:gd name="T14" fmla="*/ 16 w 32"/>
                  <a:gd name="T15" fmla="*/ 0 h 85"/>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85"/>
                  <a:gd name="T26" fmla="*/ 32 w 32"/>
                  <a:gd name="T27" fmla="*/ 85 h 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85">
                    <a:moveTo>
                      <a:pt x="16" y="0"/>
                    </a:moveTo>
                    <a:lnTo>
                      <a:pt x="0" y="82"/>
                    </a:lnTo>
                    <a:lnTo>
                      <a:pt x="16" y="85"/>
                    </a:lnTo>
                    <a:lnTo>
                      <a:pt x="32" y="6"/>
                    </a:lnTo>
                    <a:lnTo>
                      <a:pt x="16"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11" name="Freeform 105"/>
              <p:cNvSpPr>
                <a:spLocks/>
              </p:cNvSpPr>
              <p:nvPr/>
            </p:nvSpPr>
            <p:spPr bwMode="auto">
              <a:xfrm>
                <a:off x="1182" y="3118"/>
                <a:ext cx="29" cy="89"/>
              </a:xfrm>
              <a:custGeom>
                <a:avLst/>
                <a:gdLst>
                  <a:gd name="T0" fmla="*/ 13 w 29"/>
                  <a:gd name="T1" fmla="*/ 0 h 89"/>
                  <a:gd name="T2" fmla="*/ 0 w 29"/>
                  <a:gd name="T3" fmla="*/ 83 h 89"/>
                  <a:gd name="T4" fmla="*/ 0 w 29"/>
                  <a:gd name="T5" fmla="*/ 83 h 89"/>
                  <a:gd name="T6" fmla="*/ 13 w 29"/>
                  <a:gd name="T7" fmla="*/ 89 h 89"/>
                  <a:gd name="T8" fmla="*/ 29 w 29"/>
                  <a:gd name="T9" fmla="*/ 7 h 89"/>
                  <a:gd name="T10" fmla="*/ 29 w 29"/>
                  <a:gd name="T11" fmla="*/ 7 h 89"/>
                  <a:gd name="T12" fmla="*/ 13 w 29"/>
                  <a:gd name="T13" fmla="*/ 0 h 89"/>
                  <a:gd name="T14" fmla="*/ 13 w 29"/>
                  <a:gd name="T15" fmla="*/ 0 h 89"/>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89"/>
                  <a:gd name="T26" fmla="*/ 29 w 29"/>
                  <a:gd name="T27" fmla="*/ 89 h 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89">
                    <a:moveTo>
                      <a:pt x="13" y="0"/>
                    </a:moveTo>
                    <a:lnTo>
                      <a:pt x="0" y="83"/>
                    </a:lnTo>
                    <a:lnTo>
                      <a:pt x="13" y="89"/>
                    </a:lnTo>
                    <a:lnTo>
                      <a:pt x="29" y="7"/>
                    </a:lnTo>
                    <a:lnTo>
                      <a:pt x="13"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12" name="Freeform 106"/>
              <p:cNvSpPr>
                <a:spLocks/>
              </p:cNvSpPr>
              <p:nvPr/>
            </p:nvSpPr>
            <p:spPr bwMode="auto">
              <a:xfrm>
                <a:off x="1078" y="3080"/>
                <a:ext cx="117" cy="121"/>
              </a:xfrm>
              <a:custGeom>
                <a:avLst/>
                <a:gdLst>
                  <a:gd name="T0" fmla="*/ 16 w 117"/>
                  <a:gd name="T1" fmla="*/ 0 h 121"/>
                  <a:gd name="T2" fmla="*/ 0 w 117"/>
                  <a:gd name="T3" fmla="*/ 80 h 121"/>
                  <a:gd name="T4" fmla="*/ 0 w 117"/>
                  <a:gd name="T5" fmla="*/ 80 h 121"/>
                  <a:gd name="T6" fmla="*/ 104 w 117"/>
                  <a:gd name="T7" fmla="*/ 121 h 121"/>
                  <a:gd name="T8" fmla="*/ 117 w 117"/>
                  <a:gd name="T9" fmla="*/ 38 h 121"/>
                  <a:gd name="T10" fmla="*/ 117 w 117"/>
                  <a:gd name="T11" fmla="*/ 38 h 121"/>
                  <a:gd name="T12" fmla="*/ 16 w 117"/>
                  <a:gd name="T13" fmla="*/ 0 h 121"/>
                  <a:gd name="T14" fmla="*/ 16 w 117"/>
                  <a:gd name="T15" fmla="*/ 0 h 121"/>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121"/>
                  <a:gd name="T26" fmla="*/ 117 w 117"/>
                  <a:gd name="T27" fmla="*/ 121 h 1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121">
                    <a:moveTo>
                      <a:pt x="16" y="0"/>
                    </a:moveTo>
                    <a:lnTo>
                      <a:pt x="0" y="80"/>
                    </a:lnTo>
                    <a:lnTo>
                      <a:pt x="104" y="121"/>
                    </a:lnTo>
                    <a:lnTo>
                      <a:pt x="117" y="38"/>
                    </a:lnTo>
                    <a:lnTo>
                      <a:pt x="16"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13" name="Freeform 107"/>
              <p:cNvSpPr>
                <a:spLocks/>
              </p:cNvSpPr>
              <p:nvPr/>
            </p:nvSpPr>
            <p:spPr bwMode="auto">
              <a:xfrm>
                <a:off x="977" y="3039"/>
                <a:ext cx="117" cy="121"/>
              </a:xfrm>
              <a:custGeom>
                <a:avLst/>
                <a:gdLst>
                  <a:gd name="T0" fmla="*/ 12 w 117"/>
                  <a:gd name="T1" fmla="*/ 0 h 121"/>
                  <a:gd name="T2" fmla="*/ 0 w 117"/>
                  <a:gd name="T3" fmla="*/ 83 h 121"/>
                  <a:gd name="T4" fmla="*/ 0 w 117"/>
                  <a:gd name="T5" fmla="*/ 83 h 121"/>
                  <a:gd name="T6" fmla="*/ 101 w 117"/>
                  <a:gd name="T7" fmla="*/ 121 h 121"/>
                  <a:gd name="T8" fmla="*/ 117 w 117"/>
                  <a:gd name="T9" fmla="*/ 41 h 121"/>
                  <a:gd name="T10" fmla="*/ 117 w 117"/>
                  <a:gd name="T11" fmla="*/ 41 h 121"/>
                  <a:gd name="T12" fmla="*/ 12 w 117"/>
                  <a:gd name="T13" fmla="*/ 0 h 121"/>
                  <a:gd name="T14" fmla="*/ 12 w 117"/>
                  <a:gd name="T15" fmla="*/ 0 h 121"/>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121"/>
                  <a:gd name="T26" fmla="*/ 117 w 117"/>
                  <a:gd name="T27" fmla="*/ 121 h 1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121">
                    <a:moveTo>
                      <a:pt x="12" y="0"/>
                    </a:moveTo>
                    <a:lnTo>
                      <a:pt x="0" y="83"/>
                    </a:lnTo>
                    <a:lnTo>
                      <a:pt x="101" y="121"/>
                    </a:lnTo>
                    <a:lnTo>
                      <a:pt x="117" y="41"/>
                    </a:lnTo>
                    <a:lnTo>
                      <a:pt x="12" y="0"/>
                    </a:lnTo>
                    <a:close/>
                  </a:path>
                </a:pathLst>
              </a:custGeom>
              <a:solidFill>
                <a:srgbClr val="D0D0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14" name="Freeform 108"/>
              <p:cNvSpPr>
                <a:spLocks/>
              </p:cNvSpPr>
              <p:nvPr/>
            </p:nvSpPr>
            <p:spPr bwMode="auto">
              <a:xfrm>
                <a:off x="872" y="2998"/>
                <a:ext cx="117" cy="124"/>
              </a:xfrm>
              <a:custGeom>
                <a:avLst/>
                <a:gdLst>
                  <a:gd name="T0" fmla="*/ 16 w 117"/>
                  <a:gd name="T1" fmla="*/ 0 h 124"/>
                  <a:gd name="T2" fmla="*/ 0 w 117"/>
                  <a:gd name="T3" fmla="*/ 82 h 124"/>
                  <a:gd name="T4" fmla="*/ 0 w 117"/>
                  <a:gd name="T5" fmla="*/ 82 h 124"/>
                  <a:gd name="T6" fmla="*/ 105 w 117"/>
                  <a:gd name="T7" fmla="*/ 124 h 124"/>
                  <a:gd name="T8" fmla="*/ 117 w 117"/>
                  <a:gd name="T9" fmla="*/ 41 h 124"/>
                  <a:gd name="T10" fmla="*/ 117 w 117"/>
                  <a:gd name="T11" fmla="*/ 41 h 124"/>
                  <a:gd name="T12" fmla="*/ 16 w 117"/>
                  <a:gd name="T13" fmla="*/ 0 h 124"/>
                  <a:gd name="T14" fmla="*/ 16 w 117"/>
                  <a:gd name="T15" fmla="*/ 0 h 124"/>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124"/>
                  <a:gd name="T26" fmla="*/ 117 w 117"/>
                  <a:gd name="T27" fmla="*/ 124 h 1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124">
                    <a:moveTo>
                      <a:pt x="16" y="0"/>
                    </a:moveTo>
                    <a:lnTo>
                      <a:pt x="0" y="82"/>
                    </a:lnTo>
                    <a:lnTo>
                      <a:pt x="105" y="124"/>
                    </a:lnTo>
                    <a:lnTo>
                      <a:pt x="117" y="41"/>
                    </a:lnTo>
                    <a:lnTo>
                      <a:pt x="16" y="0"/>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15" name="Freeform 109"/>
              <p:cNvSpPr>
                <a:spLocks/>
              </p:cNvSpPr>
              <p:nvPr/>
            </p:nvSpPr>
            <p:spPr bwMode="auto">
              <a:xfrm>
                <a:off x="768" y="2960"/>
                <a:ext cx="120" cy="120"/>
              </a:xfrm>
              <a:custGeom>
                <a:avLst/>
                <a:gdLst>
                  <a:gd name="T0" fmla="*/ 16 w 120"/>
                  <a:gd name="T1" fmla="*/ 0 h 120"/>
                  <a:gd name="T2" fmla="*/ 0 w 120"/>
                  <a:gd name="T3" fmla="*/ 83 h 120"/>
                  <a:gd name="T4" fmla="*/ 0 w 120"/>
                  <a:gd name="T5" fmla="*/ 83 h 120"/>
                  <a:gd name="T6" fmla="*/ 104 w 120"/>
                  <a:gd name="T7" fmla="*/ 120 h 120"/>
                  <a:gd name="T8" fmla="*/ 120 w 120"/>
                  <a:gd name="T9" fmla="*/ 38 h 120"/>
                  <a:gd name="T10" fmla="*/ 120 w 120"/>
                  <a:gd name="T11" fmla="*/ 38 h 120"/>
                  <a:gd name="T12" fmla="*/ 16 w 120"/>
                  <a:gd name="T13" fmla="*/ 0 h 120"/>
                  <a:gd name="T14" fmla="*/ 16 w 120"/>
                  <a:gd name="T15" fmla="*/ 0 h 120"/>
                  <a:gd name="T16" fmla="*/ 0 60000 65536"/>
                  <a:gd name="T17" fmla="*/ 0 60000 65536"/>
                  <a:gd name="T18" fmla="*/ 0 60000 65536"/>
                  <a:gd name="T19" fmla="*/ 0 60000 65536"/>
                  <a:gd name="T20" fmla="*/ 0 60000 65536"/>
                  <a:gd name="T21" fmla="*/ 0 60000 65536"/>
                  <a:gd name="T22" fmla="*/ 0 60000 65536"/>
                  <a:gd name="T23" fmla="*/ 0 60000 65536"/>
                  <a:gd name="T24" fmla="*/ 0 w 120"/>
                  <a:gd name="T25" fmla="*/ 0 h 120"/>
                  <a:gd name="T26" fmla="*/ 120 w 120"/>
                  <a:gd name="T27" fmla="*/ 120 h 1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 h="120">
                    <a:moveTo>
                      <a:pt x="16" y="0"/>
                    </a:moveTo>
                    <a:lnTo>
                      <a:pt x="0" y="83"/>
                    </a:lnTo>
                    <a:lnTo>
                      <a:pt x="104" y="120"/>
                    </a:lnTo>
                    <a:lnTo>
                      <a:pt x="120" y="38"/>
                    </a:lnTo>
                    <a:lnTo>
                      <a:pt x="16" y="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16" name="Freeform 110"/>
              <p:cNvSpPr>
                <a:spLocks/>
              </p:cNvSpPr>
              <p:nvPr/>
            </p:nvSpPr>
            <p:spPr bwMode="auto">
              <a:xfrm>
                <a:off x="667" y="2919"/>
                <a:ext cx="117" cy="124"/>
              </a:xfrm>
              <a:custGeom>
                <a:avLst/>
                <a:gdLst>
                  <a:gd name="T0" fmla="*/ 15 w 117"/>
                  <a:gd name="T1" fmla="*/ 0 h 124"/>
                  <a:gd name="T2" fmla="*/ 0 w 117"/>
                  <a:gd name="T3" fmla="*/ 82 h 124"/>
                  <a:gd name="T4" fmla="*/ 0 w 117"/>
                  <a:gd name="T5" fmla="*/ 82 h 124"/>
                  <a:gd name="T6" fmla="*/ 101 w 117"/>
                  <a:gd name="T7" fmla="*/ 124 h 124"/>
                  <a:gd name="T8" fmla="*/ 117 w 117"/>
                  <a:gd name="T9" fmla="*/ 41 h 124"/>
                  <a:gd name="T10" fmla="*/ 117 w 117"/>
                  <a:gd name="T11" fmla="*/ 41 h 124"/>
                  <a:gd name="T12" fmla="*/ 15 w 117"/>
                  <a:gd name="T13" fmla="*/ 0 h 124"/>
                  <a:gd name="T14" fmla="*/ 15 w 117"/>
                  <a:gd name="T15" fmla="*/ 0 h 124"/>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124"/>
                  <a:gd name="T26" fmla="*/ 117 w 117"/>
                  <a:gd name="T27" fmla="*/ 124 h 1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124">
                    <a:moveTo>
                      <a:pt x="15" y="0"/>
                    </a:moveTo>
                    <a:lnTo>
                      <a:pt x="0" y="82"/>
                    </a:lnTo>
                    <a:lnTo>
                      <a:pt x="101" y="124"/>
                    </a:lnTo>
                    <a:lnTo>
                      <a:pt x="117" y="41"/>
                    </a:lnTo>
                    <a:lnTo>
                      <a:pt x="15" y="0"/>
                    </a:ln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17" name="Freeform 111"/>
              <p:cNvSpPr>
                <a:spLocks/>
              </p:cNvSpPr>
              <p:nvPr/>
            </p:nvSpPr>
            <p:spPr bwMode="auto">
              <a:xfrm>
                <a:off x="562" y="2878"/>
                <a:ext cx="120" cy="123"/>
              </a:xfrm>
              <a:custGeom>
                <a:avLst/>
                <a:gdLst>
                  <a:gd name="T0" fmla="*/ 16 w 120"/>
                  <a:gd name="T1" fmla="*/ 0 h 123"/>
                  <a:gd name="T2" fmla="*/ 0 w 120"/>
                  <a:gd name="T3" fmla="*/ 85 h 123"/>
                  <a:gd name="T4" fmla="*/ 0 w 120"/>
                  <a:gd name="T5" fmla="*/ 85 h 123"/>
                  <a:gd name="T6" fmla="*/ 105 w 120"/>
                  <a:gd name="T7" fmla="*/ 123 h 123"/>
                  <a:gd name="T8" fmla="*/ 120 w 120"/>
                  <a:gd name="T9" fmla="*/ 41 h 123"/>
                  <a:gd name="T10" fmla="*/ 120 w 120"/>
                  <a:gd name="T11" fmla="*/ 41 h 123"/>
                  <a:gd name="T12" fmla="*/ 16 w 120"/>
                  <a:gd name="T13" fmla="*/ 0 h 123"/>
                  <a:gd name="T14" fmla="*/ 16 w 120"/>
                  <a:gd name="T15" fmla="*/ 0 h 123"/>
                  <a:gd name="T16" fmla="*/ 0 60000 65536"/>
                  <a:gd name="T17" fmla="*/ 0 60000 65536"/>
                  <a:gd name="T18" fmla="*/ 0 60000 65536"/>
                  <a:gd name="T19" fmla="*/ 0 60000 65536"/>
                  <a:gd name="T20" fmla="*/ 0 60000 65536"/>
                  <a:gd name="T21" fmla="*/ 0 60000 65536"/>
                  <a:gd name="T22" fmla="*/ 0 60000 65536"/>
                  <a:gd name="T23" fmla="*/ 0 60000 65536"/>
                  <a:gd name="T24" fmla="*/ 0 w 120"/>
                  <a:gd name="T25" fmla="*/ 0 h 123"/>
                  <a:gd name="T26" fmla="*/ 120 w 120"/>
                  <a:gd name="T27" fmla="*/ 123 h 1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 h="123">
                    <a:moveTo>
                      <a:pt x="16" y="0"/>
                    </a:moveTo>
                    <a:lnTo>
                      <a:pt x="0" y="85"/>
                    </a:lnTo>
                    <a:lnTo>
                      <a:pt x="105" y="123"/>
                    </a:lnTo>
                    <a:lnTo>
                      <a:pt x="120" y="41"/>
                    </a:lnTo>
                    <a:lnTo>
                      <a:pt x="16" y="0"/>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18" name="Freeform 112"/>
              <p:cNvSpPr>
                <a:spLocks/>
              </p:cNvSpPr>
              <p:nvPr/>
            </p:nvSpPr>
            <p:spPr bwMode="auto">
              <a:xfrm>
                <a:off x="461" y="2840"/>
                <a:ext cx="117" cy="123"/>
              </a:xfrm>
              <a:custGeom>
                <a:avLst/>
                <a:gdLst>
                  <a:gd name="T0" fmla="*/ 13 w 117"/>
                  <a:gd name="T1" fmla="*/ 0 h 123"/>
                  <a:gd name="T2" fmla="*/ 0 w 117"/>
                  <a:gd name="T3" fmla="*/ 82 h 123"/>
                  <a:gd name="T4" fmla="*/ 0 w 117"/>
                  <a:gd name="T5" fmla="*/ 82 h 123"/>
                  <a:gd name="T6" fmla="*/ 101 w 117"/>
                  <a:gd name="T7" fmla="*/ 123 h 123"/>
                  <a:gd name="T8" fmla="*/ 117 w 117"/>
                  <a:gd name="T9" fmla="*/ 38 h 123"/>
                  <a:gd name="T10" fmla="*/ 117 w 117"/>
                  <a:gd name="T11" fmla="*/ 38 h 123"/>
                  <a:gd name="T12" fmla="*/ 13 w 117"/>
                  <a:gd name="T13" fmla="*/ 0 h 123"/>
                  <a:gd name="T14" fmla="*/ 13 w 117"/>
                  <a:gd name="T15" fmla="*/ 0 h 123"/>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123"/>
                  <a:gd name="T26" fmla="*/ 117 w 117"/>
                  <a:gd name="T27" fmla="*/ 123 h 1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123">
                    <a:moveTo>
                      <a:pt x="13" y="0"/>
                    </a:moveTo>
                    <a:lnTo>
                      <a:pt x="0" y="82"/>
                    </a:lnTo>
                    <a:lnTo>
                      <a:pt x="101" y="123"/>
                    </a:lnTo>
                    <a:lnTo>
                      <a:pt x="117" y="38"/>
                    </a:lnTo>
                    <a:lnTo>
                      <a:pt x="13" y="0"/>
                    </a:ln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19" name="Freeform 113"/>
              <p:cNvSpPr>
                <a:spLocks/>
              </p:cNvSpPr>
              <p:nvPr/>
            </p:nvSpPr>
            <p:spPr bwMode="auto">
              <a:xfrm>
                <a:off x="366" y="2799"/>
                <a:ext cx="108" cy="123"/>
              </a:xfrm>
              <a:custGeom>
                <a:avLst/>
                <a:gdLst>
                  <a:gd name="T0" fmla="*/ 6 w 108"/>
                  <a:gd name="T1" fmla="*/ 0 h 123"/>
                  <a:gd name="T2" fmla="*/ 3 w 108"/>
                  <a:gd name="T3" fmla="*/ 9 h 123"/>
                  <a:gd name="T4" fmla="*/ 3 w 108"/>
                  <a:gd name="T5" fmla="*/ 9 h 123"/>
                  <a:gd name="T6" fmla="*/ 0 w 108"/>
                  <a:gd name="T7" fmla="*/ 54 h 123"/>
                  <a:gd name="T8" fmla="*/ 0 w 108"/>
                  <a:gd name="T9" fmla="*/ 54 h 123"/>
                  <a:gd name="T10" fmla="*/ 3 w 108"/>
                  <a:gd name="T11" fmla="*/ 69 h 123"/>
                  <a:gd name="T12" fmla="*/ 10 w 108"/>
                  <a:gd name="T13" fmla="*/ 82 h 123"/>
                  <a:gd name="T14" fmla="*/ 22 w 108"/>
                  <a:gd name="T15" fmla="*/ 92 h 123"/>
                  <a:gd name="T16" fmla="*/ 35 w 108"/>
                  <a:gd name="T17" fmla="*/ 101 h 123"/>
                  <a:gd name="T18" fmla="*/ 35 w 108"/>
                  <a:gd name="T19" fmla="*/ 101 h 123"/>
                  <a:gd name="T20" fmla="*/ 95 w 108"/>
                  <a:gd name="T21" fmla="*/ 123 h 123"/>
                  <a:gd name="T22" fmla="*/ 108 w 108"/>
                  <a:gd name="T23" fmla="*/ 41 h 123"/>
                  <a:gd name="T24" fmla="*/ 108 w 108"/>
                  <a:gd name="T25" fmla="*/ 41 h 123"/>
                  <a:gd name="T26" fmla="*/ 6 w 108"/>
                  <a:gd name="T27" fmla="*/ 0 h 123"/>
                  <a:gd name="T28" fmla="*/ 6 w 108"/>
                  <a:gd name="T29" fmla="*/ 0 h 1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8"/>
                  <a:gd name="T46" fmla="*/ 0 h 123"/>
                  <a:gd name="T47" fmla="*/ 108 w 108"/>
                  <a:gd name="T48" fmla="*/ 123 h 1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8" h="123">
                    <a:moveTo>
                      <a:pt x="6" y="0"/>
                    </a:moveTo>
                    <a:lnTo>
                      <a:pt x="3" y="9"/>
                    </a:lnTo>
                    <a:lnTo>
                      <a:pt x="0" y="54"/>
                    </a:lnTo>
                    <a:lnTo>
                      <a:pt x="3" y="69"/>
                    </a:lnTo>
                    <a:lnTo>
                      <a:pt x="10" y="82"/>
                    </a:lnTo>
                    <a:lnTo>
                      <a:pt x="22" y="92"/>
                    </a:lnTo>
                    <a:lnTo>
                      <a:pt x="35" y="101"/>
                    </a:lnTo>
                    <a:lnTo>
                      <a:pt x="95" y="123"/>
                    </a:lnTo>
                    <a:lnTo>
                      <a:pt x="108" y="41"/>
                    </a:lnTo>
                    <a:lnTo>
                      <a:pt x="6"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20" name="Freeform 114"/>
              <p:cNvSpPr>
                <a:spLocks/>
              </p:cNvSpPr>
              <p:nvPr/>
            </p:nvSpPr>
            <p:spPr bwMode="auto">
              <a:xfrm>
                <a:off x="369" y="2799"/>
                <a:ext cx="3" cy="9"/>
              </a:xfrm>
              <a:custGeom>
                <a:avLst/>
                <a:gdLst>
                  <a:gd name="T0" fmla="*/ 3 w 3"/>
                  <a:gd name="T1" fmla="*/ 0 h 9"/>
                  <a:gd name="T2" fmla="*/ 3 w 3"/>
                  <a:gd name="T3" fmla="*/ 0 h 9"/>
                  <a:gd name="T4" fmla="*/ 3 w 3"/>
                  <a:gd name="T5" fmla="*/ 0 h 9"/>
                  <a:gd name="T6" fmla="*/ 0 w 3"/>
                  <a:gd name="T7" fmla="*/ 9 h 9"/>
                  <a:gd name="T8" fmla="*/ 3 w 3"/>
                  <a:gd name="T9" fmla="*/ 0 h 9"/>
                  <a:gd name="T10" fmla="*/ 0 60000 65536"/>
                  <a:gd name="T11" fmla="*/ 0 60000 65536"/>
                  <a:gd name="T12" fmla="*/ 0 60000 65536"/>
                  <a:gd name="T13" fmla="*/ 0 60000 65536"/>
                  <a:gd name="T14" fmla="*/ 0 60000 65536"/>
                  <a:gd name="T15" fmla="*/ 0 w 3"/>
                  <a:gd name="T16" fmla="*/ 0 h 9"/>
                  <a:gd name="T17" fmla="*/ 3 w 3"/>
                  <a:gd name="T18" fmla="*/ 9 h 9"/>
                </a:gdLst>
                <a:ahLst/>
                <a:cxnLst>
                  <a:cxn ang="T10">
                    <a:pos x="T0" y="T1"/>
                  </a:cxn>
                  <a:cxn ang="T11">
                    <a:pos x="T2" y="T3"/>
                  </a:cxn>
                  <a:cxn ang="T12">
                    <a:pos x="T4" y="T5"/>
                  </a:cxn>
                  <a:cxn ang="T13">
                    <a:pos x="T6" y="T7"/>
                  </a:cxn>
                  <a:cxn ang="T14">
                    <a:pos x="T8" y="T9"/>
                  </a:cxn>
                </a:cxnLst>
                <a:rect l="T15" t="T16" r="T17" b="T18"/>
                <a:pathLst>
                  <a:path w="3" h="9">
                    <a:moveTo>
                      <a:pt x="3" y="0"/>
                    </a:moveTo>
                    <a:lnTo>
                      <a:pt x="3" y="0"/>
                    </a:lnTo>
                    <a:lnTo>
                      <a:pt x="0" y="9"/>
                    </a:lnTo>
                    <a:lnTo>
                      <a:pt x="3"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21" name="Freeform 115"/>
              <p:cNvSpPr>
                <a:spLocks/>
              </p:cNvSpPr>
              <p:nvPr/>
            </p:nvSpPr>
            <p:spPr bwMode="auto">
              <a:xfrm>
                <a:off x="369" y="2799"/>
                <a:ext cx="1766" cy="373"/>
              </a:xfrm>
              <a:custGeom>
                <a:avLst/>
                <a:gdLst>
                  <a:gd name="T0" fmla="*/ 1763 w 1766"/>
                  <a:gd name="T1" fmla="*/ 117 h 373"/>
                  <a:gd name="T2" fmla="*/ 1674 w 1766"/>
                  <a:gd name="T3" fmla="*/ 145 h 373"/>
                  <a:gd name="T4" fmla="*/ 1582 w 1766"/>
                  <a:gd name="T5" fmla="*/ 171 h 373"/>
                  <a:gd name="T6" fmla="*/ 1490 w 1766"/>
                  <a:gd name="T7" fmla="*/ 199 h 373"/>
                  <a:gd name="T8" fmla="*/ 1399 w 1766"/>
                  <a:gd name="T9" fmla="*/ 228 h 373"/>
                  <a:gd name="T10" fmla="*/ 1307 w 1766"/>
                  <a:gd name="T11" fmla="*/ 256 h 373"/>
                  <a:gd name="T12" fmla="*/ 1215 w 1766"/>
                  <a:gd name="T13" fmla="*/ 285 h 373"/>
                  <a:gd name="T14" fmla="*/ 1123 w 1766"/>
                  <a:gd name="T15" fmla="*/ 313 h 373"/>
                  <a:gd name="T16" fmla="*/ 1032 w 1766"/>
                  <a:gd name="T17" fmla="*/ 342 h 373"/>
                  <a:gd name="T18" fmla="*/ 997 w 1766"/>
                  <a:gd name="T19" fmla="*/ 351 h 373"/>
                  <a:gd name="T20" fmla="*/ 959 w 1766"/>
                  <a:gd name="T21" fmla="*/ 361 h 373"/>
                  <a:gd name="T22" fmla="*/ 943 w 1766"/>
                  <a:gd name="T23" fmla="*/ 357 h 373"/>
                  <a:gd name="T24" fmla="*/ 896 w 1766"/>
                  <a:gd name="T25" fmla="*/ 345 h 373"/>
                  <a:gd name="T26" fmla="*/ 706 w 1766"/>
                  <a:gd name="T27" fmla="*/ 272 h 373"/>
                  <a:gd name="T28" fmla="*/ 472 w 1766"/>
                  <a:gd name="T29" fmla="*/ 183 h 373"/>
                  <a:gd name="T30" fmla="*/ 237 w 1766"/>
                  <a:gd name="T31" fmla="*/ 92 h 373"/>
                  <a:gd name="T32" fmla="*/ 3 w 1766"/>
                  <a:gd name="T33" fmla="*/ 0 h 373"/>
                  <a:gd name="T34" fmla="*/ 0 w 1766"/>
                  <a:gd name="T35" fmla="*/ 6 h 373"/>
                  <a:gd name="T36" fmla="*/ 234 w 1766"/>
                  <a:gd name="T37" fmla="*/ 101 h 373"/>
                  <a:gd name="T38" fmla="*/ 468 w 1766"/>
                  <a:gd name="T39" fmla="*/ 193 h 373"/>
                  <a:gd name="T40" fmla="*/ 706 w 1766"/>
                  <a:gd name="T41" fmla="*/ 285 h 373"/>
                  <a:gd name="T42" fmla="*/ 892 w 1766"/>
                  <a:gd name="T43" fmla="*/ 357 h 373"/>
                  <a:gd name="T44" fmla="*/ 940 w 1766"/>
                  <a:gd name="T45" fmla="*/ 370 h 373"/>
                  <a:gd name="T46" fmla="*/ 956 w 1766"/>
                  <a:gd name="T47" fmla="*/ 373 h 373"/>
                  <a:gd name="T48" fmla="*/ 997 w 1766"/>
                  <a:gd name="T49" fmla="*/ 364 h 373"/>
                  <a:gd name="T50" fmla="*/ 1028 w 1766"/>
                  <a:gd name="T51" fmla="*/ 354 h 373"/>
                  <a:gd name="T52" fmla="*/ 1123 w 1766"/>
                  <a:gd name="T53" fmla="*/ 323 h 373"/>
                  <a:gd name="T54" fmla="*/ 1215 w 1766"/>
                  <a:gd name="T55" fmla="*/ 294 h 373"/>
                  <a:gd name="T56" fmla="*/ 1307 w 1766"/>
                  <a:gd name="T57" fmla="*/ 266 h 373"/>
                  <a:gd name="T58" fmla="*/ 1399 w 1766"/>
                  <a:gd name="T59" fmla="*/ 237 h 373"/>
                  <a:gd name="T60" fmla="*/ 1490 w 1766"/>
                  <a:gd name="T61" fmla="*/ 209 h 373"/>
                  <a:gd name="T62" fmla="*/ 1582 w 1766"/>
                  <a:gd name="T63" fmla="*/ 180 h 373"/>
                  <a:gd name="T64" fmla="*/ 1674 w 1766"/>
                  <a:gd name="T65" fmla="*/ 152 h 373"/>
                  <a:gd name="T66" fmla="*/ 1766 w 1766"/>
                  <a:gd name="T67" fmla="*/ 123 h 373"/>
                  <a:gd name="T68" fmla="*/ 1763 w 1766"/>
                  <a:gd name="T69" fmla="*/ 117 h 37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66"/>
                  <a:gd name="T106" fmla="*/ 0 h 373"/>
                  <a:gd name="T107" fmla="*/ 1766 w 1766"/>
                  <a:gd name="T108" fmla="*/ 373 h 37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66" h="373">
                    <a:moveTo>
                      <a:pt x="1763" y="117"/>
                    </a:moveTo>
                    <a:lnTo>
                      <a:pt x="1763" y="117"/>
                    </a:lnTo>
                    <a:lnTo>
                      <a:pt x="1674" y="145"/>
                    </a:lnTo>
                    <a:lnTo>
                      <a:pt x="1582" y="171"/>
                    </a:lnTo>
                    <a:lnTo>
                      <a:pt x="1490" y="199"/>
                    </a:lnTo>
                    <a:lnTo>
                      <a:pt x="1399" y="228"/>
                    </a:lnTo>
                    <a:lnTo>
                      <a:pt x="1307" y="256"/>
                    </a:lnTo>
                    <a:lnTo>
                      <a:pt x="1215" y="285"/>
                    </a:lnTo>
                    <a:lnTo>
                      <a:pt x="1123" y="313"/>
                    </a:lnTo>
                    <a:lnTo>
                      <a:pt x="1032" y="342"/>
                    </a:lnTo>
                    <a:lnTo>
                      <a:pt x="997" y="351"/>
                    </a:lnTo>
                    <a:lnTo>
                      <a:pt x="972" y="357"/>
                    </a:lnTo>
                    <a:lnTo>
                      <a:pt x="959" y="361"/>
                    </a:lnTo>
                    <a:lnTo>
                      <a:pt x="943" y="357"/>
                    </a:lnTo>
                    <a:lnTo>
                      <a:pt x="896" y="345"/>
                    </a:lnTo>
                    <a:lnTo>
                      <a:pt x="706" y="272"/>
                    </a:lnTo>
                    <a:lnTo>
                      <a:pt x="472" y="183"/>
                    </a:lnTo>
                    <a:lnTo>
                      <a:pt x="237" y="92"/>
                    </a:lnTo>
                    <a:lnTo>
                      <a:pt x="3" y="0"/>
                    </a:lnTo>
                    <a:lnTo>
                      <a:pt x="0" y="6"/>
                    </a:lnTo>
                    <a:lnTo>
                      <a:pt x="234" y="101"/>
                    </a:lnTo>
                    <a:lnTo>
                      <a:pt x="468" y="193"/>
                    </a:lnTo>
                    <a:lnTo>
                      <a:pt x="706" y="285"/>
                    </a:lnTo>
                    <a:lnTo>
                      <a:pt x="892" y="357"/>
                    </a:lnTo>
                    <a:lnTo>
                      <a:pt x="940" y="370"/>
                    </a:lnTo>
                    <a:lnTo>
                      <a:pt x="956" y="373"/>
                    </a:lnTo>
                    <a:lnTo>
                      <a:pt x="972" y="370"/>
                    </a:lnTo>
                    <a:lnTo>
                      <a:pt x="997" y="364"/>
                    </a:lnTo>
                    <a:lnTo>
                      <a:pt x="1028" y="354"/>
                    </a:lnTo>
                    <a:lnTo>
                      <a:pt x="1123" y="323"/>
                    </a:lnTo>
                    <a:lnTo>
                      <a:pt x="1215" y="294"/>
                    </a:lnTo>
                    <a:lnTo>
                      <a:pt x="1307" y="266"/>
                    </a:lnTo>
                    <a:lnTo>
                      <a:pt x="1399" y="237"/>
                    </a:lnTo>
                    <a:lnTo>
                      <a:pt x="1490" y="209"/>
                    </a:lnTo>
                    <a:lnTo>
                      <a:pt x="1582" y="180"/>
                    </a:lnTo>
                    <a:lnTo>
                      <a:pt x="1674" y="152"/>
                    </a:lnTo>
                    <a:lnTo>
                      <a:pt x="1766" y="123"/>
                    </a:lnTo>
                    <a:lnTo>
                      <a:pt x="1763" y="117"/>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22" name="Freeform 116"/>
              <p:cNvSpPr>
                <a:spLocks/>
              </p:cNvSpPr>
              <p:nvPr/>
            </p:nvSpPr>
            <p:spPr bwMode="auto">
              <a:xfrm>
                <a:off x="1331" y="2878"/>
                <a:ext cx="354" cy="104"/>
              </a:xfrm>
              <a:custGeom>
                <a:avLst/>
                <a:gdLst>
                  <a:gd name="T0" fmla="*/ 348 w 354"/>
                  <a:gd name="T1" fmla="*/ 54 h 104"/>
                  <a:gd name="T2" fmla="*/ 272 w 354"/>
                  <a:gd name="T3" fmla="*/ 28 h 104"/>
                  <a:gd name="T4" fmla="*/ 203 w 354"/>
                  <a:gd name="T5" fmla="*/ 3 h 104"/>
                  <a:gd name="T6" fmla="*/ 203 w 354"/>
                  <a:gd name="T7" fmla="*/ 3 h 104"/>
                  <a:gd name="T8" fmla="*/ 187 w 354"/>
                  <a:gd name="T9" fmla="*/ 0 h 104"/>
                  <a:gd name="T10" fmla="*/ 187 w 354"/>
                  <a:gd name="T11" fmla="*/ 0 h 104"/>
                  <a:gd name="T12" fmla="*/ 171 w 354"/>
                  <a:gd name="T13" fmla="*/ 0 h 104"/>
                  <a:gd name="T14" fmla="*/ 95 w 354"/>
                  <a:gd name="T15" fmla="*/ 19 h 104"/>
                  <a:gd name="T16" fmla="*/ 10 w 354"/>
                  <a:gd name="T17" fmla="*/ 38 h 104"/>
                  <a:gd name="T18" fmla="*/ 10 w 354"/>
                  <a:gd name="T19" fmla="*/ 38 h 104"/>
                  <a:gd name="T20" fmla="*/ 3 w 354"/>
                  <a:gd name="T21" fmla="*/ 41 h 104"/>
                  <a:gd name="T22" fmla="*/ 0 w 354"/>
                  <a:gd name="T23" fmla="*/ 44 h 104"/>
                  <a:gd name="T24" fmla="*/ 3 w 354"/>
                  <a:gd name="T25" fmla="*/ 47 h 104"/>
                  <a:gd name="T26" fmla="*/ 10 w 354"/>
                  <a:gd name="T27" fmla="*/ 51 h 104"/>
                  <a:gd name="T28" fmla="*/ 85 w 354"/>
                  <a:gd name="T29" fmla="*/ 73 h 104"/>
                  <a:gd name="T30" fmla="*/ 168 w 354"/>
                  <a:gd name="T31" fmla="*/ 98 h 104"/>
                  <a:gd name="T32" fmla="*/ 180 w 354"/>
                  <a:gd name="T33" fmla="*/ 104 h 104"/>
                  <a:gd name="T34" fmla="*/ 180 w 354"/>
                  <a:gd name="T35" fmla="*/ 104 h 104"/>
                  <a:gd name="T36" fmla="*/ 196 w 354"/>
                  <a:gd name="T37" fmla="*/ 104 h 104"/>
                  <a:gd name="T38" fmla="*/ 212 w 354"/>
                  <a:gd name="T39" fmla="*/ 104 h 104"/>
                  <a:gd name="T40" fmla="*/ 259 w 354"/>
                  <a:gd name="T41" fmla="*/ 89 h 104"/>
                  <a:gd name="T42" fmla="*/ 348 w 354"/>
                  <a:gd name="T43" fmla="*/ 63 h 104"/>
                  <a:gd name="T44" fmla="*/ 348 w 354"/>
                  <a:gd name="T45" fmla="*/ 63 h 104"/>
                  <a:gd name="T46" fmla="*/ 351 w 354"/>
                  <a:gd name="T47" fmla="*/ 60 h 104"/>
                  <a:gd name="T48" fmla="*/ 354 w 354"/>
                  <a:gd name="T49" fmla="*/ 60 h 104"/>
                  <a:gd name="T50" fmla="*/ 348 w 354"/>
                  <a:gd name="T51" fmla="*/ 54 h 104"/>
                  <a:gd name="T52" fmla="*/ 348 w 354"/>
                  <a:gd name="T53" fmla="*/ 54 h 10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54"/>
                  <a:gd name="T82" fmla="*/ 0 h 104"/>
                  <a:gd name="T83" fmla="*/ 354 w 354"/>
                  <a:gd name="T84" fmla="*/ 104 h 10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54" h="104">
                    <a:moveTo>
                      <a:pt x="348" y="54"/>
                    </a:moveTo>
                    <a:lnTo>
                      <a:pt x="272" y="28"/>
                    </a:lnTo>
                    <a:lnTo>
                      <a:pt x="203" y="3"/>
                    </a:lnTo>
                    <a:lnTo>
                      <a:pt x="187" y="0"/>
                    </a:lnTo>
                    <a:lnTo>
                      <a:pt x="171" y="0"/>
                    </a:lnTo>
                    <a:lnTo>
                      <a:pt x="95" y="19"/>
                    </a:lnTo>
                    <a:lnTo>
                      <a:pt x="10" y="38"/>
                    </a:lnTo>
                    <a:lnTo>
                      <a:pt x="3" y="41"/>
                    </a:lnTo>
                    <a:lnTo>
                      <a:pt x="0" y="44"/>
                    </a:lnTo>
                    <a:lnTo>
                      <a:pt x="3" y="47"/>
                    </a:lnTo>
                    <a:lnTo>
                      <a:pt x="10" y="51"/>
                    </a:lnTo>
                    <a:lnTo>
                      <a:pt x="85" y="73"/>
                    </a:lnTo>
                    <a:lnTo>
                      <a:pt x="168" y="98"/>
                    </a:lnTo>
                    <a:lnTo>
                      <a:pt x="180" y="104"/>
                    </a:lnTo>
                    <a:lnTo>
                      <a:pt x="196" y="104"/>
                    </a:lnTo>
                    <a:lnTo>
                      <a:pt x="212" y="104"/>
                    </a:lnTo>
                    <a:lnTo>
                      <a:pt x="259" y="89"/>
                    </a:lnTo>
                    <a:lnTo>
                      <a:pt x="348" y="63"/>
                    </a:lnTo>
                    <a:lnTo>
                      <a:pt x="351" y="60"/>
                    </a:lnTo>
                    <a:lnTo>
                      <a:pt x="354" y="60"/>
                    </a:lnTo>
                    <a:lnTo>
                      <a:pt x="348"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23" name="Freeform 117"/>
              <p:cNvSpPr>
                <a:spLocks/>
              </p:cNvSpPr>
              <p:nvPr/>
            </p:nvSpPr>
            <p:spPr bwMode="auto">
              <a:xfrm>
                <a:off x="1331" y="2881"/>
                <a:ext cx="354" cy="108"/>
              </a:xfrm>
              <a:custGeom>
                <a:avLst/>
                <a:gdLst>
                  <a:gd name="T0" fmla="*/ 180 w 354"/>
                  <a:gd name="T1" fmla="*/ 105 h 108"/>
                  <a:gd name="T2" fmla="*/ 180 w 354"/>
                  <a:gd name="T3" fmla="*/ 105 h 108"/>
                  <a:gd name="T4" fmla="*/ 196 w 354"/>
                  <a:gd name="T5" fmla="*/ 108 h 108"/>
                  <a:gd name="T6" fmla="*/ 212 w 354"/>
                  <a:gd name="T7" fmla="*/ 105 h 108"/>
                  <a:gd name="T8" fmla="*/ 348 w 354"/>
                  <a:gd name="T9" fmla="*/ 63 h 108"/>
                  <a:gd name="T10" fmla="*/ 348 w 354"/>
                  <a:gd name="T11" fmla="*/ 63 h 108"/>
                  <a:gd name="T12" fmla="*/ 351 w 354"/>
                  <a:gd name="T13" fmla="*/ 63 h 108"/>
                  <a:gd name="T14" fmla="*/ 354 w 354"/>
                  <a:gd name="T15" fmla="*/ 60 h 108"/>
                  <a:gd name="T16" fmla="*/ 348 w 354"/>
                  <a:gd name="T17" fmla="*/ 57 h 108"/>
                  <a:gd name="T18" fmla="*/ 203 w 354"/>
                  <a:gd name="T19" fmla="*/ 3 h 108"/>
                  <a:gd name="T20" fmla="*/ 203 w 354"/>
                  <a:gd name="T21" fmla="*/ 3 h 108"/>
                  <a:gd name="T22" fmla="*/ 187 w 354"/>
                  <a:gd name="T23" fmla="*/ 0 h 108"/>
                  <a:gd name="T24" fmla="*/ 171 w 354"/>
                  <a:gd name="T25" fmla="*/ 3 h 108"/>
                  <a:gd name="T26" fmla="*/ 10 w 354"/>
                  <a:gd name="T27" fmla="*/ 41 h 108"/>
                  <a:gd name="T28" fmla="*/ 10 w 354"/>
                  <a:gd name="T29" fmla="*/ 41 h 108"/>
                  <a:gd name="T30" fmla="*/ 3 w 354"/>
                  <a:gd name="T31" fmla="*/ 41 h 108"/>
                  <a:gd name="T32" fmla="*/ 0 w 354"/>
                  <a:gd name="T33" fmla="*/ 44 h 108"/>
                  <a:gd name="T34" fmla="*/ 3 w 354"/>
                  <a:gd name="T35" fmla="*/ 48 h 108"/>
                  <a:gd name="T36" fmla="*/ 10 w 354"/>
                  <a:gd name="T37" fmla="*/ 51 h 108"/>
                  <a:gd name="T38" fmla="*/ 180 w 354"/>
                  <a:gd name="T39" fmla="*/ 105 h 1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54"/>
                  <a:gd name="T61" fmla="*/ 0 h 108"/>
                  <a:gd name="T62" fmla="*/ 354 w 354"/>
                  <a:gd name="T63" fmla="*/ 108 h 1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54" h="108">
                    <a:moveTo>
                      <a:pt x="180" y="105"/>
                    </a:moveTo>
                    <a:lnTo>
                      <a:pt x="180" y="105"/>
                    </a:lnTo>
                    <a:lnTo>
                      <a:pt x="196" y="108"/>
                    </a:lnTo>
                    <a:lnTo>
                      <a:pt x="212" y="105"/>
                    </a:lnTo>
                    <a:lnTo>
                      <a:pt x="348" y="63"/>
                    </a:lnTo>
                    <a:lnTo>
                      <a:pt x="351" y="63"/>
                    </a:lnTo>
                    <a:lnTo>
                      <a:pt x="354" y="60"/>
                    </a:lnTo>
                    <a:lnTo>
                      <a:pt x="348" y="57"/>
                    </a:lnTo>
                    <a:lnTo>
                      <a:pt x="203" y="3"/>
                    </a:lnTo>
                    <a:lnTo>
                      <a:pt x="187" y="0"/>
                    </a:lnTo>
                    <a:lnTo>
                      <a:pt x="171" y="3"/>
                    </a:lnTo>
                    <a:lnTo>
                      <a:pt x="10" y="41"/>
                    </a:lnTo>
                    <a:lnTo>
                      <a:pt x="3" y="41"/>
                    </a:lnTo>
                    <a:lnTo>
                      <a:pt x="0" y="44"/>
                    </a:lnTo>
                    <a:lnTo>
                      <a:pt x="3" y="48"/>
                    </a:lnTo>
                    <a:lnTo>
                      <a:pt x="10" y="51"/>
                    </a:lnTo>
                    <a:lnTo>
                      <a:pt x="180" y="105"/>
                    </a:ln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24" name="Freeform 118"/>
              <p:cNvSpPr>
                <a:spLocks/>
              </p:cNvSpPr>
              <p:nvPr/>
            </p:nvSpPr>
            <p:spPr bwMode="auto">
              <a:xfrm>
                <a:off x="1331" y="2881"/>
                <a:ext cx="354" cy="108"/>
              </a:xfrm>
              <a:custGeom>
                <a:avLst/>
                <a:gdLst>
                  <a:gd name="T0" fmla="*/ 348 w 354"/>
                  <a:gd name="T1" fmla="*/ 57 h 108"/>
                  <a:gd name="T2" fmla="*/ 316 w 354"/>
                  <a:gd name="T3" fmla="*/ 44 h 108"/>
                  <a:gd name="T4" fmla="*/ 278 w 354"/>
                  <a:gd name="T5" fmla="*/ 32 h 108"/>
                  <a:gd name="T6" fmla="*/ 237 w 354"/>
                  <a:gd name="T7" fmla="*/ 16 h 108"/>
                  <a:gd name="T8" fmla="*/ 203 w 354"/>
                  <a:gd name="T9" fmla="*/ 3 h 108"/>
                  <a:gd name="T10" fmla="*/ 203 w 354"/>
                  <a:gd name="T11" fmla="*/ 3 h 108"/>
                  <a:gd name="T12" fmla="*/ 199 w 354"/>
                  <a:gd name="T13" fmla="*/ 3 h 108"/>
                  <a:gd name="T14" fmla="*/ 199 w 354"/>
                  <a:gd name="T15" fmla="*/ 3 h 108"/>
                  <a:gd name="T16" fmla="*/ 184 w 354"/>
                  <a:gd name="T17" fmla="*/ 0 h 108"/>
                  <a:gd name="T18" fmla="*/ 171 w 354"/>
                  <a:gd name="T19" fmla="*/ 3 h 108"/>
                  <a:gd name="T20" fmla="*/ 155 w 354"/>
                  <a:gd name="T21" fmla="*/ 6 h 108"/>
                  <a:gd name="T22" fmla="*/ 111 w 354"/>
                  <a:gd name="T23" fmla="*/ 16 h 108"/>
                  <a:gd name="T24" fmla="*/ 66 w 354"/>
                  <a:gd name="T25" fmla="*/ 25 h 108"/>
                  <a:gd name="T26" fmla="*/ 22 w 354"/>
                  <a:gd name="T27" fmla="*/ 38 h 108"/>
                  <a:gd name="T28" fmla="*/ 10 w 354"/>
                  <a:gd name="T29" fmla="*/ 41 h 108"/>
                  <a:gd name="T30" fmla="*/ 10 w 354"/>
                  <a:gd name="T31" fmla="*/ 41 h 108"/>
                  <a:gd name="T32" fmla="*/ 3 w 354"/>
                  <a:gd name="T33" fmla="*/ 41 h 108"/>
                  <a:gd name="T34" fmla="*/ 0 w 354"/>
                  <a:gd name="T35" fmla="*/ 44 h 108"/>
                  <a:gd name="T36" fmla="*/ 3 w 354"/>
                  <a:gd name="T37" fmla="*/ 48 h 108"/>
                  <a:gd name="T38" fmla="*/ 10 w 354"/>
                  <a:gd name="T39" fmla="*/ 51 h 108"/>
                  <a:gd name="T40" fmla="*/ 19 w 354"/>
                  <a:gd name="T41" fmla="*/ 54 h 108"/>
                  <a:gd name="T42" fmla="*/ 60 w 354"/>
                  <a:gd name="T43" fmla="*/ 67 h 108"/>
                  <a:gd name="T44" fmla="*/ 101 w 354"/>
                  <a:gd name="T45" fmla="*/ 79 h 108"/>
                  <a:gd name="T46" fmla="*/ 139 w 354"/>
                  <a:gd name="T47" fmla="*/ 92 h 108"/>
                  <a:gd name="T48" fmla="*/ 180 w 354"/>
                  <a:gd name="T49" fmla="*/ 105 h 108"/>
                  <a:gd name="T50" fmla="*/ 180 w 354"/>
                  <a:gd name="T51" fmla="*/ 105 h 108"/>
                  <a:gd name="T52" fmla="*/ 180 w 354"/>
                  <a:gd name="T53" fmla="*/ 105 h 108"/>
                  <a:gd name="T54" fmla="*/ 196 w 354"/>
                  <a:gd name="T55" fmla="*/ 108 h 108"/>
                  <a:gd name="T56" fmla="*/ 212 w 354"/>
                  <a:gd name="T57" fmla="*/ 105 h 108"/>
                  <a:gd name="T58" fmla="*/ 222 w 354"/>
                  <a:gd name="T59" fmla="*/ 101 h 108"/>
                  <a:gd name="T60" fmla="*/ 266 w 354"/>
                  <a:gd name="T61" fmla="*/ 89 h 108"/>
                  <a:gd name="T62" fmla="*/ 313 w 354"/>
                  <a:gd name="T63" fmla="*/ 76 h 108"/>
                  <a:gd name="T64" fmla="*/ 348 w 354"/>
                  <a:gd name="T65" fmla="*/ 63 h 108"/>
                  <a:gd name="T66" fmla="*/ 348 w 354"/>
                  <a:gd name="T67" fmla="*/ 63 h 108"/>
                  <a:gd name="T68" fmla="*/ 351 w 354"/>
                  <a:gd name="T69" fmla="*/ 63 h 108"/>
                  <a:gd name="T70" fmla="*/ 354 w 354"/>
                  <a:gd name="T71" fmla="*/ 60 h 108"/>
                  <a:gd name="T72" fmla="*/ 348 w 354"/>
                  <a:gd name="T73" fmla="*/ 57 h 108"/>
                  <a:gd name="T74" fmla="*/ 348 w 354"/>
                  <a:gd name="T75" fmla="*/ 57 h 1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4"/>
                  <a:gd name="T115" fmla="*/ 0 h 108"/>
                  <a:gd name="T116" fmla="*/ 354 w 354"/>
                  <a:gd name="T117" fmla="*/ 108 h 10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4" h="108">
                    <a:moveTo>
                      <a:pt x="348" y="57"/>
                    </a:moveTo>
                    <a:lnTo>
                      <a:pt x="316" y="44"/>
                    </a:lnTo>
                    <a:lnTo>
                      <a:pt x="278" y="32"/>
                    </a:lnTo>
                    <a:lnTo>
                      <a:pt x="237" y="16"/>
                    </a:lnTo>
                    <a:lnTo>
                      <a:pt x="203" y="3"/>
                    </a:lnTo>
                    <a:lnTo>
                      <a:pt x="199" y="3"/>
                    </a:lnTo>
                    <a:lnTo>
                      <a:pt x="184" y="0"/>
                    </a:lnTo>
                    <a:lnTo>
                      <a:pt x="171" y="3"/>
                    </a:lnTo>
                    <a:lnTo>
                      <a:pt x="155" y="6"/>
                    </a:lnTo>
                    <a:lnTo>
                      <a:pt x="111" y="16"/>
                    </a:lnTo>
                    <a:lnTo>
                      <a:pt x="66" y="25"/>
                    </a:lnTo>
                    <a:lnTo>
                      <a:pt x="22" y="38"/>
                    </a:lnTo>
                    <a:lnTo>
                      <a:pt x="10" y="41"/>
                    </a:lnTo>
                    <a:lnTo>
                      <a:pt x="3" y="41"/>
                    </a:lnTo>
                    <a:lnTo>
                      <a:pt x="0" y="44"/>
                    </a:lnTo>
                    <a:lnTo>
                      <a:pt x="3" y="48"/>
                    </a:lnTo>
                    <a:lnTo>
                      <a:pt x="10" y="51"/>
                    </a:lnTo>
                    <a:lnTo>
                      <a:pt x="19" y="54"/>
                    </a:lnTo>
                    <a:lnTo>
                      <a:pt x="60" y="67"/>
                    </a:lnTo>
                    <a:lnTo>
                      <a:pt x="101" y="79"/>
                    </a:lnTo>
                    <a:lnTo>
                      <a:pt x="139" y="92"/>
                    </a:lnTo>
                    <a:lnTo>
                      <a:pt x="180" y="105"/>
                    </a:lnTo>
                    <a:lnTo>
                      <a:pt x="196" y="108"/>
                    </a:lnTo>
                    <a:lnTo>
                      <a:pt x="212" y="105"/>
                    </a:lnTo>
                    <a:lnTo>
                      <a:pt x="222" y="101"/>
                    </a:lnTo>
                    <a:lnTo>
                      <a:pt x="266" y="89"/>
                    </a:lnTo>
                    <a:lnTo>
                      <a:pt x="313" y="76"/>
                    </a:lnTo>
                    <a:lnTo>
                      <a:pt x="348" y="63"/>
                    </a:lnTo>
                    <a:lnTo>
                      <a:pt x="351" y="63"/>
                    </a:lnTo>
                    <a:lnTo>
                      <a:pt x="354" y="60"/>
                    </a:lnTo>
                    <a:lnTo>
                      <a:pt x="348"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25" name="Freeform 119"/>
              <p:cNvSpPr>
                <a:spLocks/>
              </p:cNvSpPr>
              <p:nvPr/>
            </p:nvSpPr>
            <p:spPr bwMode="auto">
              <a:xfrm>
                <a:off x="1553" y="2944"/>
                <a:ext cx="221" cy="70"/>
              </a:xfrm>
              <a:custGeom>
                <a:avLst/>
                <a:gdLst>
                  <a:gd name="T0" fmla="*/ 215 w 221"/>
                  <a:gd name="T1" fmla="*/ 19 h 70"/>
                  <a:gd name="T2" fmla="*/ 170 w 221"/>
                  <a:gd name="T3" fmla="*/ 4 h 70"/>
                  <a:gd name="T4" fmla="*/ 164 w 221"/>
                  <a:gd name="T5" fmla="*/ 4 h 70"/>
                  <a:gd name="T6" fmla="*/ 164 w 221"/>
                  <a:gd name="T7" fmla="*/ 4 h 70"/>
                  <a:gd name="T8" fmla="*/ 151 w 221"/>
                  <a:gd name="T9" fmla="*/ 0 h 70"/>
                  <a:gd name="T10" fmla="*/ 139 w 221"/>
                  <a:gd name="T11" fmla="*/ 0 h 70"/>
                  <a:gd name="T12" fmla="*/ 113 w 221"/>
                  <a:gd name="T13" fmla="*/ 10 h 70"/>
                  <a:gd name="T14" fmla="*/ 56 w 221"/>
                  <a:gd name="T15" fmla="*/ 26 h 70"/>
                  <a:gd name="T16" fmla="*/ 3 w 221"/>
                  <a:gd name="T17" fmla="*/ 42 h 70"/>
                  <a:gd name="T18" fmla="*/ 3 w 221"/>
                  <a:gd name="T19" fmla="*/ 42 h 70"/>
                  <a:gd name="T20" fmla="*/ 0 w 221"/>
                  <a:gd name="T21" fmla="*/ 45 h 70"/>
                  <a:gd name="T22" fmla="*/ 0 w 221"/>
                  <a:gd name="T23" fmla="*/ 48 h 70"/>
                  <a:gd name="T24" fmla="*/ 0 w 221"/>
                  <a:gd name="T25" fmla="*/ 48 h 70"/>
                  <a:gd name="T26" fmla="*/ 6 w 221"/>
                  <a:gd name="T27" fmla="*/ 51 h 70"/>
                  <a:gd name="T28" fmla="*/ 50 w 221"/>
                  <a:gd name="T29" fmla="*/ 64 h 70"/>
                  <a:gd name="T30" fmla="*/ 63 w 221"/>
                  <a:gd name="T31" fmla="*/ 70 h 70"/>
                  <a:gd name="T32" fmla="*/ 63 w 221"/>
                  <a:gd name="T33" fmla="*/ 70 h 70"/>
                  <a:gd name="T34" fmla="*/ 79 w 221"/>
                  <a:gd name="T35" fmla="*/ 70 h 70"/>
                  <a:gd name="T36" fmla="*/ 91 w 221"/>
                  <a:gd name="T37" fmla="*/ 70 h 70"/>
                  <a:gd name="T38" fmla="*/ 104 w 221"/>
                  <a:gd name="T39" fmla="*/ 67 h 70"/>
                  <a:gd name="T40" fmla="*/ 161 w 221"/>
                  <a:gd name="T41" fmla="*/ 48 h 70"/>
                  <a:gd name="T42" fmla="*/ 215 w 221"/>
                  <a:gd name="T43" fmla="*/ 29 h 70"/>
                  <a:gd name="T44" fmla="*/ 215 w 221"/>
                  <a:gd name="T45" fmla="*/ 29 h 70"/>
                  <a:gd name="T46" fmla="*/ 218 w 221"/>
                  <a:gd name="T47" fmla="*/ 26 h 70"/>
                  <a:gd name="T48" fmla="*/ 221 w 221"/>
                  <a:gd name="T49" fmla="*/ 26 h 70"/>
                  <a:gd name="T50" fmla="*/ 215 w 221"/>
                  <a:gd name="T51" fmla="*/ 19 h 70"/>
                  <a:gd name="T52" fmla="*/ 215 w 221"/>
                  <a:gd name="T53" fmla="*/ 19 h 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21"/>
                  <a:gd name="T82" fmla="*/ 0 h 70"/>
                  <a:gd name="T83" fmla="*/ 221 w 221"/>
                  <a:gd name="T84" fmla="*/ 70 h 7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21" h="70">
                    <a:moveTo>
                      <a:pt x="215" y="19"/>
                    </a:moveTo>
                    <a:lnTo>
                      <a:pt x="170" y="4"/>
                    </a:lnTo>
                    <a:lnTo>
                      <a:pt x="164" y="4"/>
                    </a:lnTo>
                    <a:lnTo>
                      <a:pt x="151" y="0"/>
                    </a:lnTo>
                    <a:lnTo>
                      <a:pt x="139" y="0"/>
                    </a:lnTo>
                    <a:lnTo>
                      <a:pt x="113" y="10"/>
                    </a:lnTo>
                    <a:lnTo>
                      <a:pt x="56" y="26"/>
                    </a:lnTo>
                    <a:lnTo>
                      <a:pt x="3" y="42"/>
                    </a:lnTo>
                    <a:lnTo>
                      <a:pt x="0" y="45"/>
                    </a:lnTo>
                    <a:lnTo>
                      <a:pt x="0" y="48"/>
                    </a:lnTo>
                    <a:lnTo>
                      <a:pt x="6" y="51"/>
                    </a:lnTo>
                    <a:lnTo>
                      <a:pt x="50" y="64"/>
                    </a:lnTo>
                    <a:lnTo>
                      <a:pt x="63" y="70"/>
                    </a:lnTo>
                    <a:lnTo>
                      <a:pt x="79" y="70"/>
                    </a:lnTo>
                    <a:lnTo>
                      <a:pt x="91" y="70"/>
                    </a:lnTo>
                    <a:lnTo>
                      <a:pt x="104" y="67"/>
                    </a:lnTo>
                    <a:lnTo>
                      <a:pt x="161" y="48"/>
                    </a:lnTo>
                    <a:lnTo>
                      <a:pt x="215" y="29"/>
                    </a:lnTo>
                    <a:lnTo>
                      <a:pt x="218" y="26"/>
                    </a:lnTo>
                    <a:lnTo>
                      <a:pt x="221" y="26"/>
                    </a:lnTo>
                    <a:lnTo>
                      <a:pt x="215"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26" name="Freeform 120"/>
              <p:cNvSpPr>
                <a:spLocks/>
              </p:cNvSpPr>
              <p:nvPr/>
            </p:nvSpPr>
            <p:spPr bwMode="auto">
              <a:xfrm>
                <a:off x="1553" y="2948"/>
                <a:ext cx="221" cy="72"/>
              </a:xfrm>
              <a:custGeom>
                <a:avLst/>
                <a:gdLst>
                  <a:gd name="T0" fmla="*/ 63 w 221"/>
                  <a:gd name="T1" fmla="*/ 69 h 72"/>
                  <a:gd name="T2" fmla="*/ 63 w 221"/>
                  <a:gd name="T3" fmla="*/ 69 h 72"/>
                  <a:gd name="T4" fmla="*/ 79 w 221"/>
                  <a:gd name="T5" fmla="*/ 72 h 72"/>
                  <a:gd name="T6" fmla="*/ 91 w 221"/>
                  <a:gd name="T7" fmla="*/ 69 h 72"/>
                  <a:gd name="T8" fmla="*/ 215 w 221"/>
                  <a:gd name="T9" fmla="*/ 28 h 72"/>
                  <a:gd name="T10" fmla="*/ 215 w 221"/>
                  <a:gd name="T11" fmla="*/ 28 h 72"/>
                  <a:gd name="T12" fmla="*/ 218 w 221"/>
                  <a:gd name="T13" fmla="*/ 28 h 72"/>
                  <a:gd name="T14" fmla="*/ 221 w 221"/>
                  <a:gd name="T15" fmla="*/ 25 h 72"/>
                  <a:gd name="T16" fmla="*/ 215 w 221"/>
                  <a:gd name="T17" fmla="*/ 22 h 72"/>
                  <a:gd name="T18" fmla="*/ 164 w 221"/>
                  <a:gd name="T19" fmla="*/ 3 h 72"/>
                  <a:gd name="T20" fmla="*/ 164 w 221"/>
                  <a:gd name="T21" fmla="*/ 3 h 72"/>
                  <a:gd name="T22" fmla="*/ 151 w 221"/>
                  <a:gd name="T23" fmla="*/ 0 h 72"/>
                  <a:gd name="T24" fmla="*/ 139 w 221"/>
                  <a:gd name="T25" fmla="*/ 3 h 72"/>
                  <a:gd name="T26" fmla="*/ 3 w 221"/>
                  <a:gd name="T27" fmla="*/ 41 h 72"/>
                  <a:gd name="T28" fmla="*/ 3 w 221"/>
                  <a:gd name="T29" fmla="*/ 41 h 72"/>
                  <a:gd name="T30" fmla="*/ 0 w 221"/>
                  <a:gd name="T31" fmla="*/ 44 h 72"/>
                  <a:gd name="T32" fmla="*/ 0 w 221"/>
                  <a:gd name="T33" fmla="*/ 47 h 72"/>
                  <a:gd name="T34" fmla="*/ 0 w 221"/>
                  <a:gd name="T35" fmla="*/ 50 h 72"/>
                  <a:gd name="T36" fmla="*/ 6 w 221"/>
                  <a:gd name="T37" fmla="*/ 50 h 72"/>
                  <a:gd name="T38" fmla="*/ 63 w 221"/>
                  <a:gd name="T39" fmla="*/ 69 h 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1"/>
                  <a:gd name="T61" fmla="*/ 0 h 72"/>
                  <a:gd name="T62" fmla="*/ 221 w 221"/>
                  <a:gd name="T63" fmla="*/ 72 h 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1" h="72">
                    <a:moveTo>
                      <a:pt x="63" y="69"/>
                    </a:moveTo>
                    <a:lnTo>
                      <a:pt x="63" y="69"/>
                    </a:lnTo>
                    <a:lnTo>
                      <a:pt x="79" y="72"/>
                    </a:lnTo>
                    <a:lnTo>
                      <a:pt x="91" y="69"/>
                    </a:lnTo>
                    <a:lnTo>
                      <a:pt x="215" y="28"/>
                    </a:lnTo>
                    <a:lnTo>
                      <a:pt x="218" y="28"/>
                    </a:lnTo>
                    <a:lnTo>
                      <a:pt x="221" y="25"/>
                    </a:lnTo>
                    <a:lnTo>
                      <a:pt x="215" y="22"/>
                    </a:lnTo>
                    <a:lnTo>
                      <a:pt x="164" y="3"/>
                    </a:lnTo>
                    <a:lnTo>
                      <a:pt x="151" y="0"/>
                    </a:lnTo>
                    <a:lnTo>
                      <a:pt x="139" y="3"/>
                    </a:lnTo>
                    <a:lnTo>
                      <a:pt x="3" y="41"/>
                    </a:lnTo>
                    <a:lnTo>
                      <a:pt x="0" y="44"/>
                    </a:lnTo>
                    <a:lnTo>
                      <a:pt x="0" y="47"/>
                    </a:lnTo>
                    <a:lnTo>
                      <a:pt x="0" y="50"/>
                    </a:lnTo>
                    <a:lnTo>
                      <a:pt x="6" y="50"/>
                    </a:lnTo>
                    <a:lnTo>
                      <a:pt x="63" y="69"/>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27" name="Freeform 121"/>
              <p:cNvSpPr>
                <a:spLocks/>
              </p:cNvSpPr>
              <p:nvPr/>
            </p:nvSpPr>
            <p:spPr bwMode="auto">
              <a:xfrm>
                <a:off x="1553" y="2948"/>
                <a:ext cx="221" cy="72"/>
              </a:xfrm>
              <a:custGeom>
                <a:avLst/>
                <a:gdLst>
                  <a:gd name="T0" fmla="*/ 215 w 221"/>
                  <a:gd name="T1" fmla="*/ 22 h 72"/>
                  <a:gd name="T2" fmla="*/ 215 w 221"/>
                  <a:gd name="T3" fmla="*/ 22 h 72"/>
                  <a:gd name="T4" fmla="*/ 215 w 221"/>
                  <a:gd name="T5" fmla="*/ 22 h 72"/>
                  <a:gd name="T6" fmla="*/ 174 w 221"/>
                  <a:gd name="T7" fmla="*/ 6 h 72"/>
                  <a:gd name="T8" fmla="*/ 164 w 221"/>
                  <a:gd name="T9" fmla="*/ 3 h 72"/>
                  <a:gd name="T10" fmla="*/ 164 w 221"/>
                  <a:gd name="T11" fmla="*/ 3 h 72"/>
                  <a:gd name="T12" fmla="*/ 151 w 221"/>
                  <a:gd name="T13" fmla="*/ 0 h 72"/>
                  <a:gd name="T14" fmla="*/ 139 w 221"/>
                  <a:gd name="T15" fmla="*/ 3 h 72"/>
                  <a:gd name="T16" fmla="*/ 132 w 221"/>
                  <a:gd name="T17" fmla="*/ 3 h 72"/>
                  <a:gd name="T18" fmla="*/ 88 w 221"/>
                  <a:gd name="T19" fmla="*/ 15 h 72"/>
                  <a:gd name="T20" fmla="*/ 44 w 221"/>
                  <a:gd name="T21" fmla="*/ 31 h 72"/>
                  <a:gd name="T22" fmla="*/ 3 w 221"/>
                  <a:gd name="T23" fmla="*/ 41 h 72"/>
                  <a:gd name="T24" fmla="*/ 3 w 221"/>
                  <a:gd name="T25" fmla="*/ 41 h 72"/>
                  <a:gd name="T26" fmla="*/ 0 w 221"/>
                  <a:gd name="T27" fmla="*/ 44 h 72"/>
                  <a:gd name="T28" fmla="*/ 0 w 221"/>
                  <a:gd name="T29" fmla="*/ 47 h 72"/>
                  <a:gd name="T30" fmla="*/ 0 w 221"/>
                  <a:gd name="T31" fmla="*/ 47 h 72"/>
                  <a:gd name="T32" fmla="*/ 6 w 221"/>
                  <a:gd name="T33" fmla="*/ 50 h 72"/>
                  <a:gd name="T34" fmla="*/ 37 w 221"/>
                  <a:gd name="T35" fmla="*/ 63 h 72"/>
                  <a:gd name="T36" fmla="*/ 63 w 221"/>
                  <a:gd name="T37" fmla="*/ 69 h 72"/>
                  <a:gd name="T38" fmla="*/ 63 w 221"/>
                  <a:gd name="T39" fmla="*/ 69 h 72"/>
                  <a:gd name="T40" fmla="*/ 79 w 221"/>
                  <a:gd name="T41" fmla="*/ 72 h 72"/>
                  <a:gd name="T42" fmla="*/ 79 w 221"/>
                  <a:gd name="T43" fmla="*/ 72 h 72"/>
                  <a:gd name="T44" fmla="*/ 91 w 221"/>
                  <a:gd name="T45" fmla="*/ 69 h 72"/>
                  <a:gd name="T46" fmla="*/ 123 w 221"/>
                  <a:gd name="T47" fmla="*/ 60 h 72"/>
                  <a:gd name="T48" fmla="*/ 167 w 221"/>
                  <a:gd name="T49" fmla="*/ 44 h 72"/>
                  <a:gd name="T50" fmla="*/ 212 w 221"/>
                  <a:gd name="T51" fmla="*/ 31 h 72"/>
                  <a:gd name="T52" fmla="*/ 215 w 221"/>
                  <a:gd name="T53" fmla="*/ 28 h 72"/>
                  <a:gd name="T54" fmla="*/ 215 w 221"/>
                  <a:gd name="T55" fmla="*/ 28 h 72"/>
                  <a:gd name="T56" fmla="*/ 218 w 221"/>
                  <a:gd name="T57" fmla="*/ 28 h 72"/>
                  <a:gd name="T58" fmla="*/ 221 w 221"/>
                  <a:gd name="T59" fmla="*/ 25 h 72"/>
                  <a:gd name="T60" fmla="*/ 215 w 221"/>
                  <a:gd name="T61" fmla="*/ 22 h 72"/>
                  <a:gd name="T62" fmla="*/ 215 w 221"/>
                  <a:gd name="T63" fmla="*/ 22 h 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21"/>
                  <a:gd name="T97" fmla="*/ 0 h 72"/>
                  <a:gd name="T98" fmla="*/ 221 w 221"/>
                  <a:gd name="T99" fmla="*/ 72 h 7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21" h="72">
                    <a:moveTo>
                      <a:pt x="215" y="22"/>
                    </a:moveTo>
                    <a:lnTo>
                      <a:pt x="215" y="22"/>
                    </a:lnTo>
                    <a:lnTo>
                      <a:pt x="174" y="6"/>
                    </a:lnTo>
                    <a:lnTo>
                      <a:pt x="164" y="3"/>
                    </a:lnTo>
                    <a:lnTo>
                      <a:pt x="151" y="0"/>
                    </a:lnTo>
                    <a:lnTo>
                      <a:pt x="139" y="3"/>
                    </a:lnTo>
                    <a:lnTo>
                      <a:pt x="132" y="3"/>
                    </a:lnTo>
                    <a:lnTo>
                      <a:pt x="88" y="15"/>
                    </a:lnTo>
                    <a:lnTo>
                      <a:pt x="44" y="31"/>
                    </a:lnTo>
                    <a:lnTo>
                      <a:pt x="3" y="41"/>
                    </a:lnTo>
                    <a:lnTo>
                      <a:pt x="0" y="44"/>
                    </a:lnTo>
                    <a:lnTo>
                      <a:pt x="0" y="47"/>
                    </a:lnTo>
                    <a:lnTo>
                      <a:pt x="6" y="50"/>
                    </a:lnTo>
                    <a:lnTo>
                      <a:pt x="37" y="63"/>
                    </a:lnTo>
                    <a:lnTo>
                      <a:pt x="63" y="69"/>
                    </a:lnTo>
                    <a:lnTo>
                      <a:pt x="79" y="72"/>
                    </a:lnTo>
                    <a:lnTo>
                      <a:pt x="91" y="69"/>
                    </a:lnTo>
                    <a:lnTo>
                      <a:pt x="123" y="60"/>
                    </a:lnTo>
                    <a:lnTo>
                      <a:pt x="167" y="44"/>
                    </a:lnTo>
                    <a:lnTo>
                      <a:pt x="212" y="31"/>
                    </a:lnTo>
                    <a:lnTo>
                      <a:pt x="215" y="28"/>
                    </a:lnTo>
                    <a:lnTo>
                      <a:pt x="218" y="28"/>
                    </a:lnTo>
                    <a:lnTo>
                      <a:pt x="221" y="25"/>
                    </a:lnTo>
                    <a:lnTo>
                      <a:pt x="215"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28" name="Rectangle 122"/>
              <p:cNvSpPr>
                <a:spLocks noChangeArrowheads="1"/>
              </p:cNvSpPr>
              <p:nvPr/>
            </p:nvSpPr>
            <p:spPr bwMode="auto">
              <a:xfrm>
                <a:off x="1553" y="2992"/>
                <a:ext cx="1" cy="3"/>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ko-KR" altLang="ko-KR">
                  <a:solidFill>
                    <a:schemeClr val="bg1"/>
                  </a:solidFill>
                </a:endParaRPr>
              </a:p>
            </p:txBody>
          </p:sp>
          <p:sp>
            <p:nvSpPr>
              <p:cNvPr id="17929" name="Freeform 123"/>
              <p:cNvSpPr>
                <a:spLocks/>
              </p:cNvSpPr>
              <p:nvPr/>
            </p:nvSpPr>
            <p:spPr bwMode="auto">
              <a:xfrm>
                <a:off x="527" y="2688"/>
                <a:ext cx="1149" cy="272"/>
              </a:xfrm>
              <a:custGeom>
                <a:avLst/>
                <a:gdLst>
                  <a:gd name="T0" fmla="*/ 763 w 1149"/>
                  <a:gd name="T1" fmla="*/ 0 h 272"/>
                  <a:gd name="T2" fmla="*/ 0 w 1149"/>
                  <a:gd name="T3" fmla="*/ 117 h 272"/>
                  <a:gd name="T4" fmla="*/ 434 w 1149"/>
                  <a:gd name="T5" fmla="*/ 272 h 272"/>
                  <a:gd name="T6" fmla="*/ 1149 w 1149"/>
                  <a:gd name="T7" fmla="*/ 114 h 272"/>
                  <a:gd name="T8" fmla="*/ 763 w 1149"/>
                  <a:gd name="T9" fmla="*/ 0 h 272"/>
                  <a:gd name="T10" fmla="*/ 0 60000 65536"/>
                  <a:gd name="T11" fmla="*/ 0 60000 65536"/>
                  <a:gd name="T12" fmla="*/ 0 60000 65536"/>
                  <a:gd name="T13" fmla="*/ 0 60000 65536"/>
                  <a:gd name="T14" fmla="*/ 0 60000 65536"/>
                  <a:gd name="T15" fmla="*/ 0 w 1149"/>
                  <a:gd name="T16" fmla="*/ 0 h 272"/>
                  <a:gd name="T17" fmla="*/ 1149 w 1149"/>
                  <a:gd name="T18" fmla="*/ 272 h 272"/>
                </a:gdLst>
                <a:ahLst/>
                <a:cxnLst>
                  <a:cxn ang="T10">
                    <a:pos x="T0" y="T1"/>
                  </a:cxn>
                  <a:cxn ang="T11">
                    <a:pos x="T2" y="T3"/>
                  </a:cxn>
                  <a:cxn ang="T12">
                    <a:pos x="T4" y="T5"/>
                  </a:cxn>
                  <a:cxn ang="T13">
                    <a:pos x="T6" y="T7"/>
                  </a:cxn>
                  <a:cxn ang="T14">
                    <a:pos x="T8" y="T9"/>
                  </a:cxn>
                </a:cxnLst>
                <a:rect l="T15" t="T16" r="T17" b="T18"/>
                <a:pathLst>
                  <a:path w="1149" h="272">
                    <a:moveTo>
                      <a:pt x="763" y="0"/>
                    </a:moveTo>
                    <a:lnTo>
                      <a:pt x="0" y="117"/>
                    </a:lnTo>
                    <a:lnTo>
                      <a:pt x="434" y="272"/>
                    </a:lnTo>
                    <a:lnTo>
                      <a:pt x="1149" y="114"/>
                    </a:lnTo>
                    <a:lnTo>
                      <a:pt x="763" y="0"/>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30" name="Freeform 124"/>
              <p:cNvSpPr>
                <a:spLocks noEditPoints="1"/>
              </p:cNvSpPr>
              <p:nvPr/>
            </p:nvSpPr>
            <p:spPr bwMode="auto">
              <a:xfrm>
                <a:off x="559" y="2691"/>
                <a:ext cx="1092" cy="263"/>
              </a:xfrm>
              <a:custGeom>
                <a:avLst/>
                <a:gdLst>
                  <a:gd name="T0" fmla="*/ 649 w 1092"/>
                  <a:gd name="T1" fmla="*/ 19 h 263"/>
                  <a:gd name="T2" fmla="*/ 614 w 1092"/>
                  <a:gd name="T3" fmla="*/ 32 h 263"/>
                  <a:gd name="T4" fmla="*/ 592 w 1092"/>
                  <a:gd name="T5" fmla="*/ 35 h 263"/>
                  <a:gd name="T6" fmla="*/ 538 w 1092"/>
                  <a:gd name="T7" fmla="*/ 41 h 263"/>
                  <a:gd name="T8" fmla="*/ 478 w 1092"/>
                  <a:gd name="T9" fmla="*/ 54 h 263"/>
                  <a:gd name="T10" fmla="*/ 418 w 1092"/>
                  <a:gd name="T11" fmla="*/ 64 h 263"/>
                  <a:gd name="T12" fmla="*/ 351 w 1092"/>
                  <a:gd name="T13" fmla="*/ 67 h 263"/>
                  <a:gd name="T14" fmla="*/ 282 w 1092"/>
                  <a:gd name="T15" fmla="*/ 76 h 263"/>
                  <a:gd name="T16" fmla="*/ 222 w 1092"/>
                  <a:gd name="T17" fmla="*/ 95 h 263"/>
                  <a:gd name="T18" fmla="*/ 155 w 1092"/>
                  <a:gd name="T19" fmla="*/ 105 h 263"/>
                  <a:gd name="T20" fmla="*/ 13 w 1092"/>
                  <a:gd name="T21" fmla="*/ 114 h 263"/>
                  <a:gd name="T22" fmla="*/ 782 w 1092"/>
                  <a:gd name="T23" fmla="*/ 41 h 263"/>
                  <a:gd name="T24" fmla="*/ 658 w 1092"/>
                  <a:gd name="T25" fmla="*/ 29 h 263"/>
                  <a:gd name="T26" fmla="*/ 630 w 1092"/>
                  <a:gd name="T27" fmla="*/ 45 h 263"/>
                  <a:gd name="T28" fmla="*/ 557 w 1092"/>
                  <a:gd name="T29" fmla="*/ 48 h 263"/>
                  <a:gd name="T30" fmla="*/ 497 w 1092"/>
                  <a:gd name="T31" fmla="*/ 54 h 263"/>
                  <a:gd name="T32" fmla="*/ 440 w 1092"/>
                  <a:gd name="T33" fmla="*/ 64 h 263"/>
                  <a:gd name="T34" fmla="*/ 424 w 1092"/>
                  <a:gd name="T35" fmla="*/ 67 h 263"/>
                  <a:gd name="T36" fmla="*/ 424 w 1092"/>
                  <a:gd name="T37" fmla="*/ 67 h 263"/>
                  <a:gd name="T38" fmla="*/ 424 w 1092"/>
                  <a:gd name="T39" fmla="*/ 98 h 263"/>
                  <a:gd name="T40" fmla="*/ 367 w 1092"/>
                  <a:gd name="T41" fmla="*/ 111 h 263"/>
                  <a:gd name="T42" fmla="*/ 301 w 1092"/>
                  <a:gd name="T43" fmla="*/ 124 h 263"/>
                  <a:gd name="T44" fmla="*/ 171 w 1092"/>
                  <a:gd name="T45" fmla="*/ 140 h 263"/>
                  <a:gd name="T46" fmla="*/ 63 w 1092"/>
                  <a:gd name="T47" fmla="*/ 124 h 263"/>
                  <a:gd name="T48" fmla="*/ 275 w 1092"/>
                  <a:gd name="T49" fmla="*/ 171 h 263"/>
                  <a:gd name="T50" fmla="*/ 278 w 1092"/>
                  <a:gd name="T51" fmla="*/ 177 h 263"/>
                  <a:gd name="T52" fmla="*/ 225 w 1092"/>
                  <a:gd name="T53" fmla="*/ 146 h 263"/>
                  <a:gd name="T54" fmla="*/ 411 w 1092"/>
                  <a:gd name="T55" fmla="*/ 152 h 263"/>
                  <a:gd name="T56" fmla="*/ 373 w 1092"/>
                  <a:gd name="T57" fmla="*/ 117 h 263"/>
                  <a:gd name="T58" fmla="*/ 475 w 1092"/>
                  <a:gd name="T59" fmla="*/ 105 h 263"/>
                  <a:gd name="T60" fmla="*/ 598 w 1092"/>
                  <a:gd name="T61" fmla="*/ 117 h 263"/>
                  <a:gd name="T62" fmla="*/ 630 w 1092"/>
                  <a:gd name="T63" fmla="*/ 111 h 263"/>
                  <a:gd name="T64" fmla="*/ 611 w 1092"/>
                  <a:gd name="T65" fmla="*/ 114 h 263"/>
                  <a:gd name="T66" fmla="*/ 630 w 1092"/>
                  <a:gd name="T67" fmla="*/ 92 h 263"/>
                  <a:gd name="T68" fmla="*/ 655 w 1092"/>
                  <a:gd name="T69" fmla="*/ 70 h 263"/>
                  <a:gd name="T70" fmla="*/ 709 w 1092"/>
                  <a:gd name="T71" fmla="*/ 60 h 263"/>
                  <a:gd name="T72" fmla="*/ 782 w 1092"/>
                  <a:gd name="T73" fmla="*/ 45 h 263"/>
                  <a:gd name="T74" fmla="*/ 905 w 1092"/>
                  <a:gd name="T75" fmla="*/ 54 h 263"/>
                  <a:gd name="T76" fmla="*/ 1000 w 1092"/>
                  <a:gd name="T77" fmla="*/ 86 h 263"/>
                  <a:gd name="T78" fmla="*/ 937 w 1092"/>
                  <a:gd name="T79" fmla="*/ 89 h 263"/>
                  <a:gd name="T80" fmla="*/ 902 w 1092"/>
                  <a:gd name="T81" fmla="*/ 105 h 263"/>
                  <a:gd name="T82" fmla="*/ 851 w 1092"/>
                  <a:gd name="T83" fmla="*/ 117 h 263"/>
                  <a:gd name="T84" fmla="*/ 820 w 1092"/>
                  <a:gd name="T85" fmla="*/ 124 h 263"/>
                  <a:gd name="T86" fmla="*/ 744 w 1092"/>
                  <a:gd name="T87" fmla="*/ 133 h 263"/>
                  <a:gd name="T88" fmla="*/ 627 w 1092"/>
                  <a:gd name="T89" fmla="*/ 121 h 263"/>
                  <a:gd name="T90" fmla="*/ 630 w 1092"/>
                  <a:gd name="T91" fmla="*/ 130 h 263"/>
                  <a:gd name="T92" fmla="*/ 623 w 1092"/>
                  <a:gd name="T93" fmla="*/ 162 h 263"/>
                  <a:gd name="T94" fmla="*/ 560 w 1092"/>
                  <a:gd name="T95" fmla="*/ 177 h 263"/>
                  <a:gd name="T96" fmla="*/ 525 w 1092"/>
                  <a:gd name="T97" fmla="*/ 184 h 263"/>
                  <a:gd name="T98" fmla="*/ 424 w 1092"/>
                  <a:gd name="T99" fmla="*/ 190 h 263"/>
                  <a:gd name="T100" fmla="*/ 367 w 1092"/>
                  <a:gd name="T101" fmla="*/ 177 h 263"/>
                  <a:gd name="T102" fmla="*/ 234 w 1092"/>
                  <a:gd name="T103" fmla="*/ 203 h 263"/>
                  <a:gd name="T104" fmla="*/ 987 w 1092"/>
                  <a:gd name="T105" fmla="*/ 95 h 263"/>
                  <a:gd name="T106" fmla="*/ 987 w 1092"/>
                  <a:gd name="T107" fmla="*/ 105 h 263"/>
                  <a:gd name="T108" fmla="*/ 937 w 1092"/>
                  <a:gd name="T109" fmla="*/ 114 h 263"/>
                  <a:gd name="T110" fmla="*/ 592 w 1092"/>
                  <a:gd name="T111" fmla="*/ 219 h 263"/>
                  <a:gd name="T112" fmla="*/ 595 w 1092"/>
                  <a:gd name="T113" fmla="*/ 225 h 263"/>
                  <a:gd name="T114" fmla="*/ 468 w 1092"/>
                  <a:gd name="T115" fmla="*/ 244 h 263"/>
                  <a:gd name="T116" fmla="*/ 339 w 1092"/>
                  <a:gd name="T117" fmla="*/ 241 h 263"/>
                  <a:gd name="T118" fmla="*/ 782 w 1092"/>
                  <a:gd name="T119" fmla="*/ 140 h 263"/>
                  <a:gd name="T120" fmla="*/ 937 w 1092"/>
                  <a:gd name="T121" fmla="*/ 149 h 2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92"/>
                  <a:gd name="T184" fmla="*/ 0 h 263"/>
                  <a:gd name="T185" fmla="*/ 1092 w 1092"/>
                  <a:gd name="T186" fmla="*/ 263 h 26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92" h="263">
                    <a:moveTo>
                      <a:pt x="696" y="10"/>
                    </a:moveTo>
                    <a:lnTo>
                      <a:pt x="699" y="13"/>
                    </a:lnTo>
                    <a:lnTo>
                      <a:pt x="718" y="13"/>
                    </a:lnTo>
                    <a:lnTo>
                      <a:pt x="731" y="13"/>
                    </a:lnTo>
                    <a:lnTo>
                      <a:pt x="750" y="10"/>
                    </a:lnTo>
                    <a:lnTo>
                      <a:pt x="750" y="7"/>
                    </a:lnTo>
                    <a:lnTo>
                      <a:pt x="744" y="3"/>
                    </a:lnTo>
                    <a:lnTo>
                      <a:pt x="740" y="3"/>
                    </a:lnTo>
                    <a:lnTo>
                      <a:pt x="731" y="0"/>
                    </a:lnTo>
                    <a:lnTo>
                      <a:pt x="721" y="0"/>
                    </a:lnTo>
                    <a:lnTo>
                      <a:pt x="693" y="7"/>
                    </a:lnTo>
                    <a:lnTo>
                      <a:pt x="690" y="7"/>
                    </a:lnTo>
                    <a:lnTo>
                      <a:pt x="696" y="10"/>
                    </a:lnTo>
                    <a:close/>
                    <a:moveTo>
                      <a:pt x="642" y="19"/>
                    </a:moveTo>
                    <a:lnTo>
                      <a:pt x="649" y="19"/>
                    </a:lnTo>
                    <a:lnTo>
                      <a:pt x="668" y="22"/>
                    </a:lnTo>
                    <a:lnTo>
                      <a:pt x="680" y="19"/>
                    </a:lnTo>
                    <a:lnTo>
                      <a:pt x="699" y="16"/>
                    </a:lnTo>
                    <a:lnTo>
                      <a:pt x="693" y="13"/>
                    </a:lnTo>
                    <a:lnTo>
                      <a:pt x="690" y="10"/>
                    </a:lnTo>
                    <a:lnTo>
                      <a:pt x="680" y="10"/>
                    </a:lnTo>
                    <a:lnTo>
                      <a:pt x="671" y="10"/>
                    </a:lnTo>
                    <a:lnTo>
                      <a:pt x="639" y="13"/>
                    </a:lnTo>
                    <a:lnTo>
                      <a:pt x="639" y="16"/>
                    </a:lnTo>
                    <a:lnTo>
                      <a:pt x="642" y="19"/>
                    </a:lnTo>
                    <a:close/>
                    <a:moveTo>
                      <a:pt x="589" y="26"/>
                    </a:moveTo>
                    <a:lnTo>
                      <a:pt x="595" y="29"/>
                    </a:lnTo>
                    <a:lnTo>
                      <a:pt x="614" y="32"/>
                    </a:lnTo>
                    <a:lnTo>
                      <a:pt x="630" y="29"/>
                    </a:lnTo>
                    <a:lnTo>
                      <a:pt x="645" y="26"/>
                    </a:lnTo>
                    <a:lnTo>
                      <a:pt x="649" y="22"/>
                    </a:lnTo>
                    <a:lnTo>
                      <a:pt x="642" y="22"/>
                    </a:lnTo>
                    <a:lnTo>
                      <a:pt x="636" y="19"/>
                    </a:lnTo>
                    <a:lnTo>
                      <a:pt x="627" y="19"/>
                    </a:lnTo>
                    <a:lnTo>
                      <a:pt x="617" y="16"/>
                    </a:lnTo>
                    <a:lnTo>
                      <a:pt x="585" y="22"/>
                    </a:lnTo>
                    <a:lnTo>
                      <a:pt x="585" y="26"/>
                    </a:lnTo>
                    <a:lnTo>
                      <a:pt x="589" y="26"/>
                    </a:lnTo>
                    <a:close/>
                    <a:moveTo>
                      <a:pt x="535" y="35"/>
                    </a:moveTo>
                    <a:lnTo>
                      <a:pt x="538" y="38"/>
                    </a:lnTo>
                    <a:lnTo>
                      <a:pt x="557" y="41"/>
                    </a:lnTo>
                    <a:lnTo>
                      <a:pt x="576" y="38"/>
                    </a:lnTo>
                    <a:lnTo>
                      <a:pt x="592" y="35"/>
                    </a:lnTo>
                    <a:lnTo>
                      <a:pt x="592" y="32"/>
                    </a:lnTo>
                    <a:lnTo>
                      <a:pt x="589" y="29"/>
                    </a:lnTo>
                    <a:lnTo>
                      <a:pt x="582" y="29"/>
                    </a:lnTo>
                    <a:lnTo>
                      <a:pt x="576" y="26"/>
                    </a:lnTo>
                    <a:lnTo>
                      <a:pt x="563" y="26"/>
                    </a:lnTo>
                    <a:lnTo>
                      <a:pt x="532" y="32"/>
                    </a:lnTo>
                    <a:lnTo>
                      <a:pt x="528" y="32"/>
                    </a:lnTo>
                    <a:lnTo>
                      <a:pt x="535" y="35"/>
                    </a:lnTo>
                    <a:close/>
                    <a:moveTo>
                      <a:pt x="478" y="45"/>
                    </a:moveTo>
                    <a:lnTo>
                      <a:pt x="481" y="48"/>
                    </a:lnTo>
                    <a:lnTo>
                      <a:pt x="500" y="48"/>
                    </a:lnTo>
                    <a:lnTo>
                      <a:pt x="525" y="45"/>
                    </a:lnTo>
                    <a:lnTo>
                      <a:pt x="535" y="45"/>
                    </a:lnTo>
                    <a:lnTo>
                      <a:pt x="538" y="41"/>
                    </a:lnTo>
                    <a:lnTo>
                      <a:pt x="532" y="38"/>
                    </a:lnTo>
                    <a:lnTo>
                      <a:pt x="525" y="38"/>
                    </a:lnTo>
                    <a:lnTo>
                      <a:pt x="506" y="35"/>
                    </a:lnTo>
                    <a:lnTo>
                      <a:pt x="475" y="41"/>
                    </a:lnTo>
                    <a:lnTo>
                      <a:pt x="471" y="41"/>
                    </a:lnTo>
                    <a:lnTo>
                      <a:pt x="475" y="45"/>
                    </a:lnTo>
                    <a:lnTo>
                      <a:pt x="478" y="45"/>
                    </a:lnTo>
                    <a:close/>
                    <a:moveTo>
                      <a:pt x="421" y="57"/>
                    </a:moveTo>
                    <a:lnTo>
                      <a:pt x="421" y="57"/>
                    </a:lnTo>
                    <a:lnTo>
                      <a:pt x="424" y="57"/>
                    </a:lnTo>
                    <a:lnTo>
                      <a:pt x="440" y="60"/>
                    </a:lnTo>
                    <a:lnTo>
                      <a:pt x="475" y="54"/>
                    </a:lnTo>
                    <a:lnTo>
                      <a:pt x="478" y="54"/>
                    </a:lnTo>
                    <a:lnTo>
                      <a:pt x="478" y="51"/>
                    </a:lnTo>
                    <a:lnTo>
                      <a:pt x="475" y="48"/>
                    </a:lnTo>
                    <a:lnTo>
                      <a:pt x="468" y="48"/>
                    </a:lnTo>
                    <a:lnTo>
                      <a:pt x="449" y="45"/>
                    </a:lnTo>
                    <a:lnTo>
                      <a:pt x="424" y="48"/>
                    </a:lnTo>
                    <a:lnTo>
                      <a:pt x="415" y="51"/>
                    </a:lnTo>
                    <a:lnTo>
                      <a:pt x="411" y="51"/>
                    </a:lnTo>
                    <a:lnTo>
                      <a:pt x="418" y="54"/>
                    </a:lnTo>
                    <a:lnTo>
                      <a:pt x="421" y="57"/>
                    </a:lnTo>
                    <a:close/>
                    <a:moveTo>
                      <a:pt x="358" y="67"/>
                    </a:moveTo>
                    <a:lnTo>
                      <a:pt x="358" y="67"/>
                    </a:lnTo>
                    <a:lnTo>
                      <a:pt x="373" y="70"/>
                    </a:lnTo>
                    <a:lnTo>
                      <a:pt x="380" y="70"/>
                    </a:lnTo>
                    <a:lnTo>
                      <a:pt x="418" y="64"/>
                    </a:lnTo>
                    <a:lnTo>
                      <a:pt x="418" y="60"/>
                    </a:lnTo>
                    <a:lnTo>
                      <a:pt x="415" y="57"/>
                    </a:lnTo>
                    <a:lnTo>
                      <a:pt x="408" y="57"/>
                    </a:lnTo>
                    <a:lnTo>
                      <a:pt x="399" y="54"/>
                    </a:lnTo>
                    <a:lnTo>
                      <a:pt x="389" y="54"/>
                    </a:lnTo>
                    <a:lnTo>
                      <a:pt x="373" y="57"/>
                    </a:lnTo>
                    <a:lnTo>
                      <a:pt x="351" y="60"/>
                    </a:lnTo>
                    <a:lnTo>
                      <a:pt x="348" y="60"/>
                    </a:lnTo>
                    <a:lnTo>
                      <a:pt x="354" y="64"/>
                    </a:lnTo>
                    <a:lnTo>
                      <a:pt x="358" y="67"/>
                    </a:lnTo>
                    <a:close/>
                    <a:moveTo>
                      <a:pt x="294" y="76"/>
                    </a:moveTo>
                    <a:lnTo>
                      <a:pt x="294" y="76"/>
                    </a:lnTo>
                    <a:lnTo>
                      <a:pt x="307" y="79"/>
                    </a:lnTo>
                    <a:lnTo>
                      <a:pt x="316" y="79"/>
                    </a:lnTo>
                    <a:lnTo>
                      <a:pt x="320" y="79"/>
                    </a:lnTo>
                    <a:lnTo>
                      <a:pt x="354" y="73"/>
                    </a:lnTo>
                    <a:lnTo>
                      <a:pt x="358" y="70"/>
                    </a:lnTo>
                    <a:lnTo>
                      <a:pt x="351" y="67"/>
                    </a:lnTo>
                    <a:lnTo>
                      <a:pt x="345" y="67"/>
                    </a:lnTo>
                    <a:lnTo>
                      <a:pt x="335" y="64"/>
                    </a:lnTo>
                    <a:lnTo>
                      <a:pt x="326" y="64"/>
                    </a:lnTo>
                    <a:lnTo>
                      <a:pt x="320" y="64"/>
                    </a:lnTo>
                    <a:lnTo>
                      <a:pt x="288" y="70"/>
                    </a:lnTo>
                    <a:lnTo>
                      <a:pt x="285" y="73"/>
                    </a:lnTo>
                    <a:lnTo>
                      <a:pt x="291" y="76"/>
                    </a:lnTo>
                    <a:lnTo>
                      <a:pt x="294" y="76"/>
                    </a:lnTo>
                    <a:close/>
                    <a:moveTo>
                      <a:pt x="225" y="86"/>
                    </a:moveTo>
                    <a:lnTo>
                      <a:pt x="228" y="86"/>
                    </a:lnTo>
                    <a:lnTo>
                      <a:pt x="240" y="89"/>
                    </a:lnTo>
                    <a:lnTo>
                      <a:pt x="250" y="89"/>
                    </a:lnTo>
                    <a:lnTo>
                      <a:pt x="269" y="86"/>
                    </a:lnTo>
                    <a:lnTo>
                      <a:pt x="288" y="83"/>
                    </a:lnTo>
                    <a:lnTo>
                      <a:pt x="291" y="83"/>
                    </a:lnTo>
                    <a:lnTo>
                      <a:pt x="285" y="79"/>
                    </a:lnTo>
                    <a:lnTo>
                      <a:pt x="282" y="76"/>
                    </a:lnTo>
                    <a:lnTo>
                      <a:pt x="269" y="73"/>
                    </a:lnTo>
                    <a:lnTo>
                      <a:pt x="259" y="73"/>
                    </a:lnTo>
                    <a:lnTo>
                      <a:pt x="222" y="79"/>
                    </a:lnTo>
                    <a:lnTo>
                      <a:pt x="218" y="79"/>
                    </a:lnTo>
                    <a:lnTo>
                      <a:pt x="218" y="83"/>
                    </a:lnTo>
                    <a:lnTo>
                      <a:pt x="225" y="86"/>
                    </a:lnTo>
                    <a:close/>
                    <a:moveTo>
                      <a:pt x="158" y="98"/>
                    </a:moveTo>
                    <a:lnTo>
                      <a:pt x="158" y="98"/>
                    </a:lnTo>
                    <a:lnTo>
                      <a:pt x="168" y="102"/>
                    </a:lnTo>
                    <a:lnTo>
                      <a:pt x="180" y="102"/>
                    </a:lnTo>
                    <a:lnTo>
                      <a:pt x="218" y="95"/>
                    </a:lnTo>
                    <a:lnTo>
                      <a:pt x="222" y="95"/>
                    </a:lnTo>
                    <a:lnTo>
                      <a:pt x="225" y="92"/>
                    </a:lnTo>
                    <a:lnTo>
                      <a:pt x="218" y="89"/>
                    </a:lnTo>
                    <a:lnTo>
                      <a:pt x="215" y="86"/>
                    </a:lnTo>
                    <a:lnTo>
                      <a:pt x="203" y="86"/>
                    </a:lnTo>
                    <a:lnTo>
                      <a:pt x="193" y="86"/>
                    </a:lnTo>
                    <a:lnTo>
                      <a:pt x="168" y="89"/>
                    </a:lnTo>
                    <a:lnTo>
                      <a:pt x="152" y="92"/>
                    </a:lnTo>
                    <a:lnTo>
                      <a:pt x="149" y="92"/>
                    </a:lnTo>
                    <a:lnTo>
                      <a:pt x="155" y="98"/>
                    </a:lnTo>
                    <a:lnTo>
                      <a:pt x="158" y="98"/>
                    </a:lnTo>
                    <a:close/>
                    <a:moveTo>
                      <a:pt x="85" y="111"/>
                    </a:moveTo>
                    <a:lnTo>
                      <a:pt x="85" y="111"/>
                    </a:lnTo>
                    <a:lnTo>
                      <a:pt x="98" y="114"/>
                    </a:lnTo>
                    <a:lnTo>
                      <a:pt x="108" y="114"/>
                    </a:lnTo>
                    <a:lnTo>
                      <a:pt x="117" y="111"/>
                    </a:lnTo>
                    <a:lnTo>
                      <a:pt x="152" y="105"/>
                    </a:lnTo>
                    <a:lnTo>
                      <a:pt x="155" y="105"/>
                    </a:lnTo>
                    <a:lnTo>
                      <a:pt x="149" y="98"/>
                    </a:lnTo>
                    <a:lnTo>
                      <a:pt x="146" y="98"/>
                    </a:lnTo>
                    <a:lnTo>
                      <a:pt x="133" y="95"/>
                    </a:lnTo>
                    <a:lnTo>
                      <a:pt x="123" y="95"/>
                    </a:lnTo>
                    <a:lnTo>
                      <a:pt x="117" y="95"/>
                    </a:lnTo>
                    <a:lnTo>
                      <a:pt x="79" y="102"/>
                    </a:lnTo>
                    <a:lnTo>
                      <a:pt x="76" y="105"/>
                    </a:lnTo>
                    <a:lnTo>
                      <a:pt x="82" y="108"/>
                    </a:lnTo>
                    <a:lnTo>
                      <a:pt x="85" y="111"/>
                    </a:lnTo>
                    <a:close/>
                    <a:moveTo>
                      <a:pt x="79" y="117"/>
                    </a:moveTo>
                    <a:lnTo>
                      <a:pt x="79" y="117"/>
                    </a:lnTo>
                    <a:lnTo>
                      <a:pt x="82" y="114"/>
                    </a:lnTo>
                    <a:lnTo>
                      <a:pt x="76" y="111"/>
                    </a:lnTo>
                    <a:lnTo>
                      <a:pt x="70" y="111"/>
                    </a:lnTo>
                    <a:lnTo>
                      <a:pt x="63" y="108"/>
                    </a:lnTo>
                    <a:lnTo>
                      <a:pt x="47" y="108"/>
                    </a:lnTo>
                    <a:lnTo>
                      <a:pt x="13" y="114"/>
                    </a:lnTo>
                    <a:lnTo>
                      <a:pt x="3" y="114"/>
                    </a:lnTo>
                    <a:lnTo>
                      <a:pt x="0" y="117"/>
                    </a:lnTo>
                    <a:lnTo>
                      <a:pt x="6" y="121"/>
                    </a:lnTo>
                    <a:lnTo>
                      <a:pt x="10" y="121"/>
                    </a:lnTo>
                    <a:lnTo>
                      <a:pt x="13" y="124"/>
                    </a:lnTo>
                    <a:lnTo>
                      <a:pt x="32" y="124"/>
                    </a:lnTo>
                    <a:lnTo>
                      <a:pt x="63" y="121"/>
                    </a:lnTo>
                    <a:lnTo>
                      <a:pt x="79" y="117"/>
                    </a:lnTo>
                    <a:close/>
                    <a:moveTo>
                      <a:pt x="709" y="19"/>
                    </a:moveTo>
                    <a:lnTo>
                      <a:pt x="709" y="19"/>
                    </a:lnTo>
                    <a:lnTo>
                      <a:pt x="715" y="22"/>
                    </a:lnTo>
                    <a:lnTo>
                      <a:pt x="731" y="29"/>
                    </a:lnTo>
                    <a:lnTo>
                      <a:pt x="763" y="38"/>
                    </a:lnTo>
                    <a:lnTo>
                      <a:pt x="782" y="41"/>
                    </a:lnTo>
                    <a:lnTo>
                      <a:pt x="826" y="32"/>
                    </a:lnTo>
                    <a:lnTo>
                      <a:pt x="829" y="32"/>
                    </a:lnTo>
                    <a:lnTo>
                      <a:pt x="823" y="29"/>
                    </a:lnTo>
                    <a:lnTo>
                      <a:pt x="782" y="16"/>
                    </a:lnTo>
                    <a:lnTo>
                      <a:pt x="772" y="13"/>
                    </a:lnTo>
                    <a:lnTo>
                      <a:pt x="756" y="10"/>
                    </a:lnTo>
                    <a:lnTo>
                      <a:pt x="731" y="16"/>
                    </a:lnTo>
                    <a:lnTo>
                      <a:pt x="709" y="19"/>
                    </a:lnTo>
                    <a:close/>
                    <a:moveTo>
                      <a:pt x="756" y="38"/>
                    </a:moveTo>
                    <a:lnTo>
                      <a:pt x="731" y="32"/>
                    </a:lnTo>
                    <a:lnTo>
                      <a:pt x="709" y="26"/>
                    </a:lnTo>
                    <a:lnTo>
                      <a:pt x="690" y="22"/>
                    </a:lnTo>
                    <a:lnTo>
                      <a:pt x="680" y="22"/>
                    </a:lnTo>
                    <a:lnTo>
                      <a:pt x="661" y="26"/>
                    </a:lnTo>
                    <a:lnTo>
                      <a:pt x="658" y="29"/>
                    </a:lnTo>
                    <a:lnTo>
                      <a:pt x="664" y="32"/>
                    </a:lnTo>
                    <a:lnTo>
                      <a:pt x="680" y="35"/>
                    </a:lnTo>
                    <a:lnTo>
                      <a:pt x="715" y="48"/>
                    </a:lnTo>
                    <a:lnTo>
                      <a:pt x="731" y="51"/>
                    </a:lnTo>
                    <a:lnTo>
                      <a:pt x="734" y="51"/>
                    </a:lnTo>
                    <a:lnTo>
                      <a:pt x="763" y="45"/>
                    </a:lnTo>
                    <a:lnTo>
                      <a:pt x="763" y="41"/>
                    </a:lnTo>
                    <a:lnTo>
                      <a:pt x="756" y="38"/>
                    </a:lnTo>
                    <a:close/>
                    <a:moveTo>
                      <a:pt x="639" y="32"/>
                    </a:moveTo>
                    <a:lnTo>
                      <a:pt x="630" y="32"/>
                    </a:lnTo>
                    <a:lnTo>
                      <a:pt x="608" y="35"/>
                    </a:lnTo>
                    <a:lnTo>
                      <a:pt x="608" y="38"/>
                    </a:lnTo>
                    <a:lnTo>
                      <a:pt x="614" y="41"/>
                    </a:lnTo>
                    <a:lnTo>
                      <a:pt x="630" y="45"/>
                    </a:lnTo>
                    <a:lnTo>
                      <a:pt x="661" y="57"/>
                    </a:lnTo>
                    <a:lnTo>
                      <a:pt x="680" y="57"/>
                    </a:lnTo>
                    <a:lnTo>
                      <a:pt x="712" y="54"/>
                    </a:lnTo>
                    <a:lnTo>
                      <a:pt x="712" y="51"/>
                    </a:lnTo>
                    <a:lnTo>
                      <a:pt x="706" y="48"/>
                    </a:lnTo>
                    <a:lnTo>
                      <a:pt x="680" y="41"/>
                    </a:lnTo>
                    <a:lnTo>
                      <a:pt x="658" y="32"/>
                    </a:lnTo>
                    <a:lnTo>
                      <a:pt x="639" y="32"/>
                    </a:lnTo>
                    <a:close/>
                    <a:moveTo>
                      <a:pt x="585" y="38"/>
                    </a:moveTo>
                    <a:lnTo>
                      <a:pt x="576" y="41"/>
                    </a:lnTo>
                    <a:lnTo>
                      <a:pt x="554" y="45"/>
                    </a:lnTo>
                    <a:lnTo>
                      <a:pt x="551" y="45"/>
                    </a:lnTo>
                    <a:lnTo>
                      <a:pt x="557" y="48"/>
                    </a:lnTo>
                    <a:lnTo>
                      <a:pt x="576" y="54"/>
                    </a:lnTo>
                    <a:lnTo>
                      <a:pt x="608" y="67"/>
                    </a:lnTo>
                    <a:lnTo>
                      <a:pt x="627" y="67"/>
                    </a:lnTo>
                    <a:lnTo>
                      <a:pt x="630" y="67"/>
                    </a:lnTo>
                    <a:lnTo>
                      <a:pt x="658" y="64"/>
                    </a:lnTo>
                    <a:lnTo>
                      <a:pt x="661" y="60"/>
                    </a:lnTo>
                    <a:lnTo>
                      <a:pt x="655" y="57"/>
                    </a:lnTo>
                    <a:lnTo>
                      <a:pt x="630" y="48"/>
                    </a:lnTo>
                    <a:lnTo>
                      <a:pt x="604" y="41"/>
                    </a:lnTo>
                    <a:lnTo>
                      <a:pt x="585" y="38"/>
                    </a:lnTo>
                    <a:close/>
                    <a:moveTo>
                      <a:pt x="532" y="48"/>
                    </a:moveTo>
                    <a:lnTo>
                      <a:pt x="525" y="48"/>
                    </a:lnTo>
                    <a:lnTo>
                      <a:pt x="497" y="54"/>
                    </a:lnTo>
                    <a:lnTo>
                      <a:pt x="503" y="57"/>
                    </a:lnTo>
                    <a:lnTo>
                      <a:pt x="525" y="67"/>
                    </a:lnTo>
                    <a:lnTo>
                      <a:pt x="551" y="76"/>
                    </a:lnTo>
                    <a:lnTo>
                      <a:pt x="563" y="76"/>
                    </a:lnTo>
                    <a:lnTo>
                      <a:pt x="573" y="76"/>
                    </a:lnTo>
                    <a:lnTo>
                      <a:pt x="576" y="76"/>
                    </a:lnTo>
                    <a:lnTo>
                      <a:pt x="604" y="73"/>
                    </a:lnTo>
                    <a:lnTo>
                      <a:pt x="604" y="70"/>
                    </a:lnTo>
                    <a:lnTo>
                      <a:pt x="598" y="67"/>
                    </a:lnTo>
                    <a:lnTo>
                      <a:pt x="576" y="60"/>
                    </a:lnTo>
                    <a:lnTo>
                      <a:pt x="551" y="51"/>
                    </a:lnTo>
                    <a:lnTo>
                      <a:pt x="532" y="48"/>
                    </a:lnTo>
                    <a:close/>
                    <a:moveTo>
                      <a:pt x="475" y="57"/>
                    </a:moveTo>
                    <a:lnTo>
                      <a:pt x="475" y="57"/>
                    </a:lnTo>
                    <a:lnTo>
                      <a:pt x="440" y="64"/>
                    </a:lnTo>
                    <a:lnTo>
                      <a:pt x="437" y="64"/>
                    </a:lnTo>
                    <a:lnTo>
                      <a:pt x="443" y="67"/>
                    </a:lnTo>
                    <a:lnTo>
                      <a:pt x="475" y="79"/>
                    </a:lnTo>
                    <a:lnTo>
                      <a:pt x="494" y="86"/>
                    </a:lnTo>
                    <a:lnTo>
                      <a:pt x="506" y="86"/>
                    </a:lnTo>
                    <a:lnTo>
                      <a:pt x="516" y="89"/>
                    </a:lnTo>
                    <a:lnTo>
                      <a:pt x="525" y="86"/>
                    </a:lnTo>
                    <a:lnTo>
                      <a:pt x="547" y="83"/>
                    </a:lnTo>
                    <a:lnTo>
                      <a:pt x="551" y="79"/>
                    </a:lnTo>
                    <a:lnTo>
                      <a:pt x="544" y="76"/>
                    </a:lnTo>
                    <a:lnTo>
                      <a:pt x="525" y="70"/>
                    </a:lnTo>
                    <a:lnTo>
                      <a:pt x="494" y="60"/>
                    </a:lnTo>
                    <a:lnTo>
                      <a:pt x="475" y="57"/>
                    </a:lnTo>
                    <a:close/>
                    <a:moveTo>
                      <a:pt x="424" y="67"/>
                    </a:moveTo>
                    <a:lnTo>
                      <a:pt x="424" y="67"/>
                    </a:lnTo>
                    <a:lnTo>
                      <a:pt x="415" y="67"/>
                    </a:lnTo>
                    <a:lnTo>
                      <a:pt x="380" y="73"/>
                    </a:lnTo>
                    <a:lnTo>
                      <a:pt x="377" y="76"/>
                    </a:lnTo>
                    <a:lnTo>
                      <a:pt x="383" y="79"/>
                    </a:lnTo>
                    <a:lnTo>
                      <a:pt x="424" y="92"/>
                    </a:lnTo>
                    <a:lnTo>
                      <a:pt x="433" y="95"/>
                    </a:lnTo>
                    <a:lnTo>
                      <a:pt x="446" y="98"/>
                    </a:lnTo>
                    <a:lnTo>
                      <a:pt x="456" y="98"/>
                    </a:lnTo>
                    <a:lnTo>
                      <a:pt x="475" y="95"/>
                    </a:lnTo>
                    <a:lnTo>
                      <a:pt x="490" y="92"/>
                    </a:lnTo>
                    <a:lnTo>
                      <a:pt x="490" y="89"/>
                    </a:lnTo>
                    <a:lnTo>
                      <a:pt x="484" y="86"/>
                    </a:lnTo>
                    <a:lnTo>
                      <a:pt x="475" y="83"/>
                    </a:lnTo>
                    <a:lnTo>
                      <a:pt x="433" y="70"/>
                    </a:lnTo>
                    <a:lnTo>
                      <a:pt x="424" y="67"/>
                    </a:lnTo>
                    <a:close/>
                    <a:moveTo>
                      <a:pt x="373" y="79"/>
                    </a:moveTo>
                    <a:lnTo>
                      <a:pt x="373" y="79"/>
                    </a:lnTo>
                    <a:lnTo>
                      <a:pt x="351" y="76"/>
                    </a:lnTo>
                    <a:lnTo>
                      <a:pt x="320" y="83"/>
                    </a:lnTo>
                    <a:lnTo>
                      <a:pt x="316" y="83"/>
                    </a:lnTo>
                    <a:lnTo>
                      <a:pt x="313" y="86"/>
                    </a:lnTo>
                    <a:lnTo>
                      <a:pt x="320" y="89"/>
                    </a:lnTo>
                    <a:lnTo>
                      <a:pt x="370" y="105"/>
                    </a:lnTo>
                    <a:lnTo>
                      <a:pt x="373" y="105"/>
                    </a:lnTo>
                    <a:lnTo>
                      <a:pt x="383" y="108"/>
                    </a:lnTo>
                    <a:lnTo>
                      <a:pt x="392" y="108"/>
                    </a:lnTo>
                    <a:lnTo>
                      <a:pt x="424" y="105"/>
                    </a:lnTo>
                    <a:lnTo>
                      <a:pt x="427" y="102"/>
                    </a:lnTo>
                    <a:lnTo>
                      <a:pt x="430" y="102"/>
                    </a:lnTo>
                    <a:lnTo>
                      <a:pt x="424" y="98"/>
                    </a:lnTo>
                    <a:lnTo>
                      <a:pt x="424" y="95"/>
                    </a:lnTo>
                    <a:lnTo>
                      <a:pt x="373" y="79"/>
                    </a:lnTo>
                    <a:close/>
                    <a:moveTo>
                      <a:pt x="288" y="89"/>
                    </a:moveTo>
                    <a:lnTo>
                      <a:pt x="269" y="92"/>
                    </a:lnTo>
                    <a:lnTo>
                      <a:pt x="250" y="92"/>
                    </a:lnTo>
                    <a:lnTo>
                      <a:pt x="250" y="95"/>
                    </a:lnTo>
                    <a:lnTo>
                      <a:pt x="256" y="98"/>
                    </a:lnTo>
                    <a:lnTo>
                      <a:pt x="269" y="105"/>
                    </a:lnTo>
                    <a:lnTo>
                      <a:pt x="307" y="117"/>
                    </a:lnTo>
                    <a:lnTo>
                      <a:pt x="323" y="121"/>
                    </a:lnTo>
                    <a:lnTo>
                      <a:pt x="329" y="121"/>
                    </a:lnTo>
                    <a:lnTo>
                      <a:pt x="367" y="114"/>
                    </a:lnTo>
                    <a:lnTo>
                      <a:pt x="367" y="111"/>
                    </a:lnTo>
                    <a:lnTo>
                      <a:pt x="361" y="108"/>
                    </a:lnTo>
                    <a:lnTo>
                      <a:pt x="320" y="95"/>
                    </a:lnTo>
                    <a:lnTo>
                      <a:pt x="310" y="89"/>
                    </a:lnTo>
                    <a:lnTo>
                      <a:pt x="297" y="89"/>
                    </a:lnTo>
                    <a:lnTo>
                      <a:pt x="288" y="89"/>
                    </a:lnTo>
                    <a:close/>
                    <a:moveTo>
                      <a:pt x="225" y="98"/>
                    </a:moveTo>
                    <a:lnTo>
                      <a:pt x="218" y="98"/>
                    </a:lnTo>
                    <a:lnTo>
                      <a:pt x="184" y="105"/>
                    </a:lnTo>
                    <a:lnTo>
                      <a:pt x="180" y="108"/>
                    </a:lnTo>
                    <a:lnTo>
                      <a:pt x="187" y="111"/>
                    </a:lnTo>
                    <a:lnTo>
                      <a:pt x="218" y="121"/>
                    </a:lnTo>
                    <a:lnTo>
                      <a:pt x="240" y="130"/>
                    </a:lnTo>
                    <a:lnTo>
                      <a:pt x="250" y="130"/>
                    </a:lnTo>
                    <a:lnTo>
                      <a:pt x="263" y="130"/>
                    </a:lnTo>
                    <a:lnTo>
                      <a:pt x="269" y="130"/>
                    </a:lnTo>
                    <a:lnTo>
                      <a:pt x="301" y="124"/>
                    </a:lnTo>
                    <a:lnTo>
                      <a:pt x="304" y="124"/>
                    </a:lnTo>
                    <a:lnTo>
                      <a:pt x="297" y="117"/>
                    </a:lnTo>
                    <a:lnTo>
                      <a:pt x="269" y="111"/>
                    </a:lnTo>
                    <a:lnTo>
                      <a:pt x="244" y="102"/>
                    </a:lnTo>
                    <a:lnTo>
                      <a:pt x="234" y="98"/>
                    </a:lnTo>
                    <a:lnTo>
                      <a:pt x="225" y="98"/>
                    </a:lnTo>
                    <a:close/>
                    <a:moveTo>
                      <a:pt x="168" y="111"/>
                    </a:moveTo>
                    <a:lnTo>
                      <a:pt x="168" y="111"/>
                    </a:lnTo>
                    <a:lnTo>
                      <a:pt x="155" y="108"/>
                    </a:lnTo>
                    <a:lnTo>
                      <a:pt x="117" y="114"/>
                    </a:lnTo>
                    <a:lnTo>
                      <a:pt x="114" y="117"/>
                    </a:lnTo>
                    <a:lnTo>
                      <a:pt x="111" y="117"/>
                    </a:lnTo>
                    <a:lnTo>
                      <a:pt x="117" y="121"/>
                    </a:lnTo>
                    <a:lnTo>
                      <a:pt x="168" y="140"/>
                    </a:lnTo>
                    <a:lnTo>
                      <a:pt x="171" y="140"/>
                    </a:lnTo>
                    <a:lnTo>
                      <a:pt x="180" y="143"/>
                    </a:lnTo>
                    <a:lnTo>
                      <a:pt x="193" y="143"/>
                    </a:lnTo>
                    <a:lnTo>
                      <a:pt x="218" y="140"/>
                    </a:lnTo>
                    <a:lnTo>
                      <a:pt x="231" y="136"/>
                    </a:lnTo>
                    <a:lnTo>
                      <a:pt x="234" y="136"/>
                    </a:lnTo>
                    <a:lnTo>
                      <a:pt x="234" y="133"/>
                    </a:lnTo>
                    <a:lnTo>
                      <a:pt x="228" y="130"/>
                    </a:lnTo>
                    <a:lnTo>
                      <a:pt x="218" y="127"/>
                    </a:lnTo>
                    <a:lnTo>
                      <a:pt x="177" y="111"/>
                    </a:lnTo>
                    <a:lnTo>
                      <a:pt x="168" y="111"/>
                    </a:lnTo>
                    <a:close/>
                    <a:moveTo>
                      <a:pt x="158" y="143"/>
                    </a:moveTo>
                    <a:lnTo>
                      <a:pt x="117" y="127"/>
                    </a:lnTo>
                    <a:lnTo>
                      <a:pt x="104" y="124"/>
                    </a:lnTo>
                    <a:lnTo>
                      <a:pt x="95" y="121"/>
                    </a:lnTo>
                    <a:lnTo>
                      <a:pt x="82" y="121"/>
                    </a:lnTo>
                    <a:lnTo>
                      <a:pt x="63" y="124"/>
                    </a:lnTo>
                    <a:lnTo>
                      <a:pt x="41" y="127"/>
                    </a:lnTo>
                    <a:lnTo>
                      <a:pt x="38" y="130"/>
                    </a:lnTo>
                    <a:lnTo>
                      <a:pt x="44" y="133"/>
                    </a:lnTo>
                    <a:lnTo>
                      <a:pt x="66" y="143"/>
                    </a:lnTo>
                    <a:lnTo>
                      <a:pt x="98" y="152"/>
                    </a:lnTo>
                    <a:lnTo>
                      <a:pt x="117" y="155"/>
                    </a:lnTo>
                    <a:lnTo>
                      <a:pt x="120" y="155"/>
                    </a:lnTo>
                    <a:lnTo>
                      <a:pt x="161" y="149"/>
                    </a:lnTo>
                    <a:lnTo>
                      <a:pt x="165" y="149"/>
                    </a:lnTo>
                    <a:lnTo>
                      <a:pt x="165" y="146"/>
                    </a:lnTo>
                    <a:lnTo>
                      <a:pt x="158" y="143"/>
                    </a:lnTo>
                    <a:close/>
                    <a:moveTo>
                      <a:pt x="278" y="177"/>
                    </a:moveTo>
                    <a:lnTo>
                      <a:pt x="278" y="177"/>
                    </a:lnTo>
                    <a:lnTo>
                      <a:pt x="282" y="177"/>
                    </a:lnTo>
                    <a:lnTo>
                      <a:pt x="282" y="174"/>
                    </a:lnTo>
                    <a:lnTo>
                      <a:pt x="275" y="171"/>
                    </a:lnTo>
                    <a:lnTo>
                      <a:pt x="269" y="168"/>
                    </a:lnTo>
                    <a:lnTo>
                      <a:pt x="222" y="152"/>
                    </a:lnTo>
                    <a:lnTo>
                      <a:pt x="218" y="152"/>
                    </a:lnTo>
                    <a:lnTo>
                      <a:pt x="209" y="149"/>
                    </a:lnTo>
                    <a:lnTo>
                      <a:pt x="199" y="149"/>
                    </a:lnTo>
                    <a:lnTo>
                      <a:pt x="168" y="155"/>
                    </a:lnTo>
                    <a:lnTo>
                      <a:pt x="133" y="162"/>
                    </a:lnTo>
                    <a:lnTo>
                      <a:pt x="130" y="162"/>
                    </a:lnTo>
                    <a:lnTo>
                      <a:pt x="130" y="165"/>
                    </a:lnTo>
                    <a:lnTo>
                      <a:pt x="136" y="168"/>
                    </a:lnTo>
                    <a:lnTo>
                      <a:pt x="168" y="181"/>
                    </a:lnTo>
                    <a:lnTo>
                      <a:pt x="190" y="187"/>
                    </a:lnTo>
                    <a:lnTo>
                      <a:pt x="203" y="190"/>
                    </a:lnTo>
                    <a:lnTo>
                      <a:pt x="212" y="190"/>
                    </a:lnTo>
                    <a:lnTo>
                      <a:pt x="218" y="190"/>
                    </a:lnTo>
                    <a:lnTo>
                      <a:pt x="269" y="181"/>
                    </a:lnTo>
                    <a:lnTo>
                      <a:pt x="278" y="177"/>
                    </a:lnTo>
                    <a:close/>
                    <a:moveTo>
                      <a:pt x="269" y="165"/>
                    </a:moveTo>
                    <a:lnTo>
                      <a:pt x="285" y="168"/>
                    </a:lnTo>
                    <a:lnTo>
                      <a:pt x="297" y="171"/>
                    </a:lnTo>
                    <a:lnTo>
                      <a:pt x="307" y="171"/>
                    </a:lnTo>
                    <a:lnTo>
                      <a:pt x="323" y="168"/>
                    </a:lnTo>
                    <a:lnTo>
                      <a:pt x="345" y="165"/>
                    </a:lnTo>
                    <a:lnTo>
                      <a:pt x="348" y="165"/>
                    </a:lnTo>
                    <a:lnTo>
                      <a:pt x="348" y="162"/>
                    </a:lnTo>
                    <a:lnTo>
                      <a:pt x="342" y="159"/>
                    </a:lnTo>
                    <a:lnTo>
                      <a:pt x="323" y="152"/>
                    </a:lnTo>
                    <a:lnTo>
                      <a:pt x="288" y="140"/>
                    </a:lnTo>
                    <a:lnTo>
                      <a:pt x="269" y="136"/>
                    </a:lnTo>
                    <a:lnTo>
                      <a:pt x="266" y="136"/>
                    </a:lnTo>
                    <a:lnTo>
                      <a:pt x="228" y="143"/>
                    </a:lnTo>
                    <a:lnTo>
                      <a:pt x="225" y="146"/>
                    </a:lnTo>
                    <a:lnTo>
                      <a:pt x="231" y="149"/>
                    </a:lnTo>
                    <a:lnTo>
                      <a:pt x="269" y="165"/>
                    </a:lnTo>
                    <a:close/>
                    <a:moveTo>
                      <a:pt x="354" y="127"/>
                    </a:moveTo>
                    <a:lnTo>
                      <a:pt x="354" y="127"/>
                    </a:lnTo>
                    <a:lnTo>
                      <a:pt x="345" y="124"/>
                    </a:lnTo>
                    <a:lnTo>
                      <a:pt x="332" y="124"/>
                    </a:lnTo>
                    <a:lnTo>
                      <a:pt x="323" y="127"/>
                    </a:lnTo>
                    <a:lnTo>
                      <a:pt x="294" y="133"/>
                    </a:lnTo>
                    <a:lnTo>
                      <a:pt x="291" y="133"/>
                    </a:lnTo>
                    <a:lnTo>
                      <a:pt x="297" y="136"/>
                    </a:lnTo>
                    <a:lnTo>
                      <a:pt x="323" y="146"/>
                    </a:lnTo>
                    <a:lnTo>
                      <a:pt x="351" y="155"/>
                    </a:lnTo>
                    <a:lnTo>
                      <a:pt x="364" y="159"/>
                    </a:lnTo>
                    <a:lnTo>
                      <a:pt x="373" y="159"/>
                    </a:lnTo>
                    <a:lnTo>
                      <a:pt x="411" y="152"/>
                    </a:lnTo>
                    <a:lnTo>
                      <a:pt x="415" y="152"/>
                    </a:lnTo>
                    <a:lnTo>
                      <a:pt x="415" y="149"/>
                    </a:lnTo>
                    <a:lnTo>
                      <a:pt x="408" y="146"/>
                    </a:lnTo>
                    <a:lnTo>
                      <a:pt x="373" y="133"/>
                    </a:lnTo>
                    <a:lnTo>
                      <a:pt x="354" y="127"/>
                    </a:lnTo>
                    <a:close/>
                    <a:moveTo>
                      <a:pt x="424" y="146"/>
                    </a:moveTo>
                    <a:lnTo>
                      <a:pt x="424" y="146"/>
                    </a:lnTo>
                    <a:lnTo>
                      <a:pt x="440" y="146"/>
                    </a:lnTo>
                    <a:lnTo>
                      <a:pt x="475" y="140"/>
                    </a:lnTo>
                    <a:lnTo>
                      <a:pt x="478" y="140"/>
                    </a:lnTo>
                    <a:lnTo>
                      <a:pt x="475" y="136"/>
                    </a:lnTo>
                    <a:lnTo>
                      <a:pt x="471" y="133"/>
                    </a:lnTo>
                    <a:lnTo>
                      <a:pt x="424" y="117"/>
                    </a:lnTo>
                    <a:lnTo>
                      <a:pt x="418" y="117"/>
                    </a:lnTo>
                    <a:lnTo>
                      <a:pt x="408" y="114"/>
                    </a:lnTo>
                    <a:lnTo>
                      <a:pt x="399" y="114"/>
                    </a:lnTo>
                    <a:lnTo>
                      <a:pt x="373" y="117"/>
                    </a:lnTo>
                    <a:lnTo>
                      <a:pt x="361" y="121"/>
                    </a:lnTo>
                    <a:lnTo>
                      <a:pt x="358" y="121"/>
                    </a:lnTo>
                    <a:lnTo>
                      <a:pt x="358" y="124"/>
                    </a:lnTo>
                    <a:lnTo>
                      <a:pt x="364" y="127"/>
                    </a:lnTo>
                    <a:lnTo>
                      <a:pt x="373" y="130"/>
                    </a:lnTo>
                    <a:lnTo>
                      <a:pt x="418" y="146"/>
                    </a:lnTo>
                    <a:lnTo>
                      <a:pt x="424" y="146"/>
                    </a:lnTo>
                    <a:close/>
                    <a:moveTo>
                      <a:pt x="503" y="136"/>
                    </a:moveTo>
                    <a:lnTo>
                      <a:pt x="525" y="130"/>
                    </a:lnTo>
                    <a:lnTo>
                      <a:pt x="538" y="130"/>
                    </a:lnTo>
                    <a:lnTo>
                      <a:pt x="541" y="127"/>
                    </a:lnTo>
                    <a:lnTo>
                      <a:pt x="532" y="124"/>
                    </a:lnTo>
                    <a:lnTo>
                      <a:pt x="525" y="121"/>
                    </a:lnTo>
                    <a:lnTo>
                      <a:pt x="481" y="105"/>
                    </a:lnTo>
                    <a:lnTo>
                      <a:pt x="475" y="105"/>
                    </a:lnTo>
                    <a:lnTo>
                      <a:pt x="459" y="102"/>
                    </a:lnTo>
                    <a:lnTo>
                      <a:pt x="424" y="108"/>
                    </a:lnTo>
                    <a:lnTo>
                      <a:pt x="421" y="111"/>
                    </a:lnTo>
                    <a:lnTo>
                      <a:pt x="424" y="111"/>
                    </a:lnTo>
                    <a:lnTo>
                      <a:pt x="427" y="114"/>
                    </a:lnTo>
                    <a:lnTo>
                      <a:pt x="475" y="130"/>
                    </a:lnTo>
                    <a:lnTo>
                      <a:pt x="481" y="133"/>
                    </a:lnTo>
                    <a:lnTo>
                      <a:pt x="494" y="136"/>
                    </a:lnTo>
                    <a:lnTo>
                      <a:pt x="503" y="136"/>
                    </a:lnTo>
                    <a:close/>
                    <a:moveTo>
                      <a:pt x="563" y="124"/>
                    </a:moveTo>
                    <a:lnTo>
                      <a:pt x="579" y="121"/>
                    </a:lnTo>
                    <a:lnTo>
                      <a:pt x="595" y="117"/>
                    </a:lnTo>
                    <a:lnTo>
                      <a:pt x="598" y="117"/>
                    </a:lnTo>
                    <a:lnTo>
                      <a:pt x="598" y="114"/>
                    </a:lnTo>
                    <a:lnTo>
                      <a:pt x="592" y="111"/>
                    </a:lnTo>
                    <a:lnTo>
                      <a:pt x="579" y="108"/>
                    </a:lnTo>
                    <a:lnTo>
                      <a:pt x="541" y="95"/>
                    </a:lnTo>
                    <a:lnTo>
                      <a:pt x="525" y="92"/>
                    </a:lnTo>
                    <a:lnTo>
                      <a:pt x="519" y="92"/>
                    </a:lnTo>
                    <a:lnTo>
                      <a:pt x="484" y="98"/>
                    </a:lnTo>
                    <a:lnTo>
                      <a:pt x="484" y="102"/>
                    </a:lnTo>
                    <a:lnTo>
                      <a:pt x="490" y="105"/>
                    </a:lnTo>
                    <a:lnTo>
                      <a:pt x="525" y="117"/>
                    </a:lnTo>
                    <a:lnTo>
                      <a:pt x="541" y="121"/>
                    </a:lnTo>
                    <a:lnTo>
                      <a:pt x="554" y="124"/>
                    </a:lnTo>
                    <a:lnTo>
                      <a:pt x="563" y="124"/>
                    </a:lnTo>
                    <a:close/>
                    <a:moveTo>
                      <a:pt x="620" y="114"/>
                    </a:moveTo>
                    <a:lnTo>
                      <a:pt x="630" y="111"/>
                    </a:lnTo>
                    <a:lnTo>
                      <a:pt x="652" y="108"/>
                    </a:lnTo>
                    <a:lnTo>
                      <a:pt x="655" y="105"/>
                    </a:lnTo>
                    <a:lnTo>
                      <a:pt x="649" y="102"/>
                    </a:lnTo>
                    <a:lnTo>
                      <a:pt x="630" y="95"/>
                    </a:lnTo>
                    <a:lnTo>
                      <a:pt x="598" y="86"/>
                    </a:lnTo>
                    <a:lnTo>
                      <a:pt x="585" y="83"/>
                    </a:lnTo>
                    <a:lnTo>
                      <a:pt x="576" y="83"/>
                    </a:lnTo>
                    <a:lnTo>
                      <a:pt x="544" y="89"/>
                    </a:lnTo>
                    <a:lnTo>
                      <a:pt x="541" y="89"/>
                    </a:lnTo>
                    <a:lnTo>
                      <a:pt x="547" y="92"/>
                    </a:lnTo>
                    <a:lnTo>
                      <a:pt x="579" y="102"/>
                    </a:lnTo>
                    <a:lnTo>
                      <a:pt x="601" y="111"/>
                    </a:lnTo>
                    <a:lnTo>
                      <a:pt x="611" y="114"/>
                    </a:lnTo>
                    <a:lnTo>
                      <a:pt x="620" y="114"/>
                    </a:lnTo>
                    <a:close/>
                    <a:moveTo>
                      <a:pt x="677" y="102"/>
                    </a:moveTo>
                    <a:lnTo>
                      <a:pt x="680" y="102"/>
                    </a:lnTo>
                    <a:lnTo>
                      <a:pt x="709" y="95"/>
                    </a:lnTo>
                    <a:lnTo>
                      <a:pt x="702" y="92"/>
                    </a:lnTo>
                    <a:lnTo>
                      <a:pt x="680" y="83"/>
                    </a:lnTo>
                    <a:lnTo>
                      <a:pt x="652" y="76"/>
                    </a:lnTo>
                    <a:lnTo>
                      <a:pt x="642" y="73"/>
                    </a:lnTo>
                    <a:lnTo>
                      <a:pt x="633" y="73"/>
                    </a:lnTo>
                    <a:lnTo>
                      <a:pt x="630" y="73"/>
                    </a:lnTo>
                    <a:lnTo>
                      <a:pt x="601" y="79"/>
                    </a:lnTo>
                    <a:lnTo>
                      <a:pt x="598" y="79"/>
                    </a:lnTo>
                    <a:lnTo>
                      <a:pt x="604" y="83"/>
                    </a:lnTo>
                    <a:lnTo>
                      <a:pt x="630" y="92"/>
                    </a:lnTo>
                    <a:lnTo>
                      <a:pt x="658" y="98"/>
                    </a:lnTo>
                    <a:lnTo>
                      <a:pt x="668" y="102"/>
                    </a:lnTo>
                    <a:lnTo>
                      <a:pt x="677" y="102"/>
                    </a:lnTo>
                    <a:close/>
                    <a:moveTo>
                      <a:pt x="731" y="92"/>
                    </a:moveTo>
                    <a:lnTo>
                      <a:pt x="731" y="92"/>
                    </a:lnTo>
                    <a:lnTo>
                      <a:pt x="763" y="86"/>
                    </a:lnTo>
                    <a:lnTo>
                      <a:pt x="756" y="83"/>
                    </a:lnTo>
                    <a:lnTo>
                      <a:pt x="731" y="73"/>
                    </a:lnTo>
                    <a:lnTo>
                      <a:pt x="706" y="67"/>
                    </a:lnTo>
                    <a:lnTo>
                      <a:pt x="687" y="64"/>
                    </a:lnTo>
                    <a:lnTo>
                      <a:pt x="680" y="64"/>
                    </a:lnTo>
                    <a:lnTo>
                      <a:pt x="655" y="67"/>
                    </a:lnTo>
                    <a:lnTo>
                      <a:pt x="655" y="70"/>
                    </a:lnTo>
                    <a:lnTo>
                      <a:pt x="661" y="73"/>
                    </a:lnTo>
                    <a:lnTo>
                      <a:pt x="680" y="79"/>
                    </a:lnTo>
                    <a:lnTo>
                      <a:pt x="712" y="89"/>
                    </a:lnTo>
                    <a:lnTo>
                      <a:pt x="721" y="92"/>
                    </a:lnTo>
                    <a:lnTo>
                      <a:pt x="731" y="92"/>
                    </a:lnTo>
                    <a:close/>
                    <a:moveTo>
                      <a:pt x="782" y="83"/>
                    </a:moveTo>
                    <a:lnTo>
                      <a:pt x="782" y="83"/>
                    </a:lnTo>
                    <a:lnTo>
                      <a:pt x="785" y="83"/>
                    </a:lnTo>
                    <a:lnTo>
                      <a:pt x="813" y="76"/>
                    </a:lnTo>
                    <a:lnTo>
                      <a:pt x="807" y="73"/>
                    </a:lnTo>
                    <a:lnTo>
                      <a:pt x="782" y="64"/>
                    </a:lnTo>
                    <a:lnTo>
                      <a:pt x="756" y="57"/>
                    </a:lnTo>
                    <a:lnTo>
                      <a:pt x="737" y="54"/>
                    </a:lnTo>
                    <a:lnTo>
                      <a:pt x="731" y="54"/>
                    </a:lnTo>
                    <a:lnTo>
                      <a:pt x="709" y="60"/>
                    </a:lnTo>
                    <a:lnTo>
                      <a:pt x="706" y="60"/>
                    </a:lnTo>
                    <a:lnTo>
                      <a:pt x="709" y="60"/>
                    </a:lnTo>
                    <a:lnTo>
                      <a:pt x="715" y="64"/>
                    </a:lnTo>
                    <a:lnTo>
                      <a:pt x="731" y="70"/>
                    </a:lnTo>
                    <a:lnTo>
                      <a:pt x="763" y="79"/>
                    </a:lnTo>
                    <a:lnTo>
                      <a:pt x="782" y="83"/>
                    </a:lnTo>
                    <a:close/>
                    <a:moveTo>
                      <a:pt x="832" y="73"/>
                    </a:moveTo>
                    <a:lnTo>
                      <a:pt x="832" y="73"/>
                    </a:lnTo>
                    <a:lnTo>
                      <a:pt x="861" y="67"/>
                    </a:lnTo>
                    <a:lnTo>
                      <a:pt x="864" y="67"/>
                    </a:lnTo>
                    <a:lnTo>
                      <a:pt x="857" y="64"/>
                    </a:lnTo>
                    <a:lnTo>
                      <a:pt x="832" y="54"/>
                    </a:lnTo>
                    <a:lnTo>
                      <a:pt x="807" y="48"/>
                    </a:lnTo>
                    <a:lnTo>
                      <a:pt x="788" y="45"/>
                    </a:lnTo>
                    <a:lnTo>
                      <a:pt x="782" y="45"/>
                    </a:lnTo>
                    <a:lnTo>
                      <a:pt x="759" y="51"/>
                    </a:lnTo>
                    <a:lnTo>
                      <a:pt x="766" y="54"/>
                    </a:lnTo>
                    <a:lnTo>
                      <a:pt x="782" y="60"/>
                    </a:lnTo>
                    <a:lnTo>
                      <a:pt x="813" y="70"/>
                    </a:lnTo>
                    <a:lnTo>
                      <a:pt x="832" y="73"/>
                    </a:lnTo>
                    <a:close/>
                    <a:moveTo>
                      <a:pt x="813" y="45"/>
                    </a:moveTo>
                    <a:lnTo>
                      <a:pt x="832" y="51"/>
                    </a:lnTo>
                    <a:lnTo>
                      <a:pt x="864" y="60"/>
                    </a:lnTo>
                    <a:lnTo>
                      <a:pt x="883" y="64"/>
                    </a:lnTo>
                    <a:lnTo>
                      <a:pt x="886" y="64"/>
                    </a:lnTo>
                    <a:lnTo>
                      <a:pt x="908" y="57"/>
                    </a:lnTo>
                    <a:lnTo>
                      <a:pt x="911" y="57"/>
                    </a:lnTo>
                    <a:lnTo>
                      <a:pt x="905" y="54"/>
                    </a:lnTo>
                    <a:lnTo>
                      <a:pt x="886" y="48"/>
                    </a:lnTo>
                    <a:lnTo>
                      <a:pt x="854" y="38"/>
                    </a:lnTo>
                    <a:lnTo>
                      <a:pt x="838" y="35"/>
                    </a:lnTo>
                    <a:lnTo>
                      <a:pt x="832" y="38"/>
                    </a:lnTo>
                    <a:lnTo>
                      <a:pt x="810" y="41"/>
                    </a:lnTo>
                    <a:lnTo>
                      <a:pt x="807" y="41"/>
                    </a:lnTo>
                    <a:lnTo>
                      <a:pt x="807" y="45"/>
                    </a:lnTo>
                    <a:lnTo>
                      <a:pt x="813" y="45"/>
                    </a:lnTo>
                    <a:close/>
                    <a:moveTo>
                      <a:pt x="905" y="73"/>
                    </a:moveTo>
                    <a:lnTo>
                      <a:pt x="937" y="83"/>
                    </a:lnTo>
                    <a:lnTo>
                      <a:pt x="956" y="89"/>
                    </a:lnTo>
                    <a:lnTo>
                      <a:pt x="971" y="92"/>
                    </a:lnTo>
                    <a:lnTo>
                      <a:pt x="987" y="89"/>
                    </a:lnTo>
                    <a:lnTo>
                      <a:pt x="1000" y="86"/>
                    </a:lnTo>
                    <a:lnTo>
                      <a:pt x="994" y="83"/>
                    </a:lnTo>
                    <a:lnTo>
                      <a:pt x="987" y="79"/>
                    </a:lnTo>
                    <a:lnTo>
                      <a:pt x="943" y="67"/>
                    </a:lnTo>
                    <a:lnTo>
                      <a:pt x="937" y="64"/>
                    </a:lnTo>
                    <a:lnTo>
                      <a:pt x="924" y="64"/>
                    </a:lnTo>
                    <a:lnTo>
                      <a:pt x="899" y="70"/>
                    </a:lnTo>
                    <a:lnTo>
                      <a:pt x="895" y="70"/>
                    </a:lnTo>
                    <a:lnTo>
                      <a:pt x="905" y="73"/>
                    </a:lnTo>
                    <a:close/>
                    <a:moveTo>
                      <a:pt x="924" y="102"/>
                    </a:moveTo>
                    <a:lnTo>
                      <a:pt x="937" y="98"/>
                    </a:lnTo>
                    <a:lnTo>
                      <a:pt x="952" y="95"/>
                    </a:lnTo>
                    <a:lnTo>
                      <a:pt x="946" y="92"/>
                    </a:lnTo>
                    <a:lnTo>
                      <a:pt x="937" y="89"/>
                    </a:lnTo>
                    <a:lnTo>
                      <a:pt x="895" y="76"/>
                    </a:lnTo>
                    <a:lnTo>
                      <a:pt x="886" y="73"/>
                    </a:lnTo>
                    <a:lnTo>
                      <a:pt x="876" y="73"/>
                    </a:lnTo>
                    <a:lnTo>
                      <a:pt x="848" y="79"/>
                    </a:lnTo>
                    <a:lnTo>
                      <a:pt x="845" y="79"/>
                    </a:lnTo>
                    <a:lnTo>
                      <a:pt x="848" y="79"/>
                    </a:lnTo>
                    <a:lnTo>
                      <a:pt x="854" y="83"/>
                    </a:lnTo>
                    <a:lnTo>
                      <a:pt x="886" y="92"/>
                    </a:lnTo>
                    <a:lnTo>
                      <a:pt x="905" y="98"/>
                    </a:lnTo>
                    <a:lnTo>
                      <a:pt x="924" y="102"/>
                    </a:lnTo>
                    <a:close/>
                    <a:moveTo>
                      <a:pt x="873" y="111"/>
                    </a:moveTo>
                    <a:lnTo>
                      <a:pt x="886" y="111"/>
                    </a:lnTo>
                    <a:lnTo>
                      <a:pt x="902" y="108"/>
                    </a:lnTo>
                    <a:lnTo>
                      <a:pt x="902" y="105"/>
                    </a:lnTo>
                    <a:lnTo>
                      <a:pt x="895" y="102"/>
                    </a:lnTo>
                    <a:lnTo>
                      <a:pt x="886" y="98"/>
                    </a:lnTo>
                    <a:lnTo>
                      <a:pt x="845" y="86"/>
                    </a:lnTo>
                    <a:lnTo>
                      <a:pt x="835" y="83"/>
                    </a:lnTo>
                    <a:lnTo>
                      <a:pt x="826" y="83"/>
                    </a:lnTo>
                    <a:lnTo>
                      <a:pt x="797" y="89"/>
                    </a:lnTo>
                    <a:lnTo>
                      <a:pt x="794" y="89"/>
                    </a:lnTo>
                    <a:lnTo>
                      <a:pt x="801" y="92"/>
                    </a:lnTo>
                    <a:lnTo>
                      <a:pt x="835" y="105"/>
                    </a:lnTo>
                    <a:lnTo>
                      <a:pt x="854" y="111"/>
                    </a:lnTo>
                    <a:lnTo>
                      <a:pt x="864" y="111"/>
                    </a:lnTo>
                    <a:lnTo>
                      <a:pt x="873" y="111"/>
                    </a:lnTo>
                    <a:close/>
                    <a:moveTo>
                      <a:pt x="820" y="124"/>
                    </a:moveTo>
                    <a:lnTo>
                      <a:pt x="835" y="121"/>
                    </a:lnTo>
                    <a:lnTo>
                      <a:pt x="851" y="117"/>
                    </a:lnTo>
                    <a:lnTo>
                      <a:pt x="851" y="114"/>
                    </a:lnTo>
                    <a:lnTo>
                      <a:pt x="845" y="111"/>
                    </a:lnTo>
                    <a:lnTo>
                      <a:pt x="835" y="108"/>
                    </a:lnTo>
                    <a:lnTo>
                      <a:pt x="791" y="95"/>
                    </a:lnTo>
                    <a:lnTo>
                      <a:pt x="782" y="92"/>
                    </a:lnTo>
                    <a:lnTo>
                      <a:pt x="772" y="92"/>
                    </a:lnTo>
                    <a:lnTo>
                      <a:pt x="744" y="98"/>
                    </a:lnTo>
                    <a:lnTo>
                      <a:pt x="740" y="98"/>
                    </a:lnTo>
                    <a:lnTo>
                      <a:pt x="740" y="102"/>
                    </a:lnTo>
                    <a:lnTo>
                      <a:pt x="747" y="105"/>
                    </a:lnTo>
                    <a:lnTo>
                      <a:pt x="782" y="114"/>
                    </a:lnTo>
                    <a:lnTo>
                      <a:pt x="801" y="121"/>
                    </a:lnTo>
                    <a:lnTo>
                      <a:pt x="810" y="124"/>
                    </a:lnTo>
                    <a:lnTo>
                      <a:pt x="820" y="124"/>
                    </a:lnTo>
                    <a:close/>
                    <a:moveTo>
                      <a:pt x="766" y="133"/>
                    </a:moveTo>
                    <a:lnTo>
                      <a:pt x="782" y="130"/>
                    </a:lnTo>
                    <a:lnTo>
                      <a:pt x="797" y="127"/>
                    </a:lnTo>
                    <a:lnTo>
                      <a:pt x="791" y="124"/>
                    </a:lnTo>
                    <a:lnTo>
                      <a:pt x="782" y="121"/>
                    </a:lnTo>
                    <a:lnTo>
                      <a:pt x="737" y="105"/>
                    </a:lnTo>
                    <a:lnTo>
                      <a:pt x="731" y="105"/>
                    </a:lnTo>
                    <a:lnTo>
                      <a:pt x="718" y="102"/>
                    </a:lnTo>
                    <a:lnTo>
                      <a:pt x="687" y="108"/>
                    </a:lnTo>
                    <a:lnTo>
                      <a:pt x="687" y="111"/>
                    </a:lnTo>
                    <a:lnTo>
                      <a:pt x="693" y="114"/>
                    </a:lnTo>
                    <a:lnTo>
                      <a:pt x="731" y="127"/>
                    </a:lnTo>
                    <a:lnTo>
                      <a:pt x="744" y="133"/>
                    </a:lnTo>
                    <a:lnTo>
                      <a:pt x="756" y="133"/>
                    </a:lnTo>
                    <a:lnTo>
                      <a:pt x="766" y="133"/>
                    </a:lnTo>
                    <a:close/>
                    <a:moveTo>
                      <a:pt x="709" y="146"/>
                    </a:moveTo>
                    <a:lnTo>
                      <a:pt x="731" y="143"/>
                    </a:lnTo>
                    <a:lnTo>
                      <a:pt x="740" y="140"/>
                    </a:lnTo>
                    <a:lnTo>
                      <a:pt x="744" y="140"/>
                    </a:lnTo>
                    <a:lnTo>
                      <a:pt x="740" y="136"/>
                    </a:lnTo>
                    <a:lnTo>
                      <a:pt x="734" y="133"/>
                    </a:lnTo>
                    <a:lnTo>
                      <a:pt x="731" y="133"/>
                    </a:lnTo>
                    <a:lnTo>
                      <a:pt x="683" y="117"/>
                    </a:lnTo>
                    <a:lnTo>
                      <a:pt x="680" y="117"/>
                    </a:lnTo>
                    <a:lnTo>
                      <a:pt x="661" y="114"/>
                    </a:lnTo>
                    <a:lnTo>
                      <a:pt x="630" y="121"/>
                    </a:lnTo>
                    <a:lnTo>
                      <a:pt x="627" y="121"/>
                    </a:lnTo>
                    <a:lnTo>
                      <a:pt x="630" y="124"/>
                    </a:lnTo>
                    <a:lnTo>
                      <a:pt x="633" y="127"/>
                    </a:lnTo>
                    <a:lnTo>
                      <a:pt x="680" y="140"/>
                    </a:lnTo>
                    <a:lnTo>
                      <a:pt x="687" y="143"/>
                    </a:lnTo>
                    <a:lnTo>
                      <a:pt x="699" y="146"/>
                    </a:lnTo>
                    <a:lnTo>
                      <a:pt x="709" y="146"/>
                    </a:lnTo>
                    <a:close/>
                    <a:moveTo>
                      <a:pt x="630" y="155"/>
                    </a:moveTo>
                    <a:lnTo>
                      <a:pt x="630" y="155"/>
                    </a:lnTo>
                    <a:lnTo>
                      <a:pt x="639" y="159"/>
                    </a:lnTo>
                    <a:lnTo>
                      <a:pt x="649" y="159"/>
                    </a:lnTo>
                    <a:lnTo>
                      <a:pt x="680" y="152"/>
                    </a:lnTo>
                    <a:lnTo>
                      <a:pt x="683" y="152"/>
                    </a:lnTo>
                    <a:lnTo>
                      <a:pt x="683" y="149"/>
                    </a:lnTo>
                    <a:lnTo>
                      <a:pt x="680" y="146"/>
                    </a:lnTo>
                    <a:lnTo>
                      <a:pt x="677" y="146"/>
                    </a:lnTo>
                    <a:lnTo>
                      <a:pt x="630" y="130"/>
                    </a:lnTo>
                    <a:lnTo>
                      <a:pt x="623" y="127"/>
                    </a:lnTo>
                    <a:lnTo>
                      <a:pt x="614" y="124"/>
                    </a:lnTo>
                    <a:lnTo>
                      <a:pt x="604" y="124"/>
                    </a:lnTo>
                    <a:lnTo>
                      <a:pt x="579" y="130"/>
                    </a:lnTo>
                    <a:lnTo>
                      <a:pt x="570" y="130"/>
                    </a:lnTo>
                    <a:lnTo>
                      <a:pt x="566" y="133"/>
                    </a:lnTo>
                    <a:lnTo>
                      <a:pt x="573" y="136"/>
                    </a:lnTo>
                    <a:lnTo>
                      <a:pt x="579" y="140"/>
                    </a:lnTo>
                    <a:lnTo>
                      <a:pt x="630" y="155"/>
                    </a:lnTo>
                    <a:close/>
                    <a:moveTo>
                      <a:pt x="579" y="171"/>
                    </a:moveTo>
                    <a:lnTo>
                      <a:pt x="579" y="171"/>
                    </a:lnTo>
                    <a:lnTo>
                      <a:pt x="589" y="171"/>
                    </a:lnTo>
                    <a:lnTo>
                      <a:pt x="623" y="165"/>
                    </a:lnTo>
                    <a:lnTo>
                      <a:pt x="623" y="162"/>
                    </a:lnTo>
                    <a:lnTo>
                      <a:pt x="617" y="159"/>
                    </a:lnTo>
                    <a:lnTo>
                      <a:pt x="579" y="143"/>
                    </a:lnTo>
                    <a:lnTo>
                      <a:pt x="563" y="140"/>
                    </a:lnTo>
                    <a:lnTo>
                      <a:pt x="551" y="136"/>
                    </a:lnTo>
                    <a:lnTo>
                      <a:pt x="541" y="136"/>
                    </a:lnTo>
                    <a:lnTo>
                      <a:pt x="525" y="140"/>
                    </a:lnTo>
                    <a:lnTo>
                      <a:pt x="506" y="143"/>
                    </a:lnTo>
                    <a:lnTo>
                      <a:pt x="506" y="146"/>
                    </a:lnTo>
                    <a:lnTo>
                      <a:pt x="513" y="149"/>
                    </a:lnTo>
                    <a:lnTo>
                      <a:pt x="525" y="155"/>
                    </a:lnTo>
                    <a:lnTo>
                      <a:pt x="566" y="168"/>
                    </a:lnTo>
                    <a:lnTo>
                      <a:pt x="579" y="171"/>
                    </a:lnTo>
                    <a:close/>
                    <a:moveTo>
                      <a:pt x="525" y="184"/>
                    </a:moveTo>
                    <a:lnTo>
                      <a:pt x="528" y="184"/>
                    </a:lnTo>
                    <a:lnTo>
                      <a:pt x="560" y="177"/>
                    </a:lnTo>
                    <a:lnTo>
                      <a:pt x="563" y="174"/>
                    </a:lnTo>
                    <a:lnTo>
                      <a:pt x="554" y="171"/>
                    </a:lnTo>
                    <a:lnTo>
                      <a:pt x="525" y="162"/>
                    </a:lnTo>
                    <a:lnTo>
                      <a:pt x="500" y="152"/>
                    </a:lnTo>
                    <a:lnTo>
                      <a:pt x="490" y="149"/>
                    </a:lnTo>
                    <a:lnTo>
                      <a:pt x="478" y="149"/>
                    </a:lnTo>
                    <a:lnTo>
                      <a:pt x="475" y="149"/>
                    </a:lnTo>
                    <a:lnTo>
                      <a:pt x="443" y="155"/>
                    </a:lnTo>
                    <a:lnTo>
                      <a:pt x="440" y="155"/>
                    </a:lnTo>
                    <a:lnTo>
                      <a:pt x="440" y="159"/>
                    </a:lnTo>
                    <a:lnTo>
                      <a:pt x="446" y="162"/>
                    </a:lnTo>
                    <a:lnTo>
                      <a:pt x="475" y="171"/>
                    </a:lnTo>
                    <a:lnTo>
                      <a:pt x="503" y="181"/>
                    </a:lnTo>
                    <a:lnTo>
                      <a:pt x="513" y="184"/>
                    </a:lnTo>
                    <a:lnTo>
                      <a:pt x="525" y="184"/>
                    </a:lnTo>
                    <a:close/>
                    <a:moveTo>
                      <a:pt x="459" y="196"/>
                    </a:moveTo>
                    <a:lnTo>
                      <a:pt x="475" y="193"/>
                    </a:lnTo>
                    <a:lnTo>
                      <a:pt x="494" y="190"/>
                    </a:lnTo>
                    <a:lnTo>
                      <a:pt x="497" y="190"/>
                    </a:lnTo>
                    <a:lnTo>
                      <a:pt x="497" y="187"/>
                    </a:lnTo>
                    <a:lnTo>
                      <a:pt x="490" y="184"/>
                    </a:lnTo>
                    <a:lnTo>
                      <a:pt x="475" y="177"/>
                    </a:lnTo>
                    <a:lnTo>
                      <a:pt x="437" y="165"/>
                    </a:lnTo>
                    <a:lnTo>
                      <a:pt x="424" y="162"/>
                    </a:lnTo>
                    <a:lnTo>
                      <a:pt x="415" y="162"/>
                    </a:lnTo>
                    <a:lnTo>
                      <a:pt x="377" y="168"/>
                    </a:lnTo>
                    <a:lnTo>
                      <a:pt x="373" y="171"/>
                    </a:lnTo>
                    <a:lnTo>
                      <a:pt x="380" y="174"/>
                    </a:lnTo>
                    <a:lnTo>
                      <a:pt x="424" y="190"/>
                    </a:lnTo>
                    <a:lnTo>
                      <a:pt x="433" y="193"/>
                    </a:lnTo>
                    <a:lnTo>
                      <a:pt x="446" y="196"/>
                    </a:lnTo>
                    <a:lnTo>
                      <a:pt x="459" y="196"/>
                    </a:lnTo>
                    <a:close/>
                    <a:moveTo>
                      <a:pt x="323" y="193"/>
                    </a:moveTo>
                    <a:lnTo>
                      <a:pt x="364" y="209"/>
                    </a:lnTo>
                    <a:lnTo>
                      <a:pt x="373" y="212"/>
                    </a:lnTo>
                    <a:lnTo>
                      <a:pt x="389" y="212"/>
                    </a:lnTo>
                    <a:lnTo>
                      <a:pt x="424" y="203"/>
                    </a:lnTo>
                    <a:lnTo>
                      <a:pt x="427" y="203"/>
                    </a:lnTo>
                    <a:lnTo>
                      <a:pt x="430" y="200"/>
                    </a:lnTo>
                    <a:lnTo>
                      <a:pt x="424" y="196"/>
                    </a:lnTo>
                    <a:lnTo>
                      <a:pt x="373" y="181"/>
                    </a:lnTo>
                    <a:lnTo>
                      <a:pt x="367" y="177"/>
                    </a:lnTo>
                    <a:lnTo>
                      <a:pt x="354" y="174"/>
                    </a:lnTo>
                    <a:lnTo>
                      <a:pt x="345" y="174"/>
                    </a:lnTo>
                    <a:lnTo>
                      <a:pt x="323" y="177"/>
                    </a:lnTo>
                    <a:lnTo>
                      <a:pt x="304" y="181"/>
                    </a:lnTo>
                    <a:lnTo>
                      <a:pt x="304" y="184"/>
                    </a:lnTo>
                    <a:lnTo>
                      <a:pt x="301" y="184"/>
                    </a:lnTo>
                    <a:lnTo>
                      <a:pt x="310" y="190"/>
                    </a:lnTo>
                    <a:lnTo>
                      <a:pt x="323" y="193"/>
                    </a:lnTo>
                    <a:close/>
                    <a:moveTo>
                      <a:pt x="351" y="212"/>
                    </a:moveTo>
                    <a:lnTo>
                      <a:pt x="323" y="200"/>
                    </a:lnTo>
                    <a:lnTo>
                      <a:pt x="297" y="190"/>
                    </a:lnTo>
                    <a:lnTo>
                      <a:pt x="285" y="187"/>
                    </a:lnTo>
                    <a:lnTo>
                      <a:pt x="272" y="187"/>
                    </a:lnTo>
                    <a:lnTo>
                      <a:pt x="269" y="190"/>
                    </a:lnTo>
                    <a:lnTo>
                      <a:pt x="231" y="196"/>
                    </a:lnTo>
                    <a:lnTo>
                      <a:pt x="228" y="196"/>
                    </a:lnTo>
                    <a:lnTo>
                      <a:pt x="228" y="200"/>
                    </a:lnTo>
                    <a:lnTo>
                      <a:pt x="234" y="203"/>
                    </a:lnTo>
                    <a:lnTo>
                      <a:pt x="272" y="215"/>
                    </a:lnTo>
                    <a:lnTo>
                      <a:pt x="291" y="225"/>
                    </a:lnTo>
                    <a:lnTo>
                      <a:pt x="304" y="225"/>
                    </a:lnTo>
                    <a:lnTo>
                      <a:pt x="316" y="225"/>
                    </a:lnTo>
                    <a:lnTo>
                      <a:pt x="323" y="225"/>
                    </a:lnTo>
                    <a:lnTo>
                      <a:pt x="358" y="219"/>
                    </a:lnTo>
                    <a:lnTo>
                      <a:pt x="358" y="215"/>
                    </a:lnTo>
                    <a:lnTo>
                      <a:pt x="361" y="215"/>
                    </a:lnTo>
                    <a:lnTo>
                      <a:pt x="351" y="212"/>
                    </a:lnTo>
                    <a:close/>
                    <a:moveTo>
                      <a:pt x="1092" y="111"/>
                    </a:moveTo>
                    <a:lnTo>
                      <a:pt x="1092" y="111"/>
                    </a:lnTo>
                    <a:lnTo>
                      <a:pt x="1085" y="108"/>
                    </a:lnTo>
                    <a:lnTo>
                      <a:pt x="1038" y="95"/>
                    </a:lnTo>
                    <a:lnTo>
                      <a:pt x="1035" y="92"/>
                    </a:lnTo>
                    <a:lnTo>
                      <a:pt x="1016" y="92"/>
                    </a:lnTo>
                    <a:lnTo>
                      <a:pt x="987" y="95"/>
                    </a:lnTo>
                    <a:lnTo>
                      <a:pt x="987" y="98"/>
                    </a:lnTo>
                    <a:lnTo>
                      <a:pt x="994" y="102"/>
                    </a:lnTo>
                    <a:lnTo>
                      <a:pt x="1038" y="114"/>
                    </a:lnTo>
                    <a:lnTo>
                      <a:pt x="1047" y="117"/>
                    </a:lnTo>
                    <a:lnTo>
                      <a:pt x="1066" y="121"/>
                    </a:lnTo>
                    <a:lnTo>
                      <a:pt x="1092" y="114"/>
                    </a:lnTo>
                    <a:lnTo>
                      <a:pt x="1092" y="111"/>
                    </a:lnTo>
                    <a:close/>
                    <a:moveTo>
                      <a:pt x="1038" y="121"/>
                    </a:moveTo>
                    <a:lnTo>
                      <a:pt x="1038" y="121"/>
                    </a:lnTo>
                    <a:lnTo>
                      <a:pt x="987" y="105"/>
                    </a:lnTo>
                    <a:lnTo>
                      <a:pt x="968" y="102"/>
                    </a:lnTo>
                    <a:lnTo>
                      <a:pt x="940" y="108"/>
                    </a:lnTo>
                    <a:lnTo>
                      <a:pt x="937" y="108"/>
                    </a:lnTo>
                    <a:lnTo>
                      <a:pt x="940" y="108"/>
                    </a:lnTo>
                    <a:lnTo>
                      <a:pt x="946" y="111"/>
                    </a:lnTo>
                    <a:lnTo>
                      <a:pt x="987" y="127"/>
                    </a:lnTo>
                    <a:lnTo>
                      <a:pt x="997" y="127"/>
                    </a:lnTo>
                    <a:lnTo>
                      <a:pt x="1009" y="130"/>
                    </a:lnTo>
                    <a:lnTo>
                      <a:pt x="1016" y="130"/>
                    </a:lnTo>
                    <a:lnTo>
                      <a:pt x="1038" y="127"/>
                    </a:lnTo>
                    <a:lnTo>
                      <a:pt x="1044" y="124"/>
                    </a:lnTo>
                    <a:lnTo>
                      <a:pt x="1038" y="121"/>
                    </a:lnTo>
                    <a:close/>
                    <a:moveTo>
                      <a:pt x="990" y="130"/>
                    </a:moveTo>
                    <a:lnTo>
                      <a:pt x="987" y="130"/>
                    </a:lnTo>
                    <a:lnTo>
                      <a:pt x="937" y="114"/>
                    </a:lnTo>
                    <a:lnTo>
                      <a:pt x="918" y="111"/>
                    </a:lnTo>
                    <a:lnTo>
                      <a:pt x="889" y="117"/>
                    </a:lnTo>
                    <a:lnTo>
                      <a:pt x="886" y="117"/>
                    </a:lnTo>
                    <a:lnTo>
                      <a:pt x="886" y="121"/>
                    </a:lnTo>
                    <a:lnTo>
                      <a:pt x="895" y="124"/>
                    </a:lnTo>
                    <a:lnTo>
                      <a:pt x="937" y="136"/>
                    </a:lnTo>
                    <a:lnTo>
                      <a:pt x="946" y="140"/>
                    </a:lnTo>
                    <a:lnTo>
                      <a:pt x="959" y="143"/>
                    </a:lnTo>
                    <a:lnTo>
                      <a:pt x="968" y="143"/>
                    </a:lnTo>
                    <a:lnTo>
                      <a:pt x="987" y="136"/>
                    </a:lnTo>
                    <a:lnTo>
                      <a:pt x="997" y="136"/>
                    </a:lnTo>
                    <a:lnTo>
                      <a:pt x="997" y="133"/>
                    </a:lnTo>
                    <a:lnTo>
                      <a:pt x="990" y="130"/>
                    </a:lnTo>
                    <a:close/>
                    <a:moveTo>
                      <a:pt x="592" y="219"/>
                    </a:moveTo>
                    <a:lnTo>
                      <a:pt x="579" y="212"/>
                    </a:lnTo>
                    <a:lnTo>
                      <a:pt x="535" y="200"/>
                    </a:lnTo>
                    <a:lnTo>
                      <a:pt x="528" y="196"/>
                    </a:lnTo>
                    <a:lnTo>
                      <a:pt x="513" y="196"/>
                    </a:lnTo>
                    <a:lnTo>
                      <a:pt x="475" y="203"/>
                    </a:lnTo>
                    <a:lnTo>
                      <a:pt x="471" y="206"/>
                    </a:lnTo>
                    <a:lnTo>
                      <a:pt x="475" y="209"/>
                    </a:lnTo>
                    <a:lnTo>
                      <a:pt x="478" y="209"/>
                    </a:lnTo>
                    <a:lnTo>
                      <a:pt x="528" y="228"/>
                    </a:lnTo>
                    <a:lnTo>
                      <a:pt x="538" y="231"/>
                    </a:lnTo>
                    <a:lnTo>
                      <a:pt x="547" y="231"/>
                    </a:lnTo>
                    <a:lnTo>
                      <a:pt x="560" y="231"/>
                    </a:lnTo>
                    <a:lnTo>
                      <a:pt x="579" y="228"/>
                    </a:lnTo>
                    <a:lnTo>
                      <a:pt x="595" y="225"/>
                    </a:lnTo>
                    <a:lnTo>
                      <a:pt x="598" y="225"/>
                    </a:lnTo>
                    <a:lnTo>
                      <a:pt x="598" y="222"/>
                    </a:lnTo>
                    <a:lnTo>
                      <a:pt x="592" y="219"/>
                    </a:lnTo>
                    <a:close/>
                    <a:moveTo>
                      <a:pt x="528" y="234"/>
                    </a:moveTo>
                    <a:lnTo>
                      <a:pt x="528" y="234"/>
                    </a:lnTo>
                    <a:lnTo>
                      <a:pt x="525" y="231"/>
                    </a:lnTo>
                    <a:lnTo>
                      <a:pt x="475" y="215"/>
                    </a:lnTo>
                    <a:lnTo>
                      <a:pt x="468" y="212"/>
                    </a:lnTo>
                    <a:lnTo>
                      <a:pt x="456" y="209"/>
                    </a:lnTo>
                    <a:lnTo>
                      <a:pt x="443" y="209"/>
                    </a:lnTo>
                    <a:lnTo>
                      <a:pt x="424" y="212"/>
                    </a:lnTo>
                    <a:lnTo>
                      <a:pt x="405" y="219"/>
                    </a:lnTo>
                    <a:lnTo>
                      <a:pt x="402" y="219"/>
                    </a:lnTo>
                    <a:lnTo>
                      <a:pt x="402" y="222"/>
                    </a:lnTo>
                    <a:lnTo>
                      <a:pt x="408" y="225"/>
                    </a:lnTo>
                    <a:lnTo>
                      <a:pt x="424" y="231"/>
                    </a:lnTo>
                    <a:lnTo>
                      <a:pt x="468" y="244"/>
                    </a:lnTo>
                    <a:lnTo>
                      <a:pt x="475" y="247"/>
                    </a:lnTo>
                    <a:lnTo>
                      <a:pt x="490" y="247"/>
                    </a:lnTo>
                    <a:lnTo>
                      <a:pt x="528" y="241"/>
                    </a:lnTo>
                    <a:lnTo>
                      <a:pt x="532" y="238"/>
                    </a:lnTo>
                    <a:lnTo>
                      <a:pt x="528" y="234"/>
                    </a:lnTo>
                    <a:close/>
                    <a:moveTo>
                      <a:pt x="456" y="247"/>
                    </a:moveTo>
                    <a:lnTo>
                      <a:pt x="424" y="238"/>
                    </a:lnTo>
                    <a:lnTo>
                      <a:pt x="399" y="228"/>
                    </a:lnTo>
                    <a:lnTo>
                      <a:pt x="386" y="225"/>
                    </a:lnTo>
                    <a:lnTo>
                      <a:pt x="373" y="225"/>
                    </a:lnTo>
                    <a:lnTo>
                      <a:pt x="332" y="231"/>
                    </a:lnTo>
                    <a:lnTo>
                      <a:pt x="329" y="234"/>
                    </a:lnTo>
                    <a:lnTo>
                      <a:pt x="339" y="241"/>
                    </a:lnTo>
                    <a:lnTo>
                      <a:pt x="373" y="253"/>
                    </a:lnTo>
                    <a:lnTo>
                      <a:pt x="396" y="260"/>
                    </a:lnTo>
                    <a:lnTo>
                      <a:pt x="408" y="263"/>
                    </a:lnTo>
                    <a:lnTo>
                      <a:pt x="421" y="263"/>
                    </a:lnTo>
                    <a:lnTo>
                      <a:pt x="424" y="263"/>
                    </a:lnTo>
                    <a:lnTo>
                      <a:pt x="459" y="253"/>
                    </a:lnTo>
                    <a:lnTo>
                      <a:pt x="462" y="253"/>
                    </a:lnTo>
                    <a:lnTo>
                      <a:pt x="456" y="247"/>
                    </a:lnTo>
                    <a:close/>
                    <a:moveTo>
                      <a:pt x="943" y="140"/>
                    </a:moveTo>
                    <a:lnTo>
                      <a:pt x="937" y="140"/>
                    </a:lnTo>
                    <a:lnTo>
                      <a:pt x="889" y="124"/>
                    </a:lnTo>
                    <a:lnTo>
                      <a:pt x="886" y="124"/>
                    </a:lnTo>
                    <a:lnTo>
                      <a:pt x="870" y="121"/>
                    </a:lnTo>
                    <a:lnTo>
                      <a:pt x="835" y="130"/>
                    </a:lnTo>
                    <a:lnTo>
                      <a:pt x="782" y="140"/>
                    </a:lnTo>
                    <a:lnTo>
                      <a:pt x="731" y="149"/>
                    </a:lnTo>
                    <a:lnTo>
                      <a:pt x="680" y="162"/>
                    </a:lnTo>
                    <a:lnTo>
                      <a:pt x="630" y="171"/>
                    </a:lnTo>
                    <a:lnTo>
                      <a:pt x="579" y="181"/>
                    </a:lnTo>
                    <a:lnTo>
                      <a:pt x="535" y="190"/>
                    </a:lnTo>
                    <a:lnTo>
                      <a:pt x="532" y="193"/>
                    </a:lnTo>
                    <a:lnTo>
                      <a:pt x="541" y="196"/>
                    </a:lnTo>
                    <a:lnTo>
                      <a:pt x="579" y="209"/>
                    </a:lnTo>
                    <a:lnTo>
                      <a:pt x="598" y="215"/>
                    </a:lnTo>
                    <a:lnTo>
                      <a:pt x="608" y="219"/>
                    </a:lnTo>
                    <a:lnTo>
                      <a:pt x="620" y="219"/>
                    </a:lnTo>
                    <a:lnTo>
                      <a:pt x="630" y="219"/>
                    </a:lnTo>
                    <a:lnTo>
                      <a:pt x="680" y="206"/>
                    </a:lnTo>
                    <a:lnTo>
                      <a:pt x="731" y="193"/>
                    </a:lnTo>
                    <a:lnTo>
                      <a:pt x="785" y="184"/>
                    </a:lnTo>
                    <a:lnTo>
                      <a:pt x="835" y="171"/>
                    </a:lnTo>
                    <a:lnTo>
                      <a:pt x="886" y="162"/>
                    </a:lnTo>
                    <a:lnTo>
                      <a:pt x="937" y="149"/>
                    </a:lnTo>
                    <a:lnTo>
                      <a:pt x="949" y="146"/>
                    </a:lnTo>
                    <a:lnTo>
                      <a:pt x="949" y="143"/>
                    </a:lnTo>
                    <a:lnTo>
                      <a:pt x="943" y="1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31" name="Freeform 125"/>
              <p:cNvSpPr>
                <a:spLocks/>
              </p:cNvSpPr>
              <p:nvPr/>
            </p:nvSpPr>
            <p:spPr bwMode="auto">
              <a:xfrm>
                <a:off x="1249" y="2685"/>
                <a:ext cx="60" cy="13"/>
              </a:xfrm>
              <a:custGeom>
                <a:avLst/>
                <a:gdLst>
                  <a:gd name="T0" fmla="*/ 12 w 60"/>
                  <a:gd name="T1" fmla="*/ 9 h 13"/>
                  <a:gd name="T2" fmla="*/ 12 w 60"/>
                  <a:gd name="T3" fmla="*/ 9 h 13"/>
                  <a:gd name="T4" fmla="*/ 28 w 60"/>
                  <a:gd name="T5" fmla="*/ 13 h 13"/>
                  <a:gd name="T6" fmla="*/ 60 w 60"/>
                  <a:gd name="T7" fmla="*/ 9 h 13"/>
                  <a:gd name="T8" fmla="*/ 60 w 60"/>
                  <a:gd name="T9" fmla="*/ 9 h 13"/>
                  <a:gd name="T10" fmla="*/ 60 w 60"/>
                  <a:gd name="T11" fmla="*/ 6 h 13"/>
                  <a:gd name="T12" fmla="*/ 54 w 60"/>
                  <a:gd name="T13" fmla="*/ 3 h 13"/>
                  <a:gd name="T14" fmla="*/ 50 w 60"/>
                  <a:gd name="T15" fmla="*/ 3 h 13"/>
                  <a:gd name="T16" fmla="*/ 50 w 60"/>
                  <a:gd name="T17" fmla="*/ 3 h 13"/>
                  <a:gd name="T18" fmla="*/ 31 w 60"/>
                  <a:gd name="T19" fmla="*/ 0 h 13"/>
                  <a:gd name="T20" fmla="*/ 3 w 60"/>
                  <a:gd name="T21" fmla="*/ 6 h 13"/>
                  <a:gd name="T22" fmla="*/ 3 w 60"/>
                  <a:gd name="T23" fmla="*/ 6 h 13"/>
                  <a:gd name="T24" fmla="*/ 0 w 60"/>
                  <a:gd name="T25" fmla="*/ 6 h 13"/>
                  <a:gd name="T26" fmla="*/ 6 w 60"/>
                  <a:gd name="T27" fmla="*/ 9 h 13"/>
                  <a:gd name="T28" fmla="*/ 12 w 60"/>
                  <a:gd name="T29" fmla="*/ 9 h 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0"/>
                  <a:gd name="T46" fmla="*/ 0 h 13"/>
                  <a:gd name="T47" fmla="*/ 60 w 60"/>
                  <a:gd name="T48" fmla="*/ 13 h 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0" h="13">
                    <a:moveTo>
                      <a:pt x="12" y="9"/>
                    </a:moveTo>
                    <a:lnTo>
                      <a:pt x="12" y="9"/>
                    </a:lnTo>
                    <a:lnTo>
                      <a:pt x="28" y="13"/>
                    </a:lnTo>
                    <a:lnTo>
                      <a:pt x="60" y="9"/>
                    </a:lnTo>
                    <a:lnTo>
                      <a:pt x="60" y="6"/>
                    </a:lnTo>
                    <a:lnTo>
                      <a:pt x="54" y="3"/>
                    </a:lnTo>
                    <a:lnTo>
                      <a:pt x="50" y="3"/>
                    </a:lnTo>
                    <a:lnTo>
                      <a:pt x="31" y="0"/>
                    </a:lnTo>
                    <a:lnTo>
                      <a:pt x="3" y="6"/>
                    </a:lnTo>
                    <a:lnTo>
                      <a:pt x="0" y="6"/>
                    </a:lnTo>
                    <a:lnTo>
                      <a:pt x="6" y="9"/>
                    </a:lnTo>
                    <a:lnTo>
                      <a:pt x="12" y="9"/>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32" name="Freeform 126"/>
              <p:cNvSpPr>
                <a:spLocks/>
              </p:cNvSpPr>
              <p:nvPr/>
            </p:nvSpPr>
            <p:spPr bwMode="auto">
              <a:xfrm>
                <a:off x="1204" y="2694"/>
                <a:ext cx="54" cy="13"/>
              </a:xfrm>
              <a:custGeom>
                <a:avLst/>
                <a:gdLst>
                  <a:gd name="T0" fmla="*/ 0 w 54"/>
                  <a:gd name="T1" fmla="*/ 10 h 13"/>
                  <a:gd name="T2" fmla="*/ 4 w 54"/>
                  <a:gd name="T3" fmla="*/ 10 h 13"/>
                  <a:gd name="T4" fmla="*/ 4 w 54"/>
                  <a:gd name="T5" fmla="*/ 10 h 13"/>
                  <a:gd name="T6" fmla="*/ 23 w 54"/>
                  <a:gd name="T7" fmla="*/ 13 h 13"/>
                  <a:gd name="T8" fmla="*/ 54 w 54"/>
                  <a:gd name="T9" fmla="*/ 7 h 13"/>
                  <a:gd name="T10" fmla="*/ 54 w 54"/>
                  <a:gd name="T11" fmla="*/ 7 h 13"/>
                  <a:gd name="T12" fmla="*/ 54 w 54"/>
                  <a:gd name="T13" fmla="*/ 7 h 13"/>
                  <a:gd name="T14" fmla="*/ 48 w 54"/>
                  <a:gd name="T15" fmla="*/ 4 h 13"/>
                  <a:gd name="T16" fmla="*/ 45 w 54"/>
                  <a:gd name="T17" fmla="*/ 0 h 13"/>
                  <a:gd name="T18" fmla="*/ 45 w 54"/>
                  <a:gd name="T19" fmla="*/ 0 h 13"/>
                  <a:gd name="T20" fmla="*/ 26 w 54"/>
                  <a:gd name="T21" fmla="*/ 0 h 13"/>
                  <a:gd name="T22" fmla="*/ 0 w 54"/>
                  <a:gd name="T23" fmla="*/ 4 h 13"/>
                  <a:gd name="T24" fmla="*/ 0 w 54"/>
                  <a:gd name="T25" fmla="*/ 10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
                  <a:gd name="T40" fmla="*/ 0 h 13"/>
                  <a:gd name="T41" fmla="*/ 54 w 54"/>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 h="13">
                    <a:moveTo>
                      <a:pt x="0" y="10"/>
                    </a:moveTo>
                    <a:lnTo>
                      <a:pt x="4" y="10"/>
                    </a:lnTo>
                    <a:lnTo>
                      <a:pt x="23" y="13"/>
                    </a:lnTo>
                    <a:lnTo>
                      <a:pt x="54" y="7"/>
                    </a:lnTo>
                    <a:lnTo>
                      <a:pt x="48" y="4"/>
                    </a:lnTo>
                    <a:lnTo>
                      <a:pt x="45" y="0"/>
                    </a:lnTo>
                    <a:lnTo>
                      <a:pt x="26" y="0"/>
                    </a:lnTo>
                    <a:lnTo>
                      <a:pt x="0" y="4"/>
                    </a:lnTo>
                    <a:lnTo>
                      <a:pt x="0" y="1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33" name="Freeform 127"/>
              <p:cNvSpPr>
                <a:spLocks/>
              </p:cNvSpPr>
              <p:nvPr/>
            </p:nvSpPr>
            <p:spPr bwMode="auto">
              <a:xfrm>
                <a:off x="1198" y="2698"/>
                <a:ext cx="6" cy="6"/>
              </a:xfrm>
              <a:custGeom>
                <a:avLst/>
                <a:gdLst>
                  <a:gd name="T0" fmla="*/ 6 w 6"/>
                  <a:gd name="T1" fmla="*/ 6 h 6"/>
                  <a:gd name="T2" fmla="*/ 6 w 6"/>
                  <a:gd name="T3" fmla="*/ 0 h 6"/>
                  <a:gd name="T4" fmla="*/ 0 w 6"/>
                  <a:gd name="T5" fmla="*/ 0 h 6"/>
                  <a:gd name="T6" fmla="*/ 0 w 6"/>
                  <a:gd name="T7" fmla="*/ 0 h 6"/>
                  <a:gd name="T8" fmla="*/ 0 w 6"/>
                  <a:gd name="T9" fmla="*/ 3 h 6"/>
                  <a:gd name="T10" fmla="*/ 6 w 6"/>
                  <a:gd name="T11" fmla="*/ 6 h 6"/>
                  <a:gd name="T12" fmla="*/ 6 w 6"/>
                  <a:gd name="T13" fmla="*/ 6 h 6"/>
                  <a:gd name="T14" fmla="*/ 0 60000 65536"/>
                  <a:gd name="T15" fmla="*/ 0 60000 65536"/>
                  <a:gd name="T16" fmla="*/ 0 60000 65536"/>
                  <a:gd name="T17" fmla="*/ 0 60000 65536"/>
                  <a:gd name="T18" fmla="*/ 0 60000 65536"/>
                  <a:gd name="T19" fmla="*/ 0 60000 65536"/>
                  <a:gd name="T20" fmla="*/ 0 60000 65536"/>
                  <a:gd name="T21" fmla="*/ 0 w 6"/>
                  <a:gd name="T22" fmla="*/ 0 h 6"/>
                  <a:gd name="T23" fmla="*/ 6 w 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6">
                    <a:moveTo>
                      <a:pt x="6" y="6"/>
                    </a:moveTo>
                    <a:lnTo>
                      <a:pt x="6" y="0"/>
                    </a:lnTo>
                    <a:lnTo>
                      <a:pt x="0" y="0"/>
                    </a:lnTo>
                    <a:lnTo>
                      <a:pt x="0" y="3"/>
                    </a:lnTo>
                    <a:lnTo>
                      <a:pt x="6" y="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34" name="Freeform 128"/>
              <p:cNvSpPr>
                <a:spLocks/>
              </p:cNvSpPr>
              <p:nvPr/>
            </p:nvSpPr>
            <p:spPr bwMode="auto">
              <a:xfrm>
                <a:off x="1204" y="2707"/>
                <a:ext cx="4" cy="3"/>
              </a:xfrm>
              <a:custGeom>
                <a:avLst/>
                <a:gdLst>
                  <a:gd name="T0" fmla="*/ 0 w 4"/>
                  <a:gd name="T1" fmla="*/ 3 h 3"/>
                  <a:gd name="T2" fmla="*/ 0 w 4"/>
                  <a:gd name="T3" fmla="*/ 3 h 3"/>
                  <a:gd name="T4" fmla="*/ 4 w 4"/>
                  <a:gd name="T5" fmla="*/ 3 h 3"/>
                  <a:gd name="T6" fmla="*/ 0 w 4"/>
                  <a:gd name="T7" fmla="*/ 0 h 3"/>
                  <a:gd name="T8" fmla="*/ 0 w 4"/>
                  <a:gd name="T9" fmla="*/ 3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3"/>
                    </a:moveTo>
                    <a:lnTo>
                      <a:pt x="0" y="3"/>
                    </a:lnTo>
                    <a:lnTo>
                      <a:pt x="4" y="3"/>
                    </a:lnTo>
                    <a:lnTo>
                      <a:pt x="0" y="0"/>
                    </a:lnTo>
                    <a:lnTo>
                      <a:pt x="0" y="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35" name="Freeform 129"/>
              <p:cNvSpPr>
                <a:spLocks/>
              </p:cNvSpPr>
              <p:nvPr/>
            </p:nvSpPr>
            <p:spPr bwMode="auto">
              <a:xfrm>
                <a:off x="1144" y="2701"/>
                <a:ext cx="60" cy="16"/>
              </a:xfrm>
              <a:custGeom>
                <a:avLst/>
                <a:gdLst>
                  <a:gd name="T0" fmla="*/ 10 w 60"/>
                  <a:gd name="T1" fmla="*/ 12 h 16"/>
                  <a:gd name="T2" fmla="*/ 10 w 60"/>
                  <a:gd name="T3" fmla="*/ 12 h 16"/>
                  <a:gd name="T4" fmla="*/ 29 w 60"/>
                  <a:gd name="T5" fmla="*/ 16 h 16"/>
                  <a:gd name="T6" fmla="*/ 60 w 60"/>
                  <a:gd name="T7" fmla="*/ 9 h 16"/>
                  <a:gd name="T8" fmla="*/ 60 w 60"/>
                  <a:gd name="T9" fmla="*/ 9 h 16"/>
                  <a:gd name="T10" fmla="*/ 60 w 60"/>
                  <a:gd name="T11" fmla="*/ 9 h 16"/>
                  <a:gd name="T12" fmla="*/ 60 w 60"/>
                  <a:gd name="T13" fmla="*/ 6 h 16"/>
                  <a:gd name="T14" fmla="*/ 60 w 60"/>
                  <a:gd name="T15" fmla="*/ 6 h 16"/>
                  <a:gd name="T16" fmla="*/ 57 w 60"/>
                  <a:gd name="T17" fmla="*/ 3 h 16"/>
                  <a:gd name="T18" fmla="*/ 54 w 60"/>
                  <a:gd name="T19" fmla="*/ 3 h 16"/>
                  <a:gd name="T20" fmla="*/ 54 w 60"/>
                  <a:gd name="T21" fmla="*/ 3 h 16"/>
                  <a:gd name="T22" fmla="*/ 35 w 60"/>
                  <a:gd name="T23" fmla="*/ 0 h 16"/>
                  <a:gd name="T24" fmla="*/ 4 w 60"/>
                  <a:gd name="T25" fmla="*/ 6 h 16"/>
                  <a:gd name="T26" fmla="*/ 4 w 60"/>
                  <a:gd name="T27" fmla="*/ 6 h 16"/>
                  <a:gd name="T28" fmla="*/ 0 w 60"/>
                  <a:gd name="T29" fmla="*/ 6 h 16"/>
                  <a:gd name="T30" fmla="*/ 7 w 60"/>
                  <a:gd name="T31" fmla="*/ 9 h 16"/>
                  <a:gd name="T32" fmla="*/ 10 w 60"/>
                  <a:gd name="T33" fmla="*/ 12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
                  <a:gd name="T52" fmla="*/ 0 h 16"/>
                  <a:gd name="T53" fmla="*/ 60 w 60"/>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 h="16">
                    <a:moveTo>
                      <a:pt x="10" y="12"/>
                    </a:moveTo>
                    <a:lnTo>
                      <a:pt x="10" y="12"/>
                    </a:lnTo>
                    <a:lnTo>
                      <a:pt x="29" y="16"/>
                    </a:lnTo>
                    <a:lnTo>
                      <a:pt x="60" y="9"/>
                    </a:lnTo>
                    <a:lnTo>
                      <a:pt x="60" y="6"/>
                    </a:lnTo>
                    <a:lnTo>
                      <a:pt x="57" y="3"/>
                    </a:lnTo>
                    <a:lnTo>
                      <a:pt x="54" y="3"/>
                    </a:lnTo>
                    <a:lnTo>
                      <a:pt x="35" y="0"/>
                    </a:lnTo>
                    <a:lnTo>
                      <a:pt x="4" y="6"/>
                    </a:lnTo>
                    <a:lnTo>
                      <a:pt x="0" y="6"/>
                    </a:lnTo>
                    <a:lnTo>
                      <a:pt x="7" y="9"/>
                    </a:lnTo>
                    <a:lnTo>
                      <a:pt x="10" y="1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36" name="Freeform 130"/>
              <p:cNvSpPr>
                <a:spLocks/>
              </p:cNvSpPr>
              <p:nvPr/>
            </p:nvSpPr>
            <p:spPr bwMode="auto">
              <a:xfrm>
                <a:off x="1094" y="2710"/>
                <a:ext cx="60" cy="13"/>
              </a:xfrm>
              <a:custGeom>
                <a:avLst/>
                <a:gdLst>
                  <a:gd name="T0" fmla="*/ 3 w 60"/>
                  <a:gd name="T1" fmla="*/ 10 h 13"/>
                  <a:gd name="T2" fmla="*/ 6 w 60"/>
                  <a:gd name="T3" fmla="*/ 13 h 13"/>
                  <a:gd name="T4" fmla="*/ 6 w 60"/>
                  <a:gd name="T5" fmla="*/ 13 h 13"/>
                  <a:gd name="T6" fmla="*/ 25 w 60"/>
                  <a:gd name="T7" fmla="*/ 13 h 13"/>
                  <a:gd name="T8" fmla="*/ 57 w 60"/>
                  <a:gd name="T9" fmla="*/ 10 h 13"/>
                  <a:gd name="T10" fmla="*/ 57 w 60"/>
                  <a:gd name="T11" fmla="*/ 10 h 13"/>
                  <a:gd name="T12" fmla="*/ 60 w 60"/>
                  <a:gd name="T13" fmla="*/ 7 h 13"/>
                  <a:gd name="T14" fmla="*/ 54 w 60"/>
                  <a:gd name="T15" fmla="*/ 3 h 13"/>
                  <a:gd name="T16" fmla="*/ 50 w 60"/>
                  <a:gd name="T17" fmla="*/ 3 h 13"/>
                  <a:gd name="T18" fmla="*/ 50 w 60"/>
                  <a:gd name="T19" fmla="*/ 3 h 13"/>
                  <a:gd name="T20" fmla="*/ 31 w 60"/>
                  <a:gd name="T21" fmla="*/ 0 h 13"/>
                  <a:gd name="T22" fmla="*/ 0 w 60"/>
                  <a:gd name="T23" fmla="*/ 3 h 13"/>
                  <a:gd name="T24" fmla="*/ 3 w 60"/>
                  <a:gd name="T25" fmla="*/ 10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13"/>
                  <a:gd name="T41" fmla="*/ 60 w 60"/>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13">
                    <a:moveTo>
                      <a:pt x="3" y="10"/>
                    </a:moveTo>
                    <a:lnTo>
                      <a:pt x="6" y="13"/>
                    </a:lnTo>
                    <a:lnTo>
                      <a:pt x="25" y="13"/>
                    </a:lnTo>
                    <a:lnTo>
                      <a:pt x="57" y="10"/>
                    </a:lnTo>
                    <a:lnTo>
                      <a:pt x="60" y="7"/>
                    </a:lnTo>
                    <a:lnTo>
                      <a:pt x="54" y="3"/>
                    </a:lnTo>
                    <a:lnTo>
                      <a:pt x="50" y="3"/>
                    </a:lnTo>
                    <a:lnTo>
                      <a:pt x="31" y="0"/>
                    </a:lnTo>
                    <a:lnTo>
                      <a:pt x="0" y="3"/>
                    </a:lnTo>
                    <a:lnTo>
                      <a:pt x="3" y="1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37" name="Freeform 131"/>
              <p:cNvSpPr>
                <a:spLocks/>
              </p:cNvSpPr>
              <p:nvPr/>
            </p:nvSpPr>
            <p:spPr bwMode="auto">
              <a:xfrm>
                <a:off x="1087" y="2713"/>
                <a:ext cx="10" cy="7"/>
              </a:xfrm>
              <a:custGeom>
                <a:avLst/>
                <a:gdLst>
                  <a:gd name="T0" fmla="*/ 10 w 10"/>
                  <a:gd name="T1" fmla="*/ 7 h 7"/>
                  <a:gd name="T2" fmla="*/ 7 w 10"/>
                  <a:gd name="T3" fmla="*/ 0 h 7"/>
                  <a:gd name="T4" fmla="*/ 4 w 10"/>
                  <a:gd name="T5" fmla="*/ 4 h 7"/>
                  <a:gd name="T6" fmla="*/ 4 w 10"/>
                  <a:gd name="T7" fmla="*/ 4 h 7"/>
                  <a:gd name="T8" fmla="*/ 0 w 10"/>
                  <a:gd name="T9" fmla="*/ 4 h 7"/>
                  <a:gd name="T10" fmla="*/ 7 w 10"/>
                  <a:gd name="T11" fmla="*/ 7 h 7"/>
                  <a:gd name="T12" fmla="*/ 10 w 10"/>
                  <a:gd name="T13" fmla="*/ 7 h 7"/>
                  <a:gd name="T14" fmla="*/ 0 60000 65536"/>
                  <a:gd name="T15" fmla="*/ 0 60000 65536"/>
                  <a:gd name="T16" fmla="*/ 0 60000 65536"/>
                  <a:gd name="T17" fmla="*/ 0 60000 65536"/>
                  <a:gd name="T18" fmla="*/ 0 60000 65536"/>
                  <a:gd name="T19" fmla="*/ 0 60000 65536"/>
                  <a:gd name="T20" fmla="*/ 0 60000 65536"/>
                  <a:gd name="T21" fmla="*/ 0 w 10"/>
                  <a:gd name="T22" fmla="*/ 0 h 7"/>
                  <a:gd name="T23" fmla="*/ 10 w 10"/>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7">
                    <a:moveTo>
                      <a:pt x="10" y="7"/>
                    </a:moveTo>
                    <a:lnTo>
                      <a:pt x="7" y="0"/>
                    </a:lnTo>
                    <a:lnTo>
                      <a:pt x="4" y="4"/>
                    </a:lnTo>
                    <a:lnTo>
                      <a:pt x="0" y="4"/>
                    </a:lnTo>
                    <a:lnTo>
                      <a:pt x="7" y="7"/>
                    </a:lnTo>
                    <a:lnTo>
                      <a:pt x="10"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38" name="Rectangle 132"/>
              <p:cNvSpPr>
                <a:spLocks noChangeArrowheads="1"/>
              </p:cNvSpPr>
              <p:nvPr/>
            </p:nvSpPr>
            <p:spPr bwMode="auto">
              <a:xfrm>
                <a:off x="1097" y="2726"/>
                <a:ext cx="1" cy="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ko-KR" altLang="ko-KR">
                  <a:solidFill>
                    <a:schemeClr val="bg1"/>
                  </a:solidFill>
                </a:endParaRPr>
              </a:p>
            </p:txBody>
          </p:sp>
          <p:sp>
            <p:nvSpPr>
              <p:cNvPr id="17939" name="Freeform 133"/>
              <p:cNvSpPr>
                <a:spLocks/>
              </p:cNvSpPr>
              <p:nvPr/>
            </p:nvSpPr>
            <p:spPr bwMode="auto">
              <a:xfrm>
                <a:off x="1030" y="2720"/>
                <a:ext cx="67" cy="12"/>
              </a:xfrm>
              <a:custGeom>
                <a:avLst/>
                <a:gdLst>
                  <a:gd name="T0" fmla="*/ 10 w 67"/>
                  <a:gd name="T1" fmla="*/ 12 h 12"/>
                  <a:gd name="T2" fmla="*/ 10 w 67"/>
                  <a:gd name="T3" fmla="*/ 12 h 12"/>
                  <a:gd name="T4" fmla="*/ 23 w 67"/>
                  <a:gd name="T5" fmla="*/ 12 h 12"/>
                  <a:gd name="T6" fmla="*/ 32 w 67"/>
                  <a:gd name="T7" fmla="*/ 12 h 12"/>
                  <a:gd name="T8" fmla="*/ 67 w 67"/>
                  <a:gd name="T9" fmla="*/ 9 h 12"/>
                  <a:gd name="T10" fmla="*/ 67 w 67"/>
                  <a:gd name="T11" fmla="*/ 9 h 12"/>
                  <a:gd name="T12" fmla="*/ 67 w 67"/>
                  <a:gd name="T13" fmla="*/ 9 h 12"/>
                  <a:gd name="T14" fmla="*/ 67 w 67"/>
                  <a:gd name="T15" fmla="*/ 6 h 12"/>
                  <a:gd name="T16" fmla="*/ 67 w 67"/>
                  <a:gd name="T17" fmla="*/ 6 h 12"/>
                  <a:gd name="T18" fmla="*/ 61 w 67"/>
                  <a:gd name="T19" fmla="*/ 3 h 12"/>
                  <a:gd name="T20" fmla="*/ 57 w 67"/>
                  <a:gd name="T21" fmla="*/ 3 h 12"/>
                  <a:gd name="T22" fmla="*/ 57 w 67"/>
                  <a:gd name="T23" fmla="*/ 3 h 12"/>
                  <a:gd name="T24" fmla="*/ 38 w 67"/>
                  <a:gd name="T25" fmla="*/ 0 h 12"/>
                  <a:gd name="T26" fmla="*/ 4 w 67"/>
                  <a:gd name="T27" fmla="*/ 3 h 12"/>
                  <a:gd name="T28" fmla="*/ 4 w 67"/>
                  <a:gd name="T29" fmla="*/ 3 h 12"/>
                  <a:gd name="T30" fmla="*/ 0 w 67"/>
                  <a:gd name="T31" fmla="*/ 6 h 12"/>
                  <a:gd name="T32" fmla="*/ 7 w 67"/>
                  <a:gd name="T33" fmla="*/ 9 h 12"/>
                  <a:gd name="T34" fmla="*/ 10 w 67"/>
                  <a:gd name="T35" fmla="*/ 12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7"/>
                  <a:gd name="T55" fmla="*/ 0 h 12"/>
                  <a:gd name="T56" fmla="*/ 67 w 67"/>
                  <a:gd name="T57" fmla="*/ 12 h 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7" h="12">
                    <a:moveTo>
                      <a:pt x="10" y="12"/>
                    </a:moveTo>
                    <a:lnTo>
                      <a:pt x="10" y="12"/>
                    </a:lnTo>
                    <a:lnTo>
                      <a:pt x="23" y="12"/>
                    </a:lnTo>
                    <a:lnTo>
                      <a:pt x="32" y="12"/>
                    </a:lnTo>
                    <a:lnTo>
                      <a:pt x="67" y="9"/>
                    </a:lnTo>
                    <a:lnTo>
                      <a:pt x="67" y="6"/>
                    </a:lnTo>
                    <a:lnTo>
                      <a:pt x="61" y="3"/>
                    </a:lnTo>
                    <a:lnTo>
                      <a:pt x="57" y="3"/>
                    </a:lnTo>
                    <a:lnTo>
                      <a:pt x="38" y="0"/>
                    </a:lnTo>
                    <a:lnTo>
                      <a:pt x="4" y="3"/>
                    </a:lnTo>
                    <a:lnTo>
                      <a:pt x="0" y="6"/>
                    </a:lnTo>
                    <a:lnTo>
                      <a:pt x="7" y="9"/>
                    </a:lnTo>
                    <a:lnTo>
                      <a:pt x="10" y="1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40" name="Freeform 134"/>
              <p:cNvSpPr>
                <a:spLocks/>
              </p:cNvSpPr>
              <p:nvPr/>
            </p:nvSpPr>
            <p:spPr bwMode="auto">
              <a:xfrm>
                <a:off x="970" y="2729"/>
                <a:ext cx="70" cy="13"/>
              </a:xfrm>
              <a:custGeom>
                <a:avLst/>
                <a:gdLst>
                  <a:gd name="T0" fmla="*/ 10 w 70"/>
                  <a:gd name="T1" fmla="*/ 13 h 13"/>
                  <a:gd name="T2" fmla="*/ 10 w 70"/>
                  <a:gd name="T3" fmla="*/ 13 h 13"/>
                  <a:gd name="T4" fmla="*/ 22 w 70"/>
                  <a:gd name="T5" fmla="*/ 13 h 13"/>
                  <a:gd name="T6" fmla="*/ 32 w 70"/>
                  <a:gd name="T7" fmla="*/ 13 h 13"/>
                  <a:gd name="T8" fmla="*/ 67 w 70"/>
                  <a:gd name="T9" fmla="*/ 10 h 13"/>
                  <a:gd name="T10" fmla="*/ 67 w 70"/>
                  <a:gd name="T11" fmla="*/ 10 h 13"/>
                  <a:gd name="T12" fmla="*/ 70 w 70"/>
                  <a:gd name="T13" fmla="*/ 7 h 13"/>
                  <a:gd name="T14" fmla="*/ 64 w 70"/>
                  <a:gd name="T15" fmla="*/ 3 h 13"/>
                  <a:gd name="T16" fmla="*/ 57 w 70"/>
                  <a:gd name="T17" fmla="*/ 0 h 13"/>
                  <a:gd name="T18" fmla="*/ 57 w 70"/>
                  <a:gd name="T19" fmla="*/ 0 h 13"/>
                  <a:gd name="T20" fmla="*/ 38 w 70"/>
                  <a:gd name="T21" fmla="*/ 0 h 13"/>
                  <a:gd name="T22" fmla="*/ 4 w 70"/>
                  <a:gd name="T23" fmla="*/ 3 h 13"/>
                  <a:gd name="T24" fmla="*/ 4 w 70"/>
                  <a:gd name="T25" fmla="*/ 3 h 13"/>
                  <a:gd name="T26" fmla="*/ 0 w 70"/>
                  <a:gd name="T27" fmla="*/ 7 h 13"/>
                  <a:gd name="T28" fmla="*/ 7 w 70"/>
                  <a:gd name="T29" fmla="*/ 10 h 13"/>
                  <a:gd name="T30" fmla="*/ 10 w 70"/>
                  <a:gd name="T31" fmla="*/ 13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0"/>
                  <a:gd name="T49" fmla="*/ 0 h 13"/>
                  <a:gd name="T50" fmla="*/ 70 w 70"/>
                  <a:gd name="T51" fmla="*/ 13 h 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0" h="13">
                    <a:moveTo>
                      <a:pt x="10" y="13"/>
                    </a:moveTo>
                    <a:lnTo>
                      <a:pt x="10" y="13"/>
                    </a:lnTo>
                    <a:lnTo>
                      <a:pt x="22" y="13"/>
                    </a:lnTo>
                    <a:lnTo>
                      <a:pt x="32" y="13"/>
                    </a:lnTo>
                    <a:lnTo>
                      <a:pt x="67" y="10"/>
                    </a:lnTo>
                    <a:lnTo>
                      <a:pt x="70" y="7"/>
                    </a:lnTo>
                    <a:lnTo>
                      <a:pt x="64" y="3"/>
                    </a:lnTo>
                    <a:lnTo>
                      <a:pt x="57" y="0"/>
                    </a:lnTo>
                    <a:lnTo>
                      <a:pt x="38" y="0"/>
                    </a:lnTo>
                    <a:lnTo>
                      <a:pt x="4" y="3"/>
                    </a:lnTo>
                    <a:lnTo>
                      <a:pt x="0" y="7"/>
                    </a:lnTo>
                    <a:lnTo>
                      <a:pt x="7" y="10"/>
                    </a:lnTo>
                    <a:lnTo>
                      <a:pt x="10" y="1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41" name="Freeform 135"/>
              <p:cNvSpPr>
                <a:spLocks/>
              </p:cNvSpPr>
              <p:nvPr/>
            </p:nvSpPr>
            <p:spPr bwMode="auto">
              <a:xfrm>
                <a:off x="910" y="2739"/>
                <a:ext cx="70" cy="16"/>
              </a:xfrm>
              <a:custGeom>
                <a:avLst/>
                <a:gdLst>
                  <a:gd name="T0" fmla="*/ 10 w 70"/>
                  <a:gd name="T1" fmla="*/ 12 h 16"/>
                  <a:gd name="T2" fmla="*/ 10 w 70"/>
                  <a:gd name="T3" fmla="*/ 12 h 16"/>
                  <a:gd name="T4" fmla="*/ 19 w 70"/>
                  <a:gd name="T5" fmla="*/ 12 h 16"/>
                  <a:gd name="T6" fmla="*/ 29 w 70"/>
                  <a:gd name="T7" fmla="*/ 16 h 16"/>
                  <a:gd name="T8" fmla="*/ 67 w 70"/>
                  <a:gd name="T9" fmla="*/ 9 h 16"/>
                  <a:gd name="T10" fmla="*/ 67 w 70"/>
                  <a:gd name="T11" fmla="*/ 9 h 16"/>
                  <a:gd name="T12" fmla="*/ 70 w 70"/>
                  <a:gd name="T13" fmla="*/ 6 h 16"/>
                  <a:gd name="T14" fmla="*/ 64 w 70"/>
                  <a:gd name="T15" fmla="*/ 3 h 16"/>
                  <a:gd name="T16" fmla="*/ 57 w 70"/>
                  <a:gd name="T17" fmla="*/ 3 h 16"/>
                  <a:gd name="T18" fmla="*/ 57 w 70"/>
                  <a:gd name="T19" fmla="*/ 3 h 16"/>
                  <a:gd name="T20" fmla="*/ 48 w 70"/>
                  <a:gd name="T21" fmla="*/ 0 h 16"/>
                  <a:gd name="T22" fmla="*/ 38 w 70"/>
                  <a:gd name="T23" fmla="*/ 0 h 16"/>
                  <a:gd name="T24" fmla="*/ 0 w 70"/>
                  <a:gd name="T25" fmla="*/ 6 h 16"/>
                  <a:gd name="T26" fmla="*/ 0 w 70"/>
                  <a:gd name="T27" fmla="*/ 6 h 16"/>
                  <a:gd name="T28" fmla="*/ 0 w 70"/>
                  <a:gd name="T29" fmla="*/ 6 h 16"/>
                  <a:gd name="T30" fmla="*/ 3 w 70"/>
                  <a:gd name="T31" fmla="*/ 9 h 16"/>
                  <a:gd name="T32" fmla="*/ 10 w 70"/>
                  <a:gd name="T33" fmla="*/ 12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
                  <a:gd name="T52" fmla="*/ 0 h 16"/>
                  <a:gd name="T53" fmla="*/ 70 w 70"/>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 h="16">
                    <a:moveTo>
                      <a:pt x="10" y="12"/>
                    </a:moveTo>
                    <a:lnTo>
                      <a:pt x="10" y="12"/>
                    </a:lnTo>
                    <a:lnTo>
                      <a:pt x="19" y="12"/>
                    </a:lnTo>
                    <a:lnTo>
                      <a:pt x="29" y="16"/>
                    </a:lnTo>
                    <a:lnTo>
                      <a:pt x="67" y="9"/>
                    </a:lnTo>
                    <a:lnTo>
                      <a:pt x="70" y="6"/>
                    </a:lnTo>
                    <a:lnTo>
                      <a:pt x="64" y="3"/>
                    </a:lnTo>
                    <a:lnTo>
                      <a:pt x="57" y="3"/>
                    </a:lnTo>
                    <a:lnTo>
                      <a:pt x="48" y="0"/>
                    </a:lnTo>
                    <a:lnTo>
                      <a:pt x="38" y="0"/>
                    </a:lnTo>
                    <a:lnTo>
                      <a:pt x="0" y="6"/>
                    </a:lnTo>
                    <a:lnTo>
                      <a:pt x="3" y="9"/>
                    </a:lnTo>
                    <a:lnTo>
                      <a:pt x="10" y="1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42" name="Freeform 136"/>
              <p:cNvSpPr>
                <a:spLocks/>
              </p:cNvSpPr>
              <p:nvPr/>
            </p:nvSpPr>
            <p:spPr bwMode="auto">
              <a:xfrm>
                <a:off x="844" y="2748"/>
                <a:ext cx="73" cy="16"/>
              </a:xfrm>
              <a:custGeom>
                <a:avLst/>
                <a:gdLst>
                  <a:gd name="T0" fmla="*/ 9 w 73"/>
                  <a:gd name="T1" fmla="*/ 13 h 16"/>
                  <a:gd name="T2" fmla="*/ 9 w 73"/>
                  <a:gd name="T3" fmla="*/ 13 h 16"/>
                  <a:gd name="T4" fmla="*/ 22 w 73"/>
                  <a:gd name="T5" fmla="*/ 16 h 16"/>
                  <a:gd name="T6" fmla="*/ 31 w 73"/>
                  <a:gd name="T7" fmla="*/ 16 h 16"/>
                  <a:gd name="T8" fmla="*/ 69 w 73"/>
                  <a:gd name="T9" fmla="*/ 10 h 16"/>
                  <a:gd name="T10" fmla="*/ 69 w 73"/>
                  <a:gd name="T11" fmla="*/ 10 h 16"/>
                  <a:gd name="T12" fmla="*/ 73 w 73"/>
                  <a:gd name="T13" fmla="*/ 7 h 16"/>
                  <a:gd name="T14" fmla="*/ 66 w 73"/>
                  <a:gd name="T15" fmla="*/ 3 h 16"/>
                  <a:gd name="T16" fmla="*/ 63 w 73"/>
                  <a:gd name="T17" fmla="*/ 3 h 16"/>
                  <a:gd name="T18" fmla="*/ 63 w 73"/>
                  <a:gd name="T19" fmla="*/ 3 h 16"/>
                  <a:gd name="T20" fmla="*/ 50 w 73"/>
                  <a:gd name="T21" fmla="*/ 0 h 16"/>
                  <a:gd name="T22" fmla="*/ 41 w 73"/>
                  <a:gd name="T23" fmla="*/ 0 h 16"/>
                  <a:gd name="T24" fmla="*/ 3 w 73"/>
                  <a:gd name="T25" fmla="*/ 7 h 16"/>
                  <a:gd name="T26" fmla="*/ 3 w 73"/>
                  <a:gd name="T27" fmla="*/ 7 h 16"/>
                  <a:gd name="T28" fmla="*/ 0 w 73"/>
                  <a:gd name="T29" fmla="*/ 7 h 16"/>
                  <a:gd name="T30" fmla="*/ 6 w 73"/>
                  <a:gd name="T31" fmla="*/ 10 h 16"/>
                  <a:gd name="T32" fmla="*/ 9 w 73"/>
                  <a:gd name="T33" fmla="*/ 13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3"/>
                  <a:gd name="T52" fmla="*/ 0 h 16"/>
                  <a:gd name="T53" fmla="*/ 73 w 73"/>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3" h="16">
                    <a:moveTo>
                      <a:pt x="9" y="13"/>
                    </a:moveTo>
                    <a:lnTo>
                      <a:pt x="9" y="13"/>
                    </a:lnTo>
                    <a:lnTo>
                      <a:pt x="22" y="16"/>
                    </a:lnTo>
                    <a:lnTo>
                      <a:pt x="31" y="16"/>
                    </a:lnTo>
                    <a:lnTo>
                      <a:pt x="69" y="10"/>
                    </a:lnTo>
                    <a:lnTo>
                      <a:pt x="73" y="7"/>
                    </a:lnTo>
                    <a:lnTo>
                      <a:pt x="66" y="3"/>
                    </a:lnTo>
                    <a:lnTo>
                      <a:pt x="63" y="3"/>
                    </a:lnTo>
                    <a:lnTo>
                      <a:pt x="50" y="0"/>
                    </a:lnTo>
                    <a:lnTo>
                      <a:pt x="41" y="0"/>
                    </a:lnTo>
                    <a:lnTo>
                      <a:pt x="3" y="7"/>
                    </a:lnTo>
                    <a:lnTo>
                      <a:pt x="0" y="7"/>
                    </a:lnTo>
                    <a:lnTo>
                      <a:pt x="6" y="10"/>
                    </a:lnTo>
                    <a:lnTo>
                      <a:pt x="9" y="1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43" name="Freeform 137"/>
              <p:cNvSpPr>
                <a:spLocks/>
              </p:cNvSpPr>
              <p:nvPr/>
            </p:nvSpPr>
            <p:spPr bwMode="auto">
              <a:xfrm>
                <a:off x="818" y="2758"/>
                <a:ext cx="35" cy="16"/>
              </a:xfrm>
              <a:custGeom>
                <a:avLst/>
                <a:gdLst>
                  <a:gd name="T0" fmla="*/ 4 w 35"/>
                  <a:gd name="T1" fmla="*/ 16 h 16"/>
                  <a:gd name="T2" fmla="*/ 32 w 35"/>
                  <a:gd name="T3" fmla="*/ 9 h 16"/>
                  <a:gd name="T4" fmla="*/ 32 w 35"/>
                  <a:gd name="T5" fmla="*/ 9 h 16"/>
                  <a:gd name="T6" fmla="*/ 35 w 35"/>
                  <a:gd name="T7" fmla="*/ 6 h 16"/>
                  <a:gd name="T8" fmla="*/ 29 w 35"/>
                  <a:gd name="T9" fmla="*/ 3 h 16"/>
                  <a:gd name="T10" fmla="*/ 23 w 35"/>
                  <a:gd name="T11" fmla="*/ 3 h 16"/>
                  <a:gd name="T12" fmla="*/ 23 w 35"/>
                  <a:gd name="T13" fmla="*/ 3 h 16"/>
                  <a:gd name="T14" fmla="*/ 13 w 35"/>
                  <a:gd name="T15" fmla="*/ 0 h 16"/>
                  <a:gd name="T16" fmla="*/ 4 w 35"/>
                  <a:gd name="T17" fmla="*/ 0 h 16"/>
                  <a:gd name="T18" fmla="*/ 0 w 35"/>
                  <a:gd name="T19" fmla="*/ 0 h 16"/>
                  <a:gd name="T20" fmla="*/ 4 w 35"/>
                  <a:gd name="T21" fmla="*/ 16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
                  <a:gd name="T34" fmla="*/ 0 h 16"/>
                  <a:gd name="T35" fmla="*/ 35 w 35"/>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 h="16">
                    <a:moveTo>
                      <a:pt x="4" y="16"/>
                    </a:moveTo>
                    <a:lnTo>
                      <a:pt x="32" y="9"/>
                    </a:lnTo>
                    <a:lnTo>
                      <a:pt x="35" y="6"/>
                    </a:lnTo>
                    <a:lnTo>
                      <a:pt x="29" y="3"/>
                    </a:lnTo>
                    <a:lnTo>
                      <a:pt x="23" y="3"/>
                    </a:lnTo>
                    <a:lnTo>
                      <a:pt x="13" y="0"/>
                    </a:lnTo>
                    <a:lnTo>
                      <a:pt x="4" y="0"/>
                    </a:lnTo>
                    <a:lnTo>
                      <a:pt x="0" y="0"/>
                    </a:lnTo>
                    <a:lnTo>
                      <a:pt x="4" y="1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44" name="Freeform 138"/>
              <p:cNvSpPr>
                <a:spLocks/>
              </p:cNvSpPr>
              <p:nvPr/>
            </p:nvSpPr>
            <p:spPr bwMode="auto">
              <a:xfrm>
                <a:off x="777" y="2758"/>
                <a:ext cx="45" cy="16"/>
              </a:xfrm>
              <a:custGeom>
                <a:avLst/>
                <a:gdLst>
                  <a:gd name="T0" fmla="*/ 10 w 45"/>
                  <a:gd name="T1" fmla="*/ 12 h 16"/>
                  <a:gd name="T2" fmla="*/ 10 w 45"/>
                  <a:gd name="T3" fmla="*/ 12 h 16"/>
                  <a:gd name="T4" fmla="*/ 22 w 45"/>
                  <a:gd name="T5" fmla="*/ 16 h 16"/>
                  <a:gd name="T6" fmla="*/ 32 w 45"/>
                  <a:gd name="T7" fmla="*/ 16 h 16"/>
                  <a:gd name="T8" fmla="*/ 45 w 45"/>
                  <a:gd name="T9" fmla="*/ 16 h 16"/>
                  <a:gd name="T10" fmla="*/ 41 w 45"/>
                  <a:gd name="T11" fmla="*/ 0 h 16"/>
                  <a:gd name="T12" fmla="*/ 4 w 45"/>
                  <a:gd name="T13" fmla="*/ 6 h 16"/>
                  <a:gd name="T14" fmla="*/ 4 w 45"/>
                  <a:gd name="T15" fmla="*/ 6 h 16"/>
                  <a:gd name="T16" fmla="*/ 0 w 45"/>
                  <a:gd name="T17" fmla="*/ 9 h 16"/>
                  <a:gd name="T18" fmla="*/ 7 w 45"/>
                  <a:gd name="T19" fmla="*/ 12 h 16"/>
                  <a:gd name="T20" fmla="*/ 10 w 45"/>
                  <a:gd name="T21" fmla="*/ 12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16"/>
                  <a:gd name="T35" fmla="*/ 45 w 45"/>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16">
                    <a:moveTo>
                      <a:pt x="10" y="12"/>
                    </a:moveTo>
                    <a:lnTo>
                      <a:pt x="10" y="12"/>
                    </a:lnTo>
                    <a:lnTo>
                      <a:pt x="22" y="16"/>
                    </a:lnTo>
                    <a:lnTo>
                      <a:pt x="32" y="16"/>
                    </a:lnTo>
                    <a:lnTo>
                      <a:pt x="45" y="16"/>
                    </a:lnTo>
                    <a:lnTo>
                      <a:pt x="41" y="0"/>
                    </a:lnTo>
                    <a:lnTo>
                      <a:pt x="4" y="6"/>
                    </a:lnTo>
                    <a:lnTo>
                      <a:pt x="0" y="9"/>
                    </a:lnTo>
                    <a:lnTo>
                      <a:pt x="7" y="12"/>
                    </a:lnTo>
                    <a:lnTo>
                      <a:pt x="10" y="12"/>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45" name="Freeform 139"/>
              <p:cNvSpPr>
                <a:spLocks/>
              </p:cNvSpPr>
              <p:nvPr/>
            </p:nvSpPr>
            <p:spPr bwMode="auto">
              <a:xfrm>
                <a:off x="708" y="2767"/>
                <a:ext cx="76" cy="19"/>
              </a:xfrm>
              <a:custGeom>
                <a:avLst/>
                <a:gdLst>
                  <a:gd name="T0" fmla="*/ 9 w 76"/>
                  <a:gd name="T1" fmla="*/ 16 h 19"/>
                  <a:gd name="T2" fmla="*/ 9 w 76"/>
                  <a:gd name="T3" fmla="*/ 16 h 19"/>
                  <a:gd name="T4" fmla="*/ 22 w 76"/>
                  <a:gd name="T5" fmla="*/ 19 h 19"/>
                  <a:gd name="T6" fmla="*/ 31 w 76"/>
                  <a:gd name="T7" fmla="*/ 19 h 19"/>
                  <a:gd name="T8" fmla="*/ 73 w 76"/>
                  <a:gd name="T9" fmla="*/ 13 h 19"/>
                  <a:gd name="T10" fmla="*/ 73 w 76"/>
                  <a:gd name="T11" fmla="*/ 13 h 19"/>
                  <a:gd name="T12" fmla="*/ 76 w 76"/>
                  <a:gd name="T13" fmla="*/ 10 h 19"/>
                  <a:gd name="T14" fmla="*/ 69 w 76"/>
                  <a:gd name="T15" fmla="*/ 7 h 19"/>
                  <a:gd name="T16" fmla="*/ 66 w 76"/>
                  <a:gd name="T17" fmla="*/ 3 h 19"/>
                  <a:gd name="T18" fmla="*/ 66 w 76"/>
                  <a:gd name="T19" fmla="*/ 3 h 19"/>
                  <a:gd name="T20" fmla="*/ 54 w 76"/>
                  <a:gd name="T21" fmla="*/ 3 h 19"/>
                  <a:gd name="T22" fmla="*/ 44 w 76"/>
                  <a:gd name="T23" fmla="*/ 0 h 19"/>
                  <a:gd name="T24" fmla="*/ 3 w 76"/>
                  <a:gd name="T25" fmla="*/ 10 h 19"/>
                  <a:gd name="T26" fmla="*/ 3 w 76"/>
                  <a:gd name="T27" fmla="*/ 10 h 19"/>
                  <a:gd name="T28" fmla="*/ 0 w 76"/>
                  <a:gd name="T29" fmla="*/ 10 h 19"/>
                  <a:gd name="T30" fmla="*/ 6 w 76"/>
                  <a:gd name="T31" fmla="*/ 13 h 19"/>
                  <a:gd name="T32" fmla="*/ 9 w 76"/>
                  <a:gd name="T33" fmla="*/ 16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19"/>
                  <a:gd name="T53" fmla="*/ 76 w 76"/>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19">
                    <a:moveTo>
                      <a:pt x="9" y="16"/>
                    </a:moveTo>
                    <a:lnTo>
                      <a:pt x="9" y="16"/>
                    </a:lnTo>
                    <a:lnTo>
                      <a:pt x="22" y="19"/>
                    </a:lnTo>
                    <a:lnTo>
                      <a:pt x="31" y="19"/>
                    </a:lnTo>
                    <a:lnTo>
                      <a:pt x="73" y="13"/>
                    </a:lnTo>
                    <a:lnTo>
                      <a:pt x="76" y="10"/>
                    </a:lnTo>
                    <a:lnTo>
                      <a:pt x="69" y="7"/>
                    </a:lnTo>
                    <a:lnTo>
                      <a:pt x="66" y="3"/>
                    </a:lnTo>
                    <a:lnTo>
                      <a:pt x="54" y="3"/>
                    </a:lnTo>
                    <a:lnTo>
                      <a:pt x="44" y="0"/>
                    </a:lnTo>
                    <a:lnTo>
                      <a:pt x="3" y="10"/>
                    </a:lnTo>
                    <a:lnTo>
                      <a:pt x="0" y="10"/>
                    </a:lnTo>
                    <a:lnTo>
                      <a:pt x="6" y="13"/>
                    </a:lnTo>
                    <a:lnTo>
                      <a:pt x="9" y="16"/>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46" name="Freeform 140"/>
              <p:cNvSpPr>
                <a:spLocks/>
              </p:cNvSpPr>
              <p:nvPr/>
            </p:nvSpPr>
            <p:spPr bwMode="auto">
              <a:xfrm>
                <a:off x="635" y="2780"/>
                <a:ext cx="79" cy="16"/>
              </a:xfrm>
              <a:custGeom>
                <a:avLst/>
                <a:gdLst>
                  <a:gd name="T0" fmla="*/ 9 w 79"/>
                  <a:gd name="T1" fmla="*/ 16 h 16"/>
                  <a:gd name="T2" fmla="*/ 9 w 79"/>
                  <a:gd name="T3" fmla="*/ 16 h 16"/>
                  <a:gd name="T4" fmla="*/ 22 w 79"/>
                  <a:gd name="T5" fmla="*/ 16 h 16"/>
                  <a:gd name="T6" fmla="*/ 32 w 79"/>
                  <a:gd name="T7" fmla="*/ 16 h 16"/>
                  <a:gd name="T8" fmla="*/ 76 w 79"/>
                  <a:gd name="T9" fmla="*/ 9 h 16"/>
                  <a:gd name="T10" fmla="*/ 76 w 79"/>
                  <a:gd name="T11" fmla="*/ 9 h 16"/>
                  <a:gd name="T12" fmla="*/ 79 w 79"/>
                  <a:gd name="T13" fmla="*/ 6 h 16"/>
                  <a:gd name="T14" fmla="*/ 73 w 79"/>
                  <a:gd name="T15" fmla="*/ 3 h 16"/>
                  <a:gd name="T16" fmla="*/ 70 w 79"/>
                  <a:gd name="T17" fmla="*/ 3 h 16"/>
                  <a:gd name="T18" fmla="*/ 70 w 79"/>
                  <a:gd name="T19" fmla="*/ 3 h 16"/>
                  <a:gd name="T20" fmla="*/ 57 w 79"/>
                  <a:gd name="T21" fmla="*/ 0 h 16"/>
                  <a:gd name="T22" fmla="*/ 47 w 79"/>
                  <a:gd name="T23" fmla="*/ 0 h 16"/>
                  <a:gd name="T24" fmla="*/ 3 w 79"/>
                  <a:gd name="T25" fmla="*/ 6 h 16"/>
                  <a:gd name="T26" fmla="*/ 3 w 79"/>
                  <a:gd name="T27" fmla="*/ 6 h 16"/>
                  <a:gd name="T28" fmla="*/ 0 w 79"/>
                  <a:gd name="T29" fmla="*/ 9 h 16"/>
                  <a:gd name="T30" fmla="*/ 6 w 79"/>
                  <a:gd name="T31" fmla="*/ 13 h 16"/>
                  <a:gd name="T32" fmla="*/ 9 w 79"/>
                  <a:gd name="T33" fmla="*/ 16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9"/>
                  <a:gd name="T52" fmla="*/ 0 h 16"/>
                  <a:gd name="T53" fmla="*/ 79 w 79"/>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9" h="16">
                    <a:moveTo>
                      <a:pt x="9" y="16"/>
                    </a:moveTo>
                    <a:lnTo>
                      <a:pt x="9" y="16"/>
                    </a:lnTo>
                    <a:lnTo>
                      <a:pt x="22" y="16"/>
                    </a:lnTo>
                    <a:lnTo>
                      <a:pt x="32" y="16"/>
                    </a:lnTo>
                    <a:lnTo>
                      <a:pt x="76" y="9"/>
                    </a:lnTo>
                    <a:lnTo>
                      <a:pt x="79" y="6"/>
                    </a:lnTo>
                    <a:lnTo>
                      <a:pt x="73" y="3"/>
                    </a:lnTo>
                    <a:lnTo>
                      <a:pt x="70" y="3"/>
                    </a:lnTo>
                    <a:lnTo>
                      <a:pt x="57" y="0"/>
                    </a:lnTo>
                    <a:lnTo>
                      <a:pt x="47" y="0"/>
                    </a:lnTo>
                    <a:lnTo>
                      <a:pt x="3" y="6"/>
                    </a:lnTo>
                    <a:lnTo>
                      <a:pt x="0" y="9"/>
                    </a:lnTo>
                    <a:lnTo>
                      <a:pt x="6" y="13"/>
                    </a:lnTo>
                    <a:lnTo>
                      <a:pt x="9" y="16"/>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47" name="Freeform 141"/>
              <p:cNvSpPr>
                <a:spLocks/>
              </p:cNvSpPr>
              <p:nvPr/>
            </p:nvSpPr>
            <p:spPr bwMode="auto">
              <a:xfrm>
                <a:off x="559" y="2793"/>
                <a:ext cx="82" cy="15"/>
              </a:xfrm>
              <a:custGeom>
                <a:avLst/>
                <a:gdLst>
                  <a:gd name="T0" fmla="*/ 6 w 82"/>
                  <a:gd name="T1" fmla="*/ 12 h 15"/>
                  <a:gd name="T2" fmla="*/ 13 w 82"/>
                  <a:gd name="T3" fmla="*/ 12 h 15"/>
                  <a:gd name="T4" fmla="*/ 13 w 82"/>
                  <a:gd name="T5" fmla="*/ 12 h 15"/>
                  <a:gd name="T6" fmla="*/ 22 w 82"/>
                  <a:gd name="T7" fmla="*/ 15 h 15"/>
                  <a:gd name="T8" fmla="*/ 35 w 82"/>
                  <a:gd name="T9" fmla="*/ 15 h 15"/>
                  <a:gd name="T10" fmla="*/ 79 w 82"/>
                  <a:gd name="T11" fmla="*/ 9 h 15"/>
                  <a:gd name="T12" fmla="*/ 79 w 82"/>
                  <a:gd name="T13" fmla="*/ 9 h 15"/>
                  <a:gd name="T14" fmla="*/ 82 w 82"/>
                  <a:gd name="T15" fmla="*/ 6 h 15"/>
                  <a:gd name="T16" fmla="*/ 76 w 82"/>
                  <a:gd name="T17" fmla="*/ 3 h 15"/>
                  <a:gd name="T18" fmla="*/ 73 w 82"/>
                  <a:gd name="T19" fmla="*/ 3 h 15"/>
                  <a:gd name="T20" fmla="*/ 73 w 82"/>
                  <a:gd name="T21" fmla="*/ 3 h 15"/>
                  <a:gd name="T22" fmla="*/ 60 w 82"/>
                  <a:gd name="T23" fmla="*/ 0 h 15"/>
                  <a:gd name="T24" fmla="*/ 51 w 82"/>
                  <a:gd name="T25" fmla="*/ 0 h 15"/>
                  <a:gd name="T26" fmla="*/ 3 w 82"/>
                  <a:gd name="T27" fmla="*/ 6 h 15"/>
                  <a:gd name="T28" fmla="*/ 3 w 82"/>
                  <a:gd name="T29" fmla="*/ 6 h 15"/>
                  <a:gd name="T30" fmla="*/ 0 w 82"/>
                  <a:gd name="T31" fmla="*/ 9 h 15"/>
                  <a:gd name="T32" fmla="*/ 6 w 82"/>
                  <a:gd name="T33" fmla="*/ 12 h 15"/>
                  <a:gd name="T34" fmla="*/ 6 w 82"/>
                  <a:gd name="T35" fmla="*/ 12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2"/>
                  <a:gd name="T55" fmla="*/ 0 h 15"/>
                  <a:gd name="T56" fmla="*/ 82 w 82"/>
                  <a:gd name="T57" fmla="*/ 15 h 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2" h="15">
                    <a:moveTo>
                      <a:pt x="6" y="12"/>
                    </a:moveTo>
                    <a:lnTo>
                      <a:pt x="13" y="12"/>
                    </a:lnTo>
                    <a:lnTo>
                      <a:pt x="22" y="15"/>
                    </a:lnTo>
                    <a:lnTo>
                      <a:pt x="35" y="15"/>
                    </a:lnTo>
                    <a:lnTo>
                      <a:pt x="79" y="9"/>
                    </a:lnTo>
                    <a:lnTo>
                      <a:pt x="82" y="6"/>
                    </a:lnTo>
                    <a:lnTo>
                      <a:pt x="76" y="3"/>
                    </a:lnTo>
                    <a:lnTo>
                      <a:pt x="73" y="3"/>
                    </a:lnTo>
                    <a:lnTo>
                      <a:pt x="60" y="0"/>
                    </a:lnTo>
                    <a:lnTo>
                      <a:pt x="51" y="0"/>
                    </a:lnTo>
                    <a:lnTo>
                      <a:pt x="3" y="6"/>
                    </a:lnTo>
                    <a:lnTo>
                      <a:pt x="0" y="9"/>
                    </a:lnTo>
                    <a:lnTo>
                      <a:pt x="6" y="12"/>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48" name="Freeform 142"/>
              <p:cNvSpPr>
                <a:spLocks/>
              </p:cNvSpPr>
              <p:nvPr/>
            </p:nvSpPr>
            <p:spPr bwMode="auto">
              <a:xfrm>
                <a:off x="1315" y="2694"/>
                <a:ext cx="73" cy="32"/>
              </a:xfrm>
              <a:custGeom>
                <a:avLst/>
                <a:gdLst>
                  <a:gd name="T0" fmla="*/ 3 w 73"/>
                  <a:gd name="T1" fmla="*/ 26 h 32"/>
                  <a:gd name="T2" fmla="*/ 10 w 73"/>
                  <a:gd name="T3" fmla="*/ 29 h 32"/>
                  <a:gd name="T4" fmla="*/ 10 w 73"/>
                  <a:gd name="T5" fmla="*/ 29 h 32"/>
                  <a:gd name="T6" fmla="*/ 26 w 73"/>
                  <a:gd name="T7" fmla="*/ 32 h 32"/>
                  <a:gd name="T8" fmla="*/ 73 w 73"/>
                  <a:gd name="T9" fmla="*/ 23 h 32"/>
                  <a:gd name="T10" fmla="*/ 73 w 73"/>
                  <a:gd name="T11" fmla="*/ 23 h 32"/>
                  <a:gd name="T12" fmla="*/ 73 w 73"/>
                  <a:gd name="T13" fmla="*/ 23 h 32"/>
                  <a:gd name="T14" fmla="*/ 73 w 73"/>
                  <a:gd name="T15" fmla="*/ 23 h 32"/>
                  <a:gd name="T16" fmla="*/ 67 w 73"/>
                  <a:gd name="T17" fmla="*/ 19 h 32"/>
                  <a:gd name="T18" fmla="*/ 19 w 73"/>
                  <a:gd name="T19" fmla="*/ 4 h 32"/>
                  <a:gd name="T20" fmla="*/ 19 w 73"/>
                  <a:gd name="T21" fmla="*/ 4 h 32"/>
                  <a:gd name="T22" fmla="*/ 0 w 73"/>
                  <a:gd name="T23" fmla="*/ 0 h 32"/>
                  <a:gd name="T24" fmla="*/ 3 w 73"/>
                  <a:gd name="T25" fmla="*/ 26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
                  <a:gd name="T40" fmla="*/ 0 h 32"/>
                  <a:gd name="T41" fmla="*/ 73 w 73"/>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 h="32">
                    <a:moveTo>
                      <a:pt x="3" y="26"/>
                    </a:moveTo>
                    <a:lnTo>
                      <a:pt x="10" y="29"/>
                    </a:lnTo>
                    <a:lnTo>
                      <a:pt x="26" y="32"/>
                    </a:lnTo>
                    <a:lnTo>
                      <a:pt x="73" y="23"/>
                    </a:lnTo>
                    <a:lnTo>
                      <a:pt x="67" y="19"/>
                    </a:lnTo>
                    <a:lnTo>
                      <a:pt x="19" y="4"/>
                    </a:lnTo>
                    <a:lnTo>
                      <a:pt x="0" y="0"/>
                    </a:lnTo>
                    <a:lnTo>
                      <a:pt x="3" y="26"/>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49" name="Freeform 143"/>
              <p:cNvSpPr>
                <a:spLocks/>
              </p:cNvSpPr>
              <p:nvPr/>
            </p:nvSpPr>
            <p:spPr bwMode="auto">
              <a:xfrm>
                <a:off x="1268" y="2694"/>
                <a:ext cx="50" cy="26"/>
              </a:xfrm>
              <a:custGeom>
                <a:avLst/>
                <a:gdLst>
                  <a:gd name="T0" fmla="*/ 47 w 50"/>
                  <a:gd name="T1" fmla="*/ 0 h 26"/>
                  <a:gd name="T2" fmla="*/ 47 w 50"/>
                  <a:gd name="T3" fmla="*/ 0 h 26"/>
                  <a:gd name="T4" fmla="*/ 47 w 50"/>
                  <a:gd name="T5" fmla="*/ 0 h 26"/>
                  <a:gd name="T6" fmla="*/ 3 w 50"/>
                  <a:gd name="T7" fmla="*/ 10 h 26"/>
                  <a:gd name="T8" fmla="*/ 3 w 50"/>
                  <a:gd name="T9" fmla="*/ 10 h 26"/>
                  <a:gd name="T10" fmla="*/ 0 w 50"/>
                  <a:gd name="T11" fmla="*/ 10 h 26"/>
                  <a:gd name="T12" fmla="*/ 0 w 50"/>
                  <a:gd name="T13" fmla="*/ 10 h 26"/>
                  <a:gd name="T14" fmla="*/ 6 w 50"/>
                  <a:gd name="T15" fmla="*/ 13 h 26"/>
                  <a:gd name="T16" fmla="*/ 50 w 50"/>
                  <a:gd name="T17" fmla="*/ 26 h 26"/>
                  <a:gd name="T18" fmla="*/ 47 w 50"/>
                  <a:gd name="T19" fmla="*/ 0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26"/>
                  <a:gd name="T32" fmla="*/ 50 w 50"/>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26">
                    <a:moveTo>
                      <a:pt x="47" y="0"/>
                    </a:moveTo>
                    <a:lnTo>
                      <a:pt x="47" y="0"/>
                    </a:lnTo>
                    <a:lnTo>
                      <a:pt x="3" y="10"/>
                    </a:lnTo>
                    <a:lnTo>
                      <a:pt x="0" y="10"/>
                    </a:lnTo>
                    <a:lnTo>
                      <a:pt x="6" y="13"/>
                    </a:lnTo>
                    <a:lnTo>
                      <a:pt x="50" y="26"/>
                    </a:lnTo>
                    <a:lnTo>
                      <a:pt x="47"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50" name="Freeform 144"/>
              <p:cNvSpPr>
                <a:spLocks/>
              </p:cNvSpPr>
              <p:nvPr/>
            </p:nvSpPr>
            <p:spPr bwMode="auto">
              <a:xfrm>
                <a:off x="1318" y="2723"/>
                <a:ext cx="7" cy="6"/>
              </a:xfrm>
              <a:custGeom>
                <a:avLst/>
                <a:gdLst>
                  <a:gd name="T0" fmla="*/ 0 w 7"/>
                  <a:gd name="T1" fmla="*/ 6 h 6"/>
                  <a:gd name="T2" fmla="*/ 4 w 7"/>
                  <a:gd name="T3" fmla="*/ 6 h 6"/>
                  <a:gd name="T4" fmla="*/ 4 w 7"/>
                  <a:gd name="T5" fmla="*/ 6 h 6"/>
                  <a:gd name="T6" fmla="*/ 7 w 7"/>
                  <a:gd name="T7" fmla="*/ 6 h 6"/>
                  <a:gd name="T8" fmla="*/ 7 w 7"/>
                  <a:gd name="T9" fmla="*/ 3 h 6"/>
                  <a:gd name="T10" fmla="*/ 0 w 7"/>
                  <a:gd name="T11" fmla="*/ 0 h 6"/>
                  <a:gd name="T12" fmla="*/ 0 w 7"/>
                  <a:gd name="T13" fmla="*/ 6 h 6"/>
                  <a:gd name="T14" fmla="*/ 0 60000 65536"/>
                  <a:gd name="T15" fmla="*/ 0 60000 65536"/>
                  <a:gd name="T16" fmla="*/ 0 60000 65536"/>
                  <a:gd name="T17" fmla="*/ 0 60000 65536"/>
                  <a:gd name="T18" fmla="*/ 0 60000 65536"/>
                  <a:gd name="T19" fmla="*/ 0 60000 65536"/>
                  <a:gd name="T20" fmla="*/ 0 60000 65536"/>
                  <a:gd name="T21" fmla="*/ 0 w 7"/>
                  <a:gd name="T22" fmla="*/ 0 h 6"/>
                  <a:gd name="T23" fmla="*/ 7 w 7"/>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6">
                    <a:moveTo>
                      <a:pt x="0" y="6"/>
                    </a:moveTo>
                    <a:lnTo>
                      <a:pt x="4" y="6"/>
                    </a:lnTo>
                    <a:lnTo>
                      <a:pt x="7" y="6"/>
                    </a:lnTo>
                    <a:lnTo>
                      <a:pt x="7" y="3"/>
                    </a:lnTo>
                    <a:lnTo>
                      <a:pt x="0" y="0"/>
                    </a:lnTo>
                    <a:lnTo>
                      <a:pt x="0" y="6"/>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51" name="Freeform 145"/>
              <p:cNvSpPr>
                <a:spLocks/>
              </p:cNvSpPr>
              <p:nvPr/>
            </p:nvSpPr>
            <p:spPr bwMode="auto">
              <a:xfrm>
                <a:off x="1220" y="2707"/>
                <a:ext cx="98" cy="25"/>
              </a:xfrm>
              <a:custGeom>
                <a:avLst/>
                <a:gdLst>
                  <a:gd name="T0" fmla="*/ 0 w 98"/>
                  <a:gd name="T1" fmla="*/ 3 h 25"/>
                  <a:gd name="T2" fmla="*/ 0 w 98"/>
                  <a:gd name="T3" fmla="*/ 3 h 25"/>
                  <a:gd name="T4" fmla="*/ 0 w 98"/>
                  <a:gd name="T5" fmla="*/ 6 h 25"/>
                  <a:gd name="T6" fmla="*/ 7 w 98"/>
                  <a:gd name="T7" fmla="*/ 10 h 25"/>
                  <a:gd name="T8" fmla="*/ 54 w 98"/>
                  <a:gd name="T9" fmla="*/ 25 h 25"/>
                  <a:gd name="T10" fmla="*/ 54 w 98"/>
                  <a:gd name="T11" fmla="*/ 25 h 25"/>
                  <a:gd name="T12" fmla="*/ 73 w 98"/>
                  <a:gd name="T13" fmla="*/ 25 h 25"/>
                  <a:gd name="T14" fmla="*/ 98 w 98"/>
                  <a:gd name="T15" fmla="*/ 22 h 25"/>
                  <a:gd name="T16" fmla="*/ 98 w 98"/>
                  <a:gd name="T17" fmla="*/ 16 h 25"/>
                  <a:gd name="T18" fmla="*/ 98 w 98"/>
                  <a:gd name="T19" fmla="*/ 16 h 25"/>
                  <a:gd name="T20" fmla="*/ 98 w 98"/>
                  <a:gd name="T21" fmla="*/ 16 h 25"/>
                  <a:gd name="T22" fmla="*/ 48 w 98"/>
                  <a:gd name="T23" fmla="*/ 0 h 25"/>
                  <a:gd name="T24" fmla="*/ 48 w 98"/>
                  <a:gd name="T25" fmla="*/ 0 h 25"/>
                  <a:gd name="T26" fmla="*/ 29 w 98"/>
                  <a:gd name="T27" fmla="*/ 0 h 25"/>
                  <a:gd name="T28" fmla="*/ 0 w 98"/>
                  <a:gd name="T29" fmla="*/ 3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8"/>
                  <a:gd name="T46" fmla="*/ 0 h 25"/>
                  <a:gd name="T47" fmla="*/ 98 w 98"/>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8" h="25">
                    <a:moveTo>
                      <a:pt x="0" y="3"/>
                    </a:moveTo>
                    <a:lnTo>
                      <a:pt x="0" y="3"/>
                    </a:lnTo>
                    <a:lnTo>
                      <a:pt x="0" y="6"/>
                    </a:lnTo>
                    <a:lnTo>
                      <a:pt x="7" y="10"/>
                    </a:lnTo>
                    <a:lnTo>
                      <a:pt x="54" y="25"/>
                    </a:lnTo>
                    <a:lnTo>
                      <a:pt x="73" y="25"/>
                    </a:lnTo>
                    <a:lnTo>
                      <a:pt x="98" y="22"/>
                    </a:lnTo>
                    <a:lnTo>
                      <a:pt x="98" y="16"/>
                    </a:lnTo>
                    <a:lnTo>
                      <a:pt x="48" y="0"/>
                    </a:lnTo>
                    <a:lnTo>
                      <a:pt x="29" y="0"/>
                    </a:lnTo>
                    <a:lnTo>
                      <a:pt x="0" y="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52" name="Freeform 146"/>
              <p:cNvSpPr>
                <a:spLocks/>
              </p:cNvSpPr>
              <p:nvPr/>
            </p:nvSpPr>
            <p:spPr bwMode="auto">
              <a:xfrm>
                <a:off x="1204" y="2713"/>
                <a:ext cx="70" cy="29"/>
              </a:xfrm>
              <a:custGeom>
                <a:avLst/>
                <a:gdLst>
                  <a:gd name="T0" fmla="*/ 4 w 70"/>
                  <a:gd name="T1" fmla="*/ 23 h 29"/>
                  <a:gd name="T2" fmla="*/ 19 w 70"/>
                  <a:gd name="T3" fmla="*/ 26 h 29"/>
                  <a:gd name="T4" fmla="*/ 19 w 70"/>
                  <a:gd name="T5" fmla="*/ 26 h 29"/>
                  <a:gd name="T6" fmla="*/ 38 w 70"/>
                  <a:gd name="T7" fmla="*/ 29 h 29"/>
                  <a:gd name="T8" fmla="*/ 67 w 70"/>
                  <a:gd name="T9" fmla="*/ 26 h 29"/>
                  <a:gd name="T10" fmla="*/ 67 w 70"/>
                  <a:gd name="T11" fmla="*/ 26 h 29"/>
                  <a:gd name="T12" fmla="*/ 70 w 70"/>
                  <a:gd name="T13" fmla="*/ 23 h 29"/>
                  <a:gd name="T14" fmla="*/ 70 w 70"/>
                  <a:gd name="T15" fmla="*/ 23 h 29"/>
                  <a:gd name="T16" fmla="*/ 64 w 70"/>
                  <a:gd name="T17" fmla="*/ 19 h 29"/>
                  <a:gd name="T18" fmla="*/ 13 w 70"/>
                  <a:gd name="T19" fmla="*/ 4 h 29"/>
                  <a:gd name="T20" fmla="*/ 13 w 70"/>
                  <a:gd name="T21" fmla="*/ 4 h 29"/>
                  <a:gd name="T22" fmla="*/ 0 w 70"/>
                  <a:gd name="T23" fmla="*/ 0 h 29"/>
                  <a:gd name="T24" fmla="*/ 4 w 70"/>
                  <a:gd name="T25" fmla="*/ 23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0"/>
                  <a:gd name="T40" fmla="*/ 0 h 29"/>
                  <a:gd name="T41" fmla="*/ 70 w 70"/>
                  <a:gd name="T42" fmla="*/ 29 h 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0" h="29">
                    <a:moveTo>
                      <a:pt x="4" y="23"/>
                    </a:moveTo>
                    <a:lnTo>
                      <a:pt x="19" y="26"/>
                    </a:lnTo>
                    <a:lnTo>
                      <a:pt x="38" y="29"/>
                    </a:lnTo>
                    <a:lnTo>
                      <a:pt x="67" y="26"/>
                    </a:lnTo>
                    <a:lnTo>
                      <a:pt x="70" y="23"/>
                    </a:lnTo>
                    <a:lnTo>
                      <a:pt x="64" y="19"/>
                    </a:lnTo>
                    <a:lnTo>
                      <a:pt x="13" y="4"/>
                    </a:lnTo>
                    <a:lnTo>
                      <a:pt x="0" y="0"/>
                    </a:lnTo>
                    <a:lnTo>
                      <a:pt x="4" y="2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53" name="Freeform 147"/>
              <p:cNvSpPr>
                <a:spLocks/>
              </p:cNvSpPr>
              <p:nvPr/>
            </p:nvSpPr>
            <p:spPr bwMode="auto">
              <a:xfrm>
                <a:off x="1167" y="2713"/>
                <a:ext cx="41" cy="23"/>
              </a:xfrm>
              <a:custGeom>
                <a:avLst/>
                <a:gdLst>
                  <a:gd name="T0" fmla="*/ 3 w 41"/>
                  <a:gd name="T1" fmla="*/ 7 h 23"/>
                  <a:gd name="T2" fmla="*/ 3 w 41"/>
                  <a:gd name="T3" fmla="*/ 7 h 23"/>
                  <a:gd name="T4" fmla="*/ 0 w 41"/>
                  <a:gd name="T5" fmla="*/ 7 h 23"/>
                  <a:gd name="T6" fmla="*/ 0 w 41"/>
                  <a:gd name="T7" fmla="*/ 10 h 23"/>
                  <a:gd name="T8" fmla="*/ 6 w 41"/>
                  <a:gd name="T9" fmla="*/ 10 h 23"/>
                  <a:gd name="T10" fmla="*/ 41 w 41"/>
                  <a:gd name="T11" fmla="*/ 23 h 23"/>
                  <a:gd name="T12" fmla="*/ 37 w 41"/>
                  <a:gd name="T13" fmla="*/ 0 h 23"/>
                  <a:gd name="T14" fmla="*/ 37 w 41"/>
                  <a:gd name="T15" fmla="*/ 0 h 23"/>
                  <a:gd name="T16" fmla="*/ 31 w 41"/>
                  <a:gd name="T17" fmla="*/ 0 h 23"/>
                  <a:gd name="T18" fmla="*/ 3 w 41"/>
                  <a:gd name="T19" fmla="*/ 7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3"/>
                  <a:gd name="T32" fmla="*/ 41 w 41"/>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3">
                    <a:moveTo>
                      <a:pt x="3" y="7"/>
                    </a:moveTo>
                    <a:lnTo>
                      <a:pt x="3" y="7"/>
                    </a:lnTo>
                    <a:lnTo>
                      <a:pt x="0" y="7"/>
                    </a:lnTo>
                    <a:lnTo>
                      <a:pt x="0" y="10"/>
                    </a:lnTo>
                    <a:lnTo>
                      <a:pt x="6" y="10"/>
                    </a:lnTo>
                    <a:lnTo>
                      <a:pt x="41" y="23"/>
                    </a:lnTo>
                    <a:lnTo>
                      <a:pt x="37" y="0"/>
                    </a:lnTo>
                    <a:lnTo>
                      <a:pt x="31" y="0"/>
                    </a:lnTo>
                    <a:lnTo>
                      <a:pt x="3"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54" name="Freeform 148"/>
              <p:cNvSpPr>
                <a:spLocks/>
              </p:cNvSpPr>
              <p:nvPr/>
            </p:nvSpPr>
            <p:spPr bwMode="auto">
              <a:xfrm>
                <a:off x="1208" y="2739"/>
                <a:ext cx="12" cy="9"/>
              </a:xfrm>
              <a:custGeom>
                <a:avLst/>
                <a:gdLst>
                  <a:gd name="T0" fmla="*/ 0 w 12"/>
                  <a:gd name="T1" fmla="*/ 9 h 9"/>
                  <a:gd name="T2" fmla="*/ 9 w 12"/>
                  <a:gd name="T3" fmla="*/ 6 h 9"/>
                  <a:gd name="T4" fmla="*/ 9 w 12"/>
                  <a:gd name="T5" fmla="*/ 6 h 9"/>
                  <a:gd name="T6" fmla="*/ 12 w 12"/>
                  <a:gd name="T7" fmla="*/ 6 h 9"/>
                  <a:gd name="T8" fmla="*/ 12 w 12"/>
                  <a:gd name="T9" fmla="*/ 6 h 9"/>
                  <a:gd name="T10" fmla="*/ 6 w 12"/>
                  <a:gd name="T11" fmla="*/ 3 h 9"/>
                  <a:gd name="T12" fmla="*/ 0 w 12"/>
                  <a:gd name="T13" fmla="*/ 0 h 9"/>
                  <a:gd name="T14" fmla="*/ 0 w 12"/>
                  <a:gd name="T15" fmla="*/ 9 h 9"/>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9"/>
                  <a:gd name="T26" fmla="*/ 12 w 12"/>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9">
                    <a:moveTo>
                      <a:pt x="0" y="9"/>
                    </a:moveTo>
                    <a:lnTo>
                      <a:pt x="9" y="6"/>
                    </a:lnTo>
                    <a:lnTo>
                      <a:pt x="12" y="6"/>
                    </a:lnTo>
                    <a:lnTo>
                      <a:pt x="6" y="3"/>
                    </a:lnTo>
                    <a:lnTo>
                      <a:pt x="0" y="0"/>
                    </a:lnTo>
                    <a:lnTo>
                      <a:pt x="0" y="9"/>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55" name="Freeform 149"/>
              <p:cNvSpPr>
                <a:spLocks/>
              </p:cNvSpPr>
              <p:nvPr/>
            </p:nvSpPr>
            <p:spPr bwMode="auto">
              <a:xfrm>
                <a:off x="1113" y="2723"/>
                <a:ext cx="95" cy="28"/>
              </a:xfrm>
              <a:custGeom>
                <a:avLst/>
                <a:gdLst>
                  <a:gd name="T0" fmla="*/ 0 w 95"/>
                  <a:gd name="T1" fmla="*/ 6 h 28"/>
                  <a:gd name="T2" fmla="*/ 0 w 95"/>
                  <a:gd name="T3" fmla="*/ 6 h 28"/>
                  <a:gd name="T4" fmla="*/ 0 w 95"/>
                  <a:gd name="T5" fmla="*/ 6 h 28"/>
                  <a:gd name="T6" fmla="*/ 6 w 95"/>
                  <a:gd name="T7" fmla="*/ 9 h 28"/>
                  <a:gd name="T8" fmla="*/ 54 w 95"/>
                  <a:gd name="T9" fmla="*/ 25 h 28"/>
                  <a:gd name="T10" fmla="*/ 54 w 95"/>
                  <a:gd name="T11" fmla="*/ 25 h 28"/>
                  <a:gd name="T12" fmla="*/ 76 w 95"/>
                  <a:gd name="T13" fmla="*/ 28 h 28"/>
                  <a:gd name="T14" fmla="*/ 95 w 95"/>
                  <a:gd name="T15" fmla="*/ 25 h 28"/>
                  <a:gd name="T16" fmla="*/ 95 w 95"/>
                  <a:gd name="T17" fmla="*/ 16 h 28"/>
                  <a:gd name="T18" fmla="*/ 50 w 95"/>
                  <a:gd name="T19" fmla="*/ 3 h 28"/>
                  <a:gd name="T20" fmla="*/ 50 w 95"/>
                  <a:gd name="T21" fmla="*/ 3 h 28"/>
                  <a:gd name="T22" fmla="*/ 31 w 95"/>
                  <a:gd name="T23" fmla="*/ 0 h 28"/>
                  <a:gd name="T24" fmla="*/ 0 w 95"/>
                  <a:gd name="T25" fmla="*/ 6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5"/>
                  <a:gd name="T40" fmla="*/ 0 h 28"/>
                  <a:gd name="T41" fmla="*/ 95 w 95"/>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5" h="28">
                    <a:moveTo>
                      <a:pt x="0" y="6"/>
                    </a:moveTo>
                    <a:lnTo>
                      <a:pt x="0" y="6"/>
                    </a:lnTo>
                    <a:lnTo>
                      <a:pt x="6" y="9"/>
                    </a:lnTo>
                    <a:lnTo>
                      <a:pt x="54" y="25"/>
                    </a:lnTo>
                    <a:lnTo>
                      <a:pt x="76" y="28"/>
                    </a:lnTo>
                    <a:lnTo>
                      <a:pt x="95" y="25"/>
                    </a:lnTo>
                    <a:lnTo>
                      <a:pt x="95" y="16"/>
                    </a:lnTo>
                    <a:lnTo>
                      <a:pt x="50" y="3"/>
                    </a:lnTo>
                    <a:lnTo>
                      <a:pt x="31" y="0"/>
                    </a:lnTo>
                    <a:lnTo>
                      <a:pt x="0" y="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56" name="Freeform 150"/>
              <p:cNvSpPr>
                <a:spLocks/>
              </p:cNvSpPr>
              <p:nvPr/>
            </p:nvSpPr>
            <p:spPr bwMode="auto">
              <a:xfrm>
                <a:off x="1097" y="2732"/>
                <a:ext cx="70" cy="29"/>
              </a:xfrm>
              <a:custGeom>
                <a:avLst/>
                <a:gdLst>
                  <a:gd name="T0" fmla="*/ 0 w 70"/>
                  <a:gd name="T1" fmla="*/ 23 h 29"/>
                  <a:gd name="T2" fmla="*/ 16 w 70"/>
                  <a:gd name="T3" fmla="*/ 26 h 29"/>
                  <a:gd name="T4" fmla="*/ 16 w 70"/>
                  <a:gd name="T5" fmla="*/ 26 h 29"/>
                  <a:gd name="T6" fmla="*/ 25 w 70"/>
                  <a:gd name="T7" fmla="*/ 29 h 29"/>
                  <a:gd name="T8" fmla="*/ 35 w 70"/>
                  <a:gd name="T9" fmla="*/ 29 h 29"/>
                  <a:gd name="T10" fmla="*/ 66 w 70"/>
                  <a:gd name="T11" fmla="*/ 23 h 29"/>
                  <a:gd name="T12" fmla="*/ 66 w 70"/>
                  <a:gd name="T13" fmla="*/ 23 h 29"/>
                  <a:gd name="T14" fmla="*/ 70 w 70"/>
                  <a:gd name="T15" fmla="*/ 23 h 29"/>
                  <a:gd name="T16" fmla="*/ 70 w 70"/>
                  <a:gd name="T17" fmla="*/ 23 h 29"/>
                  <a:gd name="T18" fmla="*/ 63 w 70"/>
                  <a:gd name="T19" fmla="*/ 19 h 29"/>
                  <a:gd name="T20" fmla="*/ 13 w 70"/>
                  <a:gd name="T21" fmla="*/ 4 h 29"/>
                  <a:gd name="T22" fmla="*/ 13 w 70"/>
                  <a:gd name="T23" fmla="*/ 4 h 29"/>
                  <a:gd name="T24" fmla="*/ 0 w 70"/>
                  <a:gd name="T25" fmla="*/ 0 h 29"/>
                  <a:gd name="T26" fmla="*/ 0 w 70"/>
                  <a:gd name="T27" fmla="*/ 23 h 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0"/>
                  <a:gd name="T43" fmla="*/ 0 h 29"/>
                  <a:gd name="T44" fmla="*/ 70 w 70"/>
                  <a:gd name="T45" fmla="*/ 29 h 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0" h="29">
                    <a:moveTo>
                      <a:pt x="0" y="23"/>
                    </a:moveTo>
                    <a:lnTo>
                      <a:pt x="16" y="26"/>
                    </a:lnTo>
                    <a:lnTo>
                      <a:pt x="25" y="29"/>
                    </a:lnTo>
                    <a:lnTo>
                      <a:pt x="35" y="29"/>
                    </a:lnTo>
                    <a:lnTo>
                      <a:pt x="66" y="23"/>
                    </a:lnTo>
                    <a:lnTo>
                      <a:pt x="70" y="23"/>
                    </a:lnTo>
                    <a:lnTo>
                      <a:pt x="63" y="19"/>
                    </a:lnTo>
                    <a:lnTo>
                      <a:pt x="13" y="4"/>
                    </a:lnTo>
                    <a:lnTo>
                      <a:pt x="0" y="0"/>
                    </a:lnTo>
                    <a:lnTo>
                      <a:pt x="0" y="2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57" name="Freeform 151"/>
              <p:cNvSpPr>
                <a:spLocks/>
              </p:cNvSpPr>
              <p:nvPr/>
            </p:nvSpPr>
            <p:spPr bwMode="auto">
              <a:xfrm>
                <a:off x="1056" y="2732"/>
                <a:ext cx="41" cy="23"/>
              </a:xfrm>
              <a:custGeom>
                <a:avLst/>
                <a:gdLst>
                  <a:gd name="T0" fmla="*/ 3 w 41"/>
                  <a:gd name="T1" fmla="*/ 7 h 23"/>
                  <a:gd name="T2" fmla="*/ 3 w 41"/>
                  <a:gd name="T3" fmla="*/ 7 h 23"/>
                  <a:gd name="T4" fmla="*/ 0 w 41"/>
                  <a:gd name="T5" fmla="*/ 7 h 23"/>
                  <a:gd name="T6" fmla="*/ 0 w 41"/>
                  <a:gd name="T7" fmla="*/ 7 h 23"/>
                  <a:gd name="T8" fmla="*/ 6 w 41"/>
                  <a:gd name="T9" fmla="*/ 10 h 23"/>
                  <a:gd name="T10" fmla="*/ 41 w 41"/>
                  <a:gd name="T11" fmla="*/ 23 h 23"/>
                  <a:gd name="T12" fmla="*/ 41 w 41"/>
                  <a:gd name="T13" fmla="*/ 0 h 23"/>
                  <a:gd name="T14" fmla="*/ 41 w 41"/>
                  <a:gd name="T15" fmla="*/ 0 h 23"/>
                  <a:gd name="T16" fmla="*/ 35 w 41"/>
                  <a:gd name="T17" fmla="*/ 0 h 23"/>
                  <a:gd name="T18" fmla="*/ 3 w 41"/>
                  <a:gd name="T19" fmla="*/ 7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3"/>
                  <a:gd name="T32" fmla="*/ 41 w 41"/>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3">
                    <a:moveTo>
                      <a:pt x="3" y="7"/>
                    </a:moveTo>
                    <a:lnTo>
                      <a:pt x="3" y="7"/>
                    </a:lnTo>
                    <a:lnTo>
                      <a:pt x="0" y="7"/>
                    </a:lnTo>
                    <a:lnTo>
                      <a:pt x="6" y="10"/>
                    </a:lnTo>
                    <a:lnTo>
                      <a:pt x="41" y="23"/>
                    </a:lnTo>
                    <a:lnTo>
                      <a:pt x="41" y="0"/>
                    </a:lnTo>
                    <a:lnTo>
                      <a:pt x="35" y="0"/>
                    </a:lnTo>
                    <a:lnTo>
                      <a:pt x="3"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58" name="Freeform 152"/>
              <p:cNvSpPr>
                <a:spLocks/>
              </p:cNvSpPr>
              <p:nvPr/>
            </p:nvSpPr>
            <p:spPr bwMode="auto">
              <a:xfrm>
                <a:off x="1097" y="2758"/>
                <a:ext cx="13" cy="9"/>
              </a:xfrm>
              <a:custGeom>
                <a:avLst/>
                <a:gdLst>
                  <a:gd name="T0" fmla="*/ 0 w 13"/>
                  <a:gd name="T1" fmla="*/ 9 h 9"/>
                  <a:gd name="T2" fmla="*/ 9 w 13"/>
                  <a:gd name="T3" fmla="*/ 9 h 9"/>
                  <a:gd name="T4" fmla="*/ 9 w 13"/>
                  <a:gd name="T5" fmla="*/ 9 h 9"/>
                  <a:gd name="T6" fmla="*/ 13 w 13"/>
                  <a:gd name="T7" fmla="*/ 6 h 9"/>
                  <a:gd name="T8" fmla="*/ 13 w 13"/>
                  <a:gd name="T9" fmla="*/ 6 h 9"/>
                  <a:gd name="T10" fmla="*/ 6 w 13"/>
                  <a:gd name="T11" fmla="*/ 3 h 9"/>
                  <a:gd name="T12" fmla="*/ 0 w 13"/>
                  <a:gd name="T13" fmla="*/ 0 h 9"/>
                  <a:gd name="T14" fmla="*/ 0 w 13"/>
                  <a:gd name="T15" fmla="*/ 9 h 9"/>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9"/>
                  <a:gd name="T26" fmla="*/ 13 w 13"/>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9">
                    <a:moveTo>
                      <a:pt x="0" y="9"/>
                    </a:moveTo>
                    <a:lnTo>
                      <a:pt x="9" y="9"/>
                    </a:lnTo>
                    <a:lnTo>
                      <a:pt x="13" y="6"/>
                    </a:lnTo>
                    <a:lnTo>
                      <a:pt x="6" y="3"/>
                    </a:lnTo>
                    <a:lnTo>
                      <a:pt x="0" y="0"/>
                    </a:lnTo>
                    <a:lnTo>
                      <a:pt x="0" y="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59" name="Freeform 153"/>
              <p:cNvSpPr>
                <a:spLocks/>
              </p:cNvSpPr>
              <p:nvPr/>
            </p:nvSpPr>
            <p:spPr bwMode="auto">
              <a:xfrm>
                <a:off x="999" y="2742"/>
                <a:ext cx="98" cy="28"/>
              </a:xfrm>
              <a:custGeom>
                <a:avLst/>
                <a:gdLst>
                  <a:gd name="T0" fmla="*/ 0 w 98"/>
                  <a:gd name="T1" fmla="*/ 6 h 28"/>
                  <a:gd name="T2" fmla="*/ 0 w 98"/>
                  <a:gd name="T3" fmla="*/ 6 h 28"/>
                  <a:gd name="T4" fmla="*/ 0 w 98"/>
                  <a:gd name="T5" fmla="*/ 6 h 28"/>
                  <a:gd name="T6" fmla="*/ 3 w 98"/>
                  <a:gd name="T7" fmla="*/ 9 h 28"/>
                  <a:gd name="T8" fmla="*/ 54 w 98"/>
                  <a:gd name="T9" fmla="*/ 28 h 28"/>
                  <a:gd name="T10" fmla="*/ 54 w 98"/>
                  <a:gd name="T11" fmla="*/ 28 h 28"/>
                  <a:gd name="T12" fmla="*/ 66 w 98"/>
                  <a:gd name="T13" fmla="*/ 28 h 28"/>
                  <a:gd name="T14" fmla="*/ 76 w 98"/>
                  <a:gd name="T15" fmla="*/ 28 h 28"/>
                  <a:gd name="T16" fmla="*/ 98 w 98"/>
                  <a:gd name="T17" fmla="*/ 25 h 28"/>
                  <a:gd name="T18" fmla="*/ 98 w 98"/>
                  <a:gd name="T19" fmla="*/ 16 h 28"/>
                  <a:gd name="T20" fmla="*/ 54 w 98"/>
                  <a:gd name="T21" fmla="*/ 3 h 28"/>
                  <a:gd name="T22" fmla="*/ 54 w 98"/>
                  <a:gd name="T23" fmla="*/ 3 h 28"/>
                  <a:gd name="T24" fmla="*/ 44 w 98"/>
                  <a:gd name="T25" fmla="*/ 0 h 28"/>
                  <a:gd name="T26" fmla="*/ 35 w 98"/>
                  <a:gd name="T27" fmla="*/ 0 h 28"/>
                  <a:gd name="T28" fmla="*/ 0 w 98"/>
                  <a:gd name="T29" fmla="*/ 6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8"/>
                  <a:gd name="T46" fmla="*/ 0 h 28"/>
                  <a:gd name="T47" fmla="*/ 98 w 98"/>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8" h="28">
                    <a:moveTo>
                      <a:pt x="0" y="6"/>
                    </a:moveTo>
                    <a:lnTo>
                      <a:pt x="0" y="6"/>
                    </a:lnTo>
                    <a:lnTo>
                      <a:pt x="3" y="9"/>
                    </a:lnTo>
                    <a:lnTo>
                      <a:pt x="54" y="28"/>
                    </a:lnTo>
                    <a:lnTo>
                      <a:pt x="66" y="28"/>
                    </a:lnTo>
                    <a:lnTo>
                      <a:pt x="76" y="28"/>
                    </a:lnTo>
                    <a:lnTo>
                      <a:pt x="98" y="25"/>
                    </a:lnTo>
                    <a:lnTo>
                      <a:pt x="98" y="16"/>
                    </a:lnTo>
                    <a:lnTo>
                      <a:pt x="54" y="3"/>
                    </a:lnTo>
                    <a:lnTo>
                      <a:pt x="44" y="0"/>
                    </a:lnTo>
                    <a:lnTo>
                      <a:pt x="35" y="0"/>
                    </a:lnTo>
                    <a:lnTo>
                      <a:pt x="0" y="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60" name="Freeform 154"/>
              <p:cNvSpPr>
                <a:spLocks/>
              </p:cNvSpPr>
              <p:nvPr/>
            </p:nvSpPr>
            <p:spPr bwMode="auto">
              <a:xfrm>
                <a:off x="936" y="2751"/>
                <a:ext cx="117" cy="32"/>
              </a:xfrm>
              <a:custGeom>
                <a:avLst/>
                <a:gdLst>
                  <a:gd name="T0" fmla="*/ 3 w 117"/>
                  <a:gd name="T1" fmla="*/ 7 h 32"/>
                  <a:gd name="T2" fmla="*/ 3 w 117"/>
                  <a:gd name="T3" fmla="*/ 7 h 32"/>
                  <a:gd name="T4" fmla="*/ 0 w 117"/>
                  <a:gd name="T5" fmla="*/ 7 h 32"/>
                  <a:gd name="T6" fmla="*/ 6 w 117"/>
                  <a:gd name="T7" fmla="*/ 10 h 32"/>
                  <a:gd name="T8" fmla="*/ 60 w 117"/>
                  <a:gd name="T9" fmla="*/ 29 h 32"/>
                  <a:gd name="T10" fmla="*/ 60 w 117"/>
                  <a:gd name="T11" fmla="*/ 29 h 32"/>
                  <a:gd name="T12" fmla="*/ 69 w 117"/>
                  <a:gd name="T13" fmla="*/ 32 h 32"/>
                  <a:gd name="T14" fmla="*/ 79 w 117"/>
                  <a:gd name="T15" fmla="*/ 32 h 32"/>
                  <a:gd name="T16" fmla="*/ 113 w 117"/>
                  <a:gd name="T17" fmla="*/ 26 h 32"/>
                  <a:gd name="T18" fmla="*/ 113 w 117"/>
                  <a:gd name="T19" fmla="*/ 26 h 32"/>
                  <a:gd name="T20" fmla="*/ 117 w 117"/>
                  <a:gd name="T21" fmla="*/ 26 h 32"/>
                  <a:gd name="T22" fmla="*/ 117 w 117"/>
                  <a:gd name="T23" fmla="*/ 23 h 32"/>
                  <a:gd name="T24" fmla="*/ 110 w 117"/>
                  <a:gd name="T25" fmla="*/ 19 h 32"/>
                  <a:gd name="T26" fmla="*/ 60 w 117"/>
                  <a:gd name="T27" fmla="*/ 4 h 32"/>
                  <a:gd name="T28" fmla="*/ 60 w 117"/>
                  <a:gd name="T29" fmla="*/ 4 h 32"/>
                  <a:gd name="T30" fmla="*/ 47 w 117"/>
                  <a:gd name="T31" fmla="*/ 0 h 32"/>
                  <a:gd name="T32" fmla="*/ 38 w 117"/>
                  <a:gd name="T33" fmla="*/ 0 h 32"/>
                  <a:gd name="T34" fmla="*/ 3 w 117"/>
                  <a:gd name="T35" fmla="*/ 7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7"/>
                  <a:gd name="T55" fmla="*/ 0 h 32"/>
                  <a:gd name="T56" fmla="*/ 117 w 117"/>
                  <a:gd name="T57" fmla="*/ 32 h 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7" h="32">
                    <a:moveTo>
                      <a:pt x="3" y="7"/>
                    </a:moveTo>
                    <a:lnTo>
                      <a:pt x="3" y="7"/>
                    </a:lnTo>
                    <a:lnTo>
                      <a:pt x="0" y="7"/>
                    </a:lnTo>
                    <a:lnTo>
                      <a:pt x="6" y="10"/>
                    </a:lnTo>
                    <a:lnTo>
                      <a:pt x="60" y="29"/>
                    </a:lnTo>
                    <a:lnTo>
                      <a:pt x="69" y="32"/>
                    </a:lnTo>
                    <a:lnTo>
                      <a:pt x="79" y="32"/>
                    </a:lnTo>
                    <a:lnTo>
                      <a:pt x="113" y="26"/>
                    </a:lnTo>
                    <a:lnTo>
                      <a:pt x="117" y="26"/>
                    </a:lnTo>
                    <a:lnTo>
                      <a:pt x="117" y="23"/>
                    </a:lnTo>
                    <a:lnTo>
                      <a:pt x="110" y="19"/>
                    </a:lnTo>
                    <a:lnTo>
                      <a:pt x="60" y="4"/>
                    </a:lnTo>
                    <a:lnTo>
                      <a:pt x="47" y="0"/>
                    </a:lnTo>
                    <a:lnTo>
                      <a:pt x="38" y="0"/>
                    </a:lnTo>
                    <a:lnTo>
                      <a:pt x="3"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61" name="Freeform 155"/>
              <p:cNvSpPr>
                <a:spLocks/>
              </p:cNvSpPr>
              <p:nvPr/>
            </p:nvSpPr>
            <p:spPr bwMode="auto">
              <a:xfrm>
                <a:off x="875" y="2761"/>
                <a:ext cx="117" cy="32"/>
              </a:xfrm>
              <a:custGeom>
                <a:avLst/>
                <a:gdLst>
                  <a:gd name="T0" fmla="*/ 0 w 117"/>
                  <a:gd name="T1" fmla="*/ 6 h 32"/>
                  <a:gd name="T2" fmla="*/ 0 w 117"/>
                  <a:gd name="T3" fmla="*/ 6 h 32"/>
                  <a:gd name="T4" fmla="*/ 0 w 117"/>
                  <a:gd name="T5" fmla="*/ 9 h 32"/>
                  <a:gd name="T6" fmla="*/ 4 w 117"/>
                  <a:gd name="T7" fmla="*/ 13 h 32"/>
                  <a:gd name="T8" fmla="*/ 57 w 117"/>
                  <a:gd name="T9" fmla="*/ 28 h 32"/>
                  <a:gd name="T10" fmla="*/ 57 w 117"/>
                  <a:gd name="T11" fmla="*/ 28 h 32"/>
                  <a:gd name="T12" fmla="*/ 67 w 117"/>
                  <a:gd name="T13" fmla="*/ 32 h 32"/>
                  <a:gd name="T14" fmla="*/ 76 w 117"/>
                  <a:gd name="T15" fmla="*/ 32 h 32"/>
                  <a:gd name="T16" fmla="*/ 114 w 117"/>
                  <a:gd name="T17" fmla="*/ 25 h 32"/>
                  <a:gd name="T18" fmla="*/ 114 w 117"/>
                  <a:gd name="T19" fmla="*/ 25 h 32"/>
                  <a:gd name="T20" fmla="*/ 117 w 117"/>
                  <a:gd name="T21" fmla="*/ 25 h 32"/>
                  <a:gd name="T22" fmla="*/ 117 w 117"/>
                  <a:gd name="T23" fmla="*/ 22 h 32"/>
                  <a:gd name="T24" fmla="*/ 111 w 117"/>
                  <a:gd name="T25" fmla="*/ 19 h 32"/>
                  <a:gd name="T26" fmla="*/ 57 w 117"/>
                  <a:gd name="T27" fmla="*/ 3 h 32"/>
                  <a:gd name="T28" fmla="*/ 57 w 117"/>
                  <a:gd name="T29" fmla="*/ 3 h 32"/>
                  <a:gd name="T30" fmla="*/ 48 w 117"/>
                  <a:gd name="T31" fmla="*/ 0 h 32"/>
                  <a:gd name="T32" fmla="*/ 38 w 117"/>
                  <a:gd name="T33" fmla="*/ 0 h 32"/>
                  <a:gd name="T34" fmla="*/ 0 w 117"/>
                  <a:gd name="T35" fmla="*/ 6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7"/>
                  <a:gd name="T55" fmla="*/ 0 h 32"/>
                  <a:gd name="T56" fmla="*/ 117 w 117"/>
                  <a:gd name="T57" fmla="*/ 32 h 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7" h="32">
                    <a:moveTo>
                      <a:pt x="0" y="6"/>
                    </a:moveTo>
                    <a:lnTo>
                      <a:pt x="0" y="6"/>
                    </a:lnTo>
                    <a:lnTo>
                      <a:pt x="0" y="9"/>
                    </a:lnTo>
                    <a:lnTo>
                      <a:pt x="4" y="13"/>
                    </a:lnTo>
                    <a:lnTo>
                      <a:pt x="57" y="28"/>
                    </a:lnTo>
                    <a:lnTo>
                      <a:pt x="67" y="32"/>
                    </a:lnTo>
                    <a:lnTo>
                      <a:pt x="76" y="32"/>
                    </a:lnTo>
                    <a:lnTo>
                      <a:pt x="114" y="25"/>
                    </a:lnTo>
                    <a:lnTo>
                      <a:pt x="117" y="25"/>
                    </a:lnTo>
                    <a:lnTo>
                      <a:pt x="117" y="22"/>
                    </a:lnTo>
                    <a:lnTo>
                      <a:pt x="111" y="19"/>
                    </a:lnTo>
                    <a:lnTo>
                      <a:pt x="57" y="3"/>
                    </a:lnTo>
                    <a:lnTo>
                      <a:pt x="48" y="0"/>
                    </a:lnTo>
                    <a:lnTo>
                      <a:pt x="38" y="0"/>
                    </a:lnTo>
                    <a:lnTo>
                      <a:pt x="0" y="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62" name="Freeform 156"/>
              <p:cNvSpPr>
                <a:spLocks/>
              </p:cNvSpPr>
              <p:nvPr/>
            </p:nvSpPr>
            <p:spPr bwMode="auto">
              <a:xfrm>
                <a:off x="822" y="2770"/>
                <a:ext cx="107" cy="35"/>
              </a:xfrm>
              <a:custGeom>
                <a:avLst/>
                <a:gdLst>
                  <a:gd name="T0" fmla="*/ 0 w 107"/>
                  <a:gd name="T1" fmla="*/ 7 h 35"/>
                  <a:gd name="T2" fmla="*/ 0 w 107"/>
                  <a:gd name="T3" fmla="*/ 16 h 35"/>
                  <a:gd name="T4" fmla="*/ 44 w 107"/>
                  <a:gd name="T5" fmla="*/ 32 h 35"/>
                  <a:gd name="T6" fmla="*/ 44 w 107"/>
                  <a:gd name="T7" fmla="*/ 32 h 35"/>
                  <a:gd name="T8" fmla="*/ 57 w 107"/>
                  <a:gd name="T9" fmla="*/ 35 h 35"/>
                  <a:gd name="T10" fmla="*/ 66 w 107"/>
                  <a:gd name="T11" fmla="*/ 35 h 35"/>
                  <a:gd name="T12" fmla="*/ 104 w 107"/>
                  <a:gd name="T13" fmla="*/ 29 h 35"/>
                  <a:gd name="T14" fmla="*/ 104 w 107"/>
                  <a:gd name="T15" fmla="*/ 29 h 35"/>
                  <a:gd name="T16" fmla="*/ 107 w 107"/>
                  <a:gd name="T17" fmla="*/ 26 h 35"/>
                  <a:gd name="T18" fmla="*/ 107 w 107"/>
                  <a:gd name="T19" fmla="*/ 26 h 35"/>
                  <a:gd name="T20" fmla="*/ 101 w 107"/>
                  <a:gd name="T21" fmla="*/ 23 h 35"/>
                  <a:gd name="T22" fmla="*/ 47 w 107"/>
                  <a:gd name="T23" fmla="*/ 4 h 35"/>
                  <a:gd name="T24" fmla="*/ 47 w 107"/>
                  <a:gd name="T25" fmla="*/ 4 h 35"/>
                  <a:gd name="T26" fmla="*/ 38 w 107"/>
                  <a:gd name="T27" fmla="*/ 0 h 35"/>
                  <a:gd name="T28" fmla="*/ 28 w 107"/>
                  <a:gd name="T29" fmla="*/ 0 h 35"/>
                  <a:gd name="T30" fmla="*/ 0 w 107"/>
                  <a:gd name="T31" fmla="*/ 7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7"/>
                  <a:gd name="T49" fmla="*/ 0 h 35"/>
                  <a:gd name="T50" fmla="*/ 107 w 107"/>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7" h="35">
                    <a:moveTo>
                      <a:pt x="0" y="7"/>
                    </a:moveTo>
                    <a:lnTo>
                      <a:pt x="0" y="16"/>
                    </a:lnTo>
                    <a:lnTo>
                      <a:pt x="44" y="32"/>
                    </a:lnTo>
                    <a:lnTo>
                      <a:pt x="57" y="35"/>
                    </a:lnTo>
                    <a:lnTo>
                      <a:pt x="66" y="35"/>
                    </a:lnTo>
                    <a:lnTo>
                      <a:pt x="104" y="29"/>
                    </a:lnTo>
                    <a:lnTo>
                      <a:pt x="107" y="26"/>
                    </a:lnTo>
                    <a:lnTo>
                      <a:pt x="101" y="23"/>
                    </a:lnTo>
                    <a:lnTo>
                      <a:pt x="47" y="4"/>
                    </a:lnTo>
                    <a:lnTo>
                      <a:pt x="38" y="0"/>
                    </a:lnTo>
                    <a:lnTo>
                      <a:pt x="28" y="0"/>
                    </a:lnTo>
                    <a:lnTo>
                      <a:pt x="0"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63" name="Freeform 157"/>
              <p:cNvSpPr>
                <a:spLocks/>
              </p:cNvSpPr>
              <p:nvPr/>
            </p:nvSpPr>
            <p:spPr bwMode="auto">
              <a:xfrm>
                <a:off x="809" y="2777"/>
                <a:ext cx="13" cy="9"/>
              </a:xfrm>
              <a:custGeom>
                <a:avLst/>
                <a:gdLst>
                  <a:gd name="T0" fmla="*/ 13 w 13"/>
                  <a:gd name="T1" fmla="*/ 0 h 9"/>
                  <a:gd name="T2" fmla="*/ 3 w 13"/>
                  <a:gd name="T3" fmla="*/ 0 h 9"/>
                  <a:gd name="T4" fmla="*/ 3 w 13"/>
                  <a:gd name="T5" fmla="*/ 0 h 9"/>
                  <a:gd name="T6" fmla="*/ 0 w 13"/>
                  <a:gd name="T7" fmla="*/ 3 h 9"/>
                  <a:gd name="T8" fmla="*/ 6 w 13"/>
                  <a:gd name="T9" fmla="*/ 6 h 9"/>
                  <a:gd name="T10" fmla="*/ 13 w 13"/>
                  <a:gd name="T11" fmla="*/ 9 h 9"/>
                  <a:gd name="T12" fmla="*/ 13 w 13"/>
                  <a:gd name="T13" fmla="*/ 0 h 9"/>
                  <a:gd name="T14" fmla="*/ 0 60000 65536"/>
                  <a:gd name="T15" fmla="*/ 0 60000 65536"/>
                  <a:gd name="T16" fmla="*/ 0 60000 65536"/>
                  <a:gd name="T17" fmla="*/ 0 60000 65536"/>
                  <a:gd name="T18" fmla="*/ 0 60000 65536"/>
                  <a:gd name="T19" fmla="*/ 0 60000 65536"/>
                  <a:gd name="T20" fmla="*/ 0 60000 65536"/>
                  <a:gd name="T21" fmla="*/ 0 w 13"/>
                  <a:gd name="T22" fmla="*/ 0 h 9"/>
                  <a:gd name="T23" fmla="*/ 13 w 1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9">
                    <a:moveTo>
                      <a:pt x="13" y="0"/>
                    </a:moveTo>
                    <a:lnTo>
                      <a:pt x="3" y="0"/>
                    </a:lnTo>
                    <a:lnTo>
                      <a:pt x="0" y="3"/>
                    </a:lnTo>
                    <a:lnTo>
                      <a:pt x="6" y="6"/>
                    </a:lnTo>
                    <a:lnTo>
                      <a:pt x="13" y="9"/>
                    </a:lnTo>
                    <a:lnTo>
                      <a:pt x="13"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64" name="Freeform 158"/>
              <p:cNvSpPr>
                <a:spLocks/>
              </p:cNvSpPr>
              <p:nvPr/>
            </p:nvSpPr>
            <p:spPr bwMode="auto">
              <a:xfrm>
                <a:off x="822" y="2789"/>
                <a:ext cx="41" cy="26"/>
              </a:xfrm>
              <a:custGeom>
                <a:avLst/>
                <a:gdLst>
                  <a:gd name="T0" fmla="*/ 0 w 41"/>
                  <a:gd name="T1" fmla="*/ 26 h 26"/>
                  <a:gd name="T2" fmla="*/ 38 w 41"/>
                  <a:gd name="T3" fmla="*/ 19 h 26"/>
                  <a:gd name="T4" fmla="*/ 38 w 41"/>
                  <a:gd name="T5" fmla="*/ 19 h 26"/>
                  <a:gd name="T6" fmla="*/ 41 w 41"/>
                  <a:gd name="T7" fmla="*/ 19 h 26"/>
                  <a:gd name="T8" fmla="*/ 41 w 41"/>
                  <a:gd name="T9" fmla="*/ 16 h 26"/>
                  <a:gd name="T10" fmla="*/ 34 w 41"/>
                  <a:gd name="T11" fmla="*/ 13 h 26"/>
                  <a:gd name="T12" fmla="*/ 0 w 41"/>
                  <a:gd name="T13" fmla="*/ 0 h 26"/>
                  <a:gd name="T14" fmla="*/ 0 w 41"/>
                  <a:gd name="T15" fmla="*/ 26 h 26"/>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26"/>
                  <a:gd name="T26" fmla="*/ 41 w 41"/>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26">
                    <a:moveTo>
                      <a:pt x="0" y="26"/>
                    </a:moveTo>
                    <a:lnTo>
                      <a:pt x="38" y="19"/>
                    </a:lnTo>
                    <a:lnTo>
                      <a:pt x="41" y="19"/>
                    </a:lnTo>
                    <a:lnTo>
                      <a:pt x="41" y="16"/>
                    </a:lnTo>
                    <a:lnTo>
                      <a:pt x="34" y="13"/>
                    </a:lnTo>
                    <a:lnTo>
                      <a:pt x="0" y="0"/>
                    </a:lnTo>
                    <a:lnTo>
                      <a:pt x="0" y="2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65" name="Freeform 159"/>
              <p:cNvSpPr>
                <a:spLocks/>
              </p:cNvSpPr>
              <p:nvPr/>
            </p:nvSpPr>
            <p:spPr bwMode="auto">
              <a:xfrm>
                <a:off x="743" y="2783"/>
                <a:ext cx="79" cy="32"/>
              </a:xfrm>
              <a:custGeom>
                <a:avLst/>
                <a:gdLst>
                  <a:gd name="T0" fmla="*/ 3 w 79"/>
                  <a:gd name="T1" fmla="*/ 6 h 32"/>
                  <a:gd name="T2" fmla="*/ 3 w 79"/>
                  <a:gd name="T3" fmla="*/ 6 h 32"/>
                  <a:gd name="T4" fmla="*/ 0 w 79"/>
                  <a:gd name="T5" fmla="*/ 10 h 32"/>
                  <a:gd name="T6" fmla="*/ 3 w 79"/>
                  <a:gd name="T7" fmla="*/ 13 h 32"/>
                  <a:gd name="T8" fmla="*/ 56 w 79"/>
                  <a:gd name="T9" fmla="*/ 29 h 32"/>
                  <a:gd name="T10" fmla="*/ 56 w 79"/>
                  <a:gd name="T11" fmla="*/ 29 h 32"/>
                  <a:gd name="T12" fmla="*/ 69 w 79"/>
                  <a:gd name="T13" fmla="*/ 32 h 32"/>
                  <a:gd name="T14" fmla="*/ 79 w 79"/>
                  <a:gd name="T15" fmla="*/ 32 h 32"/>
                  <a:gd name="T16" fmla="*/ 79 w 79"/>
                  <a:gd name="T17" fmla="*/ 32 h 32"/>
                  <a:gd name="T18" fmla="*/ 79 w 79"/>
                  <a:gd name="T19" fmla="*/ 6 h 32"/>
                  <a:gd name="T20" fmla="*/ 63 w 79"/>
                  <a:gd name="T21" fmla="*/ 3 h 32"/>
                  <a:gd name="T22" fmla="*/ 63 w 79"/>
                  <a:gd name="T23" fmla="*/ 3 h 32"/>
                  <a:gd name="T24" fmla="*/ 50 w 79"/>
                  <a:gd name="T25" fmla="*/ 0 h 32"/>
                  <a:gd name="T26" fmla="*/ 41 w 79"/>
                  <a:gd name="T27" fmla="*/ 0 h 32"/>
                  <a:gd name="T28" fmla="*/ 3 w 79"/>
                  <a:gd name="T29" fmla="*/ 6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
                  <a:gd name="T46" fmla="*/ 0 h 32"/>
                  <a:gd name="T47" fmla="*/ 79 w 79"/>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 h="32">
                    <a:moveTo>
                      <a:pt x="3" y="6"/>
                    </a:moveTo>
                    <a:lnTo>
                      <a:pt x="3" y="6"/>
                    </a:lnTo>
                    <a:lnTo>
                      <a:pt x="0" y="10"/>
                    </a:lnTo>
                    <a:lnTo>
                      <a:pt x="3" y="13"/>
                    </a:lnTo>
                    <a:lnTo>
                      <a:pt x="56" y="29"/>
                    </a:lnTo>
                    <a:lnTo>
                      <a:pt x="69" y="32"/>
                    </a:lnTo>
                    <a:lnTo>
                      <a:pt x="79" y="32"/>
                    </a:lnTo>
                    <a:lnTo>
                      <a:pt x="79" y="6"/>
                    </a:lnTo>
                    <a:lnTo>
                      <a:pt x="63" y="3"/>
                    </a:lnTo>
                    <a:lnTo>
                      <a:pt x="50" y="0"/>
                    </a:lnTo>
                    <a:lnTo>
                      <a:pt x="41" y="0"/>
                    </a:lnTo>
                    <a:lnTo>
                      <a:pt x="3" y="6"/>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66" name="Freeform 160"/>
              <p:cNvSpPr>
                <a:spLocks/>
              </p:cNvSpPr>
              <p:nvPr/>
            </p:nvSpPr>
            <p:spPr bwMode="auto">
              <a:xfrm>
                <a:off x="670" y="2793"/>
                <a:ext cx="126" cy="34"/>
              </a:xfrm>
              <a:custGeom>
                <a:avLst/>
                <a:gdLst>
                  <a:gd name="T0" fmla="*/ 60 w 126"/>
                  <a:gd name="T1" fmla="*/ 31 h 34"/>
                  <a:gd name="T2" fmla="*/ 60 w 126"/>
                  <a:gd name="T3" fmla="*/ 31 h 34"/>
                  <a:gd name="T4" fmla="*/ 73 w 126"/>
                  <a:gd name="T5" fmla="*/ 34 h 34"/>
                  <a:gd name="T6" fmla="*/ 82 w 126"/>
                  <a:gd name="T7" fmla="*/ 34 h 34"/>
                  <a:gd name="T8" fmla="*/ 123 w 126"/>
                  <a:gd name="T9" fmla="*/ 28 h 34"/>
                  <a:gd name="T10" fmla="*/ 123 w 126"/>
                  <a:gd name="T11" fmla="*/ 28 h 34"/>
                  <a:gd name="T12" fmla="*/ 126 w 126"/>
                  <a:gd name="T13" fmla="*/ 28 h 34"/>
                  <a:gd name="T14" fmla="*/ 126 w 126"/>
                  <a:gd name="T15" fmla="*/ 25 h 34"/>
                  <a:gd name="T16" fmla="*/ 120 w 126"/>
                  <a:gd name="T17" fmla="*/ 22 h 34"/>
                  <a:gd name="T18" fmla="*/ 66 w 126"/>
                  <a:gd name="T19" fmla="*/ 3 h 34"/>
                  <a:gd name="T20" fmla="*/ 66 w 126"/>
                  <a:gd name="T21" fmla="*/ 3 h 34"/>
                  <a:gd name="T22" fmla="*/ 54 w 126"/>
                  <a:gd name="T23" fmla="*/ 0 h 34"/>
                  <a:gd name="T24" fmla="*/ 44 w 126"/>
                  <a:gd name="T25" fmla="*/ 0 h 34"/>
                  <a:gd name="T26" fmla="*/ 3 w 126"/>
                  <a:gd name="T27" fmla="*/ 6 h 34"/>
                  <a:gd name="T28" fmla="*/ 3 w 126"/>
                  <a:gd name="T29" fmla="*/ 6 h 34"/>
                  <a:gd name="T30" fmla="*/ 0 w 126"/>
                  <a:gd name="T31" fmla="*/ 9 h 34"/>
                  <a:gd name="T32" fmla="*/ 6 w 126"/>
                  <a:gd name="T33" fmla="*/ 12 h 34"/>
                  <a:gd name="T34" fmla="*/ 60 w 126"/>
                  <a:gd name="T35" fmla="*/ 31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6"/>
                  <a:gd name="T55" fmla="*/ 0 h 34"/>
                  <a:gd name="T56" fmla="*/ 126 w 126"/>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6" h="34">
                    <a:moveTo>
                      <a:pt x="60" y="31"/>
                    </a:moveTo>
                    <a:lnTo>
                      <a:pt x="60" y="31"/>
                    </a:lnTo>
                    <a:lnTo>
                      <a:pt x="73" y="34"/>
                    </a:lnTo>
                    <a:lnTo>
                      <a:pt x="82" y="34"/>
                    </a:lnTo>
                    <a:lnTo>
                      <a:pt x="123" y="28"/>
                    </a:lnTo>
                    <a:lnTo>
                      <a:pt x="126" y="28"/>
                    </a:lnTo>
                    <a:lnTo>
                      <a:pt x="126" y="25"/>
                    </a:lnTo>
                    <a:lnTo>
                      <a:pt x="120" y="22"/>
                    </a:lnTo>
                    <a:lnTo>
                      <a:pt x="66" y="3"/>
                    </a:lnTo>
                    <a:lnTo>
                      <a:pt x="54" y="0"/>
                    </a:lnTo>
                    <a:lnTo>
                      <a:pt x="44" y="0"/>
                    </a:lnTo>
                    <a:lnTo>
                      <a:pt x="3" y="6"/>
                    </a:lnTo>
                    <a:lnTo>
                      <a:pt x="0" y="9"/>
                    </a:lnTo>
                    <a:lnTo>
                      <a:pt x="6" y="12"/>
                    </a:lnTo>
                    <a:lnTo>
                      <a:pt x="60" y="31"/>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67" name="Freeform 161"/>
              <p:cNvSpPr>
                <a:spLocks/>
              </p:cNvSpPr>
              <p:nvPr/>
            </p:nvSpPr>
            <p:spPr bwMode="auto">
              <a:xfrm>
                <a:off x="597" y="2805"/>
                <a:ext cx="127" cy="35"/>
              </a:xfrm>
              <a:custGeom>
                <a:avLst/>
                <a:gdLst>
                  <a:gd name="T0" fmla="*/ 60 w 127"/>
                  <a:gd name="T1" fmla="*/ 32 h 35"/>
                  <a:gd name="T2" fmla="*/ 60 w 127"/>
                  <a:gd name="T3" fmla="*/ 32 h 35"/>
                  <a:gd name="T4" fmla="*/ 73 w 127"/>
                  <a:gd name="T5" fmla="*/ 35 h 35"/>
                  <a:gd name="T6" fmla="*/ 82 w 127"/>
                  <a:gd name="T7" fmla="*/ 35 h 35"/>
                  <a:gd name="T8" fmla="*/ 123 w 127"/>
                  <a:gd name="T9" fmla="*/ 29 h 35"/>
                  <a:gd name="T10" fmla="*/ 123 w 127"/>
                  <a:gd name="T11" fmla="*/ 29 h 35"/>
                  <a:gd name="T12" fmla="*/ 127 w 127"/>
                  <a:gd name="T13" fmla="*/ 29 h 35"/>
                  <a:gd name="T14" fmla="*/ 127 w 127"/>
                  <a:gd name="T15" fmla="*/ 26 h 35"/>
                  <a:gd name="T16" fmla="*/ 123 w 127"/>
                  <a:gd name="T17" fmla="*/ 22 h 35"/>
                  <a:gd name="T18" fmla="*/ 70 w 127"/>
                  <a:gd name="T19" fmla="*/ 3 h 35"/>
                  <a:gd name="T20" fmla="*/ 70 w 127"/>
                  <a:gd name="T21" fmla="*/ 3 h 35"/>
                  <a:gd name="T22" fmla="*/ 57 w 127"/>
                  <a:gd name="T23" fmla="*/ 0 h 35"/>
                  <a:gd name="T24" fmla="*/ 47 w 127"/>
                  <a:gd name="T25" fmla="*/ 0 h 35"/>
                  <a:gd name="T26" fmla="*/ 3 w 127"/>
                  <a:gd name="T27" fmla="*/ 7 h 35"/>
                  <a:gd name="T28" fmla="*/ 3 w 127"/>
                  <a:gd name="T29" fmla="*/ 7 h 35"/>
                  <a:gd name="T30" fmla="*/ 0 w 127"/>
                  <a:gd name="T31" fmla="*/ 10 h 35"/>
                  <a:gd name="T32" fmla="*/ 6 w 127"/>
                  <a:gd name="T33" fmla="*/ 13 h 35"/>
                  <a:gd name="T34" fmla="*/ 60 w 127"/>
                  <a:gd name="T35" fmla="*/ 32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7"/>
                  <a:gd name="T55" fmla="*/ 0 h 35"/>
                  <a:gd name="T56" fmla="*/ 127 w 127"/>
                  <a:gd name="T57" fmla="*/ 35 h 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7" h="35">
                    <a:moveTo>
                      <a:pt x="60" y="32"/>
                    </a:moveTo>
                    <a:lnTo>
                      <a:pt x="60" y="32"/>
                    </a:lnTo>
                    <a:lnTo>
                      <a:pt x="73" y="35"/>
                    </a:lnTo>
                    <a:lnTo>
                      <a:pt x="82" y="35"/>
                    </a:lnTo>
                    <a:lnTo>
                      <a:pt x="123" y="29"/>
                    </a:lnTo>
                    <a:lnTo>
                      <a:pt x="127" y="29"/>
                    </a:lnTo>
                    <a:lnTo>
                      <a:pt x="127" y="26"/>
                    </a:lnTo>
                    <a:lnTo>
                      <a:pt x="123" y="22"/>
                    </a:lnTo>
                    <a:lnTo>
                      <a:pt x="70" y="3"/>
                    </a:lnTo>
                    <a:lnTo>
                      <a:pt x="57" y="0"/>
                    </a:lnTo>
                    <a:lnTo>
                      <a:pt x="47" y="0"/>
                    </a:lnTo>
                    <a:lnTo>
                      <a:pt x="3" y="7"/>
                    </a:lnTo>
                    <a:lnTo>
                      <a:pt x="0" y="10"/>
                    </a:lnTo>
                    <a:lnTo>
                      <a:pt x="6" y="13"/>
                    </a:lnTo>
                    <a:lnTo>
                      <a:pt x="60" y="32"/>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68" name="Freeform 162"/>
              <p:cNvSpPr>
                <a:spLocks/>
              </p:cNvSpPr>
              <p:nvPr/>
            </p:nvSpPr>
            <p:spPr bwMode="auto">
              <a:xfrm>
                <a:off x="822" y="2850"/>
                <a:ext cx="19" cy="15"/>
              </a:xfrm>
              <a:custGeom>
                <a:avLst/>
                <a:gdLst>
                  <a:gd name="T0" fmla="*/ 3 w 19"/>
                  <a:gd name="T1" fmla="*/ 15 h 15"/>
                  <a:gd name="T2" fmla="*/ 15 w 19"/>
                  <a:gd name="T3" fmla="*/ 12 h 15"/>
                  <a:gd name="T4" fmla="*/ 15 w 19"/>
                  <a:gd name="T5" fmla="*/ 12 h 15"/>
                  <a:gd name="T6" fmla="*/ 19 w 19"/>
                  <a:gd name="T7" fmla="*/ 12 h 15"/>
                  <a:gd name="T8" fmla="*/ 19 w 19"/>
                  <a:gd name="T9" fmla="*/ 9 h 15"/>
                  <a:gd name="T10" fmla="*/ 12 w 19"/>
                  <a:gd name="T11" fmla="*/ 6 h 15"/>
                  <a:gd name="T12" fmla="*/ 0 w 19"/>
                  <a:gd name="T13" fmla="*/ 0 h 15"/>
                  <a:gd name="T14" fmla="*/ 3 w 19"/>
                  <a:gd name="T15" fmla="*/ 15 h 15"/>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5"/>
                  <a:gd name="T26" fmla="*/ 19 w 19"/>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5">
                    <a:moveTo>
                      <a:pt x="3" y="15"/>
                    </a:moveTo>
                    <a:lnTo>
                      <a:pt x="15" y="12"/>
                    </a:lnTo>
                    <a:lnTo>
                      <a:pt x="19" y="12"/>
                    </a:lnTo>
                    <a:lnTo>
                      <a:pt x="19" y="9"/>
                    </a:lnTo>
                    <a:lnTo>
                      <a:pt x="12" y="6"/>
                    </a:lnTo>
                    <a:lnTo>
                      <a:pt x="0" y="0"/>
                    </a:lnTo>
                    <a:lnTo>
                      <a:pt x="3" y="15"/>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69" name="Freeform 163"/>
              <p:cNvSpPr>
                <a:spLocks/>
              </p:cNvSpPr>
              <p:nvPr/>
            </p:nvSpPr>
            <p:spPr bwMode="auto">
              <a:xfrm>
                <a:off x="689" y="2834"/>
                <a:ext cx="136" cy="41"/>
              </a:xfrm>
              <a:custGeom>
                <a:avLst/>
                <a:gdLst>
                  <a:gd name="T0" fmla="*/ 60 w 136"/>
                  <a:gd name="T1" fmla="*/ 38 h 41"/>
                  <a:gd name="T2" fmla="*/ 60 w 136"/>
                  <a:gd name="T3" fmla="*/ 38 h 41"/>
                  <a:gd name="T4" fmla="*/ 73 w 136"/>
                  <a:gd name="T5" fmla="*/ 41 h 41"/>
                  <a:gd name="T6" fmla="*/ 85 w 136"/>
                  <a:gd name="T7" fmla="*/ 41 h 41"/>
                  <a:gd name="T8" fmla="*/ 136 w 136"/>
                  <a:gd name="T9" fmla="*/ 31 h 41"/>
                  <a:gd name="T10" fmla="*/ 133 w 136"/>
                  <a:gd name="T11" fmla="*/ 16 h 41"/>
                  <a:gd name="T12" fmla="*/ 92 w 136"/>
                  <a:gd name="T13" fmla="*/ 3 h 41"/>
                  <a:gd name="T14" fmla="*/ 92 w 136"/>
                  <a:gd name="T15" fmla="*/ 3 h 41"/>
                  <a:gd name="T16" fmla="*/ 79 w 136"/>
                  <a:gd name="T17" fmla="*/ 0 h 41"/>
                  <a:gd name="T18" fmla="*/ 69 w 136"/>
                  <a:gd name="T19" fmla="*/ 0 h 41"/>
                  <a:gd name="T20" fmla="*/ 3 w 136"/>
                  <a:gd name="T21" fmla="*/ 12 h 41"/>
                  <a:gd name="T22" fmla="*/ 3 w 136"/>
                  <a:gd name="T23" fmla="*/ 12 h 41"/>
                  <a:gd name="T24" fmla="*/ 0 w 136"/>
                  <a:gd name="T25" fmla="*/ 12 h 41"/>
                  <a:gd name="T26" fmla="*/ 0 w 136"/>
                  <a:gd name="T27" fmla="*/ 12 h 41"/>
                  <a:gd name="T28" fmla="*/ 6 w 136"/>
                  <a:gd name="T29" fmla="*/ 19 h 41"/>
                  <a:gd name="T30" fmla="*/ 60 w 136"/>
                  <a:gd name="T31" fmla="*/ 38 h 4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6"/>
                  <a:gd name="T49" fmla="*/ 0 h 41"/>
                  <a:gd name="T50" fmla="*/ 136 w 136"/>
                  <a:gd name="T51" fmla="*/ 41 h 4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6" h="41">
                    <a:moveTo>
                      <a:pt x="60" y="38"/>
                    </a:moveTo>
                    <a:lnTo>
                      <a:pt x="60" y="38"/>
                    </a:lnTo>
                    <a:lnTo>
                      <a:pt x="73" y="41"/>
                    </a:lnTo>
                    <a:lnTo>
                      <a:pt x="85" y="41"/>
                    </a:lnTo>
                    <a:lnTo>
                      <a:pt x="136" y="31"/>
                    </a:lnTo>
                    <a:lnTo>
                      <a:pt x="133" y="16"/>
                    </a:lnTo>
                    <a:lnTo>
                      <a:pt x="92" y="3"/>
                    </a:lnTo>
                    <a:lnTo>
                      <a:pt x="79" y="0"/>
                    </a:lnTo>
                    <a:lnTo>
                      <a:pt x="69" y="0"/>
                    </a:lnTo>
                    <a:lnTo>
                      <a:pt x="3" y="12"/>
                    </a:lnTo>
                    <a:lnTo>
                      <a:pt x="0" y="12"/>
                    </a:lnTo>
                    <a:lnTo>
                      <a:pt x="6" y="19"/>
                    </a:lnTo>
                    <a:lnTo>
                      <a:pt x="60" y="38"/>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70" name="Freeform 164"/>
              <p:cNvSpPr>
                <a:spLocks/>
              </p:cNvSpPr>
              <p:nvPr/>
            </p:nvSpPr>
            <p:spPr bwMode="auto">
              <a:xfrm>
                <a:off x="822" y="2821"/>
                <a:ext cx="88" cy="35"/>
              </a:xfrm>
              <a:custGeom>
                <a:avLst/>
                <a:gdLst>
                  <a:gd name="T0" fmla="*/ 22 w 88"/>
                  <a:gd name="T1" fmla="*/ 32 h 35"/>
                  <a:gd name="T2" fmla="*/ 22 w 88"/>
                  <a:gd name="T3" fmla="*/ 32 h 35"/>
                  <a:gd name="T4" fmla="*/ 34 w 88"/>
                  <a:gd name="T5" fmla="*/ 35 h 35"/>
                  <a:gd name="T6" fmla="*/ 44 w 88"/>
                  <a:gd name="T7" fmla="*/ 35 h 35"/>
                  <a:gd name="T8" fmla="*/ 85 w 88"/>
                  <a:gd name="T9" fmla="*/ 29 h 35"/>
                  <a:gd name="T10" fmla="*/ 85 w 88"/>
                  <a:gd name="T11" fmla="*/ 29 h 35"/>
                  <a:gd name="T12" fmla="*/ 88 w 88"/>
                  <a:gd name="T13" fmla="*/ 29 h 35"/>
                  <a:gd name="T14" fmla="*/ 88 w 88"/>
                  <a:gd name="T15" fmla="*/ 25 h 35"/>
                  <a:gd name="T16" fmla="*/ 82 w 88"/>
                  <a:gd name="T17" fmla="*/ 22 h 35"/>
                  <a:gd name="T18" fmla="*/ 28 w 88"/>
                  <a:gd name="T19" fmla="*/ 3 h 35"/>
                  <a:gd name="T20" fmla="*/ 28 w 88"/>
                  <a:gd name="T21" fmla="*/ 3 h 35"/>
                  <a:gd name="T22" fmla="*/ 15 w 88"/>
                  <a:gd name="T23" fmla="*/ 0 h 35"/>
                  <a:gd name="T24" fmla="*/ 6 w 88"/>
                  <a:gd name="T25" fmla="*/ 0 h 35"/>
                  <a:gd name="T26" fmla="*/ 0 w 88"/>
                  <a:gd name="T27" fmla="*/ 0 h 35"/>
                  <a:gd name="T28" fmla="*/ 0 w 88"/>
                  <a:gd name="T29" fmla="*/ 25 h 35"/>
                  <a:gd name="T30" fmla="*/ 22 w 88"/>
                  <a:gd name="T31" fmla="*/ 32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8"/>
                  <a:gd name="T49" fmla="*/ 0 h 35"/>
                  <a:gd name="T50" fmla="*/ 88 w 88"/>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8" h="35">
                    <a:moveTo>
                      <a:pt x="22" y="32"/>
                    </a:moveTo>
                    <a:lnTo>
                      <a:pt x="22" y="32"/>
                    </a:lnTo>
                    <a:lnTo>
                      <a:pt x="34" y="35"/>
                    </a:lnTo>
                    <a:lnTo>
                      <a:pt x="44" y="35"/>
                    </a:lnTo>
                    <a:lnTo>
                      <a:pt x="85" y="29"/>
                    </a:lnTo>
                    <a:lnTo>
                      <a:pt x="88" y="29"/>
                    </a:lnTo>
                    <a:lnTo>
                      <a:pt x="88" y="25"/>
                    </a:lnTo>
                    <a:lnTo>
                      <a:pt x="82" y="22"/>
                    </a:lnTo>
                    <a:lnTo>
                      <a:pt x="28" y="3"/>
                    </a:lnTo>
                    <a:lnTo>
                      <a:pt x="15" y="0"/>
                    </a:lnTo>
                    <a:lnTo>
                      <a:pt x="6" y="0"/>
                    </a:lnTo>
                    <a:lnTo>
                      <a:pt x="0" y="0"/>
                    </a:lnTo>
                    <a:lnTo>
                      <a:pt x="0" y="25"/>
                    </a:lnTo>
                    <a:lnTo>
                      <a:pt x="22" y="3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71" name="Freeform 165"/>
              <p:cNvSpPr>
                <a:spLocks/>
              </p:cNvSpPr>
              <p:nvPr/>
            </p:nvSpPr>
            <p:spPr bwMode="auto">
              <a:xfrm>
                <a:off x="784" y="2821"/>
                <a:ext cx="38" cy="25"/>
              </a:xfrm>
              <a:custGeom>
                <a:avLst/>
                <a:gdLst>
                  <a:gd name="T0" fmla="*/ 38 w 38"/>
                  <a:gd name="T1" fmla="*/ 0 h 25"/>
                  <a:gd name="T2" fmla="*/ 3 w 38"/>
                  <a:gd name="T3" fmla="*/ 6 h 25"/>
                  <a:gd name="T4" fmla="*/ 3 w 38"/>
                  <a:gd name="T5" fmla="*/ 6 h 25"/>
                  <a:gd name="T6" fmla="*/ 0 w 38"/>
                  <a:gd name="T7" fmla="*/ 10 h 25"/>
                  <a:gd name="T8" fmla="*/ 0 w 38"/>
                  <a:gd name="T9" fmla="*/ 10 h 25"/>
                  <a:gd name="T10" fmla="*/ 6 w 38"/>
                  <a:gd name="T11" fmla="*/ 13 h 25"/>
                  <a:gd name="T12" fmla="*/ 38 w 38"/>
                  <a:gd name="T13" fmla="*/ 25 h 25"/>
                  <a:gd name="T14" fmla="*/ 38 w 38"/>
                  <a:gd name="T15" fmla="*/ 0 h 25"/>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25"/>
                  <a:gd name="T26" fmla="*/ 38 w 38"/>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25">
                    <a:moveTo>
                      <a:pt x="38" y="0"/>
                    </a:moveTo>
                    <a:lnTo>
                      <a:pt x="3" y="6"/>
                    </a:lnTo>
                    <a:lnTo>
                      <a:pt x="0" y="10"/>
                    </a:lnTo>
                    <a:lnTo>
                      <a:pt x="6" y="13"/>
                    </a:lnTo>
                    <a:lnTo>
                      <a:pt x="38" y="25"/>
                    </a:lnTo>
                    <a:lnTo>
                      <a:pt x="38"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72" name="Freeform 166"/>
              <p:cNvSpPr>
                <a:spLocks/>
              </p:cNvSpPr>
              <p:nvPr/>
            </p:nvSpPr>
            <p:spPr bwMode="auto">
              <a:xfrm>
                <a:off x="853" y="2808"/>
                <a:ext cx="124" cy="35"/>
              </a:xfrm>
              <a:custGeom>
                <a:avLst/>
                <a:gdLst>
                  <a:gd name="T0" fmla="*/ 60 w 124"/>
                  <a:gd name="T1" fmla="*/ 32 h 35"/>
                  <a:gd name="T2" fmla="*/ 60 w 124"/>
                  <a:gd name="T3" fmla="*/ 32 h 35"/>
                  <a:gd name="T4" fmla="*/ 73 w 124"/>
                  <a:gd name="T5" fmla="*/ 35 h 35"/>
                  <a:gd name="T6" fmla="*/ 83 w 124"/>
                  <a:gd name="T7" fmla="*/ 35 h 35"/>
                  <a:gd name="T8" fmla="*/ 121 w 124"/>
                  <a:gd name="T9" fmla="*/ 29 h 35"/>
                  <a:gd name="T10" fmla="*/ 121 w 124"/>
                  <a:gd name="T11" fmla="*/ 29 h 35"/>
                  <a:gd name="T12" fmla="*/ 121 w 124"/>
                  <a:gd name="T13" fmla="*/ 29 h 35"/>
                  <a:gd name="T14" fmla="*/ 124 w 124"/>
                  <a:gd name="T15" fmla="*/ 26 h 35"/>
                  <a:gd name="T16" fmla="*/ 114 w 124"/>
                  <a:gd name="T17" fmla="*/ 23 h 35"/>
                  <a:gd name="T18" fmla="*/ 64 w 124"/>
                  <a:gd name="T19" fmla="*/ 4 h 35"/>
                  <a:gd name="T20" fmla="*/ 64 w 124"/>
                  <a:gd name="T21" fmla="*/ 4 h 35"/>
                  <a:gd name="T22" fmla="*/ 51 w 124"/>
                  <a:gd name="T23" fmla="*/ 0 h 35"/>
                  <a:gd name="T24" fmla="*/ 41 w 124"/>
                  <a:gd name="T25" fmla="*/ 0 h 35"/>
                  <a:gd name="T26" fmla="*/ 3 w 124"/>
                  <a:gd name="T27" fmla="*/ 7 h 35"/>
                  <a:gd name="T28" fmla="*/ 3 w 124"/>
                  <a:gd name="T29" fmla="*/ 7 h 35"/>
                  <a:gd name="T30" fmla="*/ 0 w 124"/>
                  <a:gd name="T31" fmla="*/ 10 h 35"/>
                  <a:gd name="T32" fmla="*/ 0 w 124"/>
                  <a:gd name="T33" fmla="*/ 10 h 35"/>
                  <a:gd name="T34" fmla="*/ 7 w 124"/>
                  <a:gd name="T35" fmla="*/ 13 h 35"/>
                  <a:gd name="T36" fmla="*/ 60 w 124"/>
                  <a:gd name="T37" fmla="*/ 32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4"/>
                  <a:gd name="T58" fmla="*/ 0 h 35"/>
                  <a:gd name="T59" fmla="*/ 124 w 124"/>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4" h="35">
                    <a:moveTo>
                      <a:pt x="60" y="32"/>
                    </a:moveTo>
                    <a:lnTo>
                      <a:pt x="60" y="32"/>
                    </a:lnTo>
                    <a:lnTo>
                      <a:pt x="73" y="35"/>
                    </a:lnTo>
                    <a:lnTo>
                      <a:pt x="83" y="35"/>
                    </a:lnTo>
                    <a:lnTo>
                      <a:pt x="121" y="29"/>
                    </a:lnTo>
                    <a:lnTo>
                      <a:pt x="124" y="26"/>
                    </a:lnTo>
                    <a:lnTo>
                      <a:pt x="114" y="23"/>
                    </a:lnTo>
                    <a:lnTo>
                      <a:pt x="64" y="4"/>
                    </a:lnTo>
                    <a:lnTo>
                      <a:pt x="51" y="0"/>
                    </a:lnTo>
                    <a:lnTo>
                      <a:pt x="41" y="0"/>
                    </a:lnTo>
                    <a:lnTo>
                      <a:pt x="3" y="7"/>
                    </a:lnTo>
                    <a:lnTo>
                      <a:pt x="0" y="10"/>
                    </a:lnTo>
                    <a:lnTo>
                      <a:pt x="7" y="13"/>
                    </a:lnTo>
                    <a:lnTo>
                      <a:pt x="60" y="3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73" name="Freeform 167"/>
              <p:cNvSpPr>
                <a:spLocks/>
              </p:cNvSpPr>
              <p:nvPr/>
            </p:nvSpPr>
            <p:spPr bwMode="auto">
              <a:xfrm>
                <a:off x="920" y="2799"/>
                <a:ext cx="120" cy="32"/>
              </a:xfrm>
              <a:custGeom>
                <a:avLst/>
                <a:gdLst>
                  <a:gd name="T0" fmla="*/ 6 w 120"/>
                  <a:gd name="T1" fmla="*/ 13 h 32"/>
                  <a:gd name="T2" fmla="*/ 60 w 120"/>
                  <a:gd name="T3" fmla="*/ 28 h 32"/>
                  <a:gd name="T4" fmla="*/ 60 w 120"/>
                  <a:gd name="T5" fmla="*/ 28 h 32"/>
                  <a:gd name="T6" fmla="*/ 69 w 120"/>
                  <a:gd name="T7" fmla="*/ 32 h 32"/>
                  <a:gd name="T8" fmla="*/ 79 w 120"/>
                  <a:gd name="T9" fmla="*/ 32 h 32"/>
                  <a:gd name="T10" fmla="*/ 117 w 120"/>
                  <a:gd name="T11" fmla="*/ 25 h 32"/>
                  <a:gd name="T12" fmla="*/ 117 w 120"/>
                  <a:gd name="T13" fmla="*/ 25 h 32"/>
                  <a:gd name="T14" fmla="*/ 120 w 120"/>
                  <a:gd name="T15" fmla="*/ 25 h 32"/>
                  <a:gd name="T16" fmla="*/ 120 w 120"/>
                  <a:gd name="T17" fmla="*/ 22 h 32"/>
                  <a:gd name="T18" fmla="*/ 114 w 120"/>
                  <a:gd name="T19" fmla="*/ 19 h 32"/>
                  <a:gd name="T20" fmla="*/ 60 w 120"/>
                  <a:gd name="T21" fmla="*/ 3 h 32"/>
                  <a:gd name="T22" fmla="*/ 60 w 120"/>
                  <a:gd name="T23" fmla="*/ 3 h 32"/>
                  <a:gd name="T24" fmla="*/ 47 w 120"/>
                  <a:gd name="T25" fmla="*/ 0 h 32"/>
                  <a:gd name="T26" fmla="*/ 38 w 120"/>
                  <a:gd name="T27" fmla="*/ 0 h 32"/>
                  <a:gd name="T28" fmla="*/ 0 w 120"/>
                  <a:gd name="T29" fmla="*/ 6 h 32"/>
                  <a:gd name="T30" fmla="*/ 0 w 120"/>
                  <a:gd name="T31" fmla="*/ 6 h 32"/>
                  <a:gd name="T32" fmla="*/ 0 w 120"/>
                  <a:gd name="T33" fmla="*/ 6 h 32"/>
                  <a:gd name="T34" fmla="*/ 0 w 120"/>
                  <a:gd name="T35" fmla="*/ 9 h 32"/>
                  <a:gd name="T36" fmla="*/ 6 w 120"/>
                  <a:gd name="T37" fmla="*/ 13 h 32"/>
                  <a:gd name="T38" fmla="*/ 6 w 120"/>
                  <a:gd name="T39" fmla="*/ 13 h 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0"/>
                  <a:gd name="T61" fmla="*/ 0 h 32"/>
                  <a:gd name="T62" fmla="*/ 120 w 120"/>
                  <a:gd name="T63" fmla="*/ 32 h 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0" h="32">
                    <a:moveTo>
                      <a:pt x="6" y="13"/>
                    </a:moveTo>
                    <a:lnTo>
                      <a:pt x="60" y="28"/>
                    </a:lnTo>
                    <a:lnTo>
                      <a:pt x="69" y="32"/>
                    </a:lnTo>
                    <a:lnTo>
                      <a:pt x="79" y="32"/>
                    </a:lnTo>
                    <a:lnTo>
                      <a:pt x="117" y="25"/>
                    </a:lnTo>
                    <a:lnTo>
                      <a:pt x="120" y="25"/>
                    </a:lnTo>
                    <a:lnTo>
                      <a:pt x="120" y="22"/>
                    </a:lnTo>
                    <a:lnTo>
                      <a:pt x="114" y="19"/>
                    </a:lnTo>
                    <a:lnTo>
                      <a:pt x="60" y="3"/>
                    </a:lnTo>
                    <a:lnTo>
                      <a:pt x="47" y="0"/>
                    </a:lnTo>
                    <a:lnTo>
                      <a:pt x="38" y="0"/>
                    </a:lnTo>
                    <a:lnTo>
                      <a:pt x="0" y="6"/>
                    </a:lnTo>
                    <a:lnTo>
                      <a:pt x="0" y="9"/>
                    </a:lnTo>
                    <a:lnTo>
                      <a:pt x="6" y="1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74" name="Freeform 168"/>
              <p:cNvSpPr>
                <a:spLocks/>
              </p:cNvSpPr>
              <p:nvPr/>
            </p:nvSpPr>
            <p:spPr bwMode="auto">
              <a:xfrm>
                <a:off x="1097" y="2808"/>
                <a:ext cx="3" cy="4"/>
              </a:xfrm>
              <a:custGeom>
                <a:avLst/>
                <a:gdLst>
                  <a:gd name="T0" fmla="*/ 0 w 3"/>
                  <a:gd name="T1" fmla="*/ 0 h 4"/>
                  <a:gd name="T2" fmla="*/ 3 w 3"/>
                  <a:gd name="T3" fmla="*/ 4 h 4"/>
                  <a:gd name="T4" fmla="*/ 3 w 3"/>
                  <a:gd name="T5" fmla="*/ 4 h 4"/>
                  <a:gd name="T6" fmla="*/ 3 w 3"/>
                  <a:gd name="T7" fmla="*/ 4 h 4"/>
                  <a:gd name="T8" fmla="*/ 0 w 3"/>
                  <a:gd name="T9" fmla="*/ 0 h 4"/>
                  <a:gd name="T10" fmla="*/ 0 w 3"/>
                  <a:gd name="T11" fmla="*/ 0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0" y="0"/>
                    </a:moveTo>
                    <a:lnTo>
                      <a:pt x="3" y="4"/>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75" name="Freeform 169"/>
              <p:cNvSpPr>
                <a:spLocks/>
              </p:cNvSpPr>
              <p:nvPr/>
            </p:nvSpPr>
            <p:spPr bwMode="auto">
              <a:xfrm>
                <a:off x="983" y="2786"/>
                <a:ext cx="117" cy="35"/>
              </a:xfrm>
              <a:custGeom>
                <a:avLst/>
                <a:gdLst>
                  <a:gd name="T0" fmla="*/ 6 w 117"/>
                  <a:gd name="T1" fmla="*/ 13 h 35"/>
                  <a:gd name="T2" fmla="*/ 57 w 117"/>
                  <a:gd name="T3" fmla="*/ 32 h 35"/>
                  <a:gd name="T4" fmla="*/ 57 w 117"/>
                  <a:gd name="T5" fmla="*/ 32 h 35"/>
                  <a:gd name="T6" fmla="*/ 70 w 117"/>
                  <a:gd name="T7" fmla="*/ 32 h 35"/>
                  <a:gd name="T8" fmla="*/ 79 w 117"/>
                  <a:gd name="T9" fmla="*/ 35 h 35"/>
                  <a:gd name="T10" fmla="*/ 114 w 117"/>
                  <a:gd name="T11" fmla="*/ 26 h 35"/>
                  <a:gd name="T12" fmla="*/ 114 w 117"/>
                  <a:gd name="T13" fmla="*/ 26 h 35"/>
                  <a:gd name="T14" fmla="*/ 117 w 117"/>
                  <a:gd name="T15" fmla="*/ 26 h 35"/>
                  <a:gd name="T16" fmla="*/ 114 w 117"/>
                  <a:gd name="T17" fmla="*/ 22 h 35"/>
                  <a:gd name="T18" fmla="*/ 114 w 117"/>
                  <a:gd name="T19" fmla="*/ 22 h 35"/>
                  <a:gd name="T20" fmla="*/ 111 w 117"/>
                  <a:gd name="T21" fmla="*/ 22 h 35"/>
                  <a:gd name="T22" fmla="*/ 57 w 117"/>
                  <a:gd name="T23" fmla="*/ 3 h 35"/>
                  <a:gd name="T24" fmla="*/ 57 w 117"/>
                  <a:gd name="T25" fmla="*/ 3 h 35"/>
                  <a:gd name="T26" fmla="*/ 47 w 117"/>
                  <a:gd name="T27" fmla="*/ 0 h 35"/>
                  <a:gd name="T28" fmla="*/ 38 w 117"/>
                  <a:gd name="T29" fmla="*/ 0 h 35"/>
                  <a:gd name="T30" fmla="*/ 3 w 117"/>
                  <a:gd name="T31" fmla="*/ 7 h 35"/>
                  <a:gd name="T32" fmla="*/ 3 w 117"/>
                  <a:gd name="T33" fmla="*/ 7 h 35"/>
                  <a:gd name="T34" fmla="*/ 0 w 117"/>
                  <a:gd name="T35" fmla="*/ 10 h 35"/>
                  <a:gd name="T36" fmla="*/ 0 w 117"/>
                  <a:gd name="T37" fmla="*/ 10 h 35"/>
                  <a:gd name="T38" fmla="*/ 6 w 117"/>
                  <a:gd name="T39" fmla="*/ 13 h 35"/>
                  <a:gd name="T40" fmla="*/ 6 w 117"/>
                  <a:gd name="T41" fmla="*/ 13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
                  <a:gd name="T64" fmla="*/ 0 h 35"/>
                  <a:gd name="T65" fmla="*/ 117 w 117"/>
                  <a:gd name="T66" fmla="*/ 35 h 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 h="35">
                    <a:moveTo>
                      <a:pt x="6" y="13"/>
                    </a:moveTo>
                    <a:lnTo>
                      <a:pt x="57" y="32"/>
                    </a:lnTo>
                    <a:lnTo>
                      <a:pt x="70" y="32"/>
                    </a:lnTo>
                    <a:lnTo>
                      <a:pt x="79" y="35"/>
                    </a:lnTo>
                    <a:lnTo>
                      <a:pt x="114" y="26"/>
                    </a:lnTo>
                    <a:lnTo>
                      <a:pt x="117" y="26"/>
                    </a:lnTo>
                    <a:lnTo>
                      <a:pt x="114" y="22"/>
                    </a:lnTo>
                    <a:lnTo>
                      <a:pt x="111" y="22"/>
                    </a:lnTo>
                    <a:lnTo>
                      <a:pt x="57" y="3"/>
                    </a:lnTo>
                    <a:lnTo>
                      <a:pt x="47" y="0"/>
                    </a:lnTo>
                    <a:lnTo>
                      <a:pt x="38" y="0"/>
                    </a:lnTo>
                    <a:lnTo>
                      <a:pt x="3" y="7"/>
                    </a:lnTo>
                    <a:lnTo>
                      <a:pt x="0" y="10"/>
                    </a:lnTo>
                    <a:lnTo>
                      <a:pt x="6" y="1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76" name="Freeform 170"/>
              <p:cNvSpPr>
                <a:spLocks/>
              </p:cNvSpPr>
              <p:nvPr/>
            </p:nvSpPr>
            <p:spPr bwMode="auto">
              <a:xfrm>
                <a:off x="1097" y="2780"/>
                <a:ext cx="63" cy="28"/>
              </a:xfrm>
              <a:custGeom>
                <a:avLst/>
                <a:gdLst>
                  <a:gd name="T0" fmla="*/ 0 w 63"/>
                  <a:gd name="T1" fmla="*/ 25 h 28"/>
                  <a:gd name="T2" fmla="*/ 6 w 63"/>
                  <a:gd name="T3" fmla="*/ 25 h 28"/>
                  <a:gd name="T4" fmla="*/ 6 w 63"/>
                  <a:gd name="T5" fmla="*/ 25 h 28"/>
                  <a:gd name="T6" fmla="*/ 16 w 63"/>
                  <a:gd name="T7" fmla="*/ 28 h 28"/>
                  <a:gd name="T8" fmla="*/ 25 w 63"/>
                  <a:gd name="T9" fmla="*/ 28 h 28"/>
                  <a:gd name="T10" fmla="*/ 60 w 63"/>
                  <a:gd name="T11" fmla="*/ 22 h 28"/>
                  <a:gd name="T12" fmla="*/ 60 w 63"/>
                  <a:gd name="T13" fmla="*/ 22 h 28"/>
                  <a:gd name="T14" fmla="*/ 63 w 63"/>
                  <a:gd name="T15" fmla="*/ 22 h 28"/>
                  <a:gd name="T16" fmla="*/ 60 w 63"/>
                  <a:gd name="T17" fmla="*/ 19 h 28"/>
                  <a:gd name="T18" fmla="*/ 54 w 63"/>
                  <a:gd name="T19" fmla="*/ 16 h 28"/>
                  <a:gd name="T20" fmla="*/ 3 w 63"/>
                  <a:gd name="T21" fmla="*/ 0 h 28"/>
                  <a:gd name="T22" fmla="*/ 3 w 63"/>
                  <a:gd name="T23" fmla="*/ 0 h 28"/>
                  <a:gd name="T24" fmla="*/ 0 w 63"/>
                  <a:gd name="T25" fmla="*/ 0 h 28"/>
                  <a:gd name="T26" fmla="*/ 0 w 63"/>
                  <a:gd name="T27" fmla="*/ 25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3"/>
                  <a:gd name="T43" fmla="*/ 0 h 28"/>
                  <a:gd name="T44" fmla="*/ 63 w 63"/>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3" h="28">
                    <a:moveTo>
                      <a:pt x="0" y="25"/>
                    </a:moveTo>
                    <a:lnTo>
                      <a:pt x="6" y="25"/>
                    </a:lnTo>
                    <a:lnTo>
                      <a:pt x="16" y="28"/>
                    </a:lnTo>
                    <a:lnTo>
                      <a:pt x="25" y="28"/>
                    </a:lnTo>
                    <a:lnTo>
                      <a:pt x="60" y="22"/>
                    </a:lnTo>
                    <a:lnTo>
                      <a:pt x="63" y="22"/>
                    </a:lnTo>
                    <a:lnTo>
                      <a:pt x="60" y="19"/>
                    </a:lnTo>
                    <a:lnTo>
                      <a:pt x="54" y="16"/>
                    </a:lnTo>
                    <a:lnTo>
                      <a:pt x="3" y="0"/>
                    </a:lnTo>
                    <a:lnTo>
                      <a:pt x="0" y="0"/>
                    </a:lnTo>
                    <a:lnTo>
                      <a:pt x="0" y="25"/>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77" name="Freeform 171"/>
              <p:cNvSpPr>
                <a:spLocks/>
              </p:cNvSpPr>
              <p:nvPr/>
            </p:nvSpPr>
            <p:spPr bwMode="auto">
              <a:xfrm>
                <a:off x="1043" y="2777"/>
                <a:ext cx="54" cy="28"/>
              </a:xfrm>
              <a:custGeom>
                <a:avLst/>
                <a:gdLst>
                  <a:gd name="T0" fmla="*/ 6 w 54"/>
                  <a:gd name="T1" fmla="*/ 12 h 28"/>
                  <a:gd name="T2" fmla="*/ 54 w 54"/>
                  <a:gd name="T3" fmla="*/ 28 h 28"/>
                  <a:gd name="T4" fmla="*/ 54 w 54"/>
                  <a:gd name="T5" fmla="*/ 3 h 28"/>
                  <a:gd name="T6" fmla="*/ 54 w 54"/>
                  <a:gd name="T7" fmla="*/ 3 h 28"/>
                  <a:gd name="T8" fmla="*/ 38 w 54"/>
                  <a:gd name="T9" fmla="*/ 0 h 28"/>
                  <a:gd name="T10" fmla="*/ 3 w 54"/>
                  <a:gd name="T11" fmla="*/ 6 h 28"/>
                  <a:gd name="T12" fmla="*/ 3 w 54"/>
                  <a:gd name="T13" fmla="*/ 6 h 28"/>
                  <a:gd name="T14" fmla="*/ 0 w 54"/>
                  <a:gd name="T15" fmla="*/ 6 h 28"/>
                  <a:gd name="T16" fmla="*/ 0 w 54"/>
                  <a:gd name="T17" fmla="*/ 9 h 28"/>
                  <a:gd name="T18" fmla="*/ 6 w 54"/>
                  <a:gd name="T19" fmla="*/ 12 h 28"/>
                  <a:gd name="T20" fmla="*/ 6 w 54"/>
                  <a:gd name="T21" fmla="*/ 12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28"/>
                  <a:gd name="T35" fmla="*/ 54 w 54"/>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28">
                    <a:moveTo>
                      <a:pt x="6" y="12"/>
                    </a:moveTo>
                    <a:lnTo>
                      <a:pt x="54" y="28"/>
                    </a:lnTo>
                    <a:lnTo>
                      <a:pt x="54" y="3"/>
                    </a:lnTo>
                    <a:lnTo>
                      <a:pt x="38" y="0"/>
                    </a:lnTo>
                    <a:lnTo>
                      <a:pt x="3" y="6"/>
                    </a:lnTo>
                    <a:lnTo>
                      <a:pt x="0" y="6"/>
                    </a:lnTo>
                    <a:lnTo>
                      <a:pt x="0" y="9"/>
                    </a:lnTo>
                    <a:lnTo>
                      <a:pt x="6" y="1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78" name="Freeform 172"/>
              <p:cNvSpPr>
                <a:spLocks/>
              </p:cNvSpPr>
              <p:nvPr/>
            </p:nvSpPr>
            <p:spPr bwMode="auto">
              <a:xfrm>
                <a:off x="1208" y="2786"/>
                <a:ext cx="6" cy="7"/>
              </a:xfrm>
              <a:custGeom>
                <a:avLst/>
                <a:gdLst>
                  <a:gd name="T0" fmla="*/ 0 w 6"/>
                  <a:gd name="T1" fmla="*/ 7 h 7"/>
                  <a:gd name="T2" fmla="*/ 6 w 6"/>
                  <a:gd name="T3" fmla="*/ 7 h 7"/>
                  <a:gd name="T4" fmla="*/ 6 w 6"/>
                  <a:gd name="T5" fmla="*/ 7 h 7"/>
                  <a:gd name="T6" fmla="*/ 6 w 6"/>
                  <a:gd name="T7" fmla="*/ 3 h 7"/>
                  <a:gd name="T8" fmla="*/ 6 w 6"/>
                  <a:gd name="T9" fmla="*/ 3 h 7"/>
                  <a:gd name="T10" fmla="*/ 0 w 6"/>
                  <a:gd name="T11" fmla="*/ 0 h 7"/>
                  <a:gd name="T12" fmla="*/ 0 w 6"/>
                  <a:gd name="T13" fmla="*/ 0 h 7"/>
                  <a:gd name="T14" fmla="*/ 0 w 6"/>
                  <a:gd name="T15" fmla="*/ 7 h 7"/>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7"/>
                  <a:gd name="T26" fmla="*/ 6 w 6"/>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7">
                    <a:moveTo>
                      <a:pt x="0" y="7"/>
                    </a:moveTo>
                    <a:lnTo>
                      <a:pt x="6" y="7"/>
                    </a:lnTo>
                    <a:lnTo>
                      <a:pt x="6" y="3"/>
                    </a:lnTo>
                    <a:lnTo>
                      <a:pt x="0" y="0"/>
                    </a:lnTo>
                    <a:lnTo>
                      <a:pt x="0" y="7"/>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79" name="Freeform 173"/>
              <p:cNvSpPr>
                <a:spLocks/>
              </p:cNvSpPr>
              <p:nvPr/>
            </p:nvSpPr>
            <p:spPr bwMode="auto">
              <a:xfrm>
                <a:off x="1103" y="2767"/>
                <a:ext cx="105" cy="29"/>
              </a:xfrm>
              <a:custGeom>
                <a:avLst/>
                <a:gdLst>
                  <a:gd name="T0" fmla="*/ 7 w 105"/>
                  <a:gd name="T1" fmla="*/ 10 h 29"/>
                  <a:gd name="T2" fmla="*/ 57 w 105"/>
                  <a:gd name="T3" fmla="*/ 29 h 29"/>
                  <a:gd name="T4" fmla="*/ 57 w 105"/>
                  <a:gd name="T5" fmla="*/ 29 h 29"/>
                  <a:gd name="T6" fmla="*/ 70 w 105"/>
                  <a:gd name="T7" fmla="*/ 29 h 29"/>
                  <a:gd name="T8" fmla="*/ 79 w 105"/>
                  <a:gd name="T9" fmla="*/ 29 h 29"/>
                  <a:gd name="T10" fmla="*/ 105 w 105"/>
                  <a:gd name="T11" fmla="*/ 26 h 29"/>
                  <a:gd name="T12" fmla="*/ 105 w 105"/>
                  <a:gd name="T13" fmla="*/ 19 h 29"/>
                  <a:gd name="T14" fmla="*/ 54 w 105"/>
                  <a:gd name="T15" fmla="*/ 3 h 29"/>
                  <a:gd name="T16" fmla="*/ 54 w 105"/>
                  <a:gd name="T17" fmla="*/ 3 h 29"/>
                  <a:gd name="T18" fmla="*/ 45 w 105"/>
                  <a:gd name="T19" fmla="*/ 0 h 29"/>
                  <a:gd name="T20" fmla="*/ 35 w 105"/>
                  <a:gd name="T21" fmla="*/ 0 h 29"/>
                  <a:gd name="T22" fmla="*/ 0 w 105"/>
                  <a:gd name="T23" fmla="*/ 7 h 29"/>
                  <a:gd name="T24" fmla="*/ 0 w 105"/>
                  <a:gd name="T25" fmla="*/ 7 h 29"/>
                  <a:gd name="T26" fmla="*/ 0 w 105"/>
                  <a:gd name="T27" fmla="*/ 7 h 29"/>
                  <a:gd name="T28" fmla="*/ 0 w 105"/>
                  <a:gd name="T29" fmla="*/ 7 h 29"/>
                  <a:gd name="T30" fmla="*/ 7 w 105"/>
                  <a:gd name="T31" fmla="*/ 10 h 29"/>
                  <a:gd name="T32" fmla="*/ 7 w 105"/>
                  <a:gd name="T33" fmla="*/ 10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5"/>
                  <a:gd name="T52" fmla="*/ 0 h 29"/>
                  <a:gd name="T53" fmla="*/ 105 w 105"/>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5" h="29">
                    <a:moveTo>
                      <a:pt x="7" y="10"/>
                    </a:moveTo>
                    <a:lnTo>
                      <a:pt x="57" y="29"/>
                    </a:lnTo>
                    <a:lnTo>
                      <a:pt x="70" y="29"/>
                    </a:lnTo>
                    <a:lnTo>
                      <a:pt x="79" y="29"/>
                    </a:lnTo>
                    <a:lnTo>
                      <a:pt x="105" y="26"/>
                    </a:lnTo>
                    <a:lnTo>
                      <a:pt x="105" y="19"/>
                    </a:lnTo>
                    <a:lnTo>
                      <a:pt x="54" y="3"/>
                    </a:lnTo>
                    <a:lnTo>
                      <a:pt x="45" y="0"/>
                    </a:lnTo>
                    <a:lnTo>
                      <a:pt x="35" y="0"/>
                    </a:lnTo>
                    <a:lnTo>
                      <a:pt x="0" y="7"/>
                    </a:lnTo>
                    <a:lnTo>
                      <a:pt x="7" y="1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80" name="Freeform 174"/>
              <p:cNvSpPr>
                <a:spLocks/>
              </p:cNvSpPr>
              <p:nvPr/>
            </p:nvSpPr>
            <p:spPr bwMode="auto">
              <a:xfrm>
                <a:off x="1208" y="2758"/>
                <a:ext cx="63" cy="28"/>
              </a:xfrm>
              <a:custGeom>
                <a:avLst/>
                <a:gdLst>
                  <a:gd name="T0" fmla="*/ 0 w 63"/>
                  <a:gd name="T1" fmla="*/ 22 h 28"/>
                  <a:gd name="T2" fmla="*/ 9 w 63"/>
                  <a:gd name="T3" fmla="*/ 25 h 28"/>
                  <a:gd name="T4" fmla="*/ 9 w 63"/>
                  <a:gd name="T5" fmla="*/ 25 h 28"/>
                  <a:gd name="T6" fmla="*/ 19 w 63"/>
                  <a:gd name="T7" fmla="*/ 28 h 28"/>
                  <a:gd name="T8" fmla="*/ 28 w 63"/>
                  <a:gd name="T9" fmla="*/ 28 h 28"/>
                  <a:gd name="T10" fmla="*/ 60 w 63"/>
                  <a:gd name="T11" fmla="*/ 22 h 28"/>
                  <a:gd name="T12" fmla="*/ 60 w 63"/>
                  <a:gd name="T13" fmla="*/ 22 h 28"/>
                  <a:gd name="T14" fmla="*/ 63 w 63"/>
                  <a:gd name="T15" fmla="*/ 22 h 28"/>
                  <a:gd name="T16" fmla="*/ 63 w 63"/>
                  <a:gd name="T17" fmla="*/ 22 h 28"/>
                  <a:gd name="T18" fmla="*/ 57 w 63"/>
                  <a:gd name="T19" fmla="*/ 19 h 28"/>
                  <a:gd name="T20" fmla="*/ 6 w 63"/>
                  <a:gd name="T21" fmla="*/ 0 h 28"/>
                  <a:gd name="T22" fmla="*/ 6 w 63"/>
                  <a:gd name="T23" fmla="*/ 0 h 28"/>
                  <a:gd name="T24" fmla="*/ 0 w 63"/>
                  <a:gd name="T25" fmla="*/ 0 h 28"/>
                  <a:gd name="T26" fmla="*/ 0 w 63"/>
                  <a:gd name="T27" fmla="*/ 22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3"/>
                  <a:gd name="T43" fmla="*/ 0 h 28"/>
                  <a:gd name="T44" fmla="*/ 63 w 63"/>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3" h="28">
                    <a:moveTo>
                      <a:pt x="0" y="22"/>
                    </a:moveTo>
                    <a:lnTo>
                      <a:pt x="9" y="25"/>
                    </a:lnTo>
                    <a:lnTo>
                      <a:pt x="19" y="28"/>
                    </a:lnTo>
                    <a:lnTo>
                      <a:pt x="28" y="28"/>
                    </a:lnTo>
                    <a:lnTo>
                      <a:pt x="60" y="22"/>
                    </a:lnTo>
                    <a:lnTo>
                      <a:pt x="63" y="22"/>
                    </a:lnTo>
                    <a:lnTo>
                      <a:pt x="57" y="19"/>
                    </a:lnTo>
                    <a:lnTo>
                      <a:pt x="6" y="0"/>
                    </a:lnTo>
                    <a:lnTo>
                      <a:pt x="0" y="0"/>
                    </a:lnTo>
                    <a:lnTo>
                      <a:pt x="0" y="22"/>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81" name="Freeform 175"/>
              <p:cNvSpPr>
                <a:spLocks/>
              </p:cNvSpPr>
              <p:nvPr/>
            </p:nvSpPr>
            <p:spPr bwMode="auto">
              <a:xfrm>
                <a:off x="1160" y="2758"/>
                <a:ext cx="48" cy="22"/>
              </a:xfrm>
              <a:custGeom>
                <a:avLst/>
                <a:gdLst>
                  <a:gd name="T0" fmla="*/ 7 w 48"/>
                  <a:gd name="T1" fmla="*/ 9 h 22"/>
                  <a:gd name="T2" fmla="*/ 48 w 48"/>
                  <a:gd name="T3" fmla="*/ 22 h 22"/>
                  <a:gd name="T4" fmla="*/ 48 w 48"/>
                  <a:gd name="T5" fmla="*/ 0 h 22"/>
                  <a:gd name="T6" fmla="*/ 48 w 48"/>
                  <a:gd name="T7" fmla="*/ 0 h 22"/>
                  <a:gd name="T8" fmla="*/ 32 w 48"/>
                  <a:gd name="T9" fmla="*/ 0 h 22"/>
                  <a:gd name="T10" fmla="*/ 0 w 48"/>
                  <a:gd name="T11" fmla="*/ 3 h 22"/>
                  <a:gd name="T12" fmla="*/ 0 w 48"/>
                  <a:gd name="T13" fmla="*/ 3 h 22"/>
                  <a:gd name="T14" fmla="*/ 0 w 48"/>
                  <a:gd name="T15" fmla="*/ 6 h 22"/>
                  <a:gd name="T16" fmla="*/ 0 w 48"/>
                  <a:gd name="T17" fmla="*/ 6 h 22"/>
                  <a:gd name="T18" fmla="*/ 7 w 48"/>
                  <a:gd name="T19" fmla="*/ 9 h 22"/>
                  <a:gd name="T20" fmla="*/ 7 w 48"/>
                  <a:gd name="T21" fmla="*/ 9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22"/>
                  <a:gd name="T35" fmla="*/ 48 w 48"/>
                  <a:gd name="T36" fmla="*/ 22 h 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22">
                    <a:moveTo>
                      <a:pt x="7" y="9"/>
                    </a:moveTo>
                    <a:lnTo>
                      <a:pt x="48" y="22"/>
                    </a:lnTo>
                    <a:lnTo>
                      <a:pt x="48" y="0"/>
                    </a:lnTo>
                    <a:lnTo>
                      <a:pt x="32" y="0"/>
                    </a:lnTo>
                    <a:lnTo>
                      <a:pt x="0" y="3"/>
                    </a:lnTo>
                    <a:lnTo>
                      <a:pt x="0" y="6"/>
                    </a:lnTo>
                    <a:lnTo>
                      <a:pt x="7" y="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82" name="Freeform 176"/>
              <p:cNvSpPr>
                <a:spLocks/>
              </p:cNvSpPr>
              <p:nvPr/>
            </p:nvSpPr>
            <p:spPr bwMode="auto">
              <a:xfrm>
                <a:off x="1318" y="2767"/>
                <a:ext cx="4" cy="3"/>
              </a:xfrm>
              <a:custGeom>
                <a:avLst/>
                <a:gdLst>
                  <a:gd name="T0" fmla="*/ 0 w 4"/>
                  <a:gd name="T1" fmla="*/ 3 h 3"/>
                  <a:gd name="T2" fmla="*/ 4 w 4"/>
                  <a:gd name="T3" fmla="*/ 3 h 3"/>
                  <a:gd name="T4" fmla="*/ 4 w 4"/>
                  <a:gd name="T5" fmla="*/ 3 h 3"/>
                  <a:gd name="T6" fmla="*/ 4 w 4"/>
                  <a:gd name="T7" fmla="*/ 3 h 3"/>
                  <a:gd name="T8" fmla="*/ 0 w 4"/>
                  <a:gd name="T9" fmla="*/ 0 h 3"/>
                  <a:gd name="T10" fmla="*/ 0 w 4"/>
                  <a:gd name="T11" fmla="*/ 3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0" y="3"/>
                    </a:moveTo>
                    <a:lnTo>
                      <a:pt x="4" y="3"/>
                    </a:lnTo>
                    <a:lnTo>
                      <a:pt x="0" y="0"/>
                    </a:lnTo>
                    <a:lnTo>
                      <a:pt x="0" y="3"/>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83" name="Freeform 177"/>
              <p:cNvSpPr>
                <a:spLocks/>
              </p:cNvSpPr>
              <p:nvPr/>
            </p:nvSpPr>
            <p:spPr bwMode="auto">
              <a:xfrm>
                <a:off x="1214" y="2748"/>
                <a:ext cx="104" cy="29"/>
              </a:xfrm>
              <a:custGeom>
                <a:avLst/>
                <a:gdLst>
                  <a:gd name="T0" fmla="*/ 6 w 104"/>
                  <a:gd name="T1" fmla="*/ 10 h 29"/>
                  <a:gd name="T2" fmla="*/ 57 w 104"/>
                  <a:gd name="T3" fmla="*/ 26 h 29"/>
                  <a:gd name="T4" fmla="*/ 57 w 104"/>
                  <a:gd name="T5" fmla="*/ 26 h 29"/>
                  <a:gd name="T6" fmla="*/ 70 w 104"/>
                  <a:gd name="T7" fmla="*/ 29 h 29"/>
                  <a:gd name="T8" fmla="*/ 76 w 104"/>
                  <a:gd name="T9" fmla="*/ 29 h 29"/>
                  <a:gd name="T10" fmla="*/ 104 w 104"/>
                  <a:gd name="T11" fmla="*/ 22 h 29"/>
                  <a:gd name="T12" fmla="*/ 104 w 104"/>
                  <a:gd name="T13" fmla="*/ 19 h 29"/>
                  <a:gd name="T14" fmla="*/ 104 w 104"/>
                  <a:gd name="T15" fmla="*/ 19 h 29"/>
                  <a:gd name="T16" fmla="*/ 101 w 104"/>
                  <a:gd name="T17" fmla="*/ 16 h 29"/>
                  <a:gd name="T18" fmla="*/ 51 w 104"/>
                  <a:gd name="T19" fmla="*/ 0 h 29"/>
                  <a:gd name="T20" fmla="*/ 51 w 104"/>
                  <a:gd name="T21" fmla="*/ 0 h 29"/>
                  <a:gd name="T22" fmla="*/ 32 w 104"/>
                  <a:gd name="T23" fmla="*/ 0 h 29"/>
                  <a:gd name="T24" fmla="*/ 3 w 104"/>
                  <a:gd name="T25" fmla="*/ 3 h 29"/>
                  <a:gd name="T26" fmla="*/ 3 w 104"/>
                  <a:gd name="T27" fmla="*/ 3 h 29"/>
                  <a:gd name="T28" fmla="*/ 0 w 104"/>
                  <a:gd name="T29" fmla="*/ 7 h 29"/>
                  <a:gd name="T30" fmla="*/ 0 w 104"/>
                  <a:gd name="T31" fmla="*/ 7 h 29"/>
                  <a:gd name="T32" fmla="*/ 6 w 104"/>
                  <a:gd name="T33" fmla="*/ 10 h 29"/>
                  <a:gd name="T34" fmla="*/ 6 w 104"/>
                  <a:gd name="T35" fmla="*/ 10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4"/>
                  <a:gd name="T55" fmla="*/ 0 h 29"/>
                  <a:gd name="T56" fmla="*/ 104 w 104"/>
                  <a:gd name="T57" fmla="*/ 29 h 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4" h="29">
                    <a:moveTo>
                      <a:pt x="6" y="10"/>
                    </a:moveTo>
                    <a:lnTo>
                      <a:pt x="57" y="26"/>
                    </a:lnTo>
                    <a:lnTo>
                      <a:pt x="70" y="29"/>
                    </a:lnTo>
                    <a:lnTo>
                      <a:pt x="76" y="29"/>
                    </a:lnTo>
                    <a:lnTo>
                      <a:pt x="104" y="22"/>
                    </a:lnTo>
                    <a:lnTo>
                      <a:pt x="104" y="19"/>
                    </a:lnTo>
                    <a:lnTo>
                      <a:pt x="101" y="16"/>
                    </a:lnTo>
                    <a:lnTo>
                      <a:pt x="51" y="0"/>
                    </a:lnTo>
                    <a:lnTo>
                      <a:pt x="32" y="0"/>
                    </a:lnTo>
                    <a:lnTo>
                      <a:pt x="3" y="3"/>
                    </a:lnTo>
                    <a:lnTo>
                      <a:pt x="0" y="7"/>
                    </a:lnTo>
                    <a:lnTo>
                      <a:pt x="6" y="1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84" name="Freeform 178"/>
              <p:cNvSpPr>
                <a:spLocks/>
              </p:cNvSpPr>
              <p:nvPr/>
            </p:nvSpPr>
            <p:spPr bwMode="auto">
              <a:xfrm>
                <a:off x="1318" y="2742"/>
                <a:ext cx="57" cy="25"/>
              </a:xfrm>
              <a:custGeom>
                <a:avLst/>
                <a:gdLst>
                  <a:gd name="T0" fmla="*/ 0 w 57"/>
                  <a:gd name="T1" fmla="*/ 19 h 25"/>
                  <a:gd name="T2" fmla="*/ 7 w 57"/>
                  <a:gd name="T3" fmla="*/ 22 h 25"/>
                  <a:gd name="T4" fmla="*/ 7 w 57"/>
                  <a:gd name="T5" fmla="*/ 22 h 25"/>
                  <a:gd name="T6" fmla="*/ 26 w 57"/>
                  <a:gd name="T7" fmla="*/ 25 h 25"/>
                  <a:gd name="T8" fmla="*/ 54 w 57"/>
                  <a:gd name="T9" fmla="*/ 19 h 25"/>
                  <a:gd name="T10" fmla="*/ 54 w 57"/>
                  <a:gd name="T11" fmla="*/ 19 h 25"/>
                  <a:gd name="T12" fmla="*/ 57 w 57"/>
                  <a:gd name="T13" fmla="*/ 19 h 25"/>
                  <a:gd name="T14" fmla="*/ 57 w 57"/>
                  <a:gd name="T15" fmla="*/ 16 h 25"/>
                  <a:gd name="T16" fmla="*/ 48 w 57"/>
                  <a:gd name="T17" fmla="*/ 13 h 25"/>
                  <a:gd name="T18" fmla="*/ 0 w 57"/>
                  <a:gd name="T19" fmla="*/ 0 h 25"/>
                  <a:gd name="T20" fmla="*/ 0 w 57"/>
                  <a:gd name="T21" fmla="*/ 19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25"/>
                  <a:gd name="T35" fmla="*/ 57 w 57"/>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25">
                    <a:moveTo>
                      <a:pt x="0" y="19"/>
                    </a:moveTo>
                    <a:lnTo>
                      <a:pt x="7" y="22"/>
                    </a:lnTo>
                    <a:lnTo>
                      <a:pt x="26" y="25"/>
                    </a:lnTo>
                    <a:lnTo>
                      <a:pt x="54" y="19"/>
                    </a:lnTo>
                    <a:lnTo>
                      <a:pt x="57" y="19"/>
                    </a:lnTo>
                    <a:lnTo>
                      <a:pt x="57" y="16"/>
                    </a:lnTo>
                    <a:lnTo>
                      <a:pt x="48" y="13"/>
                    </a:lnTo>
                    <a:lnTo>
                      <a:pt x="0" y="0"/>
                    </a:lnTo>
                    <a:lnTo>
                      <a:pt x="0" y="19"/>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85" name="Freeform 179"/>
              <p:cNvSpPr>
                <a:spLocks/>
              </p:cNvSpPr>
              <p:nvPr/>
            </p:nvSpPr>
            <p:spPr bwMode="auto">
              <a:xfrm>
                <a:off x="1268" y="2739"/>
                <a:ext cx="50" cy="22"/>
              </a:xfrm>
              <a:custGeom>
                <a:avLst/>
                <a:gdLst>
                  <a:gd name="T0" fmla="*/ 6 w 50"/>
                  <a:gd name="T1" fmla="*/ 9 h 22"/>
                  <a:gd name="T2" fmla="*/ 50 w 50"/>
                  <a:gd name="T3" fmla="*/ 22 h 22"/>
                  <a:gd name="T4" fmla="*/ 50 w 50"/>
                  <a:gd name="T5" fmla="*/ 3 h 22"/>
                  <a:gd name="T6" fmla="*/ 50 w 50"/>
                  <a:gd name="T7" fmla="*/ 3 h 22"/>
                  <a:gd name="T8" fmla="*/ 50 w 50"/>
                  <a:gd name="T9" fmla="*/ 3 h 22"/>
                  <a:gd name="T10" fmla="*/ 31 w 50"/>
                  <a:gd name="T11" fmla="*/ 0 h 22"/>
                  <a:gd name="T12" fmla="*/ 0 w 50"/>
                  <a:gd name="T13" fmla="*/ 3 h 22"/>
                  <a:gd name="T14" fmla="*/ 0 w 50"/>
                  <a:gd name="T15" fmla="*/ 3 h 22"/>
                  <a:gd name="T16" fmla="*/ 0 w 50"/>
                  <a:gd name="T17" fmla="*/ 6 h 22"/>
                  <a:gd name="T18" fmla="*/ 0 w 50"/>
                  <a:gd name="T19" fmla="*/ 6 h 22"/>
                  <a:gd name="T20" fmla="*/ 6 w 50"/>
                  <a:gd name="T21" fmla="*/ 9 h 22"/>
                  <a:gd name="T22" fmla="*/ 6 w 50"/>
                  <a:gd name="T23" fmla="*/ 9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22"/>
                  <a:gd name="T38" fmla="*/ 50 w 50"/>
                  <a:gd name="T39" fmla="*/ 22 h 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22">
                    <a:moveTo>
                      <a:pt x="6" y="9"/>
                    </a:moveTo>
                    <a:lnTo>
                      <a:pt x="50" y="22"/>
                    </a:lnTo>
                    <a:lnTo>
                      <a:pt x="50" y="3"/>
                    </a:lnTo>
                    <a:lnTo>
                      <a:pt x="31" y="0"/>
                    </a:lnTo>
                    <a:lnTo>
                      <a:pt x="0" y="3"/>
                    </a:lnTo>
                    <a:lnTo>
                      <a:pt x="0" y="6"/>
                    </a:lnTo>
                    <a:lnTo>
                      <a:pt x="6" y="9"/>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86" name="Freeform 180"/>
              <p:cNvSpPr>
                <a:spLocks/>
              </p:cNvSpPr>
              <p:nvPr/>
            </p:nvSpPr>
            <p:spPr bwMode="auto">
              <a:xfrm>
                <a:off x="1318" y="2729"/>
                <a:ext cx="105" cy="29"/>
              </a:xfrm>
              <a:custGeom>
                <a:avLst/>
                <a:gdLst>
                  <a:gd name="T0" fmla="*/ 48 w 105"/>
                  <a:gd name="T1" fmla="*/ 3 h 29"/>
                  <a:gd name="T2" fmla="*/ 48 w 105"/>
                  <a:gd name="T3" fmla="*/ 3 h 29"/>
                  <a:gd name="T4" fmla="*/ 32 w 105"/>
                  <a:gd name="T5" fmla="*/ 0 h 29"/>
                  <a:gd name="T6" fmla="*/ 4 w 105"/>
                  <a:gd name="T7" fmla="*/ 7 h 29"/>
                  <a:gd name="T8" fmla="*/ 4 w 105"/>
                  <a:gd name="T9" fmla="*/ 7 h 29"/>
                  <a:gd name="T10" fmla="*/ 0 w 105"/>
                  <a:gd name="T11" fmla="*/ 7 h 29"/>
                  <a:gd name="T12" fmla="*/ 0 w 105"/>
                  <a:gd name="T13" fmla="*/ 7 h 29"/>
                  <a:gd name="T14" fmla="*/ 7 w 105"/>
                  <a:gd name="T15" fmla="*/ 10 h 29"/>
                  <a:gd name="T16" fmla="*/ 57 w 105"/>
                  <a:gd name="T17" fmla="*/ 26 h 29"/>
                  <a:gd name="T18" fmla="*/ 57 w 105"/>
                  <a:gd name="T19" fmla="*/ 26 h 29"/>
                  <a:gd name="T20" fmla="*/ 76 w 105"/>
                  <a:gd name="T21" fmla="*/ 29 h 29"/>
                  <a:gd name="T22" fmla="*/ 105 w 105"/>
                  <a:gd name="T23" fmla="*/ 22 h 29"/>
                  <a:gd name="T24" fmla="*/ 105 w 105"/>
                  <a:gd name="T25" fmla="*/ 22 h 29"/>
                  <a:gd name="T26" fmla="*/ 105 w 105"/>
                  <a:gd name="T27" fmla="*/ 22 h 29"/>
                  <a:gd name="T28" fmla="*/ 105 w 105"/>
                  <a:gd name="T29" fmla="*/ 22 h 29"/>
                  <a:gd name="T30" fmla="*/ 98 w 105"/>
                  <a:gd name="T31" fmla="*/ 19 h 29"/>
                  <a:gd name="T32" fmla="*/ 48 w 105"/>
                  <a:gd name="T33" fmla="*/ 3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5"/>
                  <a:gd name="T52" fmla="*/ 0 h 29"/>
                  <a:gd name="T53" fmla="*/ 105 w 105"/>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5" h="29">
                    <a:moveTo>
                      <a:pt x="48" y="3"/>
                    </a:moveTo>
                    <a:lnTo>
                      <a:pt x="48" y="3"/>
                    </a:lnTo>
                    <a:lnTo>
                      <a:pt x="32" y="0"/>
                    </a:lnTo>
                    <a:lnTo>
                      <a:pt x="4" y="7"/>
                    </a:lnTo>
                    <a:lnTo>
                      <a:pt x="0" y="7"/>
                    </a:lnTo>
                    <a:lnTo>
                      <a:pt x="7" y="10"/>
                    </a:lnTo>
                    <a:lnTo>
                      <a:pt x="57" y="26"/>
                    </a:lnTo>
                    <a:lnTo>
                      <a:pt x="76" y="29"/>
                    </a:lnTo>
                    <a:lnTo>
                      <a:pt x="105" y="22"/>
                    </a:lnTo>
                    <a:lnTo>
                      <a:pt x="98" y="19"/>
                    </a:lnTo>
                    <a:lnTo>
                      <a:pt x="48" y="3"/>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87" name="Freeform 181"/>
              <p:cNvSpPr>
                <a:spLocks/>
              </p:cNvSpPr>
              <p:nvPr/>
            </p:nvSpPr>
            <p:spPr bwMode="auto">
              <a:xfrm>
                <a:off x="1429" y="2726"/>
                <a:ext cx="41" cy="22"/>
              </a:xfrm>
              <a:custGeom>
                <a:avLst/>
                <a:gdLst>
                  <a:gd name="T0" fmla="*/ 0 w 41"/>
                  <a:gd name="T1" fmla="*/ 19 h 22"/>
                  <a:gd name="T2" fmla="*/ 0 w 41"/>
                  <a:gd name="T3" fmla="*/ 19 h 22"/>
                  <a:gd name="T4" fmla="*/ 13 w 41"/>
                  <a:gd name="T5" fmla="*/ 22 h 22"/>
                  <a:gd name="T6" fmla="*/ 41 w 41"/>
                  <a:gd name="T7" fmla="*/ 16 h 22"/>
                  <a:gd name="T8" fmla="*/ 41 w 41"/>
                  <a:gd name="T9" fmla="*/ 16 h 22"/>
                  <a:gd name="T10" fmla="*/ 41 w 41"/>
                  <a:gd name="T11" fmla="*/ 16 h 22"/>
                  <a:gd name="T12" fmla="*/ 41 w 41"/>
                  <a:gd name="T13" fmla="*/ 16 h 22"/>
                  <a:gd name="T14" fmla="*/ 35 w 41"/>
                  <a:gd name="T15" fmla="*/ 13 h 22"/>
                  <a:gd name="T16" fmla="*/ 0 w 41"/>
                  <a:gd name="T17" fmla="*/ 0 h 22"/>
                  <a:gd name="T18" fmla="*/ 0 w 41"/>
                  <a:gd name="T19" fmla="*/ 19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
                  <a:gd name="T32" fmla="*/ 41 w 41"/>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
                    <a:moveTo>
                      <a:pt x="0" y="19"/>
                    </a:moveTo>
                    <a:lnTo>
                      <a:pt x="0" y="19"/>
                    </a:lnTo>
                    <a:lnTo>
                      <a:pt x="13" y="22"/>
                    </a:lnTo>
                    <a:lnTo>
                      <a:pt x="41" y="16"/>
                    </a:lnTo>
                    <a:lnTo>
                      <a:pt x="35" y="13"/>
                    </a:lnTo>
                    <a:lnTo>
                      <a:pt x="0" y="0"/>
                    </a:lnTo>
                    <a:lnTo>
                      <a:pt x="0" y="19"/>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88" name="Freeform 182"/>
              <p:cNvSpPr>
                <a:spLocks/>
              </p:cNvSpPr>
              <p:nvPr/>
            </p:nvSpPr>
            <p:spPr bwMode="auto">
              <a:xfrm>
                <a:off x="1369" y="2720"/>
                <a:ext cx="60" cy="25"/>
              </a:xfrm>
              <a:custGeom>
                <a:avLst/>
                <a:gdLst>
                  <a:gd name="T0" fmla="*/ 47 w 60"/>
                  <a:gd name="T1" fmla="*/ 3 h 25"/>
                  <a:gd name="T2" fmla="*/ 47 w 60"/>
                  <a:gd name="T3" fmla="*/ 3 h 25"/>
                  <a:gd name="T4" fmla="*/ 28 w 60"/>
                  <a:gd name="T5" fmla="*/ 0 h 25"/>
                  <a:gd name="T6" fmla="*/ 0 w 60"/>
                  <a:gd name="T7" fmla="*/ 6 h 25"/>
                  <a:gd name="T8" fmla="*/ 0 w 60"/>
                  <a:gd name="T9" fmla="*/ 6 h 25"/>
                  <a:gd name="T10" fmla="*/ 0 w 60"/>
                  <a:gd name="T11" fmla="*/ 6 h 25"/>
                  <a:gd name="T12" fmla="*/ 0 w 60"/>
                  <a:gd name="T13" fmla="*/ 6 h 25"/>
                  <a:gd name="T14" fmla="*/ 6 w 60"/>
                  <a:gd name="T15" fmla="*/ 9 h 25"/>
                  <a:gd name="T16" fmla="*/ 54 w 60"/>
                  <a:gd name="T17" fmla="*/ 25 h 25"/>
                  <a:gd name="T18" fmla="*/ 54 w 60"/>
                  <a:gd name="T19" fmla="*/ 25 h 25"/>
                  <a:gd name="T20" fmla="*/ 60 w 60"/>
                  <a:gd name="T21" fmla="*/ 25 h 25"/>
                  <a:gd name="T22" fmla="*/ 60 w 60"/>
                  <a:gd name="T23" fmla="*/ 6 h 25"/>
                  <a:gd name="T24" fmla="*/ 47 w 60"/>
                  <a:gd name="T25" fmla="*/ 3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25"/>
                  <a:gd name="T41" fmla="*/ 60 w 60"/>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25">
                    <a:moveTo>
                      <a:pt x="47" y="3"/>
                    </a:moveTo>
                    <a:lnTo>
                      <a:pt x="47" y="3"/>
                    </a:lnTo>
                    <a:lnTo>
                      <a:pt x="28" y="0"/>
                    </a:lnTo>
                    <a:lnTo>
                      <a:pt x="0" y="6"/>
                    </a:lnTo>
                    <a:lnTo>
                      <a:pt x="6" y="9"/>
                    </a:lnTo>
                    <a:lnTo>
                      <a:pt x="54" y="25"/>
                    </a:lnTo>
                    <a:lnTo>
                      <a:pt x="60" y="25"/>
                    </a:lnTo>
                    <a:lnTo>
                      <a:pt x="60" y="6"/>
                    </a:lnTo>
                    <a:lnTo>
                      <a:pt x="47" y="3"/>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89" name="Freeform 183"/>
              <p:cNvSpPr>
                <a:spLocks/>
              </p:cNvSpPr>
              <p:nvPr/>
            </p:nvSpPr>
            <p:spPr bwMode="auto">
              <a:xfrm>
                <a:off x="1540" y="2761"/>
                <a:ext cx="22" cy="13"/>
              </a:xfrm>
              <a:custGeom>
                <a:avLst/>
                <a:gdLst>
                  <a:gd name="T0" fmla="*/ 0 w 22"/>
                  <a:gd name="T1" fmla="*/ 13 h 13"/>
                  <a:gd name="T2" fmla="*/ 19 w 22"/>
                  <a:gd name="T3" fmla="*/ 9 h 13"/>
                  <a:gd name="T4" fmla="*/ 19 w 22"/>
                  <a:gd name="T5" fmla="*/ 9 h 13"/>
                  <a:gd name="T6" fmla="*/ 22 w 22"/>
                  <a:gd name="T7" fmla="*/ 9 h 13"/>
                  <a:gd name="T8" fmla="*/ 22 w 22"/>
                  <a:gd name="T9" fmla="*/ 6 h 13"/>
                  <a:gd name="T10" fmla="*/ 13 w 22"/>
                  <a:gd name="T11" fmla="*/ 3 h 13"/>
                  <a:gd name="T12" fmla="*/ 0 w 22"/>
                  <a:gd name="T13" fmla="*/ 0 h 13"/>
                  <a:gd name="T14" fmla="*/ 0 w 22"/>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3"/>
                  <a:gd name="T26" fmla="*/ 22 w 22"/>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3">
                    <a:moveTo>
                      <a:pt x="0" y="13"/>
                    </a:moveTo>
                    <a:lnTo>
                      <a:pt x="19" y="9"/>
                    </a:lnTo>
                    <a:lnTo>
                      <a:pt x="22" y="9"/>
                    </a:lnTo>
                    <a:lnTo>
                      <a:pt x="22" y="6"/>
                    </a:lnTo>
                    <a:lnTo>
                      <a:pt x="13" y="3"/>
                    </a:lnTo>
                    <a:lnTo>
                      <a:pt x="0" y="0"/>
                    </a:lnTo>
                    <a:lnTo>
                      <a:pt x="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90" name="Freeform 184"/>
              <p:cNvSpPr>
                <a:spLocks/>
              </p:cNvSpPr>
              <p:nvPr/>
            </p:nvSpPr>
            <p:spPr bwMode="auto">
              <a:xfrm>
                <a:off x="1458" y="2748"/>
                <a:ext cx="82" cy="29"/>
              </a:xfrm>
              <a:custGeom>
                <a:avLst/>
                <a:gdLst>
                  <a:gd name="T0" fmla="*/ 47 w 82"/>
                  <a:gd name="T1" fmla="*/ 3 h 29"/>
                  <a:gd name="T2" fmla="*/ 47 w 82"/>
                  <a:gd name="T3" fmla="*/ 3 h 29"/>
                  <a:gd name="T4" fmla="*/ 28 w 82"/>
                  <a:gd name="T5" fmla="*/ 0 h 29"/>
                  <a:gd name="T6" fmla="*/ 0 w 82"/>
                  <a:gd name="T7" fmla="*/ 3 h 29"/>
                  <a:gd name="T8" fmla="*/ 0 w 82"/>
                  <a:gd name="T9" fmla="*/ 3 h 29"/>
                  <a:gd name="T10" fmla="*/ 0 w 82"/>
                  <a:gd name="T11" fmla="*/ 7 h 29"/>
                  <a:gd name="T12" fmla="*/ 0 w 82"/>
                  <a:gd name="T13" fmla="*/ 7 h 29"/>
                  <a:gd name="T14" fmla="*/ 6 w 82"/>
                  <a:gd name="T15" fmla="*/ 10 h 29"/>
                  <a:gd name="T16" fmla="*/ 57 w 82"/>
                  <a:gd name="T17" fmla="*/ 26 h 29"/>
                  <a:gd name="T18" fmla="*/ 57 w 82"/>
                  <a:gd name="T19" fmla="*/ 26 h 29"/>
                  <a:gd name="T20" fmla="*/ 76 w 82"/>
                  <a:gd name="T21" fmla="*/ 29 h 29"/>
                  <a:gd name="T22" fmla="*/ 82 w 82"/>
                  <a:gd name="T23" fmla="*/ 26 h 29"/>
                  <a:gd name="T24" fmla="*/ 82 w 82"/>
                  <a:gd name="T25" fmla="*/ 13 h 29"/>
                  <a:gd name="T26" fmla="*/ 47 w 82"/>
                  <a:gd name="T27" fmla="*/ 3 h 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2"/>
                  <a:gd name="T43" fmla="*/ 0 h 29"/>
                  <a:gd name="T44" fmla="*/ 82 w 82"/>
                  <a:gd name="T45" fmla="*/ 29 h 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2" h="29">
                    <a:moveTo>
                      <a:pt x="47" y="3"/>
                    </a:moveTo>
                    <a:lnTo>
                      <a:pt x="47" y="3"/>
                    </a:lnTo>
                    <a:lnTo>
                      <a:pt x="28" y="0"/>
                    </a:lnTo>
                    <a:lnTo>
                      <a:pt x="0" y="3"/>
                    </a:lnTo>
                    <a:lnTo>
                      <a:pt x="0" y="7"/>
                    </a:lnTo>
                    <a:lnTo>
                      <a:pt x="6" y="10"/>
                    </a:lnTo>
                    <a:lnTo>
                      <a:pt x="57" y="26"/>
                    </a:lnTo>
                    <a:lnTo>
                      <a:pt x="76" y="29"/>
                    </a:lnTo>
                    <a:lnTo>
                      <a:pt x="82" y="26"/>
                    </a:lnTo>
                    <a:lnTo>
                      <a:pt x="82" y="13"/>
                    </a:lnTo>
                    <a:lnTo>
                      <a:pt x="47" y="3"/>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91" name="Freeform 185"/>
              <p:cNvSpPr>
                <a:spLocks/>
              </p:cNvSpPr>
              <p:nvPr/>
            </p:nvSpPr>
            <p:spPr bwMode="auto">
              <a:xfrm>
                <a:off x="1429" y="2758"/>
                <a:ext cx="86" cy="28"/>
              </a:xfrm>
              <a:custGeom>
                <a:avLst/>
                <a:gdLst>
                  <a:gd name="T0" fmla="*/ 25 w 86"/>
                  <a:gd name="T1" fmla="*/ 3 h 28"/>
                  <a:gd name="T2" fmla="*/ 25 w 86"/>
                  <a:gd name="T3" fmla="*/ 3 h 28"/>
                  <a:gd name="T4" fmla="*/ 6 w 86"/>
                  <a:gd name="T5" fmla="*/ 0 h 28"/>
                  <a:gd name="T6" fmla="*/ 0 w 86"/>
                  <a:gd name="T7" fmla="*/ 0 h 28"/>
                  <a:gd name="T8" fmla="*/ 0 w 86"/>
                  <a:gd name="T9" fmla="*/ 16 h 28"/>
                  <a:gd name="T10" fmla="*/ 35 w 86"/>
                  <a:gd name="T11" fmla="*/ 25 h 28"/>
                  <a:gd name="T12" fmla="*/ 35 w 86"/>
                  <a:gd name="T13" fmla="*/ 25 h 28"/>
                  <a:gd name="T14" fmla="*/ 54 w 86"/>
                  <a:gd name="T15" fmla="*/ 28 h 28"/>
                  <a:gd name="T16" fmla="*/ 82 w 86"/>
                  <a:gd name="T17" fmla="*/ 22 h 28"/>
                  <a:gd name="T18" fmla="*/ 82 w 86"/>
                  <a:gd name="T19" fmla="*/ 22 h 28"/>
                  <a:gd name="T20" fmla="*/ 86 w 86"/>
                  <a:gd name="T21" fmla="*/ 22 h 28"/>
                  <a:gd name="T22" fmla="*/ 82 w 86"/>
                  <a:gd name="T23" fmla="*/ 19 h 28"/>
                  <a:gd name="T24" fmla="*/ 76 w 86"/>
                  <a:gd name="T25" fmla="*/ 19 h 28"/>
                  <a:gd name="T26" fmla="*/ 25 w 86"/>
                  <a:gd name="T27" fmla="*/ 3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6"/>
                  <a:gd name="T43" fmla="*/ 0 h 28"/>
                  <a:gd name="T44" fmla="*/ 86 w 86"/>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6" h="28">
                    <a:moveTo>
                      <a:pt x="25" y="3"/>
                    </a:moveTo>
                    <a:lnTo>
                      <a:pt x="25" y="3"/>
                    </a:lnTo>
                    <a:lnTo>
                      <a:pt x="6" y="0"/>
                    </a:lnTo>
                    <a:lnTo>
                      <a:pt x="0" y="0"/>
                    </a:lnTo>
                    <a:lnTo>
                      <a:pt x="0" y="16"/>
                    </a:lnTo>
                    <a:lnTo>
                      <a:pt x="35" y="25"/>
                    </a:lnTo>
                    <a:lnTo>
                      <a:pt x="54" y="28"/>
                    </a:lnTo>
                    <a:lnTo>
                      <a:pt x="82" y="22"/>
                    </a:lnTo>
                    <a:lnTo>
                      <a:pt x="86" y="22"/>
                    </a:lnTo>
                    <a:lnTo>
                      <a:pt x="82" y="19"/>
                    </a:lnTo>
                    <a:lnTo>
                      <a:pt x="76" y="19"/>
                    </a:lnTo>
                    <a:lnTo>
                      <a:pt x="25" y="3"/>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92" name="Freeform 186"/>
              <p:cNvSpPr>
                <a:spLocks/>
              </p:cNvSpPr>
              <p:nvPr/>
            </p:nvSpPr>
            <p:spPr bwMode="auto">
              <a:xfrm>
                <a:off x="1407" y="2758"/>
                <a:ext cx="22" cy="16"/>
              </a:xfrm>
              <a:custGeom>
                <a:avLst/>
                <a:gdLst>
                  <a:gd name="T0" fmla="*/ 22 w 22"/>
                  <a:gd name="T1" fmla="*/ 0 h 16"/>
                  <a:gd name="T2" fmla="*/ 0 w 22"/>
                  <a:gd name="T3" fmla="*/ 3 h 16"/>
                  <a:gd name="T4" fmla="*/ 0 w 22"/>
                  <a:gd name="T5" fmla="*/ 3 h 16"/>
                  <a:gd name="T6" fmla="*/ 0 w 22"/>
                  <a:gd name="T7" fmla="*/ 6 h 16"/>
                  <a:gd name="T8" fmla="*/ 0 w 22"/>
                  <a:gd name="T9" fmla="*/ 6 h 16"/>
                  <a:gd name="T10" fmla="*/ 6 w 22"/>
                  <a:gd name="T11" fmla="*/ 9 h 16"/>
                  <a:gd name="T12" fmla="*/ 22 w 22"/>
                  <a:gd name="T13" fmla="*/ 16 h 16"/>
                  <a:gd name="T14" fmla="*/ 22 w 22"/>
                  <a:gd name="T15" fmla="*/ 0 h 16"/>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6"/>
                  <a:gd name="T26" fmla="*/ 22 w 22"/>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6">
                    <a:moveTo>
                      <a:pt x="22" y="0"/>
                    </a:moveTo>
                    <a:lnTo>
                      <a:pt x="0" y="3"/>
                    </a:lnTo>
                    <a:lnTo>
                      <a:pt x="0" y="6"/>
                    </a:lnTo>
                    <a:lnTo>
                      <a:pt x="6" y="9"/>
                    </a:lnTo>
                    <a:lnTo>
                      <a:pt x="22" y="16"/>
                    </a:lnTo>
                    <a:lnTo>
                      <a:pt x="22"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93" name="Freeform 187"/>
              <p:cNvSpPr>
                <a:spLocks/>
              </p:cNvSpPr>
              <p:nvPr/>
            </p:nvSpPr>
            <p:spPr bwMode="auto">
              <a:xfrm>
                <a:off x="1429" y="2777"/>
                <a:ext cx="35" cy="19"/>
              </a:xfrm>
              <a:custGeom>
                <a:avLst/>
                <a:gdLst>
                  <a:gd name="T0" fmla="*/ 0 w 35"/>
                  <a:gd name="T1" fmla="*/ 0 h 19"/>
                  <a:gd name="T2" fmla="*/ 0 w 35"/>
                  <a:gd name="T3" fmla="*/ 19 h 19"/>
                  <a:gd name="T4" fmla="*/ 0 w 35"/>
                  <a:gd name="T5" fmla="*/ 19 h 19"/>
                  <a:gd name="T6" fmla="*/ 3 w 35"/>
                  <a:gd name="T7" fmla="*/ 19 h 19"/>
                  <a:gd name="T8" fmla="*/ 32 w 35"/>
                  <a:gd name="T9" fmla="*/ 12 h 19"/>
                  <a:gd name="T10" fmla="*/ 32 w 35"/>
                  <a:gd name="T11" fmla="*/ 12 h 19"/>
                  <a:gd name="T12" fmla="*/ 35 w 35"/>
                  <a:gd name="T13" fmla="*/ 12 h 19"/>
                  <a:gd name="T14" fmla="*/ 35 w 35"/>
                  <a:gd name="T15" fmla="*/ 12 h 19"/>
                  <a:gd name="T16" fmla="*/ 25 w 35"/>
                  <a:gd name="T17" fmla="*/ 9 h 19"/>
                  <a:gd name="T18" fmla="*/ 0 w 35"/>
                  <a:gd name="T19" fmla="*/ 0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19"/>
                  <a:gd name="T32" fmla="*/ 35 w 35"/>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19">
                    <a:moveTo>
                      <a:pt x="0" y="0"/>
                    </a:moveTo>
                    <a:lnTo>
                      <a:pt x="0" y="19"/>
                    </a:lnTo>
                    <a:lnTo>
                      <a:pt x="3" y="19"/>
                    </a:lnTo>
                    <a:lnTo>
                      <a:pt x="32" y="12"/>
                    </a:lnTo>
                    <a:lnTo>
                      <a:pt x="35" y="12"/>
                    </a:lnTo>
                    <a:lnTo>
                      <a:pt x="25" y="9"/>
                    </a:lnTo>
                    <a:lnTo>
                      <a:pt x="0" y="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94" name="Freeform 188"/>
              <p:cNvSpPr>
                <a:spLocks/>
              </p:cNvSpPr>
              <p:nvPr/>
            </p:nvSpPr>
            <p:spPr bwMode="auto">
              <a:xfrm>
                <a:off x="1356" y="2767"/>
                <a:ext cx="73" cy="29"/>
              </a:xfrm>
              <a:custGeom>
                <a:avLst/>
                <a:gdLst>
                  <a:gd name="T0" fmla="*/ 73 w 73"/>
                  <a:gd name="T1" fmla="*/ 10 h 29"/>
                  <a:gd name="T2" fmla="*/ 48 w 73"/>
                  <a:gd name="T3" fmla="*/ 3 h 29"/>
                  <a:gd name="T4" fmla="*/ 48 w 73"/>
                  <a:gd name="T5" fmla="*/ 3 h 29"/>
                  <a:gd name="T6" fmla="*/ 29 w 73"/>
                  <a:gd name="T7" fmla="*/ 0 h 29"/>
                  <a:gd name="T8" fmla="*/ 0 w 73"/>
                  <a:gd name="T9" fmla="*/ 7 h 29"/>
                  <a:gd name="T10" fmla="*/ 0 w 73"/>
                  <a:gd name="T11" fmla="*/ 7 h 29"/>
                  <a:gd name="T12" fmla="*/ 0 w 73"/>
                  <a:gd name="T13" fmla="*/ 7 h 29"/>
                  <a:gd name="T14" fmla="*/ 0 w 73"/>
                  <a:gd name="T15" fmla="*/ 7 h 29"/>
                  <a:gd name="T16" fmla="*/ 7 w 73"/>
                  <a:gd name="T17" fmla="*/ 10 h 29"/>
                  <a:gd name="T18" fmla="*/ 57 w 73"/>
                  <a:gd name="T19" fmla="*/ 26 h 29"/>
                  <a:gd name="T20" fmla="*/ 57 w 73"/>
                  <a:gd name="T21" fmla="*/ 26 h 29"/>
                  <a:gd name="T22" fmla="*/ 73 w 73"/>
                  <a:gd name="T23" fmla="*/ 29 h 29"/>
                  <a:gd name="T24" fmla="*/ 73 w 73"/>
                  <a:gd name="T25" fmla="*/ 10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
                  <a:gd name="T40" fmla="*/ 0 h 29"/>
                  <a:gd name="T41" fmla="*/ 73 w 73"/>
                  <a:gd name="T42" fmla="*/ 29 h 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 h="29">
                    <a:moveTo>
                      <a:pt x="73" y="10"/>
                    </a:moveTo>
                    <a:lnTo>
                      <a:pt x="48" y="3"/>
                    </a:lnTo>
                    <a:lnTo>
                      <a:pt x="29" y="0"/>
                    </a:lnTo>
                    <a:lnTo>
                      <a:pt x="0" y="7"/>
                    </a:lnTo>
                    <a:lnTo>
                      <a:pt x="7" y="10"/>
                    </a:lnTo>
                    <a:lnTo>
                      <a:pt x="57" y="26"/>
                    </a:lnTo>
                    <a:lnTo>
                      <a:pt x="73" y="29"/>
                    </a:lnTo>
                    <a:lnTo>
                      <a:pt x="73" y="1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95" name="Freeform 189"/>
              <p:cNvSpPr>
                <a:spLocks/>
              </p:cNvSpPr>
              <p:nvPr/>
            </p:nvSpPr>
            <p:spPr bwMode="auto">
              <a:xfrm>
                <a:off x="1318" y="2777"/>
                <a:ext cx="92" cy="31"/>
              </a:xfrm>
              <a:custGeom>
                <a:avLst/>
                <a:gdLst>
                  <a:gd name="T0" fmla="*/ 35 w 92"/>
                  <a:gd name="T1" fmla="*/ 3 h 31"/>
                  <a:gd name="T2" fmla="*/ 35 w 92"/>
                  <a:gd name="T3" fmla="*/ 3 h 31"/>
                  <a:gd name="T4" fmla="*/ 23 w 92"/>
                  <a:gd name="T5" fmla="*/ 0 h 31"/>
                  <a:gd name="T6" fmla="*/ 16 w 92"/>
                  <a:gd name="T7" fmla="*/ 0 h 31"/>
                  <a:gd name="T8" fmla="*/ 0 w 92"/>
                  <a:gd name="T9" fmla="*/ 3 h 31"/>
                  <a:gd name="T10" fmla="*/ 0 w 92"/>
                  <a:gd name="T11" fmla="*/ 16 h 31"/>
                  <a:gd name="T12" fmla="*/ 42 w 92"/>
                  <a:gd name="T13" fmla="*/ 28 h 31"/>
                  <a:gd name="T14" fmla="*/ 42 w 92"/>
                  <a:gd name="T15" fmla="*/ 28 h 31"/>
                  <a:gd name="T16" fmla="*/ 54 w 92"/>
                  <a:gd name="T17" fmla="*/ 31 h 31"/>
                  <a:gd name="T18" fmla="*/ 64 w 92"/>
                  <a:gd name="T19" fmla="*/ 31 h 31"/>
                  <a:gd name="T20" fmla="*/ 92 w 92"/>
                  <a:gd name="T21" fmla="*/ 25 h 31"/>
                  <a:gd name="T22" fmla="*/ 92 w 92"/>
                  <a:gd name="T23" fmla="*/ 25 h 31"/>
                  <a:gd name="T24" fmla="*/ 92 w 92"/>
                  <a:gd name="T25" fmla="*/ 22 h 31"/>
                  <a:gd name="T26" fmla="*/ 92 w 92"/>
                  <a:gd name="T27" fmla="*/ 22 h 31"/>
                  <a:gd name="T28" fmla="*/ 86 w 92"/>
                  <a:gd name="T29" fmla="*/ 19 h 31"/>
                  <a:gd name="T30" fmla="*/ 35 w 92"/>
                  <a:gd name="T31" fmla="*/ 3 h 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2"/>
                  <a:gd name="T49" fmla="*/ 0 h 31"/>
                  <a:gd name="T50" fmla="*/ 92 w 92"/>
                  <a:gd name="T51" fmla="*/ 31 h 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2" h="31">
                    <a:moveTo>
                      <a:pt x="35" y="3"/>
                    </a:moveTo>
                    <a:lnTo>
                      <a:pt x="35" y="3"/>
                    </a:lnTo>
                    <a:lnTo>
                      <a:pt x="23" y="0"/>
                    </a:lnTo>
                    <a:lnTo>
                      <a:pt x="16" y="0"/>
                    </a:lnTo>
                    <a:lnTo>
                      <a:pt x="0" y="3"/>
                    </a:lnTo>
                    <a:lnTo>
                      <a:pt x="0" y="16"/>
                    </a:lnTo>
                    <a:lnTo>
                      <a:pt x="42" y="28"/>
                    </a:lnTo>
                    <a:lnTo>
                      <a:pt x="54" y="31"/>
                    </a:lnTo>
                    <a:lnTo>
                      <a:pt x="64" y="31"/>
                    </a:lnTo>
                    <a:lnTo>
                      <a:pt x="92" y="25"/>
                    </a:lnTo>
                    <a:lnTo>
                      <a:pt x="92" y="22"/>
                    </a:lnTo>
                    <a:lnTo>
                      <a:pt x="86" y="19"/>
                    </a:lnTo>
                    <a:lnTo>
                      <a:pt x="35" y="3"/>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96" name="Freeform 190"/>
              <p:cNvSpPr>
                <a:spLocks/>
              </p:cNvSpPr>
              <p:nvPr/>
            </p:nvSpPr>
            <p:spPr bwMode="auto">
              <a:xfrm>
                <a:off x="1303" y="2780"/>
                <a:ext cx="15" cy="13"/>
              </a:xfrm>
              <a:custGeom>
                <a:avLst/>
                <a:gdLst>
                  <a:gd name="T0" fmla="*/ 15 w 15"/>
                  <a:gd name="T1" fmla="*/ 0 h 13"/>
                  <a:gd name="T2" fmla="*/ 0 w 15"/>
                  <a:gd name="T3" fmla="*/ 3 h 13"/>
                  <a:gd name="T4" fmla="*/ 0 w 15"/>
                  <a:gd name="T5" fmla="*/ 3 h 13"/>
                  <a:gd name="T6" fmla="*/ 0 w 15"/>
                  <a:gd name="T7" fmla="*/ 3 h 13"/>
                  <a:gd name="T8" fmla="*/ 0 w 15"/>
                  <a:gd name="T9" fmla="*/ 6 h 13"/>
                  <a:gd name="T10" fmla="*/ 6 w 15"/>
                  <a:gd name="T11" fmla="*/ 9 h 13"/>
                  <a:gd name="T12" fmla="*/ 15 w 15"/>
                  <a:gd name="T13" fmla="*/ 13 h 13"/>
                  <a:gd name="T14" fmla="*/ 15 w 15"/>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3"/>
                  <a:gd name="T26" fmla="*/ 15 w 15"/>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3">
                    <a:moveTo>
                      <a:pt x="15" y="0"/>
                    </a:moveTo>
                    <a:lnTo>
                      <a:pt x="0" y="3"/>
                    </a:lnTo>
                    <a:lnTo>
                      <a:pt x="0" y="6"/>
                    </a:lnTo>
                    <a:lnTo>
                      <a:pt x="6" y="9"/>
                    </a:lnTo>
                    <a:lnTo>
                      <a:pt x="15" y="13"/>
                    </a:lnTo>
                    <a:lnTo>
                      <a:pt x="15"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97" name="Freeform 191"/>
              <p:cNvSpPr>
                <a:spLocks/>
              </p:cNvSpPr>
              <p:nvPr/>
            </p:nvSpPr>
            <p:spPr bwMode="auto">
              <a:xfrm>
                <a:off x="1318" y="2796"/>
                <a:ext cx="42" cy="22"/>
              </a:xfrm>
              <a:custGeom>
                <a:avLst/>
                <a:gdLst>
                  <a:gd name="T0" fmla="*/ 0 w 42"/>
                  <a:gd name="T1" fmla="*/ 0 h 22"/>
                  <a:gd name="T2" fmla="*/ 4 w 42"/>
                  <a:gd name="T3" fmla="*/ 22 h 22"/>
                  <a:gd name="T4" fmla="*/ 4 w 42"/>
                  <a:gd name="T5" fmla="*/ 22 h 22"/>
                  <a:gd name="T6" fmla="*/ 7 w 42"/>
                  <a:gd name="T7" fmla="*/ 22 h 22"/>
                  <a:gd name="T8" fmla="*/ 38 w 42"/>
                  <a:gd name="T9" fmla="*/ 16 h 22"/>
                  <a:gd name="T10" fmla="*/ 38 w 42"/>
                  <a:gd name="T11" fmla="*/ 16 h 22"/>
                  <a:gd name="T12" fmla="*/ 42 w 42"/>
                  <a:gd name="T13" fmla="*/ 16 h 22"/>
                  <a:gd name="T14" fmla="*/ 38 w 42"/>
                  <a:gd name="T15" fmla="*/ 12 h 22"/>
                  <a:gd name="T16" fmla="*/ 32 w 42"/>
                  <a:gd name="T17" fmla="*/ 9 h 22"/>
                  <a:gd name="T18" fmla="*/ 0 w 42"/>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22"/>
                  <a:gd name="T32" fmla="*/ 42 w 42"/>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22">
                    <a:moveTo>
                      <a:pt x="0" y="0"/>
                    </a:moveTo>
                    <a:lnTo>
                      <a:pt x="4" y="22"/>
                    </a:lnTo>
                    <a:lnTo>
                      <a:pt x="7" y="22"/>
                    </a:lnTo>
                    <a:lnTo>
                      <a:pt x="38" y="16"/>
                    </a:lnTo>
                    <a:lnTo>
                      <a:pt x="42" y="16"/>
                    </a:lnTo>
                    <a:lnTo>
                      <a:pt x="38" y="12"/>
                    </a:lnTo>
                    <a:lnTo>
                      <a:pt x="32" y="9"/>
                    </a:lnTo>
                    <a:lnTo>
                      <a:pt x="0"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98" name="Freeform 192"/>
              <p:cNvSpPr>
                <a:spLocks/>
              </p:cNvSpPr>
              <p:nvPr/>
            </p:nvSpPr>
            <p:spPr bwMode="auto">
              <a:xfrm>
                <a:off x="1246" y="2786"/>
                <a:ext cx="76" cy="32"/>
              </a:xfrm>
              <a:custGeom>
                <a:avLst/>
                <a:gdLst>
                  <a:gd name="T0" fmla="*/ 72 w 76"/>
                  <a:gd name="T1" fmla="*/ 10 h 32"/>
                  <a:gd name="T2" fmla="*/ 53 w 76"/>
                  <a:gd name="T3" fmla="*/ 3 h 32"/>
                  <a:gd name="T4" fmla="*/ 53 w 76"/>
                  <a:gd name="T5" fmla="*/ 3 h 32"/>
                  <a:gd name="T6" fmla="*/ 41 w 76"/>
                  <a:gd name="T7" fmla="*/ 0 h 32"/>
                  <a:gd name="T8" fmla="*/ 31 w 76"/>
                  <a:gd name="T9" fmla="*/ 0 h 32"/>
                  <a:gd name="T10" fmla="*/ 3 w 76"/>
                  <a:gd name="T11" fmla="*/ 7 h 32"/>
                  <a:gd name="T12" fmla="*/ 3 w 76"/>
                  <a:gd name="T13" fmla="*/ 7 h 32"/>
                  <a:gd name="T14" fmla="*/ 0 w 76"/>
                  <a:gd name="T15" fmla="*/ 7 h 32"/>
                  <a:gd name="T16" fmla="*/ 0 w 76"/>
                  <a:gd name="T17" fmla="*/ 10 h 32"/>
                  <a:gd name="T18" fmla="*/ 6 w 76"/>
                  <a:gd name="T19" fmla="*/ 13 h 32"/>
                  <a:gd name="T20" fmla="*/ 60 w 76"/>
                  <a:gd name="T21" fmla="*/ 29 h 32"/>
                  <a:gd name="T22" fmla="*/ 60 w 76"/>
                  <a:gd name="T23" fmla="*/ 29 h 32"/>
                  <a:gd name="T24" fmla="*/ 76 w 76"/>
                  <a:gd name="T25" fmla="*/ 32 h 32"/>
                  <a:gd name="T26" fmla="*/ 72 w 76"/>
                  <a:gd name="T27" fmla="*/ 10 h 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
                  <a:gd name="T43" fmla="*/ 0 h 32"/>
                  <a:gd name="T44" fmla="*/ 76 w 76"/>
                  <a:gd name="T45" fmla="*/ 32 h 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 h="32">
                    <a:moveTo>
                      <a:pt x="72" y="10"/>
                    </a:moveTo>
                    <a:lnTo>
                      <a:pt x="53" y="3"/>
                    </a:lnTo>
                    <a:lnTo>
                      <a:pt x="41" y="0"/>
                    </a:lnTo>
                    <a:lnTo>
                      <a:pt x="31" y="0"/>
                    </a:lnTo>
                    <a:lnTo>
                      <a:pt x="3" y="7"/>
                    </a:lnTo>
                    <a:lnTo>
                      <a:pt x="0" y="7"/>
                    </a:lnTo>
                    <a:lnTo>
                      <a:pt x="0" y="10"/>
                    </a:lnTo>
                    <a:lnTo>
                      <a:pt x="6" y="13"/>
                    </a:lnTo>
                    <a:lnTo>
                      <a:pt x="60" y="29"/>
                    </a:lnTo>
                    <a:lnTo>
                      <a:pt x="76" y="32"/>
                    </a:lnTo>
                    <a:lnTo>
                      <a:pt x="72" y="1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99" name="Freeform 193"/>
              <p:cNvSpPr>
                <a:spLocks/>
              </p:cNvSpPr>
              <p:nvPr/>
            </p:nvSpPr>
            <p:spPr bwMode="auto">
              <a:xfrm>
                <a:off x="1208" y="2799"/>
                <a:ext cx="95" cy="32"/>
              </a:xfrm>
              <a:custGeom>
                <a:avLst/>
                <a:gdLst>
                  <a:gd name="T0" fmla="*/ 34 w 95"/>
                  <a:gd name="T1" fmla="*/ 3 h 32"/>
                  <a:gd name="T2" fmla="*/ 34 w 95"/>
                  <a:gd name="T3" fmla="*/ 3 h 32"/>
                  <a:gd name="T4" fmla="*/ 22 w 95"/>
                  <a:gd name="T5" fmla="*/ 0 h 32"/>
                  <a:gd name="T6" fmla="*/ 15 w 95"/>
                  <a:gd name="T7" fmla="*/ 0 h 32"/>
                  <a:gd name="T8" fmla="*/ 0 w 95"/>
                  <a:gd name="T9" fmla="*/ 3 h 32"/>
                  <a:gd name="T10" fmla="*/ 3 w 95"/>
                  <a:gd name="T11" fmla="*/ 16 h 32"/>
                  <a:gd name="T12" fmla="*/ 41 w 95"/>
                  <a:gd name="T13" fmla="*/ 28 h 32"/>
                  <a:gd name="T14" fmla="*/ 41 w 95"/>
                  <a:gd name="T15" fmla="*/ 28 h 32"/>
                  <a:gd name="T16" fmla="*/ 50 w 95"/>
                  <a:gd name="T17" fmla="*/ 32 h 32"/>
                  <a:gd name="T18" fmla="*/ 60 w 95"/>
                  <a:gd name="T19" fmla="*/ 32 h 32"/>
                  <a:gd name="T20" fmla="*/ 91 w 95"/>
                  <a:gd name="T21" fmla="*/ 25 h 32"/>
                  <a:gd name="T22" fmla="*/ 91 w 95"/>
                  <a:gd name="T23" fmla="*/ 25 h 32"/>
                  <a:gd name="T24" fmla="*/ 95 w 95"/>
                  <a:gd name="T25" fmla="*/ 25 h 32"/>
                  <a:gd name="T26" fmla="*/ 95 w 95"/>
                  <a:gd name="T27" fmla="*/ 22 h 32"/>
                  <a:gd name="T28" fmla="*/ 88 w 95"/>
                  <a:gd name="T29" fmla="*/ 19 h 32"/>
                  <a:gd name="T30" fmla="*/ 34 w 95"/>
                  <a:gd name="T31" fmla="*/ 3 h 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5"/>
                  <a:gd name="T49" fmla="*/ 0 h 32"/>
                  <a:gd name="T50" fmla="*/ 95 w 95"/>
                  <a:gd name="T51" fmla="*/ 32 h 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5" h="32">
                    <a:moveTo>
                      <a:pt x="34" y="3"/>
                    </a:moveTo>
                    <a:lnTo>
                      <a:pt x="34" y="3"/>
                    </a:lnTo>
                    <a:lnTo>
                      <a:pt x="22" y="0"/>
                    </a:lnTo>
                    <a:lnTo>
                      <a:pt x="15" y="0"/>
                    </a:lnTo>
                    <a:lnTo>
                      <a:pt x="0" y="3"/>
                    </a:lnTo>
                    <a:lnTo>
                      <a:pt x="3" y="16"/>
                    </a:lnTo>
                    <a:lnTo>
                      <a:pt x="41" y="28"/>
                    </a:lnTo>
                    <a:lnTo>
                      <a:pt x="50" y="32"/>
                    </a:lnTo>
                    <a:lnTo>
                      <a:pt x="60" y="32"/>
                    </a:lnTo>
                    <a:lnTo>
                      <a:pt x="91" y="25"/>
                    </a:lnTo>
                    <a:lnTo>
                      <a:pt x="95" y="25"/>
                    </a:lnTo>
                    <a:lnTo>
                      <a:pt x="95" y="22"/>
                    </a:lnTo>
                    <a:lnTo>
                      <a:pt x="88" y="19"/>
                    </a:lnTo>
                    <a:lnTo>
                      <a:pt x="34" y="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00" name="Freeform 194"/>
              <p:cNvSpPr>
                <a:spLocks/>
              </p:cNvSpPr>
              <p:nvPr/>
            </p:nvSpPr>
            <p:spPr bwMode="auto">
              <a:xfrm>
                <a:off x="1189" y="2802"/>
                <a:ext cx="22" cy="13"/>
              </a:xfrm>
              <a:custGeom>
                <a:avLst/>
                <a:gdLst>
                  <a:gd name="T0" fmla="*/ 19 w 22"/>
                  <a:gd name="T1" fmla="*/ 0 h 13"/>
                  <a:gd name="T2" fmla="*/ 0 w 22"/>
                  <a:gd name="T3" fmla="*/ 3 h 13"/>
                  <a:gd name="T4" fmla="*/ 0 w 22"/>
                  <a:gd name="T5" fmla="*/ 3 h 13"/>
                  <a:gd name="T6" fmla="*/ 0 w 22"/>
                  <a:gd name="T7" fmla="*/ 3 h 13"/>
                  <a:gd name="T8" fmla="*/ 0 w 22"/>
                  <a:gd name="T9" fmla="*/ 3 h 13"/>
                  <a:gd name="T10" fmla="*/ 6 w 22"/>
                  <a:gd name="T11" fmla="*/ 6 h 13"/>
                  <a:gd name="T12" fmla="*/ 22 w 22"/>
                  <a:gd name="T13" fmla="*/ 13 h 13"/>
                  <a:gd name="T14" fmla="*/ 19 w 22"/>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3"/>
                  <a:gd name="T26" fmla="*/ 22 w 22"/>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3">
                    <a:moveTo>
                      <a:pt x="19" y="0"/>
                    </a:moveTo>
                    <a:lnTo>
                      <a:pt x="0" y="3"/>
                    </a:lnTo>
                    <a:lnTo>
                      <a:pt x="6" y="6"/>
                    </a:lnTo>
                    <a:lnTo>
                      <a:pt x="22" y="13"/>
                    </a:lnTo>
                    <a:lnTo>
                      <a:pt x="19"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01" name="Freeform 195"/>
              <p:cNvSpPr>
                <a:spLocks/>
              </p:cNvSpPr>
              <p:nvPr/>
            </p:nvSpPr>
            <p:spPr bwMode="auto">
              <a:xfrm>
                <a:off x="1211" y="2821"/>
                <a:ext cx="35" cy="22"/>
              </a:xfrm>
              <a:custGeom>
                <a:avLst/>
                <a:gdLst>
                  <a:gd name="T0" fmla="*/ 0 w 35"/>
                  <a:gd name="T1" fmla="*/ 0 h 22"/>
                  <a:gd name="T2" fmla="*/ 0 w 35"/>
                  <a:gd name="T3" fmla="*/ 22 h 22"/>
                  <a:gd name="T4" fmla="*/ 31 w 35"/>
                  <a:gd name="T5" fmla="*/ 16 h 22"/>
                  <a:gd name="T6" fmla="*/ 31 w 35"/>
                  <a:gd name="T7" fmla="*/ 16 h 22"/>
                  <a:gd name="T8" fmla="*/ 35 w 35"/>
                  <a:gd name="T9" fmla="*/ 13 h 22"/>
                  <a:gd name="T10" fmla="*/ 35 w 35"/>
                  <a:gd name="T11" fmla="*/ 13 h 22"/>
                  <a:gd name="T12" fmla="*/ 25 w 35"/>
                  <a:gd name="T13" fmla="*/ 10 h 22"/>
                  <a:gd name="T14" fmla="*/ 0 w 35"/>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22"/>
                  <a:gd name="T26" fmla="*/ 35 w 3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22">
                    <a:moveTo>
                      <a:pt x="0" y="0"/>
                    </a:moveTo>
                    <a:lnTo>
                      <a:pt x="0" y="22"/>
                    </a:lnTo>
                    <a:lnTo>
                      <a:pt x="31" y="16"/>
                    </a:lnTo>
                    <a:lnTo>
                      <a:pt x="35" y="13"/>
                    </a:lnTo>
                    <a:lnTo>
                      <a:pt x="25" y="10"/>
                    </a:lnTo>
                    <a:lnTo>
                      <a:pt x="0"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02" name="Freeform 196"/>
              <p:cNvSpPr>
                <a:spLocks/>
              </p:cNvSpPr>
              <p:nvPr/>
            </p:nvSpPr>
            <p:spPr bwMode="auto">
              <a:xfrm>
                <a:off x="1129" y="2808"/>
                <a:ext cx="82" cy="35"/>
              </a:xfrm>
              <a:custGeom>
                <a:avLst/>
                <a:gdLst>
                  <a:gd name="T0" fmla="*/ 82 w 82"/>
                  <a:gd name="T1" fmla="*/ 13 h 35"/>
                  <a:gd name="T2" fmla="*/ 57 w 82"/>
                  <a:gd name="T3" fmla="*/ 4 h 35"/>
                  <a:gd name="T4" fmla="*/ 57 w 82"/>
                  <a:gd name="T5" fmla="*/ 4 h 35"/>
                  <a:gd name="T6" fmla="*/ 44 w 82"/>
                  <a:gd name="T7" fmla="*/ 0 h 35"/>
                  <a:gd name="T8" fmla="*/ 34 w 82"/>
                  <a:gd name="T9" fmla="*/ 0 h 35"/>
                  <a:gd name="T10" fmla="*/ 0 w 82"/>
                  <a:gd name="T11" fmla="*/ 7 h 35"/>
                  <a:gd name="T12" fmla="*/ 0 w 82"/>
                  <a:gd name="T13" fmla="*/ 7 h 35"/>
                  <a:gd name="T14" fmla="*/ 0 w 82"/>
                  <a:gd name="T15" fmla="*/ 10 h 35"/>
                  <a:gd name="T16" fmla="*/ 0 w 82"/>
                  <a:gd name="T17" fmla="*/ 10 h 35"/>
                  <a:gd name="T18" fmla="*/ 6 w 82"/>
                  <a:gd name="T19" fmla="*/ 13 h 35"/>
                  <a:gd name="T20" fmla="*/ 60 w 82"/>
                  <a:gd name="T21" fmla="*/ 32 h 35"/>
                  <a:gd name="T22" fmla="*/ 60 w 82"/>
                  <a:gd name="T23" fmla="*/ 32 h 35"/>
                  <a:gd name="T24" fmla="*/ 72 w 82"/>
                  <a:gd name="T25" fmla="*/ 35 h 35"/>
                  <a:gd name="T26" fmla="*/ 82 w 82"/>
                  <a:gd name="T27" fmla="*/ 35 h 35"/>
                  <a:gd name="T28" fmla="*/ 82 w 82"/>
                  <a:gd name="T29" fmla="*/ 35 h 35"/>
                  <a:gd name="T30" fmla="*/ 82 w 82"/>
                  <a:gd name="T31" fmla="*/ 13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2"/>
                  <a:gd name="T49" fmla="*/ 0 h 35"/>
                  <a:gd name="T50" fmla="*/ 82 w 82"/>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2" h="35">
                    <a:moveTo>
                      <a:pt x="82" y="13"/>
                    </a:moveTo>
                    <a:lnTo>
                      <a:pt x="57" y="4"/>
                    </a:lnTo>
                    <a:lnTo>
                      <a:pt x="44" y="0"/>
                    </a:lnTo>
                    <a:lnTo>
                      <a:pt x="34" y="0"/>
                    </a:lnTo>
                    <a:lnTo>
                      <a:pt x="0" y="7"/>
                    </a:lnTo>
                    <a:lnTo>
                      <a:pt x="0" y="10"/>
                    </a:lnTo>
                    <a:lnTo>
                      <a:pt x="6" y="13"/>
                    </a:lnTo>
                    <a:lnTo>
                      <a:pt x="60" y="32"/>
                    </a:lnTo>
                    <a:lnTo>
                      <a:pt x="72" y="35"/>
                    </a:lnTo>
                    <a:lnTo>
                      <a:pt x="82" y="35"/>
                    </a:lnTo>
                    <a:lnTo>
                      <a:pt x="82" y="1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03" name="Freeform 197"/>
              <p:cNvSpPr>
                <a:spLocks/>
              </p:cNvSpPr>
              <p:nvPr/>
            </p:nvSpPr>
            <p:spPr bwMode="auto">
              <a:xfrm>
                <a:off x="1100" y="2821"/>
                <a:ext cx="86" cy="35"/>
              </a:xfrm>
              <a:custGeom>
                <a:avLst/>
                <a:gdLst>
                  <a:gd name="T0" fmla="*/ 22 w 86"/>
                  <a:gd name="T1" fmla="*/ 3 h 35"/>
                  <a:gd name="T2" fmla="*/ 22 w 86"/>
                  <a:gd name="T3" fmla="*/ 3 h 35"/>
                  <a:gd name="T4" fmla="*/ 13 w 86"/>
                  <a:gd name="T5" fmla="*/ 0 h 35"/>
                  <a:gd name="T6" fmla="*/ 3 w 86"/>
                  <a:gd name="T7" fmla="*/ 0 h 35"/>
                  <a:gd name="T8" fmla="*/ 0 w 86"/>
                  <a:gd name="T9" fmla="*/ 0 h 35"/>
                  <a:gd name="T10" fmla="*/ 0 w 86"/>
                  <a:gd name="T11" fmla="*/ 22 h 35"/>
                  <a:gd name="T12" fmla="*/ 25 w 86"/>
                  <a:gd name="T13" fmla="*/ 32 h 35"/>
                  <a:gd name="T14" fmla="*/ 25 w 86"/>
                  <a:gd name="T15" fmla="*/ 32 h 35"/>
                  <a:gd name="T16" fmla="*/ 38 w 86"/>
                  <a:gd name="T17" fmla="*/ 35 h 35"/>
                  <a:gd name="T18" fmla="*/ 48 w 86"/>
                  <a:gd name="T19" fmla="*/ 35 h 35"/>
                  <a:gd name="T20" fmla="*/ 82 w 86"/>
                  <a:gd name="T21" fmla="*/ 25 h 35"/>
                  <a:gd name="T22" fmla="*/ 82 w 86"/>
                  <a:gd name="T23" fmla="*/ 25 h 35"/>
                  <a:gd name="T24" fmla="*/ 86 w 86"/>
                  <a:gd name="T25" fmla="*/ 25 h 35"/>
                  <a:gd name="T26" fmla="*/ 86 w 86"/>
                  <a:gd name="T27" fmla="*/ 25 h 35"/>
                  <a:gd name="T28" fmla="*/ 79 w 86"/>
                  <a:gd name="T29" fmla="*/ 22 h 35"/>
                  <a:gd name="T30" fmla="*/ 22 w 86"/>
                  <a:gd name="T31" fmla="*/ 3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6"/>
                  <a:gd name="T49" fmla="*/ 0 h 35"/>
                  <a:gd name="T50" fmla="*/ 86 w 86"/>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6" h="35">
                    <a:moveTo>
                      <a:pt x="22" y="3"/>
                    </a:moveTo>
                    <a:lnTo>
                      <a:pt x="22" y="3"/>
                    </a:lnTo>
                    <a:lnTo>
                      <a:pt x="13" y="0"/>
                    </a:lnTo>
                    <a:lnTo>
                      <a:pt x="3" y="0"/>
                    </a:lnTo>
                    <a:lnTo>
                      <a:pt x="0" y="0"/>
                    </a:lnTo>
                    <a:lnTo>
                      <a:pt x="0" y="22"/>
                    </a:lnTo>
                    <a:lnTo>
                      <a:pt x="25" y="32"/>
                    </a:lnTo>
                    <a:lnTo>
                      <a:pt x="38" y="35"/>
                    </a:lnTo>
                    <a:lnTo>
                      <a:pt x="48" y="35"/>
                    </a:lnTo>
                    <a:lnTo>
                      <a:pt x="82" y="25"/>
                    </a:lnTo>
                    <a:lnTo>
                      <a:pt x="86" y="25"/>
                    </a:lnTo>
                    <a:lnTo>
                      <a:pt x="79" y="22"/>
                    </a:lnTo>
                    <a:lnTo>
                      <a:pt x="22" y="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04" name="Freeform 198"/>
              <p:cNvSpPr>
                <a:spLocks/>
              </p:cNvSpPr>
              <p:nvPr/>
            </p:nvSpPr>
            <p:spPr bwMode="auto">
              <a:xfrm>
                <a:off x="1065" y="2821"/>
                <a:ext cx="35" cy="22"/>
              </a:xfrm>
              <a:custGeom>
                <a:avLst/>
                <a:gdLst>
                  <a:gd name="T0" fmla="*/ 35 w 35"/>
                  <a:gd name="T1" fmla="*/ 0 h 22"/>
                  <a:gd name="T2" fmla="*/ 3 w 35"/>
                  <a:gd name="T3" fmla="*/ 6 h 22"/>
                  <a:gd name="T4" fmla="*/ 3 w 35"/>
                  <a:gd name="T5" fmla="*/ 6 h 22"/>
                  <a:gd name="T6" fmla="*/ 0 w 35"/>
                  <a:gd name="T7" fmla="*/ 6 h 22"/>
                  <a:gd name="T8" fmla="*/ 0 w 35"/>
                  <a:gd name="T9" fmla="*/ 10 h 22"/>
                  <a:gd name="T10" fmla="*/ 7 w 35"/>
                  <a:gd name="T11" fmla="*/ 13 h 22"/>
                  <a:gd name="T12" fmla="*/ 35 w 35"/>
                  <a:gd name="T13" fmla="*/ 22 h 22"/>
                  <a:gd name="T14" fmla="*/ 35 w 35"/>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22"/>
                  <a:gd name="T26" fmla="*/ 35 w 3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22">
                    <a:moveTo>
                      <a:pt x="35" y="0"/>
                    </a:moveTo>
                    <a:lnTo>
                      <a:pt x="3" y="6"/>
                    </a:lnTo>
                    <a:lnTo>
                      <a:pt x="0" y="6"/>
                    </a:lnTo>
                    <a:lnTo>
                      <a:pt x="0" y="10"/>
                    </a:lnTo>
                    <a:lnTo>
                      <a:pt x="7" y="13"/>
                    </a:lnTo>
                    <a:lnTo>
                      <a:pt x="35" y="22"/>
                    </a:lnTo>
                    <a:lnTo>
                      <a:pt x="35"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05" name="Freeform 199"/>
              <p:cNvSpPr>
                <a:spLocks/>
              </p:cNvSpPr>
              <p:nvPr/>
            </p:nvSpPr>
            <p:spPr bwMode="auto">
              <a:xfrm>
                <a:off x="1100" y="2850"/>
                <a:ext cx="22" cy="15"/>
              </a:xfrm>
              <a:custGeom>
                <a:avLst/>
                <a:gdLst>
                  <a:gd name="T0" fmla="*/ 0 w 22"/>
                  <a:gd name="T1" fmla="*/ 0 h 15"/>
                  <a:gd name="T2" fmla="*/ 0 w 22"/>
                  <a:gd name="T3" fmla="*/ 15 h 15"/>
                  <a:gd name="T4" fmla="*/ 19 w 22"/>
                  <a:gd name="T5" fmla="*/ 9 h 15"/>
                  <a:gd name="T6" fmla="*/ 19 w 22"/>
                  <a:gd name="T7" fmla="*/ 9 h 15"/>
                  <a:gd name="T8" fmla="*/ 22 w 22"/>
                  <a:gd name="T9" fmla="*/ 9 h 15"/>
                  <a:gd name="T10" fmla="*/ 22 w 22"/>
                  <a:gd name="T11" fmla="*/ 9 h 15"/>
                  <a:gd name="T12" fmla="*/ 16 w 22"/>
                  <a:gd name="T13" fmla="*/ 6 h 15"/>
                  <a:gd name="T14" fmla="*/ 0 w 22"/>
                  <a:gd name="T15" fmla="*/ 0 h 15"/>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5"/>
                  <a:gd name="T26" fmla="*/ 22 w 22"/>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5">
                    <a:moveTo>
                      <a:pt x="0" y="0"/>
                    </a:moveTo>
                    <a:lnTo>
                      <a:pt x="0" y="15"/>
                    </a:lnTo>
                    <a:lnTo>
                      <a:pt x="19" y="9"/>
                    </a:lnTo>
                    <a:lnTo>
                      <a:pt x="22" y="9"/>
                    </a:lnTo>
                    <a:lnTo>
                      <a:pt x="16" y="6"/>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06" name="Freeform 200"/>
              <p:cNvSpPr>
                <a:spLocks/>
              </p:cNvSpPr>
              <p:nvPr/>
            </p:nvSpPr>
            <p:spPr bwMode="auto">
              <a:xfrm>
                <a:off x="1002" y="2834"/>
                <a:ext cx="98" cy="34"/>
              </a:xfrm>
              <a:custGeom>
                <a:avLst/>
                <a:gdLst>
                  <a:gd name="T0" fmla="*/ 98 w 98"/>
                  <a:gd name="T1" fmla="*/ 16 h 34"/>
                  <a:gd name="T2" fmla="*/ 60 w 98"/>
                  <a:gd name="T3" fmla="*/ 3 h 34"/>
                  <a:gd name="T4" fmla="*/ 60 w 98"/>
                  <a:gd name="T5" fmla="*/ 3 h 34"/>
                  <a:gd name="T6" fmla="*/ 47 w 98"/>
                  <a:gd name="T7" fmla="*/ 0 h 34"/>
                  <a:gd name="T8" fmla="*/ 38 w 98"/>
                  <a:gd name="T9" fmla="*/ 0 h 34"/>
                  <a:gd name="T10" fmla="*/ 0 w 98"/>
                  <a:gd name="T11" fmla="*/ 6 h 34"/>
                  <a:gd name="T12" fmla="*/ 0 w 98"/>
                  <a:gd name="T13" fmla="*/ 6 h 34"/>
                  <a:gd name="T14" fmla="*/ 0 w 98"/>
                  <a:gd name="T15" fmla="*/ 6 h 34"/>
                  <a:gd name="T16" fmla="*/ 0 w 98"/>
                  <a:gd name="T17" fmla="*/ 9 h 34"/>
                  <a:gd name="T18" fmla="*/ 6 w 98"/>
                  <a:gd name="T19" fmla="*/ 12 h 34"/>
                  <a:gd name="T20" fmla="*/ 60 w 98"/>
                  <a:gd name="T21" fmla="*/ 31 h 34"/>
                  <a:gd name="T22" fmla="*/ 60 w 98"/>
                  <a:gd name="T23" fmla="*/ 31 h 34"/>
                  <a:gd name="T24" fmla="*/ 73 w 98"/>
                  <a:gd name="T25" fmla="*/ 34 h 34"/>
                  <a:gd name="T26" fmla="*/ 82 w 98"/>
                  <a:gd name="T27" fmla="*/ 34 h 34"/>
                  <a:gd name="T28" fmla="*/ 98 w 98"/>
                  <a:gd name="T29" fmla="*/ 31 h 34"/>
                  <a:gd name="T30" fmla="*/ 98 w 98"/>
                  <a:gd name="T31" fmla="*/ 16 h 3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8"/>
                  <a:gd name="T49" fmla="*/ 0 h 34"/>
                  <a:gd name="T50" fmla="*/ 98 w 98"/>
                  <a:gd name="T51" fmla="*/ 34 h 3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8" h="34">
                    <a:moveTo>
                      <a:pt x="98" y="16"/>
                    </a:moveTo>
                    <a:lnTo>
                      <a:pt x="60" y="3"/>
                    </a:lnTo>
                    <a:lnTo>
                      <a:pt x="47" y="0"/>
                    </a:lnTo>
                    <a:lnTo>
                      <a:pt x="38" y="0"/>
                    </a:lnTo>
                    <a:lnTo>
                      <a:pt x="0" y="6"/>
                    </a:lnTo>
                    <a:lnTo>
                      <a:pt x="0" y="9"/>
                    </a:lnTo>
                    <a:lnTo>
                      <a:pt x="6" y="12"/>
                    </a:lnTo>
                    <a:lnTo>
                      <a:pt x="60" y="31"/>
                    </a:lnTo>
                    <a:lnTo>
                      <a:pt x="73" y="34"/>
                    </a:lnTo>
                    <a:lnTo>
                      <a:pt x="82" y="34"/>
                    </a:lnTo>
                    <a:lnTo>
                      <a:pt x="98" y="31"/>
                    </a:lnTo>
                    <a:lnTo>
                      <a:pt x="98" y="1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07" name="Freeform 201"/>
              <p:cNvSpPr>
                <a:spLocks/>
              </p:cNvSpPr>
              <p:nvPr/>
            </p:nvSpPr>
            <p:spPr bwMode="auto">
              <a:xfrm>
                <a:off x="932" y="2846"/>
                <a:ext cx="127" cy="35"/>
              </a:xfrm>
              <a:custGeom>
                <a:avLst/>
                <a:gdLst>
                  <a:gd name="T0" fmla="*/ 124 w 127"/>
                  <a:gd name="T1" fmla="*/ 29 h 35"/>
                  <a:gd name="T2" fmla="*/ 124 w 127"/>
                  <a:gd name="T3" fmla="*/ 29 h 35"/>
                  <a:gd name="T4" fmla="*/ 127 w 127"/>
                  <a:gd name="T5" fmla="*/ 26 h 35"/>
                  <a:gd name="T6" fmla="*/ 127 w 127"/>
                  <a:gd name="T7" fmla="*/ 26 h 35"/>
                  <a:gd name="T8" fmla="*/ 117 w 127"/>
                  <a:gd name="T9" fmla="*/ 22 h 35"/>
                  <a:gd name="T10" fmla="*/ 64 w 127"/>
                  <a:gd name="T11" fmla="*/ 4 h 35"/>
                  <a:gd name="T12" fmla="*/ 64 w 127"/>
                  <a:gd name="T13" fmla="*/ 4 h 35"/>
                  <a:gd name="T14" fmla="*/ 51 w 127"/>
                  <a:gd name="T15" fmla="*/ 0 h 35"/>
                  <a:gd name="T16" fmla="*/ 42 w 127"/>
                  <a:gd name="T17" fmla="*/ 0 h 35"/>
                  <a:gd name="T18" fmla="*/ 4 w 127"/>
                  <a:gd name="T19" fmla="*/ 7 h 35"/>
                  <a:gd name="T20" fmla="*/ 4 w 127"/>
                  <a:gd name="T21" fmla="*/ 7 h 35"/>
                  <a:gd name="T22" fmla="*/ 0 w 127"/>
                  <a:gd name="T23" fmla="*/ 7 h 35"/>
                  <a:gd name="T24" fmla="*/ 0 w 127"/>
                  <a:gd name="T25" fmla="*/ 10 h 35"/>
                  <a:gd name="T26" fmla="*/ 7 w 127"/>
                  <a:gd name="T27" fmla="*/ 13 h 35"/>
                  <a:gd name="T28" fmla="*/ 64 w 127"/>
                  <a:gd name="T29" fmla="*/ 32 h 35"/>
                  <a:gd name="T30" fmla="*/ 64 w 127"/>
                  <a:gd name="T31" fmla="*/ 32 h 35"/>
                  <a:gd name="T32" fmla="*/ 76 w 127"/>
                  <a:gd name="T33" fmla="*/ 35 h 35"/>
                  <a:gd name="T34" fmla="*/ 86 w 127"/>
                  <a:gd name="T35" fmla="*/ 35 h 35"/>
                  <a:gd name="T36" fmla="*/ 124 w 127"/>
                  <a:gd name="T37" fmla="*/ 29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7"/>
                  <a:gd name="T58" fmla="*/ 0 h 35"/>
                  <a:gd name="T59" fmla="*/ 127 w 127"/>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7" h="35">
                    <a:moveTo>
                      <a:pt x="124" y="29"/>
                    </a:moveTo>
                    <a:lnTo>
                      <a:pt x="124" y="29"/>
                    </a:lnTo>
                    <a:lnTo>
                      <a:pt x="127" y="26"/>
                    </a:lnTo>
                    <a:lnTo>
                      <a:pt x="117" y="22"/>
                    </a:lnTo>
                    <a:lnTo>
                      <a:pt x="64" y="4"/>
                    </a:lnTo>
                    <a:lnTo>
                      <a:pt x="51" y="0"/>
                    </a:lnTo>
                    <a:lnTo>
                      <a:pt x="42" y="0"/>
                    </a:lnTo>
                    <a:lnTo>
                      <a:pt x="4" y="7"/>
                    </a:lnTo>
                    <a:lnTo>
                      <a:pt x="0" y="7"/>
                    </a:lnTo>
                    <a:lnTo>
                      <a:pt x="0" y="10"/>
                    </a:lnTo>
                    <a:lnTo>
                      <a:pt x="7" y="13"/>
                    </a:lnTo>
                    <a:lnTo>
                      <a:pt x="64" y="32"/>
                    </a:lnTo>
                    <a:lnTo>
                      <a:pt x="76" y="35"/>
                    </a:lnTo>
                    <a:lnTo>
                      <a:pt x="86" y="35"/>
                    </a:lnTo>
                    <a:lnTo>
                      <a:pt x="124" y="2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08" name="Freeform 202"/>
              <p:cNvSpPr>
                <a:spLocks/>
              </p:cNvSpPr>
              <p:nvPr/>
            </p:nvSpPr>
            <p:spPr bwMode="auto">
              <a:xfrm>
                <a:off x="863" y="2859"/>
                <a:ext cx="126" cy="38"/>
              </a:xfrm>
              <a:custGeom>
                <a:avLst/>
                <a:gdLst>
                  <a:gd name="T0" fmla="*/ 123 w 126"/>
                  <a:gd name="T1" fmla="*/ 28 h 38"/>
                  <a:gd name="T2" fmla="*/ 123 w 126"/>
                  <a:gd name="T3" fmla="*/ 28 h 38"/>
                  <a:gd name="T4" fmla="*/ 126 w 126"/>
                  <a:gd name="T5" fmla="*/ 28 h 38"/>
                  <a:gd name="T6" fmla="*/ 126 w 126"/>
                  <a:gd name="T7" fmla="*/ 25 h 38"/>
                  <a:gd name="T8" fmla="*/ 120 w 126"/>
                  <a:gd name="T9" fmla="*/ 22 h 38"/>
                  <a:gd name="T10" fmla="*/ 63 w 126"/>
                  <a:gd name="T11" fmla="*/ 3 h 38"/>
                  <a:gd name="T12" fmla="*/ 63 w 126"/>
                  <a:gd name="T13" fmla="*/ 3 h 38"/>
                  <a:gd name="T14" fmla="*/ 54 w 126"/>
                  <a:gd name="T15" fmla="*/ 0 h 38"/>
                  <a:gd name="T16" fmla="*/ 41 w 126"/>
                  <a:gd name="T17" fmla="*/ 0 h 38"/>
                  <a:gd name="T18" fmla="*/ 3 w 126"/>
                  <a:gd name="T19" fmla="*/ 6 h 38"/>
                  <a:gd name="T20" fmla="*/ 3 w 126"/>
                  <a:gd name="T21" fmla="*/ 6 h 38"/>
                  <a:gd name="T22" fmla="*/ 0 w 126"/>
                  <a:gd name="T23" fmla="*/ 9 h 38"/>
                  <a:gd name="T24" fmla="*/ 0 w 126"/>
                  <a:gd name="T25" fmla="*/ 9 h 38"/>
                  <a:gd name="T26" fmla="*/ 6 w 126"/>
                  <a:gd name="T27" fmla="*/ 13 h 38"/>
                  <a:gd name="T28" fmla="*/ 63 w 126"/>
                  <a:gd name="T29" fmla="*/ 35 h 38"/>
                  <a:gd name="T30" fmla="*/ 63 w 126"/>
                  <a:gd name="T31" fmla="*/ 35 h 38"/>
                  <a:gd name="T32" fmla="*/ 76 w 126"/>
                  <a:gd name="T33" fmla="*/ 38 h 38"/>
                  <a:gd name="T34" fmla="*/ 85 w 126"/>
                  <a:gd name="T35" fmla="*/ 38 h 38"/>
                  <a:gd name="T36" fmla="*/ 123 w 126"/>
                  <a:gd name="T37" fmla="*/ 28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6"/>
                  <a:gd name="T58" fmla="*/ 0 h 38"/>
                  <a:gd name="T59" fmla="*/ 126 w 126"/>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6" h="38">
                    <a:moveTo>
                      <a:pt x="123" y="28"/>
                    </a:moveTo>
                    <a:lnTo>
                      <a:pt x="123" y="28"/>
                    </a:lnTo>
                    <a:lnTo>
                      <a:pt x="126" y="28"/>
                    </a:lnTo>
                    <a:lnTo>
                      <a:pt x="126" y="25"/>
                    </a:lnTo>
                    <a:lnTo>
                      <a:pt x="120" y="22"/>
                    </a:lnTo>
                    <a:lnTo>
                      <a:pt x="63" y="3"/>
                    </a:lnTo>
                    <a:lnTo>
                      <a:pt x="54" y="0"/>
                    </a:lnTo>
                    <a:lnTo>
                      <a:pt x="41" y="0"/>
                    </a:lnTo>
                    <a:lnTo>
                      <a:pt x="3" y="6"/>
                    </a:lnTo>
                    <a:lnTo>
                      <a:pt x="0" y="9"/>
                    </a:lnTo>
                    <a:lnTo>
                      <a:pt x="6" y="13"/>
                    </a:lnTo>
                    <a:lnTo>
                      <a:pt x="63" y="35"/>
                    </a:lnTo>
                    <a:lnTo>
                      <a:pt x="76" y="38"/>
                    </a:lnTo>
                    <a:lnTo>
                      <a:pt x="85" y="38"/>
                    </a:lnTo>
                    <a:lnTo>
                      <a:pt x="123" y="28"/>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09" name="Freeform 203"/>
              <p:cNvSpPr>
                <a:spLocks/>
              </p:cNvSpPr>
              <p:nvPr/>
            </p:nvSpPr>
            <p:spPr bwMode="auto">
              <a:xfrm>
                <a:off x="825" y="2872"/>
                <a:ext cx="95" cy="38"/>
              </a:xfrm>
              <a:custGeom>
                <a:avLst/>
                <a:gdLst>
                  <a:gd name="T0" fmla="*/ 0 w 95"/>
                  <a:gd name="T1" fmla="*/ 25 h 38"/>
                  <a:gd name="T2" fmla="*/ 28 w 95"/>
                  <a:gd name="T3" fmla="*/ 34 h 38"/>
                  <a:gd name="T4" fmla="*/ 28 w 95"/>
                  <a:gd name="T5" fmla="*/ 34 h 38"/>
                  <a:gd name="T6" fmla="*/ 41 w 95"/>
                  <a:gd name="T7" fmla="*/ 38 h 38"/>
                  <a:gd name="T8" fmla="*/ 50 w 95"/>
                  <a:gd name="T9" fmla="*/ 38 h 38"/>
                  <a:gd name="T10" fmla="*/ 92 w 95"/>
                  <a:gd name="T11" fmla="*/ 31 h 38"/>
                  <a:gd name="T12" fmla="*/ 92 w 95"/>
                  <a:gd name="T13" fmla="*/ 31 h 38"/>
                  <a:gd name="T14" fmla="*/ 95 w 95"/>
                  <a:gd name="T15" fmla="*/ 28 h 38"/>
                  <a:gd name="T16" fmla="*/ 95 w 95"/>
                  <a:gd name="T17" fmla="*/ 28 h 38"/>
                  <a:gd name="T18" fmla="*/ 88 w 95"/>
                  <a:gd name="T19" fmla="*/ 25 h 38"/>
                  <a:gd name="T20" fmla="*/ 31 w 95"/>
                  <a:gd name="T21" fmla="*/ 3 h 38"/>
                  <a:gd name="T22" fmla="*/ 31 w 95"/>
                  <a:gd name="T23" fmla="*/ 3 h 38"/>
                  <a:gd name="T24" fmla="*/ 19 w 95"/>
                  <a:gd name="T25" fmla="*/ 0 h 38"/>
                  <a:gd name="T26" fmla="*/ 9 w 95"/>
                  <a:gd name="T27" fmla="*/ 0 h 38"/>
                  <a:gd name="T28" fmla="*/ 0 w 95"/>
                  <a:gd name="T29" fmla="*/ 3 h 38"/>
                  <a:gd name="T30" fmla="*/ 0 w 95"/>
                  <a:gd name="T31" fmla="*/ 25 h 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5"/>
                  <a:gd name="T49" fmla="*/ 0 h 38"/>
                  <a:gd name="T50" fmla="*/ 95 w 95"/>
                  <a:gd name="T51" fmla="*/ 38 h 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5" h="38">
                    <a:moveTo>
                      <a:pt x="0" y="25"/>
                    </a:moveTo>
                    <a:lnTo>
                      <a:pt x="28" y="34"/>
                    </a:lnTo>
                    <a:lnTo>
                      <a:pt x="41" y="38"/>
                    </a:lnTo>
                    <a:lnTo>
                      <a:pt x="50" y="38"/>
                    </a:lnTo>
                    <a:lnTo>
                      <a:pt x="92" y="31"/>
                    </a:lnTo>
                    <a:lnTo>
                      <a:pt x="95" y="28"/>
                    </a:lnTo>
                    <a:lnTo>
                      <a:pt x="88" y="25"/>
                    </a:lnTo>
                    <a:lnTo>
                      <a:pt x="31" y="3"/>
                    </a:lnTo>
                    <a:lnTo>
                      <a:pt x="19" y="0"/>
                    </a:lnTo>
                    <a:lnTo>
                      <a:pt x="9" y="0"/>
                    </a:lnTo>
                    <a:lnTo>
                      <a:pt x="0" y="3"/>
                    </a:lnTo>
                    <a:lnTo>
                      <a:pt x="0" y="25"/>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10" name="Freeform 204"/>
              <p:cNvSpPr>
                <a:spLocks/>
              </p:cNvSpPr>
              <p:nvPr/>
            </p:nvSpPr>
            <p:spPr bwMode="auto">
              <a:xfrm>
                <a:off x="790" y="2875"/>
                <a:ext cx="35" cy="22"/>
              </a:xfrm>
              <a:custGeom>
                <a:avLst/>
                <a:gdLst>
                  <a:gd name="T0" fmla="*/ 35 w 35"/>
                  <a:gd name="T1" fmla="*/ 0 h 22"/>
                  <a:gd name="T2" fmla="*/ 3 w 35"/>
                  <a:gd name="T3" fmla="*/ 6 h 22"/>
                  <a:gd name="T4" fmla="*/ 3 w 35"/>
                  <a:gd name="T5" fmla="*/ 6 h 22"/>
                  <a:gd name="T6" fmla="*/ 0 w 35"/>
                  <a:gd name="T7" fmla="*/ 6 h 22"/>
                  <a:gd name="T8" fmla="*/ 0 w 35"/>
                  <a:gd name="T9" fmla="*/ 9 h 22"/>
                  <a:gd name="T10" fmla="*/ 6 w 35"/>
                  <a:gd name="T11" fmla="*/ 12 h 22"/>
                  <a:gd name="T12" fmla="*/ 35 w 35"/>
                  <a:gd name="T13" fmla="*/ 22 h 22"/>
                  <a:gd name="T14" fmla="*/ 35 w 35"/>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22"/>
                  <a:gd name="T26" fmla="*/ 35 w 3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22">
                    <a:moveTo>
                      <a:pt x="35" y="0"/>
                    </a:moveTo>
                    <a:lnTo>
                      <a:pt x="3" y="6"/>
                    </a:lnTo>
                    <a:lnTo>
                      <a:pt x="0" y="6"/>
                    </a:lnTo>
                    <a:lnTo>
                      <a:pt x="0" y="9"/>
                    </a:lnTo>
                    <a:lnTo>
                      <a:pt x="6" y="12"/>
                    </a:lnTo>
                    <a:lnTo>
                      <a:pt x="35" y="22"/>
                    </a:lnTo>
                    <a:lnTo>
                      <a:pt x="35"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grpSp>
        <p:grpSp>
          <p:nvGrpSpPr>
            <p:cNvPr id="17468" name="Group 406"/>
            <p:cNvGrpSpPr>
              <a:grpSpLocks/>
            </p:cNvGrpSpPr>
            <p:nvPr/>
          </p:nvGrpSpPr>
          <p:grpSpPr bwMode="auto">
            <a:xfrm>
              <a:off x="887321" y="4261942"/>
              <a:ext cx="1738131" cy="417464"/>
              <a:chOff x="559" y="2685"/>
              <a:chExt cx="1095" cy="263"/>
            </a:xfrm>
          </p:grpSpPr>
          <p:sp>
            <p:nvSpPr>
              <p:cNvPr id="17611" name="Freeform 206"/>
              <p:cNvSpPr>
                <a:spLocks/>
              </p:cNvSpPr>
              <p:nvPr/>
            </p:nvSpPr>
            <p:spPr bwMode="auto">
              <a:xfrm>
                <a:off x="1651" y="2796"/>
                <a:ext cx="3" cy="3"/>
              </a:xfrm>
              <a:custGeom>
                <a:avLst/>
                <a:gdLst>
                  <a:gd name="T0" fmla="*/ 0 w 3"/>
                  <a:gd name="T1" fmla="*/ 0 h 3"/>
                  <a:gd name="T2" fmla="*/ 0 w 3"/>
                  <a:gd name="T3" fmla="*/ 3 h 3"/>
                  <a:gd name="T4" fmla="*/ 0 w 3"/>
                  <a:gd name="T5" fmla="*/ 3 h 3"/>
                  <a:gd name="T6" fmla="*/ 3 w 3"/>
                  <a:gd name="T7" fmla="*/ 3 h 3"/>
                  <a:gd name="T8" fmla="*/ 0 w 3"/>
                  <a:gd name="T9" fmla="*/ 0 h 3"/>
                  <a:gd name="T10" fmla="*/ 0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0"/>
                    </a:moveTo>
                    <a:lnTo>
                      <a:pt x="0" y="3"/>
                    </a:lnTo>
                    <a:lnTo>
                      <a:pt x="3" y="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12" name="Freeform 207"/>
              <p:cNvSpPr>
                <a:spLocks/>
              </p:cNvSpPr>
              <p:nvPr/>
            </p:nvSpPr>
            <p:spPr bwMode="auto">
              <a:xfrm>
                <a:off x="1546" y="2777"/>
                <a:ext cx="105" cy="28"/>
              </a:xfrm>
              <a:custGeom>
                <a:avLst/>
                <a:gdLst>
                  <a:gd name="T0" fmla="*/ 105 w 105"/>
                  <a:gd name="T1" fmla="*/ 19 h 28"/>
                  <a:gd name="T2" fmla="*/ 105 w 105"/>
                  <a:gd name="T3" fmla="*/ 19 h 28"/>
                  <a:gd name="T4" fmla="*/ 98 w 105"/>
                  <a:gd name="T5" fmla="*/ 16 h 28"/>
                  <a:gd name="T6" fmla="*/ 48 w 105"/>
                  <a:gd name="T7" fmla="*/ 0 h 28"/>
                  <a:gd name="T8" fmla="*/ 48 w 105"/>
                  <a:gd name="T9" fmla="*/ 0 h 28"/>
                  <a:gd name="T10" fmla="*/ 29 w 105"/>
                  <a:gd name="T11" fmla="*/ 0 h 28"/>
                  <a:gd name="T12" fmla="*/ 3 w 105"/>
                  <a:gd name="T13" fmla="*/ 3 h 28"/>
                  <a:gd name="T14" fmla="*/ 3 w 105"/>
                  <a:gd name="T15" fmla="*/ 3 h 28"/>
                  <a:gd name="T16" fmla="*/ 0 w 105"/>
                  <a:gd name="T17" fmla="*/ 6 h 28"/>
                  <a:gd name="T18" fmla="*/ 0 w 105"/>
                  <a:gd name="T19" fmla="*/ 6 h 28"/>
                  <a:gd name="T20" fmla="*/ 10 w 105"/>
                  <a:gd name="T21" fmla="*/ 9 h 28"/>
                  <a:gd name="T22" fmla="*/ 60 w 105"/>
                  <a:gd name="T23" fmla="*/ 25 h 28"/>
                  <a:gd name="T24" fmla="*/ 60 w 105"/>
                  <a:gd name="T25" fmla="*/ 25 h 28"/>
                  <a:gd name="T26" fmla="*/ 79 w 105"/>
                  <a:gd name="T27" fmla="*/ 28 h 28"/>
                  <a:gd name="T28" fmla="*/ 105 w 105"/>
                  <a:gd name="T29" fmla="*/ 22 h 28"/>
                  <a:gd name="T30" fmla="*/ 105 w 105"/>
                  <a:gd name="T31" fmla="*/ 22 h 28"/>
                  <a:gd name="T32" fmla="*/ 105 w 105"/>
                  <a:gd name="T33" fmla="*/ 22 h 28"/>
                  <a:gd name="T34" fmla="*/ 105 w 105"/>
                  <a:gd name="T35" fmla="*/ 19 h 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5"/>
                  <a:gd name="T55" fmla="*/ 0 h 28"/>
                  <a:gd name="T56" fmla="*/ 105 w 105"/>
                  <a:gd name="T57" fmla="*/ 28 h 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5" h="28">
                    <a:moveTo>
                      <a:pt x="105" y="19"/>
                    </a:moveTo>
                    <a:lnTo>
                      <a:pt x="105" y="19"/>
                    </a:lnTo>
                    <a:lnTo>
                      <a:pt x="98" y="16"/>
                    </a:lnTo>
                    <a:lnTo>
                      <a:pt x="48" y="0"/>
                    </a:lnTo>
                    <a:lnTo>
                      <a:pt x="29" y="0"/>
                    </a:lnTo>
                    <a:lnTo>
                      <a:pt x="3" y="3"/>
                    </a:lnTo>
                    <a:lnTo>
                      <a:pt x="0" y="6"/>
                    </a:lnTo>
                    <a:lnTo>
                      <a:pt x="10" y="9"/>
                    </a:lnTo>
                    <a:lnTo>
                      <a:pt x="60" y="25"/>
                    </a:lnTo>
                    <a:lnTo>
                      <a:pt x="79" y="28"/>
                    </a:lnTo>
                    <a:lnTo>
                      <a:pt x="105" y="22"/>
                    </a:lnTo>
                    <a:lnTo>
                      <a:pt x="105"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13" name="Freeform 208"/>
              <p:cNvSpPr>
                <a:spLocks/>
              </p:cNvSpPr>
              <p:nvPr/>
            </p:nvSpPr>
            <p:spPr bwMode="auto">
              <a:xfrm>
                <a:off x="1540" y="2786"/>
                <a:ext cx="66" cy="29"/>
              </a:xfrm>
              <a:custGeom>
                <a:avLst/>
                <a:gdLst>
                  <a:gd name="T0" fmla="*/ 6 w 66"/>
                  <a:gd name="T1" fmla="*/ 0 h 29"/>
                  <a:gd name="T2" fmla="*/ 6 w 66"/>
                  <a:gd name="T3" fmla="*/ 0 h 29"/>
                  <a:gd name="T4" fmla="*/ 0 w 66"/>
                  <a:gd name="T5" fmla="*/ 0 h 29"/>
                  <a:gd name="T6" fmla="*/ 0 w 66"/>
                  <a:gd name="T7" fmla="*/ 22 h 29"/>
                  <a:gd name="T8" fmla="*/ 19 w 66"/>
                  <a:gd name="T9" fmla="*/ 26 h 29"/>
                  <a:gd name="T10" fmla="*/ 19 w 66"/>
                  <a:gd name="T11" fmla="*/ 26 h 29"/>
                  <a:gd name="T12" fmla="*/ 38 w 66"/>
                  <a:gd name="T13" fmla="*/ 29 h 29"/>
                  <a:gd name="T14" fmla="*/ 63 w 66"/>
                  <a:gd name="T15" fmla="*/ 22 h 29"/>
                  <a:gd name="T16" fmla="*/ 63 w 66"/>
                  <a:gd name="T17" fmla="*/ 22 h 29"/>
                  <a:gd name="T18" fmla="*/ 66 w 66"/>
                  <a:gd name="T19" fmla="*/ 22 h 29"/>
                  <a:gd name="T20" fmla="*/ 66 w 66"/>
                  <a:gd name="T21" fmla="*/ 22 h 29"/>
                  <a:gd name="T22" fmla="*/ 57 w 66"/>
                  <a:gd name="T23" fmla="*/ 19 h 29"/>
                  <a:gd name="T24" fmla="*/ 6 w 66"/>
                  <a:gd name="T25" fmla="*/ 0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6"/>
                  <a:gd name="T40" fmla="*/ 0 h 29"/>
                  <a:gd name="T41" fmla="*/ 66 w 66"/>
                  <a:gd name="T42" fmla="*/ 29 h 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6" h="29">
                    <a:moveTo>
                      <a:pt x="6" y="0"/>
                    </a:moveTo>
                    <a:lnTo>
                      <a:pt x="6" y="0"/>
                    </a:lnTo>
                    <a:lnTo>
                      <a:pt x="0" y="0"/>
                    </a:lnTo>
                    <a:lnTo>
                      <a:pt x="0" y="22"/>
                    </a:lnTo>
                    <a:lnTo>
                      <a:pt x="19" y="26"/>
                    </a:lnTo>
                    <a:lnTo>
                      <a:pt x="38" y="29"/>
                    </a:lnTo>
                    <a:lnTo>
                      <a:pt x="63" y="22"/>
                    </a:lnTo>
                    <a:lnTo>
                      <a:pt x="66" y="22"/>
                    </a:lnTo>
                    <a:lnTo>
                      <a:pt x="57" y="19"/>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14" name="Freeform 209"/>
              <p:cNvSpPr>
                <a:spLocks/>
              </p:cNvSpPr>
              <p:nvPr/>
            </p:nvSpPr>
            <p:spPr bwMode="auto">
              <a:xfrm>
                <a:off x="1499" y="2786"/>
                <a:ext cx="41" cy="22"/>
              </a:xfrm>
              <a:custGeom>
                <a:avLst/>
                <a:gdLst>
                  <a:gd name="T0" fmla="*/ 41 w 41"/>
                  <a:gd name="T1" fmla="*/ 0 h 22"/>
                  <a:gd name="T2" fmla="*/ 41 w 41"/>
                  <a:gd name="T3" fmla="*/ 0 h 22"/>
                  <a:gd name="T4" fmla="*/ 28 w 41"/>
                  <a:gd name="T5" fmla="*/ 0 h 22"/>
                  <a:gd name="T6" fmla="*/ 0 w 41"/>
                  <a:gd name="T7" fmla="*/ 3 h 22"/>
                  <a:gd name="T8" fmla="*/ 0 w 41"/>
                  <a:gd name="T9" fmla="*/ 3 h 22"/>
                  <a:gd name="T10" fmla="*/ 0 w 41"/>
                  <a:gd name="T11" fmla="*/ 7 h 22"/>
                  <a:gd name="T12" fmla="*/ 0 w 41"/>
                  <a:gd name="T13" fmla="*/ 7 h 22"/>
                  <a:gd name="T14" fmla="*/ 6 w 41"/>
                  <a:gd name="T15" fmla="*/ 10 h 22"/>
                  <a:gd name="T16" fmla="*/ 41 w 41"/>
                  <a:gd name="T17" fmla="*/ 22 h 22"/>
                  <a:gd name="T18" fmla="*/ 41 w 41"/>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
                  <a:gd name="T32" fmla="*/ 41 w 41"/>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
                    <a:moveTo>
                      <a:pt x="41" y="0"/>
                    </a:moveTo>
                    <a:lnTo>
                      <a:pt x="41" y="0"/>
                    </a:lnTo>
                    <a:lnTo>
                      <a:pt x="28" y="0"/>
                    </a:lnTo>
                    <a:lnTo>
                      <a:pt x="0" y="3"/>
                    </a:lnTo>
                    <a:lnTo>
                      <a:pt x="0" y="7"/>
                    </a:lnTo>
                    <a:lnTo>
                      <a:pt x="6" y="10"/>
                    </a:lnTo>
                    <a:lnTo>
                      <a:pt x="41" y="22"/>
                    </a:lnTo>
                    <a:lnTo>
                      <a:pt x="41" y="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15" name="Freeform 210"/>
              <p:cNvSpPr>
                <a:spLocks/>
              </p:cNvSpPr>
              <p:nvPr/>
            </p:nvSpPr>
            <p:spPr bwMode="auto">
              <a:xfrm>
                <a:off x="1540" y="2812"/>
                <a:ext cx="16" cy="12"/>
              </a:xfrm>
              <a:custGeom>
                <a:avLst/>
                <a:gdLst>
                  <a:gd name="T0" fmla="*/ 0 w 16"/>
                  <a:gd name="T1" fmla="*/ 0 h 12"/>
                  <a:gd name="T2" fmla="*/ 3 w 16"/>
                  <a:gd name="T3" fmla="*/ 12 h 12"/>
                  <a:gd name="T4" fmla="*/ 16 w 16"/>
                  <a:gd name="T5" fmla="*/ 9 h 12"/>
                  <a:gd name="T6" fmla="*/ 16 w 16"/>
                  <a:gd name="T7" fmla="*/ 9 h 12"/>
                  <a:gd name="T8" fmla="*/ 16 w 16"/>
                  <a:gd name="T9" fmla="*/ 6 h 12"/>
                  <a:gd name="T10" fmla="*/ 16 w 16"/>
                  <a:gd name="T11" fmla="*/ 6 h 12"/>
                  <a:gd name="T12" fmla="*/ 9 w 16"/>
                  <a:gd name="T13" fmla="*/ 3 h 12"/>
                  <a:gd name="T14" fmla="*/ 0 w 16"/>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2"/>
                  <a:gd name="T26" fmla="*/ 16 w 1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2">
                    <a:moveTo>
                      <a:pt x="0" y="0"/>
                    </a:moveTo>
                    <a:lnTo>
                      <a:pt x="3" y="12"/>
                    </a:lnTo>
                    <a:lnTo>
                      <a:pt x="16" y="9"/>
                    </a:lnTo>
                    <a:lnTo>
                      <a:pt x="16" y="6"/>
                    </a:lnTo>
                    <a:lnTo>
                      <a:pt x="9" y="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16" name="Freeform 211"/>
              <p:cNvSpPr>
                <a:spLocks/>
              </p:cNvSpPr>
              <p:nvPr/>
            </p:nvSpPr>
            <p:spPr bwMode="auto">
              <a:xfrm>
                <a:off x="1448" y="2796"/>
                <a:ext cx="95" cy="31"/>
              </a:xfrm>
              <a:custGeom>
                <a:avLst/>
                <a:gdLst>
                  <a:gd name="T0" fmla="*/ 92 w 95"/>
                  <a:gd name="T1" fmla="*/ 16 h 31"/>
                  <a:gd name="T2" fmla="*/ 48 w 95"/>
                  <a:gd name="T3" fmla="*/ 3 h 31"/>
                  <a:gd name="T4" fmla="*/ 48 w 95"/>
                  <a:gd name="T5" fmla="*/ 3 h 31"/>
                  <a:gd name="T6" fmla="*/ 29 w 95"/>
                  <a:gd name="T7" fmla="*/ 0 h 31"/>
                  <a:gd name="T8" fmla="*/ 0 w 95"/>
                  <a:gd name="T9" fmla="*/ 6 h 31"/>
                  <a:gd name="T10" fmla="*/ 0 w 95"/>
                  <a:gd name="T11" fmla="*/ 6 h 31"/>
                  <a:gd name="T12" fmla="*/ 0 w 95"/>
                  <a:gd name="T13" fmla="*/ 6 h 31"/>
                  <a:gd name="T14" fmla="*/ 0 w 95"/>
                  <a:gd name="T15" fmla="*/ 9 h 31"/>
                  <a:gd name="T16" fmla="*/ 6 w 95"/>
                  <a:gd name="T17" fmla="*/ 12 h 31"/>
                  <a:gd name="T18" fmla="*/ 60 w 95"/>
                  <a:gd name="T19" fmla="*/ 28 h 31"/>
                  <a:gd name="T20" fmla="*/ 60 w 95"/>
                  <a:gd name="T21" fmla="*/ 28 h 31"/>
                  <a:gd name="T22" fmla="*/ 70 w 95"/>
                  <a:gd name="T23" fmla="*/ 31 h 31"/>
                  <a:gd name="T24" fmla="*/ 79 w 95"/>
                  <a:gd name="T25" fmla="*/ 31 h 31"/>
                  <a:gd name="T26" fmla="*/ 95 w 95"/>
                  <a:gd name="T27" fmla="*/ 28 h 31"/>
                  <a:gd name="T28" fmla="*/ 92 w 95"/>
                  <a:gd name="T29" fmla="*/ 16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5"/>
                  <a:gd name="T46" fmla="*/ 0 h 31"/>
                  <a:gd name="T47" fmla="*/ 95 w 95"/>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5" h="31">
                    <a:moveTo>
                      <a:pt x="92" y="16"/>
                    </a:moveTo>
                    <a:lnTo>
                      <a:pt x="48" y="3"/>
                    </a:lnTo>
                    <a:lnTo>
                      <a:pt x="29" y="0"/>
                    </a:lnTo>
                    <a:lnTo>
                      <a:pt x="0" y="6"/>
                    </a:lnTo>
                    <a:lnTo>
                      <a:pt x="0" y="9"/>
                    </a:lnTo>
                    <a:lnTo>
                      <a:pt x="6" y="12"/>
                    </a:lnTo>
                    <a:lnTo>
                      <a:pt x="60" y="28"/>
                    </a:lnTo>
                    <a:lnTo>
                      <a:pt x="70" y="31"/>
                    </a:lnTo>
                    <a:lnTo>
                      <a:pt x="79" y="31"/>
                    </a:lnTo>
                    <a:lnTo>
                      <a:pt x="95" y="28"/>
                    </a:lnTo>
                    <a:lnTo>
                      <a:pt x="92" y="16"/>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17" name="Freeform 212"/>
              <p:cNvSpPr>
                <a:spLocks/>
              </p:cNvSpPr>
              <p:nvPr/>
            </p:nvSpPr>
            <p:spPr bwMode="auto">
              <a:xfrm>
                <a:off x="1100" y="2884"/>
                <a:ext cx="60" cy="32"/>
              </a:xfrm>
              <a:custGeom>
                <a:avLst/>
                <a:gdLst>
                  <a:gd name="T0" fmla="*/ 0 w 60"/>
                  <a:gd name="T1" fmla="*/ 0 h 32"/>
                  <a:gd name="T2" fmla="*/ 3 w 60"/>
                  <a:gd name="T3" fmla="*/ 32 h 32"/>
                  <a:gd name="T4" fmla="*/ 3 w 60"/>
                  <a:gd name="T5" fmla="*/ 32 h 32"/>
                  <a:gd name="T6" fmla="*/ 19 w 60"/>
                  <a:gd name="T7" fmla="*/ 32 h 32"/>
                  <a:gd name="T8" fmla="*/ 57 w 60"/>
                  <a:gd name="T9" fmla="*/ 26 h 32"/>
                  <a:gd name="T10" fmla="*/ 57 w 60"/>
                  <a:gd name="T11" fmla="*/ 26 h 32"/>
                  <a:gd name="T12" fmla="*/ 60 w 60"/>
                  <a:gd name="T13" fmla="*/ 22 h 32"/>
                  <a:gd name="T14" fmla="*/ 57 w 60"/>
                  <a:gd name="T15" fmla="*/ 22 h 32"/>
                  <a:gd name="T16" fmla="*/ 51 w 60"/>
                  <a:gd name="T17" fmla="*/ 19 h 32"/>
                  <a:gd name="T18" fmla="*/ 0 w 60"/>
                  <a:gd name="T19" fmla="*/ 0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32"/>
                  <a:gd name="T32" fmla="*/ 60 w 60"/>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32">
                    <a:moveTo>
                      <a:pt x="0" y="0"/>
                    </a:moveTo>
                    <a:lnTo>
                      <a:pt x="3" y="32"/>
                    </a:lnTo>
                    <a:lnTo>
                      <a:pt x="19" y="32"/>
                    </a:lnTo>
                    <a:lnTo>
                      <a:pt x="57" y="26"/>
                    </a:lnTo>
                    <a:lnTo>
                      <a:pt x="60" y="22"/>
                    </a:lnTo>
                    <a:lnTo>
                      <a:pt x="57" y="22"/>
                    </a:lnTo>
                    <a:lnTo>
                      <a:pt x="51" y="19"/>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18" name="Freeform 213"/>
              <p:cNvSpPr>
                <a:spLocks/>
              </p:cNvSpPr>
              <p:nvPr/>
            </p:nvSpPr>
            <p:spPr bwMode="auto">
              <a:xfrm>
                <a:off x="1034" y="2881"/>
                <a:ext cx="69" cy="35"/>
              </a:xfrm>
              <a:custGeom>
                <a:avLst/>
                <a:gdLst>
                  <a:gd name="T0" fmla="*/ 66 w 69"/>
                  <a:gd name="T1" fmla="*/ 3 h 35"/>
                  <a:gd name="T2" fmla="*/ 60 w 69"/>
                  <a:gd name="T3" fmla="*/ 0 h 35"/>
                  <a:gd name="T4" fmla="*/ 60 w 69"/>
                  <a:gd name="T5" fmla="*/ 0 h 35"/>
                  <a:gd name="T6" fmla="*/ 47 w 69"/>
                  <a:gd name="T7" fmla="*/ 0 h 35"/>
                  <a:gd name="T8" fmla="*/ 38 w 69"/>
                  <a:gd name="T9" fmla="*/ 0 h 35"/>
                  <a:gd name="T10" fmla="*/ 0 w 69"/>
                  <a:gd name="T11" fmla="*/ 6 h 35"/>
                  <a:gd name="T12" fmla="*/ 0 w 69"/>
                  <a:gd name="T13" fmla="*/ 6 h 35"/>
                  <a:gd name="T14" fmla="*/ 0 w 69"/>
                  <a:gd name="T15" fmla="*/ 6 h 35"/>
                  <a:gd name="T16" fmla="*/ 0 w 69"/>
                  <a:gd name="T17" fmla="*/ 10 h 35"/>
                  <a:gd name="T18" fmla="*/ 6 w 69"/>
                  <a:gd name="T19" fmla="*/ 13 h 35"/>
                  <a:gd name="T20" fmla="*/ 63 w 69"/>
                  <a:gd name="T21" fmla="*/ 32 h 35"/>
                  <a:gd name="T22" fmla="*/ 63 w 69"/>
                  <a:gd name="T23" fmla="*/ 32 h 35"/>
                  <a:gd name="T24" fmla="*/ 69 w 69"/>
                  <a:gd name="T25" fmla="*/ 35 h 35"/>
                  <a:gd name="T26" fmla="*/ 66 w 69"/>
                  <a:gd name="T27" fmla="*/ 3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9"/>
                  <a:gd name="T43" fmla="*/ 0 h 35"/>
                  <a:gd name="T44" fmla="*/ 69 w 69"/>
                  <a:gd name="T45" fmla="*/ 35 h 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9" h="35">
                    <a:moveTo>
                      <a:pt x="66" y="3"/>
                    </a:moveTo>
                    <a:lnTo>
                      <a:pt x="60" y="0"/>
                    </a:lnTo>
                    <a:lnTo>
                      <a:pt x="47" y="0"/>
                    </a:lnTo>
                    <a:lnTo>
                      <a:pt x="38" y="0"/>
                    </a:lnTo>
                    <a:lnTo>
                      <a:pt x="0" y="6"/>
                    </a:lnTo>
                    <a:lnTo>
                      <a:pt x="0" y="10"/>
                    </a:lnTo>
                    <a:lnTo>
                      <a:pt x="6" y="13"/>
                    </a:lnTo>
                    <a:lnTo>
                      <a:pt x="63" y="32"/>
                    </a:lnTo>
                    <a:lnTo>
                      <a:pt x="69" y="35"/>
                    </a:lnTo>
                    <a:lnTo>
                      <a:pt x="66" y="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19" name="Freeform 214"/>
              <p:cNvSpPr>
                <a:spLocks/>
              </p:cNvSpPr>
              <p:nvPr/>
            </p:nvSpPr>
            <p:spPr bwMode="auto">
              <a:xfrm>
                <a:off x="964" y="2894"/>
                <a:ext cx="127" cy="38"/>
              </a:xfrm>
              <a:custGeom>
                <a:avLst/>
                <a:gdLst>
                  <a:gd name="T0" fmla="*/ 63 w 127"/>
                  <a:gd name="T1" fmla="*/ 3 h 38"/>
                  <a:gd name="T2" fmla="*/ 63 w 127"/>
                  <a:gd name="T3" fmla="*/ 3 h 38"/>
                  <a:gd name="T4" fmla="*/ 51 w 127"/>
                  <a:gd name="T5" fmla="*/ 0 h 38"/>
                  <a:gd name="T6" fmla="*/ 41 w 127"/>
                  <a:gd name="T7" fmla="*/ 0 h 38"/>
                  <a:gd name="T8" fmla="*/ 0 w 127"/>
                  <a:gd name="T9" fmla="*/ 9 h 38"/>
                  <a:gd name="T10" fmla="*/ 0 w 127"/>
                  <a:gd name="T11" fmla="*/ 9 h 38"/>
                  <a:gd name="T12" fmla="*/ 0 w 127"/>
                  <a:gd name="T13" fmla="*/ 9 h 38"/>
                  <a:gd name="T14" fmla="*/ 0 w 127"/>
                  <a:gd name="T15" fmla="*/ 9 h 38"/>
                  <a:gd name="T16" fmla="*/ 6 w 127"/>
                  <a:gd name="T17" fmla="*/ 16 h 38"/>
                  <a:gd name="T18" fmla="*/ 63 w 127"/>
                  <a:gd name="T19" fmla="*/ 35 h 38"/>
                  <a:gd name="T20" fmla="*/ 63 w 127"/>
                  <a:gd name="T21" fmla="*/ 35 h 38"/>
                  <a:gd name="T22" fmla="*/ 76 w 127"/>
                  <a:gd name="T23" fmla="*/ 38 h 38"/>
                  <a:gd name="T24" fmla="*/ 89 w 127"/>
                  <a:gd name="T25" fmla="*/ 38 h 38"/>
                  <a:gd name="T26" fmla="*/ 127 w 127"/>
                  <a:gd name="T27" fmla="*/ 28 h 38"/>
                  <a:gd name="T28" fmla="*/ 127 w 127"/>
                  <a:gd name="T29" fmla="*/ 28 h 38"/>
                  <a:gd name="T30" fmla="*/ 127 w 127"/>
                  <a:gd name="T31" fmla="*/ 28 h 38"/>
                  <a:gd name="T32" fmla="*/ 127 w 127"/>
                  <a:gd name="T33" fmla="*/ 28 h 38"/>
                  <a:gd name="T34" fmla="*/ 120 w 127"/>
                  <a:gd name="T35" fmla="*/ 22 h 38"/>
                  <a:gd name="T36" fmla="*/ 63 w 127"/>
                  <a:gd name="T37" fmla="*/ 3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7"/>
                  <a:gd name="T58" fmla="*/ 0 h 38"/>
                  <a:gd name="T59" fmla="*/ 127 w 127"/>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7" h="38">
                    <a:moveTo>
                      <a:pt x="63" y="3"/>
                    </a:moveTo>
                    <a:lnTo>
                      <a:pt x="63" y="3"/>
                    </a:lnTo>
                    <a:lnTo>
                      <a:pt x="51" y="0"/>
                    </a:lnTo>
                    <a:lnTo>
                      <a:pt x="41" y="0"/>
                    </a:lnTo>
                    <a:lnTo>
                      <a:pt x="0" y="9"/>
                    </a:lnTo>
                    <a:lnTo>
                      <a:pt x="6" y="16"/>
                    </a:lnTo>
                    <a:lnTo>
                      <a:pt x="63" y="35"/>
                    </a:lnTo>
                    <a:lnTo>
                      <a:pt x="76" y="38"/>
                    </a:lnTo>
                    <a:lnTo>
                      <a:pt x="89" y="38"/>
                    </a:lnTo>
                    <a:lnTo>
                      <a:pt x="127" y="28"/>
                    </a:lnTo>
                    <a:lnTo>
                      <a:pt x="120" y="22"/>
                    </a:lnTo>
                    <a:lnTo>
                      <a:pt x="63" y="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20" name="Freeform 215"/>
              <p:cNvSpPr>
                <a:spLocks/>
              </p:cNvSpPr>
              <p:nvPr/>
            </p:nvSpPr>
            <p:spPr bwMode="auto">
              <a:xfrm>
                <a:off x="891" y="2910"/>
                <a:ext cx="133" cy="38"/>
              </a:xfrm>
              <a:custGeom>
                <a:avLst/>
                <a:gdLst>
                  <a:gd name="T0" fmla="*/ 67 w 133"/>
                  <a:gd name="T1" fmla="*/ 3 h 38"/>
                  <a:gd name="T2" fmla="*/ 67 w 133"/>
                  <a:gd name="T3" fmla="*/ 3 h 38"/>
                  <a:gd name="T4" fmla="*/ 54 w 133"/>
                  <a:gd name="T5" fmla="*/ 0 h 38"/>
                  <a:gd name="T6" fmla="*/ 45 w 133"/>
                  <a:gd name="T7" fmla="*/ 0 h 38"/>
                  <a:gd name="T8" fmla="*/ 3 w 133"/>
                  <a:gd name="T9" fmla="*/ 6 h 38"/>
                  <a:gd name="T10" fmla="*/ 3 w 133"/>
                  <a:gd name="T11" fmla="*/ 6 h 38"/>
                  <a:gd name="T12" fmla="*/ 0 w 133"/>
                  <a:gd name="T13" fmla="*/ 9 h 38"/>
                  <a:gd name="T14" fmla="*/ 0 w 133"/>
                  <a:gd name="T15" fmla="*/ 9 h 38"/>
                  <a:gd name="T16" fmla="*/ 7 w 133"/>
                  <a:gd name="T17" fmla="*/ 15 h 38"/>
                  <a:gd name="T18" fmla="*/ 64 w 133"/>
                  <a:gd name="T19" fmla="*/ 34 h 38"/>
                  <a:gd name="T20" fmla="*/ 64 w 133"/>
                  <a:gd name="T21" fmla="*/ 34 h 38"/>
                  <a:gd name="T22" fmla="*/ 79 w 133"/>
                  <a:gd name="T23" fmla="*/ 38 h 38"/>
                  <a:gd name="T24" fmla="*/ 89 w 133"/>
                  <a:gd name="T25" fmla="*/ 38 h 38"/>
                  <a:gd name="T26" fmla="*/ 130 w 133"/>
                  <a:gd name="T27" fmla="*/ 28 h 38"/>
                  <a:gd name="T28" fmla="*/ 130 w 133"/>
                  <a:gd name="T29" fmla="*/ 28 h 38"/>
                  <a:gd name="T30" fmla="*/ 133 w 133"/>
                  <a:gd name="T31" fmla="*/ 28 h 38"/>
                  <a:gd name="T32" fmla="*/ 133 w 133"/>
                  <a:gd name="T33" fmla="*/ 25 h 38"/>
                  <a:gd name="T34" fmla="*/ 124 w 133"/>
                  <a:gd name="T35" fmla="*/ 22 h 38"/>
                  <a:gd name="T36" fmla="*/ 67 w 133"/>
                  <a:gd name="T37" fmla="*/ 3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3"/>
                  <a:gd name="T58" fmla="*/ 0 h 38"/>
                  <a:gd name="T59" fmla="*/ 133 w 133"/>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3" h="38">
                    <a:moveTo>
                      <a:pt x="67" y="3"/>
                    </a:moveTo>
                    <a:lnTo>
                      <a:pt x="67" y="3"/>
                    </a:lnTo>
                    <a:lnTo>
                      <a:pt x="54" y="0"/>
                    </a:lnTo>
                    <a:lnTo>
                      <a:pt x="45" y="0"/>
                    </a:lnTo>
                    <a:lnTo>
                      <a:pt x="3" y="6"/>
                    </a:lnTo>
                    <a:lnTo>
                      <a:pt x="0" y="9"/>
                    </a:lnTo>
                    <a:lnTo>
                      <a:pt x="7" y="15"/>
                    </a:lnTo>
                    <a:lnTo>
                      <a:pt x="64" y="34"/>
                    </a:lnTo>
                    <a:lnTo>
                      <a:pt x="79" y="38"/>
                    </a:lnTo>
                    <a:lnTo>
                      <a:pt x="89" y="38"/>
                    </a:lnTo>
                    <a:lnTo>
                      <a:pt x="130" y="28"/>
                    </a:lnTo>
                    <a:lnTo>
                      <a:pt x="133" y="28"/>
                    </a:lnTo>
                    <a:lnTo>
                      <a:pt x="133" y="25"/>
                    </a:lnTo>
                    <a:lnTo>
                      <a:pt x="124" y="22"/>
                    </a:lnTo>
                    <a:lnTo>
                      <a:pt x="67" y="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21" name="Freeform 216"/>
              <p:cNvSpPr>
                <a:spLocks/>
              </p:cNvSpPr>
              <p:nvPr/>
            </p:nvSpPr>
            <p:spPr bwMode="auto">
              <a:xfrm>
                <a:off x="1429" y="2805"/>
                <a:ext cx="82" cy="41"/>
              </a:xfrm>
              <a:custGeom>
                <a:avLst/>
                <a:gdLst>
                  <a:gd name="T0" fmla="*/ 19 w 82"/>
                  <a:gd name="T1" fmla="*/ 3 h 41"/>
                  <a:gd name="T2" fmla="*/ 19 w 82"/>
                  <a:gd name="T3" fmla="*/ 3 h 41"/>
                  <a:gd name="T4" fmla="*/ 0 w 82"/>
                  <a:gd name="T5" fmla="*/ 0 h 41"/>
                  <a:gd name="T6" fmla="*/ 3 w 82"/>
                  <a:gd name="T7" fmla="*/ 41 h 41"/>
                  <a:gd name="T8" fmla="*/ 79 w 82"/>
                  <a:gd name="T9" fmla="*/ 26 h 41"/>
                  <a:gd name="T10" fmla="*/ 79 w 82"/>
                  <a:gd name="T11" fmla="*/ 26 h 41"/>
                  <a:gd name="T12" fmla="*/ 82 w 82"/>
                  <a:gd name="T13" fmla="*/ 26 h 41"/>
                  <a:gd name="T14" fmla="*/ 79 w 82"/>
                  <a:gd name="T15" fmla="*/ 22 h 41"/>
                  <a:gd name="T16" fmla="*/ 73 w 82"/>
                  <a:gd name="T17" fmla="*/ 19 h 41"/>
                  <a:gd name="T18" fmla="*/ 19 w 82"/>
                  <a:gd name="T19" fmla="*/ 3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2"/>
                  <a:gd name="T31" fmla="*/ 0 h 41"/>
                  <a:gd name="T32" fmla="*/ 82 w 82"/>
                  <a:gd name="T33" fmla="*/ 41 h 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2" h="41">
                    <a:moveTo>
                      <a:pt x="19" y="3"/>
                    </a:moveTo>
                    <a:lnTo>
                      <a:pt x="19" y="3"/>
                    </a:lnTo>
                    <a:lnTo>
                      <a:pt x="0" y="0"/>
                    </a:lnTo>
                    <a:lnTo>
                      <a:pt x="3" y="41"/>
                    </a:lnTo>
                    <a:lnTo>
                      <a:pt x="79" y="26"/>
                    </a:lnTo>
                    <a:lnTo>
                      <a:pt x="82" y="26"/>
                    </a:lnTo>
                    <a:lnTo>
                      <a:pt x="79" y="22"/>
                    </a:lnTo>
                    <a:lnTo>
                      <a:pt x="73" y="19"/>
                    </a:lnTo>
                    <a:lnTo>
                      <a:pt x="19" y="3"/>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22" name="Freeform 217"/>
              <p:cNvSpPr>
                <a:spLocks/>
              </p:cNvSpPr>
              <p:nvPr/>
            </p:nvSpPr>
            <p:spPr bwMode="auto">
              <a:xfrm>
                <a:off x="1322" y="2805"/>
                <a:ext cx="110" cy="67"/>
              </a:xfrm>
              <a:custGeom>
                <a:avLst/>
                <a:gdLst>
                  <a:gd name="T0" fmla="*/ 107 w 110"/>
                  <a:gd name="T1" fmla="*/ 0 h 67"/>
                  <a:gd name="T2" fmla="*/ 0 w 110"/>
                  <a:gd name="T3" fmla="*/ 22 h 67"/>
                  <a:gd name="T4" fmla="*/ 0 w 110"/>
                  <a:gd name="T5" fmla="*/ 67 h 67"/>
                  <a:gd name="T6" fmla="*/ 110 w 110"/>
                  <a:gd name="T7" fmla="*/ 41 h 67"/>
                  <a:gd name="T8" fmla="*/ 107 w 110"/>
                  <a:gd name="T9" fmla="*/ 0 h 67"/>
                  <a:gd name="T10" fmla="*/ 107 w 110"/>
                  <a:gd name="T11" fmla="*/ 0 h 67"/>
                  <a:gd name="T12" fmla="*/ 107 w 110"/>
                  <a:gd name="T13" fmla="*/ 0 h 67"/>
                  <a:gd name="T14" fmla="*/ 107 w 110"/>
                  <a:gd name="T15" fmla="*/ 0 h 67"/>
                  <a:gd name="T16" fmla="*/ 0 60000 65536"/>
                  <a:gd name="T17" fmla="*/ 0 60000 65536"/>
                  <a:gd name="T18" fmla="*/ 0 60000 65536"/>
                  <a:gd name="T19" fmla="*/ 0 60000 65536"/>
                  <a:gd name="T20" fmla="*/ 0 60000 65536"/>
                  <a:gd name="T21" fmla="*/ 0 60000 65536"/>
                  <a:gd name="T22" fmla="*/ 0 60000 65536"/>
                  <a:gd name="T23" fmla="*/ 0 60000 65536"/>
                  <a:gd name="T24" fmla="*/ 0 w 110"/>
                  <a:gd name="T25" fmla="*/ 0 h 67"/>
                  <a:gd name="T26" fmla="*/ 110 w 110"/>
                  <a:gd name="T27" fmla="*/ 67 h 6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0" h="67">
                    <a:moveTo>
                      <a:pt x="107" y="0"/>
                    </a:moveTo>
                    <a:lnTo>
                      <a:pt x="0" y="22"/>
                    </a:lnTo>
                    <a:lnTo>
                      <a:pt x="0" y="67"/>
                    </a:lnTo>
                    <a:lnTo>
                      <a:pt x="110" y="41"/>
                    </a:lnTo>
                    <a:lnTo>
                      <a:pt x="107"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23" name="Freeform 218"/>
              <p:cNvSpPr>
                <a:spLocks/>
              </p:cNvSpPr>
              <p:nvPr/>
            </p:nvSpPr>
            <p:spPr bwMode="auto">
              <a:xfrm>
                <a:off x="1211" y="2827"/>
                <a:ext cx="111" cy="70"/>
              </a:xfrm>
              <a:custGeom>
                <a:avLst/>
                <a:gdLst>
                  <a:gd name="T0" fmla="*/ 0 w 111"/>
                  <a:gd name="T1" fmla="*/ 23 h 70"/>
                  <a:gd name="T2" fmla="*/ 0 w 111"/>
                  <a:gd name="T3" fmla="*/ 70 h 70"/>
                  <a:gd name="T4" fmla="*/ 111 w 111"/>
                  <a:gd name="T5" fmla="*/ 45 h 70"/>
                  <a:gd name="T6" fmla="*/ 111 w 111"/>
                  <a:gd name="T7" fmla="*/ 0 h 70"/>
                  <a:gd name="T8" fmla="*/ 0 w 111"/>
                  <a:gd name="T9" fmla="*/ 23 h 70"/>
                  <a:gd name="T10" fmla="*/ 0 60000 65536"/>
                  <a:gd name="T11" fmla="*/ 0 60000 65536"/>
                  <a:gd name="T12" fmla="*/ 0 60000 65536"/>
                  <a:gd name="T13" fmla="*/ 0 60000 65536"/>
                  <a:gd name="T14" fmla="*/ 0 60000 65536"/>
                  <a:gd name="T15" fmla="*/ 0 w 111"/>
                  <a:gd name="T16" fmla="*/ 0 h 70"/>
                  <a:gd name="T17" fmla="*/ 111 w 111"/>
                  <a:gd name="T18" fmla="*/ 70 h 70"/>
                </a:gdLst>
                <a:ahLst/>
                <a:cxnLst>
                  <a:cxn ang="T10">
                    <a:pos x="T0" y="T1"/>
                  </a:cxn>
                  <a:cxn ang="T11">
                    <a:pos x="T2" y="T3"/>
                  </a:cxn>
                  <a:cxn ang="T12">
                    <a:pos x="T4" y="T5"/>
                  </a:cxn>
                  <a:cxn ang="T13">
                    <a:pos x="T6" y="T7"/>
                  </a:cxn>
                  <a:cxn ang="T14">
                    <a:pos x="T8" y="T9"/>
                  </a:cxn>
                </a:cxnLst>
                <a:rect l="T15" t="T16" r="T17" b="T18"/>
                <a:pathLst>
                  <a:path w="111" h="70">
                    <a:moveTo>
                      <a:pt x="0" y="23"/>
                    </a:moveTo>
                    <a:lnTo>
                      <a:pt x="0" y="70"/>
                    </a:lnTo>
                    <a:lnTo>
                      <a:pt x="111" y="45"/>
                    </a:lnTo>
                    <a:lnTo>
                      <a:pt x="111" y="0"/>
                    </a:lnTo>
                    <a:lnTo>
                      <a:pt x="0" y="2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24" name="Freeform 219"/>
              <p:cNvSpPr>
                <a:spLocks/>
              </p:cNvSpPr>
              <p:nvPr/>
            </p:nvSpPr>
            <p:spPr bwMode="auto">
              <a:xfrm>
                <a:off x="1100" y="2850"/>
                <a:ext cx="111" cy="53"/>
              </a:xfrm>
              <a:custGeom>
                <a:avLst/>
                <a:gdLst>
                  <a:gd name="T0" fmla="*/ 0 w 111"/>
                  <a:gd name="T1" fmla="*/ 25 h 53"/>
                  <a:gd name="T2" fmla="*/ 0 w 111"/>
                  <a:gd name="T3" fmla="*/ 31 h 53"/>
                  <a:gd name="T4" fmla="*/ 57 w 111"/>
                  <a:gd name="T5" fmla="*/ 50 h 53"/>
                  <a:gd name="T6" fmla="*/ 57 w 111"/>
                  <a:gd name="T7" fmla="*/ 50 h 53"/>
                  <a:gd name="T8" fmla="*/ 70 w 111"/>
                  <a:gd name="T9" fmla="*/ 53 h 53"/>
                  <a:gd name="T10" fmla="*/ 79 w 111"/>
                  <a:gd name="T11" fmla="*/ 53 h 53"/>
                  <a:gd name="T12" fmla="*/ 111 w 111"/>
                  <a:gd name="T13" fmla="*/ 47 h 53"/>
                  <a:gd name="T14" fmla="*/ 111 w 111"/>
                  <a:gd name="T15" fmla="*/ 0 h 53"/>
                  <a:gd name="T16" fmla="*/ 0 w 111"/>
                  <a:gd name="T17" fmla="*/ 25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1"/>
                  <a:gd name="T28" fmla="*/ 0 h 53"/>
                  <a:gd name="T29" fmla="*/ 111 w 111"/>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1" h="53">
                    <a:moveTo>
                      <a:pt x="0" y="25"/>
                    </a:moveTo>
                    <a:lnTo>
                      <a:pt x="0" y="31"/>
                    </a:lnTo>
                    <a:lnTo>
                      <a:pt x="57" y="50"/>
                    </a:lnTo>
                    <a:lnTo>
                      <a:pt x="70" y="53"/>
                    </a:lnTo>
                    <a:lnTo>
                      <a:pt x="79" y="53"/>
                    </a:lnTo>
                    <a:lnTo>
                      <a:pt x="111" y="47"/>
                    </a:lnTo>
                    <a:lnTo>
                      <a:pt x="111" y="0"/>
                    </a:lnTo>
                    <a:lnTo>
                      <a:pt x="0" y="25"/>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25" name="Freeform 220"/>
              <p:cNvSpPr>
                <a:spLocks/>
              </p:cNvSpPr>
              <p:nvPr/>
            </p:nvSpPr>
            <p:spPr bwMode="auto">
              <a:xfrm>
                <a:off x="1094" y="2875"/>
                <a:ext cx="6" cy="6"/>
              </a:xfrm>
              <a:custGeom>
                <a:avLst/>
                <a:gdLst>
                  <a:gd name="T0" fmla="*/ 6 w 6"/>
                  <a:gd name="T1" fmla="*/ 0 h 6"/>
                  <a:gd name="T2" fmla="*/ 0 w 6"/>
                  <a:gd name="T3" fmla="*/ 0 h 6"/>
                  <a:gd name="T4" fmla="*/ 0 w 6"/>
                  <a:gd name="T5" fmla="*/ 0 h 6"/>
                  <a:gd name="T6" fmla="*/ 0 w 6"/>
                  <a:gd name="T7" fmla="*/ 0 h 6"/>
                  <a:gd name="T8" fmla="*/ 0 w 6"/>
                  <a:gd name="T9" fmla="*/ 3 h 6"/>
                  <a:gd name="T10" fmla="*/ 6 w 6"/>
                  <a:gd name="T11" fmla="*/ 6 h 6"/>
                  <a:gd name="T12" fmla="*/ 6 w 6"/>
                  <a:gd name="T13" fmla="*/ 6 h 6"/>
                  <a:gd name="T14" fmla="*/ 6 w 6"/>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0"/>
                    </a:moveTo>
                    <a:lnTo>
                      <a:pt x="0" y="0"/>
                    </a:lnTo>
                    <a:lnTo>
                      <a:pt x="0" y="3"/>
                    </a:lnTo>
                    <a:lnTo>
                      <a:pt x="6" y="6"/>
                    </a:lnTo>
                    <a:lnTo>
                      <a:pt x="6"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26" name="Freeform 221"/>
              <p:cNvSpPr>
                <a:spLocks/>
              </p:cNvSpPr>
              <p:nvPr/>
            </p:nvSpPr>
            <p:spPr bwMode="auto">
              <a:xfrm>
                <a:off x="1293" y="2685"/>
                <a:ext cx="16" cy="9"/>
              </a:xfrm>
              <a:custGeom>
                <a:avLst/>
                <a:gdLst>
                  <a:gd name="T0" fmla="*/ 0 w 16"/>
                  <a:gd name="T1" fmla="*/ 9 h 9"/>
                  <a:gd name="T2" fmla="*/ 16 w 16"/>
                  <a:gd name="T3" fmla="*/ 9 h 9"/>
                  <a:gd name="T4" fmla="*/ 16 w 16"/>
                  <a:gd name="T5" fmla="*/ 9 h 9"/>
                  <a:gd name="T6" fmla="*/ 16 w 16"/>
                  <a:gd name="T7" fmla="*/ 6 h 9"/>
                  <a:gd name="T8" fmla="*/ 10 w 16"/>
                  <a:gd name="T9" fmla="*/ 3 h 9"/>
                  <a:gd name="T10" fmla="*/ 6 w 16"/>
                  <a:gd name="T11" fmla="*/ 3 h 9"/>
                  <a:gd name="T12" fmla="*/ 6 w 16"/>
                  <a:gd name="T13" fmla="*/ 3 h 9"/>
                  <a:gd name="T14" fmla="*/ 0 w 16"/>
                  <a:gd name="T15" fmla="*/ 0 h 9"/>
                  <a:gd name="T16" fmla="*/ 0 w 16"/>
                  <a:gd name="T17" fmla="*/ 9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9"/>
                  <a:gd name="T29" fmla="*/ 16 w 16"/>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9">
                    <a:moveTo>
                      <a:pt x="0" y="9"/>
                    </a:moveTo>
                    <a:lnTo>
                      <a:pt x="16" y="9"/>
                    </a:lnTo>
                    <a:lnTo>
                      <a:pt x="16" y="6"/>
                    </a:lnTo>
                    <a:lnTo>
                      <a:pt x="10" y="3"/>
                    </a:lnTo>
                    <a:lnTo>
                      <a:pt x="6" y="3"/>
                    </a:lnTo>
                    <a:lnTo>
                      <a:pt x="0" y="0"/>
                    </a:lnTo>
                    <a:lnTo>
                      <a:pt x="0" y="9"/>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27" name="Freeform 222"/>
              <p:cNvSpPr>
                <a:spLocks/>
              </p:cNvSpPr>
              <p:nvPr/>
            </p:nvSpPr>
            <p:spPr bwMode="auto">
              <a:xfrm>
                <a:off x="1271" y="2685"/>
                <a:ext cx="22" cy="13"/>
              </a:xfrm>
              <a:custGeom>
                <a:avLst/>
                <a:gdLst>
                  <a:gd name="T0" fmla="*/ 0 w 22"/>
                  <a:gd name="T1" fmla="*/ 13 h 13"/>
                  <a:gd name="T2" fmla="*/ 0 w 22"/>
                  <a:gd name="T3" fmla="*/ 13 h 13"/>
                  <a:gd name="T4" fmla="*/ 6 w 22"/>
                  <a:gd name="T5" fmla="*/ 13 h 13"/>
                  <a:gd name="T6" fmla="*/ 22 w 22"/>
                  <a:gd name="T7" fmla="*/ 9 h 13"/>
                  <a:gd name="T8" fmla="*/ 22 w 22"/>
                  <a:gd name="T9" fmla="*/ 0 h 13"/>
                  <a:gd name="T10" fmla="*/ 22 w 22"/>
                  <a:gd name="T11" fmla="*/ 0 h 13"/>
                  <a:gd name="T12" fmla="*/ 9 w 22"/>
                  <a:gd name="T13" fmla="*/ 0 h 13"/>
                  <a:gd name="T14" fmla="*/ 0 w 22"/>
                  <a:gd name="T15" fmla="*/ 3 h 13"/>
                  <a:gd name="T16" fmla="*/ 0 w 22"/>
                  <a:gd name="T17" fmla="*/ 13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3"/>
                  <a:gd name="T29" fmla="*/ 22 w 22"/>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3">
                    <a:moveTo>
                      <a:pt x="0" y="13"/>
                    </a:moveTo>
                    <a:lnTo>
                      <a:pt x="0" y="13"/>
                    </a:lnTo>
                    <a:lnTo>
                      <a:pt x="6" y="13"/>
                    </a:lnTo>
                    <a:lnTo>
                      <a:pt x="22" y="9"/>
                    </a:lnTo>
                    <a:lnTo>
                      <a:pt x="22" y="0"/>
                    </a:lnTo>
                    <a:lnTo>
                      <a:pt x="9" y="0"/>
                    </a:lnTo>
                    <a:lnTo>
                      <a:pt x="0" y="3"/>
                    </a:lnTo>
                    <a:lnTo>
                      <a:pt x="0" y="13"/>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28" name="Freeform 223"/>
              <p:cNvSpPr>
                <a:spLocks/>
              </p:cNvSpPr>
              <p:nvPr/>
            </p:nvSpPr>
            <p:spPr bwMode="auto">
              <a:xfrm>
                <a:off x="1249" y="2688"/>
                <a:ext cx="22" cy="10"/>
              </a:xfrm>
              <a:custGeom>
                <a:avLst/>
                <a:gdLst>
                  <a:gd name="T0" fmla="*/ 12 w 22"/>
                  <a:gd name="T1" fmla="*/ 6 h 10"/>
                  <a:gd name="T2" fmla="*/ 12 w 22"/>
                  <a:gd name="T3" fmla="*/ 6 h 10"/>
                  <a:gd name="T4" fmla="*/ 22 w 22"/>
                  <a:gd name="T5" fmla="*/ 10 h 10"/>
                  <a:gd name="T6" fmla="*/ 22 w 22"/>
                  <a:gd name="T7" fmla="*/ 0 h 10"/>
                  <a:gd name="T8" fmla="*/ 3 w 22"/>
                  <a:gd name="T9" fmla="*/ 3 h 10"/>
                  <a:gd name="T10" fmla="*/ 3 w 22"/>
                  <a:gd name="T11" fmla="*/ 3 h 10"/>
                  <a:gd name="T12" fmla="*/ 0 w 22"/>
                  <a:gd name="T13" fmla="*/ 3 h 10"/>
                  <a:gd name="T14" fmla="*/ 6 w 22"/>
                  <a:gd name="T15" fmla="*/ 6 h 10"/>
                  <a:gd name="T16" fmla="*/ 12 w 22"/>
                  <a:gd name="T17" fmla="*/ 6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0"/>
                  <a:gd name="T29" fmla="*/ 22 w 22"/>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0">
                    <a:moveTo>
                      <a:pt x="12" y="6"/>
                    </a:moveTo>
                    <a:lnTo>
                      <a:pt x="12" y="6"/>
                    </a:lnTo>
                    <a:lnTo>
                      <a:pt x="22" y="10"/>
                    </a:lnTo>
                    <a:lnTo>
                      <a:pt x="22" y="0"/>
                    </a:lnTo>
                    <a:lnTo>
                      <a:pt x="3" y="3"/>
                    </a:lnTo>
                    <a:lnTo>
                      <a:pt x="0" y="3"/>
                    </a:lnTo>
                    <a:lnTo>
                      <a:pt x="6" y="6"/>
                    </a:lnTo>
                    <a:lnTo>
                      <a:pt x="12" y="6"/>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29" name="Freeform 224"/>
              <p:cNvSpPr>
                <a:spLocks/>
              </p:cNvSpPr>
              <p:nvPr/>
            </p:nvSpPr>
            <p:spPr bwMode="auto">
              <a:xfrm>
                <a:off x="1249" y="2694"/>
                <a:ext cx="9" cy="10"/>
              </a:xfrm>
              <a:custGeom>
                <a:avLst/>
                <a:gdLst>
                  <a:gd name="T0" fmla="*/ 0 w 9"/>
                  <a:gd name="T1" fmla="*/ 10 h 10"/>
                  <a:gd name="T2" fmla="*/ 9 w 9"/>
                  <a:gd name="T3" fmla="*/ 7 h 10"/>
                  <a:gd name="T4" fmla="*/ 9 w 9"/>
                  <a:gd name="T5" fmla="*/ 7 h 10"/>
                  <a:gd name="T6" fmla="*/ 9 w 9"/>
                  <a:gd name="T7" fmla="*/ 7 h 10"/>
                  <a:gd name="T8" fmla="*/ 3 w 9"/>
                  <a:gd name="T9" fmla="*/ 4 h 10"/>
                  <a:gd name="T10" fmla="*/ 0 w 9"/>
                  <a:gd name="T11" fmla="*/ 0 h 10"/>
                  <a:gd name="T12" fmla="*/ 0 w 9"/>
                  <a:gd name="T13" fmla="*/ 10 h 10"/>
                  <a:gd name="T14" fmla="*/ 0 60000 65536"/>
                  <a:gd name="T15" fmla="*/ 0 60000 65536"/>
                  <a:gd name="T16" fmla="*/ 0 60000 65536"/>
                  <a:gd name="T17" fmla="*/ 0 60000 65536"/>
                  <a:gd name="T18" fmla="*/ 0 60000 65536"/>
                  <a:gd name="T19" fmla="*/ 0 60000 65536"/>
                  <a:gd name="T20" fmla="*/ 0 60000 65536"/>
                  <a:gd name="T21" fmla="*/ 0 w 9"/>
                  <a:gd name="T22" fmla="*/ 0 h 10"/>
                  <a:gd name="T23" fmla="*/ 9 w 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0">
                    <a:moveTo>
                      <a:pt x="0" y="10"/>
                    </a:moveTo>
                    <a:lnTo>
                      <a:pt x="9" y="7"/>
                    </a:lnTo>
                    <a:lnTo>
                      <a:pt x="3" y="4"/>
                    </a:lnTo>
                    <a:lnTo>
                      <a:pt x="0" y="0"/>
                    </a:lnTo>
                    <a:lnTo>
                      <a:pt x="0" y="1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30" name="Freeform 225"/>
              <p:cNvSpPr>
                <a:spLocks/>
              </p:cNvSpPr>
              <p:nvPr/>
            </p:nvSpPr>
            <p:spPr bwMode="auto">
              <a:xfrm>
                <a:off x="1227" y="2694"/>
                <a:ext cx="22" cy="13"/>
              </a:xfrm>
              <a:custGeom>
                <a:avLst/>
                <a:gdLst>
                  <a:gd name="T0" fmla="*/ 0 w 22"/>
                  <a:gd name="T1" fmla="*/ 13 h 13"/>
                  <a:gd name="T2" fmla="*/ 22 w 22"/>
                  <a:gd name="T3" fmla="*/ 10 h 13"/>
                  <a:gd name="T4" fmla="*/ 22 w 22"/>
                  <a:gd name="T5" fmla="*/ 0 h 13"/>
                  <a:gd name="T6" fmla="*/ 22 w 22"/>
                  <a:gd name="T7" fmla="*/ 0 h 13"/>
                  <a:gd name="T8" fmla="*/ 22 w 22"/>
                  <a:gd name="T9" fmla="*/ 0 h 13"/>
                  <a:gd name="T10" fmla="*/ 3 w 22"/>
                  <a:gd name="T11" fmla="*/ 0 h 13"/>
                  <a:gd name="T12" fmla="*/ 0 w 22"/>
                  <a:gd name="T13" fmla="*/ 0 h 13"/>
                  <a:gd name="T14" fmla="*/ 0 w 22"/>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3"/>
                  <a:gd name="T26" fmla="*/ 22 w 22"/>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3">
                    <a:moveTo>
                      <a:pt x="0" y="13"/>
                    </a:moveTo>
                    <a:lnTo>
                      <a:pt x="22" y="10"/>
                    </a:lnTo>
                    <a:lnTo>
                      <a:pt x="22" y="0"/>
                    </a:lnTo>
                    <a:lnTo>
                      <a:pt x="3" y="0"/>
                    </a:lnTo>
                    <a:lnTo>
                      <a:pt x="0" y="0"/>
                    </a:lnTo>
                    <a:lnTo>
                      <a:pt x="0" y="1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31" name="Freeform 226"/>
              <p:cNvSpPr>
                <a:spLocks/>
              </p:cNvSpPr>
              <p:nvPr/>
            </p:nvSpPr>
            <p:spPr bwMode="auto">
              <a:xfrm>
                <a:off x="1204" y="2694"/>
                <a:ext cx="23" cy="13"/>
              </a:xfrm>
              <a:custGeom>
                <a:avLst/>
                <a:gdLst>
                  <a:gd name="T0" fmla="*/ 0 w 23"/>
                  <a:gd name="T1" fmla="*/ 10 h 13"/>
                  <a:gd name="T2" fmla="*/ 4 w 23"/>
                  <a:gd name="T3" fmla="*/ 10 h 13"/>
                  <a:gd name="T4" fmla="*/ 4 w 23"/>
                  <a:gd name="T5" fmla="*/ 10 h 13"/>
                  <a:gd name="T6" fmla="*/ 23 w 23"/>
                  <a:gd name="T7" fmla="*/ 13 h 13"/>
                  <a:gd name="T8" fmla="*/ 23 w 23"/>
                  <a:gd name="T9" fmla="*/ 13 h 13"/>
                  <a:gd name="T10" fmla="*/ 23 w 23"/>
                  <a:gd name="T11" fmla="*/ 0 h 13"/>
                  <a:gd name="T12" fmla="*/ 0 w 23"/>
                  <a:gd name="T13" fmla="*/ 4 h 13"/>
                  <a:gd name="T14" fmla="*/ 0 w 23"/>
                  <a:gd name="T15" fmla="*/ 10 h 13"/>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13"/>
                  <a:gd name="T26" fmla="*/ 23 w 23"/>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13">
                    <a:moveTo>
                      <a:pt x="0" y="10"/>
                    </a:moveTo>
                    <a:lnTo>
                      <a:pt x="4" y="10"/>
                    </a:lnTo>
                    <a:lnTo>
                      <a:pt x="23" y="13"/>
                    </a:lnTo>
                    <a:lnTo>
                      <a:pt x="23" y="0"/>
                    </a:lnTo>
                    <a:lnTo>
                      <a:pt x="0" y="4"/>
                    </a:lnTo>
                    <a:lnTo>
                      <a:pt x="0" y="10"/>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32" name="Freeform 227"/>
              <p:cNvSpPr>
                <a:spLocks/>
              </p:cNvSpPr>
              <p:nvPr/>
            </p:nvSpPr>
            <p:spPr bwMode="auto">
              <a:xfrm>
                <a:off x="1198" y="2698"/>
                <a:ext cx="6" cy="6"/>
              </a:xfrm>
              <a:custGeom>
                <a:avLst/>
                <a:gdLst>
                  <a:gd name="T0" fmla="*/ 6 w 6"/>
                  <a:gd name="T1" fmla="*/ 6 h 6"/>
                  <a:gd name="T2" fmla="*/ 6 w 6"/>
                  <a:gd name="T3" fmla="*/ 0 h 6"/>
                  <a:gd name="T4" fmla="*/ 0 w 6"/>
                  <a:gd name="T5" fmla="*/ 0 h 6"/>
                  <a:gd name="T6" fmla="*/ 0 w 6"/>
                  <a:gd name="T7" fmla="*/ 0 h 6"/>
                  <a:gd name="T8" fmla="*/ 0 w 6"/>
                  <a:gd name="T9" fmla="*/ 3 h 6"/>
                  <a:gd name="T10" fmla="*/ 6 w 6"/>
                  <a:gd name="T11" fmla="*/ 6 h 6"/>
                  <a:gd name="T12" fmla="*/ 6 w 6"/>
                  <a:gd name="T13" fmla="*/ 6 h 6"/>
                  <a:gd name="T14" fmla="*/ 0 60000 65536"/>
                  <a:gd name="T15" fmla="*/ 0 60000 65536"/>
                  <a:gd name="T16" fmla="*/ 0 60000 65536"/>
                  <a:gd name="T17" fmla="*/ 0 60000 65536"/>
                  <a:gd name="T18" fmla="*/ 0 60000 65536"/>
                  <a:gd name="T19" fmla="*/ 0 60000 65536"/>
                  <a:gd name="T20" fmla="*/ 0 60000 65536"/>
                  <a:gd name="T21" fmla="*/ 0 w 6"/>
                  <a:gd name="T22" fmla="*/ 0 h 6"/>
                  <a:gd name="T23" fmla="*/ 6 w 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6">
                    <a:moveTo>
                      <a:pt x="6" y="6"/>
                    </a:moveTo>
                    <a:lnTo>
                      <a:pt x="6" y="0"/>
                    </a:lnTo>
                    <a:lnTo>
                      <a:pt x="0" y="0"/>
                    </a:lnTo>
                    <a:lnTo>
                      <a:pt x="0" y="3"/>
                    </a:lnTo>
                    <a:lnTo>
                      <a:pt x="6" y="6"/>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33" name="Freeform 228"/>
              <p:cNvSpPr>
                <a:spLocks/>
              </p:cNvSpPr>
              <p:nvPr/>
            </p:nvSpPr>
            <p:spPr bwMode="auto">
              <a:xfrm>
                <a:off x="1204" y="2707"/>
                <a:ext cx="4" cy="3"/>
              </a:xfrm>
              <a:custGeom>
                <a:avLst/>
                <a:gdLst>
                  <a:gd name="T0" fmla="*/ 0 w 4"/>
                  <a:gd name="T1" fmla="*/ 3 h 3"/>
                  <a:gd name="T2" fmla="*/ 0 w 4"/>
                  <a:gd name="T3" fmla="*/ 3 h 3"/>
                  <a:gd name="T4" fmla="*/ 4 w 4"/>
                  <a:gd name="T5" fmla="*/ 3 h 3"/>
                  <a:gd name="T6" fmla="*/ 0 w 4"/>
                  <a:gd name="T7" fmla="*/ 0 h 3"/>
                  <a:gd name="T8" fmla="*/ 0 w 4"/>
                  <a:gd name="T9" fmla="*/ 3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3"/>
                    </a:moveTo>
                    <a:lnTo>
                      <a:pt x="0" y="3"/>
                    </a:lnTo>
                    <a:lnTo>
                      <a:pt x="4" y="3"/>
                    </a:lnTo>
                    <a:lnTo>
                      <a:pt x="0" y="0"/>
                    </a:lnTo>
                    <a:lnTo>
                      <a:pt x="0" y="3"/>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34" name="Freeform 229"/>
              <p:cNvSpPr>
                <a:spLocks/>
              </p:cNvSpPr>
              <p:nvPr/>
            </p:nvSpPr>
            <p:spPr bwMode="auto">
              <a:xfrm>
                <a:off x="1182" y="2701"/>
                <a:ext cx="22" cy="12"/>
              </a:xfrm>
              <a:custGeom>
                <a:avLst/>
                <a:gdLst>
                  <a:gd name="T0" fmla="*/ 22 w 22"/>
                  <a:gd name="T1" fmla="*/ 9 h 12"/>
                  <a:gd name="T2" fmla="*/ 22 w 22"/>
                  <a:gd name="T3" fmla="*/ 9 h 12"/>
                  <a:gd name="T4" fmla="*/ 22 w 22"/>
                  <a:gd name="T5" fmla="*/ 9 h 12"/>
                  <a:gd name="T6" fmla="*/ 22 w 22"/>
                  <a:gd name="T7" fmla="*/ 6 h 12"/>
                  <a:gd name="T8" fmla="*/ 22 w 22"/>
                  <a:gd name="T9" fmla="*/ 6 h 12"/>
                  <a:gd name="T10" fmla="*/ 19 w 22"/>
                  <a:gd name="T11" fmla="*/ 3 h 12"/>
                  <a:gd name="T12" fmla="*/ 16 w 22"/>
                  <a:gd name="T13" fmla="*/ 3 h 12"/>
                  <a:gd name="T14" fmla="*/ 16 w 22"/>
                  <a:gd name="T15" fmla="*/ 3 h 12"/>
                  <a:gd name="T16" fmla="*/ 0 w 22"/>
                  <a:gd name="T17" fmla="*/ 0 h 12"/>
                  <a:gd name="T18" fmla="*/ 0 w 22"/>
                  <a:gd name="T19" fmla="*/ 12 h 12"/>
                  <a:gd name="T20" fmla="*/ 22 w 22"/>
                  <a:gd name="T21" fmla="*/ 9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12"/>
                  <a:gd name="T35" fmla="*/ 22 w 2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12">
                    <a:moveTo>
                      <a:pt x="22" y="9"/>
                    </a:moveTo>
                    <a:lnTo>
                      <a:pt x="22" y="9"/>
                    </a:lnTo>
                    <a:lnTo>
                      <a:pt x="22" y="6"/>
                    </a:lnTo>
                    <a:lnTo>
                      <a:pt x="19" y="3"/>
                    </a:lnTo>
                    <a:lnTo>
                      <a:pt x="16" y="3"/>
                    </a:lnTo>
                    <a:lnTo>
                      <a:pt x="0" y="0"/>
                    </a:lnTo>
                    <a:lnTo>
                      <a:pt x="0" y="12"/>
                    </a:lnTo>
                    <a:lnTo>
                      <a:pt x="22" y="9"/>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35" name="Freeform 230"/>
              <p:cNvSpPr>
                <a:spLocks/>
              </p:cNvSpPr>
              <p:nvPr/>
            </p:nvSpPr>
            <p:spPr bwMode="auto">
              <a:xfrm>
                <a:off x="1160" y="2701"/>
                <a:ext cx="22" cy="16"/>
              </a:xfrm>
              <a:custGeom>
                <a:avLst/>
                <a:gdLst>
                  <a:gd name="T0" fmla="*/ 13 w 22"/>
                  <a:gd name="T1" fmla="*/ 16 h 16"/>
                  <a:gd name="T2" fmla="*/ 22 w 22"/>
                  <a:gd name="T3" fmla="*/ 12 h 16"/>
                  <a:gd name="T4" fmla="*/ 22 w 22"/>
                  <a:gd name="T5" fmla="*/ 0 h 16"/>
                  <a:gd name="T6" fmla="*/ 22 w 22"/>
                  <a:gd name="T7" fmla="*/ 0 h 16"/>
                  <a:gd name="T8" fmla="*/ 19 w 22"/>
                  <a:gd name="T9" fmla="*/ 0 h 16"/>
                  <a:gd name="T10" fmla="*/ 0 w 22"/>
                  <a:gd name="T11" fmla="*/ 3 h 16"/>
                  <a:gd name="T12" fmla="*/ 0 w 22"/>
                  <a:gd name="T13" fmla="*/ 12 h 16"/>
                  <a:gd name="T14" fmla="*/ 0 w 22"/>
                  <a:gd name="T15" fmla="*/ 12 h 16"/>
                  <a:gd name="T16" fmla="*/ 13 w 22"/>
                  <a:gd name="T17" fmla="*/ 16 h 16"/>
                  <a:gd name="T18" fmla="*/ 13 w 22"/>
                  <a:gd name="T19" fmla="*/ 16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16"/>
                  <a:gd name="T32" fmla="*/ 22 w 22"/>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16">
                    <a:moveTo>
                      <a:pt x="13" y="16"/>
                    </a:moveTo>
                    <a:lnTo>
                      <a:pt x="22" y="12"/>
                    </a:lnTo>
                    <a:lnTo>
                      <a:pt x="22" y="0"/>
                    </a:lnTo>
                    <a:lnTo>
                      <a:pt x="19" y="0"/>
                    </a:lnTo>
                    <a:lnTo>
                      <a:pt x="0" y="3"/>
                    </a:lnTo>
                    <a:lnTo>
                      <a:pt x="0" y="12"/>
                    </a:lnTo>
                    <a:lnTo>
                      <a:pt x="13" y="16"/>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36" name="Freeform 231"/>
              <p:cNvSpPr>
                <a:spLocks/>
              </p:cNvSpPr>
              <p:nvPr/>
            </p:nvSpPr>
            <p:spPr bwMode="auto">
              <a:xfrm>
                <a:off x="1144" y="2704"/>
                <a:ext cx="16" cy="9"/>
              </a:xfrm>
              <a:custGeom>
                <a:avLst/>
                <a:gdLst>
                  <a:gd name="T0" fmla="*/ 10 w 16"/>
                  <a:gd name="T1" fmla="*/ 9 h 9"/>
                  <a:gd name="T2" fmla="*/ 10 w 16"/>
                  <a:gd name="T3" fmla="*/ 9 h 9"/>
                  <a:gd name="T4" fmla="*/ 16 w 16"/>
                  <a:gd name="T5" fmla="*/ 9 h 9"/>
                  <a:gd name="T6" fmla="*/ 16 w 16"/>
                  <a:gd name="T7" fmla="*/ 0 h 9"/>
                  <a:gd name="T8" fmla="*/ 4 w 16"/>
                  <a:gd name="T9" fmla="*/ 3 h 9"/>
                  <a:gd name="T10" fmla="*/ 4 w 16"/>
                  <a:gd name="T11" fmla="*/ 3 h 9"/>
                  <a:gd name="T12" fmla="*/ 0 w 16"/>
                  <a:gd name="T13" fmla="*/ 3 h 9"/>
                  <a:gd name="T14" fmla="*/ 7 w 16"/>
                  <a:gd name="T15" fmla="*/ 6 h 9"/>
                  <a:gd name="T16" fmla="*/ 10 w 16"/>
                  <a:gd name="T17" fmla="*/ 9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9"/>
                  <a:gd name="T29" fmla="*/ 16 w 16"/>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9">
                    <a:moveTo>
                      <a:pt x="10" y="9"/>
                    </a:moveTo>
                    <a:lnTo>
                      <a:pt x="10" y="9"/>
                    </a:lnTo>
                    <a:lnTo>
                      <a:pt x="16" y="9"/>
                    </a:lnTo>
                    <a:lnTo>
                      <a:pt x="16" y="0"/>
                    </a:lnTo>
                    <a:lnTo>
                      <a:pt x="4" y="3"/>
                    </a:lnTo>
                    <a:lnTo>
                      <a:pt x="0" y="3"/>
                    </a:lnTo>
                    <a:lnTo>
                      <a:pt x="7" y="6"/>
                    </a:lnTo>
                    <a:lnTo>
                      <a:pt x="10" y="9"/>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37" name="Freeform 232"/>
              <p:cNvSpPr>
                <a:spLocks/>
              </p:cNvSpPr>
              <p:nvPr/>
            </p:nvSpPr>
            <p:spPr bwMode="auto">
              <a:xfrm>
                <a:off x="1138" y="2710"/>
                <a:ext cx="16" cy="10"/>
              </a:xfrm>
              <a:custGeom>
                <a:avLst/>
                <a:gdLst>
                  <a:gd name="T0" fmla="*/ 13 w 16"/>
                  <a:gd name="T1" fmla="*/ 10 h 10"/>
                  <a:gd name="T2" fmla="*/ 13 w 16"/>
                  <a:gd name="T3" fmla="*/ 10 h 10"/>
                  <a:gd name="T4" fmla="*/ 16 w 16"/>
                  <a:gd name="T5" fmla="*/ 7 h 10"/>
                  <a:gd name="T6" fmla="*/ 10 w 16"/>
                  <a:gd name="T7" fmla="*/ 3 h 10"/>
                  <a:gd name="T8" fmla="*/ 6 w 16"/>
                  <a:gd name="T9" fmla="*/ 3 h 10"/>
                  <a:gd name="T10" fmla="*/ 6 w 16"/>
                  <a:gd name="T11" fmla="*/ 3 h 10"/>
                  <a:gd name="T12" fmla="*/ 0 w 16"/>
                  <a:gd name="T13" fmla="*/ 0 h 10"/>
                  <a:gd name="T14" fmla="*/ 3 w 16"/>
                  <a:gd name="T15" fmla="*/ 10 h 10"/>
                  <a:gd name="T16" fmla="*/ 13 w 16"/>
                  <a:gd name="T17" fmla="*/ 1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0"/>
                  <a:gd name="T29" fmla="*/ 16 w 1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0">
                    <a:moveTo>
                      <a:pt x="13" y="10"/>
                    </a:moveTo>
                    <a:lnTo>
                      <a:pt x="13" y="10"/>
                    </a:lnTo>
                    <a:lnTo>
                      <a:pt x="16" y="7"/>
                    </a:lnTo>
                    <a:lnTo>
                      <a:pt x="10" y="3"/>
                    </a:lnTo>
                    <a:lnTo>
                      <a:pt x="6" y="3"/>
                    </a:lnTo>
                    <a:lnTo>
                      <a:pt x="0" y="0"/>
                    </a:lnTo>
                    <a:lnTo>
                      <a:pt x="3" y="10"/>
                    </a:lnTo>
                    <a:lnTo>
                      <a:pt x="13" y="10"/>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38" name="Freeform 233"/>
              <p:cNvSpPr>
                <a:spLocks/>
              </p:cNvSpPr>
              <p:nvPr/>
            </p:nvSpPr>
            <p:spPr bwMode="auto">
              <a:xfrm>
                <a:off x="1116" y="2710"/>
                <a:ext cx="25" cy="13"/>
              </a:xfrm>
              <a:custGeom>
                <a:avLst/>
                <a:gdLst>
                  <a:gd name="T0" fmla="*/ 3 w 25"/>
                  <a:gd name="T1" fmla="*/ 13 h 13"/>
                  <a:gd name="T2" fmla="*/ 3 w 25"/>
                  <a:gd name="T3" fmla="*/ 13 h 13"/>
                  <a:gd name="T4" fmla="*/ 3 w 25"/>
                  <a:gd name="T5" fmla="*/ 13 h 13"/>
                  <a:gd name="T6" fmla="*/ 25 w 25"/>
                  <a:gd name="T7" fmla="*/ 10 h 13"/>
                  <a:gd name="T8" fmla="*/ 22 w 25"/>
                  <a:gd name="T9" fmla="*/ 0 h 13"/>
                  <a:gd name="T10" fmla="*/ 22 w 25"/>
                  <a:gd name="T11" fmla="*/ 0 h 13"/>
                  <a:gd name="T12" fmla="*/ 9 w 25"/>
                  <a:gd name="T13" fmla="*/ 0 h 13"/>
                  <a:gd name="T14" fmla="*/ 0 w 25"/>
                  <a:gd name="T15" fmla="*/ 0 h 13"/>
                  <a:gd name="T16" fmla="*/ 3 w 25"/>
                  <a:gd name="T17" fmla="*/ 13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13"/>
                  <a:gd name="T29" fmla="*/ 25 w 25"/>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13">
                    <a:moveTo>
                      <a:pt x="3" y="13"/>
                    </a:moveTo>
                    <a:lnTo>
                      <a:pt x="3" y="13"/>
                    </a:lnTo>
                    <a:lnTo>
                      <a:pt x="25" y="10"/>
                    </a:lnTo>
                    <a:lnTo>
                      <a:pt x="22" y="0"/>
                    </a:lnTo>
                    <a:lnTo>
                      <a:pt x="9" y="0"/>
                    </a:lnTo>
                    <a:lnTo>
                      <a:pt x="0" y="0"/>
                    </a:lnTo>
                    <a:lnTo>
                      <a:pt x="3" y="13"/>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39" name="Freeform 234"/>
              <p:cNvSpPr>
                <a:spLocks/>
              </p:cNvSpPr>
              <p:nvPr/>
            </p:nvSpPr>
            <p:spPr bwMode="auto">
              <a:xfrm>
                <a:off x="1094" y="2710"/>
                <a:ext cx="25" cy="13"/>
              </a:xfrm>
              <a:custGeom>
                <a:avLst/>
                <a:gdLst>
                  <a:gd name="T0" fmla="*/ 3 w 25"/>
                  <a:gd name="T1" fmla="*/ 10 h 13"/>
                  <a:gd name="T2" fmla="*/ 6 w 25"/>
                  <a:gd name="T3" fmla="*/ 13 h 13"/>
                  <a:gd name="T4" fmla="*/ 6 w 25"/>
                  <a:gd name="T5" fmla="*/ 13 h 13"/>
                  <a:gd name="T6" fmla="*/ 25 w 25"/>
                  <a:gd name="T7" fmla="*/ 13 h 13"/>
                  <a:gd name="T8" fmla="*/ 22 w 25"/>
                  <a:gd name="T9" fmla="*/ 0 h 13"/>
                  <a:gd name="T10" fmla="*/ 0 w 25"/>
                  <a:gd name="T11" fmla="*/ 3 h 13"/>
                  <a:gd name="T12" fmla="*/ 3 w 25"/>
                  <a:gd name="T13" fmla="*/ 10 h 13"/>
                  <a:gd name="T14" fmla="*/ 0 60000 65536"/>
                  <a:gd name="T15" fmla="*/ 0 60000 65536"/>
                  <a:gd name="T16" fmla="*/ 0 60000 65536"/>
                  <a:gd name="T17" fmla="*/ 0 60000 65536"/>
                  <a:gd name="T18" fmla="*/ 0 60000 65536"/>
                  <a:gd name="T19" fmla="*/ 0 60000 65536"/>
                  <a:gd name="T20" fmla="*/ 0 60000 65536"/>
                  <a:gd name="T21" fmla="*/ 0 w 25"/>
                  <a:gd name="T22" fmla="*/ 0 h 13"/>
                  <a:gd name="T23" fmla="*/ 25 w 25"/>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13">
                    <a:moveTo>
                      <a:pt x="3" y="10"/>
                    </a:moveTo>
                    <a:lnTo>
                      <a:pt x="6" y="13"/>
                    </a:lnTo>
                    <a:lnTo>
                      <a:pt x="25" y="13"/>
                    </a:lnTo>
                    <a:lnTo>
                      <a:pt x="22" y="0"/>
                    </a:lnTo>
                    <a:lnTo>
                      <a:pt x="0" y="3"/>
                    </a:lnTo>
                    <a:lnTo>
                      <a:pt x="3" y="1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40" name="Freeform 235"/>
              <p:cNvSpPr>
                <a:spLocks/>
              </p:cNvSpPr>
              <p:nvPr/>
            </p:nvSpPr>
            <p:spPr bwMode="auto">
              <a:xfrm>
                <a:off x="1087" y="2713"/>
                <a:ext cx="10" cy="7"/>
              </a:xfrm>
              <a:custGeom>
                <a:avLst/>
                <a:gdLst>
                  <a:gd name="T0" fmla="*/ 10 w 10"/>
                  <a:gd name="T1" fmla="*/ 7 h 7"/>
                  <a:gd name="T2" fmla="*/ 7 w 10"/>
                  <a:gd name="T3" fmla="*/ 0 h 7"/>
                  <a:gd name="T4" fmla="*/ 4 w 10"/>
                  <a:gd name="T5" fmla="*/ 4 h 7"/>
                  <a:gd name="T6" fmla="*/ 4 w 10"/>
                  <a:gd name="T7" fmla="*/ 4 h 7"/>
                  <a:gd name="T8" fmla="*/ 0 w 10"/>
                  <a:gd name="T9" fmla="*/ 4 h 7"/>
                  <a:gd name="T10" fmla="*/ 7 w 10"/>
                  <a:gd name="T11" fmla="*/ 7 h 7"/>
                  <a:gd name="T12" fmla="*/ 10 w 10"/>
                  <a:gd name="T13" fmla="*/ 7 h 7"/>
                  <a:gd name="T14" fmla="*/ 0 60000 65536"/>
                  <a:gd name="T15" fmla="*/ 0 60000 65536"/>
                  <a:gd name="T16" fmla="*/ 0 60000 65536"/>
                  <a:gd name="T17" fmla="*/ 0 60000 65536"/>
                  <a:gd name="T18" fmla="*/ 0 60000 65536"/>
                  <a:gd name="T19" fmla="*/ 0 60000 65536"/>
                  <a:gd name="T20" fmla="*/ 0 60000 65536"/>
                  <a:gd name="T21" fmla="*/ 0 w 10"/>
                  <a:gd name="T22" fmla="*/ 0 h 7"/>
                  <a:gd name="T23" fmla="*/ 10 w 10"/>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7">
                    <a:moveTo>
                      <a:pt x="10" y="7"/>
                    </a:moveTo>
                    <a:lnTo>
                      <a:pt x="7" y="0"/>
                    </a:lnTo>
                    <a:lnTo>
                      <a:pt x="4" y="4"/>
                    </a:lnTo>
                    <a:lnTo>
                      <a:pt x="0" y="4"/>
                    </a:lnTo>
                    <a:lnTo>
                      <a:pt x="7" y="7"/>
                    </a:lnTo>
                    <a:lnTo>
                      <a:pt x="10"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41" name="Rectangle 236"/>
              <p:cNvSpPr>
                <a:spLocks noChangeArrowheads="1"/>
              </p:cNvSpPr>
              <p:nvPr/>
            </p:nvSpPr>
            <p:spPr bwMode="auto">
              <a:xfrm>
                <a:off x="1097" y="2726"/>
                <a:ext cx="1" cy="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ko-KR" altLang="ko-KR">
                  <a:solidFill>
                    <a:schemeClr val="bg1"/>
                  </a:solidFill>
                </a:endParaRPr>
              </a:p>
            </p:txBody>
          </p:sp>
          <p:sp>
            <p:nvSpPr>
              <p:cNvPr id="17642" name="Freeform 237"/>
              <p:cNvSpPr>
                <a:spLocks/>
              </p:cNvSpPr>
              <p:nvPr/>
            </p:nvSpPr>
            <p:spPr bwMode="auto">
              <a:xfrm>
                <a:off x="1040" y="2720"/>
                <a:ext cx="57" cy="12"/>
              </a:xfrm>
              <a:custGeom>
                <a:avLst/>
                <a:gdLst>
                  <a:gd name="T0" fmla="*/ 0 w 57"/>
                  <a:gd name="T1" fmla="*/ 9 h 12"/>
                  <a:gd name="T2" fmla="*/ 0 w 57"/>
                  <a:gd name="T3" fmla="*/ 12 h 12"/>
                  <a:gd name="T4" fmla="*/ 0 w 57"/>
                  <a:gd name="T5" fmla="*/ 12 h 12"/>
                  <a:gd name="T6" fmla="*/ 13 w 57"/>
                  <a:gd name="T7" fmla="*/ 12 h 12"/>
                  <a:gd name="T8" fmla="*/ 22 w 57"/>
                  <a:gd name="T9" fmla="*/ 12 h 12"/>
                  <a:gd name="T10" fmla="*/ 57 w 57"/>
                  <a:gd name="T11" fmla="*/ 9 h 12"/>
                  <a:gd name="T12" fmla="*/ 57 w 57"/>
                  <a:gd name="T13" fmla="*/ 9 h 12"/>
                  <a:gd name="T14" fmla="*/ 57 w 57"/>
                  <a:gd name="T15" fmla="*/ 9 h 12"/>
                  <a:gd name="T16" fmla="*/ 57 w 57"/>
                  <a:gd name="T17" fmla="*/ 6 h 12"/>
                  <a:gd name="T18" fmla="*/ 57 w 57"/>
                  <a:gd name="T19" fmla="*/ 6 h 12"/>
                  <a:gd name="T20" fmla="*/ 51 w 57"/>
                  <a:gd name="T21" fmla="*/ 3 h 12"/>
                  <a:gd name="T22" fmla="*/ 47 w 57"/>
                  <a:gd name="T23" fmla="*/ 3 h 12"/>
                  <a:gd name="T24" fmla="*/ 47 w 57"/>
                  <a:gd name="T25" fmla="*/ 3 h 12"/>
                  <a:gd name="T26" fmla="*/ 28 w 57"/>
                  <a:gd name="T27" fmla="*/ 0 h 12"/>
                  <a:gd name="T28" fmla="*/ 0 w 57"/>
                  <a:gd name="T29" fmla="*/ 3 h 12"/>
                  <a:gd name="T30" fmla="*/ 0 w 57"/>
                  <a:gd name="T31" fmla="*/ 9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7"/>
                  <a:gd name="T49" fmla="*/ 0 h 12"/>
                  <a:gd name="T50" fmla="*/ 57 w 57"/>
                  <a:gd name="T51" fmla="*/ 12 h 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7" h="12">
                    <a:moveTo>
                      <a:pt x="0" y="9"/>
                    </a:moveTo>
                    <a:lnTo>
                      <a:pt x="0" y="12"/>
                    </a:lnTo>
                    <a:lnTo>
                      <a:pt x="13" y="12"/>
                    </a:lnTo>
                    <a:lnTo>
                      <a:pt x="22" y="12"/>
                    </a:lnTo>
                    <a:lnTo>
                      <a:pt x="57" y="9"/>
                    </a:lnTo>
                    <a:lnTo>
                      <a:pt x="57" y="6"/>
                    </a:lnTo>
                    <a:lnTo>
                      <a:pt x="51" y="3"/>
                    </a:lnTo>
                    <a:lnTo>
                      <a:pt x="47" y="3"/>
                    </a:lnTo>
                    <a:lnTo>
                      <a:pt x="28" y="0"/>
                    </a:lnTo>
                    <a:lnTo>
                      <a:pt x="0" y="3"/>
                    </a:lnTo>
                    <a:lnTo>
                      <a:pt x="0" y="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43" name="Freeform 238"/>
              <p:cNvSpPr>
                <a:spLocks/>
              </p:cNvSpPr>
              <p:nvPr/>
            </p:nvSpPr>
            <p:spPr bwMode="auto">
              <a:xfrm>
                <a:off x="1030" y="2723"/>
                <a:ext cx="10" cy="6"/>
              </a:xfrm>
              <a:custGeom>
                <a:avLst/>
                <a:gdLst>
                  <a:gd name="T0" fmla="*/ 10 w 10"/>
                  <a:gd name="T1" fmla="*/ 6 h 6"/>
                  <a:gd name="T2" fmla="*/ 10 w 10"/>
                  <a:gd name="T3" fmla="*/ 0 h 6"/>
                  <a:gd name="T4" fmla="*/ 4 w 10"/>
                  <a:gd name="T5" fmla="*/ 0 h 6"/>
                  <a:gd name="T6" fmla="*/ 4 w 10"/>
                  <a:gd name="T7" fmla="*/ 0 h 6"/>
                  <a:gd name="T8" fmla="*/ 0 w 10"/>
                  <a:gd name="T9" fmla="*/ 3 h 6"/>
                  <a:gd name="T10" fmla="*/ 7 w 10"/>
                  <a:gd name="T11" fmla="*/ 6 h 6"/>
                  <a:gd name="T12" fmla="*/ 10 w 10"/>
                  <a:gd name="T13" fmla="*/ 6 h 6"/>
                  <a:gd name="T14" fmla="*/ 0 60000 65536"/>
                  <a:gd name="T15" fmla="*/ 0 60000 65536"/>
                  <a:gd name="T16" fmla="*/ 0 60000 65536"/>
                  <a:gd name="T17" fmla="*/ 0 60000 65536"/>
                  <a:gd name="T18" fmla="*/ 0 60000 65536"/>
                  <a:gd name="T19" fmla="*/ 0 60000 65536"/>
                  <a:gd name="T20" fmla="*/ 0 60000 65536"/>
                  <a:gd name="T21" fmla="*/ 0 w 10"/>
                  <a:gd name="T22" fmla="*/ 0 h 6"/>
                  <a:gd name="T23" fmla="*/ 10 w 10"/>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6">
                    <a:moveTo>
                      <a:pt x="10" y="6"/>
                    </a:moveTo>
                    <a:lnTo>
                      <a:pt x="10" y="0"/>
                    </a:lnTo>
                    <a:lnTo>
                      <a:pt x="4" y="0"/>
                    </a:lnTo>
                    <a:lnTo>
                      <a:pt x="0" y="3"/>
                    </a:lnTo>
                    <a:lnTo>
                      <a:pt x="7" y="6"/>
                    </a:lnTo>
                    <a:lnTo>
                      <a:pt x="10" y="6"/>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44" name="Freeform 239"/>
              <p:cNvSpPr>
                <a:spLocks/>
              </p:cNvSpPr>
              <p:nvPr/>
            </p:nvSpPr>
            <p:spPr bwMode="auto">
              <a:xfrm>
                <a:off x="986" y="2729"/>
                <a:ext cx="54" cy="13"/>
              </a:xfrm>
              <a:custGeom>
                <a:avLst/>
                <a:gdLst>
                  <a:gd name="T0" fmla="*/ 16 w 54"/>
                  <a:gd name="T1" fmla="*/ 13 h 13"/>
                  <a:gd name="T2" fmla="*/ 51 w 54"/>
                  <a:gd name="T3" fmla="*/ 10 h 13"/>
                  <a:gd name="T4" fmla="*/ 51 w 54"/>
                  <a:gd name="T5" fmla="*/ 10 h 13"/>
                  <a:gd name="T6" fmla="*/ 54 w 54"/>
                  <a:gd name="T7" fmla="*/ 7 h 13"/>
                  <a:gd name="T8" fmla="*/ 48 w 54"/>
                  <a:gd name="T9" fmla="*/ 3 h 13"/>
                  <a:gd name="T10" fmla="*/ 41 w 54"/>
                  <a:gd name="T11" fmla="*/ 0 h 13"/>
                  <a:gd name="T12" fmla="*/ 41 w 54"/>
                  <a:gd name="T13" fmla="*/ 0 h 13"/>
                  <a:gd name="T14" fmla="*/ 22 w 54"/>
                  <a:gd name="T15" fmla="*/ 0 h 13"/>
                  <a:gd name="T16" fmla="*/ 0 w 54"/>
                  <a:gd name="T17" fmla="*/ 3 h 13"/>
                  <a:gd name="T18" fmla="*/ 0 w 54"/>
                  <a:gd name="T19" fmla="*/ 13 h 13"/>
                  <a:gd name="T20" fmla="*/ 0 w 54"/>
                  <a:gd name="T21" fmla="*/ 13 h 13"/>
                  <a:gd name="T22" fmla="*/ 16 w 54"/>
                  <a:gd name="T23" fmla="*/ 13 h 13"/>
                  <a:gd name="T24" fmla="*/ 16 w 54"/>
                  <a:gd name="T25" fmla="*/ 13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
                  <a:gd name="T40" fmla="*/ 0 h 13"/>
                  <a:gd name="T41" fmla="*/ 54 w 54"/>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 h="13">
                    <a:moveTo>
                      <a:pt x="16" y="13"/>
                    </a:moveTo>
                    <a:lnTo>
                      <a:pt x="51" y="10"/>
                    </a:lnTo>
                    <a:lnTo>
                      <a:pt x="54" y="7"/>
                    </a:lnTo>
                    <a:lnTo>
                      <a:pt x="48" y="3"/>
                    </a:lnTo>
                    <a:lnTo>
                      <a:pt x="41" y="0"/>
                    </a:lnTo>
                    <a:lnTo>
                      <a:pt x="22" y="0"/>
                    </a:lnTo>
                    <a:lnTo>
                      <a:pt x="0" y="3"/>
                    </a:lnTo>
                    <a:lnTo>
                      <a:pt x="0" y="13"/>
                    </a:lnTo>
                    <a:lnTo>
                      <a:pt x="16" y="13"/>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45" name="Freeform 240"/>
              <p:cNvSpPr>
                <a:spLocks/>
              </p:cNvSpPr>
              <p:nvPr/>
            </p:nvSpPr>
            <p:spPr bwMode="auto">
              <a:xfrm>
                <a:off x="970" y="2732"/>
                <a:ext cx="16" cy="10"/>
              </a:xfrm>
              <a:custGeom>
                <a:avLst/>
                <a:gdLst>
                  <a:gd name="T0" fmla="*/ 10 w 16"/>
                  <a:gd name="T1" fmla="*/ 10 h 10"/>
                  <a:gd name="T2" fmla="*/ 10 w 16"/>
                  <a:gd name="T3" fmla="*/ 10 h 10"/>
                  <a:gd name="T4" fmla="*/ 16 w 16"/>
                  <a:gd name="T5" fmla="*/ 10 h 10"/>
                  <a:gd name="T6" fmla="*/ 16 w 16"/>
                  <a:gd name="T7" fmla="*/ 0 h 10"/>
                  <a:gd name="T8" fmla="*/ 4 w 16"/>
                  <a:gd name="T9" fmla="*/ 0 h 10"/>
                  <a:gd name="T10" fmla="*/ 4 w 16"/>
                  <a:gd name="T11" fmla="*/ 0 h 10"/>
                  <a:gd name="T12" fmla="*/ 0 w 16"/>
                  <a:gd name="T13" fmla="*/ 4 h 10"/>
                  <a:gd name="T14" fmla="*/ 7 w 16"/>
                  <a:gd name="T15" fmla="*/ 7 h 10"/>
                  <a:gd name="T16" fmla="*/ 10 w 16"/>
                  <a:gd name="T17" fmla="*/ 1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0"/>
                  <a:gd name="T29" fmla="*/ 16 w 1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0">
                    <a:moveTo>
                      <a:pt x="10" y="10"/>
                    </a:moveTo>
                    <a:lnTo>
                      <a:pt x="10" y="10"/>
                    </a:lnTo>
                    <a:lnTo>
                      <a:pt x="16" y="10"/>
                    </a:lnTo>
                    <a:lnTo>
                      <a:pt x="16" y="0"/>
                    </a:lnTo>
                    <a:lnTo>
                      <a:pt x="4" y="0"/>
                    </a:lnTo>
                    <a:lnTo>
                      <a:pt x="0" y="4"/>
                    </a:lnTo>
                    <a:lnTo>
                      <a:pt x="7" y="7"/>
                    </a:lnTo>
                    <a:lnTo>
                      <a:pt x="10" y="10"/>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46" name="Freeform 241"/>
              <p:cNvSpPr>
                <a:spLocks/>
              </p:cNvSpPr>
              <p:nvPr/>
            </p:nvSpPr>
            <p:spPr bwMode="auto">
              <a:xfrm>
                <a:off x="929" y="2739"/>
                <a:ext cx="51" cy="16"/>
              </a:xfrm>
              <a:custGeom>
                <a:avLst/>
                <a:gdLst>
                  <a:gd name="T0" fmla="*/ 10 w 51"/>
                  <a:gd name="T1" fmla="*/ 16 h 16"/>
                  <a:gd name="T2" fmla="*/ 48 w 51"/>
                  <a:gd name="T3" fmla="*/ 9 h 16"/>
                  <a:gd name="T4" fmla="*/ 48 w 51"/>
                  <a:gd name="T5" fmla="*/ 9 h 16"/>
                  <a:gd name="T6" fmla="*/ 51 w 51"/>
                  <a:gd name="T7" fmla="*/ 6 h 16"/>
                  <a:gd name="T8" fmla="*/ 45 w 51"/>
                  <a:gd name="T9" fmla="*/ 3 h 16"/>
                  <a:gd name="T10" fmla="*/ 38 w 51"/>
                  <a:gd name="T11" fmla="*/ 3 h 16"/>
                  <a:gd name="T12" fmla="*/ 38 w 51"/>
                  <a:gd name="T13" fmla="*/ 3 h 16"/>
                  <a:gd name="T14" fmla="*/ 29 w 51"/>
                  <a:gd name="T15" fmla="*/ 0 h 16"/>
                  <a:gd name="T16" fmla="*/ 19 w 51"/>
                  <a:gd name="T17" fmla="*/ 0 h 16"/>
                  <a:gd name="T18" fmla="*/ 0 w 51"/>
                  <a:gd name="T19" fmla="*/ 3 h 16"/>
                  <a:gd name="T20" fmla="*/ 0 w 51"/>
                  <a:gd name="T21" fmla="*/ 12 h 16"/>
                  <a:gd name="T22" fmla="*/ 0 w 51"/>
                  <a:gd name="T23" fmla="*/ 12 h 16"/>
                  <a:gd name="T24" fmla="*/ 10 w 51"/>
                  <a:gd name="T25" fmla="*/ 16 h 16"/>
                  <a:gd name="T26" fmla="*/ 10 w 51"/>
                  <a:gd name="T27" fmla="*/ 16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1"/>
                  <a:gd name="T43" fmla="*/ 0 h 16"/>
                  <a:gd name="T44" fmla="*/ 51 w 51"/>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1" h="16">
                    <a:moveTo>
                      <a:pt x="10" y="16"/>
                    </a:moveTo>
                    <a:lnTo>
                      <a:pt x="48" y="9"/>
                    </a:lnTo>
                    <a:lnTo>
                      <a:pt x="51" y="6"/>
                    </a:lnTo>
                    <a:lnTo>
                      <a:pt x="45" y="3"/>
                    </a:lnTo>
                    <a:lnTo>
                      <a:pt x="38" y="3"/>
                    </a:lnTo>
                    <a:lnTo>
                      <a:pt x="29" y="0"/>
                    </a:lnTo>
                    <a:lnTo>
                      <a:pt x="19" y="0"/>
                    </a:lnTo>
                    <a:lnTo>
                      <a:pt x="0" y="3"/>
                    </a:lnTo>
                    <a:lnTo>
                      <a:pt x="0" y="12"/>
                    </a:lnTo>
                    <a:lnTo>
                      <a:pt x="10" y="16"/>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47" name="Freeform 242"/>
              <p:cNvSpPr>
                <a:spLocks/>
              </p:cNvSpPr>
              <p:nvPr/>
            </p:nvSpPr>
            <p:spPr bwMode="auto">
              <a:xfrm>
                <a:off x="910" y="2742"/>
                <a:ext cx="19" cy="9"/>
              </a:xfrm>
              <a:custGeom>
                <a:avLst/>
                <a:gdLst>
                  <a:gd name="T0" fmla="*/ 10 w 19"/>
                  <a:gd name="T1" fmla="*/ 9 h 9"/>
                  <a:gd name="T2" fmla="*/ 10 w 19"/>
                  <a:gd name="T3" fmla="*/ 9 h 9"/>
                  <a:gd name="T4" fmla="*/ 19 w 19"/>
                  <a:gd name="T5" fmla="*/ 9 h 9"/>
                  <a:gd name="T6" fmla="*/ 19 w 19"/>
                  <a:gd name="T7" fmla="*/ 0 h 9"/>
                  <a:gd name="T8" fmla="*/ 0 w 19"/>
                  <a:gd name="T9" fmla="*/ 3 h 9"/>
                  <a:gd name="T10" fmla="*/ 0 w 19"/>
                  <a:gd name="T11" fmla="*/ 3 h 9"/>
                  <a:gd name="T12" fmla="*/ 0 w 19"/>
                  <a:gd name="T13" fmla="*/ 3 h 9"/>
                  <a:gd name="T14" fmla="*/ 3 w 19"/>
                  <a:gd name="T15" fmla="*/ 6 h 9"/>
                  <a:gd name="T16" fmla="*/ 10 w 19"/>
                  <a:gd name="T17" fmla="*/ 9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9"/>
                  <a:gd name="T29" fmla="*/ 19 w 19"/>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9">
                    <a:moveTo>
                      <a:pt x="10" y="9"/>
                    </a:moveTo>
                    <a:lnTo>
                      <a:pt x="10" y="9"/>
                    </a:lnTo>
                    <a:lnTo>
                      <a:pt x="19" y="9"/>
                    </a:lnTo>
                    <a:lnTo>
                      <a:pt x="19" y="0"/>
                    </a:lnTo>
                    <a:lnTo>
                      <a:pt x="0" y="3"/>
                    </a:lnTo>
                    <a:lnTo>
                      <a:pt x="3" y="6"/>
                    </a:lnTo>
                    <a:lnTo>
                      <a:pt x="10" y="9"/>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48" name="Freeform 243"/>
              <p:cNvSpPr>
                <a:spLocks/>
              </p:cNvSpPr>
              <p:nvPr/>
            </p:nvSpPr>
            <p:spPr bwMode="auto">
              <a:xfrm>
                <a:off x="875" y="2748"/>
                <a:ext cx="42" cy="16"/>
              </a:xfrm>
              <a:custGeom>
                <a:avLst/>
                <a:gdLst>
                  <a:gd name="T0" fmla="*/ 0 w 42"/>
                  <a:gd name="T1" fmla="*/ 16 h 16"/>
                  <a:gd name="T2" fmla="*/ 0 w 42"/>
                  <a:gd name="T3" fmla="*/ 16 h 16"/>
                  <a:gd name="T4" fmla="*/ 0 w 42"/>
                  <a:gd name="T5" fmla="*/ 16 h 16"/>
                  <a:gd name="T6" fmla="*/ 38 w 42"/>
                  <a:gd name="T7" fmla="*/ 10 h 16"/>
                  <a:gd name="T8" fmla="*/ 38 w 42"/>
                  <a:gd name="T9" fmla="*/ 10 h 16"/>
                  <a:gd name="T10" fmla="*/ 42 w 42"/>
                  <a:gd name="T11" fmla="*/ 7 h 16"/>
                  <a:gd name="T12" fmla="*/ 35 w 42"/>
                  <a:gd name="T13" fmla="*/ 3 h 16"/>
                  <a:gd name="T14" fmla="*/ 32 w 42"/>
                  <a:gd name="T15" fmla="*/ 3 h 16"/>
                  <a:gd name="T16" fmla="*/ 32 w 42"/>
                  <a:gd name="T17" fmla="*/ 3 h 16"/>
                  <a:gd name="T18" fmla="*/ 19 w 42"/>
                  <a:gd name="T19" fmla="*/ 0 h 16"/>
                  <a:gd name="T20" fmla="*/ 10 w 42"/>
                  <a:gd name="T21" fmla="*/ 0 h 16"/>
                  <a:gd name="T22" fmla="*/ 0 w 42"/>
                  <a:gd name="T23" fmla="*/ 0 h 16"/>
                  <a:gd name="T24" fmla="*/ 0 w 42"/>
                  <a:gd name="T25" fmla="*/ 16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
                  <a:gd name="T40" fmla="*/ 0 h 16"/>
                  <a:gd name="T41" fmla="*/ 42 w 42"/>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 h="16">
                    <a:moveTo>
                      <a:pt x="0" y="16"/>
                    </a:moveTo>
                    <a:lnTo>
                      <a:pt x="0" y="16"/>
                    </a:lnTo>
                    <a:lnTo>
                      <a:pt x="38" y="10"/>
                    </a:lnTo>
                    <a:lnTo>
                      <a:pt x="42" y="7"/>
                    </a:lnTo>
                    <a:lnTo>
                      <a:pt x="35" y="3"/>
                    </a:lnTo>
                    <a:lnTo>
                      <a:pt x="32" y="3"/>
                    </a:lnTo>
                    <a:lnTo>
                      <a:pt x="19" y="0"/>
                    </a:lnTo>
                    <a:lnTo>
                      <a:pt x="10" y="0"/>
                    </a:lnTo>
                    <a:lnTo>
                      <a:pt x="0" y="0"/>
                    </a:lnTo>
                    <a:lnTo>
                      <a:pt x="0" y="16"/>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49" name="Freeform 244"/>
              <p:cNvSpPr>
                <a:spLocks/>
              </p:cNvSpPr>
              <p:nvPr/>
            </p:nvSpPr>
            <p:spPr bwMode="auto">
              <a:xfrm>
                <a:off x="844" y="2748"/>
                <a:ext cx="31" cy="16"/>
              </a:xfrm>
              <a:custGeom>
                <a:avLst/>
                <a:gdLst>
                  <a:gd name="T0" fmla="*/ 9 w 31"/>
                  <a:gd name="T1" fmla="*/ 13 h 16"/>
                  <a:gd name="T2" fmla="*/ 9 w 31"/>
                  <a:gd name="T3" fmla="*/ 13 h 16"/>
                  <a:gd name="T4" fmla="*/ 22 w 31"/>
                  <a:gd name="T5" fmla="*/ 16 h 16"/>
                  <a:gd name="T6" fmla="*/ 31 w 31"/>
                  <a:gd name="T7" fmla="*/ 16 h 16"/>
                  <a:gd name="T8" fmla="*/ 31 w 31"/>
                  <a:gd name="T9" fmla="*/ 0 h 16"/>
                  <a:gd name="T10" fmla="*/ 3 w 31"/>
                  <a:gd name="T11" fmla="*/ 7 h 16"/>
                  <a:gd name="T12" fmla="*/ 3 w 31"/>
                  <a:gd name="T13" fmla="*/ 7 h 16"/>
                  <a:gd name="T14" fmla="*/ 0 w 31"/>
                  <a:gd name="T15" fmla="*/ 7 h 16"/>
                  <a:gd name="T16" fmla="*/ 6 w 31"/>
                  <a:gd name="T17" fmla="*/ 10 h 16"/>
                  <a:gd name="T18" fmla="*/ 9 w 31"/>
                  <a:gd name="T19" fmla="*/ 13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6"/>
                  <a:gd name="T32" fmla="*/ 31 w 31"/>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6">
                    <a:moveTo>
                      <a:pt x="9" y="13"/>
                    </a:moveTo>
                    <a:lnTo>
                      <a:pt x="9" y="13"/>
                    </a:lnTo>
                    <a:lnTo>
                      <a:pt x="22" y="16"/>
                    </a:lnTo>
                    <a:lnTo>
                      <a:pt x="31" y="16"/>
                    </a:lnTo>
                    <a:lnTo>
                      <a:pt x="31" y="0"/>
                    </a:lnTo>
                    <a:lnTo>
                      <a:pt x="3" y="7"/>
                    </a:lnTo>
                    <a:lnTo>
                      <a:pt x="0" y="7"/>
                    </a:lnTo>
                    <a:lnTo>
                      <a:pt x="6" y="10"/>
                    </a:lnTo>
                    <a:lnTo>
                      <a:pt x="9" y="13"/>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50" name="Freeform 245"/>
              <p:cNvSpPr>
                <a:spLocks/>
              </p:cNvSpPr>
              <p:nvPr/>
            </p:nvSpPr>
            <p:spPr bwMode="auto">
              <a:xfrm>
                <a:off x="818" y="2758"/>
                <a:ext cx="35" cy="16"/>
              </a:xfrm>
              <a:custGeom>
                <a:avLst/>
                <a:gdLst>
                  <a:gd name="T0" fmla="*/ 4 w 35"/>
                  <a:gd name="T1" fmla="*/ 16 h 16"/>
                  <a:gd name="T2" fmla="*/ 32 w 35"/>
                  <a:gd name="T3" fmla="*/ 9 h 16"/>
                  <a:gd name="T4" fmla="*/ 32 w 35"/>
                  <a:gd name="T5" fmla="*/ 9 h 16"/>
                  <a:gd name="T6" fmla="*/ 35 w 35"/>
                  <a:gd name="T7" fmla="*/ 6 h 16"/>
                  <a:gd name="T8" fmla="*/ 29 w 35"/>
                  <a:gd name="T9" fmla="*/ 3 h 16"/>
                  <a:gd name="T10" fmla="*/ 23 w 35"/>
                  <a:gd name="T11" fmla="*/ 3 h 16"/>
                  <a:gd name="T12" fmla="*/ 23 w 35"/>
                  <a:gd name="T13" fmla="*/ 3 h 16"/>
                  <a:gd name="T14" fmla="*/ 13 w 35"/>
                  <a:gd name="T15" fmla="*/ 0 h 16"/>
                  <a:gd name="T16" fmla="*/ 4 w 35"/>
                  <a:gd name="T17" fmla="*/ 0 h 16"/>
                  <a:gd name="T18" fmla="*/ 0 w 35"/>
                  <a:gd name="T19" fmla="*/ 0 h 16"/>
                  <a:gd name="T20" fmla="*/ 4 w 35"/>
                  <a:gd name="T21" fmla="*/ 16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
                  <a:gd name="T34" fmla="*/ 0 h 16"/>
                  <a:gd name="T35" fmla="*/ 35 w 35"/>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 h="16">
                    <a:moveTo>
                      <a:pt x="4" y="16"/>
                    </a:moveTo>
                    <a:lnTo>
                      <a:pt x="32" y="9"/>
                    </a:lnTo>
                    <a:lnTo>
                      <a:pt x="35" y="6"/>
                    </a:lnTo>
                    <a:lnTo>
                      <a:pt x="29" y="3"/>
                    </a:lnTo>
                    <a:lnTo>
                      <a:pt x="23" y="3"/>
                    </a:lnTo>
                    <a:lnTo>
                      <a:pt x="13" y="0"/>
                    </a:lnTo>
                    <a:lnTo>
                      <a:pt x="4" y="0"/>
                    </a:lnTo>
                    <a:lnTo>
                      <a:pt x="0" y="0"/>
                    </a:lnTo>
                    <a:lnTo>
                      <a:pt x="4" y="16"/>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51" name="Freeform 246"/>
              <p:cNvSpPr>
                <a:spLocks/>
              </p:cNvSpPr>
              <p:nvPr/>
            </p:nvSpPr>
            <p:spPr bwMode="auto">
              <a:xfrm>
                <a:off x="777" y="2758"/>
                <a:ext cx="45" cy="16"/>
              </a:xfrm>
              <a:custGeom>
                <a:avLst/>
                <a:gdLst>
                  <a:gd name="T0" fmla="*/ 10 w 45"/>
                  <a:gd name="T1" fmla="*/ 12 h 16"/>
                  <a:gd name="T2" fmla="*/ 10 w 45"/>
                  <a:gd name="T3" fmla="*/ 12 h 16"/>
                  <a:gd name="T4" fmla="*/ 22 w 45"/>
                  <a:gd name="T5" fmla="*/ 16 h 16"/>
                  <a:gd name="T6" fmla="*/ 32 w 45"/>
                  <a:gd name="T7" fmla="*/ 16 h 16"/>
                  <a:gd name="T8" fmla="*/ 45 w 45"/>
                  <a:gd name="T9" fmla="*/ 16 h 16"/>
                  <a:gd name="T10" fmla="*/ 41 w 45"/>
                  <a:gd name="T11" fmla="*/ 0 h 16"/>
                  <a:gd name="T12" fmla="*/ 4 w 45"/>
                  <a:gd name="T13" fmla="*/ 6 h 16"/>
                  <a:gd name="T14" fmla="*/ 4 w 45"/>
                  <a:gd name="T15" fmla="*/ 6 h 16"/>
                  <a:gd name="T16" fmla="*/ 0 w 45"/>
                  <a:gd name="T17" fmla="*/ 9 h 16"/>
                  <a:gd name="T18" fmla="*/ 7 w 45"/>
                  <a:gd name="T19" fmla="*/ 12 h 16"/>
                  <a:gd name="T20" fmla="*/ 10 w 45"/>
                  <a:gd name="T21" fmla="*/ 12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16"/>
                  <a:gd name="T35" fmla="*/ 45 w 45"/>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16">
                    <a:moveTo>
                      <a:pt x="10" y="12"/>
                    </a:moveTo>
                    <a:lnTo>
                      <a:pt x="10" y="12"/>
                    </a:lnTo>
                    <a:lnTo>
                      <a:pt x="22" y="16"/>
                    </a:lnTo>
                    <a:lnTo>
                      <a:pt x="32" y="16"/>
                    </a:lnTo>
                    <a:lnTo>
                      <a:pt x="45" y="16"/>
                    </a:lnTo>
                    <a:lnTo>
                      <a:pt x="41" y="0"/>
                    </a:lnTo>
                    <a:lnTo>
                      <a:pt x="4" y="6"/>
                    </a:lnTo>
                    <a:lnTo>
                      <a:pt x="0" y="9"/>
                    </a:lnTo>
                    <a:lnTo>
                      <a:pt x="7" y="12"/>
                    </a:lnTo>
                    <a:lnTo>
                      <a:pt x="10" y="12"/>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52" name="Freeform 247"/>
              <p:cNvSpPr>
                <a:spLocks/>
              </p:cNvSpPr>
              <p:nvPr/>
            </p:nvSpPr>
            <p:spPr bwMode="auto">
              <a:xfrm>
                <a:off x="765" y="2770"/>
                <a:ext cx="19" cy="10"/>
              </a:xfrm>
              <a:custGeom>
                <a:avLst/>
                <a:gdLst>
                  <a:gd name="T0" fmla="*/ 16 w 19"/>
                  <a:gd name="T1" fmla="*/ 10 h 10"/>
                  <a:gd name="T2" fmla="*/ 16 w 19"/>
                  <a:gd name="T3" fmla="*/ 10 h 10"/>
                  <a:gd name="T4" fmla="*/ 19 w 19"/>
                  <a:gd name="T5" fmla="*/ 7 h 10"/>
                  <a:gd name="T6" fmla="*/ 12 w 19"/>
                  <a:gd name="T7" fmla="*/ 4 h 10"/>
                  <a:gd name="T8" fmla="*/ 9 w 19"/>
                  <a:gd name="T9" fmla="*/ 0 h 10"/>
                  <a:gd name="T10" fmla="*/ 9 w 19"/>
                  <a:gd name="T11" fmla="*/ 0 h 10"/>
                  <a:gd name="T12" fmla="*/ 0 w 19"/>
                  <a:gd name="T13" fmla="*/ 0 h 10"/>
                  <a:gd name="T14" fmla="*/ 0 w 19"/>
                  <a:gd name="T15" fmla="*/ 10 h 10"/>
                  <a:gd name="T16" fmla="*/ 16 w 19"/>
                  <a:gd name="T17" fmla="*/ 1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0"/>
                  <a:gd name="T29" fmla="*/ 19 w 19"/>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0">
                    <a:moveTo>
                      <a:pt x="16" y="10"/>
                    </a:moveTo>
                    <a:lnTo>
                      <a:pt x="16" y="10"/>
                    </a:lnTo>
                    <a:lnTo>
                      <a:pt x="19" y="7"/>
                    </a:lnTo>
                    <a:lnTo>
                      <a:pt x="12" y="4"/>
                    </a:lnTo>
                    <a:lnTo>
                      <a:pt x="9" y="0"/>
                    </a:lnTo>
                    <a:lnTo>
                      <a:pt x="0" y="0"/>
                    </a:lnTo>
                    <a:lnTo>
                      <a:pt x="0" y="10"/>
                    </a:lnTo>
                    <a:lnTo>
                      <a:pt x="16" y="1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53" name="Freeform 248"/>
              <p:cNvSpPr>
                <a:spLocks/>
              </p:cNvSpPr>
              <p:nvPr/>
            </p:nvSpPr>
            <p:spPr bwMode="auto">
              <a:xfrm>
                <a:off x="711" y="2767"/>
                <a:ext cx="54" cy="19"/>
              </a:xfrm>
              <a:custGeom>
                <a:avLst/>
                <a:gdLst>
                  <a:gd name="T0" fmla="*/ 0 w 54"/>
                  <a:gd name="T1" fmla="*/ 13 h 19"/>
                  <a:gd name="T2" fmla="*/ 0 w 54"/>
                  <a:gd name="T3" fmla="*/ 13 h 19"/>
                  <a:gd name="T4" fmla="*/ 3 w 54"/>
                  <a:gd name="T5" fmla="*/ 13 h 19"/>
                  <a:gd name="T6" fmla="*/ 6 w 54"/>
                  <a:gd name="T7" fmla="*/ 16 h 19"/>
                  <a:gd name="T8" fmla="*/ 6 w 54"/>
                  <a:gd name="T9" fmla="*/ 16 h 19"/>
                  <a:gd name="T10" fmla="*/ 19 w 54"/>
                  <a:gd name="T11" fmla="*/ 19 h 19"/>
                  <a:gd name="T12" fmla="*/ 28 w 54"/>
                  <a:gd name="T13" fmla="*/ 19 h 19"/>
                  <a:gd name="T14" fmla="*/ 54 w 54"/>
                  <a:gd name="T15" fmla="*/ 13 h 19"/>
                  <a:gd name="T16" fmla="*/ 54 w 54"/>
                  <a:gd name="T17" fmla="*/ 3 h 19"/>
                  <a:gd name="T18" fmla="*/ 54 w 54"/>
                  <a:gd name="T19" fmla="*/ 3 h 19"/>
                  <a:gd name="T20" fmla="*/ 41 w 54"/>
                  <a:gd name="T21" fmla="*/ 0 h 19"/>
                  <a:gd name="T22" fmla="*/ 0 w 54"/>
                  <a:gd name="T23" fmla="*/ 10 h 19"/>
                  <a:gd name="T24" fmla="*/ 0 w 54"/>
                  <a:gd name="T25" fmla="*/ 10 h 19"/>
                  <a:gd name="T26" fmla="*/ 0 w 54"/>
                  <a:gd name="T27" fmla="*/ 10 h 19"/>
                  <a:gd name="T28" fmla="*/ 0 w 54"/>
                  <a:gd name="T29" fmla="*/ 13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4"/>
                  <a:gd name="T46" fmla="*/ 0 h 19"/>
                  <a:gd name="T47" fmla="*/ 54 w 54"/>
                  <a:gd name="T48" fmla="*/ 19 h 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4" h="19">
                    <a:moveTo>
                      <a:pt x="0" y="13"/>
                    </a:moveTo>
                    <a:lnTo>
                      <a:pt x="0" y="13"/>
                    </a:lnTo>
                    <a:lnTo>
                      <a:pt x="3" y="13"/>
                    </a:lnTo>
                    <a:lnTo>
                      <a:pt x="6" y="16"/>
                    </a:lnTo>
                    <a:lnTo>
                      <a:pt x="19" y="19"/>
                    </a:lnTo>
                    <a:lnTo>
                      <a:pt x="28" y="19"/>
                    </a:lnTo>
                    <a:lnTo>
                      <a:pt x="54" y="13"/>
                    </a:lnTo>
                    <a:lnTo>
                      <a:pt x="54" y="3"/>
                    </a:lnTo>
                    <a:lnTo>
                      <a:pt x="41" y="0"/>
                    </a:lnTo>
                    <a:lnTo>
                      <a:pt x="0" y="10"/>
                    </a:lnTo>
                    <a:lnTo>
                      <a:pt x="0" y="13"/>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54" name="Freeform 249"/>
              <p:cNvSpPr>
                <a:spLocks/>
              </p:cNvSpPr>
              <p:nvPr/>
            </p:nvSpPr>
            <p:spPr bwMode="auto">
              <a:xfrm>
                <a:off x="708" y="2777"/>
                <a:ext cx="3" cy="3"/>
              </a:xfrm>
              <a:custGeom>
                <a:avLst/>
                <a:gdLst>
                  <a:gd name="T0" fmla="*/ 3 w 3"/>
                  <a:gd name="T1" fmla="*/ 3 h 3"/>
                  <a:gd name="T2" fmla="*/ 3 w 3"/>
                  <a:gd name="T3" fmla="*/ 0 h 3"/>
                  <a:gd name="T4" fmla="*/ 3 w 3"/>
                  <a:gd name="T5" fmla="*/ 0 h 3"/>
                  <a:gd name="T6" fmla="*/ 0 w 3"/>
                  <a:gd name="T7" fmla="*/ 0 h 3"/>
                  <a:gd name="T8" fmla="*/ 3 w 3"/>
                  <a:gd name="T9" fmla="*/ 3 h 3"/>
                  <a:gd name="T10" fmla="*/ 3 w 3"/>
                  <a:gd name="T11" fmla="*/ 3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3" y="3"/>
                    </a:moveTo>
                    <a:lnTo>
                      <a:pt x="3" y="0"/>
                    </a:lnTo>
                    <a:lnTo>
                      <a:pt x="0" y="0"/>
                    </a:lnTo>
                    <a:lnTo>
                      <a:pt x="3" y="3"/>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55" name="Freeform 250"/>
              <p:cNvSpPr>
                <a:spLocks/>
              </p:cNvSpPr>
              <p:nvPr/>
            </p:nvSpPr>
            <p:spPr bwMode="auto">
              <a:xfrm>
                <a:off x="711" y="2786"/>
                <a:ext cx="3" cy="3"/>
              </a:xfrm>
              <a:custGeom>
                <a:avLst/>
                <a:gdLst>
                  <a:gd name="T0" fmla="*/ 0 w 3"/>
                  <a:gd name="T1" fmla="*/ 3 h 3"/>
                  <a:gd name="T2" fmla="*/ 0 w 3"/>
                  <a:gd name="T3" fmla="*/ 3 h 3"/>
                  <a:gd name="T4" fmla="*/ 0 w 3"/>
                  <a:gd name="T5" fmla="*/ 3 h 3"/>
                  <a:gd name="T6" fmla="*/ 3 w 3"/>
                  <a:gd name="T7" fmla="*/ 3 h 3"/>
                  <a:gd name="T8" fmla="*/ 0 w 3"/>
                  <a:gd name="T9" fmla="*/ 0 h 3"/>
                  <a:gd name="T10" fmla="*/ 0 w 3"/>
                  <a:gd name="T11" fmla="*/ 3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3"/>
                    </a:moveTo>
                    <a:lnTo>
                      <a:pt x="0" y="3"/>
                    </a:lnTo>
                    <a:lnTo>
                      <a:pt x="3" y="3"/>
                    </a:lnTo>
                    <a:lnTo>
                      <a:pt x="0" y="0"/>
                    </a:lnTo>
                    <a:lnTo>
                      <a:pt x="0" y="3"/>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56" name="Freeform 251"/>
              <p:cNvSpPr>
                <a:spLocks/>
              </p:cNvSpPr>
              <p:nvPr/>
            </p:nvSpPr>
            <p:spPr bwMode="auto">
              <a:xfrm>
                <a:off x="654" y="2780"/>
                <a:ext cx="57" cy="16"/>
              </a:xfrm>
              <a:custGeom>
                <a:avLst/>
                <a:gdLst>
                  <a:gd name="T0" fmla="*/ 13 w 57"/>
                  <a:gd name="T1" fmla="*/ 16 h 16"/>
                  <a:gd name="T2" fmla="*/ 57 w 57"/>
                  <a:gd name="T3" fmla="*/ 9 h 16"/>
                  <a:gd name="T4" fmla="*/ 57 w 57"/>
                  <a:gd name="T5" fmla="*/ 6 h 16"/>
                  <a:gd name="T6" fmla="*/ 57 w 57"/>
                  <a:gd name="T7" fmla="*/ 6 h 16"/>
                  <a:gd name="T8" fmla="*/ 54 w 57"/>
                  <a:gd name="T9" fmla="*/ 3 h 16"/>
                  <a:gd name="T10" fmla="*/ 51 w 57"/>
                  <a:gd name="T11" fmla="*/ 3 h 16"/>
                  <a:gd name="T12" fmla="*/ 51 w 57"/>
                  <a:gd name="T13" fmla="*/ 3 h 16"/>
                  <a:gd name="T14" fmla="*/ 38 w 57"/>
                  <a:gd name="T15" fmla="*/ 0 h 16"/>
                  <a:gd name="T16" fmla="*/ 28 w 57"/>
                  <a:gd name="T17" fmla="*/ 0 h 16"/>
                  <a:gd name="T18" fmla="*/ 0 w 57"/>
                  <a:gd name="T19" fmla="*/ 3 h 16"/>
                  <a:gd name="T20" fmla="*/ 0 w 57"/>
                  <a:gd name="T21" fmla="*/ 16 h 16"/>
                  <a:gd name="T22" fmla="*/ 0 w 57"/>
                  <a:gd name="T23" fmla="*/ 16 h 16"/>
                  <a:gd name="T24" fmla="*/ 13 w 57"/>
                  <a:gd name="T25" fmla="*/ 16 h 16"/>
                  <a:gd name="T26" fmla="*/ 13 w 57"/>
                  <a:gd name="T27" fmla="*/ 16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7"/>
                  <a:gd name="T43" fmla="*/ 0 h 16"/>
                  <a:gd name="T44" fmla="*/ 57 w 57"/>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7" h="16">
                    <a:moveTo>
                      <a:pt x="13" y="16"/>
                    </a:moveTo>
                    <a:lnTo>
                      <a:pt x="57" y="9"/>
                    </a:lnTo>
                    <a:lnTo>
                      <a:pt x="57" y="6"/>
                    </a:lnTo>
                    <a:lnTo>
                      <a:pt x="54" y="3"/>
                    </a:lnTo>
                    <a:lnTo>
                      <a:pt x="51" y="3"/>
                    </a:lnTo>
                    <a:lnTo>
                      <a:pt x="38" y="0"/>
                    </a:lnTo>
                    <a:lnTo>
                      <a:pt x="28" y="0"/>
                    </a:lnTo>
                    <a:lnTo>
                      <a:pt x="0" y="3"/>
                    </a:lnTo>
                    <a:lnTo>
                      <a:pt x="0" y="16"/>
                    </a:lnTo>
                    <a:lnTo>
                      <a:pt x="13" y="16"/>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57" name="Freeform 252"/>
              <p:cNvSpPr>
                <a:spLocks/>
              </p:cNvSpPr>
              <p:nvPr/>
            </p:nvSpPr>
            <p:spPr bwMode="auto">
              <a:xfrm>
                <a:off x="635" y="2783"/>
                <a:ext cx="19" cy="13"/>
              </a:xfrm>
              <a:custGeom>
                <a:avLst/>
                <a:gdLst>
                  <a:gd name="T0" fmla="*/ 9 w 19"/>
                  <a:gd name="T1" fmla="*/ 13 h 13"/>
                  <a:gd name="T2" fmla="*/ 9 w 19"/>
                  <a:gd name="T3" fmla="*/ 13 h 13"/>
                  <a:gd name="T4" fmla="*/ 19 w 19"/>
                  <a:gd name="T5" fmla="*/ 13 h 13"/>
                  <a:gd name="T6" fmla="*/ 19 w 19"/>
                  <a:gd name="T7" fmla="*/ 0 h 13"/>
                  <a:gd name="T8" fmla="*/ 3 w 19"/>
                  <a:gd name="T9" fmla="*/ 3 h 13"/>
                  <a:gd name="T10" fmla="*/ 3 w 19"/>
                  <a:gd name="T11" fmla="*/ 3 h 13"/>
                  <a:gd name="T12" fmla="*/ 0 w 19"/>
                  <a:gd name="T13" fmla="*/ 6 h 13"/>
                  <a:gd name="T14" fmla="*/ 6 w 19"/>
                  <a:gd name="T15" fmla="*/ 10 h 13"/>
                  <a:gd name="T16" fmla="*/ 9 w 19"/>
                  <a:gd name="T17" fmla="*/ 13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3"/>
                  <a:gd name="T29" fmla="*/ 19 w 19"/>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3">
                    <a:moveTo>
                      <a:pt x="9" y="13"/>
                    </a:moveTo>
                    <a:lnTo>
                      <a:pt x="9" y="13"/>
                    </a:lnTo>
                    <a:lnTo>
                      <a:pt x="19" y="13"/>
                    </a:lnTo>
                    <a:lnTo>
                      <a:pt x="19" y="0"/>
                    </a:lnTo>
                    <a:lnTo>
                      <a:pt x="3" y="3"/>
                    </a:lnTo>
                    <a:lnTo>
                      <a:pt x="0" y="6"/>
                    </a:lnTo>
                    <a:lnTo>
                      <a:pt x="6" y="10"/>
                    </a:lnTo>
                    <a:lnTo>
                      <a:pt x="9" y="13"/>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58" name="Freeform 253"/>
              <p:cNvSpPr>
                <a:spLocks/>
              </p:cNvSpPr>
              <p:nvPr/>
            </p:nvSpPr>
            <p:spPr bwMode="auto">
              <a:xfrm>
                <a:off x="600" y="2793"/>
                <a:ext cx="41" cy="15"/>
              </a:xfrm>
              <a:custGeom>
                <a:avLst/>
                <a:gdLst>
                  <a:gd name="T0" fmla="*/ 0 w 41"/>
                  <a:gd name="T1" fmla="*/ 15 h 15"/>
                  <a:gd name="T2" fmla="*/ 38 w 41"/>
                  <a:gd name="T3" fmla="*/ 9 h 15"/>
                  <a:gd name="T4" fmla="*/ 38 w 41"/>
                  <a:gd name="T5" fmla="*/ 9 h 15"/>
                  <a:gd name="T6" fmla="*/ 41 w 41"/>
                  <a:gd name="T7" fmla="*/ 6 h 15"/>
                  <a:gd name="T8" fmla="*/ 35 w 41"/>
                  <a:gd name="T9" fmla="*/ 3 h 15"/>
                  <a:gd name="T10" fmla="*/ 32 w 41"/>
                  <a:gd name="T11" fmla="*/ 3 h 15"/>
                  <a:gd name="T12" fmla="*/ 32 w 41"/>
                  <a:gd name="T13" fmla="*/ 3 h 15"/>
                  <a:gd name="T14" fmla="*/ 19 w 41"/>
                  <a:gd name="T15" fmla="*/ 0 h 15"/>
                  <a:gd name="T16" fmla="*/ 10 w 41"/>
                  <a:gd name="T17" fmla="*/ 0 h 15"/>
                  <a:gd name="T18" fmla="*/ 0 w 41"/>
                  <a:gd name="T19" fmla="*/ 0 h 15"/>
                  <a:gd name="T20" fmla="*/ 0 w 41"/>
                  <a:gd name="T21" fmla="*/ 15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
                  <a:gd name="T34" fmla="*/ 0 h 15"/>
                  <a:gd name="T35" fmla="*/ 41 w 41"/>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 h="15">
                    <a:moveTo>
                      <a:pt x="0" y="15"/>
                    </a:moveTo>
                    <a:lnTo>
                      <a:pt x="38" y="9"/>
                    </a:lnTo>
                    <a:lnTo>
                      <a:pt x="41" y="6"/>
                    </a:lnTo>
                    <a:lnTo>
                      <a:pt x="35" y="3"/>
                    </a:lnTo>
                    <a:lnTo>
                      <a:pt x="32" y="3"/>
                    </a:lnTo>
                    <a:lnTo>
                      <a:pt x="19" y="0"/>
                    </a:lnTo>
                    <a:lnTo>
                      <a:pt x="10" y="0"/>
                    </a:lnTo>
                    <a:lnTo>
                      <a:pt x="0" y="0"/>
                    </a:lnTo>
                    <a:lnTo>
                      <a:pt x="0" y="15"/>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59" name="Freeform 254"/>
              <p:cNvSpPr>
                <a:spLocks/>
              </p:cNvSpPr>
              <p:nvPr/>
            </p:nvSpPr>
            <p:spPr bwMode="auto">
              <a:xfrm>
                <a:off x="559" y="2793"/>
                <a:ext cx="41" cy="15"/>
              </a:xfrm>
              <a:custGeom>
                <a:avLst/>
                <a:gdLst>
                  <a:gd name="T0" fmla="*/ 6 w 41"/>
                  <a:gd name="T1" fmla="*/ 12 h 15"/>
                  <a:gd name="T2" fmla="*/ 13 w 41"/>
                  <a:gd name="T3" fmla="*/ 12 h 15"/>
                  <a:gd name="T4" fmla="*/ 13 w 41"/>
                  <a:gd name="T5" fmla="*/ 12 h 15"/>
                  <a:gd name="T6" fmla="*/ 22 w 41"/>
                  <a:gd name="T7" fmla="*/ 15 h 15"/>
                  <a:gd name="T8" fmla="*/ 35 w 41"/>
                  <a:gd name="T9" fmla="*/ 15 h 15"/>
                  <a:gd name="T10" fmla="*/ 41 w 41"/>
                  <a:gd name="T11" fmla="*/ 15 h 15"/>
                  <a:gd name="T12" fmla="*/ 41 w 41"/>
                  <a:gd name="T13" fmla="*/ 0 h 15"/>
                  <a:gd name="T14" fmla="*/ 3 w 41"/>
                  <a:gd name="T15" fmla="*/ 6 h 15"/>
                  <a:gd name="T16" fmla="*/ 3 w 41"/>
                  <a:gd name="T17" fmla="*/ 6 h 15"/>
                  <a:gd name="T18" fmla="*/ 0 w 41"/>
                  <a:gd name="T19" fmla="*/ 9 h 15"/>
                  <a:gd name="T20" fmla="*/ 6 w 41"/>
                  <a:gd name="T21" fmla="*/ 12 h 15"/>
                  <a:gd name="T22" fmla="*/ 6 w 41"/>
                  <a:gd name="T23" fmla="*/ 12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
                  <a:gd name="T37" fmla="*/ 0 h 15"/>
                  <a:gd name="T38" fmla="*/ 41 w 41"/>
                  <a:gd name="T39" fmla="*/ 15 h 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1" h="15">
                    <a:moveTo>
                      <a:pt x="6" y="12"/>
                    </a:moveTo>
                    <a:lnTo>
                      <a:pt x="13" y="12"/>
                    </a:lnTo>
                    <a:lnTo>
                      <a:pt x="22" y="15"/>
                    </a:lnTo>
                    <a:lnTo>
                      <a:pt x="35" y="15"/>
                    </a:lnTo>
                    <a:lnTo>
                      <a:pt x="41" y="15"/>
                    </a:lnTo>
                    <a:lnTo>
                      <a:pt x="41" y="0"/>
                    </a:lnTo>
                    <a:lnTo>
                      <a:pt x="3" y="6"/>
                    </a:lnTo>
                    <a:lnTo>
                      <a:pt x="0" y="9"/>
                    </a:lnTo>
                    <a:lnTo>
                      <a:pt x="6" y="12"/>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60" name="Freeform 255"/>
              <p:cNvSpPr>
                <a:spLocks/>
              </p:cNvSpPr>
              <p:nvPr/>
            </p:nvSpPr>
            <p:spPr bwMode="auto">
              <a:xfrm>
                <a:off x="1382" y="2713"/>
                <a:ext cx="6" cy="4"/>
              </a:xfrm>
              <a:custGeom>
                <a:avLst/>
                <a:gdLst>
                  <a:gd name="T0" fmla="*/ 6 w 6"/>
                  <a:gd name="T1" fmla="*/ 4 h 4"/>
                  <a:gd name="T2" fmla="*/ 6 w 6"/>
                  <a:gd name="T3" fmla="*/ 4 h 4"/>
                  <a:gd name="T4" fmla="*/ 6 w 6"/>
                  <a:gd name="T5" fmla="*/ 4 h 4"/>
                  <a:gd name="T6" fmla="*/ 0 w 6"/>
                  <a:gd name="T7" fmla="*/ 0 h 4"/>
                  <a:gd name="T8" fmla="*/ 0 w 6"/>
                  <a:gd name="T9" fmla="*/ 4 h 4"/>
                  <a:gd name="T10" fmla="*/ 6 w 6"/>
                  <a:gd name="T11" fmla="*/ 4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6" y="4"/>
                    </a:moveTo>
                    <a:lnTo>
                      <a:pt x="6" y="4"/>
                    </a:lnTo>
                    <a:lnTo>
                      <a:pt x="0" y="0"/>
                    </a:lnTo>
                    <a:lnTo>
                      <a:pt x="0" y="4"/>
                    </a:lnTo>
                    <a:lnTo>
                      <a:pt x="6" y="4"/>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61" name="Freeform 256"/>
              <p:cNvSpPr>
                <a:spLocks/>
              </p:cNvSpPr>
              <p:nvPr/>
            </p:nvSpPr>
            <p:spPr bwMode="auto">
              <a:xfrm>
                <a:off x="1360" y="2707"/>
                <a:ext cx="22" cy="16"/>
              </a:xfrm>
              <a:custGeom>
                <a:avLst/>
                <a:gdLst>
                  <a:gd name="T0" fmla="*/ 22 w 22"/>
                  <a:gd name="T1" fmla="*/ 10 h 16"/>
                  <a:gd name="T2" fmla="*/ 22 w 22"/>
                  <a:gd name="T3" fmla="*/ 6 h 16"/>
                  <a:gd name="T4" fmla="*/ 22 w 22"/>
                  <a:gd name="T5" fmla="*/ 6 h 16"/>
                  <a:gd name="T6" fmla="*/ 22 w 22"/>
                  <a:gd name="T7" fmla="*/ 6 h 16"/>
                  <a:gd name="T8" fmla="*/ 0 w 22"/>
                  <a:gd name="T9" fmla="*/ 0 h 16"/>
                  <a:gd name="T10" fmla="*/ 3 w 22"/>
                  <a:gd name="T11" fmla="*/ 16 h 16"/>
                  <a:gd name="T12" fmla="*/ 22 w 22"/>
                  <a:gd name="T13" fmla="*/ 10 h 16"/>
                  <a:gd name="T14" fmla="*/ 0 60000 65536"/>
                  <a:gd name="T15" fmla="*/ 0 60000 65536"/>
                  <a:gd name="T16" fmla="*/ 0 60000 65536"/>
                  <a:gd name="T17" fmla="*/ 0 60000 65536"/>
                  <a:gd name="T18" fmla="*/ 0 60000 65536"/>
                  <a:gd name="T19" fmla="*/ 0 60000 65536"/>
                  <a:gd name="T20" fmla="*/ 0 60000 65536"/>
                  <a:gd name="T21" fmla="*/ 0 w 22"/>
                  <a:gd name="T22" fmla="*/ 0 h 16"/>
                  <a:gd name="T23" fmla="*/ 22 w 22"/>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6">
                    <a:moveTo>
                      <a:pt x="22" y="10"/>
                    </a:moveTo>
                    <a:lnTo>
                      <a:pt x="22" y="6"/>
                    </a:lnTo>
                    <a:lnTo>
                      <a:pt x="0" y="0"/>
                    </a:lnTo>
                    <a:lnTo>
                      <a:pt x="3" y="16"/>
                    </a:lnTo>
                    <a:lnTo>
                      <a:pt x="22" y="1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62" name="Freeform 257"/>
              <p:cNvSpPr>
                <a:spLocks/>
              </p:cNvSpPr>
              <p:nvPr/>
            </p:nvSpPr>
            <p:spPr bwMode="auto">
              <a:xfrm>
                <a:off x="1337" y="2701"/>
                <a:ext cx="26" cy="25"/>
              </a:xfrm>
              <a:custGeom>
                <a:avLst/>
                <a:gdLst>
                  <a:gd name="T0" fmla="*/ 4 w 26"/>
                  <a:gd name="T1" fmla="*/ 25 h 25"/>
                  <a:gd name="T2" fmla="*/ 26 w 26"/>
                  <a:gd name="T3" fmla="*/ 22 h 25"/>
                  <a:gd name="T4" fmla="*/ 23 w 26"/>
                  <a:gd name="T5" fmla="*/ 6 h 25"/>
                  <a:gd name="T6" fmla="*/ 0 w 26"/>
                  <a:gd name="T7" fmla="*/ 0 h 25"/>
                  <a:gd name="T8" fmla="*/ 4 w 26"/>
                  <a:gd name="T9" fmla="*/ 25 h 25"/>
                  <a:gd name="T10" fmla="*/ 4 w 26"/>
                  <a:gd name="T11" fmla="*/ 25 h 25"/>
                  <a:gd name="T12" fmla="*/ 4 w 26"/>
                  <a:gd name="T13" fmla="*/ 25 h 25"/>
                  <a:gd name="T14" fmla="*/ 4 w 26"/>
                  <a:gd name="T15" fmla="*/ 25 h 25"/>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25"/>
                  <a:gd name="T26" fmla="*/ 26 w 26"/>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25">
                    <a:moveTo>
                      <a:pt x="4" y="25"/>
                    </a:moveTo>
                    <a:lnTo>
                      <a:pt x="26" y="22"/>
                    </a:lnTo>
                    <a:lnTo>
                      <a:pt x="23" y="6"/>
                    </a:lnTo>
                    <a:lnTo>
                      <a:pt x="0" y="0"/>
                    </a:lnTo>
                    <a:lnTo>
                      <a:pt x="4" y="25"/>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63" name="Freeform 258"/>
              <p:cNvSpPr>
                <a:spLocks/>
              </p:cNvSpPr>
              <p:nvPr/>
            </p:nvSpPr>
            <p:spPr bwMode="auto">
              <a:xfrm>
                <a:off x="1315" y="2694"/>
                <a:ext cx="26" cy="32"/>
              </a:xfrm>
              <a:custGeom>
                <a:avLst/>
                <a:gdLst>
                  <a:gd name="T0" fmla="*/ 3 w 26"/>
                  <a:gd name="T1" fmla="*/ 26 h 32"/>
                  <a:gd name="T2" fmla="*/ 10 w 26"/>
                  <a:gd name="T3" fmla="*/ 29 h 32"/>
                  <a:gd name="T4" fmla="*/ 10 w 26"/>
                  <a:gd name="T5" fmla="*/ 29 h 32"/>
                  <a:gd name="T6" fmla="*/ 26 w 26"/>
                  <a:gd name="T7" fmla="*/ 32 h 32"/>
                  <a:gd name="T8" fmla="*/ 22 w 26"/>
                  <a:gd name="T9" fmla="*/ 7 h 32"/>
                  <a:gd name="T10" fmla="*/ 19 w 26"/>
                  <a:gd name="T11" fmla="*/ 4 h 32"/>
                  <a:gd name="T12" fmla="*/ 19 w 26"/>
                  <a:gd name="T13" fmla="*/ 4 h 32"/>
                  <a:gd name="T14" fmla="*/ 0 w 26"/>
                  <a:gd name="T15" fmla="*/ 0 h 32"/>
                  <a:gd name="T16" fmla="*/ 3 w 26"/>
                  <a:gd name="T17" fmla="*/ 26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32"/>
                  <a:gd name="T29" fmla="*/ 26 w 26"/>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32">
                    <a:moveTo>
                      <a:pt x="3" y="26"/>
                    </a:moveTo>
                    <a:lnTo>
                      <a:pt x="10" y="29"/>
                    </a:lnTo>
                    <a:lnTo>
                      <a:pt x="26" y="32"/>
                    </a:lnTo>
                    <a:lnTo>
                      <a:pt x="22" y="7"/>
                    </a:lnTo>
                    <a:lnTo>
                      <a:pt x="19" y="4"/>
                    </a:lnTo>
                    <a:lnTo>
                      <a:pt x="0" y="0"/>
                    </a:lnTo>
                    <a:lnTo>
                      <a:pt x="3" y="26"/>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64" name="Freeform 259"/>
              <p:cNvSpPr>
                <a:spLocks/>
              </p:cNvSpPr>
              <p:nvPr/>
            </p:nvSpPr>
            <p:spPr bwMode="auto">
              <a:xfrm>
                <a:off x="1293" y="2694"/>
                <a:ext cx="25" cy="26"/>
              </a:xfrm>
              <a:custGeom>
                <a:avLst/>
                <a:gdLst>
                  <a:gd name="T0" fmla="*/ 22 w 25"/>
                  <a:gd name="T1" fmla="*/ 0 h 26"/>
                  <a:gd name="T2" fmla="*/ 22 w 25"/>
                  <a:gd name="T3" fmla="*/ 0 h 26"/>
                  <a:gd name="T4" fmla="*/ 22 w 25"/>
                  <a:gd name="T5" fmla="*/ 0 h 26"/>
                  <a:gd name="T6" fmla="*/ 0 w 25"/>
                  <a:gd name="T7" fmla="*/ 4 h 26"/>
                  <a:gd name="T8" fmla="*/ 0 w 25"/>
                  <a:gd name="T9" fmla="*/ 19 h 26"/>
                  <a:gd name="T10" fmla="*/ 25 w 25"/>
                  <a:gd name="T11" fmla="*/ 26 h 26"/>
                  <a:gd name="T12" fmla="*/ 22 w 25"/>
                  <a:gd name="T13" fmla="*/ 0 h 26"/>
                  <a:gd name="T14" fmla="*/ 0 60000 65536"/>
                  <a:gd name="T15" fmla="*/ 0 60000 65536"/>
                  <a:gd name="T16" fmla="*/ 0 60000 65536"/>
                  <a:gd name="T17" fmla="*/ 0 60000 65536"/>
                  <a:gd name="T18" fmla="*/ 0 60000 65536"/>
                  <a:gd name="T19" fmla="*/ 0 60000 65536"/>
                  <a:gd name="T20" fmla="*/ 0 60000 65536"/>
                  <a:gd name="T21" fmla="*/ 0 w 25"/>
                  <a:gd name="T22" fmla="*/ 0 h 26"/>
                  <a:gd name="T23" fmla="*/ 25 w 25"/>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6">
                    <a:moveTo>
                      <a:pt x="22" y="0"/>
                    </a:moveTo>
                    <a:lnTo>
                      <a:pt x="22" y="0"/>
                    </a:lnTo>
                    <a:lnTo>
                      <a:pt x="0" y="4"/>
                    </a:lnTo>
                    <a:lnTo>
                      <a:pt x="0" y="19"/>
                    </a:lnTo>
                    <a:lnTo>
                      <a:pt x="25" y="26"/>
                    </a:lnTo>
                    <a:lnTo>
                      <a:pt x="22"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65" name="Freeform 260"/>
              <p:cNvSpPr>
                <a:spLocks/>
              </p:cNvSpPr>
              <p:nvPr/>
            </p:nvSpPr>
            <p:spPr bwMode="auto">
              <a:xfrm>
                <a:off x="1271" y="2698"/>
                <a:ext cx="22" cy="15"/>
              </a:xfrm>
              <a:custGeom>
                <a:avLst/>
                <a:gdLst>
                  <a:gd name="T0" fmla="*/ 22 w 22"/>
                  <a:gd name="T1" fmla="*/ 0 h 15"/>
                  <a:gd name="T2" fmla="*/ 0 w 22"/>
                  <a:gd name="T3" fmla="*/ 6 h 15"/>
                  <a:gd name="T4" fmla="*/ 0 w 22"/>
                  <a:gd name="T5" fmla="*/ 9 h 15"/>
                  <a:gd name="T6" fmla="*/ 0 w 22"/>
                  <a:gd name="T7" fmla="*/ 9 h 15"/>
                  <a:gd name="T8" fmla="*/ 3 w 22"/>
                  <a:gd name="T9" fmla="*/ 9 h 15"/>
                  <a:gd name="T10" fmla="*/ 22 w 22"/>
                  <a:gd name="T11" fmla="*/ 15 h 15"/>
                  <a:gd name="T12" fmla="*/ 22 w 22"/>
                  <a:gd name="T13" fmla="*/ 0 h 15"/>
                  <a:gd name="T14" fmla="*/ 0 60000 65536"/>
                  <a:gd name="T15" fmla="*/ 0 60000 65536"/>
                  <a:gd name="T16" fmla="*/ 0 60000 65536"/>
                  <a:gd name="T17" fmla="*/ 0 60000 65536"/>
                  <a:gd name="T18" fmla="*/ 0 60000 65536"/>
                  <a:gd name="T19" fmla="*/ 0 60000 65536"/>
                  <a:gd name="T20" fmla="*/ 0 60000 65536"/>
                  <a:gd name="T21" fmla="*/ 0 w 22"/>
                  <a:gd name="T22" fmla="*/ 0 h 15"/>
                  <a:gd name="T23" fmla="*/ 22 w 22"/>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5">
                    <a:moveTo>
                      <a:pt x="22" y="0"/>
                    </a:moveTo>
                    <a:lnTo>
                      <a:pt x="0" y="6"/>
                    </a:lnTo>
                    <a:lnTo>
                      <a:pt x="0" y="9"/>
                    </a:lnTo>
                    <a:lnTo>
                      <a:pt x="3" y="9"/>
                    </a:lnTo>
                    <a:lnTo>
                      <a:pt x="22" y="15"/>
                    </a:lnTo>
                    <a:lnTo>
                      <a:pt x="22" y="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66" name="Freeform 261"/>
              <p:cNvSpPr>
                <a:spLocks/>
              </p:cNvSpPr>
              <p:nvPr/>
            </p:nvSpPr>
            <p:spPr bwMode="auto">
              <a:xfrm>
                <a:off x="1268" y="2704"/>
                <a:ext cx="3" cy="3"/>
              </a:xfrm>
              <a:custGeom>
                <a:avLst/>
                <a:gdLst>
                  <a:gd name="T0" fmla="*/ 3 w 3"/>
                  <a:gd name="T1" fmla="*/ 0 h 3"/>
                  <a:gd name="T2" fmla="*/ 3 w 3"/>
                  <a:gd name="T3" fmla="*/ 0 h 3"/>
                  <a:gd name="T4" fmla="*/ 3 w 3"/>
                  <a:gd name="T5" fmla="*/ 0 h 3"/>
                  <a:gd name="T6" fmla="*/ 0 w 3"/>
                  <a:gd name="T7" fmla="*/ 0 h 3"/>
                  <a:gd name="T8" fmla="*/ 3 w 3"/>
                  <a:gd name="T9" fmla="*/ 3 h 3"/>
                  <a:gd name="T10" fmla="*/ 3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3" y="0"/>
                    </a:moveTo>
                    <a:lnTo>
                      <a:pt x="3" y="0"/>
                    </a:lnTo>
                    <a:lnTo>
                      <a:pt x="0" y="0"/>
                    </a:lnTo>
                    <a:lnTo>
                      <a:pt x="3" y="3"/>
                    </a:lnTo>
                    <a:lnTo>
                      <a:pt x="3"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67" name="Freeform 262"/>
              <p:cNvSpPr>
                <a:spLocks/>
              </p:cNvSpPr>
              <p:nvPr/>
            </p:nvSpPr>
            <p:spPr bwMode="auto">
              <a:xfrm>
                <a:off x="1318" y="2723"/>
                <a:ext cx="7" cy="6"/>
              </a:xfrm>
              <a:custGeom>
                <a:avLst/>
                <a:gdLst>
                  <a:gd name="T0" fmla="*/ 0 w 7"/>
                  <a:gd name="T1" fmla="*/ 6 h 6"/>
                  <a:gd name="T2" fmla="*/ 4 w 7"/>
                  <a:gd name="T3" fmla="*/ 6 h 6"/>
                  <a:gd name="T4" fmla="*/ 4 w 7"/>
                  <a:gd name="T5" fmla="*/ 6 h 6"/>
                  <a:gd name="T6" fmla="*/ 7 w 7"/>
                  <a:gd name="T7" fmla="*/ 6 h 6"/>
                  <a:gd name="T8" fmla="*/ 7 w 7"/>
                  <a:gd name="T9" fmla="*/ 3 h 6"/>
                  <a:gd name="T10" fmla="*/ 0 w 7"/>
                  <a:gd name="T11" fmla="*/ 0 h 6"/>
                  <a:gd name="T12" fmla="*/ 0 w 7"/>
                  <a:gd name="T13" fmla="*/ 6 h 6"/>
                  <a:gd name="T14" fmla="*/ 0 60000 65536"/>
                  <a:gd name="T15" fmla="*/ 0 60000 65536"/>
                  <a:gd name="T16" fmla="*/ 0 60000 65536"/>
                  <a:gd name="T17" fmla="*/ 0 60000 65536"/>
                  <a:gd name="T18" fmla="*/ 0 60000 65536"/>
                  <a:gd name="T19" fmla="*/ 0 60000 65536"/>
                  <a:gd name="T20" fmla="*/ 0 60000 65536"/>
                  <a:gd name="T21" fmla="*/ 0 w 7"/>
                  <a:gd name="T22" fmla="*/ 0 h 6"/>
                  <a:gd name="T23" fmla="*/ 7 w 7"/>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6">
                    <a:moveTo>
                      <a:pt x="0" y="6"/>
                    </a:moveTo>
                    <a:lnTo>
                      <a:pt x="4" y="6"/>
                    </a:lnTo>
                    <a:lnTo>
                      <a:pt x="7" y="6"/>
                    </a:lnTo>
                    <a:lnTo>
                      <a:pt x="7" y="3"/>
                    </a:lnTo>
                    <a:lnTo>
                      <a:pt x="0" y="0"/>
                    </a:lnTo>
                    <a:lnTo>
                      <a:pt x="0" y="6"/>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68" name="Freeform 263"/>
              <p:cNvSpPr>
                <a:spLocks/>
              </p:cNvSpPr>
              <p:nvPr/>
            </p:nvSpPr>
            <p:spPr bwMode="auto">
              <a:xfrm>
                <a:off x="1293" y="2717"/>
                <a:ext cx="25" cy="15"/>
              </a:xfrm>
              <a:custGeom>
                <a:avLst/>
                <a:gdLst>
                  <a:gd name="T0" fmla="*/ 3 w 25"/>
                  <a:gd name="T1" fmla="*/ 15 h 15"/>
                  <a:gd name="T2" fmla="*/ 25 w 25"/>
                  <a:gd name="T3" fmla="*/ 12 h 15"/>
                  <a:gd name="T4" fmla="*/ 25 w 25"/>
                  <a:gd name="T5" fmla="*/ 6 h 15"/>
                  <a:gd name="T6" fmla="*/ 25 w 25"/>
                  <a:gd name="T7" fmla="*/ 6 h 15"/>
                  <a:gd name="T8" fmla="*/ 25 w 25"/>
                  <a:gd name="T9" fmla="*/ 6 h 15"/>
                  <a:gd name="T10" fmla="*/ 0 w 25"/>
                  <a:gd name="T11" fmla="*/ 0 h 15"/>
                  <a:gd name="T12" fmla="*/ 3 w 25"/>
                  <a:gd name="T13" fmla="*/ 15 h 15"/>
                  <a:gd name="T14" fmla="*/ 0 60000 65536"/>
                  <a:gd name="T15" fmla="*/ 0 60000 65536"/>
                  <a:gd name="T16" fmla="*/ 0 60000 65536"/>
                  <a:gd name="T17" fmla="*/ 0 60000 65536"/>
                  <a:gd name="T18" fmla="*/ 0 60000 65536"/>
                  <a:gd name="T19" fmla="*/ 0 60000 65536"/>
                  <a:gd name="T20" fmla="*/ 0 60000 65536"/>
                  <a:gd name="T21" fmla="*/ 0 w 25"/>
                  <a:gd name="T22" fmla="*/ 0 h 15"/>
                  <a:gd name="T23" fmla="*/ 25 w 25"/>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15">
                    <a:moveTo>
                      <a:pt x="3" y="15"/>
                    </a:moveTo>
                    <a:lnTo>
                      <a:pt x="25" y="12"/>
                    </a:lnTo>
                    <a:lnTo>
                      <a:pt x="25" y="6"/>
                    </a:lnTo>
                    <a:lnTo>
                      <a:pt x="0" y="0"/>
                    </a:lnTo>
                    <a:lnTo>
                      <a:pt x="3" y="15"/>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69" name="Freeform 264"/>
              <p:cNvSpPr>
                <a:spLocks/>
              </p:cNvSpPr>
              <p:nvPr/>
            </p:nvSpPr>
            <p:spPr bwMode="auto">
              <a:xfrm>
                <a:off x="1271" y="2710"/>
                <a:ext cx="25" cy="22"/>
              </a:xfrm>
              <a:custGeom>
                <a:avLst/>
                <a:gdLst>
                  <a:gd name="T0" fmla="*/ 3 w 25"/>
                  <a:gd name="T1" fmla="*/ 19 h 22"/>
                  <a:gd name="T2" fmla="*/ 3 w 25"/>
                  <a:gd name="T3" fmla="*/ 22 h 22"/>
                  <a:gd name="T4" fmla="*/ 3 w 25"/>
                  <a:gd name="T5" fmla="*/ 22 h 22"/>
                  <a:gd name="T6" fmla="*/ 22 w 25"/>
                  <a:gd name="T7" fmla="*/ 22 h 22"/>
                  <a:gd name="T8" fmla="*/ 25 w 25"/>
                  <a:gd name="T9" fmla="*/ 22 h 22"/>
                  <a:gd name="T10" fmla="*/ 22 w 25"/>
                  <a:gd name="T11" fmla="*/ 7 h 22"/>
                  <a:gd name="T12" fmla="*/ 0 w 25"/>
                  <a:gd name="T13" fmla="*/ 0 h 22"/>
                  <a:gd name="T14" fmla="*/ 3 w 25"/>
                  <a:gd name="T15" fmla="*/ 19 h 22"/>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2"/>
                  <a:gd name="T26" fmla="*/ 25 w 2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2">
                    <a:moveTo>
                      <a:pt x="3" y="19"/>
                    </a:moveTo>
                    <a:lnTo>
                      <a:pt x="3" y="22"/>
                    </a:lnTo>
                    <a:lnTo>
                      <a:pt x="22" y="22"/>
                    </a:lnTo>
                    <a:lnTo>
                      <a:pt x="25" y="22"/>
                    </a:lnTo>
                    <a:lnTo>
                      <a:pt x="22" y="7"/>
                    </a:lnTo>
                    <a:lnTo>
                      <a:pt x="0" y="0"/>
                    </a:lnTo>
                    <a:lnTo>
                      <a:pt x="3" y="19"/>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70" name="Freeform 265"/>
              <p:cNvSpPr>
                <a:spLocks/>
              </p:cNvSpPr>
              <p:nvPr/>
            </p:nvSpPr>
            <p:spPr bwMode="auto">
              <a:xfrm>
                <a:off x="1249" y="2707"/>
                <a:ext cx="25" cy="22"/>
              </a:xfrm>
              <a:custGeom>
                <a:avLst/>
                <a:gdLst>
                  <a:gd name="T0" fmla="*/ 3 w 25"/>
                  <a:gd name="T1" fmla="*/ 16 h 22"/>
                  <a:gd name="T2" fmla="*/ 25 w 25"/>
                  <a:gd name="T3" fmla="*/ 22 h 22"/>
                  <a:gd name="T4" fmla="*/ 22 w 25"/>
                  <a:gd name="T5" fmla="*/ 3 h 22"/>
                  <a:gd name="T6" fmla="*/ 19 w 25"/>
                  <a:gd name="T7" fmla="*/ 0 h 22"/>
                  <a:gd name="T8" fmla="*/ 19 w 25"/>
                  <a:gd name="T9" fmla="*/ 0 h 22"/>
                  <a:gd name="T10" fmla="*/ 0 w 25"/>
                  <a:gd name="T11" fmla="*/ 0 h 22"/>
                  <a:gd name="T12" fmla="*/ 0 w 25"/>
                  <a:gd name="T13" fmla="*/ 0 h 22"/>
                  <a:gd name="T14" fmla="*/ 3 w 25"/>
                  <a:gd name="T15" fmla="*/ 16 h 22"/>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2"/>
                  <a:gd name="T26" fmla="*/ 25 w 2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2">
                    <a:moveTo>
                      <a:pt x="3" y="16"/>
                    </a:moveTo>
                    <a:lnTo>
                      <a:pt x="25" y="22"/>
                    </a:lnTo>
                    <a:lnTo>
                      <a:pt x="22" y="3"/>
                    </a:lnTo>
                    <a:lnTo>
                      <a:pt x="19" y="0"/>
                    </a:lnTo>
                    <a:lnTo>
                      <a:pt x="0" y="0"/>
                    </a:lnTo>
                    <a:lnTo>
                      <a:pt x="3" y="16"/>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71" name="Freeform 266"/>
              <p:cNvSpPr>
                <a:spLocks/>
              </p:cNvSpPr>
              <p:nvPr/>
            </p:nvSpPr>
            <p:spPr bwMode="auto">
              <a:xfrm>
                <a:off x="1227" y="2707"/>
                <a:ext cx="25" cy="16"/>
              </a:xfrm>
              <a:custGeom>
                <a:avLst/>
                <a:gdLst>
                  <a:gd name="T0" fmla="*/ 0 w 25"/>
                  <a:gd name="T1" fmla="*/ 3 h 16"/>
                  <a:gd name="T2" fmla="*/ 0 w 25"/>
                  <a:gd name="T3" fmla="*/ 10 h 16"/>
                  <a:gd name="T4" fmla="*/ 25 w 25"/>
                  <a:gd name="T5" fmla="*/ 16 h 16"/>
                  <a:gd name="T6" fmla="*/ 22 w 25"/>
                  <a:gd name="T7" fmla="*/ 0 h 16"/>
                  <a:gd name="T8" fmla="*/ 0 w 25"/>
                  <a:gd name="T9" fmla="*/ 3 h 16"/>
                  <a:gd name="T10" fmla="*/ 0 60000 65536"/>
                  <a:gd name="T11" fmla="*/ 0 60000 65536"/>
                  <a:gd name="T12" fmla="*/ 0 60000 65536"/>
                  <a:gd name="T13" fmla="*/ 0 60000 65536"/>
                  <a:gd name="T14" fmla="*/ 0 60000 65536"/>
                  <a:gd name="T15" fmla="*/ 0 w 25"/>
                  <a:gd name="T16" fmla="*/ 0 h 16"/>
                  <a:gd name="T17" fmla="*/ 25 w 25"/>
                  <a:gd name="T18" fmla="*/ 16 h 16"/>
                </a:gdLst>
                <a:ahLst/>
                <a:cxnLst>
                  <a:cxn ang="T10">
                    <a:pos x="T0" y="T1"/>
                  </a:cxn>
                  <a:cxn ang="T11">
                    <a:pos x="T2" y="T3"/>
                  </a:cxn>
                  <a:cxn ang="T12">
                    <a:pos x="T4" y="T5"/>
                  </a:cxn>
                  <a:cxn ang="T13">
                    <a:pos x="T6" y="T7"/>
                  </a:cxn>
                  <a:cxn ang="T14">
                    <a:pos x="T8" y="T9"/>
                  </a:cxn>
                </a:cxnLst>
                <a:rect l="T15" t="T16" r="T17" b="T18"/>
                <a:pathLst>
                  <a:path w="25" h="16">
                    <a:moveTo>
                      <a:pt x="0" y="3"/>
                    </a:moveTo>
                    <a:lnTo>
                      <a:pt x="0" y="10"/>
                    </a:lnTo>
                    <a:lnTo>
                      <a:pt x="25" y="16"/>
                    </a:lnTo>
                    <a:lnTo>
                      <a:pt x="22" y="0"/>
                    </a:lnTo>
                    <a:lnTo>
                      <a:pt x="0" y="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72" name="Freeform 267"/>
              <p:cNvSpPr>
                <a:spLocks/>
              </p:cNvSpPr>
              <p:nvPr/>
            </p:nvSpPr>
            <p:spPr bwMode="auto">
              <a:xfrm>
                <a:off x="1220" y="2710"/>
                <a:ext cx="7" cy="7"/>
              </a:xfrm>
              <a:custGeom>
                <a:avLst/>
                <a:gdLst>
                  <a:gd name="T0" fmla="*/ 7 w 7"/>
                  <a:gd name="T1" fmla="*/ 0 h 7"/>
                  <a:gd name="T2" fmla="*/ 0 w 7"/>
                  <a:gd name="T3" fmla="*/ 0 h 7"/>
                  <a:gd name="T4" fmla="*/ 0 w 7"/>
                  <a:gd name="T5" fmla="*/ 0 h 7"/>
                  <a:gd name="T6" fmla="*/ 0 w 7"/>
                  <a:gd name="T7" fmla="*/ 3 h 7"/>
                  <a:gd name="T8" fmla="*/ 7 w 7"/>
                  <a:gd name="T9" fmla="*/ 7 h 7"/>
                  <a:gd name="T10" fmla="*/ 7 w 7"/>
                  <a:gd name="T11" fmla="*/ 7 h 7"/>
                  <a:gd name="T12" fmla="*/ 7 w 7"/>
                  <a:gd name="T13" fmla="*/ 0 h 7"/>
                  <a:gd name="T14" fmla="*/ 0 60000 65536"/>
                  <a:gd name="T15" fmla="*/ 0 60000 65536"/>
                  <a:gd name="T16" fmla="*/ 0 60000 65536"/>
                  <a:gd name="T17" fmla="*/ 0 60000 65536"/>
                  <a:gd name="T18" fmla="*/ 0 60000 65536"/>
                  <a:gd name="T19" fmla="*/ 0 60000 65536"/>
                  <a:gd name="T20" fmla="*/ 0 60000 65536"/>
                  <a:gd name="T21" fmla="*/ 0 w 7"/>
                  <a:gd name="T22" fmla="*/ 0 h 7"/>
                  <a:gd name="T23" fmla="*/ 7 w 7"/>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7">
                    <a:moveTo>
                      <a:pt x="7" y="0"/>
                    </a:moveTo>
                    <a:lnTo>
                      <a:pt x="0" y="0"/>
                    </a:lnTo>
                    <a:lnTo>
                      <a:pt x="0" y="3"/>
                    </a:lnTo>
                    <a:lnTo>
                      <a:pt x="7" y="7"/>
                    </a:lnTo>
                    <a:lnTo>
                      <a:pt x="7" y="0"/>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73" name="Freeform 268"/>
              <p:cNvSpPr>
                <a:spLocks/>
              </p:cNvSpPr>
              <p:nvPr/>
            </p:nvSpPr>
            <p:spPr bwMode="auto">
              <a:xfrm>
                <a:off x="1252" y="2726"/>
                <a:ext cx="22" cy="16"/>
              </a:xfrm>
              <a:custGeom>
                <a:avLst/>
                <a:gdLst>
                  <a:gd name="T0" fmla="*/ 0 w 22"/>
                  <a:gd name="T1" fmla="*/ 16 h 16"/>
                  <a:gd name="T2" fmla="*/ 19 w 22"/>
                  <a:gd name="T3" fmla="*/ 13 h 16"/>
                  <a:gd name="T4" fmla="*/ 19 w 22"/>
                  <a:gd name="T5" fmla="*/ 13 h 16"/>
                  <a:gd name="T6" fmla="*/ 22 w 22"/>
                  <a:gd name="T7" fmla="*/ 10 h 16"/>
                  <a:gd name="T8" fmla="*/ 22 w 22"/>
                  <a:gd name="T9" fmla="*/ 10 h 16"/>
                  <a:gd name="T10" fmla="*/ 16 w 22"/>
                  <a:gd name="T11" fmla="*/ 6 h 16"/>
                  <a:gd name="T12" fmla="*/ 0 w 22"/>
                  <a:gd name="T13" fmla="*/ 0 h 16"/>
                  <a:gd name="T14" fmla="*/ 0 w 22"/>
                  <a:gd name="T15" fmla="*/ 16 h 16"/>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6"/>
                  <a:gd name="T26" fmla="*/ 22 w 22"/>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6">
                    <a:moveTo>
                      <a:pt x="0" y="16"/>
                    </a:moveTo>
                    <a:lnTo>
                      <a:pt x="19" y="13"/>
                    </a:lnTo>
                    <a:lnTo>
                      <a:pt x="22" y="10"/>
                    </a:lnTo>
                    <a:lnTo>
                      <a:pt x="16" y="6"/>
                    </a:lnTo>
                    <a:lnTo>
                      <a:pt x="0" y="0"/>
                    </a:lnTo>
                    <a:lnTo>
                      <a:pt x="0" y="16"/>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74" name="Freeform 269"/>
              <p:cNvSpPr>
                <a:spLocks/>
              </p:cNvSpPr>
              <p:nvPr/>
            </p:nvSpPr>
            <p:spPr bwMode="auto">
              <a:xfrm>
                <a:off x="1230" y="2720"/>
                <a:ext cx="22" cy="22"/>
              </a:xfrm>
              <a:custGeom>
                <a:avLst/>
                <a:gdLst>
                  <a:gd name="T0" fmla="*/ 0 w 22"/>
                  <a:gd name="T1" fmla="*/ 22 h 22"/>
                  <a:gd name="T2" fmla="*/ 0 w 22"/>
                  <a:gd name="T3" fmla="*/ 22 h 22"/>
                  <a:gd name="T4" fmla="*/ 12 w 22"/>
                  <a:gd name="T5" fmla="*/ 22 h 22"/>
                  <a:gd name="T6" fmla="*/ 22 w 22"/>
                  <a:gd name="T7" fmla="*/ 22 h 22"/>
                  <a:gd name="T8" fmla="*/ 22 w 22"/>
                  <a:gd name="T9" fmla="*/ 6 h 22"/>
                  <a:gd name="T10" fmla="*/ 0 w 22"/>
                  <a:gd name="T11" fmla="*/ 0 h 22"/>
                  <a:gd name="T12" fmla="*/ 0 w 22"/>
                  <a:gd name="T13" fmla="*/ 22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22"/>
                    </a:moveTo>
                    <a:lnTo>
                      <a:pt x="0" y="22"/>
                    </a:lnTo>
                    <a:lnTo>
                      <a:pt x="12" y="22"/>
                    </a:lnTo>
                    <a:lnTo>
                      <a:pt x="22" y="22"/>
                    </a:lnTo>
                    <a:lnTo>
                      <a:pt x="22" y="6"/>
                    </a:lnTo>
                    <a:lnTo>
                      <a:pt x="0" y="0"/>
                    </a:lnTo>
                    <a:lnTo>
                      <a:pt x="0" y="22"/>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75" name="Freeform 270"/>
              <p:cNvSpPr>
                <a:spLocks/>
              </p:cNvSpPr>
              <p:nvPr/>
            </p:nvSpPr>
            <p:spPr bwMode="auto">
              <a:xfrm>
                <a:off x="1204" y="2713"/>
                <a:ext cx="26" cy="29"/>
              </a:xfrm>
              <a:custGeom>
                <a:avLst/>
                <a:gdLst>
                  <a:gd name="T0" fmla="*/ 4 w 26"/>
                  <a:gd name="T1" fmla="*/ 23 h 29"/>
                  <a:gd name="T2" fmla="*/ 19 w 26"/>
                  <a:gd name="T3" fmla="*/ 26 h 29"/>
                  <a:gd name="T4" fmla="*/ 19 w 26"/>
                  <a:gd name="T5" fmla="*/ 26 h 29"/>
                  <a:gd name="T6" fmla="*/ 26 w 26"/>
                  <a:gd name="T7" fmla="*/ 29 h 29"/>
                  <a:gd name="T8" fmla="*/ 26 w 26"/>
                  <a:gd name="T9" fmla="*/ 7 h 29"/>
                  <a:gd name="T10" fmla="*/ 13 w 26"/>
                  <a:gd name="T11" fmla="*/ 4 h 29"/>
                  <a:gd name="T12" fmla="*/ 13 w 26"/>
                  <a:gd name="T13" fmla="*/ 4 h 29"/>
                  <a:gd name="T14" fmla="*/ 0 w 26"/>
                  <a:gd name="T15" fmla="*/ 0 h 29"/>
                  <a:gd name="T16" fmla="*/ 4 w 26"/>
                  <a:gd name="T17" fmla="*/ 23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9"/>
                  <a:gd name="T29" fmla="*/ 26 w 26"/>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9">
                    <a:moveTo>
                      <a:pt x="4" y="23"/>
                    </a:moveTo>
                    <a:lnTo>
                      <a:pt x="19" y="26"/>
                    </a:lnTo>
                    <a:lnTo>
                      <a:pt x="26" y="29"/>
                    </a:lnTo>
                    <a:lnTo>
                      <a:pt x="26" y="7"/>
                    </a:lnTo>
                    <a:lnTo>
                      <a:pt x="13" y="4"/>
                    </a:lnTo>
                    <a:lnTo>
                      <a:pt x="0" y="0"/>
                    </a:lnTo>
                    <a:lnTo>
                      <a:pt x="4" y="23"/>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76" name="Freeform 271"/>
              <p:cNvSpPr>
                <a:spLocks/>
              </p:cNvSpPr>
              <p:nvPr/>
            </p:nvSpPr>
            <p:spPr bwMode="auto">
              <a:xfrm>
                <a:off x="1186" y="2713"/>
                <a:ext cx="22" cy="23"/>
              </a:xfrm>
              <a:custGeom>
                <a:avLst/>
                <a:gdLst>
                  <a:gd name="T0" fmla="*/ 0 w 22"/>
                  <a:gd name="T1" fmla="*/ 16 h 23"/>
                  <a:gd name="T2" fmla="*/ 22 w 22"/>
                  <a:gd name="T3" fmla="*/ 23 h 23"/>
                  <a:gd name="T4" fmla="*/ 18 w 22"/>
                  <a:gd name="T5" fmla="*/ 0 h 23"/>
                  <a:gd name="T6" fmla="*/ 18 w 22"/>
                  <a:gd name="T7" fmla="*/ 0 h 23"/>
                  <a:gd name="T8" fmla="*/ 12 w 22"/>
                  <a:gd name="T9" fmla="*/ 0 h 23"/>
                  <a:gd name="T10" fmla="*/ 0 w 22"/>
                  <a:gd name="T11" fmla="*/ 4 h 23"/>
                  <a:gd name="T12" fmla="*/ 0 w 22"/>
                  <a:gd name="T13" fmla="*/ 16 h 23"/>
                  <a:gd name="T14" fmla="*/ 0 60000 65536"/>
                  <a:gd name="T15" fmla="*/ 0 60000 65536"/>
                  <a:gd name="T16" fmla="*/ 0 60000 65536"/>
                  <a:gd name="T17" fmla="*/ 0 60000 65536"/>
                  <a:gd name="T18" fmla="*/ 0 60000 65536"/>
                  <a:gd name="T19" fmla="*/ 0 60000 65536"/>
                  <a:gd name="T20" fmla="*/ 0 60000 65536"/>
                  <a:gd name="T21" fmla="*/ 0 w 22"/>
                  <a:gd name="T22" fmla="*/ 0 h 23"/>
                  <a:gd name="T23" fmla="*/ 22 w 22"/>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3">
                    <a:moveTo>
                      <a:pt x="0" y="16"/>
                    </a:moveTo>
                    <a:lnTo>
                      <a:pt x="22" y="23"/>
                    </a:lnTo>
                    <a:lnTo>
                      <a:pt x="18" y="0"/>
                    </a:lnTo>
                    <a:lnTo>
                      <a:pt x="12" y="0"/>
                    </a:lnTo>
                    <a:lnTo>
                      <a:pt x="0" y="4"/>
                    </a:lnTo>
                    <a:lnTo>
                      <a:pt x="0" y="16"/>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77" name="Freeform 272"/>
              <p:cNvSpPr>
                <a:spLocks/>
              </p:cNvSpPr>
              <p:nvPr/>
            </p:nvSpPr>
            <p:spPr bwMode="auto">
              <a:xfrm>
                <a:off x="1167" y="2717"/>
                <a:ext cx="19" cy="12"/>
              </a:xfrm>
              <a:custGeom>
                <a:avLst/>
                <a:gdLst>
                  <a:gd name="T0" fmla="*/ 19 w 19"/>
                  <a:gd name="T1" fmla="*/ 12 h 12"/>
                  <a:gd name="T2" fmla="*/ 19 w 19"/>
                  <a:gd name="T3" fmla="*/ 0 h 12"/>
                  <a:gd name="T4" fmla="*/ 3 w 19"/>
                  <a:gd name="T5" fmla="*/ 3 h 12"/>
                  <a:gd name="T6" fmla="*/ 3 w 19"/>
                  <a:gd name="T7" fmla="*/ 3 h 12"/>
                  <a:gd name="T8" fmla="*/ 0 w 19"/>
                  <a:gd name="T9" fmla="*/ 3 h 12"/>
                  <a:gd name="T10" fmla="*/ 0 w 19"/>
                  <a:gd name="T11" fmla="*/ 6 h 12"/>
                  <a:gd name="T12" fmla="*/ 6 w 19"/>
                  <a:gd name="T13" fmla="*/ 6 h 12"/>
                  <a:gd name="T14" fmla="*/ 19 w 19"/>
                  <a:gd name="T15" fmla="*/ 12 h 12"/>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2"/>
                  <a:gd name="T26" fmla="*/ 19 w 19"/>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2">
                    <a:moveTo>
                      <a:pt x="19" y="12"/>
                    </a:moveTo>
                    <a:lnTo>
                      <a:pt x="19" y="0"/>
                    </a:lnTo>
                    <a:lnTo>
                      <a:pt x="3" y="3"/>
                    </a:lnTo>
                    <a:lnTo>
                      <a:pt x="0" y="3"/>
                    </a:lnTo>
                    <a:lnTo>
                      <a:pt x="0" y="6"/>
                    </a:lnTo>
                    <a:lnTo>
                      <a:pt x="6" y="6"/>
                    </a:lnTo>
                    <a:lnTo>
                      <a:pt x="19" y="12"/>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78" name="Freeform 273"/>
              <p:cNvSpPr>
                <a:spLocks/>
              </p:cNvSpPr>
              <p:nvPr/>
            </p:nvSpPr>
            <p:spPr bwMode="auto">
              <a:xfrm>
                <a:off x="1208" y="2739"/>
                <a:ext cx="12" cy="9"/>
              </a:xfrm>
              <a:custGeom>
                <a:avLst/>
                <a:gdLst>
                  <a:gd name="T0" fmla="*/ 0 w 12"/>
                  <a:gd name="T1" fmla="*/ 9 h 9"/>
                  <a:gd name="T2" fmla="*/ 9 w 12"/>
                  <a:gd name="T3" fmla="*/ 6 h 9"/>
                  <a:gd name="T4" fmla="*/ 9 w 12"/>
                  <a:gd name="T5" fmla="*/ 6 h 9"/>
                  <a:gd name="T6" fmla="*/ 12 w 12"/>
                  <a:gd name="T7" fmla="*/ 6 h 9"/>
                  <a:gd name="T8" fmla="*/ 12 w 12"/>
                  <a:gd name="T9" fmla="*/ 6 h 9"/>
                  <a:gd name="T10" fmla="*/ 6 w 12"/>
                  <a:gd name="T11" fmla="*/ 3 h 9"/>
                  <a:gd name="T12" fmla="*/ 0 w 12"/>
                  <a:gd name="T13" fmla="*/ 0 h 9"/>
                  <a:gd name="T14" fmla="*/ 0 w 12"/>
                  <a:gd name="T15" fmla="*/ 9 h 9"/>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9"/>
                  <a:gd name="T26" fmla="*/ 12 w 12"/>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9">
                    <a:moveTo>
                      <a:pt x="0" y="9"/>
                    </a:moveTo>
                    <a:lnTo>
                      <a:pt x="9" y="6"/>
                    </a:lnTo>
                    <a:lnTo>
                      <a:pt x="12" y="6"/>
                    </a:lnTo>
                    <a:lnTo>
                      <a:pt x="6" y="3"/>
                    </a:lnTo>
                    <a:lnTo>
                      <a:pt x="0" y="0"/>
                    </a:lnTo>
                    <a:lnTo>
                      <a:pt x="0" y="9"/>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79" name="Freeform 274"/>
              <p:cNvSpPr>
                <a:spLocks/>
              </p:cNvSpPr>
              <p:nvPr/>
            </p:nvSpPr>
            <p:spPr bwMode="auto">
              <a:xfrm>
                <a:off x="1186" y="2732"/>
                <a:ext cx="22" cy="19"/>
              </a:xfrm>
              <a:custGeom>
                <a:avLst/>
                <a:gdLst>
                  <a:gd name="T0" fmla="*/ 0 w 22"/>
                  <a:gd name="T1" fmla="*/ 19 h 19"/>
                  <a:gd name="T2" fmla="*/ 0 w 22"/>
                  <a:gd name="T3" fmla="*/ 19 h 19"/>
                  <a:gd name="T4" fmla="*/ 3 w 22"/>
                  <a:gd name="T5" fmla="*/ 19 h 19"/>
                  <a:gd name="T6" fmla="*/ 22 w 22"/>
                  <a:gd name="T7" fmla="*/ 16 h 19"/>
                  <a:gd name="T8" fmla="*/ 22 w 22"/>
                  <a:gd name="T9" fmla="*/ 7 h 19"/>
                  <a:gd name="T10" fmla="*/ 0 w 22"/>
                  <a:gd name="T11" fmla="*/ 0 h 19"/>
                  <a:gd name="T12" fmla="*/ 0 w 22"/>
                  <a:gd name="T13" fmla="*/ 19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0" y="19"/>
                    </a:moveTo>
                    <a:lnTo>
                      <a:pt x="0" y="19"/>
                    </a:lnTo>
                    <a:lnTo>
                      <a:pt x="3" y="19"/>
                    </a:lnTo>
                    <a:lnTo>
                      <a:pt x="22" y="16"/>
                    </a:lnTo>
                    <a:lnTo>
                      <a:pt x="22" y="7"/>
                    </a:lnTo>
                    <a:lnTo>
                      <a:pt x="0" y="0"/>
                    </a:lnTo>
                    <a:lnTo>
                      <a:pt x="0" y="19"/>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80" name="Freeform 275"/>
              <p:cNvSpPr>
                <a:spLocks/>
              </p:cNvSpPr>
              <p:nvPr/>
            </p:nvSpPr>
            <p:spPr bwMode="auto">
              <a:xfrm>
                <a:off x="1163" y="2726"/>
                <a:ext cx="23" cy="25"/>
              </a:xfrm>
              <a:custGeom>
                <a:avLst/>
                <a:gdLst>
                  <a:gd name="T0" fmla="*/ 0 w 23"/>
                  <a:gd name="T1" fmla="*/ 22 h 25"/>
                  <a:gd name="T2" fmla="*/ 4 w 23"/>
                  <a:gd name="T3" fmla="*/ 22 h 25"/>
                  <a:gd name="T4" fmla="*/ 4 w 23"/>
                  <a:gd name="T5" fmla="*/ 22 h 25"/>
                  <a:gd name="T6" fmla="*/ 23 w 23"/>
                  <a:gd name="T7" fmla="*/ 25 h 25"/>
                  <a:gd name="T8" fmla="*/ 23 w 23"/>
                  <a:gd name="T9" fmla="*/ 6 h 25"/>
                  <a:gd name="T10" fmla="*/ 0 w 23"/>
                  <a:gd name="T11" fmla="*/ 0 h 25"/>
                  <a:gd name="T12" fmla="*/ 0 w 23"/>
                  <a:gd name="T13" fmla="*/ 0 h 25"/>
                  <a:gd name="T14" fmla="*/ 0 w 23"/>
                  <a:gd name="T15" fmla="*/ 0 h 25"/>
                  <a:gd name="T16" fmla="*/ 0 w 23"/>
                  <a:gd name="T17" fmla="*/ 22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25"/>
                  <a:gd name="T29" fmla="*/ 23 w 23"/>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25">
                    <a:moveTo>
                      <a:pt x="0" y="22"/>
                    </a:moveTo>
                    <a:lnTo>
                      <a:pt x="4" y="22"/>
                    </a:lnTo>
                    <a:lnTo>
                      <a:pt x="23" y="25"/>
                    </a:lnTo>
                    <a:lnTo>
                      <a:pt x="23" y="6"/>
                    </a:lnTo>
                    <a:lnTo>
                      <a:pt x="0" y="0"/>
                    </a:lnTo>
                    <a:lnTo>
                      <a:pt x="0" y="22"/>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81" name="Freeform 276"/>
              <p:cNvSpPr>
                <a:spLocks/>
              </p:cNvSpPr>
              <p:nvPr/>
            </p:nvSpPr>
            <p:spPr bwMode="auto">
              <a:xfrm>
                <a:off x="1141" y="2723"/>
                <a:ext cx="22" cy="25"/>
              </a:xfrm>
              <a:custGeom>
                <a:avLst/>
                <a:gdLst>
                  <a:gd name="T0" fmla="*/ 0 w 22"/>
                  <a:gd name="T1" fmla="*/ 19 h 25"/>
                  <a:gd name="T2" fmla="*/ 22 w 22"/>
                  <a:gd name="T3" fmla="*/ 25 h 25"/>
                  <a:gd name="T4" fmla="*/ 22 w 22"/>
                  <a:gd name="T5" fmla="*/ 3 h 25"/>
                  <a:gd name="T6" fmla="*/ 22 w 22"/>
                  <a:gd name="T7" fmla="*/ 3 h 25"/>
                  <a:gd name="T8" fmla="*/ 3 w 22"/>
                  <a:gd name="T9" fmla="*/ 0 h 25"/>
                  <a:gd name="T10" fmla="*/ 0 w 22"/>
                  <a:gd name="T11" fmla="*/ 0 h 25"/>
                  <a:gd name="T12" fmla="*/ 0 w 22"/>
                  <a:gd name="T13" fmla="*/ 19 h 25"/>
                  <a:gd name="T14" fmla="*/ 0 60000 65536"/>
                  <a:gd name="T15" fmla="*/ 0 60000 65536"/>
                  <a:gd name="T16" fmla="*/ 0 60000 65536"/>
                  <a:gd name="T17" fmla="*/ 0 60000 65536"/>
                  <a:gd name="T18" fmla="*/ 0 60000 65536"/>
                  <a:gd name="T19" fmla="*/ 0 60000 65536"/>
                  <a:gd name="T20" fmla="*/ 0 60000 65536"/>
                  <a:gd name="T21" fmla="*/ 0 w 22"/>
                  <a:gd name="T22" fmla="*/ 0 h 25"/>
                  <a:gd name="T23" fmla="*/ 22 w 2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5">
                    <a:moveTo>
                      <a:pt x="0" y="19"/>
                    </a:moveTo>
                    <a:lnTo>
                      <a:pt x="22" y="25"/>
                    </a:lnTo>
                    <a:lnTo>
                      <a:pt x="22" y="3"/>
                    </a:lnTo>
                    <a:lnTo>
                      <a:pt x="3" y="0"/>
                    </a:lnTo>
                    <a:lnTo>
                      <a:pt x="0" y="0"/>
                    </a:lnTo>
                    <a:lnTo>
                      <a:pt x="0" y="19"/>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82" name="Freeform 277"/>
              <p:cNvSpPr>
                <a:spLocks/>
              </p:cNvSpPr>
              <p:nvPr/>
            </p:nvSpPr>
            <p:spPr bwMode="auto">
              <a:xfrm>
                <a:off x="1119" y="2723"/>
                <a:ext cx="22" cy="19"/>
              </a:xfrm>
              <a:custGeom>
                <a:avLst/>
                <a:gdLst>
                  <a:gd name="T0" fmla="*/ 0 w 22"/>
                  <a:gd name="T1" fmla="*/ 6 h 19"/>
                  <a:gd name="T2" fmla="*/ 0 w 22"/>
                  <a:gd name="T3" fmla="*/ 9 h 19"/>
                  <a:gd name="T4" fmla="*/ 0 w 22"/>
                  <a:gd name="T5" fmla="*/ 9 h 19"/>
                  <a:gd name="T6" fmla="*/ 0 w 22"/>
                  <a:gd name="T7" fmla="*/ 9 h 19"/>
                  <a:gd name="T8" fmla="*/ 22 w 22"/>
                  <a:gd name="T9" fmla="*/ 19 h 19"/>
                  <a:gd name="T10" fmla="*/ 22 w 22"/>
                  <a:gd name="T11" fmla="*/ 0 h 19"/>
                  <a:gd name="T12" fmla="*/ 0 w 22"/>
                  <a:gd name="T13" fmla="*/ 6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0" y="6"/>
                    </a:moveTo>
                    <a:lnTo>
                      <a:pt x="0" y="9"/>
                    </a:lnTo>
                    <a:lnTo>
                      <a:pt x="22" y="19"/>
                    </a:lnTo>
                    <a:lnTo>
                      <a:pt x="22" y="0"/>
                    </a:lnTo>
                    <a:lnTo>
                      <a:pt x="0" y="6"/>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83" name="Freeform 278"/>
              <p:cNvSpPr>
                <a:spLocks/>
              </p:cNvSpPr>
              <p:nvPr/>
            </p:nvSpPr>
            <p:spPr bwMode="auto">
              <a:xfrm>
                <a:off x="1113" y="2729"/>
                <a:ext cx="6" cy="3"/>
              </a:xfrm>
              <a:custGeom>
                <a:avLst/>
                <a:gdLst>
                  <a:gd name="T0" fmla="*/ 6 w 6"/>
                  <a:gd name="T1" fmla="*/ 0 h 3"/>
                  <a:gd name="T2" fmla="*/ 0 w 6"/>
                  <a:gd name="T3" fmla="*/ 0 h 3"/>
                  <a:gd name="T4" fmla="*/ 0 w 6"/>
                  <a:gd name="T5" fmla="*/ 0 h 3"/>
                  <a:gd name="T6" fmla="*/ 0 w 6"/>
                  <a:gd name="T7" fmla="*/ 0 h 3"/>
                  <a:gd name="T8" fmla="*/ 6 w 6"/>
                  <a:gd name="T9" fmla="*/ 3 h 3"/>
                  <a:gd name="T10" fmla="*/ 6 w 6"/>
                  <a:gd name="T11" fmla="*/ 0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6" y="0"/>
                    </a:moveTo>
                    <a:lnTo>
                      <a:pt x="0" y="0"/>
                    </a:lnTo>
                    <a:lnTo>
                      <a:pt x="6" y="3"/>
                    </a:lnTo>
                    <a:lnTo>
                      <a:pt x="6"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84" name="Freeform 279"/>
              <p:cNvSpPr>
                <a:spLocks/>
              </p:cNvSpPr>
              <p:nvPr/>
            </p:nvSpPr>
            <p:spPr bwMode="auto">
              <a:xfrm>
                <a:off x="1163" y="2751"/>
                <a:ext cx="4" cy="7"/>
              </a:xfrm>
              <a:custGeom>
                <a:avLst/>
                <a:gdLst>
                  <a:gd name="T0" fmla="*/ 0 w 4"/>
                  <a:gd name="T1" fmla="*/ 7 h 7"/>
                  <a:gd name="T2" fmla="*/ 0 w 4"/>
                  <a:gd name="T3" fmla="*/ 4 h 7"/>
                  <a:gd name="T4" fmla="*/ 0 w 4"/>
                  <a:gd name="T5" fmla="*/ 4 h 7"/>
                  <a:gd name="T6" fmla="*/ 4 w 4"/>
                  <a:gd name="T7" fmla="*/ 4 h 7"/>
                  <a:gd name="T8" fmla="*/ 0 w 4"/>
                  <a:gd name="T9" fmla="*/ 0 h 7"/>
                  <a:gd name="T10" fmla="*/ 0 w 4"/>
                  <a:gd name="T11" fmla="*/ 7 h 7"/>
                  <a:gd name="T12" fmla="*/ 0 60000 65536"/>
                  <a:gd name="T13" fmla="*/ 0 60000 65536"/>
                  <a:gd name="T14" fmla="*/ 0 60000 65536"/>
                  <a:gd name="T15" fmla="*/ 0 60000 65536"/>
                  <a:gd name="T16" fmla="*/ 0 60000 65536"/>
                  <a:gd name="T17" fmla="*/ 0 60000 65536"/>
                  <a:gd name="T18" fmla="*/ 0 w 4"/>
                  <a:gd name="T19" fmla="*/ 0 h 7"/>
                  <a:gd name="T20" fmla="*/ 4 w 4"/>
                  <a:gd name="T21" fmla="*/ 7 h 7"/>
                </a:gdLst>
                <a:ahLst/>
                <a:cxnLst>
                  <a:cxn ang="T12">
                    <a:pos x="T0" y="T1"/>
                  </a:cxn>
                  <a:cxn ang="T13">
                    <a:pos x="T2" y="T3"/>
                  </a:cxn>
                  <a:cxn ang="T14">
                    <a:pos x="T4" y="T5"/>
                  </a:cxn>
                  <a:cxn ang="T15">
                    <a:pos x="T6" y="T7"/>
                  </a:cxn>
                  <a:cxn ang="T16">
                    <a:pos x="T8" y="T9"/>
                  </a:cxn>
                  <a:cxn ang="T17">
                    <a:pos x="T10" y="T11"/>
                  </a:cxn>
                </a:cxnLst>
                <a:rect l="T18" t="T19" r="T20" b="T21"/>
                <a:pathLst>
                  <a:path w="4" h="7">
                    <a:moveTo>
                      <a:pt x="0" y="7"/>
                    </a:moveTo>
                    <a:lnTo>
                      <a:pt x="0" y="4"/>
                    </a:lnTo>
                    <a:lnTo>
                      <a:pt x="4" y="4"/>
                    </a:lnTo>
                    <a:lnTo>
                      <a:pt x="0" y="0"/>
                    </a:lnTo>
                    <a:lnTo>
                      <a:pt x="0" y="7"/>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85" name="Freeform 280"/>
              <p:cNvSpPr>
                <a:spLocks/>
              </p:cNvSpPr>
              <p:nvPr/>
            </p:nvSpPr>
            <p:spPr bwMode="auto">
              <a:xfrm>
                <a:off x="1141" y="2745"/>
                <a:ext cx="22" cy="16"/>
              </a:xfrm>
              <a:custGeom>
                <a:avLst/>
                <a:gdLst>
                  <a:gd name="T0" fmla="*/ 0 w 22"/>
                  <a:gd name="T1" fmla="*/ 16 h 16"/>
                  <a:gd name="T2" fmla="*/ 22 w 22"/>
                  <a:gd name="T3" fmla="*/ 13 h 16"/>
                  <a:gd name="T4" fmla="*/ 22 w 22"/>
                  <a:gd name="T5" fmla="*/ 6 h 16"/>
                  <a:gd name="T6" fmla="*/ 22 w 22"/>
                  <a:gd name="T7" fmla="*/ 6 h 16"/>
                  <a:gd name="T8" fmla="*/ 19 w 22"/>
                  <a:gd name="T9" fmla="*/ 6 h 16"/>
                  <a:gd name="T10" fmla="*/ 0 w 22"/>
                  <a:gd name="T11" fmla="*/ 0 h 16"/>
                  <a:gd name="T12" fmla="*/ 0 w 22"/>
                  <a:gd name="T13" fmla="*/ 16 h 16"/>
                  <a:gd name="T14" fmla="*/ 0 60000 65536"/>
                  <a:gd name="T15" fmla="*/ 0 60000 65536"/>
                  <a:gd name="T16" fmla="*/ 0 60000 65536"/>
                  <a:gd name="T17" fmla="*/ 0 60000 65536"/>
                  <a:gd name="T18" fmla="*/ 0 60000 65536"/>
                  <a:gd name="T19" fmla="*/ 0 60000 65536"/>
                  <a:gd name="T20" fmla="*/ 0 60000 65536"/>
                  <a:gd name="T21" fmla="*/ 0 w 22"/>
                  <a:gd name="T22" fmla="*/ 0 h 16"/>
                  <a:gd name="T23" fmla="*/ 22 w 22"/>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6">
                    <a:moveTo>
                      <a:pt x="0" y="16"/>
                    </a:moveTo>
                    <a:lnTo>
                      <a:pt x="22" y="13"/>
                    </a:lnTo>
                    <a:lnTo>
                      <a:pt x="22" y="6"/>
                    </a:lnTo>
                    <a:lnTo>
                      <a:pt x="19" y="6"/>
                    </a:lnTo>
                    <a:lnTo>
                      <a:pt x="0" y="0"/>
                    </a:lnTo>
                    <a:lnTo>
                      <a:pt x="0" y="16"/>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86" name="Freeform 281"/>
              <p:cNvSpPr>
                <a:spLocks/>
              </p:cNvSpPr>
              <p:nvPr/>
            </p:nvSpPr>
            <p:spPr bwMode="auto">
              <a:xfrm>
                <a:off x="1119" y="2739"/>
                <a:ext cx="22" cy="22"/>
              </a:xfrm>
              <a:custGeom>
                <a:avLst/>
                <a:gdLst>
                  <a:gd name="T0" fmla="*/ 0 w 22"/>
                  <a:gd name="T1" fmla="*/ 22 h 22"/>
                  <a:gd name="T2" fmla="*/ 0 w 22"/>
                  <a:gd name="T3" fmla="*/ 22 h 22"/>
                  <a:gd name="T4" fmla="*/ 13 w 22"/>
                  <a:gd name="T5" fmla="*/ 22 h 22"/>
                  <a:gd name="T6" fmla="*/ 22 w 22"/>
                  <a:gd name="T7" fmla="*/ 22 h 22"/>
                  <a:gd name="T8" fmla="*/ 22 w 22"/>
                  <a:gd name="T9" fmla="*/ 6 h 22"/>
                  <a:gd name="T10" fmla="*/ 0 w 22"/>
                  <a:gd name="T11" fmla="*/ 0 h 22"/>
                  <a:gd name="T12" fmla="*/ 0 w 22"/>
                  <a:gd name="T13" fmla="*/ 22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22"/>
                    </a:moveTo>
                    <a:lnTo>
                      <a:pt x="0" y="22"/>
                    </a:lnTo>
                    <a:lnTo>
                      <a:pt x="13" y="22"/>
                    </a:lnTo>
                    <a:lnTo>
                      <a:pt x="22" y="22"/>
                    </a:lnTo>
                    <a:lnTo>
                      <a:pt x="22" y="6"/>
                    </a:lnTo>
                    <a:lnTo>
                      <a:pt x="0" y="0"/>
                    </a:lnTo>
                    <a:lnTo>
                      <a:pt x="0" y="22"/>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87" name="Freeform 282"/>
              <p:cNvSpPr>
                <a:spLocks/>
              </p:cNvSpPr>
              <p:nvPr/>
            </p:nvSpPr>
            <p:spPr bwMode="auto">
              <a:xfrm>
                <a:off x="1097" y="2732"/>
                <a:ext cx="22" cy="29"/>
              </a:xfrm>
              <a:custGeom>
                <a:avLst/>
                <a:gdLst>
                  <a:gd name="T0" fmla="*/ 0 w 22"/>
                  <a:gd name="T1" fmla="*/ 23 h 29"/>
                  <a:gd name="T2" fmla="*/ 16 w 22"/>
                  <a:gd name="T3" fmla="*/ 26 h 29"/>
                  <a:gd name="T4" fmla="*/ 16 w 22"/>
                  <a:gd name="T5" fmla="*/ 26 h 29"/>
                  <a:gd name="T6" fmla="*/ 22 w 22"/>
                  <a:gd name="T7" fmla="*/ 29 h 29"/>
                  <a:gd name="T8" fmla="*/ 22 w 22"/>
                  <a:gd name="T9" fmla="*/ 7 h 29"/>
                  <a:gd name="T10" fmla="*/ 13 w 22"/>
                  <a:gd name="T11" fmla="*/ 4 h 29"/>
                  <a:gd name="T12" fmla="*/ 13 w 22"/>
                  <a:gd name="T13" fmla="*/ 4 h 29"/>
                  <a:gd name="T14" fmla="*/ 0 w 22"/>
                  <a:gd name="T15" fmla="*/ 0 h 29"/>
                  <a:gd name="T16" fmla="*/ 0 w 22"/>
                  <a:gd name="T17" fmla="*/ 23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9"/>
                  <a:gd name="T29" fmla="*/ 22 w 22"/>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9">
                    <a:moveTo>
                      <a:pt x="0" y="23"/>
                    </a:moveTo>
                    <a:lnTo>
                      <a:pt x="16" y="26"/>
                    </a:lnTo>
                    <a:lnTo>
                      <a:pt x="22" y="29"/>
                    </a:lnTo>
                    <a:lnTo>
                      <a:pt x="22" y="7"/>
                    </a:lnTo>
                    <a:lnTo>
                      <a:pt x="13" y="4"/>
                    </a:lnTo>
                    <a:lnTo>
                      <a:pt x="0" y="0"/>
                    </a:lnTo>
                    <a:lnTo>
                      <a:pt x="0" y="2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88" name="Freeform 283"/>
              <p:cNvSpPr>
                <a:spLocks/>
              </p:cNvSpPr>
              <p:nvPr/>
            </p:nvSpPr>
            <p:spPr bwMode="auto">
              <a:xfrm>
                <a:off x="1056" y="2732"/>
                <a:ext cx="41" cy="23"/>
              </a:xfrm>
              <a:custGeom>
                <a:avLst/>
                <a:gdLst>
                  <a:gd name="T0" fmla="*/ 3 w 41"/>
                  <a:gd name="T1" fmla="*/ 7 h 23"/>
                  <a:gd name="T2" fmla="*/ 3 w 41"/>
                  <a:gd name="T3" fmla="*/ 7 h 23"/>
                  <a:gd name="T4" fmla="*/ 0 w 41"/>
                  <a:gd name="T5" fmla="*/ 7 h 23"/>
                  <a:gd name="T6" fmla="*/ 0 w 41"/>
                  <a:gd name="T7" fmla="*/ 7 h 23"/>
                  <a:gd name="T8" fmla="*/ 6 w 41"/>
                  <a:gd name="T9" fmla="*/ 10 h 23"/>
                  <a:gd name="T10" fmla="*/ 41 w 41"/>
                  <a:gd name="T11" fmla="*/ 23 h 23"/>
                  <a:gd name="T12" fmla="*/ 41 w 41"/>
                  <a:gd name="T13" fmla="*/ 0 h 23"/>
                  <a:gd name="T14" fmla="*/ 41 w 41"/>
                  <a:gd name="T15" fmla="*/ 0 h 23"/>
                  <a:gd name="T16" fmla="*/ 35 w 41"/>
                  <a:gd name="T17" fmla="*/ 0 h 23"/>
                  <a:gd name="T18" fmla="*/ 3 w 41"/>
                  <a:gd name="T19" fmla="*/ 7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3"/>
                  <a:gd name="T32" fmla="*/ 41 w 41"/>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3">
                    <a:moveTo>
                      <a:pt x="3" y="7"/>
                    </a:moveTo>
                    <a:lnTo>
                      <a:pt x="3" y="7"/>
                    </a:lnTo>
                    <a:lnTo>
                      <a:pt x="0" y="7"/>
                    </a:lnTo>
                    <a:lnTo>
                      <a:pt x="6" y="10"/>
                    </a:lnTo>
                    <a:lnTo>
                      <a:pt x="41" y="23"/>
                    </a:lnTo>
                    <a:lnTo>
                      <a:pt x="41" y="0"/>
                    </a:lnTo>
                    <a:lnTo>
                      <a:pt x="35" y="0"/>
                    </a:lnTo>
                    <a:lnTo>
                      <a:pt x="3"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89" name="Freeform 284"/>
              <p:cNvSpPr>
                <a:spLocks/>
              </p:cNvSpPr>
              <p:nvPr/>
            </p:nvSpPr>
            <p:spPr bwMode="auto">
              <a:xfrm>
                <a:off x="1097" y="2758"/>
                <a:ext cx="13" cy="9"/>
              </a:xfrm>
              <a:custGeom>
                <a:avLst/>
                <a:gdLst>
                  <a:gd name="T0" fmla="*/ 0 w 13"/>
                  <a:gd name="T1" fmla="*/ 9 h 9"/>
                  <a:gd name="T2" fmla="*/ 9 w 13"/>
                  <a:gd name="T3" fmla="*/ 9 h 9"/>
                  <a:gd name="T4" fmla="*/ 9 w 13"/>
                  <a:gd name="T5" fmla="*/ 9 h 9"/>
                  <a:gd name="T6" fmla="*/ 13 w 13"/>
                  <a:gd name="T7" fmla="*/ 6 h 9"/>
                  <a:gd name="T8" fmla="*/ 13 w 13"/>
                  <a:gd name="T9" fmla="*/ 6 h 9"/>
                  <a:gd name="T10" fmla="*/ 6 w 13"/>
                  <a:gd name="T11" fmla="*/ 3 h 9"/>
                  <a:gd name="T12" fmla="*/ 0 w 13"/>
                  <a:gd name="T13" fmla="*/ 0 h 9"/>
                  <a:gd name="T14" fmla="*/ 0 w 13"/>
                  <a:gd name="T15" fmla="*/ 9 h 9"/>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9"/>
                  <a:gd name="T26" fmla="*/ 13 w 13"/>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9">
                    <a:moveTo>
                      <a:pt x="0" y="9"/>
                    </a:moveTo>
                    <a:lnTo>
                      <a:pt x="9" y="9"/>
                    </a:lnTo>
                    <a:lnTo>
                      <a:pt x="13" y="6"/>
                    </a:lnTo>
                    <a:lnTo>
                      <a:pt x="6" y="3"/>
                    </a:lnTo>
                    <a:lnTo>
                      <a:pt x="0" y="0"/>
                    </a:lnTo>
                    <a:lnTo>
                      <a:pt x="0" y="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90" name="Freeform 285"/>
              <p:cNvSpPr>
                <a:spLocks/>
              </p:cNvSpPr>
              <p:nvPr/>
            </p:nvSpPr>
            <p:spPr bwMode="auto">
              <a:xfrm>
                <a:off x="1040" y="2742"/>
                <a:ext cx="57" cy="28"/>
              </a:xfrm>
              <a:custGeom>
                <a:avLst/>
                <a:gdLst>
                  <a:gd name="T0" fmla="*/ 3 w 57"/>
                  <a:gd name="T1" fmla="*/ 22 h 28"/>
                  <a:gd name="T2" fmla="*/ 13 w 57"/>
                  <a:gd name="T3" fmla="*/ 28 h 28"/>
                  <a:gd name="T4" fmla="*/ 13 w 57"/>
                  <a:gd name="T5" fmla="*/ 28 h 28"/>
                  <a:gd name="T6" fmla="*/ 25 w 57"/>
                  <a:gd name="T7" fmla="*/ 28 h 28"/>
                  <a:gd name="T8" fmla="*/ 35 w 57"/>
                  <a:gd name="T9" fmla="*/ 28 h 28"/>
                  <a:gd name="T10" fmla="*/ 57 w 57"/>
                  <a:gd name="T11" fmla="*/ 25 h 28"/>
                  <a:gd name="T12" fmla="*/ 57 w 57"/>
                  <a:gd name="T13" fmla="*/ 16 h 28"/>
                  <a:gd name="T14" fmla="*/ 13 w 57"/>
                  <a:gd name="T15" fmla="*/ 3 h 28"/>
                  <a:gd name="T16" fmla="*/ 13 w 57"/>
                  <a:gd name="T17" fmla="*/ 3 h 28"/>
                  <a:gd name="T18" fmla="*/ 0 w 57"/>
                  <a:gd name="T19" fmla="*/ 0 h 28"/>
                  <a:gd name="T20" fmla="*/ 3 w 57"/>
                  <a:gd name="T21" fmla="*/ 22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28"/>
                  <a:gd name="T35" fmla="*/ 57 w 57"/>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28">
                    <a:moveTo>
                      <a:pt x="3" y="22"/>
                    </a:moveTo>
                    <a:lnTo>
                      <a:pt x="13" y="28"/>
                    </a:lnTo>
                    <a:lnTo>
                      <a:pt x="25" y="28"/>
                    </a:lnTo>
                    <a:lnTo>
                      <a:pt x="35" y="28"/>
                    </a:lnTo>
                    <a:lnTo>
                      <a:pt x="57" y="25"/>
                    </a:lnTo>
                    <a:lnTo>
                      <a:pt x="57" y="16"/>
                    </a:lnTo>
                    <a:lnTo>
                      <a:pt x="13" y="3"/>
                    </a:lnTo>
                    <a:lnTo>
                      <a:pt x="0" y="0"/>
                    </a:lnTo>
                    <a:lnTo>
                      <a:pt x="3" y="2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91" name="Freeform 286"/>
              <p:cNvSpPr>
                <a:spLocks/>
              </p:cNvSpPr>
              <p:nvPr/>
            </p:nvSpPr>
            <p:spPr bwMode="auto">
              <a:xfrm>
                <a:off x="999" y="2742"/>
                <a:ext cx="44" cy="22"/>
              </a:xfrm>
              <a:custGeom>
                <a:avLst/>
                <a:gdLst>
                  <a:gd name="T0" fmla="*/ 0 w 44"/>
                  <a:gd name="T1" fmla="*/ 6 h 22"/>
                  <a:gd name="T2" fmla="*/ 0 w 44"/>
                  <a:gd name="T3" fmla="*/ 6 h 22"/>
                  <a:gd name="T4" fmla="*/ 0 w 44"/>
                  <a:gd name="T5" fmla="*/ 6 h 22"/>
                  <a:gd name="T6" fmla="*/ 3 w 44"/>
                  <a:gd name="T7" fmla="*/ 9 h 22"/>
                  <a:gd name="T8" fmla="*/ 44 w 44"/>
                  <a:gd name="T9" fmla="*/ 22 h 22"/>
                  <a:gd name="T10" fmla="*/ 41 w 44"/>
                  <a:gd name="T11" fmla="*/ 0 h 22"/>
                  <a:gd name="T12" fmla="*/ 41 w 44"/>
                  <a:gd name="T13" fmla="*/ 0 h 22"/>
                  <a:gd name="T14" fmla="*/ 35 w 44"/>
                  <a:gd name="T15" fmla="*/ 0 h 22"/>
                  <a:gd name="T16" fmla="*/ 0 w 44"/>
                  <a:gd name="T17" fmla="*/ 6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22"/>
                  <a:gd name="T29" fmla="*/ 44 w 44"/>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22">
                    <a:moveTo>
                      <a:pt x="0" y="6"/>
                    </a:moveTo>
                    <a:lnTo>
                      <a:pt x="0" y="6"/>
                    </a:lnTo>
                    <a:lnTo>
                      <a:pt x="3" y="9"/>
                    </a:lnTo>
                    <a:lnTo>
                      <a:pt x="44" y="22"/>
                    </a:lnTo>
                    <a:lnTo>
                      <a:pt x="41" y="0"/>
                    </a:lnTo>
                    <a:lnTo>
                      <a:pt x="35" y="0"/>
                    </a:lnTo>
                    <a:lnTo>
                      <a:pt x="0" y="6"/>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92" name="Freeform 287"/>
              <p:cNvSpPr>
                <a:spLocks/>
              </p:cNvSpPr>
              <p:nvPr/>
            </p:nvSpPr>
            <p:spPr bwMode="auto">
              <a:xfrm>
                <a:off x="1043" y="2770"/>
                <a:ext cx="10" cy="7"/>
              </a:xfrm>
              <a:custGeom>
                <a:avLst/>
                <a:gdLst>
                  <a:gd name="T0" fmla="*/ 0 w 10"/>
                  <a:gd name="T1" fmla="*/ 7 h 7"/>
                  <a:gd name="T2" fmla="*/ 6 w 10"/>
                  <a:gd name="T3" fmla="*/ 7 h 7"/>
                  <a:gd name="T4" fmla="*/ 6 w 10"/>
                  <a:gd name="T5" fmla="*/ 7 h 7"/>
                  <a:gd name="T6" fmla="*/ 10 w 10"/>
                  <a:gd name="T7" fmla="*/ 7 h 7"/>
                  <a:gd name="T8" fmla="*/ 10 w 10"/>
                  <a:gd name="T9" fmla="*/ 4 h 7"/>
                  <a:gd name="T10" fmla="*/ 3 w 10"/>
                  <a:gd name="T11" fmla="*/ 0 h 7"/>
                  <a:gd name="T12" fmla="*/ 0 w 10"/>
                  <a:gd name="T13" fmla="*/ 0 h 7"/>
                  <a:gd name="T14" fmla="*/ 0 w 10"/>
                  <a:gd name="T15" fmla="*/ 7 h 7"/>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7"/>
                  <a:gd name="T26" fmla="*/ 10 w 10"/>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7">
                    <a:moveTo>
                      <a:pt x="0" y="7"/>
                    </a:moveTo>
                    <a:lnTo>
                      <a:pt x="6" y="7"/>
                    </a:lnTo>
                    <a:lnTo>
                      <a:pt x="10" y="7"/>
                    </a:lnTo>
                    <a:lnTo>
                      <a:pt x="10" y="4"/>
                    </a:lnTo>
                    <a:lnTo>
                      <a:pt x="3" y="0"/>
                    </a:lnTo>
                    <a:lnTo>
                      <a:pt x="0" y="0"/>
                    </a:lnTo>
                    <a:lnTo>
                      <a:pt x="0"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93" name="Freeform 288"/>
              <p:cNvSpPr>
                <a:spLocks/>
              </p:cNvSpPr>
              <p:nvPr/>
            </p:nvSpPr>
            <p:spPr bwMode="auto">
              <a:xfrm>
                <a:off x="986" y="2751"/>
                <a:ext cx="57" cy="32"/>
              </a:xfrm>
              <a:custGeom>
                <a:avLst/>
                <a:gdLst>
                  <a:gd name="T0" fmla="*/ 0 w 57"/>
                  <a:gd name="T1" fmla="*/ 26 h 32"/>
                  <a:gd name="T2" fmla="*/ 10 w 57"/>
                  <a:gd name="T3" fmla="*/ 29 h 32"/>
                  <a:gd name="T4" fmla="*/ 10 w 57"/>
                  <a:gd name="T5" fmla="*/ 29 h 32"/>
                  <a:gd name="T6" fmla="*/ 19 w 57"/>
                  <a:gd name="T7" fmla="*/ 32 h 32"/>
                  <a:gd name="T8" fmla="*/ 29 w 57"/>
                  <a:gd name="T9" fmla="*/ 32 h 32"/>
                  <a:gd name="T10" fmla="*/ 57 w 57"/>
                  <a:gd name="T11" fmla="*/ 26 h 32"/>
                  <a:gd name="T12" fmla="*/ 57 w 57"/>
                  <a:gd name="T13" fmla="*/ 19 h 32"/>
                  <a:gd name="T14" fmla="*/ 10 w 57"/>
                  <a:gd name="T15" fmla="*/ 4 h 32"/>
                  <a:gd name="T16" fmla="*/ 10 w 57"/>
                  <a:gd name="T17" fmla="*/ 4 h 32"/>
                  <a:gd name="T18" fmla="*/ 0 w 57"/>
                  <a:gd name="T19" fmla="*/ 0 h 32"/>
                  <a:gd name="T20" fmla="*/ 0 w 57"/>
                  <a:gd name="T21" fmla="*/ 26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2"/>
                  <a:gd name="T35" fmla="*/ 57 w 57"/>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2">
                    <a:moveTo>
                      <a:pt x="0" y="26"/>
                    </a:moveTo>
                    <a:lnTo>
                      <a:pt x="10" y="29"/>
                    </a:lnTo>
                    <a:lnTo>
                      <a:pt x="19" y="32"/>
                    </a:lnTo>
                    <a:lnTo>
                      <a:pt x="29" y="32"/>
                    </a:lnTo>
                    <a:lnTo>
                      <a:pt x="57" y="26"/>
                    </a:lnTo>
                    <a:lnTo>
                      <a:pt x="57" y="19"/>
                    </a:lnTo>
                    <a:lnTo>
                      <a:pt x="10" y="4"/>
                    </a:lnTo>
                    <a:lnTo>
                      <a:pt x="0" y="0"/>
                    </a:lnTo>
                    <a:lnTo>
                      <a:pt x="0" y="26"/>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94" name="Freeform 289"/>
              <p:cNvSpPr>
                <a:spLocks/>
              </p:cNvSpPr>
              <p:nvPr/>
            </p:nvSpPr>
            <p:spPr bwMode="auto">
              <a:xfrm>
                <a:off x="936" y="2751"/>
                <a:ext cx="50" cy="26"/>
              </a:xfrm>
              <a:custGeom>
                <a:avLst/>
                <a:gdLst>
                  <a:gd name="T0" fmla="*/ 3 w 50"/>
                  <a:gd name="T1" fmla="*/ 7 h 26"/>
                  <a:gd name="T2" fmla="*/ 3 w 50"/>
                  <a:gd name="T3" fmla="*/ 7 h 26"/>
                  <a:gd name="T4" fmla="*/ 0 w 50"/>
                  <a:gd name="T5" fmla="*/ 7 h 26"/>
                  <a:gd name="T6" fmla="*/ 6 w 50"/>
                  <a:gd name="T7" fmla="*/ 10 h 26"/>
                  <a:gd name="T8" fmla="*/ 50 w 50"/>
                  <a:gd name="T9" fmla="*/ 26 h 26"/>
                  <a:gd name="T10" fmla="*/ 50 w 50"/>
                  <a:gd name="T11" fmla="*/ 0 h 26"/>
                  <a:gd name="T12" fmla="*/ 50 w 50"/>
                  <a:gd name="T13" fmla="*/ 0 h 26"/>
                  <a:gd name="T14" fmla="*/ 38 w 50"/>
                  <a:gd name="T15" fmla="*/ 0 h 26"/>
                  <a:gd name="T16" fmla="*/ 3 w 50"/>
                  <a:gd name="T17" fmla="*/ 7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
                  <a:gd name="T28" fmla="*/ 0 h 26"/>
                  <a:gd name="T29" fmla="*/ 50 w 50"/>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 h="26">
                    <a:moveTo>
                      <a:pt x="3" y="7"/>
                    </a:moveTo>
                    <a:lnTo>
                      <a:pt x="3" y="7"/>
                    </a:lnTo>
                    <a:lnTo>
                      <a:pt x="0" y="7"/>
                    </a:lnTo>
                    <a:lnTo>
                      <a:pt x="6" y="10"/>
                    </a:lnTo>
                    <a:lnTo>
                      <a:pt x="50" y="26"/>
                    </a:lnTo>
                    <a:lnTo>
                      <a:pt x="50" y="0"/>
                    </a:lnTo>
                    <a:lnTo>
                      <a:pt x="38" y="0"/>
                    </a:lnTo>
                    <a:lnTo>
                      <a:pt x="3" y="7"/>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95" name="Freeform 290"/>
              <p:cNvSpPr>
                <a:spLocks/>
              </p:cNvSpPr>
              <p:nvPr/>
            </p:nvSpPr>
            <p:spPr bwMode="auto">
              <a:xfrm>
                <a:off x="986" y="2783"/>
                <a:ext cx="6" cy="3"/>
              </a:xfrm>
              <a:custGeom>
                <a:avLst/>
                <a:gdLst>
                  <a:gd name="T0" fmla="*/ 0 w 6"/>
                  <a:gd name="T1" fmla="*/ 3 h 3"/>
                  <a:gd name="T2" fmla="*/ 3 w 6"/>
                  <a:gd name="T3" fmla="*/ 3 h 3"/>
                  <a:gd name="T4" fmla="*/ 3 w 6"/>
                  <a:gd name="T5" fmla="*/ 3 h 3"/>
                  <a:gd name="T6" fmla="*/ 6 w 6"/>
                  <a:gd name="T7" fmla="*/ 3 h 3"/>
                  <a:gd name="T8" fmla="*/ 0 w 6"/>
                  <a:gd name="T9" fmla="*/ 0 h 3"/>
                  <a:gd name="T10" fmla="*/ 0 w 6"/>
                  <a:gd name="T11" fmla="*/ 3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0" y="3"/>
                    </a:moveTo>
                    <a:lnTo>
                      <a:pt x="3" y="3"/>
                    </a:lnTo>
                    <a:lnTo>
                      <a:pt x="6" y="3"/>
                    </a:lnTo>
                    <a:lnTo>
                      <a:pt x="0" y="0"/>
                    </a:lnTo>
                    <a:lnTo>
                      <a:pt x="0" y="3"/>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96" name="Freeform 291"/>
              <p:cNvSpPr>
                <a:spLocks/>
              </p:cNvSpPr>
              <p:nvPr/>
            </p:nvSpPr>
            <p:spPr bwMode="auto">
              <a:xfrm>
                <a:off x="929" y="2764"/>
                <a:ext cx="57" cy="29"/>
              </a:xfrm>
              <a:custGeom>
                <a:avLst/>
                <a:gdLst>
                  <a:gd name="T0" fmla="*/ 3 w 57"/>
                  <a:gd name="T1" fmla="*/ 25 h 29"/>
                  <a:gd name="T2" fmla="*/ 3 w 57"/>
                  <a:gd name="T3" fmla="*/ 25 h 29"/>
                  <a:gd name="T4" fmla="*/ 13 w 57"/>
                  <a:gd name="T5" fmla="*/ 29 h 29"/>
                  <a:gd name="T6" fmla="*/ 22 w 57"/>
                  <a:gd name="T7" fmla="*/ 29 h 29"/>
                  <a:gd name="T8" fmla="*/ 57 w 57"/>
                  <a:gd name="T9" fmla="*/ 22 h 29"/>
                  <a:gd name="T10" fmla="*/ 57 w 57"/>
                  <a:gd name="T11" fmla="*/ 19 h 29"/>
                  <a:gd name="T12" fmla="*/ 57 w 57"/>
                  <a:gd name="T13" fmla="*/ 19 h 29"/>
                  <a:gd name="T14" fmla="*/ 57 w 57"/>
                  <a:gd name="T15" fmla="*/ 16 h 29"/>
                  <a:gd name="T16" fmla="*/ 3 w 57"/>
                  <a:gd name="T17" fmla="*/ 0 h 29"/>
                  <a:gd name="T18" fmla="*/ 3 w 57"/>
                  <a:gd name="T19" fmla="*/ 0 h 29"/>
                  <a:gd name="T20" fmla="*/ 0 w 57"/>
                  <a:gd name="T21" fmla="*/ 0 h 29"/>
                  <a:gd name="T22" fmla="*/ 3 w 57"/>
                  <a:gd name="T23" fmla="*/ 25 h 29"/>
                  <a:gd name="T24" fmla="*/ 3 w 57"/>
                  <a:gd name="T25" fmla="*/ 25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29"/>
                  <a:gd name="T41" fmla="*/ 57 w 57"/>
                  <a:gd name="T42" fmla="*/ 29 h 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29">
                    <a:moveTo>
                      <a:pt x="3" y="25"/>
                    </a:moveTo>
                    <a:lnTo>
                      <a:pt x="3" y="25"/>
                    </a:lnTo>
                    <a:lnTo>
                      <a:pt x="13" y="29"/>
                    </a:lnTo>
                    <a:lnTo>
                      <a:pt x="22" y="29"/>
                    </a:lnTo>
                    <a:lnTo>
                      <a:pt x="57" y="22"/>
                    </a:lnTo>
                    <a:lnTo>
                      <a:pt x="57" y="19"/>
                    </a:lnTo>
                    <a:lnTo>
                      <a:pt x="57" y="16"/>
                    </a:lnTo>
                    <a:lnTo>
                      <a:pt x="3" y="0"/>
                    </a:lnTo>
                    <a:lnTo>
                      <a:pt x="0" y="0"/>
                    </a:lnTo>
                    <a:lnTo>
                      <a:pt x="3" y="25"/>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97" name="Freeform 292"/>
              <p:cNvSpPr>
                <a:spLocks/>
              </p:cNvSpPr>
              <p:nvPr/>
            </p:nvSpPr>
            <p:spPr bwMode="auto">
              <a:xfrm>
                <a:off x="875" y="2761"/>
                <a:ext cx="57" cy="28"/>
              </a:xfrm>
              <a:custGeom>
                <a:avLst/>
                <a:gdLst>
                  <a:gd name="T0" fmla="*/ 0 w 57"/>
                  <a:gd name="T1" fmla="*/ 6 h 28"/>
                  <a:gd name="T2" fmla="*/ 0 w 57"/>
                  <a:gd name="T3" fmla="*/ 6 h 28"/>
                  <a:gd name="T4" fmla="*/ 0 w 57"/>
                  <a:gd name="T5" fmla="*/ 6 h 28"/>
                  <a:gd name="T6" fmla="*/ 0 w 57"/>
                  <a:gd name="T7" fmla="*/ 9 h 28"/>
                  <a:gd name="T8" fmla="*/ 0 w 57"/>
                  <a:gd name="T9" fmla="*/ 9 h 28"/>
                  <a:gd name="T10" fmla="*/ 4 w 57"/>
                  <a:gd name="T11" fmla="*/ 13 h 28"/>
                  <a:gd name="T12" fmla="*/ 57 w 57"/>
                  <a:gd name="T13" fmla="*/ 28 h 28"/>
                  <a:gd name="T14" fmla="*/ 54 w 57"/>
                  <a:gd name="T15" fmla="*/ 3 h 28"/>
                  <a:gd name="T16" fmla="*/ 54 w 57"/>
                  <a:gd name="T17" fmla="*/ 3 h 28"/>
                  <a:gd name="T18" fmla="*/ 38 w 57"/>
                  <a:gd name="T19" fmla="*/ 0 h 28"/>
                  <a:gd name="T20" fmla="*/ 0 w 57"/>
                  <a:gd name="T21" fmla="*/ 6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28"/>
                  <a:gd name="T35" fmla="*/ 57 w 57"/>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28">
                    <a:moveTo>
                      <a:pt x="0" y="6"/>
                    </a:moveTo>
                    <a:lnTo>
                      <a:pt x="0" y="6"/>
                    </a:lnTo>
                    <a:lnTo>
                      <a:pt x="0" y="9"/>
                    </a:lnTo>
                    <a:lnTo>
                      <a:pt x="4" y="13"/>
                    </a:lnTo>
                    <a:lnTo>
                      <a:pt x="57" y="28"/>
                    </a:lnTo>
                    <a:lnTo>
                      <a:pt x="54" y="3"/>
                    </a:lnTo>
                    <a:lnTo>
                      <a:pt x="38" y="0"/>
                    </a:lnTo>
                    <a:lnTo>
                      <a:pt x="0" y="6"/>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98" name="Freeform 293"/>
              <p:cNvSpPr>
                <a:spLocks/>
              </p:cNvSpPr>
              <p:nvPr/>
            </p:nvSpPr>
            <p:spPr bwMode="auto">
              <a:xfrm>
                <a:off x="875" y="2767"/>
                <a:ext cx="1" cy="3"/>
              </a:xfrm>
              <a:custGeom>
                <a:avLst/>
                <a:gdLst>
                  <a:gd name="T0" fmla="*/ 0 w 1"/>
                  <a:gd name="T1" fmla="*/ 3 h 3"/>
                  <a:gd name="T2" fmla="*/ 0 w 1"/>
                  <a:gd name="T3" fmla="*/ 0 h 3"/>
                  <a:gd name="T4" fmla="*/ 0 w 1"/>
                  <a:gd name="T5" fmla="*/ 0 h 3"/>
                  <a:gd name="T6" fmla="*/ 0 w 1"/>
                  <a:gd name="T7" fmla="*/ 3 h 3"/>
                  <a:gd name="T8" fmla="*/ 0 w 1"/>
                  <a:gd name="T9" fmla="*/ 3 h 3"/>
                  <a:gd name="T10" fmla="*/ 0 w 1"/>
                  <a:gd name="T11" fmla="*/ 3 h 3"/>
                  <a:gd name="T12" fmla="*/ 0 60000 65536"/>
                  <a:gd name="T13" fmla="*/ 0 60000 65536"/>
                  <a:gd name="T14" fmla="*/ 0 60000 65536"/>
                  <a:gd name="T15" fmla="*/ 0 60000 65536"/>
                  <a:gd name="T16" fmla="*/ 0 60000 65536"/>
                  <a:gd name="T17" fmla="*/ 0 60000 65536"/>
                  <a:gd name="T18" fmla="*/ 0 w 1"/>
                  <a:gd name="T19" fmla="*/ 0 h 3"/>
                  <a:gd name="T20" fmla="*/ 1 w 1"/>
                  <a:gd name="T21" fmla="*/ 3 h 3"/>
                </a:gdLst>
                <a:ahLst/>
                <a:cxnLst>
                  <a:cxn ang="T12">
                    <a:pos x="T0" y="T1"/>
                  </a:cxn>
                  <a:cxn ang="T13">
                    <a:pos x="T2" y="T3"/>
                  </a:cxn>
                  <a:cxn ang="T14">
                    <a:pos x="T4" y="T5"/>
                  </a:cxn>
                  <a:cxn ang="T15">
                    <a:pos x="T6" y="T7"/>
                  </a:cxn>
                  <a:cxn ang="T16">
                    <a:pos x="T8" y="T9"/>
                  </a:cxn>
                  <a:cxn ang="T17">
                    <a:pos x="T10" y="T11"/>
                  </a:cxn>
                </a:cxnLst>
                <a:rect l="T18" t="T19" r="T20" b="T21"/>
                <a:pathLst>
                  <a:path w="1" h="3">
                    <a:moveTo>
                      <a:pt x="0" y="3"/>
                    </a:moveTo>
                    <a:lnTo>
                      <a:pt x="0" y="0"/>
                    </a:lnTo>
                    <a:lnTo>
                      <a:pt x="0" y="3"/>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99" name="Freeform 294"/>
              <p:cNvSpPr>
                <a:spLocks/>
              </p:cNvSpPr>
              <p:nvPr/>
            </p:nvSpPr>
            <p:spPr bwMode="auto">
              <a:xfrm>
                <a:off x="875" y="2777"/>
                <a:ext cx="54" cy="28"/>
              </a:xfrm>
              <a:custGeom>
                <a:avLst/>
                <a:gdLst>
                  <a:gd name="T0" fmla="*/ 0 w 54"/>
                  <a:gd name="T1" fmla="*/ 28 h 28"/>
                  <a:gd name="T2" fmla="*/ 0 w 54"/>
                  <a:gd name="T3" fmla="*/ 28 h 28"/>
                  <a:gd name="T4" fmla="*/ 13 w 54"/>
                  <a:gd name="T5" fmla="*/ 28 h 28"/>
                  <a:gd name="T6" fmla="*/ 51 w 54"/>
                  <a:gd name="T7" fmla="*/ 22 h 28"/>
                  <a:gd name="T8" fmla="*/ 51 w 54"/>
                  <a:gd name="T9" fmla="*/ 22 h 28"/>
                  <a:gd name="T10" fmla="*/ 54 w 54"/>
                  <a:gd name="T11" fmla="*/ 19 h 28"/>
                  <a:gd name="T12" fmla="*/ 54 w 54"/>
                  <a:gd name="T13" fmla="*/ 19 h 28"/>
                  <a:gd name="T14" fmla="*/ 48 w 54"/>
                  <a:gd name="T15" fmla="*/ 16 h 28"/>
                  <a:gd name="T16" fmla="*/ 0 w 54"/>
                  <a:gd name="T17" fmla="*/ 0 h 28"/>
                  <a:gd name="T18" fmla="*/ 0 w 54"/>
                  <a:gd name="T19" fmla="*/ 28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28"/>
                  <a:gd name="T32" fmla="*/ 54 w 54"/>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28">
                    <a:moveTo>
                      <a:pt x="0" y="28"/>
                    </a:moveTo>
                    <a:lnTo>
                      <a:pt x="0" y="28"/>
                    </a:lnTo>
                    <a:lnTo>
                      <a:pt x="13" y="28"/>
                    </a:lnTo>
                    <a:lnTo>
                      <a:pt x="51" y="22"/>
                    </a:lnTo>
                    <a:lnTo>
                      <a:pt x="54" y="19"/>
                    </a:lnTo>
                    <a:lnTo>
                      <a:pt x="48" y="16"/>
                    </a:lnTo>
                    <a:lnTo>
                      <a:pt x="0" y="0"/>
                    </a:lnTo>
                    <a:lnTo>
                      <a:pt x="0" y="28"/>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00" name="Freeform 295"/>
              <p:cNvSpPr>
                <a:spLocks/>
              </p:cNvSpPr>
              <p:nvPr/>
            </p:nvSpPr>
            <p:spPr bwMode="auto">
              <a:xfrm>
                <a:off x="822" y="2770"/>
                <a:ext cx="53" cy="35"/>
              </a:xfrm>
              <a:custGeom>
                <a:avLst/>
                <a:gdLst>
                  <a:gd name="T0" fmla="*/ 0 w 53"/>
                  <a:gd name="T1" fmla="*/ 7 h 35"/>
                  <a:gd name="T2" fmla="*/ 0 w 53"/>
                  <a:gd name="T3" fmla="*/ 16 h 35"/>
                  <a:gd name="T4" fmla="*/ 44 w 53"/>
                  <a:gd name="T5" fmla="*/ 32 h 35"/>
                  <a:gd name="T6" fmla="*/ 44 w 53"/>
                  <a:gd name="T7" fmla="*/ 32 h 35"/>
                  <a:gd name="T8" fmla="*/ 53 w 53"/>
                  <a:gd name="T9" fmla="*/ 35 h 35"/>
                  <a:gd name="T10" fmla="*/ 53 w 53"/>
                  <a:gd name="T11" fmla="*/ 7 h 35"/>
                  <a:gd name="T12" fmla="*/ 47 w 53"/>
                  <a:gd name="T13" fmla="*/ 4 h 35"/>
                  <a:gd name="T14" fmla="*/ 47 w 53"/>
                  <a:gd name="T15" fmla="*/ 4 h 35"/>
                  <a:gd name="T16" fmla="*/ 38 w 53"/>
                  <a:gd name="T17" fmla="*/ 0 h 35"/>
                  <a:gd name="T18" fmla="*/ 28 w 53"/>
                  <a:gd name="T19" fmla="*/ 0 h 35"/>
                  <a:gd name="T20" fmla="*/ 0 w 53"/>
                  <a:gd name="T21" fmla="*/ 7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
                  <a:gd name="T34" fmla="*/ 0 h 35"/>
                  <a:gd name="T35" fmla="*/ 53 w 53"/>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 h="35">
                    <a:moveTo>
                      <a:pt x="0" y="7"/>
                    </a:moveTo>
                    <a:lnTo>
                      <a:pt x="0" y="16"/>
                    </a:lnTo>
                    <a:lnTo>
                      <a:pt x="44" y="32"/>
                    </a:lnTo>
                    <a:lnTo>
                      <a:pt x="53" y="35"/>
                    </a:lnTo>
                    <a:lnTo>
                      <a:pt x="53" y="7"/>
                    </a:lnTo>
                    <a:lnTo>
                      <a:pt x="47" y="4"/>
                    </a:lnTo>
                    <a:lnTo>
                      <a:pt x="38" y="0"/>
                    </a:lnTo>
                    <a:lnTo>
                      <a:pt x="28" y="0"/>
                    </a:lnTo>
                    <a:lnTo>
                      <a:pt x="0" y="7"/>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01" name="Freeform 296"/>
              <p:cNvSpPr>
                <a:spLocks/>
              </p:cNvSpPr>
              <p:nvPr/>
            </p:nvSpPr>
            <p:spPr bwMode="auto">
              <a:xfrm>
                <a:off x="809" y="2777"/>
                <a:ext cx="13" cy="9"/>
              </a:xfrm>
              <a:custGeom>
                <a:avLst/>
                <a:gdLst>
                  <a:gd name="T0" fmla="*/ 13 w 13"/>
                  <a:gd name="T1" fmla="*/ 0 h 9"/>
                  <a:gd name="T2" fmla="*/ 3 w 13"/>
                  <a:gd name="T3" fmla="*/ 0 h 9"/>
                  <a:gd name="T4" fmla="*/ 3 w 13"/>
                  <a:gd name="T5" fmla="*/ 0 h 9"/>
                  <a:gd name="T6" fmla="*/ 0 w 13"/>
                  <a:gd name="T7" fmla="*/ 3 h 9"/>
                  <a:gd name="T8" fmla="*/ 6 w 13"/>
                  <a:gd name="T9" fmla="*/ 6 h 9"/>
                  <a:gd name="T10" fmla="*/ 13 w 13"/>
                  <a:gd name="T11" fmla="*/ 9 h 9"/>
                  <a:gd name="T12" fmla="*/ 13 w 13"/>
                  <a:gd name="T13" fmla="*/ 0 h 9"/>
                  <a:gd name="T14" fmla="*/ 0 60000 65536"/>
                  <a:gd name="T15" fmla="*/ 0 60000 65536"/>
                  <a:gd name="T16" fmla="*/ 0 60000 65536"/>
                  <a:gd name="T17" fmla="*/ 0 60000 65536"/>
                  <a:gd name="T18" fmla="*/ 0 60000 65536"/>
                  <a:gd name="T19" fmla="*/ 0 60000 65536"/>
                  <a:gd name="T20" fmla="*/ 0 60000 65536"/>
                  <a:gd name="T21" fmla="*/ 0 w 13"/>
                  <a:gd name="T22" fmla="*/ 0 h 9"/>
                  <a:gd name="T23" fmla="*/ 13 w 1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9">
                    <a:moveTo>
                      <a:pt x="13" y="0"/>
                    </a:moveTo>
                    <a:lnTo>
                      <a:pt x="3" y="0"/>
                    </a:lnTo>
                    <a:lnTo>
                      <a:pt x="0" y="3"/>
                    </a:lnTo>
                    <a:lnTo>
                      <a:pt x="6" y="6"/>
                    </a:lnTo>
                    <a:lnTo>
                      <a:pt x="13" y="9"/>
                    </a:lnTo>
                    <a:lnTo>
                      <a:pt x="13" y="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02" name="Freeform 297"/>
              <p:cNvSpPr>
                <a:spLocks/>
              </p:cNvSpPr>
              <p:nvPr/>
            </p:nvSpPr>
            <p:spPr bwMode="auto">
              <a:xfrm>
                <a:off x="822" y="2789"/>
                <a:ext cx="41" cy="26"/>
              </a:xfrm>
              <a:custGeom>
                <a:avLst/>
                <a:gdLst>
                  <a:gd name="T0" fmla="*/ 0 w 41"/>
                  <a:gd name="T1" fmla="*/ 26 h 26"/>
                  <a:gd name="T2" fmla="*/ 38 w 41"/>
                  <a:gd name="T3" fmla="*/ 19 h 26"/>
                  <a:gd name="T4" fmla="*/ 38 w 41"/>
                  <a:gd name="T5" fmla="*/ 19 h 26"/>
                  <a:gd name="T6" fmla="*/ 41 w 41"/>
                  <a:gd name="T7" fmla="*/ 19 h 26"/>
                  <a:gd name="T8" fmla="*/ 41 w 41"/>
                  <a:gd name="T9" fmla="*/ 16 h 26"/>
                  <a:gd name="T10" fmla="*/ 34 w 41"/>
                  <a:gd name="T11" fmla="*/ 13 h 26"/>
                  <a:gd name="T12" fmla="*/ 0 w 41"/>
                  <a:gd name="T13" fmla="*/ 0 h 26"/>
                  <a:gd name="T14" fmla="*/ 0 w 41"/>
                  <a:gd name="T15" fmla="*/ 26 h 26"/>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26"/>
                  <a:gd name="T26" fmla="*/ 41 w 41"/>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26">
                    <a:moveTo>
                      <a:pt x="0" y="26"/>
                    </a:moveTo>
                    <a:lnTo>
                      <a:pt x="38" y="19"/>
                    </a:lnTo>
                    <a:lnTo>
                      <a:pt x="41" y="19"/>
                    </a:lnTo>
                    <a:lnTo>
                      <a:pt x="41" y="16"/>
                    </a:lnTo>
                    <a:lnTo>
                      <a:pt x="34" y="13"/>
                    </a:lnTo>
                    <a:lnTo>
                      <a:pt x="0" y="0"/>
                    </a:lnTo>
                    <a:lnTo>
                      <a:pt x="0" y="26"/>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03" name="Freeform 298"/>
              <p:cNvSpPr>
                <a:spLocks/>
              </p:cNvSpPr>
              <p:nvPr/>
            </p:nvSpPr>
            <p:spPr bwMode="auto">
              <a:xfrm>
                <a:off x="765" y="2783"/>
                <a:ext cx="57" cy="32"/>
              </a:xfrm>
              <a:custGeom>
                <a:avLst/>
                <a:gdLst>
                  <a:gd name="T0" fmla="*/ 0 w 57"/>
                  <a:gd name="T1" fmla="*/ 19 h 32"/>
                  <a:gd name="T2" fmla="*/ 34 w 57"/>
                  <a:gd name="T3" fmla="*/ 29 h 32"/>
                  <a:gd name="T4" fmla="*/ 34 w 57"/>
                  <a:gd name="T5" fmla="*/ 29 h 32"/>
                  <a:gd name="T6" fmla="*/ 47 w 57"/>
                  <a:gd name="T7" fmla="*/ 32 h 32"/>
                  <a:gd name="T8" fmla="*/ 57 w 57"/>
                  <a:gd name="T9" fmla="*/ 32 h 32"/>
                  <a:gd name="T10" fmla="*/ 57 w 57"/>
                  <a:gd name="T11" fmla="*/ 32 h 32"/>
                  <a:gd name="T12" fmla="*/ 57 w 57"/>
                  <a:gd name="T13" fmla="*/ 6 h 32"/>
                  <a:gd name="T14" fmla="*/ 41 w 57"/>
                  <a:gd name="T15" fmla="*/ 3 h 32"/>
                  <a:gd name="T16" fmla="*/ 41 w 57"/>
                  <a:gd name="T17" fmla="*/ 3 h 32"/>
                  <a:gd name="T18" fmla="*/ 28 w 57"/>
                  <a:gd name="T19" fmla="*/ 0 h 32"/>
                  <a:gd name="T20" fmla="*/ 19 w 57"/>
                  <a:gd name="T21" fmla="*/ 0 h 32"/>
                  <a:gd name="T22" fmla="*/ 0 w 57"/>
                  <a:gd name="T23" fmla="*/ 3 h 32"/>
                  <a:gd name="T24" fmla="*/ 0 w 57"/>
                  <a:gd name="T25" fmla="*/ 19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32"/>
                  <a:gd name="T41" fmla="*/ 57 w 57"/>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32">
                    <a:moveTo>
                      <a:pt x="0" y="19"/>
                    </a:moveTo>
                    <a:lnTo>
                      <a:pt x="34" y="29"/>
                    </a:lnTo>
                    <a:lnTo>
                      <a:pt x="47" y="32"/>
                    </a:lnTo>
                    <a:lnTo>
                      <a:pt x="57" y="32"/>
                    </a:lnTo>
                    <a:lnTo>
                      <a:pt x="57" y="6"/>
                    </a:lnTo>
                    <a:lnTo>
                      <a:pt x="41" y="3"/>
                    </a:lnTo>
                    <a:lnTo>
                      <a:pt x="28" y="0"/>
                    </a:lnTo>
                    <a:lnTo>
                      <a:pt x="19" y="0"/>
                    </a:lnTo>
                    <a:lnTo>
                      <a:pt x="0" y="3"/>
                    </a:lnTo>
                    <a:lnTo>
                      <a:pt x="0" y="19"/>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04" name="Freeform 299"/>
              <p:cNvSpPr>
                <a:spLocks/>
              </p:cNvSpPr>
              <p:nvPr/>
            </p:nvSpPr>
            <p:spPr bwMode="auto">
              <a:xfrm>
                <a:off x="743" y="2786"/>
                <a:ext cx="22" cy="16"/>
              </a:xfrm>
              <a:custGeom>
                <a:avLst/>
                <a:gdLst>
                  <a:gd name="T0" fmla="*/ 3 w 22"/>
                  <a:gd name="T1" fmla="*/ 3 h 16"/>
                  <a:gd name="T2" fmla="*/ 3 w 22"/>
                  <a:gd name="T3" fmla="*/ 3 h 16"/>
                  <a:gd name="T4" fmla="*/ 0 w 22"/>
                  <a:gd name="T5" fmla="*/ 7 h 16"/>
                  <a:gd name="T6" fmla="*/ 3 w 22"/>
                  <a:gd name="T7" fmla="*/ 10 h 16"/>
                  <a:gd name="T8" fmla="*/ 22 w 22"/>
                  <a:gd name="T9" fmla="*/ 16 h 16"/>
                  <a:gd name="T10" fmla="*/ 22 w 22"/>
                  <a:gd name="T11" fmla="*/ 0 h 16"/>
                  <a:gd name="T12" fmla="*/ 3 w 22"/>
                  <a:gd name="T13" fmla="*/ 3 h 16"/>
                  <a:gd name="T14" fmla="*/ 0 60000 65536"/>
                  <a:gd name="T15" fmla="*/ 0 60000 65536"/>
                  <a:gd name="T16" fmla="*/ 0 60000 65536"/>
                  <a:gd name="T17" fmla="*/ 0 60000 65536"/>
                  <a:gd name="T18" fmla="*/ 0 60000 65536"/>
                  <a:gd name="T19" fmla="*/ 0 60000 65536"/>
                  <a:gd name="T20" fmla="*/ 0 60000 65536"/>
                  <a:gd name="T21" fmla="*/ 0 w 22"/>
                  <a:gd name="T22" fmla="*/ 0 h 16"/>
                  <a:gd name="T23" fmla="*/ 22 w 22"/>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6">
                    <a:moveTo>
                      <a:pt x="3" y="3"/>
                    </a:moveTo>
                    <a:lnTo>
                      <a:pt x="3" y="3"/>
                    </a:lnTo>
                    <a:lnTo>
                      <a:pt x="0" y="7"/>
                    </a:lnTo>
                    <a:lnTo>
                      <a:pt x="3" y="10"/>
                    </a:lnTo>
                    <a:lnTo>
                      <a:pt x="22" y="16"/>
                    </a:lnTo>
                    <a:lnTo>
                      <a:pt x="22" y="0"/>
                    </a:lnTo>
                    <a:lnTo>
                      <a:pt x="3" y="3"/>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05" name="Freeform 300"/>
              <p:cNvSpPr>
                <a:spLocks/>
              </p:cNvSpPr>
              <p:nvPr/>
            </p:nvSpPr>
            <p:spPr bwMode="auto">
              <a:xfrm>
                <a:off x="765" y="2805"/>
                <a:ext cx="31" cy="19"/>
              </a:xfrm>
              <a:custGeom>
                <a:avLst/>
                <a:gdLst>
                  <a:gd name="T0" fmla="*/ 3 w 31"/>
                  <a:gd name="T1" fmla="*/ 19 h 19"/>
                  <a:gd name="T2" fmla="*/ 28 w 31"/>
                  <a:gd name="T3" fmla="*/ 16 h 19"/>
                  <a:gd name="T4" fmla="*/ 28 w 31"/>
                  <a:gd name="T5" fmla="*/ 16 h 19"/>
                  <a:gd name="T6" fmla="*/ 31 w 31"/>
                  <a:gd name="T7" fmla="*/ 16 h 19"/>
                  <a:gd name="T8" fmla="*/ 31 w 31"/>
                  <a:gd name="T9" fmla="*/ 13 h 19"/>
                  <a:gd name="T10" fmla="*/ 25 w 31"/>
                  <a:gd name="T11" fmla="*/ 10 h 19"/>
                  <a:gd name="T12" fmla="*/ 0 w 31"/>
                  <a:gd name="T13" fmla="*/ 0 h 19"/>
                  <a:gd name="T14" fmla="*/ 3 w 31"/>
                  <a:gd name="T15" fmla="*/ 19 h 19"/>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19"/>
                  <a:gd name="T26" fmla="*/ 31 w 31"/>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19">
                    <a:moveTo>
                      <a:pt x="3" y="19"/>
                    </a:moveTo>
                    <a:lnTo>
                      <a:pt x="28" y="16"/>
                    </a:lnTo>
                    <a:lnTo>
                      <a:pt x="31" y="16"/>
                    </a:lnTo>
                    <a:lnTo>
                      <a:pt x="31" y="13"/>
                    </a:lnTo>
                    <a:lnTo>
                      <a:pt x="25" y="10"/>
                    </a:lnTo>
                    <a:lnTo>
                      <a:pt x="0" y="0"/>
                    </a:lnTo>
                    <a:lnTo>
                      <a:pt x="3" y="19"/>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06" name="Freeform 301"/>
              <p:cNvSpPr>
                <a:spLocks/>
              </p:cNvSpPr>
              <p:nvPr/>
            </p:nvSpPr>
            <p:spPr bwMode="auto">
              <a:xfrm>
                <a:off x="711" y="2793"/>
                <a:ext cx="57" cy="34"/>
              </a:xfrm>
              <a:custGeom>
                <a:avLst/>
                <a:gdLst>
                  <a:gd name="T0" fmla="*/ 0 w 57"/>
                  <a:gd name="T1" fmla="*/ 25 h 34"/>
                  <a:gd name="T2" fmla="*/ 19 w 57"/>
                  <a:gd name="T3" fmla="*/ 31 h 34"/>
                  <a:gd name="T4" fmla="*/ 19 w 57"/>
                  <a:gd name="T5" fmla="*/ 31 h 34"/>
                  <a:gd name="T6" fmla="*/ 32 w 57"/>
                  <a:gd name="T7" fmla="*/ 34 h 34"/>
                  <a:gd name="T8" fmla="*/ 41 w 57"/>
                  <a:gd name="T9" fmla="*/ 34 h 34"/>
                  <a:gd name="T10" fmla="*/ 57 w 57"/>
                  <a:gd name="T11" fmla="*/ 31 h 34"/>
                  <a:gd name="T12" fmla="*/ 54 w 57"/>
                  <a:gd name="T13" fmla="*/ 12 h 34"/>
                  <a:gd name="T14" fmla="*/ 25 w 57"/>
                  <a:gd name="T15" fmla="*/ 3 h 34"/>
                  <a:gd name="T16" fmla="*/ 25 w 57"/>
                  <a:gd name="T17" fmla="*/ 3 h 34"/>
                  <a:gd name="T18" fmla="*/ 13 w 57"/>
                  <a:gd name="T19" fmla="*/ 0 h 34"/>
                  <a:gd name="T20" fmla="*/ 3 w 57"/>
                  <a:gd name="T21" fmla="*/ 0 h 34"/>
                  <a:gd name="T22" fmla="*/ 0 w 57"/>
                  <a:gd name="T23" fmla="*/ 3 h 34"/>
                  <a:gd name="T24" fmla="*/ 0 w 57"/>
                  <a:gd name="T25" fmla="*/ 25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34"/>
                  <a:gd name="T41" fmla="*/ 57 w 57"/>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34">
                    <a:moveTo>
                      <a:pt x="0" y="25"/>
                    </a:moveTo>
                    <a:lnTo>
                      <a:pt x="19" y="31"/>
                    </a:lnTo>
                    <a:lnTo>
                      <a:pt x="32" y="34"/>
                    </a:lnTo>
                    <a:lnTo>
                      <a:pt x="41" y="34"/>
                    </a:lnTo>
                    <a:lnTo>
                      <a:pt x="57" y="31"/>
                    </a:lnTo>
                    <a:lnTo>
                      <a:pt x="54" y="12"/>
                    </a:lnTo>
                    <a:lnTo>
                      <a:pt x="25" y="3"/>
                    </a:lnTo>
                    <a:lnTo>
                      <a:pt x="13" y="0"/>
                    </a:lnTo>
                    <a:lnTo>
                      <a:pt x="3" y="0"/>
                    </a:lnTo>
                    <a:lnTo>
                      <a:pt x="0" y="3"/>
                    </a:lnTo>
                    <a:lnTo>
                      <a:pt x="0" y="25"/>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07" name="Freeform 302"/>
              <p:cNvSpPr>
                <a:spLocks/>
              </p:cNvSpPr>
              <p:nvPr/>
            </p:nvSpPr>
            <p:spPr bwMode="auto">
              <a:xfrm>
                <a:off x="670" y="2796"/>
                <a:ext cx="41" cy="22"/>
              </a:xfrm>
              <a:custGeom>
                <a:avLst/>
                <a:gdLst>
                  <a:gd name="T0" fmla="*/ 41 w 41"/>
                  <a:gd name="T1" fmla="*/ 22 h 22"/>
                  <a:gd name="T2" fmla="*/ 41 w 41"/>
                  <a:gd name="T3" fmla="*/ 0 h 22"/>
                  <a:gd name="T4" fmla="*/ 3 w 41"/>
                  <a:gd name="T5" fmla="*/ 3 h 22"/>
                  <a:gd name="T6" fmla="*/ 3 w 41"/>
                  <a:gd name="T7" fmla="*/ 3 h 22"/>
                  <a:gd name="T8" fmla="*/ 0 w 41"/>
                  <a:gd name="T9" fmla="*/ 6 h 22"/>
                  <a:gd name="T10" fmla="*/ 6 w 41"/>
                  <a:gd name="T11" fmla="*/ 9 h 22"/>
                  <a:gd name="T12" fmla="*/ 41 w 41"/>
                  <a:gd name="T13" fmla="*/ 22 h 22"/>
                  <a:gd name="T14" fmla="*/ 0 60000 65536"/>
                  <a:gd name="T15" fmla="*/ 0 60000 65536"/>
                  <a:gd name="T16" fmla="*/ 0 60000 65536"/>
                  <a:gd name="T17" fmla="*/ 0 60000 65536"/>
                  <a:gd name="T18" fmla="*/ 0 60000 65536"/>
                  <a:gd name="T19" fmla="*/ 0 60000 65536"/>
                  <a:gd name="T20" fmla="*/ 0 60000 65536"/>
                  <a:gd name="T21" fmla="*/ 0 w 41"/>
                  <a:gd name="T22" fmla="*/ 0 h 22"/>
                  <a:gd name="T23" fmla="*/ 41 w 41"/>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22">
                    <a:moveTo>
                      <a:pt x="41" y="22"/>
                    </a:moveTo>
                    <a:lnTo>
                      <a:pt x="41" y="0"/>
                    </a:lnTo>
                    <a:lnTo>
                      <a:pt x="3" y="3"/>
                    </a:lnTo>
                    <a:lnTo>
                      <a:pt x="0" y="6"/>
                    </a:lnTo>
                    <a:lnTo>
                      <a:pt x="6" y="9"/>
                    </a:lnTo>
                    <a:lnTo>
                      <a:pt x="41" y="22"/>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08" name="Freeform 303"/>
              <p:cNvSpPr>
                <a:spLocks/>
              </p:cNvSpPr>
              <p:nvPr/>
            </p:nvSpPr>
            <p:spPr bwMode="auto">
              <a:xfrm>
                <a:off x="711" y="2824"/>
                <a:ext cx="13" cy="10"/>
              </a:xfrm>
              <a:custGeom>
                <a:avLst/>
                <a:gdLst>
                  <a:gd name="T0" fmla="*/ 0 w 13"/>
                  <a:gd name="T1" fmla="*/ 10 h 10"/>
                  <a:gd name="T2" fmla="*/ 9 w 13"/>
                  <a:gd name="T3" fmla="*/ 10 h 10"/>
                  <a:gd name="T4" fmla="*/ 9 w 13"/>
                  <a:gd name="T5" fmla="*/ 10 h 10"/>
                  <a:gd name="T6" fmla="*/ 13 w 13"/>
                  <a:gd name="T7" fmla="*/ 10 h 10"/>
                  <a:gd name="T8" fmla="*/ 13 w 13"/>
                  <a:gd name="T9" fmla="*/ 7 h 10"/>
                  <a:gd name="T10" fmla="*/ 9 w 13"/>
                  <a:gd name="T11" fmla="*/ 3 h 10"/>
                  <a:gd name="T12" fmla="*/ 0 w 13"/>
                  <a:gd name="T13" fmla="*/ 0 h 10"/>
                  <a:gd name="T14" fmla="*/ 0 w 13"/>
                  <a:gd name="T15" fmla="*/ 10 h 10"/>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0"/>
                  <a:gd name="T26" fmla="*/ 13 w 13"/>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0">
                    <a:moveTo>
                      <a:pt x="0" y="10"/>
                    </a:moveTo>
                    <a:lnTo>
                      <a:pt x="9" y="10"/>
                    </a:lnTo>
                    <a:lnTo>
                      <a:pt x="13" y="10"/>
                    </a:lnTo>
                    <a:lnTo>
                      <a:pt x="13" y="7"/>
                    </a:lnTo>
                    <a:lnTo>
                      <a:pt x="9" y="3"/>
                    </a:lnTo>
                    <a:lnTo>
                      <a:pt x="0" y="0"/>
                    </a:lnTo>
                    <a:lnTo>
                      <a:pt x="0" y="10"/>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09" name="Freeform 304"/>
              <p:cNvSpPr>
                <a:spLocks/>
              </p:cNvSpPr>
              <p:nvPr/>
            </p:nvSpPr>
            <p:spPr bwMode="auto">
              <a:xfrm>
                <a:off x="654" y="2805"/>
                <a:ext cx="57" cy="35"/>
              </a:xfrm>
              <a:custGeom>
                <a:avLst/>
                <a:gdLst>
                  <a:gd name="T0" fmla="*/ 3 w 57"/>
                  <a:gd name="T1" fmla="*/ 32 h 35"/>
                  <a:gd name="T2" fmla="*/ 3 w 57"/>
                  <a:gd name="T3" fmla="*/ 32 h 35"/>
                  <a:gd name="T4" fmla="*/ 16 w 57"/>
                  <a:gd name="T5" fmla="*/ 35 h 35"/>
                  <a:gd name="T6" fmla="*/ 25 w 57"/>
                  <a:gd name="T7" fmla="*/ 35 h 35"/>
                  <a:gd name="T8" fmla="*/ 57 w 57"/>
                  <a:gd name="T9" fmla="*/ 29 h 35"/>
                  <a:gd name="T10" fmla="*/ 57 w 57"/>
                  <a:gd name="T11" fmla="*/ 19 h 35"/>
                  <a:gd name="T12" fmla="*/ 13 w 57"/>
                  <a:gd name="T13" fmla="*/ 3 h 35"/>
                  <a:gd name="T14" fmla="*/ 13 w 57"/>
                  <a:gd name="T15" fmla="*/ 3 h 35"/>
                  <a:gd name="T16" fmla="*/ 0 w 57"/>
                  <a:gd name="T17" fmla="*/ 0 h 35"/>
                  <a:gd name="T18" fmla="*/ 3 w 57"/>
                  <a:gd name="T19" fmla="*/ 32 h 35"/>
                  <a:gd name="T20" fmla="*/ 3 w 57"/>
                  <a:gd name="T21" fmla="*/ 32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5"/>
                  <a:gd name="T35" fmla="*/ 57 w 57"/>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5">
                    <a:moveTo>
                      <a:pt x="3" y="32"/>
                    </a:moveTo>
                    <a:lnTo>
                      <a:pt x="3" y="32"/>
                    </a:lnTo>
                    <a:lnTo>
                      <a:pt x="16" y="35"/>
                    </a:lnTo>
                    <a:lnTo>
                      <a:pt x="25" y="35"/>
                    </a:lnTo>
                    <a:lnTo>
                      <a:pt x="57" y="29"/>
                    </a:lnTo>
                    <a:lnTo>
                      <a:pt x="57" y="19"/>
                    </a:lnTo>
                    <a:lnTo>
                      <a:pt x="13" y="3"/>
                    </a:lnTo>
                    <a:lnTo>
                      <a:pt x="0" y="0"/>
                    </a:lnTo>
                    <a:lnTo>
                      <a:pt x="3" y="32"/>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10" name="Freeform 305"/>
              <p:cNvSpPr>
                <a:spLocks/>
              </p:cNvSpPr>
              <p:nvPr/>
            </p:nvSpPr>
            <p:spPr bwMode="auto">
              <a:xfrm>
                <a:off x="600" y="2805"/>
                <a:ext cx="57" cy="32"/>
              </a:xfrm>
              <a:custGeom>
                <a:avLst/>
                <a:gdLst>
                  <a:gd name="T0" fmla="*/ 3 w 57"/>
                  <a:gd name="T1" fmla="*/ 13 h 32"/>
                  <a:gd name="T2" fmla="*/ 57 w 57"/>
                  <a:gd name="T3" fmla="*/ 32 h 32"/>
                  <a:gd name="T4" fmla="*/ 54 w 57"/>
                  <a:gd name="T5" fmla="*/ 0 h 32"/>
                  <a:gd name="T6" fmla="*/ 54 w 57"/>
                  <a:gd name="T7" fmla="*/ 0 h 32"/>
                  <a:gd name="T8" fmla="*/ 44 w 57"/>
                  <a:gd name="T9" fmla="*/ 0 h 32"/>
                  <a:gd name="T10" fmla="*/ 0 w 57"/>
                  <a:gd name="T11" fmla="*/ 7 h 32"/>
                  <a:gd name="T12" fmla="*/ 0 w 57"/>
                  <a:gd name="T13" fmla="*/ 7 h 32"/>
                  <a:gd name="T14" fmla="*/ 0 w 57"/>
                  <a:gd name="T15" fmla="*/ 7 h 32"/>
                  <a:gd name="T16" fmla="*/ 0 w 57"/>
                  <a:gd name="T17" fmla="*/ 13 h 32"/>
                  <a:gd name="T18" fmla="*/ 0 w 57"/>
                  <a:gd name="T19" fmla="*/ 13 h 32"/>
                  <a:gd name="T20" fmla="*/ 3 w 57"/>
                  <a:gd name="T21" fmla="*/ 13 h 32"/>
                  <a:gd name="T22" fmla="*/ 3 w 57"/>
                  <a:gd name="T23" fmla="*/ 13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
                  <a:gd name="T37" fmla="*/ 0 h 32"/>
                  <a:gd name="T38" fmla="*/ 57 w 57"/>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 h="32">
                    <a:moveTo>
                      <a:pt x="3" y="13"/>
                    </a:moveTo>
                    <a:lnTo>
                      <a:pt x="57" y="32"/>
                    </a:lnTo>
                    <a:lnTo>
                      <a:pt x="54" y="0"/>
                    </a:lnTo>
                    <a:lnTo>
                      <a:pt x="44" y="0"/>
                    </a:lnTo>
                    <a:lnTo>
                      <a:pt x="0" y="7"/>
                    </a:lnTo>
                    <a:lnTo>
                      <a:pt x="0" y="13"/>
                    </a:lnTo>
                    <a:lnTo>
                      <a:pt x="3" y="13"/>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11" name="Freeform 306"/>
              <p:cNvSpPr>
                <a:spLocks/>
              </p:cNvSpPr>
              <p:nvPr/>
            </p:nvSpPr>
            <p:spPr bwMode="auto">
              <a:xfrm>
                <a:off x="597" y="2812"/>
                <a:ext cx="3" cy="6"/>
              </a:xfrm>
              <a:custGeom>
                <a:avLst/>
                <a:gdLst>
                  <a:gd name="T0" fmla="*/ 3 w 3"/>
                  <a:gd name="T1" fmla="*/ 0 h 6"/>
                  <a:gd name="T2" fmla="*/ 3 w 3"/>
                  <a:gd name="T3" fmla="*/ 0 h 6"/>
                  <a:gd name="T4" fmla="*/ 0 w 3"/>
                  <a:gd name="T5" fmla="*/ 3 h 6"/>
                  <a:gd name="T6" fmla="*/ 3 w 3"/>
                  <a:gd name="T7" fmla="*/ 6 h 6"/>
                  <a:gd name="T8" fmla="*/ 3 w 3"/>
                  <a:gd name="T9" fmla="*/ 0 h 6"/>
                  <a:gd name="T10" fmla="*/ 0 60000 65536"/>
                  <a:gd name="T11" fmla="*/ 0 60000 65536"/>
                  <a:gd name="T12" fmla="*/ 0 60000 65536"/>
                  <a:gd name="T13" fmla="*/ 0 60000 65536"/>
                  <a:gd name="T14" fmla="*/ 0 60000 65536"/>
                  <a:gd name="T15" fmla="*/ 0 w 3"/>
                  <a:gd name="T16" fmla="*/ 0 h 6"/>
                  <a:gd name="T17" fmla="*/ 3 w 3"/>
                  <a:gd name="T18" fmla="*/ 6 h 6"/>
                </a:gdLst>
                <a:ahLst/>
                <a:cxnLst>
                  <a:cxn ang="T10">
                    <a:pos x="T0" y="T1"/>
                  </a:cxn>
                  <a:cxn ang="T11">
                    <a:pos x="T2" y="T3"/>
                  </a:cxn>
                  <a:cxn ang="T12">
                    <a:pos x="T4" y="T5"/>
                  </a:cxn>
                  <a:cxn ang="T13">
                    <a:pos x="T6" y="T7"/>
                  </a:cxn>
                  <a:cxn ang="T14">
                    <a:pos x="T8" y="T9"/>
                  </a:cxn>
                </a:cxnLst>
                <a:rect l="T15" t="T16" r="T17" b="T18"/>
                <a:pathLst>
                  <a:path w="3" h="6">
                    <a:moveTo>
                      <a:pt x="3" y="0"/>
                    </a:moveTo>
                    <a:lnTo>
                      <a:pt x="3" y="0"/>
                    </a:lnTo>
                    <a:lnTo>
                      <a:pt x="0" y="3"/>
                    </a:lnTo>
                    <a:lnTo>
                      <a:pt x="3" y="6"/>
                    </a:lnTo>
                    <a:lnTo>
                      <a:pt x="3"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12" name="Freeform 307"/>
              <p:cNvSpPr>
                <a:spLocks/>
              </p:cNvSpPr>
              <p:nvPr/>
            </p:nvSpPr>
            <p:spPr bwMode="auto">
              <a:xfrm>
                <a:off x="822" y="2850"/>
                <a:ext cx="19" cy="15"/>
              </a:xfrm>
              <a:custGeom>
                <a:avLst/>
                <a:gdLst>
                  <a:gd name="T0" fmla="*/ 3 w 19"/>
                  <a:gd name="T1" fmla="*/ 15 h 15"/>
                  <a:gd name="T2" fmla="*/ 15 w 19"/>
                  <a:gd name="T3" fmla="*/ 12 h 15"/>
                  <a:gd name="T4" fmla="*/ 15 w 19"/>
                  <a:gd name="T5" fmla="*/ 12 h 15"/>
                  <a:gd name="T6" fmla="*/ 19 w 19"/>
                  <a:gd name="T7" fmla="*/ 12 h 15"/>
                  <a:gd name="T8" fmla="*/ 19 w 19"/>
                  <a:gd name="T9" fmla="*/ 9 h 15"/>
                  <a:gd name="T10" fmla="*/ 12 w 19"/>
                  <a:gd name="T11" fmla="*/ 6 h 15"/>
                  <a:gd name="T12" fmla="*/ 0 w 19"/>
                  <a:gd name="T13" fmla="*/ 0 h 15"/>
                  <a:gd name="T14" fmla="*/ 3 w 19"/>
                  <a:gd name="T15" fmla="*/ 15 h 15"/>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5"/>
                  <a:gd name="T26" fmla="*/ 19 w 19"/>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5">
                    <a:moveTo>
                      <a:pt x="3" y="15"/>
                    </a:moveTo>
                    <a:lnTo>
                      <a:pt x="15" y="12"/>
                    </a:lnTo>
                    <a:lnTo>
                      <a:pt x="19" y="12"/>
                    </a:lnTo>
                    <a:lnTo>
                      <a:pt x="19" y="9"/>
                    </a:lnTo>
                    <a:lnTo>
                      <a:pt x="12" y="6"/>
                    </a:lnTo>
                    <a:lnTo>
                      <a:pt x="0" y="0"/>
                    </a:lnTo>
                    <a:lnTo>
                      <a:pt x="3" y="15"/>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13" name="Freeform 308"/>
              <p:cNvSpPr>
                <a:spLocks/>
              </p:cNvSpPr>
              <p:nvPr/>
            </p:nvSpPr>
            <p:spPr bwMode="auto">
              <a:xfrm>
                <a:off x="768" y="2834"/>
                <a:ext cx="57" cy="41"/>
              </a:xfrm>
              <a:custGeom>
                <a:avLst/>
                <a:gdLst>
                  <a:gd name="T0" fmla="*/ 6 w 57"/>
                  <a:gd name="T1" fmla="*/ 41 h 41"/>
                  <a:gd name="T2" fmla="*/ 57 w 57"/>
                  <a:gd name="T3" fmla="*/ 31 h 41"/>
                  <a:gd name="T4" fmla="*/ 54 w 57"/>
                  <a:gd name="T5" fmla="*/ 16 h 41"/>
                  <a:gd name="T6" fmla="*/ 13 w 57"/>
                  <a:gd name="T7" fmla="*/ 3 h 41"/>
                  <a:gd name="T8" fmla="*/ 13 w 57"/>
                  <a:gd name="T9" fmla="*/ 3 h 41"/>
                  <a:gd name="T10" fmla="*/ 0 w 57"/>
                  <a:gd name="T11" fmla="*/ 0 h 41"/>
                  <a:gd name="T12" fmla="*/ 0 w 57"/>
                  <a:gd name="T13" fmla="*/ 41 h 41"/>
                  <a:gd name="T14" fmla="*/ 0 w 57"/>
                  <a:gd name="T15" fmla="*/ 41 h 41"/>
                  <a:gd name="T16" fmla="*/ 6 w 57"/>
                  <a:gd name="T17" fmla="*/ 41 h 41"/>
                  <a:gd name="T18" fmla="*/ 6 w 57"/>
                  <a:gd name="T19" fmla="*/ 41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41"/>
                  <a:gd name="T32" fmla="*/ 57 w 57"/>
                  <a:gd name="T33" fmla="*/ 41 h 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41">
                    <a:moveTo>
                      <a:pt x="6" y="41"/>
                    </a:moveTo>
                    <a:lnTo>
                      <a:pt x="57" y="31"/>
                    </a:lnTo>
                    <a:lnTo>
                      <a:pt x="54" y="16"/>
                    </a:lnTo>
                    <a:lnTo>
                      <a:pt x="13" y="3"/>
                    </a:lnTo>
                    <a:lnTo>
                      <a:pt x="0" y="0"/>
                    </a:lnTo>
                    <a:lnTo>
                      <a:pt x="0" y="41"/>
                    </a:lnTo>
                    <a:lnTo>
                      <a:pt x="6" y="41"/>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14" name="Freeform 309"/>
              <p:cNvSpPr>
                <a:spLocks/>
              </p:cNvSpPr>
              <p:nvPr/>
            </p:nvSpPr>
            <p:spPr bwMode="auto">
              <a:xfrm>
                <a:off x="711" y="2834"/>
                <a:ext cx="57" cy="41"/>
              </a:xfrm>
              <a:custGeom>
                <a:avLst/>
                <a:gdLst>
                  <a:gd name="T0" fmla="*/ 57 w 57"/>
                  <a:gd name="T1" fmla="*/ 0 h 41"/>
                  <a:gd name="T2" fmla="*/ 57 w 57"/>
                  <a:gd name="T3" fmla="*/ 0 h 41"/>
                  <a:gd name="T4" fmla="*/ 47 w 57"/>
                  <a:gd name="T5" fmla="*/ 0 h 41"/>
                  <a:gd name="T6" fmla="*/ 0 w 57"/>
                  <a:gd name="T7" fmla="*/ 6 h 41"/>
                  <a:gd name="T8" fmla="*/ 3 w 57"/>
                  <a:gd name="T9" fmla="*/ 25 h 41"/>
                  <a:gd name="T10" fmla="*/ 38 w 57"/>
                  <a:gd name="T11" fmla="*/ 38 h 41"/>
                  <a:gd name="T12" fmla="*/ 38 w 57"/>
                  <a:gd name="T13" fmla="*/ 38 h 41"/>
                  <a:gd name="T14" fmla="*/ 57 w 57"/>
                  <a:gd name="T15" fmla="*/ 41 h 41"/>
                  <a:gd name="T16" fmla="*/ 57 w 57"/>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41"/>
                  <a:gd name="T29" fmla="*/ 57 w 57"/>
                  <a:gd name="T30" fmla="*/ 41 h 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41">
                    <a:moveTo>
                      <a:pt x="57" y="0"/>
                    </a:moveTo>
                    <a:lnTo>
                      <a:pt x="57" y="0"/>
                    </a:lnTo>
                    <a:lnTo>
                      <a:pt x="47" y="0"/>
                    </a:lnTo>
                    <a:lnTo>
                      <a:pt x="0" y="6"/>
                    </a:lnTo>
                    <a:lnTo>
                      <a:pt x="3" y="25"/>
                    </a:lnTo>
                    <a:lnTo>
                      <a:pt x="38" y="38"/>
                    </a:lnTo>
                    <a:lnTo>
                      <a:pt x="57" y="41"/>
                    </a:lnTo>
                    <a:lnTo>
                      <a:pt x="57" y="0"/>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15" name="Freeform 310"/>
              <p:cNvSpPr>
                <a:spLocks/>
              </p:cNvSpPr>
              <p:nvPr/>
            </p:nvSpPr>
            <p:spPr bwMode="auto">
              <a:xfrm>
                <a:off x="689" y="2840"/>
                <a:ext cx="25" cy="19"/>
              </a:xfrm>
              <a:custGeom>
                <a:avLst/>
                <a:gdLst>
                  <a:gd name="T0" fmla="*/ 22 w 25"/>
                  <a:gd name="T1" fmla="*/ 0 h 19"/>
                  <a:gd name="T2" fmla="*/ 3 w 25"/>
                  <a:gd name="T3" fmla="*/ 6 h 19"/>
                  <a:gd name="T4" fmla="*/ 3 w 25"/>
                  <a:gd name="T5" fmla="*/ 6 h 19"/>
                  <a:gd name="T6" fmla="*/ 0 w 25"/>
                  <a:gd name="T7" fmla="*/ 6 h 19"/>
                  <a:gd name="T8" fmla="*/ 0 w 25"/>
                  <a:gd name="T9" fmla="*/ 6 h 19"/>
                  <a:gd name="T10" fmla="*/ 6 w 25"/>
                  <a:gd name="T11" fmla="*/ 13 h 19"/>
                  <a:gd name="T12" fmla="*/ 25 w 25"/>
                  <a:gd name="T13" fmla="*/ 19 h 19"/>
                  <a:gd name="T14" fmla="*/ 22 w 25"/>
                  <a:gd name="T15" fmla="*/ 0 h 19"/>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19"/>
                  <a:gd name="T26" fmla="*/ 25 w 25"/>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19">
                    <a:moveTo>
                      <a:pt x="22" y="0"/>
                    </a:moveTo>
                    <a:lnTo>
                      <a:pt x="3" y="6"/>
                    </a:lnTo>
                    <a:lnTo>
                      <a:pt x="0" y="6"/>
                    </a:lnTo>
                    <a:lnTo>
                      <a:pt x="6" y="13"/>
                    </a:lnTo>
                    <a:lnTo>
                      <a:pt x="25" y="19"/>
                    </a:lnTo>
                    <a:lnTo>
                      <a:pt x="22" y="0"/>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16" name="Freeform 311"/>
              <p:cNvSpPr>
                <a:spLocks/>
              </p:cNvSpPr>
              <p:nvPr/>
            </p:nvSpPr>
            <p:spPr bwMode="auto">
              <a:xfrm>
                <a:off x="879" y="2834"/>
                <a:ext cx="31" cy="22"/>
              </a:xfrm>
              <a:custGeom>
                <a:avLst/>
                <a:gdLst>
                  <a:gd name="T0" fmla="*/ 0 w 31"/>
                  <a:gd name="T1" fmla="*/ 22 h 22"/>
                  <a:gd name="T2" fmla="*/ 28 w 31"/>
                  <a:gd name="T3" fmla="*/ 16 h 22"/>
                  <a:gd name="T4" fmla="*/ 28 w 31"/>
                  <a:gd name="T5" fmla="*/ 16 h 22"/>
                  <a:gd name="T6" fmla="*/ 31 w 31"/>
                  <a:gd name="T7" fmla="*/ 16 h 22"/>
                  <a:gd name="T8" fmla="*/ 31 w 31"/>
                  <a:gd name="T9" fmla="*/ 12 h 22"/>
                  <a:gd name="T10" fmla="*/ 25 w 31"/>
                  <a:gd name="T11" fmla="*/ 9 h 22"/>
                  <a:gd name="T12" fmla="*/ 0 w 31"/>
                  <a:gd name="T13" fmla="*/ 0 h 22"/>
                  <a:gd name="T14" fmla="*/ 0 w 31"/>
                  <a:gd name="T15" fmla="*/ 22 h 22"/>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22"/>
                  <a:gd name="T26" fmla="*/ 31 w 31"/>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22">
                    <a:moveTo>
                      <a:pt x="0" y="22"/>
                    </a:moveTo>
                    <a:lnTo>
                      <a:pt x="28" y="16"/>
                    </a:lnTo>
                    <a:lnTo>
                      <a:pt x="31" y="16"/>
                    </a:lnTo>
                    <a:lnTo>
                      <a:pt x="31" y="12"/>
                    </a:lnTo>
                    <a:lnTo>
                      <a:pt x="25" y="9"/>
                    </a:lnTo>
                    <a:lnTo>
                      <a:pt x="0" y="0"/>
                    </a:lnTo>
                    <a:lnTo>
                      <a:pt x="0" y="22"/>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17" name="Freeform 312"/>
              <p:cNvSpPr>
                <a:spLocks/>
              </p:cNvSpPr>
              <p:nvPr/>
            </p:nvSpPr>
            <p:spPr bwMode="auto">
              <a:xfrm>
                <a:off x="822" y="2821"/>
                <a:ext cx="57" cy="35"/>
              </a:xfrm>
              <a:custGeom>
                <a:avLst/>
                <a:gdLst>
                  <a:gd name="T0" fmla="*/ 22 w 57"/>
                  <a:gd name="T1" fmla="*/ 32 h 35"/>
                  <a:gd name="T2" fmla="*/ 22 w 57"/>
                  <a:gd name="T3" fmla="*/ 32 h 35"/>
                  <a:gd name="T4" fmla="*/ 34 w 57"/>
                  <a:gd name="T5" fmla="*/ 35 h 35"/>
                  <a:gd name="T6" fmla="*/ 44 w 57"/>
                  <a:gd name="T7" fmla="*/ 35 h 35"/>
                  <a:gd name="T8" fmla="*/ 57 w 57"/>
                  <a:gd name="T9" fmla="*/ 35 h 35"/>
                  <a:gd name="T10" fmla="*/ 57 w 57"/>
                  <a:gd name="T11" fmla="*/ 13 h 35"/>
                  <a:gd name="T12" fmla="*/ 28 w 57"/>
                  <a:gd name="T13" fmla="*/ 3 h 35"/>
                  <a:gd name="T14" fmla="*/ 28 w 57"/>
                  <a:gd name="T15" fmla="*/ 3 h 35"/>
                  <a:gd name="T16" fmla="*/ 15 w 57"/>
                  <a:gd name="T17" fmla="*/ 0 h 35"/>
                  <a:gd name="T18" fmla="*/ 6 w 57"/>
                  <a:gd name="T19" fmla="*/ 0 h 35"/>
                  <a:gd name="T20" fmla="*/ 0 w 57"/>
                  <a:gd name="T21" fmla="*/ 0 h 35"/>
                  <a:gd name="T22" fmla="*/ 0 w 57"/>
                  <a:gd name="T23" fmla="*/ 25 h 35"/>
                  <a:gd name="T24" fmla="*/ 22 w 57"/>
                  <a:gd name="T25" fmla="*/ 32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35"/>
                  <a:gd name="T41" fmla="*/ 57 w 57"/>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35">
                    <a:moveTo>
                      <a:pt x="22" y="32"/>
                    </a:moveTo>
                    <a:lnTo>
                      <a:pt x="22" y="32"/>
                    </a:lnTo>
                    <a:lnTo>
                      <a:pt x="34" y="35"/>
                    </a:lnTo>
                    <a:lnTo>
                      <a:pt x="44" y="35"/>
                    </a:lnTo>
                    <a:lnTo>
                      <a:pt x="57" y="35"/>
                    </a:lnTo>
                    <a:lnTo>
                      <a:pt x="57" y="13"/>
                    </a:lnTo>
                    <a:lnTo>
                      <a:pt x="28" y="3"/>
                    </a:lnTo>
                    <a:lnTo>
                      <a:pt x="15" y="0"/>
                    </a:lnTo>
                    <a:lnTo>
                      <a:pt x="6" y="0"/>
                    </a:lnTo>
                    <a:lnTo>
                      <a:pt x="0" y="0"/>
                    </a:lnTo>
                    <a:lnTo>
                      <a:pt x="0" y="25"/>
                    </a:lnTo>
                    <a:lnTo>
                      <a:pt x="22" y="3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18" name="Freeform 313"/>
              <p:cNvSpPr>
                <a:spLocks/>
              </p:cNvSpPr>
              <p:nvPr/>
            </p:nvSpPr>
            <p:spPr bwMode="auto">
              <a:xfrm>
                <a:off x="784" y="2821"/>
                <a:ext cx="38" cy="25"/>
              </a:xfrm>
              <a:custGeom>
                <a:avLst/>
                <a:gdLst>
                  <a:gd name="T0" fmla="*/ 38 w 38"/>
                  <a:gd name="T1" fmla="*/ 0 h 25"/>
                  <a:gd name="T2" fmla="*/ 3 w 38"/>
                  <a:gd name="T3" fmla="*/ 6 h 25"/>
                  <a:gd name="T4" fmla="*/ 3 w 38"/>
                  <a:gd name="T5" fmla="*/ 6 h 25"/>
                  <a:gd name="T6" fmla="*/ 0 w 38"/>
                  <a:gd name="T7" fmla="*/ 10 h 25"/>
                  <a:gd name="T8" fmla="*/ 0 w 38"/>
                  <a:gd name="T9" fmla="*/ 10 h 25"/>
                  <a:gd name="T10" fmla="*/ 6 w 38"/>
                  <a:gd name="T11" fmla="*/ 13 h 25"/>
                  <a:gd name="T12" fmla="*/ 38 w 38"/>
                  <a:gd name="T13" fmla="*/ 25 h 25"/>
                  <a:gd name="T14" fmla="*/ 38 w 38"/>
                  <a:gd name="T15" fmla="*/ 0 h 25"/>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25"/>
                  <a:gd name="T26" fmla="*/ 38 w 38"/>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25">
                    <a:moveTo>
                      <a:pt x="38" y="0"/>
                    </a:moveTo>
                    <a:lnTo>
                      <a:pt x="3" y="6"/>
                    </a:lnTo>
                    <a:lnTo>
                      <a:pt x="0" y="10"/>
                    </a:lnTo>
                    <a:lnTo>
                      <a:pt x="6" y="13"/>
                    </a:lnTo>
                    <a:lnTo>
                      <a:pt x="38" y="25"/>
                    </a:lnTo>
                    <a:lnTo>
                      <a:pt x="38" y="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19" name="Freeform 314"/>
              <p:cNvSpPr>
                <a:spLocks/>
              </p:cNvSpPr>
              <p:nvPr/>
            </p:nvSpPr>
            <p:spPr bwMode="auto">
              <a:xfrm>
                <a:off x="932" y="2818"/>
                <a:ext cx="45" cy="25"/>
              </a:xfrm>
              <a:custGeom>
                <a:avLst/>
                <a:gdLst>
                  <a:gd name="T0" fmla="*/ 0 w 45"/>
                  <a:gd name="T1" fmla="*/ 25 h 25"/>
                  <a:gd name="T2" fmla="*/ 0 w 45"/>
                  <a:gd name="T3" fmla="*/ 25 h 25"/>
                  <a:gd name="T4" fmla="*/ 4 w 45"/>
                  <a:gd name="T5" fmla="*/ 25 h 25"/>
                  <a:gd name="T6" fmla="*/ 42 w 45"/>
                  <a:gd name="T7" fmla="*/ 19 h 25"/>
                  <a:gd name="T8" fmla="*/ 42 w 45"/>
                  <a:gd name="T9" fmla="*/ 19 h 25"/>
                  <a:gd name="T10" fmla="*/ 42 w 45"/>
                  <a:gd name="T11" fmla="*/ 19 h 25"/>
                  <a:gd name="T12" fmla="*/ 45 w 45"/>
                  <a:gd name="T13" fmla="*/ 16 h 25"/>
                  <a:gd name="T14" fmla="*/ 35 w 45"/>
                  <a:gd name="T15" fmla="*/ 13 h 25"/>
                  <a:gd name="T16" fmla="*/ 0 w 45"/>
                  <a:gd name="T17" fmla="*/ 0 h 25"/>
                  <a:gd name="T18" fmla="*/ 0 w 45"/>
                  <a:gd name="T19" fmla="*/ 25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25"/>
                  <a:gd name="T32" fmla="*/ 45 w 45"/>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25">
                    <a:moveTo>
                      <a:pt x="0" y="25"/>
                    </a:moveTo>
                    <a:lnTo>
                      <a:pt x="0" y="25"/>
                    </a:lnTo>
                    <a:lnTo>
                      <a:pt x="4" y="25"/>
                    </a:lnTo>
                    <a:lnTo>
                      <a:pt x="42" y="19"/>
                    </a:lnTo>
                    <a:lnTo>
                      <a:pt x="45" y="16"/>
                    </a:lnTo>
                    <a:lnTo>
                      <a:pt x="35" y="13"/>
                    </a:lnTo>
                    <a:lnTo>
                      <a:pt x="0" y="0"/>
                    </a:lnTo>
                    <a:lnTo>
                      <a:pt x="0" y="25"/>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20" name="Freeform 315"/>
              <p:cNvSpPr>
                <a:spLocks/>
              </p:cNvSpPr>
              <p:nvPr/>
            </p:nvSpPr>
            <p:spPr bwMode="auto">
              <a:xfrm>
                <a:off x="879" y="2808"/>
                <a:ext cx="53" cy="35"/>
              </a:xfrm>
              <a:custGeom>
                <a:avLst/>
                <a:gdLst>
                  <a:gd name="T0" fmla="*/ 0 w 53"/>
                  <a:gd name="T1" fmla="*/ 19 h 35"/>
                  <a:gd name="T2" fmla="*/ 34 w 53"/>
                  <a:gd name="T3" fmla="*/ 32 h 35"/>
                  <a:gd name="T4" fmla="*/ 34 w 53"/>
                  <a:gd name="T5" fmla="*/ 32 h 35"/>
                  <a:gd name="T6" fmla="*/ 44 w 53"/>
                  <a:gd name="T7" fmla="*/ 35 h 35"/>
                  <a:gd name="T8" fmla="*/ 53 w 53"/>
                  <a:gd name="T9" fmla="*/ 35 h 35"/>
                  <a:gd name="T10" fmla="*/ 53 w 53"/>
                  <a:gd name="T11" fmla="*/ 10 h 35"/>
                  <a:gd name="T12" fmla="*/ 38 w 53"/>
                  <a:gd name="T13" fmla="*/ 4 h 35"/>
                  <a:gd name="T14" fmla="*/ 38 w 53"/>
                  <a:gd name="T15" fmla="*/ 4 h 35"/>
                  <a:gd name="T16" fmla="*/ 25 w 53"/>
                  <a:gd name="T17" fmla="*/ 0 h 35"/>
                  <a:gd name="T18" fmla="*/ 15 w 53"/>
                  <a:gd name="T19" fmla="*/ 0 h 35"/>
                  <a:gd name="T20" fmla="*/ 0 w 53"/>
                  <a:gd name="T21" fmla="*/ 4 h 35"/>
                  <a:gd name="T22" fmla="*/ 0 w 53"/>
                  <a:gd name="T23" fmla="*/ 19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
                  <a:gd name="T37" fmla="*/ 0 h 35"/>
                  <a:gd name="T38" fmla="*/ 53 w 53"/>
                  <a:gd name="T39" fmla="*/ 35 h 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 h="35">
                    <a:moveTo>
                      <a:pt x="0" y="19"/>
                    </a:moveTo>
                    <a:lnTo>
                      <a:pt x="34" y="32"/>
                    </a:lnTo>
                    <a:lnTo>
                      <a:pt x="44" y="35"/>
                    </a:lnTo>
                    <a:lnTo>
                      <a:pt x="53" y="35"/>
                    </a:lnTo>
                    <a:lnTo>
                      <a:pt x="53" y="10"/>
                    </a:lnTo>
                    <a:lnTo>
                      <a:pt x="38" y="4"/>
                    </a:lnTo>
                    <a:lnTo>
                      <a:pt x="25" y="0"/>
                    </a:lnTo>
                    <a:lnTo>
                      <a:pt x="15" y="0"/>
                    </a:lnTo>
                    <a:lnTo>
                      <a:pt x="0" y="4"/>
                    </a:lnTo>
                    <a:lnTo>
                      <a:pt x="0" y="19"/>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21" name="Freeform 316"/>
              <p:cNvSpPr>
                <a:spLocks/>
              </p:cNvSpPr>
              <p:nvPr/>
            </p:nvSpPr>
            <p:spPr bwMode="auto">
              <a:xfrm>
                <a:off x="853" y="2812"/>
                <a:ext cx="26" cy="15"/>
              </a:xfrm>
              <a:custGeom>
                <a:avLst/>
                <a:gdLst>
                  <a:gd name="T0" fmla="*/ 26 w 26"/>
                  <a:gd name="T1" fmla="*/ 15 h 15"/>
                  <a:gd name="T2" fmla="*/ 26 w 26"/>
                  <a:gd name="T3" fmla="*/ 0 h 15"/>
                  <a:gd name="T4" fmla="*/ 3 w 26"/>
                  <a:gd name="T5" fmla="*/ 3 h 15"/>
                  <a:gd name="T6" fmla="*/ 3 w 26"/>
                  <a:gd name="T7" fmla="*/ 3 h 15"/>
                  <a:gd name="T8" fmla="*/ 0 w 26"/>
                  <a:gd name="T9" fmla="*/ 6 h 15"/>
                  <a:gd name="T10" fmla="*/ 0 w 26"/>
                  <a:gd name="T11" fmla="*/ 6 h 15"/>
                  <a:gd name="T12" fmla="*/ 7 w 26"/>
                  <a:gd name="T13" fmla="*/ 9 h 15"/>
                  <a:gd name="T14" fmla="*/ 26 w 26"/>
                  <a:gd name="T15" fmla="*/ 15 h 15"/>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15"/>
                  <a:gd name="T26" fmla="*/ 26 w 26"/>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15">
                    <a:moveTo>
                      <a:pt x="26" y="15"/>
                    </a:moveTo>
                    <a:lnTo>
                      <a:pt x="26" y="0"/>
                    </a:lnTo>
                    <a:lnTo>
                      <a:pt x="3" y="3"/>
                    </a:lnTo>
                    <a:lnTo>
                      <a:pt x="0" y="6"/>
                    </a:lnTo>
                    <a:lnTo>
                      <a:pt x="7" y="9"/>
                    </a:lnTo>
                    <a:lnTo>
                      <a:pt x="26" y="15"/>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22" name="Freeform 317"/>
              <p:cNvSpPr>
                <a:spLocks/>
              </p:cNvSpPr>
              <p:nvPr/>
            </p:nvSpPr>
            <p:spPr bwMode="auto">
              <a:xfrm>
                <a:off x="986" y="2802"/>
                <a:ext cx="54" cy="29"/>
              </a:xfrm>
              <a:custGeom>
                <a:avLst/>
                <a:gdLst>
                  <a:gd name="T0" fmla="*/ 3 w 54"/>
                  <a:gd name="T1" fmla="*/ 29 h 29"/>
                  <a:gd name="T2" fmla="*/ 3 w 54"/>
                  <a:gd name="T3" fmla="*/ 29 h 29"/>
                  <a:gd name="T4" fmla="*/ 13 w 54"/>
                  <a:gd name="T5" fmla="*/ 29 h 29"/>
                  <a:gd name="T6" fmla="*/ 51 w 54"/>
                  <a:gd name="T7" fmla="*/ 22 h 29"/>
                  <a:gd name="T8" fmla="*/ 51 w 54"/>
                  <a:gd name="T9" fmla="*/ 22 h 29"/>
                  <a:gd name="T10" fmla="*/ 54 w 54"/>
                  <a:gd name="T11" fmla="*/ 22 h 29"/>
                  <a:gd name="T12" fmla="*/ 54 w 54"/>
                  <a:gd name="T13" fmla="*/ 19 h 29"/>
                  <a:gd name="T14" fmla="*/ 48 w 54"/>
                  <a:gd name="T15" fmla="*/ 16 h 29"/>
                  <a:gd name="T16" fmla="*/ 0 w 54"/>
                  <a:gd name="T17" fmla="*/ 0 h 29"/>
                  <a:gd name="T18" fmla="*/ 3 w 54"/>
                  <a:gd name="T19" fmla="*/ 29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29"/>
                  <a:gd name="T32" fmla="*/ 54 w 54"/>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29">
                    <a:moveTo>
                      <a:pt x="3" y="29"/>
                    </a:moveTo>
                    <a:lnTo>
                      <a:pt x="3" y="29"/>
                    </a:lnTo>
                    <a:lnTo>
                      <a:pt x="13" y="29"/>
                    </a:lnTo>
                    <a:lnTo>
                      <a:pt x="51" y="22"/>
                    </a:lnTo>
                    <a:lnTo>
                      <a:pt x="54" y="22"/>
                    </a:lnTo>
                    <a:lnTo>
                      <a:pt x="54" y="19"/>
                    </a:lnTo>
                    <a:lnTo>
                      <a:pt x="48" y="16"/>
                    </a:lnTo>
                    <a:lnTo>
                      <a:pt x="0" y="0"/>
                    </a:lnTo>
                    <a:lnTo>
                      <a:pt x="3" y="29"/>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23" name="Freeform 318"/>
              <p:cNvSpPr>
                <a:spLocks/>
              </p:cNvSpPr>
              <p:nvPr/>
            </p:nvSpPr>
            <p:spPr bwMode="auto">
              <a:xfrm>
                <a:off x="932" y="2799"/>
                <a:ext cx="57" cy="32"/>
              </a:xfrm>
              <a:custGeom>
                <a:avLst/>
                <a:gdLst>
                  <a:gd name="T0" fmla="*/ 0 w 57"/>
                  <a:gd name="T1" fmla="*/ 13 h 32"/>
                  <a:gd name="T2" fmla="*/ 48 w 57"/>
                  <a:gd name="T3" fmla="*/ 28 h 32"/>
                  <a:gd name="T4" fmla="*/ 48 w 57"/>
                  <a:gd name="T5" fmla="*/ 28 h 32"/>
                  <a:gd name="T6" fmla="*/ 57 w 57"/>
                  <a:gd name="T7" fmla="*/ 32 h 32"/>
                  <a:gd name="T8" fmla="*/ 54 w 57"/>
                  <a:gd name="T9" fmla="*/ 3 h 32"/>
                  <a:gd name="T10" fmla="*/ 48 w 57"/>
                  <a:gd name="T11" fmla="*/ 3 h 32"/>
                  <a:gd name="T12" fmla="*/ 48 w 57"/>
                  <a:gd name="T13" fmla="*/ 3 h 32"/>
                  <a:gd name="T14" fmla="*/ 35 w 57"/>
                  <a:gd name="T15" fmla="*/ 0 h 32"/>
                  <a:gd name="T16" fmla="*/ 26 w 57"/>
                  <a:gd name="T17" fmla="*/ 0 h 32"/>
                  <a:gd name="T18" fmla="*/ 0 w 57"/>
                  <a:gd name="T19" fmla="*/ 3 h 32"/>
                  <a:gd name="T20" fmla="*/ 0 w 57"/>
                  <a:gd name="T21" fmla="*/ 13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2"/>
                  <a:gd name="T35" fmla="*/ 57 w 57"/>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2">
                    <a:moveTo>
                      <a:pt x="0" y="13"/>
                    </a:moveTo>
                    <a:lnTo>
                      <a:pt x="48" y="28"/>
                    </a:lnTo>
                    <a:lnTo>
                      <a:pt x="57" y="32"/>
                    </a:lnTo>
                    <a:lnTo>
                      <a:pt x="54" y="3"/>
                    </a:lnTo>
                    <a:lnTo>
                      <a:pt x="48" y="3"/>
                    </a:lnTo>
                    <a:lnTo>
                      <a:pt x="35" y="0"/>
                    </a:lnTo>
                    <a:lnTo>
                      <a:pt x="26" y="0"/>
                    </a:lnTo>
                    <a:lnTo>
                      <a:pt x="0" y="3"/>
                    </a:lnTo>
                    <a:lnTo>
                      <a:pt x="0" y="13"/>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24" name="Freeform 319"/>
              <p:cNvSpPr>
                <a:spLocks/>
              </p:cNvSpPr>
              <p:nvPr/>
            </p:nvSpPr>
            <p:spPr bwMode="auto">
              <a:xfrm>
                <a:off x="920" y="2802"/>
                <a:ext cx="12" cy="10"/>
              </a:xfrm>
              <a:custGeom>
                <a:avLst/>
                <a:gdLst>
                  <a:gd name="T0" fmla="*/ 6 w 12"/>
                  <a:gd name="T1" fmla="*/ 10 h 10"/>
                  <a:gd name="T2" fmla="*/ 12 w 12"/>
                  <a:gd name="T3" fmla="*/ 10 h 10"/>
                  <a:gd name="T4" fmla="*/ 12 w 12"/>
                  <a:gd name="T5" fmla="*/ 0 h 10"/>
                  <a:gd name="T6" fmla="*/ 0 w 12"/>
                  <a:gd name="T7" fmla="*/ 3 h 10"/>
                  <a:gd name="T8" fmla="*/ 0 w 12"/>
                  <a:gd name="T9" fmla="*/ 3 h 10"/>
                  <a:gd name="T10" fmla="*/ 0 w 12"/>
                  <a:gd name="T11" fmla="*/ 3 h 10"/>
                  <a:gd name="T12" fmla="*/ 0 w 12"/>
                  <a:gd name="T13" fmla="*/ 6 h 10"/>
                  <a:gd name="T14" fmla="*/ 6 w 12"/>
                  <a:gd name="T15" fmla="*/ 10 h 10"/>
                  <a:gd name="T16" fmla="*/ 6 w 12"/>
                  <a:gd name="T17" fmla="*/ 1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0"/>
                  <a:gd name="T29" fmla="*/ 12 w 12"/>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0">
                    <a:moveTo>
                      <a:pt x="6" y="10"/>
                    </a:moveTo>
                    <a:lnTo>
                      <a:pt x="12" y="10"/>
                    </a:lnTo>
                    <a:lnTo>
                      <a:pt x="12" y="0"/>
                    </a:lnTo>
                    <a:lnTo>
                      <a:pt x="0" y="3"/>
                    </a:lnTo>
                    <a:lnTo>
                      <a:pt x="0" y="6"/>
                    </a:lnTo>
                    <a:lnTo>
                      <a:pt x="6" y="10"/>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25" name="Freeform 320"/>
              <p:cNvSpPr>
                <a:spLocks/>
              </p:cNvSpPr>
              <p:nvPr/>
            </p:nvSpPr>
            <p:spPr bwMode="auto">
              <a:xfrm>
                <a:off x="1097" y="2808"/>
                <a:ext cx="3" cy="4"/>
              </a:xfrm>
              <a:custGeom>
                <a:avLst/>
                <a:gdLst>
                  <a:gd name="T0" fmla="*/ 0 w 3"/>
                  <a:gd name="T1" fmla="*/ 0 h 4"/>
                  <a:gd name="T2" fmla="*/ 3 w 3"/>
                  <a:gd name="T3" fmla="*/ 4 h 4"/>
                  <a:gd name="T4" fmla="*/ 3 w 3"/>
                  <a:gd name="T5" fmla="*/ 4 h 4"/>
                  <a:gd name="T6" fmla="*/ 3 w 3"/>
                  <a:gd name="T7" fmla="*/ 4 h 4"/>
                  <a:gd name="T8" fmla="*/ 0 w 3"/>
                  <a:gd name="T9" fmla="*/ 0 h 4"/>
                  <a:gd name="T10" fmla="*/ 0 w 3"/>
                  <a:gd name="T11" fmla="*/ 0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0" y="0"/>
                    </a:moveTo>
                    <a:lnTo>
                      <a:pt x="3" y="4"/>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26" name="Freeform 321"/>
              <p:cNvSpPr>
                <a:spLocks/>
              </p:cNvSpPr>
              <p:nvPr/>
            </p:nvSpPr>
            <p:spPr bwMode="auto">
              <a:xfrm>
                <a:off x="1043" y="2789"/>
                <a:ext cx="57" cy="32"/>
              </a:xfrm>
              <a:custGeom>
                <a:avLst/>
                <a:gdLst>
                  <a:gd name="T0" fmla="*/ 0 w 57"/>
                  <a:gd name="T1" fmla="*/ 29 h 32"/>
                  <a:gd name="T2" fmla="*/ 0 w 57"/>
                  <a:gd name="T3" fmla="*/ 29 h 32"/>
                  <a:gd name="T4" fmla="*/ 10 w 57"/>
                  <a:gd name="T5" fmla="*/ 32 h 32"/>
                  <a:gd name="T6" fmla="*/ 19 w 57"/>
                  <a:gd name="T7" fmla="*/ 32 h 32"/>
                  <a:gd name="T8" fmla="*/ 54 w 57"/>
                  <a:gd name="T9" fmla="*/ 23 h 32"/>
                  <a:gd name="T10" fmla="*/ 54 w 57"/>
                  <a:gd name="T11" fmla="*/ 23 h 32"/>
                  <a:gd name="T12" fmla="*/ 57 w 57"/>
                  <a:gd name="T13" fmla="*/ 23 h 32"/>
                  <a:gd name="T14" fmla="*/ 54 w 57"/>
                  <a:gd name="T15" fmla="*/ 19 h 32"/>
                  <a:gd name="T16" fmla="*/ 54 w 57"/>
                  <a:gd name="T17" fmla="*/ 19 h 32"/>
                  <a:gd name="T18" fmla="*/ 51 w 57"/>
                  <a:gd name="T19" fmla="*/ 19 h 32"/>
                  <a:gd name="T20" fmla="*/ 0 w 57"/>
                  <a:gd name="T21" fmla="*/ 0 h 32"/>
                  <a:gd name="T22" fmla="*/ 0 w 57"/>
                  <a:gd name="T23" fmla="*/ 29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
                  <a:gd name="T37" fmla="*/ 0 h 32"/>
                  <a:gd name="T38" fmla="*/ 57 w 57"/>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 h="32">
                    <a:moveTo>
                      <a:pt x="0" y="29"/>
                    </a:moveTo>
                    <a:lnTo>
                      <a:pt x="0" y="29"/>
                    </a:lnTo>
                    <a:lnTo>
                      <a:pt x="10" y="32"/>
                    </a:lnTo>
                    <a:lnTo>
                      <a:pt x="19" y="32"/>
                    </a:lnTo>
                    <a:lnTo>
                      <a:pt x="54" y="23"/>
                    </a:lnTo>
                    <a:lnTo>
                      <a:pt x="57" y="23"/>
                    </a:lnTo>
                    <a:lnTo>
                      <a:pt x="54" y="19"/>
                    </a:lnTo>
                    <a:lnTo>
                      <a:pt x="51" y="19"/>
                    </a:lnTo>
                    <a:lnTo>
                      <a:pt x="0" y="0"/>
                    </a:lnTo>
                    <a:lnTo>
                      <a:pt x="0" y="2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27" name="Freeform 322"/>
              <p:cNvSpPr>
                <a:spLocks/>
              </p:cNvSpPr>
              <p:nvPr/>
            </p:nvSpPr>
            <p:spPr bwMode="auto">
              <a:xfrm>
                <a:off x="986" y="2786"/>
                <a:ext cx="57" cy="32"/>
              </a:xfrm>
              <a:custGeom>
                <a:avLst/>
                <a:gdLst>
                  <a:gd name="T0" fmla="*/ 0 w 57"/>
                  <a:gd name="T1" fmla="*/ 13 h 32"/>
                  <a:gd name="T2" fmla="*/ 0 w 57"/>
                  <a:gd name="T3" fmla="*/ 13 h 32"/>
                  <a:gd name="T4" fmla="*/ 3 w 57"/>
                  <a:gd name="T5" fmla="*/ 13 h 32"/>
                  <a:gd name="T6" fmla="*/ 54 w 57"/>
                  <a:gd name="T7" fmla="*/ 32 h 32"/>
                  <a:gd name="T8" fmla="*/ 54 w 57"/>
                  <a:gd name="T9" fmla="*/ 32 h 32"/>
                  <a:gd name="T10" fmla="*/ 57 w 57"/>
                  <a:gd name="T11" fmla="*/ 32 h 32"/>
                  <a:gd name="T12" fmla="*/ 57 w 57"/>
                  <a:gd name="T13" fmla="*/ 3 h 32"/>
                  <a:gd name="T14" fmla="*/ 54 w 57"/>
                  <a:gd name="T15" fmla="*/ 3 h 32"/>
                  <a:gd name="T16" fmla="*/ 54 w 57"/>
                  <a:gd name="T17" fmla="*/ 3 h 32"/>
                  <a:gd name="T18" fmla="*/ 44 w 57"/>
                  <a:gd name="T19" fmla="*/ 0 h 32"/>
                  <a:gd name="T20" fmla="*/ 35 w 57"/>
                  <a:gd name="T21" fmla="*/ 0 h 32"/>
                  <a:gd name="T22" fmla="*/ 0 w 57"/>
                  <a:gd name="T23" fmla="*/ 7 h 32"/>
                  <a:gd name="T24" fmla="*/ 0 w 57"/>
                  <a:gd name="T25" fmla="*/ 13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32"/>
                  <a:gd name="T41" fmla="*/ 57 w 57"/>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32">
                    <a:moveTo>
                      <a:pt x="0" y="13"/>
                    </a:moveTo>
                    <a:lnTo>
                      <a:pt x="0" y="13"/>
                    </a:lnTo>
                    <a:lnTo>
                      <a:pt x="3" y="13"/>
                    </a:lnTo>
                    <a:lnTo>
                      <a:pt x="54" y="32"/>
                    </a:lnTo>
                    <a:lnTo>
                      <a:pt x="57" y="32"/>
                    </a:lnTo>
                    <a:lnTo>
                      <a:pt x="57" y="3"/>
                    </a:lnTo>
                    <a:lnTo>
                      <a:pt x="54" y="3"/>
                    </a:lnTo>
                    <a:lnTo>
                      <a:pt x="44" y="0"/>
                    </a:lnTo>
                    <a:lnTo>
                      <a:pt x="35" y="0"/>
                    </a:lnTo>
                    <a:lnTo>
                      <a:pt x="0" y="7"/>
                    </a:lnTo>
                    <a:lnTo>
                      <a:pt x="0" y="13"/>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28" name="Freeform 323"/>
              <p:cNvSpPr>
                <a:spLocks/>
              </p:cNvSpPr>
              <p:nvPr/>
            </p:nvSpPr>
            <p:spPr bwMode="auto">
              <a:xfrm>
                <a:off x="983" y="2793"/>
                <a:ext cx="3" cy="6"/>
              </a:xfrm>
              <a:custGeom>
                <a:avLst/>
                <a:gdLst>
                  <a:gd name="T0" fmla="*/ 3 w 3"/>
                  <a:gd name="T1" fmla="*/ 0 h 6"/>
                  <a:gd name="T2" fmla="*/ 3 w 3"/>
                  <a:gd name="T3" fmla="*/ 0 h 6"/>
                  <a:gd name="T4" fmla="*/ 3 w 3"/>
                  <a:gd name="T5" fmla="*/ 0 h 6"/>
                  <a:gd name="T6" fmla="*/ 0 w 3"/>
                  <a:gd name="T7" fmla="*/ 3 h 6"/>
                  <a:gd name="T8" fmla="*/ 3 w 3"/>
                  <a:gd name="T9" fmla="*/ 6 h 6"/>
                  <a:gd name="T10" fmla="*/ 3 w 3"/>
                  <a:gd name="T11" fmla="*/ 0 h 6"/>
                  <a:gd name="T12" fmla="*/ 0 60000 65536"/>
                  <a:gd name="T13" fmla="*/ 0 60000 65536"/>
                  <a:gd name="T14" fmla="*/ 0 60000 65536"/>
                  <a:gd name="T15" fmla="*/ 0 60000 65536"/>
                  <a:gd name="T16" fmla="*/ 0 60000 65536"/>
                  <a:gd name="T17" fmla="*/ 0 60000 65536"/>
                  <a:gd name="T18" fmla="*/ 0 w 3"/>
                  <a:gd name="T19" fmla="*/ 0 h 6"/>
                  <a:gd name="T20" fmla="*/ 3 w 3"/>
                  <a:gd name="T21" fmla="*/ 6 h 6"/>
                </a:gdLst>
                <a:ahLst/>
                <a:cxnLst>
                  <a:cxn ang="T12">
                    <a:pos x="T0" y="T1"/>
                  </a:cxn>
                  <a:cxn ang="T13">
                    <a:pos x="T2" y="T3"/>
                  </a:cxn>
                  <a:cxn ang="T14">
                    <a:pos x="T4" y="T5"/>
                  </a:cxn>
                  <a:cxn ang="T15">
                    <a:pos x="T6" y="T7"/>
                  </a:cxn>
                  <a:cxn ang="T16">
                    <a:pos x="T8" y="T9"/>
                  </a:cxn>
                  <a:cxn ang="T17">
                    <a:pos x="T10" y="T11"/>
                  </a:cxn>
                </a:cxnLst>
                <a:rect l="T18" t="T19" r="T20" b="T21"/>
                <a:pathLst>
                  <a:path w="3" h="6">
                    <a:moveTo>
                      <a:pt x="3" y="0"/>
                    </a:moveTo>
                    <a:lnTo>
                      <a:pt x="3" y="0"/>
                    </a:lnTo>
                    <a:lnTo>
                      <a:pt x="0" y="3"/>
                    </a:lnTo>
                    <a:lnTo>
                      <a:pt x="3" y="6"/>
                    </a:lnTo>
                    <a:lnTo>
                      <a:pt x="3" y="0"/>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29" name="Freeform 324"/>
              <p:cNvSpPr>
                <a:spLocks/>
              </p:cNvSpPr>
              <p:nvPr/>
            </p:nvSpPr>
            <p:spPr bwMode="auto">
              <a:xfrm>
                <a:off x="1141" y="2793"/>
                <a:ext cx="19" cy="12"/>
              </a:xfrm>
              <a:custGeom>
                <a:avLst/>
                <a:gdLst>
                  <a:gd name="T0" fmla="*/ 0 w 19"/>
                  <a:gd name="T1" fmla="*/ 12 h 12"/>
                  <a:gd name="T2" fmla="*/ 16 w 19"/>
                  <a:gd name="T3" fmla="*/ 9 h 12"/>
                  <a:gd name="T4" fmla="*/ 16 w 19"/>
                  <a:gd name="T5" fmla="*/ 9 h 12"/>
                  <a:gd name="T6" fmla="*/ 19 w 19"/>
                  <a:gd name="T7" fmla="*/ 9 h 12"/>
                  <a:gd name="T8" fmla="*/ 16 w 19"/>
                  <a:gd name="T9" fmla="*/ 6 h 12"/>
                  <a:gd name="T10" fmla="*/ 10 w 19"/>
                  <a:gd name="T11" fmla="*/ 3 h 12"/>
                  <a:gd name="T12" fmla="*/ 0 w 19"/>
                  <a:gd name="T13" fmla="*/ 0 h 12"/>
                  <a:gd name="T14" fmla="*/ 0 w 19"/>
                  <a:gd name="T15" fmla="*/ 12 h 12"/>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2"/>
                  <a:gd name="T26" fmla="*/ 19 w 19"/>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2">
                    <a:moveTo>
                      <a:pt x="0" y="12"/>
                    </a:moveTo>
                    <a:lnTo>
                      <a:pt x="16" y="9"/>
                    </a:lnTo>
                    <a:lnTo>
                      <a:pt x="19" y="9"/>
                    </a:lnTo>
                    <a:lnTo>
                      <a:pt x="16" y="6"/>
                    </a:lnTo>
                    <a:lnTo>
                      <a:pt x="10" y="3"/>
                    </a:lnTo>
                    <a:lnTo>
                      <a:pt x="0" y="0"/>
                    </a:lnTo>
                    <a:lnTo>
                      <a:pt x="0" y="12"/>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30" name="Freeform 325"/>
              <p:cNvSpPr>
                <a:spLocks/>
              </p:cNvSpPr>
              <p:nvPr/>
            </p:nvSpPr>
            <p:spPr bwMode="auto">
              <a:xfrm>
                <a:off x="1119" y="2786"/>
                <a:ext cx="22" cy="22"/>
              </a:xfrm>
              <a:custGeom>
                <a:avLst/>
                <a:gdLst>
                  <a:gd name="T0" fmla="*/ 0 w 22"/>
                  <a:gd name="T1" fmla="*/ 22 h 22"/>
                  <a:gd name="T2" fmla="*/ 0 w 22"/>
                  <a:gd name="T3" fmla="*/ 22 h 22"/>
                  <a:gd name="T4" fmla="*/ 3 w 22"/>
                  <a:gd name="T5" fmla="*/ 22 h 22"/>
                  <a:gd name="T6" fmla="*/ 22 w 22"/>
                  <a:gd name="T7" fmla="*/ 19 h 22"/>
                  <a:gd name="T8" fmla="*/ 22 w 22"/>
                  <a:gd name="T9" fmla="*/ 7 h 22"/>
                  <a:gd name="T10" fmla="*/ 0 w 22"/>
                  <a:gd name="T11" fmla="*/ 0 h 22"/>
                  <a:gd name="T12" fmla="*/ 0 w 22"/>
                  <a:gd name="T13" fmla="*/ 22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22"/>
                    </a:moveTo>
                    <a:lnTo>
                      <a:pt x="0" y="22"/>
                    </a:lnTo>
                    <a:lnTo>
                      <a:pt x="3" y="22"/>
                    </a:lnTo>
                    <a:lnTo>
                      <a:pt x="22" y="19"/>
                    </a:lnTo>
                    <a:lnTo>
                      <a:pt x="22" y="7"/>
                    </a:lnTo>
                    <a:lnTo>
                      <a:pt x="0" y="0"/>
                    </a:lnTo>
                    <a:lnTo>
                      <a:pt x="0" y="22"/>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31" name="Freeform 326"/>
              <p:cNvSpPr>
                <a:spLocks/>
              </p:cNvSpPr>
              <p:nvPr/>
            </p:nvSpPr>
            <p:spPr bwMode="auto">
              <a:xfrm>
                <a:off x="1097" y="2780"/>
                <a:ext cx="22" cy="28"/>
              </a:xfrm>
              <a:custGeom>
                <a:avLst/>
                <a:gdLst>
                  <a:gd name="T0" fmla="*/ 0 w 22"/>
                  <a:gd name="T1" fmla="*/ 25 h 28"/>
                  <a:gd name="T2" fmla="*/ 6 w 22"/>
                  <a:gd name="T3" fmla="*/ 25 h 28"/>
                  <a:gd name="T4" fmla="*/ 6 w 22"/>
                  <a:gd name="T5" fmla="*/ 25 h 28"/>
                  <a:gd name="T6" fmla="*/ 22 w 22"/>
                  <a:gd name="T7" fmla="*/ 28 h 28"/>
                  <a:gd name="T8" fmla="*/ 22 w 22"/>
                  <a:gd name="T9" fmla="*/ 6 h 28"/>
                  <a:gd name="T10" fmla="*/ 3 w 22"/>
                  <a:gd name="T11" fmla="*/ 0 h 28"/>
                  <a:gd name="T12" fmla="*/ 3 w 22"/>
                  <a:gd name="T13" fmla="*/ 0 h 28"/>
                  <a:gd name="T14" fmla="*/ 0 w 22"/>
                  <a:gd name="T15" fmla="*/ 0 h 28"/>
                  <a:gd name="T16" fmla="*/ 0 w 22"/>
                  <a:gd name="T17" fmla="*/ 25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8"/>
                  <a:gd name="T29" fmla="*/ 22 w 22"/>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8">
                    <a:moveTo>
                      <a:pt x="0" y="25"/>
                    </a:moveTo>
                    <a:lnTo>
                      <a:pt x="6" y="25"/>
                    </a:lnTo>
                    <a:lnTo>
                      <a:pt x="22" y="28"/>
                    </a:lnTo>
                    <a:lnTo>
                      <a:pt x="22" y="6"/>
                    </a:lnTo>
                    <a:lnTo>
                      <a:pt x="3" y="0"/>
                    </a:lnTo>
                    <a:lnTo>
                      <a:pt x="0" y="0"/>
                    </a:lnTo>
                    <a:lnTo>
                      <a:pt x="0" y="25"/>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32" name="Freeform 327"/>
              <p:cNvSpPr>
                <a:spLocks/>
              </p:cNvSpPr>
              <p:nvPr/>
            </p:nvSpPr>
            <p:spPr bwMode="auto">
              <a:xfrm>
                <a:off x="1043" y="2777"/>
                <a:ext cx="54" cy="28"/>
              </a:xfrm>
              <a:custGeom>
                <a:avLst/>
                <a:gdLst>
                  <a:gd name="T0" fmla="*/ 6 w 54"/>
                  <a:gd name="T1" fmla="*/ 12 h 28"/>
                  <a:gd name="T2" fmla="*/ 54 w 54"/>
                  <a:gd name="T3" fmla="*/ 28 h 28"/>
                  <a:gd name="T4" fmla="*/ 54 w 54"/>
                  <a:gd name="T5" fmla="*/ 3 h 28"/>
                  <a:gd name="T6" fmla="*/ 54 w 54"/>
                  <a:gd name="T7" fmla="*/ 3 h 28"/>
                  <a:gd name="T8" fmla="*/ 38 w 54"/>
                  <a:gd name="T9" fmla="*/ 0 h 28"/>
                  <a:gd name="T10" fmla="*/ 3 w 54"/>
                  <a:gd name="T11" fmla="*/ 6 h 28"/>
                  <a:gd name="T12" fmla="*/ 3 w 54"/>
                  <a:gd name="T13" fmla="*/ 6 h 28"/>
                  <a:gd name="T14" fmla="*/ 0 w 54"/>
                  <a:gd name="T15" fmla="*/ 6 h 28"/>
                  <a:gd name="T16" fmla="*/ 0 w 54"/>
                  <a:gd name="T17" fmla="*/ 9 h 28"/>
                  <a:gd name="T18" fmla="*/ 6 w 54"/>
                  <a:gd name="T19" fmla="*/ 12 h 28"/>
                  <a:gd name="T20" fmla="*/ 6 w 54"/>
                  <a:gd name="T21" fmla="*/ 12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28"/>
                  <a:gd name="T35" fmla="*/ 54 w 54"/>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28">
                    <a:moveTo>
                      <a:pt x="6" y="12"/>
                    </a:moveTo>
                    <a:lnTo>
                      <a:pt x="54" y="28"/>
                    </a:lnTo>
                    <a:lnTo>
                      <a:pt x="54" y="3"/>
                    </a:lnTo>
                    <a:lnTo>
                      <a:pt x="38" y="0"/>
                    </a:lnTo>
                    <a:lnTo>
                      <a:pt x="3" y="6"/>
                    </a:lnTo>
                    <a:lnTo>
                      <a:pt x="0" y="6"/>
                    </a:lnTo>
                    <a:lnTo>
                      <a:pt x="0" y="9"/>
                    </a:lnTo>
                    <a:lnTo>
                      <a:pt x="6" y="1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33" name="Freeform 328"/>
              <p:cNvSpPr>
                <a:spLocks/>
              </p:cNvSpPr>
              <p:nvPr/>
            </p:nvSpPr>
            <p:spPr bwMode="auto">
              <a:xfrm>
                <a:off x="1208" y="2786"/>
                <a:ext cx="6" cy="7"/>
              </a:xfrm>
              <a:custGeom>
                <a:avLst/>
                <a:gdLst>
                  <a:gd name="T0" fmla="*/ 0 w 6"/>
                  <a:gd name="T1" fmla="*/ 7 h 7"/>
                  <a:gd name="T2" fmla="*/ 6 w 6"/>
                  <a:gd name="T3" fmla="*/ 7 h 7"/>
                  <a:gd name="T4" fmla="*/ 6 w 6"/>
                  <a:gd name="T5" fmla="*/ 7 h 7"/>
                  <a:gd name="T6" fmla="*/ 6 w 6"/>
                  <a:gd name="T7" fmla="*/ 3 h 7"/>
                  <a:gd name="T8" fmla="*/ 6 w 6"/>
                  <a:gd name="T9" fmla="*/ 3 h 7"/>
                  <a:gd name="T10" fmla="*/ 0 w 6"/>
                  <a:gd name="T11" fmla="*/ 0 h 7"/>
                  <a:gd name="T12" fmla="*/ 0 w 6"/>
                  <a:gd name="T13" fmla="*/ 0 h 7"/>
                  <a:gd name="T14" fmla="*/ 0 w 6"/>
                  <a:gd name="T15" fmla="*/ 7 h 7"/>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7"/>
                  <a:gd name="T26" fmla="*/ 6 w 6"/>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7">
                    <a:moveTo>
                      <a:pt x="0" y="7"/>
                    </a:moveTo>
                    <a:lnTo>
                      <a:pt x="6" y="7"/>
                    </a:lnTo>
                    <a:lnTo>
                      <a:pt x="6" y="3"/>
                    </a:lnTo>
                    <a:lnTo>
                      <a:pt x="0" y="0"/>
                    </a:lnTo>
                    <a:lnTo>
                      <a:pt x="0" y="7"/>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34" name="Freeform 329"/>
              <p:cNvSpPr>
                <a:spLocks/>
              </p:cNvSpPr>
              <p:nvPr/>
            </p:nvSpPr>
            <p:spPr bwMode="auto">
              <a:xfrm>
                <a:off x="1186" y="2777"/>
                <a:ext cx="22" cy="19"/>
              </a:xfrm>
              <a:custGeom>
                <a:avLst/>
                <a:gdLst>
                  <a:gd name="T0" fmla="*/ 0 w 22"/>
                  <a:gd name="T1" fmla="*/ 19 h 19"/>
                  <a:gd name="T2" fmla="*/ 22 w 22"/>
                  <a:gd name="T3" fmla="*/ 16 h 19"/>
                  <a:gd name="T4" fmla="*/ 22 w 22"/>
                  <a:gd name="T5" fmla="*/ 9 h 19"/>
                  <a:gd name="T6" fmla="*/ 0 w 22"/>
                  <a:gd name="T7" fmla="*/ 0 h 19"/>
                  <a:gd name="T8" fmla="*/ 0 w 22"/>
                  <a:gd name="T9" fmla="*/ 19 h 19"/>
                  <a:gd name="T10" fmla="*/ 0 60000 65536"/>
                  <a:gd name="T11" fmla="*/ 0 60000 65536"/>
                  <a:gd name="T12" fmla="*/ 0 60000 65536"/>
                  <a:gd name="T13" fmla="*/ 0 60000 65536"/>
                  <a:gd name="T14" fmla="*/ 0 60000 65536"/>
                  <a:gd name="T15" fmla="*/ 0 w 22"/>
                  <a:gd name="T16" fmla="*/ 0 h 19"/>
                  <a:gd name="T17" fmla="*/ 22 w 22"/>
                  <a:gd name="T18" fmla="*/ 19 h 19"/>
                </a:gdLst>
                <a:ahLst/>
                <a:cxnLst>
                  <a:cxn ang="T10">
                    <a:pos x="T0" y="T1"/>
                  </a:cxn>
                  <a:cxn ang="T11">
                    <a:pos x="T2" y="T3"/>
                  </a:cxn>
                  <a:cxn ang="T12">
                    <a:pos x="T4" y="T5"/>
                  </a:cxn>
                  <a:cxn ang="T13">
                    <a:pos x="T6" y="T7"/>
                  </a:cxn>
                  <a:cxn ang="T14">
                    <a:pos x="T8" y="T9"/>
                  </a:cxn>
                </a:cxnLst>
                <a:rect l="T15" t="T16" r="T17" b="T18"/>
                <a:pathLst>
                  <a:path w="22" h="19">
                    <a:moveTo>
                      <a:pt x="0" y="19"/>
                    </a:moveTo>
                    <a:lnTo>
                      <a:pt x="22" y="16"/>
                    </a:lnTo>
                    <a:lnTo>
                      <a:pt x="22" y="9"/>
                    </a:lnTo>
                    <a:lnTo>
                      <a:pt x="0" y="0"/>
                    </a:lnTo>
                    <a:lnTo>
                      <a:pt x="0" y="19"/>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35" name="Freeform 330"/>
              <p:cNvSpPr>
                <a:spLocks/>
              </p:cNvSpPr>
              <p:nvPr/>
            </p:nvSpPr>
            <p:spPr bwMode="auto">
              <a:xfrm>
                <a:off x="1163" y="2770"/>
                <a:ext cx="23" cy="26"/>
              </a:xfrm>
              <a:custGeom>
                <a:avLst/>
                <a:gdLst>
                  <a:gd name="T0" fmla="*/ 0 w 23"/>
                  <a:gd name="T1" fmla="*/ 26 h 26"/>
                  <a:gd name="T2" fmla="*/ 0 w 23"/>
                  <a:gd name="T3" fmla="*/ 26 h 26"/>
                  <a:gd name="T4" fmla="*/ 19 w 23"/>
                  <a:gd name="T5" fmla="*/ 26 h 26"/>
                  <a:gd name="T6" fmla="*/ 23 w 23"/>
                  <a:gd name="T7" fmla="*/ 26 h 26"/>
                  <a:gd name="T8" fmla="*/ 23 w 23"/>
                  <a:gd name="T9" fmla="*/ 7 h 26"/>
                  <a:gd name="T10" fmla="*/ 0 w 23"/>
                  <a:gd name="T11" fmla="*/ 0 h 26"/>
                  <a:gd name="T12" fmla="*/ 0 w 23"/>
                  <a:gd name="T13" fmla="*/ 26 h 26"/>
                  <a:gd name="T14" fmla="*/ 0 60000 65536"/>
                  <a:gd name="T15" fmla="*/ 0 60000 65536"/>
                  <a:gd name="T16" fmla="*/ 0 60000 65536"/>
                  <a:gd name="T17" fmla="*/ 0 60000 65536"/>
                  <a:gd name="T18" fmla="*/ 0 60000 65536"/>
                  <a:gd name="T19" fmla="*/ 0 60000 65536"/>
                  <a:gd name="T20" fmla="*/ 0 60000 65536"/>
                  <a:gd name="T21" fmla="*/ 0 w 23"/>
                  <a:gd name="T22" fmla="*/ 0 h 26"/>
                  <a:gd name="T23" fmla="*/ 23 w 23"/>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6">
                    <a:moveTo>
                      <a:pt x="0" y="26"/>
                    </a:moveTo>
                    <a:lnTo>
                      <a:pt x="0" y="26"/>
                    </a:lnTo>
                    <a:lnTo>
                      <a:pt x="19" y="26"/>
                    </a:lnTo>
                    <a:lnTo>
                      <a:pt x="23" y="26"/>
                    </a:lnTo>
                    <a:lnTo>
                      <a:pt x="23" y="7"/>
                    </a:lnTo>
                    <a:lnTo>
                      <a:pt x="0" y="0"/>
                    </a:lnTo>
                    <a:lnTo>
                      <a:pt x="0" y="26"/>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36" name="Freeform 331"/>
              <p:cNvSpPr>
                <a:spLocks/>
              </p:cNvSpPr>
              <p:nvPr/>
            </p:nvSpPr>
            <p:spPr bwMode="auto">
              <a:xfrm>
                <a:off x="1141" y="2767"/>
                <a:ext cx="22" cy="29"/>
              </a:xfrm>
              <a:custGeom>
                <a:avLst/>
                <a:gdLst>
                  <a:gd name="T0" fmla="*/ 0 w 22"/>
                  <a:gd name="T1" fmla="*/ 22 h 29"/>
                  <a:gd name="T2" fmla="*/ 19 w 22"/>
                  <a:gd name="T3" fmla="*/ 29 h 29"/>
                  <a:gd name="T4" fmla="*/ 19 w 22"/>
                  <a:gd name="T5" fmla="*/ 29 h 29"/>
                  <a:gd name="T6" fmla="*/ 22 w 22"/>
                  <a:gd name="T7" fmla="*/ 29 h 29"/>
                  <a:gd name="T8" fmla="*/ 22 w 22"/>
                  <a:gd name="T9" fmla="*/ 3 h 29"/>
                  <a:gd name="T10" fmla="*/ 16 w 22"/>
                  <a:gd name="T11" fmla="*/ 3 h 29"/>
                  <a:gd name="T12" fmla="*/ 16 w 22"/>
                  <a:gd name="T13" fmla="*/ 3 h 29"/>
                  <a:gd name="T14" fmla="*/ 0 w 22"/>
                  <a:gd name="T15" fmla="*/ 0 h 29"/>
                  <a:gd name="T16" fmla="*/ 0 w 22"/>
                  <a:gd name="T17" fmla="*/ 22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9"/>
                  <a:gd name="T29" fmla="*/ 22 w 22"/>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9">
                    <a:moveTo>
                      <a:pt x="0" y="22"/>
                    </a:moveTo>
                    <a:lnTo>
                      <a:pt x="19" y="29"/>
                    </a:lnTo>
                    <a:lnTo>
                      <a:pt x="22" y="29"/>
                    </a:lnTo>
                    <a:lnTo>
                      <a:pt x="22" y="3"/>
                    </a:lnTo>
                    <a:lnTo>
                      <a:pt x="16" y="3"/>
                    </a:lnTo>
                    <a:lnTo>
                      <a:pt x="0" y="0"/>
                    </a:lnTo>
                    <a:lnTo>
                      <a:pt x="0" y="22"/>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37" name="Freeform 332"/>
              <p:cNvSpPr>
                <a:spLocks/>
              </p:cNvSpPr>
              <p:nvPr/>
            </p:nvSpPr>
            <p:spPr bwMode="auto">
              <a:xfrm>
                <a:off x="1119" y="2767"/>
                <a:ext cx="22" cy="22"/>
              </a:xfrm>
              <a:custGeom>
                <a:avLst/>
                <a:gdLst>
                  <a:gd name="T0" fmla="*/ 0 w 22"/>
                  <a:gd name="T1" fmla="*/ 13 h 22"/>
                  <a:gd name="T2" fmla="*/ 22 w 22"/>
                  <a:gd name="T3" fmla="*/ 22 h 22"/>
                  <a:gd name="T4" fmla="*/ 22 w 22"/>
                  <a:gd name="T5" fmla="*/ 0 h 22"/>
                  <a:gd name="T6" fmla="*/ 22 w 22"/>
                  <a:gd name="T7" fmla="*/ 0 h 22"/>
                  <a:gd name="T8" fmla="*/ 19 w 22"/>
                  <a:gd name="T9" fmla="*/ 0 h 22"/>
                  <a:gd name="T10" fmla="*/ 0 w 22"/>
                  <a:gd name="T11" fmla="*/ 3 h 22"/>
                  <a:gd name="T12" fmla="*/ 0 w 22"/>
                  <a:gd name="T13" fmla="*/ 13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13"/>
                    </a:moveTo>
                    <a:lnTo>
                      <a:pt x="22" y="22"/>
                    </a:lnTo>
                    <a:lnTo>
                      <a:pt x="22" y="0"/>
                    </a:lnTo>
                    <a:lnTo>
                      <a:pt x="19" y="0"/>
                    </a:lnTo>
                    <a:lnTo>
                      <a:pt x="0" y="3"/>
                    </a:lnTo>
                    <a:lnTo>
                      <a:pt x="0" y="13"/>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38" name="Freeform 333"/>
              <p:cNvSpPr>
                <a:spLocks/>
              </p:cNvSpPr>
              <p:nvPr/>
            </p:nvSpPr>
            <p:spPr bwMode="auto">
              <a:xfrm>
                <a:off x="1103" y="2770"/>
                <a:ext cx="16" cy="10"/>
              </a:xfrm>
              <a:custGeom>
                <a:avLst/>
                <a:gdLst>
                  <a:gd name="T0" fmla="*/ 7 w 16"/>
                  <a:gd name="T1" fmla="*/ 7 h 10"/>
                  <a:gd name="T2" fmla="*/ 16 w 16"/>
                  <a:gd name="T3" fmla="*/ 10 h 10"/>
                  <a:gd name="T4" fmla="*/ 16 w 16"/>
                  <a:gd name="T5" fmla="*/ 0 h 10"/>
                  <a:gd name="T6" fmla="*/ 0 w 16"/>
                  <a:gd name="T7" fmla="*/ 4 h 10"/>
                  <a:gd name="T8" fmla="*/ 0 w 16"/>
                  <a:gd name="T9" fmla="*/ 4 h 10"/>
                  <a:gd name="T10" fmla="*/ 0 w 16"/>
                  <a:gd name="T11" fmla="*/ 4 h 10"/>
                  <a:gd name="T12" fmla="*/ 0 w 16"/>
                  <a:gd name="T13" fmla="*/ 4 h 10"/>
                  <a:gd name="T14" fmla="*/ 7 w 16"/>
                  <a:gd name="T15" fmla="*/ 7 h 10"/>
                  <a:gd name="T16" fmla="*/ 7 w 16"/>
                  <a:gd name="T17" fmla="*/ 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0"/>
                  <a:gd name="T29" fmla="*/ 16 w 1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0">
                    <a:moveTo>
                      <a:pt x="7" y="7"/>
                    </a:moveTo>
                    <a:lnTo>
                      <a:pt x="16" y="10"/>
                    </a:lnTo>
                    <a:lnTo>
                      <a:pt x="16" y="0"/>
                    </a:lnTo>
                    <a:lnTo>
                      <a:pt x="0" y="4"/>
                    </a:lnTo>
                    <a:lnTo>
                      <a:pt x="7"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39" name="Freeform 334"/>
              <p:cNvSpPr>
                <a:spLocks/>
              </p:cNvSpPr>
              <p:nvPr/>
            </p:nvSpPr>
            <p:spPr bwMode="auto">
              <a:xfrm>
                <a:off x="1252" y="2770"/>
                <a:ext cx="19" cy="13"/>
              </a:xfrm>
              <a:custGeom>
                <a:avLst/>
                <a:gdLst>
                  <a:gd name="T0" fmla="*/ 0 w 19"/>
                  <a:gd name="T1" fmla="*/ 13 h 13"/>
                  <a:gd name="T2" fmla="*/ 16 w 19"/>
                  <a:gd name="T3" fmla="*/ 10 h 13"/>
                  <a:gd name="T4" fmla="*/ 16 w 19"/>
                  <a:gd name="T5" fmla="*/ 10 h 13"/>
                  <a:gd name="T6" fmla="*/ 19 w 19"/>
                  <a:gd name="T7" fmla="*/ 10 h 13"/>
                  <a:gd name="T8" fmla="*/ 19 w 19"/>
                  <a:gd name="T9" fmla="*/ 10 h 13"/>
                  <a:gd name="T10" fmla="*/ 13 w 19"/>
                  <a:gd name="T11" fmla="*/ 7 h 13"/>
                  <a:gd name="T12" fmla="*/ 0 w 19"/>
                  <a:gd name="T13" fmla="*/ 0 h 13"/>
                  <a:gd name="T14" fmla="*/ 0 w 19"/>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3"/>
                  <a:gd name="T26" fmla="*/ 19 w 19"/>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3">
                    <a:moveTo>
                      <a:pt x="0" y="13"/>
                    </a:moveTo>
                    <a:lnTo>
                      <a:pt x="16" y="10"/>
                    </a:lnTo>
                    <a:lnTo>
                      <a:pt x="19" y="10"/>
                    </a:lnTo>
                    <a:lnTo>
                      <a:pt x="13" y="7"/>
                    </a:lnTo>
                    <a:lnTo>
                      <a:pt x="0" y="0"/>
                    </a:lnTo>
                    <a:lnTo>
                      <a:pt x="0" y="13"/>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40" name="Freeform 335"/>
              <p:cNvSpPr>
                <a:spLocks/>
              </p:cNvSpPr>
              <p:nvPr/>
            </p:nvSpPr>
            <p:spPr bwMode="auto">
              <a:xfrm>
                <a:off x="1230" y="2764"/>
                <a:ext cx="22" cy="22"/>
              </a:xfrm>
              <a:custGeom>
                <a:avLst/>
                <a:gdLst>
                  <a:gd name="T0" fmla="*/ 0 w 22"/>
                  <a:gd name="T1" fmla="*/ 22 h 22"/>
                  <a:gd name="T2" fmla="*/ 0 w 22"/>
                  <a:gd name="T3" fmla="*/ 22 h 22"/>
                  <a:gd name="T4" fmla="*/ 6 w 22"/>
                  <a:gd name="T5" fmla="*/ 22 h 22"/>
                  <a:gd name="T6" fmla="*/ 22 w 22"/>
                  <a:gd name="T7" fmla="*/ 19 h 22"/>
                  <a:gd name="T8" fmla="*/ 22 w 22"/>
                  <a:gd name="T9" fmla="*/ 6 h 22"/>
                  <a:gd name="T10" fmla="*/ 0 w 22"/>
                  <a:gd name="T11" fmla="*/ 0 h 22"/>
                  <a:gd name="T12" fmla="*/ 0 w 22"/>
                  <a:gd name="T13" fmla="*/ 22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22"/>
                    </a:moveTo>
                    <a:lnTo>
                      <a:pt x="0" y="22"/>
                    </a:lnTo>
                    <a:lnTo>
                      <a:pt x="6" y="22"/>
                    </a:lnTo>
                    <a:lnTo>
                      <a:pt x="22" y="19"/>
                    </a:lnTo>
                    <a:lnTo>
                      <a:pt x="22" y="6"/>
                    </a:lnTo>
                    <a:lnTo>
                      <a:pt x="0" y="0"/>
                    </a:lnTo>
                    <a:lnTo>
                      <a:pt x="0" y="22"/>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41" name="Freeform 336"/>
              <p:cNvSpPr>
                <a:spLocks/>
              </p:cNvSpPr>
              <p:nvPr/>
            </p:nvSpPr>
            <p:spPr bwMode="auto">
              <a:xfrm>
                <a:off x="1208" y="2758"/>
                <a:ext cx="22" cy="28"/>
              </a:xfrm>
              <a:custGeom>
                <a:avLst/>
                <a:gdLst>
                  <a:gd name="T0" fmla="*/ 0 w 22"/>
                  <a:gd name="T1" fmla="*/ 22 h 28"/>
                  <a:gd name="T2" fmla="*/ 9 w 22"/>
                  <a:gd name="T3" fmla="*/ 25 h 28"/>
                  <a:gd name="T4" fmla="*/ 9 w 22"/>
                  <a:gd name="T5" fmla="*/ 25 h 28"/>
                  <a:gd name="T6" fmla="*/ 22 w 22"/>
                  <a:gd name="T7" fmla="*/ 28 h 28"/>
                  <a:gd name="T8" fmla="*/ 22 w 22"/>
                  <a:gd name="T9" fmla="*/ 6 h 28"/>
                  <a:gd name="T10" fmla="*/ 6 w 22"/>
                  <a:gd name="T11" fmla="*/ 0 h 28"/>
                  <a:gd name="T12" fmla="*/ 6 w 22"/>
                  <a:gd name="T13" fmla="*/ 0 h 28"/>
                  <a:gd name="T14" fmla="*/ 0 w 22"/>
                  <a:gd name="T15" fmla="*/ 0 h 28"/>
                  <a:gd name="T16" fmla="*/ 0 w 22"/>
                  <a:gd name="T17" fmla="*/ 22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8"/>
                  <a:gd name="T29" fmla="*/ 22 w 22"/>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8">
                    <a:moveTo>
                      <a:pt x="0" y="22"/>
                    </a:moveTo>
                    <a:lnTo>
                      <a:pt x="9" y="25"/>
                    </a:lnTo>
                    <a:lnTo>
                      <a:pt x="22" y="28"/>
                    </a:lnTo>
                    <a:lnTo>
                      <a:pt x="22" y="6"/>
                    </a:lnTo>
                    <a:lnTo>
                      <a:pt x="6" y="0"/>
                    </a:lnTo>
                    <a:lnTo>
                      <a:pt x="0" y="0"/>
                    </a:lnTo>
                    <a:lnTo>
                      <a:pt x="0" y="22"/>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42" name="Freeform 337"/>
              <p:cNvSpPr>
                <a:spLocks/>
              </p:cNvSpPr>
              <p:nvPr/>
            </p:nvSpPr>
            <p:spPr bwMode="auto">
              <a:xfrm>
                <a:off x="1186" y="2758"/>
                <a:ext cx="22" cy="22"/>
              </a:xfrm>
              <a:custGeom>
                <a:avLst/>
                <a:gdLst>
                  <a:gd name="T0" fmla="*/ 0 w 22"/>
                  <a:gd name="T1" fmla="*/ 16 h 22"/>
                  <a:gd name="T2" fmla="*/ 22 w 22"/>
                  <a:gd name="T3" fmla="*/ 22 h 22"/>
                  <a:gd name="T4" fmla="*/ 22 w 22"/>
                  <a:gd name="T5" fmla="*/ 0 h 22"/>
                  <a:gd name="T6" fmla="*/ 22 w 22"/>
                  <a:gd name="T7" fmla="*/ 0 h 22"/>
                  <a:gd name="T8" fmla="*/ 6 w 22"/>
                  <a:gd name="T9" fmla="*/ 0 h 22"/>
                  <a:gd name="T10" fmla="*/ 0 w 22"/>
                  <a:gd name="T11" fmla="*/ 0 h 22"/>
                  <a:gd name="T12" fmla="*/ 0 w 22"/>
                  <a:gd name="T13" fmla="*/ 16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16"/>
                    </a:moveTo>
                    <a:lnTo>
                      <a:pt x="22" y="22"/>
                    </a:lnTo>
                    <a:lnTo>
                      <a:pt x="22" y="0"/>
                    </a:lnTo>
                    <a:lnTo>
                      <a:pt x="6" y="0"/>
                    </a:lnTo>
                    <a:lnTo>
                      <a:pt x="0" y="0"/>
                    </a:lnTo>
                    <a:lnTo>
                      <a:pt x="0" y="16"/>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43" name="Freeform 338"/>
              <p:cNvSpPr>
                <a:spLocks/>
              </p:cNvSpPr>
              <p:nvPr/>
            </p:nvSpPr>
            <p:spPr bwMode="auto">
              <a:xfrm>
                <a:off x="1163" y="2758"/>
                <a:ext cx="23" cy="16"/>
              </a:xfrm>
              <a:custGeom>
                <a:avLst/>
                <a:gdLst>
                  <a:gd name="T0" fmla="*/ 0 w 23"/>
                  <a:gd name="T1" fmla="*/ 3 h 16"/>
                  <a:gd name="T2" fmla="*/ 0 w 23"/>
                  <a:gd name="T3" fmla="*/ 9 h 16"/>
                  <a:gd name="T4" fmla="*/ 0 w 23"/>
                  <a:gd name="T5" fmla="*/ 9 h 16"/>
                  <a:gd name="T6" fmla="*/ 4 w 23"/>
                  <a:gd name="T7" fmla="*/ 9 h 16"/>
                  <a:gd name="T8" fmla="*/ 23 w 23"/>
                  <a:gd name="T9" fmla="*/ 16 h 16"/>
                  <a:gd name="T10" fmla="*/ 23 w 23"/>
                  <a:gd name="T11" fmla="*/ 0 h 16"/>
                  <a:gd name="T12" fmla="*/ 0 w 23"/>
                  <a:gd name="T13" fmla="*/ 3 h 16"/>
                  <a:gd name="T14" fmla="*/ 0 60000 65536"/>
                  <a:gd name="T15" fmla="*/ 0 60000 65536"/>
                  <a:gd name="T16" fmla="*/ 0 60000 65536"/>
                  <a:gd name="T17" fmla="*/ 0 60000 65536"/>
                  <a:gd name="T18" fmla="*/ 0 60000 65536"/>
                  <a:gd name="T19" fmla="*/ 0 60000 65536"/>
                  <a:gd name="T20" fmla="*/ 0 60000 65536"/>
                  <a:gd name="T21" fmla="*/ 0 w 23"/>
                  <a:gd name="T22" fmla="*/ 0 h 16"/>
                  <a:gd name="T23" fmla="*/ 23 w 23"/>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16">
                    <a:moveTo>
                      <a:pt x="0" y="3"/>
                    </a:moveTo>
                    <a:lnTo>
                      <a:pt x="0" y="9"/>
                    </a:lnTo>
                    <a:lnTo>
                      <a:pt x="4" y="9"/>
                    </a:lnTo>
                    <a:lnTo>
                      <a:pt x="23" y="16"/>
                    </a:lnTo>
                    <a:lnTo>
                      <a:pt x="23" y="0"/>
                    </a:lnTo>
                    <a:lnTo>
                      <a:pt x="0" y="3"/>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44" name="Freeform 339"/>
              <p:cNvSpPr>
                <a:spLocks/>
              </p:cNvSpPr>
              <p:nvPr/>
            </p:nvSpPr>
            <p:spPr bwMode="auto">
              <a:xfrm>
                <a:off x="1160" y="2761"/>
                <a:ext cx="3" cy="6"/>
              </a:xfrm>
              <a:custGeom>
                <a:avLst/>
                <a:gdLst>
                  <a:gd name="T0" fmla="*/ 3 w 3"/>
                  <a:gd name="T1" fmla="*/ 0 h 6"/>
                  <a:gd name="T2" fmla="*/ 0 w 3"/>
                  <a:gd name="T3" fmla="*/ 0 h 6"/>
                  <a:gd name="T4" fmla="*/ 0 w 3"/>
                  <a:gd name="T5" fmla="*/ 0 h 6"/>
                  <a:gd name="T6" fmla="*/ 0 w 3"/>
                  <a:gd name="T7" fmla="*/ 3 h 6"/>
                  <a:gd name="T8" fmla="*/ 3 w 3"/>
                  <a:gd name="T9" fmla="*/ 6 h 6"/>
                  <a:gd name="T10" fmla="*/ 3 w 3"/>
                  <a:gd name="T11" fmla="*/ 0 h 6"/>
                  <a:gd name="T12" fmla="*/ 0 60000 65536"/>
                  <a:gd name="T13" fmla="*/ 0 60000 65536"/>
                  <a:gd name="T14" fmla="*/ 0 60000 65536"/>
                  <a:gd name="T15" fmla="*/ 0 60000 65536"/>
                  <a:gd name="T16" fmla="*/ 0 60000 65536"/>
                  <a:gd name="T17" fmla="*/ 0 60000 65536"/>
                  <a:gd name="T18" fmla="*/ 0 w 3"/>
                  <a:gd name="T19" fmla="*/ 0 h 6"/>
                  <a:gd name="T20" fmla="*/ 3 w 3"/>
                  <a:gd name="T21" fmla="*/ 6 h 6"/>
                </a:gdLst>
                <a:ahLst/>
                <a:cxnLst>
                  <a:cxn ang="T12">
                    <a:pos x="T0" y="T1"/>
                  </a:cxn>
                  <a:cxn ang="T13">
                    <a:pos x="T2" y="T3"/>
                  </a:cxn>
                  <a:cxn ang="T14">
                    <a:pos x="T4" y="T5"/>
                  </a:cxn>
                  <a:cxn ang="T15">
                    <a:pos x="T6" y="T7"/>
                  </a:cxn>
                  <a:cxn ang="T16">
                    <a:pos x="T8" y="T9"/>
                  </a:cxn>
                  <a:cxn ang="T17">
                    <a:pos x="T10" y="T11"/>
                  </a:cxn>
                </a:cxnLst>
                <a:rect l="T18" t="T19" r="T20" b="T21"/>
                <a:pathLst>
                  <a:path w="3" h="6">
                    <a:moveTo>
                      <a:pt x="3" y="0"/>
                    </a:moveTo>
                    <a:lnTo>
                      <a:pt x="0" y="0"/>
                    </a:lnTo>
                    <a:lnTo>
                      <a:pt x="0" y="3"/>
                    </a:lnTo>
                    <a:lnTo>
                      <a:pt x="3" y="6"/>
                    </a:lnTo>
                    <a:lnTo>
                      <a:pt x="3" y="0"/>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45" name="Freeform 340"/>
              <p:cNvSpPr>
                <a:spLocks/>
              </p:cNvSpPr>
              <p:nvPr/>
            </p:nvSpPr>
            <p:spPr bwMode="auto">
              <a:xfrm>
                <a:off x="1318" y="2767"/>
                <a:ext cx="4" cy="3"/>
              </a:xfrm>
              <a:custGeom>
                <a:avLst/>
                <a:gdLst>
                  <a:gd name="T0" fmla="*/ 0 w 4"/>
                  <a:gd name="T1" fmla="*/ 3 h 3"/>
                  <a:gd name="T2" fmla="*/ 4 w 4"/>
                  <a:gd name="T3" fmla="*/ 3 h 3"/>
                  <a:gd name="T4" fmla="*/ 4 w 4"/>
                  <a:gd name="T5" fmla="*/ 3 h 3"/>
                  <a:gd name="T6" fmla="*/ 4 w 4"/>
                  <a:gd name="T7" fmla="*/ 3 h 3"/>
                  <a:gd name="T8" fmla="*/ 0 w 4"/>
                  <a:gd name="T9" fmla="*/ 0 h 3"/>
                  <a:gd name="T10" fmla="*/ 0 w 4"/>
                  <a:gd name="T11" fmla="*/ 3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0" y="3"/>
                    </a:moveTo>
                    <a:lnTo>
                      <a:pt x="4" y="3"/>
                    </a:lnTo>
                    <a:lnTo>
                      <a:pt x="0" y="0"/>
                    </a:lnTo>
                    <a:lnTo>
                      <a:pt x="0" y="3"/>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46" name="Freeform 341"/>
              <p:cNvSpPr>
                <a:spLocks/>
              </p:cNvSpPr>
              <p:nvPr/>
            </p:nvSpPr>
            <p:spPr bwMode="auto">
              <a:xfrm>
                <a:off x="1296" y="2758"/>
                <a:ext cx="22" cy="19"/>
              </a:xfrm>
              <a:custGeom>
                <a:avLst/>
                <a:gdLst>
                  <a:gd name="T0" fmla="*/ 0 w 22"/>
                  <a:gd name="T1" fmla="*/ 19 h 19"/>
                  <a:gd name="T2" fmla="*/ 22 w 22"/>
                  <a:gd name="T3" fmla="*/ 12 h 19"/>
                  <a:gd name="T4" fmla="*/ 22 w 22"/>
                  <a:gd name="T5" fmla="*/ 9 h 19"/>
                  <a:gd name="T6" fmla="*/ 22 w 22"/>
                  <a:gd name="T7" fmla="*/ 9 h 19"/>
                  <a:gd name="T8" fmla="*/ 19 w 22"/>
                  <a:gd name="T9" fmla="*/ 6 h 19"/>
                  <a:gd name="T10" fmla="*/ 0 w 22"/>
                  <a:gd name="T11" fmla="*/ 0 h 19"/>
                  <a:gd name="T12" fmla="*/ 0 w 22"/>
                  <a:gd name="T13" fmla="*/ 19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0" y="19"/>
                    </a:moveTo>
                    <a:lnTo>
                      <a:pt x="22" y="12"/>
                    </a:lnTo>
                    <a:lnTo>
                      <a:pt x="22" y="9"/>
                    </a:lnTo>
                    <a:lnTo>
                      <a:pt x="19" y="6"/>
                    </a:lnTo>
                    <a:lnTo>
                      <a:pt x="0" y="0"/>
                    </a:lnTo>
                    <a:lnTo>
                      <a:pt x="0" y="19"/>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47" name="Freeform 342"/>
              <p:cNvSpPr>
                <a:spLocks/>
              </p:cNvSpPr>
              <p:nvPr/>
            </p:nvSpPr>
            <p:spPr bwMode="auto">
              <a:xfrm>
                <a:off x="1274" y="2751"/>
                <a:ext cx="22" cy="26"/>
              </a:xfrm>
              <a:custGeom>
                <a:avLst/>
                <a:gdLst>
                  <a:gd name="T0" fmla="*/ 0 w 22"/>
                  <a:gd name="T1" fmla="*/ 23 h 26"/>
                  <a:gd name="T2" fmla="*/ 0 w 22"/>
                  <a:gd name="T3" fmla="*/ 23 h 26"/>
                  <a:gd name="T4" fmla="*/ 16 w 22"/>
                  <a:gd name="T5" fmla="*/ 26 h 26"/>
                  <a:gd name="T6" fmla="*/ 22 w 22"/>
                  <a:gd name="T7" fmla="*/ 26 h 26"/>
                  <a:gd name="T8" fmla="*/ 22 w 22"/>
                  <a:gd name="T9" fmla="*/ 7 h 26"/>
                  <a:gd name="T10" fmla="*/ 0 w 22"/>
                  <a:gd name="T11" fmla="*/ 0 h 26"/>
                  <a:gd name="T12" fmla="*/ 0 w 22"/>
                  <a:gd name="T13" fmla="*/ 23 h 26"/>
                  <a:gd name="T14" fmla="*/ 0 60000 65536"/>
                  <a:gd name="T15" fmla="*/ 0 60000 65536"/>
                  <a:gd name="T16" fmla="*/ 0 60000 65536"/>
                  <a:gd name="T17" fmla="*/ 0 60000 65536"/>
                  <a:gd name="T18" fmla="*/ 0 60000 65536"/>
                  <a:gd name="T19" fmla="*/ 0 60000 65536"/>
                  <a:gd name="T20" fmla="*/ 0 60000 65536"/>
                  <a:gd name="T21" fmla="*/ 0 w 22"/>
                  <a:gd name="T22" fmla="*/ 0 h 26"/>
                  <a:gd name="T23" fmla="*/ 22 w 22"/>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6">
                    <a:moveTo>
                      <a:pt x="0" y="23"/>
                    </a:moveTo>
                    <a:lnTo>
                      <a:pt x="0" y="23"/>
                    </a:lnTo>
                    <a:lnTo>
                      <a:pt x="16" y="26"/>
                    </a:lnTo>
                    <a:lnTo>
                      <a:pt x="22" y="26"/>
                    </a:lnTo>
                    <a:lnTo>
                      <a:pt x="22" y="7"/>
                    </a:lnTo>
                    <a:lnTo>
                      <a:pt x="0" y="0"/>
                    </a:lnTo>
                    <a:lnTo>
                      <a:pt x="0" y="23"/>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48" name="Freeform 343"/>
              <p:cNvSpPr>
                <a:spLocks/>
              </p:cNvSpPr>
              <p:nvPr/>
            </p:nvSpPr>
            <p:spPr bwMode="auto">
              <a:xfrm>
                <a:off x="1252" y="2748"/>
                <a:ext cx="22" cy="26"/>
              </a:xfrm>
              <a:custGeom>
                <a:avLst/>
                <a:gdLst>
                  <a:gd name="T0" fmla="*/ 0 w 22"/>
                  <a:gd name="T1" fmla="*/ 19 h 26"/>
                  <a:gd name="T2" fmla="*/ 19 w 22"/>
                  <a:gd name="T3" fmla="*/ 26 h 26"/>
                  <a:gd name="T4" fmla="*/ 19 w 22"/>
                  <a:gd name="T5" fmla="*/ 26 h 26"/>
                  <a:gd name="T6" fmla="*/ 22 w 22"/>
                  <a:gd name="T7" fmla="*/ 26 h 26"/>
                  <a:gd name="T8" fmla="*/ 22 w 22"/>
                  <a:gd name="T9" fmla="*/ 3 h 26"/>
                  <a:gd name="T10" fmla="*/ 13 w 22"/>
                  <a:gd name="T11" fmla="*/ 0 h 26"/>
                  <a:gd name="T12" fmla="*/ 13 w 22"/>
                  <a:gd name="T13" fmla="*/ 0 h 26"/>
                  <a:gd name="T14" fmla="*/ 0 w 22"/>
                  <a:gd name="T15" fmla="*/ 0 h 26"/>
                  <a:gd name="T16" fmla="*/ 0 w 22"/>
                  <a:gd name="T17" fmla="*/ 19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6"/>
                  <a:gd name="T29" fmla="*/ 22 w 22"/>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6">
                    <a:moveTo>
                      <a:pt x="0" y="19"/>
                    </a:moveTo>
                    <a:lnTo>
                      <a:pt x="19" y="26"/>
                    </a:lnTo>
                    <a:lnTo>
                      <a:pt x="22" y="26"/>
                    </a:lnTo>
                    <a:lnTo>
                      <a:pt x="22" y="3"/>
                    </a:lnTo>
                    <a:lnTo>
                      <a:pt x="13" y="0"/>
                    </a:lnTo>
                    <a:lnTo>
                      <a:pt x="0" y="0"/>
                    </a:lnTo>
                    <a:lnTo>
                      <a:pt x="0" y="19"/>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49" name="Freeform 344"/>
              <p:cNvSpPr>
                <a:spLocks/>
              </p:cNvSpPr>
              <p:nvPr/>
            </p:nvSpPr>
            <p:spPr bwMode="auto">
              <a:xfrm>
                <a:off x="1230" y="2748"/>
                <a:ext cx="22" cy="19"/>
              </a:xfrm>
              <a:custGeom>
                <a:avLst/>
                <a:gdLst>
                  <a:gd name="T0" fmla="*/ 0 w 22"/>
                  <a:gd name="T1" fmla="*/ 13 h 19"/>
                  <a:gd name="T2" fmla="*/ 22 w 22"/>
                  <a:gd name="T3" fmla="*/ 19 h 19"/>
                  <a:gd name="T4" fmla="*/ 22 w 22"/>
                  <a:gd name="T5" fmla="*/ 0 h 19"/>
                  <a:gd name="T6" fmla="*/ 22 w 22"/>
                  <a:gd name="T7" fmla="*/ 0 h 19"/>
                  <a:gd name="T8" fmla="*/ 16 w 22"/>
                  <a:gd name="T9" fmla="*/ 0 h 19"/>
                  <a:gd name="T10" fmla="*/ 0 w 22"/>
                  <a:gd name="T11" fmla="*/ 3 h 19"/>
                  <a:gd name="T12" fmla="*/ 0 w 22"/>
                  <a:gd name="T13" fmla="*/ 13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0" y="13"/>
                    </a:moveTo>
                    <a:lnTo>
                      <a:pt x="22" y="19"/>
                    </a:lnTo>
                    <a:lnTo>
                      <a:pt x="22" y="0"/>
                    </a:lnTo>
                    <a:lnTo>
                      <a:pt x="16" y="0"/>
                    </a:lnTo>
                    <a:lnTo>
                      <a:pt x="0" y="3"/>
                    </a:lnTo>
                    <a:lnTo>
                      <a:pt x="0" y="1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50" name="Freeform 345"/>
              <p:cNvSpPr>
                <a:spLocks/>
              </p:cNvSpPr>
              <p:nvPr/>
            </p:nvSpPr>
            <p:spPr bwMode="auto">
              <a:xfrm>
                <a:off x="1214" y="2751"/>
                <a:ext cx="16" cy="10"/>
              </a:xfrm>
              <a:custGeom>
                <a:avLst/>
                <a:gdLst>
                  <a:gd name="T0" fmla="*/ 6 w 16"/>
                  <a:gd name="T1" fmla="*/ 7 h 10"/>
                  <a:gd name="T2" fmla="*/ 16 w 16"/>
                  <a:gd name="T3" fmla="*/ 10 h 10"/>
                  <a:gd name="T4" fmla="*/ 16 w 16"/>
                  <a:gd name="T5" fmla="*/ 0 h 10"/>
                  <a:gd name="T6" fmla="*/ 3 w 16"/>
                  <a:gd name="T7" fmla="*/ 0 h 10"/>
                  <a:gd name="T8" fmla="*/ 3 w 16"/>
                  <a:gd name="T9" fmla="*/ 0 h 10"/>
                  <a:gd name="T10" fmla="*/ 0 w 16"/>
                  <a:gd name="T11" fmla="*/ 4 h 10"/>
                  <a:gd name="T12" fmla="*/ 0 w 16"/>
                  <a:gd name="T13" fmla="*/ 4 h 10"/>
                  <a:gd name="T14" fmla="*/ 6 w 16"/>
                  <a:gd name="T15" fmla="*/ 7 h 10"/>
                  <a:gd name="T16" fmla="*/ 6 w 16"/>
                  <a:gd name="T17" fmla="*/ 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0"/>
                  <a:gd name="T29" fmla="*/ 16 w 1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0">
                    <a:moveTo>
                      <a:pt x="6" y="7"/>
                    </a:moveTo>
                    <a:lnTo>
                      <a:pt x="16" y="10"/>
                    </a:lnTo>
                    <a:lnTo>
                      <a:pt x="16" y="0"/>
                    </a:lnTo>
                    <a:lnTo>
                      <a:pt x="3" y="0"/>
                    </a:lnTo>
                    <a:lnTo>
                      <a:pt x="0" y="4"/>
                    </a:lnTo>
                    <a:lnTo>
                      <a:pt x="6" y="7"/>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51" name="Freeform 346"/>
              <p:cNvSpPr>
                <a:spLocks/>
              </p:cNvSpPr>
              <p:nvPr/>
            </p:nvSpPr>
            <p:spPr bwMode="auto">
              <a:xfrm>
                <a:off x="1363" y="2755"/>
                <a:ext cx="12" cy="9"/>
              </a:xfrm>
              <a:custGeom>
                <a:avLst/>
                <a:gdLst>
                  <a:gd name="T0" fmla="*/ 0 w 12"/>
                  <a:gd name="T1" fmla="*/ 0 h 9"/>
                  <a:gd name="T2" fmla="*/ 0 w 12"/>
                  <a:gd name="T3" fmla="*/ 9 h 9"/>
                  <a:gd name="T4" fmla="*/ 9 w 12"/>
                  <a:gd name="T5" fmla="*/ 6 h 9"/>
                  <a:gd name="T6" fmla="*/ 9 w 12"/>
                  <a:gd name="T7" fmla="*/ 6 h 9"/>
                  <a:gd name="T8" fmla="*/ 12 w 12"/>
                  <a:gd name="T9" fmla="*/ 6 h 9"/>
                  <a:gd name="T10" fmla="*/ 12 w 12"/>
                  <a:gd name="T11" fmla="*/ 3 h 9"/>
                  <a:gd name="T12" fmla="*/ 3 w 12"/>
                  <a:gd name="T13" fmla="*/ 0 h 9"/>
                  <a:gd name="T14" fmla="*/ 0 w 12"/>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9"/>
                  <a:gd name="T26" fmla="*/ 12 w 12"/>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9">
                    <a:moveTo>
                      <a:pt x="0" y="0"/>
                    </a:moveTo>
                    <a:lnTo>
                      <a:pt x="0" y="9"/>
                    </a:lnTo>
                    <a:lnTo>
                      <a:pt x="9" y="6"/>
                    </a:lnTo>
                    <a:lnTo>
                      <a:pt x="12" y="6"/>
                    </a:lnTo>
                    <a:lnTo>
                      <a:pt x="12" y="3"/>
                    </a:lnTo>
                    <a:lnTo>
                      <a:pt x="3" y="0"/>
                    </a:lnTo>
                    <a:lnTo>
                      <a:pt x="0"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52" name="Freeform 347"/>
              <p:cNvSpPr>
                <a:spLocks/>
              </p:cNvSpPr>
              <p:nvPr/>
            </p:nvSpPr>
            <p:spPr bwMode="auto">
              <a:xfrm>
                <a:off x="1341" y="2748"/>
                <a:ext cx="22" cy="19"/>
              </a:xfrm>
              <a:custGeom>
                <a:avLst/>
                <a:gdLst>
                  <a:gd name="T0" fmla="*/ 22 w 22"/>
                  <a:gd name="T1" fmla="*/ 7 h 19"/>
                  <a:gd name="T2" fmla="*/ 0 w 22"/>
                  <a:gd name="T3" fmla="*/ 0 h 19"/>
                  <a:gd name="T4" fmla="*/ 0 w 22"/>
                  <a:gd name="T5" fmla="*/ 19 h 19"/>
                  <a:gd name="T6" fmla="*/ 0 w 22"/>
                  <a:gd name="T7" fmla="*/ 19 h 19"/>
                  <a:gd name="T8" fmla="*/ 3 w 22"/>
                  <a:gd name="T9" fmla="*/ 19 h 19"/>
                  <a:gd name="T10" fmla="*/ 22 w 22"/>
                  <a:gd name="T11" fmla="*/ 16 h 19"/>
                  <a:gd name="T12" fmla="*/ 22 w 22"/>
                  <a:gd name="T13" fmla="*/ 7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22" y="7"/>
                    </a:moveTo>
                    <a:lnTo>
                      <a:pt x="0" y="0"/>
                    </a:lnTo>
                    <a:lnTo>
                      <a:pt x="0" y="19"/>
                    </a:lnTo>
                    <a:lnTo>
                      <a:pt x="3" y="19"/>
                    </a:lnTo>
                    <a:lnTo>
                      <a:pt x="22" y="16"/>
                    </a:lnTo>
                    <a:lnTo>
                      <a:pt x="22" y="7"/>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53" name="Freeform 348"/>
              <p:cNvSpPr>
                <a:spLocks/>
              </p:cNvSpPr>
              <p:nvPr/>
            </p:nvSpPr>
            <p:spPr bwMode="auto">
              <a:xfrm>
                <a:off x="1318" y="2742"/>
                <a:ext cx="23" cy="25"/>
              </a:xfrm>
              <a:custGeom>
                <a:avLst/>
                <a:gdLst>
                  <a:gd name="T0" fmla="*/ 23 w 23"/>
                  <a:gd name="T1" fmla="*/ 6 h 25"/>
                  <a:gd name="T2" fmla="*/ 0 w 23"/>
                  <a:gd name="T3" fmla="*/ 0 h 25"/>
                  <a:gd name="T4" fmla="*/ 0 w 23"/>
                  <a:gd name="T5" fmla="*/ 19 h 25"/>
                  <a:gd name="T6" fmla="*/ 7 w 23"/>
                  <a:gd name="T7" fmla="*/ 22 h 25"/>
                  <a:gd name="T8" fmla="*/ 7 w 23"/>
                  <a:gd name="T9" fmla="*/ 22 h 25"/>
                  <a:gd name="T10" fmla="*/ 23 w 23"/>
                  <a:gd name="T11" fmla="*/ 25 h 25"/>
                  <a:gd name="T12" fmla="*/ 23 w 23"/>
                  <a:gd name="T13" fmla="*/ 6 h 25"/>
                  <a:gd name="T14" fmla="*/ 0 60000 65536"/>
                  <a:gd name="T15" fmla="*/ 0 60000 65536"/>
                  <a:gd name="T16" fmla="*/ 0 60000 65536"/>
                  <a:gd name="T17" fmla="*/ 0 60000 65536"/>
                  <a:gd name="T18" fmla="*/ 0 60000 65536"/>
                  <a:gd name="T19" fmla="*/ 0 60000 65536"/>
                  <a:gd name="T20" fmla="*/ 0 60000 65536"/>
                  <a:gd name="T21" fmla="*/ 0 w 23"/>
                  <a:gd name="T22" fmla="*/ 0 h 25"/>
                  <a:gd name="T23" fmla="*/ 23 w 2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5">
                    <a:moveTo>
                      <a:pt x="23" y="6"/>
                    </a:moveTo>
                    <a:lnTo>
                      <a:pt x="0" y="0"/>
                    </a:lnTo>
                    <a:lnTo>
                      <a:pt x="0" y="19"/>
                    </a:lnTo>
                    <a:lnTo>
                      <a:pt x="7" y="22"/>
                    </a:lnTo>
                    <a:lnTo>
                      <a:pt x="23" y="25"/>
                    </a:lnTo>
                    <a:lnTo>
                      <a:pt x="23" y="6"/>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54" name="Freeform 349"/>
              <p:cNvSpPr>
                <a:spLocks/>
              </p:cNvSpPr>
              <p:nvPr/>
            </p:nvSpPr>
            <p:spPr bwMode="auto">
              <a:xfrm>
                <a:off x="1296" y="2739"/>
                <a:ext cx="22" cy="22"/>
              </a:xfrm>
              <a:custGeom>
                <a:avLst/>
                <a:gdLst>
                  <a:gd name="T0" fmla="*/ 22 w 22"/>
                  <a:gd name="T1" fmla="*/ 3 h 22"/>
                  <a:gd name="T2" fmla="*/ 22 w 22"/>
                  <a:gd name="T3" fmla="*/ 3 h 22"/>
                  <a:gd name="T4" fmla="*/ 22 w 22"/>
                  <a:gd name="T5" fmla="*/ 3 h 22"/>
                  <a:gd name="T6" fmla="*/ 3 w 22"/>
                  <a:gd name="T7" fmla="*/ 0 h 22"/>
                  <a:gd name="T8" fmla="*/ 0 w 22"/>
                  <a:gd name="T9" fmla="*/ 0 h 22"/>
                  <a:gd name="T10" fmla="*/ 0 w 22"/>
                  <a:gd name="T11" fmla="*/ 16 h 22"/>
                  <a:gd name="T12" fmla="*/ 22 w 22"/>
                  <a:gd name="T13" fmla="*/ 22 h 22"/>
                  <a:gd name="T14" fmla="*/ 22 w 22"/>
                  <a:gd name="T15" fmla="*/ 3 h 22"/>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22"/>
                  <a:gd name="T26" fmla="*/ 22 w 22"/>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22">
                    <a:moveTo>
                      <a:pt x="22" y="3"/>
                    </a:moveTo>
                    <a:lnTo>
                      <a:pt x="22" y="3"/>
                    </a:lnTo>
                    <a:lnTo>
                      <a:pt x="3" y="0"/>
                    </a:lnTo>
                    <a:lnTo>
                      <a:pt x="0" y="0"/>
                    </a:lnTo>
                    <a:lnTo>
                      <a:pt x="0" y="16"/>
                    </a:lnTo>
                    <a:lnTo>
                      <a:pt x="22" y="22"/>
                    </a:lnTo>
                    <a:lnTo>
                      <a:pt x="22" y="3"/>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55" name="Freeform 350"/>
              <p:cNvSpPr>
                <a:spLocks/>
              </p:cNvSpPr>
              <p:nvPr/>
            </p:nvSpPr>
            <p:spPr bwMode="auto">
              <a:xfrm>
                <a:off x="1274" y="2739"/>
                <a:ext cx="22" cy="16"/>
              </a:xfrm>
              <a:custGeom>
                <a:avLst/>
                <a:gdLst>
                  <a:gd name="T0" fmla="*/ 22 w 22"/>
                  <a:gd name="T1" fmla="*/ 0 h 16"/>
                  <a:gd name="T2" fmla="*/ 0 w 22"/>
                  <a:gd name="T3" fmla="*/ 3 h 16"/>
                  <a:gd name="T4" fmla="*/ 0 w 22"/>
                  <a:gd name="T5" fmla="*/ 9 h 16"/>
                  <a:gd name="T6" fmla="*/ 0 w 22"/>
                  <a:gd name="T7" fmla="*/ 9 h 16"/>
                  <a:gd name="T8" fmla="*/ 0 w 22"/>
                  <a:gd name="T9" fmla="*/ 9 h 16"/>
                  <a:gd name="T10" fmla="*/ 22 w 22"/>
                  <a:gd name="T11" fmla="*/ 16 h 16"/>
                  <a:gd name="T12" fmla="*/ 22 w 22"/>
                  <a:gd name="T13" fmla="*/ 0 h 16"/>
                  <a:gd name="T14" fmla="*/ 0 60000 65536"/>
                  <a:gd name="T15" fmla="*/ 0 60000 65536"/>
                  <a:gd name="T16" fmla="*/ 0 60000 65536"/>
                  <a:gd name="T17" fmla="*/ 0 60000 65536"/>
                  <a:gd name="T18" fmla="*/ 0 60000 65536"/>
                  <a:gd name="T19" fmla="*/ 0 60000 65536"/>
                  <a:gd name="T20" fmla="*/ 0 60000 65536"/>
                  <a:gd name="T21" fmla="*/ 0 w 22"/>
                  <a:gd name="T22" fmla="*/ 0 h 16"/>
                  <a:gd name="T23" fmla="*/ 22 w 22"/>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6">
                    <a:moveTo>
                      <a:pt x="22" y="0"/>
                    </a:moveTo>
                    <a:lnTo>
                      <a:pt x="0" y="3"/>
                    </a:lnTo>
                    <a:lnTo>
                      <a:pt x="0" y="9"/>
                    </a:lnTo>
                    <a:lnTo>
                      <a:pt x="22" y="16"/>
                    </a:lnTo>
                    <a:lnTo>
                      <a:pt x="22" y="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56" name="Freeform 351"/>
              <p:cNvSpPr>
                <a:spLocks/>
              </p:cNvSpPr>
              <p:nvPr/>
            </p:nvSpPr>
            <p:spPr bwMode="auto">
              <a:xfrm>
                <a:off x="1268" y="2742"/>
                <a:ext cx="6" cy="6"/>
              </a:xfrm>
              <a:custGeom>
                <a:avLst/>
                <a:gdLst>
                  <a:gd name="T0" fmla="*/ 6 w 6"/>
                  <a:gd name="T1" fmla="*/ 0 h 6"/>
                  <a:gd name="T2" fmla="*/ 0 w 6"/>
                  <a:gd name="T3" fmla="*/ 0 h 6"/>
                  <a:gd name="T4" fmla="*/ 0 w 6"/>
                  <a:gd name="T5" fmla="*/ 0 h 6"/>
                  <a:gd name="T6" fmla="*/ 0 w 6"/>
                  <a:gd name="T7" fmla="*/ 3 h 6"/>
                  <a:gd name="T8" fmla="*/ 0 w 6"/>
                  <a:gd name="T9" fmla="*/ 3 h 6"/>
                  <a:gd name="T10" fmla="*/ 6 w 6"/>
                  <a:gd name="T11" fmla="*/ 6 h 6"/>
                  <a:gd name="T12" fmla="*/ 6 w 6"/>
                  <a:gd name="T13" fmla="*/ 0 h 6"/>
                  <a:gd name="T14" fmla="*/ 0 60000 65536"/>
                  <a:gd name="T15" fmla="*/ 0 60000 65536"/>
                  <a:gd name="T16" fmla="*/ 0 60000 65536"/>
                  <a:gd name="T17" fmla="*/ 0 60000 65536"/>
                  <a:gd name="T18" fmla="*/ 0 60000 65536"/>
                  <a:gd name="T19" fmla="*/ 0 60000 65536"/>
                  <a:gd name="T20" fmla="*/ 0 60000 65536"/>
                  <a:gd name="T21" fmla="*/ 0 w 6"/>
                  <a:gd name="T22" fmla="*/ 0 h 6"/>
                  <a:gd name="T23" fmla="*/ 6 w 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6">
                    <a:moveTo>
                      <a:pt x="6" y="0"/>
                    </a:moveTo>
                    <a:lnTo>
                      <a:pt x="0" y="0"/>
                    </a:lnTo>
                    <a:lnTo>
                      <a:pt x="0" y="3"/>
                    </a:lnTo>
                    <a:lnTo>
                      <a:pt x="6" y="6"/>
                    </a:lnTo>
                    <a:lnTo>
                      <a:pt x="6"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57" name="Freeform 352"/>
              <p:cNvSpPr>
                <a:spLocks/>
              </p:cNvSpPr>
              <p:nvPr/>
            </p:nvSpPr>
            <p:spPr bwMode="auto">
              <a:xfrm>
                <a:off x="1407" y="2745"/>
                <a:ext cx="16" cy="10"/>
              </a:xfrm>
              <a:custGeom>
                <a:avLst/>
                <a:gdLst>
                  <a:gd name="T0" fmla="*/ 0 w 16"/>
                  <a:gd name="T1" fmla="*/ 0 h 10"/>
                  <a:gd name="T2" fmla="*/ 0 w 16"/>
                  <a:gd name="T3" fmla="*/ 10 h 10"/>
                  <a:gd name="T4" fmla="*/ 16 w 16"/>
                  <a:gd name="T5" fmla="*/ 6 h 10"/>
                  <a:gd name="T6" fmla="*/ 16 w 16"/>
                  <a:gd name="T7" fmla="*/ 6 h 10"/>
                  <a:gd name="T8" fmla="*/ 16 w 16"/>
                  <a:gd name="T9" fmla="*/ 6 h 10"/>
                  <a:gd name="T10" fmla="*/ 16 w 16"/>
                  <a:gd name="T11" fmla="*/ 6 h 10"/>
                  <a:gd name="T12" fmla="*/ 9 w 16"/>
                  <a:gd name="T13" fmla="*/ 3 h 10"/>
                  <a:gd name="T14" fmla="*/ 0 w 16"/>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0"/>
                  <a:gd name="T26" fmla="*/ 16 w 16"/>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0">
                    <a:moveTo>
                      <a:pt x="0" y="0"/>
                    </a:moveTo>
                    <a:lnTo>
                      <a:pt x="0" y="10"/>
                    </a:lnTo>
                    <a:lnTo>
                      <a:pt x="16" y="6"/>
                    </a:lnTo>
                    <a:lnTo>
                      <a:pt x="9" y="3"/>
                    </a:lnTo>
                    <a:lnTo>
                      <a:pt x="0" y="0"/>
                    </a:ln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58" name="Freeform 353"/>
              <p:cNvSpPr>
                <a:spLocks/>
              </p:cNvSpPr>
              <p:nvPr/>
            </p:nvSpPr>
            <p:spPr bwMode="auto">
              <a:xfrm>
                <a:off x="1385" y="2736"/>
                <a:ext cx="22" cy="22"/>
              </a:xfrm>
              <a:custGeom>
                <a:avLst/>
                <a:gdLst>
                  <a:gd name="T0" fmla="*/ 22 w 22"/>
                  <a:gd name="T1" fmla="*/ 9 h 22"/>
                  <a:gd name="T2" fmla="*/ 0 w 22"/>
                  <a:gd name="T3" fmla="*/ 0 h 22"/>
                  <a:gd name="T4" fmla="*/ 0 w 22"/>
                  <a:gd name="T5" fmla="*/ 22 h 22"/>
                  <a:gd name="T6" fmla="*/ 0 w 22"/>
                  <a:gd name="T7" fmla="*/ 22 h 22"/>
                  <a:gd name="T8" fmla="*/ 9 w 22"/>
                  <a:gd name="T9" fmla="*/ 22 h 22"/>
                  <a:gd name="T10" fmla="*/ 22 w 22"/>
                  <a:gd name="T11" fmla="*/ 19 h 22"/>
                  <a:gd name="T12" fmla="*/ 22 w 22"/>
                  <a:gd name="T13" fmla="*/ 9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9"/>
                    </a:moveTo>
                    <a:lnTo>
                      <a:pt x="0" y="0"/>
                    </a:lnTo>
                    <a:lnTo>
                      <a:pt x="0" y="22"/>
                    </a:lnTo>
                    <a:lnTo>
                      <a:pt x="9" y="22"/>
                    </a:lnTo>
                    <a:lnTo>
                      <a:pt x="22" y="19"/>
                    </a:lnTo>
                    <a:lnTo>
                      <a:pt x="22" y="9"/>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59" name="Freeform 354"/>
              <p:cNvSpPr>
                <a:spLocks/>
              </p:cNvSpPr>
              <p:nvPr/>
            </p:nvSpPr>
            <p:spPr bwMode="auto">
              <a:xfrm>
                <a:off x="1363" y="2729"/>
                <a:ext cx="22" cy="29"/>
              </a:xfrm>
              <a:custGeom>
                <a:avLst/>
                <a:gdLst>
                  <a:gd name="T0" fmla="*/ 22 w 22"/>
                  <a:gd name="T1" fmla="*/ 7 h 29"/>
                  <a:gd name="T2" fmla="*/ 3 w 22"/>
                  <a:gd name="T3" fmla="*/ 3 h 29"/>
                  <a:gd name="T4" fmla="*/ 3 w 22"/>
                  <a:gd name="T5" fmla="*/ 3 h 29"/>
                  <a:gd name="T6" fmla="*/ 0 w 22"/>
                  <a:gd name="T7" fmla="*/ 0 h 29"/>
                  <a:gd name="T8" fmla="*/ 0 w 22"/>
                  <a:gd name="T9" fmla="*/ 22 h 29"/>
                  <a:gd name="T10" fmla="*/ 12 w 22"/>
                  <a:gd name="T11" fmla="*/ 26 h 29"/>
                  <a:gd name="T12" fmla="*/ 12 w 22"/>
                  <a:gd name="T13" fmla="*/ 26 h 29"/>
                  <a:gd name="T14" fmla="*/ 22 w 22"/>
                  <a:gd name="T15" fmla="*/ 29 h 29"/>
                  <a:gd name="T16" fmla="*/ 22 w 22"/>
                  <a:gd name="T17" fmla="*/ 7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9"/>
                  <a:gd name="T29" fmla="*/ 22 w 22"/>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9">
                    <a:moveTo>
                      <a:pt x="22" y="7"/>
                    </a:moveTo>
                    <a:lnTo>
                      <a:pt x="3" y="3"/>
                    </a:lnTo>
                    <a:lnTo>
                      <a:pt x="0" y="0"/>
                    </a:lnTo>
                    <a:lnTo>
                      <a:pt x="0" y="22"/>
                    </a:lnTo>
                    <a:lnTo>
                      <a:pt x="12" y="26"/>
                    </a:lnTo>
                    <a:lnTo>
                      <a:pt x="22" y="29"/>
                    </a:lnTo>
                    <a:lnTo>
                      <a:pt x="22" y="7"/>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60" name="Freeform 355"/>
              <p:cNvSpPr>
                <a:spLocks/>
              </p:cNvSpPr>
              <p:nvPr/>
            </p:nvSpPr>
            <p:spPr bwMode="auto">
              <a:xfrm>
                <a:off x="1341" y="2729"/>
                <a:ext cx="22" cy="22"/>
              </a:xfrm>
              <a:custGeom>
                <a:avLst/>
                <a:gdLst>
                  <a:gd name="T0" fmla="*/ 22 w 22"/>
                  <a:gd name="T1" fmla="*/ 0 h 22"/>
                  <a:gd name="T2" fmla="*/ 22 w 22"/>
                  <a:gd name="T3" fmla="*/ 0 h 22"/>
                  <a:gd name="T4" fmla="*/ 9 w 22"/>
                  <a:gd name="T5" fmla="*/ 0 h 22"/>
                  <a:gd name="T6" fmla="*/ 0 w 22"/>
                  <a:gd name="T7" fmla="*/ 0 h 22"/>
                  <a:gd name="T8" fmla="*/ 0 w 22"/>
                  <a:gd name="T9" fmla="*/ 16 h 22"/>
                  <a:gd name="T10" fmla="*/ 22 w 22"/>
                  <a:gd name="T11" fmla="*/ 22 h 22"/>
                  <a:gd name="T12" fmla="*/ 22 w 22"/>
                  <a:gd name="T13" fmla="*/ 0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0"/>
                    </a:moveTo>
                    <a:lnTo>
                      <a:pt x="22" y="0"/>
                    </a:lnTo>
                    <a:lnTo>
                      <a:pt x="9" y="0"/>
                    </a:lnTo>
                    <a:lnTo>
                      <a:pt x="0" y="0"/>
                    </a:lnTo>
                    <a:lnTo>
                      <a:pt x="0" y="16"/>
                    </a:lnTo>
                    <a:lnTo>
                      <a:pt x="22" y="22"/>
                    </a:lnTo>
                    <a:lnTo>
                      <a:pt x="22" y="0"/>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61" name="Freeform 356"/>
              <p:cNvSpPr>
                <a:spLocks/>
              </p:cNvSpPr>
              <p:nvPr/>
            </p:nvSpPr>
            <p:spPr bwMode="auto">
              <a:xfrm>
                <a:off x="1318" y="2729"/>
                <a:ext cx="23" cy="16"/>
              </a:xfrm>
              <a:custGeom>
                <a:avLst/>
                <a:gdLst>
                  <a:gd name="T0" fmla="*/ 23 w 23"/>
                  <a:gd name="T1" fmla="*/ 0 h 16"/>
                  <a:gd name="T2" fmla="*/ 4 w 23"/>
                  <a:gd name="T3" fmla="*/ 7 h 16"/>
                  <a:gd name="T4" fmla="*/ 4 w 23"/>
                  <a:gd name="T5" fmla="*/ 7 h 16"/>
                  <a:gd name="T6" fmla="*/ 0 w 23"/>
                  <a:gd name="T7" fmla="*/ 7 h 16"/>
                  <a:gd name="T8" fmla="*/ 0 w 23"/>
                  <a:gd name="T9" fmla="*/ 7 h 16"/>
                  <a:gd name="T10" fmla="*/ 7 w 23"/>
                  <a:gd name="T11" fmla="*/ 10 h 16"/>
                  <a:gd name="T12" fmla="*/ 23 w 23"/>
                  <a:gd name="T13" fmla="*/ 16 h 16"/>
                  <a:gd name="T14" fmla="*/ 23 w 23"/>
                  <a:gd name="T15" fmla="*/ 0 h 16"/>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16"/>
                  <a:gd name="T26" fmla="*/ 23 w 23"/>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16">
                    <a:moveTo>
                      <a:pt x="23" y="0"/>
                    </a:moveTo>
                    <a:lnTo>
                      <a:pt x="4" y="7"/>
                    </a:lnTo>
                    <a:lnTo>
                      <a:pt x="0" y="7"/>
                    </a:lnTo>
                    <a:lnTo>
                      <a:pt x="7" y="10"/>
                    </a:lnTo>
                    <a:lnTo>
                      <a:pt x="23" y="16"/>
                    </a:lnTo>
                    <a:lnTo>
                      <a:pt x="23"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62" name="Freeform 357"/>
              <p:cNvSpPr>
                <a:spLocks/>
              </p:cNvSpPr>
              <p:nvPr/>
            </p:nvSpPr>
            <p:spPr bwMode="auto">
              <a:xfrm>
                <a:off x="1451" y="2732"/>
                <a:ext cx="19" cy="13"/>
              </a:xfrm>
              <a:custGeom>
                <a:avLst/>
                <a:gdLst>
                  <a:gd name="T0" fmla="*/ 0 w 19"/>
                  <a:gd name="T1" fmla="*/ 13 h 13"/>
                  <a:gd name="T2" fmla="*/ 19 w 19"/>
                  <a:gd name="T3" fmla="*/ 10 h 13"/>
                  <a:gd name="T4" fmla="*/ 19 w 19"/>
                  <a:gd name="T5" fmla="*/ 10 h 13"/>
                  <a:gd name="T6" fmla="*/ 19 w 19"/>
                  <a:gd name="T7" fmla="*/ 10 h 13"/>
                  <a:gd name="T8" fmla="*/ 19 w 19"/>
                  <a:gd name="T9" fmla="*/ 10 h 13"/>
                  <a:gd name="T10" fmla="*/ 13 w 19"/>
                  <a:gd name="T11" fmla="*/ 7 h 13"/>
                  <a:gd name="T12" fmla="*/ 0 w 19"/>
                  <a:gd name="T13" fmla="*/ 0 h 13"/>
                  <a:gd name="T14" fmla="*/ 0 w 19"/>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3"/>
                  <a:gd name="T26" fmla="*/ 19 w 19"/>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3">
                    <a:moveTo>
                      <a:pt x="0" y="13"/>
                    </a:moveTo>
                    <a:lnTo>
                      <a:pt x="19" y="10"/>
                    </a:lnTo>
                    <a:lnTo>
                      <a:pt x="13" y="7"/>
                    </a:lnTo>
                    <a:lnTo>
                      <a:pt x="0" y="0"/>
                    </a:lnTo>
                    <a:lnTo>
                      <a:pt x="0" y="13"/>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63" name="Freeform 358"/>
              <p:cNvSpPr>
                <a:spLocks/>
              </p:cNvSpPr>
              <p:nvPr/>
            </p:nvSpPr>
            <p:spPr bwMode="auto">
              <a:xfrm>
                <a:off x="1429" y="2726"/>
                <a:ext cx="22" cy="22"/>
              </a:xfrm>
              <a:custGeom>
                <a:avLst/>
                <a:gdLst>
                  <a:gd name="T0" fmla="*/ 0 w 22"/>
                  <a:gd name="T1" fmla="*/ 0 h 22"/>
                  <a:gd name="T2" fmla="*/ 0 w 22"/>
                  <a:gd name="T3" fmla="*/ 19 h 22"/>
                  <a:gd name="T4" fmla="*/ 0 w 22"/>
                  <a:gd name="T5" fmla="*/ 19 h 22"/>
                  <a:gd name="T6" fmla="*/ 13 w 22"/>
                  <a:gd name="T7" fmla="*/ 22 h 22"/>
                  <a:gd name="T8" fmla="*/ 22 w 22"/>
                  <a:gd name="T9" fmla="*/ 19 h 22"/>
                  <a:gd name="T10" fmla="*/ 22 w 22"/>
                  <a:gd name="T11" fmla="*/ 6 h 22"/>
                  <a:gd name="T12" fmla="*/ 0 w 22"/>
                  <a:gd name="T13" fmla="*/ 0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0"/>
                    </a:moveTo>
                    <a:lnTo>
                      <a:pt x="0" y="19"/>
                    </a:lnTo>
                    <a:lnTo>
                      <a:pt x="13" y="22"/>
                    </a:lnTo>
                    <a:lnTo>
                      <a:pt x="22" y="19"/>
                    </a:lnTo>
                    <a:lnTo>
                      <a:pt x="22" y="6"/>
                    </a:lnTo>
                    <a:lnTo>
                      <a:pt x="0"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64" name="Freeform 359"/>
              <p:cNvSpPr>
                <a:spLocks/>
              </p:cNvSpPr>
              <p:nvPr/>
            </p:nvSpPr>
            <p:spPr bwMode="auto">
              <a:xfrm>
                <a:off x="1407" y="2720"/>
                <a:ext cx="22" cy="25"/>
              </a:xfrm>
              <a:custGeom>
                <a:avLst/>
                <a:gdLst>
                  <a:gd name="T0" fmla="*/ 9 w 22"/>
                  <a:gd name="T1" fmla="*/ 3 h 25"/>
                  <a:gd name="T2" fmla="*/ 9 w 22"/>
                  <a:gd name="T3" fmla="*/ 3 h 25"/>
                  <a:gd name="T4" fmla="*/ 0 w 22"/>
                  <a:gd name="T5" fmla="*/ 0 h 25"/>
                  <a:gd name="T6" fmla="*/ 0 w 22"/>
                  <a:gd name="T7" fmla="*/ 19 h 25"/>
                  <a:gd name="T8" fmla="*/ 16 w 22"/>
                  <a:gd name="T9" fmla="*/ 25 h 25"/>
                  <a:gd name="T10" fmla="*/ 16 w 22"/>
                  <a:gd name="T11" fmla="*/ 25 h 25"/>
                  <a:gd name="T12" fmla="*/ 22 w 22"/>
                  <a:gd name="T13" fmla="*/ 25 h 25"/>
                  <a:gd name="T14" fmla="*/ 22 w 22"/>
                  <a:gd name="T15" fmla="*/ 6 h 25"/>
                  <a:gd name="T16" fmla="*/ 9 w 22"/>
                  <a:gd name="T17" fmla="*/ 3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5"/>
                  <a:gd name="T29" fmla="*/ 22 w 22"/>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5">
                    <a:moveTo>
                      <a:pt x="9" y="3"/>
                    </a:moveTo>
                    <a:lnTo>
                      <a:pt x="9" y="3"/>
                    </a:lnTo>
                    <a:lnTo>
                      <a:pt x="0" y="0"/>
                    </a:lnTo>
                    <a:lnTo>
                      <a:pt x="0" y="19"/>
                    </a:lnTo>
                    <a:lnTo>
                      <a:pt x="16" y="25"/>
                    </a:lnTo>
                    <a:lnTo>
                      <a:pt x="22" y="25"/>
                    </a:lnTo>
                    <a:lnTo>
                      <a:pt x="22" y="6"/>
                    </a:lnTo>
                    <a:lnTo>
                      <a:pt x="9" y="3"/>
                    </a:ln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65" name="Freeform 360"/>
              <p:cNvSpPr>
                <a:spLocks/>
              </p:cNvSpPr>
              <p:nvPr/>
            </p:nvSpPr>
            <p:spPr bwMode="auto">
              <a:xfrm>
                <a:off x="1385" y="2720"/>
                <a:ext cx="22" cy="19"/>
              </a:xfrm>
              <a:custGeom>
                <a:avLst/>
                <a:gdLst>
                  <a:gd name="T0" fmla="*/ 22 w 22"/>
                  <a:gd name="T1" fmla="*/ 0 h 19"/>
                  <a:gd name="T2" fmla="*/ 22 w 22"/>
                  <a:gd name="T3" fmla="*/ 0 h 19"/>
                  <a:gd name="T4" fmla="*/ 12 w 22"/>
                  <a:gd name="T5" fmla="*/ 0 h 19"/>
                  <a:gd name="T6" fmla="*/ 0 w 22"/>
                  <a:gd name="T7" fmla="*/ 3 h 19"/>
                  <a:gd name="T8" fmla="*/ 0 w 22"/>
                  <a:gd name="T9" fmla="*/ 12 h 19"/>
                  <a:gd name="T10" fmla="*/ 22 w 22"/>
                  <a:gd name="T11" fmla="*/ 19 h 19"/>
                  <a:gd name="T12" fmla="*/ 22 w 22"/>
                  <a:gd name="T13" fmla="*/ 0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22" y="0"/>
                    </a:moveTo>
                    <a:lnTo>
                      <a:pt x="22" y="0"/>
                    </a:lnTo>
                    <a:lnTo>
                      <a:pt x="12" y="0"/>
                    </a:lnTo>
                    <a:lnTo>
                      <a:pt x="0" y="3"/>
                    </a:lnTo>
                    <a:lnTo>
                      <a:pt x="0" y="12"/>
                    </a:lnTo>
                    <a:lnTo>
                      <a:pt x="22" y="19"/>
                    </a:lnTo>
                    <a:lnTo>
                      <a:pt x="22" y="0"/>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66" name="Freeform 361"/>
              <p:cNvSpPr>
                <a:spLocks/>
              </p:cNvSpPr>
              <p:nvPr/>
            </p:nvSpPr>
            <p:spPr bwMode="auto">
              <a:xfrm>
                <a:off x="1369" y="2723"/>
                <a:ext cx="16" cy="9"/>
              </a:xfrm>
              <a:custGeom>
                <a:avLst/>
                <a:gdLst>
                  <a:gd name="T0" fmla="*/ 16 w 16"/>
                  <a:gd name="T1" fmla="*/ 0 h 9"/>
                  <a:gd name="T2" fmla="*/ 0 w 16"/>
                  <a:gd name="T3" fmla="*/ 3 h 9"/>
                  <a:gd name="T4" fmla="*/ 0 w 16"/>
                  <a:gd name="T5" fmla="*/ 3 h 9"/>
                  <a:gd name="T6" fmla="*/ 0 w 16"/>
                  <a:gd name="T7" fmla="*/ 3 h 9"/>
                  <a:gd name="T8" fmla="*/ 0 w 16"/>
                  <a:gd name="T9" fmla="*/ 3 h 9"/>
                  <a:gd name="T10" fmla="*/ 6 w 16"/>
                  <a:gd name="T11" fmla="*/ 6 h 9"/>
                  <a:gd name="T12" fmla="*/ 16 w 16"/>
                  <a:gd name="T13" fmla="*/ 9 h 9"/>
                  <a:gd name="T14" fmla="*/ 16 w 16"/>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9"/>
                  <a:gd name="T26" fmla="*/ 16 w 16"/>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9">
                    <a:moveTo>
                      <a:pt x="16" y="0"/>
                    </a:moveTo>
                    <a:lnTo>
                      <a:pt x="0" y="3"/>
                    </a:lnTo>
                    <a:lnTo>
                      <a:pt x="6" y="6"/>
                    </a:lnTo>
                    <a:lnTo>
                      <a:pt x="16" y="9"/>
                    </a:lnTo>
                    <a:lnTo>
                      <a:pt x="16"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67" name="Freeform 362"/>
              <p:cNvSpPr>
                <a:spLocks/>
              </p:cNvSpPr>
              <p:nvPr/>
            </p:nvSpPr>
            <p:spPr bwMode="auto">
              <a:xfrm>
                <a:off x="1540" y="2761"/>
                <a:ext cx="22" cy="13"/>
              </a:xfrm>
              <a:custGeom>
                <a:avLst/>
                <a:gdLst>
                  <a:gd name="T0" fmla="*/ 0 w 22"/>
                  <a:gd name="T1" fmla="*/ 13 h 13"/>
                  <a:gd name="T2" fmla="*/ 19 w 22"/>
                  <a:gd name="T3" fmla="*/ 9 h 13"/>
                  <a:gd name="T4" fmla="*/ 19 w 22"/>
                  <a:gd name="T5" fmla="*/ 9 h 13"/>
                  <a:gd name="T6" fmla="*/ 22 w 22"/>
                  <a:gd name="T7" fmla="*/ 9 h 13"/>
                  <a:gd name="T8" fmla="*/ 22 w 22"/>
                  <a:gd name="T9" fmla="*/ 6 h 13"/>
                  <a:gd name="T10" fmla="*/ 13 w 22"/>
                  <a:gd name="T11" fmla="*/ 3 h 13"/>
                  <a:gd name="T12" fmla="*/ 0 w 22"/>
                  <a:gd name="T13" fmla="*/ 0 h 13"/>
                  <a:gd name="T14" fmla="*/ 0 w 22"/>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3"/>
                  <a:gd name="T26" fmla="*/ 22 w 22"/>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3">
                    <a:moveTo>
                      <a:pt x="0" y="13"/>
                    </a:moveTo>
                    <a:lnTo>
                      <a:pt x="19" y="9"/>
                    </a:lnTo>
                    <a:lnTo>
                      <a:pt x="22" y="9"/>
                    </a:lnTo>
                    <a:lnTo>
                      <a:pt x="22" y="6"/>
                    </a:lnTo>
                    <a:lnTo>
                      <a:pt x="13" y="3"/>
                    </a:lnTo>
                    <a:lnTo>
                      <a:pt x="0" y="0"/>
                    </a:lnTo>
                    <a:lnTo>
                      <a:pt x="0" y="13"/>
                    </a:ln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68" name="Freeform 363"/>
              <p:cNvSpPr>
                <a:spLocks/>
              </p:cNvSpPr>
              <p:nvPr/>
            </p:nvSpPr>
            <p:spPr bwMode="auto">
              <a:xfrm>
                <a:off x="1518" y="2755"/>
                <a:ext cx="22" cy="22"/>
              </a:xfrm>
              <a:custGeom>
                <a:avLst/>
                <a:gdLst>
                  <a:gd name="T0" fmla="*/ 0 w 22"/>
                  <a:gd name="T1" fmla="*/ 0 h 22"/>
                  <a:gd name="T2" fmla="*/ 0 w 22"/>
                  <a:gd name="T3" fmla="*/ 19 h 22"/>
                  <a:gd name="T4" fmla="*/ 0 w 22"/>
                  <a:gd name="T5" fmla="*/ 19 h 22"/>
                  <a:gd name="T6" fmla="*/ 16 w 22"/>
                  <a:gd name="T7" fmla="*/ 22 h 22"/>
                  <a:gd name="T8" fmla="*/ 22 w 22"/>
                  <a:gd name="T9" fmla="*/ 19 h 22"/>
                  <a:gd name="T10" fmla="*/ 22 w 22"/>
                  <a:gd name="T11" fmla="*/ 6 h 22"/>
                  <a:gd name="T12" fmla="*/ 0 w 22"/>
                  <a:gd name="T13" fmla="*/ 0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0"/>
                    </a:moveTo>
                    <a:lnTo>
                      <a:pt x="0" y="19"/>
                    </a:lnTo>
                    <a:lnTo>
                      <a:pt x="16" y="22"/>
                    </a:lnTo>
                    <a:lnTo>
                      <a:pt x="22" y="19"/>
                    </a:lnTo>
                    <a:lnTo>
                      <a:pt x="22" y="6"/>
                    </a:lnTo>
                    <a:lnTo>
                      <a:pt x="0" y="0"/>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69" name="Freeform 364"/>
              <p:cNvSpPr>
                <a:spLocks/>
              </p:cNvSpPr>
              <p:nvPr/>
            </p:nvSpPr>
            <p:spPr bwMode="auto">
              <a:xfrm>
                <a:off x="1496" y="2748"/>
                <a:ext cx="22" cy="26"/>
              </a:xfrm>
              <a:custGeom>
                <a:avLst/>
                <a:gdLst>
                  <a:gd name="T0" fmla="*/ 9 w 22"/>
                  <a:gd name="T1" fmla="*/ 3 h 26"/>
                  <a:gd name="T2" fmla="*/ 9 w 22"/>
                  <a:gd name="T3" fmla="*/ 3 h 26"/>
                  <a:gd name="T4" fmla="*/ 0 w 22"/>
                  <a:gd name="T5" fmla="*/ 0 h 26"/>
                  <a:gd name="T6" fmla="*/ 0 w 22"/>
                  <a:gd name="T7" fmla="*/ 19 h 26"/>
                  <a:gd name="T8" fmla="*/ 19 w 22"/>
                  <a:gd name="T9" fmla="*/ 26 h 26"/>
                  <a:gd name="T10" fmla="*/ 19 w 22"/>
                  <a:gd name="T11" fmla="*/ 26 h 26"/>
                  <a:gd name="T12" fmla="*/ 22 w 22"/>
                  <a:gd name="T13" fmla="*/ 26 h 26"/>
                  <a:gd name="T14" fmla="*/ 22 w 22"/>
                  <a:gd name="T15" fmla="*/ 7 h 26"/>
                  <a:gd name="T16" fmla="*/ 9 w 22"/>
                  <a:gd name="T17" fmla="*/ 3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6"/>
                  <a:gd name="T29" fmla="*/ 22 w 22"/>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6">
                    <a:moveTo>
                      <a:pt x="9" y="3"/>
                    </a:moveTo>
                    <a:lnTo>
                      <a:pt x="9" y="3"/>
                    </a:lnTo>
                    <a:lnTo>
                      <a:pt x="0" y="0"/>
                    </a:lnTo>
                    <a:lnTo>
                      <a:pt x="0" y="19"/>
                    </a:lnTo>
                    <a:lnTo>
                      <a:pt x="19" y="26"/>
                    </a:lnTo>
                    <a:lnTo>
                      <a:pt x="22" y="26"/>
                    </a:lnTo>
                    <a:lnTo>
                      <a:pt x="22" y="7"/>
                    </a:lnTo>
                    <a:lnTo>
                      <a:pt x="9" y="3"/>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70" name="Freeform 365"/>
              <p:cNvSpPr>
                <a:spLocks/>
              </p:cNvSpPr>
              <p:nvPr/>
            </p:nvSpPr>
            <p:spPr bwMode="auto">
              <a:xfrm>
                <a:off x="1473" y="2748"/>
                <a:ext cx="23" cy="19"/>
              </a:xfrm>
              <a:custGeom>
                <a:avLst/>
                <a:gdLst>
                  <a:gd name="T0" fmla="*/ 23 w 23"/>
                  <a:gd name="T1" fmla="*/ 0 h 19"/>
                  <a:gd name="T2" fmla="*/ 23 w 23"/>
                  <a:gd name="T3" fmla="*/ 0 h 19"/>
                  <a:gd name="T4" fmla="*/ 13 w 23"/>
                  <a:gd name="T5" fmla="*/ 0 h 19"/>
                  <a:gd name="T6" fmla="*/ 0 w 23"/>
                  <a:gd name="T7" fmla="*/ 3 h 19"/>
                  <a:gd name="T8" fmla="*/ 0 w 23"/>
                  <a:gd name="T9" fmla="*/ 13 h 19"/>
                  <a:gd name="T10" fmla="*/ 23 w 23"/>
                  <a:gd name="T11" fmla="*/ 19 h 19"/>
                  <a:gd name="T12" fmla="*/ 23 w 23"/>
                  <a:gd name="T13" fmla="*/ 0 h 19"/>
                  <a:gd name="T14" fmla="*/ 0 60000 65536"/>
                  <a:gd name="T15" fmla="*/ 0 60000 65536"/>
                  <a:gd name="T16" fmla="*/ 0 60000 65536"/>
                  <a:gd name="T17" fmla="*/ 0 60000 65536"/>
                  <a:gd name="T18" fmla="*/ 0 60000 65536"/>
                  <a:gd name="T19" fmla="*/ 0 60000 65536"/>
                  <a:gd name="T20" fmla="*/ 0 60000 65536"/>
                  <a:gd name="T21" fmla="*/ 0 w 23"/>
                  <a:gd name="T22" fmla="*/ 0 h 19"/>
                  <a:gd name="T23" fmla="*/ 23 w 23"/>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19">
                    <a:moveTo>
                      <a:pt x="23" y="0"/>
                    </a:moveTo>
                    <a:lnTo>
                      <a:pt x="23" y="0"/>
                    </a:lnTo>
                    <a:lnTo>
                      <a:pt x="13" y="0"/>
                    </a:lnTo>
                    <a:lnTo>
                      <a:pt x="0" y="3"/>
                    </a:lnTo>
                    <a:lnTo>
                      <a:pt x="0" y="13"/>
                    </a:lnTo>
                    <a:lnTo>
                      <a:pt x="23" y="19"/>
                    </a:lnTo>
                    <a:lnTo>
                      <a:pt x="23"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71" name="Freeform 366"/>
              <p:cNvSpPr>
                <a:spLocks/>
              </p:cNvSpPr>
              <p:nvPr/>
            </p:nvSpPr>
            <p:spPr bwMode="auto">
              <a:xfrm>
                <a:off x="1458" y="2751"/>
                <a:ext cx="15" cy="10"/>
              </a:xfrm>
              <a:custGeom>
                <a:avLst/>
                <a:gdLst>
                  <a:gd name="T0" fmla="*/ 15 w 15"/>
                  <a:gd name="T1" fmla="*/ 0 h 10"/>
                  <a:gd name="T2" fmla="*/ 0 w 15"/>
                  <a:gd name="T3" fmla="*/ 0 h 10"/>
                  <a:gd name="T4" fmla="*/ 0 w 15"/>
                  <a:gd name="T5" fmla="*/ 0 h 10"/>
                  <a:gd name="T6" fmla="*/ 0 w 15"/>
                  <a:gd name="T7" fmla="*/ 4 h 10"/>
                  <a:gd name="T8" fmla="*/ 0 w 15"/>
                  <a:gd name="T9" fmla="*/ 4 h 10"/>
                  <a:gd name="T10" fmla="*/ 6 w 15"/>
                  <a:gd name="T11" fmla="*/ 7 h 10"/>
                  <a:gd name="T12" fmla="*/ 15 w 15"/>
                  <a:gd name="T13" fmla="*/ 10 h 10"/>
                  <a:gd name="T14" fmla="*/ 15 w 15"/>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0"/>
                  <a:gd name="T26" fmla="*/ 15 w 15"/>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0">
                    <a:moveTo>
                      <a:pt x="15" y="0"/>
                    </a:moveTo>
                    <a:lnTo>
                      <a:pt x="0" y="0"/>
                    </a:lnTo>
                    <a:lnTo>
                      <a:pt x="0" y="4"/>
                    </a:lnTo>
                    <a:lnTo>
                      <a:pt x="6" y="7"/>
                    </a:lnTo>
                    <a:lnTo>
                      <a:pt x="15" y="10"/>
                    </a:lnTo>
                    <a:lnTo>
                      <a:pt x="15" y="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72" name="Freeform 367"/>
              <p:cNvSpPr>
                <a:spLocks/>
              </p:cNvSpPr>
              <p:nvPr/>
            </p:nvSpPr>
            <p:spPr bwMode="auto">
              <a:xfrm>
                <a:off x="1496" y="2774"/>
                <a:ext cx="19" cy="9"/>
              </a:xfrm>
              <a:custGeom>
                <a:avLst/>
                <a:gdLst>
                  <a:gd name="T0" fmla="*/ 0 w 19"/>
                  <a:gd name="T1" fmla="*/ 0 h 9"/>
                  <a:gd name="T2" fmla="*/ 0 w 19"/>
                  <a:gd name="T3" fmla="*/ 9 h 9"/>
                  <a:gd name="T4" fmla="*/ 15 w 19"/>
                  <a:gd name="T5" fmla="*/ 6 h 9"/>
                  <a:gd name="T6" fmla="*/ 15 w 19"/>
                  <a:gd name="T7" fmla="*/ 6 h 9"/>
                  <a:gd name="T8" fmla="*/ 19 w 19"/>
                  <a:gd name="T9" fmla="*/ 6 h 9"/>
                  <a:gd name="T10" fmla="*/ 15 w 19"/>
                  <a:gd name="T11" fmla="*/ 3 h 9"/>
                  <a:gd name="T12" fmla="*/ 9 w 19"/>
                  <a:gd name="T13" fmla="*/ 3 h 9"/>
                  <a:gd name="T14" fmla="*/ 0 w 19"/>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9"/>
                  <a:gd name="T26" fmla="*/ 19 w 19"/>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9">
                    <a:moveTo>
                      <a:pt x="0" y="0"/>
                    </a:moveTo>
                    <a:lnTo>
                      <a:pt x="0" y="9"/>
                    </a:lnTo>
                    <a:lnTo>
                      <a:pt x="15" y="6"/>
                    </a:lnTo>
                    <a:lnTo>
                      <a:pt x="19" y="6"/>
                    </a:lnTo>
                    <a:lnTo>
                      <a:pt x="15" y="3"/>
                    </a:lnTo>
                    <a:lnTo>
                      <a:pt x="9" y="3"/>
                    </a:lnTo>
                    <a:lnTo>
                      <a:pt x="0" y="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73" name="Freeform 368"/>
              <p:cNvSpPr>
                <a:spLocks/>
              </p:cNvSpPr>
              <p:nvPr/>
            </p:nvSpPr>
            <p:spPr bwMode="auto">
              <a:xfrm>
                <a:off x="1473" y="2764"/>
                <a:ext cx="23" cy="22"/>
              </a:xfrm>
              <a:custGeom>
                <a:avLst/>
                <a:gdLst>
                  <a:gd name="T0" fmla="*/ 23 w 23"/>
                  <a:gd name="T1" fmla="*/ 10 h 22"/>
                  <a:gd name="T2" fmla="*/ 0 w 23"/>
                  <a:gd name="T3" fmla="*/ 0 h 22"/>
                  <a:gd name="T4" fmla="*/ 0 w 23"/>
                  <a:gd name="T5" fmla="*/ 22 h 22"/>
                  <a:gd name="T6" fmla="*/ 0 w 23"/>
                  <a:gd name="T7" fmla="*/ 22 h 22"/>
                  <a:gd name="T8" fmla="*/ 10 w 23"/>
                  <a:gd name="T9" fmla="*/ 22 h 22"/>
                  <a:gd name="T10" fmla="*/ 23 w 23"/>
                  <a:gd name="T11" fmla="*/ 19 h 22"/>
                  <a:gd name="T12" fmla="*/ 23 w 23"/>
                  <a:gd name="T13" fmla="*/ 10 h 22"/>
                  <a:gd name="T14" fmla="*/ 0 60000 65536"/>
                  <a:gd name="T15" fmla="*/ 0 60000 65536"/>
                  <a:gd name="T16" fmla="*/ 0 60000 65536"/>
                  <a:gd name="T17" fmla="*/ 0 60000 65536"/>
                  <a:gd name="T18" fmla="*/ 0 60000 65536"/>
                  <a:gd name="T19" fmla="*/ 0 60000 65536"/>
                  <a:gd name="T20" fmla="*/ 0 60000 65536"/>
                  <a:gd name="T21" fmla="*/ 0 w 23"/>
                  <a:gd name="T22" fmla="*/ 0 h 22"/>
                  <a:gd name="T23" fmla="*/ 23 w 23"/>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2">
                    <a:moveTo>
                      <a:pt x="23" y="10"/>
                    </a:moveTo>
                    <a:lnTo>
                      <a:pt x="0" y="0"/>
                    </a:lnTo>
                    <a:lnTo>
                      <a:pt x="0" y="22"/>
                    </a:lnTo>
                    <a:lnTo>
                      <a:pt x="10" y="22"/>
                    </a:lnTo>
                    <a:lnTo>
                      <a:pt x="23" y="19"/>
                    </a:lnTo>
                    <a:lnTo>
                      <a:pt x="23" y="1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74" name="Freeform 369"/>
              <p:cNvSpPr>
                <a:spLocks/>
              </p:cNvSpPr>
              <p:nvPr/>
            </p:nvSpPr>
            <p:spPr bwMode="auto">
              <a:xfrm>
                <a:off x="1451" y="2758"/>
                <a:ext cx="22" cy="28"/>
              </a:xfrm>
              <a:custGeom>
                <a:avLst/>
                <a:gdLst>
                  <a:gd name="T0" fmla="*/ 22 w 22"/>
                  <a:gd name="T1" fmla="*/ 6 h 28"/>
                  <a:gd name="T2" fmla="*/ 3 w 22"/>
                  <a:gd name="T3" fmla="*/ 3 h 28"/>
                  <a:gd name="T4" fmla="*/ 3 w 22"/>
                  <a:gd name="T5" fmla="*/ 3 h 28"/>
                  <a:gd name="T6" fmla="*/ 0 w 22"/>
                  <a:gd name="T7" fmla="*/ 0 h 28"/>
                  <a:gd name="T8" fmla="*/ 0 w 22"/>
                  <a:gd name="T9" fmla="*/ 22 h 28"/>
                  <a:gd name="T10" fmla="*/ 13 w 22"/>
                  <a:gd name="T11" fmla="*/ 25 h 28"/>
                  <a:gd name="T12" fmla="*/ 13 w 22"/>
                  <a:gd name="T13" fmla="*/ 25 h 28"/>
                  <a:gd name="T14" fmla="*/ 22 w 22"/>
                  <a:gd name="T15" fmla="*/ 28 h 28"/>
                  <a:gd name="T16" fmla="*/ 22 w 22"/>
                  <a:gd name="T17" fmla="*/ 6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8"/>
                  <a:gd name="T29" fmla="*/ 22 w 22"/>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8">
                    <a:moveTo>
                      <a:pt x="22" y="6"/>
                    </a:moveTo>
                    <a:lnTo>
                      <a:pt x="3" y="3"/>
                    </a:lnTo>
                    <a:lnTo>
                      <a:pt x="0" y="0"/>
                    </a:lnTo>
                    <a:lnTo>
                      <a:pt x="0" y="22"/>
                    </a:lnTo>
                    <a:lnTo>
                      <a:pt x="13" y="25"/>
                    </a:lnTo>
                    <a:lnTo>
                      <a:pt x="22" y="28"/>
                    </a:lnTo>
                    <a:lnTo>
                      <a:pt x="22" y="6"/>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75" name="Freeform 370"/>
              <p:cNvSpPr>
                <a:spLocks/>
              </p:cNvSpPr>
              <p:nvPr/>
            </p:nvSpPr>
            <p:spPr bwMode="auto">
              <a:xfrm>
                <a:off x="1429" y="2758"/>
                <a:ext cx="22" cy="22"/>
              </a:xfrm>
              <a:custGeom>
                <a:avLst/>
                <a:gdLst>
                  <a:gd name="T0" fmla="*/ 22 w 22"/>
                  <a:gd name="T1" fmla="*/ 0 h 22"/>
                  <a:gd name="T2" fmla="*/ 22 w 22"/>
                  <a:gd name="T3" fmla="*/ 0 h 22"/>
                  <a:gd name="T4" fmla="*/ 6 w 22"/>
                  <a:gd name="T5" fmla="*/ 0 h 22"/>
                  <a:gd name="T6" fmla="*/ 0 w 22"/>
                  <a:gd name="T7" fmla="*/ 0 h 22"/>
                  <a:gd name="T8" fmla="*/ 0 w 22"/>
                  <a:gd name="T9" fmla="*/ 16 h 22"/>
                  <a:gd name="T10" fmla="*/ 22 w 22"/>
                  <a:gd name="T11" fmla="*/ 22 h 22"/>
                  <a:gd name="T12" fmla="*/ 22 w 22"/>
                  <a:gd name="T13" fmla="*/ 0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0"/>
                    </a:moveTo>
                    <a:lnTo>
                      <a:pt x="22" y="0"/>
                    </a:lnTo>
                    <a:lnTo>
                      <a:pt x="6" y="0"/>
                    </a:lnTo>
                    <a:lnTo>
                      <a:pt x="0" y="0"/>
                    </a:lnTo>
                    <a:lnTo>
                      <a:pt x="0" y="16"/>
                    </a:lnTo>
                    <a:lnTo>
                      <a:pt x="22" y="22"/>
                    </a:lnTo>
                    <a:lnTo>
                      <a:pt x="22"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76" name="Freeform 371"/>
              <p:cNvSpPr>
                <a:spLocks/>
              </p:cNvSpPr>
              <p:nvPr/>
            </p:nvSpPr>
            <p:spPr bwMode="auto">
              <a:xfrm>
                <a:off x="1407" y="2758"/>
                <a:ext cx="22" cy="16"/>
              </a:xfrm>
              <a:custGeom>
                <a:avLst/>
                <a:gdLst>
                  <a:gd name="T0" fmla="*/ 22 w 22"/>
                  <a:gd name="T1" fmla="*/ 0 h 16"/>
                  <a:gd name="T2" fmla="*/ 0 w 22"/>
                  <a:gd name="T3" fmla="*/ 3 h 16"/>
                  <a:gd name="T4" fmla="*/ 0 w 22"/>
                  <a:gd name="T5" fmla="*/ 3 h 16"/>
                  <a:gd name="T6" fmla="*/ 0 w 22"/>
                  <a:gd name="T7" fmla="*/ 6 h 16"/>
                  <a:gd name="T8" fmla="*/ 0 w 22"/>
                  <a:gd name="T9" fmla="*/ 6 h 16"/>
                  <a:gd name="T10" fmla="*/ 0 w 22"/>
                  <a:gd name="T11" fmla="*/ 6 h 16"/>
                  <a:gd name="T12" fmla="*/ 6 w 22"/>
                  <a:gd name="T13" fmla="*/ 9 h 16"/>
                  <a:gd name="T14" fmla="*/ 22 w 22"/>
                  <a:gd name="T15" fmla="*/ 16 h 16"/>
                  <a:gd name="T16" fmla="*/ 22 w 22"/>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6"/>
                  <a:gd name="T29" fmla="*/ 22 w 22"/>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6">
                    <a:moveTo>
                      <a:pt x="22" y="0"/>
                    </a:moveTo>
                    <a:lnTo>
                      <a:pt x="0" y="3"/>
                    </a:lnTo>
                    <a:lnTo>
                      <a:pt x="0" y="6"/>
                    </a:lnTo>
                    <a:lnTo>
                      <a:pt x="6" y="9"/>
                    </a:lnTo>
                    <a:lnTo>
                      <a:pt x="22" y="16"/>
                    </a:lnTo>
                    <a:lnTo>
                      <a:pt x="22" y="0"/>
                    </a:ln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77" name="Rectangle 372"/>
              <p:cNvSpPr>
                <a:spLocks noChangeArrowheads="1"/>
              </p:cNvSpPr>
              <p:nvPr/>
            </p:nvSpPr>
            <p:spPr bwMode="auto">
              <a:xfrm>
                <a:off x="1407" y="2764"/>
                <a:ext cx="1" cy="1"/>
              </a:xfrm>
              <a:prstGeom prst="rect">
                <a:avLst/>
              </a:prstGeom>
              <a:solidFill>
                <a:srgbClr val="E4E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ko-KR" altLang="ko-KR">
                  <a:solidFill>
                    <a:schemeClr val="bg1"/>
                  </a:solidFill>
                </a:endParaRPr>
              </a:p>
            </p:txBody>
          </p:sp>
          <p:sp>
            <p:nvSpPr>
              <p:cNvPr id="17778" name="Freeform 373"/>
              <p:cNvSpPr>
                <a:spLocks/>
              </p:cNvSpPr>
              <p:nvPr/>
            </p:nvSpPr>
            <p:spPr bwMode="auto">
              <a:xfrm>
                <a:off x="1451" y="2783"/>
                <a:ext cx="13" cy="10"/>
              </a:xfrm>
              <a:custGeom>
                <a:avLst/>
                <a:gdLst>
                  <a:gd name="T0" fmla="*/ 0 w 13"/>
                  <a:gd name="T1" fmla="*/ 0 h 10"/>
                  <a:gd name="T2" fmla="*/ 0 w 13"/>
                  <a:gd name="T3" fmla="*/ 10 h 10"/>
                  <a:gd name="T4" fmla="*/ 10 w 13"/>
                  <a:gd name="T5" fmla="*/ 6 h 10"/>
                  <a:gd name="T6" fmla="*/ 10 w 13"/>
                  <a:gd name="T7" fmla="*/ 6 h 10"/>
                  <a:gd name="T8" fmla="*/ 13 w 13"/>
                  <a:gd name="T9" fmla="*/ 6 h 10"/>
                  <a:gd name="T10" fmla="*/ 13 w 13"/>
                  <a:gd name="T11" fmla="*/ 6 h 10"/>
                  <a:gd name="T12" fmla="*/ 3 w 13"/>
                  <a:gd name="T13" fmla="*/ 3 h 10"/>
                  <a:gd name="T14" fmla="*/ 0 w 13"/>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0"/>
                  <a:gd name="T26" fmla="*/ 13 w 13"/>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0">
                    <a:moveTo>
                      <a:pt x="0" y="0"/>
                    </a:moveTo>
                    <a:lnTo>
                      <a:pt x="0" y="10"/>
                    </a:lnTo>
                    <a:lnTo>
                      <a:pt x="10" y="6"/>
                    </a:lnTo>
                    <a:lnTo>
                      <a:pt x="13" y="6"/>
                    </a:lnTo>
                    <a:lnTo>
                      <a:pt x="3" y="3"/>
                    </a:lnTo>
                    <a:lnTo>
                      <a:pt x="0" y="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79" name="Freeform 374"/>
              <p:cNvSpPr>
                <a:spLocks/>
              </p:cNvSpPr>
              <p:nvPr/>
            </p:nvSpPr>
            <p:spPr bwMode="auto">
              <a:xfrm>
                <a:off x="1429" y="2777"/>
                <a:ext cx="22" cy="19"/>
              </a:xfrm>
              <a:custGeom>
                <a:avLst/>
                <a:gdLst>
                  <a:gd name="T0" fmla="*/ 22 w 22"/>
                  <a:gd name="T1" fmla="*/ 6 h 19"/>
                  <a:gd name="T2" fmla="*/ 0 w 22"/>
                  <a:gd name="T3" fmla="*/ 0 h 19"/>
                  <a:gd name="T4" fmla="*/ 0 w 22"/>
                  <a:gd name="T5" fmla="*/ 19 h 19"/>
                  <a:gd name="T6" fmla="*/ 0 w 22"/>
                  <a:gd name="T7" fmla="*/ 19 h 19"/>
                  <a:gd name="T8" fmla="*/ 3 w 22"/>
                  <a:gd name="T9" fmla="*/ 19 h 19"/>
                  <a:gd name="T10" fmla="*/ 22 w 22"/>
                  <a:gd name="T11" fmla="*/ 16 h 19"/>
                  <a:gd name="T12" fmla="*/ 22 w 22"/>
                  <a:gd name="T13" fmla="*/ 6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22" y="6"/>
                    </a:moveTo>
                    <a:lnTo>
                      <a:pt x="0" y="0"/>
                    </a:lnTo>
                    <a:lnTo>
                      <a:pt x="0" y="19"/>
                    </a:lnTo>
                    <a:lnTo>
                      <a:pt x="3" y="19"/>
                    </a:lnTo>
                    <a:lnTo>
                      <a:pt x="22" y="16"/>
                    </a:lnTo>
                    <a:lnTo>
                      <a:pt x="22" y="6"/>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80" name="Freeform 375"/>
              <p:cNvSpPr>
                <a:spLocks/>
              </p:cNvSpPr>
              <p:nvPr/>
            </p:nvSpPr>
            <p:spPr bwMode="auto">
              <a:xfrm>
                <a:off x="1407" y="2770"/>
                <a:ext cx="22" cy="26"/>
              </a:xfrm>
              <a:custGeom>
                <a:avLst/>
                <a:gdLst>
                  <a:gd name="T0" fmla="*/ 22 w 22"/>
                  <a:gd name="T1" fmla="*/ 7 h 26"/>
                  <a:gd name="T2" fmla="*/ 0 w 22"/>
                  <a:gd name="T3" fmla="*/ 0 h 26"/>
                  <a:gd name="T4" fmla="*/ 0 w 22"/>
                  <a:gd name="T5" fmla="*/ 23 h 26"/>
                  <a:gd name="T6" fmla="*/ 6 w 22"/>
                  <a:gd name="T7" fmla="*/ 23 h 26"/>
                  <a:gd name="T8" fmla="*/ 6 w 22"/>
                  <a:gd name="T9" fmla="*/ 23 h 26"/>
                  <a:gd name="T10" fmla="*/ 22 w 22"/>
                  <a:gd name="T11" fmla="*/ 26 h 26"/>
                  <a:gd name="T12" fmla="*/ 22 w 22"/>
                  <a:gd name="T13" fmla="*/ 7 h 26"/>
                  <a:gd name="T14" fmla="*/ 0 60000 65536"/>
                  <a:gd name="T15" fmla="*/ 0 60000 65536"/>
                  <a:gd name="T16" fmla="*/ 0 60000 65536"/>
                  <a:gd name="T17" fmla="*/ 0 60000 65536"/>
                  <a:gd name="T18" fmla="*/ 0 60000 65536"/>
                  <a:gd name="T19" fmla="*/ 0 60000 65536"/>
                  <a:gd name="T20" fmla="*/ 0 60000 65536"/>
                  <a:gd name="T21" fmla="*/ 0 w 22"/>
                  <a:gd name="T22" fmla="*/ 0 h 26"/>
                  <a:gd name="T23" fmla="*/ 22 w 22"/>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6">
                    <a:moveTo>
                      <a:pt x="22" y="7"/>
                    </a:moveTo>
                    <a:lnTo>
                      <a:pt x="0" y="0"/>
                    </a:lnTo>
                    <a:lnTo>
                      <a:pt x="0" y="23"/>
                    </a:lnTo>
                    <a:lnTo>
                      <a:pt x="6" y="23"/>
                    </a:lnTo>
                    <a:lnTo>
                      <a:pt x="22" y="26"/>
                    </a:lnTo>
                    <a:lnTo>
                      <a:pt x="22" y="7"/>
                    </a:ln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81" name="Freeform 376"/>
              <p:cNvSpPr>
                <a:spLocks/>
              </p:cNvSpPr>
              <p:nvPr/>
            </p:nvSpPr>
            <p:spPr bwMode="auto">
              <a:xfrm>
                <a:off x="1385" y="2767"/>
                <a:ext cx="22" cy="26"/>
              </a:xfrm>
              <a:custGeom>
                <a:avLst/>
                <a:gdLst>
                  <a:gd name="T0" fmla="*/ 22 w 22"/>
                  <a:gd name="T1" fmla="*/ 3 h 26"/>
                  <a:gd name="T2" fmla="*/ 19 w 22"/>
                  <a:gd name="T3" fmla="*/ 3 h 26"/>
                  <a:gd name="T4" fmla="*/ 19 w 22"/>
                  <a:gd name="T5" fmla="*/ 3 h 26"/>
                  <a:gd name="T6" fmla="*/ 0 w 22"/>
                  <a:gd name="T7" fmla="*/ 0 h 26"/>
                  <a:gd name="T8" fmla="*/ 0 w 22"/>
                  <a:gd name="T9" fmla="*/ 0 h 26"/>
                  <a:gd name="T10" fmla="*/ 0 w 22"/>
                  <a:gd name="T11" fmla="*/ 19 h 26"/>
                  <a:gd name="T12" fmla="*/ 22 w 22"/>
                  <a:gd name="T13" fmla="*/ 26 h 26"/>
                  <a:gd name="T14" fmla="*/ 22 w 22"/>
                  <a:gd name="T15" fmla="*/ 3 h 26"/>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26"/>
                  <a:gd name="T26" fmla="*/ 22 w 22"/>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26">
                    <a:moveTo>
                      <a:pt x="22" y="3"/>
                    </a:moveTo>
                    <a:lnTo>
                      <a:pt x="19" y="3"/>
                    </a:lnTo>
                    <a:lnTo>
                      <a:pt x="0" y="0"/>
                    </a:lnTo>
                    <a:lnTo>
                      <a:pt x="0" y="19"/>
                    </a:lnTo>
                    <a:lnTo>
                      <a:pt x="22" y="26"/>
                    </a:lnTo>
                    <a:lnTo>
                      <a:pt x="22" y="3"/>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82" name="Freeform 377"/>
              <p:cNvSpPr>
                <a:spLocks/>
              </p:cNvSpPr>
              <p:nvPr/>
            </p:nvSpPr>
            <p:spPr bwMode="auto">
              <a:xfrm>
                <a:off x="1363" y="2767"/>
                <a:ext cx="22" cy="19"/>
              </a:xfrm>
              <a:custGeom>
                <a:avLst/>
                <a:gdLst>
                  <a:gd name="T0" fmla="*/ 22 w 22"/>
                  <a:gd name="T1" fmla="*/ 0 h 19"/>
                  <a:gd name="T2" fmla="*/ 0 w 22"/>
                  <a:gd name="T3" fmla="*/ 3 h 19"/>
                  <a:gd name="T4" fmla="*/ 0 w 22"/>
                  <a:gd name="T5" fmla="*/ 10 h 19"/>
                  <a:gd name="T6" fmla="*/ 22 w 22"/>
                  <a:gd name="T7" fmla="*/ 19 h 19"/>
                  <a:gd name="T8" fmla="*/ 22 w 22"/>
                  <a:gd name="T9" fmla="*/ 0 h 19"/>
                  <a:gd name="T10" fmla="*/ 0 60000 65536"/>
                  <a:gd name="T11" fmla="*/ 0 60000 65536"/>
                  <a:gd name="T12" fmla="*/ 0 60000 65536"/>
                  <a:gd name="T13" fmla="*/ 0 60000 65536"/>
                  <a:gd name="T14" fmla="*/ 0 60000 65536"/>
                  <a:gd name="T15" fmla="*/ 0 w 22"/>
                  <a:gd name="T16" fmla="*/ 0 h 19"/>
                  <a:gd name="T17" fmla="*/ 22 w 22"/>
                  <a:gd name="T18" fmla="*/ 19 h 19"/>
                </a:gdLst>
                <a:ahLst/>
                <a:cxnLst>
                  <a:cxn ang="T10">
                    <a:pos x="T0" y="T1"/>
                  </a:cxn>
                  <a:cxn ang="T11">
                    <a:pos x="T2" y="T3"/>
                  </a:cxn>
                  <a:cxn ang="T12">
                    <a:pos x="T4" y="T5"/>
                  </a:cxn>
                  <a:cxn ang="T13">
                    <a:pos x="T6" y="T7"/>
                  </a:cxn>
                  <a:cxn ang="T14">
                    <a:pos x="T8" y="T9"/>
                  </a:cxn>
                </a:cxnLst>
                <a:rect l="T15" t="T16" r="T17" b="T18"/>
                <a:pathLst>
                  <a:path w="22" h="19">
                    <a:moveTo>
                      <a:pt x="22" y="0"/>
                    </a:moveTo>
                    <a:lnTo>
                      <a:pt x="0" y="3"/>
                    </a:lnTo>
                    <a:lnTo>
                      <a:pt x="0" y="10"/>
                    </a:lnTo>
                    <a:lnTo>
                      <a:pt x="22" y="19"/>
                    </a:lnTo>
                    <a:lnTo>
                      <a:pt x="22"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83" name="Freeform 378"/>
              <p:cNvSpPr>
                <a:spLocks/>
              </p:cNvSpPr>
              <p:nvPr/>
            </p:nvSpPr>
            <p:spPr bwMode="auto">
              <a:xfrm>
                <a:off x="1356" y="2770"/>
                <a:ext cx="7" cy="7"/>
              </a:xfrm>
              <a:custGeom>
                <a:avLst/>
                <a:gdLst>
                  <a:gd name="T0" fmla="*/ 7 w 7"/>
                  <a:gd name="T1" fmla="*/ 0 h 7"/>
                  <a:gd name="T2" fmla="*/ 0 w 7"/>
                  <a:gd name="T3" fmla="*/ 4 h 7"/>
                  <a:gd name="T4" fmla="*/ 0 w 7"/>
                  <a:gd name="T5" fmla="*/ 4 h 7"/>
                  <a:gd name="T6" fmla="*/ 0 w 7"/>
                  <a:gd name="T7" fmla="*/ 4 h 7"/>
                  <a:gd name="T8" fmla="*/ 0 w 7"/>
                  <a:gd name="T9" fmla="*/ 4 h 7"/>
                  <a:gd name="T10" fmla="*/ 7 w 7"/>
                  <a:gd name="T11" fmla="*/ 7 h 7"/>
                  <a:gd name="T12" fmla="*/ 7 w 7"/>
                  <a:gd name="T13" fmla="*/ 7 h 7"/>
                  <a:gd name="T14" fmla="*/ 7 w 7"/>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7"/>
                  <a:gd name="T26" fmla="*/ 7 w 7"/>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7">
                    <a:moveTo>
                      <a:pt x="7" y="0"/>
                    </a:moveTo>
                    <a:lnTo>
                      <a:pt x="0" y="4"/>
                    </a:lnTo>
                    <a:lnTo>
                      <a:pt x="7" y="7"/>
                    </a:lnTo>
                    <a:lnTo>
                      <a:pt x="7" y="0"/>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84" name="Freeform 379"/>
              <p:cNvSpPr>
                <a:spLocks/>
              </p:cNvSpPr>
              <p:nvPr/>
            </p:nvSpPr>
            <p:spPr bwMode="auto">
              <a:xfrm>
                <a:off x="1407" y="2796"/>
                <a:ext cx="3" cy="6"/>
              </a:xfrm>
              <a:custGeom>
                <a:avLst/>
                <a:gdLst>
                  <a:gd name="T0" fmla="*/ 0 w 3"/>
                  <a:gd name="T1" fmla="*/ 0 h 6"/>
                  <a:gd name="T2" fmla="*/ 0 w 3"/>
                  <a:gd name="T3" fmla="*/ 6 h 6"/>
                  <a:gd name="T4" fmla="*/ 3 w 3"/>
                  <a:gd name="T5" fmla="*/ 6 h 6"/>
                  <a:gd name="T6" fmla="*/ 3 w 3"/>
                  <a:gd name="T7" fmla="*/ 6 h 6"/>
                  <a:gd name="T8" fmla="*/ 3 w 3"/>
                  <a:gd name="T9" fmla="*/ 3 h 6"/>
                  <a:gd name="T10" fmla="*/ 0 w 3"/>
                  <a:gd name="T11" fmla="*/ 0 h 6"/>
                  <a:gd name="T12" fmla="*/ 0 w 3"/>
                  <a:gd name="T13" fmla="*/ 0 h 6"/>
                  <a:gd name="T14" fmla="*/ 0 60000 65536"/>
                  <a:gd name="T15" fmla="*/ 0 60000 65536"/>
                  <a:gd name="T16" fmla="*/ 0 60000 65536"/>
                  <a:gd name="T17" fmla="*/ 0 60000 65536"/>
                  <a:gd name="T18" fmla="*/ 0 60000 65536"/>
                  <a:gd name="T19" fmla="*/ 0 60000 65536"/>
                  <a:gd name="T20" fmla="*/ 0 60000 65536"/>
                  <a:gd name="T21" fmla="*/ 0 w 3"/>
                  <a:gd name="T22" fmla="*/ 0 h 6"/>
                  <a:gd name="T23" fmla="*/ 3 w 3"/>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6">
                    <a:moveTo>
                      <a:pt x="0" y="0"/>
                    </a:moveTo>
                    <a:lnTo>
                      <a:pt x="0" y="6"/>
                    </a:lnTo>
                    <a:lnTo>
                      <a:pt x="3" y="6"/>
                    </a:lnTo>
                    <a:lnTo>
                      <a:pt x="3" y="3"/>
                    </a:lnTo>
                    <a:lnTo>
                      <a:pt x="0" y="0"/>
                    </a:ln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85" name="Freeform 380"/>
              <p:cNvSpPr>
                <a:spLocks/>
              </p:cNvSpPr>
              <p:nvPr/>
            </p:nvSpPr>
            <p:spPr bwMode="auto">
              <a:xfrm>
                <a:off x="1385" y="2789"/>
                <a:ext cx="22" cy="16"/>
              </a:xfrm>
              <a:custGeom>
                <a:avLst/>
                <a:gdLst>
                  <a:gd name="T0" fmla="*/ 22 w 22"/>
                  <a:gd name="T1" fmla="*/ 7 h 16"/>
                  <a:gd name="T2" fmla="*/ 22 w 22"/>
                  <a:gd name="T3" fmla="*/ 7 h 16"/>
                  <a:gd name="T4" fmla="*/ 19 w 22"/>
                  <a:gd name="T5" fmla="*/ 7 h 16"/>
                  <a:gd name="T6" fmla="*/ 0 w 22"/>
                  <a:gd name="T7" fmla="*/ 0 h 16"/>
                  <a:gd name="T8" fmla="*/ 0 w 22"/>
                  <a:gd name="T9" fmla="*/ 16 h 16"/>
                  <a:gd name="T10" fmla="*/ 22 w 22"/>
                  <a:gd name="T11" fmla="*/ 13 h 16"/>
                  <a:gd name="T12" fmla="*/ 22 w 22"/>
                  <a:gd name="T13" fmla="*/ 7 h 16"/>
                  <a:gd name="T14" fmla="*/ 0 60000 65536"/>
                  <a:gd name="T15" fmla="*/ 0 60000 65536"/>
                  <a:gd name="T16" fmla="*/ 0 60000 65536"/>
                  <a:gd name="T17" fmla="*/ 0 60000 65536"/>
                  <a:gd name="T18" fmla="*/ 0 60000 65536"/>
                  <a:gd name="T19" fmla="*/ 0 60000 65536"/>
                  <a:gd name="T20" fmla="*/ 0 60000 65536"/>
                  <a:gd name="T21" fmla="*/ 0 w 22"/>
                  <a:gd name="T22" fmla="*/ 0 h 16"/>
                  <a:gd name="T23" fmla="*/ 22 w 22"/>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6">
                    <a:moveTo>
                      <a:pt x="22" y="7"/>
                    </a:moveTo>
                    <a:lnTo>
                      <a:pt x="22" y="7"/>
                    </a:lnTo>
                    <a:lnTo>
                      <a:pt x="19" y="7"/>
                    </a:lnTo>
                    <a:lnTo>
                      <a:pt x="0" y="0"/>
                    </a:lnTo>
                    <a:lnTo>
                      <a:pt x="0" y="16"/>
                    </a:lnTo>
                    <a:lnTo>
                      <a:pt x="22" y="13"/>
                    </a:lnTo>
                    <a:lnTo>
                      <a:pt x="22" y="7"/>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86" name="Freeform 381"/>
              <p:cNvSpPr>
                <a:spLocks/>
              </p:cNvSpPr>
              <p:nvPr/>
            </p:nvSpPr>
            <p:spPr bwMode="auto">
              <a:xfrm>
                <a:off x="1363" y="2783"/>
                <a:ext cx="22" cy="25"/>
              </a:xfrm>
              <a:custGeom>
                <a:avLst/>
                <a:gdLst>
                  <a:gd name="T0" fmla="*/ 22 w 22"/>
                  <a:gd name="T1" fmla="*/ 6 h 25"/>
                  <a:gd name="T2" fmla="*/ 0 w 22"/>
                  <a:gd name="T3" fmla="*/ 0 h 25"/>
                  <a:gd name="T4" fmla="*/ 0 w 22"/>
                  <a:gd name="T5" fmla="*/ 22 h 25"/>
                  <a:gd name="T6" fmla="*/ 0 w 22"/>
                  <a:gd name="T7" fmla="*/ 22 h 25"/>
                  <a:gd name="T8" fmla="*/ 19 w 22"/>
                  <a:gd name="T9" fmla="*/ 25 h 25"/>
                  <a:gd name="T10" fmla="*/ 22 w 22"/>
                  <a:gd name="T11" fmla="*/ 22 h 25"/>
                  <a:gd name="T12" fmla="*/ 22 w 22"/>
                  <a:gd name="T13" fmla="*/ 6 h 25"/>
                  <a:gd name="T14" fmla="*/ 0 60000 65536"/>
                  <a:gd name="T15" fmla="*/ 0 60000 65536"/>
                  <a:gd name="T16" fmla="*/ 0 60000 65536"/>
                  <a:gd name="T17" fmla="*/ 0 60000 65536"/>
                  <a:gd name="T18" fmla="*/ 0 60000 65536"/>
                  <a:gd name="T19" fmla="*/ 0 60000 65536"/>
                  <a:gd name="T20" fmla="*/ 0 60000 65536"/>
                  <a:gd name="T21" fmla="*/ 0 w 22"/>
                  <a:gd name="T22" fmla="*/ 0 h 25"/>
                  <a:gd name="T23" fmla="*/ 22 w 2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5">
                    <a:moveTo>
                      <a:pt x="22" y="6"/>
                    </a:moveTo>
                    <a:lnTo>
                      <a:pt x="0" y="0"/>
                    </a:lnTo>
                    <a:lnTo>
                      <a:pt x="0" y="22"/>
                    </a:lnTo>
                    <a:lnTo>
                      <a:pt x="19" y="25"/>
                    </a:lnTo>
                    <a:lnTo>
                      <a:pt x="22" y="22"/>
                    </a:lnTo>
                    <a:lnTo>
                      <a:pt x="22" y="6"/>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87" name="Freeform 382"/>
              <p:cNvSpPr>
                <a:spLocks/>
              </p:cNvSpPr>
              <p:nvPr/>
            </p:nvSpPr>
            <p:spPr bwMode="auto">
              <a:xfrm>
                <a:off x="1341" y="2777"/>
                <a:ext cx="22" cy="28"/>
              </a:xfrm>
              <a:custGeom>
                <a:avLst/>
                <a:gdLst>
                  <a:gd name="T0" fmla="*/ 22 w 22"/>
                  <a:gd name="T1" fmla="*/ 6 h 28"/>
                  <a:gd name="T2" fmla="*/ 12 w 22"/>
                  <a:gd name="T3" fmla="*/ 3 h 28"/>
                  <a:gd name="T4" fmla="*/ 12 w 22"/>
                  <a:gd name="T5" fmla="*/ 3 h 28"/>
                  <a:gd name="T6" fmla="*/ 0 w 22"/>
                  <a:gd name="T7" fmla="*/ 0 h 28"/>
                  <a:gd name="T8" fmla="*/ 0 w 22"/>
                  <a:gd name="T9" fmla="*/ 22 h 28"/>
                  <a:gd name="T10" fmla="*/ 19 w 22"/>
                  <a:gd name="T11" fmla="*/ 28 h 28"/>
                  <a:gd name="T12" fmla="*/ 19 w 22"/>
                  <a:gd name="T13" fmla="*/ 28 h 28"/>
                  <a:gd name="T14" fmla="*/ 22 w 22"/>
                  <a:gd name="T15" fmla="*/ 28 h 28"/>
                  <a:gd name="T16" fmla="*/ 22 w 22"/>
                  <a:gd name="T17" fmla="*/ 6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8"/>
                  <a:gd name="T29" fmla="*/ 22 w 22"/>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8">
                    <a:moveTo>
                      <a:pt x="22" y="6"/>
                    </a:moveTo>
                    <a:lnTo>
                      <a:pt x="12" y="3"/>
                    </a:lnTo>
                    <a:lnTo>
                      <a:pt x="0" y="0"/>
                    </a:lnTo>
                    <a:lnTo>
                      <a:pt x="0" y="22"/>
                    </a:lnTo>
                    <a:lnTo>
                      <a:pt x="19" y="28"/>
                    </a:lnTo>
                    <a:lnTo>
                      <a:pt x="22" y="28"/>
                    </a:lnTo>
                    <a:lnTo>
                      <a:pt x="22" y="6"/>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88" name="Freeform 383"/>
              <p:cNvSpPr>
                <a:spLocks/>
              </p:cNvSpPr>
              <p:nvPr/>
            </p:nvSpPr>
            <p:spPr bwMode="auto">
              <a:xfrm>
                <a:off x="1318" y="2777"/>
                <a:ext cx="23" cy="22"/>
              </a:xfrm>
              <a:custGeom>
                <a:avLst/>
                <a:gdLst>
                  <a:gd name="T0" fmla="*/ 23 w 23"/>
                  <a:gd name="T1" fmla="*/ 0 h 22"/>
                  <a:gd name="T2" fmla="*/ 23 w 23"/>
                  <a:gd name="T3" fmla="*/ 0 h 22"/>
                  <a:gd name="T4" fmla="*/ 16 w 23"/>
                  <a:gd name="T5" fmla="*/ 0 h 22"/>
                  <a:gd name="T6" fmla="*/ 0 w 23"/>
                  <a:gd name="T7" fmla="*/ 3 h 22"/>
                  <a:gd name="T8" fmla="*/ 0 w 23"/>
                  <a:gd name="T9" fmla="*/ 16 h 22"/>
                  <a:gd name="T10" fmla="*/ 23 w 23"/>
                  <a:gd name="T11" fmla="*/ 22 h 22"/>
                  <a:gd name="T12" fmla="*/ 23 w 23"/>
                  <a:gd name="T13" fmla="*/ 0 h 22"/>
                  <a:gd name="T14" fmla="*/ 0 60000 65536"/>
                  <a:gd name="T15" fmla="*/ 0 60000 65536"/>
                  <a:gd name="T16" fmla="*/ 0 60000 65536"/>
                  <a:gd name="T17" fmla="*/ 0 60000 65536"/>
                  <a:gd name="T18" fmla="*/ 0 60000 65536"/>
                  <a:gd name="T19" fmla="*/ 0 60000 65536"/>
                  <a:gd name="T20" fmla="*/ 0 60000 65536"/>
                  <a:gd name="T21" fmla="*/ 0 w 23"/>
                  <a:gd name="T22" fmla="*/ 0 h 22"/>
                  <a:gd name="T23" fmla="*/ 23 w 23"/>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2">
                    <a:moveTo>
                      <a:pt x="23" y="0"/>
                    </a:moveTo>
                    <a:lnTo>
                      <a:pt x="23" y="0"/>
                    </a:lnTo>
                    <a:lnTo>
                      <a:pt x="16" y="0"/>
                    </a:lnTo>
                    <a:lnTo>
                      <a:pt x="0" y="3"/>
                    </a:lnTo>
                    <a:lnTo>
                      <a:pt x="0" y="16"/>
                    </a:lnTo>
                    <a:lnTo>
                      <a:pt x="23" y="22"/>
                    </a:lnTo>
                    <a:lnTo>
                      <a:pt x="23"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89" name="Freeform 384"/>
              <p:cNvSpPr>
                <a:spLocks/>
              </p:cNvSpPr>
              <p:nvPr/>
            </p:nvSpPr>
            <p:spPr bwMode="auto">
              <a:xfrm>
                <a:off x="1303" y="2780"/>
                <a:ext cx="15" cy="13"/>
              </a:xfrm>
              <a:custGeom>
                <a:avLst/>
                <a:gdLst>
                  <a:gd name="T0" fmla="*/ 15 w 15"/>
                  <a:gd name="T1" fmla="*/ 0 h 13"/>
                  <a:gd name="T2" fmla="*/ 0 w 15"/>
                  <a:gd name="T3" fmla="*/ 3 h 13"/>
                  <a:gd name="T4" fmla="*/ 0 w 15"/>
                  <a:gd name="T5" fmla="*/ 3 h 13"/>
                  <a:gd name="T6" fmla="*/ 0 w 15"/>
                  <a:gd name="T7" fmla="*/ 3 h 13"/>
                  <a:gd name="T8" fmla="*/ 0 w 15"/>
                  <a:gd name="T9" fmla="*/ 6 h 13"/>
                  <a:gd name="T10" fmla="*/ 6 w 15"/>
                  <a:gd name="T11" fmla="*/ 9 h 13"/>
                  <a:gd name="T12" fmla="*/ 15 w 15"/>
                  <a:gd name="T13" fmla="*/ 13 h 13"/>
                  <a:gd name="T14" fmla="*/ 15 w 15"/>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3"/>
                  <a:gd name="T26" fmla="*/ 15 w 15"/>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3">
                    <a:moveTo>
                      <a:pt x="15" y="0"/>
                    </a:moveTo>
                    <a:lnTo>
                      <a:pt x="0" y="3"/>
                    </a:lnTo>
                    <a:lnTo>
                      <a:pt x="0" y="6"/>
                    </a:lnTo>
                    <a:lnTo>
                      <a:pt x="6" y="9"/>
                    </a:lnTo>
                    <a:lnTo>
                      <a:pt x="15" y="13"/>
                    </a:lnTo>
                    <a:lnTo>
                      <a:pt x="15"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90" name="Freeform 385"/>
              <p:cNvSpPr>
                <a:spLocks/>
              </p:cNvSpPr>
              <p:nvPr/>
            </p:nvSpPr>
            <p:spPr bwMode="auto">
              <a:xfrm>
                <a:off x="1341" y="2805"/>
                <a:ext cx="19" cy="10"/>
              </a:xfrm>
              <a:custGeom>
                <a:avLst/>
                <a:gdLst>
                  <a:gd name="T0" fmla="*/ 3 w 19"/>
                  <a:gd name="T1" fmla="*/ 10 h 10"/>
                  <a:gd name="T2" fmla="*/ 15 w 19"/>
                  <a:gd name="T3" fmla="*/ 7 h 10"/>
                  <a:gd name="T4" fmla="*/ 15 w 19"/>
                  <a:gd name="T5" fmla="*/ 7 h 10"/>
                  <a:gd name="T6" fmla="*/ 19 w 19"/>
                  <a:gd name="T7" fmla="*/ 7 h 10"/>
                  <a:gd name="T8" fmla="*/ 15 w 19"/>
                  <a:gd name="T9" fmla="*/ 3 h 10"/>
                  <a:gd name="T10" fmla="*/ 9 w 19"/>
                  <a:gd name="T11" fmla="*/ 0 h 10"/>
                  <a:gd name="T12" fmla="*/ 0 w 19"/>
                  <a:gd name="T13" fmla="*/ 0 h 10"/>
                  <a:gd name="T14" fmla="*/ 3 w 19"/>
                  <a:gd name="T15" fmla="*/ 10 h 10"/>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0"/>
                  <a:gd name="T26" fmla="*/ 19 w 19"/>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0">
                    <a:moveTo>
                      <a:pt x="3" y="10"/>
                    </a:moveTo>
                    <a:lnTo>
                      <a:pt x="15" y="7"/>
                    </a:lnTo>
                    <a:lnTo>
                      <a:pt x="19" y="7"/>
                    </a:lnTo>
                    <a:lnTo>
                      <a:pt x="15" y="3"/>
                    </a:lnTo>
                    <a:lnTo>
                      <a:pt x="9" y="0"/>
                    </a:lnTo>
                    <a:lnTo>
                      <a:pt x="0" y="0"/>
                    </a:lnTo>
                    <a:lnTo>
                      <a:pt x="3" y="10"/>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91" name="Freeform 386"/>
              <p:cNvSpPr>
                <a:spLocks/>
              </p:cNvSpPr>
              <p:nvPr/>
            </p:nvSpPr>
            <p:spPr bwMode="auto">
              <a:xfrm>
                <a:off x="1318" y="2796"/>
                <a:ext cx="26" cy="22"/>
              </a:xfrm>
              <a:custGeom>
                <a:avLst/>
                <a:gdLst>
                  <a:gd name="T0" fmla="*/ 23 w 26"/>
                  <a:gd name="T1" fmla="*/ 9 h 22"/>
                  <a:gd name="T2" fmla="*/ 0 w 26"/>
                  <a:gd name="T3" fmla="*/ 0 h 22"/>
                  <a:gd name="T4" fmla="*/ 4 w 26"/>
                  <a:gd name="T5" fmla="*/ 22 h 22"/>
                  <a:gd name="T6" fmla="*/ 4 w 26"/>
                  <a:gd name="T7" fmla="*/ 22 h 22"/>
                  <a:gd name="T8" fmla="*/ 7 w 26"/>
                  <a:gd name="T9" fmla="*/ 22 h 22"/>
                  <a:gd name="T10" fmla="*/ 26 w 26"/>
                  <a:gd name="T11" fmla="*/ 19 h 22"/>
                  <a:gd name="T12" fmla="*/ 23 w 26"/>
                  <a:gd name="T13" fmla="*/ 9 h 22"/>
                  <a:gd name="T14" fmla="*/ 0 60000 65536"/>
                  <a:gd name="T15" fmla="*/ 0 60000 65536"/>
                  <a:gd name="T16" fmla="*/ 0 60000 65536"/>
                  <a:gd name="T17" fmla="*/ 0 60000 65536"/>
                  <a:gd name="T18" fmla="*/ 0 60000 65536"/>
                  <a:gd name="T19" fmla="*/ 0 60000 65536"/>
                  <a:gd name="T20" fmla="*/ 0 60000 65536"/>
                  <a:gd name="T21" fmla="*/ 0 w 26"/>
                  <a:gd name="T22" fmla="*/ 0 h 22"/>
                  <a:gd name="T23" fmla="*/ 26 w 26"/>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2">
                    <a:moveTo>
                      <a:pt x="23" y="9"/>
                    </a:moveTo>
                    <a:lnTo>
                      <a:pt x="0" y="0"/>
                    </a:lnTo>
                    <a:lnTo>
                      <a:pt x="4" y="22"/>
                    </a:lnTo>
                    <a:lnTo>
                      <a:pt x="7" y="22"/>
                    </a:lnTo>
                    <a:lnTo>
                      <a:pt x="26" y="19"/>
                    </a:lnTo>
                    <a:lnTo>
                      <a:pt x="23" y="9"/>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92" name="Freeform 387"/>
              <p:cNvSpPr>
                <a:spLocks/>
              </p:cNvSpPr>
              <p:nvPr/>
            </p:nvSpPr>
            <p:spPr bwMode="auto">
              <a:xfrm>
                <a:off x="1296" y="2789"/>
                <a:ext cx="26" cy="29"/>
              </a:xfrm>
              <a:custGeom>
                <a:avLst/>
                <a:gdLst>
                  <a:gd name="T0" fmla="*/ 22 w 26"/>
                  <a:gd name="T1" fmla="*/ 7 h 29"/>
                  <a:gd name="T2" fmla="*/ 3 w 26"/>
                  <a:gd name="T3" fmla="*/ 0 h 29"/>
                  <a:gd name="T4" fmla="*/ 3 w 26"/>
                  <a:gd name="T5" fmla="*/ 0 h 29"/>
                  <a:gd name="T6" fmla="*/ 0 w 26"/>
                  <a:gd name="T7" fmla="*/ 0 h 29"/>
                  <a:gd name="T8" fmla="*/ 3 w 26"/>
                  <a:gd name="T9" fmla="*/ 26 h 29"/>
                  <a:gd name="T10" fmla="*/ 10 w 26"/>
                  <a:gd name="T11" fmla="*/ 26 h 29"/>
                  <a:gd name="T12" fmla="*/ 10 w 26"/>
                  <a:gd name="T13" fmla="*/ 26 h 29"/>
                  <a:gd name="T14" fmla="*/ 26 w 26"/>
                  <a:gd name="T15" fmla="*/ 29 h 29"/>
                  <a:gd name="T16" fmla="*/ 22 w 26"/>
                  <a:gd name="T17" fmla="*/ 7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9"/>
                  <a:gd name="T29" fmla="*/ 26 w 26"/>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9">
                    <a:moveTo>
                      <a:pt x="22" y="7"/>
                    </a:moveTo>
                    <a:lnTo>
                      <a:pt x="3" y="0"/>
                    </a:lnTo>
                    <a:lnTo>
                      <a:pt x="0" y="0"/>
                    </a:lnTo>
                    <a:lnTo>
                      <a:pt x="3" y="26"/>
                    </a:lnTo>
                    <a:lnTo>
                      <a:pt x="10" y="26"/>
                    </a:lnTo>
                    <a:lnTo>
                      <a:pt x="26" y="29"/>
                    </a:lnTo>
                    <a:lnTo>
                      <a:pt x="22" y="7"/>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93" name="Freeform 388"/>
              <p:cNvSpPr>
                <a:spLocks/>
              </p:cNvSpPr>
              <p:nvPr/>
            </p:nvSpPr>
            <p:spPr bwMode="auto">
              <a:xfrm>
                <a:off x="1274" y="2786"/>
                <a:ext cx="25" cy="29"/>
              </a:xfrm>
              <a:custGeom>
                <a:avLst/>
                <a:gdLst>
                  <a:gd name="T0" fmla="*/ 22 w 25"/>
                  <a:gd name="T1" fmla="*/ 3 h 29"/>
                  <a:gd name="T2" fmla="*/ 22 w 25"/>
                  <a:gd name="T3" fmla="*/ 3 h 29"/>
                  <a:gd name="T4" fmla="*/ 3 w 25"/>
                  <a:gd name="T5" fmla="*/ 0 h 29"/>
                  <a:gd name="T6" fmla="*/ 0 w 25"/>
                  <a:gd name="T7" fmla="*/ 3 h 29"/>
                  <a:gd name="T8" fmla="*/ 0 w 25"/>
                  <a:gd name="T9" fmla="*/ 19 h 29"/>
                  <a:gd name="T10" fmla="*/ 25 w 25"/>
                  <a:gd name="T11" fmla="*/ 29 h 29"/>
                  <a:gd name="T12" fmla="*/ 22 w 25"/>
                  <a:gd name="T13" fmla="*/ 3 h 29"/>
                  <a:gd name="T14" fmla="*/ 0 60000 65536"/>
                  <a:gd name="T15" fmla="*/ 0 60000 65536"/>
                  <a:gd name="T16" fmla="*/ 0 60000 65536"/>
                  <a:gd name="T17" fmla="*/ 0 60000 65536"/>
                  <a:gd name="T18" fmla="*/ 0 60000 65536"/>
                  <a:gd name="T19" fmla="*/ 0 60000 65536"/>
                  <a:gd name="T20" fmla="*/ 0 60000 65536"/>
                  <a:gd name="T21" fmla="*/ 0 w 25"/>
                  <a:gd name="T22" fmla="*/ 0 h 29"/>
                  <a:gd name="T23" fmla="*/ 25 w 25"/>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9">
                    <a:moveTo>
                      <a:pt x="22" y="3"/>
                    </a:moveTo>
                    <a:lnTo>
                      <a:pt x="22" y="3"/>
                    </a:lnTo>
                    <a:lnTo>
                      <a:pt x="3" y="0"/>
                    </a:lnTo>
                    <a:lnTo>
                      <a:pt x="0" y="3"/>
                    </a:lnTo>
                    <a:lnTo>
                      <a:pt x="0" y="19"/>
                    </a:lnTo>
                    <a:lnTo>
                      <a:pt x="25" y="29"/>
                    </a:lnTo>
                    <a:lnTo>
                      <a:pt x="22" y="3"/>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94" name="Freeform 389"/>
              <p:cNvSpPr>
                <a:spLocks/>
              </p:cNvSpPr>
              <p:nvPr/>
            </p:nvSpPr>
            <p:spPr bwMode="auto">
              <a:xfrm>
                <a:off x="1252" y="2789"/>
                <a:ext cx="22" cy="16"/>
              </a:xfrm>
              <a:custGeom>
                <a:avLst/>
                <a:gdLst>
                  <a:gd name="T0" fmla="*/ 22 w 22"/>
                  <a:gd name="T1" fmla="*/ 0 h 16"/>
                  <a:gd name="T2" fmla="*/ 0 w 22"/>
                  <a:gd name="T3" fmla="*/ 4 h 16"/>
                  <a:gd name="T4" fmla="*/ 0 w 22"/>
                  <a:gd name="T5" fmla="*/ 10 h 16"/>
                  <a:gd name="T6" fmla="*/ 22 w 22"/>
                  <a:gd name="T7" fmla="*/ 16 h 16"/>
                  <a:gd name="T8" fmla="*/ 22 w 22"/>
                  <a:gd name="T9" fmla="*/ 0 h 16"/>
                  <a:gd name="T10" fmla="*/ 0 60000 65536"/>
                  <a:gd name="T11" fmla="*/ 0 60000 65536"/>
                  <a:gd name="T12" fmla="*/ 0 60000 65536"/>
                  <a:gd name="T13" fmla="*/ 0 60000 65536"/>
                  <a:gd name="T14" fmla="*/ 0 60000 65536"/>
                  <a:gd name="T15" fmla="*/ 0 w 22"/>
                  <a:gd name="T16" fmla="*/ 0 h 16"/>
                  <a:gd name="T17" fmla="*/ 22 w 22"/>
                  <a:gd name="T18" fmla="*/ 16 h 16"/>
                </a:gdLst>
                <a:ahLst/>
                <a:cxnLst>
                  <a:cxn ang="T10">
                    <a:pos x="T0" y="T1"/>
                  </a:cxn>
                  <a:cxn ang="T11">
                    <a:pos x="T2" y="T3"/>
                  </a:cxn>
                  <a:cxn ang="T12">
                    <a:pos x="T4" y="T5"/>
                  </a:cxn>
                  <a:cxn ang="T13">
                    <a:pos x="T6" y="T7"/>
                  </a:cxn>
                  <a:cxn ang="T14">
                    <a:pos x="T8" y="T9"/>
                  </a:cxn>
                </a:cxnLst>
                <a:rect l="T15" t="T16" r="T17" b="T18"/>
                <a:pathLst>
                  <a:path w="22" h="16">
                    <a:moveTo>
                      <a:pt x="22" y="0"/>
                    </a:moveTo>
                    <a:lnTo>
                      <a:pt x="0" y="4"/>
                    </a:lnTo>
                    <a:lnTo>
                      <a:pt x="0" y="10"/>
                    </a:lnTo>
                    <a:lnTo>
                      <a:pt x="22" y="16"/>
                    </a:lnTo>
                    <a:lnTo>
                      <a:pt x="22"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95" name="Freeform 390"/>
              <p:cNvSpPr>
                <a:spLocks/>
              </p:cNvSpPr>
              <p:nvPr/>
            </p:nvSpPr>
            <p:spPr bwMode="auto">
              <a:xfrm>
                <a:off x="1246" y="2793"/>
                <a:ext cx="6" cy="6"/>
              </a:xfrm>
              <a:custGeom>
                <a:avLst/>
                <a:gdLst>
                  <a:gd name="T0" fmla="*/ 6 w 6"/>
                  <a:gd name="T1" fmla="*/ 0 h 6"/>
                  <a:gd name="T2" fmla="*/ 3 w 6"/>
                  <a:gd name="T3" fmla="*/ 0 h 6"/>
                  <a:gd name="T4" fmla="*/ 3 w 6"/>
                  <a:gd name="T5" fmla="*/ 0 h 6"/>
                  <a:gd name="T6" fmla="*/ 0 w 6"/>
                  <a:gd name="T7" fmla="*/ 0 h 6"/>
                  <a:gd name="T8" fmla="*/ 0 w 6"/>
                  <a:gd name="T9" fmla="*/ 3 h 6"/>
                  <a:gd name="T10" fmla="*/ 6 w 6"/>
                  <a:gd name="T11" fmla="*/ 6 h 6"/>
                  <a:gd name="T12" fmla="*/ 6 w 6"/>
                  <a:gd name="T13" fmla="*/ 6 h 6"/>
                  <a:gd name="T14" fmla="*/ 6 w 6"/>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0"/>
                    </a:moveTo>
                    <a:lnTo>
                      <a:pt x="3" y="0"/>
                    </a:lnTo>
                    <a:lnTo>
                      <a:pt x="0" y="0"/>
                    </a:lnTo>
                    <a:lnTo>
                      <a:pt x="0" y="3"/>
                    </a:lnTo>
                    <a:lnTo>
                      <a:pt x="6" y="6"/>
                    </a:lnTo>
                    <a:lnTo>
                      <a:pt x="6"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96" name="Freeform 391"/>
              <p:cNvSpPr>
                <a:spLocks/>
              </p:cNvSpPr>
              <p:nvPr/>
            </p:nvSpPr>
            <p:spPr bwMode="auto">
              <a:xfrm>
                <a:off x="1299" y="2818"/>
                <a:ext cx="4" cy="6"/>
              </a:xfrm>
              <a:custGeom>
                <a:avLst/>
                <a:gdLst>
                  <a:gd name="T0" fmla="*/ 0 w 4"/>
                  <a:gd name="T1" fmla="*/ 0 h 6"/>
                  <a:gd name="T2" fmla="*/ 0 w 4"/>
                  <a:gd name="T3" fmla="*/ 6 h 6"/>
                  <a:gd name="T4" fmla="*/ 0 w 4"/>
                  <a:gd name="T5" fmla="*/ 6 h 6"/>
                  <a:gd name="T6" fmla="*/ 0 w 4"/>
                  <a:gd name="T7" fmla="*/ 6 h 6"/>
                  <a:gd name="T8" fmla="*/ 4 w 4"/>
                  <a:gd name="T9" fmla="*/ 3 h 6"/>
                  <a:gd name="T10" fmla="*/ 0 w 4"/>
                  <a:gd name="T11" fmla="*/ 0 h 6"/>
                  <a:gd name="T12" fmla="*/ 0 w 4"/>
                  <a:gd name="T13" fmla="*/ 0 h 6"/>
                  <a:gd name="T14" fmla="*/ 0 60000 65536"/>
                  <a:gd name="T15" fmla="*/ 0 60000 65536"/>
                  <a:gd name="T16" fmla="*/ 0 60000 65536"/>
                  <a:gd name="T17" fmla="*/ 0 60000 65536"/>
                  <a:gd name="T18" fmla="*/ 0 60000 65536"/>
                  <a:gd name="T19" fmla="*/ 0 60000 65536"/>
                  <a:gd name="T20" fmla="*/ 0 60000 65536"/>
                  <a:gd name="T21" fmla="*/ 0 w 4"/>
                  <a:gd name="T22" fmla="*/ 0 h 6"/>
                  <a:gd name="T23" fmla="*/ 4 w 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6">
                    <a:moveTo>
                      <a:pt x="0" y="0"/>
                    </a:moveTo>
                    <a:lnTo>
                      <a:pt x="0" y="6"/>
                    </a:lnTo>
                    <a:lnTo>
                      <a:pt x="4" y="3"/>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97" name="Freeform 392"/>
              <p:cNvSpPr>
                <a:spLocks/>
              </p:cNvSpPr>
              <p:nvPr/>
            </p:nvSpPr>
            <p:spPr bwMode="auto">
              <a:xfrm>
                <a:off x="1277" y="2812"/>
                <a:ext cx="22" cy="15"/>
              </a:xfrm>
              <a:custGeom>
                <a:avLst/>
                <a:gdLst>
                  <a:gd name="T0" fmla="*/ 22 w 22"/>
                  <a:gd name="T1" fmla="*/ 6 h 15"/>
                  <a:gd name="T2" fmla="*/ 22 w 22"/>
                  <a:gd name="T3" fmla="*/ 6 h 15"/>
                  <a:gd name="T4" fmla="*/ 19 w 22"/>
                  <a:gd name="T5" fmla="*/ 6 h 15"/>
                  <a:gd name="T6" fmla="*/ 0 w 22"/>
                  <a:gd name="T7" fmla="*/ 0 h 15"/>
                  <a:gd name="T8" fmla="*/ 0 w 22"/>
                  <a:gd name="T9" fmla="*/ 15 h 15"/>
                  <a:gd name="T10" fmla="*/ 22 w 22"/>
                  <a:gd name="T11" fmla="*/ 12 h 15"/>
                  <a:gd name="T12" fmla="*/ 22 w 22"/>
                  <a:gd name="T13" fmla="*/ 6 h 15"/>
                  <a:gd name="T14" fmla="*/ 0 60000 65536"/>
                  <a:gd name="T15" fmla="*/ 0 60000 65536"/>
                  <a:gd name="T16" fmla="*/ 0 60000 65536"/>
                  <a:gd name="T17" fmla="*/ 0 60000 65536"/>
                  <a:gd name="T18" fmla="*/ 0 60000 65536"/>
                  <a:gd name="T19" fmla="*/ 0 60000 65536"/>
                  <a:gd name="T20" fmla="*/ 0 60000 65536"/>
                  <a:gd name="T21" fmla="*/ 0 w 22"/>
                  <a:gd name="T22" fmla="*/ 0 h 15"/>
                  <a:gd name="T23" fmla="*/ 22 w 22"/>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5">
                    <a:moveTo>
                      <a:pt x="22" y="6"/>
                    </a:moveTo>
                    <a:lnTo>
                      <a:pt x="22" y="6"/>
                    </a:lnTo>
                    <a:lnTo>
                      <a:pt x="19" y="6"/>
                    </a:lnTo>
                    <a:lnTo>
                      <a:pt x="0" y="0"/>
                    </a:lnTo>
                    <a:lnTo>
                      <a:pt x="0" y="15"/>
                    </a:lnTo>
                    <a:lnTo>
                      <a:pt x="22" y="12"/>
                    </a:lnTo>
                    <a:lnTo>
                      <a:pt x="22" y="6"/>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98" name="Freeform 393"/>
              <p:cNvSpPr>
                <a:spLocks/>
              </p:cNvSpPr>
              <p:nvPr/>
            </p:nvSpPr>
            <p:spPr bwMode="auto">
              <a:xfrm>
                <a:off x="1252" y="2805"/>
                <a:ext cx="25" cy="26"/>
              </a:xfrm>
              <a:custGeom>
                <a:avLst/>
                <a:gdLst>
                  <a:gd name="T0" fmla="*/ 25 w 25"/>
                  <a:gd name="T1" fmla="*/ 7 h 26"/>
                  <a:gd name="T2" fmla="*/ 0 w 25"/>
                  <a:gd name="T3" fmla="*/ 0 h 26"/>
                  <a:gd name="T4" fmla="*/ 3 w 25"/>
                  <a:gd name="T5" fmla="*/ 26 h 26"/>
                  <a:gd name="T6" fmla="*/ 3 w 25"/>
                  <a:gd name="T7" fmla="*/ 26 h 26"/>
                  <a:gd name="T8" fmla="*/ 16 w 25"/>
                  <a:gd name="T9" fmla="*/ 26 h 26"/>
                  <a:gd name="T10" fmla="*/ 25 w 25"/>
                  <a:gd name="T11" fmla="*/ 22 h 26"/>
                  <a:gd name="T12" fmla="*/ 25 w 25"/>
                  <a:gd name="T13" fmla="*/ 7 h 26"/>
                  <a:gd name="T14" fmla="*/ 0 60000 65536"/>
                  <a:gd name="T15" fmla="*/ 0 60000 65536"/>
                  <a:gd name="T16" fmla="*/ 0 60000 65536"/>
                  <a:gd name="T17" fmla="*/ 0 60000 65536"/>
                  <a:gd name="T18" fmla="*/ 0 60000 65536"/>
                  <a:gd name="T19" fmla="*/ 0 60000 65536"/>
                  <a:gd name="T20" fmla="*/ 0 60000 65536"/>
                  <a:gd name="T21" fmla="*/ 0 w 25"/>
                  <a:gd name="T22" fmla="*/ 0 h 26"/>
                  <a:gd name="T23" fmla="*/ 25 w 25"/>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6">
                    <a:moveTo>
                      <a:pt x="25" y="7"/>
                    </a:moveTo>
                    <a:lnTo>
                      <a:pt x="0" y="0"/>
                    </a:lnTo>
                    <a:lnTo>
                      <a:pt x="3" y="26"/>
                    </a:lnTo>
                    <a:lnTo>
                      <a:pt x="16" y="26"/>
                    </a:lnTo>
                    <a:lnTo>
                      <a:pt x="25" y="22"/>
                    </a:lnTo>
                    <a:lnTo>
                      <a:pt x="25" y="7"/>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99" name="Freeform 394"/>
              <p:cNvSpPr>
                <a:spLocks/>
              </p:cNvSpPr>
              <p:nvPr/>
            </p:nvSpPr>
            <p:spPr bwMode="auto">
              <a:xfrm>
                <a:off x="1230" y="2799"/>
                <a:ext cx="25" cy="32"/>
              </a:xfrm>
              <a:custGeom>
                <a:avLst/>
                <a:gdLst>
                  <a:gd name="T0" fmla="*/ 22 w 25"/>
                  <a:gd name="T1" fmla="*/ 6 h 32"/>
                  <a:gd name="T2" fmla="*/ 12 w 25"/>
                  <a:gd name="T3" fmla="*/ 3 h 32"/>
                  <a:gd name="T4" fmla="*/ 12 w 25"/>
                  <a:gd name="T5" fmla="*/ 3 h 32"/>
                  <a:gd name="T6" fmla="*/ 0 w 25"/>
                  <a:gd name="T7" fmla="*/ 0 h 32"/>
                  <a:gd name="T8" fmla="*/ 3 w 25"/>
                  <a:gd name="T9" fmla="*/ 22 h 32"/>
                  <a:gd name="T10" fmla="*/ 19 w 25"/>
                  <a:gd name="T11" fmla="*/ 28 h 32"/>
                  <a:gd name="T12" fmla="*/ 19 w 25"/>
                  <a:gd name="T13" fmla="*/ 28 h 32"/>
                  <a:gd name="T14" fmla="*/ 25 w 25"/>
                  <a:gd name="T15" fmla="*/ 32 h 32"/>
                  <a:gd name="T16" fmla="*/ 22 w 25"/>
                  <a:gd name="T17" fmla="*/ 6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32"/>
                  <a:gd name="T29" fmla="*/ 25 w 25"/>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32">
                    <a:moveTo>
                      <a:pt x="22" y="6"/>
                    </a:moveTo>
                    <a:lnTo>
                      <a:pt x="12" y="3"/>
                    </a:lnTo>
                    <a:lnTo>
                      <a:pt x="0" y="0"/>
                    </a:lnTo>
                    <a:lnTo>
                      <a:pt x="3" y="22"/>
                    </a:lnTo>
                    <a:lnTo>
                      <a:pt x="19" y="28"/>
                    </a:lnTo>
                    <a:lnTo>
                      <a:pt x="25" y="32"/>
                    </a:lnTo>
                    <a:lnTo>
                      <a:pt x="22" y="6"/>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00" name="Freeform 395"/>
              <p:cNvSpPr>
                <a:spLocks/>
              </p:cNvSpPr>
              <p:nvPr/>
            </p:nvSpPr>
            <p:spPr bwMode="auto">
              <a:xfrm>
                <a:off x="1208" y="2799"/>
                <a:ext cx="25" cy="22"/>
              </a:xfrm>
              <a:custGeom>
                <a:avLst/>
                <a:gdLst>
                  <a:gd name="T0" fmla="*/ 22 w 25"/>
                  <a:gd name="T1" fmla="*/ 0 h 22"/>
                  <a:gd name="T2" fmla="*/ 22 w 25"/>
                  <a:gd name="T3" fmla="*/ 0 h 22"/>
                  <a:gd name="T4" fmla="*/ 15 w 25"/>
                  <a:gd name="T5" fmla="*/ 0 h 22"/>
                  <a:gd name="T6" fmla="*/ 0 w 25"/>
                  <a:gd name="T7" fmla="*/ 3 h 22"/>
                  <a:gd name="T8" fmla="*/ 3 w 25"/>
                  <a:gd name="T9" fmla="*/ 16 h 22"/>
                  <a:gd name="T10" fmla="*/ 25 w 25"/>
                  <a:gd name="T11" fmla="*/ 22 h 22"/>
                  <a:gd name="T12" fmla="*/ 22 w 25"/>
                  <a:gd name="T13" fmla="*/ 0 h 22"/>
                  <a:gd name="T14" fmla="*/ 0 60000 65536"/>
                  <a:gd name="T15" fmla="*/ 0 60000 65536"/>
                  <a:gd name="T16" fmla="*/ 0 60000 65536"/>
                  <a:gd name="T17" fmla="*/ 0 60000 65536"/>
                  <a:gd name="T18" fmla="*/ 0 60000 65536"/>
                  <a:gd name="T19" fmla="*/ 0 60000 65536"/>
                  <a:gd name="T20" fmla="*/ 0 60000 65536"/>
                  <a:gd name="T21" fmla="*/ 0 w 25"/>
                  <a:gd name="T22" fmla="*/ 0 h 22"/>
                  <a:gd name="T23" fmla="*/ 25 w 25"/>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2">
                    <a:moveTo>
                      <a:pt x="22" y="0"/>
                    </a:moveTo>
                    <a:lnTo>
                      <a:pt x="22" y="0"/>
                    </a:lnTo>
                    <a:lnTo>
                      <a:pt x="15" y="0"/>
                    </a:lnTo>
                    <a:lnTo>
                      <a:pt x="0" y="3"/>
                    </a:lnTo>
                    <a:lnTo>
                      <a:pt x="3" y="16"/>
                    </a:lnTo>
                    <a:lnTo>
                      <a:pt x="25" y="22"/>
                    </a:lnTo>
                    <a:lnTo>
                      <a:pt x="22" y="0"/>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01" name="Freeform 396"/>
              <p:cNvSpPr>
                <a:spLocks/>
              </p:cNvSpPr>
              <p:nvPr/>
            </p:nvSpPr>
            <p:spPr bwMode="auto">
              <a:xfrm>
                <a:off x="1189" y="2802"/>
                <a:ext cx="22" cy="13"/>
              </a:xfrm>
              <a:custGeom>
                <a:avLst/>
                <a:gdLst>
                  <a:gd name="T0" fmla="*/ 19 w 22"/>
                  <a:gd name="T1" fmla="*/ 0 h 13"/>
                  <a:gd name="T2" fmla="*/ 0 w 22"/>
                  <a:gd name="T3" fmla="*/ 3 h 13"/>
                  <a:gd name="T4" fmla="*/ 0 w 22"/>
                  <a:gd name="T5" fmla="*/ 3 h 13"/>
                  <a:gd name="T6" fmla="*/ 0 w 22"/>
                  <a:gd name="T7" fmla="*/ 3 h 13"/>
                  <a:gd name="T8" fmla="*/ 0 w 22"/>
                  <a:gd name="T9" fmla="*/ 3 h 13"/>
                  <a:gd name="T10" fmla="*/ 6 w 22"/>
                  <a:gd name="T11" fmla="*/ 6 h 13"/>
                  <a:gd name="T12" fmla="*/ 22 w 22"/>
                  <a:gd name="T13" fmla="*/ 13 h 13"/>
                  <a:gd name="T14" fmla="*/ 19 w 22"/>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3"/>
                  <a:gd name="T26" fmla="*/ 22 w 22"/>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3">
                    <a:moveTo>
                      <a:pt x="19" y="0"/>
                    </a:moveTo>
                    <a:lnTo>
                      <a:pt x="0" y="3"/>
                    </a:lnTo>
                    <a:lnTo>
                      <a:pt x="6" y="6"/>
                    </a:lnTo>
                    <a:lnTo>
                      <a:pt x="22" y="13"/>
                    </a:lnTo>
                    <a:lnTo>
                      <a:pt x="19" y="0"/>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02" name="Freeform 397"/>
              <p:cNvSpPr>
                <a:spLocks/>
              </p:cNvSpPr>
              <p:nvPr/>
            </p:nvSpPr>
            <p:spPr bwMode="auto">
              <a:xfrm>
                <a:off x="1233" y="2827"/>
                <a:ext cx="13" cy="10"/>
              </a:xfrm>
              <a:custGeom>
                <a:avLst/>
                <a:gdLst>
                  <a:gd name="T0" fmla="*/ 0 w 13"/>
                  <a:gd name="T1" fmla="*/ 0 h 10"/>
                  <a:gd name="T2" fmla="*/ 0 w 13"/>
                  <a:gd name="T3" fmla="*/ 10 h 10"/>
                  <a:gd name="T4" fmla="*/ 9 w 13"/>
                  <a:gd name="T5" fmla="*/ 10 h 10"/>
                  <a:gd name="T6" fmla="*/ 9 w 13"/>
                  <a:gd name="T7" fmla="*/ 10 h 10"/>
                  <a:gd name="T8" fmla="*/ 13 w 13"/>
                  <a:gd name="T9" fmla="*/ 7 h 10"/>
                  <a:gd name="T10" fmla="*/ 13 w 13"/>
                  <a:gd name="T11" fmla="*/ 7 h 10"/>
                  <a:gd name="T12" fmla="*/ 3 w 13"/>
                  <a:gd name="T13" fmla="*/ 4 h 10"/>
                  <a:gd name="T14" fmla="*/ 0 w 13"/>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0"/>
                  <a:gd name="T26" fmla="*/ 13 w 13"/>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0">
                    <a:moveTo>
                      <a:pt x="0" y="0"/>
                    </a:moveTo>
                    <a:lnTo>
                      <a:pt x="0" y="10"/>
                    </a:lnTo>
                    <a:lnTo>
                      <a:pt x="9" y="10"/>
                    </a:lnTo>
                    <a:lnTo>
                      <a:pt x="13" y="7"/>
                    </a:lnTo>
                    <a:lnTo>
                      <a:pt x="3" y="4"/>
                    </a:lnTo>
                    <a:lnTo>
                      <a:pt x="0"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03" name="Freeform 398"/>
              <p:cNvSpPr>
                <a:spLocks/>
              </p:cNvSpPr>
              <p:nvPr/>
            </p:nvSpPr>
            <p:spPr bwMode="auto">
              <a:xfrm>
                <a:off x="1211" y="2821"/>
                <a:ext cx="22" cy="22"/>
              </a:xfrm>
              <a:custGeom>
                <a:avLst/>
                <a:gdLst>
                  <a:gd name="T0" fmla="*/ 22 w 22"/>
                  <a:gd name="T1" fmla="*/ 6 h 22"/>
                  <a:gd name="T2" fmla="*/ 0 w 22"/>
                  <a:gd name="T3" fmla="*/ 0 h 22"/>
                  <a:gd name="T4" fmla="*/ 0 w 22"/>
                  <a:gd name="T5" fmla="*/ 22 h 22"/>
                  <a:gd name="T6" fmla="*/ 22 w 22"/>
                  <a:gd name="T7" fmla="*/ 16 h 22"/>
                  <a:gd name="T8" fmla="*/ 22 w 22"/>
                  <a:gd name="T9" fmla="*/ 6 h 22"/>
                  <a:gd name="T10" fmla="*/ 0 60000 65536"/>
                  <a:gd name="T11" fmla="*/ 0 60000 65536"/>
                  <a:gd name="T12" fmla="*/ 0 60000 65536"/>
                  <a:gd name="T13" fmla="*/ 0 60000 65536"/>
                  <a:gd name="T14" fmla="*/ 0 60000 65536"/>
                  <a:gd name="T15" fmla="*/ 0 w 22"/>
                  <a:gd name="T16" fmla="*/ 0 h 22"/>
                  <a:gd name="T17" fmla="*/ 22 w 22"/>
                  <a:gd name="T18" fmla="*/ 22 h 22"/>
                </a:gdLst>
                <a:ahLst/>
                <a:cxnLst>
                  <a:cxn ang="T10">
                    <a:pos x="T0" y="T1"/>
                  </a:cxn>
                  <a:cxn ang="T11">
                    <a:pos x="T2" y="T3"/>
                  </a:cxn>
                  <a:cxn ang="T12">
                    <a:pos x="T4" y="T5"/>
                  </a:cxn>
                  <a:cxn ang="T13">
                    <a:pos x="T6" y="T7"/>
                  </a:cxn>
                  <a:cxn ang="T14">
                    <a:pos x="T8" y="T9"/>
                  </a:cxn>
                </a:cxnLst>
                <a:rect l="T15" t="T16" r="T17" b="T18"/>
                <a:pathLst>
                  <a:path w="22" h="22">
                    <a:moveTo>
                      <a:pt x="22" y="6"/>
                    </a:moveTo>
                    <a:lnTo>
                      <a:pt x="0" y="0"/>
                    </a:lnTo>
                    <a:lnTo>
                      <a:pt x="0" y="22"/>
                    </a:lnTo>
                    <a:lnTo>
                      <a:pt x="22" y="16"/>
                    </a:lnTo>
                    <a:lnTo>
                      <a:pt x="22" y="6"/>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04" name="Freeform 399"/>
              <p:cNvSpPr>
                <a:spLocks/>
              </p:cNvSpPr>
              <p:nvPr/>
            </p:nvSpPr>
            <p:spPr bwMode="auto">
              <a:xfrm>
                <a:off x="1189" y="2812"/>
                <a:ext cx="22" cy="31"/>
              </a:xfrm>
              <a:custGeom>
                <a:avLst/>
                <a:gdLst>
                  <a:gd name="T0" fmla="*/ 22 w 22"/>
                  <a:gd name="T1" fmla="*/ 9 h 31"/>
                  <a:gd name="T2" fmla="*/ 0 w 22"/>
                  <a:gd name="T3" fmla="*/ 0 h 31"/>
                  <a:gd name="T4" fmla="*/ 0 w 22"/>
                  <a:gd name="T5" fmla="*/ 28 h 31"/>
                  <a:gd name="T6" fmla="*/ 0 w 22"/>
                  <a:gd name="T7" fmla="*/ 28 h 31"/>
                  <a:gd name="T8" fmla="*/ 0 w 22"/>
                  <a:gd name="T9" fmla="*/ 28 h 31"/>
                  <a:gd name="T10" fmla="*/ 12 w 22"/>
                  <a:gd name="T11" fmla="*/ 31 h 31"/>
                  <a:gd name="T12" fmla="*/ 22 w 22"/>
                  <a:gd name="T13" fmla="*/ 31 h 31"/>
                  <a:gd name="T14" fmla="*/ 22 w 22"/>
                  <a:gd name="T15" fmla="*/ 31 h 31"/>
                  <a:gd name="T16" fmla="*/ 22 w 22"/>
                  <a:gd name="T17" fmla="*/ 9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31"/>
                  <a:gd name="T29" fmla="*/ 22 w 22"/>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31">
                    <a:moveTo>
                      <a:pt x="22" y="9"/>
                    </a:moveTo>
                    <a:lnTo>
                      <a:pt x="0" y="0"/>
                    </a:lnTo>
                    <a:lnTo>
                      <a:pt x="0" y="28"/>
                    </a:lnTo>
                    <a:lnTo>
                      <a:pt x="12" y="31"/>
                    </a:lnTo>
                    <a:lnTo>
                      <a:pt x="22" y="31"/>
                    </a:lnTo>
                    <a:lnTo>
                      <a:pt x="22" y="9"/>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05" name="Freeform 400"/>
              <p:cNvSpPr>
                <a:spLocks/>
              </p:cNvSpPr>
              <p:nvPr/>
            </p:nvSpPr>
            <p:spPr bwMode="auto">
              <a:xfrm>
                <a:off x="1163" y="2808"/>
                <a:ext cx="26" cy="32"/>
              </a:xfrm>
              <a:custGeom>
                <a:avLst/>
                <a:gdLst>
                  <a:gd name="T0" fmla="*/ 26 w 26"/>
                  <a:gd name="T1" fmla="*/ 4 h 32"/>
                  <a:gd name="T2" fmla="*/ 23 w 26"/>
                  <a:gd name="T3" fmla="*/ 4 h 32"/>
                  <a:gd name="T4" fmla="*/ 23 w 26"/>
                  <a:gd name="T5" fmla="*/ 4 h 32"/>
                  <a:gd name="T6" fmla="*/ 0 w 26"/>
                  <a:gd name="T7" fmla="*/ 0 h 32"/>
                  <a:gd name="T8" fmla="*/ 4 w 26"/>
                  <a:gd name="T9" fmla="*/ 23 h 32"/>
                  <a:gd name="T10" fmla="*/ 26 w 26"/>
                  <a:gd name="T11" fmla="*/ 32 h 32"/>
                  <a:gd name="T12" fmla="*/ 26 w 26"/>
                  <a:gd name="T13" fmla="*/ 4 h 32"/>
                  <a:gd name="T14" fmla="*/ 0 60000 65536"/>
                  <a:gd name="T15" fmla="*/ 0 60000 65536"/>
                  <a:gd name="T16" fmla="*/ 0 60000 65536"/>
                  <a:gd name="T17" fmla="*/ 0 60000 65536"/>
                  <a:gd name="T18" fmla="*/ 0 60000 65536"/>
                  <a:gd name="T19" fmla="*/ 0 60000 65536"/>
                  <a:gd name="T20" fmla="*/ 0 60000 65536"/>
                  <a:gd name="T21" fmla="*/ 0 w 26"/>
                  <a:gd name="T22" fmla="*/ 0 h 32"/>
                  <a:gd name="T23" fmla="*/ 26 w 2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2">
                    <a:moveTo>
                      <a:pt x="26" y="4"/>
                    </a:moveTo>
                    <a:lnTo>
                      <a:pt x="23" y="4"/>
                    </a:lnTo>
                    <a:lnTo>
                      <a:pt x="0" y="0"/>
                    </a:lnTo>
                    <a:lnTo>
                      <a:pt x="4" y="23"/>
                    </a:lnTo>
                    <a:lnTo>
                      <a:pt x="26" y="32"/>
                    </a:lnTo>
                    <a:lnTo>
                      <a:pt x="26" y="4"/>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06" name="Freeform 401"/>
              <p:cNvSpPr>
                <a:spLocks/>
              </p:cNvSpPr>
              <p:nvPr/>
            </p:nvSpPr>
            <p:spPr bwMode="auto">
              <a:xfrm>
                <a:off x="1144" y="2808"/>
                <a:ext cx="23" cy="23"/>
              </a:xfrm>
              <a:custGeom>
                <a:avLst/>
                <a:gdLst>
                  <a:gd name="T0" fmla="*/ 19 w 23"/>
                  <a:gd name="T1" fmla="*/ 0 h 23"/>
                  <a:gd name="T2" fmla="*/ 19 w 23"/>
                  <a:gd name="T3" fmla="*/ 0 h 23"/>
                  <a:gd name="T4" fmla="*/ 19 w 23"/>
                  <a:gd name="T5" fmla="*/ 0 h 23"/>
                  <a:gd name="T6" fmla="*/ 0 w 23"/>
                  <a:gd name="T7" fmla="*/ 7 h 23"/>
                  <a:gd name="T8" fmla="*/ 0 w 23"/>
                  <a:gd name="T9" fmla="*/ 16 h 23"/>
                  <a:gd name="T10" fmla="*/ 23 w 23"/>
                  <a:gd name="T11" fmla="*/ 23 h 23"/>
                  <a:gd name="T12" fmla="*/ 19 w 23"/>
                  <a:gd name="T13" fmla="*/ 0 h 23"/>
                  <a:gd name="T14" fmla="*/ 0 60000 65536"/>
                  <a:gd name="T15" fmla="*/ 0 60000 65536"/>
                  <a:gd name="T16" fmla="*/ 0 60000 65536"/>
                  <a:gd name="T17" fmla="*/ 0 60000 65536"/>
                  <a:gd name="T18" fmla="*/ 0 60000 65536"/>
                  <a:gd name="T19" fmla="*/ 0 60000 65536"/>
                  <a:gd name="T20" fmla="*/ 0 60000 65536"/>
                  <a:gd name="T21" fmla="*/ 0 w 23"/>
                  <a:gd name="T22" fmla="*/ 0 h 23"/>
                  <a:gd name="T23" fmla="*/ 23 w 23"/>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3">
                    <a:moveTo>
                      <a:pt x="19" y="0"/>
                    </a:moveTo>
                    <a:lnTo>
                      <a:pt x="19" y="0"/>
                    </a:lnTo>
                    <a:lnTo>
                      <a:pt x="0" y="7"/>
                    </a:lnTo>
                    <a:lnTo>
                      <a:pt x="0" y="16"/>
                    </a:lnTo>
                    <a:lnTo>
                      <a:pt x="23" y="23"/>
                    </a:lnTo>
                    <a:lnTo>
                      <a:pt x="19" y="0"/>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07" name="Freeform 402"/>
              <p:cNvSpPr>
                <a:spLocks/>
              </p:cNvSpPr>
              <p:nvPr/>
            </p:nvSpPr>
            <p:spPr bwMode="auto">
              <a:xfrm>
                <a:off x="1129" y="2815"/>
                <a:ext cx="15" cy="9"/>
              </a:xfrm>
              <a:custGeom>
                <a:avLst/>
                <a:gdLst>
                  <a:gd name="T0" fmla="*/ 15 w 15"/>
                  <a:gd name="T1" fmla="*/ 0 h 9"/>
                  <a:gd name="T2" fmla="*/ 0 w 15"/>
                  <a:gd name="T3" fmla="*/ 0 h 9"/>
                  <a:gd name="T4" fmla="*/ 0 w 15"/>
                  <a:gd name="T5" fmla="*/ 0 h 9"/>
                  <a:gd name="T6" fmla="*/ 0 w 15"/>
                  <a:gd name="T7" fmla="*/ 3 h 9"/>
                  <a:gd name="T8" fmla="*/ 0 w 15"/>
                  <a:gd name="T9" fmla="*/ 3 h 9"/>
                  <a:gd name="T10" fmla="*/ 6 w 15"/>
                  <a:gd name="T11" fmla="*/ 6 h 9"/>
                  <a:gd name="T12" fmla="*/ 15 w 15"/>
                  <a:gd name="T13" fmla="*/ 9 h 9"/>
                  <a:gd name="T14" fmla="*/ 15 w 15"/>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9"/>
                  <a:gd name="T26" fmla="*/ 15 w 15"/>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9">
                    <a:moveTo>
                      <a:pt x="15" y="0"/>
                    </a:moveTo>
                    <a:lnTo>
                      <a:pt x="0" y="0"/>
                    </a:lnTo>
                    <a:lnTo>
                      <a:pt x="0" y="3"/>
                    </a:lnTo>
                    <a:lnTo>
                      <a:pt x="6" y="6"/>
                    </a:lnTo>
                    <a:lnTo>
                      <a:pt x="15" y="9"/>
                    </a:lnTo>
                    <a:lnTo>
                      <a:pt x="15"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08" name="Freeform 403"/>
              <p:cNvSpPr>
                <a:spLocks/>
              </p:cNvSpPr>
              <p:nvPr/>
            </p:nvSpPr>
            <p:spPr bwMode="auto">
              <a:xfrm>
                <a:off x="1167" y="2837"/>
                <a:ext cx="19" cy="13"/>
              </a:xfrm>
              <a:custGeom>
                <a:avLst/>
                <a:gdLst>
                  <a:gd name="T0" fmla="*/ 0 w 19"/>
                  <a:gd name="T1" fmla="*/ 0 h 13"/>
                  <a:gd name="T2" fmla="*/ 0 w 19"/>
                  <a:gd name="T3" fmla="*/ 13 h 13"/>
                  <a:gd name="T4" fmla="*/ 15 w 19"/>
                  <a:gd name="T5" fmla="*/ 9 h 13"/>
                  <a:gd name="T6" fmla="*/ 15 w 19"/>
                  <a:gd name="T7" fmla="*/ 9 h 13"/>
                  <a:gd name="T8" fmla="*/ 19 w 19"/>
                  <a:gd name="T9" fmla="*/ 9 h 13"/>
                  <a:gd name="T10" fmla="*/ 19 w 19"/>
                  <a:gd name="T11" fmla="*/ 9 h 13"/>
                  <a:gd name="T12" fmla="*/ 12 w 19"/>
                  <a:gd name="T13" fmla="*/ 6 h 13"/>
                  <a:gd name="T14" fmla="*/ 0 w 19"/>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3"/>
                  <a:gd name="T26" fmla="*/ 19 w 19"/>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3">
                    <a:moveTo>
                      <a:pt x="0" y="0"/>
                    </a:moveTo>
                    <a:lnTo>
                      <a:pt x="0" y="13"/>
                    </a:lnTo>
                    <a:lnTo>
                      <a:pt x="15" y="9"/>
                    </a:lnTo>
                    <a:lnTo>
                      <a:pt x="19" y="9"/>
                    </a:lnTo>
                    <a:lnTo>
                      <a:pt x="12" y="6"/>
                    </a:lnTo>
                    <a:lnTo>
                      <a:pt x="0" y="0"/>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09" name="Freeform 404"/>
              <p:cNvSpPr>
                <a:spLocks/>
              </p:cNvSpPr>
              <p:nvPr/>
            </p:nvSpPr>
            <p:spPr bwMode="auto">
              <a:xfrm>
                <a:off x="1144" y="2831"/>
                <a:ext cx="23" cy="25"/>
              </a:xfrm>
              <a:custGeom>
                <a:avLst/>
                <a:gdLst>
                  <a:gd name="T0" fmla="*/ 23 w 23"/>
                  <a:gd name="T1" fmla="*/ 6 h 25"/>
                  <a:gd name="T2" fmla="*/ 0 w 23"/>
                  <a:gd name="T3" fmla="*/ 0 h 25"/>
                  <a:gd name="T4" fmla="*/ 0 w 23"/>
                  <a:gd name="T5" fmla="*/ 25 h 25"/>
                  <a:gd name="T6" fmla="*/ 0 w 23"/>
                  <a:gd name="T7" fmla="*/ 25 h 25"/>
                  <a:gd name="T8" fmla="*/ 4 w 23"/>
                  <a:gd name="T9" fmla="*/ 25 h 25"/>
                  <a:gd name="T10" fmla="*/ 23 w 23"/>
                  <a:gd name="T11" fmla="*/ 19 h 25"/>
                  <a:gd name="T12" fmla="*/ 23 w 23"/>
                  <a:gd name="T13" fmla="*/ 6 h 25"/>
                  <a:gd name="T14" fmla="*/ 0 60000 65536"/>
                  <a:gd name="T15" fmla="*/ 0 60000 65536"/>
                  <a:gd name="T16" fmla="*/ 0 60000 65536"/>
                  <a:gd name="T17" fmla="*/ 0 60000 65536"/>
                  <a:gd name="T18" fmla="*/ 0 60000 65536"/>
                  <a:gd name="T19" fmla="*/ 0 60000 65536"/>
                  <a:gd name="T20" fmla="*/ 0 60000 65536"/>
                  <a:gd name="T21" fmla="*/ 0 w 23"/>
                  <a:gd name="T22" fmla="*/ 0 h 25"/>
                  <a:gd name="T23" fmla="*/ 23 w 2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5">
                    <a:moveTo>
                      <a:pt x="23" y="6"/>
                    </a:moveTo>
                    <a:lnTo>
                      <a:pt x="0" y="0"/>
                    </a:lnTo>
                    <a:lnTo>
                      <a:pt x="0" y="25"/>
                    </a:lnTo>
                    <a:lnTo>
                      <a:pt x="4" y="25"/>
                    </a:lnTo>
                    <a:lnTo>
                      <a:pt x="23" y="19"/>
                    </a:lnTo>
                    <a:lnTo>
                      <a:pt x="23" y="6"/>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10" name="Freeform 405"/>
              <p:cNvSpPr>
                <a:spLocks/>
              </p:cNvSpPr>
              <p:nvPr/>
            </p:nvSpPr>
            <p:spPr bwMode="auto">
              <a:xfrm>
                <a:off x="1122" y="2824"/>
                <a:ext cx="22" cy="32"/>
              </a:xfrm>
              <a:custGeom>
                <a:avLst/>
                <a:gdLst>
                  <a:gd name="T0" fmla="*/ 22 w 22"/>
                  <a:gd name="T1" fmla="*/ 7 h 32"/>
                  <a:gd name="T2" fmla="*/ 0 w 22"/>
                  <a:gd name="T3" fmla="*/ 0 h 32"/>
                  <a:gd name="T4" fmla="*/ 0 w 22"/>
                  <a:gd name="T5" fmla="*/ 0 h 32"/>
                  <a:gd name="T6" fmla="*/ 0 w 22"/>
                  <a:gd name="T7" fmla="*/ 0 h 32"/>
                  <a:gd name="T8" fmla="*/ 0 w 22"/>
                  <a:gd name="T9" fmla="*/ 26 h 32"/>
                  <a:gd name="T10" fmla="*/ 3 w 22"/>
                  <a:gd name="T11" fmla="*/ 29 h 32"/>
                  <a:gd name="T12" fmla="*/ 3 w 22"/>
                  <a:gd name="T13" fmla="*/ 29 h 32"/>
                  <a:gd name="T14" fmla="*/ 22 w 22"/>
                  <a:gd name="T15" fmla="*/ 32 h 32"/>
                  <a:gd name="T16" fmla="*/ 22 w 22"/>
                  <a:gd name="T17" fmla="*/ 7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32"/>
                  <a:gd name="T29" fmla="*/ 22 w 22"/>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32">
                    <a:moveTo>
                      <a:pt x="22" y="7"/>
                    </a:moveTo>
                    <a:lnTo>
                      <a:pt x="0" y="0"/>
                    </a:lnTo>
                    <a:lnTo>
                      <a:pt x="0" y="26"/>
                    </a:lnTo>
                    <a:lnTo>
                      <a:pt x="3" y="29"/>
                    </a:lnTo>
                    <a:lnTo>
                      <a:pt x="22" y="32"/>
                    </a:lnTo>
                    <a:lnTo>
                      <a:pt x="22" y="7"/>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grpSp>
        <p:grpSp>
          <p:nvGrpSpPr>
            <p:cNvPr id="17469" name="Group 621"/>
            <p:cNvGrpSpPr>
              <a:grpSpLocks/>
            </p:cNvGrpSpPr>
            <p:nvPr/>
          </p:nvGrpSpPr>
          <p:grpSpPr bwMode="auto">
            <a:xfrm>
              <a:off x="627063" y="4408488"/>
              <a:ext cx="2309813" cy="673100"/>
              <a:chOff x="627063" y="4408488"/>
              <a:chExt cx="2309813" cy="673100"/>
            </a:xfrm>
          </p:grpSpPr>
          <p:sp>
            <p:nvSpPr>
              <p:cNvPr id="17479" name="Freeform 407"/>
              <p:cNvSpPr>
                <a:spLocks/>
              </p:cNvSpPr>
              <p:nvPr/>
            </p:nvSpPr>
            <p:spPr bwMode="auto">
              <a:xfrm>
                <a:off x="1746250" y="4478338"/>
                <a:ext cx="34925" cy="46038"/>
              </a:xfrm>
              <a:custGeom>
                <a:avLst/>
                <a:gdLst>
                  <a:gd name="T0" fmla="*/ 22 w 22"/>
                  <a:gd name="T1" fmla="*/ 3 h 29"/>
                  <a:gd name="T2" fmla="*/ 22 w 22"/>
                  <a:gd name="T3" fmla="*/ 3 h 29"/>
                  <a:gd name="T4" fmla="*/ 3 w 22"/>
                  <a:gd name="T5" fmla="*/ 0 h 29"/>
                  <a:gd name="T6" fmla="*/ 0 w 22"/>
                  <a:gd name="T7" fmla="*/ 0 h 29"/>
                  <a:gd name="T8" fmla="*/ 0 w 22"/>
                  <a:gd name="T9" fmla="*/ 22 h 29"/>
                  <a:gd name="T10" fmla="*/ 22 w 22"/>
                  <a:gd name="T11" fmla="*/ 29 h 29"/>
                  <a:gd name="T12" fmla="*/ 22 w 22"/>
                  <a:gd name="T13" fmla="*/ 3 h 29"/>
                  <a:gd name="T14" fmla="*/ 0 60000 65536"/>
                  <a:gd name="T15" fmla="*/ 0 60000 65536"/>
                  <a:gd name="T16" fmla="*/ 0 60000 65536"/>
                  <a:gd name="T17" fmla="*/ 0 60000 65536"/>
                  <a:gd name="T18" fmla="*/ 0 60000 65536"/>
                  <a:gd name="T19" fmla="*/ 0 60000 65536"/>
                  <a:gd name="T20" fmla="*/ 0 60000 65536"/>
                  <a:gd name="T21" fmla="*/ 0 w 22"/>
                  <a:gd name="T22" fmla="*/ 0 h 29"/>
                  <a:gd name="T23" fmla="*/ 22 w 22"/>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9">
                    <a:moveTo>
                      <a:pt x="22" y="3"/>
                    </a:moveTo>
                    <a:lnTo>
                      <a:pt x="22" y="3"/>
                    </a:lnTo>
                    <a:lnTo>
                      <a:pt x="3" y="0"/>
                    </a:lnTo>
                    <a:lnTo>
                      <a:pt x="0" y="0"/>
                    </a:lnTo>
                    <a:lnTo>
                      <a:pt x="0" y="22"/>
                    </a:lnTo>
                    <a:lnTo>
                      <a:pt x="22" y="29"/>
                    </a:lnTo>
                    <a:lnTo>
                      <a:pt x="22" y="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80" name="Freeform 408"/>
              <p:cNvSpPr>
                <a:spLocks/>
              </p:cNvSpPr>
              <p:nvPr/>
            </p:nvSpPr>
            <p:spPr bwMode="auto">
              <a:xfrm>
                <a:off x="1690688" y="4478338"/>
                <a:ext cx="55563" cy="34925"/>
              </a:xfrm>
              <a:custGeom>
                <a:avLst/>
                <a:gdLst>
                  <a:gd name="T0" fmla="*/ 35 w 35"/>
                  <a:gd name="T1" fmla="*/ 0 h 22"/>
                  <a:gd name="T2" fmla="*/ 3 w 35"/>
                  <a:gd name="T3" fmla="*/ 6 h 22"/>
                  <a:gd name="T4" fmla="*/ 3 w 35"/>
                  <a:gd name="T5" fmla="*/ 6 h 22"/>
                  <a:gd name="T6" fmla="*/ 0 w 35"/>
                  <a:gd name="T7" fmla="*/ 6 h 22"/>
                  <a:gd name="T8" fmla="*/ 0 w 35"/>
                  <a:gd name="T9" fmla="*/ 10 h 22"/>
                  <a:gd name="T10" fmla="*/ 7 w 35"/>
                  <a:gd name="T11" fmla="*/ 13 h 22"/>
                  <a:gd name="T12" fmla="*/ 35 w 35"/>
                  <a:gd name="T13" fmla="*/ 22 h 22"/>
                  <a:gd name="T14" fmla="*/ 35 w 35"/>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22"/>
                  <a:gd name="T26" fmla="*/ 35 w 3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22">
                    <a:moveTo>
                      <a:pt x="35" y="0"/>
                    </a:moveTo>
                    <a:lnTo>
                      <a:pt x="3" y="6"/>
                    </a:lnTo>
                    <a:lnTo>
                      <a:pt x="0" y="6"/>
                    </a:lnTo>
                    <a:lnTo>
                      <a:pt x="0" y="10"/>
                    </a:lnTo>
                    <a:lnTo>
                      <a:pt x="7" y="13"/>
                    </a:lnTo>
                    <a:lnTo>
                      <a:pt x="35" y="22"/>
                    </a:lnTo>
                    <a:lnTo>
                      <a:pt x="35"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81" name="Rectangle 409"/>
              <p:cNvSpPr>
                <a:spLocks noChangeArrowheads="1"/>
              </p:cNvSpPr>
              <p:nvPr/>
            </p:nvSpPr>
            <p:spPr bwMode="auto">
              <a:xfrm>
                <a:off x="1781175" y="4538663"/>
                <a:ext cx="1588" cy="1588"/>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ko-KR" altLang="ko-KR">
                  <a:solidFill>
                    <a:schemeClr val="bg1"/>
                  </a:solidFill>
                </a:endParaRPr>
              </a:p>
            </p:txBody>
          </p:sp>
          <p:sp>
            <p:nvSpPr>
              <p:cNvPr id="17482" name="Freeform 410"/>
              <p:cNvSpPr>
                <a:spLocks/>
              </p:cNvSpPr>
              <p:nvPr/>
            </p:nvSpPr>
            <p:spPr bwMode="auto">
              <a:xfrm>
                <a:off x="1746250" y="4524376"/>
                <a:ext cx="34925" cy="23813"/>
              </a:xfrm>
              <a:custGeom>
                <a:avLst/>
                <a:gdLst>
                  <a:gd name="T0" fmla="*/ 16 w 22"/>
                  <a:gd name="T1" fmla="*/ 6 h 15"/>
                  <a:gd name="T2" fmla="*/ 0 w 22"/>
                  <a:gd name="T3" fmla="*/ 0 h 15"/>
                  <a:gd name="T4" fmla="*/ 0 w 22"/>
                  <a:gd name="T5" fmla="*/ 15 h 15"/>
                  <a:gd name="T6" fmla="*/ 19 w 22"/>
                  <a:gd name="T7" fmla="*/ 9 h 15"/>
                  <a:gd name="T8" fmla="*/ 19 w 22"/>
                  <a:gd name="T9" fmla="*/ 9 h 15"/>
                  <a:gd name="T10" fmla="*/ 22 w 22"/>
                  <a:gd name="T11" fmla="*/ 9 h 15"/>
                  <a:gd name="T12" fmla="*/ 22 w 22"/>
                  <a:gd name="T13" fmla="*/ 9 h 15"/>
                  <a:gd name="T14" fmla="*/ 22 w 22"/>
                  <a:gd name="T15" fmla="*/ 9 h 15"/>
                  <a:gd name="T16" fmla="*/ 16 w 22"/>
                  <a:gd name="T17" fmla="*/ 6 h 15"/>
                  <a:gd name="T18" fmla="*/ 16 w 22"/>
                  <a:gd name="T19" fmla="*/ 6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15"/>
                  <a:gd name="T32" fmla="*/ 22 w 22"/>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15">
                    <a:moveTo>
                      <a:pt x="16" y="6"/>
                    </a:moveTo>
                    <a:lnTo>
                      <a:pt x="0" y="0"/>
                    </a:lnTo>
                    <a:lnTo>
                      <a:pt x="0" y="15"/>
                    </a:lnTo>
                    <a:lnTo>
                      <a:pt x="19" y="9"/>
                    </a:lnTo>
                    <a:lnTo>
                      <a:pt x="22" y="9"/>
                    </a:lnTo>
                    <a:lnTo>
                      <a:pt x="16" y="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83" name="Freeform 411"/>
              <p:cNvSpPr>
                <a:spLocks/>
              </p:cNvSpPr>
              <p:nvPr/>
            </p:nvSpPr>
            <p:spPr bwMode="auto">
              <a:xfrm>
                <a:off x="1655763" y="4498976"/>
                <a:ext cx="90488" cy="53975"/>
              </a:xfrm>
              <a:custGeom>
                <a:avLst/>
                <a:gdLst>
                  <a:gd name="T0" fmla="*/ 57 w 57"/>
                  <a:gd name="T1" fmla="*/ 16 h 34"/>
                  <a:gd name="T2" fmla="*/ 19 w 57"/>
                  <a:gd name="T3" fmla="*/ 3 h 34"/>
                  <a:gd name="T4" fmla="*/ 19 w 57"/>
                  <a:gd name="T5" fmla="*/ 3 h 34"/>
                  <a:gd name="T6" fmla="*/ 0 w 57"/>
                  <a:gd name="T7" fmla="*/ 0 h 34"/>
                  <a:gd name="T8" fmla="*/ 3 w 57"/>
                  <a:gd name="T9" fmla="*/ 25 h 34"/>
                  <a:gd name="T10" fmla="*/ 19 w 57"/>
                  <a:gd name="T11" fmla="*/ 31 h 34"/>
                  <a:gd name="T12" fmla="*/ 19 w 57"/>
                  <a:gd name="T13" fmla="*/ 31 h 34"/>
                  <a:gd name="T14" fmla="*/ 32 w 57"/>
                  <a:gd name="T15" fmla="*/ 34 h 34"/>
                  <a:gd name="T16" fmla="*/ 41 w 57"/>
                  <a:gd name="T17" fmla="*/ 34 h 34"/>
                  <a:gd name="T18" fmla="*/ 57 w 57"/>
                  <a:gd name="T19" fmla="*/ 31 h 34"/>
                  <a:gd name="T20" fmla="*/ 57 w 57"/>
                  <a:gd name="T21" fmla="*/ 16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4"/>
                  <a:gd name="T35" fmla="*/ 57 w 57"/>
                  <a:gd name="T36" fmla="*/ 34 h 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4">
                    <a:moveTo>
                      <a:pt x="57" y="16"/>
                    </a:moveTo>
                    <a:lnTo>
                      <a:pt x="19" y="3"/>
                    </a:lnTo>
                    <a:lnTo>
                      <a:pt x="0" y="0"/>
                    </a:lnTo>
                    <a:lnTo>
                      <a:pt x="3" y="25"/>
                    </a:lnTo>
                    <a:lnTo>
                      <a:pt x="19" y="31"/>
                    </a:lnTo>
                    <a:lnTo>
                      <a:pt x="32" y="34"/>
                    </a:lnTo>
                    <a:lnTo>
                      <a:pt x="41" y="34"/>
                    </a:lnTo>
                    <a:lnTo>
                      <a:pt x="57" y="31"/>
                    </a:lnTo>
                    <a:lnTo>
                      <a:pt x="57" y="1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84" name="Freeform 412"/>
              <p:cNvSpPr>
                <a:spLocks/>
              </p:cNvSpPr>
              <p:nvPr/>
            </p:nvSpPr>
            <p:spPr bwMode="auto">
              <a:xfrm>
                <a:off x="1590675" y="4498976"/>
                <a:ext cx="69850" cy="39688"/>
              </a:xfrm>
              <a:custGeom>
                <a:avLst/>
                <a:gdLst>
                  <a:gd name="T0" fmla="*/ 41 w 44"/>
                  <a:gd name="T1" fmla="*/ 0 h 25"/>
                  <a:gd name="T2" fmla="*/ 41 w 44"/>
                  <a:gd name="T3" fmla="*/ 0 h 25"/>
                  <a:gd name="T4" fmla="*/ 38 w 44"/>
                  <a:gd name="T5" fmla="*/ 0 h 25"/>
                  <a:gd name="T6" fmla="*/ 0 w 44"/>
                  <a:gd name="T7" fmla="*/ 6 h 25"/>
                  <a:gd name="T8" fmla="*/ 0 w 44"/>
                  <a:gd name="T9" fmla="*/ 6 h 25"/>
                  <a:gd name="T10" fmla="*/ 0 w 44"/>
                  <a:gd name="T11" fmla="*/ 6 h 25"/>
                  <a:gd name="T12" fmla="*/ 0 w 44"/>
                  <a:gd name="T13" fmla="*/ 9 h 25"/>
                  <a:gd name="T14" fmla="*/ 6 w 44"/>
                  <a:gd name="T15" fmla="*/ 12 h 25"/>
                  <a:gd name="T16" fmla="*/ 44 w 44"/>
                  <a:gd name="T17" fmla="*/ 25 h 25"/>
                  <a:gd name="T18" fmla="*/ 41 w 44"/>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25"/>
                  <a:gd name="T32" fmla="*/ 44 w 44"/>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25">
                    <a:moveTo>
                      <a:pt x="41" y="0"/>
                    </a:moveTo>
                    <a:lnTo>
                      <a:pt x="41" y="0"/>
                    </a:lnTo>
                    <a:lnTo>
                      <a:pt x="38" y="0"/>
                    </a:lnTo>
                    <a:lnTo>
                      <a:pt x="0" y="6"/>
                    </a:lnTo>
                    <a:lnTo>
                      <a:pt x="0" y="9"/>
                    </a:lnTo>
                    <a:lnTo>
                      <a:pt x="6" y="12"/>
                    </a:lnTo>
                    <a:lnTo>
                      <a:pt x="44" y="25"/>
                    </a:lnTo>
                    <a:lnTo>
                      <a:pt x="41" y="0"/>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85" name="Freeform 413"/>
              <p:cNvSpPr>
                <a:spLocks/>
              </p:cNvSpPr>
              <p:nvPr/>
            </p:nvSpPr>
            <p:spPr bwMode="auto">
              <a:xfrm>
                <a:off x="1660525" y="4548188"/>
                <a:ext cx="20638" cy="15875"/>
              </a:xfrm>
              <a:custGeom>
                <a:avLst/>
                <a:gdLst>
                  <a:gd name="T0" fmla="*/ 0 w 13"/>
                  <a:gd name="T1" fmla="*/ 0 h 10"/>
                  <a:gd name="T2" fmla="*/ 0 w 13"/>
                  <a:gd name="T3" fmla="*/ 10 h 10"/>
                  <a:gd name="T4" fmla="*/ 10 w 13"/>
                  <a:gd name="T5" fmla="*/ 10 h 10"/>
                  <a:gd name="T6" fmla="*/ 10 w 13"/>
                  <a:gd name="T7" fmla="*/ 10 h 10"/>
                  <a:gd name="T8" fmla="*/ 13 w 13"/>
                  <a:gd name="T9" fmla="*/ 7 h 10"/>
                  <a:gd name="T10" fmla="*/ 13 w 13"/>
                  <a:gd name="T11" fmla="*/ 7 h 10"/>
                  <a:gd name="T12" fmla="*/ 3 w 13"/>
                  <a:gd name="T13" fmla="*/ 3 h 10"/>
                  <a:gd name="T14" fmla="*/ 0 w 13"/>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0"/>
                  <a:gd name="T26" fmla="*/ 13 w 13"/>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0">
                    <a:moveTo>
                      <a:pt x="0" y="0"/>
                    </a:moveTo>
                    <a:lnTo>
                      <a:pt x="0" y="10"/>
                    </a:lnTo>
                    <a:lnTo>
                      <a:pt x="10" y="10"/>
                    </a:lnTo>
                    <a:lnTo>
                      <a:pt x="13" y="7"/>
                    </a:lnTo>
                    <a:lnTo>
                      <a:pt x="3" y="3"/>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86" name="Freeform 414"/>
              <p:cNvSpPr>
                <a:spLocks/>
              </p:cNvSpPr>
              <p:nvPr/>
            </p:nvSpPr>
            <p:spPr bwMode="auto">
              <a:xfrm>
                <a:off x="1570038" y="4518026"/>
                <a:ext cx="90488" cy="55563"/>
              </a:xfrm>
              <a:custGeom>
                <a:avLst/>
                <a:gdLst>
                  <a:gd name="T0" fmla="*/ 57 w 57"/>
                  <a:gd name="T1" fmla="*/ 19 h 35"/>
                  <a:gd name="T2" fmla="*/ 7 w 57"/>
                  <a:gd name="T3" fmla="*/ 4 h 35"/>
                  <a:gd name="T4" fmla="*/ 7 w 57"/>
                  <a:gd name="T5" fmla="*/ 4 h 35"/>
                  <a:gd name="T6" fmla="*/ 0 w 57"/>
                  <a:gd name="T7" fmla="*/ 0 h 35"/>
                  <a:gd name="T8" fmla="*/ 0 w 57"/>
                  <a:gd name="T9" fmla="*/ 32 h 35"/>
                  <a:gd name="T10" fmla="*/ 7 w 57"/>
                  <a:gd name="T11" fmla="*/ 32 h 35"/>
                  <a:gd name="T12" fmla="*/ 7 w 57"/>
                  <a:gd name="T13" fmla="*/ 32 h 35"/>
                  <a:gd name="T14" fmla="*/ 19 w 57"/>
                  <a:gd name="T15" fmla="*/ 35 h 35"/>
                  <a:gd name="T16" fmla="*/ 29 w 57"/>
                  <a:gd name="T17" fmla="*/ 35 h 35"/>
                  <a:gd name="T18" fmla="*/ 57 w 57"/>
                  <a:gd name="T19" fmla="*/ 29 h 35"/>
                  <a:gd name="T20" fmla="*/ 57 w 57"/>
                  <a:gd name="T21" fmla="*/ 19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5"/>
                  <a:gd name="T35" fmla="*/ 57 w 57"/>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5">
                    <a:moveTo>
                      <a:pt x="57" y="19"/>
                    </a:moveTo>
                    <a:lnTo>
                      <a:pt x="7" y="4"/>
                    </a:lnTo>
                    <a:lnTo>
                      <a:pt x="0" y="0"/>
                    </a:lnTo>
                    <a:lnTo>
                      <a:pt x="0" y="32"/>
                    </a:lnTo>
                    <a:lnTo>
                      <a:pt x="7" y="32"/>
                    </a:lnTo>
                    <a:lnTo>
                      <a:pt x="19" y="35"/>
                    </a:lnTo>
                    <a:lnTo>
                      <a:pt x="29" y="35"/>
                    </a:lnTo>
                    <a:lnTo>
                      <a:pt x="57" y="29"/>
                    </a:lnTo>
                    <a:lnTo>
                      <a:pt x="57" y="19"/>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87" name="Freeform 415"/>
              <p:cNvSpPr>
                <a:spLocks/>
              </p:cNvSpPr>
              <p:nvPr/>
            </p:nvSpPr>
            <p:spPr bwMode="auto">
              <a:xfrm>
                <a:off x="1479550" y="4518026"/>
                <a:ext cx="90488" cy="50800"/>
              </a:xfrm>
              <a:custGeom>
                <a:avLst/>
                <a:gdLst>
                  <a:gd name="T0" fmla="*/ 57 w 57"/>
                  <a:gd name="T1" fmla="*/ 0 h 32"/>
                  <a:gd name="T2" fmla="*/ 57 w 57"/>
                  <a:gd name="T3" fmla="*/ 0 h 32"/>
                  <a:gd name="T4" fmla="*/ 42 w 57"/>
                  <a:gd name="T5" fmla="*/ 0 h 32"/>
                  <a:gd name="T6" fmla="*/ 4 w 57"/>
                  <a:gd name="T7" fmla="*/ 7 h 32"/>
                  <a:gd name="T8" fmla="*/ 4 w 57"/>
                  <a:gd name="T9" fmla="*/ 7 h 32"/>
                  <a:gd name="T10" fmla="*/ 0 w 57"/>
                  <a:gd name="T11" fmla="*/ 7 h 32"/>
                  <a:gd name="T12" fmla="*/ 4 w 57"/>
                  <a:gd name="T13" fmla="*/ 10 h 32"/>
                  <a:gd name="T14" fmla="*/ 4 w 57"/>
                  <a:gd name="T15" fmla="*/ 10 h 32"/>
                  <a:gd name="T16" fmla="*/ 7 w 57"/>
                  <a:gd name="T17" fmla="*/ 13 h 32"/>
                  <a:gd name="T18" fmla="*/ 57 w 57"/>
                  <a:gd name="T19" fmla="*/ 32 h 32"/>
                  <a:gd name="T20" fmla="*/ 57 w 57"/>
                  <a:gd name="T21" fmla="*/ 0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2"/>
                  <a:gd name="T35" fmla="*/ 57 w 57"/>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2">
                    <a:moveTo>
                      <a:pt x="57" y="0"/>
                    </a:moveTo>
                    <a:lnTo>
                      <a:pt x="57" y="0"/>
                    </a:lnTo>
                    <a:lnTo>
                      <a:pt x="42" y="0"/>
                    </a:lnTo>
                    <a:lnTo>
                      <a:pt x="4" y="7"/>
                    </a:lnTo>
                    <a:lnTo>
                      <a:pt x="0" y="7"/>
                    </a:lnTo>
                    <a:lnTo>
                      <a:pt x="4" y="10"/>
                    </a:lnTo>
                    <a:lnTo>
                      <a:pt x="7" y="13"/>
                    </a:lnTo>
                    <a:lnTo>
                      <a:pt x="57" y="32"/>
                    </a:lnTo>
                    <a:lnTo>
                      <a:pt x="57" y="0"/>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88" name="Freeform 416"/>
              <p:cNvSpPr>
                <a:spLocks/>
              </p:cNvSpPr>
              <p:nvPr/>
            </p:nvSpPr>
            <p:spPr bwMode="auto">
              <a:xfrm>
                <a:off x="1479550" y="4529138"/>
                <a:ext cx="6350" cy="4763"/>
              </a:xfrm>
              <a:custGeom>
                <a:avLst/>
                <a:gdLst>
                  <a:gd name="T0" fmla="*/ 4 w 4"/>
                  <a:gd name="T1" fmla="*/ 3 h 3"/>
                  <a:gd name="T2" fmla="*/ 0 w 4"/>
                  <a:gd name="T3" fmla="*/ 0 h 3"/>
                  <a:gd name="T4" fmla="*/ 0 w 4"/>
                  <a:gd name="T5" fmla="*/ 0 h 3"/>
                  <a:gd name="T6" fmla="*/ 0 w 4"/>
                  <a:gd name="T7" fmla="*/ 3 h 3"/>
                  <a:gd name="T8" fmla="*/ 4 w 4"/>
                  <a:gd name="T9" fmla="*/ 3 h 3"/>
                  <a:gd name="T10" fmla="*/ 4 w 4"/>
                  <a:gd name="T11" fmla="*/ 3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4" y="3"/>
                    </a:moveTo>
                    <a:lnTo>
                      <a:pt x="0" y="0"/>
                    </a:lnTo>
                    <a:lnTo>
                      <a:pt x="0" y="3"/>
                    </a:lnTo>
                    <a:lnTo>
                      <a:pt x="4" y="3"/>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89" name="Freeform 417"/>
              <p:cNvSpPr>
                <a:spLocks/>
              </p:cNvSpPr>
              <p:nvPr/>
            </p:nvSpPr>
            <p:spPr bwMode="auto">
              <a:xfrm>
                <a:off x="1485900" y="4548188"/>
                <a:ext cx="84138" cy="50800"/>
              </a:xfrm>
              <a:custGeom>
                <a:avLst/>
                <a:gdLst>
                  <a:gd name="T0" fmla="*/ 50 w 53"/>
                  <a:gd name="T1" fmla="*/ 22 h 32"/>
                  <a:gd name="T2" fmla="*/ 50 w 53"/>
                  <a:gd name="T3" fmla="*/ 22 h 32"/>
                  <a:gd name="T4" fmla="*/ 53 w 53"/>
                  <a:gd name="T5" fmla="*/ 22 h 32"/>
                  <a:gd name="T6" fmla="*/ 53 w 53"/>
                  <a:gd name="T7" fmla="*/ 19 h 32"/>
                  <a:gd name="T8" fmla="*/ 47 w 53"/>
                  <a:gd name="T9" fmla="*/ 16 h 32"/>
                  <a:gd name="T10" fmla="*/ 0 w 53"/>
                  <a:gd name="T11" fmla="*/ 0 h 32"/>
                  <a:gd name="T12" fmla="*/ 0 w 53"/>
                  <a:gd name="T13" fmla="*/ 29 h 32"/>
                  <a:gd name="T14" fmla="*/ 0 w 53"/>
                  <a:gd name="T15" fmla="*/ 29 h 32"/>
                  <a:gd name="T16" fmla="*/ 12 w 53"/>
                  <a:gd name="T17" fmla="*/ 32 h 32"/>
                  <a:gd name="T18" fmla="*/ 50 w 53"/>
                  <a:gd name="T19" fmla="*/ 22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
                  <a:gd name="T31" fmla="*/ 0 h 32"/>
                  <a:gd name="T32" fmla="*/ 53 w 53"/>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 h="32">
                    <a:moveTo>
                      <a:pt x="50" y="22"/>
                    </a:moveTo>
                    <a:lnTo>
                      <a:pt x="50" y="22"/>
                    </a:lnTo>
                    <a:lnTo>
                      <a:pt x="53" y="22"/>
                    </a:lnTo>
                    <a:lnTo>
                      <a:pt x="53" y="19"/>
                    </a:lnTo>
                    <a:lnTo>
                      <a:pt x="47" y="16"/>
                    </a:lnTo>
                    <a:lnTo>
                      <a:pt x="0" y="0"/>
                    </a:lnTo>
                    <a:lnTo>
                      <a:pt x="0" y="29"/>
                    </a:lnTo>
                    <a:lnTo>
                      <a:pt x="12" y="32"/>
                    </a:lnTo>
                    <a:lnTo>
                      <a:pt x="50" y="22"/>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90" name="Freeform 418"/>
              <p:cNvSpPr>
                <a:spLocks/>
              </p:cNvSpPr>
              <p:nvPr/>
            </p:nvSpPr>
            <p:spPr bwMode="auto">
              <a:xfrm>
                <a:off x="1395413" y="4538663"/>
                <a:ext cx="90488" cy="55563"/>
              </a:xfrm>
              <a:custGeom>
                <a:avLst/>
                <a:gdLst>
                  <a:gd name="T0" fmla="*/ 57 w 57"/>
                  <a:gd name="T1" fmla="*/ 6 h 35"/>
                  <a:gd name="T2" fmla="*/ 47 w 57"/>
                  <a:gd name="T3" fmla="*/ 3 h 35"/>
                  <a:gd name="T4" fmla="*/ 47 w 57"/>
                  <a:gd name="T5" fmla="*/ 3 h 35"/>
                  <a:gd name="T6" fmla="*/ 38 w 57"/>
                  <a:gd name="T7" fmla="*/ 0 h 35"/>
                  <a:gd name="T8" fmla="*/ 25 w 57"/>
                  <a:gd name="T9" fmla="*/ 0 h 35"/>
                  <a:gd name="T10" fmla="*/ 0 w 57"/>
                  <a:gd name="T11" fmla="*/ 3 h 35"/>
                  <a:gd name="T12" fmla="*/ 0 w 57"/>
                  <a:gd name="T13" fmla="*/ 19 h 35"/>
                  <a:gd name="T14" fmla="*/ 47 w 57"/>
                  <a:gd name="T15" fmla="*/ 35 h 35"/>
                  <a:gd name="T16" fmla="*/ 47 w 57"/>
                  <a:gd name="T17" fmla="*/ 35 h 35"/>
                  <a:gd name="T18" fmla="*/ 57 w 57"/>
                  <a:gd name="T19" fmla="*/ 35 h 35"/>
                  <a:gd name="T20" fmla="*/ 57 w 57"/>
                  <a:gd name="T21" fmla="*/ 6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5"/>
                  <a:gd name="T35" fmla="*/ 57 w 57"/>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5">
                    <a:moveTo>
                      <a:pt x="57" y="6"/>
                    </a:moveTo>
                    <a:lnTo>
                      <a:pt x="47" y="3"/>
                    </a:lnTo>
                    <a:lnTo>
                      <a:pt x="38" y="0"/>
                    </a:lnTo>
                    <a:lnTo>
                      <a:pt x="25" y="0"/>
                    </a:lnTo>
                    <a:lnTo>
                      <a:pt x="0" y="3"/>
                    </a:lnTo>
                    <a:lnTo>
                      <a:pt x="0" y="19"/>
                    </a:lnTo>
                    <a:lnTo>
                      <a:pt x="47" y="35"/>
                    </a:lnTo>
                    <a:lnTo>
                      <a:pt x="57" y="35"/>
                    </a:lnTo>
                    <a:lnTo>
                      <a:pt x="57" y="6"/>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91" name="Freeform 419"/>
              <p:cNvSpPr>
                <a:spLocks/>
              </p:cNvSpPr>
              <p:nvPr/>
            </p:nvSpPr>
            <p:spPr bwMode="auto">
              <a:xfrm>
                <a:off x="1370013" y="4543426"/>
                <a:ext cx="25400" cy="25400"/>
              </a:xfrm>
              <a:custGeom>
                <a:avLst/>
                <a:gdLst>
                  <a:gd name="T0" fmla="*/ 16 w 16"/>
                  <a:gd name="T1" fmla="*/ 0 h 16"/>
                  <a:gd name="T2" fmla="*/ 3 w 16"/>
                  <a:gd name="T3" fmla="*/ 3 h 16"/>
                  <a:gd name="T4" fmla="*/ 3 w 16"/>
                  <a:gd name="T5" fmla="*/ 3 h 16"/>
                  <a:gd name="T6" fmla="*/ 0 w 16"/>
                  <a:gd name="T7" fmla="*/ 6 h 16"/>
                  <a:gd name="T8" fmla="*/ 0 w 16"/>
                  <a:gd name="T9" fmla="*/ 6 h 16"/>
                  <a:gd name="T10" fmla="*/ 6 w 16"/>
                  <a:gd name="T11" fmla="*/ 10 h 16"/>
                  <a:gd name="T12" fmla="*/ 16 w 16"/>
                  <a:gd name="T13" fmla="*/ 16 h 16"/>
                  <a:gd name="T14" fmla="*/ 16 w 16"/>
                  <a:gd name="T15" fmla="*/ 0 h 16"/>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6"/>
                  <a:gd name="T26" fmla="*/ 16 w 16"/>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6">
                    <a:moveTo>
                      <a:pt x="16" y="0"/>
                    </a:moveTo>
                    <a:lnTo>
                      <a:pt x="3" y="3"/>
                    </a:lnTo>
                    <a:lnTo>
                      <a:pt x="0" y="6"/>
                    </a:lnTo>
                    <a:lnTo>
                      <a:pt x="6" y="10"/>
                    </a:lnTo>
                    <a:lnTo>
                      <a:pt x="16" y="16"/>
                    </a:lnTo>
                    <a:lnTo>
                      <a:pt x="16"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92" name="Freeform 420"/>
              <p:cNvSpPr>
                <a:spLocks/>
              </p:cNvSpPr>
              <p:nvPr/>
            </p:nvSpPr>
            <p:spPr bwMode="auto">
              <a:xfrm>
                <a:off x="1395413" y="4578351"/>
                <a:ext cx="65088" cy="41275"/>
              </a:xfrm>
              <a:custGeom>
                <a:avLst/>
                <a:gdLst>
                  <a:gd name="T0" fmla="*/ 3 w 41"/>
                  <a:gd name="T1" fmla="*/ 26 h 26"/>
                  <a:gd name="T2" fmla="*/ 38 w 41"/>
                  <a:gd name="T3" fmla="*/ 19 h 26"/>
                  <a:gd name="T4" fmla="*/ 38 w 41"/>
                  <a:gd name="T5" fmla="*/ 19 h 26"/>
                  <a:gd name="T6" fmla="*/ 41 w 41"/>
                  <a:gd name="T7" fmla="*/ 16 h 26"/>
                  <a:gd name="T8" fmla="*/ 41 w 41"/>
                  <a:gd name="T9" fmla="*/ 16 h 26"/>
                  <a:gd name="T10" fmla="*/ 34 w 41"/>
                  <a:gd name="T11" fmla="*/ 13 h 26"/>
                  <a:gd name="T12" fmla="*/ 0 w 41"/>
                  <a:gd name="T13" fmla="*/ 0 h 26"/>
                  <a:gd name="T14" fmla="*/ 3 w 41"/>
                  <a:gd name="T15" fmla="*/ 26 h 26"/>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26"/>
                  <a:gd name="T26" fmla="*/ 41 w 41"/>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26">
                    <a:moveTo>
                      <a:pt x="3" y="26"/>
                    </a:moveTo>
                    <a:lnTo>
                      <a:pt x="38" y="19"/>
                    </a:lnTo>
                    <a:lnTo>
                      <a:pt x="41" y="16"/>
                    </a:lnTo>
                    <a:lnTo>
                      <a:pt x="34" y="13"/>
                    </a:lnTo>
                    <a:lnTo>
                      <a:pt x="0" y="0"/>
                    </a:lnTo>
                    <a:lnTo>
                      <a:pt x="3" y="26"/>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93" name="Freeform 421"/>
              <p:cNvSpPr>
                <a:spLocks/>
              </p:cNvSpPr>
              <p:nvPr/>
            </p:nvSpPr>
            <p:spPr bwMode="auto">
              <a:xfrm>
                <a:off x="1309688" y="4559301"/>
                <a:ext cx="90488" cy="60325"/>
              </a:xfrm>
              <a:custGeom>
                <a:avLst/>
                <a:gdLst>
                  <a:gd name="T0" fmla="*/ 54 w 57"/>
                  <a:gd name="T1" fmla="*/ 12 h 38"/>
                  <a:gd name="T2" fmla="*/ 31 w 57"/>
                  <a:gd name="T3" fmla="*/ 3 h 38"/>
                  <a:gd name="T4" fmla="*/ 31 w 57"/>
                  <a:gd name="T5" fmla="*/ 3 h 38"/>
                  <a:gd name="T6" fmla="*/ 19 w 57"/>
                  <a:gd name="T7" fmla="*/ 0 h 38"/>
                  <a:gd name="T8" fmla="*/ 9 w 57"/>
                  <a:gd name="T9" fmla="*/ 0 h 38"/>
                  <a:gd name="T10" fmla="*/ 0 w 57"/>
                  <a:gd name="T11" fmla="*/ 3 h 38"/>
                  <a:gd name="T12" fmla="*/ 0 w 57"/>
                  <a:gd name="T13" fmla="*/ 25 h 38"/>
                  <a:gd name="T14" fmla="*/ 28 w 57"/>
                  <a:gd name="T15" fmla="*/ 34 h 38"/>
                  <a:gd name="T16" fmla="*/ 28 w 57"/>
                  <a:gd name="T17" fmla="*/ 34 h 38"/>
                  <a:gd name="T18" fmla="*/ 41 w 57"/>
                  <a:gd name="T19" fmla="*/ 38 h 38"/>
                  <a:gd name="T20" fmla="*/ 50 w 57"/>
                  <a:gd name="T21" fmla="*/ 38 h 38"/>
                  <a:gd name="T22" fmla="*/ 57 w 57"/>
                  <a:gd name="T23" fmla="*/ 38 h 38"/>
                  <a:gd name="T24" fmla="*/ 54 w 57"/>
                  <a:gd name="T25" fmla="*/ 12 h 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38"/>
                  <a:gd name="T41" fmla="*/ 57 w 57"/>
                  <a:gd name="T42" fmla="*/ 38 h 3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38">
                    <a:moveTo>
                      <a:pt x="54" y="12"/>
                    </a:moveTo>
                    <a:lnTo>
                      <a:pt x="31" y="3"/>
                    </a:lnTo>
                    <a:lnTo>
                      <a:pt x="19" y="0"/>
                    </a:lnTo>
                    <a:lnTo>
                      <a:pt x="9" y="0"/>
                    </a:lnTo>
                    <a:lnTo>
                      <a:pt x="0" y="3"/>
                    </a:lnTo>
                    <a:lnTo>
                      <a:pt x="0" y="25"/>
                    </a:lnTo>
                    <a:lnTo>
                      <a:pt x="28" y="34"/>
                    </a:lnTo>
                    <a:lnTo>
                      <a:pt x="41" y="38"/>
                    </a:lnTo>
                    <a:lnTo>
                      <a:pt x="50" y="38"/>
                    </a:lnTo>
                    <a:lnTo>
                      <a:pt x="57" y="38"/>
                    </a:lnTo>
                    <a:lnTo>
                      <a:pt x="54" y="1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94" name="Freeform 422"/>
              <p:cNvSpPr>
                <a:spLocks/>
              </p:cNvSpPr>
              <p:nvPr/>
            </p:nvSpPr>
            <p:spPr bwMode="auto">
              <a:xfrm>
                <a:off x="1254125" y="4564063"/>
                <a:ext cx="55563" cy="34925"/>
              </a:xfrm>
              <a:custGeom>
                <a:avLst/>
                <a:gdLst>
                  <a:gd name="T0" fmla="*/ 35 w 35"/>
                  <a:gd name="T1" fmla="*/ 0 h 22"/>
                  <a:gd name="T2" fmla="*/ 3 w 35"/>
                  <a:gd name="T3" fmla="*/ 6 h 22"/>
                  <a:gd name="T4" fmla="*/ 3 w 35"/>
                  <a:gd name="T5" fmla="*/ 6 h 22"/>
                  <a:gd name="T6" fmla="*/ 0 w 35"/>
                  <a:gd name="T7" fmla="*/ 6 h 22"/>
                  <a:gd name="T8" fmla="*/ 0 w 35"/>
                  <a:gd name="T9" fmla="*/ 9 h 22"/>
                  <a:gd name="T10" fmla="*/ 6 w 35"/>
                  <a:gd name="T11" fmla="*/ 12 h 22"/>
                  <a:gd name="T12" fmla="*/ 35 w 35"/>
                  <a:gd name="T13" fmla="*/ 22 h 22"/>
                  <a:gd name="T14" fmla="*/ 35 w 35"/>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22"/>
                  <a:gd name="T26" fmla="*/ 35 w 3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22">
                    <a:moveTo>
                      <a:pt x="35" y="0"/>
                    </a:moveTo>
                    <a:lnTo>
                      <a:pt x="3" y="6"/>
                    </a:lnTo>
                    <a:lnTo>
                      <a:pt x="0" y="6"/>
                    </a:lnTo>
                    <a:lnTo>
                      <a:pt x="0" y="9"/>
                    </a:lnTo>
                    <a:lnTo>
                      <a:pt x="6" y="12"/>
                    </a:lnTo>
                    <a:lnTo>
                      <a:pt x="35" y="22"/>
                    </a:lnTo>
                    <a:lnTo>
                      <a:pt x="35" y="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95" name="Freeform 423"/>
              <p:cNvSpPr>
                <a:spLocks/>
              </p:cNvSpPr>
              <p:nvPr/>
            </p:nvSpPr>
            <p:spPr bwMode="auto">
              <a:xfrm>
                <a:off x="2620963" y="4438651"/>
                <a:ext cx="4763" cy="4763"/>
              </a:xfrm>
              <a:custGeom>
                <a:avLst/>
                <a:gdLst>
                  <a:gd name="T0" fmla="*/ 0 w 3"/>
                  <a:gd name="T1" fmla="*/ 0 h 3"/>
                  <a:gd name="T2" fmla="*/ 0 w 3"/>
                  <a:gd name="T3" fmla="*/ 3 h 3"/>
                  <a:gd name="T4" fmla="*/ 0 w 3"/>
                  <a:gd name="T5" fmla="*/ 3 h 3"/>
                  <a:gd name="T6" fmla="*/ 3 w 3"/>
                  <a:gd name="T7" fmla="*/ 3 h 3"/>
                  <a:gd name="T8" fmla="*/ 0 w 3"/>
                  <a:gd name="T9" fmla="*/ 0 h 3"/>
                  <a:gd name="T10" fmla="*/ 0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0"/>
                    </a:moveTo>
                    <a:lnTo>
                      <a:pt x="0" y="3"/>
                    </a:lnTo>
                    <a:lnTo>
                      <a:pt x="3" y="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96" name="Freeform 424"/>
              <p:cNvSpPr>
                <a:spLocks/>
              </p:cNvSpPr>
              <p:nvPr/>
            </p:nvSpPr>
            <p:spPr bwMode="auto">
              <a:xfrm>
                <a:off x="2584450" y="4427538"/>
                <a:ext cx="36513" cy="20638"/>
              </a:xfrm>
              <a:custGeom>
                <a:avLst/>
                <a:gdLst>
                  <a:gd name="T0" fmla="*/ 23 w 23"/>
                  <a:gd name="T1" fmla="*/ 10 h 13"/>
                  <a:gd name="T2" fmla="*/ 23 w 23"/>
                  <a:gd name="T3" fmla="*/ 10 h 13"/>
                  <a:gd name="T4" fmla="*/ 23 w 23"/>
                  <a:gd name="T5" fmla="*/ 10 h 13"/>
                  <a:gd name="T6" fmla="*/ 23 w 23"/>
                  <a:gd name="T7" fmla="*/ 7 h 13"/>
                  <a:gd name="T8" fmla="*/ 23 w 23"/>
                  <a:gd name="T9" fmla="*/ 7 h 13"/>
                  <a:gd name="T10" fmla="*/ 16 w 23"/>
                  <a:gd name="T11" fmla="*/ 4 h 13"/>
                  <a:gd name="T12" fmla="*/ 0 w 23"/>
                  <a:gd name="T13" fmla="*/ 0 h 13"/>
                  <a:gd name="T14" fmla="*/ 0 w 23"/>
                  <a:gd name="T15" fmla="*/ 13 h 13"/>
                  <a:gd name="T16" fmla="*/ 23 w 23"/>
                  <a:gd name="T17" fmla="*/ 1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13"/>
                  <a:gd name="T29" fmla="*/ 23 w 23"/>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13">
                    <a:moveTo>
                      <a:pt x="23" y="10"/>
                    </a:moveTo>
                    <a:lnTo>
                      <a:pt x="23" y="10"/>
                    </a:lnTo>
                    <a:lnTo>
                      <a:pt x="23" y="7"/>
                    </a:lnTo>
                    <a:lnTo>
                      <a:pt x="16" y="4"/>
                    </a:lnTo>
                    <a:lnTo>
                      <a:pt x="0" y="0"/>
                    </a:lnTo>
                    <a:lnTo>
                      <a:pt x="0" y="13"/>
                    </a:lnTo>
                    <a:lnTo>
                      <a:pt x="23"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97" name="Freeform 425"/>
              <p:cNvSpPr>
                <a:spLocks/>
              </p:cNvSpPr>
              <p:nvPr/>
            </p:nvSpPr>
            <p:spPr bwMode="auto">
              <a:xfrm>
                <a:off x="2549525" y="4418013"/>
                <a:ext cx="34925" cy="34925"/>
              </a:xfrm>
              <a:custGeom>
                <a:avLst/>
                <a:gdLst>
                  <a:gd name="T0" fmla="*/ 22 w 22"/>
                  <a:gd name="T1" fmla="*/ 6 h 22"/>
                  <a:gd name="T2" fmla="*/ 0 w 22"/>
                  <a:gd name="T3" fmla="*/ 0 h 22"/>
                  <a:gd name="T4" fmla="*/ 0 w 22"/>
                  <a:gd name="T5" fmla="*/ 19 h 22"/>
                  <a:gd name="T6" fmla="*/ 0 w 22"/>
                  <a:gd name="T7" fmla="*/ 19 h 22"/>
                  <a:gd name="T8" fmla="*/ 19 w 22"/>
                  <a:gd name="T9" fmla="*/ 22 h 22"/>
                  <a:gd name="T10" fmla="*/ 22 w 22"/>
                  <a:gd name="T11" fmla="*/ 19 h 22"/>
                  <a:gd name="T12" fmla="*/ 22 w 22"/>
                  <a:gd name="T13" fmla="*/ 6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6"/>
                    </a:moveTo>
                    <a:lnTo>
                      <a:pt x="0" y="0"/>
                    </a:lnTo>
                    <a:lnTo>
                      <a:pt x="0" y="19"/>
                    </a:lnTo>
                    <a:lnTo>
                      <a:pt x="19" y="22"/>
                    </a:lnTo>
                    <a:lnTo>
                      <a:pt x="22" y="19"/>
                    </a:lnTo>
                    <a:lnTo>
                      <a:pt x="2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98" name="Freeform 426"/>
              <p:cNvSpPr>
                <a:spLocks/>
              </p:cNvSpPr>
              <p:nvPr/>
            </p:nvSpPr>
            <p:spPr bwMode="auto">
              <a:xfrm>
                <a:off x="2514600" y="4408488"/>
                <a:ext cx="34925" cy="39688"/>
              </a:xfrm>
              <a:custGeom>
                <a:avLst/>
                <a:gdLst>
                  <a:gd name="T0" fmla="*/ 22 w 22"/>
                  <a:gd name="T1" fmla="*/ 6 h 25"/>
                  <a:gd name="T2" fmla="*/ 10 w 22"/>
                  <a:gd name="T3" fmla="*/ 0 h 25"/>
                  <a:gd name="T4" fmla="*/ 10 w 22"/>
                  <a:gd name="T5" fmla="*/ 0 h 25"/>
                  <a:gd name="T6" fmla="*/ 0 w 22"/>
                  <a:gd name="T7" fmla="*/ 0 h 25"/>
                  <a:gd name="T8" fmla="*/ 0 w 22"/>
                  <a:gd name="T9" fmla="*/ 19 h 25"/>
                  <a:gd name="T10" fmla="*/ 22 w 22"/>
                  <a:gd name="T11" fmla="*/ 25 h 25"/>
                  <a:gd name="T12" fmla="*/ 22 w 22"/>
                  <a:gd name="T13" fmla="*/ 25 h 25"/>
                  <a:gd name="T14" fmla="*/ 22 w 22"/>
                  <a:gd name="T15" fmla="*/ 25 h 25"/>
                  <a:gd name="T16" fmla="*/ 22 w 22"/>
                  <a:gd name="T17" fmla="*/ 6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5"/>
                  <a:gd name="T29" fmla="*/ 22 w 22"/>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5">
                    <a:moveTo>
                      <a:pt x="22" y="6"/>
                    </a:moveTo>
                    <a:lnTo>
                      <a:pt x="10" y="0"/>
                    </a:lnTo>
                    <a:lnTo>
                      <a:pt x="0" y="0"/>
                    </a:lnTo>
                    <a:lnTo>
                      <a:pt x="0" y="19"/>
                    </a:lnTo>
                    <a:lnTo>
                      <a:pt x="22" y="25"/>
                    </a:lnTo>
                    <a:lnTo>
                      <a:pt x="22" y="6"/>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99" name="Freeform 427"/>
              <p:cNvSpPr>
                <a:spLocks/>
              </p:cNvSpPr>
              <p:nvPr/>
            </p:nvSpPr>
            <p:spPr bwMode="auto">
              <a:xfrm>
                <a:off x="2479675" y="4408488"/>
                <a:ext cx="34925" cy="30163"/>
              </a:xfrm>
              <a:custGeom>
                <a:avLst/>
                <a:gdLst>
                  <a:gd name="T0" fmla="*/ 22 w 22"/>
                  <a:gd name="T1" fmla="*/ 0 h 19"/>
                  <a:gd name="T2" fmla="*/ 22 w 22"/>
                  <a:gd name="T3" fmla="*/ 0 h 19"/>
                  <a:gd name="T4" fmla="*/ 13 w 22"/>
                  <a:gd name="T5" fmla="*/ 0 h 19"/>
                  <a:gd name="T6" fmla="*/ 0 w 22"/>
                  <a:gd name="T7" fmla="*/ 0 h 19"/>
                  <a:gd name="T8" fmla="*/ 0 w 22"/>
                  <a:gd name="T9" fmla="*/ 12 h 19"/>
                  <a:gd name="T10" fmla="*/ 22 w 22"/>
                  <a:gd name="T11" fmla="*/ 19 h 19"/>
                  <a:gd name="T12" fmla="*/ 22 w 22"/>
                  <a:gd name="T13" fmla="*/ 0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22" y="0"/>
                    </a:moveTo>
                    <a:lnTo>
                      <a:pt x="22" y="0"/>
                    </a:lnTo>
                    <a:lnTo>
                      <a:pt x="13" y="0"/>
                    </a:lnTo>
                    <a:lnTo>
                      <a:pt x="0" y="0"/>
                    </a:lnTo>
                    <a:lnTo>
                      <a:pt x="0" y="12"/>
                    </a:lnTo>
                    <a:lnTo>
                      <a:pt x="22" y="19"/>
                    </a:lnTo>
                    <a:lnTo>
                      <a:pt x="22" y="0"/>
                    </a:lnTo>
                    <a:close/>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00" name="Freeform 428"/>
              <p:cNvSpPr>
                <a:spLocks/>
              </p:cNvSpPr>
              <p:nvPr/>
            </p:nvSpPr>
            <p:spPr bwMode="auto">
              <a:xfrm>
                <a:off x="2454275" y="4408488"/>
                <a:ext cx="25400" cy="19050"/>
              </a:xfrm>
              <a:custGeom>
                <a:avLst/>
                <a:gdLst>
                  <a:gd name="T0" fmla="*/ 16 w 16"/>
                  <a:gd name="T1" fmla="*/ 0 h 12"/>
                  <a:gd name="T2" fmla="*/ 3 w 16"/>
                  <a:gd name="T3" fmla="*/ 3 h 12"/>
                  <a:gd name="T4" fmla="*/ 3 w 16"/>
                  <a:gd name="T5" fmla="*/ 3 h 12"/>
                  <a:gd name="T6" fmla="*/ 0 w 16"/>
                  <a:gd name="T7" fmla="*/ 6 h 12"/>
                  <a:gd name="T8" fmla="*/ 0 w 16"/>
                  <a:gd name="T9" fmla="*/ 6 h 12"/>
                  <a:gd name="T10" fmla="*/ 10 w 16"/>
                  <a:gd name="T11" fmla="*/ 9 h 12"/>
                  <a:gd name="T12" fmla="*/ 16 w 16"/>
                  <a:gd name="T13" fmla="*/ 12 h 12"/>
                  <a:gd name="T14" fmla="*/ 16 w 16"/>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2"/>
                  <a:gd name="T26" fmla="*/ 16 w 1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2">
                    <a:moveTo>
                      <a:pt x="16" y="0"/>
                    </a:moveTo>
                    <a:lnTo>
                      <a:pt x="3" y="3"/>
                    </a:lnTo>
                    <a:lnTo>
                      <a:pt x="0" y="6"/>
                    </a:lnTo>
                    <a:lnTo>
                      <a:pt x="10" y="9"/>
                    </a:lnTo>
                    <a:lnTo>
                      <a:pt x="16" y="12"/>
                    </a:lnTo>
                    <a:lnTo>
                      <a:pt x="16" y="0"/>
                    </a:ln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01" name="Freeform 429"/>
              <p:cNvSpPr>
                <a:spLocks/>
              </p:cNvSpPr>
              <p:nvPr/>
            </p:nvSpPr>
            <p:spPr bwMode="auto">
              <a:xfrm>
                <a:off x="2514600" y="4443413"/>
                <a:ext cx="34925" cy="25400"/>
              </a:xfrm>
              <a:custGeom>
                <a:avLst/>
                <a:gdLst>
                  <a:gd name="T0" fmla="*/ 3 w 22"/>
                  <a:gd name="T1" fmla="*/ 16 h 16"/>
                  <a:gd name="T2" fmla="*/ 19 w 22"/>
                  <a:gd name="T3" fmla="*/ 9 h 16"/>
                  <a:gd name="T4" fmla="*/ 19 w 22"/>
                  <a:gd name="T5" fmla="*/ 9 h 16"/>
                  <a:gd name="T6" fmla="*/ 22 w 22"/>
                  <a:gd name="T7" fmla="*/ 9 h 16"/>
                  <a:gd name="T8" fmla="*/ 22 w 22"/>
                  <a:gd name="T9" fmla="*/ 9 h 16"/>
                  <a:gd name="T10" fmla="*/ 13 w 22"/>
                  <a:gd name="T11" fmla="*/ 6 h 16"/>
                  <a:gd name="T12" fmla="*/ 0 w 22"/>
                  <a:gd name="T13" fmla="*/ 0 h 16"/>
                  <a:gd name="T14" fmla="*/ 3 w 22"/>
                  <a:gd name="T15" fmla="*/ 16 h 16"/>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6"/>
                  <a:gd name="T26" fmla="*/ 22 w 22"/>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6">
                    <a:moveTo>
                      <a:pt x="3" y="16"/>
                    </a:moveTo>
                    <a:lnTo>
                      <a:pt x="19" y="9"/>
                    </a:lnTo>
                    <a:lnTo>
                      <a:pt x="22" y="9"/>
                    </a:lnTo>
                    <a:lnTo>
                      <a:pt x="13" y="6"/>
                    </a:lnTo>
                    <a:lnTo>
                      <a:pt x="0" y="0"/>
                    </a:lnTo>
                    <a:lnTo>
                      <a:pt x="3" y="16"/>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02" name="Freeform 430"/>
              <p:cNvSpPr>
                <a:spLocks/>
              </p:cNvSpPr>
              <p:nvPr/>
            </p:nvSpPr>
            <p:spPr bwMode="auto">
              <a:xfrm>
                <a:off x="2479675" y="4433888"/>
                <a:ext cx="39688" cy="34925"/>
              </a:xfrm>
              <a:custGeom>
                <a:avLst/>
                <a:gdLst>
                  <a:gd name="T0" fmla="*/ 22 w 25"/>
                  <a:gd name="T1" fmla="*/ 6 h 22"/>
                  <a:gd name="T2" fmla="*/ 0 w 25"/>
                  <a:gd name="T3" fmla="*/ 0 h 22"/>
                  <a:gd name="T4" fmla="*/ 3 w 25"/>
                  <a:gd name="T5" fmla="*/ 22 h 22"/>
                  <a:gd name="T6" fmla="*/ 3 w 25"/>
                  <a:gd name="T7" fmla="*/ 22 h 22"/>
                  <a:gd name="T8" fmla="*/ 16 w 25"/>
                  <a:gd name="T9" fmla="*/ 22 h 22"/>
                  <a:gd name="T10" fmla="*/ 25 w 25"/>
                  <a:gd name="T11" fmla="*/ 22 h 22"/>
                  <a:gd name="T12" fmla="*/ 22 w 25"/>
                  <a:gd name="T13" fmla="*/ 6 h 22"/>
                  <a:gd name="T14" fmla="*/ 0 60000 65536"/>
                  <a:gd name="T15" fmla="*/ 0 60000 65536"/>
                  <a:gd name="T16" fmla="*/ 0 60000 65536"/>
                  <a:gd name="T17" fmla="*/ 0 60000 65536"/>
                  <a:gd name="T18" fmla="*/ 0 60000 65536"/>
                  <a:gd name="T19" fmla="*/ 0 60000 65536"/>
                  <a:gd name="T20" fmla="*/ 0 60000 65536"/>
                  <a:gd name="T21" fmla="*/ 0 w 25"/>
                  <a:gd name="T22" fmla="*/ 0 h 22"/>
                  <a:gd name="T23" fmla="*/ 25 w 25"/>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2">
                    <a:moveTo>
                      <a:pt x="22" y="6"/>
                    </a:moveTo>
                    <a:lnTo>
                      <a:pt x="0" y="0"/>
                    </a:lnTo>
                    <a:lnTo>
                      <a:pt x="3" y="22"/>
                    </a:lnTo>
                    <a:lnTo>
                      <a:pt x="16" y="22"/>
                    </a:lnTo>
                    <a:lnTo>
                      <a:pt x="25" y="22"/>
                    </a:lnTo>
                    <a:lnTo>
                      <a:pt x="22" y="6"/>
                    </a:lnTo>
                    <a:close/>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03" name="Freeform 431"/>
              <p:cNvSpPr>
                <a:spLocks/>
              </p:cNvSpPr>
              <p:nvPr/>
            </p:nvSpPr>
            <p:spPr bwMode="auto">
              <a:xfrm>
                <a:off x="2444750" y="4422776"/>
                <a:ext cx="39688" cy="46038"/>
              </a:xfrm>
              <a:custGeom>
                <a:avLst/>
                <a:gdLst>
                  <a:gd name="T0" fmla="*/ 22 w 25"/>
                  <a:gd name="T1" fmla="*/ 7 h 29"/>
                  <a:gd name="T2" fmla="*/ 6 w 25"/>
                  <a:gd name="T3" fmla="*/ 0 h 29"/>
                  <a:gd name="T4" fmla="*/ 6 w 25"/>
                  <a:gd name="T5" fmla="*/ 0 h 29"/>
                  <a:gd name="T6" fmla="*/ 0 w 25"/>
                  <a:gd name="T7" fmla="*/ 0 h 29"/>
                  <a:gd name="T8" fmla="*/ 0 w 25"/>
                  <a:gd name="T9" fmla="*/ 22 h 29"/>
                  <a:gd name="T10" fmla="*/ 19 w 25"/>
                  <a:gd name="T11" fmla="*/ 26 h 29"/>
                  <a:gd name="T12" fmla="*/ 19 w 25"/>
                  <a:gd name="T13" fmla="*/ 26 h 29"/>
                  <a:gd name="T14" fmla="*/ 25 w 25"/>
                  <a:gd name="T15" fmla="*/ 29 h 29"/>
                  <a:gd name="T16" fmla="*/ 22 w 25"/>
                  <a:gd name="T17" fmla="*/ 7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29"/>
                  <a:gd name="T29" fmla="*/ 25 w 25"/>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29">
                    <a:moveTo>
                      <a:pt x="22" y="7"/>
                    </a:moveTo>
                    <a:lnTo>
                      <a:pt x="6" y="0"/>
                    </a:lnTo>
                    <a:lnTo>
                      <a:pt x="0" y="0"/>
                    </a:lnTo>
                    <a:lnTo>
                      <a:pt x="0" y="22"/>
                    </a:lnTo>
                    <a:lnTo>
                      <a:pt x="19" y="26"/>
                    </a:lnTo>
                    <a:lnTo>
                      <a:pt x="25" y="29"/>
                    </a:lnTo>
                    <a:lnTo>
                      <a:pt x="22" y="7"/>
                    </a:ln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04" name="Freeform 432"/>
              <p:cNvSpPr>
                <a:spLocks/>
              </p:cNvSpPr>
              <p:nvPr/>
            </p:nvSpPr>
            <p:spPr bwMode="auto">
              <a:xfrm>
                <a:off x="2409825" y="4422776"/>
                <a:ext cx="34925" cy="34925"/>
              </a:xfrm>
              <a:custGeom>
                <a:avLst/>
                <a:gdLst>
                  <a:gd name="T0" fmla="*/ 22 w 22"/>
                  <a:gd name="T1" fmla="*/ 0 h 22"/>
                  <a:gd name="T2" fmla="*/ 22 w 22"/>
                  <a:gd name="T3" fmla="*/ 0 h 22"/>
                  <a:gd name="T4" fmla="*/ 9 w 22"/>
                  <a:gd name="T5" fmla="*/ 0 h 22"/>
                  <a:gd name="T6" fmla="*/ 0 w 22"/>
                  <a:gd name="T7" fmla="*/ 0 h 22"/>
                  <a:gd name="T8" fmla="*/ 0 w 22"/>
                  <a:gd name="T9" fmla="*/ 13 h 22"/>
                  <a:gd name="T10" fmla="*/ 22 w 22"/>
                  <a:gd name="T11" fmla="*/ 22 h 22"/>
                  <a:gd name="T12" fmla="*/ 22 w 22"/>
                  <a:gd name="T13" fmla="*/ 0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0"/>
                    </a:moveTo>
                    <a:lnTo>
                      <a:pt x="22" y="0"/>
                    </a:lnTo>
                    <a:lnTo>
                      <a:pt x="9" y="0"/>
                    </a:lnTo>
                    <a:lnTo>
                      <a:pt x="0" y="0"/>
                    </a:lnTo>
                    <a:lnTo>
                      <a:pt x="0" y="13"/>
                    </a:lnTo>
                    <a:lnTo>
                      <a:pt x="22" y="22"/>
                    </a:lnTo>
                    <a:lnTo>
                      <a:pt x="22" y="0"/>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05" name="Freeform 433"/>
              <p:cNvSpPr>
                <a:spLocks/>
              </p:cNvSpPr>
              <p:nvPr/>
            </p:nvSpPr>
            <p:spPr bwMode="auto">
              <a:xfrm>
                <a:off x="2379663" y="4422776"/>
                <a:ext cx="30163" cy="20638"/>
              </a:xfrm>
              <a:custGeom>
                <a:avLst/>
                <a:gdLst>
                  <a:gd name="T0" fmla="*/ 19 w 19"/>
                  <a:gd name="T1" fmla="*/ 0 h 13"/>
                  <a:gd name="T2" fmla="*/ 0 w 19"/>
                  <a:gd name="T3" fmla="*/ 3 h 13"/>
                  <a:gd name="T4" fmla="*/ 0 w 19"/>
                  <a:gd name="T5" fmla="*/ 3 h 13"/>
                  <a:gd name="T6" fmla="*/ 0 w 19"/>
                  <a:gd name="T7" fmla="*/ 7 h 13"/>
                  <a:gd name="T8" fmla="*/ 0 w 19"/>
                  <a:gd name="T9" fmla="*/ 7 h 13"/>
                  <a:gd name="T10" fmla="*/ 6 w 19"/>
                  <a:gd name="T11" fmla="*/ 10 h 13"/>
                  <a:gd name="T12" fmla="*/ 19 w 19"/>
                  <a:gd name="T13" fmla="*/ 13 h 13"/>
                  <a:gd name="T14" fmla="*/ 19 w 19"/>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3"/>
                  <a:gd name="T26" fmla="*/ 19 w 19"/>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3">
                    <a:moveTo>
                      <a:pt x="19" y="0"/>
                    </a:moveTo>
                    <a:lnTo>
                      <a:pt x="0" y="3"/>
                    </a:lnTo>
                    <a:lnTo>
                      <a:pt x="0" y="7"/>
                    </a:lnTo>
                    <a:lnTo>
                      <a:pt x="6" y="10"/>
                    </a:lnTo>
                    <a:lnTo>
                      <a:pt x="19" y="13"/>
                    </a:lnTo>
                    <a:lnTo>
                      <a:pt x="19" y="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06" name="Freeform 434"/>
              <p:cNvSpPr>
                <a:spLocks/>
              </p:cNvSpPr>
              <p:nvPr/>
            </p:nvSpPr>
            <p:spPr bwMode="auto">
              <a:xfrm>
                <a:off x="2444750" y="4464051"/>
                <a:ext cx="25400" cy="19050"/>
              </a:xfrm>
              <a:custGeom>
                <a:avLst/>
                <a:gdLst>
                  <a:gd name="T0" fmla="*/ 0 w 16"/>
                  <a:gd name="T1" fmla="*/ 0 h 12"/>
                  <a:gd name="T2" fmla="*/ 3 w 16"/>
                  <a:gd name="T3" fmla="*/ 12 h 12"/>
                  <a:gd name="T4" fmla="*/ 16 w 16"/>
                  <a:gd name="T5" fmla="*/ 9 h 12"/>
                  <a:gd name="T6" fmla="*/ 16 w 16"/>
                  <a:gd name="T7" fmla="*/ 9 h 12"/>
                  <a:gd name="T8" fmla="*/ 16 w 16"/>
                  <a:gd name="T9" fmla="*/ 6 h 12"/>
                  <a:gd name="T10" fmla="*/ 16 w 16"/>
                  <a:gd name="T11" fmla="*/ 6 h 12"/>
                  <a:gd name="T12" fmla="*/ 9 w 16"/>
                  <a:gd name="T13" fmla="*/ 3 h 12"/>
                  <a:gd name="T14" fmla="*/ 0 w 16"/>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2"/>
                  <a:gd name="T26" fmla="*/ 16 w 1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2">
                    <a:moveTo>
                      <a:pt x="0" y="0"/>
                    </a:moveTo>
                    <a:lnTo>
                      <a:pt x="3" y="12"/>
                    </a:lnTo>
                    <a:lnTo>
                      <a:pt x="16" y="9"/>
                    </a:lnTo>
                    <a:lnTo>
                      <a:pt x="16" y="6"/>
                    </a:lnTo>
                    <a:lnTo>
                      <a:pt x="9" y="3"/>
                    </a:lnTo>
                    <a:lnTo>
                      <a:pt x="0" y="0"/>
                    </a:ln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07" name="Freeform 435"/>
              <p:cNvSpPr>
                <a:spLocks/>
              </p:cNvSpPr>
              <p:nvPr/>
            </p:nvSpPr>
            <p:spPr bwMode="auto">
              <a:xfrm>
                <a:off x="2409825" y="4452938"/>
                <a:ext cx="39688" cy="34925"/>
              </a:xfrm>
              <a:custGeom>
                <a:avLst/>
                <a:gdLst>
                  <a:gd name="T0" fmla="*/ 22 w 25"/>
                  <a:gd name="T1" fmla="*/ 7 h 22"/>
                  <a:gd name="T2" fmla="*/ 0 w 25"/>
                  <a:gd name="T3" fmla="*/ 0 h 22"/>
                  <a:gd name="T4" fmla="*/ 3 w 25"/>
                  <a:gd name="T5" fmla="*/ 22 h 22"/>
                  <a:gd name="T6" fmla="*/ 3 w 25"/>
                  <a:gd name="T7" fmla="*/ 22 h 22"/>
                  <a:gd name="T8" fmla="*/ 9 w 25"/>
                  <a:gd name="T9" fmla="*/ 22 h 22"/>
                  <a:gd name="T10" fmla="*/ 25 w 25"/>
                  <a:gd name="T11" fmla="*/ 19 h 22"/>
                  <a:gd name="T12" fmla="*/ 22 w 25"/>
                  <a:gd name="T13" fmla="*/ 7 h 22"/>
                  <a:gd name="T14" fmla="*/ 0 60000 65536"/>
                  <a:gd name="T15" fmla="*/ 0 60000 65536"/>
                  <a:gd name="T16" fmla="*/ 0 60000 65536"/>
                  <a:gd name="T17" fmla="*/ 0 60000 65536"/>
                  <a:gd name="T18" fmla="*/ 0 60000 65536"/>
                  <a:gd name="T19" fmla="*/ 0 60000 65536"/>
                  <a:gd name="T20" fmla="*/ 0 60000 65536"/>
                  <a:gd name="T21" fmla="*/ 0 w 25"/>
                  <a:gd name="T22" fmla="*/ 0 h 22"/>
                  <a:gd name="T23" fmla="*/ 25 w 25"/>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2">
                    <a:moveTo>
                      <a:pt x="22" y="7"/>
                    </a:moveTo>
                    <a:lnTo>
                      <a:pt x="0" y="0"/>
                    </a:lnTo>
                    <a:lnTo>
                      <a:pt x="3" y="22"/>
                    </a:lnTo>
                    <a:lnTo>
                      <a:pt x="9" y="22"/>
                    </a:lnTo>
                    <a:lnTo>
                      <a:pt x="25" y="19"/>
                    </a:lnTo>
                    <a:lnTo>
                      <a:pt x="22" y="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08" name="Freeform 436"/>
              <p:cNvSpPr>
                <a:spLocks/>
              </p:cNvSpPr>
              <p:nvPr/>
            </p:nvSpPr>
            <p:spPr bwMode="auto">
              <a:xfrm>
                <a:off x="2374900" y="4443413"/>
                <a:ext cx="39688" cy="44450"/>
              </a:xfrm>
              <a:custGeom>
                <a:avLst/>
                <a:gdLst>
                  <a:gd name="T0" fmla="*/ 22 w 25"/>
                  <a:gd name="T1" fmla="*/ 6 h 28"/>
                  <a:gd name="T2" fmla="*/ 0 w 25"/>
                  <a:gd name="T3" fmla="*/ 0 h 28"/>
                  <a:gd name="T4" fmla="*/ 3 w 25"/>
                  <a:gd name="T5" fmla="*/ 22 h 28"/>
                  <a:gd name="T6" fmla="*/ 12 w 25"/>
                  <a:gd name="T7" fmla="*/ 25 h 28"/>
                  <a:gd name="T8" fmla="*/ 12 w 25"/>
                  <a:gd name="T9" fmla="*/ 25 h 28"/>
                  <a:gd name="T10" fmla="*/ 25 w 25"/>
                  <a:gd name="T11" fmla="*/ 28 h 28"/>
                  <a:gd name="T12" fmla="*/ 22 w 25"/>
                  <a:gd name="T13" fmla="*/ 6 h 28"/>
                  <a:gd name="T14" fmla="*/ 0 60000 65536"/>
                  <a:gd name="T15" fmla="*/ 0 60000 65536"/>
                  <a:gd name="T16" fmla="*/ 0 60000 65536"/>
                  <a:gd name="T17" fmla="*/ 0 60000 65536"/>
                  <a:gd name="T18" fmla="*/ 0 60000 65536"/>
                  <a:gd name="T19" fmla="*/ 0 60000 65536"/>
                  <a:gd name="T20" fmla="*/ 0 60000 65536"/>
                  <a:gd name="T21" fmla="*/ 0 w 25"/>
                  <a:gd name="T22" fmla="*/ 0 h 28"/>
                  <a:gd name="T23" fmla="*/ 25 w 25"/>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8">
                    <a:moveTo>
                      <a:pt x="22" y="6"/>
                    </a:moveTo>
                    <a:lnTo>
                      <a:pt x="0" y="0"/>
                    </a:lnTo>
                    <a:lnTo>
                      <a:pt x="3" y="22"/>
                    </a:lnTo>
                    <a:lnTo>
                      <a:pt x="12" y="25"/>
                    </a:lnTo>
                    <a:lnTo>
                      <a:pt x="25" y="28"/>
                    </a:lnTo>
                    <a:lnTo>
                      <a:pt x="22" y="6"/>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09" name="Freeform 437"/>
              <p:cNvSpPr>
                <a:spLocks/>
              </p:cNvSpPr>
              <p:nvPr/>
            </p:nvSpPr>
            <p:spPr bwMode="auto">
              <a:xfrm>
                <a:off x="2338388" y="4438651"/>
                <a:ext cx="41275" cy="39688"/>
              </a:xfrm>
              <a:custGeom>
                <a:avLst/>
                <a:gdLst>
                  <a:gd name="T0" fmla="*/ 23 w 26"/>
                  <a:gd name="T1" fmla="*/ 3 h 25"/>
                  <a:gd name="T2" fmla="*/ 23 w 26"/>
                  <a:gd name="T3" fmla="*/ 3 h 25"/>
                  <a:gd name="T4" fmla="*/ 23 w 26"/>
                  <a:gd name="T5" fmla="*/ 3 h 25"/>
                  <a:gd name="T6" fmla="*/ 4 w 26"/>
                  <a:gd name="T7" fmla="*/ 0 h 25"/>
                  <a:gd name="T8" fmla="*/ 0 w 26"/>
                  <a:gd name="T9" fmla="*/ 0 h 25"/>
                  <a:gd name="T10" fmla="*/ 4 w 26"/>
                  <a:gd name="T11" fmla="*/ 19 h 25"/>
                  <a:gd name="T12" fmla="*/ 26 w 26"/>
                  <a:gd name="T13" fmla="*/ 25 h 25"/>
                  <a:gd name="T14" fmla="*/ 23 w 26"/>
                  <a:gd name="T15" fmla="*/ 3 h 25"/>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25"/>
                  <a:gd name="T26" fmla="*/ 26 w 26"/>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25">
                    <a:moveTo>
                      <a:pt x="23" y="3"/>
                    </a:moveTo>
                    <a:lnTo>
                      <a:pt x="23" y="3"/>
                    </a:lnTo>
                    <a:lnTo>
                      <a:pt x="4" y="0"/>
                    </a:lnTo>
                    <a:lnTo>
                      <a:pt x="0" y="0"/>
                    </a:lnTo>
                    <a:lnTo>
                      <a:pt x="4" y="19"/>
                    </a:lnTo>
                    <a:lnTo>
                      <a:pt x="26" y="25"/>
                    </a:lnTo>
                    <a:lnTo>
                      <a:pt x="23" y="3"/>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10" name="Freeform 438"/>
              <p:cNvSpPr>
                <a:spLocks/>
              </p:cNvSpPr>
              <p:nvPr/>
            </p:nvSpPr>
            <p:spPr bwMode="auto">
              <a:xfrm>
                <a:off x="2303463" y="4438651"/>
                <a:ext cx="41275" cy="30163"/>
              </a:xfrm>
              <a:custGeom>
                <a:avLst/>
                <a:gdLst>
                  <a:gd name="T0" fmla="*/ 22 w 26"/>
                  <a:gd name="T1" fmla="*/ 0 h 19"/>
                  <a:gd name="T2" fmla="*/ 0 w 26"/>
                  <a:gd name="T3" fmla="*/ 6 h 19"/>
                  <a:gd name="T4" fmla="*/ 0 w 26"/>
                  <a:gd name="T5" fmla="*/ 9 h 19"/>
                  <a:gd name="T6" fmla="*/ 0 w 26"/>
                  <a:gd name="T7" fmla="*/ 9 h 19"/>
                  <a:gd name="T8" fmla="*/ 3 w 26"/>
                  <a:gd name="T9" fmla="*/ 12 h 19"/>
                  <a:gd name="T10" fmla="*/ 26 w 26"/>
                  <a:gd name="T11" fmla="*/ 19 h 19"/>
                  <a:gd name="T12" fmla="*/ 22 w 26"/>
                  <a:gd name="T13" fmla="*/ 0 h 19"/>
                  <a:gd name="T14" fmla="*/ 0 60000 65536"/>
                  <a:gd name="T15" fmla="*/ 0 60000 65536"/>
                  <a:gd name="T16" fmla="*/ 0 60000 65536"/>
                  <a:gd name="T17" fmla="*/ 0 60000 65536"/>
                  <a:gd name="T18" fmla="*/ 0 60000 65536"/>
                  <a:gd name="T19" fmla="*/ 0 60000 65536"/>
                  <a:gd name="T20" fmla="*/ 0 60000 65536"/>
                  <a:gd name="T21" fmla="*/ 0 w 26"/>
                  <a:gd name="T22" fmla="*/ 0 h 19"/>
                  <a:gd name="T23" fmla="*/ 26 w 26"/>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19">
                    <a:moveTo>
                      <a:pt x="22" y="0"/>
                    </a:moveTo>
                    <a:lnTo>
                      <a:pt x="0" y="6"/>
                    </a:lnTo>
                    <a:lnTo>
                      <a:pt x="0" y="9"/>
                    </a:lnTo>
                    <a:lnTo>
                      <a:pt x="3" y="12"/>
                    </a:lnTo>
                    <a:lnTo>
                      <a:pt x="26" y="19"/>
                    </a:lnTo>
                    <a:lnTo>
                      <a:pt x="22" y="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11" name="Freeform 439"/>
              <p:cNvSpPr>
                <a:spLocks/>
              </p:cNvSpPr>
              <p:nvPr/>
            </p:nvSpPr>
            <p:spPr bwMode="auto">
              <a:xfrm>
                <a:off x="2298700" y="4448176"/>
                <a:ext cx="4763" cy="4763"/>
              </a:xfrm>
              <a:custGeom>
                <a:avLst/>
                <a:gdLst>
                  <a:gd name="T0" fmla="*/ 3 w 3"/>
                  <a:gd name="T1" fmla="*/ 0 h 3"/>
                  <a:gd name="T2" fmla="*/ 0 w 3"/>
                  <a:gd name="T3" fmla="*/ 0 h 3"/>
                  <a:gd name="T4" fmla="*/ 0 w 3"/>
                  <a:gd name="T5" fmla="*/ 0 h 3"/>
                  <a:gd name="T6" fmla="*/ 0 w 3"/>
                  <a:gd name="T7" fmla="*/ 0 h 3"/>
                  <a:gd name="T8" fmla="*/ 3 w 3"/>
                  <a:gd name="T9" fmla="*/ 3 h 3"/>
                  <a:gd name="T10" fmla="*/ 3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3" y="0"/>
                    </a:moveTo>
                    <a:lnTo>
                      <a:pt x="0" y="0"/>
                    </a:lnTo>
                    <a:lnTo>
                      <a:pt x="3" y="3"/>
                    </a:lnTo>
                    <a:lnTo>
                      <a:pt x="3"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12" name="Freeform 440"/>
              <p:cNvSpPr>
                <a:spLocks/>
              </p:cNvSpPr>
              <p:nvPr/>
            </p:nvSpPr>
            <p:spPr bwMode="auto">
              <a:xfrm>
                <a:off x="1816100" y="4603751"/>
                <a:ext cx="25400" cy="15875"/>
              </a:xfrm>
              <a:custGeom>
                <a:avLst/>
                <a:gdLst>
                  <a:gd name="T0" fmla="*/ 0 w 16"/>
                  <a:gd name="T1" fmla="*/ 0 h 10"/>
                  <a:gd name="T2" fmla="*/ 4 w 16"/>
                  <a:gd name="T3" fmla="*/ 10 h 10"/>
                  <a:gd name="T4" fmla="*/ 13 w 16"/>
                  <a:gd name="T5" fmla="*/ 10 h 10"/>
                  <a:gd name="T6" fmla="*/ 13 w 16"/>
                  <a:gd name="T7" fmla="*/ 10 h 10"/>
                  <a:gd name="T8" fmla="*/ 16 w 16"/>
                  <a:gd name="T9" fmla="*/ 6 h 10"/>
                  <a:gd name="T10" fmla="*/ 13 w 16"/>
                  <a:gd name="T11" fmla="*/ 6 h 10"/>
                  <a:gd name="T12" fmla="*/ 7 w 16"/>
                  <a:gd name="T13" fmla="*/ 3 h 10"/>
                  <a:gd name="T14" fmla="*/ 0 w 16"/>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0"/>
                  <a:gd name="T26" fmla="*/ 16 w 16"/>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0">
                    <a:moveTo>
                      <a:pt x="0" y="0"/>
                    </a:moveTo>
                    <a:lnTo>
                      <a:pt x="4" y="10"/>
                    </a:lnTo>
                    <a:lnTo>
                      <a:pt x="13" y="10"/>
                    </a:lnTo>
                    <a:lnTo>
                      <a:pt x="16" y="6"/>
                    </a:lnTo>
                    <a:lnTo>
                      <a:pt x="13" y="6"/>
                    </a:lnTo>
                    <a:lnTo>
                      <a:pt x="7" y="3"/>
                    </a:lnTo>
                    <a:lnTo>
                      <a:pt x="0" y="0"/>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13" name="Freeform 441"/>
              <p:cNvSpPr>
                <a:spLocks/>
              </p:cNvSpPr>
              <p:nvPr/>
            </p:nvSpPr>
            <p:spPr bwMode="auto">
              <a:xfrm>
                <a:off x="1781175" y="4594226"/>
                <a:ext cx="41275" cy="34925"/>
              </a:xfrm>
              <a:custGeom>
                <a:avLst/>
                <a:gdLst>
                  <a:gd name="T0" fmla="*/ 22 w 26"/>
                  <a:gd name="T1" fmla="*/ 6 h 22"/>
                  <a:gd name="T2" fmla="*/ 0 w 26"/>
                  <a:gd name="T3" fmla="*/ 0 h 22"/>
                  <a:gd name="T4" fmla="*/ 3 w 26"/>
                  <a:gd name="T5" fmla="*/ 22 h 22"/>
                  <a:gd name="T6" fmla="*/ 26 w 26"/>
                  <a:gd name="T7" fmla="*/ 16 h 22"/>
                  <a:gd name="T8" fmla="*/ 22 w 26"/>
                  <a:gd name="T9" fmla="*/ 6 h 22"/>
                  <a:gd name="T10" fmla="*/ 0 60000 65536"/>
                  <a:gd name="T11" fmla="*/ 0 60000 65536"/>
                  <a:gd name="T12" fmla="*/ 0 60000 65536"/>
                  <a:gd name="T13" fmla="*/ 0 60000 65536"/>
                  <a:gd name="T14" fmla="*/ 0 60000 65536"/>
                  <a:gd name="T15" fmla="*/ 0 w 26"/>
                  <a:gd name="T16" fmla="*/ 0 h 22"/>
                  <a:gd name="T17" fmla="*/ 26 w 26"/>
                  <a:gd name="T18" fmla="*/ 22 h 22"/>
                </a:gdLst>
                <a:ahLst/>
                <a:cxnLst>
                  <a:cxn ang="T10">
                    <a:pos x="T0" y="T1"/>
                  </a:cxn>
                  <a:cxn ang="T11">
                    <a:pos x="T2" y="T3"/>
                  </a:cxn>
                  <a:cxn ang="T12">
                    <a:pos x="T4" y="T5"/>
                  </a:cxn>
                  <a:cxn ang="T13">
                    <a:pos x="T6" y="T7"/>
                  </a:cxn>
                  <a:cxn ang="T14">
                    <a:pos x="T8" y="T9"/>
                  </a:cxn>
                </a:cxnLst>
                <a:rect l="T15" t="T16" r="T17" b="T18"/>
                <a:pathLst>
                  <a:path w="26" h="22">
                    <a:moveTo>
                      <a:pt x="22" y="6"/>
                    </a:moveTo>
                    <a:lnTo>
                      <a:pt x="0" y="0"/>
                    </a:lnTo>
                    <a:lnTo>
                      <a:pt x="3" y="22"/>
                    </a:lnTo>
                    <a:lnTo>
                      <a:pt x="26" y="16"/>
                    </a:lnTo>
                    <a:lnTo>
                      <a:pt x="22" y="6"/>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14" name="Freeform 442"/>
              <p:cNvSpPr>
                <a:spLocks/>
              </p:cNvSpPr>
              <p:nvPr/>
            </p:nvSpPr>
            <p:spPr bwMode="auto">
              <a:xfrm>
                <a:off x="1746250" y="4578351"/>
                <a:ext cx="39688" cy="50800"/>
              </a:xfrm>
              <a:custGeom>
                <a:avLst/>
                <a:gdLst>
                  <a:gd name="T0" fmla="*/ 22 w 25"/>
                  <a:gd name="T1" fmla="*/ 10 h 32"/>
                  <a:gd name="T2" fmla="*/ 0 w 25"/>
                  <a:gd name="T3" fmla="*/ 0 h 32"/>
                  <a:gd name="T4" fmla="*/ 3 w 25"/>
                  <a:gd name="T5" fmla="*/ 32 h 32"/>
                  <a:gd name="T6" fmla="*/ 3 w 25"/>
                  <a:gd name="T7" fmla="*/ 32 h 32"/>
                  <a:gd name="T8" fmla="*/ 19 w 25"/>
                  <a:gd name="T9" fmla="*/ 32 h 32"/>
                  <a:gd name="T10" fmla="*/ 25 w 25"/>
                  <a:gd name="T11" fmla="*/ 32 h 32"/>
                  <a:gd name="T12" fmla="*/ 22 w 25"/>
                  <a:gd name="T13" fmla="*/ 10 h 32"/>
                  <a:gd name="T14" fmla="*/ 0 60000 65536"/>
                  <a:gd name="T15" fmla="*/ 0 60000 65536"/>
                  <a:gd name="T16" fmla="*/ 0 60000 65536"/>
                  <a:gd name="T17" fmla="*/ 0 60000 65536"/>
                  <a:gd name="T18" fmla="*/ 0 60000 65536"/>
                  <a:gd name="T19" fmla="*/ 0 60000 65536"/>
                  <a:gd name="T20" fmla="*/ 0 60000 65536"/>
                  <a:gd name="T21" fmla="*/ 0 w 25"/>
                  <a:gd name="T22" fmla="*/ 0 h 32"/>
                  <a:gd name="T23" fmla="*/ 25 w 25"/>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2">
                    <a:moveTo>
                      <a:pt x="22" y="10"/>
                    </a:moveTo>
                    <a:lnTo>
                      <a:pt x="0" y="0"/>
                    </a:lnTo>
                    <a:lnTo>
                      <a:pt x="3" y="32"/>
                    </a:lnTo>
                    <a:lnTo>
                      <a:pt x="19" y="32"/>
                    </a:lnTo>
                    <a:lnTo>
                      <a:pt x="25" y="32"/>
                    </a:lnTo>
                    <a:lnTo>
                      <a:pt x="22" y="1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15" name="Freeform 443"/>
              <p:cNvSpPr>
                <a:spLocks/>
              </p:cNvSpPr>
              <p:nvPr/>
            </p:nvSpPr>
            <p:spPr bwMode="auto">
              <a:xfrm>
                <a:off x="1660525" y="4573588"/>
                <a:ext cx="90488" cy="55563"/>
              </a:xfrm>
              <a:custGeom>
                <a:avLst/>
                <a:gdLst>
                  <a:gd name="T0" fmla="*/ 54 w 57"/>
                  <a:gd name="T1" fmla="*/ 3 h 35"/>
                  <a:gd name="T2" fmla="*/ 48 w 57"/>
                  <a:gd name="T3" fmla="*/ 0 h 35"/>
                  <a:gd name="T4" fmla="*/ 48 w 57"/>
                  <a:gd name="T5" fmla="*/ 0 h 35"/>
                  <a:gd name="T6" fmla="*/ 35 w 57"/>
                  <a:gd name="T7" fmla="*/ 0 h 35"/>
                  <a:gd name="T8" fmla="*/ 26 w 57"/>
                  <a:gd name="T9" fmla="*/ 0 h 35"/>
                  <a:gd name="T10" fmla="*/ 0 w 57"/>
                  <a:gd name="T11" fmla="*/ 3 h 35"/>
                  <a:gd name="T12" fmla="*/ 0 w 57"/>
                  <a:gd name="T13" fmla="*/ 16 h 35"/>
                  <a:gd name="T14" fmla="*/ 51 w 57"/>
                  <a:gd name="T15" fmla="*/ 32 h 35"/>
                  <a:gd name="T16" fmla="*/ 51 w 57"/>
                  <a:gd name="T17" fmla="*/ 32 h 35"/>
                  <a:gd name="T18" fmla="*/ 57 w 57"/>
                  <a:gd name="T19" fmla="*/ 35 h 35"/>
                  <a:gd name="T20" fmla="*/ 54 w 57"/>
                  <a:gd name="T21" fmla="*/ 3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5"/>
                  <a:gd name="T35" fmla="*/ 57 w 57"/>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5">
                    <a:moveTo>
                      <a:pt x="54" y="3"/>
                    </a:moveTo>
                    <a:lnTo>
                      <a:pt x="48" y="0"/>
                    </a:lnTo>
                    <a:lnTo>
                      <a:pt x="35" y="0"/>
                    </a:lnTo>
                    <a:lnTo>
                      <a:pt x="26" y="0"/>
                    </a:lnTo>
                    <a:lnTo>
                      <a:pt x="0" y="3"/>
                    </a:lnTo>
                    <a:lnTo>
                      <a:pt x="0" y="16"/>
                    </a:lnTo>
                    <a:lnTo>
                      <a:pt x="51" y="32"/>
                    </a:lnTo>
                    <a:lnTo>
                      <a:pt x="57" y="35"/>
                    </a:lnTo>
                    <a:lnTo>
                      <a:pt x="54" y="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16" name="Freeform 444"/>
              <p:cNvSpPr>
                <a:spLocks/>
              </p:cNvSpPr>
              <p:nvPr/>
            </p:nvSpPr>
            <p:spPr bwMode="auto">
              <a:xfrm>
                <a:off x="1641475" y="4578351"/>
                <a:ext cx="19050" cy="20638"/>
              </a:xfrm>
              <a:custGeom>
                <a:avLst/>
                <a:gdLst>
                  <a:gd name="T0" fmla="*/ 12 w 12"/>
                  <a:gd name="T1" fmla="*/ 0 h 13"/>
                  <a:gd name="T2" fmla="*/ 0 w 12"/>
                  <a:gd name="T3" fmla="*/ 3 h 13"/>
                  <a:gd name="T4" fmla="*/ 0 w 12"/>
                  <a:gd name="T5" fmla="*/ 3 h 13"/>
                  <a:gd name="T6" fmla="*/ 0 w 12"/>
                  <a:gd name="T7" fmla="*/ 3 h 13"/>
                  <a:gd name="T8" fmla="*/ 0 w 12"/>
                  <a:gd name="T9" fmla="*/ 7 h 13"/>
                  <a:gd name="T10" fmla="*/ 6 w 12"/>
                  <a:gd name="T11" fmla="*/ 10 h 13"/>
                  <a:gd name="T12" fmla="*/ 12 w 12"/>
                  <a:gd name="T13" fmla="*/ 13 h 13"/>
                  <a:gd name="T14" fmla="*/ 12 w 12"/>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3"/>
                  <a:gd name="T26" fmla="*/ 12 w 12"/>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3">
                    <a:moveTo>
                      <a:pt x="12" y="0"/>
                    </a:moveTo>
                    <a:lnTo>
                      <a:pt x="0" y="3"/>
                    </a:lnTo>
                    <a:lnTo>
                      <a:pt x="0" y="7"/>
                    </a:lnTo>
                    <a:lnTo>
                      <a:pt x="6" y="10"/>
                    </a:lnTo>
                    <a:lnTo>
                      <a:pt x="12" y="13"/>
                    </a:lnTo>
                    <a:lnTo>
                      <a:pt x="12" y="0"/>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17" name="Freeform 445"/>
              <p:cNvSpPr>
                <a:spLocks/>
              </p:cNvSpPr>
              <p:nvPr/>
            </p:nvSpPr>
            <p:spPr bwMode="auto">
              <a:xfrm>
                <a:off x="1660525" y="4608513"/>
                <a:ext cx="71438" cy="46038"/>
              </a:xfrm>
              <a:custGeom>
                <a:avLst/>
                <a:gdLst>
                  <a:gd name="T0" fmla="*/ 0 w 45"/>
                  <a:gd name="T1" fmla="*/ 0 h 29"/>
                  <a:gd name="T2" fmla="*/ 0 w 45"/>
                  <a:gd name="T3" fmla="*/ 29 h 29"/>
                  <a:gd name="T4" fmla="*/ 0 w 45"/>
                  <a:gd name="T5" fmla="*/ 29 h 29"/>
                  <a:gd name="T6" fmla="*/ 7 w 45"/>
                  <a:gd name="T7" fmla="*/ 29 h 29"/>
                  <a:gd name="T8" fmla="*/ 45 w 45"/>
                  <a:gd name="T9" fmla="*/ 19 h 29"/>
                  <a:gd name="T10" fmla="*/ 45 w 45"/>
                  <a:gd name="T11" fmla="*/ 19 h 29"/>
                  <a:gd name="T12" fmla="*/ 45 w 45"/>
                  <a:gd name="T13" fmla="*/ 19 h 29"/>
                  <a:gd name="T14" fmla="*/ 45 w 45"/>
                  <a:gd name="T15" fmla="*/ 19 h 29"/>
                  <a:gd name="T16" fmla="*/ 38 w 45"/>
                  <a:gd name="T17" fmla="*/ 13 h 29"/>
                  <a:gd name="T18" fmla="*/ 0 w 45"/>
                  <a:gd name="T19" fmla="*/ 0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29"/>
                  <a:gd name="T32" fmla="*/ 45 w 45"/>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29">
                    <a:moveTo>
                      <a:pt x="0" y="0"/>
                    </a:moveTo>
                    <a:lnTo>
                      <a:pt x="0" y="29"/>
                    </a:lnTo>
                    <a:lnTo>
                      <a:pt x="7" y="29"/>
                    </a:lnTo>
                    <a:lnTo>
                      <a:pt x="45" y="19"/>
                    </a:lnTo>
                    <a:lnTo>
                      <a:pt x="38" y="13"/>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18" name="Freeform 446"/>
              <p:cNvSpPr>
                <a:spLocks/>
              </p:cNvSpPr>
              <p:nvPr/>
            </p:nvSpPr>
            <p:spPr bwMode="auto">
              <a:xfrm>
                <a:off x="1570038" y="4594226"/>
                <a:ext cx="90488" cy="60325"/>
              </a:xfrm>
              <a:custGeom>
                <a:avLst/>
                <a:gdLst>
                  <a:gd name="T0" fmla="*/ 57 w 57"/>
                  <a:gd name="T1" fmla="*/ 9 h 38"/>
                  <a:gd name="T2" fmla="*/ 38 w 57"/>
                  <a:gd name="T3" fmla="*/ 3 h 38"/>
                  <a:gd name="T4" fmla="*/ 38 w 57"/>
                  <a:gd name="T5" fmla="*/ 3 h 38"/>
                  <a:gd name="T6" fmla="*/ 26 w 57"/>
                  <a:gd name="T7" fmla="*/ 0 h 38"/>
                  <a:gd name="T8" fmla="*/ 16 w 57"/>
                  <a:gd name="T9" fmla="*/ 0 h 38"/>
                  <a:gd name="T10" fmla="*/ 0 w 57"/>
                  <a:gd name="T11" fmla="*/ 3 h 38"/>
                  <a:gd name="T12" fmla="*/ 3 w 57"/>
                  <a:gd name="T13" fmla="*/ 22 h 38"/>
                  <a:gd name="T14" fmla="*/ 38 w 57"/>
                  <a:gd name="T15" fmla="*/ 35 h 38"/>
                  <a:gd name="T16" fmla="*/ 38 w 57"/>
                  <a:gd name="T17" fmla="*/ 35 h 38"/>
                  <a:gd name="T18" fmla="*/ 57 w 57"/>
                  <a:gd name="T19" fmla="*/ 38 h 38"/>
                  <a:gd name="T20" fmla="*/ 57 w 57"/>
                  <a:gd name="T21" fmla="*/ 9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8"/>
                  <a:gd name="T35" fmla="*/ 57 w 57"/>
                  <a:gd name="T36" fmla="*/ 38 h 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8">
                    <a:moveTo>
                      <a:pt x="57" y="9"/>
                    </a:moveTo>
                    <a:lnTo>
                      <a:pt x="38" y="3"/>
                    </a:lnTo>
                    <a:lnTo>
                      <a:pt x="26" y="0"/>
                    </a:lnTo>
                    <a:lnTo>
                      <a:pt x="16" y="0"/>
                    </a:lnTo>
                    <a:lnTo>
                      <a:pt x="0" y="3"/>
                    </a:lnTo>
                    <a:lnTo>
                      <a:pt x="3" y="22"/>
                    </a:lnTo>
                    <a:lnTo>
                      <a:pt x="38" y="35"/>
                    </a:lnTo>
                    <a:lnTo>
                      <a:pt x="57" y="38"/>
                    </a:lnTo>
                    <a:lnTo>
                      <a:pt x="57" y="9"/>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19" name="Freeform 447"/>
              <p:cNvSpPr>
                <a:spLocks/>
              </p:cNvSpPr>
              <p:nvPr/>
            </p:nvSpPr>
            <p:spPr bwMode="auto">
              <a:xfrm>
                <a:off x="1530350" y="4598988"/>
                <a:ext cx="44450" cy="30163"/>
              </a:xfrm>
              <a:custGeom>
                <a:avLst/>
                <a:gdLst>
                  <a:gd name="T0" fmla="*/ 25 w 28"/>
                  <a:gd name="T1" fmla="*/ 0 h 19"/>
                  <a:gd name="T2" fmla="*/ 0 w 28"/>
                  <a:gd name="T3" fmla="*/ 6 h 19"/>
                  <a:gd name="T4" fmla="*/ 0 w 28"/>
                  <a:gd name="T5" fmla="*/ 6 h 19"/>
                  <a:gd name="T6" fmla="*/ 0 w 28"/>
                  <a:gd name="T7" fmla="*/ 6 h 19"/>
                  <a:gd name="T8" fmla="*/ 0 w 28"/>
                  <a:gd name="T9" fmla="*/ 6 h 19"/>
                  <a:gd name="T10" fmla="*/ 6 w 28"/>
                  <a:gd name="T11" fmla="*/ 13 h 19"/>
                  <a:gd name="T12" fmla="*/ 28 w 28"/>
                  <a:gd name="T13" fmla="*/ 19 h 19"/>
                  <a:gd name="T14" fmla="*/ 25 w 28"/>
                  <a:gd name="T15" fmla="*/ 0 h 19"/>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19"/>
                  <a:gd name="T26" fmla="*/ 28 w 28"/>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19">
                    <a:moveTo>
                      <a:pt x="25" y="0"/>
                    </a:moveTo>
                    <a:lnTo>
                      <a:pt x="0" y="6"/>
                    </a:lnTo>
                    <a:lnTo>
                      <a:pt x="6" y="13"/>
                    </a:lnTo>
                    <a:lnTo>
                      <a:pt x="28" y="19"/>
                    </a:lnTo>
                    <a:lnTo>
                      <a:pt x="25" y="0"/>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20" name="Freeform 448"/>
              <p:cNvSpPr>
                <a:spLocks/>
              </p:cNvSpPr>
              <p:nvPr/>
            </p:nvSpPr>
            <p:spPr bwMode="auto">
              <a:xfrm>
                <a:off x="1574800" y="4638676"/>
                <a:ext cx="50800" cy="34925"/>
              </a:xfrm>
              <a:custGeom>
                <a:avLst/>
                <a:gdLst>
                  <a:gd name="T0" fmla="*/ 0 w 32"/>
                  <a:gd name="T1" fmla="*/ 0 h 22"/>
                  <a:gd name="T2" fmla="*/ 0 w 32"/>
                  <a:gd name="T3" fmla="*/ 22 h 22"/>
                  <a:gd name="T4" fmla="*/ 29 w 32"/>
                  <a:gd name="T5" fmla="*/ 16 h 22"/>
                  <a:gd name="T6" fmla="*/ 29 w 32"/>
                  <a:gd name="T7" fmla="*/ 16 h 22"/>
                  <a:gd name="T8" fmla="*/ 32 w 32"/>
                  <a:gd name="T9" fmla="*/ 16 h 22"/>
                  <a:gd name="T10" fmla="*/ 32 w 32"/>
                  <a:gd name="T11" fmla="*/ 13 h 22"/>
                  <a:gd name="T12" fmla="*/ 23 w 32"/>
                  <a:gd name="T13" fmla="*/ 10 h 22"/>
                  <a:gd name="T14" fmla="*/ 0 w 32"/>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22"/>
                  <a:gd name="T26" fmla="*/ 32 w 32"/>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22">
                    <a:moveTo>
                      <a:pt x="0" y="0"/>
                    </a:moveTo>
                    <a:lnTo>
                      <a:pt x="0" y="22"/>
                    </a:lnTo>
                    <a:lnTo>
                      <a:pt x="29" y="16"/>
                    </a:lnTo>
                    <a:lnTo>
                      <a:pt x="32" y="16"/>
                    </a:lnTo>
                    <a:lnTo>
                      <a:pt x="32" y="13"/>
                    </a:lnTo>
                    <a:lnTo>
                      <a:pt x="23" y="10"/>
                    </a:lnTo>
                    <a:lnTo>
                      <a:pt x="0" y="0"/>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21" name="Freeform 449"/>
              <p:cNvSpPr>
                <a:spLocks/>
              </p:cNvSpPr>
              <p:nvPr/>
            </p:nvSpPr>
            <p:spPr bwMode="auto">
              <a:xfrm>
                <a:off x="1485900" y="4619626"/>
                <a:ext cx="88900" cy="60325"/>
              </a:xfrm>
              <a:custGeom>
                <a:avLst/>
                <a:gdLst>
                  <a:gd name="T0" fmla="*/ 56 w 56"/>
                  <a:gd name="T1" fmla="*/ 12 h 38"/>
                  <a:gd name="T2" fmla="*/ 22 w 56"/>
                  <a:gd name="T3" fmla="*/ 3 h 38"/>
                  <a:gd name="T4" fmla="*/ 22 w 56"/>
                  <a:gd name="T5" fmla="*/ 3 h 38"/>
                  <a:gd name="T6" fmla="*/ 9 w 56"/>
                  <a:gd name="T7" fmla="*/ 0 h 38"/>
                  <a:gd name="T8" fmla="*/ 0 w 56"/>
                  <a:gd name="T9" fmla="*/ 0 h 38"/>
                  <a:gd name="T10" fmla="*/ 0 w 56"/>
                  <a:gd name="T11" fmla="*/ 28 h 38"/>
                  <a:gd name="T12" fmla="*/ 19 w 56"/>
                  <a:gd name="T13" fmla="*/ 34 h 38"/>
                  <a:gd name="T14" fmla="*/ 19 w 56"/>
                  <a:gd name="T15" fmla="*/ 34 h 38"/>
                  <a:gd name="T16" fmla="*/ 34 w 56"/>
                  <a:gd name="T17" fmla="*/ 38 h 38"/>
                  <a:gd name="T18" fmla="*/ 44 w 56"/>
                  <a:gd name="T19" fmla="*/ 38 h 38"/>
                  <a:gd name="T20" fmla="*/ 56 w 56"/>
                  <a:gd name="T21" fmla="*/ 34 h 38"/>
                  <a:gd name="T22" fmla="*/ 56 w 56"/>
                  <a:gd name="T23" fmla="*/ 12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
                  <a:gd name="T37" fmla="*/ 0 h 38"/>
                  <a:gd name="T38" fmla="*/ 56 w 56"/>
                  <a:gd name="T39" fmla="*/ 38 h 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 h="38">
                    <a:moveTo>
                      <a:pt x="56" y="12"/>
                    </a:moveTo>
                    <a:lnTo>
                      <a:pt x="22" y="3"/>
                    </a:lnTo>
                    <a:lnTo>
                      <a:pt x="9" y="0"/>
                    </a:lnTo>
                    <a:lnTo>
                      <a:pt x="0" y="0"/>
                    </a:lnTo>
                    <a:lnTo>
                      <a:pt x="0" y="28"/>
                    </a:lnTo>
                    <a:lnTo>
                      <a:pt x="19" y="34"/>
                    </a:lnTo>
                    <a:lnTo>
                      <a:pt x="34" y="38"/>
                    </a:lnTo>
                    <a:lnTo>
                      <a:pt x="44" y="38"/>
                    </a:lnTo>
                    <a:lnTo>
                      <a:pt x="56" y="34"/>
                    </a:lnTo>
                    <a:lnTo>
                      <a:pt x="56" y="12"/>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22" name="Freeform 450"/>
              <p:cNvSpPr>
                <a:spLocks/>
              </p:cNvSpPr>
              <p:nvPr/>
            </p:nvSpPr>
            <p:spPr bwMode="auto">
              <a:xfrm>
                <a:off x="1414463" y="4619626"/>
                <a:ext cx="71438" cy="44450"/>
              </a:xfrm>
              <a:custGeom>
                <a:avLst/>
                <a:gdLst>
                  <a:gd name="T0" fmla="*/ 45 w 45"/>
                  <a:gd name="T1" fmla="*/ 0 h 28"/>
                  <a:gd name="T2" fmla="*/ 3 w 45"/>
                  <a:gd name="T3" fmla="*/ 6 h 28"/>
                  <a:gd name="T4" fmla="*/ 3 w 45"/>
                  <a:gd name="T5" fmla="*/ 6 h 28"/>
                  <a:gd name="T6" fmla="*/ 0 w 45"/>
                  <a:gd name="T7" fmla="*/ 9 h 28"/>
                  <a:gd name="T8" fmla="*/ 0 w 45"/>
                  <a:gd name="T9" fmla="*/ 9 h 28"/>
                  <a:gd name="T10" fmla="*/ 7 w 45"/>
                  <a:gd name="T11" fmla="*/ 15 h 28"/>
                  <a:gd name="T12" fmla="*/ 45 w 45"/>
                  <a:gd name="T13" fmla="*/ 28 h 28"/>
                  <a:gd name="T14" fmla="*/ 45 w 45"/>
                  <a:gd name="T15" fmla="*/ 0 h 28"/>
                  <a:gd name="T16" fmla="*/ 45 w 45"/>
                  <a:gd name="T17" fmla="*/ 0 h 28"/>
                  <a:gd name="T18" fmla="*/ 45 w 45"/>
                  <a:gd name="T19" fmla="*/ 0 h 28"/>
                  <a:gd name="T20" fmla="*/ 45 w 45"/>
                  <a:gd name="T21" fmla="*/ 0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28"/>
                  <a:gd name="T35" fmla="*/ 45 w 45"/>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28">
                    <a:moveTo>
                      <a:pt x="45" y="0"/>
                    </a:moveTo>
                    <a:lnTo>
                      <a:pt x="3" y="6"/>
                    </a:lnTo>
                    <a:lnTo>
                      <a:pt x="0" y="9"/>
                    </a:lnTo>
                    <a:lnTo>
                      <a:pt x="7" y="15"/>
                    </a:lnTo>
                    <a:lnTo>
                      <a:pt x="45" y="28"/>
                    </a:lnTo>
                    <a:lnTo>
                      <a:pt x="45" y="0"/>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23" name="Freeform 451"/>
              <p:cNvSpPr>
                <a:spLocks/>
              </p:cNvSpPr>
              <p:nvPr/>
            </p:nvSpPr>
            <p:spPr bwMode="auto">
              <a:xfrm>
                <a:off x="2379663" y="4483101"/>
                <a:ext cx="19050" cy="15875"/>
              </a:xfrm>
              <a:custGeom>
                <a:avLst/>
                <a:gdLst>
                  <a:gd name="T0" fmla="*/ 0 w 12"/>
                  <a:gd name="T1" fmla="*/ 0 h 10"/>
                  <a:gd name="T2" fmla="*/ 0 w 12"/>
                  <a:gd name="T3" fmla="*/ 10 h 10"/>
                  <a:gd name="T4" fmla="*/ 9 w 12"/>
                  <a:gd name="T5" fmla="*/ 7 h 10"/>
                  <a:gd name="T6" fmla="*/ 9 w 12"/>
                  <a:gd name="T7" fmla="*/ 7 h 10"/>
                  <a:gd name="T8" fmla="*/ 12 w 12"/>
                  <a:gd name="T9" fmla="*/ 7 h 10"/>
                  <a:gd name="T10" fmla="*/ 9 w 12"/>
                  <a:gd name="T11" fmla="*/ 3 h 10"/>
                  <a:gd name="T12" fmla="*/ 3 w 12"/>
                  <a:gd name="T13" fmla="*/ 0 h 10"/>
                  <a:gd name="T14" fmla="*/ 0 w 12"/>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0"/>
                  <a:gd name="T26" fmla="*/ 12 w 12"/>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0">
                    <a:moveTo>
                      <a:pt x="0" y="0"/>
                    </a:moveTo>
                    <a:lnTo>
                      <a:pt x="0" y="10"/>
                    </a:lnTo>
                    <a:lnTo>
                      <a:pt x="9" y="7"/>
                    </a:lnTo>
                    <a:lnTo>
                      <a:pt x="12" y="7"/>
                    </a:lnTo>
                    <a:lnTo>
                      <a:pt x="9" y="3"/>
                    </a:lnTo>
                    <a:lnTo>
                      <a:pt x="3" y="0"/>
                    </a:lnTo>
                    <a:lnTo>
                      <a:pt x="0" y="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24" name="Freeform 452"/>
              <p:cNvSpPr>
                <a:spLocks/>
              </p:cNvSpPr>
              <p:nvPr/>
            </p:nvSpPr>
            <p:spPr bwMode="auto">
              <a:xfrm>
                <a:off x="2344738" y="4473576"/>
                <a:ext cx="34925" cy="30163"/>
              </a:xfrm>
              <a:custGeom>
                <a:avLst/>
                <a:gdLst>
                  <a:gd name="T0" fmla="*/ 22 w 22"/>
                  <a:gd name="T1" fmla="*/ 6 h 19"/>
                  <a:gd name="T2" fmla="*/ 0 w 22"/>
                  <a:gd name="T3" fmla="*/ 0 h 19"/>
                  <a:gd name="T4" fmla="*/ 0 w 22"/>
                  <a:gd name="T5" fmla="*/ 19 h 19"/>
                  <a:gd name="T6" fmla="*/ 22 w 22"/>
                  <a:gd name="T7" fmla="*/ 16 h 19"/>
                  <a:gd name="T8" fmla="*/ 22 w 22"/>
                  <a:gd name="T9" fmla="*/ 6 h 19"/>
                  <a:gd name="T10" fmla="*/ 0 60000 65536"/>
                  <a:gd name="T11" fmla="*/ 0 60000 65536"/>
                  <a:gd name="T12" fmla="*/ 0 60000 65536"/>
                  <a:gd name="T13" fmla="*/ 0 60000 65536"/>
                  <a:gd name="T14" fmla="*/ 0 60000 65536"/>
                  <a:gd name="T15" fmla="*/ 0 w 22"/>
                  <a:gd name="T16" fmla="*/ 0 h 19"/>
                  <a:gd name="T17" fmla="*/ 22 w 22"/>
                  <a:gd name="T18" fmla="*/ 19 h 19"/>
                </a:gdLst>
                <a:ahLst/>
                <a:cxnLst>
                  <a:cxn ang="T10">
                    <a:pos x="T0" y="T1"/>
                  </a:cxn>
                  <a:cxn ang="T11">
                    <a:pos x="T2" y="T3"/>
                  </a:cxn>
                  <a:cxn ang="T12">
                    <a:pos x="T4" y="T5"/>
                  </a:cxn>
                  <a:cxn ang="T13">
                    <a:pos x="T6" y="T7"/>
                  </a:cxn>
                  <a:cxn ang="T14">
                    <a:pos x="T8" y="T9"/>
                  </a:cxn>
                </a:cxnLst>
                <a:rect l="T15" t="T16" r="T17" b="T18"/>
                <a:pathLst>
                  <a:path w="22" h="19">
                    <a:moveTo>
                      <a:pt x="22" y="6"/>
                    </a:moveTo>
                    <a:lnTo>
                      <a:pt x="0" y="0"/>
                    </a:lnTo>
                    <a:lnTo>
                      <a:pt x="0" y="19"/>
                    </a:lnTo>
                    <a:lnTo>
                      <a:pt x="22" y="16"/>
                    </a:lnTo>
                    <a:lnTo>
                      <a:pt x="22" y="6"/>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25" name="Freeform 453"/>
              <p:cNvSpPr>
                <a:spLocks/>
              </p:cNvSpPr>
              <p:nvPr/>
            </p:nvSpPr>
            <p:spPr bwMode="auto">
              <a:xfrm>
                <a:off x="2303463" y="4457701"/>
                <a:ext cx="41275" cy="55563"/>
              </a:xfrm>
              <a:custGeom>
                <a:avLst/>
                <a:gdLst>
                  <a:gd name="T0" fmla="*/ 26 w 26"/>
                  <a:gd name="T1" fmla="*/ 10 h 35"/>
                  <a:gd name="T2" fmla="*/ 0 w 26"/>
                  <a:gd name="T3" fmla="*/ 0 h 35"/>
                  <a:gd name="T4" fmla="*/ 3 w 26"/>
                  <a:gd name="T5" fmla="*/ 35 h 35"/>
                  <a:gd name="T6" fmla="*/ 26 w 26"/>
                  <a:gd name="T7" fmla="*/ 29 h 35"/>
                  <a:gd name="T8" fmla="*/ 26 w 26"/>
                  <a:gd name="T9" fmla="*/ 10 h 35"/>
                  <a:gd name="T10" fmla="*/ 0 60000 65536"/>
                  <a:gd name="T11" fmla="*/ 0 60000 65536"/>
                  <a:gd name="T12" fmla="*/ 0 60000 65536"/>
                  <a:gd name="T13" fmla="*/ 0 60000 65536"/>
                  <a:gd name="T14" fmla="*/ 0 60000 65536"/>
                  <a:gd name="T15" fmla="*/ 0 w 26"/>
                  <a:gd name="T16" fmla="*/ 0 h 35"/>
                  <a:gd name="T17" fmla="*/ 26 w 26"/>
                  <a:gd name="T18" fmla="*/ 35 h 35"/>
                </a:gdLst>
                <a:ahLst/>
                <a:cxnLst>
                  <a:cxn ang="T10">
                    <a:pos x="T0" y="T1"/>
                  </a:cxn>
                  <a:cxn ang="T11">
                    <a:pos x="T2" y="T3"/>
                  </a:cxn>
                  <a:cxn ang="T12">
                    <a:pos x="T4" y="T5"/>
                  </a:cxn>
                  <a:cxn ang="T13">
                    <a:pos x="T6" y="T7"/>
                  </a:cxn>
                  <a:cxn ang="T14">
                    <a:pos x="T8" y="T9"/>
                  </a:cxn>
                </a:cxnLst>
                <a:rect l="T15" t="T16" r="T17" b="T18"/>
                <a:pathLst>
                  <a:path w="26" h="35">
                    <a:moveTo>
                      <a:pt x="26" y="10"/>
                    </a:moveTo>
                    <a:lnTo>
                      <a:pt x="0" y="0"/>
                    </a:lnTo>
                    <a:lnTo>
                      <a:pt x="3" y="35"/>
                    </a:lnTo>
                    <a:lnTo>
                      <a:pt x="26" y="29"/>
                    </a:lnTo>
                    <a:lnTo>
                      <a:pt x="26" y="1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26" name="Freeform 454"/>
              <p:cNvSpPr>
                <a:spLocks/>
              </p:cNvSpPr>
              <p:nvPr/>
            </p:nvSpPr>
            <p:spPr bwMode="auto">
              <a:xfrm>
                <a:off x="2268538" y="4452938"/>
                <a:ext cx="39688" cy="65088"/>
              </a:xfrm>
              <a:custGeom>
                <a:avLst/>
                <a:gdLst>
                  <a:gd name="T0" fmla="*/ 22 w 25"/>
                  <a:gd name="T1" fmla="*/ 3 h 41"/>
                  <a:gd name="T2" fmla="*/ 19 w 25"/>
                  <a:gd name="T3" fmla="*/ 3 h 41"/>
                  <a:gd name="T4" fmla="*/ 19 w 25"/>
                  <a:gd name="T5" fmla="*/ 3 h 41"/>
                  <a:gd name="T6" fmla="*/ 0 w 25"/>
                  <a:gd name="T7" fmla="*/ 0 h 41"/>
                  <a:gd name="T8" fmla="*/ 3 w 25"/>
                  <a:gd name="T9" fmla="*/ 41 h 41"/>
                  <a:gd name="T10" fmla="*/ 25 w 25"/>
                  <a:gd name="T11" fmla="*/ 38 h 41"/>
                  <a:gd name="T12" fmla="*/ 22 w 25"/>
                  <a:gd name="T13" fmla="*/ 3 h 41"/>
                  <a:gd name="T14" fmla="*/ 0 60000 65536"/>
                  <a:gd name="T15" fmla="*/ 0 60000 65536"/>
                  <a:gd name="T16" fmla="*/ 0 60000 65536"/>
                  <a:gd name="T17" fmla="*/ 0 60000 65536"/>
                  <a:gd name="T18" fmla="*/ 0 60000 65536"/>
                  <a:gd name="T19" fmla="*/ 0 60000 65536"/>
                  <a:gd name="T20" fmla="*/ 0 60000 65536"/>
                  <a:gd name="T21" fmla="*/ 0 w 25"/>
                  <a:gd name="T22" fmla="*/ 0 h 41"/>
                  <a:gd name="T23" fmla="*/ 25 w 25"/>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41">
                    <a:moveTo>
                      <a:pt x="22" y="3"/>
                    </a:moveTo>
                    <a:lnTo>
                      <a:pt x="19" y="3"/>
                    </a:lnTo>
                    <a:lnTo>
                      <a:pt x="0" y="0"/>
                    </a:lnTo>
                    <a:lnTo>
                      <a:pt x="3" y="41"/>
                    </a:lnTo>
                    <a:lnTo>
                      <a:pt x="25" y="38"/>
                    </a:lnTo>
                    <a:lnTo>
                      <a:pt x="22" y="3"/>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27" name="Freeform 455"/>
              <p:cNvSpPr>
                <a:spLocks/>
              </p:cNvSpPr>
              <p:nvPr/>
            </p:nvSpPr>
            <p:spPr bwMode="auto">
              <a:xfrm>
                <a:off x="2233613" y="4452938"/>
                <a:ext cx="39688" cy="76200"/>
              </a:xfrm>
              <a:custGeom>
                <a:avLst/>
                <a:gdLst>
                  <a:gd name="T0" fmla="*/ 22 w 25"/>
                  <a:gd name="T1" fmla="*/ 0 h 48"/>
                  <a:gd name="T2" fmla="*/ 0 w 25"/>
                  <a:gd name="T3" fmla="*/ 3 h 48"/>
                  <a:gd name="T4" fmla="*/ 3 w 25"/>
                  <a:gd name="T5" fmla="*/ 48 h 48"/>
                  <a:gd name="T6" fmla="*/ 25 w 25"/>
                  <a:gd name="T7" fmla="*/ 41 h 48"/>
                  <a:gd name="T8" fmla="*/ 22 w 25"/>
                  <a:gd name="T9" fmla="*/ 0 h 48"/>
                  <a:gd name="T10" fmla="*/ 22 w 25"/>
                  <a:gd name="T11" fmla="*/ 0 h 48"/>
                  <a:gd name="T12" fmla="*/ 22 w 25"/>
                  <a:gd name="T13" fmla="*/ 0 h 48"/>
                  <a:gd name="T14" fmla="*/ 22 w 25"/>
                  <a:gd name="T15" fmla="*/ 0 h 48"/>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48"/>
                  <a:gd name="T26" fmla="*/ 25 w 25"/>
                  <a:gd name="T27" fmla="*/ 48 h 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48">
                    <a:moveTo>
                      <a:pt x="22" y="0"/>
                    </a:moveTo>
                    <a:lnTo>
                      <a:pt x="0" y="3"/>
                    </a:lnTo>
                    <a:lnTo>
                      <a:pt x="3" y="48"/>
                    </a:lnTo>
                    <a:lnTo>
                      <a:pt x="25" y="41"/>
                    </a:lnTo>
                    <a:lnTo>
                      <a:pt x="22" y="0"/>
                    </a:ln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28" name="Freeform 457"/>
              <p:cNvSpPr>
                <a:spLocks/>
              </p:cNvSpPr>
              <p:nvPr/>
            </p:nvSpPr>
            <p:spPr bwMode="auto">
              <a:xfrm>
                <a:off x="2168525" y="4468813"/>
                <a:ext cx="34925" cy="74613"/>
              </a:xfrm>
              <a:custGeom>
                <a:avLst/>
                <a:gdLst>
                  <a:gd name="T0" fmla="*/ 0 w 22"/>
                  <a:gd name="T1" fmla="*/ 3 h 47"/>
                  <a:gd name="T2" fmla="*/ 0 w 22"/>
                  <a:gd name="T3" fmla="*/ 47 h 47"/>
                  <a:gd name="T4" fmla="*/ 22 w 22"/>
                  <a:gd name="T5" fmla="*/ 41 h 47"/>
                  <a:gd name="T6" fmla="*/ 22 w 22"/>
                  <a:gd name="T7" fmla="*/ 0 h 47"/>
                  <a:gd name="T8" fmla="*/ 0 w 22"/>
                  <a:gd name="T9" fmla="*/ 3 h 47"/>
                  <a:gd name="T10" fmla="*/ 0 60000 65536"/>
                  <a:gd name="T11" fmla="*/ 0 60000 65536"/>
                  <a:gd name="T12" fmla="*/ 0 60000 65536"/>
                  <a:gd name="T13" fmla="*/ 0 60000 65536"/>
                  <a:gd name="T14" fmla="*/ 0 60000 65536"/>
                  <a:gd name="T15" fmla="*/ 0 w 22"/>
                  <a:gd name="T16" fmla="*/ 0 h 47"/>
                  <a:gd name="T17" fmla="*/ 22 w 22"/>
                  <a:gd name="T18" fmla="*/ 47 h 47"/>
                </a:gdLst>
                <a:ahLst/>
                <a:cxnLst>
                  <a:cxn ang="T10">
                    <a:pos x="T0" y="T1"/>
                  </a:cxn>
                  <a:cxn ang="T11">
                    <a:pos x="T2" y="T3"/>
                  </a:cxn>
                  <a:cxn ang="T12">
                    <a:pos x="T4" y="T5"/>
                  </a:cxn>
                  <a:cxn ang="T13">
                    <a:pos x="T6" y="T7"/>
                  </a:cxn>
                  <a:cxn ang="T14">
                    <a:pos x="T8" y="T9"/>
                  </a:cxn>
                </a:cxnLst>
                <a:rect l="T15" t="T16" r="T17" b="T18"/>
                <a:pathLst>
                  <a:path w="22" h="47">
                    <a:moveTo>
                      <a:pt x="0" y="3"/>
                    </a:moveTo>
                    <a:lnTo>
                      <a:pt x="0" y="47"/>
                    </a:lnTo>
                    <a:lnTo>
                      <a:pt x="22" y="41"/>
                    </a:lnTo>
                    <a:lnTo>
                      <a:pt x="22" y="0"/>
                    </a:lnTo>
                    <a:lnTo>
                      <a:pt x="0" y="3"/>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29" name="Freeform 458"/>
              <p:cNvSpPr>
                <a:spLocks/>
              </p:cNvSpPr>
              <p:nvPr/>
            </p:nvSpPr>
            <p:spPr bwMode="auto">
              <a:xfrm>
                <a:off x="2133600" y="4473576"/>
                <a:ext cx="34925" cy="79375"/>
              </a:xfrm>
              <a:custGeom>
                <a:avLst/>
                <a:gdLst>
                  <a:gd name="T0" fmla="*/ 0 w 22"/>
                  <a:gd name="T1" fmla="*/ 6 h 50"/>
                  <a:gd name="T2" fmla="*/ 0 w 22"/>
                  <a:gd name="T3" fmla="*/ 50 h 50"/>
                  <a:gd name="T4" fmla="*/ 22 w 22"/>
                  <a:gd name="T5" fmla="*/ 44 h 50"/>
                  <a:gd name="T6" fmla="*/ 22 w 22"/>
                  <a:gd name="T7" fmla="*/ 0 h 50"/>
                  <a:gd name="T8" fmla="*/ 0 w 22"/>
                  <a:gd name="T9" fmla="*/ 6 h 50"/>
                  <a:gd name="T10" fmla="*/ 0 60000 65536"/>
                  <a:gd name="T11" fmla="*/ 0 60000 65536"/>
                  <a:gd name="T12" fmla="*/ 0 60000 65536"/>
                  <a:gd name="T13" fmla="*/ 0 60000 65536"/>
                  <a:gd name="T14" fmla="*/ 0 60000 65536"/>
                  <a:gd name="T15" fmla="*/ 0 w 22"/>
                  <a:gd name="T16" fmla="*/ 0 h 50"/>
                  <a:gd name="T17" fmla="*/ 22 w 22"/>
                  <a:gd name="T18" fmla="*/ 50 h 50"/>
                </a:gdLst>
                <a:ahLst/>
                <a:cxnLst>
                  <a:cxn ang="T10">
                    <a:pos x="T0" y="T1"/>
                  </a:cxn>
                  <a:cxn ang="T11">
                    <a:pos x="T2" y="T3"/>
                  </a:cxn>
                  <a:cxn ang="T12">
                    <a:pos x="T4" y="T5"/>
                  </a:cxn>
                  <a:cxn ang="T13">
                    <a:pos x="T6" y="T7"/>
                  </a:cxn>
                  <a:cxn ang="T14">
                    <a:pos x="T8" y="T9"/>
                  </a:cxn>
                </a:cxnLst>
                <a:rect l="T15" t="T16" r="T17" b="T18"/>
                <a:pathLst>
                  <a:path w="22" h="50">
                    <a:moveTo>
                      <a:pt x="0" y="6"/>
                    </a:moveTo>
                    <a:lnTo>
                      <a:pt x="0" y="50"/>
                    </a:lnTo>
                    <a:lnTo>
                      <a:pt x="22" y="44"/>
                    </a:lnTo>
                    <a:lnTo>
                      <a:pt x="22" y="0"/>
                    </a:lnTo>
                    <a:lnTo>
                      <a:pt x="0" y="6"/>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30" name="Freeform 459"/>
              <p:cNvSpPr>
                <a:spLocks/>
              </p:cNvSpPr>
              <p:nvPr/>
            </p:nvSpPr>
            <p:spPr bwMode="auto">
              <a:xfrm>
                <a:off x="2098675" y="4483101"/>
                <a:ext cx="34925" cy="76200"/>
              </a:xfrm>
              <a:custGeom>
                <a:avLst/>
                <a:gdLst>
                  <a:gd name="T0" fmla="*/ 0 w 22"/>
                  <a:gd name="T1" fmla="*/ 3 h 48"/>
                  <a:gd name="T2" fmla="*/ 0 w 22"/>
                  <a:gd name="T3" fmla="*/ 48 h 48"/>
                  <a:gd name="T4" fmla="*/ 22 w 22"/>
                  <a:gd name="T5" fmla="*/ 44 h 48"/>
                  <a:gd name="T6" fmla="*/ 22 w 22"/>
                  <a:gd name="T7" fmla="*/ 0 h 48"/>
                  <a:gd name="T8" fmla="*/ 0 w 22"/>
                  <a:gd name="T9" fmla="*/ 3 h 48"/>
                  <a:gd name="T10" fmla="*/ 0 60000 65536"/>
                  <a:gd name="T11" fmla="*/ 0 60000 65536"/>
                  <a:gd name="T12" fmla="*/ 0 60000 65536"/>
                  <a:gd name="T13" fmla="*/ 0 60000 65536"/>
                  <a:gd name="T14" fmla="*/ 0 60000 65536"/>
                  <a:gd name="T15" fmla="*/ 0 w 22"/>
                  <a:gd name="T16" fmla="*/ 0 h 48"/>
                  <a:gd name="T17" fmla="*/ 22 w 22"/>
                  <a:gd name="T18" fmla="*/ 48 h 48"/>
                </a:gdLst>
                <a:ahLst/>
                <a:cxnLst>
                  <a:cxn ang="T10">
                    <a:pos x="T0" y="T1"/>
                  </a:cxn>
                  <a:cxn ang="T11">
                    <a:pos x="T2" y="T3"/>
                  </a:cxn>
                  <a:cxn ang="T12">
                    <a:pos x="T4" y="T5"/>
                  </a:cxn>
                  <a:cxn ang="T13">
                    <a:pos x="T6" y="T7"/>
                  </a:cxn>
                  <a:cxn ang="T14">
                    <a:pos x="T8" y="T9"/>
                  </a:cxn>
                </a:cxnLst>
                <a:rect l="T15" t="T16" r="T17" b="T18"/>
                <a:pathLst>
                  <a:path w="22" h="48">
                    <a:moveTo>
                      <a:pt x="0" y="3"/>
                    </a:moveTo>
                    <a:lnTo>
                      <a:pt x="0" y="48"/>
                    </a:lnTo>
                    <a:lnTo>
                      <a:pt x="22" y="44"/>
                    </a:lnTo>
                    <a:lnTo>
                      <a:pt x="22" y="0"/>
                    </a:lnTo>
                    <a:lnTo>
                      <a:pt x="0" y="3"/>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31" name="Freeform 460"/>
              <p:cNvSpPr>
                <a:spLocks/>
              </p:cNvSpPr>
              <p:nvPr/>
            </p:nvSpPr>
            <p:spPr bwMode="auto">
              <a:xfrm>
                <a:off x="2062163" y="4487863"/>
                <a:ext cx="36513" cy="80963"/>
              </a:xfrm>
              <a:custGeom>
                <a:avLst/>
                <a:gdLst>
                  <a:gd name="T0" fmla="*/ 0 w 23"/>
                  <a:gd name="T1" fmla="*/ 7 h 51"/>
                  <a:gd name="T2" fmla="*/ 0 w 23"/>
                  <a:gd name="T3" fmla="*/ 51 h 51"/>
                  <a:gd name="T4" fmla="*/ 23 w 23"/>
                  <a:gd name="T5" fmla="*/ 45 h 51"/>
                  <a:gd name="T6" fmla="*/ 23 w 23"/>
                  <a:gd name="T7" fmla="*/ 0 h 51"/>
                  <a:gd name="T8" fmla="*/ 0 w 23"/>
                  <a:gd name="T9" fmla="*/ 7 h 51"/>
                  <a:gd name="T10" fmla="*/ 0 60000 65536"/>
                  <a:gd name="T11" fmla="*/ 0 60000 65536"/>
                  <a:gd name="T12" fmla="*/ 0 60000 65536"/>
                  <a:gd name="T13" fmla="*/ 0 60000 65536"/>
                  <a:gd name="T14" fmla="*/ 0 60000 65536"/>
                  <a:gd name="T15" fmla="*/ 0 w 23"/>
                  <a:gd name="T16" fmla="*/ 0 h 51"/>
                  <a:gd name="T17" fmla="*/ 23 w 23"/>
                  <a:gd name="T18" fmla="*/ 51 h 51"/>
                </a:gdLst>
                <a:ahLst/>
                <a:cxnLst>
                  <a:cxn ang="T10">
                    <a:pos x="T0" y="T1"/>
                  </a:cxn>
                  <a:cxn ang="T11">
                    <a:pos x="T2" y="T3"/>
                  </a:cxn>
                  <a:cxn ang="T12">
                    <a:pos x="T4" y="T5"/>
                  </a:cxn>
                  <a:cxn ang="T13">
                    <a:pos x="T6" y="T7"/>
                  </a:cxn>
                  <a:cxn ang="T14">
                    <a:pos x="T8" y="T9"/>
                  </a:cxn>
                </a:cxnLst>
                <a:rect l="T15" t="T16" r="T17" b="T18"/>
                <a:pathLst>
                  <a:path w="23" h="51">
                    <a:moveTo>
                      <a:pt x="0" y="7"/>
                    </a:moveTo>
                    <a:lnTo>
                      <a:pt x="0" y="51"/>
                    </a:lnTo>
                    <a:lnTo>
                      <a:pt x="23" y="45"/>
                    </a:lnTo>
                    <a:lnTo>
                      <a:pt x="23" y="0"/>
                    </a:lnTo>
                    <a:lnTo>
                      <a:pt x="0" y="7"/>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32" name="Freeform 461"/>
              <p:cNvSpPr>
                <a:spLocks/>
              </p:cNvSpPr>
              <p:nvPr/>
            </p:nvSpPr>
            <p:spPr bwMode="auto">
              <a:xfrm>
                <a:off x="2027238" y="4498976"/>
                <a:ext cx="34925" cy="74613"/>
              </a:xfrm>
              <a:custGeom>
                <a:avLst/>
                <a:gdLst>
                  <a:gd name="T0" fmla="*/ 0 w 22"/>
                  <a:gd name="T1" fmla="*/ 3 h 47"/>
                  <a:gd name="T2" fmla="*/ 0 w 22"/>
                  <a:gd name="T3" fmla="*/ 47 h 47"/>
                  <a:gd name="T4" fmla="*/ 22 w 22"/>
                  <a:gd name="T5" fmla="*/ 44 h 47"/>
                  <a:gd name="T6" fmla="*/ 22 w 22"/>
                  <a:gd name="T7" fmla="*/ 0 h 47"/>
                  <a:gd name="T8" fmla="*/ 0 w 22"/>
                  <a:gd name="T9" fmla="*/ 3 h 47"/>
                  <a:gd name="T10" fmla="*/ 0 60000 65536"/>
                  <a:gd name="T11" fmla="*/ 0 60000 65536"/>
                  <a:gd name="T12" fmla="*/ 0 60000 65536"/>
                  <a:gd name="T13" fmla="*/ 0 60000 65536"/>
                  <a:gd name="T14" fmla="*/ 0 60000 65536"/>
                  <a:gd name="T15" fmla="*/ 0 w 22"/>
                  <a:gd name="T16" fmla="*/ 0 h 47"/>
                  <a:gd name="T17" fmla="*/ 22 w 22"/>
                  <a:gd name="T18" fmla="*/ 47 h 47"/>
                </a:gdLst>
                <a:ahLst/>
                <a:cxnLst>
                  <a:cxn ang="T10">
                    <a:pos x="T0" y="T1"/>
                  </a:cxn>
                  <a:cxn ang="T11">
                    <a:pos x="T2" y="T3"/>
                  </a:cxn>
                  <a:cxn ang="T12">
                    <a:pos x="T4" y="T5"/>
                  </a:cxn>
                  <a:cxn ang="T13">
                    <a:pos x="T6" y="T7"/>
                  </a:cxn>
                  <a:cxn ang="T14">
                    <a:pos x="T8" y="T9"/>
                  </a:cxn>
                </a:cxnLst>
                <a:rect l="T15" t="T16" r="T17" b="T18"/>
                <a:pathLst>
                  <a:path w="22" h="47">
                    <a:moveTo>
                      <a:pt x="0" y="3"/>
                    </a:moveTo>
                    <a:lnTo>
                      <a:pt x="0" y="47"/>
                    </a:lnTo>
                    <a:lnTo>
                      <a:pt x="22" y="44"/>
                    </a:lnTo>
                    <a:lnTo>
                      <a:pt x="22" y="0"/>
                    </a:lnTo>
                    <a:lnTo>
                      <a:pt x="0" y="3"/>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33" name="Freeform 462"/>
              <p:cNvSpPr>
                <a:spLocks/>
              </p:cNvSpPr>
              <p:nvPr/>
            </p:nvSpPr>
            <p:spPr bwMode="auto">
              <a:xfrm>
                <a:off x="1992313" y="4503738"/>
                <a:ext cx="34925" cy="79375"/>
              </a:xfrm>
              <a:custGeom>
                <a:avLst/>
                <a:gdLst>
                  <a:gd name="T0" fmla="*/ 0 w 22"/>
                  <a:gd name="T1" fmla="*/ 6 h 50"/>
                  <a:gd name="T2" fmla="*/ 0 w 22"/>
                  <a:gd name="T3" fmla="*/ 50 h 50"/>
                  <a:gd name="T4" fmla="*/ 22 w 22"/>
                  <a:gd name="T5" fmla="*/ 44 h 50"/>
                  <a:gd name="T6" fmla="*/ 22 w 22"/>
                  <a:gd name="T7" fmla="*/ 0 h 50"/>
                  <a:gd name="T8" fmla="*/ 0 w 22"/>
                  <a:gd name="T9" fmla="*/ 6 h 50"/>
                  <a:gd name="T10" fmla="*/ 0 60000 65536"/>
                  <a:gd name="T11" fmla="*/ 0 60000 65536"/>
                  <a:gd name="T12" fmla="*/ 0 60000 65536"/>
                  <a:gd name="T13" fmla="*/ 0 60000 65536"/>
                  <a:gd name="T14" fmla="*/ 0 60000 65536"/>
                  <a:gd name="T15" fmla="*/ 0 w 22"/>
                  <a:gd name="T16" fmla="*/ 0 h 50"/>
                  <a:gd name="T17" fmla="*/ 22 w 22"/>
                  <a:gd name="T18" fmla="*/ 50 h 50"/>
                </a:gdLst>
                <a:ahLst/>
                <a:cxnLst>
                  <a:cxn ang="T10">
                    <a:pos x="T0" y="T1"/>
                  </a:cxn>
                  <a:cxn ang="T11">
                    <a:pos x="T2" y="T3"/>
                  </a:cxn>
                  <a:cxn ang="T12">
                    <a:pos x="T4" y="T5"/>
                  </a:cxn>
                  <a:cxn ang="T13">
                    <a:pos x="T6" y="T7"/>
                  </a:cxn>
                  <a:cxn ang="T14">
                    <a:pos x="T8" y="T9"/>
                  </a:cxn>
                </a:cxnLst>
                <a:rect l="T15" t="T16" r="T17" b="T18"/>
                <a:pathLst>
                  <a:path w="22" h="50">
                    <a:moveTo>
                      <a:pt x="0" y="6"/>
                    </a:moveTo>
                    <a:lnTo>
                      <a:pt x="0" y="50"/>
                    </a:lnTo>
                    <a:lnTo>
                      <a:pt x="22" y="44"/>
                    </a:lnTo>
                    <a:lnTo>
                      <a:pt x="22" y="0"/>
                    </a:lnTo>
                    <a:lnTo>
                      <a:pt x="0" y="6"/>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34" name="Freeform 463"/>
              <p:cNvSpPr>
                <a:spLocks/>
              </p:cNvSpPr>
              <p:nvPr/>
            </p:nvSpPr>
            <p:spPr bwMode="auto">
              <a:xfrm>
                <a:off x="1957388" y="4513263"/>
                <a:ext cx="34925" cy="76200"/>
              </a:xfrm>
              <a:custGeom>
                <a:avLst/>
                <a:gdLst>
                  <a:gd name="T0" fmla="*/ 0 w 22"/>
                  <a:gd name="T1" fmla="*/ 3 h 48"/>
                  <a:gd name="T2" fmla="*/ 0 w 22"/>
                  <a:gd name="T3" fmla="*/ 48 h 48"/>
                  <a:gd name="T4" fmla="*/ 22 w 22"/>
                  <a:gd name="T5" fmla="*/ 44 h 48"/>
                  <a:gd name="T6" fmla="*/ 22 w 22"/>
                  <a:gd name="T7" fmla="*/ 0 h 48"/>
                  <a:gd name="T8" fmla="*/ 0 w 22"/>
                  <a:gd name="T9" fmla="*/ 3 h 48"/>
                  <a:gd name="T10" fmla="*/ 0 60000 65536"/>
                  <a:gd name="T11" fmla="*/ 0 60000 65536"/>
                  <a:gd name="T12" fmla="*/ 0 60000 65536"/>
                  <a:gd name="T13" fmla="*/ 0 60000 65536"/>
                  <a:gd name="T14" fmla="*/ 0 60000 65536"/>
                  <a:gd name="T15" fmla="*/ 0 w 22"/>
                  <a:gd name="T16" fmla="*/ 0 h 48"/>
                  <a:gd name="T17" fmla="*/ 22 w 22"/>
                  <a:gd name="T18" fmla="*/ 48 h 48"/>
                </a:gdLst>
                <a:ahLst/>
                <a:cxnLst>
                  <a:cxn ang="T10">
                    <a:pos x="T0" y="T1"/>
                  </a:cxn>
                  <a:cxn ang="T11">
                    <a:pos x="T2" y="T3"/>
                  </a:cxn>
                  <a:cxn ang="T12">
                    <a:pos x="T4" y="T5"/>
                  </a:cxn>
                  <a:cxn ang="T13">
                    <a:pos x="T6" y="T7"/>
                  </a:cxn>
                  <a:cxn ang="T14">
                    <a:pos x="T8" y="T9"/>
                  </a:cxn>
                </a:cxnLst>
                <a:rect l="T15" t="T16" r="T17" b="T18"/>
                <a:pathLst>
                  <a:path w="22" h="48">
                    <a:moveTo>
                      <a:pt x="0" y="3"/>
                    </a:moveTo>
                    <a:lnTo>
                      <a:pt x="0" y="48"/>
                    </a:lnTo>
                    <a:lnTo>
                      <a:pt x="22" y="44"/>
                    </a:lnTo>
                    <a:lnTo>
                      <a:pt x="22" y="0"/>
                    </a:lnTo>
                    <a:lnTo>
                      <a:pt x="0" y="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35" name="Freeform 464"/>
              <p:cNvSpPr>
                <a:spLocks/>
              </p:cNvSpPr>
              <p:nvPr/>
            </p:nvSpPr>
            <p:spPr bwMode="auto">
              <a:xfrm>
                <a:off x="1922463" y="4518026"/>
                <a:ext cx="34925" cy="80963"/>
              </a:xfrm>
              <a:custGeom>
                <a:avLst/>
                <a:gdLst>
                  <a:gd name="T0" fmla="*/ 0 w 22"/>
                  <a:gd name="T1" fmla="*/ 4 h 51"/>
                  <a:gd name="T2" fmla="*/ 0 w 22"/>
                  <a:gd name="T3" fmla="*/ 51 h 51"/>
                  <a:gd name="T4" fmla="*/ 22 w 22"/>
                  <a:gd name="T5" fmla="*/ 45 h 51"/>
                  <a:gd name="T6" fmla="*/ 22 w 22"/>
                  <a:gd name="T7" fmla="*/ 0 h 51"/>
                  <a:gd name="T8" fmla="*/ 0 w 22"/>
                  <a:gd name="T9" fmla="*/ 4 h 51"/>
                  <a:gd name="T10" fmla="*/ 0 60000 65536"/>
                  <a:gd name="T11" fmla="*/ 0 60000 65536"/>
                  <a:gd name="T12" fmla="*/ 0 60000 65536"/>
                  <a:gd name="T13" fmla="*/ 0 60000 65536"/>
                  <a:gd name="T14" fmla="*/ 0 60000 65536"/>
                  <a:gd name="T15" fmla="*/ 0 w 22"/>
                  <a:gd name="T16" fmla="*/ 0 h 51"/>
                  <a:gd name="T17" fmla="*/ 22 w 22"/>
                  <a:gd name="T18" fmla="*/ 51 h 51"/>
                </a:gdLst>
                <a:ahLst/>
                <a:cxnLst>
                  <a:cxn ang="T10">
                    <a:pos x="T0" y="T1"/>
                  </a:cxn>
                  <a:cxn ang="T11">
                    <a:pos x="T2" y="T3"/>
                  </a:cxn>
                  <a:cxn ang="T12">
                    <a:pos x="T4" y="T5"/>
                  </a:cxn>
                  <a:cxn ang="T13">
                    <a:pos x="T6" y="T7"/>
                  </a:cxn>
                  <a:cxn ang="T14">
                    <a:pos x="T8" y="T9"/>
                  </a:cxn>
                </a:cxnLst>
                <a:rect l="T15" t="T16" r="T17" b="T18"/>
                <a:pathLst>
                  <a:path w="22" h="51">
                    <a:moveTo>
                      <a:pt x="0" y="4"/>
                    </a:moveTo>
                    <a:lnTo>
                      <a:pt x="0" y="51"/>
                    </a:lnTo>
                    <a:lnTo>
                      <a:pt x="22" y="45"/>
                    </a:lnTo>
                    <a:lnTo>
                      <a:pt x="22" y="0"/>
                    </a:lnTo>
                    <a:lnTo>
                      <a:pt x="0" y="4"/>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36" name="Freeform 465"/>
              <p:cNvSpPr>
                <a:spLocks/>
              </p:cNvSpPr>
              <p:nvPr/>
            </p:nvSpPr>
            <p:spPr bwMode="auto">
              <a:xfrm>
                <a:off x="1887538" y="4524376"/>
                <a:ext cx="34925" cy="79375"/>
              </a:xfrm>
              <a:custGeom>
                <a:avLst/>
                <a:gdLst>
                  <a:gd name="T0" fmla="*/ 0 w 22"/>
                  <a:gd name="T1" fmla="*/ 6 h 50"/>
                  <a:gd name="T2" fmla="*/ 0 w 22"/>
                  <a:gd name="T3" fmla="*/ 50 h 50"/>
                  <a:gd name="T4" fmla="*/ 22 w 22"/>
                  <a:gd name="T5" fmla="*/ 47 h 50"/>
                  <a:gd name="T6" fmla="*/ 22 w 22"/>
                  <a:gd name="T7" fmla="*/ 0 h 50"/>
                  <a:gd name="T8" fmla="*/ 0 w 22"/>
                  <a:gd name="T9" fmla="*/ 6 h 50"/>
                  <a:gd name="T10" fmla="*/ 0 60000 65536"/>
                  <a:gd name="T11" fmla="*/ 0 60000 65536"/>
                  <a:gd name="T12" fmla="*/ 0 60000 65536"/>
                  <a:gd name="T13" fmla="*/ 0 60000 65536"/>
                  <a:gd name="T14" fmla="*/ 0 60000 65536"/>
                  <a:gd name="T15" fmla="*/ 0 w 22"/>
                  <a:gd name="T16" fmla="*/ 0 h 50"/>
                  <a:gd name="T17" fmla="*/ 22 w 22"/>
                  <a:gd name="T18" fmla="*/ 50 h 50"/>
                </a:gdLst>
                <a:ahLst/>
                <a:cxnLst>
                  <a:cxn ang="T10">
                    <a:pos x="T0" y="T1"/>
                  </a:cxn>
                  <a:cxn ang="T11">
                    <a:pos x="T2" y="T3"/>
                  </a:cxn>
                  <a:cxn ang="T12">
                    <a:pos x="T4" y="T5"/>
                  </a:cxn>
                  <a:cxn ang="T13">
                    <a:pos x="T6" y="T7"/>
                  </a:cxn>
                  <a:cxn ang="T14">
                    <a:pos x="T8" y="T9"/>
                  </a:cxn>
                </a:cxnLst>
                <a:rect l="T15" t="T16" r="T17" b="T18"/>
                <a:pathLst>
                  <a:path w="22" h="50">
                    <a:moveTo>
                      <a:pt x="0" y="6"/>
                    </a:moveTo>
                    <a:lnTo>
                      <a:pt x="0" y="50"/>
                    </a:lnTo>
                    <a:lnTo>
                      <a:pt x="22" y="47"/>
                    </a:lnTo>
                    <a:lnTo>
                      <a:pt x="22" y="0"/>
                    </a:lnTo>
                    <a:lnTo>
                      <a:pt x="0" y="6"/>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37" name="Freeform 466"/>
              <p:cNvSpPr>
                <a:spLocks/>
              </p:cNvSpPr>
              <p:nvPr/>
            </p:nvSpPr>
            <p:spPr bwMode="auto">
              <a:xfrm>
                <a:off x="1852613" y="4533901"/>
                <a:ext cx="34925" cy="74613"/>
              </a:xfrm>
              <a:custGeom>
                <a:avLst/>
                <a:gdLst>
                  <a:gd name="T0" fmla="*/ 0 w 22"/>
                  <a:gd name="T1" fmla="*/ 3 h 47"/>
                  <a:gd name="T2" fmla="*/ 0 w 22"/>
                  <a:gd name="T3" fmla="*/ 47 h 47"/>
                  <a:gd name="T4" fmla="*/ 0 w 22"/>
                  <a:gd name="T5" fmla="*/ 47 h 47"/>
                  <a:gd name="T6" fmla="*/ 12 w 22"/>
                  <a:gd name="T7" fmla="*/ 47 h 47"/>
                  <a:gd name="T8" fmla="*/ 22 w 22"/>
                  <a:gd name="T9" fmla="*/ 44 h 47"/>
                  <a:gd name="T10" fmla="*/ 22 w 22"/>
                  <a:gd name="T11" fmla="*/ 0 h 47"/>
                  <a:gd name="T12" fmla="*/ 0 w 22"/>
                  <a:gd name="T13" fmla="*/ 3 h 47"/>
                  <a:gd name="T14" fmla="*/ 0 60000 65536"/>
                  <a:gd name="T15" fmla="*/ 0 60000 65536"/>
                  <a:gd name="T16" fmla="*/ 0 60000 65536"/>
                  <a:gd name="T17" fmla="*/ 0 60000 65536"/>
                  <a:gd name="T18" fmla="*/ 0 60000 65536"/>
                  <a:gd name="T19" fmla="*/ 0 60000 65536"/>
                  <a:gd name="T20" fmla="*/ 0 60000 65536"/>
                  <a:gd name="T21" fmla="*/ 0 w 22"/>
                  <a:gd name="T22" fmla="*/ 0 h 47"/>
                  <a:gd name="T23" fmla="*/ 22 w 22"/>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47">
                    <a:moveTo>
                      <a:pt x="0" y="3"/>
                    </a:moveTo>
                    <a:lnTo>
                      <a:pt x="0" y="47"/>
                    </a:lnTo>
                    <a:lnTo>
                      <a:pt x="12" y="47"/>
                    </a:lnTo>
                    <a:lnTo>
                      <a:pt x="22" y="44"/>
                    </a:lnTo>
                    <a:lnTo>
                      <a:pt x="22" y="0"/>
                    </a:lnTo>
                    <a:lnTo>
                      <a:pt x="0" y="3"/>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38" name="Freeform 467"/>
              <p:cNvSpPr>
                <a:spLocks/>
              </p:cNvSpPr>
              <p:nvPr/>
            </p:nvSpPr>
            <p:spPr bwMode="auto">
              <a:xfrm>
                <a:off x="1816100" y="4538663"/>
                <a:ext cx="36513" cy="69850"/>
              </a:xfrm>
              <a:custGeom>
                <a:avLst/>
                <a:gdLst>
                  <a:gd name="T0" fmla="*/ 0 w 23"/>
                  <a:gd name="T1" fmla="*/ 6 h 44"/>
                  <a:gd name="T2" fmla="*/ 0 w 23"/>
                  <a:gd name="T3" fmla="*/ 38 h 44"/>
                  <a:gd name="T4" fmla="*/ 13 w 23"/>
                  <a:gd name="T5" fmla="*/ 41 h 44"/>
                  <a:gd name="T6" fmla="*/ 13 w 23"/>
                  <a:gd name="T7" fmla="*/ 41 h 44"/>
                  <a:gd name="T8" fmla="*/ 23 w 23"/>
                  <a:gd name="T9" fmla="*/ 44 h 44"/>
                  <a:gd name="T10" fmla="*/ 23 w 23"/>
                  <a:gd name="T11" fmla="*/ 0 h 44"/>
                  <a:gd name="T12" fmla="*/ 0 w 23"/>
                  <a:gd name="T13" fmla="*/ 6 h 44"/>
                  <a:gd name="T14" fmla="*/ 0 60000 65536"/>
                  <a:gd name="T15" fmla="*/ 0 60000 65536"/>
                  <a:gd name="T16" fmla="*/ 0 60000 65536"/>
                  <a:gd name="T17" fmla="*/ 0 60000 65536"/>
                  <a:gd name="T18" fmla="*/ 0 60000 65536"/>
                  <a:gd name="T19" fmla="*/ 0 60000 65536"/>
                  <a:gd name="T20" fmla="*/ 0 60000 65536"/>
                  <a:gd name="T21" fmla="*/ 0 w 23"/>
                  <a:gd name="T22" fmla="*/ 0 h 44"/>
                  <a:gd name="T23" fmla="*/ 23 w 23"/>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4">
                    <a:moveTo>
                      <a:pt x="0" y="6"/>
                    </a:moveTo>
                    <a:lnTo>
                      <a:pt x="0" y="38"/>
                    </a:lnTo>
                    <a:lnTo>
                      <a:pt x="13" y="41"/>
                    </a:lnTo>
                    <a:lnTo>
                      <a:pt x="23" y="44"/>
                    </a:lnTo>
                    <a:lnTo>
                      <a:pt x="23" y="0"/>
                    </a:lnTo>
                    <a:lnTo>
                      <a:pt x="0" y="6"/>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39" name="Freeform 468"/>
              <p:cNvSpPr>
                <a:spLocks/>
              </p:cNvSpPr>
              <p:nvPr/>
            </p:nvSpPr>
            <p:spPr bwMode="auto">
              <a:xfrm>
                <a:off x="1781175" y="4548188"/>
                <a:ext cx="34925" cy="50800"/>
              </a:xfrm>
              <a:custGeom>
                <a:avLst/>
                <a:gdLst>
                  <a:gd name="T0" fmla="*/ 22 w 22"/>
                  <a:gd name="T1" fmla="*/ 0 h 32"/>
                  <a:gd name="T2" fmla="*/ 0 w 22"/>
                  <a:gd name="T3" fmla="*/ 3 h 32"/>
                  <a:gd name="T4" fmla="*/ 0 w 22"/>
                  <a:gd name="T5" fmla="*/ 26 h 32"/>
                  <a:gd name="T6" fmla="*/ 22 w 22"/>
                  <a:gd name="T7" fmla="*/ 32 h 32"/>
                  <a:gd name="T8" fmla="*/ 22 w 22"/>
                  <a:gd name="T9" fmla="*/ 0 h 32"/>
                  <a:gd name="T10" fmla="*/ 0 60000 65536"/>
                  <a:gd name="T11" fmla="*/ 0 60000 65536"/>
                  <a:gd name="T12" fmla="*/ 0 60000 65536"/>
                  <a:gd name="T13" fmla="*/ 0 60000 65536"/>
                  <a:gd name="T14" fmla="*/ 0 60000 65536"/>
                  <a:gd name="T15" fmla="*/ 0 w 22"/>
                  <a:gd name="T16" fmla="*/ 0 h 32"/>
                  <a:gd name="T17" fmla="*/ 22 w 22"/>
                  <a:gd name="T18" fmla="*/ 32 h 32"/>
                </a:gdLst>
                <a:ahLst/>
                <a:cxnLst>
                  <a:cxn ang="T10">
                    <a:pos x="T0" y="T1"/>
                  </a:cxn>
                  <a:cxn ang="T11">
                    <a:pos x="T2" y="T3"/>
                  </a:cxn>
                  <a:cxn ang="T12">
                    <a:pos x="T4" y="T5"/>
                  </a:cxn>
                  <a:cxn ang="T13">
                    <a:pos x="T6" y="T7"/>
                  </a:cxn>
                  <a:cxn ang="T14">
                    <a:pos x="T8" y="T9"/>
                  </a:cxn>
                </a:cxnLst>
                <a:rect l="T15" t="T16" r="T17" b="T18"/>
                <a:pathLst>
                  <a:path w="22" h="32">
                    <a:moveTo>
                      <a:pt x="22" y="0"/>
                    </a:moveTo>
                    <a:lnTo>
                      <a:pt x="0" y="3"/>
                    </a:lnTo>
                    <a:lnTo>
                      <a:pt x="0" y="26"/>
                    </a:lnTo>
                    <a:lnTo>
                      <a:pt x="22" y="32"/>
                    </a:lnTo>
                    <a:lnTo>
                      <a:pt x="22"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40" name="Freeform 469"/>
              <p:cNvSpPr>
                <a:spLocks/>
              </p:cNvSpPr>
              <p:nvPr/>
            </p:nvSpPr>
            <p:spPr bwMode="auto">
              <a:xfrm>
                <a:off x="1746250" y="4552951"/>
                <a:ext cx="34925" cy="36513"/>
              </a:xfrm>
              <a:custGeom>
                <a:avLst/>
                <a:gdLst>
                  <a:gd name="T0" fmla="*/ 22 w 22"/>
                  <a:gd name="T1" fmla="*/ 0 h 23"/>
                  <a:gd name="T2" fmla="*/ 0 w 22"/>
                  <a:gd name="T3" fmla="*/ 7 h 23"/>
                  <a:gd name="T4" fmla="*/ 0 w 22"/>
                  <a:gd name="T5" fmla="*/ 13 h 23"/>
                  <a:gd name="T6" fmla="*/ 22 w 22"/>
                  <a:gd name="T7" fmla="*/ 23 h 23"/>
                  <a:gd name="T8" fmla="*/ 22 w 22"/>
                  <a:gd name="T9" fmla="*/ 0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22" y="0"/>
                    </a:moveTo>
                    <a:lnTo>
                      <a:pt x="0" y="7"/>
                    </a:lnTo>
                    <a:lnTo>
                      <a:pt x="0" y="13"/>
                    </a:lnTo>
                    <a:lnTo>
                      <a:pt x="22" y="23"/>
                    </a:lnTo>
                    <a:lnTo>
                      <a:pt x="22"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41" name="Freeform 470"/>
              <p:cNvSpPr>
                <a:spLocks/>
              </p:cNvSpPr>
              <p:nvPr/>
            </p:nvSpPr>
            <p:spPr bwMode="auto">
              <a:xfrm>
                <a:off x="1736725" y="4564063"/>
                <a:ext cx="9525" cy="9525"/>
              </a:xfrm>
              <a:custGeom>
                <a:avLst/>
                <a:gdLst>
                  <a:gd name="T0" fmla="*/ 6 w 6"/>
                  <a:gd name="T1" fmla="*/ 0 h 6"/>
                  <a:gd name="T2" fmla="*/ 0 w 6"/>
                  <a:gd name="T3" fmla="*/ 0 h 6"/>
                  <a:gd name="T4" fmla="*/ 0 w 6"/>
                  <a:gd name="T5" fmla="*/ 0 h 6"/>
                  <a:gd name="T6" fmla="*/ 0 w 6"/>
                  <a:gd name="T7" fmla="*/ 0 h 6"/>
                  <a:gd name="T8" fmla="*/ 0 w 6"/>
                  <a:gd name="T9" fmla="*/ 3 h 6"/>
                  <a:gd name="T10" fmla="*/ 6 w 6"/>
                  <a:gd name="T11" fmla="*/ 6 h 6"/>
                  <a:gd name="T12" fmla="*/ 6 w 6"/>
                  <a:gd name="T13" fmla="*/ 6 h 6"/>
                  <a:gd name="T14" fmla="*/ 6 w 6"/>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0"/>
                    </a:moveTo>
                    <a:lnTo>
                      <a:pt x="0" y="0"/>
                    </a:lnTo>
                    <a:lnTo>
                      <a:pt x="0" y="3"/>
                    </a:lnTo>
                    <a:lnTo>
                      <a:pt x="6" y="6"/>
                    </a:lnTo>
                    <a:lnTo>
                      <a:pt x="6"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42" name="Freeform 471"/>
              <p:cNvSpPr>
                <a:spLocks/>
              </p:cNvSpPr>
              <p:nvPr/>
            </p:nvSpPr>
            <p:spPr bwMode="auto">
              <a:xfrm>
                <a:off x="627063" y="4513263"/>
                <a:ext cx="165100" cy="115888"/>
              </a:xfrm>
              <a:custGeom>
                <a:avLst/>
                <a:gdLst>
                  <a:gd name="T0" fmla="*/ 0 w 104"/>
                  <a:gd name="T1" fmla="*/ 10 h 73"/>
                  <a:gd name="T2" fmla="*/ 0 w 104"/>
                  <a:gd name="T3" fmla="*/ 10 h 73"/>
                  <a:gd name="T4" fmla="*/ 3 w 104"/>
                  <a:gd name="T5" fmla="*/ 7 h 73"/>
                  <a:gd name="T6" fmla="*/ 6 w 104"/>
                  <a:gd name="T7" fmla="*/ 3 h 73"/>
                  <a:gd name="T8" fmla="*/ 9 w 104"/>
                  <a:gd name="T9" fmla="*/ 0 h 73"/>
                  <a:gd name="T10" fmla="*/ 15 w 104"/>
                  <a:gd name="T11" fmla="*/ 3 h 73"/>
                  <a:gd name="T12" fmla="*/ 94 w 104"/>
                  <a:gd name="T13" fmla="*/ 35 h 73"/>
                  <a:gd name="T14" fmla="*/ 94 w 104"/>
                  <a:gd name="T15" fmla="*/ 35 h 73"/>
                  <a:gd name="T16" fmla="*/ 101 w 104"/>
                  <a:gd name="T17" fmla="*/ 35 h 73"/>
                  <a:gd name="T18" fmla="*/ 104 w 104"/>
                  <a:gd name="T19" fmla="*/ 38 h 73"/>
                  <a:gd name="T20" fmla="*/ 104 w 104"/>
                  <a:gd name="T21" fmla="*/ 44 h 73"/>
                  <a:gd name="T22" fmla="*/ 104 w 104"/>
                  <a:gd name="T23" fmla="*/ 48 h 73"/>
                  <a:gd name="T24" fmla="*/ 104 w 104"/>
                  <a:gd name="T25" fmla="*/ 63 h 73"/>
                  <a:gd name="T26" fmla="*/ 104 w 104"/>
                  <a:gd name="T27" fmla="*/ 63 h 73"/>
                  <a:gd name="T28" fmla="*/ 101 w 104"/>
                  <a:gd name="T29" fmla="*/ 67 h 73"/>
                  <a:gd name="T30" fmla="*/ 98 w 104"/>
                  <a:gd name="T31" fmla="*/ 70 h 73"/>
                  <a:gd name="T32" fmla="*/ 94 w 104"/>
                  <a:gd name="T33" fmla="*/ 73 h 73"/>
                  <a:gd name="T34" fmla="*/ 88 w 104"/>
                  <a:gd name="T35" fmla="*/ 73 h 73"/>
                  <a:gd name="T36" fmla="*/ 6 w 104"/>
                  <a:gd name="T37" fmla="*/ 41 h 73"/>
                  <a:gd name="T38" fmla="*/ 6 w 104"/>
                  <a:gd name="T39" fmla="*/ 41 h 73"/>
                  <a:gd name="T40" fmla="*/ 0 w 104"/>
                  <a:gd name="T41" fmla="*/ 35 h 73"/>
                  <a:gd name="T42" fmla="*/ 0 w 104"/>
                  <a:gd name="T43" fmla="*/ 22 h 73"/>
                  <a:gd name="T44" fmla="*/ 0 w 104"/>
                  <a:gd name="T45" fmla="*/ 10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4"/>
                  <a:gd name="T70" fmla="*/ 0 h 73"/>
                  <a:gd name="T71" fmla="*/ 104 w 104"/>
                  <a:gd name="T72" fmla="*/ 73 h 7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4" h="73">
                    <a:moveTo>
                      <a:pt x="0" y="10"/>
                    </a:moveTo>
                    <a:lnTo>
                      <a:pt x="0" y="10"/>
                    </a:lnTo>
                    <a:lnTo>
                      <a:pt x="3" y="7"/>
                    </a:lnTo>
                    <a:lnTo>
                      <a:pt x="6" y="3"/>
                    </a:lnTo>
                    <a:lnTo>
                      <a:pt x="9" y="0"/>
                    </a:lnTo>
                    <a:lnTo>
                      <a:pt x="15" y="3"/>
                    </a:lnTo>
                    <a:lnTo>
                      <a:pt x="94" y="35"/>
                    </a:lnTo>
                    <a:lnTo>
                      <a:pt x="101" y="35"/>
                    </a:lnTo>
                    <a:lnTo>
                      <a:pt x="104" y="38"/>
                    </a:lnTo>
                    <a:lnTo>
                      <a:pt x="104" y="44"/>
                    </a:lnTo>
                    <a:lnTo>
                      <a:pt x="104" y="48"/>
                    </a:lnTo>
                    <a:lnTo>
                      <a:pt x="104" y="63"/>
                    </a:lnTo>
                    <a:lnTo>
                      <a:pt x="101" y="67"/>
                    </a:lnTo>
                    <a:lnTo>
                      <a:pt x="98" y="70"/>
                    </a:lnTo>
                    <a:lnTo>
                      <a:pt x="94" y="73"/>
                    </a:lnTo>
                    <a:lnTo>
                      <a:pt x="88" y="73"/>
                    </a:lnTo>
                    <a:lnTo>
                      <a:pt x="6" y="41"/>
                    </a:lnTo>
                    <a:lnTo>
                      <a:pt x="0" y="35"/>
                    </a:lnTo>
                    <a:lnTo>
                      <a:pt x="0" y="22"/>
                    </a:lnTo>
                    <a:lnTo>
                      <a:pt x="0" y="1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43" name="Freeform 472"/>
              <p:cNvSpPr>
                <a:spLocks/>
              </p:cNvSpPr>
              <p:nvPr/>
            </p:nvSpPr>
            <p:spPr bwMode="auto">
              <a:xfrm>
                <a:off x="631825" y="4524376"/>
                <a:ext cx="155575" cy="104775"/>
              </a:xfrm>
              <a:custGeom>
                <a:avLst/>
                <a:gdLst>
                  <a:gd name="T0" fmla="*/ 95 w 98"/>
                  <a:gd name="T1" fmla="*/ 34 h 66"/>
                  <a:gd name="T2" fmla="*/ 95 w 98"/>
                  <a:gd name="T3" fmla="*/ 34 h 66"/>
                  <a:gd name="T4" fmla="*/ 88 w 98"/>
                  <a:gd name="T5" fmla="*/ 31 h 66"/>
                  <a:gd name="T6" fmla="*/ 76 w 98"/>
                  <a:gd name="T7" fmla="*/ 25 h 66"/>
                  <a:gd name="T8" fmla="*/ 60 w 98"/>
                  <a:gd name="T9" fmla="*/ 18 h 66"/>
                  <a:gd name="T10" fmla="*/ 41 w 98"/>
                  <a:gd name="T11" fmla="*/ 12 h 66"/>
                  <a:gd name="T12" fmla="*/ 22 w 98"/>
                  <a:gd name="T13" fmla="*/ 3 h 66"/>
                  <a:gd name="T14" fmla="*/ 15 w 98"/>
                  <a:gd name="T15" fmla="*/ 0 h 66"/>
                  <a:gd name="T16" fmla="*/ 15 w 98"/>
                  <a:gd name="T17" fmla="*/ 0 h 66"/>
                  <a:gd name="T18" fmla="*/ 9 w 98"/>
                  <a:gd name="T19" fmla="*/ 0 h 66"/>
                  <a:gd name="T20" fmla="*/ 6 w 98"/>
                  <a:gd name="T21" fmla="*/ 0 h 66"/>
                  <a:gd name="T22" fmla="*/ 3 w 98"/>
                  <a:gd name="T23" fmla="*/ 9 h 66"/>
                  <a:gd name="T24" fmla="*/ 0 w 98"/>
                  <a:gd name="T25" fmla="*/ 22 h 66"/>
                  <a:gd name="T26" fmla="*/ 0 w 98"/>
                  <a:gd name="T27" fmla="*/ 22 h 66"/>
                  <a:gd name="T28" fmla="*/ 3 w 98"/>
                  <a:gd name="T29" fmla="*/ 28 h 66"/>
                  <a:gd name="T30" fmla="*/ 3 w 98"/>
                  <a:gd name="T31" fmla="*/ 28 h 66"/>
                  <a:gd name="T32" fmla="*/ 9 w 98"/>
                  <a:gd name="T33" fmla="*/ 34 h 66"/>
                  <a:gd name="T34" fmla="*/ 19 w 98"/>
                  <a:gd name="T35" fmla="*/ 37 h 66"/>
                  <a:gd name="T36" fmla="*/ 34 w 98"/>
                  <a:gd name="T37" fmla="*/ 47 h 66"/>
                  <a:gd name="T38" fmla="*/ 53 w 98"/>
                  <a:gd name="T39" fmla="*/ 53 h 66"/>
                  <a:gd name="T40" fmla="*/ 72 w 98"/>
                  <a:gd name="T41" fmla="*/ 60 h 66"/>
                  <a:gd name="T42" fmla="*/ 82 w 98"/>
                  <a:gd name="T43" fmla="*/ 66 h 66"/>
                  <a:gd name="T44" fmla="*/ 82 w 98"/>
                  <a:gd name="T45" fmla="*/ 66 h 66"/>
                  <a:gd name="T46" fmla="*/ 91 w 98"/>
                  <a:gd name="T47" fmla="*/ 63 h 66"/>
                  <a:gd name="T48" fmla="*/ 98 w 98"/>
                  <a:gd name="T49" fmla="*/ 56 h 66"/>
                  <a:gd name="T50" fmla="*/ 98 w 98"/>
                  <a:gd name="T51" fmla="*/ 44 h 66"/>
                  <a:gd name="T52" fmla="*/ 98 w 98"/>
                  <a:gd name="T53" fmla="*/ 44 h 66"/>
                  <a:gd name="T54" fmla="*/ 98 w 98"/>
                  <a:gd name="T55" fmla="*/ 37 h 66"/>
                  <a:gd name="T56" fmla="*/ 95 w 98"/>
                  <a:gd name="T57" fmla="*/ 34 h 66"/>
                  <a:gd name="T58" fmla="*/ 95 w 98"/>
                  <a:gd name="T59" fmla="*/ 34 h 6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8"/>
                  <a:gd name="T91" fmla="*/ 0 h 66"/>
                  <a:gd name="T92" fmla="*/ 98 w 98"/>
                  <a:gd name="T93" fmla="*/ 66 h 6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8" h="66">
                    <a:moveTo>
                      <a:pt x="95" y="34"/>
                    </a:moveTo>
                    <a:lnTo>
                      <a:pt x="95" y="34"/>
                    </a:lnTo>
                    <a:lnTo>
                      <a:pt x="88" y="31"/>
                    </a:lnTo>
                    <a:lnTo>
                      <a:pt x="76" y="25"/>
                    </a:lnTo>
                    <a:lnTo>
                      <a:pt x="60" y="18"/>
                    </a:lnTo>
                    <a:lnTo>
                      <a:pt x="41" y="12"/>
                    </a:lnTo>
                    <a:lnTo>
                      <a:pt x="22" y="3"/>
                    </a:lnTo>
                    <a:lnTo>
                      <a:pt x="15" y="0"/>
                    </a:lnTo>
                    <a:lnTo>
                      <a:pt x="9" y="0"/>
                    </a:lnTo>
                    <a:lnTo>
                      <a:pt x="6" y="0"/>
                    </a:lnTo>
                    <a:lnTo>
                      <a:pt x="3" y="9"/>
                    </a:lnTo>
                    <a:lnTo>
                      <a:pt x="0" y="22"/>
                    </a:lnTo>
                    <a:lnTo>
                      <a:pt x="3" y="28"/>
                    </a:lnTo>
                    <a:lnTo>
                      <a:pt x="9" y="34"/>
                    </a:lnTo>
                    <a:lnTo>
                      <a:pt x="19" y="37"/>
                    </a:lnTo>
                    <a:lnTo>
                      <a:pt x="34" y="47"/>
                    </a:lnTo>
                    <a:lnTo>
                      <a:pt x="53" y="53"/>
                    </a:lnTo>
                    <a:lnTo>
                      <a:pt x="72" y="60"/>
                    </a:lnTo>
                    <a:lnTo>
                      <a:pt x="82" y="66"/>
                    </a:lnTo>
                    <a:lnTo>
                      <a:pt x="91" y="63"/>
                    </a:lnTo>
                    <a:lnTo>
                      <a:pt x="98" y="56"/>
                    </a:lnTo>
                    <a:lnTo>
                      <a:pt x="98" y="44"/>
                    </a:lnTo>
                    <a:lnTo>
                      <a:pt x="98" y="37"/>
                    </a:lnTo>
                    <a:lnTo>
                      <a:pt x="95" y="34"/>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44" name="Freeform 473"/>
              <p:cNvSpPr>
                <a:spLocks/>
              </p:cNvSpPr>
              <p:nvPr/>
            </p:nvSpPr>
            <p:spPr bwMode="auto">
              <a:xfrm>
                <a:off x="842963" y="4598988"/>
                <a:ext cx="53975" cy="69850"/>
              </a:xfrm>
              <a:custGeom>
                <a:avLst/>
                <a:gdLst>
                  <a:gd name="T0" fmla="*/ 31 w 34"/>
                  <a:gd name="T1" fmla="*/ 9 h 44"/>
                  <a:gd name="T2" fmla="*/ 31 w 34"/>
                  <a:gd name="T3" fmla="*/ 9 h 44"/>
                  <a:gd name="T4" fmla="*/ 28 w 34"/>
                  <a:gd name="T5" fmla="*/ 3 h 44"/>
                  <a:gd name="T6" fmla="*/ 22 w 34"/>
                  <a:gd name="T7" fmla="*/ 0 h 44"/>
                  <a:gd name="T8" fmla="*/ 22 w 34"/>
                  <a:gd name="T9" fmla="*/ 0 h 44"/>
                  <a:gd name="T10" fmla="*/ 22 w 34"/>
                  <a:gd name="T11" fmla="*/ 0 h 44"/>
                  <a:gd name="T12" fmla="*/ 22 w 34"/>
                  <a:gd name="T13" fmla="*/ 0 h 44"/>
                  <a:gd name="T14" fmla="*/ 15 w 34"/>
                  <a:gd name="T15" fmla="*/ 0 h 44"/>
                  <a:gd name="T16" fmla="*/ 15 w 34"/>
                  <a:gd name="T17" fmla="*/ 0 h 44"/>
                  <a:gd name="T18" fmla="*/ 9 w 34"/>
                  <a:gd name="T19" fmla="*/ 3 h 44"/>
                  <a:gd name="T20" fmla="*/ 9 w 34"/>
                  <a:gd name="T21" fmla="*/ 3 h 44"/>
                  <a:gd name="T22" fmla="*/ 3 w 34"/>
                  <a:gd name="T23" fmla="*/ 13 h 44"/>
                  <a:gd name="T24" fmla="*/ 3 w 34"/>
                  <a:gd name="T25" fmla="*/ 13 h 44"/>
                  <a:gd name="T26" fmla="*/ 0 w 34"/>
                  <a:gd name="T27" fmla="*/ 19 h 44"/>
                  <a:gd name="T28" fmla="*/ 0 w 34"/>
                  <a:gd name="T29" fmla="*/ 19 h 44"/>
                  <a:gd name="T30" fmla="*/ 0 w 34"/>
                  <a:gd name="T31" fmla="*/ 25 h 44"/>
                  <a:gd name="T32" fmla="*/ 3 w 34"/>
                  <a:gd name="T33" fmla="*/ 32 h 44"/>
                  <a:gd name="T34" fmla="*/ 6 w 34"/>
                  <a:gd name="T35" fmla="*/ 38 h 44"/>
                  <a:gd name="T36" fmla="*/ 9 w 34"/>
                  <a:gd name="T37" fmla="*/ 41 h 44"/>
                  <a:gd name="T38" fmla="*/ 9 w 34"/>
                  <a:gd name="T39" fmla="*/ 41 h 44"/>
                  <a:gd name="T40" fmla="*/ 15 w 34"/>
                  <a:gd name="T41" fmla="*/ 44 h 44"/>
                  <a:gd name="T42" fmla="*/ 15 w 34"/>
                  <a:gd name="T43" fmla="*/ 44 h 44"/>
                  <a:gd name="T44" fmla="*/ 19 w 34"/>
                  <a:gd name="T45" fmla="*/ 44 h 44"/>
                  <a:gd name="T46" fmla="*/ 19 w 34"/>
                  <a:gd name="T47" fmla="*/ 44 h 44"/>
                  <a:gd name="T48" fmla="*/ 25 w 34"/>
                  <a:gd name="T49" fmla="*/ 41 h 44"/>
                  <a:gd name="T50" fmla="*/ 25 w 34"/>
                  <a:gd name="T51" fmla="*/ 41 h 44"/>
                  <a:gd name="T52" fmla="*/ 31 w 34"/>
                  <a:gd name="T53" fmla="*/ 35 h 44"/>
                  <a:gd name="T54" fmla="*/ 31 w 34"/>
                  <a:gd name="T55" fmla="*/ 35 h 44"/>
                  <a:gd name="T56" fmla="*/ 34 w 34"/>
                  <a:gd name="T57" fmla="*/ 25 h 44"/>
                  <a:gd name="T58" fmla="*/ 34 w 34"/>
                  <a:gd name="T59" fmla="*/ 25 h 44"/>
                  <a:gd name="T60" fmla="*/ 34 w 34"/>
                  <a:gd name="T61" fmla="*/ 22 h 44"/>
                  <a:gd name="T62" fmla="*/ 34 w 34"/>
                  <a:gd name="T63" fmla="*/ 22 h 44"/>
                  <a:gd name="T64" fmla="*/ 34 w 34"/>
                  <a:gd name="T65" fmla="*/ 16 h 44"/>
                  <a:gd name="T66" fmla="*/ 31 w 34"/>
                  <a:gd name="T67" fmla="*/ 9 h 44"/>
                  <a:gd name="T68" fmla="*/ 31 w 34"/>
                  <a:gd name="T69" fmla="*/ 9 h 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
                  <a:gd name="T106" fmla="*/ 0 h 44"/>
                  <a:gd name="T107" fmla="*/ 34 w 34"/>
                  <a:gd name="T108" fmla="*/ 44 h 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 h="44">
                    <a:moveTo>
                      <a:pt x="31" y="9"/>
                    </a:moveTo>
                    <a:lnTo>
                      <a:pt x="31" y="9"/>
                    </a:lnTo>
                    <a:lnTo>
                      <a:pt x="28" y="3"/>
                    </a:lnTo>
                    <a:lnTo>
                      <a:pt x="22" y="0"/>
                    </a:lnTo>
                    <a:lnTo>
                      <a:pt x="15" y="0"/>
                    </a:lnTo>
                    <a:lnTo>
                      <a:pt x="9" y="3"/>
                    </a:lnTo>
                    <a:lnTo>
                      <a:pt x="3" y="13"/>
                    </a:lnTo>
                    <a:lnTo>
                      <a:pt x="0" y="19"/>
                    </a:lnTo>
                    <a:lnTo>
                      <a:pt x="0" y="25"/>
                    </a:lnTo>
                    <a:lnTo>
                      <a:pt x="3" y="32"/>
                    </a:lnTo>
                    <a:lnTo>
                      <a:pt x="6" y="38"/>
                    </a:lnTo>
                    <a:lnTo>
                      <a:pt x="9" y="41"/>
                    </a:lnTo>
                    <a:lnTo>
                      <a:pt x="15" y="44"/>
                    </a:lnTo>
                    <a:lnTo>
                      <a:pt x="19" y="44"/>
                    </a:lnTo>
                    <a:lnTo>
                      <a:pt x="25" y="41"/>
                    </a:lnTo>
                    <a:lnTo>
                      <a:pt x="31" y="35"/>
                    </a:lnTo>
                    <a:lnTo>
                      <a:pt x="34" y="25"/>
                    </a:lnTo>
                    <a:lnTo>
                      <a:pt x="34" y="22"/>
                    </a:lnTo>
                    <a:lnTo>
                      <a:pt x="34" y="16"/>
                    </a:lnTo>
                    <a:lnTo>
                      <a:pt x="31" y="9"/>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45" name="Freeform 474"/>
              <p:cNvSpPr>
                <a:spLocks/>
              </p:cNvSpPr>
              <p:nvPr/>
            </p:nvSpPr>
            <p:spPr bwMode="auto">
              <a:xfrm>
                <a:off x="852488" y="4608513"/>
                <a:ext cx="44450" cy="50800"/>
              </a:xfrm>
              <a:custGeom>
                <a:avLst/>
                <a:gdLst>
                  <a:gd name="T0" fmla="*/ 0 w 28"/>
                  <a:gd name="T1" fmla="*/ 13 h 32"/>
                  <a:gd name="T2" fmla="*/ 0 w 28"/>
                  <a:gd name="T3" fmla="*/ 13 h 32"/>
                  <a:gd name="T4" fmla="*/ 0 w 28"/>
                  <a:gd name="T5" fmla="*/ 19 h 32"/>
                  <a:gd name="T6" fmla="*/ 3 w 28"/>
                  <a:gd name="T7" fmla="*/ 26 h 32"/>
                  <a:gd name="T8" fmla="*/ 6 w 28"/>
                  <a:gd name="T9" fmla="*/ 32 h 32"/>
                  <a:gd name="T10" fmla="*/ 13 w 28"/>
                  <a:gd name="T11" fmla="*/ 32 h 32"/>
                  <a:gd name="T12" fmla="*/ 13 w 28"/>
                  <a:gd name="T13" fmla="*/ 32 h 32"/>
                  <a:gd name="T14" fmla="*/ 16 w 28"/>
                  <a:gd name="T15" fmla="*/ 32 h 32"/>
                  <a:gd name="T16" fmla="*/ 22 w 28"/>
                  <a:gd name="T17" fmla="*/ 29 h 32"/>
                  <a:gd name="T18" fmla="*/ 25 w 28"/>
                  <a:gd name="T19" fmla="*/ 26 h 32"/>
                  <a:gd name="T20" fmla="*/ 28 w 28"/>
                  <a:gd name="T21" fmla="*/ 19 h 32"/>
                  <a:gd name="T22" fmla="*/ 28 w 28"/>
                  <a:gd name="T23" fmla="*/ 19 h 32"/>
                  <a:gd name="T24" fmla="*/ 28 w 28"/>
                  <a:gd name="T25" fmla="*/ 13 h 32"/>
                  <a:gd name="T26" fmla="*/ 25 w 28"/>
                  <a:gd name="T27" fmla="*/ 7 h 32"/>
                  <a:gd name="T28" fmla="*/ 22 w 28"/>
                  <a:gd name="T29" fmla="*/ 3 h 32"/>
                  <a:gd name="T30" fmla="*/ 16 w 28"/>
                  <a:gd name="T31" fmla="*/ 0 h 32"/>
                  <a:gd name="T32" fmla="*/ 16 w 28"/>
                  <a:gd name="T33" fmla="*/ 0 h 32"/>
                  <a:gd name="T34" fmla="*/ 13 w 28"/>
                  <a:gd name="T35" fmla="*/ 0 h 32"/>
                  <a:gd name="T36" fmla="*/ 6 w 28"/>
                  <a:gd name="T37" fmla="*/ 3 h 32"/>
                  <a:gd name="T38" fmla="*/ 3 w 28"/>
                  <a:gd name="T39" fmla="*/ 7 h 32"/>
                  <a:gd name="T40" fmla="*/ 0 w 28"/>
                  <a:gd name="T41" fmla="*/ 13 h 32"/>
                  <a:gd name="T42" fmla="*/ 0 w 28"/>
                  <a:gd name="T43" fmla="*/ 13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32"/>
                  <a:gd name="T68" fmla="*/ 28 w 28"/>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32">
                    <a:moveTo>
                      <a:pt x="0" y="13"/>
                    </a:moveTo>
                    <a:lnTo>
                      <a:pt x="0" y="13"/>
                    </a:lnTo>
                    <a:lnTo>
                      <a:pt x="0" y="19"/>
                    </a:lnTo>
                    <a:lnTo>
                      <a:pt x="3" y="26"/>
                    </a:lnTo>
                    <a:lnTo>
                      <a:pt x="6" y="32"/>
                    </a:lnTo>
                    <a:lnTo>
                      <a:pt x="13" y="32"/>
                    </a:lnTo>
                    <a:lnTo>
                      <a:pt x="16" y="32"/>
                    </a:lnTo>
                    <a:lnTo>
                      <a:pt x="22" y="29"/>
                    </a:lnTo>
                    <a:lnTo>
                      <a:pt x="25" y="26"/>
                    </a:lnTo>
                    <a:lnTo>
                      <a:pt x="28" y="19"/>
                    </a:lnTo>
                    <a:lnTo>
                      <a:pt x="28" y="13"/>
                    </a:lnTo>
                    <a:lnTo>
                      <a:pt x="25" y="7"/>
                    </a:lnTo>
                    <a:lnTo>
                      <a:pt x="22" y="3"/>
                    </a:lnTo>
                    <a:lnTo>
                      <a:pt x="16" y="0"/>
                    </a:lnTo>
                    <a:lnTo>
                      <a:pt x="13" y="0"/>
                    </a:lnTo>
                    <a:lnTo>
                      <a:pt x="6" y="3"/>
                    </a:lnTo>
                    <a:lnTo>
                      <a:pt x="3" y="7"/>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46" name="Freeform 475"/>
              <p:cNvSpPr>
                <a:spLocks/>
              </p:cNvSpPr>
              <p:nvPr/>
            </p:nvSpPr>
            <p:spPr bwMode="auto">
              <a:xfrm>
                <a:off x="1263650" y="4775201"/>
                <a:ext cx="90488" cy="69850"/>
              </a:xfrm>
              <a:custGeom>
                <a:avLst/>
                <a:gdLst>
                  <a:gd name="T0" fmla="*/ 0 w 57"/>
                  <a:gd name="T1" fmla="*/ 22 h 44"/>
                  <a:gd name="T2" fmla="*/ 54 w 57"/>
                  <a:gd name="T3" fmla="*/ 44 h 44"/>
                  <a:gd name="T4" fmla="*/ 57 w 57"/>
                  <a:gd name="T5" fmla="*/ 22 h 44"/>
                  <a:gd name="T6" fmla="*/ 3 w 57"/>
                  <a:gd name="T7" fmla="*/ 0 h 44"/>
                  <a:gd name="T8" fmla="*/ 0 w 57"/>
                  <a:gd name="T9" fmla="*/ 22 h 44"/>
                  <a:gd name="T10" fmla="*/ 0 60000 65536"/>
                  <a:gd name="T11" fmla="*/ 0 60000 65536"/>
                  <a:gd name="T12" fmla="*/ 0 60000 65536"/>
                  <a:gd name="T13" fmla="*/ 0 60000 65536"/>
                  <a:gd name="T14" fmla="*/ 0 60000 65536"/>
                  <a:gd name="T15" fmla="*/ 0 w 57"/>
                  <a:gd name="T16" fmla="*/ 0 h 44"/>
                  <a:gd name="T17" fmla="*/ 57 w 57"/>
                  <a:gd name="T18" fmla="*/ 44 h 44"/>
                </a:gdLst>
                <a:ahLst/>
                <a:cxnLst>
                  <a:cxn ang="T10">
                    <a:pos x="T0" y="T1"/>
                  </a:cxn>
                  <a:cxn ang="T11">
                    <a:pos x="T2" y="T3"/>
                  </a:cxn>
                  <a:cxn ang="T12">
                    <a:pos x="T4" y="T5"/>
                  </a:cxn>
                  <a:cxn ang="T13">
                    <a:pos x="T6" y="T7"/>
                  </a:cxn>
                  <a:cxn ang="T14">
                    <a:pos x="T8" y="T9"/>
                  </a:cxn>
                </a:cxnLst>
                <a:rect l="T15" t="T16" r="T17" b="T18"/>
                <a:pathLst>
                  <a:path w="57" h="44">
                    <a:moveTo>
                      <a:pt x="0" y="22"/>
                    </a:moveTo>
                    <a:lnTo>
                      <a:pt x="54" y="44"/>
                    </a:lnTo>
                    <a:lnTo>
                      <a:pt x="57" y="22"/>
                    </a:lnTo>
                    <a:lnTo>
                      <a:pt x="3" y="0"/>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47" name="Freeform 476"/>
              <p:cNvSpPr>
                <a:spLocks/>
              </p:cNvSpPr>
              <p:nvPr/>
            </p:nvSpPr>
            <p:spPr bwMode="auto">
              <a:xfrm>
                <a:off x="1158875" y="4714876"/>
                <a:ext cx="95250" cy="90488"/>
              </a:xfrm>
              <a:custGeom>
                <a:avLst/>
                <a:gdLst>
                  <a:gd name="T0" fmla="*/ 0 w 60"/>
                  <a:gd name="T1" fmla="*/ 35 h 57"/>
                  <a:gd name="T2" fmla="*/ 57 w 60"/>
                  <a:gd name="T3" fmla="*/ 57 h 57"/>
                  <a:gd name="T4" fmla="*/ 60 w 60"/>
                  <a:gd name="T5" fmla="*/ 22 h 57"/>
                  <a:gd name="T6" fmla="*/ 6 w 60"/>
                  <a:gd name="T7" fmla="*/ 0 h 57"/>
                  <a:gd name="T8" fmla="*/ 0 w 60"/>
                  <a:gd name="T9" fmla="*/ 35 h 57"/>
                  <a:gd name="T10" fmla="*/ 0 60000 65536"/>
                  <a:gd name="T11" fmla="*/ 0 60000 65536"/>
                  <a:gd name="T12" fmla="*/ 0 60000 65536"/>
                  <a:gd name="T13" fmla="*/ 0 60000 65536"/>
                  <a:gd name="T14" fmla="*/ 0 60000 65536"/>
                  <a:gd name="T15" fmla="*/ 0 w 60"/>
                  <a:gd name="T16" fmla="*/ 0 h 57"/>
                  <a:gd name="T17" fmla="*/ 60 w 60"/>
                  <a:gd name="T18" fmla="*/ 57 h 57"/>
                </a:gdLst>
                <a:ahLst/>
                <a:cxnLst>
                  <a:cxn ang="T10">
                    <a:pos x="T0" y="T1"/>
                  </a:cxn>
                  <a:cxn ang="T11">
                    <a:pos x="T2" y="T3"/>
                  </a:cxn>
                  <a:cxn ang="T12">
                    <a:pos x="T4" y="T5"/>
                  </a:cxn>
                  <a:cxn ang="T13">
                    <a:pos x="T6" y="T7"/>
                  </a:cxn>
                  <a:cxn ang="T14">
                    <a:pos x="T8" y="T9"/>
                  </a:cxn>
                </a:cxnLst>
                <a:rect l="T15" t="T16" r="T17" b="T18"/>
                <a:pathLst>
                  <a:path w="60" h="57">
                    <a:moveTo>
                      <a:pt x="0" y="35"/>
                    </a:moveTo>
                    <a:lnTo>
                      <a:pt x="57" y="57"/>
                    </a:lnTo>
                    <a:lnTo>
                      <a:pt x="60" y="22"/>
                    </a:lnTo>
                    <a:lnTo>
                      <a:pt x="6" y="0"/>
                    </a:lnTo>
                    <a:lnTo>
                      <a:pt x="0"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48" name="Freeform 477"/>
              <p:cNvSpPr>
                <a:spLocks/>
              </p:cNvSpPr>
              <p:nvPr/>
            </p:nvSpPr>
            <p:spPr bwMode="auto">
              <a:xfrm>
                <a:off x="1058863" y="4673601"/>
                <a:ext cx="95250" cy="90488"/>
              </a:xfrm>
              <a:custGeom>
                <a:avLst/>
                <a:gdLst>
                  <a:gd name="T0" fmla="*/ 0 w 60"/>
                  <a:gd name="T1" fmla="*/ 35 h 57"/>
                  <a:gd name="T2" fmla="*/ 57 w 60"/>
                  <a:gd name="T3" fmla="*/ 57 h 57"/>
                  <a:gd name="T4" fmla="*/ 60 w 60"/>
                  <a:gd name="T5" fmla="*/ 23 h 57"/>
                  <a:gd name="T6" fmla="*/ 6 w 60"/>
                  <a:gd name="T7" fmla="*/ 0 h 57"/>
                  <a:gd name="T8" fmla="*/ 0 w 60"/>
                  <a:gd name="T9" fmla="*/ 35 h 57"/>
                  <a:gd name="T10" fmla="*/ 0 60000 65536"/>
                  <a:gd name="T11" fmla="*/ 0 60000 65536"/>
                  <a:gd name="T12" fmla="*/ 0 60000 65536"/>
                  <a:gd name="T13" fmla="*/ 0 60000 65536"/>
                  <a:gd name="T14" fmla="*/ 0 60000 65536"/>
                  <a:gd name="T15" fmla="*/ 0 w 60"/>
                  <a:gd name="T16" fmla="*/ 0 h 57"/>
                  <a:gd name="T17" fmla="*/ 60 w 60"/>
                  <a:gd name="T18" fmla="*/ 57 h 57"/>
                </a:gdLst>
                <a:ahLst/>
                <a:cxnLst>
                  <a:cxn ang="T10">
                    <a:pos x="T0" y="T1"/>
                  </a:cxn>
                  <a:cxn ang="T11">
                    <a:pos x="T2" y="T3"/>
                  </a:cxn>
                  <a:cxn ang="T12">
                    <a:pos x="T4" y="T5"/>
                  </a:cxn>
                  <a:cxn ang="T13">
                    <a:pos x="T6" y="T7"/>
                  </a:cxn>
                  <a:cxn ang="T14">
                    <a:pos x="T8" y="T9"/>
                  </a:cxn>
                </a:cxnLst>
                <a:rect l="T15" t="T16" r="T17" b="T18"/>
                <a:pathLst>
                  <a:path w="60" h="57">
                    <a:moveTo>
                      <a:pt x="0" y="35"/>
                    </a:moveTo>
                    <a:lnTo>
                      <a:pt x="57" y="57"/>
                    </a:lnTo>
                    <a:lnTo>
                      <a:pt x="60" y="23"/>
                    </a:lnTo>
                    <a:lnTo>
                      <a:pt x="6" y="0"/>
                    </a:lnTo>
                    <a:lnTo>
                      <a:pt x="0"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49" name="Freeform 478"/>
              <p:cNvSpPr>
                <a:spLocks/>
              </p:cNvSpPr>
              <p:nvPr/>
            </p:nvSpPr>
            <p:spPr bwMode="auto">
              <a:xfrm>
                <a:off x="2147888" y="4884738"/>
                <a:ext cx="533400" cy="196850"/>
              </a:xfrm>
              <a:custGeom>
                <a:avLst/>
                <a:gdLst>
                  <a:gd name="T0" fmla="*/ 301 w 336"/>
                  <a:gd name="T1" fmla="*/ 13 h 124"/>
                  <a:gd name="T2" fmla="*/ 263 w 336"/>
                  <a:gd name="T3" fmla="*/ 26 h 124"/>
                  <a:gd name="T4" fmla="*/ 225 w 336"/>
                  <a:gd name="T5" fmla="*/ 38 h 124"/>
                  <a:gd name="T6" fmla="*/ 187 w 336"/>
                  <a:gd name="T7" fmla="*/ 51 h 124"/>
                  <a:gd name="T8" fmla="*/ 149 w 336"/>
                  <a:gd name="T9" fmla="*/ 64 h 124"/>
                  <a:gd name="T10" fmla="*/ 111 w 336"/>
                  <a:gd name="T11" fmla="*/ 76 h 124"/>
                  <a:gd name="T12" fmla="*/ 73 w 336"/>
                  <a:gd name="T13" fmla="*/ 89 h 124"/>
                  <a:gd name="T14" fmla="*/ 35 w 336"/>
                  <a:gd name="T15" fmla="*/ 102 h 124"/>
                  <a:gd name="T16" fmla="*/ 3 w 336"/>
                  <a:gd name="T17" fmla="*/ 111 h 124"/>
                  <a:gd name="T18" fmla="*/ 0 w 336"/>
                  <a:gd name="T19" fmla="*/ 124 h 124"/>
                  <a:gd name="T20" fmla="*/ 0 w 336"/>
                  <a:gd name="T21" fmla="*/ 124 h 124"/>
                  <a:gd name="T22" fmla="*/ 7 w 336"/>
                  <a:gd name="T23" fmla="*/ 124 h 124"/>
                  <a:gd name="T24" fmla="*/ 10 w 336"/>
                  <a:gd name="T25" fmla="*/ 114 h 124"/>
                  <a:gd name="T26" fmla="*/ 35 w 336"/>
                  <a:gd name="T27" fmla="*/ 108 h 124"/>
                  <a:gd name="T28" fmla="*/ 73 w 336"/>
                  <a:gd name="T29" fmla="*/ 95 h 124"/>
                  <a:gd name="T30" fmla="*/ 111 w 336"/>
                  <a:gd name="T31" fmla="*/ 83 h 124"/>
                  <a:gd name="T32" fmla="*/ 149 w 336"/>
                  <a:gd name="T33" fmla="*/ 70 h 124"/>
                  <a:gd name="T34" fmla="*/ 187 w 336"/>
                  <a:gd name="T35" fmla="*/ 57 h 124"/>
                  <a:gd name="T36" fmla="*/ 225 w 336"/>
                  <a:gd name="T37" fmla="*/ 45 h 124"/>
                  <a:gd name="T38" fmla="*/ 263 w 336"/>
                  <a:gd name="T39" fmla="*/ 32 h 124"/>
                  <a:gd name="T40" fmla="*/ 301 w 336"/>
                  <a:gd name="T41" fmla="*/ 19 h 124"/>
                  <a:gd name="T42" fmla="*/ 329 w 336"/>
                  <a:gd name="T43" fmla="*/ 10 h 124"/>
                  <a:gd name="T44" fmla="*/ 326 w 336"/>
                  <a:gd name="T45" fmla="*/ 19 h 124"/>
                  <a:gd name="T46" fmla="*/ 336 w 336"/>
                  <a:gd name="T47" fmla="*/ 16 h 124"/>
                  <a:gd name="T48" fmla="*/ 336 w 336"/>
                  <a:gd name="T49" fmla="*/ 0 h 124"/>
                  <a:gd name="T50" fmla="*/ 336 w 336"/>
                  <a:gd name="T51" fmla="*/ 0 h 124"/>
                  <a:gd name="T52" fmla="*/ 301 w 336"/>
                  <a:gd name="T53" fmla="*/ 13 h 1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36"/>
                  <a:gd name="T82" fmla="*/ 0 h 124"/>
                  <a:gd name="T83" fmla="*/ 336 w 336"/>
                  <a:gd name="T84" fmla="*/ 124 h 12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36" h="124">
                    <a:moveTo>
                      <a:pt x="301" y="13"/>
                    </a:moveTo>
                    <a:lnTo>
                      <a:pt x="263" y="26"/>
                    </a:lnTo>
                    <a:lnTo>
                      <a:pt x="225" y="38"/>
                    </a:lnTo>
                    <a:lnTo>
                      <a:pt x="187" y="51"/>
                    </a:lnTo>
                    <a:lnTo>
                      <a:pt x="149" y="64"/>
                    </a:lnTo>
                    <a:lnTo>
                      <a:pt x="111" y="76"/>
                    </a:lnTo>
                    <a:lnTo>
                      <a:pt x="73" y="89"/>
                    </a:lnTo>
                    <a:lnTo>
                      <a:pt x="35" y="102"/>
                    </a:lnTo>
                    <a:lnTo>
                      <a:pt x="3" y="111"/>
                    </a:lnTo>
                    <a:lnTo>
                      <a:pt x="0" y="124"/>
                    </a:lnTo>
                    <a:lnTo>
                      <a:pt x="7" y="124"/>
                    </a:lnTo>
                    <a:lnTo>
                      <a:pt x="10" y="114"/>
                    </a:lnTo>
                    <a:lnTo>
                      <a:pt x="35" y="108"/>
                    </a:lnTo>
                    <a:lnTo>
                      <a:pt x="73" y="95"/>
                    </a:lnTo>
                    <a:lnTo>
                      <a:pt x="111" y="83"/>
                    </a:lnTo>
                    <a:lnTo>
                      <a:pt x="149" y="70"/>
                    </a:lnTo>
                    <a:lnTo>
                      <a:pt x="187" y="57"/>
                    </a:lnTo>
                    <a:lnTo>
                      <a:pt x="225" y="45"/>
                    </a:lnTo>
                    <a:lnTo>
                      <a:pt x="263" y="32"/>
                    </a:lnTo>
                    <a:lnTo>
                      <a:pt x="301" y="19"/>
                    </a:lnTo>
                    <a:lnTo>
                      <a:pt x="329" y="10"/>
                    </a:lnTo>
                    <a:lnTo>
                      <a:pt x="326" y="19"/>
                    </a:lnTo>
                    <a:lnTo>
                      <a:pt x="336" y="16"/>
                    </a:lnTo>
                    <a:lnTo>
                      <a:pt x="336" y="0"/>
                    </a:lnTo>
                    <a:lnTo>
                      <a:pt x="301" y="13"/>
                    </a:lnTo>
                    <a:close/>
                  </a:path>
                </a:pathLst>
              </a:custGeom>
              <a:solidFill>
                <a:srgbClr val="2626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50" name="Freeform 479"/>
              <p:cNvSpPr>
                <a:spLocks/>
              </p:cNvSpPr>
              <p:nvPr/>
            </p:nvSpPr>
            <p:spPr bwMode="auto">
              <a:xfrm>
                <a:off x="2159000" y="4900613"/>
                <a:ext cx="511175" cy="180975"/>
              </a:xfrm>
              <a:custGeom>
                <a:avLst/>
                <a:gdLst>
                  <a:gd name="T0" fmla="*/ 275 w 322"/>
                  <a:gd name="T1" fmla="*/ 16 h 114"/>
                  <a:gd name="T2" fmla="*/ 218 w 322"/>
                  <a:gd name="T3" fmla="*/ 35 h 114"/>
                  <a:gd name="T4" fmla="*/ 161 w 322"/>
                  <a:gd name="T5" fmla="*/ 54 h 114"/>
                  <a:gd name="T6" fmla="*/ 104 w 322"/>
                  <a:gd name="T7" fmla="*/ 73 h 114"/>
                  <a:gd name="T8" fmla="*/ 47 w 322"/>
                  <a:gd name="T9" fmla="*/ 92 h 114"/>
                  <a:gd name="T10" fmla="*/ 3 w 322"/>
                  <a:gd name="T11" fmla="*/ 104 h 114"/>
                  <a:gd name="T12" fmla="*/ 0 w 322"/>
                  <a:gd name="T13" fmla="*/ 114 h 114"/>
                  <a:gd name="T14" fmla="*/ 44 w 322"/>
                  <a:gd name="T15" fmla="*/ 98 h 114"/>
                  <a:gd name="T16" fmla="*/ 101 w 322"/>
                  <a:gd name="T17" fmla="*/ 79 h 114"/>
                  <a:gd name="T18" fmla="*/ 158 w 322"/>
                  <a:gd name="T19" fmla="*/ 60 h 114"/>
                  <a:gd name="T20" fmla="*/ 272 w 322"/>
                  <a:gd name="T21" fmla="*/ 22 h 114"/>
                  <a:gd name="T22" fmla="*/ 319 w 322"/>
                  <a:gd name="T23" fmla="*/ 9 h 114"/>
                  <a:gd name="T24" fmla="*/ 322 w 322"/>
                  <a:gd name="T25" fmla="*/ 0 h 114"/>
                  <a:gd name="T26" fmla="*/ 275 w 322"/>
                  <a:gd name="T27" fmla="*/ 16 h 1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2"/>
                  <a:gd name="T43" fmla="*/ 0 h 114"/>
                  <a:gd name="T44" fmla="*/ 322 w 322"/>
                  <a:gd name="T45" fmla="*/ 114 h 1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2" h="114">
                    <a:moveTo>
                      <a:pt x="275" y="16"/>
                    </a:moveTo>
                    <a:lnTo>
                      <a:pt x="218" y="35"/>
                    </a:lnTo>
                    <a:lnTo>
                      <a:pt x="161" y="54"/>
                    </a:lnTo>
                    <a:lnTo>
                      <a:pt x="104" y="73"/>
                    </a:lnTo>
                    <a:lnTo>
                      <a:pt x="47" y="92"/>
                    </a:lnTo>
                    <a:lnTo>
                      <a:pt x="3" y="104"/>
                    </a:lnTo>
                    <a:lnTo>
                      <a:pt x="0" y="114"/>
                    </a:lnTo>
                    <a:lnTo>
                      <a:pt x="44" y="98"/>
                    </a:lnTo>
                    <a:lnTo>
                      <a:pt x="101" y="79"/>
                    </a:lnTo>
                    <a:lnTo>
                      <a:pt x="158" y="60"/>
                    </a:lnTo>
                    <a:lnTo>
                      <a:pt x="272" y="22"/>
                    </a:lnTo>
                    <a:lnTo>
                      <a:pt x="319" y="9"/>
                    </a:lnTo>
                    <a:lnTo>
                      <a:pt x="322" y="0"/>
                    </a:lnTo>
                    <a:lnTo>
                      <a:pt x="275"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51" name="Freeform 480"/>
              <p:cNvSpPr>
                <a:spLocks/>
              </p:cNvSpPr>
              <p:nvPr/>
            </p:nvSpPr>
            <p:spPr bwMode="auto">
              <a:xfrm>
                <a:off x="2871788" y="4814888"/>
                <a:ext cx="65088" cy="50800"/>
              </a:xfrm>
              <a:custGeom>
                <a:avLst/>
                <a:gdLst>
                  <a:gd name="T0" fmla="*/ 31 w 41"/>
                  <a:gd name="T1" fmla="*/ 0 h 32"/>
                  <a:gd name="T2" fmla="*/ 3 w 41"/>
                  <a:gd name="T3" fmla="*/ 13 h 32"/>
                  <a:gd name="T4" fmla="*/ 0 w 41"/>
                  <a:gd name="T5" fmla="*/ 32 h 32"/>
                  <a:gd name="T6" fmla="*/ 28 w 41"/>
                  <a:gd name="T7" fmla="*/ 19 h 32"/>
                  <a:gd name="T8" fmla="*/ 28 w 41"/>
                  <a:gd name="T9" fmla="*/ 19 h 32"/>
                  <a:gd name="T10" fmla="*/ 38 w 41"/>
                  <a:gd name="T11" fmla="*/ 16 h 32"/>
                  <a:gd name="T12" fmla="*/ 41 w 41"/>
                  <a:gd name="T13" fmla="*/ 6 h 32"/>
                  <a:gd name="T14" fmla="*/ 41 w 41"/>
                  <a:gd name="T15" fmla="*/ 6 h 32"/>
                  <a:gd name="T16" fmla="*/ 38 w 41"/>
                  <a:gd name="T17" fmla="*/ 3 h 32"/>
                  <a:gd name="T18" fmla="*/ 31 w 41"/>
                  <a:gd name="T19" fmla="*/ 0 h 32"/>
                  <a:gd name="T20" fmla="*/ 31 w 41"/>
                  <a:gd name="T21" fmla="*/ 0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
                  <a:gd name="T34" fmla="*/ 0 h 32"/>
                  <a:gd name="T35" fmla="*/ 41 w 41"/>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 h="32">
                    <a:moveTo>
                      <a:pt x="31" y="0"/>
                    </a:moveTo>
                    <a:lnTo>
                      <a:pt x="3" y="13"/>
                    </a:lnTo>
                    <a:lnTo>
                      <a:pt x="0" y="32"/>
                    </a:lnTo>
                    <a:lnTo>
                      <a:pt x="28" y="19"/>
                    </a:lnTo>
                    <a:lnTo>
                      <a:pt x="38" y="16"/>
                    </a:lnTo>
                    <a:lnTo>
                      <a:pt x="41" y="6"/>
                    </a:lnTo>
                    <a:lnTo>
                      <a:pt x="38" y="3"/>
                    </a:lnTo>
                    <a:lnTo>
                      <a:pt x="31"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52" name="Freeform 481"/>
              <p:cNvSpPr>
                <a:spLocks/>
              </p:cNvSpPr>
              <p:nvPr/>
            </p:nvSpPr>
            <p:spPr bwMode="auto">
              <a:xfrm>
                <a:off x="2806700" y="4835526"/>
                <a:ext cx="69850" cy="49213"/>
              </a:xfrm>
              <a:custGeom>
                <a:avLst/>
                <a:gdLst>
                  <a:gd name="T0" fmla="*/ 3 w 44"/>
                  <a:gd name="T1" fmla="*/ 12 h 31"/>
                  <a:gd name="T2" fmla="*/ 0 w 44"/>
                  <a:gd name="T3" fmla="*/ 31 h 31"/>
                  <a:gd name="T4" fmla="*/ 41 w 44"/>
                  <a:gd name="T5" fmla="*/ 19 h 31"/>
                  <a:gd name="T6" fmla="*/ 44 w 44"/>
                  <a:gd name="T7" fmla="*/ 0 h 31"/>
                  <a:gd name="T8" fmla="*/ 3 w 44"/>
                  <a:gd name="T9" fmla="*/ 12 h 31"/>
                  <a:gd name="T10" fmla="*/ 0 60000 65536"/>
                  <a:gd name="T11" fmla="*/ 0 60000 65536"/>
                  <a:gd name="T12" fmla="*/ 0 60000 65536"/>
                  <a:gd name="T13" fmla="*/ 0 60000 65536"/>
                  <a:gd name="T14" fmla="*/ 0 60000 65536"/>
                  <a:gd name="T15" fmla="*/ 0 w 44"/>
                  <a:gd name="T16" fmla="*/ 0 h 31"/>
                  <a:gd name="T17" fmla="*/ 44 w 44"/>
                  <a:gd name="T18" fmla="*/ 31 h 31"/>
                </a:gdLst>
                <a:ahLst/>
                <a:cxnLst>
                  <a:cxn ang="T10">
                    <a:pos x="T0" y="T1"/>
                  </a:cxn>
                  <a:cxn ang="T11">
                    <a:pos x="T2" y="T3"/>
                  </a:cxn>
                  <a:cxn ang="T12">
                    <a:pos x="T4" y="T5"/>
                  </a:cxn>
                  <a:cxn ang="T13">
                    <a:pos x="T6" y="T7"/>
                  </a:cxn>
                  <a:cxn ang="T14">
                    <a:pos x="T8" y="T9"/>
                  </a:cxn>
                </a:cxnLst>
                <a:rect l="T15" t="T16" r="T17" b="T18"/>
                <a:pathLst>
                  <a:path w="44" h="31">
                    <a:moveTo>
                      <a:pt x="3" y="12"/>
                    </a:moveTo>
                    <a:lnTo>
                      <a:pt x="0" y="31"/>
                    </a:lnTo>
                    <a:lnTo>
                      <a:pt x="41" y="19"/>
                    </a:lnTo>
                    <a:lnTo>
                      <a:pt x="44" y="0"/>
                    </a:lnTo>
                    <a:lnTo>
                      <a:pt x="3" y="12"/>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53" name="Freeform 482"/>
              <p:cNvSpPr>
                <a:spLocks/>
              </p:cNvSpPr>
              <p:nvPr/>
            </p:nvSpPr>
            <p:spPr bwMode="auto">
              <a:xfrm>
                <a:off x="2746375" y="4854576"/>
                <a:ext cx="65088" cy="46038"/>
              </a:xfrm>
              <a:custGeom>
                <a:avLst/>
                <a:gdLst>
                  <a:gd name="T0" fmla="*/ 9 w 41"/>
                  <a:gd name="T1" fmla="*/ 10 h 29"/>
                  <a:gd name="T2" fmla="*/ 9 w 41"/>
                  <a:gd name="T3" fmla="*/ 10 h 29"/>
                  <a:gd name="T4" fmla="*/ 3 w 41"/>
                  <a:gd name="T5" fmla="*/ 16 h 29"/>
                  <a:gd name="T6" fmla="*/ 0 w 41"/>
                  <a:gd name="T7" fmla="*/ 22 h 29"/>
                  <a:gd name="T8" fmla="*/ 0 w 41"/>
                  <a:gd name="T9" fmla="*/ 22 h 29"/>
                  <a:gd name="T10" fmla="*/ 3 w 41"/>
                  <a:gd name="T11" fmla="*/ 29 h 29"/>
                  <a:gd name="T12" fmla="*/ 9 w 41"/>
                  <a:gd name="T13" fmla="*/ 29 h 29"/>
                  <a:gd name="T14" fmla="*/ 38 w 41"/>
                  <a:gd name="T15" fmla="*/ 19 h 29"/>
                  <a:gd name="T16" fmla="*/ 41 w 41"/>
                  <a:gd name="T17" fmla="*/ 0 h 29"/>
                  <a:gd name="T18" fmla="*/ 9 w 41"/>
                  <a:gd name="T19" fmla="*/ 10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9"/>
                  <a:gd name="T32" fmla="*/ 41 w 41"/>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9">
                    <a:moveTo>
                      <a:pt x="9" y="10"/>
                    </a:moveTo>
                    <a:lnTo>
                      <a:pt x="9" y="10"/>
                    </a:lnTo>
                    <a:lnTo>
                      <a:pt x="3" y="16"/>
                    </a:lnTo>
                    <a:lnTo>
                      <a:pt x="0" y="22"/>
                    </a:lnTo>
                    <a:lnTo>
                      <a:pt x="3" y="29"/>
                    </a:lnTo>
                    <a:lnTo>
                      <a:pt x="9" y="29"/>
                    </a:lnTo>
                    <a:lnTo>
                      <a:pt x="38" y="19"/>
                    </a:lnTo>
                    <a:lnTo>
                      <a:pt x="41" y="0"/>
                    </a:lnTo>
                    <a:lnTo>
                      <a:pt x="9"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54" name="Freeform 483"/>
              <p:cNvSpPr>
                <a:spLocks/>
              </p:cNvSpPr>
              <p:nvPr/>
            </p:nvSpPr>
            <p:spPr bwMode="auto">
              <a:xfrm>
                <a:off x="2760663" y="4824413"/>
                <a:ext cx="166688" cy="71438"/>
              </a:xfrm>
              <a:custGeom>
                <a:avLst/>
                <a:gdLst>
                  <a:gd name="T0" fmla="*/ 101 w 105"/>
                  <a:gd name="T1" fmla="*/ 0 h 45"/>
                  <a:gd name="T2" fmla="*/ 92 w 105"/>
                  <a:gd name="T3" fmla="*/ 4 h 45"/>
                  <a:gd name="T4" fmla="*/ 79 w 105"/>
                  <a:gd name="T5" fmla="*/ 7 h 45"/>
                  <a:gd name="T6" fmla="*/ 54 w 105"/>
                  <a:gd name="T7" fmla="*/ 16 h 45"/>
                  <a:gd name="T8" fmla="*/ 38 w 105"/>
                  <a:gd name="T9" fmla="*/ 23 h 45"/>
                  <a:gd name="T10" fmla="*/ 13 w 105"/>
                  <a:gd name="T11" fmla="*/ 32 h 45"/>
                  <a:gd name="T12" fmla="*/ 7 w 105"/>
                  <a:gd name="T13" fmla="*/ 35 h 45"/>
                  <a:gd name="T14" fmla="*/ 7 w 105"/>
                  <a:gd name="T15" fmla="*/ 35 h 45"/>
                  <a:gd name="T16" fmla="*/ 0 w 105"/>
                  <a:gd name="T17" fmla="*/ 38 h 45"/>
                  <a:gd name="T18" fmla="*/ 0 w 105"/>
                  <a:gd name="T19" fmla="*/ 41 h 45"/>
                  <a:gd name="T20" fmla="*/ 0 w 105"/>
                  <a:gd name="T21" fmla="*/ 41 h 45"/>
                  <a:gd name="T22" fmla="*/ 0 w 105"/>
                  <a:gd name="T23" fmla="*/ 41 h 45"/>
                  <a:gd name="T24" fmla="*/ 0 w 105"/>
                  <a:gd name="T25" fmla="*/ 45 h 45"/>
                  <a:gd name="T26" fmla="*/ 3 w 105"/>
                  <a:gd name="T27" fmla="*/ 45 h 45"/>
                  <a:gd name="T28" fmla="*/ 10 w 105"/>
                  <a:gd name="T29" fmla="*/ 41 h 45"/>
                  <a:gd name="T30" fmla="*/ 26 w 105"/>
                  <a:gd name="T31" fmla="*/ 38 h 45"/>
                  <a:gd name="T32" fmla="*/ 51 w 105"/>
                  <a:gd name="T33" fmla="*/ 29 h 45"/>
                  <a:gd name="T34" fmla="*/ 63 w 105"/>
                  <a:gd name="T35" fmla="*/ 26 h 45"/>
                  <a:gd name="T36" fmla="*/ 79 w 105"/>
                  <a:gd name="T37" fmla="*/ 19 h 45"/>
                  <a:gd name="T38" fmla="*/ 92 w 105"/>
                  <a:gd name="T39" fmla="*/ 16 h 45"/>
                  <a:gd name="T40" fmla="*/ 98 w 105"/>
                  <a:gd name="T41" fmla="*/ 13 h 45"/>
                  <a:gd name="T42" fmla="*/ 98 w 105"/>
                  <a:gd name="T43" fmla="*/ 13 h 45"/>
                  <a:gd name="T44" fmla="*/ 101 w 105"/>
                  <a:gd name="T45" fmla="*/ 10 h 45"/>
                  <a:gd name="T46" fmla="*/ 105 w 105"/>
                  <a:gd name="T47" fmla="*/ 4 h 45"/>
                  <a:gd name="T48" fmla="*/ 105 w 105"/>
                  <a:gd name="T49" fmla="*/ 4 h 45"/>
                  <a:gd name="T50" fmla="*/ 105 w 105"/>
                  <a:gd name="T51" fmla="*/ 4 h 45"/>
                  <a:gd name="T52" fmla="*/ 105 w 105"/>
                  <a:gd name="T53" fmla="*/ 0 h 45"/>
                  <a:gd name="T54" fmla="*/ 101 w 105"/>
                  <a:gd name="T55" fmla="*/ 0 h 45"/>
                  <a:gd name="T56" fmla="*/ 101 w 105"/>
                  <a:gd name="T57" fmla="*/ 0 h 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5"/>
                  <a:gd name="T88" fmla="*/ 0 h 45"/>
                  <a:gd name="T89" fmla="*/ 105 w 105"/>
                  <a:gd name="T90" fmla="*/ 45 h 4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5" h="45">
                    <a:moveTo>
                      <a:pt x="101" y="0"/>
                    </a:moveTo>
                    <a:lnTo>
                      <a:pt x="92" y="4"/>
                    </a:lnTo>
                    <a:lnTo>
                      <a:pt x="79" y="7"/>
                    </a:lnTo>
                    <a:lnTo>
                      <a:pt x="54" y="16"/>
                    </a:lnTo>
                    <a:lnTo>
                      <a:pt x="38" y="23"/>
                    </a:lnTo>
                    <a:lnTo>
                      <a:pt x="13" y="32"/>
                    </a:lnTo>
                    <a:lnTo>
                      <a:pt x="7" y="35"/>
                    </a:lnTo>
                    <a:lnTo>
                      <a:pt x="0" y="38"/>
                    </a:lnTo>
                    <a:lnTo>
                      <a:pt x="0" y="41"/>
                    </a:lnTo>
                    <a:lnTo>
                      <a:pt x="0" y="45"/>
                    </a:lnTo>
                    <a:lnTo>
                      <a:pt x="3" y="45"/>
                    </a:lnTo>
                    <a:lnTo>
                      <a:pt x="10" y="41"/>
                    </a:lnTo>
                    <a:lnTo>
                      <a:pt x="26" y="38"/>
                    </a:lnTo>
                    <a:lnTo>
                      <a:pt x="51" y="29"/>
                    </a:lnTo>
                    <a:lnTo>
                      <a:pt x="63" y="26"/>
                    </a:lnTo>
                    <a:lnTo>
                      <a:pt x="79" y="19"/>
                    </a:lnTo>
                    <a:lnTo>
                      <a:pt x="92" y="16"/>
                    </a:lnTo>
                    <a:lnTo>
                      <a:pt x="98" y="13"/>
                    </a:lnTo>
                    <a:lnTo>
                      <a:pt x="101" y="10"/>
                    </a:lnTo>
                    <a:lnTo>
                      <a:pt x="105" y="4"/>
                    </a:lnTo>
                    <a:lnTo>
                      <a:pt x="105" y="0"/>
                    </a:lnTo>
                    <a:lnTo>
                      <a:pt x="10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55" name="Rectangle 484"/>
              <p:cNvSpPr>
                <a:spLocks noChangeArrowheads="1"/>
              </p:cNvSpPr>
              <p:nvPr/>
            </p:nvSpPr>
            <p:spPr bwMode="auto">
              <a:xfrm>
                <a:off x="2760663" y="4889501"/>
                <a:ext cx="1588" cy="1588"/>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ko-KR" altLang="ko-KR">
                  <a:solidFill>
                    <a:schemeClr val="bg1"/>
                  </a:solidFill>
                </a:endParaRPr>
              </a:p>
            </p:txBody>
          </p:sp>
          <p:sp>
            <p:nvSpPr>
              <p:cNvPr id="17556" name="Freeform 552"/>
              <p:cNvSpPr>
                <a:spLocks/>
              </p:cNvSpPr>
              <p:nvPr/>
            </p:nvSpPr>
            <p:spPr bwMode="auto">
              <a:xfrm>
                <a:off x="646113" y="4538663"/>
                <a:ext cx="9525" cy="9525"/>
              </a:xfrm>
              <a:custGeom>
                <a:avLst/>
                <a:gdLst>
                  <a:gd name="T0" fmla="*/ 6 w 6"/>
                  <a:gd name="T1" fmla="*/ 3 h 6"/>
                  <a:gd name="T2" fmla="*/ 6 w 6"/>
                  <a:gd name="T3" fmla="*/ 3 h 6"/>
                  <a:gd name="T4" fmla="*/ 6 w 6"/>
                  <a:gd name="T5" fmla="*/ 3 h 6"/>
                  <a:gd name="T6" fmla="*/ 3 w 6"/>
                  <a:gd name="T7" fmla="*/ 6 h 6"/>
                  <a:gd name="T8" fmla="*/ 3 w 6"/>
                  <a:gd name="T9" fmla="*/ 6 h 6"/>
                  <a:gd name="T10" fmla="*/ 0 w 6"/>
                  <a:gd name="T11" fmla="*/ 0 h 6"/>
                  <a:gd name="T12" fmla="*/ 0 w 6"/>
                  <a:gd name="T13" fmla="*/ 0 h 6"/>
                  <a:gd name="T14" fmla="*/ 3 w 6"/>
                  <a:gd name="T15" fmla="*/ 0 h 6"/>
                  <a:gd name="T16" fmla="*/ 6 w 6"/>
                  <a:gd name="T17" fmla="*/ 0 h 6"/>
                  <a:gd name="T18" fmla="*/ 6 w 6"/>
                  <a:gd name="T19" fmla="*/ 0 h 6"/>
                  <a:gd name="T20" fmla="*/ 6 w 6"/>
                  <a:gd name="T21" fmla="*/ 3 h 6"/>
                  <a:gd name="T22" fmla="*/ 6 w 6"/>
                  <a:gd name="T23" fmla="*/ 3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6"/>
                  <a:gd name="T38" fmla="*/ 6 w 6"/>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6">
                    <a:moveTo>
                      <a:pt x="6" y="3"/>
                    </a:moveTo>
                    <a:lnTo>
                      <a:pt x="6" y="3"/>
                    </a:lnTo>
                    <a:lnTo>
                      <a:pt x="3" y="6"/>
                    </a:lnTo>
                    <a:lnTo>
                      <a:pt x="0" y="0"/>
                    </a:lnTo>
                    <a:lnTo>
                      <a:pt x="3" y="0"/>
                    </a:lnTo>
                    <a:lnTo>
                      <a:pt x="6"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57" name="Freeform 553"/>
              <p:cNvSpPr>
                <a:spLocks/>
              </p:cNvSpPr>
              <p:nvPr/>
            </p:nvSpPr>
            <p:spPr bwMode="auto">
              <a:xfrm>
                <a:off x="661988" y="4543426"/>
                <a:ext cx="9525" cy="9525"/>
              </a:xfrm>
              <a:custGeom>
                <a:avLst/>
                <a:gdLst>
                  <a:gd name="T0" fmla="*/ 6 w 6"/>
                  <a:gd name="T1" fmla="*/ 3 h 6"/>
                  <a:gd name="T2" fmla="*/ 6 w 6"/>
                  <a:gd name="T3" fmla="*/ 3 h 6"/>
                  <a:gd name="T4" fmla="*/ 3 w 6"/>
                  <a:gd name="T5" fmla="*/ 6 h 6"/>
                  <a:gd name="T6" fmla="*/ 3 w 6"/>
                  <a:gd name="T7" fmla="*/ 6 h 6"/>
                  <a:gd name="T8" fmla="*/ 0 w 6"/>
                  <a:gd name="T9" fmla="*/ 0 h 6"/>
                  <a:gd name="T10" fmla="*/ 0 w 6"/>
                  <a:gd name="T11" fmla="*/ 0 h 6"/>
                  <a:gd name="T12" fmla="*/ 3 w 6"/>
                  <a:gd name="T13" fmla="*/ 0 h 6"/>
                  <a:gd name="T14" fmla="*/ 3 w 6"/>
                  <a:gd name="T15" fmla="*/ 0 h 6"/>
                  <a:gd name="T16" fmla="*/ 6 w 6"/>
                  <a:gd name="T17" fmla="*/ 3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6"/>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58" name="Freeform 554"/>
              <p:cNvSpPr>
                <a:spLocks/>
              </p:cNvSpPr>
              <p:nvPr/>
            </p:nvSpPr>
            <p:spPr bwMode="auto">
              <a:xfrm>
                <a:off x="676275" y="4548188"/>
                <a:ext cx="9525" cy="11113"/>
              </a:xfrm>
              <a:custGeom>
                <a:avLst/>
                <a:gdLst>
                  <a:gd name="T0" fmla="*/ 6 w 6"/>
                  <a:gd name="T1" fmla="*/ 3 h 7"/>
                  <a:gd name="T2" fmla="*/ 6 w 6"/>
                  <a:gd name="T3" fmla="*/ 3 h 7"/>
                  <a:gd name="T4" fmla="*/ 0 w 6"/>
                  <a:gd name="T5" fmla="*/ 7 h 7"/>
                  <a:gd name="T6" fmla="*/ 0 w 6"/>
                  <a:gd name="T7" fmla="*/ 7 h 7"/>
                  <a:gd name="T8" fmla="*/ 0 w 6"/>
                  <a:gd name="T9" fmla="*/ 0 h 7"/>
                  <a:gd name="T10" fmla="*/ 0 w 6"/>
                  <a:gd name="T11" fmla="*/ 0 h 7"/>
                  <a:gd name="T12" fmla="*/ 3 w 6"/>
                  <a:gd name="T13" fmla="*/ 0 h 7"/>
                  <a:gd name="T14" fmla="*/ 3 w 6"/>
                  <a:gd name="T15" fmla="*/ 0 h 7"/>
                  <a:gd name="T16" fmla="*/ 6 w 6"/>
                  <a:gd name="T17" fmla="*/ 3 h 7"/>
                  <a:gd name="T18" fmla="*/ 6 w 6"/>
                  <a:gd name="T19" fmla="*/ 3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7"/>
                  <a:gd name="T32" fmla="*/ 6 w 6"/>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7">
                    <a:moveTo>
                      <a:pt x="6" y="3"/>
                    </a:moveTo>
                    <a:lnTo>
                      <a:pt x="6" y="3"/>
                    </a:lnTo>
                    <a:lnTo>
                      <a:pt x="0" y="7"/>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59" name="Freeform 555"/>
              <p:cNvSpPr>
                <a:spLocks/>
              </p:cNvSpPr>
              <p:nvPr/>
            </p:nvSpPr>
            <p:spPr bwMode="auto">
              <a:xfrm>
                <a:off x="685800" y="4552951"/>
                <a:ext cx="11113" cy="11113"/>
              </a:xfrm>
              <a:custGeom>
                <a:avLst/>
                <a:gdLst>
                  <a:gd name="T0" fmla="*/ 7 w 7"/>
                  <a:gd name="T1" fmla="*/ 4 h 7"/>
                  <a:gd name="T2" fmla="*/ 7 w 7"/>
                  <a:gd name="T3" fmla="*/ 4 h 7"/>
                  <a:gd name="T4" fmla="*/ 7 w 7"/>
                  <a:gd name="T5" fmla="*/ 4 h 7"/>
                  <a:gd name="T6" fmla="*/ 4 w 7"/>
                  <a:gd name="T7" fmla="*/ 7 h 7"/>
                  <a:gd name="T8" fmla="*/ 4 w 7"/>
                  <a:gd name="T9" fmla="*/ 7 h 7"/>
                  <a:gd name="T10" fmla="*/ 0 w 7"/>
                  <a:gd name="T11" fmla="*/ 0 h 7"/>
                  <a:gd name="T12" fmla="*/ 0 w 7"/>
                  <a:gd name="T13" fmla="*/ 0 h 7"/>
                  <a:gd name="T14" fmla="*/ 7 w 7"/>
                  <a:gd name="T15" fmla="*/ 0 h 7"/>
                  <a:gd name="T16" fmla="*/ 7 w 7"/>
                  <a:gd name="T17" fmla="*/ 0 h 7"/>
                  <a:gd name="T18" fmla="*/ 7 w 7"/>
                  <a:gd name="T19" fmla="*/ 4 h 7"/>
                  <a:gd name="T20" fmla="*/ 7 w 7"/>
                  <a:gd name="T21" fmla="*/ 4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7"/>
                  <a:gd name="T35" fmla="*/ 7 w 7"/>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7">
                    <a:moveTo>
                      <a:pt x="7" y="4"/>
                    </a:moveTo>
                    <a:lnTo>
                      <a:pt x="7" y="4"/>
                    </a:lnTo>
                    <a:lnTo>
                      <a:pt x="4" y="7"/>
                    </a:lnTo>
                    <a:lnTo>
                      <a:pt x="0" y="0"/>
                    </a:lnTo>
                    <a:lnTo>
                      <a:pt x="7" y="0"/>
                    </a:lnTo>
                    <a:lnTo>
                      <a:pt x="7"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60" name="Freeform 556"/>
              <p:cNvSpPr>
                <a:spLocks/>
              </p:cNvSpPr>
              <p:nvPr/>
            </p:nvSpPr>
            <p:spPr bwMode="auto">
              <a:xfrm>
                <a:off x="701675" y="4559301"/>
                <a:ext cx="9525" cy="9525"/>
              </a:xfrm>
              <a:custGeom>
                <a:avLst/>
                <a:gdLst>
                  <a:gd name="T0" fmla="*/ 6 w 6"/>
                  <a:gd name="T1" fmla="*/ 3 h 6"/>
                  <a:gd name="T2" fmla="*/ 6 w 6"/>
                  <a:gd name="T3" fmla="*/ 3 h 6"/>
                  <a:gd name="T4" fmla="*/ 6 w 6"/>
                  <a:gd name="T5" fmla="*/ 3 h 6"/>
                  <a:gd name="T6" fmla="*/ 3 w 6"/>
                  <a:gd name="T7" fmla="*/ 6 h 6"/>
                  <a:gd name="T8" fmla="*/ 3 w 6"/>
                  <a:gd name="T9" fmla="*/ 6 h 6"/>
                  <a:gd name="T10" fmla="*/ 0 w 6"/>
                  <a:gd name="T11" fmla="*/ 0 h 6"/>
                  <a:gd name="T12" fmla="*/ 0 w 6"/>
                  <a:gd name="T13" fmla="*/ 0 h 6"/>
                  <a:gd name="T14" fmla="*/ 3 w 6"/>
                  <a:gd name="T15" fmla="*/ 0 h 6"/>
                  <a:gd name="T16" fmla="*/ 3 w 6"/>
                  <a:gd name="T17" fmla="*/ 0 h 6"/>
                  <a:gd name="T18" fmla="*/ 6 w 6"/>
                  <a:gd name="T19" fmla="*/ 3 h 6"/>
                  <a:gd name="T20" fmla="*/ 6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3"/>
                    </a:moveTo>
                    <a:lnTo>
                      <a:pt x="6" y="3"/>
                    </a:lnTo>
                    <a:lnTo>
                      <a:pt x="3" y="6"/>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61" name="Freeform 557"/>
              <p:cNvSpPr>
                <a:spLocks/>
              </p:cNvSpPr>
              <p:nvPr/>
            </p:nvSpPr>
            <p:spPr bwMode="auto">
              <a:xfrm>
                <a:off x="715963" y="4564063"/>
                <a:ext cx="11113" cy="9525"/>
              </a:xfrm>
              <a:custGeom>
                <a:avLst/>
                <a:gdLst>
                  <a:gd name="T0" fmla="*/ 7 w 7"/>
                  <a:gd name="T1" fmla="*/ 3 h 6"/>
                  <a:gd name="T2" fmla="*/ 7 w 7"/>
                  <a:gd name="T3" fmla="*/ 3 h 6"/>
                  <a:gd name="T4" fmla="*/ 4 w 7"/>
                  <a:gd name="T5" fmla="*/ 3 h 6"/>
                  <a:gd name="T6" fmla="*/ 0 w 7"/>
                  <a:gd name="T7" fmla="*/ 6 h 6"/>
                  <a:gd name="T8" fmla="*/ 0 w 7"/>
                  <a:gd name="T9" fmla="*/ 6 h 6"/>
                  <a:gd name="T10" fmla="*/ 0 w 7"/>
                  <a:gd name="T11" fmla="*/ 0 h 6"/>
                  <a:gd name="T12" fmla="*/ 0 w 7"/>
                  <a:gd name="T13" fmla="*/ 0 h 6"/>
                  <a:gd name="T14" fmla="*/ 4 w 7"/>
                  <a:gd name="T15" fmla="*/ 0 h 6"/>
                  <a:gd name="T16" fmla="*/ 4 w 7"/>
                  <a:gd name="T17" fmla="*/ 0 h 6"/>
                  <a:gd name="T18" fmla="*/ 7 w 7"/>
                  <a:gd name="T19" fmla="*/ 3 h 6"/>
                  <a:gd name="T20" fmla="*/ 7 w 7"/>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3"/>
                    </a:moveTo>
                    <a:lnTo>
                      <a:pt x="7" y="3"/>
                    </a:lnTo>
                    <a:lnTo>
                      <a:pt x="4" y="3"/>
                    </a:lnTo>
                    <a:lnTo>
                      <a:pt x="0" y="6"/>
                    </a:lnTo>
                    <a:lnTo>
                      <a:pt x="0" y="0"/>
                    </a:lnTo>
                    <a:lnTo>
                      <a:pt x="4" y="0"/>
                    </a:lnTo>
                    <a:lnTo>
                      <a:pt x="7"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62" name="Freeform 558"/>
              <p:cNvSpPr>
                <a:spLocks/>
              </p:cNvSpPr>
              <p:nvPr/>
            </p:nvSpPr>
            <p:spPr bwMode="auto">
              <a:xfrm>
                <a:off x="731838" y="4568826"/>
                <a:ext cx="4763" cy="9525"/>
              </a:xfrm>
              <a:custGeom>
                <a:avLst/>
                <a:gdLst>
                  <a:gd name="T0" fmla="*/ 3 w 3"/>
                  <a:gd name="T1" fmla="*/ 3 h 6"/>
                  <a:gd name="T2" fmla="*/ 3 w 3"/>
                  <a:gd name="T3" fmla="*/ 3 h 6"/>
                  <a:gd name="T4" fmla="*/ 3 w 3"/>
                  <a:gd name="T5" fmla="*/ 6 h 6"/>
                  <a:gd name="T6" fmla="*/ 0 w 3"/>
                  <a:gd name="T7" fmla="*/ 6 h 6"/>
                  <a:gd name="T8" fmla="*/ 0 w 3"/>
                  <a:gd name="T9" fmla="*/ 6 h 6"/>
                  <a:gd name="T10" fmla="*/ 0 w 3"/>
                  <a:gd name="T11" fmla="*/ 0 h 6"/>
                  <a:gd name="T12" fmla="*/ 0 w 3"/>
                  <a:gd name="T13" fmla="*/ 0 h 6"/>
                  <a:gd name="T14" fmla="*/ 0 w 3"/>
                  <a:gd name="T15" fmla="*/ 0 h 6"/>
                  <a:gd name="T16" fmla="*/ 3 w 3"/>
                  <a:gd name="T17" fmla="*/ 0 h 6"/>
                  <a:gd name="T18" fmla="*/ 3 w 3"/>
                  <a:gd name="T19" fmla="*/ 0 h 6"/>
                  <a:gd name="T20" fmla="*/ 3 w 3"/>
                  <a:gd name="T21" fmla="*/ 3 h 6"/>
                  <a:gd name="T22" fmla="*/ 3 w 3"/>
                  <a:gd name="T23" fmla="*/ 3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
                  <a:gd name="T37" fmla="*/ 0 h 6"/>
                  <a:gd name="T38" fmla="*/ 3 w 3"/>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 h="6">
                    <a:moveTo>
                      <a:pt x="3" y="3"/>
                    </a:moveTo>
                    <a:lnTo>
                      <a:pt x="3" y="3"/>
                    </a:lnTo>
                    <a:lnTo>
                      <a:pt x="3" y="6"/>
                    </a:lnTo>
                    <a:lnTo>
                      <a:pt x="0" y="6"/>
                    </a:lnTo>
                    <a:lnTo>
                      <a:pt x="0" y="0"/>
                    </a:lnTo>
                    <a:lnTo>
                      <a:pt x="3" y="0"/>
                    </a:lnTo>
                    <a:lnTo>
                      <a:pt x="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63" name="Freeform 559"/>
              <p:cNvSpPr>
                <a:spLocks/>
              </p:cNvSpPr>
              <p:nvPr/>
            </p:nvSpPr>
            <p:spPr bwMode="auto">
              <a:xfrm>
                <a:off x="741363" y="4573588"/>
                <a:ext cx="11113" cy="9525"/>
              </a:xfrm>
              <a:custGeom>
                <a:avLst/>
                <a:gdLst>
                  <a:gd name="T0" fmla="*/ 7 w 7"/>
                  <a:gd name="T1" fmla="*/ 3 h 6"/>
                  <a:gd name="T2" fmla="*/ 7 w 7"/>
                  <a:gd name="T3" fmla="*/ 3 h 6"/>
                  <a:gd name="T4" fmla="*/ 3 w 7"/>
                  <a:gd name="T5" fmla="*/ 6 h 6"/>
                  <a:gd name="T6" fmla="*/ 3 w 7"/>
                  <a:gd name="T7" fmla="*/ 6 h 6"/>
                  <a:gd name="T8" fmla="*/ 0 w 7"/>
                  <a:gd name="T9" fmla="*/ 0 h 6"/>
                  <a:gd name="T10" fmla="*/ 0 w 7"/>
                  <a:gd name="T11" fmla="*/ 0 h 6"/>
                  <a:gd name="T12" fmla="*/ 3 w 7"/>
                  <a:gd name="T13" fmla="*/ 0 h 6"/>
                  <a:gd name="T14" fmla="*/ 7 w 7"/>
                  <a:gd name="T15" fmla="*/ 0 h 6"/>
                  <a:gd name="T16" fmla="*/ 7 w 7"/>
                  <a:gd name="T17" fmla="*/ 0 h 6"/>
                  <a:gd name="T18" fmla="*/ 7 w 7"/>
                  <a:gd name="T19" fmla="*/ 3 h 6"/>
                  <a:gd name="T20" fmla="*/ 7 w 7"/>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3"/>
                    </a:moveTo>
                    <a:lnTo>
                      <a:pt x="7" y="3"/>
                    </a:lnTo>
                    <a:lnTo>
                      <a:pt x="3" y="6"/>
                    </a:lnTo>
                    <a:lnTo>
                      <a:pt x="0" y="0"/>
                    </a:lnTo>
                    <a:lnTo>
                      <a:pt x="3" y="0"/>
                    </a:lnTo>
                    <a:lnTo>
                      <a:pt x="7" y="0"/>
                    </a:lnTo>
                    <a:lnTo>
                      <a:pt x="7"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64" name="Freeform 560"/>
              <p:cNvSpPr>
                <a:spLocks/>
              </p:cNvSpPr>
              <p:nvPr/>
            </p:nvSpPr>
            <p:spPr bwMode="auto">
              <a:xfrm>
                <a:off x="757238" y="4578351"/>
                <a:ext cx="9525" cy="11113"/>
              </a:xfrm>
              <a:custGeom>
                <a:avLst/>
                <a:gdLst>
                  <a:gd name="T0" fmla="*/ 6 w 6"/>
                  <a:gd name="T1" fmla="*/ 3 h 7"/>
                  <a:gd name="T2" fmla="*/ 6 w 6"/>
                  <a:gd name="T3" fmla="*/ 3 h 7"/>
                  <a:gd name="T4" fmla="*/ 3 w 6"/>
                  <a:gd name="T5" fmla="*/ 7 h 7"/>
                  <a:gd name="T6" fmla="*/ 3 w 6"/>
                  <a:gd name="T7" fmla="*/ 7 h 7"/>
                  <a:gd name="T8" fmla="*/ 0 w 6"/>
                  <a:gd name="T9" fmla="*/ 0 h 7"/>
                  <a:gd name="T10" fmla="*/ 0 w 6"/>
                  <a:gd name="T11" fmla="*/ 0 h 7"/>
                  <a:gd name="T12" fmla="*/ 3 w 6"/>
                  <a:gd name="T13" fmla="*/ 0 h 7"/>
                  <a:gd name="T14" fmla="*/ 3 w 6"/>
                  <a:gd name="T15" fmla="*/ 0 h 7"/>
                  <a:gd name="T16" fmla="*/ 6 w 6"/>
                  <a:gd name="T17" fmla="*/ 3 h 7"/>
                  <a:gd name="T18" fmla="*/ 6 w 6"/>
                  <a:gd name="T19" fmla="*/ 3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7"/>
                  <a:gd name="T32" fmla="*/ 6 w 6"/>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7">
                    <a:moveTo>
                      <a:pt x="6" y="3"/>
                    </a:moveTo>
                    <a:lnTo>
                      <a:pt x="6" y="3"/>
                    </a:lnTo>
                    <a:lnTo>
                      <a:pt x="3" y="7"/>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65" name="Freeform 561"/>
              <p:cNvSpPr>
                <a:spLocks/>
              </p:cNvSpPr>
              <p:nvPr/>
            </p:nvSpPr>
            <p:spPr bwMode="auto">
              <a:xfrm>
                <a:off x="771525" y="4583113"/>
                <a:ext cx="11113" cy="11113"/>
              </a:xfrm>
              <a:custGeom>
                <a:avLst/>
                <a:gdLst>
                  <a:gd name="T0" fmla="*/ 7 w 7"/>
                  <a:gd name="T1" fmla="*/ 4 h 7"/>
                  <a:gd name="T2" fmla="*/ 7 w 7"/>
                  <a:gd name="T3" fmla="*/ 4 h 7"/>
                  <a:gd name="T4" fmla="*/ 0 w 7"/>
                  <a:gd name="T5" fmla="*/ 7 h 7"/>
                  <a:gd name="T6" fmla="*/ 0 w 7"/>
                  <a:gd name="T7" fmla="*/ 7 h 7"/>
                  <a:gd name="T8" fmla="*/ 0 w 7"/>
                  <a:gd name="T9" fmla="*/ 0 h 7"/>
                  <a:gd name="T10" fmla="*/ 0 w 7"/>
                  <a:gd name="T11" fmla="*/ 0 h 7"/>
                  <a:gd name="T12" fmla="*/ 0 w 7"/>
                  <a:gd name="T13" fmla="*/ 0 h 7"/>
                  <a:gd name="T14" fmla="*/ 3 w 7"/>
                  <a:gd name="T15" fmla="*/ 0 h 7"/>
                  <a:gd name="T16" fmla="*/ 3 w 7"/>
                  <a:gd name="T17" fmla="*/ 0 h 7"/>
                  <a:gd name="T18" fmla="*/ 7 w 7"/>
                  <a:gd name="T19" fmla="*/ 4 h 7"/>
                  <a:gd name="T20" fmla="*/ 7 w 7"/>
                  <a:gd name="T21" fmla="*/ 4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7"/>
                  <a:gd name="T35" fmla="*/ 7 w 7"/>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7">
                    <a:moveTo>
                      <a:pt x="7" y="4"/>
                    </a:moveTo>
                    <a:lnTo>
                      <a:pt x="7" y="4"/>
                    </a:lnTo>
                    <a:lnTo>
                      <a:pt x="0" y="7"/>
                    </a:lnTo>
                    <a:lnTo>
                      <a:pt x="0" y="0"/>
                    </a:lnTo>
                    <a:lnTo>
                      <a:pt x="3" y="0"/>
                    </a:lnTo>
                    <a:lnTo>
                      <a:pt x="7"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66" name="Freeform 562"/>
              <p:cNvSpPr>
                <a:spLocks/>
              </p:cNvSpPr>
              <p:nvPr/>
            </p:nvSpPr>
            <p:spPr bwMode="auto">
              <a:xfrm>
                <a:off x="641350" y="4559301"/>
                <a:ext cx="9525" cy="9525"/>
              </a:xfrm>
              <a:custGeom>
                <a:avLst/>
                <a:gdLst>
                  <a:gd name="T0" fmla="*/ 6 w 6"/>
                  <a:gd name="T1" fmla="*/ 6 h 6"/>
                  <a:gd name="T2" fmla="*/ 6 w 6"/>
                  <a:gd name="T3" fmla="*/ 6 h 6"/>
                  <a:gd name="T4" fmla="*/ 3 w 6"/>
                  <a:gd name="T5" fmla="*/ 6 h 6"/>
                  <a:gd name="T6" fmla="*/ 0 w 6"/>
                  <a:gd name="T7" fmla="*/ 6 h 6"/>
                  <a:gd name="T8" fmla="*/ 0 w 6"/>
                  <a:gd name="T9" fmla="*/ 6 h 6"/>
                  <a:gd name="T10" fmla="*/ 0 w 6"/>
                  <a:gd name="T11" fmla="*/ 3 h 6"/>
                  <a:gd name="T12" fmla="*/ 0 w 6"/>
                  <a:gd name="T13" fmla="*/ 3 h 6"/>
                  <a:gd name="T14" fmla="*/ 3 w 6"/>
                  <a:gd name="T15" fmla="*/ 0 h 6"/>
                  <a:gd name="T16" fmla="*/ 3 w 6"/>
                  <a:gd name="T17" fmla="*/ 0 h 6"/>
                  <a:gd name="T18" fmla="*/ 6 w 6"/>
                  <a:gd name="T19" fmla="*/ 6 h 6"/>
                  <a:gd name="T20" fmla="*/ 6 w 6"/>
                  <a:gd name="T21" fmla="*/ 6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6"/>
                    </a:moveTo>
                    <a:lnTo>
                      <a:pt x="6" y="6"/>
                    </a:lnTo>
                    <a:lnTo>
                      <a:pt x="3" y="6"/>
                    </a:lnTo>
                    <a:lnTo>
                      <a:pt x="0" y="6"/>
                    </a:lnTo>
                    <a:lnTo>
                      <a:pt x="0" y="3"/>
                    </a:lnTo>
                    <a:lnTo>
                      <a:pt x="3" y="0"/>
                    </a:lnTo>
                    <a:lnTo>
                      <a:pt x="6"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67" name="Freeform 563"/>
              <p:cNvSpPr>
                <a:spLocks/>
              </p:cNvSpPr>
              <p:nvPr/>
            </p:nvSpPr>
            <p:spPr bwMode="auto">
              <a:xfrm>
                <a:off x="650875" y="4564063"/>
                <a:ext cx="11113" cy="9525"/>
              </a:xfrm>
              <a:custGeom>
                <a:avLst/>
                <a:gdLst>
                  <a:gd name="T0" fmla="*/ 7 w 7"/>
                  <a:gd name="T1" fmla="*/ 6 h 6"/>
                  <a:gd name="T2" fmla="*/ 7 w 7"/>
                  <a:gd name="T3" fmla="*/ 6 h 6"/>
                  <a:gd name="T4" fmla="*/ 3 w 7"/>
                  <a:gd name="T5" fmla="*/ 6 h 6"/>
                  <a:gd name="T6" fmla="*/ 3 w 7"/>
                  <a:gd name="T7" fmla="*/ 6 h 6"/>
                  <a:gd name="T8" fmla="*/ 0 w 7"/>
                  <a:gd name="T9" fmla="*/ 3 h 6"/>
                  <a:gd name="T10" fmla="*/ 0 w 7"/>
                  <a:gd name="T11" fmla="*/ 3 h 6"/>
                  <a:gd name="T12" fmla="*/ 7 w 7"/>
                  <a:gd name="T13" fmla="*/ 0 h 6"/>
                  <a:gd name="T14" fmla="*/ 7 w 7"/>
                  <a:gd name="T15" fmla="*/ 0 h 6"/>
                  <a:gd name="T16" fmla="*/ 7 w 7"/>
                  <a:gd name="T17" fmla="*/ 6 h 6"/>
                  <a:gd name="T18" fmla="*/ 7 w 7"/>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6"/>
                  <a:gd name="T32" fmla="*/ 7 w 7"/>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6">
                    <a:moveTo>
                      <a:pt x="7" y="6"/>
                    </a:moveTo>
                    <a:lnTo>
                      <a:pt x="7" y="6"/>
                    </a:lnTo>
                    <a:lnTo>
                      <a:pt x="3" y="6"/>
                    </a:lnTo>
                    <a:lnTo>
                      <a:pt x="0" y="3"/>
                    </a:lnTo>
                    <a:lnTo>
                      <a:pt x="7" y="0"/>
                    </a:lnTo>
                    <a:lnTo>
                      <a:pt x="7"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68" name="Freeform 564"/>
              <p:cNvSpPr>
                <a:spLocks/>
              </p:cNvSpPr>
              <p:nvPr/>
            </p:nvSpPr>
            <p:spPr bwMode="auto">
              <a:xfrm>
                <a:off x="666750" y="4573588"/>
                <a:ext cx="9525" cy="4763"/>
              </a:xfrm>
              <a:custGeom>
                <a:avLst/>
                <a:gdLst>
                  <a:gd name="T0" fmla="*/ 6 w 6"/>
                  <a:gd name="T1" fmla="*/ 3 h 3"/>
                  <a:gd name="T2" fmla="*/ 6 w 6"/>
                  <a:gd name="T3" fmla="*/ 3 h 3"/>
                  <a:gd name="T4" fmla="*/ 3 w 6"/>
                  <a:gd name="T5" fmla="*/ 3 h 3"/>
                  <a:gd name="T6" fmla="*/ 3 w 6"/>
                  <a:gd name="T7" fmla="*/ 3 h 3"/>
                  <a:gd name="T8" fmla="*/ 3 w 6"/>
                  <a:gd name="T9" fmla="*/ 3 h 3"/>
                  <a:gd name="T10" fmla="*/ 0 w 6"/>
                  <a:gd name="T11" fmla="*/ 0 h 3"/>
                  <a:gd name="T12" fmla="*/ 0 w 6"/>
                  <a:gd name="T13" fmla="*/ 0 h 3"/>
                  <a:gd name="T14" fmla="*/ 3 w 6"/>
                  <a:gd name="T15" fmla="*/ 0 h 3"/>
                  <a:gd name="T16" fmla="*/ 3 w 6"/>
                  <a:gd name="T17" fmla="*/ 0 h 3"/>
                  <a:gd name="T18" fmla="*/ 6 w 6"/>
                  <a:gd name="T19" fmla="*/ 3 h 3"/>
                  <a:gd name="T20" fmla="*/ 6 w 6"/>
                  <a:gd name="T21" fmla="*/ 3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3"/>
                  <a:gd name="T35" fmla="*/ 6 w 6"/>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3">
                    <a:moveTo>
                      <a:pt x="6" y="3"/>
                    </a:moveTo>
                    <a:lnTo>
                      <a:pt x="6" y="3"/>
                    </a:lnTo>
                    <a:lnTo>
                      <a:pt x="3" y="3"/>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69" name="Freeform 565"/>
              <p:cNvSpPr>
                <a:spLocks/>
              </p:cNvSpPr>
              <p:nvPr/>
            </p:nvSpPr>
            <p:spPr bwMode="auto">
              <a:xfrm>
                <a:off x="681038" y="4578351"/>
                <a:ext cx="11113" cy="4763"/>
              </a:xfrm>
              <a:custGeom>
                <a:avLst/>
                <a:gdLst>
                  <a:gd name="T0" fmla="*/ 7 w 7"/>
                  <a:gd name="T1" fmla="*/ 3 h 3"/>
                  <a:gd name="T2" fmla="*/ 7 w 7"/>
                  <a:gd name="T3" fmla="*/ 3 h 3"/>
                  <a:gd name="T4" fmla="*/ 3 w 7"/>
                  <a:gd name="T5" fmla="*/ 3 h 3"/>
                  <a:gd name="T6" fmla="*/ 0 w 7"/>
                  <a:gd name="T7" fmla="*/ 3 h 3"/>
                  <a:gd name="T8" fmla="*/ 0 w 7"/>
                  <a:gd name="T9" fmla="*/ 3 h 3"/>
                  <a:gd name="T10" fmla="*/ 0 w 7"/>
                  <a:gd name="T11" fmla="*/ 0 h 3"/>
                  <a:gd name="T12" fmla="*/ 0 w 7"/>
                  <a:gd name="T13" fmla="*/ 0 h 3"/>
                  <a:gd name="T14" fmla="*/ 3 w 7"/>
                  <a:gd name="T15" fmla="*/ 0 h 3"/>
                  <a:gd name="T16" fmla="*/ 3 w 7"/>
                  <a:gd name="T17" fmla="*/ 0 h 3"/>
                  <a:gd name="T18" fmla="*/ 7 w 7"/>
                  <a:gd name="T19" fmla="*/ 3 h 3"/>
                  <a:gd name="T20" fmla="*/ 7 w 7"/>
                  <a:gd name="T21" fmla="*/ 3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3"/>
                  <a:gd name="T35" fmla="*/ 7 w 7"/>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3">
                    <a:moveTo>
                      <a:pt x="7" y="3"/>
                    </a:moveTo>
                    <a:lnTo>
                      <a:pt x="7" y="3"/>
                    </a:lnTo>
                    <a:lnTo>
                      <a:pt x="3" y="3"/>
                    </a:lnTo>
                    <a:lnTo>
                      <a:pt x="0" y="3"/>
                    </a:lnTo>
                    <a:lnTo>
                      <a:pt x="0" y="0"/>
                    </a:lnTo>
                    <a:lnTo>
                      <a:pt x="3" y="0"/>
                    </a:lnTo>
                    <a:lnTo>
                      <a:pt x="7"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70" name="Freeform 566"/>
              <p:cNvSpPr>
                <a:spLocks/>
              </p:cNvSpPr>
              <p:nvPr/>
            </p:nvSpPr>
            <p:spPr bwMode="auto">
              <a:xfrm>
                <a:off x="692150" y="4583113"/>
                <a:ext cx="9525" cy="6350"/>
              </a:xfrm>
              <a:custGeom>
                <a:avLst/>
                <a:gdLst>
                  <a:gd name="T0" fmla="*/ 6 w 6"/>
                  <a:gd name="T1" fmla="*/ 4 h 4"/>
                  <a:gd name="T2" fmla="*/ 6 w 6"/>
                  <a:gd name="T3" fmla="*/ 4 h 4"/>
                  <a:gd name="T4" fmla="*/ 3 w 6"/>
                  <a:gd name="T5" fmla="*/ 4 h 4"/>
                  <a:gd name="T6" fmla="*/ 3 w 6"/>
                  <a:gd name="T7" fmla="*/ 4 h 4"/>
                  <a:gd name="T8" fmla="*/ 0 w 6"/>
                  <a:gd name="T9" fmla="*/ 0 h 4"/>
                  <a:gd name="T10" fmla="*/ 0 w 6"/>
                  <a:gd name="T11" fmla="*/ 0 h 4"/>
                  <a:gd name="T12" fmla="*/ 6 w 6"/>
                  <a:gd name="T13" fmla="*/ 0 h 4"/>
                  <a:gd name="T14" fmla="*/ 6 w 6"/>
                  <a:gd name="T15" fmla="*/ 0 h 4"/>
                  <a:gd name="T16" fmla="*/ 6 w 6"/>
                  <a:gd name="T17" fmla="*/ 4 h 4"/>
                  <a:gd name="T18" fmla="*/ 6 w 6"/>
                  <a:gd name="T19" fmla="*/ 4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
                  <a:gd name="T32" fmla="*/ 6 w 6"/>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
                    <a:moveTo>
                      <a:pt x="6" y="4"/>
                    </a:moveTo>
                    <a:lnTo>
                      <a:pt x="6" y="4"/>
                    </a:lnTo>
                    <a:lnTo>
                      <a:pt x="3" y="4"/>
                    </a:lnTo>
                    <a:lnTo>
                      <a:pt x="0" y="0"/>
                    </a:lnTo>
                    <a:lnTo>
                      <a:pt x="6" y="0"/>
                    </a:ln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71" name="Freeform 567"/>
              <p:cNvSpPr>
                <a:spLocks/>
              </p:cNvSpPr>
              <p:nvPr/>
            </p:nvSpPr>
            <p:spPr bwMode="auto">
              <a:xfrm>
                <a:off x="706438" y="4589463"/>
                <a:ext cx="9525" cy="4763"/>
              </a:xfrm>
              <a:custGeom>
                <a:avLst/>
                <a:gdLst>
                  <a:gd name="T0" fmla="*/ 6 w 6"/>
                  <a:gd name="T1" fmla="*/ 3 h 3"/>
                  <a:gd name="T2" fmla="*/ 6 w 6"/>
                  <a:gd name="T3" fmla="*/ 3 h 3"/>
                  <a:gd name="T4" fmla="*/ 6 w 6"/>
                  <a:gd name="T5" fmla="*/ 3 h 3"/>
                  <a:gd name="T6" fmla="*/ 3 w 6"/>
                  <a:gd name="T7" fmla="*/ 3 h 3"/>
                  <a:gd name="T8" fmla="*/ 3 w 6"/>
                  <a:gd name="T9" fmla="*/ 3 h 3"/>
                  <a:gd name="T10" fmla="*/ 0 w 6"/>
                  <a:gd name="T11" fmla="*/ 0 h 3"/>
                  <a:gd name="T12" fmla="*/ 0 w 6"/>
                  <a:gd name="T13" fmla="*/ 0 h 3"/>
                  <a:gd name="T14" fmla="*/ 3 w 6"/>
                  <a:gd name="T15" fmla="*/ 0 h 3"/>
                  <a:gd name="T16" fmla="*/ 3 w 6"/>
                  <a:gd name="T17" fmla="*/ 0 h 3"/>
                  <a:gd name="T18" fmla="*/ 3 w 6"/>
                  <a:gd name="T19" fmla="*/ 0 h 3"/>
                  <a:gd name="T20" fmla="*/ 6 w 6"/>
                  <a:gd name="T21" fmla="*/ 3 h 3"/>
                  <a:gd name="T22" fmla="*/ 6 w 6"/>
                  <a:gd name="T23" fmla="*/ 3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3"/>
                  <a:gd name="T38" fmla="*/ 6 w 6"/>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3">
                    <a:moveTo>
                      <a:pt x="6" y="3"/>
                    </a:moveTo>
                    <a:lnTo>
                      <a:pt x="6" y="3"/>
                    </a:lnTo>
                    <a:lnTo>
                      <a:pt x="3" y="3"/>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72" name="Freeform 568"/>
              <p:cNvSpPr>
                <a:spLocks/>
              </p:cNvSpPr>
              <p:nvPr/>
            </p:nvSpPr>
            <p:spPr bwMode="auto">
              <a:xfrm>
                <a:off x="722313" y="4594226"/>
                <a:ext cx="9525" cy="4763"/>
              </a:xfrm>
              <a:custGeom>
                <a:avLst/>
                <a:gdLst>
                  <a:gd name="T0" fmla="*/ 6 w 6"/>
                  <a:gd name="T1" fmla="*/ 3 h 3"/>
                  <a:gd name="T2" fmla="*/ 6 w 6"/>
                  <a:gd name="T3" fmla="*/ 3 h 3"/>
                  <a:gd name="T4" fmla="*/ 0 w 6"/>
                  <a:gd name="T5" fmla="*/ 3 h 3"/>
                  <a:gd name="T6" fmla="*/ 0 w 6"/>
                  <a:gd name="T7" fmla="*/ 3 h 3"/>
                  <a:gd name="T8" fmla="*/ 0 w 6"/>
                  <a:gd name="T9" fmla="*/ 0 h 3"/>
                  <a:gd name="T10" fmla="*/ 0 w 6"/>
                  <a:gd name="T11" fmla="*/ 0 h 3"/>
                  <a:gd name="T12" fmla="*/ 0 w 6"/>
                  <a:gd name="T13" fmla="*/ 0 h 3"/>
                  <a:gd name="T14" fmla="*/ 3 w 6"/>
                  <a:gd name="T15" fmla="*/ 0 h 3"/>
                  <a:gd name="T16" fmla="*/ 3 w 6"/>
                  <a:gd name="T17" fmla="*/ 0 h 3"/>
                  <a:gd name="T18" fmla="*/ 6 w 6"/>
                  <a:gd name="T19" fmla="*/ 3 h 3"/>
                  <a:gd name="T20" fmla="*/ 6 w 6"/>
                  <a:gd name="T21" fmla="*/ 3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3"/>
                  <a:gd name="T35" fmla="*/ 6 w 6"/>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3">
                    <a:moveTo>
                      <a:pt x="6" y="3"/>
                    </a:moveTo>
                    <a:lnTo>
                      <a:pt x="6" y="3"/>
                    </a:lnTo>
                    <a:lnTo>
                      <a:pt x="0" y="3"/>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73" name="Freeform 569"/>
              <p:cNvSpPr>
                <a:spLocks/>
              </p:cNvSpPr>
              <p:nvPr/>
            </p:nvSpPr>
            <p:spPr bwMode="auto">
              <a:xfrm>
                <a:off x="736600" y="4598988"/>
                <a:ext cx="4763" cy="4763"/>
              </a:xfrm>
              <a:custGeom>
                <a:avLst/>
                <a:gdLst>
                  <a:gd name="T0" fmla="*/ 3 w 3"/>
                  <a:gd name="T1" fmla="*/ 3 h 3"/>
                  <a:gd name="T2" fmla="*/ 3 w 3"/>
                  <a:gd name="T3" fmla="*/ 3 h 3"/>
                  <a:gd name="T4" fmla="*/ 0 w 3"/>
                  <a:gd name="T5" fmla="*/ 3 h 3"/>
                  <a:gd name="T6" fmla="*/ 0 w 3"/>
                  <a:gd name="T7" fmla="*/ 3 h 3"/>
                  <a:gd name="T8" fmla="*/ 0 w 3"/>
                  <a:gd name="T9" fmla="*/ 0 h 3"/>
                  <a:gd name="T10" fmla="*/ 0 w 3"/>
                  <a:gd name="T11" fmla="*/ 0 h 3"/>
                  <a:gd name="T12" fmla="*/ 0 w 3"/>
                  <a:gd name="T13" fmla="*/ 0 h 3"/>
                  <a:gd name="T14" fmla="*/ 3 w 3"/>
                  <a:gd name="T15" fmla="*/ 0 h 3"/>
                  <a:gd name="T16" fmla="*/ 3 w 3"/>
                  <a:gd name="T17" fmla="*/ 0 h 3"/>
                  <a:gd name="T18" fmla="*/ 3 w 3"/>
                  <a:gd name="T19" fmla="*/ 3 h 3"/>
                  <a:gd name="T20" fmla="*/ 3 w 3"/>
                  <a:gd name="T21" fmla="*/ 3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3"/>
                  <a:gd name="T35" fmla="*/ 3 w 3"/>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3">
                    <a:moveTo>
                      <a:pt x="3" y="3"/>
                    </a:moveTo>
                    <a:lnTo>
                      <a:pt x="3" y="3"/>
                    </a:lnTo>
                    <a:lnTo>
                      <a:pt x="0" y="3"/>
                    </a:lnTo>
                    <a:lnTo>
                      <a:pt x="0" y="0"/>
                    </a:lnTo>
                    <a:lnTo>
                      <a:pt x="3" y="0"/>
                    </a:lnTo>
                    <a:lnTo>
                      <a:pt x="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74" name="Freeform 570"/>
              <p:cNvSpPr>
                <a:spLocks/>
              </p:cNvSpPr>
              <p:nvPr/>
            </p:nvSpPr>
            <p:spPr bwMode="auto">
              <a:xfrm>
                <a:off x="746125" y="4603751"/>
                <a:ext cx="11113" cy="4763"/>
              </a:xfrm>
              <a:custGeom>
                <a:avLst/>
                <a:gdLst>
                  <a:gd name="T0" fmla="*/ 7 w 7"/>
                  <a:gd name="T1" fmla="*/ 3 h 3"/>
                  <a:gd name="T2" fmla="*/ 7 w 7"/>
                  <a:gd name="T3" fmla="*/ 3 h 3"/>
                  <a:gd name="T4" fmla="*/ 4 w 7"/>
                  <a:gd name="T5" fmla="*/ 3 h 3"/>
                  <a:gd name="T6" fmla="*/ 4 w 7"/>
                  <a:gd name="T7" fmla="*/ 3 h 3"/>
                  <a:gd name="T8" fmla="*/ 0 w 7"/>
                  <a:gd name="T9" fmla="*/ 0 h 3"/>
                  <a:gd name="T10" fmla="*/ 0 w 7"/>
                  <a:gd name="T11" fmla="*/ 0 h 3"/>
                  <a:gd name="T12" fmla="*/ 4 w 7"/>
                  <a:gd name="T13" fmla="*/ 0 h 3"/>
                  <a:gd name="T14" fmla="*/ 7 w 7"/>
                  <a:gd name="T15" fmla="*/ 0 h 3"/>
                  <a:gd name="T16" fmla="*/ 7 w 7"/>
                  <a:gd name="T17" fmla="*/ 0 h 3"/>
                  <a:gd name="T18" fmla="*/ 7 w 7"/>
                  <a:gd name="T19" fmla="*/ 3 h 3"/>
                  <a:gd name="T20" fmla="*/ 7 w 7"/>
                  <a:gd name="T21" fmla="*/ 3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3"/>
                  <a:gd name="T35" fmla="*/ 7 w 7"/>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3">
                    <a:moveTo>
                      <a:pt x="7" y="3"/>
                    </a:moveTo>
                    <a:lnTo>
                      <a:pt x="7" y="3"/>
                    </a:lnTo>
                    <a:lnTo>
                      <a:pt x="4" y="3"/>
                    </a:lnTo>
                    <a:lnTo>
                      <a:pt x="0" y="0"/>
                    </a:lnTo>
                    <a:lnTo>
                      <a:pt x="4" y="0"/>
                    </a:lnTo>
                    <a:lnTo>
                      <a:pt x="7" y="0"/>
                    </a:lnTo>
                    <a:lnTo>
                      <a:pt x="7"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75" name="Freeform 571"/>
              <p:cNvSpPr>
                <a:spLocks/>
              </p:cNvSpPr>
              <p:nvPr/>
            </p:nvSpPr>
            <p:spPr bwMode="auto">
              <a:xfrm>
                <a:off x="762000" y="4608513"/>
                <a:ext cx="9525" cy="4763"/>
              </a:xfrm>
              <a:custGeom>
                <a:avLst/>
                <a:gdLst>
                  <a:gd name="T0" fmla="*/ 6 w 6"/>
                  <a:gd name="T1" fmla="*/ 3 h 3"/>
                  <a:gd name="T2" fmla="*/ 6 w 6"/>
                  <a:gd name="T3" fmla="*/ 3 h 3"/>
                  <a:gd name="T4" fmla="*/ 3 w 6"/>
                  <a:gd name="T5" fmla="*/ 3 h 3"/>
                  <a:gd name="T6" fmla="*/ 3 w 6"/>
                  <a:gd name="T7" fmla="*/ 3 h 3"/>
                  <a:gd name="T8" fmla="*/ 3 w 6"/>
                  <a:gd name="T9" fmla="*/ 3 h 3"/>
                  <a:gd name="T10" fmla="*/ 0 w 6"/>
                  <a:gd name="T11" fmla="*/ 0 h 3"/>
                  <a:gd name="T12" fmla="*/ 0 w 6"/>
                  <a:gd name="T13" fmla="*/ 0 h 3"/>
                  <a:gd name="T14" fmla="*/ 0 w 6"/>
                  <a:gd name="T15" fmla="*/ 0 h 3"/>
                  <a:gd name="T16" fmla="*/ 3 w 6"/>
                  <a:gd name="T17" fmla="*/ 0 h 3"/>
                  <a:gd name="T18" fmla="*/ 3 w 6"/>
                  <a:gd name="T19" fmla="*/ 0 h 3"/>
                  <a:gd name="T20" fmla="*/ 6 w 6"/>
                  <a:gd name="T21" fmla="*/ 3 h 3"/>
                  <a:gd name="T22" fmla="*/ 6 w 6"/>
                  <a:gd name="T23" fmla="*/ 3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3"/>
                  <a:gd name="T38" fmla="*/ 6 w 6"/>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3">
                    <a:moveTo>
                      <a:pt x="6" y="3"/>
                    </a:moveTo>
                    <a:lnTo>
                      <a:pt x="6" y="3"/>
                    </a:lnTo>
                    <a:lnTo>
                      <a:pt x="3" y="3"/>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76" name="Freeform 572"/>
              <p:cNvSpPr>
                <a:spLocks/>
              </p:cNvSpPr>
              <p:nvPr/>
            </p:nvSpPr>
            <p:spPr bwMode="auto">
              <a:xfrm>
                <a:off x="650875" y="4552951"/>
                <a:ext cx="11113" cy="11113"/>
              </a:xfrm>
              <a:custGeom>
                <a:avLst/>
                <a:gdLst>
                  <a:gd name="T0" fmla="*/ 7 w 7"/>
                  <a:gd name="T1" fmla="*/ 4 h 7"/>
                  <a:gd name="T2" fmla="*/ 7 w 7"/>
                  <a:gd name="T3" fmla="*/ 4 h 7"/>
                  <a:gd name="T4" fmla="*/ 7 w 7"/>
                  <a:gd name="T5" fmla="*/ 7 h 7"/>
                  <a:gd name="T6" fmla="*/ 3 w 7"/>
                  <a:gd name="T7" fmla="*/ 7 h 7"/>
                  <a:gd name="T8" fmla="*/ 3 w 7"/>
                  <a:gd name="T9" fmla="*/ 7 h 7"/>
                  <a:gd name="T10" fmla="*/ 0 w 7"/>
                  <a:gd name="T11" fmla="*/ 0 h 7"/>
                  <a:gd name="T12" fmla="*/ 0 w 7"/>
                  <a:gd name="T13" fmla="*/ 0 h 7"/>
                  <a:gd name="T14" fmla="*/ 3 w 7"/>
                  <a:gd name="T15" fmla="*/ 0 h 7"/>
                  <a:gd name="T16" fmla="*/ 3 w 7"/>
                  <a:gd name="T17" fmla="*/ 0 h 7"/>
                  <a:gd name="T18" fmla="*/ 3 w 7"/>
                  <a:gd name="T19" fmla="*/ 0 h 7"/>
                  <a:gd name="T20" fmla="*/ 7 w 7"/>
                  <a:gd name="T21" fmla="*/ 4 h 7"/>
                  <a:gd name="T22" fmla="*/ 7 w 7"/>
                  <a:gd name="T23" fmla="*/ 4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7"/>
                  <a:gd name="T38" fmla="*/ 7 w 7"/>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7">
                    <a:moveTo>
                      <a:pt x="7" y="4"/>
                    </a:moveTo>
                    <a:lnTo>
                      <a:pt x="7" y="4"/>
                    </a:lnTo>
                    <a:lnTo>
                      <a:pt x="7" y="7"/>
                    </a:lnTo>
                    <a:lnTo>
                      <a:pt x="3" y="7"/>
                    </a:lnTo>
                    <a:lnTo>
                      <a:pt x="0" y="0"/>
                    </a:lnTo>
                    <a:lnTo>
                      <a:pt x="3" y="0"/>
                    </a:lnTo>
                    <a:lnTo>
                      <a:pt x="7"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77" name="Freeform 573"/>
              <p:cNvSpPr>
                <a:spLocks/>
              </p:cNvSpPr>
              <p:nvPr/>
            </p:nvSpPr>
            <p:spPr bwMode="auto">
              <a:xfrm>
                <a:off x="666750" y="4559301"/>
                <a:ext cx="9525" cy="9525"/>
              </a:xfrm>
              <a:custGeom>
                <a:avLst/>
                <a:gdLst>
                  <a:gd name="T0" fmla="*/ 6 w 6"/>
                  <a:gd name="T1" fmla="*/ 3 h 6"/>
                  <a:gd name="T2" fmla="*/ 6 w 6"/>
                  <a:gd name="T3" fmla="*/ 3 h 6"/>
                  <a:gd name="T4" fmla="*/ 3 w 6"/>
                  <a:gd name="T5" fmla="*/ 6 h 6"/>
                  <a:gd name="T6" fmla="*/ 3 w 6"/>
                  <a:gd name="T7" fmla="*/ 6 h 6"/>
                  <a:gd name="T8" fmla="*/ 0 w 6"/>
                  <a:gd name="T9" fmla="*/ 0 h 6"/>
                  <a:gd name="T10" fmla="*/ 0 w 6"/>
                  <a:gd name="T11" fmla="*/ 0 h 6"/>
                  <a:gd name="T12" fmla="*/ 0 w 6"/>
                  <a:gd name="T13" fmla="*/ 0 h 6"/>
                  <a:gd name="T14" fmla="*/ 3 w 6"/>
                  <a:gd name="T15" fmla="*/ 0 h 6"/>
                  <a:gd name="T16" fmla="*/ 3 w 6"/>
                  <a:gd name="T17" fmla="*/ 0 h 6"/>
                  <a:gd name="T18" fmla="*/ 6 w 6"/>
                  <a:gd name="T19" fmla="*/ 3 h 6"/>
                  <a:gd name="T20" fmla="*/ 6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3"/>
                    </a:moveTo>
                    <a:lnTo>
                      <a:pt x="6" y="3"/>
                    </a:lnTo>
                    <a:lnTo>
                      <a:pt x="3" y="6"/>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78" name="Freeform 574"/>
              <p:cNvSpPr>
                <a:spLocks/>
              </p:cNvSpPr>
              <p:nvPr/>
            </p:nvSpPr>
            <p:spPr bwMode="auto">
              <a:xfrm>
                <a:off x="681038" y="4564063"/>
                <a:ext cx="11113" cy="9525"/>
              </a:xfrm>
              <a:custGeom>
                <a:avLst/>
                <a:gdLst>
                  <a:gd name="T0" fmla="*/ 7 w 7"/>
                  <a:gd name="T1" fmla="*/ 3 h 6"/>
                  <a:gd name="T2" fmla="*/ 7 w 7"/>
                  <a:gd name="T3" fmla="*/ 3 h 6"/>
                  <a:gd name="T4" fmla="*/ 0 w 7"/>
                  <a:gd name="T5" fmla="*/ 6 h 6"/>
                  <a:gd name="T6" fmla="*/ 0 w 7"/>
                  <a:gd name="T7" fmla="*/ 6 h 6"/>
                  <a:gd name="T8" fmla="*/ 0 w 7"/>
                  <a:gd name="T9" fmla="*/ 0 h 6"/>
                  <a:gd name="T10" fmla="*/ 0 w 7"/>
                  <a:gd name="T11" fmla="*/ 0 h 6"/>
                  <a:gd name="T12" fmla="*/ 0 w 7"/>
                  <a:gd name="T13" fmla="*/ 0 h 6"/>
                  <a:gd name="T14" fmla="*/ 3 w 7"/>
                  <a:gd name="T15" fmla="*/ 0 h 6"/>
                  <a:gd name="T16" fmla="*/ 3 w 7"/>
                  <a:gd name="T17" fmla="*/ 0 h 6"/>
                  <a:gd name="T18" fmla="*/ 7 w 7"/>
                  <a:gd name="T19" fmla="*/ 3 h 6"/>
                  <a:gd name="T20" fmla="*/ 7 w 7"/>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3"/>
                    </a:moveTo>
                    <a:lnTo>
                      <a:pt x="7" y="3"/>
                    </a:lnTo>
                    <a:lnTo>
                      <a:pt x="0" y="6"/>
                    </a:lnTo>
                    <a:lnTo>
                      <a:pt x="0" y="0"/>
                    </a:lnTo>
                    <a:lnTo>
                      <a:pt x="3" y="0"/>
                    </a:lnTo>
                    <a:lnTo>
                      <a:pt x="7"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79" name="Freeform 575"/>
              <p:cNvSpPr>
                <a:spLocks/>
              </p:cNvSpPr>
              <p:nvPr/>
            </p:nvSpPr>
            <p:spPr bwMode="auto">
              <a:xfrm>
                <a:off x="692150" y="4568826"/>
                <a:ext cx="9525" cy="9525"/>
              </a:xfrm>
              <a:custGeom>
                <a:avLst/>
                <a:gdLst>
                  <a:gd name="T0" fmla="*/ 6 w 6"/>
                  <a:gd name="T1" fmla="*/ 3 h 6"/>
                  <a:gd name="T2" fmla="*/ 6 w 6"/>
                  <a:gd name="T3" fmla="*/ 3 h 6"/>
                  <a:gd name="T4" fmla="*/ 3 w 6"/>
                  <a:gd name="T5" fmla="*/ 6 h 6"/>
                  <a:gd name="T6" fmla="*/ 3 w 6"/>
                  <a:gd name="T7" fmla="*/ 6 h 6"/>
                  <a:gd name="T8" fmla="*/ 0 w 6"/>
                  <a:gd name="T9" fmla="*/ 0 h 6"/>
                  <a:gd name="T10" fmla="*/ 0 w 6"/>
                  <a:gd name="T11" fmla="*/ 0 h 6"/>
                  <a:gd name="T12" fmla="*/ 3 w 6"/>
                  <a:gd name="T13" fmla="*/ 0 h 6"/>
                  <a:gd name="T14" fmla="*/ 6 w 6"/>
                  <a:gd name="T15" fmla="*/ 0 h 6"/>
                  <a:gd name="T16" fmla="*/ 6 w 6"/>
                  <a:gd name="T17" fmla="*/ 0 h 6"/>
                  <a:gd name="T18" fmla="*/ 6 w 6"/>
                  <a:gd name="T19" fmla="*/ 3 h 6"/>
                  <a:gd name="T20" fmla="*/ 6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3"/>
                    </a:moveTo>
                    <a:lnTo>
                      <a:pt x="6" y="3"/>
                    </a:lnTo>
                    <a:lnTo>
                      <a:pt x="3" y="6"/>
                    </a:lnTo>
                    <a:lnTo>
                      <a:pt x="0" y="0"/>
                    </a:lnTo>
                    <a:lnTo>
                      <a:pt x="3" y="0"/>
                    </a:lnTo>
                    <a:lnTo>
                      <a:pt x="6"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80" name="Freeform 576"/>
              <p:cNvSpPr>
                <a:spLocks/>
              </p:cNvSpPr>
              <p:nvPr/>
            </p:nvSpPr>
            <p:spPr bwMode="auto">
              <a:xfrm>
                <a:off x="706438" y="4573588"/>
                <a:ext cx="9525" cy="9525"/>
              </a:xfrm>
              <a:custGeom>
                <a:avLst/>
                <a:gdLst>
                  <a:gd name="T0" fmla="*/ 6 w 6"/>
                  <a:gd name="T1" fmla="*/ 3 h 6"/>
                  <a:gd name="T2" fmla="*/ 6 w 6"/>
                  <a:gd name="T3" fmla="*/ 3 h 6"/>
                  <a:gd name="T4" fmla="*/ 3 w 6"/>
                  <a:gd name="T5" fmla="*/ 6 h 6"/>
                  <a:gd name="T6" fmla="*/ 3 w 6"/>
                  <a:gd name="T7" fmla="*/ 6 h 6"/>
                  <a:gd name="T8" fmla="*/ 0 w 6"/>
                  <a:gd name="T9" fmla="*/ 0 h 6"/>
                  <a:gd name="T10" fmla="*/ 0 w 6"/>
                  <a:gd name="T11" fmla="*/ 0 h 6"/>
                  <a:gd name="T12" fmla="*/ 3 w 6"/>
                  <a:gd name="T13" fmla="*/ 0 h 6"/>
                  <a:gd name="T14" fmla="*/ 3 w 6"/>
                  <a:gd name="T15" fmla="*/ 0 h 6"/>
                  <a:gd name="T16" fmla="*/ 6 w 6"/>
                  <a:gd name="T17" fmla="*/ 3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6"/>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81" name="Freeform 577"/>
              <p:cNvSpPr>
                <a:spLocks/>
              </p:cNvSpPr>
              <p:nvPr/>
            </p:nvSpPr>
            <p:spPr bwMode="auto">
              <a:xfrm>
                <a:off x="722313" y="4578351"/>
                <a:ext cx="9525" cy="11113"/>
              </a:xfrm>
              <a:custGeom>
                <a:avLst/>
                <a:gdLst>
                  <a:gd name="T0" fmla="*/ 6 w 6"/>
                  <a:gd name="T1" fmla="*/ 3 h 7"/>
                  <a:gd name="T2" fmla="*/ 6 w 6"/>
                  <a:gd name="T3" fmla="*/ 3 h 7"/>
                  <a:gd name="T4" fmla="*/ 0 w 6"/>
                  <a:gd name="T5" fmla="*/ 7 h 7"/>
                  <a:gd name="T6" fmla="*/ 0 w 6"/>
                  <a:gd name="T7" fmla="*/ 7 h 7"/>
                  <a:gd name="T8" fmla="*/ 0 w 6"/>
                  <a:gd name="T9" fmla="*/ 0 h 7"/>
                  <a:gd name="T10" fmla="*/ 0 w 6"/>
                  <a:gd name="T11" fmla="*/ 0 h 7"/>
                  <a:gd name="T12" fmla="*/ 3 w 6"/>
                  <a:gd name="T13" fmla="*/ 0 h 7"/>
                  <a:gd name="T14" fmla="*/ 3 w 6"/>
                  <a:gd name="T15" fmla="*/ 0 h 7"/>
                  <a:gd name="T16" fmla="*/ 6 w 6"/>
                  <a:gd name="T17" fmla="*/ 3 h 7"/>
                  <a:gd name="T18" fmla="*/ 6 w 6"/>
                  <a:gd name="T19" fmla="*/ 3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7"/>
                  <a:gd name="T32" fmla="*/ 6 w 6"/>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7">
                    <a:moveTo>
                      <a:pt x="6" y="3"/>
                    </a:moveTo>
                    <a:lnTo>
                      <a:pt x="6" y="3"/>
                    </a:lnTo>
                    <a:lnTo>
                      <a:pt x="0" y="7"/>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82" name="Freeform 578"/>
              <p:cNvSpPr>
                <a:spLocks/>
              </p:cNvSpPr>
              <p:nvPr/>
            </p:nvSpPr>
            <p:spPr bwMode="auto">
              <a:xfrm>
                <a:off x="731838" y="4583113"/>
                <a:ext cx="9525" cy="11113"/>
              </a:xfrm>
              <a:custGeom>
                <a:avLst/>
                <a:gdLst>
                  <a:gd name="T0" fmla="*/ 6 w 6"/>
                  <a:gd name="T1" fmla="*/ 4 h 7"/>
                  <a:gd name="T2" fmla="*/ 6 w 6"/>
                  <a:gd name="T3" fmla="*/ 4 h 7"/>
                  <a:gd name="T4" fmla="*/ 3 w 6"/>
                  <a:gd name="T5" fmla="*/ 7 h 7"/>
                  <a:gd name="T6" fmla="*/ 3 w 6"/>
                  <a:gd name="T7" fmla="*/ 7 h 7"/>
                  <a:gd name="T8" fmla="*/ 0 w 6"/>
                  <a:gd name="T9" fmla="*/ 0 h 7"/>
                  <a:gd name="T10" fmla="*/ 0 w 6"/>
                  <a:gd name="T11" fmla="*/ 0 h 7"/>
                  <a:gd name="T12" fmla="*/ 6 w 6"/>
                  <a:gd name="T13" fmla="*/ 0 h 7"/>
                  <a:gd name="T14" fmla="*/ 6 w 6"/>
                  <a:gd name="T15" fmla="*/ 0 h 7"/>
                  <a:gd name="T16" fmla="*/ 6 w 6"/>
                  <a:gd name="T17" fmla="*/ 4 h 7"/>
                  <a:gd name="T18" fmla="*/ 6 w 6"/>
                  <a:gd name="T19" fmla="*/ 4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7"/>
                  <a:gd name="T32" fmla="*/ 6 w 6"/>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7">
                    <a:moveTo>
                      <a:pt x="6" y="4"/>
                    </a:moveTo>
                    <a:lnTo>
                      <a:pt x="6" y="4"/>
                    </a:lnTo>
                    <a:lnTo>
                      <a:pt x="3" y="7"/>
                    </a:lnTo>
                    <a:lnTo>
                      <a:pt x="0" y="0"/>
                    </a:lnTo>
                    <a:lnTo>
                      <a:pt x="6" y="0"/>
                    </a:ln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83" name="Freeform 579"/>
              <p:cNvSpPr>
                <a:spLocks/>
              </p:cNvSpPr>
              <p:nvPr/>
            </p:nvSpPr>
            <p:spPr bwMode="auto">
              <a:xfrm>
                <a:off x="746125" y="4589463"/>
                <a:ext cx="11113" cy="9525"/>
              </a:xfrm>
              <a:custGeom>
                <a:avLst/>
                <a:gdLst>
                  <a:gd name="T0" fmla="*/ 7 w 7"/>
                  <a:gd name="T1" fmla="*/ 3 h 6"/>
                  <a:gd name="T2" fmla="*/ 7 w 7"/>
                  <a:gd name="T3" fmla="*/ 3 h 6"/>
                  <a:gd name="T4" fmla="*/ 7 w 7"/>
                  <a:gd name="T5" fmla="*/ 6 h 6"/>
                  <a:gd name="T6" fmla="*/ 4 w 7"/>
                  <a:gd name="T7" fmla="*/ 6 h 6"/>
                  <a:gd name="T8" fmla="*/ 4 w 7"/>
                  <a:gd name="T9" fmla="*/ 6 h 6"/>
                  <a:gd name="T10" fmla="*/ 0 w 7"/>
                  <a:gd name="T11" fmla="*/ 0 h 6"/>
                  <a:gd name="T12" fmla="*/ 0 w 7"/>
                  <a:gd name="T13" fmla="*/ 0 h 6"/>
                  <a:gd name="T14" fmla="*/ 4 w 7"/>
                  <a:gd name="T15" fmla="*/ 0 h 6"/>
                  <a:gd name="T16" fmla="*/ 4 w 7"/>
                  <a:gd name="T17" fmla="*/ 0 h 6"/>
                  <a:gd name="T18" fmla="*/ 7 w 7"/>
                  <a:gd name="T19" fmla="*/ 3 h 6"/>
                  <a:gd name="T20" fmla="*/ 7 w 7"/>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3"/>
                    </a:moveTo>
                    <a:lnTo>
                      <a:pt x="7" y="3"/>
                    </a:lnTo>
                    <a:lnTo>
                      <a:pt x="7" y="6"/>
                    </a:lnTo>
                    <a:lnTo>
                      <a:pt x="4" y="6"/>
                    </a:lnTo>
                    <a:lnTo>
                      <a:pt x="0" y="0"/>
                    </a:lnTo>
                    <a:lnTo>
                      <a:pt x="4" y="0"/>
                    </a:lnTo>
                    <a:lnTo>
                      <a:pt x="7"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84" name="Freeform 580"/>
              <p:cNvSpPr>
                <a:spLocks/>
              </p:cNvSpPr>
              <p:nvPr/>
            </p:nvSpPr>
            <p:spPr bwMode="auto">
              <a:xfrm>
                <a:off x="762000" y="4594226"/>
                <a:ext cx="9525" cy="9525"/>
              </a:xfrm>
              <a:custGeom>
                <a:avLst/>
                <a:gdLst>
                  <a:gd name="T0" fmla="*/ 6 w 6"/>
                  <a:gd name="T1" fmla="*/ 3 h 6"/>
                  <a:gd name="T2" fmla="*/ 6 w 6"/>
                  <a:gd name="T3" fmla="*/ 3 h 6"/>
                  <a:gd name="T4" fmla="*/ 0 w 6"/>
                  <a:gd name="T5" fmla="*/ 6 h 6"/>
                  <a:gd name="T6" fmla="*/ 0 w 6"/>
                  <a:gd name="T7" fmla="*/ 6 h 6"/>
                  <a:gd name="T8" fmla="*/ 0 w 6"/>
                  <a:gd name="T9" fmla="*/ 0 h 6"/>
                  <a:gd name="T10" fmla="*/ 0 w 6"/>
                  <a:gd name="T11" fmla="*/ 0 h 6"/>
                  <a:gd name="T12" fmla="*/ 3 w 6"/>
                  <a:gd name="T13" fmla="*/ 0 h 6"/>
                  <a:gd name="T14" fmla="*/ 3 w 6"/>
                  <a:gd name="T15" fmla="*/ 0 h 6"/>
                  <a:gd name="T16" fmla="*/ 6 w 6"/>
                  <a:gd name="T17" fmla="*/ 3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0" y="6"/>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85" name="Freeform 581"/>
              <p:cNvSpPr>
                <a:spLocks/>
              </p:cNvSpPr>
              <p:nvPr/>
            </p:nvSpPr>
            <p:spPr bwMode="auto">
              <a:xfrm>
                <a:off x="646113" y="4533901"/>
                <a:ext cx="9525" cy="9525"/>
              </a:xfrm>
              <a:custGeom>
                <a:avLst/>
                <a:gdLst>
                  <a:gd name="T0" fmla="*/ 6 w 6"/>
                  <a:gd name="T1" fmla="*/ 6 h 6"/>
                  <a:gd name="T2" fmla="*/ 6 w 6"/>
                  <a:gd name="T3" fmla="*/ 6 h 6"/>
                  <a:gd name="T4" fmla="*/ 3 w 6"/>
                  <a:gd name="T5" fmla="*/ 6 h 6"/>
                  <a:gd name="T6" fmla="*/ 3 w 6"/>
                  <a:gd name="T7" fmla="*/ 6 h 6"/>
                  <a:gd name="T8" fmla="*/ 3 w 6"/>
                  <a:gd name="T9" fmla="*/ 6 h 6"/>
                  <a:gd name="T10" fmla="*/ 0 w 6"/>
                  <a:gd name="T11" fmla="*/ 3 h 6"/>
                  <a:gd name="T12" fmla="*/ 0 w 6"/>
                  <a:gd name="T13" fmla="*/ 3 h 6"/>
                  <a:gd name="T14" fmla="*/ 0 w 6"/>
                  <a:gd name="T15" fmla="*/ 0 h 6"/>
                  <a:gd name="T16" fmla="*/ 3 w 6"/>
                  <a:gd name="T17" fmla="*/ 0 h 6"/>
                  <a:gd name="T18" fmla="*/ 3 w 6"/>
                  <a:gd name="T19" fmla="*/ 0 h 6"/>
                  <a:gd name="T20" fmla="*/ 6 w 6"/>
                  <a:gd name="T21" fmla="*/ 6 h 6"/>
                  <a:gd name="T22" fmla="*/ 6 w 6"/>
                  <a:gd name="T23" fmla="*/ 6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6"/>
                  <a:gd name="T38" fmla="*/ 6 w 6"/>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6">
                    <a:moveTo>
                      <a:pt x="6" y="6"/>
                    </a:moveTo>
                    <a:lnTo>
                      <a:pt x="6" y="6"/>
                    </a:lnTo>
                    <a:lnTo>
                      <a:pt x="3" y="6"/>
                    </a:lnTo>
                    <a:lnTo>
                      <a:pt x="0" y="3"/>
                    </a:lnTo>
                    <a:lnTo>
                      <a:pt x="0" y="0"/>
                    </a:lnTo>
                    <a:lnTo>
                      <a:pt x="3"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86" name="Freeform 582"/>
              <p:cNvSpPr>
                <a:spLocks/>
              </p:cNvSpPr>
              <p:nvPr/>
            </p:nvSpPr>
            <p:spPr bwMode="auto">
              <a:xfrm>
                <a:off x="661988" y="4538663"/>
                <a:ext cx="9525" cy="9525"/>
              </a:xfrm>
              <a:custGeom>
                <a:avLst/>
                <a:gdLst>
                  <a:gd name="T0" fmla="*/ 6 w 6"/>
                  <a:gd name="T1" fmla="*/ 6 h 6"/>
                  <a:gd name="T2" fmla="*/ 6 w 6"/>
                  <a:gd name="T3" fmla="*/ 6 h 6"/>
                  <a:gd name="T4" fmla="*/ 0 w 6"/>
                  <a:gd name="T5" fmla="*/ 6 h 6"/>
                  <a:gd name="T6" fmla="*/ 0 w 6"/>
                  <a:gd name="T7" fmla="*/ 6 h 6"/>
                  <a:gd name="T8" fmla="*/ 0 w 6"/>
                  <a:gd name="T9" fmla="*/ 3 h 6"/>
                  <a:gd name="T10" fmla="*/ 0 w 6"/>
                  <a:gd name="T11" fmla="*/ 3 h 6"/>
                  <a:gd name="T12" fmla="*/ 3 w 6"/>
                  <a:gd name="T13" fmla="*/ 0 h 6"/>
                  <a:gd name="T14" fmla="*/ 3 w 6"/>
                  <a:gd name="T15" fmla="*/ 0 h 6"/>
                  <a:gd name="T16" fmla="*/ 6 w 6"/>
                  <a:gd name="T17" fmla="*/ 6 h 6"/>
                  <a:gd name="T18" fmla="*/ 6 w 6"/>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6"/>
                    </a:moveTo>
                    <a:lnTo>
                      <a:pt x="6" y="6"/>
                    </a:lnTo>
                    <a:lnTo>
                      <a:pt x="0" y="6"/>
                    </a:lnTo>
                    <a:lnTo>
                      <a:pt x="0" y="3"/>
                    </a:lnTo>
                    <a:lnTo>
                      <a:pt x="3"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87" name="Freeform 583"/>
              <p:cNvSpPr>
                <a:spLocks/>
              </p:cNvSpPr>
              <p:nvPr/>
            </p:nvSpPr>
            <p:spPr bwMode="auto">
              <a:xfrm>
                <a:off x="671513" y="4543426"/>
                <a:ext cx="9525" cy="9525"/>
              </a:xfrm>
              <a:custGeom>
                <a:avLst/>
                <a:gdLst>
                  <a:gd name="T0" fmla="*/ 6 w 6"/>
                  <a:gd name="T1" fmla="*/ 6 h 6"/>
                  <a:gd name="T2" fmla="*/ 6 w 6"/>
                  <a:gd name="T3" fmla="*/ 6 h 6"/>
                  <a:gd name="T4" fmla="*/ 3 w 6"/>
                  <a:gd name="T5" fmla="*/ 6 h 6"/>
                  <a:gd name="T6" fmla="*/ 3 w 6"/>
                  <a:gd name="T7" fmla="*/ 6 h 6"/>
                  <a:gd name="T8" fmla="*/ 0 w 6"/>
                  <a:gd name="T9" fmla="*/ 3 h 6"/>
                  <a:gd name="T10" fmla="*/ 0 w 6"/>
                  <a:gd name="T11" fmla="*/ 3 h 6"/>
                  <a:gd name="T12" fmla="*/ 6 w 6"/>
                  <a:gd name="T13" fmla="*/ 0 h 6"/>
                  <a:gd name="T14" fmla="*/ 6 w 6"/>
                  <a:gd name="T15" fmla="*/ 0 h 6"/>
                  <a:gd name="T16" fmla="*/ 6 w 6"/>
                  <a:gd name="T17" fmla="*/ 6 h 6"/>
                  <a:gd name="T18" fmla="*/ 6 w 6"/>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6"/>
                    </a:moveTo>
                    <a:lnTo>
                      <a:pt x="6" y="6"/>
                    </a:lnTo>
                    <a:lnTo>
                      <a:pt x="3" y="6"/>
                    </a:lnTo>
                    <a:lnTo>
                      <a:pt x="0" y="3"/>
                    </a:lnTo>
                    <a:lnTo>
                      <a:pt x="6"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88" name="Freeform 584"/>
              <p:cNvSpPr>
                <a:spLocks/>
              </p:cNvSpPr>
              <p:nvPr/>
            </p:nvSpPr>
            <p:spPr bwMode="auto">
              <a:xfrm>
                <a:off x="685800" y="4548188"/>
                <a:ext cx="11113" cy="11113"/>
              </a:xfrm>
              <a:custGeom>
                <a:avLst/>
                <a:gdLst>
                  <a:gd name="T0" fmla="*/ 7 w 7"/>
                  <a:gd name="T1" fmla="*/ 7 h 7"/>
                  <a:gd name="T2" fmla="*/ 7 w 7"/>
                  <a:gd name="T3" fmla="*/ 7 h 7"/>
                  <a:gd name="T4" fmla="*/ 4 w 7"/>
                  <a:gd name="T5" fmla="*/ 7 h 7"/>
                  <a:gd name="T6" fmla="*/ 4 w 7"/>
                  <a:gd name="T7" fmla="*/ 7 h 7"/>
                  <a:gd name="T8" fmla="*/ 4 w 7"/>
                  <a:gd name="T9" fmla="*/ 7 h 7"/>
                  <a:gd name="T10" fmla="*/ 0 w 7"/>
                  <a:gd name="T11" fmla="*/ 3 h 7"/>
                  <a:gd name="T12" fmla="*/ 0 w 7"/>
                  <a:gd name="T13" fmla="*/ 3 h 7"/>
                  <a:gd name="T14" fmla="*/ 4 w 7"/>
                  <a:gd name="T15" fmla="*/ 0 h 7"/>
                  <a:gd name="T16" fmla="*/ 4 w 7"/>
                  <a:gd name="T17" fmla="*/ 0 h 7"/>
                  <a:gd name="T18" fmla="*/ 7 w 7"/>
                  <a:gd name="T19" fmla="*/ 7 h 7"/>
                  <a:gd name="T20" fmla="*/ 7 w 7"/>
                  <a:gd name="T21" fmla="*/ 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7"/>
                  <a:gd name="T35" fmla="*/ 7 w 7"/>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7">
                    <a:moveTo>
                      <a:pt x="7" y="7"/>
                    </a:moveTo>
                    <a:lnTo>
                      <a:pt x="7" y="7"/>
                    </a:lnTo>
                    <a:lnTo>
                      <a:pt x="4" y="7"/>
                    </a:lnTo>
                    <a:lnTo>
                      <a:pt x="0" y="3"/>
                    </a:lnTo>
                    <a:lnTo>
                      <a:pt x="4" y="0"/>
                    </a:lnTo>
                    <a:lnTo>
                      <a:pt x="7"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89" name="Freeform 585"/>
              <p:cNvSpPr>
                <a:spLocks/>
              </p:cNvSpPr>
              <p:nvPr/>
            </p:nvSpPr>
            <p:spPr bwMode="auto">
              <a:xfrm>
                <a:off x="701675" y="4552951"/>
                <a:ext cx="9525" cy="11113"/>
              </a:xfrm>
              <a:custGeom>
                <a:avLst/>
                <a:gdLst>
                  <a:gd name="T0" fmla="*/ 6 w 6"/>
                  <a:gd name="T1" fmla="*/ 7 h 7"/>
                  <a:gd name="T2" fmla="*/ 6 w 6"/>
                  <a:gd name="T3" fmla="*/ 7 h 7"/>
                  <a:gd name="T4" fmla="*/ 3 w 6"/>
                  <a:gd name="T5" fmla="*/ 7 h 7"/>
                  <a:gd name="T6" fmla="*/ 0 w 6"/>
                  <a:gd name="T7" fmla="*/ 7 h 7"/>
                  <a:gd name="T8" fmla="*/ 0 w 6"/>
                  <a:gd name="T9" fmla="*/ 7 h 7"/>
                  <a:gd name="T10" fmla="*/ 0 w 6"/>
                  <a:gd name="T11" fmla="*/ 4 h 7"/>
                  <a:gd name="T12" fmla="*/ 0 w 6"/>
                  <a:gd name="T13" fmla="*/ 4 h 7"/>
                  <a:gd name="T14" fmla="*/ 3 w 6"/>
                  <a:gd name="T15" fmla="*/ 0 h 7"/>
                  <a:gd name="T16" fmla="*/ 3 w 6"/>
                  <a:gd name="T17" fmla="*/ 0 h 7"/>
                  <a:gd name="T18" fmla="*/ 6 w 6"/>
                  <a:gd name="T19" fmla="*/ 7 h 7"/>
                  <a:gd name="T20" fmla="*/ 6 w 6"/>
                  <a:gd name="T21" fmla="*/ 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7"/>
                  <a:gd name="T35" fmla="*/ 6 w 6"/>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7">
                    <a:moveTo>
                      <a:pt x="6" y="7"/>
                    </a:moveTo>
                    <a:lnTo>
                      <a:pt x="6" y="7"/>
                    </a:lnTo>
                    <a:lnTo>
                      <a:pt x="3" y="7"/>
                    </a:lnTo>
                    <a:lnTo>
                      <a:pt x="0" y="7"/>
                    </a:lnTo>
                    <a:lnTo>
                      <a:pt x="0" y="4"/>
                    </a:lnTo>
                    <a:lnTo>
                      <a:pt x="3" y="0"/>
                    </a:lnTo>
                    <a:lnTo>
                      <a:pt x="6"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90" name="Freeform 586"/>
              <p:cNvSpPr>
                <a:spLocks/>
              </p:cNvSpPr>
              <p:nvPr/>
            </p:nvSpPr>
            <p:spPr bwMode="auto">
              <a:xfrm>
                <a:off x="711200" y="4559301"/>
                <a:ext cx="11113" cy="9525"/>
              </a:xfrm>
              <a:custGeom>
                <a:avLst/>
                <a:gdLst>
                  <a:gd name="T0" fmla="*/ 7 w 7"/>
                  <a:gd name="T1" fmla="*/ 6 h 6"/>
                  <a:gd name="T2" fmla="*/ 7 w 7"/>
                  <a:gd name="T3" fmla="*/ 6 h 6"/>
                  <a:gd name="T4" fmla="*/ 7 w 7"/>
                  <a:gd name="T5" fmla="*/ 6 h 6"/>
                  <a:gd name="T6" fmla="*/ 3 w 7"/>
                  <a:gd name="T7" fmla="*/ 6 h 6"/>
                  <a:gd name="T8" fmla="*/ 3 w 7"/>
                  <a:gd name="T9" fmla="*/ 6 h 6"/>
                  <a:gd name="T10" fmla="*/ 0 w 7"/>
                  <a:gd name="T11" fmla="*/ 3 h 6"/>
                  <a:gd name="T12" fmla="*/ 0 w 7"/>
                  <a:gd name="T13" fmla="*/ 3 h 6"/>
                  <a:gd name="T14" fmla="*/ 7 w 7"/>
                  <a:gd name="T15" fmla="*/ 0 h 6"/>
                  <a:gd name="T16" fmla="*/ 7 w 7"/>
                  <a:gd name="T17" fmla="*/ 0 h 6"/>
                  <a:gd name="T18" fmla="*/ 7 w 7"/>
                  <a:gd name="T19" fmla="*/ 6 h 6"/>
                  <a:gd name="T20" fmla="*/ 7 w 7"/>
                  <a:gd name="T21" fmla="*/ 6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6"/>
                    </a:moveTo>
                    <a:lnTo>
                      <a:pt x="7" y="6"/>
                    </a:lnTo>
                    <a:lnTo>
                      <a:pt x="3" y="6"/>
                    </a:lnTo>
                    <a:lnTo>
                      <a:pt x="0" y="3"/>
                    </a:lnTo>
                    <a:lnTo>
                      <a:pt x="7" y="0"/>
                    </a:lnTo>
                    <a:lnTo>
                      <a:pt x="7"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91" name="Freeform 587"/>
              <p:cNvSpPr>
                <a:spLocks/>
              </p:cNvSpPr>
              <p:nvPr/>
            </p:nvSpPr>
            <p:spPr bwMode="auto">
              <a:xfrm>
                <a:off x="727075" y="4564063"/>
                <a:ext cx="9525" cy="9525"/>
              </a:xfrm>
              <a:custGeom>
                <a:avLst/>
                <a:gdLst>
                  <a:gd name="T0" fmla="*/ 6 w 6"/>
                  <a:gd name="T1" fmla="*/ 6 h 6"/>
                  <a:gd name="T2" fmla="*/ 6 w 6"/>
                  <a:gd name="T3" fmla="*/ 6 h 6"/>
                  <a:gd name="T4" fmla="*/ 6 w 6"/>
                  <a:gd name="T5" fmla="*/ 6 h 6"/>
                  <a:gd name="T6" fmla="*/ 3 w 6"/>
                  <a:gd name="T7" fmla="*/ 6 h 6"/>
                  <a:gd name="T8" fmla="*/ 3 w 6"/>
                  <a:gd name="T9" fmla="*/ 6 h 6"/>
                  <a:gd name="T10" fmla="*/ 0 w 6"/>
                  <a:gd name="T11" fmla="*/ 3 h 6"/>
                  <a:gd name="T12" fmla="*/ 0 w 6"/>
                  <a:gd name="T13" fmla="*/ 3 h 6"/>
                  <a:gd name="T14" fmla="*/ 3 w 6"/>
                  <a:gd name="T15" fmla="*/ 0 h 6"/>
                  <a:gd name="T16" fmla="*/ 3 w 6"/>
                  <a:gd name="T17" fmla="*/ 0 h 6"/>
                  <a:gd name="T18" fmla="*/ 3 w 6"/>
                  <a:gd name="T19" fmla="*/ 0 h 6"/>
                  <a:gd name="T20" fmla="*/ 6 w 6"/>
                  <a:gd name="T21" fmla="*/ 6 h 6"/>
                  <a:gd name="T22" fmla="*/ 6 w 6"/>
                  <a:gd name="T23" fmla="*/ 6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6"/>
                  <a:gd name="T38" fmla="*/ 6 w 6"/>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6">
                    <a:moveTo>
                      <a:pt x="6" y="6"/>
                    </a:moveTo>
                    <a:lnTo>
                      <a:pt x="6" y="6"/>
                    </a:lnTo>
                    <a:lnTo>
                      <a:pt x="3" y="6"/>
                    </a:lnTo>
                    <a:lnTo>
                      <a:pt x="0" y="3"/>
                    </a:lnTo>
                    <a:lnTo>
                      <a:pt x="3"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92" name="Freeform 588"/>
              <p:cNvSpPr>
                <a:spLocks/>
              </p:cNvSpPr>
              <p:nvPr/>
            </p:nvSpPr>
            <p:spPr bwMode="auto">
              <a:xfrm>
                <a:off x="741363" y="4568826"/>
                <a:ext cx="11113" cy="9525"/>
              </a:xfrm>
              <a:custGeom>
                <a:avLst/>
                <a:gdLst>
                  <a:gd name="T0" fmla="*/ 7 w 7"/>
                  <a:gd name="T1" fmla="*/ 6 h 6"/>
                  <a:gd name="T2" fmla="*/ 7 w 7"/>
                  <a:gd name="T3" fmla="*/ 6 h 6"/>
                  <a:gd name="T4" fmla="*/ 0 w 7"/>
                  <a:gd name="T5" fmla="*/ 6 h 6"/>
                  <a:gd name="T6" fmla="*/ 0 w 7"/>
                  <a:gd name="T7" fmla="*/ 6 h 6"/>
                  <a:gd name="T8" fmla="*/ 0 w 7"/>
                  <a:gd name="T9" fmla="*/ 3 h 6"/>
                  <a:gd name="T10" fmla="*/ 0 w 7"/>
                  <a:gd name="T11" fmla="*/ 3 h 6"/>
                  <a:gd name="T12" fmla="*/ 0 w 7"/>
                  <a:gd name="T13" fmla="*/ 0 h 6"/>
                  <a:gd name="T14" fmla="*/ 3 w 7"/>
                  <a:gd name="T15" fmla="*/ 0 h 6"/>
                  <a:gd name="T16" fmla="*/ 3 w 7"/>
                  <a:gd name="T17" fmla="*/ 0 h 6"/>
                  <a:gd name="T18" fmla="*/ 7 w 7"/>
                  <a:gd name="T19" fmla="*/ 6 h 6"/>
                  <a:gd name="T20" fmla="*/ 7 w 7"/>
                  <a:gd name="T21" fmla="*/ 6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6"/>
                    </a:moveTo>
                    <a:lnTo>
                      <a:pt x="7" y="6"/>
                    </a:lnTo>
                    <a:lnTo>
                      <a:pt x="0" y="6"/>
                    </a:lnTo>
                    <a:lnTo>
                      <a:pt x="0" y="3"/>
                    </a:lnTo>
                    <a:lnTo>
                      <a:pt x="0" y="0"/>
                    </a:lnTo>
                    <a:lnTo>
                      <a:pt x="3" y="0"/>
                    </a:lnTo>
                    <a:lnTo>
                      <a:pt x="7"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93" name="Freeform 589"/>
              <p:cNvSpPr>
                <a:spLocks/>
              </p:cNvSpPr>
              <p:nvPr/>
            </p:nvSpPr>
            <p:spPr bwMode="auto">
              <a:xfrm>
                <a:off x="757238" y="4573588"/>
                <a:ext cx="4763" cy="9525"/>
              </a:xfrm>
              <a:custGeom>
                <a:avLst/>
                <a:gdLst>
                  <a:gd name="T0" fmla="*/ 3 w 3"/>
                  <a:gd name="T1" fmla="*/ 6 h 6"/>
                  <a:gd name="T2" fmla="*/ 3 w 3"/>
                  <a:gd name="T3" fmla="*/ 6 h 6"/>
                  <a:gd name="T4" fmla="*/ 0 w 3"/>
                  <a:gd name="T5" fmla="*/ 6 h 6"/>
                  <a:gd name="T6" fmla="*/ 0 w 3"/>
                  <a:gd name="T7" fmla="*/ 6 h 6"/>
                  <a:gd name="T8" fmla="*/ 0 w 3"/>
                  <a:gd name="T9" fmla="*/ 3 h 6"/>
                  <a:gd name="T10" fmla="*/ 0 w 3"/>
                  <a:gd name="T11" fmla="*/ 3 h 6"/>
                  <a:gd name="T12" fmla="*/ 3 w 3"/>
                  <a:gd name="T13" fmla="*/ 0 h 6"/>
                  <a:gd name="T14" fmla="*/ 3 w 3"/>
                  <a:gd name="T15" fmla="*/ 0 h 6"/>
                  <a:gd name="T16" fmla="*/ 3 w 3"/>
                  <a:gd name="T17" fmla="*/ 6 h 6"/>
                  <a:gd name="T18" fmla="*/ 3 w 3"/>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6"/>
                  <a:gd name="T32" fmla="*/ 3 w 3"/>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6">
                    <a:moveTo>
                      <a:pt x="3" y="6"/>
                    </a:moveTo>
                    <a:lnTo>
                      <a:pt x="3" y="6"/>
                    </a:lnTo>
                    <a:lnTo>
                      <a:pt x="0" y="6"/>
                    </a:lnTo>
                    <a:lnTo>
                      <a:pt x="0" y="3"/>
                    </a:lnTo>
                    <a:lnTo>
                      <a:pt x="3" y="0"/>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94" name="Freeform 590"/>
              <p:cNvSpPr>
                <a:spLocks/>
              </p:cNvSpPr>
              <p:nvPr/>
            </p:nvSpPr>
            <p:spPr bwMode="auto">
              <a:xfrm>
                <a:off x="766763" y="4578351"/>
                <a:ext cx="9525" cy="11113"/>
              </a:xfrm>
              <a:custGeom>
                <a:avLst/>
                <a:gdLst>
                  <a:gd name="T0" fmla="*/ 6 w 6"/>
                  <a:gd name="T1" fmla="*/ 7 h 7"/>
                  <a:gd name="T2" fmla="*/ 6 w 6"/>
                  <a:gd name="T3" fmla="*/ 7 h 7"/>
                  <a:gd name="T4" fmla="*/ 3 w 6"/>
                  <a:gd name="T5" fmla="*/ 7 h 7"/>
                  <a:gd name="T6" fmla="*/ 3 w 6"/>
                  <a:gd name="T7" fmla="*/ 7 h 7"/>
                  <a:gd name="T8" fmla="*/ 0 w 6"/>
                  <a:gd name="T9" fmla="*/ 3 h 7"/>
                  <a:gd name="T10" fmla="*/ 0 w 6"/>
                  <a:gd name="T11" fmla="*/ 3 h 7"/>
                  <a:gd name="T12" fmla="*/ 3 w 6"/>
                  <a:gd name="T13" fmla="*/ 0 h 7"/>
                  <a:gd name="T14" fmla="*/ 6 w 6"/>
                  <a:gd name="T15" fmla="*/ 0 h 7"/>
                  <a:gd name="T16" fmla="*/ 6 w 6"/>
                  <a:gd name="T17" fmla="*/ 0 h 7"/>
                  <a:gd name="T18" fmla="*/ 6 w 6"/>
                  <a:gd name="T19" fmla="*/ 7 h 7"/>
                  <a:gd name="T20" fmla="*/ 6 w 6"/>
                  <a:gd name="T21" fmla="*/ 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7"/>
                  <a:gd name="T35" fmla="*/ 6 w 6"/>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7">
                    <a:moveTo>
                      <a:pt x="6" y="7"/>
                    </a:moveTo>
                    <a:lnTo>
                      <a:pt x="6" y="7"/>
                    </a:lnTo>
                    <a:lnTo>
                      <a:pt x="3" y="7"/>
                    </a:lnTo>
                    <a:lnTo>
                      <a:pt x="0" y="3"/>
                    </a:lnTo>
                    <a:lnTo>
                      <a:pt x="3" y="0"/>
                    </a:lnTo>
                    <a:lnTo>
                      <a:pt x="6" y="0"/>
                    </a:lnTo>
                    <a:lnTo>
                      <a:pt x="6"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95" name="Freeform 591"/>
              <p:cNvSpPr>
                <a:spLocks/>
              </p:cNvSpPr>
              <p:nvPr/>
            </p:nvSpPr>
            <p:spPr bwMode="auto">
              <a:xfrm>
                <a:off x="636588" y="4559301"/>
                <a:ext cx="9525" cy="9525"/>
              </a:xfrm>
              <a:custGeom>
                <a:avLst/>
                <a:gdLst>
                  <a:gd name="T0" fmla="*/ 6 w 6"/>
                  <a:gd name="T1" fmla="*/ 3 h 6"/>
                  <a:gd name="T2" fmla="*/ 6 w 6"/>
                  <a:gd name="T3" fmla="*/ 3 h 6"/>
                  <a:gd name="T4" fmla="*/ 6 w 6"/>
                  <a:gd name="T5" fmla="*/ 6 h 6"/>
                  <a:gd name="T6" fmla="*/ 3 w 6"/>
                  <a:gd name="T7" fmla="*/ 6 h 6"/>
                  <a:gd name="T8" fmla="*/ 3 w 6"/>
                  <a:gd name="T9" fmla="*/ 6 h 6"/>
                  <a:gd name="T10" fmla="*/ 0 w 6"/>
                  <a:gd name="T11" fmla="*/ 3 h 6"/>
                  <a:gd name="T12" fmla="*/ 0 w 6"/>
                  <a:gd name="T13" fmla="*/ 3 h 6"/>
                  <a:gd name="T14" fmla="*/ 6 w 6"/>
                  <a:gd name="T15" fmla="*/ 0 h 6"/>
                  <a:gd name="T16" fmla="*/ 6 w 6"/>
                  <a:gd name="T17" fmla="*/ 0 h 6"/>
                  <a:gd name="T18" fmla="*/ 6 w 6"/>
                  <a:gd name="T19" fmla="*/ 3 h 6"/>
                  <a:gd name="T20" fmla="*/ 6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3"/>
                    </a:moveTo>
                    <a:lnTo>
                      <a:pt x="6" y="3"/>
                    </a:lnTo>
                    <a:lnTo>
                      <a:pt x="6" y="6"/>
                    </a:lnTo>
                    <a:lnTo>
                      <a:pt x="3" y="6"/>
                    </a:lnTo>
                    <a:lnTo>
                      <a:pt x="0" y="3"/>
                    </a:lnTo>
                    <a:lnTo>
                      <a:pt x="6" y="0"/>
                    </a:lnTo>
                    <a:lnTo>
                      <a:pt x="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96" name="Freeform 592"/>
              <p:cNvSpPr>
                <a:spLocks/>
              </p:cNvSpPr>
              <p:nvPr/>
            </p:nvSpPr>
            <p:spPr bwMode="auto">
              <a:xfrm>
                <a:off x="650875" y="4564063"/>
                <a:ext cx="11113" cy="9525"/>
              </a:xfrm>
              <a:custGeom>
                <a:avLst/>
                <a:gdLst>
                  <a:gd name="T0" fmla="*/ 7 w 7"/>
                  <a:gd name="T1" fmla="*/ 3 h 6"/>
                  <a:gd name="T2" fmla="*/ 7 w 7"/>
                  <a:gd name="T3" fmla="*/ 3 h 6"/>
                  <a:gd name="T4" fmla="*/ 3 w 7"/>
                  <a:gd name="T5" fmla="*/ 6 h 6"/>
                  <a:gd name="T6" fmla="*/ 3 w 7"/>
                  <a:gd name="T7" fmla="*/ 6 h 6"/>
                  <a:gd name="T8" fmla="*/ 0 w 7"/>
                  <a:gd name="T9" fmla="*/ 3 h 6"/>
                  <a:gd name="T10" fmla="*/ 0 w 7"/>
                  <a:gd name="T11" fmla="*/ 3 h 6"/>
                  <a:gd name="T12" fmla="*/ 3 w 7"/>
                  <a:gd name="T13" fmla="*/ 0 h 6"/>
                  <a:gd name="T14" fmla="*/ 3 w 7"/>
                  <a:gd name="T15" fmla="*/ 0 h 6"/>
                  <a:gd name="T16" fmla="*/ 7 w 7"/>
                  <a:gd name="T17" fmla="*/ 3 h 6"/>
                  <a:gd name="T18" fmla="*/ 7 w 7"/>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6"/>
                  <a:gd name="T32" fmla="*/ 7 w 7"/>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6">
                    <a:moveTo>
                      <a:pt x="7" y="3"/>
                    </a:moveTo>
                    <a:lnTo>
                      <a:pt x="7" y="3"/>
                    </a:lnTo>
                    <a:lnTo>
                      <a:pt x="3" y="6"/>
                    </a:lnTo>
                    <a:lnTo>
                      <a:pt x="0" y="3"/>
                    </a:lnTo>
                    <a:lnTo>
                      <a:pt x="3" y="0"/>
                    </a:lnTo>
                    <a:lnTo>
                      <a:pt x="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97" name="Freeform 593"/>
              <p:cNvSpPr>
                <a:spLocks/>
              </p:cNvSpPr>
              <p:nvPr/>
            </p:nvSpPr>
            <p:spPr bwMode="auto">
              <a:xfrm>
                <a:off x="666750" y="4568826"/>
                <a:ext cx="9525" cy="9525"/>
              </a:xfrm>
              <a:custGeom>
                <a:avLst/>
                <a:gdLst>
                  <a:gd name="T0" fmla="*/ 6 w 6"/>
                  <a:gd name="T1" fmla="*/ 3 h 6"/>
                  <a:gd name="T2" fmla="*/ 6 w 6"/>
                  <a:gd name="T3" fmla="*/ 3 h 6"/>
                  <a:gd name="T4" fmla="*/ 3 w 6"/>
                  <a:gd name="T5" fmla="*/ 6 h 6"/>
                  <a:gd name="T6" fmla="*/ 0 w 6"/>
                  <a:gd name="T7" fmla="*/ 6 h 6"/>
                  <a:gd name="T8" fmla="*/ 0 w 6"/>
                  <a:gd name="T9" fmla="*/ 6 h 6"/>
                  <a:gd name="T10" fmla="*/ 0 w 6"/>
                  <a:gd name="T11" fmla="*/ 3 h 6"/>
                  <a:gd name="T12" fmla="*/ 0 w 6"/>
                  <a:gd name="T13" fmla="*/ 3 h 6"/>
                  <a:gd name="T14" fmla="*/ 3 w 6"/>
                  <a:gd name="T15" fmla="*/ 0 h 6"/>
                  <a:gd name="T16" fmla="*/ 3 w 6"/>
                  <a:gd name="T17" fmla="*/ 0 h 6"/>
                  <a:gd name="T18" fmla="*/ 6 w 6"/>
                  <a:gd name="T19" fmla="*/ 3 h 6"/>
                  <a:gd name="T20" fmla="*/ 6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3"/>
                    </a:moveTo>
                    <a:lnTo>
                      <a:pt x="6" y="3"/>
                    </a:lnTo>
                    <a:lnTo>
                      <a:pt x="3" y="6"/>
                    </a:lnTo>
                    <a:lnTo>
                      <a:pt x="0" y="6"/>
                    </a:lnTo>
                    <a:lnTo>
                      <a:pt x="0" y="3"/>
                    </a:lnTo>
                    <a:lnTo>
                      <a:pt x="3" y="0"/>
                    </a:lnTo>
                    <a:lnTo>
                      <a:pt x="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98" name="Freeform 594"/>
              <p:cNvSpPr>
                <a:spLocks/>
              </p:cNvSpPr>
              <p:nvPr/>
            </p:nvSpPr>
            <p:spPr bwMode="auto">
              <a:xfrm>
                <a:off x="676275" y="4573588"/>
                <a:ext cx="9525" cy="9525"/>
              </a:xfrm>
              <a:custGeom>
                <a:avLst/>
                <a:gdLst>
                  <a:gd name="T0" fmla="*/ 6 w 6"/>
                  <a:gd name="T1" fmla="*/ 3 h 6"/>
                  <a:gd name="T2" fmla="*/ 6 w 6"/>
                  <a:gd name="T3" fmla="*/ 3 h 6"/>
                  <a:gd name="T4" fmla="*/ 6 w 6"/>
                  <a:gd name="T5" fmla="*/ 6 h 6"/>
                  <a:gd name="T6" fmla="*/ 3 w 6"/>
                  <a:gd name="T7" fmla="*/ 6 h 6"/>
                  <a:gd name="T8" fmla="*/ 3 w 6"/>
                  <a:gd name="T9" fmla="*/ 6 h 6"/>
                  <a:gd name="T10" fmla="*/ 0 w 6"/>
                  <a:gd name="T11" fmla="*/ 3 h 6"/>
                  <a:gd name="T12" fmla="*/ 0 w 6"/>
                  <a:gd name="T13" fmla="*/ 3 h 6"/>
                  <a:gd name="T14" fmla="*/ 6 w 6"/>
                  <a:gd name="T15" fmla="*/ 0 h 6"/>
                  <a:gd name="T16" fmla="*/ 6 w 6"/>
                  <a:gd name="T17" fmla="*/ 0 h 6"/>
                  <a:gd name="T18" fmla="*/ 6 w 6"/>
                  <a:gd name="T19" fmla="*/ 3 h 6"/>
                  <a:gd name="T20" fmla="*/ 6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3"/>
                    </a:moveTo>
                    <a:lnTo>
                      <a:pt x="6" y="3"/>
                    </a:lnTo>
                    <a:lnTo>
                      <a:pt x="6" y="6"/>
                    </a:lnTo>
                    <a:lnTo>
                      <a:pt x="3" y="6"/>
                    </a:lnTo>
                    <a:lnTo>
                      <a:pt x="0" y="3"/>
                    </a:lnTo>
                    <a:lnTo>
                      <a:pt x="6" y="0"/>
                    </a:lnTo>
                    <a:lnTo>
                      <a:pt x="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99" name="Freeform 595"/>
              <p:cNvSpPr>
                <a:spLocks/>
              </p:cNvSpPr>
              <p:nvPr/>
            </p:nvSpPr>
            <p:spPr bwMode="auto">
              <a:xfrm>
                <a:off x="692150" y="4578351"/>
                <a:ext cx="9525" cy="11113"/>
              </a:xfrm>
              <a:custGeom>
                <a:avLst/>
                <a:gdLst>
                  <a:gd name="T0" fmla="*/ 6 w 6"/>
                  <a:gd name="T1" fmla="*/ 3 h 7"/>
                  <a:gd name="T2" fmla="*/ 6 w 6"/>
                  <a:gd name="T3" fmla="*/ 3 h 7"/>
                  <a:gd name="T4" fmla="*/ 3 w 6"/>
                  <a:gd name="T5" fmla="*/ 7 h 7"/>
                  <a:gd name="T6" fmla="*/ 3 w 6"/>
                  <a:gd name="T7" fmla="*/ 7 h 7"/>
                  <a:gd name="T8" fmla="*/ 0 w 6"/>
                  <a:gd name="T9" fmla="*/ 3 h 7"/>
                  <a:gd name="T10" fmla="*/ 0 w 6"/>
                  <a:gd name="T11" fmla="*/ 3 h 7"/>
                  <a:gd name="T12" fmla="*/ 3 w 6"/>
                  <a:gd name="T13" fmla="*/ 0 h 7"/>
                  <a:gd name="T14" fmla="*/ 3 w 6"/>
                  <a:gd name="T15" fmla="*/ 0 h 7"/>
                  <a:gd name="T16" fmla="*/ 6 w 6"/>
                  <a:gd name="T17" fmla="*/ 3 h 7"/>
                  <a:gd name="T18" fmla="*/ 6 w 6"/>
                  <a:gd name="T19" fmla="*/ 3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7"/>
                  <a:gd name="T32" fmla="*/ 6 w 6"/>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7">
                    <a:moveTo>
                      <a:pt x="6" y="3"/>
                    </a:moveTo>
                    <a:lnTo>
                      <a:pt x="6" y="3"/>
                    </a:lnTo>
                    <a:lnTo>
                      <a:pt x="3" y="7"/>
                    </a:lnTo>
                    <a:lnTo>
                      <a:pt x="0" y="3"/>
                    </a:lnTo>
                    <a:lnTo>
                      <a:pt x="3" y="0"/>
                    </a:lnTo>
                    <a:lnTo>
                      <a:pt x="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00" name="Freeform 596"/>
              <p:cNvSpPr>
                <a:spLocks/>
              </p:cNvSpPr>
              <p:nvPr/>
            </p:nvSpPr>
            <p:spPr bwMode="auto">
              <a:xfrm>
                <a:off x="706438" y="4583113"/>
                <a:ext cx="9525" cy="11113"/>
              </a:xfrm>
              <a:custGeom>
                <a:avLst/>
                <a:gdLst>
                  <a:gd name="T0" fmla="*/ 6 w 6"/>
                  <a:gd name="T1" fmla="*/ 4 h 7"/>
                  <a:gd name="T2" fmla="*/ 6 w 6"/>
                  <a:gd name="T3" fmla="*/ 4 h 7"/>
                  <a:gd name="T4" fmla="*/ 3 w 6"/>
                  <a:gd name="T5" fmla="*/ 7 h 7"/>
                  <a:gd name="T6" fmla="*/ 0 w 6"/>
                  <a:gd name="T7" fmla="*/ 7 h 7"/>
                  <a:gd name="T8" fmla="*/ 0 w 6"/>
                  <a:gd name="T9" fmla="*/ 7 h 7"/>
                  <a:gd name="T10" fmla="*/ 0 w 6"/>
                  <a:gd name="T11" fmla="*/ 4 h 7"/>
                  <a:gd name="T12" fmla="*/ 0 w 6"/>
                  <a:gd name="T13" fmla="*/ 4 h 7"/>
                  <a:gd name="T14" fmla="*/ 0 w 6"/>
                  <a:gd name="T15" fmla="*/ 0 h 7"/>
                  <a:gd name="T16" fmla="*/ 3 w 6"/>
                  <a:gd name="T17" fmla="*/ 0 h 7"/>
                  <a:gd name="T18" fmla="*/ 3 w 6"/>
                  <a:gd name="T19" fmla="*/ 0 h 7"/>
                  <a:gd name="T20" fmla="*/ 6 w 6"/>
                  <a:gd name="T21" fmla="*/ 4 h 7"/>
                  <a:gd name="T22" fmla="*/ 6 w 6"/>
                  <a:gd name="T23" fmla="*/ 4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7"/>
                  <a:gd name="T38" fmla="*/ 6 w 6"/>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7">
                    <a:moveTo>
                      <a:pt x="6" y="4"/>
                    </a:moveTo>
                    <a:lnTo>
                      <a:pt x="6" y="4"/>
                    </a:lnTo>
                    <a:lnTo>
                      <a:pt x="3" y="7"/>
                    </a:lnTo>
                    <a:lnTo>
                      <a:pt x="0" y="7"/>
                    </a:lnTo>
                    <a:lnTo>
                      <a:pt x="0" y="4"/>
                    </a:lnTo>
                    <a:lnTo>
                      <a:pt x="0" y="0"/>
                    </a:lnTo>
                    <a:lnTo>
                      <a:pt x="3" y="0"/>
                    </a:lnTo>
                    <a:lnTo>
                      <a:pt x="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01" name="Freeform 597"/>
              <p:cNvSpPr>
                <a:spLocks/>
              </p:cNvSpPr>
              <p:nvPr/>
            </p:nvSpPr>
            <p:spPr bwMode="auto">
              <a:xfrm>
                <a:off x="715963" y="4589463"/>
                <a:ext cx="11113" cy="9525"/>
              </a:xfrm>
              <a:custGeom>
                <a:avLst/>
                <a:gdLst>
                  <a:gd name="T0" fmla="*/ 7 w 7"/>
                  <a:gd name="T1" fmla="*/ 3 h 6"/>
                  <a:gd name="T2" fmla="*/ 7 w 7"/>
                  <a:gd name="T3" fmla="*/ 3 h 6"/>
                  <a:gd name="T4" fmla="*/ 4 w 7"/>
                  <a:gd name="T5" fmla="*/ 6 h 6"/>
                  <a:gd name="T6" fmla="*/ 4 w 7"/>
                  <a:gd name="T7" fmla="*/ 6 h 6"/>
                  <a:gd name="T8" fmla="*/ 0 w 7"/>
                  <a:gd name="T9" fmla="*/ 3 h 6"/>
                  <a:gd name="T10" fmla="*/ 0 w 7"/>
                  <a:gd name="T11" fmla="*/ 3 h 6"/>
                  <a:gd name="T12" fmla="*/ 4 w 7"/>
                  <a:gd name="T13" fmla="*/ 0 h 6"/>
                  <a:gd name="T14" fmla="*/ 7 w 7"/>
                  <a:gd name="T15" fmla="*/ 0 h 6"/>
                  <a:gd name="T16" fmla="*/ 7 w 7"/>
                  <a:gd name="T17" fmla="*/ 0 h 6"/>
                  <a:gd name="T18" fmla="*/ 7 w 7"/>
                  <a:gd name="T19" fmla="*/ 3 h 6"/>
                  <a:gd name="T20" fmla="*/ 7 w 7"/>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3"/>
                    </a:moveTo>
                    <a:lnTo>
                      <a:pt x="7" y="3"/>
                    </a:lnTo>
                    <a:lnTo>
                      <a:pt x="4" y="6"/>
                    </a:lnTo>
                    <a:lnTo>
                      <a:pt x="0" y="3"/>
                    </a:lnTo>
                    <a:lnTo>
                      <a:pt x="4" y="0"/>
                    </a:lnTo>
                    <a:lnTo>
                      <a:pt x="7" y="0"/>
                    </a:lnTo>
                    <a:lnTo>
                      <a:pt x="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02" name="Freeform 598"/>
              <p:cNvSpPr>
                <a:spLocks/>
              </p:cNvSpPr>
              <p:nvPr/>
            </p:nvSpPr>
            <p:spPr bwMode="auto">
              <a:xfrm>
                <a:off x="731838" y="4594226"/>
                <a:ext cx="9525" cy="9525"/>
              </a:xfrm>
              <a:custGeom>
                <a:avLst/>
                <a:gdLst>
                  <a:gd name="T0" fmla="*/ 6 w 6"/>
                  <a:gd name="T1" fmla="*/ 3 h 6"/>
                  <a:gd name="T2" fmla="*/ 6 w 6"/>
                  <a:gd name="T3" fmla="*/ 3 h 6"/>
                  <a:gd name="T4" fmla="*/ 3 w 6"/>
                  <a:gd name="T5" fmla="*/ 6 h 6"/>
                  <a:gd name="T6" fmla="*/ 3 w 6"/>
                  <a:gd name="T7" fmla="*/ 6 h 6"/>
                  <a:gd name="T8" fmla="*/ 0 w 6"/>
                  <a:gd name="T9" fmla="*/ 3 h 6"/>
                  <a:gd name="T10" fmla="*/ 0 w 6"/>
                  <a:gd name="T11" fmla="*/ 3 h 6"/>
                  <a:gd name="T12" fmla="*/ 3 w 6"/>
                  <a:gd name="T13" fmla="*/ 0 h 6"/>
                  <a:gd name="T14" fmla="*/ 3 w 6"/>
                  <a:gd name="T15" fmla="*/ 0 h 6"/>
                  <a:gd name="T16" fmla="*/ 3 w 6"/>
                  <a:gd name="T17" fmla="*/ 0 h 6"/>
                  <a:gd name="T18" fmla="*/ 6 w 6"/>
                  <a:gd name="T19" fmla="*/ 3 h 6"/>
                  <a:gd name="T20" fmla="*/ 6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3"/>
                    </a:moveTo>
                    <a:lnTo>
                      <a:pt x="6" y="3"/>
                    </a:lnTo>
                    <a:lnTo>
                      <a:pt x="3" y="6"/>
                    </a:lnTo>
                    <a:lnTo>
                      <a:pt x="0" y="3"/>
                    </a:lnTo>
                    <a:lnTo>
                      <a:pt x="3" y="0"/>
                    </a:lnTo>
                    <a:lnTo>
                      <a:pt x="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03" name="Freeform 599"/>
              <p:cNvSpPr>
                <a:spLocks/>
              </p:cNvSpPr>
              <p:nvPr/>
            </p:nvSpPr>
            <p:spPr bwMode="auto">
              <a:xfrm>
                <a:off x="746125" y="4598988"/>
                <a:ext cx="11113" cy="9525"/>
              </a:xfrm>
              <a:custGeom>
                <a:avLst/>
                <a:gdLst>
                  <a:gd name="T0" fmla="*/ 7 w 7"/>
                  <a:gd name="T1" fmla="*/ 3 h 6"/>
                  <a:gd name="T2" fmla="*/ 7 w 7"/>
                  <a:gd name="T3" fmla="*/ 3 h 6"/>
                  <a:gd name="T4" fmla="*/ 4 w 7"/>
                  <a:gd name="T5" fmla="*/ 6 h 6"/>
                  <a:gd name="T6" fmla="*/ 4 w 7"/>
                  <a:gd name="T7" fmla="*/ 6 h 6"/>
                  <a:gd name="T8" fmla="*/ 0 w 7"/>
                  <a:gd name="T9" fmla="*/ 3 h 6"/>
                  <a:gd name="T10" fmla="*/ 0 w 7"/>
                  <a:gd name="T11" fmla="*/ 3 h 6"/>
                  <a:gd name="T12" fmla="*/ 0 w 7"/>
                  <a:gd name="T13" fmla="*/ 0 h 6"/>
                  <a:gd name="T14" fmla="*/ 4 w 7"/>
                  <a:gd name="T15" fmla="*/ 0 h 6"/>
                  <a:gd name="T16" fmla="*/ 4 w 7"/>
                  <a:gd name="T17" fmla="*/ 0 h 6"/>
                  <a:gd name="T18" fmla="*/ 7 w 7"/>
                  <a:gd name="T19" fmla="*/ 3 h 6"/>
                  <a:gd name="T20" fmla="*/ 7 w 7"/>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3"/>
                    </a:moveTo>
                    <a:lnTo>
                      <a:pt x="7" y="3"/>
                    </a:lnTo>
                    <a:lnTo>
                      <a:pt x="4" y="6"/>
                    </a:lnTo>
                    <a:lnTo>
                      <a:pt x="0" y="3"/>
                    </a:lnTo>
                    <a:lnTo>
                      <a:pt x="0" y="0"/>
                    </a:lnTo>
                    <a:lnTo>
                      <a:pt x="4" y="0"/>
                    </a:lnTo>
                    <a:lnTo>
                      <a:pt x="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04" name="Freeform 600"/>
              <p:cNvSpPr>
                <a:spLocks/>
              </p:cNvSpPr>
              <p:nvPr/>
            </p:nvSpPr>
            <p:spPr bwMode="auto">
              <a:xfrm>
                <a:off x="762000" y="4603751"/>
                <a:ext cx="4763" cy="9525"/>
              </a:xfrm>
              <a:custGeom>
                <a:avLst/>
                <a:gdLst>
                  <a:gd name="T0" fmla="*/ 3 w 3"/>
                  <a:gd name="T1" fmla="*/ 3 h 6"/>
                  <a:gd name="T2" fmla="*/ 3 w 3"/>
                  <a:gd name="T3" fmla="*/ 3 h 6"/>
                  <a:gd name="T4" fmla="*/ 3 w 3"/>
                  <a:gd name="T5" fmla="*/ 6 h 6"/>
                  <a:gd name="T6" fmla="*/ 0 w 3"/>
                  <a:gd name="T7" fmla="*/ 6 h 6"/>
                  <a:gd name="T8" fmla="*/ 0 w 3"/>
                  <a:gd name="T9" fmla="*/ 6 h 6"/>
                  <a:gd name="T10" fmla="*/ 0 w 3"/>
                  <a:gd name="T11" fmla="*/ 3 h 6"/>
                  <a:gd name="T12" fmla="*/ 0 w 3"/>
                  <a:gd name="T13" fmla="*/ 3 h 6"/>
                  <a:gd name="T14" fmla="*/ 0 w 3"/>
                  <a:gd name="T15" fmla="*/ 0 h 6"/>
                  <a:gd name="T16" fmla="*/ 3 w 3"/>
                  <a:gd name="T17" fmla="*/ 0 h 6"/>
                  <a:gd name="T18" fmla="*/ 3 w 3"/>
                  <a:gd name="T19" fmla="*/ 0 h 6"/>
                  <a:gd name="T20" fmla="*/ 3 w 3"/>
                  <a:gd name="T21" fmla="*/ 3 h 6"/>
                  <a:gd name="T22" fmla="*/ 3 w 3"/>
                  <a:gd name="T23" fmla="*/ 3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
                  <a:gd name="T37" fmla="*/ 0 h 6"/>
                  <a:gd name="T38" fmla="*/ 3 w 3"/>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 h="6">
                    <a:moveTo>
                      <a:pt x="3" y="3"/>
                    </a:moveTo>
                    <a:lnTo>
                      <a:pt x="3" y="3"/>
                    </a:lnTo>
                    <a:lnTo>
                      <a:pt x="3" y="6"/>
                    </a:lnTo>
                    <a:lnTo>
                      <a:pt x="0" y="6"/>
                    </a:lnTo>
                    <a:lnTo>
                      <a:pt x="0" y="3"/>
                    </a:lnTo>
                    <a:lnTo>
                      <a:pt x="0" y="0"/>
                    </a:lnTo>
                    <a:lnTo>
                      <a:pt x="3" y="0"/>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05" name="Freeform 601"/>
              <p:cNvSpPr>
                <a:spLocks/>
              </p:cNvSpPr>
              <p:nvPr/>
            </p:nvSpPr>
            <p:spPr bwMode="auto">
              <a:xfrm>
                <a:off x="650875" y="4548188"/>
                <a:ext cx="11113" cy="11113"/>
              </a:xfrm>
              <a:custGeom>
                <a:avLst/>
                <a:gdLst>
                  <a:gd name="T0" fmla="*/ 7 w 7"/>
                  <a:gd name="T1" fmla="*/ 7 h 7"/>
                  <a:gd name="T2" fmla="*/ 7 w 7"/>
                  <a:gd name="T3" fmla="*/ 7 h 7"/>
                  <a:gd name="T4" fmla="*/ 3 w 7"/>
                  <a:gd name="T5" fmla="*/ 7 h 7"/>
                  <a:gd name="T6" fmla="*/ 0 w 7"/>
                  <a:gd name="T7" fmla="*/ 7 h 7"/>
                  <a:gd name="T8" fmla="*/ 0 w 7"/>
                  <a:gd name="T9" fmla="*/ 7 h 7"/>
                  <a:gd name="T10" fmla="*/ 0 w 7"/>
                  <a:gd name="T11" fmla="*/ 3 h 7"/>
                  <a:gd name="T12" fmla="*/ 0 w 7"/>
                  <a:gd name="T13" fmla="*/ 3 h 7"/>
                  <a:gd name="T14" fmla="*/ 0 w 7"/>
                  <a:gd name="T15" fmla="*/ 0 h 7"/>
                  <a:gd name="T16" fmla="*/ 3 w 7"/>
                  <a:gd name="T17" fmla="*/ 0 h 7"/>
                  <a:gd name="T18" fmla="*/ 3 w 7"/>
                  <a:gd name="T19" fmla="*/ 0 h 7"/>
                  <a:gd name="T20" fmla="*/ 7 w 7"/>
                  <a:gd name="T21" fmla="*/ 7 h 7"/>
                  <a:gd name="T22" fmla="*/ 7 w 7"/>
                  <a:gd name="T23" fmla="*/ 7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7"/>
                  <a:gd name="T38" fmla="*/ 7 w 7"/>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7">
                    <a:moveTo>
                      <a:pt x="7" y="7"/>
                    </a:moveTo>
                    <a:lnTo>
                      <a:pt x="7" y="7"/>
                    </a:lnTo>
                    <a:lnTo>
                      <a:pt x="3" y="7"/>
                    </a:lnTo>
                    <a:lnTo>
                      <a:pt x="0" y="7"/>
                    </a:lnTo>
                    <a:lnTo>
                      <a:pt x="0" y="3"/>
                    </a:lnTo>
                    <a:lnTo>
                      <a:pt x="0" y="0"/>
                    </a:lnTo>
                    <a:lnTo>
                      <a:pt x="3" y="0"/>
                    </a:lnTo>
                    <a:lnTo>
                      <a:pt x="7"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06" name="Freeform 602"/>
              <p:cNvSpPr>
                <a:spLocks/>
              </p:cNvSpPr>
              <p:nvPr/>
            </p:nvSpPr>
            <p:spPr bwMode="auto">
              <a:xfrm>
                <a:off x="666750" y="4552951"/>
                <a:ext cx="4763" cy="11113"/>
              </a:xfrm>
              <a:custGeom>
                <a:avLst/>
                <a:gdLst>
                  <a:gd name="T0" fmla="*/ 3 w 3"/>
                  <a:gd name="T1" fmla="*/ 7 h 7"/>
                  <a:gd name="T2" fmla="*/ 3 w 3"/>
                  <a:gd name="T3" fmla="*/ 7 h 7"/>
                  <a:gd name="T4" fmla="*/ 0 w 3"/>
                  <a:gd name="T5" fmla="*/ 7 h 7"/>
                  <a:gd name="T6" fmla="*/ 0 w 3"/>
                  <a:gd name="T7" fmla="*/ 7 h 7"/>
                  <a:gd name="T8" fmla="*/ 0 w 3"/>
                  <a:gd name="T9" fmla="*/ 4 h 7"/>
                  <a:gd name="T10" fmla="*/ 0 w 3"/>
                  <a:gd name="T11" fmla="*/ 4 h 7"/>
                  <a:gd name="T12" fmla="*/ 0 w 3"/>
                  <a:gd name="T13" fmla="*/ 0 h 7"/>
                  <a:gd name="T14" fmla="*/ 3 w 3"/>
                  <a:gd name="T15" fmla="*/ 0 h 7"/>
                  <a:gd name="T16" fmla="*/ 3 w 3"/>
                  <a:gd name="T17" fmla="*/ 0 h 7"/>
                  <a:gd name="T18" fmla="*/ 3 w 3"/>
                  <a:gd name="T19" fmla="*/ 7 h 7"/>
                  <a:gd name="T20" fmla="*/ 3 w 3"/>
                  <a:gd name="T21" fmla="*/ 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7"/>
                  <a:gd name="T35" fmla="*/ 3 w 3"/>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7">
                    <a:moveTo>
                      <a:pt x="3" y="7"/>
                    </a:moveTo>
                    <a:lnTo>
                      <a:pt x="3" y="7"/>
                    </a:lnTo>
                    <a:lnTo>
                      <a:pt x="0" y="7"/>
                    </a:lnTo>
                    <a:lnTo>
                      <a:pt x="0" y="4"/>
                    </a:lnTo>
                    <a:lnTo>
                      <a:pt x="0" y="0"/>
                    </a:lnTo>
                    <a:lnTo>
                      <a:pt x="3" y="0"/>
                    </a:lnTo>
                    <a:lnTo>
                      <a:pt x="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07" name="Freeform 603"/>
              <p:cNvSpPr>
                <a:spLocks/>
              </p:cNvSpPr>
              <p:nvPr/>
            </p:nvSpPr>
            <p:spPr bwMode="auto">
              <a:xfrm>
                <a:off x="676275" y="4559301"/>
                <a:ext cx="9525" cy="9525"/>
              </a:xfrm>
              <a:custGeom>
                <a:avLst/>
                <a:gdLst>
                  <a:gd name="T0" fmla="*/ 6 w 6"/>
                  <a:gd name="T1" fmla="*/ 6 h 6"/>
                  <a:gd name="T2" fmla="*/ 6 w 6"/>
                  <a:gd name="T3" fmla="*/ 6 h 6"/>
                  <a:gd name="T4" fmla="*/ 3 w 6"/>
                  <a:gd name="T5" fmla="*/ 6 h 6"/>
                  <a:gd name="T6" fmla="*/ 3 w 6"/>
                  <a:gd name="T7" fmla="*/ 6 h 6"/>
                  <a:gd name="T8" fmla="*/ 0 w 6"/>
                  <a:gd name="T9" fmla="*/ 3 h 6"/>
                  <a:gd name="T10" fmla="*/ 0 w 6"/>
                  <a:gd name="T11" fmla="*/ 3 h 6"/>
                  <a:gd name="T12" fmla="*/ 3 w 6"/>
                  <a:gd name="T13" fmla="*/ 0 h 6"/>
                  <a:gd name="T14" fmla="*/ 6 w 6"/>
                  <a:gd name="T15" fmla="*/ 0 h 6"/>
                  <a:gd name="T16" fmla="*/ 6 w 6"/>
                  <a:gd name="T17" fmla="*/ 0 h 6"/>
                  <a:gd name="T18" fmla="*/ 6 w 6"/>
                  <a:gd name="T19" fmla="*/ 6 h 6"/>
                  <a:gd name="T20" fmla="*/ 6 w 6"/>
                  <a:gd name="T21" fmla="*/ 6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6"/>
                    </a:moveTo>
                    <a:lnTo>
                      <a:pt x="6" y="6"/>
                    </a:lnTo>
                    <a:lnTo>
                      <a:pt x="3" y="6"/>
                    </a:lnTo>
                    <a:lnTo>
                      <a:pt x="0" y="3"/>
                    </a:lnTo>
                    <a:lnTo>
                      <a:pt x="3" y="0"/>
                    </a:lnTo>
                    <a:lnTo>
                      <a:pt x="6"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08" name="Freeform 604"/>
              <p:cNvSpPr>
                <a:spLocks/>
              </p:cNvSpPr>
              <p:nvPr/>
            </p:nvSpPr>
            <p:spPr bwMode="auto">
              <a:xfrm>
                <a:off x="692150" y="4564063"/>
                <a:ext cx="9525" cy="9525"/>
              </a:xfrm>
              <a:custGeom>
                <a:avLst/>
                <a:gdLst>
                  <a:gd name="T0" fmla="*/ 6 w 6"/>
                  <a:gd name="T1" fmla="*/ 6 h 6"/>
                  <a:gd name="T2" fmla="*/ 6 w 6"/>
                  <a:gd name="T3" fmla="*/ 6 h 6"/>
                  <a:gd name="T4" fmla="*/ 3 w 6"/>
                  <a:gd name="T5" fmla="*/ 6 h 6"/>
                  <a:gd name="T6" fmla="*/ 3 w 6"/>
                  <a:gd name="T7" fmla="*/ 6 h 6"/>
                  <a:gd name="T8" fmla="*/ 0 w 6"/>
                  <a:gd name="T9" fmla="*/ 3 h 6"/>
                  <a:gd name="T10" fmla="*/ 0 w 6"/>
                  <a:gd name="T11" fmla="*/ 3 h 6"/>
                  <a:gd name="T12" fmla="*/ 0 w 6"/>
                  <a:gd name="T13" fmla="*/ 0 h 6"/>
                  <a:gd name="T14" fmla="*/ 3 w 6"/>
                  <a:gd name="T15" fmla="*/ 0 h 6"/>
                  <a:gd name="T16" fmla="*/ 3 w 6"/>
                  <a:gd name="T17" fmla="*/ 0 h 6"/>
                  <a:gd name="T18" fmla="*/ 6 w 6"/>
                  <a:gd name="T19" fmla="*/ 6 h 6"/>
                  <a:gd name="T20" fmla="*/ 6 w 6"/>
                  <a:gd name="T21" fmla="*/ 6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6"/>
                    </a:moveTo>
                    <a:lnTo>
                      <a:pt x="6" y="6"/>
                    </a:lnTo>
                    <a:lnTo>
                      <a:pt x="3" y="6"/>
                    </a:lnTo>
                    <a:lnTo>
                      <a:pt x="0" y="3"/>
                    </a:lnTo>
                    <a:lnTo>
                      <a:pt x="0" y="0"/>
                    </a:lnTo>
                    <a:lnTo>
                      <a:pt x="3"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09" name="Freeform 605"/>
              <p:cNvSpPr>
                <a:spLocks/>
              </p:cNvSpPr>
              <p:nvPr/>
            </p:nvSpPr>
            <p:spPr bwMode="auto">
              <a:xfrm>
                <a:off x="706438" y="4568826"/>
                <a:ext cx="9525" cy="9525"/>
              </a:xfrm>
              <a:custGeom>
                <a:avLst/>
                <a:gdLst>
                  <a:gd name="T0" fmla="*/ 6 w 6"/>
                  <a:gd name="T1" fmla="*/ 6 h 6"/>
                  <a:gd name="T2" fmla="*/ 6 w 6"/>
                  <a:gd name="T3" fmla="*/ 6 h 6"/>
                  <a:gd name="T4" fmla="*/ 0 w 6"/>
                  <a:gd name="T5" fmla="*/ 6 h 6"/>
                  <a:gd name="T6" fmla="*/ 0 w 6"/>
                  <a:gd name="T7" fmla="*/ 6 h 6"/>
                  <a:gd name="T8" fmla="*/ 0 w 6"/>
                  <a:gd name="T9" fmla="*/ 3 h 6"/>
                  <a:gd name="T10" fmla="*/ 0 w 6"/>
                  <a:gd name="T11" fmla="*/ 3 h 6"/>
                  <a:gd name="T12" fmla="*/ 3 w 6"/>
                  <a:gd name="T13" fmla="*/ 0 h 6"/>
                  <a:gd name="T14" fmla="*/ 3 w 6"/>
                  <a:gd name="T15" fmla="*/ 0 h 6"/>
                  <a:gd name="T16" fmla="*/ 6 w 6"/>
                  <a:gd name="T17" fmla="*/ 6 h 6"/>
                  <a:gd name="T18" fmla="*/ 6 w 6"/>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6"/>
                    </a:moveTo>
                    <a:lnTo>
                      <a:pt x="6" y="6"/>
                    </a:lnTo>
                    <a:lnTo>
                      <a:pt x="0" y="6"/>
                    </a:lnTo>
                    <a:lnTo>
                      <a:pt x="0" y="3"/>
                    </a:lnTo>
                    <a:lnTo>
                      <a:pt x="3"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10" name="Freeform 606"/>
              <p:cNvSpPr>
                <a:spLocks/>
              </p:cNvSpPr>
              <p:nvPr/>
            </p:nvSpPr>
            <p:spPr bwMode="auto">
              <a:xfrm>
                <a:off x="715963" y="4573588"/>
                <a:ext cx="11113" cy="9525"/>
              </a:xfrm>
              <a:custGeom>
                <a:avLst/>
                <a:gdLst>
                  <a:gd name="T0" fmla="*/ 7 w 7"/>
                  <a:gd name="T1" fmla="*/ 6 h 6"/>
                  <a:gd name="T2" fmla="*/ 7 w 7"/>
                  <a:gd name="T3" fmla="*/ 6 h 6"/>
                  <a:gd name="T4" fmla="*/ 4 w 7"/>
                  <a:gd name="T5" fmla="*/ 6 h 6"/>
                  <a:gd name="T6" fmla="*/ 4 w 7"/>
                  <a:gd name="T7" fmla="*/ 6 h 6"/>
                  <a:gd name="T8" fmla="*/ 0 w 7"/>
                  <a:gd name="T9" fmla="*/ 3 h 6"/>
                  <a:gd name="T10" fmla="*/ 0 w 7"/>
                  <a:gd name="T11" fmla="*/ 3 h 6"/>
                  <a:gd name="T12" fmla="*/ 7 w 7"/>
                  <a:gd name="T13" fmla="*/ 0 h 6"/>
                  <a:gd name="T14" fmla="*/ 7 w 7"/>
                  <a:gd name="T15" fmla="*/ 0 h 6"/>
                  <a:gd name="T16" fmla="*/ 7 w 7"/>
                  <a:gd name="T17" fmla="*/ 6 h 6"/>
                  <a:gd name="T18" fmla="*/ 7 w 7"/>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6"/>
                  <a:gd name="T32" fmla="*/ 7 w 7"/>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6">
                    <a:moveTo>
                      <a:pt x="7" y="6"/>
                    </a:moveTo>
                    <a:lnTo>
                      <a:pt x="7" y="6"/>
                    </a:lnTo>
                    <a:lnTo>
                      <a:pt x="4" y="6"/>
                    </a:lnTo>
                    <a:lnTo>
                      <a:pt x="0" y="3"/>
                    </a:lnTo>
                    <a:lnTo>
                      <a:pt x="7" y="0"/>
                    </a:lnTo>
                    <a:lnTo>
                      <a:pt x="7"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grpSp>
        <p:sp>
          <p:nvSpPr>
            <p:cNvPr id="17470" name="Freeform 608"/>
            <p:cNvSpPr>
              <a:spLocks/>
            </p:cNvSpPr>
            <p:nvPr/>
          </p:nvSpPr>
          <p:spPr bwMode="auto">
            <a:xfrm>
              <a:off x="731838" y="4578350"/>
              <a:ext cx="9525" cy="11112"/>
            </a:xfrm>
            <a:custGeom>
              <a:avLst/>
              <a:gdLst>
                <a:gd name="T0" fmla="*/ 6 w 6"/>
                <a:gd name="T1" fmla="*/ 7 h 7"/>
                <a:gd name="T2" fmla="*/ 6 w 6"/>
                <a:gd name="T3" fmla="*/ 7 h 7"/>
                <a:gd name="T4" fmla="*/ 3 w 6"/>
                <a:gd name="T5" fmla="*/ 7 h 7"/>
                <a:gd name="T6" fmla="*/ 3 w 6"/>
                <a:gd name="T7" fmla="*/ 7 h 7"/>
                <a:gd name="T8" fmla="*/ 0 w 6"/>
                <a:gd name="T9" fmla="*/ 3 h 7"/>
                <a:gd name="T10" fmla="*/ 0 w 6"/>
                <a:gd name="T11" fmla="*/ 3 h 7"/>
                <a:gd name="T12" fmla="*/ 3 w 6"/>
                <a:gd name="T13" fmla="*/ 0 h 7"/>
                <a:gd name="T14" fmla="*/ 3 w 6"/>
                <a:gd name="T15" fmla="*/ 0 h 7"/>
                <a:gd name="T16" fmla="*/ 6 w 6"/>
                <a:gd name="T17" fmla="*/ 7 h 7"/>
                <a:gd name="T18" fmla="*/ 6 w 6"/>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7"/>
                <a:gd name="T32" fmla="*/ 6 w 6"/>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7">
                  <a:moveTo>
                    <a:pt x="6" y="7"/>
                  </a:moveTo>
                  <a:lnTo>
                    <a:pt x="6" y="7"/>
                  </a:lnTo>
                  <a:lnTo>
                    <a:pt x="3" y="7"/>
                  </a:lnTo>
                  <a:lnTo>
                    <a:pt x="0" y="3"/>
                  </a:lnTo>
                  <a:lnTo>
                    <a:pt x="3" y="0"/>
                  </a:lnTo>
                  <a:lnTo>
                    <a:pt x="6"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71" name="Freeform 609"/>
            <p:cNvSpPr>
              <a:spLocks/>
            </p:cNvSpPr>
            <p:nvPr/>
          </p:nvSpPr>
          <p:spPr bwMode="auto">
            <a:xfrm>
              <a:off x="746125" y="4583113"/>
              <a:ext cx="11112" cy="11112"/>
            </a:xfrm>
            <a:custGeom>
              <a:avLst/>
              <a:gdLst>
                <a:gd name="T0" fmla="*/ 7 w 7"/>
                <a:gd name="T1" fmla="*/ 7 h 7"/>
                <a:gd name="T2" fmla="*/ 7 w 7"/>
                <a:gd name="T3" fmla="*/ 7 h 7"/>
                <a:gd name="T4" fmla="*/ 4 w 7"/>
                <a:gd name="T5" fmla="*/ 7 h 7"/>
                <a:gd name="T6" fmla="*/ 0 w 7"/>
                <a:gd name="T7" fmla="*/ 7 h 7"/>
                <a:gd name="T8" fmla="*/ 0 w 7"/>
                <a:gd name="T9" fmla="*/ 7 h 7"/>
                <a:gd name="T10" fmla="*/ 0 w 7"/>
                <a:gd name="T11" fmla="*/ 4 h 7"/>
                <a:gd name="T12" fmla="*/ 0 w 7"/>
                <a:gd name="T13" fmla="*/ 4 h 7"/>
                <a:gd name="T14" fmla="*/ 4 w 7"/>
                <a:gd name="T15" fmla="*/ 0 h 7"/>
                <a:gd name="T16" fmla="*/ 4 w 7"/>
                <a:gd name="T17" fmla="*/ 0 h 7"/>
                <a:gd name="T18" fmla="*/ 7 w 7"/>
                <a:gd name="T19" fmla="*/ 7 h 7"/>
                <a:gd name="T20" fmla="*/ 7 w 7"/>
                <a:gd name="T21" fmla="*/ 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7"/>
                <a:gd name="T35" fmla="*/ 7 w 7"/>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7">
                  <a:moveTo>
                    <a:pt x="7" y="7"/>
                  </a:moveTo>
                  <a:lnTo>
                    <a:pt x="7" y="7"/>
                  </a:lnTo>
                  <a:lnTo>
                    <a:pt x="4" y="7"/>
                  </a:lnTo>
                  <a:lnTo>
                    <a:pt x="0" y="7"/>
                  </a:lnTo>
                  <a:lnTo>
                    <a:pt x="0" y="4"/>
                  </a:lnTo>
                  <a:lnTo>
                    <a:pt x="4" y="0"/>
                  </a:lnTo>
                  <a:lnTo>
                    <a:pt x="7"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72" name="Freeform 610"/>
            <p:cNvSpPr>
              <a:spLocks/>
            </p:cNvSpPr>
            <p:nvPr/>
          </p:nvSpPr>
          <p:spPr bwMode="auto">
            <a:xfrm>
              <a:off x="757238" y="4589463"/>
              <a:ext cx="9525" cy="9525"/>
            </a:xfrm>
            <a:custGeom>
              <a:avLst/>
              <a:gdLst>
                <a:gd name="T0" fmla="*/ 6 w 6"/>
                <a:gd name="T1" fmla="*/ 6 h 6"/>
                <a:gd name="T2" fmla="*/ 6 w 6"/>
                <a:gd name="T3" fmla="*/ 6 h 6"/>
                <a:gd name="T4" fmla="*/ 3 w 6"/>
                <a:gd name="T5" fmla="*/ 6 h 6"/>
                <a:gd name="T6" fmla="*/ 3 w 6"/>
                <a:gd name="T7" fmla="*/ 6 h 6"/>
                <a:gd name="T8" fmla="*/ 0 w 6"/>
                <a:gd name="T9" fmla="*/ 3 h 6"/>
                <a:gd name="T10" fmla="*/ 0 w 6"/>
                <a:gd name="T11" fmla="*/ 3 h 6"/>
                <a:gd name="T12" fmla="*/ 6 w 6"/>
                <a:gd name="T13" fmla="*/ 0 h 6"/>
                <a:gd name="T14" fmla="*/ 6 w 6"/>
                <a:gd name="T15" fmla="*/ 0 h 6"/>
                <a:gd name="T16" fmla="*/ 6 w 6"/>
                <a:gd name="T17" fmla="*/ 6 h 6"/>
                <a:gd name="T18" fmla="*/ 6 w 6"/>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6"/>
                  </a:moveTo>
                  <a:lnTo>
                    <a:pt x="6" y="6"/>
                  </a:lnTo>
                  <a:lnTo>
                    <a:pt x="3" y="6"/>
                  </a:lnTo>
                  <a:lnTo>
                    <a:pt x="0" y="3"/>
                  </a:lnTo>
                  <a:lnTo>
                    <a:pt x="6"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73" name="Freeform 611"/>
            <p:cNvSpPr>
              <a:spLocks/>
            </p:cNvSpPr>
            <p:nvPr/>
          </p:nvSpPr>
          <p:spPr bwMode="auto">
            <a:xfrm>
              <a:off x="1058863" y="4673600"/>
              <a:ext cx="30162" cy="55562"/>
            </a:xfrm>
            <a:custGeom>
              <a:avLst/>
              <a:gdLst>
                <a:gd name="T0" fmla="*/ 0 w 19"/>
                <a:gd name="T1" fmla="*/ 35 h 35"/>
                <a:gd name="T2" fmla="*/ 12 w 19"/>
                <a:gd name="T3" fmla="*/ 35 h 35"/>
                <a:gd name="T4" fmla="*/ 19 w 19"/>
                <a:gd name="T5" fmla="*/ 4 h 35"/>
                <a:gd name="T6" fmla="*/ 6 w 19"/>
                <a:gd name="T7" fmla="*/ 0 h 35"/>
                <a:gd name="T8" fmla="*/ 0 w 19"/>
                <a:gd name="T9" fmla="*/ 35 h 35"/>
                <a:gd name="T10" fmla="*/ 0 60000 65536"/>
                <a:gd name="T11" fmla="*/ 0 60000 65536"/>
                <a:gd name="T12" fmla="*/ 0 60000 65536"/>
                <a:gd name="T13" fmla="*/ 0 60000 65536"/>
                <a:gd name="T14" fmla="*/ 0 60000 65536"/>
                <a:gd name="T15" fmla="*/ 0 w 19"/>
                <a:gd name="T16" fmla="*/ 0 h 35"/>
                <a:gd name="T17" fmla="*/ 19 w 19"/>
                <a:gd name="T18" fmla="*/ 35 h 35"/>
              </a:gdLst>
              <a:ahLst/>
              <a:cxnLst>
                <a:cxn ang="T10">
                  <a:pos x="T0" y="T1"/>
                </a:cxn>
                <a:cxn ang="T11">
                  <a:pos x="T2" y="T3"/>
                </a:cxn>
                <a:cxn ang="T12">
                  <a:pos x="T4" y="T5"/>
                </a:cxn>
                <a:cxn ang="T13">
                  <a:pos x="T6" y="T7"/>
                </a:cxn>
                <a:cxn ang="T14">
                  <a:pos x="T8" y="T9"/>
                </a:cxn>
              </a:cxnLst>
              <a:rect l="T15" t="T16" r="T17" b="T18"/>
              <a:pathLst>
                <a:path w="19" h="35">
                  <a:moveTo>
                    <a:pt x="0" y="35"/>
                  </a:moveTo>
                  <a:lnTo>
                    <a:pt x="12" y="35"/>
                  </a:lnTo>
                  <a:lnTo>
                    <a:pt x="19" y="4"/>
                  </a:lnTo>
                  <a:lnTo>
                    <a:pt x="6" y="0"/>
                  </a:lnTo>
                  <a:lnTo>
                    <a:pt x="0" y="35"/>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74" name="Freeform 612"/>
            <p:cNvSpPr>
              <a:spLocks/>
            </p:cNvSpPr>
            <p:nvPr/>
          </p:nvSpPr>
          <p:spPr bwMode="auto">
            <a:xfrm>
              <a:off x="1058863" y="4729163"/>
              <a:ext cx="90487" cy="34925"/>
            </a:xfrm>
            <a:custGeom>
              <a:avLst/>
              <a:gdLst>
                <a:gd name="T0" fmla="*/ 12 w 57"/>
                <a:gd name="T1" fmla="*/ 0 h 22"/>
                <a:gd name="T2" fmla="*/ 57 w 57"/>
                <a:gd name="T3" fmla="*/ 16 h 22"/>
                <a:gd name="T4" fmla="*/ 57 w 57"/>
                <a:gd name="T5" fmla="*/ 22 h 22"/>
                <a:gd name="T6" fmla="*/ 0 w 57"/>
                <a:gd name="T7" fmla="*/ 0 h 22"/>
                <a:gd name="T8" fmla="*/ 12 w 57"/>
                <a:gd name="T9" fmla="*/ 0 h 22"/>
                <a:gd name="T10" fmla="*/ 0 60000 65536"/>
                <a:gd name="T11" fmla="*/ 0 60000 65536"/>
                <a:gd name="T12" fmla="*/ 0 60000 65536"/>
                <a:gd name="T13" fmla="*/ 0 60000 65536"/>
                <a:gd name="T14" fmla="*/ 0 60000 65536"/>
                <a:gd name="T15" fmla="*/ 0 w 57"/>
                <a:gd name="T16" fmla="*/ 0 h 22"/>
                <a:gd name="T17" fmla="*/ 57 w 57"/>
                <a:gd name="T18" fmla="*/ 22 h 22"/>
              </a:gdLst>
              <a:ahLst/>
              <a:cxnLst>
                <a:cxn ang="T10">
                  <a:pos x="T0" y="T1"/>
                </a:cxn>
                <a:cxn ang="T11">
                  <a:pos x="T2" y="T3"/>
                </a:cxn>
                <a:cxn ang="T12">
                  <a:pos x="T4" y="T5"/>
                </a:cxn>
                <a:cxn ang="T13">
                  <a:pos x="T6" y="T7"/>
                </a:cxn>
                <a:cxn ang="T14">
                  <a:pos x="T8" y="T9"/>
                </a:cxn>
              </a:cxnLst>
              <a:rect l="T15" t="T16" r="T17" b="T18"/>
              <a:pathLst>
                <a:path w="57" h="22">
                  <a:moveTo>
                    <a:pt x="12" y="0"/>
                  </a:moveTo>
                  <a:lnTo>
                    <a:pt x="57" y="16"/>
                  </a:lnTo>
                  <a:lnTo>
                    <a:pt x="57" y="22"/>
                  </a:lnTo>
                  <a:lnTo>
                    <a:pt x="0" y="0"/>
                  </a:lnTo>
                  <a:lnTo>
                    <a:pt x="12"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75" name="Freeform 613"/>
            <p:cNvSpPr>
              <a:spLocks/>
            </p:cNvSpPr>
            <p:nvPr/>
          </p:nvSpPr>
          <p:spPr bwMode="auto">
            <a:xfrm>
              <a:off x="1158875" y="4714875"/>
              <a:ext cx="20637" cy="55562"/>
            </a:xfrm>
            <a:custGeom>
              <a:avLst/>
              <a:gdLst>
                <a:gd name="T0" fmla="*/ 0 w 13"/>
                <a:gd name="T1" fmla="*/ 35 h 35"/>
                <a:gd name="T2" fmla="*/ 9 w 13"/>
                <a:gd name="T3" fmla="*/ 31 h 35"/>
                <a:gd name="T4" fmla="*/ 13 w 13"/>
                <a:gd name="T5" fmla="*/ 3 h 35"/>
                <a:gd name="T6" fmla="*/ 6 w 13"/>
                <a:gd name="T7" fmla="*/ 0 h 35"/>
                <a:gd name="T8" fmla="*/ 0 w 13"/>
                <a:gd name="T9" fmla="*/ 35 h 35"/>
                <a:gd name="T10" fmla="*/ 0 60000 65536"/>
                <a:gd name="T11" fmla="*/ 0 60000 65536"/>
                <a:gd name="T12" fmla="*/ 0 60000 65536"/>
                <a:gd name="T13" fmla="*/ 0 60000 65536"/>
                <a:gd name="T14" fmla="*/ 0 60000 65536"/>
                <a:gd name="T15" fmla="*/ 0 w 13"/>
                <a:gd name="T16" fmla="*/ 0 h 35"/>
                <a:gd name="T17" fmla="*/ 13 w 13"/>
                <a:gd name="T18" fmla="*/ 35 h 35"/>
              </a:gdLst>
              <a:ahLst/>
              <a:cxnLst>
                <a:cxn ang="T10">
                  <a:pos x="T0" y="T1"/>
                </a:cxn>
                <a:cxn ang="T11">
                  <a:pos x="T2" y="T3"/>
                </a:cxn>
                <a:cxn ang="T12">
                  <a:pos x="T4" y="T5"/>
                </a:cxn>
                <a:cxn ang="T13">
                  <a:pos x="T6" y="T7"/>
                </a:cxn>
                <a:cxn ang="T14">
                  <a:pos x="T8" y="T9"/>
                </a:cxn>
              </a:cxnLst>
              <a:rect l="T15" t="T16" r="T17" b="T18"/>
              <a:pathLst>
                <a:path w="13" h="35">
                  <a:moveTo>
                    <a:pt x="0" y="35"/>
                  </a:moveTo>
                  <a:lnTo>
                    <a:pt x="9" y="31"/>
                  </a:lnTo>
                  <a:lnTo>
                    <a:pt x="13" y="3"/>
                  </a:lnTo>
                  <a:lnTo>
                    <a:pt x="6" y="0"/>
                  </a:lnTo>
                  <a:lnTo>
                    <a:pt x="0" y="35"/>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76" name="Freeform 614"/>
            <p:cNvSpPr>
              <a:spLocks/>
            </p:cNvSpPr>
            <p:nvPr/>
          </p:nvSpPr>
          <p:spPr bwMode="auto">
            <a:xfrm>
              <a:off x="1158875" y="4764088"/>
              <a:ext cx="90487" cy="41275"/>
            </a:xfrm>
            <a:custGeom>
              <a:avLst/>
              <a:gdLst>
                <a:gd name="T0" fmla="*/ 9 w 57"/>
                <a:gd name="T1" fmla="*/ 0 h 26"/>
                <a:gd name="T2" fmla="*/ 57 w 57"/>
                <a:gd name="T3" fmla="*/ 19 h 26"/>
                <a:gd name="T4" fmla="*/ 57 w 57"/>
                <a:gd name="T5" fmla="*/ 26 h 26"/>
                <a:gd name="T6" fmla="*/ 0 w 57"/>
                <a:gd name="T7" fmla="*/ 4 h 26"/>
                <a:gd name="T8" fmla="*/ 9 w 57"/>
                <a:gd name="T9" fmla="*/ 0 h 26"/>
                <a:gd name="T10" fmla="*/ 0 60000 65536"/>
                <a:gd name="T11" fmla="*/ 0 60000 65536"/>
                <a:gd name="T12" fmla="*/ 0 60000 65536"/>
                <a:gd name="T13" fmla="*/ 0 60000 65536"/>
                <a:gd name="T14" fmla="*/ 0 60000 65536"/>
                <a:gd name="T15" fmla="*/ 0 w 57"/>
                <a:gd name="T16" fmla="*/ 0 h 26"/>
                <a:gd name="T17" fmla="*/ 57 w 57"/>
                <a:gd name="T18" fmla="*/ 26 h 26"/>
              </a:gdLst>
              <a:ahLst/>
              <a:cxnLst>
                <a:cxn ang="T10">
                  <a:pos x="T0" y="T1"/>
                </a:cxn>
                <a:cxn ang="T11">
                  <a:pos x="T2" y="T3"/>
                </a:cxn>
                <a:cxn ang="T12">
                  <a:pos x="T4" y="T5"/>
                </a:cxn>
                <a:cxn ang="T13">
                  <a:pos x="T6" y="T7"/>
                </a:cxn>
                <a:cxn ang="T14">
                  <a:pos x="T8" y="T9"/>
                </a:cxn>
              </a:cxnLst>
              <a:rect l="T15" t="T16" r="T17" b="T18"/>
              <a:pathLst>
                <a:path w="57" h="26">
                  <a:moveTo>
                    <a:pt x="9" y="0"/>
                  </a:moveTo>
                  <a:lnTo>
                    <a:pt x="57" y="19"/>
                  </a:lnTo>
                  <a:lnTo>
                    <a:pt x="57" y="26"/>
                  </a:lnTo>
                  <a:lnTo>
                    <a:pt x="0" y="4"/>
                  </a:lnTo>
                  <a:lnTo>
                    <a:pt x="9"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77" name="Freeform 615"/>
            <p:cNvSpPr>
              <a:spLocks/>
            </p:cNvSpPr>
            <p:nvPr/>
          </p:nvSpPr>
          <p:spPr bwMode="auto">
            <a:xfrm>
              <a:off x="1263650" y="4775200"/>
              <a:ext cx="15875" cy="34925"/>
            </a:xfrm>
            <a:custGeom>
              <a:avLst/>
              <a:gdLst>
                <a:gd name="T0" fmla="*/ 0 w 10"/>
                <a:gd name="T1" fmla="*/ 22 h 22"/>
                <a:gd name="T2" fmla="*/ 7 w 10"/>
                <a:gd name="T3" fmla="*/ 19 h 22"/>
                <a:gd name="T4" fmla="*/ 10 w 10"/>
                <a:gd name="T5" fmla="*/ 3 h 22"/>
                <a:gd name="T6" fmla="*/ 3 w 10"/>
                <a:gd name="T7" fmla="*/ 0 h 22"/>
                <a:gd name="T8" fmla="*/ 0 w 10"/>
                <a:gd name="T9" fmla="*/ 22 h 22"/>
                <a:gd name="T10" fmla="*/ 0 60000 65536"/>
                <a:gd name="T11" fmla="*/ 0 60000 65536"/>
                <a:gd name="T12" fmla="*/ 0 60000 65536"/>
                <a:gd name="T13" fmla="*/ 0 60000 65536"/>
                <a:gd name="T14" fmla="*/ 0 60000 65536"/>
                <a:gd name="T15" fmla="*/ 0 w 10"/>
                <a:gd name="T16" fmla="*/ 0 h 22"/>
                <a:gd name="T17" fmla="*/ 10 w 10"/>
                <a:gd name="T18" fmla="*/ 22 h 22"/>
              </a:gdLst>
              <a:ahLst/>
              <a:cxnLst>
                <a:cxn ang="T10">
                  <a:pos x="T0" y="T1"/>
                </a:cxn>
                <a:cxn ang="T11">
                  <a:pos x="T2" y="T3"/>
                </a:cxn>
                <a:cxn ang="T12">
                  <a:pos x="T4" y="T5"/>
                </a:cxn>
                <a:cxn ang="T13">
                  <a:pos x="T6" y="T7"/>
                </a:cxn>
                <a:cxn ang="T14">
                  <a:pos x="T8" y="T9"/>
                </a:cxn>
              </a:cxnLst>
              <a:rect l="T15" t="T16" r="T17" b="T18"/>
              <a:pathLst>
                <a:path w="10" h="22">
                  <a:moveTo>
                    <a:pt x="0" y="22"/>
                  </a:moveTo>
                  <a:lnTo>
                    <a:pt x="7" y="19"/>
                  </a:lnTo>
                  <a:lnTo>
                    <a:pt x="10" y="3"/>
                  </a:lnTo>
                  <a:lnTo>
                    <a:pt x="3" y="0"/>
                  </a:lnTo>
                  <a:lnTo>
                    <a:pt x="0" y="22"/>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78" name="Freeform 616"/>
            <p:cNvSpPr>
              <a:spLocks/>
            </p:cNvSpPr>
            <p:nvPr/>
          </p:nvSpPr>
          <p:spPr bwMode="auto">
            <a:xfrm>
              <a:off x="1263650" y="4805363"/>
              <a:ext cx="90487" cy="39687"/>
            </a:xfrm>
            <a:custGeom>
              <a:avLst/>
              <a:gdLst>
                <a:gd name="T0" fmla="*/ 7 w 57"/>
                <a:gd name="T1" fmla="*/ 0 h 25"/>
                <a:gd name="T2" fmla="*/ 57 w 57"/>
                <a:gd name="T3" fmla="*/ 19 h 25"/>
                <a:gd name="T4" fmla="*/ 54 w 57"/>
                <a:gd name="T5" fmla="*/ 25 h 25"/>
                <a:gd name="T6" fmla="*/ 0 w 57"/>
                <a:gd name="T7" fmla="*/ 3 h 25"/>
                <a:gd name="T8" fmla="*/ 7 w 57"/>
                <a:gd name="T9" fmla="*/ 0 h 25"/>
                <a:gd name="T10" fmla="*/ 0 60000 65536"/>
                <a:gd name="T11" fmla="*/ 0 60000 65536"/>
                <a:gd name="T12" fmla="*/ 0 60000 65536"/>
                <a:gd name="T13" fmla="*/ 0 60000 65536"/>
                <a:gd name="T14" fmla="*/ 0 60000 65536"/>
                <a:gd name="T15" fmla="*/ 0 w 57"/>
                <a:gd name="T16" fmla="*/ 0 h 25"/>
                <a:gd name="T17" fmla="*/ 57 w 57"/>
                <a:gd name="T18" fmla="*/ 25 h 25"/>
              </a:gdLst>
              <a:ahLst/>
              <a:cxnLst>
                <a:cxn ang="T10">
                  <a:pos x="T0" y="T1"/>
                </a:cxn>
                <a:cxn ang="T11">
                  <a:pos x="T2" y="T3"/>
                </a:cxn>
                <a:cxn ang="T12">
                  <a:pos x="T4" y="T5"/>
                </a:cxn>
                <a:cxn ang="T13">
                  <a:pos x="T6" y="T7"/>
                </a:cxn>
                <a:cxn ang="T14">
                  <a:pos x="T8" y="T9"/>
                </a:cxn>
              </a:cxnLst>
              <a:rect l="T15" t="T16" r="T17" b="T18"/>
              <a:pathLst>
                <a:path w="57" h="25">
                  <a:moveTo>
                    <a:pt x="7" y="0"/>
                  </a:moveTo>
                  <a:lnTo>
                    <a:pt x="57" y="19"/>
                  </a:lnTo>
                  <a:lnTo>
                    <a:pt x="54" y="25"/>
                  </a:lnTo>
                  <a:lnTo>
                    <a:pt x="0" y="3"/>
                  </a:lnTo>
                  <a:lnTo>
                    <a:pt x="7"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grpSp>
      <p:sp>
        <p:nvSpPr>
          <p:cNvPr id="17414" name="Title 1"/>
          <p:cNvSpPr>
            <a:spLocks noGrp="1"/>
          </p:cNvSpPr>
          <p:nvPr>
            <p:ph type="title"/>
          </p:nvPr>
        </p:nvSpPr>
        <p:spPr/>
        <p:txBody>
          <a:bodyPr/>
          <a:lstStyle/>
          <a:p>
            <a:r>
              <a:rPr lang="en-US" altLang="ko-KR">
                <a:ea typeface="굴림" panose="020B0600000101010101" pitchFamily="50" charset="-127"/>
              </a:rPr>
              <a:t>What if the BIOS clears RAM?</a:t>
            </a:r>
          </a:p>
        </p:txBody>
      </p:sp>
      <p:pic>
        <p:nvPicPr>
          <p:cNvPr id="4" name="Picture 3" descr="sodim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38401" y="4970464"/>
            <a:ext cx="2519363" cy="1354137"/>
          </a:xfrm>
          <a:prstGeom prst="rect">
            <a:avLst/>
          </a:prstGeom>
          <a:noFill/>
          <a:ln>
            <a:noFill/>
          </a:ln>
          <a:effectLst>
            <a:outerShdw dist="25400" dir="5400000" algn="t" rotWithShape="0">
              <a:schemeClr val="tx1">
                <a:alpha val="5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6" name="Group 51"/>
          <p:cNvGrpSpPr>
            <a:grpSpLocks/>
          </p:cNvGrpSpPr>
          <p:nvPr/>
        </p:nvGrpSpPr>
        <p:grpSpPr bwMode="auto">
          <a:xfrm>
            <a:off x="5381626" y="1277938"/>
            <a:ext cx="2176463" cy="3276600"/>
            <a:chOff x="3093988" y="1562398"/>
            <a:chExt cx="1762572" cy="2652563"/>
          </a:xfrm>
        </p:grpSpPr>
        <p:sp>
          <p:nvSpPr>
            <p:cNvPr id="17436" name="Freeform 14"/>
            <p:cNvSpPr>
              <a:spLocks/>
            </p:cNvSpPr>
            <p:nvPr/>
          </p:nvSpPr>
          <p:spPr bwMode="auto">
            <a:xfrm>
              <a:off x="3196531" y="1692027"/>
              <a:ext cx="1220837" cy="2300436"/>
            </a:xfrm>
            <a:custGeom>
              <a:avLst/>
              <a:gdLst>
                <a:gd name="T0" fmla="*/ 544 w 631"/>
                <a:gd name="T1" fmla="*/ 423 h 1189"/>
                <a:gd name="T2" fmla="*/ 541 w 631"/>
                <a:gd name="T3" fmla="*/ 423 h 1189"/>
                <a:gd name="T4" fmla="*/ 533 w 631"/>
                <a:gd name="T5" fmla="*/ 288 h 1189"/>
                <a:gd name="T6" fmla="*/ 520 w 631"/>
                <a:gd name="T7" fmla="*/ 42 h 1189"/>
                <a:gd name="T8" fmla="*/ 481 w 631"/>
                <a:gd name="T9" fmla="*/ 4 h 1189"/>
                <a:gd name="T10" fmla="*/ 411 w 631"/>
                <a:gd name="T11" fmla="*/ 21 h 1189"/>
                <a:gd name="T12" fmla="*/ 345 w 631"/>
                <a:gd name="T13" fmla="*/ 48 h 1189"/>
                <a:gd name="T14" fmla="*/ 283 w 631"/>
                <a:gd name="T15" fmla="*/ 84 h 1189"/>
                <a:gd name="T16" fmla="*/ 227 w 631"/>
                <a:gd name="T17" fmla="*/ 133 h 1189"/>
                <a:gd name="T18" fmla="*/ 179 w 631"/>
                <a:gd name="T19" fmla="*/ 191 h 1189"/>
                <a:gd name="T20" fmla="*/ 140 w 631"/>
                <a:gd name="T21" fmla="*/ 262 h 1189"/>
                <a:gd name="T22" fmla="*/ 111 w 631"/>
                <a:gd name="T23" fmla="*/ 346 h 1189"/>
                <a:gd name="T24" fmla="*/ 0 w 631"/>
                <a:gd name="T25" fmla="*/ 485 h 1189"/>
                <a:gd name="T26" fmla="*/ 70 w 631"/>
                <a:gd name="T27" fmla="*/ 560 h 1189"/>
                <a:gd name="T28" fmla="*/ 85 w 631"/>
                <a:gd name="T29" fmla="*/ 648 h 1189"/>
                <a:gd name="T30" fmla="*/ 111 w 631"/>
                <a:gd name="T31" fmla="*/ 725 h 1189"/>
                <a:gd name="T32" fmla="*/ 149 w 631"/>
                <a:gd name="T33" fmla="*/ 789 h 1189"/>
                <a:gd name="T34" fmla="*/ 196 w 631"/>
                <a:gd name="T35" fmla="*/ 842 h 1189"/>
                <a:gd name="T36" fmla="*/ 248 w 631"/>
                <a:gd name="T37" fmla="*/ 883 h 1189"/>
                <a:gd name="T38" fmla="*/ 304 w 631"/>
                <a:gd name="T39" fmla="*/ 912 h 1189"/>
                <a:gd name="T40" fmla="*/ 362 w 631"/>
                <a:gd name="T41" fmla="*/ 928 h 1189"/>
                <a:gd name="T42" fmla="*/ 415 w 631"/>
                <a:gd name="T43" fmla="*/ 1183 h 1189"/>
                <a:gd name="T44" fmla="*/ 610 w 631"/>
                <a:gd name="T45" fmla="*/ 1166 h 1189"/>
                <a:gd name="T46" fmla="*/ 583 w 631"/>
                <a:gd name="T47" fmla="*/ 1021 h 1189"/>
                <a:gd name="T48" fmla="*/ 549 w 631"/>
                <a:gd name="T49" fmla="*/ 826 h 1189"/>
                <a:gd name="T50" fmla="*/ 526 w 631"/>
                <a:gd name="T51" fmla="*/ 680 h 1189"/>
                <a:gd name="T52" fmla="*/ 551 w 631"/>
                <a:gd name="T53" fmla="*/ 650 h 1189"/>
                <a:gd name="T54" fmla="*/ 591 w 631"/>
                <a:gd name="T55" fmla="*/ 622 h 1189"/>
                <a:gd name="T56" fmla="*/ 618 w 631"/>
                <a:gd name="T57" fmla="*/ 584 h 1189"/>
                <a:gd name="T58" fmla="*/ 630 w 631"/>
                <a:gd name="T59" fmla="*/ 542 h 1189"/>
                <a:gd name="T60" fmla="*/ 629 w 631"/>
                <a:gd name="T61" fmla="*/ 504 h 1189"/>
                <a:gd name="T62" fmla="*/ 613 w 631"/>
                <a:gd name="T63" fmla="*/ 469 h 1189"/>
                <a:gd name="T64" fmla="*/ 589 w 631"/>
                <a:gd name="T65" fmla="*/ 440 h 1189"/>
                <a:gd name="T66" fmla="*/ 560 w 631"/>
                <a:gd name="T67" fmla="*/ 424 h 11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31"/>
                <a:gd name="T103" fmla="*/ 0 h 1189"/>
                <a:gd name="T104" fmla="*/ 631 w 631"/>
                <a:gd name="T105" fmla="*/ 1189 h 118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31" h="1189">
                  <a:moveTo>
                    <a:pt x="545" y="423"/>
                  </a:moveTo>
                  <a:lnTo>
                    <a:pt x="544" y="423"/>
                  </a:lnTo>
                  <a:lnTo>
                    <a:pt x="543" y="423"/>
                  </a:lnTo>
                  <a:lnTo>
                    <a:pt x="541" y="423"/>
                  </a:lnTo>
                  <a:lnTo>
                    <a:pt x="539" y="423"/>
                  </a:lnTo>
                  <a:lnTo>
                    <a:pt x="533" y="288"/>
                  </a:lnTo>
                  <a:lnTo>
                    <a:pt x="526" y="150"/>
                  </a:lnTo>
                  <a:lnTo>
                    <a:pt x="520" y="42"/>
                  </a:lnTo>
                  <a:lnTo>
                    <a:pt x="518" y="0"/>
                  </a:lnTo>
                  <a:lnTo>
                    <a:pt x="481" y="4"/>
                  </a:lnTo>
                  <a:lnTo>
                    <a:pt x="446" y="12"/>
                  </a:lnTo>
                  <a:lnTo>
                    <a:pt x="411" y="21"/>
                  </a:lnTo>
                  <a:lnTo>
                    <a:pt x="377" y="33"/>
                  </a:lnTo>
                  <a:lnTo>
                    <a:pt x="345" y="48"/>
                  </a:lnTo>
                  <a:lnTo>
                    <a:pt x="313" y="65"/>
                  </a:lnTo>
                  <a:lnTo>
                    <a:pt x="283" y="84"/>
                  </a:lnTo>
                  <a:lnTo>
                    <a:pt x="254" y="107"/>
                  </a:lnTo>
                  <a:lnTo>
                    <a:pt x="227" y="133"/>
                  </a:lnTo>
                  <a:lnTo>
                    <a:pt x="202" y="161"/>
                  </a:lnTo>
                  <a:lnTo>
                    <a:pt x="179" y="191"/>
                  </a:lnTo>
                  <a:lnTo>
                    <a:pt x="158" y="225"/>
                  </a:lnTo>
                  <a:lnTo>
                    <a:pt x="140" y="262"/>
                  </a:lnTo>
                  <a:lnTo>
                    <a:pt x="123" y="302"/>
                  </a:lnTo>
                  <a:lnTo>
                    <a:pt x="111" y="346"/>
                  </a:lnTo>
                  <a:lnTo>
                    <a:pt x="100" y="392"/>
                  </a:lnTo>
                  <a:lnTo>
                    <a:pt x="0" y="485"/>
                  </a:lnTo>
                  <a:lnTo>
                    <a:pt x="69" y="513"/>
                  </a:lnTo>
                  <a:lnTo>
                    <a:pt x="70" y="560"/>
                  </a:lnTo>
                  <a:lnTo>
                    <a:pt x="75" y="606"/>
                  </a:lnTo>
                  <a:lnTo>
                    <a:pt x="85" y="648"/>
                  </a:lnTo>
                  <a:lnTo>
                    <a:pt x="97" y="687"/>
                  </a:lnTo>
                  <a:lnTo>
                    <a:pt x="111" y="725"/>
                  </a:lnTo>
                  <a:lnTo>
                    <a:pt x="129" y="758"/>
                  </a:lnTo>
                  <a:lnTo>
                    <a:pt x="149" y="789"/>
                  </a:lnTo>
                  <a:lnTo>
                    <a:pt x="172" y="818"/>
                  </a:lnTo>
                  <a:lnTo>
                    <a:pt x="196" y="842"/>
                  </a:lnTo>
                  <a:lnTo>
                    <a:pt x="221" y="865"/>
                  </a:lnTo>
                  <a:lnTo>
                    <a:pt x="248" y="883"/>
                  </a:lnTo>
                  <a:lnTo>
                    <a:pt x="276" y="899"/>
                  </a:lnTo>
                  <a:lnTo>
                    <a:pt x="304" y="912"/>
                  </a:lnTo>
                  <a:lnTo>
                    <a:pt x="333" y="922"/>
                  </a:lnTo>
                  <a:lnTo>
                    <a:pt x="362" y="928"/>
                  </a:lnTo>
                  <a:lnTo>
                    <a:pt x="389" y="930"/>
                  </a:lnTo>
                  <a:lnTo>
                    <a:pt x="415" y="1183"/>
                  </a:lnTo>
                  <a:lnTo>
                    <a:pt x="613" y="1189"/>
                  </a:lnTo>
                  <a:lnTo>
                    <a:pt x="610" y="1166"/>
                  </a:lnTo>
                  <a:lnTo>
                    <a:pt x="599" y="1106"/>
                  </a:lnTo>
                  <a:lnTo>
                    <a:pt x="583" y="1021"/>
                  </a:lnTo>
                  <a:lnTo>
                    <a:pt x="566" y="923"/>
                  </a:lnTo>
                  <a:lnTo>
                    <a:pt x="549" y="826"/>
                  </a:lnTo>
                  <a:lnTo>
                    <a:pt x="536" y="740"/>
                  </a:lnTo>
                  <a:lnTo>
                    <a:pt x="526" y="680"/>
                  </a:lnTo>
                  <a:lnTo>
                    <a:pt x="525" y="657"/>
                  </a:lnTo>
                  <a:lnTo>
                    <a:pt x="551" y="650"/>
                  </a:lnTo>
                  <a:lnTo>
                    <a:pt x="573" y="637"/>
                  </a:lnTo>
                  <a:lnTo>
                    <a:pt x="591" y="622"/>
                  </a:lnTo>
                  <a:lnTo>
                    <a:pt x="606" y="604"/>
                  </a:lnTo>
                  <a:lnTo>
                    <a:pt x="618" y="584"/>
                  </a:lnTo>
                  <a:lnTo>
                    <a:pt x="625" y="562"/>
                  </a:lnTo>
                  <a:lnTo>
                    <a:pt x="630" y="542"/>
                  </a:lnTo>
                  <a:lnTo>
                    <a:pt x="631" y="522"/>
                  </a:lnTo>
                  <a:lnTo>
                    <a:pt x="629" y="504"/>
                  </a:lnTo>
                  <a:lnTo>
                    <a:pt x="623" y="486"/>
                  </a:lnTo>
                  <a:lnTo>
                    <a:pt x="613" y="469"/>
                  </a:lnTo>
                  <a:lnTo>
                    <a:pt x="602" y="453"/>
                  </a:lnTo>
                  <a:lnTo>
                    <a:pt x="589" y="440"/>
                  </a:lnTo>
                  <a:lnTo>
                    <a:pt x="574" y="430"/>
                  </a:lnTo>
                  <a:lnTo>
                    <a:pt x="560" y="424"/>
                  </a:lnTo>
                  <a:lnTo>
                    <a:pt x="545" y="4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37" name="Freeform 15"/>
            <p:cNvSpPr>
              <a:spLocks/>
            </p:cNvSpPr>
            <p:nvPr/>
          </p:nvSpPr>
          <p:spPr bwMode="auto">
            <a:xfrm>
              <a:off x="3312617" y="1692027"/>
              <a:ext cx="1222772" cy="2300436"/>
            </a:xfrm>
            <a:custGeom>
              <a:avLst/>
              <a:gdLst>
                <a:gd name="T0" fmla="*/ 545 w 632"/>
                <a:gd name="T1" fmla="*/ 423 h 1189"/>
                <a:gd name="T2" fmla="*/ 541 w 632"/>
                <a:gd name="T3" fmla="*/ 423 h 1189"/>
                <a:gd name="T4" fmla="*/ 534 w 632"/>
                <a:gd name="T5" fmla="*/ 288 h 1189"/>
                <a:gd name="T6" fmla="*/ 521 w 632"/>
                <a:gd name="T7" fmla="*/ 42 h 1189"/>
                <a:gd name="T8" fmla="*/ 482 w 632"/>
                <a:gd name="T9" fmla="*/ 4 h 1189"/>
                <a:gd name="T10" fmla="*/ 412 w 632"/>
                <a:gd name="T11" fmla="*/ 21 h 1189"/>
                <a:gd name="T12" fmla="*/ 345 w 632"/>
                <a:gd name="T13" fmla="*/ 48 h 1189"/>
                <a:gd name="T14" fmla="*/ 283 w 632"/>
                <a:gd name="T15" fmla="*/ 84 h 1189"/>
                <a:gd name="T16" fmla="*/ 228 w 632"/>
                <a:gd name="T17" fmla="*/ 133 h 1189"/>
                <a:gd name="T18" fmla="*/ 179 w 632"/>
                <a:gd name="T19" fmla="*/ 191 h 1189"/>
                <a:gd name="T20" fmla="*/ 141 w 632"/>
                <a:gd name="T21" fmla="*/ 262 h 1189"/>
                <a:gd name="T22" fmla="*/ 112 w 632"/>
                <a:gd name="T23" fmla="*/ 346 h 1189"/>
                <a:gd name="T24" fmla="*/ 0 w 632"/>
                <a:gd name="T25" fmla="*/ 485 h 1189"/>
                <a:gd name="T26" fmla="*/ 71 w 632"/>
                <a:gd name="T27" fmla="*/ 560 h 1189"/>
                <a:gd name="T28" fmla="*/ 85 w 632"/>
                <a:gd name="T29" fmla="*/ 646 h 1189"/>
                <a:gd name="T30" fmla="*/ 112 w 632"/>
                <a:gd name="T31" fmla="*/ 719 h 1189"/>
                <a:gd name="T32" fmla="*/ 149 w 632"/>
                <a:gd name="T33" fmla="*/ 779 h 1189"/>
                <a:gd name="T34" fmla="*/ 195 w 632"/>
                <a:gd name="T35" fmla="*/ 829 h 1189"/>
                <a:gd name="T36" fmla="*/ 248 w 632"/>
                <a:gd name="T37" fmla="*/ 865 h 1189"/>
                <a:gd name="T38" fmla="*/ 304 w 632"/>
                <a:gd name="T39" fmla="*/ 890 h 1189"/>
                <a:gd name="T40" fmla="*/ 361 w 632"/>
                <a:gd name="T41" fmla="*/ 904 h 1189"/>
                <a:gd name="T42" fmla="*/ 415 w 632"/>
                <a:gd name="T43" fmla="*/ 1183 h 1189"/>
                <a:gd name="T44" fmla="*/ 610 w 632"/>
                <a:gd name="T45" fmla="*/ 1166 h 1189"/>
                <a:gd name="T46" fmla="*/ 583 w 632"/>
                <a:gd name="T47" fmla="*/ 1021 h 1189"/>
                <a:gd name="T48" fmla="*/ 550 w 632"/>
                <a:gd name="T49" fmla="*/ 826 h 1189"/>
                <a:gd name="T50" fmla="*/ 527 w 632"/>
                <a:gd name="T51" fmla="*/ 680 h 1189"/>
                <a:gd name="T52" fmla="*/ 552 w 632"/>
                <a:gd name="T53" fmla="*/ 650 h 1189"/>
                <a:gd name="T54" fmla="*/ 592 w 632"/>
                <a:gd name="T55" fmla="*/ 622 h 1189"/>
                <a:gd name="T56" fmla="*/ 619 w 632"/>
                <a:gd name="T57" fmla="*/ 584 h 1189"/>
                <a:gd name="T58" fmla="*/ 631 w 632"/>
                <a:gd name="T59" fmla="*/ 542 h 1189"/>
                <a:gd name="T60" fmla="*/ 629 w 632"/>
                <a:gd name="T61" fmla="*/ 504 h 1189"/>
                <a:gd name="T62" fmla="*/ 614 w 632"/>
                <a:gd name="T63" fmla="*/ 469 h 1189"/>
                <a:gd name="T64" fmla="*/ 589 w 632"/>
                <a:gd name="T65" fmla="*/ 440 h 1189"/>
                <a:gd name="T66" fmla="*/ 560 w 632"/>
                <a:gd name="T67" fmla="*/ 424 h 11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32"/>
                <a:gd name="T103" fmla="*/ 0 h 1189"/>
                <a:gd name="T104" fmla="*/ 632 w 632"/>
                <a:gd name="T105" fmla="*/ 1189 h 118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32" h="1189">
                  <a:moveTo>
                    <a:pt x="546" y="423"/>
                  </a:moveTo>
                  <a:lnTo>
                    <a:pt x="545" y="423"/>
                  </a:lnTo>
                  <a:lnTo>
                    <a:pt x="544" y="423"/>
                  </a:lnTo>
                  <a:lnTo>
                    <a:pt x="541" y="423"/>
                  </a:lnTo>
                  <a:lnTo>
                    <a:pt x="540" y="423"/>
                  </a:lnTo>
                  <a:lnTo>
                    <a:pt x="534" y="288"/>
                  </a:lnTo>
                  <a:lnTo>
                    <a:pt x="527" y="150"/>
                  </a:lnTo>
                  <a:lnTo>
                    <a:pt x="521" y="42"/>
                  </a:lnTo>
                  <a:lnTo>
                    <a:pt x="518" y="0"/>
                  </a:lnTo>
                  <a:lnTo>
                    <a:pt x="482" y="4"/>
                  </a:lnTo>
                  <a:lnTo>
                    <a:pt x="447" y="12"/>
                  </a:lnTo>
                  <a:lnTo>
                    <a:pt x="412" y="21"/>
                  </a:lnTo>
                  <a:lnTo>
                    <a:pt x="378" y="33"/>
                  </a:lnTo>
                  <a:lnTo>
                    <a:pt x="345" y="48"/>
                  </a:lnTo>
                  <a:lnTo>
                    <a:pt x="314" y="65"/>
                  </a:lnTo>
                  <a:lnTo>
                    <a:pt x="283" y="84"/>
                  </a:lnTo>
                  <a:lnTo>
                    <a:pt x="254" y="107"/>
                  </a:lnTo>
                  <a:lnTo>
                    <a:pt x="228" y="133"/>
                  </a:lnTo>
                  <a:lnTo>
                    <a:pt x="202" y="161"/>
                  </a:lnTo>
                  <a:lnTo>
                    <a:pt x="179" y="191"/>
                  </a:lnTo>
                  <a:lnTo>
                    <a:pt x="159" y="225"/>
                  </a:lnTo>
                  <a:lnTo>
                    <a:pt x="141" y="262"/>
                  </a:lnTo>
                  <a:lnTo>
                    <a:pt x="124" y="302"/>
                  </a:lnTo>
                  <a:lnTo>
                    <a:pt x="112" y="346"/>
                  </a:lnTo>
                  <a:lnTo>
                    <a:pt x="101" y="392"/>
                  </a:lnTo>
                  <a:lnTo>
                    <a:pt x="0" y="485"/>
                  </a:lnTo>
                  <a:lnTo>
                    <a:pt x="69" y="513"/>
                  </a:lnTo>
                  <a:lnTo>
                    <a:pt x="71" y="560"/>
                  </a:lnTo>
                  <a:lnTo>
                    <a:pt x="75" y="605"/>
                  </a:lnTo>
                  <a:lnTo>
                    <a:pt x="85" y="646"/>
                  </a:lnTo>
                  <a:lnTo>
                    <a:pt x="97" y="683"/>
                  </a:lnTo>
                  <a:lnTo>
                    <a:pt x="112" y="719"/>
                  </a:lnTo>
                  <a:lnTo>
                    <a:pt x="130" y="750"/>
                  </a:lnTo>
                  <a:lnTo>
                    <a:pt x="149" y="779"/>
                  </a:lnTo>
                  <a:lnTo>
                    <a:pt x="172" y="806"/>
                  </a:lnTo>
                  <a:lnTo>
                    <a:pt x="195" y="829"/>
                  </a:lnTo>
                  <a:lnTo>
                    <a:pt x="221" y="848"/>
                  </a:lnTo>
                  <a:lnTo>
                    <a:pt x="248" y="865"/>
                  </a:lnTo>
                  <a:lnTo>
                    <a:pt x="275" y="878"/>
                  </a:lnTo>
                  <a:lnTo>
                    <a:pt x="304" y="890"/>
                  </a:lnTo>
                  <a:lnTo>
                    <a:pt x="333" y="898"/>
                  </a:lnTo>
                  <a:lnTo>
                    <a:pt x="361" y="904"/>
                  </a:lnTo>
                  <a:lnTo>
                    <a:pt x="390" y="906"/>
                  </a:lnTo>
                  <a:lnTo>
                    <a:pt x="415" y="1183"/>
                  </a:lnTo>
                  <a:lnTo>
                    <a:pt x="614" y="1189"/>
                  </a:lnTo>
                  <a:lnTo>
                    <a:pt x="610" y="1166"/>
                  </a:lnTo>
                  <a:lnTo>
                    <a:pt x="599" y="1106"/>
                  </a:lnTo>
                  <a:lnTo>
                    <a:pt x="583" y="1021"/>
                  </a:lnTo>
                  <a:lnTo>
                    <a:pt x="566" y="923"/>
                  </a:lnTo>
                  <a:lnTo>
                    <a:pt x="550" y="826"/>
                  </a:lnTo>
                  <a:lnTo>
                    <a:pt x="536" y="740"/>
                  </a:lnTo>
                  <a:lnTo>
                    <a:pt x="527" y="680"/>
                  </a:lnTo>
                  <a:lnTo>
                    <a:pt x="525" y="657"/>
                  </a:lnTo>
                  <a:lnTo>
                    <a:pt x="552" y="650"/>
                  </a:lnTo>
                  <a:lnTo>
                    <a:pt x="574" y="637"/>
                  </a:lnTo>
                  <a:lnTo>
                    <a:pt x="592" y="622"/>
                  </a:lnTo>
                  <a:lnTo>
                    <a:pt x="606" y="604"/>
                  </a:lnTo>
                  <a:lnTo>
                    <a:pt x="619" y="584"/>
                  </a:lnTo>
                  <a:lnTo>
                    <a:pt x="626" y="562"/>
                  </a:lnTo>
                  <a:lnTo>
                    <a:pt x="631" y="542"/>
                  </a:lnTo>
                  <a:lnTo>
                    <a:pt x="632" y="522"/>
                  </a:lnTo>
                  <a:lnTo>
                    <a:pt x="629" y="504"/>
                  </a:lnTo>
                  <a:lnTo>
                    <a:pt x="623" y="486"/>
                  </a:lnTo>
                  <a:lnTo>
                    <a:pt x="614" y="469"/>
                  </a:lnTo>
                  <a:lnTo>
                    <a:pt x="603" y="453"/>
                  </a:lnTo>
                  <a:lnTo>
                    <a:pt x="589" y="440"/>
                  </a:lnTo>
                  <a:lnTo>
                    <a:pt x="575" y="430"/>
                  </a:lnTo>
                  <a:lnTo>
                    <a:pt x="560" y="424"/>
                  </a:lnTo>
                  <a:lnTo>
                    <a:pt x="546" y="423"/>
                  </a:lnTo>
                  <a:close/>
                </a:path>
              </a:pathLst>
            </a:custGeom>
            <a:solidFill>
              <a:srgbClr val="EF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38" name="Freeform 16"/>
            <p:cNvSpPr>
              <a:spLocks/>
            </p:cNvSpPr>
            <p:nvPr/>
          </p:nvSpPr>
          <p:spPr bwMode="auto">
            <a:xfrm>
              <a:off x="3446115" y="2595563"/>
              <a:ext cx="667493" cy="828081"/>
            </a:xfrm>
            <a:custGeom>
              <a:avLst/>
              <a:gdLst>
                <a:gd name="T0" fmla="*/ 345 w 345"/>
                <a:gd name="T1" fmla="*/ 18 h 428"/>
                <a:gd name="T2" fmla="*/ 309 w 345"/>
                <a:gd name="T3" fmla="*/ 0 h 428"/>
                <a:gd name="T4" fmla="*/ 190 w 345"/>
                <a:gd name="T5" fmla="*/ 169 h 428"/>
                <a:gd name="T6" fmla="*/ 183 w 345"/>
                <a:gd name="T7" fmla="*/ 118 h 428"/>
                <a:gd name="T8" fmla="*/ 166 w 345"/>
                <a:gd name="T9" fmla="*/ 82 h 428"/>
                <a:gd name="T10" fmla="*/ 142 w 345"/>
                <a:gd name="T11" fmla="*/ 59 h 428"/>
                <a:gd name="T12" fmla="*/ 113 w 345"/>
                <a:gd name="T13" fmla="*/ 47 h 428"/>
                <a:gd name="T14" fmla="*/ 81 w 345"/>
                <a:gd name="T15" fmla="*/ 43 h 428"/>
                <a:gd name="T16" fmla="*/ 51 w 345"/>
                <a:gd name="T17" fmla="*/ 46 h 428"/>
                <a:gd name="T18" fmla="*/ 23 w 345"/>
                <a:gd name="T19" fmla="*/ 54 h 428"/>
                <a:gd name="T20" fmla="*/ 0 w 345"/>
                <a:gd name="T21" fmla="*/ 65 h 428"/>
                <a:gd name="T22" fmla="*/ 3 w 345"/>
                <a:gd name="T23" fmla="*/ 104 h 428"/>
                <a:gd name="T24" fmla="*/ 8 w 345"/>
                <a:gd name="T25" fmla="*/ 140 h 428"/>
                <a:gd name="T26" fmla="*/ 15 w 345"/>
                <a:gd name="T27" fmla="*/ 174 h 428"/>
                <a:gd name="T28" fmla="*/ 25 w 345"/>
                <a:gd name="T29" fmla="*/ 206 h 428"/>
                <a:gd name="T30" fmla="*/ 35 w 345"/>
                <a:gd name="T31" fmla="*/ 236 h 428"/>
                <a:gd name="T32" fmla="*/ 49 w 345"/>
                <a:gd name="T33" fmla="*/ 264 h 428"/>
                <a:gd name="T34" fmla="*/ 64 w 345"/>
                <a:gd name="T35" fmla="*/ 289 h 428"/>
                <a:gd name="T36" fmla="*/ 81 w 345"/>
                <a:gd name="T37" fmla="*/ 312 h 428"/>
                <a:gd name="T38" fmla="*/ 100 w 345"/>
                <a:gd name="T39" fmla="*/ 334 h 428"/>
                <a:gd name="T40" fmla="*/ 119 w 345"/>
                <a:gd name="T41" fmla="*/ 353 h 428"/>
                <a:gd name="T42" fmla="*/ 138 w 345"/>
                <a:gd name="T43" fmla="*/ 371 h 428"/>
                <a:gd name="T44" fmla="*/ 160 w 345"/>
                <a:gd name="T45" fmla="*/ 386 h 428"/>
                <a:gd name="T46" fmla="*/ 183 w 345"/>
                <a:gd name="T47" fmla="*/ 399 h 428"/>
                <a:gd name="T48" fmla="*/ 205 w 345"/>
                <a:gd name="T49" fmla="*/ 411 h 428"/>
                <a:gd name="T50" fmla="*/ 229 w 345"/>
                <a:gd name="T51" fmla="*/ 421 h 428"/>
                <a:gd name="T52" fmla="*/ 252 w 345"/>
                <a:gd name="T53" fmla="*/ 428 h 428"/>
                <a:gd name="T54" fmla="*/ 285 w 345"/>
                <a:gd name="T55" fmla="*/ 379 h 428"/>
                <a:gd name="T56" fmla="*/ 309 w 345"/>
                <a:gd name="T57" fmla="*/ 317 h 428"/>
                <a:gd name="T58" fmla="*/ 326 w 345"/>
                <a:gd name="T59" fmla="*/ 249 h 428"/>
                <a:gd name="T60" fmla="*/ 337 w 345"/>
                <a:gd name="T61" fmla="*/ 181 h 428"/>
                <a:gd name="T62" fmla="*/ 343 w 345"/>
                <a:gd name="T63" fmla="*/ 118 h 428"/>
                <a:gd name="T64" fmla="*/ 345 w 345"/>
                <a:gd name="T65" fmla="*/ 66 h 428"/>
                <a:gd name="T66" fmla="*/ 345 w 345"/>
                <a:gd name="T67" fmla="*/ 31 h 428"/>
                <a:gd name="T68" fmla="*/ 345 w 345"/>
                <a:gd name="T69" fmla="*/ 18 h 42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5"/>
                <a:gd name="T106" fmla="*/ 0 h 428"/>
                <a:gd name="T107" fmla="*/ 345 w 345"/>
                <a:gd name="T108" fmla="*/ 428 h 42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5" h="428">
                  <a:moveTo>
                    <a:pt x="345" y="18"/>
                  </a:moveTo>
                  <a:lnTo>
                    <a:pt x="309" y="0"/>
                  </a:lnTo>
                  <a:lnTo>
                    <a:pt x="190" y="169"/>
                  </a:lnTo>
                  <a:lnTo>
                    <a:pt x="183" y="118"/>
                  </a:lnTo>
                  <a:lnTo>
                    <a:pt x="166" y="82"/>
                  </a:lnTo>
                  <a:lnTo>
                    <a:pt x="142" y="59"/>
                  </a:lnTo>
                  <a:lnTo>
                    <a:pt x="113" y="47"/>
                  </a:lnTo>
                  <a:lnTo>
                    <a:pt x="81" y="43"/>
                  </a:lnTo>
                  <a:lnTo>
                    <a:pt x="51" y="46"/>
                  </a:lnTo>
                  <a:lnTo>
                    <a:pt x="23" y="54"/>
                  </a:lnTo>
                  <a:lnTo>
                    <a:pt x="0" y="65"/>
                  </a:lnTo>
                  <a:lnTo>
                    <a:pt x="3" y="104"/>
                  </a:lnTo>
                  <a:lnTo>
                    <a:pt x="8" y="140"/>
                  </a:lnTo>
                  <a:lnTo>
                    <a:pt x="15" y="174"/>
                  </a:lnTo>
                  <a:lnTo>
                    <a:pt x="25" y="206"/>
                  </a:lnTo>
                  <a:lnTo>
                    <a:pt x="35" y="236"/>
                  </a:lnTo>
                  <a:lnTo>
                    <a:pt x="49" y="264"/>
                  </a:lnTo>
                  <a:lnTo>
                    <a:pt x="64" y="289"/>
                  </a:lnTo>
                  <a:lnTo>
                    <a:pt x="81" y="312"/>
                  </a:lnTo>
                  <a:lnTo>
                    <a:pt x="100" y="334"/>
                  </a:lnTo>
                  <a:lnTo>
                    <a:pt x="119" y="353"/>
                  </a:lnTo>
                  <a:lnTo>
                    <a:pt x="138" y="371"/>
                  </a:lnTo>
                  <a:lnTo>
                    <a:pt x="160" y="386"/>
                  </a:lnTo>
                  <a:lnTo>
                    <a:pt x="183" y="399"/>
                  </a:lnTo>
                  <a:lnTo>
                    <a:pt x="205" y="411"/>
                  </a:lnTo>
                  <a:lnTo>
                    <a:pt x="229" y="421"/>
                  </a:lnTo>
                  <a:lnTo>
                    <a:pt x="252" y="428"/>
                  </a:lnTo>
                  <a:lnTo>
                    <a:pt x="285" y="379"/>
                  </a:lnTo>
                  <a:lnTo>
                    <a:pt x="309" y="317"/>
                  </a:lnTo>
                  <a:lnTo>
                    <a:pt x="326" y="249"/>
                  </a:lnTo>
                  <a:lnTo>
                    <a:pt x="337" y="181"/>
                  </a:lnTo>
                  <a:lnTo>
                    <a:pt x="343" y="118"/>
                  </a:lnTo>
                  <a:lnTo>
                    <a:pt x="345" y="66"/>
                  </a:lnTo>
                  <a:lnTo>
                    <a:pt x="345" y="31"/>
                  </a:lnTo>
                  <a:lnTo>
                    <a:pt x="345" y="18"/>
                  </a:lnTo>
                  <a:close/>
                </a:path>
              </a:pathLst>
            </a:custGeom>
            <a:solidFill>
              <a:srgbClr val="E584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39" name="Freeform 17"/>
            <p:cNvSpPr>
              <a:spLocks/>
            </p:cNvSpPr>
            <p:nvPr/>
          </p:nvSpPr>
          <p:spPr bwMode="auto">
            <a:xfrm>
              <a:off x="3668614" y="3779639"/>
              <a:ext cx="1187946" cy="435322"/>
            </a:xfrm>
            <a:custGeom>
              <a:avLst/>
              <a:gdLst>
                <a:gd name="T0" fmla="*/ 358 w 614"/>
                <a:gd name="T1" fmla="*/ 0 h 225"/>
                <a:gd name="T2" fmla="*/ 360 w 614"/>
                <a:gd name="T3" fmla="*/ 5 h 225"/>
                <a:gd name="T4" fmla="*/ 361 w 614"/>
                <a:gd name="T5" fmla="*/ 17 h 225"/>
                <a:gd name="T6" fmla="*/ 357 w 614"/>
                <a:gd name="T7" fmla="*/ 35 h 225"/>
                <a:gd name="T8" fmla="*/ 344 w 614"/>
                <a:gd name="T9" fmla="*/ 55 h 225"/>
                <a:gd name="T10" fmla="*/ 339 w 614"/>
                <a:gd name="T11" fmla="*/ 66 h 225"/>
                <a:gd name="T12" fmla="*/ 321 w 614"/>
                <a:gd name="T13" fmla="*/ 81 h 225"/>
                <a:gd name="T14" fmla="*/ 299 w 614"/>
                <a:gd name="T15" fmla="*/ 95 h 225"/>
                <a:gd name="T16" fmla="*/ 276 w 614"/>
                <a:gd name="T17" fmla="*/ 104 h 225"/>
                <a:gd name="T18" fmla="*/ 253 w 614"/>
                <a:gd name="T19" fmla="*/ 109 h 225"/>
                <a:gd name="T20" fmla="*/ 229 w 614"/>
                <a:gd name="T21" fmla="*/ 108 h 225"/>
                <a:gd name="T22" fmla="*/ 207 w 614"/>
                <a:gd name="T23" fmla="*/ 99 h 225"/>
                <a:gd name="T24" fmla="*/ 187 w 614"/>
                <a:gd name="T25" fmla="*/ 84 h 225"/>
                <a:gd name="T26" fmla="*/ 171 w 614"/>
                <a:gd name="T27" fmla="*/ 57 h 225"/>
                <a:gd name="T28" fmla="*/ 164 w 614"/>
                <a:gd name="T29" fmla="*/ 61 h 225"/>
                <a:gd name="T30" fmla="*/ 144 w 614"/>
                <a:gd name="T31" fmla="*/ 72 h 225"/>
                <a:gd name="T32" fmla="*/ 116 w 614"/>
                <a:gd name="T33" fmla="*/ 89 h 225"/>
                <a:gd name="T34" fmla="*/ 85 w 614"/>
                <a:gd name="T35" fmla="*/ 110 h 225"/>
                <a:gd name="T36" fmla="*/ 53 w 614"/>
                <a:gd name="T37" fmla="*/ 136 h 225"/>
                <a:gd name="T38" fmla="*/ 27 w 614"/>
                <a:gd name="T39" fmla="*/ 165 h 225"/>
                <a:gd name="T40" fmla="*/ 7 w 614"/>
                <a:gd name="T41" fmla="*/ 195 h 225"/>
                <a:gd name="T42" fmla="*/ 0 w 614"/>
                <a:gd name="T43" fmla="*/ 225 h 225"/>
                <a:gd name="T44" fmla="*/ 614 w 614"/>
                <a:gd name="T45" fmla="*/ 225 h 225"/>
                <a:gd name="T46" fmla="*/ 614 w 614"/>
                <a:gd name="T47" fmla="*/ 223 h 225"/>
                <a:gd name="T48" fmla="*/ 612 w 614"/>
                <a:gd name="T49" fmla="*/ 218 h 225"/>
                <a:gd name="T50" fmla="*/ 611 w 614"/>
                <a:gd name="T51" fmla="*/ 208 h 225"/>
                <a:gd name="T52" fmla="*/ 609 w 614"/>
                <a:gd name="T53" fmla="*/ 198 h 225"/>
                <a:gd name="T54" fmla="*/ 604 w 614"/>
                <a:gd name="T55" fmla="*/ 183 h 225"/>
                <a:gd name="T56" fmla="*/ 598 w 614"/>
                <a:gd name="T57" fmla="*/ 167 h 225"/>
                <a:gd name="T58" fmla="*/ 589 w 614"/>
                <a:gd name="T59" fmla="*/ 150 h 225"/>
                <a:gd name="T60" fmla="*/ 578 w 614"/>
                <a:gd name="T61" fmla="*/ 131 h 225"/>
                <a:gd name="T62" fmla="*/ 565 w 614"/>
                <a:gd name="T63" fmla="*/ 113 h 225"/>
                <a:gd name="T64" fmla="*/ 547 w 614"/>
                <a:gd name="T65" fmla="*/ 93 h 225"/>
                <a:gd name="T66" fmla="*/ 526 w 614"/>
                <a:gd name="T67" fmla="*/ 74 h 225"/>
                <a:gd name="T68" fmla="*/ 502 w 614"/>
                <a:gd name="T69" fmla="*/ 56 h 225"/>
                <a:gd name="T70" fmla="*/ 473 w 614"/>
                <a:gd name="T71" fmla="*/ 39 h 225"/>
                <a:gd name="T72" fmla="*/ 441 w 614"/>
                <a:gd name="T73" fmla="*/ 24 h 225"/>
                <a:gd name="T74" fmla="*/ 402 w 614"/>
                <a:gd name="T75" fmla="*/ 11 h 225"/>
                <a:gd name="T76" fmla="*/ 358 w 614"/>
                <a:gd name="T77" fmla="*/ 0 h 2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14"/>
                <a:gd name="T118" fmla="*/ 0 h 225"/>
                <a:gd name="T119" fmla="*/ 614 w 614"/>
                <a:gd name="T120" fmla="*/ 225 h 22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14" h="225">
                  <a:moveTo>
                    <a:pt x="358" y="0"/>
                  </a:moveTo>
                  <a:lnTo>
                    <a:pt x="360" y="5"/>
                  </a:lnTo>
                  <a:lnTo>
                    <a:pt x="361" y="17"/>
                  </a:lnTo>
                  <a:lnTo>
                    <a:pt x="357" y="35"/>
                  </a:lnTo>
                  <a:lnTo>
                    <a:pt x="344" y="55"/>
                  </a:lnTo>
                  <a:lnTo>
                    <a:pt x="339" y="66"/>
                  </a:lnTo>
                  <a:lnTo>
                    <a:pt x="321" y="81"/>
                  </a:lnTo>
                  <a:lnTo>
                    <a:pt x="299" y="95"/>
                  </a:lnTo>
                  <a:lnTo>
                    <a:pt x="276" y="104"/>
                  </a:lnTo>
                  <a:lnTo>
                    <a:pt x="253" y="109"/>
                  </a:lnTo>
                  <a:lnTo>
                    <a:pt x="229" y="108"/>
                  </a:lnTo>
                  <a:lnTo>
                    <a:pt x="207" y="99"/>
                  </a:lnTo>
                  <a:lnTo>
                    <a:pt x="187" y="84"/>
                  </a:lnTo>
                  <a:lnTo>
                    <a:pt x="171" y="57"/>
                  </a:lnTo>
                  <a:lnTo>
                    <a:pt x="164" y="61"/>
                  </a:lnTo>
                  <a:lnTo>
                    <a:pt x="144" y="72"/>
                  </a:lnTo>
                  <a:lnTo>
                    <a:pt x="116" y="89"/>
                  </a:lnTo>
                  <a:lnTo>
                    <a:pt x="85" y="110"/>
                  </a:lnTo>
                  <a:lnTo>
                    <a:pt x="53" y="136"/>
                  </a:lnTo>
                  <a:lnTo>
                    <a:pt x="27" y="165"/>
                  </a:lnTo>
                  <a:lnTo>
                    <a:pt x="7" y="195"/>
                  </a:lnTo>
                  <a:lnTo>
                    <a:pt x="0" y="225"/>
                  </a:lnTo>
                  <a:lnTo>
                    <a:pt x="614" y="225"/>
                  </a:lnTo>
                  <a:lnTo>
                    <a:pt x="614" y="223"/>
                  </a:lnTo>
                  <a:lnTo>
                    <a:pt x="612" y="218"/>
                  </a:lnTo>
                  <a:lnTo>
                    <a:pt x="611" y="208"/>
                  </a:lnTo>
                  <a:lnTo>
                    <a:pt x="609" y="198"/>
                  </a:lnTo>
                  <a:lnTo>
                    <a:pt x="604" y="183"/>
                  </a:lnTo>
                  <a:lnTo>
                    <a:pt x="598" y="167"/>
                  </a:lnTo>
                  <a:lnTo>
                    <a:pt x="589" y="150"/>
                  </a:lnTo>
                  <a:lnTo>
                    <a:pt x="578" y="131"/>
                  </a:lnTo>
                  <a:lnTo>
                    <a:pt x="565" y="113"/>
                  </a:lnTo>
                  <a:lnTo>
                    <a:pt x="547" y="93"/>
                  </a:lnTo>
                  <a:lnTo>
                    <a:pt x="526" y="74"/>
                  </a:lnTo>
                  <a:lnTo>
                    <a:pt x="502" y="56"/>
                  </a:lnTo>
                  <a:lnTo>
                    <a:pt x="473" y="39"/>
                  </a:lnTo>
                  <a:lnTo>
                    <a:pt x="441" y="24"/>
                  </a:lnTo>
                  <a:lnTo>
                    <a:pt x="402" y="11"/>
                  </a:lnTo>
                  <a:lnTo>
                    <a:pt x="358" y="0"/>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40" name="Freeform 18"/>
            <p:cNvSpPr>
              <a:spLocks/>
            </p:cNvSpPr>
            <p:nvPr/>
          </p:nvSpPr>
          <p:spPr bwMode="auto">
            <a:xfrm>
              <a:off x="3093988" y="1659136"/>
              <a:ext cx="1364010" cy="2207568"/>
            </a:xfrm>
            <a:custGeom>
              <a:avLst/>
              <a:gdLst>
                <a:gd name="T0" fmla="*/ 649 w 705"/>
                <a:gd name="T1" fmla="*/ 637 h 1141"/>
                <a:gd name="T2" fmla="*/ 692 w 705"/>
                <a:gd name="T3" fmla="*/ 588 h 1141"/>
                <a:gd name="T4" fmla="*/ 705 w 705"/>
                <a:gd name="T5" fmla="*/ 530 h 1141"/>
                <a:gd name="T6" fmla="*/ 688 w 705"/>
                <a:gd name="T7" fmla="*/ 477 h 1141"/>
                <a:gd name="T8" fmla="*/ 658 w 705"/>
                <a:gd name="T9" fmla="*/ 446 h 1141"/>
                <a:gd name="T10" fmla="*/ 626 w 705"/>
                <a:gd name="T11" fmla="*/ 432 h 1141"/>
                <a:gd name="T12" fmla="*/ 592 w 705"/>
                <a:gd name="T13" fmla="*/ 426 h 1141"/>
                <a:gd name="T14" fmla="*/ 563 w 705"/>
                <a:gd name="T15" fmla="*/ 1 h 1141"/>
                <a:gd name="T16" fmla="*/ 521 w 705"/>
                <a:gd name="T17" fmla="*/ 7 h 1141"/>
                <a:gd name="T18" fmla="*/ 424 w 705"/>
                <a:gd name="T19" fmla="*/ 29 h 1141"/>
                <a:gd name="T20" fmla="*/ 340 w 705"/>
                <a:gd name="T21" fmla="*/ 72 h 1141"/>
                <a:gd name="T22" fmla="*/ 266 w 705"/>
                <a:gd name="T23" fmla="*/ 142 h 1141"/>
                <a:gd name="T24" fmla="*/ 200 w 705"/>
                <a:gd name="T25" fmla="*/ 247 h 1141"/>
                <a:gd name="T26" fmla="*/ 144 w 705"/>
                <a:gd name="T27" fmla="*/ 393 h 1141"/>
                <a:gd name="T28" fmla="*/ 118 w 705"/>
                <a:gd name="T29" fmla="*/ 605 h 1141"/>
                <a:gd name="T30" fmla="*/ 146 w 705"/>
                <a:gd name="T31" fmla="*/ 725 h 1141"/>
                <a:gd name="T32" fmla="*/ 199 w 705"/>
                <a:gd name="T33" fmla="*/ 824 h 1141"/>
                <a:gd name="T34" fmla="*/ 269 w 705"/>
                <a:gd name="T35" fmla="*/ 900 h 1141"/>
                <a:gd name="T36" fmla="*/ 352 w 705"/>
                <a:gd name="T37" fmla="*/ 951 h 1141"/>
                <a:gd name="T38" fmla="*/ 439 w 705"/>
                <a:gd name="T39" fmla="*/ 974 h 1141"/>
                <a:gd name="T40" fmla="*/ 469 w 705"/>
                <a:gd name="T41" fmla="*/ 946 h 1141"/>
                <a:gd name="T42" fmla="*/ 399 w 705"/>
                <a:gd name="T43" fmla="*/ 936 h 1141"/>
                <a:gd name="T44" fmla="*/ 317 w 705"/>
                <a:gd name="T45" fmla="*/ 898 h 1141"/>
                <a:gd name="T46" fmla="*/ 244 w 705"/>
                <a:gd name="T47" fmla="*/ 834 h 1141"/>
                <a:gd name="T48" fmla="*/ 187 w 705"/>
                <a:gd name="T49" fmla="*/ 745 h 1141"/>
                <a:gd name="T50" fmla="*/ 152 w 705"/>
                <a:gd name="T51" fmla="*/ 635 h 1141"/>
                <a:gd name="T52" fmla="*/ 145 w 705"/>
                <a:gd name="T53" fmla="*/ 538 h 1141"/>
                <a:gd name="T54" fmla="*/ 170 w 705"/>
                <a:gd name="T55" fmla="*/ 406 h 1141"/>
                <a:gd name="T56" fmla="*/ 222 w 705"/>
                <a:gd name="T57" fmla="*/ 270 h 1141"/>
                <a:gd name="T58" fmla="*/ 282 w 705"/>
                <a:gd name="T59" fmla="*/ 170 h 1141"/>
                <a:gd name="T60" fmla="*/ 348 w 705"/>
                <a:gd name="T61" fmla="*/ 102 h 1141"/>
                <a:gd name="T62" fmla="*/ 424 w 705"/>
                <a:gd name="T63" fmla="*/ 61 h 1141"/>
                <a:gd name="T64" fmla="*/ 511 w 705"/>
                <a:gd name="T65" fmla="*/ 38 h 1141"/>
                <a:gd name="T66" fmla="*/ 567 w 705"/>
                <a:gd name="T67" fmla="*/ 456 h 1141"/>
                <a:gd name="T68" fmla="*/ 585 w 705"/>
                <a:gd name="T69" fmla="*/ 455 h 1141"/>
                <a:gd name="T70" fmla="*/ 614 w 705"/>
                <a:gd name="T71" fmla="*/ 458 h 1141"/>
                <a:gd name="T72" fmla="*/ 640 w 705"/>
                <a:gd name="T73" fmla="*/ 470 h 1141"/>
                <a:gd name="T74" fmla="*/ 663 w 705"/>
                <a:gd name="T75" fmla="*/ 492 h 1141"/>
                <a:gd name="T76" fmla="*/ 675 w 705"/>
                <a:gd name="T77" fmla="*/ 530 h 1141"/>
                <a:gd name="T78" fmla="*/ 648 w 705"/>
                <a:gd name="T79" fmla="*/ 605 h 1141"/>
                <a:gd name="T80" fmla="*/ 591 w 705"/>
                <a:gd name="T81" fmla="*/ 634 h 1141"/>
                <a:gd name="T82" fmla="*/ 574 w 705"/>
                <a:gd name="T83" fmla="*/ 656 h 1141"/>
                <a:gd name="T84" fmla="*/ 604 w 705"/>
                <a:gd name="T85" fmla="*/ 842 h 1141"/>
                <a:gd name="T86" fmla="*/ 643 w 705"/>
                <a:gd name="T87" fmla="*/ 1082 h 1141"/>
                <a:gd name="T88" fmla="*/ 672 w 705"/>
                <a:gd name="T89" fmla="*/ 1078 h 1141"/>
                <a:gd name="T90" fmla="*/ 635 w 705"/>
                <a:gd name="T91" fmla="*/ 849 h 1141"/>
                <a:gd name="T92" fmla="*/ 604 w 705"/>
                <a:gd name="T93" fmla="*/ 675 h 114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05"/>
                <a:gd name="T142" fmla="*/ 0 h 1141"/>
                <a:gd name="T143" fmla="*/ 705 w 705"/>
                <a:gd name="T144" fmla="*/ 1141 h 114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05" h="1141">
                  <a:moveTo>
                    <a:pt x="602" y="658"/>
                  </a:moveTo>
                  <a:lnTo>
                    <a:pt x="627" y="650"/>
                  </a:lnTo>
                  <a:lnTo>
                    <a:pt x="649" y="637"/>
                  </a:lnTo>
                  <a:lnTo>
                    <a:pt x="667" y="623"/>
                  </a:lnTo>
                  <a:lnTo>
                    <a:pt x="682" y="606"/>
                  </a:lnTo>
                  <a:lnTo>
                    <a:pt x="692" y="588"/>
                  </a:lnTo>
                  <a:lnTo>
                    <a:pt x="699" y="569"/>
                  </a:lnTo>
                  <a:lnTo>
                    <a:pt x="704" y="549"/>
                  </a:lnTo>
                  <a:lnTo>
                    <a:pt x="705" y="530"/>
                  </a:lnTo>
                  <a:lnTo>
                    <a:pt x="702" y="510"/>
                  </a:lnTo>
                  <a:lnTo>
                    <a:pt x="698" y="493"/>
                  </a:lnTo>
                  <a:lnTo>
                    <a:pt x="688" y="477"/>
                  </a:lnTo>
                  <a:lnTo>
                    <a:pt x="675" y="461"/>
                  </a:lnTo>
                  <a:lnTo>
                    <a:pt x="666" y="454"/>
                  </a:lnTo>
                  <a:lnTo>
                    <a:pt x="658" y="446"/>
                  </a:lnTo>
                  <a:lnTo>
                    <a:pt x="648" y="441"/>
                  </a:lnTo>
                  <a:lnTo>
                    <a:pt x="637" y="435"/>
                  </a:lnTo>
                  <a:lnTo>
                    <a:pt x="626" y="432"/>
                  </a:lnTo>
                  <a:lnTo>
                    <a:pt x="615" y="429"/>
                  </a:lnTo>
                  <a:lnTo>
                    <a:pt x="604" y="427"/>
                  </a:lnTo>
                  <a:lnTo>
                    <a:pt x="592" y="426"/>
                  </a:lnTo>
                  <a:lnTo>
                    <a:pt x="571" y="0"/>
                  </a:lnTo>
                  <a:lnTo>
                    <a:pt x="568" y="0"/>
                  </a:lnTo>
                  <a:lnTo>
                    <a:pt x="563" y="1"/>
                  </a:lnTo>
                  <a:lnTo>
                    <a:pt x="559" y="2"/>
                  </a:lnTo>
                  <a:lnTo>
                    <a:pt x="556" y="2"/>
                  </a:lnTo>
                  <a:lnTo>
                    <a:pt x="521" y="7"/>
                  </a:lnTo>
                  <a:lnTo>
                    <a:pt x="487" y="12"/>
                  </a:lnTo>
                  <a:lnTo>
                    <a:pt x="456" y="19"/>
                  </a:lnTo>
                  <a:lnTo>
                    <a:pt x="424" y="29"/>
                  </a:lnTo>
                  <a:lnTo>
                    <a:pt x="395" y="41"/>
                  </a:lnTo>
                  <a:lnTo>
                    <a:pt x="367" y="55"/>
                  </a:lnTo>
                  <a:lnTo>
                    <a:pt x="340" y="72"/>
                  </a:lnTo>
                  <a:lnTo>
                    <a:pt x="314" y="92"/>
                  </a:lnTo>
                  <a:lnTo>
                    <a:pt x="289" y="116"/>
                  </a:lnTo>
                  <a:lnTo>
                    <a:pt x="266" y="142"/>
                  </a:lnTo>
                  <a:lnTo>
                    <a:pt x="243" y="173"/>
                  </a:lnTo>
                  <a:lnTo>
                    <a:pt x="221" y="208"/>
                  </a:lnTo>
                  <a:lnTo>
                    <a:pt x="200" y="247"/>
                  </a:lnTo>
                  <a:lnTo>
                    <a:pt x="181" y="291"/>
                  </a:lnTo>
                  <a:lnTo>
                    <a:pt x="162" y="340"/>
                  </a:lnTo>
                  <a:lnTo>
                    <a:pt x="144" y="393"/>
                  </a:lnTo>
                  <a:lnTo>
                    <a:pt x="0" y="533"/>
                  </a:lnTo>
                  <a:lnTo>
                    <a:pt x="116" y="561"/>
                  </a:lnTo>
                  <a:lnTo>
                    <a:pt x="118" y="605"/>
                  </a:lnTo>
                  <a:lnTo>
                    <a:pt x="124" y="647"/>
                  </a:lnTo>
                  <a:lnTo>
                    <a:pt x="134" y="687"/>
                  </a:lnTo>
                  <a:lnTo>
                    <a:pt x="146" y="725"/>
                  </a:lnTo>
                  <a:lnTo>
                    <a:pt x="162" y="760"/>
                  </a:lnTo>
                  <a:lnTo>
                    <a:pt x="179" y="792"/>
                  </a:lnTo>
                  <a:lnTo>
                    <a:pt x="199" y="824"/>
                  </a:lnTo>
                  <a:lnTo>
                    <a:pt x="221" y="852"/>
                  </a:lnTo>
                  <a:lnTo>
                    <a:pt x="244" y="877"/>
                  </a:lnTo>
                  <a:lnTo>
                    <a:pt x="269" y="900"/>
                  </a:lnTo>
                  <a:lnTo>
                    <a:pt x="296" y="920"/>
                  </a:lnTo>
                  <a:lnTo>
                    <a:pt x="323" y="936"/>
                  </a:lnTo>
                  <a:lnTo>
                    <a:pt x="352" y="951"/>
                  </a:lnTo>
                  <a:lnTo>
                    <a:pt x="381" y="962"/>
                  </a:lnTo>
                  <a:lnTo>
                    <a:pt x="410" y="969"/>
                  </a:lnTo>
                  <a:lnTo>
                    <a:pt x="439" y="974"/>
                  </a:lnTo>
                  <a:lnTo>
                    <a:pt x="435" y="1140"/>
                  </a:lnTo>
                  <a:lnTo>
                    <a:pt x="464" y="1141"/>
                  </a:lnTo>
                  <a:lnTo>
                    <a:pt x="469" y="946"/>
                  </a:lnTo>
                  <a:lnTo>
                    <a:pt x="454" y="945"/>
                  </a:lnTo>
                  <a:lnTo>
                    <a:pt x="427" y="943"/>
                  </a:lnTo>
                  <a:lnTo>
                    <a:pt x="399" y="936"/>
                  </a:lnTo>
                  <a:lnTo>
                    <a:pt x="371" y="927"/>
                  </a:lnTo>
                  <a:lnTo>
                    <a:pt x="343" y="913"/>
                  </a:lnTo>
                  <a:lnTo>
                    <a:pt x="317" y="898"/>
                  </a:lnTo>
                  <a:lnTo>
                    <a:pt x="291" y="880"/>
                  </a:lnTo>
                  <a:lnTo>
                    <a:pt x="267" y="858"/>
                  </a:lnTo>
                  <a:lnTo>
                    <a:pt x="244" y="834"/>
                  </a:lnTo>
                  <a:lnTo>
                    <a:pt x="222" y="807"/>
                  </a:lnTo>
                  <a:lnTo>
                    <a:pt x="204" y="777"/>
                  </a:lnTo>
                  <a:lnTo>
                    <a:pt x="187" y="745"/>
                  </a:lnTo>
                  <a:lnTo>
                    <a:pt x="173" y="710"/>
                  </a:lnTo>
                  <a:lnTo>
                    <a:pt x="161" y="674"/>
                  </a:lnTo>
                  <a:lnTo>
                    <a:pt x="152" y="635"/>
                  </a:lnTo>
                  <a:lnTo>
                    <a:pt x="147" y="594"/>
                  </a:lnTo>
                  <a:lnTo>
                    <a:pt x="145" y="550"/>
                  </a:lnTo>
                  <a:lnTo>
                    <a:pt x="145" y="538"/>
                  </a:lnTo>
                  <a:lnTo>
                    <a:pt x="59" y="518"/>
                  </a:lnTo>
                  <a:lnTo>
                    <a:pt x="169" y="410"/>
                  </a:lnTo>
                  <a:lnTo>
                    <a:pt x="170" y="406"/>
                  </a:lnTo>
                  <a:lnTo>
                    <a:pt x="187" y="355"/>
                  </a:lnTo>
                  <a:lnTo>
                    <a:pt x="204" y="311"/>
                  </a:lnTo>
                  <a:lnTo>
                    <a:pt x="222" y="270"/>
                  </a:lnTo>
                  <a:lnTo>
                    <a:pt x="242" y="232"/>
                  </a:lnTo>
                  <a:lnTo>
                    <a:pt x="261" y="199"/>
                  </a:lnTo>
                  <a:lnTo>
                    <a:pt x="282" y="170"/>
                  </a:lnTo>
                  <a:lnTo>
                    <a:pt x="302" y="144"/>
                  </a:lnTo>
                  <a:lnTo>
                    <a:pt x="325" y="122"/>
                  </a:lnTo>
                  <a:lnTo>
                    <a:pt x="348" y="102"/>
                  </a:lnTo>
                  <a:lnTo>
                    <a:pt x="372" y="86"/>
                  </a:lnTo>
                  <a:lnTo>
                    <a:pt x="398" y="72"/>
                  </a:lnTo>
                  <a:lnTo>
                    <a:pt x="424" y="61"/>
                  </a:lnTo>
                  <a:lnTo>
                    <a:pt x="452" y="52"/>
                  </a:lnTo>
                  <a:lnTo>
                    <a:pt x="481" y="44"/>
                  </a:lnTo>
                  <a:lnTo>
                    <a:pt x="511" y="38"/>
                  </a:lnTo>
                  <a:lnTo>
                    <a:pt x="543" y="34"/>
                  </a:lnTo>
                  <a:lnTo>
                    <a:pt x="565" y="456"/>
                  </a:lnTo>
                  <a:lnTo>
                    <a:pt x="567" y="456"/>
                  </a:lnTo>
                  <a:lnTo>
                    <a:pt x="574" y="455"/>
                  </a:lnTo>
                  <a:lnTo>
                    <a:pt x="582" y="455"/>
                  </a:lnTo>
                  <a:lnTo>
                    <a:pt x="585" y="455"/>
                  </a:lnTo>
                  <a:lnTo>
                    <a:pt x="595" y="455"/>
                  </a:lnTo>
                  <a:lnTo>
                    <a:pt x="604" y="456"/>
                  </a:lnTo>
                  <a:lnTo>
                    <a:pt x="614" y="458"/>
                  </a:lnTo>
                  <a:lnTo>
                    <a:pt x="624" y="462"/>
                  </a:lnTo>
                  <a:lnTo>
                    <a:pt x="632" y="466"/>
                  </a:lnTo>
                  <a:lnTo>
                    <a:pt x="640" y="470"/>
                  </a:lnTo>
                  <a:lnTo>
                    <a:pt x="647" y="475"/>
                  </a:lnTo>
                  <a:lnTo>
                    <a:pt x="654" y="481"/>
                  </a:lnTo>
                  <a:lnTo>
                    <a:pt x="663" y="492"/>
                  </a:lnTo>
                  <a:lnTo>
                    <a:pt x="669" y="504"/>
                  </a:lnTo>
                  <a:lnTo>
                    <a:pt x="672" y="518"/>
                  </a:lnTo>
                  <a:lnTo>
                    <a:pt x="675" y="530"/>
                  </a:lnTo>
                  <a:lnTo>
                    <a:pt x="673" y="561"/>
                  </a:lnTo>
                  <a:lnTo>
                    <a:pt x="664" y="585"/>
                  </a:lnTo>
                  <a:lnTo>
                    <a:pt x="648" y="605"/>
                  </a:lnTo>
                  <a:lnTo>
                    <a:pt x="629" y="618"/>
                  </a:lnTo>
                  <a:lnTo>
                    <a:pt x="608" y="628"/>
                  </a:lnTo>
                  <a:lnTo>
                    <a:pt x="591" y="634"/>
                  </a:lnTo>
                  <a:lnTo>
                    <a:pt x="578" y="636"/>
                  </a:lnTo>
                  <a:lnTo>
                    <a:pt x="573" y="637"/>
                  </a:lnTo>
                  <a:lnTo>
                    <a:pt x="574" y="656"/>
                  </a:lnTo>
                  <a:lnTo>
                    <a:pt x="582" y="699"/>
                  </a:lnTo>
                  <a:lnTo>
                    <a:pt x="592" y="765"/>
                  </a:lnTo>
                  <a:lnTo>
                    <a:pt x="604" y="842"/>
                  </a:lnTo>
                  <a:lnTo>
                    <a:pt x="618" y="926"/>
                  </a:lnTo>
                  <a:lnTo>
                    <a:pt x="632" y="1008"/>
                  </a:lnTo>
                  <a:lnTo>
                    <a:pt x="643" y="1082"/>
                  </a:lnTo>
                  <a:lnTo>
                    <a:pt x="652" y="1140"/>
                  </a:lnTo>
                  <a:lnTo>
                    <a:pt x="681" y="1136"/>
                  </a:lnTo>
                  <a:lnTo>
                    <a:pt x="672" y="1078"/>
                  </a:lnTo>
                  <a:lnTo>
                    <a:pt x="661" y="1007"/>
                  </a:lnTo>
                  <a:lnTo>
                    <a:pt x="648" y="929"/>
                  </a:lnTo>
                  <a:lnTo>
                    <a:pt x="635" y="849"/>
                  </a:lnTo>
                  <a:lnTo>
                    <a:pt x="623" y="777"/>
                  </a:lnTo>
                  <a:lnTo>
                    <a:pt x="612" y="716"/>
                  </a:lnTo>
                  <a:lnTo>
                    <a:pt x="604" y="675"/>
                  </a:lnTo>
                  <a:lnTo>
                    <a:pt x="602" y="6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41" name="Freeform 19"/>
            <p:cNvSpPr>
              <a:spLocks/>
            </p:cNvSpPr>
            <p:nvPr/>
          </p:nvSpPr>
          <p:spPr bwMode="auto">
            <a:xfrm>
              <a:off x="3428703" y="2330500"/>
              <a:ext cx="766167" cy="257324"/>
            </a:xfrm>
            <a:custGeom>
              <a:avLst/>
              <a:gdLst>
                <a:gd name="T0" fmla="*/ 396 w 396"/>
                <a:gd name="T1" fmla="*/ 62 h 133"/>
                <a:gd name="T2" fmla="*/ 394 w 396"/>
                <a:gd name="T3" fmla="*/ 61 h 133"/>
                <a:gd name="T4" fmla="*/ 386 w 396"/>
                <a:gd name="T5" fmla="*/ 59 h 133"/>
                <a:gd name="T6" fmla="*/ 372 w 396"/>
                <a:gd name="T7" fmla="*/ 56 h 133"/>
                <a:gd name="T8" fmla="*/ 354 w 396"/>
                <a:gd name="T9" fmla="*/ 52 h 133"/>
                <a:gd name="T10" fmla="*/ 334 w 396"/>
                <a:gd name="T11" fmla="*/ 47 h 133"/>
                <a:gd name="T12" fmla="*/ 311 w 396"/>
                <a:gd name="T13" fmla="*/ 42 h 133"/>
                <a:gd name="T14" fmla="*/ 286 w 396"/>
                <a:gd name="T15" fmla="*/ 38 h 133"/>
                <a:gd name="T16" fmla="*/ 261 w 396"/>
                <a:gd name="T17" fmla="*/ 31 h 133"/>
                <a:gd name="T18" fmla="*/ 234 w 396"/>
                <a:gd name="T19" fmla="*/ 25 h 133"/>
                <a:gd name="T20" fmla="*/ 209 w 396"/>
                <a:gd name="T21" fmla="*/ 21 h 133"/>
                <a:gd name="T22" fmla="*/ 185 w 396"/>
                <a:gd name="T23" fmla="*/ 15 h 133"/>
                <a:gd name="T24" fmla="*/ 162 w 396"/>
                <a:gd name="T25" fmla="*/ 10 h 133"/>
                <a:gd name="T26" fmla="*/ 142 w 396"/>
                <a:gd name="T27" fmla="*/ 6 h 133"/>
                <a:gd name="T28" fmla="*/ 127 w 396"/>
                <a:gd name="T29" fmla="*/ 2 h 133"/>
                <a:gd name="T30" fmla="*/ 115 w 396"/>
                <a:gd name="T31" fmla="*/ 1 h 133"/>
                <a:gd name="T32" fmla="*/ 107 w 396"/>
                <a:gd name="T33" fmla="*/ 0 h 133"/>
                <a:gd name="T34" fmla="*/ 87 w 396"/>
                <a:gd name="T35" fmla="*/ 0 h 133"/>
                <a:gd name="T36" fmla="*/ 67 w 396"/>
                <a:gd name="T37" fmla="*/ 2 h 133"/>
                <a:gd name="T38" fmla="*/ 49 w 396"/>
                <a:gd name="T39" fmla="*/ 7 h 133"/>
                <a:gd name="T40" fmla="*/ 34 w 396"/>
                <a:gd name="T41" fmla="*/ 15 h 133"/>
                <a:gd name="T42" fmla="*/ 20 w 396"/>
                <a:gd name="T43" fmla="*/ 23 h 133"/>
                <a:gd name="T44" fmla="*/ 9 w 396"/>
                <a:gd name="T45" fmla="*/ 33 h 133"/>
                <a:gd name="T46" fmla="*/ 2 w 396"/>
                <a:gd name="T47" fmla="*/ 45 h 133"/>
                <a:gd name="T48" fmla="*/ 0 w 396"/>
                <a:gd name="T49" fmla="*/ 58 h 133"/>
                <a:gd name="T50" fmla="*/ 1 w 396"/>
                <a:gd name="T51" fmla="*/ 71 h 133"/>
                <a:gd name="T52" fmla="*/ 6 w 396"/>
                <a:gd name="T53" fmla="*/ 84 h 133"/>
                <a:gd name="T54" fmla="*/ 14 w 396"/>
                <a:gd name="T55" fmla="*/ 97 h 133"/>
                <a:gd name="T56" fmla="*/ 25 w 396"/>
                <a:gd name="T57" fmla="*/ 108 h 133"/>
                <a:gd name="T58" fmla="*/ 40 w 396"/>
                <a:gd name="T59" fmla="*/ 117 h 133"/>
                <a:gd name="T60" fmla="*/ 56 w 396"/>
                <a:gd name="T61" fmla="*/ 125 h 133"/>
                <a:gd name="T62" fmla="*/ 75 w 396"/>
                <a:gd name="T63" fmla="*/ 131 h 133"/>
                <a:gd name="T64" fmla="*/ 95 w 396"/>
                <a:gd name="T65" fmla="*/ 133 h 133"/>
                <a:gd name="T66" fmla="*/ 102 w 396"/>
                <a:gd name="T67" fmla="*/ 133 h 133"/>
                <a:gd name="T68" fmla="*/ 116 w 396"/>
                <a:gd name="T69" fmla="*/ 131 h 133"/>
                <a:gd name="T70" fmla="*/ 133 w 396"/>
                <a:gd name="T71" fmla="*/ 128 h 133"/>
                <a:gd name="T72" fmla="*/ 152 w 396"/>
                <a:gd name="T73" fmla="*/ 125 h 133"/>
                <a:gd name="T74" fmla="*/ 176 w 396"/>
                <a:gd name="T75" fmla="*/ 121 h 133"/>
                <a:gd name="T76" fmla="*/ 200 w 396"/>
                <a:gd name="T77" fmla="*/ 116 h 133"/>
                <a:gd name="T78" fmla="*/ 227 w 396"/>
                <a:gd name="T79" fmla="*/ 110 h 133"/>
                <a:gd name="T80" fmla="*/ 254 w 396"/>
                <a:gd name="T81" fmla="*/ 105 h 133"/>
                <a:gd name="T82" fmla="*/ 280 w 396"/>
                <a:gd name="T83" fmla="*/ 99 h 133"/>
                <a:gd name="T84" fmla="*/ 306 w 396"/>
                <a:gd name="T85" fmla="*/ 94 h 133"/>
                <a:gd name="T86" fmla="*/ 330 w 396"/>
                <a:gd name="T87" fmla="*/ 90 h 133"/>
                <a:gd name="T88" fmla="*/ 350 w 396"/>
                <a:gd name="T89" fmla="*/ 85 h 133"/>
                <a:gd name="T90" fmla="*/ 369 w 396"/>
                <a:gd name="T91" fmla="*/ 81 h 133"/>
                <a:gd name="T92" fmla="*/ 382 w 396"/>
                <a:gd name="T93" fmla="*/ 79 h 133"/>
                <a:gd name="T94" fmla="*/ 390 w 396"/>
                <a:gd name="T95" fmla="*/ 77 h 133"/>
                <a:gd name="T96" fmla="*/ 394 w 396"/>
                <a:gd name="T97" fmla="*/ 76 h 133"/>
                <a:gd name="T98" fmla="*/ 396 w 396"/>
                <a:gd name="T99" fmla="*/ 62 h 13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96"/>
                <a:gd name="T151" fmla="*/ 0 h 133"/>
                <a:gd name="T152" fmla="*/ 396 w 396"/>
                <a:gd name="T153" fmla="*/ 133 h 13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96" h="133">
                  <a:moveTo>
                    <a:pt x="396" y="62"/>
                  </a:moveTo>
                  <a:lnTo>
                    <a:pt x="394" y="61"/>
                  </a:lnTo>
                  <a:lnTo>
                    <a:pt x="386" y="59"/>
                  </a:lnTo>
                  <a:lnTo>
                    <a:pt x="372" y="56"/>
                  </a:lnTo>
                  <a:lnTo>
                    <a:pt x="354" y="52"/>
                  </a:lnTo>
                  <a:lnTo>
                    <a:pt x="334" y="47"/>
                  </a:lnTo>
                  <a:lnTo>
                    <a:pt x="311" y="42"/>
                  </a:lnTo>
                  <a:lnTo>
                    <a:pt x="286" y="38"/>
                  </a:lnTo>
                  <a:lnTo>
                    <a:pt x="261" y="31"/>
                  </a:lnTo>
                  <a:lnTo>
                    <a:pt x="234" y="25"/>
                  </a:lnTo>
                  <a:lnTo>
                    <a:pt x="209" y="21"/>
                  </a:lnTo>
                  <a:lnTo>
                    <a:pt x="185" y="15"/>
                  </a:lnTo>
                  <a:lnTo>
                    <a:pt x="162" y="10"/>
                  </a:lnTo>
                  <a:lnTo>
                    <a:pt x="142" y="6"/>
                  </a:lnTo>
                  <a:lnTo>
                    <a:pt x="127" y="2"/>
                  </a:lnTo>
                  <a:lnTo>
                    <a:pt x="115" y="1"/>
                  </a:lnTo>
                  <a:lnTo>
                    <a:pt x="107" y="0"/>
                  </a:lnTo>
                  <a:lnTo>
                    <a:pt x="87" y="0"/>
                  </a:lnTo>
                  <a:lnTo>
                    <a:pt x="67" y="2"/>
                  </a:lnTo>
                  <a:lnTo>
                    <a:pt x="49" y="7"/>
                  </a:lnTo>
                  <a:lnTo>
                    <a:pt x="34" y="15"/>
                  </a:lnTo>
                  <a:lnTo>
                    <a:pt x="20" y="23"/>
                  </a:lnTo>
                  <a:lnTo>
                    <a:pt x="9" y="33"/>
                  </a:lnTo>
                  <a:lnTo>
                    <a:pt x="2" y="45"/>
                  </a:lnTo>
                  <a:lnTo>
                    <a:pt x="0" y="58"/>
                  </a:lnTo>
                  <a:lnTo>
                    <a:pt x="1" y="71"/>
                  </a:lnTo>
                  <a:lnTo>
                    <a:pt x="6" y="84"/>
                  </a:lnTo>
                  <a:lnTo>
                    <a:pt x="14" y="97"/>
                  </a:lnTo>
                  <a:lnTo>
                    <a:pt x="25" y="108"/>
                  </a:lnTo>
                  <a:lnTo>
                    <a:pt x="40" y="117"/>
                  </a:lnTo>
                  <a:lnTo>
                    <a:pt x="56" y="125"/>
                  </a:lnTo>
                  <a:lnTo>
                    <a:pt x="75" y="131"/>
                  </a:lnTo>
                  <a:lnTo>
                    <a:pt x="95" y="133"/>
                  </a:lnTo>
                  <a:lnTo>
                    <a:pt x="102" y="133"/>
                  </a:lnTo>
                  <a:lnTo>
                    <a:pt x="116" y="131"/>
                  </a:lnTo>
                  <a:lnTo>
                    <a:pt x="133" y="128"/>
                  </a:lnTo>
                  <a:lnTo>
                    <a:pt x="152" y="125"/>
                  </a:lnTo>
                  <a:lnTo>
                    <a:pt x="176" y="121"/>
                  </a:lnTo>
                  <a:lnTo>
                    <a:pt x="200" y="116"/>
                  </a:lnTo>
                  <a:lnTo>
                    <a:pt x="227" y="110"/>
                  </a:lnTo>
                  <a:lnTo>
                    <a:pt x="254" y="105"/>
                  </a:lnTo>
                  <a:lnTo>
                    <a:pt x="280" y="99"/>
                  </a:lnTo>
                  <a:lnTo>
                    <a:pt x="306" y="94"/>
                  </a:lnTo>
                  <a:lnTo>
                    <a:pt x="330" y="90"/>
                  </a:lnTo>
                  <a:lnTo>
                    <a:pt x="350" y="85"/>
                  </a:lnTo>
                  <a:lnTo>
                    <a:pt x="369" y="81"/>
                  </a:lnTo>
                  <a:lnTo>
                    <a:pt x="382" y="79"/>
                  </a:lnTo>
                  <a:lnTo>
                    <a:pt x="390" y="77"/>
                  </a:lnTo>
                  <a:lnTo>
                    <a:pt x="394" y="76"/>
                  </a:lnTo>
                  <a:lnTo>
                    <a:pt x="396"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42" name="Freeform 20"/>
            <p:cNvSpPr>
              <a:spLocks/>
            </p:cNvSpPr>
            <p:nvPr/>
          </p:nvSpPr>
          <p:spPr bwMode="auto">
            <a:xfrm>
              <a:off x="3556397" y="2405955"/>
              <a:ext cx="90934" cy="90934"/>
            </a:xfrm>
            <a:custGeom>
              <a:avLst/>
              <a:gdLst>
                <a:gd name="T0" fmla="*/ 24 w 47"/>
                <a:gd name="T1" fmla="*/ 47 h 47"/>
                <a:gd name="T2" fmla="*/ 33 w 47"/>
                <a:gd name="T3" fmla="*/ 45 h 47"/>
                <a:gd name="T4" fmla="*/ 40 w 47"/>
                <a:gd name="T5" fmla="*/ 40 h 47"/>
                <a:gd name="T6" fmla="*/ 45 w 47"/>
                <a:gd name="T7" fmla="*/ 32 h 47"/>
                <a:gd name="T8" fmla="*/ 47 w 47"/>
                <a:gd name="T9" fmla="*/ 23 h 47"/>
                <a:gd name="T10" fmla="*/ 45 w 47"/>
                <a:gd name="T11" fmla="*/ 13 h 47"/>
                <a:gd name="T12" fmla="*/ 40 w 47"/>
                <a:gd name="T13" fmla="*/ 6 h 47"/>
                <a:gd name="T14" fmla="*/ 33 w 47"/>
                <a:gd name="T15" fmla="*/ 1 h 47"/>
                <a:gd name="T16" fmla="*/ 24 w 47"/>
                <a:gd name="T17" fmla="*/ 0 h 47"/>
                <a:gd name="T18" fmla="*/ 15 w 47"/>
                <a:gd name="T19" fmla="*/ 1 h 47"/>
                <a:gd name="T20" fmla="*/ 7 w 47"/>
                <a:gd name="T21" fmla="*/ 6 h 47"/>
                <a:gd name="T22" fmla="*/ 3 w 47"/>
                <a:gd name="T23" fmla="*/ 13 h 47"/>
                <a:gd name="T24" fmla="*/ 0 w 47"/>
                <a:gd name="T25" fmla="*/ 23 h 47"/>
                <a:gd name="T26" fmla="*/ 3 w 47"/>
                <a:gd name="T27" fmla="*/ 32 h 47"/>
                <a:gd name="T28" fmla="*/ 7 w 47"/>
                <a:gd name="T29" fmla="*/ 40 h 47"/>
                <a:gd name="T30" fmla="*/ 15 w 47"/>
                <a:gd name="T31" fmla="*/ 45 h 47"/>
                <a:gd name="T32" fmla="*/ 24 w 47"/>
                <a:gd name="T33" fmla="*/ 47 h 4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47"/>
                <a:gd name="T53" fmla="*/ 47 w 47"/>
                <a:gd name="T54" fmla="*/ 47 h 4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47">
                  <a:moveTo>
                    <a:pt x="24" y="47"/>
                  </a:moveTo>
                  <a:lnTo>
                    <a:pt x="33" y="45"/>
                  </a:lnTo>
                  <a:lnTo>
                    <a:pt x="40" y="40"/>
                  </a:lnTo>
                  <a:lnTo>
                    <a:pt x="45" y="32"/>
                  </a:lnTo>
                  <a:lnTo>
                    <a:pt x="47" y="23"/>
                  </a:lnTo>
                  <a:lnTo>
                    <a:pt x="45" y="13"/>
                  </a:lnTo>
                  <a:lnTo>
                    <a:pt x="40" y="6"/>
                  </a:lnTo>
                  <a:lnTo>
                    <a:pt x="33" y="1"/>
                  </a:lnTo>
                  <a:lnTo>
                    <a:pt x="24" y="0"/>
                  </a:lnTo>
                  <a:lnTo>
                    <a:pt x="15" y="1"/>
                  </a:lnTo>
                  <a:lnTo>
                    <a:pt x="7" y="6"/>
                  </a:lnTo>
                  <a:lnTo>
                    <a:pt x="3" y="13"/>
                  </a:lnTo>
                  <a:lnTo>
                    <a:pt x="0" y="23"/>
                  </a:lnTo>
                  <a:lnTo>
                    <a:pt x="3" y="32"/>
                  </a:lnTo>
                  <a:lnTo>
                    <a:pt x="7" y="40"/>
                  </a:lnTo>
                  <a:lnTo>
                    <a:pt x="15" y="45"/>
                  </a:lnTo>
                  <a:lnTo>
                    <a:pt x="24"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43" name="Freeform 21"/>
            <p:cNvSpPr>
              <a:spLocks/>
            </p:cNvSpPr>
            <p:nvPr/>
          </p:nvSpPr>
          <p:spPr bwMode="auto">
            <a:xfrm>
              <a:off x="3519637" y="2754213"/>
              <a:ext cx="228302" cy="176064"/>
            </a:xfrm>
            <a:custGeom>
              <a:avLst/>
              <a:gdLst>
                <a:gd name="T0" fmla="*/ 68 w 118"/>
                <a:gd name="T1" fmla="*/ 0 h 91"/>
                <a:gd name="T2" fmla="*/ 63 w 118"/>
                <a:gd name="T3" fmla="*/ 0 h 91"/>
                <a:gd name="T4" fmla="*/ 59 w 118"/>
                <a:gd name="T5" fmla="*/ 0 h 91"/>
                <a:gd name="T6" fmla="*/ 54 w 118"/>
                <a:gd name="T7" fmla="*/ 1 h 91"/>
                <a:gd name="T8" fmla="*/ 49 w 118"/>
                <a:gd name="T9" fmla="*/ 3 h 91"/>
                <a:gd name="T10" fmla="*/ 45 w 118"/>
                <a:gd name="T11" fmla="*/ 4 h 91"/>
                <a:gd name="T12" fmla="*/ 41 w 118"/>
                <a:gd name="T13" fmla="*/ 6 h 91"/>
                <a:gd name="T14" fmla="*/ 36 w 118"/>
                <a:gd name="T15" fmla="*/ 9 h 91"/>
                <a:gd name="T16" fmla="*/ 31 w 118"/>
                <a:gd name="T17" fmla="*/ 12 h 91"/>
                <a:gd name="T18" fmla="*/ 19 w 118"/>
                <a:gd name="T19" fmla="*/ 24 h 91"/>
                <a:gd name="T20" fmla="*/ 11 w 118"/>
                <a:gd name="T21" fmla="*/ 40 h 91"/>
                <a:gd name="T22" fmla="*/ 3 w 118"/>
                <a:gd name="T23" fmla="*/ 58 h 91"/>
                <a:gd name="T24" fmla="*/ 0 w 118"/>
                <a:gd name="T25" fmla="*/ 78 h 91"/>
                <a:gd name="T26" fmla="*/ 20 w 118"/>
                <a:gd name="T27" fmla="*/ 80 h 91"/>
                <a:gd name="T28" fmla="*/ 23 w 118"/>
                <a:gd name="T29" fmla="*/ 64 h 91"/>
                <a:gd name="T30" fmla="*/ 29 w 118"/>
                <a:gd name="T31" fmla="*/ 50 h 91"/>
                <a:gd name="T32" fmla="*/ 36 w 118"/>
                <a:gd name="T33" fmla="*/ 38 h 91"/>
                <a:gd name="T34" fmla="*/ 45 w 118"/>
                <a:gd name="T35" fmla="*/ 28 h 91"/>
                <a:gd name="T36" fmla="*/ 48 w 118"/>
                <a:gd name="T37" fmla="*/ 25 h 91"/>
                <a:gd name="T38" fmla="*/ 53 w 118"/>
                <a:gd name="T39" fmla="*/ 22 h 91"/>
                <a:gd name="T40" fmla="*/ 59 w 118"/>
                <a:gd name="T41" fmla="*/ 21 h 91"/>
                <a:gd name="T42" fmla="*/ 65 w 118"/>
                <a:gd name="T43" fmla="*/ 21 h 91"/>
                <a:gd name="T44" fmla="*/ 72 w 118"/>
                <a:gd name="T45" fmla="*/ 23 h 91"/>
                <a:gd name="T46" fmla="*/ 80 w 118"/>
                <a:gd name="T47" fmla="*/ 28 h 91"/>
                <a:gd name="T48" fmla="*/ 86 w 118"/>
                <a:gd name="T49" fmla="*/ 34 h 91"/>
                <a:gd name="T50" fmla="*/ 91 w 118"/>
                <a:gd name="T51" fmla="*/ 42 h 91"/>
                <a:gd name="T52" fmla="*/ 95 w 118"/>
                <a:gd name="T53" fmla="*/ 53 h 91"/>
                <a:gd name="T54" fmla="*/ 98 w 118"/>
                <a:gd name="T55" fmla="*/ 64 h 91"/>
                <a:gd name="T56" fmla="*/ 98 w 118"/>
                <a:gd name="T57" fmla="*/ 76 h 91"/>
                <a:gd name="T58" fmla="*/ 98 w 118"/>
                <a:gd name="T59" fmla="*/ 88 h 91"/>
                <a:gd name="T60" fmla="*/ 118 w 118"/>
                <a:gd name="T61" fmla="*/ 91 h 91"/>
                <a:gd name="T62" fmla="*/ 118 w 118"/>
                <a:gd name="T63" fmla="*/ 74 h 91"/>
                <a:gd name="T64" fmla="*/ 117 w 118"/>
                <a:gd name="T65" fmla="*/ 57 h 91"/>
                <a:gd name="T66" fmla="*/ 114 w 118"/>
                <a:gd name="T67" fmla="*/ 42 h 91"/>
                <a:gd name="T68" fmla="*/ 107 w 118"/>
                <a:gd name="T69" fmla="*/ 29 h 91"/>
                <a:gd name="T70" fmla="*/ 100 w 118"/>
                <a:gd name="T71" fmla="*/ 18 h 91"/>
                <a:gd name="T72" fmla="*/ 91 w 118"/>
                <a:gd name="T73" fmla="*/ 9 h 91"/>
                <a:gd name="T74" fmla="*/ 80 w 118"/>
                <a:gd name="T75" fmla="*/ 3 h 91"/>
                <a:gd name="T76" fmla="*/ 68 w 118"/>
                <a:gd name="T77" fmla="*/ 0 h 9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8"/>
                <a:gd name="T118" fmla="*/ 0 h 91"/>
                <a:gd name="T119" fmla="*/ 118 w 118"/>
                <a:gd name="T120" fmla="*/ 91 h 9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8" h="91">
                  <a:moveTo>
                    <a:pt x="68" y="0"/>
                  </a:moveTo>
                  <a:lnTo>
                    <a:pt x="63" y="0"/>
                  </a:lnTo>
                  <a:lnTo>
                    <a:pt x="59" y="0"/>
                  </a:lnTo>
                  <a:lnTo>
                    <a:pt x="54" y="1"/>
                  </a:lnTo>
                  <a:lnTo>
                    <a:pt x="49" y="3"/>
                  </a:lnTo>
                  <a:lnTo>
                    <a:pt x="45" y="4"/>
                  </a:lnTo>
                  <a:lnTo>
                    <a:pt x="41" y="6"/>
                  </a:lnTo>
                  <a:lnTo>
                    <a:pt x="36" y="9"/>
                  </a:lnTo>
                  <a:lnTo>
                    <a:pt x="31" y="12"/>
                  </a:lnTo>
                  <a:lnTo>
                    <a:pt x="19" y="24"/>
                  </a:lnTo>
                  <a:lnTo>
                    <a:pt x="11" y="40"/>
                  </a:lnTo>
                  <a:lnTo>
                    <a:pt x="3" y="58"/>
                  </a:lnTo>
                  <a:lnTo>
                    <a:pt x="0" y="78"/>
                  </a:lnTo>
                  <a:lnTo>
                    <a:pt x="20" y="80"/>
                  </a:lnTo>
                  <a:lnTo>
                    <a:pt x="23" y="64"/>
                  </a:lnTo>
                  <a:lnTo>
                    <a:pt x="29" y="50"/>
                  </a:lnTo>
                  <a:lnTo>
                    <a:pt x="36" y="38"/>
                  </a:lnTo>
                  <a:lnTo>
                    <a:pt x="45" y="28"/>
                  </a:lnTo>
                  <a:lnTo>
                    <a:pt x="48" y="25"/>
                  </a:lnTo>
                  <a:lnTo>
                    <a:pt x="53" y="22"/>
                  </a:lnTo>
                  <a:lnTo>
                    <a:pt x="59" y="21"/>
                  </a:lnTo>
                  <a:lnTo>
                    <a:pt x="65" y="21"/>
                  </a:lnTo>
                  <a:lnTo>
                    <a:pt x="72" y="23"/>
                  </a:lnTo>
                  <a:lnTo>
                    <a:pt x="80" y="28"/>
                  </a:lnTo>
                  <a:lnTo>
                    <a:pt x="86" y="34"/>
                  </a:lnTo>
                  <a:lnTo>
                    <a:pt x="91" y="42"/>
                  </a:lnTo>
                  <a:lnTo>
                    <a:pt x="95" y="53"/>
                  </a:lnTo>
                  <a:lnTo>
                    <a:pt x="98" y="64"/>
                  </a:lnTo>
                  <a:lnTo>
                    <a:pt x="98" y="76"/>
                  </a:lnTo>
                  <a:lnTo>
                    <a:pt x="98" y="88"/>
                  </a:lnTo>
                  <a:lnTo>
                    <a:pt x="118" y="91"/>
                  </a:lnTo>
                  <a:lnTo>
                    <a:pt x="118" y="74"/>
                  </a:lnTo>
                  <a:lnTo>
                    <a:pt x="117" y="57"/>
                  </a:lnTo>
                  <a:lnTo>
                    <a:pt x="114" y="42"/>
                  </a:lnTo>
                  <a:lnTo>
                    <a:pt x="107" y="29"/>
                  </a:lnTo>
                  <a:lnTo>
                    <a:pt x="100" y="18"/>
                  </a:lnTo>
                  <a:lnTo>
                    <a:pt x="91" y="9"/>
                  </a:lnTo>
                  <a:lnTo>
                    <a:pt x="80" y="3"/>
                  </a:lnTo>
                  <a:lnTo>
                    <a:pt x="6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44" name="Freeform 22"/>
            <p:cNvSpPr>
              <a:spLocks/>
            </p:cNvSpPr>
            <p:nvPr/>
          </p:nvSpPr>
          <p:spPr bwMode="auto">
            <a:xfrm>
              <a:off x="3569941" y="2167979"/>
              <a:ext cx="181868" cy="119955"/>
            </a:xfrm>
            <a:custGeom>
              <a:avLst/>
              <a:gdLst>
                <a:gd name="T0" fmla="*/ 81 w 94"/>
                <a:gd name="T1" fmla="*/ 0 h 62"/>
                <a:gd name="T2" fmla="*/ 0 w 94"/>
                <a:gd name="T3" fmla="*/ 36 h 62"/>
                <a:gd name="T4" fmla="*/ 11 w 94"/>
                <a:gd name="T5" fmla="*/ 62 h 62"/>
                <a:gd name="T6" fmla="*/ 94 w 94"/>
                <a:gd name="T7" fmla="*/ 27 h 62"/>
                <a:gd name="T8" fmla="*/ 81 w 94"/>
                <a:gd name="T9" fmla="*/ 0 h 62"/>
                <a:gd name="T10" fmla="*/ 0 60000 65536"/>
                <a:gd name="T11" fmla="*/ 0 60000 65536"/>
                <a:gd name="T12" fmla="*/ 0 60000 65536"/>
                <a:gd name="T13" fmla="*/ 0 60000 65536"/>
                <a:gd name="T14" fmla="*/ 0 60000 65536"/>
                <a:gd name="T15" fmla="*/ 0 w 94"/>
                <a:gd name="T16" fmla="*/ 0 h 62"/>
                <a:gd name="T17" fmla="*/ 94 w 94"/>
                <a:gd name="T18" fmla="*/ 62 h 62"/>
              </a:gdLst>
              <a:ahLst/>
              <a:cxnLst>
                <a:cxn ang="T10">
                  <a:pos x="T0" y="T1"/>
                </a:cxn>
                <a:cxn ang="T11">
                  <a:pos x="T2" y="T3"/>
                </a:cxn>
                <a:cxn ang="T12">
                  <a:pos x="T4" y="T5"/>
                </a:cxn>
                <a:cxn ang="T13">
                  <a:pos x="T6" y="T7"/>
                </a:cxn>
                <a:cxn ang="T14">
                  <a:pos x="T8" y="T9"/>
                </a:cxn>
              </a:cxnLst>
              <a:rect l="T15" t="T16" r="T17" b="T18"/>
              <a:pathLst>
                <a:path w="94" h="62">
                  <a:moveTo>
                    <a:pt x="81" y="0"/>
                  </a:moveTo>
                  <a:lnTo>
                    <a:pt x="0" y="36"/>
                  </a:lnTo>
                  <a:lnTo>
                    <a:pt x="11" y="62"/>
                  </a:lnTo>
                  <a:lnTo>
                    <a:pt x="94" y="27"/>
                  </a:lnTo>
                  <a:lnTo>
                    <a:pt x="8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45" name="Freeform 23"/>
            <p:cNvSpPr>
              <a:spLocks/>
            </p:cNvSpPr>
            <p:nvPr/>
          </p:nvSpPr>
          <p:spPr bwMode="auto">
            <a:xfrm>
              <a:off x="3821460" y="1606897"/>
              <a:ext cx="833884" cy="1048643"/>
            </a:xfrm>
            <a:custGeom>
              <a:avLst/>
              <a:gdLst>
                <a:gd name="T0" fmla="*/ 411 w 431"/>
                <a:gd name="T1" fmla="*/ 122 h 542"/>
                <a:gd name="T2" fmla="*/ 401 w 431"/>
                <a:gd name="T3" fmla="*/ 104 h 542"/>
                <a:gd name="T4" fmla="*/ 389 w 431"/>
                <a:gd name="T5" fmla="*/ 87 h 542"/>
                <a:gd name="T6" fmla="*/ 377 w 431"/>
                <a:gd name="T7" fmla="*/ 73 h 542"/>
                <a:gd name="T8" fmla="*/ 363 w 431"/>
                <a:gd name="T9" fmla="*/ 61 h 542"/>
                <a:gd name="T10" fmla="*/ 348 w 431"/>
                <a:gd name="T11" fmla="*/ 50 h 542"/>
                <a:gd name="T12" fmla="*/ 331 w 431"/>
                <a:gd name="T13" fmla="*/ 40 h 542"/>
                <a:gd name="T14" fmla="*/ 313 w 431"/>
                <a:gd name="T15" fmla="*/ 34 h 542"/>
                <a:gd name="T16" fmla="*/ 295 w 431"/>
                <a:gd name="T17" fmla="*/ 29 h 542"/>
                <a:gd name="T18" fmla="*/ 290 w 431"/>
                <a:gd name="T19" fmla="*/ 27 h 542"/>
                <a:gd name="T20" fmla="*/ 283 w 431"/>
                <a:gd name="T21" fmla="*/ 23 h 542"/>
                <a:gd name="T22" fmla="*/ 273 w 431"/>
                <a:gd name="T23" fmla="*/ 18 h 542"/>
                <a:gd name="T24" fmla="*/ 260 w 431"/>
                <a:gd name="T25" fmla="*/ 15 h 542"/>
                <a:gd name="T26" fmla="*/ 245 w 431"/>
                <a:gd name="T27" fmla="*/ 10 h 542"/>
                <a:gd name="T28" fmla="*/ 228 w 431"/>
                <a:gd name="T29" fmla="*/ 6 h 542"/>
                <a:gd name="T30" fmla="*/ 210 w 431"/>
                <a:gd name="T31" fmla="*/ 2 h 542"/>
                <a:gd name="T32" fmla="*/ 190 w 431"/>
                <a:gd name="T33" fmla="*/ 0 h 542"/>
                <a:gd name="T34" fmla="*/ 169 w 431"/>
                <a:gd name="T35" fmla="*/ 0 h 542"/>
                <a:gd name="T36" fmla="*/ 146 w 431"/>
                <a:gd name="T37" fmla="*/ 1 h 542"/>
                <a:gd name="T38" fmla="*/ 123 w 431"/>
                <a:gd name="T39" fmla="*/ 5 h 542"/>
                <a:gd name="T40" fmla="*/ 99 w 431"/>
                <a:gd name="T41" fmla="*/ 12 h 542"/>
                <a:gd name="T42" fmla="*/ 74 w 431"/>
                <a:gd name="T43" fmla="*/ 22 h 542"/>
                <a:gd name="T44" fmla="*/ 49 w 431"/>
                <a:gd name="T45" fmla="*/ 35 h 542"/>
                <a:gd name="T46" fmla="*/ 24 w 431"/>
                <a:gd name="T47" fmla="*/ 52 h 542"/>
                <a:gd name="T48" fmla="*/ 0 w 431"/>
                <a:gd name="T49" fmla="*/ 74 h 542"/>
                <a:gd name="T50" fmla="*/ 13 w 431"/>
                <a:gd name="T51" fmla="*/ 94 h 542"/>
                <a:gd name="T52" fmla="*/ 31 w 431"/>
                <a:gd name="T53" fmla="*/ 90 h 542"/>
                <a:gd name="T54" fmla="*/ 51 w 431"/>
                <a:gd name="T55" fmla="*/ 84 h 542"/>
                <a:gd name="T56" fmla="*/ 70 w 431"/>
                <a:gd name="T57" fmla="*/ 80 h 542"/>
                <a:gd name="T58" fmla="*/ 89 w 431"/>
                <a:gd name="T59" fmla="*/ 75 h 542"/>
                <a:gd name="T60" fmla="*/ 109 w 431"/>
                <a:gd name="T61" fmla="*/ 73 h 542"/>
                <a:gd name="T62" fmla="*/ 127 w 431"/>
                <a:gd name="T63" fmla="*/ 71 h 542"/>
                <a:gd name="T64" fmla="*/ 143 w 431"/>
                <a:gd name="T65" fmla="*/ 71 h 542"/>
                <a:gd name="T66" fmla="*/ 155 w 431"/>
                <a:gd name="T67" fmla="*/ 74 h 542"/>
                <a:gd name="T68" fmla="*/ 143 w 431"/>
                <a:gd name="T69" fmla="*/ 92 h 542"/>
                <a:gd name="T70" fmla="*/ 128 w 431"/>
                <a:gd name="T71" fmla="*/ 117 h 542"/>
                <a:gd name="T72" fmla="*/ 116 w 431"/>
                <a:gd name="T73" fmla="*/ 150 h 542"/>
                <a:gd name="T74" fmla="*/ 108 w 431"/>
                <a:gd name="T75" fmla="*/ 189 h 542"/>
                <a:gd name="T76" fmla="*/ 104 w 431"/>
                <a:gd name="T77" fmla="*/ 234 h 542"/>
                <a:gd name="T78" fmla="*/ 111 w 431"/>
                <a:gd name="T79" fmla="*/ 284 h 542"/>
                <a:gd name="T80" fmla="*/ 129 w 431"/>
                <a:gd name="T81" fmla="*/ 340 h 542"/>
                <a:gd name="T82" fmla="*/ 161 w 431"/>
                <a:gd name="T83" fmla="*/ 399 h 542"/>
                <a:gd name="T84" fmla="*/ 103 w 431"/>
                <a:gd name="T85" fmla="*/ 502 h 542"/>
                <a:gd name="T86" fmla="*/ 168 w 431"/>
                <a:gd name="T87" fmla="*/ 542 h 542"/>
                <a:gd name="T88" fmla="*/ 206 w 431"/>
                <a:gd name="T89" fmla="*/ 473 h 542"/>
                <a:gd name="T90" fmla="*/ 277 w 431"/>
                <a:gd name="T91" fmla="*/ 501 h 542"/>
                <a:gd name="T92" fmla="*/ 283 w 431"/>
                <a:gd name="T93" fmla="*/ 496 h 542"/>
                <a:gd name="T94" fmla="*/ 287 w 431"/>
                <a:gd name="T95" fmla="*/ 493 h 542"/>
                <a:gd name="T96" fmla="*/ 295 w 431"/>
                <a:gd name="T97" fmla="*/ 485 h 542"/>
                <a:gd name="T98" fmla="*/ 306 w 431"/>
                <a:gd name="T99" fmla="*/ 473 h 542"/>
                <a:gd name="T100" fmla="*/ 322 w 431"/>
                <a:gd name="T101" fmla="*/ 456 h 542"/>
                <a:gd name="T102" fmla="*/ 339 w 431"/>
                <a:gd name="T103" fmla="*/ 437 h 542"/>
                <a:gd name="T104" fmla="*/ 357 w 431"/>
                <a:gd name="T105" fmla="*/ 413 h 542"/>
                <a:gd name="T106" fmla="*/ 376 w 431"/>
                <a:gd name="T107" fmla="*/ 384 h 542"/>
                <a:gd name="T108" fmla="*/ 395 w 431"/>
                <a:gd name="T109" fmla="*/ 352 h 542"/>
                <a:gd name="T110" fmla="*/ 409 w 431"/>
                <a:gd name="T111" fmla="*/ 323 h 542"/>
                <a:gd name="T112" fmla="*/ 420 w 431"/>
                <a:gd name="T113" fmla="*/ 294 h 542"/>
                <a:gd name="T114" fmla="*/ 427 w 431"/>
                <a:gd name="T115" fmla="*/ 264 h 542"/>
                <a:gd name="T116" fmla="*/ 431 w 431"/>
                <a:gd name="T117" fmla="*/ 234 h 542"/>
                <a:gd name="T118" fmla="*/ 431 w 431"/>
                <a:gd name="T119" fmla="*/ 205 h 542"/>
                <a:gd name="T120" fmla="*/ 428 w 431"/>
                <a:gd name="T121" fmla="*/ 175 h 542"/>
                <a:gd name="T122" fmla="*/ 421 w 431"/>
                <a:gd name="T123" fmla="*/ 149 h 542"/>
                <a:gd name="T124" fmla="*/ 411 w 431"/>
                <a:gd name="T125" fmla="*/ 122 h 54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31"/>
                <a:gd name="T190" fmla="*/ 0 h 542"/>
                <a:gd name="T191" fmla="*/ 431 w 431"/>
                <a:gd name="T192" fmla="*/ 542 h 54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31" h="542">
                  <a:moveTo>
                    <a:pt x="411" y="122"/>
                  </a:moveTo>
                  <a:lnTo>
                    <a:pt x="401" y="104"/>
                  </a:lnTo>
                  <a:lnTo>
                    <a:pt x="389" y="87"/>
                  </a:lnTo>
                  <a:lnTo>
                    <a:pt x="377" y="73"/>
                  </a:lnTo>
                  <a:lnTo>
                    <a:pt x="363" y="61"/>
                  </a:lnTo>
                  <a:lnTo>
                    <a:pt x="348" y="50"/>
                  </a:lnTo>
                  <a:lnTo>
                    <a:pt x="331" y="40"/>
                  </a:lnTo>
                  <a:lnTo>
                    <a:pt x="313" y="34"/>
                  </a:lnTo>
                  <a:lnTo>
                    <a:pt x="295" y="29"/>
                  </a:lnTo>
                  <a:lnTo>
                    <a:pt x="290" y="27"/>
                  </a:lnTo>
                  <a:lnTo>
                    <a:pt x="283" y="23"/>
                  </a:lnTo>
                  <a:lnTo>
                    <a:pt x="273" y="18"/>
                  </a:lnTo>
                  <a:lnTo>
                    <a:pt x="260" y="15"/>
                  </a:lnTo>
                  <a:lnTo>
                    <a:pt x="245" y="10"/>
                  </a:lnTo>
                  <a:lnTo>
                    <a:pt x="228" y="6"/>
                  </a:lnTo>
                  <a:lnTo>
                    <a:pt x="210" y="2"/>
                  </a:lnTo>
                  <a:lnTo>
                    <a:pt x="190" y="0"/>
                  </a:lnTo>
                  <a:lnTo>
                    <a:pt x="169" y="0"/>
                  </a:lnTo>
                  <a:lnTo>
                    <a:pt x="146" y="1"/>
                  </a:lnTo>
                  <a:lnTo>
                    <a:pt x="123" y="5"/>
                  </a:lnTo>
                  <a:lnTo>
                    <a:pt x="99" y="12"/>
                  </a:lnTo>
                  <a:lnTo>
                    <a:pt x="74" y="22"/>
                  </a:lnTo>
                  <a:lnTo>
                    <a:pt x="49" y="35"/>
                  </a:lnTo>
                  <a:lnTo>
                    <a:pt x="24" y="52"/>
                  </a:lnTo>
                  <a:lnTo>
                    <a:pt x="0" y="74"/>
                  </a:lnTo>
                  <a:lnTo>
                    <a:pt x="13" y="94"/>
                  </a:lnTo>
                  <a:lnTo>
                    <a:pt x="31" y="90"/>
                  </a:lnTo>
                  <a:lnTo>
                    <a:pt x="51" y="84"/>
                  </a:lnTo>
                  <a:lnTo>
                    <a:pt x="70" y="80"/>
                  </a:lnTo>
                  <a:lnTo>
                    <a:pt x="89" y="75"/>
                  </a:lnTo>
                  <a:lnTo>
                    <a:pt x="109" y="73"/>
                  </a:lnTo>
                  <a:lnTo>
                    <a:pt x="127" y="71"/>
                  </a:lnTo>
                  <a:lnTo>
                    <a:pt x="143" y="71"/>
                  </a:lnTo>
                  <a:lnTo>
                    <a:pt x="155" y="74"/>
                  </a:lnTo>
                  <a:lnTo>
                    <a:pt x="143" y="92"/>
                  </a:lnTo>
                  <a:lnTo>
                    <a:pt x="128" y="117"/>
                  </a:lnTo>
                  <a:lnTo>
                    <a:pt x="116" y="150"/>
                  </a:lnTo>
                  <a:lnTo>
                    <a:pt x="108" y="189"/>
                  </a:lnTo>
                  <a:lnTo>
                    <a:pt x="104" y="234"/>
                  </a:lnTo>
                  <a:lnTo>
                    <a:pt x="111" y="284"/>
                  </a:lnTo>
                  <a:lnTo>
                    <a:pt x="129" y="340"/>
                  </a:lnTo>
                  <a:lnTo>
                    <a:pt x="161" y="399"/>
                  </a:lnTo>
                  <a:lnTo>
                    <a:pt x="103" y="502"/>
                  </a:lnTo>
                  <a:lnTo>
                    <a:pt x="168" y="542"/>
                  </a:lnTo>
                  <a:lnTo>
                    <a:pt x="206" y="473"/>
                  </a:lnTo>
                  <a:lnTo>
                    <a:pt x="277" y="501"/>
                  </a:lnTo>
                  <a:lnTo>
                    <a:pt x="283" y="496"/>
                  </a:lnTo>
                  <a:lnTo>
                    <a:pt x="287" y="493"/>
                  </a:lnTo>
                  <a:lnTo>
                    <a:pt x="295" y="485"/>
                  </a:lnTo>
                  <a:lnTo>
                    <a:pt x="306" y="473"/>
                  </a:lnTo>
                  <a:lnTo>
                    <a:pt x="322" y="456"/>
                  </a:lnTo>
                  <a:lnTo>
                    <a:pt x="339" y="437"/>
                  </a:lnTo>
                  <a:lnTo>
                    <a:pt x="357" y="413"/>
                  </a:lnTo>
                  <a:lnTo>
                    <a:pt x="376" y="384"/>
                  </a:lnTo>
                  <a:lnTo>
                    <a:pt x="395" y="352"/>
                  </a:lnTo>
                  <a:lnTo>
                    <a:pt x="409" y="323"/>
                  </a:lnTo>
                  <a:lnTo>
                    <a:pt x="420" y="294"/>
                  </a:lnTo>
                  <a:lnTo>
                    <a:pt x="427" y="264"/>
                  </a:lnTo>
                  <a:lnTo>
                    <a:pt x="431" y="234"/>
                  </a:lnTo>
                  <a:lnTo>
                    <a:pt x="431" y="205"/>
                  </a:lnTo>
                  <a:lnTo>
                    <a:pt x="428" y="175"/>
                  </a:lnTo>
                  <a:lnTo>
                    <a:pt x="421" y="149"/>
                  </a:lnTo>
                  <a:lnTo>
                    <a:pt x="411"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46" name="Freeform 24"/>
            <p:cNvSpPr>
              <a:spLocks/>
            </p:cNvSpPr>
            <p:nvPr/>
          </p:nvSpPr>
          <p:spPr bwMode="auto">
            <a:xfrm>
              <a:off x="3954959" y="1653332"/>
              <a:ext cx="652016" cy="932557"/>
            </a:xfrm>
            <a:custGeom>
              <a:avLst/>
              <a:gdLst>
                <a:gd name="T0" fmla="*/ 289 w 337"/>
                <a:gd name="T1" fmla="*/ 342 h 482"/>
                <a:gd name="T2" fmla="*/ 259 w 337"/>
                <a:gd name="T3" fmla="*/ 385 h 482"/>
                <a:gd name="T4" fmla="*/ 232 w 337"/>
                <a:gd name="T5" fmla="*/ 419 h 482"/>
                <a:gd name="T6" fmla="*/ 210 w 337"/>
                <a:gd name="T7" fmla="*/ 441 h 482"/>
                <a:gd name="T8" fmla="*/ 124 w 337"/>
                <a:gd name="T9" fmla="*/ 417 h 482"/>
                <a:gd name="T10" fmla="*/ 68 w 337"/>
                <a:gd name="T11" fmla="*/ 469 h 482"/>
                <a:gd name="T12" fmla="*/ 116 w 337"/>
                <a:gd name="T13" fmla="*/ 368 h 482"/>
                <a:gd name="T14" fmla="*/ 63 w 337"/>
                <a:gd name="T15" fmla="*/ 242 h 482"/>
                <a:gd name="T16" fmla="*/ 66 w 337"/>
                <a:gd name="T17" fmla="*/ 144 h 482"/>
                <a:gd name="T18" fmla="*/ 94 w 337"/>
                <a:gd name="T19" fmla="*/ 80 h 482"/>
                <a:gd name="T20" fmla="*/ 114 w 337"/>
                <a:gd name="T21" fmla="*/ 56 h 482"/>
                <a:gd name="T22" fmla="*/ 121 w 337"/>
                <a:gd name="T23" fmla="*/ 45 h 482"/>
                <a:gd name="T24" fmla="*/ 115 w 337"/>
                <a:gd name="T25" fmla="*/ 39 h 482"/>
                <a:gd name="T26" fmla="*/ 104 w 337"/>
                <a:gd name="T27" fmla="*/ 30 h 482"/>
                <a:gd name="T28" fmla="*/ 78 w 337"/>
                <a:gd name="T29" fmla="*/ 23 h 482"/>
                <a:gd name="T30" fmla="*/ 48 w 337"/>
                <a:gd name="T31" fmla="*/ 22 h 482"/>
                <a:gd name="T32" fmla="*/ 16 w 337"/>
                <a:gd name="T33" fmla="*/ 27 h 482"/>
                <a:gd name="T34" fmla="*/ 20 w 337"/>
                <a:gd name="T35" fmla="*/ 20 h 482"/>
                <a:gd name="T36" fmla="*/ 59 w 337"/>
                <a:gd name="T37" fmla="*/ 6 h 482"/>
                <a:gd name="T38" fmla="*/ 97 w 337"/>
                <a:gd name="T39" fmla="*/ 1 h 482"/>
                <a:gd name="T40" fmla="*/ 130 w 337"/>
                <a:gd name="T41" fmla="*/ 1 h 482"/>
                <a:gd name="T42" fmla="*/ 161 w 337"/>
                <a:gd name="T43" fmla="*/ 7 h 482"/>
                <a:gd name="T44" fmla="*/ 185 w 337"/>
                <a:gd name="T45" fmla="*/ 15 h 482"/>
                <a:gd name="T46" fmla="*/ 203 w 337"/>
                <a:gd name="T47" fmla="*/ 22 h 482"/>
                <a:gd name="T48" fmla="*/ 213 w 337"/>
                <a:gd name="T49" fmla="*/ 27 h 482"/>
                <a:gd name="T50" fmla="*/ 216 w 337"/>
                <a:gd name="T51" fmla="*/ 29 h 482"/>
                <a:gd name="T52" fmla="*/ 218 w 337"/>
                <a:gd name="T53" fmla="*/ 29 h 482"/>
                <a:gd name="T54" fmla="*/ 219 w 337"/>
                <a:gd name="T55" fmla="*/ 29 h 482"/>
                <a:gd name="T56" fmla="*/ 250 w 337"/>
                <a:gd name="T57" fmla="*/ 39 h 482"/>
                <a:gd name="T58" fmla="*/ 278 w 337"/>
                <a:gd name="T59" fmla="*/ 56 h 482"/>
                <a:gd name="T60" fmla="*/ 301 w 337"/>
                <a:gd name="T61" fmla="*/ 79 h 482"/>
                <a:gd name="T62" fmla="*/ 319 w 337"/>
                <a:gd name="T63" fmla="*/ 108 h 482"/>
                <a:gd name="T64" fmla="*/ 335 w 337"/>
                <a:gd name="T65" fmla="*/ 156 h 482"/>
                <a:gd name="T66" fmla="*/ 337 w 337"/>
                <a:gd name="T67" fmla="*/ 210 h 482"/>
                <a:gd name="T68" fmla="*/ 326 w 337"/>
                <a:gd name="T69" fmla="*/ 263 h 482"/>
                <a:gd name="T70" fmla="*/ 303 w 337"/>
                <a:gd name="T71" fmla="*/ 316 h 4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7"/>
                <a:gd name="T109" fmla="*/ 0 h 482"/>
                <a:gd name="T110" fmla="*/ 337 w 337"/>
                <a:gd name="T111" fmla="*/ 482 h 48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7" h="482">
                  <a:moveTo>
                    <a:pt x="303" y="316"/>
                  </a:moveTo>
                  <a:lnTo>
                    <a:pt x="289" y="342"/>
                  </a:lnTo>
                  <a:lnTo>
                    <a:pt x="273" y="365"/>
                  </a:lnTo>
                  <a:lnTo>
                    <a:pt x="259" y="385"/>
                  </a:lnTo>
                  <a:lnTo>
                    <a:pt x="244" y="403"/>
                  </a:lnTo>
                  <a:lnTo>
                    <a:pt x="232" y="419"/>
                  </a:lnTo>
                  <a:lnTo>
                    <a:pt x="220" y="431"/>
                  </a:lnTo>
                  <a:lnTo>
                    <a:pt x="210" y="441"/>
                  </a:lnTo>
                  <a:lnTo>
                    <a:pt x="203" y="448"/>
                  </a:lnTo>
                  <a:lnTo>
                    <a:pt x="124" y="417"/>
                  </a:lnTo>
                  <a:lnTo>
                    <a:pt x="89" y="482"/>
                  </a:lnTo>
                  <a:lnTo>
                    <a:pt x="68" y="469"/>
                  </a:lnTo>
                  <a:lnTo>
                    <a:pt x="121" y="374"/>
                  </a:lnTo>
                  <a:lnTo>
                    <a:pt x="116" y="368"/>
                  </a:lnTo>
                  <a:lnTo>
                    <a:pt x="80" y="302"/>
                  </a:lnTo>
                  <a:lnTo>
                    <a:pt x="63" y="242"/>
                  </a:lnTo>
                  <a:lnTo>
                    <a:pt x="59" y="189"/>
                  </a:lnTo>
                  <a:lnTo>
                    <a:pt x="66" y="144"/>
                  </a:lnTo>
                  <a:lnTo>
                    <a:pt x="80" y="108"/>
                  </a:lnTo>
                  <a:lnTo>
                    <a:pt x="94" y="80"/>
                  </a:lnTo>
                  <a:lnTo>
                    <a:pt x="107" y="63"/>
                  </a:lnTo>
                  <a:lnTo>
                    <a:pt x="114" y="56"/>
                  </a:lnTo>
                  <a:lnTo>
                    <a:pt x="122" y="46"/>
                  </a:lnTo>
                  <a:lnTo>
                    <a:pt x="121" y="45"/>
                  </a:lnTo>
                  <a:lnTo>
                    <a:pt x="118" y="41"/>
                  </a:lnTo>
                  <a:lnTo>
                    <a:pt x="115" y="39"/>
                  </a:lnTo>
                  <a:lnTo>
                    <a:pt x="114" y="38"/>
                  </a:lnTo>
                  <a:lnTo>
                    <a:pt x="104" y="30"/>
                  </a:lnTo>
                  <a:lnTo>
                    <a:pt x="93" y="26"/>
                  </a:lnTo>
                  <a:lnTo>
                    <a:pt x="78" y="23"/>
                  </a:lnTo>
                  <a:lnTo>
                    <a:pt x="64" y="22"/>
                  </a:lnTo>
                  <a:lnTo>
                    <a:pt x="48" y="22"/>
                  </a:lnTo>
                  <a:lnTo>
                    <a:pt x="32" y="24"/>
                  </a:lnTo>
                  <a:lnTo>
                    <a:pt x="16" y="27"/>
                  </a:lnTo>
                  <a:lnTo>
                    <a:pt x="0" y="29"/>
                  </a:lnTo>
                  <a:lnTo>
                    <a:pt x="20" y="20"/>
                  </a:lnTo>
                  <a:lnTo>
                    <a:pt x="40" y="11"/>
                  </a:lnTo>
                  <a:lnTo>
                    <a:pt x="59" y="6"/>
                  </a:lnTo>
                  <a:lnTo>
                    <a:pt x="78" y="3"/>
                  </a:lnTo>
                  <a:lnTo>
                    <a:pt x="97" y="1"/>
                  </a:lnTo>
                  <a:lnTo>
                    <a:pt x="114" y="0"/>
                  </a:lnTo>
                  <a:lnTo>
                    <a:pt x="130" y="1"/>
                  </a:lnTo>
                  <a:lnTo>
                    <a:pt x="146" y="4"/>
                  </a:lnTo>
                  <a:lnTo>
                    <a:pt x="161" y="7"/>
                  </a:lnTo>
                  <a:lnTo>
                    <a:pt x="173" y="11"/>
                  </a:lnTo>
                  <a:lnTo>
                    <a:pt x="185" y="15"/>
                  </a:lnTo>
                  <a:lnTo>
                    <a:pt x="195" y="18"/>
                  </a:lnTo>
                  <a:lnTo>
                    <a:pt x="203" y="22"/>
                  </a:lnTo>
                  <a:lnTo>
                    <a:pt x="209" y="24"/>
                  </a:lnTo>
                  <a:lnTo>
                    <a:pt x="213" y="27"/>
                  </a:lnTo>
                  <a:lnTo>
                    <a:pt x="215" y="28"/>
                  </a:lnTo>
                  <a:lnTo>
                    <a:pt x="216" y="29"/>
                  </a:lnTo>
                  <a:lnTo>
                    <a:pt x="218" y="29"/>
                  </a:lnTo>
                  <a:lnTo>
                    <a:pt x="219" y="29"/>
                  </a:lnTo>
                  <a:lnTo>
                    <a:pt x="234" y="33"/>
                  </a:lnTo>
                  <a:lnTo>
                    <a:pt x="250" y="39"/>
                  </a:lnTo>
                  <a:lnTo>
                    <a:pt x="265" y="46"/>
                  </a:lnTo>
                  <a:lnTo>
                    <a:pt x="278" y="56"/>
                  </a:lnTo>
                  <a:lnTo>
                    <a:pt x="290" y="67"/>
                  </a:lnTo>
                  <a:lnTo>
                    <a:pt x="301" y="79"/>
                  </a:lnTo>
                  <a:lnTo>
                    <a:pt x="311" y="92"/>
                  </a:lnTo>
                  <a:lnTo>
                    <a:pt x="319" y="108"/>
                  </a:lnTo>
                  <a:lnTo>
                    <a:pt x="329" y="132"/>
                  </a:lnTo>
                  <a:lnTo>
                    <a:pt x="335" y="156"/>
                  </a:lnTo>
                  <a:lnTo>
                    <a:pt x="337" y="183"/>
                  </a:lnTo>
                  <a:lnTo>
                    <a:pt x="337" y="210"/>
                  </a:lnTo>
                  <a:lnTo>
                    <a:pt x="334" y="236"/>
                  </a:lnTo>
                  <a:lnTo>
                    <a:pt x="326" y="263"/>
                  </a:lnTo>
                  <a:lnTo>
                    <a:pt x="317" y="289"/>
                  </a:lnTo>
                  <a:lnTo>
                    <a:pt x="303" y="316"/>
                  </a:lnTo>
                  <a:close/>
                </a:path>
              </a:pathLst>
            </a:custGeom>
            <a:solidFill>
              <a:srgbClr val="6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47" name="Freeform 25"/>
            <p:cNvSpPr>
              <a:spLocks/>
            </p:cNvSpPr>
            <p:nvPr/>
          </p:nvSpPr>
          <p:spPr bwMode="auto">
            <a:xfrm>
              <a:off x="3566071" y="3847356"/>
              <a:ext cx="1186011" cy="346323"/>
            </a:xfrm>
            <a:custGeom>
              <a:avLst/>
              <a:gdLst>
                <a:gd name="T0" fmla="*/ 0 w 613"/>
                <a:gd name="T1" fmla="*/ 179 h 179"/>
                <a:gd name="T2" fmla="*/ 613 w 613"/>
                <a:gd name="T3" fmla="*/ 179 h 179"/>
                <a:gd name="T4" fmla="*/ 613 w 613"/>
                <a:gd name="T5" fmla="*/ 178 h 179"/>
                <a:gd name="T6" fmla="*/ 613 w 613"/>
                <a:gd name="T7" fmla="*/ 173 h 179"/>
                <a:gd name="T8" fmla="*/ 613 w 613"/>
                <a:gd name="T9" fmla="*/ 167 h 179"/>
                <a:gd name="T10" fmla="*/ 612 w 613"/>
                <a:gd name="T11" fmla="*/ 159 h 179"/>
                <a:gd name="T12" fmla="*/ 610 w 613"/>
                <a:gd name="T13" fmla="*/ 148 h 179"/>
                <a:gd name="T14" fmla="*/ 606 w 613"/>
                <a:gd name="T15" fmla="*/ 137 h 179"/>
                <a:gd name="T16" fmla="*/ 600 w 613"/>
                <a:gd name="T17" fmla="*/ 124 h 179"/>
                <a:gd name="T18" fmla="*/ 593 w 613"/>
                <a:gd name="T19" fmla="*/ 110 h 179"/>
                <a:gd name="T20" fmla="*/ 583 w 613"/>
                <a:gd name="T21" fmla="*/ 96 h 179"/>
                <a:gd name="T22" fmla="*/ 571 w 613"/>
                <a:gd name="T23" fmla="*/ 81 h 179"/>
                <a:gd name="T24" fmla="*/ 555 w 613"/>
                <a:gd name="T25" fmla="*/ 67 h 179"/>
                <a:gd name="T26" fmla="*/ 536 w 613"/>
                <a:gd name="T27" fmla="*/ 52 h 179"/>
                <a:gd name="T28" fmla="*/ 514 w 613"/>
                <a:gd name="T29" fmla="*/ 39 h 179"/>
                <a:gd name="T30" fmla="*/ 488 w 613"/>
                <a:gd name="T31" fmla="*/ 27 h 179"/>
                <a:gd name="T32" fmla="*/ 457 w 613"/>
                <a:gd name="T33" fmla="*/ 16 h 179"/>
                <a:gd name="T34" fmla="*/ 422 w 613"/>
                <a:gd name="T35" fmla="*/ 6 h 179"/>
                <a:gd name="T36" fmla="*/ 420 w 613"/>
                <a:gd name="T37" fmla="*/ 8 h 179"/>
                <a:gd name="T38" fmla="*/ 415 w 613"/>
                <a:gd name="T39" fmla="*/ 11 h 179"/>
                <a:gd name="T40" fmla="*/ 406 w 613"/>
                <a:gd name="T41" fmla="*/ 17 h 179"/>
                <a:gd name="T42" fmla="*/ 396 w 613"/>
                <a:gd name="T43" fmla="*/ 25 h 179"/>
                <a:gd name="T44" fmla="*/ 381 w 613"/>
                <a:gd name="T45" fmla="*/ 32 h 179"/>
                <a:gd name="T46" fmla="*/ 365 w 613"/>
                <a:gd name="T47" fmla="*/ 40 h 179"/>
                <a:gd name="T48" fmla="*/ 348 w 613"/>
                <a:gd name="T49" fmla="*/ 48 h 179"/>
                <a:gd name="T50" fmla="*/ 330 w 613"/>
                <a:gd name="T51" fmla="*/ 54 h 179"/>
                <a:gd name="T52" fmla="*/ 312 w 613"/>
                <a:gd name="T53" fmla="*/ 60 h 179"/>
                <a:gd name="T54" fmla="*/ 293 w 613"/>
                <a:gd name="T55" fmla="*/ 62 h 179"/>
                <a:gd name="T56" fmla="*/ 273 w 613"/>
                <a:gd name="T57" fmla="*/ 62 h 179"/>
                <a:gd name="T58" fmla="*/ 255 w 613"/>
                <a:gd name="T59" fmla="*/ 58 h 179"/>
                <a:gd name="T60" fmla="*/ 238 w 613"/>
                <a:gd name="T61" fmla="*/ 51 h 179"/>
                <a:gd name="T62" fmla="*/ 221 w 613"/>
                <a:gd name="T63" fmla="*/ 39 h 179"/>
                <a:gd name="T64" fmla="*/ 207 w 613"/>
                <a:gd name="T65" fmla="*/ 23 h 179"/>
                <a:gd name="T66" fmla="*/ 195 w 613"/>
                <a:gd name="T67" fmla="*/ 0 h 179"/>
                <a:gd name="T68" fmla="*/ 192 w 613"/>
                <a:gd name="T69" fmla="*/ 2 h 179"/>
                <a:gd name="T70" fmla="*/ 186 w 613"/>
                <a:gd name="T71" fmla="*/ 5 h 179"/>
                <a:gd name="T72" fmla="*/ 177 w 613"/>
                <a:gd name="T73" fmla="*/ 10 h 179"/>
                <a:gd name="T74" fmla="*/ 165 w 613"/>
                <a:gd name="T75" fmla="*/ 17 h 179"/>
                <a:gd name="T76" fmla="*/ 149 w 613"/>
                <a:gd name="T77" fmla="*/ 26 h 179"/>
                <a:gd name="T78" fmla="*/ 133 w 613"/>
                <a:gd name="T79" fmla="*/ 35 h 179"/>
                <a:gd name="T80" fmla="*/ 115 w 613"/>
                <a:gd name="T81" fmla="*/ 46 h 179"/>
                <a:gd name="T82" fmla="*/ 97 w 613"/>
                <a:gd name="T83" fmla="*/ 58 h 179"/>
                <a:gd name="T84" fmla="*/ 79 w 613"/>
                <a:gd name="T85" fmla="*/ 73 h 179"/>
                <a:gd name="T86" fmla="*/ 62 w 613"/>
                <a:gd name="T87" fmla="*/ 86 h 179"/>
                <a:gd name="T88" fmla="*/ 45 w 613"/>
                <a:gd name="T89" fmla="*/ 102 h 179"/>
                <a:gd name="T90" fmla="*/ 30 w 613"/>
                <a:gd name="T91" fmla="*/ 117 h 179"/>
                <a:gd name="T92" fmla="*/ 17 w 613"/>
                <a:gd name="T93" fmla="*/ 132 h 179"/>
                <a:gd name="T94" fmla="*/ 8 w 613"/>
                <a:gd name="T95" fmla="*/ 148 h 179"/>
                <a:gd name="T96" fmla="*/ 2 w 613"/>
                <a:gd name="T97" fmla="*/ 164 h 179"/>
                <a:gd name="T98" fmla="*/ 0 w 613"/>
                <a:gd name="T99" fmla="*/ 179 h 17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3"/>
                <a:gd name="T151" fmla="*/ 0 h 179"/>
                <a:gd name="T152" fmla="*/ 613 w 613"/>
                <a:gd name="T153" fmla="*/ 179 h 17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3" h="179">
                  <a:moveTo>
                    <a:pt x="0" y="179"/>
                  </a:moveTo>
                  <a:lnTo>
                    <a:pt x="613" y="179"/>
                  </a:lnTo>
                  <a:lnTo>
                    <a:pt x="613" y="178"/>
                  </a:lnTo>
                  <a:lnTo>
                    <a:pt x="613" y="173"/>
                  </a:lnTo>
                  <a:lnTo>
                    <a:pt x="613" y="167"/>
                  </a:lnTo>
                  <a:lnTo>
                    <a:pt x="612" y="159"/>
                  </a:lnTo>
                  <a:lnTo>
                    <a:pt x="610" y="148"/>
                  </a:lnTo>
                  <a:lnTo>
                    <a:pt x="606" y="137"/>
                  </a:lnTo>
                  <a:lnTo>
                    <a:pt x="600" y="124"/>
                  </a:lnTo>
                  <a:lnTo>
                    <a:pt x="593" y="110"/>
                  </a:lnTo>
                  <a:lnTo>
                    <a:pt x="583" y="96"/>
                  </a:lnTo>
                  <a:lnTo>
                    <a:pt x="571" y="81"/>
                  </a:lnTo>
                  <a:lnTo>
                    <a:pt x="555" y="67"/>
                  </a:lnTo>
                  <a:lnTo>
                    <a:pt x="536" y="52"/>
                  </a:lnTo>
                  <a:lnTo>
                    <a:pt x="514" y="39"/>
                  </a:lnTo>
                  <a:lnTo>
                    <a:pt x="488" y="27"/>
                  </a:lnTo>
                  <a:lnTo>
                    <a:pt x="457" y="16"/>
                  </a:lnTo>
                  <a:lnTo>
                    <a:pt x="422" y="6"/>
                  </a:lnTo>
                  <a:lnTo>
                    <a:pt x="420" y="8"/>
                  </a:lnTo>
                  <a:lnTo>
                    <a:pt x="415" y="11"/>
                  </a:lnTo>
                  <a:lnTo>
                    <a:pt x="406" y="17"/>
                  </a:lnTo>
                  <a:lnTo>
                    <a:pt x="396" y="25"/>
                  </a:lnTo>
                  <a:lnTo>
                    <a:pt x="381" y="32"/>
                  </a:lnTo>
                  <a:lnTo>
                    <a:pt x="365" y="40"/>
                  </a:lnTo>
                  <a:lnTo>
                    <a:pt x="348" y="48"/>
                  </a:lnTo>
                  <a:lnTo>
                    <a:pt x="330" y="54"/>
                  </a:lnTo>
                  <a:lnTo>
                    <a:pt x="312" y="60"/>
                  </a:lnTo>
                  <a:lnTo>
                    <a:pt x="293" y="62"/>
                  </a:lnTo>
                  <a:lnTo>
                    <a:pt x="273" y="62"/>
                  </a:lnTo>
                  <a:lnTo>
                    <a:pt x="255" y="58"/>
                  </a:lnTo>
                  <a:lnTo>
                    <a:pt x="238" y="51"/>
                  </a:lnTo>
                  <a:lnTo>
                    <a:pt x="221" y="39"/>
                  </a:lnTo>
                  <a:lnTo>
                    <a:pt x="207" y="23"/>
                  </a:lnTo>
                  <a:lnTo>
                    <a:pt x="195" y="0"/>
                  </a:lnTo>
                  <a:lnTo>
                    <a:pt x="192" y="2"/>
                  </a:lnTo>
                  <a:lnTo>
                    <a:pt x="186" y="5"/>
                  </a:lnTo>
                  <a:lnTo>
                    <a:pt x="177" y="10"/>
                  </a:lnTo>
                  <a:lnTo>
                    <a:pt x="165" y="17"/>
                  </a:lnTo>
                  <a:lnTo>
                    <a:pt x="149" y="26"/>
                  </a:lnTo>
                  <a:lnTo>
                    <a:pt x="133" y="35"/>
                  </a:lnTo>
                  <a:lnTo>
                    <a:pt x="115" y="46"/>
                  </a:lnTo>
                  <a:lnTo>
                    <a:pt x="97" y="58"/>
                  </a:lnTo>
                  <a:lnTo>
                    <a:pt x="79" y="73"/>
                  </a:lnTo>
                  <a:lnTo>
                    <a:pt x="62" y="86"/>
                  </a:lnTo>
                  <a:lnTo>
                    <a:pt x="45" y="102"/>
                  </a:lnTo>
                  <a:lnTo>
                    <a:pt x="30" y="117"/>
                  </a:lnTo>
                  <a:lnTo>
                    <a:pt x="17" y="132"/>
                  </a:lnTo>
                  <a:lnTo>
                    <a:pt x="8" y="148"/>
                  </a:lnTo>
                  <a:lnTo>
                    <a:pt x="2" y="164"/>
                  </a:lnTo>
                  <a:lnTo>
                    <a:pt x="0" y="179"/>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48" name="Freeform 26"/>
            <p:cNvSpPr>
              <a:spLocks/>
            </p:cNvSpPr>
            <p:nvPr/>
          </p:nvSpPr>
          <p:spPr bwMode="auto">
            <a:xfrm>
              <a:off x="3566071" y="3847356"/>
              <a:ext cx="404366" cy="346323"/>
            </a:xfrm>
            <a:custGeom>
              <a:avLst/>
              <a:gdLst>
                <a:gd name="T0" fmla="*/ 209 w 209"/>
                <a:gd name="T1" fmla="*/ 26 h 179"/>
                <a:gd name="T2" fmla="*/ 206 w 209"/>
                <a:gd name="T3" fmla="*/ 20 h 179"/>
                <a:gd name="T4" fmla="*/ 202 w 209"/>
                <a:gd name="T5" fmla="*/ 14 h 179"/>
                <a:gd name="T6" fmla="*/ 198 w 209"/>
                <a:gd name="T7" fmla="*/ 8 h 179"/>
                <a:gd name="T8" fmla="*/ 195 w 209"/>
                <a:gd name="T9" fmla="*/ 0 h 179"/>
                <a:gd name="T10" fmla="*/ 192 w 209"/>
                <a:gd name="T11" fmla="*/ 2 h 179"/>
                <a:gd name="T12" fmla="*/ 186 w 209"/>
                <a:gd name="T13" fmla="*/ 5 h 179"/>
                <a:gd name="T14" fmla="*/ 177 w 209"/>
                <a:gd name="T15" fmla="*/ 10 h 179"/>
                <a:gd name="T16" fmla="*/ 165 w 209"/>
                <a:gd name="T17" fmla="*/ 17 h 179"/>
                <a:gd name="T18" fmla="*/ 149 w 209"/>
                <a:gd name="T19" fmla="*/ 26 h 179"/>
                <a:gd name="T20" fmla="*/ 133 w 209"/>
                <a:gd name="T21" fmla="*/ 35 h 179"/>
                <a:gd name="T22" fmla="*/ 115 w 209"/>
                <a:gd name="T23" fmla="*/ 46 h 179"/>
                <a:gd name="T24" fmla="*/ 97 w 209"/>
                <a:gd name="T25" fmla="*/ 58 h 179"/>
                <a:gd name="T26" fmla="*/ 79 w 209"/>
                <a:gd name="T27" fmla="*/ 73 h 179"/>
                <a:gd name="T28" fmla="*/ 62 w 209"/>
                <a:gd name="T29" fmla="*/ 86 h 179"/>
                <a:gd name="T30" fmla="*/ 45 w 209"/>
                <a:gd name="T31" fmla="*/ 102 h 179"/>
                <a:gd name="T32" fmla="*/ 30 w 209"/>
                <a:gd name="T33" fmla="*/ 117 h 179"/>
                <a:gd name="T34" fmla="*/ 17 w 209"/>
                <a:gd name="T35" fmla="*/ 132 h 179"/>
                <a:gd name="T36" fmla="*/ 8 w 209"/>
                <a:gd name="T37" fmla="*/ 148 h 179"/>
                <a:gd name="T38" fmla="*/ 2 w 209"/>
                <a:gd name="T39" fmla="*/ 164 h 179"/>
                <a:gd name="T40" fmla="*/ 0 w 209"/>
                <a:gd name="T41" fmla="*/ 179 h 179"/>
                <a:gd name="T42" fmla="*/ 59 w 209"/>
                <a:gd name="T43" fmla="*/ 179 h 179"/>
                <a:gd name="T44" fmla="*/ 63 w 209"/>
                <a:gd name="T45" fmla="*/ 158 h 179"/>
                <a:gd name="T46" fmla="*/ 74 w 209"/>
                <a:gd name="T47" fmla="*/ 137 h 179"/>
                <a:gd name="T48" fmla="*/ 91 w 209"/>
                <a:gd name="T49" fmla="*/ 115 h 179"/>
                <a:gd name="T50" fmla="*/ 113 w 209"/>
                <a:gd name="T51" fmla="*/ 94 h 179"/>
                <a:gd name="T52" fmla="*/ 135 w 209"/>
                <a:gd name="T53" fmla="*/ 74 h 179"/>
                <a:gd name="T54" fmla="*/ 161 w 209"/>
                <a:gd name="T55" fmla="*/ 56 h 179"/>
                <a:gd name="T56" fmla="*/ 186 w 209"/>
                <a:gd name="T57" fmla="*/ 39 h 179"/>
                <a:gd name="T58" fmla="*/ 209 w 209"/>
                <a:gd name="T59" fmla="*/ 26 h 17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9"/>
                <a:gd name="T91" fmla="*/ 0 h 179"/>
                <a:gd name="T92" fmla="*/ 209 w 209"/>
                <a:gd name="T93" fmla="*/ 179 h 17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9" h="179">
                  <a:moveTo>
                    <a:pt x="209" y="26"/>
                  </a:moveTo>
                  <a:lnTo>
                    <a:pt x="206" y="20"/>
                  </a:lnTo>
                  <a:lnTo>
                    <a:pt x="202" y="14"/>
                  </a:lnTo>
                  <a:lnTo>
                    <a:pt x="198" y="8"/>
                  </a:lnTo>
                  <a:lnTo>
                    <a:pt x="195" y="0"/>
                  </a:lnTo>
                  <a:lnTo>
                    <a:pt x="192" y="2"/>
                  </a:lnTo>
                  <a:lnTo>
                    <a:pt x="186" y="5"/>
                  </a:lnTo>
                  <a:lnTo>
                    <a:pt x="177" y="10"/>
                  </a:lnTo>
                  <a:lnTo>
                    <a:pt x="165" y="17"/>
                  </a:lnTo>
                  <a:lnTo>
                    <a:pt x="149" y="26"/>
                  </a:lnTo>
                  <a:lnTo>
                    <a:pt x="133" y="35"/>
                  </a:lnTo>
                  <a:lnTo>
                    <a:pt x="115" y="46"/>
                  </a:lnTo>
                  <a:lnTo>
                    <a:pt x="97" y="58"/>
                  </a:lnTo>
                  <a:lnTo>
                    <a:pt x="79" y="73"/>
                  </a:lnTo>
                  <a:lnTo>
                    <a:pt x="62" y="86"/>
                  </a:lnTo>
                  <a:lnTo>
                    <a:pt x="45" y="102"/>
                  </a:lnTo>
                  <a:lnTo>
                    <a:pt x="30" y="117"/>
                  </a:lnTo>
                  <a:lnTo>
                    <a:pt x="17" y="132"/>
                  </a:lnTo>
                  <a:lnTo>
                    <a:pt x="8" y="148"/>
                  </a:lnTo>
                  <a:lnTo>
                    <a:pt x="2" y="164"/>
                  </a:lnTo>
                  <a:lnTo>
                    <a:pt x="0" y="179"/>
                  </a:lnTo>
                  <a:lnTo>
                    <a:pt x="59" y="179"/>
                  </a:lnTo>
                  <a:lnTo>
                    <a:pt x="63" y="158"/>
                  </a:lnTo>
                  <a:lnTo>
                    <a:pt x="74" y="137"/>
                  </a:lnTo>
                  <a:lnTo>
                    <a:pt x="91" y="115"/>
                  </a:lnTo>
                  <a:lnTo>
                    <a:pt x="113" y="94"/>
                  </a:lnTo>
                  <a:lnTo>
                    <a:pt x="135" y="74"/>
                  </a:lnTo>
                  <a:lnTo>
                    <a:pt x="161" y="56"/>
                  </a:lnTo>
                  <a:lnTo>
                    <a:pt x="186" y="39"/>
                  </a:lnTo>
                  <a:lnTo>
                    <a:pt x="209" y="26"/>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49" name="Freeform 27"/>
            <p:cNvSpPr>
              <a:spLocks/>
            </p:cNvSpPr>
            <p:nvPr/>
          </p:nvSpPr>
          <p:spPr bwMode="auto">
            <a:xfrm>
              <a:off x="4221957" y="2138958"/>
              <a:ext cx="216694" cy="207020"/>
            </a:xfrm>
            <a:custGeom>
              <a:avLst/>
              <a:gdLst>
                <a:gd name="T0" fmla="*/ 0 w 112"/>
                <a:gd name="T1" fmla="*/ 15 h 107"/>
                <a:gd name="T2" fmla="*/ 0 w 112"/>
                <a:gd name="T3" fmla="*/ 15 h 107"/>
                <a:gd name="T4" fmla="*/ 5 w 112"/>
                <a:gd name="T5" fmla="*/ 15 h 107"/>
                <a:gd name="T6" fmla="*/ 15 w 112"/>
                <a:gd name="T7" fmla="*/ 18 h 107"/>
                <a:gd name="T8" fmla="*/ 31 w 112"/>
                <a:gd name="T9" fmla="*/ 22 h 107"/>
                <a:gd name="T10" fmla="*/ 48 w 112"/>
                <a:gd name="T11" fmla="*/ 29 h 107"/>
                <a:gd name="T12" fmla="*/ 65 w 112"/>
                <a:gd name="T13" fmla="*/ 40 h 107"/>
                <a:gd name="T14" fmla="*/ 81 w 112"/>
                <a:gd name="T15" fmla="*/ 55 h 107"/>
                <a:gd name="T16" fmla="*/ 92 w 112"/>
                <a:gd name="T17" fmla="*/ 78 h 107"/>
                <a:gd name="T18" fmla="*/ 98 w 112"/>
                <a:gd name="T19" fmla="*/ 107 h 107"/>
                <a:gd name="T20" fmla="*/ 112 w 112"/>
                <a:gd name="T21" fmla="*/ 106 h 107"/>
                <a:gd name="T22" fmla="*/ 105 w 112"/>
                <a:gd name="T23" fmla="*/ 72 h 107"/>
                <a:gd name="T24" fmla="*/ 92 w 112"/>
                <a:gd name="T25" fmla="*/ 47 h 107"/>
                <a:gd name="T26" fmla="*/ 75 w 112"/>
                <a:gd name="T27" fmla="*/ 28 h 107"/>
                <a:gd name="T28" fmla="*/ 54 w 112"/>
                <a:gd name="T29" fmla="*/ 14 h 107"/>
                <a:gd name="T30" fmla="*/ 35 w 112"/>
                <a:gd name="T31" fmla="*/ 7 h 107"/>
                <a:gd name="T32" fmla="*/ 18 w 112"/>
                <a:gd name="T33" fmla="*/ 2 h 107"/>
                <a:gd name="T34" fmla="*/ 6 w 112"/>
                <a:gd name="T35" fmla="*/ 0 h 107"/>
                <a:gd name="T36" fmla="*/ 1 w 112"/>
                <a:gd name="T37" fmla="*/ 0 h 107"/>
                <a:gd name="T38" fmla="*/ 0 w 112"/>
                <a:gd name="T39" fmla="*/ 15 h 10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2"/>
                <a:gd name="T61" fmla="*/ 0 h 107"/>
                <a:gd name="T62" fmla="*/ 112 w 112"/>
                <a:gd name="T63" fmla="*/ 107 h 10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2" h="107">
                  <a:moveTo>
                    <a:pt x="0" y="15"/>
                  </a:moveTo>
                  <a:lnTo>
                    <a:pt x="0" y="15"/>
                  </a:lnTo>
                  <a:lnTo>
                    <a:pt x="5" y="15"/>
                  </a:lnTo>
                  <a:lnTo>
                    <a:pt x="15" y="18"/>
                  </a:lnTo>
                  <a:lnTo>
                    <a:pt x="31" y="22"/>
                  </a:lnTo>
                  <a:lnTo>
                    <a:pt x="48" y="29"/>
                  </a:lnTo>
                  <a:lnTo>
                    <a:pt x="65" y="40"/>
                  </a:lnTo>
                  <a:lnTo>
                    <a:pt x="81" y="55"/>
                  </a:lnTo>
                  <a:lnTo>
                    <a:pt x="92" y="78"/>
                  </a:lnTo>
                  <a:lnTo>
                    <a:pt x="98" y="107"/>
                  </a:lnTo>
                  <a:lnTo>
                    <a:pt x="112" y="106"/>
                  </a:lnTo>
                  <a:lnTo>
                    <a:pt x="105" y="72"/>
                  </a:lnTo>
                  <a:lnTo>
                    <a:pt x="92" y="47"/>
                  </a:lnTo>
                  <a:lnTo>
                    <a:pt x="75" y="28"/>
                  </a:lnTo>
                  <a:lnTo>
                    <a:pt x="54" y="14"/>
                  </a:lnTo>
                  <a:lnTo>
                    <a:pt x="35" y="7"/>
                  </a:lnTo>
                  <a:lnTo>
                    <a:pt x="18" y="2"/>
                  </a:lnTo>
                  <a:lnTo>
                    <a:pt x="6" y="0"/>
                  </a:lnTo>
                  <a:lnTo>
                    <a:pt x="1" y="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50" name="Freeform 28"/>
            <p:cNvSpPr>
              <a:spLocks/>
            </p:cNvSpPr>
            <p:nvPr/>
          </p:nvSpPr>
          <p:spPr bwMode="auto">
            <a:xfrm>
              <a:off x="4202609" y="2243435"/>
              <a:ext cx="168325" cy="160586"/>
            </a:xfrm>
            <a:custGeom>
              <a:avLst/>
              <a:gdLst>
                <a:gd name="T0" fmla="*/ 0 w 87"/>
                <a:gd name="T1" fmla="*/ 15 h 83"/>
                <a:gd name="T2" fmla="*/ 0 w 87"/>
                <a:gd name="T3" fmla="*/ 15 h 83"/>
                <a:gd name="T4" fmla="*/ 4 w 87"/>
                <a:gd name="T5" fmla="*/ 15 h 83"/>
                <a:gd name="T6" fmla="*/ 12 w 87"/>
                <a:gd name="T7" fmla="*/ 16 h 83"/>
                <a:gd name="T8" fmla="*/ 23 w 87"/>
                <a:gd name="T9" fmla="*/ 18 h 83"/>
                <a:gd name="T10" fmla="*/ 35 w 87"/>
                <a:gd name="T11" fmla="*/ 24 h 83"/>
                <a:gd name="T12" fmla="*/ 47 w 87"/>
                <a:gd name="T13" fmla="*/ 33 h 83"/>
                <a:gd name="T14" fmla="*/ 59 w 87"/>
                <a:gd name="T15" fmla="*/ 44 h 83"/>
                <a:gd name="T16" fmla="*/ 67 w 87"/>
                <a:gd name="T17" fmla="*/ 61 h 83"/>
                <a:gd name="T18" fmla="*/ 71 w 87"/>
                <a:gd name="T19" fmla="*/ 83 h 83"/>
                <a:gd name="T20" fmla="*/ 87 w 87"/>
                <a:gd name="T21" fmla="*/ 81 h 83"/>
                <a:gd name="T22" fmla="*/ 82 w 87"/>
                <a:gd name="T23" fmla="*/ 55 h 83"/>
                <a:gd name="T24" fmla="*/ 71 w 87"/>
                <a:gd name="T25" fmla="*/ 35 h 83"/>
                <a:gd name="T26" fmla="*/ 57 w 87"/>
                <a:gd name="T27" fmla="*/ 21 h 83"/>
                <a:gd name="T28" fmla="*/ 42 w 87"/>
                <a:gd name="T29" fmla="*/ 11 h 83"/>
                <a:gd name="T30" fmla="*/ 27 w 87"/>
                <a:gd name="T31" fmla="*/ 5 h 83"/>
                <a:gd name="T32" fmla="*/ 13 w 87"/>
                <a:gd name="T33" fmla="*/ 1 h 83"/>
                <a:gd name="T34" fmla="*/ 5 w 87"/>
                <a:gd name="T35" fmla="*/ 0 h 83"/>
                <a:gd name="T36" fmla="*/ 1 w 87"/>
                <a:gd name="T37" fmla="*/ 0 h 83"/>
                <a:gd name="T38" fmla="*/ 0 w 87"/>
                <a:gd name="T39" fmla="*/ 15 h 8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7"/>
                <a:gd name="T61" fmla="*/ 0 h 83"/>
                <a:gd name="T62" fmla="*/ 87 w 87"/>
                <a:gd name="T63" fmla="*/ 83 h 8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7" h="83">
                  <a:moveTo>
                    <a:pt x="0" y="15"/>
                  </a:moveTo>
                  <a:lnTo>
                    <a:pt x="0" y="15"/>
                  </a:lnTo>
                  <a:lnTo>
                    <a:pt x="4" y="15"/>
                  </a:lnTo>
                  <a:lnTo>
                    <a:pt x="12" y="16"/>
                  </a:lnTo>
                  <a:lnTo>
                    <a:pt x="23" y="18"/>
                  </a:lnTo>
                  <a:lnTo>
                    <a:pt x="35" y="24"/>
                  </a:lnTo>
                  <a:lnTo>
                    <a:pt x="47" y="33"/>
                  </a:lnTo>
                  <a:lnTo>
                    <a:pt x="59" y="44"/>
                  </a:lnTo>
                  <a:lnTo>
                    <a:pt x="67" y="61"/>
                  </a:lnTo>
                  <a:lnTo>
                    <a:pt x="71" y="83"/>
                  </a:lnTo>
                  <a:lnTo>
                    <a:pt x="87" y="81"/>
                  </a:lnTo>
                  <a:lnTo>
                    <a:pt x="82" y="55"/>
                  </a:lnTo>
                  <a:lnTo>
                    <a:pt x="71" y="35"/>
                  </a:lnTo>
                  <a:lnTo>
                    <a:pt x="57" y="21"/>
                  </a:lnTo>
                  <a:lnTo>
                    <a:pt x="42" y="11"/>
                  </a:lnTo>
                  <a:lnTo>
                    <a:pt x="27" y="5"/>
                  </a:lnTo>
                  <a:lnTo>
                    <a:pt x="13" y="1"/>
                  </a:lnTo>
                  <a:lnTo>
                    <a:pt x="5" y="0"/>
                  </a:lnTo>
                  <a:lnTo>
                    <a:pt x="1" y="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51" name="Freeform 29"/>
            <p:cNvSpPr>
              <a:spLocks/>
            </p:cNvSpPr>
            <p:nvPr/>
          </p:nvSpPr>
          <p:spPr bwMode="auto">
            <a:xfrm>
              <a:off x="4177457" y="2632323"/>
              <a:ext cx="170259" cy="131564"/>
            </a:xfrm>
            <a:custGeom>
              <a:avLst/>
              <a:gdLst>
                <a:gd name="T0" fmla="*/ 40 w 88"/>
                <a:gd name="T1" fmla="*/ 7 h 68"/>
                <a:gd name="T2" fmla="*/ 30 w 88"/>
                <a:gd name="T3" fmla="*/ 15 h 68"/>
                <a:gd name="T4" fmla="*/ 22 w 88"/>
                <a:gd name="T5" fmla="*/ 23 h 68"/>
                <a:gd name="T6" fmla="*/ 14 w 88"/>
                <a:gd name="T7" fmla="*/ 32 h 68"/>
                <a:gd name="T8" fmla="*/ 9 w 88"/>
                <a:gd name="T9" fmla="*/ 40 h 68"/>
                <a:gd name="T10" fmla="*/ 5 w 88"/>
                <a:gd name="T11" fmla="*/ 49 h 68"/>
                <a:gd name="T12" fmla="*/ 2 w 88"/>
                <a:gd name="T13" fmla="*/ 56 h 68"/>
                <a:gd name="T14" fmla="*/ 0 w 88"/>
                <a:gd name="T15" fmla="*/ 61 h 68"/>
                <a:gd name="T16" fmla="*/ 0 w 88"/>
                <a:gd name="T17" fmla="*/ 63 h 68"/>
                <a:gd name="T18" fmla="*/ 13 w 88"/>
                <a:gd name="T19" fmla="*/ 68 h 68"/>
                <a:gd name="T20" fmla="*/ 13 w 88"/>
                <a:gd name="T21" fmla="*/ 68 h 68"/>
                <a:gd name="T22" fmla="*/ 14 w 88"/>
                <a:gd name="T23" fmla="*/ 62 h 68"/>
                <a:gd name="T24" fmla="*/ 20 w 88"/>
                <a:gd name="T25" fmla="*/ 51 h 68"/>
                <a:gd name="T26" fmla="*/ 30 w 88"/>
                <a:gd name="T27" fmla="*/ 36 h 68"/>
                <a:gd name="T28" fmla="*/ 43 w 88"/>
                <a:gd name="T29" fmla="*/ 23 h 68"/>
                <a:gd name="T30" fmla="*/ 48 w 88"/>
                <a:gd name="T31" fmla="*/ 64 h 68"/>
                <a:gd name="T32" fmla="*/ 63 w 88"/>
                <a:gd name="T33" fmla="*/ 62 h 68"/>
                <a:gd name="T34" fmla="*/ 57 w 88"/>
                <a:gd name="T35" fmla="*/ 17 h 68"/>
                <a:gd name="T36" fmla="*/ 63 w 88"/>
                <a:gd name="T37" fmla="*/ 16 h 68"/>
                <a:gd name="T38" fmla="*/ 70 w 88"/>
                <a:gd name="T39" fmla="*/ 16 h 68"/>
                <a:gd name="T40" fmla="*/ 76 w 88"/>
                <a:gd name="T41" fmla="*/ 16 h 68"/>
                <a:gd name="T42" fmla="*/ 83 w 88"/>
                <a:gd name="T43" fmla="*/ 18 h 68"/>
                <a:gd name="T44" fmla="*/ 88 w 88"/>
                <a:gd name="T45" fmla="*/ 4 h 68"/>
                <a:gd name="T46" fmla="*/ 81 w 88"/>
                <a:gd name="T47" fmla="*/ 3 h 68"/>
                <a:gd name="T48" fmla="*/ 75 w 88"/>
                <a:gd name="T49" fmla="*/ 1 h 68"/>
                <a:gd name="T50" fmla="*/ 69 w 88"/>
                <a:gd name="T51" fmla="*/ 0 h 68"/>
                <a:gd name="T52" fmla="*/ 63 w 88"/>
                <a:gd name="T53" fmla="*/ 0 h 68"/>
                <a:gd name="T54" fmla="*/ 57 w 88"/>
                <a:gd name="T55" fmla="*/ 1 h 68"/>
                <a:gd name="T56" fmla="*/ 51 w 88"/>
                <a:gd name="T57" fmla="*/ 3 h 68"/>
                <a:gd name="T58" fmla="*/ 46 w 88"/>
                <a:gd name="T59" fmla="*/ 5 h 68"/>
                <a:gd name="T60" fmla="*/ 40 w 88"/>
                <a:gd name="T61" fmla="*/ 7 h 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8"/>
                <a:gd name="T94" fmla="*/ 0 h 68"/>
                <a:gd name="T95" fmla="*/ 88 w 88"/>
                <a:gd name="T96" fmla="*/ 68 h 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8" h="68">
                  <a:moveTo>
                    <a:pt x="40" y="7"/>
                  </a:moveTo>
                  <a:lnTo>
                    <a:pt x="30" y="15"/>
                  </a:lnTo>
                  <a:lnTo>
                    <a:pt x="22" y="23"/>
                  </a:lnTo>
                  <a:lnTo>
                    <a:pt x="14" y="32"/>
                  </a:lnTo>
                  <a:lnTo>
                    <a:pt x="9" y="40"/>
                  </a:lnTo>
                  <a:lnTo>
                    <a:pt x="5" y="49"/>
                  </a:lnTo>
                  <a:lnTo>
                    <a:pt x="2" y="56"/>
                  </a:lnTo>
                  <a:lnTo>
                    <a:pt x="0" y="61"/>
                  </a:lnTo>
                  <a:lnTo>
                    <a:pt x="0" y="63"/>
                  </a:lnTo>
                  <a:lnTo>
                    <a:pt x="13" y="68"/>
                  </a:lnTo>
                  <a:lnTo>
                    <a:pt x="14" y="62"/>
                  </a:lnTo>
                  <a:lnTo>
                    <a:pt x="20" y="51"/>
                  </a:lnTo>
                  <a:lnTo>
                    <a:pt x="30" y="36"/>
                  </a:lnTo>
                  <a:lnTo>
                    <a:pt x="43" y="23"/>
                  </a:lnTo>
                  <a:lnTo>
                    <a:pt x="48" y="64"/>
                  </a:lnTo>
                  <a:lnTo>
                    <a:pt x="63" y="62"/>
                  </a:lnTo>
                  <a:lnTo>
                    <a:pt x="57" y="17"/>
                  </a:lnTo>
                  <a:lnTo>
                    <a:pt x="63" y="16"/>
                  </a:lnTo>
                  <a:lnTo>
                    <a:pt x="70" y="16"/>
                  </a:lnTo>
                  <a:lnTo>
                    <a:pt x="76" y="16"/>
                  </a:lnTo>
                  <a:lnTo>
                    <a:pt x="83" y="18"/>
                  </a:lnTo>
                  <a:lnTo>
                    <a:pt x="88" y="4"/>
                  </a:lnTo>
                  <a:lnTo>
                    <a:pt x="81" y="3"/>
                  </a:lnTo>
                  <a:lnTo>
                    <a:pt x="75" y="1"/>
                  </a:lnTo>
                  <a:lnTo>
                    <a:pt x="69" y="0"/>
                  </a:lnTo>
                  <a:lnTo>
                    <a:pt x="63" y="0"/>
                  </a:lnTo>
                  <a:lnTo>
                    <a:pt x="57" y="1"/>
                  </a:lnTo>
                  <a:lnTo>
                    <a:pt x="51" y="3"/>
                  </a:lnTo>
                  <a:lnTo>
                    <a:pt x="46" y="5"/>
                  </a:lnTo>
                  <a:lnTo>
                    <a:pt x="4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52" name="Freeform 30"/>
            <p:cNvSpPr>
              <a:spLocks/>
            </p:cNvSpPr>
            <p:nvPr/>
          </p:nvSpPr>
          <p:spPr bwMode="auto">
            <a:xfrm>
              <a:off x="3537050" y="3812530"/>
              <a:ext cx="1244054" cy="381149"/>
            </a:xfrm>
            <a:custGeom>
              <a:avLst/>
              <a:gdLst>
                <a:gd name="T0" fmla="*/ 431 w 643"/>
                <a:gd name="T1" fmla="*/ 7 h 197"/>
                <a:gd name="T2" fmla="*/ 418 w 643"/>
                <a:gd name="T3" fmla="*/ 27 h 197"/>
                <a:gd name="T4" fmla="*/ 397 w 643"/>
                <a:gd name="T5" fmla="*/ 43 h 197"/>
                <a:gd name="T6" fmla="*/ 371 w 643"/>
                <a:gd name="T7" fmla="*/ 53 h 197"/>
                <a:gd name="T8" fmla="*/ 338 w 643"/>
                <a:gd name="T9" fmla="*/ 58 h 197"/>
                <a:gd name="T10" fmla="*/ 302 w 643"/>
                <a:gd name="T11" fmla="*/ 58 h 197"/>
                <a:gd name="T12" fmla="*/ 271 w 643"/>
                <a:gd name="T13" fmla="*/ 53 h 197"/>
                <a:gd name="T14" fmla="*/ 247 w 643"/>
                <a:gd name="T15" fmla="*/ 41 h 197"/>
                <a:gd name="T16" fmla="*/ 229 w 643"/>
                <a:gd name="T17" fmla="*/ 23 h 197"/>
                <a:gd name="T18" fmla="*/ 218 w 643"/>
                <a:gd name="T19" fmla="*/ 0 h 197"/>
                <a:gd name="T20" fmla="*/ 186 w 643"/>
                <a:gd name="T21" fmla="*/ 11 h 197"/>
                <a:gd name="T22" fmla="*/ 148 w 643"/>
                <a:gd name="T23" fmla="*/ 27 h 197"/>
                <a:gd name="T24" fmla="*/ 113 w 643"/>
                <a:gd name="T25" fmla="*/ 46 h 197"/>
                <a:gd name="T26" fmla="*/ 79 w 643"/>
                <a:gd name="T27" fmla="*/ 69 h 197"/>
                <a:gd name="T28" fmla="*/ 51 w 643"/>
                <a:gd name="T29" fmla="*/ 93 h 197"/>
                <a:gd name="T30" fmla="*/ 27 w 643"/>
                <a:gd name="T31" fmla="*/ 121 h 197"/>
                <a:gd name="T32" fmla="*/ 10 w 643"/>
                <a:gd name="T33" fmla="*/ 150 h 197"/>
                <a:gd name="T34" fmla="*/ 2 w 643"/>
                <a:gd name="T35" fmla="*/ 182 h 197"/>
                <a:gd name="T36" fmla="*/ 30 w 643"/>
                <a:gd name="T37" fmla="*/ 197 h 197"/>
                <a:gd name="T38" fmla="*/ 45 w 643"/>
                <a:gd name="T39" fmla="*/ 148 h 197"/>
                <a:gd name="T40" fmla="*/ 84 w 643"/>
                <a:gd name="T41" fmla="*/ 102 h 197"/>
                <a:gd name="T42" fmla="*/ 140 w 643"/>
                <a:gd name="T43" fmla="*/ 64 h 197"/>
                <a:gd name="T44" fmla="*/ 203 w 643"/>
                <a:gd name="T45" fmla="*/ 36 h 197"/>
                <a:gd name="T46" fmla="*/ 222 w 643"/>
                <a:gd name="T47" fmla="*/ 59 h 197"/>
                <a:gd name="T48" fmla="*/ 248 w 643"/>
                <a:gd name="T49" fmla="*/ 75 h 197"/>
                <a:gd name="T50" fmla="*/ 281 w 643"/>
                <a:gd name="T51" fmla="*/ 85 h 197"/>
                <a:gd name="T52" fmla="*/ 320 w 643"/>
                <a:gd name="T53" fmla="*/ 89 h 197"/>
                <a:gd name="T54" fmla="*/ 359 w 643"/>
                <a:gd name="T55" fmla="*/ 85 h 197"/>
                <a:gd name="T56" fmla="*/ 392 w 643"/>
                <a:gd name="T57" fmla="*/ 76 h 197"/>
                <a:gd name="T58" fmla="*/ 421 w 643"/>
                <a:gd name="T59" fmla="*/ 62 h 197"/>
                <a:gd name="T60" fmla="*/ 443 w 643"/>
                <a:gd name="T61" fmla="*/ 43 h 197"/>
                <a:gd name="T62" fmla="*/ 506 w 643"/>
                <a:gd name="T63" fmla="*/ 72 h 197"/>
                <a:gd name="T64" fmla="*/ 561 w 643"/>
                <a:gd name="T65" fmla="*/ 108 h 197"/>
                <a:gd name="T66" fmla="*/ 599 w 643"/>
                <a:gd name="T67" fmla="*/ 150 h 197"/>
                <a:gd name="T68" fmla="*/ 614 w 643"/>
                <a:gd name="T69" fmla="*/ 197 h 197"/>
                <a:gd name="T70" fmla="*/ 642 w 643"/>
                <a:gd name="T71" fmla="*/ 182 h 197"/>
                <a:gd name="T72" fmla="*/ 633 w 643"/>
                <a:gd name="T73" fmla="*/ 151 h 197"/>
                <a:gd name="T74" fmla="*/ 616 w 643"/>
                <a:gd name="T75" fmla="*/ 122 h 197"/>
                <a:gd name="T76" fmla="*/ 592 w 643"/>
                <a:gd name="T77" fmla="*/ 97 h 197"/>
                <a:gd name="T78" fmla="*/ 564 w 643"/>
                <a:gd name="T79" fmla="*/ 73 h 197"/>
                <a:gd name="T80" fmla="*/ 532 w 643"/>
                <a:gd name="T81" fmla="*/ 52 h 197"/>
                <a:gd name="T82" fmla="*/ 496 w 643"/>
                <a:gd name="T83" fmla="*/ 34 h 197"/>
                <a:gd name="T84" fmla="*/ 460 w 643"/>
                <a:gd name="T85" fmla="*/ 18 h 19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43"/>
                <a:gd name="T130" fmla="*/ 0 h 197"/>
                <a:gd name="T131" fmla="*/ 643 w 643"/>
                <a:gd name="T132" fmla="*/ 197 h 19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43" h="197">
                  <a:moveTo>
                    <a:pt x="442" y="11"/>
                  </a:moveTo>
                  <a:lnTo>
                    <a:pt x="431" y="7"/>
                  </a:lnTo>
                  <a:lnTo>
                    <a:pt x="425" y="17"/>
                  </a:lnTo>
                  <a:lnTo>
                    <a:pt x="418" y="27"/>
                  </a:lnTo>
                  <a:lnTo>
                    <a:pt x="408" y="35"/>
                  </a:lnTo>
                  <a:lnTo>
                    <a:pt x="397" y="43"/>
                  </a:lnTo>
                  <a:lnTo>
                    <a:pt x="385" y="49"/>
                  </a:lnTo>
                  <a:lnTo>
                    <a:pt x="371" y="53"/>
                  </a:lnTo>
                  <a:lnTo>
                    <a:pt x="355" y="57"/>
                  </a:lnTo>
                  <a:lnTo>
                    <a:pt x="338" y="58"/>
                  </a:lnTo>
                  <a:lnTo>
                    <a:pt x="320" y="59"/>
                  </a:lnTo>
                  <a:lnTo>
                    <a:pt x="302" y="58"/>
                  </a:lnTo>
                  <a:lnTo>
                    <a:pt x="286" y="57"/>
                  </a:lnTo>
                  <a:lnTo>
                    <a:pt x="271" y="53"/>
                  </a:lnTo>
                  <a:lnTo>
                    <a:pt x="258" y="49"/>
                  </a:lnTo>
                  <a:lnTo>
                    <a:pt x="247" y="41"/>
                  </a:lnTo>
                  <a:lnTo>
                    <a:pt x="238" y="33"/>
                  </a:lnTo>
                  <a:lnTo>
                    <a:pt x="229" y="23"/>
                  </a:lnTo>
                  <a:lnTo>
                    <a:pt x="223" y="12"/>
                  </a:lnTo>
                  <a:lnTo>
                    <a:pt x="218" y="0"/>
                  </a:lnTo>
                  <a:lnTo>
                    <a:pt x="205" y="4"/>
                  </a:lnTo>
                  <a:lnTo>
                    <a:pt x="186" y="11"/>
                  </a:lnTo>
                  <a:lnTo>
                    <a:pt x="167" y="18"/>
                  </a:lnTo>
                  <a:lnTo>
                    <a:pt x="148" y="27"/>
                  </a:lnTo>
                  <a:lnTo>
                    <a:pt x="130" y="36"/>
                  </a:lnTo>
                  <a:lnTo>
                    <a:pt x="113" y="46"/>
                  </a:lnTo>
                  <a:lnTo>
                    <a:pt x="96" y="57"/>
                  </a:lnTo>
                  <a:lnTo>
                    <a:pt x="79" y="69"/>
                  </a:lnTo>
                  <a:lnTo>
                    <a:pt x="65" y="81"/>
                  </a:lnTo>
                  <a:lnTo>
                    <a:pt x="51" y="93"/>
                  </a:lnTo>
                  <a:lnTo>
                    <a:pt x="38" y="107"/>
                  </a:lnTo>
                  <a:lnTo>
                    <a:pt x="27" y="121"/>
                  </a:lnTo>
                  <a:lnTo>
                    <a:pt x="19" y="136"/>
                  </a:lnTo>
                  <a:lnTo>
                    <a:pt x="10" y="150"/>
                  </a:lnTo>
                  <a:lnTo>
                    <a:pt x="5" y="166"/>
                  </a:lnTo>
                  <a:lnTo>
                    <a:pt x="2" y="182"/>
                  </a:lnTo>
                  <a:lnTo>
                    <a:pt x="0" y="197"/>
                  </a:lnTo>
                  <a:lnTo>
                    <a:pt x="30" y="197"/>
                  </a:lnTo>
                  <a:lnTo>
                    <a:pt x="33" y="172"/>
                  </a:lnTo>
                  <a:lnTo>
                    <a:pt x="45" y="148"/>
                  </a:lnTo>
                  <a:lnTo>
                    <a:pt x="62" y="124"/>
                  </a:lnTo>
                  <a:lnTo>
                    <a:pt x="84" y="102"/>
                  </a:lnTo>
                  <a:lnTo>
                    <a:pt x="111" y="82"/>
                  </a:lnTo>
                  <a:lnTo>
                    <a:pt x="140" y="64"/>
                  </a:lnTo>
                  <a:lnTo>
                    <a:pt x="171" y="50"/>
                  </a:lnTo>
                  <a:lnTo>
                    <a:pt x="203" y="36"/>
                  </a:lnTo>
                  <a:lnTo>
                    <a:pt x="211" y="49"/>
                  </a:lnTo>
                  <a:lnTo>
                    <a:pt x="222" y="59"/>
                  </a:lnTo>
                  <a:lnTo>
                    <a:pt x="234" y="68"/>
                  </a:lnTo>
                  <a:lnTo>
                    <a:pt x="248" y="75"/>
                  </a:lnTo>
                  <a:lnTo>
                    <a:pt x="264" y="81"/>
                  </a:lnTo>
                  <a:lnTo>
                    <a:pt x="281" y="85"/>
                  </a:lnTo>
                  <a:lnTo>
                    <a:pt x="299" y="87"/>
                  </a:lnTo>
                  <a:lnTo>
                    <a:pt x="320" y="89"/>
                  </a:lnTo>
                  <a:lnTo>
                    <a:pt x="339" y="87"/>
                  </a:lnTo>
                  <a:lnTo>
                    <a:pt x="359" y="85"/>
                  </a:lnTo>
                  <a:lnTo>
                    <a:pt x="377" y="81"/>
                  </a:lnTo>
                  <a:lnTo>
                    <a:pt x="392" y="76"/>
                  </a:lnTo>
                  <a:lnTo>
                    <a:pt x="407" y="70"/>
                  </a:lnTo>
                  <a:lnTo>
                    <a:pt x="421" y="62"/>
                  </a:lnTo>
                  <a:lnTo>
                    <a:pt x="432" y="53"/>
                  </a:lnTo>
                  <a:lnTo>
                    <a:pt x="443" y="43"/>
                  </a:lnTo>
                  <a:lnTo>
                    <a:pt x="475" y="56"/>
                  </a:lnTo>
                  <a:lnTo>
                    <a:pt x="506" y="72"/>
                  </a:lnTo>
                  <a:lnTo>
                    <a:pt x="535" y="89"/>
                  </a:lnTo>
                  <a:lnTo>
                    <a:pt x="561" y="108"/>
                  </a:lnTo>
                  <a:lnTo>
                    <a:pt x="582" y="128"/>
                  </a:lnTo>
                  <a:lnTo>
                    <a:pt x="599" y="150"/>
                  </a:lnTo>
                  <a:lnTo>
                    <a:pt x="610" y="173"/>
                  </a:lnTo>
                  <a:lnTo>
                    <a:pt x="614" y="197"/>
                  </a:lnTo>
                  <a:lnTo>
                    <a:pt x="643" y="197"/>
                  </a:lnTo>
                  <a:lnTo>
                    <a:pt x="642" y="182"/>
                  </a:lnTo>
                  <a:lnTo>
                    <a:pt x="638" y="166"/>
                  </a:lnTo>
                  <a:lnTo>
                    <a:pt x="633" y="151"/>
                  </a:lnTo>
                  <a:lnTo>
                    <a:pt x="625" y="137"/>
                  </a:lnTo>
                  <a:lnTo>
                    <a:pt x="616" y="122"/>
                  </a:lnTo>
                  <a:lnTo>
                    <a:pt x="605" y="109"/>
                  </a:lnTo>
                  <a:lnTo>
                    <a:pt x="592" y="97"/>
                  </a:lnTo>
                  <a:lnTo>
                    <a:pt x="579" y="85"/>
                  </a:lnTo>
                  <a:lnTo>
                    <a:pt x="564" y="73"/>
                  </a:lnTo>
                  <a:lnTo>
                    <a:pt x="548" y="62"/>
                  </a:lnTo>
                  <a:lnTo>
                    <a:pt x="532" y="52"/>
                  </a:lnTo>
                  <a:lnTo>
                    <a:pt x="515" y="43"/>
                  </a:lnTo>
                  <a:lnTo>
                    <a:pt x="496" y="34"/>
                  </a:lnTo>
                  <a:lnTo>
                    <a:pt x="478" y="26"/>
                  </a:lnTo>
                  <a:lnTo>
                    <a:pt x="460" y="18"/>
                  </a:lnTo>
                  <a:lnTo>
                    <a:pt x="442"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53" name="Freeform 31"/>
            <p:cNvSpPr>
              <a:spLocks/>
            </p:cNvSpPr>
            <p:nvPr/>
          </p:nvSpPr>
          <p:spPr bwMode="auto">
            <a:xfrm>
              <a:off x="3508028" y="1562398"/>
              <a:ext cx="1211163" cy="603647"/>
            </a:xfrm>
            <a:custGeom>
              <a:avLst/>
              <a:gdLst>
                <a:gd name="T0" fmla="*/ 591 w 626"/>
                <a:gd name="T1" fmla="*/ 205 h 312"/>
                <a:gd name="T2" fmla="*/ 589 w 626"/>
                <a:gd name="T3" fmla="*/ 185 h 312"/>
                <a:gd name="T4" fmla="*/ 583 w 626"/>
                <a:gd name="T5" fmla="*/ 165 h 312"/>
                <a:gd name="T6" fmla="*/ 576 w 626"/>
                <a:gd name="T7" fmla="*/ 145 h 312"/>
                <a:gd name="T8" fmla="*/ 566 w 626"/>
                <a:gd name="T9" fmla="*/ 126 h 312"/>
                <a:gd name="T10" fmla="*/ 555 w 626"/>
                <a:gd name="T11" fmla="*/ 108 h 312"/>
                <a:gd name="T12" fmla="*/ 540 w 626"/>
                <a:gd name="T13" fmla="*/ 90 h 312"/>
                <a:gd name="T14" fmla="*/ 526 w 626"/>
                <a:gd name="T15" fmla="*/ 73 h 312"/>
                <a:gd name="T16" fmla="*/ 508 w 626"/>
                <a:gd name="T17" fmla="*/ 57 h 312"/>
                <a:gd name="T18" fmla="*/ 490 w 626"/>
                <a:gd name="T19" fmla="*/ 44 h 312"/>
                <a:gd name="T20" fmla="*/ 469 w 626"/>
                <a:gd name="T21" fmla="*/ 30 h 312"/>
                <a:gd name="T22" fmla="*/ 447 w 626"/>
                <a:gd name="T23" fmla="*/ 21 h 312"/>
                <a:gd name="T24" fmla="*/ 423 w 626"/>
                <a:gd name="T25" fmla="*/ 12 h 312"/>
                <a:gd name="T26" fmla="*/ 399 w 626"/>
                <a:gd name="T27" fmla="*/ 5 h 312"/>
                <a:gd name="T28" fmla="*/ 374 w 626"/>
                <a:gd name="T29" fmla="*/ 1 h 312"/>
                <a:gd name="T30" fmla="*/ 347 w 626"/>
                <a:gd name="T31" fmla="*/ 0 h 312"/>
                <a:gd name="T32" fmla="*/ 319 w 626"/>
                <a:gd name="T33" fmla="*/ 2 h 312"/>
                <a:gd name="T34" fmla="*/ 303 w 626"/>
                <a:gd name="T35" fmla="*/ 5 h 312"/>
                <a:gd name="T36" fmla="*/ 288 w 626"/>
                <a:gd name="T37" fmla="*/ 7 h 312"/>
                <a:gd name="T38" fmla="*/ 272 w 626"/>
                <a:gd name="T39" fmla="*/ 10 h 312"/>
                <a:gd name="T40" fmla="*/ 257 w 626"/>
                <a:gd name="T41" fmla="*/ 13 h 312"/>
                <a:gd name="T42" fmla="*/ 242 w 626"/>
                <a:gd name="T43" fmla="*/ 17 h 312"/>
                <a:gd name="T44" fmla="*/ 227 w 626"/>
                <a:gd name="T45" fmla="*/ 22 h 312"/>
                <a:gd name="T46" fmla="*/ 213 w 626"/>
                <a:gd name="T47" fmla="*/ 28 h 312"/>
                <a:gd name="T48" fmla="*/ 198 w 626"/>
                <a:gd name="T49" fmla="*/ 34 h 312"/>
                <a:gd name="T50" fmla="*/ 185 w 626"/>
                <a:gd name="T51" fmla="*/ 42 h 312"/>
                <a:gd name="T52" fmla="*/ 170 w 626"/>
                <a:gd name="T53" fmla="*/ 51 h 312"/>
                <a:gd name="T54" fmla="*/ 157 w 626"/>
                <a:gd name="T55" fmla="*/ 61 h 312"/>
                <a:gd name="T56" fmla="*/ 143 w 626"/>
                <a:gd name="T57" fmla="*/ 73 h 312"/>
                <a:gd name="T58" fmla="*/ 129 w 626"/>
                <a:gd name="T59" fmla="*/ 86 h 312"/>
                <a:gd name="T60" fmla="*/ 116 w 626"/>
                <a:gd name="T61" fmla="*/ 100 h 312"/>
                <a:gd name="T62" fmla="*/ 104 w 626"/>
                <a:gd name="T63" fmla="*/ 117 h 312"/>
                <a:gd name="T64" fmla="*/ 90 w 626"/>
                <a:gd name="T65" fmla="*/ 136 h 312"/>
                <a:gd name="T66" fmla="*/ 34 w 626"/>
                <a:gd name="T67" fmla="*/ 129 h 312"/>
                <a:gd name="T68" fmla="*/ 0 w 626"/>
                <a:gd name="T69" fmla="*/ 230 h 312"/>
                <a:gd name="T70" fmla="*/ 624 w 626"/>
                <a:gd name="T71" fmla="*/ 312 h 312"/>
                <a:gd name="T72" fmla="*/ 626 w 626"/>
                <a:gd name="T73" fmla="*/ 209 h 312"/>
                <a:gd name="T74" fmla="*/ 591 w 626"/>
                <a:gd name="T75" fmla="*/ 205 h 31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26"/>
                <a:gd name="T115" fmla="*/ 0 h 312"/>
                <a:gd name="T116" fmla="*/ 626 w 626"/>
                <a:gd name="T117" fmla="*/ 312 h 31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26" h="312">
                  <a:moveTo>
                    <a:pt x="591" y="205"/>
                  </a:moveTo>
                  <a:lnTo>
                    <a:pt x="589" y="185"/>
                  </a:lnTo>
                  <a:lnTo>
                    <a:pt x="583" y="165"/>
                  </a:lnTo>
                  <a:lnTo>
                    <a:pt x="576" y="145"/>
                  </a:lnTo>
                  <a:lnTo>
                    <a:pt x="566" y="126"/>
                  </a:lnTo>
                  <a:lnTo>
                    <a:pt x="555" y="108"/>
                  </a:lnTo>
                  <a:lnTo>
                    <a:pt x="540" y="90"/>
                  </a:lnTo>
                  <a:lnTo>
                    <a:pt x="526" y="73"/>
                  </a:lnTo>
                  <a:lnTo>
                    <a:pt x="508" y="57"/>
                  </a:lnTo>
                  <a:lnTo>
                    <a:pt x="490" y="44"/>
                  </a:lnTo>
                  <a:lnTo>
                    <a:pt x="469" y="30"/>
                  </a:lnTo>
                  <a:lnTo>
                    <a:pt x="447" y="21"/>
                  </a:lnTo>
                  <a:lnTo>
                    <a:pt x="423" y="12"/>
                  </a:lnTo>
                  <a:lnTo>
                    <a:pt x="399" y="5"/>
                  </a:lnTo>
                  <a:lnTo>
                    <a:pt x="374" y="1"/>
                  </a:lnTo>
                  <a:lnTo>
                    <a:pt x="347" y="0"/>
                  </a:lnTo>
                  <a:lnTo>
                    <a:pt x="319" y="2"/>
                  </a:lnTo>
                  <a:lnTo>
                    <a:pt x="303" y="5"/>
                  </a:lnTo>
                  <a:lnTo>
                    <a:pt x="288" y="7"/>
                  </a:lnTo>
                  <a:lnTo>
                    <a:pt x="272" y="10"/>
                  </a:lnTo>
                  <a:lnTo>
                    <a:pt x="257" y="13"/>
                  </a:lnTo>
                  <a:lnTo>
                    <a:pt x="242" y="17"/>
                  </a:lnTo>
                  <a:lnTo>
                    <a:pt x="227" y="22"/>
                  </a:lnTo>
                  <a:lnTo>
                    <a:pt x="213" y="28"/>
                  </a:lnTo>
                  <a:lnTo>
                    <a:pt x="198" y="34"/>
                  </a:lnTo>
                  <a:lnTo>
                    <a:pt x="185" y="42"/>
                  </a:lnTo>
                  <a:lnTo>
                    <a:pt x="170" y="51"/>
                  </a:lnTo>
                  <a:lnTo>
                    <a:pt x="157" y="61"/>
                  </a:lnTo>
                  <a:lnTo>
                    <a:pt x="143" y="73"/>
                  </a:lnTo>
                  <a:lnTo>
                    <a:pt x="129" y="86"/>
                  </a:lnTo>
                  <a:lnTo>
                    <a:pt x="116" y="100"/>
                  </a:lnTo>
                  <a:lnTo>
                    <a:pt x="104" y="117"/>
                  </a:lnTo>
                  <a:lnTo>
                    <a:pt x="90" y="136"/>
                  </a:lnTo>
                  <a:lnTo>
                    <a:pt x="34" y="129"/>
                  </a:lnTo>
                  <a:lnTo>
                    <a:pt x="0" y="230"/>
                  </a:lnTo>
                  <a:lnTo>
                    <a:pt x="624" y="312"/>
                  </a:lnTo>
                  <a:lnTo>
                    <a:pt x="626" y="209"/>
                  </a:lnTo>
                  <a:lnTo>
                    <a:pt x="591" y="2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54" name="Freeform 32"/>
            <p:cNvSpPr>
              <a:spLocks/>
            </p:cNvSpPr>
            <p:nvPr/>
          </p:nvSpPr>
          <p:spPr bwMode="auto">
            <a:xfrm>
              <a:off x="3788569" y="1626245"/>
              <a:ext cx="386953" cy="199281"/>
            </a:xfrm>
            <a:custGeom>
              <a:avLst/>
              <a:gdLst>
                <a:gd name="T0" fmla="*/ 0 w 200"/>
                <a:gd name="T1" fmla="*/ 99 h 103"/>
                <a:gd name="T2" fmla="*/ 0 w 200"/>
                <a:gd name="T3" fmla="*/ 98 h 103"/>
                <a:gd name="T4" fmla="*/ 2 w 200"/>
                <a:gd name="T5" fmla="*/ 94 h 103"/>
                <a:gd name="T6" fmla="*/ 5 w 200"/>
                <a:gd name="T7" fmla="*/ 89 h 103"/>
                <a:gd name="T8" fmla="*/ 10 w 200"/>
                <a:gd name="T9" fmla="*/ 83 h 103"/>
                <a:gd name="T10" fmla="*/ 16 w 200"/>
                <a:gd name="T11" fmla="*/ 76 h 103"/>
                <a:gd name="T12" fmla="*/ 23 w 200"/>
                <a:gd name="T13" fmla="*/ 67 h 103"/>
                <a:gd name="T14" fmla="*/ 31 w 200"/>
                <a:gd name="T15" fmla="*/ 58 h 103"/>
                <a:gd name="T16" fmla="*/ 42 w 200"/>
                <a:gd name="T17" fmla="*/ 48 h 103"/>
                <a:gd name="T18" fmla="*/ 54 w 200"/>
                <a:gd name="T19" fmla="*/ 40 h 103"/>
                <a:gd name="T20" fmla="*/ 69 w 200"/>
                <a:gd name="T21" fmla="*/ 30 h 103"/>
                <a:gd name="T22" fmla="*/ 85 w 200"/>
                <a:gd name="T23" fmla="*/ 21 h 103"/>
                <a:gd name="T24" fmla="*/ 104 w 200"/>
                <a:gd name="T25" fmla="*/ 14 h 103"/>
                <a:gd name="T26" fmla="*/ 125 w 200"/>
                <a:gd name="T27" fmla="*/ 8 h 103"/>
                <a:gd name="T28" fmla="*/ 146 w 200"/>
                <a:gd name="T29" fmla="*/ 3 h 103"/>
                <a:gd name="T30" fmla="*/ 172 w 200"/>
                <a:gd name="T31" fmla="*/ 1 h 103"/>
                <a:gd name="T32" fmla="*/ 200 w 200"/>
                <a:gd name="T33" fmla="*/ 0 h 103"/>
                <a:gd name="T34" fmla="*/ 192 w 200"/>
                <a:gd name="T35" fmla="*/ 1 h 103"/>
                <a:gd name="T36" fmla="*/ 175 w 200"/>
                <a:gd name="T37" fmla="*/ 3 h 103"/>
                <a:gd name="T38" fmla="*/ 150 w 200"/>
                <a:gd name="T39" fmla="*/ 8 h 103"/>
                <a:gd name="T40" fmla="*/ 120 w 200"/>
                <a:gd name="T41" fmla="*/ 17 h 103"/>
                <a:gd name="T42" fmla="*/ 88 w 200"/>
                <a:gd name="T43" fmla="*/ 30 h 103"/>
                <a:gd name="T44" fmla="*/ 60 w 200"/>
                <a:gd name="T45" fmla="*/ 48 h 103"/>
                <a:gd name="T46" fmla="*/ 37 w 200"/>
                <a:gd name="T47" fmla="*/ 72 h 103"/>
                <a:gd name="T48" fmla="*/ 24 w 200"/>
                <a:gd name="T49" fmla="*/ 103 h 103"/>
                <a:gd name="T50" fmla="*/ 0 w 200"/>
                <a:gd name="T51" fmla="*/ 99 h 10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0"/>
                <a:gd name="T79" fmla="*/ 0 h 103"/>
                <a:gd name="T80" fmla="*/ 200 w 200"/>
                <a:gd name="T81" fmla="*/ 103 h 10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0" h="103">
                  <a:moveTo>
                    <a:pt x="0" y="99"/>
                  </a:moveTo>
                  <a:lnTo>
                    <a:pt x="0" y="98"/>
                  </a:lnTo>
                  <a:lnTo>
                    <a:pt x="2" y="94"/>
                  </a:lnTo>
                  <a:lnTo>
                    <a:pt x="5" y="89"/>
                  </a:lnTo>
                  <a:lnTo>
                    <a:pt x="10" y="83"/>
                  </a:lnTo>
                  <a:lnTo>
                    <a:pt x="16" y="76"/>
                  </a:lnTo>
                  <a:lnTo>
                    <a:pt x="23" y="67"/>
                  </a:lnTo>
                  <a:lnTo>
                    <a:pt x="31" y="58"/>
                  </a:lnTo>
                  <a:lnTo>
                    <a:pt x="42" y="48"/>
                  </a:lnTo>
                  <a:lnTo>
                    <a:pt x="54" y="40"/>
                  </a:lnTo>
                  <a:lnTo>
                    <a:pt x="69" y="30"/>
                  </a:lnTo>
                  <a:lnTo>
                    <a:pt x="85" y="21"/>
                  </a:lnTo>
                  <a:lnTo>
                    <a:pt x="104" y="14"/>
                  </a:lnTo>
                  <a:lnTo>
                    <a:pt x="125" y="8"/>
                  </a:lnTo>
                  <a:lnTo>
                    <a:pt x="146" y="3"/>
                  </a:lnTo>
                  <a:lnTo>
                    <a:pt x="172" y="1"/>
                  </a:lnTo>
                  <a:lnTo>
                    <a:pt x="200" y="0"/>
                  </a:lnTo>
                  <a:lnTo>
                    <a:pt x="192" y="1"/>
                  </a:lnTo>
                  <a:lnTo>
                    <a:pt x="175" y="3"/>
                  </a:lnTo>
                  <a:lnTo>
                    <a:pt x="150" y="8"/>
                  </a:lnTo>
                  <a:lnTo>
                    <a:pt x="120" y="17"/>
                  </a:lnTo>
                  <a:lnTo>
                    <a:pt x="88" y="30"/>
                  </a:lnTo>
                  <a:lnTo>
                    <a:pt x="60" y="48"/>
                  </a:lnTo>
                  <a:lnTo>
                    <a:pt x="37" y="72"/>
                  </a:lnTo>
                  <a:lnTo>
                    <a:pt x="24" y="103"/>
                  </a:lnTo>
                  <a:lnTo>
                    <a:pt x="0" y="99"/>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55" name="Freeform 33"/>
            <p:cNvSpPr>
              <a:spLocks/>
            </p:cNvSpPr>
            <p:nvPr/>
          </p:nvSpPr>
          <p:spPr bwMode="auto">
            <a:xfrm>
              <a:off x="3633788" y="1877764"/>
              <a:ext cx="32891" cy="88999"/>
            </a:xfrm>
            <a:custGeom>
              <a:avLst/>
              <a:gdLst>
                <a:gd name="T0" fmla="*/ 11 w 17"/>
                <a:gd name="T1" fmla="*/ 46 h 46"/>
                <a:gd name="T2" fmla="*/ 17 w 17"/>
                <a:gd name="T3" fmla="*/ 3 h 46"/>
                <a:gd name="T4" fmla="*/ 6 w 17"/>
                <a:gd name="T5" fmla="*/ 0 h 46"/>
                <a:gd name="T6" fmla="*/ 0 w 17"/>
                <a:gd name="T7" fmla="*/ 44 h 46"/>
                <a:gd name="T8" fmla="*/ 11 w 17"/>
                <a:gd name="T9" fmla="*/ 46 h 46"/>
                <a:gd name="T10" fmla="*/ 0 60000 65536"/>
                <a:gd name="T11" fmla="*/ 0 60000 65536"/>
                <a:gd name="T12" fmla="*/ 0 60000 65536"/>
                <a:gd name="T13" fmla="*/ 0 60000 65536"/>
                <a:gd name="T14" fmla="*/ 0 60000 65536"/>
                <a:gd name="T15" fmla="*/ 0 w 17"/>
                <a:gd name="T16" fmla="*/ 0 h 46"/>
                <a:gd name="T17" fmla="*/ 17 w 17"/>
                <a:gd name="T18" fmla="*/ 46 h 46"/>
              </a:gdLst>
              <a:ahLst/>
              <a:cxnLst>
                <a:cxn ang="T10">
                  <a:pos x="T0" y="T1"/>
                </a:cxn>
                <a:cxn ang="T11">
                  <a:pos x="T2" y="T3"/>
                </a:cxn>
                <a:cxn ang="T12">
                  <a:pos x="T4" y="T5"/>
                </a:cxn>
                <a:cxn ang="T13">
                  <a:pos x="T6" y="T7"/>
                </a:cxn>
                <a:cxn ang="T14">
                  <a:pos x="T8" y="T9"/>
                </a:cxn>
              </a:cxnLst>
              <a:rect l="T15" t="T16" r="T17" b="T18"/>
              <a:pathLst>
                <a:path w="17" h="46">
                  <a:moveTo>
                    <a:pt x="11" y="46"/>
                  </a:moveTo>
                  <a:lnTo>
                    <a:pt x="17" y="3"/>
                  </a:lnTo>
                  <a:lnTo>
                    <a:pt x="6" y="0"/>
                  </a:lnTo>
                  <a:lnTo>
                    <a:pt x="0" y="44"/>
                  </a:lnTo>
                  <a:lnTo>
                    <a:pt x="11" y="46"/>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56" name="Freeform 34"/>
            <p:cNvSpPr>
              <a:spLocks/>
            </p:cNvSpPr>
            <p:nvPr/>
          </p:nvSpPr>
          <p:spPr bwMode="auto">
            <a:xfrm>
              <a:off x="3730526" y="1893243"/>
              <a:ext cx="32891" cy="85130"/>
            </a:xfrm>
            <a:custGeom>
              <a:avLst/>
              <a:gdLst>
                <a:gd name="T0" fmla="*/ 11 w 17"/>
                <a:gd name="T1" fmla="*/ 44 h 44"/>
                <a:gd name="T2" fmla="*/ 17 w 17"/>
                <a:gd name="T3" fmla="*/ 1 h 44"/>
                <a:gd name="T4" fmla="*/ 6 w 17"/>
                <a:gd name="T5" fmla="*/ 0 h 44"/>
                <a:gd name="T6" fmla="*/ 0 w 17"/>
                <a:gd name="T7" fmla="*/ 43 h 44"/>
                <a:gd name="T8" fmla="*/ 11 w 17"/>
                <a:gd name="T9" fmla="*/ 44 h 44"/>
                <a:gd name="T10" fmla="*/ 0 60000 65536"/>
                <a:gd name="T11" fmla="*/ 0 60000 65536"/>
                <a:gd name="T12" fmla="*/ 0 60000 65536"/>
                <a:gd name="T13" fmla="*/ 0 60000 65536"/>
                <a:gd name="T14" fmla="*/ 0 60000 65536"/>
                <a:gd name="T15" fmla="*/ 0 w 17"/>
                <a:gd name="T16" fmla="*/ 0 h 44"/>
                <a:gd name="T17" fmla="*/ 17 w 17"/>
                <a:gd name="T18" fmla="*/ 44 h 44"/>
              </a:gdLst>
              <a:ahLst/>
              <a:cxnLst>
                <a:cxn ang="T10">
                  <a:pos x="T0" y="T1"/>
                </a:cxn>
                <a:cxn ang="T11">
                  <a:pos x="T2" y="T3"/>
                </a:cxn>
                <a:cxn ang="T12">
                  <a:pos x="T4" y="T5"/>
                </a:cxn>
                <a:cxn ang="T13">
                  <a:pos x="T6" y="T7"/>
                </a:cxn>
                <a:cxn ang="T14">
                  <a:pos x="T8" y="T9"/>
                </a:cxn>
              </a:cxnLst>
              <a:rect l="T15" t="T16" r="T17" b="T18"/>
              <a:pathLst>
                <a:path w="17" h="44">
                  <a:moveTo>
                    <a:pt x="11" y="44"/>
                  </a:moveTo>
                  <a:lnTo>
                    <a:pt x="17" y="1"/>
                  </a:lnTo>
                  <a:lnTo>
                    <a:pt x="6" y="0"/>
                  </a:lnTo>
                  <a:lnTo>
                    <a:pt x="0" y="43"/>
                  </a:lnTo>
                  <a:lnTo>
                    <a:pt x="11" y="4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57" name="Freeform 35"/>
            <p:cNvSpPr>
              <a:spLocks/>
            </p:cNvSpPr>
            <p:nvPr/>
          </p:nvSpPr>
          <p:spPr bwMode="auto">
            <a:xfrm>
              <a:off x="3825330" y="1904851"/>
              <a:ext cx="32891" cy="85130"/>
            </a:xfrm>
            <a:custGeom>
              <a:avLst/>
              <a:gdLst>
                <a:gd name="T0" fmla="*/ 11 w 17"/>
                <a:gd name="T1" fmla="*/ 44 h 44"/>
                <a:gd name="T2" fmla="*/ 17 w 17"/>
                <a:gd name="T3" fmla="*/ 1 h 44"/>
                <a:gd name="T4" fmla="*/ 8 w 17"/>
                <a:gd name="T5" fmla="*/ 0 h 44"/>
                <a:gd name="T6" fmla="*/ 0 w 17"/>
                <a:gd name="T7" fmla="*/ 43 h 44"/>
                <a:gd name="T8" fmla="*/ 11 w 17"/>
                <a:gd name="T9" fmla="*/ 44 h 44"/>
                <a:gd name="T10" fmla="*/ 0 60000 65536"/>
                <a:gd name="T11" fmla="*/ 0 60000 65536"/>
                <a:gd name="T12" fmla="*/ 0 60000 65536"/>
                <a:gd name="T13" fmla="*/ 0 60000 65536"/>
                <a:gd name="T14" fmla="*/ 0 60000 65536"/>
                <a:gd name="T15" fmla="*/ 0 w 17"/>
                <a:gd name="T16" fmla="*/ 0 h 44"/>
                <a:gd name="T17" fmla="*/ 17 w 17"/>
                <a:gd name="T18" fmla="*/ 44 h 44"/>
              </a:gdLst>
              <a:ahLst/>
              <a:cxnLst>
                <a:cxn ang="T10">
                  <a:pos x="T0" y="T1"/>
                </a:cxn>
                <a:cxn ang="T11">
                  <a:pos x="T2" y="T3"/>
                </a:cxn>
                <a:cxn ang="T12">
                  <a:pos x="T4" y="T5"/>
                </a:cxn>
                <a:cxn ang="T13">
                  <a:pos x="T6" y="T7"/>
                </a:cxn>
                <a:cxn ang="T14">
                  <a:pos x="T8" y="T9"/>
                </a:cxn>
              </a:cxnLst>
              <a:rect l="T15" t="T16" r="T17" b="T18"/>
              <a:pathLst>
                <a:path w="17" h="44">
                  <a:moveTo>
                    <a:pt x="11" y="44"/>
                  </a:moveTo>
                  <a:lnTo>
                    <a:pt x="17" y="1"/>
                  </a:lnTo>
                  <a:lnTo>
                    <a:pt x="8" y="0"/>
                  </a:lnTo>
                  <a:lnTo>
                    <a:pt x="0" y="43"/>
                  </a:lnTo>
                  <a:lnTo>
                    <a:pt x="11" y="4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58" name="Freeform 36"/>
            <p:cNvSpPr>
              <a:spLocks/>
            </p:cNvSpPr>
            <p:nvPr/>
          </p:nvSpPr>
          <p:spPr bwMode="auto">
            <a:xfrm>
              <a:off x="3924003" y="1916460"/>
              <a:ext cx="30956" cy="88999"/>
            </a:xfrm>
            <a:custGeom>
              <a:avLst/>
              <a:gdLst>
                <a:gd name="T0" fmla="*/ 10 w 16"/>
                <a:gd name="T1" fmla="*/ 46 h 46"/>
                <a:gd name="T2" fmla="*/ 16 w 16"/>
                <a:gd name="T3" fmla="*/ 2 h 46"/>
                <a:gd name="T4" fmla="*/ 6 w 16"/>
                <a:gd name="T5" fmla="*/ 0 h 46"/>
                <a:gd name="T6" fmla="*/ 0 w 16"/>
                <a:gd name="T7" fmla="*/ 45 h 46"/>
                <a:gd name="T8" fmla="*/ 10 w 16"/>
                <a:gd name="T9" fmla="*/ 46 h 46"/>
                <a:gd name="T10" fmla="*/ 0 60000 65536"/>
                <a:gd name="T11" fmla="*/ 0 60000 65536"/>
                <a:gd name="T12" fmla="*/ 0 60000 65536"/>
                <a:gd name="T13" fmla="*/ 0 60000 65536"/>
                <a:gd name="T14" fmla="*/ 0 60000 65536"/>
                <a:gd name="T15" fmla="*/ 0 w 16"/>
                <a:gd name="T16" fmla="*/ 0 h 46"/>
                <a:gd name="T17" fmla="*/ 16 w 16"/>
                <a:gd name="T18" fmla="*/ 46 h 46"/>
              </a:gdLst>
              <a:ahLst/>
              <a:cxnLst>
                <a:cxn ang="T10">
                  <a:pos x="T0" y="T1"/>
                </a:cxn>
                <a:cxn ang="T11">
                  <a:pos x="T2" y="T3"/>
                </a:cxn>
                <a:cxn ang="T12">
                  <a:pos x="T4" y="T5"/>
                </a:cxn>
                <a:cxn ang="T13">
                  <a:pos x="T6" y="T7"/>
                </a:cxn>
                <a:cxn ang="T14">
                  <a:pos x="T8" y="T9"/>
                </a:cxn>
              </a:cxnLst>
              <a:rect l="T15" t="T16" r="T17" b="T18"/>
              <a:pathLst>
                <a:path w="16" h="46">
                  <a:moveTo>
                    <a:pt x="10" y="46"/>
                  </a:moveTo>
                  <a:lnTo>
                    <a:pt x="16" y="2"/>
                  </a:lnTo>
                  <a:lnTo>
                    <a:pt x="6" y="0"/>
                  </a:lnTo>
                  <a:lnTo>
                    <a:pt x="0" y="45"/>
                  </a:lnTo>
                  <a:lnTo>
                    <a:pt x="10" y="46"/>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59" name="Freeform 37"/>
            <p:cNvSpPr>
              <a:spLocks/>
            </p:cNvSpPr>
            <p:nvPr/>
          </p:nvSpPr>
          <p:spPr bwMode="auto">
            <a:xfrm>
              <a:off x="4020741" y="1930003"/>
              <a:ext cx="32891" cy="87064"/>
            </a:xfrm>
            <a:custGeom>
              <a:avLst/>
              <a:gdLst>
                <a:gd name="T0" fmla="*/ 9 w 17"/>
                <a:gd name="T1" fmla="*/ 45 h 45"/>
                <a:gd name="T2" fmla="*/ 17 w 17"/>
                <a:gd name="T3" fmla="*/ 1 h 45"/>
                <a:gd name="T4" fmla="*/ 6 w 17"/>
                <a:gd name="T5" fmla="*/ 0 h 45"/>
                <a:gd name="T6" fmla="*/ 0 w 17"/>
                <a:gd name="T7" fmla="*/ 44 h 45"/>
                <a:gd name="T8" fmla="*/ 9 w 17"/>
                <a:gd name="T9" fmla="*/ 45 h 45"/>
                <a:gd name="T10" fmla="*/ 0 60000 65536"/>
                <a:gd name="T11" fmla="*/ 0 60000 65536"/>
                <a:gd name="T12" fmla="*/ 0 60000 65536"/>
                <a:gd name="T13" fmla="*/ 0 60000 65536"/>
                <a:gd name="T14" fmla="*/ 0 60000 65536"/>
                <a:gd name="T15" fmla="*/ 0 w 17"/>
                <a:gd name="T16" fmla="*/ 0 h 45"/>
                <a:gd name="T17" fmla="*/ 17 w 17"/>
                <a:gd name="T18" fmla="*/ 45 h 45"/>
              </a:gdLst>
              <a:ahLst/>
              <a:cxnLst>
                <a:cxn ang="T10">
                  <a:pos x="T0" y="T1"/>
                </a:cxn>
                <a:cxn ang="T11">
                  <a:pos x="T2" y="T3"/>
                </a:cxn>
                <a:cxn ang="T12">
                  <a:pos x="T4" y="T5"/>
                </a:cxn>
                <a:cxn ang="T13">
                  <a:pos x="T6" y="T7"/>
                </a:cxn>
                <a:cxn ang="T14">
                  <a:pos x="T8" y="T9"/>
                </a:cxn>
              </a:cxnLst>
              <a:rect l="T15" t="T16" r="T17" b="T18"/>
              <a:pathLst>
                <a:path w="17" h="45">
                  <a:moveTo>
                    <a:pt x="9" y="45"/>
                  </a:moveTo>
                  <a:lnTo>
                    <a:pt x="17" y="1"/>
                  </a:lnTo>
                  <a:lnTo>
                    <a:pt x="6" y="0"/>
                  </a:lnTo>
                  <a:lnTo>
                    <a:pt x="0" y="44"/>
                  </a:lnTo>
                  <a:lnTo>
                    <a:pt x="9" y="4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60" name="Freeform 38"/>
            <p:cNvSpPr>
              <a:spLocks/>
            </p:cNvSpPr>
            <p:nvPr/>
          </p:nvSpPr>
          <p:spPr bwMode="auto">
            <a:xfrm>
              <a:off x="4115545" y="1941612"/>
              <a:ext cx="32891" cy="87064"/>
            </a:xfrm>
            <a:custGeom>
              <a:avLst/>
              <a:gdLst>
                <a:gd name="T0" fmla="*/ 11 w 17"/>
                <a:gd name="T1" fmla="*/ 45 h 45"/>
                <a:gd name="T2" fmla="*/ 17 w 17"/>
                <a:gd name="T3" fmla="*/ 1 h 45"/>
                <a:gd name="T4" fmla="*/ 6 w 17"/>
                <a:gd name="T5" fmla="*/ 0 h 45"/>
                <a:gd name="T6" fmla="*/ 0 w 17"/>
                <a:gd name="T7" fmla="*/ 44 h 45"/>
                <a:gd name="T8" fmla="*/ 11 w 17"/>
                <a:gd name="T9" fmla="*/ 45 h 45"/>
                <a:gd name="T10" fmla="*/ 0 60000 65536"/>
                <a:gd name="T11" fmla="*/ 0 60000 65536"/>
                <a:gd name="T12" fmla="*/ 0 60000 65536"/>
                <a:gd name="T13" fmla="*/ 0 60000 65536"/>
                <a:gd name="T14" fmla="*/ 0 60000 65536"/>
                <a:gd name="T15" fmla="*/ 0 w 17"/>
                <a:gd name="T16" fmla="*/ 0 h 45"/>
                <a:gd name="T17" fmla="*/ 17 w 17"/>
                <a:gd name="T18" fmla="*/ 45 h 45"/>
              </a:gdLst>
              <a:ahLst/>
              <a:cxnLst>
                <a:cxn ang="T10">
                  <a:pos x="T0" y="T1"/>
                </a:cxn>
                <a:cxn ang="T11">
                  <a:pos x="T2" y="T3"/>
                </a:cxn>
                <a:cxn ang="T12">
                  <a:pos x="T4" y="T5"/>
                </a:cxn>
                <a:cxn ang="T13">
                  <a:pos x="T6" y="T7"/>
                </a:cxn>
                <a:cxn ang="T14">
                  <a:pos x="T8" y="T9"/>
                </a:cxn>
              </a:cxnLst>
              <a:rect l="T15" t="T16" r="T17" b="T18"/>
              <a:pathLst>
                <a:path w="17" h="45">
                  <a:moveTo>
                    <a:pt x="11" y="45"/>
                  </a:moveTo>
                  <a:lnTo>
                    <a:pt x="17" y="1"/>
                  </a:lnTo>
                  <a:lnTo>
                    <a:pt x="6" y="0"/>
                  </a:lnTo>
                  <a:lnTo>
                    <a:pt x="0" y="44"/>
                  </a:lnTo>
                  <a:lnTo>
                    <a:pt x="11" y="4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61" name="Freeform 39"/>
            <p:cNvSpPr>
              <a:spLocks/>
            </p:cNvSpPr>
            <p:nvPr/>
          </p:nvSpPr>
          <p:spPr bwMode="auto">
            <a:xfrm>
              <a:off x="4212283" y="1955155"/>
              <a:ext cx="32891" cy="87064"/>
            </a:xfrm>
            <a:custGeom>
              <a:avLst/>
              <a:gdLst>
                <a:gd name="T0" fmla="*/ 11 w 17"/>
                <a:gd name="T1" fmla="*/ 45 h 45"/>
                <a:gd name="T2" fmla="*/ 17 w 17"/>
                <a:gd name="T3" fmla="*/ 2 h 45"/>
                <a:gd name="T4" fmla="*/ 6 w 17"/>
                <a:gd name="T5" fmla="*/ 0 h 45"/>
                <a:gd name="T6" fmla="*/ 0 w 17"/>
                <a:gd name="T7" fmla="*/ 44 h 45"/>
                <a:gd name="T8" fmla="*/ 11 w 17"/>
                <a:gd name="T9" fmla="*/ 45 h 45"/>
                <a:gd name="T10" fmla="*/ 0 60000 65536"/>
                <a:gd name="T11" fmla="*/ 0 60000 65536"/>
                <a:gd name="T12" fmla="*/ 0 60000 65536"/>
                <a:gd name="T13" fmla="*/ 0 60000 65536"/>
                <a:gd name="T14" fmla="*/ 0 60000 65536"/>
                <a:gd name="T15" fmla="*/ 0 w 17"/>
                <a:gd name="T16" fmla="*/ 0 h 45"/>
                <a:gd name="T17" fmla="*/ 17 w 17"/>
                <a:gd name="T18" fmla="*/ 45 h 45"/>
              </a:gdLst>
              <a:ahLst/>
              <a:cxnLst>
                <a:cxn ang="T10">
                  <a:pos x="T0" y="T1"/>
                </a:cxn>
                <a:cxn ang="T11">
                  <a:pos x="T2" y="T3"/>
                </a:cxn>
                <a:cxn ang="T12">
                  <a:pos x="T4" y="T5"/>
                </a:cxn>
                <a:cxn ang="T13">
                  <a:pos x="T6" y="T7"/>
                </a:cxn>
                <a:cxn ang="T14">
                  <a:pos x="T8" y="T9"/>
                </a:cxn>
              </a:cxnLst>
              <a:rect l="T15" t="T16" r="T17" b="T18"/>
              <a:pathLst>
                <a:path w="17" h="45">
                  <a:moveTo>
                    <a:pt x="11" y="45"/>
                  </a:moveTo>
                  <a:lnTo>
                    <a:pt x="17" y="2"/>
                  </a:lnTo>
                  <a:lnTo>
                    <a:pt x="6" y="0"/>
                  </a:lnTo>
                  <a:lnTo>
                    <a:pt x="0" y="44"/>
                  </a:lnTo>
                  <a:lnTo>
                    <a:pt x="11" y="4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62" name="Freeform 40"/>
            <p:cNvSpPr>
              <a:spLocks/>
            </p:cNvSpPr>
            <p:nvPr/>
          </p:nvSpPr>
          <p:spPr bwMode="auto">
            <a:xfrm>
              <a:off x="4307086" y="1966764"/>
              <a:ext cx="32891" cy="87064"/>
            </a:xfrm>
            <a:custGeom>
              <a:avLst/>
              <a:gdLst>
                <a:gd name="T0" fmla="*/ 11 w 17"/>
                <a:gd name="T1" fmla="*/ 45 h 45"/>
                <a:gd name="T2" fmla="*/ 17 w 17"/>
                <a:gd name="T3" fmla="*/ 2 h 45"/>
                <a:gd name="T4" fmla="*/ 8 w 17"/>
                <a:gd name="T5" fmla="*/ 0 h 45"/>
                <a:gd name="T6" fmla="*/ 0 w 17"/>
                <a:gd name="T7" fmla="*/ 44 h 45"/>
                <a:gd name="T8" fmla="*/ 11 w 17"/>
                <a:gd name="T9" fmla="*/ 45 h 45"/>
                <a:gd name="T10" fmla="*/ 0 60000 65536"/>
                <a:gd name="T11" fmla="*/ 0 60000 65536"/>
                <a:gd name="T12" fmla="*/ 0 60000 65536"/>
                <a:gd name="T13" fmla="*/ 0 60000 65536"/>
                <a:gd name="T14" fmla="*/ 0 60000 65536"/>
                <a:gd name="T15" fmla="*/ 0 w 17"/>
                <a:gd name="T16" fmla="*/ 0 h 45"/>
                <a:gd name="T17" fmla="*/ 17 w 17"/>
                <a:gd name="T18" fmla="*/ 45 h 45"/>
              </a:gdLst>
              <a:ahLst/>
              <a:cxnLst>
                <a:cxn ang="T10">
                  <a:pos x="T0" y="T1"/>
                </a:cxn>
                <a:cxn ang="T11">
                  <a:pos x="T2" y="T3"/>
                </a:cxn>
                <a:cxn ang="T12">
                  <a:pos x="T4" y="T5"/>
                </a:cxn>
                <a:cxn ang="T13">
                  <a:pos x="T6" y="T7"/>
                </a:cxn>
                <a:cxn ang="T14">
                  <a:pos x="T8" y="T9"/>
                </a:cxn>
              </a:cxnLst>
              <a:rect l="T15" t="T16" r="T17" b="T18"/>
              <a:pathLst>
                <a:path w="17" h="45">
                  <a:moveTo>
                    <a:pt x="11" y="45"/>
                  </a:moveTo>
                  <a:lnTo>
                    <a:pt x="17" y="2"/>
                  </a:lnTo>
                  <a:lnTo>
                    <a:pt x="8" y="0"/>
                  </a:lnTo>
                  <a:lnTo>
                    <a:pt x="0" y="44"/>
                  </a:lnTo>
                  <a:lnTo>
                    <a:pt x="11" y="4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63" name="Freeform 41"/>
            <p:cNvSpPr>
              <a:spLocks/>
            </p:cNvSpPr>
            <p:nvPr/>
          </p:nvSpPr>
          <p:spPr bwMode="auto">
            <a:xfrm>
              <a:off x="4405759" y="1978372"/>
              <a:ext cx="30956" cy="88999"/>
            </a:xfrm>
            <a:custGeom>
              <a:avLst/>
              <a:gdLst>
                <a:gd name="T0" fmla="*/ 10 w 16"/>
                <a:gd name="T1" fmla="*/ 46 h 46"/>
                <a:gd name="T2" fmla="*/ 16 w 16"/>
                <a:gd name="T3" fmla="*/ 3 h 46"/>
                <a:gd name="T4" fmla="*/ 6 w 16"/>
                <a:gd name="T5" fmla="*/ 0 h 46"/>
                <a:gd name="T6" fmla="*/ 0 w 16"/>
                <a:gd name="T7" fmla="*/ 44 h 46"/>
                <a:gd name="T8" fmla="*/ 10 w 16"/>
                <a:gd name="T9" fmla="*/ 46 h 46"/>
                <a:gd name="T10" fmla="*/ 0 60000 65536"/>
                <a:gd name="T11" fmla="*/ 0 60000 65536"/>
                <a:gd name="T12" fmla="*/ 0 60000 65536"/>
                <a:gd name="T13" fmla="*/ 0 60000 65536"/>
                <a:gd name="T14" fmla="*/ 0 60000 65536"/>
                <a:gd name="T15" fmla="*/ 0 w 16"/>
                <a:gd name="T16" fmla="*/ 0 h 46"/>
                <a:gd name="T17" fmla="*/ 16 w 16"/>
                <a:gd name="T18" fmla="*/ 46 h 46"/>
              </a:gdLst>
              <a:ahLst/>
              <a:cxnLst>
                <a:cxn ang="T10">
                  <a:pos x="T0" y="T1"/>
                </a:cxn>
                <a:cxn ang="T11">
                  <a:pos x="T2" y="T3"/>
                </a:cxn>
                <a:cxn ang="T12">
                  <a:pos x="T4" y="T5"/>
                </a:cxn>
                <a:cxn ang="T13">
                  <a:pos x="T6" y="T7"/>
                </a:cxn>
                <a:cxn ang="T14">
                  <a:pos x="T8" y="T9"/>
                </a:cxn>
              </a:cxnLst>
              <a:rect l="T15" t="T16" r="T17" b="T18"/>
              <a:pathLst>
                <a:path w="16" h="46">
                  <a:moveTo>
                    <a:pt x="10" y="46"/>
                  </a:moveTo>
                  <a:lnTo>
                    <a:pt x="16" y="3"/>
                  </a:lnTo>
                  <a:lnTo>
                    <a:pt x="6" y="0"/>
                  </a:lnTo>
                  <a:lnTo>
                    <a:pt x="0" y="44"/>
                  </a:lnTo>
                  <a:lnTo>
                    <a:pt x="10" y="46"/>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64" name="Freeform 42"/>
            <p:cNvSpPr>
              <a:spLocks/>
            </p:cNvSpPr>
            <p:nvPr/>
          </p:nvSpPr>
          <p:spPr bwMode="auto">
            <a:xfrm>
              <a:off x="4502498" y="1993850"/>
              <a:ext cx="32891" cy="85130"/>
            </a:xfrm>
            <a:custGeom>
              <a:avLst/>
              <a:gdLst>
                <a:gd name="T0" fmla="*/ 10 w 17"/>
                <a:gd name="T1" fmla="*/ 44 h 44"/>
                <a:gd name="T2" fmla="*/ 17 w 17"/>
                <a:gd name="T3" fmla="*/ 1 h 44"/>
                <a:gd name="T4" fmla="*/ 6 w 17"/>
                <a:gd name="T5" fmla="*/ 0 h 44"/>
                <a:gd name="T6" fmla="*/ 0 w 17"/>
                <a:gd name="T7" fmla="*/ 43 h 44"/>
                <a:gd name="T8" fmla="*/ 10 w 17"/>
                <a:gd name="T9" fmla="*/ 44 h 44"/>
                <a:gd name="T10" fmla="*/ 0 60000 65536"/>
                <a:gd name="T11" fmla="*/ 0 60000 65536"/>
                <a:gd name="T12" fmla="*/ 0 60000 65536"/>
                <a:gd name="T13" fmla="*/ 0 60000 65536"/>
                <a:gd name="T14" fmla="*/ 0 60000 65536"/>
                <a:gd name="T15" fmla="*/ 0 w 17"/>
                <a:gd name="T16" fmla="*/ 0 h 44"/>
                <a:gd name="T17" fmla="*/ 17 w 17"/>
                <a:gd name="T18" fmla="*/ 44 h 44"/>
              </a:gdLst>
              <a:ahLst/>
              <a:cxnLst>
                <a:cxn ang="T10">
                  <a:pos x="T0" y="T1"/>
                </a:cxn>
                <a:cxn ang="T11">
                  <a:pos x="T2" y="T3"/>
                </a:cxn>
                <a:cxn ang="T12">
                  <a:pos x="T4" y="T5"/>
                </a:cxn>
                <a:cxn ang="T13">
                  <a:pos x="T6" y="T7"/>
                </a:cxn>
                <a:cxn ang="T14">
                  <a:pos x="T8" y="T9"/>
                </a:cxn>
              </a:cxnLst>
              <a:rect l="T15" t="T16" r="T17" b="T18"/>
              <a:pathLst>
                <a:path w="17" h="44">
                  <a:moveTo>
                    <a:pt x="10" y="44"/>
                  </a:moveTo>
                  <a:lnTo>
                    <a:pt x="17" y="1"/>
                  </a:lnTo>
                  <a:lnTo>
                    <a:pt x="6" y="0"/>
                  </a:lnTo>
                  <a:lnTo>
                    <a:pt x="0" y="43"/>
                  </a:lnTo>
                  <a:lnTo>
                    <a:pt x="10" y="4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65" name="Freeform 43"/>
            <p:cNvSpPr>
              <a:spLocks/>
            </p:cNvSpPr>
            <p:nvPr/>
          </p:nvSpPr>
          <p:spPr bwMode="auto">
            <a:xfrm>
              <a:off x="4597301" y="2005459"/>
              <a:ext cx="32891" cy="87064"/>
            </a:xfrm>
            <a:custGeom>
              <a:avLst/>
              <a:gdLst>
                <a:gd name="T0" fmla="*/ 11 w 17"/>
                <a:gd name="T1" fmla="*/ 45 h 45"/>
                <a:gd name="T2" fmla="*/ 17 w 17"/>
                <a:gd name="T3" fmla="*/ 1 h 45"/>
                <a:gd name="T4" fmla="*/ 7 w 17"/>
                <a:gd name="T5" fmla="*/ 0 h 45"/>
                <a:gd name="T6" fmla="*/ 0 w 17"/>
                <a:gd name="T7" fmla="*/ 43 h 45"/>
                <a:gd name="T8" fmla="*/ 11 w 17"/>
                <a:gd name="T9" fmla="*/ 45 h 45"/>
                <a:gd name="T10" fmla="*/ 0 60000 65536"/>
                <a:gd name="T11" fmla="*/ 0 60000 65536"/>
                <a:gd name="T12" fmla="*/ 0 60000 65536"/>
                <a:gd name="T13" fmla="*/ 0 60000 65536"/>
                <a:gd name="T14" fmla="*/ 0 60000 65536"/>
                <a:gd name="T15" fmla="*/ 0 w 17"/>
                <a:gd name="T16" fmla="*/ 0 h 45"/>
                <a:gd name="T17" fmla="*/ 17 w 17"/>
                <a:gd name="T18" fmla="*/ 45 h 45"/>
              </a:gdLst>
              <a:ahLst/>
              <a:cxnLst>
                <a:cxn ang="T10">
                  <a:pos x="T0" y="T1"/>
                </a:cxn>
                <a:cxn ang="T11">
                  <a:pos x="T2" y="T3"/>
                </a:cxn>
                <a:cxn ang="T12">
                  <a:pos x="T4" y="T5"/>
                </a:cxn>
                <a:cxn ang="T13">
                  <a:pos x="T6" y="T7"/>
                </a:cxn>
                <a:cxn ang="T14">
                  <a:pos x="T8" y="T9"/>
                </a:cxn>
              </a:cxnLst>
              <a:rect l="T15" t="T16" r="T17" b="T18"/>
              <a:pathLst>
                <a:path w="17" h="45">
                  <a:moveTo>
                    <a:pt x="11" y="45"/>
                  </a:moveTo>
                  <a:lnTo>
                    <a:pt x="17" y="1"/>
                  </a:lnTo>
                  <a:lnTo>
                    <a:pt x="7" y="0"/>
                  </a:lnTo>
                  <a:lnTo>
                    <a:pt x="0" y="43"/>
                  </a:lnTo>
                  <a:lnTo>
                    <a:pt x="11" y="4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grpSp>
      <p:sp>
        <p:nvSpPr>
          <p:cNvPr id="1150" name="TextBox 1149"/>
          <p:cNvSpPr txBox="1">
            <a:spLocks noChangeArrowheads="1"/>
          </p:cNvSpPr>
          <p:nvPr/>
        </p:nvSpPr>
        <p:spPr bwMode="auto">
          <a:xfrm>
            <a:off x="2865438" y="1982788"/>
            <a:ext cx="12049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ko-KR" sz="2400">
                <a:solidFill>
                  <a:srgbClr val="6666FF"/>
                </a:solidFill>
                <a:ea typeface="굴림" panose="020B0600000101010101" pitchFamily="50" charset="-127"/>
              </a:rPr>
              <a:t>BIOS:</a:t>
            </a:r>
            <a:br>
              <a:rPr lang="en-US" altLang="ko-KR" sz="2400">
                <a:solidFill>
                  <a:srgbClr val="6666FF"/>
                </a:solidFill>
                <a:ea typeface="굴림" panose="020B0600000101010101" pitchFamily="50" charset="-127"/>
              </a:rPr>
            </a:br>
            <a:r>
              <a:rPr lang="en-US" altLang="ko-KR" sz="2400">
                <a:solidFill>
                  <a:srgbClr val="6666FF"/>
                </a:solidFill>
                <a:ea typeface="굴림" panose="020B0600000101010101" pitchFamily="50" charset="-127"/>
              </a:rPr>
              <a:t>Clearing</a:t>
            </a:r>
            <a:br>
              <a:rPr lang="en-US" altLang="ko-KR" sz="2400">
                <a:solidFill>
                  <a:srgbClr val="6666FF"/>
                </a:solidFill>
                <a:ea typeface="굴림" panose="020B0600000101010101" pitchFamily="50" charset="-127"/>
              </a:rPr>
            </a:br>
            <a:r>
              <a:rPr lang="en-US" altLang="ko-KR" sz="2400">
                <a:solidFill>
                  <a:srgbClr val="6666FF"/>
                </a:solidFill>
                <a:ea typeface="굴림" panose="020B0600000101010101" pitchFamily="50" charset="-127"/>
              </a:rPr>
              <a:t>RAM…</a:t>
            </a:r>
          </a:p>
        </p:txBody>
      </p:sp>
      <p:pic>
        <p:nvPicPr>
          <p:cNvPr id="17418" name="Picture 1150" descr="stick.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322105">
            <a:off x="2867025" y="3905250"/>
            <a:ext cx="668338"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7" name="Group 49"/>
          <p:cNvGrpSpPr>
            <a:grpSpLocks/>
          </p:cNvGrpSpPr>
          <p:nvPr/>
        </p:nvGrpSpPr>
        <p:grpSpPr bwMode="auto">
          <a:xfrm flipH="1">
            <a:off x="3095730" y="5044774"/>
            <a:ext cx="1200150" cy="1195387"/>
            <a:chOff x="1947858" y="2652718"/>
            <a:chExt cx="1714498" cy="1695454"/>
          </a:xfrm>
        </p:grpSpPr>
        <p:sp>
          <p:nvSpPr>
            <p:cNvPr id="17422" name="Freeform 19"/>
            <p:cNvSpPr>
              <a:spLocks/>
            </p:cNvSpPr>
            <p:nvPr/>
          </p:nvSpPr>
          <p:spPr bwMode="auto">
            <a:xfrm>
              <a:off x="1947858" y="2652718"/>
              <a:ext cx="1714497" cy="1695454"/>
            </a:xfrm>
            <a:custGeom>
              <a:avLst/>
              <a:gdLst>
                <a:gd name="T0" fmla="*/ 990 w 1080"/>
                <a:gd name="T1" fmla="*/ 257 h 1068"/>
                <a:gd name="T2" fmla="*/ 1026 w 1080"/>
                <a:gd name="T3" fmla="*/ 191 h 1068"/>
                <a:gd name="T4" fmla="*/ 1026 w 1080"/>
                <a:gd name="T5" fmla="*/ 137 h 1068"/>
                <a:gd name="T6" fmla="*/ 984 w 1080"/>
                <a:gd name="T7" fmla="*/ 66 h 1068"/>
                <a:gd name="T8" fmla="*/ 919 w 1080"/>
                <a:gd name="T9" fmla="*/ 30 h 1068"/>
                <a:gd name="T10" fmla="*/ 859 w 1080"/>
                <a:gd name="T11" fmla="*/ 30 h 1068"/>
                <a:gd name="T12" fmla="*/ 787 w 1080"/>
                <a:gd name="T13" fmla="*/ 72 h 1068"/>
                <a:gd name="T14" fmla="*/ 614 w 1080"/>
                <a:gd name="T15" fmla="*/ 0 h 1068"/>
                <a:gd name="T16" fmla="*/ 602 w 1080"/>
                <a:gd name="T17" fmla="*/ 12 h 1068"/>
                <a:gd name="T18" fmla="*/ 441 w 1080"/>
                <a:gd name="T19" fmla="*/ 179 h 1068"/>
                <a:gd name="T20" fmla="*/ 465 w 1080"/>
                <a:gd name="T21" fmla="*/ 298 h 1068"/>
                <a:gd name="T22" fmla="*/ 459 w 1080"/>
                <a:gd name="T23" fmla="*/ 334 h 1068"/>
                <a:gd name="T24" fmla="*/ 453 w 1080"/>
                <a:gd name="T25" fmla="*/ 340 h 1068"/>
                <a:gd name="T26" fmla="*/ 447 w 1080"/>
                <a:gd name="T27" fmla="*/ 346 h 1068"/>
                <a:gd name="T28" fmla="*/ 441 w 1080"/>
                <a:gd name="T29" fmla="*/ 364 h 1068"/>
                <a:gd name="T30" fmla="*/ 441 w 1080"/>
                <a:gd name="T31" fmla="*/ 376 h 1068"/>
                <a:gd name="T32" fmla="*/ 441 w 1080"/>
                <a:gd name="T33" fmla="*/ 418 h 1068"/>
                <a:gd name="T34" fmla="*/ 12 w 1080"/>
                <a:gd name="T35" fmla="*/ 895 h 1068"/>
                <a:gd name="T36" fmla="*/ 12 w 1080"/>
                <a:gd name="T37" fmla="*/ 901 h 1068"/>
                <a:gd name="T38" fmla="*/ 6 w 1080"/>
                <a:gd name="T39" fmla="*/ 931 h 1068"/>
                <a:gd name="T40" fmla="*/ 42 w 1080"/>
                <a:gd name="T41" fmla="*/ 1038 h 1068"/>
                <a:gd name="T42" fmla="*/ 48 w 1080"/>
                <a:gd name="T43" fmla="*/ 1050 h 1068"/>
                <a:gd name="T44" fmla="*/ 245 w 1080"/>
                <a:gd name="T45" fmla="*/ 1062 h 1068"/>
                <a:gd name="T46" fmla="*/ 262 w 1080"/>
                <a:gd name="T47" fmla="*/ 1056 h 1068"/>
                <a:gd name="T48" fmla="*/ 310 w 1080"/>
                <a:gd name="T49" fmla="*/ 1002 h 1068"/>
                <a:gd name="T50" fmla="*/ 310 w 1080"/>
                <a:gd name="T51" fmla="*/ 937 h 1068"/>
                <a:gd name="T52" fmla="*/ 364 w 1080"/>
                <a:gd name="T53" fmla="*/ 937 h 1068"/>
                <a:gd name="T54" fmla="*/ 423 w 1080"/>
                <a:gd name="T55" fmla="*/ 883 h 1068"/>
                <a:gd name="T56" fmla="*/ 429 w 1080"/>
                <a:gd name="T57" fmla="*/ 865 h 1068"/>
                <a:gd name="T58" fmla="*/ 423 w 1080"/>
                <a:gd name="T59" fmla="*/ 847 h 1068"/>
                <a:gd name="T60" fmla="*/ 412 w 1080"/>
                <a:gd name="T61" fmla="*/ 817 h 1068"/>
                <a:gd name="T62" fmla="*/ 429 w 1080"/>
                <a:gd name="T63" fmla="*/ 793 h 1068"/>
                <a:gd name="T64" fmla="*/ 459 w 1080"/>
                <a:gd name="T65" fmla="*/ 799 h 1068"/>
                <a:gd name="T66" fmla="*/ 483 w 1080"/>
                <a:gd name="T67" fmla="*/ 811 h 1068"/>
                <a:gd name="T68" fmla="*/ 543 w 1080"/>
                <a:gd name="T69" fmla="*/ 758 h 1068"/>
                <a:gd name="T70" fmla="*/ 549 w 1080"/>
                <a:gd name="T71" fmla="*/ 734 h 1068"/>
                <a:gd name="T72" fmla="*/ 549 w 1080"/>
                <a:gd name="T73" fmla="*/ 680 h 1068"/>
                <a:gd name="T74" fmla="*/ 614 w 1080"/>
                <a:gd name="T75" fmla="*/ 680 h 1068"/>
                <a:gd name="T76" fmla="*/ 656 w 1080"/>
                <a:gd name="T77" fmla="*/ 638 h 1068"/>
                <a:gd name="T78" fmla="*/ 716 w 1080"/>
                <a:gd name="T79" fmla="*/ 632 h 1068"/>
                <a:gd name="T80" fmla="*/ 752 w 1080"/>
                <a:gd name="T81" fmla="*/ 620 h 1068"/>
                <a:gd name="T82" fmla="*/ 775 w 1080"/>
                <a:gd name="T83" fmla="*/ 603 h 1068"/>
                <a:gd name="T84" fmla="*/ 877 w 1080"/>
                <a:gd name="T85" fmla="*/ 626 h 1068"/>
                <a:gd name="T86" fmla="*/ 1074 w 1080"/>
                <a:gd name="T87" fmla="*/ 448 h 1068"/>
                <a:gd name="T88" fmla="*/ 1074 w 1080"/>
                <a:gd name="T89" fmla="*/ 418 h 106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80"/>
                <a:gd name="T136" fmla="*/ 0 h 1068"/>
                <a:gd name="T137" fmla="*/ 1080 w 1080"/>
                <a:gd name="T138" fmla="*/ 1068 h 106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80" h="1068">
                  <a:moveTo>
                    <a:pt x="1074" y="418"/>
                  </a:moveTo>
                  <a:lnTo>
                    <a:pt x="990" y="257"/>
                  </a:lnTo>
                  <a:lnTo>
                    <a:pt x="1008" y="239"/>
                  </a:lnTo>
                  <a:lnTo>
                    <a:pt x="1020" y="215"/>
                  </a:lnTo>
                  <a:lnTo>
                    <a:pt x="1026" y="191"/>
                  </a:lnTo>
                  <a:lnTo>
                    <a:pt x="1026" y="167"/>
                  </a:lnTo>
                  <a:lnTo>
                    <a:pt x="1026" y="137"/>
                  </a:lnTo>
                  <a:lnTo>
                    <a:pt x="1014" y="114"/>
                  </a:lnTo>
                  <a:lnTo>
                    <a:pt x="1002" y="90"/>
                  </a:lnTo>
                  <a:lnTo>
                    <a:pt x="984" y="66"/>
                  </a:lnTo>
                  <a:lnTo>
                    <a:pt x="966" y="48"/>
                  </a:lnTo>
                  <a:lnTo>
                    <a:pt x="942" y="36"/>
                  </a:lnTo>
                  <a:lnTo>
                    <a:pt x="919" y="30"/>
                  </a:lnTo>
                  <a:lnTo>
                    <a:pt x="889" y="24"/>
                  </a:lnTo>
                  <a:lnTo>
                    <a:pt x="859" y="30"/>
                  </a:lnTo>
                  <a:lnTo>
                    <a:pt x="829" y="36"/>
                  </a:lnTo>
                  <a:lnTo>
                    <a:pt x="805" y="54"/>
                  </a:lnTo>
                  <a:lnTo>
                    <a:pt x="787" y="72"/>
                  </a:lnTo>
                  <a:lnTo>
                    <a:pt x="632" y="6"/>
                  </a:lnTo>
                  <a:lnTo>
                    <a:pt x="614" y="0"/>
                  </a:lnTo>
                  <a:lnTo>
                    <a:pt x="602" y="12"/>
                  </a:lnTo>
                  <a:lnTo>
                    <a:pt x="573" y="42"/>
                  </a:lnTo>
                  <a:lnTo>
                    <a:pt x="441" y="179"/>
                  </a:lnTo>
                  <a:lnTo>
                    <a:pt x="435" y="197"/>
                  </a:lnTo>
                  <a:lnTo>
                    <a:pt x="435" y="215"/>
                  </a:lnTo>
                  <a:lnTo>
                    <a:pt x="465" y="298"/>
                  </a:lnTo>
                  <a:lnTo>
                    <a:pt x="471" y="316"/>
                  </a:lnTo>
                  <a:lnTo>
                    <a:pt x="459" y="334"/>
                  </a:lnTo>
                  <a:lnTo>
                    <a:pt x="453" y="340"/>
                  </a:lnTo>
                  <a:lnTo>
                    <a:pt x="447" y="346"/>
                  </a:lnTo>
                  <a:lnTo>
                    <a:pt x="441" y="358"/>
                  </a:lnTo>
                  <a:lnTo>
                    <a:pt x="441" y="364"/>
                  </a:lnTo>
                  <a:lnTo>
                    <a:pt x="441" y="376"/>
                  </a:lnTo>
                  <a:lnTo>
                    <a:pt x="441" y="418"/>
                  </a:lnTo>
                  <a:lnTo>
                    <a:pt x="435" y="436"/>
                  </a:lnTo>
                  <a:lnTo>
                    <a:pt x="429" y="453"/>
                  </a:lnTo>
                  <a:lnTo>
                    <a:pt x="12" y="895"/>
                  </a:lnTo>
                  <a:lnTo>
                    <a:pt x="12" y="901"/>
                  </a:lnTo>
                  <a:lnTo>
                    <a:pt x="0" y="913"/>
                  </a:lnTo>
                  <a:lnTo>
                    <a:pt x="6" y="931"/>
                  </a:lnTo>
                  <a:lnTo>
                    <a:pt x="6" y="937"/>
                  </a:lnTo>
                  <a:lnTo>
                    <a:pt x="42" y="1038"/>
                  </a:lnTo>
                  <a:lnTo>
                    <a:pt x="48" y="1050"/>
                  </a:lnTo>
                  <a:lnTo>
                    <a:pt x="60" y="1068"/>
                  </a:lnTo>
                  <a:lnTo>
                    <a:pt x="78" y="1068"/>
                  </a:lnTo>
                  <a:lnTo>
                    <a:pt x="245" y="1062"/>
                  </a:lnTo>
                  <a:lnTo>
                    <a:pt x="250" y="1062"/>
                  </a:lnTo>
                  <a:lnTo>
                    <a:pt x="262" y="1056"/>
                  </a:lnTo>
                  <a:lnTo>
                    <a:pt x="304" y="1014"/>
                  </a:lnTo>
                  <a:lnTo>
                    <a:pt x="310" y="1002"/>
                  </a:lnTo>
                  <a:lnTo>
                    <a:pt x="310" y="990"/>
                  </a:lnTo>
                  <a:lnTo>
                    <a:pt x="310" y="937"/>
                  </a:lnTo>
                  <a:lnTo>
                    <a:pt x="364" y="937"/>
                  </a:lnTo>
                  <a:lnTo>
                    <a:pt x="376" y="937"/>
                  </a:lnTo>
                  <a:lnTo>
                    <a:pt x="382" y="925"/>
                  </a:lnTo>
                  <a:lnTo>
                    <a:pt x="423" y="883"/>
                  </a:lnTo>
                  <a:lnTo>
                    <a:pt x="429" y="877"/>
                  </a:lnTo>
                  <a:lnTo>
                    <a:pt x="429" y="865"/>
                  </a:lnTo>
                  <a:lnTo>
                    <a:pt x="429" y="853"/>
                  </a:lnTo>
                  <a:lnTo>
                    <a:pt x="423" y="847"/>
                  </a:lnTo>
                  <a:lnTo>
                    <a:pt x="412" y="835"/>
                  </a:lnTo>
                  <a:lnTo>
                    <a:pt x="412" y="829"/>
                  </a:lnTo>
                  <a:lnTo>
                    <a:pt x="412" y="817"/>
                  </a:lnTo>
                  <a:lnTo>
                    <a:pt x="417" y="799"/>
                  </a:lnTo>
                  <a:lnTo>
                    <a:pt x="429" y="793"/>
                  </a:lnTo>
                  <a:lnTo>
                    <a:pt x="435" y="793"/>
                  </a:lnTo>
                  <a:lnTo>
                    <a:pt x="447" y="793"/>
                  </a:lnTo>
                  <a:lnTo>
                    <a:pt x="459" y="799"/>
                  </a:lnTo>
                  <a:lnTo>
                    <a:pt x="471" y="805"/>
                  </a:lnTo>
                  <a:lnTo>
                    <a:pt x="483" y="811"/>
                  </a:lnTo>
                  <a:lnTo>
                    <a:pt x="495" y="805"/>
                  </a:lnTo>
                  <a:lnTo>
                    <a:pt x="501" y="799"/>
                  </a:lnTo>
                  <a:lnTo>
                    <a:pt x="543" y="758"/>
                  </a:lnTo>
                  <a:lnTo>
                    <a:pt x="549" y="746"/>
                  </a:lnTo>
                  <a:lnTo>
                    <a:pt x="549" y="734"/>
                  </a:lnTo>
                  <a:lnTo>
                    <a:pt x="549" y="680"/>
                  </a:lnTo>
                  <a:lnTo>
                    <a:pt x="602" y="680"/>
                  </a:lnTo>
                  <a:lnTo>
                    <a:pt x="614" y="680"/>
                  </a:lnTo>
                  <a:lnTo>
                    <a:pt x="620" y="674"/>
                  </a:lnTo>
                  <a:lnTo>
                    <a:pt x="656" y="638"/>
                  </a:lnTo>
                  <a:lnTo>
                    <a:pt x="662" y="638"/>
                  </a:lnTo>
                  <a:lnTo>
                    <a:pt x="716" y="632"/>
                  </a:lnTo>
                  <a:lnTo>
                    <a:pt x="734" y="632"/>
                  </a:lnTo>
                  <a:lnTo>
                    <a:pt x="752" y="620"/>
                  </a:lnTo>
                  <a:lnTo>
                    <a:pt x="757" y="609"/>
                  </a:lnTo>
                  <a:lnTo>
                    <a:pt x="775" y="603"/>
                  </a:lnTo>
                  <a:lnTo>
                    <a:pt x="793" y="603"/>
                  </a:lnTo>
                  <a:lnTo>
                    <a:pt x="877" y="626"/>
                  </a:lnTo>
                  <a:lnTo>
                    <a:pt x="895" y="626"/>
                  </a:lnTo>
                  <a:lnTo>
                    <a:pt x="913" y="620"/>
                  </a:lnTo>
                  <a:lnTo>
                    <a:pt x="1074" y="448"/>
                  </a:lnTo>
                  <a:lnTo>
                    <a:pt x="1080" y="436"/>
                  </a:lnTo>
                  <a:lnTo>
                    <a:pt x="1074" y="4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23" name="Freeform 21"/>
            <p:cNvSpPr>
              <a:spLocks/>
            </p:cNvSpPr>
            <p:nvPr/>
          </p:nvSpPr>
          <p:spPr bwMode="auto">
            <a:xfrm>
              <a:off x="1947859" y="2652718"/>
              <a:ext cx="1714497" cy="1695454"/>
            </a:xfrm>
            <a:custGeom>
              <a:avLst/>
              <a:gdLst>
                <a:gd name="T0" fmla="*/ 990 w 1080"/>
                <a:gd name="T1" fmla="*/ 257 h 1068"/>
                <a:gd name="T2" fmla="*/ 1026 w 1080"/>
                <a:gd name="T3" fmla="*/ 191 h 1068"/>
                <a:gd name="T4" fmla="*/ 1026 w 1080"/>
                <a:gd name="T5" fmla="*/ 137 h 1068"/>
                <a:gd name="T6" fmla="*/ 984 w 1080"/>
                <a:gd name="T7" fmla="*/ 66 h 1068"/>
                <a:gd name="T8" fmla="*/ 919 w 1080"/>
                <a:gd name="T9" fmla="*/ 30 h 1068"/>
                <a:gd name="T10" fmla="*/ 859 w 1080"/>
                <a:gd name="T11" fmla="*/ 30 h 1068"/>
                <a:gd name="T12" fmla="*/ 787 w 1080"/>
                <a:gd name="T13" fmla="*/ 72 h 1068"/>
                <a:gd name="T14" fmla="*/ 614 w 1080"/>
                <a:gd name="T15" fmla="*/ 0 h 1068"/>
                <a:gd name="T16" fmla="*/ 602 w 1080"/>
                <a:gd name="T17" fmla="*/ 12 h 1068"/>
                <a:gd name="T18" fmla="*/ 441 w 1080"/>
                <a:gd name="T19" fmla="*/ 179 h 1068"/>
                <a:gd name="T20" fmla="*/ 465 w 1080"/>
                <a:gd name="T21" fmla="*/ 298 h 1068"/>
                <a:gd name="T22" fmla="*/ 459 w 1080"/>
                <a:gd name="T23" fmla="*/ 334 h 1068"/>
                <a:gd name="T24" fmla="*/ 453 w 1080"/>
                <a:gd name="T25" fmla="*/ 340 h 1068"/>
                <a:gd name="T26" fmla="*/ 447 w 1080"/>
                <a:gd name="T27" fmla="*/ 346 h 1068"/>
                <a:gd name="T28" fmla="*/ 441 w 1080"/>
                <a:gd name="T29" fmla="*/ 364 h 1068"/>
                <a:gd name="T30" fmla="*/ 441 w 1080"/>
                <a:gd name="T31" fmla="*/ 376 h 1068"/>
                <a:gd name="T32" fmla="*/ 441 w 1080"/>
                <a:gd name="T33" fmla="*/ 418 h 1068"/>
                <a:gd name="T34" fmla="*/ 12 w 1080"/>
                <a:gd name="T35" fmla="*/ 895 h 1068"/>
                <a:gd name="T36" fmla="*/ 12 w 1080"/>
                <a:gd name="T37" fmla="*/ 901 h 1068"/>
                <a:gd name="T38" fmla="*/ 6 w 1080"/>
                <a:gd name="T39" fmla="*/ 931 h 1068"/>
                <a:gd name="T40" fmla="*/ 42 w 1080"/>
                <a:gd name="T41" fmla="*/ 1038 h 1068"/>
                <a:gd name="T42" fmla="*/ 48 w 1080"/>
                <a:gd name="T43" fmla="*/ 1050 h 1068"/>
                <a:gd name="T44" fmla="*/ 245 w 1080"/>
                <a:gd name="T45" fmla="*/ 1062 h 1068"/>
                <a:gd name="T46" fmla="*/ 262 w 1080"/>
                <a:gd name="T47" fmla="*/ 1056 h 1068"/>
                <a:gd name="T48" fmla="*/ 310 w 1080"/>
                <a:gd name="T49" fmla="*/ 1002 h 1068"/>
                <a:gd name="T50" fmla="*/ 310 w 1080"/>
                <a:gd name="T51" fmla="*/ 937 h 1068"/>
                <a:gd name="T52" fmla="*/ 364 w 1080"/>
                <a:gd name="T53" fmla="*/ 937 h 1068"/>
                <a:gd name="T54" fmla="*/ 423 w 1080"/>
                <a:gd name="T55" fmla="*/ 883 h 1068"/>
                <a:gd name="T56" fmla="*/ 429 w 1080"/>
                <a:gd name="T57" fmla="*/ 865 h 1068"/>
                <a:gd name="T58" fmla="*/ 423 w 1080"/>
                <a:gd name="T59" fmla="*/ 847 h 1068"/>
                <a:gd name="T60" fmla="*/ 412 w 1080"/>
                <a:gd name="T61" fmla="*/ 817 h 1068"/>
                <a:gd name="T62" fmla="*/ 429 w 1080"/>
                <a:gd name="T63" fmla="*/ 793 h 1068"/>
                <a:gd name="T64" fmla="*/ 459 w 1080"/>
                <a:gd name="T65" fmla="*/ 799 h 1068"/>
                <a:gd name="T66" fmla="*/ 483 w 1080"/>
                <a:gd name="T67" fmla="*/ 811 h 1068"/>
                <a:gd name="T68" fmla="*/ 543 w 1080"/>
                <a:gd name="T69" fmla="*/ 758 h 1068"/>
                <a:gd name="T70" fmla="*/ 549 w 1080"/>
                <a:gd name="T71" fmla="*/ 734 h 1068"/>
                <a:gd name="T72" fmla="*/ 549 w 1080"/>
                <a:gd name="T73" fmla="*/ 680 h 1068"/>
                <a:gd name="T74" fmla="*/ 614 w 1080"/>
                <a:gd name="T75" fmla="*/ 680 h 1068"/>
                <a:gd name="T76" fmla="*/ 656 w 1080"/>
                <a:gd name="T77" fmla="*/ 638 h 1068"/>
                <a:gd name="T78" fmla="*/ 716 w 1080"/>
                <a:gd name="T79" fmla="*/ 632 h 1068"/>
                <a:gd name="T80" fmla="*/ 752 w 1080"/>
                <a:gd name="T81" fmla="*/ 620 h 1068"/>
                <a:gd name="T82" fmla="*/ 775 w 1080"/>
                <a:gd name="T83" fmla="*/ 603 h 1068"/>
                <a:gd name="T84" fmla="*/ 877 w 1080"/>
                <a:gd name="T85" fmla="*/ 626 h 1068"/>
                <a:gd name="T86" fmla="*/ 1074 w 1080"/>
                <a:gd name="T87" fmla="*/ 448 h 1068"/>
                <a:gd name="T88" fmla="*/ 1074 w 1080"/>
                <a:gd name="T89" fmla="*/ 418 h 106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80"/>
                <a:gd name="T136" fmla="*/ 0 h 1068"/>
                <a:gd name="T137" fmla="*/ 1080 w 1080"/>
                <a:gd name="T138" fmla="*/ 1068 h 106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80" h="1068">
                  <a:moveTo>
                    <a:pt x="1074" y="418"/>
                  </a:moveTo>
                  <a:lnTo>
                    <a:pt x="990" y="257"/>
                  </a:lnTo>
                  <a:lnTo>
                    <a:pt x="1008" y="239"/>
                  </a:lnTo>
                  <a:lnTo>
                    <a:pt x="1020" y="215"/>
                  </a:lnTo>
                  <a:lnTo>
                    <a:pt x="1026" y="191"/>
                  </a:lnTo>
                  <a:lnTo>
                    <a:pt x="1026" y="167"/>
                  </a:lnTo>
                  <a:lnTo>
                    <a:pt x="1026" y="137"/>
                  </a:lnTo>
                  <a:lnTo>
                    <a:pt x="1014" y="114"/>
                  </a:lnTo>
                  <a:lnTo>
                    <a:pt x="1002" y="90"/>
                  </a:lnTo>
                  <a:lnTo>
                    <a:pt x="984" y="66"/>
                  </a:lnTo>
                  <a:lnTo>
                    <a:pt x="966" y="48"/>
                  </a:lnTo>
                  <a:lnTo>
                    <a:pt x="942" y="36"/>
                  </a:lnTo>
                  <a:lnTo>
                    <a:pt x="919" y="30"/>
                  </a:lnTo>
                  <a:lnTo>
                    <a:pt x="889" y="24"/>
                  </a:lnTo>
                  <a:lnTo>
                    <a:pt x="859" y="30"/>
                  </a:lnTo>
                  <a:lnTo>
                    <a:pt x="829" y="36"/>
                  </a:lnTo>
                  <a:lnTo>
                    <a:pt x="805" y="54"/>
                  </a:lnTo>
                  <a:lnTo>
                    <a:pt x="787" y="72"/>
                  </a:lnTo>
                  <a:lnTo>
                    <a:pt x="632" y="6"/>
                  </a:lnTo>
                  <a:lnTo>
                    <a:pt x="614" y="0"/>
                  </a:lnTo>
                  <a:lnTo>
                    <a:pt x="602" y="12"/>
                  </a:lnTo>
                  <a:lnTo>
                    <a:pt x="573" y="42"/>
                  </a:lnTo>
                  <a:lnTo>
                    <a:pt x="441" y="179"/>
                  </a:lnTo>
                  <a:lnTo>
                    <a:pt x="435" y="197"/>
                  </a:lnTo>
                  <a:lnTo>
                    <a:pt x="435" y="215"/>
                  </a:lnTo>
                  <a:lnTo>
                    <a:pt x="465" y="298"/>
                  </a:lnTo>
                  <a:lnTo>
                    <a:pt x="471" y="316"/>
                  </a:lnTo>
                  <a:lnTo>
                    <a:pt x="459" y="334"/>
                  </a:lnTo>
                  <a:lnTo>
                    <a:pt x="453" y="340"/>
                  </a:lnTo>
                  <a:lnTo>
                    <a:pt x="447" y="346"/>
                  </a:lnTo>
                  <a:lnTo>
                    <a:pt x="441" y="358"/>
                  </a:lnTo>
                  <a:lnTo>
                    <a:pt x="441" y="364"/>
                  </a:lnTo>
                  <a:lnTo>
                    <a:pt x="441" y="376"/>
                  </a:lnTo>
                  <a:lnTo>
                    <a:pt x="441" y="418"/>
                  </a:lnTo>
                  <a:lnTo>
                    <a:pt x="435" y="436"/>
                  </a:lnTo>
                  <a:lnTo>
                    <a:pt x="429" y="453"/>
                  </a:lnTo>
                  <a:lnTo>
                    <a:pt x="12" y="895"/>
                  </a:lnTo>
                  <a:lnTo>
                    <a:pt x="12" y="901"/>
                  </a:lnTo>
                  <a:lnTo>
                    <a:pt x="0" y="913"/>
                  </a:lnTo>
                  <a:lnTo>
                    <a:pt x="6" y="931"/>
                  </a:lnTo>
                  <a:lnTo>
                    <a:pt x="6" y="937"/>
                  </a:lnTo>
                  <a:lnTo>
                    <a:pt x="42" y="1038"/>
                  </a:lnTo>
                  <a:lnTo>
                    <a:pt x="48" y="1050"/>
                  </a:lnTo>
                  <a:lnTo>
                    <a:pt x="60" y="1068"/>
                  </a:lnTo>
                  <a:lnTo>
                    <a:pt x="78" y="1068"/>
                  </a:lnTo>
                  <a:lnTo>
                    <a:pt x="245" y="1062"/>
                  </a:lnTo>
                  <a:lnTo>
                    <a:pt x="250" y="1062"/>
                  </a:lnTo>
                  <a:lnTo>
                    <a:pt x="262" y="1056"/>
                  </a:lnTo>
                  <a:lnTo>
                    <a:pt x="304" y="1014"/>
                  </a:lnTo>
                  <a:lnTo>
                    <a:pt x="310" y="1002"/>
                  </a:lnTo>
                  <a:lnTo>
                    <a:pt x="310" y="990"/>
                  </a:lnTo>
                  <a:lnTo>
                    <a:pt x="310" y="937"/>
                  </a:lnTo>
                  <a:lnTo>
                    <a:pt x="364" y="937"/>
                  </a:lnTo>
                  <a:lnTo>
                    <a:pt x="376" y="937"/>
                  </a:lnTo>
                  <a:lnTo>
                    <a:pt x="382" y="925"/>
                  </a:lnTo>
                  <a:lnTo>
                    <a:pt x="423" y="883"/>
                  </a:lnTo>
                  <a:lnTo>
                    <a:pt x="429" y="877"/>
                  </a:lnTo>
                  <a:lnTo>
                    <a:pt x="429" y="865"/>
                  </a:lnTo>
                  <a:lnTo>
                    <a:pt x="429" y="853"/>
                  </a:lnTo>
                  <a:lnTo>
                    <a:pt x="423" y="847"/>
                  </a:lnTo>
                  <a:lnTo>
                    <a:pt x="412" y="835"/>
                  </a:lnTo>
                  <a:lnTo>
                    <a:pt x="412" y="829"/>
                  </a:lnTo>
                  <a:lnTo>
                    <a:pt x="412" y="817"/>
                  </a:lnTo>
                  <a:lnTo>
                    <a:pt x="417" y="799"/>
                  </a:lnTo>
                  <a:lnTo>
                    <a:pt x="429" y="793"/>
                  </a:lnTo>
                  <a:lnTo>
                    <a:pt x="435" y="793"/>
                  </a:lnTo>
                  <a:lnTo>
                    <a:pt x="447" y="793"/>
                  </a:lnTo>
                  <a:lnTo>
                    <a:pt x="459" y="799"/>
                  </a:lnTo>
                  <a:lnTo>
                    <a:pt x="471" y="805"/>
                  </a:lnTo>
                  <a:lnTo>
                    <a:pt x="483" y="811"/>
                  </a:lnTo>
                  <a:lnTo>
                    <a:pt x="495" y="805"/>
                  </a:lnTo>
                  <a:lnTo>
                    <a:pt x="501" y="799"/>
                  </a:lnTo>
                  <a:lnTo>
                    <a:pt x="543" y="758"/>
                  </a:lnTo>
                  <a:lnTo>
                    <a:pt x="549" y="746"/>
                  </a:lnTo>
                  <a:lnTo>
                    <a:pt x="549" y="734"/>
                  </a:lnTo>
                  <a:lnTo>
                    <a:pt x="549" y="680"/>
                  </a:lnTo>
                  <a:lnTo>
                    <a:pt x="602" y="680"/>
                  </a:lnTo>
                  <a:lnTo>
                    <a:pt x="614" y="680"/>
                  </a:lnTo>
                  <a:lnTo>
                    <a:pt x="620" y="674"/>
                  </a:lnTo>
                  <a:lnTo>
                    <a:pt x="656" y="638"/>
                  </a:lnTo>
                  <a:lnTo>
                    <a:pt x="662" y="638"/>
                  </a:lnTo>
                  <a:lnTo>
                    <a:pt x="716" y="632"/>
                  </a:lnTo>
                  <a:lnTo>
                    <a:pt x="734" y="632"/>
                  </a:lnTo>
                  <a:lnTo>
                    <a:pt x="752" y="620"/>
                  </a:lnTo>
                  <a:lnTo>
                    <a:pt x="757" y="609"/>
                  </a:lnTo>
                  <a:lnTo>
                    <a:pt x="775" y="603"/>
                  </a:lnTo>
                  <a:lnTo>
                    <a:pt x="793" y="603"/>
                  </a:lnTo>
                  <a:lnTo>
                    <a:pt x="877" y="626"/>
                  </a:lnTo>
                  <a:lnTo>
                    <a:pt x="895" y="626"/>
                  </a:lnTo>
                  <a:lnTo>
                    <a:pt x="913" y="620"/>
                  </a:lnTo>
                  <a:lnTo>
                    <a:pt x="1074" y="448"/>
                  </a:lnTo>
                  <a:lnTo>
                    <a:pt x="1080" y="436"/>
                  </a:lnTo>
                  <a:lnTo>
                    <a:pt x="1074" y="4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24" name="Freeform 22"/>
            <p:cNvSpPr>
              <a:spLocks/>
            </p:cNvSpPr>
            <p:nvPr/>
          </p:nvSpPr>
          <p:spPr bwMode="auto">
            <a:xfrm>
              <a:off x="2079621" y="3467107"/>
              <a:ext cx="720724" cy="776290"/>
            </a:xfrm>
            <a:custGeom>
              <a:avLst/>
              <a:gdLst>
                <a:gd name="T0" fmla="*/ 0 w 454"/>
                <a:gd name="T1" fmla="*/ 471 h 489"/>
                <a:gd name="T2" fmla="*/ 0 w 454"/>
                <a:gd name="T3" fmla="*/ 471 h 489"/>
                <a:gd name="T4" fmla="*/ 436 w 454"/>
                <a:gd name="T5" fmla="*/ 0 h 489"/>
                <a:gd name="T6" fmla="*/ 436 w 454"/>
                <a:gd name="T7" fmla="*/ 0 h 489"/>
                <a:gd name="T8" fmla="*/ 454 w 454"/>
                <a:gd name="T9" fmla="*/ 18 h 489"/>
                <a:gd name="T10" fmla="*/ 454 w 454"/>
                <a:gd name="T11" fmla="*/ 18 h 489"/>
                <a:gd name="T12" fmla="*/ 6 w 454"/>
                <a:gd name="T13" fmla="*/ 489 h 489"/>
                <a:gd name="T14" fmla="*/ 6 w 454"/>
                <a:gd name="T15" fmla="*/ 489 h 489"/>
                <a:gd name="T16" fmla="*/ 0 w 454"/>
                <a:gd name="T17" fmla="*/ 471 h 489"/>
                <a:gd name="T18" fmla="*/ 0 w 454"/>
                <a:gd name="T19" fmla="*/ 471 h 4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4"/>
                <a:gd name="T31" fmla="*/ 0 h 489"/>
                <a:gd name="T32" fmla="*/ 454 w 454"/>
                <a:gd name="T33" fmla="*/ 489 h 4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4" h="489">
                  <a:moveTo>
                    <a:pt x="0" y="471"/>
                  </a:moveTo>
                  <a:lnTo>
                    <a:pt x="0" y="471"/>
                  </a:lnTo>
                  <a:lnTo>
                    <a:pt x="436" y="0"/>
                  </a:lnTo>
                  <a:lnTo>
                    <a:pt x="454" y="18"/>
                  </a:lnTo>
                  <a:lnTo>
                    <a:pt x="6" y="489"/>
                  </a:lnTo>
                  <a:lnTo>
                    <a:pt x="0" y="4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25" name="Freeform 23"/>
            <p:cNvSpPr>
              <a:spLocks/>
            </p:cNvSpPr>
            <p:nvPr/>
          </p:nvSpPr>
          <p:spPr bwMode="auto">
            <a:xfrm>
              <a:off x="2146295" y="3524256"/>
              <a:ext cx="766761" cy="738189"/>
            </a:xfrm>
            <a:custGeom>
              <a:avLst/>
              <a:gdLst>
                <a:gd name="T0" fmla="*/ 465 w 483"/>
                <a:gd name="T1" fmla="*/ 71 h 465"/>
                <a:gd name="T2" fmla="*/ 465 w 483"/>
                <a:gd name="T3" fmla="*/ 71 h 465"/>
                <a:gd name="T4" fmla="*/ 394 w 483"/>
                <a:gd name="T5" fmla="*/ 77 h 465"/>
                <a:gd name="T6" fmla="*/ 394 w 483"/>
                <a:gd name="T7" fmla="*/ 77 h 465"/>
                <a:gd name="T8" fmla="*/ 382 w 483"/>
                <a:gd name="T9" fmla="*/ 77 h 465"/>
                <a:gd name="T10" fmla="*/ 370 w 483"/>
                <a:gd name="T11" fmla="*/ 83 h 465"/>
                <a:gd name="T12" fmla="*/ 370 w 483"/>
                <a:gd name="T13" fmla="*/ 83 h 465"/>
                <a:gd name="T14" fmla="*/ 364 w 483"/>
                <a:gd name="T15" fmla="*/ 95 h 465"/>
                <a:gd name="T16" fmla="*/ 364 w 483"/>
                <a:gd name="T17" fmla="*/ 107 h 465"/>
                <a:gd name="T18" fmla="*/ 364 w 483"/>
                <a:gd name="T19" fmla="*/ 107 h 465"/>
                <a:gd name="T20" fmla="*/ 370 w 483"/>
                <a:gd name="T21" fmla="*/ 179 h 465"/>
                <a:gd name="T22" fmla="*/ 370 w 483"/>
                <a:gd name="T23" fmla="*/ 179 h 465"/>
                <a:gd name="T24" fmla="*/ 352 w 483"/>
                <a:gd name="T25" fmla="*/ 191 h 465"/>
                <a:gd name="T26" fmla="*/ 352 w 483"/>
                <a:gd name="T27" fmla="*/ 191 h 465"/>
                <a:gd name="T28" fmla="*/ 322 w 483"/>
                <a:gd name="T29" fmla="*/ 185 h 465"/>
                <a:gd name="T30" fmla="*/ 292 w 483"/>
                <a:gd name="T31" fmla="*/ 191 h 465"/>
                <a:gd name="T32" fmla="*/ 269 w 483"/>
                <a:gd name="T33" fmla="*/ 197 h 465"/>
                <a:gd name="T34" fmla="*/ 251 w 483"/>
                <a:gd name="T35" fmla="*/ 215 h 465"/>
                <a:gd name="T36" fmla="*/ 251 w 483"/>
                <a:gd name="T37" fmla="*/ 215 h 465"/>
                <a:gd name="T38" fmla="*/ 233 w 483"/>
                <a:gd name="T39" fmla="*/ 238 h 465"/>
                <a:gd name="T40" fmla="*/ 227 w 483"/>
                <a:gd name="T41" fmla="*/ 268 h 465"/>
                <a:gd name="T42" fmla="*/ 233 w 483"/>
                <a:gd name="T43" fmla="*/ 292 h 465"/>
                <a:gd name="T44" fmla="*/ 239 w 483"/>
                <a:gd name="T45" fmla="*/ 316 h 465"/>
                <a:gd name="T46" fmla="*/ 239 w 483"/>
                <a:gd name="T47" fmla="*/ 316 h 465"/>
                <a:gd name="T48" fmla="*/ 221 w 483"/>
                <a:gd name="T49" fmla="*/ 328 h 465"/>
                <a:gd name="T50" fmla="*/ 221 w 483"/>
                <a:gd name="T51" fmla="*/ 328 h 465"/>
                <a:gd name="T52" fmla="*/ 155 w 483"/>
                <a:gd name="T53" fmla="*/ 334 h 465"/>
                <a:gd name="T54" fmla="*/ 155 w 483"/>
                <a:gd name="T55" fmla="*/ 334 h 465"/>
                <a:gd name="T56" fmla="*/ 143 w 483"/>
                <a:gd name="T57" fmla="*/ 334 h 465"/>
                <a:gd name="T58" fmla="*/ 131 w 483"/>
                <a:gd name="T59" fmla="*/ 340 h 465"/>
                <a:gd name="T60" fmla="*/ 131 w 483"/>
                <a:gd name="T61" fmla="*/ 340 h 465"/>
                <a:gd name="T62" fmla="*/ 125 w 483"/>
                <a:gd name="T63" fmla="*/ 352 h 465"/>
                <a:gd name="T64" fmla="*/ 125 w 483"/>
                <a:gd name="T65" fmla="*/ 364 h 465"/>
                <a:gd name="T66" fmla="*/ 125 w 483"/>
                <a:gd name="T67" fmla="*/ 364 h 465"/>
                <a:gd name="T68" fmla="*/ 125 w 483"/>
                <a:gd name="T69" fmla="*/ 435 h 465"/>
                <a:gd name="T70" fmla="*/ 125 w 483"/>
                <a:gd name="T71" fmla="*/ 435 h 465"/>
                <a:gd name="T72" fmla="*/ 102 w 483"/>
                <a:gd name="T73" fmla="*/ 459 h 465"/>
                <a:gd name="T74" fmla="*/ 102 w 483"/>
                <a:gd name="T75" fmla="*/ 459 h 465"/>
                <a:gd name="T76" fmla="*/ 0 w 483"/>
                <a:gd name="T77" fmla="*/ 465 h 465"/>
                <a:gd name="T78" fmla="*/ 430 w 483"/>
                <a:gd name="T79" fmla="*/ 0 h 465"/>
                <a:gd name="T80" fmla="*/ 483 w 483"/>
                <a:gd name="T81" fmla="*/ 54 h 465"/>
                <a:gd name="T82" fmla="*/ 483 w 483"/>
                <a:gd name="T83" fmla="*/ 54 h 465"/>
                <a:gd name="T84" fmla="*/ 465 w 483"/>
                <a:gd name="T85" fmla="*/ 71 h 465"/>
                <a:gd name="T86" fmla="*/ 465 w 483"/>
                <a:gd name="T87" fmla="*/ 71 h 46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83"/>
                <a:gd name="T133" fmla="*/ 0 h 465"/>
                <a:gd name="T134" fmla="*/ 483 w 483"/>
                <a:gd name="T135" fmla="*/ 465 h 46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83" h="465">
                  <a:moveTo>
                    <a:pt x="465" y="71"/>
                  </a:moveTo>
                  <a:lnTo>
                    <a:pt x="465" y="71"/>
                  </a:lnTo>
                  <a:lnTo>
                    <a:pt x="394" y="77"/>
                  </a:lnTo>
                  <a:lnTo>
                    <a:pt x="382" y="77"/>
                  </a:lnTo>
                  <a:lnTo>
                    <a:pt x="370" y="83"/>
                  </a:lnTo>
                  <a:lnTo>
                    <a:pt x="364" y="95"/>
                  </a:lnTo>
                  <a:lnTo>
                    <a:pt x="364" y="107"/>
                  </a:lnTo>
                  <a:lnTo>
                    <a:pt x="370" y="179"/>
                  </a:lnTo>
                  <a:lnTo>
                    <a:pt x="352" y="191"/>
                  </a:lnTo>
                  <a:lnTo>
                    <a:pt x="322" y="185"/>
                  </a:lnTo>
                  <a:lnTo>
                    <a:pt x="292" y="191"/>
                  </a:lnTo>
                  <a:lnTo>
                    <a:pt x="269" y="197"/>
                  </a:lnTo>
                  <a:lnTo>
                    <a:pt x="251" y="215"/>
                  </a:lnTo>
                  <a:lnTo>
                    <a:pt x="233" y="238"/>
                  </a:lnTo>
                  <a:lnTo>
                    <a:pt x="227" y="268"/>
                  </a:lnTo>
                  <a:lnTo>
                    <a:pt x="233" y="292"/>
                  </a:lnTo>
                  <a:lnTo>
                    <a:pt x="239" y="316"/>
                  </a:lnTo>
                  <a:lnTo>
                    <a:pt x="221" y="328"/>
                  </a:lnTo>
                  <a:lnTo>
                    <a:pt x="155" y="334"/>
                  </a:lnTo>
                  <a:lnTo>
                    <a:pt x="143" y="334"/>
                  </a:lnTo>
                  <a:lnTo>
                    <a:pt x="131" y="340"/>
                  </a:lnTo>
                  <a:lnTo>
                    <a:pt x="125" y="352"/>
                  </a:lnTo>
                  <a:lnTo>
                    <a:pt x="125" y="364"/>
                  </a:lnTo>
                  <a:lnTo>
                    <a:pt x="125" y="435"/>
                  </a:lnTo>
                  <a:lnTo>
                    <a:pt x="102" y="459"/>
                  </a:lnTo>
                  <a:lnTo>
                    <a:pt x="0" y="465"/>
                  </a:lnTo>
                  <a:lnTo>
                    <a:pt x="430" y="0"/>
                  </a:lnTo>
                  <a:lnTo>
                    <a:pt x="483" y="54"/>
                  </a:lnTo>
                  <a:lnTo>
                    <a:pt x="465" y="71"/>
                  </a:lnTo>
                  <a:close/>
                </a:path>
              </a:pathLst>
            </a:custGeom>
            <a:solidFill>
              <a:srgbClr val="FD86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26" name="Freeform 24"/>
            <p:cNvSpPr>
              <a:spLocks/>
            </p:cNvSpPr>
            <p:nvPr/>
          </p:nvSpPr>
          <p:spPr bwMode="auto">
            <a:xfrm>
              <a:off x="2079621" y="3467106"/>
              <a:ext cx="720724" cy="776290"/>
            </a:xfrm>
            <a:custGeom>
              <a:avLst/>
              <a:gdLst>
                <a:gd name="T0" fmla="*/ 436 w 454"/>
                <a:gd name="T1" fmla="*/ 0 h 489"/>
                <a:gd name="T2" fmla="*/ 436 w 454"/>
                <a:gd name="T3" fmla="*/ 0 h 489"/>
                <a:gd name="T4" fmla="*/ 0 w 454"/>
                <a:gd name="T5" fmla="*/ 471 h 489"/>
                <a:gd name="T6" fmla="*/ 0 w 454"/>
                <a:gd name="T7" fmla="*/ 471 h 489"/>
                <a:gd name="T8" fmla="*/ 6 w 454"/>
                <a:gd name="T9" fmla="*/ 489 h 489"/>
                <a:gd name="T10" fmla="*/ 6 w 454"/>
                <a:gd name="T11" fmla="*/ 489 h 489"/>
                <a:gd name="T12" fmla="*/ 454 w 454"/>
                <a:gd name="T13" fmla="*/ 18 h 489"/>
                <a:gd name="T14" fmla="*/ 454 w 454"/>
                <a:gd name="T15" fmla="*/ 18 h 489"/>
                <a:gd name="T16" fmla="*/ 436 w 454"/>
                <a:gd name="T17" fmla="*/ 0 h 489"/>
                <a:gd name="T18" fmla="*/ 436 w 454"/>
                <a:gd name="T19" fmla="*/ 0 h 4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4"/>
                <a:gd name="T31" fmla="*/ 0 h 489"/>
                <a:gd name="T32" fmla="*/ 454 w 454"/>
                <a:gd name="T33" fmla="*/ 489 h 4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4" h="489">
                  <a:moveTo>
                    <a:pt x="436" y="0"/>
                  </a:moveTo>
                  <a:lnTo>
                    <a:pt x="436" y="0"/>
                  </a:lnTo>
                  <a:lnTo>
                    <a:pt x="0" y="471"/>
                  </a:lnTo>
                  <a:lnTo>
                    <a:pt x="6" y="489"/>
                  </a:lnTo>
                  <a:lnTo>
                    <a:pt x="454" y="18"/>
                  </a:lnTo>
                  <a:lnTo>
                    <a:pt x="436" y="0"/>
                  </a:lnTo>
                  <a:close/>
                </a:path>
              </a:pathLst>
            </a:custGeom>
            <a:solidFill>
              <a:srgbClr val="FDC0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27" name="Freeform 25"/>
            <p:cNvSpPr>
              <a:spLocks/>
            </p:cNvSpPr>
            <p:nvPr/>
          </p:nvSpPr>
          <p:spPr bwMode="auto">
            <a:xfrm>
              <a:off x="2052637" y="2757493"/>
              <a:ext cx="1504949" cy="1428752"/>
            </a:xfrm>
            <a:custGeom>
              <a:avLst/>
              <a:gdLst>
                <a:gd name="T0" fmla="*/ 858 w 948"/>
                <a:gd name="T1" fmla="*/ 185 h 900"/>
                <a:gd name="T2" fmla="*/ 882 w 948"/>
                <a:gd name="T3" fmla="*/ 173 h 900"/>
                <a:gd name="T4" fmla="*/ 912 w 948"/>
                <a:gd name="T5" fmla="*/ 131 h 900"/>
                <a:gd name="T6" fmla="*/ 912 w 948"/>
                <a:gd name="T7" fmla="*/ 107 h 900"/>
                <a:gd name="T8" fmla="*/ 906 w 948"/>
                <a:gd name="T9" fmla="*/ 71 h 900"/>
                <a:gd name="T10" fmla="*/ 858 w 948"/>
                <a:gd name="T11" fmla="*/ 24 h 900"/>
                <a:gd name="T12" fmla="*/ 823 w 948"/>
                <a:gd name="T13" fmla="*/ 18 h 900"/>
                <a:gd name="T14" fmla="*/ 793 w 948"/>
                <a:gd name="T15" fmla="*/ 18 h 900"/>
                <a:gd name="T16" fmla="*/ 751 w 948"/>
                <a:gd name="T17" fmla="*/ 48 h 900"/>
                <a:gd name="T18" fmla="*/ 733 w 948"/>
                <a:gd name="T19" fmla="*/ 71 h 900"/>
                <a:gd name="T20" fmla="*/ 590 w 948"/>
                <a:gd name="T21" fmla="*/ 12 h 900"/>
                <a:gd name="T22" fmla="*/ 590 w 948"/>
                <a:gd name="T23" fmla="*/ 12 h 900"/>
                <a:gd name="T24" fmla="*/ 566 w 948"/>
                <a:gd name="T25" fmla="*/ 0 h 900"/>
                <a:gd name="T26" fmla="*/ 429 w 948"/>
                <a:gd name="T27" fmla="*/ 143 h 900"/>
                <a:gd name="T28" fmla="*/ 471 w 948"/>
                <a:gd name="T29" fmla="*/ 244 h 900"/>
                <a:gd name="T30" fmla="*/ 465 w 948"/>
                <a:gd name="T31" fmla="*/ 274 h 900"/>
                <a:gd name="T32" fmla="*/ 429 w 948"/>
                <a:gd name="T33" fmla="*/ 310 h 900"/>
                <a:gd name="T34" fmla="*/ 435 w 948"/>
                <a:gd name="T35" fmla="*/ 382 h 900"/>
                <a:gd name="T36" fmla="*/ 429 w 948"/>
                <a:gd name="T37" fmla="*/ 393 h 900"/>
                <a:gd name="T38" fmla="*/ 423 w 948"/>
                <a:gd name="T39" fmla="*/ 399 h 900"/>
                <a:gd name="T40" fmla="*/ 0 w 948"/>
                <a:gd name="T41" fmla="*/ 859 h 900"/>
                <a:gd name="T42" fmla="*/ 453 w 948"/>
                <a:gd name="T43" fmla="*/ 423 h 900"/>
                <a:gd name="T44" fmla="*/ 465 w 948"/>
                <a:gd name="T45" fmla="*/ 423 h 900"/>
                <a:gd name="T46" fmla="*/ 495 w 948"/>
                <a:gd name="T47" fmla="*/ 441 h 900"/>
                <a:gd name="T48" fmla="*/ 513 w 948"/>
                <a:gd name="T49" fmla="*/ 459 h 900"/>
                <a:gd name="T50" fmla="*/ 530 w 948"/>
                <a:gd name="T51" fmla="*/ 483 h 900"/>
                <a:gd name="T52" fmla="*/ 560 w 948"/>
                <a:gd name="T53" fmla="*/ 507 h 900"/>
                <a:gd name="T54" fmla="*/ 578 w 948"/>
                <a:gd name="T55" fmla="*/ 519 h 900"/>
                <a:gd name="T56" fmla="*/ 602 w 948"/>
                <a:gd name="T57" fmla="*/ 519 h 900"/>
                <a:gd name="T58" fmla="*/ 620 w 948"/>
                <a:gd name="T59" fmla="*/ 519 h 900"/>
                <a:gd name="T60" fmla="*/ 632 w 948"/>
                <a:gd name="T61" fmla="*/ 519 h 900"/>
                <a:gd name="T62" fmla="*/ 668 w 948"/>
                <a:gd name="T63" fmla="*/ 501 h 900"/>
                <a:gd name="T64" fmla="*/ 680 w 948"/>
                <a:gd name="T65" fmla="*/ 489 h 900"/>
                <a:gd name="T66" fmla="*/ 680 w 948"/>
                <a:gd name="T67" fmla="*/ 483 h 900"/>
                <a:gd name="T68" fmla="*/ 691 w 948"/>
                <a:gd name="T69" fmla="*/ 477 h 900"/>
                <a:gd name="T70" fmla="*/ 703 w 948"/>
                <a:gd name="T71" fmla="*/ 471 h 900"/>
                <a:gd name="T72" fmla="*/ 805 w 948"/>
                <a:gd name="T73" fmla="*/ 501 h 900"/>
                <a:gd name="T74" fmla="*/ 823 w 948"/>
                <a:gd name="T75" fmla="*/ 501 h 900"/>
                <a:gd name="T76" fmla="*/ 942 w 948"/>
                <a:gd name="T77" fmla="*/ 376 h 900"/>
                <a:gd name="T78" fmla="*/ 948 w 948"/>
                <a:gd name="T79" fmla="*/ 364 h 900"/>
                <a:gd name="T80" fmla="*/ 948 w 948"/>
                <a:gd name="T81" fmla="*/ 346 h 9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48"/>
                <a:gd name="T124" fmla="*/ 0 h 900"/>
                <a:gd name="T125" fmla="*/ 948 w 948"/>
                <a:gd name="T126" fmla="*/ 900 h 90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48" h="900">
                  <a:moveTo>
                    <a:pt x="948" y="346"/>
                  </a:moveTo>
                  <a:lnTo>
                    <a:pt x="858" y="185"/>
                  </a:lnTo>
                  <a:lnTo>
                    <a:pt x="882" y="173"/>
                  </a:lnTo>
                  <a:lnTo>
                    <a:pt x="900" y="155"/>
                  </a:lnTo>
                  <a:lnTo>
                    <a:pt x="912" y="131"/>
                  </a:lnTo>
                  <a:lnTo>
                    <a:pt x="912" y="107"/>
                  </a:lnTo>
                  <a:lnTo>
                    <a:pt x="912" y="89"/>
                  </a:lnTo>
                  <a:lnTo>
                    <a:pt x="906" y="71"/>
                  </a:lnTo>
                  <a:lnTo>
                    <a:pt x="888" y="42"/>
                  </a:lnTo>
                  <a:lnTo>
                    <a:pt x="858" y="24"/>
                  </a:lnTo>
                  <a:lnTo>
                    <a:pt x="841" y="18"/>
                  </a:lnTo>
                  <a:lnTo>
                    <a:pt x="823" y="18"/>
                  </a:lnTo>
                  <a:lnTo>
                    <a:pt x="793" y="18"/>
                  </a:lnTo>
                  <a:lnTo>
                    <a:pt x="769" y="30"/>
                  </a:lnTo>
                  <a:lnTo>
                    <a:pt x="751" y="48"/>
                  </a:lnTo>
                  <a:lnTo>
                    <a:pt x="733" y="71"/>
                  </a:lnTo>
                  <a:lnTo>
                    <a:pt x="590" y="12"/>
                  </a:lnTo>
                  <a:lnTo>
                    <a:pt x="566" y="0"/>
                  </a:lnTo>
                  <a:lnTo>
                    <a:pt x="429" y="143"/>
                  </a:lnTo>
                  <a:lnTo>
                    <a:pt x="471" y="244"/>
                  </a:lnTo>
                  <a:lnTo>
                    <a:pt x="471" y="262"/>
                  </a:lnTo>
                  <a:lnTo>
                    <a:pt x="465" y="274"/>
                  </a:lnTo>
                  <a:lnTo>
                    <a:pt x="429" y="310"/>
                  </a:lnTo>
                  <a:lnTo>
                    <a:pt x="435" y="382"/>
                  </a:lnTo>
                  <a:lnTo>
                    <a:pt x="429" y="393"/>
                  </a:lnTo>
                  <a:lnTo>
                    <a:pt x="423" y="399"/>
                  </a:lnTo>
                  <a:lnTo>
                    <a:pt x="0" y="859"/>
                  </a:lnTo>
                  <a:lnTo>
                    <a:pt x="12" y="900"/>
                  </a:lnTo>
                  <a:lnTo>
                    <a:pt x="453" y="423"/>
                  </a:lnTo>
                  <a:lnTo>
                    <a:pt x="465" y="423"/>
                  </a:lnTo>
                  <a:lnTo>
                    <a:pt x="477" y="429"/>
                  </a:lnTo>
                  <a:lnTo>
                    <a:pt x="495" y="441"/>
                  </a:lnTo>
                  <a:lnTo>
                    <a:pt x="513" y="459"/>
                  </a:lnTo>
                  <a:lnTo>
                    <a:pt x="530" y="483"/>
                  </a:lnTo>
                  <a:lnTo>
                    <a:pt x="560" y="507"/>
                  </a:lnTo>
                  <a:lnTo>
                    <a:pt x="578" y="519"/>
                  </a:lnTo>
                  <a:lnTo>
                    <a:pt x="602" y="519"/>
                  </a:lnTo>
                  <a:lnTo>
                    <a:pt x="620" y="519"/>
                  </a:lnTo>
                  <a:lnTo>
                    <a:pt x="632" y="519"/>
                  </a:lnTo>
                  <a:lnTo>
                    <a:pt x="650" y="513"/>
                  </a:lnTo>
                  <a:lnTo>
                    <a:pt x="668" y="501"/>
                  </a:lnTo>
                  <a:lnTo>
                    <a:pt x="680" y="489"/>
                  </a:lnTo>
                  <a:lnTo>
                    <a:pt x="680" y="483"/>
                  </a:lnTo>
                  <a:lnTo>
                    <a:pt x="691" y="477"/>
                  </a:lnTo>
                  <a:lnTo>
                    <a:pt x="703" y="471"/>
                  </a:lnTo>
                  <a:lnTo>
                    <a:pt x="733" y="477"/>
                  </a:lnTo>
                  <a:lnTo>
                    <a:pt x="805" y="501"/>
                  </a:lnTo>
                  <a:lnTo>
                    <a:pt x="823" y="501"/>
                  </a:lnTo>
                  <a:lnTo>
                    <a:pt x="835" y="489"/>
                  </a:lnTo>
                  <a:lnTo>
                    <a:pt x="942" y="376"/>
                  </a:lnTo>
                  <a:lnTo>
                    <a:pt x="948" y="364"/>
                  </a:lnTo>
                  <a:lnTo>
                    <a:pt x="948" y="346"/>
                  </a:lnTo>
                  <a:close/>
                </a:path>
              </a:pathLst>
            </a:custGeom>
            <a:solidFill>
              <a:srgbClr val="FDC0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28" name="Freeform 26"/>
            <p:cNvSpPr>
              <a:spLocks/>
            </p:cNvSpPr>
            <p:nvPr/>
          </p:nvSpPr>
          <p:spPr bwMode="auto">
            <a:xfrm>
              <a:off x="2894007" y="2757493"/>
              <a:ext cx="388937" cy="785814"/>
            </a:xfrm>
            <a:custGeom>
              <a:avLst/>
              <a:gdLst>
                <a:gd name="T0" fmla="*/ 60 w 245"/>
                <a:gd name="T1" fmla="*/ 12 h 495"/>
                <a:gd name="T2" fmla="*/ 60 w 245"/>
                <a:gd name="T3" fmla="*/ 12 h 495"/>
                <a:gd name="T4" fmla="*/ 60 w 245"/>
                <a:gd name="T5" fmla="*/ 12 h 495"/>
                <a:gd name="T6" fmla="*/ 60 w 245"/>
                <a:gd name="T7" fmla="*/ 12 h 495"/>
                <a:gd name="T8" fmla="*/ 36 w 245"/>
                <a:gd name="T9" fmla="*/ 0 h 495"/>
                <a:gd name="T10" fmla="*/ 36 w 245"/>
                <a:gd name="T11" fmla="*/ 0 h 495"/>
                <a:gd name="T12" fmla="*/ 0 w 245"/>
                <a:gd name="T13" fmla="*/ 30 h 495"/>
                <a:gd name="T14" fmla="*/ 150 w 245"/>
                <a:gd name="T15" fmla="*/ 489 h 495"/>
                <a:gd name="T16" fmla="*/ 150 w 245"/>
                <a:gd name="T17" fmla="*/ 489 h 495"/>
                <a:gd name="T18" fmla="*/ 150 w 245"/>
                <a:gd name="T19" fmla="*/ 489 h 495"/>
                <a:gd name="T20" fmla="*/ 150 w 245"/>
                <a:gd name="T21" fmla="*/ 489 h 495"/>
                <a:gd name="T22" fmla="*/ 150 w 245"/>
                <a:gd name="T23" fmla="*/ 483 h 495"/>
                <a:gd name="T24" fmla="*/ 150 w 245"/>
                <a:gd name="T25" fmla="*/ 483 h 495"/>
                <a:gd name="T26" fmla="*/ 161 w 245"/>
                <a:gd name="T27" fmla="*/ 477 h 495"/>
                <a:gd name="T28" fmla="*/ 173 w 245"/>
                <a:gd name="T29" fmla="*/ 471 h 495"/>
                <a:gd name="T30" fmla="*/ 173 w 245"/>
                <a:gd name="T31" fmla="*/ 471 h 495"/>
                <a:gd name="T32" fmla="*/ 203 w 245"/>
                <a:gd name="T33" fmla="*/ 477 h 495"/>
                <a:gd name="T34" fmla="*/ 245 w 245"/>
                <a:gd name="T35" fmla="*/ 495 h 495"/>
                <a:gd name="T36" fmla="*/ 102 w 245"/>
                <a:gd name="T37" fmla="*/ 24 h 495"/>
                <a:gd name="T38" fmla="*/ 102 w 245"/>
                <a:gd name="T39" fmla="*/ 24 h 495"/>
                <a:gd name="T40" fmla="*/ 60 w 245"/>
                <a:gd name="T41" fmla="*/ 12 h 495"/>
                <a:gd name="T42" fmla="*/ 60 w 245"/>
                <a:gd name="T43" fmla="*/ 12 h 49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5"/>
                <a:gd name="T67" fmla="*/ 0 h 495"/>
                <a:gd name="T68" fmla="*/ 245 w 245"/>
                <a:gd name="T69" fmla="*/ 495 h 49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5" h="495">
                  <a:moveTo>
                    <a:pt x="60" y="12"/>
                  </a:moveTo>
                  <a:lnTo>
                    <a:pt x="60" y="12"/>
                  </a:lnTo>
                  <a:lnTo>
                    <a:pt x="36" y="0"/>
                  </a:lnTo>
                  <a:lnTo>
                    <a:pt x="0" y="30"/>
                  </a:lnTo>
                  <a:lnTo>
                    <a:pt x="150" y="489"/>
                  </a:lnTo>
                  <a:lnTo>
                    <a:pt x="150" y="483"/>
                  </a:lnTo>
                  <a:lnTo>
                    <a:pt x="161" y="477"/>
                  </a:lnTo>
                  <a:lnTo>
                    <a:pt x="173" y="471"/>
                  </a:lnTo>
                  <a:lnTo>
                    <a:pt x="203" y="477"/>
                  </a:lnTo>
                  <a:lnTo>
                    <a:pt x="245" y="495"/>
                  </a:lnTo>
                  <a:lnTo>
                    <a:pt x="102" y="24"/>
                  </a:lnTo>
                  <a:lnTo>
                    <a:pt x="60" y="12"/>
                  </a:lnTo>
                  <a:close/>
                </a:path>
              </a:pathLst>
            </a:custGeom>
            <a:solidFill>
              <a:srgbClr val="FD86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29" name="Freeform 27"/>
            <p:cNvSpPr>
              <a:spLocks/>
            </p:cNvSpPr>
            <p:nvPr/>
          </p:nvSpPr>
          <p:spPr bwMode="auto">
            <a:xfrm>
              <a:off x="2828920" y="2851155"/>
              <a:ext cx="246063" cy="730251"/>
            </a:xfrm>
            <a:custGeom>
              <a:avLst/>
              <a:gdLst>
                <a:gd name="T0" fmla="*/ 0 w 155"/>
                <a:gd name="T1" fmla="*/ 24 h 460"/>
                <a:gd name="T2" fmla="*/ 137 w 155"/>
                <a:gd name="T3" fmla="*/ 460 h 460"/>
                <a:gd name="T4" fmla="*/ 137 w 155"/>
                <a:gd name="T5" fmla="*/ 460 h 460"/>
                <a:gd name="T6" fmla="*/ 143 w 155"/>
                <a:gd name="T7" fmla="*/ 460 h 460"/>
                <a:gd name="T8" fmla="*/ 143 w 155"/>
                <a:gd name="T9" fmla="*/ 460 h 460"/>
                <a:gd name="T10" fmla="*/ 155 w 155"/>
                <a:gd name="T11" fmla="*/ 454 h 460"/>
                <a:gd name="T12" fmla="*/ 12 w 155"/>
                <a:gd name="T13" fmla="*/ 0 h 460"/>
                <a:gd name="T14" fmla="*/ 12 w 155"/>
                <a:gd name="T15" fmla="*/ 0 h 460"/>
                <a:gd name="T16" fmla="*/ 0 w 155"/>
                <a:gd name="T17" fmla="*/ 24 h 460"/>
                <a:gd name="T18" fmla="*/ 0 w 155"/>
                <a:gd name="T19" fmla="*/ 24 h 4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5"/>
                <a:gd name="T31" fmla="*/ 0 h 460"/>
                <a:gd name="T32" fmla="*/ 155 w 155"/>
                <a:gd name="T33" fmla="*/ 460 h 4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5" h="460">
                  <a:moveTo>
                    <a:pt x="0" y="24"/>
                  </a:moveTo>
                  <a:lnTo>
                    <a:pt x="137" y="460"/>
                  </a:lnTo>
                  <a:lnTo>
                    <a:pt x="143" y="460"/>
                  </a:lnTo>
                  <a:lnTo>
                    <a:pt x="155" y="454"/>
                  </a:lnTo>
                  <a:lnTo>
                    <a:pt x="12" y="0"/>
                  </a:lnTo>
                  <a:lnTo>
                    <a:pt x="0" y="24"/>
                  </a:lnTo>
                  <a:close/>
                </a:path>
              </a:pathLst>
            </a:custGeom>
            <a:solidFill>
              <a:srgbClr val="FD86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30" name="Freeform 28"/>
            <p:cNvSpPr>
              <a:spLocks/>
            </p:cNvSpPr>
            <p:nvPr/>
          </p:nvSpPr>
          <p:spPr bwMode="auto">
            <a:xfrm>
              <a:off x="3103558" y="2824168"/>
              <a:ext cx="303213" cy="728664"/>
            </a:xfrm>
            <a:custGeom>
              <a:avLst/>
              <a:gdLst>
                <a:gd name="T0" fmla="*/ 0 w 191"/>
                <a:gd name="T1" fmla="*/ 0 h 459"/>
                <a:gd name="T2" fmla="*/ 149 w 191"/>
                <a:gd name="T3" fmla="*/ 459 h 459"/>
                <a:gd name="T4" fmla="*/ 149 w 191"/>
                <a:gd name="T5" fmla="*/ 459 h 459"/>
                <a:gd name="T6" fmla="*/ 161 w 191"/>
                <a:gd name="T7" fmla="*/ 459 h 459"/>
                <a:gd name="T8" fmla="*/ 173 w 191"/>
                <a:gd name="T9" fmla="*/ 447 h 459"/>
                <a:gd name="T10" fmla="*/ 191 w 191"/>
                <a:gd name="T11" fmla="*/ 435 h 459"/>
                <a:gd name="T12" fmla="*/ 59 w 191"/>
                <a:gd name="T13" fmla="*/ 23 h 459"/>
                <a:gd name="T14" fmla="*/ 59 w 191"/>
                <a:gd name="T15" fmla="*/ 23 h 459"/>
                <a:gd name="T16" fmla="*/ 0 w 191"/>
                <a:gd name="T17" fmla="*/ 0 h 459"/>
                <a:gd name="T18" fmla="*/ 0 w 191"/>
                <a:gd name="T19" fmla="*/ 0 h 4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1"/>
                <a:gd name="T31" fmla="*/ 0 h 459"/>
                <a:gd name="T32" fmla="*/ 191 w 191"/>
                <a:gd name="T33" fmla="*/ 459 h 45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1" h="459">
                  <a:moveTo>
                    <a:pt x="0" y="0"/>
                  </a:moveTo>
                  <a:lnTo>
                    <a:pt x="149" y="459"/>
                  </a:lnTo>
                  <a:lnTo>
                    <a:pt x="161" y="459"/>
                  </a:lnTo>
                  <a:lnTo>
                    <a:pt x="173" y="447"/>
                  </a:lnTo>
                  <a:lnTo>
                    <a:pt x="191" y="435"/>
                  </a:lnTo>
                  <a:lnTo>
                    <a:pt x="59" y="23"/>
                  </a:lnTo>
                  <a:lnTo>
                    <a:pt x="0" y="0"/>
                  </a:lnTo>
                  <a:close/>
                </a:path>
              </a:pathLst>
            </a:custGeom>
            <a:solidFill>
              <a:srgbClr val="FD86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31" name="Freeform 29"/>
            <p:cNvSpPr>
              <a:spLocks noEditPoints="1"/>
            </p:cNvSpPr>
            <p:nvPr/>
          </p:nvSpPr>
          <p:spPr bwMode="auto">
            <a:xfrm>
              <a:off x="2052636" y="2889254"/>
              <a:ext cx="1504948" cy="1296991"/>
            </a:xfrm>
            <a:custGeom>
              <a:avLst/>
              <a:gdLst>
                <a:gd name="T0" fmla="*/ 912 w 948"/>
                <a:gd name="T1" fmla="*/ 24 h 817"/>
                <a:gd name="T2" fmla="*/ 912 w 948"/>
                <a:gd name="T3" fmla="*/ 0 h 817"/>
                <a:gd name="T4" fmla="*/ 894 w 948"/>
                <a:gd name="T5" fmla="*/ 48 h 817"/>
                <a:gd name="T6" fmla="*/ 858 w 948"/>
                <a:gd name="T7" fmla="*/ 78 h 817"/>
                <a:gd name="T8" fmla="*/ 864 w 948"/>
                <a:gd name="T9" fmla="*/ 96 h 817"/>
                <a:gd name="T10" fmla="*/ 900 w 948"/>
                <a:gd name="T11" fmla="*/ 66 h 817"/>
                <a:gd name="T12" fmla="*/ 912 w 948"/>
                <a:gd name="T13" fmla="*/ 24 h 817"/>
                <a:gd name="T14" fmla="*/ 948 w 948"/>
                <a:gd name="T15" fmla="*/ 263 h 817"/>
                <a:gd name="T16" fmla="*/ 948 w 948"/>
                <a:gd name="T17" fmla="*/ 263 h 817"/>
                <a:gd name="T18" fmla="*/ 835 w 948"/>
                <a:gd name="T19" fmla="*/ 388 h 817"/>
                <a:gd name="T20" fmla="*/ 817 w 948"/>
                <a:gd name="T21" fmla="*/ 394 h 817"/>
                <a:gd name="T22" fmla="*/ 733 w 948"/>
                <a:gd name="T23" fmla="*/ 376 h 817"/>
                <a:gd name="T24" fmla="*/ 703 w 948"/>
                <a:gd name="T25" fmla="*/ 370 h 817"/>
                <a:gd name="T26" fmla="*/ 691 w 948"/>
                <a:gd name="T27" fmla="*/ 376 h 817"/>
                <a:gd name="T28" fmla="*/ 680 w 948"/>
                <a:gd name="T29" fmla="*/ 382 h 817"/>
                <a:gd name="T30" fmla="*/ 674 w 948"/>
                <a:gd name="T31" fmla="*/ 382 h 817"/>
                <a:gd name="T32" fmla="*/ 668 w 948"/>
                <a:gd name="T33" fmla="*/ 394 h 817"/>
                <a:gd name="T34" fmla="*/ 632 w 948"/>
                <a:gd name="T35" fmla="*/ 412 h 817"/>
                <a:gd name="T36" fmla="*/ 614 w 948"/>
                <a:gd name="T37" fmla="*/ 412 h 817"/>
                <a:gd name="T38" fmla="*/ 596 w 948"/>
                <a:gd name="T39" fmla="*/ 412 h 817"/>
                <a:gd name="T40" fmla="*/ 578 w 948"/>
                <a:gd name="T41" fmla="*/ 412 h 817"/>
                <a:gd name="T42" fmla="*/ 560 w 948"/>
                <a:gd name="T43" fmla="*/ 400 h 817"/>
                <a:gd name="T44" fmla="*/ 530 w 948"/>
                <a:gd name="T45" fmla="*/ 376 h 817"/>
                <a:gd name="T46" fmla="*/ 513 w 948"/>
                <a:gd name="T47" fmla="*/ 358 h 817"/>
                <a:gd name="T48" fmla="*/ 477 w 948"/>
                <a:gd name="T49" fmla="*/ 322 h 817"/>
                <a:gd name="T50" fmla="*/ 465 w 948"/>
                <a:gd name="T51" fmla="*/ 316 h 817"/>
                <a:gd name="T52" fmla="*/ 6 w 948"/>
                <a:gd name="T53" fmla="*/ 794 h 817"/>
                <a:gd name="T54" fmla="*/ 0 w 948"/>
                <a:gd name="T55" fmla="*/ 770 h 817"/>
                <a:gd name="T56" fmla="*/ 0 w 948"/>
                <a:gd name="T57" fmla="*/ 776 h 817"/>
                <a:gd name="T58" fmla="*/ 12 w 948"/>
                <a:gd name="T59" fmla="*/ 817 h 817"/>
                <a:gd name="T60" fmla="*/ 453 w 948"/>
                <a:gd name="T61" fmla="*/ 340 h 817"/>
                <a:gd name="T62" fmla="*/ 477 w 948"/>
                <a:gd name="T63" fmla="*/ 346 h 817"/>
                <a:gd name="T64" fmla="*/ 495 w 948"/>
                <a:gd name="T65" fmla="*/ 358 h 817"/>
                <a:gd name="T66" fmla="*/ 513 w 948"/>
                <a:gd name="T67" fmla="*/ 376 h 817"/>
                <a:gd name="T68" fmla="*/ 560 w 948"/>
                <a:gd name="T69" fmla="*/ 424 h 817"/>
                <a:gd name="T70" fmla="*/ 578 w 948"/>
                <a:gd name="T71" fmla="*/ 436 h 817"/>
                <a:gd name="T72" fmla="*/ 602 w 948"/>
                <a:gd name="T73" fmla="*/ 436 h 817"/>
                <a:gd name="T74" fmla="*/ 620 w 948"/>
                <a:gd name="T75" fmla="*/ 436 h 817"/>
                <a:gd name="T76" fmla="*/ 632 w 948"/>
                <a:gd name="T77" fmla="*/ 436 h 817"/>
                <a:gd name="T78" fmla="*/ 650 w 948"/>
                <a:gd name="T79" fmla="*/ 430 h 817"/>
                <a:gd name="T80" fmla="*/ 668 w 948"/>
                <a:gd name="T81" fmla="*/ 418 h 817"/>
                <a:gd name="T82" fmla="*/ 680 w 948"/>
                <a:gd name="T83" fmla="*/ 406 h 817"/>
                <a:gd name="T84" fmla="*/ 680 w 948"/>
                <a:gd name="T85" fmla="*/ 400 h 817"/>
                <a:gd name="T86" fmla="*/ 703 w 948"/>
                <a:gd name="T87" fmla="*/ 388 h 817"/>
                <a:gd name="T88" fmla="*/ 733 w 948"/>
                <a:gd name="T89" fmla="*/ 394 h 817"/>
                <a:gd name="T90" fmla="*/ 805 w 948"/>
                <a:gd name="T91" fmla="*/ 418 h 817"/>
                <a:gd name="T92" fmla="*/ 835 w 948"/>
                <a:gd name="T93" fmla="*/ 406 h 817"/>
                <a:gd name="T94" fmla="*/ 942 w 948"/>
                <a:gd name="T95" fmla="*/ 293 h 817"/>
                <a:gd name="T96" fmla="*/ 948 w 948"/>
                <a:gd name="T97" fmla="*/ 263 h 81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48"/>
                <a:gd name="T148" fmla="*/ 0 h 817"/>
                <a:gd name="T149" fmla="*/ 948 w 948"/>
                <a:gd name="T150" fmla="*/ 817 h 81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48" h="817">
                  <a:moveTo>
                    <a:pt x="912" y="24"/>
                  </a:moveTo>
                  <a:lnTo>
                    <a:pt x="912" y="24"/>
                  </a:lnTo>
                  <a:lnTo>
                    <a:pt x="912" y="0"/>
                  </a:lnTo>
                  <a:lnTo>
                    <a:pt x="906" y="24"/>
                  </a:lnTo>
                  <a:lnTo>
                    <a:pt x="894" y="48"/>
                  </a:lnTo>
                  <a:lnTo>
                    <a:pt x="876" y="66"/>
                  </a:lnTo>
                  <a:lnTo>
                    <a:pt x="858" y="78"/>
                  </a:lnTo>
                  <a:lnTo>
                    <a:pt x="864" y="96"/>
                  </a:lnTo>
                  <a:lnTo>
                    <a:pt x="888" y="84"/>
                  </a:lnTo>
                  <a:lnTo>
                    <a:pt x="900" y="66"/>
                  </a:lnTo>
                  <a:lnTo>
                    <a:pt x="912" y="42"/>
                  </a:lnTo>
                  <a:lnTo>
                    <a:pt x="912" y="24"/>
                  </a:lnTo>
                  <a:close/>
                  <a:moveTo>
                    <a:pt x="948" y="263"/>
                  </a:moveTo>
                  <a:lnTo>
                    <a:pt x="948" y="263"/>
                  </a:lnTo>
                  <a:lnTo>
                    <a:pt x="942" y="275"/>
                  </a:lnTo>
                  <a:lnTo>
                    <a:pt x="835" y="388"/>
                  </a:lnTo>
                  <a:lnTo>
                    <a:pt x="817" y="394"/>
                  </a:lnTo>
                  <a:lnTo>
                    <a:pt x="799" y="394"/>
                  </a:lnTo>
                  <a:lnTo>
                    <a:pt x="733" y="376"/>
                  </a:lnTo>
                  <a:lnTo>
                    <a:pt x="703" y="370"/>
                  </a:lnTo>
                  <a:lnTo>
                    <a:pt x="691" y="376"/>
                  </a:lnTo>
                  <a:lnTo>
                    <a:pt x="680" y="382"/>
                  </a:lnTo>
                  <a:lnTo>
                    <a:pt x="674" y="382"/>
                  </a:lnTo>
                  <a:lnTo>
                    <a:pt x="668" y="394"/>
                  </a:lnTo>
                  <a:lnTo>
                    <a:pt x="650" y="406"/>
                  </a:lnTo>
                  <a:lnTo>
                    <a:pt x="632" y="412"/>
                  </a:lnTo>
                  <a:lnTo>
                    <a:pt x="614" y="412"/>
                  </a:lnTo>
                  <a:lnTo>
                    <a:pt x="596" y="412"/>
                  </a:lnTo>
                  <a:lnTo>
                    <a:pt x="578" y="412"/>
                  </a:lnTo>
                  <a:lnTo>
                    <a:pt x="560" y="400"/>
                  </a:lnTo>
                  <a:lnTo>
                    <a:pt x="530" y="376"/>
                  </a:lnTo>
                  <a:lnTo>
                    <a:pt x="513" y="358"/>
                  </a:lnTo>
                  <a:lnTo>
                    <a:pt x="489" y="334"/>
                  </a:lnTo>
                  <a:lnTo>
                    <a:pt x="477" y="322"/>
                  </a:lnTo>
                  <a:lnTo>
                    <a:pt x="465" y="316"/>
                  </a:lnTo>
                  <a:lnTo>
                    <a:pt x="453" y="316"/>
                  </a:lnTo>
                  <a:lnTo>
                    <a:pt x="6" y="794"/>
                  </a:lnTo>
                  <a:lnTo>
                    <a:pt x="0" y="770"/>
                  </a:lnTo>
                  <a:lnTo>
                    <a:pt x="0" y="776"/>
                  </a:lnTo>
                  <a:lnTo>
                    <a:pt x="12" y="817"/>
                  </a:lnTo>
                  <a:lnTo>
                    <a:pt x="453" y="340"/>
                  </a:lnTo>
                  <a:lnTo>
                    <a:pt x="465" y="340"/>
                  </a:lnTo>
                  <a:lnTo>
                    <a:pt x="477" y="346"/>
                  </a:lnTo>
                  <a:lnTo>
                    <a:pt x="495" y="358"/>
                  </a:lnTo>
                  <a:lnTo>
                    <a:pt x="513" y="376"/>
                  </a:lnTo>
                  <a:lnTo>
                    <a:pt x="530" y="400"/>
                  </a:lnTo>
                  <a:lnTo>
                    <a:pt x="560" y="424"/>
                  </a:lnTo>
                  <a:lnTo>
                    <a:pt x="578" y="436"/>
                  </a:lnTo>
                  <a:lnTo>
                    <a:pt x="602" y="436"/>
                  </a:lnTo>
                  <a:lnTo>
                    <a:pt x="620" y="436"/>
                  </a:lnTo>
                  <a:lnTo>
                    <a:pt x="632" y="436"/>
                  </a:lnTo>
                  <a:lnTo>
                    <a:pt x="650" y="430"/>
                  </a:lnTo>
                  <a:lnTo>
                    <a:pt x="668" y="418"/>
                  </a:lnTo>
                  <a:lnTo>
                    <a:pt x="680" y="406"/>
                  </a:lnTo>
                  <a:lnTo>
                    <a:pt x="680" y="400"/>
                  </a:lnTo>
                  <a:lnTo>
                    <a:pt x="691" y="394"/>
                  </a:lnTo>
                  <a:lnTo>
                    <a:pt x="703" y="388"/>
                  </a:lnTo>
                  <a:lnTo>
                    <a:pt x="733" y="394"/>
                  </a:lnTo>
                  <a:lnTo>
                    <a:pt x="805" y="418"/>
                  </a:lnTo>
                  <a:lnTo>
                    <a:pt x="823" y="418"/>
                  </a:lnTo>
                  <a:lnTo>
                    <a:pt x="835" y="406"/>
                  </a:lnTo>
                  <a:lnTo>
                    <a:pt x="942" y="293"/>
                  </a:lnTo>
                  <a:lnTo>
                    <a:pt x="948" y="281"/>
                  </a:lnTo>
                  <a:lnTo>
                    <a:pt x="948" y="263"/>
                  </a:lnTo>
                  <a:close/>
                </a:path>
              </a:pathLst>
            </a:custGeom>
            <a:solidFill>
              <a:srgbClr val="FD86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32" name="Freeform 30"/>
            <p:cNvSpPr>
              <a:spLocks noEditPoints="1"/>
            </p:cNvSpPr>
            <p:nvPr/>
          </p:nvSpPr>
          <p:spPr bwMode="auto">
            <a:xfrm>
              <a:off x="2052636" y="2757493"/>
              <a:ext cx="1447797" cy="1419228"/>
            </a:xfrm>
            <a:custGeom>
              <a:avLst/>
              <a:gdLst>
                <a:gd name="T0" fmla="*/ 912 w 912"/>
                <a:gd name="T1" fmla="*/ 89 h 894"/>
                <a:gd name="T2" fmla="*/ 882 w 912"/>
                <a:gd name="T3" fmla="*/ 36 h 894"/>
                <a:gd name="T4" fmla="*/ 823 w 912"/>
                <a:gd name="T5" fmla="*/ 18 h 894"/>
                <a:gd name="T6" fmla="*/ 793 w 912"/>
                <a:gd name="T7" fmla="*/ 18 h 894"/>
                <a:gd name="T8" fmla="*/ 751 w 912"/>
                <a:gd name="T9" fmla="*/ 48 h 894"/>
                <a:gd name="T10" fmla="*/ 733 w 912"/>
                <a:gd name="T11" fmla="*/ 71 h 894"/>
                <a:gd name="T12" fmla="*/ 590 w 912"/>
                <a:gd name="T13" fmla="*/ 12 h 894"/>
                <a:gd name="T14" fmla="*/ 590 w 912"/>
                <a:gd name="T15" fmla="*/ 12 h 894"/>
                <a:gd name="T16" fmla="*/ 566 w 912"/>
                <a:gd name="T17" fmla="*/ 0 h 894"/>
                <a:gd name="T18" fmla="*/ 429 w 912"/>
                <a:gd name="T19" fmla="*/ 143 h 894"/>
                <a:gd name="T20" fmla="*/ 435 w 912"/>
                <a:gd name="T21" fmla="*/ 161 h 894"/>
                <a:gd name="T22" fmla="*/ 572 w 912"/>
                <a:gd name="T23" fmla="*/ 18 h 894"/>
                <a:gd name="T24" fmla="*/ 596 w 912"/>
                <a:gd name="T25" fmla="*/ 30 h 894"/>
                <a:gd name="T26" fmla="*/ 596 w 912"/>
                <a:gd name="T27" fmla="*/ 30 h 894"/>
                <a:gd name="T28" fmla="*/ 745 w 912"/>
                <a:gd name="T29" fmla="*/ 89 h 894"/>
                <a:gd name="T30" fmla="*/ 775 w 912"/>
                <a:gd name="T31" fmla="*/ 53 h 894"/>
                <a:gd name="T32" fmla="*/ 829 w 912"/>
                <a:gd name="T33" fmla="*/ 36 h 894"/>
                <a:gd name="T34" fmla="*/ 853 w 912"/>
                <a:gd name="T35" fmla="*/ 42 h 894"/>
                <a:gd name="T36" fmla="*/ 900 w 912"/>
                <a:gd name="T37" fmla="*/ 71 h 894"/>
                <a:gd name="T38" fmla="*/ 912 w 912"/>
                <a:gd name="T39" fmla="*/ 89 h 894"/>
                <a:gd name="T40" fmla="*/ 471 w 912"/>
                <a:gd name="T41" fmla="*/ 250 h 894"/>
                <a:gd name="T42" fmla="*/ 465 w 912"/>
                <a:gd name="T43" fmla="*/ 274 h 894"/>
                <a:gd name="T44" fmla="*/ 429 w 912"/>
                <a:gd name="T45" fmla="*/ 310 h 894"/>
                <a:gd name="T46" fmla="*/ 435 w 912"/>
                <a:gd name="T47" fmla="*/ 382 h 894"/>
                <a:gd name="T48" fmla="*/ 429 w 912"/>
                <a:gd name="T49" fmla="*/ 393 h 894"/>
                <a:gd name="T50" fmla="*/ 423 w 912"/>
                <a:gd name="T51" fmla="*/ 399 h 894"/>
                <a:gd name="T52" fmla="*/ 0 w 912"/>
                <a:gd name="T53" fmla="*/ 859 h 894"/>
                <a:gd name="T54" fmla="*/ 12 w 912"/>
                <a:gd name="T55" fmla="*/ 894 h 894"/>
                <a:gd name="T56" fmla="*/ 6 w 912"/>
                <a:gd name="T57" fmla="*/ 883 h 894"/>
                <a:gd name="T58" fmla="*/ 435 w 912"/>
                <a:gd name="T59" fmla="*/ 423 h 894"/>
                <a:gd name="T60" fmla="*/ 441 w 912"/>
                <a:gd name="T61" fmla="*/ 405 h 894"/>
                <a:gd name="T62" fmla="*/ 441 w 912"/>
                <a:gd name="T63" fmla="*/ 334 h 894"/>
                <a:gd name="T64" fmla="*/ 471 w 912"/>
                <a:gd name="T65" fmla="*/ 298 h 894"/>
                <a:gd name="T66" fmla="*/ 477 w 912"/>
                <a:gd name="T67" fmla="*/ 286 h 894"/>
                <a:gd name="T68" fmla="*/ 477 w 912"/>
                <a:gd name="T69" fmla="*/ 268 h 894"/>
                <a:gd name="T70" fmla="*/ 471 w 912"/>
                <a:gd name="T71" fmla="*/ 250 h 89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12"/>
                <a:gd name="T109" fmla="*/ 0 h 894"/>
                <a:gd name="T110" fmla="*/ 912 w 912"/>
                <a:gd name="T111" fmla="*/ 894 h 89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12" h="894">
                  <a:moveTo>
                    <a:pt x="912" y="89"/>
                  </a:moveTo>
                  <a:lnTo>
                    <a:pt x="912" y="89"/>
                  </a:lnTo>
                  <a:lnTo>
                    <a:pt x="900" y="59"/>
                  </a:lnTo>
                  <a:lnTo>
                    <a:pt x="882" y="36"/>
                  </a:lnTo>
                  <a:lnTo>
                    <a:pt x="853" y="24"/>
                  </a:lnTo>
                  <a:lnTo>
                    <a:pt x="823" y="18"/>
                  </a:lnTo>
                  <a:lnTo>
                    <a:pt x="793" y="18"/>
                  </a:lnTo>
                  <a:lnTo>
                    <a:pt x="769" y="30"/>
                  </a:lnTo>
                  <a:lnTo>
                    <a:pt x="751" y="48"/>
                  </a:lnTo>
                  <a:lnTo>
                    <a:pt x="733" y="71"/>
                  </a:lnTo>
                  <a:lnTo>
                    <a:pt x="590" y="12"/>
                  </a:lnTo>
                  <a:lnTo>
                    <a:pt x="566" y="0"/>
                  </a:lnTo>
                  <a:lnTo>
                    <a:pt x="429" y="143"/>
                  </a:lnTo>
                  <a:lnTo>
                    <a:pt x="435" y="161"/>
                  </a:lnTo>
                  <a:lnTo>
                    <a:pt x="572" y="18"/>
                  </a:lnTo>
                  <a:lnTo>
                    <a:pt x="596" y="30"/>
                  </a:lnTo>
                  <a:lnTo>
                    <a:pt x="745" y="89"/>
                  </a:lnTo>
                  <a:lnTo>
                    <a:pt x="757" y="71"/>
                  </a:lnTo>
                  <a:lnTo>
                    <a:pt x="775" y="53"/>
                  </a:lnTo>
                  <a:lnTo>
                    <a:pt x="799" y="42"/>
                  </a:lnTo>
                  <a:lnTo>
                    <a:pt x="829" y="36"/>
                  </a:lnTo>
                  <a:lnTo>
                    <a:pt x="853" y="42"/>
                  </a:lnTo>
                  <a:lnTo>
                    <a:pt x="876" y="53"/>
                  </a:lnTo>
                  <a:lnTo>
                    <a:pt x="900" y="71"/>
                  </a:lnTo>
                  <a:lnTo>
                    <a:pt x="912" y="89"/>
                  </a:lnTo>
                  <a:close/>
                  <a:moveTo>
                    <a:pt x="471" y="250"/>
                  </a:moveTo>
                  <a:lnTo>
                    <a:pt x="471" y="250"/>
                  </a:lnTo>
                  <a:lnTo>
                    <a:pt x="471" y="268"/>
                  </a:lnTo>
                  <a:lnTo>
                    <a:pt x="465" y="274"/>
                  </a:lnTo>
                  <a:lnTo>
                    <a:pt x="429" y="310"/>
                  </a:lnTo>
                  <a:lnTo>
                    <a:pt x="435" y="382"/>
                  </a:lnTo>
                  <a:lnTo>
                    <a:pt x="429" y="393"/>
                  </a:lnTo>
                  <a:lnTo>
                    <a:pt x="423" y="399"/>
                  </a:lnTo>
                  <a:lnTo>
                    <a:pt x="0" y="859"/>
                  </a:lnTo>
                  <a:lnTo>
                    <a:pt x="12" y="894"/>
                  </a:lnTo>
                  <a:lnTo>
                    <a:pt x="6" y="883"/>
                  </a:lnTo>
                  <a:lnTo>
                    <a:pt x="435" y="423"/>
                  </a:lnTo>
                  <a:lnTo>
                    <a:pt x="441" y="417"/>
                  </a:lnTo>
                  <a:lnTo>
                    <a:pt x="441" y="405"/>
                  </a:lnTo>
                  <a:lnTo>
                    <a:pt x="441" y="334"/>
                  </a:lnTo>
                  <a:lnTo>
                    <a:pt x="471" y="298"/>
                  </a:lnTo>
                  <a:lnTo>
                    <a:pt x="477" y="286"/>
                  </a:lnTo>
                  <a:lnTo>
                    <a:pt x="477" y="268"/>
                  </a:lnTo>
                  <a:lnTo>
                    <a:pt x="471" y="2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33" name="Line 31"/>
            <p:cNvSpPr>
              <a:spLocks noChangeShapeType="1"/>
            </p:cNvSpPr>
            <p:nvPr/>
          </p:nvSpPr>
          <p:spPr bwMode="auto">
            <a:xfrm>
              <a:off x="2998785" y="3619506"/>
              <a:ext cx="1588"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34" name="Line 32"/>
            <p:cNvSpPr>
              <a:spLocks noChangeShapeType="1"/>
            </p:cNvSpPr>
            <p:nvPr/>
          </p:nvSpPr>
          <p:spPr bwMode="auto">
            <a:xfrm>
              <a:off x="2998788" y="3619509"/>
              <a:ext cx="1588"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35" name="Freeform 33"/>
            <p:cNvSpPr>
              <a:spLocks/>
            </p:cNvSpPr>
            <p:nvPr/>
          </p:nvSpPr>
          <p:spPr bwMode="auto">
            <a:xfrm>
              <a:off x="3282950" y="2851150"/>
              <a:ext cx="141288" cy="142875"/>
            </a:xfrm>
            <a:custGeom>
              <a:avLst/>
              <a:gdLst>
                <a:gd name="T0" fmla="*/ 89 w 89"/>
                <a:gd name="T1" fmla="*/ 48 h 90"/>
                <a:gd name="T2" fmla="*/ 89 w 89"/>
                <a:gd name="T3" fmla="*/ 48 h 90"/>
                <a:gd name="T4" fmla="*/ 89 w 89"/>
                <a:gd name="T5" fmla="*/ 66 h 90"/>
                <a:gd name="T6" fmla="*/ 78 w 89"/>
                <a:gd name="T7" fmla="*/ 78 h 90"/>
                <a:gd name="T8" fmla="*/ 66 w 89"/>
                <a:gd name="T9" fmla="*/ 90 h 90"/>
                <a:gd name="T10" fmla="*/ 48 w 89"/>
                <a:gd name="T11" fmla="*/ 90 h 90"/>
                <a:gd name="T12" fmla="*/ 48 w 89"/>
                <a:gd name="T13" fmla="*/ 90 h 90"/>
                <a:gd name="T14" fmla="*/ 30 w 89"/>
                <a:gd name="T15" fmla="*/ 90 h 90"/>
                <a:gd name="T16" fmla="*/ 18 w 89"/>
                <a:gd name="T17" fmla="*/ 78 h 90"/>
                <a:gd name="T18" fmla="*/ 6 w 89"/>
                <a:gd name="T19" fmla="*/ 66 h 90"/>
                <a:gd name="T20" fmla="*/ 0 w 89"/>
                <a:gd name="T21" fmla="*/ 48 h 90"/>
                <a:gd name="T22" fmla="*/ 0 w 89"/>
                <a:gd name="T23" fmla="*/ 48 h 90"/>
                <a:gd name="T24" fmla="*/ 6 w 89"/>
                <a:gd name="T25" fmla="*/ 30 h 90"/>
                <a:gd name="T26" fmla="*/ 18 w 89"/>
                <a:gd name="T27" fmla="*/ 12 h 90"/>
                <a:gd name="T28" fmla="*/ 30 w 89"/>
                <a:gd name="T29" fmla="*/ 6 h 90"/>
                <a:gd name="T30" fmla="*/ 48 w 89"/>
                <a:gd name="T31" fmla="*/ 0 h 90"/>
                <a:gd name="T32" fmla="*/ 48 w 89"/>
                <a:gd name="T33" fmla="*/ 0 h 90"/>
                <a:gd name="T34" fmla="*/ 66 w 89"/>
                <a:gd name="T35" fmla="*/ 6 h 90"/>
                <a:gd name="T36" fmla="*/ 78 w 89"/>
                <a:gd name="T37" fmla="*/ 12 h 90"/>
                <a:gd name="T38" fmla="*/ 89 w 89"/>
                <a:gd name="T39" fmla="*/ 30 h 90"/>
                <a:gd name="T40" fmla="*/ 89 w 89"/>
                <a:gd name="T41" fmla="*/ 48 h 90"/>
                <a:gd name="T42" fmla="*/ 89 w 89"/>
                <a:gd name="T43" fmla="*/ 48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9"/>
                <a:gd name="T67" fmla="*/ 0 h 90"/>
                <a:gd name="T68" fmla="*/ 89 w 89"/>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9" h="90">
                  <a:moveTo>
                    <a:pt x="89" y="48"/>
                  </a:moveTo>
                  <a:lnTo>
                    <a:pt x="89" y="48"/>
                  </a:lnTo>
                  <a:lnTo>
                    <a:pt x="89" y="66"/>
                  </a:lnTo>
                  <a:lnTo>
                    <a:pt x="78" y="78"/>
                  </a:lnTo>
                  <a:lnTo>
                    <a:pt x="66" y="90"/>
                  </a:lnTo>
                  <a:lnTo>
                    <a:pt x="48" y="90"/>
                  </a:lnTo>
                  <a:lnTo>
                    <a:pt x="30" y="90"/>
                  </a:lnTo>
                  <a:lnTo>
                    <a:pt x="18" y="78"/>
                  </a:lnTo>
                  <a:lnTo>
                    <a:pt x="6" y="66"/>
                  </a:lnTo>
                  <a:lnTo>
                    <a:pt x="0" y="48"/>
                  </a:lnTo>
                  <a:lnTo>
                    <a:pt x="6" y="30"/>
                  </a:lnTo>
                  <a:lnTo>
                    <a:pt x="18" y="12"/>
                  </a:lnTo>
                  <a:lnTo>
                    <a:pt x="30" y="6"/>
                  </a:lnTo>
                  <a:lnTo>
                    <a:pt x="48" y="0"/>
                  </a:lnTo>
                  <a:lnTo>
                    <a:pt x="66" y="6"/>
                  </a:lnTo>
                  <a:lnTo>
                    <a:pt x="78" y="12"/>
                  </a:lnTo>
                  <a:lnTo>
                    <a:pt x="89" y="30"/>
                  </a:lnTo>
                  <a:lnTo>
                    <a:pt x="89"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grpSp>
      <p:sp>
        <p:nvSpPr>
          <p:cNvPr id="1168" name="TextBox 1167"/>
          <p:cNvSpPr txBox="1">
            <a:spLocks noChangeArrowheads="1"/>
          </p:cNvSpPr>
          <p:nvPr/>
        </p:nvSpPr>
        <p:spPr bwMode="auto">
          <a:xfrm>
            <a:off x="7402513" y="1143000"/>
            <a:ext cx="74771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ko-KR" sz="4400" b="1">
                <a:solidFill>
                  <a:srgbClr val="FF0000"/>
                </a:solidFill>
                <a:ea typeface="굴림" panose="020B0600000101010101" pitchFamily="50" charset="-127"/>
              </a:rPr>
              <a:t>!!!</a:t>
            </a:r>
            <a:endParaRPr lang="en-US" altLang="ko-KR" sz="3200" b="1">
              <a:solidFill>
                <a:srgbClr val="FF0000"/>
              </a:solidFill>
              <a:ea typeface="굴림" panose="020B0600000101010101" pitchFamily="50" charset="-127"/>
            </a:endParaRPr>
          </a:p>
        </p:txBody>
      </p:sp>
    </p:spTree>
    <p:extLst>
      <p:ext uri="{BB962C8B-B14F-4D97-AF65-F5344CB8AC3E}">
        <p14:creationId xmlns:p14="http://schemas.microsoft.com/office/powerpoint/2010/main" val="4268771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xit" presetSubtype="0" fill="hold"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par>
                          <p:cTn id="11" fill="hold" nodeType="afterGroup">
                            <p:stCondLst>
                              <p:cond delay="500"/>
                            </p:stCondLst>
                            <p:childTnLst>
                              <p:par>
                                <p:cTn id="12" presetID="1" presetClass="entr" presetSubtype="0" fill="hold" nodeType="afterEffect">
                                  <p:stCondLst>
                                    <p:cond delay="500"/>
                                  </p:stCondLst>
                                  <p:childTnLst>
                                    <p:set>
                                      <p:cBhvr>
                                        <p:cTn id="13" dur="1" fill="hold">
                                          <p:stCondLst>
                                            <p:cond delay="0"/>
                                          </p:stCondLst>
                                        </p:cTn>
                                        <p:tgtEl>
                                          <p:spTgt spid="59"/>
                                        </p:tgtEl>
                                        <p:attrNameLst>
                                          <p:attrName>style.visibility</p:attrName>
                                        </p:attrNameLst>
                                      </p:cBhvr>
                                      <p:to>
                                        <p:strVal val="visible"/>
                                      </p:to>
                                    </p:set>
                                  </p:childTnLst>
                                </p:cTn>
                              </p:par>
                              <p:par>
                                <p:cTn id="14" presetID="1" presetClass="entr" presetSubtype="0" fill="hold" grpId="0" nodeType="withEffect">
                                  <p:stCondLst>
                                    <p:cond delay="500"/>
                                  </p:stCondLst>
                                  <p:childTnLst>
                                    <p:set>
                                      <p:cBhvr>
                                        <p:cTn id="15" dur="1" fill="hold">
                                          <p:stCondLst>
                                            <p:cond delay="0"/>
                                          </p:stCondLst>
                                        </p:cTn>
                                        <p:tgtEl>
                                          <p:spTgt spid="1150"/>
                                        </p:tgtEl>
                                        <p:attrNameLst>
                                          <p:attrName>style.visibility</p:attrName>
                                        </p:attrNameLst>
                                      </p:cBhvr>
                                      <p:to>
                                        <p:strVal val="visible"/>
                                      </p:to>
                                    </p:set>
                                  </p:childTnLst>
                                </p:cTn>
                              </p:par>
                            </p:childTnLst>
                          </p:cTn>
                        </p:par>
                        <p:par>
                          <p:cTn id="16" fill="hold" nodeType="afterGroup">
                            <p:stCondLst>
                              <p:cond delay="1000"/>
                            </p:stCondLst>
                            <p:childTnLst>
                              <p:par>
                                <p:cTn id="17" presetID="1" presetClass="entr" presetSubtype="0" fill="hold" grpId="0" nodeType="afterEffect">
                                  <p:stCondLst>
                                    <p:cond delay="0"/>
                                  </p:stCondLst>
                                  <p:childTnLst>
                                    <p:set>
                                      <p:cBhvr>
                                        <p:cTn id="18" dur="1" fill="hold">
                                          <p:stCondLst>
                                            <p:cond delay="0"/>
                                          </p:stCondLst>
                                        </p:cTn>
                                        <p:tgtEl>
                                          <p:spTgt spid="1168"/>
                                        </p:tgtEl>
                                        <p:attrNameLst>
                                          <p:attrName>style.visibility</p:attrName>
                                        </p:attrNameLst>
                                      </p:cBhvr>
                                      <p:to>
                                        <p:strVal val="visible"/>
                                      </p:to>
                                    </p:set>
                                  </p:childTnLst>
                                </p:cTn>
                              </p:par>
                              <p:par>
                                <p:cTn id="19" presetID="22" presetClass="exit" presetSubtype="2" fill="hold" nodeType="withEffect">
                                  <p:stCondLst>
                                    <p:cond delay="0"/>
                                  </p:stCondLst>
                                  <p:childTnLst>
                                    <p:animEffect transition="out" filter="wipe(right)">
                                      <p:cBhvr>
                                        <p:cTn id="20" dur="3000"/>
                                        <p:tgtEl>
                                          <p:spTgt spid="607"/>
                                        </p:tgtEl>
                                      </p:cBhvr>
                                    </p:animEffect>
                                    <p:set>
                                      <p:cBhvr>
                                        <p:cTn id="21" dur="1" fill="hold">
                                          <p:stCondLst>
                                            <p:cond delay="2999"/>
                                          </p:stCondLst>
                                        </p:cTn>
                                        <p:tgtEl>
                                          <p:spTgt spid="60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0" grpId="0"/>
      <p:bldP spid="116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p:txBody>
          <a:bodyPr>
            <a:normAutofit/>
          </a:bodyPr>
          <a:lstStyle/>
          <a:p>
            <a:r>
              <a:rPr lang="en-US" altLang="ko-KR" dirty="0"/>
              <a:t>Contents</a:t>
            </a:r>
            <a:endParaRPr lang="ko-KR" altLang="en-US" dirty="0"/>
          </a:p>
        </p:txBody>
      </p:sp>
      <p:graphicFrame>
        <p:nvGraphicFramePr>
          <p:cNvPr id="5" name="Group 3"/>
          <p:cNvGraphicFramePr>
            <a:graphicFrameLocks noGrp="1"/>
          </p:cNvGraphicFramePr>
          <p:nvPr>
            <p:extLst>
              <p:ext uri="{D42A27DB-BD31-4B8C-83A1-F6EECF244321}">
                <p14:modId xmlns:p14="http://schemas.microsoft.com/office/powerpoint/2010/main" val="4146370443"/>
              </p:ext>
            </p:extLst>
          </p:nvPr>
        </p:nvGraphicFramePr>
        <p:xfrm>
          <a:off x="1959834" y="1613313"/>
          <a:ext cx="8439943" cy="3268665"/>
        </p:xfrm>
        <a:graphic>
          <a:graphicData uri="http://schemas.openxmlformats.org/drawingml/2006/table">
            <a:tbl>
              <a:tblPr/>
              <a:tblGrid>
                <a:gridCol w="561976">
                  <a:extLst>
                    <a:ext uri="{9D8B030D-6E8A-4147-A177-3AD203B41FA5}">
                      <a16:colId xmlns:a16="http://schemas.microsoft.com/office/drawing/2014/main" val="20000"/>
                    </a:ext>
                  </a:extLst>
                </a:gridCol>
                <a:gridCol w="7877967">
                  <a:extLst>
                    <a:ext uri="{9D8B030D-6E8A-4147-A177-3AD203B41FA5}">
                      <a16:colId xmlns:a16="http://schemas.microsoft.com/office/drawing/2014/main" val="20001"/>
                    </a:ext>
                  </a:extLst>
                </a:gridCol>
              </a:tblGrid>
              <a:tr h="468313">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defRPr/>
                      </a:pPr>
                      <a:r>
                        <a:rPr kumimoji="0" lang="en-US" altLang="ko-KR" sz="2000" b="1" i="0" u="none" strike="noStrike" kern="1200" cap="none" normalizeH="0" baseline="0" dirty="0">
                          <a:ln>
                            <a:noFill/>
                          </a:ln>
                          <a:solidFill>
                            <a:schemeClr val="tx1"/>
                          </a:solidFill>
                          <a:effectLst/>
                          <a:latin typeface="Calibri" panose="020F0502020204030204" pitchFamily="34" charset="0"/>
                          <a:ea typeface="맑은 고딕" pitchFamily="50" charset="-127"/>
                          <a:cs typeface="Calibri" panose="020F0502020204030204" pitchFamily="34" charset="0"/>
                        </a:rPr>
                        <a:t>1</a:t>
                      </a:r>
                      <a:endParaRPr kumimoji="0" lang="en-GB" altLang="ko-KR" sz="2000" b="1" i="0" u="none" strike="noStrike" kern="1200" cap="none" normalizeH="0" baseline="0" dirty="0">
                        <a:ln>
                          <a:noFill/>
                        </a:ln>
                        <a:solidFill>
                          <a:schemeClr val="tx1"/>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US" altLang="ko-KR" sz="2000" b="1" i="0" u="none" strike="noStrike" kern="1200" cap="none" normalizeH="0" baseline="0" dirty="0">
                          <a:ln>
                            <a:noFill/>
                          </a:ln>
                          <a:solidFill>
                            <a:schemeClr val="tx1"/>
                          </a:solidFill>
                          <a:effectLst/>
                          <a:latin typeface="Calibri" panose="020F0502020204030204" pitchFamily="34" charset="0"/>
                          <a:ea typeface="맑은 고딕" pitchFamily="50" charset="-127"/>
                          <a:cs typeface="Calibri" panose="020F0502020204030204" pitchFamily="34" charset="0"/>
                        </a:rPr>
                        <a:t>Introduction</a:t>
                      </a:r>
                      <a:endParaRPr kumimoji="0" lang="en-GB" altLang="ko-KR" sz="2000" b="1" i="0" u="none" strike="noStrike" kern="1200" cap="none" normalizeH="0" baseline="0" dirty="0">
                        <a:ln>
                          <a:noFill/>
                        </a:ln>
                        <a:solidFill>
                          <a:schemeClr val="tx1"/>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206198514"/>
                  </a:ext>
                </a:extLst>
              </a:tr>
              <a:tr h="468313">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defRPr/>
                      </a:pPr>
                      <a:r>
                        <a:rPr kumimoji="0" lang="en-US" altLang="ko-KR" sz="2000" b="1" i="0" u="none" strike="noStrike" kern="1200" cap="none" normalizeH="0" baseline="0" dirty="0">
                          <a:ln>
                            <a:noFill/>
                          </a:ln>
                          <a:solidFill>
                            <a:schemeClr val="tx1"/>
                          </a:solidFill>
                          <a:effectLst/>
                          <a:latin typeface="Calibri" panose="020F0502020204030204" pitchFamily="34" charset="0"/>
                          <a:ea typeface="맑은 고딕" pitchFamily="50" charset="-127"/>
                          <a:cs typeface="Calibri" panose="020F0502020204030204" pitchFamily="34" charset="0"/>
                        </a:rPr>
                        <a:t>2</a:t>
                      </a:r>
                      <a:endParaRPr kumimoji="0" lang="en-GB" altLang="ko-KR" sz="2000" b="1" i="0" u="none" strike="noStrike" kern="1200" cap="none" normalizeH="0" baseline="0" dirty="0">
                        <a:ln>
                          <a:noFill/>
                        </a:ln>
                        <a:solidFill>
                          <a:schemeClr val="tx1"/>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US" altLang="ko-KR" sz="2000" b="1" i="0" u="none" strike="noStrike" kern="1200" cap="none" normalizeH="0" baseline="0" dirty="0">
                          <a:ln>
                            <a:noFill/>
                          </a:ln>
                          <a:solidFill>
                            <a:schemeClr val="tx1"/>
                          </a:solidFill>
                          <a:effectLst/>
                          <a:latin typeface="Calibri" panose="020F0502020204030204" pitchFamily="34" charset="0"/>
                          <a:ea typeface="맑은 고딕" pitchFamily="50" charset="-127"/>
                          <a:cs typeface="Calibri" panose="020F0502020204030204" pitchFamily="34" charset="0"/>
                        </a:rPr>
                        <a:t>Vulnerability</a:t>
                      </a:r>
                      <a:endParaRPr kumimoji="0" lang="en-GB" altLang="ko-KR" sz="2000" b="1" i="0" u="none" strike="noStrike" kern="1200" cap="none" normalizeH="0" baseline="0" dirty="0">
                        <a:ln>
                          <a:noFill/>
                        </a:ln>
                        <a:solidFill>
                          <a:schemeClr val="tx1"/>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2476592931"/>
                  </a:ext>
                </a:extLst>
              </a:tr>
              <a:tr h="468313">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defRPr/>
                      </a:pPr>
                      <a:r>
                        <a:rPr kumimoji="0" lang="en-GB" altLang="ko-KR" sz="2000" b="1" i="0" u="none" strike="noStrike" kern="1200" cap="none" normalizeH="0" baseline="0" dirty="0">
                          <a:ln>
                            <a:noFill/>
                          </a:ln>
                          <a:solidFill>
                            <a:schemeClr val="tx1"/>
                          </a:solidFill>
                          <a:effectLst/>
                          <a:latin typeface="Calibri" panose="020F0502020204030204" pitchFamily="34" charset="0"/>
                          <a:ea typeface="맑은 고딕" pitchFamily="50" charset="-127"/>
                          <a:cs typeface="Calibri" panose="020F0502020204030204" pitchFamily="34" charset="0"/>
                        </a:rPr>
                        <a:t>3</a:t>
                      </a:r>
                    </a:p>
                  </a:txBody>
                  <a:tcPr marL="90000" marR="90000" marT="46800" marB="46800" anchor="ctr" horzOverflow="overflow">
                    <a:lnL>
                      <a:noFill/>
                    </a:lnL>
                    <a:lnR>
                      <a:noFill/>
                    </a:lnR>
                    <a:lnT>
                      <a:noFill/>
                    </a:lnT>
                    <a:lnB>
                      <a:noFill/>
                    </a:lnB>
                    <a:lnTlToBr>
                      <a:noFill/>
                    </a:lnTlToBr>
                    <a:lnBlToTr>
                      <a:noFill/>
                    </a:lnBlToTr>
                    <a:no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US" altLang="ko-KR" sz="2000" b="1" i="0" u="none" strike="noStrike" kern="1200" cap="none" normalizeH="0" baseline="0" dirty="0">
                          <a:ln>
                            <a:noFill/>
                          </a:ln>
                          <a:solidFill>
                            <a:schemeClr val="tx1"/>
                          </a:solidFill>
                          <a:effectLst/>
                          <a:latin typeface="Calibri" panose="020F0502020204030204" pitchFamily="34" charset="0"/>
                          <a:ea typeface="맑은 고딕" pitchFamily="50" charset="-127"/>
                          <a:cs typeface="Calibri" panose="020F0502020204030204" pitchFamily="34" charset="0"/>
                        </a:rPr>
                        <a:t>Tools and </a:t>
                      </a:r>
                      <a:r>
                        <a:rPr kumimoji="0" lang="en-GB" altLang="ko-KR" sz="2000" b="1" i="0" u="none" strike="noStrike" kern="1200" cap="none" normalizeH="0" baseline="0" dirty="0">
                          <a:ln>
                            <a:noFill/>
                          </a:ln>
                          <a:solidFill>
                            <a:schemeClr val="tx1"/>
                          </a:solidFill>
                          <a:effectLst/>
                          <a:latin typeface="Calibri" panose="020F0502020204030204" pitchFamily="34" charset="0"/>
                          <a:ea typeface="맑은 고딕" pitchFamily="50" charset="-127"/>
                          <a:cs typeface="Calibri" panose="020F0502020204030204" pitchFamily="34" charset="0"/>
                        </a:rPr>
                        <a:t>Attacks</a:t>
                      </a:r>
                    </a:p>
                  </a:txBody>
                  <a:tcPr marL="90000" marR="90000" marT="46800" marB="468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277187804"/>
                  </a:ext>
                </a:extLst>
              </a:tr>
              <a:tr h="468313">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US" altLang="ko-KR" sz="2000" b="1" i="0" u="none" strike="noStrike" cap="none" normalizeH="0" baseline="0" dirty="0">
                          <a:ln>
                            <a:noFill/>
                          </a:ln>
                          <a:solidFill>
                            <a:schemeClr val="tx1"/>
                          </a:solidFill>
                          <a:effectLst/>
                          <a:latin typeface="Calibri" panose="020F0502020204030204" pitchFamily="34" charset="0"/>
                          <a:ea typeface="맑은 고딕" pitchFamily="50" charset="-127"/>
                          <a:cs typeface="Calibri" panose="020F0502020204030204" pitchFamily="34" charset="0"/>
                        </a:rPr>
                        <a:t>4</a:t>
                      </a:r>
                      <a:endParaRPr kumimoji="0" lang="en-GB" altLang="ko-KR" sz="2000" b="1" i="0" u="none" strike="noStrike" cap="none" normalizeH="0" baseline="0" dirty="0">
                        <a:ln>
                          <a:noFill/>
                        </a:ln>
                        <a:solidFill>
                          <a:schemeClr val="tx1"/>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US" altLang="ko-KR" sz="2000" b="1" i="0" u="none" strike="noStrike" cap="none" normalizeH="0" baseline="0" dirty="0">
                          <a:ln>
                            <a:noFill/>
                          </a:ln>
                          <a:solidFill>
                            <a:schemeClr val="tx1"/>
                          </a:solidFill>
                          <a:effectLst/>
                          <a:latin typeface="Calibri" panose="020F0502020204030204" pitchFamily="34" charset="0"/>
                          <a:ea typeface="맑은 고딕" pitchFamily="50" charset="-127"/>
                          <a:cs typeface="Calibri" panose="020F0502020204030204" pitchFamily="34" charset="0"/>
                        </a:rPr>
                        <a:t>Key Reconstruction &amp; Identification</a:t>
                      </a:r>
                    </a:p>
                  </a:txBody>
                  <a:tcPr marL="90000" marR="90000" marT="46800" marB="468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461963">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defRPr/>
                      </a:pPr>
                      <a:r>
                        <a:rPr kumimoji="0" lang="en-GB" altLang="ko-KR" sz="2000" b="1" i="0" u="none" strike="noStrike" kern="1200" cap="none" normalizeH="0" baseline="0" dirty="0">
                          <a:ln>
                            <a:noFill/>
                          </a:ln>
                          <a:solidFill>
                            <a:schemeClr val="tx1"/>
                          </a:solidFill>
                          <a:effectLst/>
                          <a:latin typeface="Calibri" panose="020F0502020204030204" pitchFamily="34" charset="0"/>
                          <a:ea typeface="맑은 고딕" pitchFamily="50" charset="-127"/>
                          <a:cs typeface="Calibri" panose="020F0502020204030204" pitchFamily="34" charset="0"/>
                        </a:rPr>
                        <a:t>5</a:t>
                      </a:r>
                    </a:p>
                  </a:txBody>
                  <a:tcPr marL="90000" marR="90000" marT="46800" marB="46800" anchor="ctr" horzOverflow="overflow">
                    <a:lnL>
                      <a:noFill/>
                    </a:lnL>
                    <a:lnR>
                      <a:noFill/>
                    </a:lnR>
                    <a:lnT>
                      <a:noFill/>
                    </a:lnT>
                    <a:lnB>
                      <a:noFill/>
                    </a:lnB>
                    <a:lnTlToBr>
                      <a:noFill/>
                    </a:lnTlToBr>
                    <a:lnBlToTr>
                      <a:noFill/>
                    </a:lnBlToTr>
                    <a:no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GB" altLang="ko-KR" sz="2000" b="1" i="0" u="none" strike="noStrike" kern="1200" cap="none" normalizeH="0" baseline="0" dirty="0">
                          <a:ln>
                            <a:noFill/>
                          </a:ln>
                          <a:solidFill>
                            <a:schemeClr val="tx1"/>
                          </a:solidFill>
                          <a:effectLst/>
                          <a:latin typeface="Calibri" panose="020F0502020204030204" pitchFamily="34" charset="0"/>
                          <a:ea typeface="맑은 고딕" pitchFamily="50" charset="-127"/>
                          <a:cs typeface="Calibri" panose="020F0502020204030204" pitchFamily="34" charset="0"/>
                        </a:rPr>
                        <a:t>Attacking Encrypted Disks</a:t>
                      </a:r>
                    </a:p>
                  </a:txBody>
                  <a:tcPr marL="90000" marR="90000" marT="46800" marB="468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466725">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defRPr/>
                      </a:pPr>
                      <a:r>
                        <a:rPr kumimoji="0" lang="en-US" altLang="ko-KR" sz="2000" b="1" i="0" u="none" strike="noStrike" kern="1200" cap="none" normalizeH="0" baseline="0" dirty="0">
                          <a:ln>
                            <a:noFill/>
                          </a:ln>
                          <a:solidFill>
                            <a:schemeClr val="tx1"/>
                          </a:solidFill>
                          <a:effectLst/>
                          <a:latin typeface="Calibri" panose="020F0502020204030204" pitchFamily="34" charset="0"/>
                          <a:ea typeface="맑은 고딕" pitchFamily="50" charset="-127"/>
                          <a:cs typeface="Calibri" panose="020F0502020204030204" pitchFamily="34" charset="0"/>
                        </a:rPr>
                        <a:t>6</a:t>
                      </a:r>
                      <a:endParaRPr kumimoji="0" lang="en-GB" altLang="ko-KR" sz="2000" b="1" i="0" u="none" strike="noStrike" kern="1200" cap="none" normalizeH="0" baseline="0" dirty="0">
                        <a:ln>
                          <a:noFill/>
                        </a:ln>
                        <a:solidFill>
                          <a:schemeClr val="tx1"/>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US" altLang="ko-KR" sz="2000" b="1" i="0" u="none" strike="noStrike" kern="1200" cap="none" normalizeH="0" baseline="0" dirty="0">
                          <a:ln>
                            <a:noFill/>
                          </a:ln>
                          <a:solidFill>
                            <a:schemeClr val="tx1"/>
                          </a:solidFill>
                          <a:effectLst/>
                          <a:latin typeface="Calibri" panose="020F0502020204030204" pitchFamily="34" charset="0"/>
                          <a:ea typeface="맑은 고딕" pitchFamily="50" charset="-127"/>
                          <a:cs typeface="Calibri" panose="020F0502020204030204" pitchFamily="34" charset="0"/>
                        </a:rPr>
                        <a:t>Countermeasures</a:t>
                      </a:r>
                      <a:endParaRPr kumimoji="0" lang="en-GB" altLang="ko-KR" sz="2000" b="1" i="0" u="none" strike="noStrike" kern="1200" cap="none" normalizeH="0" baseline="0" dirty="0">
                        <a:ln>
                          <a:noFill/>
                        </a:ln>
                        <a:solidFill>
                          <a:schemeClr val="tx1"/>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466725">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defRPr/>
                      </a:pPr>
                      <a:r>
                        <a:rPr kumimoji="0" lang="en-US" altLang="ko-KR" sz="2000" b="1" i="0" u="none" strike="noStrike" kern="1200" cap="none" normalizeH="0" baseline="0" dirty="0">
                          <a:ln>
                            <a:noFill/>
                          </a:ln>
                          <a:solidFill>
                            <a:schemeClr val="tx1"/>
                          </a:solidFill>
                          <a:effectLst/>
                          <a:latin typeface="Calibri" panose="020F0502020204030204" pitchFamily="34" charset="0"/>
                          <a:ea typeface="맑은 고딕" pitchFamily="50" charset="-127"/>
                          <a:cs typeface="Calibri" panose="020F0502020204030204" pitchFamily="34" charset="0"/>
                        </a:rPr>
                        <a:t>7</a:t>
                      </a:r>
                      <a:endParaRPr kumimoji="0" lang="en-GB" altLang="ko-KR" sz="2000" b="1" i="0" u="none" strike="noStrike" kern="1200" cap="none" normalizeH="0" baseline="0" dirty="0">
                        <a:ln>
                          <a:noFill/>
                        </a:ln>
                        <a:solidFill>
                          <a:schemeClr val="tx1"/>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US" altLang="ko-KR" sz="2000" b="1" i="0" u="none" strike="noStrike" kern="1200" cap="none" normalizeH="0" baseline="0" dirty="0">
                          <a:ln>
                            <a:noFill/>
                          </a:ln>
                          <a:solidFill>
                            <a:schemeClr val="tx1"/>
                          </a:solidFill>
                          <a:effectLst/>
                          <a:latin typeface="Calibri" panose="020F0502020204030204" pitchFamily="34" charset="0"/>
                          <a:ea typeface="맑은 고딕" pitchFamily="50" charset="-127"/>
                          <a:cs typeface="Calibri" panose="020F0502020204030204" pitchFamily="34" charset="0"/>
                        </a:rPr>
                        <a:t>Related Works &amp; Conclusion</a:t>
                      </a:r>
                      <a:endParaRPr kumimoji="0" lang="en-GB" altLang="ko-KR" sz="2000" b="1" i="0" u="none" strike="noStrike" kern="1200" cap="none" normalizeH="0" baseline="0" dirty="0">
                        <a:ln>
                          <a:noFill/>
                        </a:ln>
                        <a:solidFill>
                          <a:schemeClr val="tx1"/>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455932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252"/>
          <p:cNvGrpSpPr>
            <a:grpSpLocks/>
          </p:cNvGrpSpPr>
          <p:nvPr/>
        </p:nvGrpSpPr>
        <p:grpSpPr bwMode="auto">
          <a:xfrm flipH="1">
            <a:off x="6934201" y="2290764"/>
            <a:ext cx="3090863" cy="2541587"/>
            <a:chOff x="334963" y="2640013"/>
            <a:chExt cx="3094037" cy="2541587"/>
          </a:xfrm>
        </p:grpSpPr>
        <p:sp>
          <p:nvSpPr>
            <p:cNvPr id="20119" name="AutoShape 3"/>
            <p:cNvSpPr>
              <a:spLocks noChangeAspect="1" noChangeArrowheads="1" noTextEdit="1"/>
            </p:cNvSpPr>
            <p:nvPr/>
          </p:nvSpPr>
          <p:spPr bwMode="auto">
            <a:xfrm>
              <a:off x="334963" y="2640013"/>
              <a:ext cx="3094037" cy="254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grpSp>
          <p:nvGrpSpPr>
            <p:cNvPr id="20120" name="Group 205"/>
            <p:cNvGrpSpPr>
              <a:grpSpLocks/>
            </p:cNvGrpSpPr>
            <p:nvPr/>
          </p:nvGrpSpPr>
          <p:grpSpPr bwMode="auto">
            <a:xfrm>
              <a:off x="344488" y="2649538"/>
              <a:ext cx="3074987" cy="2522537"/>
              <a:chOff x="217" y="1669"/>
              <a:chExt cx="1937" cy="1589"/>
            </a:xfrm>
          </p:grpSpPr>
          <p:sp>
            <p:nvSpPr>
              <p:cNvPr id="20465" name="Freeform 5"/>
              <p:cNvSpPr>
                <a:spLocks/>
              </p:cNvSpPr>
              <p:nvPr/>
            </p:nvSpPr>
            <p:spPr bwMode="auto">
              <a:xfrm>
                <a:off x="217" y="1669"/>
                <a:ext cx="1937" cy="1589"/>
              </a:xfrm>
              <a:custGeom>
                <a:avLst/>
                <a:gdLst>
                  <a:gd name="T0" fmla="*/ 1934 w 1937"/>
                  <a:gd name="T1" fmla="*/ 1244 h 1589"/>
                  <a:gd name="T2" fmla="*/ 1930 w 1937"/>
                  <a:gd name="T3" fmla="*/ 1234 h 1589"/>
                  <a:gd name="T4" fmla="*/ 1918 w 1937"/>
                  <a:gd name="T5" fmla="*/ 1222 h 1589"/>
                  <a:gd name="T6" fmla="*/ 1899 w 1937"/>
                  <a:gd name="T7" fmla="*/ 1212 h 1589"/>
                  <a:gd name="T8" fmla="*/ 1883 w 1937"/>
                  <a:gd name="T9" fmla="*/ 1209 h 1589"/>
                  <a:gd name="T10" fmla="*/ 1082 w 1937"/>
                  <a:gd name="T11" fmla="*/ 978 h 1589"/>
                  <a:gd name="T12" fmla="*/ 1051 w 1937"/>
                  <a:gd name="T13" fmla="*/ 557 h 1589"/>
                  <a:gd name="T14" fmla="*/ 1022 w 1937"/>
                  <a:gd name="T15" fmla="*/ 162 h 1589"/>
                  <a:gd name="T16" fmla="*/ 1013 w 1937"/>
                  <a:gd name="T17" fmla="*/ 133 h 1589"/>
                  <a:gd name="T18" fmla="*/ 987 w 1937"/>
                  <a:gd name="T19" fmla="*/ 114 h 1589"/>
                  <a:gd name="T20" fmla="*/ 965 w 1937"/>
                  <a:gd name="T21" fmla="*/ 111 h 1589"/>
                  <a:gd name="T22" fmla="*/ 79 w 1937"/>
                  <a:gd name="T23" fmla="*/ 3 h 1589"/>
                  <a:gd name="T24" fmla="*/ 67 w 1937"/>
                  <a:gd name="T25" fmla="*/ 3 h 1589"/>
                  <a:gd name="T26" fmla="*/ 45 w 1937"/>
                  <a:gd name="T27" fmla="*/ 3 h 1589"/>
                  <a:gd name="T28" fmla="*/ 19 w 1937"/>
                  <a:gd name="T29" fmla="*/ 16 h 1589"/>
                  <a:gd name="T30" fmla="*/ 7 w 1937"/>
                  <a:gd name="T31" fmla="*/ 35 h 1589"/>
                  <a:gd name="T32" fmla="*/ 0 w 1937"/>
                  <a:gd name="T33" fmla="*/ 73 h 1589"/>
                  <a:gd name="T34" fmla="*/ 0 w 1937"/>
                  <a:gd name="T35" fmla="*/ 89 h 1589"/>
                  <a:gd name="T36" fmla="*/ 41 w 1937"/>
                  <a:gd name="T37" fmla="*/ 620 h 1589"/>
                  <a:gd name="T38" fmla="*/ 79 w 1937"/>
                  <a:gd name="T39" fmla="*/ 1117 h 1589"/>
                  <a:gd name="T40" fmla="*/ 83 w 1937"/>
                  <a:gd name="T41" fmla="*/ 1155 h 1589"/>
                  <a:gd name="T42" fmla="*/ 83 w 1937"/>
                  <a:gd name="T43" fmla="*/ 1168 h 1589"/>
                  <a:gd name="T44" fmla="*/ 86 w 1937"/>
                  <a:gd name="T45" fmla="*/ 1174 h 1589"/>
                  <a:gd name="T46" fmla="*/ 98 w 1937"/>
                  <a:gd name="T47" fmla="*/ 1193 h 1589"/>
                  <a:gd name="T48" fmla="*/ 124 w 1937"/>
                  <a:gd name="T49" fmla="*/ 1206 h 1589"/>
                  <a:gd name="T50" fmla="*/ 133 w 1937"/>
                  <a:gd name="T51" fmla="*/ 1209 h 1589"/>
                  <a:gd name="T52" fmla="*/ 146 w 1937"/>
                  <a:gd name="T53" fmla="*/ 1228 h 1589"/>
                  <a:gd name="T54" fmla="*/ 178 w 1937"/>
                  <a:gd name="T55" fmla="*/ 1250 h 1589"/>
                  <a:gd name="T56" fmla="*/ 190 w 1937"/>
                  <a:gd name="T57" fmla="*/ 1253 h 1589"/>
                  <a:gd name="T58" fmla="*/ 1022 w 1937"/>
                  <a:gd name="T59" fmla="*/ 1573 h 1589"/>
                  <a:gd name="T60" fmla="*/ 1101 w 1937"/>
                  <a:gd name="T61" fmla="*/ 1589 h 1589"/>
                  <a:gd name="T62" fmla="*/ 1146 w 1937"/>
                  <a:gd name="T63" fmla="*/ 1582 h 1589"/>
                  <a:gd name="T64" fmla="*/ 1177 w 1937"/>
                  <a:gd name="T65" fmla="*/ 1573 h 1589"/>
                  <a:gd name="T66" fmla="*/ 1788 w 1937"/>
                  <a:gd name="T67" fmla="*/ 1374 h 1589"/>
                  <a:gd name="T68" fmla="*/ 1854 w 1937"/>
                  <a:gd name="T69" fmla="*/ 1351 h 1589"/>
                  <a:gd name="T70" fmla="*/ 1886 w 1937"/>
                  <a:gd name="T71" fmla="*/ 1342 h 1589"/>
                  <a:gd name="T72" fmla="*/ 1918 w 1937"/>
                  <a:gd name="T73" fmla="*/ 1323 h 1589"/>
                  <a:gd name="T74" fmla="*/ 1927 w 1937"/>
                  <a:gd name="T75" fmla="*/ 1301 h 1589"/>
                  <a:gd name="T76" fmla="*/ 1934 w 1937"/>
                  <a:gd name="T77" fmla="*/ 1269 h 1589"/>
                  <a:gd name="T78" fmla="*/ 1934 w 1937"/>
                  <a:gd name="T79" fmla="*/ 1269 h 1589"/>
                  <a:gd name="T80" fmla="*/ 1934 w 1937"/>
                  <a:gd name="T81" fmla="*/ 1266 h 1589"/>
                  <a:gd name="T82" fmla="*/ 1937 w 1937"/>
                  <a:gd name="T83" fmla="*/ 1256 h 1589"/>
                  <a:gd name="T84" fmla="*/ 1937 w 1937"/>
                  <a:gd name="T85" fmla="*/ 1247 h 158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37"/>
                  <a:gd name="T130" fmla="*/ 0 h 1589"/>
                  <a:gd name="T131" fmla="*/ 1937 w 1937"/>
                  <a:gd name="T132" fmla="*/ 1589 h 158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37" h="1589">
                    <a:moveTo>
                      <a:pt x="1937" y="1247"/>
                    </a:moveTo>
                    <a:lnTo>
                      <a:pt x="1937" y="1247"/>
                    </a:lnTo>
                    <a:lnTo>
                      <a:pt x="1934" y="1244"/>
                    </a:lnTo>
                    <a:lnTo>
                      <a:pt x="1934" y="1241"/>
                    </a:lnTo>
                    <a:lnTo>
                      <a:pt x="1930" y="1234"/>
                    </a:lnTo>
                    <a:lnTo>
                      <a:pt x="1924" y="1228"/>
                    </a:lnTo>
                    <a:lnTo>
                      <a:pt x="1918" y="1222"/>
                    </a:lnTo>
                    <a:lnTo>
                      <a:pt x="1899" y="1212"/>
                    </a:lnTo>
                    <a:lnTo>
                      <a:pt x="1896" y="1212"/>
                    </a:lnTo>
                    <a:lnTo>
                      <a:pt x="1883" y="1209"/>
                    </a:lnTo>
                    <a:lnTo>
                      <a:pt x="1481" y="1092"/>
                    </a:lnTo>
                    <a:lnTo>
                      <a:pt x="1082" y="978"/>
                    </a:lnTo>
                    <a:lnTo>
                      <a:pt x="1051" y="557"/>
                    </a:lnTo>
                    <a:lnTo>
                      <a:pt x="1032" y="291"/>
                    </a:lnTo>
                    <a:lnTo>
                      <a:pt x="1022" y="162"/>
                    </a:lnTo>
                    <a:lnTo>
                      <a:pt x="1019" y="146"/>
                    </a:lnTo>
                    <a:lnTo>
                      <a:pt x="1013" y="133"/>
                    </a:lnTo>
                    <a:lnTo>
                      <a:pt x="1000" y="121"/>
                    </a:lnTo>
                    <a:lnTo>
                      <a:pt x="987" y="114"/>
                    </a:lnTo>
                    <a:lnTo>
                      <a:pt x="965" y="111"/>
                    </a:lnTo>
                    <a:lnTo>
                      <a:pt x="956" y="108"/>
                    </a:lnTo>
                    <a:lnTo>
                      <a:pt x="79" y="3"/>
                    </a:lnTo>
                    <a:lnTo>
                      <a:pt x="67" y="3"/>
                    </a:lnTo>
                    <a:lnTo>
                      <a:pt x="57" y="0"/>
                    </a:lnTo>
                    <a:lnTo>
                      <a:pt x="45" y="3"/>
                    </a:lnTo>
                    <a:lnTo>
                      <a:pt x="29" y="10"/>
                    </a:lnTo>
                    <a:lnTo>
                      <a:pt x="19" y="16"/>
                    </a:lnTo>
                    <a:lnTo>
                      <a:pt x="13" y="22"/>
                    </a:lnTo>
                    <a:lnTo>
                      <a:pt x="7" y="35"/>
                    </a:lnTo>
                    <a:lnTo>
                      <a:pt x="3" y="48"/>
                    </a:lnTo>
                    <a:lnTo>
                      <a:pt x="0" y="73"/>
                    </a:lnTo>
                    <a:lnTo>
                      <a:pt x="0" y="89"/>
                    </a:lnTo>
                    <a:lnTo>
                      <a:pt x="41" y="620"/>
                    </a:lnTo>
                    <a:lnTo>
                      <a:pt x="70" y="991"/>
                    </a:lnTo>
                    <a:lnTo>
                      <a:pt x="79" y="1117"/>
                    </a:lnTo>
                    <a:lnTo>
                      <a:pt x="83" y="1155"/>
                    </a:lnTo>
                    <a:lnTo>
                      <a:pt x="83" y="1165"/>
                    </a:lnTo>
                    <a:lnTo>
                      <a:pt x="83" y="1168"/>
                    </a:lnTo>
                    <a:lnTo>
                      <a:pt x="86" y="1174"/>
                    </a:lnTo>
                    <a:lnTo>
                      <a:pt x="89" y="1184"/>
                    </a:lnTo>
                    <a:lnTo>
                      <a:pt x="98" y="1193"/>
                    </a:lnTo>
                    <a:lnTo>
                      <a:pt x="111" y="1199"/>
                    </a:lnTo>
                    <a:lnTo>
                      <a:pt x="124" y="1206"/>
                    </a:lnTo>
                    <a:lnTo>
                      <a:pt x="133" y="1209"/>
                    </a:lnTo>
                    <a:lnTo>
                      <a:pt x="140" y="1218"/>
                    </a:lnTo>
                    <a:lnTo>
                      <a:pt x="146" y="1228"/>
                    </a:lnTo>
                    <a:lnTo>
                      <a:pt x="162" y="1241"/>
                    </a:lnTo>
                    <a:lnTo>
                      <a:pt x="178" y="1250"/>
                    </a:lnTo>
                    <a:lnTo>
                      <a:pt x="190" y="1253"/>
                    </a:lnTo>
                    <a:lnTo>
                      <a:pt x="1022" y="1573"/>
                    </a:lnTo>
                    <a:lnTo>
                      <a:pt x="1044" y="1582"/>
                    </a:lnTo>
                    <a:lnTo>
                      <a:pt x="1067" y="1586"/>
                    </a:lnTo>
                    <a:lnTo>
                      <a:pt x="1101" y="1589"/>
                    </a:lnTo>
                    <a:lnTo>
                      <a:pt x="1130" y="1586"/>
                    </a:lnTo>
                    <a:lnTo>
                      <a:pt x="1146" y="1582"/>
                    </a:lnTo>
                    <a:lnTo>
                      <a:pt x="1177" y="1573"/>
                    </a:lnTo>
                    <a:lnTo>
                      <a:pt x="1576" y="1443"/>
                    </a:lnTo>
                    <a:lnTo>
                      <a:pt x="1788" y="1374"/>
                    </a:lnTo>
                    <a:lnTo>
                      <a:pt x="1854" y="1351"/>
                    </a:lnTo>
                    <a:lnTo>
                      <a:pt x="1877" y="1345"/>
                    </a:lnTo>
                    <a:lnTo>
                      <a:pt x="1886" y="1342"/>
                    </a:lnTo>
                    <a:lnTo>
                      <a:pt x="1902" y="1332"/>
                    </a:lnTo>
                    <a:lnTo>
                      <a:pt x="1918" y="1323"/>
                    </a:lnTo>
                    <a:lnTo>
                      <a:pt x="1924" y="1310"/>
                    </a:lnTo>
                    <a:lnTo>
                      <a:pt x="1927" y="1301"/>
                    </a:lnTo>
                    <a:lnTo>
                      <a:pt x="1934" y="1269"/>
                    </a:lnTo>
                    <a:lnTo>
                      <a:pt x="1934" y="1266"/>
                    </a:lnTo>
                    <a:lnTo>
                      <a:pt x="1937" y="1260"/>
                    </a:lnTo>
                    <a:lnTo>
                      <a:pt x="1937" y="1256"/>
                    </a:lnTo>
                    <a:lnTo>
                      <a:pt x="1937" y="1253"/>
                    </a:lnTo>
                    <a:lnTo>
                      <a:pt x="1937" y="12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66" name="Freeform 6"/>
              <p:cNvSpPr>
                <a:spLocks/>
              </p:cNvSpPr>
              <p:nvPr/>
            </p:nvSpPr>
            <p:spPr bwMode="auto">
              <a:xfrm>
                <a:off x="265" y="1691"/>
                <a:ext cx="1015" cy="1168"/>
              </a:xfrm>
              <a:custGeom>
                <a:avLst/>
                <a:gdLst>
                  <a:gd name="T0" fmla="*/ 28 w 1015"/>
                  <a:gd name="T1" fmla="*/ 0 h 1168"/>
                  <a:gd name="T2" fmla="*/ 28 w 1015"/>
                  <a:gd name="T3" fmla="*/ 0 h 1168"/>
                  <a:gd name="T4" fmla="*/ 914 w 1015"/>
                  <a:gd name="T5" fmla="*/ 108 h 1168"/>
                  <a:gd name="T6" fmla="*/ 914 w 1015"/>
                  <a:gd name="T7" fmla="*/ 108 h 1168"/>
                  <a:gd name="T8" fmla="*/ 927 w 1015"/>
                  <a:gd name="T9" fmla="*/ 108 h 1168"/>
                  <a:gd name="T10" fmla="*/ 939 w 1015"/>
                  <a:gd name="T11" fmla="*/ 114 h 1168"/>
                  <a:gd name="T12" fmla="*/ 946 w 1015"/>
                  <a:gd name="T13" fmla="*/ 118 h 1168"/>
                  <a:gd name="T14" fmla="*/ 949 w 1015"/>
                  <a:gd name="T15" fmla="*/ 124 h 1168"/>
                  <a:gd name="T16" fmla="*/ 955 w 1015"/>
                  <a:gd name="T17" fmla="*/ 130 h 1168"/>
                  <a:gd name="T18" fmla="*/ 955 w 1015"/>
                  <a:gd name="T19" fmla="*/ 140 h 1168"/>
                  <a:gd name="T20" fmla="*/ 955 w 1015"/>
                  <a:gd name="T21" fmla="*/ 140 h 1168"/>
                  <a:gd name="T22" fmla="*/ 1015 w 1015"/>
                  <a:gd name="T23" fmla="*/ 978 h 1168"/>
                  <a:gd name="T24" fmla="*/ 101 w 1015"/>
                  <a:gd name="T25" fmla="*/ 1168 h 1168"/>
                  <a:gd name="T26" fmla="*/ 101 w 1015"/>
                  <a:gd name="T27" fmla="*/ 1168 h 1168"/>
                  <a:gd name="T28" fmla="*/ 98 w 1015"/>
                  <a:gd name="T29" fmla="*/ 1168 h 1168"/>
                  <a:gd name="T30" fmla="*/ 0 w 1015"/>
                  <a:gd name="T31" fmla="*/ 32 h 1168"/>
                  <a:gd name="T32" fmla="*/ 0 w 1015"/>
                  <a:gd name="T33" fmla="*/ 32 h 1168"/>
                  <a:gd name="T34" fmla="*/ 0 w 1015"/>
                  <a:gd name="T35" fmla="*/ 29 h 1168"/>
                  <a:gd name="T36" fmla="*/ 3 w 1015"/>
                  <a:gd name="T37" fmla="*/ 19 h 1168"/>
                  <a:gd name="T38" fmla="*/ 6 w 1015"/>
                  <a:gd name="T39" fmla="*/ 13 h 1168"/>
                  <a:gd name="T40" fmla="*/ 12 w 1015"/>
                  <a:gd name="T41" fmla="*/ 7 h 1168"/>
                  <a:gd name="T42" fmla="*/ 19 w 1015"/>
                  <a:gd name="T43" fmla="*/ 4 h 1168"/>
                  <a:gd name="T44" fmla="*/ 28 w 1015"/>
                  <a:gd name="T45" fmla="*/ 0 h 1168"/>
                  <a:gd name="T46" fmla="*/ 28 w 1015"/>
                  <a:gd name="T47" fmla="*/ 0 h 11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15"/>
                  <a:gd name="T73" fmla="*/ 0 h 1168"/>
                  <a:gd name="T74" fmla="*/ 1015 w 1015"/>
                  <a:gd name="T75" fmla="*/ 1168 h 11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15" h="1168">
                    <a:moveTo>
                      <a:pt x="28" y="0"/>
                    </a:moveTo>
                    <a:lnTo>
                      <a:pt x="28" y="0"/>
                    </a:lnTo>
                    <a:lnTo>
                      <a:pt x="914" y="108"/>
                    </a:lnTo>
                    <a:lnTo>
                      <a:pt x="927" y="108"/>
                    </a:lnTo>
                    <a:lnTo>
                      <a:pt x="939" y="114"/>
                    </a:lnTo>
                    <a:lnTo>
                      <a:pt x="946" y="118"/>
                    </a:lnTo>
                    <a:lnTo>
                      <a:pt x="949" y="124"/>
                    </a:lnTo>
                    <a:lnTo>
                      <a:pt x="955" y="130"/>
                    </a:lnTo>
                    <a:lnTo>
                      <a:pt x="955" y="140"/>
                    </a:lnTo>
                    <a:lnTo>
                      <a:pt x="1015" y="978"/>
                    </a:lnTo>
                    <a:lnTo>
                      <a:pt x="101" y="1168"/>
                    </a:lnTo>
                    <a:lnTo>
                      <a:pt x="98" y="1168"/>
                    </a:lnTo>
                    <a:lnTo>
                      <a:pt x="0" y="32"/>
                    </a:lnTo>
                    <a:lnTo>
                      <a:pt x="0" y="29"/>
                    </a:lnTo>
                    <a:lnTo>
                      <a:pt x="3" y="19"/>
                    </a:lnTo>
                    <a:lnTo>
                      <a:pt x="6" y="13"/>
                    </a:lnTo>
                    <a:lnTo>
                      <a:pt x="12" y="7"/>
                    </a:lnTo>
                    <a:lnTo>
                      <a:pt x="19" y="4"/>
                    </a:lnTo>
                    <a:lnTo>
                      <a:pt x="28"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67" name="Freeform 7"/>
              <p:cNvSpPr>
                <a:spLocks/>
              </p:cNvSpPr>
              <p:nvPr/>
            </p:nvSpPr>
            <p:spPr bwMode="auto">
              <a:xfrm>
                <a:off x="1132" y="1884"/>
                <a:ext cx="148" cy="817"/>
              </a:xfrm>
              <a:custGeom>
                <a:avLst/>
                <a:gdLst>
                  <a:gd name="T0" fmla="*/ 0 w 148"/>
                  <a:gd name="T1" fmla="*/ 817 h 817"/>
                  <a:gd name="T2" fmla="*/ 148 w 148"/>
                  <a:gd name="T3" fmla="*/ 785 h 817"/>
                  <a:gd name="T4" fmla="*/ 148 w 148"/>
                  <a:gd name="T5" fmla="*/ 785 h 817"/>
                  <a:gd name="T6" fmla="*/ 91 w 148"/>
                  <a:gd name="T7" fmla="*/ 0 h 817"/>
                  <a:gd name="T8" fmla="*/ 0 w 148"/>
                  <a:gd name="T9" fmla="*/ 817 h 817"/>
                  <a:gd name="T10" fmla="*/ 0 60000 65536"/>
                  <a:gd name="T11" fmla="*/ 0 60000 65536"/>
                  <a:gd name="T12" fmla="*/ 0 60000 65536"/>
                  <a:gd name="T13" fmla="*/ 0 60000 65536"/>
                  <a:gd name="T14" fmla="*/ 0 60000 65536"/>
                  <a:gd name="T15" fmla="*/ 0 w 148"/>
                  <a:gd name="T16" fmla="*/ 0 h 817"/>
                  <a:gd name="T17" fmla="*/ 148 w 148"/>
                  <a:gd name="T18" fmla="*/ 817 h 817"/>
                </a:gdLst>
                <a:ahLst/>
                <a:cxnLst>
                  <a:cxn ang="T10">
                    <a:pos x="T0" y="T1"/>
                  </a:cxn>
                  <a:cxn ang="T11">
                    <a:pos x="T2" y="T3"/>
                  </a:cxn>
                  <a:cxn ang="T12">
                    <a:pos x="T4" y="T5"/>
                  </a:cxn>
                  <a:cxn ang="T13">
                    <a:pos x="T6" y="T7"/>
                  </a:cxn>
                  <a:cxn ang="T14">
                    <a:pos x="T8" y="T9"/>
                  </a:cxn>
                </a:cxnLst>
                <a:rect l="T15" t="T16" r="T17" b="T18"/>
                <a:pathLst>
                  <a:path w="148" h="817">
                    <a:moveTo>
                      <a:pt x="0" y="817"/>
                    </a:moveTo>
                    <a:lnTo>
                      <a:pt x="148" y="785"/>
                    </a:lnTo>
                    <a:lnTo>
                      <a:pt x="91" y="0"/>
                    </a:lnTo>
                    <a:lnTo>
                      <a:pt x="0" y="81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68" name="Freeform 8"/>
              <p:cNvSpPr>
                <a:spLocks/>
              </p:cNvSpPr>
              <p:nvPr/>
            </p:nvSpPr>
            <p:spPr bwMode="auto">
              <a:xfrm>
                <a:off x="1094" y="1802"/>
                <a:ext cx="129" cy="905"/>
              </a:xfrm>
              <a:custGeom>
                <a:avLst/>
                <a:gdLst>
                  <a:gd name="T0" fmla="*/ 126 w 129"/>
                  <a:gd name="T1" fmla="*/ 29 h 905"/>
                  <a:gd name="T2" fmla="*/ 126 w 129"/>
                  <a:gd name="T3" fmla="*/ 29 h 905"/>
                  <a:gd name="T4" fmla="*/ 123 w 129"/>
                  <a:gd name="T5" fmla="*/ 16 h 905"/>
                  <a:gd name="T6" fmla="*/ 117 w 129"/>
                  <a:gd name="T7" fmla="*/ 10 h 905"/>
                  <a:gd name="T8" fmla="*/ 110 w 129"/>
                  <a:gd name="T9" fmla="*/ 3 h 905"/>
                  <a:gd name="T10" fmla="*/ 101 w 129"/>
                  <a:gd name="T11" fmla="*/ 0 h 905"/>
                  <a:gd name="T12" fmla="*/ 0 w 129"/>
                  <a:gd name="T13" fmla="*/ 905 h 905"/>
                  <a:gd name="T14" fmla="*/ 38 w 129"/>
                  <a:gd name="T15" fmla="*/ 899 h 905"/>
                  <a:gd name="T16" fmla="*/ 129 w 129"/>
                  <a:gd name="T17" fmla="*/ 82 h 905"/>
                  <a:gd name="T18" fmla="*/ 129 w 129"/>
                  <a:gd name="T19" fmla="*/ 82 h 905"/>
                  <a:gd name="T20" fmla="*/ 126 w 129"/>
                  <a:gd name="T21" fmla="*/ 29 h 905"/>
                  <a:gd name="T22" fmla="*/ 126 w 129"/>
                  <a:gd name="T23" fmla="*/ 29 h 9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9"/>
                  <a:gd name="T37" fmla="*/ 0 h 905"/>
                  <a:gd name="T38" fmla="*/ 129 w 129"/>
                  <a:gd name="T39" fmla="*/ 905 h 90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9" h="905">
                    <a:moveTo>
                      <a:pt x="126" y="29"/>
                    </a:moveTo>
                    <a:lnTo>
                      <a:pt x="126" y="29"/>
                    </a:lnTo>
                    <a:lnTo>
                      <a:pt x="123" y="16"/>
                    </a:lnTo>
                    <a:lnTo>
                      <a:pt x="117" y="10"/>
                    </a:lnTo>
                    <a:lnTo>
                      <a:pt x="110" y="3"/>
                    </a:lnTo>
                    <a:lnTo>
                      <a:pt x="101" y="0"/>
                    </a:lnTo>
                    <a:lnTo>
                      <a:pt x="0" y="905"/>
                    </a:lnTo>
                    <a:lnTo>
                      <a:pt x="38" y="899"/>
                    </a:lnTo>
                    <a:lnTo>
                      <a:pt x="129" y="82"/>
                    </a:lnTo>
                    <a:lnTo>
                      <a:pt x="126" y="2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69" name="Freeform 9"/>
              <p:cNvSpPr>
                <a:spLocks/>
              </p:cNvSpPr>
              <p:nvPr/>
            </p:nvSpPr>
            <p:spPr bwMode="auto">
              <a:xfrm>
                <a:off x="1056" y="1796"/>
                <a:ext cx="139" cy="921"/>
              </a:xfrm>
              <a:custGeom>
                <a:avLst/>
                <a:gdLst>
                  <a:gd name="T0" fmla="*/ 123 w 139"/>
                  <a:gd name="T1" fmla="*/ 3 h 921"/>
                  <a:gd name="T2" fmla="*/ 123 w 139"/>
                  <a:gd name="T3" fmla="*/ 3 h 921"/>
                  <a:gd name="T4" fmla="*/ 104 w 139"/>
                  <a:gd name="T5" fmla="*/ 0 h 921"/>
                  <a:gd name="T6" fmla="*/ 0 w 139"/>
                  <a:gd name="T7" fmla="*/ 921 h 921"/>
                  <a:gd name="T8" fmla="*/ 38 w 139"/>
                  <a:gd name="T9" fmla="*/ 911 h 921"/>
                  <a:gd name="T10" fmla="*/ 139 w 139"/>
                  <a:gd name="T11" fmla="*/ 6 h 921"/>
                  <a:gd name="T12" fmla="*/ 139 w 139"/>
                  <a:gd name="T13" fmla="*/ 6 h 921"/>
                  <a:gd name="T14" fmla="*/ 123 w 139"/>
                  <a:gd name="T15" fmla="*/ 3 h 921"/>
                  <a:gd name="T16" fmla="*/ 123 w 139"/>
                  <a:gd name="T17" fmla="*/ 3 h 9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9"/>
                  <a:gd name="T28" fmla="*/ 0 h 921"/>
                  <a:gd name="T29" fmla="*/ 139 w 139"/>
                  <a:gd name="T30" fmla="*/ 921 h 9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9" h="921">
                    <a:moveTo>
                      <a:pt x="123" y="3"/>
                    </a:moveTo>
                    <a:lnTo>
                      <a:pt x="123" y="3"/>
                    </a:lnTo>
                    <a:lnTo>
                      <a:pt x="104" y="0"/>
                    </a:lnTo>
                    <a:lnTo>
                      <a:pt x="0" y="921"/>
                    </a:lnTo>
                    <a:lnTo>
                      <a:pt x="38" y="911"/>
                    </a:lnTo>
                    <a:lnTo>
                      <a:pt x="139" y="6"/>
                    </a:lnTo>
                    <a:lnTo>
                      <a:pt x="123" y="3"/>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70" name="Freeform 10"/>
              <p:cNvSpPr>
                <a:spLocks/>
              </p:cNvSpPr>
              <p:nvPr/>
            </p:nvSpPr>
            <p:spPr bwMode="auto">
              <a:xfrm>
                <a:off x="1018" y="1790"/>
                <a:ext cx="142" cy="933"/>
              </a:xfrm>
              <a:custGeom>
                <a:avLst/>
                <a:gdLst>
                  <a:gd name="T0" fmla="*/ 104 w 142"/>
                  <a:gd name="T1" fmla="*/ 0 h 933"/>
                  <a:gd name="T2" fmla="*/ 0 w 142"/>
                  <a:gd name="T3" fmla="*/ 933 h 933"/>
                  <a:gd name="T4" fmla="*/ 38 w 142"/>
                  <a:gd name="T5" fmla="*/ 927 h 933"/>
                  <a:gd name="T6" fmla="*/ 142 w 142"/>
                  <a:gd name="T7" fmla="*/ 6 h 933"/>
                  <a:gd name="T8" fmla="*/ 142 w 142"/>
                  <a:gd name="T9" fmla="*/ 6 h 933"/>
                  <a:gd name="T10" fmla="*/ 104 w 142"/>
                  <a:gd name="T11" fmla="*/ 0 h 933"/>
                  <a:gd name="T12" fmla="*/ 104 w 142"/>
                  <a:gd name="T13" fmla="*/ 0 h 933"/>
                  <a:gd name="T14" fmla="*/ 0 60000 65536"/>
                  <a:gd name="T15" fmla="*/ 0 60000 65536"/>
                  <a:gd name="T16" fmla="*/ 0 60000 65536"/>
                  <a:gd name="T17" fmla="*/ 0 60000 65536"/>
                  <a:gd name="T18" fmla="*/ 0 60000 65536"/>
                  <a:gd name="T19" fmla="*/ 0 60000 65536"/>
                  <a:gd name="T20" fmla="*/ 0 60000 65536"/>
                  <a:gd name="T21" fmla="*/ 0 w 142"/>
                  <a:gd name="T22" fmla="*/ 0 h 933"/>
                  <a:gd name="T23" fmla="*/ 142 w 142"/>
                  <a:gd name="T24" fmla="*/ 933 h 9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2" h="933">
                    <a:moveTo>
                      <a:pt x="104" y="0"/>
                    </a:moveTo>
                    <a:lnTo>
                      <a:pt x="0" y="933"/>
                    </a:lnTo>
                    <a:lnTo>
                      <a:pt x="38" y="927"/>
                    </a:lnTo>
                    <a:lnTo>
                      <a:pt x="142" y="6"/>
                    </a:lnTo>
                    <a:lnTo>
                      <a:pt x="10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71" name="Freeform 11"/>
              <p:cNvSpPr>
                <a:spLocks/>
              </p:cNvSpPr>
              <p:nvPr/>
            </p:nvSpPr>
            <p:spPr bwMode="auto">
              <a:xfrm>
                <a:off x="980" y="1786"/>
                <a:ext cx="142" cy="946"/>
              </a:xfrm>
              <a:custGeom>
                <a:avLst/>
                <a:gdLst>
                  <a:gd name="T0" fmla="*/ 104 w 142"/>
                  <a:gd name="T1" fmla="*/ 0 h 946"/>
                  <a:gd name="T2" fmla="*/ 0 w 142"/>
                  <a:gd name="T3" fmla="*/ 946 h 946"/>
                  <a:gd name="T4" fmla="*/ 38 w 142"/>
                  <a:gd name="T5" fmla="*/ 937 h 946"/>
                  <a:gd name="T6" fmla="*/ 142 w 142"/>
                  <a:gd name="T7" fmla="*/ 4 h 946"/>
                  <a:gd name="T8" fmla="*/ 142 w 142"/>
                  <a:gd name="T9" fmla="*/ 4 h 946"/>
                  <a:gd name="T10" fmla="*/ 104 w 142"/>
                  <a:gd name="T11" fmla="*/ 0 h 946"/>
                  <a:gd name="T12" fmla="*/ 104 w 142"/>
                  <a:gd name="T13" fmla="*/ 0 h 946"/>
                  <a:gd name="T14" fmla="*/ 0 60000 65536"/>
                  <a:gd name="T15" fmla="*/ 0 60000 65536"/>
                  <a:gd name="T16" fmla="*/ 0 60000 65536"/>
                  <a:gd name="T17" fmla="*/ 0 60000 65536"/>
                  <a:gd name="T18" fmla="*/ 0 60000 65536"/>
                  <a:gd name="T19" fmla="*/ 0 60000 65536"/>
                  <a:gd name="T20" fmla="*/ 0 60000 65536"/>
                  <a:gd name="T21" fmla="*/ 0 w 142"/>
                  <a:gd name="T22" fmla="*/ 0 h 946"/>
                  <a:gd name="T23" fmla="*/ 142 w 142"/>
                  <a:gd name="T24" fmla="*/ 946 h 9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2" h="946">
                    <a:moveTo>
                      <a:pt x="104" y="0"/>
                    </a:moveTo>
                    <a:lnTo>
                      <a:pt x="0" y="946"/>
                    </a:lnTo>
                    <a:lnTo>
                      <a:pt x="38" y="937"/>
                    </a:lnTo>
                    <a:lnTo>
                      <a:pt x="142" y="4"/>
                    </a:lnTo>
                    <a:lnTo>
                      <a:pt x="104"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72" name="Freeform 12"/>
              <p:cNvSpPr>
                <a:spLocks/>
              </p:cNvSpPr>
              <p:nvPr/>
            </p:nvSpPr>
            <p:spPr bwMode="auto">
              <a:xfrm>
                <a:off x="942" y="1783"/>
                <a:ext cx="142" cy="956"/>
              </a:xfrm>
              <a:custGeom>
                <a:avLst/>
                <a:gdLst>
                  <a:gd name="T0" fmla="*/ 107 w 142"/>
                  <a:gd name="T1" fmla="*/ 0 h 956"/>
                  <a:gd name="T2" fmla="*/ 0 w 142"/>
                  <a:gd name="T3" fmla="*/ 956 h 956"/>
                  <a:gd name="T4" fmla="*/ 38 w 142"/>
                  <a:gd name="T5" fmla="*/ 949 h 956"/>
                  <a:gd name="T6" fmla="*/ 142 w 142"/>
                  <a:gd name="T7" fmla="*/ 3 h 956"/>
                  <a:gd name="T8" fmla="*/ 142 w 142"/>
                  <a:gd name="T9" fmla="*/ 3 h 956"/>
                  <a:gd name="T10" fmla="*/ 107 w 142"/>
                  <a:gd name="T11" fmla="*/ 0 h 956"/>
                  <a:gd name="T12" fmla="*/ 107 w 142"/>
                  <a:gd name="T13" fmla="*/ 0 h 956"/>
                  <a:gd name="T14" fmla="*/ 0 60000 65536"/>
                  <a:gd name="T15" fmla="*/ 0 60000 65536"/>
                  <a:gd name="T16" fmla="*/ 0 60000 65536"/>
                  <a:gd name="T17" fmla="*/ 0 60000 65536"/>
                  <a:gd name="T18" fmla="*/ 0 60000 65536"/>
                  <a:gd name="T19" fmla="*/ 0 60000 65536"/>
                  <a:gd name="T20" fmla="*/ 0 60000 65536"/>
                  <a:gd name="T21" fmla="*/ 0 w 142"/>
                  <a:gd name="T22" fmla="*/ 0 h 956"/>
                  <a:gd name="T23" fmla="*/ 142 w 142"/>
                  <a:gd name="T24" fmla="*/ 956 h 9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2" h="956">
                    <a:moveTo>
                      <a:pt x="107" y="0"/>
                    </a:moveTo>
                    <a:lnTo>
                      <a:pt x="0" y="956"/>
                    </a:lnTo>
                    <a:lnTo>
                      <a:pt x="38" y="949"/>
                    </a:lnTo>
                    <a:lnTo>
                      <a:pt x="142" y="3"/>
                    </a:lnTo>
                    <a:lnTo>
                      <a:pt x="107" y="0"/>
                    </a:lnTo>
                    <a:close/>
                  </a:path>
                </a:pathLst>
              </a:custGeom>
              <a:solidFill>
                <a:srgbClr val="AAAA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73" name="Freeform 13"/>
              <p:cNvSpPr>
                <a:spLocks/>
              </p:cNvSpPr>
              <p:nvPr/>
            </p:nvSpPr>
            <p:spPr bwMode="auto">
              <a:xfrm>
                <a:off x="901" y="1777"/>
                <a:ext cx="148" cy="971"/>
              </a:xfrm>
              <a:custGeom>
                <a:avLst/>
                <a:gdLst>
                  <a:gd name="T0" fmla="*/ 110 w 148"/>
                  <a:gd name="T1" fmla="*/ 0 h 971"/>
                  <a:gd name="T2" fmla="*/ 0 w 148"/>
                  <a:gd name="T3" fmla="*/ 971 h 971"/>
                  <a:gd name="T4" fmla="*/ 41 w 148"/>
                  <a:gd name="T5" fmla="*/ 962 h 971"/>
                  <a:gd name="T6" fmla="*/ 148 w 148"/>
                  <a:gd name="T7" fmla="*/ 6 h 971"/>
                  <a:gd name="T8" fmla="*/ 148 w 148"/>
                  <a:gd name="T9" fmla="*/ 6 h 971"/>
                  <a:gd name="T10" fmla="*/ 110 w 148"/>
                  <a:gd name="T11" fmla="*/ 0 h 971"/>
                  <a:gd name="T12" fmla="*/ 110 w 148"/>
                  <a:gd name="T13" fmla="*/ 0 h 971"/>
                  <a:gd name="T14" fmla="*/ 0 60000 65536"/>
                  <a:gd name="T15" fmla="*/ 0 60000 65536"/>
                  <a:gd name="T16" fmla="*/ 0 60000 65536"/>
                  <a:gd name="T17" fmla="*/ 0 60000 65536"/>
                  <a:gd name="T18" fmla="*/ 0 60000 65536"/>
                  <a:gd name="T19" fmla="*/ 0 60000 65536"/>
                  <a:gd name="T20" fmla="*/ 0 60000 65536"/>
                  <a:gd name="T21" fmla="*/ 0 w 148"/>
                  <a:gd name="T22" fmla="*/ 0 h 971"/>
                  <a:gd name="T23" fmla="*/ 148 w 148"/>
                  <a:gd name="T24" fmla="*/ 971 h 9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8" h="971">
                    <a:moveTo>
                      <a:pt x="110" y="0"/>
                    </a:moveTo>
                    <a:lnTo>
                      <a:pt x="0" y="971"/>
                    </a:lnTo>
                    <a:lnTo>
                      <a:pt x="41" y="962"/>
                    </a:lnTo>
                    <a:lnTo>
                      <a:pt x="148" y="6"/>
                    </a:lnTo>
                    <a:lnTo>
                      <a:pt x="110" y="0"/>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74" name="Freeform 14"/>
              <p:cNvSpPr>
                <a:spLocks/>
              </p:cNvSpPr>
              <p:nvPr/>
            </p:nvSpPr>
            <p:spPr bwMode="auto">
              <a:xfrm>
                <a:off x="863" y="1774"/>
                <a:ext cx="148" cy="981"/>
              </a:xfrm>
              <a:custGeom>
                <a:avLst/>
                <a:gdLst>
                  <a:gd name="T0" fmla="*/ 111 w 148"/>
                  <a:gd name="T1" fmla="*/ 0 h 981"/>
                  <a:gd name="T2" fmla="*/ 0 w 148"/>
                  <a:gd name="T3" fmla="*/ 981 h 981"/>
                  <a:gd name="T4" fmla="*/ 38 w 148"/>
                  <a:gd name="T5" fmla="*/ 974 h 981"/>
                  <a:gd name="T6" fmla="*/ 148 w 148"/>
                  <a:gd name="T7" fmla="*/ 3 h 981"/>
                  <a:gd name="T8" fmla="*/ 148 w 148"/>
                  <a:gd name="T9" fmla="*/ 3 h 981"/>
                  <a:gd name="T10" fmla="*/ 111 w 148"/>
                  <a:gd name="T11" fmla="*/ 0 h 981"/>
                  <a:gd name="T12" fmla="*/ 111 w 148"/>
                  <a:gd name="T13" fmla="*/ 0 h 981"/>
                  <a:gd name="T14" fmla="*/ 0 60000 65536"/>
                  <a:gd name="T15" fmla="*/ 0 60000 65536"/>
                  <a:gd name="T16" fmla="*/ 0 60000 65536"/>
                  <a:gd name="T17" fmla="*/ 0 60000 65536"/>
                  <a:gd name="T18" fmla="*/ 0 60000 65536"/>
                  <a:gd name="T19" fmla="*/ 0 60000 65536"/>
                  <a:gd name="T20" fmla="*/ 0 60000 65536"/>
                  <a:gd name="T21" fmla="*/ 0 w 148"/>
                  <a:gd name="T22" fmla="*/ 0 h 981"/>
                  <a:gd name="T23" fmla="*/ 148 w 148"/>
                  <a:gd name="T24" fmla="*/ 981 h 9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8" h="981">
                    <a:moveTo>
                      <a:pt x="111" y="0"/>
                    </a:moveTo>
                    <a:lnTo>
                      <a:pt x="0" y="981"/>
                    </a:lnTo>
                    <a:lnTo>
                      <a:pt x="38" y="974"/>
                    </a:lnTo>
                    <a:lnTo>
                      <a:pt x="148" y="3"/>
                    </a:lnTo>
                    <a:lnTo>
                      <a:pt x="111"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75" name="Freeform 15"/>
              <p:cNvSpPr>
                <a:spLocks/>
              </p:cNvSpPr>
              <p:nvPr/>
            </p:nvSpPr>
            <p:spPr bwMode="auto">
              <a:xfrm>
                <a:off x="825" y="1767"/>
                <a:ext cx="149" cy="997"/>
              </a:xfrm>
              <a:custGeom>
                <a:avLst/>
                <a:gdLst>
                  <a:gd name="T0" fmla="*/ 111 w 149"/>
                  <a:gd name="T1" fmla="*/ 0 h 997"/>
                  <a:gd name="T2" fmla="*/ 0 w 149"/>
                  <a:gd name="T3" fmla="*/ 997 h 997"/>
                  <a:gd name="T4" fmla="*/ 38 w 149"/>
                  <a:gd name="T5" fmla="*/ 988 h 997"/>
                  <a:gd name="T6" fmla="*/ 149 w 149"/>
                  <a:gd name="T7" fmla="*/ 7 h 997"/>
                  <a:gd name="T8" fmla="*/ 149 w 149"/>
                  <a:gd name="T9" fmla="*/ 7 h 997"/>
                  <a:gd name="T10" fmla="*/ 111 w 149"/>
                  <a:gd name="T11" fmla="*/ 0 h 997"/>
                  <a:gd name="T12" fmla="*/ 111 w 149"/>
                  <a:gd name="T13" fmla="*/ 0 h 997"/>
                  <a:gd name="T14" fmla="*/ 0 60000 65536"/>
                  <a:gd name="T15" fmla="*/ 0 60000 65536"/>
                  <a:gd name="T16" fmla="*/ 0 60000 65536"/>
                  <a:gd name="T17" fmla="*/ 0 60000 65536"/>
                  <a:gd name="T18" fmla="*/ 0 60000 65536"/>
                  <a:gd name="T19" fmla="*/ 0 60000 65536"/>
                  <a:gd name="T20" fmla="*/ 0 60000 65536"/>
                  <a:gd name="T21" fmla="*/ 0 w 149"/>
                  <a:gd name="T22" fmla="*/ 0 h 997"/>
                  <a:gd name="T23" fmla="*/ 149 w 149"/>
                  <a:gd name="T24" fmla="*/ 997 h 9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 h="997">
                    <a:moveTo>
                      <a:pt x="111" y="0"/>
                    </a:moveTo>
                    <a:lnTo>
                      <a:pt x="0" y="997"/>
                    </a:lnTo>
                    <a:lnTo>
                      <a:pt x="38" y="988"/>
                    </a:lnTo>
                    <a:lnTo>
                      <a:pt x="149" y="7"/>
                    </a:lnTo>
                    <a:lnTo>
                      <a:pt x="111" y="0"/>
                    </a:lnTo>
                    <a:close/>
                  </a:path>
                </a:pathLst>
              </a:custGeom>
              <a:solidFill>
                <a:srgbClr val="CACA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76" name="Freeform 16"/>
              <p:cNvSpPr>
                <a:spLocks/>
              </p:cNvSpPr>
              <p:nvPr/>
            </p:nvSpPr>
            <p:spPr bwMode="auto">
              <a:xfrm>
                <a:off x="787" y="1764"/>
                <a:ext cx="149" cy="1010"/>
              </a:xfrm>
              <a:custGeom>
                <a:avLst/>
                <a:gdLst>
                  <a:gd name="T0" fmla="*/ 114 w 149"/>
                  <a:gd name="T1" fmla="*/ 0 h 1010"/>
                  <a:gd name="T2" fmla="*/ 0 w 149"/>
                  <a:gd name="T3" fmla="*/ 1010 h 1010"/>
                  <a:gd name="T4" fmla="*/ 38 w 149"/>
                  <a:gd name="T5" fmla="*/ 1000 h 1010"/>
                  <a:gd name="T6" fmla="*/ 149 w 149"/>
                  <a:gd name="T7" fmla="*/ 3 h 1010"/>
                  <a:gd name="T8" fmla="*/ 149 w 149"/>
                  <a:gd name="T9" fmla="*/ 3 h 1010"/>
                  <a:gd name="T10" fmla="*/ 114 w 149"/>
                  <a:gd name="T11" fmla="*/ 0 h 1010"/>
                  <a:gd name="T12" fmla="*/ 114 w 149"/>
                  <a:gd name="T13" fmla="*/ 0 h 1010"/>
                  <a:gd name="T14" fmla="*/ 0 60000 65536"/>
                  <a:gd name="T15" fmla="*/ 0 60000 65536"/>
                  <a:gd name="T16" fmla="*/ 0 60000 65536"/>
                  <a:gd name="T17" fmla="*/ 0 60000 65536"/>
                  <a:gd name="T18" fmla="*/ 0 60000 65536"/>
                  <a:gd name="T19" fmla="*/ 0 60000 65536"/>
                  <a:gd name="T20" fmla="*/ 0 60000 65536"/>
                  <a:gd name="T21" fmla="*/ 0 w 149"/>
                  <a:gd name="T22" fmla="*/ 0 h 1010"/>
                  <a:gd name="T23" fmla="*/ 149 w 149"/>
                  <a:gd name="T24" fmla="*/ 1010 h 10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 h="1010">
                    <a:moveTo>
                      <a:pt x="114" y="0"/>
                    </a:moveTo>
                    <a:lnTo>
                      <a:pt x="0" y="1010"/>
                    </a:lnTo>
                    <a:lnTo>
                      <a:pt x="38" y="1000"/>
                    </a:lnTo>
                    <a:lnTo>
                      <a:pt x="149" y="3"/>
                    </a:lnTo>
                    <a:lnTo>
                      <a:pt x="114"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77" name="Freeform 17"/>
              <p:cNvSpPr>
                <a:spLocks/>
              </p:cNvSpPr>
              <p:nvPr/>
            </p:nvSpPr>
            <p:spPr bwMode="auto">
              <a:xfrm>
                <a:off x="749" y="1761"/>
                <a:ext cx="152" cy="1019"/>
              </a:xfrm>
              <a:custGeom>
                <a:avLst/>
                <a:gdLst>
                  <a:gd name="T0" fmla="*/ 114 w 152"/>
                  <a:gd name="T1" fmla="*/ 0 h 1019"/>
                  <a:gd name="T2" fmla="*/ 0 w 152"/>
                  <a:gd name="T3" fmla="*/ 1019 h 1019"/>
                  <a:gd name="T4" fmla="*/ 38 w 152"/>
                  <a:gd name="T5" fmla="*/ 1013 h 1019"/>
                  <a:gd name="T6" fmla="*/ 152 w 152"/>
                  <a:gd name="T7" fmla="*/ 3 h 1019"/>
                  <a:gd name="T8" fmla="*/ 152 w 152"/>
                  <a:gd name="T9" fmla="*/ 3 h 1019"/>
                  <a:gd name="T10" fmla="*/ 114 w 152"/>
                  <a:gd name="T11" fmla="*/ 0 h 1019"/>
                  <a:gd name="T12" fmla="*/ 114 w 152"/>
                  <a:gd name="T13" fmla="*/ 0 h 1019"/>
                  <a:gd name="T14" fmla="*/ 0 60000 65536"/>
                  <a:gd name="T15" fmla="*/ 0 60000 65536"/>
                  <a:gd name="T16" fmla="*/ 0 60000 65536"/>
                  <a:gd name="T17" fmla="*/ 0 60000 65536"/>
                  <a:gd name="T18" fmla="*/ 0 60000 65536"/>
                  <a:gd name="T19" fmla="*/ 0 60000 65536"/>
                  <a:gd name="T20" fmla="*/ 0 60000 65536"/>
                  <a:gd name="T21" fmla="*/ 0 w 152"/>
                  <a:gd name="T22" fmla="*/ 0 h 1019"/>
                  <a:gd name="T23" fmla="*/ 152 w 152"/>
                  <a:gd name="T24" fmla="*/ 1019 h 10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2" h="1019">
                    <a:moveTo>
                      <a:pt x="114" y="0"/>
                    </a:moveTo>
                    <a:lnTo>
                      <a:pt x="0" y="1019"/>
                    </a:lnTo>
                    <a:lnTo>
                      <a:pt x="38" y="1013"/>
                    </a:lnTo>
                    <a:lnTo>
                      <a:pt x="152" y="3"/>
                    </a:lnTo>
                    <a:lnTo>
                      <a:pt x="114"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78" name="Freeform 18"/>
              <p:cNvSpPr>
                <a:spLocks/>
              </p:cNvSpPr>
              <p:nvPr/>
            </p:nvSpPr>
            <p:spPr bwMode="auto">
              <a:xfrm>
                <a:off x="711" y="1755"/>
                <a:ext cx="152" cy="1034"/>
              </a:xfrm>
              <a:custGeom>
                <a:avLst/>
                <a:gdLst>
                  <a:gd name="T0" fmla="*/ 114 w 152"/>
                  <a:gd name="T1" fmla="*/ 0 h 1034"/>
                  <a:gd name="T2" fmla="*/ 0 w 152"/>
                  <a:gd name="T3" fmla="*/ 1034 h 1034"/>
                  <a:gd name="T4" fmla="*/ 38 w 152"/>
                  <a:gd name="T5" fmla="*/ 1025 h 1034"/>
                  <a:gd name="T6" fmla="*/ 152 w 152"/>
                  <a:gd name="T7" fmla="*/ 6 h 1034"/>
                  <a:gd name="T8" fmla="*/ 152 w 152"/>
                  <a:gd name="T9" fmla="*/ 6 h 1034"/>
                  <a:gd name="T10" fmla="*/ 114 w 152"/>
                  <a:gd name="T11" fmla="*/ 0 h 1034"/>
                  <a:gd name="T12" fmla="*/ 114 w 152"/>
                  <a:gd name="T13" fmla="*/ 0 h 1034"/>
                  <a:gd name="T14" fmla="*/ 0 60000 65536"/>
                  <a:gd name="T15" fmla="*/ 0 60000 65536"/>
                  <a:gd name="T16" fmla="*/ 0 60000 65536"/>
                  <a:gd name="T17" fmla="*/ 0 60000 65536"/>
                  <a:gd name="T18" fmla="*/ 0 60000 65536"/>
                  <a:gd name="T19" fmla="*/ 0 60000 65536"/>
                  <a:gd name="T20" fmla="*/ 0 60000 65536"/>
                  <a:gd name="T21" fmla="*/ 0 w 152"/>
                  <a:gd name="T22" fmla="*/ 0 h 1034"/>
                  <a:gd name="T23" fmla="*/ 152 w 15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2" h="1034">
                    <a:moveTo>
                      <a:pt x="114" y="0"/>
                    </a:moveTo>
                    <a:lnTo>
                      <a:pt x="0" y="1034"/>
                    </a:lnTo>
                    <a:lnTo>
                      <a:pt x="38" y="1025"/>
                    </a:lnTo>
                    <a:lnTo>
                      <a:pt x="152" y="6"/>
                    </a:lnTo>
                    <a:lnTo>
                      <a:pt x="114" y="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79" name="Freeform 19"/>
              <p:cNvSpPr>
                <a:spLocks/>
              </p:cNvSpPr>
              <p:nvPr/>
            </p:nvSpPr>
            <p:spPr bwMode="auto">
              <a:xfrm>
                <a:off x="673" y="1752"/>
                <a:ext cx="152" cy="1044"/>
              </a:xfrm>
              <a:custGeom>
                <a:avLst/>
                <a:gdLst>
                  <a:gd name="T0" fmla="*/ 117 w 152"/>
                  <a:gd name="T1" fmla="*/ 0 h 1044"/>
                  <a:gd name="T2" fmla="*/ 0 w 152"/>
                  <a:gd name="T3" fmla="*/ 1044 h 1044"/>
                  <a:gd name="T4" fmla="*/ 38 w 152"/>
                  <a:gd name="T5" fmla="*/ 1037 h 1044"/>
                  <a:gd name="T6" fmla="*/ 152 w 152"/>
                  <a:gd name="T7" fmla="*/ 3 h 1044"/>
                  <a:gd name="T8" fmla="*/ 152 w 152"/>
                  <a:gd name="T9" fmla="*/ 3 h 1044"/>
                  <a:gd name="T10" fmla="*/ 117 w 152"/>
                  <a:gd name="T11" fmla="*/ 0 h 1044"/>
                  <a:gd name="T12" fmla="*/ 117 w 152"/>
                  <a:gd name="T13" fmla="*/ 0 h 1044"/>
                  <a:gd name="T14" fmla="*/ 0 60000 65536"/>
                  <a:gd name="T15" fmla="*/ 0 60000 65536"/>
                  <a:gd name="T16" fmla="*/ 0 60000 65536"/>
                  <a:gd name="T17" fmla="*/ 0 60000 65536"/>
                  <a:gd name="T18" fmla="*/ 0 60000 65536"/>
                  <a:gd name="T19" fmla="*/ 0 60000 65536"/>
                  <a:gd name="T20" fmla="*/ 0 60000 65536"/>
                  <a:gd name="T21" fmla="*/ 0 w 152"/>
                  <a:gd name="T22" fmla="*/ 0 h 1044"/>
                  <a:gd name="T23" fmla="*/ 152 w 152"/>
                  <a:gd name="T24" fmla="*/ 1044 h 10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2" h="1044">
                    <a:moveTo>
                      <a:pt x="117" y="0"/>
                    </a:moveTo>
                    <a:lnTo>
                      <a:pt x="0" y="1044"/>
                    </a:lnTo>
                    <a:lnTo>
                      <a:pt x="38" y="1037"/>
                    </a:lnTo>
                    <a:lnTo>
                      <a:pt x="152" y="3"/>
                    </a:lnTo>
                    <a:lnTo>
                      <a:pt x="117"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80" name="Freeform 20"/>
              <p:cNvSpPr>
                <a:spLocks/>
              </p:cNvSpPr>
              <p:nvPr/>
            </p:nvSpPr>
            <p:spPr bwMode="auto">
              <a:xfrm>
                <a:off x="632" y="1745"/>
                <a:ext cx="158" cy="1060"/>
              </a:xfrm>
              <a:custGeom>
                <a:avLst/>
                <a:gdLst>
                  <a:gd name="T0" fmla="*/ 120 w 158"/>
                  <a:gd name="T1" fmla="*/ 0 h 1060"/>
                  <a:gd name="T2" fmla="*/ 0 w 158"/>
                  <a:gd name="T3" fmla="*/ 1060 h 1060"/>
                  <a:gd name="T4" fmla="*/ 41 w 158"/>
                  <a:gd name="T5" fmla="*/ 1051 h 1060"/>
                  <a:gd name="T6" fmla="*/ 158 w 158"/>
                  <a:gd name="T7" fmla="*/ 7 h 1060"/>
                  <a:gd name="T8" fmla="*/ 158 w 158"/>
                  <a:gd name="T9" fmla="*/ 7 h 1060"/>
                  <a:gd name="T10" fmla="*/ 120 w 158"/>
                  <a:gd name="T11" fmla="*/ 0 h 1060"/>
                  <a:gd name="T12" fmla="*/ 120 w 158"/>
                  <a:gd name="T13" fmla="*/ 0 h 1060"/>
                  <a:gd name="T14" fmla="*/ 0 60000 65536"/>
                  <a:gd name="T15" fmla="*/ 0 60000 65536"/>
                  <a:gd name="T16" fmla="*/ 0 60000 65536"/>
                  <a:gd name="T17" fmla="*/ 0 60000 65536"/>
                  <a:gd name="T18" fmla="*/ 0 60000 65536"/>
                  <a:gd name="T19" fmla="*/ 0 60000 65536"/>
                  <a:gd name="T20" fmla="*/ 0 60000 65536"/>
                  <a:gd name="T21" fmla="*/ 0 w 158"/>
                  <a:gd name="T22" fmla="*/ 0 h 1060"/>
                  <a:gd name="T23" fmla="*/ 158 w 158"/>
                  <a:gd name="T24" fmla="*/ 1060 h 10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1060">
                    <a:moveTo>
                      <a:pt x="120" y="0"/>
                    </a:moveTo>
                    <a:lnTo>
                      <a:pt x="0" y="1060"/>
                    </a:lnTo>
                    <a:lnTo>
                      <a:pt x="41" y="1051"/>
                    </a:lnTo>
                    <a:lnTo>
                      <a:pt x="158" y="7"/>
                    </a:lnTo>
                    <a:lnTo>
                      <a:pt x="1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81" name="Freeform 21"/>
              <p:cNvSpPr>
                <a:spLocks/>
              </p:cNvSpPr>
              <p:nvPr/>
            </p:nvSpPr>
            <p:spPr bwMode="auto">
              <a:xfrm>
                <a:off x="594" y="1742"/>
                <a:ext cx="158" cy="1070"/>
              </a:xfrm>
              <a:custGeom>
                <a:avLst/>
                <a:gdLst>
                  <a:gd name="T0" fmla="*/ 120 w 158"/>
                  <a:gd name="T1" fmla="*/ 0 h 1070"/>
                  <a:gd name="T2" fmla="*/ 0 w 158"/>
                  <a:gd name="T3" fmla="*/ 1070 h 1070"/>
                  <a:gd name="T4" fmla="*/ 38 w 158"/>
                  <a:gd name="T5" fmla="*/ 1063 h 1070"/>
                  <a:gd name="T6" fmla="*/ 158 w 158"/>
                  <a:gd name="T7" fmla="*/ 3 h 1070"/>
                  <a:gd name="T8" fmla="*/ 158 w 158"/>
                  <a:gd name="T9" fmla="*/ 3 h 1070"/>
                  <a:gd name="T10" fmla="*/ 120 w 158"/>
                  <a:gd name="T11" fmla="*/ 0 h 1070"/>
                  <a:gd name="T12" fmla="*/ 120 w 158"/>
                  <a:gd name="T13" fmla="*/ 0 h 1070"/>
                  <a:gd name="T14" fmla="*/ 0 60000 65536"/>
                  <a:gd name="T15" fmla="*/ 0 60000 65536"/>
                  <a:gd name="T16" fmla="*/ 0 60000 65536"/>
                  <a:gd name="T17" fmla="*/ 0 60000 65536"/>
                  <a:gd name="T18" fmla="*/ 0 60000 65536"/>
                  <a:gd name="T19" fmla="*/ 0 60000 65536"/>
                  <a:gd name="T20" fmla="*/ 0 60000 65536"/>
                  <a:gd name="T21" fmla="*/ 0 w 158"/>
                  <a:gd name="T22" fmla="*/ 0 h 1070"/>
                  <a:gd name="T23" fmla="*/ 158 w 158"/>
                  <a:gd name="T24" fmla="*/ 1070 h 10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1070">
                    <a:moveTo>
                      <a:pt x="120" y="0"/>
                    </a:moveTo>
                    <a:lnTo>
                      <a:pt x="0" y="1070"/>
                    </a:lnTo>
                    <a:lnTo>
                      <a:pt x="38" y="1063"/>
                    </a:lnTo>
                    <a:lnTo>
                      <a:pt x="158" y="3"/>
                    </a:lnTo>
                    <a:lnTo>
                      <a:pt x="1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82" name="Freeform 22"/>
              <p:cNvSpPr>
                <a:spLocks/>
              </p:cNvSpPr>
              <p:nvPr/>
            </p:nvSpPr>
            <p:spPr bwMode="auto">
              <a:xfrm>
                <a:off x="556" y="1736"/>
                <a:ext cx="158" cy="1085"/>
              </a:xfrm>
              <a:custGeom>
                <a:avLst/>
                <a:gdLst>
                  <a:gd name="T0" fmla="*/ 123 w 158"/>
                  <a:gd name="T1" fmla="*/ 0 h 1085"/>
                  <a:gd name="T2" fmla="*/ 0 w 158"/>
                  <a:gd name="T3" fmla="*/ 1085 h 1085"/>
                  <a:gd name="T4" fmla="*/ 38 w 158"/>
                  <a:gd name="T5" fmla="*/ 1076 h 1085"/>
                  <a:gd name="T6" fmla="*/ 158 w 158"/>
                  <a:gd name="T7" fmla="*/ 6 h 1085"/>
                  <a:gd name="T8" fmla="*/ 158 w 158"/>
                  <a:gd name="T9" fmla="*/ 6 h 1085"/>
                  <a:gd name="T10" fmla="*/ 123 w 158"/>
                  <a:gd name="T11" fmla="*/ 0 h 1085"/>
                  <a:gd name="T12" fmla="*/ 123 w 158"/>
                  <a:gd name="T13" fmla="*/ 0 h 1085"/>
                  <a:gd name="T14" fmla="*/ 0 60000 65536"/>
                  <a:gd name="T15" fmla="*/ 0 60000 65536"/>
                  <a:gd name="T16" fmla="*/ 0 60000 65536"/>
                  <a:gd name="T17" fmla="*/ 0 60000 65536"/>
                  <a:gd name="T18" fmla="*/ 0 60000 65536"/>
                  <a:gd name="T19" fmla="*/ 0 60000 65536"/>
                  <a:gd name="T20" fmla="*/ 0 60000 65536"/>
                  <a:gd name="T21" fmla="*/ 0 w 158"/>
                  <a:gd name="T22" fmla="*/ 0 h 1085"/>
                  <a:gd name="T23" fmla="*/ 158 w 158"/>
                  <a:gd name="T24" fmla="*/ 1085 h 10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1085">
                    <a:moveTo>
                      <a:pt x="123" y="0"/>
                    </a:moveTo>
                    <a:lnTo>
                      <a:pt x="0" y="1085"/>
                    </a:lnTo>
                    <a:lnTo>
                      <a:pt x="38" y="1076"/>
                    </a:lnTo>
                    <a:lnTo>
                      <a:pt x="158" y="6"/>
                    </a:lnTo>
                    <a:lnTo>
                      <a:pt x="123"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83" name="Freeform 23"/>
              <p:cNvSpPr>
                <a:spLocks/>
              </p:cNvSpPr>
              <p:nvPr/>
            </p:nvSpPr>
            <p:spPr bwMode="auto">
              <a:xfrm>
                <a:off x="518" y="1733"/>
                <a:ext cx="161" cy="1094"/>
              </a:xfrm>
              <a:custGeom>
                <a:avLst/>
                <a:gdLst>
                  <a:gd name="T0" fmla="*/ 123 w 161"/>
                  <a:gd name="T1" fmla="*/ 0 h 1094"/>
                  <a:gd name="T2" fmla="*/ 0 w 161"/>
                  <a:gd name="T3" fmla="*/ 1094 h 1094"/>
                  <a:gd name="T4" fmla="*/ 38 w 161"/>
                  <a:gd name="T5" fmla="*/ 1088 h 1094"/>
                  <a:gd name="T6" fmla="*/ 161 w 161"/>
                  <a:gd name="T7" fmla="*/ 3 h 1094"/>
                  <a:gd name="T8" fmla="*/ 161 w 161"/>
                  <a:gd name="T9" fmla="*/ 3 h 1094"/>
                  <a:gd name="T10" fmla="*/ 123 w 161"/>
                  <a:gd name="T11" fmla="*/ 0 h 1094"/>
                  <a:gd name="T12" fmla="*/ 123 w 161"/>
                  <a:gd name="T13" fmla="*/ 0 h 1094"/>
                  <a:gd name="T14" fmla="*/ 0 60000 65536"/>
                  <a:gd name="T15" fmla="*/ 0 60000 65536"/>
                  <a:gd name="T16" fmla="*/ 0 60000 65536"/>
                  <a:gd name="T17" fmla="*/ 0 60000 65536"/>
                  <a:gd name="T18" fmla="*/ 0 60000 65536"/>
                  <a:gd name="T19" fmla="*/ 0 60000 65536"/>
                  <a:gd name="T20" fmla="*/ 0 60000 65536"/>
                  <a:gd name="T21" fmla="*/ 0 w 161"/>
                  <a:gd name="T22" fmla="*/ 0 h 1094"/>
                  <a:gd name="T23" fmla="*/ 161 w 161"/>
                  <a:gd name="T24" fmla="*/ 1094 h 10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1" h="1094">
                    <a:moveTo>
                      <a:pt x="123" y="0"/>
                    </a:moveTo>
                    <a:lnTo>
                      <a:pt x="0" y="1094"/>
                    </a:lnTo>
                    <a:lnTo>
                      <a:pt x="38" y="1088"/>
                    </a:lnTo>
                    <a:lnTo>
                      <a:pt x="161" y="3"/>
                    </a:lnTo>
                    <a:lnTo>
                      <a:pt x="123" y="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84" name="Freeform 24"/>
              <p:cNvSpPr>
                <a:spLocks/>
              </p:cNvSpPr>
              <p:nvPr/>
            </p:nvSpPr>
            <p:spPr bwMode="auto">
              <a:xfrm>
                <a:off x="480" y="1729"/>
                <a:ext cx="161" cy="1108"/>
              </a:xfrm>
              <a:custGeom>
                <a:avLst/>
                <a:gdLst>
                  <a:gd name="T0" fmla="*/ 123 w 161"/>
                  <a:gd name="T1" fmla="*/ 0 h 1108"/>
                  <a:gd name="T2" fmla="*/ 0 w 161"/>
                  <a:gd name="T3" fmla="*/ 1108 h 1108"/>
                  <a:gd name="T4" fmla="*/ 38 w 161"/>
                  <a:gd name="T5" fmla="*/ 1098 h 1108"/>
                  <a:gd name="T6" fmla="*/ 161 w 161"/>
                  <a:gd name="T7" fmla="*/ 4 h 1108"/>
                  <a:gd name="T8" fmla="*/ 161 w 161"/>
                  <a:gd name="T9" fmla="*/ 4 h 1108"/>
                  <a:gd name="T10" fmla="*/ 123 w 161"/>
                  <a:gd name="T11" fmla="*/ 0 h 1108"/>
                  <a:gd name="T12" fmla="*/ 123 w 161"/>
                  <a:gd name="T13" fmla="*/ 0 h 1108"/>
                  <a:gd name="T14" fmla="*/ 0 60000 65536"/>
                  <a:gd name="T15" fmla="*/ 0 60000 65536"/>
                  <a:gd name="T16" fmla="*/ 0 60000 65536"/>
                  <a:gd name="T17" fmla="*/ 0 60000 65536"/>
                  <a:gd name="T18" fmla="*/ 0 60000 65536"/>
                  <a:gd name="T19" fmla="*/ 0 60000 65536"/>
                  <a:gd name="T20" fmla="*/ 0 60000 65536"/>
                  <a:gd name="T21" fmla="*/ 0 w 161"/>
                  <a:gd name="T22" fmla="*/ 0 h 1108"/>
                  <a:gd name="T23" fmla="*/ 161 w 161"/>
                  <a:gd name="T24" fmla="*/ 1108 h 1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1" h="1108">
                    <a:moveTo>
                      <a:pt x="123" y="0"/>
                    </a:moveTo>
                    <a:lnTo>
                      <a:pt x="0" y="1108"/>
                    </a:lnTo>
                    <a:lnTo>
                      <a:pt x="38" y="1098"/>
                    </a:lnTo>
                    <a:lnTo>
                      <a:pt x="161" y="4"/>
                    </a:lnTo>
                    <a:lnTo>
                      <a:pt x="123"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85" name="Freeform 25"/>
              <p:cNvSpPr>
                <a:spLocks/>
              </p:cNvSpPr>
              <p:nvPr/>
            </p:nvSpPr>
            <p:spPr bwMode="auto">
              <a:xfrm>
                <a:off x="442" y="1723"/>
                <a:ext cx="161" cy="1120"/>
              </a:xfrm>
              <a:custGeom>
                <a:avLst/>
                <a:gdLst>
                  <a:gd name="T0" fmla="*/ 123 w 161"/>
                  <a:gd name="T1" fmla="*/ 0 h 1120"/>
                  <a:gd name="T2" fmla="*/ 0 w 161"/>
                  <a:gd name="T3" fmla="*/ 1120 h 1120"/>
                  <a:gd name="T4" fmla="*/ 38 w 161"/>
                  <a:gd name="T5" fmla="*/ 1114 h 1120"/>
                  <a:gd name="T6" fmla="*/ 161 w 161"/>
                  <a:gd name="T7" fmla="*/ 6 h 1120"/>
                  <a:gd name="T8" fmla="*/ 161 w 161"/>
                  <a:gd name="T9" fmla="*/ 6 h 1120"/>
                  <a:gd name="T10" fmla="*/ 123 w 161"/>
                  <a:gd name="T11" fmla="*/ 0 h 1120"/>
                  <a:gd name="T12" fmla="*/ 123 w 161"/>
                  <a:gd name="T13" fmla="*/ 0 h 1120"/>
                  <a:gd name="T14" fmla="*/ 0 60000 65536"/>
                  <a:gd name="T15" fmla="*/ 0 60000 65536"/>
                  <a:gd name="T16" fmla="*/ 0 60000 65536"/>
                  <a:gd name="T17" fmla="*/ 0 60000 65536"/>
                  <a:gd name="T18" fmla="*/ 0 60000 65536"/>
                  <a:gd name="T19" fmla="*/ 0 60000 65536"/>
                  <a:gd name="T20" fmla="*/ 0 60000 65536"/>
                  <a:gd name="T21" fmla="*/ 0 w 161"/>
                  <a:gd name="T22" fmla="*/ 0 h 1120"/>
                  <a:gd name="T23" fmla="*/ 161 w 161"/>
                  <a:gd name="T24" fmla="*/ 1120 h 1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1" h="1120">
                    <a:moveTo>
                      <a:pt x="123" y="0"/>
                    </a:moveTo>
                    <a:lnTo>
                      <a:pt x="0" y="1120"/>
                    </a:lnTo>
                    <a:lnTo>
                      <a:pt x="38" y="1114"/>
                    </a:lnTo>
                    <a:lnTo>
                      <a:pt x="161" y="6"/>
                    </a:lnTo>
                    <a:lnTo>
                      <a:pt x="123"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86" name="Freeform 26"/>
              <p:cNvSpPr>
                <a:spLocks/>
              </p:cNvSpPr>
              <p:nvPr/>
            </p:nvSpPr>
            <p:spPr bwMode="auto">
              <a:xfrm>
                <a:off x="404" y="1720"/>
                <a:ext cx="161" cy="1133"/>
              </a:xfrm>
              <a:custGeom>
                <a:avLst/>
                <a:gdLst>
                  <a:gd name="T0" fmla="*/ 127 w 161"/>
                  <a:gd name="T1" fmla="*/ 0 h 1133"/>
                  <a:gd name="T2" fmla="*/ 0 w 161"/>
                  <a:gd name="T3" fmla="*/ 1133 h 1133"/>
                  <a:gd name="T4" fmla="*/ 38 w 161"/>
                  <a:gd name="T5" fmla="*/ 1123 h 1133"/>
                  <a:gd name="T6" fmla="*/ 161 w 161"/>
                  <a:gd name="T7" fmla="*/ 3 h 1133"/>
                  <a:gd name="T8" fmla="*/ 161 w 161"/>
                  <a:gd name="T9" fmla="*/ 3 h 1133"/>
                  <a:gd name="T10" fmla="*/ 127 w 161"/>
                  <a:gd name="T11" fmla="*/ 0 h 1133"/>
                  <a:gd name="T12" fmla="*/ 127 w 161"/>
                  <a:gd name="T13" fmla="*/ 0 h 1133"/>
                  <a:gd name="T14" fmla="*/ 0 60000 65536"/>
                  <a:gd name="T15" fmla="*/ 0 60000 65536"/>
                  <a:gd name="T16" fmla="*/ 0 60000 65536"/>
                  <a:gd name="T17" fmla="*/ 0 60000 65536"/>
                  <a:gd name="T18" fmla="*/ 0 60000 65536"/>
                  <a:gd name="T19" fmla="*/ 0 60000 65536"/>
                  <a:gd name="T20" fmla="*/ 0 60000 65536"/>
                  <a:gd name="T21" fmla="*/ 0 w 161"/>
                  <a:gd name="T22" fmla="*/ 0 h 1133"/>
                  <a:gd name="T23" fmla="*/ 161 w 161"/>
                  <a:gd name="T24" fmla="*/ 1133 h 11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1" h="1133">
                    <a:moveTo>
                      <a:pt x="127" y="0"/>
                    </a:moveTo>
                    <a:lnTo>
                      <a:pt x="0" y="1133"/>
                    </a:lnTo>
                    <a:lnTo>
                      <a:pt x="38" y="1123"/>
                    </a:lnTo>
                    <a:lnTo>
                      <a:pt x="161" y="3"/>
                    </a:lnTo>
                    <a:lnTo>
                      <a:pt x="127" y="0"/>
                    </a:lnTo>
                    <a:close/>
                  </a:path>
                </a:pathLst>
              </a:custGeom>
              <a:solidFill>
                <a:srgbClr val="CACA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87" name="Freeform 27"/>
              <p:cNvSpPr>
                <a:spLocks/>
              </p:cNvSpPr>
              <p:nvPr/>
            </p:nvSpPr>
            <p:spPr bwMode="auto">
              <a:xfrm>
                <a:off x="363" y="1714"/>
                <a:ext cx="168" cy="1145"/>
              </a:xfrm>
              <a:custGeom>
                <a:avLst/>
                <a:gdLst>
                  <a:gd name="T0" fmla="*/ 130 w 168"/>
                  <a:gd name="T1" fmla="*/ 0 h 1145"/>
                  <a:gd name="T2" fmla="*/ 0 w 168"/>
                  <a:gd name="T3" fmla="*/ 1145 h 1145"/>
                  <a:gd name="T4" fmla="*/ 0 w 168"/>
                  <a:gd name="T5" fmla="*/ 1145 h 1145"/>
                  <a:gd name="T6" fmla="*/ 3 w 168"/>
                  <a:gd name="T7" fmla="*/ 1145 h 1145"/>
                  <a:gd name="T8" fmla="*/ 41 w 168"/>
                  <a:gd name="T9" fmla="*/ 1139 h 1145"/>
                  <a:gd name="T10" fmla="*/ 168 w 168"/>
                  <a:gd name="T11" fmla="*/ 6 h 1145"/>
                  <a:gd name="T12" fmla="*/ 168 w 168"/>
                  <a:gd name="T13" fmla="*/ 6 h 1145"/>
                  <a:gd name="T14" fmla="*/ 130 w 168"/>
                  <a:gd name="T15" fmla="*/ 0 h 1145"/>
                  <a:gd name="T16" fmla="*/ 130 w 168"/>
                  <a:gd name="T17" fmla="*/ 0 h 11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8"/>
                  <a:gd name="T28" fmla="*/ 0 h 1145"/>
                  <a:gd name="T29" fmla="*/ 168 w 168"/>
                  <a:gd name="T30" fmla="*/ 1145 h 11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8" h="1145">
                    <a:moveTo>
                      <a:pt x="130" y="0"/>
                    </a:moveTo>
                    <a:lnTo>
                      <a:pt x="0" y="1145"/>
                    </a:lnTo>
                    <a:lnTo>
                      <a:pt x="3" y="1145"/>
                    </a:lnTo>
                    <a:lnTo>
                      <a:pt x="41" y="1139"/>
                    </a:lnTo>
                    <a:lnTo>
                      <a:pt x="168" y="6"/>
                    </a:lnTo>
                    <a:lnTo>
                      <a:pt x="130"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88" name="Freeform 28"/>
              <p:cNvSpPr>
                <a:spLocks/>
              </p:cNvSpPr>
              <p:nvPr/>
            </p:nvSpPr>
            <p:spPr bwMode="auto">
              <a:xfrm>
                <a:off x="347" y="1710"/>
                <a:ext cx="146" cy="1149"/>
              </a:xfrm>
              <a:custGeom>
                <a:avLst/>
                <a:gdLst>
                  <a:gd name="T0" fmla="*/ 108 w 146"/>
                  <a:gd name="T1" fmla="*/ 0 h 1149"/>
                  <a:gd name="T2" fmla="*/ 0 w 146"/>
                  <a:gd name="T3" fmla="*/ 965 h 1149"/>
                  <a:gd name="T4" fmla="*/ 16 w 146"/>
                  <a:gd name="T5" fmla="*/ 1149 h 1149"/>
                  <a:gd name="T6" fmla="*/ 16 w 146"/>
                  <a:gd name="T7" fmla="*/ 1149 h 1149"/>
                  <a:gd name="T8" fmla="*/ 16 w 146"/>
                  <a:gd name="T9" fmla="*/ 1149 h 1149"/>
                  <a:gd name="T10" fmla="*/ 146 w 146"/>
                  <a:gd name="T11" fmla="*/ 4 h 1149"/>
                  <a:gd name="T12" fmla="*/ 146 w 146"/>
                  <a:gd name="T13" fmla="*/ 4 h 1149"/>
                  <a:gd name="T14" fmla="*/ 108 w 146"/>
                  <a:gd name="T15" fmla="*/ 0 h 1149"/>
                  <a:gd name="T16" fmla="*/ 108 w 146"/>
                  <a:gd name="T17" fmla="*/ 0 h 11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6"/>
                  <a:gd name="T28" fmla="*/ 0 h 1149"/>
                  <a:gd name="T29" fmla="*/ 146 w 146"/>
                  <a:gd name="T30" fmla="*/ 1149 h 11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6" h="1149">
                    <a:moveTo>
                      <a:pt x="108" y="0"/>
                    </a:moveTo>
                    <a:lnTo>
                      <a:pt x="0" y="965"/>
                    </a:lnTo>
                    <a:lnTo>
                      <a:pt x="16" y="1149"/>
                    </a:lnTo>
                    <a:lnTo>
                      <a:pt x="146" y="4"/>
                    </a:lnTo>
                    <a:lnTo>
                      <a:pt x="108" y="0"/>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89" name="Freeform 29"/>
              <p:cNvSpPr>
                <a:spLocks/>
              </p:cNvSpPr>
              <p:nvPr/>
            </p:nvSpPr>
            <p:spPr bwMode="auto">
              <a:xfrm>
                <a:off x="331" y="1707"/>
                <a:ext cx="124" cy="968"/>
              </a:xfrm>
              <a:custGeom>
                <a:avLst/>
                <a:gdLst>
                  <a:gd name="T0" fmla="*/ 89 w 124"/>
                  <a:gd name="T1" fmla="*/ 0 h 968"/>
                  <a:gd name="T2" fmla="*/ 0 w 124"/>
                  <a:gd name="T3" fmla="*/ 779 h 968"/>
                  <a:gd name="T4" fmla="*/ 16 w 124"/>
                  <a:gd name="T5" fmla="*/ 968 h 968"/>
                  <a:gd name="T6" fmla="*/ 124 w 124"/>
                  <a:gd name="T7" fmla="*/ 3 h 968"/>
                  <a:gd name="T8" fmla="*/ 124 w 124"/>
                  <a:gd name="T9" fmla="*/ 3 h 968"/>
                  <a:gd name="T10" fmla="*/ 89 w 124"/>
                  <a:gd name="T11" fmla="*/ 0 h 968"/>
                  <a:gd name="T12" fmla="*/ 89 w 124"/>
                  <a:gd name="T13" fmla="*/ 0 h 968"/>
                  <a:gd name="T14" fmla="*/ 0 60000 65536"/>
                  <a:gd name="T15" fmla="*/ 0 60000 65536"/>
                  <a:gd name="T16" fmla="*/ 0 60000 65536"/>
                  <a:gd name="T17" fmla="*/ 0 60000 65536"/>
                  <a:gd name="T18" fmla="*/ 0 60000 65536"/>
                  <a:gd name="T19" fmla="*/ 0 60000 65536"/>
                  <a:gd name="T20" fmla="*/ 0 60000 65536"/>
                  <a:gd name="T21" fmla="*/ 0 w 124"/>
                  <a:gd name="T22" fmla="*/ 0 h 968"/>
                  <a:gd name="T23" fmla="*/ 124 w 124"/>
                  <a:gd name="T24" fmla="*/ 968 h 9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 h="968">
                    <a:moveTo>
                      <a:pt x="89" y="0"/>
                    </a:moveTo>
                    <a:lnTo>
                      <a:pt x="0" y="779"/>
                    </a:lnTo>
                    <a:lnTo>
                      <a:pt x="16" y="968"/>
                    </a:lnTo>
                    <a:lnTo>
                      <a:pt x="124" y="3"/>
                    </a:lnTo>
                    <a:lnTo>
                      <a:pt x="89" y="0"/>
                    </a:lnTo>
                    <a:close/>
                  </a:path>
                </a:pathLst>
              </a:custGeom>
              <a:solidFill>
                <a:srgbClr val="AAAA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90" name="Freeform 30"/>
              <p:cNvSpPr>
                <a:spLocks/>
              </p:cNvSpPr>
              <p:nvPr/>
            </p:nvSpPr>
            <p:spPr bwMode="auto">
              <a:xfrm>
                <a:off x="315" y="1701"/>
                <a:ext cx="105" cy="785"/>
              </a:xfrm>
              <a:custGeom>
                <a:avLst/>
                <a:gdLst>
                  <a:gd name="T0" fmla="*/ 67 w 105"/>
                  <a:gd name="T1" fmla="*/ 0 h 785"/>
                  <a:gd name="T2" fmla="*/ 0 w 105"/>
                  <a:gd name="T3" fmla="*/ 595 h 785"/>
                  <a:gd name="T4" fmla="*/ 16 w 105"/>
                  <a:gd name="T5" fmla="*/ 785 h 785"/>
                  <a:gd name="T6" fmla="*/ 105 w 105"/>
                  <a:gd name="T7" fmla="*/ 6 h 785"/>
                  <a:gd name="T8" fmla="*/ 105 w 105"/>
                  <a:gd name="T9" fmla="*/ 6 h 785"/>
                  <a:gd name="T10" fmla="*/ 67 w 105"/>
                  <a:gd name="T11" fmla="*/ 0 h 785"/>
                  <a:gd name="T12" fmla="*/ 67 w 105"/>
                  <a:gd name="T13" fmla="*/ 0 h 785"/>
                  <a:gd name="T14" fmla="*/ 0 60000 65536"/>
                  <a:gd name="T15" fmla="*/ 0 60000 65536"/>
                  <a:gd name="T16" fmla="*/ 0 60000 65536"/>
                  <a:gd name="T17" fmla="*/ 0 60000 65536"/>
                  <a:gd name="T18" fmla="*/ 0 60000 65536"/>
                  <a:gd name="T19" fmla="*/ 0 60000 65536"/>
                  <a:gd name="T20" fmla="*/ 0 60000 65536"/>
                  <a:gd name="T21" fmla="*/ 0 w 105"/>
                  <a:gd name="T22" fmla="*/ 0 h 785"/>
                  <a:gd name="T23" fmla="*/ 105 w 105"/>
                  <a:gd name="T24" fmla="*/ 785 h 7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5" h="785">
                    <a:moveTo>
                      <a:pt x="67" y="0"/>
                    </a:moveTo>
                    <a:lnTo>
                      <a:pt x="0" y="595"/>
                    </a:lnTo>
                    <a:lnTo>
                      <a:pt x="16" y="785"/>
                    </a:lnTo>
                    <a:lnTo>
                      <a:pt x="105" y="6"/>
                    </a:lnTo>
                    <a:lnTo>
                      <a:pt x="67"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91" name="Freeform 31"/>
              <p:cNvSpPr>
                <a:spLocks/>
              </p:cNvSpPr>
              <p:nvPr/>
            </p:nvSpPr>
            <p:spPr bwMode="auto">
              <a:xfrm>
                <a:off x="300" y="1698"/>
                <a:ext cx="82" cy="598"/>
              </a:xfrm>
              <a:custGeom>
                <a:avLst/>
                <a:gdLst>
                  <a:gd name="T0" fmla="*/ 44 w 82"/>
                  <a:gd name="T1" fmla="*/ 0 h 598"/>
                  <a:gd name="T2" fmla="*/ 0 w 82"/>
                  <a:gd name="T3" fmla="*/ 408 h 598"/>
                  <a:gd name="T4" fmla="*/ 15 w 82"/>
                  <a:gd name="T5" fmla="*/ 598 h 598"/>
                  <a:gd name="T6" fmla="*/ 82 w 82"/>
                  <a:gd name="T7" fmla="*/ 3 h 598"/>
                  <a:gd name="T8" fmla="*/ 82 w 82"/>
                  <a:gd name="T9" fmla="*/ 3 h 598"/>
                  <a:gd name="T10" fmla="*/ 44 w 82"/>
                  <a:gd name="T11" fmla="*/ 0 h 598"/>
                  <a:gd name="T12" fmla="*/ 44 w 82"/>
                  <a:gd name="T13" fmla="*/ 0 h 598"/>
                  <a:gd name="T14" fmla="*/ 0 60000 65536"/>
                  <a:gd name="T15" fmla="*/ 0 60000 65536"/>
                  <a:gd name="T16" fmla="*/ 0 60000 65536"/>
                  <a:gd name="T17" fmla="*/ 0 60000 65536"/>
                  <a:gd name="T18" fmla="*/ 0 60000 65536"/>
                  <a:gd name="T19" fmla="*/ 0 60000 65536"/>
                  <a:gd name="T20" fmla="*/ 0 60000 65536"/>
                  <a:gd name="T21" fmla="*/ 0 w 82"/>
                  <a:gd name="T22" fmla="*/ 0 h 598"/>
                  <a:gd name="T23" fmla="*/ 82 w 82"/>
                  <a:gd name="T24" fmla="*/ 598 h 5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 h="598">
                    <a:moveTo>
                      <a:pt x="44" y="0"/>
                    </a:moveTo>
                    <a:lnTo>
                      <a:pt x="0" y="408"/>
                    </a:lnTo>
                    <a:lnTo>
                      <a:pt x="15" y="598"/>
                    </a:lnTo>
                    <a:lnTo>
                      <a:pt x="82" y="3"/>
                    </a:lnTo>
                    <a:lnTo>
                      <a:pt x="4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92" name="Freeform 32"/>
              <p:cNvSpPr>
                <a:spLocks/>
              </p:cNvSpPr>
              <p:nvPr/>
            </p:nvSpPr>
            <p:spPr bwMode="auto">
              <a:xfrm>
                <a:off x="284" y="1691"/>
                <a:ext cx="60" cy="415"/>
              </a:xfrm>
              <a:custGeom>
                <a:avLst/>
                <a:gdLst>
                  <a:gd name="T0" fmla="*/ 22 w 60"/>
                  <a:gd name="T1" fmla="*/ 0 h 415"/>
                  <a:gd name="T2" fmla="*/ 0 w 60"/>
                  <a:gd name="T3" fmla="*/ 222 h 415"/>
                  <a:gd name="T4" fmla="*/ 16 w 60"/>
                  <a:gd name="T5" fmla="*/ 415 h 415"/>
                  <a:gd name="T6" fmla="*/ 60 w 60"/>
                  <a:gd name="T7" fmla="*/ 7 h 415"/>
                  <a:gd name="T8" fmla="*/ 60 w 60"/>
                  <a:gd name="T9" fmla="*/ 7 h 415"/>
                  <a:gd name="T10" fmla="*/ 22 w 60"/>
                  <a:gd name="T11" fmla="*/ 0 h 415"/>
                  <a:gd name="T12" fmla="*/ 22 w 60"/>
                  <a:gd name="T13" fmla="*/ 0 h 415"/>
                  <a:gd name="T14" fmla="*/ 0 60000 65536"/>
                  <a:gd name="T15" fmla="*/ 0 60000 65536"/>
                  <a:gd name="T16" fmla="*/ 0 60000 65536"/>
                  <a:gd name="T17" fmla="*/ 0 60000 65536"/>
                  <a:gd name="T18" fmla="*/ 0 60000 65536"/>
                  <a:gd name="T19" fmla="*/ 0 60000 65536"/>
                  <a:gd name="T20" fmla="*/ 0 60000 65536"/>
                  <a:gd name="T21" fmla="*/ 0 w 60"/>
                  <a:gd name="T22" fmla="*/ 0 h 415"/>
                  <a:gd name="T23" fmla="*/ 60 w 60"/>
                  <a:gd name="T24" fmla="*/ 415 h 4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415">
                    <a:moveTo>
                      <a:pt x="22" y="0"/>
                    </a:moveTo>
                    <a:lnTo>
                      <a:pt x="0" y="222"/>
                    </a:lnTo>
                    <a:lnTo>
                      <a:pt x="16" y="415"/>
                    </a:lnTo>
                    <a:lnTo>
                      <a:pt x="60" y="7"/>
                    </a:lnTo>
                    <a:lnTo>
                      <a:pt x="22"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93" name="Freeform 33"/>
              <p:cNvSpPr>
                <a:spLocks/>
              </p:cNvSpPr>
              <p:nvPr/>
            </p:nvSpPr>
            <p:spPr bwMode="auto">
              <a:xfrm>
                <a:off x="265" y="1691"/>
                <a:ext cx="41" cy="222"/>
              </a:xfrm>
              <a:custGeom>
                <a:avLst/>
                <a:gdLst>
                  <a:gd name="T0" fmla="*/ 28 w 41"/>
                  <a:gd name="T1" fmla="*/ 0 h 222"/>
                  <a:gd name="T2" fmla="*/ 28 w 41"/>
                  <a:gd name="T3" fmla="*/ 0 h 222"/>
                  <a:gd name="T4" fmla="*/ 28 w 41"/>
                  <a:gd name="T5" fmla="*/ 0 h 222"/>
                  <a:gd name="T6" fmla="*/ 19 w 41"/>
                  <a:gd name="T7" fmla="*/ 4 h 222"/>
                  <a:gd name="T8" fmla="*/ 9 w 41"/>
                  <a:gd name="T9" fmla="*/ 10 h 222"/>
                  <a:gd name="T10" fmla="*/ 6 w 41"/>
                  <a:gd name="T11" fmla="*/ 13 h 222"/>
                  <a:gd name="T12" fmla="*/ 3 w 41"/>
                  <a:gd name="T13" fmla="*/ 19 h 222"/>
                  <a:gd name="T14" fmla="*/ 0 w 41"/>
                  <a:gd name="T15" fmla="*/ 32 h 222"/>
                  <a:gd name="T16" fmla="*/ 19 w 41"/>
                  <a:gd name="T17" fmla="*/ 222 h 222"/>
                  <a:gd name="T18" fmla="*/ 41 w 41"/>
                  <a:gd name="T19" fmla="*/ 0 h 222"/>
                  <a:gd name="T20" fmla="*/ 41 w 41"/>
                  <a:gd name="T21" fmla="*/ 0 h 222"/>
                  <a:gd name="T22" fmla="*/ 28 w 41"/>
                  <a:gd name="T23" fmla="*/ 0 h 222"/>
                  <a:gd name="T24" fmla="*/ 28 w 41"/>
                  <a:gd name="T25" fmla="*/ 0 h 2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
                  <a:gd name="T40" fmla="*/ 0 h 222"/>
                  <a:gd name="T41" fmla="*/ 41 w 41"/>
                  <a:gd name="T42" fmla="*/ 222 h 2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 h="222">
                    <a:moveTo>
                      <a:pt x="28" y="0"/>
                    </a:moveTo>
                    <a:lnTo>
                      <a:pt x="28" y="0"/>
                    </a:lnTo>
                    <a:lnTo>
                      <a:pt x="19" y="4"/>
                    </a:lnTo>
                    <a:lnTo>
                      <a:pt x="9" y="10"/>
                    </a:lnTo>
                    <a:lnTo>
                      <a:pt x="6" y="13"/>
                    </a:lnTo>
                    <a:lnTo>
                      <a:pt x="3" y="19"/>
                    </a:lnTo>
                    <a:lnTo>
                      <a:pt x="0" y="32"/>
                    </a:lnTo>
                    <a:lnTo>
                      <a:pt x="19" y="222"/>
                    </a:lnTo>
                    <a:lnTo>
                      <a:pt x="41" y="0"/>
                    </a:lnTo>
                    <a:lnTo>
                      <a:pt x="28"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94" name="Freeform 34"/>
              <p:cNvSpPr>
                <a:spLocks/>
              </p:cNvSpPr>
              <p:nvPr/>
            </p:nvSpPr>
            <p:spPr bwMode="auto">
              <a:xfrm>
                <a:off x="265" y="1710"/>
                <a:ext cx="3" cy="13"/>
              </a:xfrm>
              <a:custGeom>
                <a:avLst/>
                <a:gdLst>
                  <a:gd name="T0" fmla="*/ 0 w 3"/>
                  <a:gd name="T1" fmla="*/ 13 h 13"/>
                  <a:gd name="T2" fmla="*/ 0 w 3"/>
                  <a:gd name="T3" fmla="*/ 13 h 13"/>
                  <a:gd name="T4" fmla="*/ 3 w 3"/>
                  <a:gd name="T5" fmla="*/ 0 h 13"/>
                  <a:gd name="T6" fmla="*/ 3 w 3"/>
                  <a:gd name="T7" fmla="*/ 0 h 13"/>
                  <a:gd name="T8" fmla="*/ 0 w 3"/>
                  <a:gd name="T9" fmla="*/ 10 h 13"/>
                  <a:gd name="T10" fmla="*/ 0 w 3"/>
                  <a:gd name="T11" fmla="*/ 13 h 13"/>
                  <a:gd name="T12" fmla="*/ 0 w 3"/>
                  <a:gd name="T13" fmla="*/ 13 h 13"/>
                  <a:gd name="T14" fmla="*/ 0 60000 65536"/>
                  <a:gd name="T15" fmla="*/ 0 60000 65536"/>
                  <a:gd name="T16" fmla="*/ 0 60000 65536"/>
                  <a:gd name="T17" fmla="*/ 0 60000 65536"/>
                  <a:gd name="T18" fmla="*/ 0 60000 65536"/>
                  <a:gd name="T19" fmla="*/ 0 60000 65536"/>
                  <a:gd name="T20" fmla="*/ 0 60000 65536"/>
                  <a:gd name="T21" fmla="*/ 0 w 3"/>
                  <a:gd name="T22" fmla="*/ 0 h 13"/>
                  <a:gd name="T23" fmla="*/ 3 w 3"/>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13">
                    <a:moveTo>
                      <a:pt x="0" y="13"/>
                    </a:moveTo>
                    <a:lnTo>
                      <a:pt x="0" y="13"/>
                    </a:lnTo>
                    <a:lnTo>
                      <a:pt x="3" y="0"/>
                    </a:lnTo>
                    <a:lnTo>
                      <a:pt x="0" y="10"/>
                    </a:lnTo>
                    <a:lnTo>
                      <a:pt x="0" y="1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95" name="Freeform 35"/>
              <p:cNvSpPr>
                <a:spLocks/>
              </p:cNvSpPr>
              <p:nvPr/>
            </p:nvSpPr>
            <p:spPr bwMode="auto">
              <a:xfrm>
                <a:off x="236" y="1688"/>
                <a:ext cx="127" cy="1171"/>
              </a:xfrm>
              <a:custGeom>
                <a:avLst/>
                <a:gdLst>
                  <a:gd name="T0" fmla="*/ 48 w 127"/>
                  <a:gd name="T1" fmla="*/ 0 h 1171"/>
                  <a:gd name="T2" fmla="*/ 48 w 127"/>
                  <a:gd name="T3" fmla="*/ 0 h 1171"/>
                  <a:gd name="T4" fmla="*/ 57 w 127"/>
                  <a:gd name="T5" fmla="*/ 3 h 1171"/>
                  <a:gd name="T6" fmla="*/ 57 w 127"/>
                  <a:gd name="T7" fmla="*/ 3 h 1171"/>
                  <a:gd name="T8" fmla="*/ 48 w 127"/>
                  <a:gd name="T9" fmla="*/ 7 h 1171"/>
                  <a:gd name="T10" fmla="*/ 41 w 127"/>
                  <a:gd name="T11" fmla="*/ 10 h 1171"/>
                  <a:gd name="T12" fmla="*/ 35 w 127"/>
                  <a:gd name="T13" fmla="*/ 16 h 1171"/>
                  <a:gd name="T14" fmla="*/ 32 w 127"/>
                  <a:gd name="T15" fmla="*/ 22 h 1171"/>
                  <a:gd name="T16" fmla="*/ 29 w 127"/>
                  <a:gd name="T17" fmla="*/ 32 h 1171"/>
                  <a:gd name="T18" fmla="*/ 29 w 127"/>
                  <a:gd name="T19" fmla="*/ 35 h 1171"/>
                  <a:gd name="T20" fmla="*/ 127 w 127"/>
                  <a:gd name="T21" fmla="*/ 1171 h 1171"/>
                  <a:gd name="T22" fmla="*/ 127 w 127"/>
                  <a:gd name="T23" fmla="*/ 1171 h 1171"/>
                  <a:gd name="T24" fmla="*/ 117 w 127"/>
                  <a:gd name="T25" fmla="*/ 1168 h 1171"/>
                  <a:gd name="T26" fmla="*/ 102 w 127"/>
                  <a:gd name="T27" fmla="*/ 1165 h 1171"/>
                  <a:gd name="T28" fmla="*/ 92 w 127"/>
                  <a:gd name="T29" fmla="*/ 1158 h 1171"/>
                  <a:gd name="T30" fmla="*/ 86 w 127"/>
                  <a:gd name="T31" fmla="*/ 1155 h 1171"/>
                  <a:gd name="T32" fmla="*/ 83 w 127"/>
                  <a:gd name="T33" fmla="*/ 1149 h 1171"/>
                  <a:gd name="T34" fmla="*/ 83 w 127"/>
                  <a:gd name="T35" fmla="*/ 1149 h 1171"/>
                  <a:gd name="T36" fmla="*/ 70 w 127"/>
                  <a:gd name="T37" fmla="*/ 972 h 1171"/>
                  <a:gd name="T38" fmla="*/ 41 w 127"/>
                  <a:gd name="T39" fmla="*/ 601 h 1171"/>
                  <a:gd name="T40" fmla="*/ 0 w 127"/>
                  <a:gd name="T41" fmla="*/ 67 h 1171"/>
                  <a:gd name="T42" fmla="*/ 0 w 127"/>
                  <a:gd name="T43" fmla="*/ 67 h 1171"/>
                  <a:gd name="T44" fmla="*/ 0 w 127"/>
                  <a:gd name="T45" fmla="*/ 45 h 1171"/>
                  <a:gd name="T46" fmla="*/ 3 w 127"/>
                  <a:gd name="T47" fmla="*/ 35 h 1171"/>
                  <a:gd name="T48" fmla="*/ 7 w 127"/>
                  <a:gd name="T49" fmla="*/ 22 h 1171"/>
                  <a:gd name="T50" fmla="*/ 10 w 127"/>
                  <a:gd name="T51" fmla="*/ 13 h 1171"/>
                  <a:gd name="T52" fmla="*/ 19 w 127"/>
                  <a:gd name="T53" fmla="*/ 7 h 1171"/>
                  <a:gd name="T54" fmla="*/ 32 w 127"/>
                  <a:gd name="T55" fmla="*/ 3 h 1171"/>
                  <a:gd name="T56" fmla="*/ 48 w 127"/>
                  <a:gd name="T57" fmla="*/ 0 h 1171"/>
                  <a:gd name="T58" fmla="*/ 48 w 127"/>
                  <a:gd name="T59" fmla="*/ 0 h 117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7"/>
                  <a:gd name="T91" fmla="*/ 0 h 1171"/>
                  <a:gd name="T92" fmla="*/ 127 w 127"/>
                  <a:gd name="T93" fmla="*/ 1171 h 117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7" h="1171">
                    <a:moveTo>
                      <a:pt x="48" y="0"/>
                    </a:moveTo>
                    <a:lnTo>
                      <a:pt x="48" y="0"/>
                    </a:lnTo>
                    <a:lnTo>
                      <a:pt x="57" y="3"/>
                    </a:lnTo>
                    <a:lnTo>
                      <a:pt x="48" y="7"/>
                    </a:lnTo>
                    <a:lnTo>
                      <a:pt x="41" y="10"/>
                    </a:lnTo>
                    <a:lnTo>
                      <a:pt x="35" y="16"/>
                    </a:lnTo>
                    <a:lnTo>
                      <a:pt x="32" y="22"/>
                    </a:lnTo>
                    <a:lnTo>
                      <a:pt x="29" y="32"/>
                    </a:lnTo>
                    <a:lnTo>
                      <a:pt x="29" y="35"/>
                    </a:lnTo>
                    <a:lnTo>
                      <a:pt x="127" y="1171"/>
                    </a:lnTo>
                    <a:lnTo>
                      <a:pt x="117" y="1168"/>
                    </a:lnTo>
                    <a:lnTo>
                      <a:pt x="102" y="1165"/>
                    </a:lnTo>
                    <a:lnTo>
                      <a:pt x="92" y="1158"/>
                    </a:lnTo>
                    <a:lnTo>
                      <a:pt x="86" y="1155"/>
                    </a:lnTo>
                    <a:lnTo>
                      <a:pt x="83" y="1149"/>
                    </a:lnTo>
                    <a:lnTo>
                      <a:pt x="70" y="972"/>
                    </a:lnTo>
                    <a:lnTo>
                      <a:pt x="41" y="601"/>
                    </a:lnTo>
                    <a:lnTo>
                      <a:pt x="0" y="67"/>
                    </a:lnTo>
                    <a:lnTo>
                      <a:pt x="0" y="45"/>
                    </a:lnTo>
                    <a:lnTo>
                      <a:pt x="3" y="35"/>
                    </a:lnTo>
                    <a:lnTo>
                      <a:pt x="7" y="22"/>
                    </a:lnTo>
                    <a:lnTo>
                      <a:pt x="10" y="13"/>
                    </a:lnTo>
                    <a:lnTo>
                      <a:pt x="19" y="7"/>
                    </a:lnTo>
                    <a:lnTo>
                      <a:pt x="32" y="3"/>
                    </a:lnTo>
                    <a:lnTo>
                      <a:pt x="48"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96" name="Freeform 36"/>
              <p:cNvSpPr>
                <a:spLocks/>
              </p:cNvSpPr>
              <p:nvPr/>
            </p:nvSpPr>
            <p:spPr bwMode="auto">
              <a:xfrm>
                <a:off x="236" y="1688"/>
                <a:ext cx="127" cy="1171"/>
              </a:xfrm>
              <a:custGeom>
                <a:avLst/>
                <a:gdLst>
                  <a:gd name="T0" fmla="*/ 124 w 127"/>
                  <a:gd name="T1" fmla="*/ 1143 h 1171"/>
                  <a:gd name="T2" fmla="*/ 121 w 127"/>
                  <a:gd name="T3" fmla="*/ 1105 h 1171"/>
                  <a:gd name="T4" fmla="*/ 117 w 127"/>
                  <a:gd name="T5" fmla="*/ 1070 h 1171"/>
                  <a:gd name="T6" fmla="*/ 114 w 127"/>
                  <a:gd name="T7" fmla="*/ 1035 h 1171"/>
                  <a:gd name="T8" fmla="*/ 111 w 127"/>
                  <a:gd name="T9" fmla="*/ 1000 h 1171"/>
                  <a:gd name="T10" fmla="*/ 108 w 127"/>
                  <a:gd name="T11" fmla="*/ 946 h 1171"/>
                  <a:gd name="T12" fmla="*/ 95 w 127"/>
                  <a:gd name="T13" fmla="*/ 807 h 1171"/>
                  <a:gd name="T14" fmla="*/ 83 w 127"/>
                  <a:gd name="T15" fmla="*/ 668 h 1171"/>
                  <a:gd name="T16" fmla="*/ 73 w 127"/>
                  <a:gd name="T17" fmla="*/ 529 h 1171"/>
                  <a:gd name="T18" fmla="*/ 60 w 127"/>
                  <a:gd name="T19" fmla="*/ 389 h 1171"/>
                  <a:gd name="T20" fmla="*/ 48 w 127"/>
                  <a:gd name="T21" fmla="*/ 250 h 1171"/>
                  <a:gd name="T22" fmla="*/ 35 w 127"/>
                  <a:gd name="T23" fmla="*/ 111 h 1171"/>
                  <a:gd name="T24" fmla="*/ 29 w 127"/>
                  <a:gd name="T25" fmla="*/ 35 h 1171"/>
                  <a:gd name="T26" fmla="*/ 29 w 127"/>
                  <a:gd name="T27" fmla="*/ 32 h 1171"/>
                  <a:gd name="T28" fmla="*/ 35 w 127"/>
                  <a:gd name="T29" fmla="*/ 16 h 1171"/>
                  <a:gd name="T30" fmla="*/ 48 w 127"/>
                  <a:gd name="T31" fmla="*/ 7 h 1171"/>
                  <a:gd name="T32" fmla="*/ 57 w 127"/>
                  <a:gd name="T33" fmla="*/ 3 h 1171"/>
                  <a:gd name="T34" fmla="*/ 48 w 127"/>
                  <a:gd name="T35" fmla="*/ 0 h 1171"/>
                  <a:gd name="T36" fmla="*/ 26 w 127"/>
                  <a:gd name="T37" fmla="*/ 3 h 1171"/>
                  <a:gd name="T38" fmla="*/ 13 w 127"/>
                  <a:gd name="T39" fmla="*/ 13 h 1171"/>
                  <a:gd name="T40" fmla="*/ 0 w 127"/>
                  <a:gd name="T41" fmla="*/ 45 h 1171"/>
                  <a:gd name="T42" fmla="*/ 0 w 127"/>
                  <a:gd name="T43" fmla="*/ 67 h 1171"/>
                  <a:gd name="T44" fmla="*/ 3 w 127"/>
                  <a:gd name="T45" fmla="*/ 114 h 1171"/>
                  <a:gd name="T46" fmla="*/ 10 w 127"/>
                  <a:gd name="T47" fmla="*/ 184 h 1171"/>
                  <a:gd name="T48" fmla="*/ 16 w 127"/>
                  <a:gd name="T49" fmla="*/ 253 h 1171"/>
                  <a:gd name="T50" fmla="*/ 19 w 127"/>
                  <a:gd name="T51" fmla="*/ 323 h 1171"/>
                  <a:gd name="T52" fmla="*/ 26 w 127"/>
                  <a:gd name="T53" fmla="*/ 393 h 1171"/>
                  <a:gd name="T54" fmla="*/ 29 w 127"/>
                  <a:gd name="T55" fmla="*/ 462 h 1171"/>
                  <a:gd name="T56" fmla="*/ 35 w 127"/>
                  <a:gd name="T57" fmla="*/ 532 h 1171"/>
                  <a:gd name="T58" fmla="*/ 41 w 127"/>
                  <a:gd name="T59" fmla="*/ 601 h 1171"/>
                  <a:gd name="T60" fmla="*/ 45 w 127"/>
                  <a:gd name="T61" fmla="*/ 671 h 1171"/>
                  <a:gd name="T62" fmla="*/ 51 w 127"/>
                  <a:gd name="T63" fmla="*/ 741 h 1171"/>
                  <a:gd name="T64" fmla="*/ 57 w 127"/>
                  <a:gd name="T65" fmla="*/ 810 h 1171"/>
                  <a:gd name="T66" fmla="*/ 60 w 127"/>
                  <a:gd name="T67" fmla="*/ 880 h 1171"/>
                  <a:gd name="T68" fmla="*/ 67 w 127"/>
                  <a:gd name="T69" fmla="*/ 950 h 1171"/>
                  <a:gd name="T70" fmla="*/ 70 w 127"/>
                  <a:gd name="T71" fmla="*/ 969 h 1171"/>
                  <a:gd name="T72" fmla="*/ 70 w 127"/>
                  <a:gd name="T73" fmla="*/ 984 h 1171"/>
                  <a:gd name="T74" fmla="*/ 70 w 127"/>
                  <a:gd name="T75" fmla="*/ 1003 h 1171"/>
                  <a:gd name="T76" fmla="*/ 73 w 127"/>
                  <a:gd name="T77" fmla="*/ 1019 h 1171"/>
                  <a:gd name="T78" fmla="*/ 73 w 127"/>
                  <a:gd name="T79" fmla="*/ 1038 h 1171"/>
                  <a:gd name="T80" fmla="*/ 76 w 127"/>
                  <a:gd name="T81" fmla="*/ 1054 h 1171"/>
                  <a:gd name="T82" fmla="*/ 76 w 127"/>
                  <a:gd name="T83" fmla="*/ 1073 h 1171"/>
                  <a:gd name="T84" fmla="*/ 79 w 127"/>
                  <a:gd name="T85" fmla="*/ 1092 h 1171"/>
                  <a:gd name="T86" fmla="*/ 79 w 127"/>
                  <a:gd name="T87" fmla="*/ 1108 h 1171"/>
                  <a:gd name="T88" fmla="*/ 83 w 127"/>
                  <a:gd name="T89" fmla="*/ 1127 h 1171"/>
                  <a:gd name="T90" fmla="*/ 83 w 127"/>
                  <a:gd name="T91" fmla="*/ 1143 h 1171"/>
                  <a:gd name="T92" fmla="*/ 83 w 127"/>
                  <a:gd name="T93" fmla="*/ 1149 h 1171"/>
                  <a:gd name="T94" fmla="*/ 89 w 127"/>
                  <a:gd name="T95" fmla="*/ 1155 h 1171"/>
                  <a:gd name="T96" fmla="*/ 92 w 127"/>
                  <a:gd name="T97" fmla="*/ 1162 h 1171"/>
                  <a:gd name="T98" fmla="*/ 127 w 127"/>
                  <a:gd name="T99" fmla="*/ 1171 h 11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7"/>
                  <a:gd name="T151" fmla="*/ 0 h 1171"/>
                  <a:gd name="T152" fmla="*/ 127 w 127"/>
                  <a:gd name="T153" fmla="*/ 1171 h 117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7" h="1171">
                    <a:moveTo>
                      <a:pt x="127" y="1158"/>
                    </a:moveTo>
                    <a:lnTo>
                      <a:pt x="124" y="1143"/>
                    </a:lnTo>
                    <a:lnTo>
                      <a:pt x="124" y="1124"/>
                    </a:lnTo>
                    <a:lnTo>
                      <a:pt x="121" y="1105"/>
                    </a:lnTo>
                    <a:lnTo>
                      <a:pt x="121" y="1089"/>
                    </a:lnTo>
                    <a:lnTo>
                      <a:pt x="117" y="1070"/>
                    </a:lnTo>
                    <a:lnTo>
                      <a:pt x="117" y="1054"/>
                    </a:lnTo>
                    <a:lnTo>
                      <a:pt x="114" y="1035"/>
                    </a:lnTo>
                    <a:lnTo>
                      <a:pt x="114" y="1019"/>
                    </a:lnTo>
                    <a:lnTo>
                      <a:pt x="111" y="1000"/>
                    </a:lnTo>
                    <a:lnTo>
                      <a:pt x="108" y="965"/>
                    </a:lnTo>
                    <a:lnTo>
                      <a:pt x="108" y="946"/>
                    </a:lnTo>
                    <a:lnTo>
                      <a:pt x="102" y="877"/>
                    </a:lnTo>
                    <a:lnTo>
                      <a:pt x="95" y="807"/>
                    </a:lnTo>
                    <a:lnTo>
                      <a:pt x="89" y="738"/>
                    </a:lnTo>
                    <a:lnTo>
                      <a:pt x="83" y="668"/>
                    </a:lnTo>
                    <a:lnTo>
                      <a:pt x="79" y="598"/>
                    </a:lnTo>
                    <a:lnTo>
                      <a:pt x="73" y="529"/>
                    </a:lnTo>
                    <a:lnTo>
                      <a:pt x="67" y="459"/>
                    </a:lnTo>
                    <a:lnTo>
                      <a:pt x="60" y="389"/>
                    </a:lnTo>
                    <a:lnTo>
                      <a:pt x="54" y="320"/>
                    </a:lnTo>
                    <a:lnTo>
                      <a:pt x="48" y="250"/>
                    </a:lnTo>
                    <a:lnTo>
                      <a:pt x="41" y="181"/>
                    </a:lnTo>
                    <a:lnTo>
                      <a:pt x="35" y="111"/>
                    </a:lnTo>
                    <a:lnTo>
                      <a:pt x="32" y="41"/>
                    </a:lnTo>
                    <a:lnTo>
                      <a:pt x="29" y="35"/>
                    </a:lnTo>
                    <a:lnTo>
                      <a:pt x="29" y="32"/>
                    </a:lnTo>
                    <a:lnTo>
                      <a:pt x="32" y="22"/>
                    </a:lnTo>
                    <a:lnTo>
                      <a:pt x="35" y="16"/>
                    </a:lnTo>
                    <a:lnTo>
                      <a:pt x="41" y="10"/>
                    </a:lnTo>
                    <a:lnTo>
                      <a:pt x="48" y="7"/>
                    </a:lnTo>
                    <a:lnTo>
                      <a:pt x="57" y="3"/>
                    </a:lnTo>
                    <a:lnTo>
                      <a:pt x="48" y="0"/>
                    </a:lnTo>
                    <a:lnTo>
                      <a:pt x="35" y="0"/>
                    </a:lnTo>
                    <a:lnTo>
                      <a:pt x="26" y="3"/>
                    </a:lnTo>
                    <a:lnTo>
                      <a:pt x="19" y="7"/>
                    </a:lnTo>
                    <a:lnTo>
                      <a:pt x="13" y="13"/>
                    </a:lnTo>
                    <a:lnTo>
                      <a:pt x="3" y="26"/>
                    </a:lnTo>
                    <a:lnTo>
                      <a:pt x="0" y="45"/>
                    </a:lnTo>
                    <a:lnTo>
                      <a:pt x="0" y="67"/>
                    </a:lnTo>
                    <a:lnTo>
                      <a:pt x="3" y="114"/>
                    </a:lnTo>
                    <a:lnTo>
                      <a:pt x="10" y="184"/>
                    </a:lnTo>
                    <a:lnTo>
                      <a:pt x="16" y="253"/>
                    </a:lnTo>
                    <a:lnTo>
                      <a:pt x="19" y="323"/>
                    </a:lnTo>
                    <a:lnTo>
                      <a:pt x="26" y="393"/>
                    </a:lnTo>
                    <a:lnTo>
                      <a:pt x="29" y="462"/>
                    </a:lnTo>
                    <a:lnTo>
                      <a:pt x="35" y="532"/>
                    </a:lnTo>
                    <a:lnTo>
                      <a:pt x="41" y="601"/>
                    </a:lnTo>
                    <a:lnTo>
                      <a:pt x="45" y="671"/>
                    </a:lnTo>
                    <a:lnTo>
                      <a:pt x="51" y="741"/>
                    </a:lnTo>
                    <a:lnTo>
                      <a:pt x="57" y="810"/>
                    </a:lnTo>
                    <a:lnTo>
                      <a:pt x="60" y="880"/>
                    </a:lnTo>
                    <a:lnTo>
                      <a:pt x="67" y="950"/>
                    </a:lnTo>
                    <a:lnTo>
                      <a:pt x="70" y="969"/>
                    </a:lnTo>
                    <a:lnTo>
                      <a:pt x="70" y="984"/>
                    </a:lnTo>
                    <a:lnTo>
                      <a:pt x="70" y="1003"/>
                    </a:lnTo>
                    <a:lnTo>
                      <a:pt x="73" y="1019"/>
                    </a:lnTo>
                    <a:lnTo>
                      <a:pt x="73" y="1038"/>
                    </a:lnTo>
                    <a:lnTo>
                      <a:pt x="76" y="1054"/>
                    </a:lnTo>
                    <a:lnTo>
                      <a:pt x="76" y="1073"/>
                    </a:lnTo>
                    <a:lnTo>
                      <a:pt x="79" y="1092"/>
                    </a:lnTo>
                    <a:lnTo>
                      <a:pt x="79" y="1108"/>
                    </a:lnTo>
                    <a:lnTo>
                      <a:pt x="83" y="1127"/>
                    </a:lnTo>
                    <a:lnTo>
                      <a:pt x="83" y="1143"/>
                    </a:lnTo>
                    <a:lnTo>
                      <a:pt x="83" y="1149"/>
                    </a:lnTo>
                    <a:lnTo>
                      <a:pt x="89" y="1155"/>
                    </a:lnTo>
                    <a:lnTo>
                      <a:pt x="92" y="1162"/>
                    </a:lnTo>
                    <a:lnTo>
                      <a:pt x="111" y="1168"/>
                    </a:lnTo>
                    <a:lnTo>
                      <a:pt x="127" y="1171"/>
                    </a:lnTo>
                    <a:lnTo>
                      <a:pt x="127" y="1158"/>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22" name="Freeform 37"/>
              <p:cNvSpPr>
                <a:spLocks/>
              </p:cNvSpPr>
              <p:nvPr/>
            </p:nvSpPr>
            <p:spPr bwMode="auto">
              <a:xfrm>
                <a:off x="296" y="1733"/>
                <a:ext cx="956" cy="1041"/>
              </a:xfrm>
              <a:custGeom>
                <a:avLst/>
                <a:gdLst/>
                <a:ahLst/>
                <a:cxnLst>
                  <a:cxn ang="0">
                    <a:pos x="937" y="613"/>
                  </a:cxn>
                  <a:cxn ang="0">
                    <a:pos x="915" y="310"/>
                  </a:cxn>
                  <a:cxn ang="0">
                    <a:pos x="902" y="98"/>
                  </a:cxn>
                  <a:cxn ang="0">
                    <a:pos x="880" y="95"/>
                  </a:cxn>
                  <a:cxn ang="0">
                    <a:pos x="807" y="88"/>
                  </a:cxn>
                  <a:cxn ang="0">
                    <a:pos x="731" y="79"/>
                  </a:cxn>
                  <a:cxn ang="0">
                    <a:pos x="659" y="72"/>
                  </a:cxn>
                  <a:cxn ang="0">
                    <a:pos x="586" y="63"/>
                  </a:cxn>
                  <a:cxn ang="0">
                    <a:pos x="513" y="57"/>
                  </a:cxn>
                  <a:cxn ang="0">
                    <a:pos x="440" y="47"/>
                  </a:cxn>
                  <a:cxn ang="0">
                    <a:pos x="219" y="22"/>
                  </a:cxn>
                  <a:cxn ang="0">
                    <a:pos x="146" y="15"/>
                  </a:cxn>
                  <a:cxn ang="0">
                    <a:pos x="73" y="6"/>
                  </a:cxn>
                  <a:cxn ang="0">
                    <a:pos x="0" y="0"/>
                  </a:cxn>
                  <a:cxn ang="0">
                    <a:pos x="0" y="0"/>
                  </a:cxn>
                  <a:cxn ang="0">
                    <a:pos x="0" y="0"/>
                  </a:cxn>
                  <a:cxn ang="0">
                    <a:pos x="0" y="0"/>
                  </a:cxn>
                  <a:cxn ang="0">
                    <a:pos x="23" y="297"/>
                  </a:cxn>
                  <a:cxn ang="0">
                    <a:pos x="45" y="594"/>
                  </a:cxn>
                  <a:cxn ang="0">
                    <a:pos x="67" y="895"/>
                  </a:cxn>
                  <a:cxn ang="0">
                    <a:pos x="76" y="1041"/>
                  </a:cxn>
                  <a:cxn ang="0">
                    <a:pos x="76" y="1041"/>
                  </a:cxn>
                  <a:cxn ang="0">
                    <a:pos x="117" y="1037"/>
                  </a:cxn>
                  <a:cxn ang="0">
                    <a:pos x="193" y="1025"/>
                  </a:cxn>
                  <a:cxn ang="0">
                    <a:pos x="269" y="1015"/>
                  </a:cxn>
                  <a:cxn ang="0">
                    <a:pos x="345" y="1006"/>
                  </a:cxn>
                  <a:cxn ang="0">
                    <a:pos x="421" y="993"/>
                  </a:cxn>
                  <a:cxn ang="0">
                    <a:pos x="497" y="984"/>
                  </a:cxn>
                  <a:cxn ang="0">
                    <a:pos x="576" y="971"/>
                  </a:cxn>
                  <a:cxn ang="0">
                    <a:pos x="652" y="961"/>
                  </a:cxn>
                  <a:cxn ang="0">
                    <a:pos x="728" y="952"/>
                  </a:cxn>
                  <a:cxn ang="0">
                    <a:pos x="804" y="939"/>
                  </a:cxn>
                  <a:cxn ang="0">
                    <a:pos x="880" y="930"/>
                  </a:cxn>
                  <a:cxn ang="0">
                    <a:pos x="956" y="920"/>
                  </a:cxn>
                  <a:cxn ang="0">
                    <a:pos x="956" y="917"/>
                  </a:cxn>
                  <a:cxn ang="0">
                    <a:pos x="937" y="613"/>
                  </a:cxn>
                </a:cxnLst>
                <a:rect l="0" t="0" r="r" b="b"/>
                <a:pathLst>
                  <a:path w="956" h="1041">
                    <a:moveTo>
                      <a:pt x="937" y="613"/>
                    </a:moveTo>
                    <a:lnTo>
                      <a:pt x="915" y="310"/>
                    </a:lnTo>
                    <a:lnTo>
                      <a:pt x="902" y="98"/>
                    </a:lnTo>
                    <a:lnTo>
                      <a:pt x="880" y="95"/>
                    </a:lnTo>
                    <a:lnTo>
                      <a:pt x="807" y="88"/>
                    </a:lnTo>
                    <a:lnTo>
                      <a:pt x="731" y="79"/>
                    </a:lnTo>
                    <a:lnTo>
                      <a:pt x="659" y="72"/>
                    </a:lnTo>
                    <a:lnTo>
                      <a:pt x="586" y="63"/>
                    </a:lnTo>
                    <a:lnTo>
                      <a:pt x="513" y="57"/>
                    </a:lnTo>
                    <a:lnTo>
                      <a:pt x="440" y="47"/>
                    </a:lnTo>
                    <a:lnTo>
                      <a:pt x="219" y="22"/>
                    </a:lnTo>
                    <a:lnTo>
                      <a:pt x="146" y="15"/>
                    </a:lnTo>
                    <a:lnTo>
                      <a:pt x="73" y="6"/>
                    </a:lnTo>
                    <a:lnTo>
                      <a:pt x="0" y="0"/>
                    </a:lnTo>
                    <a:lnTo>
                      <a:pt x="0" y="0"/>
                    </a:lnTo>
                    <a:lnTo>
                      <a:pt x="0" y="0"/>
                    </a:lnTo>
                    <a:lnTo>
                      <a:pt x="0" y="0"/>
                    </a:lnTo>
                    <a:lnTo>
                      <a:pt x="23" y="297"/>
                    </a:lnTo>
                    <a:lnTo>
                      <a:pt x="45" y="594"/>
                    </a:lnTo>
                    <a:lnTo>
                      <a:pt x="67" y="895"/>
                    </a:lnTo>
                    <a:lnTo>
                      <a:pt x="76" y="1041"/>
                    </a:lnTo>
                    <a:lnTo>
                      <a:pt x="76" y="1041"/>
                    </a:lnTo>
                    <a:lnTo>
                      <a:pt x="117" y="1037"/>
                    </a:lnTo>
                    <a:lnTo>
                      <a:pt x="193" y="1025"/>
                    </a:lnTo>
                    <a:lnTo>
                      <a:pt x="269" y="1015"/>
                    </a:lnTo>
                    <a:lnTo>
                      <a:pt x="345" y="1006"/>
                    </a:lnTo>
                    <a:lnTo>
                      <a:pt x="421" y="993"/>
                    </a:lnTo>
                    <a:lnTo>
                      <a:pt x="497" y="984"/>
                    </a:lnTo>
                    <a:lnTo>
                      <a:pt x="576" y="971"/>
                    </a:lnTo>
                    <a:lnTo>
                      <a:pt x="652" y="961"/>
                    </a:lnTo>
                    <a:lnTo>
                      <a:pt x="728" y="952"/>
                    </a:lnTo>
                    <a:lnTo>
                      <a:pt x="804" y="939"/>
                    </a:lnTo>
                    <a:lnTo>
                      <a:pt x="880" y="930"/>
                    </a:lnTo>
                    <a:lnTo>
                      <a:pt x="956" y="920"/>
                    </a:lnTo>
                    <a:lnTo>
                      <a:pt x="956" y="917"/>
                    </a:lnTo>
                    <a:lnTo>
                      <a:pt x="937" y="613"/>
                    </a:lnTo>
                    <a:close/>
                  </a:path>
                </a:pathLst>
              </a:custGeom>
              <a:solidFill>
                <a:schemeClr val="bg1">
                  <a:lumMod val="60000"/>
                  <a:lumOff val="40000"/>
                </a:schemeClr>
              </a:solidFill>
              <a:ln w="9525">
                <a:noFill/>
                <a:round/>
                <a:headEnd/>
                <a:tailEnd/>
              </a:ln>
            </p:spPr>
            <p:txBody>
              <a:bodyPr/>
              <a:lstStyle/>
              <a:p>
                <a:pPr>
                  <a:defRPr/>
                </a:pPr>
                <a:endParaRPr lang="en-US"/>
              </a:p>
            </p:txBody>
          </p:sp>
          <p:sp>
            <p:nvSpPr>
              <p:cNvPr id="20498" name="Freeform 38"/>
              <p:cNvSpPr>
                <a:spLocks/>
              </p:cNvSpPr>
              <p:nvPr/>
            </p:nvSpPr>
            <p:spPr bwMode="auto">
              <a:xfrm>
                <a:off x="1375" y="2736"/>
                <a:ext cx="757" cy="411"/>
              </a:xfrm>
              <a:custGeom>
                <a:avLst/>
                <a:gdLst>
                  <a:gd name="T0" fmla="*/ 734 w 757"/>
                  <a:gd name="T1" fmla="*/ 164 h 411"/>
                  <a:gd name="T2" fmla="*/ 734 w 757"/>
                  <a:gd name="T3" fmla="*/ 164 h 411"/>
                  <a:gd name="T4" fmla="*/ 162 w 757"/>
                  <a:gd name="T5" fmla="*/ 0 h 411"/>
                  <a:gd name="T6" fmla="*/ 0 w 757"/>
                  <a:gd name="T7" fmla="*/ 411 h 411"/>
                  <a:gd name="T8" fmla="*/ 0 w 757"/>
                  <a:gd name="T9" fmla="*/ 411 h 411"/>
                  <a:gd name="T10" fmla="*/ 757 w 757"/>
                  <a:gd name="T11" fmla="*/ 180 h 411"/>
                  <a:gd name="T12" fmla="*/ 757 w 757"/>
                  <a:gd name="T13" fmla="*/ 180 h 411"/>
                  <a:gd name="T14" fmla="*/ 747 w 757"/>
                  <a:gd name="T15" fmla="*/ 170 h 411"/>
                  <a:gd name="T16" fmla="*/ 734 w 757"/>
                  <a:gd name="T17" fmla="*/ 164 h 411"/>
                  <a:gd name="T18" fmla="*/ 734 w 757"/>
                  <a:gd name="T19" fmla="*/ 164 h 4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7"/>
                  <a:gd name="T31" fmla="*/ 0 h 411"/>
                  <a:gd name="T32" fmla="*/ 757 w 757"/>
                  <a:gd name="T33" fmla="*/ 411 h 4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7" h="411">
                    <a:moveTo>
                      <a:pt x="734" y="164"/>
                    </a:moveTo>
                    <a:lnTo>
                      <a:pt x="734" y="164"/>
                    </a:lnTo>
                    <a:lnTo>
                      <a:pt x="162" y="0"/>
                    </a:lnTo>
                    <a:lnTo>
                      <a:pt x="0" y="411"/>
                    </a:lnTo>
                    <a:lnTo>
                      <a:pt x="757" y="180"/>
                    </a:lnTo>
                    <a:lnTo>
                      <a:pt x="747" y="170"/>
                    </a:lnTo>
                    <a:lnTo>
                      <a:pt x="734" y="164"/>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99" name="Freeform 39"/>
              <p:cNvSpPr>
                <a:spLocks/>
              </p:cNvSpPr>
              <p:nvPr/>
            </p:nvSpPr>
            <p:spPr bwMode="auto">
              <a:xfrm>
                <a:off x="901" y="2660"/>
                <a:ext cx="636" cy="500"/>
              </a:xfrm>
              <a:custGeom>
                <a:avLst/>
                <a:gdLst>
                  <a:gd name="T0" fmla="*/ 376 w 636"/>
                  <a:gd name="T1" fmla="*/ 0 h 500"/>
                  <a:gd name="T2" fmla="*/ 120 w 636"/>
                  <a:gd name="T3" fmla="*/ 41 h 500"/>
                  <a:gd name="T4" fmla="*/ 0 w 636"/>
                  <a:gd name="T5" fmla="*/ 345 h 500"/>
                  <a:gd name="T6" fmla="*/ 0 w 636"/>
                  <a:gd name="T7" fmla="*/ 345 h 500"/>
                  <a:gd name="T8" fmla="*/ 364 w 636"/>
                  <a:gd name="T9" fmla="*/ 484 h 500"/>
                  <a:gd name="T10" fmla="*/ 364 w 636"/>
                  <a:gd name="T11" fmla="*/ 484 h 500"/>
                  <a:gd name="T12" fmla="*/ 402 w 636"/>
                  <a:gd name="T13" fmla="*/ 496 h 500"/>
                  <a:gd name="T14" fmla="*/ 427 w 636"/>
                  <a:gd name="T15" fmla="*/ 500 h 500"/>
                  <a:gd name="T16" fmla="*/ 449 w 636"/>
                  <a:gd name="T17" fmla="*/ 496 h 500"/>
                  <a:gd name="T18" fmla="*/ 465 w 636"/>
                  <a:gd name="T19" fmla="*/ 490 h 500"/>
                  <a:gd name="T20" fmla="*/ 465 w 636"/>
                  <a:gd name="T21" fmla="*/ 490 h 500"/>
                  <a:gd name="T22" fmla="*/ 474 w 636"/>
                  <a:gd name="T23" fmla="*/ 487 h 500"/>
                  <a:gd name="T24" fmla="*/ 636 w 636"/>
                  <a:gd name="T25" fmla="*/ 76 h 500"/>
                  <a:gd name="T26" fmla="*/ 636 w 636"/>
                  <a:gd name="T27" fmla="*/ 76 h 500"/>
                  <a:gd name="T28" fmla="*/ 376 w 636"/>
                  <a:gd name="T29" fmla="*/ 0 h 500"/>
                  <a:gd name="T30" fmla="*/ 376 w 636"/>
                  <a:gd name="T31" fmla="*/ 0 h 5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36"/>
                  <a:gd name="T49" fmla="*/ 0 h 500"/>
                  <a:gd name="T50" fmla="*/ 636 w 636"/>
                  <a:gd name="T51" fmla="*/ 500 h 5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36" h="500">
                    <a:moveTo>
                      <a:pt x="376" y="0"/>
                    </a:moveTo>
                    <a:lnTo>
                      <a:pt x="120" y="41"/>
                    </a:lnTo>
                    <a:lnTo>
                      <a:pt x="0" y="345"/>
                    </a:lnTo>
                    <a:lnTo>
                      <a:pt x="364" y="484"/>
                    </a:lnTo>
                    <a:lnTo>
                      <a:pt x="402" y="496"/>
                    </a:lnTo>
                    <a:lnTo>
                      <a:pt x="427" y="500"/>
                    </a:lnTo>
                    <a:lnTo>
                      <a:pt x="449" y="496"/>
                    </a:lnTo>
                    <a:lnTo>
                      <a:pt x="465" y="490"/>
                    </a:lnTo>
                    <a:lnTo>
                      <a:pt x="474" y="487"/>
                    </a:lnTo>
                    <a:lnTo>
                      <a:pt x="636" y="76"/>
                    </a:lnTo>
                    <a:lnTo>
                      <a:pt x="376"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00" name="Freeform 40"/>
              <p:cNvSpPr>
                <a:spLocks/>
              </p:cNvSpPr>
              <p:nvPr/>
            </p:nvSpPr>
            <p:spPr bwMode="auto">
              <a:xfrm>
                <a:off x="439" y="2701"/>
                <a:ext cx="582" cy="304"/>
              </a:xfrm>
              <a:custGeom>
                <a:avLst/>
                <a:gdLst>
                  <a:gd name="T0" fmla="*/ 16 w 582"/>
                  <a:gd name="T1" fmla="*/ 85 h 304"/>
                  <a:gd name="T2" fmla="*/ 0 w 582"/>
                  <a:gd name="T3" fmla="*/ 123 h 304"/>
                  <a:gd name="T4" fmla="*/ 0 w 582"/>
                  <a:gd name="T5" fmla="*/ 123 h 304"/>
                  <a:gd name="T6" fmla="*/ 462 w 582"/>
                  <a:gd name="T7" fmla="*/ 304 h 304"/>
                  <a:gd name="T8" fmla="*/ 582 w 582"/>
                  <a:gd name="T9" fmla="*/ 0 h 304"/>
                  <a:gd name="T10" fmla="*/ 16 w 582"/>
                  <a:gd name="T11" fmla="*/ 85 h 304"/>
                  <a:gd name="T12" fmla="*/ 0 60000 65536"/>
                  <a:gd name="T13" fmla="*/ 0 60000 65536"/>
                  <a:gd name="T14" fmla="*/ 0 60000 65536"/>
                  <a:gd name="T15" fmla="*/ 0 60000 65536"/>
                  <a:gd name="T16" fmla="*/ 0 60000 65536"/>
                  <a:gd name="T17" fmla="*/ 0 60000 65536"/>
                  <a:gd name="T18" fmla="*/ 0 w 582"/>
                  <a:gd name="T19" fmla="*/ 0 h 304"/>
                  <a:gd name="T20" fmla="*/ 582 w 582"/>
                  <a:gd name="T21" fmla="*/ 304 h 304"/>
                </a:gdLst>
                <a:ahLst/>
                <a:cxnLst>
                  <a:cxn ang="T12">
                    <a:pos x="T0" y="T1"/>
                  </a:cxn>
                  <a:cxn ang="T13">
                    <a:pos x="T2" y="T3"/>
                  </a:cxn>
                  <a:cxn ang="T14">
                    <a:pos x="T4" y="T5"/>
                  </a:cxn>
                  <a:cxn ang="T15">
                    <a:pos x="T6" y="T7"/>
                  </a:cxn>
                  <a:cxn ang="T16">
                    <a:pos x="T8" y="T9"/>
                  </a:cxn>
                  <a:cxn ang="T17">
                    <a:pos x="T10" y="T11"/>
                  </a:cxn>
                </a:cxnLst>
                <a:rect l="T18" t="T19" r="T20" b="T21"/>
                <a:pathLst>
                  <a:path w="582" h="304">
                    <a:moveTo>
                      <a:pt x="16" y="85"/>
                    </a:moveTo>
                    <a:lnTo>
                      <a:pt x="0" y="123"/>
                    </a:lnTo>
                    <a:lnTo>
                      <a:pt x="462" y="304"/>
                    </a:lnTo>
                    <a:lnTo>
                      <a:pt x="582" y="0"/>
                    </a:lnTo>
                    <a:lnTo>
                      <a:pt x="16" y="85"/>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01" name="Freeform 41"/>
              <p:cNvSpPr>
                <a:spLocks/>
              </p:cNvSpPr>
              <p:nvPr/>
            </p:nvSpPr>
            <p:spPr bwMode="auto">
              <a:xfrm>
                <a:off x="372" y="2786"/>
                <a:ext cx="83" cy="38"/>
              </a:xfrm>
              <a:custGeom>
                <a:avLst/>
                <a:gdLst>
                  <a:gd name="T0" fmla="*/ 0 w 83"/>
                  <a:gd name="T1" fmla="*/ 13 h 38"/>
                  <a:gd name="T2" fmla="*/ 0 w 83"/>
                  <a:gd name="T3" fmla="*/ 13 h 38"/>
                  <a:gd name="T4" fmla="*/ 0 w 83"/>
                  <a:gd name="T5" fmla="*/ 13 h 38"/>
                  <a:gd name="T6" fmla="*/ 67 w 83"/>
                  <a:gd name="T7" fmla="*/ 38 h 38"/>
                  <a:gd name="T8" fmla="*/ 83 w 83"/>
                  <a:gd name="T9" fmla="*/ 0 h 38"/>
                  <a:gd name="T10" fmla="*/ 0 w 83"/>
                  <a:gd name="T11" fmla="*/ 13 h 38"/>
                  <a:gd name="T12" fmla="*/ 0 60000 65536"/>
                  <a:gd name="T13" fmla="*/ 0 60000 65536"/>
                  <a:gd name="T14" fmla="*/ 0 60000 65536"/>
                  <a:gd name="T15" fmla="*/ 0 60000 65536"/>
                  <a:gd name="T16" fmla="*/ 0 60000 65536"/>
                  <a:gd name="T17" fmla="*/ 0 60000 65536"/>
                  <a:gd name="T18" fmla="*/ 0 w 83"/>
                  <a:gd name="T19" fmla="*/ 0 h 38"/>
                  <a:gd name="T20" fmla="*/ 83 w 83"/>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83" h="38">
                    <a:moveTo>
                      <a:pt x="0" y="13"/>
                    </a:moveTo>
                    <a:lnTo>
                      <a:pt x="0" y="13"/>
                    </a:lnTo>
                    <a:lnTo>
                      <a:pt x="67" y="38"/>
                    </a:lnTo>
                    <a:lnTo>
                      <a:pt x="83" y="0"/>
                    </a:lnTo>
                    <a:lnTo>
                      <a:pt x="0" y="13"/>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02" name="Freeform 42"/>
              <p:cNvSpPr>
                <a:spLocks/>
              </p:cNvSpPr>
              <p:nvPr/>
            </p:nvSpPr>
            <p:spPr bwMode="auto">
              <a:xfrm>
                <a:off x="1375" y="2736"/>
                <a:ext cx="757" cy="411"/>
              </a:xfrm>
              <a:custGeom>
                <a:avLst/>
                <a:gdLst>
                  <a:gd name="T0" fmla="*/ 734 w 757"/>
                  <a:gd name="T1" fmla="*/ 164 h 411"/>
                  <a:gd name="T2" fmla="*/ 734 w 757"/>
                  <a:gd name="T3" fmla="*/ 164 h 411"/>
                  <a:gd name="T4" fmla="*/ 162 w 757"/>
                  <a:gd name="T5" fmla="*/ 0 h 411"/>
                  <a:gd name="T6" fmla="*/ 0 w 757"/>
                  <a:gd name="T7" fmla="*/ 411 h 411"/>
                  <a:gd name="T8" fmla="*/ 0 w 757"/>
                  <a:gd name="T9" fmla="*/ 411 h 411"/>
                  <a:gd name="T10" fmla="*/ 757 w 757"/>
                  <a:gd name="T11" fmla="*/ 180 h 411"/>
                  <a:gd name="T12" fmla="*/ 757 w 757"/>
                  <a:gd name="T13" fmla="*/ 180 h 411"/>
                  <a:gd name="T14" fmla="*/ 747 w 757"/>
                  <a:gd name="T15" fmla="*/ 170 h 411"/>
                  <a:gd name="T16" fmla="*/ 734 w 757"/>
                  <a:gd name="T17" fmla="*/ 164 h 411"/>
                  <a:gd name="T18" fmla="*/ 734 w 757"/>
                  <a:gd name="T19" fmla="*/ 164 h 4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7"/>
                  <a:gd name="T31" fmla="*/ 0 h 411"/>
                  <a:gd name="T32" fmla="*/ 757 w 757"/>
                  <a:gd name="T33" fmla="*/ 411 h 4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7" h="411">
                    <a:moveTo>
                      <a:pt x="734" y="164"/>
                    </a:moveTo>
                    <a:lnTo>
                      <a:pt x="734" y="164"/>
                    </a:lnTo>
                    <a:lnTo>
                      <a:pt x="162" y="0"/>
                    </a:lnTo>
                    <a:lnTo>
                      <a:pt x="0" y="411"/>
                    </a:lnTo>
                    <a:lnTo>
                      <a:pt x="757" y="180"/>
                    </a:lnTo>
                    <a:lnTo>
                      <a:pt x="747" y="170"/>
                    </a:lnTo>
                    <a:lnTo>
                      <a:pt x="734" y="164"/>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03" name="Freeform 43"/>
              <p:cNvSpPr>
                <a:spLocks/>
              </p:cNvSpPr>
              <p:nvPr/>
            </p:nvSpPr>
            <p:spPr bwMode="auto">
              <a:xfrm>
                <a:off x="1325" y="2723"/>
                <a:ext cx="212" cy="437"/>
              </a:xfrm>
              <a:custGeom>
                <a:avLst/>
                <a:gdLst>
                  <a:gd name="T0" fmla="*/ 171 w 212"/>
                  <a:gd name="T1" fmla="*/ 0 h 437"/>
                  <a:gd name="T2" fmla="*/ 0 w 212"/>
                  <a:gd name="T3" fmla="*/ 437 h 437"/>
                  <a:gd name="T4" fmla="*/ 0 w 212"/>
                  <a:gd name="T5" fmla="*/ 437 h 437"/>
                  <a:gd name="T6" fmla="*/ 22 w 212"/>
                  <a:gd name="T7" fmla="*/ 433 h 437"/>
                  <a:gd name="T8" fmla="*/ 41 w 212"/>
                  <a:gd name="T9" fmla="*/ 427 h 437"/>
                  <a:gd name="T10" fmla="*/ 41 w 212"/>
                  <a:gd name="T11" fmla="*/ 427 h 437"/>
                  <a:gd name="T12" fmla="*/ 50 w 212"/>
                  <a:gd name="T13" fmla="*/ 424 h 437"/>
                  <a:gd name="T14" fmla="*/ 212 w 212"/>
                  <a:gd name="T15" fmla="*/ 13 h 437"/>
                  <a:gd name="T16" fmla="*/ 212 w 212"/>
                  <a:gd name="T17" fmla="*/ 13 h 437"/>
                  <a:gd name="T18" fmla="*/ 171 w 212"/>
                  <a:gd name="T19" fmla="*/ 0 h 437"/>
                  <a:gd name="T20" fmla="*/ 171 w 212"/>
                  <a:gd name="T21" fmla="*/ 0 h 4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2"/>
                  <a:gd name="T34" fmla="*/ 0 h 437"/>
                  <a:gd name="T35" fmla="*/ 212 w 212"/>
                  <a:gd name="T36" fmla="*/ 437 h 4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2" h="437">
                    <a:moveTo>
                      <a:pt x="171" y="0"/>
                    </a:moveTo>
                    <a:lnTo>
                      <a:pt x="0" y="437"/>
                    </a:lnTo>
                    <a:lnTo>
                      <a:pt x="22" y="433"/>
                    </a:lnTo>
                    <a:lnTo>
                      <a:pt x="41" y="427"/>
                    </a:lnTo>
                    <a:lnTo>
                      <a:pt x="50" y="424"/>
                    </a:lnTo>
                    <a:lnTo>
                      <a:pt x="212" y="13"/>
                    </a:lnTo>
                    <a:lnTo>
                      <a:pt x="171"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04" name="Freeform 44"/>
              <p:cNvSpPr>
                <a:spLocks/>
              </p:cNvSpPr>
              <p:nvPr/>
            </p:nvSpPr>
            <p:spPr bwMode="auto">
              <a:xfrm>
                <a:off x="1284" y="2710"/>
                <a:ext cx="212" cy="450"/>
              </a:xfrm>
              <a:custGeom>
                <a:avLst/>
                <a:gdLst>
                  <a:gd name="T0" fmla="*/ 170 w 212"/>
                  <a:gd name="T1" fmla="*/ 0 h 450"/>
                  <a:gd name="T2" fmla="*/ 0 w 212"/>
                  <a:gd name="T3" fmla="*/ 440 h 450"/>
                  <a:gd name="T4" fmla="*/ 0 w 212"/>
                  <a:gd name="T5" fmla="*/ 440 h 450"/>
                  <a:gd name="T6" fmla="*/ 25 w 212"/>
                  <a:gd name="T7" fmla="*/ 446 h 450"/>
                  <a:gd name="T8" fmla="*/ 41 w 212"/>
                  <a:gd name="T9" fmla="*/ 450 h 450"/>
                  <a:gd name="T10" fmla="*/ 212 w 212"/>
                  <a:gd name="T11" fmla="*/ 13 h 450"/>
                  <a:gd name="T12" fmla="*/ 212 w 212"/>
                  <a:gd name="T13" fmla="*/ 13 h 450"/>
                  <a:gd name="T14" fmla="*/ 170 w 212"/>
                  <a:gd name="T15" fmla="*/ 0 h 450"/>
                  <a:gd name="T16" fmla="*/ 170 w 212"/>
                  <a:gd name="T17" fmla="*/ 0 h 4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2"/>
                  <a:gd name="T28" fmla="*/ 0 h 450"/>
                  <a:gd name="T29" fmla="*/ 212 w 212"/>
                  <a:gd name="T30" fmla="*/ 450 h 4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2" h="450">
                    <a:moveTo>
                      <a:pt x="170" y="0"/>
                    </a:moveTo>
                    <a:lnTo>
                      <a:pt x="0" y="440"/>
                    </a:lnTo>
                    <a:lnTo>
                      <a:pt x="25" y="446"/>
                    </a:lnTo>
                    <a:lnTo>
                      <a:pt x="41" y="450"/>
                    </a:lnTo>
                    <a:lnTo>
                      <a:pt x="212" y="13"/>
                    </a:lnTo>
                    <a:lnTo>
                      <a:pt x="170"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05" name="Freeform 45"/>
              <p:cNvSpPr>
                <a:spLocks/>
              </p:cNvSpPr>
              <p:nvPr/>
            </p:nvSpPr>
            <p:spPr bwMode="auto">
              <a:xfrm>
                <a:off x="1242" y="2701"/>
                <a:ext cx="212" cy="449"/>
              </a:xfrm>
              <a:custGeom>
                <a:avLst/>
                <a:gdLst>
                  <a:gd name="T0" fmla="*/ 171 w 212"/>
                  <a:gd name="T1" fmla="*/ 0 h 449"/>
                  <a:gd name="T2" fmla="*/ 0 w 212"/>
                  <a:gd name="T3" fmla="*/ 436 h 449"/>
                  <a:gd name="T4" fmla="*/ 0 w 212"/>
                  <a:gd name="T5" fmla="*/ 436 h 449"/>
                  <a:gd name="T6" fmla="*/ 23 w 212"/>
                  <a:gd name="T7" fmla="*/ 443 h 449"/>
                  <a:gd name="T8" fmla="*/ 23 w 212"/>
                  <a:gd name="T9" fmla="*/ 443 h 449"/>
                  <a:gd name="T10" fmla="*/ 42 w 212"/>
                  <a:gd name="T11" fmla="*/ 449 h 449"/>
                  <a:gd name="T12" fmla="*/ 212 w 212"/>
                  <a:gd name="T13" fmla="*/ 9 h 449"/>
                  <a:gd name="T14" fmla="*/ 212 w 212"/>
                  <a:gd name="T15" fmla="*/ 9 h 449"/>
                  <a:gd name="T16" fmla="*/ 171 w 212"/>
                  <a:gd name="T17" fmla="*/ 0 h 449"/>
                  <a:gd name="T18" fmla="*/ 171 w 212"/>
                  <a:gd name="T19" fmla="*/ 0 h 4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2"/>
                  <a:gd name="T31" fmla="*/ 0 h 449"/>
                  <a:gd name="T32" fmla="*/ 212 w 212"/>
                  <a:gd name="T33" fmla="*/ 449 h 4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2" h="449">
                    <a:moveTo>
                      <a:pt x="171" y="0"/>
                    </a:moveTo>
                    <a:lnTo>
                      <a:pt x="0" y="436"/>
                    </a:lnTo>
                    <a:lnTo>
                      <a:pt x="23" y="443"/>
                    </a:lnTo>
                    <a:lnTo>
                      <a:pt x="42" y="449"/>
                    </a:lnTo>
                    <a:lnTo>
                      <a:pt x="212" y="9"/>
                    </a:lnTo>
                    <a:lnTo>
                      <a:pt x="171" y="0"/>
                    </a:ln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06" name="Freeform 46"/>
              <p:cNvSpPr>
                <a:spLocks/>
              </p:cNvSpPr>
              <p:nvPr/>
            </p:nvSpPr>
            <p:spPr bwMode="auto">
              <a:xfrm>
                <a:off x="1201" y="2688"/>
                <a:ext cx="212" cy="449"/>
              </a:xfrm>
              <a:custGeom>
                <a:avLst/>
                <a:gdLst>
                  <a:gd name="T0" fmla="*/ 171 w 212"/>
                  <a:gd name="T1" fmla="*/ 0 h 449"/>
                  <a:gd name="T2" fmla="*/ 0 w 212"/>
                  <a:gd name="T3" fmla="*/ 434 h 449"/>
                  <a:gd name="T4" fmla="*/ 0 w 212"/>
                  <a:gd name="T5" fmla="*/ 434 h 449"/>
                  <a:gd name="T6" fmla="*/ 41 w 212"/>
                  <a:gd name="T7" fmla="*/ 449 h 449"/>
                  <a:gd name="T8" fmla="*/ 212 w 212"/>
                  <a:gd name="T9" fmla="*/ 13 h 449"/>
                  <a:gd name="T10" fmla="*/ 212 w 212"/>
                  <a:gd name="T11" fmla="*/ 13 h 449"/>
                  <a:gd name="T12" fmla="*/ 171 w 212"/>
                  <a:gd name="T13" fmla="*/ 0 h 449"/>
                  <a:gd name="T14" fmla="*/ 171 w 212"/>
                  <a:gd name="T15" fmla="*/ 0 h 449"/>
                  <a:gd name="T16" fmla="*/ 0 60000 65536"/>
                  <a:gd name="T17" fmla="*/ 0 60000 65536"/>
                  <a:gd name="T18" fmla="*/ 0 60000 65536"/>
                  <a:gd name="T19" fmla="*/ 0 60000 65536"/>
                  <a:gd name="T20" fmla="*/ 0 60000 65536"/>
                  <a:gd name="T21" fmla="*/ 0 60000 65536"/>
                  <a:gd name="T22" fmla="*/ 0 60000 65536"/>
                  <a:gd name="T23" fmla="*/ 0 60000 65536"/>
                  <a:gd name="T24" fmla="*/ 0 w 212"/>
                  <a:gd name="T25" fmla="*/ 0 h 449"/>
                  <a:gd name="T26" fmla="*/ 212 w 212"/>
                  <a:gd name="T27" fmla="*/ 449 h 4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2" h="449">
                    <a:moveTo>
                      <a:pt x="171" y="0"/>
                    </a:moveTo>
                    <a:lnTo>
                      <a:pt x="0" y="434"/>
                    </a:lnTo>
                    <a:lnTo>
                      <a:pt x="41" y="449"/>
                    </a:lnTo>
                    <a:lnTo>
                      <a:pt x="212" y="13"/>
                    </a:lnTo>
                    <a:lnTo>
                      <a:pt x="171" y="0"/>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07" name="Freeform 47"/>
              <p:cNvSpPr>
                <a:spLocks/>
              </p:cNvSpPr>
              <p:nvPr/>
            </p:nvSpPr>
            <p:spPr bwMode="auto">
              <a:xfrm>
                <a:off x="1163" y="2675"/>
                <a:ext cx="209" cy="447"/>
              </a:xfrm>
              <a:custGeom>
                <a:avLst/>
                <a:gdLst>
                  <a:gd name="T0" fmla="*/ 168 w 209"/>
                  <a:gd name="T1" fmla="*/ 0 h 447"/>
                  <a:gd name="T2" fmla="*/ 0 w 209"/>
                  <a:gd name="T3" fmla="*/ 431 h 447"/>
                  <a:gd name="T4" fmla="*/ 0 w 209"/>
                  <a:gd name="T5" fmla="*/ 431 h 447"/>
                  <a:gd name="T6" fmla="*/ 38 w 209"/>
                  <a:gd name="T7" fmla="*/ 447 h 447"/>
                  <a:gd name="T8" fmla="*/ 209 w 209"/>
                  <a:gd name="T9" fmla="*/ 13 h 447"/>
                  <a:gd name="T10" fmla="*/ 209 w 209"/>
                  <a:gd name="T11" fmla="*/ 13 h 447"/>
                  <a:gd name="T12" fmla="*/ 168 w 209"/>
                  <a:gd name="T13" fmla="*/ 0 h 447"/>
                  <a:gd name="T14" fmla="*/ 168 w 209"/>
                  <a:gd name="T15" fmla="*/ 0 h 447"/>
                  <a:gd name="T16" fmla="*/ 0 60000 65536"/>
                  <a:gd name="T17" fmla="*/ 0 60000 65536"/>
                  <a:gd name="T18" fmla="*/ 0 60000 65536"/>
                  <a:gd name="T19" fmla="*/ 0 60000 65536"/>
                  <a:gd name="T20" fmla="*/ 0 60000 65536"/>
                  <a:gd name="T21" fmla="*/ 0 60000 65536"/>
                  <a:gd name="T22" fmla="*/ 0 60000 65536"/>
                  <a:gd name="T23" fmla="*/ 0 60000 65536"/>
                  <a:gd name="T24" fmla="*/ 0 w 209"/>
                  <a:gd name="T25" fmla="*/ 0 h 447"/>
                  <a:gd name="T26" fmla="*/ 209 w 209"/>
                  <a:gd name="T27" fmla="*/ 447 h 4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9" h="447">
                    <a:moveTo>
                      <a:pt x="168" y="0"/>
                    </a:moveTo>
                    <a:lnTo>
                      <a:pt x="0" y="431"/>
                    </a:lnTo>
                    <a:lnTo>
                      <a:pt x="38" y="447"/>
                    </a:lnTo>
                    <a:lnTo>
                      <a:pt x="209" y="13"/>
                    </a:lnTo>
                    <a:lnTo>
                      <a:pt x="168" y="0"/>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08" name="Freeform 48"/>
              <p:cNvSpPr>
                <a:spLocks/>
              </p:cNvSpPr>
              <p:nvPr/>
            </p:nvSpPr>
            <p:spPr bwMode="auto">
              <a:xfrm>
                <a:off x="1122" y="2663"/>
                <a:ext cx="209" cy="443"/>
              </a:xfrm>
              <a:custGeom>
                <a:avLst/>
                <a:gdLst>
                  <a:gd name="T0" fmla="*/ 168 w 209"/>
                  <a:gd name="T1" fmla="*/ 0 h 443"/>
                  <a:gd name="T2" fmla="*/ 0 w 209"/>
                  <a:gd name="T3" fmla="*/ 427 h 443"/>
                  <a:gd name="T4" fmla="*/ 0 w 209"/>
                  <a:gd name="T5" fmla="*/ 427 h 443"/>
                  <a:gd name="T6" fmla="*/ 41 w 209"/>
                  <a:gd name="T7" fmla="*/ 443 h 443"/>
                  <a:gd name="T8" fmla="*/ 209 w 209"/>
                  <a:gd name="T9" fmla="*/ 12 h 443"/>
                  <a:gd name="T10" fmla="*/ 209 w 209"/>
                  <a:gd name="T11" fmla="*/ 12 h 443"/>
                  <a:gd name="T12" fmla="*/ 168 w 209"/>
                  <a:gd name="T13" fmla="*/ 0 h 443"/>
                  <a:gd name="T14" fmla="*/ 168 w 209"/>
                  <a:gd name="T15" fmla="*/ 0 h 443"/>
                  <a:gd name="T16" fmla="*/ 0 60000 65536"/>
                  <a:gd name="T17" fmla="*/ 0 60000 65536"/>
                  <a:gd name="T18" fmla="*/ 0 60000 65536"/>
                  <a:gd name="T19" fmla="*/ 0 60000 65536"/>
                  <a:gd name="T20" fmla="*/ 0 60000 65536"/>
                  <a:gd name="T21" fmla="*/ 0 60000 65536"/>
                  <a:gd name="T22" fmla="*/ 0 60000 65536"/>
                  <a:gd name="T23" fmla="*/ 0 60000 65536"/>
                  <a:gd name="T24" fmla="*/ 0 w 209"/>
                  <a:gd name="T25" fmla="*/ 0 h 443"/>
                  <a:gd name="T26" fmla="*/ 209 w 209"/>
                  <a:gd name="T27" fmla="*/ 443 h 4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9" h="443">
                    <a:moveTo>
                      <a:pt x="168" y="0"/>
                    </a:moveTo>
                    <a:lnTo>
                      <a:pt x="0" y="427"/>
                    </a:lnTo>
                    <a:lnTo>
                      <a:pt x="41" y="443"/>
                    </a:lnTo>
                    <a:lnTo>
                      <a:pt x="209" y="12"/>
                    </a:lnTo>
                    <a:lnTo>
                      <a:pt x="168"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09" name="Freeform 49"/>
              <p:cNvSpPr>
                <a:spLocks/>
              </p:cNvSpPr>
              <p:nvPr/>
            </p:nvSpPr>
            <p:spPr bwMode="auto">
              <a:xfrm>
                <a:off x="1081" y="2660"/>
                <a:ext cx="209" cy="430"/>
              </a:xfrm>
              <a:custGeom>
                <a:avLst/>
                <a:gdLst>
                  <a:gd name="T0" fmla="*/ 196 w 209"/>
                  <a:gd name="T1" fmla="*/ 0 h 430"/>
                  <a:gd name="T2" fmla="*/ 161 w 209"/>
                  <a:gd name="T3" fmla="*/ 6 h 430"/>
                  <a:gd name="T4" fmla="*/ 0 w 209"/>
                  <a:gd name="T5" fmla="*/ 414 h 430"/>
                  <a:gd name="T6" fmla="*/ 0 w 209"/>
                  <a:gd name="T7" fmla="*/ 414 h 430"/>
                  <a:gd name="T8" fmla="*/ 41 w 209"/>
                  <a:gd name="T9" fmla="*/ 430 h 430"/>
                  <a:gd name="T10" fmla="*/ 209 w 209"/>
                  <a:gd name="T11" fmla="*/ 3 h 430"/>
                  <a:gd name="T12" fmla="*/ 209 w 209"/>
                  <a:gd name="T13" fmla="*/ 3 h 430"/>
                  <a:gd name="T14" fmla="*/ 196 w 209"/>
                  <a:gd name="T15" fmla="*/ 0 h 430"/>
                  <a:gd name="T16" fmla="*/ 196 w 209"/>
                  <a:gd name="T17" fmla="*/ 0 h 4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9"/>
                  <a:gd name="T28" fmla="*/ 0 h 430"/>
                  <a:gd name="T29" fmla="*/ 209 w 209"/>
                  <a:gd name="T30" fmla="*/ 430 h 4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9" h="430">
                    <a:moveTo>
                      <a:pt x="196" y="0"/>
                    </a:moveTo>
                    <a:lnTo>
                      <a:pt x="161" y="6"/>
                    </a:lnTo>
                    <a:lnTo>
                      <a:pt x="0" y="414"/>
                    </a:lnTo>
                    <a:lnTo>
                      <a:pt x="41" y="430"/>
                    </a:lnTo>
                    <a:lnTo>
                      <a:pt x="209" y="3"/>
                    </a:lnTo>
                    <a:lnTo>
                      <a:pt x="196"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10" name="Freeform 50"/>
              <p:cNvSpPr>
                <a:spLocks/>
              </p:cNvSpPr>
              <p:nvPr/>
            </p:nvSpPr>
            <p:spPr bwMode="auto">
              <a:xfrm>
                <a:off x="1040" y="2666"/>
                <a:ext cx="202" cy="408"/>
              </a:xfrm>
              <a:custGeom>
                <a:avLst/>
                <a:gdLst>
                  <a:gd name="T0" fmla="*/ 152 w 202"/>
                  <a:gd name="T1" fmla="*/ 6 h 408"/>
                  <a:gd name="T2" fmla="*/ 0 w 202"/>
                  <a:gd name="T3" fmla="*/ 392 h 408"/>
                  <a:gd name="T4" fmla="*/ 0 w 202"/>
                  <a:gd name="T5" fmla="*/ 392 h 408"/>
                  <a:gd name="T6" fmla="*/ 41 w 202"/>
                  <a:gd name="T7" fmla="*/ 408 h 408"/>
                  <a:gd name="T8" fmla="*/ 202 w 202"/>
                  <a:gd name="T9" fmla="*/ 0 h 408"/>
                  <a:gd name="T10" fmla="*/ 152 w 202"/>
                  <a:gd name="T11" fmla="*/ 6 h 408"/>
                  <a:gd name="T12" fmla="*/ 0 60000 65536"/>
                  <a:gd name="T13" fmla="*/ 0 60000 65536"/>
                  <a:gd name="T14" fmla="*/ 0 60000 65536"/>
                  <a:gd name="T15" fmla="*/ 0 60000 65536"/>
                  <a:gd name="T16" fmla="*/ 0 60000 65536"/>
                  <a:gd name="T17" fmla="*/ 0 60000 65536"/>
                  <a:gd name="T18" fmla="*/ 0 w 202"/>
                  <a:gd name="T19" fmla="*/ 0 h 408"/>
                  <a:gd name="T20" fmla="*/ 202 w 202"/>
                  <a:gd name="T21" fmla="*/ 408 h 408"/>
                </a:gdLst>
                <a:ahLst/>
                <a:cxnLst>
                  <a:cxn ang="T12">
                    <a:pos x="T0" y="T1"/>
                  </a:cxn>
                  <a:cxn ang="T13">
                    <a:pos x="T2" y="T3"/>
                  </a:cxn>
                  <a:cxn ang="T14">
                    <a:pos x="T4" y="T5"/>
                  </a:cxn>
                  <a:cxn ang="T15">
                    <a:pos x="T6" y="T7"/>
                  </a:cxn>
                  <a:cxn ang="T16">
                    <a:pos x="T8" y="T9"/>
                  </a:cxn>
                  <a:cxn ang="T17">
                    <a:pos x="T10" y="T11"/>
                  </a:cxn>
                </a:cxnLst>
                <a:rect l="T18" t="T19" r="T20" b="T21"/>
                <a:pathLst>
                  <a:path w="202" h="408">
                    <a:moveTo>
                      <a:pt x="152" y="6"/>
                    </a:moveTo>
                    <a:lnTo>
                      <a:pt x="0" y="392"/>
                    </a:lnTo>
                    <a:lnTo>
                      <a:pt x="41" y="408"/>
                    </a:lnTo>
                    <a:lnTo>
                      <a:pt x="202" y="0"/>
                    </a:lnTo>
                    <a:lnTo>
                      <a:pt x="152" y="6"/>
                    </a:ln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11" name="Freeform 51"/>
              <p:cNvSpPr>
                <a:spLocks/>
              </p:cNvSpPr>
              <p:nvPr/>
            </p:nvSpPr>
            <p:spPr bwMode="auto">
              <a:xfrm>
                <a:off x="1002" y="2672"/>
                <a:ext cx="190" cy="386"/>
              </a:xfrm>
              <a:custGeom>
                <a:avLst/>
                <a:gdLst>
                  <a:gd name="T0" fmla="*/ 142 w 190"/>
                  <a:gd name="T1" fmla="*/ 10 h 386"/>
                  <a:gd name="T2" fmla="*/ 0 w 190"/>
                  <a:gd name="T3" fmla="*/ 371 h 386"/>
                  <a:gd name="T4" fmla="*/ 0 w 190"/>
                  <a:gd name="T5" fmla="*/ 371 h 386"/>
                  <a:gd name="T6" fmla="*/ 38 w 190"/>
                  <a:gd name="T7" fmla="*/ 386 h 386"/>
                  <a:gd name="T8" fmla="*/ 190 w 190"/>
                  <a:gd name="T9" fmla="*/ 0 h 386"/>
                  <a:gd name="T10" fmla="*/ 142 w 190"/>
                  <a:gd name="T11" fmla="*/ 10 h 386"/>
                  <a:gd name="T12" fmla="*/ 0 60000 65536"/>
                  <a:gd name="T13" fmla="*/ 0 60000 65536"/>
                  <a:gd name="T14" fmla="*/ 0 60000 65536"/>
                  <a:gd name="T15" fmla="*/ 0 60000 65536"/>
                  <a:gd name="T16" fmla="*/ 0 60000 65536"/>
                  <a:gd name="T17" fmla="*/ 0 60000 65536"/>
                  <a:gd name="T18" fmla="*/ 0 w 190"/>
                  <a:gd name="T19" fmla="*/ 0 h 386"/>
                  <a:gd name="T20" fmla="*/ 190 w 190"/>
                  <a:gd name="T21" fmla="*/ 386 h 386"/>
                </a:gdLst>
                <a:ahLst/>
                <a:cxnLst>
                  <a:cxn ang="T12">
                    <a:pos x="T0" y="T1"/>
                  </a:cxn>
                  <a:cxn ang="T13">
                    <a:pos x="T2" y="T3"/>
                  </a:cxn>
                  <a:cxn ang="T14">
                    <a:pos x="T4" y="T5"/>
                  </a:cxn>
                  <a:cxn ang="T15">
                    <a:pos x="T6" y="T7"/>
                  </a:cxn>
                  <a:cxn ang="T16">
                    <a:pos x="T8" y="T9"/>
                  </a:cxn>
                  <a:cxn ang="T17">
                    <a:pos x="T10" y="T11"/>
                  </a:cxn>
                </a:cxnLst>
                <a:rect l="T18" t="T19" r="T20" b="T21"/>
                <a:pathLst>
                  <a:path w="190" h="386">
                    <a:moveTo>
                      <a:pt x="142" y="10"/>
                    </a:moveTo>
                    <a:lnTo>
                      <a:pt x="0" y="371"/>
                    </a:lnTo>
                    <a:lnTo>
                      <a:pt x="38" y="386"/>
                    </a:lnTo>
                    <a:lnTo>
                      <a:pt x="190" y="0"/>
                    </a:lnTo>
                    <a:lnTo>
                      <a:pt x="142" y="10"/>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12" name="Freeform 52"/>
              <p:cNvSpPr>
                <a:spLocks/>
              </p:cNvSpPr>
              <p:nvPr/>
            </p:nvSpPr>
            <p:spPr bwMode="auto">
              <a:xfrm>
                <a:off x="961" y="2682"/>
                <a:ext cx="183" cy="361"/>
              </a:xfrm>
              <a:custGeom>
                <a:avLst/>
                <a:gdLst>
                  <a:gd name="T0" fmla="*/ 133 w 183"/>
                  <a:gd name="T1" fmla="*/ 6 h 361"/>
                  <a:gd name="T2" fmla="*/ 0 w 183"/>
                  <a:gd name="T3" fmla="*/ 345 h 361"/>
                  <a:gd name="T4" fmla="*/ 0 w 183"/>
                  <a:gd name="T5" fmla="*/ 345 h 361"/>
                  <a:gd name="T6" fmla="*/ 41 w 183"/>
                  <a:gd name="T7" fmla="*/ 361 h 361"/>
                  <a:gd name="T8" fmla="*/ 183 w 183"/>
                  <a:gd name="T9" fmla="*/ 0 h 361"/>
                  <a:gd name="T10" fmla="*/ 133 w 183"/>
                  <a:gd name="T11" fmla="*/ 6 h 361"/>
                  <a:gd name="T12" fmla="*/ 0 60000 65536"/>
                  <a:gd name="T13" fmla="*/ 0 60000 65536"/>
                  <a:gd name="T14" fmla="*/ 0 60000 65536"/>
                  <a:gd name="T15" fmla="*/ 0 60000 65536"/>
                  <a:gd name="T16" fmla="*/ 0 60000 65536"/>
                  <a:gd name="T17" fmla="*/ 0 60000 65536"/>
                  <a:gd name="T18" fmla="*/ 0 w 183"/>
                  <a:gd name="T19" fmla="*/ 0 h 361"/>
                  <a:gd name="T20" fmla="*/ 183 w 183"/>
                  <a:gd name="T21" fmla="*/ 361 h 361"/>
                </a:gdLst>
                <a:ahLst/>
                <a:cxnLst>
                  <a:cxn ang="T12">
                    <a:pos x="T0" y="T1"/>
                  </a:cxn>
                  <a:cxn ang="T13">
                    <a:pos x="T2" y="T3"/>
                  </a:cxn>
                  <a:cxn ang="T14">
                    <a:pos x="T4" y="T5"/>
                  </a:cxn>
                  <a:cxn ang="T15">
                    <a:pos x="T6" y="T7"/>
                  </a:cxn>
                  <a:cxn ang="T16">
                    <a:pos x="T8" y="T9"/>
                  </a:cxn>
                  <a:cxn ang="T17">
                    <a:pos x="T10" y="T11"/>
                  </a:cxn>
                </a:cxnLst>
                <a:rect l="T18" t="T19" r="T20" b="T21"/>
                <a:pathLst>
                  <a:path w="183" h="361">
                    <a:moveTo>
                      <a:pt x="133" y="6"/>
                    </a:moveTo>
                    <a:lnTo>
                      <a:pt x="0" y="345"/>
                    </a:lnTo>
                    <a:lnTo>
                      <a:pt x="41" y="361"/>
                    </a:lnTo>
                    <a:lnTo>
                      <a:pt x="183" y="0"/>
                    </a:lnTo>
                    <a:lnTo>
                      <a:pt x="133" y="6"/>
                    </a:lnTo>
                    <a:close/>
                  </a:path>
                </a:pathLst>
              </a:custGeom>
              <a:solidFill>
                <a:srgbClr val="AAAA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13" name="Freeform 53"/>
              <p:cNvSpPr>
                <a:spLocks/>
              </p:cNvSpPr>
              <p:nvPr/>
            </p:nvSpPr>
            <p:spPr bwMode="auto">
              <a:xfrm>
                <a:off x="920" y="2688"/>
                <a:ext cx="174" cy="339"/>
              </a:xfrm>
              <a:custGeom>
                <a:avLst/>
                <a:gdLst>
                  <a:gd name="T0" fmla="*/ 126 w 174"/>
                  <a:gd name="T1" fmla="*/ 6 h 339"/>
                  <a:gd name="T2" fmla="*/ 0 w 174"/>
                  <a:gd name="T3" fmla="*/ 323 h 339"/>
                  <a:gd name="T4" fmla="*/ 0 w 174"/>
                  <a:gd name="T5" fmla="*/ 323 h 339"/>
                  <a:gd name="T6" fmla="*/ 41 w 174"/>
                  <a:gd name="T7" fmla="*/ 339 h 339"/>
                  <a:gd name="T8" fmla="*/ 174 w 174"/>
                  <a:gd name="T9" fmla="*/ 0 h 339"/>
                  <a:gd name="T10" fmla="*/ 126 w 174"/>
                  <a:gd name="T11" fmla="*/ 6 h 339"/>
                  <a:gd name="T12" fmla="*/ 0 60000 65536"/>
                  <a:gd name="T13" fmla="*/ 0 60000 65536"/>
                  <a:gd name="T14" fmla="*/ 0 60000 65536"/>
                  <a:gd name="T15" fmla="*/ 0 60000 65536"/>
                  <a:gd name="T16" fmla="*/ 0 60000 65536"/>
                  <a:gd name="T17" fmla="*/ 0 60000 65536"/>
                  <a:gd name="T18" fmla="*/ 0 w 174"/>
                  <a:gd name="T19" fmla="*/ 0 h 339"/>
                  <a:gd name="T20" fmla="*/ 174 w 174"/>
                  <a:gd name="T21" fmla="*/ 339 h 339"/>
                </a:gdLst>
                <a:ahLst/>
                <a:cxnLst>
                  <a:cxn ang="T12">
                    <a:pos x="T0" y="T1"/>
                  </a:cxn>
                  <a:cxn ang="T13">
                    <a:pos x="T2" y="T3"/>
                  </a:cxn>
                  <a:cxn ang="T14">
                    <a:pos x="T4" y="T5"/>
                  </a:cxn>
                  <a:cxn ang="T15">
                    <a:pos x="T6" y="T7"/>
                  </a:cxn>
                  <a:cxn ang="T16">
                    <a:pos x="T8" y="T9"/>
                  </a:cxn>
                  <a:cxn ang="T17">
                    <a:pos x="T10" y="T11"/>
                  </a:cxn>
                </a:cxnLst>
                <a:rect l="T18" t="T19" r="T20" b="T21"/>
                <a:pathLst>
                  <a:path w="174" h="339">
                    <a:moveTo>
                      <a:pt x="126" y="6"/>
                    </a:moveTo>
                    <a:lnTo>
                      <a:pt x="0" y="323"/>
                    </a:lnTo>
                    <a:lnTo>
                      <a:pt x="41" y="339"/>
                    </a:lnTo>
                    <a:lnTo>
                      <a:pt x="174" y="0"/>
                    </a:lnTo>
                    <a:lnTo>
                      <a:pt x="126" y="6"/>
                    </a:lnTo>
                    <a:close/>
                  </a:path>
                </a:pathLst>
              </a:custGeom>
              <a:solidFill>
                <a:srgbClr val="A5A5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14" name="Freeform 54"/>
              <p:cNvSpPr>
                <a:spLocks/>
              </p:cNvSpPr>
              <p:nvPr/>
            </p:nvSpPr>
            <p:spPr bwMode="auto">
              <a:xfrm>
                <a:off x="882" y="2694"/>
                <a:ext cx="164" cy="317"/>
              </a:xfrm>
              <a:custGeom>
                <a:avLst/>
                <a:gdLst>
                  <a:gd name="T0" fmla="*/ 114 w 164"/>
                  <a:gd name="T1" fmla="*/ 10 h 317"/>
                  <a:gd name="T2" fmla="*/ 0 w 164"/>
                  <a:gd name="T3" fmla="*/ 304 h 317"/>
                  <a:gd name="T4" fmla="*/ 0 w 164"/>
                  <a:gd name="T5" fmla="*/ 304 h 317"/>
                  <a:gd name="T6" fmla="*/ 38 w 164"/>
                  <a:gd name="T7" fmla="*/ 317 h 317"/>
                  <a:gd name="T8" fmla="*/ 164 w 164"/>
                  <a:gd name="T9" fmla="*/ 0 h 317"/>
                  <a:gd name="T10" fmla="*/ 114 w 164"/>
                  <a:gd name="T11" fmla="*/ 10 h 317"/>
                  <a:gd name="T12" fmla="*/ 0 60000 65536"/>
                  <a:gd name="T13" fmla="*/ 0 60000 65536"/>
                  <a:gd name="T14" fmla="*/ 0 60000 65536"/>
                  <a:gd name="T15" fmla="*/ 0 60000 65536"/>
                  <a:gd name="T16" fmla="*/ 0 60000 65536"/>
                  <a:gd name="T17" fmla="*/ 0 60000 65536"/>
                  <a:gd name="T18" fmla="*/ 0 w 164"/>
                  <a:gd name="T19" fmla="*/ 0 h 317"/>
                  <a:gd name="T20" fmla="*/ 164 w 164"/>
                  <a:gd name="T21" fmla="*/ 317 h 317"/>
                </a:gdLst>
                <a:ahLst/>
                <a:cxnLst>
                  <a:cxn ang="T12">
                    <a:pos x="T0" y="T1"/>
                  </a:cxn>
                  <a:cxn ang="T13">
                    <a:pos x="T2" y="T3"/>
                  </a:cxn>
                  <a:cxn ang="T14">
                    <a:pos x="T4" y="T5"/>
                  </a:cxn>
                  <a:cxn ang="T15">
                    <a:pos x="T6" y="T7"/>
                  </a:cxn>
                  <a:cxn ang="T16">
                    <a:pos x="T8" y="T9"/>
                  </a:cxn>
                  <a:cxn ang="T17">
                    <a:pos x="T10" y="T11"/>
                  </a:cxn>
                </a:cxnLst>
                <a:rect l="T18" t="T19" r="T20" b="T21"/>
                <a:pathLst>
                  <a:path w="164" h="317">
                    <a:moveTo>
                      <a:pt x="114" y="10"/>
                    </a:moveTo>
                    <a:lnTo>
                      <a:pt x="0" y="304"/>
                    </a:lnTo>
                    <a:lnTo>
                      <a:pt x="38" y="317"/>
                    </a:lnTo>
                    <a:lnTo>
                      <a:pt x="164" y="0"/>
                    </a:lnTo>
                    <a:lnTo>
                      <a:pt x="114" y="1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15" name="Freeform 55"/>
              <p:cNvSpPr>
                <a:spLocks/>
              </p:cNvSpPr>
              <p:nvPr/>
            </p:nvSpPr>
            <p:spPr bwMode="auto">
              <a:xfrm>
                <a:off x="841" y="2704"/>
                <a:ext cx="155" cy="294"/>
              </a:xfrm>
              <a:custGeom>
                <a:avLst/>
                <a:gdLst>
                  <a:gd name="T0" fmla="*/ 107 w 155"/>
                  <a:gd name="T1" fmla="*/ 6 h 294"/>
                  <a:gd name="T2" fmla="*/ 0 w 155"/>
                  <a:gd name="T3" fmla="*/ 278 h 294"/>
                  <a:gd name="T4" fmla="*/ 0 w 155"/>
                  <a:gd name="T5" fmla="*/ 278 h 294"/>
                  <a:gd name="T6" fmla="*/ 41 w 155"/>
                  <a:gd name="T7" fmla="*/ 294 h 294"/>
                  <a:gd name="T8" fmla="*/ 155 w 155"/>
                  <a:gd name="T9" fmla="*/ 0 h 294"/>
                  <a:gd name="T10" fmla="*/ 107 w 155"/>
                  <a:gd name="T11" fmla="*/ 6 h 294"/>
                  <a:gd name="T12" fmla="*/ 0 60000 65536"/>
                  <a:gd name="T13" fmla="*/ 0 60000 65536"/>
                  <a:gd name="T14" fmla="*/ 0 60000 65536"/>
                  <a:gd name="T15" fmla="*/ 0 60000 65536"/>
                  <a:gd name="T16" fmla="*/ 0 60000 65536"/>
                  <a:gd name="T17" fmla="*/ 0 60000 65536"/>
                  <a:gd name="T18" fmla="*/ 0 w 155"/>
                  <a:gd name="T19" fmla="*/ 0 h 294"/>
                  <a:gd name="T20" fmla="*/ 155 w 155"/>
                  <a:gd name="T21" fmla="*/ 294 h 294"/>
                </a:gdLst>
                <a:ahLst/>
                <a:cxnLst>
                  <a:cxn ang="T12">
                    <a:pos x="T0" y="T1"/>
                  </a:cxn>
                  <a:cxn ang="T13">
                    <a:pos x="T2" y="T3"/>
                  </a:cxn>
                  <a:cxn ang="T14">
                    <a:pos x="T4" y="T5"/>
                  </a:cxn>
                  <a:cxn ang="T15">
                    <a:pos x="T6" y="T7"/>
                  </a:cxn>
                  <a:cxn ang="T16">
                    <a:pos x="T8" y="T9"/>
                  </a:cxn>
                  <a:cxn ang="T17">
                    <a:pos x="T10" y="T11"/>
                  </a:cxn>
                </a:cxnLst>
                <a:rect l="T18" t="T19" r="T20" b="T21"/>
                <a:pathLst>
                  <a:path w="155" h="294">
                    <a:moveTo>
                      <a:pt x="107" y="6"/>
                    </a:moveTo>
                    <a:lnTo>
                      <a:pt x="0" y="278"/>
                    </a:lnTo>
                    <a:lnTo>
                      <a:pt x="41" y="294"/>
                    </a:lnTo>
                    <a:lnTo>
                      <a:pt x="155" y="0"/>
                    </a:lnTo>
                    <a:lnTo>
                      <a:pt x="107" y="6"/>
                    </a:lnTo>
                    <a:close/>
                  </a:path>
                </a:pathLst>
              </a:custGeom>
              <a:solidFill>
                <a:srgbClr val="9A9A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16" name="Freeform 56"/>
              <p:cNvSpPr>
                <a:spLocks/>
              </p:cNvSpPr>
              <p:nvPr/>
            </p:nvSpPr>
            <p:spPr bwMode="auto">
              <a:xfrm>
                <a:off x="799" y="2710"/>
                <a:ext cx="149" cy="272"/>
              </a:xfrm>
              <a:custGeom>
                <a:avLst/>
                <a:gdLst>
                  <a:gd name="T0" fmla="*/ 99 w 149"/>
                  <a:gd name="T1" fmla="*/ 7 h 272"/>
                  <a:gd name="T2" fmla="*/ 0 w 149"/>
                  <a:gd name="T3" fmla="*/ 257 h 272"/>
                  <a:gd name="T4" fmla="*/ 0 w 149"/>
                  <a:gd name="T5" fmla="*/ 257 h 272"/>
                  <a:gd name="T6" fmla="*/ 42 w 149"/>
                  <a:gd name="T7" fmla="*/ 272 h 272"/>
                  <a:gd name="T8" fmla="*/ 149 w 149"/>
                  <a:gd name="T9" fmla="*/ 0 h 272"/>
                  <a:gd name="T10" fmla="*/ 99 w 149"/>
                  <a:gd name="T11" fmla="*/ 7 h 272"/>
                  <a:gd name="T12" fmla="*/ 0 60000 65536"/>
                  <a:gd name="T13" fmla="*/ 0 60000 65536"/>
                  <a:gd name="T14" fmla="*/ 0 60000 65536"/>
                  <a:gd name="T15" fmla="*/ 0 60000 65536"/>
                  <a:gd name="T16" fmla="*/ 0 60000 65536"/>
                  <a:gd name="T17" fmla="*/ 0 60000 65536"/>
                  <a:gd name="T18" fmla="*/ 0 w 149"/>
                  <a:gd name="T19" fmla="*/ 0 h 272"/>
                  <a:gd name="T20" fmla="*/ 149 w 149"/>
                  <a:gd name="T21" fmla="*/ 272 h 272"/>
                </a:gdLst>
                <a:ahLst/>
                <a:cxnLst>
                  <a:cxn ang="T12">
                    <a:pos x="T0" y="T1"/>
                  </a:cxn>
                  <a:cxn ang="T13">
                    <a:pos x="T2" y="T3"/>
                  </a:cxn>
                  <a:cxn ang="T14">
                    <a:pos x="T4" y="T5"/>
                  </a:cxn>
                  <a:cxn ang="T15">
                    <a:pos x="T6" y="T7"/>
                  </a:cxn>
                  <a:cxn ang="T16">
                    <a:pos x="T8" y="T9"/>
                  </a:cxn>
                  <a:cxn ang="T17">
                    <a:pos x="T10" y="T11"/>
                  </a:cxn>
                </a:cxnLst>
                <a:rect l="T18" t="T19" r="T20" b="T21"/>
                <a:pathLst>
                  <a:path w="149" h="272">
                    <a:moveTo>
                      <a:pt x="99" y="7"/>
                    </a:moveTo>
                    <a:lnTo>
                      <a:pt x="0" y="257"/>
                    </a:lnTo>
                    <a:lnTo>
                      <a:pt x="42" y="272"/>
                    </a:lnTo>
                    <a:lnTo>
                      <a:pt x="149" y="0"/>
                    </a:lnTo>
                    <a:lnTo>
                      <a:pt x="99" y="7"/>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17" name="Freeform 57"/>
              <p:cNvSpPr>
                <a:spLocks/>
              </p:cNvSpPr>
              <p:nvPr/>
            </p:nvSpPr>
            <p:spPr bwMode="auto">
              <a:xfrm>
                <a:off x="762" y="2717"/>
                <a:ext cx="136" cy="250"/>
              </a:xfrm>
              <a:custGeom>
                <a:avLst/>
                <a:gdLst>
                  <a:gd name="T0" fmla="*/ 85 w 136"/>
                  <a:gd name="T1" fmla="*/ 9 h 250"/>
                  <a:gd name="T2" fmla="*/ 0 w 136"/>
                  <a:gd name="T3" fmla="*/ 234 h 250"/>
                  <a:gd name="T4" fmla="*/ 0 w 136"/>
                  <a:gd name="T5" fmla="*/ 234 h 250"/>
                  <a:gd name="T6" fmla="*/ 37 w 136"/>
                  <a:gd name="T7" fmla="*/ 250 h 250"/>
                  <a:gd name="T8" fmla="*/ 136 w 136"/>
                  <a:gd name="T9" fmla="*/ 0 h 250"/>
                  <a:gd name="T10" fmla="*/ 85 w 136"/>
                  <a:gd name="T11" fmla="*/ 9 h 250"/>
                  <a:gd name="T12" fmla="*/ 0 60000 65536"/>
                  <a:gd name="T13" fmla="*/ 0 60000 65536"/>
                  <a:gd name="T14" fmla="*/ 0 60000 65536"/>
                  <a:gd name="T15" fmla="*/ 0 60000 65536"/>
                  <a:gd name="T16" fmla="*/ 0 60000 65536"/>
                  <a:gd name="T17" fmla="*/ 0 60000 65536"/>
                  <a:gd name="T18" fmla="*/ 0 w 136"/>
                  <a:gd name="T19" fmla="*/ 0 h 250"/>
                  <a:gd name="T20" fmla="*/ 136 w 136"/>
                  <a:gd name="T21" fmla="*/ 250 h 250"/>
                </a:gdLst>
                <a:ahLst/>
                <a:cxnLst>
                  <a:cxn ang="T12">
                    <a:pos x="T0" y="T1"/>
                  </a:cxn>
                  <a:cxn ang="T13">
                    <a:pos x="T2" y="T3"/>
                  </a:cxn>
                  <a:cxn ang="T14">
                    <a:pos x="T4" y="T5"/>
                  </a:cxn>
                  <a:cxn ang="T15">
                    <a:pos x="T6" y="T7"/>
                  </a:cxn>
                  <a:cxn ang="T16">
                    <a:pos x="T8" y="T9"/>
                  </a:cxn>
                  <a:cxn ang="T17">
                    <a:pos x="T10" y="T11"/>
                  </a:cxn>
                </a:cxnLst>
                <a:rect l="T18" t="T19" r="T20" b="T21"/>
                <a:pathLst>
                  <a:path w="136" h="250">
                    <a:moveTo>
                      <a:pt x="85" y="9"/>
                    </a:moveTo>
                    <a:lnTo>
                      <a:pt x="0" y="234"/>
                    </a:lnTo>
                    <a:lnTo>
                      <a:pt x="37" y="250"/>
                    </a:lnTo>
                    <a:lnTo>
                      <a:pt x="136" y="0"/>
                    </a:lnTo>
                    <a:lnTo>
                      <a:pt x="85" y="9"/>
                    </a:lnTo>
                    <a:close/>
                  </a:path>
                </a:pathLst>
              </a:custGeom>
              <a:solidFill>
                <a:srgbClr val="909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18" name="Freeform 58"/>
              <p:cNvSpPr>
                <a:spLocks/>
              </p:cNvSpPr>
              <p:nvPr/>
            </p:nvSpPr>
            <p:spPr bwMode="auto">
              <a:xfrm>
                <a:off x="720" y="2726"/>
                <a:ext cx="127" cy="225"/>
              </a:xfrm>
              <a:custGeom>
                <a:avLst/>
                <a:gdLst>
                  <a:gd name="T0" fmla="*/ 79 w 127"/>
                  <a:gd name="T1" fmla="*/ 6 h 225"/>
                  <a:gd name="T2" fmla="*/ 0 w 127"/>
                  <a:gd name="T3" fmla="*/ 209 h 225"/>
                  <a:gd name="T4" fmla="*/ 0 w 127"/>
                  <a:gd name="T5" fmla="*/ 209 h 225"/>
                  <a:gd name="T6" fmla="*/ 42 w 127"/>
                  <a:gd name="T7" fmla="*/ 225 h 225"/>
                  <a:gd name="T8" fmla="*/ 127 w 127"/>
                  <a:gd name="T9" fmla="*/ 0 h 225"/>
                  <a:gd name="T10" fmla="*/ 79 w 127"/>
                  <a:gd name="T11" fmla="*/ 6 h 225"/>
                  <a:gd name="T12" fmla="*/ 0 60000 65536"/>
                  <a:gd name="T13" fmla="*/ 0 60000 65536"/>
                  <a:gd name="T14" fmla="*/ 0 60000 65536"/>
                  <a:gd name="T15" fmla="*/ 0 60000 65536"/>
                  <a:gd name="T16" fmla="*/ 0 60000 65536"/>
                  <a:gd name="T17" fmla="*/ 0 60000 65536"/>
                  <a:gd name="T18" fmla="*/ 0 w 127"/>
                  <a:gd name="T19" fmla="*/ 0 h 225"/>
                  <a:gd name="T20" fmla="*/ 127 w 127"/>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27" h="225">
                    <a:moveTo>
                      <a:pt x="79" y="6"/>
                    </a:moveTo>
                    <a:lnTo>
                      <a:pt x="0" y="209"/>
                    </a:lnTo>
                    <a:lnTo>
                      <a:pt x="42" y="225"/>
                    </a:lnTo>
                    <a:lnTo>
                      <a:pt x="127" y="0"/>
                    </a:lnTo>
                    <a:lnTo>
                      <a:pt x="79" y="6"/>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19" name="Freeform 59"/>
              <p:cNvSpPr>
                <a:spLocks/>
              </p:cNvSpPr>
              <p:nvPr/>
            </p:nvSpPr>
            <p:spPr bwMode="auto">
              <a:xfrm>
                <a:off x="679" y="2732"/>
                <a:ext cx="120" cy="203"/>
              </a:xfrm>
              <a:custGeom>
                <a:avLst/>
                <a:gdLst>
                  <a:gd name="T0" fmla="*/ 70 w 120"/>
                  <a:gd name="T1" fmla="*/ 10 h 203"/>
                  <a:gd name="T2" fmla="*/ 0 w 120"/>
                  <a:gd name="T3" fmla="*/ 187 h 203"/>
                  <a:gd name="T4" fmla="*/ 0 w 120"/>
                  <a:gd name="T5" fmla="*/ 187 h 203"/>
                  <a:gd name="T6" fmla="*/ 41 w 120"/>
                  <a:gd name="T7" fmla="*/ 203 h 203"/>
                  <a:gd name="T8" fmla="*/ 120 w 120"/>
                  <a:gd name="T9" fmla="*/ 0 h 203"/>
                  <a:gd name="T10" fmla="*/ 70 w 120"/>
                  <a:gd name="T11" fmla="*/ 10 h 203"/>
                  <a:gd name="T12" fmla="*/ 0 60000 65536"/>
                  <a:gd name="T13" fmla="*/ 0 60000 65536"/>
                  <a:gd name="T14" fmla="*/ 0 60000 65536"/>
                  <a:gd name="T15" fmla="*/ 0 60000 65536"/>
                  <a:gd name="T16" fmla="*/ 0 60000 65536"/>
                  <a:gd name="T17" fmla="*/ 0 60000 65536"/>
                  <a:gd name="T18" fmla="*/ 0 w 120"/>
                  <a:gd name="T19" fmla="*/ 0 h 203"/>
                  <a:gd name="T20" fmla="*/ 120 w 120"/>
                  <a:gd name="T21" fmla="*/ 203 h 203"/>
                </a:gdLst>
                <a:ahLst/>
                <a:cxnLst>
                  <a:cxn ang="T12">
                    <a:pos x="T0" y="T1"/>
                  </a:cxn>
                  <a:cxn ang="T13">
                    <a:pos x="T2" y="T3"/>
                  </a:cxn>
                  <a:cxn ang="T14">
                    <a:pos x="T4" y="T5"/>
                  </a:cxn>
                  <a:cxn ang="T15">
                    <a:pos x="T6" y="T7"/>
                  </a:cxn>
                  <a:cxn ang="T16">
                    <a:pos x="T8" y="T9"/>
                  </a:cxn>
                  <a:cxn ang="T17">
                    <a:pos x="T10" y="T11"/>
                  </a:cxn>
                </a:cxnLst>
                <a:rect l="T18" t="T19" r="T20" b="T21"/>
                <a:pathLst>
                  <a:path w="120" h="203">
                    <a:moveTo>
                      <a:pt x="70" y="10"/>
                    </a:moveTo>
                    <a:lnTo>
                      <a:pt x="0" y="187"/>
                    </a:lnTo>
                    <a:lnTo>
                      <a:pt x="41" y="203"/>
                    </a:lnTo>
                    <a:lnTo>
                      <a:pt x="120" y="0"/>
                    </a:lnTo>
                    <a:lnTo>
                      <a:pt x="70" y="10"/>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20" name="Freeform 60"/>
              <p:cNvSpPr>
                <a:spLocks/>
              </p:cNvSpPr>
              <p:nvPr/>
            </p:nvSpPr>
            <p:spPr bwMode="auto">
              <a:xfrm>
                <a:off x="641" y="2742"/>
                <a:ext cx="108" cy="177"/>
              </a:xfrm>
              <a:custGeom>
                <a:avLst/>
                <a:gdLst>
                  <a:gd name="T0" fmla="*/ 60 w 108"/>
                  <a:gd name="T1" fmla="*/ 6 h 177"/>
                  <a:gd name="T2" fmla="*/ 0 w 108"/>
                  <a:gd name="T3" fmla="*/ 161 h 177"/>
                  <a:gd name="T4" fmla="*/ 0 w 108"/>
                  <a:gd name="T5" fmla="*/ 161 h 177"/>
                  <a:gd name="T6" fmla="*/ 38 w 108"/>
                  <a:gd name="T7" fmla="*/ 177 h 177"/>
                  <a:gd name="T8" fmla="*/ 108 w 108"/>
                  <a:gd name="T9" fmla="*/ 0 h 177"/>
                  <a:gd name="T10" fmla="*/ 60 w 108"/>
                  <a:gd name="T11" fmla="*/ 6 h 177"/>
                  <a:gd name="T12" fmla="*/ 0 60000 65536"/>
                  <a:gd name="T13" fmla="*/ 0 60000 65536"/>
                  <a:gd name="T14" fmla="*/ 0 60000 65536"/>
                  <a:gd name="T15" fmla="*/ 0 60000 65536"/>
                  <a:gd name="T16" fmla="*/ 0 60000 65536"/>
                  <a:gd name="T17" fmla="*/ 0 60000 65536"/>
                  <a:gd name="T18" fmla="*/ 0 w 108"/>
                  <a:gd name="T19" fmla="*/ 0 h 177"/>
                  <a:gd name="T20" fmla="*/ 108 w 108"/>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108" h="177">
                    <a:moveTo>
                      <a:pt x="60" y="6"/>
                    </a:moveTo>
                    <a:lnTo>
                      <a:pt x="0" y="161"/>
                    </a:lnTo>
                    <a:lnTo>
                      <a:pt x="38" y="177"/>
                    </a:lnTo>
                    <a:lnTo>
                      <a:pt x="108" y="0"/>
                    </a:lnTo>
                    <a:lnTo>
                      <a:pt x="60" y="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21" name="Freeform 61"/>
              <p:cNvSpPr>
                <a:spLocks/>
              </p:cNvSpPr>
              <p:nvPr/>
            </p:nvSpPr>
            <p:spPr bwMode="auto">
              <a:xfrm>
                <a:off x="600" y="2748"/>
                <a:ext cx="101" cy="155"/>
              </a:xfrm>
              <a:custGeom>
                <a:avLst/>
                <a:gdLst>
                  <a:gd name="T0" fmla="*/ 51 w 101"/>
                  <a:gd name="T1" fmla="*/ 7 h 155"/>
                  <a:gd name="T2" fmla="*/ 0 w 101"/>
                  <a:gd name="T3" fmla="*/ 139 h 155"/>
                  <a:gd name="T4" fmla="*/ 0 w 101"/>
                  <a:gd name="T5" fmla="*/ 139 h 155"/>
                  <a:gd name="T6" fmla="*/ 41 w 101"/>
                  <a:gd name="T7" fmla="*/ 155 h 155"/>
                  <a:gd name="T8" fmla="*/ 101 w 101"/>
                  <a:gd name="T9" fmla="*/ 0 h 155"/>
                  <a:gd name="T10" fmla="*/ 51 w 101"/>
                  <a:gd name="T11" fmla="*/ 7 h 155"/>
                  <a:gd name="T12" fmla="*/ 0 60000 65536"/>
                  <a:gd name="T13" fmla="*/ 0 60000 65536"/>
                  <a:gd name="T14" fmla="*/ 0 60000 65536"/>
                  <a:gd name="T15" fmla="*/ 0 60000 65536"/>
                  <a:gd name="T16" fmla="*/ 0 60000 65536"/>
                  <a:gd name="T17" fmla="*/ 0 60000 65536"/>
                  <a:gd name="T18" fmla="*/ 0 w 101"/>
                  <a:gd name="T19" fmla="*/ 0 h 155"/>
                  <a:gd name="T20" fmla="*/ 101 w 101"/>
                  <a:gd name="T21" fmla="*/ 155 h 155"/>
                </a:gdLst>
                <a:ahLst/>
                <a:cxnLst>
                  <a:cxn ang="T12">
                    <a:pos x="T0" y="T1"/>
                  </a:cxn>
                  <a:cxn ang="T13">
                    <a:pos x="T2" y="T3"/>
                  </a:cxn>
                  <a:cxn ang="T14">
                    <a:pos x="T4" y="T5"/>
                  </a:cxn>
                  <a:cxn ang="T15">
                    <a:pos x="T6" y="T7"/>
                  </a:cxn>
                  <a:cxn ang="T16">
                    <a:pos x="T8" y="T9"/>
                  </a:cxn>
                  <a:cxn ang="T17">
                    <a:pos x="T10" y="T11"/>
                  </a:cxn>
                </a:cxnLst>
                <a:rect l="T18" t="T19" r="T20" b="T21"/>
                <a:pathLst>
                  <a:path w="101" h="155">
                    <a:moveTo>
                      <a:pt x="51" y="7"/>
                    </a:moveTo>
                    <a:lnTo>
                      <a:pt x="0" y="139"/>
                    </a:lnTo>
                    <a:lnTo>
                      <a:pt x="41" y="155"/>
                    </a:lnTo>
                    <a:lnTo>
                      <a:pt x="101" y="0"/>
                    </a:lnTo>
                    <a:lnTo>
                      <a:pt x="51" y="7"/>
                    </a:lnTo>
                    <a:close/>
                  </a:path>
                </a:pathLst>
              </a:custGeom>
              <a:solidFill>
                <a:srgbClr val="7B7B7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22" name="Freeform 62"/>
              <p:cNvSpPr>
                <a:spLocks/>
              </p:cNvSpPr>
              <p:nvPr/>
            </p:nvSpPr>
            <p:spPr bwMode="auto">
              <a:xfrm>
                <a:off x="559" y="2755"/>
                <a:ext cx="92" cy="132"/>
              </a:xfrm>
              <a:custGeom>
                <a:avLst/>
                <a:gdLst>
                  <a:gd name="T0" fmla="*/ 44 w 92"/>
                  <a:gd name="T1" fmla="*/ 9 h 132"/>
                  <a:gd name="T2" fmla="*/ 0 w 92"/>
                  <a:gd name="T3" fmla="*/ 117 h 132"/>
                  <a:gd name="T4" fmla="*/ 0 w 92"/>
                  <a:gd name="T5" fmla="*/ 117 h 132"/>
                  <a:gd name="T6" fmla="*/ 41 w 92"/>
                  <a:gd name="T7" fmla="*/ 132 h 132"/>
                  <a:gd name="T8" fmla="*/ 92 w 92"/>
                  <a:gd name="T9" fmla="*/ 0 h 132"/>
                  <a:gd name="T10" fmla="*/ 44 w 92"/>
                  <a:gd name="T11" fmla="*/ 9 h 132"/>
                  <a:gd name="T12" fmla="*/ 0 60000 65536"/>
                  <a:gd name="T13" fmla="*/ 0 60000 65536"/>
                  <a:gd name="T14" fmla="*/ 0 60000 65536"/>
                  <a:gd name="T15" fmla="*/ 0 60000 65536"/>
                  <a:gd name="T16" fmla="*/ 0 60000 65536"/>
                  <a:gd name="T17" fmla="*/ 0 60000 65536"/>
                  <a:gd name="T18" fmla="*/ 0 w 92"/>
                  <a:gd name="T19" fmla="*/ 0 h 132"/>
                  <a:gd name="T20" fmla="*/ 92 w 92"/>
                  <a:gd name="T21" fmla="*/ 132 h 132"/>
                </a:gdLst>
                <a:ahLst/>
                <a:cxnLst>
                  <a:cxn ang="T12">
                    <a:pos x="T0" y="T1"/>
                  </a:cxn>
                  <a:cxn ang="T13">
                    <a:pos x="T2" y="T3"/>
                  </a:cxn>
                  <a:cxn ang="T14">
                    <a:pos x="T4" y="T5"/>
                  </a:cxn>
                  <a:cxn ang="T15">
                    <a:pos x="T6" y="T7"/>
                  </a:cxn>
                  <a:cxn ang="T16">
                    <a:pos x="T8" y="T9"/>
                  </a:cxn>
                  <a:cxn ang="T17">
                    <a:pos x="T10" y="T11"/>
                  </a:cxn>
                </a:cxnLst>
                <a:rect l="T18" t="T19" r="T20" b="T21"/>
                <a:pathLst>
                  <a:path w="92" h="132">
                    <a:moveTo>
                      <a:pt x="44" y="9"/>
                    </a:moveTo>
                    <a:lnTo>
                      <a:pt x="0" y="117"/>
                    </a:lnTo>
                    <a:lnTo>
                      <a:pt x="41" y="132"/>
                    </a:lnTo>
                    <a:lnTo>
                      <a:pt x="92" y="0"/>
                    </a:lnTo>
                    <a:lnTo>
                      <a:pt x="44" y="9"/>
                    </a:lnTo>
                    <a:close/>
                  </a:path>
                </a:pathLst>
              </a:custGeom>
              <a:solidFill>
                <a:srgbClr val="7676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23" name="Freeform 63"/>
              <p:cNvSpPr>
                <a:spLocks/>
              </p:cNvSpPr>
              <p:nvPr/>
            </p:nvSpPr>
            <p:spPr bwMode="auto">
              <a:xfrm>
                <a:off x="521" y="2764"/>
                <a:ext cx="82" cy="108"/>
              </a:xfrm>
              <a:custGeom>
                <a:avLst/>
                <a:gdLst>
                  <a:gd name="T0" fmla="*/ 32 w 82"/>
                  <a:gd name="T1" fmla="*/ 6 h 108"/>
                  <a:gd name="T2" fmla="*/ 0 w 82"/>
                  <a:gd name="T3" fmla="*/ 92 h 108"/>
                  <a:gd name="T4" fmla="*/ 0 w 82"/>
                  <a:gd name="T5" fmla="*/ 92 h 108"/>
                  <a:gd name="T6" fmla="*/ 38 w 82"/>
                  <a:gd name="T7" fmla="*/ 108 h 108"/>
                  <a:gd name="T8" fmla="*/ 82 w 82"/>
                  <a:gd name="T9" fmla="*/ 0 h 108"/>
                  <a:gd name="T10" fmla="*/ 32 w 82"/>
                  <a:gd name="T11" fmla="*/ 6 h 108"/>
                  <a:gd name="T12" fmla="*/ 0 60000 65536"/>
                  <a:gd name="T13" fmla="*/ 0 60000 65536"/>
                  <a:gd name="T14" fmla="*/ 0 60000 65536"/>
                  <a:gd name="T15" fmla="*/ 0 60000 65536"/>
                  <a:gd name="T16" fmla="*/ 0 60000 65536"/>
                  <a:gd name="T17" fmla="*/ 0 60000 65536"/>
                  <a:gd name="T18" fmla="*/ 0 w 82"/>
                  <a:gd name="T19" fmla="*/ 0 h 108"/>
                  <a:gd name="T20" fmla="*/ 82 w 82"/>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82" h="108">
                    <a:moveTo>
                      <a:pt x="32" y="6"/>
                    </a:moveTo>
                    <a:lnTo>
                      <a:pt x="0" y="92"/>
                    </a:lnTo>
                    <a:lnTo>
                      <a:pt x="38" y="108"/>
                    </a:lnTo>
                    <a:lnTo>
                      <a:pt x="82" y="0"/>
                    </a:lnTo>
                    <a:lnTo>
                      <a:pt x="32" y="6"/>
                    </a:lnTo>
                    <a:close/>
                  </a:path>
                </a:pathLst>
              </a:custGeom>
              <a:solidFill>
                <a:srgbClr val="70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24" name="Freeform 64"/>
              <p:cNvSpPr>
                <a:spLocks/>
              </p:cNvSpPr>
              <p:nvPr/>
            </p:nvSpPr>
            <p:spPr bwMode="auto">
              <a:xfrm>
                <a:off x="480" y="2770"/>
                <a:ext cx="73" cy="86"/>
              </a:xfrm>
              <a:custGeom>
                <a:avLst/>
                <a:gdLst>
                  <a:gd name="T0" fmla="*/ 25 w 73"/>
                  <a:gd name="T1" fmla="*/ 7 h 86"/>
                  <a:gd name="T2" fmla="*/ 0 w 73"/>
                  <a:gd name="T3" fmla="*/ 70 h 86"/>
                  <a:gd name="T4" fmla="*/ 0 w 73"/>
                  <a:gd name="T5" fmla="*/ 70 h 86"/>
                  <a:gd name="T6" fmla="*/ 41 w 73"/>
                  <a:gd name="T7" fmla="*/ 86 h 86"/>
                  <a:gd name="T8" fmla="*/ 73 w 73"/>
                  <a:gd name="T9" fmla="*/ 0 h 86"/>
                  <a:gd name="T10" fmla="*/ 25 w 73"/>
                  <a:gd name="T11" fmla="*/ 7 h 86"/>
                  <a:gd name="T12" fmla="*/ 0 60000 65536"/>
                  <a:gd name="T13" fmla="*/ 0 60000 65536"/>
                  <a:gd name="T14" fmla="*/ 0 60000 65536"/>
                  <a:gd name="T15" fmla="*/ 0 60000 65536"/>
                  <a:gd name="T16" fmla="*/ 0 60000 65536"/>
                  <a:gd name="T17" fmla="*/ 0 60000 65536"/>
                  <a:gd name="T18" fmla="*/ 0 w 73"/>
                  <a:gd name="T19" fmla="*/ 0 h 86"/>
                  <a:gd name="T20" fmla="*/ 73 w 73"/>
                  <a:gd name="T21" fmla="*/ 86 h 86"/>
                </a:gdLst>
                <a:ahLst/>
                <a:cxnLst>
                  <a:cxn ang="T12">
                    <a:pos x="T0" y="T1"/>
                  </a:cxn>
                  <a:cxn ang="T13">
                    <a:pos x="T2" y="T3"/>
                  </a:cxn>
                  <a:cxn ang="T14">
                    <a:pos x="T4" y="T5"/>
                  </a:cxn>
                  <a:cxn ang="T15">
                    <a:pos x="T6" y="T7"/>
                  </a:cxn>
                  <a:cxn ang="T16">
                    <a:pos x="T8" y="T9"/>
                  </a:cxn>
                  <a:cxn ang="T17">
                    <a:pos x="T10" y="T11"/>
                  </a:cxn>
                </a:cxnLst>
                <a:rect l="T18" t="T19" r="T20" b="T21"/>
                <a:pathLst>
                  <a:path w="73" h="86">
                    <a:moveTo>
                      <a:pt x="25" y="7"/>
                    </a:moveTo>
                    <a:lnTo>
                      <a:pt x="0" y="70"/>
                    </a:lnTo>
                    <a:lnTo>
                      <a:pt x="41" y="86"/>
                    </a:lnTo>
                    <a:lnTo>
                      <a:pt x="73" y="0"/>
                    </a:lnTo>
                    <a:lnTo>
                      <a:pt x="25" y="7"/>
                    </a:lnTo>
                    <a:close/>
                  </a:path>
                </a:pathLst>
              </a:custGeom>
              <a:solidFill>
                <a:srgbClr val="6B6B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25" name="Freeform 65"/>
              <p:cNvSpPr>
                <a:spLocks/>
              </p:cNvSpPr>
              <p:nvPr/>
            </p:nvSpPr>
            <p:spPr bwMode="auto">
              <a:xfrm>
                <a:off x="439" y="2777"/>
                <a:ext cx="66" cy="63"/>
              </a:xfrm>
              <a:custGeom>
                <a:avLst/>
                <a:gdLst>
                  <a:gd name="T0" fmla="*/ 16 w 66"/>
                  <a:gd name="T1" fmla="*/ 9 h 63"/>
                  <a:gd name="T2" fmla="*/ 0 w 66"/>
                  <a:gd name="T3" fmla="*/ 47 h 63"/>
                  <a:gd name="T4" fmla="*/ 0 w 66"/>
                  <a:gd name="T5" fmla="*/ 47 h 63"/>
                  <a:gd name="T6" fmla="*/ 41 w 66"/>
                  <a:gd name="T7" fmla="*/ 63 h 63"/>
                  <a:gd name="T8" fmla="*/ 66 w 66"/>
                  <a:gd name="T9" fmla="*/ 0 h 63"/>
                  <a:gd name="T10" fmla="*/ 16 w 66"/>
                  <a:gd name="T11" fmla="*/ 9 h 63"/>
                  <a:gd name="T12" fmla="*/ 0 60000 65536"/>
                  <a:gd name="T13" fmla="*/ 0 60000 65536"/>
                  <a:gd name="T14" fmla="*/ 0 60000 65536"/>
                  <a:gd name="T15" fmla="*/ 0 60000 65536"/>
                  <a:gd name="T16" fmla="*/ 0 60000 65536"/>
                  <a:gd name="T17" fmla="*/ 0 60000 65536"/>
                  <a:gd name="T18" fmla="*/ 0 w 66"/>
                  <a:gd name="T19" fmla="*/ 0 h 63"/>
                  <a:gd name="T20" fmla="*/ 66 w 66"/>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66" h="63">
                    <a:moveTo>
                      <a:pt x="16" y="9"/>
                    </a:moveTo>
                    <a:lnTo>
                      <a:pt x="0" y="47"/>
                    </a:lnTo>
                    <a:lnTo>
                      <a:pt x="41" y="63"/>
                    </a:lnTo>
                    <a:lnTo>
                      <a:pt x="66" y="0"/>
                    </a:lnTo>
                    <a:lnTo>
                      <a:pt x="16" y="9"/>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26" name="Freeform 66"/>
              <p:cNvSpPr>
                <a:spLocks/>
              </p:cNvSpPr>
              <p:nvPr/>
            </p:nvSpPr>
            <p:spPr bwMode="auto">
              <a:xfrm>
                <a:off x="372" y="2786"/>
                <a:ext cx="83" cy="38"/>
              </a:xfrm>
              <a:custGeom>
                <a:avLst/>
                <a:gdLst>
                  <a:gd name="T0" fmla="*/ 0 w 83"/>
                  <a:gd name="T1" fmla="*/ 13 h 38"/>
                  <a:gd name="T2" fmla="*/ 0 w 83"/>
                  <a:gd name="T3" fmla="*/ 13 h 38"/>
                  <a:gd name="T4" fmla="*/ 0 w 83"/>
                  <a:gd name="T5" fmla="*/ 13 h 38"/>
                  <a:gd name="T6" fmla="*/ 67 w 83"/>
                  <a:gd name="T7" fmla="*/ 38 h 38"/>
                  <a:gd name="T8" fmla="*/ 83 w 83"/>
                  <a:gd name="T9" fmla="*/ 0 h 38"/>
                  <a:gd name="T10" fmla="*/ 0 w 83"/>
                  <a:gd name="T11" fmla="*/ 13 h 38"/>
                  <a:gd name="T12" fmla="*/ 0 60000 65536"/>
                  <a:gd name="T13" fmla="*/ 0 60000 65536"/>
                  <a:gd name="T14" fmla="*/ 0 60000 65536"/>
                  <a:gd name="T15" fmla="*/ 0 60000 65536"/>
                  <a:gd name="T16" fmla="*/ 0 60000 65536"/>
                  <a:gd name="T17" fmla="*/ 0 60000 65536"/>
                  <a:gd name="T18" fmla="*/ 0 w 83"/>
                  <a:gd name="T19" fmla="*/ 0 h 38"/>
                  <a:gd name="T20" fmla="*/ 83 w 83"/>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83" h="38">
                    <a:moveTo>
                      <a:pt x="0" y="13"/>
                    </a:moveTo>
                    <a:lnTo>
                      <a:pt x="0" y="13"/>
                    </a:lnTo>
                    <a:lnTo>
                      <a:pt x="67" y="38"/>
                    </a:lnTo>
                    <a:lnTo>
                      <a:pt x="83" y="0"/>
                    </a:lnTo>
                    <a:lnTo>
                      <a:pt x="0" y="13"/>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27" name="Freeform 67"/>
              <p:cNvSpPr>
                <a:spLocks/>
              </p:cNvSpPr>
              <p:nvPr/>
            </p:nvSpPr>
            <p:spPr bwMode="auto">
              <a:xfrm>
                <a:off x="366" y="2799"/>
                <a:ext cx="1769" cy="440"/>
              </a:xfrm>
              <a:custGeom>
                <a:avLst/>
                <a:gdLst>
                  <a:gd name="T0" fmla="*/ 6 w 1769"/>
                  <a:gd name="T1" fmla="*/ 0 h 440"/>
                  <a:gd name="T2" fmla="*/ 6 w 1769"/>
                  <a:gd name="T3" fmla="*/ 0 h 440"/>
                  <a:gd name="T4" fmla="*/ 462 w 1769"/>
                  <a:gd name="T5" fmla="*/ 177 h 440"/>
                  <a:gd name="T6" fmla="*/ 747 w 1769"/>
                  <a:gd name="T7" fmla="*/ 288 h 440"/>
                  <a:gd name="T8" fmla="*/ 899 w 1769"/>
                  <a:gd name="T9" fmla="*/ 345 h 440"/>
                  <a:gd name="T10" fmla="*/ 899 w 1769"/>
                  <a:gd name="T11" fmla="*/ 345 h 440"/>
                  <a:gd name="T12" fmla="*/ 937 w 1769"/>
                  <a:gd name="T13" fmla="*/ 357 h 440"/>
                  <a:gd name="T14" fmla="*/ 962 w 1769"/>
                  <a:gd name="T15" fmla="*/ 361 h 440"/>
                  <a:gd name="T16" fmla="*/ 984 w 1769"/>
                  <a:gd name="T17" fmla="*/ 357 h 440"/>
                  <a:gd name="T18" fmla="*/ 1000 w 1769"/>
                  <a:gd name="T19" fmla="*/ 351 h 440"/>
                  <a:gd name="T20" fmla="*/ 1000 w 1769"/>
                  <a:gd name="T21" fmla="*/ 351 h 440"/>
                  <a:gd name="T22" fmla="*/ 1766 w 1769"/>
                  <a:gd name="T23" fmla="*/ 117 h 440"/>
                  <a:gd name="T24" fmla="*/ 1766 w 1769"/>
                  <a:gd name="T25" fmla="*/ 117 h 440"/>
                  <a:gd name="T26" fmla="*/ 1769 w 1769"/>
                  <a:gd name="T27" fmla="*/ 123 h 440"/>
                  <a:gd name="T28" fmla="*/ 1769 w 1769"/>
                  <a:gd name="T29" fmla="*/ 133 h 440"/>
                  <a:gd name="T30" fmla="*/ 1769 w 1769"/>
                  <a:gd name="T31" fmla="*/ 133 h 440"/>
                  <a:gd name="T32" fmla="*/ 1759 w 1769"/>
                  <a:gd name="T33" fmla="*/ 168 h 440"/>
                  <a:gd name="T34" fmla="*/ 1759 w 1769"/>
                  <a:gd name="T35" fmla="*/ 168 h 440"/>
                  <a:gd name="T36" fmla="*/ 1759 w 1769"/>
                  <a:gd name="T37" fmla="*/ 174 h 440"/>
                  <a:gd name="T38" fmla="*/ 1753 w 1769"/>
                  <a:gd name="T39" fmla="*/ 180 h 440"/>
                  <a:gd name="T40" fmla="*/ 1743 w 1769"/>
                  <a:gd name="T41" fmla="*/ 187 h 440"/>
                  <a:gd name="T42" fmla="*/ 1731 w 1769"/>
                  <a:gd name="T43" fmla="*/ 193 h 440"/>
                  <a:gd name="T44" fmla="*/ 1731 w 1769"/>
                  <a:gd name="T45" fmla="*/ 193 h 440"/>
                  <a:gd name="T46" fmla="*/ 990 w 1769"/>
                  <a:gd name="T47" fmla="*/ 433 h 440"/>
                  <a:gd name="T48" fmla="*/ 990 w 1769"/>
                  <a:gd name="T49" fmla="*/ 433 h 440"/>
                  <a:gd name="T50" fmla="*/ 984 w 1769"/>
                  <a:gd name="T51" fmla="*/ 437 h 440"/>
                  <a:gd name="T52" fmla="*/ 962 w 1769"/>
                  <a:gd name="T53" fmla="*/ 440 h 440"/>
                  <a:gd name="T54" fmla="*/ 946 w 1769"/>
                  <a:gd name="T55" fmla="*/ 440 h 440"/>
                  <a:gd name="T56" fmla="*/ 927 w 1769"/>
                  <a:gd name="T57" fmla="*/ 440 h 440"/>
                  <a:gd name="T58" fmla="*/ 905 w 1769"/>
                  <a:gd name="T59" fmla="*/ 433 h 440"/>
                  <a:gd name="T60" fmla="*/ 880 w 1769"/>
                  <a:gd name="T61" fmla="*/ 424 h 440"/>
                  <a:gd name="T62" fmla="*/ 880 w 1769"/>
                  <a:gd name="T63" fmla="*/ 424 h 440"/>
                  <a:gd name="T64" fmla="*/ 35 w 1769"/>
                  <a:gd name="T65" fmla="*/ 101 h 440"/>
                  <a:gd name="T66" fmla="*/ 35 w 1769"/>
                  <a:gd name="T67" fmla="*/ 101 h 440"/>
                  <a:gd name="T68" fmla="*/ 22 w 1769"/>
                  <a:gd name="T69" fmla="*/ 92 h 440"/>
                  <a:gd name="T70" fmla="*/ 10 w 1769"/>
                  <a:gd name="T71" fmla="*/ 82 h 440"/>
                  <a:gd name="T72" fmla="*/ 3 w 1769"/>
                  <a:gd name="T73" fmla="*/ 69 h 440"/>
                  <a:gd name="T74" fmla="*/ 0 w 1769"/>
                  <a:gd name="T75" fmla="*/ 54 h 440"/>
                  <a:gd name="T76" fmla="*/ 0 w 1769"/>
                  <a:gd name="T77" fmla="*/ 54 h 440"/>
                  <a:gd name="T78" fmla="*/ 3 w 1769"/>
                  <a:gd name="T79" fmla="*/ 19 h 440"/>
                  <a:gd name="T80" fmla="*/ 6 w 1769"/>
                  <a:gd name="T81" fmla="*/ 0 h 440"/>
                  <a:gd name="T82" fmla="*/ 6 w 1769"/>
                  <a:gd name="T83" fmla="*/ 0 h 4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769"/>
                  <a:gd name="T127" fmla="*/ 0 h 440"/>
                  <a:gd name="T128" fmla="*/ 1769 w 1769"/>
                  <a:gd name="T129" fmla="*/ 440 h 4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769" h="440">
                    <a:moveTo>
                      <a:pt x="6" y="0"/>
                    </a:moveTo>
                    <a:lnTo>
                      <a:pt x="6" y="0"/>
                    </a:lnTo>
                    <a:lnTo>
                      <a:pt x="462" y="177"/>
                    </a:lnTo>
                    <a:lnTo>
                      <a:pt x="747" y="288"/>
                    </a:lnTo>
                    <a:lnTo>
                      <a:pt x="899" y="345"/>
                    </a:lnTo>
                    <a:lnTo>
                      <a:pt x="937" y="357"/>
                    </a:lnTo>
                    <a:lnTo>
                      <a:pt x="962" y="361"/>
                    </a:lnTo>
                    <a:lnTo>
                      <a:pt x="984" y="357"/>
                    </a:lnTo>
                    <a:lnTo>
                      <a:pt x="1000" y="351"/>
                    </a:lnTo>
                    <a:lnTo>
                      <a:pt x="1766" y="117"/>
                    </a:lnTo>
                    <a:lnTo>
                      <a:pt x="1769" y="123"/>
                    </a:lnTo>
                    <a:lnTo>
                      <a:pt x="1769" y="133"/>
                    </a:lnTo>
                    <a:lnTo>
                      <a:pt x="1759" y="168"/>
                    </a:lnTo>
                    <a:lnTo>
                      <a:pt x="1759" y="174"/>
                    </a:lnTo>
                    <a:lnTo>
                      <a:pt x="1753" y="180"/>
                    </a:lnTo>
                    <a:lnTo>
                      <a:pt x="1743" y="187"/>
                    </a:lnTo>
                    <a:lnTo>
                      <a:pt x="1731" y="193"/>
                    </a:lnTo>
                    <a:lnTo>
                      <a:pt x="990" y="433"/>
                    </a:lnTo>
                    <a:lnTo>
                      <a:pt x="984" y="437"/>
                    </a:lnTo>
                    <a:lnTo>
                      <a:pt x="962" y="440"/>
                    </a:lnTo>
                    <a:lnTo>
                      <a:pt x="946" y="440"/>
                    </a:lnTo>
                    <a:lnTo>
                      <a:pt x="927" y="440"/>
                    </a:lnTo>
                    <a:lnTo>
                      <a:pt x="905" y="433"/>
                    </a:lnTo>
                    <a:lnTo>
                      <a:pt x="880" y="424"/>
                    </a:lnTo>
                    <a:lnTo>
                      <a:pt x="35" y="101"/>
                    </a:lnTo>
                    <a:lnTo>
                      <a:pt x="22" y="92"/>
                    </a:lnTo>
                    <a:lnTo>
                      <a:pt x="10" y="82"/>
                    </a:lnTo>
                    <a:lnTo>
                      <a:pt x="3" y="69"/>
                    </a:lnTo>
                    <a:lnTo>
                      <a:pt x="0" y="54"/>
                    </a:lnTo>
                    <a:lnTo>
                      <a:pt x="3" y="19"/>
                    </a:lnTo>
                    <a:lnTo>
                      <a:pt x="6" y="0"/>
                    </a:lnTo>
                    <a:close/>
                  </a:path>
                </a:pathLst>
              </a:custGeom>
              <a:solidFill>
                <a:srgbClr val="D0D0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28" name="Freeform 68"/>
              <p:cNvSpPr>
                <a:spLocks/>
              </p:cNvSpPr>
              <p:nvPr/>
            </p:nvSpPr>
            <p:spPr bwMode="auto">
              <a:xfrm>
                <a:off x="2122" y="2916"/>
                <a:ext cx="13" cy="63"/>
              </a:xfrm>
              <a:custGeom>
                <a:avLst/>
                <a:gdLst>
                  <a:gd name="T0" fmla="*/ 3 w 13"/>
                  <a:gd name="T1" fmla="*/ 51 h 63"/>
                  <a:gd name="T2" fmla="*/ 3 w 13"/>
                  <a:gd name="T3" fmla="*/ 51 h 63"/>
                  <a:gd name="T4" fmla="*/ 13 w 13"/>
                  <a:gd name="T5" fmla="*/ 16 h 63"/>
                  <a:gd name="T6" fmla="*/ 13 w 13"/>
                  <a:gd name="T7" fmla="*/ 16 h 63"/>
                  <a:gd name="T8" fmla="*/ 13 w 13"/>
                  <a:gd name="T9" fmla="*/ 6 h 63"/>
                  <a:gd name="T10" fmla="*/ 10 w 13"/>
                  <a:gd name="T11" fmla="*/ 0 h 63"/>
                  <a:gd name="T12" fmla="*/ 10 w 13"/>
                  <a:gd name="T13" fmla="*/ 0 h 63"/>
                  <a:gd name="T14" fmla="*/ 10 w 13"/>
                  <a:gd name="T15" fmla="*/ 0 h 63"/>
                  <a:gd name="T16" fmla="*/ 0 w 13"/>
                  <a:gd name="T17" fmla="*/ 63 h 63"/>
                  <a:gd name="T18" fmla="*/ 0 w 13"/>
                  <a:gd name="T19" fmla="*/ 63 h 63"/>
                  <a:gd name="T20" fmla="*/ 3 w 13"/>
                  <a:gd name="T21" fmla="*/ 57 h 63"/>
                  <a:gd name="T22" fmla="*/ 3 w 13"/>
                  <a:gd name="T23" fmla="*/ 51 h 63"/>
                  <a:gd name="T24" fmla="*/ 3 w 13"/>
                  <a:gd name="T25" fmla="*/ 51 h 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63"/>
                  <a:gd name="T41" fmla="*/ 13 w 13"/>
                  <a:gd name="T42" fmla="*/ 63 h 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63">
                    <a:moveTo>
                      <a:pt x="3" y="51"/>
                    </a:moveTo>
                    <a:lnTo>
                      <a:pt x="3" y="51"/>
                    </a:lnTo>
                    <a:lnTo>
                      <a:pt x="13" y="16"/>
                    </a:lnTo>
                    <a:lnTo>
                      <a:pt x="13" y="6"/>
                    </a:lnTo>
                    <a:lnTo>
                      <a:pt x="10" y="0"/>
                    </a:lnTo>
                    <a:lnTo>
                      <a:pt x="0" y="63"/>
                    </a:lnTo>
                    <a:lnTo>
                      <a:pt x="3" y="57"/>
                    </a:lnTo>
                    <a:lnTo>
                      <a:pt x="3" y="51"/>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29" name="Freeform 69"/>
              <p:cNvSpPr>
                <a:spLocks/>
              </p:cNvSpPr>
              <p:nvPr/>
            </p:nvSpPr>
            <p:spPr bwMode="auto">
              <a:xfrm>
                <a:off x="2084" y="2916"/>
                <a:ext cx="48" cy="79"/>
              </a:xfrm>
              <a:custGeom>
                <a:avLst/>
                <a:gdLst>
                  <a:gd name="T0" fmla="*/ 0 w 48"/>
                  <a:gd name="T1" fmla="*/ 79 h 79"/>
                  <a:gd name="T2" fmla="*/ 0 w 48"/>
                  <a:gd name="T3" fmla="*/ 79 h 79"/>
                  <a:gd name="T4" fmla="*/ 13 w 48"/>
                  <a:gd name="T5" fmla="*/ 76 h 79"/>
                  <a:gd name="T6" fmla="*/ 13 w 48"/>
                  <a:gd name="T7" fmla="*/ 76 h 79"/>
                  <a:gd name="T8" fmla="*/ 29 w 48"/>
                  <a:gd name="T9" fmla="*/ 70 h 79"/>
                  <a:gd name="T10" fmla="*/ 38 w 48"/>
                  <a:gd name="T11" fmla="*/ 63 h 79"/>
                  <a:gd name="T12" fmla="*/ 48 w 48"/>
                  <a:gd name="T13" fmla="*/ 0 h 79"/>
                  <a:gd name="T14" fmla="*/ 48 w 48"/>
                  <a:gd name="T15" fmla="*/ 0 h 79"/>
                  <a:gd name="T16" fmla="*/ 13 w 48"/>
                  <a:gd name="T17" fmla="*/ 9 h 79"/>
                  <a:gd name="T18" fmla="*/ 0 w 48"/>
                  <a:gd name="T19" fmla="*/ 79 h 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79"/>
                  <a:gd name="T32" fmla="*/ 48 w 48"/>
                  <a:gd name="T33" fmla="*/ 79 h 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79">
                    <a:moveTo>
                      <a:pt x="0" y="79"/>
                    </a:moveTo>
                    <a:lnTo>
                      <a:pt x="0" y="79"/>
                    </a:lnTo>
                    <a:lnTo>
                      <a:pt x="13" y="76"/>
                    </a:lnTo>
                    <a:lnTo>
                      <a:pt x="29" y="70"/>
                    </a:lnTo>
                    <a:lnTo>
                      <a:pt x="38" y="63"/>
                    </a:lnTo>
                    <a:lnTo>
                      <a:pt x="48" y="0"/>
                    </a:lnTo>
                    <a:lnTo>
                      <a:pt x="13" y="9"/>
                    </a:lnTo>
                    <a:lnTo>
                      <a:pt x="0" y="79"/>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30" name="Freeform 70"/>
              <p:cNvSpPr>
                <a:spLocks/>
              </p:cNvSpPr>
              <p:nvPr/>
            </p:nvSpPr>
            <p:spPr bwMode="auto">
              <a:xfrm>
                <a:off x="2052" y="2925"/>
                <a:ext cx="45" cy="83"/>
              </a:xfrm>
              <a:custGeom>
                <a:avLst/>
                <a:gdLst>
                  <a:gd name="T0" fmla="*/ 10 w 45"/>
                  <a:gd name="T1" fmla="*/ 13 h 83"/>
                  <a:gd name="T2" fmla="*/ 0 w 45"/>
                  <a:gd name="T3" fmla="*/ 83 h 83"/>
                  <a:gd name="T4" fmla="*/ 0 w 45"/>
                  <a:gd name="T5" fmla="*/ 83 h 83"/>
                  <a:gd name="T6" fmla="*/ 32 w 45"/>
                  <a:gd name="T7" fmla="*/ 70 h 83"/>
                  <a:gd name="T8" fmla="*/ 45 w 45"/>
                  <a:gd name="T9" fmla="*/ 0 h 83"/>
                  <a:gd name="T10" fmla="*/ 45 w 45"/>
                  <a:gd name="T11" fmla="*/ 0 h 83"/>
                  <a:gd name="T12" fmla="*/ 10 w 45"/>
                  <a:gd name="T13" fmla="*/ 13 h 83"/>
                  <a:gd name="T14" fmla="*/ 10 w 45"/>
                  <a:gd name="T15" fmla="*/ 13 h 83"/>
                  <a:gd name="T16" fmla="*/ 0 60000 65536"/>
                  <a:gd name="T17" fmla="*/ 0 60000 65536"/>
                  <a:gd name="T18" fmla="*/ 0 60000 65536"/>
                  <a:gd name="T19" fmla="*/ 0 60000 65536"/>
                  <a:gd name="T20" fmla="*/ 0 60000 65536"/>
                  <a:gd name="T21" fmla="*/ 0 60000 65536"/>
                  <a:gd name="T22" fmla="*/ 0 60000 65536"/>
                  <a:gd name="T23" fmla="*/ 0 60000 65536"/>
                  <a:gd name="T24" fmla="*/ 0 w 45"/>
                  <a:gd name="T25" fmla="*/ 0 h 83"/>
                  <a:gd name="T26" fmla="*/ 45 w 45"/>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 h="83">
                    <a:moveTo>
                      <a:pt x="10" y="13"/>
                    </a:moveTo>
                    <a:lnTo>
                      <a:pt x="0" y="83"/>
                    </a:lnTo>
                    <a:lnTo>
                      <a:pt x="32" y="70"/>
                    </a:lnTo>
                    <a:lnTo>
                      <a:pt x="45" y="0"/>
                    </a:lnTo>
                    <a:lnTo>
                      <a:pt x="10" y="13"/>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31" name="Freeform 71"/>
              <p:cNvSpPr>
                <a:spLocks/>
              </p:cNvSpPr>
              <p:nvPr/>
            </p:nvSpPr>
            <p:spPr bwMode="auto">
              <a:xfrm>
                <a:off x="2018" y="2938"/>
                <a:ext cx="44" cy="79"/>
              </a:xfrm>
              <a:custGeom>
                <a:avLst/>
                <a:gdLst>
                  <a:gd name="T0" fmla="*/ 12 w 44"/>
                  <a:gd name="T1" fmla="*/ 10 h 79"/>
                  <a:gd name="T2" fmla="*/ 0 w 44"/>
                  <a:gd name="T3" fmla="*/ 79 h 79"/>
                  <a:gd name="T4" fmla="*/ 0 w 44"/>
                  <a:gd name="T5" fmla="*/ 79 h 79"/>
                  <a:gd name="T6" fmla="*/ 34 w 44"/>
                  <a:gd name="T7" fmla="*/ 70 h 79"/>
                  <a:gd name="T8" fmla="*/ 44 w 44"/>
                  <a:gd name="T9" fmla="*/ 0 h 79"/>
                  <a:gd name="T10" fmla="*/ 44 w 44"/>
                  <a:gd name="T11" fmla="*/ 0 h 79"/>
                  <a:gd name="T12" fmla="*/ 12 w 44"/>
                  <a:gd name="T13" fmla="*/ 10 h 79"/>
                  <a:gd name="T14" fmla="*/ 12 w 44"/>
                  <a:gd name="T15" fmla="*/ 10 h 79"/>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79"/>
                  <a:gd name="T26" fmla="*/ 44 w 44"/>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79">
                    <a:moveTo>
                      <a:pt x="12" y="10"/>
                    </a:moveTo>
                    <a:lnTo>
                      <a:pt x="0" y="79"/>
                    </a:lnTo>
                    <a:lnTo>
                      <a:pt x="34" y="70"/>
                    </a:lnTo>
                    <a:lnTo>
                      <a:pt x="44" y="0"/>
                    </a:lnTo>
                    <a:lnTo>
                      <a:pt x="12" y="1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32" name="Freeform 72"/>
              <p:cNvSpPr>
                <a:spLocks/>
              </p:cNvSpPr>
              <p:nvPr/>
            </p:nvSpPr>
            <p:spPr bwMode="auto">
              <a:xfrm>
                <a:off x="1983" y="2948"/>
                <a:ext cx="47" cy="82"/>
              </a:xfrm>
              <a:custGeom>
                <a:avLst/>
                <a:gdLst>
                  <a:gd name="T0" fmla="*/ 12 w 47"/>
                  <a:gd name="T1" fmla="*/ 9 h 82"/>
                  <a:gd name="T2" fmla="*/ 0 w 47"/>
                  <a:gd name="T3" fmla="*/ 82 h 82"/>
                  <a:gd name="T4" fmla="*/ 0 w 47"/>
                  <a:gd name="T5" fmla="*/ 82 h 82"/>
                  <a:gd name="T6" fmla="*/ 35 w 47"/>
                  <a:gd name="T7" fmla="*/ 69 h 82"/>
                  <a:gd name="T8" fmla="*/ 47 w 47"/>
                  <a:gd name="T9" fmla="*/ 0 h 82"/>
                  <a:gd name="T10" fmla="*/ 47 w 47"/>
                  <a:gd name="T11" fmla="*/ 0 h 82"/>
                  <a:gd name="T12" fmla="*/ 12 w 47"/>
                  <a:gd name="T13" fmla="*/ 9 h 82"/>
                  <a:gd name="T14" fmla="*/ 12 w 47"/>
                  <a:gd name="T15" fmla="*/ 9 h 82"/>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2"/>
                  <a:gd name="T26" fmla="*/ 47 w 47"/>
                  <a:gd name="T27" fmla="*/ 82 h 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2">
                    <a:moveTo>
                      <a:pt x="12" y="9"/>
                    </a:moveTo>
                    <a:lnTo>
                      <a:pt x="0" y="82"/>
                    </a:lnTo>
                    <a:lnTo>
                      <a:pt x="35" y="69"/>
                    </a:lnTo>
                    <a:lnTo>
                      <a:pt x="47" y="0"/>
                    </a:lnTo>
                    <a:lnTo>
                      <a:pt x="12" y="9"/>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33" name="Freeform 73"/>
              <p:cNvSpPr>
                <a:spLocks/>
              </p:cNvSpPr>
              <p:nvPr/>
            </p:nvSpPr>
            <p:spPr bwMode="auto">
              <a:xfrm>
                <a:off x="1948" y="2957"/>
                <a:ext cx="47" cy="82"/>
              </a:xfrm>
              <a:custGeom>
                <a:avLst/>
                <a:gdLst>
                  <a:gd name="T0" fmla="*/ 13 w 47"/>
                  <a:gd name="T1" fmla="*/ 13 h 82"/>
                  <a:gd name="T2" fmla="*/ 0 w 47"/>
                  <a:gd name="T3" fmla="*/ 82 h 82"/>
                  <a:gd name="T4" fmla="*/ 0 w 47"/>
                  <a:gd name="T5" fmla="*/ 82 h 82"/>
                  <a:gd name="T6" fmla="*/ 35 w 47"/>
                  <a:gd name="T7" fmla="*/ 73 h 82"/>
                  <a:gd name="T8" fmla="*/ 47 w 47"/>
                  <a:gd name="T9" fmla="*/ 0 h 82"/>
                  <a:gd name="T10" fmla="*/ 47 w 47"/>
                  <a:gd name="T11" fmla="*/ 0 h 82"/>
                  <a:gd name="T12" fmla="*/ 13 w 47"/>
                  <a:gd name="T13" fmla="*/ 13 h 82"/>
                  <a:gd name="T14" fmla="*/ 13 w 47"/>
                  <a:gd name="T15" fmla="*/ 13 h 82"/>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2"/>
                  <a:gd name="T26" fmla="*/ 47 w 47"/>
                  <a:gd name="T27" fmla="*/ 82 h 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2">
                    <a:moveTo>
                      <a:pt x="13" y="13"/>
                    </a:moveTo>
                    <a:lnTo>
                      <a:pt x="0" y="82"/>
                    </a:lnTo>
                    <a:lnTo>
                      <a:pt x="35" y="73"/>
                    </a:lnTo>
                    <a:lnTo>
                      <a:pt x="47" y="0"/>
                    </a:lnTo>
                    <a:lnTo>
                      <a:pt x="13" y="13"/>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34" name="Freeform 74"/>
              <p:cNvSpPr>
                <a:spLocks/>
              </p:cNvSpPr>
              <p:nvPr/>
            </p:nvSpPr>
            <p:spPr bwMode="auto">
              <a:xfrm>
                <a:off x="1913" y="2970"/>
                <a:ext cx="48" cy="82"/>
              </a:xfrm>
              <a:custGeom>
                <a:avLst/>
                <a:gdLst>
                  <a:gd name="T0" fmla="*/ 13 w 48"/>
                  <a:gd name="T1" fmla="*/ 9 h 82"/>
                  <a:gd name="T2" fmla="*/ 0 w 48"/>
                  <a:gd name="T3" fmla="*/ 82 h 82"/>
                  <a:gd name="T4" fmla="*/ 0 w 48"/>
                  <a:gd name="T5" fmla="*/ 82 h 82"/>
                  <a:gd name="T6" fmla="*/ 35 w 48"/>
                  <a:gd name="T7" fmla="*/ 69 h 82"/>
                  <a:gd name="T8" fmla="*/ 48 w 48"/>
                  <a:gd name="T9" fmla="*/ 0 h 82"/>
                  <a:gd name="T10" fmla="*/ 48 w 48"/>
                  <a:gd name="T11" fmla="*/ 0 h 82"/>
                  <a:gd name="T12" fmla="*/ 13 w 48"/>
                  <a:gd name="T13" fmla="*/ 9 h 82"/>
                  <a:gd name="T14" fmla="*/ 13 w 48"/>
                  <a:gd name="T15" fmla="*/ 9 h 82"/>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82"/>
                  <a:gd name="T26" fmla="*/ 48 w 48"/>
                  <a:gd name="T27" fmla="*/ 82 h 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82">
                    <a:moveTo>
                      <a:pt x="13" y="9"/>
                    </a:moveTo>
                    <a:lnTo>
                      <a:pt x="0" y="82"/>
                    </a:lnTo>
                    <a:lnTo>
                      <a:pt x="35" y="69"/>
                    </a:lnTo>
                    <a:lnTo>
                      <a:pt x="48" y="0"/>
                    </a:lnTo>
                    <a:lnTo>
                      <a:pt x="13" y="9"/>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35" name="Freeform 75"/>
              <p:cNvSpPr>
                <a:spLocks/>
              </p:cNvSpPr>
              <p:nvPr/>
            </p:nvSpPr>
            <p:spPr bwMode="auto">
              <a:xfrm>
                <a:off x="1882" y="2979"/>
                <a:ext cx="44" cy="83"/>
              </a:xfrm>
              <a:custGeom>
                <a:avLst/>
                <a:gdLst>
                  <a:gd name="T0" fmla="*/ 12 w 44"/>
                  <a:gd name="T1" fmla="*/ 10 h 83"/>
                  <a:gd name="T2" fmla="*/ 0 w 44"/>
                  <a:gd name="T3" fmla="*/ 83 h 83"/>
                  <a:gd name="T4" fmla="*/ 0 w 44"/>
                  <a:gd name="T5" fmla="*/ 83 h 83"/>
                  <a:gd name="T6" fmla="*/ 31 w 44"/>
                  <a:gd name="T7" fmla="*/ 73 h 83"/>
                  <a:gd name="T8" fmla="*/ 44 w 44"/>
                  <a:gd name="T9" fmla="*/ 0 h 83"/>
                  <a:gd name="T10" fmla="*/ 44 w 44"/>
                  <a:gd name="T11" fmla="*/ 0 h 83"/>
                  <a:gd name="T12" fmla="*/ 12 w 44"/>
                  <a:gd name="T13" fmla="*/ 10 h 83"/>
                  <a:gd name="T14" fmla="*/ 12 w 44"/>
                  <a:gd name="T15" fmla="*/ 10 h 83"/>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83"/>
                  <a:gd name="T26" fmla="*/ 44 w 44"/>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83">
                    <a:moveTo>
                      <a:pt x="12" y="10"/>
                    </a:moveTo>
                    <a:lnTo>
                      <a:pt x="0" y="83"/>
                    </a:lnTo>
                    <a:lnTo>
                      <a:pt x="31" y="73"/>
                    </a:lnTo>
                    <a:lnTo>
                      <a:pt x="44" y="0"/>
                    </a:lnTo>
                    <a:lnTo>
                      <a:pt x="12" y="1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36" name="Freeform 76"/>
              <p:cNvSpPr>
                <a:spLocks/>
              </p:cNvSpPr>
              <p:nvPr/>
            </p:nvSpPr>
            <p:spPr bwMode="auto">
              <a:xfrm>
                <a:off x="1847" y="2989"/>
                <a:ext cx="47" cy="85"/>
              </a:xfrm>
              <a:custGeom>
                <a:avLst/>
                <a:gdLst>
                  <a:gd name="T0" fmla="*/ 12 w 47"/>
                  <a:gd name="T1" fmla="*/ 9 h 85"/>
                  <a:gd name="T2" fmla="*/ 0 w 47"/>
                  <a:gd name="T3" fmla="*/ 85 h 85"/>
                  <a:gd name="T4" fmla="*/ 0 w 47"/>
                  <a:gd name="T5" fmla="*/ 85 h 85"/>
                  <a:gd name="T6" fmla="*/ 35 w 47"/>
                  <a:gd name="T7" fmla="*/ 73 h 85"/>
                  <a:gd name="T8" fmla="*/ 47 w 47"/>
                  <a:gd name="T9" fmla="*/ 0 h 85"/>
                  <a:gd name="T10" fmla="*/ 47 w 47"/>
                  <a:gd name="T11" fmla="*/ 0 h 85"/>
                  <a:gd name="T12" fmla="*/ 12 w 47"/>
                  <a:gd name="T13" fmla="*/ 9 h 85"/>
                  <a:gd name="T14" fmla="*/ 12 w 47"/>
                  <a:gd name="T15" fmla="*/ 9 h 85"/>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5"/>
                  <a:gd name="T26" fmla="*/ 47 w 47"/>
                  <a:gd name="T27" fmla="*/ 85 h 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5">
                    <a:moveTo>
                      <a:pt x="12" y="9"/>
                    </a:moveTo>
                    <a:lnTo>
                      <a:pt x="0" y="85"/>
                    </a:lnTo>
                    <a:lnTo>
                      <a:pt x="35" y="73"/>
                    </a:lnTo>
                    <a:lnTo>
                      <a:pt x="47" y="0"/>
                    </a:lnTo>
                    <a:lnTo>
                      <a:pt x="12" y="9"/>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37" name="Freeform 77"/>
              <p:cNvSpPr>
                <a:spLocks/>
              </p:cNvSpPr>
              <p:nvPr/>
            </p:nvSpPr>
            <p:spPr bwMode="auto">
              <a:xfrm>
                <a:off x="1812" y="2998"/>
                <a:ext cx="47" cy="86"/>
              </a:xfrm>
              <a:custGeom>
                <a:avLst/>
                <a:gdLst>
                  <a:gd name="T0" fmla="*/ 13 w 47"/>
                  <a:gd name="T1" fmla="*/ 13 h 86"/>
                  <a:gd name="T2" fmla="*/ 0 w 47"/>
                  <a:gd name="T3" fmla="*/ 86 h 86"/>
                  <a:gd name="T4" fmla="*/ 0 w 47"/>
                  <a:gd name="T5" fmla="*/ 86 h 86"/>
                  <a:gd name="T6" fmla="*/ 35 w 47"/>
                  <a:gd name="T7" fmla="*/ 76 h 86"/>
                  <a:gd name="T8" fmla="*/ 47 w 47"/>
                  <a:gd name="T9" fmla="*/ 0 h 86"/>
                  <a:gd name="T10" fmla="*/ 47 w 47"/>
                  <a:gd name="T11" fmla="*/ 0 h 86"/>
                  <a:gd name="T12" fmla="*/ 13 w 47"/>
                  <a:gd name="T13" fmla="*/ 13 h 86"/>
                  <a:gd name="T14" fmla="*/ 13 w 47"/>
                  <a:gd name="T15" fmla="*/ 13 h 86"/>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6"/>
                  <a:gd name="T26" fmla="*/ 47 w 47"/>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6">
                    <a:moveTo>
                      <a:pt x="13" y="13"/>
                    </a:moveTo>
                    <a:lnTo>
                      <a:pt x="0" y="86"/>
                    </a:lnTo>
                    <a:lnTo>
                      <a:pt x="35" y="76"/>
                    </a:lnTo>
                    <a:lnTo>
                      <a:pt x="47" y="0"/>
                    </a:lnTo>
                    <a:lnTo>
                      <a:pt x="13" y="13"/>
                    </a:lnTo>
                    <a:close/>
                  </a:path>
                </a:pathLst>
              </a:cu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38" name="Freeform 78"/>
              <p:cNvSpPr>
                <a:spLocks/>
              </p:cNvSpPr>
              <p:nvPr/>
            </p:nvSpPr>
            <p:spPr bwMode="auto">
              <a:xfrm>
                <a:off x="1777" y="3011"/>
                <a:ext cx="48" cy="85"/>
              </a:xfrm>
              <a:custGeom>
                <a:avLst/>
                <a:gdLst>
                  <a:gd name="T0" fmla="*/ 16 w 48"/>
                  <a:gd name="T1" fmla="*/ 9 h 85"/>
                  <a:gd name="T2" fmla="*/ 0 w 48"/>
                  <a:gd name="T3" fmla="*/ 85 h 85"/>
                  <a:gd name="T4" fmla="*/ 0 w 48"/>
                  <a:gd name="T5" fmla="*/ 85 h 85"/>
                  <a:gd name="T6" fmla="*/ 35 w 48"/>
                  <a:gd name="T7" fmla="*/ 73 h 85"/>
                  <a:gd name="T8" fmla="*/ 48 w 48"/>
                  <a:gd name="T9" fmla="*/ 0 h 85"/>
                  <a:gd name="T10" fmla="*/ 48 w 48"/>
                  <a:gd name="T11" fmla="*/ 0 h 85"/>
                  <a:gd name="T12" fmla="*/ 16 w 48"/>
                  <a:gd name="T13" fmla="*/ 9 h 85"/>
                  <a:gd name="T14" fmla="*/ 16 w 48"/>
                  <a:gd name="T15" fmla="*/ 9 h 85"/>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85"/>
                  <a:gd name="T26" fmla="*/ 48 w 48"/>
                  <a:gd name="T27" fmla="*/ 85 h 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85">
                    <a:moveTo>
                      <a:pt x="16" y="9"/>
                    </a:moveTo>
                    <a:lnTo>
                      <a:pt x="0" y="85"/>
                    </a:lnTo>
                    <a:lnTo>
                      <a:pt x="35" y="73"/>
                    </a:lnTo>
                    <a:lnTo>
                      <a:pt x="48" y="0"/>
                    </a:lnTo>
                    <a:lnTo>
                      <a:pt x="16" y="9"/>
                    </a:lnTo>
                    <a:close/>
                  </a:path>
                </a:pathLst>
              </a:cu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39" name="Freeform 79"/>
              <p:cNvSpPr>
                <a:spLocks/>
              </p:cNvSpPr>
              <p:nvPr/>
            </p:nvSpPr>
            <p:spPr bwMode="auto">
              <a:xfrm>
                <a:off x="1746" y="3020"/>
                <a:ext cx="47" cy="86"/>
              </a:xfrm>
              <a:custGeom>
                <a:avLst/>
                <a:gdLst>
                  <a:gd name="T0" fmla="*/ 12 w 47"/>
                  <a:gd name="T1" fmla="*/ 10 h 86"/>
                  <a:gd name="T2" fmla="*/ 0 w 47"/>
                  <a:gd name="T3" fmla="*/ 86 h 86"/>
                  <a:gd name="T4" fmla="*/ 0 w 47"/>
                  <a:gd name="T5" fmla="*/ 86 h 86"/>
                  <a:gd name="T6" fmla="*/ 31 w 47"/>
                  <a:gd name="T7" fmla="*/ 76 h 86"/>
                  <a:gd name="T8" fmla="*/ 47 w 47"/>
                  <a:gd name="T9" fmla="*/ 0 h 86"/>
                  <a:gd name="T10" fmla="*/ 47 w 47"/>
                  <a:gd name="T11" fmla="*/ 0 h 86"/>
                  <a:gd name="T12" fmla="*/ 12 w 47"/>
                  <a:gd name="T13" fmla="*/ 10 h 86"/>
                  <a:gd name="T14" fmla="*/ 12 w 47"/>
                  <a:gd name="T15" fmla="*/ 10 h 86"/>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6"/>
                  <a:gd name="T26" fmla="*/ 47 w 47"/>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6">
                    <a:moveTo>
                      <a:pt x="12" y="10"/>
                    </a:moveTo>
                    <a:lnTo>
                      <a:pt x="0" y="86"/>
                    </a:lnTo>
                    <a:lnTo>
                      <a:pt x="31" y="76"/>
                    </a:lnTo>
                    <a:lnTo>
                      <a:pt x="47" y="0"/>
                    </a:lnTo>
                    <a:lnTo>
                      <a:pt x="12" y="10"/>
                    </a:lnTo>
                    <a:close/>
                  </a:path>
                </a:pathLst>
              </a:cu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40" name="Freeform 80"/>
              <p:cNvSpPr>
                <a:spLocks/>
              </p:cNvSpPr>
              <p:nvPr/>
            </p:nvSpPr>
            <p:spPr bwMode="auto">
              <a:xfrm>
                <a:off x="1711" y="3030"/>
                <a:ext cx="47" cy="88"/>
              </a:xfrm>
              <a:custGeom>
                <a:avLst/>
                <a:gdLst>
                  <a:gd name="T0" fmla="*/ 12 w 47"/>
                  <a:gd name="T1" fmla="*/ 9 h 88"/>
                  <a:gd name="T2" fmla="*/ 0 w 47"/>
                  <a:gd name="T3" fmla="*/ 88 h 88"/>
                  <a:gd name="T4" fmla="*/ 0 w 47"/>
                  <a:gd name="T5" fmla="*/ 88 h 88"/>
                  <a:gd name="T6" fmla="*/ 35 w 47"/>
                  <a:gd name="T7" fmla="*/ 76 h 88"/>
                  <a:gd name="T8" fmla="*/ 47 w 47"/>
                  <a:gd name="T9" fmla="*/ 0 h 88"/>
                  <a:gd name="T10" fmla="*/ 47 w 47"/>
                  <a:gd name="T11" fmla="*/ 0 h 88"/>
                  <a:gd name="T12" fmla="*/ 12 w 47"/>
                  <a:gd name="T13" fmla="*/ 9 h 88"/>
                  <a:gd name="T14" fmla="*/ 12 w 47"/>
                  <a:gd name="T15" fmla="*/ 9 h 88"/>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8"/>
                  <a:gd name="T26" fmla="*/ 47 w 47"/>
                  <a:gd name="T27" fmla="*/ 88 h 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8">
                    <a:moveTo>
                      <a:pt x="12" y="9"/>
                    </a:moveTo>
                    <a:lnTo>
                      <a:pt x="0" y="88"/>
                    </a:lnTo>
                    <a:lnTo>
                      <a:pt x="35" y="76"/>
                    </a:lnTo>
                    <a:lnTo>
                      <a:pt x="47" y="0"/>
                    </a:lnTo>
                    <a:lnTo>
                      <a:pt x="12" y="9"/>
                    </a:lnTo>
                    <a:close/>
                  </a:path>
                </a:pathLst>
              </a:custGeom>
              <a:solidFill>
                <a:srgbClr val="6A6A6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41" name="Freeform 81"/>
              <p:cNvSpPr>
                <a:spLocks/>
              </p:cNvSpPr>
              <p:nvPr/>
            </p:nvSpPr>
            <p:spPr bwMode="auto">
              <a:xfrm>
                <a:off x="1676" y="3039"/>
                <a:ext cx="47" cy="89"/>
              </a:xfrm>
              <a:custGeom>
                <a:avLst/>
                <a:gdLst>
                  <a:gd name="T0" fmla="*/ 13 w 47"/>
                  <a:gd name="T1" fmla="*/ 13 h 89"/>
                  <a:gd name="T2" fmla="*/ 0 w 47"/>
                  <a:gd name="T3" fmla="*/ 89 h 89"/>
                  <a:gd name="T4" fmla="*/ 0 w 47"/>
                  <a:gd name="T5" fmla="*/ 89 h 89"/>
                  <a:gd name="T6" fmla="*/ 35 w 47"/>
                  <a:gd name="T7" fmla="*/ 79 h 89"/>
                  <a:gd name="T8" fmla="*/ 47 w 47"/>
                  <a:gd name="T9" fmla="*/ 0 h 89"/>
                  <a:gd name="T10" fmla="*/ 47 w 47"/>
                  <a:gd name="T11" fmla="*/ 0 h 89"/>
                  <a:gd name="T12" fmla="*/ 13 w 47"/>
                  <a:gd name="T13" fmla="*/ 13 h 89"/>
                  <a:gd name="T14" fmla="*/ 13 w 47"/>
                  <a:gd name="T15" fmla="*/ 13 h 89"/>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9"/>
                  <a:gd name="T26" fmla="*/ 47 w 47"/>
                  <a:gd name="T27" fmla="*/ 89 h 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9">
                    <a:moveTo>
                      <a:pt x="13" y="13"/>
                    </a:moveTo>
                    <a:lnTo>
                      <a:pt x="0" y="89"/>
                    </a:lnTo>
                    <a:lnTo>
                      <a:pt x="35" y="79"/>
                    </a:lnTo>
                    <a:lnTo>
                      <a:pt x="47" y="0"/>
                    </a:lnTo>
                    <a:lnTo>
                      <a:pt x="13" y="13"/>
                    </a:lnTo>
                    <a:close/>
                  </a:path>
                </a:pathLst>
              </a:custGeom>
              <a:solidFill>
                <a:srgbClr val="6C6C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42" name="Freeform 82"/>
              <p:cNvSpPr>
                <a:spLocks/>
              </p:cNvSpPr>
              <p:nvPr/>
            </p:nvSpPr>
            <p:spPr bwMode="auto">
              <a:xfrm>
                <a:off x="1641" y="3052"/>
                <a:ext cx="48" cy="89"/>
              </a:xfrm>
              <a:custGeom>
                <a:avLst/>
                <a:gdLst>
                  <a:gd name="T0" fmla="*/ 16 w 48"/>
                  <a:gd name="T1" fmla="*/ 10 h 89"/>
                  <a:gd name="T2" fmla="*/ 0 w 48"/>
                  <a:gd name="T3" fmla="*/ 89 h 89"/>
                  <a:gd name="T4" fmla="*/ 0 w 48"/>
                  <a:gd name="T5" fmla="*/ 89 h 89"/>
                  <a:gd name="T6" fmla="*/ 35 w 48"/>
                  <a:gd name="T7" fmla="*/ 76 h 89"/>
                  <a:gd name="T8" fmla="*/ 48 w 48"/>
                  <a:gd name="T9" fmla="*/ 0 h 89"/>
                  <a:gd name="T10" fmla="*/ 48 w 48"/>
                  <a:gd name="T11" fmla="*/ 0 h 89"/>
                  <a:gd name="T12" fmla="*/ 16 w 48"/>
                  <a:gd name="T13" fmla="*/ 10 h 89"/>
                  <a:gd name="T14" fmla="*/ 16 w 48"/>
                  <a:gd name="T15" fmla="*/ 10 h 89"/>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89"/>
                  <a:gd name="T26" fmla="*/ 48 w 48"/>
                  <a:gd name="T27" fmla="*/ 89 h 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89">
                    <a:moveTo>
                      <a:pt x="16" y="10"/>
                    </a:moveTo>
                    <a:lnTo>
                      <a:pt x="0" y="89"/>
                    </a:lnTo>
                    <a:lnTo>
                      <a:pt x="35" y="76"/>
                    </a:lnTo>
                    <a:lnTo>
                      <a:pt x="48" y="0"/>
                    </a:lnTo>
                    <a:lnTo>
                      <a:pt x="16" y="10"/>
                    </a:lnTo>
                    <a:close/>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43" name="Freeform 83"/>
              <p:cNvSpPr>
                <a:spLocks/>
              </p:cNvSpPr>
              <p:nvPr/>
            </p:nvSpPr>
            <p:spPr bwMode="auto">
              <a:xfrm>
                <a:off x="1606" y="3062"/>
                <a:ext cx="51" cy="88"/>
              </a:xfrm>
              <a:custGeom>
                <a:avLst/>
                <a:gdLst>
                  <a:gd name="T0" fmla="*/ 16 w 51"/>
                  <a:gd name="T1" fmla="*/ 9 h 88"/>
                  <a:gd name="T2" fmla="*/ 0 w 51"/>
                  <a:gd name="T3" fmla="*/ 88 h 88"/>
                  <a:gd name="T4" fmla="*/ 0 w 51"/>
                  <a:gd name="T5" fmla="*/ 88 h 88"/>
                  <a:gd name="T6" fmla="*/ 35 w 51"/>
                  <a:gd name="T7" fmla="*/ 79 h 88"/>
                  <a:gd name="T8" fmla="*/ 51 w 51"/>
                  <a:gd name="T9" fmla="*/ 0 h 88"/>
                  <a:gd name="T10" fmla="*/ 51 w 51"/>
                  <a:gd name="T11" fmla="*/ 0 h 88"/>
                  <a:gd name="T12" fmla="*/ 16 w 51"/>
                  <a:gd name="T13" fmla="*/ 9 h 88"/>
                  <a:gd name="T14" fmla="*/ 16 w 51"/>
                  <a:gd name="T15" fmla="*/ 9 h 88"/>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88"/>
                  <a:gd name="T26" fmla="*/ 51 w 51"/>
                  <a:gd name="T27" fmla="*/ 88 h 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88">
                    <a:moveTo>
                      <a:pt x="16" y="9"/>
                    </a:moveTo>
                    <a:lnTo>
                      <a:pt x="0" y="88"/>
                    </a:lnTo>
                    <a:lnTo>
                      <a:pt x="35" y="79"/>
                    </a:lnTo>
                    <a:lnTo>
                      <a:pt x="51" y="0"/>
                    </a:lnTo>
                    <a:lnTo>
                      <a:pt x="16" y="9"/>
                    </a:lnTo>
                    <a:close/>
                  </a:path>
                </a:pathLst>
              </a:custGeom>
              <a:solidFill>
                <a:srgbClr val="7272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44" name="Freeform 84"/>
              <p:cNvSpPr>
                <a:spLocks/>
              </p:cNvSpPr>
              <p:nvPr/>
            </p:nvSpPr>
            <p:spPr bwMode="auto">
              <a:xfrm>
                <a:off x="1575" y="3071"/>
                <a:ext cx="47" cy="92"/>
              </a:xfrm>
              <a:custGeom>
                <a:avLst/>
                <a:gdLst>
                  <a:gd name="T0" fmla="*/ 12 w 47"/>
                  <a:gd name="T1" fmla="*/ 13 h 92"/>
                  <a:gd name="T2" fmla="*/ 0 w 47"/>
                  <a:gd name="T3" fmla="*/ 92 h 92"/>
                  <a:gd name="T4" fmla="*/ 0 w 47"/>
                  <a:gd name="T5" fmla="*/ 92 h 92"/>
                  <a:gd name="T6" fmla="*/ 31 w 47"/>
                  <a:gd name="T7" fmla="*/ 79 h 92"/>
                  <a:gd name="T8" fmla="*/ 47 w 47"/>
                  <a:gd name="T9" fmla="*/ 0 h 92"/>
                  <a:gd name="T10" fmla="*/ 47 w 47"/>
                  <a:gd name="T11" fmla="*/ 0 h 92"/>
                  <a:gd name="T12" fmla="*/ 12 w 47"/>
                  <a:gd name="T13" fmla="*/ 13 h 92"/>
                  <a:gd name="T14" fmla="*/ 12 w 47"/>
                  <a:gd name="T15" fmla="*/ 13 h 92"/>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92"/>
                  <a:gd name="T26" fmla="*/ 47 w 47"/>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92">
                    <a:moveTo>
                      <a:pt x="12" y="13"/>
                    </a:moveTo>
                    <a:lnTo>
                      <a:pt x="0" y="92"/>
                    </a:lnTo>
                    <a:lnTo>
                      <a:pt x="31" y="79"/>
                    </a:lnTo>
                    <a:lnTo>
                      <a:pt x="47" y="0"/>
                    </a:lnTo>
                    <a:lnTo>
                      <a:pt x="12" y="13"/>
                    </a:lnTo>
                    <a:close/>
                  </a:path>
                </a:pathLst>
              </a:custGeom>
              <a:solidFill>
                <a:srgbClr val="7777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45" name="Freeform 85"/>
              <p:cNvSpPr>
                <a:spLocks/>
              </p:cNvSpPr>
              <p:nvPr/>
            </p:nvSpPr>
            <p:spPr bwMode="auto">
              <a:xfrm>
                <a:off x="1540" y="3084"/>
                <a:ext cx="47" cy="88"/>
              </a:xfrm>
              <a:custGeom>
                <a:avLst/>
                <a:gdLst>
                  <a:gd name="T0" fmla="*/ 13 w 47"/>
                  <a:gd name="T1" fmla="*/ 9 h 88"/>
                  <a:gd name="T2" fmla="*/ 0 w 47"/>
                  <a:gd name="T3" fmla="*/ 88 h 88"/>
                  <a:gd name="T4" fmla="*/ 0 w 47"/>
                  <a:gd name="T5" fmla="*/ 88 h 88"/>
                  <a:gd name="T6" fmla="*/ 35 w 47"/>
                  <a:gd name="T7" fmla="*/ 79 h 88"/>
                  <a:gd name="T8" fmla="*/ 47 w 47"/>
                  <a:gd name="T9" fmla="*/ 0 h 88"/>
                  <a:gd name="T10" fmla="*/ 47 w 47"/>
                  <a:gd name="T11" fmla="*/ 0 h 88"/>
                  <a:gd name="T12" fmla="*/ 13 w 47"/>
                  <a:gd name="T13" fmla="*/ 9 h 88"/>
                  <a:gd name="T14" fmla="*/ 13 w 47"/>
                  <a:gd name="T15" fmla="*/ 9 h 88"/>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8"/>
                  <a:gd name="T26" fmla="*/ 47 w 47"/>
                  <a:gd name="T27" fmla="*/ 88 h 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8">
                    <a:moveTo>
                      <a:pt x="13" y="9"/>
                    </a:moveTo>
                    <a:lnTo>
                      <a:pt x="0" y="88"/>
                    </a:lnTo>
                    <a:lnTo>
                      <a:pt x="35" y="79"/>
                    </a:lnTo>
                    <a:lnTo>
                      <a:pt x="47" y="0"/>
                    </a:lnTo>
                    <a:lnTo>
                      <a:pt x="13" y="9"/>
                    </a:lnTo>
                    <a:close/>
                  </a:path>
                </a:pathLst>
              </a:custGeom>
              <a:solidFill>
                <a:srgbClr val="7E7E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46" name="Freeform 86"/>
              <p:cNvSpPr>
                <a:spLocks/>
              </p:cNvSpPr>
              <p:nvPr/>
            </p:nvSpPr>
            <p:spPr bwMode="auto">
              <a:xfrm>
                <a:off x="1505" y="3093"/>
                <a:ext cx="48" cy="92"/>
              </a:xfrm>
              <a:custGeom>
                <a:avLst/>
                <a:gdLst>
                  <a:gd name="T0" fmla="*/ 16 w 48"/>
                  <a:gd name="T1" fmla="*/ 10 h 92"/>
                  <a:gd name="T2" fmla="*/ 0 w 48"/>
                  <a:gd name="T3" fmla="*/ 92 h 92"/>
                  <a:gd name="T4" fmla="*/ 0 w 48"/>
                  <a:gd name="T5" fmla="*/ 92 h 92"/>
                  <a:gd name="T6" fmla="*/ 35 w 48"/>
                  <a:gd name="T7" fmla="*/ 79 h 92"/>
                  <a:gd name="T8" fmla="*/ 48 w 48"/>
                  <a:gd name="T9" fmla="*/ 0 h 92"/>
                  <a:gd name="T10" fmla="*/ 48 w 48"/>
                  <a:gd name="T11" fmla="*/ 0 h 92"/>
                  <a:gd name="T12" fmla="*/ 16 w 48"/>
                  <a:gd name="T13" fmla="*/ 10 h 92"/>
                  <a:gd name="T14" fmla="*/ 16 w 48"/>
                  <a:gd name="T15" fmla="*/ 10 h 92"/>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92"/>
                  <a:gd name="T26" fmla="*/ 48 w 48"/>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92">
                    <a:moveTo>
                      <a:pt x="16" y="10"/>
                    </a:moveTo>
                    <a:lnTo>
                      <a:pt x="0" y="92"/>
                    </a:lnTo>
                    <a:lnTo>
                      <a:pt x="35" y="79"/>
                    </a:lnTo>
                    <a:lnTo>
                      <a:pt x="48" y="0"/>
                    </a:lnTo>
                    <a:lnTo>
                      <a:pt x="16" y="10"/>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47" name="Freeform 87"/>
              <p:cNvSpPr>
                <a:spLocks/>
              </p:cNvSpPr>
              <p:nvPr/>
            </p:nvSpPr>
            <p:spPr bwMode="auto">
              <a:xfrm>
                <a:off x="1470" y="3103"/>
                <a:ext cx="51" cy="91"/>
              </a:xfrm>
              <a:custGeom>
                <a:avLst/>
                <a:gdLst>
                  <a:gd name="T0" fmla="*/ 16 w 51"/>
                  <a:gd name="T1" fmla="*/ 9 h 91"/>
                  <a:gd name="T2" fmla="*/ 0 w 51"/>
                  <a:gd name="T3" fmla="*/ 91 h 91"/>
                  <a:gd name="T4" fmla="*/ 0 w 51"/>
                  <a:gd name="T5" fmla="*/ 91 h 91"/>
                  <a:gd name="T6" fmla="*/ 35 w 51"/>
                  <a:gd name="T7" fmla="*/ 82 h 91"/>
                  <a:gd name="T8" fmla="*/ 51 w 51"/>
                  <a:gd name="T9" fmla="*/ 0 h 91"/>
                  <a:gd name="T10" fmla="*/ 51 w 51"/>
                  <a:gd name="T11" fmla="*/ 0 h 91"/>
                  <a:gd name="T12" fmla="*/ 16 w 51"/>
                  <a:gd name="T13" fmla="*/ 9 h 91"/>
                  <a:gd name="T14" fmla="*/ 16 w 51"/>
                  <a:gd name="T15" fmla="*/ 9 h 91"/>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91"/>
                  <a:gd name="T26" fmla="*/ 51 w 51"/>
                  <a:gd name="T27" fmla="*/ 91 h 9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91">
                    <a:moveTo>
                      <a:pt x="16" y="9"/>
                    </a:moveTo>
                    <a:lnTo>
                      <a:pt x="0" y="91"/>
                    </a:lnTo>
                    <a:lnTo>
                      <a:pt x="35" y="82"/>
                    </a:lnTo>
                    <a:lnTo>
                      <a:pt x="51" y="0"/>
                    </a:lnTo>
                    <a:lnTo>
                      <a:pt x="16" y="9"/>
                    </a:lnTo>
                    <a:close/>
                  </a:path>
                </a:pathLst>
              </a:custGeom>
              <a:solidFill>
                <a:srgbClr val="909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48" name="Freeform 88"/>
              <p:cNvSpPr>
                <a:spLocks/>
              </p:cNvSpPr>
              <p:nvPr/>
            </p:nvSpPr>
            <p:spPr bwMode="auto">
              <a:xfrm>
                <a:off x="1435" y="3112"/>
                <a:ext cx="51" cy="95"/>
              </a:xfrm>
              <a:custGeom>
                <a:avLst/>
                <a:gdLst>
                  <a:gd name="T0" fmla="*/ 16 w 51"/>
                  <a:gd name="T1" fmla="*/ 13 h 95"/>
                  <a:gd name="T2" fmla="*/ 0 w 51"/>
                  <a:gd name="T3" fmla="*/ 95 h 95"/>
                  <a:gd name="T4" fmla="*/ 0 w 51"/>
                  <a:gd name="T5" fmla="*/ 95 h 95"/>
                  <a:gd name="T6" fmla="*/ 35 w 51"/>
                  <a:gd name="T7" fmla="*/ 82 h 95"/>
                  <a:gd name="T8" fmla="*/ 51 w 51"/>
                  <a:gd name="T9" fmla="*/ 0 h 95"/>
                  <a:gd name="T10" fmla="*/ 51 w 51"/>
                  <a:gd name="T11" fmla="*/ 0 h 95"/>
                  <a:gd name="T12" fmla="*/ 16 w 51"/>
                  <a:gd name="T13" fmla="*/ 13 h 95"/>
                  <a:gd name="T14" fmla="*/ 16 w 51"/>
                  <a:gd name="T15" fmla="*/ 13 h 95"/>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95"/>
                  <a:gd name="T26" fmla="*/ 51 w 51"/>
                  <a:gd name="T27" fmla="*/ 95 h 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95">
                    <a:moveTo>
                      <a:pt x="16" y="13"/>
                    </a:moveTo>
                    <a:lnTo>
                      <a:pt x="0" y="95"/>
                    </a:lnTo>
                    <a:lnTo>
                      <a:pt x="35" y="82"/>
                    </a:lnTo>
                    <a:lnTo>
                      <a:pt x="51" y="0"/>
                    </a:lnTo>
                    <a:lnTo>
                      <a:pt x="16" y="13"/>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49" name="Freeform 89"/>
              <p:cNvSpPr>
                <a:spLocks/>
              </p:cNvSpPr>
              <p:nvPr/>
            </p:nvSpPr>
            <p:spPr bwMode="auto">
              <a:xfrm>
                <a:off x="1404" y="3125"/>
                <a:ext cx="47" cy="95"/>
              </a:xfrm>
              <a:custGeom>
                <a:avLst/>
                <a:gdLst>
                  <a:gd name="T0" fmla="*/ 12 w 47"/>
                  <a:gd name="T1" fmla="*/ 9 h 95"/>
                  <a:gd name="T2" fmla="*/ 0 w 47"/>
                  <a:gd name="T3" fmla="*/ 95 h 95"/>
                  <a:gd name="T4" fmla="*/ 0 w 47"/>
                  <a:gd name="T5" fmla="*/ 95 h 95"/>
                  <a:gd name="T6" fmla="*/ 31 w 47"/>
                  <a:gd name="T7" fmla="*/ 82 h 95"/>
                  <a:gd name="T8" fmla="*/ 47 w 47"/>
                  <a:gd name="T9" fmla="*/ 0 h 95"/>
                  <a:gd name="T10" fmla="*/ 47 w 47"/>
                  <a:gd name="T11" fmla="*/ 0 h 95"/>
                  <a:gd name="T12" fmla="*/ 12 w 47"/>
                  <a:gd name="T13" fmla="*/ 9 h 95"/>
                  <a:gd name="T14" fmla="*/ 12 w 47"/>
                  <a:gd name="T15" fmla="*/ 9 h 95"/>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95"/>
                  <a:gd name="T26" fmla="*/ 47 w 47"/>
                  <a:gd name="T27" fmla="*/ 95 h 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95">
                    <a:moveTo>
                      <a:pt x="12" y="9"/>
                    </a:moveTo>
                    <a:lnTo>
                      <a:pt x="0" y="95"/>
                    </a:lnTo>
                    <a:lnTo>
                      <a:pt x="31" y="82"/>
                    </a:lnTo>
                    <a:lnTo>
                      <a:pt x="47" y="0"/>
                    </a:lnTo>
                    <a:lnTo>
                      <a:pt x="12" y="9"/>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50" name="Freeform 90"/>
              <p:cNvSpPr>
                <a:spLocks/>
              </p:cNvSpPr>
              <p:nvPr/>
            </p:nvSpPr>
            <p:spPr bwMode="auto">
              <a:xfrm>
                <a:off x="1369" y="3134"/>
                <a:ext cx="47" cy="95"/>
              </a:xfrm>
              <a:custGeom>
                <a:avLst/>
                <a:gdLst>
                  <a:gd name="T0" fmla="*/ 13 w 47"/>
                  <a:gd name="T1" fmla="*/ 10 h 95"/>
                  <a:gd name="T2" fmla="*/ 0 w 47"/>
                  <a:gd name="T3" fmla="*/ 95 h 95"/>
                  <a:gd name="T4" fmla="*/ 0 w 47"/>
                  <a:gd name="T5" fmla="*/ 95 h 95"/>
                  <a:gd name="T6" fmla="*/ 35 w 47"/>
                  <a:gd name="T7" fmla="*/ 86 h 95"/>
                  <a:gd name="T8" fmla="*/ 47 w 47"/>
                  <a:gd name="T9" fmla="*/ 0 h 95"/>
                  <a:gd name="T10" fmla="*/ 47 w 47"/>
                  <a:gd name="T11" fmla="*/ 0 h 95"/>
                  <a:gd name="T12" fmla="*/ 13 w 47"/>
                  <a:gd name="T13" fmla="*/ 10 h 95"/>
                  <a:gd name="T14" fmla="*/ 13 w 47"/>
                  <a:gd name="T15" fmla="*/ 10 h 95"/>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95"/>
                  <a:gd name="T26" fmla="*/ 47 w 47"/>
                  <a:gd name="T27" fmla="*/ 95 h 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95">
                    <a:moveTo>
                      <a:pt x="13" y="10"/>
                    </a:moveTo>
                    <a:lnTo>
                      <a:pt x="0" y="95"/>
                    </a:lnTo>
                    <a:lnTo>
                      <a:pt x="35" y="86"/>
                    </a:lnTo>
                    <a:lnTo>
                      <a:pt x="47" y="0"/>
                    </a:lnTo>
                    <a:lnTo>
                      <a:pt x="13" y="10"/>
                    </a:lnTo>
                    <a:close/>
                  </a:path>
                </a:pathLst>
              </a:custGeom>
              <a:solidFill>
                <a:srgbClr val="C1C1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51" name="Freeform 91"/>
              <p:cNvSpPr>
                <a:spLocks/>
              </p:cNvSpPr>
              <p:nvPr/>
            </p:nvSpPr>
            <p:spPr bwMode="auto">
              <a:xfrm>
                <a:off x="1334" y="3144"/>
                <a:ext cx="48" cy="95"/>
              </a:xfrm>
              <a:custGeom>
                <a:avLst/>
                <a:gdLst>
                  <a:gd name="T0" fmla="*/ 32 w 48"/>
                  <a:gd name="T1" fmla="*/ 6 h 95"/>
                  <a:gd name="T2" fmla="*/ 32 w 48"/>
                  <a:gd name="T3" fmla="*/ 6 h 95"/>
                  <a:gd name="T4" fmla="*/ 16 w 48"/>
                  <a:gd name="T5" fmla="*/ 12 h 95"/>
                  <a:gd name="T6" fmla="*/ 0 w 48"/>
                  <a:gd name="T7" fmla="*/ 95 h 95"/>
                  <a:gd name="T8" fmla="*/ 0 w 48"/>
                  <a:gd name="T9" fmla="*/ 95 h 95"/>
                  <a:gd name="T10" fmla="*/ 16 w 48"/>
                  <a:gd name="T11" fmla="*/ 92 h 95"/>
                  <a:gd name="T12" fmla="*/ 22 w 48"/>
                  <a:gd name="T13" fmla="*/ 88 h 95"/>
                  <a:gd name="T14" fmla="*/ 22 w 48"/>
                  <a:gd name="T15" fmla="*/ 88 h 95"/>
                  <a:gd name="T16" fmla="*/ 35 w 48"/>
                  <a:gd name="T17" fmla="*/ 85 h 95"/>
                  <a:gd name="T18" fmla="*/ 48 w 48"/>
                  <a:gd name="T19" fmla="*/ 0 h 95"/>
                  <a:gd name="T20" fmla="*/ 48 w 48"/>
                  <a:gd name="T21" fmla="*/ 0 h 95"/>
                  <a:gd name="T22" fmla="*/ 32 w 48"/>
                  <a:gd name="T23" fmla="*/ 6 h 95"/>
                  <a:gd name="T24" fmla="*/ 32 w 48"/>
                  <a:gd name="T25" fmla="*/ 6 h 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8"/>
                  <a:gd name="T40" fmla="*/ 0 h 95"/>
                  <a:gd name="T41" fmla="*/ 48 w 48"/>
                  <a:gd name="T42" fmla="*/ 95 h 9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8" h="95">
                    <a:moveTo>
                      <a:pt x="32" y="6"/>
                    </a:moveTo>
                    <a:lnTo>
                      <a:pt x="32" y="6"/>
                    </a:lnTo>
                    <a:lnTo>
                      <a:pt x="16" y="12"/>
                    </a:lnTo>
                    <a:lnTo>
                      <a:pt x="0" y="95"/>
                    </a:lnTo>
                    <a:lnTo>
                      <a:pt x="16" y="92"/>
                    </a:lnTo>
                    <a:lnTo>
                      <a:pt x="22" y="88"/>
                    </a:lnTo>
                    <a:lnTo>
                      <a:pt x="35" y="85"/>
                    </a:lnTo>
                    <a:lnTo>
                      <a:pt x="48" y="0"/>
                    </a:lnTo>
                    <a:lnTo>
                      <a:pt x="32" y="6"/>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52" name="Freeform 92"/>
              <p:cNvSpPr>
                <a:spLocks/>
              </p:cNvSpPr>
              <p:nvPr/>
            </p:nvSpPr>
            <p:spPr bwMode="auto">
              <a:xfrm>
                <a:off x="1328" y="3156"/>
                <a:ext cx="22" cy="83"/>
              </a:xfrm>
              <a:custGeom>
                <a:avLst/>
                <a:gdLst>
                  <a:gd name="T0" fmla="*/ 13 w 22"/>
                  <a:gd name="T1" fmla="*/ 0 h 83"/>
                  <a:gd name="T2" fmla="*/ 0 w 22"/>
                  <a:gd name="T3" fmla="*/ 83 h 83"/>
                  <a:gd name="T4" fmla="*/ 0 w 22"/>
                  <a:gd name="T5" fmla="*/ 83 h 83"/>
                  <a:gd name="T6" fmla="*/ 6 w 22"/>
                  <a:gd name="T7" fmla="*/ 83 h 83"/>
                  <a:gd name="T8" fmla="*/ 22 w 22"/>
                  <a:gd name="T9" fmla="*/ 0 h 83"/>
                  <a:gd name="T10" fmla="*/ 22 w 22"/>
                  <a:gd name="T11" fmla="*/ 0 h 83"/>
                  <a:gd name="T12" fmla="*/ 13 w 22"/>
                  <a:gd name="T13" fmla="*/ 0 h 83"/>
                  <a:gd name="T14" fmla="*/ 13 w 22"/>
                  <a:gd name="T15" fmla="*/ 0 h 83"/>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83"/>
                  <a:gd name="T26" fmla="*/ 22 w 22"/>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83">
                    <a:moveTo>
                      <a:pt x="13" y="0"/>
                    </a:moveTo>
                    <a:lnTo>
                      <a:pt x="0" y="83"/>
                    </a:lnTo>
                    <a:lnTo>
                      <a:pt x="6" y="83"/>
                    </a:lnTo>
                    <a:lnTo>
                      <a:pt x="22" y="0"/>
                    </a:lnTo>
                    <a:lnTo>
                      <a:pt x="13"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53" name="Freeform 93"/>
              <p:cNvSpPr>
                <a:spLocks/>
              </p:cNvSpPr>
              <p:nvPr/>
            </p:nvSpPr>
            <p:spPr bwMode="auto">
              <a:xfrm>
                <a:off x="1322" y="3156"/>
                <a:ext cx="19" cy="83"/>
              </a:xfrm>
              <a:custGeom>
                <a:avLst/>
                <a:gdLst>
                  <a:gd name="T0" fmla="*/ 12 w 19"/>
                  <a:gd name="T1" fmla="*/ 4 h 83"/>
                  <a:gd name="T2" fmla="*/ 0 w 19"/>
                  <a:gd name="T3" fmla="*/ 83 h 83"/>
                  <a:gd name="T4" fmla="*/ 0 w 19"/>
                  <a:gd name="T5" fmla="*/ 83 h 83"/>
                  <a:gd name="T6" fmla="*/ 6 w 19"/>
                  <a:gd name="T7" fmla="*/ 83 h 83"/>
                  <a:gd name="T8" fmla="*/ 19 w 19"/>
                  <a:gd name="T9" fmla="*/ 0 h 83"/>
                  <a:gd name="T10" fmla="*/ 19 w 19"/>
                  <a:gd name="T11" fmla="*/ 0 h 83"/>
                  <a:gd name="T12" fmla="*/ 12 w 19"/>
                  <a:gd name="T13" fmla="*/ 4 h 83"/>
                  <a:gd name="T14" fmla="*/ 12 w 19"/>
                  <a:gd name="T15" fmla="*/ 4 h 8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83"/>
                  <a:gd name="T26" fmla="*/ 19 w 19"/>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83">
                    <a:moveTo>
                      <a:pt x="12" y="4"/>
                    </a:moveTo>
                    <a:lnTo>
                      <a:pt x="0" y="83"/>
                    </a:lnTo>
                    <a:lnTo>
                      <a:pt x="6" y="83"/>
                    </a:lnTo>
                    <a:lnTo>
                      <a:pt x="19" y="0"/>
                    </a:lnTo>
                    <a:lnTo>
                      <a:pt x="12" y="4"/>
                    </a:lnTo>
                    <a:close/>
                  </a:path>
                </a:pathLst>
              </a:cu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54" name="Freeform 94"/>
              <p:cNvSpPr>
                <a:spLocks/>
              </p:cNvSpPr>
              <p:nvPr/>
            </p:nvSpPr>
            <p:spPr bwMode="auto">
              <a:xfrm>
                <a:off x="1312" y="3160"/>
                <a:ext cx="22" cy="79"/>
              </a:xfrm>
              <a:custGeom>
                <a:avLst/>
                <a:gdLst>
                  <a:gd name="T0" fmla="*/ 16 w 22"/>
                  <a:gd name="T1" fmla="*/ 0 h 79"/>
                  <a:gd name="T2" fmla="*/ 0 w 22"/>
                  <a:gd name="T3" fmla="*/ 79 h 79"/>
                  <a:gd name="T4" fmla="*/ 0 w 22"/>
                  <a:gd name="T5" fmla="*/ 79 h 79"/>
                  <a:gd name="T6" fmla="*/ 10 w 22"/>
                  <a:gd name="T7" fmla="*/ 79 h 79"/>
                  <a:gd name="T8" fmla="*/ 22 w 22"/>
                  <a:gd name="T9" fmla="*/ 0 h 79"/>
                  <a:gd name="T10" fmla="*/ 22 w 22"/>
                  <a:gd name="T11" fmla="*/ 0 h 79"/>
                  <a:gd name="T12" fmla="*/ 16 w 22"/>
                  <a:gd name="T13" fmla="*/ 0 h 79"/>
                  <a:gd name="T14" fmla="*/ 16 w 22"/>
                  <a:gd name="T15" fmla="*/ 0 h 79"/>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79"/>
                  <a:gd name="T26" fmla="*/ 22 w 22"/>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79">
                    <a:moveTo>
                      <a:pt x="16" y="0"/>
                    </a:moveTo>
                    <a:lnTo>
                      <a:pt x="0" y="79"/>
                    </a:lnTo>
                    <a:lnTo>
                      <a:pt x="10" y="79"/>
                    </a:lnTo>
                    <a:lnTo>
                      <a:pt x="22" y="0"/>
                    </a:lnTo>
                    <a:lnTo>
                      <a:pt x="16" y="0"/>
                    </a:ln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55" name="Freeform 95"/>
              <p:cNvSpPr>
                <a:spLocks/>
              </p:cNvSpPr>
              <p:nvPr/>
            </p:nvSpPr>
            <p:spPr bwMode="auto">
              <a:xfrm>
                <a:off x="1306" y="3156"/>
                <a:ext cx="22" cy="83"/>
              </a:xfrm>
              <a:custGeom>
                <a:avLst/>
                <a:gdLst>
                  <a:gd name="T0" fmla="*/ 16 w 22"/>
                  <a:gd name="T1" fmla="*/ 0 h 83"/>
                  <a:gd name="T2" fmla="*/ 0 w 22"/>
                  <a:gd name="T3" fmla="*/ 83 h 83"/>
                  <a:gd name="T4" fmla="*/ 0 w 22"/>
                  <a:gd name="T5" fmla="*/ 83 h 83"/>
                  <a:gd name="T6" fmla="*/ 6 w 22"/>
                  <a:gd name="T7" fmla="*/ 83 h 83"/>
                  <a:gd name="T8" fmla="*/ 22 w 22"/>
                  <a:gd name="T9" fmla="*/ 4 h 83"/>
                  <a:gd name="T10" fmla="*/ 22 w 22"/>
                  <a:gd name="T11" fmla="*/ 4 h 83"/>
                  <a:gd name="T12" fmla="*/ 16 w 22"/>
                  <a:gd name="T13" fmla="*/ 0 h 83"/>
                  <a:gd name="T14" fmla="*/ 16 w 22"/>
                  <a:gd name="T15" fmla="*/ 0 h 83"/>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83"/>
                  <a:gd name="T26" fmla="*/ 22 w 22"/>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83">
                    <a:moveTo>
                      <a:pt x="16" y="0"/>
                    </a:moveTo>
                    <a:lnTo>
                      <a:pt x="0" y="83"/>
                    </a:lnTo>
                    <a:lnTo>
                      <a:pt x="6" y="83"/>
                    </a:lnTo>
                    <a:lnTo>
                      <a:pt x="22" y="4"/>
                    </a:lnTo>
                    <a:lnTo>
                      <a:pt x="16"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56" name="Freeform 96"/>
              <p:cNvSpPr>
                <a:spLocks/>
              </p:cNvSpPr>
              <p:nvPr/>
            </p:nvSpPr>
            <p:spPr bwMode="auto">
              <a:xfrm>
                <a:off x="1299" y="3156"/>
                <a:ext cx="23" cy="83"/>
              </a:xfrm>
              <a:custGeom>
                <a:avLst/>
                <a:gdLst>
                  <a:gd name="T0" fmla="*/ 13 w 23"/>
                  <a:gd name="T1" fmla="*/ 0 h 83"/>
                  <a:gd name="T2" fmla="*/ 0 w 23"/>
                  <a:gd name="T3" fmla="*/ 83 h 83"/>
                  <a:gd name="T4" fmla="*/ 0 w 23"/>
                  <a:gd name="T5" fmla="*/ 83 h 83"/>
                  <a:gd name="T6" fmla="*/ 7 w 23"/>
                  <a:gd name="T7" fmla="*/ 83 h 83"/>
                  <a:gd name="T8" fmla="*/ 23 w 23"/>
                  <a:gd name="T9" fmla="*/ 0 h 83"/>
                  <a:gd name="T10" fmla="*/ 23 w 23"/>
                  <a:gd name="T11" fmla="*/ 0 h 83"/>
                  <a:gd name="T12" fmla="*/ 13 w 23"/>
                  <a:gd name="T13" fmla="*/ 0 h 83"/>
                  <a:gd name="T14" fmla="*/ 13 w 23"/>
                  <a:gd name="T15" fmla="*/ 0 h 83"/>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83"/>
                  <a:gd name="T26" fmla="*/ 23 w 23"/>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83">
                    <a:moveTo>
                      <a:pt x="13" y="0"/>
                    </a:moveTo>
                    <a:lnTo>
                      <a:pt x="0" y="83"/>
                    </a:lnTo>
                    <a:lnTo>
                      <a:pt x="7" y="83"/>
                    </a:lnTo>
                    <a:lnTo>
                      <a:pt x="23" y="0"/>
                    </a:lnTo>
                    <a:lnTo>
                      <a:pt x="13" y="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57" name="Freeform 97"/>
              <p:cNvSpPr>
                <a:spLocks/>
              </p:cNvSpPr>
              <p:nvPr/>
            </p:nvSpPr>
            <p:spPr bwMode="auto">
              <a:xfrm>
                <a:off x="1293" y="3156"/>
                <a:ext cx="19" cy="83"/>
              </a:xfrm>
              <a:custGeom>
                <a:avLst/>
                <a:gdLst>
                  <a:gd name="T0" fmla="*/ 13 w 19"/>
                  <a:gd name="T1" fmla="*/ 0 h 83"/>
                  <a:gd name="T2" fmla="*/ 0 w 19"/>
                  <a:gd name="T3" fmla="*/ 83 h 83"/>
                  <a:gd name="T4" fmla="*/ 0 w 19"/>
                  <a:gd name="T5" fmla="*/ 83 h 83"/>
                  <a:gd name="T6" fmla="*/ 6 w 19"/>
                  <a:gd name="T7" fmla="*/ 83 h 83"/>
                  <a:gd name="T8" fmla="*/ 19 w 19"/>
                  <a:gd name="T9" fmla="*/ 0 h 83"/>
                  <a:gd name="T10" fmla="*/ 19 w 19"/>
                  <a:gd name="T11" fmla="*/ 0 h 83"/>
                  <a:gd name="T12" fmla="*/ 13 w 19"/>
                  <a:gd name="T13" fmla="*/ 0 h 83"/>
                  <a:gd name="T14" fmla="*/ 13 w 19"/>
                  <a:gd name="T15" fmla="*/ 0 h 8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83"/>
                  <a:gd name="T26" fmla="*/ 19 w 19"/>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83">
                    <a:moveTo>
                      <a:pt x="13" y="0"/>
                    </a:moveTo>
                    <a:lnTo>
                      <a:pt x="0" y="83"/>
                    </a:lnTo>
                    <a:lnTo>
                      <a:pt x="6" y="83"/>
                    </a:lnTo>
                    <a:lnTo>
                      <a:pt x="19" y="0"/>
                    </a:lnTo>
                    <a:lnTo>
                      <a:pt x="13" y="0"/>
                    </a:lnTo>
                    <a:close/>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58" name="Freeform 98"/>
              <p:cNvSpPr>
                <a:spLocks/>
              </p:cNvSpPr>
              <p:nvPr/>
            </p:nvSpPr>
            <p:spPr bwMode="auto">
              <a:xfrm>
                <a:off x="1284" y="3153"/>
                <a:ext cx="22" cy="86"/>
              </a:xfrm>
              <a:custGeom>
                <a:avLst/>
                <a:gdLst>
                  <a:gd name="T0" fmla="*/ 15 w 22"/>
                  <a:gd name="T1" fmla="*/ 0 h 86"/>
                  <a:gd name="T2" fmla="*/ 0 w 22"/>
                  <a:gd name="T3" fmla="*/ 83 h 86"/>
                  <a:gd name="T4" fmla="*/ 0 w 22"/>
                  <a:gd name="T5" fmla="*/ 83 h 86"/>
                  <a:gd name="T6" fmla="*/ 9 w 22"/>
                  <a:gd name="T7" fmla="*/ 86 h 86"/>
                  <a:gd name="T8" fmla="*/ 22 w 22"/>
                  <a:gd name="T9" fmla="*/ 3 h 86"/>
                  <a:gd name="T10" fmla="*/ 22 w 22"/>
                  <a:gd name="T11" fmla="*/ 3 h 86"/>
                  <a:gd name="T12" fmla="*/ 15 w 22"/>
                  <a:gd name="T13" fmla="*/ 0 h 86"/>
                  <a:gd name="T14" fmla="*/ 15 w 22"/>
                  <a:gd name="T15" fmla="*/ 0 h 86"/>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86"/>
                  <a:gd name="T26" fmla="*/ 22 w 22"/>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86">
                    <a:moveTo>
                      <a:pt x="15" y="0"/>
                    </a:moveTo>
                    <a:lnTo>
                      <a:pt x="0" y="83"/>
                    </a:lnTo>
                    <a:lnTo>
                      <a:pt x="9" y="86"/>
                    </a:lnTo>
                    <a:lnTo>
                      <a:pt x="22" y="3"/>
                    </a:ln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59" name="Freeform 99"/>
              <p:cNvSpPr>
                <a:spLocks/>
              </p:cNvSpPr>
              <p:nvPr/>
            </p:nvSpPr>
            <p:spPr bwMode="auto">
              <a:xfrm>
                <a:off x="1271" y="3150"/>
                <a:ext cx="28" cy="86"/>
              </a:xfrm>
              <a:custGeom>
                <a:avLst/>
                <a:gdLst>
                  <a:gd name="T0" fmla="*/ 13 w 28"/>
                  <a:gd name="T1" fmla="*/ 0 h 86"/>
                  <a:gd name="T2" fmla="*/ 0 w 28"/>
                  <a:gd name="T3" fmla="*/ 82 h 86"/>
                  <a:gd name="T4" fmla="*/ 0 w 28"/>
                  <a:gd name="T5" fmla="*/ 82 h 86"/>
                  <a:gd name="T6" fmla="*/ 13 w 28"/>
                  <a:gd name="T7" fmla="*/ 86 h 86"/>
                  <a:gd name="T8" fmla="*/ 28 w 28"/>
                  <a:gd name="T9" fmla="*/ 3 h 86"/>
                  <a:gd name="T10" fmla="*/ 28 w 28"/>
                  <a:gd name="T11" fmla="*/ 3 h 86"/>
                  <a:gd name="T12" fmla="*/ 13 w 28"/>
                  <a:gd name="T13" fmla="*/ 0 h 86"/>
                  <a:gd name="T14" fmla="*/ 13 w 28"/>
                  <a:gd name="T15" fmla="*/ 0 h 86"/>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86"/>
                  <a:gd name="T26" fmla="*/ 28 w 28"/>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86">
                    <a:moveTo>
                      <a:pt x="13" y="0"/>
                    </a:moveTo>
                    <a:lnTo>
                      <a:pt x="0" y="82"/>
                    </a:lnTo>
                    <a:lnTo>
                      <a:pt x="13" y="86"/>
                    </a:lnTo>
                    <a:lnTo>
                      <a:pt x="28" y="3"/>
                    </a:ln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60" name="Freeform 100"/>
              <p:cNvSpPr>
                <a:spLocks/>
              </p:cNvSpPr>
              <p:nvPr/>
            </p:nvSpPr>
            <p:spPr bwMode="auto">
              <a:xfrm>
                <a:off x="1255" y="3147"/>
                <a:ext cx="29" cy="85"/>
              </a:xfrm>
              <a:custGeom>
                <a:avLst/>
                <a:gdLst>
                  <a:gd name="T0" fmla="*/ 16 w 29"/>
                  <a:gd name="T1" fmla="*/ 0 h 85"/>
                  <a:gd name="T2" fmla="*/ 0 w 29"/>
                  <a:gd name="T3" fmla="*/ 82 h 85"/>
                  <a:gd name="T4" fmla="*/ 0 w 29"/>
                  <a:gd name="T5" fmla="*/ 82 h 85"/>
                  <a:gd name="T6" fmla="*/ 16 w 29"/>
                  <a:gd name="T7" fmla="*/ 85 h 85"/>
                  <a:gd name="T8" fmla="*/ 29 w 29"/>
                  <a:gd name="T9" fmla="*/ 3 h 85"/>
                  <a:gd name="T10" fmla="*/ 29 w 29"/>
                  <a:gd name="T11" fmla="*/ 3 h 85"/>
                  <a:gd name="T12" fmla="*/ 16 w 29"/>
                  <a:gd name="T13" fmla="*/ 0 h 85"/>
                  <a:gd name="T14" fmla="*/ 16 w 29"/>
                  <a:gd name="T15" fmla="*/ 0 h 85"/>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85"/>
                  <a:gd name="T26" fmla="*/ 29 w 29"/>
                  <a:gd name="T27" fmla="*/ 85 h 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85">
                    <a:moveTo>
                      <a:pt x="16" y="0"/>
                    </a:moveTo>
                    <a:lnTo>
                      <a:pt x="0" y="82"/>
                    </a:lnTo>
                    <a:lnTo>
                      <a:pt x="16" y="85"/>
                    </a:lnTo>
                    <a:lnTo>
                      <a:pt x="29" y="3"/>
                    </a:lnTo>
                    <a:lnTo>
                      <a:pt x="16" y="0"/>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61" name="Freeform 101"/>
              <p:cNvSpPr>
                <a:spLocks/>
              </p:cNvSpPr>
              <p:nvPr/>
            </p:nvSpPr>
            <p:spPr bwMode="auto">
              <a:xfrm>
                <a:off x="1239" y="3141"/>
                <a:ext cx="32" cy="88"/>
              </a:xfrm>
              <a:custGeom>
                <a:avLst/>
                <a:gdLst>
                  <a:gd name="T0" fmla="*/ 26 w 32"/>
                  <a:gd name="T1" fmla="*/ 3 h 88"/>
                  <a:gd name="T2" fmla="*/ 26 w 32"/>
                  <a:gd name="T3" fmla="*/ 3 h 88"/>
                  <a:gd name="T4" fmla="*/ 16 w 32"/>
                  <a:gd name="T5" fmla="*/ 0 h 88"/>
                  <a:gd name="T6" fmla="*/ 0 w 32"/>
                  <a:gd name="T7" fmla="*/ 82 h 88"/>
                  <a:gd name="T8" fmla="*/ 0 w 32"/>
                  <a:gd name="T9" fmla="*/ 82 h 88"/>
                  <a:gd name="T10" fmla="*/ 7 w 32"/>
                  <a:gd name="T11" fmla="*/ 82 h 88"/>
                  <a:gd name="T12" fmla="*/ 7 w 32"/>
                  <a:gd name="T13" fmla="*/ 82 h 88"/>
                  <a:gd name="T14" fmla="*/ 16 w 32"/>
                  <a:gd name="T15" fmla="*/ 88 h 88"/>
                  <a:gd name="T16" fmla="*/ 32 w 32"/>
                  <a:gd name="T17" fmla="*/ 6 h 88"/>
                  <a:gd name="T18" fmla="*/ 32 w 32"/>
                  <a:gd name="T19" fmla="*/ 6 h 88"/>
                  <a:gd name="T20" fmla="*/ 26 w 32"/>
                  <a:gd name="T21" fmla="*/ 3 h 88"/>
                  <a:gd name="T22" fmla="*/ 26 w 32"/>
                  <a:gd name="T23" fmla="*/ 3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
                  <a:gd name="T37" fmla="*/ 0 h 88"/>
                  <a:gd name="T38" fmla="*/ 32 w 32"/>
                  <a:gd name="T39" fmla="*/ 88 h 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 h="88">
                    <a:moveTo>
                      <a:pt x="26" y="3"/>
                    </a:moveTo>
                    <a:lnTo>
                      <a:pt x="26" y="3"/>
                    </a:lnTo>
                    <a:lnTo>
                      <a:pt x="16" y="0"/>
                    </a:lnTo>
                    <a:lnTo>
                      <a:pt x="0" y="82"/>
                    </a:lnTo>
                    <a:lnTo>
                      <a:pt x="7" y="82"/>
                    </a:lnTo>
                    <a:lnTo>
                      <a:pt x="16" y="88"/>
                    </a:lnTo>
                    <a:lnTo>
                      <a:pt x="32" y="6"/>
                    </a:lnTo>
                    <a:lnTo>
                      <a:pt x="26" y="3"/>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62" name="Freeform 102"/>
              <p:cNvSpPr>
                <a:spLocks/>
              </p:cNvSpPr>
              <p:nvPr/>
            </p:nvSpPr>
            <p:spPr bwMode="auto">
              <a:xfrm>
                <a:off x="1227" y="3134"/>
                <a:ext cx="28" cy="89"/>
              </a:xfrm>
              <a:custGeom>
                <a:avLst/>
                <a:gdLst>
                  <a:gd name="T0" fmla="*/ 12 w 28"/>
                  <a:gd name="T1" fmla="*/ 0 h 89"/>
                  <a:gd name="T2" fmla="*/ 0 w 28"/>
                  <a:gd name="T3" fmla="*/ 83 h 89"/>
                  <a:gd name="T4" fmla="*/ 0 w 28"/>
                  <a:gd name="T5" fmla="*/ 83 h 89"/>
                  <a:gd name="T6" fmla="*/ 12 w 28"/>
                  <a:gd name="T7" fmla="*/ 89 h 89"/>
                  <a:gd name="T8" fmla="*/ 28 w 28"/>
                  <a:gd name="T9" fmla="*/ 7 h 89"/>
                  <a:gd name="T10" fmla="*/ 28 w 28"/>
                  <a:gd name="T11" fmla="*/ 7 h 89"/>
                  <a:gd name="T12" fmla="*/ 12 w 28"/>
                  <a:gd name="T13" fmla="*/ 0 h 89"/>
                  <a:gd name="T14" fmla="*/ 12 w 28"/>
                  <a:gd name="T15" fmla="*/ 0 h 89"/>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89"/>
                  <a:gd name="T26" fmla="*/ 28 w 28"/>
                  <a:gd name="T27" fmla="*/ 89 h 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89">
                    <a:moveTo>
                      <a:pt x="12" y="0"/>
                    </a:moveTo>
                    <a:lnTo>
                      <a:pt x="0" y="83"/>
                    </a:lnTo>
                    <a:lnTo>
                      <a:pt x="12" y="89"/>
                    </a:lnTo>
                    <a:lnTo>
                      <a:pt x="28" y="7"/>
                    </a:lnTo>
                    <a:lnTo>
                      <a:pt x="12" y="0"/>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63" name="Freeform 103"/>
              <p:cNvSpPr>
                <a:spLocks/>
              </p:cNvSpPr>
              <p:nvPr/>
            </p:nvSpPr>
            <p:spPr bwMode="auto">
              <a:xfrm>
                <a:off x="1211" y="3131"/>
                <a:ext cx="28" cy="86"/>
              </a:xfrm>
              <a:custGeom>
                <a:avLst/>
                <a:gdLst>
                  <a:gd name="T0" fmla="*/ 16 w 28"/>
                  <a:gd name="T1" fmla="*/ 0 h 86"/>
                  <a:gd name="T2" fmla="*/ 0 w 28"/>
                  <a:gd name="T3" fmla="*/ 79 h 86"/>
                  <a:gd name="T4" fmla="*/ 0 w 28"/>
                  <a:gd name="T5" fmla="*/ 79 h 86"/>
                  <a:gd name="T6" fmla="*/ 16 w 28"/>
                  <a:gd name="T7" fmla="*/ 86 h 86"/>
                  <a:gd name="T8" fmla="*/ 28 w 28"/>
                  <a:gd name="T9" fmla="*/ 3 h 86"/>
                  <a:gd name="T10" fmla="*/ 28 w 28"/>
                  <a:gd name="T11" fmla="*/ 3 h 86"/>
                  <a:gd name="T12" fmla="*/ 16 w 28"/>
                  <a:gd name="T13" fmla="*/ 0 h 86"/>
                  <a:gd name="T14" fmla="*/ 16 w 28"/>
                  <a:gd name="T15" fmla="*/ 0 h 86"/>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86"/>
                  <a:gd name="T26" fmla="*/ 28 w 28"/>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86">
                    <a:moveTo>
                      <a:pt x="16" y="0"/>
                    </a:moveTo>
                    <a:lnTo>
                      <a:pt x="0" y="79"/>
                    </a:lnTo>
                    <a:lnTo>
                      <a:pt x="16" y="86"/>
                    </a:lnTo>
                    <a:lnTo>
                      <a:pt x="28" y="3"/>
                    </a:lnTo>
                    <a:lnTo>
                      <a:pt x="16"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64" name="Freeform 104"/>
              <p:cNvSpPr>
                <a:spLocks/>
              </p:cNvSpPr>
              <p:nvPr/>
            </p:nvSpPr>
            <p:spPr bwMode="auto">
              <a:xfrm>
                <a:off x="1195" y="3125"/>
                <a:ext cx="32" cy="85"/>
              </a:xfrm>
              <a:custGeom>
                <a:avLst/>
                <a:gdLst>
                  <a:gd name="T0" fmla="*/ 16 w 32"/>
                  <a:gd name="T1" fmla="*/ 0 h 85"/>
                  <a:gd name="T2" fmla="*/ 0 w 32"/>
                  <a:gd name="T3" fmla="*/ 82 h 85"/>
                  <a:gd name="T4" fmla="*/ 0 w 32"/>
                  <a:gd name="T5" fmla="*/ 82 h 85"/>
                  <a:gd name="T6" fmla="*/ 16 w 32"/>
                  <a:gd name="T7" fmla="*/ 85 h 85"/>
                  <a:gd name="T8" fmla="*/ 32 w 32"/>
                  <a:gd name="T9" fmla="*/ 6 h 85"/>
                  <a:gd name="T10" fmla="*/ 32 w 32"/>
                  <a:gd name="T11" fmla="*/ 6 h 85"/>
                  <a:gd name="T12" fmla="*/ 16 w 32"/>
                  <a:gd name="T13" fmla="*/ 0 h 85"/>
                  <a:gd name="T14" fmla="*/ 16 w 32"/>
                  <a:gd name="T15" fmla="*/ 0 h 85"/>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85"/>
                  <a:gd name="T26" fmla="*/ 32 w 32"/>
                  <a:gd name="T27" fmla="*/ 85 h 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85">
                    <a:moveTo>
                      <a:pt x="16" y="0"/>
                    </a:moveTo>
                    <a:lnTo>
                      <a:pt x="0" y="82"/>
                    </a:lnTo>
                    <a:lnTo>
                      <a:pt x="16" y="85"/>
                    </a:lnTo>
                    <a:lnTo>
                      <a:pt x="32" y="6"/>
                    </a:lnTo>
                    <a:lnTo>
                      <a:pt x="16"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65" name="Freeform 105"/>
              <p:cNvSpPr>
                <a:spLocks/>
              </p:cNvSpPr>
              <p:nvPr/>
            </p:nvSpPr>
            <p:spPr bwMode="auto">
              <a:xfrm>
                <a:off x="1182" y="3118"/>
                <a:ext cx="29" cy="89"/>
              </a:xfrm>
              <a:custGeom>
                <a:avLst/>
                <a:gdLst>
                  <a:gd name="T0" fmla="*/ 13 w 29"/>
                  <a:gd name="T1" fmla="*/ 0 h 89"/>
                  <a:gd name="T2" fmla="*/ 0 w 29"/>
                  <a:gd name="T3" fmla="*/ 83 h 89"/>
                  <a:gd name="T4" fmla="*/ 0 w 29"/>
                  <a:gd name="T5" fmla="*/ 83 h 89"/>
                  <a:gd name="T6" fmla="*/ 13 w 29"/>
                  <a:gd name="T7" fmla="*/ 89 h 89"/>
                  <a:gd name="T8" fmla="*/ 29 w 29"/>
                  <a:gd name="T9" fmla="*/ 7 h 89"/>
                  <a:gd name="T10" fmla="*/ 29 w 29"/>
                  <a:gd name="T11" fmla="*/ 7 h 89"/>
                  <a:gd name="T12" fmla="*/ 13 w 29"/>
                  <a:gd name="T13" fmla="*/ 0 h 89"/>
                  <a:gd name="T14" fmla="*/ 13 w 29"/>
                  <a:gd name="T15" fmla="*/ 0 h 89"/>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89"/>
                  <a:gd name="T26" fmla="*/ 29 w 29"/>
                  <a:gd name="T27" fmla="*/ 89 h 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89">
                    <a:moveTo>
                      <a:pt x="13" y="0"/>
                    </a:moveTo>
                    <a:lnTo>
                      <a:pt x="0" y="83"/>
                    </a:lnTo>
                    <a:lnTo>
                      <a:pt x="13" y="89"/>
                    </a:lnTo>
                    <a:lnTo>
                      <a:pt x="29" y="7"/>
                    </a:lnTo>
                    <a:lnTo>
                      <a:pt x="13"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66" name="Freeform 106"/>
              <p:cNvSpPr>
                <a:spLocks/>
              </p:cNvSpPr>
              <p:nvPr/>
            </p:nvSpPr>
            <p:spPr bwMode="auto">
              <a:xfrm>
                <a:off x="1078" y="3080"/>
                <a:ext cx="117" cy="121"/>
              </a:xfrm>
              <a:custGeom>
                <a:avLst/>
                <a:gdLst>
                  <a:gd name="T0" fmla="*/ 16 w 117"/>
                  <a:gd name="T1" fmla="*/ 0 h 121"/>
                  <a:gd name="T2" fmla="*/ 0 w 117"/>
                  <a:gd name="T3" fmla="*/ 80 h 121"/>
                  <a:gd name="T4" fmla="*/ 0 w 117"/>
                  <a:gd name="T5" fmla="*/ 80 h 121"/>
                  <a:gd name="T6" fmla="*/ 104 w 117"/>
                  <a:gd name="T7" fmla="*/ 121 h 121"/>
                  <a:gd name="T8" fmla="*/ 117 w 117"/>
                  <a:gd name="T9" fmla="*/ 38 h 121"/>
                  <a:gd name="T10" fmla="*/ 117 w 117"/>
                  <a:gd name="T11" fmla="*/ 38 h 121"/>
                  <a:gd name="T12" fmla="*/ 16 w 117"/>
                  <a:gd name="T13" fmla="*/ 0 h 121"/>
                  <a:gd name="T14" fmla="*/ 16 w 117"/>
                  <a:gd name="T15" fmla="*/ 0 h 121"/>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121"/>
                  <a:gd name="T26" fmla="*/ 117 w 117"/>
                  <a:gd name="T27" fmla="*/ 121 h 1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121">
                    <a:moveTo>
                      <a:pt x="16" y="0"/>
                    </a:moveTo>
                    <a:lnTo>
                      <a:pt x="0" y="80"/>
                    </a:lnTo>
                    <a:lnTo>
                      <a:pt x="104" y="121"/>
                    </a:lnTo>
                    <a:lnTo>
                      <a:pt x="117" y="38"/>
                    </a:lnTo>
                    <a:lnTo>
                      <a:pt x="16"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67" name="Freeform 107"/>
              <p:cNvSpPr>
                <a:spLocks/>
              </p:cNvSpPr>
              <p:nvPr/>
            </p:nvSpPr>
            <p:spPr bwMode="auto">
              <a:xfrm>
                <a:off x="977" y="3039"/>
                <a:ext cx="117" cy="121"/>
              </a:xfrm>
              <a:custGeom>
                <a:avLst/>
                <a:gdLst>
                  <a:gd name="T0" fmla="*/ 12 w 117"/>
                  <a:gd name="T1" fmla="*/ 0 h 121"/>
                  <a:gd name="T2" fmla="*/ 0 w 117"/>
                  <a:gd name="T3" fmla="*/ 83 h 121"/>
                  <a:gd name="T4" fmla="*/ 0 w 117"/>
                  <a:gd name="T5" fmla="*/ 83 h 121"/>
                  <a:gd name="T6" fmla="*/ 101 w 117"/>
                  <a:gd name="T7" fmla="*/ 121 h 121"/>
                  <a:gd name="T8" fmla="*/ 117 w 117"/>
                  <a:gd name="T9" fmla="*/ 41 h 121"/>
                  <a:gd name="T10" fmla="*/ 117 w 117"/>
                  <a:gd name="T11" fmla="*/ 41 h 121"/>
                  <a:gd name="T12" fmla="*/ 12 w 117"/>
                  <a:gd name="T13" fmla="*/ 0 h 121"/>
                  <a:gd name="T14" fmla="*/ 12 w 117"/>
                  <a:gd name="T15" fmla="*/ 0 h 121"/>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121"/>
                  <a:gd name="T26" fmla="*/ 117 w 117"/>
                  <a:gd name="T27" fmla="*/ 121 h 1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121">
                    <a:moveTo>
                      <a:pt x="12" y="0"/>
                    </a:moveTo>
                    <a:lnTo>
                      <a:pt x="0" y="83"/>
                    </a:lnTo>
                    <a:lnTo>
                      <a:pt x="101" y="121"/>
                    </a:lnTo>
                    <a:lnTo>
                      <a:pt x="117" y="41"/>
                    </a:lnTo>
                    <a:lnTo>
                      <a:pt x="12" y="0"/>
                    </a:lnTo>
                    <a:close/>
                  </a:path>
                </a:pathLst>
              </a:custGeom>
              <a:solidFill>
                <a:srgbClr val="D0D0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68" name="Freeform 108"/>
              <p:cNvSpPr>
                <a:spLocks/>
              </p:cNvSpPr>
              <p:nvPr/>
            </p:nvSpPr>
            <p:spPr bwMode="auto">
              <a:xfrm>
                <a:off x="872" y="2998"/>
                <a:ext cx="117" cy="124"/>
              </a:xfrm>
              <a:custGeom>
                <a:avLst/>
                <a:gdLst>
                  <a:gd name="T0" fmla="*/ 16 w 117"/>
                  <a:gd name="T1" fmla="*/ 0 h 124"/>
                  <a:gd name="T2" fmla="*/ 0 w 117"/>
                  <a:gd name="T3" fmla="*/ 82 h 124"/>
                  <a:gd name="T4" fmla="*/ 0 w 117"/>
                  <a:gd name="T5" fmla="*/ 82 h 124"/>
                  <a:gd name="T6" fmla="*/ 105 w 117"/>
                  <a:gd name="T7" fmla="*/ 124 h 124"/>
                  <a:gd name="T8" fmla="*/ 117 w 117"/>
                  <a:gd name="T9" fmla="*/ 41 h 124"/>
                  <a:gd name="T10" fmla="*/ 117 w 117"/>
                  <a:gd name="T11" fmla="*/ 41 h 124"/>
                  <a:gd name="T12" fmla="*/ 16 w 117"/>
                  <a:gd name="T13" fmla="*/ 0 h 124"/>
                  <a:gd name="T14" fmla="*/ 16 w 117"/>
                  <a:gd name="T15" fmla="*/ 0 h 124"/>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124"/>
                  <a:gd name="T26" fmla="*/ 117 w 117"/>
                  <a:gd name="T27" fmla="*/ 124 h 1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124">
                    <a:moveTo>
                      <a:pt x="16" y="0"/>
                    </a:moveTo>
                    <a:lnTo>
                      <a:pt x="0" y="82"/>
                    </a:lnTo>
                    <a:lnTo>
                      <a:pt x="105" y="124"/>
                    </a:lnTo>
                    <a:lnTo>
                      <a:pt x="117" y="41"/>
                    </a:lnTo>
                    <a:lnTo>
                      <a:pt x="16" y="0"/>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69" name="Freeform 109"/>
              <p:cNvSpPr>
                <a:spLocks/>
              </p:cNvSpPr>
              <p:nvPr/>
            </p:nvSpPr>
            <p:spPr bwMode="auto">
              <a:xfrm>
                <a:off x="768" y="2960"/>
                <a:ext cx="120" cy="120"/>
              </a:xfrm>
              <a:custGeom>
                <a:avLst/>
                <a:gdLst>
                  <a:gd name="T0" fmla="*/ 16 w 120"/>
                  <a:gd name="T1" fmla="*/ 0 h 120"/>
                  <a:gd name="T2" fmla="*/ 0 w 120"/>
                  <a:gd name="T3" fmla="*/ 83 h 120"/>
                  <a:gd name="T4" fmla="*/ 0 w 120"/>
                  <a:gd name="T5" fmla="*/ 83 h 120"/>
                  <a:gd name="T6" fmla="*/ 104 w 120"/>
                  <a:gd name="T7" fmla="*/ 120 h 120"/>
                  <a:gd name="T8" fmla="*/ 120 w 120"/>
                  <a:gd name="T9" fmla="*/ 38 h 120"/>
                  <a:gd name="T10" fmla="*/ 120 w 120"/>
                  <a:gd name="T11" fmla="*/ 38 h 120"/>
                  <a:gd name="T12" fmla="*/ 16 w 120"/>
                  <a:gd name="T13" fmla="*/ 0 h 120"/>
                  <a:gd name="T14" fmla="*/ 16 w 120"/>
                  <a:gd name="T15" fmla="*/ 0 h 120"/>
                  <a:gd name="T16" fmla="*/ 0 60000 65536"/>
                  <a:gd name="T17" fmla="*/ 0 60000 65536"/>
                  <a:gd name="T18" fmla="*/ 0 60000 65536"/>
                  <a:gd name="T19" fmla="*/ 0 60000 65536"/>
                  <a:gd name="T20" fmla="*/ 0 60000 65536"/>
                  <a:gd name="T21" fmla="*/ 0 60000 65536"/>
                  <a:gd name="T22" fmla="*/ 0 60000 65536"/>
                  <a:gd name="T23" fmla="*/ 0 60000 65536"/>
                  <a:gd name="T24" fmla="*/ 0 w 120"/>
                  <a:gd name="T25" fmla="*/ 0 h 120"/>
                  <a:gd name="T26" fmla="*/ 120 w 120"/>
                  <a:gd name="T27" fmla="*/ 120 h 1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 h="120">
                    <a:moveTo>
                      <a:pt x="16" y="0"/>
                    </a:moveTo>
                    <a:lnTo>
                      <a:pt x="0" y="83"/>
                    </a:lnTo>
                    <a:lnTo>
                      <a:pt x="104" y="120"/>
                    </a:lnTo>
                    <a:lnTo>
                      <a:pt x="120" y="38"/>
                    </a:lnTo>
                    <a:lnTo>
                      <a:pt x="16" y="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70" name="Freeform 110"/>
              <p:cNvSpPr>
                <a:spLocks/>
              </p:cNvSpPr>
              <p:nvPr/>
            </p:nvSpPr>
            <p:spPr bwMode="auto">
              <a:xfrm>
                <a:off x="667" y="2919"/>
                <a:ext cx="117" cy="124"/>
              </a:xfrm>
              <a:custGeom>
                <a:avLst/>
                <a:gdLst>
                  <a:gd name="T0" fmla="*/ 15 w 117"/>
                  <a:gd name="T1" fmla="*/ 0 h 124"/>
                  <a:gd name="T2" fmla="*/ 0 w 117"/>
                  <a:gd name="T3" fmla="*/ 82 h 124"/>
                  <a:gd name="T4" fmla="*/ 0 w 117"/>
                  <a:gd name="T5" fmla="*/ 82 h 124"/>
                  <a:gd name="T6" fmla="*/ 101 w 117"/>
                  <a:gd name="T7" fmla="*/ 124 h 124"/>
                  <a:gd name="T8" fmla="*/ 117 w 117"/>
                  <a:gd name="T9" fmla="*/ 41 h 124"/>
                  <a:gd name="T10" fmla="*/ 117 w 117"/>
                  <a:gd name="T11" fmla="*/ 41 h 124"/>
                  <a:gd name="T12" fmla="*/ 15 w 117"/>
                  <a:gd name="T13" fmla="*/ 0 h 124"/>
                  <a:gd name="T14" fmla="*/ 15 w 117"/>
                  <a:gd name="T15" fmla="*/ 0 h 124"/>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124"/>
                  <a:gd name="T26" fmla="*/ 117 w 117"/>
                  <a:gd name="T27" fmla="*/ 124 h 1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124">
                    <a:moveTo>
                      <a:pt x="15" y="0"/>
                    </a:moveTo>
                    <a:lnTo>
                      <a:pt x="0" y="82"/>
                    </a:lnTo>
                    <a:lnTo>
                      <a:pt x="101" y="124"/>
                    </a:lnTo>
                    <a:lnTo>
                      <a:pt x="117" y="41"/>
                    </a:lnTo>
                    <a:lnTo>
                      <a:pt x="15" y="0"/>
                    </a:ln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71" name="Freeform 111"/>
              <p:cNvSpPr>
                <a:spLocks/>
              </p:cNvSpPr>
              <p:nvPr/>
            </p:nvSpPr>
            <p:spPr bwMode="auto">
              <a:xfrm>
                <a:off x="562" y="2878"/>
                <a:ext cx="120" cy="123"/>
              </a:xfrm>
              <a:custGeom>
                <a:avLst/>
                <a:gdLst>
                  <a:gd name="T0" fmla="*/ 16 w 120"/>
                  <a:gd name="T1" fmla="*/ 0 h 123"/>
                  <a:gd name="T2" fmla="*/ 0 w 120"/>
                  <a:gd name="T3" fmla="*/ 85 h 123"/>
                  <a:gd name="T4" fmla="*/ 0 w 120"/>
                  <a:gd name="T5" fmla="*/ 85 h 123"/>
                  <a:gd name="T6" fmla="*/ 105 w 120"/>
                  <a:gd name="T7" fmla="*/ 123 h 123"/>
                  <a:gd name="T8" fmla="*/ 120 w 120"/>
                  <a:gd name="T9" fmla="*/ 41 h 123"/>
                  <a:gd name="T10" fmla="*/ 120 w 120"/>
                  <a:gd name="T11" fmla="*/ 41 h 123"/>
                  <a:gd name="T12" fmla="*/ 16 w 120"/>
                  <a:gd name="T13" fmla="*/ 0 h 123"/>
                  <a:gd name="T14" fmla="*/ 16 w 120"/>
                  <a:gd name="T15" fmla="*/ 0 h 123"/>
                  <a:gd name="T16" fmla="*/ 0 60000 65536"/>
                  <a:gd name="T17" fmla="*/ 0 60000 65536"/>
                  <a:gd name="T18" fmla="*/ 0 60000 65536"/>
                  <a:gd name="T19" fmla="*/ 0 60000 65536"/>
                  <a:gd name="T20" fmla="*/ 0 60000 65536"/>
                  <a:gd name="T21" fmla="*/ 0 60000 65536"/>
                  <a:gd name="T22" fmla="*/ 0 60000 65536"/>
                  <a:gd name="T23" fmla="*/ 0 60000 65536"/>
                  <a:gd name="T24" fmla="*/ 0 w 120"/>
                  <a:gd name="T25" fmla="*/ 0 h 123"/>
                  <a:gd name="T26" fmla="*/ 120 w 120"/>
                  <a:gd name="T27" fmla="*/ 123 h 1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 h="123">
                    <a:moveTo>
                      <a:pt x="16" y="0"/>
                    </a:moveTo>
                    <a:lnTo>
                      <a:pt x="0" y="85"/>
                    </a:lnTo>
                    <a:lnTo>
                      <a:pt x="105" y="123"/>
                    </a:lnTo>
                    <a:lnTo>
                      <a:pt x="120" y="41"/>
                    </a:lnTo>
                    <a:lnTo>
                      <a:pt x="16" y="0"/>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72" name="Freeform 112"/>
              <p:cNvSpPr>
                <a:spLocks/>
              </p:cNvSpPr>
              <p:nvPr/>
            </p:nvSpPr>
            <p:spPr bwMode="auto">
              <a:xfrm>
                <a:off x="461" y="2840"/>
                <a:ext cx="117" cy="123"/>
              </a:xfrm>
              <a:custGeom>
                <a:avLst/>
                <a:gdLst>
                  <a:gd name="T0" fmla="*/ 13 w 117"/>
                  <a:gd name="T1" fmla="*/ 0 h 123"/>
                  <a:gd name="T2" fmla="*/ 0 w 117"/>
                  <a:gd name="T3" fmla="*/ 82 h 123"/>
                  <a:gd name="T4" fmla="*/ 0 w 117"/>
                  <a:gd name="T5" fmla="*/ 82 h 123"/>
                  <a:gd name="T6" fmla="*/ 101 w 117"/>
                  <a:gd name="T7" fmla="*/ 123 h 123"/>
                  <a:gd name="T8" fmla="*/ 117 w 117"/>
                  <a:gd name="T9" fmla="*/ 38 h 123"/>
                  <a:gd name="T10" fmla="*/ 117 w 117"/>
                  <a:gd name="T11" fmla="*/ 38 h 123"/>
                  <a:gd name="T12" fmla="*/ 13 w 117"/>
                  <a:gd name="T13" fmla="*/ 0 h 123"/>
                  <a:gd name="T14" fmla="*/ 13 w 117"/>
                  <a:gd name="T15" fmla="*/ 0 h 123"/>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123"/>
                  <a:gd name="T26" fmla="*/ 117 w 117"/>
                  <a:gd name="T27" fmla="*/ 123 h 1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123">
                    <a:moveTo>
                      <a:pt x="13" y="0"/>
                    </a:moveTo>
                    <a:lnTo>
                      <a:pt x="0" y="82"/>
                    </a:lnTo>
                    <a:lnTo>
                      <a:pt x="101" y="123"/>
                    </a:lnTo>
                    <a:lnTo>
                      <a:pt x="117" y="38"/>
                    </a:lnTo>
                    <a:lnTo>
                      <a:pt x="13" y="0"/>
                    </a:ln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73" name="Freeform 113"/>
              <p:cNvSpPr>
                <a:spLocks/>
              </p:cNvSpPr>
              <p:nvPr/>
            </p:nvSpPr>
            <p:spPr bwMode="auto">
              <a:xfrm>
                <a:off x="366" y="2799"/>
                <a:ext cx="108" cy="123"/>
              </a:xfrm>
              <a:custGeom>
                <a:avLst/>
                <a:gdLst>
                  <a:gd name="T0" fmla="*/ 6 w 108"/>
                  <a:gd name="T1" fmla="*/ 0 h 123"/>
                  <a:gd name="T2" fmla="*/ 3 w 108"/>
                  <a:gd name="T3" fmla="*/ 9 h 123"/>
                  <a:gd name="T4" fmla="*/ 3 w 108"/>
                  <a:gd name="T5" fmla="*/ 9 h 123"/>
                  <a:gd name="T6" fmla="*/ 0 w 108"/>
                  <a:gd name="T7" fmla="*/ 54 h 123"/>
                  <a:gd name="T8" fmla="*/ 0 w 108"/>
                  <a:gd name="T9" fmla="*/ 54 h 123"/>
                  <a:gd name="T10" fmla="*/ 3 w 108"/>
                  <a:gd name="T11" fmla="*/ 69 h 123"/>
                  <a:gd name="T12" fmla="*/ 10 w 108"/>
                  <a:gd name="T13" fmla="*/ 82 h 123"/>
                  <a:gd name="T14" fmla="*/ 22 w 108"/>
                  <a:gd name="T15" fmla="*/ 92 h 123"/>
                  <a:gd name="T16" fmla="*/ 35 w 108"/>
                  <a:gd name="T17" fmla="*/ 101 h 123"/>
                  <a:gd name="T18" fmla="*/ 35 w 108"/>
                  <a:gd name="T19" fmla="*/ 101 h 123"/>
                  <a:gd name="T20" fmla="*/ 95 w 108"/>
                  <a:gd name="T21" fmla="*/ 123 h 123"/>
                  <a:gd name="T22" fmla="*/ 108 w 108"/>
                  <a:gd name="T23" fmla="*/ 41 h 123"/>
                  <a:gd name="T24" fmla="*/ 108 w 108"/>
                  <a:gd name="T25" fmla="*/ 41 h 123"/>
                  <a:gd name="T26" fmla="*/ 6 w 108"/>
                  <a:gd name="T27" fmla="*/ 0 h 123"/>
                  <a:gd name="T28" fmla="*/ 6 w 108"/>
                  <a:gd name="T29" fmla="*/ 0 h 1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8"/>
                  <a:gd name="T46" fmla="*/ 0 h 123"/>
                  <a:gd name="T47" fmla="*/ 108 w 108"/>
                  <a:gd name="T48" fmla="*/ 123 h 1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8" h="123">
                    <a:moveTo>
                      <a:pt x="6" y="0"/>
                    </a:moveTo>
                    <a:lnTo>
                      <a:pt x="3" y="9"/>
                    </a:lnTo>
                    <a:lnTo>
                      <a:pt x="0" y="54"/>
                    </a:lnTo>
                    <a:lnTo>
                      <a:pt x="3" y="69"/>
                    </a:lnTo>
                    <a:lnTo>
                      <a:pt x="10" y="82"/>
                    </a:lnTo>
                    <a:lnTo>
                      <a:pt x="22" y="92"/>
                    </a:lnTo>
                    <a:lnTo>
                      <a:pt x="35" y="101"/>
                    </a:lnTo>
                    <a:lnTo>
                      <a:pt x="95" y="123"/>
                    </a:lnTo>
                    <a:lnTo>
                      <a:pt x="108" y="41"/>
                    </a:lnTo>
                    <a:lnTo>
                      <a:pt x="6"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74" name="Freeform 114"/>
              <p:cNvSpPr>
                <a:spLocks/>
              </p:cNvSpPr>
              <p:nvPr/>
            </p:nvSpPr>
            <p:spPr bwMode="auto">
              <a:xfrm>
                <a:off x="369" y="2799"/>
                <a:ext cx="3" cy="9"/>
              </a:xfrm>
              <a:custGeom>
                <a:avLst/>
                <a:gdLst>
                  <a:gd name="T0" fmla="*/ 3 w 3"/>
                  <a:gd name="T1" fmla="*/ 0 h 9"/>
                  <a:gd name="T2" fmla="*/ 3 w 3"/>
                  <a:gd name="T3" fmla="*/ 0 h 9"/>
                  <a:gd name="T4" fmla="*/ 3 w 3"/>
                  <a:gd name="T5" fmla="*/ 0 h 9"/>
                  <a:gd name="T6" fmla="*/ 0 w 3"/>
                  <a:gd name="T7" fmla="*/ 9 h 9"/>
                  <a:gd name="T8" fmla="*/ 3 w 3"/>
                  <a:gd name="T9" fmla="*/ 0 h 9"/>
                  <a:gd name="T10" fmla="*/ 0 60000 65536"/>
                  <a:gd name="T11" fmla="*/ 0 60000 65536"/>
                  <a:gd name="T12" fmla="*/ 0 60000 65536"/>
                  <a:gd name="T13" fmla="*/ 0 60000 65536"/>
                  <a:gd name="T14" fmla="*/ 0 60000 65536"/>
                  <a:gd name="T15" fmla="*/ 0 w 3"/>
                  <a:gd name="T16" fmla="*/ 0 h 9"/>
                  <a:gd name="T17" fmla="*/ 3 w 3"/>
                  <a:gd name="T18" fmla="*/ 9 h 9"/>
                </a:gdLst>
                <a:ahLst/>
                <a:cxnLst>
                  <a:cxn ang="T10">
                    <a:pos x="T0" y="T1"/>
                  </a:cxn>
                  <a:cxn ang="T11">
                    <a:pos x="T2" y="T3"/>
                  </a:cxn>
                  <a:cxn ang="T12">
                    <a:pos x="T4" y="T5"/>
                  </a:cxn>
                  <a:cxn ang="T13">
                    <a:pos x="T6" y="T7"/>
                  </a:cxn>
                  <a:cxn ang="T14">
                    <a:pos x="T8" y="T9"/>
                  </a:cxn>
                </a:cxnLst>
                <a:rect l="T15" t="T16" r="T17" b="T18"/>
                <a:pathLst>
                  <a:path w="3" h="9">
                    <a:moveTo>
                      <a:pt x="3" y="0"/>
                    </a:moveTo>
                    <a:lnTo>
                      <a:pt x="3" y="0"/>
                    </a:lnTo>
                    <a:lnTo>
                      <a:pt x="0" y="9"/>
                    </a:lnTo>
                    <a:lnTo>
                      <a:pt x="3"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75" name="Freeform 115"/>
              <p:cNvSpPr>
                <a:spLocks/>
              </p:cNvSpPr>
              <p:nvPr/>
            </p:nvSpPr>
            <p:spPr bwMode="auto">
              <a:xfrm>
                <a:off x="369" y="2799"/>
                <a:ext cx="1766" cy="373"/>
              </a:xfrm>
              <a:custGeom>
                <a:avLst/>
                <a:gdLst>
                  <a:gd name="T0" fmla="*/ 1763 w 1766"/>
                  <a:gd name="T1" fmla="*/ 117 h 373"/>
                  <a:gd name="T2" fmla="*/ 1674 w 1766"/>
                  <a:gd name="T3" fmla="*/ 145 h 373"/>
                  <a:gd name="T4" fmla="*/ 1582 w 1766"/>
                  <a:gd name="T5" fmla="*/ 171 h 373"/>
                  <a:gd name="T6" fmla="*/ 1490 w 1766"/>
                  <a:gd name="T7" fmla="*/ 199 h 373"/>
                  <a:gd name="T8" fmla="*/ 1399 w 1766"/>
                  <a:gd name="T9" fmla="*/ 228 h 373"/>
                  <a:gd name="T10" fmla="*/ 1307 w 1766"/>
                  <a:gd name="T11" fmla="*/ 256 h 373"/>
                  <a:gd name="T12" fmla="*/ 1215 w 1766"/>
                  <a:gd name="T13" fmla="*/ 285 h 373"/>
                  <a:gd name="T14" fmla="*/ 1123 w 1766"/>
                  <a:gd name="T15" fmla="*/ 313 h 373"/>
                  <a:gd name="T16" fmla="*/ 1032 w 1766"/>
                  <a:gd name="T17" fmla="*/ 342 h 373"/>
                  <a:gd name="T18" fmla="*/ 997 w 1766"/>
                  <a:gd name="T19" fmla="*/ 351 h 373"/>
                  <a:gd name="T20" fmla="*/ 959 w 1766"/>
                  <a:gd name="T21" fmla="*/ 361 h 373"/>
                  <a:gd name="T22" fmla="*/ 943 w 1766"/>
                  <a:gd name="T23" fmla="*/ 357 h 373"/>
                  <a:gd name="T24" fmla="*/ 896 w 1766"/>
                  <a:gd name="T25" fmla="*/ 345 h 373"/>
                  <a:gd name="T26" fmla="*/ 706 w 1766"/>
                  <a:gd name="T27" fmla="*/ 272 h 373"/>
                  <a:gd name="T28" fmla="*/ 472 w 1766"/>
                  <a:gd name="T29" fmla="*/ 183 h 373"/>
                  <a:gd name="T30" fmla="*/ 237 w 1766"/>
                  <a:gd name="T31" fmla="*/ 92 h 373"/>
                  <a:gd name="T32" fmla="*/ 3 w 1766"/>
                  <a:gd name="T33" fmla="*/ 0 h 373"/>
                  <a:gd name="T34" fmla="*/ 0 w 1766"/>
                  <a:gd name="T35" fmla="*/ 6 h 373"/>
                  <a:gd name="T36" fmla="*/ 234 w 1766"/>
                  <a:gd name="T37" fmla="*/ 101 h 373"/>
                  <a:gd name="T38" fmla="*/ 468 w 1766"/>
                  <a:gd name="T39" fmla="*/ 193 h 373"/>
                  <a:gd name="T40" fmla="*/ 706 w 1766"/>
                  <a:gd name="T41" fmla="*/ 285 h 373"/>
                  <a:gd name="T42" fmla="*/ 892 w 1766"/>
                  <a:gd name="T43" fmla="*/ 357 h 373"/>
                  <a:gd name="T44" fmla="*/ 940 w 1766"/>
                  <a:gd name="T45" fmla="*/ 370 h 373"/>
                  <a:gd name="T46" fmla="*/ 956 w 1766"/>
                  <a:gd name="T47" fmla="*/ 373 h 373"/>
                  <a:gd name="T48" fmla="*/ 997 w 1766"/>
                  <a:gd name="T49" fmla="*/ 364 h 373"/>
                  <a:gd name="T50" fmla="*/ 1028 w 1766"/>
                  <a:gd name="T51" fmla="*/ 354 h 373"/>
                  <a:gd name="T52" fmla="*/ 1123 w 1766"/>
                  <a:gd name="T53" fmla="*/ 323 h 373"/>
                  <a:gd name="T54" fmla="*/ 1215 w 1766"/>
                  <a:gd name="T55" fmla="*/ 294 h 373"/>
                  <a:gd name="T56" fmla="*/ 1307 w 1766"/>
                  <a:gd name="T57" fmla="*/ 266 h 373"/>
                  <a:gd name="T58" fmla="*/ 1399 w 1766"/>
                  <a:gd name="T59" fmla="*/ 237 h 373"/>
                  <a:gd name="T60" fmla="*/ 1490 w 1766"/>
                  <a:gd name="T61" fmla="*/ 209 h 373"/>
                  <a:gd name="T62" fmla="*/ 1582 w 1766"/>
                  <a:gd name="T63" fmla="*/ 180 h 373"/>
                  <a:gd name="T64" fmla="*/ 1674 w 1766"/>
                  <a:gd name="T65" fmla="*/ 152 h 373"/>
                  <a:gd name="T66" fmla="*/ 1766 w 1766"/>
                  <a:gd name="T67" fmla="*/ 123 h 373"/>
                  <a:gd name="T68" fmla="*/ 1763 w 1766"/>
                  <a:gd name="T69" fmla="*/ 117 h 37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66"/>
                  <a:gd name="T106" fmla="*/ 0 h 373"/>
                  <a:gd name="T107" fmla="*/ 1766 w 1766"/>
                  <a:gd name="T108" fmla="*/ 373 h 37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66" h="373">
                    <a:moveTo>
                      <a:pt x="1763" y="117"/>
                    </a:moveTo>
                    <a:lnTo>
                      <a:pt x="1763" y="117"/>
                    </a:lnTo>
                    <a:lnTo>
                      <a:pt x="1674" y="145"/>
                    </a:lnTo>
                    <a:lnTo>
                      <a:pt x="1582" y="171"/>
                    </a:lnTo>
                    <a:lnTo>
                      <a:pt x="1490" y="199"/>
                    </a:lnTo>
                    <a:lnTo>
                      <a:pt x="1399" y="228"/>
                    </a:lnTo>
                    <a:lnTo>
                      <a:pt x="1307" y="256"/>
                    </a:lnTo>
                    <a:lnTo>
                      <a:pt x="1215" y="285"/>
                    </a:lnTo>
                    <a:lnTo>
                      <a:pt x="1123" y="313"/>
                    </a:lnTo>
                    <a:lnTo>
                      <a:pt x="1032" y="342"/>
                    </a:lnTo>
                    <a:lnTo>
                      <a:pt x="997" y="351"/>
                    </a:lnTo>
                    <a:lnTo>
                      <a:pt x="972" y="357"/>
                    </a:lnTo>
                    <a:lnTo>
                      <a:pt x="959" y="361"/>
                    </a:lnTo>
                    <a:lnTo>
                      <a:pt x="943" y="357"/>
                    </a:lnTo>
                    <a:lnTo>
                      <a:pt x="896" y="345"/>
                    </a:lnTo>
                    <a:lnTo>
                      <a:pt x="706" y="272"/>
                    </a:lnTo>
                    <a:lnTo>
                      <a:pt x="472" y="183"/>
                    </a:lnTo>
                    <a:lnTo>
                      <a:pt x="237" y="92"/>
                    </a:lnTo>
                    <a:lnTo>
                      <a:pt x="3" y="0"/>
                    </a:lnTo>
                    <a:lnTo>
                      <a:pt x="0" y="6"/>
                    </a:lnTo>
                    <a:lnTo>
                      <a:pt x="234" y="101"/>
                    </a:lnTo>
                    <a:lnTo>
                      <a:pt x="468" y="193"/>
                    </a:lnTo>
                    <a:lnTo>
                      <a:pt x="706" y="285"/>
                    </a:lnTo>
                    <a:lnTo>
                      <a:pt x="892" y="357"/>
                    </a:lnTo>
                    <a:lnTo>
                      <a:pt x="940" y="370"/>
                    </a:lnTo>
                    <a:lnTo>
                      <a:pt x="956" y="373"/>
                    </a:lnTo>
                    <a:lnTo>
                      <a:pt x="972" y="370"/>
                    </a:lnTo>
                    <a:lnTo>
                      <a:pt x="997" y="364"/>
                    </a:lnTo>
                    <a:lnTo>
                      <a:pt x="1028" y="354"/>
                    </a:lnTo>
                    <a:lnTo>
                      <a:pt x="1123" y="323"/>
                    </a:lnTo>
                    <a:lnTo>
                      <a:pt x="1215" y="294"/>
                    </a:lnTo>
                    <a:lnTo>
                      <a:pt x="1307" y="266"/>
                    </a:lnTo>
                    <a:lnTo>
                      <a:pt x="1399" y="237"/>
                    </a:lnTo>
                    <a:lnTo>
                      <a:pt x="1490" y="209"/>
                    </a:lnTo>
                    <a:lnTo>
                      <a:pt x="1582" y="180"/>
                    </a:lnTo>
                    <a:lnTo>
                      <a:pt x="1674" y="152"/>
                    </a:lnTo>
                    <a:lnTo>
                      <a:pt x="1766" y="123"/>
                    </a:lnTo>
                    <a:lnTo>
                      <a:pt x="1763" y="117"/>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76" name="Freeform 116"/>
              <p:cNvSpPr>
                <a:spLocks/>
              </p:cNvSpPr>
              <p:nvPr/>
            </p:nvSpPr>
            <p:spPr bwMode="auto">
              <a:xfrm>
                <a:off x="1331" y="2878"/>
                <a:ext cx="354" cy="104"/>
              </a:xfrm>
              <a:custGeom>
                <a:avLst/>
                <a:gdLst>
                  <a:gd name="T0" fmla="*/ 348 w 354"/>
                  <a:gd name="T1" fmla="*/ 54 h 104"/>
                  <a:gd name="T2" fmla="*/ 272 w 354"/>
                  <a:gd name="T3" fmla="*/ 28 h 104"/>
                  <a:gd name="T4" fmla="*/ 203 w 354"/>
                  <a:gd name="T5" fmla="*/ 3 h 104"/>
                  <a:gd name="T6" fmla="*/ 203 w 354"/>
                  <a:gd name="T7" fmla="*/ 3 h 104"/>
                  <a:gd name="T8" fmla="*/ 187 w 354"/>
                  <a:gd name="T9" fmla="*/ 0 h 104"/>
                  <a:gd name="T10" fmla="*/ 187 w 354"/>
                  <a:gd name="T11" fmla="*/ 0 h 104"/>
                  <a:gd name="T12" fmla="*/ 171 w 354"/>
                  <a:gd name="T13" fmla="*/ 0 h 104"/>
                  <a:gd name="T14" fmla="*/ 95 w 354"/>
                  <a:gd name="T15" fmla="*/ 19 h 104"/>
                  <a:gd name="T16" fmla="*/ 10 w 354"/>
                  <a:gd name="T17" fmla="*/ 38 h 104"/>
                  <a:gd name="T18" fmla="*/ 10 w 354"/>
                  <a:gd name="T19" fmla="*/ 38 h 104"/>
                  <a:gd name="T20" fmla="*/ 3 w 354"/>
                  <a:gd name="T21" fmla="*/ 41 h 104"/>
                  <a:gd name="T22" fmla="*/ 0 w 354"/>
                  <a:gd name="T23" fmla="*/ 44 h 104"/>
                  <a:gd name="T24" fmla="*/ 3 w 354"/>
                  <a:gd name="T25" fmla="*/ 47 h 104"/>
                  <a:gd name="T26" fmla="*/ 10 w 354"/>
                  <a:gd name="T27" fmla="*/ 51 h 104"/>
                  <a:gd name="T28" fmla="*/ 85 w 354"/>
                  <a:gd name="T29" fmla="*/ 73 h 104"/>
                  <a:gd name="T30" fmla="*/ 168 w 354"/>
                  <a:gd name="T31" fmla="*/ 98 h 104"/>
                  <a:gd name="T32" fmla="*/ 180 w 354"/>
                  <a:gd name="T33" fmla="*/ 104 h 104"/>
                  <a:gd name="T34" fmla="*/ 180 w 354"/>
                  <a:gd name="T35" fmla="*/ 104 h 104"/>
                  <a:gd name="T36" fmla="*/ 196 w 354"/>
                  <a:gd name="T37" fmla="*/ 104 h 104"/>
                  <a:gd name="T38" fmla="*/ 212 w 354"/>
                  <a:gd name="T39" fmla="*/ 104 h 104"/>
                  <a:gd name="T40" fmla="*/ 259 w 354"/>
                  <a:gd name="T41" fmla="*/ 89 h 104"/>
                  <a:gd name="T42" fmla="*/ 348 w 354"/>
                  <a:gd name="T43" fmla="*/ 63 h 104"/>
                  <a:gd name="T44" fmla="*/ 348 w 354"/>
                  <a:gd name="T45" fmla="*/ 63 h 104"/>
                  <a:gd name="T46" fmla="*/ 351 w 354"/>
                  <a:gd name="T47" fmla="*/ 60 h 104"/>
                  <a:gd name="T48" fmla="*/ 354 w 354"/>
                  <a:gd name="T49" fmla="*/ 60 h 104"/>
                  <a:gd name="T50" fmla="*/ 348 w 354"/>
                  <a:gd name="T51" fmla="*/ 54 h 104"/>
                  <a:gd name="T52" fmla="*/ 348 w 354"/>
                  <a:gd name="T53" fmla="*/ 54 h 10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54"/>
                  <a:gd name="T82" fmla="*/ 0 h 104"/>
                  <a:gd name="T83" fmla="*/ 354 w 354"/>
                  <a:gd name="T84" fmla="*/ 104 h 10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54" h="104">
                    <a:moveTo>
                      <a:pt x="348" y="54"/>
                    </a:moveTo>
                    <a:lnTo>
                      <a:pt x="272" y="28"/>
                    </a:lnTo>
                    <a:lnTo>
                      <a:pt x="203" y="3"/>
                    </a:lnTo>
                    <a:lnTo>
                      <a:pt x="187" y="0"/>
                    </a:lnTo>
                    <a:lnTo>
                      <a:pt x="171" y="0"/>
                    </a:lnTo>
                    <a:lnTo>
                      <a:pt x="95" y="19"/>
                    </a:lnTo>
                    <a:lnTo>
                      <a:pt x="10" y="38"/>
                    </a:lnTo>
                    <a:lnTo>
                      <a:pt x="3" y="41"/>
                    </a:lnTo>
                    <a:lnTo>
                      <a:pt x="0" y="44"/>
                    </a:lnTo>
                    <a:lnTo>
                      <a:pt x="3" y="47"/>
                    </a:lnTo>
                    <a:lnTo>
                      <a:pt x="10" y="51"/>
                    </a:lnTo>
                    <a:lnTo>
                      <a:pt x="85" y="73"/>
                    </a:lnTo>
                    <a:lnTo>
                      <a:pt x="168" y="98"/>
                    </a:lnTo>
                    <a:lnTo>
                      <a:pt x="180" y="104"/>
                    </a:lnTo>
                    <a:lnTo>
                      <a:pt x="196" y="104"/>
                    </a:lnTo>
                    <a:lnTo>
                      <a:pt x="212" y="104"/>
                    </a:lnTo>
                    <a:lnTo>
                      <a:pt x="259" y="89"/>
                    </a:lnTo>
                    <a:lnTo>
                      <a:pt x="348" y="63"/>
                    </a:lnTo>
                    <a:lnTo>
                      <a:pt x="351" y="60"/>
                    </a:lnTo>
                    <a:lnTo>
                      <a:pt x="354" y="60"/>
                    </a:lnTo>
                    <a:lnTo>
                      <a:pt x="348"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77" name="Freeform 117"/>
              <p:cNvSpPr>
                <a:spLocks/>
              </p:cNvSpPr>
              <p:nvPr/>
            </p:nvSpPr>
            <p:spPr bwMode="auto">
              <a:xfrm>
                <a:off x="1331" y="2881"/>
                <a:ext cx="354" cy="108"/>
              </a:xfrm>
              <a:custGeom>
                <a:avLst/>
                <a:gdLst>
                  <a:gd name="T0" fmla="*/ 180 w 354"/>
                  <a:gd name="T1" fmla="*/ 105 h 108"/>
                  <a:gd name="T2" fmla="*/ 180 w 354"/>
                  <a:gd name="T3" fmla="*/ 105 h 108"/>
                  <a:gd name="T4" fmla="*/ 196 w 354"/>
                  <a:gd name="T5" fmla="*/ 108 h 108"/>
                  <a:gd name="T6" fmla="*/ 212 w 354"/>
                  <a:gd name="T7" fmla="*/ 105 h 108"/>
                  <a:gd name="T8" fmla="*/ 348 w 354"/>
                  <a:gd name="T9" fmla="*/ 63 h 108"/>
                  <a:gd name="T10" fmla="*/ 348 w 354"/>
                  <a:gd name="T11" fmla="*/ 63 h 108"/>
                  <a:gd name="T12" fmla="*/ 351 w 354"/>
                  <a:gd name="T13" fmla="*/ 63 h 108"/>
                  <a:gd name="T14" fmla="*/ 354 w 354"/>
                  <a:gd name="T15" fmla="*/ 60 h 108"/>
                  <a:gd name="T16" fmla="*/ 348 w 354"/>
                  <a:gd name="T17" fmla="*/ 57 h 108"/>
                  <a:gd name="T18" fmla="*/ 203 w 354"/>
                  <a:gd name="T19" fmla="*/ 3 h 108"/>
                  <a:gd name="T20" fmla="*/ 203 w 354"/>
                  <a:gd name="T21" fmla="*/ 3 h 108"/>
                  <a:gd name="T22" fmla="*/ 187 w 354"/>
                  <a:gd name="T23" fmla="*/ 0 h 108"/>
                  <a:gd name="T24" fmla="*/ 171 w 354"/>
                  <a:gd name="T25" fmla="*/ 3 h 108"/>
                  <a:gd name="T26" fmla="*/ 10 w 354"/>
                  <a:gd name="T27" fmla="*/ 41 h 108"/>
                  <a:gd name="T28" fmla="*/ 10 w 354"/>
                  <a:gd name="T29" fmla="*/ 41 h 108"/>
                  <a:gd name="T30" fmla="*/ 3 w 354"/>
                  <a:gd name="T31" fmla="*/ 41 h 108"/>
                  <a:gd name="T32" fmla="*/ 0 w 354"/>
                  <a:gd name="T33" fmla="*/ 44 h 108"/>
                  <a:gd name="T34" fmla="*/ 3 w 354"/>
                  <a:gd name="T35" fmla="*/ 48 h 108"/>
                  <a:gd name="T36" fmla="*/ 10 w 354"/>
                  <a:gd name="T37" fmla="*/ 51 h 108"/>
                  <a:gd name="T38" fmla="*/ 180 w 354"/>
                  <a:gd name="T39" fmla="*/ 105 h 1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54"/>
                  <a:gd name="T61" fmla="*/ 0 h 108"/>
                  <a:gd name="T62" fmla="*/ 354 w 354"/>
                  <a:gd name="T63" fmla="*/ 108 h 1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54" h="108">
                    <a:moveTo>
                      <a:pt x="180" y="105"/>
                    </a:moveTo>
                    <a:lnTo>
                      <a:pt x="180" y="105"/>
                    </a:lnTo>
                    <a:lnTo>
                      <a:pt x="196" y="108"/>
                    </a:lnTo>
                    <a:lnTo>
                      <a:pt x="212" y="105"/>
                    </a:lnTo>
                    <a:lnTo>
                      <a:pt x="348" y="63"/>
                    </a:lnTo>
                    <a:lnTo>
                      <a:pt x="351" y="63"/>
                    </a:lnTo>
                    <a:lnTo>
                      <a:pt x="354" y="60"/>
                    </a:lnTo>
                    <a:lnTo>
                      <a:pt x="348" y="57"/>
                    </a:lnTo>
                    <a:lnTo>
                      <a:pt x="203" y="3"/>
                    </a:lnTo>
                    <a:lnTo>
                      <a:pt x="187" y="0"/>
                    </a:lnTo>
                    <a:lnTo>
                      <a:pt x="171" y="3"/>
                    </a:lnTo>
                    <a:lnTo>
                      <a:pt x="10" y="41"/>
                    </a:lnTo>
                    <a:lnTo>
                      <a:pt x="3" y="41"/>
                    </a:lnTo>
                    <a:lnTo>
                      <a:pt x="0" y="44"/>
                    </a:lnTo>
                    <a:lnTo>
                      <a:pt x="3" y="48"/>
                    </a:lnTo>
                    <a:lnTo>
                      <a:pt x="10" y="51"/>
                    </a:lnTo>
                    <a:lnTo>
                      <a:pt x="180" y="105"/>
                    </a:ln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78" name="Freeform 118"/>
              <p:cNvSpPr>
                <a:spLocks/>
              </p:cNvSpPr>
              <p:nvPr/>
            </p:nvSpPr>
            <p:spPr bwMode="auto">
              <a:xfrm>
                <a:off x="1331" y="2881"/>
                <a:ext cx="354" cy="108"/>
              </a:xfrm>
              <a:custGeom>
                <a:avLst/>
                <a:gdLst>
                  <a:gd name="T0" fmla="*/ 348 w 354"/>
                  <a:gd name="T1" fmla="*/ 57 h 108"/>
                  <a:gd name="T2" fmla="*/ 316 w 354"/>
                  <a:gd name="T3" fmla="*/ 44 h 108"/>
                  <a:gd name="T4" fmla="*/ 278 w 354"/>
                  <a:gd name="T5" fmla="*/ 32 h 108"/>
                  <a:gd name="T6" fmla="*/ 237 w 354"/>
                  <a:gd name="T7" fmla="*/ 16 h 108"/>
                  <a:gd name="T8" fmla="*/ 203 w 354"/>
                  <a:gd name="T9" fmla="*/ 3 h 108"/>
                  <a:gd name="T10" fmla="*/ 203 w 354"/>
                  <a:gd name="T11" fmla="*/ 3 h 108"/>
                  <a:gd name="T12" fmla="*/ 199 w 354"/>
                  <a:gd name="T13" fmla="*/ 3 h 108"/>
                  <a:gd name="T14" fmla="*/ 199 w 354"/>
                  <a:gd name="T15" fmla="*/ 3 h 108"/>
                  <a:gd name="T16" fmla="*/ 184 w 354"/>
                  <a:gd name="T17" fmla="*/ 0 h 108"/>
                  <a:gd name="T18" fmla="*/ 171 w 354"/>
                  <a:gd name="T19" fmla="*/ 3 h 108"/>
                  <a:gd name="T20" fmla="*/ 155 w 354"/>
                  <a:gd name="T21" fmla="*/ 6 h 108"/>
                  <a:gd name="T22" fmla="*/ 111 w 354"/>
                  <a:gd name="T23" fmla="*/ 16 h 108"/>
                  <a:gd name="T24" fmla="*/ 66 w 354"/>
                  <a:gd name="T25" fmla="*/ 25 h 108"/>
                  <a:gd name="T26" fmla="*/ 22 w 354"/>
                  <a:gd name="T27" fmla="*/ 38 h 108"/>
                  <a:gd name="T28" fmla="*/ 10 w 354"/>
                  <a:gd name="T29" fmla="*/ 41 h 108"/>
                  <a:gd name="T30" fmla="*/ 10 w 354"/>
                  <a:gd name="T31" fmla="*/ 41 h 108"/>
                  <a:gd name="T32" fmla="*/ 3 w 354"/>
                  <a:gd name="T33" fmla="*/ 41 h 108"/>
                  <a:gd name="T34" fmla="*/ 0 w 354"/>
                  <a:gd name="T35" fmla="*/ 44 h 108"/>
                  <a:gd name="T36" fmla="*/ 3 w 354"/>
                  <a:gd name="T37" fmla="*/ 48 h 108"/>
                  <a:gd name="T38" fmla="*/ 10 w 354"/>
                  <a:gd name="T39" fmla="*/ 51 h 108"/>
                  <a:gd name="T40" fmla="*/ 19 w 354"/>
                  <a:gd name="T41" fmla="*/ 54 h 108"/>
                  <a:gd name="T42" fmla="*/ 60 w 354"/>
                  <a:gd name="T43" fmla="*/ 67 h 108"/>
                  <a:gd name="T44" fmla="*/ 101 w 354"/>
                  <a:gd name="T45" fmla="*/ 79 h 108"/>
                  <a:gd name="T46" fmla="*/ 139 w 354"/>
                  <a:gd name="T47" fmla="*/ 92 h 108"/>
                  <a:gd name="T48" fmla="*/ 180 w 354"/>
                  <a:gd name="T49" fmla="*/ 105 h 108"/>
                  <a:gd name="T50" fmla="*/ 180 w 354"/>
                  <a:gd name="T51" fmla="*/ 105 h 108"/>
                  <a:gd name="T52" fmla="*/ 180 w 354"/>
                  <a:gd name="T53" fmla="*/ 105 h 108"/>
                  <a:gd name="T54" fmla="*/ 196 w 354"/>
                  <a:gd name="T55" fmla="*/ 108 h 108"/>
                  <a:gd name="T56" fmla="*/ 212 w 354"/>
                  <a:gd name="T57" fmla="*/ 105 h 108"/>
                  <a:gd name="T58" fmla="*/ 222 w 354"/>
                  <a:gd name="T59" fmla="*/ 101 h 108"/>
                  <a:gd name="T60" fmla="*/ 266 w 354"/>
                  <a:gd name="T61" fmla="*/ 89 h 108"/>
                  <a:gd name="T62" fmla="*/ 313 w 354"/>
                  <a:gd name="T63" fmla="*/ 76 h 108"/>
                  <a:gd name="T64" fmla="*/ 348 w 354"/>
                  <a:gd name="T65" fmla="*/ 63 h 108"/>
                  <a:gd name="T66" fmla="*/ 348 w 354"/>
                  <a:gd name="T67" fmla="*/ 63 h 108"/>
                  <a:gd name="T68" fmla="*/ 351 w 354"/>
                  <a:gd name="T69" fmla="*/ 63 h 108"/>
                  <a:gd name="T70" fmla="*/ 354 w 354"/>
                  <a:gd name="T71" fmla="*/ 60 h 108"/>
                  <a:gd name="T72" fmla="*/ 348 w 354"/>
                  <a:gd name="T73" fmla="*/ 57 h 108"/>
                  <a:gd name="T74" fmla="*/ 348 w 354"/>
                  <a:gd name="T75" fmla="*/ 57 h 1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4"/>
                  <a:gd name="T115" fmla="*/ 0 h 108"/>
                  <a:gd name="T116" fmla="*/ 354 w 354"/>
                  <a:gd name="T117" fmla="*/ 108 h 10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4" h="108">
                    <a:moveTo>
                      <a:pt x="348" y="57"/>
                    </a:moveTo>
                    <a:lnTo>
                      <a:pt x="316" y="44"/>
                    </a:lnTo>
                    <a:lnTo>
                      <a:pt x="278" y="32"/>
                    </a:lnTo>
                    <a:lnTo>
                      <a:pt x="237" y="16"/>
                    </a:lnTo>
                    <a:lnTo>
                      <a:pt x="203" y="3"/>
                    </a:lnTo>
                    <a:lnTo>
                      <a:pt x="199" y="3"/>
                    </a:lnTo>
                    <a:lnTo>
                      <a:pt x="184" y="0"/>
                    </a:lnTo>
                    <a:lnTo>
                      <a:pt x="171" y="3"/>
                    </a:lnTo>
                    <a:lnTo>
                      <a:pt x="155" y="6"/>
                    </a:lnTo>
                    <a:lnTo>
                      <a:pt x="111" y="16"/>
                    </a:lnTo>
                    <a:lnTo>
                      <a:pt x="66" y="25"/>
                    </a:lnTo>
                    <a:lnTo>
                      <a:pt x="22" y="38"/>
                    </a:lnTo>
                    <a:lnTo>
                      <a:pt x="10" y="41"/>
                    </a:lnTo>
                    <a:lnTo>
                      <a:pt x="3" y="41"/>
                    </a:lnTo>
                    <a:lnTo>
                      <a:pt x="0" y="44"/>
                    </a:lnTo>
                    <a:lnTo>
                      <a:pt x="3" y="48"/>
                    </a:lnTo>
                    <a:lnTo>
                      <a:pt x="10" y="51"/>
                    </a:lnTo>
                    <a:lnTo>
                      <a:pt x="19" y="54"/>
                    </a:lnTo>
                    <a:lnTo>
                      <a:pt x="60" y="67"/>
                    </a:lnTo>
                    <a:lnTo>
                      <a:pt x="101" y="79"/>
                    </a:lnTo>
                    <a:lnTo>
                      <a:pt x="139" y="92"/>
                    </a:lnTo>
                    <a:lnTo>
                      <a:pt x="180" y="105"/>
                    </a:lnTo>
                    <a:lnTo>
                      <a:pt x="196" y="108"/>
                    </a:lnTo>
                    <a:lnTo>
                      <a:pt x="212" y="105"/>
                    </a:lnTo>
                    <a:lnTo>
                      <a:pt x="222" y="101"/>
                    </a:lnTo>
                    <a:lnTo>
                      <a:pt x="266" y="89"/>
                    </a:lnTo>
                    <a:lnTo>
                      <a:pt x="313" y="76"/>
                    </a:lnTo>
                    <a:lnTo>
                      <a:pt x="348" y="63"/>
                    </a:lnTo>
                    <a:lnTo>
                      <a:pt x="351" y="63"/>
                    </a:lnTo>
                    <a:lnTo>
                      <a:pt x="354" y="60"/>
                    </a:lnTo>
                    <a:lnTo>
                      <a:pt x="348"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79" name="Freeform 119"/>
              <p:cNvSpPr>
                <a:spLocks/>
              </p:cNvSpPr>
              <p:nvPr/>
            </p:nvSpPr>
            <p:spPr bwMode="auto">
              <a:xfrm>
                <a:off x="1553" y="2944"/>
                <a:ext cx="221" cy="70"/>
              </a:xfrm>
              <a:custGeom>
                <a:avLst/>
                <a:gdLst>
                  <a:gd name="T0" fmla="*/ 215 w 221"/>
                  <a:gd name="T1" fmla="*/ 19 h 70"/>
                  <a:gd name="T2" fmla="*/ 170 w 221"/>
                  <a:gd name="T3" fmla="*/ 4 h 70"/>
                  <a:gd name="T4" fmla="*/ 164 w 221"/>
                  <a:gd name="T5" fmla="*/ 4 h 70"/>
                  <a:gd name="T6" fmla="*/ 164 w 221"/>
                  <a:gd name="T7" fmla="*/ 4 h 70"/>
                  <a:gd name="T8" fmla="*/ 151 w 221"/>
                  <a:gd name="T9" fmla="*/ 0 h 70"/>
                  <a:gd name="T10" fmla="*/ 139 w 221"/>
                  <a:gd name="T11" fmla="*/ 0 h 70"/>
                  <a:gd name="T12" fmla="*/ 113 w 221"/>
                  <a:gd name="T13" fmla="*/ 10 h 70"/>
                  <a:gd name="T14" fmla="*/ 56 w 221"/>
                  <a:gd name="T15" fmla="*/ 26 h 70"/>
                  <a:gd name="T16" fmla="*/ 3 w 221"/>
                  <a:gd name="T17" fmla="*/ 42 h 70"/>
                  <a:gd name="T18" fmla="*/ 3 w 221"/>
                  <a:gd name="T19" fmla="*/ 42 h 70"/>
                  <a:gd name="T20" fmla="*/ 0 w 221"/>
                  <a:gd name="T21" fmla="*/ 45 h 70"/>
                  <a:gd name="T22" fmla="*/ 0 w 221"/>
                  <a:gd name="T23" fmla="*/ 48 h 70"/>
                  <a:gd name="T24" fmla="*/ 0 w 221"/>
                  <a:gd name="T25" fmla="*/ 48 h 70"/>
                  <a:gd name="T26" fmla="*/ 6 w 221"/>
                  <a:gd name="T27" fmla="*/ 51 h 70"/>
                  <a:gd name="T28" fmla="*/ 50 w 221"/>
                  <a:gd name="T29" fmla="*/ 64 h 70"/>
                  <a:gd name="T30" fmla="*/ 63 w 221"/>
                  <a:gd name="T31" fmla="*/ 70 h 70"/>
                  <a:gd name="T32" fmla="*/ 63 w 221"/>
                  <a:gd name="T33" fmla="*/ 70 h 70"/>
                  <a:gd name="T34" fmla="*/ 79 w 221"/>
                  <a:gd name="T35" fmla="*/ 70 h 70"/>
                  <a:gd name="T36" fmla="*/ 91 w 221"/>
                  <a:gd name="T37" fmla="*/ 70 h 70"/>
                  <a:gd name="T38" fmla="*/ 104 w 221"/>
                  <a:gd name="T39" fmla="*/ 67 h 70"/>
                  <a:gd name="T40" fmla="*/ 161 w 221"/>
                  <a:gd name="T41" fmla="*/ 48 h 70"/>
                  <a:gd name="T42" fmla="*/ 215 w 221"/>
                  <a:gd name="T43" fmla="*/ 29 h 70"/>
                  <a:gd name="T44" fmla="*/ 215 w 221"/>
                  <a:gd name="T45" fmla="*/ 29 h 70"/>
                  <a:gd name="T46" fmla="*/ 218 w 221"/>
                  <a:gd name="T47" fmla="*/ 26 h 70"/>
                  <a:gd name="T48" fmla="*/ 221 w 221"/>
                  <a:gd name="T49" fmla="*/ 26 h 70"/>
                  <a:gd name="T50" fmla="*/ 215 w 221"/>
                  <a:gd name="T51" fmla="*/ 19 h 70"/>
                  <a:gd name="T52" fmla="*/ 215 w 221"/>
                  <a:gd name="T53" fmla="*/ 19 h 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21"/>
                  <a:gd name="T82" fmla="*/ 0 h 70"/>
                  <a:gd name="T83" fmla="*/ 221 w 221"/>
                  <a:gd name="T84" fmla="*/ 70 h 7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21" h="70">
                    <a:moveTo>
                      <a:pt x="215" y="19"/>
                    </a:moveTo>
                    <a:lnTo>
                      <a:pt x="170" y="4"/>
                    </a:lnTo>
                    <a:lnTo>
                      <a:pt x="164" y="4"/>
                    </a:lnTo>
                    <a:lnTo>
                      <a:pt x="151" y="0"/>
                    </a:lnTo>
                    <a:lnTo>
                      <a:pt x="139" y="0"/>
                    </a:lnTo>
                    <a:lnTo>
                      <a:pt x="113" y="10"/>
                    </a:lnTo>
                    <a:lnTo>
                      <a:pt x="56" y="26"/>
                    </a:lnTo>
                    <a:lnTo>
                      <a:pt x="3" y="42"/>
                    </a:lnTo>
                    <a:lnTo>
                      <a:pt x="0" y="45"/>
                    </a:lnTo>
                    <a:lnTo>
                      <a:pt x="0" y="48"/>
                    </a:lnTo>
                    <a:lnTo>
                      <a:pt x="6" y="51"/>
                    </a:lnTo>
                    <a:lnTo>
                      <a:pt x="50" y="64"/>
                    </a:lnTo>
                    <a:lnTo>
                      <a:pt x="63" y="70"/>
                    </a:lnTo>
                    <a:lnTo>
                      <a:pt x="79" y="70"/>
                    </a:lnTo>
                    <a:lnTo>
                      <a:pt x="91" y="70"/>
                    </a:lnTo>
                    <a:lnTo>
                      <a:pt x="104" y="67"/>
                    </a:lnTo>
                    <a:lnTo>
                      <a:pt x="161" y="48"/>
                    </a:lnTo>
                    <a:lnTo>
                      <a:pt x="215" y="29"/>
                    </a:lnTo>
                    <a:lnTo>
                      <a:pt x="218" y="26"/>
                    </a:lnTo>
                    <a:lnTo>
                      <a:pt x="221" y="26"/>
                    </a:lnTo>
                    <a:lnTo>
                      <a:pt x="215"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80" name="Freeform 120"/>
              <p:cNvSpPr>
                <a:spLocks/>
              </p:cNvSpPr>
              <p:nvPr/>
            </p:nvSpPr>
            <p:spPr bwMode="auto">
              <a:xfrm>
                <a:off x="1553" y="2948"/>
                <a:ext cx="221" cy="72"/>
              </a:xfrm>
              <a:custGeom>
                <a:avLst/>
                <a:gdLst>
                  <a:gd name="T0" fmla="*/ 63 w 221"/>
                  <a:gd name="T1" fmla="*/ 69 h 72"/>
                  <a:gd name="T2" fmla="*/ 63 w 221"/>
                  <a:gd name="T3" fmla="*/ 69 h 72"/>
                  <a:gd name="T4" fmla="*/ 79 w 221"/>
                  <a:gd name="T5" fmla="*/ 72 h 72"/>
                  <a:gd name="T6" fmla="*/ 91 w 221"/>
                  <a:gd name="T7" fmla="*/ 69 h 72"/>
                  <a:gd name="T8" fmla="*/ 215 w 221"/>
                  <a:gd name="T9" fmla="*/ 28 h 72"/>
                  <a:gd name="T10" fmla="*/ 215 w 221"/>
                  <a:gd name="T11" fmla="*/ 28 h 72"/>
                  <a:gd name="T12" fmla="*/ 218 w 221"/>
                  <a:gd name="T13" fmla="*/ 28 h 72"/>
                  <a:gd name="T14" fmla="*/ 221 w 221"/>
                  <a:gd name="T15" fmla="*/ 25 h 72"/>
                  <a:gd name="T16" fmla="*/ 215 w 221"/>
                  <a:gd name="T17" fmla="*/ 22 h 72"/>
                  <a:gd name="T18" fmla="*/ 164 w 221"/>
                  <a:gd name="T19" fmla="*/ 3 h 72"/>
                  <a:gd name="T20" fmla="*/ 164 w 221"/>
                  <a:gd name="T21" fmla="*/ 3 h 72"/>
                  <a:gd name="T22" fmla="*/ 151 w 221"/>
                  <a:gd name="T23" fmla="*/ 0 h 72"/>
                  <a:gd name="T24" fmla="*/ 139 w 221"/>
                  <a:gd name="T25" fmla="*/ 3 h 72"/>
                  <a:gd name="T26" fmla="*/ 3 w 221"/>
                  <a:gd name="T27" fmla="*/ 41 h 72"/>
                  <a:gd name="T28" fmla="*/ 3 w 221"/>
                  <a:gd name="T29" fmla="*/ 41 h 72"/>
                  <a:gd name="T30" fmla="*/ 0 w 221"/>
                  <a:gd name="T31" fmla="*/ 44 h 72"/>
                  <a:gd name="T32" fmla="*/ 0 w 221"/>
                  <a:gd name="T33" fmla="*/ 47 h 72"/>
                  <a:gd name="T34" fmla="*/ 0 w 221"/>
                  <a:gd name="T35" fmla="*/ 50 h 72"/>
                  <a:gd name="T36" fmla="*/ 6 w 221"/>
                  <a:gd name="T37" fmla="*/ 50 h 72"/>
                  <a:gd name="T38" fmla="*/ 63 w 221"/>
                  <a:gd name="T39" fmla="*/ 69 h 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1"/>
                  <a:gd name="T61" fmla="*/ 0 h 72"/>
                  <a:gd name="T62" fmla="*/ 221 w 221"/>
                  <a:gd name="T63" fmla="*/ 72 h 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1" h="72">
                    <a:moveTo>
                      <a:pt x="63" y="69"/>
                    </a:moveTo>
                    <a:lnTo>
                      <a:pt x="63" y="69"/>
                    </a:lnTo>
                    <a:lnTo>
                      <a:pt x="79" y="72"/>
                    </a:lnTo>
                    <a:lnTo>
                      <a:pt x="91" y="69"/>
                    </a:lnTo>
                    <a:lnTo>
                      <a:pt x="215" y="28"/>
                    </a:lnTo>
                    <a:lnTo>
                      <a:pt x="218" y="28"/>
                    </a:lnTo>
                    <a:lnTo>
                      <a:pt x="221" y="25"/>
                    </a:lnTo>
                    <a:lnTo>
                      <a:pt x="215" y="22"/>
                    </a:lnTo>
                    <a:lnTo>
                      <a:pt x="164" y="3"/>
                    </a:lnTo>
                    <a:lnTo>
                      <a:pt x="151" y="0"/>
                    </a:lnTo>
                    <a:lnTo>
                      <a:pt x="139" y="3"/>
                    </a:lnTo>
                    <a:lnTo>
                      <a:pt x="3" y="41"/>
                    </a:lnTo>
                    <a:lnTo>
                      <a:pt x="0" y="44"/>
                    </a:lnTo>
                    <a:lnTo>
                      <a:pt x="0" y="47"/>
                    </a:lnTo>
                    <a:lnTo>
                      <a:pt x="0" y="50"/>
                    </a:lnTo>
                    <a:lnTo>
                      <a:pt x="6" y="50"/>
                    </a:lnTo>
                    <a:lnTo>
                      <a:pt x="63" y="69"/>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81" name="Freeform 121"/>
              <p:cNvSpPr>
                <a:spLocks/>
              </p:cNvSpPr>
              <p:nvPr/>
            </p:nvSpPr>
            <p:spPr bwMode="auto">
              <a:xfrm>
                <a:off x="1553" y="2948"/>
                <a:ext cx="221" cy="72"/>
              </a:xfrm>
              <a:custGeom>
                <a:avLst/>
                <a:gdLst>
                  <a:gd name="T0" fmla="*/ 215 w 221"/>
                  <a:gd name="T1" fmla="*/ 22 h 72"/>
                  <a:gd name="T2" fmla="*/ 215 w 221"/>
                  <a:gd name="T3" fmla="*/ 22 h 72"/>
                  <a:gd name="T4" fmla="*/ 215 w 221"/>
                  <a:gd name="T5" fmla="*/ 22 h 72"/>
                  <a:gd name="T6" fmla="*/ 174 w 221"/>
                  <a:gd name="T7" fmla="*/ 6 h 72"/>
                  <a:gd name="T8" fmla="*/ 164 w 221"/>
                  <a:gd name="T9" fmla="*/ 3 h 72"/>
                  <a:gd name="T10" fmla="*/ 164 w 221"/>
                  <a:gd name="T11" fmla="*/ 3 h 72"/>
                  <a:gd name="T12" fmla="*/ 151 w 221"/>
                  <a:gd name="T13" fmla="*/ 0 h 72"/>
                  <a:gd name="T14" fmla="*/ 139 w 221"/>
                  <a:gd name="T15" fmla="*/ 3 h 72"/>
                  <a:gd name="T16" fmla="*/ 132 w 221"/>
                  <a:gd name="T17" fmla="*/ 3 h 72"/>
                  <a:gd name="T18" fmla="*/ 88 w 221"/>
                  <a:gd name="T19" fmla="*/ 15 h 72"/>
                  <a:gd name="T20" fmla="*/ 44 w 221"/>
                  <a:gd name="T21" fmla="*/ 31 h 72"/>
                  <a:gd name="T22" fmla="*/ 3 w 221"/>
                  <a:gd name="T23" fmla="*/ 41 h 72"/>
                  <a:gd name="T24" fmla="*/ 3 w 221"/>
                  <a:gd name="T25" fmla="*/ 41 h 72"/>
                  <a:gd name="T26" fmla="*/ 0 w 221"/>
                  <a:gd name="T27" fmla="*/ 44 h 72"/>
                  <a:gd name="T28" fmla="*/ 0 w 221"/>
                  <a:gd name="T29" fmla="*/ 47 h 72"/>
                  <a:gd name="T30" fmla="*/ 0 w 221"/>
                  <a:gd name="T31" fmla="*/ 47 h 72"/>
                  <a:gd name="T32" fmla="*/ 6 w 221"/>
                  <a:gd name="T33" fmla="*/ 50 h 72"/>
                  <a:gd name="T34" fmla="*/ 37 w 221"/>
                  <a:gd name="T35" fmla="*/ 63 h 72"/>
                  <a:gd name="T36" fmla="*/ 63 w 221"/>
                  <a:gd name="T37" fmla="*/ 69 h 72"/>
                  <a:gd name="T38" fmla="*/ 63 w 221"/>
                  <a:gd name="T39" fmla="*/ 69 h 72"/>
                  <a:gd name="T40" fmla="*/ 79 w 221"/>
                  <a:gd name="T41" fmla="*/ 72 h 72"/>
                  <a:gd name="T42" fmla="*/ 79 w 221"/>
                  <a:gd name="T43" fmla="*/ 72 h 72"/>
                  <a:gd name="T44" fmla="*/ 91 w 221"/>
                  <a:gd name="T45" fmla="*/ 69 h 72"/>
                  <a:gd name="T46" fmla="*/ 123 w 221"/>
                  <a:gd name="T47" fmla="*/ 60 h 72"/>
                  <a:gd name="T48" fmla="*/ 167 w 221"/>
                  <a:gd name="T49" fmla="*/ 44 h 72"/>
                  <a:gd name="T50" fmla="*/ 212 w 221"/>
                  <a:gd name="T51" fmla="*/ 31 h 72"/>
                  <a:gd name="T52" fmla="*/ 215 w 221"/>
                  <a:gd name="T53" fmla="*/ 28 h 72"/>
                  <a:gd name="T54" fmla="*/ 215 w 221"/>
                  <a:gd name="T55" fmla="*/ 28 h 72"/>
                  <a:gd name="T56" fmla="*/ 218 w 221"/>
                  <a:gd name="T57" fmla="*/ 28 h 72"/>
                  <a:gd name="T58" fmla="*/ 221 w 221"/>
                  <a:gd name="T59" fmla="*/ 25 h 72"/>
                  <a:gd name="T60" fmla="*/ 215 w 221"/>
                  <a:gd name="T61" fmla="*/ 22 h 72"/>
                  <a:gd name="T62" fmla="*/ 215 w 221"/>
                  <a:gd name="T63" fmla="*/ 22 h 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21"/>
                  <a:gd name="T97" fmla="*/ 0 h 72"/>
                  <a:gd name="T98" fmla="*/ 221 w 221"/>
                  <a:gd name="T99" fmla="*/ 72 h 7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21" h="72">
                    <a:moveTo>
                      <a:pt x="215" y="22"/>
                    </a:moveTo>
                    <a:lnTo>
                      <a:pt x="215" y="22"/>
                    </a:lnTo>
                    <a:lnTo>
                      <a:pt x="174" y="6"/>
                    </a:lnTo>
                    <a:lnTo>
                      <a:pt x="164" y="3"/>
                    </a:lnTo>
                    <a:lnTo>
                      <a:pt x="151" y="0"/>
                    </a:lnTo>
                    <a:lnTo>
                      <a:pt x="139" y="3"/>
                    </a:lnTo>
                    <a:lnTo>
                      <a:pt x="132" y="3"/>
                    </a:lnTo>
                    <a:lnTo>
                      <a:pt x="88" y="15"/>
                    </a:lnTo>
                    <a:lnTo>
                      <a:pt x="44" y="31"/>
                    </a:lnTo>
                    <a:lnTo>
                      <a:pt x="3" y="41"/>
                    </a:lnTo>
                    <a:lnTo>
                      <a:pt x="0" y="44"/>
                    </a:lnTo>
                    <a:lnTo>
                      <a:pt x="0" y="47"/>
                    </a:lnTo>
                    <a:lnTo>
                      <a:pt x="6" y="50"/>
                    </a:lnTo>
                    <a:lnTo>
                      <a:pt x="37" y="63"/>
                    </a:lnTo>
                    <a:lnTo>
                      <a:pt x="63" y="69"/>
                    </a:lnTo>
                    <a:lnTo>
                      <a:pt x="79" y="72"/>
                    </a:lnTo>
                    <a:lnTo>
                      <a:pt x="91" y="69"/>
                    </a:lnTo>
                    <a:lnTo>
                      <a:pt x="123" y="60"/>
                    </a:lnTo>
                    <a:lnTo>
                      <a:pt x="167" y="44"/>
                    </a:lnTo>
                    <a:lnTo>
                      <a:pt x="212" y="31"/>
                    </a:lnTo>
                    <a:lnTo>
                      <a:pt x="215" y="28"/>
                    </a:lnTo>
                    <a:lnTo>
                      <a:pt x="218" y="28"/>
                    </a:lnTo>
                    <a:lnTo>
                      <a:pt x="221" y="25"/>
                    </a:lnTo>
                    <a:lnTo>
                      <a:pt x="215"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82" name="Rectangle 122"/>
              <p:cNvSpPr>
                <a:spLocks noChangeArrowheads="1"/>
              </p:cNvSpPr>
              <p:nvPr/>
            </p:nvSpPr>
            <p:spPr bwMode="auto">
              <a:xfrm>
                <a:off x="1553" y="2992"/>
                <a:ext cx="1" cy="3"/>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ko-KR" altLang="ko-KR"/>
              </a:p>
            </p:txBody>
          </p:sp>
          <p:sp>
            <p:nvSpPr>
              <p:cNvPr id="20583" name="Freeform 123"/>
              <p:cNvSpPr>
                <a:spLocks/>
              </p:cNvSpPr>
              <p:nvPr/>
            </p:nvSpPr>
            <p:spPr bwMode="auto">
              <a:xfrm>
                <a:off x="527" y="2688"/>
                <a:ext cx="1149" cy="272"/>
              </a:xfrm>
              <a:custGeom>
                <a:avLst/>
                <a:gdLst>
                  <a:gd name="T0" fmla="*/ 763 w 1149"/>
                  <a:gd name="T1" fmla="*/ 0 h 272"/>
                  <a:gd name="T2" fmla="*/ 0 w 1149"/>
                  <a:gd name="T3" fmla="*/ 117 h 272"/>
                  <a:gd name="T4" fmla="*/ 434 w 1149"/>
                  <a:gd name="T5" fmla="*/ 272 h 272"/>
                  <a:gd name="T6" fmla="*/ 1149 w 1149"/>
                  <a:gd name="T7" fmla="*/ 114 h 272"/>
                  <a:gd name="T8" fmla="*/ 763 w 1149"/>
                  <a:gd name="T9" fmla="*/ 0 h 272"/>
                  <a:gd name="T10" fmla="*/ 0 60000 65536"/>
                  <a:gd name="T11" fmla="*/ 0 60000 65536"/>
                  <a:gd name="T12" fmla="*/ 0 60000 65536"/>
                  <a:gd name="T13" fmla="*/ 0 60000 65536"/>
                  <a:gd name="T14" fmla="*/ 0 60000 65536"/>
                  <a:gd name="T15" fmla="*/ 0 w 1149"/>
                  <a:gd name="T16" fmla="*/ 0 h 272"/>
                  <a:gd name="T17" fmla="*/ 1149 w 1149"/>
                  <a:gd name="T18" fmla="*/ 272 h 272"/>
                </a:gdLst>
                <a:ahLst/>
                <a:cxnLst>
                  <a:cxn ang="T10">
                    <a:pos x="T0" y="T1"/>
                  </a:cxn>
                  <a:cxn ang="T11">
                    <a:pos x="T2" y="T3"/>
                  </a:cxn>
                  <a:cxn ang="T12">
                    <a:pos x="T4" y="T5"/>
                  </a:cxn>
                  <a:cxn ang="T13">
                    <a:pos x="T6" y="T7"/>
                  </a:cxn>
                  <a:cxn ang="T14">
                    <a:pos x="T8" y="T9"/>
                  </a:cxn>
                </a:cxnLst>
                <a:rect l="T15" t="T16" r="T17" b="T18"/>
                <a:pathLst>
                  <a:path w="1149" h="272">
                    <a:moveTo>
                      <a:pt x="763" y="0"/>
                    </a:moveTo>
                    <a:lnTo>
                      <a:pt x="0" y="117"/>
                    </a:lnTo>
                    <a:lnTo>
                      <a:pt x="434" y="272"/>
                    </a:lnTo>
                    <a:lnTo>
                      <a:pt x="1149" y="114"/>
                    </a:lnTo>
                    <a:lnTo>
                      <a:pt x="763" y="0"/>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84" name="Freeform 124"/>
              <p:cNvSpPr>
                <a:spLocks noEditPoints="1"/>
              </p:cNvSpPr>
              <p:nvPr/>
            </p:nvSpPr>
            <p:spPr bwMode="auto">
              <a:xfrm>
                <a:off x="559" y="2691"/>
                <a:ext cx="1092" cy="263"/>
              </a:xfrm>
              <a:custGeom>
                <a:avLst/>
                <a:gdLst>
                  <a:gd name="T0" fmla="*/ 649 w 1092"/>
                  <a:gd name="T1" fmla="*/ 19 h 263"/>
                  <a:gd name="T2" fmla="*/ 614 w 1092"/>
                  <a:gd name="T3" fmla="*/ 32 h 263"/>
                  <a:gd name="T4" fmla="*/ 592 w 1092"/>
                  <a:gd name="T5" fmla="*/ 35 h 263"/>
                  <a:gd name="T6" fmla="*/ 538 w 1092"/>
                  <a:gd name="T7" fmla="*/ 41 h 263"/>
                  <a:gd name="T8" fmla="*/ 478 w 1092"/>
                  <a:gd name="T9" fmla="*/ 54 h 263"/>
                  <a:gd name="T10" fmla="*/ 418 w 1092"/>
                  <a:gd name="T11" fmla="*/ 64 h 263"/>
                  <a:gd name="T12" fmla="*/ 351 w 1092"/>
                  <a:gd name="T13" fmla="*/ 67 h 263"/>
                  <a:gd name="T14" fmla="*/ 282 w 1092"/>
                  <a:gd name="T15" fmla="*/ 76 h 263"/>
                  <a:gd name="T16" fmla="*/ 222 w 1092"/>
                  <a:gd name="T17" fmla="*/ 95 h 263"/>
                  <a:gd name="T18" fmla="*/ 155 w 1092"/>
                  <a:gd name="T19" fmla="*/ 105 h 263"/>
                  <a:gd name="T20" fmla="*/ 13 w 1092"/>
                  <a:gd name="T21" fmla="*/ 114 h 263"/>
                  <a:gd name="T22" fmla="*/ 782 w 1092"/>
                  <a:gd name="T23" fmla="*/ 41 h 263"/>
                  <a:gd name="T24" fmla="*/ 658 w 1092"/>
                  <a:gd name="T25" fmla="*/ 29 h 263"/>
                  <a:gd name="T26" fmla="*/ 630 w 1092"/>
                  <a:gd name="T27" fmla="*/ 45 h 263"/>
                  <a:gd name="T28" fmla="*/ 557 w 1092"/>
                  <a:gd name="T29" fmla="*/ 48 h 263"/>
                  <a:gd name="T30" fmla="*/ 497 w 1092"/>
                  <a:gd name="T31" fmla="*/ 54 h 263"/>
                  <a:gd name="T32" fmla="*/ 440 w 1092"/>
                  <a:gd name="T33" fmla="*/ 64 h 263"/>
                  <a:gd name="T34" fmla="*/ 424 w 1092"/>
                  <a:gd name="T35" fmla="*/ 67 h 263"/>
                  <a:gd name="T36" fmla="*/ 424 w 1092"/>
                  <a:gd name="T37" fmla="*/ 67 h 263"/>
                  <a:gd name="T38" fmla="*/ 424 w 1092"/>
                  <a:gd name="T39" fmla="*/ 98 h 263"/>
                  <a:gd name="T40" fmla="*/ 367 w 1092"/>
                  <a:gd name="T41" fmla="*/ 111 h 263"/>
                  <a:gd name="T42" fmla="*/ 301 w 1092"/>
                  <a:gd name="T43" fmla="*/ 124 h 263"/>
                  <a:gd name="T44" fmla="*/ 171 w 1092"/>
                  <a:gd name="T45" fmla="*/ 140 h 263"/>
                  <a:gd name="T46" fmla="*/ 63 w 1092"/>
                  <a:gd name="T47" fmla="*/ 124 h 263"/>
                  <a:gd name="T48" fmla="*/ 275 w 1092"/>
                  <a:gd name="T49" fmla="*/ 171 h 263"/>
                  <a:gd name="T50" fmla="*/ 278 w 1092"/>
                  <a:gd name="T51" fmla="*/ 177 h 263"/>
                  <a:gd name="T52" fmla="*/ 225 w 1092"/>
                  <a:gd name="T53" fmla="*/ 146 h 263"/>
                  <a:gd name="T54" fmla="*/ 411 w 1092"/>
                  <a:gd name="T55" fmla="*/ 152 h 263"/>
                  <a:gd name="T56" fmla="*/ 373 w 1092"/>
                  <a:gd name="T57" fmla="*/ 117 h 263"/>
                  <a:gd name="T58" fmla="*/ 475 w 1092"/>
                  <a:gd name="T59" fmla="*/ 105 h 263"/>
                  <a:gd name="T60" fmla="*/ 598 w 1092"/>
                  <a:gd name="T61" fmla="*/ 117 h 263"/>
                  <a:gd name="T62" fmla="*/ 630 w 1092"/>
                  <a:gd name="T63" fmla="*/ 111 h 263"/>
                  <a:gd name="T64" fmla="*/ 611 w 1092"/>
                  <a:gd name="T65" fmla="*/ 114 h 263"/>
                  <a:gd name="T66" fmla="*/ 630 w 1092"/>
                  <a:gd name="T67" fmla="*/ 92 h 263"/>
                  <a:gd name="T68" fmla="*/ 655 w 1092"/>
                  <a:gd name="T69" fmla="*/ 70 h 263"/>
                  <a:gd name="T70" fmla="*/ 709 w 1092"/>
                  <a:gd name="T71" fmla="*/ 60 h 263"/>
                  <a:gd name="T72" fmla="*/ 782 w 1092"/>
                  <a:gd name="T73" fmla="*/ 45 h 263"/>
                  <a:gd name="T74" fmla="*/ 905 w 1092"/>
                  <a:gd name="T75" fmla="*/ 54 h 263"/>
                  <a:gd name="T76" fmla="*/ 1000 w 1092"/>
                  <a:gd name="T77" fmla="*/ 86 h 263"/>
                  <a:gd name="T78" fmla="*/ 937 w 1092"/>
                  <a:gd name="T79" fmla="*/ 89 h 263"/>
                  <a:gd name="T80" fmla="*/ 902 w 1092"/>
                  <a:gd name="T81" fmla="*/ 105 h 263"/>
                  <a:gd name="T82" fmla="*/ 851 w 1092"/>
                  <a:gd name="T83" fmla="*/ 117 h 263"/>
                  <a:gd name="T84" fmla="*/ 820 w 1092"/>
                  <a:gd name="T85" fmla="*/ 124 h 263"/>
                  <a:gd name="T86" fmla="*/ 744 w 1092"/>
                  <a:gd name="T87" fmla="*/ 133 h 263"/>
                  <a:gd name="T88" fmla="*/ 627 w 1092"/>
                  <a:gd name="T89" fmla="*/ 121 h 263"/>
                  <a:gd name="T90" fmla="*/ 630 w 1092"/>
                  <a:gd name="T91" fmla="*/ 130 h 263"/>
                  <a:gd name="T92" fmla="*/ 623 w 1092"/>
                  <a:gd name="T93" fmla="*/ 162 h 263"/>
                  <a:gd name="T94" fmla="*/ 560 w 1092"/>
                  <a:gd name="T95" fmla="*/ 177 h 263"/>
                  <a:gd name="T96" fmla="*/ 525 w 1092"/>
                  <a:gd name="T97" fmla="*/ 184 h 263"/>
                  <a:gd name="T98" fmla="*/ 424 w 1092"/>
                  <a:gd name="T99" fmla="*/ 190 h 263"/>
                  <a:gd name="T100" fmla="*/ 367 w 1092"/>
                  <a:gd name="T101" fmla="*/ 177 h 263"/>
                  <a:gd name="T102" fmla="*/ 234 w 1092"/>
                  <a:gd name="T103" fmla="*/ 203 h 263"/>
                  <a:gd name="T104" fmla="*/ 987 w 1092"/>
                  <a:gd name="T105" fmla="*/ 95 h 263"/>
                  <a:gd name="T106" fmla="*/ 987 w 1092"/>
                  <a:gd name="T107" fmla="*/ 105 h 263"/>
                  <a:gd name="T108" fmla="*/ 937 w 1092"/>
                  <a:gd name="T109" fmla="*/ 114 h 263"/>
                  <a:gd name="T110" fmla="*/ 592 w 1092"/>
                  <a:gd name="T111" fmla="*/ 219 h 263"/>
                  <a:gd name="T112" fmla="*/ 595 w 1092"/>
                  <a:gd name="T113" fmla="*/ 225 h 263"/>
                  <a:gd name="T114" fmla="*/ 468 w 1092"/>
                  <a:gd name="T115" fmla="*/ 244 h 263"/>
                  <a:gd name="T116" fmla="*/ 339 w 1092"/>
                  <a:gd name="T117" fmla="*/ 241 h 263"/>
                  <a:gd name="T118" fmla="*/ 782 w 1092"/>
                  <a:gd name="T119" fmla="*/ 140 h 263"/>
                  <a:gd name="T120" fmla="*/ 937 w 1092"/>
                  <a:gd name="T121" fmla="*/ 149 h 2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92"/>
                  <a:gd name="T184" fmla="*/ 0 h 263"/>
                  <a:gd name="T185" fmla="*/ 1092 w 1092"/>
                  <a:gd name="T186" fmla="*/ 263 h 26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92" h="263">
                    <a:moveTo>
                      <a:pt x="696" y="10"/>
                    </a:moveTo>
                    <a:lnTo>
                      <a:pt x="699" y="13"/>
                    </a:lnTo>
                    <a:lnTo>
                      <a:pt x="718" y="13"/>
                    </a:lnTo>
                    <a:lnTo>
                      <a:pt x="731" y="13"/>
                    </a:lnTo>
                    <a:lnTo>
                      <a:pt x="750" y="10"/>
                    </a:lnTo>
                    <a:lnTo>
                      <a:pt x="750" y="7"/>
                    </a:lnTo>
                    <a:lnTo>
                      <a:pt x="744" y="3"/>
                    </a:lnTo>
                    <a:lnTo>
                      <a:pt x="740" y="3"/>
                    </a:lnTo>
                    <a:lnTo>
                      <a:pt x="731" y="0"/>
                    </a:lnTo>
                    <a:lnTo>
                      <a:pt x="721" y="0"/>
                    </a:lnTo>
                    <a:lnTo>
                      <a:pt x="693" y="7"/>
                    </a:lnTo>
                    <a:lnTo>
                      <a:pt x="690" y="7"/>
                    </a:lnTo>
                    <a:lnTo>
                      <a:pt x="696" y="10"/>
                    </a:lnTo>
                    <a:close/>
                    <a:moveTo>
                      <a:pt x="642" y="19"/>
                    </a:moveTo>
                    <a:lnTo>
                      <a:pt x="649" y="19"/>
                    </a:lnTo>
                    <a:lnTo>
                      <a:pt x="668" y="22"/>
                    </a:lnTo>
                    <a:lnTo>
                      <a:pt x="680" y="19"/>
                    </a:lnTo>
                    <a:lnTo>
                      <a:pt x="699" y="16"/>
                    </a:lnTo>
                    <a:lnTo>
                      <a:pt x="693" y="13"/>
                    </a:lnTo>
                    <a:lnTo>
                      <a:pt x="690" y="10"/>
                    </a:lnTo>
                    <a:lnTo>
                      <a:pt x="680" y="10"/>
                    </a:lnTo>
                    <a:lnTo>
                      <a:pt x="671" y="10"/>
                    </a:lnTo>
                    <a:lnTo>
                      <a:pt x="639" y="13"/>
                    </a:lnTo>
                    <a:lnTo>
                      <a:pt x="639" y="16"/>
                    </a:lnTo>
                    <a:lnTo>
                      <a:pt x="642" y="19"/>
                    </a:lnTo>
                    <a:close/>
                    <a:moveTo>
                      <a:pt x="589" y="26"/>
                    </a:moveTo>
                    <a:lnTo>
                      <a:pt x="595" y="29"/>
                    </a:lnTo>
                    <a:lnTo>
                      <a:pt x="614" y="32"/>
                    </a:lnTo>
                    <a:lnTo>
                      <a:pt x="630" y="29"/>
                    </a:lnTo>
                    <a:lnTo>
                      <a:pt x="645" y="26"/>
                    </a:lnTo>
                    <a:lnTo>
                      <a:pt x="649" y="22"/>
                    </a:lnTo>
                    <a:lnTo>
                      <a:pt x="642" y="22"/>
                    </a:lnTo>
                    <a:lnTo>
                      <a:pt x="636" y="19"/>
                    </a:lnTo>
                    <a:lnTo>
                      <a:pt x="627" y="19"/>
                    </a:lnTo>
                    <a:lnTo>
                      <a:pt x="617" y="16"/>
                    </a:lnTo>
                    <a:lnTo>
                      <a:pt x="585" y="22"/>
                    </a:lnTo>
                    <a:lnTo>
                      <a:pt x="585" y="26"/>
                    </a:lnTo>
                    <a:lnTo>
                      <a:pt x="589" y="26"/>
                    </a:lnTo>
                    <a:close/>
                    <a:moveTo>
                      <a:pt x="535" y="35"/>
                    </a:moveTo>
                    <a:lnTo>
                      <a:pt x="538" y="38"/>
                    </a:lnTo>
                    <a:lnTo>
                      <a:pt x="557" y="41"/>
                    </a:lnTo>
                    <a:lnTo>
                      <a:pt x="576" y="38"/>
                    </a:lnTo>
                    <a:lnTo>
                      <a:pt x="592" y="35"/>
                    </a:lnTo>
                    <a:lnTo>
                      <a:pt x="592" y="32"/>
                    </a:lnTo>
                    <a:lnTo>
                      <a:pt x="589" y="29"/>
                    </a:lnTo>
                    <a:lnTo>
                      <a:pt x="582" y="29"/>
                    </a:lnTo>
                    <a:lnTo>
                      <a:pt x="576" y="26"/>
                    </a:lnTo>
                    <a:lnTo>
                      <a:pt x="563" y="26"/>
                    </a:lnTo>
                    <a:lnTo>
                      <a:pt x="532" y="32"/>
                    </a:lnTo>
                    <a:lnTo>
                      <a:pt x="528" y="32"/>
                    </a:lnTo>
                    <a:lnTo>
                      <a:pt x="535" y="35"/>
                    </a:lnTo>
                    <a:close/>
                    <a:moveTo>
                      <a:pt x="478" y="45"/>
                    </a:moveTo>
                    <a:lnTo>
                      <a:pt x="481" y="48"/>
                    </a:lnTo>
                    <a:lnTo>
                      <a:pt x="500" y="48"/>
                    </a:lnTo>
                    <a:lnTo>
                      <a:pt x="525" y="45"/>
                    </a:lnTo>
                    <a:lnTo>
                      <a:pt x="535" y="45"/>
                    </a:lnTo>
                    <a:lnTo>
                      <a:pt x="538" y="41"/>
                    </a:lnTo>
                    <a:lnTo>
                      <a:pt x="532" y="38"/>
                    </a:lnTo>
                    <a:lnTo>
                      <a:pt x="525" y="38"/>
                    </a:lnTo>
                    <a:lnTo>
                      <a:pt x="506" y="35"/>
                    </a:lnTo>
                    <a:lnTo>
                      <a:pt x="475" y="41"/>
                    </a:lnTo>
                    <a:lnTo>
                      <a:pt x="471" y="41"/>
                    </a:lnTo>
                    <a:lnTo>
                      <a:pt x="475" y="45"/>
                    </a:lnTo>
                    <a:lnTo>
                      <a:pt x="478" y="45"/>
                    </a:lnTo>
                    <a:close/>
                    <a:moveTo>
                      <a:pt x="421" y="57"/>
                    </a:moveTo>
                    <a:lnTo>
                      <a:pt x="421" y="57"/>
                    </a:lnTo>
                    <a:lnTo>
                      <a:pt x="424" y="57"/>
                    </a:lnTo>
                    <a:lnTo>
                      <a:pt x="440" y="60"/>
                    </a:lnTo>
                    <a:lnTo>
                      <a:pt x="475" y="54"/>
                    </a:lnTo>
                    <a:lnTo>
                      <a:pt x="478" y="54"/>
                    </a:lnTo>
                    <a:lnTo>
                      <a:pt x="478" y="51"/>
                    </a:lnTo>
                    <a:lnTo>
                      <a:pt x="475" y="48"/>
                    </a:lnTo>
                    <a:lnTo>
                      <a:pt x="468" y="48"/>
                    </a:lnTo>
                    <a:lnTo>
                      <a:pt x="449" y="45"/>
                    </a:lnTo>
                    <a:lnTo>
                      <a:pt x="424" y="48"/>
                    </a:lnTo>
                    <a:lnTo>
                      <a:pt x="415" y="51"/>
                    </a:lnTo>
                    <a:lnTo>
                      <a:pt x="411" y="51"/>
                    </a:lnTo>
                    <a:lnTo>
                      <a:pt x="418" y="54"/>
                    </a:lnTo>
                    <a:lnTo>
                      <a:pt x="421" y="57"/>
                    </a:lnTo>
                    <a:close/>
                    <a:moveTo>
                      <a:pt x="358" y="67"/>
                    </a:moveTo>
                    <a:lnTo>
                      <a:pt x="358" y="67"/>
                    </a:lnTo>
                    <a:lnTo>
                      <a:pt x="373" y="70"/>
                    </a:lnTo>
                    <a:lnTo>
                      <a:pt x="380" y="70"/>
                    </a:lnTo>
                    <a:lnTo>
                      <a:pt x="418" y="64"/>
                    </a:lnTo>
                    <a:lnTo>
                      <a:pt x="418" y="60"/>
                    </a:lnTo>
                    <a:lnTo>
                      <a:pt x="415" y="57"/>
                    </a:lnTo>
                    <a:lnTo>
                      <a:pt x="408" y="57"/>
                    </a:lnTo>
                    <a:lnTo>
                      <a:pt x="399" y="54"/>
                    </a:lnTo>
                    <a:lnTo>
                      <a:pt x="389" y="54"/>
                    </a:lnTo>
                    <a:lnTo>
                      <a:pt x="373" y="57"/>
                    </a:lnTo>
                    <a:lnTo>
                      <a:pt x="351" y="60"/>
                    </a:lnTo>
                    <a:lnTo>
                      <a:pt x="348" y="60"/>
                    </a:lnTo>
                    <a:lnTo>
                      <a:pt x="354" y="64"/>
                    </a:lnTo>
                    <a:lnTo>
                      <a:pt x="358" y="67"/>
                    </a:lnTo>
                    <a:close/>
                    <a:moveTo>
                      <a:pt x="294" y="76"/>
                    </a:moveTo>
                    <a:lnTo>
                      <a:pt x="294" y="76"/>
                    </a:lnTo>
                    <a:lnTo>
                      <a:pt x="307" y="79"/>
                    </a:lnTo>
                    <a:lnTo>
                      <a:pt x="316" y="79"/>
                    </a:lnTo>
                    <a:lnTo>
                      <a:pt x="320" y="79"/>
                    </a:lnTo>
                    <a:lnTo>
                      <a:pt x="354" y="73"/>
                    </a:lnTo>
                    <a:lnTo>
                      <a:pt x="358" y="70"/>
                    </a:lnTo>
                    <a:lnTo>
                      <a:pt x="351" y="67"/>
                    </a:lnTo>
                    <a:lnTo>
                      <a:pt x="345" y="67"/>
                    </a:lnTo>
                    <a:lnTo>
                      <a:pt x="335" y="64"/>
                    </a:lnTo>
                    <a:lnTo>
                      <a:pt x="326" y="64"/>
                    </a:lnTo>
                    <a:lnTo>
                      <a:pt x="320" y="64"/>
                    </a:lnTo>
                    <a:lnTo>
                      <a:pt x="288" y="70"/>
                    </a:lnTo>
                    <a:lnTo>
                      <a:pt x="285" y="73"/>
                    </a:lnTo>
                    <a:lnTo>
                      <a:pt x="291" y="76"/>
                    </a:lnTo>
                    <a:lnTo>
                      <a:pt x="294" y="76"/>
                    </a:lnTo>
                    <a:close/>
                    <a:moveTo>
                      <a:pt x="225" y="86"/>
                    </a:moveTo>
                    <a:lnTo>
                      <a:pt x="228" y="86"/>
                    </a:lnTo>
                    <a:lnTo>
                      <a:pt x="240" y="89"/>
                    </a:lnTo>
                    <a:lnTo>
                      <a:pt x="250" y="89"/>
                    </a:lnTo>
                    <a:lnTo>
                      <a:pt x="269" y="86"/>
                    </a:lnTo>
                    <a:lnTo>
                      <a:pt x="288" y="83"/>
                    </a:lnTo>
                    <a:lnTo>
                      <a:pt x="291" y="83"/>
                    </a:lnTo>
                    <a:lnTo>
                      <a:pt x="285" y="79"/>
                    </a:lnTo>
                    <a:lnTo>
                      <a:pt x="282" y="76"/>
                    </a:lnTo>
                    <a:lnTo>
                      <a:pt x="269" y="73"/>
                    </a:lnTo>
                    <a:lnTo>
                      <a:pt x="259" y="73"/>
                    </a:lnTo>
                    <a:lnTo>
                      <a:pt x="222" y="79"/>
                    </a:lnTo>
                    <a:lnTo>
                      <a:pt x="218" y="79"/>
                    </a:lnTo>
                    <a:lnTo>
                      <a:pt x="218" y="83"/>
                    </a:lnTo>
                    <a:lnTo>
                      <a:pt x="225" y="86"/>
                    </a:lnTo>
                    <a:close/>
                    <a:moveTo>
                      <a:pt x="158" y="98"/>
                    </a:moveTo>
                    <a:lnTo>
                      <a:pt x="158" y="98"/>
                    </a:lnTo>
                    <a:lnTo>
                      <a:pt x="168" y="102"/>
                    </a:lnTo>
                    <a:lnTo>
                      <a:pt x="180" y="102"/>
                    </a:lnTo>
                    <a:lnTo>
                      <a:pt x="218" y="95"/>
                    </a:lnTo>
                    <a:lnTo>
                      <a:pt x="222" y="95"/>
                    </a:lnTo>
                    <a:lnTo>
                      <a:pt x="225" y="92"/>
                    </a:lnTo>
                    <a:lnTo>
                      <a:pt x="218" y="89"/>
                    </a:lnTo>
                    <a:lnTo>
                      <a:pt x="215" y="86"/>
                    </a:lnTo>
                    <a:lnTo>
                      <a:pt x="203" y="86"/>
                    </a:lnTo>
                    <a:lnTo>
                      <a:pt x="193" y="86"/>
                    </a:lnTo>
                    <a:lnTo>
                      <a:pt x="168" y="89"/>
                    </a:lnTo>
                    <a:lnTo>
                      <a:pt x="152" y="92"/>
                    </a:lnTo>
                    <a:lnTo>
                      <a:pt x="149" y="92"/>
                    </a:lnTo>
                    <a:lnTo>
                      <a:pt x="155" y="98"/>
                    </a:lnTo>
                    <a:lnTo>
                      <a:pt x="158" y="98"/>
                    </a:lnTo>
                    <a:close/>
                    <a:moveTo>
                      <a:pt x="85" y="111"/>
                    </a:moveTo>
                    <a:lnTo>
                      <a:pt x="85" y="111"/>
                    </a:lnTo>
                    <a:lnTo>
                      <a:pt x="98" y="114"/>
                    </a:lnTo>
                    <a:lnTo>
                      <a:pt x="108" y="114"/>
                    </a:lnTo>
                    <a:lnTo>
                      <a:pt x="117" y="111"/>
                    </a:lnTo>
                    <a:lnTo>
                      <a:pt x="152" y="105"/>
                    </a:lnTo>
                    <a:lnTo>
                      <a:pt x="155" y="105"/>
                    </a:lnTo>
                    <a:lnTo>
                      <a:pt x="149" y="98"/>
                    </a:lnTo>
                    <a:lnTo>
                      <a:pt x="146" y="98"/>
                    </a:lnTo>
                    <a:lnTo>
                      <a:pt x="133" y="95"/>
                    </a:lnTo>
                    <a:lnTo>
                      <a:pt x="123" y="95"/>
                    </a:lnTo>
                    <a:lnTo>
                      <a:pt x="117" y="95"/>
                    </a:lnTo>
                    <a:lnTo>
                      <a:pt x="79" y="102"/>
                    </a:lnTo>
                    <a:lnTo>
                      <a:pt x="76" y="105"/>
                    </a:lnTo>
                    <a:lnTo>
                      <a:pt x="82" y="108"/>
                    </a:lnTo>
                    <a:lnTo>
                      <a:pt x="85" y="111"/>
                    </a:lnTo>
                    <a:close/>
                    <a:moveTo>
                      <a:pt x="79" y="117"/>
                    </a:moveTo>
                    <a:lnTo>
                      <a:pt x="79" y="117"/>
                    </a:lnTo>
                    <a:lnTo>
                      <a:pt x="82" y="114"/>
                    </a:lnTo>
                    <a:lnTo>
                      <a:pt x="76" y="111"/>
                    </a:lnTo>
                    <a:lnTo>
                      <a:pt x="70" y="111"/>
                    </a:lnTo>
                    <a:lnTo>
                      <a:pt x="63" y="108"/>
                    </a:lnTo>
                    <a:lnTo>
                      <a:pt x="47" y="108"/>
                    </a:lnTo>
                    <a:lnTo>
                      <a:pt x="13" y="114"/>
                    </a:lnTo>
                    <a:lnTo>
                      <a:pt x="3" y="114"/>
                    </a:lnTo>
                    <a:lnTo>
                      <a:pt x="0" y="117"/>
                    </a:lnTo>
                    <a:lnTo>
                      <a:pt x="6" y="121"/>
                    </a:lnTo>
                    <a:lnTo>
                      <a:pt x="10" y="121"/>
                    </a:lnTo>
                    <a:lnTo>
                      <a:pt x="13" y="124"/>
                    </a:lnTo>
                    <a:lnTo>
                      <a:pt x="32" y="124"/>
                    </a:lnTo>
                    <a:lnTo>
                      <a:pt x="63" y="121"/>
                    </a:lnTo>
                    <a:lnTo>
                      <a:pt x="79" y="117"/>
                    </a:lnTo>
                    <a:close/>
                    <a:moveTo>
                      <a:pt x="709" y="19"/>
                    </a:moveTo>
                    <a:lnTo>
                      <a:pt x="709" y="19"/>
                    </a:lnTo>
                    <a:lnTo>
                      <a:pt x="715" y="22"/>
                    </a:lnTo>
                    <a:lnTo>
                      <a:pt x="731" y="29"/>
                    </a:lnTo>
                    <a:lnTo>
                      <a:pt x="763" y="38"/>
                    </a:lnTo>
                    <a:lnTo>
                      <a:pt x="782" y="41"/>
                    </a:lnTo>
                    <a:lnTo>
                      <a:pt x="826" y="32"/>
                    </a:lnTo>
                    <a:lnTo>
                      <a:pt x="829" y="32"/>
                    </a:lnTo>
                    <a:lnTo>
                      <a:pt x="823" y="29"/>
                    </a:lnTo>
                    <a:lnTo>
                      <a:pt x="782" y="16"/>
                    </a:lnTo>
                    <a:lnTo>
                      <a:pt x="772" y="13"/>
                    </a:lnTo>
                    <a:lnTo>
                      <a:pt x="756" y="10"/>
                    </a:lnTo>
                    <a:lnTo>
                      <a:pt x="731" y="16"/>
                    </a:lnTo>
                    <a:lnTo>
                      <a:pt x="709" y="19"/>
                    </a:lnTo>
                    <a:close/>
                    <a:moveTo>
                      <a:pt x="756" y="38"/>
                    </a:moveTo>
                    <a:lnTo>
                      <a:pt x="731" y="32"/>
                    </a:lnTo>
                    <a:lnTo>
                      <a:pt x="709" y="26"/>
                    </a:lnTo>
                    <a:lnTo>
                      <a:pt x="690" y="22"/>
                    </a:lnTo>
                    <a:lnTo>
                      <a:pt x="680" y="22"/>
                    </a:lnTo>
                    <a:lnTo>
                      <a:pt x="661" y="26"/>
                    </a:lnTo>
                    <a:lnTo>
                      <a:pt x="658" y="29"/>
                    </a:lnTo>
                    <a:lnTo>
                      <a:pt x="664" y="32"/>
                    </a:lnTo>
                    <a:lnTo>
                      <a:pt x="680" y="35"/>
                    </a:lnTo>
                    <a:lnTo>
                      <a:pt x="715" y="48"/>
                    </a:lnTo>
                    <a:lnTo>
                      <a:pt x="731" y="51"/>
                    </a:lnTo>
                    <a:lnTo>
                      <a:pt x="734" y="51"/>
                    </a:lnTo>
                    <a:lnTo>
                      <a:pt x="763" y="45"/>
                    </a:lnTo>
                    <a:lnTo>
                      <a:pt x="763" y="41"/>
                    </a:lnTo>
                    <a:lnTo>
                      <a:pt x="756" y="38"/>
                    </a:lnTo>
                    <a:close/>
                    <a:moveTo>
                      <a:pt x="639" y="32"/>
                    </a:moveTo>
                    <a:lnTo>
                      <a:pt x="630" y="32"/>
                    </a:lnTo>
                    <a:lnTo>
                      <a:pt x="608" y="35"/>
                    </a:lnTo>
                    <a:lnTo>
                      <a:pt x="608" y="38"/>
                    </a:lnTo>
                    <a:lnTo>
                      <a:pt x="614" y="41"/>
                    </a:lnTo>
                    <a:lnTo>
                      <a:pt x="630" y="45"/>
                    </a:lnTo>
                    <a:lnTo>
                      <a:pt x="661" y="57"/>
                    </a:lnTo>
                    <a:lnTo>
                      <a:pt x="680" y="57"/>
                    </a:lnTo>
                    <a:lnTo>
                      <a:pt x="712" y="54"/>
                    </a:lnTo>
                    <a:lnTo>
                      <a:pt x="712" y="51"/>
                    </a:lnTo>
                    <a:lnTo>
                      <a:pt x="706" y="48"/>
                    </a:lnTo>
                    <a:lnTo>
                      <a:pt x="680" y="41"/>
                    </a:lnTo>
                    <a:lnTo>
                      <a:pt x="658" y="32"/>
                    </a:lnTo>
                    <a:lnTo>
                      <a:pt x="639" y="32"/>
                    </a:lnTo>
                    <a:close/>
                    <a:moveTo>
                      <a:pt x="585" y="38"/>
                    </a:moveTo>
                    <a:lnTo>
                      <a:pt x="576" y="41"/>
                    </a:lnTo>
                    <a:lnTo>
                      <a:pt x="554" y="45"/>
                    </a:lnTo>
                    <a:lnTo>
                      <a:pt x="551" y="45"/>
                    </a:lnTo>
                    <a:lnTo>
                      <a:pt x="557" y="48"/>
                    </a:lnTo>
                    <a:lnTo>
                      <a:pt x="576" y="54"/>
                    </a:lnTo>
                    <a:lnTo>
                      <a:pt x="608" y="67"/>
                    </a:lnTo>
                    <a:lnTo>
                      <a:pt x="627" y="67"/>
                    </a:lnTo>
                    <a:lnTo>
                      <a:pt x="630" y="67"/>
                    </a:lnTo>
                    <a:lnTo>
                      <a:pt x="658" y="64"/>
                    </a:lnTo>
                    <a:lnTo>
                      <a:pt x="661" y="60"/>
                    </a:lnTo>
                    <a:lnTo>
                      <a:pt x="655" y="57"/>
                    </a:lnTo>
                    <a:lnTo>
                      <a:pt x="630" y="48"/>
                    </a:lnTo>
                    <a:lnTo>
                      <a:pt x="604" y="41"/>
                    </a:lnTo>
                    <a:lnTo>
                      <a:pt x="585" y="38"/>
                    </a:lnTo>
                    <a:close/>
                    <a:moveTo>
                      <a:pt x="532" y="48"/>
                    </a:moveTo>
                    <a:lnTo>
                      <a:pt x="525" y="48"/>
                    </a:lnTo>
                    <a:lnTo>
                      <a:pt x="497" y="54"/>
                    </a:lnTo>
                    <a:lnTo>
                      <a:pt x="503" y="57"/>
                    </a:lnTo>
                    <a:lnTo>
                      <a:pt x="525" y="67"/>
                    </a:lnTo>
                    <a:lnTo>
                      <a:pt x="551" y="76"/>
                    </a:lnTo>
                    <a:lnTo>
                      <a:pt x="563" y="76"/>
                    </a:lnTo>
                    <a:lnTo>
                      <a:pt x="573" y="76"/>
                    </a:lnTo>
                    <a:lnTo>
                      <a:pt x="576" y="76"/>
                    </a:lnTo>
                    <a:lnTo>
                      <a:pt x="604" y="73"/>
                    </a:lnTo>
                    <a:lnTo>
                      <a:pt x="604" y="70"/>
                    </a:lnTo>
                    <a:lnTo>
                      <a:pt x="598" y="67"/>
                    </a:lnTo>
                    <a:lnTo>
                      <a:pt x="576" y="60"/>
                    </a:lnTo>
                    <a:lnTo>
                      <a:pt x="551" y="51"/>
                    </a:lnTo>
                    <a:lnTo>
                      <a:pt x="532" y="48"/>
                    </a:lnTo>
                    <a:close/>
                    <a:moveTo>
                      <a:pt x="475" y="57"/>
                    </a:moveTo>
                    <a:lnTo>
                      <a:pt x="475" y="57"/>
                    </a:lnTo>
                    <a:lnTo>
                      <a:pt x="440" y="64"/>
                    </a:lnTo>
                    <a:lnTo>
                      <a:pt x="437" y="64"/>
                    </a:lnTo>
                    <a:lnTo>
                      <a:pt x="443" y="67"/>
                    </a:lnTo>
                    <a:lnTo>
                      <a:pt x="475" y="79"/>
                    </a:lnTo>
                    <a:lnTo>
                      <a:pt x="494" y="86"/>
                    </a:lnTo>
                    <a:lnTo>
                      <a:pt x="506" y="86"/>
                    </a:lnTo>
                    <a:lnTo>
                      <a:pt x="516" y="89"/>
                    </a:lnTo>
                    <a:lnTo>
                      <a:pt x="525" y="86"/>
                    </a:lnTo>
                    <a:lnTo>
                      <a:pt x="547" y="83"/>
                    </a:lnTo>
                    <a:lnTo>
                      <a:pt x="551" y="79"/>
                    </a:lnTo>
                    <a:lnTo>
                      <a:pt x="544" y="76"/>
                    </a:lnTo>
                    <a:lnTo>
                      <a:pt x="525" y="70"/>
                    </a:lnTo>
                    <a:lnTo>
                      <a:pt x="494" y="60"/>
                    </a:lnTo>
                    <a:lnTo>
                      <a:pt x="475" y="57"/>
                    </a:lnTo>
                    <a:close/>
                    <a:moveTo>
                      <a:pt x="424" y="67"/>
                    </a:moveTo>
                    <a:lnTo>
                      <a:pt x="424" y="67"/>
                    </a:lnTo>
                    <a:lnTo>
                      <a:pt x="415" y="67"/>
                    </a:lnTo>
                    <a:lnTo>
                      <a:pt x="380" y="73"/>
                    </a:lnTo>
                    <a:lnTo>
                      <a:pt x="377" y="76"/>
                    </a:lnTo>
                    <a:lnTo>
                      <a:pt x="383" y="79"/>
                    </a:lnTo>
                    <a:lnTo>
                      <a:pt x="424" y="92"/>
                    </a:lnTo>
                    <a:lnTo>
                      <a:pt x="433" y="95"/>
                    </a:lnTo>
                    <a:lnTo>
                      <a:pt x="446" y="98"/>
                    </a:lnTo>
                    <a:lnTo>
                      <a:pt x="456" y="98"/>
                    </a:lnTo>
                    <a:lnTo>
                      <a:pt x="475" y="95"/>
                    </a:lnTo>
                    <a:lnTo>
                      <a:pt x="490" y="92"/>
                    </a:lnTo>
                    <a:lnTo>
                      <a:pt x="490" y="89"/>
                    </a:lnTo>
                    <a:lnTo>
                      <a:pt x="484" y="86"/>
                    </a:lnTo>
                    <a:lnTo>
                      <a:pt x="475" y="83"/>
                    </a:lnTo>
                    <a:lnTo>
                      <a:pt x="433" y="70"/>
                    </a:lnTo>
                    <a:lnTo>
                      <a:pt x="424" y="67"/>
                    </a:lnTo>
                    <a:close/>
                    <a:moveTo>
                      <a:pt x="373" y="79"/>
                    </a:moveTo>
                    <a:lnTo>
                      <a:pt x="373" y="79"/>
                    </a:lnTo>
                    <a:lnTo>
                      <a:pt x="351" y="76"/>
                    </a:lnTo>
                    <a:lnTo>
                      <a:pt x="320" y="83"/>
                    </a:lnTo>
                    <a:lnTo>
                      <a:pt x="316" y="83"/>
                    </a:lnTo>
                    <a:lnTo>
                      <a:pt x="313" y="86"/>
                    </a:lnTo>
                    <a:lnTo>
                      <a:pt x="320" y="89"/>
                    </a:lnTo>
                    <a:lnTo>
                      <a:pt x="370" y="105"/>
                    </a:lnTo>
                    <a:lnTo>
                      <a:pt x="373" y="105"/>
                    </a:lnTo>
                    <a:lnTo>
                      <a:pt x="383" y="108"/>
                    </a:lnTo>
                    <a:lnTo>
                      <a:pt x="392" y="108"/>
                    </a:lnTo>
                    <a:lnTo>
                      <a:pt x="424" y="105"/>
                    </a:lnTo>
                    <a:lnTo>
                      <a:pt x="427" y="102"/>
                    </a:lnTo>
                    <a:lnTo>
                      <a:pt x="430" y="102"/>
                    </a:lnTo>
                    <a:lnTo>
                      <a:pt x="424" y="98"/>
                    </a:lnTo>
                    <a:lnTo>
                      <a:pt x="424" y="95"/>
                    </a:lnTo>
                    <a:lnTo>
                      <a:pt x="373" y="79"/>
                    </a:lnTo>
                    <a:close/>
                    <a:moveTo>
                      <a:pt x="288" y="89"/>
                    </a:moveTo>
                    <a:lnTo>
                      <a:pt x="269" y="92"/>
                    </a:lnTo>
                    <a:lnTo>
                      <a:pt x="250" y="92"/>
                    </a:lnTo>
                    <a:lnTo>
                      <a:pt x="250" y="95"/>
                    </a:lnTo>
                    <a:lnTo>
                      <a:pt x="256" y="98"/>
                    </a:lnTo>
                    <a:lnTo>
                      <a:pt x="269" y="105"/>
                    </a:lnTo>
                    <a:lnTo>
                      <a:pt x="307" y="117"/>
                    </a:lnTo>
                    <a:lnTo>
                      <a:pt x="323" y="121"/>
                    </a:lnTo>
                    <a:lnTo>
                      <a:pt x="329" y="121"/>
                    </a:lnTo>
                    <a:lnTo>
                      <a:pt x="367" y="114"/>
                    </a:lnTo>
                    <a:lnTo>
                      <a:pt x="367" y="111"/>
                    </a:lnTo>
                    <a:lnTo>
                      <a:pt x="361" y="108"/>
                    </a:lnTo>
                    <a:lnTo>
                      <a:pt x="320" y="95"/>
                    </a:lnTo>
                    <a:lnTo>
                      <a:pt x="310" y="89"/>
                    </a:lnTo>
                    <a:lnTo>
                      <a:pt x="297" y="89"/>
                    </a:lnTo>
                    <a:lnTo>
                      <a:pt x="288" y="89"/>
                    </a:lnTo>
                    <a:close/>
                    <a:moveTo>
                      <a:pt x="225" y="98"/>
                    </a:moveTo>
                    <a:lnTo>
                      <a:pt x="218" y="98"/>
                    </a:lnTo>
                    <a:lnTo>
                      <a:pt x="184" y="105"/>
                    </a:lnTo>
                    <a:lnTo>
                      <a:pt x="180" y="108"/>
                    </a:lnTo>
                    <a:lnTo>
                      <a:pt x="187" y="111"/>
                    </a:lnTo>
                    <a:lnTo>
                      <a:pt x="218" y="121"/>
                    </a:lnTo>
                    <a:lnTo>
                      <a:pt x="240" y="130"/>
                    </a:lnTo>
                    <a:lnTo>
                      <a:pt x="250" y="130"/>
                    </a:lnTo>
                    <a:lnTo>
                      <a:pt x="263" y="130"/>
                    </a:lnTo>
                    <a:lnTo>
                      <a:pt x="269" y="130"/>
                    </a:lnTo>
                    <a:lnTo>
                      <a:pt x="301" y="124"/>
                    </a:lnTo>
                    <a:lnTo>
                      <a:pt x="304" y="124"/>
                    </a:lnTo>
                    <a:lnTo>
                      <a:pt x="297" y="117"/>
                    </a:lnTo>
                    <a:lnTo>
                      <a:pt x="269" y="111"/>
                    </a:lnTo>
                    <a:lnTo>
                      <a:pt x="244" y="102"/>
                    </a:lnTo>
                    <a:lnTo>
                      <a:pt x="234" y="98"/>
                    </a:lnTo>
                    <a:lnTo>
                      <a:pt x="225" y="98"/>
                    </a:lnTo>
                    <a:close/>
                    <a:moveTo>
                      <a:pt x="168" y="111"/>
                    </a:moveTo>
                    <a:lnTo>
                      <a:pt x="168" y="111"/>
                    </a:lnTo>
                    <a:lnTo>
                      <a:pt x="155" y="108"/>
                    </a:lnTo>
                    <a:lnTo>
                      <a:pt x="117" y="114"/>
                    </a:lnTo>
                    <a:lnTo>
                      <a:pt x="114" y="117"/>
                    </a:lnTo>
                    <a:lnTo>
                      <a:pt x="111" y="117"/>
                    </a:lnTo>
                    <a:lnTo>
                      <a:pt x="117" y="121"/>
                    </a:lnTo>
                    <a:lnTo>
                      <a:pt x="168" y="140"/>
                    </a:lnTo>
                    <a:lnTo>
                      <a:pt x="171" y="140"/>
                    </a:lnTo>
                    <a:lnTo>
                      <a:pt x="180" y="143"/>
                    </a:lnTo>
                    <a:lnTo>
                      <a:pt x="193" y="143"/>
                    </a:lnTo>
                    <a:lnTo>
                      <a:pt x="218" y="140"/>
                    </a:lnTo>
                    <a:lnTo>
                      <a:pt x="231" y="136"/>
                    </a:lnTo>
                    <a:lnTo>
                      <a:pt x="234" y="136"/>
                    </a:lnTo>
                    <a:lnTo>
                      <a:pt x="234" y="133"/>
                    </a:lnTo>
                    <a:lnTo>
                      <a:pt x="228" y="130"/>
                    </a:lnTo>
                    <a:lnTo>
                      <a:pt x="218" y="127"/>
                    </a:lnTo>
                    <a:lnTo>
                      <a:pt x="177" y="111"/>
                    </a:lnTo>
                    <a:lnTo>
                      <a:pt x="168" y="111"/>
                    </a:lnTo>
                    <a:close/>
                    <a:moveTo>
                      <a:pt x="158" y="143"/>
                    </a:moveTo>
                    <a:lnTo>
                      <a:pt x="117" y="127"/>
                    </a:lnTo>
                    <a:lnTo>
                      <a:pt x="104" y="124"/>
                    </a:lnTo>
                    <a:lnTo>
                      <a:pt x="95" y="121"/>
                    </a:lnTo>
                    <a:lnTo>
                      <a:pt x="82" y="121"/>
                    </a:lnTo>
                    <a:lnTo>
                      <a:pt x="63" y="124"/>
                    </a:lnTo>
                    <a:lnTo>
                      <a:pt x="41" y="127"/>
                    </a:lnTo>
                    <a:lnTo>
                      <a:pt x="38" y="130"/>
                    </a:lnTo>
                    <a:lnTo>
                      <a:pt x="44" y="133"/>
                    </a:lnTo>
                    <a:lnTo>
                      <a:pt x="66" y="143"/>
                    </a:lnTo>
                    <a:lnTo>
                      <a:pt x="98" y="152"/>
                    </a:lnTo>
                    <a:lnTo>
                      <a:pt x="117" y="155"/>
                    </a:lnTo>
                    <a:lnTo>
                      <a:pt x="120" y="155"/>
                    </a:lnTo>
                    <a:lnTo>
                      <a:pt x="161" y="149"/>
                    </a:lnTo>
                    <a:lnTo>
                      <a:pt x="165" y="149"/>
                    </a:lnTo>
                    <a:lnTo>
                      <a:pt x="165" y="146"/>
                    </a:lnTo>
                    <a:lnTo>
                      <a:pt x="158" y="143"/>
                    </a:lnTo>
                    <a:close/>
                    <a:moveTo>
                      <a:pt x="278" y="177"/>
                    </a:moveTo>
                    <a:lnTo>
                      <a:pt x="278" y="177"/>
                    </a:lnTo>
                    <a:lnTo>
                      <a:pt x="282" y="177"/>
                    </a:lnTo>
                    <a:lnTo>
                      <a:pt x="282" y="174"/>
                    </a:lnTo>
                    <a:lnTo>
                      <a:pt x="275" y="171"/>
                    </a:lnTo>
                    <a:lnTo>
                      <a:pt x="269" y="168"/>
                    </a:lnTo>
                    <a:lnTo>
                      <a:pt x="222" y="152"/>
                    </a:lnTo>
                    <a:lnTo>
                      <a:pt x="218" y="152"/>
                    </a:lnTo>
                    <a:lnTo>
                      <a:pt x="209" y="149"/>
                    </a:lnTo>
                    <a:lnTo>
                      <a:pt x="199" y="149"/>
                    </a:lnTo>
                    <a:lnTo>
                      <a:pt x="168" y="155"/>
                    </a:lnTo>
                    <a:lnTo>
                      <a:pt x="133" y="162"/>
                    </a:lnTo>
                    <a:lnTo>
                      <a:pt x="130" y="162"/>
                    </a:lnTo>
                    <a:lnTo>
                      <a:pt x="130" y="165"/>
                    </a:lnTo>
                    <a:lnTo>
                      <a:pt x="136" y="168"/>
                    </a:lnTo>
                    <a:lnTo>
                      <a:pt x="168" y="181"/>
                    </a:lnTo>
                    <a:lnTo>
                      <a:pt x="190" y="187"/>
                    </a:lnTo>
                    <a:lnTo>
                      <a:pt x="203" y="190"/>
                    </a:lnTo>
                    <a:lnTo>
                      <a:pt x="212" y="190"/>
                    </a:lnTo>
                    <a:lnTo>
                      <a:pt x="218" y="190"/>
                    </a:lnTo>
                    <a:lnTo>
                      <a:pt x="269" y="181"/>
                    </a:lnTo>
                    <a:lnTo>
                      <a:pt x="278" y="177"/>
                    </a:lnTo>
                    <a:close/>
                    <a:moveTo>
                      <a:pt x="269" y="165"/>
                    </a:moveTo>
                    <a:lnTo>
                      <a:pt x="285" y="168"/>
                    </a:lnTo>
                    <a:lnTo>
                      <a:pt x="297" y="171"/>
                    </a:lnTo>
                    <a:lnTo>
                      <a:pt x="307" y="171"/>
                    </a:lnTo>
                    <a:lnTo>
                      <a:pt x="323" y="168"/>
                    </a:lnTo>
                    <a:lnTo>
                      <a:pt x="345" y="165"/>
                    </a:lnTo>
                    <a:lnTo>
                      <a:pt x="348" y="165"/>
                    </a:lnTo>
                    <a:lnTo>
                      <a:pt x="348" y="162"/>
                    </a:lnTo>
                    <a:lnTo>
                      <a:pt x="342" y="159"/>
                    </a:lnTo>
                    <a:lnTo>
                      <a:pt x="323" y="152"/>
                    </a:lnTo>
                    <a:lnTo>
                      <a:pt x="288" y="140"/>
                    </a:lnTo>
                    <a:lnTo>
                      <a:pt x="269" y="136"/>
                    </a:lnTo>
                    <a:lnTo>
                      <a:pt x="266" y="136"/>
                    </a:lnTo>
                    <a:lnTo>
                      <a:pt x="228" y="143"/>
                    </a:lnTo>
                    <a:lnTo>
                      <a:pt x="225" y="146"/>
                    </a:lnTo>
                    <a:lnTo>
                      <a:pt x="231" y="149"/>
                    </a:lnTo>
                    <a:lnTo>
                      <a:pt x="269" y="165"/>
                    </a:lnTo>
                    <a:close/>
                    <a:moveTo>
                      <a:pt x="354" y="127"/>
                    </a:moveTo>
                    <a:lnTo>
                      <a:pt x="354" y="127"/>
                    </a:lnTo>
                    <a:lnTo>
                      <a:pt x="345" y="124"/>
                    </a:lnTo>
                    <a:lnTo>
                      <a:pt x="332" y="124"/>
                    </a:lnTo>
                    <a:lnTo>
                      <a:pt x="323" y="127"/>
                    </a:lnTo>
                    <a:lnTo>
                      <a:pt x="294" y="133"/>
                    </a:lnTo>
                    <a:lnTo>
                      <a:pt x="291" y="133"/>
                    </a:lnTo>
                    <a:lnTo>
                      <a:pt x="297" y="136"/>
                    </a:lnTo>
                    <a:lnTo>
                      <a:pt x="323" y="146"/>
                    </a:lnTo>
                    <a:lnTo>
                      <a:pt x="351" y="155"/>
                    </a:lnTo>
                    <a:lnTo>
                      <a:pt x="364" y="159"/>
                    </a:lnTo>
                    <a:lnTo>
                      <a:pt x="373" y="159"/>
                    </a:lnTo>
                    <a:lnTo>
                      <a:pt x="411" y="152"/>
                    </a:lnTo>
                    <a:lnTo>
                      <a:pt x="415" y="152"/>
                    </a:lnTo>
                    <a:lnTo>
                      <a:pt x="415" y="149"/>
                    </a:lnTo>
                    <a:lnTo>
                      <a:pt x="408" y="146"/>
                    </a:lnTo>
                    <a:lnTo>
                      <a:pt x="373" y="133"/>
                    </a:lnTo>
                    <a:lnTo>
                      <a:pt x="354" y="127"/>
                    </a:lnTo>
                    <a:close/>
                    <a:moveTo>
                      <a:pt x="424" y="146"/>
                    </a:moveTo>
                    <a:lnTo>
                      <a:pt x="424" y="146"/>
                    </a:lnTo>
                    <a:lnTo>
                      <a:pt x="440" y="146"/>
                    </a:lnTo>
                    <a:lnTo>
                      <a:pt x="475" y="140"/>
                    </a:lnTo>
                    <a:lnTo>
                      <a:pt x="478" y="140"/>
                    </a:lnTo>
                    <a:lnTo>
                      <a:pt x="475" y="136"/>
                    </a:lnTo>
                    <a:lnTo>
                      <a:pt x="471" y="133"/>
                    </a:lnTo>
                    <a:lnTo>
                      <a:pt x="424" y="117"/>
                    </a:lnTo>
                    <a:lnTo>
                      <a:pt x="418" y="117"/>
                    </a:lnTo>
                    <a:lnTo>
                      <a:pt x="408" y="114"/>
                    </a:lnTo>
                    <a:lnTo>
                      <a:pt x="399" y="114"/>
                    </a:lnTo>
                    <a:lnTo>
                      <a:pt x="373" y="117"/>
                    </a:lnTo>
                    <a:lnTo>
                      <a:pt x="361" y="121"/>
                    </a:lnTo>
                    <a:lnTo>
                      <a:pt x="358" y="121"/>
                    </a:lnTo>
                    <a:lnTo>
                      <a:pt x="358" y="124"/>
                    </a:lnTo>
                    <a:lnTo>
                      <a:pt x="364" y="127"/>
                    </a:lnTo>
                    <a:lnTo>
                      <a:pt x="373" y="130"/>
                    </a:lnTo>
                    <a:lnTo>
                      <a:pt x="418" y="146"/>
                    </a:lnTo>
                    <a:lnTo>
                      <a:pt x="424" y="146"/>
                    </a:lnTo>
                    <a:close/>
                    <a:moveTo>
                      <a:pt x="503" y="136"/>
                    </a:moveTo>
                    <a:lnTo>
                      <a:pt x="525" y="130"/>
                    </a:lnTo>
                    <a:lnTo>
                      <a:pt x="538" y="130"/>
                    </a:lnTo>
                    <a:lnTo>
                      <a:pt x="541" y="127"/>
                    </a:lnTo>
                    <a:lnTo>
                      <a:pt x="532" y="124"/>
                    </a:lnTo>
                    <a:lnTo>
                      <a:pt x="525" y="121"/>
                    </a:lnTo>
                    <a:lnTo>
                      <a:pt x="481" y="105"/>
                    </a:lnTo>
                    <a:lnTo>
                      <a:pt x="475" y="105"/>
                    </a:lnTo>
                    <a:lnTo>
                      <a:pt x="459" y="102"/>
                    </a:lnTo>
                    <a:lnTo>
                      <a:pt x="424" y="108"/>
                    </a:lnTo>
                    <a:lnTo>
                      <a:pt x="421" y="111"/>
                    </a:lnTo>
                    <a:lnTo>
                      <a:pt x="424" y="111"/>
                    </a:lnTo>
                    <a:lnTo>
                      <a:pt x="427" y="114"/>
                    </a:lnTo>
                    <a:lnTo>
                      <a:pt x="475" y="130"/>
                    </a:lnTo>
                    <a:lnTo>
                      <a:pt x="481" y="133"/>
                    </a:lnTo>
                    <a:lnTo>
                      <a:pt x="494" y="136"/>
                    </a:lnTo>
                    <a:lnTo>
                      <a:pt x="503" y="136"/>
                    </a:lnTo>
                    <a:close/>
                    <a:moveTo>
                      <a:pt x="563" y="124"/>
                    </a:moveTo>
                    <a:lnTo>
                      <a:pt x="579" y="121"/>
                    </a:lnTo>
                    <a:lnTo>
                      <a:pt x="595" y="117"/>
                    </a:lnTo>
                    <a:lnTo>
                      <a:pt x="598" y="117"/>
                    </a:lnTo>
                    <a:lnTo>
                      <a:pt x="598" y="114"/>
                    </a:lnTo>
                    <a:lnTo>
                      <a:pt x="592" y="111"/>
                    </a:lnTo>
                    <a:lnTo>
                      <a:pt x="579" y="108"/>
                    </a:lnTo>
                    <a:lnTo>
                      <a:pt x="541" y="95"/>
                    </a:lnTo>
                    <a:lnTo>
                      <a:pt x="525" y="92"/>
                    </a:lnTo>
                    <a:lnTo>
                      <a:pt x="519" y="92"/>
                    </a:lnTo>
                    <a:lnTo>
                      <a:pt x="484" y="98"/>
                    </a:lnTo>
                    <a:lnTo>
                      <a:pt x="484" y="102"/>
                    </a:lnTo>
                    <a:lnTo>
                      <a:pt x="490" y="105"/>
                    </a:lnTo>
                    <a:lnTo>
                      <a:pt x="525" y="117"/>
                    </a:lnTo>
                    <a:lnTo>
                      <a:pt x="541" y="121"/>
                    </a:lnTo>
                    <a:lnTo>
                      <a:pt x="554" y="124"/>
                    </a:lnTo>
                    <a:lnTo>
                      <a:pt x="563" y="124"/>
                    </a:lnTo>
                    <a:close/>
                    <a:moveTo>
                      <a:pt x="620" y="114"/>
                    </a:moveTo>
                    <a:lnTo>
                      <a:pt x="630" y="111"/>
                    </a:lnTo>
                    <a:lnTo>
                      <a:pt x="652" y="108"/>
                    </a:lnTo>
                    <a:lnTo>
                      <a:pt x="655" y="105"/>
                    </a:lnTo>
                    <a:lnTo>
                      <a:pt x="649" y="102"/>
                    </a:lnTo>
                    <a:lnTo>
                      <a:pt x="630" y="95"/>
                    </a:lnTo>
                    <a:lnTo>
                      <a:pt x="598" y="86"/>
                    </a:lnTo>
                    <a:lnTo>
                      <a:pt x="585" y="83"/>
                    </a:lnTo>
                    <a:lnTo>
                      <a:pt x="576" y="83"/>
                    </a:lnTo>
                    <a:lnTo>
                      <a:pt x="544" y="89"/>
                    </a:lnTo>
                    <a:lnTo>
                      <a:pt x="541" y="89"/>
                    </a:lnTo>
                    <a:lnTo>
                      <a:pt x="547" y="92"/>
                    </a:lnTo>
                    <a:lnTo>
                      <a:pt x="579" y="102"/>
                    </a:lnTo>
                    <a:lnTo>
                      <a:pt x="601" y="111"/>
                    </a:lnTo>
                    <a:lnTo>
                      <a:pt x="611" y="114"/>
                    </a:lnTo>
                    <a:lnTo>
                      <a:pt x="620" y="114"/>
                    </a:lnTo>
                    <a:close/>
                    <a:moveTo>
                      <a:pt x="677" y="102"/>
                    </a:moveTo>
                    <a:lnTo>
                      <a:pt x="680" y="102"/>
                    </a:lnTo>
                    <a:lnTo>
                      <a:pt x="709" y="95"/>
                    </a:lnTo>
                    <a:lnTo>
                      <a:pt x="702" y="92"/>
                    </a:lnTo>
                    <a:lnTo>
                      <a:pt x="680" y="83"/>
                    </a:lnTo>
                    <a:lnTo>
                      <a:pt x="652" y="76"/>
                    </a:lnTo>
                    <a:lnTo>
                      <a:pt x="642" y="73"/>
                    </a:lnTo>
                    <a:lnTo>
                      <a:pt x="633" y="73"/>
                    </a:lnTo>
                    <a:lnTo>
                      <a:pt x="630" y="73"/>
                    </a:lnTo>
                    <a:lnTo>
                      <a:pt x="601" y="79"/>
                    </a:lnTo>
                    <a:lnTo>
                      <a:pt x="598" y="79"/>
                    </a:lnTo>
                    <a:lnTo>
                      <a:pt x="604" y="83"/>
                    </a:lnTo>
                    <a:lnTo>
                      <a:pt x="630" y="92"/>
                    </a:lnTo>
                    <a:lnTo>
                      <a:pt x="658" y="98"/>
                    </a:lnTo>
                    <a:lnTo>
                      <a:pt x="668" y="102"/>
                    </a:lnTo>
                    <a:lnTo>
                      <a:pt x="677" y="102"/>
                    </a:lnTo>
                    <a:close/>
                    <a:moveTo>
                      <a:pt x="731" y="92"/>
                    </a:moveTo>
                    <a:lnTo>
                      <a:pt x="731" y="92"/>
                    </a:lnTo>
                    <a:lnTo>
                      <a:pt x="763" y="86"/>
                    </a:lnTo>
                    <a:lnTo>
                      <a:pt x="756" y="83"/>
                    </a:lnTo>
                    <a:lnTo>
                      <a:pt x="731" y="73"/>
                    </a:lnTo>
                    <a:lnTo>
                      <a:pt x="706" y="67"/>
                    </a:lnTo>
                    <a:lnTo>
                      <a:pt x="687" y="64"/>
                    </a:lnTo>
                    <a:lnTo>
                      <a:pt x="680" y="64"/>
                    </a:lnTo>
                    <a:lnTo>
                      <a:pt x="655" y="67"/>
                    </a:lnTo>
                    <a:lnTo>
                      <a:pt x="655" y="70"/>
                    </a:lnTo>
                    <a:lnTo>
                      <a:pt x="661" y="73"/>
                    </a:lnTo>
                    <a:lnTo>
                      <a:pt x="680" y="79"/>
                    </a:lnTo>
                    <a:lnTo>
                      <a:pt x="712" y="89"/>
                    </a:lnTo>
                    <a:lnTo>
                      <a:pt x="721" y="92"/>
                    </a:lnTo>
                    <a:lnTo>
                      <a:pt x="731" y="92"/>
                    </a:lnTo>
                    <a:close/>
                    <a:moveTo>
                      <a:pt x="782" y="83"/>
                    </a:moveTo>
                    <a:lnTo>
                      <a:pt x="782" y="83"/>
                    </a:lnTo>
                    <a:lnTo>
                      <a:pt x="785" y="83"/>
                    </a:lnTo>
                    <a:lnTo>
                      <a:pt x="813" y="76"/>
                    </a:lnTo>
                    <a:lnTo>
                      <a:pt x="807" y="73"/>
                    </a:lnTo>
                    <a:lnTo>
                      <a:pt x="782" y="64"/>
                    </a:lnTo>
                    <a:lnTo>
                      <a:pt x="756" y="57"/>
                    </a:lnTo>
                    <a:lnTo>
                      <a:pt x="737" y="54"/>
                    </a:lnTo>
                    <a:lnTo>
                      <a:pt x="731" y="54"/>
                    </a:lnTo>
                    <a:lnTo>
                      <a:pt x="709" y="60"/>
                    </a:lnTo>
                    <a:lnTo>
                      <a:pt x="706" y="60"/>
                    </a:lnTo>
                    <a:lnTo>
                      <a:pt x="709" y="60"/>
                    </a:lnTo>
                    <a:lnTo>
                      <a:pt x="715" y="64"/>
                    </a:lnTo>
                    <a:lnTo>
                      <a:pt x="731" y="70"/>
                    </a:lnTo>
                    <a:lnTo>
                      <a:pt x="763" y="79"/>
                    </a:lnTo>
                    <a:lnTo>
                      <a:pt x="782" y="83"/>
                    </a:lnTo>
                    <a:close/>
                    <a:moveTo>
                      <a:pt x="832" y="73"/>
                    </a:moveTo>
                    <a:lnTo>
                      <a:pt x="832" y="73"/>
                    </a:lnTo>
                    <a:lnTo>
                      <a:pt x="861" y="67"/>
                    </a:lnTo>
                    <a:lnTo>
                      <a:pt x="864" y="67"/>
                    </a:lnTo>
                    <a:lnTo>
                      <a:pt x="857" y="64"/>
                    </a:lnTo>
                    <a:lnTo>
                      <a:pt x="832" y="54"/>
                    </a:lnTo>
                    <a:lnTo>
                      <a:pt x="807" y="48"/>
                    </a:lnTo>
                    <a:lnTo>
                      <a:pt x="788" y="45"/>
                    </a:lnTo>
                    <a:lnTo>
                      <a:pt x="782" y="45"/>
                    </a:lnTo>
                    <a:lnTo>
                      <a:pt x="759" y="51"/>
                    </a:lnTo>
                    <a:lnTo>
                      <a:pt x="766" y="54"/>
                    </a:lnTo>
                    <a:lnTo>
                      <a:pt x="782" y="60"/>
                    </a:lnTo>
                    <a:lnTo>
                      <a:pt x="813" y="70"/>
                    </a:lnTo>
                    <a:lnTo>
                      <a:pt x="832" y="73"/>
                    </a:lnTo>
                    <a:close/>
                    <a:moveTo>
                      <a:pt x="813" y="45"/>
                    </a:moveTo>
                    <a:lnTo>
                      <a:pt x="832" y="51"/>
                    </a:lnTo>
                    <a:lnTo>
                      <a:pt x="864" y="60"/>
                    </a:lnTo>
                    <a:lnTo>
                      <a:pt x="883" y="64"/>
                    </a:lnTo>
                    <a:lnTo>
                      <a:pt x="886" y="64"/>
                    </a:lnTo>
                    <a:lnTo>
                      <a:pt x="908" y="57"/>
                    </a:lnTo>
                    <a:lnTo>
                      <a:pt x="911" y="57"/>
                    </a:lnTo>
                    <a:lnTo>
                      <a:pt x="905" y="54"/>
                    </a:lnTo>
                    <a:lnTo>
                      <a:pt x="886" y="48"/>
                    </a:lnTo>
                    <a:lnTo>
                      <a:pt x="854" y="38"/>
                    </a:lnTo>
                    <a:lnTo>
                      <a:pt x="838" y="35"/>
                    </a:lnTo>
                    <a:lnTo>
                      <a:pt x="832" y="38"/>
                    </a:lnTo>
                    <a:lnTo>
                      <a:pt x="810" y="41"/>
                    </a:lnTo>
                    <a:lnTo>
                      <a:pt x="807" y="41"/>
                    </a:lnTo>
                    <a:lnTo>
                      <a:pt x="807" y="45"/>
                    </a:lnTo>
                    <a:lnTo>
                      <a:pt x="813" y="45"/>
                    </a:lnTo>
                    <a:close/>
                    <a:moveTo>
                      <a:pt x="905" y="73"/>
                    </a:moveTo>
                    <a:lnTo>
                      <a:pt x="937" y="83"/>
                    </a:lnTo>
                    <a:lnTo>
                      <a:pt x="956" y="89"/>
                    </a:lnTo>
                    <a:lnTo>
                      <a:pt x="971" y="92"/>
                    </a:lnTo>
                    <a:lnTo>
                      <a:pt x="987" y="89"/>
                    </a:lnTo>
                    <a:lnTo>
                      <a:pt x="1000" y="86"/>
                    </a:lnTo>
                    <a:lnTo>
                      <a:pt x="994" y="83"/>
                    </a:lnTo>
                    <a:lnTo>
                      <a:pt x="987" y="79"/>
                    </a:lnTo>
                    <a:lnTo>
                      <a:pt x="943" y="67"/>
                    </a:lnTo>
                    <a:lnTo>
                      <a:pt x="937" y="64"/>
                    </a:lnTo>
                    <a:lnTo>
                      <a:pt x="924" y="64"/>
                    </a:lnTo>
                    <a:lnTo>
                      <a:pt x="899" y="70"/>
                    </a:lnTo>
                    <a:lnTo>
                      <a:pt x="895" y="70"/>
                    </a:lnTo>
                    <a:lnTo>
                      <a:pt x="905" y="73"/>
                    </a:lnTo>
                    <a:close/>
                    <a:moveTo>
                      <a:pt x="924" y="102"/>
                    </a:moveTo>
                    <a:lnTo>
                      <a:pt x="937" y="98"/>
                    </a:lnTo>
                    <a:lnTo>
                      <a:pt x="952" y="95"/>
                    </a:lnTo>
                    <a:lnTo>
                      <a:pt x="946" y="92"/>
                    </a:lnTo>
                    <a:lnTo>
                      <a:pt x="937" y="89"/>
                    </a:lnTo>
                    <a:lnTo>
                      <a:pt x="895" y="76"/>
                    </a:lnTo>
                    <a:lnTo>
                      <a:pt x="886" y="73"/>
                    </a:lnTo>
                    <a:lnTo>
                      <a:pt x="876" y="73"/>
                    </a:lnTo>
                    <a:lnTo>
                      <a:pt x="848" y="79"/>
                    </a:lnTo>
                    <a:lnTo>
                      <a:pt x="845" y="79"/>
                    </a:lnTo>
                    <a:lnTo>
                      <a:pt x="848" y="79"/>
                    </a:lnTo>
                    <a:lnTo>
                      <a:pt x="854" y="83"/>
                    </a:lnTo>
                    <a:lnTo>
                      <a:pt x="886" y="92"/>
                    </a:lnTo>
                    <a:lnTo>
                      <a:pt x="905" y="98"/>
                    </a:lnTo>
                    <a:lnTo>
                      <a:pt x="924" y="102"/>
                    </a:lnTo>
                    <a:close/>
                    <a:moveTo>
                      <a:pt x="873" y="111"/>
                    </a:moveTo>
                    <a:lnTo>
                      <a:pt x="886" y="111"/>
                    </a:lnTo>
                    <a:lnTo>
                      <a:pt x="902" y="108"/>
                    </a:lnTo>
                    <a:lnTo>
                      <a:pt x="902" y="105"/>
                    </a:lnTo>
                    <a:lnTo>
                      <a:pt x="895" y="102"/>
                    </a:lnTo>
                    <a:lnTo>
                      <a:pt x="886" y="98"/>
                    </a:lnTo>
                    <a:lnTo>
                      <a:pt x="845" y="86"/>
                    </a:lnTo>
                    <a:lnTo>
                      <a:pt x="835" y="83"/>
                    </a:lnTo>
                    <a:lnTo>
                      <a:pt x="826" y="83"/>
                    </a:lnTo>
                    <a:lnTo>
                      <a:pt x="797" y="89"/>
                    </a:lnTo>
                    <a:lnTo>
                      <a:pt x="794" y="89"/>
                    </a:lnTo>
                    <a:lnTo>
                      <a:pt x="801" y="92"/>
                    </a:lnTo>
                    <a:lnTo>
                      <a:pt x="835" y="105"/>
                    </a:lnTo>
                    <a:lnTo>
                      <a:pt x="854" y="111"/>
                    </a:lnTo>
                    <a:lnTo>
                      <a:pt x="864" y="111"/>
                    </a:lnTo>
                    <a:lnTo>
                      <a:pt x="873" y="111"/>
                    </a:lnTo>
                    <a:close/>
                    <a:moveTo>
                      <a:pt x="820" y="124"/>
                    </a:moveTo>
                    <a:lnTo>
                      <a:pt x="835" y="121"/>
                    </a:lnTo>
                    <a:lnTo>
                      <a:pt x="851" y="117"/>
                    </a:lnTo>
                    <a:lnTo>
                      <a:pt x="851" y="114"/>
                    </a:lnTo>
                    <a:lnTo>
                      <a:pt x="845" y="111"/>
                    </a:lnTo>
                    <a:lnTo>
                      <a:pt x="835" y="108"/>
                    </a:lnTo>
                    <a:lnTo>
                      <a:pt x="791" y="95"/>
                    </a:lnTo>
                    <a:lnTo>
                      <a:pt x="782" y="92"/>
                    </a:lnTo>
                    <a:lnTo>
                      <a:pt x="772" y="92"/>
                    </a:lnTo>
                    <a:lnTo>
                      <a:pt x="744" y="98"/>
                    </a:lnTo>
                    <a:lnTo>
                      <a:pt x="740" y="98"/>
                    </a:lnTo>
                    <a:lnTo>
                      <a:pt x="740" y="102"/>
                    </a:lnTo>
                    <a:lnTo>
                      <a:pt x="747" y="105"/>
                    </a:lnTo>
                    <a:lnTo>
                      <a:pt x="782" y="114"/>
                    </a:lnTo>
                    <a:lnTo>
                      <a:pt x="801" y="121"/>
                    </a:lnTo>
                    <a:lnTo>
                      <a:pt x="810" y="124"/>
                    </a:lnTo>
                    <a:lnTo>
                      <a:pt x="820" y="124"/>
                    </a:lnTo>
                    <a:close/>
                    <a:moveTo>
                      <a:pt x="766" y="133"/>
                    </a:moveTo>
                    <a:lnTo>
                      <a:pt x="782" y="130"/>
                    </a:lnTo>
                    <a:lnTo>
                      <a:pt x="797" y="127"/>
                    </a:lnTo>
                    <a:lnTo>
                      <a:pt x="791" y="124"/>
                    </a:lnTo>
                    <a:lnTo>
                      <a:pt x="782" y="121"/>
                    </a:lnTo>
                    <a:lnTo>
                      <a:pt x="737" y="105"/>
                    </a:lnTo>
                    <a:lnTo>
                      <a:pt x="731" y="105"/>
                    </a:lnTo>
                    <a:lnTo>
                      <a:pt x="718" y="102"/>
                    </a:lnTo>
                    <a:lnTo>
                      <a:pt x="687" y="108"/>
                    </a:lnTo>
                    <a:lnTo>
                      <a:pt x="687" y="111"/>
                    </a:lnTo>
                    <a:lnTo>
                      <a:pt x="693" y="114"/>
                    </a:lnTo>
                    <a:lnTo>
                      <a:pt x="731" y="127"/>
                    </a:lnTo>
                    <a:lnTo>
                      <a:pt x="744" y="133"/>
                    </a:lnTo>
                    <a:lnTo>
                      <a:pt x="756" y="133"/>
                    </a:lnTo>
                    <a:lnTo>
                      <a:pt x="766" y="133"/>
                    </a:lnTo>
                    <a:close/>
                    <a:moveTo>
                      <a:pt x="709" y="146"/>
                    </a:moveTo>
                    <a:lnTo>
                      <a:pt x="731" y="143"/>
                    </a:lnTo>
                    <a:lnTo>
                      <a:pt x="740" y="140"/>
                    </a:lnTo>
                    <a:lnTo>
                      <a:pt x="744" y="140"/>
                    </a:lnTo>
                    <a:lnTo>
                      <a:pt x="740" y="136"/>
                    </a:lnTo>
                    <a:lnTo>
                      <a:pt x="734" y="133"/>
                    </a:lnTo>
                    <a:lnTo>
                      <a:pt x="731" y="133"/>
                    </a:lnTo>
                    <a:lnTo>
                      <a:pt x="683" y="117"/>
                    </a:lnTo>
                    <a:lnTo>
                      <a:pt x="680" y="117"/>
                    </a:lnTo>
                    <a:lnTo>
                      <a:pt x="661" y="114"/>
                    </a:lnTo>
                    <a:lnTo>
                      <a:pt x="630" y="121"/>
                    </a:lnTo>
                    <a:lnTo>
                      <a:pt x="627" y="121"/>
                    </a:lnTo>
                    <a:lnTo>
                      <a:pt x="630" y="124"/>
                    </a:lnTo>
                    <a:lnTo>
                      <a:pt x="633" y="127"/>
                    </a:lnTo>
                    <a:lnTo>
                      <a:pt x="680" y="140"/>
                    </a:lnTo>
                    <a:lnTo>
                      <a:pt x="687" y="143"/>
                    </a:lnTo>
                    <a:lnTo>
                      <a:pt x="699" y="146"/>
                    </a:lnTo>
                    <a:lnTo>
                      <a:pt x="709" y="146"/>
                    </a:lnTo>
                    <a:close/>
                    <a:moveTo>
                      <a:pt x="630" y="155"/>
                    </a:moveTo>
                    <a:lnTo>
                      <a:pt x="630" y="155"/>
                    </a:lnTo>
                    <a:lnTo>
                      <a:pt x="639" y="159"/>
                    </a:lnTo>
                    <a:lnTo>
                      <a:pt x="649" y="159"/>
                    </a:lnTo>
                    <a:lnTo>
                      <a:pt x="680" y="152"/>
                    </a:lnTo>
                    <a:lnTo>
                      <a:pt x="683" y="152"/>
                    </a:lnTo>
                    <a:lnTo>
                      <a:pt x="683" y="149"/>
                    </a:lnTo>
                    <a:lnTo>
                      <a:pt x="680" y="146"/>
                    </a:lnTo>
                    <a:lnTo>
                      <a:pt x="677" y="146"/>
                    </a:lnTo>
                    <a:lnTo>
                      <a:pt x="630" y="130"/>
                    </a:lnTo>
                    <a:lnTo>
                      <a:pt x="623" y="127"/>
                    </a:lnTo>
                    <a:lnTo>
                      <a:pt x="614" y="124"/>
                    </a:lnTo>
                    <a:lnTo>
                      <a:pt x="604" y="124"/>
                    </a:lnTo>
                    <a:lnTo>
                      <a:pt x="579" y="130"/>
                    </a:lnTo>
                    <a:lnTo>
                      <a:pt x="570" y="130"/>
                    </a:lnTo>
                    <a:lnTo>
                      <a:pt x="566" y="133"/>
                    </a:lnTo>
                    <a:lnTo>
                      <a:pt x="573" y="136"/>
                    </a:lnTo>
                    <a:lnTo>
                      <a:pt x="579" y="140"/>
                    </a:lnTo>
                    <a:lnTo>
                      <a:pt x="630" y="155"/>
                    </a:lnTo>
                    <a:close/>
                    <a:moveTo>
                      <a:pt x="579" y="171"/>
                    </a:moveTo>
                    <a:lnTo>
                      <a:pt x="579" y="171"/>
                    </a:lnTo>
                    <a:lnTo>
                      <a:pt x="589" y="171"/>
                    </a:lnTo>
                    <a:lnTo>
                      <a:pt x="623" y="165"/>
                    </a:lnTo>
                    <a:lnTo>
                      <a:pt x="623" y="162"/>
                    </a:lnTo>
                    <a:lnTo>
                      <a:pt x="617" y="159"/>
                    </a:lnTo>
                    <a:lnTo>
                      <a:pt x="579" y="143"/>
                    </a:lnTo>
                    <a:lnTo>
                      <a:pt x="563" y="140"/>
                    </a:lnTo>
                    <a:lnTo>
                      <a:pt x="551" y="136"/>
                    </a:lnTo>
                    <a:lnTo>
                      <a:pt x="541" y="136"/>
                    </a:lnTo>
                    <a:lnTo>
                      <a:pt x="525" y="140"/>
                    </a:lnTo>
                    <a:lnTo>
                      <a:pt x="506" y="143"/>
                    </a:lnTo>
                    <a:lnTo>
                      <a:pt x="506" y="146"/>
                    </a:lnTo>
                    <a:lnTo>
                      <a:pt x="513" y="149"/>
                    </a:lnTo>
                    <a:lnTo>
                      <a:pt x="525" y="155"/>
                    </a:lnTo>
                    <a:lnTo>
                      <a:pt x="566" y="168"/>
                    </a:lnTo>
                    <a:lnTo>
                      <a:pt x="579" y="171"/>
                    </a:lnTo>
                    <a:close/>
                    <a:moveTo>
                      <a:pt x="525" y="184"/>
                    </a:moveTo>
                    <a:lnTo>
                      <a:pt x="528" y="184"/>
                    </a:lnTo>
                    <a:lnTo>
                      <a:pt x="560" y="177"/>
                    </a:lnTo>
                    <a:lnTo>
                      <a:pt x="563" y="174"/>
                    </a:lnTo>
                    <a:lnTo>
                      <a:pt x="554" y="171"/>
                    </a:lnTo>
                    <a:lnTo>
                      <a:pt x="525" y="162"/>
                    </a:lnTo>
                    <a:lnTo>
                      <a:pt x="500" y="152"/>
                    </a:lnTo>
                    <a:lnTo>
                      <a:pt x="490" y="149"/>
                    </a:lnTo>
                    <a:lnTo>
                      <a:pt x="478" y="149"/>
                    </a:lnTo>
                    <a:lnTo>
                      <a:pt x="475" y="149"/>
                    </a:lnTo>
                    <a:lnTo>
                      <a:pt x="443" y="155"/>
                    </a:lnTo>
                    <a:lnTo>
                      <a:pt x="440" y="155"/>
                    </a:lnTo>
                    <a:lnTo>
                      <a:pt x="440" y="159"/>
                    </a:lnTo>
                    <a:lnTo>
                      <a:pt x="446" y="162"/>
                    </a:lnTo>
                    <a:lnTo>
                      <a:pt x="475" y="171"/>
                    </a:lnTo>
                    <a:lnTo>
                      <a:pt x="503" y="181"/>
                    </a:lnTo>
                    <a:lnTo>
                      <a:pt x="513" y="184"/>
                    </a:lnTo>
                    <a:lnTo>
                      <a:pt x="525" y="184"/>
                    </a:lnTo>
                    <a:close/>
                    <a:moveTo>
                      <a:pt x="459" y="196"/>
                    </a:moveTo>
                    <a:lnTo>
                      <a:pt x="475" y="193"/>
                    </a:lnTo>
                    <a:lnTo>
                      <a:pt x="494" y="190"/>
                    </a:lnTo>
                    <a:lnTo>
                      <a:pt x="497" y="190"/>
                    </a:lnTo>
                    <a:lnTo>
                      <a:pt x="497" y="187"/>
                    </a:lnTo>
                    <a:lnTo>
                      <a:pt x="490" y="184"/>
                    </a:lnTo>
                    <a:lnTo>
                      <a:pt x="475" y="177"/>
                    </a:lnTo>
                    <a:lnTo>
                      <a:pt x="437" y="165"/>
                    </a:lnTo>
                    <a:lnTo>
                      <a:pt x="424" y="162"/>
                    </a:lnTo>
                    <a:lnTo>
                      <a:pt x="415" y="162"/>
                    </a:lnTo>
                    <a:lnTo>
                      <a:pt x="377" y="168"/>
                    </a:lnTo>
                    <a:lnTo>
                      <a:pt x="373" y="171"/>
                    </a:lnTo>
                    <a:lnTo>
                      <a:pt x="380" y="174"/>
                    </a:lnTo>
                    <a:lnTo>
                      <a:pt x="424" y="190"/>
                    </a:lnTo>
                    <a:lnTo>
                      <a:pt x="433" y="193"/>
                    </a:lnTo>
                    <a:lnTo>
                      <a:pt x="446" y="196"/>
                    </a:lnTo>
                    <a:lnTo>
                      <a:pt x="459" y="196"/>
                    </a:lnTo>
                    <a:close/>
                    <a:moveTo>
                      <a:pt x="323" y="193"/>
                    </a:moveTo>
                    <a:lnTo>
                      <a:pt x="364" y="209"/>
                    </a:lnTo>
                    <a:lnTo>
                      <a:pt x="373" y="212"/>
                    </a:lnTo>
                    <a:lnTo>
                      <a:pt x="389" y="212"/>
                    </a:lnTo>
                    <a:lnTo>
                      <a:pt x="424" y="203"/>
                    </a:lnTo>
                    <a:lnTo>
                      <a:pt x="427" y="203"/>
                    </a:lnTo>
                    <a:lnTo>
                      <a:pt x="430" y="200"/>
                    </a:lnTo>
                    <a:lnTo>
                      <a:pt x="424" y="196"/>
                    </a:lnTo>
                    <a:lnTo>
                      <a:pt x="373" y="181"/>
                    </a:lnTo>
                    <a:lnTo>
                      <a:pt x="367" y="177"/>
                    </a:lnTo>
                    <a:lnTo>
                      <a:pt x="354" y="174"/>
                    </a:lnTo>
                    <a:lnTo>
                      <a:pt x="345" y="174"/>
                    </a:lnTo>
                    <a:lnTo>
                      <a:pt x="323" y="177"/>
                    </a:lnTo>
                    <a:lnTo>
                      <a:pt x="304" y="181"/>
                    </a:lnTo>
                    <a:lnTo>
                      <a:pt x="304" y="184"/>
                    </a:lnTo>
                    <a:lnTo>
                      <a:pt x="301" y="184"/>
                    </a:lnTo>
                    <a:lnTo>
                      <a:pt x="310" y="190"/>
                    </a:lnTo>
                    <a:lnTo>
                      <a:pt x="323" y="193"/>
                    </a:lnTo>
                    <a:close/>
                    <a:moveTo>
                      <a:pt x="351" y="212"/>
                    </a:moveTo>
                    <a:lnTo>
                      <a:pt x="323" y="200"/>
                    </a:lnTo>
                    <a:lnTo>
                      <a:pt x="297" y="190"/>
                    </a:lnTo>
                    <a:lnTo>
                      <a:pt x="285" y="187"/>
                    </a:lnTo>
                    <a:lnTo>
                      <a:pt x="272" y="187"/>
                    </a:lnTo>
                    <a:lnTo>
                      <a:pt x="269" y="190"/>
                    </a:lnTo>
                    <a:lnTo>
                      <a:pt x="231" y="196"/>
                    </a:lnTo>
                    <a:lnTo>
                      <a:pt x="228" y="196"/>
                    </a:lnTo>
                    <a:lnTo>
                      <a:pt x="228" y="200"/>
                    </a:lnTo>
                    <a:lnTo>
                      <a:pt x="234" y="203"/>
                    </a:lnTo>
                    <a:lnTo>
                      <a:pt x="272" y="215"/>
                    </a:lnTo>
                    <a:lnTo>
                      <a:pt x="291" y="225"/>
                    </a:lnTo>
                    <a:lnTo>
                      <a:pt x="304" y="225"/>
                    </a:lnTo>
                    <a:lnTo>
                      <a:pt x="316" y="225"/>
                    </a:lnTo>
                    <a:lnTo>
                      <a:pt x="323" y="225"/>
                    </a:lnTo>
                    <a:lnTo>
                      <a:pt x="358" y="219"/>
                    </a:lnTo>
                    <a:lnTo>
                      <a:pt x="358" y="215"/>
                    </a:lnTo>
                    <a:lnTo>
                      <a:pt x="361" y="215"/>
                    </a:lnTo>
                    <a:lnTo>
                      <a:pt x="351" y="212"/>
                    </a:lnTo>
                    <a:close/>
                    <a:moveTo>
                      <a:pt x="1092" y="111"/>
                    </a:moveTo>
                    <a:lnTo>
                      <a:pt x="1092" y="111"/>
                    </a:lnTo>
                    <a:lnTo>
                      <a:pt x="1085" y="108"/>
                    </a:lnTo>
                    <a:lnTo>
                      <a:pt x="1038" y="95"/>
                    </a:lnTo>
                    <a:lnTo>
                      <a:pt x="1035" y="92"/>
                    </a:lnTo>
                    <a:lnTo>
                      <a:pt x="1016" y="92"/>
                    </a:lnTo>
                    <a:lnTo>
                      <a:pt x="987" y="95"/>
                    </a:lnTo>
                    <a:lnTo>
                      <a:pt x="987" y="98"/>
                    </a:lnTo>
                    <a:lnTo>
                      <a:pt x="994" y="102"/>
                    </a:lnTo>
                    <a:lnTo>
                      <a:pt x="1038" y="114"/>
                    </a:lnTo>
                    <a:lnTo>
                      <a:pt x="1047" y="117"/>
                    </a:lnTo>
                    <a:lnTo>
                      <a:pt x="1066" y="121"/>
                    </a:lnTo>
                    <a:lnTo>
                      <a:pt x="1092" y="114"/>
                    </a:lnTo>
                    <a:lnTo>
                      <a:pt x="1092" y="111"/>
                    </a:lnTo>
                    <a:close/>
                    <a:moveTo>
                      <a:pt x="1038" y="121"/>
                    </a:moveTo>
                    <a:lnTo>
                      <a:pt x="1038" y="121"/>
                    </a:lnTo>
                    <a:lnTo>
                      <a:pt x="987" y="105"/>
                    </a:lnTo>
                    <a:lnTo>
                      <a:pt x="968" y="102"/>
                    </a:lnTo>
                    <a:lnTo>
                      <a:pt x="940" y="108"/>
                    </a:lnTo>
                    <a:lnTo>
                      <a:pt x="937" y="108"/>
                    </a:lnTo>
                    <a:lnTo>
                      <a:pt x="940" y="108"/>
                    </a:lnTo>
                    <a:lnTo>
                      <a:pt x="946" y="111"/>
                    </a:lnTo>
                    <a:lnTo>
                      <a:pt x="987" y="127"/>
                    </a:lnTo>
                    <a:lnTo>
                      <a:pt x="997" y="127"/>
                    </a:lnTo>
                    <a:lnTo>
                      <a:pt x="1009" y="130"/>
                    </a:lnTo>
                    <a:lnTo>
                      <a:pt x="1016" y="130"/>
                    </a:lnTo>
                    <a:lnTo>
                      <a:pt x="1038" y="127"/>
                    </a:lnTo>
                    <a:lnTo>
                      <a:pt x="1044" y="124"/>
                    </a:lnTo>
                    <a:lnTo>
                      <a:pt x="1038" y="121"/>
                    </a:lnTo>
                    <a:close/>
                    <a:moveTo>
                      <a:pt x="990" y="130"/>
                    </a:moveTo>
                    <a:lnTo>
                      <a:pt x="987" y="130"/>
                    </a:lnTo>
                    <a:lnTo>
                      <a:pt x="937" y="114"/>
                    </a:lnTo>
                    <a:lnTo>
                      <a:pt x="918" y="111"/>
                    </a:lnTo>
                    <a:lnTo>
                      <a:pt x="889" y="117"/>
                    </a:lnTo>
                    <a:lnTo>
                      <a:pt x="886" y="117"/>
                    </a:lnTo>
                    <a:lnTo>
                      <a:pt x="886" y="121"/>
                    </a:lnTo>
                    <a:lnTo>
                      <a:pt x="895" y="124"/>
                    </a:lnTo>
                    <a:lnTo>
                      <a:pt x="937" y="136"/>
                    </a:lnTo>
                    <a:lnTo>
                      <a:pt x="946" y="140"/>
                    </a:lnTo>
                    <a:lnTo>
                      <a:pt x="959" y="143"/>
                    </a:lnTo>
                    <a:lnTo>
                      <a:pt x="968" y="143"/>
                    </a:lnTo>
                    <a:lnTo>
                      <a:pt x="987" y="136"/>
                    </a:lnTo>
                    <a:lnTo>
                      <a:pt x="997" y="136"/>
                    </a:lnTo>
                    <a:lnTo>
                      <a:pt x="997" y="133"/>
                    </a:lnTo>
                    <a:lnTo>
                      <a:pt x="990" y="130"/>
                    </a:lnTo>
                    <a:close/>
                    <a:moveTo>
                      <a:pt x="592" y="219"/>
                    </a:moveTo>
                    <a:lnTo>
                      <a:pt x="579" y="212"/>
                    </a:lnTo>
                    <a:lnTo>
                      <a:pt x="535" y="200"/>
                    </a:lnTo>
                    <a:lnTo>
                      <a:pt x="528" y="196"/>
                    </a:lnTo>
                    <a:lnTo>
                      <a:pt x="513" y="196"/>
                    </a:lnTo>
                    <a:lnTo>
                      <a:pt x="475" y="203"/>
                    </a:lnTo>
                    <a:lnTo>
                      <a:pt x="471" y="206"/>
                    </a:lnTo>
                    <a:lnTo>
                      <a:pt x="475" y="209"/>
                    </a:lnTo>
                    <a:lnTo>
                      <a:pt x="478" y="209"/>
                    </a:lnTo>
                    <a:lnTo>
                      <a:pt x="528" y="228"/>
                    </a:lnTo>
                    <a:lnTo>
                      <a:pt x="538" y="231"/>
                    </a:lnTo>
                    <a:lnTo>
                      <a:pt x="547" y="231"/>
                    </a:lnTo>
                    <a:lnTo>
                      <a:pt x="560" y="231"/>
                    </a:lnTo>
                    <a:lnTo>
                      <a:pt x="579" y="228"/>
                    </a:lnTo>
                    <a:lnTo>
                      <a:pt x="595" y="225"/>
                    </a:lnTo>
                    <a:lnTo>
                      <a:pt x="598" y="225"/>
                    </a:lnTo>
                    <a:lnTo>
                      <a:pt x="598" y="222"/>
                    </a:lnTo>
                    <a:lnTo>
                      <a:pt x="592" y="219"/>
                    </a:lnTo>
                    <a:close/>
                    <a:moveTo>
                      <a:pt x="528" y="234"/>
                    </a:moveTo>
                    <a:lnTo>
                      <a:pt x="528" y="234"/>
                    </a:lnTo>
                    <a:lnTo>
                      <a:pt x="525" y="231"/>
                    </a:lnTo>
                    <a:lnTo>
                      <a:pt x="475" y="215"/>
                    </a:lnTo>
                    <a:lnTo>
                      <a:pt x="468" y="212"/>
                    </a:lnTo>
                    <a:lnTo>
                      <a:pt x="456" y="209"/>
                    </a:lnTo>
                    <a:lnTo>
                      <a:pt x="443" y="209"/>
                    </a:lnTo>
                    <a:lnTo>
                      <a:pt x="424" y="212"/>
                    </a:lnTo>
                    <a:lnTo>
                      <a:pt x="405" y="219"/>
                    </a:lnTo>
                    <a:lnTo>
                      <a:pt x="402" y="219"/>
                    </a:lnTo>
                    <a:lnTo>
                      <a:pt x="402" y="222"/>
                    </a:lnTo>
                    <a:lnTo>
                      <a:pt x="408" y="225"/>
                    </a:lnTo>
                    <a:lnTo>
                      <a:pt x="424" y="231"/>
                    </a:lnTo>
                    <a:lnTo>
                      <a:pt x="468" y="244"/>
                    </a:lnTo>
                    <a:lnTo>
                      <a:pt x="475" y="247"/>
                    </a:lnTo>
                    <a:lnTo>
                      <a:pt x="490" y="247"/>
                    </a:lnTo>
                    <a:lnTo>
                      <a:pt x="528" y="241"/>
                    </a:lnTo>
                    <a:lnTo>
                      <a:pt x="532" y="238"/>
                    </a:lnTo>
                    <a:lnTo>
                      <a:pt x="528" y="234"/>
                    </a:lnTo>
                    <a:close/>
                    <a:moveTo>
                      <a:pt x="456" y="247"/>
                    </a:moveTo>
                    <a:lnTo>
                      <a:pt x="424" y="238"/>
                    </a:lnTo>
                    <a:lnTo>
                      <a:pt x="399" y="228"/>
                    </a:lnTo>
                    <a:lnTo>
                      <a:pt x="386" y="225"/>
                    </a:lnTo>
                    <a:lnTo>
                      <a:pt x="373" y="225"/>
                    </a:lnTo>
                    <a:lnTo>
                      <a:pt x="332" y="231"/>
                    </a:lnTo>
                    <a:lnTo>
                      <a:pt x="329" y="234"/>
                    </a:lnTo>
                    <a:lnTo>
                      <a:pt x="339" y="241"/>
                    </a:lnTo>
                    <a:lnTo>
                      <a:pt x="373" y="253"/>
                    </a:lnTo>
                    <a:lnTo>
                      <a:pt x="396" y="260"/>
                    </a:lnTo>
                    <a:lnTo>
                      <a:pt x="408" y="263"/>
                    </a:lnTo>
                    <a:lnTo>
                      <a:pt x="421" y="263"/>
                    </a:lnTo>
                    <a:lnTo>
                      <a:pt x="424" y="263"/>
                    </a:lnTo>
                    <a:lnTo>
                      <a:pt x="459" y="253"/>
                    </a:lnTo>
                    <a:lnTo>
                      <a:pt x="462" y="253"/>
                    </a:lnTo>
                    <a:lnTo>
                      <a:pt x="456" y="247"/>
                    </a:lnTo>
                    <a:close/>
                    <a:moveTo>
                      <a:pt x="943" y="140"/>
                    </a:moveTo>
                    <a:lnTo>
                      <a:pt x="937" y="140"/>
                    </a:lnTo>
                    <a:lnTo>
                      <a:pt x="889" y="124"/>
                    </a:lnTo>
                    <a:lnTo>
                      <a:pt x="886" y="124"/>
                    </a:lnTo>
                    <a:lnTo>
                      <a:pt x="870" y="121"/>
                    </a:lnTo>
                    <a:lnTo>
                      <a:pt x="835" y="130"/>
                    </a:lnTo>
                    <a:lnTo>
                      <a:pt x="782" y="140"/>
                    </a:lnTo>
                    <a:lnTo>
                      <a:pt x="731" y="149"/>
                    </a:lnTo>
                    <a:lnTo>
                      <a:pt x="680" y="162"/>
                    </a:lnTo>
                    <a:lnTo>
                      <a:pt x="630" y="171"/>
                    </a:lnTo>
                    <a:lnTo>
                      <a:pt x="579" y="181"/>
                    </a:lnTo>
                    <a:lnTo>
                      <a:pt x="535" y="190"/>
                    </a:lnTo>
                    <a:lnTo>
                      <a:pt x="532" y="193"/>
                    </a:lnTo>
                    <a:lnTo>
                      <a:pt x="541" y="196"/>
                    </a:lnTo>
                    <a:lnTo>
                      <a:pt x="579" y="209"/>
                    </a:lnTo>
                    <a:lnTo>
                      <a:pt x="598" y="215"/>
                    </a:lnTo>
                    <a:lnTo>
                      <a:pt x="608" y="219"/>
                    </a:lnTo>
                    <a:lnTo>
                      <a:pt x="620" y="219"/>
                    </a:lnTo>
                    <a:lnTo>
                      <a:pt x="630" y="219"/>
                    </a:lnTo>
                    <a:lnTo>
                      <a:pt x="680" y="206"/>
                    </a:lnTo>
                    <a:lnTo>
                      <a:pt x="731" y="193"/>
                    </a:lnTo>
                    <a:lnTo>
                      <a:pt x="785" y="184"/>
                    </a:lnTo>
                    <a:lnTo>
                      <a:pt x="835" y="171"/>
                    </a:lnTo>
                    <a:lnTo>
                      <a:pt x="886" y="162"/>
                    </a:lnTo>
                    <a:lnTo>
                      <a:pt x="937" y="149"/>
                    </a:lnTo>
                    <a:lnTo>
                      <a:pt x="949" y="146"/>
                    </a:lnTo>
                    <a:lnTo>
                      <a:pt x="949" y="143"/>
                    </a:lnTo>
                    <a:lnTo>
                      <a:pt x="943" y="1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85" name="Freeform 125"/>
              <p:cNvSpPr>
                <a:spLocks/>
              </p:cNvSpPr>
              <p:nvPr/>
            </p:nvSpPr>
            <p:spPr bwMode="auto">
              <a:xfrm>
                <a:off x="1249" y="2685"/>
                <a:ext cx="60" cy="13"/>
              </a:xfrm>
              <a:custGeom>
                <a:avLst/>
                <a:gdLst>
                  <a:gd name="T0" fmla="*/ 12 w 60"/>
                  <a:gd name="T1" fmla="*/ 9 h 13"/>
                  <a:gd name="T2" fmla="*/ 12 w 60"/>
                  <a:gd name="T3" fmla="*/ 9 h 13"/>
                  <a:gd name="T4" fmla="*/ 28 w 60"/>
                  <a:gd name="T5" fmla="*/ 13 h 13"/>
                  <a:gd name="T6" fmla="*/ 60 w 60"/>
                  <a:gd name="T7" fmla="*/ 9 h 13"/>
                  <a:gd name="T8" fmla="*/ 60 w 60"/>
                  <a:gd name="T9" fmla="*/ 9 h 13"/>
                  <a:gd name="T10" fmla="*/ 60 w 60"/>
                  <a:gd name="T11" fmla="*/ 6 h 13"/>
                  <a:gd name="T12" fmla="*/ 54 w 60"/>
                  <a:gd name="T13" fmla="*/ 3 h 13"/>
                  <a:gd name="T14" fmla="*/ 50 w 60"/>
                  <a:gd name="T15" fmla="*/ 3 h 13"/>
                  <a:gd name="T16" fmla="*/ 50 w 60"/>
                  <a:gd name="T17" fmla="*/ 3 h 13"/>
                  <a:gd name="T18" fmla="*/ 31 w 60"/>
                  <a:gd name="T19" fmla="*/ 0 h 13"/>
                  <a:gd name="T20" fmla="*/ 3 w 60"/>
                  <a:gd name="T21" fmla="*/ 6 h 13"/>
                  <a:gd name="T22" fmla="*/ 3 w 60"/>
                  <a:gd name="T23" fmla="*/ 6 h 13"/>
                  <a:gd name="T24" fmla="*/ 0 w 60"/>
                  <a:gd name="T25" fmla="*/ 6 h 13"/>
                  <a:gd name="T26" fmla="*/ 6 w 60"/>
                  <a:gd name="T27" fmla="*/ 9 h 13"/>
                  <a:gd name="T28" fmla="*/ 12 w 60"/>
                  <a:gd name="T29" fmla="*/ 9 h 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0"/>
                  <a:gd name="T46" fmla="*/ 0 h 13"/>
                  <a:gd name="T47" fmla="*/ 60 w 60"/>
                  <a:gd name="T48" fmla="*/ 13 h 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0" h="13">
                    <a:moveTo>
                      <a:pt x="12" y="9"/>
                    </a:moveTo>
                    <a:lnTo>
                      <a:pt x="12" y="9"/>
                    </a:lnTo>
                    <a:lnTo>
                      <a:pt x="28" y="13"/>
                    </a:lnTo>
                    <a:lnTo>
                      <a:pt x="60" y="9"/>
                    </a:lnTo>
                    <a:lnTo>
                      <a:pt x="60" y="6"/>
                    </a:lnTo>
                    <a:lnTo>
                      <a:pt x="54" y="3"/>
                    </a:lnTo>
                    <a:lnTo>
                      <a:pt x="50" y="3"/>
                    </a:lnTo>
                    <a:lnTo>
                      <a:pt x="31" y="0"/>
                    </a:lnTo>
                    <a:lnTo>
                      <a:pt x="3" y="6"/>
                    </a:lnTo>
                    <a:lnTo>
                      <a:pt x="0" y="6"/>
                    </a:lnTo>
                    <a:lnTo>
                      <a:pt x="6" y="9"/>
                    </a:lnTo>
                    <a:lnTo>
                      <a:pt x="12" y="9"/>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86" name="Freeform 126"/>
              <p:cNvSpPr>
                <a:spLocks/>
              </p:cNvSpPr>
              <p:nvPr/>
            </p:nvSpPr>
            <p:spPr bwMode="auto">
              <a:xfrm>
                <a:off x="1204" y="2694"/>
                <a:ext cx="54" cy="13"/>
              </a:xfrm>
              <a:custGeom>
                <a:avLst/>
                <a:gdLst>
                  <a:gd name="T0" fmla="*/ 0 w 54"/>
                  <a:gd name="T1" fmla="*/ 10 h 13"/>
                  <a:gd name="T2" fmla="*/ 4 w 54"/>
                  <a:gd name="T3" fmla="*/ 10 h 13"/>
                  <a:gd name="T4" fmla="*/ 4 w 54"/>
                  <a:gd name="T5" fmla="*/ 10 h 13"/>
                  <a:gd name="T6" fmla="*/ 23 w 54"/>
                  <a:gd name="T7" fmla="*/ 13 h 13"/>
                  <a:gd name="T8" fmla="*/ 54 w 54"/>
                  <a:gd name="T9" fmla="*/ 7 h 13"/>
                  <a:gd name="T10" fmla="*/ 54 w 54"/>
                  <a:gd name="T11" fmla="*/ 7 h 13"/>
                  <a:gd name="T12" fmla="*/ 54 w 54"/>
                  <a:gd name="T13" fmla="*/ 7 h 13"/>
                  <a:gd name="T14" fmla="*/ 48 w 54"/>
                  <a:gd name="T15" fmla="*/ 4 h 13"/>
                  <a:gd name="T16" fmla="*/ 45 w 54"/>
                  <a:gd name="T17" fmla="*/ 0 h 13"/>
                  <a:gd name="T18" fmla="*/ 45 w 54"/>
                  <a:gd name="T19" fmla="*/ 0 h 13"/>
                  <a:gd name="T20" fmla="*/ 26 w 54"/>
                  <a:gd name="T21" fmla="*/ 0 h 13"/>
                  <a:gd name="T22" fmla="*/ 0 w 54"/>
                  <a:gd name="T23" fmla="*/ 4 h 13"/>
                  <a:gd name="T24" fmla="*/ 0 w 54"/>
                  <a:gd name="T25" fmla="*/ 10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
                  <a:gd name="T40" fmla="*/ 0 h 13"/>
                  <a:gd name="T41" fmla="*/ 54 w 54"/>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 h="13">
                    <a:moveTo>
                      <a:pt x="0" y="10"/>
                    </a:moveTo>
                    <a:lnTo>
                      <a:pt x="4" y="10"/>
                    </a:lnTo>
                    <a:lnTo>
                      <a:pt x="23" y="13"/>
                    </a:lnTo>
                    <a:lnTo>
                      <a:pt x="54" y="7"/>
                    </a:lnTo>
                    <a:lnTo>
                      <a:pt x="48" y="4"/>
                    </a:lnTo>
                    <a:lnTo>
                      <a:pt x="45" y="0"/>
                    </a:lnTo>
                    <a:lnTo>
                      <a:pt x="26" y="0"/>
                    </a:lnTo>
                    <a:lnTo>
                      <a:pt x="0" y="4"/>
                    </a:lnTo>
                    <a:lnTo>
                      <a:pt x="0" y="1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87" name="Freeform 127"/>
              <p:cNvSpPr>
                <a:spLocks/>
              </p:cNvSpPr>
              <p:nvPr/>
            </p:nvSpPr>
            <p:spPr bwMode="auto">
              <a:xfrm>
                <a:off x="1198" y="2698"/>
                <a:ext cx="6" cy="6"/>
              </a:xfrm>
              <a:custGeom>
                <a:avLst/>
                <a:gdLst>
                  <a:gd name="T0" fmla="*/ 6 w 6"/>
                  <a:gd name="T1" fmla="*/ 6 h 6"/>
                  <a:gd name="T2" fmla="*/ 6 w 6"/>
                  <a:gd name="T3" fmla="*/ 0 h 6"/>
                  <a:gd name="T4" fmla="*/ 0 w 6"/>
                  <a:gd name="T5" fmla="*/ 0 h 6"/>
                  <a:gd name="T6" fmla="*/ 0 w 6"/>
                  <a:gd name="T7" fmla="*/ 0 h 6"/>
                  <a:gd name="T8" fmla="*/ 0 w 6"/>
                  <a:gd name="T9" fmla="*/ 3 h 6"/>
                  <a:gd name="T10" fmla="*/ 6 w 6"/>
                  <a:gd name="T11" fmla="*/ 6 h 6"/>
                  <a:gd name="T12" fmla="*/ 6 w 6"/>
                  <a:gd name="T13" fmla="*/ 6 h 6"/>
                  <a:gd name="T14" fmla="*/ 0 60000 65536"/>
                  <a:gd name="T15" fmla="*/ 0 60000 65536"/>
                  <a:gd name="T16" fmla="*/ 0 60000 65536"/>
                  <a:gd name="T17" fmla="*/ 0 60000 65536"/>
                  <a:gd name="T18" fmla="*/ 0 60000 65536"/>
                  <a:gd name="T19" fmla="*/ 0 60000 65536"/>
                  <a:gd name="T20" fmla="*/ 0 60000 65536"/>
                  <a:gd name="T21" fmla="*/ 0 w 6"/>
                  <a:gd name="T22" fmla="*/ 0 h 6"/>
                  <a:gd name="T23" fmla="*/ 6 w 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6">
                    <a:moveTo>
                      <a:pt x="6" y="6"/>
                    </a:moveTo>
                    <a:lnTo>
                      <a:pt x="6" y="0"/>
                    </a:lnTo>
                    <a:lnTo>
                      <a:pt x="0" y="0"/>
                    </a:lnTo>
                    <a:lnTo>
                      <a:pt x="0" y="3"/>
                    </a:lnTo>
                    <a:lnTo>
                      <a:pt x="6" y="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88" name="Freeform 128"/>
              <p:cNvSpPr>
                <a:spLocks/>
              </p:cNvSpPr>
              <p:nvPr/>
            </p:nvSpPr>
            <p:spPr bwMode="auto">
              <a:xfrm>
                <a:off x="1204" y="2707"/>
                <a:ext cx="4" cy="3"/>
              </a:xfrm>
              <a:custGeom>
                <a:avLst/>
                <a:gdLst>
                  <a:gd name="T0" fmla="*/ 0 w 4"/>
                  <a:gd name="T1" fmla="*/ 3 h 3"/>
                  <a:gd name="T2" fmla="*/ 0 w 4"/>
                  <a:gd name="T3" fmla="*/ 3 h 3"/>
                  <a:gd name="T4" fmla="*/ 4 w 4"/>
                  <a:gd name="T5" fmla="*/ 3 h 3"/>
                  <a:gd name="T6" fmla="*/ 0 w 4"/>
                  <a:gd name="T7" fmla="*/ 0 h 3"/>
                  <a:gd name="T8" fmla="*/ 0 w 4"/>
                  <a:gd name="T9" fmla="*/ 3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3"/>
                    </a:moveTo>
                    <a:lnTo>
                      <a:pt x="0" y="3"/>
                    </a:lnTo>
                    <a:lnTo>
                      <a:pt x="4" y="3"/>
                    </a:lnTo>
                    <a:lnTo>
                      <a:pt x="0" y="0"/>
                    </a:lnTo>
                    <a:lnTo>
                      <a:pt x="0" y="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89" name="Freeform 129"/>
              <p:cNvSpPr>
                <a:spLocks/>
              </p:cNvSpPr>
              <p:nvPr/>
            </p:nvSpPr>
            <p:spPr bwMode="auto">
              <a:xfrm>
                <a:off x="1144" y="2701"/>
                <a:ext cx="60" cy="16"/>
              </a:xfrm>
              <a:custGeom>
                <a:avLst/>
                <a:gdLst>
                  <a:gd name="T0" fmla="*/ 10 w 60"/>
                  <a:gd name="T1" fmla="*/ 12 h 16"/>
                  <a:gd name="T2" fmla="*/ 10 w 60"/>
                  <a:gd name="T3" fmla="*/ 12 h 16"/>
                  <a:gd name="T4" fmla="*/ 29 w 60"/>
                  <a:gd name="T5" fmla="*/ 16 h 16"/>
                  <a:gd name="T6" fmla="*/ 60 w 60"/>
                  <a:gd name="T7" fmla="*/ 9 h 16"/>
                  <a:gd name="T8" fmla="*/ 60 w 60"/>
                  <a:gd name="T9" fmla="*/ 9 h 16"/>
                  <a:gd name="T10" fmla="*/ 60 w 60"/>
                  <a:gd name="T11" fmla="*/ 9 h 16"/>
                  <a:gd name="T12" fmla="*/ 60 w 60"/>
                  <a:gd name="T13" fmla="*/ 6 h 16"/>
                  <a:gd name="T14" fmla="*/ 60 w 60"/>
                  <a:gd name="T15" fmla="*/ 6 h 16"/>
                  <a:gd name="T16" fmla="*/ 57 w 60"/>
                  <a:gd name="T17" fmla="*/ 3 h 16"/>
                  <a:gd name="T18" fmla="*/ 54 w 60"/>
                  <a:gd name="T19" fmla="*/ 3 h 16"/>
                  <a:gd name="T20" fmla="*/ 54 w 60"/>
                  <a:gd name="T21" fmla="*/ 3 h 16"/>
                  <a:gd name="T22" fmla="*/ 35 w 60"/>
                  <a:gd name="T23" fmla="*/ 0 h 16"/>
                  <a:gd name="T24" fmla="*/ 4 w 60"/>
                  <a:gd name="T25" fmla="*/ 6 h 16"/>
                  <a:gd name="T26" fmla="*/ 4 w 60"/>
                  <a:gd name="T27" fmla="*/ 6 h 16"/>
                  <a:gd name="T28" fmla="*/ 0 w 60"/>
                  <a:gd name="T29" fmla="*/ 6 h 16"/>
                  <a:gd name="T30" fmla="*/ 7 w 60"/>
                  <a:gd name="T31" fmla="*/ 9 h 16"/>
                  <a:gd name="T32" fmla="*/ 10 w 60"/>
                  <a:gd name="T33" fmla="*/ 12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
                  <a:gd name="T52" fmla="*/ 0 h 16"/>
                  <a:gd name="T53" fmla="*/ 60 w 60"/>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 h="16">
                    <a:moveTo>
                      <a:pt x="10" y="12"/>
                    </a:moveTo>
                    <a:lnTo>
                      <a:pt x="10" y="12"/>
                    </a:lnTo>
                    <a:lnTo>
                      <a:pt x="29" y="16"/>
                    </a:lnTo>
                    <a:lnTo>
                      <a:pt x="60" y="9"/>
                    </a:lnTo>
                    <a:lnTo>
                      <a:pt x="60" y="6"/>
                    </a:lnTo>
                    <a:lnTo>
                      <a:pt x="57" y="3"/>
                    </a:lnTo>
                    <a:lnTo>
                      <a:pt x="54" y="3"/>
                    </a:lnTo>
                    <a:lnTo>
                      <a:pt x="35" y="0"/>
                    </a:lnTo>
                    <a:lnTo>
                      <a:pt x="4" y="6"/>
                    </a:lnTo>
                    <a:lnTo>
                      <a:pt x="0" y="6"/>
                    </a:lnTo>
                    <a:lnTo>
                      <a:pt x="7" y="9"/>
                    </a:lnTo>
                    <a:lnTo>
                      <a:pt x="10" y="1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90" name="Freeform 130"/>
              <p:cNvSpPr>
                <a:spLocks/>
              </p:cNvSpPr>
              <p:nvPr/>
            </p:nvSpPr>
            <p:spPr bwMode="auto">
              <a:xfrm>
                <a:off x="1094" y="2710"/>
                <a:ext cx="60" cy="13"/>
              </a:xfrm>
              <a:custGeom>
                <a:avLst/>
                <a:gdLst>
                  <a:gd name="T0" fmla="*/ 3 w 60"/>
                  <a:gd name="T1" fmla="*/ 10 h 13"/>
                  <a:gd name="T2" fmla="*/ 6 w 60"/>
                  <a:gd name="T3" fmla="*/ 13 h 13"/>
                  <a:gd name="T4" fmla="*/ 6 w 60"/>
                  <a:gd name="T5" fmla="*/ 13 h 13"/>
                  <a:gd name="T6" fmla="*/ 25 w 60"/>
                  <a:gd name="T7" fmla="*/ 13 h 13"/>
                  <a:gd name="T8" fmla="*/ 57 w 60"/>
                  <a:gd name="T9" fmla="*/ 10 h 13"/>
                  <a:gd name="T10" fmla="*/ 57 w 60"/>
                  <a:gd name="T11" fmla="*/ 10 h 13"/>
                  <a:gd name="T12" fmla="*/ 60 w 60"/>
                  <a:gd name="T13" fmla="*/ 7 h 13"/>
                  <a:gd name="T14" fmla="*/ 54 w 60"/>
                  <a:gd name="T15" fmla="*/ 3 h 13"/>
                  <a:gd name="T16" fmla="*/ 50 w 60"/>
                  <a:gd name="T17" fmla="*/ 3 h 13"/>
                  <a:gd name="T18" fmla="*/ 50 w 60"/>
                  <a:gd name="T19" fmla="*/ 3 h 13"/>
                  <a:gd name="T20" fmla="*/ 31 w 60"/>
                  <a:gd name="T21" fmla="*/ 0 h 13"/>
                  <a:gd name="T22" fmla="*/ 0 w 60"/>
                  <a:gd name="T23" fmla="*/ 3 h 13"/>
                  <a:gd name="T24" fmla="*/ 3 w 60"/>
                  <a:gd name="T25" fmla="*/ 10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13"/>
                  <a:gd name="T41" fmla="*/ 60 w 60"/>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13">
                    <a:moveTo>
                      <a:pt x="3" y="10"/>
                    </a:moveTo>
                    <a:lnTo>
                      <a:pt x="6" y="13"/>
                    </a:lnTo>
                    <a:lnTo>
                      <a:pt x="25" y="13"/>
                    </a:lnTo>
                    <a:lnTo>
                      <a:pt x="57" y="10"/>
                    </a:lnTo>
                    <a:lnTo>
                      <a:pt x="60" y="7"/>
                    </a:lnTo>
                    <a:lnTo>
                      <a:pt x="54" y="3"/>
                    </a:lnTo>
                    <a:lnTo>
                      <a:pt x="50" y="3"/>
                    </a:lnTo>
                    <a:lnTo>
                      <a:pt x="31" y="0"/>
                    </a:lnTo>
                    <a:lnTo>
                      <a:pt x="0" y="3"/>
                    </a:lnTo>
                    <a:lnTo>
                      <a:pt x="3" y="1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91" name="Freeform 131"/>
              <p:cNvSpPr>
                <a:spLocks/>
              </p:cNvSpPr>
              <p:nvPr/>
            </p:nvSpPr>
            <p:spPr bwMode="auto">
              <a:xfrm>
                <a:off x="1087" y="2713"/>
                <a:ext cx="10" cy="7"/>
              </a:xfrm>
              <a:custGeom>
                <a:avLst/>
                <a:gdLst>
                  <a:gd name="T0" fmla="*/ 10 w 10"/>
                  <a:gd name="T1" fmla="*/ 7 h 7"/>
                  <a:gd name="T2" fmla="*/ 7 w 10"/>
                  <a:gd name="T3" fmla="*/ 0 h 7"/>
                  <a:gd name="T4" fmla="*/ 4 w 10"/>
                  <a:gd name="T5" fmla="*/ 4 h 7"/>
                  <a:gd name="T6" fmla="*/ 4 w 10"/>
                  <a:gd name="T7" fmla="*/ 4 h 7"/>
                  <a:gd name="T8" fmla="*/ 0 w 10"/>
                  <a:gd name="T9" fmla="*/ 4 h 7"/>
                  <a:gd name="T10" fmla="*/ 7 w 10"/>
                  <a:gd name="T11" fmla="*/ 7 h 7"/>
                  <a:gd name="T12" fmla="*/ 10 w 10"/>
                  <a:gd name="T13" fmla="*/ 7 h 7"/>
                  <a:gd name="T14" fmla="*/ 0 60000 65536"/>
                  <a:gd name="T15" fmla="*/ 0 60000 65536"/>
                  <a:gd name="T16" fmla="*/ 0 60000 65536"/>
                  <a:gd name="T17" fmla="*/ 0 60000 65536"/>
                  <a:gd name="T18" fmla="*/ 0 60000 65536"/>
                  <a:gd name="T19" fmla="*/ 0 60000 65536"/>
                  <a:gd name="T20" fmla="*/ 0 60000 65536"/>
                  <a:gd name="T21" fmla="*/ 0 w 10"/>
                  <a:gd name="T22" fmla="*/ 0 h 7"/>
                  <a:gd name="T23" fmla="*/ 10 w 10"/>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7">
                    <a:moveTo>
                      <a:pt x="10" y="7"/>
                    </a:moveTo>
                    <a:lnTo>
                      <a:pt x="7" y="0"/>
                    </a:lnTo>
                    <a:lnTo>
                      <a:pt x="4" y="4"/>
                    </a:lnTo>
                    <a:lnTo>
                      <a:pt x="0" y="4"/>
                    </a:lnTo>
                    <a:lnTo>
                      <a:pt x="7" y="7"/>
                    </a:lnTo>
                    <a:lnTo>
                      <a:pt x="10"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92" name="Rectangle 132"/>
              <p:cNvSpPr>
                <a:spLocks noChangeArrowheads="1"/>
              </p:cNvSpPr>
              <p:nvPr/>
            </p:nvSpPr>
            <p:spPr bwMode="auto">
              <a:xfrm>
                <a:off x="1097" y="2726"/>
                <a:ext cx="1" cy="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ko-KR" altLang="ko-KR"/>
              </a:p>
            </p:txBody>
          </p:sp>
          <p:sp>
            <p:nvSpPr>
              <p:cNvPr id="20593" name="Freeform 133"/>
              <p:cNvSpPr>
                <a:spLocks/>
              </p:cNvSpPr>
              <p:nvPr/>
            </p:nvSpPr>
            <p:spPr bwMode="auto">
              <a:xfrm>
                <a:off x="1030" y="2720"/>
                <a:ext cx="67" cy="12"/>
              </a:xfrm>
              <a:custGeom>
                <a:avLst/>
                <a:gdLst>
                  <a:gd name="T0" fmla="*/ 10 w 67"/>
                  <a:gd name="T1" fmla="*/ 12 h 12"/>
                  <a:gd name="T2" fmla="*/ 10 w 67"/>
                  <a:gd name="T3" fmla="*/ 12 h 12"/>
                  <a:gd name="T4" fmla="*/ 23 w 67"/>
                  <a:gd name="T5" fmla="*/ 12 h 12"/>
                  <a:gd name="T6" fmla="*/ 32 w 67"/>
                  <a:gd name="T7" fmla="*/ 12 h 12"/>
                  <a:gd name="T8" fmla="*/ 67 w 67"/>
                  <a:gd name="T9" fmla="*/ 9 h 12"/>
                  <a:gd name="T10" fmla="*/ 67 w 67"/>
                  <a:gd name="T11" fmla="*/ 9 h 12"/>
                  <a:gd name="T12" fmla="*/ 67 w 67"/>
                  <a:gd name="T13" fmla="*/ 9 h 12"/>
                  <a:gd name="T14" fmla="*/ 67 w 67"/>
                  <a:gd name="T15" fmla="*/ 6 h 12"/>
                  <a:gd name="T16" fmla="*/ 67 w 67"/>
                  <a:gd name="T17" fmla="*/ 6 h 12"/>
                  <a:gd name="T18" fmla="*/ 61 w 67"/>
                  <a:gd name="T19" fmla="*/ 3 h 12"/>
                  <a:gd name="T20" fmla="*/ 57 w 67"/>
                  <a:gd name="T21" fmla="*/ 3 h 12"/>
                  <a:gd name="T22" fmla="*/ 57 w 67"/>
                  <a:gd name="T23" fmla="*/ 3 h 12"/>
                  <a:gd name="T24" fmla="*/ 38 w 67"/>
                  <a:gd name="T25" fmla="*/ 0 h 12"/>
                  <a:gd name="T26" fmla="*/ 4 w 67"/>
                  <a:gd name="T27" fmla="*/ 3 h 12"/>
                  <a:gd name="T28" fmla="*/ 4 w 67"/>
                  <a:gd name="T29" fmla="*/ 3 h 12"/>
                  <a:gd name="T30" fmla="*/ 0 w 67"/>
                  <a:gd name="T31" fmla="*/ 6 h 12"/>
                  <a:gd name="T32" fmla="*/ 7 w 67"/>
                  <a:gd name="T33" fmla="*/ 9 h 12"/>
                  <a:gd name="T34" fmla="*/ 10 w 67"/>
                  <a:gd name="T35" fmla="*/ 12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7"/>
                  <a:gd name="T55" fmla="*/ 0 h 12"/>
                  <a:gd name="T56" fmla="*/ 67 w 67"/>
                  <a:gd name="T57" fmla="*/ 12 h 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7" h="12">
                    <a:moveTo>
                      <a:pt x="10" y="12"/>
                    </a:moveTo>
                    <a:lnTo>
                      <a:pt x="10" y="12"/>
                    </a:lnTo>
                    <a:lnTo>
                      <a:pt x="23" y="12"/>
                    </a:lnTo>
                    <a:lnTo>
                      <a:pt x="32" y="12"/>
                    </a:lnTo>
                    <a:lnTo>
                      <a:pt x="67" y="9"/>
                    </a:lnTo>
                    <a:lnTo>
                      <a:pt x="67" y="6"/>
                    </a:lnTo>
                    <a:lnTo>
                      <a:pt x="61" y="3"/>
                    </a:lnTo>
                    <a:lnTo>
                      <a:pt x="57" y="3"/>
                    </a:lnTo>
                    <a:lnTo>
                      <a:pt x="38" y="0"/>
                    </a:lnTo>
                    <a:lnTo>
                      <a:pt x="4" y="3"/>
                    </a:lnTo>
                    <a:lnTo>
                      <a:pt x="0" y="6"/>
                    </a:lnTo>
                    <a:lnTo>
                      <a:pt x="7" y="9"/>
                    </a:lnTo>
                    <a:lnTo>
                      <a:pt x="10" y="1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94" name="Freeform 134"/>
              <p:cNvSpPr>
                <a:spLocks/>
              </p:cNvSpPr>
              <p:nvPr/>
            </p:nvSpPr>
            <p:spPr bwMode="auto">
              <a:xfrm>
                <a:off x="970" y="2729"/>
                <a:ext cx="70" cy="13"/>
              </a:xfrm>
              <a:custGeom>
                <a:avLst/>
                <a:gdLst>
                  <a:gd name="T0" fmla="*/ 10 w 70"/>
                  <a:gd name="T1" fmla="*/ 13 h 13"/>
                  <a:gd name="T2" fmla="*/ 10 w 70"/>
                  <a:gd name="T3" fmla="*/ 13 h 13"/>
                  <a:gd name="T4" fmla="*/ 22 w 70"/>
                  <a:gd name="T5" fmla="*/ 13 h 13"/>
                  <a:gd name="T6" fmla="*/ 32 w 70"/>
                  <a:gd name="T7" fmla="*/ 13 h 13"/>
                  <a:gd name="T8" fmla="*/ 67 w 70"/>
                  <a:gd name="T9" fmla="*/ 10 h 13"/>
                  <a:gd name="T10" fmla="*/ 67 w 70"/>
                  <a:gd name="T11" fmla="*/ 10 h 13"/>
                  <a:gd name="T12" fmla="*/ 70 w 70"/>
                  <a:gd name="T13" fmla="*/ 7 h 13"/>
                  <a:gd name="T14" fmla="*/ 64 w 70"/>
                  <a:gd name="T15" fmla="*/ 3 h 13"/>
                  <a:gd name="T16" fmla="*/ 57 w 70"/>
                  <a:gd name="T17" fmla="*/ 0 h 13"/>
                  <a:gd name="T18" fmla="*/ 57 w 70"/>
                  <a:gd name="T19" fmla="*/ 0 h 13"/>
                  <a:gd name="T20" fmla="*/ 38 w 70"/>
                  <a:gd name="T21" fmla="*/ 0 h 13"/>
                  <a:gd name="T22" fmla="*/ 4 w 70"/>
                  <a:gd name="T23" fmla="*/ 3 h 13"/>
                  <a:gd name="T24" fmla="*/ 4 w 70"/>
                  <a:gd name="T25" fmla="*/ 3 h 13"/>
                  <a:gd name="T26" fmla="*/ 0 w 70"/>
                  <a:gd name="T27" fmla="*/ 7 h 13"/>
                  <a:gd name="T28" fmla="*/ 7 w 70"/>
                  <a:gd name="T29" fmla="*/ 10 h 13"/>
                  <a:gd name="T30" fmla="*/ 10 w 70"/>
                  <a:gd name="T31" fmla="*/ 13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0"/>
                  <a:gd name="T49" fmla="*/ 0 h 13"/>
                  <a:gd name="T50" fmla="*/ 70 w 70"/>
                  <a:gd name="T51" fmla="*/ 13 h 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0" h="13">
                    <a:moveTo>
                      <a:pt x="10" y="13"/>
                    </a:moveTo>
                    <a:lnTo>
                      <a:pt x="10" y="13"/>
                    </a:lnTo>
                    <a:lnTo>
                      <a:pt x="22" y="13"/>
                    </a:lnTo>
                    <a:lnTo>
                      <a:pt x="32" y="13"/>
                    </a:lnTo>
                    <a:lnTo>
                      <a:pt x="67" y="10"/>
                    </a:lnTo>
                    <a:lnTo>
                      <a:pt x="70" y="7"/>
                    </a:lnTo>
                    <a:lnTo>
                      <a:pt x="64" y="3"/>
                    </a:lnTo>
                    <a:lnTo>
                      <a:pt x="57" y="0"/>
                    </a:lnTo>
                    <a:lnTo>
                      <a:pt x="38" y="0"/>
                    </a:lnTo>
                    <a:lnTo>
                      <a:pt x="4" y="3"/>
                    </a:lnTo>
                    <a:lnTo>
                      <a:pt x="0" y="7"/>
                    </a:lnTo>
                    <a:lnTo>
                      <a:pt x="7" y="10"/>
                    </a:lnTo>
                    <a:lnTo>
                      <a:pt x="10" y="1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95" name="Freeform 135"/>
              <p:cNvSpPr>
                <a:spLocks/>
              </p:cNvSpPr>
              <p:nvPr/>
            </p:nvSpPr>
            <p:spPr bwMode="auto">
              <a:xfrm>
                <a:off x="910" y="2739"/>
                <a:ext cx="70" cy="16"/>
              </a:xfrm>
              <a:custGeom>
                <a:avLst/>
                <a:gdLst>
                  <a:gd name="T0" fmla="*/ 10 w 70"/>
                  <a:gd name="T1" fmla="*/ 12 h 16"/>
                  <a:gd name="T2" fmla="*/ 10 w 70"/>
                  <a:gd name="T3" fmla="*/ 12 h 16"/>
                  <a:gd name="T4" fmla="*/ 19 w 70"/>
                  <a:gd name="T5" fmla="*/ 12 h 16"/>
                  <a:gd name="T6" fmla="*/ 29 w 70"/>
                  <a:gd name="T7" fmla="*/ 16 h 16"/>
                  <a:gd name="T8" fmla="*/ 67 w 70"/>
                  <a:gd name="T9" fmla="*/ 9 h 16"/>
                  <a:gd name="T10" fmla="*/ 67 w 70"/>
                  <a:gd name="T11" fmla="*/ 9 h 16"/>
                  <a:gd name="T12" fmla="*/ 70 w 70"/>
                  <a:gd name="T13" fmla="*/ 6 h 16"/>
                  <a:gd name="T14" fmla="*/ 64 w 70"/>
                  <a:gd name="T15" fmla="*/ 3 h 16"/>
                  <a:gd name="T16" fmla="*/ 57 w 70"/>
                  <a:gd name="T17" fmla="*/ 3 h 16"/>
                  <a:gd name="T18" fmla="*/ 57 w 70"/>
                  <a:gd name="T19" fmla="*/ 3 h 16"/>
                  <a:gd name="T20" fmla="*/ 48 w 70"/>
                  <a:gd name="T21" fmla="*/ 0 h 16"/>
                  <a:gd name="T22" fmla="*/ 38 w 70"/>
                  <a:gd name="T23" fmla="*/ 0 h 16"/>
                  <a:gd name="T24" fmla="*/ 0 w 70"/>
                  <a:gd name="T25" fmla="*/ 6 h 16"/>
                  <a:gd name="T26" fmla="*/ 0 w 70"/>
                  <a:gd name="T27" fmla="*/ 6 h 16"/>
                  <a:gd name="T28" fmla="*/ 0 w 70"/>
                  <a:gd name="T29" fmla="*/ 6 h 16"/>
                  <a:gd name="T30" fmla="*/ 3 w 70"/>
                  <a:gd name="T31" fmla="*/ 9 h 16"/>
                  <a:gd name="T32" fmla="*/ 10 w 70"/>
                  <a:gd name="T33" fmla="*/ 12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
                  <a:gd name="T52" fmla="*/ 0 h 16"/>
                  <a:gd name="T53" fmla="*/ 70 w 70"/>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 h="16">
                    <a:moveTo>
                      <a:pt x="10" y="12"/>
                    </a:moveTo>
                    <a:lnTo>
                      <a:pt x="10" y="12"/>
                    </a:lnTo>
                    <a:lnTo>
                      <a:pt x="19" y="12"/>
                    </a:lnTo>
                    <a:lnTo>
                      <a:pt x="29" y="16"/>
                    </a:lnTo>
                    <a:lnTo>
                      <a:pt x="67" y="9"/>
                    </a:lnTo>
                    <a:lnTo>
                      <a:pt x="70" y="6"/>
                    </a:lnTo>
                    <a:lnTo>
                      <a:pt x="64" y="3"/>
                    </a:lnTo>
                    <a:lnTo>
                      <a:pt x="57" y="3"/>
                    </a:lnTo>
                    <a:lnTo>
                      <a:pt x="48" y="0"/>
                    </a:lnTo>
                    <a:lnTo>
                      <a:pt x="38" y="0"/>
                    </a:lnTo>
                    <a:lnTo>
                      <a:pt x="0" y="6"/>
                    </a:lnTo>
                    <a:lnTo>
                      <a:pt x="3" y="9"/>
                    </a:lnTo>
                    <a:lnTo>
                      <a:pt x="10" y="1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96" name="Freeform 136"/>
              <p:cNvSpPr>
                <a:spLocks/>
              </p:cNvSpPr>
              <p:nvPr/>
            </p:nvSpPr>
            <p:spPr bwMode="auto">
              <a:xfrm>
                <a:off x="844" y="2748"/>
                <a:ext cx="73" cy="16"/>
              </a:xfrm>
              <a:custGeom>
                <a:avLst/>
                <a:gdLst>
                  <a:gd name="T0" fmla="*/ 9 w 73"/>
                  <a:gd name="T1" fmla="*/ 13 h 16"/>
                  <a:gd name="T2" fmla="*/ 9 w 73"/>
                  <a:gd name="T3" fmla="*/ 13 h 16"/>
                  <a:gd name="T4" fmla="*/ 22 w 73"/>
                  <a:gd name="T5" fmla="*/ 16 h 16"/>
                  <a:gd name="T6" fmla="*/ 31 w 73"/>
                  <a:gd name="T7" fmla="*/ 16 h 16"/>
                  <a:gd name="T8" fmla="*/ 69 w 73"/>
                  <a:gd name="T9" fmla="*/ 10 h 16"/>
                  <a:gd name="T10" fmla="*/ 69 w 73"/>
                  <a:gd name="T11" fmla="*/ 10 h 16"/>
                  <a:gd name="T12" fmla="*/ 73 w 73"/>
                  <a:gd name="T13" fmla="*/ 7 h 16"/>
                  <a:gd name="T14" fmla="*/ 66 w 73"/>
                  <a:gd name="T15" fmla="*/ 3 h 16"/>
                  <a:gd name="T16" fmla="*/ 63 w 73"/>
                  <a:gd name="T17" fmla="*/ 3 h 16"/>
                  <a:gd name="T18" fmla="*/ 63 w 73"/>
                  <a:gd name="T19" fmla="*/ 3 h 16"/>
                  <a:gd name="T20" fmla="*/ 50 w 73"/>
                  <a:gd name="T21" fmla="*/ 0 h 16"/>
                  <a:gd name="T22" fmla="*/ 41 w 73"/>
                  <a:gd name="T23" fmla="*/ 0 h 16"/>
                  <a:gd name="T24" fmla="*/ 3 w 73"/>
                  <a:gd name="T25" fmla="*/ 7 h 16"/>
                  <a:gd name="T26" fmla="*/ 3 w 73"/>
                  <a:gd name="T27" fmla="*/ 7 h 16"/>
                  <a:gd name="T28" fmla="*/ 0 w 73"/>
                  <a:gd name="T29" fmla="*/ 7 h 16"/>
                  <a:gd name="T30" fmla="*/ 6 w 73"/>
                  <a:gd name="T31" fmla="*/ 10 h 16"/>
                  <a:gd name="T32" fmla="*/ 9 w 73"/>
                  <a:gd name="T33" fmla="*/ 13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3"/>
                  <a:gd name="T52" fmla="*/ 0 h 16"/>
                  <a:gd name="T53" fmla="*/ 73 w 73"/>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3" h="16">
                    <a:moveTo>
                      <a:pt x="9" y="13"/>
                    </a:moveTo>
                    <a:lnTo>
                      <a:pt x="9" y="13"/>
                    </a:lnTo>
                    <a:lnTo>
                      <a:pt x="22" y="16"/>
                    </a:lnTo>
                    <a:lnTo>
                      <a:pt x="31" y="16"/>
                    </a:lnTo>
                    <a:lnTo>
                      <a:pt x="69" y="10"/>
                    </a:lnTo>
                    <a:lnTo>
                      <a:pt x="73" y="7"/>
                    </a:lnTo>
                    <a:lnTo>
                      <a:pt x="66" y="3"/>
                    </a:lnTo>
                    <a:lnTo>
                      <a:pt x="63" y="3"/>
                    </a:lnTo>
                    <a:lnTo>
                      <a:pt x="50" y="0"/>
                    </a:lnTo>
                    <a:lnTo>
                      <a:pt x="41" y="0"/>
                    </a:lnTo>
                    <a:lnTo>
                      <a:pt x="3" y="7"/>
                    </a:lnTo>
                    <a:lnTo>
                      <a:pt x="0" y="7"/>
                    </a:lnTo>
                    <a:lnTo>
                      <a:pt x="6" y="10"/>
                    </a:lnTo>
                    <a:lnTo>
                      <a:pt x="9" y="1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97" name="Freeform 137"/>
              <p:cNvSpPr>
                <a:spLocks/>
              </p:cNvSpPr>
              <p:nvPr/>
            </p:nvSpPr>
            <p:spPr bwMode="auto">
              <a:xfrm>
                <a:off x="818" y="2758"/>
                <a:ext cx="35" cy="16"/>
              </a:xfrm>
              <a:custGeom>
                <a:avLst/>
                <a:gdLst>
                  <a:gd name="T0" fmla="*/ 4 w 35"/>
                  <a:gd name="T1" fmla="*/ 16 h 16"/>
                  <a:gd name="T2" fmla="*/ 32 w 35"/>
                  <a:gd name="T3" fmla="*/ 9 h 16"/>
                  <a:gd name="T4" fmla="*/ 32 w 35"/>
                  <a:gd name="T5" fmla="*/ 9 h 16"/>
                  <a:gd name="T6" fmla="*/ 35 w 35"/>
                  <a:gd name="T7" fmla="*/ 6 h 16"/>
                  <a:gd name="T8" fmla="*/ 29 w 35"/>
                  <a:gd name="T9" fmla="*/ 3 h 16"/>
                  <a:gd name="T10" fmla="*/ 23 w 35"/>
                  <a:gd name="T11" fmla="*/ 3 h 16"/>
                  <a:gd name="T12" fmla="*/ 23 w 35"/>
                  <a:gd name="T13" fmla="*/ 3 h 16"/>
                  <a:gd name="T14" fmla="*/ 13 w 35"/>
                  <a:gd name="T15" fmla="*/ 0 h 16"/>
                  <a:gd name="T16" fmla="*/ 4 w 35"/>
                  <a:gd name="T17" fmla="*/ 0 h 16"/>
                  <a:gd name="T18" fmla="*/ 0 w 35"/>
                  <a:gd name="T19" fmla="*/ 0 h 16"/>
                  <a:gd name="T20" fmla="*/ 4 w 35"/>
                  <a:gd name="T21" fmla="*/ 16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
                  <a:gd name="T34" fmla="*/ 0 h 16"/>
                  <a:gd name="T35" fmla="*/ 35 w 35"/>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 h="16">
                    <a:moveTo>
                      <a:pt x="4" y="16"/>
                    </a:moveTo>
                    <a:lnTo>
                      <a:pt x="32" y="9"/>
                    </a:lnTo>
                    <a:lnTo>
                      <a:pt x="35" y="6"/>
                    </a:lnTo>
                    <a:lnTo>
                      <a:pt x="29" y="3"/>
                    </a:lnTo>
                    <a:lnTo>
                      <a:pt x="23" y="3"/>
                    </a:lnTo>
                    <a:lnTo>
                      <a:pt x="13" y="0"/>
                    </a:lnTo>
                    <a:lnTo>
                      <a:pt x="4" y="0"/>
                    </a:lnTo>
                    <a:lnTo>
                      <a:pt x="0" y="0"/>
                    </a:lnTo>
                    <a:lnTo>
                      <a:pt x="4" y="1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98" name="Freeform 138"/>
              <p:cNvSpPr>
                <a:spLocks/>
              </p:cNvSpPr>
              <p:nvPr/>
            </p:nvSpPr>
            <p:spPr bwMode="auto">
              <a:xfrm>
                <a:off x="777" y="2758"/>
                <a:ext cx="45" cy="16"/>
              </a:xfrm>
              <a:custGeom>
                <a:avLst/>
                <a:gdLst>
                  <a:gd name="T0" fmla="*/ 10 w 45"/>
                  <a:gd name="T1" fmla="*/ 12 h 16"/>
                  <a:gd name="T2" fmla="*/ 10 w 45"/>
                  <a:gd name="T3" fmla="*/ 12 h 16"/>
                  <a:gd name="T4" fmla="*/ 22 w 45"/>
                  <a:gd name="T5" fmla="*/ 16 h 16"/>
                  <a:gd name="T6" fmla="*/ 32 w 45"/>
                  <a:gd name="T7" fmla="*/ 16 h 16"/>
                  <a:gd name="T8" fmla="*/ 45 w 45"/>
                  <a:gd name="T9" fmla="*/ 16 h 16"/>
                  <a:gd name="T10" fmla="*/ 41 w 45"/>
                  <a:gd name="T11" fmla="*/ 0 h 16"/>
                  <a:gd name="T12" fmla="*/ 4 w 45"/>
                  <a:gd name="T13" fmla="*/ 6 h 16"/>
                  <a:gd name="T14" fmla="*/ 4 w 45"/>
                  <a:gd name="T15" fmla="*/ 6 h 16"/>
                  <a:gd name="T16" fmla="*/ 0 w 45"/>
                  <a:gd name="T17" fmla="*/ 9 h 16"/>
                  <a:gd name="T18" fmla="*/ 7 w 45"/>
                  <a:gd name="T19" fmla="*/ 12 h 16"/>
                  <a:gd name="T20" fmla="*/ 10 w 45"/>
                  <a:gd name="T21" fmla="*/ 12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16"/>
                  <a:gd name="T35" fmla="*/ 45 w 45"/>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16">
                    <a:moveTo>
                      <a:pt x="10" y="12"/>
                    </a:moveTo>
                    <a:lnTo>
                      <a:pt x="10" y="12"/>
                    </a:lnTo>
                    <a:lnTo>
                      <a:pt x="22" y="16"/>
                    </a:lnTo>
                    <a:lnTo>
                      <a:pt x="32" y="16"/>
                    </a:lnTo>
                    <a:lnTo>
                      <a:pt x="45" y="16"/>
                    </a:lnTo>
                    <a:lnTo>
                      <a:pt x="41" y="0"/>
                    </a:lnTo>
                    <a:lnTo>
                      <a:pt x="4" y="6"/>
                    </a:lnTo>
                    <a:lnTo>
                      <a:pt x="0" y="9"/>
                    </a:lnTo>
                    <a:lnTo>
                      <a:pt x="7" y="12"/>
                    </a:lnTo>
                    <a:lnTo>
                      <a:pt x="10" y="12"/>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99" name="Freeform 139"/>
              <p:cNvSpPr>
                <a:spLocks/>
              </p:cNvSpPr>
              <p:nvPr/>
            </p:nvSpPr>
            <p:spPr bwMode="auto">
              <a:xfrm>
                <a:off x="708" y="2767"/>
                <a:ext cx="76" cy="19"/>
              </a:xfrm>
              <a:custGeom>
                <a:avLst/>
                <a:gdLst>
                  <a:gd name="T0" fmla="*/ 9 w 76"/>
                  <a:gd name="T1" fmla="*/ 16 h 19"/>
                  <a:gd name="T2" fmla="*/ 9 w 76"/>
                  <a:gd name="T3" fmla="*/ 16 h 19"/>
                  <a:gd name="T4" fmla="*/ 22 w 76"/>
                  <a:gd name="T5" fmla="*/ 19 h 19"/>
                  <a:gd name="T6" fmla="*/ 31 w 76"/>
                  <a:gd name="T7" fmla="*/ 19 h 19"/>
                  <a:gd name="T8" fmla="*/ 73 w 76"/>
                  <a:gd name="T9" fmla="*/ 13 h 19"/>
                  <a:gd name="T10" fmla="*/ 73 w 76"/>
                  <a:gd name="T11" fmla="*/ 13 h 19"/>
                  <a:gd name="T12" fmla="*/ 76 w 76"/>
                  <a:gd name="T13" fmla="*/ 10 h 19"/>
                  <a:gd name="T14" fmla="*/ 69 w 76"/>
                  <a:gd name="T15" fmla="*/ 7 h 19"/>
                  <a:gd name="T16" fmla="*/ 66 w 76"/>
                  <a:gd name="T17" fmla="*/ 3 h 19"/>
                  <a:gd name="T18" fmla="*/ 66 w 76"/>
                  <a:gd name="T19" fmla="*/ 3 h 19"/>
                  <a:gd name="T20" fmla="*/ 54 w 76"/>
                  <a:gd name="T21" fmla="*/ 3 h 19"/>
                  <a:gd name="T22" fmla="*/ 44 w 76"/>
                  <a:gd name="T23" fmla="*/ 0 h 19"/>
                  <a:gd name="T24" fmla="*/ 3 w 76"/>
                  <a:gd name="T25" fmla="*/ 10 h 19"/>
                  <a:gd name="T26" fmla="*/ 3 w 76"/>
                  <a:gd name="T27" fmla="*/ 10 h 19"/>
                  <a:gd name="T28" fmla="*/ 0 w 76"/>
                  <a:gd name="T29" fmla="*/ 10 h 19"/>
                  <a:gd name="T30" fmla="*/ 6 w 76"/>
                  <a:gd name="T31" fmla="*/ 13 h 19"/>
                  <a:gd name="T32" fmla="*/ 9 w 76"/>
                  <a:gd name="T33" fmla="*/ 16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19"/>
                  <a:gd name="T53" fmla="*/ 76 w 76"/>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19">
                    <a:moveTo>
                      <a:pt x="9" y="16"/>
                    </a:moveTo>
                    <a:lnTo>
                      <a:pt x="9" y="16"/>
                    </a:lnTo>
                    <a:lnTo>
                      <a:pt x="22" y="19"/>
                    </a:lnTo>
                    <a:lnTo>
                      <a:pt x="31" y="19"/>
                    </a:lnTo>
                    <a:lnTo>
                      <a:pt x="73" y="13"/>
                    </a:lnTo>
                    <a:lnTo>
                      <a:pt x="76" y="10"/>
                    </a:lnTo>
                    <a:lnTo>
                      <a:pt x="69" y="7"/>
                    </a:lnTo>
                    <a:lnTo>
                      <a:pt x="66" y="3"/>
                    </a:lnTo>
                    <a:lnTo>
                      <a:pt x="54" y="3"/>
                    </a:lnTo>
                    <a:lnTo>
                      <a:pt x="44" y="0"/>
                    </a:lnTo>
                    <a:lnTo>
                      <a:pt x="3" y="10"/>
                    </a:lnTo>
                    <a:lnTo>
                      <a:pt x="0" y="10"/>
                    </a:lnTo>
                    <a:lnTo>
                      <a:pt x="6" y="13"/>
                    </a:lnTo>
                    <a:lnTo>
                      <a:pt x="9" y="16"/>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00" name="Freeform 140"/>
              <p:cNvSpPr>
                <a:spLocks/>
              </p:cNvSpPr>
              <p:nvPr/>
            </p:nvSpPr>
            <p:spPr bwMode="auto">
              <a:xfrm>
                <a:off x="635" y="2780"/>
                <a:ext cx="79" cy="16"/>
              </a:xfrm>
              <a:custGeom>
                <a:avLst/>
                <a:gdLst>
                  <a:gd name="T0" fmla="*/ 9 w 79"/>
                  <a:gd name="T1" fmla="*/ 16 h 16"/>
                  <a:gd name="T2" fmla="*/ 9 w 79"/>
                  <a:gd name="T3" fmla="*/ 16 h 16"/>
                  <a:gd name="T4" fmla="*/ 22 w 79"/>
                  <a:gd name="T5" fmla="*/ 16 h 16"/>
                  <a:gd name="T6" fmla="*/ 32 w 79"/>
                  <a:gd name="T7" fmla="*/ 16 h 16"/>
                  <a:gd name="T8" fmla="*/ 76 w 79"/>
                  <a:gd name="T9" fmla="*/ 9 h 16"/>
                  <a:gd name="T10" fmla="*/ 76 w 79"/>
                  <a:gd name="T11" fmla="*/ 9 h 16"/>
                  <a:gd name="T12" fmla="*/ 79 w 79"/>
                  <a:gd name="T13" fmla="*/ 6 h 16"/>
                  <a:gd name="T14" fmla="*/ 73 w 79"/>
                  <a:gd name="T15" fmla="*/ 3 h 16"/>
                  <a:gd name="T16" fmla="*/ 70 w 79"/>
                  <a:gd name="T17" fmla="*/ 3 h 16"/>
                  <a:gd name="T18" fmla="*/ 70 w 79"/>
                  <a:gd name="T19" fmla="*/ 3 h 16"/>
                  <a:gd name="T20" fmla="*/ 57 w 79"/>
                  <a:gd name="T21" fmla="*/ 0 h 16"/>
                  <a:gd name="T22" fmla="*/ 47 w 79"/>
                  <a:gd name="T23" fmla="*/ 0 h 16"/>
                  <a:gd name="T24" fmla="*/ 3 w 79"/>
                  <a:gd name="T25" fmla="*/ 6 h 16"/>
                  <a:gd name="T26" fmla="*/ 3 w 79"/>
                  <a:gd name="T27" fmla="*/ 6 h 16"/>
                  <a:gd name="T28" fmla="*/ 0 w 79"/>
                  <a:gd name="T29" fmla="*/ 9 h 16"/>
                  <a:gd name="T30" fmla="*/ 6 w 79"/>
                  <a:gd name="T31" fmla="*/ 13 h 16"/>
                  <a:gd name="T32" fmla="*/ 9 w 79"/>
                  <a:gd name="T33" fmla="*/ 16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9"/>
                  <a:gd name="T52" fmla="*/ 0 h 16"/>
                  <a:gd name="T53" fmla="*/ 79 w 79"/>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9" h="16">
                    <a:moveTo>
                      <a:pt x="9" y="16"/>
                    </a:moveTo>
                    <a:lnTo>
                      <a:pt x="9" y="16"/>
                    </a:lnTo>
                    <a:lnTo>
                      <a:pt x="22" y="16"/>
                    </a:lnTo>
                    <a:lnTo>
                      <a:pt x="32" y="16"/>
                    </a:lnTo>
                    <a:lnTo>
                      <a:pt x="76" y="9"/>
                    </a:lnTo>
                    <a:lnTo>
                      <a:pt x="79" y="6"/>
                    </a:lnTo>
                    <a:lnTo>
                      <a:pt x="73" y="3"/>
                    </a:lnTo>
                    <a:lnTo>
                      <a:pt x="70" y="3"/>
                    </a:lnTo>
                    <a:lnTo>
                      <a:pt x="57" y="0"/>
                    </a:lnTo>
                    <a:lnTo>
                      <a:pt x="47" y="0"/>
                    </a:lnTo>
                    <a:lnTo>
                      <a:pt x="3" y="6"/>
                    </a:lnTo>
                    <a:lnTo>
                      <a:pt x="0" y="9"/>
                    </a:lnTo>
                    <a:lnTo>
                      <a:pt x="6" y="13"/>
                    </a:lnTo>
                    <a:lnTo>
                      <a:pt x="9" y="16"/>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01" name="Freeform 141"/>
              <p:cNvSpPr>
                <a:spLocks/>
              </p:cNvSpPr>
              <p:nvPr/>
            </p:nvSpPr>
            <p:spPr bwMode="auto">
              <a:xfrm>
                <a:off x="559" y="2793"/>
                <a:ext cx="82" cy="15"/>
              </a:xfrm>
              <a:custGeom>
                <a:avLst/>
                <a:gdLst>
                  <a:gd name="T0" fmla="*/ 6 w 82"/>
                  <a:gd name="T1" fmla="*/ 12 h 15"/>
                  <a:gd name="T2" fmla="*/ 13 w 82"/>
                  <a:gd name="T3" fmla="*/ 12 h 15"/>
                  <a:gd name="T4" fmla="*/ 13 w 82"/>
                  <a:gd name="T5" fmla="*/ 12 h 15"/>
                  <a:gd name="T6" fmla="*/ 22 w 82"/>
                  <a:gd name="T7" fmla="*/ 15 h 15"/>
                  <a:gd name="T8" fmla="*/ 35 w 82"/>
                  <a:gd name="T9" fmla="*/ 15 h 15"/>
                  <a:gd name="T10" fmla="*/ 79 w 82"/>
                  <a:gd name="T11" fmla="*/ 9 h 15"/>
                  <a:gd name="T12" fmla="*/ 79 w 82"/>
                  <a:gd name="T13" fmla="*/ 9 h 15"/>
                  <a:gd name="T14" fmla="*/ 82 w 82"/>
                  <a:gd name="T15" fmla="*/ 6 h 15"/>
                  <a:gd name="T16" fmla="*/ 76 w 82"/>
                  <a:gd name="T17" fmla="*/ 3 h 15"/>
                  <a:gd name="T18" fmla="*/ 73 w 82"/>
                  <a:gd name="T19" fmla="*/ 3 h 15"/>
                  <a:gd name="T20" fmla="*/ 73 w 82"/>
                  <a:gd name="T21" fmla="*/ 3 h 15"/>
                  <a:gd name="T22" fmla="*/ 60 w 82"/>
                  <a:gd name="T23" fmla="*/ 0 h 15"/>
                  <a:gd name="T24" fmla="*/ 51 w 82"/>
                  <a:gd name="T25" fmla="*/ 0 h 15"/>
                  <a:gd name="T26" fmla="*/ 3 w 82"/>
                  <a:gd name="T27" fmla="*/ 6 h 15"/>
                  <a:gd name="T28" fmla="*/ 3 w 82"/>
                  <a:gd name="T29" fmla="*/ 6 h 15"/>
                  <a:gd name="T30" fmla="*/ 0 w 82"/>
                  <a:gd name="T31" fmla="*/ 9 h 15"/>
                  <a:gd name="T32" fmla="*/ 6 w 82"/>
                  <a:gd name="T33" fmla="*/ 12 h 15"/>
                  <a:gd name="T34" fmla="*/ 6 w 82"/>
                  <a:gd name="T35" fmla="*/ 12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2"/>
                  <a:gd name="T55" fmla="*/ 0 h 15"/>
                  <a:gd name="T56" fmla="*/ 82 w 82"/>
                  <a:gd name="T57" fmla="*/ 15 h 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2" h="15">
                    <a:moveTo>
                      <a:pt x="6" y="12"/>
                    </a:moveTo>
                    <a:lnTo>
                      <a:pt x="13" y="12"/>
                    </a:lnTo>
                    <a:lnTo>
                      <a:pt x="22" y="15"/>
                    </a:lnTo>
                    <a:lnTo>
                      <a:pt x="35" y="15"/>
                    </a:lnTo>
                    <a:lnTo>
                      <a:pt x="79" y="9"/>
                    </a:lnTo>
                    <a:lnTo>
                      <a:pt x="82" y="6"/>
                    </a:lnTo>
                    <a:lnTo>
                      <a:pt x="76" y="3"/>
                    </a:lnTo>
                    <a:lnTo>
                      <a:pt x="73" y="3"/>
                    </a:lnTo>
                    <a:lnTo>
                      <a:pt x="60" y="0"/>
                    </a:lnTo>
                    <a:lnTo>
                      <a:pt x="51" y="0"/>
                    </a:lnTo>
                    <a:lnTo>
                      <a:pt x="3" y="6"/>
                    </a:lnTo>
                    <a:lnTo>
                      <a:pt x="0" y="9"/>
                    </a:lnTo>
                    <a:lnTo>
                      <a:pt x="6" y="12"/>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02" name="Freeform 142"/>
              <p:cNvSpPr>
                <a:spLocks/>
              </p:cNvSpPr>
              <p:nvPr/>
            </p:nvSpPr>
            <p:spPr bwMode="auto">
              <a:xfrm>
                <a:off x="1315" y="2694"/>
                <a:ext cx="73" cy="32"/>
              </a:xfrm>
              <a:custGeom>
                <a:avLst/>
                <a:gdLst>
                  <a:gd name="T0" fmla="*/ 3 w 73"/>
                  <a:gd name="T1" fmla="*/ 26 h 32"/>
                  <a:gd name="T2" fmla="*/ 10 w 73"/>
                  <a:gd name="T3" fmla="*/ 29 h 32"/>
                  <a:gd name="T4" fmla="*/ 10 w 73"/>
                  <a:gd name="T5" fmla="*/ 29 h 32"/>
                  <a:gd name="T6" fmla="*/ 26 w 73"/>
                  <a:gd name="T7" fmla="*/ 32 h 32"/>
                  <a:gd name="T8" fmla="*/ 73 w 73"/>
                  <a:gd name="T9" fmla="*/ 23 h 32"/>
                  <a:gd name="T10" fmla="*/ 73 w 73"/>
                  <a:gd name="T11" fmla="*/ 23 h 32"/>
                  <a:gd name="T12" fmla="*/ 73 w 73"/>
                  <a:gd name="T13" fmla="*/ 23 h 32"/>
                  <a:gd name="T14" fmla="*/ 73 w 73"/>
                  <a:gd name="T15" fmla="*/ 23 h 32"/>
                  <a:gd name="T16" fmla="*/ 67 w 73"/>
                  <a:gd name="T17" fmla="*/ 19 h 32"/>
                  <a:gd name="T18" fmla="*/ 19 w 73"/>
                  <a:gd name="T19" fmla="*/ 4 h 32"/>
                  <a:gd name="T20" fmla="*/ 19 w 73"/>
                  <a:gd name="T21" fmla="*/ 4 h 32"/>
                  <a:gd name="T22" fmla="*/ 0 w 73"/>
                  <a:gd name="T23" fmla="*/ 0 h 32"/>
                  <a:gd name="T24" fmla="*/ 3 w 73"/>
                  <a:gd name="T25" fmla="*/ 26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
                  <a:gd name="T40" fmla="*/ 0 h 32"/>
                  <a:gd name="T41" fmla="*/ 73 w 73"/>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 h="32">
                    <a:moveTo>
                      <a:pt x="3" y="26"/>
                    </a:moveTo>
                    <a:lnTo>
                      <a:pt x="10" y="29"/>
                    </a:lnTo>
                    <a:lnTo>
                      <a:pt x="26" y="32"/>
                    </a:lnTo>
                    <a:lnTo>
                      <a:pt x="73" y="23"/>
                    </a:lnTo>
                    <a:lnTo>
                      <a:pt x="67" y="19"/>
                    </a:lnTo>
                    <a:lnTo>
                      <a:pt x="19" y="4"/>
                    </a:lnTo>
                    <a:lnTo>
                      <a:pt x="0" y="0"/>
                    </a:lnTo>
                    <a:lnTo>
                      <a:pt x="3" y="26"/>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03" name="Freeform 143"/>
              <p:cNvSpPr>
                <a:spLocks/>
              </p:cNvSpPr>
              <p:nvPr/>
            </p:nvSpPr>
            <p:spPr bwMode="auto">
              <a:xfrm>
                <a:off x="1268" y="2694"/>
                <a:ext cx="50" cy="26"/>
              </a:xfrm>
              <a:custGeom>
                <a:avLst/>
                <a:gdLst>
                  <a:gd name="T0" fmla="*/ 47 w 50"/>
                  <a:gd name="T1" fmla="*/ 0 h 26"/>
                  <a:gd name="T2" fmla="*/ 47 w 50"/>
                  <a:gd name="T3" fmla="*/ 0 h 26"/>
                  <a:gd name="T4" fmla="*/ 47 w 50"/>
                  <a:gd name="T5" fmla="*/ 0 h 26"/>
                  <a:gd name="T6" fmla="*/ 3 w 50"/>
                  <a:gd name="T7" fmla="*/ 10 h 26"/>
                  <a:gd name="T8" fmla="*/ 3 w 50"/>
                  <a:gd name="T9" fmla="*/ 10 h 26"/>
                  <a:gd name="T10" fmla="*/ 0 w 50"/>
                  <a:gd name="T11" fmla="*/ 10 h 26"/>
                  <a:gd name="T12" fmla="*/ 0 w 50"/>
                  <a:gd name="T13" fmla="*/ 10 h 26"/>
                  <a:gd name="T14" fmla="*/ 6 w 50"/>
                  <a:gd name="T15" fmla="*/ 13 h 26"/>
                  <a:gd name="T16" fmla="*/ 50 w 50"/>
                  <a:gd name="T17" fmla="*/ 26 h 26"/>
                  <a:gd name="T18" fmla="*/ 47 w 50"/>
                  <a:gd name="T19" fmla="*/ 0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26"/>
                  <a:gd name="T32" fmla="*/ 50 w 50"/>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26">
                    <a:moveTo>
                      <a:pt x="47" y="0"/>
                    </a:moveTo>
                    <a:lnTo>
                      <a:pt x="47" y="0"/>
                    </a:lnTo>
                    <a:lnTo>
                      <a:pt x="3" y="10"/>
                    </a:lnTo>
                    <a:lnTo>
                      <a:pt x="0" y="10"/>
                    </a:lnTo>
                    <a:lnTo>
                      <a:pt x="6" y="13"/>
                    </a:lnTo>
                    <a:lnTo>
                      <a:pt x="50" y="26"/>
                    </a:lnTo>
                    <a:lnTo>
                      <a:pt x="47"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04" name="Freeform 144"/>
              <p:cNvSpPr>
                <a:spLocks/>
              </p:cNvSpPr>
              <p:nvPr/>
            </p:nvSpPr>
            <p:spPr bwMode="auto">
              <a:xfrm>
                <a:off x="1318" y="2723"/>
                <a:ext cx="7" cy="6"/>
              </a:xfrm>
              <a:custGeom>
                <a:avLst/>
                <a:gdLst>
                  <a:gd name="T0" fmla="*/ 0 w 7"/>
                  <a:gd name="T1" fmla="*/ 6 h 6"/>
                  <a:gd name="T2" fmla="*/ 4 w 7"/>
                  <a:gd name="T3" fmla="*/ 6 h 6"/>
                  <a:gd name="T4" fmla="*/ 4 w 7"/>
                  <a:gd name="T5" fmla="*/ 6 h 6"/>
                  <a:gd name="T6" fmla="*/ 7 w 7"/>
                  <a:gd name="T7" fmla="*/ 6 h 6"/>
                  <a:gd name="T8" fmla="*/ 7 w 7"/>
                  <a:gd name="T9" fmla="*/ 3 h 6"/>
                  <a:gd name="T10" fmla="*/ 0 w 7"/>
                  <a:gd name="T11" fmla="*/ 0 h 6"/>
                  <a:gd name="T12" fmla="*/ 0 w 7"/>
                  <a:gd name="T13" fmla="*/ 6 h 6"/>
                  <a:gd name="T14" fmla="*/ 0 60000 65536"/>
                  <a:gd name="T15" fmla="*/ 0 60000 65536"/>
                  <a:gd name="T16" fmla="*/ 0 60000 65536"/>
                  <a:gd name="T17" fmla="*/ 0 60000 65536"/>
                  <a:gd name="T18" fmla="*/ 0 60000 65536"/>
                  <a:gd name="T19" fmla="*/ 0 60000 65536"/>
                  <a:gd name="T20" fmla="*/ 0 60000 65536"/>
                  <a:gd name="T21" fmla="*/ 0 w 7"/>
                  <a:gd name="T22" fmla="*/ 0 h 6"/>
                  <a:gd name="T23" fmla="*/ 7 w 7"/>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6">
                    <a:moveTo>
                      <a:pt x="0" y="6"/>
                    </a:moveTo>
                    <a:lnTo>
                      <a:pt x="4" y="6"/>
                    </a:lnTo>
                    <a:lnTo>
                      <a:pt x="7" y="6"/>
                    </a:lnTo>
                    <a:lnTo>
                      <a:pt x="7" y="3"/>
                    </a:lnTo>
                    <a:lnTo>
                      <a:pt x="0" y="0"/>
                    </a:lnTo>
                    <a:lnTo>
                      <a:pt x="0" y="6"/>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05" name="Freeform 145"/>
              <p:cNvSpPr>
                <a:spLocks/>
              </p:cNvSpPr>
              <p:nvPr/>
            </p:nvSpPr>
            <p:spPr bwMode="auto">
              <a:xfrm>
                <a:off x="1220" y="2707"/>
                <a:ext cx="98" cy="25"/>
              </a:xfrm>
              <a:custGeom>
                <a:avLst/>
                <a:gdLst>
                  <a:gd name="T0" fmla="*/ 0 w 98"/>
                  <a:gd name="T1" fmla="*/ 3 h 25"/>
                  <a:gd name="T2" fmla="*/ 0 w 98"/>
                  <a:gd name="T3" fmla="*/ 3 h 25"/>
                  <a:gd name="T4" fmla="*/ 0 w 98"/>
                  <a:gd name="T5" fmla="*/ 6 h 25"/>
                  <a:gd name="T6" fmla="*/ 7 w 98"/>
                  <a:gd name="T7" fmla="*/ 10 h 25"/>
                  <a:gd name="T8" fmla="*/ 54 w 98"/>
                  <a:gd name="T9" fmla="*/ 25 h 25"/>
                  <a:gd name="T10" fmla="*/ 54 w 98"/>
                  <a:gd name="T11" fmla="*/ 25 h 25"/>
                  <a:gd name="T12" fmla="*/ 73 w 98"/>
                  <a:gd name="T13" fmla="*/ 25 h 25"/>
                  <a:gd name="T14" fmla="*/ 98 w 98"/>
                  <a:gd name="T15" fmla="*/ 22 h 25"/>
                  <a:gd name="T16" fmla="*/ 98 w 98"/>
                  <a:gd name="T17" fmla="*/ 16 h 25"/>
                  <a:gd name="T18" fmla="*/ 98 w 98"/>
                  <a:gd name="T19" fmla="*/ 16 h 25"/>
                  <a:gd name="T20" fmla="*/ 98 w 98"/>
                  <a:gd name="T21" fmla="*/ 16 h 25"/>
                  <a:gd name="T22" fmla="*/ 48 w 98"/>
                  <a:gd name="T23" fmla="*/ 0 h 25"/>
                  <a:gd name="T24" fmla="*/ 48 w 98"/>
                  <a:gd name="T25" fmla="*/ 0 h 25"/>
                  <a:gd name="T26" fmla="*/ 29 w 98"/>
                  <a:gd name="T27" fmla="*/ 0 h 25"/>
                  <a:gd name="T28" fmla="*/ 0 w 98"/>
                  <a:gd name="T29" fmla="*/ 3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8"/>
                  <a:gd name="T46" fmla="*/ 0 h 25"/>
                  <a:gd name="T47" fmla="*/ 98 w 98"/>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8" h="25">
                    <a:moveTo>
                      <a:pt x="0" y="3"/>
                    </a:moveTo>
                    <a:lnTo>
                      <a:pt x="0" y="3"/>
                    </a:lnTo>
                    <a:lnTo>
                      <a:pt x="0" y="6"/>
                    </a:lnTo>
                    <a:lnTo>
                      <a:pt x="7" y="10"/>
                    </a:lnTo>
                    <a:lnTo>
                      <a:pt x="54" y="25"/>
                    </a:lnTo>
                    <a:lnTo>
                      <a:pt x="73" y="25"/>
                    </a:lnTo>
                    <a:lnTo>
                      <a:pt x="98" y="22"/>
                    </a:lnTo>
                    <a:lnTo>
                      <a:pt x="98" y="16"/>
                    </a:lnTo>
                    <a:lnTo>
                      <a:pt x="48" y="0"/>
                    </a:lnTo>
                    <a:lnTo>
                      <a:pt x="29" y="0"/>
                    </a:lnTo>
                    <a:lnTo>
                      <a:pt x="0" y="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06" name="Freeform 146"/>
              <p:cNvSpPr>
                <a:spLocks/>
              </p:cNvSpPr>
              <p:nvPr/>
            </p:nvSpPr>
            <p:spPr bwMode="auto">
              <a:xfrm>
                <a:off x="1204" y="2713"/>
                <a:ext cx="70" cy="29"/>
              </a:xfrm>
              <a:custGeom>
                <a:avLst/>
                <a:gdLst>
                  <a:gd name="T0" fmla="*/ 4 w 70"/>
                  <a:gd name="T1" fmla="*/ 23 h 29"/>
                  <a:gd name="T2" fmla="*/ 19 w 70"/>
                  <a:gd name="T3" fmla="*/ 26 h 29"/>
                  <a:gd name="T4" fmla="*/ 19 w 70"/>
                  <a:gd name="T5" fmla="*/ 26 h 29"/>
                  <a:gd name="T6" fmla="*/ 38 w 70"/>
                  <a:gd name="T7" fmla="*/ 29 h 29"/>
                  <a:gd name="T8" fmla="*/ 67 w 70"/>
                  <a:gd name="T9" fmla="*/ 26 h 29"/>
                  <a:gd name="T10" fmla="*/ 67 w 70"/>
                  <a:gd name="T11" fmla="*/ 26 h 29"/>
                  <a:gd name="T12" fmla="*/ 70 w 70"/>
                  <a:gd name="T13" fmla="*/ 23 h 29"/>
                  <a:gd name="T14" fmla="*/ 70 w 70"/>
                  <a:gd name="T15" fmla="*/ 23 h 29"/>
                  <a:gd name="T16" fmla="*/ 64 w 70"/>
                  <a:gd name="T17" fmla="*/ 19 h 29"/>
                  <a:gd name="T18" fmla="*/ 13 w 70"/>
                  <a:gd name="T19" fmla="*/ 4 h 29"/>
                  <a:gd name="T20" fmla="*/ 13 w 70"/>
                  <a:gd name="T21" fmla="*/ 4 h 29"/>
                  <a:gd name="T22" fmla="*/ 0 w 70"/>
                  <a:gd name="T23" fmla="*/ 0 h 29"/>
                  <a:gd name="T24" fmla="*/ 4 w 70"/>
                  <a:gd name="T25" fmla="*/ 23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0"/>
                  <a:gd name="T40" fmla="*/ 0 h 29"/>
                  <a:gd name="T41" fmla="*/ 70 w 70"/>
                  <a:gd name="T42" fmla="*/ 29 h 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0" h="29">
                    <a:moveTo>
                      <a:pt x="4" y="23"/>
                    </a:moveTo>
                    <a:lnTo>
                      <a:pt x="19" y="26"/>
                    </a:lnTo>
                    <a:lnTo>
                      <a:pt x="38" y="29"/>
                    </a:lnTo>
                    <a:lnTo>
                      <a:pt x="67" y="26"/>
                    </a:lnTo>
                    <a:lnTo>
                      <a:pt x="70" y="23"/>
                    </a:lnTo>
                    <a:lnTo>
                      <a:pt x="64" y="19"/>
                    </a:lnTo>
                    <a:lnTo>
                      <a:pt x="13" y="4"/>
                    </a:lnTo>
                    <a:lnTo>
                      <a:pt x="0" y="0"/>
                    </a:lnTo>
                    <a:lnTo>
                      <a:pt x="4" y="2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07" name="Freeform 147"/>
              <p:cNvSpPr>
                <a:spLocks/>
              </p:cNvSpPr>
              <p:nvPr/>
            </p:nvSpPr>
            <p:spPr bwMode="auto">
              <a:xfrm>
                <a:off x="1167" y="2713"/>
                <a:ext cx="41" cy="23"/>
              </a:xfrm>
              <a:custGeom>
                <a:avLst/>
                <a:gdLst>
                  <a:gd name="T0" fmla="*/ 3 w 41"/>
                  <a:gd name="T1" fmla="*/ 7 h 23"/>
                  <a:gd name="T2" fmla="*/ 3 w 41"/>
                  <a:gd name="T3" fmla="*/ 7 h 23"/>
                  <a:gd name="T4" fmla="*/ 0 w 41"/>
                  <a:gd name="T5" fmla="*/ 7 h 23"/>
                  <a:gd name="T6" fmla="*/ 0 w 41"/>
                  <a:gd name="T7" fmla="*/ 10 h 23"/>
                  <a:gd name="T8" fmla="*/ 6 w 41"/>
                  <a:gd name="T9" fmla="*/ 10 h 23"/>
                  <a:gd name="T10" fmla="*/ 41 w 41"/>
                  <a:gd name="T11" fmla="*/ 23 h 23"/>
                  <a:gd name="T12" fmla="*/ 37 w 41"/>
                  <a:gd name="T13" fmla="*/ 0 h 23"/>
                  <a:gd name="T14" fmla="*/ 37 w 41"/>
                  <a:gd name="T15" fmla="*/ 0 h 23"/>
                  <a:gd name="T16" fmla="*/ 31 w 41"/>
                  <a:gd name="T17" fmla="*/ 0 h 23"/>
                  <a:gd name="T18" fmla="*/ 3 w 41"/>
                  <a:gd name="T19" fmla="*/ 7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3"/>
                  <a:gd name="T32" fmla="*/ 41 w 41"/>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3">
                    <a:moveTo>
                      <a:pt x="3" y="7"/>
                    </a:moveTo>
                    <a:lnTo>
                      <a:pt x="3" y="7"/>
                    </a:lnTo>
                    <a:lnTo>
                      <a:pt x="0" y="7"/>
                    </a:lnTo>
                    <a:lnTo>
                      <a:pt x="0" y="10"/>
                    </a:lnTo>
                    <a:lnTo>
                      <a:pt x="6" y="10"/>
                    </a:lnTo>
                    <a:lnTo>
                      <a:pt x="41" y="23"/>
                    </a:lnTo>
                    <a:lnTo>
                      <a:pt x="37" y="0"/>
                    </a:lnTo>
                    <a:lnTo>
                      <a:pt x="31" y="0"/>
                    </a:lnTo>
                    <a:lnTo>
                      <a:pt x="3"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08" name="Freeform 148"/>
              <p:cNvSpPr>
                <a:spLocks/>
              </p:cNvSpPr>
              <p:nvPr/>
            </p:nvSpPr>
            <p:spPr bwMode="auto">
              <a:xfrm>
                <a:off x="1208" y="2739"/>
                <a:ext cx="12" cy="9"/>
              </a:xfrm>
              <a:custGeom>
                <a:avLst/>
                <a:gdLst>
                  <a:gd name="T0" fmla="*/ 0 w 12"/>
                  <a:gd name="T1" fmla="*/ 9 h 9"/>
                  <a:gd name="T2" fmla="*/ 9 w 12"/>
                  <a:gd name="T3" fmla="*/ 6 h 9"/>
                  <a:gd name="T4" fmla="*/ 9 w 12"/>
                  <a:gd name="T5" fmla="*/ 6 h 9"/>
                  <a:gd name="T6" fmla="*/ 12 w 12"/>
                  <a:gd name="T7" fmla="*/ 6 h 9"/>
                  <a:gd name="T8" fmla="*/ 12 w 12"/>
                  <a:gd name="T9" fmla="*/ 6 h 9"/>
                  <a:gd name="T10" fmla="*/ 6 w 12"/>
                  <a:gd name="T11" fmla="*/ 3 h 9"/>
                  <a:gd name="T12" fmla="*/ 0 w 12"/>
                  <a:gd name="T13" fmla="*/ 0 h 9"/>
                  <a:gd name="T14" fmla="*/ 0 w 12"/>
                  <a:gd name="T15" fmla="*/ 9 h 9"/>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9"/>
                  <a:gd name="T26" fmla="*/ 12 w 12"/>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9">
                    <a:moveTo>
                      <a:pt x="0" y="9"/>
                    </a:moveTo>
                    <a:lnTo>
                      <a:pt x="9" y="6"/>
                    </a:lnTo>
                    <a:lnTo>
                      <a:pt x="12" y="6"/>
                    </a:lnTo>
                    <a:lnTo>
                      <a:pt x="6" y="3"/>
                    </a:lnTo>
                    <a:lnTo>
                      <a:pt x="0" y="0"/>
                    </a:lnTo>
                    <a:lnTo>
                      <a:pt x="0" y="9"/>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09" name="Freeform 149"/>
              <p:cNvSpPr>
                <a:spLocks/>
              </p:cNvSpPr>
              <p:nvPr/>
            </p:nvSpPr>
            <p:spPr bwMode="auto">
              <a:xfrm>
                <a:off x="1113" y="2723"/>
                <a:ext cx="95" cy="28"/>
              </a:xfrm>
              <a:custGeom>
                <a:avLst/>
                <a:gdLst>
                  <a:gd name="T0" fmla="*/ 0 w 95"/>
                  <a:gd name="T1" fmla="*/ 6 h 28"/>
                  <a:gd name="T2" fmla="*/ 0 w 95"/>
                  <a:gd name="T3" fmla="*/ 6 h 28"/>
                  <a:gd name="T4" fmla="*/ 0 w 95"/>
                  <a:gd name="T5" fmla="*/ 6 h 28"/>
                  <a:gd name="T6" fmla="*/ 6 w 95"/>
                  <a:gd name="T7" fmla="*/ 9 h 28"/>
                  <a:gd name="T8" fmla="*/ 54 w 95"/>
                  <a:gd name="T9" fmla="*/ 25 h 28"/>
                  <a:gd name="T10" fmla="*/ 54 w 95"/>
                  <a:gd name="T11" fmla="*/ 25 h 28"/>
                  <a:gd name="T12" fmla="*/ 76 w 95"/>
                  <a:gd name="T13" fmla="*/ 28 h 28"/>
                  <a:gd name="T14" fmla="*/ 95 w 95"/>
                  <a:gd name="T15" fmla="*/ 25 h 28"/>
                  <a:gd name="T16" fmla="*/ 95 w 95"/>
                  <a:gd name="T17" fmla="*/ 16 h 28"/>
                  <a:gd name="T18" fmla="*/ 50 w 95"/>
                  <a:gd name="T19" fmla="*/ 3 h 28"/>
                  <a:gd name="T20" fmla="*/ 50 w 95"/>
                  <a:gd name="T21" fmla="*/ 3 h 28"/>
                  <a:gd name="T22" fmla="*/ 31 w 95"/>
                  <a:gd name="T23" fmla="*/ 0 h 28"/>
                  <a:gd name="T24" fmla="*/ 0 w 95"/>
                  <a:gd name="T25" fmla="*/ 6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5"/>
                  <a:gd name="T40" fmla="*/ 0 h 28"/>
                  <a:gd name="T41" fmla="*/ 95 w 95"/>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5" h="28">
                    <a:moveTo>
                      <a:pt x="0" y="6"/>
                    </a:moveTo>
                    <a:lnTo>
                      <a:pt x="0" y="6"/>
                    </a:lnTo>
                    <a:lnTo>
                      <a:pt x="6" y="9"/>
                    </a:lnTo>
                    <a:lnTo>
                      <a:pt x="54" y="25"/>
                    </a:lnTo>
                    <a:lnTo>
                      <a:pt x="76" y="28"/>
                    </a:lnTo>
                    <a:lnTo>
                      <a:pt x="95" y="25"/>
                    </a:lnTo>
                    <a:lnTo>
                      <a:pt x="95" y="16"/>
                    </a:lnTo>
                    <a:lnTo>
                      <a:pt x="50" y="3"/>
                    </a:lnTo>
                    <a:lnTo>
                      <a:pt x="31" y="0"/>
                    </a:lnTo>
                    <a:lnTo>
                      <a:pt x="0" y="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10" name="Freeform 150"/>
              <p:cNvSpPr>
                <a:spLocks/>
              </p:cNvSpPr>
              <p:nvPr/>
            </p:nvSpPr>
            <p:spPr bwMode="auto">
              <a:xfrm>
                <a:off x="1097" y="2732"/>
                <a:ext cx="70" cy="29"/>
              </a:xfrm>
              <a:custGeom>
                <a:avLst/>
                <a:gdLst>
                  <a:gd name="T0" fmla="*/ 0 w 70"/>
                  <a:gd name="T1" fmla="*/ 23 h 29"/>
                  <a:gd name="T2" fmla="*/ 16 w 70"/>
                  <a:gd name="T3" fmla="*/ 26 h 29"/>
                  <a:gd name="T4" fmla="*/ 16 w 70"/>
                  <a:gd name="T5" fmla="*/ 26 h 29"/>
                  <a:gd name="T6" fmla="*/ 25 w 70"/>
                  <a:gd name="T7" fmla="*/ 29 h 29"/>
                  <a:gd name="T8" fmla="*/ 35 w 70"/>
                  <a:gd name="T9" fmla="*/ 29 h 29"/>
                  <a:gd name="T10" fmla="*/ 66 w 70"/>
                  <a:gd name="T11" fmla="*/ 23 h 29"/>
                  <a:gd name="T12" fmla="*/ 66 w 70"/>
                  <a:gd name="T13" fmla="*/ 23 h 29"/>
                  <a:gd name="T14" fmla="*/ 70 w 70"/>
                  <a:gd name="T15" fmla="*/ 23 h 29"/>
                  <a:gd name="T16" fmla="*/ 70 w 70"/>
                  <a:gd name="T17" fmla="*/ 23 h 29"/>
                  <a:gd name="T18" fmla="*/ 63 w 70"/>
                  <a:gd name="T19" fmla="*/ 19 h 29"/>
                  <a:gd name="T20" fmla="*/ 13 w 70"/>
                  <a:gd name="T21" fmla="*/ 4 h 29"/>
                  <a:gd name="T22" fmla="*/ 13 w 70"/>
                  <a:gd name="T23" fmla="*/ 4 h 29"/>
                  <a:gd name="T24" fmla="*/ 0 w 70"/>
                  <a:gd name="T25" fmla="*/ 0 h 29"/>
                  <a:gd name="T26" fmla="*/ 0 w 70"/>
                  <a:gd name="T27" fmla="*/ 23 h 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0"/>
                  <a:gd name="T43" fmla="*/ 0 h 29"/>
                  <a:gd name="T44" fmla="*/ 70 w 70"/>
                  <a:gd name="T45" fmla="*/ 29 h 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0" h="29">
                    <a:moveTo>
                      <a:pt x="0" y="23"/>
                    </a:moveTo>
                    <a:lnTo>
                      <a:pt x="16" y="26"/>
                    </a:lnTo>
                    <a:lnTo>
                      <a:pt x="25" y="29"/>
                    </a:lnTo>
                    <a:lnTo>
                      <a:pt x="35" y="29"/>
                    </a:lnTo>
                    <a:lnTo>
                      <a:pt x="66" y="23"/>
                    </a:lnTo>
                    <a:lnTo>
                      <a:pt x="70" y="23"/>
                    </a:lnTo>
                    <a:lnTo>
                      <a:pt x="63" y="19"/>
                    </a:lnTo>
                    <a:lnTo>
                      <a:pt x="13" y="4"/>
                    </a:lnTo>
                    <a:lnTo>
                      <a:pt x="0" y="0"/>
                    </a:lnTo>
                    <a:lnTo>
                      <a:pt x="0" y="2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11" name="Freeform 151"/>
              <p:cNvSpPr>
                <a:spLocks/>
              </p:cNvSpPr>
              <p:nvPr/>
            </p:nvSpPr>
            <p:spPr bwMode="auto">
              <a:xfrm>
                <a:off x="1056" y="2732"/>
                <a:ext cx="41" cy="23"/>
              </a:xfrm>
              <a:custGeom>
                <a:avLst/>
                <a:gdLst>
                  <a:gd name="T0" fmla="*/ 3 w 41"/>
                  <a:gd name="T1" fmla="*/ 7 h 23"/>
                  <a:gd name="T2" fmla="*/ 3 w 41"/>
                  <a:gd name="T3" fmla="*/ 7 h 23"/>
                  <a:gd name="T4" fmla="*/ 0 w 41"/>
                  <a:gd name="T5" fmla="*/ 7 h 23"/>
                  <a:gd name="T6" fmla="*/ 0 w 41"/>
                  <a:gd name="T7" fmla="*/ 7 h 23"/>
                  <a:gd name="T8" fmla="*/ 6 w 41"/>
                  <a:gd name="T9" fmla="*/ 10 h 23"/>
                  <a:gd name="T10" fmla="*/ 41 w 41"/>
                  <a:gd name="T11" fmla="*/ 23 h 23"/>
                  <a:gd name="T12" fmla="*/ 41 w 41"/>
                  <a:gd name="T13" fmla="*/ 0 h 23"/>
                  <a:gd name="T14" fmla="*/ 41 w 41"/>
                  <a:gd name="T15" fmla="*/ 0 h 23"/>
                  <a:gd name="T16" fmla="*/ 35 w 41"/>
                  <a:gd name="T17" fmla="*/ 0 h 23"/>
                  <a:gd name="T18" fmla="*/ 3 w 41"/>
                  <a:gd name="T19" fmla="*/ 7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3"/>
                  <a:gd name="T32" fmla="*/ 41 w 41"/>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3">
                    <a:moveTo>
                      <a:pt x="3" y="7"/>
                    </a:moveTo>
                    <a:lnTo>
                      <a:pt x="3" y="7"/>
                    </a:lnTo>
                    <a:lnTo>
                      <a:pt x="0" y="7"/>
                    </a:lnTo>
                    <a:lnTo>
                      <a:pt x="6" y="10"/>
                    </a:lnTo>
                    <a:lnTo>
                      <a:pt x="41" y="23"/>
                    </a:lnTo>
                    <a:lnTo>
                      <a:pt x="41" y="0"/>
                    </a:lnTo>
                    <a:lnTo>
                      <a:pt x="35" y="0"/>
                    </a:lnTo>
                    <a:lnTo>
                      <a:pt x="3"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12" name="Freeform 152"/>
              <p:cNvSpPr>
                <a:spLocks/>
              </p:cNvSpPr>
              <p:nvPr/>
            </p:nvSpPr>
            <p:spPr bwMode="auto">
              <a:xfrm>
                <a:off x="1097" y="2758"/>
                <a:ext cx="13" cy="9"/>
              </a:xfrm>
              <a:custGeom>
                <a:avLst/>
                <a:gdLst>
                  <a:gd name="T0" fmla="*/ 0 w 13"/>
                  <a:gd name="T1" fmla="*/ 9 h 9"/>
                  <a:gd name="T2" fmla="*/ 9 w 13"/>
                  <a:gd name="T3" fmla="*/ 9 h 9"/>
                  <a:gd name="T4" fmla="*/ 9 w 13"/>
                  <a:gd name="T5" fmla="*/ 9 h 9"/>
                  <a:gd name="T6" fmla="*/ 13 w 13"/>
                  <a:gd name="T7" fmla="*/ 6 h 9"/>
                  <a:gd name="T8" fmla="*/ 13 w 13"/>
                  <a:gd name="T9" fmla="*/ 6 h 9"/>
                  <a:gd name="T10" fmla="*/ 6 w 13"/>
                  <a:gd name="T11" fmla="*/ 3 h 9"/>
                  <a:gd name="T12" fmla="*/ 0 w 13"/>
                  <a:gd name="T13" fmla="*/ 0 h 9"/>
                  <a:gd name="T14" fmla="*/ 0 w 13"/>
                  <a:gd name="T15" fmla="*/ 9 h 9"/>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9"/>
                  <a:gd name="T26" fmla="*/ 13 w 13"/>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9">
                    <a:moveTo>
                      <a:pt x="0" y="9"/>
                    </a:moveTo>
                    <a:lnTo>
                      <a:pt x="9" y="9"/>
                    </a:lnTo>
                    <a:lnTo>
                      <a:pt x="13" y="6"/>
                    </a:lnTo>
                    <a:lnTo>
                      <a:pt x="6" y="3"/>
                    </a:lnTo>
                    <a:lnTo>
                      <a:pt x="0" y="0"/>
                    </a:lnTo>
                    <a:lnTo>
                      <a:pt x="0" y="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13" name="Freeform 153"/>
              <p:cNvSpPr>
                <a:spLocks/>
              </p:cNvSpPr>
              <p:nvPr/>
            </p:nvSpPr>
            <p:spPr bwMode="auto">
              <a:xfrm>
                <a:off x="999" y="2742"/>
                <a:ext cx="98" cy="28"/>
              </a:xfrm>
              <a:custGeom>
                <a:avLst/>
                <a:gdLst>
                  <a:gd name="T0" fmla="*/ 0 w 98"/>
                  <a:gd name="T1" fmla="*/ 6 h 28"/>
                  <a:gd name="T2" fmla="*/ 0 w 98"/>
                  <a:gd name="T3" fmla="*/ 6 h 28"/>
                  <a:gd name="T4" fmla="*/ 0 w 98"/>
                  <a:gd name="T5" fmla="*/ 6 h 28"/>
                  <a:gd name="T6" fmla="*/ 3 w 98"/>
                  <a:gd name="T7" fmla="*/ 9 h 28"/>
                  <a:gd name="T8" fmla="*/ 54 w 98"/>
                  <a:gd name="T9" fmla="*/ 28 h 28"/>
                  <a:gd name="T10" fmla="*/ 54 w 98"/>
                  <a:gd name="T11" fmla="*/ 28 h 28"/>
                  <a:gd name="T12" fmla="*/ 66 w 98"/>
                  <a:gd name="T13" fmla="*/ 28 h 28"/>
                  <a:gd name="T14" fmla="*/ 76 w 98"/>
                  <a:gd name="T15" fmla="*/ 28 h 28"/>
                  <a:gd name="T16" fmla="*/ 98 w 98"/>
                  <a:gd name="T17" fmla="*/ 25 h 28"/>
                  <a:gd name="T18" fmla="*/ 98 w 98"/>
                  <a:gd name="T19" fmla="*/ 16 h 28"/>
                  <a:gd name="T20" fmla="*/ 54 w 98"/>
                  <a:gd name="T21" fmla="*/ 3 h 28"/>
                  <a:gd name="T22" fmla="*/ 54 w 98"/>
                  <a:gd name="T23" fmla="*/ 3 h 28"/>
                  <a:gd name="T24" fmla="*/ 44 w 98"/>
                  <a:gd name="T25" fmla="*/ 0 h 28"/>
                  <a:gd name="T26" fmla="*/ 35 w 98"/>
                  <a:gd name="T27" fmla="*/ 0 h 28"/>
                  <a:gd name="T28" fmla="*/ 0 w 98"/>
                  <a:gd name="T29" fmla="*/ 6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8"/>
                  <a:gd name="T46" fmla="*/ 0 h 28"/>
                  <a:gd name="T47" fmla="*/ 98 w 98"/>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8" h="28">
                    <a:moveTo>
                      <a:pt x="0" y="6"/>
                    </a:moveTo>
                    <a:lnTo>
                      <a:pt x="0" y="6"/>
                    </a:lnTo>
                    <a:lnTo>
                      <a:pt x="3" y="9"/>
                    </a:lnTo>
                    <a:lnTo>
                      <a:pt x="54" y="28"/>
                    </a:lnTo>
                    <a:lnTo>
                      <a:pt x="66" y="28"/>
                    </a:lnTo>
                    <a:lnTo>
                      <a:pt x="76" y="28"/>
                    </a:lnTo>
                    <a:lnTo>
                      <a:pt x="98" y="25"/>
                    </a:lnTo>
                    <a:lnTo>
                      <a:pt x="98" y="16"/>
                    </a:lnTo>
                    <a:lnTo>
                      <a:pt x="54" y="3"/>
                    </a:lnTo>
                    <a:lnTo>
                      <a:pt x="44" y="0"/>
                    </a:lnTo>
                    <a:lnTo>
                      <a:pt x="35" y="0"/>
                    </a:lnTo>
                    <a:lnTo>
                      <a:pt x="0" y="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14" name="Freeform 154"/>
              <p:cNvSpPr>
                <a:spLocks/>
              </p:cNvSpPr>
              <p:nvPr/>
            </p:nvSpPr>
            <p:spPr bwMode="auto">
              <a:xfrm>
                <a:off x="936" y="2751"/>
                <a:ext cx="117" cy="32"/>
              </a:xfrm>
              <a:custGeom>
                <a:avLst/>
                <a:gdLst>
                  <a:gd name="T0" fmla="*/ 3 w 117"/>
                  <a:gd name="T1" fmla="*/ 7 h 32"/>
                  <a:gd name="T2" fmla="*/ 3 w 117"/>
                  <a:gd name="T3" fmla="*/ 7 h 32"/>
                  <a:gd name="T4" fmla="*/ 0 w 117"/>
                  <a:gd name="T5" fmla="*/ 7 h 32"/>
                  <a:gd name="T6" fmla="*/ 6 w 117"/>
                  <a:gd name="T7" fmla="*/ 10 h 32"/>
                  <a:gd name="T8" fmla="*/ 60 w 117"/>
                  <a:gd name="T9" fmla="*/ 29 h 32"/>
                  <a:gd name="T10" fmla="*/ 60 w 117"/>
                  <a:gd name="T11" fmla="*/ 29 h 32"/>
                  <a:gd name="T12" fmla="*/ 69 w 117"/>
                  <a:gd name="T13" fmla="*/ 32 h 32"/>
                  <a:gd name="T14" fmla="*/ 79 w 117"/>
                  <a:gd name="T15" fmla="*/ 32 h 32"/>
                  <a:gd name="T16" fmla="*/ 113 w 117"/>
                  <a:gd name="T17" fmla="*/ 26 h 32"/>
                  <a:gd name="T18" fmla="*/ 113 w 117"/>
                  <a:gd name="T19" fmla="*/ 26 h 32"/>
                  <a:gd name="T20" fmla="*/ 117 w 117"/>
                  <a:gd name="T21" fmla="*/ 26 h 32"/>
                  <a:gd name="T22" fmla="*/ 117 w 117"/>
                  <a:gd name="T23" fmla="*/ 23 h 32"/>
                  <a:gd name="T24" fmla="*/ 110 w 117"/>
                  <a:gd name="T25" fmla="*/ 19 h 32"/>
                  <a:gd name="T26" fmla="*/ 60 w 117"/>
                  <a:gd name="T27" fmla="*/ 4 h 32"/>
                  <a:gd name="T28" fmla="*/ 60 w 117"/>
                  <a:gd name="T29" fmla="*/ 4 h 32"/>
                  <a:gd name="T30" fmla="*/ 47 w 117"/>
                  <a:gd name="T31" fmla="*/ 0 h 32"/>
                  <a:gd name="T32" fmla="*/ 38 w 117"/>
                  <a:gd name="T33" fmla="*/ 0 h 32"/>
                  <a:gd name="T34" fmla="*/ 3 w 117"/>
                  <a:gd name="T35" fmla="*/ 7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7"/>
                  <a:gd name="T55" fmla="*/ 0 h 32"/>
                  <a:gd name="T56" fmla="*/ 117 w 117"/>
                  <a:gd name="T57" fmla="*/ 32 h 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7" h="32">
                    <a:moveTo>
                      <a:pt x="3" y="7"/>
                    </a:moveTo>
                    <a:lnTo>
                      <a:pt x="3" y="7"/>
                    </a:lnTo>
                    <a:lnTo>
                      <a:pt x="0" y="7"/>
                    </a:lnTo>
                    <a:lnTo>
                      <a:pt x="6" y="10"/>
                    </a:lnTo>
                    <a:lnTo>
                      <a:pt x="60" y="29"/>
                    </a:lnTo>
                    <a:lnTo>
                      <a:pt x="69" y="32"/>
                    </a:lnTo>
                    <a:lnTo>
                      <a:pt x="79" y="32"/>
                    </a:lnTo>
                    <a:lnTo>
                      <a:pt x="113" y="26"/>
                    </a:lnTo>
                    <a:lnTo>
                      <a:pt x="117" y="26"/>
                    </a:lnTo>
                    <a:lnTo>
                      <a:pt x="117" y="23"/>
                    </a:lnTo>
                    <a:lnTo>
                      <a:pt x="110" y="19"/>
                    </a:lnTo>
                    <a:lnTo>
                      <a:pt x="60" y="4"/>
                    </a:lnTo>
                    <a:lnTo>
                      <a:pt x="47" y="0"/>
                    </a:lnTo>
                    <a:lnTo>
                      <a:pt x="38" y="0"/>
                    </a:lnTo>
                    <a:lnTo>
                      <a:pt x="3"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15" name="Freeform 155"/>
              <p:cNvSpPr>
                <a:spLocks/>
              </p:cNvSpPr>
              <p:nvPr/>
            </p:nvSpPr>
            <p:spPr bwMode="auto">
              <a:xfrm>
                <a:off x="875" y="2761"/>
                <a:ext cx="117" cy="32"/>
              </a:xfrm>
              <a:custGeom>
                <a:avLst/>
                <a:gdLst>
                  <a:gd name="T0" fmla="*/ 0 w 117"/>
                  <a:gd name="T1" fmla="*/ 6 h 32"/>
                  <a:gd name="T2" fmla="*/ 0 w 117"/>
                  <a:gd name="T3" fmla="*/ 6 h 32"/>
                  <a:gd name="T4" fmla="*/ 0 w 117"/>
                  <a:gd name="T5" fmla="*/ 9 h 32"/>
                  <a:gd name="T6" fmla="*/ 4 w 117"/>
                  <a:gd name="T7" fmla="*/ 13 h 32"/>
                  <a:gd name="T8" fmla="*/ 57 w 117"/>
                  <a:gd name="T9" fmla="*/ 28 h 32"/>
                  <a:gd name="T10" fmla="*/ 57 w 117"/>
                  <a:gd name="T11" fmla="*/ 28 h 32"/>
                  <a:gd name="T12" fmla="*/ 67 w 117"/>
                  <a:gd name="T13" fmla="*/ 32 h 32"/>
                  <a:gd name="T14" fmla="*/ 76 w 117"/>
                  <a:gd name="T15" fmla="*/ 32 h 32"/>
                  <a:gd name="T16" fmla="*/ 114 w 117"/>
                  <a:gd name="T17" fmla="*/ 25 h 32"/>
                  <a:gd name="T18" fmla="*/ 114 w 117"/>
                  <a:gd name="T19" fmla="*/ 25 h 32"/>
                  <a:gd name="T20" fmla="*/ 117 w 117"/>
                  <a:gd name="T21" fmla="*/ 25 h 32"/>
                  <a:gd name="T22" fmla="*/ 117 w 117"/>
                  <a:gd name="T23" fmla="*/ 22 h 32"/>
                  <a:gd name="T24" fmla="*/ 111 w 117"/>
                  <a:gd name="T25" fmla="*/ 19 h 32"/>
                  <a:gd name="T26" fmla="*/ 57 w 117"/>
                  <a:gd name="T27" fmla="*/ 3 h 32"/>
                  <a:gd name="T28" fmla="*/ 57 w 117"/>
                  <a:gd name="T29" fmla="*/ 3 h 32"/>
                  <a:gd name="T30" fmla="*/ 48 w 117"/>
                  <a:gd name="T31" fmla="*/ 0 h 32"/>
                  <a:gd name="T32" fmla="*/ 38 w 117"/>
                  <a:gd name="T33" fmla="*/ 0 h 32"/>
                  <a:gd name="T34" fmla="*/ 0 w 117"/>
                  <a:gd name="T35" fmla="*/ 6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7"/>
                  <a:gd name="T55" fmla="*/ 0 h 32"/>
                  <a:gd name="T56" fmla="*/ 117 w 117"/>
                  <a:gd name="T57" fmla="*/ 32 h 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7" h="32">
                    <a:moveTo>
                      <a:pt x="0" y="6"/>
                    </a:moveTo>
                    <a:lnTo>
                      <a:pt x="0" y="6"/>
                    </a:lnTo>
                    <a:lnTo>
                      <a:pt x="0" y="9"/>
                    </a:lnTo>
                    <a:lnTo>
                      <a:pt x="4" y="13"/>
                    </a:lnTo>
                    <a:lnTo>
                      <a:pt x="57" y="28"/>
                    </a:lnTo>
                    <a:lnTo>
                      <a:pt x="67" y="32"/>
                    </a:lnTo>
                    <a:lnTo>
                      <a:pt x="76" y="32"/>
                    </a:lnTo>
                    <a:lnTo>
                      <a:pt x="114" y="25"/>
                    </a:lnTo>
                    <a:lnTo>
                      <a:pt x="117" y="25"/>
                    </a:lnTo>
                    <a:lnTo>
                      <a:pt x="117" y="22"/>
                    </a:lnTo>
                    <a:lnTo>
                      <a:pt x="111" y="19"/>
                    </a:lnTo>
                    <a:lnTo>
                      <a:pt x="57" y="3"/>
                    </a:lnTo>
                    <a:lnTo>
                      <a:pt x="48" y="0"/>
                    </a:lnTo>
                    <a:lnTo>
                      <a:pt x="38" y="0"/>
                    </a:lnTo>
                    <a:lnTo>
                      <a:pt x="0" y="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16" name="Freeform 156"/>
              <p:cNvSpPr>
                <a:spLocks/>
              </p:cNvSpPr>
              <p:nvPr/>
            </p:nvSpPr>
            <p:spPr bwMode="auto">
              <a:xfrm>
                <a:off x="822" y="2770"/>
                <a:ext cx="107" cy="35"/>
              </a:xfrm>
              <a:custGeom>
                <a:avLst/>
                <a:gdLst>
                  <a:gd name="T0" fmla="*/ 0 w 107"/>
                  <a:gd name="T1" fmla="*/ 7 h 35"/>
                  <a:gd name="T2" fmla="*/ 0 w 107"/>
                  <a:gd name="T3" fmla="*/ 16 h 35"/>
                  <a:gd name="T4" fmla="*/ 44 w 107"/>
                  <a:gd name="T5" fmla="*/ 32 h 35"/>
                  <a:gd name="T6" fmla="*/ 44 w 107"/>
                  <a:gd name="T7" fmla="*/ 32 h 35"/>
                  <a:gd name="T8" fmla="*/ 57 w 107"/>
                  <a:gd name="T9" fmla="*/ 35 h 35"/>
                  <a:gd name="T10" fmla="*/ 66 w 107"/>
                  <a:gd name="T11" fmla="*/ 35 h 35"/>
                  <a:gd name="T12" fmla="*/ 104 w 107"/>
                  <a:gd name="T13" fmla="*/ 29 h 35"/>
                  <a:gd name="T14" fmla="*/ 104 w 107"/>
                  <a:gd name="T15" fmla="*/ 29 h 35"/>
                  <a:gd name="T16" fmla="*/ 107 w 107"/>
                  <a:gd name="T17" fmla="*/ 26 h 35"/>
                  <a:gd name="T18" fmla="*/ 107 w 107"/>
                  <a:gd name="T19" fmla="*/ 26 h 35"/>
                  <a:gd name="T20" fmla="*/ 101 w 107"/>
                  <a:gd name="T21" fmla="*/ 23 h 35"/>
                  <a:gd name="T22" fmla="*/ 47 w 107"/>
                  <a:gd name="T23" fmla="*/ 4 h 35"/>
                  <a:gd name="T24" fmla="*/ 47 w 107"/>
                  <a:gd name="T25" fmla="*/ 4 h 35"/>
                  <a:gd name="T26" fmla="*/ 38 w 107"/>
                  <a:gd name="T27" fmla="*/ 0 h 35"/>
                  <a:gd name="T28" fmla="*/ 28 w 107"/>
                  <a:gd name="T29" fmla="*/ 0 h 35"/>
                  <a:gd name="T30" fmla="*/ 0 w 107"/>
                  <a:gd name="T31" fmla="*/ 7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7"/>
                  <a:gd name="T49" fmla="*/ 0 h 35"/>
                  <a:gd name="T50" fmla="*/ 107 w 107"/>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7" h="35">
                    <a:moveTo>
                      <a:pt x="0" y="7"/>
                    </a:moveTo>
                    <a:lnTo>
                      <a:pt x="0" y="16"/>
                    </a:lnTo>
                    <a:lnTo>
                      <a:pt x="44" y="32"/>
                    </a:lnTo>
                    <a:lnTo>
                      <a:pt x="57" y="35"/>
                    </a:lnTo>
                    <a:lnTo>
                      <a:pt x="66" y="35"/>
                    </a:lnTo>
                    <a:lnTo>
                      <a:pt x="104" y="29"/>
                    </a:lnTo>
                    <a:lnTo>
                      <a:pt x="107" y="26"/>
                    </a:lnTo>
                    <a:lnTo>
                      <a:pt x="101" y="23"/>
                    </a:lnTo>
                    <a:lnTo>
                      <a:pt x="47" y="4"/>
                    </a:lnTo>
                    <a:lnTo>
                      <a:pt x="38" y="0"/>
                    </a:lnTo>
                    <a:lnTo>
                      <a:pt x="28" y="0"/>
                    </a:lnTo>
                    <a:lnTo>
                      <a:pt x="0"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17" name="Freeform 157"/>
              <p:cNvSpPr>
                <a:spLocks/>
              </p:cNvSpPr>
              <p:nvPr/>
            </p:nvSpPr>
            <p:spPr bwMode="auto">
              <a:xfrm>
                <a:off x="809" y="2777"/>
                <a:ext cx="13" cy="9"/>
              </a:xfrm>
              <a:custGeom>
                <a:avLst/>
                <a:gdLst>
                  <a:gd name="T0" fmla="*/ 13 w 13"/>
                  <a:gd name="T1" fmla="*/ 0 h 9"/>
                  <a:gd name="T2" fmla="*/ 3 w 13"/>
                  <a:gd name="T3" fmla="*/ 0 h 9"/>
                  <a:gd name="T4" fmla="*/ 3 w 13"/>
                  <a:gd name="T5" fmla="*/ 0 h 9"/>
                  <a:gd name="T6" fmla="*/ 0 w 13"/>
                  <a:gd name="T7" fmla="*/ 3 h 9"/>
                  <a:gd name="T8" fmla="*/ 6 w 13"/>
                  <a:gd name="T9" fmla="*/ 6 h 9"/>
                  <a:gd name="T10" fmla="*/ 13 w 13"/>
                  <a:gd name="T11" fmla="*/ 9 h 9"/>
                  <a:gd name="T12" fmla="*/ 13 w 13"/>
                  <a:gd name="T13" fmla="*/ 0 h 9"/>
                  <a:gd name="T14" fmla="*/ 0 60000 65536"/>
                  <a:gd name="T15" fmla="*/ 0 60000 65536"/>
                  <a:gd name="T16" fmla="*/ 0 60000 65536"/>
                  <a:gd name="T17" fmla="*/ 0 60000 65536"/>
                  <a:gd name="T18" fmla="*/ 0 60000 65536"/>
                  <a:gd name="T19" fmla="*/ 0 60000 65536"/>
                  <a:gd name="T20" fmla="*/ 0 60000 65536"/>
                  <a:gd name="T21" fmla="*/ 0 w 13"/>
                  <a:gd name="T22" fmla="*/ 0 h 9"/>
                  <a:gd name="T23" fmla="*/ 13 w 1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9">
                    <a:moveTo>
                      <a:pt x="13" y="0"/>
                    </a:moveTo>
                    <a:lnTo>
                      <a:pt x="3" y="0"/>
                    </a:lnTo>
                    <a:lnTo>
                      <a:pt x="0" y="3"/>
                    </a:lnTo>
                    <a:lnTo>
                      <a:pt x="6" y="6"/>
                    </a:lnTo>
                    <a:lnTo>
                      <a:pt x="13" y="9"/>
                    </a:lnTo>
                    <a:lnTo>
                      <a:pt x="13"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18" name="Freeform 158"/>
              <p:cNvSpPr>
                <a:spLocks/>
              </p:cNvSpPr>
              <p:nvPr/>
            </p:nvSpPr>
            <p:spPr bwMode="auto">
              <a:xfrm>
                <a:off x="822" y="2789"/>
                <a:ext cx="41" cy="26"/>
              </a:xfrm>
              <a:custGeom>
                <a:avLst/>
                <a:gdLst>
                  <a:gd name="T0" fmla="*/ 0 w 41"/>
                  <a:gd name="T1" fmla="*/ 26 h 26"/>
                  <a:gd name="T2" fmla="*/ 38 w 41"/>
                  <a:gd name="T3" fmla="*/ 19 h 26"/>
                  <a:gd name="T4" fmla="*/ 38 w 41"/>
                  <a:gd name="T5" fmla="*/ 19 h 26"/>
                  <a:gd name="T6" fmla="*/ 41 w 41"/>
                  <a:gd name="T7" fmla="*/ 19 h 26"/>
                  <a:gd name="T8" fmla="*/ 41 w 41"/>
                  <a:gd name="T9" fmla="*/ 16 h 26"/>
                  <a:gd name="T10" fmla="*/ 34 w 41"/>
                  <a:gd name="T11" fmla="*/ 13 h 26"/>
                  <a:gd name="T12" fmla="*/ 0 w 41"/>
                  <a:gd name="T13" fmla="*/ 0 h 26"/>
                  <a:gd name="T14" fmla="*/ 0 w 41"/>
                  <a:gd name="T15" fmla="*/ 26 h 26"/>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26"/>
                  <a:gd name="T26" fmla="*/ 41 w 41"/>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26">
                    <a:moveTo>
                      <a:pt x="0" y="26"/>
                    </a:moveTo>
                    <a:lnTo>
                      <a:pt x="38" y="19"/>
                    </a:lnTo>
                    <a:lnTo>
                      <a:pt x="41" y="19"/>
                    </a:lnTo>
                    <a:lnTo>
                      <a:pt x="41" y="16"/>
                    </a:lnTo>
                    <a:lnTo>
                      <a:pt x="34" y="13"/>
                    </a:lnTo>
                    <a:lnTo>
                      <a:pt x="0" y="0"/>
                    </a:lnTo>
                    <a:lnTo>
                      <a:pt x="0" y="2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19" name="Freeform 159"/>
              <p:cNvSpPr>
                <a:spLocks/>
              </p:cNvSpPr>
              <p:nvPr/>
            </p:nvSpPr>
            <p:spPr bwMode="auto">
              <a:xfrm>
                <a:off x="743" y="2783"/>
                <a:ext cx="79" cy="32"/>
              </a:xfrm>
              <a:custGeom>
                <a:avLst/>
                <a:gdLst>
                  <a:gd name="T0" fmla="*/ 3 w 79"/>
                  <a:gd name="T1" fmla="*/ 6 h 32"/>
                  <a:gd name="T2" fmla="*/ 3 w 79"/>
                  <a:gd name="T3" fmla="*/ 6 h 32"/>
                  <a:gd name="T4" fmla="*/ 0 w 79"/>
                  <a:gd name="T5" fmla="*/ 10 h 32"/>
                  <a:gd name="T6" fmla="*/ 3 w 79"/>
                  <a:gd name="T7" fmla="*/ 13 h 32"/>
                  <a:gd name="T8" fmla="*/ 56 w 79"/>
                  <a:gd name="T9" fmla="*/ 29 h 32"/>
                  <a:gd name="T10" fmla="*/ 56 w 79"/>
                  <a:gd name="T11" fmla="*/ 29 h 32"/>
                  <a:gd name="T12" fmla="*/ 69 w 79"/>
                  <a:gd name="T13" fmla="*/ 32 h 32"/>
                  <a:gd name="T14" fmla="*/ 79 w 79"/>
                  <a:gd name="T15" fmla="*/ 32 h 32"/>
                  <a:gd name="T16" fmla="*/ 79 w 79"/>
                  <a:gd name="T17" fmla="*/ 32 h 32"/>
                  <a:gd name="T18" fmla="*/ 79 w 79"/>
                  <a:gd name="T19" fmla="*/ 6 h 32"/>
                  <a:gd name="T20" fmla="*/ 63 w 79"/>
                  <a:gd name="T21" fmla="*/ 3 h 32"/>
                  <a:gd name="T22" fmla="*/ 63 w 79"/>
                  <a:gd name="T23" fmla="*/ 3 h 32"/>
                  <a:gd name="T24" fmla="*/ 50 w 79"/>
                  <a:gd name="T25" fmla="*/ 0 h 32"/>
                  <a:gd name="T26" fmla="*/ 41 w 79"/>
                  <a:gd name="T27" fmla="*/ 0 h 32"/>
                  <a:gd name="T28" fmla="*/ 3 w 79"/>
                  <a:gd name="T29" fmla="*/ 6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
                  <a:gd name="T46" fmla="*/ 0 h 32"/>
                  <a:gd name="T47" fmla="*/ 79 w 79"/>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 h="32">
                    <a:moveTo>
                      <a:pt x="3" y="6"/>
                    </a:moveTo>
                    <a:lnTo>
                      <a:pt x="3" y="6"/>
                    </a:lnTo>
                    <a:lnTo>
                      <a:pt x="0" y="10"/>
                    </a:lnTo>
                    <a:lnTo>
                      <a:pt x="3" y="13"/>
                    </a:lnTo>
                    <a:lnTo>
                      <a:pt x="56" y="29"/>
                    </a:lnTo>
                    <a:lnTo>
                      <a:pt x="69" y="32"/>
                    </a:lnTo>
                    <a:lnTo>
                      <a:pt x="79" y="32"/>
                    </a:lnTo>
                    <a:lnTo>
                      <a:pt x="79" y="6"/>
                    </a:lnTo>
                    <a:lnTo>
                      <a:pt x="63" y="3"/>
                    </a:lnTo>
                    <a:lnTo>
                      <a:pt x="50" y="0"/>
                    </a:lnTo>
                    <a:lnTo>
                      <a:pt x="41" y="0"/>
                    </a:lnTo>
                    <a:lnTo>
                      <a:pt x="3" y="6"/>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20" name="Freeform 160"/>
              <p:cNvSpPr>
                <a:spLocks/>
              </p:cNvSpPr>
              <p:nvPr/>
            </p:nvSpPr>
            <p:spPr bwMode="auto">
              <a:xfrm>
                <a:off x="670" y="2793"/>
                <a:ext cx="126" cy="34"/>
              </a:xfrm>
              <a:custGeom>
                <a:avLst/>
                <a:gdLst>
                  <a:gd name="T0" fmla="*/ 60 w 126"/>
                  <a:gd name="T1" fmla="*/ 31 h 34"/>
                  <a:gd name="T2" fmla="*/ 60 w 126"/>
                  <a:gd name="T3" fmla="*/ 31 h 34"/>
                  <a:gd name="T4" fmla="*/ 73 w 126"/>
                  <a:gd name="T5" fmla="*/ 34 h 34"/>
                  <a:gd name="T6" fmla="*/ 82 w 126"/>
                  <a:gd name="T7" fmla="*/ 34 h 34"/>
                  <a:gd name="T8" fmla="*/ 123 w 126"/>
                  <a:gd name="T9" fmla="*/ 28 h 34"/>
                  <a:gd name="T10" fmla="*/ 123 w 126"/>
                  <a:gd name="T11" fmla="*/ 28 h 34"/>
                  <a:gd name="T12" fmla="*/ 126 w 126"/>
                  <a:gd name="T13" fmla="*/ 28 h 34"/>
                  <a:gd name="T14" fmla="*/ 126 w 126"/>
                  <a:gd name="T15" fmla="*/ 25 h 34"/>
                  <a:gd name="T16" fmla="*/ 120 w 126"/>
                  <a:gd name="T17" fmla="*/ 22 h 34"/>
                  <a:gd name="T18" fmla="*/ 66 w 126"/>
                  <a:gd name="T19" fmla="*/ 3 h 34"/>
                  <a:gd name="T20" fmla="*/ 66 w 126"/>
                  <a:gd name="T21" fmla="*/ 3 h 34"/>
                  <a:gd name="T22" fmla="*/ 54 w 126"/>
                  <a:gd name="T23" fmla="*/ 0 h 34"/>
                  <a:gd name="T24" fmla="*/ 44 w 126"/>
                  <a:gd name="T25" fmla="*/ 0 h 34"/>
                  <a:gd name="T26" fmla="*/ 3 w 126"/>
                  <a:gd name="T27" fmla="*/ 6 h 34"/>
                  <a:gd name="T28" fmla="*/ 3 w 126"/>
                  <a:gd name="T29" fmla="*/ 6 h 34"/>
                  <a:gd name="T30" fmla="*/ 0 w 126"/>
                  <a:gd name="T31" fmla="*/ 9 h 34"/>
                  <a:gd name="T32" fmla="*/ 6 w 126"/>
                  <a:gd name="T33" fmla="*/ 12 h 34"/>
                  <a:gd name="T34" fmla="*/ 60 w 126"/>
                  <a:gd name="T35" fmla="*/ 31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6"/>
                  <a:gd name="T55" fmla="*/ 0 h 34"/>
                  <a:gd name="T56" fmla="*/ 126 w 126"/>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6" h="34">
                    <a:moveTo>
                      <a:pt x="60" y="31"/>
                    </a:moveTo>
                    <a:lnTo>
                      <a:pt x="60" y="31"/>
                    </a:lnTo>
                    <a:lnTo>
                      <a:pt x="73" y="34"/>
                    </a:lnTo>
                    <a:lnTo>
                      <a:pt x="82" y="34"/>
                    </a:lnTo>
                    <a:lnTo>
                      <a:pt x="123" y="28"/>
                    </a:lnTo>
                    <a:lnTo>
                      <a:pt x="126" y="28"/>
                    </a:lnTo>
                    <a:lnTo>
                      <a:pt x="126" y="25"/>
                    </a:lnTo>
                    <a:lnTo>
                      <a:pt x="120" y="22"/>
                    </a:lnTo>
                    <a:lnTo>
                      <a:pt x="66" y="3"/>
                    </a:lnTo>
                    <a:lnTo>
                      <a:pt x="54" y="0"/>
                    </a:lnTo>
                    <a:lnTo>
                      <a:pt x="44" y="0"/>
                    </a:lnTo>
                    <a:lnTo>
                      <a:pt x="3" y="6"/>
                    </a:lnTo>
                    <a:lnTo>
                      <a:pt x="0" y="9"/>
                    </a:lnTo>
                    <a:lnTo>
                      <a:pt x="6" y="12"/>
                    </a:lnTo>
                    <a:lnTo>
                      <a:pt x="60" y="31"/>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21" name="Freeform 161"/>
              <p:cNvSpPr>
                <a:spLocks/>
              </p:cNvSpPr>
              <p:nvPr/>
            </p:nvSpPr>
            <p:spPr bwMode="auto">
              <a:xfrm>
                <a:off x="597" y="2805"/>
                <a:ext cx="127" cy="35"/>
              </a:xfrm>
              <a:custGeom>
                <a:avLst/>
                <a:gdLst>
                  <a:gd name="T0" fmla="*/ 60 w 127"/>
                  <a:gd name="T1" fmla="*/ 32 h 35"/>
                  <a:gd name="T2" fmla="*/ 60 w 127"/>
                  <a:gd name="T3" fmla="*/ 32 h 35"/>
                  <a:gd name="T4" fmla="*/ 73 w 127"/>
                  <a:gd name="T5" fmla="*/ 35 h 35"/>
                  <a:gd name="T6" fmla="*/ 82 w 127"/>
                  <a:gd name="T7" fmla="*/ 35 h 35"/>
                  <a:gd name="T8" fmla="*/ 123 w 127"/>
                  <a:gd name="T9" fmla="*/ 29 h 35"/>
                  <a:gd name="T10" fmla="*/ 123 w 127"/>
                  <a:gd name="T11" fmla="*/ 29 h 35"/>
                  <a:gd name="T12" fmla="*/ 127 w 127"/>
                  <a:gd name="T13" fmla="*/ 29 h 35"/>
                  <a:gd name="T14" fmla="*/ 127 w 127"/>
                  <a:gd name="T15" fmla="*/ 26 h 35"/>
                  <a:gd name="T16" fmla="*/ 123 w 127"/>
                  <a:gd name="T17" fmla="*/ 22 h 35"/>
                  <a:gd name="T18" fmla="*/ 70 w 127"/>
                  <a:gd name="T19" fmla="*/ 3 h 35"/>
                  <a:gd name="T20" fmla="*/ 70 w 127"/>
                  <a:gd name="T21" fmla="*/ 3 h 35"/>
                  <a:gd name="T22" fmla="*/ 57 w 127"/>
                  <a:gd name="T23" fmla="*/ 0 h 35"/>
                  <a:gd name="T24" fmla="*/ 47 w 127"/>
                  <a:gd name="T25" fmla="*/ 0 h 35"/>
                  <a:gd name="T26" fmla="*/ 3 w 127"/>
                  <a:gd name="T27" fmla="*/ 7 h 35"/>
                  <a:gd name="T28" fmla="*/ 3 w 127"/>
                  <a:gd name="T29" fmla="*/ 7 h 35"/>
                  <a:gd name="T30" fmla="*/ 0 w 127"/>
                  <a:gd name="T31" fmla="*/ 10 h 35"/>
                  <a:gd name="T32" fmla="*/ 6 w 127"/>
                  <a:gd name="T33" fmla="*/ 13 h 35"/>
                  <a:gd name="T34" fmla="*/ 60 w 127"/>
                  <a:gd name="T35" fmla="*/ 32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7"/>
                  <a:gd name="T55" fmla="*/ 0 h 35"/>
                  <a:gd name="T56" fmla="*/ 127 w 127"/>
                  <a:gd name="T57" fmla="*/ 35 h 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7" h="35">
                    <a:moveTo>
                      <a:pt x="60" y="32"/>
                    </a:moveTo>
                    <a:lnTo>
                      <a:pt x="60" y="32"/>
                    </a:lnTo>
                    <a:lnTo>
                      <a:pt x="73" y="35"/>
                    </a:lnTo>
                    <a:lnTo>
                      <a:pt x="82" y="35"/>
                    </a:lnTo>
                    <a:lnTo>
                      <a:pt x="123" y="29"/>
                    </a:lnTo>
                    <a:lnTo>
                      <a:pt x="127" y="29"/>
                    </a:lnTo>
                    <a:lnTo>
                      <a:pt x="127" y="26"/>
                    </a:lnTo>
                    <a:lnTo>
                      <a:pt x="123" y="22"/>
                    </a:lnTo>
                    <a:lnTo>
                      <a:pt x="70" y="3"/>
                    </a:lnTo>
                    <a:lnTo>
                      <a:pt x="57" y="0"/>
                    </a:lnTo>
                    <a:lnTo>
                      <a:pt x="47" y="0"/>
                    </a:lnTo>
                    <a:lnTo>
                      <a:pt x="3" y="7"/>
                    </a:lnTo>
                    <a:lnTo>
                      <a:pt x="0" y="10"/>
                    </a:lnTo>
                    <a:lnTo>
                      <a:pt x="6" y="13"/>
                    </a:lnTo>
                    <a:lnTo>
                      <a:pt x="60" y="32"/>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22" name="Freeform 162"/>
              <p:cNvSpPr>
                <a:spLocks/>
              </p:cNvSpPr>
              <p:nvPr/>
            </p:nvSpPr>
            <p:spPr bwMode="auto">
              <a:xfrm>
                <a:off x="822" y="2850"/>
                <a:ext cx="19" cy="15"/>
              </a:xfrm>
              <a:custGeom>
                <a:avLst/>
                <a:gdLst>
                  <a:gd name="T0" fmla="*/ 3 w 19"/>
                  <a:gd name="T1" fmla="*/ 15 h 15"/>
                  <a:gd name="T2" fmla="*/ 15 w 19"/>
                  <a:gd name="T3" fmla="*/ 12 h 15"/>
                  <a:gd name="T4" fmla="*/ 15 w 19"/>
                  <a:gd name="T5" fmla="*/ 12 h 15"/>
                  <a:gd name="T6" fmla="*/ 19 w 19"/>
                  <a:gd name="T7" fmla="*/ 12 h 15"/>
                  <a:gd name="T8" fmla="*/ 19 w 19"/>
                  <a:gd name="T9" fmla="*/ 9 h 15"/>
                  <a:gd name="T10" fmla="*/ 12 w 19"/>
                  <a:gd name="T11" fmla="*/ 6 h 15"/>
                  <a:gd name="T12" fmla="*/ 0 w 19"/>
                  <a:gd name="T13" fmla="*/ 0 h 15"/>
                  <a:gd name="T14" fmla="*/ 3 w 19"/>
                  <a:gd name="T15" fmla="*/ 15 h 15"/>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5"/>
                  <a:gd name="T26" fmla="*/ 19 w 19"/>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5">
                    <a:moveTo>
                      <a:pt x="3" y="15"/>
                    </a:moveTo>
                    <a:lnTo>
                      <a:pt x="15" y="12"/>
                    </a:lnTo>
                    <a:lnTo>
                      <a:pt x="19" y="12"/>
                    </a:lnTo>
                    <a:lnTo>
                      <a:pt x="19" y="9"/>
                    </a:lnTo>
                    <a:lnTo>
                      <a:pt x="12" y="6"/>
                    </a:lnTo>
                    <a:lnTo>
                      <a:pt x="0" y="0"/>
                    </a:lnTo>
                    <a:lnTo>
                      <a:pt x="3" y="15"/>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23" name="Freeform 163"/>
              <p:cNvSpPr>
                <a:spLocks/>
              </p:cNvSpPr>
              <p:nvPr/>
            </p:nvSpPr>
            <p:spPr bwMode="auto">
              <a:xfrm>
                <a:off x="689" y="2834"/>
                <a:ext cx="136" cy="41"/>
              </a:xfrm>
              <a:custGeom>
                <a:avLst/>
                <a:gdLst>
                  <a:gd name="T0" fmla="*/ 60 w 136"/>
                  <a:gd name="T1" fmla="*/ 38 h 41"/>
                  <a:gd name="T2" fmla="*/ 60 w 136"/>
                  <a:gd name="T3" fmla="*/ 38 h 41"/>
                  <a:gd name="T4" fmla="*/ 73 w 136"/>
                  <a:gd name="T5" fmla="*/ 41 h 41"/>
                  <a:gd name="T6" fmla="*/ 85 w 136"/>
                  <a:gd name="T7" fmla="*/ 41 h 41"/>
                  <a:gd name="T8" fmla="*/ 136 w 136"/>
                  <a:gd name="T9" fmla="*/ 31 h 41"/>
                  <a:gd name="T10" fmla="*/ 133 w 136"/>
                  <a:gd name="T11" fmla="*/ 16 h 41"/>
                  <a:gd name="T12" fmla="*/ 92 w 136"/>
                  <a:gd name="T13" fmla="*/ 3 h 41"/>
                  <a:gd name="T14" fmla="*/ 92 w 136"/>
                  <a:gd name="T15" fmla="*/ 3 h 41"/>
                  <a:gd name="T16" fmla="*/ 79 w 136"/>
                  <a:gd name="T17" fmla="*/ 0 h 41"/>
                  <a:gd name="T18" fmla="*/ 69 w 136"/>
                  <a:gd name="T19" fmla="*/ 0 h 41"/>
                  <a:gd name="T20" fmla="*/ 3 w 136"/>
                  <a:gd name="T21" fmla="*/ 12 h 41"/>
                  <a:gd name="T22" fmla="*/ 3 w 136"/>
                  <a:gd name="T23" fmla="*/ 12 h 41"/>
                  <a:gd name="T24" fmla="*/ 0 w 136"/>
                  <a:gd name="T25" fmla="*/ 12 h 41"/>
                  <a:gd name="T26" fmla="*/ 0 w 136"/>
                  <a:gd name="T27" fmla="*/ 12 h 41"/>
                  <a:gd name="T28" fmla="*/ 6 w 136"/>
                  <a:gd name="T29" fmla="*/ 19 h 41"/>
                  <a:gd name="T30" fmla="*/ 60 w 136"/>
                  <a:gd name="T31" fmla="*/ 38 h 4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6"/>
                  <a:gd name="T49" fmla="*/ 0 h 41"/>
                  <a:gd name="T50" fmla="*/ 136 w 136"/>
                  <a:gd name="T51" fmla="*/ 41 h 4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6" h="41">
                    <a:moveTo>
                      <a:pt x="60" y="38"/>
                    </a:moveTo>
                    <a:lnTo>
                      <a:pt x="60" y="38"/>
                    </a:lnTo>
                    <a:lnTo>
                      <a:pt x="73" y="41"/>
                    </a:lnTo>
                    <a:lnTo>
                      <a:pt x="85" y="41"/>
                    </a:lnTo>
                    <a:lnTo>
                      <a:pt x="136" y="31"/>
                    </a:lnTo>
                    <a:lnTo>
                      <a:pt x="133" y="16"/>
                    </a:lnTo>
                    <a:lnTo>
                      <a:pt x="92" y="3"/>
                    </a:lnTo>
                    <a:lnTo>
                      <a:pt x="79" y="0"/>
                    </a:lnTo>
                    <a:lnTo>
                      <a:pt x="69" y="0"/>
                    </a:lnTo>
                    <a:lnTo>
                      <a:pt x="3" y="12"/>
                    </a:lnTo>
                    <a:lnTo>
                      <a:pt x="0" y="12"/>
                    </a:lnTo>
                    <a:lnTo>
                      <a:pt x="6" y="19"/>
                    </a:lnTo>
                    <a:lnTo>
                      <a:pt x="60" y="38"/>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24" name="Freeform 164"/>
              <p:cNvSpPr>
                <a:spLocks/>
              </p:cNvSpPr>
              <p:nvPr/>
            </p:nvSpPr>
            <p:spPr bwMode="auto">
              <a:xfrm>
                <a:off x="822" y="2821"/>
                <a:ext cx="88" cy="35"/>
              </a:xfrm>
              <a:custGeom>
                <a:avLst/>
                <a:gdLst>
                  <a:gd name="T0" fmla="*/ 22 w 88"/>
                  <a:gd name="T1" fmla="*/ 32 h 35"/>
                  <a:gd name="T2" fmla="*/ 22 w 88"/>
                  <a:gd name="T3" fmla="*/ 32 h 35"/>
                  <a:gd name="T4" fmla="*/ 34 w 88"/>
                  <a:gd name="T5" fmla="*/ 35 h 35"/>
                  <a:gd name="T6" fmla="*/ 44 w 88"/>
                  <a:gd name="T7" fmla="*/ 35 h 35"/>
                  <a:gd name="T8" fmla="*/ 85 w 88"/>
                  <a:gd name="T9" fmla="*/ 29 h 35"/>
                  <a:gd name="T10" fmla="*/ 85 w 88"/>
                  <a:gd name="T11" fmla="*/ 29 h 35"/>
                  <a:gd name="T12" fmla="*/ 88 w 88"/>
                  <a:gd name="T13" fmla="*/ 29 h 35"/>
                  <a:gd name="T14" fmla="*/ 88 w 88"/>
                  <a:gd name="T15" fmla="*/ 25 h 35"/>
                  <a:gd name="T16" fmla="*/ 82 w 88"/>
                  <a:gd name="T17" fmla="*/ 22 h 35"/>
                  <a:gd name="T18" fmla="*/ 28 w 88"/>
                  <a:gd name="T19" fmla="*/ 3 h 35"/>
                  <a:gd name="T20" fmla="*/ 28 w 88"/>
                  <a:gd name="T21" fmla="*/ 3 h 35"/>
                  <a:gd name="T22" fmla="*/ 15 w 88"/>
                  <a:gd name="T23" fmla="*/ 0 h 35"/>
                  <a:gd name="T24" fmla="*/ 6 w 88"/>
                  <a:gd name="T25" fmla="*/ 0 h 35"/>
                  <a:gd name="T26" fmla="*/ 0 w 88"/>
                  <a:gd name="T27" fmla="*/ 0 h 35"/>
                  <a:gd name="T28" fmla="*/ 0 w 88"/>
                  <a:gd name="T29" fmla="*/ 25 h 35"/>
                  <a:gd name="T30" fmla="*/ 22 w 88"/>
                  <a:gd name="T31" fmla="*/ 32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8"/>
                  <a:gd name="T49" fmla="*/ 0 h 35"/>
                  <a:gd name="T50" fmla="*/ 88 w 88"/>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8" h="35">
                    <a:moveTo>
                      <a:pt x="22" y="32"/>
                    </a:moveTo>
                    <a:lnTo>
                      <a:pt x="22" y="32"/>
                    </a:lnTo>
                    <a:lnTo>
                      <a:pt x="34" y="35"/>
                    </a:lnTo>
                    <a:lnTo>
                      <a:pt x="44" y="35"/>
                    </a:lnTo>
                    <a:lnTo>
                      <a:pt x="85" y="29"/>
                    </a:lnTo>
                    <a:lnTo>
                      <a:pt x="88" y="29"/>
                    </a:lnTo>
                    <a:lnTo>
                      <a:pt x="88" y="25"/>
                    </a:lnTo>
                    <a:lnTo>
                      <a:pt x="82" y="22"/>
                    </a:lnTo>
                    <a:lnTo>
                      <a:pt x="28" y="3"/>
                    </a:lnTo>
                    <a:lnTo>
                      <a:pt x="15" y="0"/>
                    </a:lnTo>
                    <a:lnTo>
                      <a:pt x="6" y="0"/>
                    </a:lnTo>
                    <a:lnTo>
                      <a:pt x="0" y="0"/>
                    </a:lnTo>
                    <a:lnTo>
                      <a:pt x="0" y="25"/>
                    </a:lnTo>
                    <a:lnTo>
                      <a:pt x="22" y="3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25" name="Freeform 165"/>
              <p:cNvSpPr>
                <a:spLocks/>
              </p:cNvSpPr>
              <p:nvPr/>
            </p:nvSpPr>
            <p:spPr bwMode="auto">
              <a:xfrm>
                <a:off x="784" y="2821"/>
                <a:ext cx="38" cy="25"/>
              </a:xfrm>
              <a:custGeom>
                <a:avLst/>
                <a:gdLst>
                  <a:gd name="T0" fmla="*/ 38 w 38"/>
                  <a:gd name="T1" fmla="*/ 0 h 25"/>
                  <a:gd name="T2" fmla="*/ 3 w 38"/>
                  <a:gd name="T3" fmla="*/ 6 h 25"/>
                  <a:gd name="T4" fmla="*/ 3 w 38"/>
                  <a:gd name="T5" fmla="*/ 6 h 25"/>
                  <a:gd name="T6" fmla="*/ 0 w 38"/>
                  <a:gd name="T7" fmla="*/ 10 h 25"/>
                  <a:gd name="T8" fmla="*/ 0 w 38"/>
                  <a:gd name="T9" fmla="*/ 10 h 25"/>
                  <a:gd name="T10" fmla="*/ 6 w 38"/>
                  <a:gd name="T11" fmla="*/ 13 h 25"/>
                  <a:gd name="T12" fmla="*/ 38 w 38"/>
                  <a:gd name="T13" fmla="*/ 25 h 25"/>
                  <a:gd name="T14" fmla="*/ 38 w 38"/>
                  <a:gd name="T15" fmla="*/ 0 h 25"/>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25"/>
                  <a:gd name="T26" fmla="*/ 38 w 38"/>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25">
                    <a:moveTo>
                      <a:pt x="38" y="0"/>
                    </a:moveTo>
                    <a:lnTo>
                      <a:pt x="3" y="6"/>
                    </a:lnTo>
                    <a:lnTo>
                      <a:pt x="0" y="10"/>
                    </a:lnTo>
                    <a:lnTo>
                      <a:pt x="6" y="13"/>
                    </a:lnTo>
                    <a:lnTo>
                      <a:pt x="38" y="25"/>
                    </a:lnTo>
                    <a:lnTo>
                      <a:pt x="38"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26" name="Freeform 166"/>
              <p:cNvSpPr>
                <a:spLocks/>
              </p:cNvSpPr>
              <p:nvPr/>
            </p:nvSpPr>
            <p:spPr bwMode="auto">
              <a:xfrm>
                <a:off x="853" y="2808"/>
                <a:ext cx="124" cy="35"/>
              </a:xfrm>
              <a:custGeom>
                <a:avLst/>
                <a:gdLst>
                  <a:gd name="T0" fmla="*/ 60 w 124"/>
                  <a:gd name="T1" fmla="*/ 32 h 35"/>
                  <a:gd name="T2" fmla="*/ 60 w 124"/>
                  <a:gd name="T3" fmla="*/ 32 h 35"/>
                  <a:gd name="T4" fmla="*/ 73 w 124"/>
                  <a:gd name="T5" fmla="*/ 35 h 35"/>
                  <a:gd name="T6" fmla="*/ 83 w 124"/>
                  <a:gd name="T7" fmla="*/ 35 h 35"/>
                  <a:gd name="T8" fmla="*/ 121 w 124"/>
                  <a:gd name="T9" fmla="*/ 29 h 35"/>
                  <a:gd name="T10" fmla="*/ 121 w 124"/>
                  <a:gd name="T11" fmla="*/ 29 h 35"/>
                  <a:gd name="T12" fmla="*/ 121 w 124"/>
                  <a:gd name="T13" fmla="*/ 29 h 35"/>
                  <a:gd name="T14" fmla="*/ 124 w 124"/>
                  <a:gd name="T15" fmla="*/ 26 h 35"/>
                  <a:gd name="T16" fmla="*/ 114 w 124"/>
                  <a:gd name="T17" fmla="*/ 23 h 35"/>
                  <a:gd name="T18" fmla="*/ 64 w 124"/>
                  <a:gd name="T19" fmla="*/ 4 h 35"/>
                  <a:gd name="T20" fmla="*/ 64 w 124"/>
                  <a:gd name="T21" fmla="*/ 4 h 35"/>
                  <a:gd name="T22" fmla="*/ 51 w 124"/>
                  <a:gd name="T23" fmla="*/ 0 h 35"/>
                  <a:gd name="T24" fmla="*/ 41 w 124"/>
                  <a:gd name="T25" fmla="*/ 0 h 35"/>
                  <a:gd name="T26" fmla="*/ 3 w 124"/>
                  <a:gd name="T27" fmla="*/ 7 h 35"/>
                  <a:gd name="T28" fmla="*/ 3 w 124"/>
                  <a:gd name="T29" fmla="*/ 7 h 35"/>
                  <a:gd name="T30" fmla="*/ 0 w 124"/>
                  <a:gd name="T31" fmla="*/ 10 h 35"/>
                  <a:gd name="T32" fmla="*/ 0 w 124"/>
                  <a:gd name="T33" fmla="*/ 10 h 35"/>
                  <a:gd name="T34" fmla="*/ 7 w 124"/>
                  <a:gd name="T35" fmla="*/ 13 h 35"/>
                  <a:gd name="T36" fmla="*/ 60 w 124"/>
                  <a:gd name="T37" fmla="*/ 32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4"/>
                  <a:gd name="T58" fmla="*/ 0 h 35"/>
                  <a:gd name="T59" fmla="*/ 124 w 124"/>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4" h="35">
                    <a:moveTo>
                      <a:pt x="60" y="32"/>
                    </a:moveTo>
                    <a:lnTo>
                      <a:pt x="60" y="32"/>
                    </a:lnTo>
                    <a:lnTo>
                      <a:pt x="73" y="35"/>
                    </a:lnTo>
                    <a:lnTo>
                      <a:pt x="83" y="35"/>
                    </a:lnTo>
                    <a:lnTo>
                      <a:pt x="121" y="29"/>
                    </a:lnTo>
                    <a:lnTo>
                      <a:pt x="124" y="26"/>
                    </a:lnTo>
                    <a:lnTo>
                      <a:pt x="114" y="23"/>
                    </a:lnTo>
                    <a:lnTo>
                      <a:pt x="64" y="4"/>
                    </a:lnTo>
                    <a:lnTo>
                      <a:pt x="51" y="0"/>
                    </a:lnTo>
                    <a:lnTo>
                      <a:pt x="41" y="0"/>
                    </a:lnTo>
                    <a:lnTo>
                      <a:pt x="3" y="7"/>
                    </a:lnTo>
                    <a:lnTo>
                      <a:pt x="0" y="10"/>
                    </a:lnTo>
                    <a:lnTo>
                      <a:pt x="7" y="13"/>
                    </a:lnTo>
                    <a:lnTo>
                      <a:pt x="60" y="3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27" name="Freeform 167"/>
              <p:cNvSpPr>
                <a:spLocks/>
              </p:cNvSpPr>
              <p:nvPr/>
            </p:nvSpPr>
            <p:spPr bwMode="auto">
              <a:xfrm>
                <a:off x="920" y="2799"/>
                <a:ext cx="120" cy="32"/>
              </a:xfrm>
              <a:custGeom>
                <a:avLst/>
                <a:gdLst>
                  <a:gd name="T0" fmla="*/ 6 w 120"/>
                  <a:gd name="T1" fmla="*/ 13 h 32"/>
                  <a:gd name="T2" fmla="*/ 60 w 120"/>
                  <a:gd name="T3" fmla="*/ 28 h 32"/>
                  <a:gd name="T4" fmla="*/ 60 w 120"/>
                  <a:gd name="T5" fmla="*/ 28 h 32"/>
                  <a:gd name="T6" fmla="*/ 69 w 120"/>
                  <a:gd name="T7" fmla="*/ 32 h 32"/>
                  <a:gd name="T8" fmla="*/ 79 w 120"/>
                  <a:gd name="T9" fmla="*/ 32 h 32"/>
                  <a:gd name="T10" fmla="*/ 117 w 120"/>
                  <a:gd name="T11" fmla="*/ 25 h 32"/>
                  <a:gd name="T12" fmla="*/ 117 w 120"/>
                  <a:gd name="T13" fmla="*/ 25 h 32"/>
                  <a:gd name="T14" fmla="*/ 120 w 120"/>
                  <a:gd name="T15" fmla="*/ 25 h 32"/>
                  <a:gd name="T16" fmla="*/ 120 w 120"/>
                  <a:gd name="T17" fmla="*/ 22 h 32"/>
                  <a:gd name="T18" fmla="*/ 114 w 120"/>
                  <a:gd name="T19" fmla="*/ 19 h 32"/>
                  <a:gd name="T20" fmla="*/ 60 w 120"/>
                  <a:gd name="T21" fmla="*/ 3 h 32"/>
                  <a:gd name="T22" fmla="*/ 60 w 120"/>
                  <a:gd name="T23" fmla="*/ 3 h 32"/>
                  <a:gd name="T24" fmla="*/ 47 w 120"/>
                  <a:gd name="T25" fmla="*/ 0 h 32"/>
                  <a:gd name="T26" fmla="*/ 38 w 120"/>
                  <a:gd name="T27" fmla="*/ 0 h 32"/>
                  <a:gd name="T28" fmla="*/ 0 w 120"/>
                  <a:gd name="T29" fmla="*/ 6 h 32"/>
                  <a:gd name="T30" fmla="*/ 0 w 120"/>
                  <a:gd name="T31" fmla="*/ 6 h 32"/>
                  <a:gd name="T32" fmla="*/ 0 w 120"/>
                  <a:gd name="T33" fmla="*/ 6 h 32"/>
                  <a:gd name="T34" fmla="*/ 0 w 120"/>
                  <a:gd name="T35" fmla="*/ 9 h 32"/>
                  <a:gd name="T36" fmla="*/ 6 w 120"/>
                  <a:gd name="T37" fmla="*/ 13 h 32"/>
                  <a:gd name="T38" fmla="*/ 6 w 120"/>
                  <a:gd name="T39" fmla="*/ 13 h 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0"/>
                  <a:gd name="T61" fmla="*/ 0 h 32"/>
                  <a:gd name="T62" fmla="*/ 120 w 120"/>
                  <a:gd name="T63" fmla="*/ 32 h 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0" h="32">
                    <a:moveTo>
                      <a:pt x="6" y="13"/>
                    </a:moveTo>
                    <a:lnTo>
                      <a:pt x="60" y="28"/>
                    </a:lnTo>
                    <a:lnTo>
                      <a:pt x="69" y="32"/>
                    </a:lnTo>
                    <a:lnTo>
                      <a:pt x="79" y="32"/>
                    </a:lnTo>
                    <a:lnTo>
                      <a:pt x="117" y="25"/>
                    </a:lnTo>
                    <a:lnTo>
                      <a:pt x="120" y="25"/>
                    </a:lnTo>
                    <a:lnTo>
                      <a:pt x="120" y="22"/>
                    </a:lnTo>
                    <a:lnTo>
                      <a:pt x="114" y="19"/>
                    </a:lnTo>
                    <a:lnTo>
                      <a:pt x="60" y="3"/>
                    </a:lnTo>
                    <a:lnTo>
                      <a:pt x="47" y="0"/>
                    </a:lnTo>
                    <a:lnTo>
                      <a:pt x="38" y="0"/>
                    </a:lnTo>
                    <a:lnTo>
                      <a:pt x="0" y="6"/>
                    </a:lnTo>
                    <a:lnTo>
                      <a:pt x="0" y="9"/>
                    </a:lnTo>
                    <a:lnTo>
                      <a:pt x="6" y="1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28" name="Freeform 168"/>
              <p:cNvSpPr>
                <a:spLocks/>
              </p:cNvSpPr>
              <p:nvPr/>
            </p:nvSpPr>
            <p:spPr bwMode="auto">
              <a:xfrm>
                <a:off x="1097" y="2808"/>
                <a:ext cx="3" cy="4"/>
              </a:xfrm>
              <a:custGeom>
                <a:avLst/>
                <a:gdLst>
                  <a:gd name="T0" fmla="*/ 0 w 3"/>
                  <a:gd name="T1" fmla="*/ 0 h 4"/>
                  <a:gd name="T2" fmla="*/ 3 w 3"/>
                  <a:gd name="T3" fmla="*/ 4 h 4"/>
                  <a:gd name="T4" fmla="*/ 3 w 3"/>
                  <a:gd name="T5" fmla="*/ 4 h 4"/>
                  <a:gd name="T6" fmla="*/ 3 w 3"/>
                  <a:gd name="T7" fmla="*/ 4 h 4"/>
                  <a:gd name="T8" fmla="*/ 0 w 3"/>
                  <a:gd name="T9" fmla="*/ 0 h 4"/>
                  <a:gd name="T10" fmla="*/ 0 w 3"/>
                  <a:gd name="T11" fmla="*/ 0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0" y="0"/>
                    </a:moveTo>
                    <a:lnTo>
                      <a:pt x="3" y="4"/>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29" name="Freeform 169"/>
              <p:cNvSpPr>
                <a:spLocks/>
              </p:cNvSpPr>
              <p:nvPr/>
            </p:nvSpPr>
            <p:spPr bwMode="auto">
              <a:xfrm>
                <a:off x="983" y="2786"/>
                <a:ext cx="117" cy="35"/>
              </a:xfrm>
              <a:custGeom>
                <a:avLst/>
                <a:gdLst>
                  <a:gd name="T0" fmla="*/ 6 w 117"/>
                  <a:gd name="T1" fmla="*/ 13 h 35"/>
                  <a:gd name="T2" fmla="*/ 57 w 117"/>
                  <a:gd name="T3" fmla="*/ 32 h 35"/>
                  <a:gd name="T4" fmla="*/ 57 w 117"/>
                  <a:gd name="T5" fmla="*/ 32 h 35"/>
                  <a:gd name="T6" fmla="*/ 70 w 117"/>
                  <a:gd name="T7" fmla="*/ 32 h 35"/>
                  <a:gd name="T8" fmla="*/ 79 w 117"/>
                  <a:gd name="T9" fmla="*/ 35 h 35"/>
                  <a:gd name="T10" fmla="*/ 114 w 117"/>
                  <a:gd name="T11" fmla="*/ 26 h 35"/>
                  <a:gd name="T12" fmla="*/ 114 w 117"/>
                  <a:gd name="T13" fmla="*/ 26 h 35"/>
                  <a:gd name="T14" fmla="*/ 117 w 117"/>
                  <a:gd name="T15" fmla="*/ 26 h 35"/>
                  <a:gd name="T16" fmla="*/ 114 w 117"/>
                  <a:gd name="T17" fmla="*/ 22 h 35"/>
                  <a:gd name="T18" fmla="*/ 114 w 117"/>
                  <a:gd name="T19" fmla="*/ 22 h 35"/>
                  <a:gd name="T20" fmla="*/ 111 w 117"/>
                  <a:gd name="T21" fmla="*/ 22 h 35"/>
                  <a:gd name="T22" fmla="*/ 57 w 117"/>
                  <a:gd name="T23" fmla="*/ 3 h 35"/>
                  <a:gd name="T24" fmla="*/ 57 w 117"/>
                  <a:gd name="T25" fmla="*/ 3 h 35"/>
                  <a:gd name="T26" fmla="*/ 47 w 117"/>
                  <a:gd name="T27" fmla="*/ 0 h 35"/>
                  <a:gd name="T28" fmla="*/ 38 w 117"/>
                  <a:gd name="T29" fmla="*/ 0 h 35"/>
                  <a:gd name="T30" fmla="*/ 3 w 117"/>
                  <a:gd name="T31" fmla="*/ 7 h 35"/>
                  <a:gd name="T32" fmla="*/ 3 w 117"/>
                  <a:gd name="T33" fmla="*/ 7 h 35"/>
                  <a:gd name="T34" fmla="*/ 0 w 117"/>
                  <a:gd name="T35" fmla="*/ 10 h 35"/>
                  <a:gd name="T36" fmla="*/ 0 w 117"/>
                  <a:gd name="T37" fmla="*/ 10 h 35"/>
                  <a:gd name="T38" fmla="*/ 6 w 117"/>
                  <a:gd name="T39" fmla="*/ 13 h 35"/>
                  <a:gd name="T40" fmla="*/ 6 w 117"/>
                  <a:gd name="T41" fmla="*/ 13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
                  <a:gd name="T64" fmla="*/ 0 h 35"/>
                  <a:gd name="T65" fmla="*/ 117 w 117"/>
                  <a:gd name="T66" fmla="*/ 35 h 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 h="35">
                    <a:moveTo>
                      <a:pt x="6" y="13"/>
                    </a:moveTo>
                    <a:lnTo>
                      <a:pt x="57" y="32"/>
                    </a:lnTo>
                    <a:lnTo>
                      <a:pt x="70" y="32"/>
                    </a:lnTo>
                    <a:lnTo>
                      <a:pt x="79" y="35"/>
                    </a:lnTo>
                    <a:lnTo>
                      <a:pt x="114" y="26"/>
                    </a:lnTo>
                    <a:lnTo>
                      <a:pt x="117" y="26"/>
                    </a:lnTo>
                    <a:lnTo>
                      <a:pt x="114" y="22"/>
                    </a:lnTo>
                    <a:lnTo>
                      <a:pt x="111" y="22"/>
                    </a:lnTo>
                    <a:lnTo>
                      <a:pt x="57" y="3"/>
                    </a:lnTo>
                    <a:lnTo>
                      <a:pt x="47" y="0"/>
                    </a:lnTo>
                    <a:lnTo>
                      <a:pt x="38" y="0"/>
                    </a:lnTo>
                    <a:lnTo>
                      <a:pt x="3" y="7"/>
                    </a:lnTo>
                    <a:lnTo>
                      <a:pt x="0" y="10"/>
                    </a:lnTo>
                    <a:lnTo>
                      <a:pt x="6" y="1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30" name="Freeform 170"/>
              <p:cNvSpPr>
                <a:spLocks/>
              </p:cNvSpPr>
              <p:nvPr/>
            </p:nvSpPr>
            <p:spPr bwMode="auto">
              <a:xfrm>
                <a:off x="1097" y="2780"/>
                <a:ext cx="63" cy="28"/>
              </a:xfrm>
              <a:custGeom>
                <a:avLst/>
                <a:gdLst>
                  <a:gd name="T0" fmla="*/ 0 w 63"/>
                  <a:gd name="T1" fmla="*/ 25 h 28"/>
                  <a:gd name="T2" fmla="*/ 6 w 63"/>
                  <a:gd name="T3" fmla="*/ 25 h 28"/>
                  <a:gd name="T4" fmla="*/ 6 w 63"/>
                  <a:gd name="T5" fmla="*/ 25 h 28"/>
                  <a:gd name="T6" fmla="*/ 16 w 63"/>
                  <a:gd name="T7" fmla="*/ 28 h 28"/>
                  <a:gd name="T8" fmla="*/ 25 w 63"/>
                  <a:gd name="T9" fmla="*/ 28 h 28"/>
                  <a:gd name="T10" fmla="*/ 60 w 63"/>
                  <a:gd name="T11" fmla="*/ 22 h 28"/>
                  <a:gd name="T12" fmla="*/ 60 w 63"/>
                  <a:gd name="T13" fmla="*/ 22 h 28"/>
                  <a:gd name="T14" fmla="*/ 63 w 63"/>
                  <a:gd name="T15" fmla="*/ 22 h 28"/>
                  <a:gd name="T16" fmla="*/ 60 w 63"/>
                  <a:gd name="T17" fmla="*/ 19 h 28"/>
                  <a:gd name="T18" fmla="*/ 54 w 63"/>
                  <a:gd name="T19" fmla="*/ 16 h 28"/>
                  <a:gd name="T20" fmla="*/ 3 w 63"/>
                  <a:gd name="T21" fmla="*/ 0 h 28"/>
                  <a:gd name="T22" fmla="*/ 3 w 63"/>
                  <a:gd name="T23" fmla="*/ 0 h 28"/>
                  <a:gd name="T24" fmla="*/ 0 w 63"/>
                  <a:gd name="T25" fmla="*/ 0 h 28"/>
                  <a:gd name="T26" fmla="*/ 0 w 63"/>
                  <a:gd name="T27" fmla="*/ 25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3"/>
                  <a:gd name="T43" fmla="*/ 0 h 28"/>
                  <a:gd name="T44" fmla="*/ 63 w 63"/>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3" h="28">
                    <a:moveTo>
                      <a:pt x="0" y="25"/>
                    </a:moveTo>
                    <a:lnTo>
                      <a:pt x="6" y="25"/>
                    </a:lnTo>
                    <a:lnTo>
                      <a:pt x="16" y="28"/>
                    </a:lnTo>
                    <a:lnTo>
                      <a:pt x="25" y="28"/>
                    </a:lnTo>
                    <a:lnTo>
                      <a:pt x="60" y="22"/>
                    </a:lnTo>
                    <a:lnTo>
                      <a:pt x="63" y="22"/>
                    </a:lnTo>
                    <a:lnTo>
                      <a:pt x="60" y="19"/>
                    </a:lnTo>
                    <a:lnTo>
                      <a:pt x="54" y="16"/>
                    </a:lnTo>
                    <a:lnTo>
                      <a:pt x="3" y="0"/>
                    </a:lnTo>
                    <a:lnTo>
                      <a:pt x="0" y="0"/>
                    </a:lnTo>
                    <a:lnTo>
                      <a:pt x="0" y="25"/>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31" name="Freeform 171"/>
              <p:cNvSpPr>
                <a:spLocks/>
              </p:cNvSpPr>
              <p:nvPr/>
            </p:nvSpPr>
            <p:spPr bwMode="auto">
              <a:xfrm>
                <a:off x="1043" y="2777"/>
                <a:ext cx="54" cy="28"/>
              </a:xfrm>
              <a:custGeom>
                <a:avLst/>
                <a:gdLst>
                  <a:gd name="T0" fmla="*/ 6 w 54"/>
                  <a:gd name="T1" fmla="*/ 12 h 28"/>
                  <a:gd name="T2" fmla="*/ 54 w 54"/>
                  <a:gd name="T3" fmla="*/ 28 h 28"/>
                  <a:gd name="T4" fmla="*/ 54 w 54"/>
                  <a:gd name="T5" fmla="*/ 3 h 28"/>
                  <a:gd name="T6" fmla="*/ 54 w 54"/>
                  <a:gd name="T7" fmla="*/ 3 h 28"/>
                  <a:gd name="T8" fmla="*/ 38 w 54"/>
                  <a:gd name="T9" fmla="*/ 0 h 28"/>
                  <a:gd name="T10" fmla="*/ 3 w 54"/>
                  <a:gd name="T11" fmla="*/ 6 h 28"/>
                  <a:gd name="T12" fmla="*/ 3 w 54"/>
                  <a:gd name="T13" fmla="*/ 6 h 28"/>
                  <a:gd name="T14" fmla="*/ 0 w 54"/>
                  <a:gd name="T15" fmla="*/ 6 h 28"/>
                  <a:gd name="T16" fmla="*/ 0 w 54"/>
                  <a:gd name="T17" fmla="*/ 9 h 28"/>
                  <a:gd name="T18" fmla="*/ 6 w 54"/>
                  <a:gd name="T19" fmla="*/ 12 h 28"/>
                  <a:gd name="T20" fmla="*/ 6 w 54"/>
                  <a:gd name="T21" fmla="*/ 12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28"/>
                  <a:gd name="T35" fmla="*/ 54 w 54"/>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28">
                    <a:moveTo>
                      <a:pt x="6" y="12"/>
                    </a:moveTo>
                    <a:lnTo>
                      <a:pt x="54" y="28"/>
                    </a:lnTo>
                    <a:lnTo>
                      <a:pt x="54" y="3"/>
                    </a:lnTo>
                    <a:lnTo>
                      <a:pt x="38" y="0"/>
                    </a:lnTo>
                    <a:lnTo>
                      <a:pt x="3" y="6"/>
                    </a:lnTo>
                    <a:lnTo>
                      <a:pt x="0" y="6"/>
                    </a:lnTo>
                    <a:lnTo>
                      <a:pt x="0" y="9"/>
                    </a:lnTo>
                    <a:lnTo>
                      <a:pt x="6" y="1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32" name="Freeform 172"/>
              <p:cNvSpPr>
                <a:spLocks/>
              </p:cNvSpPr>
              <p:nvPr/>
            </p:nvSpPr>
            <p:spPr bwMode="auto">
              <a:xfrm>
                <a:off x="1208" y="2786"/>
                <a:ext cx="6" cy="7"/>
              </a:xfrm>
              <a:custGeom>
                <a:avLst/>
                <a:gdLst>
                  <a:gd name="T0" fmla="*/ 0 w 6"/>
                  <a:gd name="T1" fmla="*/ 7 h 7"/>
                  <a:gd name="T2" fmla="*/ 6 w 6"/>
                  <a:gd name="T3" fmla="*/ 7 h 7"/>
                  <a:gd name="T4" fmla="*/ 6 w 6"/>
                  <a:gd name="T5" fmla="*/ 7 h 7"/>
                  <a:gd name="T6" fmla="*/ 6 w 6"/>
                  <a:gd name="T7" fmla="*/ 3 h 7"/>
                  <a:gd name="T8" fmla="*/ 6 w 6"/>
                  <a:gd name="T9" fmla="*/ 3 h 7"/>
                  <a:gd name="T10" fmla="*/ 0 w 6"/>
                  <a:gd name="T11" fmla="*/ 0 h 7"/>
                  <a:gd name="T12" fmla="*/ 0 w 6"/>
                  <a:gd name="T13" fmla="*/ 0 h 7"/>
                  <a:gd name="T14" fmla="*/ 0 w 6"/>
                  <a:gd name="T15" fmla="*/ 7 h 7"/>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7"/>
                  <a:gd name="T26" fmla="*/ 6 w 6"/>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7">
                    <a:moveTo>
                      <a:pt x="0" y="7"/>
                    </a:moveTo>
                    <a:lnTo>
                      <a:pt x="6" y="7"/>
                    </a:lnTo>
                    <a:lnTo>
                      <a:pt x="6" y="3"/>
                    </a:lnTo>
                    <a:lnTo>
                      <a:pt x="0" y="0"/>
                    </a:lnTo>
                    <a:lnTo>
                      <a:pt x="0" y="7"/>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33" name="Freeform 173"/>
              <p:cNvSpPr>
                <a:spLocks/>
              </p:cNvSpPr>
              <p:nvPr/>
            </p:nvSpPr>
            <p:spPr bwMode="auto">
              <a:xfrm>
                <a:off x="1103" y="2767"/>
                <a:ext cx="105" cy="29"/>
              </a:xfrm>
              <a:custGeom>
                <a:avLst/>
                <a:gdLst>
                  <a:gd name="T0" fmla="*/ 7 w 105"/>
                  <a:gd name="T1" fmla="*/ 10 h 29"/>
                  <a:gd name="T2" fmla="*/ 57 w 105"/>
                  <a:gd name="T3" fmla="*/ 29 h 29"/>
                  <a:gd name="T4" fmla="*/ 57 w 105"/>
                  <a:gd name="T5" fmla="*/ 29 h 29"/>
                  <a:gd name="T6" fmla="*/ 70 w 105"/>
                  <a:gd name="T7" fmla="*/ 29 h 29"/>
                  <a:gd name="T8" fmla="*/ 79 w 105"/>
                  <a:gd name="T9" fmla="*/ 29 h 29"/>
                  <a:gd name="T10" fmla="*/ 105 w 105"/>
                  <a:gd name="T11" fmla="*/ 26 h 29"/>
                  <a:gd name="T12" fmla="*/ 105 w 105"/>
                  <a:gd name="T13" fmla="*/ 19 h 29"/>
                  <a:gd name="T14" fmla="*/ 54 w 105"/>
                  <a:gd name="T15" fmla="*/ 3 h 29"/>
                  <a:gd name="T16" fmla="*/ 54 w 105"/>
                  <a:gd name="T17" fmla="*/ 3 h 29"/>
                  <a:gd name="T18" fmla="*/ 45 w 105"/>
                  <a:gd name="T19" fmla="*/ 0 h 29"/>
                  <a:gd name="T20" fmla="*/ 35 w 105"/>
                  <a:gd name="T21" fmla="*/ 0 h 29"/>
                  <a:gd name="T22" fmla="*/ 0 w 105"/>
                  <a:gd name="T23" fmla="*/ 7 h 29"/>
                  <a:gd name="T24" fmla="*/ 0 w 105"/>
                  <a:gd name="T25" fmla="*/ 7 h 29"/>
                  <a:gd name="T26" fmla="*/ 0 w 105"/>
                  <a:gd name="T27" fmla="*/ 7 h 29"/>
                  <a:gd name="T28" fmla="*/ 0 w 105"/>
                  <a:gd name="T29" fmla="*/ 7 h 29"/>
                  <a:gd name="T30" fmla="*/ 7 w 105"/>
                  <a:gd name="T31" fmla="*/ 10 h 29"/>
                  <a:gd name="T32" fmla="*/ 7 w 105"/>
                  <a:gd name="T33" fmla="*/ 10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5"/>
                  <a:gd name="T52" fmla="*/ 0 h 29"/>
                  <a:gd name="T53" fmla="*/ 105 w 105"/>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5" h="29">
                    <a:moveTo>
                      <a:pt x="7" y="10"/>
                    </a:moveTo>
                    <a:lnTo>
                      <a:pt x="57" y="29"/>
                    </a:lnTo>
                    <a:lnTo>
                      <a:pt x="70" y="29"/>
                    </a:lnTo>
                    <a:lnTo>
                      <a:pt x="79" y="29"/>
                    </a:lnTo>
                    <a:lnTo>
                      <a:pt x="105" y="26"/>
                    </a:lnTo>
                    <a:lnTo>
                      <a:pt x="105" y="19"/>
                    </a:lnTo>
                    <a:lnTo>
                      <a:pt x="54" y="3"/>
                    </a:lnTo>
                    <a:lnTo>
                      <a:pt x="45" y="0"/>
                    </a:lnTo>
                    <a:lnTo>
                      <a:pt x="35" y="0"/>
                    </a:lnTo>
                    <a:lnTo>
                      <a:pt x="0" y="7"/>
                    </a:lnTo>
                    <a:lnTo>
                      <a:pt x="7" y="1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34" name="Freeform 174"/>
              <p:cNvSpPr>
                <a:spLocks/>
              </p:cNvSpPr>
              <p:nvPr/>
            </p:nvSpPr>
            <p:spPr bwMode="auto">
              <a:xfrm>
                <a:off x="1208" y="2758"/>
                <a:ext cx="63" cy="28"/>
              </a:xfrm>
              <a:custGeom>
                <a:avLst/>
                <a:gdLst>
                  <a:gd name="T0" fmla="*/ 0 w 63"/>
                  <a:gd name="T1" fmla="*/ 22 h 28"/>
                  <a:gd name="T2" fmla="*/ 9 w 63"/>
                  <a:gd name="T3" fmla="*/ 25 h 28"/>
                  <a:gd name="T4" fmla="*/ 9 w 63"/>
                  <a:gd name="T5" fmla="*/ 25 h 28"/>
                  <a:gd name="T6" fmla="*/ 19 w 63"/>
                  <a:gd name="T7" fmla="*/ 28 h 28"/>
                  <a:gd name="T8" fmla="*/ 28 w 63"/>
                  <a:gd name="T9" fmla="*/ 28 h 28"/>
                  <a:gd name="T10" fmla="*/ 60 w 63"/>
                  <a:gd name="T11" fmla="*/ 22 h 28"/>
                  <a:gd name="T12" fmla="*/ 60 w 63"/>
                  <a:gd name="T13" fmla="*/ 22 h 28"/>
                  <a:gd name="T14" fmla="*/ 63 w 63"/>
                  <a:gd name="T15" fmla="*/ 22 h 28"/>
                  <a:gd name="T16" fmla="*/ 63 w 63"/>
                  <a:gd name="T17" fmla="*/ 22 h 28"/>
                  <a:gd name="T18" fmla="*/ 57 w 63"/>
                  <a:gd name="T19" fmla="*/ 19 h 28"/>
                  <a:gd name="T20" fmla="*/ 6 w 63"/>
                  <a:gd name="T21" fmla="*/ 0 h 28"/>
                  <a:gd name="T22" fmla="*/ 6 w 63"/>
                  <a:gd name="T23" fmla="*/ 0 h 28"/>
                  <a:gd name="T24" fmla="*/ 0 w 63"/>
                  <a:gd name="T25" fmla="*/ 0 h 28"/>
                  <a:gd name="T26" fmla="*/ 0 w 63"/>
                  <a:gd name="T27" fmla="*/ 22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3"/>
                  <a:gd name="T43" fmla="*/ 0 h 28"/>
                  <a:gd name="T44" fmla="*/ 63 w 63"/>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3" h="28">
                    <a:moveTo>
                      <a:pt x="0" y="22"/>
                    </a:moveTo>
                    <a:lnTo>
                      <a:pt x="9" y="25"/>
                    </a:lnTo>
                    <a:lnTo>
                      <a:pt x="19" y="28"/>
                    </a:lnTo>
                    <a:lnTo>
                      <a:pt x="28" y="28"/>
                    </a:lnTo>
                    <a:lnTo>
                      <a:pt x="60" y="22"/>
                    </a:lnTo>
                    <a:lnTo>
                      <a:pt x="63" y="22"/>
                    </a:lnTo>
                    <a:lnTo>
                      <a:pt x="57" y="19"/>
                    </a:lnTo>
                    <a:lnTo>
                      <a:pt x="6" y="0"/>
                    </a:lnTo>
                    <a:lnTo>
                      <a:pt x="0" y="0"/>
                    </a:lnTo>
                    <a:lnTo>
                      <a:pt x="0" y="22"/>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35" name="Freeform 175"/>
              <p:cNvSpPr>
                <a:spLocks/>
              </p:cNvSpPr>
              <p:nvPr/>
            </p:nvSpPr>
            <p:spPr bwMode="auto">
              <a:xfrm>
                <a:off x="1160" y="2758"/>
                <a:ext cx="48" cy="22"/>
              </a:xfrm>
              <a:custGeom>
                <a:avLst/>
                <a:gdLst>
                  <a:gd name="T0" fmla="*/ 7 w 48"/>
                  <a:gd name="T1" fmla="*/ 9 h 22"/>
                  <a:gd name="T2" fmla="*/ 48 w 48"/>
                  <a:gd name="T3" fmla="*/ 22 h 22"/>
                  <a:gd name="T4" fmla="*/ 48 w 48"/>
                  <a:gd name="T5" fmla="*/ 0 h 22"/>
                  <a:gd name="T6" fmla="*/ 48 w 48"/>
                  <a:gd name="T7" fmla="*/ 0 h 22"/>
                  <a:gd name="T8" fmla="*/ 32 w 48"/>
                  <a:gd name="T9" fmla="*/ 0 h 22"/>
                  <a:gd name="T10" fmla="*/ 0 w 48"/>
                  <a:gd name="T11" fmla="*/ 3 h 22"/>
                  <a:gd name="T12" fmla="*/ 0 w 48"/>
                  <a:gd name="T13" fmla="*/ 3 h 22"/>
                  <a:gd name="T14" fmla="*/ 0 w 48"/>
                  <a:gd name="T15" fmla="*/ 6 h 22"/>
                  <a:gd name="T16" fmla="*/ 0 w 48"/>
                  <a:gd name="T17" fmla="*/ 6 h 22"/>
                  <a:gd name="T18" fmla="*/ 7 w 48"/>
                  <a:gd name="T19" fmla="*/ 9 h 22"/>
                  <a:gd name="T20" fmla="*/ 7 w 48"/>
                  <a:gd name="T21" fmla="*/ 9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22"/>
                  <a:gd name="T35" fmla="*/ 48 w 48"/>
                  <a:gd name="T36" fmla="*/ 22 h 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22">
                    <a:moveTo>
                      <a:pt x="7" y="9"/>
                    </a:moveTo>
                    <a:lnTo>
                      <a:pt x="48" y="22"/>
                    </a:lnTo>
                    <a:lnTo>
                      <a:pt x="48" y="0"/>
                    </a:lnTo>
                    <a:lnTo>
                      <a:pt x="32" y="0"/>
                    </a:lnTo>
                    <a:lnTo>
                      <a:pt x="0" y="3"/>
                    </a:lnTo>
                    <a:lnTo>
                      <a:pt x="0" y="6"/>
                    </a:lnTo>
                    <a:lnTo>
                      <a:pt x="7" y="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36" name="Freeform 176"/>
              <p:cNvSpPr>
                <a:spLocks/>
              </p:cNvSpPr>
              <p:nvPr/>
            </p:nvSpPr>
            <p:spPr bwMode="auto">
              <a:xfrm>
                <a:off x="1318" y="2767"/>
                <a:ext cx="4" cy="3"/>
              </a:xfrm>
              <a:custGeom>
                <a:avLst/>
                <a:gdLst>
                  <a:gd name="T0" fmla="*/ 0 w 4"/>
                  <a:gd name="T1" fmla="*/ 3 h 3"/>
                  <a:gd name="T2" fmla="*/ 4 w 4"/>
                  <a:gd name="T3" fmla="*/ 3 h 3"/>
                  <a:gd name="T4" fmla="*/ 4 w 4"/>
                  <a:gd name="T5" fmla="*/ 3 h 3"/>
                  <a:gd name="T6" fmla="*/ 4 w 4"/>
                  <a:gd name="T7" fmla="*/ 3 h 3"/>
                  <a:gd name="T8" fmla="*/ 0 w 4"/>
                  <a:gd name="T9" fmla="*/ 0 h 3"/>
                  <a:gd name="T10" fmla="*/ 0 w 4"/>
                  <a:gd name="T11" fmla="*/ 3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0" y="3"/>
                    </a:moveTo>
                    <a:lnTo>
                      <a:pt x="4" y="3"/>
                    </a:lnTo>
                    <a:lnTo>
                      <a:pt x="0" y="0"/>
                    </a:lnTo>
                    <a:lnTo>
                      <a:pt x="0" y="3"/>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37" name="Freeform 177"/>
              <p:cNvSpPr>
                <a:spLocks/>
              </p:cNvSpPr>
              <p:nvPr/>
            </p:nvSpPr>
            <p:spPr bwMode="auto">
              <a:xfrm>
                <a:off x="1214" y="2748"/>
                <a:ext cx="104" cy="29"/>
              </a:xfrm>
              <a:custGeom>
                <a:avLst/>
                <a:gdLst>
                  <a:gd name="T0" fmla="*/ 6 w 104"/>
                  <a:gd name="T1" fmla="*/ 10 h 29"/>
                  <a:gd name="T2" fmla="*/ 57 w 104"/>
                  <a:gd name="T3" fmla="*/ 26 h 29"/>
                  <a:gd name="T4" fmla="*/ 57 w 104"/>
                  <a:gd name="T5" fmla="*/ 26 h 29"/>
                  <a:gd name="T6" fmla="*/ 70 w 104"/>
                  <a:gd name="T7" fmla="*/ 29 h 29"/>
                  <a:gd name="T8" fmla="*/ 76 w 104"/>
                  <a:gd name="T9" fmla="*/ 29 h 29"/>
                  <a:gd name="T10" fmla="*/ 104 w 104"/>
                  <a:gd name="T11" fmla="*/ 22 h 29"/>
                  <a:gd name="T12" fmla="*/ 104 w 104"/>
                  <a:gd name="T13" fmla="*/ 19 h 29"/>
                  <a:gd name="T14" fmla="*/ 104 w 104"/>
                  <a:gd name="T15" fmla="*/ 19 h 29"/>
                  <a:gd name="T16" fmla="*/ 101 w 104"/>
                  <a:gd name="T17" fmla="*/ 16 h 29"/>
                  <a:gd name="T18" fmla="*/ 51 w 104"/>
                  <a:gd name="T19" fmla="*/ 0 h 29"/>
                  <a:gd name="T20" fmla="*/ 51 w 104"/>
                  <a:gd name="T21" fmla="*/ 0 h 29"/>
                  <a:gd name="T22" fmla="*/ 32 w 104"/>
                  <a:gd name="T23" fmla="*/ 0 h 29"/>
                  <a:gd name="T24" fmla="*/ 3 w 104"/>
                  <a:gd name="T25" fmla="*/ 3 h 29"/>
                  <a:gd name="T26" fmla="*/ 3 w 104"/>
                  <a:gd name="T27" fmla="*/ 3 h 29"/>
                  <a:gd name="T28" fmla="*/ 0 w 104"/>
                  <a:gd name="T29" fmla="*/ 7 h 29"/>
                  <a:gd name="T30" fmla="*/ 0 w 104"/>
                  <a:gd name="T31" fmla="*/ 7 h 29"/>
                  <a:gd name="T32" fmla="*/ 6 w 104"/>
                  <a:gd name="T33" fmla="*/ 10 h 29"/>
                  <a:gd name="T34" fmla="*/ 6 w 104"/>
                  <a:gd name="T35" fmla="*/ 10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4"/>
                  <a:gd name="T55" fmla="*/ 0 h 29"/>
                  <a:gd name="T56" fmla="*/ 104 w 104"/>
                  <a:gd name="T57" fmla="*/ 29 h 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4" h="29">
                    <a:moveTo>
                      <a:pt x="6" y="10"/>
                    </a:moveTo>
                    <a:lnTo>
                      <a:pt x="57" y="26"/>
                    </a:lnTo>
                    <a:lnTo>
                      <a:pt x="70" y="29"/>
                    </a:lnTo>
                    <a:lnTo>
                      <a:pt x="76" y="29"/>
                    </a:lnTo>
                    <a:lnTo>
                      <a:pt x="104" y="22"/>
                    </a:lnTo>
                    <a:lnTo>
                      <a:pt x="104" y="19"/>
                    </a:lnTo>
                    <a:lnTo>
                      <a:pt x="101" y="16"/>
                    </a:lnTo>
                    <a:lnTo>
                      <a:pt x="51" y="0"/>
                    </a:lnTo>
                    <a:lnTo>
                      <a:pt x="32" y="0"/>
                    </a:lnTo>
                    <a:lnTo>
                      <a:pt x="3" y="3"/>
                    </a:lnTo>
                    <a:lnTo>
                      <a:pt x="0" y="7"/>
                    </a:lnTo>
                    <a:lnTo>
                      <a:pt x="6" y="1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38" name="Freeform 178"/>
              <p:cNvSpPr>
                <a:spLocks/>
              </p:cNvSpPr>
              <p:nvPr/>
            </p:nvSpPr>
            <p:spPr bwMode="auto">
              <a:xfrm>
                <a:off x="1318" y="2742"/>
                <a:ext cx="57" cy="25"/>
              </a:xfrm>
              <a:custGeom>
                <a:avLst/>
                <a:gdLst>
                  <a:gd name="T0" fmla="*/ 0 w 57"/>
                  <a:gd name="T1" fmla="*/ 19 h 25"/>
                  <a:gd name="T2" fmla="*/ 7 w 57"/>
                  <a:gd name="T3" fmla="*/ 22 h 25"/>
                  <a:gd name="T4" fmla="*/ 7 w 57"/>
                  <a:gd name="T5" fmla="*/ 22 h 25"/>
                  <a:gd name="T6" fmla="*/ 26 w 57"/>
                  <a:gd name="T7" fmla="*/ 25 h 25"/>
                  <a:gd name="T8" fmla="*/ 54 w 57"/>
                  <a:gd name="T9" fmla="*/ 19 h 25"/>
                  <a:gd name="T10" fmla="*/ 54 w 57"/>
                  <a:gd name="T11" fmla="*/ 19 h 25"/>
                  <a:gd name="T12" fmla="*/ 57 w 57"/>
                  <a:gd name="T13" fmla="*/ 19 h 25"/>
                  <a:gd name="T14" fmla="*/ 57 w 57"/>
                  <a:gd name="T15" fmla="*/ 16 h 25"/>
                  <a:gd name="T16" fmla="*/ 48 w 57"/>
                  <a:gd name="T17" fmla="*/ 13 h 25"/>
                  <a:gd name="T18" fmla="*/ 0 w 57"/>
                  <a:gd name="T19" fmla="*/ 0 h 25"/>
                  <a:gd name="T20" fmla="*/ 0 w 57"/>
                  <a:gd name="T21" fmla="*/ 19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25"/>
                  <a:gd name="T35" fmla="*/ 57 w 57"/>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25">
                    <a:moveTo>
                      <a:pt x="0" y="19"/>
                    </a:moveTo>
                    <a:lnTo>
                      <a:pt x="7" y="22"/>
                    </a:lnTo>
                    <a:lnTo>
                      <a:pt x="26" y="25"/>
                    </a:lnTo>
                    <a:lnTo>
                      <a:pt x="54" y="19"/>
                    </a:lnTo>
                    <a:lnTo>
                      <a:pt x="57" y="19"/>
                    </a:lnTo>
                    <a:lnTo>
                      <a:pt x="57" y="16"/>
                    </a:lnTo>
                    <a:lnTo>
                      <a:pt x="48" y="13"/>
                    </a:lnTo>
                    <a:lnTo>
                      <a:pt x="0" y="0"/>
                    </a:lnTo>
                    <a:lnTo>
                      <a:pt x="0" y="19"/>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39" name="Freeform 179"/>
              <p:cNvSpPr>
                <a:spLocks/>
              </p:cNvSpPr>
              <p:nvPr/>
            </p:nvSpPr>
            <p:spPr bwMode="auto">
              <a:xfrm>
                <a:off x="1268" y="2739"/>
                <a:ext cx="50" cy="22"/>
              </a:xfrm>
              <a:custGeom>
                <a:avLst/>
                <a:gdLst>
                  <a:gd name="T0" fmla="*/ 6 w 50"/>
                  <a:gd name="T1" fmla="*/ 9 h 22"/>
                  <a:gd name="T2" fmla="*/ 50 w 50"/>
                  <a:gd name="T3" fmla="*/ 22 h 22"/>
                  <a:gd name="T4" fmla="*/ 50 w 50"/>
                  <a:gd name="T5" fmla="*/ 3 h 22"/>
                  <a:gd name="T6" fmla="*/ 50 w 50"/>
                  <a:gd name="T7" fmla="*/ 3 h 22"/>
                  <a:gd name="T8" fmla="*/ 50 w 50"/>
                  <a:gd name="T9" fmla="*/ 3 h 22"/>
                  <a:gd name="T10" fmla="*/ 31 w 50"/>
                  <a:gd name="T11" fmla="*/ 0 h 22"/>
                  <a:gd name="T12" fmla="*/ 0 w 50"/>
                  <a:gd name="T13" fmla="*/ 3 h 22"/>
                  <a:gd name="T14" fmla="*/ 0 w 50"/>
                  <a:gd name="T15" fmla="*/ 3 h 22"/>
                  <a:gd name="T16" fmla="*/ 0 w 50"/>
                  <a:gd name="T17" fmla="*/ 6 h 22"/>
                  <a:gd name="T18" fmla="*/ 0 w 50"/>
                  <a:gd name="T19" fmla="*/ 6 h 22"/>
                  <a:gd name="T20" fmla="*/ 6 w 50"/>
                  <a:gd name="T21" fmla="*/ 9 h 22"/>
                  <a:gd name="T22" fmla="*/ 6 w 50"/>
                  <a:gd name="T23" fmla="*/ 9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22"/>
                  <a:gd name="T38" fmla="*/ 50 w 50"/>
                  <a:gd name="T39" fmla="*/ 22 h 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22">
                    <a:moveTo>
                      <a:pt x="6" y="9"/>
                    </a:moveTo>
                    <a:lnTo>
                      <a:pt x="50" y="22"/>
                    </a:lnTo>
                    <a:lnTo>
                      <a:pt x="50" y="3"/>
                    </a:lnTo>
                    <a:lnTo>
                      <a:pt x="31" y="0"/>
                    </a:lnTo>
                    <a:lnTo>
                      <a:pt x="0" y="3"/>
                    </a:lnTo>
                    <a:lnTo>
                      <a:pt x="0" y="6"/>
                    </a:lnTo>
                    <a:lnTo>
                      <a:pt x="6" y="9"/>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40" name="Freeform 180"/>
              <p:cNvSpPr>
                <a:spLocks/>
              </p:cNvSpPr>
              <p:nvPr/>
            </p:nvSpPr>
            <p:spPr bwMode="auto">
              <a:xfrm>
                <a:off x="1318" y="2729"/>
                <a:ext cx="105" cy="29"/>
              </a:xfrm>
              <a:custGeom>
                <a:avLst/>
                <a:gdLst>
                  <a:gd name="T0" fmla="*/ 48 w 105"/>
                  <a:gd name="T1" fmla="*/ 3 h 29"/>
                  <a:gd name="T2" fmla="*/ 48 w 105"/>
                  <a:gd name="T3" fmla="*/ 3 h 29"/>
                  <a:gd name="T4" fmla="*/ 32 w 105"/>
                  <a:gd name="T5" fmla="*/ 0 h 29"/>
                  <a:gd name="T6" fmla="*/ 4 w 105"/>
                  <a:gd name="T7" fmla="*/ 7 h 29"/>
                  <a:gd name="T8" fmla="*/ 4 w 105"/>
                  <a:gd name="T9" fmla="*/ 7 h 29"/>
                  <a:gd name="T10" fmla="*/ 0 w 105"/>
                  <a:gd name="T11" fmla="*/ 7 h 29"/>
                  <a:gd name="T12" fmla="*/ 0 w 105"/>
                  <a:gd name="T13" fmla="*/ 7 h 29"/>
                  <a:gd name="T14" fmla="*/ 7 w 105"/>
                  <a:gd name="T15" fmla="*/ 10 h 29"/>
                  <a:gd name="T16" fmla="*/ 57 w 105"/>
                  <a:gd name="T17" fmla="*/ 26 h 29"/>
                  <a:gd name="T18" fmla="*/ 57 w 105"/>
                  <a:gd name="T19" fmla="*/ 26 h 29"/>
                  <a:gd name="T20" fmla="*/ 76 w 105"/>
                  <a:gd name="T21" fmla="*/ 29 h 29"/>
                  <a:gd name="T22" fmla="*/ 105 w 105"/>
                  <a:gd name="T23" fmla="*/ 22 h 29"/>
                  <a:gd name="T24" fmla="*/ 105 w 105"/>
                  <a:gd name="T25" fmla="*/ 22 h 29"/>
                  <a:gd name="T26" fmla="*/ 105 w 105"/>
                  <a:gd name="T27" fmla="*/ 22 h 29"/>
                  <a:gd name="T28" fmla="*/ 105 w 105"/>
                  <a:gd name="T29" fmla="*/ 22 h 29"/>
                  <a:gd name="T30" fmla="*/ 98 w 105"/>
                  <a:gd name="T31" fmla="*/ 19 h 29"/>
                  <a:gd name="T32" fmla="*/ 48 w 105"/>
                  <a:gd name="T33" fmla="*/ 3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5"/>
                  <a:gd name="T52" fmla="*/ 0 h 29"/>
                  <a:gd name="T53" fmla="*/ 105 w 105"/>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5" h="29">
                    <a:moveTo>
                      <a:pt x="48" y="3"/>
                    </a:moveTo>
                    <a:lnTo>
                      <a:pt x="48" y="3"/>
                    </a:lnTo>
                    <a:lnTo>
                      <a:pt x="32" y="0"/>
                    </a:lnTo>
                    <a:lnTo>
                      <a:pt x="4" y="7"/>
                    </a:lnTo>
                    <a:lnTo>
                      <a:pt x="0" y="7"/>
                    </a:lnTo>
                    <a:lnTo>
                      <a:pt x="7" y="10"/>
                    </a:lnTo>
                    <a:lnTo>
                      <a:pt x="57" y="26"/>
                    </a:lnTo>
                    <a:lnTo>
                      <a:pt x="76" y="29"/>
                    </a:lnTo>
                    <a:lnTo>
                      <a:pt x="105" y="22"/>
                    </a:lnTo>
                    <a:lnTo>
                      <a:pt x="98" y="19"/>
                    </a:lnTo>
                    <a:lnTo>
                      <a:pt x="48" y="3"/>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41" name="Freeform 181"/>
              <p:cNvSpPr>
                <a:spLocks/>
              </p:cNvSpPr>
              <p:nvPr/>
            </p:nvSpPr>
            <p:spPr bwMode="auto">
              <a:xfrm>
                <a:off x="1429" y="2726"/>
                <a:ext cx="41" cy="22"/>
              </a:xfrm>
              <a:custGeom>
                <a:avLst/>
                <a:gdLst>
                  <a:gd name="T0" fmla="*/ 0 w 41"/>
                  <a:gd name="T1" fmla="*/ 19 h 22"/>
                  <a:gd name="T2" fmla="*/ 0 w 41"/>
                  <a:gd name="T3" fmla="*/ 19 h 22"/>
                  <a:gd name="T4" fmla="*/ 13 w 41"/>
                  <a:gd name="T5" fmla="*/ 22 h 22"/>
                  <a:gd name="T6" fmla="*/ 41 w 41"/>
                  <a:gd name="T7" fmla="*/ 16 h 22"/>
                  <a:gd name="T8" fmla="*/ 41 w 41"/>
                  <a:gd name="T9" fmla="*/ 16 h 22"/>
                  <a:gd name="T10" fmla="*/ 41 w 41"/>
                  <a:gd name="T11" fmla="*/ 16 h 22"/>
                  <a:gd name="T12" fmla="*/ 41 w 41"/>
                  <a:gd name="T13" fmla="*/ 16 h 22"/>
                  <a:gd name="T14" fmla="*/ 35 w 41"/>
                  <a:gd name="T15" fmla="*/ 13 h 22"/>
                  <a:gd name="T16" fmla="*/ 0 w 41"/>
                  <a:gd name="T17" fmla="*/ 0 h 22"/>
                  <a:gd name="T18" fmla="*/ 0 w 41"/>
                  <a:gd name="T19" fmla="*/ 19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
                  <a:gd name="T32" fmla="*/ 41 w 41"/>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
                    <a:moveTo>
                      <a:pt x="0" y="19"/>
                    </a:moveTo>
                    <a:lnTo>
                      <a:pt x="0" y="19"/>
                    </a:lnTo>
                    <a:lnTo>
                      <a:pt x="13" y="22"/>
                    </a:lnTo>
                    <a:lnTo>
                      <a:pt x="41" y="16"/>
                    </a:lnTo>
                    <a:lnTo>
                      <a:pt x="35" y="13"/>
                    </a:lnTo>
                    <a:lnTo>
                      <a:pt x="0" y="0"/>
                    </a:lnTo>
                    <a:lnTo>
                      <a:pt x="0" y="19"/>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42" name="Freeform 182"/>
              <p:cNvSpPr>
                <a:spLocks/>
              </p:cNvSpPr>
              <p:nvPr/>
            </p:nvSpPr>
            <p:spPr bwMode="auto">
              <a:xfrm>
                <a:off x="1369" y="2720"/>
                <a:ext cx="60" cy="25"/>
              </a:xfrm>
              <a:custGeom>
                <a:avLst/>
                <a:gdLst>
                  <a:gd name="T0" fmla="*/ 47 w 60"/>
                  <a:gd name="T1" fmla="*/ 3 h 25"/>
                  <a:gd name="T2" fmla="*/ 47 w 60"/>
                  <a:gd name="T3" fmla="*/ 3 h 25"/>
                  <a:gd name="T4" fmla="*/ 28 w 60"/>
                  <a:gd name="T5" fmla="*/ 0 h 25"/>
                  <a:gd name="T6" fmla="*/ 0 w 60"/>
                  <a:gd name="T7" fmla="*/ 6 h 25"/>
                  <a:gd name="T8" fmla="*/ 0 w 60"/>
                  <a:gd name="T9" fmla="*/ 6 h 25"/>
                  <a:gd name="T10" fmla="*/ 0 w 60"/>
                  <a:gd name="T11" fmla="*/ 6 h 25"/>
                  <a:gd name="T12" fmla="*/ 0 w 60"/>
                  <a:gd name="T13" fmla="*/ 6 h 25"/>
                  <a:gd name="T14" fmla="*/ 6 w 60"/>
                  <a:gd name="T15" fmla="*/ 9 h 25"/>
                  <a:gd name="T16" fmla="*/ 54 w 60"/>
                  <a:gd name="T17" fmla="*/ 25 h 25"/>
                  <a:gd name="T18" fmla="*/ 54 w 60"/>
                  <a:gd name="T19" fmla="*/ 25 h 25"/>
                  <a:gd name="T20" fmla="*/ 60 w 60"/>
                  <a:gd name="T21" fmla="*/ 25 h 25"/>
                  <a:gd name="T22" fmla="*/ 60 w 60"/>
                  <a:gd name="T23" fmla="*/ 6 h 25"/>
                  <a:gd name="T24" fmla="*/ 47 w 60"/>
                  <a:gd name="T25" fmla="*/ 3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25"/>
                  <a:gd name="T41" fmla="*/ 60 w 60"/>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25">
                    <a:moveTo>
                      <a:pt x="47" y="3"/>
                    </a:moveTo>
                    <a:lnTo>
                      <a:pt x="47" y="3"/>
                    </a:lnTo>
                    <a:lnTo>
                      <a:pt x="28" y="0"/>
                    </a:lnTo>
                    <a:lnTo>
                      <a:pt x="0" y="6"/>
                    </a:lnTo>
                    <a:lnTo>
                      <a:pt x="6" y="9"/>
                    </a:lnTo>
                    <a:lnTo>
                      <a:pt x="54" y="25"/>
                    </a:lnTo>
                    <a:lnTo>
                      <a:pt x="60" y="25"/>
                    </a:lnTo>
                    <a:lnTo>
                      <a:pt x="60" y="6"/>
                    </a:lnTo>
                    <a:lnTo>
                      <a:pt x="47" y="3"/>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43" name="Freeform 183"/>
              <p:cNvSpPr>
                <a:spLocks/>
              </p:cNvSpPr>
              <p:nvPr/>
            </p:nvSpPr>
            <p:spPr bwMode="auto">
              <a:xfrm>
                <a:off x="1540" y="2761"/>
                <a:ext cx="22" cy="13"/>
              </a:xfrm>
              <a:custGeom>
                <a:avLst/>
                <a:gdLst>
                  <a:gd name="T0" fmla="*/ 0 w 22"/>
                  <a:gd name="T1" fmla="*/ 13 h 13"/>
                  <a:gd name="T2" fmla="*/ 19 w 22"/>
                  <a:gd name="T3" fmla="*/ 9 h 13"/>
                  <a:gd name="T4" fmla="*/ 19 w 22"/>
                  <a:gd name="T5" fmla="*/ 9 h 13"/>
                  <a:gd name="T6" fmla="*/ 22 w 22"/>
                  <a:gd name="T7" fmla="*/ 9 h 13"/>
                  <a:gd name="T8" fmla="*/ 22 w 22"/>
                  <a:gd name="T9" fmla="*/ 6 h 13"/>
                  <a:gd name="T10" fmla="*/ 13 w 22"/>
                  <a:gd name="T11" fmla="*/ 3 h 13"/>
                  <a:gd name="T12" fmla="*/ 0 w 22"/>
                  <a:gd name="T13" fmla="*/ 0 h 13"/>
                  <a:gd name="T14" fmla="*/ 0 w 22"/>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3"/>
                  <a:gd name="T26" fmla="*/ 22 w 22"/>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3">
                    <a:moveTo>
                      <a:pt x="0" y="13"/>
                    </a:moveTo>
                    <a:lnTo>
                      <a:pt x="19" y="9"/>
                    </a:lnTo>
                    <a:lnTo>
                      <a:pt x="22" y="9"/>
                    </a:lnTo>
                    <a:lnTo>
                      <a:pt x="22" y="6"/>
                    </a:lnTo>
                    <a:lnTo>
                      <a:pt x="13" y="3"/>
                    </a:lnTo>
                    <a:lnTo>
                      <a:pt x="0" y="0"/>
                    </a:lnTo>
                    <a:lnTo>
                      <a:pt x="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44" name="Freeform 184"/>
              <p:cNvSpPr>
                <a:spLocks/>
              </p:cNvSpPr>
              <p:nvPr/>
            </p:nvSpPr>
            <p:spPr bwMode="auto">
              <a:xfrm>
                <a:off x="1458" y="2748"/>
                <a:ext cx="82" cy="29"/>
              </a:xfrm>
              <a:custGeom>
                <a:avLst/>
                <a:gdLst>
                  <a:gd name="T0" fmla="*/ 47 w 82"/>
                  <a:gd name="T1" fmla="*/ 3 h 29"/>
                  <a:gd name="T2" fmla="*/ 47 w 82"/>
                  <a:gd name="T3" fmla="*/ 3 h 29"/>
                  <a:gd name="T4" fmla="*/ 28 w 82"/>
                  <a:gd name="T5" fmla="*/ 0 h 29"/>
                  <a:gd name="T6" fmla="*/ 0 w 82"/>
                  <a:gd name="T7" fmla="*/ 3 h 29"/>
                  <a:gd name="T8" fmla="*/ 0 w 82"/>
                  <a:gd name="T9" fmla="*/ 3 h 29"/>
                  <a:gd name="T10" fmla="*/ 0 w 82"/>
                  <a:gd name="T11" fmla="*/ 7 h 29"/>
                  <a:gd name="T12" fmla="*/ 0 w 82"/>
                  <a:gd name="T13" fmla="*/ 7 h 29"/>
                  <a:gd name="T14" fmla="*/ 6 w 82"/>
                  <a:gd name="T15" fmla="*/ 10 h 29"/>
                  <a:gd name="T16" fmla="*/ 57 w 82"/>
                  <a:gd name="T17" fmla="*/ 26 h 29"/>
                  <a:gd name="T18" fmla="*/ 57 w 82"/>
                  <a:gd name="T19" fmla="*/ 26 h 29"/>
                  <a:gd name="T20" fmla="*/ 76 w 82"/>
                  <a:gd name="T21" fmla="*/ 29 h 29"/>
                  <a:gd name="T22" fmla="*/ 82 w 82"/>
                  <a:gd name="T23" fmla="*/ 26 h 29"/>
                  <a:gd name="T24" fmla="*/ 82 w 82"/>
                  <a:gd name="T25" fmla="*/ 13 h 29"/>
                  <a:gd name="T26" fmla="*/ 47 w 82"/>
                  <a:gd name="T27" fmla="*/ 3 h 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2"/>
                  <a:gd name="T43" fmla="*/ 0 h 29"/>
                  <a:gd name="T44" fmla="*/ 82 w 82"/>
                  <a:gd name="T45" fmla="*/ 29 h 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2" h="29">
                    <a:moveTo>
                      <a:pt x="47" y="3"/>
                    </a:moveTo>
                    <a:lnTo>
                      <a:pt x="47" y="3"/>
                    </a:lnTo>
                    <a:lnTo>
                      <a:pt x="28" y="0"/>
                    </a:lnTo>
                    <a:lnTo>
                      <a:pt x="0" y="3"/>
                    </a:lnTo>
                    <a:lnTo>
                      <a:pt x="0" y="7"/>
                    </a:lnTo>
                    <a:lnTo>
                      <a:pt x="6" y="10"/>
                    </a:lnTo>
                    <a:lnTo>
                      <a:pt x="57" y="26"/>
                    </a:lnTo>
                    <a:lnTo>
                      <a:pt x="76" y="29"/>
                    </a:lnTo>
                    <a:lnTo>
                      <a:pt x="82" y="26"/>
                    </a:lnTo>
                    <a:lnTo>
                      <a:pt x="82" y="13"/>
                    </a:lnTo>
                    <a:lnTo>
                      <a:pt x="47" y="3"/>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45" name="Freeform 185"/>
              <p:cNvSpPr>
                <a:spLocks/>
              </p:cNvSpPr>
              <p:nvPr/>
            </p:nvSpPr>
            <p:spPr bwMode="auto">
              <a:xfrm>
                <a:off x="1429" y="2758"/>
                <a:ext cx="86" cy="28"/>
              </a:xfrm>
              <a:custGeom>
                <a:avLst/>
                <a:gdLst>
                  <a:gd name="T0" fmla="*/ 25 w 86"/>
                  <a:gd name="T1" fmla="*/ 3 h 28"/>
                  <a:gd name="T2" fmla="*/ 25 w 86"/>
                  <a:gd name="T3" fmla="*/ 3 h 28"/>
                  <a:gd name="T4" fmla="*/ 6 w 86"/>
                  <a:gd name="T5" fmla="*/ 0 h 28"/>
                  <a:gd name="T6" fmla="*/ 0 w 86"/>
                  <a:gd name="T7" fmla="*/ 0 h 28"/>
                  <a:gd name="T8" fmla="*/ 0 w 86"/>
                  <a:gd name="T9" fmla="*/ 16 h 28"/>
                  <a:gd name="T10" fmla="*/ 35 w 86"/>
                  <a:gd name="T11" fmla="*/ 25 h 28"/>
                  <a:gd name="T12" fmla="*/ 35 w 86"/>
                  <a:gd name="T13" fmla="*/ 25 h 28"/>
                  <a:gd name="T14" fmla="*/ 54 w 86"/>
                  <a:gd name="T15" fmla="*/ 28 h 28"/>
                  <a:gd name="T16" fmla="*/ 82 w 86"/>
                  <a:gd name="T17" fmla="*/ 22 h 28"/>
                  <a:gd name="T18" fmla="*/ 82 w 86"/>
                  <a:gd name="T19" fmla="*/ 22 h 28"/>
                  <a:gd name="T20" fmla="*/ 86 w 86"/>
                  <a:gd name="T21" fmla="*/ 22 h 28"/>
                  <a:gd name="T22" fmla="*/ 82 w 86"/>
                  <a:gd name="T23" fmla="*/ 19 h 28"/>
                  <a:gd name="T24" fmla="*/ 76 w 86"/>
                  <a:gd name="T25" fmla="*/ 19 h 28"/>
                  <a:gd name="T26" fmla="*/ 25 w 86"/>
                  <a:gd name="T27" fmla="*/ 3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6"/>
                  <a:gd name="T43" fmla="*/ 0 h 28"/>
                  <a:gd name="T44" fmla="*/ 86 w 86"/>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6" h="28">
                    <a:moveTo>
                      <a:pt x="25" y="3"/>
                    </a:moveTo>
                    <a:lnTo>
                      <a:pt x="25" y="3"/>
                    </a:lnTo>
                    <a:lnTo>
                      <a:pt x="6" y="0"/>
                    </a:lnTo>
                    <a:lnTo>
                      <a:pt x="0" y="0"/>
                    </a:lnTo>
                    <a:lnTo>
                      <a:pt x="0" y="16"/>
                    </a:lnTo>
                    <a:lnTo>
                      <a:pt x="35" y="25"/>
                    </a:lnTo>
                    <a:lnTo>
                      <a:pt x="54" y="28"/>
                    </a:lnTo>
                    <a:lnTo>
                      <a:pt x="82" y="22"/>
                    </a:lnTo>
                    <a:lnTo>
                      <a:pt x="86" y="22"/>
                    </a:lnTo>
                    <a:lnTo>
                      <a:pt x="82" y="19"/>
                    </a:lnTo>
                    <a:lnTo>
                      <a:pt x="76" y="19"/>
                    </a:lnTo>
                    <a:lnTo>
                      <a:pt x="25" y="3"/>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46" name="Freeform 186"/>
              <p:cNvSpPr>
                <a:spLocks/>
              </p:cNvSpPr>
              <p:nvPr/>
            </p:nvSpPr>
            <p:spPr bwMode="auto">
              <a:xfrm>
                <a:off x="1407" y="2758"/>
                <a:ext cx="22" cy="16"/>
              </a:xfrm>
              <a:custGeom>
                <a:avLst/>
                <a:gdLst>
                  <a:gd name="T0" fmla="*/ 22 w 22"/>
                  <a:gd name="T1" fmla="*/ 0 h 16"/>
                  <a:gd name="T2" fmla="*/ 0 w 22"/>
                  <a:gd name="T3" fmla="*/ 3 h 16"/>
                  <a:gd name="T4" fmla="*/ 0 w 22"/>
                  <a:gd name="T5" fmla="*/ 3 h 16"/>
                  <a:gd name="T6" fmla="*/ 0 w 22"/>
                  <a:gd name="T7" fmla="*/ 6 h 16"/>
                  <a:gd name="T8" fmla="*/ 0 w 22"/>
                  <a:gd name="T9" fmla="*/ 6 h 16"/>
                  <a:gd name="T10" fmla="*/ 6 w 22"/>
                  <a:gd name="T11" fmla="*/ 9 h 16"/>
                  <a:gd name="T12" fmla="*/ 22 w 22"/>
                  <a:gd name="T13" fmla="*/ 16 h 16"/>
                  <a:gd name="T14" fmla="*/ 22 w 22"/>
                  <a:gd name="T15" fmla="*/ 0 h 16"/>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6"/>
                  <a:gd name="T26" fmla="*/ 22 w 22"/>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6">
                    <a:moveTo>
                      <a:pt x="22" y="0"/>
                    </a:moveTo>
                    <a:lnTo>
                      <a:pt x="0" y="3"/>
                    </a:lnTo>
                    <a:lnTo>
                      <a:pt x="0" y="6"/>
                    </a:lnTo>
                    <a:lnTo>
                      <a:pt x="6" y="9"/>
                    </a:lnTo>
                    <a:lnTo>
                      <a:pt x="22" y="16"/>
                    </a:lnTo>
                    <a:lnTo>
                      <a:pt x="22"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47" name="Freeform 187"/>
              <p:cNvSpPr>
                <a:spLocks/>
              </p:cNvSpPr>
              <p:nvPr/>
            </p:nvSpPr>
            <p:spPr bwMode="auto">
              <a:xfrm>
                <a:off x="1429" y="2777"/>
                <a:ext cx="35" cy="19"/>
              </a:xfrm>
              <a:custGeom>
                <a:avLst/>
                <a:gdLst>
                  <a:gd name="T0" fmla="*/ 0 w 35"/>
                  <a:gd name="T1" fmla="*/ 0 h 19"/>
                  <a:gd name="T2" fmla="*/ 0 w 35"/>
                  <a:gd name="T3" fmla="*/ 19 h 19"/>
                  <a:gd name="T4" fmla="*/ 0 w 35"/>
                  <a:gd name="T5" fmla="*/ 19 h 19"/>
                  <a:gd name="T6" fmla="*/ 3 w 35"/>
                  <a:gd name="T7" fmla="*/ 19 h 19"/>
                  <a:gd name="T8" fmla="*/ 32 w 35"/>
                  <a:gd name="T9" fmla="*/ 12 h 19"/>
                  <a:gd name="T10" fmla="*/ 32 w 35"/>
                  <a:gd name="T11" fmla="*/ 12 h 19"/>
                  <a:gd name="T12" fmla="*/ 35 w 35"/>
                  <a:gd name="T13" fmla="*/ 12 h 19"/>
                  <a:gd name="T14" fmla="*/ 35 w 35"/>
                  <a:gd name="T15" fmla="*/ 12 h 19"/>
                  <a:gd name="T16" fmla="*/ 25 w 35"/>
                  <a:gd name="T17" fmla="*/ 9 h 19"/>
                  <a:gd name="T18" fmla="*/ 0 w 35"/>
                  <a:gd name="T19" fmla="*/ 0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19"/>
                  <a:gd name="T32" fmla="*/ 35 w 35"/>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19">
                    <a:moveTo>
                      <a:pt x="0" y="0"/>
                    </a:moveTo>
                    <a:lnTo>
                      <a:pt x="0" y="19"/>
                    </a:lnTo>
                    <a:lnTo>
                      <a:pt x="3" y="19"/>
                    </a:lnTo>
                    <a:lnTo>
                      <a:pt x="32" y="12"/>
                    </a:lnTo>
                    <a:lnTo>
                      <a:pt x="35" y="12"/>
                    </a:lnTo>
                    <a:lnTo>
                      <a:pt x="25" y="9"/>
                    </a:lnTo>
                    <a:lnTo>
                      <a:pt x="0" y="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48" name="Freeform 188"/>
              <p:cNvSpPr>
                <a:spLocks/>
              </p:cNvSpPr>
              <p:nvPr/>
            </p:nvSpPr>
            <p:spPr bwMode="auto">
              <a:xfrm>
                <a:off x="1356" y="2767"/>
                <a:ext cx="73" cy="29"/>
              </a:xfrm>
              <a:custGeom>
                <a:avLst/>
                <a:gdLst>
                  <a:gd name="T0" fmla="*/ 73 w 73"/>
                  <a:gd name="T1" fmla="*/ 10 h 29"/>
                  <a:gd name="T2" fmla="*/ 48 w 73"/>
                  <a:gd name="T3" fmla="*/ 3 h 29"/>
                  <a:gd name="T4" fmla="*/ 48 w 73"/>
                  <a:gd name="T5" fmla="*/ 3 h 29"/>
                  <a:gd name="T6" fmla="*/ 29 w 73"/>
                  <a:gd name="T7" fmla="*/ 0 h 29"/>
                  <a:gd name="T8" fmla="*/ 0 w 73"/>
                  <a:gd name="T9" fmla="*/ 7 h 29"/>
                  <a:gd name="T10" fmla="*/ 0 w 73"/>
                  <a:gd name="T11" fmla="*/ 7 h 29"/>
                  <a:gd name="T12" fmla="*/ 0 w 73"/>
                  <a:gd name="T13" fmla="*/ 7 h 29"/>
                  <a:gd name="T14" fmla="*/ 0 w 73"/>
                  <a:gd name="T15" fmla="*/ 7 h 29"/>
                  <a:gd name="T16" fmla="*/ 7 w 73"/>
                  <a:gd name="T17" fmla="*/ 10 h 29"/>
                  <a:gd name="T18" fmla="*/ 57 w 73"/>
                  <a:gd name="T19" fmla="*/ 26 h 29"/>
                  <a:gd name="T20" fmla="*/ 57 w 73"/>
                  <a:gd name="T21" fmla="*/ 26 h 29"/>
                  <a:gd name="T22" fmla="*/ 73 w 73"/>
                  <a:gd name="T23" fmla="*/ 29 h 29"/>
                  <a:gd name="T24" fmla="*/ 73 w 73"/>
                  <a:gd name="T25" fmla="*/ 10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
                  <a:gd name="T40" fmla="*/ 0 h 29"/>
                  <a:gd name="T41" fmla="*/ 73 w 73"/>
                  <a:gd name="T42" fmla="*/ 29 h 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 h="29">
                    <a:moveTo>
                      <a:pt x="73" y="10"/>
                    </a:moveTo>
                    <a:lnTo>
                      <a:pt x="48" y="3"/>
                    </a:lnTo>
                    <a:lnTo>
                      <a:pt x="29" y="0"/>
                    </a:lnTo>
                    <a:lnTo>
                      <a:pt x="0" y="7"/>
                    </a:lnTo>
                    <a:lnTo>
                      <a:pt x="7" y="10"/>
                    </a:lnTo>
                    <a:lnTo>
                      <a:pt x="57" y="26"/>
                    </a:lnTo>
                    <a:lnTo>
                      <a:pt x="73" y="29"/>
                    </a:lnTo>
                    <a:lnTo>
                      <a:pt x="73" y="1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49" name="Freeform 189"/>
              <p:cNvSpPr>
                <a:spLocks/>
              </p:cNvSpPr>
              <p:nvPr/>
            </p:nvSpPr>
            <p:spPr bwMode="auto">
              <a:xfrm>
                <a:off x="1318" y="2777"/>
                <a:ext cx="92" cy="31"/>
              </a:xfrm>
              <a:custGeom>
                <a:avLst/>
                <a:gdLst>
                  <a:gd name="T0" fmla="*/ 35 w 92"/>
                  <a:gd name="T1" fmla="*/ 3 h 31"/>
                  <a:gd name="T2" fmla="*/ 35 w 92"/>
                  <a:gd name="T3" fmla="*/ 3 h 31"/>
                  <a:gd name="T4" fmla="*/ 23 w 92"/>
                  <a:gd name="T5" fmla="*/ 0 h 31"/>
                  <a:gd name="T6" fmla="*/ 16 w 92"/>
                  <a:gd name="T7" fmla="*/ 0 h 31"/>
                  <a:gd name="T8" fmla="*/ 0 w 92"/>
                  <a:gd name="T9" fmla="*/ 3 h 31"/>
                  <a:gd name="T10" fmla="*/ 0 w 92"/>
                  <a:gd name="T11" fmla="*/ 16 h 31"/>
                  <a:gd name="T12" fmla="*/ 42 w 92"/>
                  <a:gd name="T13" fmla="*/ 28 h 31"/>
                  <a:gd name="T14" fmla="*/ 42 w 92"/>
                  <a:gd name="T15" fmla="*/ 28 h 31"/>
                  <a:gd name="T16" fmla="*/ 54 w 92"/>
                  <a:gd name="T17" fmla="*/ 31 h 31"/>
                  <a:gd name="T18" fmla="*/ 64 w 92"/>
                  <a:gd name="T19" fmla="*/ 31 h 31"/>
                  <a:gd name="T20" fmla="*/ 92 w 92"/>
                  <a:gd name="T21" fmla="*/ 25 h 31"/>
                  <a:gd name="T22" fmla="*/ 92 w 92"/>
                  <a:gd name="T23" fmla="*/ 25 h 31"/>
                  <a:gd name="T24" fmla="*/ 92 w 92"/>
                  <a:gd name="T25" fmla="*/ 22 h 31"/>
                  <a:gd name="T26" fmla="*/ 92 w 92"/>
                  <a:gd name="T27" fmla="*/ 22 h 31"/>
                  <a:gd name="T28" fmla="*/ 86 w 92"/>
                  <a:gd name="T29" fmla="*/ 19 h 31"/>
                  <a:gd name="T30" fmla="*/ 35 w 92"/>
                  <a:gd name="T31" fmla="*/ 3 h 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2"/>
                  <a:gd name="T49" fmla="*/ 0 h 31"/>
                  <a:gd name="T50" fmla="*/ 92 w 92"/>
                  <a:gd name="T51" fmla="*/ 31 h 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2" h="31">
                    <a:moveTo>
                      <a:pt x="35" y="3"/>
                    </a:moveTo>
                    <a:lnTo>
                      <a:pt x="35" y="3"/>
                    </a:lnTo>
                    <a:lnTo>
                      <a:pt x="23" y="0"/>
                    </a:lnTo>
                    <a:lnTo>
                      <a:pt x="16" y="0"/>
                    </a:lnTo>
                    <a:lnTo>
                      <a:pt x="0" y="3"/>
                    </a:lnTo>
                    <a:lnTo>
                      <a:pt x="0" y="16"/>
                    </a:lnTo>
                    <a:lnTo>
                      <a:pt x="42" y="28"/>
                    </a:lnTo>
                    <a:lnTo>
                      <a:pt x="54" y="31"/>
                    </a:lnTo>
                    <a:lnTo>
                      <a:pt x="64" y="31"/>
                    </a:lnTo>
                    <a:lnTo>
                      <a:pt x="92" y="25"/>
                    </a:lnTo>
                    <a:lnTo>
                      <a:pt x="92" y="22"/>
                    </a:lnTo>
                    <a:lnTo>
                      <a:pt x="86" y="19"/>
                    </a:lnTo>
                    <a:lnTo>
                      <a:pt x="35" y="3"/>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50" name="Freeform 190"/>
              <p:cNvSpPr>
                <a:spLocks/>
              </p:cNvSpPr>
              <p:nvPr/>
            </p:nvSpPr>
            <p:spPr bwMode="auto">
              <a:xfrm>
                <a:off x="1303" y="2780"/>
                <a:ext cx="15" cy="13"/>
              </a:xfrm>
              <a:custGeom>
                <a:avLst/>
                <a:gdLst>
                  <a:gd name="T0" fmla="*/ 15 w 15"/>
                  <a:gd name="T1" fmla="*/ 0 h 13"/>
                  <a:gd name="T2" fmla="*/ 0 w 15"/>
                  <a:gd name="T3" fmla="*/ 3 h 13"/>
                  <a:gd name="T4" fmla="*/ 0 w 15"/>
                  <a:gd name="T5" fmla="*/ 3 h 13"/>
                  <a:gd name="T6" fmla="*/ 0 w 15"/>
                  <a:gd name="T7" fmla="*/ 3 h 13"/>
                  <a:gd name="T8" fmla="*/ 0 w 15"/>
                  <a:gd name="T9" fmla="*/ 6 h 13"/>
                  <a:gd name="T10" fmla="*/ 6 w 15"/>
                  <a:gd name="T11" fmla="*/ 9 h 13"/>
                  <a:gd name="T12" fmla="*/ 15 w 15"/>
                  <a:gd name="T13" fmla="*/ 13 h 13"/>
                  <a:gd name="T14" fmla="*/ 15 w 15"/>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3"/>
                  <a:gd name="T26" fmla="*/ 15 w 15"/>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3">
                    <a:moveTo>
                      <a:pt x="15" y="0"/>
                    </a:moveTo>
                    <a:lnTo>
                      <a:pt x="0" y="3"/>
                    </a:lnTo>
                    <a:lnTo>
                      <a:pt x="0" y="6"/>
                    </a:lnTo>
                    <a:lnTo>
                      <a:pt x="6" y="9"/>
                    </a:lnTo>
                    <a:lnTo>
                      <a:pt x="15" y="13"/>
                    </a:lnTo>
                    <a:lnTo>
                      <a:pt x="15"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51" name="Freeform 191"/>
              <p:cNvSpPr>
                <a:spLocks/>
              </p:cNvSpPr>
              <p:nvPr/>
            </p:nvSpPr>
            <p:spPr bwMode="auto">
              <a:xfrm>
                <a:off x="1318" y="2796"/>
                <a:ext cx="42" cy="22"/>
              </a:xfrm>
              <a:custGeom>
                <a:avLst/>
                <a:gdLst>
                  <a:gd name="T0" fmla="*/ 0 w 42"/>
                  <a:gd name="T1" fmla="*/ 0 h 22"/>
                  <a:gd name="T2" fmla="*/ 4 w 42"/>
                  <a:gd name="T3" fmla="*/ 22 h 22"/>
                  <a:gd name="T4" fmla="*/ 4 w 42"/>
                  <a:gd name="T5" fmla="*/ 22 h 22"/>
                  <a:gd name="T6" fmla="*/ 7 w 42"/>
                  <a:gd name="T7" fmla="*/ 22 h 22"/>
                  <a:gd name="T8" fmla="*/ 38 w 42"/>
                  <a:gd name="T9" fmla="*/ 16 h 22"/>
                  <a:gd name="T10" fmla="*/ 38 w 42"/>
                  <a:gd name="T11" fmla="*/ 16 h 22"/>
                  <a:gd name="T12" fmla="*/ 42 w 42"/>
                  <a:gd name="T13" fmla="*/ 16 h 22"/>
                  <a:gd name="T14" fmla="*/ 38 w 42"/>
                  <a:gd name="T15" fmla="*/ 12 h 22"/>
                  <a:gd name="T16" fmla="*/ 32 w 42"/>
                  <a:gd name="T17" fmla="*/ 9 h 22"/>
                  <a:gd name="T18" fmla="*/ 0 w 42"/>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22"/>
                  <a:gd name="T32" fmla="*/ 42 w 42"/>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22">
                    <a:moveTo>
                      <a:pt x="0" y="0"/>
                    </a:moveTo>
                    <a:lnTo>
                      <a:pt x="4" y="22"/>
                    </a:lnTo>
                    <a:lnTo>
                      <a:pt x="7" y="22"/>
                    </a:lnTo>
                    <a:lnTo>
                      <a:pt x="38" y="16"/>
                    </a:lnTo>
                    <a:lnTo>
                      <a:pt x="42" y="16"/>
                    </a:lnTo>
                    <a:lnTo>
                      <a:pt x="38" y="12"/>
                    </a:lnTo>
                    <a:lnTo>
                      <a:pt x="32" y="9"/>
                    </a:lnTo>
                    <a:lnTo>
                      <a:pt x="0"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52" name="Freeform 192"/>
              <p:cNvSpPr>
                <a:spLocks/>
              </p:cNvSpPr>
              <p:nvPr/>
            </p:nvSpPr>
            <p:spPr bwMode="auto">
              <a:xfrm>
                <a:off x="1246" y="2786"/>
                <a:ext cx="76" cy="32"/>
              </a:xfrm>
              <a:custGeom>
                <a:avLst/>
                <a:gdLst>
                  <a:gd name="T0" fmla="*/ 72 w 76"/>
                  <a:gd name="T1" fmla="*/ 10 h 32"/>
                  <a:gd name="T2" fmla="*/ 53 w 76"/>
                  <a:gd name="T3" fmla="*/ 3 h 32"/>
                  <a:gd name="T4" fmla="*/ 53 w 76"/>
                  <a:gd name="T5" fmla="*/ 3 h 32"/>
                  <a:gd name="T6" fmla="*/ 41 w 76"/>
                  <a:gd name="T7" fmla="*/ 0 h 32"/>
                  <a:gd name="T8" fmla="*/ 31 w 76"/>
                  <a:gd name="T9" fmla="*/ 0 h 32"/>
                  <a:gd name="T10" fmla="*/ 3 w 76"/>
                  <a:gd name="T11" fmla="*/ 7 h 32"/>
                  <a:gd name="T12" fmla="*/ 3 w 76"/>
                  <a:gd name="T13" fmla="*/ 7 h 32"/>
                  <a:gd name="T14" fmla="*/ 0 w 76"/>
                  <a:gd name="T15" fmla="*/ 7 h 32"/>
                  <a:gd name="T16" fmla="*/ 0 w 76"/>
                  <a:gd name="T17" fmla="*/ 10 h 32"/>
                  <a:gd name="T18" fmla="*/ 6 w 76"/>
                  <a:gd name="T19" fmla="*/ 13 h 32"/>
                  <a:gd name="T20" fmla="*/ 60 w 76"/>
                  <a:gd name="T21" fmla="*/ 29 h 32"/>
                  <a:gd name="T22" fmla="*/ 60 w 76"/>
                  <a:gd name="T23" fmla="*/ 29 h 32"/>
                  <a:gd name="T24" fmla="*/ 76 w 76"/>
                  <a:gd name="T25" fmla="*/ 32 h 32"/>
                  <a:gd name="T26" fmla="*/ 72 w 76"/>
                  <a:gd name="T27" fmla="*/ 10 h 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
                  <a:gd name="T43" fmla="*/ 0 h 32"/>
                  <a:gd name="T44" fmla="*/ 76 w 76"/>
                  <a:gd name="T45" fmla="*/ 32 h 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 h="32">
                    <a:moveTo>
                      <a:pt x="72" y="10"/>
                    </a:moveTo>
                    <a:lnTo>
                      <a:pt x="53" y="3"/>
                    </a:lnTo>
                    <a:lnTo>
                      <a:pt x="41" y="0"/>
                    </a:lnTo>
                    <a:lnTo>
                      <a:pt x="31" y="0"/>
                    </a:lnTo>
                    <a:lnTo>
                      <a:pt x="3" y="7"/>
                    </a:lnTo>
                    <a:lnTo>
                      <a:pt x="0" y="7"/>
                    </a:lnTo>
                    <a:lnTo>
                      <a:pt x="0" y="10"/>
                    </a:lnTo>
                    <a:lnTo>
                      <a:pt x="6" y="13"/>
                    </a:lnTo>
                    <a:lnTo>
                      <a:pt x="60" y="29"/>
                    </a:lnTo>
                    <a:lnTo>
                      <a:pt x="76" y="32"/>
                    </a:lnTo>
                    <a:lnTo>
                      <a:pt x="72" y="1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53" name="Freeform 193"/>
              <p:cNvSpPr>
                <a:spLocks/>
              </p:cNvSpPr>
              <p:nvPr/>
            </p:nvSpPr>
            <p:spPr bwMode="auto">
              <a:xfrm>
                <a:off x="1208" y="2799"/>
                <a:ext cx="95" cy="32"/>
              </a:xfrm>
              <a:custGeom>
                <a:avLst/>
                <a:gdLst>
                  <a:gd name="T0" fmla="*/ 34 w 95"/>
                  <a:gd name="T1" fmla="*/ 3 h 32"/>
                  <a:gd name="T2" fmla="*/ 34 w 95"/>
                  <a:gd name="T3" fmla="*/ 3 h 32"/>
                  <a:gd name="T4" fmla="*/ 22 w 95"/>
                  <a:gd name="T5" fmla="*/ 0 h 32"/>
                  <a:gd name="T6" fmla="*/ 15 w 95"/>
                  <a:gd name="T7" fmla="*/ 0 h 32"/>
                  <a:gd name="T8" fmla="*/ 0 w 95"/>
                  <a:gd name="T9" fmla="*/ 3 h 32"/>
                  <a:gd name="T10" fmla="*/ 3 w 95"/>
                  <a:gd name="T11" fmla="*/ 16 h 32"/>
                  <a:gd name="T12" fmla="*/ 41 w 95"/>
                  <a:gd name="T13" fmla="*/ 28 h 32"/>
                  <a:gd name="T14" fmla="*/ 41 w 95"/>
                  <a:gd name="T15" fmla="*/ 28 h 32"/>
                  <a:gd name="T16" fmla="*/ 50 w 95"/>
                  <a:gd name="T17" fmla="*/ 32 h 32"/>
                  <a:gd name="T18" fmla="*/ 60 w 95"/>
                  <a:gd name="T19" fmla="*/ 32 h 32"/>
                  <a:gd name="T20" fmla="*/ 91 w 95"/>
                  <a:gd name="T21" fmla="*/ 25 h 32"/>
                  <a:gd name="T22" fmla="*/ 91 w 95"/>
                  <a:gd name="T23" fmla="*/ 25 h 32"/>
                  <a:gd name="T24" fmla="*/ 95 w 95"/>
                  <a:gd name="T25" fmla="*/ 25 h 32"/>
                  <a:gd name="T26" fmla="*/ 95 w 95"/>
                  <a:gd name="T27" fmla="*/ 22 h 32"/>
                  <a:gd name="T28" fmla="*/ 88 w 95"/>
                  <a:gd name="T29" fmla="*/ 19 h 32"/>
                  <a:gd name="T30" fmla="*/ 34 w 95"/>
                  <a:gd name="T31" fmla="*/ 3 h 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5"/>
                  <a:gd name="T49" fmla="*/ 0 h 32"/>
                  <a:gd name="T50" fmla="*/ 95 w 95"/>
                  <a:gd name="T51" fmla="*/ 32 h 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5" h="32">
                    <a:moveTo>
                      <a:pt x="34" y="3"/>
                    </a:moveTo>
                    <a:lnTo>
                      <a:pt x="34" y="3"/>
                    </a:lnTo>
                    <a:lnTo>
                      <a:pt x="22" y="0"/>
                    </a:lnTo>
                    <a:lnTo>
                      <a:pt x="15" y="0"/>
                    </a:lnTo>
                    <a:lnTo>
                      <a:pt x="0" y="3"/>
                    </a:lnTo>
                    <a:lnTo>
                      <a:pt x="3" y="16"/>
                    </a:lnTo>
                    <a:lnTo>
                      <a:pt x="41" y="28"/>
                    </a:lnTo>
                    <a:lnTo>
                      <a:pt x="50" y="32"/>
                    </a:lnTo>
                    <a:lnTo>
                      <a:pt x="60" y="32"/>
                    </a:lnTo>
                    <a:lnTo>
                      <a:pt x="91" y="25"/>
                    </a:lnTo>
                    <a:lnTo>
                      <a:pt x="95" y="25"/>
                    </a:lnTo>
                    <a:lnTo>
                      <a:pt x="95" y="22"/>
                    </a:lnTo>
                    <a:lnTo>
                      <a:pt x="88" y="19"/>
                    </a:lnTo>
                    <a:lnTo>
                      <a:pt x="34" y="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54" name="Freeform 194"/>
              <p:cNvSpPr>
                <a:spLocks/>
              </p:cNvSpPr>
              <p:nvPr/>
            </p:nvSpPr>
            <p:spPr bwMode="auto">
              <a:xfrm>
                <a:off x="1189" y="2802"/>
                <a:ext cx="22" cy="13"/>
              </a:xfrm>
              <a:custGeom>
                <a:avLst/>
                <a:gdLst>
                  <a:gd name="T0" fmla="*/ 19 w 22"/>
                  <a:gd name="T1" fmla="*/ 0 h 13"/>
                  <a:gd name="T2" fmla="*/ 0 w 22"/>
                  <a:gd name="T3" fmla="*/ 3 h 13"/>
                  <a:gd name="T4" fmla="*/ 0 w 22"/>
                  <a:gd name="T5" fmla="*/ 3 h 13"/>
                  <a:gd name="T6" fmla="*/ 0 w 22"/>
                  <a:gd name="T7" fmla="*/ 3 h 13"/>
                  <a:gd name="T8" fmla="*/ 0 w 22"/>
                  <a:gd name="T9" fmla="*/ 3 h 13"/>
                  <a:gd name="T10" fmla="*/ 6 w 22"/>
                  <a:gd name="T11" fmla="*/ 6 h 13"/>
                  <a:gd name="T12" fmla="*/ 22 w 22"/>
                  <a:gd name="T13" fmla="*/ 13 h 13"/>
                  <a:gd name="T14" fmla="*/ 19 w 22"/>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3"/>
                  <a:gd name="T26" fmla="*/ 22 w 22"/>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3">
                    <a:moveTo>
                      <a:pt x="19" y="0"/>
                    </a:moveTo>
                    <a:lnTo>
                      <a:pt x="0" y="3"/>
                    </a:lnTo>
                    <a:lnTo>
                      <a:pt x="6" y="6"/>
                    </a:lnTo>
                    <a:lnTo>
                      <a:pt x="22" y="13"/>
                    </a:lnTo>
                    <a:lnTo>
                      <a:pt x="19"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55" name="Freeform 195"/>
              <p:cNvSpPr>
                <a:spLocks/>
              </p:cNvSpPr>
              <p:nvPr/>
            </p:nvSpPr>
            <p:spPr bwMode="auto">
              <a:xfrm>
                <a:off x="1211" y="2821"/>
                <a:ext cx="35" cy="22"/>
              </a:xfrm>
              <a:custGeom>
                <a:avLst/>
                <a:gdLst>
                  <a:gd name="T0" fmla="*/ 0 w 35"/>
                  <a:gd name="T1" fmla="*/ 0 h 22"/>
                  <a:gd name="T2" fmla="*/ 0 w 35"/>
                  <a:gd name="T3" fmla="*/ 22 h 22"/>
                  <a:gd name="T4" fmla="*/ 31 w 35"/>
                  <a:gd name="T5" fmla="*/ 16 h 22"/>
                  <a:gd name="T6" fmla="*/ 31 w 35"/>
                  <a:gd name="T7" fmla="*/ 16 h 22"/>
                  <a:gd name="T8" fmla="*/ 35 w 35"/>
                  <a:gd name="T9" fmla="*/ 13 h 22"/>
                  <a:gd name="T10" fmla="*/ 35 w 35"/>
                  <a:gd name="T11" fmla="*/ 13 h 22"/>
                  <a:gd name="T12" fmla="*/ 25 w 35"/>
                  <a:gd name="T13" fmla="*/ 10 h 22"/>
                  <a:gd name="T14" fmla="*/ 0 w 35"/>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22"/>
                  <a:gd name="T26" fmla="*/ 35 w 3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22">
                    <a:moveTo>
                      <a:pt x="0" y="0"/>
                    </a:moveTo>
                    <a:lnTo>
                      <a:pt x="0" y="22"/>
                    </a:lnTo>
                    <a:lnTo>
                      <a:pt x="31" y="16"/>
                    </a:lnTo>
                    <a:lnTo>
                      <a:pt x="35" y="13"/>
                    </a:lnTo>
                    <a:lnTo>
                      <a:pt x="25" y="10"/>
                    </a:lnTo>
                    <a:lnTo>
                      <a:pt x="0"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56" name="Freeform 196"/>
              <p:cNvSpPr>
                <a:spLocks/>
              </p:cNvSpPr>
              <p:nvPr/>
            </p:nvSpPr>
            <p:spPr bwMode="auto">
              <a:xfrm>
                <a:off x="1129" y="2808"/>
                <a:ext cx="82" cy="35"/>
              </a:xfrm>
              <a:custGeom>
                <a:avLst/>
                <a:gdLst>
                  <a:gd name="T0" fmla="*/ 82 w 82"/>
                  <a:gd name="T1" fmla="*/ 13 h 35"/>
                  <a:gd name="T2" fmla="*/ 57 w 82"/>
                  <a:gd name="T3" fmla="*/ 4 h 35"/>
                  <a:gd name="T4" fmla="*/ 57 w 82"/>
                  <a:gd name="T5" fmla="*/ 4 h 35"/>
                  <a:gd name="T6" fmla="*/ 44 w 82"/>
                  <a:gd name="T7" fmla="*/ 0 h 35"/>
                  <a:gd name="T8" fmla="*/ 34 w 82"/>
                  <a:gd name="T9" fmla="*/ 0 h 35"/>
                  <a:gd name="T10" fmla="*/ 0 w 82"/>
                  <a:gd name="T11" fmla="*/ 7 h 35"/>
                  <a:gd name="T12" fmla="*/ 0 w 82"/>
                  <a:gd name="T13" fmla="*/ 7 h 35"/>
                  <a:gd name="T14" fmla="*/ 0 w 82"/>
                  <a:gd name="T15" fmla="*/ 10 h 35"/>
                  <a:gd name="T16" fmla="*/ 0 w 82"/>
                  <a:gd name="T17" fmla="*/ 10 h 35"/>
                  <a:gd name="T18" fmla="*/ 6 w 82"/>
                  <a:gd name="T19" fmla="*/ 13 h 35"/>
                  <a:gd name="T20" fmla="*/ 60 w 82"/>
                  <a:gd name="T21" fmla="*/ 32 h 35"/>
                  <a:gd name="T22" fmla="*/ 60 w 82"/>
                  <a:gd name="T23" fmla="*/ 32 h 35"/>
                  <a:gd name="T24" fmla="*/ 72 w 82"/>
                  <a:gd name="T25" fmla="*/ 35 h 35"/>
                  <a:gd name="T26" fmla="*/ 82 w 82"/>
                  <a:gd name="T27" fmla="*/ 35 h 35"/>
                  <a:gd name="T28" fmla="*/ 82 w 82"/>
                  <a:gd name="T29" fmla="*/ 35 h 35"/>
                  <a:gd name="T30" fmla="*/ 82 w 82"/>
                  <a:gd name="T31" fmla="*/ 13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2"/>
                  <a:gd name="T49" fmla="*/ 0 h 35"/>
                  <a:gd name="T50" fmla="*/ 82 w 82"/>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2" h="35">
                    <a:moveTo>
                      <a:pt x="82" y="13"/>
                    </a:moveTo>
                    <a:lnTo>
                      <a:pt x="57" y="4"/>
                    </a:lnTo>
                    <a:lnTo>
                      <a:pt x="44" y="0"/>
                    </a:lnTo>
                    <a:lnTo>
                      <a:pt x="34" y="0"/>
                    </a:lnTo>
                    <a:lnTo>
                      <a:pt x="0" y="7"/>
                    </a:lnTo>
                    <a:lnTo>
                      <a:pt x="0" y="10"/>
                    </a:lnTo>
                    <a:lnTo>
                      <a:pt x="6" y="13"/>
                    </a:lnTo>
                    <a:lnTo>
                      <a:pt x="60" y="32"/>
                    </a:lnTo>
                    <a:lnTo>
                      <a:pt x="72" y="35"/>
                    </a:lnTo>
                    <a:lnTo>
                      <a:pt x="82" y="35"/>
                    </a:lnTo>
                    <a:lnTo>
                      <a:pt x="82" y="1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57" name="Freeform 197"/>
              <p:cNvSpPr>
                <a:spLocks/>
              </p:cNvSpPr>
              <p:nvPr/>
            </p:nvSpPr>
            <p:spPr bwMode="auto">
              <a:xfrm>
                <a:off x="1100" y="2821"/>
                <a:ext cx="86" cy="35"/>
              </a:xfrm>
              <a:custGeom>
                <a:avLst/>
                <a:gdLst>
                  <a:gd name="T0" fmla="*/ 22 w 86"/>
                  <a:gd name="T1" fmla="*/ 3 h 35"/>
                  <a:gd name="T2" fmla="*/ 22 w 86"/>
                  <a:gd name="T3" fmla="*/ 3 h 35"/>
                  <a:gd name="T4" fmla="*/ 13 w 86"/>
                  <a:gd name="T5" fmla="*/ 0 h 35"/>
                  <a:gd name="T6" fmla="*/ 3 w 86"/>
                  <a:gd name="T7" fmla="*/ 0 h 35"/>
                  <a:gd name="T8" fmla="*/ 0 w 86"/>
                  <a:gd name="T9" fmla="*/ 0 h 35"/>
                  <a:gd name="T10" fmla="*/ 0 w 86"/>
                  <a:gd name="T11" fmla="*/ 22 h 35"/>
                  <a:gd name="T12" fmla="*/ 25 w 86"/>
                  <a:gd name="T13" fmla="*/ 32 h 35"/>
                  <a:gd name="T14" fmla="*/ 25 w 86"/>
                  <a:gd name="T15" fmla="*/ 32 h 35"/>
                  <a:gd name="T16" fmla="*/ 38 w 86"/>
                  <a:gd name="T17" fmla="*/ 35 h 35"/>
                  <a:gd name="T18" fmla="*/ 48 w 86"/>
                  <a:gd name="T19" fmla="*/ 35 h 35"/>
                  <a:gd name="T20" fmla="*/ 82 w 86"/>
                  <a:gd name="T21" fmla="*/ 25 h 35"/>
                  <a:gd name="T22" fmla="*/ 82 w 86"/>
                  <a:gd name="T23" fmla="*/ 25 h 35"/>
                  <a:gd name="T24" fmla="*/ 86 w 86"/>
                  <a:gd name="T25" fmla="*/ 25 h 35"/>
                  <a:gd name="T26" fmla="*/ 86 w 86"/>
                  <a:gd name="T27" fmla="*/ 25 h 35"/>
                  <a:gd name="T28" fmla="*/ 79 w 86"/>
                  <a:gd name="T29" fmla="*/ 22 h 35"/>
                  <a:gd name="T30" fmla="*/ 22 w 86"/>
                  <a:gd name="T31" fmla="*/ 3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6"/>
                  <a:gd name="T49" fmla="*/ 0 h 35"/>
                  <a:gd name="T50" fmla="*/ 86 w 86"/>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6" h="35">
                    <a:moveTo>
                      <a:pt x="22" y="3"/>
                    </a:moveTo>
                    <a:lnTo>
                      <a:pt x="22" y="3"/>
                    </a:lnTo>
                    <a:lnTo>
                      <a:pt x="13" y="0"/>
                    </a:lnTo>
                    <a:lnTo>
                      <a:pt x="3" y="0"/>
                    </a:lnTo>
                    <a:lnTo>
                      <a:pt x="0" y="0"/>
                    </a:lnTo>
                    <a:lnTo>
                      <a:pt x="0" y="22"/>
                    </a:lnTo>
                    <a:lnTo>
                      <a:pt x="25" y="32"/>
                    </a:lnTo>
                    <a:lnTo>
                      <a:pt x="38" y="35"/>
                    </a:lnTo>
                    <a:lnTo>
                      <a:pt x="48" y="35"/>
                    </a:lnTo>
                    <a:lnTo>
                      <a:pt x="82" y="25"/>
                    </a:lnTo>
                    <a:lnTo>
                      <a:pt x="86" y="25"/>
                    </a:lnTo>
                    <a:lnTo>
                      <a:pt x="79" y="22"/>
                    </a:lnTo>
                    <a:lnTo>
                      <a:pt x="22" y="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58" name="Freeform 198"/>
              <p:cNvSpPr>
                <a:spLocks/>
              </p:cNvSpPr>
              <p:nvPr/>
            </p:nvSpPr>
            <p:spPr bwMode="auto">
              <a:xfrm>
                <a:off x="1065" y="2821"/>
                <a:ext cx="35" cy="22"/>
              </a:xfrm>
              <a:custGeom>
                <a:avLst/>
                <a:gdLst>
                  <a:gd name="T0" fmla="*/ 35 w 35"/>
                  <a:gd name="T1" fmla="*/ 0 h 22"/>
                  <a:gd name="T2" fmla="*/ 3 w 35"/>
                  <a:gd name="T3" fmla="*/ 6 h 22"/>
                  <a:gd name="T4" fmla="*/ 3 w 35"/>
                  <a:gd name="T5" fmla="*/ 6 h 22"/>
                  <a:gd name="T6" fmla="*/ 0 w 35"/>
                  <a:gd name="T7" fmla="*/ 6 h 22"/>
                  <a:gd name="T8" fmla="*/ 0 w 35"/>
                  <a:gd name="T9" fmla="*/ 10 h 22"/>
                  <a:gd name="T10" fmla="*/ 7 w 35"/>
                  <a:gd name="T11" fmla="*/ 13 h 22"/>
                  <a:gd name="T12" fmla="*/ 35 w 35"/>
                  <a:gd name="T13" fmla="*/ 22 h 22"/>
                  <a:gd name="T14" fmla="*/ 35 w 35"/>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22"/>
                  <a:gd name="T26" fmla="*/ 35 w 3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22">
                    <a:moveTo>
                      <a:pt x="35" y="0"/>
                    </a:moveTo>
                    <a:lnTo>
                      <a:pt x="3" y="6"/>
                    </a:lnTo>
                    <a:lnTo>
                      <a:pt x="0" y="6"/>
                    </a:lnTo>
                    <a:lnTo>
                      <a:pt x="0" y="10"/>
                    </a:lnTo>
                    <a:lnTo>
                      <a:pt x="7" y="13"/>
                    </a:lnTo>
                    <a:lnTo>
                      <a:pt x="35" y="22"/>
                    </a:lnTo>
                    <a:lnTo>
                      <a:pt x="35"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59" name="Freeform 199"/>
              <p:cNvSpPr>
                <a:spLocks/>
              </p:cNvSpPr>
              <p:nvPr/>
            </p:nvSpPr>
            <p:spPr bwMode="auto">
              <a:xfrm>
                <a:off x="1100" y="2850"/>
                <a:ext cx="22" cy="15"/>
              </a:xfrm>
              <a:custGeom>
                <a:avLst/>
                <a:gdLst>
                  <a:gd name="T0" fmla="*/ 0 w 22"/>
                  <a:gd name="T1" fmla="*/ 0 h 15"/>
                  <a:gd name="T2" fmla="*/ 0 w 22"/>
                  <a:gd name="T3" fmla="*/ 15 h 15"/>
                  <a:gd name="T4" fmla="*/ 19 w 22"/>
                  <a:gd name="T5" fmla="*/ 9 h 15"/>
                  <a:gd name="T6" fmla="*/ 19 w 22"/>
                  <a:gd name="T7" fmla="*/ 9 h 15"/>
                  <a:gd name="T8" fmla="*/ 22 w 22"/>
                  <a:gd name="T9" fmla="*/ 9 h 15"/>
                  <a:gd name="T10" fmla="*/ 22 w 22"/>
                  <a:gd name="T11" fmla="*/ 9 h 15"/>
                  <a:gd name="T12" fmla="*/ 16 w 22"/>
                  <a:gd name="T13" fmla="*/ 6 h 15"/>
                  <a:gd name="T14" fmla="*/ 0 w 22"/>
                  <a:gd name="T15" fmla="*/ 0 h 15"/>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5"/>
                  <a:gd name="T26" fmla="*/ 22 w 22"/>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5">
                    <a:moveTo>
                      <a:pt x="0" y="0"/>
                    </a:moveTo>
                    <a:lnTo>
                      <a:pt x="0" y="15"/>
                    </a:lnTo>
                    <a:lnTo>
                      <a:pt x="19" y="9"/>
                    </a:lnTo>
                    <a:lnTo>
                      <a:pt x="22" y="9"/>
                    </a:lnTo>
                    <a:lnTo>
                      <a:pt x="16" y="6"/>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60" name="Freeform 200"/>
              <p:cNvSpPr>
                <a:spLocks/>
              </p:cNvSpPr>
              <p:nvPr/>
            </p:nvSpPr>
            <p:spPr bwMode="auto">
              <a:xfrm>
                <a:off x="1002" y="2834"/>
                <a:ext cx="98" cy="34"/>
              </a:xfrm>
              <a:custGeom>
                <a:avLst/>
                <a:gdLst>
                  <a:gd name="T0" fmla="*/ 98 w 98"/>
                  <a:gd name="T1" fmla="*/ 16 h 34"/>
                  <a:gd name="T2" fmla="*/ 60 w 98"/>
                  <a:gd name="T3" fmla="*/ 3 h 34"/>
                  <a:gd name="T4" fmla="*/ 60 w 98"/>
                  <a:gd name="T5" fmla="*/ 3 h 34"/>
                  <a:gd name="T6" fmla="*/ 47 w 98"/>
                  <a:gd name="T7" fmla="*/ 0 h 34"/>
                  <a:gd name="T8" fmla="*/ 38 w 98"/>
                  <a:gd name="T9" fmla="*/ 0 h 34"/>
                  <a:gd name="T10" fmla="*/ 0 w 98"/>
                  <a:gd name="T11" fmla="*/ 6 h 34"/>
                  <a:gd name="T12" fmla="*/ 0 w 98"/>
                  <a:gd name="T13" fmla="*/ 6 h 34"/>
                  <a:gd name="T14" fmla="*/ 0 w 98"/>
                  <a:gd name="T15" fmla="*/ 6 h 34"/>
                  <a:gd name="T16" fmla="*/ 0 w 98"/>
                  <a:gd name="T17" fmla="*/ 9 h 34"/>
                  <a:gd name="T18" fmla="*/ 6 w 98"/>
                  <a:gd name="T19" fmla="*/ 12 h 34"/>
                  <a:gd name="T20" fmla="*/ 60 w 98"/>
                  <a:gd name="T21" fmla="*/ 31 h 34"/>
                  <a:gd name="T22" fmla="*/ 60 w 98"/>
                  <a:gd name="T23" fmla="*/ 31 h 34"/>
                  <a:gd name="T24" fmla="*/ 73 w 98"/>
                  <a:gd name="T25" fmla="*/ 34 h 34"/>
                  <a:gd name="T26" fmla="*/ 82 w 98"/>
                  <a:gd name="T27" fmla="*/ 34 h 34"/>
                  <a:gd name="T28" fmla="*/ 98 w 98"/>
                  <a:gd name="T29" fmla="*/ 31 h 34"/>
                  <a:gd name="T30" fmla="*/ 98 w 98"/>
                  <a:gd name="T31" fmla="*/ 16 h 3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8"/>
                  <a:gd name="T49" fmla="*/ 0 h 34"/>
                  <a:gd name="T50" fmla="*/ 98 w 98"/>
                  <a:gd name="T51" fmla="*/ 34 h 3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8" h="34">
                    <a:moveTo>
                      <a:pt x="98" y="16"/>
                    </a:moveTo>
                    <a:lnTo>
                      <a:pt x="60" y="3"/>
                    </a:lnTo>
                    <a:lnTo>
                      <a:pt x="47" y="0"/>
                    </a:lnTo>
                    <a:lnTo>
                      <a:pt x="38" y="0"/>
                    </a:lnTo>
                    <a:lnTo>
                      <a:pt x="0" y="6"/>
                    </a:lnTo>
                    <a:lnTo>
                      <a:pt x="0" y="9"/>
                    </a:lnTo>
                    <a:lnTo>
                      <a:pt x="6" y="12"/>
                    </a:lnTo>
                    <a:lnTo>
                      <a:pt x="60" y="31"/>
                    </a:lnTo>
                    <a:lnTo>
                      <a:pt x="73" y="34"/>
                    </a:lnTo>
                    <a:lnTo>
                      <a:pt x="82" y="34"/>
                    </a:lnTo>
                    <a:lnTo>
                      <a:pt x="98" y="31"/>
                    </a:lnTo>
                    <a:lnTo>
                      <a:pt x="98" y="1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61" name="Freeform 201"/>
              <p:cNvSpPr>
                <a:spLocks/>
              </p:cNvSpPr>
              <p:nvPr/>
            </p:nvSpPr>
            <p:spPr bwMode="auto">
              <a:xfrm>
                <a:off x="932" y="2846"/>
                <a:ext cx="127" cy="35"/>
              </a:xfrm>
              <a:custGeom>
                <a:avLst/>
                <a:gdLst>
                  <a:gd name="T0" fmla="*/ 124 w 127"/>
                  <a:gd name="T1" fmla="*/ 29 h 35"/>
                  <a:gd name="T2" fmla="*/ 124 w 127"/>
                  <a:gd name="T3" fmla="*/ 29 h 35"/>
                  <a:gd name="T4" fmla="*/ 127 w 127"/>
                  <a:gd name="T5" fmla="*/ 26 h 35"/>
                  <a:gd name="T6" fmla="*/ 127 w 127"/>
                  <a:gd name="T7" fmla="*/ 26 h 35"/>
                  <a:gd name="T8" fmla="*/ 117 w 127"/>
                  <a:gd name="T9" fmla="*/ 22 h 35"/>
                  <a:gd name="T10" fmla="*/ 64 w 127"/>
                  <a:gd name="T11" fmla="*/ 4 h 35"/>
                  <a:gd name="T12" fmla="*/ 64 w 127"/>
                  <a:gd name="T13" fmla="*/ 4 h 35"/>
                  <a:gd name="T14" fmla="*/ 51 w 127"/>
                  <a:gd name="T15" fmla="*/ 0 h 35"/>
                  <a:gd name="T16" fmla="*/ 42 w 127"/>
                  <a:gd name="T17" fmla="*/ 0 h 35"/>
                  <a:gd name="T18" fmla="*/ 4 w 127"/>
                  <a:gd name="T19" fmla="*/ 7 h 35"/>
                  <a:gd name="T20" fmla="*/ 4 w 127"/>
                  <a:gd name="T21" fmla="*/ 7 h 35"/>
                  <a:gd name="T22" fmla="*/ 0 w 127"/>
                  <a:gd name="T23" fmla="*/ 7 h 35"/>
                  <a:gd name="T24" fmla="*/ 0 w 127"/>
                  <a:gd name="T25" fmla="*/ 10 h 35"/>
                  <a:gd name="T26" fmla="*/ 7 w 127"/>
                  <a:gd name="T27" fmla="*/ 13 h 35"/>
                  <a:gd name="T28" fmla="*/ 64 w 127"/>
                  <a:gd name="T29" fmla="*/ 32 h 35"/>
                  <a:gd name="T30" fmla="*/ 64 w 127"/>
                  <a:gd name="T31" fmla="*/ 32 h 35"/>
                  <a:gd name="T32" fmla="*/ 76 w 127"/>
                  <a:gd name="T33" fmla="*/ 35 h 35"/>
                  <a:gd name="T34" fmla="*/ 86 w 127"/>
                  <a:gd name="T35" fmla="*/ 35 h 35"/>
                  <a:gd name="T36" fmla="*/ 124 w 127"/>
                  <a:gd name="T37" fmla="*/ 29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7"/>
                  <a:gd name="T58" fmla="*/ 0 h 35"/>
                  <a:gd name="T59" fmla="*/ 127 w 127"/>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7" h="35">
                    <a:moveTo>
                      <a:pt x="124" y="29"/>
                    </a:moveTo>
                    <a:lnTo>
                      <a:pt x="124" y="29"/>
                    </a:lnTo>
                    <a:lnTo>
                      <a:pt x="127" y="26"/>
                    </a:lnTo>
                    <a:lnTo>
                      <a:pt x="117" y="22"/>
                    </a:lnTo>
                    <a:lnTo>
                      <a:pt x="64" y="4"/>
                    </a:lnTo>
                    <a:lnTo>
                      <a:pt x="51" y="0"/>
                    </a:lnTo>
                    <a:lnTo>
                      <a:pt x="42" y="0"/>
                    </a:lnTo>
                    <a:lnTo>
                      <a:pt x="4" y="7"/>
                    </a:lnTo>
                    <a:lnTo>
                      <a:pt x="0" y="7"/>
                    </a:lnTo>
                    <a:lnTo>
                      <a:pt x="0" y="10"/>
                    </a:lnTo>
                    <a:lnTo>
                      <a:pt x="7" y="13"/>
                    </a:lnTo>
                    <a:lnTo>
                      <a:pt x="64" y="32"/>
                    </a:lnTo>
                    <a:lnTo>
                      <a:pt x="76" y="35"/>
                    </a:lnTo>
                    <a:lnTo>
                      <a:pt x="86" y="35"/>
                    </a:lnTo>
                    <a:lnTo>
                      <a:pt x="124" y="2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62" name="Freeform 202"/>
              <p:cNvSpPr>
                <a:spLocks/>
              </p:cNvSpPr>
              <p:nvPr/>
            </p:nvSpPr>
            <p:spPr bwMode="auto">
              <a:xfrm>
                <a:off x="863" y="2859"/>
                <a:ext cx="126" cy="38"/>
              </a:xfrm>
              <a:custGeom>
                <a:avLst/>
                <a:gdLst>
                  <a:gd name="T0" fmla="*/ 123 w 126"/>
                  <a:gd name="T1" fmla="*/ 28 h 38"/>
                  <a:gd name="T2" fmla="*/ 123 w 126"/>
                  <a:gd name="T3" fmla="*/ 28 h 38"/>
                  <a:gd name="T4" fmla="*/ 126 w 126"/>
                  <a:gd name="T5" fmla="*/ 28 h 38"/>
                  <a:gd name="T6" fmla="*/ 126 w 126"/>
                  <a:gd name="T7" fmla="*/ 25 h 38"/>
                  <a:gd name="T8" fmla="*/ 120 w 126"/>
                  <a:gd name="T9" fmla="*/ 22 h 38"/>
                  <a:gd name="T10" fmla="*/ 63 w 126"/>
                  <a:gd name="T11" fmla="*/ 3 h 38"/>
                  <a:gd name="T12" fmla="*/ 63 w 126"/>
                  <a:gd name="T13" fmla="*/ 3 h 38"/>
                  <a:gd name="T14" fmla="*/ 54 w 126"/>
                  <a:gd name="T15" fmla="*/ 0 h 38"/>
                  <a:gd name="T16" fmla="*/ 41 w 126"/>
                  <a:gd name="T17" fmla="*/ 0 h 38"/>
                  <a:gd name="T18" fmla="*/ 3 w 126"/>
                  <a:gd name="T19" fmla="*/ 6 h 38"/>
                  <a:gd name="T20" fmla="*/ 3 w 126"/>
                  <a:gd name="T21" fmla="*/ 6 h 38"/>
                  <a:gd name="T22" fmla="*/ 0 w 126"/>
                  <a:gd name="T23" fmla="*/ 9 h 38"/>
                  <a:gd name="T24" fmla="*/ 0 w 126"/>
                  <a:gd name="T25" fmla="*/ 9 h 38"/>
                  <a:gd name="T26" fmla="*/ 6 w 126"/>
                  <a:gd name="T27" fmla="*/ 13 h 38"/>
                  <a:gd name="T28" fmla="*/ 63 w 126"/>
                  <a:gd name="T29" fmla="*/ 35 h 38"/>
                  <a:gd name="T30" fmla="*/ 63 w 126"/>
                  <a:gd name="T31" fmla="*/ 35 h 38"/>
                  <a:gd name="T32" fmla="*/ 76 w 126"/>
                  <a:gd name="T33" fmla="*/ 38 h 38"/>
                  <a:gd name="T34" fmla="*/ 85 w 126"/>
                  <a:gd name="T35" fmla="*/ 38 h 38"/>
                  <a:gd name="T36" fmla="*/ 123 w 126"/>
                  <a:gd name="T37" fmla="*/ 28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6"/>
                  <a:gd name="T58" fmla="*/ 0 h 38"/>
                  <a:gd name="T59" fmla="*/ 126 w 126"/>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6" h="38">
                    <a:moveTo>
                      <a:pt x="123" y="28"/>
                    </a:moveTo>
                    <a:lnTo>
                      <a:pt x="123" y="28"/>
                    </a:lnTo>
                    <a:lnTo>
                      <a:pt x="126" y="28"/>
                    </a:lnTo>
                    <a:lnTo>
                      <a:pt x="126" y="25"/>
                    </a:lnTo>
                    <a:lnTo>
                      <a:pt x="120" y="22"/>
                    </a:lnTo>
                    <a:lnTo>
                      <a:pt x="63" y="3"/>
                    </a:lnTo>
                    <a:lnTo>
                      <a:pt x="54" y="0"/>
                    </a:lnTo>
                    <a:lnTo>
                      <a:pt x="41" y="0"/>
                    </a:lnTo>
                    <a:lnTo>
                      <a:pt x="3" y="6"/>
                    </a:lnTo>
                    <a:lnTo>
                      <a:pt x="0" y="9"/>
                    </a:lnTo>
                    <a:lnTo>
                      <a:pt x="6" y="13"/>
                    </a:lnTo>
                    <a:lnTo>
                      <a:pt x="63" y="35"/>
                    </a:lnTo>
                    <a:lnTo>
                      <a:pt x="76" y="38"/>
                    </a:lnTo>
                    <a:lnTo>
                      <a:pt x="85" y="38"/>
                    </a:lnTo>
                    <a:lnTo>
                      <a:pt x="123" y="28"/>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63" name="Freeform 203"/>
              <p:cNvSpPr>
                <a:spLocks/>
              </p:cNvSpPr>
              <p:nvPr/>
            </p:nvSpPr>
            <p:spPr bwMode="auto">
              <a:xfrm>
                <a:off x="825" y="2872"/>
                <a:ext cx="95" cy="38"/>
              </a:xfrm>
              <a:custGeom>
                <a:avLst/>
                <a:gdLst>
                  <a:gd name="T0" fmla="*/ 0 w 95"/>
                  <a:gd name="T1" fmla="*/ 25 h 38"/>
                  <a:gd name="T2" fmla="*/ 28 w 95"/>
                  <a:gd name="T3" fmla="*/ 34 h 38"/>
                  <a:gd name="T4" fmla="*/ 28 w 95"/>
                  <a:gd name="T5" fmla="*/ 34 h 38"/>
                  <a:gd name="T6" fmla="*/ 41 w 95"/>
                  <a:gd name="T7" fmla="*/ 38 h 38"/>
                  <a:gd name="T8" fmla="*/ 50 w 95"/>
                  <a:gd name="T9" fmla="*/ 38 h 38"/>
                  <a:gd name="T10" fmla="*/ 92 w 95"/>
                  <a:gd name="T11" fmla="*/ 31 h 38"/>
                  <a:gd name="T12" fmla="*/ 92 w 95"/>
                  <a:gd name="T13" fmla="*/ 31 h 38"/>
                  <a:gd name="T14" fmla="*/ 95 w 95"/>
                  <a:gd name="T15" fmla="*/ 28 h 38"/>
                  <a:gd name="T16" fmla="*/ 95 w 95"/>
                  <a:gd name="T17" fmla="*/ 28 h 38"/>
                  <a:gd name="T18" fmla="*/ 88 w 95"/>
                  <a:gd name="T19" fmla="*/ 25 h 38"/>
                  <a:gd name="T20" fmla="*/ 31 w 95"/>
                  <a:gd name="T21" fmla="*/ 3 h 38"/>
                  <a:gd name="T22" fmla="*/ 31 w 95"/>
                  <a:gd name="T23" fmla="*/ 3 h 38"/>
                  <a:gd name="T24" fmla="*/ 19 w 95"/>
                  <a:gd name="T25" fmla="*/ 0 h 38"/>
                  <a:gd name="T26" fmla="*/ 9 w 95"/>
                  <a:gd name="T27" fmla="*/ 0 h 38"/>
                  <a:gd name="T28" fmla="*/ 0 w 95"/>
                  <a:gd name="T29" fmla="*/ 3 h 38"/>
                  <a:gd name="T30" fmla="*/ 0 w 95"/>
                  <a:gd name="T31" fmla="*/ 25 h 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5"/>
                  <a:gd name="T49" fmla="*/ 0 h 38"/>
                  <a:gd name="T50" fmla="*/ 95 w 95"/>
                  <a:gd name="T51" fmla="*/ 38 h 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5" h="38">
                    <a:moveTo>
                      <a:pt x="0" y="25"/>
                    </a:moveTo>
                    <a:lnTo>
                      <a:pt x="28" y="34"/>
                    </a:lnTo>
                    <a:lnTo>
                      <a:pt x="41" y="38"/>
                    </a:lnTo>
                    <a:lnTo>
                      <a:pt x="50" y="38"/>
                    </a:lnTo>
                    <a:lnTo>
                      <a:pt x="92" y="31"/>
                    </a:lnTo>
                    <a:lnTo>
                      <a:pt x="95" y="28"/>
                    </a:lnTo>
                    <a:lnTo>
                      <a:pt x="88" y="25"/>
                    </a:lnTo>
                    <a:lnTo>
                      <a:pt x="31" y="3"/>
                    </a:lnTo>
                    <a:lnTo>
                      <a:pt x="19" y="0"/>
                    </a:lnTo>
                    <a:lnTo>
                      <a:pt x="9" y="0"/>
                    </a:lnTo>
                    <a:lnTo>
                      <a:pt x="0" y="3"/>
                    </a:lnTo>
                    <a:lnTo>
                      <a:pt x="0" y="25"/>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64" name="Freeform 204"/>
              <p:cNvSpPr>
                <a:spLocks/>
              </p:cNvSpPr>
              <p:nvPr/>
            </p:nvSpPr>
            <p:spPr bwMode="auto">
              <a:xfrm>
                <a:off x="790" y="2875"/>
                <a:ext cx="35" cy="22"/>
              </a:xfrm>
              <a:custGeom>
                <a:avLst/>
                <a:gdLst>
                  <a:gd name="T0" fmla="*/ 35 w 35"/>
                  <a:gd name="T1" fmla="*/ 0 h 22"/>
                  <a:gd name="T2" fmla="*/ 3 w 35"/>
                  <a:gd name="T3" fmla="*/ 6 h 22"/>
                  <a:gd name="T4" fmla="*/ 3 w 35"/>
                  <a:gd name="T5" fmla="*/ 6 h 22"/>
                  <a:gd name="T6" fmla="*/ 0 w 35"/>
                  <a:gd name="T7" fmla="*/ 6 h 22"/>
                  <a:gd name="T8" fmla="*/ 0 w 35"/>
                  <a:gd name="T9" fmla="*/ 9 h 22"/>
                  <a:gd name="T10" fmla="*/ 6 w 35"/>
                  <a:gd name="T11" fmla="*/ 12 h 22"/>
                  <a:gd name="T12" fmla="*/ 35 w 35"/>
                  <a:gd name="T13" fmla="*/ 22 h 22"/>
                  <a:gd name="T14" fmla="*/ 35 w 35"/>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22"/>
                  <a:gd name="T26" fmla="*/ 35 w 3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22">
                    <a:moveTo>
                      <a:pt x="35" y="0"/>
                    </a:moveTo>
                    <a:lnTo>
                      <a:pt x="3" y="6"/>
                    </a:lnTo>
                    <a:lnTo>
                      <a:pt x="0" y="6"/>
                    </a:lnTo>
                    <a:lnTo>
                      <a:pt x="0" y="9"/>
                    </a:lnTo>
                    <a:lnTo>
                      <a:pt x="6" y="12"/>
                    </a:lnTo>
                    <a:lnTo>
                      <a:pt x="35" y="22"/>
                    </a:lnTo>
                    <a:lnTo>
                      <a:pt x="35"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grpSp>
        <p:grpSp>
          <p:nvGrpSpPr>
            <p:cNvPr id="20121" name="Group 406"/>
            <p:cNvGrpSpPr>
              <a:grpSpLocks/>
            </p:cNvGrpSpPr>
            <p:nvPr/>
          </p:nvGrpSpPr>
          <p:grpSpPr bwMode="auto">
            <a:xfrm>
              <a:off x="887321" y="4261944"/>
              <a:ext cx="1738131" cy="417464"/>
              <a:chOff x="559" y="2685"/>
              <a:chExt cx="1095" cy="263"/>
            </a:xfrm>
          </p:grpSpPr>
          <p:sp>
            <p:nvSpPr>
              <p:cNvPr id="20265" name="Freeform 206"/>
              <p:cNvSpPr>
                <a:spLocks/>
              </p:cNvSpPr>
              <p:nvPr/>
            </p:nvSpPr>
            <p:spPr bwMode="auto">
              <a:xfrm>
                <a:off x="1651" y="2796"/>
                <a:ext cx="3" cy="3"/>
              </a:xfrm>
              <a:custGeom>
                <a:avLst/>
                <a:gdLst>
                  <a:gd name="T0" fmla="*/ 0 w 3"/>
                  <a:gd name="T1" fmla="*/ 0 h 3"/>
                  <a:gd name="T2" fmla="*/ 0 w 3"/>
                  <a:gd name="T3" fmla="*/ 3 h 3"/>
                  <a:gd name="T4" fmla="*/ 0 w 3"/>
                  <a:gd name="T5" fmla="*/ 3 h 3"/>
                  <a:gd name="T6" fmla="*/ 3 w 3"/>
                  <a:gd name="T7" fmla="*/ 3 h 3"/>
                  <a:gd name="T8" fmla="*/ 0 w 3"/>
                  <a:gd name="T9" fmla="*/ 0 h 3"/>
                  <a:gd name="T10" fmla="*/ 0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0"/>
                    </a:moveTo>
                    <a:lnTo>
                      <a:pt x="0" y="3"/>
                    </a:lnTo>
                    <a:lnTo>
                      <a:pt x="3" y="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66" name="Freeform 207"/>
              <p:cNvSpPr>
                <a:spLocks/>
              </p:cNvSpPr>
              <p:nvPr/>
            </p:nvSpPr>
            <p:spPr bwMode="auto">
              <a:xfrm>
                <a:off x="1546" y="2777"/>
                <a:ext cx="105" cy="28"/>
              </a:xfrm>
              <a:custGeom>
                <a:avLst/>
                <a:gdLst>
                  <a:gd name="T0" fmla="*/ 105 w 105"/>
                  <a:gd name="T1" fmla="*/ 19 h 28"/>
                  <a:gd name="T2" fmla="*/ 105 w 105"/>
                  <a:gd name="T3" fmla="*/ 19 h 28"/>
                  <a:gd name="T4" fmla="*/ 98 w 105"/>
                  <a:gd name="T5" fmla="*/ 16 h 28"/>
                  <a:gd name="T6" fmla="*/ 48 w 105"/>
                  <a:gd name="T7" fmla="*/ 0 h 28"/>
                  <a:gd name="T8" fmla="*/ 48 w 105"/>
                  <a:gd name="T9" fmla="*/ 0 h 28"/>
                  <a:gd name="T10" fmla="*/ 29 w 105"/>
                  <a:gd name="T11" fmla="*/ 0 h 28"/>
                  <a:gd name="T12" fmla="*/ 3 w 105"/>
                  <a:gd name="T13" fmla="*/ 3 h 28"/>
                  <a:gd name="T14" fmla="*/ 3 w 105"/>
                  <a:gd name="T15" fmla="*/ 3 h 28"/>
                  <a:gd name="T16" fmla="*/ 0 w 105"/>
                  <a:gd name="T17" fmla="*/ 6 h 28"/>
                  <a:gd name="T18" fmla="*/ 0 w 105"/>
                  <a:gd name="T19" fmla="*/ 6 h 28"/>
                  <a:gd name="T20" fmla="*/ 10 w 105"/>
                  <a:gd name="T21" fmla="*/ 9 h 28"/>
                  <a:gd name="T22" fmla="*/ 60 w 105"/>
                  <a:gd name="T23" fmla="*/ 25 h 28"/>
                  <a:gd name="T24" fmla="*/ 60 w 105"/>
                  <a:gd name="T25" fmla="*/ 25 h 28"/>
                  <a:gd name="T26" fmla="*/ 79 w 105"/>
                  <a:gd name="T27" fmla="*/ 28 h 28"/>
                  <a:gd name="T28" fmla="*/ 105 w 105"/>
                  <a:gd name="T29" fmla="*/ 22 h 28"/>
                  <a:gd name="T30" fmla="*/ 105 w 105"/>
                  <a:gd name="T31" fmla="*/ 22 h 28"/>
                  <a:gd name="T32" fmla="*/ 105 w 105"/>
                  <a:gd name="T33" fmla="*/ 22 h 28"/>
                  <a:gd name="T34" fmla="*/ 105 w 105"/>
                  <a:gd name="T35" fmla="*/ 19 h 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5"/>
                  <a:gd name="T55" fmla="*/ 0 h 28"/>
                  <a:gd name="T56" fmla="*/ 105 w 105"/>
                  <a:gd name="T57" fmla="*/ 28 h 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5" h="28">
                    <a:moveTo>
                      <a:pt x="105" y="19"/>
                    </a:moveTo>
                    <a:lnTo>
                      <a:pt x="105" y="19"/>
                    </a:lnTo>
                    <a:lnTo>
                      <a:pt x="98" y="16"/>
                    </a:lnTo>
                    <a:lnTo>
                      <a:pt x="48" y="0"/>
                    </a:lnTo>
                    <a:lnTo>
                      <a:pt x="29" y="0"/>
                    </a:lnTo>
                    <a:lnTo>
                      <a:pt x="3" y="3"/>
                    </a:lnTo>
                    <a:lnTo>
                      <a:pt x="0" y="6"/>
                    </a:lnTo>
                    <a:lnTo>
                      <a:pt x="10" y="9"/>
                    </a:lnTo>
                    <a:lnTo>
                      <a:pt x="60" y="25"/>
                    </a:lnTo>
                    <a:lnTo>
                      <a:pt x="79" y="28"/>
                    </a:lnTo>
                    <a:lnTo>
                      <a:pt x="105" y="22"/>
                    </a:lnTo>
                    <a:lnTo>
                      <a:pt x="105"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67" name="Freeform 208"/>
              <p:cNvSpPr>
                <a:spLocks/>
              </p:cNvSpPr>
              <p:nvPr/>
            </p:nvSpPr>
            <p:spPr bwMode="auto">
              <a:xfrm>
                <a:off x="1540" y="2786"/>
                <a:ext cx="66" cy="29"/>
              </a:xfrm>
              <a:custGeom>
                <a:avLst/>
                <a:gdLst>
                  <a:gd name="T0" fmla="*/ 6 w 66"/>
                  <a:gd name="T1" fmla="*/ 0 h 29"/>
                  <a:gd name="T2" fmla="*/ 6 w 66"/>
                  <a:gd name="T3" fmla="*/ 0 h 29"/>
                  <a:gd name="T4" fmla="*/ 0 w 66"/>
                  <a:gd name="T5" fmla="*/ 0 h 29"/>
                  <a:gd name="T6" fmla="*/ 0 w 66"/>
                  <a:gd name="T7" fmla="*/ 22 h 29"/>
                  <a:gd name="T8" fmla="*/ 19 w 66"/>
                  <a:gd name="T9" fmla="*/ 26 h 29"/>
                  <a:gd name="T10" fmla="*/ 19 w 66"/>
                  <a:gd name="T11" fmla="*/ 26 h 29"/>
                  <a:gd name="T12" fmla="*/ 38 w 66"/>
                  <a:gd name="T13" fmla="*/ 29 h 29"/>
                  <a:gd name="T14" fmla="*/ 63 w 66"/>
                  <a:gd name="T15" fmla="*/ 22 h 29"/>
                  <a:gd name="T16" fmla="*/ 63 w 66"/>
                  <a:gd name="T17" fmla="*/ 22 h 29"/>
                  <a:gd name="T18" fmla="*/ 66 w 66"/>
                  <a:gd name="T19" fmla="*/ 22 h 29"/>
                  <a:gd name="T20" fmla="*/ 66 w 66"/>
                  <a:gd name="T21" fmla="*/ 22 h 29"/>
                  <a:gd name="T22" fmla="*/ 57 w 66"/>
                  <a:gd name="T23" fmla="*/ 19 h 29"/>
                  <a:gd name="T24" fmla="*/ 6 w 66"/>
                  <a:gd name="T25" fmla="*/ 0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6"/>
                  <a:gd name="T40" fmla="*/ 0 h 29"/>
                  <a:gd name="T41" fmla="*/ 66 w 66"/>
                  <a:gd name="T42" fmla="*/ 29 h 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6" h="29">
                    <a:moveTo>
                      <a:pt x="6" y="0"/>
                    </a:moveTo>
                    <a:lnTo>
                      <a:pt x="6" y="0"/>
                    </a:lnTo>
                    <a:lnTo>
                      <a:pt x="0" y="0"/>
                    </a:lnTo>
                    <a:lnTo>
                      <a:pt x="0" y="22"/>
                    </a:lnTo>
                    <a:lnTo>
                      <a:pt x="19" y="26"/>
                    </a:lnTo>
                    <a:lnTo>
                      <a:pt x="38" y="29"/>
                    </a:lnTo>
                    <a:lnTo>
                      <a:pt x="63" y="22"/>
                    </a:lnTo>
                    <a:lnTo>
                      <a:pt x="66" y="22"/>
                    </a:lnTo>
                    <a:lnTo>
                      <a:pt x="57" y="19"/>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68" name="Freeform 209"/>
              <p:cNvSpPr>
                <a:spLocks/>
              </p:cNvSpPr>
              <p:nvPr/>
            </p:nvSpPr>
            <p:spPr bwMode="auto">
              <a:xfrm>
                <a:off x="1499" y="2786"/>
                <a:ext cx="41" cy="22"/>
              </a:xfrm>
              <a:custGeom>
                <a:avLst/>
                <a:gdLst>
                  <a:gd name="T0" fmla="*/ 41 w 41"/>
                  <a:gd name="T1" fmla="*/ 0 h 22"/>
                  <a:gd name="T2" fmla="*/ 41 w 41"/>
                  <a:gd name="T3" fmla="*/ 0 h 22"/>
                  <a:gd name="T4" fmla="*/ 28 w 41"/>
                  <a:gd name="T5" fmla="*/ 0 h 22"/>
                  <a:gd name="T6" fmla="*/ 0 w 41"/>
                  <a:gd name="T7" fmla="*/ 3 h 22"/>
                  <a:gd name="T8" fmla="*/ 0 w 41"/>
                  <a:gd name="T9" fmla="*/ 3 h 22"/>
                  <a:gd name="T10" fmla="*/ 0 w 41"/>
                  <a:gd name="T11" fmla="*/ 7 h 22"/>
                  <a:gd name="T12" fmla="*/ 0 w 41"/>
                  <a:gd name="T13" fmla="*/ 7 h 22"/>
                  <a:gd name="T14" fmla="*/ 6 w 41"/>
                  <a:gd name="T15" fmla="*/ 10 h 22"/>
                  <a:gd name="T16" fmla="*/ 41 w 41"/>
                  <a:gd name="T17" fmla="*/ 22 h 22"/>
                  <a:gd name="T18" fmla="*/ 41 w 41"/>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
                  <a:gd name="T32" fmla="*/ 41 w 41"/>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
                    <a:moveTo>
                      <a:pt x="41" y="0"/>
                    </a:moveTo>
                    <a:lnTo>
                      <a:pt x="41" y="0"/>
                    </a:lnTo>
                    <a:lnTo>
                      <a:pt x="28" y="0"/>
                    </a:lnTo>
                    <a:lnTo>
                      <a:pt x="0" y="3"/>
                    </a:lnTo>
                    <a:lnTo>
                      <a:pt x="0" y="7"/>
                    </a:lnTo>
                    <a:lnTo>
                      <a:pt x="6" y="10"/>
                    </a:lnTo>
                    <a:lnTo>
                      <a:pt x="41" y="22"/>
                    </a:lnTo>
                    <a:lnTo>
                      <a:pt x="41" y="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69" name="Freeform 210"/>
              <p:cNvSpPr>
                <a:spLocks/>
              </p:cNvSpPr>
              <p:nvPr/>
            </p:nvSpPr>
            <p:spPr bwMode="auto">
              <a:xfrm>
                <a:off x="1540" y="2812"/>
                <a:ext cx="16" cy="12"/>
              </a:xfrm>
              <a:custGeom>
                <a:avLst/>
                <a:gdLst>
                  <a:gd name="T0" fmla="*/ 0 w 16"/>
                  <a:gd name="T1" fmla="*/ 0 h 12"/>
                  <a:gd name="T2" fmla="*/ 3 w 16"/>
                  <a:gd name="T3" fmla="*/ 12 h 12"/>
                  <a:gd name="T4" fmla="*/ 16 w 16"/>
                  <a:gd name="T5" fmla="*/ 9 h 12"/>
                  <a:gd name="T6" fmla="*/ 16 w 16"/>
                  <a:gd name="T7" fmla="*/ 9 h 12"/>
                  <a:gd name="T8" fmla="*/ 16 w 16"/>
                  <a:gd name="T9" fmla="*/ 6 h 12"/>
                  <a:gd name="T10" fmla="*/ 16 w 16"/>
                  <a:gd name="T11" fmla="*/ 6 h 12"/>
                  <a:gd name="T12" fmla="*/ 9 w 16"/>
                  <a:gd name="T13" fmla="*/ 3 h 12"/>
                  <a:gd name="T14" fmla="*/ 0 w 16"/>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2"/>
                  <a:gd name="T26" fmla="*/ 16 w 1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2">
                    <a:moveTo>
                      <a:pt x="0" y="0"/>
                    </a:moveTo>
                    <a:lnTo>
                      <a:pt x="3" y="12"/>
                    </a:lnTo>
                    <a:lnTo>
                      <a:pt x="16" y="9"/>
                    </a:lnTo>
                    <a:lnTo>
                      <a:pt x="16" y="6"/>
                    </a:lnTo>
                    <a:lnTo>
                      <a:pt x="9" y="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70" name="Freeform 211"/>
              <p:cNvSpPr>
                <a:spLocks/>
              </p:cNvSpPr>
              <p:nvPr/>
            </p:nvSpPr>
            <p:spPr bwMode="auto">
              <a:xfrm>
                <a:off x="1448" y="2796"/>
                <a:ext cx="95" cy="31"/>
              </a:xfrm>
              <a:custGeom>
                <a:avLst/>
                <a:gdLst>
                  <a:gd name="T0" fmla="*/ 92 w 95"/>
                  <a:gd name="T1" fmla="*/ 16 h 31"/>
                  <a:gd name="T2" fmla="*/ 48 w 95"/>
                  <a:gd name="T3" fmla="*/ 3 h 31"/>
                  <a:gd name="T4" fmla="*/ 48 w 95"/>
                  <a:gd name="T5" fmla="*/ 3 h 31"/>
                  <a:gd name="T6" fmla="*/ 29 w 95"/>
                  <a:gd name="T7" fmla="*/ 0 h 31"/>
                  <a:gd name="T8" fmla="*/ 0 w 95"/>
                  <a:gd name="T9" fmla="*/ 6 h 31"/>
                  <a:gd name="T10" fmla="*/ 0 w 95"/>
                  <a:gd name="T11" fmla="*/ 6 h 31"/>
                  <a:gd name="T12" fmla="*/ 0 w 95"/>
                  <a:gd name="T13" fmla="*/ 6 h 31"/>
                  <a:gd name="T14" fmla="*/ 0 w 95"/>
                  <a:gd name="T15" fmla="*/ 9 h 31"/>
                  <a:gd name="T16" fmla="*/ 6 w 95"/>
                  <a:gd name="T17" fmla="*/ 12 h 31"/>
                  <a:gd name="T18" fmla="*/ 60 w 95"/>
                  <a:gd name="T19" fmla="*/ 28 h 31"/>
                  <a:gd name="T20" fmla="*/ 60 w 95"/>
                  <a:gd name="T21" fmla="*/ 28 h 31"/>
                  <a:gd name="T22" fmla="*/ 70 w 95"/>
                  <a:gd name="T23" fmla="*/ 31 h 31"/>
                  <a:gd name="T24" fmla="*/ 79 w 95"/>
                  <a:gd name="T25" fmla="*/ 31 h 31"/>
                  <a:gd name="T26" fmla="*/ 95 w 95"/>
                  <a:gd name="T27" fmla="*/ 28 h 31"/>
                  <a:gd name="T28" fmla="*/ 92 w 95"/>
                  <a:gd name="T29" fmla="*/ 16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5"/>
                  <a:gd name="T46" fmla="*/ 0 h 31"/>
                  <a:gd name="T47" fmla="*/ 95 w 95"/>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5" h="31">
                    <a:moveTo>
                      <a:pt x="92" y="16"/>
                    </a:moveTo>
                    <a:lnTo>
                      <a:pt x="48" y="3"/>
                    </a:lnTo>
                    <a:lnTo>
                      <a:pt x="29" y="0"/>
                    </a:lnTo>
                    <a:lnTo>
                      <a:pt x="0" y="6"/>
                    </a:lnTo>
                    <a:lnTo>
                      <a:pt x="0" y="9"/>
                    </a:lnTo>
                    <a:lnTo>
                      <a:pt x="6" y="12"/>
                    </a:lnTo>
                    <a:lnTo>
                      <a:pt x="60" y="28"/>
                    </a:lnTo>
                    <a:lnTo>
                      <a:pt x="70" y="31"/>
                    </a:lnTo>
                    <a:lnTo>
                      <a:pt x="79" y="31"/>
                    </a:lnTo>
                    <a:lnTo>
                      <a:pt x="95" y="28"/>
                    </a:lnTo>
                    <a:lnTo>
                      <a:pt x="92" y="16"/>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71" name="Freeform 212"/>
              <p:cNvSpPr>
                <a:spLocks/>
              </p:cNvSpPr>
              <p:nvPr/>
            </p:nvSpPr>
            <p:spPr bwMode="auto">
              <a:xfrm>
                <a:off x="1100" y="2884"/>
                <a:ext cx="60" cy="32"/>
              </a:xfrm>
              <a:custGeom>
                <a:avLst/>
                <a:gdLst>
                  <a:gd name="T0" fmla="*/ 0 w 60"/>
                  <a:gd name="T1" fmla="*/ 0 h 32"/>
                  <a:gd name="T2" fmla="*/ 3 w 60"/>
                  <a:gd name="T3" fmla="*/ 32 h 32"/>
                  <a:gd name="T4" fmla="*/ 3 w 60"/>
                  <a:gd name="T5" fmla="*/ 32 h 32"/>
                  <a:gd name="T6" fmla="*/ 19 w 60"/>
                  <a:gd name="T7" fmla="*/ 32 h 32"/>
                  <a:gd name="T8" fmla="*/ 57 w 60"/>
                  <a:gd name="T9" fmla="*/ 26 h 32"/>
                  <a:gd name="T10" fmla="*/ 57 w 60"/>
                  <a:gd name="T11" fmla="*/ 26 h 32"/>
                  <a:gd name="T12" fmla="*/ 60 w 60"/>
                  <a:gd name="T13" fmla="*/ 22 h 32"/>
                  <a:gd name="T14" fmla="*/ 57 w 60"/>
                  <a:gd name="T15" fmla="*/ 22 h 32"/>
                  <a:gd name="T16" fmla="*/ 51 w 60"/>
                  <a:gd name="T17" fmla="*/ 19 h 32"/>
                  <a:gd name="T18" fmla="*/ 0 w 60"/>
                  <a:gd name="T19" fmla="*/ 0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32"/>
                  <a:gd name="T32" fmla="*/ 60 w 60"/>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32">
                    <a:moveTo>
                      <a:pt x="0" y="0"/>
                    </a:moveTo>
                    <a:lnTo>
                      <a:pt x="3" y="32"/>
                    </a:lnTo>
                    <a:lnTo>
                      <a:pt x="19" y="32"/>
                    </a:lnTo>
                    <a:lnTo>
                      <a:pt x="57" y="26"/>
                    </a:lnTo>
                    <a:lnTo>
                      <a:pt x="60" y="22"/>
                    </a:lnTo>
                    <a:lnTo>
                      <a:pt x="57" y="22"/>
                    </a:lnTo>
                    <a:lnTo>
                      <a:pt x="51" y="19"/>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72" name="Freeform 213"/>
              <p:cNvSpPr>
                <a:spLocks/>
              </p:cNvSpPr>
              <p:nvPr/>
            </p:nvSpPr>
            <p:spPr bwMode="auto">
              <a:xfrm>
                <a:off x="1034" y="2881"/>
                <a:ext cx="69" cy="35"/>
              </a:xfrm>
              <a:custGeom>
                <a:avLst/>
                <a:gdLst>
                  <a:gd name="T0" fmla="*/ 66 w 69"/>
                  <a:gd name="T1" fmla="*/ 3 h 35"/>
                  <a:gd name="T2" fmla="*/ 60 w 69"/>
                  <a:gd name="T3" fmla="*/ 0 h 35"/>
                  <a:gd name="T4" fmla="*/ 60 w 69"/>
                  <a:gd name="T5" fmla="*/ 0 h 35"/>
                  <a:gd name="T6" fmla="*/ 47 w 69"/>
                  <a:gd name="T7" fmla="*/ 0 h 35"/>
                  <a:gd name="T8" fmla="*/ 38 w 69"/>
                  <a:gd name="T9" fmla="*/ 0 h 35"/>
                  <a:gd name="T10" fmla="*/ 0 w 69"/>
                  <a:gd name="T11" fmla="*/ 6 h 35"/>
                  <a:gd name="T12" fmla="*/ 0 w 69"/>
                  <a:gd name="T13" fmla="*/ 6 h 35"/>
                  <a:gd name="T14" fmla="*/ 0 w 69"/>
                  <a:gd name="T15" fmla="*/ 6 h 35"/>
                  <a:gd name="T16" fmla="*/ 0 w 69"/>
                  <a:gd name="T17" fmla="*/ 10 h 35"/>
                  <a:gd name="T18" fmla="*/ 6 w 69"/>
                  <a:gd name="T19" fmla="*/ 13 h 35"/>
                  <a:gd name="T20" fmla="*/ 63 w 69"/>
                  <a:gd name="T21" fmla="*/ 32 h 35"/>
                  <a:gd name="T22" fmla="*/ 63 w 69"/>
                  <a:gd name="T23" fmla="*/ 32 h 35"/>
                  <a:gd name="T24" fmla="*/ 69 w 69"/>
                  <a:gd name="T25" fmla="*/ 35 h 35"/>
                  <a:gd name="T26" fmla="*/ 66 w 69"/>
                  <a:gd name="T27" fmla="*/ 3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9"/>
                  <a:gd name="T43" fmla="*/ 0 h 35"/>
                  <a:gd name="T44" fmla="*/ 69 w 69"/>
                  <a:gd name="T45" fmla="*/ 35 h 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9" h="35">
                    <a:moveTo>
                      <a:pt x="66" y="3"/>
                    </a:moveTo>
                    <a:lnTo>
                      <a:pt x="60" y="0"/>
                    </a:lnTo>
                    <a:lnTo>
                      <a:pt x="47" y="0"/>
                    </a:lnTo>
                    <a:lnTo>
                      <a:pt x="38" y="0"/>
                    </a:lnTo>
                    <a:lnTo>
                      <a:pt x="0" y="6"/>
                    </a:lnTo>
                    <a:lnTo>
                      <a:pt x="0" y="10"/>
                    </a:lnTo>
                    <a:lnTo>
                      <a:pt x="6" y="13"/>
                    </a:lnTo>
                    <a:lnTo>
                      <a:pt x="63" y="32"/>
                    </a:lnTo>
                    <a:lnTo>
                      <a:pt x="69" y="35"/>
                    </a:lnTo>
                    <a:lnTo>
                      <a:pt x="66" y="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73" name="Freeform 214"/>
              <p:cNvSpPr>
                <a:spLocks/>
              </p:cNvSpPr>
              <p:nvPr/>
            </p:nvSpPr>
            <p:spPr bwMode="auto">
              <a:xfrm>
                <a:off x="964" y="2894"/>
                <a:ext cx="127" cy="38"/>
              </a:xfrm>
              <a:custGeom>
                <a:avLst/>
                <a:gdLst>
                  <a:gd name="T0" fmla="*/ 63 w 127"/>
                  <a:gd name="T1" fmla="*/ 3 h 38"/>
                  <a:gd name="T2" fmla="*/ 63 w 127"/>
                  <a:gd name="T3" fmla="*/ 3 h 38"/>
                  <a:gd name="T4" fmla="*/ 51 w 127"/>
                  <a:gd name="T5" fmla="*/ 0 h 38"/>
                  <a:gd name="T6" fmla="*/ 41 w 127"/>
                  <a:gd name="T7" fmla="*/ 0 h 38"/>
                  <a:gd name="T8" fmla="*/ 0 w 127"/>
                  <a:gd name="T9" fmla="*/ 9 h 38"/>
                  <a:gd name="T10" fmla="*/ 0 w 127"/>
                  <a:gd name="T11" fmla="*/ 9 h 38"/>
                  <a:gd name="T12" fmla="*/ 0 w 127"/>
                  <a:gd name="T13" fmla="*/ 9 h 38"/>
                  <a:gd name="T14" fmla="*/ 0 w 127"/>
                  <a:gd name="T15" fmla="*/ 9 h 38"/>
                  <a:gd name="T16" fmla="*/ 6 w 127"/>
                  <a:gd name="T17" fmla="*/ 16 h 38"/>
                  <a:gd name="T18" fmla="*/ 63 w 127"/>
                  <a:gd name="T19" fmla="*/ 35 h 38"/>
                  <a:gd name="T20" fmla="*/ 63 w 127"/>
                  <a:gd name="T21" fmla="*/ 35 h 38"/>
                  <a:gd name="T22" fmla="*/ 76 w 127"/>
                  <a:gd name="T23" fmla="*/ 38 h 38"/>
                  <a:gd name="T24" fmla="*/ 89 w 127"/>
                  <a:gd name="T25" fmla="*/ 38 h 38"/>
                  <a:gd name="T26" fmla="*/ 127 w 127"/>
                  <a:gd name="T27" fmla="*/ 28 h 38"/>
                  <a:gd name="T28" fmla="*/ 127 w 127"/>
                  <a:gd name="T29" fmla="*/ 28 h 38"/>
                  <a:gd name="T30" fmla="*/ 127 w 127"/>
                  <a:gd name="T31" fmla="*/ 28 h 38"/>
                  <a:gd name="T32" fmla="*/ 127 w 127"/>
                  <a:gd name="T33" fmla="*/ 28 h 38"/>
                  <a:gd name="T34" fmla="*/ 120 w 127"/>
                  <a:gd name="T35" fmla="*/ 22 h 38"/>
                  <a:gd name="T36" fmla="*/ 63 w 127"/>
                  <a:gd name="T37" fmla="*/ 3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7"/>
                  <a:gd name="T58" fmla="*/ 0 h 38"/>
                  <a:gd name="T59" fmla="*/ 127 w 127"/>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7" h="38">
                    <a:moveTo>
                      <a:pt x="63" y="3"/>
                    </a:moveTo>
                    <a:lnTo>
                      <a:pt x="63" y="3"/>
                    </a:lnTo>
                    <a:lnTo>
                      <a:pt x="51" y="0"/>
                    </a:lnTo>
                    <a:lnTo>
                      <a:pt x="41" y="0"/>
                    </a:lnTo>
                    <a:lnTo>
                      <a:pt x="0" y="9"/>
                    </a:lnTo>
                    <a:lnTo>
                      <a:pt x="6" y="16"/>
                    </a:lnTo>
                    <a:lnTo>
                      <a:pt x="63" y="35"/>
                    </a:lnTo>
                    <a:lnTo>
                      <a:pt x="76" y="38"/>
                    </a:lnTo>
                    <a:lnTo>
                      <a:pt x="89" y="38"/>
                    </a:lnTo>
                    <a:lnTo>
                      <a:pt x="127" y="28"/>
                    </a:lnTo>
                    <a:lnTo>
                      <a:pt x="120" y="22"/>
                    </a:lnTo>
                    <a:lnTo>
                      <a:pt x="63" y="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74" name="Freeform 215"/>
              <p:cNvSpPr>
                <a:spLocks/>
              </p:cNvSpPr>
              <p:nvPr/>
            </p:nvSpPr>
            <p:spPr bwMode="auto">
              <a:xfrm>
                <a:off x="891" y="2910"/>
                <a:ext cx="133" cy="38"/>
              </a:xfrm>
              <a:custGeom>
                <a:avLst/>
                <a:gdLst>
                  <a:gd name="T0" fmla="*/ 67 w 133"/>
                  <a:gd name="T1" fmla="*/ 3 h 38"/>
                  <a:gd name="T2" fmla="*/ 67 w 133"/>
                  <a:gd name="T3" fmla="*/ 3 h 38"/>
                  <a:gd name="T4" fmla="*/ 54 w 133"/>
                  <a:gd name="T5" fmla="*/ 0 h 38"/>
                  <a:gd name="T6" fmla="*/ 45 w 133"/>
                  <a:gd name="T7" fmla="*/ 0 h 38"/>
                  <a:gd name="T8" fmla="*/ 3 w 133"/>
                  <a:gd name="T9" fmla="*/ 6 h 38"/>
                  <a:gd name="T10" fmla="*/ 3 w 133"/>
                  <a:gd name="T11" fmla="*/ 6 h 38"/>
                  <a:gd name="T12" fmla="*/ 0 w 133"/>
                  <a:gd name="T13" fmla="*/ 9 h 38"/>
                  <a:gd name="T14" fmla="*/ 0 w 133"/>
                  <a:gd name="T15" fmla="*/ 9 h 38"/>
                  <a:gd name="T16" fmla="*/ 7 w 133"/>
                  <a:gd name="T17" fmla="*/ 15 h 38"/>
                  <a:gd name="T18" fmla="*/ 64 w 133"/>
                  <a:gd name="T19" fmla="*/ 34 h 38"/>
                  <a:gd name="T20" fmla="*/ 64 w 133"/>
                  <a:gd name="T21" fmla="*/ 34 h 38"/>
                  <a:gd name="T22" fmla="*/ 79 w 133"/>
                  <a:gd name="T23" fmla="*/ 38 h 38"/>
                  <a:gd name="T24" fmla="*/ 89 w 133"/>
                  <a:gd name="T25" fmla="*/ 38 h 38"/>
                  <a:gd name="T26" fmla="*/ 130 w 133"/>
                  <a:gd name="T27" fmla="*/ 28 h 38"/>
                  <a:gd name="T28" fmla="*/ 130 w 133"/>
                  <a:gd name="T29" fmla="*/ 28 h 38"/>
                  <a:gd name="T30" fmla="*/ 133 w 133"/>
                  <a:gd name="T31" fmla="*/ 28 h 38"/>
                  <a:gd name="T32" fmla="*/ 133 w 133"/>
                  <a:gd name="T33" fmla="*/ 25 h 38"/>
                  <a:gd name="T34" fmla="*/ 124 w 133"/>
                  <a:gd name="T35" fmla="*/ 22 h 38"/>
                  <a:gd name="T36" fmla="*/ 67 w 133"/>
                  <a:gd name="T37" fmla="*/ 3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3"/>
                  <a:gd name="T58" fmla="*/ 0 h 38"/>
                  <a:gd name="T59" fmla="*/ 133 w 133"/>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3" h="38">
                    <a:moveTo>
                      <a:pt x="67" y="3"/>
                    </a:moveTo>
                    <a:lnTo>
                      <a:pt x="67" y="3"/>
                    </a:lnTo>
                    <a:lnTo>
                      <a:pt x="54" y="0"/>
                    </a:lnTo>
                    <a:lnTo>
                      <a:pt x="45" y="0"/>
                    </a:lnTo>
                    <a:lnTo>
                      <a:pt x="3" y="6"/>
                    </a:lnTo>
                    <a:lnTo>
                      <a:pt x="0" y="9"/>
                    </a:lnTo>
                    <a:lnTo>
                      <a:pt x="7" y="15"/>
                    </a:lnTo>
                    <a:lnTo>
                      <a:pt x="64" y="34"/>
                    </a:lnTo>
                    <a:lnTo>
                      <a:pt x="79" y="38"/>
                    </a:lnTo>
                    <a:lnTo>
                      <a:pt x="89" y="38"/>
                    </a:lnTo>
                    <a:lnTo>
                      <a:pt x="130" y="28"/>
                    </a:lnTo>
                    <a:lnTo>
                      <a:pt x="133" y="28"/>
                    </a:lnTo>
                    <a:lnTo>
                      <a:pt x="133" y="25"/>
                    </a:lnTo>
                    <a:lnTo>
                      <a:pt x="124" y="22"/>
                    </a:lnTo>
                    <a:lnTo>
                      <a:pt x="67" y="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75" name="Freeform 216"/>
              <p:cNvSpPr>
                <a:spLocks/>
              </p:cNvSpPr>
              <p:nvPr/>
            </p:nvSpPr>
            <p:spPr bwMode="auto">
              <a:xfrm>
                <a:off x="1429" y="2805"/>
                <a:ext cx="82" cy="41"/>
              </a:xfrm>
              <a:custGeom>
                <a:avLst/>
                <a:gdLst>
                  <a:gd name="T0" fmla="*/ 19 w 82"/>
                  <a:gd name="T1" fmla="*/ 3 h 41"/>
                  <a:gd name="T2" fmla="*/ 19 w 82"/>
                  <a:gd name="T3" fmla="*/ 3 h 41"/>
                  <a:gd name="T4" fmla="*/ 0 w 82"/>
                  <a:gd name="T5" fmla="*/ 0 h 41"/>
                  <a:gd name="T6" fmla="*/ 3 w 82"/>
                  <a:gd name="T7" fmla="*/ 41 h 41"/>
                  <a:gd name="T8" fmla="*/ 79 w 82"/>
                  <a:gd name="T9" fmla="*/ 26 h 41"/>
                  <a:gd name="T10" fmla="*/ 79 w 82"/>
                  <a:gd name="T11" fmla="*/ 26 h 41"/>
                  <a:gd name="T12" fmla="*/ 82 w 82"/>
                  <a:gd name="T13" fmla="*/ 26 h 41"/>
                  <a:gd name="T14" fmla="*/ 79 w 82"/>
                  <a:gd name="T15" fmla="*/ 22 h 41"/>
                  <a:gd name="T16" fmla="*/ 73 w 82"/>
                  <a:gd name="T17" fmla="*/ 19 h 41"/>
                  <a:gd name="T18" fmla="*/ 19 w 82"/>
                  <a:gd name="T19" fmla="*/ 3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2"/>
                  <a:gd name="T31" fmla="*/ 0 h 41"/>
                  <a:gd name="T32" fmla="*/ 82 w 82"/>
                  <a:gd name="T33" fmla="*/ 41 h 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2" h="41">
                    <a:moveTo>
                      <a:pt x="19" y="3"/>
                    </a:moveTo>
                    <a:lnTo>
                      <a:pt x="19" y="3"/>
                    </a:lnTo>
                    <a:lnTo>
                      <a:pt x="0" y="0"/>
                    </a:lnTo>
                    <a:lnTo>
                      <a:pt x="3" y="41"/>
                    </a:lnTo>
                    <a:lnTo>
                      <a:pt x="79" y="26"/>
                    </a:lnTo>
                    <a:lnTo>
                      <a:pt x="82" y="26"/>
                    </a:lnTo>
                    <a:lnTo>
                      <a:pt x="79" y="22"/>
                    </a:lnTo>
                    <a:lnTo>
                      <a:pt x="73" y="19"/>
                    </a:lnTo>
                    <a:lnTo>
                      <a:pt x="19" y="3"/>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76" name="Freeform 217"/>
              <p:cNvSpPr>
                <a:spLocks/>
              </p:cNvSpPr>
              <p:nvPr/>
            </p:nvSpPr>
            <p:spPr bwMode="auto">
              <a:xfrm>
                <a:off x="1322" y="2805"/>
                <a:ext cx="110" cy="67"/>
              </a:xfrm>
              <a:custGeom>
                <a:avLst/>
                <a:gdLst>
                  <a:gd name="T0" fmla="*/ 107 w 110"/>
                  <a:gd name="T1" fmla="*/ 0 h 67"/>
                  <a:gd name="T2" fmla="*/ 0 w 110"/>
                  <a:gd name="T3" fmla="*/ 22 h 67"/>
                  <a:gd name="T4" fmla="*/ 0 w 110"/>
                  <a:gd name="T5" fmla="*/ 67 h 67"/>
                  <a:gd name="T6" fmla="*/ 110 w 110"/>
                  <a:gd name="T7" fmla="*/ 41 h 67"/>
                  <a:gd name="T8" fmla="*/ 107 w 110"/>
                  <a:gd name="T9" fmla="*/ 0 h 67"/>
                  <a:gd name="T10" fmla="*/ 107 w 110"/>
                  <a:gd name="T11" fmla="*/ 0 h 67"/>
                  <a:gd name="T12" fmla="*/ 107 w 110"/>
                  <a:gd name="T13" fmla="*/ 0 h 67"/>
                  <a:gd name="T14" fmla="*/ 107 w 110"/>
                  <a:gd name="T15" fmla="*/ 0 h 67"/>
                  <a:gd name="T16" fmla="*/ 0 60000 65536"/>
                  <a:gd name="T17" fmla="*/ 0 60000 65536"/>
                  <a:gd name="T18" fmla="*/ 0 60000 65536"/>
                  <a:gd name="T19" fmla="*/ 0 60000 65536"/>
                  <a:gd name="T20" fmla="*/ 0 60000 65536"/>
                  <a:gd name="T21" fmla="*/ 0 60000 65536"/>
                  <a:gd name="T22" fmla="*/ 0 60000 65536"/>
                  <a:gd name="T23" fmla="*/ 0 60000 65536"/>
                  <a:gd name="T24" fmla="*/ 0 w 110"/>
                  <a:gd name="T25" fmla="*/ 0 h 67"/>
                  <a:gd name="T26" fmla="*/ 110 w 110"/>
                  <a:gd name="T27" fmla="*/ 67 h 6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0" h="67">
                    <a:moveTo>
                      <a:pt x="107" y="0"/>
                    </a:moveTo>
                    <a:lnTo>
                      <a:pt x="0" y="22"/>
                    </a:lnTo>
                    <a:lnTo>
                      <a:pt x="0" y="67"/>
                    </a:lnTo>
                    <a:lnTo>
                      <a:pt x="110" y="41"/>
                    </a:lnTo>
                    <a:lnTo>
                      <a:pt x="107"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77" name="Freeform 218"/>
              <p:cNvSpPr>
                <a:spLocks/>
              </p:cNvSpPr>
              <p:nvPr/>
            </p:nvSpPr>
            <p:spPr bwMode="auto">
              <a:xfrm>
                <a:off x="1211" y="2827"/>
                <a:ext cx="111" cy="70"/>
              </a:xfrm>
              <a:custGeom>
                <a:avLst/>
                <a:gdLst>
                  <a:gd name="T0" fmla="*/ 0 w 111"/>
                  <a:gd name="T1" fmla="*/ 23 h 70"/>
                  <a:gd name="T2" fmla="*/ 0 w 111"/>
                  <a:gd name="T3" fmla="*/ 70 h 70"/>
                  <a:gd name="T4" fmla="*/ 111 w 111"/>
                  <a:gd name="T5" fmla="*/ 45 h 70"/>
                  <a:gd name="T6" fmla="*/ 111 w 111"/>
                  <a:gd name="T7" fmla="*/ 0 h 70"/>
                  <a:gd name="T8" fmla="*/ 0 w 111"/>
                  <a:gd name="T9" fmla="*/ 23 h 70"/>
                  <a:gd name="T10" fmla="*/ 0 60000 65536"/>
                  <a:gd name="T11" fmla="*/ 0 60000 65536"/>
                  <a:gd name="T12" fmla="*/ 0 60000 65536"/>
                  <a:gd name="T13" fmla="*/ 0 60000 65536"/>
                  <a:gd name="T14" fmla="*/ 0 60000 65536"/>
                  <a:gd name="T15" fmla="*/ 0 w 111"/>
                  <a:gd name="T16" fmla="*/ 0 h 70"/>
                  <a:gd name="T17" fmla="*/ 111 w 111"/>
                  <a:gd name="T18" fmla="*/ 70 h 70"/>
                </a:gdLst>
                <a:ahLst/>
                <a:cxnLst>
                  <a:cxn ang="T10">
                    <a:pos x="T0" y="T1"/>
                  </a:cxn>
                  <a:cxn ang="T11">
                    <a:pos x="T2" y="T3"/>
                  </a:cxn>
                  <a:cxn ang="T12">
                    <a:pos x="T4" y="T5"/>
                  </a:cxn>
                  <a:cxn ang="T13">
                    <a:pos x="T6" y="T7"/>
                  </a:cxn>
                  <a:cxn ang="T14">
                    <a:pos x="T8" y="T9"/>
                  </a:cxn>
                </a:cxnLst>
                <a:rect l="T15" t="T16" r="T17" b="T18"/>
                <a:pathLst>
                  <a:path w="111" h="70">
                    <a:moveTo>
                      <a:pt x="0" y="23"/>
                    </a:moveTo>
                    <a:lnTo>
                      <a:pt x="0" y="70"/>
                    </a:lnTo>
                    <a:lnTo>
                      <a:pt x="111" y="45"/>
                    </a:lnTo>
                    <a:lnTo>
                      <a:pt x="111" y="0"/>
                    </a:lnTo>
                    <a:lnTo>
                      <a:pt x="0" y="2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78" name="Freeform 219"/>
              <p:cNvSpPr>
                <a:spLocks/>
              </p:cNvSpPr>
              <p:nvPr/>
            </p:nvSpPr>
            <p:spPr bwMode="auto">
              <a:xfrm>
                <a:off x="1100" y="2850"/>
                <a:ext cx="111" cy="53"/>
              </a:xfrm>
              <a:custGeom>
                <a:avLst/>
                <a:gdLst>
                  <a:gd name="T0" fmla="*/ 0 w 111"/>
                  <a:gd name="T1" fmla="*/ 25 h 53"/>
                  <a:gd name="T2" fmla="*/ 0 w 111"/>
                  <a:gd name="T3" fmla="*/ 31 h 53"/>
                  <a:gd name="T4" fmla="*/ 57 w 111"/>
                  <a:gd name="T5" fmla="*/ 50 h 53"/>
                  <a:gd name="T6" fmla="*/ 57 w 111"/>
                  <a:gd name="T7" fmla="*/ 50 h 53"/>
                  <a:gd name="T8" fmla="*/ 70 w 111"/>
                  <a:gd name="T9" fmla="*/ 53 h 53"/>
                  <a:gd name="T10" fmla="*/ 79 w 111"/>
                  <a:gd name="T11" fmla="*/ 53 h 53"/>
                  <a:gd name="T12" fmla="*/ 111 w 111"/>
                  <a:gd name="T13" fmla="*/ 47 h 53"/>
                  <a:gd name="T14" fmla="*/ 111 w 111"/>
                  <a:gd name="T15" fmla="*/ 0 h 53"/>
                  <a:gd name="T16" fmla="*/ 0 w 111"/>
                  <a:gd name="T17" fmla="*/ 25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1"/>
                  <a:gd name="T28" fmla="*/ 0 h 53"/>
                  <a:gd name="T29" fmla="*/ 111 w 111"/>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1" h="53">
                    <a:moveTo>
                      <a:pt x="0" y="25"/>
                    </a:moveTo>
                    <a:lnTo>
                      <a:pt x="0" y="31"/>
                    </a:lnTo>
                    <a:lnTo>
                      <a:pt x="57" y="50"/>
                    </a:lnTo>
                    <a:lnTo>
                      <a:pt x="70" y="53"/>
                    </a:lnTo>
                    <a:lnTo>
                      <a:pt x="79" y="53"/>
                    </a:lnTo>
                    <a:lnTo>
                      <a:pt x="111" y="47"/>
                    </a:lnTo>
                    <a:lnTo>
                      <a:pt x="111" y="0"/>
                    </a:lnTo>
                    <a:lnTo>
                      <a:pt x="0" y="25"/>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79" name="Freeform 220"/>
              <p:cNvSpPr>
                <a:spLocks/>
              </p:cNvSpPr>
              <p:nvPr/>
            </p:nvSpPr>
            <p:spPr bwMode="auto">
              <a:xfrm>
                <a:off x="1094" y="2875"/>
                <a:ext cx="6" cy="6"/>
              </a:xfrm>
              <a:custGeom>
                <a:avLst/>
                <a:gdLst>
                  <a:gd name="T0" fmla="*/ 6 w 6"/>
                  <a:gd name="T1" fmla="*/ 0 h 6"/>
                  <a:gd name="T2" fmla="*/ 0 w 6"/>
                  <a:gd name="T3" fmla="*/ 0 h 6"/>
                  <a:gd name="T4" fmla="*/ 0 w 6"/>
                  <a:gd name="T5" fmla="*/ 0 h 6"/>
                  <a:gd name="T6" fmla="*/ 0 w 6"/>
                  <a:gd name="T7" fmla="*/ 0 h 6"/>
                  <a:gd name="T8" fmla="*/ 0 w 6"/>
                  <a:gd name="T9" fmla="*/ 3 h 6"/>
                  <a:gd name="T10" fmla="*/ 6 w 6"/>
                  <a:gd name="T11" fmla="*/ 6 h 6"/>
                  <a:gd name="T12" fmla="*/ 6 w 6"/>
                  <a:gd name="T13" fmla="*/ 6 h 6"/>
                  <a:gd name="T14" fmla="*/ 6 w 6"/>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0"/>
                    </a:moveTo>
                    <a:lnTo>
                      <a:pt x="0" y="0"/>
                    </a:lnTo>
                    <a:lnTo>
                      <a:pt x="0" y="3"/>
                    </a:lnTo>
                    <a:lnTo>
                      <a:pt x="6" y="6"/>
                    </a:lnTo>
                    <a:lnTo>
                      <a:pt x="6"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80" name="Freeform 221"/>
              <p:cNvSpPr>
                <a:spLocks/>
              </p:cNvSpPr>
              <p:nvPr/>
            </p:nvSpPr>
            <p:spPr bwMode="auto">
              <a:xfrm>
                <a:off x="1293" y="2685"/>
                <a:ext cx="16" cy="9"/>
              </a:xfrm>
              <a:custGeom>
                <a:avLst/>
                <a:gdLst>
                  <a:gd name="T0" fmla="*/ 0 w 16"/>
                  <a:gd name="T1" fmla="*/ 9 h 9"/>
                  <a:gd name="T2" fmla="*/ 16 w 16"/>
                  <a:gd name="T3" fmla="*/ 9 h 9"/>
                  <a:gd name="T4" fmla="*/ 16 w 16"/>
                  <a:gd name="T5" fmla="*/ 9 h 9"/>
                  <a:gd name="T6" fmla="*/ 16 w 16"/>
                  <a:gd name="T7" fmla="*/ 6 h 9"/>
                  <a:gd name="T8" fmla="*/ 10 w 16"/>
                  <a:gd name="T9" fmla="*/ 3 h 9"/>
                  <a:gd name="T10" fmla="*/ 6 w 16"/>
                  <a:gd name="T11" fmla="*/ 3 h 9"/>
                  <a:gd name="T12" fmla="*/ 6 w 16"/>
                  <a:gd name="T13" fmla="*/ 3 h 9"/>
                  <a:gd name="T14" fmla="*/ 0 w 16"/>
                  <a:gd name="T15" fmla="*/ 0 h 9"/>
                  <a:gd name="T16" fmla="*/ 0 w 16"/>
                  <a:gd name="T17" fmla="*/ 9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9"/>
                  <a:gd name="T29" fmla="*/ 16 w 16"/>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9">
                    <a:moveTo>
                      <a:pt x="0" y="9"/>
                    </a:moveTo>
                    <a:lnTo>
                      <a:pt x="16" y="9"/>
                    </a:lnTo>
                    <a:lnTo>
                      <a:pt x="16" y="6"/>
                    </a:lnTo>
                    <a:lnTo>
                      <a:pt x="10" y="3"/>
                    </a:lnTo>
                    <a:lnTo>
                      <a:pt x="6" y="3"/>
                    </a:lnTo>
                    <a:lnTo>
                      <a:pt x="0" y="0"/>
                    </a:lnTo>
                    <a:lnTo>
                      <a:pt x="0" y="9"/>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81" name="Freeform 222"/>
              <p:cNvSpPr>
                <a:spLocks/>
              </p:cNvSpPr>
              <p:nvPr/>
            </p:nvSpPr>
            <p:spPr bwMode="auto">
              <a:xfrm>
                <a:off x="1271" y="2685"/>
                <a:ext cx="22" cy="13"/>
              </a:xfrm>
              <a:custGeom>
                <a:avLst/>
                <a:gdLst>
                  <a:gd name="T0" fmla="*/ 0 w 22"/>
                  <a:gd name="T1" fmla="*/ 13 h 13"/>
                  <a:gd name="T2" fmla="*/ 0 w 22"/>
                  <a:gd name="T3" fmla="*/ 13 h 13"/>
                  <a:gd name="T4" fmla="*/ 6 w 22"/>
                  <a:gd name="T5" fmla="*/ 13 h 13"/>
                  <a:gd name="T6" fmla="*/ 22 w 22"/>
                  <a:gd name="T7" fmla="*/ 9 h 13"/>
                  <a:gd name="T8" fmla="*/ 22 w 22"/>
                  <a:gd name="T9" fmla="*/ 0 h 13"/>
                  <a:gd name="T10" fmla="*/ 22 w 22"/>
                  <a:gd name="T11" fmla="*/ 0 h 13"/>
                  <a:gd name="T12" fmla="*/ 9 w 22"/>
                  <a:gd name="T13" fmla="*/ 0 h 13"/>
                  <a:gd name="T14" fmla="*/ 0 w 22"/>
                  <a:gd name="T15" fmla="*/ 3 h 13"/>
                  <a:gd name="T16" fmla="*/ 0 w 22"/>
                  <a:gd name="T17" fmla="*/ 13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3"/>
                  <a:gd name="T29" fmla="*/ 22 w 22"/>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3">
                    <a:moveTo>
                      <a:pt x="0" y="13"/>
                    </a:moveTo>
                    <a:lnTo>
                      <a:pt x="0" y="13"/>
                    </a:lnTo>
                    <a:lnTo>
                      <a:pt x="6" y="13"/>
                    </a:lnTo>
                    <a:lnTo>
                      <a:pt x="22" y="9"/>
                    </a:lnTo>
                    <a:lnTo>
                      <a:pt x="22" y="0"/>
                    </a:lnTo>
                    <a:lnTo>
                      <a:pt x="9" y="0"/>
                    </a:lnTo>
                    <a:lnTo>
                      <a:pt x="0" y="3"/>
                    </a:lnTo>
                    <a:lnTo>
                      <a:pt x="0" y="13"/>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82" name="Freeform 223"/>
              <p:cNvSpPr>
                <a:spLocks/>
              </p:cNvSpPr>
              <p:nvPr/>
            </p:nvSpPr>
            <p:spPr bwMode="auto">
              <a:xfrm>
                <a:off x="1249" y="2688"/>
                <a:ext cx="22" cy="10"/>
              </a:xfrm>
              <a:custGeom>
                <a:avLst/>
                <a:gdLst>
                  <a:gd name="T0" fmla="*/ 12 w 22"/>
                  <a:gd name="T1" fmla="*/ 6 h 10"/>
                  <a:gd name="T2" fmla="*/ 12 w 22"/>
                  <a:gd name="T3" fmla="*/ 6 h 10"/>
                  <a:gd name="T4" fmla="*/ 22 w 22"/>
                  <a:gd name="T5" fmla="*/ 10 h 10"/>
                  <a:gd name="T6" fmla="*/ 22 w 22"/>
                  <a:gd name="T7" fmla="*/ 0 h 10"/>
                  <a:gd name="T8" fmla="*/ 3 w 22"/>
                  <a:gd name="T9" fmla="*/ 3 h 10"/>
                  <a:gd name="T10" fmla="*/ 3 w 22"/>
                  <a:gd name="T11" fmla="*/ 3 h 10"/>
                  <a:gd name="T12" fmla="*/ 0 w 22"/>
                  <a:gd name="T13" fmla="*/ 3 h 10"/>
                  <a:gd name="T14" fmla="*/ 6 w 22"/>
                  <a:gd name="T15" fmla="*/ 6 h 10"/>
                  <a:gd name="T16" fmla="*/ 12 w 22"/>
                  <a:gd name="T17" fmla="*/ 6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0"/>
                  <a:gd name="T29" fmla="*/ 22 w 22"/>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0">
                    <a:moveTo>
                      <a:pt x="12" y="6"/>
                    </a:moveTo>
                    <a:lnTo>
                      <a:pt x="12" y="6"/>
                    </a:lnTo>
                    <a:lnTo>
                      <a:pt x="22" y="10"/>
                    </a:lnTo>
                    <a:lnTo>
                      <a:pt x="22" y="0"/>
                    </a:lnTo>
                    <a:lnTo>
                      <a:pt x="3" y="3"/>
                    </a:lnTo>
                    <a:lnTo>
                      <a:pt x="0" y="3"/>
                    </a:lnTo>
                    <a:lnTo>
                      <a:pt x="6" y="6"/>
                    </a:lnTo>
                    <a:lnTo>
                      <a:pt x="12" y="6"/>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83" name="Freeform 224"/>
              <p:cNvSpPr>
                <a:spLocks/>
              </p:cNvSpPr>
              <p:nvPr/>
            </p:nvSpPr>
            <p:spPr bwMode="auto">
              <a:xfrm>
                <a:off x="1249" y="2694"/>
                <a:ext cx="9" cy="10"/>
              </a:xfrm>
              <a:custGeom>
                <a:avLst/>
                <a:gdLst>
                  <a:gd name="T0" fmla="*/ 0 w 9"/>
                  <a:gd name="T1" fmla="*/ 10 h 10"/>
                  <a:gd name="T2" fmla="*/ 9 w 9"/>
                  <a:gd name="T3" fmla="*/ 7 h 10"/>
                  <a:gd name="T4" fmla="*/ 9 w 9"/>
                  <a:gd name="T5" fmla="*/ 7 h 10"/>
                  <a:gd name="T6" fmla="*/ 9 w 9"/>
                  <a:gd name="T7" fmla="*/ 7 h 10"/>
                  <a:gd name="T8" fmla="*/ 3 w 9"/>
                  <a:gd name="T9" fmla="*/ 4 h 10"/>
                  <a:gd name="T10" fmla="*/ 0 w 9"/>
                  <a:gd name="T11" fmla="*/ 0 h 10"/>
                  <a:gd name="T12" fmla="*/ 0 w 9"/>
                  <a:gd name="T13" fmla="*/ 10 h 10"/>
                  <a:gd name="T14" fmla="*/ 0 60000 65536"/>
                  <a:gd name="T15" fmla="*/ 0 60000 65536"/>
                  <a:gd name="T16" fmla="*/ 0 60000 65536"/>
                  <a:gd name="T17" fmla="*/ 0 60000 65536"/>
                  <a:gd name="T18" fmla="*/ 0 60000 65536"/>
                  <a:gd name="T19" fmla="*/ 0 60000 65536"/>
                  <a:gd name="T20" fmla="*/ 0 60000 65536"/>
                  <a:gd name="T21" fmla="*/ 0 w 9"/>
                  <a:gd name="T22" fmla="*/ 0 h 10"/>
                  <a:gd name="T23" fmla="*/ 9 w 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0">
                    <a:moveTo>
                      <a:pt x="0" y="10"/>
                    </a:moveTo>
                    <a:lnTo>
                      <a:pt x="9" y="7"/>
                    </a:lnTo>
                    <a:lnTo>
                      <a:pt x="3" y="4"/>
                    </a:lnTo>
                    <a:lnTo>
                      <a:pt x="0" y="0"/>
                    </a:lnTo>
                    <a:lnTo>
                      <a:pt x="0" y="1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84" name="Freeform 225"/>
              <p:cNvSpPr>
                <a:spLocks/>
              </p:cNvSpPr>
              <p:nvPr/>
            </p:nvSpPr>
            <p:spPr bwMode="auto">
              <a:xfrm>
                <a:off x="1227" y="2694"/>
                <a:ext cx="22" cy="13"/>
              </a:xfrm>
              <a:custGeom>
                <a:avLst/>
                <a:gdLst>
                  <a:gd name="T0" fmla="*/ 0 w 22"/>
                  <a:gd name="T1" fmla="*/ 13 h 13"/>
                  <a:gd name="T2" fmla="*/ 22 w 22"/>
                  <a:gd name="T3" fmla="*/ 10 h 13"/>
                  <a:gd name="T4" fmla="*/ 22 w 22"/>
                  <a:gd name="T5" fmla="*/ 0 h 13"/>
                  <a:gd name="T6" fmla="*/ 22 w 22"/>
                  <a:gd name="T7" fmla="*/ 0 h 13"/>
                  <a:gd name="T8" fmla="*/ 22 w 22"/>
                  <a:gd name="T9" fmla="*/ 0 h 13"/>
                  <a:gd name="T10" fmla="*/ 3 w 22"/>
                  <a:gd name="T11" fmla="*/ 0 h 13"/>
                  <a:gd name="T12" fmla="*/ 0 w 22"/>
                  <a:gd name="T13" fmla="*/ 0 h 13"/>
                  <a:gd name="T14" fmla="*/ 0 w 22"/>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3"/>
                  <a:gd name="T26" fmla="*/ 22 w 22"/>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3">
                    <a:moveTo>
                      <a:pt x="0" y="13"/>
                    </a:moveTo>
                    <a:lnTo>
                      <a:pt x="22" y="10"/>
                    </a:lnTo>
                    <a:lnTo>
                      <a:pt x="22" y="0"/>
                    </a:lnTo>
                    <a:lnTo>
                      <a:pt x="3" y="0"/>
                    </a:lnTo>
                    <a:lnTo>
                      <a:pt x="0" y="0"/>
                    </a:lnTo>
                    <a:lnTo>
                      <a:pt x="0" y="1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85" name="Freeform 226"/>
              <p:cNvSpPr>
                <a:spLocks/>
              </p:cNvSpPr>
              <p:nvPr/>
            </p:nvSpPr>
            <p:spPr bwMode="auto">
              <a:xfrm>
                <a:off x="1204" y="2694"/>
                <a:ext cx="23" cy="13"/>
              </a:xfrm>
              <a:custGeom>
                <a:avLst/>
                <a:gdLst>
                  <a:gd name="T0" fmla="*/ 0 w 23"/>
                  <a:gd name="T1" fmla="*/ 10 h 13"/>
                  <a:gd name="T2" fmla="*/ 4 w 23"/>
                  <a:gd name="T3" fmla="*/ 10 h 13"/>
                  <a:gd name="T4" fmla="*/ 4 w 23"/>
                  <a:gd name="T5" fmla="*/ 10 h 13"/>
                  <a:gd name="T6" fmla="*/ 23 w 23"/>
                  <a:gd name="T7" fmla="*/ 13 h 13"/>
                  <a:gd name="T8" fmla="*/ 23 w 23"/>
                  <a:gd name="T9" fmla="*/ 13 h 13"/>
                  <a:gd name="T10" fmla="*/ 23 w 23"/>
                  <a:gd name="T11" fmla="*/ 0 h 13"/>
                  <a:gd name="T12" fmla="*/ 0 w 23"/>
                  <a:gd name="T13" fmla="*/ 4 h 13"/>
                  <a:gd name="T14" fmla="*/ 0 w 23"/>
                  <a:gd name="T15" fmla="*/ 10 h 13"/>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13"/>
                  <a:gd name="T26" fmla="*/ 23 w 23"/>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13">
                    <a:moveTo>
                      <a:pt x="0" y="10"/>
                    </a:moveTo>
                    <a:lnTo>
                      <a:pt x="4" y="10"/>
                    </a:lnTo>
                    <a:lnTo>
                      <a:pt x="23" y="13"/>
                    </a:lnTo>
                    <a:lnTo>
                      <a:pt x="23" y="0"/>
                    </a:lnTo>
                    <a:lnTo>
                      <a:pt x="0" y="4"/>
                    </a:lnTo>
                    <a:lnTo>
                      <a:pt x="0" y="10"/>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86" name="Freeform 227"/>
              <p:cNvSpPr>
                <a:spLocks/>
              </p:cNvSpPr>
              <p:nvPr/>
            </p:nvSpPr>
            <p:spPr bwMode="auto">
              <a:xfrm>
                <a:off x="1198" y="2698"/>
                <a:ext cx="6" cy="6"/>
              </a:xfrm>
              <a:custGeom>
                <a:avLst/>
                <a:gdLst>
                  <a:gd name="T0" fmla="*/ 6 w 6"/>
                  <a:gd name="T1" fmla="*/ 6 h 6"/>
                  <a:gd name="T2" fmla="*/ 6 w 6"/>
                  <a:gd name="T3" fmla="*/ 0 h 6"/>
                  <a:gd name="T4" fmla="*/ 0 w 6"/>
                  <a:gd name="T5" fmla="*/ 0 h 6"/>
                  <a:gd name="T6" fmla="*/ 0 w 6"/>
                  <a:gd name="T7" fmla="*/ 0 h 6"/>
                  <a:gd name="T8" fmla="*/ 0 w 6"/>
                  <a:gd name="T9" fmla="*/ 3 h 6"/>
                  <a:gd name="T10" fmla="*/ 6 w 6"/>
                  <a:gd name="T11" fmla="*/ 6 h 6"/>
                  <a:gd name="T12" fmla="*/ 6 w 6"/>
                  <a:gd name="T13" fmla="*/ 6 h 6"/>
                  <a:gd name="T14" fmla="*/ 0 60000 65536"/>
                  <a:gd name="T15" fmla="*/ 0 60000 65536"/>
                  <a:gd name="T16" fmla="*/ 0 60000 65536"/>
                  <a:gd name="T17" fmla="*/ 0 60000 65536"/>
                  <a:gd name="T18" fmla="*/ 0 60000 65536"/>
                  <a:gd name="T19" fmla="*/ 0 60000 65536"/>
                  <a:gd name="T20" fmla="*/ 0 60000 65536"/>
                  <a:gd name="T21" fmla="*/ 0 w 6"/>
                  <a:gd name="T22" fmla="*/ 0 h 6"/>
                  <a:gd name="T23" fmla="*/ 6 w 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6">
                    <a:moveTo>
                      <a:pt x="6" y="6"/>
                    </a:moveTo>
                    <a:lnTo>
                      <a:pt x="6" y="0"/>
                    </a:lnTo>
                    <a:lnTo>
                      <a:pt x="0" y="0"/>
                    </a:lnTo>
                    <a:lnTo>
                      <a:pt x="0" y="3"/>
                    </a:lnTo>
                    <a:lnTo>
                      <a:pt x="6" y="6"/>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87" name="Freeform 228"/>
              <p:cNvSpPr>
                <a:spLocks/>
              </p:cNvSpPr>
              <p:nvPr/>
            </p:nvSpPr>
            <p:spPr bwMode="auto">
              <a:xfrm>
                <a:off x="1204" y="2707"/>
                <a:ext cx="4" cy="3"/>
              </a:xfrm>
              <a:custGeom>
                <a:avLst/>
                <a:gdLst>
                  <a:gd name="T0" fmla="*/ 0 w 4"/>
                  <a:gd name="T1" fmla="*/ 3 h 3"/>
                  <a:gd name="T2" fmla="*/ 0 w 4"/>
                  <a:gd name="T3" fmla="*/ 3 h 3"/>
                  <a:gd name="T4" fmla="*/ 4 w 4"/>
                  <a:gd name="T5" fmla="*/ 3 h 3"/>
                  <a:gd name="T6" fmla="*/ 0 w 4"/>
                  <a:gd name="T7" fmla="*/ 0 h 3"/>
                  <a:gd name="T8" fmla="*/ 0 w 4"/>
                  <a:gd name="T9" fmla="*/ 3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3"/>
                    </a:moveTo>
                    <a:lnTo>
                      <a:pt x="0" y="3"/>
                    </a:lnTo>
                    <a:lnTo>
                      <a:pt x="4" y="3"/>
                    </a:lnTo>
                    <a:lnTo>
                      <a:pt x="0" y="0"/>
                    </a:lnTo>
                    <a:lnTo>
                      <a:pt x="0" y="3"/>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88" name="Freeform 229"/>
              <p:cNvSpPr>
                <a:spLocks/>
              </p:cNvSpPr>
              <p:nvPr/>
            </p:nvSpPr>
            <p:spPr bwMode="auto">
              <a:xfrm>
                <a:off x="1182" y="2701"/>
                <a:ext cx="22" cy="12"/>
              </a:xfrm>
              <a:custGeom>
                <a:avLst/>
                <a:gdLst>
                  <a:gd name="T0" fmla="*/ 22 w 22"/>
                  <a:gd name="T1" fmla="*/ 9 h 12"/>
                  <a:gd name="T2" fmla="*/ 22 w 22"/>
                  <a:gd name="T3" fmla="*/ 9 h 12"/>
                  <a:gd name="T4" fmla="*/ 22 w 22"/>
                  <a:gd name="T5" fmla="*/ 9 h 12"/>
                  <a:gd name="T6" fmla="*/ 22 w 22"/>
                  <a:gd name="T7" fmla="*/ 6 h 12"/>
                  <a:gd name="T8" fmla="*/ 22 w 22"/>
                  <a:gd name="T9" fmla="*/ 6 h 12"/>
                  <a:gd name="T10" fmla="*/ 19 w 22"/>
                  <a:gd name="T11" fmla="*/ 3 h 12"/>
                  <a:gd name="T12" fmla="*/ 16 w 22"/>
                  <a:gd name="T13" fmla="*/ 3 h 12"/>
                  <a:gd name="T14" fmla="*/ 16 w 22"/>
                  <a:gd name="T15" fmla="*/ 3 h 12"/>
                  <a:gd name="T16" fmla="*/ 0 w 22"/>
                  <a:gd name="T17" fmla="*/ 0 h 12"/>
                  <a:gd name="T18" fmla="*/ 0 w 22"/>
                  <a:gd name="T19" fmla="*/ 12 h 12"/>
                  <a:gd name="T20" fmla="*/ 22 w 22"/>
                  <a:gd name="T21" fmla="*/ 9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12"/>
                  <a:gd name="T35" fmla="*/ 22 w 2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12">
                    <a:moveTo>
                      <a:pt x="22" y="9"/>
                    </a:moveTo>
                    <a:lnTo>
                      <a:pt x="22" y="9"/>
                    </a:lnTo>
                    <a:lnTo>
                      <a:pt x="22" y="6"/>
                    </a:lnTo>
                    <a:lnTo>
                      <a:pt x="19" y="3"/>
                    </a:lnTo>
                    <a:lnTo>
                      <a:pt x="16" y="3"/>
                    </a:lnTo>
                    <a:lnTo>
                      <a:pt x="0" y="0"/>
                    </a:lnTo>
                    <a:lnTo>
                      <a:pt x="0" y="12"/>
                    </a:lnTo>
                    <a:lnTo>
                      <a:pt x="22" y="9"/>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89" name="Freeform 230"/>
              <p:cNvSpPr>
                <a:spLocks/>
              </p:cNvSpPr>
              <p:nvPr/>
            </p:nvSpPr>
            <p:spPr bwMode="auto">
              <a:xfrm>
                <a:off x="1160" y="2701"/>
                <a:ext cx="22" cy="16"/>
              </a:xfrm>
              <a:custGeom>
                <a:avLst/>
                <a:gdLst>
                  <a:gd name="T0" fmla="*/ 13 w 22"/>
                  <a:gd name="T1" fmla="*/ 16 h 16"/>
                  <a:gd name="T2" fmla="*/ 22 w 22"/>
                  <a:gd name="T3" fmla="*/ 12 h 16"/>
                  <a:gd name="T4" fmla="*/ 22 w 22"/>
                  <a:gd name="T5" fmla="*/ 0 h 16"/>
                  <a:gd name="T6" fmla="*/ 22 w 22"/>
                  <a:gd name="T7" fmla="*/ 0 h 16"/>
                  <a:gd name="T8" fmla="*/ 19 w 22"/>
                  <a:gd name="T9" fmla="*/ 0 h 16"/>
                  <a:gd name="T10" fmla="*/ 0 w 22"/>
                  <a:gd name="T11" fmla="*/ 3 h 16"/>
                  <a:gd name="T12" fmla="*/ 0 w 22"/>
                  <a:gd name="T13" fmla="*/ 12 h 16"/>
                  <a:gd name="T14" fmla="*/ 0 w 22"/>
                  <a:gd name="T15" fmla="*/ 12 h 16"/>
                  <a:gd name="T16" fmla="*/ 13 w 22"/>
                  <a:gd name="T17" fmla="*/ 16 h 16"/>
                  <a:gd name="T18" fmla="*/ 13 w 22"/>
                  <a:gd name="T19" fmla="*/ 16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16"/>
                  <a:gd name="T32" fmla="*/ 22 w 22"/>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16">
                    <a:moveTo>
                      <a:pt x="13" y="16"/>
                    </a:moveTo>
                    <a:lnTo>
                      <a:pt x="22" y="12"/>
                    </a:lnTo>
                    <a:lnTo>
                      <a:pt x="22" y="0"/>
                    </a:lnTo>
                    <a:lnTo>
                      <a:pt x="19" y="0"/>
                    </a:lnTo>
                    <a:lnTo>
                      <a:pt x="0" y="3"/>
                    </a:lnTo>
                    <a:lnTo>
                      <a:pt x="0" y="12"/>
                    </a:lnTo>
                    <a:lnTo>
                      <a:pt x="13" y="16"/>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90" name="Freeform 231"/>
              <p:cNvSpPr>
                <a:spLocks/>
              </p:cNvSpPr>
              <p:nvPr/>
            </p:nvSpPr>
            <p:spPr bwMode="auto">
              <a:xfrm>
                <a:off x="1144" y="2704"/>
                <a:ext cx="16" cy="9"/>
              </a:xfrm>
              <a:custGeom>
                <a:avLst/>
                <a:gdLst>
                  <a:gd name="T0" fmla="*/ 10 w 16"/>
                  <a:gd name="T1" fmla="*/ 9 h 9"/>
                  <a:gd name="T2" fmla="*/ 10 w 16"/>
                  <a:gd name="T3" fmla="*/ 9 h 9"/>
                  <a:gd name="T4" fmla="*/ 16 w 16"/>
                  <a:gd name="T5" fmla="*/ 9 h 9"/>
                  <a:gd name="T6" fmla="*/ 16 w 16"/>
                  <a:gd name="T7" fmla="*/ 0 h 9"/>
                  <a:gd name="T8" fmla="*/ 4 w 16"/>
                  <a:gd name="T9" fmla="*/ 3 h 9"/>
                  <a:gd name="T10" fmla="*/ 4 w 16"/>
                  <a:gd name="T11" fmla="*/ 3 h 9"/>
                  <a:gd name="T12" fmla="*/ 0 w 16"/>
                  <a:gd name="T13" fmla="*/ 3 h 9"/>
                  <a:gd name="T14" fmla="*/ 7 w 16"/>
                  <a:gd name="T15" fmla="*/ 6 h 9"/>
                  <a:gd name="T16" fmla="*/ 10 w 16"/>
                  <a:gd name="T17" fmla="*/ 9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9"/>
                  <a:gd name="T29" fmla="*/ 16 w 16"/>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9">
                    <a:moveTo>
                      <a:pt x="10" y="9"/>
                    </a:moveTo>
                    <a:lnTo>
                      <a:pt x="10" y="9"/>
                    </a:lnTo>
                    <a:lnTo>
                      <a:pt x="16" y="9"/>
                    </a:lnTo>
                    <a:lnTo>
                      <a:pt x="16" y="0"/>
                    </a:lnTo>
                    <a:lnTo>
                      <a:pt x="4" y="3"/>
                    </a:lnTo>
                    <a:lnTo>
                      <a:pt x="0" y="3"/>
                    </a:lnTo>
                    <a:lnTo>
                      <a:pt x="7" y="6"/>
                    </a:lnTo>
                    <a:lnTo>
                      <a:pt x="10" y="9"/>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91" name="Freeform 232"/>
              <p:cNvSpPr>
                <a:spLocks/>
              </p:cNvSpPr>
              <p:nvPr/>
            </p:nvSpPr>
            <p:spPr bwMode="auto">
              <a:xfrm>
                <a:off x="1138" y="2710"/>
                <a:ext cx="16" cy="10"/>
              </a:xfrm>
              <a:custGeom>
                <a:avLst/>
                <a:gdLst>
                  <a:gd name="T0" fmla="*/ 13 w 16"/>
                  <a:gd name="T1" fmla="*/ 10 h 10"/>
                  <a:gd name="T2" fmla="*/ 13 w 16"/>
                  <a:gd name="T3" fmla="*/ 10 h 10"/>
                  <a:gd name="T4" fmla="*/ 16 w 16"/>
                  <a:gd name="T5" fmla="*/ 7 h 10"/>
                  <a:gd name="T6" fmla="*/ 10 w 16"/>
                  <a:gd name="T7" fmla="*/ 3 h 10"/>
                  <a:gd name="T8" fmla="*/ 6 w 16"/>
                  <a:gd name="T9" fmla="*/ 3 h 10"/>
                  <a:gd name="T10" fmla="*/ 6 w 16"/>
                  <a:gd name="T11" fmla="*/ 3 h 10"/>
                  <a:gd name="T12" fmla="*/ 0 w 16"/>
                  <a:gd name="T13" fmla="*/ 0 h 10"/>
                  <a:gd name="T14" fmla="*/ 3 w 16"/>
                  <a:gd name="T15" fmla="*/ 10 h 10"/>
                  <a:gd name="T16" fmla="*/ 13 w 16"/>
                  <a:gd name="T17" fmla="*/ 1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0"/>
                  <a:gd name="T29" fmla="*/ 16 w 1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0">
                    <a:moveTo>
                      <a:pt x="13" y="10"/>
                    </a:moveTo>
                    <a:lnTo>
                      <a:pt x="13" y="10"/>
                    </a:lnTo>
                    <a:lnTo>
                      <a:pt x="16" y="7"/>
                    </a:lnTo>
                    <a:lnTo>
                      <a:pt x="10" y="3"/>
                    </a:lnTo>
                    <a:lnTo>
                      <a:pt x="6" y="3"/>
                    </a:lnTo>
                    <a:lnTo>
                      <a:pt x="0" y="0"/>
                    </a:lnTo>
                    <a:lnTo>
                      <a:pt x="3" y="10"/>
                    </a:lnTo>
                    <a:lnTo>
                      <a:pt x="13" y="10"/>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92" name="Freeform 233"/>
              <p:cNvSpPr>
                <a:spLocks/>
              </p:cNvSpPr>
              <p:nvPr/>
            </p:nvSpPr>
            <p:spPr bwMode="auto">
              <a:xfrm>
                <a:off x="1116" y="2710"/>
                <a:ext cx="25" cy="13"/>
              </a:xfrm>
              <a:custGeom>
                <a:avLst/>
                <a:gdLst>
                  <a:gd name="T0" fmla="*/ 3 w 25"/>
                  <a:gd name="T1" fmla="*/ 13 h 13"/>
                  <a:gd name="T2" fmla="*/ 3 w 25"/>
                  <a:gd name="T3" fmla="*/ 13 h 13"/>
                  <a:gd name="T4" fmla="*/ 3 w 25"/>
                  <a:gd name="T5" fmla="*/ 13 h 13"/>
                  <a:gd name="T6" fmla="*/ 25 w 25"/>
                  <a:gd name="T7" fmla="*/ 10 h 13"/>
                  <a:gd name="T8" fmla="*/ 22 w 25"/>
                  <a:gd name="T9" fmla="*/ 0 h 13"/>
                  <a:gd name="T10" fmla="*/ 22 w 25"/>
                  <a:gd name="T11" fmla="*/ 0 h 13"/>
                  <a:gd name="T12" fmla="*/ 9 w 25"/>
                  <a:gd name="T13" fmla="*/ 0 h 13"/>
                  <a:gd name="T14" fmla="*/ 0 w 25"/>
                  <a:gd name="T15" fmla="*/ 0 h 13"/>
                  <a:gd name="T16" fmla="*/ 3 w 25"/>
                  <a:gd name="T17" fmla="*/ 13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13"/>
                  <a:gd name="T29" fmla="*/ 25 w 25"/>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13">
                    <a:moveTo>
                      <a:pt x="3" y="13"/>
                    </a:moveTo>
                    <a:lnTo>
                      <a:pt x="3" y="13"/>
                    </a:lnTo>
                    <a:lnTo>
                      <a:pt x="25" y="10"/>
                    </a:lnTo>
                    <a:lnTo>
                      <a:pt x="22" y="0"/>
                    </a:lnTo>
                    <a:lnTo>
                      <a:pt x="9" y="0"/>
                    </a:lnTo>
                    <a:lnTo>
                      <a:pt x="0" y="0"/>
                    </a:lnTo>
                    <a:lnTo>
                      <a:pt x="3" y="13"/>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93" name="Freeform 234"/>
              <p:cNvSpPr>
                <a:spLocks/>
              </p:cNvSpPr>
              <p:nvPr/>
            </p:nvSpPr>
            <p:spPr bwMode="auto">
              <a:xfrm>
                <a:off x="1094" y="2710"/>
                <a:ext cx="25" cy="13"/>
              </a:xfrm>
              <a:custGeom>
                <a:avLst/>
                <a:gdLst>
                  <a:gd name="T0" fmla="*/ 3 w 25"/>
                  <a:gd name="T1" fmla="*/ 10 h 13"/>
                  <a:gd name="T2" fmla="*/ 6 w 25"/>
                  <a:gd name="T3" fmla="*/ 13 h 13"/>
                  <a:gd name="T4" fmla="*/ 6 w 25"/>
                  <a:gd name="T5" fmla="*/ 13 h 13"/>
                  <a:gd name="T6" fmla="*/ 25 w 25"/>
                  <a:gd name="T7" fmla="*/ 13 h 13"/>
                  <a:gd name="T8" fmla="*/ 22 w 25"/>
                  <a:gd name="T9" fmla="*/ 0 h 13"/>
                  <a:gd name="T10" fmla="*/ 0 w 25"/>
                  <a:gd name="T11" fmla="*/ 3 h 13"/>
                  <a:gd name="T12" fmla="*/ 3 w 25"/>
                  <a:gd name="T13" fmla="*/ 10 h 13"/>
                  <a:gd name="T14" fmla="*/ 0 60000 65536"/>
                  <a:gd name="T15" fmla="*/ 0 60000 65536"/>
                  <a:gd name="T16" fmla="*/ 0 60000 65536"/>
                  <a:gd name="T17" fmla="*/ 0 60000 65536"/>
                  <a:gd name="T18" fmla="*/ 0 60000 65536"/>
                  <a:gd name="T19" fmla="*/ 0 60000 65536"/>
                  <a:gd name="T20" fmla="*/ 0 60000 65536"/>
                  <a:gd name="T21" fmla="*/ 0 w 25"/>
                  <a:gd name="T22" fmla="*/ 0 h 13"/>
                  <a:gd name="T23" fmla="*/ 25 w 25"/>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13">
                    <a:moveTo>
                      <a:pt x="3" y="10"/>
                    </a:moveTo>
                    <a:lnTo>
                      <a:pt x="6" y="13"/>
                    </a:lnTo>
                    <a:lnTo>
                      <a:pt x="25" y="13"/>
                    </a:lnTo>
                    <a:lnTo>
                      <a:pt x="22" y="0"/>
                    </a:lnTo>
                    <a:lnTo>
                      <a:pt x="0" y="3"/>
                    </a:lnTo>
                    <a:lnTo>
                      <a:pt x="3" y="1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94" name="Freeform 235"/>
              <p:cNvSpPr>
                <a:spLocks/>
              </p:cNvSpPr>
              <p:nvPr/>
            </p:nvSpPr>
            <p:spPr bwMode="auto">
              <a:xfrm>
                <a:off x="1087" y="2713"/>
                <a:ext cx="10" cy="7"/>
              </a:xfrm>
              <a:custGeom>
                <a:avLst/>
                <a:gdLst>
                  <a:gd name="T0" fmla="*/ 10 w 10"/>
                  <a:gd name="T1" fmla="*/ 7 h 7"/>
                  <a:gd name="T2" fmla="*/ 7 w 10"/>
                  <a:gd name="T3" fmla="*/ 0 h 7"/>
                  <a:gd name="T4" fmla="*/ 4 w 10"/>
                  <a:gd name="T5" fmla="*/ 4 h 7"/>
                  <a:gd name="T6" fmla="*/ 4 w 10"/>
                  <a:gd name="T7" fmla="*/ 4 h 7"/>
                  <a:gd name="T8" fmla="*/ 0 w 10"/>
                  <a:gd name="T9" fmla="*/ 4 h 7"/>
                  <a:gd name="T10" fmla="*/ 7 w 10"/>
                  <a:gd name="T11" fmla="*/ 7 h 7"/>
                  <a:gd name="T12" fmla="*/ 10 w 10"/>
                  <a:gd name="T13" fmla="*/ 7 h 7"/>
                  <a:gd name="T14" fmla="*/ 0 60000 65536"/>
                  <a:gd name="T15" fmla="*/ 0 60000 65536"/>
                  <a:gd name="T16" fmla="*/ 0 60000 65536"/>
                  <a:gd name="T17" fmla="*/ 0 60000 65536"/>
                  <a:gd name="T18" fmla="*/ 0 60000 65536"/>
                  <a:gd name="T19" fmla="*/ 0 60000 65536"/>
                  <a:gd name="T20" fmla="*/ 0 60000 65536"/>
                  <a:gd name="T21" fmla="*/ 0 w 10"/>
                  <a:gd name="T22" fmla="*/ 0 h 7"/>
                  <a:gd name="T23" fmla="*/ 10 w 10"/>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7">
                    <a:moveTo>
                      <a:pt x="10" y="7"/>
                    </a:moveTo>
                    <a:lnTo>
                      <a:pt x="7" y="0"/>
                    </a:lnTo>
                    <a:lnTo>
                      <a:pt x="4" y="4"/>
                    </a:lnTo>
                    <a:lnTo>
                      <a:pt x="0" y="4"/>
                    </a:lnTo>
                    <a:lnTo>
                      <a:pt x="7" y="7"/>
                    </a:lnTo>
                    <a:lnTo>
                      <a:pt x="10"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95" name="Rectangle 236"/>
              <p:cNvSpPr>
                <a:spLocks noChangeArrowheads="1"/>
              </p:cNvSpPr>
              <p:nvPr/>
            </p:nvSpPr>
            <p:spPr bwMode="auto">
              <a:xfrm>
                <a:off x="1097" y="2726"/>
                <a:ext cx="1" cy="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ko-KR" altLang="ko-KR"/>
              </a:p>
            </p:txBody>
          </p:sp>
          <p:sp>
            <p:nvSpPr>
              <p:cNvPr id="20296" name="Freeform 237"/>
              <p:cNvSpPr>
                <a:spLocks/>
              </p:cNvSpPr>
              <p:nvPr/>
            </p:nvSpPr>
            <p:spPr bwMode="auto">
              <a:xfrm>
                <a:off x="1040" y="2720"/>
                <a:ext cx="57" cy="12"/>
              </a:xfrm>
              <a:custGeom>
                <a:avLst/>
                <a:gdLst>
                  <a:gd name="T0" fmla="*/ 0 w 57"/>
                  <a:gd name="T1" fmla="*/ 9 h 12"/>
                  <a:gd name="T2" fmla="*/ 0 w 57"/>
                  <a:gd name="T3" fmla="*/ 12 h 12"/>
                  <a:gd name="T4" fmla="*/ 0 w 57"/>
                  <a:gd name="T5" fmla="*/ 12 h 12"/>
                  <a:gd name="T6" fmla="*/ 13 w 57"/>
                  <a:gd name="T7" fmla="*/ 12 h 12"/>
                  <a:gd name="T8" fmla="*/ 22 w 57"/>
                  <a:gd name="T9" fmla="*/ 12 h 12"/>
                  <a:gd name="T10" fmla="*/ 57 w 57"/>
                  <a:gd name="T11" fmla="*/ 9 h 12"/>
                  <a:gd name="T12" fmla="*/ 57 w 57"/>
                  <a:gd name="T13" fmla="*/ 9 h 12"/>
                  <a:gd name="T14" fmla="*/ 57 w 57"/>
                  <a:gd name="T15" fmla="*/ 9 h 12"/>
                  <a:gd name="T16" fmla="*/ 57 w 57"/>
                  <a:gd name="T17" fmla="*/ 6 h 12"/>
                  <a:gd name="T18" fmla="*/ 57 w 57"/>
                  <a:gd name="T19" fmla="*/ 6 h 12"/>
                  <a:gd name="T20" fmla="*/ 51 w 57"/>
                  <a:gd name="T21" fmla="*/ 3 h 12"/>
                  <a:gd name="T22" fmla="*/ 47 w 57"/>
                  <a:gd name="T23" fmla="*/ 3 h 12"/>
                  <a:gd name="T24" fmla="*/ 47 w 57"/>
                  <a:gd name="T25" fmla="*/ 3 h 12"/>
                  <a:gd name="T26" fmla="*/ 28 w 57"/>
                  <a:gd name="T27" fmla="*/ 0 h 12"/>
                  <a:gd name="T28" fmla="*/ 0 w 57"/>
                  <a:gd name="T29" fmla="*/ 3 h 12"/>
                  <a:gd name="T30" fmla="*/ 0 w 57"/>
                  <a:gd name="T31" fmla="*/ 9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7"/>
                  <a:gd name="T49" fmla="*/ 0 h 12"/>
                  <a:gd name="T50" fmla="*/ 57 w 57"/>
                  <a:gd name="T51" fmla="*/ 12 h 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7" h="12">
                    <a:moveTo>
                      <a:pt x="0" y="9"/>
                    </a:moveTo>
                    <a:lnTo>
                      <a:pt x="0" y="12"/>
                    </a:lnTo>
                    <a:lnTo>
                      <a:pt x="13" y="12"/>
                    </a:lnTo>
                    <a:lnTo>
                      <a:pt x="22" y="12"/>
                    </a:lnTo>
                    <a:lnTo>
                      <a:pt x="57" y="9"/>
                    </a:lnTo>
                    <a:lnTo>
                      <a:pt x="57" y="6"/>
                    </a:lnTo>
                    <a:lnTo>
                      <a:pt x="51" y="3"/>
                    </a:lnTo>
                    <a:lnTo>
                      <a:pt x="47" y="3"/>
                    </a:lnTo>
                    <a:lnTo>
                      <a:pt x="28" y="0"/>
                    </a:lnTo>
                    <a:lnTo>
                      <a:pt x="0" y="3"/>
                    </a:lnTo>
                    <a:lnTo>
                      <a:pt x="0" y="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97" name="Freeform 238"/>
              <p:cNvSpPr>
                <a:spLocks/>
              </p:cNvSpPr>
              <p:nvPr/>
            </p:nvSpPr>
            <p:spPr bwMode="auto">
              <a:xfrm>
                <a:off x="1030" y="2723"/>
                <a:ext cx="10" cy="6"/>
              </a:xfrm>
              <a:custGeom>
                <a:avLst/>
                <a:gdLst>
                  <a:gd name="T0" fmla="*/ 10 w 10"/>
                  <a:gd name="T1" fmla="*/ 6 h 6"/>
                  <a:gd name="T2" fmla="*/ 10 w 10"/>
                  <a:gd name="T3" fmla="*/ 0 h 6"/>
                  <a:gd name="T4" fmla="*/ 4 w 10"/>
                  <a:gd name="T5" fmla="*/ 0 h 6"/>
                  <a:gd name="T6" fmla="*/ 4 w 10"/>
                  <a:gd name="T7" fmla="*/ 0 h 6"/>
                  <a:gd name="T8" fmla="*/ 0 w 10"/>
                  <a:gd name="T9" fmla="*/ 3 h 6"/>
                  <a:gd name="T10" fmla="*/ 7 w 10"/>
                  <a:gd name="T11" fmla="*/ 6 h 6"/>
                  <a:gd name="T12" fmla="*/ 10 w 10"/>
                  <a:gd name="T13" fmla="*/ 6 h 6"/>
                  <a:gd name="T14" fmla="*/ 0 60000 65536"/>
                  <a:gd name="T15" fmla="*/ 0 60000 65536"/>
                  <a:gd name="T16" fmla="*/ 0 60000 65536"/>
                  <a:gd name="T17" fmla="*/ 0 60000 65536"/>
                  <a:gd name="T18" fmla="*/ 0 60000 65536"/>
                  <a:gd name="T19" fmla="*/ 0 60000 65536"/>
                  <a:gd name="T20" fmla="*/ 0 60000 65536"/>
                  <a:gd name="T21" fmla="*/ 0 w 10"/>
                  <a:gd name="T22" fmla="*/ 0 h 6"/>
                  <a:gd name="T23" fmla="*/ 10 w 10"/>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6">
                    <a:moveTo>
                      <a:pt x="10" y="6"/>
                    </a:moveTo>
                    <a:lnTo>
                      <a:pt x="10" y="0"/>
                    </a:lnTo>
                    <a:lnTo>
                      <a:pt x="4" y="0"/>
                    </a:lnTo>
                    <a:lnTo>
                      <a:pt x="0" y="3"/>
                    </a:lnTo>
                    <a:lnTo>
                      <a:pt x="7" y="6"/>
                    </a:lnTo>
                    <a:lnTo>
                      <a:pt x="10" y="6"/>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98" name="Freeform 239"/>
              <p:cNvSpPr>
                <a:spLocks/>
              </p:cNvSpPr>
              <p:nvPr/>
            </p:nvSpPr>
            <p:spPr bwMode="auto">
              <a:xfrm>
                <a:off x="986" y="2729"/>
                <a:ext cx="54" cy="13"/>
              </a:xfrm>
              <a:custGeom>
                <a:avLst/>
                <a:gdLst>
                  <a:gd name="T0" fmla="*/ 16 w 54"/>
                  <a:gd name="T1" fmla="*/ 13 h 13"/>
                  <a:gd name="T2" fmla="*/ 51 w 54"/>
                  <a:gd name="T3" fmla="*/ 10 h 13"/>
                  <a:gd name="T4" fmla="*/ 51 w 54"/>
                  <a:gd name="T5" fmla="*/ 10 h 13"/>
                  <a:gd name="T6" fmla="*/ 54 w 54"/>
                  <a:gd name="T7" fmla="*/ 7 h 13"/>
                  <a:gd name="T8" fmla="*/ 48 w 54"/>
                  <a:gd name="T9" fmla="*/ 3 h 13"/>
                  <a:gd name="T10" fmla="*/ 41 w 54"/>
                  <a:gd name="T11" fmla="*/ 0 h 13"/>
                  <a:gd name="T12" fmla="*/ 41 w 54"/>
                  <a:gd name="T13" fmla="*/ 0 h 13"/>
                  <a:gd name="T14" fmla="*/ 22 w 54"/>
                  <a:gd name="T15" fmla="*/ 0 h 13"/>
                  <a:gd name="T16" fmla="*/ 0 w 54"/>
                  <a:gd name="T17" fmla="*/ 3 h 13"/>
                  <a:gd name="T18" fmla="*/ 0 w 54"/>
                  <a:gd name="T19" fmla="*/ 13 h 13"/>
                  <a:gd name="T20" fmla="*/ 0 w 54"/>
                  <a:gd name="T21" fmla="*/ 13 h 13"/>
                  <a:gd name="T22" fmla="*/ 16 w 54"/>
                  <a:gd name="T23" fmla="*/ 13 h 13"/>
                  <a:gd name="T24" fmla="*/ 16 w 54"/>
                  <a:gd name="T25" fmla="*/ 13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
                  <a:gd name="T40" fmla="*/ 0 h 13"/>
                  <a:gd name="T41" fmla="*/ 54 w 54"/>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 h="13">
                    <a:moveTo>
                      <a:pt x="16" y="13"/>
                    </a:moveTo>
                    <a:lnTo>
                      <a:pt x="51" y="10"/>
                    </a:lnTo>
                    <a:lnTo>
                      <a:pt x="54" y="7"/>
                    </a:lnTo>
                    <a:lnTo>
                      <a:pt x="48" y="3"/>
                    </a:lnTo>
                    <a:lnTo>
                      <a:pt x="41" y="0"/>
                    </a:lnTo>
                    <a:lnTo>
                      <a:pt x="22" y="0"/>
                    </a:lnTo>
                    <a:lnTo>
                      <a:pt x="0" y="3"/>
                    </a:lnTo>
                    <a:lnTo>
                      <a:pt x="0" y="13"/>
                    </a:lnTo>
                    <a:lnTo>
                      <a:pt x="16" y="13"/>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99" name="Freeform 240"/>
              <p:cNvSpPr>
                <a:spLocks/>
              </p:cNvSpPr>
              <p:nvPr/>
            </p:nvSpPr>
            <p:spPr bwMode="auto">
              <a:xfrm>
                <a:off x="970" y="2732"/>
                <a:ext cx="16" cy="10"/>
              </a:xfrm>
              <a:custGeom>
                <a:avLst/>
                <a:gdLst>
                  <a:gd name="T0" fmla="*/ 10 w 16"/>
                  <a:gd name="T1" fmla="*/ 10 h 10"/>
                  <a:gd name="T2" fmla="*/ 10 w 16"/>
                  <a:gd name="T3" fmla="*/ 10 h 10"/>
                  <a:gd name="T4" fmla="*/ 16 w 16"/>
                  <a:gd name="T5" fmla="*/ 10 h 10"/>
                  <a:gd name="T6" fmla="*/ 16 w 16"/>
                  <a:gd name="T7" fmla="*/ 0 h 10"/>
                  <a:gd name="T8" fmla="*/ 4 w 16"/>
                  <a:gd name="T9" fmla="*/ 0 h 10"/>
                  <a:gd name="T10" fmla="*/ 4 w 16"/>
                  <a:gd name="T11" fmla="*/ 0 h 10"/>
                  <a:gd name="T12" fmla="*/ 0 w 16"/>
                  <a:gd name="T13" fmla="*/ 4 h 10"/>
                  <a:gd name="T14" fmla="*/ 7 w 16"/>
                  <a:gd name="T15" fmla="*/ 7 h 10"/>
                  <a:gd name="T16" fmla="*/ 10 w 16"/>
                  <a:gd name="T17" fmla="*/ 1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0"/>
                  <a:gd name="T29" fmla="*/ 16 w 1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0">
                    <a:moveTo>
                      <a:pt x="10" y="10"/>
                    </a:moveTo>
                    <a:lnTo>
                      <a:pt x="10" y="10"/>
                    </a:lnTo>
                    <a:lnTo>
                      <a:pt x="16" y="10"/>
                    </a:lnTo>
                    <a:lnTo>
                      <a:pt x="16" y="0"/>
                    </a:lnTo>
                    <a:lnTo>
                      <a:pt x="4" y="0"/>
                    </a:lnTo>
                    <a:lnTo>
                      <a:pt x="0" y="4"/>
                    </a:lnTo>
                    <a:lnTo>
                      <a:pt x="7" y="7"/>
                    </a:lnTo>
                    <a:lnTo>
                      <a:pt x="10" y="10"/>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00" name="Freeform 241"/>
              <p:cNvSpPr>
                <a:spLocks/>
              </p:cNvSpPr>
              <p:nvPr/>
            </p:nvSpPr>
            <p:spPr bwMode="auto">
              <a:xfrm>
                <a:off x="929" y="2739"/>
                <a:ext cx="51" cy="16"/>
              </a:xfrm>
              <a:custGeom>
                <a:avLst/>
                <a:gdLst>
                  <a:gd name="T0" fmla="*/ 10 w 51"/>
                  <a:gd name="T1" fmla="*/ 16 h 16"/>
                  <a:gd name="T2" fmla="*/ 48 w 51"/>
                  <a:gd name="T3" fmla="*/ 9 h 16"/>
                  <a:gd name="T4" fmla="*/ 48 w 51"/>
                  <a:gd name="T5" fmla="*/ 9 h 16"/>
                  <a:gd name="T6" fmla="*/ 51 w 51"/>
                  <a:gd name="T7" fmla="*/ 6 h 16"/>
                  <a:gd name="T8" fmla="*/ 45 w 51"/>
                  <a:gd name="T9" fmla="*/ 3 h 16"/>
                  <a:gd name="T10" fmla="*/ 38 w 51"/>
                  <a:gd name="T11" fmla="*/ 3 h 16"/>
                  <a:gd name="T12" fmla="*/ 38 w 51"/>
                  <a:gd name="T13" fmla="*/ 3 h 16"/>
                  <a:gd name="T14" fmla="*/ 29 w 51"/>
                  <a:gd name="T15" fmla="*/ 0 h 16"/>
                  <a:gd name="T16" fmla="*/ 19 w 51"/>
                  <a:gd name="T17" fmla="*/ 0 h 16"/>
                  <a:gd name="T18" fmla="*/ 0 w 51"/>
                  <a:gd name="T19" fmla="*/ 3 h 16"/>
                  <a:gd name="T20" fmla="*/ 0 w 51"/>
                  <a:gd name="T21" fmla="*/ 12 h 16"/>
                  <a:gd name="T22" fmla="*/ 0 w 51"/>
                  <a:gd name="T23" fmla="*/ 12 h 16"/>
                  <a:gd name="T24" fmla="*/ 10 w 51"/>
                  <a:gd name="T25" fmla="*/ 16 h 16"/>
                  <a:gd name="T26" fmla="*/ 10 w 51"/>
                  <a:gd name="T27" fmla="*/ 16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1"/>
                  <a:gd name="T43" fmla="*/ 0 h 16"/>
                  <a:gd name="T44" fmla="*/ 51 w 51"/>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1" h="16">
                    <a:moveTo>
                      <a:pt x="10" y="16"/>
                    </a:moveTo>
                    <a:lnTo>
                      <a:pt x="48" y="9"/>
                    </a:lnTo>
                    <a:lnTo>
                      <a:pt x="51" y="6"/>
                    </a:lnTo>
                    <a:lnTo>
                      <a:pt x="45" y="3"/>
                    </a:lnTo>
                    <a:lnTo>
                      <a:pt x="38" y="3"/>
                    </a:lnTo>
                    <a:lnTo>
                      <a:pt x="29" y="0"/>
                    </a:lnTo>
                    <a:lnTo>
                      <a:pt x="19" y="0"/>
                    </a:lnTo>
                    <a:lnTo>
                      <a:pt x="0" y="3"/>
                    </a:lnTo>
                    <a:lnTo>
                      <a:pt x="0" y="12"/>
                    </a:lnTo>
                    <a:lnTo>
                      <a:pt x="10" y="16"/>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01" name="Freeform 242"/>
              <p:cNvSpPr>
                <a:spLocks/>
              </p:cNvSpPr>
              <p:nvPr/>
            </p:nvSpPr>
            <p:spPr bwMode="auto">
              <a:xfrm>
                <a:off x="910" y="2742"/>
                <a:ext cx="19" cy="9"/>
              </a:xfrm>
              <a:custGeom>
                <a:avLst/>
                <a:gdLst>
                  <a:gd name="T0" fmla="*/ 10 w 19"/>
                  <a:gd name="T1" fmla="*/ 9 h 9"/>
                  <a:gd name="T2" fmla="*/ 10 w 19"/>
                  <a:gd name="T3" fmla="*/ 9 h 9"/>
                  <a:gd name="T4" fmla="*/ 19 w 19"/>
                  <a:gd name="T5" fmla="*/ 9 h 9"/>
                  <a:gd name="T6" fmla="*/ 19 w 19"/>
                  <a:gd name="T7" fmla="*/ 0 h 9"/>
                  <a:gd name="T8" fmla="*/ 0 w 19"/>
                  <a:gd name="T9" fmla="*/ 3 h 9"/>
                  <a:gd name="T10" fmla="*/ 0 w 19"/>
                  <a:gd name="T11" fmla="*/ 3 h 9"/>
                  <a:gd name="T12" fmla="*/ 0 w 19"/>
                  <a:gd name="T13" fmla="*/ 3 h 9"/>
                  <a:gd name="T14" fmla="*/ 3 w 19"/>
                  <a:gd name="T15" fmla="*/ 6 h 9"/>
                  <a:gd name="T16" fmla="*/ 10 w 19"/>
                  <a:gd name="T17" fmla="*/ 9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9"/>
                  <a:gd name="T29" fmla="*/ 19 w 19"/>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9">
                    <a:moveTo>
                      <a:pt x="10" y="9"/>
                    </a:moveTo>
                    <a:lnTo>
                      <a:pt x="10" y="9"/>
                    </a:lnTo>
                    <a:lnTo>
                      <a:pt x="19" y="9"/>
                    </a:lnTo>
                    <a:lnTo>
                      <a:pt x="19" y="0"/>
                    </a:lnTo>
                    <a:lnTo>
                      <a:pt x="0" y="3"/>
                    </a:lnTo>
                    <a:lnTo>
                      <a:pt x="3" y="6"/>
                    </a:lnTo>
                    <a:lnTo>
                      <a:pt x="10" y="9"/>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02" name="Freeform 243"/>
              <p:cNvSpPr>
                <a:spLocks/>
              </p:cNvSpPr>
              <p:nvPr/>
            </p:nvSpPr>
            <p:spPr bwMode="auto">
              <a:xfrm>
                <a:off x="875" y="2748"/>
                <a:ext cx="42" cy="16"/>
              </a:xfrm>
              <a:custGeom>
                <a:avLst/>
                <a:gdLst>
                  <a:gd name="T0" fmla="*/ 0 w 42"/>
                  <a:gd name="T1" fmla="*/ 16 h 16"/>
                  <a:gd name="T2" fmla="*/ 0 w 42"/>
                  <a:gd name="T3" fmla="*/ 16 h 16"/>
                  <a:gd name="T4" fmla="*/ 0 w 42"/>
                  <a:gd name="T5" fmla="*/ 16 h 16"/>
                  <a:gd name="T6" fmla="*/ 38 w 42"/>
                  <a:gd name="T7" fmla="*/ 10 h 16"/>
                  <a:gd name="T8" fmla="*/ 38 w 42"/>
                  <a:gd name="T9" fmla="*/ 10 h 16"/>
                  <a:gd name="T10" fmla="*/ 42 w 42"/>
                  <a:gd name="T11" fmla="*/ 7 h 16"/>
                  <a:gd name="T12" fmla="*/ 35 w 42"/>
                  <a:gd name="T13" fmla="*/ 3 h 16"/>
                  <a:gd name="T14" fmla="*/ 32 w 42"/>
                  <a:gd name="T15" fmla="*/ 3 h 16"/>
                  <a:gd name="T16" fmla="*/ 32 w 42"/>
                  <a:gd name="T17" fmla="*/ 3 h 16"/>
                  <a:gd name="T18" fmla="*/ 19 w 42"/>
                  <a:gd name="T19" fmla="*/ 0 h 16"/>
                  <a:gd name="T20" fmla="*/ 10 w 42"/>
                  <a:gd name="T21" fmla="*/ 0 h 16"/>
                  <a:gd name="T22" fmla="*/ 0 w 42"/>
                  <a:gd name="T23" fmla="*/ 0 h 16"/>
                  <a:gd name="T24" fmla="*/ 0 w 42"/>
                  <a:gd name="T25" fmla="*/ 16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
                  <a:gd name="T40" fmla="*/ 0 h 16"/>
                  <a:gd name="T41" fmla="*/ 42 w 42"/>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 h="16">
                    <a:moveTo>
                      <a:pt x="0" y="16"/>
                    </a:moveTo>
                    <a:lnTo>
                      <a:pt x="0" y="16"/>
                    </a:lnTo>
                    <a:lnTo>
                      <a:pt x="38" y="10"/>
                    </a:lnTo>
                    <a:lnTo>
                      <a:pt x="42" y="7"/>
                    </a:lnTo>
                    <a:lnTo>
                      <a:pt x="35" y="3"/>
                    </a:lnTo>
                    <a:lnTo>
                      <a:pt x="32" y="3"/>
                    </a:lnTo>
                    <a:lnTo>
                      <a:pt x="19" y="0"/>
                    </a:lnTo>
                    <a:lnTo>
                      <a:pt x="10" y="0"/>
                    </a:lnTo>
                    <a:lnTo>
                      <a:pt x="0" y="0"/>
                    </a:lnTo>
                    <a:lnTo>
                      <a:pt x="0" y="16"/>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03" name="Freeform 244"/>
              <p:cNvSpPr>
                <a:spLocks/>
              </p:cNvSpPr>
              <p:nvPr/>
            </p:nvSpPr>
            <p:spPr bwMode="auto">
              <a:xfrm>
                <a:off x="844" y="2748"/>
                <a:ext cx="31" cy="16"/>
              </a:xfrm>
              <a:custGeom>
                <a:avLst/>
                <a:gdLst>
                  <a:gd name="T0" fmla="*/ 9 w 31"/>
                  <a:gd name="T1" fmla="*/ 13 h 16"/>
                  <a:gd name="T2" fmla="*/ 9 w 31"/>
                  <a:gd name="T3" fmla="*/ 13 h 16"/>
                  <a:gd name="T4" fmla="*/ 22 w 31"/>
                  <a:gd name="T5" fmla="*/ 16 h 16"/>
                  <a:gd name="T6" fmla="*/ 31 w 31"/>
                  <a:gd name="T7" fmla="*/ 16 h 16"/>
                  <a:gd name="T8" fmla="*/ 31 w 31"/>
                  <a:gd name="T9" fmla="*/ 0 h 16"/>
                  <a:gd name="T10" fmla="*/ 3 w 31"/>
                  <a:gd name="T11" fmla="*/ 7 h 16"/>
                  <a:gd name="T12" fmla="*/ 3 w 31"/>
                  <a:gd name="T13" fmla="*/ 7 h 16"/>
                  <a:gd name="T14" fmla="*/ 0 w 31"/>
                  <a:gd name="T15" fmla="*/ 7 h 16"/>
                  <a:gd name="T16" fmla="*/ 6 w 31"/>
                  <a:gd name="T17" fmla="*/ 10 h 16"/>
                  <a:gd name="T18" fmla="*/ 9 w 31"/>
                  <a:gd name="T19" fmla="*/ 13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6"/>
                  <a:gd name="T32" fmla="*/ 31 w 31"/>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6">
                    <a:moveTo>
                      <a:pt x="9" y="13"/>
                    </a:moveTo>
                    <a:lnTo>
                      <a:pt x="9" y="13"/>
                    </a:lnTo>
                    <a:lnTo>
                      <a:pt x="22" y="16"/>
                    </a:lnTo>
                    <a:lnTo>
                      <a:pt x="31" y="16"/>
                    </a:lnTo>
                    <a:lnTo>
                      <a:pt x="31" y="0"/>
                    </a:lnTo>
                    <a:lnTo>
                      <a:pt x="3" y="7"/>
                    </a:lnTo>
                    <a:lnTo>
                      <a:pt x="0" y="7"/>
                    </a:lnTo>
                    <a:lnTo>
                      <a:pt x="6" y="10"/>
                    </a:lnTo>
                    <a:lnTo>
                      <a:pt x="9" y="13"/>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04" name="Freeform 245"/>
              <p:cNvSpPr>
                <a:spLocks/>
              </p:cNvSpPr>
              <p:nvPr/>
            </p:nvSpPr>
            <p:spPr bwMode="auto">
              <a:xfrm>
                <a:off x="818" y="2758"/>
                <a:ext cx="35" cy="16"/>
              </a:xfrm>
              <a:custGeom>
                <a:avLst/>
                <a:gdLst>
                  <a:gd name="T0" fmla="*/ 4 w 35"/>
                  <a:gd name="T1" fmla="*/ 16 h 16"/>
                  <a:gd name="T2" fmla="*/ 32 w 35"/>
                  <a:gd name="T3" fmla="*/ 9 h 16"/>
                  <a:gd name="T4" fmla="*/ 32 w 35"/>
                  <a:gd name="T5" fmla="*/ 9 h 16"/>
                  <a:gd name="T6" fmla="*/ 35 w 35"/>
                  <a:gd name="T7" fmla="*/ 6 h 16"/>
                  <a:gd name="T8" fmla="*/ 29 w 35"/>
                  <a:gd name="T9" fmla="*/ 3 h 16"/>
                  <a:gd name="T10" fmla="*/ 23 w 35"/>
                  <a:gd name="T11" fmla="*/ 3 h 16"/>
                  <a:gd name="T12" fmla="*/ 23 w 35"/>
                  <a:gd name="T13" fmla="*/ 3 h 16"/>
                  <a:gd name="T14" fmla="*/ 13 w 35"/>
                  <a:gd name="T15" fmla="*/ 0 h 16"/>
                  <a:gd name="T16" fmla="*/ 4 w 35"/>
                  <a:gd name="T17" fmla="*/ 0 h 16"/>
                  <a:gd name="T18" fmla="*/ 0 w 35"/>
                  <a:gd name="T19" fmla="*/ 0 h 16"/>
                  <a:gd name="T20" fmla="*/ 4 w 35"/>
                  <a:gd name="T21" fmla="*/ 16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
                  <a:gd name="T34" fmla="*/ 0 h 16"/>
                  <a:gd name="T35" fmla="*/ 35 w 35"/>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 h="16">
                    <a:moveTo>
                      <a:pt x="4" y="16"/>
                    </a:moveTo>
                    <a:lnTo>
                      <a:pt x="32" y="9"/>
                    </a:lnTo>
                    <a:lnTo>
                      <a:pt x="35" y="6"/>
                    </a:lnTo>
                    <a:lnTo>
                      <a:pt x="29" y="3"/>
                    </a:lnTo>
                    <a:lnTo>
                      <a:pt x="23" y="3"/>
                    </a:lnTo>
                    <a:lnTo>
                      <a:pt x="13" y="0"/>
                    </a:lnTo>
                    <a:lnTo>
                      <a:pt x="4" y="0"/>
                    </a:lnTo>
                    <a:lnTo>
                      <a:pt x="0" y="0"/>
                    </a:lnTo>
                    <a:lnTo>
                      <a:pt x="4" y="16"/>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05" name="Freeform 246"/>
              <p:cNvSpPr>
                <a:spLocks/>
              </p:cNvSpPr>
              <p:nvPr/>
            </p:nvSpPr>
            <p:spPr bwMode="auto">
              <a:xfrm>
                <a:off x="777" y="2758"/>
                <a:ext cx="45" cy="16"/>
              </a:xfrm>
              <a:custGeom>
                <a:avLst/>
                <a:gdLst>
                  <a:gd name="T0" fmla="*/ 10 w 45"/>
                  <a:gd name="T1" fmla="*/ 12 h 16"/>
                  <a:gd name="T2" fmla="*/ 10 w 45"/>
                  <a:gd name="T3" fmla="*/ 12 h 16"/>
                  <a:gd name="T4" fmla="*/ 22 w 45"/>
                  <a:gd name="T5" fmla="*/ 16 h 16"/>
                  <a:gd name="T6" fmla="*/ 32 w 45"/>
                  <a:gd name="T7" fmla="*/ 16 h 16"/>
                  <a:gd name="T8" fmla="*/ 45 w 45"/>
                  <a:gd name="T9" fmla="*/ 16 h 16"/>
                  <a:gd name="T10" fmla="*/ 41 w 45"/>
                  <a:gd name="T11" fmla="*/ 0 h 16"/>
                  <a:gd name="T12" fmla="*/ 4 w 45"/>
                  <a:gd name="T13" fmla="*/ 6 h 16"/>
                  <a:gd name="T14" fmla="*/ 4 w 45"/>
                  <a:gd name="T15" fmla="*/ 6 h 16"/>
                  <a:gd name="T16" fmla="*/ 0 w 45"/>
                  <a:gd name="T17" fmla="*/ 9 h 16"/>
                  <a:gd name="T18" fmla="*/ 7 w 45"/>
                  <a:gd name="T19" fmla="*/ 12 h 16"/>
                  <a:gd name="T20" fmla="*/ 10 w 45"/>
                  <a:gd name="T21" fmla="*/ 12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16"/>
                  <a:gd name="T35" fmla="*/ 45 w 45"/>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16">
                    <a:moveTo>
                      <a:pt x="10" y="12"/>
                    </a:moveTo>
                    <a:lnTo>
                      <a:pt x="10" y="12"/>
                    </a:lnTo>
                    <a:lnTo>
                      <a:pt x="22" y="16"/>
                    </a:lnTo>
                    <a:lnTo>
                      <a:pt x="32" y="16"/>
                    </a:lnTo>
                    <a:lnTo>
                      <a:pt x="45" y="16"/>
                    </a:lnTo>
                    <a:lnTo>
                      <a:pt x="41" y="0"/>
                    </a:lnTo>
                    <a:lnTo>
                      <a:pt x="4" y="6"/>
                    </a:lnTo>
                    <a:lnTo>
                      <a:pt x="0" y="9"/>
                    </a:lnTo>
                    <a:lnTo>
                      <a:pt x="7" y="12"/>
                    </a:lnTo>
                    <a:lnTo>
                      <a:pt x="10" y="12"/>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06" name="Freeform 247"/>
              <p:cNvSpPr>
                <a:spLocks/>
              </p:cNvSpPr>
              <p:nvPr/>
            </p:nvSpPr>
            <p:spPr bwMode="auto">
              <a:xfrm>
                <a:off x="765" y="2770"/>
                <a:ext cx="19" cy="10"/>
              </a:xfrm>
              <a:custGeom>
                <a:avLst/>
                <a:gdLst>
                  <a:gd name="T0" fmla="*/ 16 w 19"/>
                  <a:gd name="T1" fmla="*/ 10 h 10"/>
                  <a:gd name="T2" fmla="*/ 16 w 19"/>
                  <a:gd name="T3" fmla="*/ 10 h 10"/>
                  <a:gd name="T4" fmla="*/ 19 w 19"/>
                  <a:gd name="T5" fmla="*/ 7 h 10"/>
                  <a:gd name="T6" fmla="*/ 12 w 19"/>
                  <a:gd name="T7" fmla="*/ 4 h 10"/>
                  <a:gd name="T8" fmla="*/ 9 w 19"/>
                  <a:gd name="T9" fmla="*/ 0 h 10"/>
                  <a:gd name="T10" fmla="*/ 9 w 19"/>
                  <a:gd name="T11" fmla="*/ 0 h 10"/>
                  <a:gd name="T12" fmla="*/ 0 w 19"/>
                  <a:gd name="T13" fmla="*/ 0 h 10"/>
                  <a:gd name="T14" fmla="*/ 0 w 19"/>
                  <a:gd name="T15" fmla="*/ 10 h 10"/>
                  <a:gd name="T16" fmla="*/ 16 w 19"/>
                  <a:gd name="T17" fmla="*/ 1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0"/>
                  <a:gd name="T29" fmla="*/ 19 w 19"/>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0">
                    <a:moveTo>
                      <a:pt x="16" y="10"/>
                    </a:moveTo>
                    <a:lnTo>
                      <a:pt x="16" y="10"/>
                    </a:lnTo>
                    <a:lnTo>
                      <a:pt x="19" y="7"/>
                    </a:lnTo>
                    <a:lnTo>
                      <a:pt x="12" y="4"/>
                    </a:lnTo>
                    <a:lnTo>
                      <a:pt x="9" y="0"/>
                    </a:lnTo>
                    <a:lnTo>
                      <a:pt x="0" y="0"/>
                    </a:lnTo>
                    <a:lnTo>
                      <a:pt x="0" y="10"/>
                    </a:lnTo>
                    <a:lnTo>
                      <a:pt x="16" y="1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07" name="Freeform 248"/>
              <p:cNvSpPr>
                <a:spLocks/>
              </p:cNvSpPr>
              <p:nvPr/>
            </p:nvSpPr>
            <p:spPr bwMode="auto">
              <a:xfrm>
                <a:off x="711" y="2767"/>
                <a:ext cx="54" cy="19"/>
              </a:xfrm>
              <a:custGeom>
                <a:avLst/>
                <a:gdLst>
                  <a:gd name="T0" fmla="*/ 0 w 54"/>
                  <a:gd name="T1" fmla="*/ 13 h 19"/>
                  <a:gd name="T2" fmla="*/ 0 w 54"/>
                  <a:gd name="T3" fmla="*/ 13 h 19"/>
                  <a:gd name="T4" fmla="*/ 3 w 54"/>
                  <a:gd name="T5" fmla="*/ 13 h 19"/>
                  <a:gd name="T6" fmla="*/ 6 w 54"/>
                  <a:gd name="T7" fmla="*/ 16 h 19"/>
                  <a:gd name="T8" fmla="*/ 6 w 54"/>
                  <a:gd name="T9" fmla="*/ 16 h 19"/>
                  <a:gd name="T10" fmla="*/ 19 w 54"/>
                  <a:gd name="T11" fmla="*/ 19 h 19"/>
                  <a:gd name="T12" fmla="*/ 28 w 54"/>
                  <a:gd name="T13" fmla="*/ 19 h 19"/>
                  <a:gd name="T14" fmla="*/ 54 w 54"/>
                  <a:gd name="T15" fmla="*/ 13 h 19"/>
                  <a:gd name="T16" fmla="*/ 54 w 54"/>
                  <a:gd name="T17" fmla="*/ 3 h 19"/>
                  <a:gd name="T18" fmla="*/ 54 w 54"/>
                  <a:gd name="T19" fmla="*/ 3 h 19"/>
                  <a:gd name="T20" fmla="*/ 41 w 54"/>
                  <a:gd name="T21" fmla="*/ 0 h 19"/>
                  <a:gd name="T22" fmla="*/ 0 w 54"/>
                  <a:gd name="T23" fmla="*/ 10 h 19"/>
                  <a:gd name="T24" fmla="*/ 0 w 54"/>
                  <a:gd name="T25" fmla="*/ 10 h 19"/>
                  <a:gd name="T26" fmla="*/ 0 w 54"/>
                  <a:gd name="T27" fmla="*/ 10 h 19"/>
                  <a:gd name="T28" fmla="*/ 0 w 54"/>
                  <a:gd name="T29" fmla="*/ 13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4"/>
                  <a:gd name="T46" fmla="*/ 0 h 19"/>
                  <a:gd name="T47" fmla="*/ 54 w 54"/>
                  <a:gd name="T48" fmla="*/ 19 h 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4" h="19">
                    <a:moveTo>
                      <a:pt x="0" y="13"/>
                    </a:moveTo>
                    <a:lnTo>
                      <a:pt x="0" y="13"/>
                    </a:lnTo>
                    <a:lnTo>
                      <a:pt x="3" y="13"/>
                    </a:lnTo>
                    <a:lnTo>
                      <a:pt x="6" y="16"/>
                    </a:lnTo>
                    <a:lnTo>
                      <a:pt x="19" y="19"/>
                    </a:lnTo>
                    <a:lnTo>
                      <a:pt x="28" y="19"/>
                    </a:lnTo>
                    <a:lnTo>
                      <a:pt x="54" y="13"/>
                    </a:lnTo>
                    <a:lnTo>
                      <a:pt x="54" y="3"/>
                    </a:lnTo>
                    <a:lnTo>
                      <a:pt x="41" y="0"/>
                    </a:lnTo>
                    <a:lnTo>
                      <a:pt x="0" y="10"/>
                    </a:lnTo>
                    <a:lnTo>
                      <a:pt x="0" y="13"/>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08" name="Freeform 249"/>
              <p:cNvSpPr>
                <a:spLocks/>
              </p:cNvSpPr>
              <p:nvPr/>
            </p:nvSpPr>
            <p:spPr bwMode="auto">
              <a:xfrm>
                <a:off x="708" y="2777"/>
                <a:ext cx="3" cy="3"/>
              </a:xfrm>
              <a:custGeom>
                <a:avLst/>
                <a:gdLst>
                  <a:gd name="T0" fmla="*/ 3 w 3"/>
                  <a:gd name="T1" fmla="*/ 3 h 3"/>
                  <a:gd name="T2" fmla="*/ 3 w 3"/>
                  <a:gd name="T3" fmla="*/ 0 h 3"/>
                  <a:gd name="T4" fmla="*/ 3 w 3"/>
                  <a:gd name="T5" fmla="*/ 0 h 3"/>
                  <a:gd name="T6" fmla="*/ 0 w 3"/>
                  <a:gd name="T7" fmla="*/ 0 h 3"/>
                  <a:gd name="T8" fmla="*/ 3 w 3"/>
                  <a:gd name="T9" fmla="*/ 3 h 3"/>
                  <a:gd name="T10" fmla="*/ 3 w 3"/>
                  <a:gd name="T11" fmla="*/ 3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3" y="3"/>
                    </a:moveTo>
                    <a:lnTo>
                      <a:pt x="3" y="0"/>
                    </a:lnTo>
                    <a:lnTo>
                      <a:pt x="0" y="0"/>
                    </a:lnTo>
                    <a:lnTo>
                      <a:pt x="3" y="3"/>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09" name="Freeform 250"/>
              <p:cNvSpPr>
                <a:spLocks/>
              </p:cNvSpPr>
              <p:nvPr/>
            </p:nvSpPr>
            <p:spPr bwMode="auto">
              <a:xfrm>
                <a:off x="711" y="2786"/>
                <a:ext cx="3" cy="3"/>
              </a:xfrm>
              <a:custGeom>
                <a:avLst/>
                <a:gdLst>
                  <a:gd name="T0" fmla="*/ 0 w 3"/>
                  <a:gd name="T1" fmla="*/ 3 h 3"/>
                  <a:gd name="T2" fmla="*/ 0 w 3"/>
                  <a:gd name="T3" fmla="*/ 3 h 3"/>
                  <a:gd name="T4" fmla="*/ 0 w 3"/>
                  <a:gd name="T5" fmla="*/ 3 h 3"/>
                  <a:gd name="T6" fmla="*/ 3 w 3"/>
                  <a:gd name="T7" fmla="*/ 3 h 3"/>
                  <a:gd name="T8" fmla="*/ 0 w 3"/>
                  <a:gd name="T9" fmla="*/ 0 h 3"/>
                  <a:gd name="T10" fmla="*/ 0 w 3"/>
                  <a:gd name="T11" fmla="*/ 3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3"/>
                    </a:moveTo>
                    <a:lnTo>
                      <a:pt x="0" y="3"/>
                    </a:lnTo>
                    <a:lnTo>
                      <a:pt x="3" y="3"/>
                    </a:lnTo>
                    <a:lnTo>
                      <a:pt x="0" y="0"/>
                    </a:lnTo>
                    <a:lnTo>
                      <a:pt x="0" y="3"/>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10" name="Freeform 251"/>
              <p:cNvSpPr>
                <a:spLocks/>
              </p:cNvSpPr>
              <p:nvPr/>
            </p:nvSpPr>
            <p:spPr bwMode="auto">
              <a:xfrm>
                <a:off x="654" y="2780"/>
                <a:ext cx="57" cy="16"/>
              </a:xfrm>
              <a:custGeom>
                <a:avLst/>
                <a:gdLst>
                  <a:gd name="T0" fmla="*/ 13 w 57"/>
                  <a:gd name="T1" fmla="*/ 16 h 16"/>
                  <a:gd name="T2" fmla="*/ 57 w 57"/>
                  <a:gd name="T3" fmla="*/ 9 h 16"/>
                  <a:gd name="T4" fmla="*/ 57 w 57"/>
                  <a:gd name="T5" fmla="*/ 6 h 16"/>
                  <a:gd name="T6" fmla="*/ 57 w 57"/>
                  <a:gd name="T7" fmla="*/ 6 h 16"/>
                  <a:gd name="T8" fmla="*/ 54 w 57"/>
                  <a:gd name="T9" fmla="*/ 3 h 16"/>
                  <a:gd name="T10" fmla="*/ 51 w 57"/>
                  <a:gd name="T11" fmla="*/ 3 h 16"/>
                  <a:gd name="T12" fmla="*/ 51 w 57"/>
                  <a:gd name="T13" fmla="*/ 3 h 16"/>
                  <a:gd name="T14" fmla="*/ 38 w 57"/>
                  <a:gd name="T15" fmla="*/ 0 h 16"/>
                  <a:gd name="T16" fmla="*/ 28 w 57"/>
                  <a:gd name="T17" fmla="*/ 0 h 16"/>
                  <a:gd name="T18" fmla="*/ 0 w 57"/>
                  <a:gd name="T19" fmla="*/ 3 h 16"/>
                  <a:gd name="T20" fmla="*/ 0 w 57"/>
                  <a:gd name="T21" fmla="*/ 16 h 16"/>
                  <a:gd name="T22" fmla="*/ 0 w 57"/>
                  <a:gd name="T23" fmla="*/ 16 h 16"/>
                  <a:gd name="T24" fmla="*/ 13 w 57"/>
                  <a:gd name="T25" fmla="*/ 16 h 16"/>
                  <a:gd name="T26" fmla="*/ 13 w 57"/>
                  <a:gd name="T27" fmla="*/ 16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7"/>
                  <a:gd name="T43" fmla="*/ 0 h 16"/>
                  <a:gd name="T44" fmla="*/ 57 w 57"/>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7" h="16">
                    <a:moveTo>
                      <a:pt x="13" y="16"/>
                    </a:moveTo>
                    <a:lnTo>
                      <a:pt x="57" y="9"/>
                    </a:lnTo>
                    <a:lnTo>
                      <a:pt x="57" y="6"/>
                    </a:lnTo>
                    <a:lnTo>
                      <a:pt x="54" y="3"/>
                    </a:lnTo>
                    <a:lnTo>
                      <a:pt x="51" y="3"/>
                    </a:lnTo>
                    <a:lnTo>
                      <a:pt x="38" y="0"/>
                    </a:lnTo>
                    <a:lnTo>
                      <a:pt x="28" y="0"/>
                    </a:lnTo>
                    <a:lnTo>
                      <a:pt x="0" y="3"/>
                    </a:lnTo>
                    <a:lnTo>
                      <a:pt x="0" y="16"/>
                    </a:lnTo>
                    <a:lnTo>
                      <a:pt x="13" y="16"/>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11" name="Freeform 252"/>
              <p:cNvSpPr>
                <a:spLocks/>
              </p:cNvSpPr>
              <p:nvPr/>
            </p:nvSpPr>
            <p:spPr bwMode="auto">
              <a:xfrm>
                <a:off x="635" y="2783"/>
                <a:ext cx="19" cy="13"/>
              </a:xfrm>
              <a:custGeom>
                <a:avLst/>
                <a:gdLst>
                  <a:gd name="T0" fmla="*/ 9 w 19"/>
                  <a:gd name="T1" fmla="*/ 13 h 13"/>
                  <a:gd name="T2" fmla="*/ 9 w 19"/>
                  <a:gd name="T3" fmla="*/ 13 h 13"/>
                  <a:gd name="T4" fmla="*/ 19 w 19"/>
                  <a:gd name="T5" fmla="*/ 13 h 13"/>
                  <a:gd name="T6" fmla="*/ 19 w 19"/>
                  <a:gd name="T7" fmla="*/ 0 h 13"/>
                  <a:gd name="T8" fmla="*/ 3 w 19"/>
                  <a:gd name="T9" fmla="*/ 3 h 13"/>
                  <a:gd name="T10" fmla="*/ 3 w 19"/>
                  <a:gd name="T11" fmla="*/ 3 h 13"/>
                  <a:gd name="T12" fmla="*/ 0 w 19"/>
                  <a:gd name="T13" fmla="*/ 6 h 13"/>
                  <a:gd name="T14" fmla="*/ 6 w 19"/>
                  <a:gd name="T15" fmla="*/ 10 h 13"/>
                  <a:gd name="T16" fmla="*/ 9 w 19"/>
                  <a:gd name="T17" fmla="*/ 13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3"/>
                  <a:gd name="T29" fmla="*/ 19 w 19"/>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3">
                    <a:moveTo>
                      <a:pt x="9" y="13"/>
                    </a:moveTo>
                    <a:lnTo>
                      <a:pt x="9" y="13"/>
                    </a:lnTo>
                    <a:lnTo>
                      <a:pt x="19" y="13"/>
                    </a:lnTo>
                    <a:lnTo>
                      <a:pt x="19" y="0"/>
                    </a:lnTo>
                    <a:lnTo>
                      <a:pt x="3" y="3"/>
                    </a:lnTo>
                    <a:lnTo>
                      <a:pt x="0" y="6"/>
                    </a:lnTo>
                    <a:lnTo>
                      <a:pt x="6" y="10"/>
                    </a:lnTo>
                    <a:lnTo>
                      <a:pt x="9" y="13"/>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12" name="Freeform 253"/>
              <p:cNvSpPr>
                <a:spLocks/>
              </p:cNvSpPr>
              <p:nvPr/>
            </p:nvSpPr>
            <p:spPr bwMode="auto">
              <a:xfrm>
                <a:off x="600" y="2793"/>
                <a:ext cx="41" cy="15"/>
              </a:xfrm>
              <a:custGeom>
                <a:avLst/>
                <a:gdLst>
                  <a:gd name="T0" fmla="*/ 0 w 41"/>
                  <a:gd name="T1" fmla="*/ 15 h 15"/>
                  <a:gd name="T2" fmla="*/ 38 w 41"/>
                  <a:gd name="T3" fmla="*/ 9 h 15"/>
                  <a:gd name="T4" fmla="*/ 38 w 41"/>
                  <a:gd name="T5" fmla="*/ 9 h 15"/>
                  <a:gd name="T6" fmla="*/ 41 w 41"/>
                  <a:gd name="T7" fmla="*/ 6 h 15"/>
                  <a:gd name="T8" fmla="*/ 35 w 41"/>
                  <a:gd name="T9" fmla="*/ 3 h 15"/>
                  <a:gd name="T10" fmla="*/ 32 w 41"/>
                  <a:gd name="T11" fmla="*/ 3 h 15"/>
                  <a:gd name="T12" fmla="*/ 32 w 41"/>
                  <a:gd name="T13" fmla="*/ 3 h 15"/>
                  <a:gd name="T14" fmla="*/ 19 w 41"/>
                  <a:gd name="T15" fmla="*/ 0 h 15"/>
                  <a:gd name="T16" fmla="*/ 10 w 41"/>
                  <a:gd name="T17" fmla="*/ 0 h 15"/>
                  <a:gd name="T18" fmla="*/ 0 w 41"/>
                  <a:gd name="T19" fmla="*/ 0 h 15"/>
                  <a:gd name="T20" fmla="*/ 0 w 41"/>
                  <a:gd name="T21" fmla="*/ 15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
                  <a:gd name="T34" fmla="*/ 0 h 15"/>
                  <a:gd name="T35" fmla="*/ 41 w 41"/>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 h="15">
                    <a:moveTo>
                      <a:pt x="0" y="15"/>
                    </a:moveTo>
                    <a:lnTo>
                      <a:pt x="38" y="9"/>
                    </a:lnTo>
                    <a:lnTo>
                      <a:pt x="41" y="6"/>
                    </a:lnTo>
                    <a:lnTo>
                      <a:pt x="35" y="3"/>
                    </a:lnTo>
                    <a:lnTo>
                      <a:pt x="32" y="3"/>
                    </a:lnTo>
                    <a:lnTo>
                      <a:pt x="19" y="0"/>
                    </a:lnTo>
                    <a:lnTo>
                      <a:pt x="10" y="0"/>
                    </a:lnTo>
                    <a:lnTo>
                      <a:pt x="0" y="0"/>
                    </a:lnTo>
                    <a:lnTo>
                      <a:pt x="0" y="15"/>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13" name="Freeform 254"/>
              <p:cNvSpPr>
                <a:spLocks/>
              </p:cNvSpPr>
              <p:nvPr/>
            </p:nvSpPr>
            <p:spPr bwMode="auto">
              <a:xfrm>
                <a:off x="559" y="2793"/>
                <a:ext cx="41" cy="15"/>
              </a:xfrm>
              <a:custGeom>
                <a:avLst/>
                <a:gdLst>
                  <a:gd name="T0" fmla="*/ 6 w 41"/>
                  <a:gd name="T1" fmla="*/ 12 h 15"/>
                  <a:gd name="T2" fmla="*/ 13 w 41"/>
                  <a:gd name="T3" fmla="*/ 12 h 15"/>
                  <a:gd name="T4" fmla="*/ 13 w 41"/>
                  <a:gd name="T5" fmla="*/ 12 h 15"/>
                  <a:gd name="T6" fmla="*/ 22 w 41"/>
                  <a:gd name="T7" fmla="*/ 15 h 15"/>
                  <a:gd name="T8" fmla="*/ 35 w 41"/>
                  <a:gd name="T9" fmla="*/ 15 h 15"/>
                  <a:gd name="T10" fmla="*/ 41 w 41"/>
                  <a:gd name="T11" fmla="*/ 15 h 15"/>
                  <a:gd name="T12" fmla="*/ 41 w 41"/>
                  <a:gd name="T13" fmla="*/ 0 h 15"/>
                  <a:gd name="T14" fmla="*/ 3 w 41"/>
                  <a:gd name="T15" fmla="*/ 6 h 15"/>
                  <a:gd name="T16" fmla="*/ 3 w 41"/>
                  <a:gd name="T17" fmla="*/ 6 h 15"/>
                  <a:gd name="T18" fmla="*/ 0 w 41"/>
                  <a:gd name="T19" fmla="*/ 9 h 15"/>
                  <a:gd name="T20" fmla="*/ 6 w 41"/>
                  <a:gd name="T21" fmla="*/ 12 h 15"/>
                  <a:gd name="T22" fmla="*/ 6 w 41"/>
                  <a:gd name="T23" fmla="*/ 12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
                  <a:gd name="T37" fmla="*/ 0 h 15"/>
                  <a:gd name="T38" fmla="*/ 41 w 41"/>
                  <a:gd name="T39" fmla="*/ 15 h 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1" h="15">
                    <a:moveTo>
                      <a:pt x="6" y="12"/>
                    </a:moveTo>
                    <a:lnTo>
                      <a:pt x="13" y="12"/>
                    </a:lnTo>
                    <a:lnTo>
                      <a:pt x="22" y="15"/>
                    </a:lnTo>
                    <a:lnTo>
                      <a:pt x="35" y="15"/>
                    </a:lnTo>
                    <a:lnTo>
                      <a:pt x="41" y="15"/>
                    </a:lnTo>
                    <a:lnTo>
                      <a:pt x="41" y="0"/>
                    </a:lnTo>
                    <a:lnTo>
                      <a:pt x="3" y="6"/>
                    </a:lnTo>
                    <a:lnTo>
                      <a:pt x="0" y="9"/>
                    </a:lnTo>
                    <a:lnTo>
                      <a:pt x="6" y="12"/>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14" name="Freeform 255"/>
              <p:cNvSpPr>
                <a:spLocks/>
              </p:cNvSpPr>
              <p:nvPr/>
            </p:nvSpPr>
            <p:spPr bwMode="auto">
              <a:xfrm>
                <a:off x="1382" y="2713"/>
                <a:ext cx="6" cy="4"/>
              </a:xfrm>
              <a:custGeom>
                <a:avLst/>
                <a:gdLst>
                  <a:gd name="T0" fmla="*/ 6 w 6"/>
                  <a:gd name="T1" fmla="*/ 4 h 4"/>
                  <a:gd name="T2" fmla="*/ 6 w 6"/>
                  <a:gd name="T3" fmla="*/ 4 h 4"/>
                  <a:gd name="T4" fmla="*/ 6 w 6"/>
                  <a:gd name="T5" fmla="*/ 4 h 4"/>
                  <a:gd name="T6" fmla="*/ 0 w 6"/>
                  <a:gd name="T7" fmla="*/ 0 h 4"/>
                  <a:gd name="T8" fmla="*/ 0 w 6"/>
                  <a:gd name="T9" fmla="*/ 4 h 4"/>
                  <a:gd name="T10" fmla="*/ 6 w 6"/>
                  <a:gd name="T11" fmla="*/ 4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6" y="4"/>
                    </a:moveTo>
                    <a:lnTo>
                      <a:pt x="6" y="4"/>
                    </a:lnTo>
                    <a:lnTo>
                      <a:pt x="0" y="0"/>
                    </a:lnTo>
                    <a:lnTo>
                      <a:pt x="0" y="4"/>
                    </a:lnTo>
                    <a:lnTo>
                      <a:pt x="6" y="4"/>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15" name="Freeform 256"/>
              <p:cNvSpPr>
                <a:spLocks/>
              </p:cNvSpPr>
              <p:nvPr/>
            </p:nvSpPr>
            <p:spPr bwMode="auto">
              <a:xfrm>
                <a:off x="1360" y="2707"/>
                <a:ext cx="22" cy="16"/>
              </a:xfrm>
              <a:custGeom>
                <a:avLst/>
                <a:gdLst>
                  <a:gd name="T0" fmla="*/ 22 w 22"/>
                  <a:gd name="T1" fmla="*/ 10 h 16"/>
                  <a:gd name="T2" fmla="*/ 22 w 22"/>
                  <a:gd name="T3" fmla="*/ 6 h 16"/>
                  <a:gd name="T4" fmla="*/ 22 w 22"/>
                  <a:gd name="T5" fmla="*/ 6 h 16"/>
                  <a:gd name="T6" fmla="*/ 22 w 22"/>
                  <a:gd name="T7" fmla="*/ 6 h 16"/>
                  <a:gd name="T8" fmla="*/ 0 w 22"/>
                  <a:gd name="T9" fmla="*/ 0 h 16"/>
                  <a:gd name="T10" fmla="*/ 3 w 22"/>
                  <a:gd name="T11" fmla="*/ 16 h 16"/>
                  <a:gd name="T12" fmla="*/ 22 w 22"/>
                  <a:gd name="T13" fmla="*/ 10 h 16"/>
                  <a:gd name="T14" fmla="*/ 0 60000 65536"/>
                  <a:gd name="T15" fmla="*/ 0 60000 65536"/>
                  <a:gd name="T16" fmla="*/ 0 60000 65536"/>
                  <a:gd name="T17" fmla="*/ 0 60000 65536"/>
                  <a:gd name="T18" fmla="*/ 0 60000 65536"/>
                  <a:gd name="T19" fmla="*/ 0 60000 65536"/>
                  <a:gd name="T20" fmla="*/ 0 60000 65536"/>
                  <a:gd name="T21" fmla="*/ 0 w 22"/>
                  <a:gd name="T22" fmla="*/ 0 h 16"/>
                  <a:gd name="T23" fmla="*/ 22 w 22"/>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6">
                    <a:moveTo>
                      <a:pt x="22" y="10"/>
                    </a:moveTo>
                    <a:lnTo>
                      <a:pt x="22" y="6"/>
                    </a:lnTo>
                    <a:lnTo>
                      <a:pt x="0" y="0"/>
                    </a:lnTo>
                    <a:lnTo>
                      <a:pt x="3" y="16"/>
                    </a:lnTo>
                    <a:lnTo>
                      <a:pt x="22" y="1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16" name="Freeform 257"/>
              <p:cNvSpPr>
                <a:spLocks/>
              </p:cNvSpPr>
              <p:nvPr/>
            </p:nvSpPr>
            <p:spPr bwMode="auto">
              <a:xfrm>
                <a:off x="1337" y="2701"/>
                <a:ext cx="26" cy="25"/>
              </a:xfrm>
              <a:custGeom>
                <a:avLst/>
                <a:gdLst>
                  <a:gd name="T0" fmla="*/ 4 w 26"/>
                  <a:gd name="T1" fmla="*/ 25 h 25"/>
                  <a:gd name="T2" fmla="*/ 26 w 26"/>
                  <a:gd name="T3" fmla="*/ 22 h 25"/>
                  <a:gd name="T4" fmla="*/ 23 w 26"/>
                  <a:gd name="T5" fmla="*/ 6 h 25"/>
                  <a:gd name="T6" fmla="*/ 0 w 26"/>
                  <a:gd name="T7" fmla="*/ 0 h 25"/>
                  <a:gd name="T8" fmla="*/ 4 w 26"/>
                  <a:gd name="T9" fmla="*/ 25 h 25"/>
                  <a:gd name="T10" fmla="*/ 4 w 26"/>
                  <a:gd name="T11" fmla="*/ 25 h 25"/>
                  <a:gd name="T12" fmla="*/ 4 w 26"/>
                  <a:gd name="T13" fmla="*/ 25 h 25"/>
                  <a:gd name="T14" fmla="*/ 4 w 26"/>
                  <a:gd name="T15" fmla="*/ 25 h 25"/>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25"/>
                  <a:gd name="T26" fmla="*/ 26 w 26"/>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25">
                    <a:moveTo>
                      <a:pt x="4" y="25"/>
                    </a:moveTo>
                    <a:lnTo>
                      <a:pt x="26" y="22"/>
                    </a:lnTo>
                    <a:lnTo>
                      <a:pt x="23" y="6"/>
                    </a:lnTo>
                    <a:lnTo>
                      <a:pt x="0" y="0"/>
                    </a:lnTo>
                    <a:lnTo>
                      <a:pt x="4" y="25"/>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17" name="Freeform 258"/>
              <p:cNvSpPr>
                <a:spLocks/>
              </p:cNvSpPr>
              <p:nvPr/>
            </p:nvSpPr>
            <p:spPr bwMode="auto">
              <a:xfrm>
                <a:off x="1315" y="2694"/>
                <a:ext cx="26" cy="32"/>
              </a:xfrm>
              <a:custGeom>
                <a:avLst/>
                <a:gdLst>
                  <a:gd name="T0" fmla="*/ 3 w 26"/>
                  <a:gd name="T1" fmla="*/ 26 h 32"/>
                  <a:gd name="T2" fmla="*/ 10 w 26"/>
                  <a:gd name="T3" fmla="*/ 29 h 32"/>
                  <a:gd name="T4" fmla="*/ 10 w 26"/>
                  <a:gd name="T5" fmla="*/ 29 h 32"/>
                  <a:gd name="T6" fmla="*/ 26 w 26"/>
                  <a:gd name="T7" fmla="*/ 32 h 32"/>
                  <a:gd name="T8" fmla="*/ 22 w 26"/>
                  <a:gd name="T9" fmla="*/ 7 h 32"/>
                  <a:gd name="T10" fmla="*/ 19 w 26"/>
                  <a:gd name="T11" fmla="*/ 4 h 32"/>
                  <a:gd name="T12" fmla="*/ 19 w 26"/>
                  <a:gd name="T13" fmla="*/ 4 h 32"/>
                  <a:gd name="T14" fmla="*/ 0 w 26"/>
                  <a:gd name="T15" fmla="*/ 0 h 32"/>
                  <a:gd name="T16" fmla="*/ 3 w 26"/>
                  <a:gd name="T17" fmla="*/ 26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32"/>
                  <a:gd name="T29" fmla="*/ 26 w 26"/>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32">
                    <a:moveTo>
                      <a:pt x="3" y="26"/>
                    </a:moveTo>
                    <a:lnTo>
                      <a:pt x="10" y="29"/>
                    </a:lnTo>
                    <a:lnTo>
                      <a:pt x="26" y="32"/>
                    </a:lnTo>
                    <a:lnTo>
                      <a:pt x="22" y="7"/>
                    </a:lnTo>
                    <a:lnTo>
                      <a:pt x="19" y="4"/>
                    </a:lnTo>
                    <a:lnTo>
                      <a:pt x="0" y="0"/>
                    </a:lnTo>
                    <a:lnTo>
                      <a:pt x="3" y="26"/>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18" name="Freeform 259"/>
              <p:cNvSpPr>
                <a:spLocks/>
              </p:cNvSpPr>
              <p:nvPr/>
            </p:nvSpPr>
            <p:spPr bwMode="auto">
              <a:xfrm>
                <a:off x="1293" y="2694"/>
                <a:ext cx="25" cy="26"/>
              </a:xfrm>
              <a:custGeom>
                <a:avLst/>
                <a:gdLst>
                  <a:gd name="T0" fmla="*/ 22 w 25"/>
                  <a:gd name="T1" fmla="*/ 0 h 26"/>
                  <a:gd name="T2" fmla="*/ 22 w 25"/>
                  <a:gd name="T3" fmla="*/ 0 h 26"/>
                  <a:gd name="T4" fmla="*/ 22 w 25"/>
                  <a:gd name="T5" fmla="*/ 0 h 26"/>
                  <a:gd name="T6" fmla="*/ 0 w 25"/>
                  <a:gd name="T7" fmla="*/ 4 h 26"/>
                  <a:gd name="T8" fmla="*/ 0 w 25"/>
                  <a:gd name="T9" fmla="*/ 19 h 26"/>
                  <a:gd name="T10" fmla="*/ 25 w 25"/>
                  <a:gd name="T11" fmla="*/ 26 h 26"/>
                  <a:gd name="T12" fmla="*/ 22 w 25"/>
                  <a:gd name="T13" fmla="*/ 0 h 26"/>
                  <a:gd name="T14" fmla="*/ 0 60000 65536"/>
                  <a:gd name="T15" fmla="*/ 0 60000 65536"/>
                  <a:gd name="T16" fmla="*/ 0 60000 65536"/>
                  <a:gd name="T17" fmla="*/ 0 60000 65536"/>
                  <a:gd name="T18" fmla="*/ 0 60000 65536"/>
                  <a:gd name="T19" fmla="*/ 0 60000 65536"/>
                  <a:gd name="T20" fmla="*/ 0 60000 65536"/>
                  <a:gd name="T21" fmla="*/ 0 w 25"/>
                  <a:gd name="T22" fmla="*/ 0 h 26"/>
                  <a:gd name="T23" fmla="*/ 25 w 25"/>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6">
                    <a:moveTo>
                      <a:pt x="22" y="0"/>
                    </a:moveTo>
                    <a:lnTo>
                      <a:pt x="22" y="0"/>
                    </a:lnTo>
                    <a:lnTo>
                      <a:pt x="0" y="4"/>
                    </a:lnTo>
                    <a:lnTo>
                      <a:pt x="0" y="19"/>
                    </a:lnTo>
                    <a:lnTo>
                      <a:pt x="25" y="26"/>
                    </a:lnTo>
                    <a:lnTo>
                      <a:pt x="22"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19" name="Freeform 260"/>
              <p:cNvSpPr>
                <a:spLocks/>
              </p:cNvSpPr>
              <p:nvPr/>
            </p:nvSpPr>
            <p:spPr bwMode="auto">
              <a:xfrm>
                <a:off x="1271" y="2698"/>
                <a:ext cx="22" cy="15"/>
              </a:xfrm>
              <a:custGeom>
                <a:avLst/>
                <a:gdLst>
                  <a:gd name="T0" fmla="*/ 22 w 22"/>
                  <a:gd name="T1" fmla="*/ 0 h 15"/>
                  <a:gd name="T2" fmla="*/ 0 w 22"/>
                  <a:gd name="T3" fmla="*/ 6 h 15"/>
                  <a:gd name="T4" fmla="*/ 0 w 22"/>
                  <a:gd name="T5" fmla="*/ 9 h 15"/>
                  <a:gd name="T6" fmla="*/ 0 w 22"/>
                  <a:gd name="T7" fmla="*/ 9 h 15"/>
                  <a:gd name="T8" fmla="*/ 3 w 22"/>
                  <a:gd name="T9" fmla="*/ 9 h 15"/>
                  <a:gd name="T10" fmla="*/ 22 w 22"/>
                  <a:gd name="T11" fmla="*/ 15 h 15"/>
                  <a:gd name="T12" fmla="*/ 22 w 22"/>
                  <a:gd name="T13" fmla="*/ 0 h 15"/>
                  <a:gd name="T14" fmla="*/ 0 60000 65536"/>
                  <a:gd name="T15" fmla="*/ 0 60000 65536"/>
                  <a:gd name="T16" fmla="*/ 0 60000 65536"/>
                  <a:gd name="T17" fmla="*/ 0 60000 65536"/>
                  <a:gd name="T18" fmla="*/ 0 60000 65536"/>
                  <a:gd name="T19" fmla="*/ 0 60000 65536"/>
                  <a:gd name="T20" fmla="*/ 0 60000 65536"/>
                  <a:gd name="T21" fmla="*/ 0 w 22"/>
                  <a:gd name="T22" fmla="*/ 0 h 15"/>
                  <a:gd name="T23" fmla="*/ 22 w 22"/>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5">
                    <a:moveTo>
                      <a:pt x="22" y="0"/>
                    </a:moveTo>
                    <a:lnTo>
                      <a:pt x="0" y="6"/>
                    </a:lnTo>
                    <a:lnTo>
                      <a:pt x="0" y="9"/>
                    </a:lnTo>
                    <a:lnTo>
                      <a:pt x="3" y="9"/>
                    </a:lnTo>
                    <a:lnTo>
                      <a:pt x="22" y="15"/>
                    </a:lnTo>
                    <a:lnTo>
                      <a:pt x="22" y="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20" name="Freeform 261"/>
              <p:cNvSpPr>
                <a:spLocks/>
              </p:cNvSpPr>
              <p:nvPr/>
            </p:nvSpPr>
            <p:spPr bwMode="auto">
              <a:xfrm>
                <a:off x="1268" y="2704"/>
                <a:ext cx="3" cy="3"/>
              </a:xfrm>
              <a:custGeom>
                <a:avLst/>
                <a:gdLst>
                  <a:gd name="T0" fmla="*/ 3 w 3"/>
                  <a:gd name="T1" fmla="*/ 0 h 3"/>
                  <a:gd name="T2" fmla="*/ 3 w 3"/>
                  <a:gd name="T3" fmla="*/ 0 h 3"/>
                  <a:gd name="T4" fmla="*/ 3 w 3"/>
                  <a:gd name="T5" fmla="*/ 0 h 3"/>
                  <a:gd name="T6" fmla="*/ 0 w 3"/>
                  <a:gd name="T7" fmla="*/ 0 h 3"/>
                  <a:gd name="T8" fmla="*/ 3 w 3"/>
                  <a:gd name="T9" fmla="*/ 3 h 3"/>
                  <a:gd name="T10" fmla="*/ 3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3" y="0"/>
                    </a:moveTo>
                    <a:lnTo>
                      <a:pt x="3" y="0"/>
                    </a:lnTo>
                    <a:lnTo>
                      <a:pt x="0" y="0"/>
                    </a:lnTo>
                    <a:lnTo>
                      <a:pt x="3" y="3"/>
                    </a:lnTo>
                    <a:lnTo>
                      <a:pt x="3"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21" name="Freeform 262"/>
              <p:cNvSpPr>
                <a:spLocks/>
              </p:cNvSpPr>
              <p:nvPr/>
            </p:nvSpPr>
            <p:spPr bwMode="auto">
              <a:xfrm>
                <a:off x="1318" y="2723"/>
                <a:ext cx="7" cy="6"/>
              </a:xfrm>
              <a:custGeom>
                <a:avLst/>
                <a:gdLst>
                  <a:gd name="T0" fmla="*/ 0 w 7"/>
                  <a:gd name="T1" fmla="*/ 6 h 6"/>
                  <a:gd name="T2" fmla="*/ 4 w 7"/>
                  <a:gd name="T3" fmla="*/ 6 h 6"/>
                  <a:gd name="T4" fmla="*/ 4 w 7"/>
                  <a:gd name="T5" fmla="*/ 6 h 6"/>
                  <a:gd name="T6" fmla="*/ 7 w 7"/>
                  <a:gd name="T7" fmla="*/ 6 h 6"/>
                  <a:gd name="T8" fmla="*/ 7 w 7"/>
                  <a:gd name="T9" fmla="*/ 3 h 6"/>
                  <a:gd name="T10" fmla="*/ 0 w 7"/>
                  <a:gd name="T11" fmla="*/ 0 h 6"/>
                  <a:gd name="T12" fmla="*/ 0 w 7"/>
                  <a:gd name="T13" fmla="*/ 6 h 6"/>
                  <a:gd name="T14" fmla="*/ 0 60000 65536"/>
                  <a:gd name="T15" fmla="*/ 0 60000 65536"/>
                  <a:gd name="T16" fmla="*/ 0 60000 65536"/>
                  <a:gd name="T17" fmla="*/ 0 60000 65536"/>
                  <a:gd name="T18" fmla="*/ 0 60000 65536"/>
                  <a:gd name="T19" fmla="*/ 0 60000 65536"/>
                  <a:gd name="T20" fmla="*/ 0 60000 65536"/>
                  <a:gd name="T21" fmla="*/ 0 w 7"/>
                  <a:gd name="T22" fmla="*/ 0 h 6"/>
                  <a:gd name="T23" fmla="*/ 7 w 7"/>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6">
                    <a:moveTo>
                      <a:pt x="0" y="6"/>
                    </a:moveTo>
                    <a:lnTo>
                      <a:pt x="4" y="6"/>
                    </a:lnTo>
                    <a:lnTo>
                      <a:pt x="7" y="6"/>
                    </a:lnTo>
                    <a:lnTo>
                      <a:pt x="7" y="3"/>
                    </a:lnTo>
                    <a:lnTo>
                      <a:pt x="0" y="0"/>
                    </a:lnTo>
                    <a:lnTo>
                      <a:pt x="0" y="6"/>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22" name="Freeform 263"/>
              <p:cNvSpPr>
                <a:spLocks/>
              </p:cNvSpPr>
              <p:nvPr/>
            </p:nvSpPr>
            <p:spPr bwMode="auto">
              <a:xfrm>
                <a:off x="1293" y="2717"/>
                <a:ext cx="25" cy="15"/>
              </a:xfrm>
              <a:custGeom>
                <a:avLst/>
                <a:gdLst>
                  <a:gd name="T0" fmla="*/ 3 w 25"/>
                  <a:gd name="T1" fmla="*/ 15 h 15"/>
                  <a:gd name="T2" fmla="*/ 25 w 25"/>
                  <a:gd name="T3" fmla="*/ 12 h 15"/>
                  <a:gd name="T4" fmla="*/ 25 w 25"/>
                  <a:gd name="T5" fmla="*/ 6 h 15"/>
                  <a:gd name="T6" fmla="*/ 25 w 25"/>
                  <a:gd name="T7" fmla="*/ 6 h 15"/>
                  <a:gd name="T8" fmla="*/ 25 w 25"/>
                  <a:gd name="T9" fmla="*/ 6 h 15"/>
                  <a:gd name="T10" fmla="*/ 0 w 25"/>
                  <a:gd name="T11" fmla="*/ 0 h 15"/>
                  <a:gd name="T12" fmla="*/ 3 w 25"/>
                  <a:gd name="T13" fmla="*/ 15 h 15"/>
                  <a:gd name="T14" fmla="*/ 0 60000 65536"/>
                  <a:gd name="T15" fmla="*/ 0 60000 65536"/>
                  <a:gd name="T16" fmla="*/ 0 60000 65536"/>
                  <a:gd name="T17" fmla="*/ 0 60000 65536"/>
                  <a:gd name="T18" fmla="*/ 0 60000 65536"/>
                  <a:gd name="T19" fmla="*/ 0 60000 65536"/>
                  <a:gd name="T20" fmla="*/ 0 60000 65536"/>
                  <a:gd name="T21" fmla="*/ 0 w 25"/>
                  <a:gd name="T22" fmla="*/ 0 h 15"/>
                  <a:gd name="T23" fmla="*/ 25 w 25"/>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15">
                    <a:moveTo>
                      <a:pt x="3" y="15"/>
                    </a:moveTo>
                    <a:lnTo>
                      <a:pt x="25" y="12"/>
                    </a:lnTo>
                    <a:lnTo>
                      <a:pt x="25" y="6"/>
                    </a:lnTo>
                    <a:lnTo>
                      <a:pt x="0" y="0"/>
                    </a:lnTo>
                    <a:lnTo>
                      <a:pt x="3" y="15"/>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23" name="Freeform 264"/>
              <p:cNvSpPr>
                <a:spLocks/>
              </p:cNvSpPr>
              <p:nvPr/>
            </p:nvSpPr>
            <p:spPr bwMode="auto">
              <a:xfrm>
                <a:off x="1271" y="2710"/>
                <a:ext cx="25" cy="22"/>
              </a:xfrm>
              <a:custGeom>
                <a:avLst/>
                <a:gdLst>
                  <a:gd name="T0" fmla="*/ 3 w 25"/>
                  <a:gd name="T1" fmla="*/ 19 h 22"/>
                  <a:gd name="T2" fmla="*/ 3 w 25"/>
                  <a:gd name="T3" fmla="*/ 22 h 22"/>
                  <a:gd name="T4" fmla="*/ 3 w 25"/>
                  <a:gd name="T5" fmla="*/ 22 h 22"/>
                  <a:gd name="T6" fmla="*/ 22 w 25"/>
                  <a:gd name="T7" fmla="*/ 22 h 22"/>
                  <a:gd name="T8" fmla="*/ 25 w 25"/>
                  <a:gd name="T9" fmla="*/ 22 h 22"/>
                  <a:gd name="T10" fmla="*/ 22 w 25"/>
                  <a:gd name="T11" fmla="*/ 7 h 22"/>
                  <a:gd name="T12" fmla="*/ 0 w 25"/>
                  <a:gd name="T13" fmla="*/ 0 h 22"/>
                  <a:gd name="T14" fmla="*/ 3 w 25"/>
                  <a:gd name="T15" fmla="*/ 19 h 22"/>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2"/>
                  <a:gd name="T26" fmla="*/ 25 w 2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2">
                    <a:moveTo>
                      <a:pt x="3" y="19"/>
                    </a:moveTo>
                    <a:lnTo>
                      <a:pt x="3" y="22"/>
                    </a:lnTo>
                    <a:lnTo>
                      <a:pt x="22" y="22"/>
                    </a:lnTo>
                    <a:lnTo>
                      <a:pt x="25" y="22"/>
                    </a:lnTo>
                    <a:lnTo>
                      <a:pt x="22" y="7"/>
                    </a:lnTo>
                    <a:lnTo>
                      <a:pt x="0" y="0"/>
                    </a:lnTo>
                    <a:lnTo>
                      <a:pt x="3" y="19"/>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24" name="Freeform 265"/>
              <p:cNvSpPr>
                <a:spLocks/>
              </p:cNvSpPr>
              <p:nvPr/>
            </p:nvSpPr>
            <p:spPr bwMode="auto">
              <a:xfrm>
                <a:off x="1249" y="2707"/>
                <a:ext cx="25" cy="22"/>
              </a:xfrm>
              <a:custGeom>
                <a:avLst/>
                <a:gdLst>
                  <a:gd name="T0" fmla="*/ 3 w 25"/>
                  <a:gd name="T1" fmla="*/ 16 h 22"/>
                  <a:gd name="T2" fmla="*/ 25 w 25"/>
                  <a:gd name="T3" fmla="*/ 22 h 22"/>
                  <a:gd name="T4" fmla="*/ 22 w 25"/>
                  <a:gd name="T5" fmla="*/ 3 h 22"/>
                  <a:gd name="T6" fmla="*/ 19 w 25"/>
                  <a:gd name="T7" fmla="*/ 0 h 22"/>
                  <a:gd name="T8" fmla="*/ 19 w 25"/>
                  <a:gd name="T9" fmla="*/ 0 h 22"/>
                  <a:gd name="T10" fmla="*/ 0 w 25"/>
                  <a:gd name="T11" fmla="*/ 0 h 22"/>
                  <a:gd name="T12" fmla="*/ 0 w 25"/>
                  <a:gd name="T13" fmla="*/ 0 h 22"/>
                  <a:gd name="T14" fmla="*/ 3 w 25"/>
                  <a:gd name="T15" fmla="*/ 16 h 22"/>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2"/>
                  <a:gd name="T26" fmla="*/ 25 w 2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2">
                    <a:moveTo>
                      <a:pt x="3" y="16"/>
                    </a:moveTo>
                    <a:lnTo>
                      <a:pt x="25" y="22"/>
                    </a:lnTo>
                    <a:lnTo>
                      <a:pt x="22" y="3"/>
                    </a:lnTo>
                    <a:lnTo>
                      <a:pt x="19" y="0"/>
                    </a:lnTo>
                    <a:lnTo>
                      <a:pt x="0" y="0"/>
                    </a:lnTo>
                    <a:lnTo>
                      <a:pt x="3" y="16"/>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25" name="Freeform 266"/>
              <p:cNvSpPr>
                <a:spLocks/>
              </p:cNvSpPr>
              <p:nvPr/>
            </p:nvSpPr>
            <p:spPr bwMode="auto">
              <a:xfrm>
                <a:off x="1227" y="2707"/>
                <a:ext cx="25" cy="16"/>
              </a:xfrm>
              <a:custGeom>
                <a:avLst/>
                <a:gdLst>
                  <a:gd name="T0" fmla="*/ 0 w 25"/>
                  <a:gd name="T1" fmla="*/ 3 h 16"/>
                  <a:gd name="T2" fmla="*/ 0 w 25"/>
                  <a:gd name="T3" fmla="*/ 10 h 16"/>
                  <a:gd name="T4" fmla="*/ 25 w 25"/>
                  <a:gd name="T5" fmla="*/ 16 h 16"/>
                  <a:gd name="T6" fmla="*/ 22 w 25"/>
                  <a:gd name="T7" fmla="*/ 0 h 16"/>
                  <a:gd name="T8" fmla="*/ 0 w 25"/>
                  <a:gd name="T9" fmla="*/ 3 h 16"/>
                  <a:gd name="T10" fmla="*/ 0 60000 65536"/>
                  <a:gd name="T11" fmla="*/ 0 60000 65536"/>
                  <a:gd name="T12" fmla="*/ 0 60000 65536"/>
                  <a:gd name="T13" fmla="*/ 0 60000 65536"/>
                  <a:gd name="T14" fmla="*/ 0 60000 65536"/>
                  <a:gd name="T15" fmla="*/ 0 w 25"/>
                  <a:gd name="T16" fmla="*/ 0 h 16"/>
                  <a:gd name="T17" fmla="*/ 25 w 25"/>
                  <a:gd name="T18" fmla="*/ 16 h 16"/>
                </a:gdLst>
                <a:ahLst/>
                <a:cxnLst>
                  <a:cxn ang="T10">
                    <a:pos x="T0" y="T1"/>
                  </a:cxn>
                  <a:cxn ang="T11">
                    <a:pos x="T2" y="T3"/>
                  </a:cxn>
                  <a:cxn ang="T12">
                    <a:pos x="T4" y="T5"/>
                  </a:cxn>
                  <a:cxn ang="T13">
                    <a:pos x="T6" y="T7"/>
                  </a:cxn>
                  <a:cxn ang="T14">
                    <a:pos x="T8" y="T9"/>
                  </a:cxn>
                </a:cxnLst>
                <a:rect l="T15" t="T16" r="T17" b="T18"/>
                <a:pathLst>
                  <a:path w="25" h="16">
                    <a:moveTo>
                      <a:pt x="0" y="3"/>
                    </a:moveTo>
                    <a:lnTo>
                      <a:pt x="0" y="10"/>
                    </a:lnTo>
                    <a:lnTo>
                      <a:pt x="25" y="16"/>
                    </a:lnTo>
                    <a:lnTo>
                      <a:pt x="22" y="0"/>
                    </a:lnTo>
                    <a:lnTo>
                      <a:pt x="0" y="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26" name="Freeform 267"/>
              <p:cNvSpPr>
                <a:spLocks/>
              </p:cNvSpPr>
              <p:nvPr/>
            </p:nvSpPr>
            <p:spPr bwMode="auto">
              <a:xfrm>
                <a:off x="1220" y="2710"/>
                <a:ext cx="7" cy="7"/>
              </a:xfrm>
              <a:custGeom>
                <a:avLst/>
                <a:gdLst>
                  <a:gd name="T0" fmla="*/ 7 w 7"/>
                  <a:gd name="T1" fmla="*/ 0 h 7"/>
                  <a:gd name="T2" fmla="*/ 0 w 7"/>
                  <a:gd name="T3" fmla="*/ 0 h 7"/>
                  <a:gd name="T4" fmla="*/ 0 w 7"/>
                  <a:gd name="T5" fmla="*/ 0 h 7"/>
                  <a:gd name="T6" fmla="*/ 0 w 7"/>
                  <a:gd name="T7" fmla="*/ 3 h 7"/>
                  <a:gd name="T8" fmla="*/ 7 w 7"/>
                  <a:gd name="T9" fmla="*/ 7 h 7"/>
                  <a:gd name="T10" fmla="*/ 7 w 7"/>
                  <a:gd name="T11" fmla="*/ 7 h 7"/>
                  <a:gd name="T12" fmla="*/ 7 w 7"/>
                  <a:gd name="T13" fmla="*/ 0 h 7"/>
                  <a:gd name="T14" fmla="*/ 0 60000 65536"/>
                  <a:gd name="T15" fmla="*/ 0 60000 65536"/>
                  <a:gd name="T16" fmla="*/ 0 60000 65536"/>
                  <a:gd name="T17" fmla="*/ 0 60000 65536"/>
                  <a:gd name="T18" fmla="*/ 0 60000 65536"/>
                  <a:gd name="T19" fmla="*/ 0 60000 65536"/>
                  <a:gd name="T20" fmla="*/ 0 60000 65536"/>
                  <a:gd name="T21" fmla="*/ 0 w 7"/>
                  <a:gd name="T22" fmla="*/ 0 h 7"/>
                  <a:gd name="T23" fmla="*/ 7 w 7"/>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7">
                    <a:moveTo>
                      <a:pt x="7" y="0"/>
                    </a:moveTo>
                    <a:lnTo>
                      <a:pt x="0" y="0"/>
                    </a:lnTo>
                    <a:lnTo>
                      <a:pt x="0" y="3"/>
                    </a:lnTo>
                    <a:lnTo>
                      <a:pt x="7" y="7"/>
                    </a:lnTo>
                    <a:lnTo>
                      <a:pt x="7" y="0"/>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27" name="Freeform 268"/>
              <p:cNvSpPr>
                <a:spLocks/>
              </p:cNvSpPr>
              <p:nvPr/>
            </p:nvSpPr>
            <p:spPr bwMode="auto">
              <a:xfrm>
                <a:off x="1252" y="2726"/>
                <a:ext cx="22" cy="16"/>
              </a:xfrm>
              <a:custGeom>
                <a:avLst/>
                <a:gdLst>
                  <a:gd name="T0" fmla="*/ 0 w 22"/>
                  <a:gd name="T1" fmla="*/ 16 h 16"/>
                  <a:gd name="T2" fmla="*/ 19 w 22"/>
                  <a:gd name="T3" fmla="*/ 13 h 16"/>
                  <a:gd name="T4" fmla="*/ 19 w 22"/>
                  <a:gd name="T5" fmla="*/ 13 h 16"/>
                  <a:gd name="T6" fmla="*/ 22 w 22"/>
                  <a:gd name="T7" fmla="*/ 10 h 16"/>
                  <a:gd name="T8" fmla="*/ 22 w 22"/>
                  <a:gd name="T9" fmla="*/ 10 h 16"/>
                  <a:gd name="T10" fmla="*/ 16 w 22"/>
                  <a:gd name="T11" fmla="*/ 6 h 16"/>
                  <a:gd name="T12" fmla="*/ 0 w 22"/>
                  <a:gd name="T13" fmla="*/ 0 h 16"/>
                  <a:gd name="T14" fmla="*/ 0 w 22"/>
                  <a:gd name="T15" fmla="*/ 16 h 16"/>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6"/>
                  <a:gd name="T26" fmla="*/ 22 w 22"/>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6">
                    <a:moveTo>
                      <a:pt x="0" y="16"/>
                    </a:moveTo>
                    <a:lnTo>
                      <a:pt x="19" y="13"/>
                    </a:lnTo>
                    <a:lnTo>
                      <a:pt x="22" y="10"/>
                    </a:lnTo>
                    <a:lnTo>
                      <a:pt x="16" y="6"/>
                    </a:lnTo>
                    <a:lnTo>
                      <a:pt x="0" y="0"/>
                    </a:lnTo>
                    <a:lnTo>
                      <a:pt x="0" y="16"/>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28" name="Freeform 269"/>
              <p:cNvSpPr>
                <a:spLocks/>
              </p:cNvSpPr>
              <p:nvPr/>
            </p:nvSpPr>
            <p:spPr bwMode="auto">
              <a:xfrm>
                <a:off x="1230" y="2720"/>
                <a:ext cx="22" cy="22"/>
              </a:xfrm>
              <a:custGeom>
                <a:avLst/>
                <a:gdLst>
                  <a:gd name="T0" fmla="*/ 0 w 22"/>
                  <a:gd name="T1" fmla="*/ 22 h 22"/>
                  <a:gd name="T2" fmla="*/ 0 w 22"/>
                  <a:gd name="T3" fmla="*/ 22 h 22"/>
                  <a:gd name="T4" fmla="*/ 12 w 22"/>
                  <a:gd name="T5" fmla="*/ 22 h 22"/>
                  <a:gd name="T6" fmla="*/ 22 w 22"/>
                  <a:gd name="T7" fmla="*/ 22 h 22"/>
                  <a:gd name="T8" fmla="*/ 22 w 22"/>
                  <a:gd name="T9" fmla="*/ 6 h 22"/>
                  <a:gd name="T10" fmla="*/ 0 w 22"/>
                  <a:gd name="T11" fmla="*/ 0 h 22"/>
                  <a:gd name="T12" fmla="*/ 0 w 22"/>
                  <a:gd name="T13" fmla="*/ 22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22"/>
                    </a:moveTo>
                    <a:lnTo>
                      <a:pt x="0" y="22"/>
                    </a:lnTo>
                    <a:lnTo>
                      <a:pt x="12" y="22"/>
                    </a:lnTo>
                    <a:lnTo>
                      <a:pt x="22" y="22"/>
                    </a:lnTo>
                    <a:lnTo>
                      <a:pt x="22" y="6"/>
                    </a:lnTo>
                    <a:lnTo>
                      <a:pt x="0" y="0"/>
                    </a:lnTo>
                    <a:lnTo>
                      <a:pt x="0" y="22"/>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29" name="Freeform 270"/>
              <p:cNvSpPr>
                <a:spLocks/>
              </p:cNvSpPr>
              <p:nvPr/>
            </p:nvSpPr>
            <p:spPr bwMode="auto">
              <a:xfrm>
                <a:off x="1204" y="2713"/>
                <a:ext cx="26" cy="29"/>
              </a:xfrm>
              <a:custGeom>
                <a:avLst/>
                <a:gdLst>
                  <a:gd name="T0" fmla="*/ 4 w 26"/>
                  <a:gd name="T1" fmla="*/ 23 h 29"/>
                  <a:gd name="T2" fmla="*/ 19 w 26"/>
                  <a:gd name="T3" fmla="*/ 26 h 29"/>
                  <a:gd name="T4" fmla="*/ 19 w 26"/>
                  <a:gd name="T5" fmla="*/ 26 h 29"/>
                  <a:gd name="T6" fmla="*/ 26 w 26"/>
                  <a:gd name="T7" fmla="*/ 29 h 29"/>
                  <a:gd name="T8" fmla="*/ 26 w 26"/>
                  <a:gd name="T9" fmla="*/ 7 h 29"/>
                  <a:gd name="T10" fmla="*/ 13 w 26"/>
                  <a:gd name="T11" fmla="*/ 4 h 29"/>
                  <a:gd name="T12" fmla="*/ 13 w 26"/>
                  <a:gd name="T13" fmla="*/ 4 h 29"/>
                  <a:gd name="T14" fmla="*/ 0 w 26"/>
                  <a:gd name="T15" fmla="*/ 0 h 29"/>
                  <a:gd name="T16" fmla="*/ 4 w 26"/>
                  <a:gd name="T17" fmla="*/ 23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9"/>
                  <a:gd name="T29" fmla="*/ 26 w 26"/>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9">
                    <a:moveTo>
                      <a:pt x="4" y="23"/>
                    </a:moveTo>
                    <a:lnTo>
                      <a:pt x="19" y="26"/>
                    </a:lnTo>
                    <a:lnTo>
                      <a:pt x="26" y="29"/>
                    </a:lnTo>
                    <a:lnTo>
                      <a:pt x="26" y="7"/>
                    </a:lnTo>
                    <a:lnTo>
                      <a:pt x="13" y="4"/>
                    </a:lnTo>
                    <a:lnTo>
                      <a:pt x="0" y="0"/>
                    </a:lnTo>
                    <a:lnTo>
                      <a:pt x="4" y="23"/>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30" name="Freeform 271"/>
              <p:cNvSpPr>
                <a:spLocks/>
              </p:cNvSpPr>
              <p:nvPr/>
            </p:nvSpPr>
            <p:spPr bwMode="auto">
              <a:xfrm>
                <a:off x="1186" y="2713"/>
                <a:ext cx="22" cy="23"/>
              </a:xfrm>
              <a:custGeom>
                <a:avLst/>
                <a:gdLst>
                  <a:gd name="T0" fmla="*/ 0 w 22"/>
                  <a:gd name="T1" fmla="*/ 16 h 23"/>
                  <a:gd name="T2" fmla="*/ 22 w 22"/>
                  <a:gd name="T3" fmla="*/ 23 h 23"/>
                  <a:gd name="T4" fmla="*/ 18 w 22"/>
                  <a:gd name="T5" fmla="*/ 0 h 23"/>
                  <a:gd name="T6" fmla="*/ 18 w 22"/>
                  <a:gd name="T7" fmla="*/ 0 h 23"/>
                  <a:gd name="T8" fmla="*/ 12 w 22"/>
                  <a:gd name="T9" fmla="*/ 0 h 23"/>
                  <a:gd name="T10" fmla="*/ 0 w 22"/>
                  <a:gd name="T11" fmla="*/ 4 h 23"/>
                  <a:gd name="T12" fmla="*/ 0 w 22"/>
                  <a:gd name="T13" fmla="*/ 16 h 23"/>
                  <a:gd name="T14" fmla="*/ 0 60000 65536"/>
                  <a:gd name="T15" fmla="*/ 0 60000 65536"/>
                  <a:gd name="T16" fmla="*/ 0 60000 65536"/>
                  <a:gd name="T17" fmla="*/ 0 60000 65536"/>
                  <a:gd name="T18" fmla="*/ 0 60000 65536"/>
                  <a:gd name="T19" fmla="*/ 0 60000 65536"/>
                  <a:gd name="T20" fmla="*/ 0 60000 65536"/>
                  <a:gd name="T21" fmla="*/ 0 w 22"/>
                  <a:gd name="T22" fmla="*/ 0 h 23"/>
                  <a:gd name="T23" fmla="*/ 22 w 22"/>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3">
                    <a:moveTo>
                      <a:pt x="0" y="16"/>
                    </a:moveTo>
                    <a:lnTo>
                      <a:pt x="22" y="23"/>
                    </a:lnTo>
                    <a:lnTo>
                      <a:pt x="18" y="0"/>
                    </a:lnTo>
                    <a:lnTo>
                      <a:pt x="12" y="0"/>
                    </a:lnTo>
                    <a:lnTo>
                      <a:pt x="0" y="4"/>
                    </a:lnTo>
                    <a:lnTo>
                      <a:pt x="0" y="16"/>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31" name="Freeform 272"/>
              <p:cNvSpPr>
                <a:spLocks/>
              </p:cNvSpPr>
              <p:nvPr/>
            </p:nvSpPr>
            <p:spPr bwMode="auto">
              <a:xfrm>
                <a:off x="1167" y="2717"/>
                <a:ext cx="19" cy="12"/>
              </a:xfrm>
              <a:custGeom>
                <a:avLst/>
                <a:gdLst>
                  <a:gd name="T0" fmla="*/ 19 w 19"/>
                  <a:gd name="T1" fmla="*/ 12 h 12"/>
                  <a:gd name="T2" fmla="*/ 19 w 19"/>
                  <a:gd name="T3" fmla="*/ 0 h 12"/>
                  <a:gd name="T4" fmla="*/ 3 w 19"/>
                  <a:gd name="T5" fmla="*/ 3 h 12"/>
                  <a:gd name="T6" fmla="*/ 3 w 19"/>
                  <a:gd name="T7" fmla="*/ 3 h 12"/>
                  <a:gd name="T8" fmla="*/ 0 w 19"/>
                  <a:gd name="T9" fmla="*/ 3 h 12"/>
                  <a:gd name="T10" fmla="*/ 0 w 19"/>
                  <a:gd name="T11" fmla="*/ 6 h 12"/>
                  <a:gd name="T12" fmla="*/ 6 w 19"/>
                  <a:gd name="T13" fmla="*/ 6 h 12"/>
                  <a:gd name="T14" fmla="*/ 19 w 19"/>
                  <a:gd name="T15" fmla="*/ 12 h 12"/>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2"/>
                  <a:gd name="T26" fmla="*/ 19 w 19"/>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2">
                    <a:moveTo>
                      <a:pt x="19" y="12"/>
                    </a:moveTo>
                    <a:lnTo>
                      <a:pt x="19" y="0"/>
                    </a:lnTo>
                    <a:lnTo>
                      <a:pt x="3" y="3"/>
                    </a:lnTo>
                    <a:lnTo>
                      <a:pt x="0" y="3"/>
                    </a:lnTo>
                    <a:lnTo>
                      <a:pt x="0" y="6"/>
                    </a:lnTo>
                    <a:lnTo>
                      <a:pt x="6" y="6"/>
                    </a:lnTo>
                    <a:lnTo>
                      <a:pt x="19" y="12"/>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32" name="Freeform 273"/>
              <p:cNvSpPr>
                <a:spLocks/>
              </p:cNvSpPr>
              <p:nvPr/>
            </p:nvSpPr>
            <p:spPr bwMode="auto">
              <a:xfrm>
                <a:off x="1208" y="2739"/>
                <a:ext cx="12" cy="9"/>
              </a:xfrm>
              <a:custGeom>
                <a:avLst/>
                <a:gdLst>
                  <a:gd name="T0" fmla="*/ 0 w 12"/>
                  <a:gd name="T1" fmla="*/ 9 h 9"/>
                  <a:gd name="T2" fmla="*/ 9 w 12"/>
                  <a:gd name="T3" fmla="*/ 6 h 9"/>
                  <a:gd name="T4" fmla="*/ 9 w 12"/>
                  <a:gd name="T5" fmla="*/ 6 h 9"/>
                  <a:gd name="T6" fmla="*/ 12 w 12"/>
                  <a:gd name="T7" fmla="*/ 6 h 9"/>
                  <a:gd name="T8" fmla="*/ 12 w 12"/>
                  <a:gd name="T9" fmla="*/ 6 h 9"/>
                  <a:gd name="T10" fmla="*/ 6 w 12"/>
                  <a:gd name="T11" fmla="*/ 3 h 9"/>
                  <a:gd name="T12" fmla="*/ 0 w 12"/>
                  <a:gd name="T13" fmla="*/ 0 h 9"/>
                  <a:gd name="T14" fmla="*/ 0 w 12"/>
                  <a:gd name="T15" fmla="*/ 9 h 9"/>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9"/>
                  <a:gd name="T26" fmla="*/ 12 w 12"/>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9">
                    <a:moveTo>
                      <a:pt x="0" y="9"/>
                    </a:moveTo>
                    <a:lnTo>
                      <a:pt x="9" y="6"/>
                    </a:lnTo>
                    <a:lnTo>
                      <a:pt x="12" y="6"/>
                    </a:lnTo>
                    <a:lnTo>
                      <a:pt x="6" y="3"/>
                    </a:lnTo>
                    <a:lnTo>
                      <a:pt x="0" y="0"/>
                    </a:lnTo>
                    <a:lnTo>
                      <a:pt x="0" y="9"/>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33" name="Freeform 274"/>
              <p:cNvSpPr>
                <a:spLocks/>
              </p:cNvSpPr>
              <p:nvPr/>
            </p:nvSpPr>
            <p:spPr bwMode="auto">
              <a:xfrm>
                <a:off x="1186" y="2732"/>
                <a:ext cx="22" cy="19"/>
              </a:xfrm>
              <a:custGeom>
                <a:avLst/>
                <a:gdLst>
                  <a:gd name="T0" fmla="*/ 0 w 22"/>
                  <a:gd name="T1" fmla="*/ 19 h 19"/>
                  <a:gd name="T2" fmla="*/ 0 w 22"/>
                  <a:gd name="T3" fmla="*/ 19 h 19"/>
                  <a:gd name="T4" fmla="*/ 3 w 22"/>
                  <a:gd name="T5" fmla="*/ 19 h 19"/>
                  <a:gd name="T6" fmla="*/ 22 w 22"/>
                  <a:gd name="T7" fmla="*/ 16 h 19"/>
                  <a:gd name="T8" fmla="*/ 22 w 22"/>
                  <a:gd name="T9" fmla="*/ 7 h 19"/>
                  <a:gd name="T10" fmla="*/ 0 w 22"/>
                  <a:gd name="T11" fmla="*/ 0 h 19"/>
                  <a:gd name="T12" fmla="*/ 0 w 22"/>
                  <a:gd name="T13" fmla="*/ 19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0" y="19"/>
                    </a:moveTo>
                    <a:lnTo>
                      <a:pt x="0" y="19"/>
                    </a:lnTo>
                    <a:lnTo>
                      <a:pt x="3" y="19"/>
                    </a:lnTo>
                    <a:lnTo>
                      <a:pt x="22" y="16"/>
                    </a:lnTo>
                    <a:lnTo>
                      <a:pt x="22" y="7"/>
                    </a:lnTo>
                    <a:lnTo>
                      <a:pt x="0" y="0"/>
                    </a:lnTo>
                    <a:lnTo>
                      <a:pt x="0" y="19"/>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34" name="Freeform 275"/>
              <p:cNvSpPr>
                <a:spLocks/>
              </p:cNvSpPr>
              <p:nvPr/>
            </p:nvSpPr>
            <p:spPr bwMode="auto">
              <a:xfrm>
                <a:off x="1163" y="2726"/>
                <a:ext cx="23" cy="25"/>
              </a:xfrm>
              <a:custGeom>
                <a:avLst/>
                <a:gdLst>
                  <a:gd name="T0" fmla="*/ 0 w 23"/>
                  <a:gd name="T1" fmla="*/ 22 h 25"/>
                  <a:gd name="T2" fmla="*/ 4 w 23"/>
                  <a:gd name="T3" fmla="*/ 22 h 25"/>
                  <a:gd name="T4" fmla="*/ 4 w 23"/>
                  <a:gd name="T5" fmla="*/ 22 h 25"/>
                  <a:gd name="T6" fmla="*/ 23 w 23"/>
                  <a:gd name="T7" fmla="*/ 25 h 25"/>
                  <a:gd name="T8" fmla="*/ 23 w 23"/>
                  <a:gd name="T9" fmla="*/ 6 h 25"/>
                  <a:gd name="T10" fmla="*/ 0 w 23"/>
                  <a:gd name="T11" fmla="*/ 0 h 25"/>
                  <a:gd name="T12" fmla="*/ 0 w 23"/>
                  <a:gd name="T13" fmla="*/ 0 h 25"/>
                  <a:gd name="T14" fmla="*/ 0 w 23"/>
                  <a:gd name="T15" fmla="*/ 0 h 25"/>
                  <a:gd name="T16" fmla="*/ 0 w 23"/>
                  <a:gd name="T17" fmla="*/ 22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25"/>
                  <a:gd name="T29" fmla="*/ 23 w 23"/>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25">
                    <a:moveTo>
                      <a:pt x="0" y="22"/>
                    </a:moveTo>
                    <a:lnTo>
                      <a:pt x="4" y="22"/>
                    </a:lnTo>
                    <a:lnTo>
                      <a:pt x="23" y="25"/>
                    </a:lnTo>
                    <a:lnTo>
                      <a:pt x="23" y="6"/>
                    </a:lnTo>
                    <a:lnTo>
                      <a:pt x="0" y="0"/>
                    </a:lnTo>
                    <a:lnTo>
                      <a:pt x="0" y="22"/>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35" name="Freeform 276"/>
              <p:cNvSpPr>
                <a:spLocks/>
              </p:cNvSpPr>
              <p:nvPr/>
            </p:nvSpPr>
            <p:spPr bwMode="auto">
              <a:xfrm>
                <a:off x="1141" y="2723"/>
                <a:ext cx="22" cy="25"/>
              </a:xfrm>
              <a:custGeom>
                <a:avLst/>
                <a:gdLst>
                  <a:gd name="T0" fmla="*/ 0 w 22"/>
                  <a:gd name="T1" fmla="*/ 19 h 25"/>
                  <a:gd name="T2" fmla="*/ 22 w 22"/>
                  <a:gd name="T3" fmla="*/ 25 h 25"/>
                  <a:gd name="T4" fmla="*/ 22 w 22"/>
                  <a:gd name="T5" fmla="*/ 3 h 25"/>
                  <a:gd name="T6" fmla="*/ 22 w 22"/>
                  <a:gd name="T7" fmla="*/ 3 h 25"/>
                  <a:gd name="T8" fmla="*/ 3 w 22"/>
                  <a:gd name="T9" fmla="*/ 0 h 25"/>
                  <a:gd name="T10" fmla="*/ 0 w 22"/>
                  <a:gd name="T11" fmla="*/ 0 h 25"/>
                  <a:gd name="T12" fmla="*/ 0 w 22"/>
                  <a:gd name="T13" fmla="*/ 19 h 25"/>
                  <a:gd name="T14" fmla="*/ 0 60000 65536"/>
                  <a:gd name="T15" fmla="*/ 0 60000 65536"/>
                  <a:gd name="T16" fmla="*/ 0 60000 65536"/>
                  <a:gd name="T17" fmla="*/ 0 60000 65536"/>
                  <a:gd name="T18" fmla="*/ 0 60000 65536"/>
                  <a:gd name="T19" fmla="*/ 0 60000 65536"/>
                  <a:gd name="T20" fmla="*/ 0 60000 65536"/>
                  <a:gd name="T21" fmla="*/ 0 w 22"/>
                  <a:gd name="T22" fmla="*/ 0 h 25"/>
                  <a:gd name="T23" fmla="*/ 22 w 2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5">
                    <a:moveTo>
                      <a:pt x="0" y="19"/>
                    </a:moveTo>
                    <a:lnTo>
                      <a:pt x="22" y="25"/>
                    </a:lnTo>
                    <a:lnTo>
                      <a:pt x="22" y="3"/>
                    </a:lnTo>
                    <a:lnTo>
                      <a:pt x="3" y="0"/>
                    </a:lnTo>
                    <a:lnTo>
                      <a:pt x="0" y="0"/>
                    </a:lnTo>
                    <a:lnTo>
                      <a:pt x="0" y="19"/>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36" name="Freeform 277"/>
              <p:cNvSpPr>
                <a:spLocks/>
              </p:cNvSpPr>
              <p:nvPr/>
            </p:nvSpPr>
            <p:spPr bwMode="auto">
              <a:xfrm>
                <a:off x="1119" y="2723"/>
                <a:ext cx="22" cy="19"/>
              </a:xfrm>
              <a:custGeom>
                <a:avLst/>
                <a:gdLst>
                  <a:gd name="T0" fmla="*/ 0 w 22"/>
                  <a:gd name="T1" fmla="*/ 6 h 19"/>
                  <a:gd name="T2" fmla="*/ 0 w 22"/>
                  <a:gd name="T3" fmla="*/ 9 h 19"/>
                  <a:gd name="T4" fmla="*/ 0 w 22"/>
                  <a:gd name="T5" fmla="*/ 9 h 19"/>
                  <a:gd name="T6" fmla="*/ 0 w 22"/>
                  <a:gd name="T7" fmla="*/ 9 h 19"/>
                  <a:gd name="T8" fmla="*/ 22 w 22"/>
                  <a:gd name="T9" fmla="*/ 19 h 19"/>
                  <a:gd name="T10" fmla="*/ 22 w 22"/>
                  <a:gd name="T11" fmla="*/ 0 h 19"/>
                  <a:gd name="T12" fmla="*/ 0 w 22"/>
                  <a:gd name="T13" fmla="*/ 6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0" y="6"/>
                    </a:moveTo>
                    <a:lnTo>
                      <a:pt x="0" y="9"/>
                    </a:lnTo>
                    <a:lnTo>
                      <a:pt x="22" y="19"/>
                    </a:lnTo>
                    <a:lnTo>
                      <a:pt x="22" y="0"/>
                    </a:lnTo>
                    <a:lnTo>
                      <a:pt x="0" y="6"/>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37" name="Freeform 278"/>
              <p:cNvSpPr>
                <a:spLocks/>
              </p:cNvSpPr>
              <p:nvPr/>
            </p:nvSpPr>
            <p:spPr bwMode="auto">
              <a:xfrm>
                <a:off x="1113" y="2729"/>
                <a:ext cx="6" cy="3"/>
              </a:xfrm>
              <a:custGeom>
                <a:avLst/>
                <a:gdLst>
                  <a:gd name="T0" fmla="*/ 6 w 6"/>
                  <a:gd name="T1" fmla="*/ 0 h 3"/>
                  <a:gd name="T2" fmla="*/ 0 w 6"/>
                  <a:gd name="T3" fmla="*/ 0 h 3"/>
                  <a:gd name="T4" fmla="*/ 0 w 6"/>
                  <a:gd name="T5" fmla="*/ 0 h 3"/>
                  <a:gd name="T6" fmla="*/ 0 w 6"/>
                  <a:gd name="T7" fmla="*/ 0 h 3"/>
                  <a:gd name="T8" fmla="*/ 6 w 6"/>
                  <a:gd name="T9" fmla="*/ 3 h 3"/>
                  <a:gd name="T10" fmla="*/ 6 w 6"/>
                  <a:gd name="T11" fmla="*/ 0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6" y="0"/>
                    </a:moveTo>
                    <a:lnTo>
                      <a:pt x="0" y="0"/>
                    </a:lnTo>
                    <a:lnTo>
                      <a:pt x="6" y="3"/>
                    </a:lnTo>
                    <a:lnTo>
                      <a:pt x="6"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38" name="Freeform 279"/>
              <p:cNvSpPr>
                <a:spLocks/>
              </p:cNvSpPr>
              <p:nvPr/>
            </p:nvSpPr>
            <p:spPr bwMode="auto">
              <a:xfrm>
                <a:off x="1163" y="2751"/>
                <a:ext cx="4" cy="7"/>
              </a:xfrm>
              <a:custGeom>
                <a:avLst/>
                <a:gdLst>
                  <a:gd name="T0" fmla="*/ 0 w 4"/>
                  <a:gd name="T1" fmla="*/ 7 h 7"/>
                  <a:gd name="T2" fmla="*/ 0 w 4"/>
                  <a:gd name="T3" fmla="*/ 4 h 7"/>
                  <a:gd name="T4" fmla="*/ 0 w 4"/>
                  <a:gd name="T5" fmla="*/ 4 h 7"/>
                  <a:gd name="T6" fmla="*/ 4 w 4"/>
                  <a:gd name="T7" fmla="*/ 4 h 7"/>
                  <a:gd name="T8" fmla="*/ 0 w 4"/>
                  <a:gd name="T9" fmla="*/ 0 h 7"/>
                  <a:gd name="T10" fmla="*/ 0 w 4"/>
                  <a:gd name="T11" fmla="*/ 7 h 7"/>
                  <a:gd name="T12" fmla="*/ 0 60000 65536"/>
                  <a:gd name="T13" fmla="*/ 0 60000 65536"/>
                  <a:gd name="T14" fmla="*/ 0 60000 65536"/>
                  <a:gd name="T15" fmla="*/ 0 60000 65536"/>
                  <a:gd name="T16" fmla="*/ 0 60000 65536"/>
                  <a:gd name="T17" fmla="*/ 0 60000 65536"/>
                  <a:gd name="T18" fmla="*/ 0 w 4"/>
                  <a:gd name="T19" fmla="*/ 0 h 7"/>
                  <a:gd name="T20" fmla="*/ 4 w 4"/>
                  <a:gd name="T21" fmla="*/ 7 h 7"/>
                </a:gdLst>
                <a:ahLst/>
                <a:cxnLst>
                  <a:cxn ang="T12">
                    <a:pos x="T0" y="T1"/>
                  </a:cxn>
                  <a:cxn ang="T13">
                    <a:pos x="T2" y="T3"/>
                  </a:cxn>
                  <a:cxn ang="T14">
                    <a:pos x="T4" y="T5"/>
                  </a:cxn>
                  <a:cxn ang="T15">
                    <a:pos x="T6" y="T7"/>
                  </a:cxn>
                  <a:cxn ang="T16">
                    <a:pos x="T8" y="T9"/>
                  </a:cxn>
                  <a:cxn ang="T17">
                    <a:pos x="T10" y="T11"/>
                  </a:cxn>
                </a:cxnLst>
                <a:rect l="T18" t="T19" r="T20" b="T21"/>
                <a:pathLst>
                  <a:path w="4" h="7">
                    <a:moveTo>
                      <a:pt x="0" y="7"/>
                    </a:moveTo>
                    <a:lnTo>
                      <a:pt x="0" y="4"/>
                    </a:lnTo>
                    <a:lnTo>
                      <a:pt x="4" y="4"/>
                    </a:lnTo>
                    <a:lnTo>
                      <a:pt x="0" y="0"/>
                    </a:lnTo>
                    <a:lnTo>
                      <a:pt x="0" y="7"/>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39" name="Freeform 280"/>
              <p:cNvSpPr>
                <a:spLocks/>
              </p:cNvSpPr>
              <p:nvPr/>
            </p:nvSpPr>
            <p:spPr bwMode="auto">
              <a:xfrm>
                <a:off x="1141" y="2745"/>
                <a:ext cx="22" cy="16"/>
              </a:xfrm>
              <a:custGeom>
                <a:avLst/>
                <a:gdLst>
                  <a:gd name="T0" fmla="*/ 0 w 22"/>
                  <a:gd name="T1" fmla="*/ 16 h 16"/>
                  <a:gd name="T2" fmla="*/ 22 w 22"/>
                  <a:gd name="T3" fmla="*/ 13 h 16"/>
                  <a:gd name="T4" fmla="*/ 22 w 22"/>
                  <a:gd name="T5" fmla="*/ 6 h 16"/>
                  <a:gd name="T6" fmla="*/ 22 w 22"/>
                  <a:gd name="T7" fmla="*/ 6 h 16"/>
                  <a:gd name="T8" fmla="*/ 19 w 22"/>
                  <a:gd name="T9" fmla="*/ 6 h 16"/>
                  <a:gd name="T10" fmla="*/ 0 w 22"/>
                  <a:gd name="T11" fmla="*/ 0 h 16"/>
                  <a:gd name="T12" fmla="*/ 0 w 22"/>
                  <a:gd name="T13" fmla="*/ 16 h 16"/>
                  <a:gd name="T14" fmla="*/ 0 60000 65536"/>
                  <a:gd name="T15" fmla="*/ 0 60000 65536"/>
                  <a:gd name="T16" fmla="*/ 0 60000 65536"/>
                  <a:gd name="T17" fmla="*/ 0 60000 65536"/>
                  <a:gd name="T18" fmla="*/ 0 60000 65536"/>
                  <a:gd name="T19" fmla="*/ 0 60000 65536"/>
                  <a:gd name="T20" fmla="*/ 0 60000 65536"/>
                  <a:gd name="T21" fmla="*/ 0 w 22"/>
                  <a:gd name="T22" fmla="*/ 0 h 16"/>
                  <a:gd name="T23" fmla="*/ 22 w 22"/>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6">
                    <a:moveTo>
                      <a:pt x="0" y="16"/>
                    </a:moveTo>
                    <a:lnTo>
                      <a:pt x="22" y="13"/>
                    </a:lnTo>
                    <a:lnTo>
                      <a:pt x="22" y="6"/>
                    </a:lnTo>
                    <a:lnTo>
                      <a:pt x="19" y="6"/>
                    </a:lnTo>
                    <a:lnTo>
                      <a:pt x="0" y="0"/>
                    </a:lnTo>
                    <a:lnTo>
                      <a:pt x="0" y="16"/>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40" name="Freeform 281"/>
              <p:cNvSpPr>
                <a:spLocks/>
              </p:cNvSpPr>
              <p:nvPr/>
            </p:nvSpPr>
            <p:spPr bwMode="auto">
              <a:xfrm>
                <a:off x="1119" y="2739"/>
                <a:ext cx="22" cy="22"/>
              </a:xfrm>
              <a:custGeom>
                <a:avLst/>
                <a:gdLst>
                  <a:gd name="T0" fmla="*/ 0 w 22"/>
                  <a:gd name="T1" fmla="*/ 22 h 22"/>
                  <a:gd name="T2" fmla="*/ 0 w 22"/>
                  <a:gd name="T3" fmla="*/ 22 h 22"/>
                  <a:gd name="T4" fmla="*/ 13 w 22"/>
                  <a:gd name="T5" fmla="*/ 22 h 22"/>
                  <a:gd name="T6" fmla="*/ 22 w 22"/>
                  <a:gd name="T7" fmla="*/ 22 h 22"/>
                  <a:gd name="T8" fmla="*/ 22 w 22"/>
                  <a:gd name="T9" fmla="*/ 6 h 22"/>
                  <a:gd name="T10" fmla="*/ 0 w 22"/>
                  <a:gd name="T11" fmla="*/ 0 h 22"/>
                  <a:gd name="T12" fmla="*/ 0 w 22"/>
                  <a:gd name="T13" fmla="*/ 22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22"/>
                    </a:moveTo>
                    <a:lnTo>
                      <a:pt x="0" y="22"/>
                    </a:lnTo>
                    <a:lnTo>
                      <a:pt x="13" y="22"/>
                    </a:lnTo>
                    <a:lnTo>
                      <a:pt x="22" y="22"/>
                    </a:lnTo>
                    <a:lnTo>
                      <a:pt x="22" y="6"/>
                    </a:lnTo>
                    <a:lnTo>
                      <a:pt x="0" y="0"/>
                    </a:lnTo>
                    <a:lnTo>
                      <a:pt x="0" y="22"/>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41" name="Freeform 282"/>
              <p:cNvSpPr>
                <a:spLocks/>
              </p:cNvSpPr>
              <p:nvPr/>
            </p:nvSpPr>
            <p:spPr bwMode="auto">
              <a:xfrm>
                <a:off x="1097" y="2732"/>
                <a:ext cx="22" cy="29"/>
              </a:xfrm>
              <a:custGeom>
                <a:avLst/>
                <a:gdLst>
                  <a:gd name="T0" fmla="*/ 0 w 22"/>
                  <a:gd name="T1" fmla="*/ 23 h 29"/>
                  <a:gd name="T2" fmla="*/ 16 w 22"/>
                  <a:gd name="T3" fmla="*/ 26 h 29"/>
                  <a:gd name="T4" fmla="*/ 16 w 22"/>
                  <a:gd name="T5" fmla="*/ 26 h 29"/>
                  <a:gd name="T6" fmla="*/ 22 w 22"/>
                  <a:gd name="T7" fmla="*/ 29 h 29"/>
                  <a:gd name="T8" fmla="*/ 22 w 22"/>
                  <a:gd name="T9" fmla="*/ 7 h 29"/>
                  <a:gd name="T10" fmla="*/ 13 w 22"/>
                  <a:gd name="T11" fmla="*/ 4 h 29"/>
                  <a:gd name="T12" fmla="*/ 13 w 22"/>
                  <a:gd name="T13" fmla="*/ 4 h 29"/>
                  <a:gd name="T14" fmla="*/ 0 w 22"/>
                  <a:gd name="T15" fmla="*/ 0 h 29"/>
                  <a:gd name="T16" fmla="*/ 0 w 22"/>
                  <a:gd name="T17" fmla="*/ 23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9"/>
                  <a:gd name="T29" fmla="*/ 22 w 22"/>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9">
                    <a:moveTo>
                      <a:pt x="0" y="23"/>
                    </a:moveTo>
                    <a:lnTo>
                      <a:pt x="16" y="26"/>
                    </a:lnTo>
                    <a:lnTo>
                      <a:pt x="22" y="29"/>
                    </a:lnTo>
                    <a:lnTo>
                      <a:pt x="22" y="7"/>
                    </a:lnTo>
                    <a:lnTo>
                      <a:pt x="13" y="4"/>
                    </a:lnTo>
                    <a:lnTo>
                      <a:pt x="0" y="0"/>
                    </a:lnTo>
                    <a:lnTo>
                      <a:pt x="0" y="2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42" name="Freeform 283"/>
              <p:cNvSpPr>
                <a:spLocks/>
              </p:cNvSpPr>
              <p:nvPr/>
            </p:nvSpPr>
            <p:spPr bwMode="auto">
              <a:xfrm>
                <a:off x="1056" y="2732"/>
                <a:ext cx="41" cy="23"/>
              </a:xfrm>
              <a:custGeom>
                <a:avLst/>
                <a:gdLst>
                  <a:gd name="T0" fmla="*/ 3 w 41"/>
                  <a:gd name="T1" fmla="*/ 7 h 23"/>
                  <a:gd name="T2" fmla="*/ 3 w 41"/>
                  <a:gd name="T3" fmla="*/ 7 h 23"/>
                  <a:gd name="T4" fmla="*/ 0 w 41"/>
                  <a:gd name="T5" fmla="*/ 7 h 23"/>
                  <a:gd name="T6" fmla="*/ 0 w 41"/>
                  <a:gd name="T7" fmla="*/ 7 h 23"/>
                  <a:gd name="T8" fmla="*/ 6 w 41"/>
                  <a:gd name="T9" fmla="*/ 10 h 23"/>
                  <a:gd name="T10" fmla="*/ 41 w 41"/>
                  <a:gd name="T11" fmla="*/ 23 h 23"/>
                  <a:gd name="T12" fmla="*/ 41 w 41"/>
                  <a:gd name="T13" fmla="*/ 0 h 23"/>
                  <a:gd name="T14" fmla="*/ 41 w 41"/>
                  <a:gd name="T15" fmla="*/ 0 h 23"/>
                  <a:gd name="T16" fmla="*/ 35 w 41"/>
                  <a:gd name="T17" fmla="*/ 0 h 23"/>
                  <a:gd name="T18" fmla="*/ 3 w 41"/>
                  <a:gd name="T19" fmla="*/ 7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3"/>
                  <a:gd name="T32" fmla="*/ 41 w 41"/>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3">
                    <a:moveTo>
                      <a:pt x="3" y="7"/>
                    </a:moveTo>
                    <a:lnTo>
                      <a:pt x="3" y="7"/>
                    </a:lnTo>
                    <a:lnTo>
                      <a:pt x="0" y="7"/>
                    </a:lnTo>
                    <a:lnTo>
                      <a:pt x="6" y="10"/>
                    </a:lnTo>
                    <a:lnTo>
                      <a:pt x="41" y="23"/>
                    </a:lnTo>
                    <a:lnTo>
                      <a:pt x="41" y="0"/>
                    </a:lnTo>
                    <a:lnTo>
                      <a:pt x="35" y="0"/>
                    </a:lnTo>
                    <a:lnTo>
                      <a:pt x="3"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43" name="Freeform 284"/>
              <p:cNvSpPr>
                <a:spLocks/>
              </p:cNvSpPr>
              <p:nvPr/>
            </p:nvSpPr>
            <p:spPr bwMode="auto">
              <a:xfrm>
                <a:off x="1097" y="2758"/>
                <a:ext cx="13" cy="9"/>
              </a:xfrm>
              <a:custGeom>
                <a:avLst/>
                <a:gdLst>
                  <a:gd name="T0" fmla="*/ 0 w 13"/>
                  <a:gd name="T1" fmla="*/ 9 h 9"/>
                  <a:gd name="T2" fmla="*/ 9 w 13"/>
                  <a:gd name="T3" fmla="*/ 9 h 9"/>
                  <a:gd name="T4" fmla="*/ 9 w 13"/>
                  <a:gd name="T5" fmla="*/ 9 h 9"/>
                  <a:gd name="T6" fmla="*/ 13 w 13"/>
                  <a:gd name="T7" fmla="*/ 6 h 9"/>
                  <a:gd name="T8" fmla="*/ 13 w 13"/>
                  <a:gd name="T9" fmla="*/ 6 h 9"/>
                  <a:gd name="T10" fmla="*/ 6 w 13"/>
                  <a:gd name="T11" fmla="*/ 3 h 9"/>
                  <a:gd name="T12" fmla="*/ 0 w 13"/>
                  <a:gd name="T13" fmla="*/ 0 h 9"/>
                  <a:gd name="T14" fmla="*/ 0 w 13"/>
                  <a:gd name="T15" fmla="*/ 9 h 9"/>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9"/>
                  <a:gd name="T26" fmla="*/ 13 w 13"/>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9">
                    <a:moveTo>
                      <a:pt x="0" y="9"/>
                    </a:moveTo>
                    <a:lnTo>
                      <a:pt x="9" y="9"/>
                    </a:lnTo>
                    <a:lnTo>
                      <a:pt x="13" y="6"/>
                    </a:lnTo>
                    <a:lnTo>
                      <a:pt x="6" y="3"/>
                    </a:lnTo>
                    <a:lnTo>
                      <a:pt x="0" y="0"/>
                    </a:lnTo>
                    <a:lnTo>
                      <a:pt x="0" y="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44" name="Freeform 285"/>
              <p:cNvSpPr>
                <a:spLocks/>
              </p:cNvSpPr>
              <p:nvPr/>
            </p:nvSpPr>
            <p:spPr bwMode="auto">
              <a:xfrm>
                <a:off x="1040" y="2742"/>
                <a:ext cx="57" cy="28"/>
              </a:xfrm>
              <a:custGeom>
                <a:avLst/>
                <a:gdLst>
                  <a:gd name="T0" fmla="*/ 3 w 57"/>
                  <a:gd name="T1" fmla="*/ 22 h 28"/>
                  <a:gd name="T2" fmla="*/ 13 w 57"/>
                  <a:gd name="T3" fmla="*/ 28 h 28"/>
                  <a:gd name="T4" fmla="*/ 13 w 57"/>
                  <a:gd name="T5" fmla="*/ 28 h 28"/>
                  <a:gd name="T6" fmla="*/ 25 w 57"/>
                  <a:gd name="T7" fmla="*/ 28 h 28"/>
                  <a:gd name="T8" fmla="*/ 35 w 57"/>
                  <a:gd name="T9" fmla="*/ 28 h 28"/>
                  <a:gd name="T10" fmla="*/ 57 w 57"/>
                  <a:gd name="T11" fmla="*/ 25 h 28"/>
                  <a:gd name="T12" fmla="*/ 57 w 57"/>
                  <a:gd name="T13" fmla="*/ 16 h 28"/>
                  <a:gd name="T14" fmla="*/ 13 w 57"/>
                  <a:gd name="T15" fmla="*/ 3 h 28"/>
                  <a:gd name="T16" fmla="*/ 13 w 57"/>
                  <a:gd name="T17" fmla="*/ 3 h 28"/>
                  <a:gd name="T18" fmla="*/ 0 w 57"/>
                  <a:gd name="T19" fmla="*/ 0 h 28"/>
                  <a:gd name="T20" fmla="*/ 3 w 57"/>
                  <a:gd name="T21" fmla="*/ 22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28"/>
                  <a:gd name="T35" fmla="*/ 57 w 57"/>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28">
                    <a:moveTo>
                      <a:pt x="3" y="22"/>
                    </a:moveTo>
                    <a:lnTo>
                      <a:pt x="13" y="28"/>
                    </a:lnTo>
                    <a:lnTo>
                      <a:pt x="25" y="28"/>
                    </a:lnTo>
                    <a:lnTo>
                      <a:pt x="35" y="28"/>
                    </a:lnTo>
                    <a:lnTo>
                      <a:pt x="57" y="25"/>
                    </a:lnTo>
                    <a:lnTo>
                      <a:pt x="57" y="16"/>
                    </a:lnTo>
                    <a:lnTo>
                      <a:pt x="13" y="3"/>
                    </a:lnTo>
                    <a:lnTo>
                      <a:pt x="0" y="0"/>
                    </a:lnTo>
                    <a:lnTo>
                      <a:pt x="3" y="2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45" name="Freeform 286"/>
              <p:cNvSpPr>
                <a:spLocks/>
              </p:cNvSpPr>
              <p:nvPr/>
            </p:nvSpPr>
            <p:spPr bwMode="auto">
              <a:xfrm>
                <a:off x="999" y="2742"/>
                <a:ext cx="44" cy="22"/>
              </a:xfrm>
              <a:custGeom>
                <a:avLst/>
                <a:gdLst>
                  <a:gd name="T0" fmla="*/ 0 w 44"/>
                  <a:gd name="T1" fmla="*/ 6 h 22"/>
                  <a:gd name="T2" fmla="*/ 0 w 44"/>
                  <a:gd name="T3" fmla="*/ 6 h 22"/>
                  <a:gd name="T4" fmla="*/ 0 w 44"/>
                  <a:gd name="T5" fmla="*/ 6 h 22"/>
                  <a:gd name="T6" fmla="*/ 3 w 44"/>
                  <a:gd name="T7" fmla="*/ 9 h 22"/>
                  <a:gd name="T8" fmla="*/ 44 w 44"/>
                  <a:gd name="T9" fmla="*/ 22 h 22"/>
                  <a:gd name="T10" fmla="*/ 41 w 44"/>
                  <a:gd name="T11" fmla="*/ 0 h 22"/>
                  <a:gd name="T12" fmla="*/ 41 w 44"/>
                  <a:gd name="T13" fmla="*/ 0 h 22"/>
                  <a:gd name="T14" fmla="*/ 35 w 44"/>
                  <a:gd name="T15" fmla="*/ 0 h 22"/>
                  <a:gd name="T16" fmla="*/ 0 w 44"/>
                  <a:gd name="T17" fmla="*/ 6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22"/>
                  <a:gd name="T29" fmla="*/ 44 w 44"/>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22">
                    <a:moveTo>
                      <a:pt x="0" y="6"/>
                    </a:moveTo>
                    <a:lnTo>
                      <a:pt x="0" y="6"/>
                    </a:lnTo>
                    <a:lnTo>
                      <a:pt x="3" y="9"/>
                    </a:lnTo>
                    <a:lnTo>
                      <a:pt x="44" y="22"/>
                    </a:lnTo>
                    <a:lnTo>
                      <a:pt x="41" y="0"/>
                    </a:lnTo>
                    <a:lnTo>
                      <a:pt x="35" y="0"/>
                    </a:lnTo>
                    <a:lnTo>
                      <a:pt x="0" y="6"/>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46" name="Freeform 287"/>
              <p:cNvSpPr>
                <a:spLocks/>
              </p:cNvSpPr>
              <p:nvPr/>
            </p:nvSpPr>
            <p:spPr bwMode="auto">
              <a:xfrm>
                <a:off x="1043" y="2770"/>
                <a:ext cx="10" cy="7"/>
              </a:xfrm>
              <a:custGeom>
                <a:avLst/>
                <a:gdLst>
                  <a:gd name="T0" fmla="*/ 0 w 10"/>
                  <a:gd name="T1" fmla="*/ 7 h 7"/>
                  <a:gd name="T2" fmla="*/ 6 w 10"/>
                  <a:gd name="T3" fmla="*/ 7 h 7"/>
                  <a:gd name="T4" fmla="*/ 6 w 10"/>
                  <a:gd name="T5" fmla="*/ 7 h 7"/>
                  <a:gd name="T6" fmla="*/ 10 w 10"/>
                  <a:gd name="T7" fmla="*/ 7 h 7"/>
                  <a:gd name="T8" fmla="*/ 10 w 10"/>
                  <a:gd name="T9" fmla="*/ 4 h 7"/>
                  <a:gd name="T10" fmla="*/ 3 w 10"/>
                  <a:gd name="T11" fmla="*/ 0 h 7"/>
                  <a:gd name="T12" fmla="*/ 0 w 10"/>
                  <a:gd name="T13" fmla="*/ 0 h 7"/>
                  <a:gd name="T14" fmla="*/ 0 w 10"/>
                  <a:gd name="T15" fmla="*/ 7 h 7"/>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7"/>
                  <a:gd name="T26" fmla="*/ 10 w 10"/>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7">
                    <a:moveTo>
                      <a:pt x="0" y="7"/>
                    </a:moveTo>
                    <a:lnTo>
                      <a:pt x="6" y="7"/>
                    </a:lnTo>
                    <a:lnTo>
                      <a:pt x="10" y="7"/>
                    </a:lnTo>
                    <a:lnTo>
                      <a:pt x="10" y="4"/>
                    </a:lnTo>
                    <a:lnTo>
                      <a:pt x="3" y="0"/>
                    </a:lnTo>
                    <a:lnTo>
                      <a:pt x="0" y="0"/>
                    </a:lnTo>
                    <a:lnTo>
                      <a:pt x="0"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47" name="Freeform 288"/>
              <p:cNvSpPr>
                <a:spLocks/>
              </p:cNvSpPr>
              <p:nvPr/>
            </p:nvSpPr>
            <p:spPr bwMode="auto">
              <a:xfrm>
                <a:off x="986" y="2751"/>
                <a:ext cx="57" cy="32"/>
              </a:xfrm>
              <a:custGeom>
                <a:avLst/>
                <a:gdLst>
                  <a:gd name="T0" fmla="*/ 0 w 57"/>
                  <a:gd name="T1" fmla="*/ 26 h 32"/>
                  <a:gd name="T2" fmla="*/ 10 w 57"/>
                  <a:gd name="T3" fmla="*/ 29 h 32"/>
                  <a:gd name="T4" fmla="*/ 10 w 57"/>
                  <a:gd name="T5" fmla="*/ 29 h 32"/>
                  <a:gd name="T6" fmla="*/ 19 w 57"/>
                  <a:gd name="T7" fmla="*/ 32 h 32"/>
                  <a:gd name="T8" fmla="*/ 29 w 57"/>
                  <a:gd name="T9" fmla="*/ 32 h 32"/>
                  <a:gd name="T10" fmla="*/ 57 w 57"/>
                  <a:gd name="T11" fmla="*/ 26 h 32"/>
                  <a:gd name="T12" fmla="*/ 57 w 57"/>
                  <a:gd name="T13" fmla="*/ 19 h 32"/>
                  <a:gd name="T14" fmla="*/ 10 w 57"/>
                  <a:gd name="T15" fmla="*/ 4 h 32"/>
                  <a:gd name="T16" fmla="*/ 10 w 57"/>
                  <a:gd name="T17" fmla="*/ 4 h 32"/>
                  <a:gd name="T18" fmla="*/ 0 w 57"/>
                  <a:gd name="T19" fmla="*/ 0 h 32"/>
                  <a:gd name="T20" fmla="*/ 0 w 57"/>
                  <a:gd name="T21" fmla="*/ 26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2"/>
                  <a:gd name="T35" fmla="*/ 57 w 57"/>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2">
                    <a:moveTo>
                      <a:pt x="0" y="26"/>
                    </a:moveTo>
                    <a:lnTo>
                      <a:pt x="10" y="29"/>
                    </a:lnTo>
                    <a:lnTo>
                      <a:pt x="19" y="32"/>
                    </a:lnTo>
                    <a:lnTo>
                      <a:pt x="29" y="32"/>
                    </a:lnTo>
                    <a:lnTo>
                      <a:pt x="57" y="26"/>
                    </a:lnTo>
                    <a:lnTo>
                      <a:pt x="57" y="19"/>
                    </a:lnTo>
                    <a:lnTo>
                      <a:pt x="10" y="4"/>
                    </a:lnTo>
                    <a:lnTo>
                      <a:pt x="0" y="0"/>
                    </a:lnTo>
                    <a:lnTo>
                      <a:pt x="0" y="26"/>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48" name="Freeform 289"/>
              <p:cNvSpPr>
                <a:spLocks/>
              </p:cNvSpPr>
              <p:nvPr/>
            </p:nvSpPr>
            <p:spPr bwMode="auto">
              <a:xfrm>
                <a:off x="936" y="2751"/>
                <a:ext cx="50" cy="26"/>
              </a:xfrm>
              <a:custGeom>
                <a:avLst/>
                <a:gdLst>
                  <a:gd name="T0" fmla="*/ 3 w 50"/>
                  <a:gd name="T1" fmla="*/ 7 h 26"/>
                  <a:gd name="T2" fmla="*/ 3 w 50"/>
                  <a:gd name="T3" fmla="*/ 7 h 26"/>
                  <a:gd name="T4" fmla="*/ 0 w 50"/>
                  <a:gd name="T5" fmla="*/ 7 h 26"/>
                  <a:gd name="T6" fmla="*/ 6 w 50"/>
                  <a:gd name="T7" fmla="*/ 10 h 26"/>
                  <a:gd name="T8" fmla="*/ 50 w 50"/>
                  <a:gd name="T9" fmla="*/ 26 h 26"/>
                  <a:gd name="T10" fmla="*/ 50 w 50"/>
                  <a:gd name="T11" fmla="*/ 0 h 26"/>
                  <a:gd name="T12" fmla="*/ 50 w 50"/>
                  <a:gd name="T13" fmla="*/ 0 h 26"/>
                  <a:gd name="T14" fmla="*/ 38 w 50"/>
                  <a:gd name="T15" fmla="*/ 0 h 26"/>
                  <a:gd name="T16" fmla="*/ 3 w 50"/>
                  <a:gd name="T17" fmla="*/ 7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
                  <a:gd name="T28" fmla="*/ 0 h 26"/>
                  <a:gd name="T29" fmla="*/ 50 w 50"/>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 h="26">
                    <a:moveTo>
                      <a:pt x="3" y="7"/>
                    </a:moveTo>
                    <a:lnTo>
                      <a:pt x="3" y="7"/>
                    </a:lnTo>
                    <a:lnTo>
                      <a:pt x="0" y="7"/>
                    </a:lnTo>
                    <a:lnTo>
                      <a:pt x="6" y="10"/>
                    </a:lnTo>
                    <a:lnTo>
                      <a:pt x="50" y="26"/>
                    </a:lnTo>
                    <a:lnTo>
                      <a:pt x="50" y="0"/>
                    </a:lnTo>
                    <a:lnTo>
                      <a:pt x="38" y="0"/>
                    </a:lnTo>
                    <a:lnTo>
                      <a:pt x="3" y="7"/>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49" name="Freeform 290"/>
              <p:cNvSpPr>
                <a:spLocks/>
              </p:cNvSpPr>
              <p:nvPr/>
            </p:nvSpPr>
            <p:spPr bwMode="auto">
              <a:xfrm>
                <a:off x="986" y="2783"/>
                <a:ext cx="6" cy="3"/>
              </a:xfrm>
              <a:custGeom>
                <a:avLst/>
                <a:gdLst>
                  <a:gd name="T0" fmla="*/ 0 w 6"/>
                  <a:gd name="T1" fmla="*/ 3 h 3"/>
                  <a:gd name="T2" fmla="*/ 3 w 6"/>
                  <a:gd name="T3" fmla="*/ 3 h 3"/>
                  <a:gd name="T4" fmla="*/ 3 w 6"/>
                  <a:gd name="T5" fmla="*/ 3 h 3"/>
                  <a:gd name="T6" fmla="*/ 6 w 6"/>
                  <a:gd name="T7" fmla="*/ 3 h 3"/>
                  <a:gd name="T8" fmla="*/ 0 w 6"/>
                  <a:gd name="T9" fmla="*/ 0 h 3"/>
                  <a:gd name="T10" fmla="*/ 0 w 6"/>
                  <a:gd name="T11" fmla="*/ 3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0" y="3"/>
                    </a:moveTo>
                    <a:lnTo>
                      <a:pt x="3" y="3"/>
                    </a:lnTo>
                    <a:lnTo>
                      <a:pt x="6" y="3"/>
                    </a:lnTo>
                    <a:lnTo>
                      <a:pt x="0" y="0"/>
                    </a:lnTo>
                    <a:lnTo>
                      <a:pt x="0" y="3"/>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50" name="Freeform 291"/>
              <p:cNvSpPr>
                <a:spLocks/>
              </p:cNvSpPr>
              <p:nvPr/>
            </p:nvSpPr>
            <p:spPr bwMode="auto">
              <a:xfrm>
                <a:off x="929" y="2764"/>
                <a:ext cx="57" cy="29"/>
              </a:xfrm>
              <a:custGeom>
                <a:avLst/>
                <a:gdLst>
                  <a:gd name="T0" fmla="*/ 3 w 57"/>
                  <a:gd name="T1" fmla="*/ 25 h 29"/>
                  <a:gd name="T2" fmla="*/ 3 w 57"/>
                  <a:gd name="T3" fmla="*/ 25 h 29"/>
                  <a:gd name="T4" fmla="*/ 13 w 57"/>
                  <a:gd name="T5" fmla="*/ 29 h 29"/>
                  <a:gd name="T6" fmla="*/ 22 w 57"/>
                  <a:gd name="T7" fmla="*/ 29 h 29"/>
                  <a:gd name="T8" fmla="*/ 57 w 57"/>
                  <a:gd name="T9" fmla="*/ 22 h 29"/>
                  <a:gd name="T10" fmla="*/ 57 w 57"/>
                  <a:gd name="T11" fmla="*/ 19 h 29"/>
                  <a:gd name="T12" fmla="*/ 57 w 57"/>
                  <a:gd name="T13" fmla="*/ 19 h 29"/>
                  <a:gd name="T14" fmla="*/ 57 w 57"/>
                  <a:gd name="T15" fmla="*/ 16 h 29"/>
                  <a:gd name="T16" fmla="*/ 3 w 57"/>
                  <a:gd name="T17" fmla="*/ 0 h 29"/>
                  <a:gd name="T18" fmla="*/ 3 w 57"/>
                  <a:gd name="T19" fmla="*/ 0 h 29"/>
                  <a:gd name="T20" fmla="*/ 0 w 57"/>
                  <a:gd name="T21" fmla="*/ 0 h 29"/>
                  <a:gd name="T22" fmla="*/ 3 w 57"/>
                  <a:gd name="T23" fmla="*/ 25 h 29"/>
                  <a:gd name="T24" fmla="*/ 3 w 57"/>
                  <a:gd name="T25" fmla="*/ 25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29"/>
                  <a:gd name="T41" fmla="*/ 57 w 57"/>
                  <a:gd name="T42" fmla="*/ 29 h 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29">
                    <a:moveTo>
                      <a:pt x="3" y="25"/>
                    </a:moveTo>
                    <a:lnTo>
                      <a:pt x="3" y="25"/>
                    </a:lnTo>
                    <a:lnTo>
                      <a:pt x="13" y="29"/>
                    </a:lnTo>
                    <a:lnTo>
                      <a:pt x="22" y="29"/>
                    </a:lnTo>
                    <a:lnTo>
                      <a:pt x="57" y="22"/>
                    </a:lnTo>
                    <a:lnTo>
                      <a:pt x="57" y="19"/>
                    </a:lnTo>
                    <a:lnTo>
                      <a:pt x="57" y="16"/>
                    </a:lnTo>
                    <a:lnTo>
                      <a:pt x="3" y="0"/>
                    </a:lnTo>
                    <a:lnTo>
                      <a:pt x="0" y="0"/>
                    </a:lnTo>
                    <a:lnTo>
                      <a:pt x="3" y="25"/>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51" name="Freeform 292"/>
              <p:cNvSpPr>
                <a:spLocks/>
              </p:cNvSpPr>
              <p:nvPr/>
            </p:nvSpPr>
            <p:spPr bwMode="auto">
              <a:xfrm>
                <a:off x="875" y="2761"/>
                <a:ext cx="57" cy="28"/>
              </a:xfrm>
              <a:custGeom>
                <a:avLst/>
                <a:gdLst>
                  <a:gd name="T0" fmla="*/ 0 w 57"/>
                  <a:gd name="T1" fmla="*/ 6 h 28"/>
                  <a:gd name="T2" fmla="*/ 0 w 57"/>
                  <a:gd name="T3" fmla="*/ 6 h 28"/>
                  <a:gd name="T4" fmla="*/ 0 w 57"/>
                  <a:gd name="T5" fmla="*/ 6 h 28"/>
                  <a:gd name="T6" fmla="*/ 0 w 57"/>
                  <a:gd name="T7" fmla="*/ 9 h 28"/>
                  <a:gd name="T8" fmla="*/ 0 w 57"/>
                  <a:gd name="T9" fmla="*/ 9 h 28"/>
                  <a:gd name="T10" fmla="*/ 4 w 57"/>
                  <a:gd name="T11" fmla="*/ 13 h 28"/>
                  <a:gd name="T12" fmla="*/ 57 w 57"/>
                  <a:gd name="T13" fmla="*/ 28 h 28"/>
                  <a:gd name="T14" fmla="*/ 54 w 57"/>
                  <a:gd name="T15" fmla="*/ 3 h 28"/>
                  <a:gd name="T16" fmla="*/ 54 w 57"/>
                  <a:gd name="T17" fmla="*/ 3 h 28"/>
                  <a:gd name="T18" fmla="*/ 38 w 57"/>
                  <a:gd name="T19" fmla="*/ 0 h 28"/>
                  <a:gd name="T20" fmla="*/ 0 w 57"/>
                  <a:gd name="T21" fmla="*/ 6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28"/>
                  <a:gd name="T35" fmla="*/ 57 w 57"/>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28">
                    <a:moveTo>
                      <a:pt x="0" y="6"/>
                    </a:moveTo>
                    <a:lnTo>
                      <a:pt x="0" y="6"/>
                    </a:lnTo>
                    <a:lnTo>
                      <a:pt x="0" y="9"/>
                    </a:lnTo>
                    <a:lnTo>
                      <a:pt x="4" y="13"/>
                    </a:lnTo>
                    <a:lnTo>
                      <a:pt x="57" y="28"/>
                    </a:lnTo>
                    <a:lnTo>
                      <a:pt x="54" y="3"/>
                    </a:lnTo>
                    <a:lnTo>
                      <a:pt x="38" y="0"/>
                    </a:lnTo>
                    <a:lnTo>
                      <a:pt x="0" y="6"/>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52" name="Freeform 293"/>
              <p:cNvSpPr>
                <a:spLocks/>
              </p:cNvSpPr>
              <p:nvPr/>
            </p:nvSpPr>
            <p:spPr bwMode="auto">
              <a:xfrm>
                <a:off x="875" y="2767"/>
                <a:ext cx="1" cy="3"/>
              </a:xfrm>
              <a:custGeom>
                <a:avLst/>
                <a:gdLst>
                  <a:gd name="T0" fmla="*/ 0 w 1"/>
                  <a:gd name="T1" fmla="*/ 3 h 3"/>
                  <a:gd name="T2" fmla="*/ 0 w 1"/>
                  <a:gd name="T3" fmla="*/ 0 h 3"/>
                  <a:gd name="T4" fmla="*/ 0 w 1"/>
                  <a:gd name="T5" fmla="*/ 0 h 3"/>
                  <a:gd name="T6" fmla="*/ 0 w 1"/>
                  <a:gd name="T7" fmla="*/ 3 h 3"/>
                  <a:gd name="T8" fmla="*/ 0 w 1"/>
                  <a:gd name="T9" fmla="*/ 3 h 3"/>
                  <a:gd name="T10" fmla="*/ 0 w 1"/>
                  <a:gd name="T11" fmla="*/ 3 h 3"/>
                  <a:gd name="T12" fmla="*/ 0 60000 65536"/>
                  <a:gd name="T13" fmla="*/ 0 60000 65536"/>
                  <a:gd name="T14" fmla="*/ 0 60000 65536"/>
                  <a:gd name="T15" fmla="*/ 0 60000 65536"/>
                  <a:gd name="T16" fmla="*/ 0 60000 65536"/>
                  <a:gd name="T17" fmla="*/ 0 60000 65536"/>
                  <a:gd name="T18" fmla="*/ 0 w 1"/>
                  <a:gd name="T19" fmla="*/ 0 h 3"/>
                  <a:gd name="T20" fmla="*/ 1 w 1"/>
                  <a:gd name="T21" fmla="*/ 3 h 3"/>
                </a:gdLst>
                <a:ahLst/>
                <a:cxnLst>
                  <a:cxn ang="T12">
                    <a:pos x="T0" y="T1"/>
                  </a:cxn>
                  <a:cxn ang="T13">
                    <a:pos x="T2" y="T3"/>
                  </a:cxn>
                  <a:cxn ang="T14">
                    <a:pos x="T4" y="T5"/>
                  </a:cxn>
                  <a:cxn ang="T15">
                    <a:pos x="T6" y="T7"/>
                  </a:cxn>
                  <a:cxn ang="T16">
                    <a:pos x="T8" y="T9"/>
                  </a:cxn>
                  <a:cxn ang="T17">
                    <a:pos x="T10" y="T11"/>
                  </a:cxn>
                </a:cxnLst>
                <a:rect l="T18" t="T19" r="T20" b="T21"/>
                <a:pathLst>
                  <a:path w="1" h="3">
                    <a:moveTo>
                      <a:pt x="0" y="3"/>
                    </a:moveTo>
                    <a:lnTo>
                      <a:pt x="0" y="0"/>
                    </a:lnTo>
                    <a:lnTo>
                      <a:pt x="0" y="3"/>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53" name="Freeform 294"/>
              <p:cNvSpPr>
                <a:spLocks/>
              </p:cNvSpPr>
              <p:nvPr/>
            </p:nvSpPr>
            <p:spPr bwMode="auto">
              <a:xfrm>
                <a:off x="875" y="2777"/>
                <a:ext cx="54" cy="28"/>
              </a:xfrm>
              <a:custGeom>
                <a:avLst/>
                <a:gdLst>
                  <a:gd name="T0" fmla="*/ 0 w 54"/>
                  <a:gd name="T1" fmla="*/ 28 h 28"/>
                  <a:gd name="T2" fmla="*/ 0 w 54"/>
                  <a:gd name="T3" fmla="*/ 28 h 28"/>
                  <a:gd name="T4" fmla="*/ 13 w 54"/>
                  <a:gd name="T5" fmla="*/ 28 h 28"/>
                  <a:gd name="T6" fmla="*/ 51 w 54"/>
                  <a:gd name="T7" fmla="*/ 22 h 28"/>
                  <a:gd name="T8" fmla="*/ 51 w 54"/>
                  <a:gd name="T9" fmla="*/ 22 h 28"/>
                  <a:gd name="T10" fmla="*/ 54 w 54"/>
                  <a:gd name="T11" fmla="*/ 19 h 28"/>
                  <a:gd name="T12" fmla="*/ 54 w 54"/>
                  <a:gd name="T13" fmla="*/ 19 h 28"/>
                  <a:gd name="T14" fmla="*/ 48 w 54"/>
                  <a:gd name="T15" fmla="*/ 16 h 28"/>
                  <a:gd name="T16" fmla="*/ 0 w 54"/>
                  <a:gd name="T17" fmla="*/ 0 h 28"/>
                  <a:gd name="T18" fmla="*/ 0 w 54"/>
                  <a:gd name="T19" fmla="*/ 28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28"/>
                  <a:gd name="T32" fmla="*/ 54 w 54"/>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28">
                    <a:moveTo>
                      <a:pt x="0" y="28"/>
                    </a:moveTo>
                    <a:lnTo>
                      <a:pt x="0" y="28"/>
                    </a:lnTo>
                    <a:lnTo>
                      <a:pt x="13" y="28"/>
                    </a:lnTo>
                    <a:lnTo>
                      <a:pt x="51" y="22"/>
                    </a:lnTo>
                    <a:lnTo>
                      <a:pt x="54" y="19"/>
                    </a:lnTo>
                    <a:lnTo>
                      <a:pt x="48" y="16"/>
                    </a:lnTo>
                    <a:lnTo>
                      <a:pt x="0" y="0"/>
                    </a:lnTo>
                    <a:lnTo>
                      <a:pt x="0" y="28"/>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54" name="Freeform 295"/>
              <p:cNvSpPr>
                <a:spLocks/>
              </p:cNvSpPr>
              <p:nvPr/>
            </p:nvSpPr>
            <p:spPr bwMode="auto">
              <a:xfrm>
                <a:off x="822" y="2770"/>
                <a:ext cx="53" cy="35"/>
              </a:xfrm>
              <a:custGeom>
                <a:avLst/>
                <a:gdLst>
                  <a:gd name="T0" fmla="*/ 0 w 53"/>
                  <a:gd name="T1" fmla="*/ 7 h 35"/>
                  <a:gd name="T2" fmla="*/ 0 w 53"/>
                  <a:gd name="T3" fmla="*/ 16 h 35"/>
                  <a:gd name="T4" fmla="*/ 44 w 53"/>
                  <a:gd name="T5" fmla="*/ 32 h 35"/>
                  <a:gd name="T6" fmla="*/ 44 w 53"/>
                  <a:gd name="T7" fmla="*/ 32 h 35"/>
                  <a:gd name="T8" fmla="*/ 53 w 53"/>
                  <a:gd name="T9" fmla="*/ 35 h 35"/>
                  <a:gd name="T10" fmla="*/ 53 w 53"/>
                  <a:gd name="T11" fmla="*/ 7 h 35"/>
                  <a:gd name="T12" fmla="*/ 47 w 53"/>
                  <a:gd name="T13" fmla="*/ 4 h 35"/>
                  <a:gd name="T14" fmla="*/ 47 w 53"/>
                  <a:gd name="T15" fmla="*/ 4 h 35"/>
                  <a:gd name="T16" fmla="*/ 38 w 53"/>
                  <a:gd name="T17" fmla="*/ 0 h 35"/>
                  <a:gd name="T18" fmla="*/ 28 w 53"/>
                  <a:gd name="T19" fmla="*/ 0 h 35"/>
                  <a:gd name="T20" fmla="*/ 0 w 53"/>
                  <a:gd name="T21" fmla="*/ 7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
                  <a:gd name="T34" fmla="*/ 0 h 35"/>
                  <a:gd name="T35" fmla="*/ 53 w 53"/>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 h="35">
                    <a:moveTo>
                      <a:pt x="0" y="7"/>
                    </a:moveTo>
                    <a:lnTo>
                      <a:pt x="0" y="16"/>
                    </a:lnTo>
                    <a:lnTo>
                      <a:pt x="44" y="32"/>
                    </a:lnTo>
                    <a:lnTo>
                      <a:pt x="53" y="35"/>
                    </a:lnTo>
                    <a:lnTo>
                      <a:pt x="53" y="7"/>
                    </a:lnTo>
                    <a:lnTo>
                      <a:pt x="47" y="4"/>
                    </a:lnTo>
                    <a:lnTo>
                      <a:pt x="38" y="0"/>
                    </a:lnTo>
                    <a:lnTo>
                      <a:pt x="28" y="0"/>
                    </a:lnTo>
                    <a:lnTo>
                      <a:pt x="0" y="7"/>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55" name="Freeform 296"/>
              <p:cNvSpPr>
                <a:spLocks/>
              </p:cNvSpPr>
              <p:nvPr/>
            </p:nvSpPr>
            <p:spPr bwMode="auto">
              <a:xfrm>
                <a:off x="809" y="2777"/>
                <a:ext cx="13" cy="9"/>
              </a:xfrm>
              <a:custGeom>
                <a:avLst/>
                <a:gdLst>
                  <a:gd name="T0" fmla="*/ 13 w 13"/>
                  <a:gd name="T1" fmla="*/ 0 h 9"/>
                  <a:gd name="T2" fmla="*/ 3 w 13"/>
                  <a:gd name="T3" fmla="*/ 0 h 9"/>
                  <a:gd name="T4" fmla="*/ 3 w 13"/>
                  <a:gd name="T5" fmla="*/ 0 h 9"/>
                  <a:gd name="T6" fmla="*/ 0 w 13"/>
                  <a:gd name="T7" fmla="*/ 3 h 9"/>
                  <a:gd name="T8" fmla="*/ 6 w 13"/>
                  <a:gd name="T9" fmla="*/ 6 h 9"/>
                  <a:gd name="T10" fmla="*/ 13 w 13"/>
                  <a:gd name="T11" fmla="*/ 9 h 9"/>
                  <a:gd name="T12" fmla="*/ 13 w 13"/>
                  <a:gd name="T13" fmla="*/ 0 h 9"/>
                  <a:gd name="T14" fmla="*/ 0 60000 65536"/>
                  <a:gd name="T15" fmla="*/ 0 60000 65536"/>
                  <a:gd name="T16" fmla="*/ 0 60000 65536"/>
                  <a:gd name="T17" fmla="*/ 0 60000 65536"/>
                  <a:gd name="T18" fmla="*/ 0 60000 65536"/>
                  <a:gd name="T19" fmla="*/ 0 60000 65536"/>
                  <a:gd name="T20" fmla="*/ 0 60000 65536"/>
                  <a:gd name="T21" fmla="*/ 0 w 13"/>
                  <a:gd name="T22" fmla="*/ 0 h 9"/>
                  <a:gd name="T23" fmla="*/ 13 w 1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9">
                    <a:moveTo>
                      <a:pt x="13" y="0"/>
                    </a:moveTo>
                    <a:lnTo>
                      <a:pt x="3" y="0"/>
                    </a:lnTo>
                    <a:lnTo>
                      <a:pt x="0" y="3"/>
                    </a:lnTo>
                    <a:lnTo>
                      <a:pt x="6" y="6"/>
                    </a:lnTo>
                    <a:lnTo>
                      <a:pt x="13" y="9"/>
                    </a:lnTo>
                    <a:lnTo>
                      <a:pt x="13" y="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56" name="Freeform 297"/>
              <p:cNvSpPr>
                <a:spLocks/>
              </p:cNvSpPr>
              <p:nvPr/>
            </p:nvSpPr>
            <p:spPr bwMode="auto">
              <a:xfrm>
                <a:off x="822" y="2789"/>
                <a:ext cx="41" cy="26"/>
              </a:xfrm>
              <a:custGeom>
                <a:avLst/>
                <a:gdLst>
                  <a:gd name="T0" fmla="*/ 0 w 41"/>
                  <a:gd name="T1" fmla="*/ 26 h 26"/>
                  <a:gd name="T2" fmla="*/ 38 w 41"/>
                  <a:gd name="T3" fmla="*/ 19 h 26"/>
                  <a:gd name="T4" fmla="*/ 38 w 41"/>
                  <a:gd name="T5" fmla="*/ 19 h 26"/>
                  <a:gd name="T6" fmla="*/ 41 w 41"/>
                  <a:gd name="T7" fmla="*/ 19 h 26"/>
                  <a:gd name="T8" fmla="*/ 41 w 41"/>
                  <a:gd name="T9" fmla="*/ 16 h 26"/>
                  <a:gd name="T10" fmla="*/ 34 w 41"/>
                  <a:gd name="T11" fmla="*/ 13 h 26"/>
                  <a:gd name="T12" fmla="*/ 0 w 41"/>
                  <a:gd name="T13" fmla="*/ 0 h 26"/>
                  <a:gd name="T14" fmla="*/ 0 w 41"/>
                  <a:gd name="T15" fmla="*/ 26 h 26"/>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26"/>
                  <a:gd name="T26" fmla="*/ 41 w 41"/>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26">
                    <a:moveTo>
                      <a:pt x="0" y="26"/>
                    </a:moveTo>
                    <a:lnTo>
                      <a:pt x="38" y="19"/>
                    </a:lnTo>
                    <a:lnTo>
                      <a:pt x="41" y="19"/>
                    </a:lnTo>
                    <a:lnTo>
                      <a:pt x="41" y="16"/>
                    </a:lnTo>
                    <a:lnTo>
                      <a:pt x="34" y="13"/>
                    </a:lnTo>
                    <a:lnTo>
                      <a:pt x="0" y="0"/>
                    </a:lnTo>
                    <a:lnTo>
                      <a:pt x="0" y="26"/>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57" name="Freeform 298"/>
              <p:cNvSpPr>
                <a:spLocks/>
              </p:cNvSpPr>
              <p:nvPr/>
            </p:nvSpPr>
            <p:spPr bwMode="auto">
              <a:xfrm>
                <a:off x="765" y="2783"/>
                <a:ext cx="57" cy="32"/>
              </a:xfrm>
              <a:custGeom>
                <a:avLst/>
                <a:gdLst>
                  <a:gd name="T0" fmla="*/ 0 w 57"/>
                  <a:gd name="T1" fmla="*/ 19 h 32"/>
                  <a:gd name="T2" fmla="*/ 34 w 57"/>
                  <a:gd name="T3" fmla="*/ 29 h 32"/>
                  <a:gd name="T4" fmla="*/ 34 w 57"/>
                  <a:gd name="T5" fmla="*/ 29 h 32"/>
                  <a:gd name="T6" fmla="*/ 47 w 57"/>
                  <a:gd name="T7" fmla="*/ 32 h 32"/>
                  <a:gd name="T8" fmla="*/ 57 w 57"/>
                  <a:gd name="T9" fmla="*/ 32 h 32"/>
                  <a:gd name="T10" fmla="*/ 57 w 57"/>
                  <a:gd name="T11" fmla="*/ 32 h 32"/>
                  <a:gd name="T12" fmla="*/ 57 w 57"/>
                  <a:gd name="T13" fmla="*/ 6 h 32"/>
                  <a:gd name="T14" fmla="*/ 41 w 57"/>
                  <a:gd name="T15" fmla="*/ 3 h 32"/>
                  <a:gd name="T16" fmla="*/ 41 w 57"/>
                  <a:gd name="T17" fmla="*/ 3 h 32"/>
                  <a:gd name="T18" fmla="*/ 28 w 57"/>
                  <a:gd name="T19" fmla="*/ 0 h 32"/>
                  <a:gd name="T20" fmla="*/ 19 w 57"/>
                  <a:gd name="T21" fmla="*/ 0 h 32"/>
                  <a:gd name="T22" fmla="*/ 0 w 57"/>
                  <a:gd name="T23" fmla="*/ 3 h 32"/>
                  <a:gd name="T24" fmla="*/ 0 w 57"/>
                  <a:gd name="T25" fmla="*/ 19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32"/>
                  <a:gd name="T41" fmla="*/ 57 w 57"/>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32">
                    <a:moveTo>
                      <a:pt x="0" y="19"/>
                    </a:moveTo>
                    <a:lnTo>
                      <a:pt x="34" y="29"/>
                    </a:lnTo>
                    <a:lnTo>
                      <a:pt x="47" y="32"/>
                    </a:lnTo>
                    <a:lnTo>
                      <a:pt x="57" y="32"/>
                    </a:lnTo>
                    <a:lnTo>
                      <a:pt x="57" y="6"/>
                    </a:lnTo>
                    <a:lnTo>
                      <a:pt x="41" y="3"/>
                    </a:lnTo>
                    <a:lnTo>
                      <a:pt x="28" y="0"/>
                    </a:lnTo>
                    <a:lnTo>
                      <a:pt x="19" y="0"/>
                    </a:lnTo>
                    <a:lnTo>
                      <a:pt x="0" y="3"/>
                    </a:lnTo>
                    <a:lnTo>
                      <a:pt x="0" y="19"/>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58" name="Freeform 299"/>
              <p:cNvSpPr>
                <a:spLocks/>
              </p:cNvSpPr>
              <p:nvPr/>
            </p:nvSpPr>
            <p:spPr bwMode="auto">
              <a:xfrm>
                <a:off x="743" y="2786"/>
                <a:ext cx="22" cy="16"/>
              </a:xfrm>
              <a:custGeom>
                <a:avLst/>
                <a:gdLst>
                  <a:gd name="T0" fmla="*/ 3 w 22"/>
                  <a:gd name="T1" fmla="*/ 3 h 16"/>
                  <a:gd name="T2" fmla="*/ 3 w 22"/>
                  <a:gd name="T3" fmla="*/ 3 h 16"/>
                  <a:gd name="T4" fmla="*/ 0 w 22"/>
                  <a:gd name="T5" fmla="*/ 7 h 16"/>
                  <a:gd name="T6" fmla="*/ 3 w 22"/>
                  <a:gd name="T7" fmla="*/ 10 h 16"/>
                  <a:gd name="T8" fmla="*/ 22 w 22"/>
                  <a:gd name="T9" fmla="*/ 16 h 16"/>
                  <a:gd name="T10" fmla="*/ 22 w 22"/>
                  <a:gd name="T11" fmla="*/ 0 h 16"/>
                  <a:gd name="T12" fmla="*/ 3 w 22"/>
                  <a:gd name="T13" fmla="*/ 3 h 16"/>
                  <a:gd name="T14" fmla="*/ 0 60000 65536"/>
                  <a:gd name="T15" fmla="*/ 0 60000 65536"/>
                  <a:gd name="T16" fmla="*/ 0 60000 65536"/>
                  <a:gd name="T17" fmla="*/ 0 60000 65536"/>
                  <a:gd name="T18" fmla="*/ 0 60000 65536"/>
                  <a:gd name="T19" fmla="*/ 0 60000 65536"/>
                  <a:gd name="T20" fmla="*/ 0 60000 65536"/>
                  <a:gd name="T21" fmla="*/ 0 w 22"/>
                  <a:gd name="T22" fmla="*/ 0 h 16"/>
                  <a:gd name="T23" fmla="*/ 22 w 22"/>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6">
                    <a:moveTo>
                      <a:pt x="3" y="3"/>
                    </a:moveTo>
                    <a:lnTo>
                      <a:pt x="3" y="3"/>
                    </a:lnTo>
                    <a:lnTo>
                      <a:pt x="0" y="7"/>
                    </a:lnTo>
                    <a:lnTo>
                      <a:pt x="3" y="10"/>
                    </a:lnTo>
                    <a:lnTo>
                      <a:pt x="22" y="16"/>
                    </a:lnTo>
                    <a:lnTo>
                      <a:pt x="22" y="0"/>
                    </a:lnTo>
                    <a:lnTo>
                      <a:pt x="3" y="3"/>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59" name="Freeform 300"/>
              <p:cNvSpPr>
                <a:spLocks/>
              </p:cNvSpPr>
              <p:nvPr/>
            </p:nvSpPr>
            <p:spPr bwMode="auto">
              <a:xfrm>
                <a:off x="765" y="2805"/>
                <a:ext cx="31" cy="19"/>
              </a:xfrm>
              <a:custGeom>
                <a:avLst/>
                <a:gdLst>
                  <a:gd name="T0" fmla="*/ 3 w 31"/>
                  <a:gd name="T1" fmla="*/ 19 h 19"/>
                  <a:gd name="T2" fmla="*/ 28 w 31"/>
                  <a:gd name="T3" fmla="*/ 16 h 19"/>
                  <a:gd name="T4" fmla="*/ 28 w 31"/>
                  <a:gd name="T5" fmla="*/ 16 h 19"/>
                  <a:gd name="T6" fmla="*/ 31 w 31"/>
                  <a:gd name="T7" fmla="*/ 16 h 19"/>
                  <a:gd name="T8" fmla="*/ 31 w 31"/>
                  <a:gd name="T9" fmla="*/ 13 h 19"/>
                  <a:gd name="T10" fmla="*/ 25 w 31"/>
                  <a:gd name="T11" fmla="*/ 10 h 19"/>
                  <a:gd name="T12" fmla="*/ 0 w 31"/>
                  <a:gd name="T13" fmla="*/ 0 h 19"/>
                  <a:gd name="T14" fmla="*/ 3 w 31"/>
                  <a:gd name="T15" fmla="*/ 19 h 19"/>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19"/>
                  <a:gd name="T26" fmla="*/ 31 w 31"/>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19">
                    <a:moveTo>
                      <a:pt x="3" y="19"/>
                    </a:moveTo>
                    <a:lnTo>
                      <a:pt x="28" y="16"/>
                    </a:lnTo>
                    <a:lnTo>
                      <a:pt x="31" y="16"/>
                    </a:lnTo>
                    <a:lnTo>
                      <a:pt x="31" y="13"/>
                    </a:lnTo>
                    <a:lnTo>
                      <a:pt x="25" y="10"/>
                    </a:lnTo>
                    <a:lnTo>
                      <a:pt x="0" y="0"/>
                    </a:lnTo>
                    <a:lnTo>
                      <a:pt x="3" y="19"/>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60" name="Freeform 301"/>
              <p:cNvSpPr>
                <a:spLocks/>
              </p:cNvSpPr>
              <p:nvPr/>
            </p:nvSpPr>
            <p:spPr bwMode="auto">
              <a:xfrm>
                <a:off x="711" y="2793"/>
                <a:ext cx="57" cy="34"/>
              </a:xfrm>
              <a:custGeom>
                <a:avLst/>
                <a:gdLst>
                  <a:gd name="T0" fmla="*/ 0 w 57"/>
                  <a:gd name="T1" fmla="*/ 25 h 34"/>
                  <a:gd name="T2" fmla="*/ 19 w 57"/>
                  <a:gd name="T3" fmla="*/ 31 h 34"/>
                  <a:gd name="T4" fmla="*/ 19 w 57"/>
                  <a:gd name="T5" fmla="*/ 31 h 34"/>
                  <a:gd name="T6" fmla="*/ 32 w 57"/>
                  <a:gd name="T7" fmla="*/ 34 h 34"/>
                  <a:gd name="T8" fmla="*/ 41 w 57"/>
                  <a:gd name="T9" fmla="*/ 34 h 34"/>
                  <a:gd name="T10" fmla="*/ 57 w 57"/>
                  <a:gd name="T11" fmla="*/ 31 h 34"/>
                  <a:gd name="T12" fmla="*/ 54 w 57"/>
                  <a:gd name="T13" fmla="*/ 12 h 34"/>
                  <a:gd name="T14" fmla="*/ 25 w 57"/>
                  <a:gd name="T15" fmla="*/ 3 h 34"/>
                  <a:gd name="T16" fmla="*/ 25 w 57"/>
                  <a:gd name="T17" fmla="*/ 3 h 34"/>
                  <a:gd name="T18" fmla="*/ 13 w 57"/>
                  <a:gd name="T19" fmla="*/ 0 h 34"/>
                  <a:gd name="T20" fmla="*/ 3 w 57"/>
                  <a:gd name="T21" fmla="*/ 0 h 34"/>
                  <a:gd name="T22" fmla="*/ 0 w 57"/>
                  <a:gd name="T23" fmla="*/ 3 h 34"/>
                  <a:gd name="T24" fmla="*/ 0 w 57"/>
                  <a:gd name="T25" fmla="*/ 25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34"/>
                  <a:gd name="T41" fmla="*/ 57 w 57"/>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34">
                    <a:moveTo>
                      <a:pt x="0" y="25"/>
                    </a:moveTo>
                    <a:lnTo>
                      <a:pt x="19" y="31"/>
                    </a:lnTo>
                    <a:lnTo>
                      <a:pt x="32" y="34"/>
                    </a:lnTo>
                    <a:lnTo>
                      <a:pt x="41" y="34"/>
                    </a:lnTo>
                    <a:lnTo>
                      <a:pt x="57" y="31"/>
                    </a:lnTo>
                    <a:lnTo>
                      <a:pt x="54" y="12"/>
                    </a:lnTo>
                    <a:lnTo>
                      <a:pt x="25" y="3"/>
                    </a:lnTo>
                    <a:lnTo>
                      <a:pt x="13" y="0"/>
                    </a:lnTo>
                    <a:lnTo>
                      <a:pt x="3" y="0"/>
                    </a:lnTo>
                    <a:lnTo>
                      <a:pt x="0" y="3"/>
                    </a:lnTo>
                    <a:lnTo>
                      <a:pt x="0" y="25"/>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61" name="Freeform 302"/>
              <p:cNvSpPr>
                <a:spLocks/>
              </p:cNvSpPr>
              <p:nvPr/>
            </p:nvSpPr>
            <p:spPr bwMode="auto">
              <a:xfrm>
                <a:off x="670" y="2796"/>
                <a:ext cx="41" cy="22"/>
              </a:xfrm>
              <a:custGeom>
                <a:avLst/>
                <a:gdLst>
                  <a:gd name="T0" fmla="*/ 41 w 41"/>
                  <a:gd name="T1" fmla="*/ 22 h 22"/>
                  <a:gd name="T2" fmla="*/ 41 w 41"/>
                  <a:gd name="T3" fmla="*/ 0 h 22"/>
                  <a:gd name="T4" fmla="*/ 3 w 41"/>
                  <a:gd name="T5" fmla="*/ 3 h 22"/>
                  <a:gd name="T6" fmla="*/ 3 w 41"/>
                  <a:gd name="T7" fmla="*/ 3 h 22"/>
                  <a:gd name="T8" fmla="*/ 0 w 41"/>
                  <a:gd name="T9" fmla="*/ 6 h 22"/>
                  <a:gd name="T10" fmla="*/ 6 w 41"/>
                  <a:gd name="T11" fmla="*/ 9 h 22"/>
                  <a:gd name="T12" fmla="*/ 41 w 41"/>
                  <a:gd name="T13" fmla="*/ 22 h 22"/>
                  <a:gd name="T14" fmla="*/ 0 60000 65536"/>
                  <a:gd name="T15" fmla="*/ 0 60000 65536"/>
                  <a:gd name="T16" fmla="*/ 0 60000 65536"/>
                  <a:gd name="T17" fmla="*/ 0 60000 65536"/>
                  <a:gd name="T18" fmla="*/ 0 60000 65536"/>
                  <a:gd name="T19" fmla="*/ 0 60000 65536"/>
                  <a:gd name="T20" fmla="*/ 0 60000 65536"/>
                  <a:gd name="T21" fmla="*/ 0 w 41"/>
                  <a:gd name="T22" fmla="*/ 0 h 22"/>
                  <a:gd name="T23" fmla="*/ 41 w 41"/>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22">
                    <a:moveTo>
                      <a:pt x="41" y="22"/>
                    </a:moveTo>
                    <a:lnTo>
                      <a:pt x="41" y="0"/>
                    </a:lnTo>
                    <a:lnTo>
                      <a:pt x="3" y="3"/>
                    </a:lnTo>
                    <a:lnTo>
                      <a:pt x="0" y="6"/>
                    </a:lnTo>
                    <a:lnTo>
                      <a:pt x="6" y="9"/>
                    </a:lnTo>
                    <a:lnTo>
                      <a:pt x="41" y="22"/>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62" name="Freeform 303"/>
              <p:cNvSpPr>
                <a:spLocks/>
              </p:cNvSpPr>
              <p:nvPr/>
            </p:nvSpPr>
            <p:spPr bwMode="auto">
              <a:xfrm>
                <a:off x="711" y="2824"/>
                <a:ext cx="13" cy="10"/>
              </a:xfrm>
              <a:custGeom>
                <a:avLst/>
                <a:gdLst>
                  <a:gd name="T0" fmla="*/ 0 w 13"/>
                  <a:gd name="T1" fmla="*/ 10 h 10"/>
                  <a:gd name="T2" fmla="*/ 9 w 13"/>
                  <a:gd name="T3" fmla="*/ 10 h 10"/>
                  <a:gd name="T4" fmla="*/ 9 w 13"/>
                  <a:gd name="T5" fmla="*/ 10 h 10"/>
                  <a:gd name="T6" fmla="*/ 13 w 13"/>
                  <a:gd name="T7" fmla="*/ 10 h 10"/>
                  <a:gd name="T8" fmla="*/ 13 w 13"/>
                  <a:gd name="T9" fmla="*/ 7 h 10"/>
                  <a:gd name="T10" fmla="*/ 9 w 13"/>
                  <a:gd name="T11" fmla="*/ 3 h 10"/>
                  <a:gd name="T12" fmla="*/ 0 w 13"/>
                  <a:gd name="T13" fmla="*/ 0 h 10"/>
                  <a:gd name="T14" fmla="*/ 0 w 13"/>
                  <a:gd name="T15" fmla="*/ 10 h 10"/>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0"/>
                  <a:gd name="T26" fmla="*/ 13 w 13"/>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0">
                    <a:moveTo>
                      <a:pt x="0" y="10"/>
                    </a:moveTo>
                    <a:lnTo>
                      <a:pt x="9" y="10"/>
                    </a:lnTo>
                    <a:lnTo>
                      <a:pt x="13" y="10"/>
                    </a:lnTo>
                    <a:lnTo>
                      <a:pt x="13" y="7"/>
                    </a:lnTo>
                    <a:lnTo>
                      <a:pt x="9" y="3"/>
                    </a:lnTo>
                    <a:lnTo>
                      <a:pt x="0" y="0"/>
                    </a:lnTo>
                    <a:lnTo>
                      <a:pt x="0" y="10"/>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63" name="Freeform 304"/>
              <p:cNvSpPr>
                <a:spLocks/>
              </p:cNvSpPr>
              <p:nvPr/>
            </p:nvSpPr>
            <p:spPr bwMode="auto">
              <a:xfrm>
                <a:off x="654" y="2805"/>
                <a:ext cx="57" cy="35"/>
              </a:xfrm>
              <a:custGeom>
                <a:avLst/>
                <a:gdLst>
                  <a:gd name="T0" fmla="*/ 3 w 57"/>
                  <a:gd name="T1" fmla="*/ 32 h 35"/>
                  <a:gd name="T2" fmla="*/ 3 w 57"/>
                  <a:gd name="T3" fmla="*/ 32 h 35"/>
                  <a:gd name="T4" fmla="*/ 16 w 57"/>
                  <a:gd name="T5" fmla="*/ 35 h 35"/>
                  <a:gd name="T6" fmla="*/ 25 w 57"/>
                  <a:gd name="T7" fmla="*/ 35 h 35"/>
                  <a:gd name="T8" fmla="*/ 57 w 57"/>
                  <a:gd name="T9" fmla="*/ 29 h 35"/>
                  <a:gd name="T10" fmla="*/ 57 w 57"/>
                  <a:gd name="T11" fmla="*/ 19 h 35"/>
                  <a:gd name="T12" fmla="*/ 13 w 57"/>
                  <a:gd name="T13" fmla="*/ 3 h 35"/>
                  <a:gd name="T14" fmla="*/ 13 w 57"/>
                  <a:gd name="T15" fmla="*/ 3 h 35"/>
                  <a:gd name="T16" fmla="*/ 0 w 57"/>
                  <a:gd name="T17" fmla="*/ 0 h 35"/>
                  <a:gd name="T18" fmla="*/ 3 w 57"/>
                  <a:gd name="T19" fmla="*/ 32 h 35"/>
                  <a:gd name="T20" fmla="*/ 3 w 57"/>
                  <a:gd name="T21" fmla="*/ 32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5"/>
                  <a:gd name="T35" fmla="*/ 57 w 57"/>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5">
                    <a:moveTo>
                      <a:pt x="3" y="32"/>
                    </a:moveTo>
                    <a:lnTo>
                      <a:pt x="3" y="32"/>
                    </a:lnTo>
                    <a:lnTo>
                      <a:pt x="16" y="35"/>
                    </a:lnTo>
                    <a:lnTo>
                      <a:pt x="25" y="35"/>
                    </a:lnTo>
                    <a:lnTo>
                      <a:pt x="57" y="29"/>
                    </a:lnTo>
                    <a:lnTo>
                      <a:pt x="57" y="19"/>
                    </a:lnTo>
                    <a:lnTo>
                      <a:pt x="13" y="3"/>
                    </a:lnTo>
                    <a:lnTo>
                      <a:pt x="0" y="0"/>
                    </a:lnTo>
                    <a:lnTo>
                      <a:pt x="3" y="32"/>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64" name="Freeform 305"/>
              <p:cNvSpPr>
                <a:spLocks/>
              </p:cNvSpPr>
              <p:nvPr/>
            </p:nvSpPr>
            <p:spPr bwMode="auto">
              <a:xfrm>
                <a:off x="600" y="2805"/>
                <a:ext cx="57" cy="32"/>
              </a:xfrm>
              <a:custGeom>
                <a:avLst/>
                <a:gdLst>
                  <a:gd name="T0" fmla="*/ 3 w 57"/>
                  <a:gd name="T1" fmla="*/ 13 h 32"/>
                  <a:gd name="T2" fmla="*/ 57 w 57"/>
                  <a:gd name="T3" fmla="*/ 32 h 32"/>
                  <a:gd name="T4" fmla="*/ 54 w 57"/>
                  <a:gd name="T5" fmla="*/ 0 h 32"/>
                  <a:gd name="T6" fmla="*/ 54 w 57"/>
                  <a:gd name="T7" fmla="*/ 0 h 32"/>
                  <a:gd name="T8" fmla="*/ 44 w 57"/>
                  <a:gd name="T9" fmla="*/ 0 h 32"/>
                  <a:gd name="T10" fmla="*/ 0 w 57"/>
                  <a:gd name="T11" fmla="*/ 7 h 32"/>
                  <a:gd name="T12" fmla="*/ 0 w 57"/>
                  <a:gd name="T13" fmla="*/ 7 h 32"/>
                  <a:gd name="T14" fmla="*/ 0 w 57"/>
                  <a:gd name="T15" fmla="*/ 7 h 32"/>
                  <a:gd name="T16" fmla="*/ 0 w 57"/>
                  <a:gd name="T17" fmla="*/ 13 h 32"/>
                  <a:gd name="T18" fmla="*/ 0 w 57"/>
                  <a:gd name="T19" fmla="*/ 13 h 32"/>
                  <a:gd name="T20" fmla="*/ 3 w 57"/>
                  <a:gd name="T21" fmla="*/ 13 h 32"/>
                  <a:gd name="T22" fmla="*/ 3 w 57"/>
                  <a:gd name="T23" fmla="*/ 13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
                  <a:gd name="T37" fmla="*/ 0 h 32"/>
                  <a:gd name="T38" fmla="*/ 57 w 57"/>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 h="32">
                    <a:moveTo>
                      <a:pt x="3" y="13"/>
                    </a:moveTo>
                    <a:lnTo>
                      <a:pt x="57" y="32"/>
                    </a:lnTo>
                    <a:lnTo>
                      <a:pt x="54" y="0"/>
                    </a:lnTo>
                    <a:lnTo>
                      <a:pt x="44" y="0"/>
                    </a:lnTo>
                    <a:lnTo>
                      <a:pt x="0" y="7"/>
                    </a:lnTo>
                    <a:lnTo>
                      <a:pt x="0" y="13"/>
                    </a:lnTo>
                    <a:lnTo>
                      <a:pt x="3" y="13"/>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65" name="Freeform 306"/>
              <p:cNvSpPr>
                <a:spLocks/>
              </p:cNvSpPr>
              <p:nvPr/>
            </p:nvSpPr>
            <p:spPr bwMode="auto">
              <a:xfrm>
                <a:off x="597" y="2812"/>
                <a:ext cx="3" cy="6"/>
              </a:xfrm>
              <a:custGeom>
                <a:avLst/>
                <a:gdLst>
                  <a:gd name="T0" fmla="*/ 3 w 3"/>
                  <a:gd name="T1" fmla="*/ 0 h 6"/>
                  <a:gd name="T2" fmla="*/ 3 w 3"/>
                  <a:gd name="T3" fmla="*/ 0 h 6"/>
                  <a:gd name="T4" fmla="*/ 0 w 3"/>
                  <a:gd name="T5" fmla="*/ 3 h 6"/>
                  <a:gd name="T6" fmla="*/ 3 w 3"/>
                  <a:gd name="T7" fmla="*/ 6 h 6"/>
                  <a:gd name="T8" fmla="*/ 3 w 3"/>
                  <a:gd name="T9" fmla="*/ 0 h 6"/>
                  <a:gd name="T10" fmla="*/ 0 60000 65536"/>
                  <a:gd name="T11" fmla="*/ 0 60000 65536"/>
                  <a:gd name="T12" fmla="*/ 0 60000 65536"/>
                  <a:gd name="T13" fmla="*/ 0 60000 65536"/>
                  <a:gd name="T14" fmla="*/ 0 60000 65536"/>
                  <a:gd name="T15" fmla="*/ 0 w 3"/>
                  <a:gd name="T16" fmla="*/ 0 h 6"/>
                  <a:gd name="T17" fmla="*/ 3 w 3"/>
                  <a:gd name="T18" fmla="*/ 6 h 6"/>
                </a:gdLst>
                <a:ahLst/>
                <a:cxnLst>
                  <a:cxn ang="T10">
                    <a:pos x="T0" y="T1"/>
                  </a:cxn>
                  <a:cxn ang="T11">
                    <a:pos x="T2" y="T3"/>
                  </a:cxn>
                  <a:cxn ang="T12">
                    <a:pos x="T4" y="T5"/>
                  </a:cxn>
                  <a:cxn ang="T13">
                    <a:pos x="T6" y="T7"/>
                  </a:cxn>
                  <a:cxn ang="T14">
                    <a:pos x="T8" y="T9"/>
                  </a:cxn>
                </a:cxnLst>
                <a:rect l="T15" t="T16" r="T17" b="T18"/>
                <a:pathLst>
                  <a:path w="3" h="6">
                    <a:moveTo>
                      <a:pt x="3" y="0"/>
                    </a:moveTo>
                    <a:lnTo>
                      <a:pt x="3" y="0"/>
                    </a:lnTo>
                    <a:lnTo>
                      <a:pt x="0" y="3"/>
                    </a:lnTo>
                    <a:lnTo>
                      <a:pt x="3" y="6"/>
                    </a:lnTo>
                    <a:lnTo>
                      <a:pt x="3"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66" name="Freeform 307"/>
              <p:cNvSpPr>
                <a:spLocks/>
              </p:cNvSpPr>
              <p:nvPr/>
            </p:nvSpPr>
            <p:spPr bwMode="auto">
              <a:xfrm>
                <a:off x="822" y="2850"/>
                <a:ext cx="19" cy="15"/>
              </a:xfrm>
              <a:custGeom>
                <a:avLst/>
                <a:gdLst>
                  <a:gd name="T0" fmla="*/ 3 w 19"/>
                  <a:gd name="T1" fmla="*/ 15 h 15"/>
                  <a:gd name="T2" fmla="*/ 15 w 19"/>
                  <a:gd name="T3" fmla="*/ 12 h 15"/>
                  <a:gd name="T4" fmla="*/ 15 w 19"/>
                  <a:gd name="T5" fmla="*/ 12 h 15"/>
                  <a:gd name="T6" fmla="*/ 19 w 19"/>
                  <a:gd name="T7" fmla="*/ 12 h 15"/>
                  <a:gd name="T8" fmla="*/ 19 w 19"/>
                  <a:gd name="T9" fmla="*/ 9 h 15"/>
                  <a:gd name="T10" fmla="*/ 12 w 19"/>
                  <a:gd name="T11" fmla="*/ 6 h 15"/>
                  <a:gd name="T12" fmla="*/ 0 w 19"/>
                  <a:gd name="T13" fmla="*/ 0 h 15"/>
                  <a:gd name="T14" fmla="*/ 3 w 19"/>
                  <a:gd name="T15" fmla="*/ 15 h 15"/>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5"/>
                  <a:gd name="T26" fmla="*/ 19 w 19"/>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5">
                    <a:moveTo>
                      <a:pt x="3" y="15"/>
                    </a:moveTo>
                    <a:lnTo>
                      <a:pt x="15" y="12"/>
                    </a:lnTo>
                    <a:lnTo>
                      <a:pt x="19" y="12"/>
                    </a:lnTo>
                    <a:lnTo>
                      <a:pt x="19" y="9"/>
                    </a:lnTo>
                    <a:lnTo>
                      <a:pt x="12" y="6"/>
                    </a:lnTo>
                    <a:lnTo>
                      <a:pt x="0" y="0"/>
                    </a:lnTo>
                    <a:lnTo>
                      <a:pt x="3" y="15"/>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67" name="Freeform 308"/>
              <p:cNvSpPr>
                <a:spLocks/>
              </p:cNvSpPr>
              <p:nvPr/>
            </p:nvSpPr>
            <p:spPr bwMode="auto">
              <a:xfrm>
                <a:off x="768" y="2834"/>
                <a:ext cx="57" cy="41"/>
              </a:xfrm>
              <a:custGeom>
                <a:avLst/>
                <a:gdLst>
                  <a:gd name="T0" fmla="*/ 6 w 57"/>
                  <a:gd name="T1" fmla="*/ 41 h 41"/>
                  <a:gd name="T2" fmla="*/ 57 w 57"/>
                  <a:gd name="T3" fmla="*/ 31 h 41"/>
                  <a:gd name="T4" fmla="*/ 54 w 57"/>
                  <a:gd name="T5" fmla="*/ 16 h 41"/>
                  <a:gd name="T6" fmla="*/ 13 w 57"/>
                  <a:gd name="T7" fmla="*/ 3 h 41"/>
                  <a:gd name="T8" fmla="*/ 13 w 57"/>
                  <a:gd name="T9" fmla="*/ 3 h 41"/>
                  <a:gd name="T10" fmla="*/ 0 w 57"/>
                  <a:gd name="T11" fmla="*/ 0 h 41"/>
                  <a:gd name="T12" fmla="*/ 0 w 57"/>
                  <a:gd name="T13" fmla="*/ 41 h 41"/>
                  <a:gd name="T14" fmla="*/ 0 w 57"/>
                  <a:gd name="T15" fmla="*/ 41 h 41"/>
                  <a:gd name="T16" fmla="*/ 6 w 57"/>
                  <a:gd name="T17" fmla="*/ 41 h 41"/>
                  <a:gd name="T18" fmla="*/ 6 w 57"/>
                  <a:gd name="T19" fmla="*/ 41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41"/>
                  <a:gd name="T32" fmla="*/ 57 w 57"/>
                  <a:gd name="T33" fmla="*/ 41 h 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41">
                    <a:moveTo>
                      <a:pt x="6" y="41"/>
                    </a:moveTo>
                    <a:lnTo>
                      <a:pt x="57" y="31"/>
                    </a:lnTo>
                    <a:lnTo>
                      <a:pt x="54" y="16"/>
                    </a:lnTo>
                    <a:lnTo>
                      <a:pt x="13" y="3"/>
                    </a:lnTo>
                    <a:lnTo>
                      <a:pt x="0" y="0"/>
                    </a:lnTo>
                    <a:lnTo>
                      <a:pt x="0" y="41"/>
                    </a:lnTo>
                    <a:lnTo>
                      <a:pt x="6" y="41"/>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68" name="Freeform 309"/>
              <p:cNvSpPr>
                <a:spLocks/>
              </p:cNvSpPr>
              <p:nvPr/>
            </p:nvSpPr>
            <p:spPr bwMode="auto">
              <a:xfrm>
                <a:off x="711" y="2834"/>
                <a:ext cx="57" cy="41"/>
              </a:xfrm>
              <a:custGeom>
                <a:avLst/>
                <a:gdLst>
                  <a:gd name="T0" fmla="*/ 57 w 57"/>
                  <a:gd name="T1" fmla="*/ 0 h 41"/>
                  <a:gd name="T2" fmla="*/ 57 w 57"/>
                  <a:gd name="T3" fmla="*/ 0 h 41"/>
                  <a:gd name="T4" fmla="*/ 47 w 57"/>
                  <a:gd name="T5" fmla="*/ 0 h 41"/>
                  <a:gd name="T6" fmla="*/ 0 w 57"/>
                  <a:gd name="T7" fmla="*/ 6 h 41"/>
                  <a:gd name="T8" fmla="*/ 3 w 57"/>
                  <a:gd name="T9" fmla="*/ 25 h 41"/>
                  <a:gd name="T10" fmla="*/ 38 w 57"/>
                  <a:gd name="T11" fmla="*/ 38 h 41"/>
                  <a:gd name="T12" fmla="*/ 38 w 57"/>
                  <a:gd name="T13" fmla="*/ 38 h 41"/>
                  <a:gd name="T14" fmla="*/ 57 w 57"/>
                  <a:gd name="T15" fmla="*/ 41 h 41"/>
                  <a:gd name="T16" fmla="*/ 57 w 57"/>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41"/>
                  <a:gd name="T29" fmla="*/ 57 w 57"/>
                  <a:gd name="T30" fmla="*/ 41 h 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41">
                    <a:moveTo>
                      <a:pt x="57" y="0"/>
                    </a:moveTo>
                    <a:lnTo>
                      <a:pt x="57" y="0"/>
                    </a:lnTo>
                    <a:lnTo>
                      <a:pt x="47" y="0"/>
                    </a:lnTo>
                    <a:lnTo>
                      <a:pt x="0" y="6"/>
                    </a:lnTo>
                    <a:lnTo>
                      <a:pt x="3" y="25"/>
                    </a:lnTo>
                    <a:lnTo>
                      <a:pt x="38" y="38"/>
                    </a:lnTo>
                    <a:lnTo>
                      <a:pt x="57" y="41"/>
                    </a:lnTo>
                    <a:lnTo>
                      <a:pt x="57" y="0"/>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69" name="Freeform 310"/>
              <p:cNvSpPr>
                <a:spLocks/>
              </p:cNvSpPr>
              <p:nvPr/>
            </p:nvSpPr>
            <p:spPr bwMode="auto">
              <a:xfrm>
                <a:off x="689" y="2840"/>
                <a:ext cx="25" cy="19"/>
              </a:xfrm>
              <a:custGeom>
                <a:avLst/>
                <a:gdLst>
                  <a:gd name="T0" fmla="*/ 22 w 25"/>
                  <a:gd name="T1" fmla="*/ 0 h 19"/>
                  <a:gd name="T2" fmla="*/ 3 w 25"/>
                  <a:gd name="T3" fmla="*/ 6 h 19"/>
                  <a:gd name="T4" fmla="*/ 3 w 25"/>
                  <a:gd name="T5" fmla="*/ 6 h 19"/>
                  <a:gd name="T6" fmla="*/ 0 w 25"/>
                  <a:gd name="T7" fmla="*/ 6 h 19"/>
                  <a:gd name="T8" fmla="*/ 0 w 25"/>
                  <a:gd name="T9" fmla="*/ 6 h 19"/>
                  <a:gd name="T10" fmla="*/ 6 w 25"/>
                  <a:gd name="T11" fmla="*/ 13 h 19"/>
                  <a:gd name="T12" fmla="*/ 25 w 25"/>
                  <a:gd name="T13" fmla="*/ 19 h 19"/>
                  <a:gd name="T14" fmla="*/ 22 w 25"/>
                  <a:gd name="T15" fmla="*/ 0 h 19"/>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19"/>
                  <a:gd name="T26" fmla="*/ 25 w 25"/>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19">
                    <a:moveTo>
                      <a:pt x="22" y="0"/>
                    </a:moveTo>
                    <a:lnTo>
                      <a:pt x="3" y="6"/>
                    </a:lnTo>
                    <a:lnTo>
                      <a:pt x="0" y="6"/>
                    </a:lnTo>
                    <a:lnTo>
                      <a:pt x="6" y="13"/>
                    </a:lnTo>
                    <a:lnTo>
                      <a:pt x="25" y="19"/>
                    </a:lnTo>
                    <a:lnTo>
                      <a:pt x="22" y="0"/>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70" name="Freeform 311"/>
              <p:cNvSpPr>
                <a:spLocks/>
              </p:cNvSpPr>
              <p:nvPr/>
            </p:nvSpPr>
            <p:spPr bwMode="auto">
              <a:xfrm>
                <a:off x="879" y="2834"/>
                <a:ext cx="31" cy="22"/>
              </a:xfrm>
              <a:custGeom>
                <a:avLst/>
                <a:gdLst>
                  <a:gd name="T0" fmla="*/ 0 w 31"/>
                  <a:gd name="T1" fmla="*/ 22 h 22"/>
                  <a:gd name="T2" fmla="*/ 28 w 31"/>
                  <a:gd name="T3" fmla="*/ 16 h 22"/>
                  <a:gd name="T4" fmla="*/ 28 w 31"/>
                  <a:gd name="T5" fmla="*/ 16 h 22"/>
                  <a:gd name="T6" fmla="*/ 31 w 31"/>
                  <a:gd name="T7" fmla="*/ 16 h 22"/>
                  <a:gd name="T8" fmla="*/ 31 w 31"/>
                  <a:gd name="T9" fmla="*/ 12 h 22"/>
                  <a:gd name="T10" fmla="*/ 25 w 31"/>
                  <a:gd name="T11" fmla="*/ 9 h 22"/>
                  <a:gd name="T12" fmla="*/ 0 w 31"/>
                  <a:gd name="T13" fmla="*/ 0 h 22"/>
                  <a:gd name="T14" fmla="*/ 0 w 31"/>
                  <a:gd name="T15" fmla="*/ 22 h 22"/>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22"/>
                  <a:gd name="T26" fmla="*/ 31 w 31"/>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22">
                    <a:moveTo>
                      <a:pt x="0" y="22"/>
                    </a:moveTo>
                    <a:lnTo>
                      <a:pt x="28" y="16"/>
                    </a:lnTo>
                    <a:lnTo>
                      <a:pt x="31" y="16"/>
                    </a:lnTo>
                    <a:lnTo>
                      <a:pt x="31" y="12"/>
                    </a:lnTo>
                    <a:lnTo>
                      <a:pt x="25" y="9"/>
                    </a:lnTo>
                    <a:lnTo>
                      <a:pt x="0" y="0"/>
                    </a:lnTo>
                    <a:lnTo>
                      <a:pt x="0" y="22"/>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71" name="Freeform 312"/>
              <p:cNvSpPr>
                <a:spLocks/>
              </p:cNvSpPr>
              <p:nvPr/>
            </p:nvSpPr>
            <p:spPr bwMode="auto">
              <a:xfrm>
                <a:off x="822" y="2821"/>
                <a:ext cx="57" cy="35"/>
              </a:xfrm>
              <a:custGeom>
                <a:avLst/>
                <a:gdLst>
                  <a:gd name="T0" fmla="*/ 22 w 57"/>
                  <a:gd name="T1" fmla="*/ 32 h 35"/>
                  <a:gd name="T2" fmla="*/ 22 w 57"/>
                  <a:gd name="T3" fmla="*/ 32 h 35"/>
                  <a:gd name="T4" fmla="*/ 34 w 57"/>
                  <a:gd name="T5" fmla="*/ 35 h 35"/>
                  <a:gd name="T6" fmla="*/ 44 w 57"/>
                  <a:gd name="T7" fmla="*/ 35 h 35"/>
                  <a:gd name="T8" fmla="*/ 57 w 57"/>
                  <a:gd name="T9" fmla="*/ 35 h 35"/>
                  <a:gd name="T10" fmla="*/ 57 w 57"/>
                  <a:gd name="T11" fmla="*/ 13 h 35"/>
                  <a:gd name="T12" fmla="*/ 28 w 57"/>
                  <a:gd name="T13" fmla="*/ 3 h 35"/>
                  <a:gd name="T14" fmla="*/ 28 w 57"/>
                  <a:gd name="T15" fmla="*/ 3 h 35"/>
                  <a:gd name="T16" fmla="*/ 15 w 57"/>
                  <a:gd name="T17" fmla="*/ 0 h 35"/>
                  <a:gd name="T18" fmla="*/ 6 w 57"/>
                  <a:gd name="T19" fmla="*/ 0 h 35"/>
                  <a:gd name="T20" fmla="*/ 0 w 57"/>
                  <a:gd name="T21" fmla="*/ 0 h 35"/>
                  <a:gd name="T22" fmla="*/ 0 w 57"/>
                  <a:gd name="T23" fmla="*/ 25 h 35"/>
                  <a:gd name="T24" fmla="*/ 22 w 57"/>
                  <a:gd name="T25" fmla="*/ 32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35"/>
                  <a:gd name="T41" fmla="*/ 57 w 57"/>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35">
                    <a:moveTo>
                      <a:pt x="22" y="32"/>
                    </a:moveTo>
                    <a:lnTo>
                      <a:pt x="22" y="32"/>
                    </a:lnTo>
                    <a:lnTo>
                      <a:pt x="34" y="35"/>
                    </a:lnTo>
                    <a:lnTo>
                      <a:pt x="44" y="35"/>
                    </a:lnTo>
                    <a:lnTo>
                      <a:pt x="57" y="35"/>
                    </a:lnTo>
                    <a:lnTo>
                      <a:pt x="57" y="13"/>
                    </a:lnTo>
                    <a:lnTo>
                      <a:pt x="28" y="3"/>
                    </a:lnTo>
                    <a:lnTo>
                      <a:pt x="15" y="0"/>
                    </a:lnTo>
                    <a:lnTo>
                      <a:pt x="6" y="0"/>
                    </a:lnTo>
                    <a:lnTo>
                      <a:pt x="0" y="0"/>
                    </a:lnTo>
                    <a:lnTo>
                      <a:pt x="0" y="25"/>
                    </a:lnTo>
                    <a:lnTo>
                      <a:pt x="22" y="3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72" name="Freeform 313"/>
              <p:cNvSpPr>
                <a:spLocks/>
              </p:cNvSpPr>
              <p:nvPr/>
            </p:nvSpPr>
            <p:spPr bwMode="auto">
              <a:xfrm>
                <a:off x="784" y="2821"/>
                <a:ext cx="38" cy="25"/>
              </a:xfrm>
              <a:custGeom>
                <a:avLst/>
                <a:gdLst>
                  <a:gd name="T0" fmla="*/ 38 w 38"/>
                  <a:gd name="T1" fmla="*/ 0 h 25"/>
                  <a:gd name="T2" fmla="*/ 3 w 38"/>
                  <a:gd name="T3" fmla="*/ 6 h 25"/>
                  <a:gd name="T4" fmla="*/ 3 w 38"/>
                  <a:gd name="T5" fmla="*/ 6 h 25"/>
                  <a:gd name="T6" fmla="*/ 0 w 38"/>
                  <a:gd name="T7" fmla="*/ 10 h 25"/>
                  <a:gd name="T8" fmla="*/ 0 w 38"/>
                  <a:gd name="T9" fmla="*/ 10 h 25"/>
                  <a:gd name="T10" fmla="*/ 6 w 38"/>
                  <a:gd name="T11" fmla="*/ 13 h 25"/>
                  <a:gd name="T12" fmla="*/ 38 w 38"/>
                  <a:gd name="T13" fmla="*/ 25 h 25"/>
                  <a:gd name="T14" fmla="*/ 38 w 38"/>
                  <a:gd name="T15" fmla="*/ 0 h 25"/>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25"/>
                  <a:gd name="T26" fmla="*/ 38 w 38"/>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25">
                    <a:moveTo>
                      <a:pt x="38" y="0"/>
                    </a:moveTo>
                    <a:lnTo>
                      <a:pt x="3" y="6"/>
                    </a:lnTo>
                    <a:lnTo>
                      <a:pt x="0" y="10"/>
                    </a:lnTo>
                    <a:lnTo>
                      <a:pt x="6" y="13"/>
                    </a:lnTo>
                    <a:lnTo>
                      <a:pt x="38" y="25"/>
                    </a:lnTo>
                    <a:lnTo>
                      <a:pt x="38" y="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73" name="Freeform 314"/>
              <p:cNvSpPr>
                <a:spLocks/>
              </p:cNvSpPr>
              <p:nvPr/>
            </p:nvSpPr>
            <p:spPr bwMode="auto">
              <a:xfrm>
                <a:off x="932" y="2818"/>
                <a:ext cx="45" cy="25"/>
              </a:xfrm>
              <a:custGeom>
                <a:avLst/>
                <a:gdLst>
                  <a:gd name="T0" fmla="*/ 0 w 45"/>
                  <a:gd name="T1" fmla="*/ 25 h 25"/>
                  <a:gd name="T2" fmla="*/ 0 w 45"/>
                  <a:gd name="T3" fmla="*/ 25 h 25"/>
                  <a:gd name="T4" fmla="*/ 4 w 45"/>
                  <a:gd name="T5" fmla="*/ 25 h 25"/>
                  <a:gd name="T6" fmla="*/ 42 w 45"/>
                  <a:gd name="T7" fmla="*/ 19 h 25"/>
                  <a:gd name="T8" fmla="*/ 42 w 45"/>
                  <a:gd name="T9" fmla="*/ 19 h 25"/>
                  <a:gd name="T10" fmla="*/ 42 w 45"/>
                  <a:gd name="T11" fmla="*/ 19 h 25"/>
                  <a:gd name="T12" fmla="*/ 45 w 45"/>
                  <a:gd name="T13" fmla="*/ 16 h 25"/>
                  <a:gd name="T14" fmla="*/ 35 w 45"/>
                  <a:gd name="T15" fmla="*/ 13 h 25"/>
                  <a:gd name="T16" fmla="*/ 0 w 45"/>
                  <a:gd name="T17" fmla="*/ 0 h 25"/>
                  <a:gd name="T18" fmla="*/ 0 w 45"/>
                  <a:gd name="T19" fmla="*/ 25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25"/>
                  <a:gd name="T32" fmla="*/ 45 w 45"/>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25">
                    <a:moveTo>
                      <a:pt x="0" y="25"/>
                    </a:moveTo>
                    <a:lnTo>
                      <a:pt x="0" y="25"/>
                    </a:lnTo>
                    <a:lnTo>
                      <a:pt x="4" y="25"/>
                    </a:lnTo>
                    <a:lnTo>
                      <a:pt x="42" y="19"/>
                    </a:lnTo>
                    <a:lnTo>
                      <a:pt x="45" y="16"/>
                    </a:lnTo>
                    <a:lnTo>
                      <a:pt x="35" y="13"/>
                    </a:lnTo>
                    <a:lnTo>
                      <a:pt x="0" y="0"/>
                    </a:lnTo>
                    <a:lnTo>
                      <a:pt x="0" y="25"/>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74" name="Freeform 315"/>
              <p:cNvSpPr>
                <a:spLocks/>
              </p:cNvSpPr>
              <p:nvPr/>
            </p:nvSpPr>
            <p:spPr bwMode="auto">
              <a:xfrm>
                <a:off x="879" y="2808"/>
                <a:ext cx="53" cy="35"/>
              </a:xfrm>
              <a:custGeom>
                <a:avLst/>
                <a:gdLst>
                  <a:gd name="T0" fmla="*/ 0 w 53"/>
                  <a:gd name="T1" fmla="*/ 19 h 35"/>
                  <a:gd name="T2" fmla="*/ 34 w 53"/>
                  <a:gd name="T3" fmla="*/ 32 h 35"/>
                  <a:gd name="T4" fmla="*/ 34 w 53"/>
                  <a:gd name="T5" fmla="*/ 32 h 35"/>
                  <a:gd name="T6" fmla="*/ 44 w 53"/>
                  <a:gd name="T7" fmla="*/ 35 h 35"/>
                  <a:gd name="T8" fmla="*/ 53 w 53"/>
                  <a:gd name="T9" fmla="*/ 35 h 35"/>
                  <a:gd name="T10" fmla="*/ 53 w 53"/>
                  <a:gd name="T11" fmla="*/ 10 h 35"/>
                  <a:gd name="T12" fmla="*/ 38 w 53"/>
                  <a:gd name="T13" fmla="*/ 4 h 35"/>
                  <a:gd name="T14" fmla="*/ 38 w 53"/>
                  <a:gd name="T15" fmla="*/ 4 h 35"/>
                  <a:gd name="T16" fmla="*/ 25 w 53"/>
                  <a:gd name="T17" fmla="*/ 0 h 35"/>
                  <a:gd name="T18" fmla="*/ 15 w 53"/>
                  <a:gd name="T19" fmla="*/ 0 h 35"/>
                  <a:gd name="T20" fmla="*/ 0 w 53"/>
                  <a:gd name="T21" fmla="*/ 4 h 35"/>
                  <a:gd name="T22" fmla="*/ 0 w 53"/>
                  <a:gd name="T23" fmla="*/ 19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
                  <a:gd name="T37" fmla="*/ 0 h 35"/>
                  <a:gd name="T38" fmla="*/ 53 w 53"/>
                  <a:gd name="T39" fmla="*/ 35 h 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 h="35">
                    <a:moveTo>
                      <a:pt x="0" y="19"/>
                    </a:moveTo>
                    <a:lnTo>
                      <a:pt x="34" y="32"/>
                    </a:lnTo>
                    <a:lnTo>
                      <a:pt x="44" y="35"/>
                    </a:lnTo>
                    <a:lnTo>
                      <a:pt x="53" y="35"/>
                    </a:lnTo>
                    <a:lnTo>
                      <a:pt x="53" y="10"/>
                    </a:lnTo>
                    <a:lnTo>
                      <a:pt x="38" y="4"/>
                    </a:lnTo>
                    <a:lnTo>
                      <a:pt x="25" y="0"/>
                    </a:lnTo>
                    <a:lnTo>
                      <a:pt x="15" y="0"/>
                    </a:lnTo>
                    <a:lnTo>
                      <a:pt x="0" y="4"/>
                    </a:lnTo>
                    <a:lnTo>
                      <a:pt x="0" y="19"/>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75" name="Freeform 316"/>
              <p:cNvSpPr>
                <a:spLocks/>
              </p:cNvSpPr>
              <p:nvPr/>
            </p:nvSpPr>
            <p:spPr bwMode="auto">
              <a:xfrm>
                <a:off x="853" y="2812"/>
                <a:ext cx="26" cy="15"/>
              </a:xfrm>
              <a:custGeom>
                <a:avLst/>
                <a:gdLst>
                  <a:gd name="T0" fmla="*/ 26 w 26"/>
                  <a:gd name="T1" fmla="*/ 15 h 15"/>
                  <a:gd name="T2" fmla="*/ 26 w 26"/>
                  <a:gd name="T3" fmla="*/ 0 h 15"/>
                  <a:gd name="T4" fmla="*/ 3 w 26"/>
                  <a:gd name="T5" fmla="*/ 3 h 15"/>
                  <a:gd name="T6" fmla="*/ 3 w 26"/>
                  <a:gd name="T7" fmla="*/ 3 h 15"/>
                  <a:gd name="T8" fmla="*/ 0 w 26"/>
                  <a:gd name="T9" fmla="*/ 6 h 15"/>
                  <a:gd name="T10" fmla="*/ 0 w 26"/>
                  <a:gd name="T11" fmla="*/ 6 h 15"/>
                  <a:gd name="T12" fmla="*/ 7 w 26"/>
                  <a:gd name="T13" fmla="*/ 9 h 15"/>
                  <a:gd name="T14" fmla="*/ 26 w 26"/>
                  <a:gd name="T15" fmla="*/ 15 h 15"/>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15"/>
                  <a:gd name="T26" fmla="*/ 26 w 26"/>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15">
                    <a:moveTo>
                      <a:pt x="26" y="15"/>
                    </a:moveTo>
                    <a:lnTo>
                      <a:pt x="26" y="0"/>
                    </a:lnTo>
                    <a:lnTo>
                      <a:pt x="3" y="3"/>
                    </a:lnTo>
                    <a:lnTo>
                      <a:pt x="0" y="6"/>
                    </a:lnTo>
                    <a:lnTo>
                      <a:pt x="7" y="9"/>
                    </a:lnTo>
                    <a:lnTo>
                      <a:pt x="26" y="15"/>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76" name="Freeform 317"/>
              <p:cNvSpPr>
                <a:spLocks/>
              </p:cNvSpPr>
              <p:nvPr/>
            </p:nvSpPr>
            <p:spPr bwMode="auto">
              <a:xfrm>
                <a:off x="986" y="2802"/>
                <a:ext cx="54" cy="29"/>
              </a:xfrm>
              <a:custGeom>
                <a:avLst/>
                <a:gdLst>
                  <a:gd name="T0" fmla="*/ 3 w 54"/>
                  <a:gd name="T1" fmla="*/ 29 h 29"/>
                  <a:gd name="T2" fmla="*/ 3 w 54"/>
                  <a:gd name="T3" fmla="*/ 29 h 29"/>
                  <a:gd name="T4" fmla="*/ 13 w 54"/>
                  <a:gd name="T5" fmla="*/ 29 h 29"/>
                  <a:gd name="T6" fmla="*/ 51 w 54"/>
                  <a:gd name="T7" fmla="*/ 22 h 29"/>
                  <a:gd name="T8" fmla="*/ 51 w 54"/>
                  <a:gd name="T9" fmla="*/ 22 h 29"/>
                  <a:gd name="T10" fmla="*/ 54 w 54"/>
                  <a:gd name="T11" fmla="*/ 22 h 29"/>
                  <a:gd name="T12" fmla="*/ 54 w 54"/>
                  <a:gd name="T13" fmla="*/ 19 h 29"/>
                  <a:gd name="T14" fmla="*/ 48 w 54"/>
                  <a:gd name="T15" fmla="*/ 16 h 29"/>
                  <a:gd name="T16" fmla="*/ 0 w 54"/>
                  <a:gd name="T17" fmla="*/ 0 h 29"/>
                  <a:gd name="T18" fmla="*/ 3 w 54"/>
                  <a:gd name="T19" fmla="*/ 29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29"/>
                  <a:gd name="T32" fmla="*/ 54 w 54"/>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29">
                    <a:moveTo>
                      <a:pt x="3" y="29"/>
                    </a:moveTo>
                    <a:lnTo>
                      <a:pt x="3" y="29"/>
                    </a:lnTo>
                    <a:lnTo>
                      <a:pt x="13" y="29"/>
                    </a:lnTo>
                    <a:lnTo>
                      <a:pt x="51" y="22"/>
                    </a:lnTo>
                    <a:lnTo>
                      <a:pt x="54" y="22"/>
                    </a:lnTo>
                    <a:lnTo>
                      <a:pt x="54" y="19"/>
                    </a:lnTo>
                    <a:lnTo>
                      <a:pt x="48" y="16"/>
                    </a:lnTo>
                    <a:lnTo>
                      <a:pt x="0" y="0"/>
                    </a:lnTo>
                    <a:lnTo>
                      <a:pt x="3" y="29"/>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77" name="Freeform 318"/>
              <p:cNvSpPr>
                <a:spLocks/>
              </p:cNvSpPr>
              <p:nvPr/>
            </p:nvSpPr>
            <p:spPr bwMode="auto">
              <a:xfrm>
                <a:off x="932" y="2799"/>
                <a:ext cx="57" cy="32"/>
              </a:xfrm>
              <a:custGeom>
                <a:avLst/>
                <a:gdLst>
                  <a:gd name="T0" fmla="*/ 0 w 57"/>
                  <a:gd name="T1" fmla="*/ 13 h 32"/>
                  <a:gd name="T2" fmla="*/ 48 w 57"/>
                  <a:gd name="T3" fmla="*/ 28 h 32"/>
                  <a:gd name="T4" fmla="*/ 48 w 57"/>
                  <a:gd name="T5" fmla="*/ 28 h 32"/>
                  <a:gd name="T6" fmla="*/ 57 w 57"/>
                  <a:gd name="T7" fmla="*/ 32 h 32"/>
                  <a:gd name="T8" fmla="*/ 54 w 57"/>
                  <a:gd name="T9" fmla="*/ 3 h 32"/>
                  <a:gd name="T10" fmla="*/ 48 w 57"/>
                  <a:gd name="T11" fmla="*/ 3 h 32"/>
                  <a:gd name="T12" fmla="*/ 48 w 57"/>
                  <a:gd name="T13" fmla="*/ 3 h 32"/>
                  <a:gd name="T14" fmla="*/ 35 w 57"/>
                  <a:gd name="T15" fmla="*/ 0 h 32"/>
                  <a:gd name="T16" fmla="*/ 26 w 57"/>
                  <a:gd name="T17" fmla="*/ 0 h 32"/>
                  <a:gd name="T18" fmla="*/ 0 w 57"/>
                  <a:gd name="T19" fmla="*/ 3 h 32"/>
                  <a:gd name="T20" fmla="*/ 0 w 57"/>
                  <a:gd name="T21" fmla="*/ 13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2"/>
                  <a:gd name="T35" fmla="*/ 57 w 57"/>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2">
                    <a:moveTo>
                      <a:pt x="0" y="13"/>
                    </a:moveTo>
                    <a:lnTo>
                      <a:pt x="48" y="28"/>
                    </a:lnTo>
                    <a:lnTo>
                      <a:pt x="57" y="32"/>
                    </a:lnTo>
                    <a:lnTo>
                      <a:pt x="54" y="3"/>
                    </a:lnTo>
                    <a:lnTo>
                      <a:pt x="48" y="3"/>
                    </a:lnTo>
                    <a:lnTo>
                      <a:pt x="35" y="0"/>
                    </a:lnTo>
                    <a:lnTo>
                      <a:pt x="26" y="0"/>
                    </a:lnTo>
                    <a:lnTo>
                      <a:pt x="0" y="3"/>
                    </a:lnTo>
                    <a:lnTo>
                      <a:pt x="0" y="13"/>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78" name="Freeform 319"/>
              <p:cNvSpPr>
                <a:spLocks/>
              </p:cNvSpPr>
              <p:nvPr/>
            </p:nvSpPr>
            <p:spPr bwMode="auto">
              <a:xfrm>
                <a:off x="920" y="2802"/>
                <a:ext cx="12" cy="10"/>
              </a:xfrm>
              <a:custGeom>
                <a:avLst/>
                <a:gdLst>
                  <a:gd name="T0" fmla="*/ 6 w 12"/>
                  <a:gd name="T1" fmla="*/ 10 h 10"/>
                  <a:gd name="T2" fmla="*/ 12 w 12"/>
                  <a:gd name="T3" fmla="*/ 10 h 10"/>
                  <a:gd name="T4" fmla="*/ 12 w 12"/>
                  <a:gd name="T5" fmla="*/ 0 h 10"/>
                  <a:gd name="T6" fmla="*/ 0 w 12"/>
                  <a:gd name="T7" fmla="*/ 3 h 10"/>
                  <a:gd name="T8" fmla="*/ 0 w 12"/>
                  <a:gd name="T9" fmla="*/ 3 h 10"/>
                  <a:gd name="T10" fmla="*/ 0 w 12"/>
                  <a:gd name="T11" fmla="*/ 3 h 10"/>
                  <a:gd name="T12" fmla="*/ 0 w 12"/>
                  <a:gd name="T13" fmla="*/ 6 h 10"/>
                  <a:gd name="T14" fmla="*/ 6 w 12"/>
                  <a:gd name="T15" fmla="*/ 10 h 10"/>
                  <a:gd name="T16" fmla="*/ 6 w 12"/>
                  <a:gd name="T17" fmla="*/ 1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0"/>
                  <a:gd name="T29" fmla="*/ 12 w 12"/>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0">
                    <a:moveTo>
                      <a:pt x="6" y="10"/>
                    </a:moveTo>
                    <a:lnTo>
                      <a:pt x="12" y="10"/>
                    </a:lnTo>
                    <a:lnTo>
                      <a:pt x="12" y="0"/>
                    </a:lnTo>
                    <a:lnTo>
                      <a:pt x="0" y="3"/>
                    </a:lnTo>
                    <a:lnTo>
                      <a:pt x="0" y="6"/>
                    </a:lnTo>
                    <a:lnTo>
                      <a:pt x="6" y="10"/>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79" name="Freeform 320"/>
              <p:cNvSpPr>
                <a:spLocks/>
              </p:cNvSpPr>
              <p:nvPr/>
            </p:nvSpPr>
            <p:spPr bwMode="auto">
              <a:xfrm>
                <a:off x="1097" y="2808"/>
                <a:ext cx="3" cy="4"/>
              </a:xfrm>
              <a:custGeom>
                <a:avLst/>
                <a:gdLst>
                  <a:gd name="T0" fmla="*/ 0 w 3"/>
                  <a:gd name="T1" fmla="*/ 0 h 4"/>
                  <a:gd name="T2" fmla="*/ 3 w 3"/>
                  <a:gd name="T3" fmla="*/ 4 h 4"/>
                  <a:gd name="T4" fmla="*/ 3 w 3"/>
                  <a:gd name="T5" fmla="*/ 4 h 4"/>
                  <a:gd name="T6" fmla="*/ 3 w 3"/>
                  <a:gd name="T7" fmla="*/ 4 h 4"/>
                  <a:gd name="T8" fmla="*/ 0 w 3"/>
                  <a:gd name="T9" fmla="*/ 0 h 4"/>
                  <a:gd name="T10" fmla="*/ 0 w 3"/>
                  <a:gd name="T11" fmla="*/ 0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0" y="0"/>
                    </a:moveTo>
                    <a:lnTo>
                      <a:pt x="3" y="4"/>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80" name="Freeform 321"/>
              <p:cNvSpPr>
                <a:spLocks/>
              </p:cNvSpPr>
              <p:nvPr/>
            </p:nvSpPr>
            <p:spPr bwMode="auto">
              <a:xfrm>
                <a:off x="1043" y="2789"/>
                <a:ext cx="57" cy="32"/>
              </a:xfrm>
              <a:custGeom>
                <a:avLst/>
                <a:gdLst>
                  <a:gd name="T0" fmla="*/ 0 w 57"/>
                  <a:gd name="T1" fmla="*/ 29 h 32"/>
                  <a:gd name="T2" fmla="*/ 0 w 57"/>
                  <a:gd name="T3" fmla="*/ 29 h 32"/>
                  <a:gd name="T4" fmla="*/ 10 w 57"/>
                  <a:gd name="T5" fmla="*/ 32 h 32"/>
                  <a:gd name="T6" fmla="*/ 19 w 57"/>
                  <a:gd name="T7" fmla="*/ 32 h 32"/>
                  <a:gd name="T8" fmla="*/ 54 w 57"/>
                  <a:gd name="T9" fmla="*/ 23 h 32"/>
                  <a:gd name="T10" fmla="*/ 54 w 57"/>
                  <a:gd name="T11" fmla="*/ 23 h 32"/>
                  <a:gd name="T12" fmla="*/ 57 w 57"/>
                  <a:gd name="T13" fmla="*/ 23 h 32"/>
                  <a:gd name="T14" fmla="*/ 54 w 57"/>
                  <a:gd name="T15" fmla="*/ 19 h 32"/>
                  <a:gd name="T16" fmla="*/ 54 w 57"/>
                  <a:gd name="T17" fmla="*/ 19 h 32"/>
                  <a:gd name="T18" fmla="*/ 51 w 57"/>
                  <a:gd name="T19" fmla="*/ 19 h 32"/>
                  <a:gd name="T20" fmla="*/ 0 w 57"/>
                  <a:gd name="T21" fmla="*/ 0 h 32"/>
                  <a:gd name="T22" fmla="*/ 0 w 57"/>
                  <a:gd name="T23" fmla="*/ 29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
                  <a:gd name="T37" fmla="*/ 0 h 32"/>
                  <a:gd name="T38" fmla="*/ 57 w 57"/>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 h="32">
                    <a:moveTo>
                      <a:pt x="0" y="29"/>
                    </a:moveTo>
                    <a:lnTo>
                      <a:pt x="0" y="29"/>
                    </a:lnTo>
                    <a:lnTo>
                      <a:pt x="10" y="32"/>
                    </a:lnTo>
                    <a:lnTo>
                      <a:pt x="19" y="32"/>
                    </a:lnTo>
                    <a:lnTo>
                      <a:pt x="54" y="23"/>
                    </a:lnTo>
                    <a:lnTo>
                      <a:pt x="57" y="23"/>
                    </a:lnTo>
                    <a:lnTo>
                      <a:pt x="54" y="19"/>
                    </a:lnTo>
                    <a:lnTo>
                      <a:pt x="51" y="19"/>
                    </a:lnTo>
                    <a:lnTo>
                      <a:pt x="0" y="0"/>
                    </a:lnTo>
                    <a:lnTo>
                      <a:pt x="0" y="2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81" name="Freeform 322"/>
              <p:cNvSpPr>
                <a:spLocks/>
              </p:cNvSpPr>
              <p:nvPr/>
            </p:nvSpPr>
            <p:spPr bwMode="auto">
              <a:xfrm>
                <a:off x="986" y="2786"/>
                <a:ext cx="57" cy="32"/>
              </a:xfrm>
              <a:custGeom>
                <a:avLst/>
                <a:gdLst>
                  <a:gd name="T0" fmla="*/ 0 w 57"/>
                  <a:gd name="T1" fmla="*/ 13 h 32"/>
                  <a:gd name="T2" fmla="*/ 0 w 57"/>
                  <a:gd name="T3" fmla="*/ 13 h 32"/>
                  <a:gd name="T4" fmla="*/ 3 w 57"/>
                  <a:gd name="T5" fmla="*/ 13 h 32"/>
                  <a:gd name="T6" fmla="*/ 54 w 57"/>
                  <a:gd name="T7" fmla="*/ 32 h 32"/>
                  <a:gd name="T8" fmla="*/ 54 w 57"/>
                  <a:gd name="T9" fmla="*/ 32 h 32"/>
                  <a:gd name="T10" fmla="*/ 57 w 57"/>
                  <a:gd name="T11" fmla="*/ 32 h 32"/>
                  <a:gd name="T12" fmla="*/ 57 w 57"/>
                  <a:gd name="T13" fmla="*/ 3 h 32"/>
                  <a:gd name="T14" fmla="*/ 54 w 57"/>
                  <a:gd name="T15" fmla="*/ 3 h 32"/>
                  <a:gd name="T16" fmla="*/ 54 w 57"/>
                  <a:gd name="T17" fmla="*/ 3 h 32"/>
                  <a:gd name="T18" fmla="*/ 44 w 57"/>
                  <a:gd name="T19" fmla="*/ 0 h 32"/>
                  <a:gd name="T20" fmla="*/ 35 w 57"/>
                  <a:gd name="T21" fmla="*/ 0 h 32"/>
                  <a:gd name="T22" fmla="*/ 0 w 57"/>
                  <a:gd name="T23" fmla="*/ 7 h 32"/>
                  <a:gd name="T24" fmla="*/ 0 w 57"/>
                  <a:gd name="T25" fmla="*/ 13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32"/>
                  <a:gd name="T41" fmla="*/ 57 w 57"/>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32">
                    <a:moveTo>
                      <a:pt x="0" y="13"/>
                    </a:moveTo>
                    <a:lnTo>
                      <a:pt x="0" y="13"/>
                    </a:lnTo>
                    <a:lnTo>
                      <a:pt x="3" y="13"/>
                    </a:lnTo>
                    <a:lnTo>
                      <a:pt x="54" y="32"/>
                    </a:lnTo>
                    <a:lnTo>
                      <a:pt x="57" y="32"/>
                    </a:lnTo>
                    <a:lnTo>
                      <a:pt x="57" y="3"/>
                    </a:lnTo>
                    <a:lnTo>
                      <a:pt x="54" y="3"/>
                    </a:lnTo>
                    <a:lnTo>
                      <a:pt x="44" y="0"/>
                    </a:lnTo>
                    <a:lnTo>
                      <a:pt x="35" y="0"/>
                    </a:lnTo>
                    <a:lnTo>
                      <a:pt x="0" y="7"/>
                    </a:lnTo>
                    <a:lnTo>
                      <a:pt x="0" y="13"/>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82" name="Freeform 323"/>
              <p:cNvSpPr>
                <a:spLocks/>
              </p:cNvSpPr>
              <p:nvPr/>
            </p:nvSpPr>
            <p:spPr bwMode="auto">
              <a:xfrm>
                <a:off x="983" y="2793"/>
                <a:ext cx="3" cy="6"/>
              </a:xfrm>
              <a:custGeom>
                <a:avLst/>
                <a:gdLst>
                  <a:gd name="T0" fmla="*/ 3 w 3"/>
                  <a:gd name="T1" fmla="*/ 0 h 6"/>
                  <a:gd name="T2" fmla="*/ 3 w 3"/>
                  <a:gd name="T3" fmla="*/ 0 h 6"/>
                  <a:gd name="T4" fmla="*/ 3 w 3"/>
                  <a:gd name="T5" fmla="*/ 0 h 6"/>
                  <a:gd name="T6" fmla="*/ 0 w 3"/>
                  <a:gd name="T7" fmla="*/ 3 h 6"/>
                  <a:gd name="T8" fmla="*/ 3 w 3"/>
                  <a:gd name="T9" fmla="*/ 6 h 6"/>
                  <a:gd name="T10" fmla="*/ 3 w 3"/>
                  <a:gd name="T11" fmla="*/ 0 h 6"/>
                  <a:gd name="T12" fmla="*/ 0 60000 65536"/>
                  <a:gd name="T13" fmla="*/ 0 60000 65536"/>
                  <a:gd name="T14" fmla="*/ 0 60000 65536"/>
                  <a:gd name="T15" fmla="*/ 0 60000 65536"/>
                  <a:gd name="T16" fmla="*/ 0 60000 65536"/>
                  <a:gd name="T17" fmla="*/ 0 60000 65536"/>
                  <a:gd name="T18" fmla="*/ 0 w 3"/>
                  <a:gd name="T19" fmla="*/ 0 h 6"/>
                  <a:gd name="T20" fmla="*/ 3 w 3"/>
                  <a:gd name="T21" fmla="*/ 6 h 6"/>
                </a:gdLst>
                <a:ahLst/>
                <a:cxnLst>
                  <a:cxn ang="T12">
                    <a:pos x="T0" y="T1"/>
                  </a:cxn>
                  <a:cxn ang="T13">
                    <a:pos x="T2" y="T3"/>
                  </a:cxn>
                  <a:cxn ang="T14">
                    <a:pos x="T4" y="T5"/>
                  </a:cxn>
                  <a:cxn ang="T15">
                    <a:pos x="T6" y="T7"/>
                  </a:cxn>
                  <a:cxn ang="T16">
                    <a:pos x="T8" y="T9"/>
                  </a:cxn>
                  <a:cxn ang="T17">
                    <a:pos x="T10" y="T11"/>
                  </a:cxn>
                </a:cxnLst>
                <a:rect l="T18" t="T19" r="T20" b="T21"/>
                <a:pathLst>
                  <a:path w="3" h="6">
                    <a:moveTo>
                      <a:pt x="3" y="0"/>
                    </a:moveTo>
                    <a:lnTo>
                      <a:pt x="3" y="0"/>
                    </a:lnTo>
                    <a:lnTo>
                      <a:pt x="0" y="3"/>
                    </a:lnTo>
                    <a:lnTo>
                      <a:pt x="3" y="6"/>
                    </a:lnTo>
                    <a:lnTo>
                      <a:pt x="3" y="0"/>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83" name="Freeform 324"/>
              <p:cNvSpPr>
                <a:spLocks/>
              </p:cNvSpPr>
              <p:nvPr/>
            </p:nvSpPr>
            <p:spPr bwMode="auto">
              <a:xfrm>
                <a:off x="1141" y="2793"/>
                <a:ext cx="19" cy="12"/>
              </a:xfrm>
              <a:custGeom>
                <a:avLst/>
                <a:gdLst>
                  <a:gd name="T0" fmla="*/ 0 w 19"/>
                  <a:gd name="T1" fmla="*/ 12 h 12"/>
                  <a:gd name="T2" fmla="*/ 16 w 19"/>
                  <a:gd name="T3" fmla="*/ 9 h 12"/>
                  <a:gd name="T4" fmla="*/ 16 w 19"/>
                  <a:gd name="T5" fmla="*/ 9 h 12"/>
                  <a:gd name="T6" fmla="*/ 19 w 19"/>
                  <a:gd name="T7" fmla="*/ 9 h 12"/>
                  <a:gd name="T8" fmla="*/ 16 w 19"/>
                  <a:gd name="T9" fmla="*/ 6 h 12"/>
                  <a:gd name="T10" fmla="*/ 10 w 19"/>
                  <a:gd name="T11" fmla="*/ 3 h 12"/>
                  <a:gd name="T12" fmla="*/ 0 w 19"/>
                  <a:gd name="T13" fmla="*/ 0 h 12"/>
                  <a:gd name="T14" fmla="*/ 0 w 19"/>
                  <a:gd name="T15" fmla="*/ 12 h 12"/>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2"/>
                  <a:gd name="T26" fmla="*/ 19 w 19"/>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2">
                    <a:moveTo>
                      <a:pt x="0" y="12"/>
                    </a:moveTo>
                    <a:lnTo>
                      <a:pt x="16" y="9"/>
                    </a:lnTo>
                    <a:lnTo>
                      <a:pt x="19" y="9"/>
                    </a:lnTo>
                    <a:lnTo>
                      <a:pt x="16" y="6"/>
                    </a:lnTo>
                    <a:lnTo>
                      <a:pt x="10" y="3"/>
                    </a:lnTo>
                    <a:lnTo>
                      <a:pt x="0" y="0"/>
                    </a:lnTo>
                    <a:lnTo>
                      <a:pt x="0" y="12"/>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84" name="Freeform 325"/>
              <p:cNvSpPr>
                <a:spLocks/>
              </p:cNvSpPr>
              <p:nvPr/>
            </p:nvSpPr>
            <p:spPr bwMode="auto">
              <a:xfrm>
                <a:off x="1119" y="2786"/>
                <a:ext cx="22" cy="22"/>
              </a:xfrm>
              <a:custGeom>
                <a:avLst/>
                <a:gdLst>
                  <a:gd name="T0" fmla="*/ 0 w 22"/>
                  <a:gd name="T1" fmla="*/ 22 h 22"/>
                  <a:gd name="T2" fmla="*/ 0 w 22"/>
                  <a:gd name="T3" fmla="*/ 22 h 22"/>
                  <a:gd name="T4" fmla="*/ 3 w 22"/>
                  <a:gd name="T5" fmla="*/ 22 h 22"/>
                  <a:gd name="T6" fmla="*/ 22 w 22"/>
                  <a:gd name="T7" fmla="*/ 19 h 22"/>
                  <a:gd name="T8" fmla="*/ 22 w 22"/>
                  <a:gd name="T9" fmla="*/ 7 h 22"/>
                  <a:gd name="T10" fmla="*/ 0 w 22"/>
                  <a:gd name="T11" fmla="*/ 0 h 22"/>
                  <a:gd name="T12" fmla="*/ 0 w 22"/>
                  <a:gd name="T13" fmla="*/ 22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22"/>
                    </a:moveTo>
                    <a:lnTo>
                      <a:pt x="0" y="22"/>
                    </a:lnTo>
                    <a:lnTo>
                      <a:pt x="3" y="22"/>
                    </a:lnTo>
                    <a:lnTo>
                      <a:pt x="22" y="19"/>
                    </a:lnTo>
                    <a:lnTo>
                      <a:pt x="22" y="7"/>
                    </a:lnTo>
                    <a:lnTo>
                      <a:pt x="0" y="0"/>
                    </a:lnTo>
                    <a:lnTo>
                      <a:pt x="0" y="22"/>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85" name="Freeform 326"/>
              <p:cNvSpPr>
                <a:spLocks/>
              </p:cNvSpPr>
              <p:nvPr/>
            </p:nvSpPr>
            <p:spPr bwMode="auto">
              <a:xfrm>
                <a:off x="1097" y="2780"/>
                <a:ext cx="22" cy="28"/>
              </a:xfrm>
              <a:custGeom>
                <a:avLst/>
                <a:gdLst>
                  <a:gd name="T0" fmla="*/ 0 w 22"/>
                  <a:gd name="T1" fmla="*/ 25 h 28"/>
                  <a:gd name="T2" fmla="*/ 6 w 22"/>
                  <a:gd name="T3" fmla="*/ 25 h 28"/>
                  <a:gd name="T4" fmla="*/ 6 w 22"/>
                  <a:gd name="T5" fmla="*/ 25 h 28"/>
                  <a:gd name="T6" fmla="*/ 22 w 22"/>
                  <a:gd name="T7" fmla="*/ 28 h 28"/>
                  <a:gd name="T8" fmla="*/ 22 w 22"/>
                  <a:gd name="T9" fmla="*/ 6 h 28"/>
                  <a:gd name="T10" fmla="*/ 3 w 22"/>
                  <a:gd name="T11" fmla="*/ 0 h 28"/>
                  <a:gd name="T12" fmla="*/ 3 w 22"/>
                  <a:gd name="T13" fmla="*/ 0 h 28"/>
                  <a:gd name="T14" fmla="*/ 0 w 22"/>
                  <a:gd name="T15" fmla="*/ 0 h 28"/>
                  <a:gd name="T16" fmla="*/ 0 w 22"/>
                  <a:gd name="T17" fmla="*/ 25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8"/>
                  <a:gd name="T29" fmla="*/ 22 w 22"/>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8">
                    <a:moveTo>
                      <a:pt x="0" y="25"/>
                    </a:moveTo>
                    <a:lnTo>
                      <a:pt x="6" y="25"/>
                    </a:lnTo>
                    <a:lnTo>
                      <a:pt x="22" y="28"/>
                    </a:lnTo>
                    <a:lnTo>
                      <a:pt x="22" y="6"/>
                    </a:lnTo>
                    <a:lnTo>
                      <a:pt x="3" y="0"/>
                    </a:lnTo>
                    <a:lnTo>
                      <a:pt x="0" y="0"/>
                    </a:lnTo>
                    <a:lnTo>
                      <a:pt x="0" y="25"/>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86" name="Freeform 327"/>
              <p:cNvSpPr>
                <a:spLocks/>
              </p:cNvSpPr>
              <p:nvPr/>
            </p:nvSpPr>
            <p:spPr bwMode="auto">
              <a:xfrm>
                <a:off x="1043" y="2777"/>
                <a:ext cx="54" cy="28"/>
              </a:xfrm>
              <a:custGeom>
                <a:avLst/>
                <a:gdLst>
                  <a:gd name="T0" fmla="*/ 6 w 54"/>
                  <a:gd name="T1" fmla="*/ 12 h 28"/>
                  <a:gd name="T2" fmla="*/ 54 w 54"/>
                  <a:gd name="T3" fmla="*/ 28 h 28"/>
                  <a:gd name="T4" fmla="*/ 54 w 54"/>
                  <a:gd name="T5" fmla="*/ 3 h 28"/>
                  <a:gd name="T6" fmla="*/ 54 w 54"/>
                  <a:gd name="T7" fmla="*/ 3 h 28"/>
                  <a:gd name="T8" fmla="*/ 38 w 54"/>
                  <a:gd name="T9" fmla="*/ 0 h 28"/>
                  <a:gd name="T10" fmla="*/ 3 w 54"/>
                  <a:gd name="T11" fmla="*/ 6 h 28"/>
                  <a:gd name="T12" fmla="*/ 3 w 54"/>
                  <a:gd name="T13" fmla="*/ 6 h 28"/>
                  <a:gd name="T14" fmla="*/ 0 w 54"/>
                  <a:gd name="T15" fmla="*/ 6 h 28"/>
                  <a:gd name="T16" fmla="*/ 0 w 54"/>
                  <a:gd name="T17" fmla="*/ 9 h 28"/>
                  <a:gd name="T18" fmla="*/ 6 w 54"/>
                  <a:gd name="T19" fmla="*/ 12 h 28"/>
                  <a:gd name="T20" fmla="*/ 6 w 54"/>
                  <a:gd name="T21" fmla="*/ 12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28"/>
                  <a:gd name="T35" fmla="*/ 54 w 54"/>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28">
                    <a:moveTo>
                      <a:pt x="6" y="12"/>
                    </a:moveTo>
                    <a:lnTo>
                      <a:pt x="54" y="28"/>
                    </a:lnTo>
                    <a:lnTo>
                      <a:pt x="54" y="3"/>
                    </a:lnTo>
                    <a:lnTo>
                      <a:pt x="38" y="0"/>
                    </a:lnTo>
                    <a:lnTo>
                      <a:pt x="3" y="6"/>
                    </a:lnTo>
                    <a:lnTo>
                      <a:pt x="0" y="6"/>
                    </a:lnTo>
                    <a:lnTo>
                      <a:pt x="0" y="9"/>
                    </a:lnTo>
                    <a:lnTo>
                      <a:pt x="6" y="1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87" name="Freeform 328"/>
              <p:cNvSpPr>
                <a:spLocks/>
              </p:cNvSpPr>
              <p:nvPr/>
            </p:nvSpPr>
            <p:spPr bwMode="auto">
              <a:xfrm>
                <a:off x="1208" y="2786"/>
                <a:ext cx="6" cy="7"/>
              </a:xfrm>
              <a:custGeom>
                <a:avLst/>
                <a:gdLst>
                  <a:gd name="T0" fmla="*/ 0 w 6"/>
                  <a:gd name="T1" fmla="*/ 7 h 7"/>
                  <a:gd name="T2" fmla="*/ 6 w 6"/>
                  <a:gd name="T3" fmla="*/ 7 h 7"/>
                  <a:gd name="T4" fmla="*/ 6 w 6"/>
                  <a:gd name="T5" fmla="*/ 7 h 7"/>
                  <a:gd name="T6" fmla="*/ 6 w 6"/>
                  <a:gd name="T7" fmla="*/ 3 h 7"/>
                  <a:gd name="T8" fmla="*/ 6 w 6"/>
                  <a:gd name="T9" fmla="*/ 3 h 7"/>
                  <a:gd name="T10" fmla="*/ 0 w 6"/>
                  <a:gd name="T11" fmla="*/ 0 h 7"/>
                  <a:gd name="T12" fmla="*/ 0 w 6"/>
                  <a:gd name="T13" fmla="*/ 0 h 7"/>
                  <a:gd name="T14" fmla="*/ 0 w 6"/>
                  <a:gd name="T15" fmla="*/ 7 h 7"/>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7"/>
                  <a:gd name="T26" fmla="*/ 6 w 6"/>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7">
                    <a:moveTo>
                      <a:pt x="0" y="7"/>
                    </a:moveTo>
                    <a:lnTo>
                      <a:pt x="6" y="7"/>
                    </a:lnTo>
                    <a:lnTo>
                      <a:pt x="6" y="3"/>
                    </a:lnTo>
                    <a:lnTo>
                      <a:pt x="0" y="0"/>
                    </a:lnTo>
                    <a:lnTo>
                      <a:pt x="0" y="7"/>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88" name="Freeform 329"/>
              <p:cNvSpPr>
                <a:spLocks/>
              </p:cNvSpPr>
              <p:nvPr/>
            </p:nvSpPr>
            <p:spPr bwMode="auto">
              <a:xfrm>
                <a:off x="1186" y="2777"/>
                <a:ext cx="22" cy="19"/>
              </a:xfrm>
              <a:custGeom>
                <a:avLst/>
                <a:gdLst>
                  <a:gd name="T0" fmla="*/ 0 w 22"/>
                  <a:gd name="T1" fmla="*/ 19 h 19"/>
                  <a:gd name="T2" fmla="*/ 22 w 22"/>
                  <a:gd name="T3" fmla="*/ 16 h 19"/>
                  <a:gd name="T4" fmla="*/ 22 w 22"/>
                  <a:gd name="T5" fmla="*/ 9 h 19"/>
                  <a:gd name="T6" fmla="*/ 0 w 22"/>
                  <a:gd name="T7" fmla="*/ 0 h 19"/>
                  <a:gd name="T8" fmla="*/ 0 w 22"/>
                  <a:gd name="T9" fmla="*/ 19 h 19"/>
                  <a:gd name="T10" fmla="*/ 0 60000 65536"/>
                  <a:gd name="T11" fmla="*/ 0 60000 65536"/>
                  <a:gd name="T12" fmla="*/ 0 60000 65536"/>
                  <a:gd name="T13" fmla="*/ 0 60000 65536"/>
                  <a:gd name="T14" fmla="*/ 0 60000 65536"/>
                  <a:gd name="T15" fmla="*/ 0 w 22"/>
                  <a:gd name="T16" fmla="*/ 0 h 19"/>
                  <a:gd name="T17" fmla="*/ 22 w 22"/>
                  <a:gd name="T18" fmla="*/ 19 h 19"/>
                </a:gdLst>
                <a:ahLst/>
                <a:cxnLst>
                  <a:cxn ang="T10">
                    <a:pos x="T0" y="T1"/>
                  </a:cxn>
                  <a:cxn ang="T11">
                    <a:pos x="T2" y="T3"/>
                  </a:cxn>
                  <a:cxn ang="T12">
                    <a:pos x="T4" y="T5"/>
                  </a:cxn>
                  <a:cxn ang="T13">
                    <a:pos x="T6" y="T7"/>
                  </a:cxn>
                  <a:cxn ang="T14">
                    <a:pos x="T8" y="T9"/>
                  </a:cxn>
                </a:cxnLst>
                <a:rect l="T15" t="T16" r="T17" b="T18"/>
                <a:pathLst>
                  <a:path w="22" h="19">
                    <a:moveTo>
                      <a:pt x="0" y="19"/>
                    </a:moveTo>
                    <a:lnTo>
                      <a:pt x="22" y="16"/>
                    </a:lnTo>
                    <a:lnTo>
                      <a:pt x="22" y="9"/>
                    </a:lnTo>
                    <a:lnTo>
                      <a:pt x="0" y="0"/>
                    </a:lnTo>
                    <a:lnTo>
                      <a:pt x="0" y="19"/>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89" name="Freeform 330"/>
              <p:cNvSpPr>
                <a:spLocks/>
              </p:cNvSpPr>
              <p:nvPr/>
            </p:nvSpPr>
            <p:spPr bwMode="auto">
              <a:xfrm>
                <a:off x="1163" y="2770"/>
                <a:ext cx="23" cy="26"/>
              </a:xfrm>
              <a:custGeom>
                <a:avLst/>
                <a:gdLst>
                  <a:gd name="T0" fmla="*/ 0 w 23"/>
                  <a:gd name="T1" fmla="*/ 26 h 26"/>
                  <a:gd name="T2" fmla="*/ 0 w 23"/>
                  <a:gd name="T3" fmla="*/ 26 h 26"/>
                  <a:gd name="T4" fmla="*/ 19 w 23"/>
                  <a:gd name="T5" fmla="*/ 26 h 26"/>
                  <a:gd name="T6" fmla="*/ 23 w 23"/>
                  <a:gd name="T7" fmla="*/ 26 h 26"/>
                  <a:gd name="T8" fmla="*/ 23 w 23"/>
                  <a:gd name="T9" fmla="*/ 7 h 26"/>
                  <a:gd name="T10" fmla="*/ 0 w 23"/>
                  <a:gd name="T11" fmla="*/ 0 h 26"/>
                  <a:gd name="T12" fmla="*/ 0 w 23"/>
                  <a:gd name="T13" fmla="*/ 26 h 26"/>
                  <a:gd name="T14" fmla="*/ 0 60000 65536"/>
                  <a:gd name="T15" fmla="*/ 0 60000 65536"/>
                  <a:gd name="T16" fmla="*/ 0 60000 65536"/>
                  <a:gd name="T17" fmla="*/ 0 60000 65536"/>
                  <a:gd name="T18" fmla="*/ 0 60000 65536"/>
                  <a:gd name="T19" fmla="*/ 0 60000 65536"/>
                  <a:gd name="T20" fmla="*/ 0 60000 65536"/>
                  <a:gd name="T21" fmla="*/ 0 w 23"/>
                  <a:gd name="T22" fmla="*/ 0 h 26"/>
                  <a:gd name="T23" fmla="*/ 23 w 23"/>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6">
                    <a:moveTo>
                      <a:pt x="0" y="26"/>
                    </a:moveTo>
                    <a:lnTo>
                      <a:pt x="0" y="26"/>
                    </a:lnTo>
                    <a:lnTo>
                      <a:pt x="19" y="26"/>
                    </a:lnTo>
                    <a:lnTo>
                      <a:pt x="23" y="26"/>
                    </a:lnTo>
                    <a:lnTo>
                      <a:pt x="23" y="7"/>
                    </a:lnTo>
                    <a:lnTo>
                      <a:pt x="0" y="0"/>
                    </a:lnTo>
                    <a:lnTo>
                      <a:pt x="0" y="26"/>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90" name="Freeform 331"/>
              <p:cNvSpPr>
                <a:spLocks/>
              </p:cNvSpPr>
              <p:nvPr/>
            </p:nvSpPr>
            <p:spPr bwMode="auto">
              <a:xfrm>
                <a:off x="1141" y="2767"/>
                <a:ext cx="22" cy="29"/>
              </a:xfrm>
              <a:custGeom>
                <a:avLst/>
                <a:gdLst>
                  <a:gd name="T0" fmla="*/ 0 w 22"/>
                  <a:gd name="T1" fmla="*/ 22 h 29"/>
                  <a:gd name="T2" fmla="*/ 19 w 22"/>
                  <a:gd name="T3" fmla="*/ 29 h 29"/>
                  <a:gd name="T4" fmla="*/ 19 w 22"/>
                  <a:gd name="T5" fmla="*/ 29 h 29"/>
                  <a:gd name="T6" fmla="*/ 22 w 22"/>
                  <a:gd name="T7" fmla="*/ 29 h 29"/>
                  <a:gd name="T8" fmla="*/ 22 w 22"/>
                  <a:gd name="T9" fmla="*/ 3 h 29"/>
                  <a:gd name="T10" fmla="*/ 16 w 22"/>
                  <a:gd name="T11" fmla="*/ 3 h 29"/>
                  <a:gd name="T12" fmla="*/ 16 w 22"/>
                  <a:gd name="T13" fmla="*/ 3 h 29"/>
                  <a:gd name="T14" fmla="*/ 0 w 22"/>
                  <a:gd name="T15" fmla="*/ 0 h 29"/>
                  <a:gd name="T16" fmla="*/ 0 w 22"/>
                  <a:gd name="T17" fmla="*/ 22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9"/>
                  <a:gd name="T29" fmla="*/ 22 w 22"/>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9">
                    <a:moveTo>
                      <a:pt x="0" y="22"/>
                    </a:moveTo>
                    <a:lnTo>
                      <a:pt x="19" y="29"/>
                    </a:lnTo>
                    <a:lnTo>
                      <a:pt x="22" y="29"/>
                    </a:lnTo>
                    <a:lnTo>
                      <a:pt x="22" y="3"/>
                    </a:lnTo>
                    <a:lnTo>
                      <a:pt x="16" y="3"/>
                    </a:lnTo>
                    <a:lnTo>
                      <a:pt x="0" y="0"/>
                    </a:lnTo>
                    <a:lnTo>
                      <a:pt x="0" y="22"/>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91" name="Freeform 332"/>
              <p:cNvSpPr>
                <a:spLocks/>
              </p:cNvSpPr>
              <p:nvPr/>
            </p:nvSpPr>
            <p:spPr bwMode="auto">
              <a:xfrm>
                <a:off x="1119" y="2767"/>
                <a:ext cx="22" cy="22"/>
              </a:xfrm>
              <a:custGeom>
                <a:avLst/>
                <a:gdLst>
                  <a:gd name="T0" fmla="*/ 0 w 22"/>
                  <a:gd name="T1" fmla="*/ 13 h 22"/>
                  <a:gd name="T2" fmla="*/ 22 w 22"/>
                  <a:gd name="T3" fmla="*/ 22 h 22"/>
                  <a:gd name="T4" fmla="*/ 22 w 22"/>
                  <a:gd name="T5" fmla="*/ 0 h 22"/>
                  <a:gd name="T6" fmla="*/ 22 w 22"/>
                  <a:gd name="T7" fmla="*/ 0 h 22"/>
                  <a:gd name="T8" fmla="*/ 19 w 22"/>
                  <a:gd name="T9" fmla="*/ 0 h 22"/>
                  <a:gd name="T10" fmla="*/ 0 w 22"/>
                  <a:gd name="T11" fmla="*/ 3 h 22"/>
                  <a:gd name="T12" fmla="*/ 0 w 22"/>
                  <a:gd name="T13" fmla="*/ 13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13"/>
                    </a:moveTo>
                    <a:lnTo>
                      <a:pt x="22" y="22"/>
                    </a:lnTo>
                    <a:lnTo>
                      <a:pt x="22" y="0"/>
                    </a:lnTo>
                    <a:lnTo>
                      <a:pt x="19" y="0"/>
                    </a:lnTo>
                    <a:lnTo>
                      <a:pt x="0" y="3"/>
                    </a:lnTo>
                    <a:lnTo>
                      <a:pt x="0" y="13"/>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92" name="Freeform 333"/>
              <p:cNvSpPr>
                <a:spLocks/>
              </p:cNvSpPr>
              <p:nvPr/>
            </p:nvSpPr>
            <p:spPr bwMode="auto">
              <a:xfrm>
                <a:off x="1103" y="2770"/>
                <a:ext cx="16" cy="10"/>
              </a:xfrm>
              <a:custGeom>
                <a:avLst/>
                <a:gdLst>
                  <a:gd name="T0" fmla="*/ 7 w 16"/>
                  <a:gd name="T1" fmla="*/ 7 h 10"/>
                  <a:gd name="T2" fmla="*/ 16 w 16"/>
                  <a:gd name="T3" fmla="*/ 10 h 10"/>
                  <a:gd name="T4" fmla="*/ 16 w 16"/>
                  <a:gd name="T5" fmla="*/ 0 h 10"/>
                  <a:gd name="T6" fmla="*/ 0 w 16"/>
                  <a:gd name="T7" fmla="*/ 4 h 10"/>
                  <a:gd name="T8" fmla="*/ 0 w 16"/>
                  <a:gd name="T9" fmla="*/ 4 h 10"/>
                  <a:gd name="T10" fmla="*/ 0 w 16"/>
                  <a:gd name="T11" fmla="*/ 4 h 10"/>
                  <a:gd name="T12" fmla="*/ 0 w 16"/>
                  <a:gd name="T13" fmla="*/ 4 h 10"/>
                  <a:gd name="T14" fmla="*/ 7 w 16"/>
                  <a:gd name="T15" fmla="*/ 7 h 10"/>
                  <a:gd name="T16" fmla="*/ 7 w 16"/>
                  <a:gd name="T17" fmla="*/ 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0"/>
                  <a:gd name="T29" fmla="*/ 16 w 1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0">
                    <a:moveTo>
                      <a:pt x="7" y="7"/>
                    </a:moveTo>
                    <a:lnTo>
                      <a:pt x="16" y="10"/>
                    </a:lnTo>
                    <a:lnTo>
                      <a:pt x="16" y="0"/>
                    </a:lnTo>
                    <a:lnTo>
                      <a:pt x="0" y="4"/>
                    </a:lnTo>
                    <a:lnTo>
                      <a:pt x="7"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93" name="Freeform 334"/>
              <p:cNvSpPr>
                <a:spLocks/>
              </p:cNvSpPr>
              <p:nvPr/>
            </p:nvSpPr>
            <p:spPr bwMode="auto">
              <a:xfrm>
                <a:off x="1252" y="2770"/>
                <a:ext cx="19" cy="13"/>
              </a:xfrm>
              <a:custGeom>
                <a:avLst/>
                <a:gdLst>
                  <a:gd name="T0" fmla="*/ 0 w 19"/>
                  <a:gd name="T1" fmla="*/ 13 h 13"/>
                  <a:gd name="T2" fmla="*/ 16 w 19"/>
                  <a:gd name="T3" fmla="*/ 10 h 13"/>
                  <a:gd name="T4" fmla="*/ 16 w 19"/>
                  <a:gd name="T5" fmla="*/ 10 h 13"/>
                  <a:gd name="T6" fmla="*/ 19 w 19"/>
                  <a:gd name="T7" fmla="*/ 10 h 13"/>
                  <a:gd name="T8" fmla="*/ 19 w 19"/>
                  <a:gd name="T9" fmla="*/ 10 h 13"/>
                  <a:gd name="T10" fmla="*/ 13 w 19"/>
                  <a:gd name="T11" fmla="*/ 7 h 13"/>
                  <a:gd name="T12" fmla="*/ 0 w 19"/>
                  <a:gd name="T13" fmla="*/ 0 h 13"/>
                  <a:gd name="T14" fmla="*/ 0 w 19"/>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3"/>
                  <a:gd name="T26" fmla="*/ 19 w 19"/>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3">
                    <a:moveTo>
                      <a:pt x="0" y="13"/>
                    </a:moveTo>
                    <a:lnTo>
                      <a:pt x="16" y="10"/>
                    </a:lnTo>
                    <a:lnTo>
                      <a:pt x="19" y="10"/>
                    </a:lnTo>
                    <a:lnTo>
                      <a:pt x="13" y="7"/>
                    </a:lnTo>
                    <a:lnTo>
                      <a:pt x="0" y="0"/>
                    </a:lnTo>
                    <a:lnTo>
                      <a:pt x="0" y="13"/>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94" name="Freeform 335"/>
              <p:cNvSpPr>
                <a:spLocks/>
              </p:cNvSpPr>
              <p:nvPr/>
            </p:nvSpPr>
            <p:spPr bwMode="auto">
              <a:xfrm>
                <a:off x="1230" y="2764"/>
                <a:ext cx="22" cy="22"/>
              </a:xfrm>
              <a:custGeom>
                <a:avLst/>
                <a:gdLst>
                  <a:gd name="T0" fmla="*/ 0 w 22"/>
                  <a:gd name="T1" fmla="*/ 22 h 22"/>
                  <a:gd name="T2" fmla="*/ 0 w 22"/>
                  <a:gd name="T3" fmla="*/ 22 h 22"/>
                  <a:gd name="T4" fmla="*/ 6 w 22"/>
                  <a:gd name="T5" fmla="*/ 22 h 22"/>
                  <a:gd name="T6" fmla="*/ 22 w 22"/>
                  <a:gd name="T7" fmla="*/ 19 h 22"/>
                  <a:gd name="T8" fmla="*/ 22 w 22"/>
                  <a:gd name="T9" fmla="*/ 6 h 22"/>
                  <a:gd name="T10" fmla="*/ 0 w 22"/>
                  <a:gd name="T11" fmla="*/ 0 h 22"/>
                  <a:gd name="T12" fmla="*/ 0 w 22"/>
                  <a:gd name="T13" fmla="*/ 22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22"/>
                    </a:moveTo>
                    <a:lnTo>
                      <a:pt x="0" y="22"/>
                    </a:lnTo>
                    <a:lnTo>
                      <a:pt x="6" y="22"/>
                    </a:lnTo>
                    <a:lnTo>
                      <a:pt x="22" y="19"/>
                    </a:lnTo>
                    <a:lnTo>
                      <a:pt x="22" y="6"/>
                    </a:lnTo>
                    <a:lnTo>
                      <a:pt x="0" y="0"/>
                    </a:lnTo>
                    <a:lnTo>
                      <a:pt x="0" y="22"/>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95" name="Freeform 336"/>
              <p:cNvSpPr>
                <a:spLocks/>
              </p:cNvSpPr>
              <p:nvPr/>
            </p:nvSpPr>
            <p:spPr bwMode="auto">
              <a:xfrm>
                <a:off x="1208" y="2758"/>
                <a:ext cx="22" cy="28"/>
              </a:xfrm>
              <a:custGeom>
                <a:avLst/>
                <a:gdLst>
                  <a:gd name="T0" fmla="*/ 0 w 22"/>
                  <a:gd name="T1" fmla="*/ 22 h 28"/>
                  <a:gd name="T2" fmla="*/ 9 w 22"/>
                  <a:gd name="T3" fmla="*/ 25 h 28"/>
                  <a:gd name="T4" fmla="*/ 9 w 22"/>
                  <a:gd name="T5" fmla="*/ 25 h 28"/>
                  <a:gd name="T6" fmla="*/ 22 w 22"/>
                  <a:gd name="T7" fmla="*/ 28 h 28"/>
                  <a:gd name="T8" fmla="*/ 22 w 22"/>
                  <a:gd name="T9" fmla="*/ 6 h 28"/>
                  <a:gd name="T10" fmla="*/ 6 w 22"/>
                  <a:gd name="T11" fmla="*/ 0 h 28"/>
                  <a:gd name="T12" fmla="*/ 6 w 22"/>
                  <a:gd name="T13" fmla="*/ 0 h 28"/>
                  <a:gd name="T14" fmla="*/ 0 w 22"/>
                  <a:gd name="T15" fmla="*/ 0 h 28"/>
                  <a:gd name="T16" fmla="*/ 0 w 22"/>
                  <a:gd name="T17" fmla="*/ 22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8"/>
                  <a:gd name="T29" fmla="*/ 22 w 22"/>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8">
                    <a:moveTo>
                      <a:pt x="0" y="22"/>
                    </a:moveTo>
                    <a:lnTo>
                      <a:pt x="9" y="25"/>
                    </a:lnTo>
                    <a:lnTo>
                      <a:pt x="22" y="28"/>
                    </a:lnTo>
                    <a:lnTo>
                      <a:pt x="22" y="6"/>
                    </a:lnTo>
                    <a:lnTo>
                      <a:pt x="6" y="0"/>
                    </a:lnTo>
                    <a:lnTo>
                      <a:pt x="0" y="0"/>
                    </a:lnTo>
                    <a:lnTo>
                      <a:pt x="0" y="22"/>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96" name="Freeform 337"/>
              <p:cNvSpPr>
                <a:spLocks/>
              </p:cNvSpPr>
              <p:nvPr/>
            </p:nvSpPr>
            <p:spPr bwMode="auto">
              <a:xfrm>
                <a:off x="1186" y="2758"/>
                <a:ext cx="22" cy="22"/>
              </a:xfrm>
              <a:custGeom>
                <a:avLst/>
                <a:gdLst>
                  <a:gd name="T0" fmla="*/ 0 w 22"/>
                  <a:gd name="T1" fmla="*/ 16 h 22"/>
                  <a:gd name="T2" fmla="*/ 22 w 22"/>
                  <a:gd name="T3" fmla="*/ 22 h 22"/>
                  <a:gd name="T4" fmla="*/ 22 w 22"/>
                  <a:gd name="T5" fmla="*/ 0 h 22"/>
                  <a:gd name="T6" fmla="*/ 22 w 22"/>
                  <a:gd name="T7" fmla="*/ 0 h 22"/>
                  <a:gd name="T8" fmla="*/ 6 w 22"/>
                  <a:gd name="T9" fmla="*/ 0 h 22"/>
                  <a:gd name="T10" fmla="*/ 0 w 22"/>
                  <a:gd name="T11" fmla="*/ 0 h 22"/>
                  <a:gd name="T12" fmla="*/ 0 w 22"/>
                  <a:gd name="T13" fmla="*/ 16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16"/>
                    </a:moveTo>
                    <a:lnTo>
                      <a:pt x="22" y="22"/>
                    </a:lnTo>
                    <a:lnTo>
                      <a:pt x="22" y="0"/>
                    </a:lnTo>
                    <a:lnTo>
                      <a:pt x="6" y="0"/>
                    </a:lnTo>
                    <a:lnTo>
                      <a:pt x="0" y="0"/>
                    </a:lnTo>
                    <a:lnTo>
                      <a:pt x="0" y="16"/>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97" name="Freeform 338"/>
              <p:cNvSpPr>
                <a:spLocks/>
              </p:cNvSpPr>
              <p:nvPr/>
            </p:nvSpPr>
            <p:spPr bwMode="auto">
              <a:xfrm>
                <a:off x="1163" y="2758"/>
                <a:ext cx="23" cy="16"/>
              </a:xfrm>
              <a:custGeom>
                <a:avLst/>
                <a:gdLst>
                  <a:gd name="T0" fmla="*/ 0 w 23"/>
                  <a:gd name="T1" fmla="*/ 3 h 16"/>
                  <a:gd name="T2" fmla="*/ 0 w 23"/>
                  <a:gd name="T3" fmla="*/ 9 h 16"/>
                  <a:gd name="T4" fmla="*/ 0 w 23"/>
                  <a:gd name="T5" fmla="*/ 9 h 16"/>
                  <a:gd name="T6" fmla="*/ 4 w 23"/>
                  <a:gd name="T7" fmla="*/ 9 h 16"/>
                  <a:gd name="T8" fmla="*/ 23 w 23"/>
                  <a:gd name="T9" fmla="*/ 16 h 16"/>
                  <a:gd name="T10" fmla="*/ 23 w 23"/>
                  <a:gd name="T11" fmla="*/ 0 h 16"/>
                  <a:gd name="T12" fmla="*/ 0 w 23"/>
                  <a:gd name="T13" fmla="*/ 3 h 16"/>
                  <a:gd name="T14" fmla="*/ 0 60000 65536"/>
                  <a:gd name="T15" fmla="*/ 0 60000 65536"/>
                  <a:gd name="T16" fmla="*/ 0 60000 65536"/>
                  <a:gd name="T17" fmla="*/ 0 60000 65536"/>
                  <a:gd name="T18" fmla="*/ 0 60000 65536"/>
                  <a:gd name="T19" fmla="*/ 0 60000 65536"/>
                  <a:gd name="T20" fmla="*/ 0 60000 65536"/>
                  <a:gd name="T21" fmla="*/ 0 w 23"/>
                  <a:gd name="T22" fmla="*/ 0 h 16"/>
                  <a:gd name="T23" fmla="*/ 23 w 23"/>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16">
                    <a:moveTo>
                      <a:pt x="0" y="3"/>
                    </a:moveTo>
                    <a:lnTo>
                      <a:pt x="0" y="9"/>
                    </a:lnTo>
                    <a:lnTo>
                      <a:pt x="4" y="9"/>
                    </a:lnTo>
                    <a:lnTo>
                      <a:pt x="23" y="16"/>
                    </a:lnTo>
                    <a:lnTo>
                      <a:pt x="23" y="0"/>
                    </a:lnTo>
                    <a:lnTo>
                      <a:pt x="0" y="3"/>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98" name="Freeform 339"/>
              <p:cNvSpPr>
                <a:spLocks/>
              </p:cNvSpPr>
              <p:nvPr/>
            </p:nvSpPr>
            <p:spPr bwMode="auto">
              <a:xfrm>
                <a:off x="1160" y="2761"/>
                <a:ext cx="3" cy="6"/>
              </a:xfrm>
              <a:custGeom>
                <a:avLst/>
                <a:gdLst>
                  <a:gd name="T0" fmla="*/ 3 w 3"/>
                  <a:gd name="T1" fmla="*/ 0 h 6"/>
                  <a:gd name="T2" fmla="*/ 0 w 3"/>
                  <a:gd name="T3" fmla="*/ 0 h 6"/>
                  <a:gd name="T4" fmla="*/ 0 w 3"/>
                  <a:gd name="T5" fmla="*/ 0 h 6"/>
                  <a:gd name="T6" fmla="*/ 0 w 3"/>
                  <a:gd name="T7" fmla="*/ 3 h 6"/>
                  <a:gd name="T8" fmla="*/ 3 w 3"/>
                  <a:gd name="T9" fmla="*/ 6 h 6"/>
                  <a:gd name="T10" fmla="*/ 3 w 3"/>
                  <a:gd name="T11" fmla="*/ 0 h 6"/>
                  <a:gd name="T12" fmla="*/ 0 60000 65536"/>
                  <a:gd name="T13" fmla="*/ 0 60000 65536"/>
                  <a:gd name="T14" fmla="*/ 0 60000 65536"/>
                  <a:gd name="T15" fmla="*/ 0 60000 65536"/>
                  <a:gd name="T16" fmla="*/ 0 60000 65536"/>
                  <a:gd name="T17" fmla="*/ 0 60000 65536"/>
                  <a:gd name="T18" fmla="*/ 0 w 3"/>
                  <a:gd name="T19" fmla="*/ 0 h 6"/>
                  <a:gd name="T20" fmla="*/ 3 w 3"/>
                  <a:gd name="T21" fmla="*/ 6 h 6"/>
                </a:gdLst>
                <a:ahLst/>
                <a:cxnLst>
                  <a:cxn ang="T12">
                    <a:pos x="T0" y="T1"/>
                  </a:cxn>
                  <a:cxn ang="T13">
                    <a:pos x="T2" y="T3"/>
                  </a:cxn>
                  <a:cxn ang="T14">
                    <a:pos x="T4" y="T5"/>
                  </a:cxn>
                  <a:cxn ang="T15">
                    <a:pos x="T6" y="T7"/>
                  </a:cxn>
                  <a:cxn ang="T16">
                    <a:pos x="T8" y="T9"/>
                  </a:cxn>
                  <a:cxn ang="T17">
                    <a:pos x="T10" y="T11"/>
                  </a:cxn>
                </a:cxnLst>
                <a:rect l="T18" t="T19" r="T20" b="T21"/>
                <a:pathLst>
                  <a:path w="3" h="6">
                    <a:moveTo>
                      <a:pt x="3" y="0"/>
                    </a:moveTo>
                    <a:lnTo>
                      <a:pt x="0" y="0"/>
                    </a:lnTo>
                    <a:lnTo>
                      <a:pt x="0" y="3"/>
                    </a:lnTo>
                    <a:lnTo>
                      <a:pt x="3" y="6"/>
                    </a:lnTo>
                    <a:lnTo>
                      <a:pt x="3" y="0"/>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99" name="Freeform 340"/>
              <p:cNvSpPr>
                <a:spLocks/>
              </p:cNvSpPr>
              <p:nvPr/>
            </p:nvSpPr>
            <p:spPr bwMode="auto">
              <a:xfrm>
                <a:off x="1318" y="2767"/>
                <a:ext cx="4" cy="3"/>
              </a:xfrm>
              <a:custGeom>
                <a:avLst/>
                <a:gdLst>
                  <a:gd name="T0" fmla="*/ 0 w 4"/>
                  <a:gd name="T1" fmla="*/ 3 h 3"/>
                  <a:gd name="T2" fmla="*/ 4 w 4"/>
                  <a:gd name="T3" fmla="*/ 3 h 3"/>
                  <a:gd name="T4" fmla="*/ 4 w 4"/>
                  <a:gd name="T5" fmla="*/ 3 h 3"/>
                  <a:gd name="T6" fmla="*/ 4 w 4"/>
                  <a:gd name="T7" fmla="*/ 3 h 3"/>
                  <a:gd name="T8" fmla="*/ 0 w 4"/>
                  <a:gd name="T9" fmla="*/ 0 h 3"/>
                  <a:gd name="T10" fmla="*/ 0 w 4"/>
                  <a:gd name="T11" fmla="*/ 3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0" y="3"/>
                    </a:moveTo>
                    <a:lnTo>
                      <a:pt x="4" y="3"/>
                    </a:lnTo>
                    <a:lnTo>
                      <a:pt x="0" y="0"/>
                    </a:lnTo>
                    <a:lnTo>
                      <a:pt x="0" y="3"/>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00" name="Freeform 341"/>
              <p:cNvSpPr>
                <a:spLocks/>
              </p:cNvSpPr>
              <p:nvPr/>
            </p:nvSpPr>
            <p:spPr bwMode="auto">
              <a:xfrm>
                <a:off x="1296" y="2758"/>
                <a:ext cx="22" cy="19"/>
              </a:xfrm>
              <a:custGeom>
                <a:avLst/>
                <a:gdLst>
                  <a:gd name="T0" fmla="*/ 0 w 22"/>
                  <a:gd name="T1" fmla="*/ 19 h 19"/>
                  <a:gd name="T2" fmla="*/ 22 w 22"/>
                  <a:gd name="T3" fmla="*/ 12 h 19"/>
                  <a:gd name="T4" fmla="*/ 22 w 22"/>
                  <a:gd name="T5" fmla="*/ 9 h 19"/>
                  <a:gd name="T6" fmla="*/ 22 w 22"/>
                  <a:gd name="T7" fmla="*/ 9 h 19"/>
                  <a:gd name="T8" fmla="*/ 19 w 22"/>
                  <a:gd name="T9" fmla="*/ 6 h 19"/>
                  <a:gd name="T10" fmla="*/ 0 w 22"/>
                  <a:gd name="T11" fmla="*/ 0 h 19"/>
                  <a:gd name="T12" fmla="*/ 0 w 22"/>
                  <a:gd name="T13" fmla="*/ 19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0" y="19"/>
                    </a:moveTo>
                    <a:lnTo>
                      <a:pt x="22" y="12"/>
                    </a:lnTo>
                    <a:lnTo>
                      <a:pt x="22" y="9"/>
                    </a:lnTo>
                    <a:lnTo>
                      <a:pt x="19" y="6"/>
                    </a:lnTo>
                    <a:lnTo>
                      <a:pt x="0" y="0"/>
                    </a:lnTo>
                    <a:lnTo>
                      <a:pt x="0" y="19"/>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01" name="Freeform 342"/>
              <p:cNvSpPr>
                <a:spLocks/>
              </p:cNvSpPr>
              <p:nvPr/>
            </p:nvSpPr>
            <p:spPr bwMode="auto">
              <a:xfrm>
                <a:off x="1274" y="2751"/>
                <a:ext cx="22" cy="26"/>
              </a:xfrm>
              <a:custGeom>
                <a:avLst/>
                <a:gdLst>
                  <a:gd name="T0" fmla="*/ 0 w 22"/>
                  <a:gd name="T1" fmla="*/ 23 h 26"/>
                  <a:gd name="T2" fmla="*/ 0 w 22"/>
                  <a:gd name="T3" fmla="*/ 23 h 26"/>
                  <a:gd name="T4" fmla="*/ 16 w 22"/>
                  <a:gd name="T5" fmla="*/ 26 h 26"/>
                  <a:gd name="T6" fmla="*/ 22 w 22"/>
                  <a:gd name="T7" fmla="*/ 26 h 26"/>
                  <a:gd name="T8" fmla="*/ 22 w 22"/>
                  <a:gd name="T9" fmla="*/ 7 h 26"/>
                  <a:gd name="T10" fmla="*/ 0 w 22"/>
                  <a:gd name="T11" fmla="*/ 0 h 26"/>
                  <a:gd name="T12" fmla="*/ 0 w 22"/>
                  <a:gd name="T13" fmla="*/ 23 h 26"/>
                  <a:gd name="T14" fmla="*/ 0 60000 65536"/>
                  <a:gd name="T15" fmla="*/ 0 60000 65536"/>
                  <a:gd name="T16" fmla="*/ 0 60000 65536"/>
                  <a:gd name="T17" fmla="*/ 0 60000 65536"/>
                  <a:gd name="T18" fmla="*/ 0 60000 65536"/>
                  <a:gd name="T19" fmla="*/ 0 60000 65536"/>
                  <a:gd name="T20" fmla="*/ 0 60000 65536"/>
                  <a:gd name="T21" fmla="*/ 0 w 22"/>
                  <a:gd name="T22" fmla="*/ 0 h 26"/>
                  <a:gd name="T23" fmla="*/ 22 w 22"/>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6">
                    <a:moveTo>
                      <a:pt x="0" y="23"/>
                    </a:moveTo>
                    <a:lnTo>
                      <a:pt x="0" y="23"/>
                    </a:lnTo>
                    <a:lnTo>
                      <a:pt x="16" y="26"/>
                    </a:lnTo>
                    <a:lnTo>
                      <a:pt x="22" y="26"/>
                    </a:lnTo>
                    <a:lnTo>
                      <a:pt x="22" y="7"/>
                    </a:lnTo>
                    <a:lnTo>
                      <a:pt x="0" y="0"/>
                    </a:lnTo>
                    <a:lnTo>
                      <a:pt x="0" y="23"/>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02" name="Freeform 343"/>
              <p:cNvSpPr>
                <a:spLocks/>
              </p:cNvSpPr>
              <p:nvPr/>
            </p:nvSpPr>
            <p:spPr bwMode="auto">
              <a:xfrm>
                <a:off x="1252" y="2748"/>
                <a:ext cx="22" cy="26"/>
              </a:xfrm>
              <a:custGeom>
                <a:avLst/>
                <a:gdLst>
                  <a:gd name="T0" fmla="*/ 0 w 22"/>
                  <a:gd name="T1" fmla="*/ 19 h 26"/>
                  <a:gd name="T2" fmla="*/ 19 w 22"/>
                  <a:gd name="T3" fmla="*/ 26 h 26"/>
                  <a:gd name="T4" fmla="*/ 19 w 22"/>
                  <a:gd name="T5" fmla="*/ 26 h 26"/>
                  <a:gd name="T6" fmla="*/ 22 w 22"/>
                  <a:gd name="T7" fmla="*/ 26 h 26"/>
                  <a:gd name="T8" fmla="*/ 22 w 22"/>
                  <a:gd name="T9" fmla="*/ 3 h 26"/>
                  <a:gd name="T10" fmla="*/ 13 w 22"/>
                  <a:gd name="T11" fmla="*/ 0 h 26"/>
                  <a:gd name="T12" fmla="*/ 13 w 22"/>
                  <a:gd name="T13" fmla="*/ 0 h 26"/>
                  <a:gd name="T14" fmla="*/ 0 w 22"/>
                  <a:gd name="T15" fmla="*/ 0 h 26"/>
                  <a:gd name="T16" fmla="*/ 0 w 22"/>
                  <a:gd name="T17" fmla="*/ 19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6"/>
                  <a:gd name="T29" fmla="*/ 22 w 22"/>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6">
                    <a:moveTo>
                      <a:pt x="0" y="19"/>
                    </a:moveTo>
                    <a:lnTo>
                      <a:pt x="19" y="26"/>
                    </a:lnTo>
                    <a:lnTo>
                      <a:pt x="22" y="26"/>
                    </a:lnTo>
                    <a:lnTo>
                      <a:pt x="22" y="3"/>
                    </a:lnTo>
                    <a:lnTo>
                      <a:pt x="13" y="0"/>
                    </a:lnTo>
                    <a:lnTo>
                      <a:pt x="0" y="0"/>
                    </a:lnTo>
                    <a:lnTo>
                      <a:pt x="0" y="19"/>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03" name="Freeform 344"/>
              <p:cNvSpPr>
                <a:spLocks/>
              </p:cNvSpPr>
              <p:nvPr/>
            </p:nvSpPr>
            <p:spPr bwMode="auto">
              <a:xfrm>
                <a:off x="1230" y="2748"/>
                <a:ext cx="22" cy="19"/>
              </a:xfrm>
              <a:custGeom>
                <a:avLst/>
                <a:gdLst>
                  <a:gd name="T0" fmla="*/ 0 w 22"/>
                  <a:gd name="T1" fmla="*/ 13 h 19"/>
                  <a:gd name="T2" fmla="*/ 22 w 22"/>
                  <a:gd name="T3" fmla="*/ 19 h 19"/>
                  <a:gd name="T4" fmla="*/ 22 w 22"/>
                  <a:gd name="T5" fmla="*/ 0 h 19"/>
                  <a:gd name="T6" fmla="*/ 22 w 22"/>
                  <a:gd name="T7" fmla="*/ 0 h 19"/>
                  <a:gd name="T8" fmla="*/ 16 w 22"/>
                  <a:gd name="T9" fmla="*/ 0 h 19"/>
                  <a:gd name="T10" fmla="*/ 0 w 22"/>
                  <a:gd name="T11" fmla="*/ 3 h 19"/>
                  <a:gd name="T12" fmla="*/ 0 w 22"/>
                  <a:gd name="T13" fmla="*/ 13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0" y="13"/>
                    </a:moveTo>
                    <a:lnTo>
                      <a:pt x="22" y="19"/>
                    </a:lnTo>
                    <a:lnTo>
                      <a:pt x="22" y="0"/>
                    </a:lnTo>
                    <a:lnTo>
                      <a:pt x="16" y="0"/>
                    </a:lnTo>
                    <a:lnTo>
                      <a:pt x="0" y="3"/>
                    </a:lnTo>
                    <a:lnTo>
                      <a:pt x="0" y="1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04" name="Freeform 345"/>
              <p:cNvSpPr>
                <a:spLocks/>
              </p:cNvSpPr>
              <p:nvPr/>
            </p:nvSpPr>
            <p:spPr bwMode="auto">
              <a:xfrm>
                <a:off x="1214" y="2751"/>
                <a:ext cx="16" cy="10"/>
              </a:xfrm>
              <a:custGeom>
                <a:avLst/>
                <a:gdLst>
                  <a:gd name="T0" fmla="*/ 6 w 16"/>
                  <a:gd name="T1" fmla="*/ 7 h 10"/>
                  <a:gd name="T2" fmla="*/ 16 w 16"/>
                  <a:gd name="T3" fmla="*/ 10 h 10"/>
                  <a:gd name="T4" fmla="*/ 16 w 16"/>
                  <a:gd name="T5" fmla="*/ 0 h 10"/>
                  <a:gd name="T6" fmla="*/ 3 w 16"/>
                  <a:gd name="T7" fmla="*/ 0 h 10"/>
                  <a:gd name="T8" fmla="*/ 3 w 16"/>
                  <a:gd name="T9" fmla="*/ 0 h 10"/>
                  <a:gd name="T10" fmla="*/ 0 w 16"/>
                  <a:gd name="T11" fmla="*/ 4 h 10"/>
                  <a:gd name="T12" fmla="*/ 0 w 16"/>
                  <a:gd name="T13" fmla="*/ 4 h 10"/>
                  <a:gd name="T14" fmla="*/ 6 w 16"/>
                  <a:gd name="T15" fmla="*/ 7 h 10"/>
                  <a:gd name="T16" fmla="*/ 6 w 16"/>
                  <a:gd name="T17" fmla="*/ 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0"/>
                  <a:gd name="T29" fmla="*/ 16 w 1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0">
                    <a:moveTo>
                      <a:pt x="6" y="7"/>
                    </a:moveTo>
                    <a:lnTo>
                      <a:pt x="16" y="10"/>
                    </a:lnTo>
                    <a:lnTo>
                      <a:pt x="16" y="0"/>
                    </a:lnTo>
                    <a:lnTo>
                      <a:pt x="3" y="0"/>
                    </a:lnTo>
                    <a:lnTo>
                      <a:pt x="0" y="4"/>
                    </a:lnTo>
                    <a:lnTo>
                      <a:pt x="6" y="7"/>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05" name="Freeform 346"/>
              <p:cNvSpPr>
                <a:spLocks/>
              </p:cNvSpPr>
              <p:nvPr/>
            </p:nvSpPr>
            <p:spPr bwMode="auto">
              <a:xfrm>
                <a:off x="1363" y="2755"/>
                <a:ext cx="12" cy="9"/>
              </a:xfrm>
              <a:custGeom>
                <a:avLst/>
                <a:gdLst>
                  <a:gd name="T0" fmla="*/ 0 w 12"/>
                  <a:gd name="T1" fmla="*/ 0 h 9"/>
                  <a:gd name="T2" fmla="*/ 0 w 12"/>
                  <a:gd name="T3" fmla="*/ 9 h 9"/>
                  <a:gd name="T4" fmla="*/ 9 w 12"/>
                  <a:gd name="T5" fmla="*/ 6 h 9"/>
                  <a:gd name="T6" fmla="*/ 9 w 12"/>
                  <a:gd name="T7" fmla="*/ 6 h 9"/>
                  <a:gd name="T8" fmla="*/ 12 w 12"/>
                  <a:gd name="T9" fmla="*/ 6 h 9"/>
                  <a:gd name="T10" fmla="*/ 12 w 12"/>
                  <a:gd name="T11" fmla="*/ 3 h 9"/>
                  <a:gd name="T12" fmla="*/ 3 w 12"/>
                  <a:gd name="T13" fmla="*/ 0 h 9"/>
                  <a:gd name="T14" fmla="*/ 0 w 12"/>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9"/>
                  <a:gd name="T26" fmla="*/ 12 w 12"/>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9">
                    <a:moveTo>
                      <a:pt x="0" y="0"/>
                    </a:moveTo>
                    <a:lnTo>
                      <a:pt x="0" y="9"/>
                    </a:lnTo>
                    <a:lnTo>
                      <a:pt x="9" y="6"/>
                    </a:lnTo>
                    <a:lnTo>
                      <a:pt x="12" y="6"/>
                    </a:lnTo>
                    <a:lnTo>
                      <a:pt x="12" y="3"/>
                    </a:lnTo>
                    <a:lnTo>
                      <a:pt x="3" y="0"/>
                    </a:lnTo>
                    <a:lnTo>
                      <a:pt x="0"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06" name="Freeform 347"/>
              <p:cNvSpPr>
                <a:spLocks/>
              </p:cNvSpPr>
              <p:nvPr/>
            </p:nvSpPr>
            <p:spPr bwMode="auto">
              <a:xfrm>
                <a:off x="1341" y="2748"/>
                <a:ext cx="22" cy="19"/>
              </a:xfrm>
              <a:custGeom>
                <a:avLst/>
                <a:gdLst>
                  <a:gd name="T0" fmla="*/ 22 w 22"/>
                  <a:gd name="T1" fmla="*/ 7 h 19"/>
                  <a:gd name="T2" fmla="*/ 0 w 22"/>
                  <a:gd name="T3" fmla="*/ 0 h 19"/>
                  <a:gd name="T4" fmla="*/ 0 w 22"/>
                  <a:gd name="T5" fmla="*/ 19 h 19"/>
                  <a:gd name="T6" fmla="*/ 0 w 22"/>
                  <a:gd name="T7" fmla="*/ 19 h 19"/>
                  <a:gd name="T8" fmla="*/ 3 w 22"/>
                  <a:gd name="T9" fmla="*/ 19 h 19"/>
                  <a:gd name="T10" fmla="*/ 22 w 22"/>
                  <a:gd name="T11" fmla="*/ 16 h 19"/>
                  <a:gd name="T12" fmla="*/ 22 w 22"/>
                  <a:gd name="T13" fmla="*/ 7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22" y="7"/>
                    </a:moveTo>
                    <a:lnTo>
                      <a:pt x="0" y="0"/>
                    </a:lnTo>
                    <a:lnTo>
                      <a:pt x="0" y="19"/>
                    </a:lnTo>
                    <a:lnTo>
                      <a:pt x="3" y="19"/>
                    </a:lnTo>
                    <a:lnTo>
                      <a:pt x="22" y="16"/>
                    </a:lnTo>
                    <a:lnTo>
                      <a:pt x="22" y="7"/>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07" name="Freeform 348"/>
              <p:cNvSpPr>
                <a:spLocks/>
              </p:cNvSpPr>
              <p:nvPr/>
            </p:nvSpPr>
            <p:spPr bwMode="auto">
              <a:xfrm>
                <a:off x="1318" y="2742"/>
                <a:ext cx="23" cy="25"/>
              </a:xfrm>
              <a:custGeom>
                <a:avLst/>
                <a:gdLst>
                  <a:gd name="T0" fmla="*/ 23 w 23"/>
                  <a:gd name="T1" fmla="*/ 6 h 25"/>
                  <a:gd name="T2" fmla="*/ 0 w 23"/>
                  <a:gd name="T3" fmla="*/ 0 h 25"/>
                  <a:gd name="T4" fmla="*/ 0 w 23"/>
                  <a:gd name="T5" fmla="*/ 19 h 25"/>
                  <a:gd name="T6" fmla="*/ 7 w 23"/>
                  <a:gd name="T7" fmla="*/ 22 h 25"/>
                  <a:gd name="T8" fmla="*/ 7 w 23"/>
                  <a:gd name="T9" fmla="*/ 22 h 25"/>
                  <a:gd name="T10" fmla="*/ 23 w 23"/>
                  <a:gd name="T11" fmla="*/ 25 h 25"/>
                  <a:gd name="T12" fmla="*/ 23 w 23"/>
                  <a:gd name="T13" fmla="*/ 6 h 25"/>
                  <a:gd name="T14" fmla="*/ 0 60000 65536"/>
                  <a:gd name="T15" fmla="*/ 0 60000 65536"/>
                  <a:gd name="T16" fmla="*/ 0 60000 65536"/>
                  <a:gd name="T17" fmla="*/ 0 60000 65536"/>
                  <a:gd name="T18" fmla="*/ 0 60000 65536"/>
                  <a:gd name="T19" fmla="*/ 0 60000 65536"/>
                  <a:gd name="T20" fmla="*/ 0 60000 65536"/>
                  <a:gd name="T21" fmla="*/ 0 w 23"/>
                  <a:gd name="T22" fmla="*/ 0 h 25"/>
                  <a:gd name="T23" fmla="*/ 23 w 2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5">
                    <a:moveTo>
                      <a:pt x="23" y="6"/>
                    </a:moveTo>
                    <a:lnTo>
                      <a:pt x="0" y="0"/>
                    </a:lnTo>
                    <a:lnTo>
                      <a:pt x="0" y="19"/>
                    </a:lnTo>
                    <a:lnTo>
                      <a:pt x="7" y="22"/>
                    </a:lnTo>
                    <a:lnTo>
                      <a:pt x="23" y="25"/>
                    </a:lnTo>
                    <a:lnTo>
                      <a:pt x="23" y="6"/>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08" name="Freeform 349"/>
              <p:cNvSpPr>
                <a:spLocks/>
              </p:cNvSpPr>
              <p:nvPr/>
            </p:nvSpPr>
            <p:spPr bwMode="auto">
              <a:xfrm>
                <a:off x="1296" y="2739"/>
                <a:ext cx="22" cy="22"/>
              </a:xfrm>
              <a:custGeom>
                <a:avLst/>
                <a:gdLst>
                  <a:gd name="T0" fmla="*/ 22 w 22"/>
                  <a:gd name="T1" fmla="*/ 3 h 22"/>
                  <a:gd name="T2" fmla="*/ 22 w 22"/>
                  <a:gd name="T3" fmla="*/ 3 h 22"/>
                  <a:gd name="T4" fmla="*/ 22 w 22"/>
                  <a:gd name="T5" fmla="*/ 3 h 22"/>
                  <a:gd name="T6" fmla="*/ 3 w 22"/>
                  <a:gd name="T7" fmla="*/ 0 h 22"/>
                  <a:gd name="T8" fmla="*/ 0 w 22"/>
                  <a:gd name="T9" fmla="*/ 0 h 22"/>
                  <a:gd name="T10" fmla="*/ 0 w 22"/>
                  <a:gd name="T11" fmla="*/ 16 h 22"/>
                  <a:gd name="T12" fmla="*/ 22 w 22"/>
                  <a:gd name="T13" fmla="*/ 22 h 22"/>
                  <a:gd name="T14" fmla="*/ 22 w 22"/>
                  <a:gd name="T15" fmla="*/ 3 h 22"/>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22"/>
                  <a:gd name="T26" fmla="*/ 22 w 22"/>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22">
                    <a:moveTo>
                      <a:pt x="22" y="3"/>
                    </a:moveTo>
                    <a:lnTo>
                      <a:pt x="22" y="3"/>
                    </a:lnTo>
                    <a:lnTo>
                      <a:pt x="3" y="0"/>
                    </a:lnTo>
                    <a:lnTo>
                      <a:pt x="0" y="0"/>
                    </a:lnTo>
                    <a:lnTo>
                      <a:pt x="0" y="16"/>
                    </a:lnTo>
                    <a:lnTo>
                      <a:pt x="22" y="22"/>
                    </a:lnTo>
                    <a:lnTo>
                      <a:pt x="22" y="3"/>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09" name="Freeform 350"/>
              <p:cNvSpPr>
                <a:spLocks/>
              </p:cNvSpPr>
              <p:nvPr/>
            </p:nvSpPr>
            <p:spPr bwMode="auto">
              <a:xfrm>
                <a:off x="1274" y="2739"/>
                <a:ext cx="22" cy="16"/>
              </a:xfrm>
              <a:custGeom>
                <a:avLst/>
                <a:gdLst>
                  <a:gd name="T0" fmla="*/ 22 w 22"/>
                  <a:gd name="T1" fmla="*/ 0 h 16"/>
                  <a:gd name="T2" fmla="*/ 0 w 22"/>
                  <a:gd name="T3" fmla="*/ 3 h 16"/>
                  <a:gd name="T4" fmla="*/ 0 w 22"/>
                  <a:gd name="T5" fmla="*/ 9 h 16"/>
                  <a:gd name="T6" fmla="*/ 0 w 22"/>
                  <a:gd name="T7" fmla="*/ 9 h 16"/>
                  <a:gd name="T8" fmla="*/ 0 w 22"/>
                  <a:gd name="T9" fmla="*/ 9 h 16"/>
                  <a:gd name="T10" fmla="*/ 22 w 22"/>
                  <a:gd name="T11" fmla="*/ 16 h 16"/>
                  <a:gd name="T12" fmla="*/ 22 w 22"/>
                  <a:gd name="T13" fmla="*/ 0 h 16"/>
                  <a:gd name="T14" fmla="*/ 0 60000 65536"/>
                  <a:gd name="T15" fmla="*/ 0 60000 65536"/>
                  <a:gd name="T16" fmla="*/ 0 60000 65536"/>
                  <a:gd name="T17" fmla="*/ 0 60000 65536"/>
                  <a:gd name="T18" fmla="*/ 0 60000 65536"/>
                  <a:gd name="T19" fmla="*/ 0 60000 65536"/>
                  <a:gd name="T20" fmla="*/ 0 60000 65536"/>
                  <a:gd name="T21" fmla="*/ 0 w 22"/>
                  <a:gd name="T22" fmla="*/ 0 h 16"/>
                  <a:gd name="T23" fmla="*/ 22 w 22"/>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6">
                    <a:moveTo>
                      <a:pt x="22" y="0"/>
                    </a:moveTo>
                    <a:lnTo>
                      <a:pt x="0" y="3"/>
                    </a:lnTo>
                    <a:lnTo>
                      <a:pt x="0" y="9"/>
                    </a:lnTo>
                    <a:lnTo>
                      <a:pt x="22" y="16"/>
                    </a:lnTo>
                    <a:lnTo>
                      <a:pt x="22" y="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10" name="Freeform 351"/>
              <p:cNvSpPr>
                <a:spLocks/>
              </p:cNvSpPr>
              <p:nvPr/>
            </p:nvSpPr>
            <p:spPr bwMode="auto">
              <a:xfrm>
                <a:off x="1268" y="2742"/>
                <a:ext cx="6" cy="6"/>
              </a:xfrm>
              <a:custGeom>
                <a:avLst/>
                <a:gdLst>
                  <a:gd name="T0" fmla="*/ 6 w 6"/>
                  <a:gd name="T1" fmla="*/ 0 h 6"/>
                  <a:gd name="T2" fmla="*/ 0 w 6"/>
                  <a:gd name="T3" fmla="*/ 0 h 6"/>
                  <a:gd name="T4" fmla="*/ 0 w 6"/>
                  <a:gd name="T5" fmla="*/ 0 h 6"/>
                  <a:gd name="T6" fmla="*/ 0 w 6"/>
                  <a:gd name="T7" fmla="*/ 3 h 6"/>
                  <a:gd name="T8" fmla="*/ 0 w 6"/>
                  <a:gd name="T9" fmla="*/ 3 h 6"/>
                  <a:gd name="T10" fmla="*/ 6 w 6"/>
                  <a:gd name="T11" fmla="*/ 6 h 6"/>
                  <a:gd name="T12" fmla="*/ 6 w 6"/>
                  <a:gd name="T13" fmla="*/ 0 h 6"/>
                  <a:gd name="T14" fmla="*/ 0 60000 65536"/>
                  <a:gd name="T15" fmla="*/ 0 60000 65536"/>
                  <a:gd name="T16" fmla="*/ 0 60000 65536"/>
                  <a:gd name="T17" fmla="*/ 0 60000 65536"/>
                  <a:gd name="T18" fmla="*/ 0 60000 65536"/>
                  <a:gd name="T19" fmla="*/ 0 60000 65536"/>
                  <a:gd name="T20" fmla="*/ 0 60000 65536"/>
                  <a:gd name="T21" fmla="*/ 0 w 6"/>
                  <a:gd name="T22" fmla="*/ 0 h 6"/>
                  <a:gd name="T23" fmla="*/ 6 w 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6">
                    <a:moveTo>
                      <a:pt x="6" y="0"/>
                    </a:moveTo>
                    <a:lnTo>
                      <a:pt x="0" y="0"/>
                    </a:lnTo>
                    <a:lnTo>
                      <a:pt x="0" y="3"/>
                    </a:lnTo>
                    <a:lnTo>
                      <a:pt x="6" y="6"/>
                    </a:lnTo>
                    <a:lnTo>
                      <a:pt x="6"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11" name="Freeform 352"/>
              <p:cNvSpPr>
                <a:spLocks/>
              </p:cNvSpPr>
              <p:nvPr/>
            </p:nvSpPr>
            <p:spPr bwMode="auto">
              <a:xfrm>
                <a:off x="1407" y="2745"/>
                <a:ext cx="16" cy="10"/>
              </a:xfrm>
              <a:custGeom>
                <a:avLst/>
                <a:gdLst>
                  <a:gd name="T0" fmla="*/ 0 w 16"/>
                  <a:gd name="T1" fmla="*/ 0 h 10"/>
                  <a:gd name="T2" fmla="*/ 0 w 16"/>
                  <a:gd name="T3" fmla="*/ 10 h 10"/>
                  <a:gd name="T4" fmla="*/ 16 w 16"/>
                  <a:gd name="T5" fmla="*/ 6 h 10"/>
                  <a:gd name="T6" fmla="*/ 16 w 16"/>
                  <a:gd name="T7" fmla="*/ 6 h 10"/>
                  <a:gd name="T8" fmla="*/ 16 w 16"/>
                  <a:gd name="T9" fmla="*/ 6 h 10"/>
                  <a:gd name="T10" fmla="*/ 16 w 16"/>
                  <a:gd name="T11" fmla="*/ 6 h 10"/>
                  <a:gd name="T12" fmla="*/ 9 w 16"/>
                  <a:gd name="T13" fmla="*/ 3 h 10"/>
                  <a:gd name="T14" fmla="*/ 0 w 16"/>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0"/>
                  <a:gd name="T26" fmla="*/ 16 w 16"/>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0">
                    <a:moveTo>
                      <a:pt x="0" y="0"/>
                    </a:moveTo>
                    <a:lnTo>
                      <a:pt x="0" y="10"/>
                    </a:lnTo>
                    <a:lnTo>
                      <a:pt x="16" y="6"/>
                    </a:lnTo>
                    <a:lnTo>
                      <a:pt x="9" y="3"/>
                    </a:lnTo>
                    <a:lnTo>
                      <a:pt x="0" y="0"/>
                    </a:ln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12" name="Freeform 353"/>
              <p:cNvSpPr>
                <a:spLocks/>
              </p:cNvSpPr>
              <p:nvPr/>
            </p:nvSpPr>
            <p:spPr bwMode="auto">
              <a:xfrm>
                <a:off x="1385" y="2736"/>
                <a:ext cx="22" cy="22"/>
              </a:xfrm>
              <a:custGeom>
                <a:avLst/>
                <a:gdLst>
                  <a:gd name="T0" fmla="*/ 22 w 22"/>
                  <a:gd name="T1" fmla="*/ 9 h 22"/>
                  <a:gd name="T2" fmla="*/ 0 w 22"/>
                  <a:gd name="T3" fmla="*/ 0 h 22"/>
                  <a:gd name="T4" fmla="*/ 0 w 22"/>
                  <a:gd name="T5" fmla="*/ 22 h 22"/>
                  <a:gd name="T6" fmla="*/ 0 w 22"/>
                  <a:gd name="T7" fmla="*/ 22 h 22"/>
                  <a:gd name="T8" fmla="*/ 9 w 22"/>
                  <a:gd name="T9" fmla="*/ 22 h 22"/>
                  <a:gd name="T10" fmla="*/ 22 w 22"/>
                  <a:gd name="T11" fmla="*/ 19 h 22"/>
                  <a:gd name="T12" fmla="*/ 22 w 22"/>
                  <a:gd name="T13" fmla="*/ 9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9"/>
                    </a:moveTo>
                    <a:lnTo>
                      <a:pt x="0" y="0"/>
                    </a:lnTo>
                    <a:lnTo>
                      <a:pt x="0" y="22"/>
                    </a:lnTo>
                    <a:lnTo>
                      <a:pt x="9" y="22"/>
                    </a:lnTo>
                    <a:lnTo>
                      <a:pt x="22" y="19"/>
                    </a:lnTo>
                    <a:lnTo>
                      <a:pt x="22" y="9"/>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13" name="Freeform 354"/>
              <p:cNvSpPr>
                <a:spLocks/>
              </p:cNvSpPr>
              <p:nvPr/>
            </p:nvSpPr>
            <p:spPr bwMode="auto">
              <a:xfrm>
                <a:off x="1363" y="2729"/>
                <a:ext cx="22" cy="29"/>
              </a:xfrm>
              <a:custGeom>
                <a:avLst/>
                <a:gdLst>
                  <a:gd name="T0" fmla="*/ 22 w 22"/>
                  <a:gd name="T1" fmla="*/ 7 h 29"/>
                  <a:gd name="T2" fmla="*/ 3 w 22"/>
                  <a:gd name="T3" fmla="*/ 3 h 29"/>
                  <a:gd name="T4" fmla="*/ 3 w 22"/>
                  <a:gd name="T5" fmla="*/ 3 h 29"/>
                  <a:gd name="T6" fmla="*/ 0 w 22"/>
                  <a:gd name="T7" fmla="*/ 0 h 29"/>
                  <a:gd name="T8" fmla="*/ 0 w 22"/>
                  <a:gd name="T9" fmla="*/ 22 h 29"/>
                  <a:gd name="T10" fmla="*/ 12 w 22"/>
                  <a:gd name="T11" fmla="*/ 26 h 29"/>
                  <a:gd name="T12" fmla="*/ 12 w 22"/>
                  <a:gd name="T13" fmla="*/ 26 h 29"/>
                  <a:gd name="T14" fmla="*/ 22 w 22"/>
                  <a:gd name="T15" fmla="*/ 29 h 29"/>
                  <a:gd name="T16" fmla="*/ 22 w 22"/>
                  <a:gd name="T17" fmla="*/ 7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9"/>
                  <a:gd name="T29" fmla="*/ 22 w 22"/>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9">
                    <a:moveTo>
                      <a:pt x="22" y="7"/>
                    </a:moveTo>
                    <a:lnTo>
                      <a:pt x="3" y="3"/>
                    </a:lnTo>
                    <a:lnTo>
                      <a:pt x="0" y="0"/>
                    </a:lnTo>
                    <a:lnTo>
                      <a:pt x="0" y="22"/>
                    </a:lnTo>
                    <a:lnTo>
                      <a:pt x="12" y="26"/>
                    </a:lnTo>
                    <a:lnTo>
                      <a:pt x="22" y="29"/>
                    </a:lnTo>
                    <a:lnTo>
                      <a:pt x="22" y="7"/>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14" name="Freeform 355"/>
              <p:cNvSpPr>
                <a:spLocks/>
              </p:cNvSpPr>
              <p:nvPr/>
            </p:nvSpPr>
            <p:spPr bwMode="auto">
              <a:xfrm>
                <a:off x="1341" y="2729"/>
                <a:ext cx="22" cy="22"/>
              </a:xfrm>
              <a:custGeom>
                <a:avLst/>
                <a:gdLst>
                  <a:gd name="T0" fmla="*/ 22 w 22"/>
                  <a:gd name="T1" fmla="*/ 0 h 22"/>
                  <a:gd name="T2" fmla="*/ 22 w 22"/>
                  <a:gd name="T3" fmla="*/ 0 h 22"/>
                  <a:gd name="T4" fmla="*/ 9 w 22"/>
                  <a:gd name="T5" fmla="*/ 0 h 22"/>
                  <a:gd name="T6" fmla="*/ 0 w 22"/>
                  <a:gd name="T7" fmla="*/ 0 h 22"/>
                  <a:gd name="T8" fmla="*/ 0 w 22"/>
                  <a:gd name="T9" fmla="*/ 16 h 22"/>
                  <a:gd name="T10" fmla="*/ 22 w 22"/>
                  <a:gd name="T11" fmla="*/ 22 h 22"/>
                  <a:gd name="T12" fmla="*/ 22 w 22"/>
                  <a:gd name="T13" fmla="*/ 0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0"/>
                    </a:moveTo>
                    <a:lnTo>
                      <a:pt x="22" y="0"/>
                    </a:lnTo>
                    <a:lnTo>
                      <a:pt x="9" y="0"/>
                    </a:lnTo>
                    <a:lnTo>
                      <a:pt x="0" y="0"/>
                    </a:lnTo>
                    <a:lnTo>
                      <a:pt x="0" y="16"/>
                    </a:lnTo>
                    <a:lnTo>
                      <a:pt x="22" y="22"/>
                    </a:lnTo>
                    <a:lnTo>
                      <a:pt x="22" y="0"/>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15" name="Freeform 356"/>
              <p:cNvSpPr>
                <a:spLocks/>
              </p:cNvSpPr>
              <p:nvPr/>
            </p:nvSpPr>
            <p:spPr bwMode="auto">
              <a:xfrm>
                <a:off x="1318" y="2729"/>
                <a:ext cx="23" cy="16"/>
              </a:xfrm>
              <a:custGeom>
                <a:avLst/>
                <a:gdLst>
                  <a:gd name="T0" fmla="*/ 23 w 23"/>
                  <a:gd name="T1" fmla="*/ 0 h 16"/>
                  <a:gd name="T2" fmla="*/ 4 w 23"/>
                  <a:gd name="T3" fmla="*/ 7 h 16"/>
                  <a:gd name="T4" fmla="*/ 4 w 23"/>
                  <a:gd name="T5" fmla="*/ 7 h 16"/>
                  <a:gd name="T6" fmla="*/ 0 w 23"/>
                  <a:gd name="T7" fmla="*/ 7 h 16"/>
                  <a:gd name="T8" fmla="*/ 0 w 23"/>
                  <a:gd name="T9" fmla="*/ 7 h 16"/>
                  <a:gd name="T10" fmla="*/ 7 w 23"/>
                  <a:gd name="T11" fmla="*/ 10 h 16"/>
                  <a:gd name="T12" fmla="*/ 23 w 23"/>
                  <a:gd name="T13" fmla="*/ 16 h 16"/>
                  <a:gd name="T14" fmla="*/ 23 w 23"/>
                  <a:gd name="T15" fmla="*/ 0 h 16"/>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16"/>
                  <a:gd name="T26" fmla="*/ 23 w 23"/>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16">
                    <a:moveTo>
                      <a:pt x="23" y="0"/>
                    </a:moveTo>
                    <a:lnTo>
                      <a:pt x="4" y="7"/>
                    </a:lnTo>
                    <a:lnTo>
                      <a:pt x="0" y="7"/>
                    </a:lnTo>
                    <a:lnTo>
                      <a:pt x="7" y="10"/>
                    </a:lnTo>
                    <a:lnTo>
                      <a:pt x="23" y="16"/>
                    </a:lnTo>
                    <a:lnTo>
                      <a:pt x="23"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16" name="Freeform 357"/>
              <p:cNvSpPr>
                <a:spLocks/>
              </p:cNvSpPr>
              <p:nvPr/>
            </p:nvSpPr>
            <p:spPr bwMode="auto">
              <a:xfrm>
                <a:off x="1451" y="2732"/>
                <a:ext cx="19" cy="13"/>
              </a:xfrm>
              <a:custGeom>
                <a:avLst/>
                <a:gdLst>
                  <a:gd name="T0" fmla="*/ 0 w 19"/>
                  <a:gd name="T1" fmla="*/ 13 h 13"/>
                  <a:gd name="T2" fmla="*/ 19 w 19"/>
                  <a:gd name="T3" fmla="*/ 10 h 13"/>
                  <a:gd name="T4" fmla="*/ 19 w 19"/>
                  <a:gd name="T5" fmla="*/ 10 h 13"/>
                  <a:gd name="T6" fmla="*/ 19 w 19"/>
                  <a:gd name="T7" fmla="*/ 10 h 13"/>
                  <a:gd name="T8" fmla="*/ 19 w 19"/>
                  <a:gd name="T9" fmla="*/ 10 h 13"/>
                  <a:gd name="T10" fmla="*/ 13 w 19"/>
                  <a:gd name="T11" fmla="*/ 7 h 13"/>
                  <a:gd name="T12" fmla="*/ 0 w 19"/>
                  <a:gd name="T13" fmla="*/ 0 h 13"/>
                  <a:gd name="T14" fmla="*/ 0 w 19"/>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3"/>
                  <a:gd name="T26" fmla="*/ 19 w 19"/>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3">
                    <a:moveTo>
                      <a:pt x="0" y="13"/>
                    </a:moveTo>
                    <a:lnTo>
                      <a:pt x="19" y="10"/>
                    </a:lnTo>
                    <a:lnTo>
                      <a:pt x="13" y="7"/>
                    </a:lnTo>
                    <a:lnTo>
                      <a:pt x="0" y="0"/>
                    </a:lnTo>
                    <a:lnTo>
                      <a:pt x="0" y="13"/>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17" name="Freeform 358"/>
              <p:cNvSpPr>
                <a:spLocks/>
              </p:cNvSpPr>
              <p:nvPr/>
            </p:nvSpPr>
            <p:spPr bwMode="auto">
              <a:xfrm>
                <a:off x="1429" y="2726"/>
                <a:ext cx="22" cy="22"/>
              </a:xfrm>
              <a:custGeom>
                <a:avLst/>
                <a:gdLst>
                  <a:gd name="T0" fmla="*/ 0 w 22"/>
                  <a:gd name="T1" fmla="*/ 0 h 22"/>
                  <a:gd name="T2" fmla="*/ 0 w 22"/>
                  <a:gd name="T3" fmla="*/ 19 h 22"/>
                  <a:gd name="T4" fmla="*/ 0 w 22"/>
                  <a:gd name="T5" fmla="*/ 19 h 22"/>
                  <a:gd name="T6" fmla="*/ 13 w 22"/>
                  <a:gd name="T7" fmla="*/ 22 h 22"/>
                  <a:gd name="T8" fmla="*/ 22 w 22"/>
                  <a:gd name="T9" fmla="*/ 19 h 22"/>
                  <a:gd name="T10" fmla="*/ 22 w 22"/>
                  <a:gd name="T11" fmla="*/ 6 h 22"/>
                  <a:gd name="T12" fmla="*/ 0 w 22"/>
                  <a:gd name="T13" fmla="*/ 0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0"/>
                    </a:moveTo>
                    <a:lnTo>
                      <a:pt x="0" y="19"/>
                    </a:lnTo>
                    <a:lnTo>
                      <a:pt x="13" y="22"/>
                    </a:lnTo>
                    <a:lnTo>
                      <a:pt x="22" y="19"/>
                    </a:lnTo>
                    <a:lnTo>
                      <a:pt x="22" y="6"/>
                    </a:lnTo>
                    <a:lnTo>
                      <a:pt x="0"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18" name="Freeform 359"/>
              <p:cNvSpPr>
                <a:spLocks/>
              </p:cNvSpPr>
              <p:nvPr/>
            </p:nvSpPr>
            <p:spPr bwMode="auto">
              <a:xfrm>
                <a:off x="1407" y="2720"/>
                <a:ext cx="22" cy="25"/>
              </a:xfrm>
              <a:custGeom>
                <a:avLst/>
                <a:gdLst>
                  <a:gd name="T0" fmla="*/ 9 w 22"/>
                  <a:gd name="T1" fmla="*/ 3 h 25"/>
                  <a:gd name="T2" fmla="*/ 9 w 22"/>
                  <a:gd name="T3" fmla="*/ 3 h 25"/>
                  <a:gd name="T4" fmla="*/ 0 w 22"/>
                  <a:gd name="T5" fmla="*/ 0 h 25"/>
                  <a:gd name="T6" fmla="*/ 0 w 22"/>
                  <a:gd name="T7" fmla="*/ 19 h 25"/>
                  <a:gd name="T8" fmla="*/ 16 w 22"/>
                  <a:gd name="T9" fmla="*/ 25 h 25"/>
                  <a:gd name="T10" fmla="*/ 16 w 22"/>
                  <a:gd name="T11" fmla="*/ 25 h 25"/>
                  <a:gd name="T12" fmla="*/ 22 w 22"/>
                  <a:gd name="T13" fmla="*/ 25 h 25"/>
                  <a:gd name="T14" fmla="*/ 22 w 22"/>
                  <a:gd name="T15" fmla="*/ 6 h 25"/>
                  <a:gd name="T16" fmla="*/ 9 w 22"/>
                  <a:gd name="T17" fmla="*/ 3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5"/>
                  <a:gd name="T29" fmla="*/ 22 w 22"/>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5">
                    <a:moveTo>
                      <a:pt x="9" y="3"/>
                    </a:moveTo>
                    <a:lnTo>
                      <a:pt x="9" y="3"/>
                    </a:lnTo>
                    <a:lnTo>
                      <a:pt x="0" y="0"/>
                    </a:lnTo>
                    <a:lnTo>
                      <a:pt x="0" y="19"/>
                    </a:lnTo>
                    <a:lnTo>
                      <a:pt x="16" y="25"/>
                    </a:lnTo>
                    <a:lnTo>
                      <a:pt x="22" y="25"/>
                    </a:lnTo>
                    <a:lnTo>
                      <a:pt x="22" y="6"/>
                    </a:lnTo>
                    <a:lnTo>
                      <a:pt x="9" y="3"/>
                    </a:ln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19" name="Freeform 360"/>
              <p:cNvSpPr>
                <a:spLocks/>
              </p:cNvSpPr>
              <p:nvPr/>
            </p:nvSpPr>
            <p:spPr bwMode="auto">
              <a:xfrm>
                <a:off x="1385" y="2720"/>
                <a:ext cx="22" cy="19"/>
              </a:xfrm>
              <a:custGeom>
                <a:avLst/>
                <a:gdLst>
                  <a:gd name="T0" fmla="*/ 22 w 22"/>
                  <a:gd name="T1" fmla="*/ 0 h 19"/>
                  <a:gd name="T2" fmla="*/ 22 w 22"/>
                  <a:gd name="T3" fmla="*/ 0 h 19"/>
                  <a:gd name="T4" fmla="*/ 12 w 22"/>
                  <a:gd name="T5" fmla="*/ 0 h 19"/>
                  <a:gd name="T6" fmla="*/ 0 w 22"/>
                  <a:gd name="T7" fmla="*/ 3 h 19"/>
                  <a:gd name="T8" fmla="*/ 0 w 22"/>
                  <a:gd name="T9" fmla="*/ 12 h 19"/>
                  <a:gd name="T10" fmla="*/ 22 w 22"/>
                  <a:gd name="T11" fmla="*/ 19 h 19"/>
                  <a:gd name="T12" fmla="*/ 22 w 22"/>
                  <a:gd name="T13" fmla="*/ 0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22" y="0"/>
                    </a:moveTo>
                    <a:lnTo>
                      <a:pt x="22" y="0"/>
                    </a:lnTo>
                    <a:lnTo>
                      <a:pt x="12" y="0"/>
                    </a:lnTo>
                    <a:lnTo>
                      <a:pt x="0" y="3"/>
                    </a:lnTo>
                    <a:lnTo>
                      <a:pt x="0" y="12"/>
                    </a:lnTo>
                    <a:lnTo>
                      <a:pt x="22" y="19"/>
                    </a:lnTo>
                    <a:lnTo>
                      <a:pt x="22" y="0"/>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20" name="Freeform 361"/>
              <p:cNvSpPr>
                <a:spLocks/>
              </p:cNvSpPr>
              <p:nvPr/>
            </p:nvSpPr>
            <p:spPr bwMode="auto">
              <a:xfrm>
                <a:off x="1369" y="2723"/>
                <a:ext cx="16" cy="9"/>
              </a:xfrm>
              <a:custGeom>
                <a:avLst/>
                <a:gdLst>
                  <a:gd name="T0" fmla="*/ 16 w 16"/>
                  <a:gd name="T1" fmla="*/ 0 h 9"/>
                  <a:gd name="T2" fmla="*/ 0 w 16"/>
                  <a:gd name="T3" fmla="*/ 3 h 9"/>
                  <a:gd name="T4" fmla="*/ 0 w 16"/>
                  <a:gd name="T5" fmla="*/ 3 h 9"/>
                  <a:gd name="T6" fmla="*/ 0 w 16"/>
                  <a:gd name="T7" fmla="*/ 3 h 9"/>
                  <a:gd name="T8" fmla="*/ 0 w 16"/>
                  <a:gd name="T9" fmla="*/ 3 h 9"/>
                  <a:gd name="T10" fmla="*/ 6 w 16"/>
                  <a:gd name="T11" fmla="*/ 6 h 9"/>
                  <a:gd name="T12" fmla="*/ 16 w 16"/>
                  <a:gd name="T13" fmla="*/ 9 h 9"/>
                  <a:gd name="T14" fmla="*/ 16 w 16"/>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9"/>
                  <a:gd name="T26" fmla="*/ 16 w 16"/>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9">
                    <a:moveTo>
                      <a:pt x="16" y="0"/>
                    </a:moveTo>
                    <a:lnTo>
                      <a:pt x="0" y="3"/>
                    </a:lnTo>
                    <a:lnTo>
                      <a:pt x="6" y="6"/>
                    </a:lnTo>
                    <a:lnTo>
                      <a:pt x="16" y="9"/>
                    </a:lnTo>
                    <a:lnTo>
                      <a:pt x="16"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21" name="Freeform 362"/>
              <p:cNvSpPr>
                <a:spLocks/>
              </p:cNvSpPr>
              <p:nvPr/>
            </p:nvSpPr>
            <p:spPr bwMode="auto">
              <a:xfrm>
                <a:off x="1540" y="2761"/>
                <a:ext cx="22" cy="13"/>
              </a:xfrm>
              <a:custGeom>
                <a:avLst/>
                <a:gdLst>
                  <a:gd name="T0" fmla="*/ 0 w 22"/>
                  <a:gd name="T1" fmla="*/ 13 h 13"/>
                  <a:gd name="T2" fmla="*/ 19 w 22"/>
                  <a:gd name="T3" fmla="*/ 9 h 13"/>
                  <a:gd name="T4" fmla="*/ 19 w 22"/>
                  <a:gd name="T5" fmla="*/ 9 h 13"/>
                  <a:gd name="T6" fmla="*/ 22 w 22"/>
                  <a:gd name="T7" fmla="*/ 9 h 13"/>
                  <a:gd name="T8" fmla="*/ 22 w 22"/>
                  <a:gd name="T9" fmla="*/ 6 h 13"/>
                  <a:gd name="T10" fmla="*/ 13 w 22"/>
                  <a:gd name="T11" fmla="*/ 3 h 13"/>
                  <a:gd name="T12" fmla="*/ 0 w 22"/>
                  <a:gd name="T13" fmla="*/ 0 h 13"/>
                  <a:gd name="T14" fmla="*/ 0 w 22"/>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3"/>
                  <a:gd name="T26" fmla="*/ 22 w 22"/>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3">
                    <a:moveTo>
                      <a:pt x="0" y="13"/>
                    </a:moveTo>
                    <a:lnTo>
                      <a:pt x="19" y="9"/>
                    </a:lnTo>
                    <a:lnTo>
                      <a:pt x="22" y="9"/>
                    </a:lnTo>
                    <a:lnTo>
                      <a:pt x="22" y="6"/>
                    </a:lnTo>
                    <a:lnTo>
                      <a:pt x="13" y="3"/>
                    </a:lnTo>
                    <a:lnTo>
                      <a:pt x="0" y="0"/>
                    </a:lnTo>
                    <a:lnTo>
                      <a:pt x="0" y="13"/>
                    </a:ln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22" name="Freeform 363"/>
              <p:cNvSpPr>
                <a:spLocks/>
              </p:cNvSpPr>
              <p:nvPr/>
            </p:nvSpPr>
            <p:spPr bwMode="auto">
              <a:xfrm>
                <a:off x="1518" y="2755"/>
                <a:ext cx="22" cy="22"/>
              </a:xfrm>
              <a:custGeom>
                <a:avLst/>
                <a:gdLst>
                  <a:gd name="T0" fmla="*/ 0 w 22"/>
                  <a:gd name="T1" fmla="*/ 0 h 22"/>
                  <a:gd name="T2" fmla="*/ 0 w 22"/>
                  <a:gd name="T3" fmla="*/ 19 h 22"/>
                  <a:gd name="T4" fmla="*/ 0 w 22"/>
                  <a:gd name="T5" fmla="*/ 19 h 22"/>
                  <a:gd name="T6" fmla="*/ 16 w 22"/>
                  <a:gd name="T7" fmla="*/ 22 h 22"/>
                  <a:gd name="T8" fmla="*/ 22 w 22"/>
                  <a:gd name="T9" fmla="*/ 19 h 22"/>
                  <a:gd name="T10" fmla="*/ 22 w 22"/>
                  <a:gd name="T11" fmla="*/ 6 h 22"/>
                  <a:gd name="T12" fmla="*/ 0 w 22"/>
                  <a:gd name="T13" fmla="*/ 0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0"/>
                    </a:moveTo>
                    <a:lnTo>
                      <a:pt x="0" y="19"/>
                    </a:lnTo>
                    <a:lnTo>
                      <a:pt x="16" y="22"/>
                    </a:lnTo>
                    <a:lnTo>
                      <a:pt x="22" y="19"/>
                    </a:lnTo>
                    <a:lnTo>
                      <a:pt x="22" y="6"/>
                    </a:lnTo>
                    <a:lnTo>
                      <a:pt x="0" y="0"/>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23" name="Freeform 364"/>
              <p:cNvSpPr>
                <a:spLocks/>
              </p:cNvSpPr>
              <p:nvPr/>
            </p:nvSpPr>
            <p:spPr bwMode="auto">
              <a:xfrm>
                <a:off x="1496" y="2748"/>
                <a:ext cx="22" cy="26"/>
              </a:xfrm>
              <a:custGeom>
                <a:avLst/>
                <a:gdLst>
                  <a:gd name="T0" fmla="*/ 9 w 22"/>
                  <a:gd name="T1" fmla="*/ 3 h 26"/>
                  <a:gd name="T2" fmla="*/ 9 w 22"/>
                  <a:gd name="T3" fmla="*/ 3 h 26"/>
                  <a:gd name="T4" fmla="*/ 0 w 22"/>
                  <a:gd name="T5" fmla="*/ 0 h 26"/>
                  <a:gd name="T6" fmla="*/ 0 w 22"/>
                  <a:gd name="T7" fmla="*/ 19 h 26"/>
                  <a:gd name="T8" fmla="*/ 19 w 22"/>
                  <a:gd name="T9" fmla="*/ 26 h 26"/>
                  <a:gd name="T10" fmla="*/ 19 w 22"/>
                  <a:gd name="T11" fmla="*/ 26 h 26"/>
                  <a:gd name="T12" fmla="*/ 22 w 22"/>
                  <a:gd name="T13" fmla="*/ 26 h 26"/>
                  <a:gd name="T14" fmla="*/ 22 w 22"/>
                  <a:gd name="T15" fmla="*/ 7 h 26"/>
                  <a:gd name="T16" fmla="*/ 9 w 22"/>
                  <a:gd name="T17" fmla="*/ 3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6"/>
                  <a:gd name="T29" fmla="*/ 22 w 22"/>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6">
                    <a:moveTo>
                      <a:pt x="9" y="3"/>
                    </a:moveTo>
                    <a:lnTo>
                      <a:pt x="9" y="3"/>
                    </a:lnTo>
                    <a:lnTo>
                      <a:pt x="0" y="0"/>
                    </a:lnTo>
                    <a:lnTo>
                      <a:pt x="0" y="19"/>
                    </a:lnTo>
                    <a:lnTo>
                      <a:pt x="19" y="26"/>
                    </a:lnTo>
                    <a:lnTo>
                      <a:pt x="22" y="26"/>
                    </a:lnTo>
                    <a:lnTo>
                      <a:pt x="22" y="7"/>
                    </a:lnTo>
                    <a:lnTo>
                      <a:pt x="9" y="3"/>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24" name="Freeform 365"/>
              <p:cNvSpPr>
                <a:spLocks/>
              </p:cNvSpPr>
              <p:nvPr/>
            </p:nvSpPr>
            <p:spPr bwMode="auto">
              <a:xfrm>
                <a:off x="1473" y="2748"/>
                <a:ext cx="23" cy="19"/>
              </a:xfrm>
              <a:custGeom>
                <a:avLst/>
                <a:gdLst>
                  <a:gd name="T0" fmla="*/ 23 w 23"/>
                  <a:gd name="T1" fmla="*/ 0 h 19"/>
                  <a:gd name="T2" fmla="*/ 23 w 23"/>
                  <a:gd name="T3" fmla="*/ 0 h 19"/>
                  <a:gd name="T4" fmla="*/ 13 w 23"/>
                  <a:gd name="T5" fmla="*/ 0 h 19"/>
                  <a:gd name="T6" fmla="*/ 0 w 23"/>
                  <a:gd name="T7" fmla="*/ 3 h 19"/>
                  <a:gd name="T8" fmla="*/ 0 w 23"/>
                  <a:gd name="T9" fmla="*/ 13 h 19"/>
                  <a:gd name="T10" fmla="*/ 23 w 23"/>
                  <a:gd name="T11" fmla="*/ 19 h 19"/>
                  <a:gd name="T12" fmla="*/ 23 w 23"/>
                  <a:gd name="T13" fmla="*/ 0 h 19"/>
                  <a:gd name="T14" fmla="*/ 0 60000 65536"/>
                  <a:gd name="T15" fmla="*/ 0 60000 65536"/>
                  <a:gd name="T16" fmla="*/ 0 60000 65536"/>
                  <a:gd name="T17" fmla="*/ 0 60000 65536"/>
                  <a:gd name="T18" fmla="*/ 0 60000 65536"/>
                  <a:gd name="T19" fmla="*/ 0 60000 65536"/>
                  <a:gd name="T20" fmla="*/ 0 60000 65536"/>
                  <a:gd name="T21" fmla="*/ 0 w 23"/>
                  <a:gd name="T22" fmla="*/ 0 h 19"/>
                  <a:gd name="T23" fmla="*/ 23 w 23"/>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19">
                    <a:moveTo>
                      <a:pt x="23" y="0"/>
                    </a:moveTo>
                    <a:lnTo>
                      <a:pt x="23" y="0"/>
                    </a:lnTo>
                    <a:lnTo>
                      <a:pt x="13" y="0"/>
                    </a:lnTo>
                    <a:lnTo>
                      <a:pt x="0" y="3"/>
                    </a:lnTo>
                    <a:lnTo>
                      <a:pt x="0" y="13"/>
                    </a:lnTo>
                    <a:lnTo>
                      <a:pt x="23" y="19"/>
                    </a:lnTo>
                    <a:lnTo>
                      <a:pt x="23"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25" name="Freeform 366"/>
              <p:cNvSpPr>
                <a:spLocks/>
              </p:cNvSpPr>
              <p:nvPr/>
            </p:nvSpPr>
            <p:spPr bwMode="auto">
              <a:xfrm>
                <a:off x="1458" y="2751"/>
                <a:ext cx="15" cy="10"/>
              </a:xfrm>
              <a:custGeom>
                <a:avLst/>
                <a:gdLst>
                  <a:gd name="T0" fmla="*/ 15 w 15"/>
                  <a:gd name="T1" fmla="*/ 0 h 10"/>
                  <a:gd name="T2" fmla="*/ 0 w 15"/>
                  <a:gd name="T3" fmla="*/ 0 h 10"/>
                  <a:gd name="T4" fmla="*/ 0 w 15"/>
                  <a:gd name="T5" fmla="*/ 0 h 10"/>
                  <a:gd name="T6" fmla="*/ 0 w 15"/>
                  <a:gd name="T7" fmla="*/ 4 h 10"/>
                  <a:gd name="T8" fmla="*/ 0 w 15"/>
                  <a:gd name="T9" fmla="*/ 4 h 10"/>
                  <a:gd name="T10" fmla="*/ 6 w 15"/>
                  <a:gd name="T11" fmla="*/ 7 h 10"/>
                  <a:gd name="T12" fmla="*/ 15 w 15"/>
                  <a:gd name="T13" fmla="*/ 10 h 10"/>
                  <a:gd name="T14" fmla="*/ 15 w 15"/>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0"/>
                  <a:gd name="T26" fmla="*/ 15 w 15"/>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0">
                    <a:moveTo>
                      <a:pt x="15" y="0"/>
                    </a:moveTo>
                    <a:lnTo>
                      <a:pt x="0" y="0"/>
                    </a:lnTo>
                    <a:lnTo>
                      <a:pt x="0" y="4"/>
                    </a:lnTo>
                    <a:lnTo>
                      <a:pt x="6" y="7"/>
                    </a:lnTo>
                    <a:lnTo>
                      <a:pt x="15" y="10"/>
                    </a:lnTo>
                    <a:lnTo>
                      <a:pt x="15" y="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26" name="Freeform 367"/>
              <p:cNvSpPr>
                <a:spLocks/>
              </p:cNvSpPr>
              <p:nvPr/>
            </p:nvSpPr>
            <p:spPr bwMode="auto">
              <a:xfrm>
                <a:off x="1496" y="2774"/>
                <a:ext cx="19" cy="9"/>
              </a:xfrm>
              <a:custGeom>
                <a:avLst/>
                <a:gdLst>
                  <a:gd name="T0" fmla="*/ 0 w 19"/>
                  <a:gd name="T1" fmla="*/ 0 h 9"/>
                  <a:gd name="T2" fmla="*/ 0 w 19"/>
                  <a:gd name="T3" fmla="*/ 9 h 9"/>
                  <a:gd name="T4" fmla="*/ 15 w 19"/>
                  <a:gd name="T5" fmla="*/ 6 h 9"/>
                  <a:gd name="T6" fmla="*/ 15 w 19"/>
                  <a:gd name="T7" fmla="*/ 6 h 9"/>
                  <a:gd name="T8" fmla="*/ 19 w 19"/>
                  <a:gd name="T9" fmla="*/ 6 h 9"/>
                  <a:gd name="T10" fmla="*/ 15 w 19"/>
                  <a:gd name="T11" fmla="*/ 3 h 9"/>
                  <a:gd name="T12" fmla="*/ 9 w 19"/>
                  <a:gd name="T13" fmla="*/ 3 h 9"/>
                  <a:gd name="T14" fmla="*/ 0 w 19"/>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9"/>
                  <a:gd name="T26" fmla="*/ 19 w 19"/>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9">
                    <a:moveTo>
                      <a:pt x="0" y="0"/>
                    </a:moveTo>
                    <a:lnTo>
                      <a:pt x="0" y="9"/>
                    </a:lnTo>
                    <a:lnTo>
                      <a:pt x="15" y="6"/>
                    </a:lnTo>
                    <a:lnTo>
                      <a:pt x="19" y="6"/>
                    </a:lnTo>
                    <a:lnTo>
                      <a:pt x="15" y="3"/>
                    </a:lnTo>
                    <a:lnTo>
                      <a:pt x="9" y="3"/>
                    </a:lnTo>
                    <a:lnTo>
                      <a:pt x="0" y="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27" name="Freeform 368"/>
              <p:cNvSpPr>
                <a:spLocks/>
              </p:cNvSpPr>
              <p:nvPr/>
            </p:nvSpPr>
            <p:spPr bwMode="auto">
              <a:xfrm>
                <a:off x="1473" y="2764"/>
                <a:ext cx="23" cy="22"/>
              </a:xfrm>
              <a:custGeom>
                <a:avLst/>
                <a:gdLst>
                  <a:gd name="T0" fmla="*/ 23 w 23"/>
                  <a:gd name="T1" fmla="*/ 10 h 22"/>
                  <a:gd name="T2" fmla="*/ 0 w 23"/>
                  <a:gd name="T3" fmla="*/ 0 h 22"/>
                  <a:gd name="T4" fmla="*/ 0 w 23"/>
                  <a:gd name="T5" fmla="*/ 22 h 22"/>
                  <a:gd name="T6" fmla="*/ 0 w 23"/>
                  <a:gd name="T7" fmla="*/ 22 h 22"/>
                  <a:gd name="T8" fmla="*/ 10 w 23"/>
                  <a:gd name="T9" fmla="*/ 22 h 22"/>
                  <a:gd name="T10" fmla="*/ 23 w 23"/>
                  <a:gd name="T11" fmla="*/ 19 h 22"/>
                  <a:gd name="T12" fmla="*/ 23 w 23"/>
                  <a:gd name="T13" fmla="*/ 10 h 22"/>
                  <a:gd name="T14" fmla="*/ 0 60000 65536"/>
                  <a:gd name="T15" fmla="*/ 0 60000 65536"/>
                  <a:gd name="T16" fmla="*/ 0 60000 65536"/>
                  <a:gd name="T17" fmla="*/ 0 60000 65536"/>
                  <a:gd name="T18" fmla="*/ 0 60000 65536"/>
                  <a:gd name="T19" fmla="*/ 0 60000 65536"/>
                  <a:gd name="T20" fmla="*/ 0 60000 65536"/>
                  <a:gd name="T21" fmla="*/ 0 w 23"/>
                  <a:gd name="T22" fmla="*/ 0 h 22"/>
                  <a:gd name="T23" fmla="*/ 23 w 23"/>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2">
                    <a:moveTo>
                      <a:pt x="23" y="10"/>
                    </a:moveTo>
                    <a:lnTo>
                      <a:pt x="0" y="0"/>
                    </a:lnTo>
                    <a:lnTo>
                      <a:pt x="0" y="22"/>
                    </a:lnTo>
                    <a:lnTo>
                      <a:pt x="10" y="22"/>
                    </a:lnTo>
                    <a:lnTo>
                      <a:pt x="23" y="19"/>
                    </a:lnTo>
                    <a:lnTo>
                      <a:pt x="23" y="1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28" name="Freeform 369"/>
              <p:cNvSpPr>
                <a:spLocks/>
              </p:cNvSpPr>
              <p:nvPr/>
            </p:nvSpPr>
            <p:spPr bwMode="auto">
              <a:xfrm>
                <a:off x="1451" y="2758"/>
                <a:ext cx="22" cy="28"/>
              </a:xfrm>
              <a:custGeom>
                <a:avLst/>
                <a:gdLst>
                  <a:gd name="T0" fmla="*/ 22 w 22"/>
                  <a:gd name="T1" fmla="*/ 6 h 28"/>
                  <a:gd name="T2" fmla="*/ 3 w 22"/>
                  <a:gd name="T3" fmla="*/ 3 h 28"/>
                  <a:gd name="T4" fmla="*/ 3 w 22"/>
                  <a:gd name="T5" fmla="*/ 3 h 28"/>
                  <a:gd name="T6" fmla="*/ 0 w 22"/>
                  <a:gd name="T7" fmla="*/ 0 h 28"/>
                  <a:gd name="T8" fmla="*/ 0 w 22"/>
                  <a:gd name="T9" fmla="*/ 22 h 28"/>
                  <a:gd name="T10" fmla="*/ 13 w 22"/>
                  <a:gd name="T11" fmla="*/ 25 h 28"/>
                  <a:gd name="T12" fmla="*/ 13 w 22"/>
                  <a:gd name="T13" fmla="*/ 25 h 28"/>
                  <a:gd name="T14" fmla="*/ 22 w 22"/>
                  <a:gd name="T15" fmla="*/ 28 h 28"/>
                  <a:gd name="T16" fmla="*/ 22 w 22"/>
                  <a:gd name="T17" fmla="*/ 6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8"/>
                  <a:gd name="T29" fmla="*/ 22 w 22"/>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8">
                    <a:moveTo>
                      <a:pt x="22" y="6"/>
                    </a:moveTo>
                    <a:lnTo>
                      <a:pt x="3" y="3"/>
                    </a:lnTo>
                    <a:lnTo>
                      <a:pt x="0" y="0"/>
                    </a:lnTo>
                    <a:lnTo>
                      <a:pt x="0" y="22"/>
                    </a:lnTo>
                    <a:lnTo>
                      <a:pt x="13" y="25"/>
                    </a:lnTo>
                    <a:lnTo>
                      <a:pt x="22" y="28"/>
                    </a:lnTo>
                    <a:lnTo>
                      <a:pt x="22" y="6"/>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29" name="Freeform 370"/>
              <p:cNvSpPr>
                <a:spLocks/>
              </p:cNvSpPr>
              <p:nvPr/>
            </p:nvSpPr>
            <p:spPr bwMode="auto">
              <a:xfrm>
                <a:off x="1429" y="2758"/>
                <a:ext cx="22" cy="22"/>
              </a:xfrm>
              <a:custGeom>
                <a:avLst/>
                <a:gdLst>
                  <a:gd name="T0" fmla="*/ 22 w 22"/>
                  <a:gd name="T1" fmla="*/ 0 h 22"/>
                  <a:gd name="T2" fmla="*/ 22 w 22"/>
                  <a:gd name="T3" fmla="*/ 0 h 22"/>
                  <a:gd name="T4" fmla="*/ 6 w 22"/>
                  <a:gd name="T5" fmla="*/ 0 h 22"/>
                  <a:gd name="T6" fmla="*/ 0 w 22"/>
                  <a:gd name="T7" fmla="*/ 0 h 22"/>
                  <a:gd name="T8" fmla="*/ 0 w 22"/>
                  <a:gd name="T9" fmla="*/ 16 h 22"/>
                  <a:gd name="T10" fmla="*/ 22 w 22"/>
                  <a:gd name="T11" fmla="*/ 22 h 22"/>
                  <a:gd name="T12" fmla="*/ 22 w 22"/>
                  <a:gd name="T13" fmla="*/ 0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0"/>
                    </a:moveTo>
                    <a:lnTo>
                      <a:pt x="22" y="0"/>
                    </a:lnTo>
                    <a:lnTo>
                      <a:pt x="6" y="0"/>
                    </a:lnTo>
                    <a:lnTo>
                      <a:pt x="0" y="0"/>
                    </a:lnTo>
                    <a:lnTo>
                      <a:pt x="0" y="16"/>
                    </a:lnTo>
                    <a:lnTo>
                      <a:pt x="22" y="22"/>
                    </a:lnTo>
                    <a:lnTo>
                      <a:pt x="22"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30" name="Freeform 371"/>
              <p:cNvSpPr>
                <a:spLocks/>
              </p:cNvSpPr>
              <p:nvPr/>
            </p:nvSpPr>
            <p:spPr bwMode="auto">
              <a:xfrm>
                <a:off x="1407" y="2758"/>
                <a:ext cx="22" cy="16"/>
              </a:xfrm>
              <a:custGeom>
                <a:avLst/>
                <a:gdLst>
                  <a:gd name="T0" fmla="*/ 22 w 22"/>
                  <a:gd name="T1" fmla="*/ 0 h 16"/>
                  <a:gd name="T2" fmla="*/ 0 w 22"/>
                  <a:gd name="T3" fmla="*/ 3 h 16"/>
                  <a:gd name="T4" fmla="*/ 0 w 22"/>
                  <a:gd name="T5" fmla="*/ 3 h 16"/>
                  <a:gd name="T6" fmla="*/ 0 w 22"/>
                  <a:gd name="T7" fmla="*/ 6 h 16"/>
                  <a:gd name="T8" fmla="*/ 0 w 22"/>
                  <a:gd name="T9" fmla="*/ 6 h 16"/>
                  <a:gd name="T10" fmla="*/ 0 w 22"/>
                  <a:gd name="T11" fmla="*/ 6 h 16"/>
                  <a:gd name="T12" fmla="*/ 6 w 22"/>
                  <a:gd name="T13" fmla="*/ 9 h 16"/>
                  <a:gd name="T14" fmla="*/ 22 w 22"/>
                  <a:gd name="T15" fmla="*/ 16 h 16"/>
                  <a:gd name="T16" fmla="*/ 22 w 22"/>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6"/>
                  <a:gd name="T29" fmla="*/ 22 w 22"/>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6">
                    <a:moveTo>
                      <a:pt x="22" y="0"/>
                    </a:moveTo>
                    <a:lnTo>
                      <a:pt x="0" y="3"/>
                    </a:lnTo>
                    <a:lnTo>
                      <a:pt x="0" y="6"/>
                    </a:lnTo>
                    <a:lnTo>
                      <a:pt x="6" y="9"/>
                    </a:lnTo>
                    <a:lnTo>
                      <a:pt x="22" y="16"/>
                    </a:lnTo>
                    <a:lnTo>
                      <a:pt x="22" y="0"/>
                    </a:ln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31" name="Rectangle 372"/>
              <p:cNvSpPr>
                <a:spLocks noChangeArrowheads="1"/>
              </p:cNvSpPr>
              <p:nvPr/>
            </p:nvSpPr>
            <p:spPr bwMode="auto">
              <a:xfrm>
                <a:off x="1407" y="2764"/>
                <a:ext cx="1" cy="1"/>
              </a:xfrm>
              <a:prstGeom prst="rect">
                <a:avLst/>
              </a:prstGeom>
              <a:solidFill>
                <a:srgbClr val="E4E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ko-KR" altLang="ko-KR"/>
              </a:p>
            </p:txBody>
          </p:sp>
          <p:sp>
            <p:nvSpPr>
              <p:cNvPr id="20432" name="Freeform 373"/>
              <p:cNvSpPr>
                <a:spLocks/>
              </p:cNvSpPr>
              <p:nvPr/>
            </p:nvSpPr>
            <p:spPr bwMode="auto">
              <a:xfrm>
                <a:off x="1451" y="2783"/>
                <a:ext cx="13" cy="10"/>
              </a:xfrm>
              <a:custGeom>
                <a:avLst/>
                <a:gdLst>
                  <a:gd name="T0" fmla="*/ 0 w 13"/>
                  <a:gd name="T1" fmla="*/ 0 h 10"/>
                  <a:gd name="T2" fmla="*/ 0 w 13"/>
                  <a:gd name="T3" fmla="*/ 10 h 10"/>
                  <a:gd name="T4" fmla="*/ 10 w 13"/>
                  <a:gd name="T5" fmla="*/ 6 h 10"/>
                  <a:gd name="T6" fmla="*/ 10 w 13"/>
                  <a:gd name="T7" fmla="*/ 6 h 10"/>
                  <a:gd name="T8" fmla="*/ 13 w 13"/>
                  <a:gd name="T9" fmla="*/ 6 h 10"/>
                  <a:gd name="T10" fmla="*/ 13 w 13"/>
                  <a:gd name="T11" fmla="*/ 6 h 10"/>
                  <a:gd name="T12" fmla="*/ 3 w 13"/>
                  <a:gd name="T13" fmla="*/ 3 h 10"/>
                  <a:gd name="T14" fmla="*/ 0 w 13"/>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0"/>
                  <a:gd name="T26" fmla="*/ 13 w 13"/>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0">
                    <a:moveTo>
                      <a:pt x="0" y="0"/>
                    </a:moveTo>
                    <a:lnTo>
                      <a:pt x="0" y="10"/>
                    </a:lnTo>
                    <a:lnTo>
                      <a:pt x="10" y="6"/>
                    </a:lnTo>
                    <a:lnTo>
                      <a:pt x="13" y="6"/>
                    </a:lnTo>
                    <a:lnTo>
                      <a:pt x="3" y="3"/>
                    </a:lnTo>
                    <a:lnTo>
                      <a:pt x="0" y="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33" name="Freeform 374"/>
              <p:cNvSpPr>
                <a:spLocks/>
              </p:cNvSpPr>
              <p:nvPr/>
            </p:nvSpPr>
            <p:spPr bwMode="auto">
              <a:xfrm>
                <a:off x="1429" y="2777"/>
                <a:ext cx="22" cy="19"/>
              </a:xfrm>
              <a:custGeom>
                <a:avLst/>
                <a:gdLst>
                  <a:gd name="T0" fmla="*/ 22 w 22"/>
                  <a:gd name="T1" fmla="*/ 6 h 19"/>
                  <a:gd name="T2" fmla="*/ 0 w 22"/>
                  <a:gd name="T3" fmla="*/ 0 h 19"/>
                  <a:gd name="T4" fmla="*/ 0 w 22"/>
                  <a:gd name="T5" fmla="*/ 19 h 19"/>
                  <a:gd name="T6" fmla="*/ 0 w 22"/>
                  <a:gd name="T7" fmla="*/ 19 h 19"/>
                  <a:gd name="T8" fmla="*/ 3 w 22"/>
                  <a:gd name="T9" fmla="*/ 19 h 19"/>
                  <a:gd name="T10" fmla="*/ 22 w 22"/>
                  <a:gd name="T11" fmla="*/ 16 h 19"/>
                  <a:gd name="T12" fmla="*/ 22 w 22"/>
                  <a:gd name="T13" fmla="*/ 6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22" y="6"/>
                    </a:moveTo>
                    <a:lnTo>
                      <a:pt x="0" y="0"/>
                    </a:lnTo>
                    <a:lnTo>
                      <a:pt x="0" y="19"/>
                    </a:lnTo>
                    <a:lnTo>
                      <a:pt x="3" y="19"/>
                    </a:lnTo>
                    <a:lnTo>
                      <a:pt x="22" y="16"/>
                    </a:lnTo>
                    <a:lnTo>
                      <a:pt x="22" y="6"/>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34" name="Freeform 375"/>
              <p:cNvSpPr>
                <a:spLocks/>
              </p:cNvSpPr>
              <p:nvPr/>
            </p:nvSpPr>
            <p:spPr bwMode="auto">
              <a:xfrm>
                <a:off x="1407" y="2770"/>
                <a:ext cx="22" cy="26"/>
              </a:xfrm>
              <a:custGeom>
                <a:avLst/>
                <a:gdLst>
                  <a:gd name="T0" fmla="*/ 22 w 22"/>
                  <a:gd name="T1" fmla="*/ 7 h 26"/>
                  <a:gd name="T2" fmla="*/ 0 w 22"/>
                  <a:gd name="T3" fmla="*/ 0 h 26"/>
                  <a:gd name="T4" fmla="*/ 0 w 22"/>
                  <a:gd name="T5" fmla="*/ 23 h 26"/>
                  <a:gd name="T6" fmla="*/ 6 w 22"/>
                  <a:gd name="T7" fmla="*/ 23 h 26"/>
                  <a:gd name="T8" fmla="*/ 6 w 22"/>
                  <a:gd name="T9" fmla="*/ 23 h 26"/>
                  <a:gd name="T10" fmla="*/ 22 w 22"/>
                  <a:gd name="T11" fmla="*/ 26 h 26"/>
                  <a:gd name="T12" fmla="*/ 22 w 22"/>
                  <a:gd name="T13" fmla="*/ 7 h 26"/>
                  <a:gd name="T14" fmla="*/ 0 60000 65536"/>
                  <a:gd name="T15" fmla="*/ 0 60000 65536"/>
                  <a:gd name="T16" fmla="*/ 0 60000 65536"/>
                  <a:gd name="T17" fmla="*/ 0 60000 65536"/>
                  <a:gd name="T18" fmla="*/ 0 60000 65536"/>
                  <a:gd name="T19" fmla="*/ 0 60000 65536"/>
                  <a:gd name="T20" fmla="*/ 0 60000 65536"/>
                  <a:gd name="T21" fmla="*/ 0 w 22"/>
                  <a:gd name="T22" fmla="*/ 0 h 26"/>
                  <a:gd name="T23" fmla="*/ 22 w 22"/>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6">
                    <a:moveTo>
                      <a:pt x="22" y="7"/>
                    </a:moveTo>
                    <a:lnTo>
                      <a:pt x="0" y="0"/>
                    </a:lnTo>
                    <a:lnTo>
                      <a:pt x="0" y="23"/>
                    </a:lnTo>
                    <a:lnTo>
                      <a:pt x="6" y="23"/>
                    </a:lnTo>
                    <a:lnTo>
                      <a:pt x="22" y="26"/>
                    </a:lnTo>
                    <a:lnTo>
                      <a:pt x="22" y="7"/>
                    </a:ln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35" name="Freeform 376"/>
              <p:cNvSpPr>
                <a:spLocks/>
              </p:cNvSpPr>
              <p:nvPr/>
            </p:nvSpPr>
            <p:spPr bwMode="auto">
              <a:xfrm>
                <a:off x="1385" y="2767"/>
                <a:ext cx="22" cy="26"/>
              </a:xfrm>
              <a:custGeom>
                <a:avLst/>
                <a:gdLst>
                  <a:gd name="T0" fmla="*/ 22 w 22"/>
                  <a:gd name="T1" fmla="*/ 3 h 26"/>
                  <a:gd name="T2" fmla="*/ 19 w 22"/>
                  <a:gd name="T3" fmla="*/ 3 h 26"/>
                  <a:gd name="T4" fmla="*/ 19 w 22"/>
                  <a:gd name="T5" fmla="*/ 3 h 26"/>
                  <a:gd name="T6" fmla="*/ 0 w 22"/>
                  <a:gd name="T7" fmla="*/ 0 h 26"/>
                  <a:gd name="T8" fmla="*/ 0 w 22"/>
                  <a:gd name="T9" fmla="*/ 0 h 26"/>
                  <a:gd name="T10" fmla="*/ 0 w 22"/>
                  <a:gd name="T11" fmla="*/ 19 h 26"/>
                  <a:gd name="T12" fmla="*/ 22 w 22"/>
                  <a:gd name="T13" fmla="*/ 26 h 26"/>
                  <a:gd name="T14" fmla="*/ 22 w 22"/>
                  <a:gd name="T15" fmla="*/ 3 h 26"/>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26"/>
                  <a:gd name="T26" fmla="*/ 22 w 22"/>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26">
                    <a:moveTo>
                      <a:pt x="22" y="3"/>
                    </a:moveTo>
                    <a:lnTo>
                      <a:pt x="19" y="3"/>
                    </a:lnTo>
                    <a:lnTo>
                      <a:pt x="0" y="0"/>
                    </a:lnTo>
                    <a:lnTo>
                      <a:pt x="0" y="19"/>
                    </a:lnTo>
                    <a:lnTo>
                      <a:pt x="22" y="26"/>
                    </a:lnTo>
                    <a:lnTo>
                      <a:pt x="22" y="3"/>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36" name="Freeform 377"/>
              <p:cNvSpPr>
                <a:spLocks/>
              </p:cNvSpPr>
              <p:nvPr/>
            </p:nvSpPr>
            <p:spPr bwMode="auto">
              <a:xfrm>
                <a:off x="1363" y="2767"/>
                <a:ext cx="22" cy="19"/>
              </a:xfrm>
              <a:custGeom>
                <a:avLst/>
                <a:gdLst>
                  <a:gd name="T0" fmla="*/ 22 w 22"/>
                  <a:gd name="T1" fmla="*/ 0 h 19"/>
                  <a:gd name="T2" fmla="*/ 0 w 22"/>
                  <a:gd name="T3" fmla="*/ 3 h 19"/>
                  <a:gd name="T4" fmla="*/ 0 w 22"/>
                  <a:gd name="T5" fmla="*/ 10 h 19"/>
                  <a:gd name="T6" fmla="*/ 22 w 22"/>
                  <a:gd name="T7" fmla="*/ 19 h 19"/>
                  <a:gd name="T8" fmla="*/ 22 w 22"/>
                  <a:gd name="T9" fmla="*/ 0 h 19"/>
                  <a:gd name="T10" fmla="*/ 0 60000 65536"/>
                  <a:gd name="T11" fmla="*/ 0 60000 65536"/>
                  <a:gd name="T12" fmla="*/ 0 60000 65536"/>
                  <a:gd name="T13" fmla="*/ 0 60000 65536"/>
                  <a:gd name="T14" fmla="*/ 0 60000 65536"/>
                  <a:gd name="T15" fmla="*/ 0 w 22"/>
                  <a:gd name="T16" fmla="*/ 0 h 19"/>
                  <a:gd name="T17" fmla="*/ 22 w 22"/>
                  <a:gd name="T18" fmla="*/ 19 h 19"/>
                </a:gdLst>
                <a:ahLst/>
                <a:cxnLst>
                  <a:cxn ang="T10">
                    <a:pos x="T0" y="T1"/>
                  </a:cxn>
                  <a:cxn ang="T11">
                    <a:pos x="T2" y="T3"/>
                  </a:cxn>
                  <a:cxn ang="T12">
                    <a:pos x="T4" y="T5"/>
                  </a:cxn>
                  <a:cxn ang="T13">
                    <a:pos x="T6" y="T7"/>
                  </a:cxn>
                  <a:cxn ang="T14">
                    <a:pos x="T8" y="T9"/>
                  </a:cxn>
                </a:cxnLst>
                <a:rect l="T15" t="T16" r="T17" b="T18"/>
                <a:pathLst>
                  <a:path w="22" h="19">
                    <a:moveTo>
                      <a:pt x="22" y="0"/>
                    </a:moveTo>
                    <a:lnTo>
                      <a:pt x="0" y="3"/>
                    </a:lnTo>
                    <a:lnTo>
                      <a:pt x="0" y="10"/>
                    </a:lnTo>
                    <a:lnTo>
                      <a:pt x="22" y="19"/>
                    </a:lnTo>
                    <a:lnTo>
                      <a:pt x="22"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37" name="Freeform 378"/>
              <p:cNvSpPr>
                <a:spLocks/>
              </p:cNvSpPr>
              <p:nvPr/>
            </p:nvSpPr>
            <p:spPr bwMode="auto">
              <a:xfrm>
                <a:off x="1356" y="2770"/>
                <a:ext cx="7" cy="7"/>
              </a:xfrm>
              <a:custGeom>
                <a:avLst/>
                <a:gdLst>
                  <a:gd name="T0" fmla="*/ 7 w 7"/>
                  <a:gd name="T1" fmla="*/ 0 h 7"/>
                  <a:gd name="T2" fmla="*/ 0 w 7"/>
                  <a:gd name="T3" fmla="*/ 4 h 7"/>
                  <a:gd name="T4" fmla="*/ 0 w 7"/>
                  <a:gd name="T5" fmla="*/ 4 h 7"/>
                  <a:gd name="T6" fmla="*/ 0 w 7"/>
                  <a:gd name="T7" fmla="*/ 4 h 7"/>
                  <a:gd name="T8" fmla="*/ 0 w 7"/>
                  <a:gd name="T9" fmla="*/ 4 h 7"/>
                  <a:gd name="T10" fmla="*/ 7 w 7"/>
                  <a:gd name="T11" fmla="*/ 7 h 7"/>
                  <a:gd name="T12" fmla="*/ 7 w 7"/>
                  <a:gd name="T13" fmla="*/ 7 h 7"/>
                  <a:gd name="T14" fmla="*/ 7 w 7"/>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7"/>
                  <a:gd name="T26" fmla="*/ 7 w 7"/>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7">
                    <a:moveTo>
                      <a:pt x="7" y="0"/>
                    </a:moveTo>
                    <a:lnTo>
                      <a:pt x="0" y="4"/>
                    </a:lnTo>
                    <a:lnTo>
                      <a:pt x="7" y="7"/>
                    </a:lnTo>
                    <a:lnTo>
                      <a:pt x="7" y="0"/>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38" name="Freeform 379"/>
              <p:cNvSpPr>
                <a:spLocks/>
              </p:cNvSpPr>
              <p:nvPr/>
            </p:nvSpPr>
            <p:spPr bwMode="auto">
              <a:xfrm>
                <a:off x="1407" y="2796"/>
                <a:ext cx="3" cy="6"/>
              </a:xfrm>
              <a:custGeom>
                <a:avLst/>
                <a:gdLst>
                  <a:gd name="T0" fmla="*/ 0 w 3"/>
                  <a:gd name="T1" fmla="*/ 0 h 6"/>
                  <a:gd name="T2" fmla="*/ 0 w 3"/>
                  <a:gd name="T3" fmla="*/ 6 h 6"/>
                  <a:gd name="T4" fmla="*/ 3 w 3"/>
                  <a:gd name="T5" fmla="*/ 6 h 6"/>
                  <a:gd name="T6" fmla="*/ 3 w 3"/>
                  <a:gd name="T7" fmla="*/ 6 h 6"/>
                  <a:gd name="T8" fmla="*/ 3 w 3"/>
                  <a:gd name="T9" fmla="*/ 3 h 6"/>
                  <a:gd name="T10" fmla="*/ 0 w 3"/>
                  <a:gd name="T11" fmla="*/ 0 h 6"/>
                  <a:gd name="T12" fmla="*/ 0 w 3"/>
                  <a:gd name="T13" fmla="*/ 0 h 6"/>
                  <a:gd name="T14" fmla="*/ 0 60000 65536"/>
                  <a:gd name="T15" fmla="*/ 0 60000 65536"/>
                  <a:gd name="T16" fmla="*/ 0 60000 65536"/>
                  <a:gd name="T17" fmla="*/ 0 60000 65536"/>
                  <a:gd name="T18" fmla="*/ 0 60000 65536"/>
                  <a:gd name="T19" fmla="*/ 0 60000 65536"/>
                  <a:gd name="T20" fmla="*/ 0 60000 65536"/>
                  <a:gd name="T21" fmla="*/ 0 w 3"/>
                  <a:gd name="T22" fmla="*/ 0 h 6"/>
                  <a:gd name="T23" fmla="*/ 3 w 3"/>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6">
                    <a:moveTo>
                      <a:pt x="0" y="0"/>
                    </a:moveTo>
                    <a:lnTo>
                      <a:pt x="0" y="6"/>
                    </a:lnTo>
                    <a:lnTo>
                      <a:pt x="3" y="6"/>
                    </a:lnTo>
                    <a:lnTo>
                      <a:pt x="3" y="3"/>
                    </a:lnTo>
                    <a:lnTo>
                      <a:pt x="0" y="0"/>
                    </a:ln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39" name="Freeform 380"/>
              <p:cNvSpPr>
                <a:spLocks/>
              </p:cNvSpPr>
              <p:nvPr/>
            </p:nvSpPr>
            <p:spPr bwMode="auto">
              <a:xfrm>
                <a:off x="1385" y="2789"/>
                <a:ext cx="22" cy="16"/>
              </a:xfrm>
              <a:custGeom>
                <a:avLst/>
                <a:gdLst>
                  <a:gd name="T0" fmla="*/ 22 w 22"/>
                  <a:gd name="T1" fmla="*/ 7 h 16"/>
                  <a:gd name="T2" fmla="*/ 22 w 22"/>
                  <a:gd name="T3" fmla="*/ 7 h 16"/>
                  <a:gd name="T4" fmla="*/ 19 w 22"/>
                  <a:gd name="T5" fmla="*/ 7 h 16"/>
                  <a:gd name="T6" fmla="*/ 0 w 22"/>
                  <a:gd name="T7" fmla="*/ 0 h 16"/>
                  <a:gd name="T8" fmla="*/ 0 w 22"/>
                  <a:gd name="T9" fmla="*/ 16 h 16"/>
                  <a:gd name="T10" fmla="*/ 22 w 22"/>
                  <a:gd name="T11" fmla="*/ 13 h 16"/>
                  <a:gd name="T12" fmla="*/ 22 w 22"/>
                  <a:gd name="T13" fmla="*/ 7 h 16"/>
                  <a:gd name="T14" fmla="*/ 0 60000 65536"/>
                  <a:gd name="T15" fmla="*/ 0 60000 65536"/>
                  <a:gd name="T16" fmla="*/ 0 60000 65536"/>
                  <a:gd name="T17" fmla="*/ 0 60000 65536"/>
                  <a:gd name="T18" fmla="*/ 0 60000 65536"/>
                  <a:gd name="T19" fmla="*/ 0 60000 65536"/>
                  <a:gd name="T20" fmla="*/ 0 60000 65536"/>
                  <a:gd name="T21" fmla="*/ 0 w 22"/>
                  <a:gd name="T22" fmla="*/ 0 h 16"/>
                  <a:gd name="T23" fmla="*/ 22 w 22"/>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6">
                    <a:moveTo>
                      <a:pt x="22" y="7"/>
                    </a:moveTo>
                    <a:lnTo>
                      <a:pt x="22" y="7"/>
                    </a:lnTo>
                    <a:lnTo>
                      <a:pt x="19" y="7"/>
                    </a:lnTo>
                    <a:lnTo>
                      <a:pt x="0" y="0"/>
                    </a:lnTo>
                    <a:lnTo>
                      <a:pt x="0" y="16"/>
                    </a:lnTo>
                    <a:lnTo>
                      <a:pt x="22" y="13"/>
                    </a:lnTo>
                    <a:lnTo>
                      <a:pt x="22" y="7"/>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40" name="Freeform 381"/>
              <p:cNvSpPr>
                <a:spLocks/>
              </p:cNvSpPr>
              <p:nvPr/>
            </p:nvSpPr>
            <p:spPr bwMode="auto">
              <a:xfrm>
                <a:off x="1363" y="2783"/>
                <a:ext cx="22" cy="25"/>
              </a:xfrm>
              <a:custGeom>
                <a:avLst/>
                <a:gdLst>
                  <a:gd name="T0" fmla="*/ 22 w 22"/>
                  <a:gd name="T1" fmla="*/ 6 h 25"/>
                  <a:gd name="T2" fmla="*/ 0 w 22"/>
                  <a:gd name="T3" fmla="*/ 0 h 25"/>
                  <a:gd name="T4" fmla="*/ 0 w 22"/>
                  <a:gd name="T5" fmla="*/ 22 h 25"/>
                  <a:gd name="T6" fmla="*/ 0 w 22"/>
                  <a:gd name="T7" fmla="*/ 22 h 25"/>
                  <a:gd name="T8" fmla="*/ 19 w 22"/>
                  <a:gd name="T9" fmla="*/ 25 h 25"/>
                  <a:gd name="T10" fmla="*/ 22 w 22"/>
                  <a:gd name="T11" fmla="*/ 22 h 25"/>
                  <a:gd name="T12" fmla="*/ 22 w 22"/>
                  <a:gd name="T13" fmla="*/ 6 h 25"/>
                  <a:gd name="T14" fmla="*/ 0 60000 65536"/>
                  <a:gd name="T15" fmla="*/ 0 60000 65536"/>
                  <a:gd name="T16" fmla="*/ 0 60000 65536"/>
                  <a:gd name="T17" fmla="*/ 0 60000 65536"/>
                  <a:gd name="T18" fmla="*/ 0 60000 65536"/>
                  <a:gd name="T19" fmla="*/ 0 60000 65536"/>
                  <a:gd name="T20" fmla="*/ 0 60000 65536"/>
                  <a:gd name="T21" fmla="*/ 0 w 22"/>
                  <a:gd name="T22" fmla="*/ 0 h 25"/>
                  <a:gd name="T23" fmla="*/ 22 w 2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5">
                    <a:moveTo>
                      <a:pt x="22" y="6"/>
                    </a:moveTo>
                    <a:lnTo>
                      <a:pt x="0" y="0"/>
                    </a:lnTo>
                    <a:lnTo>
                      <a:pt x="0" y="22"/>
                    </a:lnTo>
                    <a:lnTo>
                      <a:pt x="19" y="25"/>
                    </a:lnTo>
                    <a:lnTo>
                      <a:pt x="22" y="22"/>
                    </a:lnTo>
                    <a:lnTo>
                      <a:pt x="22" y="6"/>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41" name="Freeform 382"/>
              <p:cNvSpPr>
                <a:spLocks/>
              </p:cNvSpPr>
              <p:nvPr/>
            </p:nvSpPr>
            <p:spPr bwMode="auto">
              <a:xfrm>
                <a:off x="1341" y="2777"/>
                <a:ext cx="22" cy="28"/>
              </a:xfrm>
              <a:custGeom>
                <a:avLst/>
                <a:gdLst>
                  <a:gd name="T0" fmla="*/ 22 w 22"/>
                  <a:gd name="T1" fmla="*/ 6 h 28"/>
                  <a:gd name="T2" fmla="*/ 12 w 22"/>
                  <a:gd name="T3" fmla="*/ 3 h 28"/>
                  <a:gd name="T4" fmla="*/ 12 w 22"/>
                  <a:gd name="T5" fmla="*/ 3 h 28"/>
                  <a:gd name="T6" fmla="*/ 0 w 22"/>
                  <a:gd name="T7" fmla="*/ 0 h 28"/>
                  <a:gd name="T8" fmla="*/ 0 w 22"/>
                  <a:gd name="T9" fmla="*/ 22 h 28"/>
                  <a:gd name="T10" fmla="*/ 19 w 22"/>
                  <a:gd name="T11" fmla="*/ 28 h 28"/>
                  <a:gd name="T12" fmla="*/ 19 w 22"/>
                  <a:gd name="T13" fmla="*/ 28 h 28"/>
                  <a:gd name="T14" fmla="*/ 22 w 22"/>
                  <a:gd name="T15" fmla="*/ 28 h 28"/>
                  <a:gd name="T16" fmla="*/ 22 w 22"/>
                  <a:gd name="T17" fmla="*/ 6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8"/>
                  <a:gd name="T29" fmla="*/ 22 w 22"/>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8">
                    <a:moveTo>
                      <a:pt x="22" y="6"/>
                    </a:moveTo>
                    <a:lnTo>
                      <a:pt x="12" y="3"/>
                    </a:lnTo>
                    <a:lnTo>
                      <a:pt x="0" y="0"/>
                    </a:lnTo>
                    <a:lnTo>
                      <a:pt x="0" y="22"/>
                    </a:lnTo>
                    <a:lnTo>
                      <a:pt x="19" y="28"/>
                    </a:lnTo>
                    <a:lnTo>
                      <a:pt x="22" y="28"/>
                    </a:lnTo>
                    <a:lnTo>
                      <a:pt x="22" y="6"/>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42" name="Freeform 383"/>
              <p:cNvSpPr>
                <a:spLocks/>
              </p:cNvSpPr>
              <p:nvPr/>
            </p:nvSpPr>
            <p:spPr bwMode="auto">
              <a:xfrm>
                <a:off x="1318" y="2777"/>
                <a:ext cx="23" cy="22"/>
              </a:xfrm>
              <a:custGeom>
                <a:avLst/>
                <a:gdLst>
                  <a:gd name="T0" fmla="*/ 23 w 23"/>
                  <a:gd name="T1" fmla="*/ 0 h 22"/>
                  <a:gd name="T2" fmla="*/ 23 w 23"/>
                  <a:gd name="T3" fmla="*/ 0 h 22"/>
                  <a:gd name="T4" fmla="*/ 16 w 23"/>
                  <a:gd name="T5" fmla="*/ 0 h 22"/>
                  <a:gd name="T6" fmla="*/ 0 w 23"/>
                  <a:gd name="T7" fmla="*/ 3 h 22"/>
                  <a:gd name="T8" fmla="*/ 0 w 23"/>
                  <a:gd name="T9" fmla="*/ 16 h 22"/>
                  <a:gd name="T10" fmla="*/ 23 w 23"/>
                  <a:gd name="T11" fmla="*/ 22 h 22"/>
                  <a:gd name="T12" fmla="*/ 23 w 23"/>
                  <a:gd name="T13" fmla="*/ 0 h 22"/>
                  <a:gd name="T14" fmla="*/ 0 60000 65536"/>
                  <a:gd name="T15" fmla="*/ 0 60000 65536"/>
                  <a:gd name="T16" fmla="*/ 0 60000 65536"/>
                  <a:gd name="T17" fmla="*/ 0 60000 65536"/>
                  <a:gd name="T18" fmla="*/ 0 60000 65536"/>
                  <a:gd name="T19" fmla="*/ 0 60000 65536"/>
                  <a:gd name="T20" fmla="*/ 0 60000 65536"/>
                  <a:gd name="T21" fmla="*/ 0 w 23"/>
                  <a:gd name="T22" fmla="*/ 0 h 22"/>
                  <a:gd name="T23" fmla="*/ 23 w 23"/>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2">
                    <a:moveTo>
                      <a:pt x="23" y="0"/>
                    </a:moveTo>
                    <a:lnTo>
                      <a:pt x="23" y="0"/>
                    </a:lnTo>
                    <a:lnTo>
                      <a:pt x="16" y="0"/>
                    </a:lnTo>
                    <a:lnTo>
                      <a:pt x="0" y="3"/>
                    </a:lnTo>
                    <a:lnTo>
                      <a:pt x="0" y="16"/>
                    </a:lnTo>
                    <a:lnTo>
                      <a:pt x="23" y="22"/>
                    </a:lnTo>
                    <a:lnTo>
                      <a:pt x="23"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43" name="Freeform 384"/>
              <p:cNvSpPr>
                <a:spLocks/>
              </p:cNvSpPr>
              <p:nvPr/>
            </p:nvSpPr>
            <p:spPr bwMode="auto">
              <a:xfrm>
                <a:off x="1303" y="2780"/>
                <a:ext cx="15" cy="13"/>
              </a:xfrm>
              <a:custGeom>
                <a:avLst/>
                <a:gdLst>
                  <a:gd name="T0" fmla="*/ 15 w 15"/>
                  <a:gd name="T1" fmla="*/ 0 h 13"/>
                  <a:gd name="T2" fmla="*/ 0 w 15"/>
                  <a:gd name="T3" fmla="*/ 3 h 13"/>
                  <a:gd name="T4" fmla="*/ 0 w 15"/>
                  <a:gd name="T5" fmla="*/ 3 h 13"/>
                  <a:gd name="T6" fmla="*/ 0 w 15"/>
                  <a:gd name="T7" fmla="*/ 3 h 13"/>
                  <a:gd name="T8" fmla="*/ 0 w 15"/>
                  <a:gd name="T9" fmla="*/ 6 h 13"/>
                  <a:gd name="T10" fmla="*/ 6 w 15"/>
                  <a:gd name="T11" fmla="*/ 9 h 13"/>
                  <a:gd name="T12" fmla="*/ 15 w 15"/>
                  <a:gd name="T13" fmla="*/ 13 h 13"/>
                  <a:gd name="T14" fmla="*/ 15 w 15"/>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3"/>
                  <a:gd name="T26" fmla="*/ 15 w 15"/>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3">
                    <a:moveTo>
                      <a:pt x="15" y="0"/>
                    </a:moveTo>
                    <a:lnTo>
                      <a:pt x="0" y="3"/>
                    </a:lnTo>
                    <a:lnTo>
                      <a:pt x="0" y="6"/>
                    </a:lnTo>
                    <a:lnTo>
                      <a:pt x="6" y="9"/>
                    </a:lnTo>
                    <a:lnTo>
                      <a:pt x="15" y="13"/>
                    </a:lnTo>
                    <a:lnTo>
                      <a:pt x="15"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44" name="Freeform 385"/>
              <p:cNvSpPr>
                <a:spLocks/>
              </p:cNvSpPr>
              <p:nvPr/>
            </p:nvSpPr>
            <p:spPr bwMode="auto">
              <a:xfrm>
                <a:off x="1341" y="2805"/>
                <a:ext cx="19" cy="10"/>
              </a:xfrm>
              <a:custGeom>
                <a:avLst/>
                <a:gdLst>
                  <a:gd name="T0" fmla="*/ 3 w 19"/>
                  <a:gd name="T1" fmla="*/ 10 h 10"/>
                  <a:gd name="T2" fmla="*/ 15 w 19"/>
                  <a:gd name="T3" fmla="*/ 7 h 10"/>
                  <a:gd name="T4" fmla="*/ 15 w 19"/>
                  <a:gd name="T5" fmla="*/ 7 h 10"/>
                  <a:gd name="T6" fmla="*/ 19 w 19"/>
                  <a:gd name="T7" fmla="*/ 7 h 10"/>
                  <a:gd name="T8" fmla="*/ 15 w 19"/>
                  <a:gd name="T9" fmla="*/ 3 h 10"/>
                  <a:gd name="T10" fmla="*/ 9 w 19"/>
                  <a:gd name="T11" fmla="*/ 0 h 10"/>
                  <a:gd name="T12" fmla="*/ 0 w 19"/>
                  <a:gd name="T13" fmla="*/ 0 h 10"/>
                  <a:gd name="T14" fmla="*/ 3 w 19"/>
                  <a:gd name="T15" fmla="*/ 10 h 10"/>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0"/>
                  <a:gd name="T26" fmla="*/ 19 w 19"/>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0">
                    <a:moveTo>
                      <a:pt x="3" y="10"/>
                    </a:moveTo>
                    <a:lnTo>
                      <a:pt x="15" y="7"/>
                    </a:lnTo>
                    <a:lnTo>
                      <a:pt x="19" y="7"/>
                    </a:lnTo>
                    <a:lnTo>
                      <a:pt x="15" y="3"/>
                    </a:lnTo>
                    <a:lnTo>
                      <a:pt x="9" y="0"/>
                    </a:lnTo>
                    <a:lnTo>
                      <a:pt x="0" y="0"/>
                    </a:lnTo>
                    <a:lnTo>
                      <a:pt x="3" y="10"/>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45" name="Freeform 386"/>
              <p:cNvSpPr>
                <a:spLocks/>
              </p:cNvSpPr>
              <p:nvPr/>
            </p:nvSpPr>
            <p:spPr bwMode="auto">
              <a:xfrm>
                <a:off x="1318" y="2796"/>
                <a:ext cx="26" cy="22"/>
              </a:xfrm>
              <a:custGeom>
                <a:avLst/>
                <a:gdLst>
                  <a:gd name="T0" fmla="*/ 23 w 26"/>
                  <a:gd name="T1" fmla="*/ 9 h 22"/>
                  <a:gd name="T2" fmla="*/ 0 w 26"/>
                  <a:gd name="T3" fmla="*/ 0 h 22"/>
                  <a:gd name="T4" fmla="*/ 4 w 26"/>
                  <a:gd name="T5" fmla="*/ 22 h 22"/>
                  <a:gd name="T6" fmla="*/ 4 w 26"/>
                  <a:gd name="T7" fmla="*/ 22 h 22"/>
                  <a:gd name="T8" fmla="*/ 7 w 26"/>
                  <a:gd name="T9" fmla="*/ 22 h 22"/>
                  <a:gd name="T10" fmla="*/ 26 w 26"/>
                  <a:gd name="T11" fmla="*/ 19 h 22"/>
                  <a:gd name="T12" fmla="*/ 23 w 26"/>
                  <a:gd name="T13" fmla="*/ 9 h 22"/>
                  <a:gd name="T14" fmla="*/ 0 60000 65536"/>
                  <a:gd name="T15" fmla="*/ 0 60000 65536"/>
                  <a:gd name="T16" fmla="*/ 0 60000 65536"/>
                  <a:gd name="T17" fmla="*/ 0 60000 65536"/>
                  <a:gd name="T18" fmla="*/ 0 60000 65536"/>
                  <a:gd name="T19" fmla="*/ 0 60000 65536"/>
                  <a:gd name="T20" fmla="*/ 0 60000 65536"/>
                  <a:gd name="T21" fmla="*/ 0 w 26"/>
                  <a:gd name="T22" fmla="*/ 0 h 22"/>
                  <a:gd name="T23" fmla="*/ 26 w 26"/>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2">
                    <a:moveTo>
                      <a:pt x="23" y="9"/>
                    </a:moveTo>
                    <a:lnTo>
                      <a:pt x="0" y="0"/>
                    </a:lnTo>
                    <a:lnTo>
                      <a:pt x="4" y="22"/>
                    </a:lnTo>
                    <a:lnTo>
                      <a:pt x="7" y="22"/>
                    </a:lnTo>
                    <a:lnTo>
                      <a:pt x="26" y="19"/>
                    </a:lnTo>
                    <a:lnTo>
                      <a:pt x="23" y="9"/>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46" name="Freeform 387"/>
              <p:cNvSpPr>
                <a:spLocks/>
              </p:cNvSpPr>
              <p:nvPr/>
            </p:nvSpPr>
            <p:spPr bwMode="auto">
              <a:xfrm>
                <a:off x="1296" y="2789"/>
                <a:ext cx="26" cy="29"/>
              </a:xfrm>
              <a:custGeom>
                <a:avLst/>
                <a:gdLst>
                  <a:gd name="T0" fmla="*/ 22 w 26"/>
                  <a:gd name="T1" fmla="*/ 7 h 29"/>
                  <a:gd name="T2" fmla="*/ 3 w 26"/>
                  <a:gd name="T3" fmla="*/ 0 h 29"/>
                  <a:gd name="T4" fmla="*/ 3 w 26"/>
                  <a:gd name="T5" fmla="*/ 0 h 29"/>
                  <a:gd name="T6" fmla="*/ 0 w 26"/>
                  <a:gd name="T7" fmla="*/ 0 h 29"/>
                  <a:gd name="T8" fmla="*/ 3 w 26"/>
                  <a:gd name="T9" fmla="*/ 26 h 29"/>
                  <a:gd name="T10" fmla="*/ 10 w 26"/>
                  <a:gd name="T11" fmla="*/ 26 h 29"/>
                  <a:gd name="T12" fmla="*/ 10 w 26"/>
                  <a:gd name="T13" fmla="*/ 26 h 29"/>
                  <a:gd name="T14" fmla="*/ 26 w 26"/>
                  <a:gd name="T15" fmla="*/ 29 h 29"/>
                  <a:gd name="T16" fmla="*/ 22 w 26"/>
                  <a:gd name="T17" fmla="*/ 7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9"/>
                  <a:gd name="T29" fmla="*/ 26 w 26"/>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9">
                    <a:moveTo>
                      <a:pt x="22" y="7"/>
                    </a:moveTo>
                    <a:lnTo>
                      <a:pt x="3" y="0"/>
                    </a:lnTo>
                    <a:lnTo>
                      <a:pt x="0" y="0"/>
                    </a:lnTo>
                    <a:lnTo>
                      <a:pt x="3" y="26"/>
                    </a:lnTo>
                    <a:lnTo>
                      <a:pt x="10" y="26"/>
                    </a:lnTo>
                    <a:lnTo>
                      <a:pt x="26" y="29"/>
                    </a:lnTo>
                    <a:lnTo>
                      <a:pt x="22" y="7"/>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47" name="Freeform 388"/>
              <p:cNvSpPr>
                <a:spLocks/>
              </p:cNvSpPr>
              <p:nvPr/>
            </p:nvSpPr>
            <p:spPr bwMode="auto">
              <a:xfrm>
                <a:off x="1274" y="2786"/>
                <a:ext cx="25" cy="29"/>
              </a:xfrm>
              <a:custGeom>
                <a:avLst/>
                <a:gdLst>
                  <a:gd name="T0" fmla="*/ 22 w 25"/>
                  <a:gd name="T1" fmla="*/ 3 h 29"/>
                  <a:gd name="T2" fmla="*/ 22 w 25"/>
                  <a:gd name="T3" fmla="*/ 3 h 29"/>
                  <a:gd name="T4" fmla="*/ 3 w 25"/>
                  <a:gd name="T5" fmla="*/ 0 h 29"/>
                  <a:gd name="T6" fmla="*/ 0 w 25"/>
                  <a:gd name="T7" fmla="*/ 3 h 29"/>
                  <a:gd name="T8" fmla="*/ 0 w 25"/>
                  <a:gd name="T9" fmla="*/ 19 h 29"/>
                  <a:gd name="T10" fmla="*/ 25 w 25"/>
                  <a:gd name="T11" fmla="*/ 29 h 29"/>
                  <a:gd name="T12" fmla="*/ 22 w 25"/>
                  <a:gd name="T13" fmla="*/ 3 h 29"/>
                  <a:gd name="T14" fmla="*/ 0 60000 65536"/>
                  <a:gd name="T15" fmla="*/ 0 60000 65536"/>
                  <a:gd name="T16" fmla="*/ 0 60000 65536"/>
                  <a:gd name="T17" fmla="*/ 0 60000 65536"/>
                  <a:gd name="T18" fmla="*/ 0 60000 65536"/>
                  <a:gd name="T19" fmla="*/ 0 60000 65536"/>
                  <a:gd name="T20" fmla="*/ 0 60000 65536"/>
                  <a:gd name="T21" fmla="*/ 0 w 25"/>
                  <a:gd name="T22" fmla="*/ 0 h 29"/>
                  <a:gd name="T23" fmla="*/ 25 w 25"/>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9">
                    <a:moveTo>
                      <a:pt x="22" y="3"/>
                    </a:moveTo>
                    <a:lnTo>
                      <a:pt x="22" y="3"/>
                    </a:lnTo>
                    <a:lnTo>
                      <a:pt x="3" y="0"/>
                    </a:lnTo>
                    <a:lnTo>
                      <a:pt x="0" y="3"/>
                    </a:lnTo>
                    <a:lnTo>
                      <a:pt x="0" y="19"/>
                    </a:lnTo>
                    <a:lnTo>
                      <a:pt x="25" y="29"/>
                    </a:lnTo>
                    <a:lnTo>
                      <a:pt x="22" y="3"/>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48" name="Freeform 389"/>
              <p:cNvSpPr>
                <a:spLocks/>
              </p:cNvSpPr>
              <p:nvPr/>
            </p:nvSpPr>
            <p:spPr bwMode="auto">
              <a:xfrm>
                <a:off x="1252" y="2789"/>
                <a:ext cx="22" cy="16"/>
              </a:xfrm>
              <a:custGeom>
                <a:avLst/>
                <a:gdLst>
                  <a:gd name="T0" fmla="*/ 22 w 22"/>
                  <a:gd name="T1" fmla="*/ 0 h 16"/>
                  <a:gd name="T2" fmla="*/ 0 w 22"/>
                  <a:gd name="T3" fmla="*/ 4 h 16"/>
                  <a:gd name="T4" fmla="*/ 0 w 22"/>
                  <a:gd name="T5" fmla="*/ 10 h 16"/>
                  <a:gd name="T6" fmla="*/ 22 w 22"/>
                  <a:gd name="T7" fmla="*/ 16 h 16"/>
                  <a:gd name="T8" fmla="*/ 22 w 22"/>
                  <a:gd name="T9" fmla="*/ 0 h 16"/>
                  <a:gd name="T10" fmla="*/ 0 60000 65536"/>
                  <a:gd name="T11" fmla="*/ 0 60000 65536"/>
                  <a:gd name="T12" fmla="*/ 0 60000 65536"/>
                  <a:gd name="T13" fmla="*/ 0 60000 65536"/>
                  <a:gd name="T14" fmla="*/ 0 60000 65536"/>
                  <a:gd name="T15" fmla="*/ 0 w 22"/>
                  <a:gd name="T16" fmla="*/ 0 h 16"/>
                  <a:gd name="T17" fmla="*/ 22 w 22"/>
                  <a:gd name="T18" fmla="*/ 16 h 16"/>
                </a:gdLst>
                <a:ahLst/>
                <a:cxnLst>
                  <a:cxn ang="T10">
                    <a:pos x="T0" y="T1"/>
                  </a:cxn>
                  <a:cxn ang="T11">
                    <a:pos x="T2" y="T3"/>
                  </a:cxn>
                  <a:cxn ang="T12">
                    <a:pos x="T4" y="T5"/>
                  </a:cxn>
                  <a:cxn ang="T13">
                    <a:pos x="T6" y="T7"/>
                  </a:cxn>
                  <a:cxn ang="T14">
                    <a:pos x="T8" y="T9"/>
                  </a:cxn>
                </a:cxnLst>
                <a:rect l="T15" t="T16" r="T17" b="T18"/>
                <a:pathLst>
                  <a:path w="22" h="16">
                    <a:moveTo>
                      <a:pt x="22" y="0"/>
                    </a:moveTo>
                    <a:lnTo>
                      <a:pt x="0" y="4"/>
                    </a:lnTo>
                    <a:lnTo>
                      <a:pt x="0" y="10"/>
                    </a:lnTo>
                    <a:lnTo>
                      <a:pt x="22" y="16"/>
                    </a:lnTo>
                    <a:lnTo>
                      <a:pt x="22"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49" name="Freeform 390"/>
              <p:cNvSpPr>
                <a:spLocks/>
              </p:cNvSpPr>
              <p:nvPr/>
            </p:nvSpPr>
            <p:spPr bwMode="auto">
              <a:xfrm>
                <a:off x="1246" y="2793"/>
                <a:ext cx="6" cy="6"/>
              </a:xfrm>
              <a:custGeom>
                <a:avLst/>
                <a:gdLst>
                  <a:gd name="T0" fmla="*/ 6 w 6"/>
                  <a:gd name="T1" fmla="*/ 0 h 6"/>
                  <a:gd name="T2" fmla="*/ 3 w 6"/>
                  <a:gd name="T3" fmla="*/ 0 h 6"/>
                  <a:gd name="T4" fmla="*/ 3 w 6"/>
                  <a:gd name="T5" fmla="*/ 0 h 6"/>
                  <a:gd name="T6" fmla="*/ 0 w 6"/>
                  <a:gd name="T7" fmla="*/ 0 h 6"/>
                  <a:gd name="T8" fmla="*/ 0 w 6"/>
                  <a:gd name="T9" fmla="*/ 3 h 6"/>
                  <a:gd name="T10" fmla="*/ 6 w 6"/>
                  <a:gd name="T11" fmla="*/ 6 h 6"/>
                  <a:gd name="T12" fmla="*/ 6 w 6"/>
                  <a:gd name="T13" fmla="*/ 6 h 6"/>
                  <a:gd name="T14" fmla="*/ 6 w 6"/>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0"/>
                    </a:moveTo>
                    <a:lnTo>
                      <a:pt x="3" y="0"/>
                    </a:lnTo>
                    <a:lnTo>
                      <a:pt x="0" y="0"/>
                    </a:lnTo>
                    <a:lnTo>
                      <a:pt x="0" y="3"/>
                    </a:lnTo>
                    <a:lnTo>
                      <a:pt x="6" y="6"/>
                    </a:lnTo>
                    <a:lnTo>
                      <a:pt x="6"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50" name="Freeform 391"/>
              <p:cNvSpPr>
                <a:spLocks/>
              </p:cNvSpPr>
              <p:nvPr/>
            </p:nvSpPr>
            <p:spPr bwMode="auto">
              <a:xfrm>
                <a:off x="1299" y="2818"/>
                <a:ext cx="4" cy="6"/>
              </a:xfrm>
              <a:custGeom>
                <a:avLst/>
                <a:gdLst>
                  <a:gd name="T0" fmla="*/ 0 w 4"/>
                  <a:gd name="T1" fmla="*/ 0 h 6"/>
                  <a:gd name="T2" fmla="*/ 0 w 4"/>
                  <a:gd name="T3" fmla="*/ 6 h 6"/>
                  <a:gd name="T4" fmla="*/ 0 w 4"/>
                  <a:gd name="T5" fmla="*/ 6 h 6"/>
                  <a:gd name="T6" fmla="*/ 0 w 4"/>
                  <a:gd name="T7" fmla="*/ 6 h 6"/>
                  <a:gd name="T8" fmla="*/ 4 w 4"/>
                  <a:gd name="T9" fmla="*/ 3 h 6"/>
                  <a:gd name="T10" fmla="*/ 0 w 4"/>
                  <a:gd name="T11" fmla="*/ 0 h 6"/>
                  <a:gd name="T12" fmla="*/ 0 w 4"/>
                  <a:gd name="T13" fmla="*/ 0 h 6"/>
                  <a:gd name="T14" fmla="*/ 0 60000 65536"/>
                  <a:gd name="T15" fmla="*/ 0 60000 65536"/>
                  <a:gd name="T16" fmla="*/ 0 60000 65536"/>
                  <a:gd name="T17" fmla="*/ 0 60000 65536"/>
                  <a:gd name="T18" fmla="*/ 0 60000 65536"/>
                  <a:gd name="T19" fmla="*/ 0 60000 65536"/>
                  <a:gd name="T20" fmla="*/ 0 60000 65536"/>
                  <a:gd name="T21" fmla="*/ 0 w 4"/>
                  <a:gd name="T22" fmla="*/ 0 h 6"/>
                  <a:gd name="T23" fmla="*/ 4 w 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6">
                    <a:moveTo>
                      <a:pt x="0" y="0"/>
                    </a:moveTo>
                    <a:lnTo>
                      <a:pt x="0" y="6"/>
                    </a:lnTo>
                    <a:lnTo>
                      <a:pt x="4" y="3"/>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51" name="Freeform 392"/>
              <p:cNvSpPr>
                <a:spLocks/>
              </p:cNvSpPr>
              <p:nvPr/>
            </p:nvSpPr>
            <p:spPr bwMode="auto">
              <a:xfrm>
                <a:off x="1277" y="2812"/>
                <a:ext cx="22" cy="15"/>
              </a:xfrm>
              <a:custGeom>
                <a:avLst/>
                <a:gdLst>
                  <a:gd name="T0" fmla="*/ 22 w 22"/>
                  <a:gd name="T1" fmla="*/ 6 h 15"/>
                  <a:gd name="T2" fmla="*/ 22 w 22"/>
                  <a:gd name="T3" fmla="*/ 6 h 15"/>
                  <a:gd name="T4" fmla="*/ 19 w 22"/>
                  <a:gd name="T5" fmla="*/ 6 h 15"/>
                  <a:gd name="T6" fmla="*/ 0 w 22"/>
                  <a:gd name="T7" fmla="*/ 0 h 15"/>
                  <a:gd name="T8" fmla="*/ 0 w 22"/>
                  <a:gd name="T9" fmla="*/ 15 h 15"/>
                  <a:gd name="T10" fmla="*/ 22 w 22"/>
                  <a:gd name="T11" fmla="*/ 12 h 15"/>
                  <a:gd name="T12" fmla="*/ 22 w 22"/>
                  <a:gd name="T13" fmla="*/ 6 h 15"/>
                  <a:gd name="T14" fmla="*/ 0 60000 65536"/>
                  <a:gd name="T15" fmla="*/ 0 60000 65536"/>
                  <a:gd name="T16" fmla="*/ 0 60000 65536"/>
                  <a:gd name="T17" fmla="*/ 0 60000 65536"/>
                  <a:gd name="T18" fmla="*/ 0 60000 65536"/>
                  <a:gd name="T19" fmla="*/ 0 60000 65536"/>
                  <a:gd name="T20" fmla="*/ 0 60000 65536"/>
                  <a:gd name="T21" fmla="*/ 0 w 22"/>
                  <a:gd name="T22" fmla="*/ 0 h 15"/>
                  <a:gd name="T23" fmla="*/ 22 w 22"/>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5">
                    <a:moveTo>
                      <a:pt x="22" y="6"/>
                    </a:moveTo>
                    <a:lnTo>
                      <a:pt x="22" y="6"/>
                    </a:lnTo>
                    <a:lnTo>
                      <a:pt x="19" y="6"/>
                    </a:lnTo>
                    <a:lnTo>
                      <a:pt x="0" y="0"/>
                    </a:lnTo>
                    <a:lnTo>
                      <a:pt x="0" y="15"/>
                    </a:lnTo>
                    <a:lnTo>
                      <a:pt x="22" y="12"/>
                    </a:lnTo>
                    <a:lnTo>
                      <a:pt x="22" y="6"/>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52" name="Freeform 393"/>
              <p:cNvSpPr>
                <a:spLocks/>
              </p:cNvSpPr>
              <p:nvPr/>
            </p:nvSpPr>
            <p:spPr bwMode="auto">
              <a:xfrm>
                <a:off x="1252" y="2805"/>
                <a:ext cx="25" cy="26"/>
              </a:xfrm>
              <a:custGeom>
                <a:avLst/>
                <a:gdLst>
                  <a:gd name="T0" fmla="*/ 25 w 25"/>
                  <a:gd name="T1" fmla="*/ 7 h 26"/>
                  <a:gd name="T2" fmla="*/ 0 w 25"/>
                  <a:gd name="T3" fmla="*/ 0 h 26"/>
                  <a:gd name="T4" fmla="*/ 3 w 25"/>
                  <a:gd name="T5" fmla="*/ 26 h 26"/>
                  <a:gd name="T6" fmla="*/ 3 w 25"/>
                  <a:gd name="T7" fmla="*/ 26 h 26"/>
                  <a:gd name="T8" fmla="*/ 16 w 25"/>
                  <a:gd name="T9" fmla="*/ 26 h 26"/>
                  <a:gd name="T10" fmla="*/ 25 w 25"/>
                  <a:gd name="T11" fmla="*/ 22 h 26"/>
                  <a:gd name="T12" fmla="*/ 25 w 25"/>
                  <a:gd name="T13" fmla="*/ 7 h 26"/>
                  <a:gd name="T14" fmla="*/ 0 60000 65536"/>
                  <a:gd name="T15" fmla="*/ 0 60000 65536"/>
                  <a:gd name="T16" fmla="*/ 0 60000 65536"/>
                  <a:gd name="T17" fmla="*/ 0 60000 65536"/>
                  <a:gd name="T18" fmla="*/ 0 60000 65536"/>
                  <a:gd name="T19" fmla="*/ 0 60000 65536"/>
                  <a:gd name="T20" fmla="*/ 0 60000 65536"/>
                  <a:gd name="T21" fmla="*/ 0 w 25"/>
                  <a:gd name="T22" fmla="*/ 0 h 26"/>
                  <a:gd name="T23" fmla="*/ 25 w 25"/>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6">
                    <a:moveTo>
                      <a:pt x="25" y="7"/>
                    </a:moveTo>
                    <a:lnTo>
                      <a:pt x="0" y="0"/>
                    </a:lnTo>
                    <a:lnTo>
                      <a:pt x="3" y="26"/>
                    </a:lnTo>
                    <a:lnTo>
                      <a:pt x="16" y="26"/>
                    </a:lnTo>
                    <a:lnTo>
                      <a:pt x="25" y="22"/>
                    </a:lnTo>
                    <a:lnTo>
                      <a:pt x="25" y="7"/>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53" name="Freeform 394"/>
              <p:cNvSpPr>
                <a:spLocks/>
              </p:cNvSpPr>
              <p:nvPr/>
            </p:nvSpPr>
            <p:spPr bwMode="auto">
              <a:xfrm>
                <a:off x="1230" y="2799"/>
                <a:ext cx="25" cy="32"/>
              </a:xfrm>
              <a:custGeom>
                <a:avLst/>
                <a:gdLst>
                  <a:gd name="T0" fmla="*/ 22 w 25"/>
                  <a:gd name="T1" fmla="*/ 6 h 32"/>
                  <a:gd name="T2" fmla="*/ 12 w 25"/>
                  <a:gd name="T3" fmla="*/ 3 h 32"/>
                  <a:gd name="T4" fmla="*/ 12 w 25"/>
                  <a:gd name="T5" fmla="*/ 3 h 32"/>
                  <a:gd name="T6" fmla="*/ 0 w 25"/>
                  <a:gd name="T7" fmla="*/ 0 h 32"/>
                  <a:gd name="T8" fmla="*/ 3 w 25"/>
                  <a:gd name="T9" fmla="*/ 22 h 32"/>
                  <a:gd name="T10" fmla="*/ 19 w 25"/>
                  <a:gd name="T11" fmla="*/ 28 h 32"/>
                  <a:gd name="T12" fmla="*/ 19 w 25"/>
                  <a:gd name="T13" fmla="*/ 28 h 32"/>
                  <a:gd name="T14" fmla="*/ 25 w 25"/>
                  <a:gd name="T15" fmla="*/ 32 h 32"/>
                  <a:gd name="T16" fmla="*/ 22 w 25"/>
                  <a:gd name="T17" fmla="*/ 6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32"/>
                  <a:gd name="T29" fmla="*/ 25 w 25"/>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32">
                    <a:moveTo>
                      <a:pt x="22" y="6"/>
                    </a:moveTo>
                    <a:lnTo>
                      <a:pt x="12" y="3"/>
                    </a:lnTo>
                    <a:lnTo>
                      <a:pt x="0" y="0"/>
                    </a:lnTo>
                    <a:lnTo>
                      <a:pt x="3" y="22"/>
                    </a:lnTo>
                    <a:lnTo>
                      <a:pt x="19" y="28"/>
                    </a:lnTo>
                    <a:lnTo>
                      <a:pt x="25" y="32"/>
                    </a:lnTo>
                    <a:lnTo>
                      <a:pt x="22" y="6"/>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54" name="Freeform 395"/>
              <p:cNvSpPr>
                <a:spLocks/>
              </p:cNvSpPr>
              <p:nvPr/>
            </p:nvSpPr>
            <p:spPr bwMode="auto">
              <a:xfrm>
                <a:off x="1208" y="2799"/>
                <a:ext cx="25" cy="22"/>
              </a:xfrm>
              <a:custGeom>
                <a:avLst/>
                <a:gdLst>
                  <a:gd name="T0" fmla="*/ 22 w 25"/>
                  <a:gd name="T1" fmla="*/ 0 h 22"/>
                  <a:gd name="T2" fmla="*/ 22 w 25"/>
                  <a:gd name="T3" fmla="*/ 0 h 22"/>
                  <a:gd name="T4" fmla="*/ 15 w 25"/>
                  <a:gd name="T5" fmla="*/ 0 h 22"/>
                  <a:gd name="T6" fmla="*/ 0 w 25"/>
                  <a:gd name="T7" fmla="*/ 3 h 22"/>
                  <a:gd name="T8" fmla="*/ 3 w 25"/>
                  <a:gd name="T9" fmla="*/ 16 h 22"/>
                  <a:gd name="T10" fmla="*/ 25 w 25"/>
                  <a:gd name="T11" fmla="*/ 22 h 22"/>
                  <a:gd name="T12" fmla="*/ 22 w 25"/>
                  <a:gd name="T13" fmla="*/ 0 h 22"/>
                  <a:gd name="T14" fmla="*/ 0 60000 65536"/>
                  <a:gd name="T15" fmla="*/ 0 60000 65536"/>
                  <a:gd name="T16" fmla="*/ 0 60000 65536"/>
                  <a:gd name="T17" fmla="*/ 0 60000 65536"/>
                  <a:gd name="T18" fmla="*/ 0 60000 65536"/>
                  <a:gd name="T19" fmla="*/ 0 60000 65536"/>
                  <a:gd name="T20" fmla="*/ 0 60000 65536"/>
                  <a:gd name="T21" fmla="*/ 0 w 25"/>
                  <a:gd name="T22" fmla="*/ 0 h 22"/>
                  <a:gd name="T23" fmla="*/ 25 w 25"/>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2">
                    <a:moveTo>
                      <a:pt x="22" y="0"/>
                    </a:moveTo>
                    <a:lnTo>
                      <a:pt x="22" y="0"/>
                    </a:lnTo>
                    <a:lnTo>
                      <a:pt x="15" y="0"/>
                    </a:lnTo>
                    <a:lnTo>
                      <a:pt x="0" y="3"/>
                    </a:lnTo>
                    <a:lnTo>
                      <a:pt x="3" y="16"/>
                    </a:lnTo>
                    <a:lnTo>
                      <a:pt x="25" y="22"/>
                    </a:lnTo>
                    <a:lnTo>
                      <a:pt x="22" y="0"/>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55" name="Freeform 396"/>
              <p:cNvSpPr>
                <a:spLocks/>
              </p:cNvSpPr>
              <p:nvPr/>
            </p:nvSpPr>
            <p:spPr bwMode="auto">
              <a:xfrm>
                <a:off x="1189" y="2802"/>
                <a:ext cx="22" cy="13"/>
              </a:xfrm>
              <a:custGeom>
                <a:avLst/>
                <a:gdLst>
                  <a:gd name="T0" fmla="*/ 19 w 22"/>
                  <a:gd name="T1" fmla="*/ 0 h 13"/>
                  <a:gd name="T2" fmla="*/ 0 w 22"/>
                  <a:gd name="T3" fmla="*/ 3 h 13"/>
                  <a:gd name="T4" fmla="*/ 0 w 22"/>
                  <a:gd name="T5" fmla="*/ 3 h 13"/>
                  <a:gd name="T6" fmla="*/ 0 w 22"/>
                  <a:gd name="T7" fmla="*/ 3 h 13"/>
                  <a:gd name="T8" fmla="*/ 0 w 22"/>
                  <a:gd name="T9" fmla="*/ 3 h 13"/>
                  <a:gd name="T10" fmla="*/ 6 w 22"/>
                  <a:gd name="T11" fmla="*/ 6 h 13"/>
                  <a:gd name="T12" fmla="*/ 22 w 22"/>
                  <a:gd name="T13" fmla="*/ 13 h 13"/>
                  <a:gd name="T14" fmla="*/ 19 w 22"/>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3"/>
                  <a:gd name="T26" fmla="*/ 22 w 22"/>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3">
                    <a:moveTo>
                      <a:pt x="19" y="0"/>
                    </a:moveTo>
                    <a:lnTo>
                      <a:pt x="0" y="3"/>
                    </a:lnTo>
                    <a:lnTo>
                      <a:pt x="6" y="6"/>
                    </a:lnTo>
                    <a:lnTo>
                      <a:pt x="22" y="13"/>
                    </a:lnTo>
                    <a:lnTo>
                      <a:pt x="19" y="0"/>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56" name="Freeform 397"/>
              <p:cNvSpPr>
                <a:spLocks/>
              </p:cNvSpPr>
              <p:nvPr/>
            </p:nvSpPr>
            <p:spPr bwMode="auto">
              <a:xfrm>
                <a:off x="1233" y="2827"/>
                <a:ext cx="13" cy="10"/>
              </a:xfrm>
              <a:custGeom>
                <a:avLst/>
                <a:gdLst>
                  <a:gd name="T0" fmla="*/ 0 w 13"/>
                  <a:gd name="T1" fmla="*/ 0 h 10"/>
                  <a:gd name="T2" fmla="*/ 0 w 13"/>
                  <a:gd name="T3" fmla="*/ 10 h 10"/>
                  <a:gd name="T4" fmla="*/ 9 w 13"/>
                  <a:gd name="T5" fmla="*/ 10 h 10"/>
                  <a:gd name="T6" fmla="*/ 9 w 13"/>
                  <a:gd name="T7" fmla="*/ 10 h 10"/>
                  <a:gd name="T8" fmla="*/ 13 w 13"/>
                  <a:gd name="T9" fmla="*/ 7 h 10"/>
                  <a:gd name="T10" fmla="*/ 13 w 13"/>
                  <a:gd name="T11" fmla="*/ 7 h 10"/>
                  <a:gd name="T12" fmla="*/ 3 w 13"/>
                  <a:gd name="T13" fmla="*/ 4 h 10"/>
                  <a:gd name="T14" fmla="*/ 0 w 13"/>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0"/>
                  <a:gd name="T26" fmla="*/ 13 w 13"/>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0">
                    <a:moveTo>
                      <a:pt x="0" y="0"/>
                    </a:moveTo>
                    <a:lnTo>
                      <a:pt x="0" y="10"/>
                    </a:lnTo>
                    <a:lnTo>
                      <a:pt x="9" y="10"/>
                    </a:lnTo>
                    <a:lnTo>
                      <a:pt x="13" y="7"/>
                    </a:lnTo>
                    <a:lnTo>
                      <a:pt x="3" y="4"/>
                    </a:lnTo>
                    <a:lnTo>
                      <a:pt x="0"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57" name="Freeform 398"/>
              <p:cNvSpPr>
                <a:spLocks/>
              </p:cNvSpPr>
              <p:nvPr/>
            </p:nvSpPr>
            <p:spPr bwMode="auto">
              <a:xfrm>
                <a:off x="1211" y="2821"/>
                <a:ext cx="22" cy="22"/>
              </a:xfrm>
              <a:custGeom>
                <a:avLst/>
                <a:gdLst>
                  <a:gd name="T0" fmla="*/ 22 w 22"/>
                  <a:gd name="T1" fmla="*/ 6 h 22"/>
                  <a:gd name="T2" fmla="*/ 0 w 22"/>
                  <a:gd name="T3" fmla="*/ 0 h 22"/>
                  <a:gd name="T4" fmla="*/ 0 w 22"/>
                  <a:gd name="T5" fmla="*/ 22 h 22"/>
                  <a:gd name="T6" fmla="*/ 22 w 22"/>
                  <a:gd name="T7" fmla="*/ 16 h 22"/>
                  <a:gd name="T8" fmla="*/ 22 w 22"/>
                  <a:gd name="T9" fmla="*/ 6 h 22"/>
                  <a:gd name="T10" fmla="*/ 0 60000 65536"/>
                  <a:gd name="T11" fmla="*/ 0 60000 65536"/>
                  <a:gd name="T12" fmla="*/ 0 60000 65536"/>
                  <a:gd name="T13" fmla="*/ 0 60000 65536"/>
                  <a:gd name="T14" fmla="*/ 0 60000 65536"/>
                  <a:gd name="T15" fmla="*/ 0 w 22"/>
                  <a:gd name="T16" fmla="*/ 0 h 22"/>
                  <a:gd name="T17" fmla="*/ 22 w 22"/>
                  <a:gd name="T18" fmla="*/ 22 h 22"/>
                </a:gdLst>
                <a:ahLst/>
                <a:cxnLst>
                  <a:cxn ang="T10">
                    <a:pos x="T0" y="T1"/>
                  </a:cxn>
                  <a:cxn ang="T11">
                    <a:pos x="T2" y="T3"/>
                  </a:cxn>
                  <a:cxn ang="T12">
                    <a:pos x="T4" y="T5"/>
                  </a:cxn>
                  <a:cxn ang="T13">
                    <a:pos x="T6" y="T7"/>
                  </a:cxn>
                  <a:cxn ang="T14">
                    <a:pos x="T8" y="T9"/>
                  </a:cxn>
                </a:cxnLst>
                <a:rect l="T15" t="T16" r="T17" b="T18"/>
                <a:pathLst>
                  <a:path w="22" h="22">
                    <a:moveTo>
                      <a:pt x="22" y="6"/>
                    </a:moveTo>
                    <a:lnTo>
                      <a:pt x="0" y="0"/>
                    </a:lnTo>
                    <a:lnTo>
                      <a:pt x="0" y="22"/>
                    </a:lnTo>
                    <a:lnTo>
                      <a:pt x="22" y="16"/>
                    </a:lnTo>
                    <a:lnTo>
                      <a:pt x="22" y="6"/>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58" name="Freeform 399"/>
              <p:cNvSpPr>
                <a:spLocks/>
              </p:cNvSpPr>
              <p:nvPr/>
            </p:nvSpPr>
            <p:spPr bwMode="auto">
              <a:xfrm>
                <a:off x="1189" y="2812"/>
                <a:ext cx="22" cy="31"/>
              </a:xfrm>
              <a:custGeom>
                <a:avLst/>
                <a:gdLst>
                  <a:gd name="T0" fmla="*/ 22 w 22"/>
                  <a:gd name="T1" fmla="*/ 9 h 31"/>
                  <a:gd name="T2" fmla="*/ 0 w 22"/>
                  <a:gd name="T3" fmla="*/ 0 h 31"/>
                  <a:gd name="T4" fmla="*/ 0 w 22"/>
                  <a:gd name="T5" fmla="*/ 28 h 31"/>
                  <a:gd name="T6" fmla="*/ 0 w 22"/>
                  <a:gd name="T7" fmla="*/ 28 h 31"/>
                  <a:gd name="T8" fmla="*/ 0 w 22"/>
                  <a:gd name="T9" fmla="*/ 28 h 31"/>
                  <a:gd name="T10" fmla="*/ 12 w 22"/>
                  <a:gd name="T11" fmla="*/ 31 h 31"/>
                  <a:gd name="T12" fmla="*/ 22 w 22"/>
                  <a:gd name="T13" fmla="*/ 31 h 31"/>
                  <a:gd name="T14" fmla="*/ 22 w 22"/>
                  <a:gd name="T15" fmla="*/ 31 h 31"/>
                  <a:gd name="T16" fmla="*/ 22 w 22"/>
                  <a:gd name="T17" fmla="*/ 9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31"/>
                  <a:gd name="T29" fmla="*/ 22 w 22"/>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31">
                    <a:moveTo>
                      <a:pt x="22" y="9"/>
                    </a:moveTo>
                    <a:lnTo>
                      <a:pt x="0" y="0"/>
                    </a:lnTo>
                    <a:lnTo>
                      <a:pt x="0" y="28"/>
                    </a:lnTo>
                    <a:lnTo>
                      <a:pt x="12" y="31"/>
                    </a:lnTo>
                    <a:lnTo>
                      <a:pt x="22" y="31"/>
                    </a:lnTo>
                    <a:lnTo>
                      <a:pt x="22" y="9"/>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59" name="Freeform 400"/>
              <p:cNvSpPr>
                <a:spLocks/>
              </p:cNvSpPr>
              <p:nvPr/>
            </p:nvSpPr>
            <p:spPr bwMode="auto">
              <a:xfrm>
                <a:off x="1163" y="2808"/>
                <a:ext cx="26" cy="32"/>
              </a:xfrm>
              <a:custGeom>
                <a:avLst/>
                <a:gdLst>
                  <a:gd name="T0" fmla="*/ 26 w 26"/>
                  <a:gd name="T1" fmla="*/ 4 h 32"/>
                  <a:gd name="T2" fmla="*/ 23 w 26"/>
                  <a:gd name="T3" fmla="*/ 4 h 32"/>
                  <a:gd name="T4" fmla="*/ 23 w 26"/>
                  <a:gd name="T5" fmla="*/ 4 h 32"/>
                  <a:gd name="T6" fmla="*/ 0 w 26"/>
                  <a:gd name="T7" fmla="*/ 0 h 32"/>
                  <a:gd name="T8" fmla="*/ 4 w 26"/>
                  <a:gd name="T9" fmla="*/ 23 h 32"/>
                  <a:gd name="T10" fmla="*/ 26 w 26"/>
                  <a:gd name="T11" fmla="*/ 32 h 32"/>
                  <a:gd name="T12" fmla="*/ 26 w 26"/>
                  <a:gd name="T13" fmla="*/ 4 h 32"/>
                  <a:gd name="T14" fmla="*/ 0 60000 65536"/>
                  <a:gd name="T15" fmla="*/ 0 60000 65536"/>
                  <a:gd name="T16" fmla="*/ 0 60000 65536"/>
                  <a:gd name="T17" fmla="*/ 0 60000 65536"/>
                  <a:gd name="T18" fmla="*/ 0 60000 65536"/>
                  <a:gd name="T19" fmla="*/ 0 60000 65536"/>
                  <a:gd name="T20" fmla="*/ 0 60000 65536"/>
                  <a:gd name="T21" fmla="*/ 0 w 26"/>
                  <a:gd name="T22" fmla="*/ 0 h 32"/>
                  <a:gd name="T23" fmla="*/ 26 w 2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2">
                    <a:moveTo>
                      <a:pt x="26" y="4"/>
                    </a:moveTo>
                    <a:lnTo>
                      <a:pt x="23" y="4"/>
                    </a:lnTo>
                    <a:lnTo>
                      <a:pt x="0" y="0"/>
                    </a:lnTo>
                    <a:lnTo>
                      <a:pt x="4" y="23"/>
                    </a:lnTo>
                    <a:lnTo>
                      <a:pt x="26" y="32"/>
                    </a:lnTo>
                    <a:lnTo>
                      <a:pt x="26" y="4"/>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60" name="Freeform 401"/>
              <p:cNvSpPr>
                <a:spLocks/>
              </p:cNvSpPr>
              <p:nvPr/>
            </p:nvSpPr>
            <p:spPr bwMode="auto">
              <a:xfrm>
                <a:off x="1144" y="2808"/>
                <a:ext cx="23" cy="23"/>
              </a:xfrm>
              <a:custGeom>
                <a:avLst/>
                <a:gdLst>
                  <a:gd name="T0" fmla="*/ 19 w 23"/>
                  <a:gd name="T1" fmla="*/ 0 h 23"/>
                  <a:gd name="T2" fmla="*/ 19 w 23"/>
                  <a:gd name="T3" fmla="*/ 0 h 23"/>
                  <a:gd name="T4" fmla="*/ 19 w 23"/>
                  <a:gd name="T5" fmla="*/ 0 h 23"/>
                  <a:gd name="T6" fmla="*/ 0 w 23"/>
                  <a:gd name="T7" fmla="*/ 7 h 23"/>
                  <a:gd name="T8" fmla="*/ 0 w 23"/>
                  <a:gd name="T9" fmla="*/ 16 h 23"/>
                  <a:gd name="T10" fmla="*/ 23 w 23"/>
                  <a:gd name="T11" fmla="*/ 23 h 23"/>
                  <a:gd name="T12" fmla="*/ 19 w 23"/>
                  <a:gd name="T13" fmla="*/ 0 h 23"/>
                  <a:gd name="T14" fmla="*/ 0 60000 65536"/>
                  <a:gd name="T15" fmla="*/ 0 60000 65536"/>
                  <a:gd name="T16" fmla="*/ 0 60000 65536"/>
                  <a:gd name="T17" fmla="*/ 0 60000 65536"/>
                  <a:gd name="T18" fmla="*/ 0 60000 65536"/>
                  <a:gd name="T19" fmla="*/ 0 60000 65536"/>
                  <a:gd name="T20" fmla="*/ 0 60000 65536"/>
                  <a:gd name="T21" fmla="*/ 0 w 23"/>
                  <a:gd name="T22" fmla="*/ 0 h 23"/>
                  <a:gd name="T23" fmla="*/ 23 w 23"/>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3">
                    <a:moveTo>
                      <a:pt x="19" y="0"/>
                    </a:moveTo>
                    <a:lnTo>
                      <a:pt x="19" y="0"/>
                    </a:lnTo>
                    <a:lnTo>
                      <a:pt x="0" y="7"/>
                    </a:lnTo>
                    <a:lnTo>
                      <a:pt x="0" y="16"/>
                    </a:lnTo>
                    <a:lnTo>
                      <a:pt x="23" y="23"/>
                    </a:lnTo>
                    <a:lnTo>
                      <a:pt x="19" y="0"/>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61" name="Freeform 402"/>
              <p:cNvSpPr>
                <a:spLocks/>
              </p:cNvSpPr>
              <p:nvPr/>
            </p:nvSpPr>
            <p:spPr bwMode="auto">
              <a:xfrm>
                <a:off x="1129" y="2815"/>
                <a:ext cx="15" cy="9"/>
              </a:xfrm>
              <a:custGeom>
                <a:avLst/>
                <a:gdLst>
                  <a:gd name="T0" fmla="*/ 15 w 15"/>
                  <a:gd name="T1" fmla="*/ 0 h 9"/>
                  <a:gd name="T2" fmla="*/ 0 w 15"/>
                  <a:gd name="T3" fmla="*/ 0 h 9"/>
                  <a:gd name="T4" fmla="*/ 0 w 15"/>
                  <a:gd name="T5" fmla="*/ 0 h 9"/>
                  <a:gd name="T6" fmla="*/ 0 w 15"/>
                  <a:gd name="T7" fmla="*/ 3 h 9"/>
                  <a:gd name="T8" fmla="*/ 0 w 15"/>
                  <a:gd name="T9" fmla="*/ 3 h 9"/>
                  <a:gd name="T10" fmla="*/ 6 w 15"/>
                  <a:gd name="T11" fmla="*/ 6 h 9"/>
                  <a:gd name="T12" fmla="*/ 15 w 15"/>
                  <a:gd name="T13" fmla="*/ 9 h 9"/>
                  <a:gd name="T14" fmla="*/ 15 w 15"/>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9"/>
                  <a:gd name="T26" fmla="*/ 15 w 15"/>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9">
                    <a:moveTo>
                      <a:pt x="15" y="0"/>
                    </a:moveTo>
                    <a:lnTo>
                      <a:pt x="0" y="0"/>
                    </a:lnTo>
                    <a:lnTo>
                      <a:pt x="0" y="3"/>
                    </a:lnTo>
                    <a:lnTo>
                      <a:pt x="6" y="6"/>
                    </a:lnTo>
                    <a:lnTo>
                      <a:pt x="15" y="9"/>
                    </a:lnTo>
                    <a:lnTo>
                      <a:pt x="15"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62" name="Freeform 403"/>
              <p:cNvSpPr>
                <a:spLocks/>
              </p:cNvSpPr>
              <p:nvPr/>
            </p:nvSpPr>
            <p:spPr bwMode="auto">
              <a:xfrm>
                <a:off x="1167" y="2837"/>
                <a:ext cx="19" cy="13"/>
              </a:xfrm>
              <a:custGeom>
                <a:avLst/>
                <a:gdLst>
                  <a:gd name="T0" fmla="*/ 0 w 19"/>
                  <a:gd name="T1" fmla="*/ 0 h 13"/>
                  <a:gd name="T2" fmla="*/ 0 w 19"/>
                  <a:gd name="T3" fmla="*/ 13 h 13"/>
                  <a:gd name="T4" fmla="*/ 15 w 19"/>
                  <a:gd name="T5" fmla="*/ 9 h 13"/>
                  <a:gd name="T6" fmla="*/ 15 w 19"/>
                  <a:gd name="T7" fmla="*/ 9 h 13"/>
                  <a:gd name="T8" fmla="*/ 19 w 19"/>
                  <a:gd name="T9" fmla="*/ 9 h 13"/>
                  <a:gd name="T10" fmla="*/ 19 w 19"/>
                  <a:gd name="T11" fmla="*/ 9 h 13"/>
                  <a:gd name="T12" fmla="*/ 12 w 19"/>
                  <a:gd name="T13" fmla="*/ 6 h 13"/>
                  <a:gd name="T14" fmla="*/ 0 w 19"/>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3"/>
                  <a:gd name="T26" fmla="*/ 19 w 19"/>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3">
                    <a:moveTo>
                      <a:pt x="0" y="0"/>
                    </a:moveTo>
                    <a:lnTo>
                      <a:pt x="0" y="13"/>
                    </a:lnTo>
                    <a:lnTo>
                      <a:pt x="15" y="9"/>
                    </a:lnTo>
                    <a:lnTo>
                      <a:pt x="19" y="9"/>
                    </a:lnTo>
                    <a:lnTo>
                      <a:pt x="12" y="6"/>
                    </a:lnTo>
                    <a:lnTo>
                      <a:pt x="0" y="0"/>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63" name="Freeform 404"/>
              <p:cNvSpPr>
                <a:spLocks/>
              </p:cNvSpPr>
              <p:nvPr/>
            </p:nvSpPr>
            <p:spPr bwMode="auto">
              <a:xfrm>
                <a:off x="1144" y="2831"/>
                <a:ext cx="23" cy="25"/>
              </a:xfrm>
              <a:custGeom>
                <a:avLst/>
                <a:gdLst>
                  <a:gd name="T0" fmla="*/ 23 w 23"/>
                  <a:gd name="T1" fmla="*/ 6 h 25"/>
                  <a:gd name="T2" fmla="*/ 0 w 23"/>
                  <a:gd name="T3" fmla="*/ 0 h 25"/>
                  <a:gd name="T4" fmla="*/ 0 w 23"/>
                  <a:gd name="T5" fmla="*/ 25 h 25"/>
                  <a:gd name="T6" fmla="*/ 0 w 23"/>
                  <a:gd name="T7" fmla="*/ 25 h 25"/>
                  <a:gd name="T8" fmla="*/ 4 w 23"/>
                  <a:gd name="T9" fmla="*/ 25 h 25"/>
                  <a:gd name="T10" fmla="*/ 23 w 23"/>
                  <a:gd name="T11" fmla="*/ 19 h 25"/>
                  <a:gd name="T12" fmla="*/ 23 w 23"/>
                  <a:gd name="T13" fmla="*/ 6 h 25"/>
                  <a:gd name="T14" fmla="*/ 0 60000 65536"/>
                  <a:gd name="T15" fmla="*/ 0 60000 65536"/>
                  <a:gd name="T16" fmla="*/ 0 60000 65536"/>
                  <a:gd name="T17" fmla="*/ 0 60000 65536"/>
                  <a:gd name="T18" fmla="*/ 0 60000 65536"/>
                  <a:gd name="T19" fmla="*/ 0 60000 65536"/>
                  <a:gd name="T20" fmla="*/ 0 60000 65536"/>
                  <a:gd name="T21" fmla="*/ 0 w 23"/>
                  <a:gd name="T22" fmla="*/ 0 h 25"/>
                  <a:gd name="T23" fmla="*/ 23 w 2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5">
                    <a:moveTo>
                      <a:pt x="23" y="6"/>
                    </a:moveTo>
                    <a:lnTo>
                      <a:pt x="0" y="0"/>
                    </a:lnTo>
                    <a:lnTo>
                      <a:pt x="0" y="25"/>
                    </a:lnTo>
                    <a:lnTo>
                      <a:pt x="4" y="25"/>
                    </a:lnTo>
                    <a:lnTo>
                      <a:pt x="23" y="19"/>
                    </a:lnTo>
                    <a:lnTo>
                      <a:pt x="23" y="6"/>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64" name="Freeform 405"/>
              <p:cNvSpPr>
                <a:spLocks/>
              </p:cNvSpPr>
              <p:nvPr/>
            </p:nvSpPr>
            <p:spPr bwMode="auto">
              <a:xfrm>
                <a:off x="1122" y="2824"/>
                <a:ext cx="22" cy="32"/>
              </a:xfrm>
              <a:custGeom>
                <a:avLst/>
                <a:gdLst>
                  <a:gd name="T0" fmla="*/ 22 w 22"/>
                  <a:gd name="T1" fmla="*/ 7 h 32"/>
                  <a:gd name="T2" fmla="*/ 0 w 22"/>
                  <a:gd name="T3" fmla="*/ 0 h 32"/>
                  <a:gd name="T4" fmla="*/ 0 w 22"/>
                  <a:gd name="T5" fmla="*/ 0 h 32"/>
                  <a:gd name="T6" fmla="*/ 0 w 22"/>
                  <a:gd name="T7" fmla="*/ 0 h 32"/>
                  <a:gd name="T8" fmla="*/ 0 w 22"/>
                  <a:gd name="T9" fmla="*/ 26 h 32"/>
                  <a:gd name="T10" fmla="*/ 3 w 22"/>
                  <a:gd name="T11" fmla="*/ 29 h 32"/>
                  <a:gd name="T12" fmla="*/ 3 w 22"/>
                  <a:gd name="T13" fmla="*/ 29 h 32"/>
                  <a:gd name="T14" fmla="*/ 22 w 22"/>
                  <a:gd name="T15" fmla="*/ 32 h 32"/>
                  <a:gd name="T16" fmla="*/ 22 w 22"/>
                  <a:gd name="T17" fmla="*/ 7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32"/>
                  <a:gd name="T29" fmla="*/ 22 w 22"/>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32">
                    <a:moveTo>
                      <a:pt x="22" y="7"/>
                    </a:moveTo>
                    <a:lnTo>
                      <a:pt x="0" y="0"/>
                    </a:lnTo>
                    <a:lnTo>
                      <a:pt x="0" y="26"/>
                    </a:lnTo>
                    <a:lnTo>
                      <a:pt x="3" y="29"/>
                    </a:lnTo>
                    <a:lnTo>
                      <a:pt x="22" y="32"/>
                    </a:lnTo>
                    <a:lnTo>
                      <a:pt x="22" y="7"/>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grpSp>
        <p:grpSp>
          <p:nvGrpSpPr>
            <p:cNvPr id="20122" name="Group 621"/>
            <p:cNvGrpSpPr>
              <a:grpSpLocks/>
            </p:cNvGrpSpPr>
            <p:nvPr/>
          </p:nvGrpSpPr>
          <p:grpSpPr bwMode="auto">
            <a:xfrm>
              <a:off x="627063" y="4408488"/>
              <a:ext cx="2309813" cy="673100"/>
              <a:chOff x="627063" y="4408488"/>
              <a:chExt cx="2309813" cy="673100"/>
            </a:xfrm>
          </p:grpSpPr>
          <p:sp>
            <p:nvSpPr>
              <p:cNvPr id="20132" name="Freeform 407"/>
              <p:cNvSpPr>
                <a:spLocks/>
              </p:cNvSpPr>
              <p:nvPr/>
            </p:nvSpPr>
            <p:spPr bwMode="auto">
              <a:xfrm>
                <a:off x="1746250" y="4478338"/>
                <a:ext cx="34925" cy="46038"/>
              </a:xfrm>
              <a:custGeom>
                <a:avLst/>
                <a:gdLst>
                  <a:gd name="T0" fmla="*/ 22 w 22"/>
                  <a:gd name="T1" fmla="*/ 3 h 29"/>
                  <a:gd name="T2" fmla="*/ 22 w 22"/>
                  <a:gd name="T3" fmla="*/ 3 h 29"/>
                  <a:gd name="T4" fmla="*/ 3 w 22"/>
                  <a:gd name="T5" fmla="*/ 0 h 29"/>
                  <a:gd name="T6" fmla="*/ 0 w 22"/>
                  <a:gd name="T7" fmla="*/ 0 h 29"/>
                  <a:gd name="T8" fmla="*/ 0 w 22"/>
                  <a:gd name="T9" fmla="*/ 22 h 29"/>
                  <a:gd name="T10" fmla="*/ 22 w 22"/>
                  <a:gd name="T11" fmla="*/ 29 h 29"/>
                  <a:gd name="T12" fmla="*/ 22 w 22"/>
                  <a:gd name="T13" fmla="*/ 3 h 29"/>
                  <a:gd name="T14" fmla="*/ 0 60000 65536"/>
                  <a:gd name="T15" fmla="*/ 0 60000 65536"/>
                  <a:gd name="T16" fmla="*/ 0 60000 65536"/>
                  <a:gd name="T17" fmla="*/ 0 60000 65536"/>
                  <a:gd name="T18" fmla="*/ 0 60000 65536"/>
                  <a:gd name="T19" fmla="*/ 0 60000 65536"/>
                  <a:gd name="T20" fmla="*/ 0 60000 65536"/>
                  <a:gd name="T21" fmla="*/ 0 w 22"/>
                  <a:gd name="T22" fmla="*/ 0 h 29"/>
                  <a:gd name="T23" fmla="*/ 22 w 22"/>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9">
                    <a:moveTo>
                      <a:pt x="22" y="3"/>
                    </a:moveTo>
                    <a:lnTo>
                      <a:pt x="22" y="3"/>
                    </a:lnTo>
                    <a:lnTo>
                      <a:pt x="3" y="0"/>
                    </a:lnTo>
                    <a:lnTo>
                      <a:pt x="0" y="0"/>
                    </a:lnTo>
                    <a:lnTo>
                      <a:pt x="0" y="22"/>
                    </a:lnTo>
                    <a:lnTo>
                      <a:pt x="22" y="29"/>
                    </a:lnTo>
                    <a:lnTo>
                      <a:pt x="22" y="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33" name="Freeform 408"/>
              <p:cNvSpPr>
                <a:spLocks/>
              </p:cNvSpPr>
              <p:nvPr/>
            </p:nvSpPr>
            <p:spPr bwMode="auto">
              <a:xfrm>
                <a:off x="1690688" y="4478338"/>
                <a:ext cx="55563" cy="34925"/>
              </a:xfrm>
              <a:custGeom>
                <a:avLst/>
                <a:gdLst>
                  <a:gd name="T0" fmla="*/ 35 w 35"/>
                  <a:gd name="T1" fmla="*/ 0 h 22"/>
                  <a:gd name="T2" fmla="*/ 3 w 35"/>
                  <a:gd name="T3" fmla="*/ 6 h 22"/>
                  <a:gd name="T4" fmla="*/ 3 w 35"/>
                  <a:gd name="T5" fmla="*/ 6 h 22"/>
                  <a:gd name="T6" fmla="*/ 0 w 35"/>
                  <a:gd name="T7" fmla="*/ 6 h 22"/>
                  <a:gd name="T8" fmla="*/ 0 w 35"/>
                  <a:gd name="T9" fmla="*/ 10 h 22"/>
                  <a:gd name="T10" fmla="*/ 7 w 35"/>
                  <a:gd name="T11" fmla="*/ 13 h 22"/>
                  <a:gd name="T12" fmla="*/ 35 w 35"/>
                  <a:gd name="T13" fmla="*/ 22 h 22"/>
                  <a:gd name="T14" fmla="*/ 35 w 35"/>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22"/>
                  <a:gd name="T26" fmla="*/ 35 w 3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22">
                    <a:moveTo>
                      <a:pt x="35" y="0"/>
                    </a:moveTo>
                    <a:lnTo>
                      <a:pt x="3" y="6"/>
                    </a:lnTo>
                    <a:lnTo>
                      <a:pt x="0" y="6"/>
                    </a:lnTo>
                    <a:lnTo>
                      <a:pt x="0" y="10"/>
                    </a:lnTo>
                    <a:lnTo>
                      <a:pt x="7" y="13"/>
                    </a:lnTo>
                    <a:lnTo>
                      <a:pt x="35" y="22"/>
                    </a:lnTo>
                    <a:lnTo>
                      <a:pt x="35"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34" name="Rectangle 409"/>
              <p:cNvSpPr>
                <a:spLocks noChangeArrowheads="1"/>
              </p:cNvSpPr>
              <p:nvPr/>
            </p:nvSpPr>
            <p:spPr bwMode="auto">
              <a:xfrm>
                <a:off x="1781175" y="4538663"/>
                <a:ext cx="1588" cy="1588"/>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ko-KR" altLang="ko-KR"/>
              </a:p>
            </p:txBody>
          </p:sp>
          <p:sp>
            <p:nvSpPr>
              <p:cNvPr id="20135" name="Freeform 410"/>
              <p:cNvSpPr>
                <a:spLocks/>
              </p:cNvSpPr>
              <p:nvPr/>
            </p:nvSpPr>
            <p:spPr bwMode="auto">
              <a:xfrm>
                <a:off x="1746250" y="4524376"/>
                <a:ext cx="34925" cy="23813"/>
              </a:xfrm>
              <a:custGeom>
                <a:avLst/>
                <a:gdLst>
                  <a:gd name="T0" fmla="*/ 16 w 22"/>
                  <a:gd name="T1" fmla="*/ 6 h 15"/>
                  <a:gd name="T2" fmla="*/ 0 w 22"/>
                  <a:gd name="T3" fmla="*/ 0 h 15"/>
                  <a:gd name="T4" fmla="*/ 0 w 22"/>
                  <a:gd name="T5" fmla="*/ 15 h 15"/>
                  <a:gd name="T6" fmla="*/ 19 w 22"/>
                  <a:gd name="T7" fmla="*/ 9 h 15"/>
                  <a:gd name="T8" fmla="*/ 19 w 22"/>
                  <a:gd name="T9" fmla="*/ 9 h 15"/>
                  <a:gd name="T10" fmla="*/ 22 w 22"/>
                  <a:gd name="T11" fmla="*/ 9 h 15"/>
                  <a:gd name="T12" fmla="*/ 22 w 22"/>
                  <a:gd name="T13" fmla="*/ 9 h 15"/>
                  <a:gd name="T14" fmla="*/ 22 w 22"/>
                  <a:gd name="T15" fmla="*/ 9 h 15"/>
                  <a:gd name="T16" fmla="*/ 16 w 22"/>
                  <a:gd name="T17" fmla="*/ 6 h 15"/>
                  <a:gd name="T18" fmla="*/ 16 w 22"/>
                  <a:gd name="T19" fmla="*/ 6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15"/>
                  <a:gd name="T32" fmla="*/ 22 w 22"/>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15">
                    <a:moveTo>
                      <a:pt x="16" y="6"/>
                    </a:moveTo>
                    <a:lnTo>
                      <a:pt x="0" y="0"/>
                    </a:lnTo>
                    <a:lnTo>
                      <a:pt x="0" y="15"/>
                    </a:lnTo>
                    <a:lnTo>
                      <a:pt x="19" y="9"/>
                    </a:lnTo>
                    <a:lnTo>
                      <a:pt x="22" y="9"/>
                    </a:lnTo>
                    <a:lnTo>
                      <a:pt x="16" y="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36" name="Freeform 411"/>
              <p:cNvSpPr>
                <a:spLocks/>
              </p:cNvSpPr>
              <p:nvPr/>
            </p:nvSpPr>
            <p:spPr bwMode="auto">
              <a:xfrm>
                <a:off x="1655763" y="4498976"/>
                <a:ext cx="90488" cy="53975"/>
              </a:xfrm>
              <a:custGeom>
                <a:avLst/>
                <a:gdLst>
                  <a:gd name="T0" fmla="*/ 57 w 57"/>
                  <a:gd name="T1" fmla="*/ 16 h 34"/>
                  <a:gd name="T2" fmla="*/ 19 w 57"/>
                  <a:gd name="T3" fmla="*/ 3 h 34"/>
                  <a:gd name="T4" fmla="*/ 19 w 57"/>
                  <a:gd name="T5" fmla="*/ 3 h 34"/>
                  <a:gd name="T6" fmla="*/ 0 w 57"/>
                  <a:gd name="T7" fmla="*/ 0 h 34"/>
                  <a:gd name="T8" fmla="*/ 3 w 57"/>
                  <a:gd name="T9" fmla="*/ 25 h 34"/>
                  <a:gd name="T10" fmla="*/ 19 w 57"/>
                  <a:gd name="T11" fmla="*/ 31 h 34"/>
                  <a:gd name="T12" fmla="*/ 19 w 57"/>
                  <a:gd name="T13" fmla="*/ 31 h 34"/>
                  <a:gd name="T14" fmla="*/ 32 w 57"/>
                  <a:gd name="T15" fmla="*/ 34 h 34"/>
                  <a:gd name="T16" fmla="*/ 41 w 57"/>
                  <a:gd name="T17" fmla="*/ 34 h 34"/>
                  <a:gd name="T18" fmla="*/ 57 w 57"/>
                  <a:gd name="T19" fmla="*/ 31 h 34"/>
                  <a:gd name="T20" fmla="*/ 57 w 57"/>
                  <a:gd name="T21" fmla="*/ 16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4"/>
                  <a:gd name="T35" fmla="*/ 57 w 57"/>
                  <a:gd name="T36" fmla="*/ 34 h 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4">
                    <a:moveTo>
                      <a:pt x="57" y="16"/>
                    </a:moveTo>
                    <a:lnTo>
                      <a:pt x="19" y="3"/>
                    </a:lnTo>
                    <a:lnTo>
                      <a:pt x="0" y="0"/>
                    </a:lnTo>
                    <a:lnTo>
                      <a:pt x="3" y="25"/>
                    </a:lnTo>
                    <a:lnTo>
                      <a:pt x="19" y="31"/>
                    </a:lnTo>
                    <a:lnTo>
                      <a:pt x="32" y="34"/>
                    </a:lnTo>
                    <a:lnTo>
                      <a:pt x="41" y="34"/>
                    </a:lnTo>
                    <a:lnTo>
                      <a:pt x="57" y="31"/>
                    </a:lnTo>
                    <a:lnTo>
                      <a:pt x="57" y="1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37" name="Freeform 412"/>
              <p:cNvSpPr>
                <a:spLocks/>
              </p:cNvSpPr>
              <p:nvPr/>
            </p:nvSpPr>
            <p:spPr bwMode="auto">
              <a:xfrm>
                <a:off x="1590675" y="4498976"/>
                <a:ext cx="69850" cy="39688"/>
              </a:xfrm>
              <a:custGeom>
                <a:avLst/>
                <a:gdLst>
                  <a:gd name="T0" fmla="*/ 41 w 44"/>
                  <a:gd name="T1" fmla="*/ 0 h 25"/>
                  <a:gd name="T2" fmla="*/ 41 w 44"/>
                  <a:gd name="T3" fmla="*/ 0 h 25"/>
                  <a:gd name="T4" fmla="*/ 38 w 44"/>
                  <a:gd name="T5" fmla="*/ 0 h 25"/>
                  <a:gd name="T6" fmla="*/ 0 w 44"/>
                  <a:gd name="T7" fmla="*/ 6 h 25"/>
                  <a:gd name="T8" fmla="*/ 0 w 44"/>
                  <a:gd name="T9" fmla="*/ 6 h 25"/>
                  <a:gd name="T10" fmla="*/ 0 w 44"/>
                  <a:gd name="T11" fmla="*/ 6 h 25"/>
                  <a:gd name="T12" fmla="*/ 0 w 44"/>
                  <a:gd name="T13" fmla="*/ 9 h 25"/>
                  <a:gd name="T14" fmla="*/ 6 w 44"/>
                  <a:gd name="T15" fmla="*/ 12 h 25"/>
                  <a:gd name="T16" fmla="*/ 44 w 44"/>
                  <a:gd name="T17" fmla="*/ 25 h 25"/>
                  <a:gd name="T18" fmla="*/ 41 w 44"/>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25"/>
                  <a:gd name="T32" fmla="*/ 44 w 44"/>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25">
                    <a:moveTo>
                      <a:pt x="41" y="0"/>
                    </a:moveTo>
                    <a:lnTo>
                      <a:pt x="41" y="0"/>
                    </a:lnTo>
                    <a:lnTo>
                      <a:pt x="38" y="0"/>
                    </a:lnTo>
                    <a:lnTo>
                      <a:pt x="0" y="6"/>
                    </a:lnTo>
                    <a:lnTo>
                      <a:pt x="0" y="9"/>
                    </a:lnTo>
                    <a:lnTo>
                      <a:pt x="6" y="12"/>
                    </a:lnTo>
                    <a:lnTo>
                      <a:pt x="44" y="25"/>
                    </a:lnTo>
                    <a:lnTo>
                      <a:pt x="41" y="0"/>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38" name="Freeform 413"/>
              <p:cNvSpPr>
                <a:spLocks/>
              </p:cNvSpPr>
              <p:nvPr/>
            </p:nvSpPr>
            <p:spPr bwMode="auto">
              <a:xfrm>
                <a:off x="1660525" y="4548188"/>
                <a:ext cx="20638" cy="15875"/>
              </a:xfrm>
              <a:custGeom>
                <a:avLst/>
                <a:gdLst>
                  <a:gd name="T0" fmla="*/ 0 w 13"/>
                  <a:gd name="T1" fmla="*/ 0 h 10"/>
                  <a:gd name="T2" fmla="*/ 0 w 13"/>
                  <a:gd name="T3" fmla="*/ 10 h 10"/>
                  <a:gd name="T4" fmla="*/ 10 w 13"/>
                  <a:gd name="T5" fmla="*/ 10 h 10"/>
                  <a:gd name="T6" fmla="*/ 10 w 13"/>
                  <a:gd name="T7" fmla="*/ 10 h 10"/>
                  <a:gd name="T8" fmla="*/ 13 w 13"/>
                  <a:gd name="T9" fmla="*/ 7 h 10"/>
                  <a:gd name="T10" fmla="*/ 13 w 13"/>
                  <a:gd name="T11" fmla="*/ 7 h 10"/>
                  <a:gd name="T12" fmla="*/ 3 w 13"/>
                  <a:gd name="T13" fmla="*/ 3 h 10"/>
                  <a:gd name="T14" fmla="*/ 0 w 13"/>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0"/>
                  <a:gd name="T26" fmla="*/ 13 w 13"/>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0">
                    <a:moveTo>
                      <a:pt x="0" y="0"/>
                    </a:moveTo>
                    <a:lnTo>
                      <a:pt x="0" y="10"/>
                    </a:lnTo>
                    <a:lnTo>
                      <a:pt x="10" y="10"/>
                    </a:lnTo>
                    <a:lnTo>
                      <a:pt x="13" y="7"/>
                    </a:lnTo>
                    <a:lnTo>
                      <a:pt x="3" y="3"/>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39" name="Freeform 414"/>
              <p:cNvSpPr>
                <a:spLocks/>
              </p:cNvSpPr>
              <p:nvPr/>
            </p:nvSpPr>
            <p:spPr bwMode="auto">
              <a:xfrm>
                <a:off x="1570038" y="4518026"/>
                <a:ext cx="90488" cy="55563"/>
              </a:xfrm>
              <a:custGeom>
                <a:avLst/>
                <a:gdLst>
                  <a:gd name="T0" fmla="*/ 57 w 57"/>
                  <a:gd name="T1" fmla="*/ 19 h 35"/>
                  <a:gd name="T2" fmla="*/ 7 w 57"/>
                  <a:gd name="T3" fmla="*/ 4 h 35"/>
                  <a:gd name="T4" fmla="*/ 7 w 57"/>
                  <a:gd name="T5" fmla="*/ 4 h 35"/>
                  <a:gd name="T6" fmla="*/ 0 w 57"/>
                  <a:gd name="T7" fmla="*/ 0 h 35"/>
                  <a:gd name="T8" fmla="*/ 0 w 57"/>
                  <a:gd name="T9" fmla="*/ 32 h 35"/>
                  <a:gd name="T10" fmla="*/ 7 w 57"/>
                  <a:gd name="T11" fmla="*/ 32 h 35"/>
                  <a:gd name="T12" fmla="*/ 7 w 57"/>
                  <a:gd name="T13" fmla="*/ 32 h 35"/>
                  <a:gd name="T14" fmla="*/ 19 w 57"/>
                  <a:gd name="T15" fmla="*/ 35 h 35"/>
                  <a:gd name="T16" fmla="*/ 29 w 57"/>
                  <a:gd name="T17" fmla="*/ 35 h 35"/>
                  <a:gd name="T18" fmla="*/ 57 w 57"/>
                  <a:gd name="T19" fmla="*/ 29 h 35"/>
                  <a:gd name="T20" fmla="*/ 57 w 57"/>
                  <a:gd name="T21" fmla="*/ 19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5"/>
                  <a:gd name="T35" fmla="*/ 57 w 57"/>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5">
                    <a:moveTo>
                      <a:pt x="57" y="19"/>
                    </a:moveTo>
                    <a:lnTo>
                      <a:pt x="7" y="4"/>
                    </a:lnTo>
                    <a:lnTo>
                      <a:pt x="0" y="0"/>
                    </a:lnTo>
                    <a:lnTo>
                      <a:pt x="0" y="32"/>
                    </a:lnTo>
                    <a:lnTo>
                      <a:pt x="7" y="32"/>
                    </a:lnTo>
                    <a:lnTo>
                      <a:pt x="19" y="35"/>
                    </a:lnTo>
                    <a:lnTo>
                      <a:pt x="29" y="35"/>
                    </a:lnTo>
                    <a:lnTo>
                      <a:pt x="57" y="29"/>
                    </a:lnTo>
                    <a:lnTo>
                      <a:pt x="57" y="19"/>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40" name="Freeform 415"/>
              <p:cNvSpPr>
                <a:spLocks/>
              </p:cNvSpPr>
              <p:nvPr/>
            </p:nvSpPr>
            <p:spPr bwMode="auto">
              <a:xfrm>
                <a:off x="1479550" y="4518026"/>
                <a:ext cx="90488" cy="50800"/>
              </a:xfrm>
              <a:custGeom>
                <a:avLst/>
                <a:gdLst>
                  <a:gd name="T0" fmla="*/ 57 w 57"/>
                  <a:gd name="T1" fmla="*/ 0 h 32"/>
                  <a:gd name="T2" fmla="*/ 57 w 57"/>
                  <a:gd name="T3" fmla="*/ 0 h 32"/>
                  <a:gd name="T4" fmla="*/ 42 w 57"/>
                  <a:gd name="T5" fmla="*/ 0 h 32"/>
                  <a:gd name="T6" fmla="*/ 4 w 57"/>
                  <a:gd name="T7" fmla="*/ 7 h 32"/>
                  <a:gd name="T8" fmla="*/ 4 w 57"/>
                  <a:gd name="T9" fmla="*/ 7 h 32"/>
                  <a:gd name="T10" fmla="*/ 0 w 57"/>
                  <a:gd name="T11" fmla="*/ 7 h 32"/>
                  <a:gd name="T12" fmla="*/ 4 w 57"/>
                  <a:gd name="T13" fmla="*/ 10 h 32"/>
                  <a:gd name="T14" fmla="*/ 4 w 57"/>
                  <a:gd name="T15" fmla="*/ 10 h 32"/>
                  <a:gd name="T16" fmla="*/ 7 w 57"/>
                  <a:gd name="T17" fmla="*/ 13 h 32"/>
                  <a:gd name="T18" fmla="*/ 57 w 57"/>
                  <a:gd name="T19" fmla="*/ 32 h 32"/>
                  <a:gd name="T20" fmla="*/ 57 w 57"/>
                  <a:gd name="T21" fmla="*/ 0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2"/>
                  <a:gd name="T35" fmla="*/ 57 w 57"/>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2">
                    <a:moveTo>
                      <a:pt x="57" y="0"/>
                    </a:moveTo>
                    <a:lnTo>
                      <a:pt x="57" y="0"/>
                    </a:lnTo>
                    <a:lnTo>
                      <a:pt x="42" y="0"/>
                    </a:lnTo>
                    <a:lnTo>
                      <a:pt x="4" y="7"/>
                    </a:lnTo>
                    <a:lnTo>
                      <a:pt x="0" y="7"/>
                    </a:lnTo>
                    <a:lnTo>
                      <a:pt x="4" y="10"/>
                    </a:lnTo>
                    <a:lnTo>
                      <a:pt x="7" y="13"/>
                    </a:lnTo>
                    <a:lnTo>
                      <a:pt x="57" y="32"/>
                    </a:lnTo>
                    <a:lnTo>
                      <a:pt x="57" y="0"/>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41" name="Freeform 416"/>
              <p:cNvSpPr>
                <a:spLocks/>
              </p:cNvSpPr>
              <p:nvPr/>
            </p:nvSpPr>
            <p:spPr bwMode="auto">
              <a:xfrm>
                <a:off x="1479550" y="4529138"/>
                <a:ext cx="6350" cy="4763"/>
              </a:xfrm>
              <a:custGeom>
                <a:avLst/>
                <a:gdLst>
                  <a:gd name="T0" fmla="*/ 4 w 4"/>
                  <a:gd name="T1" fmla="*/ 3 h 3"/>
                  <a:gd name="T2" fmla="*/ 0 w 4"/>
                  <a:gd name="T3" fmla="*/ 0 h 3"/>
                  <a:gd name="T4" fmla="*/ 0 w 4"/>
                  <a:gd name="T5" fmla="*/ 0 h 3"/>
                  <a:gd name="T6" fmla="*/ 0 w 4"/>
                  <a:gd name="T7" fmla="*/ 3 h 3"/>
                  <a:gd name="T8" fmla="*/ 4 w 4"/>
                  <a:gd name="T9" fmla="*/ 3 h 3"/>
                  <a:gd name="T10" fmla="*/ 4 w 4"/>
                  <a:gd name="T11" fmla="*/ 3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4" y="3"/>
                    </a:moveTo>
                    <a:lnTo>
                      <a:pt x="0" y="0"/>
                    </a:lnTo>
                    <a:lnTo>
                      <a:pt x="0" y="3"/>
                    </a:lnTo>
                    <a:lnTo>
                      <a:pt x="4" y="3"/>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42" name="Freeform 417"/>
              <p:cNvSpPr>
                <a:spLocks/>
              </p:cNvSpPr>
              <p:nvPr/>
            </p:nvSpPr>
            <p:spPr bwMode="auto">
              <a:xfrm>
                <a:off x="1485900" y="4548188"/>
                <a:ext cx="84138" cy="50800"/>
              </a:xfrm>
              <a:custGeom>
                <a:avLst/>
                <a:gdLst>
                  <a:gd name="T0" fmla="*/ 50 w 53"/>
                  <a:gd name="T1" fmla="*/ 22 h 32"/>
                  <a:gd name="T2" fmla="*/ 50 w 53"/>
                  <a:gd name="T3" fmla="*/ 22 h 32"/>
                  <a:gd name="T4" fmla="*/ 53 w 53"/>
                  <a:gd name="T5" fmla="*/ 22 h 32"/>
                  <a:gd name="T6" fmla="*/ 53 w 53"/>
                  <a:gd name="T7" fmla="*/ 19 h 32"/>
                  <a:gd name="T8" fmla="*/ 47 w 53"/>
                  <a:gd name="T9" fmla="*/ 16 h 32"/>
                  <a:gd name="T10" fmla="*/ 0 w 53"/>
                  <a:gd name="T11" fmla="*/ 0 h 32"/>
                  <a:gd name="T12" fmla="*/ 0 w 53"/>
                  <a:gd name="T13" fmla="*/ 29 h 32"/>
                  <a:gd name="T14" fmla="*/ 0 w 53"/>
                  <a:gd name="T15" fmla="*/ 29 h 32"/>
                  <a:gd name="T16" fmla="*/ 12 w 53"/>
                  <a:gd name="T17" fmla="*/ 32 h 32"/>
                  <a:gd name="T18" fmla="*/ 50 w 53"/>
                  <a:gd name="T19" fmla="*/ 22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
                  <a:gd name="T31" fmla="*/ 0 h 32"/>
                  <a:gd name="T32" fmla="*/ 53 w 53"/>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 h="32">
                    <a:moveTo>
                      <a:pt x="50" y="22"/>
                    </a:moveTo>
                    <a:lnTo>
                      <a:pt x="50" y="22"/>
                    </a:lnTo>
                    <a:lnTo>
                      <a:pt x="53" y="22"/>
                    </a:lnTo>
                    <a:lnTo>
                      <a:pt x="53" y="19"/>
                    </a:lnTo>
                    <a:lnTo>
                      <a:pt x="47" y="16"/>
                    </a:lnTo>
                    <a:lnTo>
                      <a:pt x="0" y="0"/>
                    </a:lnTo>
                    <a:lnTo>
                      <a:pt x="0" y="29"/>
                    </a:lnTo>
                    <a:lnTo>
                      <a:pt x="12" y="32"/>
                    </a:lnTo>
                    <a:lnTo>
                      <a:pt x="50" y="22"/>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43" name="Freeform 418"/>
              <p:cNvSpPr>
                <a:spLocks/>
              </p:cNvSpPr>
              <p:nvPr/>
            </p:nvSpPr>
            <p:spPr bwMode="auto">
              <a:xfrm>
                <a:off x="1395413" y="4538663"/>
                <a:ext cx="90488" cy="55563"/>
              </a:xfrm>
              <a:custGeom>
                <a:avLst/>
                <a:gdLst>
                  <a:gd name="T0" fmla="*/ 57 w 57"/>
                  <a:gd name="T1" fmla="*/ 6 h 35"/>
                  <a:gd name="T2" fmla="*/ 47 w 57"/>
                  <a:gd name="T3" fmla="*/ 3 h 35"/>
                  <a:gd name="T4" fmla="*/ 47 w 57"/>
                  <a:gd name="T5" fmla="*/ 3 h 35"/>
                  <a:gd name="T6" fmla="*/ 38 w 57"/>
                  <a:gd name="T7" fmla="*/ 0 h 35"/>
                  <a:gd name="T8" fmla="*/ 25 w 57"/>
                  <a:gd name="T9" fmla="*/ 0 h 35"/>
                  <a:gd name="T10" fmla="*/ 0 w 57"/>
                  <a:gd name="T11" fmla="*/ 3 h 35"/>
                  <a:gd name="T12" fmla="*/ 0 w 57"/>
                  <a:gd name="T13" fmla="*/ 19 h 35"/>
                  <a:gd name="T14" fmla="*/ 47 w 57"/>
                  <a:gd name="T15" fmla="*/ 35 h 35"/>
                  <a:gd name="T16" fmla="*/ 47 w 57"/>
                  <a:gd name="T17" fmla="*/ 35 h 35"/>
                  <a:gd name="T18" fmla="*/ 57 w 57"/>
                  <a:gd name="T19" fmla="*/ 35 h 35"/>
                  <a:gd name="T20" fmla="*/ 57 w 57"/>
                  <a:gd name="T21" fmla="*/ 6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5"/>
                  <a:gd name="T35" fmla="*/ 57 w 57"/>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5">
                    <a:moveTo>
                      <a:pt x="57" y="6"/>
                    </a:moveTo>
                    <a:lnTo>
                      <a:pt x="47" y="3"/>
                    </a:lnTo>
                    <a:lnTo>
                      <a:pt x="38" y="0"/>
                    </a:lnTo>
                    <a:lnTo>
                      <a:pt x="25" y="0"/>
                    </a:lnTo>
                    <a:lnTo>
                      <a:pt x="0" y="3"/>
                    </a:lnTo>
                    <a:lnTo>
                      <a:pt x="0" y="19"/>
                    </a:lnTo>
                    <a:lnTo>
                      <a:pt x="47" y="35"/>
                    </a:lnTo>
                    <a:lnTo>
                      <a:pt x="57" y="35"/>
                    </a:lnTo>
                    <a:lnTo>
                      <a:pt x="57" y="6"/>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44" name="Freeform 419"/>
              <p:cNvSpPr>
                <a:spLocks/>
              </p:cNvSpPr>
              <p:nvPr/>
            </p:nvSpPr>
            <p:spPr bwMode="auto">
              <a:xfrm>
                <a:off x="1370013" y="4543426"/>
                <a:ext cx="25400" cy="25400"/>
              </a:xfrm>
              <a:custGeom>
                <a:avLst/>
                <a:gdLst>
                  <a:gd name="T0" fmla="*/ 16 w 16"/>
                  <a:gd name="T1" fmla="*/ 0 h 16"/>
                  <a:gd name="T2" fmla="*/ 3 w 16"/>
                  <a:gd name="T3" fmla="*/ 3 h 16"/>
                  <a:gd name="T4" fmla="*/ 3 w 16"/>
                  <a:gd name="T5" fmla="*/ 3 h 16"/>
                  <a:gd name="T6" fmla="*/ 0 w 16"/>
                  <a:gd name="T7" fmla="*/ 6 h 16"/>
                  <a:gd name="T8" fmla="*/ 0 w 16"/>
                  <a:gd name="T9" fmla="*/ 6 h 16"/>
                  <a:gd name="T10" fmla="*/ 6 w 16"/>
                  <a:gd name="T11" fmla="*/ 10 h 16"/>
                  <a:gd name="T12" fmla="*/ 16 w 16"/>
                  <a:gd name="T13" fmla="*/ 16 h 16"/>
                  <a:gd name="T14" fmla="*/ 16 w 16"/>
                  <a:gd name="T15" fmla="*/ 0 h 16"/>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6"/>
                  <a:gd name="T26" fmla="*/ 16 w 16"/>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6">
                    <a:moveTo>
                      <a:pt x="16" y="0"/>
                    </a:moveTo>
                    <a:lnTo>
                      <a:pt x="3" y="3"/>
                    </a:lnTo>
                    <a:lnTo>
                      <a:pt x="0" y="6"/>
                    </a:lnTo>
                    <a:lnTo>
                      <a:pt x="6" y="10"/>
                    </a:lnTo>
                    <a:lnTo>
                      <a:pt x="16" y="16"/>
                    </a:lnTo>
                    <a:lnTo>
                      <a:pt x="16"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45" name="Freeform 420"/>
              <p:cNvSpPr>
                <a:spLocks/>
              </p:cNvSpPr>
              <p:nvPr/>
            </p:nvSpPr>
            <p:spPr bwMode="auto">
              <a:xfrm>
                <a:off x="1395413" y="4578351"/>
                <a:ext cx="65088" cy="41275"/>
              </a:xfrm>
              <a:custGeom>
                <a:avLst/>
                <a:gdLst>
                  <a:gd name="T0" fmla="*/ 3 w 41"/>
                  <a:gd name="T1" fmla="*/ 26 h 26"/>
                  <a:gd name="T2" fmla="*/ 38 w 41"/>
                  <a:gd name="T3" fmla="*/ 19 h 26"/>
                  <a:gd name="T4" fmla="*/ 38 w 41"/>
                  <a:gd name="T5" fmla="*/ 19 h 26"/>
                  <a:gd name="T6" fmla="*/ 41 w 41"/>
                  <a:gd name="T7" fmla="*/ 16 h 26"/>
                  <a:gd name="T8" fmla="*/ 41 w 41"/>
                  <a:gd name="T9" fmla="*/ 16 h 26"/>
                  <a:gd name="T10" fmla="*/ 34 w 41"/>
                  <a:gd name="T11" fmla="*/ 13 h 26"/>
                  <a:gd name="T12" fmla="*/ 0 w 41"/>
                  <a:gd name="T13" fmla="*/ 0 h 26"/>
                  <a:gd name="T14" fmla="*/ 3 w 41"/>
                  <a:gd name="T15" fmla="*/ 26 h 26"/>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26"/>
                  <a:gd name="T26" fmla="*/ 41 w 41"/>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26">
                    <a:moveTo>
                      <a:pt x="3" y="26"/>
                    </a:moveTo>
                    <a:lnTo>
                      <a:pt x="38" y="19"/>
                    </a:lnTo>
                    <a:lnTo>
                      <a:pt x="41" y="16"/>
                    </a:lnTo>
                    <a:lnTo>
                      <a:pt x="34" y="13"/>
                    </a:lnTo>
                    <a:lnTo>
                      <a:pt x="0" y="0"/>
                    </a:lnTo>
                    <a:lnTo>
                      <a:pt x="3" y="26"/>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46" name="Freeform 421"/>
              <p:cNvSpPr>
                <a:spLocks/>
              </p:cNvSpPr>
              <p:nvPr/>
            </p:nvSpPr>
            <p:spPr bwMode="auto">
              <a:xfrm>
                <a:off x="1309688" y="4559301"/>
                <a:ext cx="90488" cy="60325"/>
              </a:xfrm>
              <a:custGeom>
                <a:avLst/>
                <a:gdLst>
                  <a:gd name="T0" fmla="*/ 54 w 57"/>
                  <a:gd name="T1" fmla="*/ 12 h 38"/>
                  <a:gd name="T2" fmla="*/ 31 w 57"/>
                  <a:gd name="T3" fmla="*/ 3 h 38"/>
                  <a:gd name="T4" fmla="*/ 31 w 57"/>
                  <a:gd name="T5" fmla="*/ 3 h 38"/>
                  <a:gd name="T6" fmla="*/ 19 w 57"/>
                  <a:gd name="T7" fmla="*/ 0 h 38"/>
                  <a:gd name="T8" fmla="*/ 9 w 57"/>
                  <a:gd name="T9" fmla="*/ 0 h 38"/>
                  <a:gd name="T10" fmla="*/ 0 w 57"/>
                  <a:gd name="T11" fmla="*/ 3 h 38"/>
                  <a:gd name="T12" fmla="*/ 0 w 57"/>
                  <a:gd name="T13" fmla="*/ 25 h 38"/>
                  <a:gd name="T14" fmla="*/ 28 w 57"/>
                  <a:gd name="T15" fmla="*/ 34 h 38"/>
                  <a:gd name="T16" fmla="*/ 28 w 57"/>
                  <a:gd name="T17" fmla="*/ 34 h 38"/>
                  <a:gd name="T18" fmla="*/ 41 w 57"/>
                  <a:gd name="T19" fmla="*/ 38 h 38"/>
                  <a:gd name="T20" fmla="*/ 50 w 57"/>
                  <a:gd name="T21" fmla="*/ 38 h 38"/>
                  <a:gd name="T22" fmla="*/ 57 w 57"/>
                  <a:gd name="T23" fmla="*/ 38 h 38"/>
                  <a:gd name="T24" fmla="*/ 54 w 57"/>
                  <a:gd name="T25" fmla="*/ 12 h 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38"/>
                  <a:gd name="T41" fmla="*/ 57 w 57"/>
                  <a:gd name="T42" fmla="*/ 38 h 3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38">
                    <a:moveTo>
                      <a:pt x="54" y="12"/>
                    </a:moveTo>
                    <a:lnTo>
                      <a:pt x="31" y="3"/>
                    </a:lnTo>
                    <a:lnTo>
                      <a:pt x="19" y="0"/>
                    </a:lnTo>
                    <a:lnTo>
                      <a:pt x="9" y="0"/>
                    </a:lnTo>
                    <a:lnTo>
                      <a:pt x="0" y="3"/>
                    </a:lnTo>
                    <a:lnTo>
                      <a:pt x="0" y="25"/>
                    </a:lnTo>
                    <a:lnTo>
                      <a:pt x="28" y="34"/>
                    </a:lnTo>
                    <a:lnTo>
                      <a:pt x="41" y="38"/>
                    </a:lnTo>
                    <a:lnTo>
                      <a:pt x="50" y="38"/>
                    </a:lnTo>
                    <a:lnTo>
                      <a:pt x="57" y="38"/>
                    </a:lnTo>
                    <a:lnTo>
                      <a:pt x="54" y="1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47" name="Freeform 422"/>
              <p:cNvSpPr>
                <a:spLocks/>
              </p:cNvSpPr>
              <p:nvPr/>
            </p:nvSpPr>
            <p:spPr bwMode="auto">
              <a:xfrm>
                <a:off x="1254125" y="4564063"/>
                <a:ext cx="55563" cy="34925"/>
              </a:xfrm>
              <a:custGeom>
                <a:avLst/>
                <a:gdLst>
                  <a:gd name="T0" fmla="*/ 35 w 35"/>
                  <a:gd name="T1" fmla="*/ 0 h 22"/>
                  <a:gd name="T2" fmla="*/ 3 w 35"/>
                  <a:gd name="T3" fmla="*/ 6 h 22"/>
                  <a:gd name="T4" fmla="*/ 3 w 35"/>
                  <a:gd name="T5" fmla="*/ 6 h 22"/>
                  <a:gd name="T6" fmla="*/ 0 w 35"/>
                  <a:gd name="T7" fmla="*/ 6 h 22"/>
                  <a:gd name="T8" fmla="*/ 0 w 35"/>
                  <a:gd name="T9" fmla="*/ 9 h 22"/>
                  <a:gd name="T10" fmla="*/ 6 w 35"/>
                  <a:gd name="T11" fmla="*/ 12 h 22"/>
                  <a:gd name="T12" fmla="*/ 35 w 35"/>
                  <a:gd name="T13" fmla="*/ 22 h 22"/>
                  <a:gd name="T14" fmla="*/ 35 w 35"/>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22"/>
                  <a:gd name="T26" fmla="*/ 35 w 3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22">
                    <a:moveTo>
                      <a:pt x="35" y="0"/>
                    </a:moveTo>
                    <a:lnTo>
                      <a:pt x="3" y="6"/>
                    </a:lnTo>
                    <a:lnTo>
                      <a:pt x="0" y="6"/>
                    </a:lnTo>
                    <a:lnTo>
                      <a:pt x="0" y="9"/>
                    </a:lnTo>
                    <a:lnTo>
                      <a:pt x="6" y="12"/>
                    </a:lnTo>
                    <a:lnTo>
                      <a:pt x="35" y="22"/>
                    </a:lnTo>
                    <a:lnTo>
                      <a:pt x="35" y="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48" name="Freeform 423"/>
              <p:cNvSpPr>
                <a:spLocks/>
              </p:cNvSpPr>
              <p:nvPr/>
            </p:nvSpPr>
            <p:spPr bwMode="auto">
              <a:xfrm>
                <a:off x="2620963" y="4438651"/>
                <a:ext cx="4763" cy="4763"/>
              </a:xfrm>
              <a:custGeom>
                <a:avLst/>
                <a:gdLst>
                  <a:gd name="T0" fmla="*/ 0 w 3"/>
                  <a:gd name="T1" fmla="*/ 0 h 3"/>
                  <a:gd name="T2" fmla="*/ 0 w 3"/>
                  <a:gd name="T3" fmla="*/ 3 h 3"/>
                  <a:gd name="T4" fmla="*/ 0 w 3"/>
                  <a:gd name="T5" fmla="*/ 3 h 3"/>
                  <a:gd name="T6" fmla="*/ 3 w 3"/>
                  <a:gd name="T7" fmla="*/ 3 h 3"/>
                  <a:gd name="T8" fmla="*/ 0 w 3"/>
                  <a:gd name="T9" fmla="*/ 0 h 3"/>
                  <a:gd name="T10" fmla="*/ 0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0"/>
                    </a:moveTo>
                    <a:lnTo>
                      <a:pt x="0" y="3"/>
                    </a:lnTo>
                    <a:lnTo>
                      <a:pt x="3" y="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49" name="Freeform 424"/>
              <p:cNvSpPr>
                <a:spLocks/>
              </p:cNvSpPr>
              <p:nvPr/>
            </p:nvSpPr>
            <p:spPr bwMode="auto">
              <a:xfrm>
                <a:off x="2584450" y="4427538"/>
                <a:ext cx="36513" cy="20638"/>
              </a:xfrm>
              <a:custGeom>
                <a:avLst/>
                <a:gdLst>
                  <a:gd name="T0" fmla="*/ 23 w 23"/>
                  <a:gd name="T1" fmla="*/ 10 h 13"/>
                  <a:gd name="T2" fmla="*/ 23 w 23"/>
                  <a:gd name="T3" fmla="*/ 10 h 13"/>
                  <a:gd name="T4" fmla="*/ 23 w 23"/>
                  <a:gd name="T5" fmla="*/ 10 h 13"/>
                  <a:gd name="T6" fmla="*/ 23 w 23"/>
                  <a:gd name="T7" fmla="*/ 7 h 13"/>
                  <a:gd name="T8" fmla="*/ 23 w 23"/>
                  <a:gd name="T9" fmla="*/ 7 h 13"/>
                  <a:gd name="T10" fmla="*/ 16 w 23"/>
                  <a:gd name="T11" fmla="*/ 4 h 13"/>
                  <a:gd name="T12" fmla="*/ 0 w 23"/>
                  <a:gd name="T13" fmla="*/ 0 h 13"/>
                  <a:gd name="T14" fmla="*/ 0 w 23"/>
                  <a:gd name="T15" fmla="*/ 13 h 13"/>
                  <a:gd name="T16" fmla="*/ 23 w 23"/>
                  <a:gd name="T17" fmla="*/ 1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13"/>
                  <a:gd name="T29" fmla="*/ 23 w 23"/>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13">
                    <a:moveTo>
                      <a:pt x="23" y="10"/>
                    </a:moveTo>
                    <a:lnTo>
                      <a:pt x="23" y="10"/>
                    </a:lnTo>
                    <a:lnTo>
                      <a:pt x="23" y="7"/>
                    </a:lnTo>
                    <a:lnTo>
                      <a:pt x="16" y="4"/>
                    </a:lnTo>
                    <a:lnTo>
                      <a:pt x="0" y="0"/>
                    </a:lnTo>
                    <a:lnTo>
                      <a:pt x="0" y="13"/>
                    </a:lnTo>
                    <a:lnTo>
                      <a:pt x="23"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50" name="Freeform 425"/>
              <p:cNvSpPr>
                <a:spLocks/>
              </p:cNvSpPr>
              <p:nvPr/>
            </p:nvSpPr>
            <p:spPr bwMode="auto">
              <a:xfrm>
                <a:off x="2549525" y="4418013"/>
                <a:ext cx="34925" cy="34925"/>
              </a:xfrm>
              <a:custGeom>
                <a:avLst/>
                <a:gdLst>
                  <a:gd name="T0" fmla="*/ 22 w 22"/>
                  <a:gd name="T1" fmla="*/ 6 h 22"/>
                  <a:gd name="T2" fmla="*/ 0 w 22"/>
                  <a:gd name="T3" fmla="*/ 0 h 22"/>
                  <a:gd name="T4" fmla="*/ 0 w 22"/>
                  <a:gd name="T5" fmla="*/ 19 h 22"/>
                  <a:gd name="T6" fmla="*/ 0 w 22"/>
                  <a:gd name="T7" fmla="*/ 19 h 22"/>
                  <a:gd name="T8" fmla="*/ 19 w 22"/>
                  <a:gd name="T9" fmla="*/ 22 h 22"/>
                  <a:gd name="T10" fmla="*/ 22 w 22"/>
                  <a:gd name="T11" fmla="*/ 19 h 22"/>
                  <a:gd name="T12" fmla="*/ 22 w 22"/>
                  <a:gd name="T13" fmla="*/ 6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6"/>
                    </a:moveTo>
                    <a:lnTo>
                      <a:pt x="0" y="0"/>
                    </a:lnTo>
                    <a:lnTo>
                      <a:pt x="0" y="19"/>
                    </a:lnTo>
                    <a:lnTo>
                      <a:pt x="19" y="22"/>
                    </a:lnTo>
                    <a:lnTo>
                      <a:pt x="22" y="19"/>
                    </a:lnTo>
                    <a:lnTo>
                      <a:pt x="2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51" name="Freeform 426"/>
              <p:cNvSpPr>
                <a:spLocks/>
              </p:cNvSpPr>
              <p:nvPr/>
            </p:nvSpPr>
            <p:spPr bwMode="auto">
              <a:xfrm>
                <a:off x="2514600" y="4408488"/>
                <a:ext cx="34925" cy="39688"/>
              </a:xfrm>
              <a:custGeom>
                <a:avLst/>
                <a:gdLst>
                  <a:gd name="T0" fmla="*/ 22 w 22"/>
                  <a:gd name="T1" fmla="*/ 6 h 25"/>
                  <a:gd name="T2" fmla="*/ 10 w 22"/>
                  <a:gd name="T3" fmla="*/ 0 h 25"/>
                  <a:gd name="T4" fmla="*/ 10 w 22"/>
                  <a:gd name="T5" fmla="*/ 0 h 25"/>
                  <a:gd name="T6" fmla="*/ 0 w 22"/>
                  <a:gd name="T7" fmla="*/ 0 h 25"/>
                  <a:gd name="T8" fmla="*/ 0 w 22"/>
                  <a:gd name="T9" fmla="*/ 19 h 25"/>
                  <a:gd name="T10" fmla="*/ 22 w 22"/>
                  <a:gd name="T11" fmla="*/ 25 h 25"/>
                  <a:gd name="T12" fmla="*/ 22 w 22"/>
                  <a:gd name="T13" fmla="*/ 25 h 25"/>
                  <a:gd name="T14" fmla="*/ 22 w 22"/>
                  <a:gd name="T15" fmla="*/ 25 h 25"/>
                  <a:gd name="T16" fmla="*/ 22 w 22"/>
                  <a:gd name="T17" fmla="*/ 6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5"/>
                  <a:gd name="T29" fmla="*/ 22 w 22"/>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5">
                    <a:moveTo>
                      <a:pt x="22" y="6"/>
                    </a:moveTo>
                    <a:lnTo>
                      <a:pt x="10" y="0"/>
                    </a:lnTo>
                    <a:lnTo>
                      <a:pt x="0" y="0"/>
                    </a:lnTo>
                    <a:lnTo>
                      <a:pt x="0" y="19"/>
                    </a:lnTo>
                    <a:lnTo>
                      <a:pt x="22" y="25"/>
                    </a:lnTo>
                    <a:lnTo>
                      <a:pt x="22" y="6"/>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52" name="Freeform 427"/>
              <p:cNvSpPr>
                <a:spLocks/>
              </p:cNvSpPr>
              <p:nvPr/>
            </p:nvSpPr>
            <p:spPr bwMode="auto">
              <a:xfrm>
                <a:off x="2479675" y="4408488"/>
                <a:ext cx="34925" cy="30163"/>
              </a:xfrm>
              <a:custGeom>
                <a:avLst/>
                <a:gdLst>
                  <a:gd name="T0" fmla="*/ 22 w 22"/>
                  <a:gd name="T1" fmla="*/ 0 h 19"/>
                  <a:gd name="T2" fmla="*/ 22 w 22"/>
                  <a:gd name="T3" fmla="*/ 0 h 19"/>
                  <a:gd name="T4" fmla="*/ 13 w 22"/>
                  <a:gd name="T5" fmla="*/ 0 h 19"/>
                  <a:gd name="T6" fmla="*/ 0 w 22"/>
                  <a:gd name="T7" fmla="*/ 0 h 19"/>
                  <a:gd name="T8" fmla="*/ 0 w 22"/>
                  <a:gd name="T9" fmla="*/ 12 h 19"/>
                  <a:gd name="T10" fmla="*/ 22 w 22"/>
                  <a:gd name="T11" fmla="*/ 19 h 19"/>
                  <a:gd name="T12" fmla="*/ 22 w 22"/>
                  <a:gd name="T13" fmla="*/ 0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22" y="0"/>
                    </a:moveTo>
                    <a:lnTo>
                      <a:pt x="22" y="0"/>
                    </a:lnTo>
                    <a:lnTo>
                      <a:pt x="13" y="0"/>
                    </a:lnTo>
                    <a:lnTo>
                      <a:pt x="0" y="0"/>
                    </a:lnTo>
                    <a:lnTo>
                      <a:pt x="0" y="12"/>
                    </a:lnTo>
                    <a:lnTo>
                      <a:pt x="22" y="19"/>
                    </a:lnTo>
                    <a:lnTo>
                      <a:pt x="22" y="0"/>
                    </a:lnTo>
                    <a:close/>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53" name="Freeform 428"/>
              <p:cNvSpPr>
                <a:spLocks/>
              </p:cNvSpPr>
              <p:nvPr/>
            </p:nvSpPr>
            <p:spPr bwMode="auto">
              <a:xfrm>
                <a:off x="2454275" y="4408488"/>
                <a:ext cx="25400" cy="19050"/>
              </a:xfrm>
              <a:custGeom>
                <a:avLst/>
                <a:gdLst>
                  <a:gd name="T0" fmla="*/ 16 w 16"/>
                  <a:gd name="T1" fmla="*/ 0 h 12"/>
                  <a:gd name="T2" fmla="*/ 3 w 16"/>
                  <a:gd name="T3" fmla="*/ 3 h 12"/>
                  <a:gd name="T4" fmla="*/ 3 w 16"/>
                  <a:gd name="T5" fmla="*/ 3 h 12"/>
                  <a:gd name="T6" fmla="*/ 0 w 16"/>
                  <a:gd name="T7" fmla="*/ 6 h 12"/>
                  <a:gd name="T8" fmla="*/ 0 w 16"/>
                  <a:gd name="T9" fmla="*/ 6 h 12"/>
                  <a:gd name="T10" fmla="*/ 10 w 16"/>
                  <a:gd name="T11" fmla="*/ 9 h 12"/>
                  <a:gd name="T12" fmla="*/ 16 w 16"/>
                  <a:gd name="T13" fmla="*/ 12 h 12"/>
                  <a:gd name="T14" fmla="*/ 16 w 16"/>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2"/>
                  <a:gd name="T26" fmla="*/ 16 w 1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2">
                    <a:moveTo>
                      <a:pt x="16" y="0"/>
                    </a:moveTo>
                    <a:lnTo>
                      <a:pt x="3" y="3"/>
                    </a:lnTo>
                    <a:lnTo>
                      <a:pt x="0" y="6"/>
                    </a:lnTo>
                    <a:lnTo>
                      <a:pt x="10" y="9"/>
                    </a:lnTo>
                    <a:lnTo>
                      <a:pt x="16" y="12"/>
                    </a:lnTo>
                    <a:lnTo>
                      <a:pt x="16" y="0"/>
                    </a:ln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54" name="Freeform 429"/>
              <p:cNvSpPr>
                <a:spLocks/>
              </p:cNvSpPr>
              <p:nvPr/>
            </p:nvSpPr>
            <p:spPr bwMode="auto">
              <a:xfrm>
                <a:off x="2514600" y="4443413"/>
                <a:ext cx="34925" cy="25400"/>
              </a:xfrm>
              <a:custGeom>
                <a:avLst/>
                <a:gdLst>
                  <a:gd name="T0" fmla="*/ 3 w 22"/>
                  <a:gd name="T1" fmla="*/ 16 h 16"/>
                  <a:gd name="T2" fmla="*/ 19 w 22"/>
                  <a:gd name="T3" fmla="*/ 9 h 16"/>
                  <a:gd name="T4" fmla="*/ 19 w 22"/>
                  <a:gd name="T5" fmla="*/ 9 h 16"/>
                  <a:gd name="T6" fmla="*/ 22 w 22"/>
                  <a:gd name="T7" fmla="*/ 9 h 16"/>
                  <a:gd name="T8" fmla="*/ 22 w 22"/>
                  <a:gd name="T9" fmla="*/ 9 h 16"/>
                  <a:gd name="T10" fmla="*/ 13 w 22"/>
                  <a:gd name="T11" fmla="*/ 6 h 16"/>
                  <a:gd name="T12" fmla="*/ 0 w 22"/>
                  <a:gd name="T13" fmla="*/ 0 h 16"/>
                  <a:gd name="T14" fmla="*/ 3 w 22"/>
                  <a:gd name="T15" fmla="*/ 16 h 16"/>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6"/>
                  <a:gd name="T26" fmla="*/ 22 w 22"/>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6">
                    <a:moveTo>
                      <a:pt x="3" y="16"/>
                    </a:moveTo>
                    <a:lnTo>
                      <a:pt x="19" y="9"/>
                    </a:lnTo>
                    <a:lnTo>
                      <a:pt x="22" y="9"/>
                    </a:lnTo>
                    <a:lnTo>
                      <a:pt x="13" y="6"/>
                    </a:lnTo>
                    <a:lnTo>
                      <a:pt x="0" y="0"/>
                    </a:lnTo>
                    <a:lnTo>
                      <a:pt x="3" y="16"/>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55" name="Freeform 430"/>
              <p:cNvSpPr>
                <a:spLocks/>
              </p:cNvSpPr>
              <p:nvPr/>
            </p:nvSpPr>
            <p:spPr bwMode="auto">
              <a:xfrm>
                <a:off x="2479675" y="4433888"/>
                <a:ext cx="39688" cy="34925"/>
              </a:xfrm>
              <a:custGeom>
                <a:avLst/>
                <a:gdLst>
                  <a:gd name="T0" fmla="*/ 22 w 25"/>
                  <a:gd name="T1" fmla="*/ 6 h 22"/>
                  <a:gd name="T2" fmla="*/ 0 w 25"/>
                  <a:gd name="T3" fmla="*/ 0 h 22"/>
                  <a:gd name="T4" fmla="*/ 3 w 25"/>
                  <a:gd name="T5" fmla="*/ 22 h 22"/>
                  <a:gd name="T6" fmla="*/ 3 w 25"/>
                  <a:gd name="T7" fmla="*/ 22 h 22"/>
                  <a:gd name="T8" fmla="*/ 16 w 25"/>
                  <a:gd name="T9" fmla="*/ 22 h 22"/>
                  <a:gd name="T10" fmla="*/ 25 w 25"/>
                  <a:gd name="T11" fmla="*/ 22 h 22"/>
                  <a:gd name="T12" fmla="*/ 22 w 25"/>
                  <a:gd name="T13" fmla="*/ 6 h 22"/>
                  <a:gd name="T14" fmla="*/ 0 60000 65536"/>
                  <a:gd name="T15" fmla="*/ 0 60000 65536"/>
                  <a:gd name="T16" fmla="*/ 0 60000 65536"/>
                  <a:gd name="T17" fmla="*/ 0 60000 65536"/>
                  <a:gd name="T18" fmla="*/ 0 60000 65536"/>
                  <a:gd name="T19" fmla="*/ 0 60000 65536"/>
                  <a:gd name="T20" fmla="*/ 0 60000 65536"/>
                  <a:gd name="T21" fmla="*/ 0 w 25"/>
                  <a:gd name="T22" fmla="*/ 0 h 22"/>
                  <a:gd name="T23" fmla="*/ 25 w 25"/>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2">
                    <a:moveTo>
                      <a:pt x="22" y="6"/>
                    </a:moveTo>
                    <a:lnTo>
                      <a:pt x="0" y="0"/>
                    </a:lnTo>
                    <a:lnTo>
                      <a:pt x="3" y="22"/>
                    </a:lnTo>
                    <a:lnTo>
                      <a:pt x="16" y="22"/>
                    </a:lnTo>
                    <a:lnTo>
                      <a:pt x="25" y="22"/>
                    </a:lnTo>
                    <a:lnTo>
                      <a:pt x="22" y="6"/>
                    </a:lnTo>
                    <a:close/>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56" name="Freeform 431"/>
              <p:cNvSpPr>
                <a:spLocks/>
              </p:cNvSpPr>
              <p:nvPr/>
            </p:nvSpPr>
            <p:spPr bwMode="auto">
              <a:xfrm>
                <a:off x="2444750" y="4422776"/>
                <a:ext cx="39688" cy="46038"/>
              </a:xfrm>
              <a:custGeom>
                <a:avLst/>
                <a:gdLst>
                  <a:gd name="T0" fmla="*/ 22 w 25"/>
                  <a:gd name="T1" fmla="*/ 7 h 29"/>
                  <a:gd name="T2" fmla="*/ 6 w 25"/>
                  <a:gd name="T3" fmla="*/ 0 h 29"/>
                  <a:gd name="T4" fmla="*/ 6 w 25"/>
                  <a:gd name="T5" fmla="*/ 0 h 29"/>
                  <a:gd name="T6" fmla="*/ 0 w 25"/>
                  <a:gd name="T7" fmla="*/ 0 h 29"/>
                  <a:gd name="T8" fmla="*/ 0 w 25"/>
                  <a:gd name="T9" fmla="*/ 22 h 29"/>
                  <a:gd name="T10" fmla="*/ 19 w 25"/>
                  <a:gd name="T11" fmla="*/ 26 h 29"/>
                  <a:gd name="T12" fmla="*/ 19 w 25"/>
                  <a:gd name="T13" fmla="*/ 26 h 29"/>
                  <a:gd name="T14" fmla="*/ 25 w 25"/>
                  <a:gd name="T15" fmla="*/ 29 h 29"/>
                  <a:gd name="T16" fmla="*/ 22 w 25"/>
                  <a:gd name="T17" fmla="*/ 7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29"/>
                  <a:gd name="T29" fmla="*/ 25 w 25"/>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29">
                    <a:moveTo>
                      <a:pt x="22" y="7"/>
                    </a:moveTo>
                    <a:lnTo>
                      <a:pt x="6" y="0"/>
                    </a:lnTo>
                    <a:lnTo>
                      <a:pt x="0" y="0"/>
                    </a:lnTo>
                    <a:lnTo>
                      <a:pt x="0" y="22"/>
                    </a:lnTo>
                    <a:lnTo>
                      <a:pt x="19" y="26"/>
                    </a:lnTo>
                    <a:lnTo>
                      <a:pt x="25" y="29"/>
                    </a:lnTo>
                    <a:lnTo>
                      <a:pt x="22" y="7"/>
                    </a:ln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57" name="Freeform 432"/>
              <p:cNvSpPr>
                <a:spLocks/>
              </p:cNvSpPr>
              <p:nvPr/>
            </p:nvSpPr>
            <p:spPr bwMode="auto">
              <a:xfrm>
                <a:off x="2409825" y="4422776"/>
                <a:ext cx="34925" cy="34925"/>
              </a:xfrm>
              <a:custGeom>
                <a:avLst/>
                <a:gdLst>
                  <a:gd name="T0" fmla="*/ 22 w 22"/>
                  <a:gd name="T1" fmla="*/ 0 h 22"/>
                  <a:gd name="T2" fmla="*/ 22 w 22"/>
                  <a:gd name="T3" fmla="*/ 0 h 22"/>
                  <a:gd name="T4" fmla="*/ 9 w 22"/>
                  <a:gd name="T5" fmla="*/ 0 h 22"/>
                  <a:gd name="T6" fmla="*/ 0 w 22"/>
                  <a:gd name="T7" fmla="*/ 0 h 22"/>
                  <a:gd name="T8" fmla="*/ 0 w 22"/>
                  <a:gd name="T9" fmla="*/ 13 h 22"/>
                  <a:gd name="T10" fmla="*/ 22 w 22"/>
                  <a:gd name="T11" fmla="*/ 22 h 22"/>
                  <a:gd name="T12" fmla="*/ 22 w 22"/>
                  <a:gd name="T13" fmla="*/ 0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0"/>
                    </a:moveTo>
                    <a:lnTo>
                      <a:pt x="22" y="0"/>
                    </a:lnTo>
                    <a:lnTo>
                      <a:pt x="9" y="0"/>
                    </a:lnTo>
                    <a:lnTo>
                      <a:pt x="0" y="0"/>
                    </a:lnTo>
                    <a:lnTo>
                      <a:pt x="0" y="13"/>
                    </a:lnTo>
                    <a:lnTo>
                      <a:pt x="22" y="22"/>
                    </a:lnTo>
                    <a:lnTo>
                      <a:pt x="22" y="0"/>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58" name="Freeform 433"/>
              <p:cNvSpPr>
                <a:spLocks/>
              </p:cNvSpPr>
              <p:nvPr/>
            </p:nvSpPr>
            <p:spPr bwMode="auto">
              <a:xfrm>
                <a:off x="2379663" y="4422776"/>
                <a:ext cx="30163" cy="20638"/>
              </a:xfrm>
              <a:custGeom>
                <a:avLst/>
                <a:gdLst>
                  <a:gd name="T0" fmla="*/ 19 w 19"/>
                  <a:gd name="T1" fmla="*/ 0 h 13"/>
                  <a:gd name="T2" fmla="*/ 0 w 19"/>
                  <a:gd name="T3" fmla="*/ 3 h 13"/>
                  <a:gd name="T4" fmla="*/ 0 w 19"/>
                  <a:gd name="T5" fmla="*/ 3 h 13"/>
                  <a:gd name="T6" fmla="*/ 0 w 19"/>
                  <a:gd name="T7" fmla="*/ 7 h 13"/>
                  <a:gd name="T8" fmla="*/ 0 w 19"/>
                  <a:gd name="T9" fmla="*/ 7 h 13"/>
                  <a:gd name="T10" fmla="*/ 6 w 19"/>
                  <a:gd name="T11" fmla="*/ 10 h 13"/>
                  <a:gd name="T12" fmla="*/ 19 w 19"/>
                  <a:gd name="T13" fmla="*/ 13 h 13"/>
                  <a:gd name="T14" fmla="*/ 19 w 19"/>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3"/>
                  <a:gd name="T26" fmla="*/ 19 w 19"/>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3">
                    <a:moveTo>
                      <a:pt x="19" y="0"/>
                    </a:moveTo>
                    <a:lnTo>
                      <a:pt x="0" y="3"/>
                    </a:lnTo>
                    <a:lnTo>
                      <a:pt x="0" y="7"/>
                    </a:lnTo>
                    <a:lnTo>
                      <a:pt x="6" y="10"/>
                    </a:lnTo>
                    <a:lnTo>
                      <a:pt x="19" y="13"/>
                    </a:lnTo>
                    <a:lnTo>
                      <a:pt x="19" y="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59" name="Freeform 434"/>
              <p:cNvSpPr>
                <a:spLocks/>
              </p:cNvSpPr>
              <p:nvPr/>
            </p:nvSpPr>
            <p:spPr bwMode="auto">
              <a:xfrm>
                <a:off x="2444750" y="4464051"/>
                <a:ext cx="25400" cy="19050"/>
              </a:xfrm>
              <a:custGeom>
                <a:avLst/>
                <a:gdLst>
                  <a:gd name="T0" fmla="*/ 0 w 16"/>
                  <a:gd name="T1" fmla="*/ 0 h 12"/>
                  <a:gd name="T2" fmla="*/ 3 w 16"/>
                  <a:gd name="T3" fmla="*/ 12 h 12"/>
                  <a:gd name="T4" fmla="*/ 16 w 16"/>
                  <a:gd name="T5" fmla="*/ 9 h 12"/>
                  <a:gd name="T6" fmla="*/ 16 w 16"/>
                  <a:gd name="T7" fmla="*/ 9 h 12"/>
                  <a:gd name="T8" fmla="*/ 16 w 16"/>
                  <a:gd name="T9" fmla="*/ 6 h 12"/>
                  <a:gd name="T10" fmla="*/ 16 w 16"/>
                  <a:gd name="T11" fmla="*/ 6 h 12"/>
                  <a:gd name="T12" fmla="*/ 9 w 16"/>
                  <a:gd name="T13" fmla="*/ 3 h 12"/>
                  <a:gd name="T14" fmla="*/ 0 w 16"/>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2"/>
                  <a:gd name="T26" fmla="*/ 16 w 1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2">
                    <a:moveTo>
                      <a:pt x="0" y="0"/>
                    </a:moveTo>
                    <a:lnTo>
                      <a:pt x="3" y="12"/>
                    </a:lnTo>
                    <a:lnTo>
                      <a:pt x="16" y="9"/>
                    </a:lnTo>
                    <a:lnTo>
                      <a:pt x="16" y="6"/>
                    </a:lnTo>
                    <a:lnTo>
                      <a:pt x="9" y="3"/>
                    </a:lnTo>
                    <a:lnTo>
                      <a:pt x="0" y="0"/>
                    </a:ln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60" name="Freeform 435"/>
              <p:cNvSpPr>
                <a:spLocks/>
              </p:cNvSpPr>
              <p:nvPr/>
            </p:nvSpPr>
            <p:spPr bwMode="auto">
              <a:xfrm>
                <a:off x="2409825" y="4452938"/>
                <a:ext cx="39688" cy="34925"/>
              </a:xfrm>
              <a:custGeom>
                <a:avLst/>
                <a:gdLst>
                  <a:gd name="T0" fmla="*/ 22 w 25"/>
                  <a:gd name="T1" fmla="*/ 7 h 22"/>
                  <a:gd name="T2" fmla="*/ 0 w 25"/>
                  <a:gd name="T3" fmla="*/ 0 h 22"/>
                  <a:gd name="T4" fmla="*/ 3 w 25"/>
                  <a:gd name="T5" fmla="*/ 22 h 22"/>
                  <a:gd name="T6" fmla="*/ 3 w 25"/>
                  <a:gd name="T7" fmla="*/ 22 h 22"/>
                  <a:gd name="T8" fmla="*/ 9 w 25"/>
                  <a:gd name="T9" fmla="*/ 22 h 22"/>
                  <a:gd name="T10" fmla="*/ 25 w 25"/>
                  <a:gd name="T11" fmla="*/ 19 h 22"/>
                  <a:gd name="T12" fmla="*/ 22 w 25"/>
                  <a:gd name="T13" fmla="*/ 7 h 22"/>
                  <a:gd name="T14" fmla="*/ 0 60000 65536"/>
                  <a:gd name="T15" fmla="*/ 0 60000 65536"/>
                  <a:gd name="T16" fmla="*/ 0 60000 65536"/>
                  <a:gd name="T17" fmla="*/ 0 60000 65536"/>
                  <a:gd name="T18" fmla="*/ 0 60000 65536"/>
                  <a:gd name="T19" fmla="*/ 0 60000 65536"/>
                  <a:gd name="T20" fmla="*/ 0 60000 65536"/>
                  <a:gd name="T21" fmla="*/ 0 w 25"/>
                  <a:gd name="T22" fmla="*/ 0 h 22"/>
                  <a:gd name="T23" fmla="*/ 25 w 25"/>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2">
                    <a:moveTo>
                      <a:pt x="22" y="7"/>
                    </a:moveTo>
                    <a:lnTo>
                      <a:pt x="0" y="0"/>
                    </a:lnTo>
                    <a:lnTo>
                      <a:pt x="3" y="22"/>
                    </a:lnTo>
                    <a:lnTo>
                      <a:pt x="9" y="22"/>
                    </a:lnTo>
                    <a:lnTo>
                      <a:pt x="25" y="19"/>
                    </a:lnTo>
                    <a:lnTo>
                      <a:pt x="22" y="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61" name="Freeform 436"/>
              <p:cNvSpPr>
                <a:spLocks/>
              </p:cNvSpPr>
              <p:nvPr/>
            </p:nvSpPr>
            <p:spPr bwMode="auto">
              <a:xfrm>
                <a:off x="2374900" y="4443413"/>
                <a:ext cx="39688" cy="44450"/>
              </a:xfrm>
              <a:custGeom>
                <a:avLst/>
                <a:gdLst>
                  <a:gd name="T0" fmla="*/ 22 w 25"/>
                  <a:gd name="T1" fmla="*/ 6 h 28"/>
                  <a:gd name="T2" fmla="*/ 0 w 25"/>
                  <a:gd name="T3" fmla="*/ 0 h 28"/>
                  <a:gd name="T4" fmla="*/ 3 w 25"/>
                  <a:gd name="T5" fmla="*/ 22 h 28"/>
                  <a:gd name="T6" fmla="*/ 12 w 25"/>
                  <a:gd name="T7" fmla="*/ 25 h 28"/>
                  <a:gd name="T8" fmla="*/ 12 w 25"/>
                  <a:gd name="T9" fmla="*/ 25 h 28"/>
                  <a:gd name="T10" fmla="*/ 25 w 25"/>
                  <a:gd name="T11" fmla="*/ 28 h 28"/>
                  <a:gd name="T12" fmla="*/ 22 w 25"/>
                  <a:gd name="T13" fmla="*/ 6 h 28"/>
                  <a:gd name="T14" fmla="*/ 0 60000 65536"/>
                  <a:gd name="T15" fmla="*/ 0 60000 65536"/>
                  <a:gd name="T16" fmla="*/ 0 60000 65536"/>
                  <a:gd name="T17" fmla="*/ 0 60000 65536"/>
                  <a:gd name="T18" fmla="*/ 0 60000 65536"/>
                  <a:gd name="T19" fmla="*/ 0 60000 65536"/>
                  <a:gd name="T20" fmla="*/ 0 60000 65536"/>
                  <a:gd name="T21" fmla="*/ 0 w 25"/>
                  <a:gd name="T22" fmla="*/ 0 h 28"/>
                  <a:gd name="T23" fmla="*/ 25 w 25"/>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8">
                    <a:moveTo>
                      <a:pt x="22" y="6"/>
                    </a:moveTo>
                    <a:lnTo>
                      <a:pt x="0" y="0"/>
                    </a:lnTo>
                    <a:lnTo>
                      <a:pt x="3" y="22"/>
                    </a:lnTo>
                    <a:lnTo>
                      <a:pt x="12" y="25"/>
                    </a:lnTo>
                    <a:lnTo>
                      <a:pt x="25" y="28"/>
                    </a:lnTo>
                    <a:lnTo>
                      <a:pt x="22" y="6"/>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62" name="Freeform 437"/>
              <p:cNvSpPr>
                <a:spLocks/>
              </p:cNvSpPr>
              <p:nvPr/>
            </p:nvSpPr>
            <p:spPr bwMode="auto">
              <a:xfrm>
                <a:off x="2338388" y="4438651"/>
                <a:ext cx="41275" cy="39688"/>
              </a:xfrm>
              <a:custGeom>
                <a:avLst/>
                <a:gdLst>
                  <a:gd name="T0" fmla="*/ 23 w 26"/>
                  <a:gd name="T1" fmla="*/ 3 h 25"/>
                  <a:gd name="T2" fmla="*/ 23 w 26"/>
                  <a:gd name="T3" fmla="*/ 3 h 25"/>
                  <a:gd name="T4" fmla="*/ 23 w 26"/>
                  <a:gd name="T5" fmla="*/ 3 h 25"/>
                  <a:gd name="T6" fmla="*/ 4 w 26"/>
                  <a:gd name="T7" fmla="*/ 0 h 25"/>
                  <a:gd name="T8" fmla="*/ 0 w 26"/>
                  <a:gd name="T9" fmla="*/ 0 h 25"/>
                  <a:gd name="T10" fmla="*/ 4 w 26"/>
                  <a:gd name="T11" fmla="*/ 19 h 25"/>
                  <a:gd name="T12" fmla="*/ 26 w 26"/>
                  <a:gd name="T13" fmla="*/ 25 h 25"/>
                  <a:gd name="T14" fmla="*/ 23 w 26"/>
                  <a:gd name="T15" fmla="*/ 3 h 25"/>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25"/>
                  <a:gd name="T26" fmla="*/ 26 w 26"/>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25">
                    <a:moveTo>
                      <a:pt x="23" y="3"/>
                    </a:moveTo>
                    <a:lnTo>
                      <a:pt x="23" y="3"/>
                    </a:lnTo>
                    <a:lnTo>
                      <a:pt x="4" y="0"/>
                    </a:lnTo>
                    <a:lnTo>
                      <a:pt x="0" y="0"/>
                    </a:lnTo>
                    <a:lnTo>
                      <a:pt x="4" y="19"/>
                    </a:lnTo>
                    <a:lnTo>
                      <a:pt x="26" y="25"/>
                    </a:lnTo>
                    <a:lnTo>
                      <a:pt x="23" y="3"/>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63" name="Freeform 438"/>
              <p:cNvSpPr>
                <a:spLocks/>
              </p:cNvSpPr>
              <p:nvPr/>
            </p:nvSpPr>
            <p:spPr bwMode="auto">
              <a:xfrm>
                <a:off x="2303463" y="4438651"/>
                <a:ext cx="41275" cy="30163"/>
              </a:xfrm>
              <a:custGeom>
                <a:avLst/>
                <a:gdLst>
                  <a:gd name="T0" fmla="*/ 22 w 26"/>
                  <a:gd name="T1" fmla="*/ 0 h 19"/>
                  <a:gd name="T2" fmla="*/ 0 w 26"/>
                  <a:gd name="T3" fmla="*/ 6 h 19"/>
                  <a:gd name="T4" fmla="*/ 0 w 26"/>
                  <a:gd name="T5" fmla="*/ 9 h 19"/>
                  <a:gd name="T6" fmla="*/ 0 w 26"/>
                  <a:gd name="T7" fmla="*/ 9 h 19"/>
                  <a:gd name="T8" fmla="*/ 3 w 26"/>
                  <a:gd name="T9" fmla="*/ 12 h 19"/>
                  <a:gd name="T10" fmla="*/ 26 w 26"/>
                  <a:gd name="T11" fmla="*/ 19 h 19"/>
                  <a:gd name="T12" fmla="*/ 22 w 26"/>
                  <a:gd name="T13" fmla="*/ 0 h 19"/>
                  <a:gd name="T14" fmla="*/ 0 60000 65536"/>
                  <a:gd name="T15" fmla="*/ 0 60000 65536"/>
                  <a:gd name="T16" fmla="*/ 0 60000 65536"/>
                  <a:gd name="T17" fmla="*/ 0 60000 65536"/>
                  <a:gd name="T18" fmla="*/ 0 60000 65536"/>
                  <a:gd name="T19" fmla="*/ 0 60000 65536"/>
                  <a:gd name="T20" fmla="*/ 0 60000 65536"/>
                  <a:gd name="T21" fmla="*/ 0 w 26"/>
                  <a:gd name="T22" fmla="*/ 0 h 19"/>
                  <a:gd name="T23" fmla="*/ 26 w 26"/>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19">
                    <a:moveTo>
                      <a:pt x="22" y="0"/>
                    </a:moveTo>
                    <a:lnTo>
                      <a:pt x="0" y="6"/>
                    </a:lnTo>
                    <a:lnTo>
                      <a:pt x="0" y="9"/>
                    </a:lnTo>
                    <a:lnTo>
                      <a:pt x="3" y="12"/>
                    </a:lnTo>
                    <a:lnTo>
                      <a:pt x="26" y="19"/>
                    </a:lnTo>
                    <a:lnTo>
                      <a:pt x="22" y="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64" name="Freeform 439"/>
              <p:cNvSpPr>
                <a:spLocks/>
              </p:cNvSpPr>
              <p:nvPr/>
            </p:nvSpPr>
            <p:spPr bwMode="auto">
              <a:xfrm>
                <a:off x="2298700" y="4448176"/>
                <a:ext cx="4763" cy="4763"/>
              </a:xfrm>
              <a:custGeom>
                <a:avLst/>
                <a:gdLst>
                  <a:gd name="T0" fmla="*/ 3 w 3"/>
                  <a:gd name="T1" fmla="*/ 0 h 3"/>
                  <a:gd name="T2" fmla="*/ 0 w 3"/>
                  <a:gd name="T3" fmla="*/ 0 h 3"/>
                  <a:gd name="T4" fmla="*/ 0 w 3"/>
                  <a:gd name="T5" fmla="*/ 0 h 3"/>
                  <a:gd name="T6" fmla="*/ 0 w 3"/>
                  <a:gd name="T7" fmla="*/ 0 h 3"/>
                  <a:gd name="T8" fmla="*/ 3 w 3"/>
                  <a:gd name="T9" fmla="*/ 3 h 3"/>
                  <a:gd name="T10" fmla="*/ 3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3" y="0"/>
                    </a:moveTo>
                    <a:lnTo>
                      <a:pt x="0" y="0"/>
                    </a:lnTo>
                    <a:lnTo>
                      <a:pt x="3" y="3"/>
                    </a:lnTo>
                    <a:lnTo>
                      <a:pt x="3"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65" name="Freeform 440"/>
              <p:cNvSpPr>
                <a:spLocks/>
              </p:cNvSpPr>
              <p:nvPr/>
            </p:nvSpPr>
            <p:spPr bwMode="auto">
              <a:xfrm>
                <a:off x="1816100" y="4603751"/>
                <a:ext cx="25400" cy="15875"/>
              </a:xfrm>
              <a:custGeom>
                <a:avLst/>
                <a:gdLst>
                  <a:gd name="T0" fmla="*/ 0 w 16"/>
                  <a:gd name="T1" fmla="*/ 0 h 10"/>
                  <a:gd name="T2" fmla="*/ 4 w 16"/>
                  <a:gd name="T3" fmla="*/ 10 h 10"/>
                  <a:gd name="T4" fmla="*/ 13 w 16"/>
                  <a:gd name="T5" fmla="*/ 10 h 10"/>
                  <a:gd name="T6" fmla="*/ 13 w 16"/>
                  <a:gd name="T7" fmla="*/ 10 h 10"/>
                  <a:gd name="T8" fmla="*/ 16 w 16"/>
                  <a:gd name="T9" fmla="*/ 6 h 10"/>
                  <a:gd name="T10" fmla="*/ 13 w 16"/>
                  <a:gd name="T11" fmla="*/ 6 h 10"/>
                  <a:gd name="T12" fmla="*/ 7 w 16"/>
                  <a:gd name="T13" fmla="*/ 3 h 10"/>
                  <a:gd name="T14" fmla="*/ 0 w 16"/>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0"/>
                  <a:gd name="T26" fmla="*/ 16 w 16"/>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0">
                    <a:moveTo>
                      <a:pt x="0" y="0"/>
                    </a:moveTo>
                    <a:lnTo>
                      <a:pt x="4" y="10"/>
                    </a:lnTo>
                    <a:lnTo>
                      <a:pt x="13" y="10"/>
                    </a:lnTo>
                    <a:lnTo>
                      <a:pt x="16" y="6"/>
                    </a:lnTo>
                    <a:lnTo>
                      <a:pt x="13" y="6"/>
                    </a:lnTo>
                    <a:lnTo>
                      <a:pt x="7" y="3"/>
                    </a:lnTo>
                    <a:lnTo>
                      <a:pt x="0" y="0"/>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66" name="Freeform 441"/>
              <p:cNvSpPr>
                <a:spLocks/>
              </p:cNvSpPr>
              <p:nvPr/>
            </p:nvSpPr>
            <p:spPr bwMode="auto">
              <a:xfrm>
                <a:off x="1781175" y="4594226"/>
                <a:ext cx="41275" cy="34925"/>
              </a:xfrm>
              <a:custGeom>
                <a:avLst/>
                <a:gdLst>
                  <a:gd name="T0" fmla="*/ 22 w 26"/>
                  <a:gd name="T1" fmla="*/ 6 h 22"/>
                  <a:gd name="T2" fmla="*/ 0 w 26"/>
                  <a:gd name="T3" fmla="*/ 0 h 22"/>
                  <a:gd name="T4" fmla="*/ 3 w 26"/>
                  <a:gd name="T5" fmla="*/ 22 h 22"/>
                  <a:gd name="T6" fmla="*/ 26 w 26"/>
                  <a:gd name="T7" fmla="*/ 16 h 22"/>
                  <a:gd name="T8" fmla="*/ 22 w 26"/>
                  <a:gd name="T9" fmla="*/ 6 h 22"/>
                  <a:gd name="T10" fmla="*/ 0 60000 65536"/>
                  <a:gd name="T11" fmla="*/ 0 60000 65536"/>
                  <a:gd name="T12" fmla="*/ 0 60000 65536"/>
                  <a:gd name="T13" fmla="*/ 0 60000 65536"/>
                  <a:gd name="T14" fmla="*/ 0 60000 65536"/>
                  <a:gd name="T15" fmla="*/ 0 w 26"/>
                  <a:gd name="T16" fmla="*/ 0 h 22"/>
                  <a:gd name="T17" fmla="*/ 26 w 26"/>
                  <a:gd name="T18" fmla="*/ 22 h 22"/>
                </a:gdLst>
                <a:ahLst/>
                <a:cxnLst>
                  <a:cxn ang="T10">
                    <a:pos x="T0" y="T1"/>
                  </a:cxn>
                  <a:cxn ang="T11">
                    <a:pos x="T2" y="T3"/>
                  </a:cxn>
                  <a:cxn ang="T12">
                    <a:pos x="T4" y="T5"/>
                  </a:cxn>
                  <a:cxn ang="T13">
                    <a:pos x="T6" y="T7"/>
                  </a:cxn>
                  <a:cxn ang="T14">
                    <a:pos x="T8" y="T9"/>
                  </a:cxn>
                </a:cxnLst>
                <a:rect l="T15" t="T16" r="T17" b="T18"/>
                <a:pathLst>
                  <a:path w="26" h="22">
                    <a:moveTo>
                      <a:pt x="22" y="6"/>
                    </a:moveTo>
                    <a:lnTo>
                      <a:pt x="0" y="0"/>
                    </a:lnTo>
                    <a:lnTo>
                      <a:pt x="3" y="22"/>
                    </a:lnTo>
                    <a:lnTo>
                      <a:pt x="26" y="16"/>
                    </a:lnTo>
                    <a:lnTo>
                      <a:pt x="22" y="6"/>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67" name="Freeform 442"/>
              <p:cNvSpPr>
                <a:spLocks/>
              </p:cNvSpPr>
              <p:nvPr/>
            </p:nvSpPr>
            <p:spPr bwMode="auto">
              <a:xfrm>
                <a:off x="1746250" y="4578351"/>
                <a:ext cx="39688" cy="50800"/>
              </a:xfrm>
              <a:custGeom>
                <a:avLst/>
                <a:gdLst>
                  <a:gd name="T0" fmla="*/ 22 w 25"/>
                  <a:gd name="T1" fmla="*/ 10 h 32"/>
                  <a:gd name="T2" fmla="*/ 0 w 25"/>
                  <a:gd name="T3" fmla="*/ 0 h 32"/>
                  <a:gd name="T4" fmla="*/ 3 w 25"/>
                  <a:gd name="T5" fmla="*/ 32 h 32"/>
                  <a:gd name="T6" fmla="*/ 3 w 25"/>
                  <a:gd name="T7" fmla="*/ 32 h 32"/>
                  <a:gd name="T8" fmla="*/ 19 w 25"/>
                  <a:gd name="T9" fmla="*/ 32 h 32"/>
                  <a:gd name="T10" fmla="*/ 25 w 25"/>
                  <a:gd name="T11" fmla="*/ 32 h 32"/>
                  <a:gd name="T12" fmla="*/ 22 w 25"/>
                  <a:gd name="T13" fmla="*/ 10 h 32"/>
                  <a:gd name="T14" fmla="*/ 0 60000 65536"/>
                  <a:gd name="T15" fmla="*/ 0 60000 65536"/>
                  <a:gd name="T16" fmla="*/ 0 60000 65536"/>
                  <a:gd name="T17" fmla="*/ 0 60000 65536"/>
                  <a:gd name="T18" fmla="*/ 0 60000 65536"/>
                  <a:gd name="T19" fmla="*/ 0 60000 65536"/>
                  <a:gd name="T20" fmla="*/ 0 60000 65536"/>
                  <a:gd name="T21" fmla="*/ 0 w 25"/>
                  <a:gd name="T22" fmla="*/ 0 h 32"/>
                  <a:gd name="T23" fmla="*/ 25 w 25"/>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2">
                    <a:moveTo>
                      <a:pt x="22" y="10"/>
                    </a:moveTo>
                    <a:lnTo>
                      <a:pt x="0" y="0"/>
                    </a:lnTo>
                    <a:lnTo>
                      <a:pt x="3" y="32"/>
                    </a:lnTo>
                    <a:lnTo>
                      <a:pt x="19" y="32"/>
                    </a:lnTo>
                    <a:lnTo>
                      <a:pt x="25" y="32"/>
                    </a:lnTo>
                    <a:lnTo>
                      <a:pt x="22" y="1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68" name="Freeform 443"/>
              <p:cNvSpPr>
                <a:spLocks/>
              </p:cNvSpPr>
              <p:nvPr/>
            </p:nvSpPr>
            <p:spPr bwMode="auto">
              <a:xfrm>
                <a:off x="1660525" y="4573588"/>
                <a:ext cx="90488" cy="55563"/>
              </a:xfrm>
              <a:custGeom>
                <a:avLst/>
                <a:gdLst>
                  <a:gd name="T0" fmla="*/ 54 w 57"/>
                  <a:gd name="T1" fmla="*/ 3 h 35"/>
                  <a:gd name="T2" fmla="*/ 48 w 57"/>
                  <a:gd name="T3" fmla="*/ 0 h 35"/>
                  <a:gd name="T4" fmla="*/ 48 w 57"/>
                  <a:gd name="T5" fmla="*/ 0 h 35"/>
                  <a:gd name="T6" fmla="*/ 35 w 57"/>
                  <a:gd name="T7" fmla="*/ 0 h 35"/>
                  <a:gd name="T8" fmla="*/ 26 w 57"/>
                  <a:gd name="T9" fmla="*/ 0 h 35"/>
                  <a:gd name="T10" fmla="*/ 0 w 57"/>
                  <a:gd name="T11" fmla="*/ 3 h 35"/>
                  <a:gd name="T12" fmla="*/ 0 w 57"/>
                  <a:gd name="T13" fmla="*/ 16 h 35"/>
                  <a:gd name="T14" fmla="*/ 51 w 57"/>
                  <a:gd name="T15" fmla="*/ 32 h 35"/>
                  <a:gd name="T16" fmla="*/ 51 w 57"/>
                  <a:gd name="T17" fmla="*/ 32 h 35"/>
                  <a:gd name="T18" fmla="*/ 57 w 57"/>
                  <a:gd name="T19" fmla="*/ 35 h 35"/>
                  <a:gd name="T20" fmla="*/ 54 w 57"/>
                  <a:gd name="T21" fmla="*/ 3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5"/>
                  <a:gd name="T35" fmla="*/ 57 w 57"/>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5">
                    <a:moveTo>
                      <a:pt x="54" y="3"/>
                    </a:moveTo>
                    <a:lnTo>
                      <a:pt x="48" y="0"/>
                    </a:lnTo>
                    <a:lnTo>
                      <a:pt x="35" y="0"/>
                    </a:lnTo>
                    <a:lnTo>
                      <a:pt x="26" y="0"/>
                    </a:lnTo>
                    <a:lnTo>
                      <a:pt x="0" y="3"/>
                    </a:lnTo>
                    <a:lnTo>
                      <a:pt x="0" y="16"/>
                    </a:lnTo>
                    <a:lnTo>
                      <a:pt x="51" y="32"/>
                    </a:lnTo>
                    <a:lnTo>
                      <a:pt x="57" y="35"/>
                    </a:lnTo>
                    <a:lnTo>
                      <a:pt x="54" y="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69" name="Freeform 444"/>
              <p:cNvSpPr>
                <a:spLocks/>
              </p:cNvSpPr>
              <p:nvPr/>
            </p:nvSpPr>
            <p:spPr bwMode="auto">
              <a:xfrm>
                <a:off x="1641475" y="4578351"/>
                <a:ext cx="19050" cy="20638"/>
              </a:xfrm>
              <a:custGeom>
                <a:avLst/>
                <a:gdLst>
                  <a:gd name="T0" fmla="*/ 12 w 12"/>
                  <a:gd name="T1" fmla="*/ 0 h 13"/>
                  <a:gd name="T2" fmla="*/ 0 w 12"/>
                  <a:gd name="T3" fmla="*/ 3 h 13"/>
                  <a:gd name="T4" fmla="*/ 0 w 12"/>
                  <a:gd name="T5" fmla="*/ 3 h 13"/>
                  <a:gd name="T6" fmla="*/ 0 w 12"/>
                  <a:gd name="T7" fmla="*/ 3 h 13"/>
                  <a:gd name="T8" fmla="*/ 0 w 12"/>
                  <a:gd name="T9" fmla="*/ 7 h 13"/>
                  <a:gd name="T10" fmla="*/ 6 w 12"/>
                  <a:gd name="T11" fmla="*/ 10 h 13"/>
                  <a:gd name="T12" fmla="*/ 12 w 12"/>
                  <a:gd name="T13" fmla="*/ 13 h 13"/>
                  <a:gd name="T14" fmla="*/ 12 w 12"/>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3"/>
                  <a:gd name="T26" fmla="*/ 12 w 12"/>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3">
                    <a:moveTo>
                      <a:pt x="12" y="0"/>
                    </a:moveTo>
                    <a:lnTo>
                      <a:pt x="0" y="3"/>
                    </a:lnTo>
                    <a:lnTo>
                      <a:pt x="0" y="7"/>
                    </a:lnTo>
                    <a:lnTo>
                      <a:pt x="6" y="10"/>
                    </a:lnTo>
                    <a:lnTo>
                      <a:pt x="12" y="13"/>
                    </a:lnTo>
                    <a:lnTo>
                      <a:pt x="12" y="0"/>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70" name="Freeform 445"/>
              <p:cNvSpPr>
                <a:spLocks/>
              </p:cNvSpPr>
              <p:nvPr/>
            </p:nvSpPr>
            <p:spPr bwMode="auto">
              <a:xfrm>
                <a:off x="1660525" y="4608513"/>
                <a:ext cx="71438" cy="46038"/>
              </a:xfrm>
              <a:custGeom>
                <a:avLst/>
                <a:gdLst>
                  <a:gd name="T0" fmla="*/ 0 w 45"/>
                  <a:gd name="T1" fmla="*/ 0 h 29"/>
                  <a:gd name="T2" fmla="*/ 0 w 45"/>
                  <a:gd name="T3" fmla="*/ 29 h 29"/>
                  <a:gd name="T4" fmla="*/ 0 w 45"/>
                  <a:gd name="T5" fmla="*/ 29 h 29"/>
                  <a:gd name="T6" fmla="*/ 7 w 45"/>
                  <a:gd name="T7" fmla="*/ 29 h 29"/>
                  <a:gd name="T8" fmla="*/ 45 w 45"/>
                  <a:gd name="T9" fmla="*/ 19 h 29"/>
                  <a:gd name="T10" fmla="*/ 45 w 45"/>
                  <a:gd name="T11" fmla="*/ 19 h 29"/>
                  <a:gd name="T12" fmla="*/ 45 w 45"/>
                  <a:gd name="T13" fmla="*/ 19 h 29"/>
                  <a:gd name="T14" fmla="*/ 45 w 45"/>
                  <a:gd name="T15" fmla="*/ 19 h 29"/>
                  <a:gd name="T16" fmla="*/ 38 w 45"/>
                  <a:gd name="T17" fmla="*/ 13 h 29"/>
                  <a:gd name="T18" fmla="*/ 0 w 45"/>
                  <a:gd name="T19" fmla="*/ 0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29"/>
                  <a:gd name="T32" fmla="*/ 45 w 45"/>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29">
                    <a:moveTo>
                      <a:pt x="0" y="0"/>
                    </a:moveTo>
                    <a:lnTo>
                      <a:pt x="0" y="29"/>
                    </a:lnTo>
                    <a:lnTo>
                      <a:pt x="7" y="29"/>
                    </a:lnTo>
                    <a:lnTo>
                      <a:pt x="45" y="19"/>
                    </a:lnTo>
                    <a:lnTo>
                      <a:pt x="38" y="13"/>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71" name="Freeform 446"/>
              <p:cNvSpPr>
                <a:spLocks/>
              </p:cNvSpPr>
              <p:nvPr/>
            </p:nvSpPr>
            <p:spPr bwMode="auto">
              <a:xfrm>
                <a:off x="1570038" y="4594226"/>
                <a:ext cx="90488" cy="60325"/>
              </a:xfrm>
              <a:custGeom>
                <a:avLst/>
                <a:gdLst>
                  <a:gd name="T0" fmla="*/ 57 w 57"/>
                  <a:gd name="T1" fmla="*/ 9 h 38"/>
                  <a:gd name="T2" fmla="*/ 38 w 57"/>
                  <a:gd name="T3" fmla="*/ 3 h 38"/>
                  <a:gd name="T4" fmla="*/ 38 w 57"/>
                  <a:gd name="T5" fmla="*/ 3 h 38"/>
                  <a:gd name="T6" fmla="*/ 26 w 57"/>
                  <a:gd name="T7" fmla="*/ 0 h 38"/>
                  <a:gd name="T8" fmla="*/ 16 w 57"/>
                  <a:gd name="T9" fmla="*/ 0 h 38"/>
                  <a:gd name="T10" fmla="*/ 0 w 57"/>
                  <a:gd name="T11" fmla="*/ 3 h 38"/>
                  <a:gd name="T12" fmla="*/ 3 w 57"/>
                  <a:gd name="T13" fmla="*/ 22 h 38"/>
                  <a:gd name="T14" fmla="*/ 38 w 57"/>
                  <a:gd name="T15" fmla="*/ 35 h 38"/>
                  <a:gd name="T16" fmla="*/ 38 w 57"/>
                  <a:gd name="T17" fmla="*/ 35 h 38"/>
                  <a:gd name="T18" fmla="*/ 57 w 57"/>
                  <a:gd name="T19" fmla="*/ 38 h 38"/>
                  <a:gd name="T20" fmla="*/ 57 w 57"/>
                  <a:gd name="T21" fmla="*/ 9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8"/>
                  <a:gd name="T35" fmla="*/ 57 w 57"/>
                  <a:gd name="T36" fmla="*/ 38 h 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8">
                    <a:moveTo>
                      <a:pt x="57" y="9"/>
                    </a:moveTo>
                    <a:lnTo>
                      <a:pt x="38" y="3"/>
                    </a:lnTo>
                    <a:lnTo>
                      <a:pt x="26" y="0"/>
                    </a:lnTo>
                    <a:lnTo>
                      <a:pt x="16" y="0"/>
                    </a:lnTo>
                    <a:lnTo>
                      <a:pt x="0" y="3"/>
                    </a:lnTo>
                    <a:lnTo>
                      <a:pt x="3" y="22"/>
                    </a:lnTo>
                    <a:lnTo>
                      <a:pt x="38" y="35"/>
                    </a:lnTo>
                    <a:lnTo>
                      <a:pt x="57" y="38"/>
                    </a:lnTo>
                    <a:lnTo>
                      <a:pt x="57" y="9"/>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72" name="Freeform 447"/>
              <p:cNvSpPr>
                <a:spLocks/>
              </p:cNvSpPr>
              <p:nvPr/>
            </p:nvSpPr>
            <p:spPr bwMode="auto">
              <a:xfrm>
                <a:off x="1530350" y="4598988"/>
                <a:ext cx="44450" cy="30163"/>
              </a:xfrm>
              <a:custGeom>
                <a:avLst/>
                <a:gdLst>
                  <a:gd name="T0" fmla="*/ 25 w 28"/>
                  <a:gd name="T1" fmla="*/ 0 h 19"/>
                  <a:gd name="T2" fmla="*/ 0 w 28"/>
                  <a:gd name="T3" fmla="*/ 6 h 19"/>
                  <a:gd name="T4" fmla="*/ 0 w 28"/>
                  <a:gd name="T5" fmla="*/ 6 h 19"/>
                  <a:gd name="T6" fmla="*/ 0 w 28"/>
                  <a:gd name="T7" fmla="*/ 6 h 19"/>
                  <a:gd name="T8" fmla="*/ 0 w 28"/>
                  <a:gd name="T9" fmla="*/ 6 h 19"/>
                  <a:gd name="T10" fmla="*/ 6 w 28"/>
                  <a:gd name="T11" fmla="*/ 13 h 19"/>
                  <a:gd name="T12" fmla="*/ 28 w 28"/>
                  <a:gd name="T13" fmla="*/ 19 h 19"/>
                  <a:gd name="T14" fmla="*/ 25 w 28"/>
                  <a:gd name="T15" fmla="*/ 0 h 19"/>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19"/>
                  <a:gd name="T26" fmla="*/ 28 w 28"/>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19">
                    <a:moveTo>
                      <a:pt x="25" y="0"/>
                    </a:moveTo>
                    <a:lnTo>
                      <a:pt x="0" y="6"/>
                    </a:lnTo>
                    <a:lnTo>
                      <a:pt x="6" y="13"/>
                    </a:lnTo>
                    <a:lnTo>
                      <a:pt x="28" y="19"/>
                    </a:lnTo>
                    <a:lnTo>
                      <a:pt x="25" y="0"/>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73" name="Freeform 448"/>
              <p:cNvSpPr>
                <a:spLocks/>
              </p:cNvSpPr>
              <p:nvPr/>
            </p:nvSpPr>
            <p:spPr bwMode="auto">
              <a:xfrm>
                <a:off x="1574800" y="4638676"/>
                <a:ext cx="50800" cy="34925"/>
              </a:xfrm>
              <a:custGeom>
                <a:avLst/>
                <a:gdLst>
                  <a:gd name="T0" fmla="*/ 0 w 32"/>
                  <a:gd name="T1" fmla="*/ 0 h 22"/>
                  <a:gd name="T2" fmla="*/ 0 w 32"/>
                  <a:gd name="T3" fmla="*/ 22 h 22"/>
                  <a:gd name="T4" fmla="*/ 29 w 32"/>
                  <a:gd name="T5" fmla="*/ 16 h 22"/>
                  <a:gd name="T6" fmla="*/ 29 w 32"/>
                  <a:gd name="T7" fmla="*/ 16 h 22"/>
                  <a:gd name="T8" fmla="*/ 32 w 32"/>
                  <a:gd name="T9" fmla="*/ 16 h 22"/>
                  <a:gd name="T10" fmla="*/ 32 w 32"/>
                  <a:gd name="T11" fmla="*/ 13 h 22"/>
                  <a:gd name="T12" fmla="*/ 23 w 32"/>
                  <a:gd name="T13" fmla="*/ 10 h 22"/>
                  <a:gd name="T14" fmla="*/ 0 w 32"/>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22"/>
                  <a:gd name="T26" fmla="*/ 32 w 32"/>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22">
                    <a:moveTo>
                      <a:pt x="0" y="0"/>
                    </a:moveTo>
                    <a:lnTo>
                      <a:pt x="0" y="22"/>
                    </a:lnTo>
                    <a:lnTo>
                      <a:pt x="29" y="16"/>
                    </a:lnTo>
                    <a:lnTo>
                      <a:pt x="32" y="16"/>
                    </a:lnTo>
                    <a:lnTo>
                      <a:pt x="32" y="13"/>
                    </a:lnTo>
                    <a:lnTo>
                      <a:pt x="23" y="10"/>
                    </a:lnTo>
                    <a:lnTo>
                      <a:pt x="0" y="0"/>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74" name="Freeform 449"/>
              <p:cNvSpPr>
                <a:spLocks/>
              </p:cNvSpPr>
              <p:nvPr/>
            </p:nvSpPr>
            <p:spPr bwMode="auto">
              <a:xfrm>
                <a:off x="1485900" y="4619626"/>
                <a:ext cx="88900" cy="60325"/>
              </a:xfrm>
              <a:custGeom>
                <a:avLst/>
                <a:gdLst>
                  <a:gd name="T0" fmla="*/ 56 w 56"/>
                  <a:gd name="T1" fmla="*/ 12 h 38"/>
                  <a:gd name="T2" fmla="*/ 22 w 56"/>
                  <a:gd name="T3" fmla="*/ 3 h 38"/>
                  <a:gd name="T4" fmla="*/ 22 w 56"/>
                  <a:gd name="T5" fmla="*/ 3 h 38"/>
                  <a:gd name="T6" fmla="*/ 9 w 56"/>
                  <a:gd name="T7" fmla="*/ 0 h 38"/>
                  <a:gd name="T8" fmla="*/ 0 w 56"/>
                  <a:gd name="T9" fmla="*/ 0 h 38"/>
                  <a:gd name="T10" fmla="*/ 0 w 56"/>
                  <a:gd name="T11" fmla="*/ 28 h 38"/>
                  <a:gd name="T12" fmla="*/ 19 w 56"/>
                  <a:gd name="T13" fmla="*/ 34 h 38"/>
                  <a:gd name="T14" fmla="*/ 19 w 56"/>
                  <a:gd name="T15" fmla="*/ 34 h 38"/>
                  <a:gd name="T16" fmla="*/ 34 w 56"/>
                  <a:gd name="T17" fmla="*/ 38 h 38"/>
                  <a:gd name="T18" fmla="*/ 44 w 56"/>
                  <a:gd name="T19" fmla="*/ 38 h 38"/>
                  <a:gd name="T20" fmla="*/ 56 w 56"/>
                  <a:gd name="T21" fmla="*/ 34 h 38"/>
                  <a:gd name="T22" fmla="*/ 56 w 56"/>
                  <a:gd name="T23" fmla="*/ 12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
                  <a:gd name="T37" fmla="*/ 0 h 38"/>
                  <a:gd name="T38" fmla="*/ 56 w 56"/>
                  <a:gd name="T39" fmla="*/ 38 h 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 h="38">
                    <a:moveTo>
                      <a:pt x="56" y="12"/>
                    </a:moveTo>
                    <a:lnTo>
                      <a:pt x="22" y="3"/>
                    </a:lnTo>
                    <a:lnTo>
                      <a:pt x="9" y="0"/>
                    </a:lnTo>
                    <a:lnTo>
                      <a:pt x="0" y="0"/>
                    </a:lnTo>
                    <a:lnTo>
                      <a:pt x="0" y="28"/>
                    </a:lnTo>
                    <a:lnTo>
                      <a:pt x="19" y="34"/>
                    </a:lnTo>
                    <a:lnTo>
                      <a:pt x="34" y="38"/>
                    </a:lnTo>
                    <a:lnTo>
                      <a:pt x="44" y="38"/>
                    </a:lnTo>
                    <a:lnTo>
                      <a:pt x="56" y="34"/>
                    </a:lnTo>
                    <a:lnTo>
                      <a:pt x="56" y="12"/>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75" name="Freeform 450"/>
              <p:cNvSpPr>
                <a:spLocks/>
              </p:cNvSpPr>
              <p:nvPr/>
            </p:nvSpPr>
            <p:spPr bwMode="auto">
              <a:xfrm>
                <a:off x="1414463" y="4619626"/>
                <a:ext cx="71438" cy="44450"/>
              </a:xfrm>
              <a:custGeom>
                <a:avLst/>
                <a:gdLst>
                  <a:gd name="T0" fmla="*/ 45 w 45"/>
                  <a:gd name="T1" fmla="*/ 0 h 28"/>
                  <a:gd name="T2" fmla="*/ 3 w 45"/>
                  <a:gd name="T3" fmla="*/ 6 h 28"/>
                  <a:gd name="T4" fmla="*/ 3 w 45"/>
                  <a:gd name="T5" fmla="*/ 6 h 28"/>
                  <a:gd name="T6" fmla="*/ 0 w 45"/>
                  <a:gd name="T7" fmla="*/ 9 h 28"/>
                  <a:gd name="T8" fmla="*/ 0 w 45"/>
                  <a:gd name="T9" fmla="*/ 9 h 28"/>
                  <a:gd name="T10" fmla="*/ 7 w 45"/>
                  <a:gd name="T11" fmla="*/ 15 h 28"/>
                  <a:gd name="T12" fmla="*/ 45 w 45"/>
                  <a:gd name="T13" fmla="*/ 28 h 28"/>
                  <a:gd name="T14" fmla="*/ 45 w 45"/>
                  <a:gd name="T15" fmla="*/ 0 h 28"/>
                  <a:gd name="T16" fmla="*/ 45 w 45"/>
                  <a:gd name="T17" fmla="*/ 0 h 28"/>
                  <a:gd name="T18" fmla="*/ 45 w 45"/>
                  <a:gd name="T19" fmla="*/ 0 h 28"/>
                  <a:gd name="T20" fmla="*/ 45 w 45"/>
                  <a:gd name="T21" fmla="*/ 0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28"/>
                  <a:gd name="T35" fmla="*/ 45 w 45"/>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28">
                    <a:moveTo>
                      <a:pt x="45" y="0"/>
                    </a:moveTo>
                    <a:lnTo>
                      <a:pt x="3" y="6"/>
                    </a:lnTo>
                    <a:lnTo>
                      <a:pt x="0" y="9"/>
                    </a:lnTo>
                    <a:lnTo>
                      <a:pt x="7" y="15"/>
                    </a:lnTo>
                    <a:lnTo>
                      <a:pt x="45" y="28"/>
                    </a:lnTo>
                    <a:lnTo>
                      <a:pt x="45" y="0"/>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76" name="Freeform 451"/>
              <p:cNvSpPr>
                <a:spLocks/>
              </p:cNvSpPr>
              <p:nvPr/>
            </p:nvSpPr>
            <p:spPr bwMode="auto">
              <a:xfrm>
                <a:off x="2379663" y="4483101"/>
                <a:ext cx="19050" cy="15875"/>
              </a:xfrm>
              <a:custGeom>
                <a:avLst/>
                <a:gdLst>
                  <a:gd name="T0" fmla="*/ 0 w 12"/>
                  <a:gd name="T1" fmla="*/ 0 h 10"/>
                  <a:gd name="T2" fmla="*/ 0 w 12"/>
                  <a:gd name="T3" fmla="*/ 10 h 10"/>
                  <a:gd name="T4" fmla="*/ 9 w 12"/>
                  <a:gd name="T5" fmla="*/ 7 h 10"/>
                  <a:gd name="T6" fmla="*/ 9 w 12"/>
                  <a:gd name="T7" fmla="*/ 7 h 10"/>
                  <a:gd name="T8" fmla="*/ 12 w 12"/>
                  <a:gd name="T9" fmla="*/ 7 h 10"/>
                  <a:gd name="T10" fmla="*/ 9 w 12"/>
                  <a:gd name="T11" fmla="*/ 3 h 10"/>
                  <a:gd name="T12" fmla="*/ 3 w 12"/>
                  <a:gd name="T13" fmla="*/ 0 h 10"/>
                  <a:gd name="T14" fmla="*/ 0 w 12"/>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0"/>
                  <a:gd name="T26" fmla="*/ 12 w 12"/>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0">
                    <a:moveTo>
                      <a:pt x="0" y="0"/>
                    </a:moveTo>
                    <a:lnTo>
                      <a:pt x="0" y="10"/>
                    </a:lnTo>
                    <a:lnTo>
                      <a:pt x="9" y="7"/>
                    </a:lnTo>
                    <a:lnTo>
                      <a:pt x="12" y="7"/>
                    </a:lnTo>
                    <a:lnTo>
                      <a:pt x="9" y="3"/>
                    </a:lnTo>
                    <a:lnTo>
                      <a:pt x="3" y="0"/>
                    </a:lnTo>
                    <a:lnTo>
                      <a:pt x="0" y="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77" name="Freeform 452"/>
              <p:cNvSpPr>
                <a:spLocks/>
              </p:cNvSpPr>
              <p:nvPr/>
            </p:nvSpPr>
            <p:spPr bwMode="auto">
              <a:xfrm>
                <a:off x="2344738" y="4473576"/>
                <a:ext cx="34925" cy="30163"/>
              </a:xfrm>
              <a:custGeom>
                <a:avLst/>
                <a:gdLst>
                  <a:gd name="T0" fmla="*/ 22 w 22"/>
                  <a:gd name="T1" fmla="*/ 6 h 19"/>
                  <a:gd name="T2" fmla="*/ 0 w 22"/>
                  <a:gd name="T3" fmla="*/ 0 h 19"/>
                  <a:gd name="T4" fmla="*/ 0 w 22"/>
                  <a:gd name="T5" fmla="*/ 19 h 19"/>
                  <a:gd name="T6" fmla="*/ 22 w 22"/>
                  <a:gd name="T7" fmla="*/ 16 h 19"/>
                  <a:gd name="T8" fmla="*/ 22 w 22"/>
                  <a:gd name="T9" fmla="*/ 6 h 19"/>
                  <a:gd name="T10" fmla="*/ 0 60000 65536"/>
                  <a:gd name="T11" fmla="*/ 0 60000 65536"/>
                  <a:gd name="T12" fmla="*/ 0 60000 65536"/>
                  <a:gd name="T13" fmla="*/ 0 60000 65536"/>
                  <a:gd name="T14" fmla="*/ 0 60000 65536"/>
                  <a:gd name="T15" fmla="*/ 0 w 22"/>
                  <a:gd name="T16" fmla="*/ 0 h 19"/>
                  <a:gd name="T17" fmla="*/ 22 w 22"/>
                  <a:gd name="T18" fmla="*/ 19 h 19"/>
                </a:gdLst>
                <a:ahLst/>
                <a:cxnLst>
                  <a:cxn ang="T10">
                    <a:pos x="T0" y="T1"/>
                  </a:cxn>
                  <a:cxn ang="T11">
                    <a:pos x="T2" y="T3"/>
                  </a:cxn>
                  <a:cxn ang="T12">
                    <a:pos x="T4" y="T5"/>
                  </a:cxn>
                  <a:cxn ang="T13">
                    <a:pos x="T6" y="T7"/>
                  </a:cxn>
                  <a:cxn ang="T14">
                    <a:pos x="T8" y="T9"/>
                  </a:cxn>
                </a:cxnLst>
                <a:rect l="T15" t="T16" r="T17" b="T18"/>
                <a:pathLst>
                  <a:path w="22" h="19">
                    <a:moveTo>
                      <a:pt x="22" y="6"/>
                    </a:moveTo>
                    <a:lnTo>
                      <a:pt x="0" y="0"/>
                    </a:lnTo>
                    <a:lnTo>
                      <a:pt x="0" y="19"/>
                    </a:lnTo>
                    <a:lnTo>
                      <a:pt x="22" y="16"/>
                    </a:lnTo>
                    <a:lnTo>
                      <a:pt x="22" y="6"/>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78" name="Freeform 453"/>
              <p:cNvSpPr>
                <a:spLocks/>
              </p:cNvSpPr>
              <p:nvPr/>
            </p:nvSpPr>
            <p:spPr bwMode="auto">
              <a:xfrm>
                <a:off x="2303463" y="4457701"/>
                <a:ext cx="41275" cy="55563"/>
              </a:xfrm>
              <a:custGeom>
                <a:avLst/>
                <a:gdLst>
                  <a:gd name="T0" fmla="*/ 26 w 26"/>
                  <a:gd name="T1" fmla="*/ 10 h 35"/>
                  <a:gd name="T2" fmla="*/ 0 w 26"/>
                  <a:gd name="T3" fmla="*/ 0 h 35"/>
                  <a:gd name="T4" fmla="*/ 3 w 26"/>
                  <a:gd name="T5" fmla="*/ 35 h 35"/>
                  <a:gd name="T6" fmla="*/ 26 w 26"/>
                  <a:gd name="T7" fmla="*/ 29 h 35"/>
                  <a:gd name="T8" fmla="*/ 26 w 26"/>
                  <a:gd name="T9" fmla="*/ 10 h 35"/>
                  <a:gd name="T10" fmla="*/ 0 60000 65536"/>
                  <a:gd name="T11" fmla="*/ 0 60000 65536"/>
                  <a:gd name="T12" fmla="*/ 0 60000 65536"/>
                  <a:gd name="T13" fmla="*/ 0 60000 65536"/>
                  <a:gd name="T14" fmla="*/ 0 60000 65536"/>
                  <a:gd name="T15" fmla="*/ 0 w 26"/>
                  <a:gd name="T16" fmla="*/ 0 h 35"/>
                  <a:gd name="T17" fmla="*/ 26 w 26"/>
                  <a:gd name="T18" fmla="*/ 35 h 35"/>
                </a:gdLst>
                <a:ahLst/>
                <a:cxnLst>
                  <a:cxn ang="T10">
                    <a:pos x="T0" y="T1"/>
                  </a:cxn>
                  <a:cxn ang="T11">
                    <a:pos x="T2" y="T3"/>
                  </a:cxn>
                  <a:cxn ang="T12">
                    <a:pos x="T4" y="T5"/>
                  </a:cxn>
                  <a:cxn ang="T13">
                    <a:pos x="T6" y="T7"/>
                  </a:cxn>
                  <a:cxn ang="T14">
                    <a:pos x="T8" y="T9"/>
                  </a:cxn>
                </a:cxnLst>
                <a:rect l="T15" t="T16" r="T17" b="T18"/>
                <a:pathLst>
                  <a:path w="26" h="35">
                    <a:moveTo>
                      <a:pt x="26" y="10"/>
                    </a:moveTo>
                    <a:lnTo>
                      <a:pt x="0" y="0"/>
                    </a:lnTo>
                    <a:lnTo>
                      <a:pt x="3" y="35"/>
                    </a:lnTo>
                    <a:lnTo>
                      <a:pt x="26" y="29"/>
                    </a:lnTo>
                    <a:lnTo>
                      <a:pt x="26" y="1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79" name="Freeform 454"/>
              <p:cNvSpPr>
                <a:spLocks/>
              </p:cNvSpPr>
              <p:nvPr/>
            </p:nvSpPr>
            <p:spPr bwMode="auto">
              <a:xfrm>
                <a:off x="2268538" y="4452938"/>
                <a:ext cx="39688" cy="65088"/>
              </a:xfrm>
              <a:custGeom>
                <a:avLst/>
                <a:gdLst>
                  <a:gd name="T0" fmla="*/ 22 w 25"/>
                  <a:gd name="T1" fmla="*/ 3 h 41"/>
                  <a:gd name="T2" fmla="*/ 19 w 25"/>
                  <a:gd name="T3" fmla="*/ 3 h 41"/>
                  <a:gd name="T4" fmla="*/ 19 w 25"/>
                  <a:gd name="T5" fmla="*/ 3 h 41"/>
                  <a:gd name="T6" fmla="*/ 0 w 25"/>
                  <a:gd name="T7" fmla="*/ 0 h 41"/>
                  <a:gd name="T8" fmla="*/ 3 w 25"/>
                  <a:gd name="T9" fmla="*/ 41 h 41"/>
                  <a:gd name="T10" fmla="*/ 25 w 25"/>
                  <a:gd name="T11" fmla="*/ 38 h 41"/>
                  <a:gd name="T12" fmla="*/ 22 w 25"/>
                  <a:gd name="T13" fmla="*/ 3 h 41"/>
                  <a:gd name="T14" fmla="*/ 0 60000 65536"/>
                  <a:gd name="T15" fmla="*/ 0 60000 65536"/>
                  <a:gd name="T16" fmla="*/ 0 60000 65536"/>
                  <a:gd name="T17" fmla="*/ 0 60000 65536"/>
                  <a:gd name="T18" fmla="*/ 0 60000 65536"/>
                  <a:gd name="T19" fmla="*/ 0 60000 65536"/>
                  <a:gd name="T20" fmla="*/ 0 60000 65536"/>
                  <a:gd name="T21" fmla="*/ 0 w 25"/>
                  <a:gd name="T22" fmla="*/ 0 h 41"/>
                  <a:gd name="T23" fmla="*/ 25 w 25"/>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41">
                    <a:moveTo>
                      <a:pt x="22" y="3"/>
                    </a:moveTo>
                    <a:lnTo>
                      <a:pt x="19" y="3"/>
                    </a:lnTo>
                    <a:lnTo>
                      <a:pt x="0" y="0"/>
                    </a:lnTo>
                    <a:lnTo>
                      <a:pt x="3" y="41"/>
                    </a:lnTo>
                    <a:lnTo>
                      <a:pt x="25" y="38"/>
                    </a:lnTo>
                    <a:lnTo>
                      <a:pt x="22" y="3"/>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80" name="Freeform 455"/>
              <p:cNvSpPr>
                <a:spLocks/>
              </p:cNvSpPr>
              <p:nvPr/>
            </p:nvSpPr>
            <p:spPr bwMode="auto">
              <a:xfrm>
                <a:off x="2233613" y="4452938"/>
                <a:ext cx="39688" cy="76200"/>
              </a:xfrm>
              <a:custGeom>
                <a:avLst/>
                <a:gdLst>
                  <a:gd name="T0" fmla="*/ 22 w 25"/>
                  <a:gd name="T1" fmla="*/ 0 h 48"/>
                  <a:gd name="T2" fmla="*/ 0 w 25"/>
                  <a:gd name="T3" fmla="*/ 3 h 48"/>
                  <a:gd name="T4" fmla="*/ 3 w 25"/>
                  <a:gd name="T5" fmla="*/ 48 h 48"/>
                  <a:gd name="T6" fmla="*/ 25 w 25"/>
                  <a:gd name="T7" fmla="*/ 41 h 48"/>
                  <a:gd name="T8" fmla="*/ 22 w 25"/>
                  <a:gd name="T9" fmla="*/ 0 h 48"/>
                  <a:gd name="T10" fmla="*/ 22 w 25"/>
                  <a:gd name="T11" fmla="*/ 0 h 48"/>
                  <a:gd name="T12" fmla="*/ 22 w 25"/>
                  <a:gd name="T13" fmla="*/ 0 h 48"/>
                  <a:gd name="T14" fmla="*/ 22 w 25"/>
                  <a:gd name="T15" fmla="*/ 0 h 48"/>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48"/>
                  <a:gd name="T26" fmla="*/ 25 w 25"/>
                  <a:gd name="T27" fmla="*/ 48 h 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48">
                    <a:moveTo>
                      <a:pt x="22" y="0"/>
                    </a:moveTo>
                    <a:lnTo>
                      <a:pt x="0" y="3"/>
                    </a:lnTo>
                    <a:lnTo>
                      <a:pt x="3" y="48"/>
                    </a:lnTo>
                    <a:lnTo>
                      <a:pt x="25" y="41"/>
                    </a:lnTo>
                    <a:lnTo>
                      <a:pt x="22" y="0"/>
                    </a:ln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81" name="Freeform 456"/>
              <p:cNvSpPr>
                <a:spLocks/>
              </p:cNvSpPr>
              <p:nvPr/>
            </p:nvSpPr>
            <p:spPr bwMode="auto">
              <a:xfrm>
                <a:off x="2203450" y="4457701"/>
                <a:ext cx="34925" cy="76200"/>
              </a:xfrm>
              <a:custGeom>
                <a:avLst/>
                <a:gdLst>
                  <a:gd name="T0" fmla="*/ 0 w 22"/>
                  <a:gd name="T1" fmla="*/ 7 h 48"/>
                  <a:gd name="T2" fmla="*/ 0 w 22"/>
                  <a:gd name="T3" fmla="*/ 48 h 48"/>
                  <a:gd name="T4" fmla="*/ 22 w 22"/>
                  <a:gd name="T5" fmla="*/ 45 h 48"/>
                  <a:gd name="T6" fmla="*/ 19 w 22"/>
                  <a:gd name="T7" fmla="*/ 0 h 48"/>
                  <a:gd name="T8" fmla="*/ 0 w 22"/>
                  <a:gd name="T9" fmla="*/ 7 h 48"/>
                  <a:gd name="T10" fmla="*/ 0 60000 65536"/>
                  <a:gd name="T11" fmla="*/ 0 60000 65536"/>
                  <a:gd name="T12" fmla="*/ 0 60000 65536"/>
                  <a:gd name="T13" fmla="*/ 0 60000 65536"/>
                  <a:gd name="T14" fmla="*/ 0 60000 65536"/>
                  <a:gd name="T15" fmla="*/ 0 w 22"/>
                  <a:gd name="T16" fmla="*/ 0 h 48"/>
                  <a:gd name="T17" fmla="*/ 22 w 22"/>
                  <a:gd name="T18" fmla="*/ 48 h 48"/>
                </a:gdLst>
                <a:ahLst/>
                <a:cxnLst>
                  <a:cxn ang="T10">
                    <a:pos x="T0" y="T1"/>
                  </a:cxn>
                  <a:cxn ang="T11">
                    <a:pos x="T2" y="T3"/>
                  </a:cxn>
                  <a:cxn ang="T12">
                    <a:pos x="T4" y="T5"/>
                  </a:cxn>
                  <a:cxn ang="T13">
                    <a:pos x="T6" y="T7"/>
                  </a:cxn>
                  <a:cxn ang="T14">
                    <a:pos x="T8" y="T9"/>
                  </a:cxn>
                </a:cxnLst>
                <a:rect l="T15" t="T16" r="T17" b="T18"/>
                <a:pathLst>
                  <a:path w="22" h="48">
                    <a:moveTo>
                      <a:pt x="0" y="7"/>
                    </a:moveTo>
                    <a:lnTo>
                      <a:pt x="0" y="48"/>
                    </a:lnTo>
                    <a:lnTo>
                      <a:pt x="22" y="45"/>
                    </a:lnTo>
                    <a:lnTo>
                      <a:pt x="19" y="0"/>
                    </a:lnTo>
                    <a:lnTo>
                      <a:pt x="0" y="7"/>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82" name="Freeform 457"/>
              <p:cNvSpPr>
                <a:spLocks/>
              </p:cNvSpPr>
              <p:nvPr/>
            </p:nvSpPr>
            <p:spPr bwMode="auto">
              <a:xfrm>
                <a:off x="2168525" y="4468813"/>
                <a:ext cx="34925" cy="74613"/>
              </a:xfrm>
              <a:custGeom>
                <a:avLst/>
                <a:gdLst>
                  <a:gd name="T0" fmla="*/ 0 w 22"/>
                  <a:gd name="T1" fmla="*/ 3 h 47"/>
                  <a:gd name="T2" fmla="*/ 0 w 22"/>
                  <a:gd name="T3" fmla="*/ 47 h 47"/>
                  <a:gd name="T4" fmla="*/ 22 w 22"/>
                  <a:gd name="T5" fmla="*/ 41 h 47"/>
                  <a:gd name="T6" fmla="*/ 22 w 22"/>
                  <a:gd name="T7" fmla="*/ 0 h 47"/>
                  <a:gd name="T8" fmla="*/ 0 w 22"/>
                  <a:gd name="T9" fmla="*/ 3 h 47"/>
                  <a:gd name="T10" fmla="*/ 0 60000 65536"/>
                  <a:gd name="T11" fmla="*/ 0 60000 65536"/>
                  <a:gd name="T12" fmla="*/ 0 60000 65536"/>
                  <a:gd name="T13" fmla="*/ 0 60000 65536"/>
                  <a:gd name="T14" fmla="*/ 0 60000 65536"/>
                  <a:gd name="T15" fmla="*/ 0 w 22"/>
                  <a:gd name="T16" fmla="*/ 0 h 47"/>
                  <a:gd name="T17" fmla="*/ 22 w 22"/>
                  <a:gd name="T18" fmla="*/ 47 h 47"/>
                </a:gdLst>
                <a:ahLst/>
                <a:cxnLst>
                  <a:cxn ang="T10">
                    <a:pos x="T0" y="T1"/>
                  </a:cxn>
                  <a:cxn ang="T11">
                    <a:pos x="T2" y="T3"/>
                  </a:cxn>
                  <a:cxn ang="T12">
                    <a:pos x="T4" y="T5"/>
                  </a:cxn>
                  <a:cxn ang="T13">
                    <a:pos x="T6" y="T7"/>
                  </a:cxn>
                  <a:cxn ang="T14">
                    <a:pos x="T8" y="T9"/>
                  </a:cxn>
                </a:cxnLst>
                <a:rect l="T15" t="T16" r="T17" b="T18"/>
                <a:pathLst>
                  <a:path w="22" h="47">
                    <a:moveTo>
                      <a:pt x="0" y="3"/>
                    </a:moveTo>
                    <a:lnTo>
                      <a:pt x="0" y="47"/>
                    </a:lnTo>
                    <a:lnTo>
                      <a:pt x="22" y="41"/>
                    </a:lnTo>
                    <a:lnTo>
                      <a:pt x="22" y="0"/>
                    </a:lnTo>
                    <a:lnTo>
                      <a:pt x="0" y="3"/>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83" name="Freeform 458"/>
              <p:cNvSpPr>
                <a:spLocks/>
              </p:cNvSpPr>
              <p:nvPr/>
            </p:nvSpPr>
            <p:spPr bwMode="auto">
              <a:xfrm>
                <a:off x="2133600" y="4473576"/>
                <a:ext cx="34925" cy="79375"/>
              </a:xfrm>
              <a:custGeom>
                <a:avLst/>
                <a:gdLst>
                  <a:gd name="T0" fmla="*/ 0 w 22"/>
                  <a:gd name="T1" fmla="*/ 6 h 50"/>
                  <a:gd name="T2" fmla="*/ 0 w 22"/>
                  <a:gd name="T3" fmla="*/ 50 h 50"/>
                  <a:gd name="T4" fmla="*/ 22 w 22"/>
                  <a:gd name="T5" fmla="*/ 44 h 50"/>
                  <a:gd name="T6" fmla="*/ 22 w 22"/>
                  <a:gd name="T7" fmla="*/ 0 h 50"/>
                  <a:gd name="T8" fmla="*/ 0 w 22"/>
                  <a:gd name="T9" fmla="*/ 6 h 50"/>
                  <a:gd name="T10" fmla="*/ 0 60000 65536"/>
                  <a:gd name="T11" fmla="*/ 0 60000 65536"/>
                  <a:gd name="T12" fmla="*/ 0 60000 65536"/>
                  <a:gd name="T13" fmla="*/ 0 60000 65536"/>
                  <a:gd name="T14" fmla="*/ 0 60000 65536"/>
                  <a:gd name="T15" fmla="*/ 0 w 22"/>
                  <a:gd name="T16" fmla="*/ 0 h 50"/>
                  <a:gd name="T17" fmla="*/ 22 w 22"/>
                  <a:gd name="T18" fmla="*/ 50 h 50"/>
                </a:gdLst>
                <a:ahLst/>
                <a:cxnLst>
                  <a:cxn ang="T10">
                    <a:pos x="T0" y="T1"/>
                  </a:cxn>
                  <a:cxn ang="T11">
                    <a:pos x="T2" y="T3"/>
                  </a:cxn>
                  <a:cxn ang="T12">
                    <a:pos x="T4" y="T5"/>
                  </a:cxn>
                  <a:cxn ang="T13">
                    <a:pos x="T6" y="T7"/>
                  </a:cxn>
                  <a:cxn ang="T14">
                    <a:pos x="T8" y="T9"/>
                  </a:cxn>
                </a:cxnLst>
                <a:rect l="T15" t="T16" r="T17" b="T18"/>
                <a:pathLst>
                  <a:path w="22" h="50">
                    <a:moveTo>
                      <a:pt x="0" y="6"/>
                    </a:moveTo>
                    <a:lnTo>
                      <a:pt x="0" y="50"/>
                    </a:lnTo>
                    <a:lnTo>
                      <a:pt x="22" y="44"/>
                    </a:lnTo>
                    <a:lnTo>
                      <a:pt x="22" y="0"/>
                    </a:lnTo>
                    <a:lnTo>
                      <a:pt x="0" y="6"/>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84" name="Freeform 459"/>
              <p:cNvSpPr>
                <a:spLocks/>
              </p:cNvSpPr>
              <p:nvPr/>
            </p:nvSpPr>
            <p:spPr bwMode="auto">
              <a:xfrm>
                <a:off x="2098675" y="4483101"/>
                <a:ext cx="34925" cy="76200"/>
              </a:xfrm>
              <a:custGeom>
                <a:avLst/>
                <a:gdLst>
                  <a:gd name="T0" fmla="*/ 0 w 22"/>
                  <a:gd name="T1" fmla="*/ 3 h 48"/>
                  <a:gd name="T2" fmla="*/ 0 w 22"/>
                  <a:gd name="T3" fmla="*/ 48 h 48"/>
                  <a:gd name="T4" fmla="*/ 22 w 22"/>
                  <a:gd name="T5" fmla="*/ 44 h 48"/>
                  <a:gd name="T6" fmla="*/ 22 w 22"/>
                  <a:gd name="T7" fmla="*/ 0 h 48"/>
                  <a:gd name="T8" fmla="*/ 0 w 22"/>
                  <a:gd name="T9" fmla="*/ 3 h 48"/>
                  <a:gd name="T10" fmla="*/ 0 60000 65536"/>
                  <a:gd name="T11" fmla="*/ 0 60000 65536"/>
                  <a:gd name="T12" fmla="*/ 0 60000 65536"/>
                  <a:gd name="T13" fmla="*/ 0 60000 65536"/>
                  <a:gd name="T14" fmla="*/ 0 60000 65536"/>
                  <a:gd name="T15" fmla="*/ 0 w 22"/>
                  <a:gd name="T16" fmla="*/ 0 h 48"/>
                  <a:gd name="T17" fmla="*/ 22 w 22"/>
                  <a:gd name="T18" fmla="*/ 48 h 48"/>
                </a:gdLst>
                <a:ahLst/>
                <a:cxnLst>
                  <a:cxn ang="T10">
                    <a:pos x="T0" y="T1"/>
                  </a:cxn>
                  <a:cxn ang="T11">
                    <a:pos x="T2" y="T3"/>
                  </a:cxn>
                  <a:cxn ang="T12">
                    <a:pos x="T4" y="T5"/>
                  </a:cxn>
                  <a:cxn ang="T13">
                    <a:pos x="T6" y="T7"/>
                  </a:cxn>
                  <a:cxn ang="T14">
                    <a:pos x="T8" y="T9"/>
                  </a:cxn>
                </a:cxnLst>
                <a:rect l="T15" t="T16" r="T17" b="T18"/>
                <a:pathLst>
                  <a:path w="22" h="48">
                    <a:moveTo>
                      <a:pt x="0" y="3"/>
                    </a:moveTo>
                    <a:lnTo>
                      <a:pt x="0" y="48"/>
                    </a:lnTo>
                    <a:lnTo>
                      <a:pt x="22" y="44"/>
                    </a:lnTo>
                    <a:lnTo>
                      <a:pt x="22" y="0"/>
                    </a:lnTo>
                    <a:lnTo>
                      <a:pt x="0" y="3"/>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85" name="Freeform 460"/>
              <p:cNvSpPr>
                <a:spLocks/>
              </p:cNvSpPr>
              <p:nvPr/>
            </p:nvSpPr>
            <p:spPr bwMode="auto">
              <a:xfrm>
                <a:off x="2062163" y="4487863"/>
                <a:ext cx="36513" cy="80963"/>
              </a:xfrm>
              <a:custGeom>
                <a:avLst/>
                <a:gdLst>
                  <a:gd name="T0" fmla="*/ 0 w 23"/>
                  <a:gd name="T1" fmla="*/ 7 h 51"/>
                  <a:gd name="T2" fmla="*/ 0 w 23"/>
                  <a:gd name="T3" fmla="*/ 51 h 51"/>
                  <a:gd name="T4" fmla="*/ 23 w 23"/>
                  <a:gd name="T5" fmla="*/ 45 h 51"/>
                  <a:gd name="T6" fmla="*/ 23 w 23"/>
                  <a:gd name="T7" fmla="*/ 0 h 51"/>
                  <a:gd name="T8" fmla="*/ 0 w 23"/>
                  <a:gd name="T9" fmla="*/ 7 h 51"/>
                  <a:gd name="T10" fmla="*/ 0 60000 65536"/>
                  <a:gd name="T11" fmla="*/ 0 60000 65536"/>
                  <a:gd name="T12" fmla="*/ 0 60000 65536"/>
                  <a:gd name="T13" fmla="*/ 0 60000 65536"/>
                  <a:gd name="T14" fmla="*/ 0 60000 65536"/>
                  <a:gd name="T15" fmla="*/ 0 w 23"/>
                  <a:gd name="T16" fmla="*/ 0 h 51"/>
                  <a:gd name="T17" fmla="*/ 23 w 23"/>
                  <a:gd name="T18" fmla="*/ 51 h 51"/>
                </a:gdLst>
                <a:ahLst/>
                <a:cxnLst>
                  <a:cxn ang="T10">
                    <a:pos x="T0" y="T1"/>
                  </a:cxn>
                  <a:cxn ang="T11">
                    <a:pos x="T2" y="T3"/>
                  </a:cxn>
                  <a:cxn ang="T12">
                    <a:pos x="T4" y="T5"/>
                  </a:cxn>
                  <a:cxn ang="T13">
                    <a:pos x="T6" y="T7"/>
                  </a:cxn>
                  <a:cxn ang="T14">
                    <a:pos x="T8" y="T9"/>
                  </a:cxn>
                </a:cxnLst>
                <a:rect l="T15" t="T16" r="T17" b="T18"/>
                <a:pathLst>
                  <a:path w="23" h="51">
                    <a:moveTo>
                      <a:pt x="0" y="7"/>
                    </a:moveTo>
                    <a:lnTo>
                      <a:pt x="0" y="51"/>
                    </a:lnTo>
                    <a:lnTo>
                      <a:pt x="23" y="45"/>
                    </a:lnTo>
                    <a:lnTo>
                      <a:pt x="23" y="0"/>
                    </a:lnTo>
                    <a:lnTo>
                      <a:pt x="0" y="7"/>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86" name="Freeform 461"/>
              <p:cNvSpPr>
                <a:spLocks/>
              </p:cNvSpPr>
              <p:nvPr/>
            </p:nvSpPr>
            <p:spPr bwMode="auto">
              <a:xfrm>
                <a:off x="2027238" y="4498976"/>
                <a:ext cx="34925" cy="74613"/>
              </a:xfrm>
              <a:custGeom>
                <a:avLst/>
                <a:gdLst>
                  <a:gd name="T0" fmla="*/ 0 w 22"/>
                  <a:gd name="T1" fmla="*/ 3 h 47"/>
                  <a:gd name="T2" fmla="*/ 0 w 22"/>
                  <a:gd name="T3" fmla="*/ 47 h 47"/>
                  <a:gd name="T4" fmla="*/ 22 w 22"/>
                  <a:gd name="T5" fmla="*/ 44 h 47"/>
                  <a:gd name="T6" fmla="*/ 22 w 22"/>
                  <a:gd name="T7" fmla="*/ 0 h 47"/>
                  <a:gd name="T8" fmla="*/ 0 w 22"/>
                  <a:gd name="T9" fmla="*/ 3 h 47"/>
                  <a:gd name="T10" fmla="*/ 0 60000 65536"/>
                  <a:gd name="T11" fmla="*/ 0 60000 65536"/>
                  <a:gd name="T12" fmla="*/ 0 60000 65536"/>
                  <a:gd name="T13" fmla="*/ 0 60000 65536"/>
                  <a:gd name="T14" fmla="*/ 0 60000 65536"/>
                  <a:gd name="T15" fmla="*/ 0 w 22"/>
                  <a:gd name="T16" fmla="*/ 0 h 47"/>
                  <a:gd name="T17" fmla="*/ 22 w 22"/>
                  <a:gd name="T18" fmla="*/ 47 h 47"/>
                </a:gdLst>
                <a:ahLst/>
                <a:cxnLst>
                  <a:cxn ang="T10">
                    <a:pos x="T0" y="T1"/>
                  </a:cxn>
                  <a:cxn ang="T11">
                    <a:pos x="T2" y="T3"/>
                  </a:cxn>
                  <a:cxn ang="T12">
                    <a:pos x="T4" y="T5"/>
                  </a:cxn>
                  <a:cxn ang="T13">
                    <a:pos x="T6" y="T7"/>
                  </a:cxn>
                  <a:cxn ang="T14">
                    <a:pos x="T8" y="T9"/>
                  </a:cxn>
                </a:cxnLst>
                <a:rect l="T15" t="T16" r="T17" b="T18"/>
                <a:pathLst>
                  <a:path w="22" h="47">
                    <a:moveTo>
                      <a:pt x="0" y="3"/>
                    </a:moveTo>
                    <a:lnTo>
                      <a:pt x="0" y="47"/>
                    </a:lnTo>
                    <a:lnTo>
                      <a:pt x="22" y="44"/>
                    </a:lnTo>
                    <a:lnTo>
                      <a:pt x="22" y="0"/>
                    </a:lnTo>
                    <a:lnTo>
                      <a:pt x="0" y="3"/>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87" name="Freeform 462"/>
              <p:cNvSpPr>
                <a:spLocks/>
              </p:cNvSpPr>
              <p:nvPr/>
            </p:nvSpPr>
            <p:spPr bwMode="auto">
              <a:xfrm>
                <a:off x="1992313" y="4503738"/>
                <a:ext cx="34925" cy="79375"/>
              </a:xfrm>
              <a:custGeom>
                <a:avLst/>
                <a:gdLst>
                  <a:gd name="T0" fmla="*/ 0 w 22"/>
                  <a:gd name="T1" fmla="*/ 6 h 50"/>
                  <a:gd name="T2" fmla="*/ 0 w 22"/>
                  <a:gd name="T3" fmla="*/ 50 h 50"/>
                  <a:gd name="T4" fmla="*/ 22 w 22"/>
                  <a:gd name="T5" fmla="*/ 44 h 50"/>
                  <a:gd name="T6" fmla="*/ 22 w 22"/>
                  <a:gd name="T7" fmla="*/ 0 h 50"/>
                  <a:gd name="T8" fmla="*/ 0 w 22"/>
                  <a:gd name="T9" fmla="*/ 6 h 50"/>
                  <a:gd name="T10" fmla="*/ 0 60000 65536"/>
                  <a:gd name="T11" fmla="*/ 0 60000 65536"/>
                  <a:gd name="T12" fmla="*/ 0 60000 65536"/>
                  <a:gd name="T13" fmla="*/ 0 60000 65536"/>
                  <a:gd name="T14" fmla="*/ 0 60000 65536"/>
                  <a:gd name="T15" fmla="*/ 0 w 22"/>
                  <a:gd name="T16" fmla="*/ 0 h 50"/>
                  <a:gd name="T17" fmla="*/ 22 w 22"/>
                  <a:gd name="T18" fmla="*/ 50 h 50"/>
                </a:gdLst>
                <a:ahLst/>
                <a:cxnLst>
                  <a:cxn ang="T10">
                    <a:pos x="T0" y="T1"/>
                  </a:cxn>
                  <a:cxn ang="T11">
                    <a:pos x="T2" y="T3"/>
                  </a:cxn>
                  <a:cxn ang="T12">
                    <a:pos x="T4" y="T5"/>
                  </a:cxn>
                  <a:cxn ang="T13">
                    <a:pos x="T6" y="T7"/>
                  </a:cxn>
                  <a:cxn ang="T14">
                    <a:pos x="T8" y="T9"/>
                  </a:cxn>
                </a:cxnLst>
                <a:rect l="T15" t="T16" r="T17" b="T18"/>
                <a:pathLst>
                  <a:path w="22" h="50">
                    <a:moveTo>
                      <a:pt x="0" y="6"/>
                    </a:moveTo>
                    <a:lnTo>
                      <a:pt x="0" y="50"/>
                    </a:lnTo>
                    <a:lnTo>
                      <a:pt x="22" y="44"/>
                    </a:lnTo>
                    <a:lnTo>
                      <a:pt x="22" y="0"/>
                    </a:lnTo>
                    <a:lnTo>
                      <a:pt x="0" y="6"/>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88" name="Freeform 463"/>
              <p:cNvSpPr>
                <a:spLocks/>
              </p:cNvSpPr>
              <p:nvPr/>
            </p:nvSpPr>
            <p:spPr bwMode="auto">
              <a:xfrm>
                <a:off x="1957388" y="4513263"/>
                <a:ext cx="34925" cy="76200"/>
              </a:xfrm>
              <a:custGeom>
                <a:avLst/>
                <a:gdLst>
                  <a:gd name="T0" fmla="*/ 0 w 22"/>
                  <a:gd name="T1" fmla="*/ 3 h 48"/>
                  <a:gd name="T2" fmla="*/ 0 w 22"/>
                  <a:gd name="T3" fmla="*/ 48 h 48"/>
                  <a:gd name="T4" fmla="*/ 22 w 22"/>
                  <a:gd name="T5" fmla="*/ 44 h 48"/>
                  <a:gd name="T6" fmla="*/ 22 w 22"/>
                  <a:gd name="T7" fmla="*/ 0 h 48"/>
                  <a:gd name="T8" fmla="*/ 0 w 22"/>
                  <a:gd name="T9" fmla="*/ 3 h 48"/>
                  <a:gd name="T10" fmla="*/ 0 60000 65536"/>
                  <a:gd name="T11" fmla="*/ 0 60000 65536"/>
                  <a:gd name="T12" fmla="*/ 0 60000 65536"/>
                  <a:gd name="T13" fmla="*/ 0 60000 65536"/>
                  <a:gd name="T14" fmla="*/ 0 60000 65536"/>
                  <a:gd name="T15" fmla="*/ 0 w 22"/>
                  <a:gd name="T16" fmla="*/ 0 h 48"/>
                  <a:gd name="T17" fmla="*/ 22 w 22"/>
                  <a:gd name="T18" fmla="*/ 48 h 48"/>
                </a:gdLst>
                <a:ahLst/>
                <a:cxnLst>
                  <a:cxn ang="T10">
                    <a:pos x="T0" y="T1"/>
                  </a:cxn>
                  <a:cxn ang="T11">
                    <a:pos x="T2" y="T3"/>
                  </a:cxn>
                  <a:cxn ang="T12">
                    <a:pos x="T4" y="T5"/>
                  </a:cxn>
                  <a:cxn ang="T13">
                    <a:pos x="T6" y="T7"/>
                  </a:cxn>
                  <a:cxn ang="T14">
                    <a:pos x="T8" y="T9"/>
                  </a:cxn>
                </a:cxnLst>
                <a:rect l="T15" t="T16" r="T17" b="T18"/>
                <a:pathLst>
                  <a:path w="22" h="48">
                    <a:moveTo>
                      <a:pt x="0" y="3"/>
                    </a:moveTo>
                    <a:lnTo>
                      <a:pt x="0" y="48"/>
                    </a:lnTo>
                    <a:lnTo>
                      <a:pt x="22" y="44"/>
                    </a:lnTo>
                    <a:lnTo>
                      <a:pt x="22" y="0"/>
                    </a:lnTo>
                    <a:lnTo>
                      <a:pt x="0" y="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89" name="Freeform 464"/>
              <p:cNvSpPr>
                <a:spLocks/>
              </p:cNvSpPr>
              <p:nvPr/>
            </p:nvSpPr>
            <p:spPr bwMode="auto">
              <a:xfrm>
                <a:off x="1922463" y="4518026"/>
                <a:ext cx="34925" cy="80963"/>
              </a:xfrm>
              <a:custGeom>
                <a:avLst/>
                <a:gdLst>
                  <a:gd name="T0" fmla="*/ 0 w 22"/>
                  <a:gd name="T1" fmla="*/ 4 h 51"/>
                  <a:gd name="T2" fmla="*/ 0 w 22"/>
                  <a:gd name="T3" fmla="*/ 51 h 51"/>
                  <a:gd name="T4" fmla="*/ 22 w 22"/>
                  <a:gd name="T5" fmla="*/ 45 h 51"/>
                  <a:gd name="T6" fmla="*/ 22 w 22"/>
                  <a:gd name="T7" fmla="*/ 0 h 51"/>
                  <a:gd name="T8" fmla="*/ 0 w 22"/>
                  <a:gd name="T9" fmla="*/ 4 h 51"/>
                  <a:gd name="T10" fmla="*/ 0 60000 65536"/>
                  <a:gd name="T11" fmla="*/ 0 60000 65536"/>
                  <a:gd name="T12" fmla="*/ 0 60000 65536"/>
                  <a:gd name="T13" fmla="*/ 0 60000 65536"/>
                  <a:gd name="T14" fmla="*/ 0 60000 65536"/>
                  <a:gd name="T15" fmla="*/ 0 w 22"/>
                  <a:gd name="T16" fmla="*/ 0 h 51"/>
                  <a:gd name="T17" fmla="*/ 22 w 22"/>
                  <a:gd name="T18" fmla="*/ 51 h 51"/>
                </a:gdLst>
                <a:ahLst/>
                <a:cxnLst>
                  <a:cxn ang="T10">
                    <a:pos x="T0" y="T1"/>
                  </a:cxn>
                  <a:cxn ang="T11">
                    <a:pos x="T2" y="T3"/>
                  </a:cxn>
                  <a:cxn ang="T12">
                    <a:pos x="T4" y="T5"/>
                  </a:cxn>
                  <a:cxn ang="T13">
                    <a:pos x="T6" y="T7"/>
                  </a:cxn>
                  <a:cxn ang="T14">
                    <a:pos x="T8" y="T9"/>
                  </a:cxn>
                </a:cxnLst>
                <a:rect l="T15" t="T16" r="T17" b="T18"/>
                <a:pathLst>
                  <a:path w="22" h="51">
                    <a:moveTo>
                      <a:pt x="0" y="4"/>
                    </a:moveTo>
                    <a:lnTo>
                      <a:pt x="0" y="51"/>
                    </a:lnTo>
                    <a:lnTo>
                      <a:pt x="22" y="45"/>
                    </a:lnTo>
                    <a:lnTo>
                      <a:pt x="22" y="0"/>
                    </a:lnTo>
                    <a:lnTo>
                      <a:pt x="0" y="4"/>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90" name="Freeform 465"/>
              <p:cNvSpPr>
                <a:spLocks/>
              </p:cNvSpPr>
              <p:nvPr/>
            </p:nvSpPr>
            <p:spPr bwMode="auto">
              <a:xfrm>
                <a:off x="1887538" y="4524376"/>
                <a:ext cx="34925" cy="79375"/>
              </a:xfrm>
              <a:custGeom>
                <a:avLst/>
                <a:gdLst>
                  <a:gd name="T0" fmla="*/ 0 w 22"/>
                  <a:gd name="T1" fmla="*/ 6 h 50"/>
                  <a:gd name="T2" fmla="*/ 0 w 22"/>
                  <a:gd name="T3" fmla="*/ 50 h 50"/>
                  <a:gd name="T4" fmla="*/ 22 w 22"/>
                  <a:gd name="T5" fmla="*/ 47 h 50"/>
                  <a:gd name="T6" fmla="*/ 22 w 22"/>
                  <a:gd name="T7" fmla="*/ 0 h 50"/>
                  <a:gd name="T8" fmla="*/ 0 w 22"/>
                  <a:gd name="T9" fmla="*/ 6 h 50"/>
                  <a:gd name="T10" fmla="*/ 0 60000 65536"/>
                  <a:gd name="T11" fmla="*/ 0 60000 65536"/>
                  <a:gd name="T12" fmla="*/ 0 60000 65536"/>
                  <a:gd name="T13" fmla="*/ 0 60000 65536"/>
                  <a:gd name="T14" fmla="*/ 0 60000 65536"/>
                  <a:gd name="T15" fmla="*/ 0 w 22"/>
                  <a:gd name="T16" fmla="*/ 0 h 50"/>
                  <a:gd name="T17" fmla="*/ 22 w 22"/>
                  <a:gd name="T18" fmla="*/ 50 h 50"/>
                </a:gdLst>
                <a:ahLst/>
                <a:cxnLst>
                  <a:cxn ang="T10">
                    <a:pos x="T0" y="T1"/>
                  </a:cxn>
                  <a:cxn ang="T11">
                    <a:pos x="T2" y="T3"/>
                  </a:cxn>
                  <a:cxn ang="T12">
                    <a:pos x="T4" y="T5"/>
                  </a:cxn>
                  <a:cxn ang="T13">
                    <a:pos x="T6" y="T7"/>
                  </a:cxn>
                  <a:cxn ang="T14">
                    <a:pos x="T8" y="T9"/>
                  </a:cxn>
                </a:cxnLst>
                <a:rect l="T15" t="T16" r="T17" b="T18"/>
                <a:pathLst>
                  <a:path w="22" h="50">
                    <a:moveTo>
                      <a:pt x="0" y="6"/>
                    </a:moveTo>
                    <a:lnTo>
                      <a:pt x="0" y="50"/>
                    </a:lnTo>
                    <a:lnTo>
                      <a:pt x="22" y="47"/>
                    </a:lnTo>
                    <a:lnTo>
                      <a:pt x="22" y="0"/>
                    </a:lnTo>
                    <a:lnTo>
                      <a:pt x="0" y="6"/>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91" name="Freeform 466"/>
              <p:cNvSpPr>
                <a:spLocks/>
              </p:cNvSpPr>
              <p:nvPr/>
            </p:nvSpPr>
            <p:spPr bwMode="auto">
              <a:xfrm>
                <a:off x="1852613" y="4533901"/>
                <a:ext cx="34925" cy="74613"/>
              </a:xfrm>
              <a:custGeom>
                <a:avLst/>
                <a:gdLst>
                  <a:gd name="T0" fmla="*/ 0 w 22"/>
                  <a:gd name="T1" fmla="*/ 3 h 47"/>
                  <a:gd name="T2" fmla="*/ 0 w 22"/>
                  <a:gd name="T3" fmla="*/ 47 h 47"/>
                  <a:gd name="T4" fmla="*/ 0 w 22"/>
                  <a:gd name="T5" fmla="*/ 47 h 47"/>
                  <a:gd name="T6" fmla="*/ 12 w 22"/>
                  <a:gd name="T7" fmla="*/ 47 h 47"/>
                  <a:gd name="T8" fmla="*/ 22 w 22"/>
                  <a:gd name="T9" fmla="*/ 44 h 47"/>
                  <a:gd name="T10" fmla="*/ 22 w 22"/>
                  <a:gd name="T11" fmla="*/ 0 h 47"/>
                  <a:gd name="T12" fmla="*/ 0 w 22"/>
                  <a:gd name="T13" fmla="*/ 3 h 47"/>
                  <a:gd name="T14" fmla="*/ 0 60000 65536"/>
                  <a:gd name="T15" fmla="*/ 0 60000 65536"/>
                  <a:gd name="T16" fmla="*/ 0 60000 65536"/>
                  <a:gd name="T17" fmla="*/ 0 60000 65536"/>
                  <a:gd name="T18" fmla="*/ 0 60000 65536"/>
                  <a:gd name="T19" fmla="*/ 0 60000 65536"/>
                  <a:gd name="T20" fmla="*/ 0 60000 65536"/>
                  <a:gd name="T21" fmla="*/ 0 w 22"/>
                  <a:gd name="T22" fmla="*/ 0 h 47"/>
                  <a:gd name="T23" fmla="*/ 22 w 22"/>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47">
                    <a:moveTo>
                      <a:pt x="0" y="3"/>
                    </a:moveTo>
                    <a:lnTo>
                      <a:pt x="0" y="47"/>
                    </a:lnTo>
                    <a:lnTo>
                      <a:pt x="12" y="47"/>
                    </a:lnTo>
                    <a:lnTo>
                      <a:pt x="22" y="44"/>
                    </a:lnTo>
                    <a:lnTo>
                      <a:pt x="22" y="0"/>
                    </a:lnTo>
                    <a:lnTo>
                      <a:pt x="0" y="3"/>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92" name="Freeform 467"/>
              <p:cNvSpPr>
                <a:spLocks/>
              </p:cNvSpPr>
              <p:nvPr/>
            </p:nvSpPr>
            <p:spPr bwMode="auto">
              <a:xfrm>
                <a:off x="1816100" y="4538663"/>
                <a:ext cx="36513" cy="69850"/>
              </a:xfrm>
              <a:custGeom>
                <a:avLst/>
                <a:gdLst>
                  <a:gd name="T0" fmla="*/ 0 w 23"/>
                  <a:gd name="T1" fmla="*/ 6 h 44"/>
                  <a:gd name="T2" fmla="*/ 0 w 23"/>
                  <a:gd name="T3" fmla="*/ 38 h 44"/>
                  <a:gd name="T4" fmla="*/ 13 w 23"/>
                  <a:gd name="T5" fmla="*/ 41 h 44"/>
                  <a:gd name="T6" fmla="*/ 13 w 23"/>
                  <a:gd name="T7" fmla="*/ 41 h 44"/>
                  <a:gd name="T8" fmla="*/ 23 w 23"/>
                  <a:gd name="T9" fmla="*/ 44 h 44"/>
                  <a:gd name="T10" fmla="*/ 23 w 23"/>
                  <a:gd name="T11" fmla="*/ 0 h 44"/>
                  <a:gd name="T12" fmla="*/ 0 w 23"/>
                  <a:gd name="T13" fmla="*/ 6 h 44"/>
                  <a:gd name="T14" fmla="*/ 0 60000 65536"/>
                  <a:gd name="T15" fmla="*/ 0 60000 65536"/>
                  <a:gd name="T16" fmla="*/ 0 60000 65536"/>
                  <a:gd name="T17" fmla="*/ 0 60000 65536"/>
                  <a:gd name="T18" fmla="*/ 0 60000 65536"/>
                  <a:gd name="T19" fmla="*/ 0 60000 65536"/>
                  <a:gd name="T20" fmla="*/ 0 60000 65536"/>
                  <a:gd name="T21" fmla="*/ 0 w 23"/>
                  <a:gd name="T22" fmla="*/ 0 h 44"/>
                  <a:gd name="T23" fmla="*/ 23 w 23"/>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4">
                    <a:moveTo>
                      <a:pt x="0" y="6"/>
                    </a:moveTo>
                    <a:lnTo>
                      <a:pt x="0" y="38"/>
                    </a:lnTo>
                    <a:lnTo>
                      <a:pt x="13" y="41"/>
                    </a:lnTo>
                    <a:lnTo>
                      <a:pt x="23" y="44"/>
                    </a:lnTo>
                    <a:lnTo>
                      <a:pt x="23" y="0"/>
                    </a:lnTo>
                    <a:lnTo>
                      <a:pt x="0" y="6"/>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93" name="Freeform 468"/>
              <p:cNvSpPr>
                <a:spLocks/>
              </p:cNvSpPr>
              <p:nvPr/>
            </p:nvSpPr>
            <p:spPr bwMode="auto">
              <a:xfrm>
                <a:off x="1781175" y="4548188"/>
                <a:ext cx="34925" cy="50800"/>
              </a:xfrm>
              <a:custGeom>
                <a:avLst/>
                <a:gdLst>
                  <a:gd name="T0" fmla="*/ 22 w 22"/>
                  <a:gd name="T1" fmla="*/ 0 h 32"/>
                  <a:gd name="T2" fmla="*/ 0 w 22"/>
                  <a:gd name="T3" fmla="*/ 3 h 32"/>
                  <a:gd name="T4" fmla="*/ 0 w 22"/>
                  <a:gd name="T5" fmla="*/ 26 h 32"/>
                  <a:gd name="T6" fmla="*/ 22 w 22"/>
                  <a:gd name="T7" fmla="*/ 32 h 32"/>
                  <a:gd name="T8" fmla="*/ 22 w 22"/>
                  <a:gd name="T9" fmla="*/ 0 h 32"/>
                  <a:gd name="T10" fmla="*/ 0 60000 65536"/>
                  <a:gd name="T11" fmla="*/ 0 60000 65536"/>
                  <a:gd name="T12" fmla="*/ 0 60000 65536"/>
                  <a:gd name="T13" fmla="*/ 0 60000 65536"/>
                  <a:gd name="T14" fmla="*/ 0 60000 65536"/>
                  <a:gd name="T15" fmla="*/ 0 w 22"/>
                  <a:gd name="T16" fmla="*/ 0 h 32"/>
                  <a:gd name="T17" fmla="*/ 22 w 22"/>
                  <a:gd name="T18" fmla="*/ 32 h 32"/>
                </a:gdLst>
                <a:ahLst/>
                <a:cxnLst>
                  <a:cxn ang="T10">
                    <a:pos x="T0" y="T1"/>
                  </a:cxn>
                  <a:cxn ang="T11">
                    <a:pos x="T2" y="T3"/>
                  </a:cxn>
                  <a:cxn ang="T12">
                    <a:pos x="T4" y="T5"/>
                  </a:cxn>
                  <a:cxn ang="T13">
                    <a:pos x="T6" y="T7"/>
                  </a:cxn>
                  <a:cxn ang="T14">
                    <a:pos x="T8" y="T9"/>
                  </a:cxn>
                </a:cxnLst>
                <a:rect l="T15" t="T16" r="T17" b="T18"/>
                <a:pathLst>
                  <a:path w="22" h="32">
                    <a:moveTo>
                      <a:pt x="22" y="0"/>
                    </a:moveTo>
                    <a:lnTo>
                      <a:pt x="0" y="3"/>
                    </a:lnTo>
                    <a:lnTo>
                      <a:pt x="0" y="26"/>
                    </a:lnTo>
                    <a:lnTo>
                      <a:pt x="22" y="32"/>
                    </a:lnTo>
                    <a:lnTo>
                      <a:pt x="22"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94" name="Freeform 469"/>
              <p:cNvSpPr>
                <a:spLocks/>
              </p:cNvSpPr>
              <p:nvPr/>
            </p:nvSpPr>
            <p:spPr bwMode="auto">
              <a:xfrm>
                <a:off x="1746250" y="4552951"/>
                <a:ext cx="34925" cy="36513"/>
              </a:xfrm>
              <a:custGeom>
                <a:avLst/>
                <a:gdLst>
                  <a:gd name="T0" fmla="*/ 22 w 22"/>
                  <a:gd name="T1" fmla="*/ 0 h 23"/>
                  <a:gd name="T2" fmla="*/ 0 w 22"/>
                  <a:gd name="T3" fmla="*/ 7 h 23"/>
                  <a:gd name="T4" fmla="*/ 0 w 22"/>
                  <a:gd name="T5" fmla="*/ 13 h 23"/>
                  <a:gd name="T6" fmla="*/ 22 w 22"/>
                  <a:gd name="T7" fmla="*/ 23 h 23"/>
                  <a:gd name="T8" fmla="*/ 22 w 22"/>
                  <a:gd name="T9" fmla="*/ 0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22" y="0"/>
                    </a:moveTo>
                    <a:lnTo>
                      <a:pt x="0" y="7"/>
                    </a:lnTo>
                    <a:lnTo>
                      <a:pt x="0" y="13"/>
                    </a:lnTo>
                    <a:lnTo>
                      <a:pt x="22" y="23"/>
                    </a:lnTo>
                    <a:lnTo>
                      <a:pt x="22"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95" name="Freeform 470"/>
              <p:cNvSpPr>
                <a:spLocks/>
              </p:cNvSpPr>
              <p:nvPr/>
            </p:nvSpPr>
            <p:spPr bwMode="auto">
              <a:xfrm>
                <a:off x="1736725" y="4564063"/>
                <a:ext cx="9525" cy="9525"/>
              </a:xfrm>
              <a:custGeom>
                <a:avLst/>
                <a:gdLst>
                  <a:gd name="T0" fmla="*/ 6 w 6"/>
                  <a:gd name="T1" fmla="*/ 0 h 6"/>
                  <a:gd name="T2" fmla="*/ 0 w 6"/>
                  <a:gd name="T3" fmla="*/ 0 h 6"/>
                  <a:gd name="T4" fmla="*/ 0 w 6"/>
                  <a:gd name="T5" fmla="*/ 0 h 6"/>
                  <a:gd name="T6" fmla="*/ 0 w 6"/>
                  <a:gd name="T7" fmla="*/ 0 h 6"/>
                  <a:gd name="T8" fmla="*/ 0 w 6"/>
                  <a:gd name="T9" fmla="*/ 3 h 6"/>
                  <a:gd name="T10" fmla="*/ 6 w 6"/>
                  <a:gd name="T11" fmla="*/ 6 h 6"/>
                  <a:gd name="T12" fmla="*/ 6 w 6"/>
                  <a:gd name="T13" fmla="*/ 6 h 6"/>
                  <a:gd name="T14" fmla="*/ 6 w 6"/>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0"/>
                    </a:moveTo>
                    <a:lnTo>
                      <a:pt x="0" y="0"/>
                    </a:lnTo>
                    <a:lnTo>
                      <a:pt x="0" y="3"/>
                    </a:lnTo>
                    <a:lnTo>
                      <a:pt x="6" y="6"/>
                    </a:lnTo>
                    <a:lnTo>
                      <a:pt x="6"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96" name="Freeform 471"/>
              <p:cNvSpPr>
                <a:spLocks/>
              </p:cNvSpPr>
              <p:nvPr/>
            </p:nvSpPr>
            <p:spPr bwMode="auto">
              <a:xfrm>
                <a:off x="627063" y="4513263"/>
                <a:ext cx="165100" cy="115888"/>
              </a:xfrm>
              <a:custGeom>
                <a:avLst/>
                <a:gdLst>
                  <a:gd name="T0" fmla="*/ 0 w 104"/>
                  <a:gd name="T1" fmla="*/ 10 h 73"/>
                  <a:gd name="T2" fmla="*/ 0 w 104"/>
                  <a:gd name="T3" fmla="*/ 10 h 73"/>
                  <a:gd name="T4" fmla="*/ 3 w 104"/>
                  <a:gd name="T5" fmla="*/ 7 h 73"/>
                  <a:gd name="T6" fmla="*/ 6 w 104"/>
                  <a:gd name="T7" fmla="*/ 3 h 73"/>
                  <a:gd name="T8" fmla="*/ 9 w 104"/>
                  <a:gd name="T9" fmla="*/ 0 h 73"/>
                  <a:gd name="T10" fmla="*/ 15 w 104"/>
                  <a:gd name="T11" fmla="*/ 3 h 73"/>
                  <a:gd name="T12" fmla="*/ 94 w 104"/>
                  <a:gd name="T13" fmla="*/ 35 h 73"/>
                  <a:gd name="T14" fmla="*/ 94 w 104"/>
                  <a:gd name="T15" fmla="*/ 35 h 73"/>
                  <a:gd name="T16" fmla="*/ 101 w 104"/>
                  <a:gd name="T17" fmla="*/ 35 h 73"/>
                  <a:gd name="T18" fmla="*/ 104 w 104"/>
                  <a:gd name="T19" fmla="*/ 38 h 73"/>
                  <a:gd name="T20" fmla="*/ 104 w 104"/>
                  <a:gd name="T21" fmla="*/ 44 h 73"/>
                  <a:gd name="T22" fmla="*/ 104 w 104"/>
                  <a:gd name="T23" fmla="*/ 48 h 73"/>
                  <a:gd name="T24" fmla="*/ 104 w 104"/>
                  <a:gd name="T25" fmla="*/ 63 h 73"/>
                  <a:gd name="T26" fmla="*/ 104 w 104"/>
                  <a:gd name="T27" fmla="*/ 63 h 73"/>
                  <a:gd name="T28" fmla="*/ 101 w 104"/>
                  <a:gd name="T29" fmla="*/ 67 h 73"/>
                  <a:gd name="T30" fmla="*/ 98 w 104"/>
                  <a:gd name="T31" fmla="*/ 70 h 73"/>
                  <a:gd name="T32" fmla="*/ 94 w 104"/>
                  <a:gd name="T33" fmla="*/ 73 h 73"/>
                  <a:gd name="T34" fmla="*/ 88 w 104"/>
                  <a:gd name="T35" fmla="*/ 73 h 73"/>
                  <a:gd name="T36" fmla="*/ 6 w 104"/>
                  <a:gd name="T37" fmla="*/ 41 h 73"/>
                  <a:gd name="T38" fmla="*/ 6 w 104"/>
                  <a:gd name="T39" fmla="*/ 41 h 73"/>
                  <a:gd name="T40" fmla="*/ 0 w 104"/>
                  <a:gd name="T41" fmla="*/ 35 h 73"/>
                  <a:gd name="T42" fmla="*/ 0 w 104"/>
                  <a:gd name="T43" fmla="*/ 22 h 73"/>
                  <a:gd name="T44" fmla="*/ 0 w 104"/>
                  <a:gd name="T45" fmla="*/ 10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4"/>
                  <a:gd name="T70" fmla="*/ 0 h 73"/>
                  <a:gd name="T71" fmla="*/ 104 w 104"/>
                  <a:gd name="T72" fmla="*/ 73 h 7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4" h="73">
                    <a:moveTo>
                      <a:pt x="0" y="10"/>
                    </a:moveTo>
                    <a:lnTo>
                      <a:pt x="0" y="10"/>
                    </a:lnTo>
                    <a:lnTo>
                      <a:pt x="3" y="7"/>
                    </a:lnTo>
                    <a:lnTo>
                      <a:pt x="6" y="3"/>
                    </a:lnTo>
                    <a:lnTo>
                      <a:pt x="9" y="0"/>
                    </a:lnTo>
                    <a:lnTo>
                      <a:pt x="15" y="3"/>
                    </a:lnTo>
                    <a:lnTo>
                      <a:pt x="94" y="35"/>
                    </a:lnTo>
                    <a:lnTo>
                      <a:pt x="101" y="35"/>
                    </a:lnTo>
                    <a:lnTo>
                      <a:pt x="104" y="38"/>
                    </a:lnTo>
                    <a:lnTo>
                      <a:pt x="104" y="44"/>
                    </a:lnTo>
                    <a:lnTo>
                      <a:pt x="104" y="48"/>
                    </a:lnTo>
                    <a:lnTo>
                      <a:pt x="104" y="63"/>
                    </a:lnTo>
                    <a:lnTo>
                      <a:pt x="101" y="67"/>
                    </a:lnTo>
                    <a:lnTo>
                      <a:pt x="98" y="70"/>
                    </a:lnTo>
                    <a:lnTo>
                      <a:pt x="94" y="73"/>
                    </a:lnTo>
                    <a:lnTo>
                      <a:pt x="88" y="73"/>
                    </a:lnTo>
                    <a:lnTo>
                      <a:pt x="6" y="41"/>
                    </a:lnTo>
                    <a:lnTo>
                      <a:pt x="0" y="35"/>
                    </a:lnTo>
                    <a:lnTo>
                      <a:pt x="0" y="22"/>
                    </a:lnTo>
                    <a:lnTo>
                      <a:pt x="0" y="1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97" name="Freeform 472"/>
              <p:cNvSpPr>
                <a:spLocks/>
              </p:cNvSpPr>
              <p:nvPr/>
            </p:nvSpPr>
            <p:spPr bwMode="auto">
              <a:xfrm>
                <a:off x="631825" y="4524376"/>
                <a:ext cx="155575" cy="104775"/>
              </a:xfrm>
              <a:custGeom>
                <a:avLst/>
                <a:gdLst>
                  <a:gd name="T0" fmla="*/ 95 w 98"/>
                  <a:gd name="T1" fmla="*/ 34 h 66"/>
                  <a:gd name="T2" fmla="*/ 95 w 98"/>
                  <a:gd name="T3" fmla="*/ 34 h 66"/>
                  <a:gd name="T4" fmla="*/ 88 w 98"/>
                  <a:gd name="T5" fmla="*/ 31 h 66"/>
                  <a:gd name="T6" fmla="*/ 76 w 98"/>
                  <a:gd name="T7" fmla="*/ 25 h 66"/>
                  <a:gd name="T8" fmla="*/ 60 w 98"/>
                  <a:gd name="T9" fmla="*/ 18 h 66"/>
                  <a:gd name="T10" fmla="*/ 41 w 98"/>
                  <a:gd name="T11" fmla="*/ 12 h 66"/>
                  <a:gd name="T12" fmla="*/ 22 w 98"/>
                  <a:gd name="T13" fmla="*/ 3 h 66"/>
                  <a:gd name="T14" fmla="*/ 15 w 98"/>
                  <a:gd name="T15" fmla="*/ 0 h 66"/>
                  <a:gd name="T16" fmla="*/ 15 w 98"/>
                  <a:gd name="T17" fmla="*/ 0 h 66"/>
                  <a:gd name="T18" fmla="*/ 9 w 98"/>
                  <a:gd name="T19" fmla="*/ 0 h 66"/>
                  <a:gd name="T20" fmla="*/ 6 w 98"/>
                  <a:gd name="T21" fmla="*/ 0 h 66"/>
                  <a:gd name="T22" fmla="*/ 3 w 98"/>
                  <a:gd name="T23" fmla="*/ 9 h 66"/>
                  <a:gd name="T24" fmla="*/ 0 w 98"/>
                  <a:gd name="T25" fmla="*/ 22 h 66"/>
                  <a:gd name="T26" fmla="*/ 0 w 98"/>
                  <a:gd name="T27" fmla="*/ 22 h 66"/>
                  <a:gd name="T28" fmla="*/ 3 w 98"/>
                  <a:gd name="T29" fmla="*/ 28 h 66"/>
                  <a:gd name="T30" fmla="*/ 3 w 98"/>
                  <a:gd name="T31" fmla="*/ 28 h 66"/>
                  <a:gd name="T32" fmla="*/ 9 w 98"/>
                  <a:gd name="T33" fmla="*/ 34 h 66"/>
                  <a:gd name="T34" fmla="*/ 19 w 98"/>
                  <a:gd name="T35" fmla="*/ 37 h 66"/>
                  <a:gd name="T36" fmla="*/ 34 w 98"/>
                  <a:gd name="T37" fmla="*/ 47 h 66"/>
                  <a:gd name="T38" fmla="*/ 53 w 98"/>
                  <a:gd name="T39" fmla="*/ 53 h 66"/>
                  <a:gd name="T40" fmla="*/ 72 w 98"/>
                  <a:gd name="T41" fmla="*/ 60 h 66"/>
                  <a:gd name="T42" fmla="*/ 82 w 98"/>
                  <a:gd name="T43" fmla="*/ 66 h 66"/>
                  <a:gd name="T44" fmla="*/ 82 w 98"/>
                  <a:gd name="T45" fmla="*/ 66 h 66"/>
                  <a:gd name="T46" fmla="*/ 91 w 98"/>
                  <a:gd name="T47" fmla="*/ 63 h 66"/>
                  <a:gd name="T48" fmla="*/ 98 w 98"/>
                  <a:gd name="T49" fmla="*/ 56 h 66"/>
                  <a:gd name="T50" fmla="*/ 98 w 98"/>
                  <a:gd name="T51" fmla="*/ 44 h 66"/>
                  <a:gd name="T52" fmla="*/ 98 w 98"/>
                  <a:gd name="T53" fmla="*/ 44 h 66"/>
                  <a:gd name="T54" fmla="*/ 98 w 98"/>
                  <a:gd name="T55" fmla="*/ 37 h 66"/>
                  <a:gd name="T56" fmla="*/ 95 w 98"/>
                  <a:gd name="T57" fmla="*/ 34 h 66"/>
                  <a:gd name="T58" fmla="*/ 95 w 98"/>
                  <a:gd name="T59" fmla="*/ 34 h 6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8"/>
                  <a:gd name="T91" fmla="*/ 0 h 66"/>
                  <a:gd name="T92" fmla="*/ 98 w 98"/>
                  <a:gd name="T93" fmla="*/ 66 h 6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8" h="66">
                    <a:moveTo>
                      <a:pt x="95" y="34"/>
                    </a:moveTo>
                    <a:lnTo>
                      <a:pt x="95" y="34"/>
                    </a:lnTo>
                    <a:lnTo>
                      <a:pt x="88" y="31"/>
                    </a:lnTo>
                    <a:lnTo>
                      <a:pt x="76" y="25"/>
                    </a:lnTo>
                    <a:lnTo>
                      <a:pt x="60" y="18"/>
                    </a:lnTo>
                    <a:lnTo>
                      <a:pt x="41" y="12"/>
                    </a:lnTo>
                    <a:lnTo>
                      <a:pt x="22" y="3"/>
                    </a:lnTo>
                    <a:lnTo>
                      <a:pt x="15" y="0"/>
                    </a:lnTo>
                    <a:lnTo>
                      <a:pt x="9" y="0"/>
                    </a:lnTo>
                    <a:lnTo>
                      <a:pt x="6" y="0"/>
                    </a:lnTo>
                    <a:lnTo>
                      <a:pt x="3" y="9"/>
                    </a:lnTo>
                    <a:lnTo>
                      <a:pt x="0" y="22"/>
                    </a:lnTo>
                    <a:lnTo>
                      <a:pt x="3" y="28"/>
                    </a:lnTo>
                    <a:lnTo>
                      <a:pt x="9" y="34"/>
                    </a:lnTo>
                    <a:lnTo>
                      <a:pt x="19" y="37"/>
                    </a:lnTo>
                    <a:lnTo>
                      <a:pt x="34" y="47"/>
                    </a:lnTo>
                    <a:lnTo>
                      <a:pt x="53" y="53"/>
                    </a:lnTo>
                    <a:lnTo>
                      <a:pt x="72" y="60"/>
                    </a:lnTo>
                    <a:lnTo>
                      <a:pt x="82" y="66"/>
                    </a:lnTo>
                    <a:lnTo>
                      <a:pt x="91" y="63"/>
                    </a:lnTo>
                    <a:lnTo>
                      <a:pt x="98" y="56"/>
                    </a:lnTo>
                    <a:lnTo>
                      <a:pt x="98" y="44"/>
                    </a:lnTo>
                    <a:lnTo>
                      <a:pt x="98" y="37"/>
                    </a:lnTo>
                    <a:lnTo>
                      <a:pt x="95" y="34"/>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98" name="Freeform 473"/>
              <p:cNvSpPr>
                <a:spLocks/>
              </p:cNvSpPr>
              <p:nvPr/>
            </p:nvSpPr>
            <p:spPr bwMode="auto">
              <a:xfrm>
                <a:off x="842963" y="4598988"/>
                <a:ext cx="53975" cy="69850"/>
              </a:xfrm>
              <a:custGeom>
                <a:avLst/>
                <a:gdLst>
                  <a:gd name="T0" fmla="*/ 31 w 34"/>
                  <a:gd name="T1" fmla="*/ 9 h 44"/>
                  <a:gd name="T2" fmla="*/ 31 w 34"/>
                  <a:gd name="T3" fmla="*/ 9 h 44"/>
                  <a:gd name="T4" fmla="*/ 28 w 34"/>
                  <a:gd name="T5" fmla="*/ 3 h 44"/>
                  <a:gd name="T6" fmla="*/ 22 w 34"/>
                  <a:gd name="T7" fmla="*/ 0 h 44"/>
                  <a:gd name="T8" fmla="*/ 22 w 34"/>
                  <a:gd name="T9" fmla="*/ 0 h 44"/>
                  <a:gd name="T10" fmla="*/ 22 w 34"/>
                  <a:gd name="T11" fmla="*/ 0 h 44"/>
                  <a:gd name="T12" fmla="*/ 22 w 34"/>
                  <a:gd name="T13" fmla="*/ 0 h 44"/>
                  <a:gd name="T14" fmla="*/ 15 w 34"/>
                  <a:gd name="T15" fmla="*/ 0 h 44"/>
                  <a:gd name="T16" fmla="*/ 15 w 34"/>
                  <a:gd name="T17" fmla="*/ 0 h 44"/>
                  <a:gd name="T18" fmla="*/ 9 w 34"/>
                  <a:gd name="T19" fmla="*/ 3 h 44"/>
                  <a:gd name="T20" fmla="*/ 9 w 34"/>
                  <a:gd name="T21" fmla="*/ 3 h 44"/>
                  <a:gd name="T22" fmla="*/ 3 w 34"/>
                  <a:gd name="T23" fmla="*/ 13 h 44"/>
                  <a:gd name="T24" fmla="*/ 3 w 34"/>
                  <a:gd name="T25" fmla="*/ 13 h 44"/>
                  <a:gd name="T26" fmla="*/ 0 w 34"/>
                  <a:gd name="T27" fmla="*/ 19 h 44"/>
                  <a:gd name="T28" fmla="*/ 0 w 34"/>
                  <a:gd name="T29" fmla="*/ 19 h 44"/>
                  <a:gd name="T30" fmla="*/ 0 w 34"/>
                  <a:gd name="T31" fmla="*/ 25 h 44"/>
                  <a:gd name="T32" fmla="*/ 3 w 34"/>
                  <a:gd name="T33" fmla="*/ 32 h 44"/>
                  <a:gd name="T34" fmla="*/ 6 w 34"/>
                  <a:gd name="T35" fmla="*/ 38 h 44"/>
                  <a:gd name="T36" fmla="*/ 9 w 34"/>
                  <a:gd name="T37" fmla="*/ 41 h 44"/>
                  <a:gd name="T38" fmla="*/ 9 w 34"/>
                  <a:gd name="T39" fmla="*/ 41 h 44"/>
                  <a:gd name="T40" fmla="*/ 15 w 34"/>
                  <a:gd name="T41" fmla="*/ 44 h 44"/>
                  <a:gd name="T42" fmla="*/ 15 w 34"/>
                  <a:gd name="T43" fmla="*/ 44 h 44"/>
                  <a:gd name="T44" fmla="*/ 19 w 34"/>
                  <a:gd name="T45" fmla="*/ 44 h 44"/>
                  <a:gd name="T46" fmla="*/ 19 w 34"/>
                  <a:gd name="T47" fmla="*/ 44 h 44"/>
                  <a:gd name="T48" fmla="*/ 25 w 34"/>
                  <a:gd name="T49" fmla="*/ 41 h 44"/>
                  <a:gd name="T50" fmla="*/ 25 w 34"/>
                  <a:gd name="T51" fmla="*/ 41 h 44"/>
                  <a:gd name="T52" fmla="*/ 31 w 34"/>
                  <a:gd name="T53" fmla="*/ 35 h 44"/>
                  <a:gd name="T54" fmla="*/ 31 w 34"/>
                  <a:gd name="T55" fmla="*/ 35 h 44"/>
                  <a:gd name="T56" fmla="*/ 34 w 34"/>
                  <a:gd name="T57" fmla="*/ 25 h 44"/>
                  <a:gd name="T58" fmla="*/ 34 w 34"/>
                  <a:gd name="T59" fmla="*/ 25 h 44"/>
                  <a:gd name="T60" fmla="*/ 34 w 34"/>
                  <a:gd name="T61" fmla="*/ 22 h 44"/>
                  <a:gd name="T62" fmla="*/ 34 w 34"/>
                  <a:gd name="T63" fmla="*/ 22 h 44"/>
                  <a:gd name="T64" fmla="*/ 34 w 34"/>
                  <a:gd name="T65" fmla="*/ 16 h 44"/>
                  <a:gd name="T66" fmla="*/ 31 w 34"/>
                  <a:gd name="T67" fmla="*/ 9 h 44"/>
                  <a:gd name="T68" fmla="*/ 31 w 34"/>
                  <a:gd name="T69" fmla="*/ 9 h 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
                  <a:gd name="T106" fmla="*/ 0 h 44"/>
                  <a:gd name="T107" fmla="*/ 34 w 34"/>
                  <a:gd name="T108" fmla="*/ 44 h 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 h="44">
                    <a:moveTo>
                      <a:pt x="31" y="9"/>
                    </a:moveTo>
                    <a:lnTo>
                      <a:pt x="31" y="9"/>
                    </a:lnTo>
                    <a:lnTo>
                      <a:pt x="28" y="3"/>
                    </a:lnTo>
                    <a:lnTo>
                      <a:pt x="22" y="0"/>
                    </a:lnTo>
                    <a:lnTo>
                      <a:pt x="15" y="0"/>
                    </a:lnTo>
                    <a:lnTo>
                      <a:pt x="9" y="3"/>
                    </a:lnTo>
                    <a:lnTo>
                      <a:pt x="3" y="13"/>
                    </a:lnTo>
                    <a:lnTo>
                      <a:pt x="0" y="19"/>
                    </a:lnTo>
                    <a:lnTo>
                      <a:pt x="0" y="25"/>
                    </a:lnTo>
                    <a:lnTo>
                      <a:pt x="3" y="32"/>
                    </a:lnTo>
                    <a:lnTo>
                      <a:pt x="6" y="38"/>
                    </a:lnTo>
                    <a:lnTo>
                      <a:pt x="9" y="41"/>
                    </a:lnTo>
                    <a:lnTo>
                      <a:pt x="15" y="44"/>
                    </a:lnTo>
                    <a:lnTo>
                      <a:pt x="19" y="44"/>
                    </a:lnTo>
                    <a:lnTo>
                      <a:pt x="25" y="41"/>
                    </a:lnTo>
                    <a:lnTo>
                      <a:pt x="31" y="35"/>
                    </a:lnTo>
                    <a:lnTo>
                      <a:pt x="34" y="25"/>
                    </a:lnTo>
                    <a:lnTo>
                      <a:pt x="34" y="22"/>
                    </a:lnTo>
                    <a:lnTo>
                      <a:pt x="34" y="16"/>
                    </a:lnTo>
                    <a:lnTo>
                      <a:pt x="31" y="9"/>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99" name="Freeform 474"/>
              <p:cNvSpPr>
                <a:spLocks/>
              </p:cNvSpPr>
              <p:nvPr/>
            </p:nvSpPr>
            <p:spPr bwMode="auto">
              <a:xfrm>
                <a:off x="852488" y="4608513"/>
                <a:ext cx="44450" cy="50800"/>
              </a:xfrm>
              <a:custGeom>
                <a:avLst/>
                <a:gdLst>
                  <a:gd name="T0" fmla="*/ 0 w 28"/>
                  <a:gd name="T1" fmla="*/ 13 h 32"/>
                  <a:gd name="T2" fmla="*/ 0 w 28"/>
                  <a:gd name="T3" fmla="*/ 13 h 32"/>
                  <a:gd name="T4" fmla="*/ 0 w 28"/>
                  <a:gd name="T5" fmla="*/ 19 h 32"/>
                  <a:gd name="T6" fmla="*/ 3 w 28"/>
                  <a:gd name="T7" fmla="*/ 26 h 32"/>
                  <a:gd name="T8" fmla="*/ 6 w 28"/>
                  <a:gd name="T9" fmla="*/ 32 h 32"/>
                  <a:gd name="T10" fmla="*/ 13 w 28"/>
                  <a:gd name="T11" fmla="*/ 32 h 32"/>
                  <a:gd name="T12" fmla="*/ 13 w 28"/>
                  <a:gd name="T13" fmla="*/ 32 h 32"/>
                  <a:gd name="T14" fmla="*/ 16 w 28"/>
                  <a:gd name="T15" fmla="*/ 32 h 32"/>
                  <a:gd name="T16" fmla="*/ 22 w 28"/>
                  <a:gd name="T17" fmla="*/ 29 h 32"/>
                  <a:gd name="T18" fmla="*/ 25 w 28"/>
                  <a:gd name="T19" fmla="*/ 26 h 32"/>
                  <a:gd name="T20" fmla="*/ 28 w 28"/>
                  <a:gd name="T21" fmla="*/ 19 h 32"/>
                  <a:gd name="T22" fmla="*/ 28 w 28"/>
                  <a:gd name="T23" fmla="*/ 19 h 32"/>
                  <a:gd name="T24" fmla="*/ 28 w 28"/>
                  <a:gd name="T25" fmla="*/ 13 h 32"/>
                  <a:gd name="T26" fmla="*/ 25 w 28"/>
                  <a:gd name="T27" fmla="*/ 7 h 32"/>
                  <a:gd name="T28" fmla="*/ 22 w 28"/>
                  <a:gd name="T29" fmla="*/ 3 h 32"/>
                  <a:gd name="T30" fmla="*/ 16 w 28"/>
                  <a:gd name="T31" fmla="*/ 0 h 32"/>
                  <a:gd name="T32" fmla="*/ 16 w 28"/>
                  <a:gd name="T33" fmla="*/ 0 h 32"/>
                  <a:gd name="T34" fmla="*/ 13 w 28"/>
                  <a:gd name="T35" fmla="*/ 0 h 32"/>
                  <a:gd name="T36" fmla="*/ 6 w 28"/>
                  <a:gd name="T37" fmla="*/ 3 h 32"/>
                  <a:gd name="T38" fmla="*/ 3 w 28"/>
                  <a:gd name="T39" fmla="*/ 7 h 32"/>
                  <a:gd name="T40" fmla="*/ 0 w 28"/>
                  <a:gd name="T41" fmla="*/ 13 h 32"/>
                  <a:gd name="T42" fmla="*/ 0 w 28"/>
                  <a:gd name="T43" fmla="*/ 13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32"/>
                  <a:gd name="T68" fmla="*/ 28 w 28"/>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32">
                    <a:moveTo>
                      <a:pt x="0" y="13"/>
                    </a:moveTo>
                    <a:lnTo>
                      <a:pt x="0" y="13"/>
                    </a:lnTo>
                    <a:lnTo>
                      <a:pt x="0" y="19"/>
                    </a:lnTo>
                    <a:lnTo>
                      <a:pt x="3" y="26"/>
                    </a:lnTo>
                    <a:lnTo>
                      <a:pt x="6" y="32"/>
                    </a:lnTo>
                    <a:lnTo>
                      <a:pt x="13" y="32"/>
                    </a:lnTo>
                    <a:lnTo>
                      <a:pt x="16" y="32"/>
                    </a:lnTo>
                    <a:lnTo>
                      <a:pt x="22" y="29"/>
                    </a:lnTo>
                    <a:lnTo>
                      <a:pt x="25" y="26"/>
                    </a:lnTo>
                    <a:lnTo>
                      <a:pt x="28" y="19"/>
                    </a:lnTo>
                    <a:lnTo>
                      <a:pt x="28" y="13"/>
                    </a:lnTo>
                    <a:lnTo>
                      <a:pt x="25" y="7"/>
                    </a:lnTo>
                    <a:lnTo>
                      <a:pt x="22" y="3"/>
                    </a:lnTo>
                    <a:lnTo>
                      <a:pt x="16" y="0"/>
                    </a:lnTo>
                    <a:lnTo>
                      <a:pt x="13" y="0"/>
                    </a:lnTo>
                    <a:lnTo>
                      <a:pt x="6" y="3"/>
                    </a:lnTo>
                    <a:lnTo>
                      <a:pt x="3" y="7"/>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00" name="Freeform 475"/>
              <p:cNvSpPr>
                <a:spLocks/>
              </p:cNvSpPr>
              <p:nvPr/>
            </p:nvSpPr>
            <p:spPr bwMode="auto">
              <a:xfrm>
                <a:off x="1263650" y="4775201"/>
                <a:ext cx="90488" cy="69850"/>
              </a:xfrm>
              <a:custGeom>
                <a:avLst/>
                <a:gdLst>
                  <a:gd name="T0" fmla="*/ 0 w 57"/>
                  <a:gd name="T1" fmla="*/ 22 h 44"/>
                  <a:gd name="T2" fmla="*/ 54 w 57"/>
                  <a:gd name="T3" fmla="*/ 44 h 44"/>
                  <a:gd name="T4" fmla="*/ 57 w 57"/>
                  <a:gd name="T5" fmla="*/ 22 h 44"/>
                  <a:gd name="T6" fmla="*/ 3 w 57"/>
                  <a:gd name="T7" fmla="*/ 0 h 44"/>
                  <a:gd name="T8" fmla="*/ 0 w 57"/>
                  <a:gd name="T9" fmla="*/ 22 h 44"/>
                  <a:gd name="T10" fmla="*/ 0 60000 65536"/>
                  <a:gd name="T11" fmla="*/ 0 60000 65536"/>
                  <a:gd name="T12" fmla="*/ 0 60000 65536"/>
                  <a:gd name="T13" fmla="*/ 0 60000 65536"/>
                  <a:gd name="T14" fmla="*/ 0 60000 65536"/>
                  <a:gd name="T15" fmla="*/ 0 w 57"/>
                  <a:gd name="T16" fmla="*/ 0 h 44"/>
                  <a:gd name="T17" fmla="*/ 57 w 57"/>
                  <a:gd name="T18" fmla="*/ 44 h 44"/>
                </a:gdLst>
                <a:ahLst/>
                <a:cxnLst>
                  <a:cxn ang="T10">
                    <a:pos x="T0" y="T1"/>
                  </a:cxn>
                  <a:cxn ang="T11">
                    <a:pos x="T2" y="T3"/>
                  </a:cxn>
                  <a:cxn ang="T12">
                    <a:pos x="T4" y="T5"/>
                  </a:cxn>
                  <a:cxn ang="T13">
                    <a:pos x="T6" y="T7"/>
                  </a:cxn>
                  <a:cxn ang="T14">
                    <a:pos x="T8" y="T9"/>
                  </a:cxn>
                </a:cxnLst>
                <a:rect l="T15" t="T16" r="T17" b="T18"/>
                <a:pathLst>
                  <a:path w="57" h="44">
                    <a:moveTo>
                      <a:pt x="0" y="22"/>
                    </a:moveTo>
                    <a:lnTo>
                      <a:pt x="54" y="44"/>
                    </a:lnTo>
                    <a:lnTo>
                      <a:pt x="57" y="22"/>
                    </a:lnTo>
                    <a:lnTo>
                      <a:pt x="3" y="0"/>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01" name="Freeform 476"/>
              <p:cNvSpPr>
                <a:spLocks/>
              </p:cNvSpPr>
              <p:nvPr/>
            </p:nvSpPr>
            <p:spPr bwMode="auto">
              <a:xfrm>
                <a:off x="1158875" y="4714876"/>
                <a:ext cx="95250" cy="90488"/>
              </a:xfrm>
              <a:custGeom>
                <a:avLst/>
                <a:gdLst>
                  <a:gd name="T0" fmla="*/ 0 w 60"/>
                  <a:gd name="T1" fmla="*/ 35 h 57"/>
                  <a:gd name="T2" fmla="*/ 57 w 60"/>
                  <a:gd name="T3" fmla="*/ 57 h 57"/>
                  <a:gd name="T4" fmla="*/ 60 w 60"/>
                  <a:gd name="T5" fmla="*/ 22 h 57"/>
                  <a:gd name="T6" fmla="*/ 6 w 60"/>
                  <a:gd name="T7" fmla="*/ 0 h 57"/>
                  <a:gd name="T8" fmla="*/ 0 w 60"/>
                  <a:gd name="T9" fmla="*/ 35 h 57"/>
                  <a:gd name="T10" fmla="*/ 0 60000 65536"/>
                  <a:gd name="T11" fmla="*/ 0 60000 65536"/>
                  <a:gd name="T12" fmla="*/ 0 60000 65536"/>
                  <a:gd name="T13" fmla="*/ 0 60000 65536"/>
                  <a:gd name="T14" fmla="*/ 0 60000 65536"/>
                  <a:gd name="T15" fmla="*/ 0 w 60"/>
                  <a:gd name="T16" fmla="*/ 0 h 57"/>
                  <a:gd name="T17" fmla="*/ 60 w 60"/>
                  <a:gd name="T18" fmla="*/ 57 h 57"/>
                </a:gdLst>
                <a:ahLst/>
                <a:cxnLst>
                  <a:cxn ang="T10">
                    <a:pos x="T0" y="T1"/>
                  </a:cxn>
                  <a:cxn ang="T11">
                    <a:pos x="T2" y="T3"/>
                  </a:cxn>
                  <a:cxn ang="T12">
                    <a:pos x="T4" y="T5"/>
                  </a:cxn>
                  <a:cxn ang="T13">
                    <a:pos x="T6" y="T7"/>
                  </a:cxn>
                  <a:cxn ang="T14">
                    <a:pos x="T8" y="T9"/>
                  </a:cxn>
                </a:cxnLst>
                <a:rect l="T15" t="T16" r="T17" b="T18"/>
                <a:pathLst>
                  <a:path w="60" h="57">
                    <a:moveTo>
                      <a:pt x="0" y="35"/>
                    </a:moveTo>
                    <a:lnTo>
                      <a:pt x="57" y="57"/>
                    </a:lnTo>
                    <a:lnTo>
                      <a:pt x="60" y="22"/>
                    </a:lnTo>
                    <a:lnTo>
                      <a:pt x="6" y="0"/>
                    </a:lnTo>
                    <a:lnTo>
                      <a:pt x="0"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02" name="Freeform 477"/>
              <p:cNvSpPr>
                <a:spLocks/>
              </p:cNvSpPr>
              <p:nvPr/>
            </p:nvSpPr>
            <p:spPr bwMode="auto">
              <a:xfrm>
                <a:off x="1058863" y="4673601"/>
                <a:ext cx="95250" cy="90488"/>
              </a:xfrm>
              <a:custGeom>
                <a:avLst/>
                <a:gdLst>
                  <a:gd name="T0" fmla="*/ 0 w 60"/>
                  <a:gd name="T1" fmla="*/ 35 h 57"/>
                  <a:gd name="T2" fmla="*/ 57 w 60"/>
                  <a:gd name="T3" fmla="*/ 57 h 57"/>
                  <a:gd name="T4" fmla="*/ 60 w 60"/>
                  <a:gd name="T5" fmla="*/ 23 h 57"/>
                  <a:gd name="T6" fmla="*/ 6 w 60"/>
                  <a:gd name="T7" fmla="*/ 0 h 57"/>
                  <a:gd name="T8" fmla="*/ 0 w 60"/>
                  <a:gd name="T9" fmla="*/ 35 h 57"/>
                  <a:gd name="T10" fmla="*/ 0 60000 65536"/>
                  <a:gd name="T11" fmla="*/ 0 60000 65536"/>
                  <a:gd name="T12" fmla="*/ 0 60000 65536"/>
                  <a:gd name="T13" fmla="*/ 0 60000 65536"/>
                  <a:gd name="T14" fmla="*/ 0 60000 65536"/>
                  <a:gd name="T15" fmla="*/ 0 w 60"/>
                  <a:gd name="T16" fmla="*/ 0 h 57"/>
                  <a:gd name="T17" fmla="*/ 60 w 60"/>
                  <a:gd name="T18" fmla="*/ 57 h 57"/>
                </a:gdLst>
                <a:ahLst/>
                <a:cxnLst>
                  <a:cxn ang="T10">
                    <a:pos x="T0" y="T1"/>
                  </a:cxn>
                  <a:cxn ang="T11">
                    <a:pos x="T2" y="T3"/>
                  </a:cxn>
                  <a:cxn ang="T12">
                    <a:pos x="T4" y="T5"/>
                  </a:cxn>
                  <a:cxn ang="T13">
                    <a:pos x="T6" y="T7"/>
                  </a:cxn>
                  <a:cxn ang="T14">
                    <a:pos x="T8" y="T9"/>
                  </a:cxn>
                </a:cxnLst>
                <a:rect l="T15" t="T16" r="T17" b="T18"/>
                <a:pathLst>
                  <a:path w="60" h="57">
                    <a:moveTo>
                      <a:pt x="0" y="35"/>
                    </a:moveTo>
                    <a:lnTo>
                      <a:pt x="57" y="57"/>
                    </a:lnTo>
                    <a:lnTo>
                      <a:pt x="60" y="23"/>
                    </a:lnTo>
                    <a:lnTo>
                      <a:pt x="6" y="0"/>
                    </a:lnTo>
                    <a:lnTo>
                      <a:pt x="0"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03" name="Freeform 478"/>
              <p:cNvSpPr>
                <a:spLocks/>
              </p:cNvSpPr>
              <p:nvPr/>
            </p:nvSpPr>
            <p:spPr bwMode="auto">
              <a:xfrm>
                <a:off x="2147888" y="4884738"/>
                <a:ext cx="533400" cy="196850"/>
              </a:xfrm>
              <a:custGeom>
                <a:avLst/>
                <a:gdLst>
                  <a:gd name="T0" fmla="*/ 301 w 336"/>
                  <a:gd name="T1" fmla="*/ 13 h 124"/>
                  <a:gd name="T2" fmla="*/ 263 w 336"/>
                  <a:gd name="T3" fmla="*/ 26 h 124"/>
                  <a:gd name="T4" fmla="*/ 225 w 336"/>
                  <a:gd name="T5" fmla="*/ 38 h 124"/>
                  <a:gd name="T6" fmla="*/ 187 w 336"/>
                  <a:gd name="T7" fmla="*/ 51 h 124"/>
                  <a:gd name="T8" fmla="*/ 149 w 336"/>
                  <a:gd name="T9" fmla="*/ 64 h 124"/>
                  <a:gd name="T10" fmla="*/ 111 w 336"/>
                  <a:gd name="T11" fmla="*/ 76 h 124"/>
                  <a:gd name="T12" fmla="*/ 73 w 336"/>
                  <a:gd name="T13" fmla="*/ 89 h 124"/>
                  <a:gd name="T14" fmla="*/ 35 w 336"/>
                  <a:gd name="T15" fmla="*/ 102 h 124"/>
                  <a:gd name="T16" fmla="*/ 3 w 336"/>
                  <a:gd name="T17" fmla="*/ 111 h 124"/>
                  <a:gd name="T18" fmla="*/ 0 w 336"/>
                  <a:gd name="T19" fmla="*/ 124 h 124"/>
                  <a:gd name="T20" fmla="*/ 0 w 336"/>
                  <a:gd name="T21" fmla="*/ 124 h 124"/>
                  <a:gd name="T22" fmla="*/ 7 w 336"/>
                  <a:gd name="T23" fmla="*/ 124 h 124"/>
                  <a:gd name="T24" fmla="*/ 10 w 336"/>
                  <a:gd name="T25" fmla="*/ 114 h 124"/>
                  <a:gd name="T26" fmla="*/ 35 w 336"/>
                  <a:gd name="T27" fmla="*/ 108 h 124"/>
                  <a:gd name="T28" fmla="*/ 73 w 336"/>
                  <a:gd name="T29" fmla="*/ 95 h 124"/>
                  <a:gd name="T30" fmla="*/ 111 w 336"/>
                  <a:gd name="T31" fmla="*/ 83 h 124"/>
                  <a:gd name="T32" fmla="*/ 149 w 336"/>
                  <a:gd name="T33" fmla="*/ 70 h 124"/>
                  <a:gd name="T34" fmla="*/ 187 w 336"/>
                  <a:gd name="T35" fmla="*/ 57 h 124"/>
                  <a:gd name="T36" fmla="*/ 225 w 336"/>
                  <a:gd name="T37" fmla="*/ 45 h 124"/>
                  <a:gd name="T38" fmla="*/ 263 w 336"/>
                  <a:gd name="T39" fmla="*/ 32 h 124"/>
                  <a:gd name="T40" fmla="*/ 301 w 336"/>
                  <a:gd name="T41" fmla="*/ 19 h 124"/>
                  <a:gd name="T42" fmla="*/ 329 w 336"/>
                  <a:gd name="T43" fmla="*/ 10 h 124"/>
                  <a:gd name="T44" fmla="*/ 326 w 336"/>
                  <a:gd name="T45" fmla="*/ 19 h 124"/>
                  <a:gd name="T46" fmla="*/ 336 w 336"/>
                  <a:gd name="T47" fmla="*/ 16 h 124"/>
                  <a:gd name="T48" fmla="*/ 336 w 336"/>
                  <a:gd name="T49" fmla="*/ 0 h 124"/>
                  <a:gd name="T50" fmla="*/ 336 w 336"/>
                  <a:gd name="T51" fmla="*/ 0 h 124"/>
                  <a:gd name="T52" fmla="*/ 301 w 336"/>
                  <a:gd name="T53" fmla="*/ 13 h 1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36"/>
                  <a:gd name="T82" fmla="*/ 0 h 124"/>
                  <a:gd name="T83" fmla="*/ 336 w 336"/>
                  <a:gd name="T84" fmla="*/ 124 h 12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36" h="124">
                    <a:moveTo>
                      <a:pt x="301" y="13"/>
                    </a:moveTo>
                    <a:lnTo>
                      <a:pt x="263" y="26"/>
                    </a:lnTo>
                    <a:lnTo>
                      <a:pt x="225" y="38"/>
                    </a:lnTo>
                    <a:lnTo>
                      <a:pt x="187" y="51"/>
                    </a:lnTo>
                    <a:lnTo>
                      <a:pt x="149" y="64"/>
                    </a:lnTo>
                    <a:lnTo>
                      <a:pt x="111" y="76"/>
                    </a:lnTo>
                    <a:lnTo>
                      <a:pt x="73" y="89"/>
                    </a:lnTo>
                    <a:lnTo>
                      <a:pt x="35" y="102"/>
                    </a:lnTo>
                    <a:lnTo>
                      <a:pt x="3" y="111"/>
                    </a:lnTo>
                    <a:lnTo>
                      <a:pt x="0" y="124"/>
                    </a:lnTo>
                    <a:lnTo>
                      <a:pt x="7" y="124"/>
                    </a:lnTo>
                    <a:lnTo>
                      <a:pt x="10" y="114"/>
                    </a:lnTo>
                    <a:lnTo>
                      <a:pt x="35" y="108"/>
                    </a:lnTo>
                    <a:lnTo>
                      <a:pt x="73" y="95"/>
                    </a:lnTo>
                    <a:lnTo>
                      <a:pt x="111" y="83"/>
                    </a:lnTo>
                    <a:lnTo>
                      <a:pt x="149" y="70"/>
                    </a:lnTo>
                    <a:lnTo>
                      <a:pt x="187" y="57"/>
                    </a:lnTo>
                    <a:lnTo>
                      <a:pt x="225" y="45"/>
                    </a:lnTo>
                    <a:lnTo>
                      <a:pt x="263" y="32"/>
                    </a:lnTo>
                    <a:lnTo>
                      <a:pt x="301" y="19"/>
                    </a:lnTo>
                    <a:lnTo>
                      <a:pt x="329" y="10"/>
                    </a:lnTo>
                    <a:lnTo>
                      <a:pt x="326" y="19"/>
                    </a:lnTo>
                    <a:lnTo>
                      <a:pt x="336" y="16"/>
                    </a:lnTo>
                    <a:lnTo>
                      <a:pt x="336" y="0"/>
                    </a:lnTo>
                    <a:lnTo>
                      <a:pt x="301" y="13"/>
                    </a:lnTo>
                    <a:close/>
                  </a:path>
                </a:pathLst>
              </a:custGeom>
              <a:solidFill>
                <a:srgbClr val="2626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04" name="Freeform 479"/>
              <p:cNvSpPr>
                <a:spLocks/>
              </p:cNvSpPr>
              <p:nvPr/>
            </p:nvSpPr>
            <p:spPr bwMode="auto">
              <a:xfrm>
                <a:off x="2159000" y="4900613"/>
                <a:ext cx="511175" cy="180975"/>
              </a:xfrm>
              <a:custGeom>
                <a:avLst/>
                <a:gdLst>
                  <a:gd name="T0" fmla="*/ 275 w 322"/>
                  <a:gd name="T1" fmla="*/ 16 h 114"/>
                  <a:gd name="T2" fmla="*/ 218 w 322"/>
                  <a:gd name="T3" fmla="*/ 35 h 114"/>
                  <a:gd name="T4" fmla="*/ 161 w 322"/>
                  <a:gd name="T5" fmla="*/ 54 h 114"/>
                  <a:gd name="T6" fmla="*/ 104 w 322"/>
                  <a:gd name="T7" fmla="*/ 73 h 114"/>
                  <a:gd name="T8" fmla="*/ 47 w 322"/>
                  <a:gd name="T9" fmla="*/ 92 h 114"/>
                  <a:gd name="T10" fmla="*/ 3 w 322"/>
                  <a:gd name="T11" fmla="*/ 104 h 114"/>
                  <a:gd name="T12" fmla="*/ 0 w 322"/>
                  <a:gd name="T13" fmla="*/ 114 h 114"/>
                  <a:gd name="T14" fmla="*/ 44 w 322"/>
                  <a:gd name="T15" fmla="*/ 98 h 114"/>
                  <a:gd name="T16" fmla="*/ 101 w 322"/>
                  <a:gd name="T17" fmla="*/ 79 h 114"/>
                  <a:gd name="T18" fmla="*/ 158 w 322"/>
                  <a:gd name="T19" fmla="*/ 60 h 114"/>
                  <a:gd name="T20" fmla="*/ 272 w 322"/>
                  <a:gd name="T21" fmla="*/ 22 h 114"/>
                  <a:gd name="T22" fmla="*/ 319 w 322"/>
                  <a:gd name="T23" fmla="*/ 9 h 114"/>
                  <a:gd name="T24" fmla="*/ 322 w 322"/>
                  <a:gd name="T25" fmla="*/ 0 h 114"/>
                  <a:gd name="T26" fmla="*/ 275 w 322"/>
                  <a:gd name="T27" fmla="*/ 16 h 1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2"/>
                  <a:gd name="T43" fmla="*/ 0 h 114"/>
                  <a:gd name="T44" fmla="*/ 322 w 322"/>
                  <a:gd name="T45" fmla="*/ 114 h 1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2" h="114">
                    <a:moveTo>
                      <a:pt x="275" y="16"/>
                    </a:moveTo>
                    <a:lnTo>
                      <a:pt x="218" y="35"/>
                    </a:lnTo>
                    <a:lnTo>
                      <a:pt x="161" y="54"/>
                    </a:lnTo>
                    <a:lnTo>
                      <a:pt x="104" y="73"/>
                    </a:lnTo>
                    <a:lnTo>
                      <a:pt x="47" y="92"/>
                    </a:lnTo>
                    <a:lnTo>
                      <a:pt x="3" y="104"/>
                    </a:lnTo>
                    <a:lnTo>
                      <a:pt x="0" y="114"/>
                    </a:lnTo>
                    <a:lnTo>
                      <a:pt x="44" y="98"/>
                    </a:lnTo>
                    <a:lnTo>
                      <a:pt x="101" y="79"/>
                    </a:lnTo>
                    <a:lnTo>
                      <a:pt x="158" y="60"/>
                    </a:lnTo>
                    <a:lnTo>
                      <a:pt x="272" y="22"/>
                    </a:lnTo>
                    <a:lnTo>
                      <a:pt x="319" y="9"/>
                    </a:lnTo>
                    <a:lnTo>
                      <a:pt x="322" y="0"/>
                    </a:lnTo>
                    <a:lnTo>
                      <a:pt x="275"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05" name="Freeform 480"/>
              <p:cNvSpPr>
                <a:spLocks/>
              </p:cNvSpPr>
              <p:nvPr/>
            </p:nvSpPr>
            <p:spPr bwMode="auto">
              <a:xfrm>
                <a:off x="2871788" y="4814888"/>
                <a:ext cx="65088" cy="50800"/>
              </a:xfrm>
              <a:custGeom>
                <a:avLst/>
                <a:gdLst>
                  <a:gd name="T0" fmla="*/ 31 w 41"/>
                  <a:gd name="T1" fmla="*/ 0 h 32"/>
                  <a:gd name="T2" fmla="*/ 3 w 41"/>
                  <a:gd name="T3" fmla="*/ 13 h 32"/>
                  <a:gd name="T4" fmla="*/ 0 w 41"/>
                  <a:gd name="T5" fmla="*/ 32 h 32"/>
                  <a:gd name="T6" fmla="*/ 28 w 41"/>
                  <a:gd name="T7" fmla="*/ 19 h 32"/>
                  <a:gd name="T8" fmla="*/ 28 w 41"/>
                  <a:gd name="T9" fmla="*/ 19 h 32"/>
                  <a:gd name="T10" fmla="*/ 38 w 41"/>
                  <a:gd name="T11" fmla="*/ 16 h 32"/>
                  <a:gd name="T12" fmla="*/ 41 w 41"/>
                  <a:gd name="T13" fmla="*/ 6 h 32"/>
                  <a:gd name="T14" fmla="*/ 41 w 41"/>
                  <a:gd name="T15" fmla="*/ 6 h 32"/>
                  <a:gd name="T16" fmla="*/ 38 w 41"/>
                  <a:gd name="T17" fmla="*/ 3 h 32"/>
                  <a:gd name="T18" fmla="*/ 31 w 41"/>
                  <a:gd name="T19" fmla="*/ 0 h 32"/>
                  <a:gd name="T20" fmla="*/ 31 w 41"/>
                  <a:gd name="T21" fmla="*/ 0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
                  <a:gd name="T34" fmla="*/ 0 h 32"/>
                  <a:gd name="T35" fmla="*/ 41 w 41"/>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 h="32">
                    <a:moveTo>
                      <a:pt x="31" y="0"/>
                    </a:moveTo>
                    <a:lnTo>
                      <a:pt x="3" y="13"/>
                    </a:lnTo>
                    <a:lnTo>
                      <a:pt x="0" y="32"/>
                    </a:lnTo>
                    <a:lnTo>
                      <a:pt x="28" y="19"/>
                    </a:lnTo>
                    <a:lnTo>
                      <a:pt x="38" y="16"/>
                    </a:lnTo>
                    <a:lnTo>
                      <a:pt x="41" y="6"/>
                    </a:lnTo>
                    <a:lnTo>
                      <a:pt x="38" y="3"/>
                    </a:lnTo>
                    <a:lnTo>
                      <a:pt x="31"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06" name="Freeform 481"/>
              <p:cNvSpPr>
                <a:spLocks/>
              </p:cNvSpPr>
              <p:nvPr/>
            </p:nvSpPr>
            <p:spPr bwMode="auto">
              <a:xfrm>
                <a:off x="2806700" y="4835526"/>
                <a:ext cx="69850" cy="49213"/>
              </a:xfrm>
              <a:custGeom>
                <a:avLst/>
                <a:gdLst>
                  <a:gd name="T0" fmla="*/ 3 w 44"/>
                  <a:gd name="T1" fmla="*/ 12 h 31"/>
                  <a:gd name="T2" fmla="*/ 0 w 44"/>
                  <a:gd name="T3" fmla="*/ 31 h 31"/>
                  <a:gd name="T4" fmla="*/ 41 w 44"/>
                  <a:gd name="T5" fmla="*/ 19 h 31"/>
                  <a:gd name="T6" fmla="*/ 44 w 44"/>
                  <a:gd name="T7" fmla="*/ 0 h 31"/>
                  <a:gd name="T8" fmla="*/ 3 w 44"/>
                  <a:gd name="T9" fmla="*/ 12 h 31"/>
                  <a:gd name="T10" fmla="*/ 0 60000 65536"/>
                  <a:gd name="T11" fmla="*/ 0 60000 65536"/>
                  <a:gd name="T12" fmla="*/ 0 60000 65536"/>
                  <a:gd name="T13" fmla="*/ 0 60000 65536"/>
                  <a:gd name="T14" fmla="*/ 0 60000 65536"/>
                  <a:gd name="T15" fmla="*/ 0 w 44"/>
                  <a:gd name="T16" fmla="*/ 0 h 31"/>
                  <a:gd name="T17" fmla="*/ 44 w 44"/>
                  <a:gd name="T18" fmla="*/ 31 h 31"/>
                </a:gdLst>
                <a:ahLst/>
                <a:cxnLst>
                  <a:cxn ang="T10">
                    <a:pos x="T0" y="T1"/>
                  </a:cxn>
                  <a:cxn ang="T11">
                    <a:pos x="T2" y="T3"/>
                  </a:cxn>
                  <a:cxn ang="T12">
                    <a:pos x="T4" y="T5"/>
                  </a:cxn>
                  <a:cxn ang="T13">
                    <a:pos x="T6" y="T7"/>
                  </a:cxn>
                  <a:cxn ang="T14">
                    <a:pos x="T8" y="T9"/>
                  </a:cxn>
                </a:cxnLst>
                <a:rect l="T15" t="T16" r="T17" b="T18"/>
                <a:pathLst>
                  <a:path w="44" h="31">
                    <a:moveTo>
                      <a:pt x="3" y="12"/>
                    </a:moveTo>
                    <a:lnTo>
                      <a:pt x="0" y="31"/>
                    </a:lnTo>
                    <a:lnTo>
                      <a:pt x="41" y="19"/>
                    </a:lnTo>
                    <a:lnTo>
                      <a:pt x="44" y="0"/>
                    </a:lnTo>
                    <a:lnTo>
                      <a:pt x="3" y="12"/>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07" name="Freeform 482"/>
              <p:cNvSpPr>
                <a:spLocks/>
              </p:cNvSpPr>
              <p:nvPr/>
            </p:nvSpPr>
            <p:spPr bwMode="auto">
              <a:xfrm>
                <a:off x="2746375" y="4854576"/>
                <a:ext cx="65088" cy="46038"/>
              </a:xfrm>
              <a:custGeom>
                <a:avLst/>
                <a:gdLst>
                  <a:gd name="T0" fmla="*/ 9 w 41"/>
                  <a:gd name="T1" fmla="*/ 10 h 29"/>
                  <a:gd name="T2" fmla="*/ 9 w 41"/>
                  <a:gd name="T3" fmla="*/ 10 h 29"/>
                  <a:gd name="T4" fmla="*/ 3 w 41"/>
                  <a:gd name="T5" fmla="*/ 16 h 29"/>
                  <a:gd name="T6" fmla="*/ 0 w 41"/>
                  <a:gd name="T7" fmla="*/ 22 h 29"/>
                  <a:gd name="T8" fmla="*/ 0 w 41"/>
                  <a:gd name="T9" fmla="*/ 22 h 29"/>
                  <a:gd name="T10" fmla="*/ 3 w 41"/>
                  <a:gd name="T11" fmla="*/ 29 h 29"/>
                  <a:gd name="T12" fmla="*/ 9 w 41"/>
                  <a:gd name="T13" fmla="*/ 29 h 29"/>
                  <a:gd name="T14" fmla="*/ 38 w 41"/>
                  <a:gd name="T15" fmla="*/ 19 h 29"/>
                  <a:gd name="T16" fmla="*/ 41 w 41"/>
                  <a:gd name="T17" fmla="*/ 0 h 29"/>
                  <a:gd name="T18" fmla="*/ 9 w 41"/>
                  <a:gd name="T19" fmla="*/ 10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9"/>
                  <a:gd name="T32" fmla="*/ 41 w 41"/>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9">
                    <a:moveTo>
                      <a:pt x="9" y="10"/>
                    </a:moveTo>
                    <a:lnTo>
                      <a:pt x="9" y="10"/>
                    </a:lnTo>
                    <a:lnTo>
                      <a:pt x="3" y="16"/>
                    </a:lnTo>
                    <a:lnTo>
                      <a:pt x="0" y="22"/>
                    </a:lnTo>
                    <a:lnTo>
                      <a:pt x="3" y="29"/>
                    </a:lnTo>
                    <a:lnTo>
                      <a:pt x="9" y="29"/>
                    </a:lnTo>
                    <a:lnTo>
                      <a:pt x="38" y="19"/>
                    </a:lnTo>
                    <a:lnTo>
                      <a:pt x="41" y="0"/>
                    </a:lnTo>
                    <a:lnTo>
                      <a:pt x="9"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08" name="Freeform 483"/>
              <p:cNvSpPr>
                <a:spLocks/>
              </p:cNvSpPr>
              <p:nvPr/>
            </p:nvSpPr>
            <p:spPr bwMode="auto">
              <a:xfrm>
                <a:off x="2760663" y="4824413"/>
                <a:ext cx="166688" cy="71438"/>
              </a:xfrm>
              <a:custGeom>
                <a:avLst/>
                <a:gdLst>
                  <a:gd name="T0" fmla="*/ 101 w 105"/>
                  <a:gd name="T1" fmla="*/ 0 h 45"/>
                  <a:gd name="T2" fmla="*/ 92 w 105"/>
                  <a:gd name="T3" fmla="*/ 4 h 45"/>
                  <a:gd name="T4" fmla="*/ 79 w 105"/>
                  <a:gd name="T5" fmla="*/ 7 h 45"/>
                  <a:gd name="T6" fmla="*/ 54 w 105"/>
                  <a:gd name="T7" fmla="*/ 16 h 45"/>
                  <a:gd name="T8" fmla="*/ 38 w 105"/>
                  <a:gd name="T9" fmla="*/ 23 h 45"/>
                  <a:gd name="T10" fmla="*/ 13 w 105"/>
                  <a:gd name="T11" fmla="*/ 32 h 45"/>
                  <a:gd name="T12" fmla="*/ 7 w 105"/>
                  <a:gd name="T13" fmla="*/ 35 h 45"/>
                  <a:gd name="T14" fmla="*/ 7 w 105"/>
                  <a:gd name="T15" fmla="*/ 35 h 45"/>
                  <a:gd name="T16" fmla="*/ 0 w 105"/>
                  <a:gd name="T17" fmla="*/ 38 h 45"/>
                  <a:gd name="T18" fmla="*/ 0 w 105"/>
                  <a:gd name="T19" fmla="*/ 41 h 45"/>
                  <a:gd name="T20" fmla="*/ 0 w 105"/>
                  <a:gd name="T21" fmla="*/ 41 h 45"/>
                  <a:gd name="T22" fmla="*/ 0 w 105"/>
                  <a:gd name="T23" fmla="*/ 41 h 45"/>
                  <a:gd name="T24" fmla="*/ 0 w 105"/>
                  <a:gd name="T25" fmla="*/ 45 h 45"/>
                  <a:gd name="T26" fmla="*/ 3 w 105"/>
                  <a:gd name="T27" fmla="*/ 45 h 45"/>
                  <a:gd name="T28" fmla="*/ 10 w 105"/>
                  <a:gd name="T29" fmla="*/ 41 h 45"/>
                  <a:gd name="T30" fmla="*/ 26 w 105"/>
                  <a:gd name="T31" fmla="*/ 38 h 45"/>
                  <a:gd name="T32" fmla="*/ 51 w 105"/>
                  <a:gd name="T33" fmla="*/ 29 h 45"/>
                  <a:gd name="T34" fmla="*/ 63 w 105"/>
                  <a:gd name="T35" fmla="*/ 26 h 45"/>
                  <a:gd name="T36" fmla="*/ 79 w 105"/>
                  <a:gd name="T37" fmla="*/ 19 h 45"/>
                  <a:gd name="T38" fmla="*/ 92 w 105"/>
                  <a:gd name="T39" fmla="*/ 16 h 45"/>
                  <a:gd name="T40" fmla="*/ 98 w 105"/>
                  <a:gd name="T41" fmla="*/ 13 h 45"/>
                  <a:gd name="T42" fmla="*/ 98 w 105"/>
                  <a:gd name="T43" fmla="*/ 13 h 45"/>
                  <a:gd name="T44" fmla="*/ 101 w 105"/>
                  <a:gd name="T45" fmla="*/ 10 h 45"/>
                  <a:gd name="T46" fmla="*/ 105 w 105"/>
                  <a:gd name="T47" fmla="*/ 4 h 45"/>
                  <a:gd name="T48" fmla="*/ 105 w 105"/>
                  <a:gd name="T49" fmla="*/ 4 h 45"/>
                  <a:gd name="T50" fmla="*/ 105 w 105"/>
                  <a:gd name="T51" fmla="*/ 4 h 45"/>
                  <a:gd name="T52" fmla="*/ 105 w 105"/>
                  <a:gd name="T53" fmla="*/ 0 h 45"/>
                  <a:gd name="T54" fmla="*/ 101 w 105"/>
                  <a:gd name="T55" fmla="*/ 0 h 45"/>
                  <a:gd name="T56" fmla="*/ 101 w 105"/>
                  <a:gd name="T57" fmla="*/ 0 h 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5"/>
                  <a:gd name="T88" fmla="*/ 0 h 45"/>
                  <a:gd name="T89" fmla="*/ 105 w 105"/>
                  <a:gd name="T90" fmla="*/ 45 h 4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5" h="45">
                    <a:moveTo>
                      <a:pt x="101" y="0"/>
                    </a:moveTo>
                    <a:lnTo>
                      <a:pt x="92" y="4"/>
                    </a:lnTo>
                    <a:lnTo>
                      <a:pt x="79" y="7"/>
                    </a:lnTo>
                    <a:lnTo>
                      <a:pt x="54" y="16"/>
                    </a:lnTo>
                    <a:lnTo>
                      <a:pt x="38" y="23"/>
                    </a:lnTo>
                    <a:lnTo>
                      <a:pt x="13" y="32"/>
                    </a:lnTo>
                    <a:lnTo>
                      <a:pt x="7" y="35"/>
                    </a:lnTo>
                    <a:lnTo>
                      <a:pt x="0" y="38"/>
                    </a:lnTo>
                    <a:lnTo>
                      <a:pt x="0" y="41"/>
                    </a:lnTo>
                    <a:lnTo>
                      <a:pt x="0" y="45"/>
                    </a:lnTo>
                    <a:lnTo>
                      <a:pt x="3" y="45"/>
                    </a:lnTo>
                    <a:lnTo>
                      <a:pt x="10" y="41"/>
                    </a:lnTo>
                    <a:lnTo>
                      <a:pt x="26" y="38"/>
                    </a:lnTo>
                    <a:lnTo>
                      <a:pt x="51" y="29"/>
                    </a:lnTo>
                    <a:lnTo>
                      <a:pt x="63" y="26"/>
                    </a:lnTo>
                    <a:lnTo>
                      <a:pt x="79" y="19"/>
                    </a:lnTo>
                    <a:lnTo>
                      <a:pt x="92" y="16"/>
                    </a:lnTo>
                    <a:lnTo>
                      <a:pt x="98" y="13"/>
                    </a:lnTo>
                    <a:lnTo>
                      <a:pt x="101" y="10"/>
                    </a:lnTo>
                    <a:lnTo>
                      <a:pt x="105" y="4"/>
                    </a:lnTo>
                    <a:lnTo>
                      <a:pt x="105" y="0"/>
                    </a:lnTo>
                    <a:lnTo>
                      <a:pt x="10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09" name="Rectangle 484"/>
              <p:cNvSpPr>
                <a:spLocks noChangeArrowheads="1"/>
              </p:cNvSpPr>
              <p:nvPr/>
            </p:nvSpPr>
            <p:spPr bwMode="auto">
              <a:xfrm>
                <a:off x="2760663" y="4889501"/>
                <a:ext cx="1588" cy="1588"/>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ko-KR" altLang="ko-KR"/>
              </a:p>
            </p:txBody>
          </p:sp>
          <p:sp>
            <p:nvSpPr>
              <p:cNvPr id="20210" name="Freeform 552"/>
              <p:cNvSpPr>
                <a:spLocks/>
              </p:cNvSpPr>
              <p:nvPr/>
            </p:nvSpPr>
            <p:spPr bwMode="auto">
              <a:xfrm>
                <a:off x="646113" y="4538663"/>
                <a:ext cx="9525" cy="9525"/>
              </a:xfrm>
              <a:custGeom>
                <a:avLst/>
                <a:gdLst>
                  <a:gd name="T0" fmla="*/ 6 w 6"/>
                  <a:gd name="T1" fmla="*/ 3 h 6"/>
                  <a:gd name="T2" fmla="*/ 6 w 6"/>
                  <a:gd name="T3" fmla="*/ 3 h 6"/>
                  <a:gd name="T4" fmla="*/ 6 w 6"/>
                  <a:gd name="T5" fmla="*/ 3 h 6"/>
                  <a:gd name="T6" fmla="*/ 3 w 6"/>
                  <a:gd name="T7" fmla="*/ 6 h 6"/>
                  <a:gd name="T8" fmla="*/ 3 w 6"/>
                  <a:gd name="T9" fmla="*/ 6 h 6"/>
                  <a:gd name="T10" fmla="*/ 0 w 6"/>
                  <a:gd name="T11" fmla="*/ 0 h 6"/>
                  <a:gd name="T12" fmla="*/ 0 w 6"/>
                  <a:gd name="T13" fmla="*/ 0 h 6"/>
                  <a:gd name="T14" fmla="*/ 3 w 6"/>
                  <a:gd name="T15" fmla="*/ 0 h 6"/>
                  <a:gd name="T16" fmla="*/ 6 w 6"/>
                  <a:gd name="T17" fmla="*/ 0 h 6"/>
                  <a:gd name="T18" fmla="*/ 6 w 6"/>
                  <a:gd name="T19" fmla="*/ 0 h 6"/>
                  <a:gd name="T20" fmla="*/ 6 w 6"/>
                  <a:gd name="T21" fmla="*/ 3 h 6"/>
                  <a:gd name="T22" fmla="*/ 6 w 6"/>
                  <a:gd name="T23" fmla="*/ 3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6"/>
                  <a:gd name="T38" fmla="*/ 6 w 6"/>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6">
                    <a:moveTo>
                      <a:pt x="6" y="3"/>
                    </a:moveTo>
                    <a:lnTo>
                      <a:pt x="6" y="3"/>
                    </a:lnTo>
                    <a:lnTo>
                      <a:pt x="3" y="6"/>
                    </a:lnTo>
                    <a:lnTo>
                      <a:pt x="0" y="0"/>
                    </a:lnTo>
                    <a:lnTo>
                      <a:pt x="3" y="0"/>
                    </a:lnTo>
                    <a:lnTo>
                      <a:pt x="6"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11" name="Freeform 553"/>
              <p:cNvSpPr>
                <a:spLocks/>
              </p:cNvSpPr>
              <p:nvPr/>
            </p:nvSpPr>
            <p:spPr bwMode="auto">
              <a:xfrm>
                <a:off x="661988" y="4543426"/>
                <a:ext cx="9525" cy="9525"/>
              </a:xfrm>
              <a:custGeom>
                <a:avLst/>
                <a:gdLst>
                  <a:gd name="T0" fmla="*/ 6 w 6"/>
                  <a:gd name="T1" fmla="*/ 3 h 6"/>
                  <a:gd name="T2" fmla="*/ 6 w 6"/>
                  <a:gd name="T3" fmla="*/ 3 h 6"/>
                  <a:gd name="T4" fmla="*/ 3 w 6"/>
                  <a:gd name="T5" fmla="*/ 6 h 6"/>
                  <a:gd name="T6" fmla="*/ 3 w 6"/>
                  <a:gd name="T7" fmla="*/ 6 h 6"/>
                  <a:gd name="T8" fmla="*/ 0 w 6"/>
                  <a:gd name="T9" fmla="*/ 0 h 6"/>
                  <a:gd name="T10" fmla="*/ 0 w 6"/>
                  <a:gd name="T11" fmla="*/ 0 h 6"/>
                  <a:gd name="T12" fmla="*/ 3 w 6"/>
                  <a:gd name="T13" fmla="*/ 0 h 6"/>
                  <a:gd name="T14" fmla="*/ 3 w 6"/>
                  <a:gd name="T15" fmla="*/ 0 h 6"/>
                  <a:gd name="T16" fmla="*/ 6 w 6"/>
                  <a:gd name="T17" fmla="*/ 3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6"/>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12" name="Freeform 554"/>
              <p:cNvSpPr>
                <a:spLocks/>
              </p:cNvSpPr>
              <p:nvPr/>
            </p:nvSpPr>
            <p:spPr bwMode="auto">
              <a:xfrm>
                <a:off x="676275" y="4548188"/>
                <a:ext cx="9525" cy="11113"/>
              </a:xfrm>
              <a:custGeom>
                <a:avLst/>
                <a:gdLst>
                  <a:gd name="T0" fmla="*/ 6 w 6"/>
                  <a:gd name="T1" fmla="*/ 3 h 7"/>
                  <a:gd name="T2" fmla="*/ 6 w 6"/>
                  <a:gd name="T3" fmla="*/ 3 h 7"/>
                  <a:gd name="T4" fmla="*/ 0 w 6"/>
                  <a:gd name="T5" fmla="*/ 7 h 7"/>
                  <a:gd name="T6" fmla="*/ 0 w 6"/>
                  <a:gd name="T7" fmla="*/ 7 h 7"/>
                  <a:gd name="T8" fmla="*/ 0 w 6"/>
                  <a:gd name="T9" fmla="*/ 0 h 7"/>
                  <a:gd name="T10" fmla="*/ 0 w 6"/>
                  <a:gd name="T11" fmla="*/ 0 h 7"/>
                  <a:gd name="T12" fmla="*/ 3 w 6"/>
                  <a:gd name="T13" fmla="*/ 0 h 7"/>
                  <a:gd name="T14" fmla="*/ 3 w 6"/>
                  <a:gd name="T15" fmla="*/ 0 h 7"/>
                  <a:gd name="T16" fmla="*/ 6 w 6"/>
                  <a:gd name="T17" fmla="*/ 3 h 7"/>
                  <a:gd name="T18" fmla="*/ 6 w 6"/>
                  <a:gd name="T19" fmla="*/ 3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7"/>
                  <a:gd name="T32" fmla="*/ 6 w 6"/>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7">
                    <a:moveTo>
                      <a:pt x="6" y="3"/>
                    </a:moveTo>
                    <a:lnTo>
                      <a:pt x="6" y="3"/>
                    </a:lnTo>
                    <a:lnTo>
                      <a:pt x="0" y="7"/>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13" name="Freeform 555"/>
              <p:cNvSpPr>
                <a:spLocks/>
              </p:cNvSpPr>
              <p:nvPr/>
            </p:nvSpPr>
            <p:spPr bwMode="auto">
              <a:xfrm>
                <a:off x="685800" y="4552951"/>
                <a:ext cx="11113" cy="11113"/>
              </a:xfrm>
              <a:custGeom>
                <a:avLst/>
                <a:gdLst>
                  <a:gd name="T0" fmla="*/ 7 w 7"/>
                  <a:gd name="T1" fmla="*/ 4 h 7"/>
                  <a:gd name="T2" fmla="*/ 7 w 7"/>
                  <a:gd name="T3" fmla="*/ 4 h 7"/>
                  <a:gd name="T4" fmla="*/ 7 w 7"/>
                  <a:gd name="T5" fmla="*/ 4 h 7"/>
                  <a:gd name="T6" fmla="*/ 4 w 7"/>
                  <a:gd name="T7" fmla="*/ 7 h 7"/>
                  <a:gd name="T8" fmla="*/ 4 w 7"/>
                  <a:gd name="T9" fmla="*/ 7 h 7"/>
                  <a:gd name="T10" fmla="*/ 0 w 7"/>
                  <a:gd name="T11" fmla="*/ 0 h 7"/>
                  <a:gd name="T12" fmla="*/ 0 w 7"/>
                  <a:gd name="T13" fmla="*/ 0 h 7"/>
                  <a:gd name="T14" fmla="*/ 7 w 7"/>
                  <a:gd name="T15" fmla="*/ 0 h 7"/>
                  <a:gd name="T16" fmla="*/ 7 w 7"/>
                  <a:gd name="T17" fmla="*/ 0 h 7"/>
                  <a:gd name="T18" fmla="*/ 7 w 7"/>
                  <a:gd name="T19" fmla="*/ 4 h 7"/>
                  <a:gd name="T20" fmla="*/ 7 w 7"/>
                  <a:gd name="T21" fmla="*/ 4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7"/>
                  <a:gd name="T35" fmla="*/ 7 w 7"/>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7">
                    <a:moveTo>
                      <a:pt x="7" y="4"/>
                    </a:moveTo>
                    <a:lnTo>
                      <a:pt x="7" y="4"/>
                    </a:lnTo>
                    <a:lnTo>
                      <a:pt x="4" y="7"/>
                    </a:lnTo>
                    <a:lnTo>
                      <a:pt x="0" y="0"/>
                    </a:lnTo>
                    <a:lnTo>
                      <a:pt x="7" y="0"/>
                    </a:lnTo>
                    <a:lnTo>
                      <a:pt x="7"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14" name="Freeform 556"/>
              <p:cNvSpPr>
                <a:spLocks/>
              </p:cNvSpPr>
              <p:nvPr/>
            </p:nvSpPr>
            <p:spPr bwMode="auto">
              <a:xfrm>
                <a:off x="701675" y="4559301"/>
                <a:ext cx="9525" cy="9525"/>
              </a:xfrm>
              <a:custGeom>
                <a:avLst/>
                <a:gdLst>
                  <a:gd name="T0" fmla="*/ 6 w 6"/>
                  <a:gd name="T1" fmla="*/ 3 h 6"/>
                  <a:gd name="T2" fmla="*/ 6 w 6"/>
                  <a:gd name="T3" fmla="*/ 3 h 6"/>
                  <a:gd name="T4" fmla="*/ 6 w 6"/>
                  <a:gd name="T5" fmla="*/ 3 h 6"/>
                  <a:gd name="T6" fmla="*/ 3 w 6"/>
                  <a:gd name="T7" fmla="*/ 6 h 6"/>
                  <a:gd name="T8" fmla="*/ 3 w 6"/>
                  <a:gd name="T9" fmla="*/ 6 h 6"/>
                  <a:gd name="T10" fmla="*/ 0 w 6"/>
                  <a:gd name="T11" fmla="*/ 0 h 6"/>
                  <a:gd name="T12" fmla="*/ 0 w 6"/>
                  <a:gd name="T13" fmla="*/ 0 h 6"/>
                  <a:gd name="T14" fmla="*/ 3 w 6"/>
                  <a:gd name="T15" fmla="*/ 0 h 6"/>
                  <a:gd name="T16" fmla="*/ 3 w 6"/>
                  <a:gd name="T17" fmla="*/ 0 h 6"/>
                  <a:gd name="T18" fmla="*/ 6 w 6"/>
                  <a:gd name="T19" fmla="*/ 3 h 6"/>
                  <a:gd name="T20" fmla="*/ 6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3"/>
                    </a:moveTo>
                    <a:lnTo>
                      <a:pt x="6" y="3"/>
                    </a:lnTo>
                    <a:lnTo>
                      <a:pt x="3" y="6"/>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15" name="Freeform 557"/>
              <p:cNvSpPr>
                <a:spLocks/>
              </p:cNvSpPr>
              <p:nvPr/>
            </p:nvSpPr>
            <p:spPr bwMode="auto">
              <a:xfrm>
                <a:off x="715963" y="4564063"/>
                <a:ext cx="11113" cy="9525"/>
              </a:xfrm>
              <a:custGeom>
                <a:avLst/>
                <a:gdLst>
                  <a:gd name="T0" fmla="*/ 7 w 7"/>
                  <a:gd name="T1" fmla="*/ 3 h 6"/>
                  <a:gd name="T2" fmla="*/ 7 w 7"/>
                  <a:gd name="T3" fmla="*/ 3 h 6"/>
                  <a:gd name="T4" fmla="*/ 4 w 7"/>
                  <a:gd name="T5" fmla="*/ 3 h 6"/>
                  <a:gd name="T6" fmla="*/ 0 w 7"/>
                  <a:gd name="T7" fmla="*/ 6 h 6"/>
                  <a:gd name="T8" fmla="*/ 0 w 7"/>
                  <a:gd name="T9" fmla="*/ 6 h 6"/>
                  <a:gd name="T10" fmla="*/ 0 w 7"/>
                  <a:gd name="T11" fmla="*/ 0 h 6"/>
                  <a:gd name="T12" fmla="*/ 0 w 7"/>
                  <a:gd name="T13" fmla="*/ 0 h 6"/>
                  <a:gd name="T14" fmla="*/ 4 w 7"/>
                  <a:gd name="T15" fmla="*/ 0 h 6"/>
                  <a:gd name="T16" fmla="*/ 4 w 7"/>
                  <a:gd name="T17" fmla="*/ 0 h 6"/>
                  <a:gd name="T18" fmla="*/ 7 w 7"/>
                  <a:gd name="T19" fmla="*/ 3 h 6"/>
                  <a:gd name="T20" fmla="*/ 7 w 7"/>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3"/>
                    </a:moveTo>
                    <a:lnTo>
                      <a:pt x="7" y="3"/>
                    </a:lnTo>
                    <a:lnTo>
                      <a:pt x="4" y="3"/>
                    </a:lnTo>
                    <a:lnTo>
                      <a:pt x="0" y="6"/>
                    </a:lnTo>
                    <a:lnTo>
                      <a:pt x="0" y="0"/>
                    </a:lnTo>
                    <a:lnTo>
                      <a:pt x="4" y="0"/>
                    </a:lnTo>
                    <a:lnTo>
                      <a:pt x="7"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16" name="Freeform 558"/>
              <p:cNvSpPr>
                <a:spLocks/>
              </p:cNvSpPr>
              <p:nvPr/>
            </p:nvSpPr>
            <p:spPr bwMode="auto">
              <a:xfrm>
                <a:off x="731838" y="4568826"/>
                <a:ext cx="4763" cy="9525"/>
              </a:xfrm>
              <a:custGeom>
                <a:avLst/>
                <a:gdLst>
                  <a:gd name="T0" fmla="*/ 3 w 3"/>
                  <a:gd name="T1" fmla="*/ 3 h 6"/>
                  <a:gd name="T2" fmla="*/ 3 w 3"/>
                  <a:gd name="T3" fmla="*/ 3 h 6"/>
                  <a:gd name="T4" fmla="*/ 3 w 3"/>
                  <a:gd name="T5" fmla="*/ 6 h 6"/>
                  <a:gd name="T6" fmla="*/ 0 w 3"/>
                  <a:gd name="T7" fmla="*/ 6 h 6"/>
                  <a:gd name="T8" fmla="*/ 0 w 3"/>
                  <a:gd name="T9" fmla="*/ 6 h 6"/>
                  <a:gd name="T10" fmla="*/ 0 w 3"/>
                  <a:gd name="T11" fmla="*/ 0 h 6"/>
                  <a:gd name="T12" fmla="*/ 0 w 3"/>
                  <a:gd name="T13" fmla="*/ 0 h 6"/>
                  <a:gd name="T14" fmla="*/ 0 w 3"/>
                  <a:gd name="T15" fmla="*/ 0 h 6"/>
                  <a:gd name="T16" fmla="*/ 3 w 3"/>
                  <a:gd name="T17" fmla="*/ 0 h 6"/>
                  <a:gd name="T18" fmla="*/ 3 w 3"/>
                  <a:gd name="T19" fmla="*/ 0 h 6"/>
                  <a:gd name="T20" fmla="*/ 3 w 3"/>
                  <a:gd name="T21" fmla="*/ 3 h 6"/>
                  <a:gd name="T22" fmla="*/ 3 w 3"/>
                  <a:gd name="T23" fmla="*/ 3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
                  <a:gd name="T37" fmla="*/ 0 h 6"/>
                  <a:gd name="T38" fmla="*/ 3 w 3"/>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 h="6">
                    <a:moveTo>
                      <a:pt x="3" y="3"/>
                    </a:moveTo>
                    <a:lnTo>
                      <a:pt x="3" y="3"/>
                    </a:lnTo>
                    <a:lnTo>
                      <a:pt x="3" y="6"/>
                    </a:lnTo>
                    <a:lnTo>
                      <a:pt x="0" y="6"/>
                    </a:lnTo>
                    <a:lnTo>
                      <a:pt x="0" y="0"/>
                    </a:lnTo>
                    <a:lnTo>
                      <a:pt x="3" y="0"/>
                    </a:lnTo>
                    <a:lnTo>
                      <a:pt x="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17" name="Freeform 559"/>
              <p:cNvSpPr>
                <a:spLocks/>
              </p:cNvSpPr>
              <p:nvPr/>
            </p:nvSpPr>
            <p:spPr bwMode="auto">
              <a:xfrm>
                <a:off x="741363" y="4573588"/>
                <a:ext cx="11113" cy="9525"/>
              </a:xfrm>
              <a:custGeom>
                <a:avLst/>
                <a:gdLst>
                  <a:gd name="T0" fmla="*/ 7 w 7"/>
                  <a:gd name="T1" fmla="*/ 3 h 6"/>
                  <a:gd name="T2" fmla="*/ 7 w 7"/>
                  <a:gd name="T3" fmla="*/ 3 h 6"/>
                  <a:gd name="T4" fmla="*/ 3 w 7"/>
                  <a:gd name="T5" fmla="*/ 6 h 6"/>
                  <a:gd name="T6" fmla="*/ 3 w 7"/>
                  <a:gd name="T7" fmla="*/ 6 h 6"/>
                  <a:gd name="T8" fmla="*/ 0 w 7"/>
                  <a:gd name="T9" fmla="*/ 0 h 6"/>
                  <a:gd name="T10" fmla="*/ 0 w 7"/>
                  <a:gd name="T11" fmla="*/ 0 h 6"/>
                  <a:gd name="T12" fmla="*/ 3 w 7"/>
                  <a:gd name="T13" fmla="*/ 0 h 6"/>
                  <a:gd name="T14" fmla="*/ 7 w 7"/>
                  <a:gd name="T15" fmla="*/ 0 h 6"/>
                  <a:gd name="T16" fmla="*/ 7 w 7"/>
                  <a:gd name="T17" fmla="*/ 0 h 6"/>
                  <a:gd name="T18" fmla="*/ 7 w 7"/>
                  <a:gd name="T19" fmla="*/ 3 h 6"/>
                  <a:gd name="T20" fmla="*/ 7 w 7"/>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3"/>
                    </a:moveTo>
                    <a:lnTo>
                      <a:pt x="7" y="3"/>
                    </a:lnTo>
                    <a:lnTo>
                      <a:pt x="3" y="6"/>
                    </a:lnTo>
                    <a:lnTo>
                      <a:pt x="0" y="0"/>
                    </a:lnTo>
                    <a:lnTo>
                      <a:pt x="3" y="0"/>
                    </a:lnTo>
                    <a:lnTo>
                      <a:pt x="7" y="0"/>
                    </a:lnTo>
                    <a:lnTo>
                      <a:pt x="7"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18" name="Freeform 560"/>
              <p:cNvSpPr>
                <a:spLocks/>
              </p:cNvSpPr>
              <p:nvPr/>
            </p:nvSpPr>
            <p:spPr bwMode="auto">
              <a:xfrm>
                <a:off x="757238" y="4578351"/>
                <a:ext cx="9525" cy="11113"/>
              </a:xfrm>
              <a:custGeom>
                <a:avLst/>
                <a:gdLst>
                  <a:gd name="T0" fmla="*/ 6 w 6"/>
                  <a:gd name="T1" fmla="*/ 3 h 7"/>
                  <a:gd name="T2" fmla="*/ 6 w 6"/>
                  <a:gd name="T3" fmla="*/ 3 h 7"/>
                  <a:gd name="T4" fmla="*/ 3 w 6"/>
                  <a:gd name="T5" fmla="*/ 7 h 7"/>
                  <a:gd name="T6" fmla="*/ 3 w 6"/>
                  <a:gd name="T7" fmla="*/ 7 h 7"/>
                  <a:gd name="T8" fmla="*/ 0 w 6"/>
                  <a:gd name="T9" fmla="*/ 0 h 7"/>
                  <a:gd name="T10" fmla="*/ 0 w 6"/>
                  <a:gd name="T11" fmla="*/ 0 h 7"/>
                  <a:gd name="T12" fmla="*/ 3 w 6"/>
                  <a:gd name="T13" fmla="*/ 0 h 7"/>
                  <a:gd name="T14" fmla="*/ 3 w 6"/>
                  <a:gd name="T15" fmla="*/ 0 h 7"/>
                  <a:gd name="T16" fmla="*/ 6 w 6"/>
                  <a:gd name="T17" fmla="*/ 3 h 7"/>
                  <a:gd name="T18" fmla="*/ 6 w 6"/>
                  <a:gd name="T19" fmla="*/ 3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7"/>
                  <a:gd name="T32" fmla="*/ 6 w 6"/>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7">
                    <a:moveTo>
                      <a:pt x="6" y="3"/>
                    </a:moveTo>
                    <a:lnTo>
                      <a:pt x="6" y="3"/>
                    </a:lnTo>
                    <a:lnTo>
                      <a:pt x="3" y="7"/>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19" name="Freeform 561"/>
              <p:cNvSpPr>
                <a:spLocks/>
              </p:cNvSpPr>
              <p:nvPr/>
            </p:nvSpPr>
            <p:spPr bwMode="auto">
              <a:xfrm>
                <a:off x="771525" y="4583113"/>
                <a:ext cx="11113" cy="11113"/>
              </a:xfrm>
              <a:custGeom>
                <a:avLst/>
                <a:gdLst>
                  <a:gd name="T0" fmla="*/ 7 w 7"/>
                  <a:gd name="T1" fmla="*/ 4 h 7"/>
                  <a:gd name="T2" fmla="*/ 7 w 7"/>
                  <a:gd name="T3" fmla="*/ 4 h 7"/>
                  <a:gd name="T4" fmla="*/ 0 w 7"/>
                  <a:gd name="T5" fmla="*/ 7 h 7"/>
                  <a:gd name="T6" fmla="*/ 0 w 7"/>
                  <a:gd name="T7" fmla="*/ 7 h 7"/>
                  <a:gd name="T8" fmla="*/ 0 w 7"/>
                  <a:gd name="T9" fmla="*/ 0 h 7"/>
                  <a:gd name="T10" fmla="*/ 0 w 7"/>
                  <a:gd name="T11" fmla="*/ 0 h 7"/>
                  <a:gd name="T12" fmla="*/ 0 w 7"/>
                  <a:gd name="T13" fmla="*/ 0 h 7"/>
                  <a:gd name="T14" fmla="*/ 3 w 7"/>
                  <a:gd name="T15" fmla="*/ 0 h 7"/>
                  <a:gd name="T16" fmla="*/ 3 w 7"/>
                  <a:gd name="T17" fmla="*/ 0 h 7"/>
                  <a:gd name="T18" fmla="*/ 7 w 7"/>
                  <a:gd name="T19" fmla="*/ 4 h 7"/>
                  <a:gd name="T20" fmla="*/ 7 w 7"/>
                  <a:gd name="T21" fmla="*/ 4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7"/>
                  <a:gd name="T35" fmla="*/ 7 w 7"/>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7">
                    <a:moveTo>
                      <a:pt x="7" y="4"/>
                    </a:moveTo>
                    <a:lnTo>
                      <a:pt x="7" y="4"/>
                    </a:lnTo>
                    <a:lnTo>
                      <a:pt x="0" y="7"/>
                    </a:lnTo>
                    <a:lnTo>
                      <a:pt x="0" y="0"/>
                    </a:lnTo>
                    <a:lnTo>
                      <a:pt x="3" y="0"/>
                    </a:lnTo>
                    <a:lnTo>
                      <a:pt x="7"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20" name="Freeform 562"/>
              <p:cNvSpPr>
                <a:spLocks/>
              </p:cNvSpPr>
              <p:nvPr/>
            </p:nvSpPr>
            <p:spPr bwMode="auto">
              <a:xfrm>
                <a:off x="641350" y="4559301"/>
                <a:ext cx="9525" cy="9525"/>
              </a:xfrm>
              <a:custGeom>
                <a:avLst/>
                <a:gdLst>
                  <a:gd name="T0" fmla="*/ 6 w 6"/>
                  <a:gd name="T1" fmla="*/ 6 h 6"/>
                  <a:gd name="T2" fmla="*/ 6 w 6"/>
                  <a:gd name="T3" fmla="*/ 6 h 6"/>
                  <a:gd name="T4" fmla="*/ 3 w 6"/>
                  <a:gd name="T5" fmla="*/ 6 h 6"/>
                  <a:gd name="T6" fmla="*/ 0 w 6"/>
                  <a:gd name="T7" fmla="*/ 6 h 6"/>
                  <a:gd name="T8" fmla="*/ 0 w 6"/>
                  <a:gd name="T9" fmla="*/ 6 h 6"/>
                  <a:gd name="T10" fmla="*/ 0 w 6"/>
                  <a:gd name="T11" fmla="*/ 3 h 6"/>
                  <a:gd name="T12" fmla="*/ 0 w 6"/>
                  <a:gd name="T13" fmla="*/ 3 h 6"/>
                  <a:gd name="T14" fmla="*/ 3 w 6"/>
                  <a:gd name="T15" fmla="*/ 0 h 6"/>
                  <a:gd name="T16" fmla="*/ 3 w 6"/>
                  <a:gd name="T17" fmla="*/ 0 h 6"/>
                  <a:gd name="T18" fmla="*/ 6 w 6"/>
                  <a:gd name="T19" fmla="*/ 6 h 6"/>
                  <a:gd name="T20" fmla="*/ 6 w 6"/>
                  <a:gd name="T21" fmla="*/ 6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6"/>
                    </a:moveTo>
                    <a:lnTo>
                      <a:pt x="6" y="6"/>
                    </a:lnTo>
                    <a:lnTo>
                      <a:pt x="3" y="6"/>
                    </a:lnTo>
                    <a:lnTo>
                      <a:pt x="0" y="6"/>
                    </a:lnTo>
                    <a:lnTo>
                      <a:pt x="0" y="3"/>
                    </a:lnTo>
                    <a:lnTo>
                      <a:pt x="3" y="0"/>
                    </a:lnTo>
                    <a:lnTo>
                      <a:pt x="6"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21" name="Freeform 563"/>
              <p:cNvSpPr>
                <a:spLocks/>
              </p:cNvSpPr>
              <p:nvPr/>
            </p:nvSpPr>
            <p:spPr bwMode="auto">
              <a:xfrm>
                <a:off x="650875" y="4564063"/>
                <a:ext cx="11113" cy="9525"/>
              </a:xfrm>
              <a:custGeom>
                <a:avLst/>
                <a:gdLst>
                  <a:gd name="T0" fmla="*/ 7 w 7"/>
                  <a:gd name="T1" fmla="*/ 6 h 6"/>
                  <a:gd name="T2" fmla="*/ 7 w 7"/>
                  <a:gd name="T3" fmla="*/ 6 h 6"/>
                  <a:gd name="T4" fmla="*/ 3 w 7"/>
                  <a:gd name="T5" fmla="*/ 6 h 6"/>
                  <a:gd name="T6" fmla="*/ 3 w 7"/>
                  <a:gd name="T7" fmla="*/ 6 h 6"/>
                  <a:gd name="T8" fmla="*/ 0 w 7"/>
                  <a:gd name="T9" fmla="*/ 3 h 6"/>
                  <a:gd name="T10" fmla="*/ 0 w 7"/>
                  <a:gd name="T11" fmla="*/ 3 h 6"/>
                  <a:gd name="T12" fmla="*/ 7 w 7"/>
                  <a:gd name="T13" fmla="*/ 0 h 6"/>
                  <a:gd name="T14" fmla="*/ 7 w 7"/>
                  <a:gd name="T15" fmla="*/ 0 h 6"/>
                  <a:gd name="T16" fmla="*/ 7 w 7"/>
                  <a:gd name="T17" fmla="*/ 6 h 6"/>
                  <a:gd name="T18" fmla="*/ 7 w 7"/>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6"/>
                  <a:gd name="T32" fmla="*/ 7 w 7"/>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6">
                    <a:moveTo>
                      <a:pt x="7" y="6"/>
                    </a:moveTo>
                    <a:lnTo>
                      <a:pt x="7" y="6"/>
                    </a:lnTo>
                    <a:lnTo>
                      <a:pt x="3" y="6"/>
                    </a:lnTo>
                    <a:lnTo>
                      <a:pt x="0" y="3"/>
                    </a:lnTo>
                    <a:lnTo>
                      <a:pt x="7" y="0"/>
                    </a:lnTo>
                    <a:lnTo>
                      <a:pt x="7"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22" name="Freeform 564"/>
              <p:cNvSpPr>
                <a:spLocks/>
              </p:cNvSpPr>
              <p:nvPr/>
            </p:nvSpPr>
            <p:spPr bwMode="auto">
              <a:xfrm>
                <a:off x="666750" y="4573588"/>
                <a:ext cx="9525" cy="4763"/>
              </a:xfrm>
              <a:custGeom>
                <a:avLst/>
                <a:gdLst>
                  <a:gd name="T0" fmla="*/ 6 w 6"/>
                  <a:gd name="T1" fmla="*/ 3 h 3"/>
                  <a:gd name="T2" fmla="*/ 6 w 6"/>
                  <a:gd name="T3" fmla="*/ 3 h 3"/>
                  <a:gd name="T4" fmla="*/ 3 w 6"/>
                  <a:gd name="T5" fmla="*/ 3 h 3"/>
                  <a:gd name="T6" fmla="*/ 3 w 6"/>
                  <a:gd name="T7" fmla="*/ 3 h 3"/>
                  <a:gd name="T8" fmla="*/ 3 w 6"/>
                  <a:gd name="T9" fmla="*/ 3 h 3"/>
                  <a:gd name="T10" fmla="*/ 0 w 6"/>
                  <a:gd name="T11" fmla="*/ 0 h 3"/>
                  <a:gd name="T12" fmla="*/ 0 w 6"/>
                  <a:gd name="T13" fmla="*/ 0 h 3"/>
                  <a:gd name="T14" fmla="*/ 3 w 6"/>
                  <a:gd name="T15" fmla="*/ 0 h 3"/>
                  <a:gd name="T16" fmla="*/ 3 w 6"/>
                  <a:gd name="T17" fmla="*/ 0 h 3"/>
                  <a:gd name="T18" fmla="*/ 6 w 6"/>
                  <a:gd name="T19" fmla="*/ 3 h 3"/>
                  <a:gd name="T20" fmla="*/ 6 w 6"/>
                  <a:gd name="T21" fmla="*/ 3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3"/>
                  <a:gd name="T35" fmla="*/ 6 w 6"/>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3">
                    <a:moveTo>
                      <a:pt x="6" y="3"/>
                    </a:moveTo>
                    <a:lnTo>
                      <a:pt x="6" y="3"/>
                    </a:lnTo>
                    <a:lnTo>
                      <a:pt x="3" y="3"/>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23" name="Freeform 565"/>
              <p:cNvSpPr>
                <a:spLocks/>
              </p:cNvSpPr>
              <p:nvPr/>
            </p:nvSpPr>
            <p:spPr bwMode="auto">
              <a:xfrm>
                <a:off x="681038" y="4578351"/>
                <a:ext cx="11113" cy="4763"/>
              </a:xfrm>
              <a:custGeom>
                <a:avLst/>
                <a:gdLst>
                  <a:gd name="T0" fmla="*/ 7 w 7"/>
                  <a:gd name="T1" fmla="*/ 3 h 3"/>
                  <a:gd name="T2" fmla="*/ 7 w 7"/>
                  <a:gd name="T3" fmla="*/ 3 h 3"/>
                  <a:gd name="T4" fmla="*/ 3 w 7"/>
                  <a:gd name="T5" fmla="*/ 3 h 3"/>
                  <a:gd name="T6" fmla="*/ 0 w 7"/>
                  <a:gd name="T7" fmla="*/ 3 h 3"/>
                  <a:gd name="T8" fmla="*/ 0 w 7"/>
                  <a:gd name="T9" fmla="*/ 3 h 3"/>
                  <a:gd name="T10" fmla="*/ 0 w 7"/>
                  <a:gd name="T11" fmla="*/ 0 h 3"/>
                  <a:gd name="T12" fmla="*/ 0 w 7"/>
                  <a:gd name="T13" fmla="*/ 0 h 3"/>
                  <a:gd name="T14" fmla="*/ 3 w 7"/>
                  <a:gd name="T15" fmla="*/ 0 h 3"/>
                  <a:gd name="T16" fmla="*/ 3 w 7"/>
                  <a:gd name="T17" fmla="*/ 0 h 3"/>
                  <a:gd name="T18" fmla="*/ 7 w 7"/>
                  <a:gd name="T19" fmla="*/ 3 h 3"/>
                  <a:gd name="T20" fmla="*/ 7 w 7"/>
                  <a:gd name="T21" fmla="*/ 3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3"/>
                  <a:gd name="T35" fmla="*/ 7 w 7"/>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3">
                    <a:moveTo>
                      <a:pt x="7" y="3"/>
                    </a:moveTo>
                    <a:lnTo>
                      <a:pt x="7" y="3"/>
                    </a:lnTo>
                    <a:lnTo>
                      <a:pt x="3" y="3"/>
                    </a:lnTo>
                    <a:lnTo>
                      <a:pt x="0" y="3"/>
                    </a:lnTo>
                    <a:lnTo>
                      <a:pt x="0" y="0"/>
                    </a:lnTo>
                    <a:lnTo>
                      <a:pt x="3" y="0"/>
                    </a:lnTo>
                    <a:lnTo>
                      <a:pt x="7"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24" name="Freeform 566"/>
              <p:cNvSpPr>
                <a:spLocks/>
              </p:cNvSpPr>
              <p:nvPr/>
            </p:nvSpPr>
            <p:spPr bwMode="auto">
              <a:xfrm>
                <a:off x="692150" y="4583113"/>
                <a:ext cx="9525" cy="6350"/>
              </a:xfrm>
              <a:custGeom>
                <a:avLst/>
                <a:gdLst>
                  <a:gd name="T0" fmla="*/ 6 w 6"/>
                  <a:gd name="T1" fmla="*/ 4 h 4"/>
                  <a:gd name="T2" fmla="*/ 6 w 6"/>
                  <a:gd name="T3" fmla="*/ 4 h 4"/>
                  <a:gd name="T4" fmla="*/ 3 w 6"/>
                  <a:gd name="T5" fmla="*/ 4 h 4"/>
                  <a:gd name="T6" fmla="*/ 3 w 6"/>
                  <a:gd name="T7" fmla="*/ 4 h 4"/>
                  <a:gd name="T8" fmla="*/ 0 w 6"/>
                  <a:gd name="T9" fmla="*/ 0 h 4"/>
                  <a:gd name="T10" fmla="*/ 0 w 6"/>
                  <a:gd name="T11" fmla="*/ 0 h 4"/>
                  <a:gd name="T12" fmla="*/ 6 w 6"/>
                  <a:gd name="T13" fmla="*/ 0 h 4"/>
                  <a:gd name="T14" fmla="*/ 6 w 6"/>
                  <a:gd name="T15" fmla="*/ 0 h 4"/>
                  <a:gd name="T16" fmla="*/ 6 w 6"/>
                  <a:gd name="T17" fmla="*/ 4 h 4"/>
                  <a:gd name="T18" fmla="*/ 6 w 6"/>
                  <a:gd name="T19" fmla="*/ 4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
                  <a:gd name="T32" fmla="*/ 6 w 6"/>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
                    <a:moveTo>
                      <a:pt x="6" y="4"/>
                    </a:moveTo>
                    <a:lnTo>
                      <a:pt x="6" y="4"/>
                    </a:lnTo>
                    <a:lnTo>
                      <a:pt x="3" y="4"/>
                    </a:lnTo>
                    <a:lnTo>
                      <a:pt x="0" y="0"/>
                    </a:lnTo>
                    <a:lnTo>
                      <a:pt x="6" y="0"/>
                    </a:ln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25" name="Freeform 567"/>
              <p:cNvSpPr>
                <a:spLocks/>
              </p:cNvSpPr>
              <p:nvPr/>
            </p:nvSpPr>
            <p:spPr bwMode="auto">
              <a:xfrm>
                <a:off x="706438" y="4589463"/>
                <a:ext cx="9525" cy="4763"/>
              </a:xfrm>
              <a:custGeom>
                <a:avLst/>
                <a:gdLst>
                  <a:gd name="T0" fmla="*/ 6 w 6"/>
                  <a:gd name="T1" fmla="*/ 3 h 3"/>
                  <a:gd name="T2" fmla="*/ 6 w 6"/>
                  <a:gd name="T3" fmla="*/ 3 h 3"/>
                  <a:gd name="T4" fmla="*/ 6 w 6"/>
                  <a:gd name="T5" fmla="*/ 3 h 3"/>
                  <a:gd name="T6" fmla="*/ 3 w 6"/>
                  <a:gd name="T7" fmla="*/ 3 h 3"/>
                  <a:gd name="T8" fmla="*/ 3 w 6"/>
                  <a:gd name="T9" fmla="*/ 3 h 3"/>
                  <a:gd name="T10" fmla="*/ 0 w 6"/>
                  <a:gd name="T11" fmla="*/ 0 h 3"/>
                  <a:gd name="T12" fmla="*/ 0 w 6"/>
                  <a:gd name="T13" fmla="*/ 0 h 3"/>
                  <a:gd name="T14" fmla="*/ 3 w 6"/>
                  <a:gd name="T15" fmla="*/ 0 h 3"/>
                  <a:gd name="T16" fmla="*/ 3 w 6"/>
                  <a:gd name="T17" fmla="*/ 0 h 3"/>
                  <a:gd name="T18" fmla="*/ 3 w 6"/>
                  <a:gd name="T19" fmla="*/ 0 h 3"/>
                  <a:gd name="T20" fmla="*/ 6 w 6"/>
                  <a:gd name="T21" fmla="*/ 3 h 3"/>
                  <a:gd name="T22" fmla="*/ 6 w 6"/>
                  <a:gd name="T23" fmla="*/ 3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3"/>
                  <a:gd name="T38" fmla="*/ 6 w 6"/>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3">
                    <a:moveTo>
                      <a:pt x="6" y="3"/>
                    </a:moveTo>
                    <a:lnTo>
                      <a:pt x="6" y="3"/>
                    </a:lnTo>
                    <a:lnTo>
                      <a:pt x="3" y="3"/>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26" name="Freeform 568"/>
              <p:cNvSpPr>
                <a:spLocks/>
              </p:cNvSpPr>
              <p:nvPr/>
            </p:nvSpPr>
            <p:spPr bwMode="auto">
              <a:xfrm>
                <a:off x="722313" y="4594226"/>
                <a:ext cx="9525" cy="4763"/>
              </a:xfrm>
              <a:custGeom>
                <a:avLst/>
                <a:gdLst>
                  <a:gd name="T0" fmla="*/ 6 w 6"/>
                  <a:gd name="T1" fmla="*/ 3 h 3"/>
                  <a:gd name="T2" fmla="*/ 6 w 6"/>
                  <a:gd name="T3" fmla="*/ 3 h 3"/>
                  <a:gd name="T4" fmla="*/ 0 w 6"/>
                  <a:gd name="T5" fmla="*/ 3 h 3"/>
                  <a:gd name="T6" fmla="*/ 0 w 6"/>
                  <a:gd name="T7" fmla="*/ 3 h 3"/>
                  <a:gd name="T8" fmla="*/ 0 w 6"/>
                  <a:gd name="T9" fmla="*/ 0 h 3"/>
                  <a:gd name="T10" fmla="*/ 0 w 6"/>
                  <a:gd name="T11" fmla="*/ 0 h 3"/>
                  <a:gd name="T12" fmla="*/ 0 w 6"/>
                  <a:gd name="T13" fmla="*/ 0 h 3"/>
                  <a:gd name="T14" fmla="*/ 3 w 6"/>
                  <a:gd name="T15" fmla="*/ 0 h 3"/>
                  <a:gd name="T16" fmla="*/ 3 w 6"/>
                  <a:gd name="T17" fmla="*/ 0 h 3"/>
                  <a:gd name="T18" fmla="*/ 6 w 6"/>
                  <a:gd name="T19" fmla="*/ 3 h 3"/>
                  <a:gd name="T20" fmla="*/ 6 w 6"/>
                  <a:gd name="T21" fmla="*/ 3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3"/>
                  <a:gd name="T35" fmla="*/ 6 w 6"/>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3">
                    <a:moveTo>
                      <a:pt x="6" y="3"/>
                    </a:moveTo>
                    <a:lnTo>
                      <a:pt x="6" y="3"/>
                    </a:lnTo>
                    <a:lnTo>
                      <a:pt x="0" y="3"/>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27" name="Freeform 569"/>
              <p:cNvSpPr>
                <a:spLocks/>
              </p:cNvSpPr>
              <p:nvPr/>
            </p:nvSpPr>
            <p:spPr bwMode="auto">
              <a:xfrm>
                <a:off x="736600" y="4598988"/>
                <a:ext cx="4763" cy="4763"/>
              </a:xfrm>
              <a:custGeom>
                <a:avLst/>
                <a:gdLst>
                  <a:gd name="T0" fmla="*/ 3 w 3"/>
                  <a:gd name="T1" fmla="*/ 3 h 3"/>
                  <a:gd name="T2" fmla="*/ 3 w 3"/>
                  <a:gd name="T3" fmla="*/ 3 h 3"/>
                  <a:gd name="T4" fmla="*/ 0 w 3"/>
                  <a:gd name="T5" fmla="*/ 3 h 3"/>
                  <a:gd name="T6" fmla="*/ 0 w 3"/>
                  <a:gd name="T7" fmla="*/ 3 h 3"/>
                  <a:gd name="T8" fmla="*/ 0 w 3"/>
                  <a:gd name="T9" fmla="*/ 0 h 3"/>
                  <a:gd name="T10" fmla="*/ 0 w 3"/>
                  <a:gd name="T11" fmla="*/ 0 h 3"/>
                  <a:gd name="T12" fmla="*/ 0 w 3"/>
                  <a:gd name="T13" fmla="*/ 0 h 3"/>
                  <a:gd name="T14" fmla="*/ 3 w 3"/>
                  <a:gd name="T15" fmla="*/ 0 h 3"/>
                  <a:gd name="T16" fmla="*/ 3 w 3"/>
                  <a:gd name="T17" fmla="*/ 0 h 3"/>
                  <a:gd name="T18" fmla="*/ 3 w 3"/>
                  <a:gd name="T19" fmla="*/ 3 h 3"/>
                  <a:gd name="T20" fmla="*/ 3 w 3"/>
                  <a:gd name="T21" fmla="*/ 3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3"/>
                  <a:gd name="T35" fmla="*/ 3 w 3"/>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3">
                    <a:moveTo>
                      <a:pt x="3" y="3"/>
                    </a:moveTo>
                    <a:lnTo>
                      <a:pt x="3" y="3"/>
                    </a:lnTo>
                    <a:lnTo>
                      <a:pt x="0" y="3"/>
                    </a:lnTo>
                    <a:lnTo>
                      <a:pt x="0" y="0"/>
                    </a:lnTo>
                    <a:lnTo>
                      <a:pt x="3" y="0"/>
                    </a:lnTo>
                    <a:lnTo>
                      <a:pt x="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28" name="Freeform 570"/>
              <p:cNvSpPr>
                <a:spLocks/>
              </p:cNvSpPr>
              <p:nvPr/>
            </p:nvSpPr>
            <p:spPr bwMode="auto">
              <a:xfrm>
                <a:off x="746125" y="4603751"/>
                <a:ext cx="11113" cy="4763"/>
              </a:xfrm>
              <a:custGeom>
                <a:avLst/>
                <a:gdLst>
                  <a:gd name="T0" fmla="*/ 7 w 7"/>
                  <a:gd name="T1" fmla="*/ 3 h 3"/>
                  <a:gd name="T2" fmla="*/ 7 w 7"/>
                  <a:gd name="T3" fmla="*/ 3 h 3"/>
                  <a:gd name="T4" fmla="*/ 4 w 7"/>
                  <a:gd name="T5" fmla="*/ 3 h 3"/>
                  <a:gd name="T6" fmla="*/ 4 w 7"/>
                  <a:gd name="T7" fmla="*/ 3 h 3"/>
                  <a:gd name="T8" fmla="*/ 0 w 7"/>
                  <a:gd name="T9" fmla="*/ 0 h 3"/>
                  <a:gd name="T10" fmla="*/ 0 w 7"/>
                  <a:gd name="T11" fmla="*/ 0 h 3"/>
                  <a:gd name="T12" fmla="*/ 4 w 7"/>
                  <a:gd name="T13" fmla="*/ 0 h 3"/>
                  <a:gd name="T14" fmla="*/ 7 w 7"/>
                  <a:gd name="T15" fmla="*/ 0 h 3"/>
                  <a:gd name="T16" fmla="*/ 7 w 7"/>
                  <a:gd name="T17" fmla="*/ 0 h 3"/>
                  <a:gd name="T18" fmla="*/ 7 w 7"/>
                  <a:gd name="T19" fmla="*/ 3 h 3"/>
                  <a:gd name="T20" fmla="*/ 7 w 7"/>
                  <a:gd name="T21" fmla="*/ 3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3"/>
                  <a:gd name="T35" fmla="*/ 7 w 7"/>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3">
                    <a:moveTo>
                      <a:pt x="7" y="3"/>
                    </a:moveTo>
                    <a:lnTo>
                      <a:pt x="7" y="3"/>
                    </a:lnTo>
                    <a:lnTo>
                      <a:pt x="4" y="3"/>
                    </a:lnTo>
                    <a:lnTo>
                      <a:pt x="0" y="0"/>
                    </a:lnTo>
                    <a:lnTo>
                      <a:pt x="4" y="0"/>
                    </a:lnTo>
                    <a:lnTo>
                      <a:pt x="7" y="0"/>
                    </a:lnTo>
                    <a:lnTo>
                      <a:pt x="7"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29" name="Freeform 571"/>
              <p:cNvSpPr>
                <a:spLocks/>
              </p:cNvSpPr>
              <p:nvPr/>
            </p:nvSpPr>
            <p:spPr bwMode="auto">
              <a:xfrm>
                <a:off x="762000" y="4608513"/>
                <a:ext cx="9525" cy="4763"/>
              </a:xfrm>
              <a:custGeom>
                <a:avLst/>
                <a:gdLst>
                  <a:gd name="T0" fmla="*/ 6 w 6"/>
                  <a:gd name="T1" fmla="*/ 3 h 3"/>
                  <a:gd name="T2" fmla="*/ 6 w 6"/>
                  <a:gd name="T3" fmla="*/ 3 h 3"/>
                  <a:gd name="T4" fmla="*/ 3 w 6"/>
                  <a:gd name="T5" fmla="*/ 3 h 3"/>
                  <a:gd name="T6" fmla="*/ 3 w 6"/>
                  <a:gd name="T7" fmla="*/ 3 h 3"/>
                  <a:gd name="T8" fmla="*/ 3 w 6"/>
                  <a:gd name="T9" fmla="*/ 3 h 3"/>
                  <a:gd name="T10" fmla="*/ 0 w 6"/>
                  <a:gd name="T11" fmla="*/ 0 h 3"/>
                  <a:gd name="T12" fmla="*/ 0 w 6"/>
                  <a:gd name="T13" fmla="*/ 0 h 3"/>
                  <a:gd name="T14" fmla="*/ 0 w 6"/>
                  <a:gd name="T15" fmla="*/ 0 h 3"/>
                  <a:gd name="T16" fmla="*/ 3 w 6"/>
                  <a:gd name="T17" fmla="*/ 0 h 3"/>
                  <a:gd name="T18" fmla="*/ 3 w 6"/>
                  <a:gd name="T19" fmla="*/ 0 h 3"/>
                  <a:gd name="T20" fmla="*/ 6 w 6"/>
                  <a:gd name="T21" fmla="*/ 3 h 3"/>
                  <a:gd name="T22" fmla="*/ 6 w 6"/>
                  <a:gd name="T23" fmla="*/ 3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3"/>
                  <a:gd name="T38" fmla="*/ 6 w 6"/>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3">
                    <a:moveTo>
                      <a:pt x="6" y="3"/>
                    </a:moveTo>
                    <a:lnTo>
                      <a:pt x="6" y="3"/>
                    </a:lnTo>
                    <a:lnTo>
                      <a:pt x="3" y="3"/>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30" name="Freeform 572"/>
              <p:cNvSpPr>
                <a:spLocks/>
              </p:cNvSpPr>
              <p:nvPr/>
            </p:nvSpPr>
            <p:spPr bwMode="auto">
              <a:xfrm>
                <a:off x="650875" y="4552951"/>
                <a:ext cx="11113" cy="11113"/>
              </a:xfrm>
              <a:custGeom>
                <a:avLst/>
                <a:gdLst>
                  <a:gd name="T0" fmla="*/ 7 w 7"/>
                  <a:gd name="T1" fmla="*/ 4 h 7"/>
                  <a:gd name="T2" fmla="*/ 7 w 7"/>
                  <a:gd name="T3" fmla="*/ 4 h 7"/>
                  <a:gd name="T4" fmla="*/ 7 w 7"/>
                  <a:gd name="T5" fmla="*/ 7 h 7"/>
                  <a:gd name="T6" fmla="*/ 3 w 7"/>
                  <a:gd name="T7" fmla="*/ 7 h 7"/>
                  <a:gd name="T8" fmla="*/ 3 w 7"/>
                  <a:gd name="T9" fmla="*/ 7 h 7"/>
                  <a:gd name="T10" fmla="*/ 0 w 7"/>
                  <a:gd name="T11" fmla="*/ 0 h 7"/>
                  <a:gd name="T12" fmla="*/ 0 w 7"/>
                  <a:gd name="T13" fmla="*/ 0 h 7"/>
                  <a:gd name="T14" fmla="*/ 3 w 7"/>
                  <a:gd name="T15" fmla="*/ 0 h 7"/>
                  <a:gd name="T16" fmla="*/ 3 w 7"/>
                  <a:gd name="T17" fmla="*/ 0 h 7"/>
                  <a:gd name="T18" fmla="*/ 3 w 7"/>
                  <a:gd name="T19" fmla="*/ 0 h 7"/>
                  <a:gd name="T20" fmla="*/ 7 w 7"/>
                  <a:gd name="T21" fmla="*/ 4 h 7"/>
                  <a:gd name="T22" fmla="*/ 7 w 7"/>
                  <a:gd name="T23" fmla="*/ 4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7"/>
                  <a:gd name="T38" fmla="*/ 7 w 7"/>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7">
                    <a:moveTo>
                      <a:pt x="7" y="4"/>
                    </a:moveTo>
                    <a:lnTo>
                      <a:pt x="7" y="4"/>
                    </a:lnTo>
                    <a:lnTo>
                      <a:pt x="7" y="7"/>
                    </a:lnTo>
                    <a:lnTo>
                      <a:pt x="3" y="7"/>
                    </a:lnTo>
                    <a:lnTo>
                      <a:pt x="0" y="0"/>
                    </a:lnTo>
                    <a:lnTo>
                      <a:pt x="3" y="0"/>
                    </a:lnTo>
                    <a:lnTo>
                      <a:pt x="7"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31" name="Freeform 573"/>
              <p:cNvSpPr>
                <a:spLocks/>
              </p:cNvSpPr>
              <p:nvPr/>
            </p:nvSpPr>
            <p:spPr bwMode="auto">
              <a:xfrm>
                <a:off x="666750" y="4559301"/>
                <a:ext cx="9525" cy="9525"/>
              </a:xfrm>
              <a:custGeom>
                <a:avLst/>
                <a:gdLst>
                  <a:gd name="T0" fmla="*/ 6 w 6"/>
                  <a:gd name="T1" fmla="*/ 3 h 6"/>
                  <a:gd name="T2" fmla="*/ 6 w 6"/>
                  <a:gd name="T3" fmla="*/ 3 h 6"/>
                  <a:gd name="T4" fmla="*/ 3 w 6"/>
                  <a:gd name="T5" fmla="*/ 6 h 6"/>
                  <a:gd name="T6" fmla="*/ 3 w 6"/>
                  <a:gd name="T7" fmla="*/ 6 h 6"/>
                  <a:gd name="T8" fmla="*/ 0 w 6"/>
                  <a:gd name="T9" fmla="*/ 0 h 6"/>
                  <a:gd name="T10" fmla="*/ 0 w 6"/>
                  <a:gd name="T11" fmla="*/ 0 h 6"/>
                  <a:gd name="T12" fmla="*/ 0 w 6"/>
                  <a:gd name="T13" fmla="*/ 0 h 6"/>
                  <a:gd name="T14" fmla="*/ 3 w 6"/>
                  <a:gd name="T15" fmla="*/ 0 h 6"/>
                  <a:gd name="T16" fmla="*/ 3 w 6"/>
                  <a:gd name="T17" fmla="*/ 0 h 6"/>
                  <a:gd name="T18" fmla="*/ 6 w 6"/>
                  <a:gd name="T19" fmla="*/ 3 h 6"/>
                  <a:gd name="T20" fmla="*/ 6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3"/>
                    </a:moveTo>
                    <a:lnTo>
                      <a:pt x="6" y="3"/>
                    </a:lnTo>
                    <a:lnTo>
                      <a:pt x="3" y="6"/>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32" name="Freeform 574"/>
              <p:cNvSpPr>
                <a:spLocks/>
              </p:cNvSpPr>
              <p:nvPr/>
            </p:nvSpPr>
            <p:spPr bwMode="auto">
              <a:xfrm>
                <a:off x="681038" y="4564063"/>
                <a:ext cx="11113" cy="9525"/>
              </a:xfrm>
              <a:custGeom>
                <a:avLst/>
                <a:gdLst>
                  <a:gd name="T0" fmla="*/ 7 w 7"/>
                  <a:gd name="T1" fmla="*/ 3 h 6"/>
                  <a:gd name="T2" fmla="*/ 7 w 7"/>
                  <a:gd name="T3" fmla="*/ 3 h 6"/>
                  <a:gd name="T4" fmla="*/ 0 w 7"/>
                  <a:gd name="T5" fmla="*/ 6 h 6"/>
                  <a:gd name="T6" fmla="*/ 0 w 7"/>
                  <a:gd name="T7" fmla="*/ 6 h 6"/>
                  <a:gd name="T8" fmla="*/ 0 w 7"/>
                  <a:gd name="T9" fmla="*/ 0 h 6"/>
                  <a:gd name="T10" fmla="*/ 0 w 7"/>
                  <a:gd name="T11" fmla="*/ 0 h 6"/>
                  <a:gd name="T12" fmla="*/ 0 w 7"/>
                  <a:gd name="T13" fmla="*/ 0 h 6"/>
                  <a:gd name="T14" fmla="*/ 3 w 7"/>
                  <a:gd name="T15" fmla="*/ 0 h 6"/>
                  <a:gd name="T16" fmla="*/ 3 w 7"/>
                  <a:gd name="T17" fmla="*/ 0 h 6"/>
                  <a:gd name="T18" fmla="*/ 7 w 7"/>
                  <a:gd name="T19" fmla="*/ 3 h 6"/>
                  <a:gd name="T20" fmla="*/ 7 w 7"/>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3"/>
                    </a:moveTo>
                    <a:lnTo>
                      <a:pt x="7" y="3"/>
                    </a:lnTo>
                    <a:lnTo>
                      <a:pt x="0" y="6"/>
                    </a:lnTo>
                    <a:lnTo>
                      <a:pt x="0" y="0"/>
                    </a:lnTo>
                    <a:lnTo>
                      <a:pt x="3" y="0"/>
                    </a:lnTo>
                    <a:lnTo>
                      <a:pt x="7"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33" name="Freeform 575"/>
              <p:cNvSpPr>
                <a:spLocks/>
              </p:cNvSpPr>
              <p:nvPr/>
            </p:nvSpPr>
            <p:spPr bwMode="auto">
              <a:xfrm>
                <a:off x="692150" y="4568826"/>
                <a:ext cx="9525" cy="9525"/>
              </a:xfrm>
              <a:custGeom>
                <a:avLst/>
                <a:gdLst>
                  <a:gd name="T0" fmla="*/ 6 w 6"/>
                  <a:gd name="T1" fmla="*/ 3 h 6"/>
                  <a:gd name="T2" fmla="*/ 6 w 6"/>
                  <a:gd name="T3" fmla="*/ 3 h 6"/>
                  <a:gd name="T4" fmla="*/ 3 w 6"/>
                  <a:gd name="T5" fmla="*/ 6 h 6"/>
                  <a:gd name="T6" fmla="*/ 3 w 6"/>
                  <a:gd name="T7" fmla="*/ 6 h 6"/>
                  <a:gd name="T8" fmla="*/ 0 w 6"/>
                  <a:gd name="T9" fmla="*/ 0 h 6"/>
                  <a:gd name="T10" fmla="*/ 0 w 6"/>
                  <a:gd name="T11" fmla="*/ 0 h 6"/>
                  <a:gd name="T12" fmla="*/ 3 w 6"/>
                  <a:gd name="T13" fmla="*/ 0 h 6"/>
                  <a:gd name="T14" fmla="*/ 6 w 6"/>
                  <a:gd name="T15" fmla="*/ 0 h 6"/>
                  <a:gd name="T16" fmla="*/ 6 w 6"/>
                  <a:gd name="T17" fmla="*/ 0 h 6"/>
                  <a:gd name="T18" fmla="*/ 6 w 6"/>
                  <a:gd name="T19" fmla="*/ 3 h 6"/>
                  <a:gd name="T20" fmla="*/ 6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3"/>
                    </a:moveTo>
                    <a:lnTo>
                      <a:pt x="6" y="3"/>
                    </a:lnTo>
                    <a:lnTo>
                      <a:pt x="3" y="6"/>
                    </a:lnTo>
                    <a:lnTo>
                      <a:pt x="0" y="0"/>
                    </a:lnTo>
                    <a:lnTo>
                      <a:pt x="3" y="0"/>
                    </a:lnTo>
                    <a:lnTo>
                      <a:pt x="6"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34" name="Freeform 576"/>
              <p:cNvSpPr>
                <a:spLocks/>
              </p:cNvSpPr>
              <p:nvPr/>
            </p:nvSpPr>
            <p:spPr bwMode="auto">
              <a:xfrm>
                <a:off x="706438" y="4573588"/>
                <a:ext cx="9525" cy="9525"/>
              </a:xfrm>
              <a:custGeom>
                <a:avLst/>
                <a:gdLst>
                  <a:gd name="T0" fmla="*/ 6 w 6"/>
                  <a:gd name="T1" fmla="*/ 3 h 6"/>
                  <a:gd name="T2" fmla="*/ 6 w 6"/>
                  <a:gd name="T3" fmla="*/ 3 h 6"/>
                  <a:gd name="T4" fmla="*/ 3 w 6"/>
                  <a:gd name="T5" fmla="*/ 6 h 6"/>
                  <a:gd name="T6" fmla="*/ 3 w 6"/>
                  <a:gd name="T7" fmla="*/ 6 h 6"/>
                  <a:gd name="T8" fmla="*/ 0 w 6"/>
                  <a:gd name="T9" fmla="*/ 0 h 6"/>
                  <a:gd name="T10" fmla="*/ 0 w 6"/>
                  <a:gd name="T11" fmla="*/ 0 h 6"/>
                  <a:gd name="T12" fmla="*/ 3 w 6"/>
                  <a:gd name="T13" fmla="*/ 0 h 6"/>
                  <a:gd name="T14" fmla="*/ 3 w 6"/>
                  <a:gd name="T15" fmla="*/ 0 h 6"/>
                  <a:gd name="T16" fmla="*/ 6 w 6"/>
                  <a:gd name="T17" fmla="*/ 3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6"/>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35" name="Freeform 577"/>
              <p:cNvSpPr>
                <a:spLocks/>
              </p:cNvSpPr>
              <p:nvPr/>
            </p:nvSpPr>
            <p:spPr bwMode="auto">
              <a:xfrm>
                <a:off x="722313" y="4578351"/>
                <a:ext cx="9525" cy="11113"/>
              </a:xfrm>
              <a:custGeom>
                <a:avLst/>
                <a:gdLst>
                  <a:gd name="T0" fmla="*/ 6 w 6"/>
                  <a:gd name="T1" fmla="*/ 3 h 7"/>
                  <a:gd name="T2" fmla="*/ 6 w 6"/>
                  <a:gd name="T3" fmla="*/ 3 h 7"/>
                  <a:gd name="T4" fmla="*/ 0 w 6"/>
                  <a:gd name="T5" fmla="*/ 7 h 7"/>
                  <a:gd name="T6" fmla="*/ 0 w 6"/>
                  <a:gd name="T7" fmla="*/ 7 h 7"/>
                  <a:gd name="T8" fmla="*/ 0 w 6"/>
                  <a:gd name="T9" fmla="*/ 0 h 7"/>
                  <a:gd name="T10" fmla="*/ 0 w 6"/>
                  <a:gd name="T11" fmla="*/ 0 h 7"/>
                  <a:gd name="T12" fmla="*/ 3 w 6"/>
                  <a:gd name="T13" fmla="*/ 0 h 7"/>
                  <a:gd name="T14" fmla="*/ 3 w 6"/>
                  <a:gd name="T15" fmla="*/ 0 h 7"/>
                  <a:gd name="T16" fmla="*/ 6 w 6"/>
                  <a:gd name="T17" fmla="*/ 3 h 7"/>
                  <a:gd name="T18" fmla="*/ 6 w 6"/>
                  <a:gd name="T19" fmla="*/ 3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7"/>
                  <a:gd name="T32" fmla="*/ 6 w 6"/>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7">
                    <a:moveTo>
                      <a:pt x="6" y="3"/>
                    </a:moveTo>
                    <a:lnTo>
                      <a:pt x="6" y="3"/>
                    </a:lnTo>
                    <a:lnTo>
                      <a:pt x="0" y="7"/>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36" name="Freeform 578"/>
              <p:cNvSpPr>
                <a:spLocks/>
              </p:cNvSpPr>
              <p:nvPr/>
            </p:nvSpPr>
            <p:spPr bwMode="auto">
              <a:xfrm>
                <a:off x="731838" y="4583113"/>
                <a:ext cx="9525" cy="11113"/>
              </a:xfrm>
              <a:custGeom>
                <a:avLst/>
                <a:gdLst>
                  <a:gd name="T0" fmla="*/ 6 w 6"/>
                  <a:gd name="T1" fmla="*/ 4 h 7"/>
                  <a:gd name="T2" fmla="*/ 6 w 6"/>
                  <a:gd name="T3" fmla="*/ 4 h 7"/>
                  <a:gd name="T4" fmla="*/ 3 w 6"/>
                  <a:gd name="T5" fmla="*/ 7 h 7"/>
                  <a:gd name="T6" fmla="*/ 3 w 6"/>
                  <a:gd name="T7" fmla="*/ 7 h 7"/>
                  <a:gd name="T8" fmla="*/ 0 w 6"/>
                  <a:gd name="T9" fmla="*/ 0 h 7"/>
                  <a:gd name="T10" fmla="*/ 0 w 6"/>
                  <a:gd name="T11" fmla="*/ 0 h 7"/>
                  <a:gd name="T12" fmla="*/ 6 w 6"/>
                  <a:gd name="T13" fmla="*/ 0 h 7"/>
                  <a:gd name="T14" fmla="*/ 6 w 6"/>
                  <a:gd name="T15" fmla="*/ 0 h 7"/>
                  <a:gd name="T16" fmla="*/ 6 w 6"/>
                  <a:gd name="T17" fmla="*/ 4 h 7"/>
                  <a:gd name="T18" fmla="*/ 6 w 6"/>
                  <a:gd name="T19" fmla="*/ 4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7"/>
                  <a:gd name="T32" fmla="*/ 6 w 6"/>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7">
                    <a:moveTo>
                      <a:pt x="6" y="4"/>
                    </a:moveTo>
                    <a:lnTo>
                      <a:pt x="6" y="4"/>
                    </a:lnTo>
                    <a:lnTo>
                      <a:pt x="3" y="7"/>
                    </a:lnTo>
                    <a:lnTo>
                      <a:pt x="0" y="0"/>
                    </a:lnTo>
                    <a:lnTo>
                      <a:pt x="6" y="0"/>
                    </a:ln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37" name="Freeform 579"/>
              <p:cNvSpPr>
                <a:spLocks/>
              </p:cNvSpPr>
              <p:nvPr/>
            </p:nvSpPr>
            <p:spPr bwMode="auto">
              <a:xfrm>
                <a:off x="746125" y="4589463"/>
                <a:ext cx="11113" cy="9525"/>
              </a:xfrm>
              <a:custGeom>
                <a:avLst/>
                <a:gdLst>
                  <a:gd name="T0" fmla="*/ 7 w 7"/>
                  <a:gd name="T1" fmla="*/ 3 h 6"/>
                  <a:gd name="T2" fmla="*/ 7 w 7"/>
                  <a:gd name="T3" fmla="*/ 3 h 6"/>
                  <a:gd name="T4" fmla="*/ 7 w 7"/>
                  <a:gd name="T5" fmla="*/ 6 h 6"/>
                  <a:gd name="T6" fmla="*/ 4 w 7"/>
                  <a:gd name="T7" fmla="*/ 6 h 6"/>
                  <a:gd name="T8" fmla="*/ 4 w 7"/>
                  <a:gd name="T9" fmla="*/ 6 h 6"/>
                  <a:gd name="T10" fmla="*/ 0 w 7"/>
                  <a:gd name="T11" fmla="*/ 0 h 6"/>
                  <a:gd name="T12" fmla="*/ 0 w 7"/>
                  <a:gd name="T13" fmla="*/ 0 h 6"/>
                  <a:gd name="T14" fmla="*/ 4 w 7"/>
                  <a:gd name="T15" fmla="*/ 0 h 6"/>
                  <a:gd name="T16" fmla="*/ 4 w 7"/>
                  <a:gd name="T17" fmla="*/ 0 h 6"/>
                  <a:gd name="T18" fmla="*/ 7 w 7"/>
                  <a:gd name="T19" fmla="*/ 3 h 6"/>
                  <a:gd name="T20" fmla="*/ 7 w 7"/>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3"/>
                    </a:moveTo>
                    <a:lnTo>
                      <a:pt x="7" y="3"/>
                    </a:lnTo>
                    <a:lnTo>
                      <a:pt x="7" y="6"/>
                    </a:lnTo>
                    <a:lnTo>
                      <a:pt x="4" y="6"/>
                    </a:lnTo>
                    <a:lnTo>
                      <a:pt x="0" y="0"/>
                    </a:lnTo>
                    <a:lnTo>
                      <a:pt x="4" y="0"/>
                    </a:lnTo>
                    <a:lnTo>
                      <a:pt x="7"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38" name="Freeform 580"/>
              <p:cNvSpPr>
                <a:spLocks/>
              </p:cNvSpPr>
              <p:nvPr/>
            </p:nvSpPr>
            <p:spPr bwMode="auto">
              <a:xfrm>
                <a:off x="762000" y="4594226"/>
                <a:ext cx="9525" cy="9525"/>
              </a:xfrm>
              <a:custGeom>
                <a:avLst/>
                <a:gdLst>
                  <a:gd name="T0" fmla="*/ 6 w 6"/>
                  <a:gd name="T1" fmla="*/ 3 h 6"/>
                  <a:gd name="T2" fmla="*/ 6 w 6"/>
                  <a:gd name="T3" fmla="*/ 3 h 6"/>
                  <a:gd name="T4" fmla="*/ 0 w 6"/>
                  <a:gd name="T5" fmla="*/ 6 h 6"/>
                  <a:gd name="T6" fmla="*/ 0 w 6"/>
                  <a:gd name="T7" fmla="*/ 6 h 6"/>
                  <a:gd name="T8" fmla="*/ 0 w 6"/>
                  <a:gd name="T9" fmla="*/ 0 h 6"/>
                  <a:gd name="T10" fmla="*/ 0 w 6"/>
                  <a:gd name="T11" fmla="*/ 0 h 6"/>
                  <a:gd name="T12" fmla="*/ 3 w 6"/>
                  <a:gd name="T13" fmla="*/ 0 h 6"/>
                  <a:gd name="T14" fmla="*/ 3 w 6"/>
                  <a:gd name="T15" fmla="*/ 0 h 6"/>
                  <a:gd name="T16" fmla="*/ 6 w 6"/>
                  <a:gd name="T17" fmla="*/ 3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0" y="6"/>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39" name="Freeform 581"/>
              <p:cNvSpPr>
                <a:spLocks/>
              </p:cNvSpPr>
              <p:nvPr/>
            </p:nvSpPr>
            <p:spPr bwMode="auto">
              <a:xfrm>
                <a:off x="646113" y="4533901"/>
                <a:ext cx="9525" cy="9525"/>
              </a:xfrm>
              <a:custGeom>
                <a:avLst/>
                <a:gdLst>
                  <a:gd name="T0" fmla="*/ 6 w 6"/>
                  <a:gd name="T1" fmla="*/ 6 h 6"/>
                  <a:gd name="T2" fmla="*/ 6 w 6"/>
                  <a:gd name="T3" fmla="*/ 6 h 6"/>
                  <a:gd name="T4" fmla="*/ 3 w 6"/>
                  <a:gd name="T5" fmla="*/ 6 h 6"/>
                  <a:gd name="T6" fmla="*/ 3 w 6"/>
                  <a:gd name="T7" fmla="*/ 6 h 6"/>
                  <a:gd name="T8" fmla="*/ 3 w 6"/>
                  <a:gd name="T9" fmla="*/ 6 h 6"/>
                  <a:gd name="T10" fmla="*/ 0 w 6"/>
                  <a:gd name="T11" fmla="*/ 3 h 6"/>
                  <a:gd name="T12" fmla="*/ 0 w 6"/>
                  <a:gd name="T13" fmla="*/ 3 h 6"/>
                  <a:gd name="T14" fmla="*/ 0 w 6"/>
                  <a:gd name="T15" fmla="*/ 0 h 6"/>
                  <a:gd name="T16" fmla="*/ 3 w 6"/>
                  <a:gd name="T17" fmla="*/ 0 h 6"/>
                  <a:gd name="T18" fmla="*/ 3 w 6"/>
                  <a:gd name="T19" fmla="*/ 0 h 6"/>
                  <a:gd name="T20" fmla="*/ 6 w 6"/>
                  <a:gd name="T21" fmla="*/ 6 h 6"/>
                  <a:gd name="T22" fmla="*/ 6 w 6"/>
                  <a:gd name="T23" fmla="*/ 6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6"/>
                  <a:gd name="T38" fmla="*/ 6 w 6"/>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6">
                    <a:moveTo>
                      <a:pt x="6" y="6"/>
                    </a:moveTo>
                    <a:lnTo>
                      <a:pt x="6" y="6"/>
                    </a:lnTo>
                    <a:lnTo>
                      <a:pt x="3" y="6"/>
                    </a:lnTo>
                    <a:lnTo>
                      <a:pt x="0" y="3"/>
                    </a:lnTo>
                    <a:lnTo>
                      <a:pt x="0" y="0"/>
                    </a:lnTo>
                    <a:lnTo>
                      <a:pt x="3"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40" name="Freeform 582"/>
              <p:cNvSpPr>
                <a:spLocks/>
              </p:cNvSpPr>
              <p:nvPr/>
            </p:nvSpPr>
            <p:spPr bwMode="auto">
              <a:xfrm>
                <a:off x="661988" y="4538663"/>
                <a:ext cx="9525" cy="9525"/>
              </a:xfrm>
              <a:custGeom>
                <a:avLst/>
                <a:gdLst>
                  <a:gd name="T0" fmla="*/ 6 w 6"/>
                  <a:gd name="T1" fmla="*/ 6 h 6"/>
                  <a:gd name="T2" fmla="*/ 6 w 6"/>
                  <a:gd name="T3" fmla="*/ 6 h 6"/>
                  <a:gd name="T4" fmla="*/ 0 w 6"/>
                  <a:gd name="T5" fmla="*/ 6 h 6"/>
                  <a:gd name="T6" fmla="*/ 0 w 6"/>
                  <a:gd name="T7" fmla="*/ 6 h 6"/>
                  <a:gd name="T8" fmla="*/ 0 w 6"/>
                  <a:gd name="T9" fmla="*/ 3 h 6"/>
                  <a:gd name="T10" fmla="*/ 0 w 6"/>
                  <a:gd name="T11" fmla="*/ 3 h 6"/>
                  <a:gd name="T12" fmla="*/ 3 w 6"/>
                  <a:gd name="T13" fmla="*/ 0 h 6"/>
                  <a:gd name="T14" fmla="*/ 3 w 6"/>
                  <a:gd name="T15" fmla="*/ 0 h 6"/>
                  <a:gd name="T16" fmla="*/ 6 w 6"/>
                  <a:gd name="T17" fmla="*/ 6 h 6"/>
                  <a:gd name="T18" fmla="*/ 6 w 6"/>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6"/>
                    </a:moveTo>
                    <a:lnTo>
                      <a:pt x="6" y="6"/>
                    </a:lnTo>
                    <a:lnTo>
                      <a:pt x="0" y="6"/>
                    </a:lnTo>
                    <a:lnTo>
                      <a:pt x="0" y="3"/>
                    </a:lnTo>
                    <a:lnTo>
                      <a:pt x="3"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41" name="Freeform 583"/>
              <p:cNvSpPr>
                <a:spLocks/>
              </p:cNvSpPr>
              <p:nvPr/>
            </p:nvSpPr>
            <p:spPr bwMode="auto">
              <a:xfrm>
                <a:off x="671513" y="4543426"/>
                <a:ext cx="9525" cy="9525"/>
              </a:xfrm>
              <a:custGeom>
                <a:avLst/>
                <a:gdLst>
                  <a:gd name="T0" fmla="*/ 6 w 6"/>
                  <a:gd name="T1" fmla="*/ 6 h 6"/>
                  <a:gd name="T2" fmla="*/ 6 w 6"/>
                  <a:gd name="T3" fmla="*/ 6 h 6"/>
                  <a:gd name="T4" fmla="*/ 3 w 6"/>
                  <a:gd name="T5" fmla="*/ 6 h 6"/>
                  <a:gd name="T6" fmla="*/ 3 w 6"/>
                  <a:gd name="T7" fmla="*/ 6 h 6"/>
                  <a:gd name="T8" fmla="*/ 0 w 6"/>
                  <a:gd name="T9" fmla="*/ 3 h 6"/>
                  <a:gd name="T10" fmla="*/ 0 w 6"/>
                  <a:gd name="T11" fmla="*/ 3 h 6"/>
                  <a:gd name="T12" fmla="*/ 6 w 6"/>
                  <a:gd name="T13" fmla="*/ 0 h 6"/>
                  <a:gd name="T14" fmla="*/ 6 w 6"/>
                  <a:gd name="T15" fmla="*/ 0 h 6"/>
                  <a:gd name="T16" fmla="*/ 6 w 6"/>
                  <a:gd name="T17" fmla="*/ 6 h 6"/>
                  <a:gd name="T18" fmla="*/ 6 w 6"/>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6"/>
                    </a:moveTo>
                    <a:lnTo>
                      <a:pt x="6" y="6"/>
                    </a:lnTo>
                    <a:lnTo>
                      <a:pt x="3" y="6"/>
                    </a:lnTo>
                    <a:lnTo>
                      <a:pt x="0" y="3"/>
                    </a:lnTo>
                    <a:lnTo>
                      <a:pt x="6"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42" name="Freeform 584"/>
              <p:cNvSpPr>
                <a:spLocks/>
              </p:cNvSpPr>
              <p:nvPr/>
            </p:nvSpPr>
            <p:spPr bwMode="auto">
              <a:xfrm>
                <a:off x="685800" y="4548188"/>
                <a:ext cx="11113" cy="11113"/>
              </a:xfrm>
              <a:custGeom>
                <a:avLst/>
                <a:gdLst>
                  <a:gd name="T0" fmla="*/ 7 w 7"/>
                  <a:gd name="T1" fmla="*/ 7 h 7"/>
                  <a:gd name="T2" fmla="*/ 7 w 7"/>
                  <a:gd name="T3" fmla="*/ 7 h 7"/>
                  <a:gd name="T4" fmla="*/ 4 w 7"/>
                  <a:gd name="T5" fmla="*/ 7 h 7"/>
                  <a:gd name="T6" fmla="*/ 4 w 7"/>
                  <a:gd name="T7" fmla="*/ 7 h 7"/>
                  <a:gd name="T8" fmla="*/ 4 w 7"/>
                  <a:gd name="T9" fmla="*/ 7 h 7"/>
                  <a:gd name="T10" fmla="*/ 0 w 7"/>
                  <a:gd name="T11" fmla="*/ 3 h 7"/>
                  <a:gd name="T12" fmla="*/ 0 w 7"/>
                  <a:gd name="T13" fmla="*/ 3 h 7"/>
                  <a:gd name="T14" fmla="*/ 4 w 7"/>
                  <a:gd name="T15" fmla="*/ 0 h 7"/>
                  <a:gd name="T16" fmla="*/ 4 w 7"/>
                  <a:gd name="T17" fmla="*/ 0 h 7"/>
                  <a:gd name="T18" fmla="*/ 7 w 7"/>
                  <a:gd name="T19" fmla="*/ 7 h 7"/>
                  <a:gd name="T20" fmla="*/ 7 w 7"/>
                  <a:gd name="T21" fmla="*/ 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7"/>
                  <a:gd name="T35" fmla="*/ 7 w 7"/>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7">
                    <a:moveTo>
                      <a:pt x="7" y="7"/>
                    </a:moveTo>
                    <a:lnTo>
                      <a:pt x="7" y="7"/>
                    </a:lnTo>
                    <a:lnTo>
                      <a:pt x="4" y="7"/>
                    </a:lnTo>
                    <a:lnTo>
                      <a:pt x="0" y="3"/>
                    </a:lnTo>
                    <a:lnTo>
                      <a:pt x="4" y="0"/>
                    </a:lnTo>
                    <a:lnTo>
                      <a:pt x="7"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43" name="Freeform 585"/>
              <p:cNvSpPr>
                <a:spLocks/>
              </p:cNvSpPr>
              <p:nvPr/>
            </p:nvSpPr>
            <p:spPr bwMode="auto">
              <a:xfrm>
                <a:off x="701675" y="4552951"/>
                <a:ext cx="9525" cy="11113"/>
              </a:xfrm>
              <a:custGeom>
                <a:avLst/>
                <a:gdLst>
                  <a:gd name="T0" fmla="*/ 6 w 6"/>
                  <a:gd name="T1" fmla="*/ 7 h 7"/>
                  <a:gd name="T2" fmla="*/ 6 w 6"/>
                  <a:gd name="T3" fmla="*/ 7 h 7"/>
                  <a:gd name="T4" fmla="*/ 3 w 6"/>
                  <a:gd name="T5" fmla="*/ 7 h 7"/>
                  <a:gd name="T6" fmla="*/ 0 w 6"/>
                  <a:gd name="T7" fmla="*/ 7 h 7"/>
                  <a:gd name="T8" fmla="*/ 0 w 6"/>
                  <a:gd name="T9" fmla="*/ 7 h 7"/>
                  <a:gd name="T10" fmla="*/ 0 w 6"/>
                  <a:gd name="T11" fmla="*/ 4 h 7"/>
                  <a:gd name="T12" fmla="*/ 0 w 6"/>
                  <a:gd name="T13" fmla="*/ 4 h 7"/>
                  <a:gd name="T14" fmla="*/ 3 w 6"/>
                  <a:gd name="T15" fmla="*/ 0 h 7"/>
                  <a:gd name="T16" fmla="*/ 3 w 6"/>
                  <a:gd name="T17" fmla="*/ 0 h 7"/>
                  <a:gd name="T18" fmla="*/ 6 w 6"/>
                  <a:gd name="T19" fmla="*/ 7 h 7"/>
                  <a:gd name="T20" fmla="*/ 6 w 6"/>
                  <a:gd name="T21" fmla="*/ 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7"/>
                  <a:gd name="T35" fmla="*/ 6 w 6"/>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7">
                    <a:moveTo>
                      <a:pt x="6" y="7"/>
                    </a:moveTo>
                    <a:lnTo>
                      <a:pt x="6" y="7"/>
                    </a:lnTo>
                    <a:lnTo>
                      <a:pt x="3" y="7"/>
                    </a:lnTo>
                    <a:lnTo>
                      <a:pt x="0" y="7"/>
                    </a:lnTo>
                    <a:lnTo>
                      <a:pt x="0" y="4"/>
                    </a:lnTo>
                    <a:lnTo>
                      <a:pt x="3" y="0"/>
                    </a:lnTo>
                    <a:lnTo>
                      <a:pt x="6"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44" name="Freeform 586"/>
              <p:cNvSpPr>
                <a:spLocks/>
              </p:cNvSpPr>
              <p:nvPr/>
            </p:nvSpPr>
            <p:spPr bwMode="auto">
              <a:xfrm>
                <a:off x="711200" y="4559301"/>
                <a:ext cx="11113" cy="9525"/>
              </a:xfrm>
              <a:custGeom>
                <a:avLst/>
                <a:gdLst>
                  <a:gd name="T0" fmla="*/ 7 w 7"/>
                  <a:gd name="T1" fmla="*/ 6 h 6"/>
                  <a:gd name="T2" fmla="*/ 7 w 7"/>
                  <a:gd name="T3" fmla="*/ 6 h 6"/>
                  <a:gd name="T4" fmla="*/ 7 w 7"/>
                  <a:gd name="T5" fmla="*/ 6 h 6"/>
                  <a:gd name="T6" fmla="*/ 3 w 7"/>
                  <a:gd name="T7" fmla="*/ 6 h 6"/>
                  <a:gd name="T8" fmla="*/ 3 w 7"/>
                  <a:gd name="T9" fmla="*/ 6 h 6"/>
                  <a:gd name="T10" fmla="*/ 0 w 7"/>
                  <a:gd name="T11" fmla="*/ 3 h 6"/>
                  <a:gd name="T12" fmla="*/ 0 w 7"/>
                  <a:gd name="T13" fmla="*/ 3 h 6"/>
                  <a:gd name="T14" fmla="*/ 7 w 7"/>
                  <a:gd name="T15" fmla="*/ 0 h 6"/>
                  <a:gd name="T16" fmla="*/ 7 w 7"/>
                  <a:gd name="T17" fmla="*/ 0 h 6"/>
                  <a:gd name="T18" fmla="*/ 7 w 7"/>
                  <a:gd name="T19" fmla="*/ 6 h 6"/>
                  <a:gd name="T20" fmla="*/ 7 w 7"/>
                  <a:gd name="T21" fmla="*/ 6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6"/>
                    </a:moveTo>
                    <a:lnTo>
                      <a:pt x="7" y="6"/>
                    </a:lnTo>
                    <a:lnTo>
                      <a:pt x="3" y="6"/>
                    </a:lnTo>
                    <a:lnTo>
                      <a:pt x="0" y="3"/>
                    </a:lnTo>
                    <a:lnTo>
                      <a:pt x="7" y="0"/>
                    </a:lnTo>
                    <a:lnTo>
                      <a:pt x="7"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45" name="Freeform 587"/>
              <p:cNvSpPr>
                <a:spLocks/>
              </p:cNvSpPr>
              <p:nvPr/>
            </p:nvSpPr>
            <p:spPr bwMode="auto">
              <a:xfrm>
                <a:off x="727075" y="4564063"/>
                <a:ext cx="9525" cy="9525"/>
              </a:xfrm>
              <a:custGeom>
                <a:avLst/>
                <a:gdLst>
                  <a:gd name="T0" fmla="*/ 6 w 6"/>
                  <a:gd name="T1" fmla="*/ 6 h 6"/>
                  <a:gd name="T2" fmla="*/ 6 w 6"/>
                  <a:gd name="T3" fmla="*/ 6 h 6"/>
                  <a:gd name="T4" fmla="*/ 6 w 6"/>
                  <a:gd name="T5" fmla="*/ 6 h 6"/>
                  <a:gd name="T6" fmla="*/ 3 w 6"/>
                  <a:gd name="T7" fmla="*/ 6 h 6"/>
                  <a:gd name="T8" fmla="*/ 3 w 6"/>
                  <a:gd name="T9" fmla="*/ 6 h 6"/>
                  <a:gd name="T10" fmla="*/ 0 w 6"/>
                  <a:gd name="T11" fmla="*/ 3 h 6"/>
                  <a:gd name="T12" fmla="*/ 0 w 6"/>
                  <a:gd name="T13" fmla="*/ 3 h 6"/>
                  <a:gd name="T14" fmla="*/ 3 w 6"/>
                  <a:gd name="T15" fmla="*/ 0 h 6"/>
                  <a:gd name="T16" fmla="*/ 3 w 6"/>
                  <a:gd name="T17" fmla="*/ 0 h 6"/>
                  <a:gd name="T18" fmla="*/ 3 w 6"/>
                  <a:gd name="T19" fmla="*/ 0 h 6"/>
                  <a:gd name="T20" fmla="*/ 6 w 6"/>
                  <a:gd name="T21" fmla="*/ 6 h 6"/>
                  <a:gd name="T22" fmla="*/ 6 w 6"/>
                  <a:gd name="T23" fmla="*/ 6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6"/>
                  <a:gd name="T38" fmla="*/ 6 w 6"/>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6">
                    <a:moveTo>
                      <a:pt x="6" y="6"/>
                    </a:moveTo>
                    <a:lnTo>
                      <a:pt x="6" y="6"/>
                    </a:lnTo>
                    <a:lnTo>
                      <a:pt x="3" y="6"/>
                    </a:lnTo>
                    <a:lnTo>
                      <a:pt x="0" y="3"/>
                    </a:lnTo>
                    <a:lnTo>
                      <a:pt x="3"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46" name="Freeform 588"/>
              <p:cNvSpPr>
                <a:spLocks/>
              </p:cNvSpPr>
              <p:nvPr/>
            </p:nvSpPr>
            <p:spPr bwMode="auto">
              <a:xfrm>
                <a:off x="741363" y="4568826"/>
                <a:ext cx="11113" cy="9525"/>
              </a:xfrm>
              <a:custGeom>
                <a:avLst/>
                <a:gdLst>
                  <a:gd name="T0" fmla="*/ 7 w 7"/>
                  <a:gd name="T1" fmla="*/ 6 h 6"/>
                  <a:gd name="T2" fmla="*/ 7 w 7"/>
                  <a:gd name="T3" fmla="*/ 6 h 6"/>
                  <a:gd name="T4" fmla="*/ 0 w 7"/>
                  <a:gd name="T5" fmla="*/ 6 h 6"/>
                  <a:gd name="T6" fmla="*/ 0 w 7"/>
                  <a:gd name="T7" fmla="*/ 6 h 6"/>
                  <a:gd name="T8" fmla="*/ 0 w 7"/>
                  <a:gd name="T9" fmla="*/ 3 h 6"/>
                  <a:gd name="T10" fmla="*/ 0 w 7"/>
                  <a:gd name="T11" fmla="*/ 3 h 6"/>
                  <a:gd name="T12" fmla="*/ 0 w 7"/>
                  <a:gd name="T13" fmla="*/ 0 h 6"/>
                  <a:gd name="T14" fmla="*/ 3 w 7"/>
                  <a:gd name="T15" fmla="*/ 0 h 6"/>
                  <a:gd name="T16" fmla="*/ 3 w 7"/>
                  <a:gd name="T17" fmla="*/ 0 h 6"/>
                  <a:gd name="T18" fmla="*/ 7 w 7"/>
                  <a:gd name="T19" fmla="*/ 6 h 6"/>
                  <a:gd name="T20" fmla="*/ 7 w 7"/>
                  <a:gd name="T21" fmla="*/ 6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6"/>
                    </a:moveTo>
                    <a:lnTo>
                      <a:pt x="7" y="6"/>
                    </a:lnTo>
                    <a:lnTo>
                      <a:pt x="0" y="6"/>
                    </a:lnTo>
                    <a:lnTo>
                      <a:pt x="0" y="3"/>
                    </a:lnTo>
                    <a:lnTo>
                      <a:pt x="0" y="0"/>
                    </a:lnTo>
                    <a:lnTo>
                      <a:pt x="3" y="0"/>
                    </a:lnTo>
                    <a:lnTo>
                      <a:pt x="7"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47" name="Freeform 589"/>
              <p:cNvSpPr>
                <a:spLocks/>
              </p:cNvSpPr>
              <p:nvPr/>
            </p:nvSpPr>
            <p:spPr bwMode="auto">
              <a:xfrm>
                <a:off x="757238" y="4573588"/>
                <a:ext cx="4763" cy="9525"/>
              </a:xfrm>
              <a:custGeom>
                <a:avLst/>
                <a:gdLst>
                  <a:gd name="T0" fmla="*/ 3 w 3"/>
                  <a:gd name="T1" fmla="*/ 6 h 6"/>
                  <a:gd name="T2" fmla="*/ 3 w 3"/>
                  <a:gd name="T3" fmla="*/ 6 h 6"/>
                  <a:gd name="T4" fmla="*/ 0 w 3"/>
                  <a:gd name="T5" fmla="*/ 6 h 6"/>
                  <a:gd name="T6" fmla="*/ 0 w 3"/>
                  <a:gd name="T7" fmla="*/ 6 h 6"/>
                  <a:gd name="T8" fmla="*/ 0 w 3"/>
                  <a:gd name="T9" fmla="*/ 3 h 6"/>
                  <a:gd name="T10" fmla="*/ 0 w 3"/>
                  <a:gd name="T11" fmla="*/ 3 h 6"/>
                  <a:gd name="T12" fmla="*/ 3 w 3"/>
                  <a:gd name="T13" fmla="*/ 0 h 6"/>
                  <a:gd name="T14" fmla="*/ 3 w 3"/>
                  <a:gd name="T15" fmla="*/ 0 h 6"/>
                  <a:gd name="T16" fmla="*/ 3 w 3"/>
                  <a:gd name="T17" fmla="*/ 6 h 6"/>
                  <a:gd name="T18" fmla="*/ 3 w 3"/>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6"/>
                  <a:gd name="T32" fmla="*/ 3 w 3"/>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6">
                    <a:moveTo>
                      <a:pt x="3" y="6"/>
                    </a:moveTo>
                    <a:lnTo>
                      <a:pt x="3" y="6"/>
                    </a:lnTo>
                    <a:lnTo>
                      <a:pt x="0" y="6"/>
                    </a:lnTo>
                    <a:lnTo>
                      <a:pt x="0" y="3"/>
                    </a:lnTo>
                    <a:lnTo>
                      <a:pt x="3" y="0"/>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48" name="Freeform 590"/>
              <p:cNvSpPr>
                <a:spLocks/>
              </p:cNvSpPr>
              <p:nvPr/>
            </p:nvSpPr>
            <p:spPr bwMode="auto">
              <a:xfrm>
                <a:off x="766763" y="4578351"/>
                <a:ext cx="9525" cy="11113"/>
              </a:xfrm>
              <a:custGeom>
                <a:avLst/>
                <a:gdLst>
                  <a:gd name="T0" fmla="*/ 6 w 6"/>
                  <a:gd name="T1" fmla="*/ 7 h 7"/>
                  <a:gd name="T2" fmla="*/ 6 w 6"/>
                  <a:gd name="T3" fmla="*/ 7 h 7"/>
                  <a:gd name="T4" fmla="*/ 3 w 6"/>
                  <a:gd name="T5" fmla="*/ 7 h 7"/>
                  <a:gd name="T6" fmla="*/ 3 w 6"/>
                  <a:gd name="T7" fmla="*/ 7 h 7"/>
                  <a:gd name="T8" fmla="*/ 0 w 6"/>
                  <a:gd name="T9" fmla="*/ 3 h 7"/>
                  <a:gd name="T10" fmla="*/ 0 w 6"/>
                  <a:gd name="T11" fmla="*/ 3 h 7"/>
                  <a:gd name="T12" fmla="*/ 3 w 6"/>
                  <a:gd name="T13" fmla="*/ 0 h 7"/>
                  <a:gd name="T14" fmla="*/ 6 w 6"/>
                  <a:gd name="T15" fmla="*/ 0 h 7"/>
                  <a:gd name="T16" fmla="*/ 6 w 6"/>
                  <a:gd name="T17" fmla="*/ 0 h 7"/>
                  <a:gd name="T18" fmla="*/ 6 w 6"/>
                  <a:gd name="T19" fmla="*/ 7 h 7"/>
                  <a:gd name="T20" fmla="*/ 6 w 6"/>
                  <a:gd name="T21" fmla="*/ 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7"/>
                  <a:gd name="T35" fmla="*/ 6 w 6"/>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7">
                    <a:moveTo>
                      <a:pt x="6" y="7"/>
                    </a:moveTo>
                    <a:lnTo>
                      <a:pt x="6" y="7"/>
                    </a:lnTo>
                    <a:lnTo>
                      <a:pt x="3" y="7"/>
                    </a:lnTo>
                    <a:lnTo>
                      <a:pt x="0" y="3"/>
                    </a:lnTo>
                    <a:lnTo>
                      <a:pt x="3" y="0"/>
                    </a:lnTo>
                    <a:lnTo>
                      <a:pt x="6" y="0"/>
                    </a:lnTo>
                    <a:lnTo>
                      <a:pt x="6"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49" name="Freeform 591"/>
              <p:cNvSpPr>
                <a:spLocks/>
              </p:cNvSpPr>
              <p:nvPr/>
            </p:nvSpPr>
            <p:spPr bwMode="auto">
              <a:xfrm>
                <a:off x="636588" y="4559301"/>
                <a:ext cx="9525" cy="9525"/>
              </a:xfrm>
              <a:custGeom>
                <a:avLst/>
                <a:gdLst>
                  <a:gd name="T0" fmla="*/ 6 w 6"/>
                  <a:gd name="T1" fmla="*/ 3 h 6"/>
                  <a:gd name="T2" fmla="*/ 6 w 6"/>
                  <a:gd name="T3" fmla="*/ 3 h 6"/>
                  <a:gd name="T4" fmla="*/ 6 w 6"/>
                  <a:gd name="T5" fmla="*/ 6 h 6"/>
                  <a:gd name="T6" fmla="*/ 3 w 6"/>
                  <a:gd name="T7" fmla="*/ 6 h 6"/>
                  <a:gd name="T8" fmla="*/ 3 w 6"/>
                  <a:gd name="T9" fmla="*/ 6 h 6"/>
                  <a:gd name="T10" fmla="*/ 0 w 6"/>
                  <a:gd name="T11" fmla="*/ 3 h 6"/>
                  <a:gd name="T12" fmla="*/ 0 w 6"/>
                  <a:gd name="T13" fmla="*/ 3 h 6"/>
                  <a:gd name="T14" fmla="*/ 6 w 6"/>
                  <a:gd name="T15" fmla="*/ 0 h 6"/>
                  <a:gd name="T16" fmla="*/ 6 w 6"/>
                  <a:gd name="T17" fmla="*/ 0 h 6"/>
                  <a:gd name="T18" fmla="*/ 6 w 6"/>
                  <a:gd name="T19" fmla="*/ 3 h 6"/>
                  <a:gd name="T20" fmla="*/ 6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3"/>
                    </a:moveTo>
                    <a:lnTo>
                      <a:pt x="6" y="3"/>
                    </a:lnTo>
                    <a:lnTo>
                      <a:pt x="6" y="6"/>
                    </a:lnTo>
                    <a:lnTo>
                      <a:pt x="3" y="6"/>
                    </a:lnTo>
                    <a:lnTo>
                      <a:pt x="0" y="3"/>
                    </a:lnTo>
                    <a:lnTo>
                      <a:pt x="6" y="0"/>
                    </a:lnTo>
                    <a:lnTo>
                      <a:pt x="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50" name="Freeform 592"/>
              <p:cNvSpPr>
                <a:spLocks/>
              </p:cNvSpPr>
              <p:nvPr/>
            </p:nvSpPr>
            <p:spPr bwMode="auto">
              <a:xfrm>
                <a:off x="650875" y="4564063"/>
                <a:ext cx="11113" cy="9525"/>
              </a:xfrm>
              <a:custGeom>
                <a:avLst/>
                <a:gdLst>
                  <a:gd name="T0" fmla="*/ 7 w 7"/>
                  <a:gd name="T1" fmla="*/ 3 h 6"/>
                  <a:gd name="T2" fmla="*/ 7 w 7"/>
                  <a:gd name="T3" fmla="*/ 3 h 6"/>
                  <a:gd name="T4" fmla="*/ 3 w 7"/>
                  <a:gd name="T5" fmla="*/ 6 h 6"/>
                  <a:gd name="T6" fmla="*/ 3 w 7"/>
                  <a:gd name="T7" fmla="*/ 6 h 6"/>
                  <a:gd name="T8" fmla="*/ 0 w 7"/>
                  <a:gd name="T9" fmla="*/ 3 h 6"/>
                  <a:gd name="T10" fmla="*/ 0 w 7"/>
                  <a:gd name="T11" fmla="*/ 3 h 6"/>
                  <a:gd name="T12" fmla="*/ 3 w 7"/>
                  <a:gd name="T13" fmla="*/ 0 h 6"/>
                  <a:gd name="T14" fmla="*/ 3 w 7"/>
                  <a:gd name="T15" fmla="*/ 0 h 6"/>
                  <a:gd name="T16" fmla="*/ 7 w 7"/>
                  <a:gd name="T17" fmla="*/ 3 h 6"/>
                  <a:gd name="T18" fmla="*/ 7 w 7"/>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6"/>
                  <a:gd name="T32" fmla="*/ 7 w 7"/>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6">
                    <a:moveTo>
                      <a:pt x="7" y="3"/>
                    </a:moveTo>
                    <a:lnTo>
                      <a:pt x="7" y="3"/>
                    </a:lnTo>
                    <a:lnTo>
                      <a:pt x="3" y="6"/>
                    </a:lnTo>
                    <a:lnTo>
                      <a:pt x="0" y="3"/>
                    </a:lnTo>
                    <a:lnTo>
                      <a:pt x="3" y="0"/>
                    </a:lnTo>
                    <a:lnTo>
                      <a:pt x="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51" name="Freeform 593"/>
              <p:cNvSpPr>
                <a:spLocks/>
              </p:cNvSpPr>
              <p:nvPr/>
            </p:nvSpPr>
            <p:spPr bwMode="auto">
              <a:xfrm>
                <a:off x="666750" y="4568826"/>
                <a:ext cx="9525" cy="9525"/>
              </a:xfrm>
              <a:custGeom>
                <a:avLst/>
                <a:gdLst>
                  <a:gd name="T0" fmla="*/ 6 w 6"/>
                  <a:gd name="T1" fmla="*/ 3 h 6"/>
                  <a:gd name="T2" fmla="*/ 6 w 6"/>
                  <a:gd name="T3" fmla="*/ 3 h 6"/>
                  <a:gd name="T4" fmla="*/ 3 w 6"/>
                  <a:gd name="T5" fmla="*/ 6 h 6"/>
                  <a:gd name="T6" fmla="*/ 0 w 6"/>
                  <a:gd name="T7" fmla="*/ 6 h 6"/>
                  <a:gd name="T8" fmla="*/ 0 w 6"/>
                  <a:gd name="T9" fmla="*/ 6 h 6"/>
                  <a:gd name="T10" fmla="*/ 0 w 6"/>
                  <a:gd name="T11" fmla="*/ 3 h 6"/>
                  <a:gd name="T12" fmla="*/ 0 w 6"/>
                  <a:gd name="T13" fmla="*/ 3 h 6"/>
                  <a:gd name="T14" fmla="*/ 3 w 6"/>
                  <a:gd name="T15" fmla="*/ 0 h 6"/>
                  <a:gd name="T16" fmla="*/ 3 w 6"/>
                  <a:gd name="T17" fmla="*/ 0 h 6"/>
                  <a:gd name="T18" fmla="*/ 6 w 6"/>
                  <a:gd name="T19" fmla="*/ 3 h 6"/>
                  <a:gd name="T20" fmla="*/ 6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3"/>
                    </a:moveTo>
                    <a:lnTo>
                      <a:pt x="6" y="3"/>
                    </a:lnTo>
                    <a:lnTo>
                      <a:pt x="3" y="6"/>
                    </a:lnTo>
                    <a:lnTo>
                      <a:pt x="0" y="6"/>
                    </a:lnTo>
                    <a:lnTo>
                      <a:pt x="0" y="3"/>
                    </a:lnTo>
                    <a:lnTo>
                      <a:pt x="3" y="0"/>
                    </a:lnTo>
                    <a:lnTo>
                      <a:pt x="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52" name="Freeform 594"/>
              <p:cNvSpPr>
                <a:spLocks/>
              </p:cNvSpPr>
              <p:nvPr/>
            </p:nvSpPr>
            <p:spPr bwMode="auto">
              <a:xfrm>
                <a:off x="676275" y="4573588"/>
                <a:ext cx="9525" cy="9525"/>
              </a:xfrm>
              <a:custGeom>
                <a:avLst/>
                <a:gdLst>
                  <a:gd name="T0" fmla="*/ 6 w 6"/>
                  <a:gd name="T1" fmla="*/ 3 h 6"/>
                  <a:gd name="T2" fmla="*/ 6 w 6"/>
                  <a:gd name="T3" fmla="*/ 3 h 6"/>
                  <a:gd name="T4" fmla="*/ 6 w 6"/>
                  <a:gd name="T5" fmla="*/ 6 h 6"/>
                  <a:gd name="T6" fmla="*/ 3 w 6"/>
                  <a:gd name="T7" fmla="*/ 6 h 6"/>
                  <a:gd name="T8" fmla="*/ 3 w 6"/>
                  <a:gd name="T9" fmla="*/ 6 h 6"/>
                  <a:gd name="T10" fmla="*/ 0 w 6"/>
                  <a:gd name="T11" fmla="*/ 3 h 6"/>
                  <a:gd name="T12" fmla="*/ 0 w 6"/>
                  <a:gd name="T13" fmla="*/ 3 h 6"/>
                  <a:gd name="T14" fmla="*/ 6 w 6"/>
                  <a:gd name="T15" fmla="*/ 0 h 6"/>
                  <a:gd name="T16" fmla="*/ 6 w 6"/>
                  <a:gd name="T17" fmla="*/ 0 h 6"/>
                  <a:gd name="T18" fmla="*/ 6 w 6"/>
                  <a:gd name="T19" fmla="*/ 3 h 6"/>
                  <a:gd name="T20" fmla="*/ 6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3"/>
                    </a:moveTo>
                    <a:lnTo>
                      <a:pt x="6" y="3"/>
                    </a:lnTo>
                    <a:lnTo>
                      <a:pt x="6" y="6"/>
                    </a:lnTo>
                    <a:lnTo>
                      <a:pt x="3" y="6"/>
                    </a:lnTo>
                    <a:lnTo>
                      <a:pt x="0" y="3"/>
                    </a:lnTo>
                    <a:lnTo>
                      <a:pt x="6" y="0"/>
                    </a:lnTo>
                    <a:lnTo>
                      <a:pt x="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53" name="Freeform 595"/>
              <p:cNvSpPr>
                <a:spLocks/>
              </p:cNvSpPr>
              <p:nvPr/>
            </p:nvSpPr>
            <p:spPr bwMode="auto">
              <a:xfrm>
                <a:off x="692150" y="4578351"/>
                <a:ext cx="9525" cy="11113"/>
              </a:xfrm>
              <a:custGeom>
                <a:avLst/>
                <a:gdLst>
                  <a:gd name="T0" fmla="*/ 6 w 6"/>
                  <a:gd name="T1" fmla="*/ 3 h 7"/>
                  <a:gd name="T2" fmla="*/ 6 w 6"/>
                  <a:gd name="T3" fmla="*/ 3 h 7"/>
                  <a:gd name="T4" fmla="*/ 3 w 6"/>
                  <a:gd name="T5" fmla="*/ 7 h 7"/>
                  <a:gd name="T6" fmla="*/ 3 w 6"/>
                  <a:gd name="T7" fmla="*/ 7 h 7"/>
                  <a:gd name="T8" fmla="*/ 0 w 6"/>
                  <a:gd name="T9" fmla="*/ 3 h 7"/>
                  <a:gd name="T10" fmla="*/ 0 w 6"/>
                  <a:gd name="T11" fmla="*/ 3 h 7"/>
                  <a:gd name="T12" fmla="*/ 3 w 6"/>
                  <a:gd name="T13" fmla="*/ 0 h 7"/>
                  <a:gd name="T14" fmla="*/ 3 w 6"/>
                  <a:gd name="T15" fmla="*/ 0 h 7"/>
                  <a:gd name="T16" fmla="*/ 6 w 6"/>
                  <a:gd name="T17" fmla="*/ 3 h 7"/>
                  <a:gd name="T18" fmla="*/ 6 w 6"/>
                  <a:gd name="T19" fmla="*/ 3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7"/>
                  <a:gd name="T32" fmla="*/ 6 w 6"/>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7">
                    <a:moveTo>
                      <a:pt x="6" y="3"/>
                    </a:moveTo>
                    <a:lnTo>
                      <a:pt x="6" y="3"/>
                    </a:lnTo>
                    <a:lnTo>
                      <a:pt x="3" y="7"/>
                    </a:lnTo>
                    <a:lnTo>
                      <a:pt x="0" y="3"/>
                    </a:lnTo>
                    <a:lnTo>
                      <a:pt x="3" y="0"/>
                    </a:lnTo>
                    <a:lnTo>
                      <a:pt x="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54" name="Freeform 596"/>
              <p:cNvSpPr>
                <a:spLocks/>
              </p:cNvSpPr>
              <p:nvPr/>
            </p:nvSpPr>
            <p:spPr bwMode="auto">
              <a:xfrm>
                <a:off x="706438" y="4583113"/>
                <a:ext cx="9525" cy="11113"/>
              </a:xfrm>
              <a:custGeom>
                <a:avLst/>
                <a:gdLst>
                  <a:gd name="T0" fmla="*/ 6 w 6"/>
                  <a:gd name="T1" fmla="*/ 4 h 7"/>
                  <a:gd name="T2" fmla="*/ 6 w 6"/>
                  <a:gd name="T3" fmla="*/ 4 h 7"/>
                  <a:gd name="T4" fmla="*/ 3 w 6"/>
                  <a:gd name="T5" fmla="*/ 7 h 7"/>
                  <a:gd name="T6" fmla="*/ 0 w 6"/>
                  <a:gd name="T7" fmla="*/ 7 h 7"/>
                  <a:gd name="T8" fmla="*/ 0 w 6"/>
                  <a:gd name="T9" fmla="*/ 7 h 7"/>
                  <a:gd name="T10" fmla="*/ 0 w 6"/>
                  <a:gd name="T11" fmla="*/ 4 h 7"/>
                  <a:gd name="T12" fmla="*/ 0 w 6"/>
                  <a:gd name="T13" fmla="*/ 4 h 7"/>
                  <a:gd name="T14" fmla="*/ 0 w 6"/>
                  <a:gd name="T15" fmla="*/ 0 h 7"/>
                  <a:gd name="T16" fmla="*/ 3 w 6"/>
                  <a:gd name="T17" fmla="*/ 0 h 7"/>
                  <a:gd name="T18" fmla="*/ 3 w 6"/>
                  <a:gd name="T19" fmla="*/ 0 h 7"/>
                  <a:gd name="T20" fmla="*/ 6 w 6"/>
                  <a:gd name="T21" fmla="*/ 4 h 7"/>
                  <a:gd name="T22" fmla="*/ 6 w 6"/>
                  <a:gd name="T23" fmla="*/ 4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7"/>
                  <a:gd name="T38" fmla="*/ 6 w 6"/>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7">
                    <a:moveTo>
                      <a:pt x="6" y="4"/>
                    </a:moveTo>
                    <a:lnTo>
                      <a:pt x="6" y="4"/>
                    </a:lnTo>
                    <a:lnTo>
                      <a:pt x="3" y="7"/>
                    </a:lnTo>
                    <a:lnTo>
                      <a:pt x="0" y="7"/>
                    </a:lnTo>
                    <a:lnTo>
                      <a:pt x="0" y="4"/>
                    </a:lnTo>
                    <a:lnTo>
                      <a:pt x="0" y="0"/>
                    </a:lnTo>
                    <a:lnTo>
                      <a:pt x="3" y="0"/>
                    </a:lnTo>
                    <a:lnTo>
                      <a:pt x="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55" name="Freeform 597"/>
              <p:cNvSpPr>
                <a:spLocks/>
              </p:cNvSpPr>
              <p:nvPr/>
            </p:nvSpPr>
            <p:spPr bwMode="auto">
              <a:xfrm>
                <a:off x="715963" y="4589463"/>
                <a:ext cx="11113" cy="9525"/>
              </a:xfrm>
              <a:custGeom>
                <a:avLst/>
                <a:gdLst>
                  <a:gd name="T0" fmla="*/ 7 w 7"/>
                  <a:gd name="T1" fmla="*/ 3 h 6"/>
                  <a:gd name="T2" fmla="*/ 7 w 7"/>
                  <a:gd name="T3" fmla="*/ 3 h 6"/>
                  <a:gd name="T4" fmla="*/ 4 w 7"/>
                  <a:gd name="T5" fmla="*/ 6 h 6"/>
                  <a:gd name="T6" fmla="*/ 4 w 7"/>
                  <a:gd name="T7" fmla="*/ 6 h 6"/>
                  <a:gd name="T8" fmla="*/ 0 w 7"/>
                  <a:gd name="T9" fmla="*/ 3 h 6"/>
                  <a:gd name="T10" fmla="*/ 0 w 7"/>
                  <a:gd name="T11" fmla="*/ 3 h 6"/>
                  <a:gd name="T12" fmla="*/ 4 w 7"/>
                  <a:gd name="T13" fmla="*/ 0 h 6"/>
                  <a:gd name="T14" fmla="*/ 7 w 7"/>
                  <a:gd name="T15" fmla="*/ 0 h 6"/>
                  <a:gd name="T16" fmla="*/ 7 w 7"/>
                  <a:gd name="T17" fmla="*/ 0 h 6"/>
                  <a:gd name="T18" fmla="*/ 7 w 7"/>
                  <a:gd name="T19" fmla="*/ 3 h 6"/>
                  <a:gd name="T20" fmla="*/ 7 w 7"/>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3"/>
                    </a:moveTo>
                    <a:lnTo>
                      <a:pt x="7" y="3"/>
                    </a:lnTo>
                    <a:lnTo>
                      <a:pt x="4" y="6"/>
                    </a:lnTo>
                    <a:lnTo>
                      <a:pt x="0" y="3"/>
                    </a:lnTo>
                    <a:lnTo>
                      <a:pt x="4" y="0"/>
                    </a:lnTo>
                    <a:lnTo>
                      <a:pt x="7" y="0"/>
                    </a:lnTo>
                    <a:lnTo>
                      <a:pt x="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56" name="Freeform 598"/>
              <p:cNvSpPr>
                <a:spLocks/>
              </p:cNvSpPr>
              <p:nvPr/>
            </p:nvSpPr>
            <p:spPr bwMode="auto">
              <a:xfrm>
                <a:off x="731838" y="4594226"/>
                <a:ext cx="9525" cy="9525"/>
              </a:xfrm>
              <a:custGeom>
                <a:avLst/>
                <a:gdLst>
                  <a:gd name="T0" fmla="*/ 6 w 6"/>
                  <a:gd name="T1" fmla="*/ 3 h 6"/>
                  <a:gd name="T2" fmla="*/ 6 w 6"/>
                  <a:gd name="T3" fmla="*/ 3 h 6"/>
                  <a:gd name="T4" fmla="*/ 3 w 6"/>
                  <a:gd name="T5" fmla="*/ 6 h 6"/>
                  <a:gd name="T6" fmla="*/ 3 w 6"/>
                  <a:gd name="T7" fmla="*/ 6 h 6"/>
                  <a:gd name="T8" fmla="*/ 0 w 6"/>
                  <a:gd name="T9" fmla="*/ 3 h 6"/>
                  <a:gd name="T10" fmla="*/ 0 w 6"/>
                  <a:gd name="T11" fmla="*/ 3 h 6"/>
                  <a:gd name="T12" fmla="*/ 3 w 6"/>
                  <a:gd name="T13" fmla="*/ 0 h 6"/>
                  <a:gd name="T14" fmla="*/ 3 w 6"/>
                  <a:gd name="T15" fmla="*/ 0 h 6"/>
                  <a:gd name="T16" fmla="*/ 3 w 6"/>
                  <a:gd name="T17" fmla="*/ 0 h 6"/>
                  <a:gd name="T18" fmla="*/ 6 w 6"/>
                  <a:gd name="T19" fmla="*/ 3 h 6"/>
                  <a:gd name="T20" fmla="*/ 6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3"/>
                    </a:moveTo>
                    <a:lnTo>
                      <a:pt x="6" y="3"/>
                    </a:lnTo>
                    <a:lnTo>
                      <a:pt x="3" y="6"/>
                    </a:lnTo>
                    <a:lnTo>
                      <a:pt x="0" y="3"/>
                    </a:lnTo>
                    <a:lnTo>
                      <a:pt x="3" y="0"/>
                    </a:lnTo>
                    <a:lnTo>
                      <a:pt x="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57" name="Freeform 599"/>
              <p:cNvSpPr>
                <a:spLocks/>
              </p:cNvSpPr>
              <p:nvPr/>
            </p:nvSpPr>
            <p:spPr bwMode="auto">
              <a:xfrm>
                <a:off x="746125" y="4598988"/>
                <a:ext cx="11113" cy="9525"/>
              </a:xfrm>
              <a:custGeom>
                <a:avLst/>
                <a:gdLst>
                  <a:gd name="T0" fmla="*/ 7 w 7"/>
                  <a:gd name="T1" fmla="*/ 3 h 6"/>
                  <a:gd name="T2" fmla="*/ 7 w 7"/>
                  <a:gd name="T3" fmla="*/ 3 h 6"/>
                  <a:gd name="T4" fmla="*/ 4 w 7"/>
                  <a:gd name="T5" fmla="*/ 6 h 6"/>
                  <a:gd name="T6" fmla="*/ 4 w 7"/>
                  <a:gd name="T7" fmla="*/ 6 h 6"/>
                  <a:gd name="T8" fmla="*/ 0 w 7"/>
                  <a:gd name="T9" fmla="*/ 3 h 6"/>
                  <a:gd name="T10" fmla="*/ 0 w 7"/>
                  <a:gd name="T11" fmla="*/ 3 h 6"/>
                  <a:gd name="T12" fmla="*/ 0 w 7"/>
                  <a:gd name="T13" fmla="*/ 0 h 6"/>
                  <a:gd name="T14" fmla="*/ 4 w 7"/>
                  <a:gd name="T15" fmla="*/ 0 h 6"/>
                  <a:gd name="T16" fmla="*/ 4 w 7"/>
                  <a:gd name="T17" fmla="*/ 0 h 6"/>
                  <a:gd name="T18" fmla="*/ 7 w 7"/>
                  <a:gd name="T19" fmla="*/ 3 h 6"/>
                  <a:gd name="T20" fmla="*/ 7 w 7"/>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3"/>
                    </a:moveTo>
                    <a:lnTo>
                      <a:pt x="7" y="3"/>
                    </a:lnTo>
                    <a:lnTo>
                      <a:pt x="4" y="6"/>
                    </a:lnTo>
                    <a:lnTo>
                      <a:pt x="0" y="3"/>
                    </a:lnTo>
                    <a:lnTo>
                      <a:pt x="0" y="0"/>
                    </a:lnTo>
                    <a:lnTo>
                      <a:pt x="4" y="0"/>
                    </a:lnTo>
                    <a:lnTo>
                      <a:pt x="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58" name="Freeform 600"/>
              <p:cNvSpPr>
                <a:spLocks/>
              </p:cNvSpPr>
              <p:nvPr/>
            </p:nvSpPr>
            <p:spPr bwMode="auto">
              <a:xfrm>
                <a:off x="762000" y="4603751"/>
                <a:ext cx="4763" cy="9525"/>
              </a:xfrm>
              <a:custGeom>
                <a:avLst/>
                <a:gdLst>
                  <a:gd name="T0" fmla="*/ 3 w 3"/>
                  <a:gd name="T1" fmla="*/ 3 h 6"/>
                  <a:gd name="T2" fmla="*/ 3 w 3"/>
                  <a:gd name="T3" fmla="*/ 3 h 6"/>
                  <a:gd name="T4" fmla="*/ 3 w 3"/>
                  <a:gd name="T5" fmla="*/ 6 h 6"/>
                  <a:gd name="T6" fmla="*/ 0 w 3"/>
                  <a:gd name="T7" fmla="*/ 6 h 6"/>
                  <a:gd name="T8" fmla="*/ 0 w 3"/>
                  <a:gd name="T9" fmla="*/ 6 h 6"/>
                  <a:gd name="T10" fmla="*/ 0 w 3"/>
                  <a:gd name="T11" fmla="*/ 3 h 6"/>
                  <a:gd name="T12" fmla="*/ 0 w 3"/>
                  <a:gd name="T13" fmla="*/ 3 h 6"/>
                  <a:gd name="T14" fmla="*/ 0 w 3"/>
                  <a:gd name="T15" fmla="*/ 0 h 6"/>
                  <a:gd name="T16" fmla="*/ 3 w 3"/>
                  <a:gd name="T17" fmla="*/ 0 h 6"/>
                  <a:gd name="T18" fmla="*/ 3 w 3"/>
                  <a:gd name="T19" fmla="*/ 0 h 6"/>
                  <a:gd name="T20" fmla="*/ 3 w 3"/>
                  <a:gd name="T21" fmla="*/ 3 h 6"/>
                  <a:gd name="T22" fmla="*/ 3 w 3"/>
                  <a:gd name="T23" fmla="*/ 3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
                  <a:gd name="T37" fmla="*/ 0 h 6"/>
                  <a:gd name="T38" fmla="*/ 3 w 3"/>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 h="6">
                    <a:moveTo>
                      <a:pt x="3" y="3"/>
                    </a:moveTo>
                    <a:lnTo>
                      <a:pt x="3" y="3"/>
                    </a:lnTo>
                    <a:lnTo>
                      <a:pt x="3" y="6"/>
                    </a:lnTo>
                    <a:lnTo>
                      <a:pt x="0" y="6"/>
                    </a:lnTo>
                    <a:lnTo>
                      <a:pt x="0" y="3"/>
                    </a:lnTo>
                    <a:lnTo>
                      <a:pt x="0" y="0"/>
                    </a:lnTo>
                    <a:lnTo>
                      <a:pt x="3" y="0"/>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59" name="Freeform 601"/>
              <p:cNvSpPr>
                <a:spLocks/>
              </p:cNvSpPr>
              <p:nvPr/>
            </p:nvSpPr>
            <p:spPr bwMode="auto">
              <a:xfrm>
                <a:off x="650875" y="4548188"/>
                <a:ext cx="11113" cy="11113"/>
              </a:xfrm>
              <a:custGeom>
                <a:avLst/>
                <a:gdLst>
                  <a:gd name="T0" fmla="*/ 7 w 7"/>
                  <a:gd name="T1" fmla="*/ 7 h 7"/>
                  <a:gd name="T2" fmla="*/ 7 w 7"/>
                  <a:gd name="T3" fmla="*/ 7 h 7"/>
                  <a:gd name="T4" fmla="*/ 3 w 7"/>
                  <a:gd name="T5" fmla="*/ 7 h 7"/>
                  <a:gd name="T6" fmla="*/ 0 w 7"/>
                  <a:gd name="T7" fmla="*/ 7 h 7"/>
                  <a:gd name="T8" fmla="*/ 0 w 7"/>
                  <a:gd name="T9" fmla="*/ 7 h 7"/>
                  <a:gd name="T10" fmla="*/ 0 w 7"/>
                  <a:gd name="T11" fmla="*/ 3 h 7"/>
                  <a:gd name="T12" fmla="*/ 0 w 7"/>
                  <a:gd name="T13" fmla="*/ 3 h 7"/>
                  <a:gd name="T14" fmla="*/ 0 w 7"/>
                  <a:gd name="T15" fmla="*/ 0 h 7"/>
                  <a:gd name="T16" fmla="*/ 3 w 7"/>
                  <a:gd name="T17" fmla="*/ 0 h 7"/>
                  <a:gd name="T18" fmla="*/ 3 w 7"/>
                  <a:gd name="T19" fmla="*/ 0 h 7"/>
                  <a:gd name="T20" fmla="*/ 7 w 7"/>
                  <a:gd name="T21" fmla="*/ 7 h 7"/>
                  <a:gd name="T22" fmla="*/ 7 w 7"/>
                  <a:gd name="T23" fmla="*/ 7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7"/>
                  <a:gd name="T38" fmla="*/ 7 w 7"/>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7">
                    <a:moveTo>
                      <a:pt x="7" y="7"/>
                    </a:moveTo>
                    <a:lnTo>
                      <a:pt x="7" y="7"/>
                    </a:lnTo>
                    <a:lnTo>
                      <a:pt x="3" y="7"/>
                    </a:lnTo>
                    <a:lnTo>
                      <a:pt x="0" y="7"/>
                    </a:lnTo>
                    <a:lnTo>
                      <a:pt x="0" y="3"/>
                    </a:lnTo>
                    <a:lnTo>
                      <a:pt x="0" y="0"/>
                    </a:lnTo>
                    <a:lnTo>
                      <a:pt x="3" y="0"/>
                    </a:lnTo>
                    <a:lnTo>
                      <a:pt x="7"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60" name="Freeform 602"/>
              <p:cNvSpPr>
                <a:spLocks/>
              </p:cNvSpPr>
              <p:nvPr/>
            </p:nvSpPr>
            <p:spPr bwMode="auto">
              <a:xfrm>
                <a:off x="666750" y="4552951"/>
                <a:ext cx="4763" cy="11113"/>
              </a:xfrm>
              <a:custGeom>
                <a:avLst/>
                <a:gdLst>
                  <a:gd name="T0" fmla="*/ 3 w 3"/>
                  <a:gd name="T1" fmla="*/ 7 h 7"/>
                  <a:gd name="T2" fmla="*/ 3 w 3"/>
                  <a:gd name="T3" fmla="*/ 7 h 7"/>
                  <a:gd name="T4" fmla="*/ 0 w 3"/>
                  <a:gd name="T5" fmla="*/ 7 h 7"/>
                  <a:gd name="T6" fmla="*/ 0 w 3"/>
                  <a:gd name="T7" fmla="*/ 7 h 7"/>
                  <a:gd name="T8" fmla="*/ 0 w 3"/>
                  <a:gd name="T9" fmla="*/ 4 h 7"/>
                  <a:gd name="T10" fmla="*/ 0 w 3"/>
                  <a:gd name="T11" fmla="*/ 4 h 7"/>
                  <a:gd name="T12" fmla="*/ 0 w 3"/>
                  <a:gd name="T13" fmla="*/ 0 h 7"/>
                  <a:gd name="T14" fmla="*/ 3 w 3"/>
                  <a:gd name="T15" fmla="*/ 0 h 7"/>
                  <a:gd name="T16" fmla="*/ 3 w 3"/>
                  <a:gd name="T17" fmla="*/ 0 h 7"/>
                  <a:gd name="T18" fmla="*/ 3 w 3"/>
                  <a:gd name="T19" fmla="*/ 7 h 7"/>
                  <a:gd name="T20" fmla="*/ 3 w 3"/>
                  <a:gd name="T21" fmla="*/ 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7"/>
                  <a:gd name="T35" fmla="*/ 3 w 3"/>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7">
                    <a:moveTo>
                      <a:pt x="3" y="7"/>
                    </a:moveTo>
                    <a:lnTo>
                      <a:pt x="3" y="7"/>
                    </a:lnTo>
                    <a:lnTo>
                      <a:pt x="0" y="7"/>
                    </a:lnTo>
                    <a:lnTo>
                      <a:pt x="0" y="4"/>
                    </a:lnTo>
                    <a:lnTo>
                      <a:pt x="0" y="0"/>
                    </a:lnTo>
                    <a:lnTo>
                      <a:pt x="3" y="0"/>
                    </a:lnTo>
                    <a:lnTo>
                      <a:pt x="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61" name="Freeform 603"/>
              <p:cNvSpPr>
                <a:spLocks/>
              </p:cNvSpPr>
              <p:nvPr/>
            </p:nvSpPr>
            <p:spPr bwMode="auto">
              <a:xfrm>
                <a:off x="676275" y="4559301"/>
                <a:ext cx="9525" cy="9525"/>
              </a:xfrm>
              <a:custGeom>
                <a:avLst/>
                <a:gdLst>
                  <a:gd name="T0" fmla="*/ 6 w 6"/>
                  <a:gd name="T1" fmla="*/ 6 h 6"/>
                  <a:gd name="T2" fmla="*/ 6 w 6"/>
                  <a:gd name="T3" fmla="*/ 6 h 6"/>
                  <a:gd name="T4" fmla="*/ 3 w 6"/>
                  <a:gd name="T5" fmla="*/ 6 h 6"/>
                  <a:gd name="T6" fmla="*/ 3 w 6"/>
                  <a:gd name="T7" fmla="*/ 6 h 6"/>
                  <a:gd name="T8" fmla="*/ 0 w 6"/>
                  <a:gd name="T9" fmla="*/ 3 h 6"/>
                  <a:gd name="T10" fmla="*/ 0 w 6"/>
                  <a:gd name="T11" fmla="*/ 3 h 6"/>
                  <a:gd name="T12" fmla="*/ 3 w 6"/>
                  <a:gd name="T13" fmla="*/ 0 h 6"/>
                  <a:gd name="T14" fmla="*/ 6 w 6"/>
                  <a:gd name="T15" fmla="*/ 0 h 6"/>
                  <a:gd name="T16" fmla="*/ 6 w 6"/>
                  <a:gd name="T17" fmla="*/ 0 h 6"/>
                  <a:gd name="T18" fmla="*/ 6 w 6"/>
                  <a:gd name="T19" fmla="*/ 6 h 6"/>
                  <a:gd name="T20" fmla="*/ 6 w 6"/>
                  <a:gd name="T21" fmla="*/ 6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6"/>
                    </a:moveTo>
                    <a:lnTo>
                      <a:pt x="6" y="6"/>
                    </a:lnTo>
                    <a:lnTo>
                      <a:pt x="3" y="6"/>
                    </a:lnTo>
                    <a:lnTo>
                      <a:pt x="0" y="3"/>
                    </a:lnTo>
                    <a:lnTo>
                      <a:pt x="3" y="0"/>
                    </a:lnTo>
                    <a:lnTo>
                      <a:pt x="6"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62" name="Freeform 604"/>
              <p:cNvSpPr>
                <a:spLocks/>
              </p:cNvSpPr>
              <p:nvPr/>
            </p:nvSpPr>
            <p:spPr bwMode="auto">
              <a:xfrm>
                <a:off x="692150" y="4564063"/>
                <a:ext cx="9525" cy="9525"/>
              </a:xfrm>
              <a:custGeom>
                <a:avLst/>
                <a:gdLst>
                  <a:gd name="T0" fmla="*/ 6 w 6"/>
                  <a:gd name="T1" fmla="*/ 6 h 6"/>
                  <a:gd name="T2" fmla="*/ 6 w 6"/>
                  <a:gd name="T3" fmla="*/ 6 h 6"/>
                  <a:gd name="T4" fmla="*/ 3 w 6"/>
                  <a:gd name="T5" fmla="*/ 6 h 6"/>
                  <a:gd name="T6" fmla="*/ 3 w 6"/>
                  <a:gd name="T7" fmla="*/ 6 h 6"/>
                  <a:gd name="T8" fmla="*/ 0 w 6"/>
                  <a:gd name="T9" fmla="*/ 3 h 6"/>
                  <a:gd name="T10" fmla="*/ 0 w 6"/>
                  <a:gd name="T11" fmla="*/ 3 h 6"/>
                  <a:gd name="T12" fmla="*/ 0 w 6"/>
                  <a:gd name="T13" fmla="*/ 0 h 6"/>
                  <a:gd name="T14" fmla="*/ 3 w 6"/>
                  <a:gd name="T15" fmla="*/ 0 h 6"/>
                  <a:gd name="T16" fmla="*/ 3 w 6"/>
                  <a:gd name="T17" fmla="*/ 0 h 6"/>
                  <a:gd name="T18" fmla="*/ 6 w 6"/>
                  <a:gd name="T19" fmla="*/ 6 h 6"/>
                  <a:gd name="T20" fmla="*/ 6 w 6"/>
                  <a:gd name="T21" fmla="*/ 6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6"/>
                    </a:moveTo>
                    <a:lnTo>
                      <a:pt x="6" y="6"/>
                    </a:lnTo>
                    <a:lnTo>
                      <a:pt x="3" y="6"/>
                    </a:lnTo>
                    <a:lnTo>
                      <a:pt x="0" y="3"/>
                    </a:lnTo>
                    <a:lnTo>
                      <a:pt x="0" y="0"/>
                    </a:lnTo>
                    <a:lnTo>
                      <a:pt x="3"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63" name="Freeform 605"/>
              <p:cNvSpPr>
                <a:spLocks/>
              </p:cNvSpPr>
              <p:nvPr/>
            </p:nvSpPr>
            <p:spPr bwMode="auto">
              <a:xfrm>
                <a:off x="706438" y="4568826"/>
                <a:ext cx="9525" cy="9525"/>
              </a:xfrm>
              <a:custGeom>
                <a:avLst/>
                <a:gdLst>
                  <a:gd name="T0" fmla="*/ 6 w 6"/>
                  <a:gd name="T1" fmla="*/ 6 h 6"/>
                  <a:gd name="T2" fmla="*/ 6 w 6"/>
                  <a:gd name="T3" fmla="*/ 6 h 6"/>
                  <a:gd name="T4" fmla="*/ 0 w 6"/>
                  <a:gd name="T5" fmla="*/ 6 h 6"/>
                  <a:gd name="T6" fmla="*/ 0 w 6"/>
                  <a:gd name="T7" fmla="*/ 6 h 6"/>
                  <a:gd name="T8" fmla="*/ 0 w 6"/>
                  <a:gd name="T9" fmla="*/ 3 h 6"/>
                  <a:gd name="T10" fmla="*/ 0 w 6"/>
                  <a:gd name="T11" fmla="*/ 3 h 6"/>
                  <a:gd name="T12" fmla="*/ 3 w 6"/>
                  <a:gd name="T13" fmla="*/ 0 h 6"/>
                  <a:gd name="T14" fmla="*/ 3 w 6"/>
                  <a:gd name="T15" fmla="*/ 0 h 6"/>
                  <a:gd name="T16" fmla="*/ 6 w 6"/>
                  <a:gd name="T17" fmla="*/ 6 h 6"/>
                  <a:gd name="T18" fmla="*/ 6 w 6"/>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6"/>
                    </a:moveTo>
                    <a:lnTo>
                      <a:pt x="6" y="6"/>
                    </a:lnTo>
                    <a:lnTo>
                      <a:pt x="0" y="6"/>
                    </a:lnTo>
                    <a:lnTo>
                      <a:pt x="0" y="3"/>
                    </a:lnTo>
                    <a:lnTo>
                      <a:pt x="3"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64" name="Freeform 606"/>
              <p:cNvSpPr>
                <a:spLocks/>
              </p:cNvSpPr>
              <p:nvPr/>
            </p:nvSpPr>
            <p:spPr bwMode="auto">
              <a:xfrm>
                <a:off x="715963" y="4573588"/>
                <a:ext cx="11113" cy="9525"/>
              </a:xfrm>
              <a:custGeom>
                <a:avLst/>
                <a:gdLst>
                  <a:gd name="T0" fmla="*/ 7 w 7"/>
                  <a:gd name="T1" fmla="*/ 6 h 6"/>
                  <a:gd name="T2" fmla="*/ 7 w 7"/>
                  <a:gd name="T3" fmla="*/ 6 h 6"/>
                  <a:gd name="T4" fmla="*/ 4 w 7"/>
                  <a:gd name="T5" fmla="*/ 6 h 6"/>
                  <a:gd name="T6" fmla="*/ 4 w 7"/>
                  <a:gd name="T7" fmla="*/ 6 h 6"/>
                  <a:gd name="T8" fmla="*/ 0 w 7"/>
                  <a:gd name="T9" fmla="*/ 3 h 6"/>
                  <a:gd name="T10" fmla="*/ 0 w 7"/>
                  <a:gd name="T11" fmla="*/ 3 h 6"/>
                  <a:gd name="T12" fmla="*/ 7 w 7"/>
                  <a:gd name="T13" fmla="*/ 0 h 6"/>
                  <a:gd name="T14" fmla="*/ 7 w 7"/>
                  <a:gd name="T15" fmla="*/ 0 h 6"/>
                  <a:gd name="T16" fmla="*/ 7 w 7"/>
                  <a:gd name="T17" fmla="*/ 6 h 6"/>
                  <a:gd name="T18" fmla="*/ 7 w 7"/>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6"/>
                  <a:gd name="T32" fmla="*/ 7 w 7"/>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6">
                    <a:moveTo>
                      <a:pt x="7" y="6"/>
                    </a:moveTo>
                    <a:lnTo>
                      <a:pt x="7" y="6"/>
                    </a:lnTo>
                    <a:lnTo>
                      <a:pt x="4" y="6"/>
                    </a:lnTo>
                    <a:lnTo>
                      <a:pt x="0" y="3"/>
                    </a:lnTo>
                    <a:lnTo>
                      <a:pt x="7" y="0"/>
                    </a:lnTo>
                    <a:lnTo>
                      <a:pt x="7"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grpSp>
        <p:sp>
          <p:nvSpPr>
            <p:cNvPr id="20123" name="Freeform 608"/>
            <p:cNvSpPr>
              <a:spLocks/>
            </p:cNvSpPr>
            <p:nvPr/>
          </p:nvSpPr>
          <p:spPr bwMode="auto">
            <a:xfrm>
              <a:off x="731838" y="4578350"/>
              <a:ext cx="9525" cy="11112"/>
            </a:xfrm>
            <a:custGeom>
              <a:avLst/>
              <a:gdLst>
                <a:gd name="T0" fmla="*/ 6 w 6"/>
                <a:gd name="T1" fmla="*/ 7 h 7"/>
                <a:gd name="T2" fmla="*/ 6 w 6"/>
                <a:gd name="T3" fmla="*/ 7 h 7"/>
                <a:gd name="T4" fmla="*/ 3 w 6"/>
                <a:gd name="T5" fmla="*/ 7 h 7"/>
                <a:gd name="T6" fmla="*/ 3 w 6"/>
                <a:gd name="T7" fmla="*/ 7 h 7"/>
                <a:gd name="T8" fmla="*/ 0 w 6"/>
                <a:gd name="T9" fmla="*/ 3 h 7"/>
                <a:gd name="T10" fmla="*/ 0 w 6"/>
                <a:gd name="T11" fmla="*/ 3 h 7"/>
                <a:gd name="T12" fmla="*/ 3 w 6"/>
                <a:gd name="T13" fmla="*/ 0 h 7"/>
                <a:gd name="T14" fmla="*/ 3 w 6"/>
                <a:gd name="T15" fmla="*/ 0 h 7"/>
                <a:gd name="T16" fmla="*/ 6 w 6"/>
                <a:gd name="T17" fmla="*/ 7 h 7"/>
                <a:gd name="T18" fmla="*/ 6 w 6"/>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7"/>
                <a:gd name="T32" fmla="*/ 6 w 6"/>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7">
                  <a:moveTo>
                    <a:pt x="6" y="7"/>
                  </a:moveTo>
                  <a:lnTo>
                    <a:pt x="6" y="7"/>
                  </a:lnTo>
                  <a:lnTo>
                    <a:pt x="3" y="7"/>
                  </a:lnTo>
                  <a:lnTo>
                    <a:pt x="0" y="3"/>
                  </a:lnTo>
                  <a:lnTo>
                    <a:pt x="3" y="0"/>
                  </a:lnTo>
                  <a:lnTo>
                    <a:pt x="6"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24" name="Freeform 609"/>
            <p:cNvSpPr>
              <a:spLocks/>
            </p:cNvSpPr>
            <p:nvPr/>
          </p:nvSpPr>
          <p:spPr bwMode="auto">
            <a:xfrm>
              <a:off x="746125" y="4583113"/>
              <a:ext cx="11112" cy="11112"/>
            </a:xfrm>
            <a:custGeom>
              <a:avLst/>
              <a:gdLst>
                <a:gd name="T0" fmla="*/ 7 w 7"/>
                <a:gd name="T1" fmla="*/ 7 h 7"/>
                <a:gd name="T2" fmla="*/ 7 w 7"/>
                <a:gd name="T3" fmla="*/ 7 h 7"/>
                <a:gd name="T4" fmla="*/ 4 w 7"/>
                <a:gd name="T5" fmla="*/ 7 h 7"/>
                <a:gd name="T6" fmla="*/ 0 w 7"/>
                <a:gd name="T7" fmla="*/ 7 h 7"/>
                <a:gd name="T8" fmla="*/ 0 w 7"/>
                <a:gd name="T9" fmla="*/ 7 h 7"/>
                <a:gd name="T10" fmla="*/ 0 w 7"/>
                <a:gd name="T11" fmla="*/ 4 h 7"/>
                <a:gd name="T12" fmla="*/ 0 w 7"/>
                <a:gd name="T13" fmla="*/ 4 h 7"/>
                <a:gd name="T14" fmla="*/ 4 w 7"/>
                <a:gd name="T15" fmla="*/ 0 h 7"/>
                <a:gd name="T16" fmla="*/ 4 w 7"/>
                <a:gd name="T17" fmla="*/ 0 h 7"/>
                <a:gd name="T18" fmla="*/ 7 w 7"/>
                <a:gd name="T19" fmla="*/ 7 h 7"/>
                <a:gd name="T20" fmla="*/ 7 w 7"/>
                <a:gd name="T21" fmla="*/ 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7"/>
                <a:gd name="T35" fmla="*/ 7 w 7"/>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7">
                  <a:moveTo>
                    <a:pt x="7" y="7"/>
                  </a:moveTo>
                  <a:lnTo>
                    <a:pt x="7" y="7"/>
                  </a:lnTo>
                  <a:lnTo>
                    <a:pt x="4" y="7"/>
                  </a:lnTo>
                  <a:lnTo>
                    <a:pt x="0" y="7"/>
                  </a:lnTo>
                  <a:lnTo>
                    <a:pt x="0" y="4"/>
                  </a:lnTo>
                  <a:lnTo>
                    <a:pt x="4" y="0"/>
                  </a:lnTo>
                  <a:lnTo>
                    <a:pt x="7"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25" name="Freeform 610"/>
            <p:cNvSpPr>
              <a:spLocks/>
            </p:cNvSpPr>
            <p:nvPr/>
          </p:nvSpPr>
          <p:spPr bwMode="auto">
            <a:xfrm>
              <a:off x="757238" y="4589463"/>
              <a:ext cx="9525" cy="9525"/>
            </a:xfrm>
            <a:custGeom>
              <a:avLst/>
              <a:gdLst>
                <a:gd name="T0" fmla="*/ 6 w 6"/>
                <a:gd name="T1" fmla="*/ 6 h 6"/>
                <a:gd name="T2" fmla="*/ 6 w 6"/>
                <a:gd name="T3" fmla="*/ 6 h 6"/>
                <a:gd name="T4" fmla="*/ 3 w 6"/>
                <a:gd name="T5" fmla="*/ 6 h 6"/>
                <a:gd name="T6" fmla="*/ 3 w 6"/>
                <a:gd name="T7" fmla="*/ 6 h 6"/>
                <a:gd name="T8" fmla="*/ 0 w 6"/>
                <a:gd name="T9" fmla="*/ 3 h 6"/>
                <a:gd name="T10" fmla="*/ 0 w 6"/>
                <a:gd name="T11" fmla="*/ 3 h 6"/>
                <a:gd name="T12" fmla="*/ 6 w 6"/>
                <a:gd name="T13" fmla="*/ 0 h 6"/>
                <a:gd name="T14" fmla="*/ 6 w 6"/>
                <a:gd name="T15" fmla="*/ 0 h 6"/>
                <a:gd name="T16" fmla="*/ 6 w 6"/>
                <a:gd name="T17" fmla="*/ 6 h 6"/>
                <a:gd name="T18" fmla="*/ 6 w 6"/>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6"/>
                  </a:moveTo>
                  <a:lnTo>
                    <a:pt x="6" y="6"/>
                  </a:lnTo>
                  <a:lnTo>
                    <a:pt x="3" y="6"/>
                  </a:lnTo>
                  <a:lnTo>
                    <a:pt x="0" y="3"/>
                  </a:lnTo>
                  <a:lnTo>
                    <a:pt x="6"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26" name="Freeform 611"/>
            <p:cNvSpPr>
              <a:spLocks/>
            </p:cNvSpPr>
            <p:nvPr/>
          </p:nvSpPr>
          <p:spPr bwMode="auto">
            <a:xfrm>
              <a:off x="1058863" y="4673600"/>
              <a:ext cx="30162" cy="55562"/>
            </a:xfrm>
            <a:custGeom>
              <a:avLst/>
              <a:gdLst>
                <a:gd name="T0" fmla="*/ 0 w 19"/>
                <a:gd name="T1" fmla="*/ 35 h 35"/>
                <a:gd name="T2" fmla="*/ 12 w 19"/>
                <a:gd name="T3" fmla="*/ 35 h 35"/>
                <a:gd name="T4" fmla="*/ 19 w 19"/>
                <a:gd name="T5" fmla="*/ 4 h 35"/>
                <a:gd name="T6" fmla="*/ 6 w 19"/>
                <a:gd name="T7" fmla="*/ 0 h 35"/>
                <a:gd name="T8" fmla="*/ 0 w 19"/>
                <a:gd name="T9" fmla="*/ 35 h 35"/>
                <a:gd name="T10" fmla="*/ 0 60000 65536"/>
                <a:gd name="T11" fmla="*/ 0 60000 65536"/>
                <a:gd name="T12" fmla="*/ 0 60000 65536"/>
                <a:gd name="T13" fmla="*/ 0 60000 65536"/>
                <a:gd name="T14" fmla="*/ 0 60000 65536"/>
                <a:gd name="T15" fmla="*/ 0 w 19"/>
                <a:gd name="T16" fmla="*/ 0 h 35"/>
                <a:gd name="T17" fmla="*/ 19 w 19"/>
                <a:gd name="T18" fmla="*/ 35 h 35"/>
              </a:gdLst>
              <a:ahLst/>
              <a:cxnLst>
                <a:cxn ang="T10">
                  <a:pos x="T0" y="T1"/>
                </a:cxn>
                <a:cxn ang="T11">
                  <a:pos x="T2" y="T3"/>
                </a:cxn>
                <a:cxn ang="T12">
                  <a:pos x="T4" y="T5"/>
                </a:cxn>
                <a:cxn ang="T13">
                  <a:pos x="T6" y="T7"/>
                </a:cxn>
                <a:cxn ang="T14">
                  <a:pos x="T8" y="T9"/>
                </a:cxn>
              </a:cxnLst>
              <a:rect l="T15" t="T16" r="T17" b="T18"/>
              <a:pathLst>
                <a:path w="19" h="35">
                  <a:moveTo>
                    <a:pt x="0" y="35"/>
                  </a:moveTo>
                  <a:lnTo>
                    <a:pt x="12" y="35"/>
                  </a:lnTo>
                  <a:lnTo>
                    <a:pt x="19" y="4"/>
                  </a:lnTo>
                  <a:lnTo>
                    <a:pt x="6" y="0"/>
                  </a:lnTo>
                  <a:lnTo>
                    <a:pt x="0" y="35"/>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27" name="Freeform 612"/>
            <p:cNvSpPr>
              <a:spLocks/>
            </p:cNvSpPr>
            <p:nvPr/>
          </p:nvSpPr>
          <p:spPr bwMode="auto">
            <a:xfrm>
              <a:off x="1058863" y="4729163"/>
              <a:ext cx="90487" cy="34925"/>
            </a:xfrm>
            <a:custGeom>
              <a:avLst/>
              <a:gdLst>
                <a:gd name="T0" fmla="*/ 12 w 57"/>
                <a:gd name="T1" fmla="*/ 0 h 22"/>
                <a:gd name="T2" fmla="*/ 57 w 57"/>
                <a:gd name="T3" fmla="*/ 16 h 22"/>
                <a:gd name="T4" fmla="*/ 57 w 57"/>
                <a:gd name="T5" fmla="*/ 22 h 22"/>
                <a:gd name="T6" fmla="*/ 0 w 57"/>
                <a:gd name="T7" fmla="*/ 0 h 22"/>
                <a:gd name="T8" fmla="*/ 12 w 57"/>
                <a:gd name="T9" fmla="*/ 0 h 22"/>
                <a:gd name="T10" fmla="*/ 0 60000 65536"/>
                <a:gd name="T11" fmla="*/ 0 60000 65536"/>
                <a:gd name="T12" fmla="*/ 0 60000 65536"/>
                <a:gd name="T13" fmla="*/ 0 60000 65536"/>
                <a:gd name="T14" fmla="*/ 0 60000 65536"/>
                <a:gd name="T15" fmla="*/ 0 w 57"/>
                <a:gd name="T16" fmla="*/ 0 h 22"/>
                <a:gd name="T17" fmla="*/ 57 w 57"/>
                <a:gd name="T18" fmla="*/ 22 h 22"/>
              </a:gdLst>
              <a:ahLst/>
              <a:cxnLst>
                <a:cxn ang="T10">
                  <a:pos x="T0" y="T1"/>
                </a:cxn>
                <a:cxn ang="T11">
                  <a:pos x="T2" y="T3"/>
                </a:cxn>
                <a:cxn ang="T12">
                  <a:pos x="T4" y="T5"/>
                </a:cxn>
                <a:cxn ang="T13">
                  <a:pos x="T6" y="T7"/>
                </a:cxn>
                <a:cxn ang="T14">
                  <a:pos x="T8" y="T9"/>
                </a:cxn>
              </a:cxnLst>
              <a:rect l="T15" t="T16" r="T17" b="T18"/>
              <a:pathLst>
                <a:path w="57" h="22">
                  <a:moveTo>
                    <a:pt x="12" y="0"/>
                  </a:moveTo>
                  <a:lnTo>
                    <a:pt x="57" y="16"/>
                  </a:lnTo>
                  <a:lnTo>
                    <a:pt x="57" y="22"/>
                  </a:lnTo>
                  <a:lnTo>
                    <a:pt x="0" y="0"/>
                  </a:lnTo>
                  <a:lnTo>
                    <a:pt x="12"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28" name="Freeform 613"/>
            <p:cNvSpPr>
              <a:spLocks/>
            </p:cNvSpPr>
            <p:nvPr/>
          </p:nvSpPr>
          <p:spPr bwMode="auto">
            <a:xfrm>
              <a:off x="1158875" y="4714875"/>
              <a:ext cx="20637" cy="55562"/>
            </a:xfrm>
            <a:custGeom>
              <a:avLst/>
              <a:gdLst>
                <a:gd name="T0" fmla="*/ 0 w 13"/>
                <a:gd name="T1" fmla="*/ 35 h 35"/>
                <a:gd name="T2" fmla="*/ 9 w 13"/>
                <a:gd name="T3" fmla="*/ 31 h 35"/>
                <a:gd name="T4" fmla="*/ 13 w 13"/>
                <a:gd name="T5" fmla="*/ 3 h 35"/>
                <a:gd name="T6" fmla="*/ 6 w 13"/>
                <a:gd name="T7" fmla="*/ 0 h 35"/>
                <a:gd name="T8" fmla="*/ 0 w 13"/>
                <a:gd name="T9" fmla="*/ 35 h 35"/>
                <a:gd name="T10" fmla="*/ 0 60000 65536"/>
                <a:gd name="T11" fmla="*/ 0 60000 65536"/>
                <a:gd name="T12" fmla="*/ 0 60000 65536"/>
                <a:gd name="T13" fmla="*/ 0 60000 65536"/>
                <a:gd name="T14" fmla="*/ 0 60000 65536"/>
                <a:gd name="T15" fmla="*/ 0 w 13"/>
                <a:gd name="T16" fmla="*/ 0 h 35"/>
                <a:gd name="T17" fmla="*/ 13 w 13"/>
                <a:gd name="T18" fmla="*/ 35 h 35"/>
              </a:gdLst>
              <a:ahLst/>
              <a:cxnLst>
                <a:cxn ang="T10">
                  <a:pos x="T0" y="T1"/>
                </a:cxn>
                <a:cxn ang="T11">
                  <a:pos x="T2" y="T3"/>
                </a:cxn>
                <a:cxn ang="T12">
                  <a:pos x="T4" y="T5"/>
                </a:cxn>
                <a:cxn ang="T13">
                  <a:pos x="T6" y="T7"/>
                </a:cxn>
                <a:cxn ang="T14">
                  <a:pos x="T8" y="T9"/>
                </a:cxn>
              </a:cxnLst>
              <a:rect l="T15" t="T16" r="T17" b="T18"/>
              <a:pathLst>
                <a:path w="13" h="35">
                  <a:moveTo>
                    <a:pt x="0" y="35"/>
                  </a:moveTo>
                  <a:lnTo>
                    <a:pt x="9" y="31"/>
                  </a:lnTo>
                  <a:lnTo>
                    <a:pt x="13" y="3"/>
                  </a:lnTo>
                  <a:lnTo>
                    <a:pt x="6" y="0"/>
                  </a:lnTo>
                  <a:lnTo>
                    <a:pt x="0" y="35"/>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29" name="Freeform 614"/>
            <p:cNvSpPr>
              <a:spLocks/>
            </p:cNvSpPr>
            <p:nvPr/>
          </p:nvSpPr>
          <p:spPr bwMode="auto">
            <a:xfrm>
              <a:off x="1158875" y="4764088"/>
              <a:ext cx="90487" cy="41275"/>
            </a:xfrm>
            <a:custGeom>
              <a:avLst/>
              <a:gdLst>
                <a:gd name="T0" fmla="*/ 9 w 57"/>
                <a:gd name="T1" fmla="*/ 0 h 26"/>
                <a:gd name="T2" fmla="*/ 57 w 57"/>
                <a:gd name="T3" fmla="*/ 19 h 26"/>
                <a:gd name="T4" fmla="*/ 57 w 57"/>
                <a:gd name="T5" fmla="*/ 26 h 26"/>
                <a:gd name="T6" fmla="*/ 0 w 57"/>
                <a:gd name="T7" fmla="*/ 4 h 26"/>
                <a:gd name="T8" fmla="*/ 9 w 57"/>
                <a:gd name="T9" fmla="*/ 0 h 26"/>
                <a:gd name="T10" fmla="*/ 0 60000 65536"/>
                <a:gd name="T11" fmla="*/ 0 60000 65536"/>
                <a:gd name="T12" fmla="*/ 0 60000 65536"/>
                <a:gd name="T13" fmla="*/ 0 60000 65536"/>
                <a:gd name="T14" fmla="*/ 0 60000 65536"/>
                <a:gd name="T15" fmla="*/ 0 w 57"/>
                <a:gd name="T16" fmla="*/ 0 h 26"/>
                <a:gd name="T17" fmla="*/ 57 w 57"/>
                <a:gd name="T18" fmla="*/ 26 h 26"/>
              </a:gdLst>
              <a:ahLst/>
              <a:cxnLst>
                <a:cxn ang="T10">
                  <a:pos x="T0" y="T1"/>
                </a:cxn>
                <a:cxn ang="T11">
                  <a:pos x="T2" y="T3"/>
                </a:cxn>
                <a:cxn ang="T12">
                  <a:pos x="T4" y="T5"/>
                </a:cxn>
                <a:cxn ang="T13">
                  <a:pos x="T6" y="T7"/>
                </a:cxn>
                <a:cxn ang="T14">
                  <a:pos x="T8" y="T9"/>
                </a:cxn>
              </a:cxnLst>
              <a:rect l="T15" t="T16" r="T17" b="T18"/>
              <a:pathLst>
                <a:path w="57" h="26">
                  <a:moveTo>
                    <a:pt x="9" y="0"/>
                  </a:moveTo>
                  <a:lnTo>
                    <a:pt x="57" y="19"/>
                  </a:lnTo>
                  <a:lnTo>
                    <a:pt x="57" y="26"/>
                  </a:lnTo>
                  <a:lnTo>
                    <a:pt x="0" y="4"/>
                  </a:lnTo>
                  <a:lnTo>
                    <a:pt x="9"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30" name="Freeform 615"/>
            <p:cNvSpPr>
              <a:spLocks/>
            </p:cNvSpPr>
            <p:nvPr/>
          </p:nvSpPr>
          <p:spPr bwMode="auto">
            <a:xfrm>
              <a:off x="1263650" y="4775200"/>
              <a:ext cx="15875" cy="34925"/>
            </a:xfrm>
            <a:custGeom>
              <a:avLst/>
              <a:gdLst>
                <a:gd name="T0" fmla="*/ 0 w 10"/>
                <a:gd name="T1" fmla="*/ 22 h 22"/>
                <a:gd name="T2" fmla="*/ 7 w 10"/>
                <a:gd name="T3" fmla="*/ 19 h 22"/>
                <a:gd name="T4" fmla="*/ 10 w 10"/>
                <a:gd name="T5" fmla="*/ 3 h 22"/>
                <a:gd name="T6" fmla="*/ 3 w 10"/>
                <a:gd name="T7" fmla="*/ 0 h 22"/>
                <a:gd name="T8" fmla="*/ 0 w 10"/>
                <a:gd name="T9" fmla="*/ 22 h 22"/>
                <a:gd name="T10" fmla="*/ 0 60000 65536"/>
                <a:gd name="T11" fmla="*/ 0 60000 65536"/>
                <a:gd name="T12" fmla="*/ 0 60000 65536"/>
                <a:gd name="T13" fmla="*/ 0 60000 65536"/>
                <a:gd name="T14" fmla="*/ 0 60000 65536"/>
                <a:gd name="T15" fmla="*/ 0 w 10"/>
                <a:gd name="T16" fmla="*/ 0 h 22"/>
                <a:gd name="T17" fmla="*/ 10 w 10"/>
                <a:gd name="T18" fmla="*/ 22 h 22"/>
              </a:gdLst>
              <a:ahLst/>
              <a:cxnLst>
                <a:cxn ang="T10">
                  <a:pos x="T0" y="T1"/>
                </a:cxn>
                <a:cxn ang="T11">
                  <a:pos x="T2" y="T3"/>
                </a:cxn>
                <a:cxn ang="T12">
                  <a:pos x="T4" y="T5"/>
                </a:cxn>
                <a:cxn ang="T13">
                  <a:pos x="T6" y="T7"/>
                </a:cxn>
                <a:cxn ang="T14">
                  <a:pos x="T8" y="T9"/>
                </a:cxn>
              </a:cxnLst>
              <a:rect l="T15" t="T16" r="T17" b="T18"/>
              <a:pathLst>
                <a:path w="10" h="22">
                  <a:moveTo>
                    <a:pt x="0" y="22"/>
                  </a:moveTo>
                  <a:lnTo>
                    <a:pt x="7" y="19"/>
                  </a:lnTo>
                  <a:lnTo>
                    <a:pt x="10" y="3"/>
                  </a:lnTo>
                  <a:lnTo>
                    <a:pt x="3" y="0"/>
                  </a:lnTo>
                  <a:lnTo>
                    <a:pt x="0" y="22"/>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31" name="Freeform 616"/>
            <p:cNvSpPr>
              <a:spLocks/>
            </p:cNvSpPr>
            <p:nvPr/>
          </p:nvSpPr>
          <p:spPr bwMode="auto">
            <a:xfrm>
              <a:off x="1263650" y="4805363"/>
              <a:ext cx="90487" cy="39687"/>
            </a:xfrm>
            <a:custGeom>
              <a:avLst/>
              <a:gdLst>
                <a:gd name="T0" fmla="*/ 7 w 57"/>
                <a:gd name="T1" fmla="*/ 0 h 25"/>
                <a:gd name="T2" fmla="*/ 57 w 57"/>
                <a:gd name="T3" fmla="*/ 19 h 25"/>
                <a:gd name="T4" fmla="*/ 54 w 57"/>
                <a:gd name="T5" fmla="*/ 25 h 25"/>
                <a:gd name="T6" fmla="*/ 0 w 57"/>
                <a:gd name="T7" fmla="*/ 3 h 25"/>
                <a:gd name="T8" fmla="*/ 7 w 57"/>
                <a:gd name="T9" fmla="*/ 0 h 25"/>
                <a:gd name="T10" fmla="*/ 0 60000 65536"/>
                <a:gd name="T11" fmla="*/ 0 60000 65536"/>
                <a:gd name="T12" fmla="*/ 0 60000 65536"/>
                <a:gd name="T13" fmla="*/ 0 60000 65536"/>
                <a:gd name="T14" fmla="*/ 0 60000 65536"/>
                <a:gd name="T15" fmla="*/ 0 w 57"/>
                <a:gd name="T16" fmla="*/ 0 h 25"/>
                <a:gd name="T17" fmla="*/ 57 w 57"/>
                <a:gd name="T18" fmla="*/ 25 h 25"/>
              </a:gdLst>
              <a:ahLst/>
              <a:cxnLst>
                <a:cxn ang="T10">
                  <a:pos x="T0" y="T1"/>
                </a:cxn>
                <a:cxn ang="T11">
                  <a:pos x="T2" y="T3"/>
                </a:cxn>
                <a:cxn ang="T12">
                  <a:pos x="T4" y="T5"/>
                </a:cxn>
                <a:cxn ang="T13">
                  <a:pos x="T6" y="T7"/>
                </a:cxn>
                <a:cxn ang="T14">
                  <a:pos x="T8" y="T9"/>
                </a:cxn>
              </a:cxnLst>
              <a:rect l="T15" t="T16" r="T17" b="T18"/>
              <a:pathLst>
                <a:path w="57" h="25">
                  <a:moveTo>
                    <a:pt x="7" y="0"/>
                  </a:moveTo>
                  <a:lnTo>
                    <a:pt x="57" y="19"/>
                  </a:lnTo>
                  <a:lnTo>
                    <a:pt x="54" y="25"/>
                  </a:lnTo>
                  <a:lnTo>
                    <a:pt x="0" y="3"/>
                  </a:lnTo>
                  <a:lnTo>
                    <a:pt x="7"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grpSp>
      <p:sp>
        <p:nvSpPr>
          <p:cNvPr id="19459" name="Title 1"/>
          <p:cNvSpPr>
            <a:spLocks noGrp="1"/>
          </p:cNvSpPr>
          <p:nvPr>
            <p:ph type="title"/>
          </p:nvPr>
        </p:nvSpPr>
        <p:spPr/>
        <p:txBody>
          <a:bodyPr/>
          <a:lstStyle/>
          <a:p>
            <a:r>
              <a:rPr lang="en-US" altLang="ko-KR" dirty="0">
                <a:ea typeface="굴림" panose="020B0600000101010101" pitchFamily="50" charset="-127"/>
              </a:rPr>
              <a:t>Advanced Cold-Boot Attack</a:t>
            </a:r>
          </a:p>
        </p:txBody>
      </p:sp>
      <p:grpSp>
        <p:nvGrpSpPr>
          <p:cNvPr id="7" name="Group 113"/>
          <p:cNvGrpSpPr>
            <a:grpSpLocks/>
          </p:cNvGrpSpPr>
          <p:nvPr/>
        </p:nvGrpSpPr>
        <p:grpSpPr bwMode="auto">
          <a:xfrm>
            <a:off x="4062414" y="1447801"/>
            <a:ext cx="2414587" cy="2652713"/>
            <a:chOff x="2441972" y="1562398"/>
            <a:chExt cx="2414588" cy="2652563"/>
          </a:xfrm>
        </p:grpSpPr>
        <p:sp>
          <p:nvSpPr>
            <p:cNvPr id="20084" name="Freeform 13"/>
            <p:cNvSpPr>
              <a:spLocks/>
            </p:cNvSpPr>
            <p:nvPr/>
          </p:nvSpPr>
          <p:spPr bwMode="auto">
            <a:xfrm>
              <a:off x="2782491" y="3446859"/>
              <a:ext cx="1267272" cy="719733"/>
            </a:xfrm>
            <a:custGeom>
              <a:avLst/>
              <a:gdLst>
                <a:gd name="T0" fmla="*/ 630 w 655"/>
                <a:gd name="T1" fmla="*/ 313 h 372"/>
                <a:gd name="T2" fmla="*/ 601 w 655"/>
                <a:gd name="T3" fmla="*/ 324 h 372"/>
                <a:gd name="T4" fmla="*/ 568 w 655"/>
                <a:gd name="T5" fmla="*/ 333 h 372"/>
                <a:gd name="T6" fmla="*/ 533 w 655"/>
                <a:gd name="T7" fmla="*/ 340 h 372"/>
                <a:gd name="T8" fmla="*/ 497 w 655"/>
                <a:gd name="T9" fmla="*/ 344 h 372"/>
                <a:gd name="T10" fmla="*/ 461 w 655"/>
                <a:gd name="T11" fmla="*/ 342 h 372"/>
                <a:gd name="T12" fmla="*/ 427 w 655"/>
                <a:gd name="T13" fmla="*/ 332 h 372"/>
                <a:gd name="T14" fmla="*/ 395 w 655"/>
                <a:gd name="T15" fmla="*/ 314 h 372"/>
                <a:gd name="T16" fmla="*/ 369 w 655"/>
                <a:gd name="T17" fmla="*/ 287 h 372"/>
                <a:gd name="T18" fmla="*/ 352 w 655"/>
                <a:gd name="T19" fmla="*/ 257 h 372"/>
                <a:gd name="T20" fmla="*/ 343 w 655"/>
                <a:gd name="T21" fmla="*/ 224 h 372"/>
                <a:gd name="T22" fmla="*/ 338 w 655"/>
                <a:gd name="T23" fmla="*/ 190 h 372"/>
                <a:gd name="T24" fmla="*/ 336 w 655"/>
                <a:gd name="T25" fmla="*/ 149 h 372"/>
                <a:gd name="T26" fmla="*/ 329 w 655"/>
                <a:gd name="T27" fmla="*/ 106 h 372"/>
                <a:gd name="T28" fmla="*/ 312 w 655"/>
                <a:gd name="T29" fmla="*/ 65 h 372"/>
                <a:gd name="T30" fmla="*/ 277 w 655"/>
                <a:gd name="T31" fmla="*/ 29 h 372"/>
                <a:gd name="T32" fmla="*/ 231 w 655"/>
                <a:gd name="T33" fmla="*/ 6 h 372"/>
                <a:gd name="T34" fmla="*/ 192 w 655"/>
                <a:gd name="T35" fmla="*/ 0 h 372"/>
                <a:gd name="T36" fmla="*/ 156 w 655"/>
                <a:gd name="T37" fmla="*/ 4 h 372"/>
                <a:gd name="T38" fmla="*/ 122 w 655"/>
                <a:gd name="T39" fmla="*/ 16 h 372"/>
                <a:gd name="T40" fmla="*/ 90 w 655"/>
                <a:gd name="T41" fmla="*/ 34 h 372"/>
                <a:gd name="T42" fmla="*/ 60 w 655"/>
                <a:gd name="T43" fmla="*/ 57 h 372"/>
                <a:gd name="T44" fmla="*/ 35 w 655"/>
                <a:gd name="T45" fmla="*/ 84 h 372"/>
                <a:gd name="T46" fmla="*/ 11 w 655"/>
                <a:gd name="T47" fmla="*/ 112 h 372"/>
                <a:gd name="T48" fmla="*/ 23 w 655"/>
                <a:gd name="T49" fmla="*/ 142 h 372"/>
                <a:gd name="T50" fmla="*/ 52 w 655"/>
                <a:gd name="T51" fmla="*/ 107 h 372"/>
                <a:gd name="T52" fmla="*/ 81 w 655"/>
                <a:gd name="T53" fmla="*/ 78 h 372"/>
                <a:gd name="T54" fmla="*/ 107 w 655"/>
                <a:gd name="T55" fmla="*/ 56 h 372"/>
                <a:gd name="T56" fmla="*/ 135 w 655"/>
                <a:gd name="T57" fmla="*/ 40 h 372"/>
                <a:gd name="T58" fmla="*/ 161 w 655"/>
                <a:gd name="T59" fmla="*/ 32 h 372"/>
                <a:gd name="T60" fmla="*/ 187 w 655"/>
                <a:gd name="T61" fmla="*/ 28 h 372"/>
                <a:gd name="T62" fmla="*/ 213 w 655"/>
                <a:gd name="T63" fmla="*/ 32 h 372"/>
                <a:gd name="T64" fmla="*/ 239 w 655"/>
                <a:gd name="T65" fmla="*/ 40 h 372"/>
                <a:gd name="T66" fmla="*/ 276 w 655"/>
                <a:gd name="T67" fmla="*/ 66 h 372"/>
                <a:gd name="T68" fmla="*/ 296 w 655"/>
                <a:gd name="T69" fmla="*/ 97 h 372"/>
                <a:gd name="T70" fmla="*/ 305 w 655"/>
                <a:gd name="T71" fmla="*/ 134 h 372"/>
                <a:gd name="T72" fmla="*/ 309 w 655"/>
                <a:gd name="T73" fmla="*/ 175 h 372"/>
                <a:gd name="T74" fmla="*/ 312 w 655"/>
                <a:gd name="T75" fmla="*/ 212 h 372"/>
                <a:gd name="T76" fmla="*/ 319 w 655"/>
                <a:gd name="T77" fmla="*/ 250 h 372"/>
                <a:gd name="T78" fmla="*/ 335 w 655"/>
                <a:gd name="T79" fmla="*/ 286 h 372"/>
                <a:gd name="T80" fmla="*/ 360 w 655"/>
                <a:gd name="T81" fmla="*/ 321 h 372"/>
                <a:gd name="T82" fmla="*/ 394 w 655"/>
                <a:gd name="T83" fmla="*/ 348 h 372"/>
                <a:gd name="T84" fmla="*/ 433 w 655"/>
                <a:gd name="T85" fmla="*/ 365 h 372"/>
                <a:gd name="T86" fmla="*/ 472 w 655"/>
                <a:gd name="T87" fmla="*/ 372 h 372"/>
                <a:gd name="T88" fmla="*/ 513 w 655"/>
                <a:gd name="T89" fmla="*/ 372 h 372"/>
                <a:gd name="T90" fmla="*/ 553 w 655"/>
                <a:gd name="T91" fmla="*/ 366 h 372"/>
                <a:gd name="T92" fmla="*/ 590 w 655"/>
                <a:gd name="T93" fmla="*/ 356 h 372"/>
                <a:gd name="T94" fmla="*/ 625 w 655"/>
                <a:gd name="T95" fmla="*/ 344 h 372"/>
                <a:gd name="T96" fmla="*/ 655 w 655"/>
                <a:gd name="T97" fmla="*/ 332 h 3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55"/>
                <a:gd name="T148" fmla="*/ 0 h 372"/>
                <a:gd name="T149" fmla="*/ 655 w 655"/>
                <a:gd name="T150" fmla="*/ 372 h 3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55" h="372">
                  <a:moveTo>
                    <a:pt x="643" y="307"/>
                  </a:moveTo>
                  <a:lnTo>
                    <a:pt x="630" y="313"/>
                  </a:lnTo>
                  <a:lnTo>
                    <a:pt x="615" y="317"/>
                  </a:lnTo>
                  <a:lnTo>
                    <a:pt x="601" y="324"/>
                  </a:lnTo>
                  <a:lnTo>
                    <a:pt x="584" y="328"/>
                  </a:lnTo>
                  <a:lnTo>
                    <a:pt x="568" y="333"/>
                  </a:lnTo>
                  <a:lnTo>
                    <a:pt x="550" y="337"/>
                  </a:lnTo>
                  <a:lnTo>
                    <a:pt x="533" y="340"/>
                  </a:lnTo>
                  <a:lnTo>
                    <a:pt x="515" y="343"/>
                  </a:lnTo>
                  <a:lnTo>
                    <a:pt x="497" y="344"/>
                  </a:lnTo>
                  <a:lnTo>
                    <a:pt x="479" y="343"/>
                  </a:lnTo>
                  <a:lnTo>
                    <a:pt x="461" y="342"/>
                  </a:lnTo>
                  <a:lnTo>
                    <a:pt x="444" y="338"/>
                  </a:lnTo>
                  <a:lnTo>
                    <a:pt x="427" y="332"/>
                  </a:lnTo>
                  <a:lnTo>
                    <a:pt x="411" y="325"/>
                  </a:lnTo>
                  <a:lnTo>
                    <a:pt x="395" y="314"/>
                  </a:lnTo>
                  <a:lnTo>
                    <a:pt x="381" y="302"/>
                  </a:lnTo>
                  <a:lnTo>
                    <a:pt x="369" y="287"/>
                  </a:lnTo>
                  <a:lnTo>
                    <a:pt x="359" y="273"/>
                  </a:lnTo>
                  <a:lnTo>
                    <a:pt x="352" y="257"/>
                  </a:lnTo>
                  <a:lnTo>
                    <a:pt x="347" y="240"/>
                  </a:lnTo>
                  <a:lnTo>
                    <a:pt x="343" y="224"/>
                  </a:lnTo>
                  <a:lnTo>
                    <a:pt x="341" y="207"/>
                  </a:lnTo>
                  <a:lnTo>
                    <a:pt x="338" y="190"/>
                  </a:lnTo>
                  <a:lnTo>
                    <a:pt x="337" y="172"/>
                  </a:lnTo>
                  <a:lnTo>
                    <a:pt x="336" y="149"/>
                  </a:lnTo>
                  <a:lnTo>
                    <a:pt x="334" y="127"/>
                  </a:lnTo>
                  <a:lnTo>
                    <a:pt x="329" y="106"/>
                  </a:lnTo>
                  <a:lnTo>
                    <a:pt x="322" y="84"/>
                  </a:lnTo>
                  <a:lnTo>
                    <a:pt x="312" y="65"/>
                  </a:lnTo>
                  <a:lnTo>
                    <a:pt x="297" y="46"/>
                  </a:lnTo>
                  <a:lnTo>
                    <a:pt x="277" y="29"/>
                  </a:lnTo>
                  <a:lnTo>
                    <a:pt x="251" y="15"/>
                  </a:lnTo>
                  <a:lnTo>
                    <a:pt x="231" y="6"/>
                  </a:lnTo>
                  <a:lnTo>
                    <a:pt x="211" y="2"/>
                  </a:lnTo>
                  <a:lnTo>
                    <a:pt x="192" y="0"/>
                  </a:lnTo>
                  <a:lnTo>
                    <a:pt x="174" y="0"/>
                  </a:lnTo>
                  <a:lnTo>
                    <a:pt x="156" y="4"/>
                  </a:lnTo>
                  <a:lnTo>
                    <a:pt x="139" y="9"/>
                  </a:lnTo>
                  <a:lnTo>
                    <a:pt x="122" y="16"/>
                  </a:lnTo>
                  <a:lnTo>
                    <a:pt x="106" y="25"/>
                  </a:lnTo>
                  <a:lnTo>
                    <a:pt x="90" y="34"/>
                  </a:lnTo>
                  <a:lnTo>
                    <a:pt x="75" y="45"/>
                  </a:lnTo>
                  <a:lnTo>
                    <a:pt x="60" y="57"/>
                  </a:lnTo>
                  <a:lnTo>
                    <a:pt x="47" y="71"/>
                  </a:lnTo>
                  <a:lnTo>
                    <a:pt x="35" y="84"/>
                  </a:lnTo>
                  <a:lnTo>
                    <a:pt x="22" y="97"/>
                  </a:lnTo>
                  <a:lnTo>
                    <a:pt x="11" y="112"/>
                  </a:lnTo>
                  <a:lnTo>
                    <a:pt x="0" y="125"/>
                  </a:lnTo>
                  <a:lnTo>
                    <a:pt x="23" y="142"/>
                  </a:lnTo>
                  <a:lnTo>
                    <a:pt x="37" y="124"/>
                  </a:lnTo>
                  <a:lnTo>
                    <a:pt x="52" y="107"/>
                  </a:lnTo>
                  <a:lnTo>
                    <a:pt x="66" y="91"/>
                  </a:lnTo>
                  <a:lnTo>
                    <a:pt x="81" y="78"/>
                  </a:lnTo>
                  <a:lnTo>
                    <a:pt x="94" y="67"/>
                  </a:lnTo>
                  <a:lnTo>
                    <a:pt x="107" y="56"/>
                  </a:lnTo>
                  <a:lnTo>
                    <a:pt x="121" y="48"/>
                  </a:lnTo>
                  <a:lnTo>
                    <a:pt x="135" y="40"/>
                  </a:lnTo>
                  <a:lnTo>
                    <a:pt x="147" y="35"/>
                  </a:lnTo>
                  <a:lnTo>
                    <a:pt x="161" y="32"/>
                  </a:lnTo>
                  <a:lnTo>
                    <a:pt x="174" y="29"/>
                  </a:lnTo>
                  <a:lnTo>
                    <a:pt x="187" y="28"/>
                  </a:lnTo>
                  <a:lnTo>
                    <a:pt x="201" y="29"/>
                  </a:lnTo>
                  <a:lnTo>
                    <a:pt x="213" y="32"/>
                  </a:lnTo>
                  <a:lnTo>
                    <a:pt x="226" y="35"/>
                  </a:lnTo>
                  <a:lnTo>
                    <a:pt x="239" y="40"/>
                  </a:lnTo>
                  <a:lnTo>
                    <a:pt x="260" y="52"/>
                  </a:lnTo>
                  <a:lnTo>
                    <a:pt x="276" y="66"/>
                  </a:lnTo>
                  <a:lnTo>
                    <a:pt x="288" y="80"/>
                  </a:lnTo>
                  <a:lnTo>
                    <a:pt x="296" y="97"/>
                  </a:lnTo>
                  <a:lnTo>
                    <a:pt x="301" y="115"/>
                  </a:lnTo>
                  <a:lnTo>
                    <a:pt x="305" y="134"/>
                  </a:lnTo>
                  <a:lnTo>
                    <a:pt x="307" y="154"/>
                  </a:lnTo>
                  <a:lnTo>
                    <a:pt x="309" y="175"/>
                  </a:lnTo>
                  <a:lnTo>
                    <a:pt x="311" y="193"/>
                  </a:lnTo>
                  <a:lnTo>
                    <a:pt x="312" y="212"/>
                  </a:lnTo>
                  <a:lnTo>
                    <a:pt x="315" y="230"/>
                  </a:lnTo>
                  <a:lnTo>
                    <a:pt x="319" y="250"/>
                  </a:lnTo>
                  <a:lnTo>
                    <a:pt x="325" y="268"/>
                  </a:lnTo>
                  <a:lnTo>
                    <a:pt x="335" y="286"/>
                  </a:lnTo>
                  <a:lnTo>
                    <a:pt x="346" y="304"/>
                  </a:lnTo>
                  <a:lnTo>
                    <a:pt x="360" y="321"/>
                  </a:lnTo>
                  <a:lnTo>
                    <a:pt x="377" y="336"/>
                  </a:lnTo>
                  <a:lnTo>
                    <a:pt x="394" y="348"/>
                  </a:lnTo>
                  <a:lnTo>
                    <a:pt x="413" y="357"/>
                  </a:lnTo>
                  <a:lnTo>
                    <a:pt x="433" y="365"/>
                  </a:lnTo>
                  <a:lnTo>
                    <a:pt x="452" y="368"/>
                  </a:lnTo>
                  <a:lnTo>
                    <a:pt x="472" y="372"/>
                  </a:lnTo>
                  <a:lnTo>
                    <a:pt x="492" y="372"/>
                  </a:lnTo>
                  <a:lnTo>
                    <a:pt x="513" y="372"/>
                  </a:lnTo>
                  <a:lnTo>
                    <a:pt x="532" y="370"/>
                  </a:lnTo>
                  <a:lnTo>
                    <a:pt x="553" y="366"/>
                  </a:lnTo>
                  <a:lnTo>
                    <a:pt x="572" y="361"/>
                  </a:lnTo>
                  <a:lnTo>
                    <a:pt x="590" y="356"/>
                  </a:lnTo>
                  <a:lnTo>
                    <a:pt x="608" y="350"/>
                  </a:lnTo>
                  <a:lnTo>
                    <a:pt x="625" y="344"/>
                  </a:lnTo>
                  <a:lnTo>
                    <a:pt x="641" y="338"/>
                  </a:lnTo>
                  <a:lnTo>
                    <a:pt x="655" y="332"/>
                  </a:lnTo>
                  <a:lnTo>
                    <a:pt x="643" y="3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85" name="Freeform 14"/>
            <p:cNvSpPr>
              <a:spLocks/>
            </p:cNvSpPr>
            <p:nvPr/>
          </p:nvSpPr>
          <p:spPr bwMode="auto">
            <a:xfrm>
              <a:off x="3196531" y="1692027"/>
              <a:ext cx="1220837" cy="2300436"/>
            </a:xfrm>
            <a:custGeom>
              <a:avLst/>
              <a:gdLst>
                <a:gd name="T0" fmla="*/ 544 w 631"/>
                <a:gd name="T1" fmla="*/ 423 h 1189"/>
                <a:gd name="T2" fmla="*/ 541 w 631"/>
                <a:gd name="T3" fmla="*/ 423 h 1189"/>
                <a:gd name="T4" fmla="*/ 533 w 631"/>
                <a:gd name="T5" fmla="*/ 288 h 1189"/>
                <a:gd name="T6" fmla="*/ 520 w 631"/>
                <a:gd name="T7" fmla="*/ 42 h 1189"/>
                <a:gd name="T8" fmla="*/ 481 w 631"/>
                <a:gd name="T9" fmla="*/ 4 h 1189"/>
                <a:gd name="T10" fmla="*/ 411 w 631"/>
                <a:gd name="T11" fmla="*/ 21 h 1189"/>
                <a:gd name="T12" fmla="*/ 345 w 631"/>
                <a:gd name="T13" fmla="*/ 48 h 1189"/>
                <a:gd name="T14" fmla="*/ 283 w 631"/>
                <a:gd name="T15" fmla="*/ 84 h 1189"/>
                <a:gd name="T16" fmla="*/ 227 w 631"/>
                <a:gd name="T17" fmla="*/ 133 h 1189"/>
                <a:gd name="T18" fmla="*/ 179 w 631"/>
                <a:gd name="T19" fmla="*/ 191 h 1189"/>
                <a:gd name="T20" fmla="*/ 140 w 631"/>
                <a:gd name="T21" fmla="*/ 262 h 1189"/>
                <a:gd name="T22" fmla="*/ 111 w 631"/>
                <a:gd name="T23" fmla="*/ 346 h 1189"/>
                <a:gd name="T24" fmla="*/ 0 w 631"/>
                <a:gd name="T25" fmla="*/ 485 h 1189"/>
                <a:gd name="T26" fmla="*/ 70 w 631"/>
                <a:gd name="T27" fmla="*/ 560 h 1189"/>
                <a:gd name="T28" fmla="*/ 85 w 631"/>
                <a:gd name="T29" fmla="*/ 648 h 1189"/>
                <a:gd name="T30" fmla="*/ 111 w 631"/>
                <a:gd name="T31" fmla="*/ 725 h 1189"/>
                <a:gd name="T32" fmla="*/ 149 w 631"/>
                <a:gd name="T33" fmla="*/ 789 h 1189"/>
                <a:gd name="T34" fmla="*/ 196 w 631"/>
                <a:gd name="T35" fmla="*/ 842 h 1189"/>
                <a:gd name="T36" fmla="*/ 248 w 631"/>
                <a:gd name="T37" fmla="*/ 883 h 1189"/>
                <a:gd name="T38" fmla="*/ 304 w 631"/>
                <a:gd name="T39" fmla="*/ 912 h 1189"/>
                <a:gd name="T40" fmla="*/ 362 w 631"/>
                <a:gd name="T41" fmla="*/ 928 h 1189"/>
                <a:gd name="T42" fmla="*/ 415 w 631"/>
                <a:gd name="T43" fmla="*/ 1183 h 1189"/>
                <a:gd name="T44" fmla="*/ 610 w 631"/>
                <a:gd name="T45" fmla="*/ 1166 h 1189"/>
                <a:gd name="T46" fmla="*/ 583 w 631"/>
                <a:gd name="T47" fmla="*/ 1021 h 1189"/>
                <a:gd name="T48" fmla="*/ 549 w 631"/>
                <a:gd name="T49" fmla="*/ 826 h 1189"/>
                <a:gd name="T50" fmla="*/ 526 w 631"/>
                <a:gd name="T51" fmla="*/ 680 h 1189"/>
                <a:gd name="T52" fmla="*/ 551 w 631"/>
                <a:gd name="T53" fmla="*/ 650 h 1189"/>
                <a:gd name="T54" fmla="*/ 591 w 631"/>
                <a:gd name="T55" fmla="*/ 622 h 1189"/>
                <a:gd name="T56" fmla="*/ 618 w 631"/>
                <a:gd name="T57" fmla="*/ 584 h 1189"/>
                <a:gd name="T58" fmla="*/ 630 w 631"/>
                <a:gd name="T59" fmla="*/ 542 h 1189"/>
                <a:gd name="T60" fmla="*/ 629 w 631"/>
                <a:gd name="T61" fmla="*/ 504 h 1189"/>
                <a:gd name="T62" fmla="*/ 613 w 631"/>
                <a:gd name="T63" fmla="*/ 469 h 1189"/>
                <a:gd name="T64" fmla="*/ 589 w 631"/>
                <a:gd name="T65" fmla="*/ 440 h 1189"/>
                <a:gd name="T66" fmla="*/ 560 w 631"/>
                <a:gd name="T67" fmla="*/ 424 h 11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31"/>
                <a:gd name="T103" fmla="*/ 0 h 1189"/>
                <a:gd name="T104" fmla="*/ 631 w 631"/>
                <a:gd name="T105" fmla="*/ 1189 h 118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31" h="1189">
                  <a:moveTo>
                    <a:pt x="545" y="423"/>
                  </a:moveTo>
                  <a:lnTo>
                    <a:pt x="544" y="423"/>
                  </a:lnTo>
                  <a:lnTo>
                    <a:pt x="543" y="423"/>
                  </a:lnTo>
                  <a:lnTo>
                    <a:pt x="541" y="423"/>
                  </a:lnTo>
                  <a:lnTo>
                    <a:pt x="539" y="423"/>
                  </a:lnTo>
                  <a:lnTo>
                    <a:pt x="533" y="288"/>
                  </a:lnTo>
                  <a:lnTo>
                    <a:pt x="526" y="150"/>
                  </a:lnTo>
                  <a:lnTo>
                    <a:pt x="520" y="42"/>
                  </a:lnTo>
                  <a:lnTo>
                    <a:pt x="518" y="0"/>
                  </a:lnTo>
                  <a:lnTo>
                    <a:pt x="481" y="4"/>
                  </a:lnTo>
                  <a:lnTo>
                    <a:pt x="446" y="12"/>
                  </a:lnTo>
                  <a:lnTo>
                    <a:pt x="411" y="21"/>
                  </a:lnTo>
                  <a:lnTo>
                    <a:pt x="377" y="33"/>
                  </a:lnTo>
                  <a:lnTo>
                    <a:pt x="345" y="48"/>
                  </a:lnTo>
                  <a:lnTo>
                    <a:pt x="313" y="65"/>
                  </a:lnTo>
                  <a:lnTo>
                    <a:pt x="283" y="84"/>
                  </a:lnTo>
                  <a:lnTo>
                    <a:pt x="254" y="107"/>
                  </a:lnTo>
                  <a:lnTo>
                    <a:pt x="227" y="133"/>
                  </a:lnTo>
                  <a:lnTo>
                    <a:pt x="202" y="161"/>
                  </a:lnTo>
                  <a:lnTo>
                    <a:pt x="179" y="191"/>
                  </a:lnTo>
                  <a:lnTo>
                    <a:pt x="158" y="225"/>
                  </a:lnTo>
                  <a:lnTo>
                    <a:pt x="140" y="262"/>
                  </a:lnTo>
                  <a:lnTo>
                    <a:pt x="123" y="302"/>
                  </a:lnTo>
                  <a:lnTo>
                    <a:pt x="111" y="346"/>
                  </a:lnTo>
                  <a:lnTo>
                    <a:pt x="100" y="392"/>
                  </a:lnTo>
                  <a:lnTo>
                    <a:pt x="0" y="485"/>
                  </a:lnTo>
                  <a:lnTo>
                    <a:pt x="69" y="513"/>
                  </a:lnTo>
                  <a:lnTo>
                    <a:pt x="70" y="560"/>
                  </a:lnTo>
                  <a:lnTo>
                    <a:pt x="75" y="606"/>
                  </a:lnTo>
                  <a:lnTo>
                    <a:pt x="85" y="648"/>
                  </a:lnTo>
                  <a:lnTo>
                    <a:pt x="97" y="687"/>
                  </a:lnTo>
                  <a:lnTo>
                    <a:pt x="111" y="725"/>
                  </a:lnTo>
                  <a:lnTo>
                    <a:pt x="129" y="758"/>
                  </a:lnTo>
                  <a:lnTo>
                    <a:pt x="149" y="789"/>
                  </a:lnTo>
                  <a:lnTo>
                    <a:pt x="172" y="818"/>
                  </a:lnTo>
                  <a:lnTo>
                    <a:pt x="196" y="842"/>
                  </a:lnTo>
                  <a:lnTo>
                    <a:pt x="221" y="865"/>
                  </a:lnTo>
                  <a:lnTo>
                    <a:pt x="248" y="883"/>
                  </a:lnTo>
                  <a:lnTo>
                    <a:pt x="276" y="899"/>
                  </a:lnTo>
                  <a:lnTo>
                    <a:pt x="304" y="912"/>
                  </a:lnTo>
                  <a:lnTo>
                    <a:pt x="333" y="922"/>
                  </a:lnTo>
                  <a:lnTo>
                    <a:pt x="362" y="928"/>
                  </a:lnTo>
                  <a:lnTo>
                    <a:pt x="389" y="930"/>
                  </a:lnTo>
                  <a:lnTo>
                    <a:pt x="415" y="1183"/>
                  </a:lnTo>
                  <a:lnTo>
                    <a:pt x="613" y="1189"/>
                  </a:lnTo>
                  <a:lnTo>
                    <a:pt x="610" y="1166"/>
                  </a:lnTo>
                  <a:lnTo>
                    <a:pt x="599" y="1106"/>
                  </a:lnTo>
                  <a:lnTo>
                    <a:pt x="583" y="1021"/>
                  </a:lnTo>
                  <a:lnTo>
                    <a:pt x="566" y="923"/>
                  </a:lnTo>
                  <a:lnTo>
                    <a:pt x="549" y="826"/>
                  </a:lnTo>
                  <a:lnTo>
                    <a:pt x="536" y="740"/>
                  </a:lnTo>
                  <a:lnTo>
                    <a:pt x="526" y="680"/>
                  </a:lnTo>
                  <a:lnTo>
                    <a:pt x="525" y="657"/>
                  </a:lnTo>
                  <a:lnTo>
                    <a:pt x="551" y="650"/>
                  </a:lnTo>
                  <a:lnTo>
                    <a:pt x="573" y="637"/>
                  </a:lnTo>
                  <a:lnTo>
                    <a:pt x="591" y="622"/>
                  </a:lnTo>
                  <a:lnTo>
                    <a:pt x="606" y="604"/>
                  </a:lnTo>
                  <a:lnTo>
                    <a:pt x="618" y="584"/>
                  </a:lnTo>
                  <a:lnTo>
                    <a:pt x="625" y="562"/>
                  </a:lnTo>
                  <a:lnTo>
                    <a:pt x="630" y="542"/>
                  </a:lnTo>
                  <a:lnTo>
                    <a:pt x="631" y="522"/>
                  </a:lnTo>
                  <a:lnTo>
                    <a:pt x="629" y="504"/>
                  </a:lnTo>
                  <a:lnTo>
                    <a:pt x="623" y="486"/>
                  </a:lnTo>
                  <a:lnTo>
                    <a:pt x="613" y="469"/>
                  </a:lnTo>
                  <a:lnTo>
                    <a:pt x="602" y="453"/>
                  </a:lnTo>
                  <a:lnTo>
                    <a:pt x="589" y="440"/>
                  </a:lnTo>
                  <a:lnTo>
                    <a:pt x="574" y="430"/>
                  </a:lnTo>
                  <a:lnTo>
                    <a:pt x="560" y="424"/>
                  </a:lnTo>
                  <a:lnTo>
                    <a:pt x="545" y="4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86" name="Freeform 15"/>
            <p:cNvSpPr>
              <a:spLocks/>
            </p:cNvSpPr>
            <p:nvPr/>
          </p:nvSpPr>
          <p:spPr bwMode="auto">
            <a:xfrm>
              <a:off x="3312617" y="1692027"/>
              <a:ext cx="1222772" cy="2300436"/>
            </a:xfrm>
            <a:custGeom>
              <a:avLst/>
              <a:gdLst>
                <a:gd name="T0" fmla="*/ 545 w 632"/>
                <a:gd name="T1" fmla="*/ 423 h 1189"/>
                <a:gd name="T2" fmla="*/ 541 w 632"/>
                <a:gd name="T3" fmla="*/ 423 h 1189"/>
                <a:gd name="T4" fmla="*/ 534 w 632"/>
                <a:gd name="T5" fmla="*/ 288 h 1189"/>
                <a:gd name="T6" fmla="*/ 521 w 632"/>
                <a:gd name="T7" fmla="*/ 42 h 1189"/>
                <a:gd name="T8" fmla="*/ 482 w 632"/>
                <a:gd name="T9" fmla="*/ 4 h 1189"/>
                <a:gd name="T10" fmla="*/ 412 w 632"/>
                <a:gd name="T11" fmla="*/ 21 h 1189"/>
                <a:gd name="T12" fmla="*/ 345 w 632"/>
                <a:gd name="T13" fmla="*/ 48 h 1189"/>
                <a:gd name="T14" fmla="*/ 283 w 632"/>
                <a:gd name="T15" fmla="*/ 84 h 1189"/>
                <a:gd name="T16" fmla="*/ 228 w 632"/>
                <a:gd name="T17" fmla="*/ 133 h 1189"/>
                <a:gd name="T18" fmla="*/ 179 w 632"/>
                <a:gd name="T19" fmla="*/ 191 h 1189"/>
                <a:gd name="T20" fmla="*/ 141 w 632"/>
                <a:gd name="T21" fmla="*/ 262 h 1189"/>
                <a:gd name="T22" fmla="*/ 112 w 632"/>
                <a:gd name="T23" fmla="*/ 346 h 1189"/>
                <a:gd name="T24" fmla="*/ 0 w 632"/>
                <a:gd name="T25" fmla="*/ 485 h 1189"/>
                <a:gd name="T26" fmla="*/ 71 w 632"/>
                <a:gd name="T27" fmla="*/ 560 h 1189"/>
                <a:gd name="T28" fmla="*/ 85 w 632"/>
                <a:gd name="T29" fmla="*/ 646 h 1189"/>
                <a:gd name="T30" fmla="*/ 112 w 632"/>
                <a:gd name="T31" fmla="*/ 719 h 1189"/>
                <a:gd name="T32" fmla="*/ 149 w 632"/>
                <a:gd name="T33" fmla="*/ 779 h 1189"/>
                <a:gd name="T34" fmla="*/ 195 w 632"/>
                <a:gd name="T35" fmla="*/ 829 h 1189"/>
                <a:gd name="T36" fmla="*/ 248 w 632"/>
                <a:gd name="T37" fmla="*/ 865 h 1189"/>
                <a:gd name="T38" fmla="*/ 304 w 632"/>
                <a:gd name="T39" fmla="*/ 890 h 1189"/>
                <a:gd name="T40" fmla="*/ 361 w 632"/>
                <a:gd name="T41" fmla="*/ 904 h 1189"/>
                <a:gd name="T42" fmla="*/ 415 w 632"/>
                <a:gd name="T43" fmla="*/ 1183 h 1189"/>
                <a:gd name="T44" fmla="*/ 610 w 632"/>
                <a:gd name="T45" fmla="*/ 1166 h 1189"/>
                <a:gd name="T46" fmla="*/ 583 w 632"/>
                <a:gd name="T47" fmla="*/ 1021 h 1189"/>
                <a:gd name="T48" fmla="*/ 550 w 632"/>
                <a:gd name="T49" fmla="*/ 826 h 1189"/>
                <a:gd name="T50" fmla="*/ 527 w 632"/>
                <a:gd name="T51" fmla="*/ 680 h 1189"/>
                <a:gd name="T52" fmla="*/ 552 w 632"/>
                <a:gd name="T53" fmla="*/ 650 h 1189"/>
                <a:gd name="T54" fmla="*/ 592 w 632"/>
                <a:gd name="T55" fmla="*/ 622 h 1189"/>
                <a:gd name="T56" fmla="*/ 619 w 632"/>
                <a:gd name="T57" fmla="*/ 584 h 1189"/>
                <a:gd name="T58" fmla="*/ 631 w 632"/>
                <a:gd name="T59" fmla="*/ 542 h 1189"/>
                <a:gd name="T60" fmla="*/ 629 w 632"/>
                <a:gd name="T61" fmla="*/ 504 h 1189"/>
                <a:gd name="T62" fmla="*/ 614 w 632"/>
                <a:gd name="T63" fmla="*/ 469 h 1189"/>
                <a:gd name="T64" fmla="*/ 589 w 632"/>
                <a:gd name="T65" fmla="*/ 440 h 1189"/>
                <a:gd name="T66" fmla="*/ 560 w 632"/>
                <a:gd name="T67" fmla="*/ 424 h 11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32"/>
                <a:gd name="T103" fmla="*/ 0 h 1189"/>
                <a:gd name="T104" fmla="*/ 632 w 632"/>
                <a:gd name="T105" fmla="*/ 1189 h 118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32" h="1189">
                  <a:moveTo>
                    <a:pt x="546" y="423"/>
                  </a:moveTo>
                  <a:lnTo>
                    <a:pt x="545" y="423"/>
                  </a:lnTo>
                  <a:lnTo>
                    <a:pt x="544" y="423"/>
                  </a:lnTo>
                  <a:lnTo>
                    <a:pt x="541" y="423"/>
                  </a:lnTo>
                  <a:lnTo>
                    <a:pt x="540" y="423"/>
                  </a:lnTo>
                  <a:lnTo>
                    <a:pt x="534" y="288"/>
                  </a:lnTo>
                  <a:lnTo>
                    <a:pt x="527" y="150"/>
                  </a:lnTo>
                  <a:lnTo>
                    <a:pt x="521" y="42"/>
                  </a:lnTo>
                  <a:lnTo>
                    <a:pt x="518" y="0"/>
                  </a:lnTo>
                  <a:lnTo>
                    <a:pt x="482" y="4"/>
                  </a:lnTo>
                  <a:lnTo>
                    <a:pt x="447" y="12"/>
                  </a:lnTo>
                  <a:lnTo>
                    <a:pt x="412" y="21"/>
                  </a:lnTo>
                  <a:lnTo>
                    <a:pt x="378" y="33"/>
                  </a:lnTo>
                  <a:lnTo>
                    <a:pt x="345" y="48"/>
                  </a:lnTo>
                  <a:lnTo>
                    <a:pt x="314" y="65"/>
                  </a:lnTo>
                  <a:lnTo>
                    <a:pt x="283" y="84"/>
                  </a:lnTo>
                  <a:lnTo>
                    <a:pt x="254" y="107"/>
                  </a:lnTo>
                  <a:lnTo>
                    <a:pt x="228" y="133"/>
                  </a:lnTo>
                  <a:lnTo>
                    <a:pt x="202" y="161"/>
                  </a:lnTo>
                  <a:lnTo>
                    <a:pt x="179" y="191"/>
                  </a:lnTo>
                  <a:lnTo>
                    <a:pt x="159" y="225"/>
                  </a:lnTo>
                  <a:lnTo>
                    <a:pt x="141" y="262"/>
                  </a:lnTo>
                  <a:lnTo>
                    <a:pt x="124" y="302"/>
                  </a:lnTo>
                  <a:lnTo>
                    <a:pt x="112" y="346"/>
                  </a:lnTo>
                  <a:lnTo>
                    <a:pt x="101" y="392"/>
                  </a:lnTo>
                  <a:lnTo>
                    <a:pt x="0" y="485"/>
                  </a:lnTo>
                  <a:lnTo>
                    <a:pt x="69" y="513"/>
                  </a:lnTo>
                  <a:lnTo>
                    <a:pt x="71" y="560"/>
                  </a:lnTo>
                  <a:lnTo>
                    <a:pt x="75" y="605"/>
                  </a:lnTo>
                  <a:lnTo>
                    <a:pt x="85" y="646"/>
                  </a:lnTo>
                  <a:lnTo>
                    <a:pt x="97" y="683"/>
                  </a:lnTo>
                  <a:lnTo>
                    <a:pt x="112" y="719"/>
                  </a:lnTo>
                  <a:lnTo>
                    <a:pt x="130" y="750"/>
                  </a:lnTo>
                  <a:lnTo>
                    <a:pt x="149" y="779"/>
                  </a:lnTo>
                  <a:lnTo>
                    <a:pt x="172" y="806"/>
                  </a:lnTo>
                  <a:lnTo>
                    <a:pt x="195" y="829"/>
                  </a:lnTo>
                  <a:lnTo>
                    <a:pt x="221" y="848"/>
                  </a:lnTo>
                  <a:lnTo>
                    <a:pt x="248" y="865"/>
                  </a:lnTo>
                  <a:lnTo>
                    <a:pt x="275" y="878"/>
                  </a:lnTo>
                  <a:lnTo>
                    <a:pt x="304" y="890"/>
                  </a:lnTo>
                  <a:lnTo>
                    <a:pt x="333" y="898"/>
                  </a:lnTo>
                  <a:lnTo>
                    <a:pt x="361" y="904"/>
                  </a:lnTo>
                  <a:lnTo>
                    <a:pt x="390" y="906"/>
                  </a:lnTo>
                  <a:lnTo>
                    <a:pt x="415" y="1183"/>
                  </a:lnTo>
                  <a:lnTo>
                    <a:pt x="614" y="1189"/>
                  </a:lnTo>
                  <a:lnTo>
                    <a:pt x="610" y="1166"/>
                  </a:lnTo>
                  <a:lnTo>
                    <a:pt x="599" y="1106"/>
                  </a:lnTo>
                  <a:lnTo>
                    <a:pt x="583" y="1021"/>
                  </a:lnTo>
                  <a:lnTo>
                    <a:pt x="566" y="923"/>
                  </a:lnTo>
                  <a:lnTo>
                    <a:pt x="550" y="826"/>
                  </a:lnTo>
                  <a:lnTo>
                    <a:pt x="536" y="740"/>
                  </a:lnTo>
                  <a:lnTo>
                    <a:pt x="527" y="680"/>
                  </a:lnTo>
                  <a:lnTo>
                    <a:pt x="525" y="657"/>
                  </a:lnTo>
                  <a:lnTo>
                    <a:pt x="552" y="650"/>
                  </a:lnTo>
                  <a:lnTo>
                    <a:pt x="574" y="637"/>
                  </a:lnTo>
                  <a:lnTo>
                    <a:pt x="592" y="622"/>
                  </a:lnTo>
                  <a:lnTo>
                    <a:pt x="606" y="604"/>
                  </a:lnTo>
                  <a:lnTo>
                    <a:pt x="619" y="584"/>
                  </a:lnTo>
                  <a:lnTo>
                    <a:pt x="626" y="562"/>
                  </a:lnTo>
                  <a:lnTo>
                    <a:pt x="631" y="542"/>
                  </a:lnTo>
                  <a:lnTo>
                    <a:pt x="632" y="522"/>
                  </a:lnTo>
                  <a:lnTo>
                    <a:pt x="629" y="504"/>
                  </a:lnTo>
                  <a:lnTo>
                    <a:pt x="623" y="486"/>
                  </a:lnTo>
                  <a:lnTo>
                    <a:pt x="614" y="469"/>
                  </a:lnTo>
                  <a:lnTo>
                    <a:pt x="603" y="453"/>
                  </a:lnTo>
                  <a:lnTo>
                    <a:pt x="589" y="440"/>
                  </a:lnTo>
                  <a:lnTo>
                    <a:pt x="575" y="430"/>
                  </a:lnTo>
                  <a:lnTo>
                    <a:pt x="560" y="424"/>
                  </a:lnTo>
                  <a:lnTo>
                    <a:pt x="546" y="423"/>
                  </a:lnTo>
                  <a:close/>
                </a:path>
              </a:pathLst>
            </a:custGeom>
            <a:solidFill>
              <a:srgbClr val="EF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87" name="Freeform 16"/>
            <p:cNvSpPr>
              <a:spLocks/>
            </p:cNvSpPr>
            <p:nvPr/>
          </p:nvSpPr>
          <p:spPr bwMode="auto">
            <a:xfrm>
              <a:off x="3446116" y="2595563"/>
              <a:ext cx="667494" cy="828080"/>
            </a:xfrm>
            <a:custGeom>
              <a:avLst/>
              <a:gdLst>
                <a:gd name="T0" fmla="*/ 345 w 345"/>
                <a:gd name="T1" fmla="*/ 18 h 428"/>
                <a:gd name="T2" fmla="*/ 309 w 345"/>
                <a:gd name="T3" fmla="*/ 0 h 428"/>
                <a:gd name="T4" fmla="*/ 190 w 345"/>
                <a:gd name="T5" fmla="*/ 169 h 428"/>
                <a:gd name="T6" fmla="*/ 183 w 345"/>
                <a:gd name="T7" fmla="*/ 118 h 428"/>
                <a:gd name="T8" fmla="*/ 166 w 345"/>
                <a:gd name="T9" fmla="*/ 82 h 428"/>
                <a:gd name="T10" fmla="*/ 142 w 345"/>
                <a:gd name="T11" fmla="*/ 59 h 428"/>
                <a:gd name="T12" fmla="*/ 113 w 345"/>
                <a:gd name="T13" fmla="*/ 47 h 428"/>
                <a:gd name="T14" fmla="*/ 81 w 345"/>
                <a:gd name="T15" fmla="*/ 43 h 428"/>
                <a:gd name="T16" fmla="*/ 51 w 345"/>
                <a:gd name="T17" fmla="*/ 46 h 428"/>
                <a:gd name="T18" fmla="*/ 23 w 345"/>
                <a:gd name="T19" fmla="*/ 54 h 428"/>
                <a:gd name="T20" fmla="*/ 0 w 345"/>
                <a:gd name="T21" fmla="*/ 65 h 428"/>
                <a:gd name="T22" fmla="*/ 3 w 345"/>
                <a:gd name="T23" fmla="*/ 104 h 428"/>
                <a:gd name="T24" fmla="*/ 8 w 345"/>
                <a:gd name="T25" fmla="*/ 140 h 428"/>
                <a:gd name="T26" fmla="*/ 15 w 345"/>
                <a:gd name="T27" fmla="*/ 174 h 428"/>
                <a:gd name="T28" fmla="*/ 25 w 345"/>
                <a:gd name="T29" fmla="*/ 206 h 428"/>
                <a:gd name="T30" fmla="*/ 35 w 345"/>
                <a:gd name="T31" fmla="*/ 236 h 428"/>
                <a:gd name="T32" fmla="*/ 49 w 345"/>
                <a:gd name="T33" fmla="*/ 264 h 428"/>
                <a:gd name="T34" fmla="*/ 64 w 345"/>
                <a:gd name="T35" fmla="*/ 289 h 428"/>
                <a:gd name="T36" fmla="*/ 81 w 345"/>
                <a:gd name="T37" fmla="*/ 312 h 428"/>
                <a:gd name="T38" fmla="*/ 100 w 345"/>
                <a:gd name="T39" fmla="*/ 334 h 428"/>
                <a:gd name="T40" fmla="*/ 119 w 345"/>
                <a:gd name="T41" fmla="*/ 353 h 428"/>
                <a:gd name="T42" fmla="*/ 138 w 345"/>
                <a:gd name="T43" fmla="*/ 371 h 428"/>
                <a:gd name="T44" fmla="*/ 160 w 345"/>
                <a:gd name="T45" fmla="*/ 386 h 428"/>
                <a:gd name="T46" fmla="*/ 183 w 345"/>
                <a:gd name="T47" fmla="*/ 399 h 428"/>
                <a:gd name="T48" fmla="*/ 205 w 345"/>
                <a:gd name="T49" fmla="*/ 411 h 428"/>
                <a:gd name="T50" fmla="*/ 229 w 345"/>
                <a:gd name="T51" fmla="*/ 421 h 428"/>
                <a:gd name="T52" fmla="*/ 252 w 345"/>
                <a:gd name="T53" fmla="*/ 428 h 428"/>
                <a:gd name="T54" fmla="*/ 285 w 345"/>
                <a:gd name="T55" fmla="*/ 379 h 428"/>
                <a:gd name="T56" fmla="*/ 309 w 345"/>
                <a:gd name="T57" fmla="*/ 317 h 428"/>
                <a:gd name="T58" fmla="*/ 326 w 345"/>
                <a:gd name="T59" fmla="*/ 249 h 428"/>
                <a:gd name="T60" fmla="*/ 337 w 345"/>
                <a:gd name="T61" fmla="*/ 181 h 428"/>
                <a:gd name="T62" fmla="*/ 343 w 345"/>
                <a:gd name="T63" fmla="*/ 118 h 428"/>
                <a:gd name="T64" fmla="*/ 345 w 345"/>
                <a:gd name="T65" fmla="*/ 66 h 428"/>
                <a:gd name="T66" fmla="*/ 345 w 345"/>
                <a:gd name="T67" fmla="*/ 31 h 428"/>
                <a:gd name="T68" fmla="*/ 345 w 345"/>
                <a:gd name="T69" fmla="*/ 18 h 42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5"/>
                <a:gd name="T106" fmla="*/ 0 h 428"/>
                <a:gd name="T107" fmla="*/ 345 w 345"/>
                <a:gd name="T108" fmla="*/ 428 h 42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5" h="428">
                  <a:moveTo>
                    <a:pt x="345" y="18"/>
                  </a:moveTo>
                  <a:lnTo>
                    <a:pt x="309" y="0"/>
                  </a:lnTo>
                  <a:lnTo>
                    <a:pt x="190" y="169"/>
                  </a:lnTo>
                  <a:lnTo>
                    <a:pt x="183" y="118"/>
                  </a:lnTo>
                  <a:lnTo>
                    <a:pt x="166" y="82"/>
                  </a:lnTo>
                  <a:lnTo>
                    <a:pt x="142" y="59"/>
                  </a:lnTo>
                  <a:lnTo>
                    <a:pt x="113" y="47"/>
                  </a:lnTo>
                  <a:lnTo>
                    <a:pt x="81" y="43"/>
                  </a:lnTo>
                  <a:lnTo>
                    <a:pt x="51" y="46"/>
                  </a:lnTo>
                  <a:lnTo>
                    <a:pt x="23" y="54"/>
                  </a:lnTo>
                  <a:lnTo>
                    <a:pt x="0" y="65"/>
                  </a:lnTo>
                  <a:lnTo>
                    <a:pt x="3" y="104"/>
                  </a:lnTo>
                  <a:lnTo>
                    <a:pt x="8" y="140"/>
                  </a:lnTo>
                  <a:lnTo>
                    <a:pt x="15" y="174"/>
                  </a:lnTo>
                  <a:lnTo>
                    <a:pt x="25" y="206"/>
                  </a:lnTo>
                  <a:lnTo>
                    <a:pt x="35" y="236"/>
                  </a:lnTo>
                  <a:lnTo>
                    <a:pt x="49" y="264"/>
                  </a:lnTo>
                  <a:lnTo>
                    <a:pt x="64" y="289"/>
                  </a:lnTo>
                  <a:lnTo>
                    <a:pt x="81" y="312"/>
                  </a:lnTo>
                  <a:lnTo>
                    <a:pt x="100" y="334"/>
                  </a:lnTo>
                  <a:lnTo>
                    <a:pt x="119" y="353"/>
                  </a:lnTo>
                  <a:lnTo>
                    <a:pt x="138" y="371"/>
                  </a:lnTo>
                  <a:lnTo>
                    <a:pt x="160" y="386"/>
                  </a:lnTo>
                  <a:lnTo>
                    <a:pt x="183" y="399"/>
                  </a:lnTo>
                  <a:lnTo>
                    <a:pt x="205" y="411"/>
                  </a:lnTo>
                  <a:lnTo>
                    <a:pt x="229" y="421"/>
                  </a:lnTo>
                  <a:lnTo>
                    <a:pt x="252" y="428"/>
                  </a:lnTo>
                  <a:lnTo>
                    <a:pt x="285" y="379"/>
                  </a:lnTo>
                  <a:lnTo>
                    <a:pt x="309" y="317"/>
                  </a:lnTo>
                  <a:lnTo>
                    <a:pt x="326" y="249"/>
                  </a:lnTo>
                  <a:lnTo>
                    <a:pt x="337" y="181"/>
                  </a:lnTo>
                  <a:lnTo>
                    <a:pt x="343" y="118"/>
                  </a:lnTo>
                  <a:lnTo>
                    <a:pt x="345" y="66"/>
                  </a:lnTo>
                  <a:lnTo>
                    <a:pt x="345" y="31"/>
                  </a:lnTo>
                  <a:lnTo>
                    <a:pt x="345" y="18"/>
                  </a:lnTo>
                  <a:close/>
                </a:path>
              </a:pathLst>
            </a:custGeom>
            <a:solidFill>
              <a:srgbClr val="E584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88" name="Freeform 17"/>
            <p:cNvSpPr>
              <a:spLocks/>
            </p:cNvSpPr>
            <p:nvPr/>
          </p:nvSpPr>
          <p:spPr bwMode="auto">
            <a:xfrm>
              <a:off x="3668614" y="3779639"/>
              <a:ext cx="1187946" cy="435322"/>
            </a:xfrm>
            <a:custGeom>
              <a:avLst/>
              <a:gdLst>
                <a:gd name="T0" fmla="*/ 358 w 614"/>
                <a:gd name="T1" fmla="*/ 0 h 225"/>
                <a:gd name="T2" fmla="*/ 360 w 614"/>
                <a:gd name="T3" fmla="*/ 5 h 225"/>
                <a:gd name="T4" fmla="*/ 361 w 614"/>
                <a:gd name="T5" fmla="*/ 17 h 225"/>
                <a:gd name="T6" fmla="*/ 357 w 614"/>
                <a:gd name="T7" fmla="*/ 35 h 225"/>
                <a:gd name="T8" fmla="*/ 344 w 614"/>
                <a:gd name="T9" fmla="*/ 55 h 225"/>
                <a:gd name="T10" fmla="*/ 339 w 614"/>
                <a:gd name="T11" fmla="*/ 66 h 225"/>
                <a:gd name="T12" fmla="*/ 321 w 614"/>
                <a:gd name="T13" fmla="*/ 81 h 225"/>
                <a:gd name="T14" fmla="*/ 299 w 614"/>
                <a:gd name="T15" fmla="*/ 95 h 225"/>
                <a:gd name="T16" fmla="*/ 276 w 614"/>
                <a:gd name="T17" fmla="*/ 104 h 225"/>
                <a:gd name="T18" fmla="*/ 253 w 614"/>
                <a:gd name="T19" fmla="*/ 109 h 225"/>
                <a:gd name="T20" fmla="*/ 229 w 614"/>
                <a:gd name="T21" fmla="*/ 108 h 225"/>
                <a:gd name="T22" fmla="*/ 207 w 614"/>
                <a:gd name="T23" fmla="*/ 99 h 225"/>
                <a:gd name="T24" fmla="*/ 187 w 614"/>
                <a:gd name="T25" fmla="*/ 84 h 225"/>
                <a:gd name="T26" fmla="*/ 171 w 614"/>
                <a:gd name="T27" fmla="*/ 57 h 225"/>
                <a:gd name="T28" fmla="*/ 164 w 614"/>
                <a:gd name="T29" fmla="*/ 61 h 225"/>
                <a:gd name="T30" fmla="*/ 144 w 614"/>
                <a:gd name="T31" fmla="*/ 72 h 225"/>
                <a:gd name="T32" fmla="*/ 116 w 614"/>
                <a:gd name="T33" fmla="*/ 89 h 225"/>
                <a:gd name="T34" fmla="*/ 85 w 614"/>
                <a:gd name="T35" fmla="*/ 110 h 225"/>
                <a:gd name="T36" fmla="*/ 53 w 614"/>
                <a:gd name="T37" fmla="*/ 136 h 225"/>
                <a:gd name="T38" fmla="*/ 27 w 614"/>
                <a:gd name="T39" fmla="*/ 165 h 225"/>
                <a:gd name="T40" fmla="*/ 7 w 614"/>
                <a:gd name="T41" fmla="*/ 195 h 225"/>
                <a:gd name="T42" fmla="*/ 0 w 614"/>
                <a:gd name="T43" fmla="*/ 225 h 225"/>
                <a:gd name="T44" fmla="*/ 614 w 614"/>
                <a:gd name="T45" fmla="*/ 225 h 225"/>
                <a:gd name="T46" fmla="*/ 614 w 614"/>
                <a:gd name="T47" fmla="*/ 223 h 225"/>
                <a:gd name="T48" fmla="*/ 612 w 614"/>
                <a:gd name="T49" fmla="*/ 218 h 225"/>
                <a:gd name="T50" fmla="*/ 611 w 614"/>
                <a:gd name="T51" fmla="*/ 208 h 225"/>
                <a:gd name="T52" fmla="*/ 609 w 614"/>
                <a:gd name="T53" fmla="*/ 198 h 225"/>
                <a:gd name="T54" fmla="*/ 604 w 614"/>
                <a:gd name="T55" fmla="*/ 183 h 225"/>
                <a:gd name="T56" fmla="*/ 598 w 614"/>
                <a:gd name="T57" fmla="*/ 167 h 225"/>
                <a:gd name="T58" fmla="*/ 589 w 614"/>
                <a:gd name="T59" fmla="*/ 150 h 225"/>
                <a:gd name="T60" fmla="*/ 578 w 614"/>
                <a:gd name="T61" fmla="*/ 131 h 225"/>
                <a:gd name="T62" fmla="*/ 565 w 614"/>
                <a:gd name="T63" fmla="*/ 113 h 225"/>
                <a:gd name="T64" fmla="*/ 547 w 614"/>
                <a:gd name="T65" fmla="*/ 93 h 225"/>
                <a:gd name="T66" fmla="*/ 526 w 614"/>
                <a:gd name="T67" fmla="*/ 74 h 225"/>
                <a:gd name="T68" fmla="*/ 502 w 614"/>
                <a:gd name="T69" fmla="*/ 56 h 225"/>
                <a:gd name="T70" fmla="*/ 473 w 614"/>
                <a:gd name="T71" fmla="*/ 39 h 225"/>
                <a:gd name="T72" fmla="*/ 441 w 614"/>
                <a:gd name="T73" fmla="*/ 24 h 225"/>
                <a:gd name="T74" fmla="*/ 402 w 614"/>
                <a:gd name="T75" fmla="*/ 11 h 225"/>
                <a:gd name="T76" fmla="*/ 358 w 614"/>
                <a:gd name="T77" fmla="*/ 0 h 2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14"/>
                <a:gd name="T118" fmla="*/ 0 h 225"/>
                <a:gd name="T119" fmla="*/ 614 w 614"/>
                <a:gd name="T120" fmla="*/ 225 h 22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14" h="225">
                  <a:moveTo>
                    <a:pt x="358" y="0"/>
                  </a:moveTo>
                  <a:lnTo>
                    <a:pt x="360" y="5"/>
                  </a:lnTo>
                  <a:lnTo>
                    <a:pt x="361" y="17"/>
                  </a:lnTo>
                  <a:lnTo>
                    <a:pt x="357" y="35"/>
                  </a:lnTo>
                  <a:lnTo>
                    <a:pt x="344" y="55"/>
                  </a:lnTo>
                  <a:lnTo>
                    <a:pt x="339" y="66"/>
                  </a:lnTo>
                  <a:lnTo>
                    <a:pt x="321" y="81"/>
                  </a:lnTo>
                  <a:lnTo>
                    <a:pt x="299" y="95"/>
                  </a:lnTo>
                  <a:lnTo>
                    <a:pt x="276" y="104"/>
                  </a:lnTo>
                  <a:lnTo>
                    <a:pt x="253" y="109"/>
                  </a:lnTo>
                  <a:lnTo>
                    <a:pt x="229" y="108"/>
                  </a:lnTo>
                  <a:lnTo>
                    <a:pt x="207" y="99"/>
                  </a:lnTo>
                  <a:lnTo>
                    <a:pt x="187" y="84"/>
                  </a:lnTo>
                  <a:lnTo>
                    <a:pt x="171" y="57"/>
                  </a:lnTo>
                  <a:lnTo>
                    <a:pt x="164" y="61"/>
                  </a:lnTo>
                  <a:lnTo>
                    <a:pt x="144" y="72"/>
                  </a:lnTo>
                  <a:lnTo>
                    <a:pt x="116" y="89"/>
                  </a:lnTo>
                  <a:lnTo>
                    <a:pt x="85" y="110"/>
                  </a:lnTo>
                  <a:lnTo>
                    <a:pt x="53" y="136"/>
                  </a:lnTo>
                  <a:lnTo>
                    <a:pt x="27" y="165"/>
                  </a:lnTo>
                  <a:lnTo>
                    <a:pt x="7" y="195"/>
                  </a:lnTo>
                  <a:lnTo>
                    <a:pt x="0" y="225"/>
                  </a:lnTo>
                  <a:lnTo>
                    <a:pt x="614" y="225"/>
                  </a:lnTo>
                  <a:lnTo>
                    <a:pt x="614" y="223"/>
                  </a:lnTo>
                  <a:lnTo>
                    <a:pt x="612" y="218"/>
                  </a:lnTo>
                  <a:lnTo>
                    <a:pt x="611" y="208"/>
                  </a:lnTo>
                  <a:lnTo>
                    <a:pt x="609" y="198"/>
                  </a:lnTo>
                  <a:lnTo>
                    <a:pt x="604" y="183"/>
                  </a:lnTo>
                  <a:lnTo>
                    <a:pt x="598" y="167"/>
                  </a:lnTo>
                  <a:lnTo>
                    <a:pt x="589" y="150"/>
                  </a:lnTo>
                  <a:lnTo>
                    <a:pt x="578" y="131"/>
                  </a:lnTo>
                  <a:lnTo>
                    <a:pt x="565" y="113"/>
                  </a:lnTo>
                  <a:lnTo>
                    <a:pt x="547" y="93"/>
                  </a:lnTo>
                  <a:lnTo>
                    <a:pt x="526" y="74"/>
                  </a:lnTo>
                  <a:lnTo>
                    <a:pt x="502" y="56"/>
                  </a:lnTo>
                  <a:lnTo>
                    <a:pt x="473" y="39"/>
                  </a:lnTo>
                  <a:lnTo>
                    <a:pt x="441" y="24"/>
                  </a:lnTo>
                  <a:lnTo>
                    <a:pt x="402" y="11"/>
                  </a:lnTo>
                  <a:lnTo>
                    <a:pt x="358" y="0"/>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89" name="Freeform 18"/>
            <p:cNvSpPr>
              <a:spLocks/>
            </p:cNvSpPr>
            <p:nvPr/>
          </p:nvSpPr>
          <p:spPr bwMode="auto">
            <a:xfrm>
              <a:off x="3093988" y="1659136"/>
              <a:ext cx="1364010" cy="2207568"/>
            </a:xfrm>
            <a:custGeom>
              <a:avLst/>
              <a:gdLst>
                <a:gd name="T0" fmla="*/ 649 w 705"/>
                <a:gd name="T1" fmla="*/ 637 h 1141"/>
                <a:gd name="T2" fmla="*/ 692 w 705"/>
                <a:gd name="T3" fmla="*/ 588 h 1141"/>
                <a:gd name="T4" fmla="*/ 705 w 705"/>
                <a:gd name="T5" fmla="*/ 530 h 1141"/>
                <a:gd name="T6" fmla="*/ 688 w 705"/>
                <a:gd name="T7" fmla="*/ 477 h 1141"/>
                <a:gd name="T8" fmla="*/ 658 w 705"/>
                <a:gd name="T9" fmla="*/ 446 h 1141"/>
                <a:gd name="T10" fmla="*/ 626 w 705"/>
                <a:gd name="T11" fmla="*/ 432 h 1141"/>
                <a:gd name="T12" fmla="*/ 592 w 705"/>
                <a:gd name="T13" fmla="*/ 426 h 1141"/>
                <a:gd name="T14" fmla="*/ 563 w 705"/>
                <a:gd name="T15" fmla="*/ 1 h 1141"/>
                <a:gd name="T16" fmla="*/ 521 w 705"/>
                <a:gd name="T17" fmla="*/ 7 h 1141"/>
                <a:gd name="T18" fmla="*/ 424 w 705"/>
                <a:gd name="T19" fmla="*/ 29 h 1141"/>
                <a:gd name="T20" fmla="*/ 340 w 705"/>
                <a:gd name="T21" fmla="*/ 72 h 1141"/>
                <a:gd name="T22" fmla="*/ 266 w 705"/>
                <a:gd name="T23" fmla="*/ 142 h 1141"/>
                <a:gd name="T24" fmla="*/ 200 w 705"/>
                <a:gd name="T25" fmla="*/ 247 h 1141"/>
                <a:gd name="T26" fmla="*/ 144 w 705"/>
                <a:gd name="T27" fmla="*/ 393 h 1141"/>
                <a:gd name="T28" fmla="*/ 118 w 705"/>
                <a:gd name="T29" fmla="*/ 605 h 1141"/>
                <a:gd name="T30" fmla="*/ 146 w 705"/>
                <a:gd name="T31" fmla="*/ 725 h 1141"/>
                <a:gd name="T32" fmla="*/ 199 w 705"/>
                <a:gd name="T33" fmla="*/ 824 h 1141"/>
                <a:gd name="T34" fmla="*/ 269 w 705"/>
                <a:gd name="T35" fmla="*/ 900 h 1141"/>
                <a:gd name="T36" fmla="*/ 352 w 705"/>
                <a:gd name="T37" fmla="*/ 951 h 1141"/>
                <a:gd name="T38" fmla="*/ 439 w 705"/>
                <a:gd name="T39" fmla="*/ 974 h 1141"/>
                <a:gd name="T40" fmla="*/ 469 w 705"/>
                <a:gd name="T41" fmla="*/ 946 h 1141"/>
                <a:gd name="T42" fmla="*/ 399 w 705"/>
                <a:gd name="T43" fmla="*/ 936 h 1141"/>
                <a:gd name="T44" fmla="*/ 317 w 705"/>
                <a:gd name="T45" fmla="*/ 898 h 1141"/>
                <a:gd name="T46" fmla="*/ 244 w 705"/>
                <a:gd name="T47" fmla="*/ 834 h 1141"/>
                <a:gd name="T48" fmla="*/ 187 w 705"/>
                <a:gd name="T49" fmla="*/ 745 h 1141"/>
                <a:gd name="T50" fmla="*/ 152 w 705"/>
                <a:gd name="T51" fmla="*/ 635 h 1141"/>
                <a:gd name="T52" fmla="*/ 145 w 705"/>
                <a:gd name="T53" fmla="*/ 538 h 1141"/>
                <a:gd name="T54" fmla="*/ 170 w 705"/>
                <a:gd name="T55" fmla="*/ 406 h 1141"/>
                <a:gd name="T56" fmla="*/ 222 w 705"/>
                <a:gd name="T57" fmla="*/ 270 h 1141"/>
                <a:gd name="T58" fmla="*/ 282 w 705"/>
                <a:gd name="T59" fmla="*/ 170 h 1141"/>
                <a:gd name="T60" fmla="*/ 348 w 705"/>
                <a:gd name="T61" fmla="*/ 102 h 1141"/>
                <a:gd name="T62" fmla="*/ 424 w 705"/>
                <a:gd name="T63" fmla="*/ 61 h 1141"/>
                <a:gd name="T64" fmla="*/ 511 w 705"/>
                <a:gd name="T65" fmla="*/ 38 h 1141"/>
                <a:gd name="T66" fmla="*/ 567 w 705"/>
                <a:gd name="T67" fmla="*/ 456 h 1141"/>
                <a:gd name="T68" fmla="*/ 585 w 705"/>
                <a:gd name="T69" fmla="*/ 455 h 1141"/>
                <a:gd name="T70" fmla="*/ 614 w 705"/>
                <a:gd name="T71" fmla="*/ 458 h 1141"/>
                <a:gd name="T72" fmla="*/ 640 w 705"/>
                <a:gd name="T73" fmla="*/ 470 h 1141"/>
                <a:gd name="T74" fmla="*/ 663 w 705"/>
                <a:gd name="T75" fmla="*/ 492 h 1141"/>
                <a:gd name="T76" fmla="*/ 675 w 705"/>
                <a:gd name="T77" fmla="*/ 530 h 1141"/>
                <a:gd name="T78" fmla="*/ 648 w 705"/>
                <a:gd name="T79" fmla="*/ 605 h 1141"/>
                <a:gd name="T80" fmla="*/ 591 w 705"/>
                <a:gd name="T81" fmla="*/ 634 h 1141"/>
                <a:gd name="T82" fmla="*/ 574 w 705"/>
                <a:gd name="T83" fmla="*/ 656 h 1141"/>
                <a:gd name="T84" fmla="*/ 604 w 705"/>
                <a:gd name="T85" fmla="*/ 842 h 1141"/>
                <a:gd name="T86" fmla="*/ 643 w 705"/>
                <a:gd name="T87" fmla="*/ 1082 h 1141"/>
                <a:gd name="T88" fmla="*/ 672 w 705"/>
                <a:gd name="T89" fmla="*/ 1078 h 1141"/>
                <a:gd name="T90" fmla="*/ 635 w 705"/>
                <a:gd name="T91" fmla="*/ 849 h 1141"/>
                <a:gd name="T92" fmla="*/ 604 w 705"/>
                <a:gd name="T93" fmla="*/ 675 h 114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05"/>
                <a:gd name="T142" fmla="*/ 0 h 1141"/>
                <a:gd name="T143" fmla="*/ 705 w 705"/>
                <a:gd name="T144" fmla="*/ 1141 h 114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05" h="1141">
                  <a:moveTo>
                    <a:pt x="602" y="658"/>
                  </a:moveTo>
                  <a:lnTo>
                    <a:pt x="627" y="650"/>
                  </a:lnTo>
                  <a:lnTo>
                    <a:pt x="649" y="637"/>
                  </a:lnTo>
                  <a:lnTo>
                    <a:pt x="667" y="623"/>
                  </a:lnTo>
                  <a:lnTo>
                    <a:pt x="682" y="606"/>
                  </a:lnTo>
                  <a:lnTo>
                    <a:pt x="692" y="588"/>
                  </a:lnTo>
                  <a:lnTo>
                    <a:pt x="699" y="569"/>
                  </a:lnTo>
                  <a:lnTo>
                    <a:pt x="704" y="549"/>
                  </a:lnTo>
                  <a:lnTo>
                    <a:pt x="705" y="530"/>
                  </a:lnTo>
                  <a:lnTo>
                    <a:pt x="702" y="510"/>
                  </a:lnTo>
                  <a:lnTo>
                    <a:pt x="698" y="493"/>
                  </a:lnTo>
                  <a:lnTo>
                    <a:pt x="688" y="477"/>
                  </a:lnTo>
                  <a:lnTo>
                    <a:pt x="675" y="461"/>
                  </a:lnTo>
                  <a:lnTo>
                    <a:pt x="666" y="454"/>
                  </a:lnTo>
                  <a:lnTo>
                    <a:pt x="658" y="446"/>
                  </a:lnTo>
                  <a:lnTo>
                    <a:pt x="648" y="441"/>
                  </a:lnTo>
                  <a:lnTo>
                    <a:pt x="637" y="435"/>
                  </a:lnTo>
                  <a:lnTo>
                    <a:pt x="626" y="432"/>
                  </a:lnTo>
                  <a:lnTo>
                    <a:pt x="615" y="429"/>
                  </a:lnTo>
                  <a:lnTo>
                    <a:pt x="604" y="427"/>
                  </a:lnTo>
                  <a:lnTo>
                    <a:pt x="592" y="426"/>
                  </a:lnTo>
                  <a:lnTo>
                    <a:pt x="571" y="0"/>
                  </a:lnTo>
                  <a:lnTo>
                    <a:pt x="568" y="0"/>
                  </a:lnTo>
                  <a:lnTo>
                    <a:pt x="563" y="1"/>
                  </a:lnTo>
                  <a:lnTo>
                    <a:pt x="559" y="2"/>
                  </a:lnTo>
                  <a:lnTo>
                    <a:pt x="556" y="2"/>
                  </a:lnTo>
                  <a:lnTo>
                    <a:pt x="521" y="7"/>
                  </a:lnTo>
                  <a:lnTo>
                    <a:pt x="487" y="12"/>
                  </a:lnTo>
                  <a:lnTo>
                    <a:pt x="456" y="19"/>
                  </a:lnTo>
                  <a:lnTo>
                    <a:pt x="424" y="29"/>
                  </a:lnTo>
                  <a:lnTo>
                    <a:pt x="395" y="41"/>
                  </a:lnTo>
                  <a:lnTo>
                    <a:pt x="367" y="55"/>
                  </a:lnTo>
                  <a:lnTo>
                    <a:pt x="340" y="72"/>
                  </a:lnTo>
                  <a:lnTo>
                    <a:pt x="314" y="92"/>
                  </a:lnTo>
                  <a:lnTo>
                    <a:pt x="289" y="116"/>
                  </a:lnTo>
                  <a:lnTo>
                    <a:pt x="266" y="142"/>
                  </a:lnTo>
                  <a:lnTo>
                    <a:pt x="243" y="173"/>
                  </a:lnTo>
                  <a:lnTo>
                    <a:pt x="221" y="208"/>
                  </a:lnTo>
                  <a:lnTo>
                    <a:pt x="200" y="247"/>
                  </a:lnTo>
                  <a:lnTo>
                    <a:pt x="181" y="291"/>
                  </a:lnTo>
                  <a:lnTo>
                    <a:pt x="162" y="340"/>
                  </a:lnTo>
                  <a:lnTo>
                    <a:pt x="144" y="393"/>
                  </a:lnTo>
                  <a:lnTo>
                    <a:pt x="0" y="533"/>
                  </a:lnTo>
                  <a:lnTo>
                    <a:pt x="116" y="561"/>
                  </a:lnTo>
                  <a:lnTo>
                    <a:pt x="118" y="605"/>
                  </a:lnTo>
                  <a:lnTo>
                    <a:pt x="124" y="647"/>
                  </a:lnTo>
                  <a:lnTo>
                    <a:pt x="134" y="687"/>
                  </a:lnTo>
                  <a:lnTo>
                    <a:pt x="146" y="725"/>
                  </a:lnTo>
                  <a:lnTo>
                    <a:pt x="162" y="760"/>
                  </a:lnTo>
                  <a:lnTo>
                    <a:pt x="179" y="792"/>
                  </a:lnTo>
                  <a:lnTo>
                    <a:pt x="199" y="824"/>
                  </a:lnTo>
                  <a:lnTo>
                    <a:pt x="221" y="852"/>
                  </a:lnTo>
                  <a:lnTo>
                    <a:pt x="244" y="877"/>
                  </a:lnTo>
                  <a:lnTo>
                    <a:pt x="269" y="900"/>
                  </a:lnTo>
                  <a:lnTo>
                    <a:pt x="296" y="920"/>
                  </a:lnTo>
                  <a:lnTo>
                    <a:pt x="323" y="936"/>
                  </a:lnTo>
                  <a:lnTo>
                    <a:pt x="352" y="951"/>
                  </a:lnTo>
                  <a:lnTo>
                    <a:pt x="381" y="962"/>
                  </a:lnTo>
                  <a:lnTo>
                    <a:pt x="410" y="969"/>
                  </a:lnTo>
                  <a:lnTo>
                    <a:pt x="439" y="974"/>
                  </a:lnTo>
                  <a:lnTo>
                    <a:pt x="435" y="1140"/>
                  </a:lnTo>
                  <a:lnTo>
                    <a:pt x="464" y="1141"/>
                  </a:lnTo>
                  <a:lnTo>
                    <a:pt x="469" y="946"/>
                  </a:lnTo>
                  <a:lnTo>
                    <a:pt x="454" y="945"/>
                  </a:lnTo>
                  <a:lnTo>
                    <a:pt x="427" y="943"/>
                  </a:lnTo>
                  <a:lnTo>
                    <a:pt x="399" y="936"/>
                  </a:lnTo>
                  <a:lnTo>
                    <a:pt x="371" y="927"/>
                  </a:lnTo>
                  <a:lnTo>
                    <a:pt x="343" y="913"/>
                  </a:lnTo>
                  <a:lnTo>
                    <a:pt x="317" y="898"/>
                  </a:lnTo>
                  <a:lnTo>
                    <a:pt x="291" y="880"/>
                  </a:lnTo>
                  <a:lnTo>
                    <a:pt x="267" y="858"/>
                  </a:lnTo>
                  <a:lnTo>
                    <a:pt x="244" y="834"/>
                  </a:lnTo>
                  <a:lnTo>
                    <a:pt x="222" y="807"/>
                  </a:lnTo>
                  <a:lnTo>
                    <a:pt x="204" y="777"/>
                  </a:lnTo>
                  <a:lnTo>
                    <a:pt x="187" y="745"/>
                  </a:lnTo>
                  <a:lnTo>
                    <a:pt x="173" y="710"/>
                  </a:lnTo>
                  <a:lnTo>
                    <a:pt x="161" y="674"/>
                  </a:lnTo>
                  <a:lnTo>
                    <a:pt x="152" y="635"/>
                  </a:lnTo>
                  <a:lnTo>
                    <a:pt x="147" y="594"/>
                  </a:lnTo>
                  <a:lnTo>
                    <a:pt x="145" y="550"/>
                  </a:lnTo>
                  <a:lnTo>
                    <a:pt x="145" y="538"/>
                  </a:lnTo>
                  <a:lnTo>
                    <a:pt x="59" y="518"/>
                  </a:lnTo>
                  <a:lnTo>
                    <a:pt x="169" y="410"/>
                  </a:lnTo>
                  <a:lnTo>
                    <a:pt x="170" y="406"/>
                  </a:lnTo>
                  <a:lnTo>
                    <a:pt x="187" y="355"/>
                  </a:lnTo>
                  <a:lnTo>
                    <a:pt x="204" y="311"/>
                  </a:lnTo>
                  <a:lnTo>
                    <a:pt x="222" y="270"/>
                  </a:lnTo>
                  <a:lnTo>
                    <a:pt x="242" y="232"/>
                  </a:lnTo>
                  <a:lnTo>
                    <a:pt x="261" y="199"/>
                  </a:lnTo>
                  <a:lnTo>
                    <a:pt x="282" y="170"/>
                  </a:lnTo>
                  <a:lnTo>
                    <a:pt x="302" y="144"/>
                  </a:lnTo>
                  <a:lnTo>
                    <a:pt x="325" y="122"/>
                  </a:lnTo>
                  <a:lnTo>
                    <a:pt x="348" y="102"/>
                  </a:lnTo>
                  <a:lnTo>
                    <a:pt x="372" y="86"/>
                  </a:lnTo>
                  <a:lnTo>
                    <a:pt x="398" y="72"/>
                  </a:lnTo>
                  <a:lnTo>
                    <a:pt x="424" y="61"/>
                  </a:lnTo>
                  <a:lnTo>
                    <a:pt x="452" y="52"/>
                  </a:lnTo>
                  <a:lnTo>
                    <a:pt x="481" y="44"/>
                  </a:lnTo>
                  <a:lnTo>
                    <a:pt x="511" y="38"/>
                  </a:lnTo>
                  <a:lnTo>
                    <a:pt x="543" y="34"/>
                  </a:lnTo>
                  <a:lnTo>
                    <a:pt x="565" y="456"/>
                  </a:lnTo>
                  <a:lnTo>
                    <a:pt x="567" y="456"/>
                  </a:lnTo>
                  <a:lnTo>
                    <a:pt x="574" y="455"/>
                  </a:lnTo>
                  <a:lnTo>
                    <a:pt x="582" y="455"/>
                  </a:lnTo>
                  <a:lnTo>
                    <a:pt x="585" y="455"/>
                  </a:lnTo>
                  <a:lnTo>
                    <a:pt x="595" y="455"/>
                  </a:lnTo>
                  <a:lnTo>
                    <a:pt x="604" y="456"/>
                  </a:lnTo>
                  <a:lnTo>
                    <a:pt x="614" y="458"/>
                  </a:lnTo>
                  <a:lnTo>
                    <a:pt x="624" y="462"/>
                  </a:lnTo>
                  <a:lnTo>
                    <a:pt x="632" y="466"/>
                  </a:lnTo>
                  <a:lnTo>
                    <a:pt x="640" y="470"/>
                  </a:lnTo>
                  <a:lnTo>
                    <a:pt x="647" y="475"/>
                  </a:lnTo>
                  <a:lnTo>
                    <a:pt x="654" y="481"/>
                  </a:lnTo>
                  <a:lnTo>
                    <a:pt x="663" y="492"/>
                  </a:lnTo>
                  <a:lnTo>
                    <a:pt x="669" y="504"/>
                  </a:lnTo>
                  <a:lnTo>
                    <a:pt x="672" y="518"/>
                  </a:lnTo>
                  <a:lnTo>
                    <a:pt x="675" y="530"/>
                  </a:lnTo>
                  <a:lnTo>
                    <a:pt x="673" y="561"/>
                  </a:lnTo>
                  <a:lnTo>
                    <a:pt x="664" y="585"/>
                  </a:lnTo>
                  <a:lnTo>
                    <a:pt x="648" y="605"/>
                  </a:lnTo>
                  <a:lnTo>
                    <a:pt x="629" y="618"/>
                  </a:lnTo>
                  <a:lnTo>
                    <a:pt x="608" y="628"/>
                  </a:lnTo>
                  <a:lnTo>
                    <a:pt x="591" y="634"/>
                  </a:lnTo>
                  <a:lnTo>
                    <a:pt x="578" y="636"/>
                  </a:lnTo>
                  <a:lnTo>
                    <a:pt x="573" y="637"/>
                  </a:lnTo>
                  <a:lnTo>
                    <a:pt x="574" y="656"/>
                  </a:lnTo>
                  <a:lnTo>
                    <a:pt x="582" y="699"/>
                  </a:lnTo>
                  <a:lnTo>
                    <a:pt x="592" y="765"/>
                  </a:lnTo>
                  <a:lnTo>
                    <a:pt x="604" y="842"/>
                  </a:lnTo>
                  <a:lnTo>
                    <a:pt x="618" y="926"/>
                  </a:lnTo>
                  <a:lnTo>
                    <a:pt x="632" y="1008"/>
                  </a:lnTo>
                  <a:lnTo>
                    <a:pt x="643" y="1082"/>
                  </a:lnTo>
                  <a:lnTo>
                    <a:pt x="652" y="1140"/>
                  </a:lnTo>
                  <a:lnTo>
                    <a:pt x="681" y="1136"/>
                  </a:lnTo>
                  <a:lnTo>
                    <a:pt x="672" y="1078"/>
                  </a:lnTo>
                  <a:lnTo>
                    <a:pt x="661" y="1007"/>
                  </a:lnTo>
                  <a:lnTo>
                    <a:pt x="648" y="929"/>
                  </a:lnTo>
                  <a:lnTo>
                    <a:pt x="635" y="849"/>
                  </a:lnTo>
                  <a:lnTo>
                    <a:pt x="623" y="777"/>
                  </a:lnTo>
                  <a:lnTo>
                    <a:pt x="612" y="716"/>
                  </a:lnTo>
                  <a:lnTo>
                    <a:pt x="604" y="675"/>
                  </a:lnTo>
                  <a:lnTo>
                    <a:pt x="602" y="6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90" name="Freeform 19"/>
            <p:cNvSpPr>
              <a:spLocks/>
            </p:cNvSpPr>
            <p:nvPr/>
          </p:nvSpPr>
          <p:spPr bwMode="auto">
            <a:xfrm>
              <a:off x="3428703" y="2330500"/>
              <a:ext cx="766167" cy="257324"/>
            </a:xfrm>
            <a:custGeom>
              <a:avLst/>
              <a:gdLst>
                <a:gd name="T0" fmla="*/ 396 w 396"/>
                <a:gd name="T1" fmla="*/ 62 h 133"/>
                <a:gd name="T2" fmla="*/ 394 w 396"/>
                <a:gd name="T3" fmla="*/ 61 h 133"/>
                <a:gd name="T4" fmla="*/ 386 w 396"/>
                <a:gd name="T5" fmla="*/ 59 h 133"/>
                <a:gd name="T6" fmla="*/ 372 w 396"/>
                <a:gd name="T7" fmla="*/ 56 h 133"/>
                <a:gd name="T8" fmla="*/ 354 w 396"/>
                <a:gd name="T9" fmla="*/ 52 h 133"/>
                <a:gd name="T10" fmla="*/ 334 w 396"/>
                <a:gd name="T11" fmla="*/ 47 h 133"/>
                <a:gd name="T12" fmla="*/ 311 w 396"/>
                <a:gd name="T13" fmla="*/ 42 h 133"/>
                <a:gd name="T14" fmla="*/ 286 w 396"/>
                <a:gd name="T15" fmla="*/ 38 h 133"/>
                <a:gd name="T16" fmla="*/ 261 w 396"/>
                <a:gd name="T17" fmla="*/ 31 h 133"/>
                <a:gd name="T18" fmla="*/ 234 w 396"/>
                <a:gd name="T19" fmla="*/ 25 h 133"/>
                <a:gd name="T20" fmla="*/ 209 w 396"/>
                <a:gd name="T21" fmla="*/ 21 h 133"/>
                <a:gd name="T22" fmla="*/ 185 w 396"/>
                <a:gd name="T23" fmla="*/ 15 h 133"/>
                <a:gd name="T24" fmla="*/ 162 w 396"/>
                <a:gd name="T25" fmla="*/ 10 h 133"/>
                <a:gd name="T26" fmla="*/ 142 w 396"/>
                <a:gd name="T27" fmla="*/ 6 h 133"/>
                <a:gd name="T28" fmla="*/ 127 w 396"/>
                <a:gd name="T29" fmla="*/ 2 h 133"/>
                <a:gd name="T30" fmla="*/ 115 w 396"/>
                <a:gd name="T31" fmla="*/ 1 h 133"/>
                <a:gd name="T32" fmla="*/ 107 w 396"/>
                <a:gd name="T33" fmla="*/ 0 h 133"/>
                <a:gd name="T34" fmla="*/ 87 w 396"/>
                <a:gd name="T35" fmla="*/ 0 h 133"/>
                <a:gd name="T36" fmla="*/ 67 w 396"/>
                <a:gd name="T37" fmla="*/ 2 h 133"/>
                <a:gd name="T38" fmla="*/ 49 w 396"/>
                <a:gd name="T39" fmla="*/ 7 h 133"/>
                <a:gd name="T40" fmla="*/ 34 w 396"/>
                <a:gd name="T41" fmla="*/ 15 h 133"/>
                <a:gd name="T42" fmla="*/ 20 w 396"/>
                <a:gd name="T43" fmla="*/ 23 h 133"/>
                <a:gd name="T44" fmla="*/ 9 w 396"/>
                <a:gd name="T45" fmla="*/ 33 h 133"/>
                <a:gd name="T46" fmla="*/ 2 w 396"/>
                <a:gd name="T47" fmla="*/ 45 h 133"/>
                <a:gd name="T48" fmla="*/ 0 w 396"/>
                <a:gd name="T49" fmla="*/ 58 h 133"/>
                <a:gd name="T50" fmla="*/ 1 w 396"/>
                <a:gd name="T51" fmla="*/ 71 h 133"/>
                <a:gd name="T52" fmla="*/ 6 w 396"/>
                <a:gd name="T53" fmla="*/ 84 h 133"/>
                <a:gd name="T54" fmla="*/ 14 w 396"/>
                <a:gd name="T55" fmla="*/ 97 h 133"/>
                <a:gd name="T56" fmla="*/ 25 w 396"/>
                <a:gd name="T57" fmla="*/ 108 h 133"/>
                <a:gd name="T58" fmla="*/ 40 w 396"/>
                <a:gd name="T59" fmla="*/ 117 h 133"/>
                <a:gd name="T60" fmla="*/ 56 w 396"/>
                <a:gd name="T61" fmla="*/ 125 h 133"/>
                <a:gd name="T62" fmla="*/ 75 w 396"/>
                <a:gd name="T63" fmla="*/ 131 h 133"/>
                <a:gd name="T64" fmla="*/ 95 w 396"/>
                <a:gd name="T65" fmla="*/ 133 h 133"/>
                <a:gd name="T66" fmla="*/ 102 w 396"/>
                <a:gd name="T67" fmla="*/ 133 h 133"/>
                <a:gd name="T68" fmla="*/ 116 w 396"/>
                <a:gd name="T69" fmla="*/ 131 h 133"/>
                <a:gd name="T70" fmla="*/ 133 w 396"/>
                <a:gd name="T71" fmla="*/ 128 h 133"/>
                <a:gd name="T72" fmla="*/ 152 w 396"/>
                <a:gd name="T73" fmla="*/ 125 h 133"/>
                <a:gd name="T74" fmla="*/ 176 w 396"/>
                <a:gd name="T75" fmla="*/ 121 h 133"/>
                <a:gd name="T76" fmla="*/ 200 w 396"/>
                <a:gd name="T77" fmla="*/ 116 h 133"/>
                <a:gd name="T78" fmla="*/ 227 w 396"/>
                <a:gd name="T79" fmla="*/ 110 h 133"/>
                <a:gd name="T80" fmla="*/ 254 w 396"/>
                <a:gd name="T81" fmla="*/ 105 h 133"/>
                <a:gd name="T82" fmla="*/ 280 w 396"/>
                <a:gd name="T83" fmla="*/ 99 h 133"/>
                <a:gd name="T84" fmla="*/ 306 w 396"/>
                <a:gd name="T85" fmla="*/ 94 h 133"/>
                <a:gd name="T86" fmla="*/ 330 w 396"/>
                <a:gd name="T87" fmla="*/ 90 h 133"/>
                <a:gd name="T88" fmla="*/ 350 w 396"/>
                <a:gd name="T89" fmla="*/ 85 h 133"/>
                <a:gd name="T90" fmla="*/ 369 w 396"/>
                <a:gd name="T91" fmla="*/ 81 h 133"/>
                <a:gd name="T92" fmla="*/ 382 w 396"/>
                <a:gd name="T93" fmla="*/ 79 h 133"/>
                <a:gd name="T94" fmla="*/ 390 w 396"/>
                <a:gd name="T95" fmla="*/ 77 h 133"/>
                <a:gd name="T96" fmla="*/ 394 w 396"/>
                <a:gd name="T97" fmla="*/ 76 h 133"/>
                <a:gd name="T98" fmla="*/ 396 w 396"/>
                <a:gd name="T99" fmla="*/ 62 h 13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96"/>
                <a:gd name="T151" fmla="*/ 0 h 133"/>
                <a:gd name="T152" fmla="*/ 396 w 396"/>
                <a:gd name="T153" fmla="*/ 133 h 13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96" h="133">
                  <a:moveTo>
                    <a:pt x="396" y="62"/>
                  </a:moveTo>
                  <a:lnTo>
                    <a:pt x="394" y="61"/>
                  </a:lnTo>
                  <a:lnTo>
                    <a:pt x="386" y="59"/>
                  </a:lnTo>
                  <a:lnTo>
                    <a:pt x="372" y="56"/>
                  </a:lnTo>
                  <a:lnTo>
                    <a:pt x="354" y="52"/>
                  </a:lnTo>
                  <a:lnTo>
                    <a:pt x="334" y="47"/>
                  </a:lnTo>
                  <a:lnTo>
                    <a:pt x="311" y="42"/>
                  </a:lnTo>
                  <a:lnTo>
                    <a:pt x="286" y="38"/>
                  </a:lnTo>
                  <a:lnTo>
                    <a:pt x="261" y="31"/>
                  </a:lnTo>
                  <a:lnTo>
                    <a:pt x="234" y="25"/>
                  </a:lnTo>
                  <a:lnTo>
                    <a:pt x="209" y="21"/>
                  </a:lnTo>
                  <a:lnTo>
                    <a:pt x="185" y="15"/>
                  </a:lnTo>
                  <a:lnTo>
                    <a:pt x="162" y="10"/>
                  </a:lnTo>
                  <a:lnTo>
                    <a:pt x="142" y="6"/>
                  </a:lnTo>
                  <a:lnTo>
                    <a:pt x="127" y="2"/>
                  </a:lnTo>
                  <a:lnTo>
                    <a:pt x="115" y="1"/>
                  </a:lnTo>
                  <a:lnTo>
                    <a:pt x="107" y="0"/>
                  </a:lnTo>
                  <a:lnTo>
                    <a:pt x="87" y="0"/>
                  </a:lnTo>
                  <a:lnTo>
                    <a:pt x="67" y="2"/>
                  </a:lnTo>
                  <a:lnTo>
                    <a:pt x="49" y="7"/>
                  </a:lnTo>
                  <a:lnTo>
                    <a:pt x="34" y="15"/>
                  </a:lnTo>
                  <a:lnTo>
                    <a:pt x="20" y="23"/>
                  </a:lnTo>
                  <a:lnTo>
                    <a:pt x="9" y="33"/>
                  </a:lnTo>
                  <a:lnTo>
                    <a:pt x="2" y="45"/>
                  </a:lnTo>
                  <a:lnTo>
                    <a:pt x="0" y="58"/>
                  </a:lnTo>
                  <a:lnTo>
                    <a:pt x="1" y="71"/>
                  </a:lnTo>
                  <a:lnTo>
                    <a:pt x="6" y="84"/>
                  </a:lnTo>
                  <a:lnTo>
                    <a:pt x="14" y="97"/>
                  </a:lnTo>
                  <a:lnTo>
                    <a:pt x="25" y="108"/>
                  </a:lnTo>
                  <a:lnTo>
                    <a:pt x="40" y="117"/>
                  </a:lnTo>
                  <a:lnTo>
                    <a:pt x="56" y="125"/>
                  </a:lnTo>
                  <a:lnTo>
                    <a:pt x="75" y="131"/>
                  </a:lnTo>
                  <a:lnTo>
                    <a:pt x="95" y="133"/>
                  </a:lnTo>
                  <a:lnTo>
                    <a:pt x="102" y="133"/>
                  </a:lnTo>
                  <a:lnTo>
                    <a:pt x="116" y="131"/>
                  </a:lnTo>
                  <a:lnTo>
                    <a:pt x="133" y="128"/>
                  </a:lnTo>
                  <a:lnTo>
                    <a:pt x="152" y="125"/>
                  </a:lnTo>
                  <a:lnTo>
                    <a:pt x="176" y="121"/>
                  </a:lnTo>
                  <a:lnTo>
                    <a:pt x="200" y="116"/>
                  </a:lnTo>
                  <a:lnTo>
                    <a:pt x="227" y="110"/>
                  </a:lnTo>
                  <a:lnTo>
                    <a:pt x="254" y="105"/>
                  </a:lnTo>
                  <a:lnTo>
                    <a:pt x="280" y="99"/>
                  </a:lnTo>
                  <a:lnTo>
                    <a:pt x="306" y="94"/>
                  </a:lnTo>
                  <a:lnTo>
                    <a:pt x="330" y="90"/>
                  </a:lnTo>
                  <a:lnTo>
                    <a:pt x="350" y="85"/>
                  </a:lnTo>
                  <a:lnTo>
                    <a:pt x="369" y="81"/>
                  </a:lnTo>
                  <a:lnTo>
                    <a:pt x="382" y="79"/>
                  </a:lnTo>
                  <a:lnTo>
                    <a:pt x="390" y="77"/>
                  </a:lnTo>
                  <a:lnTo>
                    <a:pt x="394" y="76"/>
                  </a:lnTo>
                  <a:lnTo>
                    <a:pt x="396"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91" name="Freeform 20"/>
            <p:cNvSpPr>
              <a:spLocks/>
            </p:cNvSpPr>
            <p:nvPr/>
          </p:nvSpPr>
          <p:spPr bwMode="auto">
            <a:xfrm>
              <a:off x="3556397" y="2405955"/>
              <a:ext cx="90934" cy="90934"/>
            </a:xfrm>
            <a:custGeom>
              <a:avLst/>
              <a:gdLst>
                <a:gd name="T0" fmla="*/ 24 w 47"/>
                <a:gd name="T1" fmla="*/ 47 h 47"/>
                <a:gd name="T2" fmla="*/ 33 w 47"/>
                <a:gd name="T3" fmla="*/ 45 h 47"/>
                <a:gd name="T4" fmla="*/ 40 w 47"/>
                <a:gd name="T5" fmla="*/ 40 h 47"/>
                <a:gd name="T6" fmla="*/ 45 w 47"/>
                <a:gd name="T7" fmla="*/ 32 h 47"/>
                <a:gd name="T8" fmla="*/ 47 w 47"/>
                <a:gd name="T9" fmla="*/ 23 h 47"/>
                <a:gd name="T10" fmla="*/ 45 w 47"/>
                <a:gd name="T11" fmla="*/ 13 h 47"/>
                <a:gd name="T12" fmla="*/ 40 w 47"/>
                <a:gd name="T13" fmla="*/ 6 h 47"/>
                <a:gd name="T14" fmla="*/ 33 w 47"/>
                <a:gd name="T15" fmla="*/ 1 h 47"/>
                <a:gd name="T16" fmla="*/ 24 w 47"/>
                <a:gd name="T17" fmla="*/ 0 h 47"/>
                <a:gd name="T18" fmla="*/ 15 w 47"/>
                <a:gd name="T19" fmla="*/ 1 h 47"/>
                <a:gd name="T20" fmla="*/ 7 w 47"/>
                <a:gd name="T21" fmla="*/ 6 h 47"/>
                <a:gd name="T22" fmla="*/ 3 w 47"/>
                <a:gd name="T23" fmla="*/ 13 h 47"/>
                <a:gd name="T24" fmla="*/ 0 w 47"/>
                <a:gd name="T25" fmla="*/ 23 h 47"/>
                <a:gd name="T26" fmla="*/ 3 w 47"/>
                <a:gd name="T27" fmla="*/ 32 h 47"/>
                <a:gd name="T28" fmla="*/ 7 w 47"/>
                <a:gd name="T29" fmla="*/ 40 h 47"/>
                <a:gd name="T30" fmla="*/ 15 w 47"/>
                <a:gd name="T31" fmla="*/ 45 h 47"/>
                <a:gd name="T32" fmla="*/ 24 w 47"/>
                <a:gd name="T33" fmla="*/ 47 h 4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47"/>
                <a:gd name="T53" fmla="*/ 47 w 47"/>
                <a:gd name="T54" fmla="*/ 47 h 4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47">
                  <a:moveTo>
                    <a:pt x="24" y="47"/>
                  </a:moveTo>
                  <a:lnTo>
                    <a:pt x="33" y="45"/>
                  </a:lnTo>
                  <a:lnTo>
                    <a:pt x="40" y="40"/>
                  </a:lnTo>
                  <a:lnTo>
                    <a:pt x="45" y="32"/>
                  </a:lnTo>
                  <a:lnTo>
                    <a:pt x="47" y="23"/>
                  </a:lnTo>
                  <a:lnTo>
                    <a:pt x="45" y="13"/>
                  </a:lnTo>
                  <a:lnTo>
                    <a:pt x="40" y="6"/>
                  </a:lnTo>
                  <a:lnTo>
                    <a:pt x="33" y="1"/>
                  </a:lnTo>
                  <a:lnTo>
                    <a:pt x="24" y="0"/>
                  </a:lnTo>
                  <a:lnTo>
                    <a:pt x="15" y="1"/>
                  </a:lnTo>
                  <a:lnTo>
                    <a:pt x="7" y="6"/>
                  </a:lnTo>
                  <a:lnTo>
                    <a:pt x="3" y="13"/>
                  </a:lnTo>
                  <a:lnTo>
                    <a:pt x="0" y="23"/>
                  </a:lnTo>
                  <a:lnTo>
                    <a:pt x="3" y="32"/>
                  </a:lnTo>
                  <a:lnTo>
                    <a:pt x="7" y="40"/>
                  </a:lnTo>
                  <a:lnTo>
                    <a:pt x="15" y="45"/>
                  </a:lnTo>
                  <a:lnTo>
                    <a:pt x="24"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92" name="Freeform 21"/>
            <p:cNvSpPr>
              <a:spLocks/>
            </p:cNvSpPr>
            <p:nvPr/>
          </p:nvSpPr>
          <p:spPr bwMode="auto">
            <a:xfrm>
              <a:off x="3519637" y="2754213"/>
              <a:ext cx="228302" cy="176064"/>
            </a:xfrm>
            <a:custGeom>
              <a:avLst/>
              <a:gdLst>
                <a:gd name="T0" fmla="*/ 68 w 118"/>
                <a:gd name="T1" fmla="*/ 0 h 91"/>
                <a:gd name="T2" fmla="*/ 63 w 118"/>
                <a:gd name="T3" fmla="*/ 0 h 91"/>
                <a:gd name="T4" fmla="*/ 59 w 118"/>
                <a:gd name="T5" fmla="*/ 0 h 91"/>
                <a:gd name="T6" fmla="*/ 54 w 118"/>
                <a:gd name="T7" fmla="*/ 1 h 91"/>
                <a:gd name="T8" fmla="*/ 49 w 118"/>
                <a:gd name="T9" fmla="*/ 3 h 91"/>
                <a:gd name="T10" fmla="*/ 45 w 118"/>
                <a:gd name="T11" fmla="*/ 4 h 91"/>
                <a:gd name="T12" fmla="*/ 41 w 118"/>
                <a:gd name="T13" fmla="*/ 6 h 91"/>
                <a:gd name="T14" fmla="*/ 36 w 118"/>
                <a:gd name="T15" fmla="*/ 9 h 91"/>
                <a:gd name="T16" fmla="*/ 31 w 118"/>
                <a:gd name="T17" fmla="*/ 12 h 91"/>
                <a:gd name="T18" fmla="*/ 19 w 118"/>
                <a:gd name="T19" fmla="*/ 24 h 91"/>
                <a:gd name="T20" fmla="*/ 11 w 118"/>
                <a:gd name="T21" fmla="*/ 40 h 91"/>
                <a:gd name="T22" fmla="*/ 3 w 118"/>
                <a:gd name="T23" fmla="*/ 58 h 91"/>
                <a:gd name="T24" fmla="*/ 0 w 118"/>
                <a:gd name="T25" fmla="*/ 78 h 91"/>
                <a:gd name="T26" fmla="*/ 20 w 118"/>
                <a:gd name="T27" fmla="*/ 80 h 91"/>
                <a:gd name="T28" fmla="*/ 23 w 118"/>
                <a:gd name="T29" fmla="*/ 64 h 91"/>
                <a:gd name="T30" fmla="*/ 29 w 118"/>
                <a:gd name="T31" fmla="*/ 50 h 91"/>
                <a:gd name="T32" fmla="*/ 36 w 118"/>
                <a:gd name="T33" fmla="*/ 38 h 91"/>
                <a:gd name="T34" fmla="*/ 45 w 118"/>
                <a:gd name="T35" fmla="*/ 28 h 91"/>
                <a:gd name="T36" fmla="*/ 48 w 118"/>
                <a:gd name="T37" fmla="*/ 25 h 91"/>
                <a:gd name="T38" fmla="*/ 53 w 118"/>
                <a:gd name="T39" fmla="*/ 22 h 91"/>
                <a:gd name="T40" fmla="*/ 59 w 118"/>
                <a:gd name="T41" fmla="*/ 21 h 91"/>
                <a:gd name="T42" fmla="*/ 65 w 118"/>
                <a:gd name="T43" fmla="*/ 21 h 91"/>
                <a:gd name="T44" fmla="*/ 72 w 118"/>
                <a:gd name="T45" fmla="*/ 23 h 91"/>
                <a:gd name="T46" fmla="*/ 80 w 118"/>
                <a:gd name="T47" fmla="*/ 28 h 91"/>
                <a:gd name="T48" fmla="*/ 86 w 118"/>
                <a:gd name="T49" fmla="*/ 34 h 91"/>
                <a:gd name="T50" fmla="*/ 91 w 118"/>
                <a:gd name="T51" fmla="*/ 42 h 91"/>
                <a:gd name="T52" fmla="*/ 95 w 118"/>
                <a:gd name="T53" fmla="*/ 53 h 91"/>
                <a:gd name="T54" fmla="*/ 98 w 118"/>
                <a:gd name="T55" fmla="*/ 64 h 91"/>
                <a:gd name="T56" fmla="*/ 98 w 118"/>
                <a:gd name="T57" fmla="*/ 76 h 91"/>
                <a:gd name="T58" fmla="*/ 98 w 118"/>
                <a:gd name="T59" fmla="*/ 88 h 91"/>
                <a:gd name="T60" fmla="*/ 118 w 118"/>
                <a:gd name="T61" fmla="*/ 91 h 91"/>
                <a:gd name="T62" fmla="*/ 118 w 118"/>
                <a:gd name="T63" fmla="*/ 74 h 91"/>
                <a:gd name="T64" fmla="*/ 117 w 118"/>
                <a:gd name="T65" fmla="*/ 57 h 91"/>
                <a:gd name="T66" fmla="*/ 114 w 118"/>
                <a:gd name="T67" fmla="*/ 42 h 91"/>
                <a:gd name="T68" fmla="*/ 107 w 118"/>
                <a:gd name="T69" fmla="*/ 29 h 91"/>
                <a:gd name="T70" fmla="*/ 100 w 118"/>
                <a:gd name="T71" fmla="*/ 18 h 91"/>
                <a:gd name="T72" fmla="*/ 91 w 118"/>
                <a:gd name="T73" fmla="*/ 9 h 91"/>
                <a:gd name="T74" fmla="*/ 80 w 118"/>
                <a:gd name="T75" fmla="*/ 3 h 91"/>
                <a:gd name="T76" fmla="*/ 68 w 118"/>
                <a:gd name="T77" fmla="*/ 0 h 9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8"/>
                <a:gd name="T118" fmla="*/ 0 h 91"/>
                <a:gd name="T119" fmla="*/ 118 w 118"/>
                <a:gd name="T120" fmla="*/ 91 h 9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8" h="91">
                  <a:moveTo>
                    <a:pt x="68" y="0"/>
                  </a:moveTo>
                  <a:lnTo>
                    <a:pt x="63" y="0"/>
                  </a:lnTo>
                  <a:lnTo>
                    <a:pt x="59" y="0"/>
                  </a:lnTo>
                  <a:lnTo>
                    <a:pt x="54" y="1"/>
                  </a:lnTo>
                  <a:lnTo>
                    <a:pt x="49" y="3"/>
                  </a:lnTo>
                  <a:lnTo>
                    <a:pt x="45" y="4"/>
                  </a:lnTo>
                  <a:lnTo>
                    <a:pt x="41" y="6"/>
                  </a:lnTo>
                  <a:lnTo>
                    <a:pt x="36" y="9"/>
                  </a:lnTo>
                  <a:lnTo>
                    <a:pt x="31" y="12"/>
                  </a:lnTo>
                  <a:lnTo>
                    <a:pt x="19" y="24"/>
                  </a:lnTo>
                  <a:lnTo>
                    <a:pt x="11" y="40"/>
                  </a:lnTo>
                  <a:lnTo>
                    <a:pt x="3" y="58"/>
                  </a:lnTo>
                  <a:lnTo>
                    <a:pt x="0" y="78"/>
                  </a:lnTo>
                  <a:lnTo>
                    <a:pt x="20" y="80"/>
                  </a:lnTo>
                  <a:lnTo>
                    <a:pt x="23" y="64"/>
                  </a:lnTo>
                  <a:lnTo>
                    <a:pt x="29" y="50"/>
                  </a:lnTo>
                  <a:lnTo>
                    <a:pt x="36" y="38"/>
                  </a:lnTo>
                  <a:lnTo>
                    <a:pt x="45" y="28"/>
                  </a:lnTo>
                  <a:lnTo>
                    <a:pt x="48" y="25"/>
                  </a:lnTo>
                  <a:lnTo>
                    <a:pt x="53" y="22"/>
                  </a:lnTo>
                  <a:lnTo>
                    <a:pt x="59" y="21"/>
                  </a:lnTo>
                  <a:lnTo>
                    <a:pt x="65" y="21"/>
                  </a:lnTo>
                  <a:lnTo>
                    <a:pt x="72" y="23"/>
                  </a:lnTo>
                  <a:lnTo>
                    <a:pt x="80" y="28"/>
                  </a:lnTo>
                  <a:lnTo>
                    <a:pt x="86" y="34"/>
                  </a:lnTo>
                  <a:lnTo>
                    <a:pt x="91" y="42"/>
                  </a:lnTo>
                  <a:lnTo>
                    <a:pt x="95" y="53"/>
                  </a:lnTo>
                  <a:lnTo>
                    <a:pt x="98" y="64"/>
                  </a:lnTo>
                  <a:lnTo>
                    <a:pt x="98" y="76"/>
                  </a:lnTo>
                  <a:lnTo>
                    <a:pt x="98" y="88"/>
                  </a:lnTo>
                  <a:lnTo>
                    <a:pt x="118" y="91"/>
                  </a:lnTo>
                  <a:lnTo>
                    <a:pt x="118" y="74"/>
                  </a:lnTo>
                  <a:lnTo>
                    <a:pt x="117" y="57"/>
                  </a:lnTo>
                  <a:lnTo>
                    <a:pt x="114" y="42"/>
                  </a:lnTo>
                  <a:lnTo>
                    <a:pt x="107" y="29"/>
                  </a:lnTo>
                  <a:lnTo>
                    <a:pt x="100" y="18"/>
                  </a:lnTo>
                  <a:lnTo>
                    <a:pt x="91" y="9"/>
                  </a:lnTo>
                  <a:lnTo>
                    <a:pt x="80" y="3"/>
                  </a:lnTo>
                  <a:lnTo>
                    <a:pt x="6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93" name="Freeform 22"/>
            <p:cNvSpPr>
              <a:spLocks/>
            </p:cNvSpPr>
            <p:nvPr/>
          </p:nvSpPr>
          <p:spPr bwMode="auto">
            <a:xfrm>
              <a:off x="3569941" y="2167979"/>
              <a:ext cx="181868" cy="119955"/>
            </a:xfrm>
            <a:custGeom>
              <a:avLst/>
              <a:gdLst>
                <a:gd name="T0" fmla="*/ 81 w 94"/>
                <a:gd name="T1" fmla="*/ 0 h 62"/>
                <a:gd name="T2" fmla="*/ 0 w 94"/>
                <a:gd name="T3" fmla="*/ 36 h 62"/>
                <a:gd name="T4" fmla="*/ 11 w 94"/>
                <a:gd name="T5" fmla="*/ 62 h 62"/>
                <a:gd name="T6" fmla="*/ 94 w 94"/>
                <a:gd name="T7" fmla="*/ 27 h 62"/>
                <a:gd name="T8" fmla="*/ 81 w 94"/>
                <a:gd name="T9" fmla="*/ 0 h 62"/>
                <a:gd name="T10" fmla="*/ 0 60000 65536"/>
                <a:gd name="T11" fmla="*/ 0 60000 65536"/>
                <a:gd name="T12" fmla="*/ 0 60000 65536"/>
                <a:gd name="T13" fmla="*/ 0 60000 65536"/>
                <a:gd name="T14" fmla="*/ 0 60000 65536"/>
                <a:gd name="T15" fmla="*/ 0 w 94"/>
                <a:gd name="T16" fmla="*/ 0 h 62"/>
                <a:gd name="T17" fmla="*/ 94 w 94"/>
                <a:gd name="T18" fmla="*/ 62 h 62"/>
              </a:gdLst>
              <a:ahLst/>
              <a:cxnLst>
                <a:cxn ang="T10">
                  <a:pos x="T0" y="T1"/>
                </a:cxn>
                <a:cxn ang="T11">
                  <a:pos x="T2" y="T3"/>
                </a:cxn>
                <a:cxn ang="T12">
                  <a:pos x="T4" y="T5"/>
                </a:cxn>
                <a:cxn ang="T13">
                  <a:pos x="T6" y="T7"/>
                </a:cxn>
                <a:cxn ang="T14">
                  <a:pos x="T8" y="T9"/>
                </a:cxn>
              </a:cxnLst>
              <a:rect l="T15" t="T16" r="T17" b="T18"/>
              <a:pathLst>
                <a:path w="94" h="62">
                  <a:moveTo>
                    <a:pt x="81" y="0"/>
                  </a:moveTo>
                  <a:lnTo>
                    <a:pt x="0" y="36"/>
                  </a:lnTo>
                  <a:lnTo>
                    <a:pt x="11" y="62"/>
                  </a:lnTo>
                  <a:lnTo>
                    <a:pt x="94" y="27"/>
                  </a:lnTo>
                  <a:lnTo>
                    <a:pt x="8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94" name="Freeform 23"/>
            <p:cNvSpPr>
              <a:spLocks/>
            </p:cNvSpPr>
            <p:nvPr/>
          </p:nvSpPr>
          <p:spPr bwMode="auto">
            <a:xfrm>
              <a:off x="3821460" y="1606897"/>
              <a:ext cx="833884" cy="1048643"/>
            </a:xfrm>
            <a:custGeom>
              <a:avLst/>
              <a:gdLst>
                <a:gd name="T0" fmla="*/ 411 w 431"/>
                <a:gd name="T1" fmla="*/ 122 h 542"/>
                <a:gd name="T2" fmla="*/ 401 w 431"/>
                <a:gd name="T3" fmla="*/ 104 h 542"/>
                <a:gd name="T4" fmla="*/ 389 w 431"/>
                <a:gd name="T5" fmla="*/ 87 h 542"/>
                <a:gd name="T6" fmla="*/ 377 w 431"/>
                <a:gd name="T7" fmla="*/ 73 h 542"/>
                <a:gd name="T8" fmla="*/ 363 w 431"/>
                <a:gd name="T9" fmla="*/ 61 h 542"/>
                <a:gd name="T10" fmla="*/ 348 w 431"/>
                <a:gd name="T11" fmla="*/ 50 h 542"/>
                <a:gd name="T12" fmla="*/ 331 w 431"/>
                <a:gd name="T13" fmla="*/ 40 h 542"/>
                <a:gd name="T14" fmla="*/ 313 w 431"/>
                <a:gd name="T15" fmla="*/ 34 h 542"/>
                <a:gd name="T16" fmla="*/ 295 w 431"/>
                <a:gd name="T17" fmla="*/ 29 h 542"/>
                <a:gd name="T18" fmla="*/ 290 w 431"/>
                <a:gd name="T19" fmla="*/ 27 h 542"/>
                <a:gd name="T20" fmla="*/ 283 w 431"/>
                <a:gd name="T21" fmla="*/ 23 h 542"/>
                <a:gd name="T22" fmla="*/ 273 w 431"/>
                <a:gd name="T23" fmla="*/ 18 h 542"/>
                <a:gd name="T24" fmla="*/ 260 w 431"/>
                <a:gd name="T25" fmla="*/ 15 h 542"/>
                <a:gd name="T26" fmla="*/ 245 w 431"/>
                <a:gd name="T27" fmla="*/ 10 h 542"/>
                <a:gd name="T28" fmla="*/ 228 w 431"/>
                <a:gd name="T29" fmla="*/ 6 h 542"/>
                <a:gd name="T30" fmla="*/ 210 w 431"/>
                <a:gd name="T31" fmla="*/ 2 h 542"/>
                <a:gd name="T32" fmla="*/ 190 w 431"/>
                <a:gd name="T33" fmla="*/ 0 h 542"/>
                <a:gd name="T34" fmla="*/ 169 w 431"/>
                <a:gd name="T35" fmla="*/ 0 h 542"/>
                <a:gd name="T36" fmla="*/ 146 w 431"/>
                <a:gd name="T37" fmla="*/ 1 h 542"/>
                <a:gd name="T38" fmla="*/ 123 w 431"/>
                <a:gd name="T39" fmla="*/ 5 h 542"/>
                <a:gd name="T40" fmla="*/ 99 w 431"/>
                <a:gd name="T41" fmla="*/ 12 h 542"/>
                <a:gd name="T42" fmla="*/ 74 w 431"/>
                <a:gd name="T43" fmla="*/ 22 h 542"/>
                <a:gd name="T44" fmla="*/ 49 w 431"/>
                <a:gd name="T45" fmla="*/ 35 h 542"/>
                <a:gd name="T46" fmla="*/ 24 w 431"/>
                <a:gd name="T47" fmla="*/ 52 h 542"/>
                <a:gd name="T48" fmla="*/ 0 w 431"/>
                <a:gd name="T49" fmla="*/ 74 h 542"/>
                <a:gd name="T50" fmla="*/ 13 w 431"/>
                <a:gd name="T51" fmla="*/ 94 h 542"/>
                <a:gd name="T52" fmla="*/ 31 w 431"/>
                <a:gd name="T53" fmla="*/ 90 h 542"/>
                <a:gd name="T54" fmla="*/ 51 w 431"/>
                <a:gd name="T55" fmla="*/ 84 h 542"/>
                <a:gd name="T56" fmla="*/ 70 w 431"/>
                <a:gd name="T57" fmla="*/ 80 h 542"/>
                <a:gd name="T58" fmla="*/ 89 w 431"/>
                <a:gd name="T59" fmla="*/ 75 h 542"/>
                <a:gd name="T60" fmla="*/ 109 w 431"/>
                <a:gd name="T61" fmla="*/ 73 h 542"/>
                <a:gd name="T62" fmla="*/ 127 w 431"/>
                <a:gd name="T63" fmla="*/ 71 h 542"/>
                <a:gd name="T64" fmla="*/ 143 w 431"/>
                <a:gd name="T65" fmla="*/ 71 h 542"/>
                <a:gd name="T66" fmla="*/ 155 w 431"/>
                <a:gd name="T67" fmla="*/ 74 h 542"/>
                <a:gd name="T68" fmla="*/ 143 w 431"/>
                <a:gd name="T69" fmla="*/ 92 h 542"/>
                <a:gd name="T70" fmla="*/ 128 w 431"/>
                <a:gd name="T71" fmla="*/ 117 h 542"/>
                <a:gd name="T72" fmla="*/ 116 w 431"/>
                <a:gd name="T73" fmla="*/ 150 h 542"/>
                <a:gd name="T74" fmla="*/ 108 w 431"/>
                <a:gd name="T75" fmla="*/ 189 h 542"/>
                <a:gd name="T76" fmla="*/ 104 w 431"/>
                <a:gd name="T77" fmla="*/ 234 h 542"/>
                <a:gd name="T78" fmla="*/ 111 w 431"/>
                <a:gd name="T79" fmla="*/ 284 h 542"/>
                <a:gd name="T80" fmla="*/ 129 w 431"/>
                <a:gd name="T81" fmla="*/ 340 h 542"/>
                <a:gd name="T82" fmla="*/ 161 w 431"/>
                <a:gd name="T83" fmla="*/ 399 h 542"/>
                <a:gd name="T84" fmla="*/ 103 w 431"/>
                <a:gd name="T85" fmla="*/ 502 h 542"/>
                <a:gd name="T86" fmla="*/ 168 w 431"/>
                <a:gd name="T87" fmla="*/ 542 h 542"/>
                <a:gd name="T88" fmla="*/ 206 w 431"/>
                <a:gd name="T89" fmla="*/ 473 h 542"/>
                <a:gd name="T90" fmla="*/ 277 w 431"/>
                <a:gd name="T91" fmla="*/ 501 h 542"/>
                <a:gd name="T92" fmla="*/ 283 w 431"/>
                <a:gd name="T93" fmla="*/ 496 h 542"/>
                <a:gd name="T94" fmla="*/ 287 w 431"/>
                <a:gd name="T95" fmla="*/ 493 h 542"/>
                <a:gd name="T96" fmla="*/ 295 w 431"/>
                <a:gd name="T97" fmla="*/ 485 h 542"/>
                <a:gd name="T98" fmla="*/ 306 w 431"/>
                <a:gd name="T99" fmla="*/ 473 h 542"/>
                <a:gd name="T100" fmla="*/ 322 w 431"/>
                <a:gd name="T101" fmla="*/ 456 h 542"/>
                <a:gd name="T102" fmla="*/ 339 w 431"/>
                <a:gd name="T103" fmla="*/ 437 h 542"/>
                <a:gd name="T104" fmla="*/ 357 w 431"/>
                <a:gd name="T105" fmla="*/ 413 h 542"/>
                <a:gd name="T106" fmla="*/ 376 w 431"/>
                <a:gd name="T107" fmla="*/ 384 h 542"/>
                <a:gd name="T108" fmla="*/ 395 w 431"/>
                <a:gd name="T109" fmla="*/ 352 h 542"/>
                <a:gd name="T110" fmla="*/ 409 w 431"/>
                <a:gd name="T111" fmla="*/ 323 h 542"/>
                <a:gd name="T112" fmla="*/ 420 w 431"/>
                <a:gd name="T113" fmla="*/ 294 h 542"/>
                <a:gd name="T114" fmla="*/ 427 w 431"/>
                <a:gd name="T115" fmla="*/ 264 h 542"/>
                <a:gd name="T116" fmla="*/ 431 w 431"/>
                <a:gd name="T117" fmla="*/ 234 h 542"/>
                <a:gd name="T118" fmla="*/ 431 w 431"/>
                <a:gd name="T119" fmla="*/ 205 h 542"/>
                <a:gd name="T120" fmla="*/ 428 w 431"/>
                <a:gd name="T121" fmla="*/ 175 h 542"/>
                <a:gd name="T122" fmla="*/ 421 w 431"/>
                <a:gd name="T123" fmla="*/ 149 h 542"/>
                <a:gd name="T124" fmla="*/ 411 w 431"/>
                <a:gd name="T125" fmla="*/ 122 h 54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31"/>
                <a:gd name="T190" fmla="*/ 0 h 542"/>
                <a:gd name="T191" fmla="*/ 431 w 431"/>
                <a:gd name="T192" fmla="*/ 542 h 54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31" h="542">
                  <a:moveTo>
                    <a:pt x="411" y="122"/>
                  </a:moveTo>
                  <a:lnTo>
                    <a:pt x="401" y="104"/>
                  </a:lnTo>
                  <a:lnTo>
                    <a:pt x="389" y="87"/>
                  </a:lnTo>
                  <a:lnTo>
                    <a:pt x="377" y="73"/>
                  </a:lnTo>
                  <a:lnTo>
                    <a:pt x="363" y="61"/>
                  </a:lnTo>
                  <a:lnTo>
                    <a:pt x="348" y="50"/>
                  </a:lnTo>
                  <a:lnTo>
                    <a:pt x="331" y="40"/>
                  </a:lnTo>
                  <a:lnTo>
                    <a:pt x="313" y="34"/>
                  </a:lnTo>
                  <a:lnTo>
                    <a:pt x="295" y="29"/>
                  </a:lnTo>
                  <a:lnTo>
                    <a:pt x="290" y="27"/>
                  </a:lnTo>
                  <a:lnTo>
                    <a:pt x="283" y="23"/>
                  </a:lnTo>
                  <a:lnTo>
                    <a:pt x="273" y="18"/>
                  </a:lnTo>
                  <a:lnTo>
                    <a:pt x="260" y="15"/>
                  </a:lnTo>
                  <a:lnTo>
                    <a:pt x="245" y="10"/>
                  </a:lnTo>
                  <a:lnTo>
                    <a:pt x="228" y="6"/>
                  </a:lnTo>
                  <a:lnTo>
                    <a:pt x="210" y="2"/>
                  </a:lnTo>
                  <a:lnTo>
                    <a:pt x="190" y="0"/>
                  </a:lnTo>
                  <a:lnTo>
                    <a:pt x="169" y="0"/>
                  </a:lnTo>
                  <a:lnTo>
                    <a:pt x="146" y="1"/>
                  </a:lnTo>
                  <a:lnTo>
                    <a:pt x="123" y="5"/>
                  </a:lnTo>
                  <a:lnTo>
                    <a:pt x="99" y="12"/>
                  </a:lnTo>
                  <a:lnTo>
                    <a:pt x="74" y="22"/>
                  </a:lnTo>
                  <a:lnTo>
                    <a:pt x="49" y="35"/>
                  </a:lnTo>
                  <a:lnTo>
                    <a:pt x="24" y="52"/>
                  </a:lnTo>
                  <a:lnTo>
                    <a:pt x="0" y="74"/>
                  </a:lnTo>
                  <a:lnTo>
                    <a:pt x="13" y="94"/>
                  </a:lnTo>
                  <a:lnTo>
                    <a:pt x="31" y="90"/>
                  </a:lnTo>
                  <a:lnTo>
                    <a:pt x="51" y="84"/>
                  </a:lnTo>
                  <a:lnTo>
                    <a:pt x="70" y="80"/>
                  </a:lnTo>
                  <a:lnTo>
                    <a:pt x="89" y="75"/>
                  </a:lnTo>
                  <a:lnTo>
                    <a:pt x="109" y="73"/>
                  </a:lnTo>
                  <a:lnTo>
                    <a:pt x="127" y="71"/>
                  </a:lnTo>
                  <a:lnTo>
                    <a:pt x="143" y="71"/>
                  </a:lnTo>
                  <a:lnTo>
                    <a:pt x="155" y="74"/>
                  </a:lnTo>
                  <a:lnTo>
                    <a:pt x="143" y="92"/>
                  </a:lnTo>
                  <a:lnTo>
                    <a:pt x="128" y="117"/>
                  </a:lnTo>
                  <a:lnTo>
                    <a:pt x="116" y="150"/>
                  </a:lnTo>
                  <a:lnTo>
                    <a:pt x="108" y="189"/>
                  </a:lnTo>
                  <a:lnTo>
                    <a:pt x="104" y="234"/>
                  </a:lnTo>
                  <a:lnTo>
                    <a:pt x="111" y="284"/>
                  </a:lnTo>
                  <a:lnTo>
                    <a:pt x="129" y="340"/>
                  </a:lnTo>
                  <a:lnTo>
                    <a:pt x="161" y="399"/>
                  </a:lnTo>
                  <a:lnTo>
                    <a:pt x="103" y="502"/>
                  </a:lnTo>
                  <a:lnTo>
                    <a:pt x="168" y="542"/>
                  </a:lnTo>
                  <a:lnTo>
                    <a:pt x="206" y="473"/>
                  </a:lnTo>
                  <a:lnTo>
                    <a:pt x="277" y="501"/>
                  </a:lnTo>
                  <a:lnTo>
                    <a:pt x="283" y="496"/>
                  </a:lnTo>
                  <a:lnTo>
                    <a:pt x="287" y="493"/>
                  </a:lnTo>
                  <a:lnTo>
                    <a:pt x="295" y="485"/>
                  </a:lnTo>
                  <a:lnTo>
                    <a:pt x="306" y="473"/>
                  </a:lnTo>
                  <a:lnTo>
                    <a:pt x="322" y="456"/>
                  </a:lnTo>
                  <a:lnTo>
                    <a:pt x="339" y="437"/>
                  </a:lnTo>
                  <a:lnTo>
                    <a:pt x="357" y="413"/>
                  </a:lnTo>
                  <a:lnTo>
                    <a:pt x="376" y="384"/>
                  </a:lnTo>
                  <a:lnTo>
                    <a:pt x="395" y="352"/>
                  </a:lnTo>
                  <a:lnTo>
                    <a:pt x="409" y="323"/>
                  </a:lnTo>
                  <a:lnTo>
                    <a:pt x="420" y="294"/>
                  </a:lnTo>
                  <a:lnTo>
                    <a:pt x="427" y="264"/>
                  </a:lnTo>
                  <a:lnTo>
                    <a:pt x="431" y="234"/>
                  </a:lnTo>
                  <a:lnTo>
                    <a:pt x="431" y="205"/>
                  </a:lnTo>
                  <a:lnTo>
                    <a:pt x="428" y="175"/>
                  </a:lnTo>
                  <a:lnTo>
                    <a:pt x="421" y="149"/>
                  </a:lnTo>
                  <a:lnTo>
                    <a:pt x="411"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95" name="Freeform 24"/>
            <p:cNvSpPr>
              <a:spLocks/>
            </p:cNvSpPr>
            <p:nvPr/>
          </p:nvSpPr>
          <p:spPr bwMode="auto">
            <a:xfrm>
              <a:off x="3954959" y="1653332"/>
              <a:ext cx="652016" cy="932557"/>
            </a:xfrm>
            <a:custGeom>
              <a:avLst/>
              <a:gdLst>
                <a:gd name="T0" fmla="*/ 289 w 337"/>
                <a:gd name="T1" fmla="*/ 342 h 482"/>
                <a:gd name="T2" fmla="*/ 259 w 337"/>
                <a:gd name="T3" fmla="*/ 385 h 482"/>
                <a:gd name="T4" fmla="*/ 232 w 337"/>
                <a:gd name="T5" fmla="*/ 419 h 482"/>
                <a:gd name="T6" fmla="*/ 210 w 337"/>
                <a:gd name="T7" fmla="*/ 441 h 482"/>
                <a:gd name="T8" fmla="*/ 124 w 337"/>
                <a:gd name="T9" fmla="*/ 417 h 482"/>
                <a:gd name="T10" fmla="*/ 68 w 337"/>
                <a:gd name="T11" fmla="*/ 469 h 482"/>
                <a:gd name="T12" fmla="*/ 116 w 337"/>
                <a:gd name="T13" fmla="*/ 368 h 482"/>
                <a:gd name="T14" fmla="*/ 63 w 337"/>
                <a:gd name="T15" fmla="*/ 242 h 482"/>
                <a:gd name="T16" fmla="*/ 66 w 337"/>
                <a:gd name="T17" fmla="*/ 144 h 482"/>
                <a:gd name="T18" fmla="*/ 94 w 337"/>
                <a:gd name="T19" fmla="*/ 80 h 482"/>
                <a:gd name="T20" fmla="*/ 114 w 337"/>
                <a:gd name="T21" fmla="*/ 56 h 482"/>
                <a:gd name="T22" fmla="*/ 121 w 337"/>
                <a:gd name="T23" fmla="*/ 45 h 482"/>
                <a:gd name="T24" fmla="*/ 115 w 337"/>
                <a:gd name="T25" fmla="*/ 39 h 482"/>
                <a:gd name="T26" fmla="*/ 104 w 337"/>
                <a:gd name="T27" fmla="*/ 30 h 482"/>
                <a:gd name="T28" fmla="*/ 78 w 337"/>
                <a:gd name="T29" fmla="*/ 23 h 482"/>
                <a:gd name="T30" fmla="*/ 48 w 337"/>
                <a:gd name="T31" fmla="*/ 22 h 482"/>
                <a:gd name="T32" fmla="*/ 16 w 337"/>
                <a:gd name="T33" fmla="*/ 27 h 482"/>
                <a:gd name="T34" fmla="*/ 20 w 337"/>
                <a:gd name="T35" fmla="*/ 20 h 482"/>
                <a:gd name="T36" fmla="*/ 59 w 337"/>
                <a:gd name="T37" fmla="*/ 6 h 482"/>
                <a:gd name="T38" fmla="*/ 97 w 337"/>
                <a:gd name="T39" fmla="*/ 1 h 482"/>
                <a:gd name="T40" fmla="*/ 130 w 337"/>
                <a:gd name="T41" fmla="*/ 1 h 482"/>
                <a:gd name="T42" fmla="*/ 161 w 337"/>
                <a:gd name="T43" fmla="*/ 7 h 482"/>
                <a:gd name="T44" fmla="*/ 185 w 337"/>
                <a:gd name="T45" fmla="*/ 15 h 482"/>
                <a:gd name="T46" fmla="*/ 203 w 337"/>
                <a:gd name="T47" fmla="*/ 22 h 482"/>
                <a:gd name="T48" fmla="*/ 213 w 337"/>
                <a:gd name="T49" fmla="*/ 27 h 482"/>
                <a:gd name="T50" fmla="*/ 216 w 337"/>
                <a:gd name="T51" fmla="*/ 29 h 482"/>
                <a:gd name="T52" fmla="*/ 218 w 337"/>
                <a:gd name="T53" fmla="*/ 29 h 482"/>
                <a:gd name="T54" fmla="*/ 219 w 337"/>
                <a:gd name="T55" fmla="*/ 29 h 482"/>
                <a:gd name="T56" fmla="*/ 250 w 337"/>
                <a:gd name="T57" fmla="*/ 39 h 482"/>
                <a:gd name="T58" fmla="*/ 278 w 337"/>
                <a:gd name="T59" fmla="*/ 56 h 482"/>
                <a:gd name="T60" fmla="*/ 301 w 337"/>
                <a:gd name="T61" fmla="*/ 79 h 482"/>
                <a:gd name="T62" fmla="*/ 319 w 337"/>
                <a:gd name="T63" fmla="*/ 108 h 482"/>
                <a:gd name="T64" fmla="*/ 335 w 337"/>
                <a:gd name="T65" fmla="*/ 156 h 482"/>
                <a:gd name="T66" fmla="*/ 337 w 337"/>
                <a:gd name="T67" fmla="*/ 210 h 482"/>
                <a:gd name="T68" fmla="*/ 326 w 337"/>
                <a:gd name="T69" fmla="*/ 263 h 482"/>
                <a:gd name="T70" fmla="*/ 303 w 337"/>
                <a:gd name="T71" fmla="*/ 316 h 4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7"/>
                <a:gd name="T109" fmla="*/ 0 h 482"/>
                <a:gd name="T110" fmla="*/ 337 w 337"/>
                <a:gd name="T111" fmla="*/ 482 h 48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7" h="482">
                  <a:moveTo>
                    <a:pt x="303" y="316"/>
                  </a:moveTo>
                  <a:lnTo>
                    <a:pt x="289" y="342"/>
                  </a:lnTo>
                  <a:lnTo>
                    <a:pt x="273" y="365"/>
                  </a:lnTo>
                  <a:lnTo>
                    <a:pt x="259" y="385"/>
                  </a:lnTo>
                  <a:lnTo>
                    <a:pt x="244" y="403"/>
                  </a:lnTo>
                  <a:lnTo>
                    <a:pt x="232" y="419"/>
                  </a:lnTo>
                  <a:lnTo>
                    <a:pt x="220" y="431"/>
                  </a:lnTo>
                  <a:lnTo>
                    <a:pt x="210" y="441"/>
                  </a:lnTo>
                  <a:lnTo>
                    <a:pt x="203" y="448"/>
                  </a:lnTo>
                  <a:lnTo>
                    <a:pt x="124" y="417"/>
                  </a:lnTo>
                  <a:lnTo>
                    <a:pt x="89" y="482"/>
                  </a:lnTo>
                  <a:lnTo>
                    <a:pt x="68" y="469"/>
                  </a:lnTo>
                  <a:lnTo>
                    <a:pt x="121" y="374"/>
                  </a:lnTo>
                  <a:lnTo>
                    <a:pt x="116" y="368"/>
                  </a:lnTo>
                  <a:lnTo>
                    <a:pt x="80" y="302"/>
                  </a:lnTo>
                  <a:lnTo>
                    <a:pt x="63" y="242"/>
                  </a:lnTo>
                  <a:lnTo>
                    <a:pt x="59" y="189"/>
                  </a:lnTo>
                  <a:lnTo>
                    <a:pt x="66" y="144"/>
                  </a:lnTo>
                  <a:lnTo>
                    <a:pt x="80" y="108"/>
                  </a:lnTo>
                  <a:lnTo>
                    <a:pt x="94" y="80"/>
                  </a:lnTo>
                  <a:lnTo>
                    <a:pt x="107" y="63"/>
                  </a:lnTo>
                  <a:lnTo>
                    <a:pt x="114" y="56"/>
                  </a:lnTo>
                  <a:lnTo>
                    <a:pt x="122" y="46"/>
                  </a:lnTo>
                  <a:lnTo>
                    <a:pt x="121" y="45"/>
                  </a:lnTo>
                  <a:lnTo>
                    <a:pt x="118" y="41"/>
                  </a:lnTo>
                  <a:lnTo>
                    <a:pt x="115" y="39"/>
                  </a:lnTo>
                  <a:lnTo>
                    <a:pt x="114" y="38"/>
                  </a:lnTo>
                  <a:lnTo>
                    <a:pt x="104" y="30"/>
                  </a:lnTo>
                  <a:lnTo>
                    <a:pt x="93" y="26"/>
                  </a:lnTo>
                  <a:lnTo>
                    <a:pt x="78" y="23"/>
                  </a:lnTo>
                  <a:lnTo>
                    <a:pt x="64" y="22"/>
                  </a:lnTo>
                  <a:lnTo>
                    <a:pt x="48" y="22"/>
                  </a:lnTo>
                  <a:lnTo>
                    <a:pt x="32" y="24"/>
                  </a:lnTo>
                  <a:lnTo>
                    <a:pt x="16" y="27"/>
                  </a:lnTo>
                  <a:lnTo>
                    <a:pt x="0" y="29"/>
                  </a:lnTo>
                  <a:lnTo>
                    <a:pt x="20" y="20"/>
                  </a:lnTo>
                  <a:lnTo>
                    <a:pt x="40" y="11"/>
                  </a:lnTo>
                  <a:lnTo>
                    <a:pt x="59" y="6"/>
                  </a:lnTo>
                  <a:lnTo>
                    <a:pt x="78" y="3"/>
                  </a:lnTo>
                  <a:lnTo>
                    <a:pt x="97" y="1"/>
                  </a:lnTo>
                  <a:lnTo>
                    <a:pt x="114" y="0"/>
                  </a:lnTo>
                  <a:lnTo>
                    <a:pt x="130" y="1"/>
                  </a:lnTo>
                  <a:lnTo>
                    <a:pt x="146" y="4"/>
                  </a:lnTo>
                  <a:lnTo>
                    <a:pt x="161" y="7"/>
                  </a:lnTo>
                  <a:lnTo>
                    <a:pt x="173" y="11"/>
                  </a:lnTo>
                  <a:lnTo>
                    <a:pt x="185" y="15"/>
                  </a:lnTo>
                  <a:lnTo>
                    <a:pt x="195" y="18"/>
                  </a:lnTo>
                  <a:lnTo>
                    <a:pt x="203" y="22"/>
                  </a:lnTo>
                  <a:lnTo>
                    <a:pt x="209" y="24"/>
                  </a:lnTo>
                  <a:lnTo>
                    <a:pt x="213" y="27"/>
                  </a:lnTo>
                  <a:lnTo>
                    <a:pt x="215" y="28"/>
                  </a:lnTo>
                  <a:lnTo>
                    <a:pt x="216" y="29"/>
                  </a:lnTo>
                  <a:lnTo>
                    <a:pt x="218" y="29"/>
                  </a:lnTo>
                  <a:lnTo>
                    <a:pt x="219" y="29"/>
                  </a:lnTo>
                  <a:lnTo>
                    <a:pt x="234" y="33"/>
                  </a:lnTo>
                  <a:lnTo>
                    <a:pt x="250" y="39"/>
                  </a:lnTo>
                  <a:lnTo>
                    <a:pt x="265" y="46"/>
                  </a:lnTo>
                  <a:lnTo>
                    <a:pt x="278" y="56"/>
                  </a:lnTo>
                  <a:lnTo>
                    <a:pt x="290" y="67"/>
                  </a:lnTo>
                  <a:lnTo>
                    <a:pt x="301" y="79"/>
                  </a:lnTo>
                  <a:lnTo>
                    <a:pt x="311" y="92"/>
                  </a:lnTo>
                  <a:lnTo>
                    <a:pt x="319" y="108"/>
                  </a:lnTo>
                  <a:lnTo>
                    <a:pt x="329" y="132"/>
                  </a:lnTo>
                  <a:lnTo>
                    <a:pt x="335" y="156"/>
                  </a:lnTo>
                  <a:lnTo>
                    <a:pt x="337" y="183"/>
                  </a:lnTo>
                  <a:lnTo>
                    <a:pt x="337" y="210"/>
                  </a:lnTo>
                  <a:lnTo>
                    <a:pt x="334" y="236"/>
                  </a:lnTo>
                  <a:lnTo>
                    <a:pt x="326" y="263"/>
                  </a:lnTo>
                  <a:lnTo>
                    <a:pt x="317" y="289"/>
                  </a:lnTo>
                  <a:lnTo>
                    <a:pt x="303" y="316"/>
                  </a:lnTo>
                  <a:close/>
                </a:path>
              </a:pathLst>
            </a:custGeom>
            <a:solidFill>
              <a:srgbClr val="6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96" name="Freeform 25"/>
            <p:cNvSpPr>
              <a:spLocks/>
            </p:cNvSpPr>
            <p:nvPr/>
          </p:nvSpPr>
          <p:spPr bwMode="auto">
            <a:xfrm>
              <a:off x="3566071" y="3847356"/>
              <a:ext cx="1186011" cy="346323"/>
            </a:xfrm>
            <a:custGeom>
              <a:avLst/>
              <a:gdLst>
                <a:gd name="T0" fmla="*/ 0 w 613"/>
                <a:gd name="T1" fmla="*/ 179 h 179"/>
                <a:gd name="T2" fmla="*/ 613 w 613"/>
                <a:gd name="T3" fmla="*/ 179 h 179"/>
                <a:gd name="T4" fmla="*/ 613 w 613"/>
                <a:gd name="T5" fmla="*/ 178 h 179"/>
                <a:gd name="T6" fmla="*/ 613 w 613"/>
                <a:gd name="T7" fmla="*/ 173 h 179"/>
                <a:gd name="T8" fmla="*/ 613 w 613"/>
                <a:gd name="T9" fmla="*/ 167 h 179"/>
                <a:gd name="T10" fmla="*/ 612 w 613"/>
                <a:gd name="T11" fmla="*/ 159 h 179"/>
                <a:gd name="T12" fmla="*/ 610 w 613"/>
                <a:gd name="T13" fmla="*/ 148 h 179"/>
                <a:gd name="T14" fmla="*/ 606 w 613"/>
                <a:gd name="T15" fmla="*/ 137 h 179"/>
                <a:gd name="T16" fmla="*/ 600 w 613"/>
                <a:gd name="T17" fmla="*/ 124 h 179"/>
                <a:gd name="T18" fmla="*/ 593 w 613"/>
                <a:gd name="T19" fmla="*/ 110 h 179"/>
                <a:gd name="T20" fmla="*/ 583 w 613"/>
                <a:gd name="T21" fmla="*/ 96 h 179"/>
                <a:gd name="T22" fmla="*/ 571 w 613"/>
                <a:gd name="T23" fmla="*/ 81 h 179"/>
                <a:gd name="T24" fmla="*/ 555 w 613"/>
                <a:gd name="T25" fmla="*/ 67 h 179"/>
                <a:gd name="T26" fmla="*/ 536 w 613"/>
                <a:gd name="T27" fmla="*/ 52 h 179"/>
                <a:gd name="T28" fmla="*/ 514 w 613"/>
                <a:gd name="T29" fmla="*/ 39 h 179"/>
                <a:gd name="T30" fmla="*/ 488 w 613"/>
                <a:gd name="T31" fmla="*/ 27 h 179"/>
                <a:gd name="T32" fmla="*/ 457 w 613"/>
                <a:gd name="T33" fmla="*/ 16 h 179"/>
                <a:gd name="T34" fmla="*/ 422 w 613"/>
                <a:gd name="T35" fmla="*/ 6 h 179"/>
                <a:gd name="T36" fmla="*/ 420 w 613"/>
                <a:gd name="T37" fmla="*/ 8 h 179"/>
                <a:gd name="T38" fmla="*/ 415 w 613"/>
                <a:gd name="T39" fmla="*/ 11 h 179"/>
                <a:gd name="T40" fmla="*/ 406 w 613"/>
                <a:gd name="T41" fmla="*/ 17 h 179"/>
                <a:gd name="T42" fmla="*/ 396 w 613"/>
                <a:gd name="T43" fmla="*/ 25 h 179"/>
                <a:gd name="T44" fmla="*/ 381 w 613"/>
                <a:gd name="T45" fmla="*/ 32 h 179"/>
                <a:gd name="T46" fmla="*/ 365 w 613"/>
                <a:gd name="T47" fmla="*/ 40 h 179"/>
                <a:gd name="T48" fmla="*/ 348 w 613"/>
                <a:gd name="T49" fmla="*/ 48 h 179"/>
                <a:gd name="T50" fmla="*/ 330 w 613"/>
                <a:gd name="T51" fmla="*/ 54 h 179"/>
                <a:gd name="T52" fmla="*/ 312 w 613"/>
                <a:gd name="T53" fmla="*/ 60 h 179"/>
                <a:gd name="T54" fmla="*/ 293 w 613"/>
                <a:gd name="T55" fmla="*/ 62 h 179"/>
                <a:gd name="T56" fmla="*/ 273 w 613"/>
                <a:gd name="T57" fmla="*/ 62 h 179"/>
                <a:gd name="T58" fmla="*/ 255 w 613"/>
                <a:gd name="T59" fmla="*/ 58 h 179"/>
                <a:gd name="T60" fmla="*/ 238 w 613"/>
                <a:gd name="T61" fmla="*/ 51 h 179"/>
                <a:gd name="T62" fmla="*/ 221 w 613"/>
                <a:gd name="T63" fmla="*/ 39 h 179"/>
                <a:gd name="T64" fmla="*/ 207 w 613"/>
                <a:gd name="T65" fmla="*/ 23 h 179"/>
                <a:gd name="T66" fmla="*/ 195 w 613"/>
                <a:gd name="T67" fmla="*/ 0 h 179"/>
                <a:gd name="T68" fmla="*/ 192 w 613"/>
                <a:gd name="T69" fmla="*/ 2 h 179"/>
                <a:gd name="T70" fmla="*/ 186 w 613"/>
                <a:gd name="T71" fmla="*/ 5 h 179"/>
                <a:gd name="T72" fmla="*/ 177 w 613"/>
                <a:gd name="T73" fmla="*/ 10 h 179"/>
                <a:gd name="T74" fmla="*/ 165 w 613"/>
                <a:gd name="T75" fmla="*/ 17 h 179"/>
                <a:gd name="T76" fmla="*/ 149 w 613"/>
                <a:gd name="T77" fmla="*/ 26 h 179"/>
                <a:gd name="T78" fmla="*/ 133 w 613"/>
                <a:gd name="T79" fmla="*/ 35 h 179"/>
                <a:gd name="T80" fmla="*/ 115 w 613"/>
                <a:gd name="T81" fmla="*/ 46 h 179"/>
                <a:gd name="T82" fmla="*/ 97 w 613"/>
                <a:gd name="T83" fmla="*/ 58 h 179"/>
                <a:gd name="T84" fmla="*/ 79 w 613"/>
                <a:gd name="T85" fmla="*/ 73 h 179"/>
                <a:gd name="T86" fmla="*/ 62 w 613"/>
                <a:gd name="T87" fmla="*/ 86 h 179"/>
                <a:gd name="T88" fmla="*/ 45 w 613"/>
                <a:gd name="T89" fmla="*/ 102 h 179"/>
                <a:gd name="T90" fmla="*/ 30 w 613"/>
                <a:gd name="T91" fmla="*/ 117 h 179"/>
                <a:gd name="T92" fmla="*/ 17 w 613"/>
                <a:gd name="T93" fmla="*/ 132 h 179"/>
                <a:gd name="T94" fmla="*/ 8 w 613"/>
                <a:gd name="T95" fmla="*/ 148 h 179"/>
                <a:gd name="T96" fmla="*/ 2 w 613"/>
                <a:gd name="T97" fmla="*/ 164 h 179"/>
                <a:gd name="T98" fmla="*/ 0 w 613"/>
                <a:gd name="T99" fmla="*/ 179 h 17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3"/>
                <a:gd name="T151" fmla="*/ 0 h 179"/>
                <a:gd name="T152" fmla="*/ 613 w 613"/>
                <a:gd name="T153" fmla="*/ 179 h 17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3" h="179">
                  <a:moveTo>
                    <a:pt x="0" y="179"/>
                  </a:moveTo>
                  <a:lnTo>
                    <a:pt x="613" y="179"/>
                  </a:lnTo>
                  <a:lnTo>
                    <a:pt x="613" y="178"/>
                  </a:lnTo>
                  <a:lnTo>
                    <a:pt x="613" y="173"/>
                  </a:lnTo>
                  <a:lnTo>
                    <a:pt x="613" y="167"/>
                  </a:lnTo>
                  <a:lnTo>
                    <a:pt x="612" y="159"/>
                  </a:lnTo>
                  <a:lnTo>
                    <a:pt x="610" y="148"/>
                  </a:lnTo>
                  <a:lnTo>
                    <a:pt x="606" y="137"/>
                  </a:lnTo>
                  <a:lnTo>
                    <a:pt x="600" y="124"/>
                  </a:lnTo>
                  <a:lnTo>
                    <a:pt x="593" y="110"/>
                  </a:lnTo>
                  <a:lnTo>
                    <a:pt x="583" y="96"/>
                  </a:lnTo>
                  <a:lnTo>
                    <a:pt x="571" y="81"/>
                  </a:lnTo>
                  <a:lnTo>
                    <a:pt x="555" y="67"/>
                  </a:lnTo>
                  <a:lnTo>
                    <a:pt x="536" y="52"/>
                  </a:lnTo>
                  <a:lnTo>
                    <a:pt x="514" y="39"/>
                  </a:lnTo>
                  <a:lnTo>
                    <a:pt x="488" y="27"/>
                  </a:lnTo>
                  <a:lnTo>
                    <a:pt x="457" y="16"/>
                  </a:lnTo>
                  <a:lnTo>
                    <a:pt x="422" y="6"/>
                  </a:lnTo>
                  <a:lnTo>
                    <a:pt x="420" y="8"/>
                  </a:lnTo>
                  <a:lnTo>
                    <a:pt x="415" y="11"/>
                  </a:lnTo>
                  <a:lnTo>
                    <a:pt x="406" y="17"/>
                  </a:lnTo>
                  <a:lnTo>
                    <a:pt x="396" y="25"/>
                  </a:lnTo>
                  <a:lnTo>
                    <a:pt x="381" y="32"/>
                  </a:lnTo>
                  <a:lnTo>
                    <a:pt x="365" y="40"/>
                  </a:lnTo>
                  <a:lnTo>
                    <a:pt x="348" y="48"/>
                  </a:lnTo>
                  <a:lnTo>
                    <a:pt x="330" y="54"/>
                  </a:lnTo>
                  <a:lnTo>
                    <a:pt x="312" y="60"/>
                  </a:lnTo>
                  <a:lnTo>
                    <a:pt x="293" y="62"/>
                  </a:lnTo>
                  <a:lnTo>
                    <a:pt x="273" y="62"/>
                  </a:lnTo>
                  <a:lnTo>
                    <a:pt x="255" y="58"/>
                  </a:lnTo>
                  <a:lnTo>
                    <a:pt x="238" y="51"/>
                  </a:lnTo>
                  <a:lnTo>
                    <a:pt x="221" y="39"/>
                  </a:lnTo>
                  <a:lnTo>
                    <a:pt x="207" y="23"/>
                  </a:lnTo>
                  <a:lnTo>
                    <a:pt x="195" y="0"/>
                  </a:lnTo>
                  <a:lnTo>
                    <a:pt x="192" y="2"/>
                  </a:lnTo>
                  <a:lnTo>
                    <a:pt x="186" y="5"/>
                  </a:lnTo>
                  <a:lnTo>
                    <a:pt x="177" y="10"/>
                  </a:lnTo>
                  <a:lnTo>
                    <a:pt x="165" y="17"/>
                  </a:lnTo>
                  <a:lnTo>
                    <a:pt x="149" y="26"/>
                  </a:lnTo>
                  <a:lnTo>
                    <a:pt x="133" y="35"/>
                  </a:lnTo>
                  <a:lnTo>
                    <a:pt x="115" y="46"/>
                  </a:lnTo>
                  <a:lnTo>
                    <a:pt x="97" y="58"/>
                  </a:lnTo>
                  <a:lnTo>
                    <a:pt x="79" y="73"/>
                  </a:lnTo>
                  <a:lnTo>
                    <a:pt x="62" y="86"/>
                  </a:lnTo>
                  <a:lnTo>
                    <a:pt x="45" y="102"/>
                  </a:lnTo>
                  <a:lnTo>
                    <a:pt x="30" y="117"/>
                  </a:lnTo>
                  <a:lnTo>
                    <a:pt x="17" y="132"/>
                  </a:lnTo>
                  <a:lnTo>
                    <a:pt x="8" y="148"/>
                  </a:lnTo>
                  <a:lnTo>
                    <a:pt x="2" y="164"/>
                  </a:lnTo>
                  <a:lnTo>
                    <a:pt x="0" y="179"/>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97" name="Freeform 26"/>
            <p:cNvSpPr>
              <a:spLocks/>
            </p:cNvSpPr>
            <p:nvPr/>
          </p:nvSpPr>
          <p:spPr bwMode="auto">
            <a:xfrm>
              <a:off x="3566071" y="3847356"/>
              <a:ext cx="404366" cy="346323"/>
            </a:xfrm>
            <a:custGeom>
              <a:avLst/>
              <a:gdLst>
                <a:gd name="T0" fmla="*/ 209 w 209"/>
                <a:gd name="T1" fmla="*/ 26 h 179"/>
                <a:gd name="T2" fmla="*/ 206 w 209"/>
                <a:gd name="T3" fmla="*/ 20 h 179"/>
                <a:gd name="T4" fmla="*/ 202 w 209"/>
                <a:gd name="T5" fmla="*/ 14 h 179"/>
                <a:gd name="T6" fmla="*/ 198 w 209"/>
                <a:gd name="T7" fmla="*/ 8 h 179"/>
                <a:gd name="T8" fmla="*/ 195 w 209"/>
                <a:gd name="T9" fmla="*/ 0 h 179"/>
                <a:gd name="T10" fmla="*/ 192 w 209"/>
                <a:gd name="T11" fmla="*/ 2 h 179"/>
                <a:gd name="T12" fmla="*/ 186 w 209"/>
                <a:gd name="T13" fmla="*/ 5 h 179"/>
                <a:gd name="T14" fmla="*/ 177 w 209"/>
                <a:gd name="T15" fmla="*/ 10 h 179"/>
                <a:gd name="T16" fmla="*/ 165 w 209"/>
                <a:gd name="T17" fmla="*/ 17 h 179"/>
                <a:gd name="T18" fmla="*/ 149 w 209"/>
                <a:gd name="T19" fmla="*/ 26 h 179"/>
                <a:gd name="T20" fmla="*/ 133 w 209"/>
                <a:gd name="T21" fmla="*/ 35 h 179"/>
                <a:gd name="T22" fmla="*/ 115 w 209"/>
                <a:gd name="T23" fmla="*/ 46 h 179"/>
                <a:gd name="T24" fmla="*/ 97 w 209"/>
                <a:gd name="T25" fmla="*/ 58 h 179"/>
                <a:gd name="T26" fmla="*/ 79 w 209"/>
                <a:gd name="T27" fmla="*/ 73 h 179"/>
                <a:gd name="T28" fmla="*/ 62 w 209"/>
                <a:gd name="T29" fmla="*/ 86 h 179"/>
                <a:gd name="T30" fmla="*/ 45 w 209"/>
                <a:gd name="T31" fmla="*/ 102 h 179"/>
                <a:gd name="T32" fmla="*/ 30 w 209"/>
                <a:gd name="T33" fmla="*/ 117 h 179"/>
                <a:gd name="T34" fmla="*/ 17 w 209"/>
                <a:gd name="T35" fmla="*/ 132 h 179"/>
                <a:gd name="T36" fmla="*/ 8 w 209"/>
                <a:gd name="T37" fmla="*/ 148 h 179"/>
                <a:gd name="T38" fmla="*/ 2 w 209"/>
                <a:gd name="T39" fmla="*/ 164 h 179"/>
                <a:gd name="T40" fmla="*/ 0 w 209"/>
                <a:gd name="T41" fmla="*/ 179 h 179"/>
                <a:gd name="T42" fmla="*/ 59 w 209"/>
                <a:gd name="T43" fmla="*/ 179 h 179"/>
                <a:gd name="T44" fmla="*/ 63 w 209"/>
                <a:gd name="T45" fmla="*/ 158 h 179"/>
                <a:gd name="T46" fmla="*/ 74 w 209"/>
                <a:gd name="T47" fmla="*/ 137 h 179"/>
                <a:gd name="T48" fmla="*/ 91 w 209"/>
                <a:gd name="T49" fmla="*/ 115 h 179"/>
                <a:gd name="T50" fmla="*/ 113 w 209"/>
                <a:gd name="T51" fmla="*/ 94 h 179"/>
                <a:gd name="T52" fmla="*/ 135 w 209"/>
                <a:gd name="T53" fmla="*/ 74 h 179"/>
                <a:gd name="T54" fmla="*/ 161 w 209"/>
                <a:gd name="T55" fmla="*/ 56 h 179"/>
                <a:gd name="T56" fmla="*/ 186 w 209"/>
                <a:gd name="T57" fmla="*/ 39 h 179"/>
                <a:gd name="T58" fmla="*/ 209 w 209"/>
                <a:gd name="T59" fmla="*/ 26 h 17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9"/>
                <a:gd name="T91" fmla="*/ 0 h 179"/>
                <a:gd name="T92" fmla="*/ 209 w 209"/>
                <a:gd name="T93" fmla="*/ 179 h 17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9" h="179">
                  <a:moveTo>
                    <a:pt x="209" y="26"/>
                  </a:moveTo>
                  <a:lnTo>
                    <a:pt x="206" y="20"/>
                  </a:lnTo>
                  <a:lnTo>
                    <a:pt x="202" y="14"/>
                  </a:lnTo>
                  <a:lnTo>
                    <a:pt x="198" y="8"/>
                  </a:lnTo>
                  <a:lnTo>
                    <a:pt x="195" y="0"/>
                  </a:lnTo>
                  <a:lnTo>
                    <a:pt x="192" y="2"/>
                  </a:lnTo>
                  <a:lnTo>
                    <a:pt x="186" y="5"/>
                  </a:lnTo>
                  <a:lnTo>
                    <a:pt x="177" y="10"/>
                  </a:lnTo>
                  <a:lnTo>
                    <a:pt x="165" y="17"/>
                  </a:lnTo>
                  <a:lnTo>
                    <a:pt x="149" y="26"/>
                  </a:lnTo>
                  <a:lnTo>
                    <a:pt x="133" y="35"/>
                  </a:lnTo>
                  <a:lnTo>
                    <a:pt x="115" y="46"/>
                  </a:lnTo>
                  <a:lnTo>
                    <a:pt x="97" y="58"/>
                  </a:lnTo>
                  <a:lnTo>
                    <a:pt x="79" y="73"/>
                  </a:lnTo>
                  <a:lnTo>
                    <a:pt x="62" y="86"/>
                  </a:lnTo>
                  <a:lnTo>
                    <a:pt x="45" y="102"/>
                  </a:lnTo>
                  <a:lnTo>
                    <a:pt x="30" y="117"/>
                  </a:lnTo>
                  <a:lnTo>
                    <a:pt x="17" y="132"/>
                  </a:lnTo>
                  <a:lnTo>
                    <a:pt x="8" y="148"/>
                  </a:lnTo>
                  <a:lnTo>
                    <a:pt x="2" y="164"/>
                  </a:lnTo>
                  <a:lnTo>
                    <a:pt x="0" y="179"/>
                  </a:lnTo>
                  <a:lnTo>
                    <a:pt x="59" y="179"/>
                  </a:lnTo>
                  <a:lnTo>
                    <a:pt x="63" y="158"/>
                  </a:lnTo>
                  <a:lnTo>
                    <a:pt x="74" y="137"/>
                  </a:lnTo>
                  <a:lnTo>
                    <a:pt x="91" y="115"/>
                  </a:lnTo>
                  <a:lnTo>
                    <a:pt x="113" y="94"/>
                  </a:lnTo>
                  <a:lnTo>
                    <a:pt x="135" y="74"/>
                  </a:lnTo>
                  <a:lnTo>
                    <a:pt x="161" y="56"/>
                  </a:lnTo>
                  <a:lnTo>
                    <a:pt x="186" y="39"/>
                  </a:lnTo>
                  <a:lnTo>
                    <a:pt x="209" y="26"/>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98" name="Freeform 27"/>
            <p:cNvSpPr>
              <a:spLocks/>
            </p:cNvSpPr>
            <p:nvPr/>
          </p:nvSpPr>
          <p:spPr bwMode="auto">
            <a:xfrm>
              <a:off x="4221957" y="2138958"/>
              <a:ext cx="216694" cy="207020"/>
            </a:xfrm>
            <a:custGeom>
              <a:avLst/>
              <a:gdLst>
                <a:gd name="T0" fmla="*/ 0 w 112"/>
                <a:gd name="T1" fmla="*/ 15 h 107"/>
                <a:gd name="T2" fmla="*/ 0 w 112"/>
                <a:gd name="T3" fmla="*/ 15 h 107"/>
                <a:gd name="T4" fmla="*/ 5 w 112"/>
                <a:gd name="T5" fmla="*/ 15 h 107"/>
                <a:gd name="T6" fmla="*/ 15 w 112"/>
                <a:gd name="T7" fmla="*/ 18 h 107"/>
                <a:gd name="T8" fmla="*/ 31 w 112"/>
                <a:gd name="T9" fmla="*/ 22 h 107"/>
                <a:gd name="T10" fmla="*/ 48 w 112"/>
                <a:gd name="T11" fmla="*/ 29 h 107"/>
                <a:gd name="T12" fmla="*/ 65 w 112"/>
                <a:gd name="T13" fmla="*/ 40 h 107"/>
                <a:gd name="T14" fmla="*/ 81 w 112"/>
                <a:gd name="T15" fmla="*/ 55 h 107"/>
                <a:gd name="T16" fmla="*/ 92 w 112"/>
                <a:gd name="T17" fmla="*/ 78 h 107"/>
                <a:gd name="T18" fmla="*/ 98 w 112"/>
                <a:gd name="T19" fmla="*/ 107 h 107"/>
                <a:gd name="T20" fmla="*/ 112 w 112"/>
                <a:gd name="T21" fmla="*/ 106 h 107"/>
                <a:gd name="T22" fmla="*/ 105 w 112"/>
                <a:gd name="T23" fmla="*/ 72 h 107"/>
                <a:gd name="T24" fmla="*/ 92 w 112"/>
                <a:gd name="T25" fmla="*/ 47 h 107"/>
                <a:gd name="T26" fmla="*/ 75 w 112"/>
                <a:gd name="T27" fmla="*/ 28 h 107"/>
                <a:gd name="T28" fmla="*/ 54 w 112"/>
                <a:gd name="T29" fmla="*/ 14 h 107"/>
                <a:gd name="T30" fmla="*/ 35 w 112"/>
                <a:gd name="T31" fmla="*/ 7 h 107"/>
                <a:gd name="T32" fmla="*/ 18 w 112"/>
                <a:gd name="T33" fmla="*/ 2 h 107"/>
                <a:gd name="T34" fmla="*/ 6 w 112"/>
                <a:gd name="T35" fmla="*/ 0 h 107"/>
                <a:gd name="T36" fmla="*/ 1 w 112"/>
                <a:gd name="T37" fmla="*/ 0 h 107"/>
                <a:gd name="T38" fmla="*/ 0 w 112"/>
                <a:gd name="T39" fmla="*/ 15 h 10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2"/>
                <a:gd name="T61" fmla="*/ 0 h 107"/>
                <a:gd name="T62" fmla="*/ 112 w 112"/>
                <a:gd name="T63" fmla="*/ 107 h 10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2" h="107">
                  <a:moveTo>
                    <a:pt x="0" y="15"/>
                  </a:moveTo>
                  <a:lnTo>
                    <a:pt x="0" y="15"/>
                  </a:lnTo>
                  <a:lnTo>
                    <a:pt x="5" y="15"/>
                  </a:lnTo>
                  <a:lnTo>
                    <a:pt x="15" y="18"/>
                  </a:lnTo>
                  <a:lnTo>
                    <a:pt x="31" y="22"/>
                  </a:lnTo>
                  <a:lnTo>
                    <a:pt x="48" y="29"/>
                  </a:lnTo>
                  <a:lnTo>
                    <a:pt x="65" y="40"/>
                  </a:lnTo>
                  <a:lnTo>
                    <a:pt x="81" y="55"/>
                  </a:lnTo>
                  <a:lnTo>
                    <a:pt x="92" y="78"/>
                  </a:lnTo>
                  <a:lnTo>
                    <a:pt x="98" y="107"/>
                  </a:lnTo>
                  <a:lnTo>
                    <a:pt x="112" y="106"/>
                  </a:lnTo>
                  <a:lnTo>
                    <a:pt x="105" y="72"/>
                  </a:lnTo>
                  <a:lnTo>
                    <a:pt x="92" y="47"/>
                  </a:lnTo>
                  <a:lnTo>
                    <a:pt x="75" y="28"/>
                  </a:lnTo>
                  <a:lnTo>
                    <a:pt x="54" y="14"/>
                  </a:lnTo>
                  <a:lnTo>
                    <a:pt x="35" y="7"/>
                  </a:lnTo>
                  <a:lnTo>
                    <a:pt x="18" y="2"/>
                  </a:lnTo>
                  <a:lnTo>
                    <a:pt x="6" y="0"/>
                  </a:lnTo>
                  <a:lnTo>
                    <a:pt x="1" y="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99" name="Freeform 28"/>
            <p:cNvSpPr>
              <a:spLocks/>
            </p:cNvSpPr>
            <p:nvPr/>
          </p:nvSpPr>
          <p:spPr bwMode="auto">
            <a:xfrm>
              <a:off x="4202609" y="2243435"/>
              <a:ext cx="168325" cy="160586"/>
            </a:xfrm>
            <a:custGeom>
              <a:avLst/>
              <a:gdLst>
                <a:gd name="T0" fmla="*/ 0 w 87"/>
                <a:gd name="T1" fmla="*/ 15 h 83"/>
                <a:gd name="T2" fmla="*/ 0 w 87"/>
                <a:gd name="T3" fmla="*/ 15 h 83"/>
                <a:gd name="T4" fmla="*/ 4 w 87"/>
                <a:gd name="T5" fmla="*/ 15 h 83"/>
                <a:gd name="T6" fmla="*/ 12 w 87"/>
                <a:gd name="T7" fmla="*/ 16 h 83"/>
                <a:gd name="T8" fmla="*/ 23 w 87"/>
                <a:gd name="T9" fmla="*/ 18 h 83"/>
                <a:gd name="T10" fmla="*/ 35 w 87"/>
                <a:gd name="T11" fmla="*/ 24 h 83"/>
                <a:gd name="T12" fmla="*/ 47 w 87"/>
                <a:gd name="T13" fmla="*/ 33 h 83"/>
                <a:gd name="T14" fmla="*/ 59 w 87"/>
                <a:gd name="T15" fmla="*/ 44 h 83"/>
                <a:gd name="T16" fmla="*/ 67 w 87"/>
                <a:gd name="T17" fmla="*/ 61 h 83"/>
                <a:gd name="T18" fmla="*/ 71 w 87"/>
                <a:gd name="T19" fmla="*/ 83 h 83"/>
                <a:gd name="T20" fmla="*/ 87 w 87"/>
                <a:gd name="T21" fmla="*/ 81 h 83"/>
                <a:gd name="T22" fmla="*/ 82 w 87"/>
                <a:gd name="T23" fmla="*/ 55 h 83"/>
                <a:gd name="T24" fmla="*/ 71 w 87"/>
                <a:gd name="T25" fmla="*/ 35 h 83"/>
                <a:gd name="T26" fmla="*/ 57 w 87"/>
                <a:gd name="T27" fmla="*/ 21 h 83"/>
                <a:gd name="T28" fmla="*/ 42 w 87"/>
                <a:gd name="T29" fmla="*/ 11 h 83"/>
                <a:gd name="T30" fmla="*/ 27 w 87"/>
                <a:gd name="T31" fmla="*/ 5 h 83"/>
                <a:gd name="T32" fmla="*/ 13 w 87"/>
                <a:gd name="T33" fmla="*/ 1 h 83"/>
                <a:gd name="T34" fmla="*/ 5 w 87"/>
                <a:gd name="T35" fmla="*/ 0 h 83"/>
                <a:gd name="T36" fmla="*/ 1 w 87"/>
                <a:gd name="T37" fmla="*/ 0 h 83"/>
                <a:gd name="T38" fmla="*/ 0 w 87"/>
                <a:gd name="T39" fmla="*/ 15 h 8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7"/>
                <a:gd name="T61" fmla="*/ 0 h 83"/>
                <a:gd name="T62" fmla="*/ 87 w 87"/>
                <a:gd name="T63" fmla="*/ 83 h 8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7" h="83">
                  <a:moveTo>
                    <a:pt x="0" y="15"/>
                  </a:moveTo>
                  <a:lnTo>
                    <a:pt x="0" y="15"/>
                  </a:lnTo>
                  <a:lnTo>
                    <a:pt x="4" y="15"/>
                  </a:lnTo>
                  <a:lnTo>
                    <a:pt x="12" y="16"/>
                  </a:lnTo>
                  <a:lnTo>
                    <a:pt x="23" y="18"/>
                  </a:lnTo>
                  <a:lnTo>
                    <a:pt x="35" y="24"/>
                  </a:lnTo>
                  <a:lnTo>
                    <a:pt x="47" y="33"/>
                  </a:lnTo>
                  <a:lnTo>
                    <a:pt x="59" y="44"/>
                  </a:lnTo>
                  <a:lnTo>
                    <a:pt x="67" y="61"/>
                  </a:lnTo>
                  <a:lnTo>
                    <a:pt x="71" y="83"/>
                  </a:lnTo>
                  <a:lnTo>
                    <a:pt x="87" y="81"/>
                  </a:lnTo>
                  <a:lnTo>
                    <a:pt x="82" y="55"/>
                  </a:lnTo>
                  <a:lnTo>
                    <a:pt x="71" y="35"/>
                  </a:lnTo>
                  <a:lnTo>
                    <a:pt x="57" y="21"/>
                  </a:lnTo>
                  <a:lnTo>
                    <a:pt x="42" y="11"/>
                  </a:lnTo>
                  <a:lnTo>
                    <a:pt x="27" y="5"/>
                  </a:lnTo>
                  <a:lnTo>
                    <a:pt x="13" y="1"/>
                  </a:lnTo>
                  <a:lnTo>
                    <a:pt x="5" y="0"/>
                  </a:lnTo>
                  <a:lnTo>
                    <a:pt x="1" y="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00" name="Freeform 29"/>
            <p:cNvSpPr>
              <a:spLocks/>
            </p:cNvSpPr>
            <p:nvPr/>
          </p:nvSpPr>
          <p:spPr bwMode="auto">
            <a:xfrm>
              <a:off x="4177457" y="2632323"/>
              <a:ext cx="170259" cy="131564"/>
            </a:xfrm>
            <a:custGeom>
              <a:avLst/>
              <a:gdLst>
                <a:gd name="T0" fmla="*/ 40 w 88"/>
                <a:gd name="T1" fmla="*/ 7 h 68"/>
                <a:gd name="T2" fmla="*/ 30 w 88"/>
                <a:gd name="T3" fmla="*/ 15 h 68"/>
                <a:gd name="T4" fmla="*/ 22 w 88"/>
                <a:gd name="T5" fmla="*/ 23 h 68"/>
                <a:gd name="T6" fmla="*/ 14 w 88"/>
                <a:gd name="T7" fmla="*/ 32 h 68"/>
                <a:gd name="T8" fmla="*/ 9 w 88"/>
                <a:gd name="T9" fmla="*/ 40 h 68"/>
                <a:gd name="T10" fmla="*/ 5 w 88"/>
                <a:gd name="T11" fmla="*/ 49 h 68"/>
                <a:gd name="T12" fmla="*/ 2 w 88"/>
                <a:gd name="T13" fmla="*/ 56 h 68"/>
                <a:gd name="T14" fmla="*/ 0 w 88"/>
                <a:gd name="T15" fmla="*/ 61 h 68"/>
                <a:gd name="T16" fmla="*/ 0 w 88"/>
                <a:gd name="T17" fmla="*/ 63 h 68"/>
                <a:gd name="T18" fmla="*/ 13 w 88"/>
                <a:gd name="T19" fmla="*/ 68 h 68"/>
                <a:gd name="T20" fmla="*/ 13 w 88"/>
                <a:gd name="T21" fmla="*/ 68 h 68"/>
                <a:gd name="T22" fmla="*/ 14 w 88"/>
                <a:gd name="T23" fmla="*/ 62 h 68"/>
                <a:gd name="T24" fmla="*/ 20 w 88"/>
                <a:gd name="T25" fmla="*/ 51 h 68"/>
                <a:gd name="T26" fmla="*/ 30 w 88"/>
                <a:gd name="T27" fmla="*/ 36 h 68"/>
                <a:gd name="T28" fmla="*/ 43 w 88"/>
                <a:gd name="T29" fmla="*/ 23 h 68"/>
                <a:gd name="T30" fmla="*/ 48 w 88"/>
                <a:gd name="T31" fmla="*/ 64 h 68"/>
                <a:gd name="T32" fmla="*/ 63 w 88"/>
                <a:gd name="T33" fmla="*/ 62 h 68"/>
                <a:gd name="T34" fmla="*/ 57 w 88"/>
                <a:gd name="T35" fmla="*/ 17 h 68"/>
                <a:gd name="T36" fmla="*/ 63 w 88"/>
                <a:gd name="T37" fmla="*/ 16 h 68"/>
                <a:gd name="T38" fmla="*/ 70 w 88"/>
                <a:gd name="T39" fmla="*/ 16 h 68"/>
                <a:gd name="T40" fmla="*/ 76 w 88"/>
                <a:gd name="T41" fmla="*/ 16 h 68"/>
                <a:gd name="T42" fmla="*/ 83 w 88"/>
                <a:gd name="T43" fmla="*/ 18 h 68"/>
                <a:gd name="T44" fmla="*/ 88 w 88"/>
                <a:gd name="T45" fmla="*/ 4 h 68"/>
                <a:gd name="T46" fmla="*/ 81 w 88"/>
                <a:gd name="T47" fmla="*/ 3 h 68"/>
                <a:gd name="T48" fmla="*/ 75 w 88"/>
                <a:gd name="T49" fmla="*/ 1 h 68"/>
                <a:gd name="T50" fmla="*/ 69 w 88"/>
                <a:gd name="T51" fmla="*/ 0 h 68"/>
                <a:gd name="T52" fmla="*/ 63 w 88"/>
                <a:gd name="T53" fmla="*/ 0 h 68"/>
                <a:gd name="T54" fmla="*/ 57 w 88"/>
                <a:gd name="T55" fmla="*/ 1 h 68"/>
                <a:gd name="T56" fmla="*/ 51 w 88"/>
                <a:gd name="T57" fmla="*/ 3 h 68"/>
                <a:gd name="T58" fmla="*/ 46 w 88"/>
                <a:gd name="T59" fmla="*/ 5 h 68"/>
                <a:gd name="T60" fmla="*/ 40 w 88"/>
                <a:gd name="T61" fmla="*/ 7 h 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8"/>
                <a:gd name="T94" fmla="*/ 0 h 68"/>
                <a:gd name="T95" fmla="*/ 88 w 88"/>
                <a:gd name="T96" fmla="*/ 68 h 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8" h="68">
                  <a:moveTo>
                    <a:pt x="40" y="7"/>
                  </a:moveTo>
                  <a:lnTo>
                    <a:pt x="30" y="15"/>
                  </a:lnTo>
                  <a:lnTo>
                    <a:pt x="22" y="23"/>
                  </a:lnTo>
                  <a:lnTo>
                    <a:pt x="14" y="32"/>
                  </a:lnTo>
                  <a:lnTo>
                    <a:pt x="9" y="40"/>
                  </a:lnTo>
                  <a:lnTo>
                    <a:pt x="5" y="49"/>
                  </a:lnTo>
                  <a:lnTo>
                    <a:pt x="2" y="56"/>
                  </a:lnTo>
                  <a:lnTo>
                    <a:pt x="0" y="61"/>
                  </a:lnTo>
                  <a:lnTo>
                    <a:pt x="0" y="63"/>
                  </a:lnTo>
                  <a:lnTo>
                    <a:pt x="13" y="68"/>
                  </a:lnTo>
                  <a:lnTo>
                    <a:pt x="14" y="62"/>
                  </a:lnTo>
                  <a:lnTo>
                    <a:pt x="20" y="51"/>
                  </a:lnTo>
                  <a:lnTo>
                    <a:pt x="30" y="36"/>
                  </a:lnTo>
                  <a:lnTo>
                    <a:pt x="43" y="23"/>
                  </a:lnTo>
                  <a:lnTo>
                    <a:pt x="48" y="64"/>
                  </a:lnTo>
                  <a:lnTo>
                    <a:pt x="63" y="62"/>
                  </a:lnTo>
                  <a:lnTo>
                    <a:pt x="57" y="17"/>
                  </a:lnTo>
                  <a:lnTo>
                    <a:pt x="63" y="16"/>
                  </a:lnTo>
                  <a:lnTo>
                    <a:pt x="70" y="16"/>
                  </a:lnTo>
                  <a:lnTo>
                    <a:pt x="76" y="16"/>
                  </a:lnTo>
                  <a:lnTo>
                    <a:pt x="83" y="18"/>
                  </a:lnTo>
                  <a:lnTo>
                    <a:pt x="88" y="4"/>
                  </a:lnTo>
                  <a:lnTo>
                    <a:pt x="81" y="3"/>
                  </a:lnTo>
                  <a:lnTo>
                    <a:pt x="75" y="1"/>
                  </a:lnTo>
                  <a:lnTo>
                    <a:pt x="69" y="0"/>
                  </a:lnTo>
                  <a:lnTo>
                    <a:pt x="63" y="0"/>
                  </a:lnTo>
                  <a:lnTo>
                    <a:pt x="57" y="1"/>
                  </a:lnTo>
                  <a:lnTo>
                    <a:pt x="51" y="3"/>
                  </a:lnTo>
                  <a:lnTo>
                    <a:pt x="46" y="5"/>
                  </a:lnTo>
                  <a:lnTo>
                    <a:pt x="4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01" name="Freeform 30"/>
            <p:cNvSpPr>
              <a:spLocks/>
            </p:cNvSpPr>
            <p:nvPr/>
          </p:nvSpPr>
          <p:spPr bwMode="auto">
            <a:xfrm>
              <a:off x="3537050" y="3812530"/>
              <a:ext cx="1244054" cy="381149"/>
            </a:xfrm>
            <a:custGeom>
              <a:avLst/>
              <a:gdLst>
                <a:gd name="T0" fmla="*/ 431 w 643"/>
                <a:gd name="T1" fmla="*/ 7 h 197"/>
                <a:gd name="T2" fmla="*/ 418 w 643"/>
                <a:gd name="T3" fmla="*/ 27 h 197"/>
                <a:gd name="T4" fmla="*/ 397 w 643"/>
                <a:gd name="T5" fmla="*/ 43 h 197"/>
                <a:gd name="T6" fmla="*/ 371 w 643"/>
                <a:gd name="T7" fmla="*/ 53 h 197"/>
                <a:gd name="T8" fmla="*/ 338 w 643"/>
                <a:gd name="T9" fmla="*/ 58 h 197"/>
                <a:gd name="T10" fmla="*/ 302 w 643"/>
                <a:gd name="T11" fmla="*/ 58 h 197"/>
                <a:gd name="T12" fmla="*/ 271 w 643"/>
                <a:gd name="T13" fmla="*/ 53 h 197"/>
                <a:gd name="T14" fmla="*/ 247 w 643"/>
                <a:gd name="T15" fmla="*/ 41 h 197"/>
                <a:gd name="T16" fmla="*/ 229 w 643"/>
                <a:gd name="T17" fmla="*/ 23 h 197"/>
                <a:gd name="T18" fmla="*/ 218 w 643"/>
                <a:gd name="T19" fmla="*/ 0 h 197"/>
                <a:gd name="T20" fmla="*/ 186 w 643"/>
                <a:gd name="T21" fmla="*/ 11 h 197"/>
                <a:gd name="T22" fmla="*/ 148 w 643"/>
                <a:gd name="T23" fmla="*/ 27 h 197"/>
                <a:gd name="T24" fmla="*/ 113 w 643"/>
                <a:gd name="T25" fmla="*/ 46 h 197"/>
                <a:gd name="T26" fmla="*/ 79 w 643"/>
                <a:gd name="T27" fmla="*/ 69 h 197"/>
                <a:gd name="T28" fmla="*/ 51 w 643"/>
                <a:gd name="T29" fmla="*/ 93 h 197"/>
                <a:gd name="T30" fmla="*/ 27 w 643"/>
                <a:gd name="T31" fmla="*/ 121 h 197"/>
                <a:gd name="T32" fmla="*/ 10 w 643"/>
                <a:gd name="T33" fmla="*/ 150 h 197"/>
                <a:gd name="T34" fmla="*/ 2 w 643"/>
                <a:gd name="T35" fmla="*/ 182 h 197"/>
                <a:gd name="T36" fmla="*/ 30 w 643"/>
                <a:gd name="T37" fmla="*/ 197 h 197"/>
                <a:gd name="T38" fmla="*/ 45 w 643"/>
                <a:gd name="T39" fmla="*/ 148 h 197"/>
                <a:gd name="T40" fmla="*/ 84 w 643"/>
                <a:gd name="T41" fmla="*/ 102 h 197"/>
                <a:gd name="T42" fmla="*/ 140 w 643"/>
                <a:gd name="T43" fmla="*/ 64 h 197"/>
                <a:gd name="T44" fmla="*/ 203 w 643"/>
                <a:gd name="T45" fmla="*/ 36 h 197"/>
                <a:gd name="T46" fmla="*/ 222 w 643"/>
                <a:gd name="T47" fmla="*/ 59 h 197"/>
                <a:gd name="T48" fmla="*/ 248 w 643"/>
                <a:gd name="T49" fmla="*/ 75 h 197"/>
                <a:gd name="T50" fmla="*/ 281 w 643"/>
                <a:gd name="T51" fmla="*/ 85 h 197"/>
                <a:gd name="T52" fmla="*/ 320 w 643"/>
                <a:gd name="T53" fmla="*/ 89 h 197"/>
                <a:gd name="T54" fmla="*/ 359 w 643"/>
                <a:gd name="T55" fmla="*/ 85 h 197"/>
                <a:gd name="T56" fmla="*/ 392 w 643"/>
                <a:gd name="T57" fmla="*/ 76 h 197"/>
                <a:gd name="T58" fmla="*/ 421 w 643"/>
                <a:gd name="T59" fmla="*/ 62 h 197"/>
                <a:gd name="T60" fmla="*/ 443 w 643"/>
                <a:gd name="T61" fmla="*/ 43 h 197"/>
                <a:gd name="T62" fmla="*/ 506 w 643"/>
                <a:gd name="T63" fmla="*/ 72 h 197"/>
                <a:gd name="T64" fmla="*/ 561 w 643"/>
                <a:gd name="T65" fmla="*/ 108 h 197"/>
                <a:gd name="T66" fmla="*/ 599 w 643"/>
                <a:gd name="T67" fmla="*/ 150 h 197"/>
                <a:gd name="T68" fmla="*/ 614 w 643"/>
                <a:gd name="T69" fmla="*/ 197 h 197"/>
                <a:gd name="T70" fmla="*/ 642 w 643"/>
                <a:gd name="T71" fmla="*/ 182 h 197"/>
                <a:gd name="T72" fmla="*/ 633 w 643"/>
                <a:gd name="T73" fmla="*/ 151 h 197"/>
                <a:gd name="T74" fmla="*/ 616 w 643"/>
                <a:gd name="T75" fmla="*/ 122 h 197"/>
                <a:gd name="T76" fmla="*/ 592 w 643"/>
                <a:gd name="T77" fmla="*/ 97 h 197"/>
                <a:gd name="T78" fmla="*/ 564 w 643"/>
                <a:gd name="T79" fmla="*/ 73 h 197"/>
                <a:gd name="T80" fmla="*/ 532 w 643"/>
                <a:gd name="T81" fmla="*/ 52 h 197"/>
                <a:gd name="T82" fmla="*/ 496 w 643"/>
                <a:gd name="T83" fmla="*/ 34 h 197"/>
                <a:gd name="T84" fmla="*/ 460 w 643"/>
                <a:gd name="T85" fmla="*/ 18 h 19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43"/>
                <a:gd name="T130" fmla="*/ 0 h 197"/>
                <a:gd name="T131" fmla="*/ 643 w 643"/>
                <a:gd name="T132" fmla="*/ 197 h 19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43" h="197">
                  <a:moveTo>
                    <a:pt x="442" y="11"/>
                  </a:moveTo>
                  <a:lnTo>
                    <a:pt x="431" y="7"/>
                  </a:lnTo>
                  <a:lnTo>
                    <a:pt x="425" y="17"/>
                  </a:lnTo>
                  <a:lnTo>
                    <a:pt x="418" y="27"/>
                  </a:lnTo>
                  <a:lnTo>
                    <a:pt x="408" y="35"/>
                  </a:lnTo>
                  <a:lnTo>
                    <a:pt x="397" y="43"/>
                  </a:lnTo>
                  <a:lnTo>
                    <a:pt x="385" y="49"/>
                  </a:lnTo>
                  <a:lnTo>
                    <a:pt x="371" y="53"/>
                  </a:lnTo>
                  <a:lnTo>
                    <a:pt x="355" y="57"/>
                  </a:lnTo>
                  <a:lnTo>
                    <a:pt x="338" y="58"/>
                  </a:lnTo>
                  <a:lnTo>
                    <a:pt x="320" y="59"/>
                  </a:lnTo>
                  <a:lnTo>
                    <a:pt x="302" y="58"/>
                  </a:lnTo>
                  <a:lnTo>
                    <a:pt x="286" y="57"/>
                  </a:lnTo>
                  <a:lnTo>
                    <a:pt x="271" y="53"/>
                  </a:lnTo>
                  <a:lnTo>
                    <a:pt x="258" y="49"/>
                  </a:lnTo>
                  <a:lnTo>
                    <a:pt x="247" y="41"/>
                  </a:lnTo>
                  <a:lnTo>
                    <a:pt x="238" y="33"/>
                  </a:lnTo>
                  <a:lnTo>
                    <a:pt x="229" y="23"/>
                  </a:lnTo>
                  <a:lnTo>
                    <a:pt x="223" y="12"/>
                  </a:lnTo>
                  <a:lnTo>
                    <a:pt x="218" y="0"/>
                  </a:lnTo>
                  <a:lnTo>
                    <a:pt x="205" y="4"/>
                  </a:lnTo>
                  <a:lnTo>
                    <a:pt x="186" y="11"/>
                  </a:lnTo>
                  <a:lnTo>
                    <a:pt x="167" y="18"/>
                  </a:lnTo>
                  <a:lnTo>
                    <a:pt x="148" y="27"/>
                  </a:lnTo>
                  <a:lnTo>
                    <a:pt x="130" y="36"/>
                  </a:lnTo>
                  <a:lnTo>
                    <a:pt x="113" y="46"/>
                  </a:lnTo>
                  <a:lnTo>
                    <a:pt x="96" y="57"/>
                  </a:lnTo>
                  <a:lnTo>
                    <a:pt x="79" y="69"/>
                  </a:lnTo>
                  <a:lnTo>
                    <a:pt x="65" y="81"/>
                  </a:lnTo>
                  <a:lnTo>
                    <a:pt x="51" y="93"/>
                  </a:lnTo>
                  <a:lnTo>
                    <a:pt x="38" y="107"/>
                  </a:lnTo>
                  <a:lnTo>
                    <a:pt x="27" y="121"/>
                  </a:lnTo>
                  <a:lnTo>
                    <a:pt x="19" y="136"/>
                  </a:lnTo>
                  <a:lnTo>
                    <a:pt x="10" y="150"/>
                  </a:lnTo>
                  <a:lnTo>
                    <a:pt x="5" y="166"/>
                  </a:lnTo>
                  <a:lnTo>
                    <a:pt x="2" y="182"/>
                  </a:lnTo>
                  <a:lnTo>
                    <a:pt x="0" y="197"/>
                  </a:lnTo>
                  <a:lnTo>
                    <a:pt x="30" y="197"/>
                  </a:lnTo>
                  <a:lnTo>
                    <a:pt x="33" y="172"/>
                  </a:lnTo>
                  <a:lnTo>
                    <a:pt x="45" y="148"/>
                  </a:lnTo>
                  <a:lnTo>
                    <a:pt x="62" y="124"/>
                  </a:lnTo>
                  <a:lnTo>
                    <a:pt x="84" y="102"/>
                  </a:lnTo>
                  <a:lnTo>
                    <a:pt x="111" y="82"/>
                  </a:lnTo>
                  <a:lnTo>
                    <a:pt x="140" y="64"/>
                  </a:lnTo>
                  <a:lnTo>
                    <a:pt x="171" y="50"/>
                  </a:lnTo>
                  <a:lnTo>
                    <a:pt x="203" y="36"/>
                  </a:lnTo>
                  <a:lnTo>
                    <a:pt x="211" y="49"/>
                  </a:lnTo>
                  <a:lnTo>
                    <a:pt x="222" y="59"/>
                  </a:lnTo>
                  <a:lnTo>
                    <a:pt x="234" y="68"/>
                  </a:lnTo>
                  <a:lnTo>
                    <a:pt x="248" y="75"/>
                  </a:lnTo>
                  <a:lnTo>
                    <a:pt x="264" y="81"/>
                  </a:lnTo>
                  <a:lnTo>
                    <a:pt x="281" y="85"/>
                  </a:lnTo>
                  <a:lnTo>
                    <a:pt x="299" y="87"/>
                  </a:lnTo>
                  <a:lnTo>
                    <a:pt x="320" y="89"/>
                  </a:lnTo>
                  <a:lnTo>
                    <a:pt x="339" y="87"/>
                  </a:lnTo>
                  <a:lnTo>
                    <a:pt x="359" y="85"/>
                  </a:lnTo>
                  <a:lnTo>
                    <a:pt x="377" y="81"/>
                  </a:lnTo>
                  <a:lnTo>
                    <a:pt x="392" y="76"/>
                  </a:lnTo>
                  <a:lnTo>
                    <a:pt x="407" y="70"/>
                  </a:lnTo>
                  <a:lnTo>
                    <a:pt x="421" y="62"/>
                  </a:lnTo>
                  <a:lnTo>
                    <a:pt x="432" y="53"/>
                  </a:lnTo>
                  <a:lnTo>
                    <a:pt x="443" y="43"/>
                  </a:lnTo>
                  <a:lnTo>
                    <a:pt x="475" y="56"/>
                  </a:lnTo>
                  <a:lnTo>
                    <a:pt x="506" y="72"/>
                  </a:lnTo>
                  <a:lnTo>
                    <a:pt x="535" y="89"/>
                  </a:lnTo>
                  <a:lnTo>
                    <a:pt x="561" y="108"/>
                  </a:lnTo>
                  <a:lnTo>
                    <a:pt x="582" y="128"/>
                  </a:lnTo>
                  <a:lnTo>
                    <a:pt x="599" y="150"/>
                  </a:lnTo>
                  <a:lnTo>
                    <a:pt x="610" y="173"/>
                  </a:lnTo>
                  <a:lnTo>
                    <a:pt x="614" y="197"/>
                  </a:lnTo>
                  <a:lnTo>
                    <a:pt x="643" y="197"/>
                  </a:lnTo>
                  <a:lnTo>
                    <a:pt x="642" y="182"/>
                  </a:lnTo>
                  <a:lnTo>
                    <a:pt x="638" y="166"/>
                  </a:lnTo>
                  <a:lnTo>
                    <a:pt x="633" y="151"/>
                  </a:lnTo>
                  <a:lnTo>
                    <a:pt x="625" y="137"/>
                  </a:lnTo>
                  <a:lnTo>
                    <a:pt x="616" y="122"/>
                  </a:lnTo>
                  <a:lnTo>
                    <a:pt x="605" y="109"/>
                  </a:lnTo>
                  <a:lnTo>
                    <a:pt x="592" y="97"/>
                  </a:lnTo>
                  <a:lnTo>
                    <a:pt x="579" y="85"/>
                  </a:lnTo>
                  <a:lnTo>
                    <a:pt x="564" y="73"/>
                  </a:lnTo>
                  <a:lnTo>
                    <a:pt x="548" y="62"/>
                  </a:lnTo>
                  <a:lnTo>
                    <a:pt x="532" y="52"/>
                  </a:lnTo>
                  <a:lnTo>
                    <a:pt x="515" y="43"/>
                  </a:lnTo>
                  <a:lnTo>
                    <a:pt x="496" y="34"/>
                  </a:lnTo>
                  <a:lnTo>
                    <a:pt x="478" y="26"/>
                  </a:lnTo>
                  <a:lnTo>
                    <a:pt x="460" y="18"/>
                  </a:lnTo>
                  <a:lnTo>
                    <a:pt x="442"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02" name="Freeform 31"/>
            <p:cNvSpPr>
              <a:spLocks/>
            </p:cNvSpPr>
            <p:nvPr/>
          </p:nvSpPr>
          <p:spPr bwMode="auto">
            <a:xfrm>
              <a:off x="3508028" y="1562398"/>
              <a:ext cx="1211163" cy="603647"/>
            </a:xfrm>
            <a:custGeom>
              <a:avLst/>
              <a:gdLst>
                <a:gd name="T0" fmla="*/ 591 w 626"/>
                <a:gd name="T1" fmla="*/ 205 h 312"/>
                <a:gd name="T2" fmla="*/ 589 w 626"/>
                <a:gd name="T3" fmla="*/ 185 h 312"/>
                <a:gd name="T4" fmla="*/ 583 w 626"/>
                <a:gd name="T5" fmla="*/ 165 h 312"/>
                <a:gd name="T6" fmla="*/ 576 w 626"/>
                <a:gd name="T7" fmla="*/ 145 h 312"/>
                <a:gd name="T8" fmla="*/ 566 w 626"/>
                <a:gd name="T9" fmla="*/ 126 h 312"/>
                <a:gd name="T10" fmla="*/ 555 w 626"/>
                <a:gd name="T11" fmla="*/ 108 h 312"/>
                <a:gd name="T12" fmla="*/ 540 w 626"/>
                <a:gd name="T13" fmla="*/ 90 h 312"/>
                <a:gd name="T14" fmla="*/ 526 w 626"/>
                <a:gd name="T15" fmla="*/ 73 h 312"/>
                <a:gd name="T16" fmla="*/ 508 w 626"/>
                <a:gd name="T17" fmla="*/ 57 h 312"/>
                <a:gd name="T18" fmla="*/ 490 w 626"/>
                <a:gd name="T19" fmla="*/ 44 h 312"/>
                <a:gd name="T20" fmla="*/ 469 w 626"/>
                <a:gd name="T21" fmla="*/ 30 h 312"/>
                <a:gd name="T22" fmla="*/ 447 w 626"/>
                <a:gd name="T23" fmla="*/ 21 h 312"/>
                <a:gd name="T24" fmla="*/ 423 w 626"/>
                <a:gd name="T25" fmla="*/ 12 h 312"/>
                <a:gd name="T26" fmla="*/ 399 w 626"/>
                <a:gd name="T27" fmla="*/ 5 h 312"/>
                <a:gd name="T28" fmla="*/ 374 w 626"/>
                <a:gd name="T29" fmla="*/ 1 h 312"/>
                <a:gd name="T30" fmla="*/ 347 w 626"/>
                <a:gd name="T31" fmla="*/ 0 h 312"/>
                <a:gd name="T32" fmla="*/ 319 w 626"/>
                <a:gd name="T33" fmla="*/ 2 h 312"/>
                <a:gd name="T34" fmla="*/ 303 w 626"/>
                <a:gd name="T35" fmla="*/ 5 h 312"/>
                <a:gd name="T36" fmla="*/ 288 w 626"/>
                <a:gd name="T37" fmla="*/ 7 h 312"/>
                <a:gd name="T38" fmla="*/ 272 w 626"/>
                <a:gd name="T39" fmla="*/ 10 h 312"/>
                <a:gd name="T40" fmla="*/ 257 w 626"/>
                <a:gd name="T41" fmla="*/ 13 h 312"/>
                <a:gd name="T42" fmla="*/ 242 w 626"/>
                <a:gd name="T43" fmla="*/ 17 h 312"/>
                <a:gd name="T44" fmla="*/ 227 w 626"/>
                <a:gd name="T45" fmla="*/ 22 h 312"/>
                <a:gd name="T46" fmla="*/ 213 w 626"/>
                <a:gd name="T47" fmla="*/ 28 h 312"/>
                <a:gd name="T48" fmla="*/ 198 w 626"/>
                <a:gd name="T49" fmla="*/ 34 h 312"/>
                <a:gd name="T50" fmla="*/ 185 w 626"/>
                <a:gd name="T51" fmla="*/ 42 h 312"/>
                <a:gd name="T52" fmla="*/ 170 w 626"/>
                <a:gd name="T53" fmla="*/ 51 h 312"/>
                <a:gd name="T54" fmla="*/ 157 w 626"/>
                <a:gd name="T55" fmla="*/ 61 h 312"/>
                <a:gd name="T56" fmla="*/ 143 w 626"/>
                <a:gd name="T57" fmla="*/ 73 h 312"/>
                <a:gd name="T58" fmla="*/ 129 w 626"/>
                <a:gd name="T59" fmla="*/ 86 h 312"/>
                <a:gd name="T60" fmla="*/ 116 w 626"/>
                <a:gd name="T61" fmla="*/ 100 h 312"/>
                <a:gd name="T62" fmla="*/ 104 w 626"/>
                <a:gd name="T63" fmla="*/ 117 h 312"/>
                <a:gd name="T64" fmla="*/ 90 w 626"/>
                <a:gd name="T65" fmla="*/ 136 h 312"/>
                <a:gd name="T66" fmla="*/ 34 w 626"/>
                <a:gd name="T67" fmla="*/ 129 h 312"/>
                <a:gd name="T68" fmla="*/ 0 w 626"/>
                <a:gd name="T69" fmla="*/ 230 h 312"/>
                <a:gd name="T70" fmla="*/ 624 w 626"/>
                <a:gd name="T71" fmla="*/ 312 h 312"/>
                <a:gd name="T72" fmla="*/ 626 w 626"/>
                <a:gd name="T73" fmla="*/ 209 h 312"/>
                <a:gd name="T74" fmla="*/ 591 w 626"/>
                <a:gd name="T75" fmla="*/ 205 h 31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26"/>
                <a:gd name="T115" fmla="*/ 0 h 312"/>
                <a:gd name="T116" fmla="*/ 626 w 626"/>
                <a:gd name="T117" fmla="*/ 312 h 31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26" h="312">
                  <a:moveTo>
                    <a:pt x="591" y="205"/>
                  </a:moveTo>
                  <a:lnTo>
                    <a:pt x="589" y="185"/>
                  </a:lnTo>
                  <a:lnTo>
                    <a:pt x="583" y="165"/>
                  </a:lnTo>
                  <a:lnTo>
                    <a:pt x="576" y="145"/>
                  </a:lnTo>
                  <a:lnTo>
                    <a:pt x="566" y="126"/>
                  </a:lnTo>
                  <a:lnTo>
                    <a:pt x="555" y="108"/>
                  </a:lnTo>
                  <a:lnTo>
                    <a:pt x="540" y="90"/>
                  </a:lnTo>
                  <a:lnTo>
                    <a:pt x="526" y="73"/>
                  </a:lnTo>
                  <a:lnTo>
                    <a:pt x="508" y="57"/>
                  </a:lnTo>
                  <a:lnTo>
                    <a:pt x="490" y="44"/>
                  </a:lnTo>
                  <a:lnTo>
                    <a:pt x="469" y="30"/>
                  </a:lnTo>
                  <a:lnTo>
                    <a:pt x="447" y="21"/>
                  </a:lnTo>
                  <a:lnTo>
                    <a:pt x="423" y="12"/>
                  </a:lnTo>
                  <a:lnTo>
                    <a:pt x="399" y="5"/>
                  </a:lnTo>
                  <a:lnTo>
                    <a:pt x="374" y="1"/>
                  </a:lnTo>
                  <a:lnTo>
                    <a:pt x="347" y="0"/>
                  </a:lnTo>
                  <a:lnTo>
                    <a:pt x="319" y="2"/>
                  </a:lnTo>
                  <a:lnTo>
                    <a:pt x="303" y="5"/>
                  </a:lnTo>
                  <a:lnTo>
                    <a:pt x="288" y="7"/>
                  </a:lnTo>
                  <a:lnTo>
                    <a:pt x="272" y="10"/>
                  </a:lnTo>
                  <a:lnTo>
                    <a:pt x="257" y="13"/>
                  </a:lnTo>
                  <a:lnTo>
                    <a:pt x="242" y="17"/>
                  </a:lnTo>
                  <a:lnTo>
                    <a:pt x="227" y="22"/>
                  </a:lnTo>
                  <a:lnTo>
                    <a:pt x="213" y="28"/>
                  </a:lnTo>
                  <a:lnTo>
                    <a:pt x="198" y="34"/>
                  </a:lnTo>
                  <a:lnTo>
                    <a:pt x="185" y="42"/>
                  </a:lnTo>
                  <a:lnTo>
                    <a:pt x="170" y="51"/>
                  </a:lnTo>
                  <a:lnTo>
                    <a:pt x="157" y="61"/>
                  </a:lnTo>
                  <a:lnTo>
                    <a:pt x="143" y="73"/>
                  </a:lnTo>
                  <a:lnTo>
                    <a:pt x="129" y="86"/>
                  </a:lnTo>
                  <a:lnTo>
                    <a:pt x="116" y="100"/>
                  </a:lnTo>
                  <a:lnTo>
                    <a:pt x="104" y="117"/>
                  </a:lnTo>
                  <a:lnTo>
                    <a:pt x="90" y="136"/>
                  </a:lnTo>
                  <a:lnTo>
                    <a:pt x="34" y="129"/>
                  </a:lnTo>
                  <a:lnTo>
                    <a:pt x="0" y="230"/>
                  </a:lnTo>
                  <a:lnTo>
                    <a:pt x="624" y="312"/>
                  </a:lnTo>
                  <a:lnTo>
                    <a:pt x="626" y="209"/>
                  </a:lnTo>
                  <a:lnTo>
                    <a:pt x="591" y="2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03" name="Freeform 32"/>
            <p:cNvSpPr>
              <a:spLocks/>
            </p:cNvSpPr>
            <p:nvPr/>
          </p:nvSpPr>
          <p:spPr bwMode="auto">
            <a:xfrm>
              <a:off x="3788569" y="1626245"/>
              <a:ext cx="386953" cy="199281"/>
            </a:xfrm>
            <a:custGeom>
              <a:avLst/>
              <a:gdLst>
                <a:gd name="T0" fmla="*/ 0 w 200"/>
                <a:gd name="T1" fmla="*/ 99 h 103"/>
                <a:gd name="T2" fmla="*/ 0 w 200"/>
                <a:gd name="T3" fmla="*/ 98 h 103"/>
                <a:gd name="T4" fmla="*/ 2 w 200"/>
                <a:gd name="T5" fmla="*/ 94 h 103"/>
                <a:gd name="T6" fmla="*/ 5 w 200"/>
                <a:gd name="T7" fmla="*/ 89 h 103"/>
                <a:gd name="T8" fmla="*/ 10 w 200"/>
                <a:gd name="T9" fmla="*/ 83 h 103"/>
                <a:gd name="T10" fmla="*/ 16 w 200"/>
                <a:gd name="T11" fmla="*/ 76 h 103"/>
                <a:gd name="T12" fmla="*/ 23 w 200"/>
                <a:gd name="T13" fmla="*/ 67 h 103"/>
                <a:gd name="T14" fmla="*/ 31 w 200"/>
                <a:gd name="T15" fmla="*/ 58 h 103"/>
                <a:gd name="T16" fmla="*/ 42 w 200"/>
                <a:gd name="T17" fmla="*/ 48 h 103"/>
                <a:gd name="T18" fmla="*/ 54 w 200"/>
                <a:gd name="T19" fmla="*/ 40 h 103"/>
                <a:gd name="T20" fmla="*/ 69 w 200"/>
                <a:gd name="T21" fmla="*/ 30 h 103"/>
                <a:gd name="T22" fmla="*/ 85 w 200"/>
                <a:gd name="T23" fmla="*/ 21 h 103"/>
                <a:gd name="T24" fmla="*/ 104 w 200"/>
                <a:gd name="T25" fmla="*/ 14 h 103"/>
                <a:gd name="T26" fmla="*/ 125 w 200"/>
                <a:gd name="T27" fmla="*/ 8 h 103"/>
                <a:gd name="T28" fmla="*/ 146 w 200"/>
                <a:gd name="T29" fmla="*/ 3 h 103"/>
                <a:gd name="T30" fmla="*/ 172 w 200"/>
                <a:gd name="T31" fmla="*/ 1 h 103"/>
                <a:gd name="T32" fmla="*/ 200 w 200"/>
                <a:gd name="T33" fmla="*/ 0 h 103"/>
                <a:gd name="T34" fmla="*/ 192 w 200"/>
                <a:gd name="T35" fmla="*/ 1 h 103"/>
                <a:gd name="T36" fmla="*/ 175 w 200"/>
                <a:gd name="T37" fmla="*/ 3 h 103"/>
                <a:gd name="T38" fmla="*/ 150 w 200"/>
                <a:gd name="T39" fmla="*/ 8 h 103"/>
                <a:gd name="T40" fmla="*/ 120 w 200"/>
                <a:gd name="T41" fmla="*/ 17 h 103"/>
                <a:gd name="T42" fmla="*/ 88 w 200"/>
                <a:gd name="T43" fmla="*/ 30 h 103"/>
                <a:gd name="T44" fmla="*/ 60 w 200"/>
                <a:gd name="T45" fmla="*/ 48 h 103"/>
                <a:gd name="T46" fmla="*/ 37 w 200"/>
                <a:gd name="T47" fmla="*/ 72 h 103"/>
                <a:gd name="T48" fmla="*/ 24 w 200"/>
                <a:gd name="T49" fmla="*/ 103 h 103"/>
                <a:gd name="T50" fmla="*/ 0 w 200"/>
                <a:gd name="T51" fmla="*/ 99 h 10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0"/>
                <a:gd name="T79" fmla="*/ 0 h 103"/>
                <a:gd name="T80" fmla="*/ 200 w 200"/>
                <a:gd name="T81" fmla="*/ 103 h 10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0" h="103">
                  <a:moveTo>
                    <a:pt x="0" y="99"/>
                  </a:moveTo>
                  <a:lnTo>
                    <a:pt x="0" y="98"/>
                  </a:lnTo>
                  <a:lnTo>
                    <a:pt x="2" y="94"/>
                  </a:lnTo>
                  <a:lnTo>
                    <a:pt x="5" y="89"/>
                  </a:lnTo>
                  <a:lnTo>
                    <a:pt x="10" y="83"/>
                  </a:lnTo>
                  <a:lnTo>
                    <a:pt x="16" y="76"/>
                  </a:lnTo>
                  <a:lnTo>
                    <a:pt x="23" y="67"/>
                  </a:lnTo>
                  <a:lnTo>
                    <a:pt x="31" y="58"/>
                  </a:lnTo>
                  <a:lnTo>
                    <a:pt x="42" y="48"/>
                  </a:lnTo>
                  <a:lnTo>
                    <a:pt x="54" y="40"/>
                  </a:lnTo>
                  <a:lnTo>
                    <a:pt x="69" y="30"/>
                  </a:lnTo>
                  <a:lnTo>
                    <a:pt x="85" y="21"/>
                  </a:lnTo>
                  <a:lnTo>
                    <a:pt x="104" y="14"/>
                  </a:lnTo>
                  <a:lnTo>
                    <a:pt x="125" y="8"/>
                  </a:lnTo>
                  <a:lnTo>
                    <a:pt x="146" y="3"/>
                  </a:lnTo>
                  <a:lnTo>
                    <a:pt x="172" y="1"/>
                  </a:lnTo>
                  <a:lnTo>
                    <a:pt x="200" y="0"/>
                  </a:lnTo>
                  <a:lnTo>
                    <a:pt x="192" y="1"/>
                  </a:lnTo>
                  <a:lnTo>
                    <a:pt x="175" y="3"/>
                  </a:lnTo>
                  <a:lnTo>
                    <a:pt x="150" y="8"/>
                  </a:lnTo>
                  <a:lnTo>
                    <a:pt x="120" y="17"/>
                  </a:lnTo>
                  <a:lnTo>
                    <a:pt x="88" y="30"/>
                  </a:lnTo>
                  <a:lnTo>
                    <a:pt x="60" y="48"/>
                  </a:lnTo>
                  <a:lnTo>
                    <a:pt x="37" y="72"/>
                  </a:lnTo>
                  <a:lnTo>
                    <a:pt x="24" y="103"/>
                  </a:lnTo>
                  <a:lnTo>
                    <a:pt x="0" y="99"/>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04" name="Freeform 33"/>
            <p:cNvSpPr>
              <a:spLocks/>
            </p:cNvSpPr>
            <p:nvPr/>
          </p:nvSpPr>
          <p:spPr bwMode="auto">
            <a:xfrm>
              <a:off x="3633788" y="1877764"/>
              <a:ext cx="32891" cy="88999"/>
            </a:xfrm>
            <a:custGeom>
              <a:avLst/>
              <a:gdLst>
                <a:gd name="T0" fmla="*/ 11 w 17"/>
                <a:gd name="T1" fmla="*/ 46 h 46"/>
                <a:gd name="T2" fmla="*/ 17 w 17"/>
                <a:gd name="T3" fmla="*/ 3 h 46"/>
                <a:gd name="T4" fmla="*/ 6 w 17"/>
                <a:gd name="T5" fmla="*/ 0 h 46"/>
                <a:gd name="T6" fmla="*/ 0 w 17"/>
                <a:gd name="T7" fmla="*/ 44 h 46"/>
                <a:gd name="T8" fmla="*/ 11 w 17"/>
                <a:gd name="T9" fmla="*/ 46 h 46"/>
                <a:gd name="T10" fmla="*/ 0 60000 65536"/>
                <a:gd name="T11" fmla="*/ 0 60000 65536"/>
                <a:gd name="T12" fmla="*/ 0 60000 65536"/>
                <a:gd name="T13" fmla="*/ 0 60000 65536"/>
                <a:gd name="T14" fmla="*/ 0 60000 65536"/>
                <a:gd name="T15" fmla="*/ 0 w 17"/>
                <a:gd name="T16" fmla="*/ 0 h 46"/>
                <a:gd name="T17" fmla="*/ 17 w 17"/>
                <a:gd name="T18" fmla="*/ 46 h 46"/>
              </a:gdLst>
              <a:ahLst/>
              <a:cxnLst>
                <a:cxn ang="T10">
                  <a:pos x="T0" y="T1"/>
                </a:cxn>
                <a:cxn ang="T11">
                  <a:pos x="T2" y="T3"/>
                </a:cxn>
                <a:cxn ang="T12">
                  <a:pos x="T4" y="T5"/>
                </a:cxn>
                <a:cxn ang="T13">
                  <a:pos x="T6" y="T7"/>
                </a:cxn>
                <a:cxn ang="T14">
                  <a:pos x="T8" y="T9"/>
                </a:cxn>
              </a:cxnLst>
              <a:rect l="T15" t="T16" r="T17" b="T18"/>
              <a:pathLst>
                <a:path w="17" h="46">
                  <a:moveTo>
                    <a:pt x="11" y="46"/>
                  </a:moveTo>
                  <a:lnTo>
                    <a:pt x="17" y="3"/>
                  </a:lnTo>
                  <a:lnTo>
                    <a:pt x="6" y="0"/>
                  </a:lnTo>
                  <a:lnTo>
                    <a:pt x="0" y="44"/>
                  </a:lnTo>
                  <a:lnTo>
                    <a:pt x="11" y="46"/>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05" name="Freeform 34"/>
            <p:cNvSpPr>
              <a:spLocks/>
            </p:cNvSpPr>
            <p:nvPr/>
          </p:nvSpPr>
          <p:spPr bwMode="auto">
            <a:xfrm>
              <a:off x="3730526" y="1893243"/>
              <a:ext cx="32891" cy="85130"/>
            </a:xfrm>
            <a:custGeom>
              <a:avLst/>
              <a:gdLst>
                <a:gd name="T0" fmla="*/ 11 w 17"/>
                <a:gd name="T1" fmla="*/ 44 h 44"/>
                <a:gd name="T2" fmla="*/ 17 w 17"/>
                <a:gd name="T3" fmla="*/ 1 h 44"/>
                <a:gd name="T4" fmla="*/ 6 w 17"/>
                <a:gd name="T5" fmla="*/ 0 h 44"/>
                <a:gd name="T6" fmla="*/ 0 w 17"/>
                <a:gd name="T7" fmla="*/ 43 h 44"/>
                <a:gd name="T8" fmla="*/ 11 w 17"/>
                <a:gd name="T9" fmla="*/ 44 h 44"/>
                <a:gd name="T10" fmla="*/ 0 60000 65536"/>
                <a:gd name="T11" fmla="*/ 0 60000 65536"/>
                <a:gd name="T12" fmla="*/ 0 60000 65536"/>
                <a:gd name="T13" fmla="*/ 0 60000 65536"/>
                <a:gd name="T14" fmla="*/ 0 60000 65536"/>
                <a:gd name="T15" fmla="*/ 0 w 17"/>
                <a:gd name="T16" fmla="*/ 0 h 44"/>
                <a:gd name="T17" fmla="*/ 17 w 17"/>
                <a:gd name="T18" fmla="*/ 44 h 44"/>
              </a:gdLst>
              <a:ahLst/>
              <a:cxnLst>
                <a:cxn ang="T10">
                  <a:pos x="T0" y="T1"/>
                </a:cxn>
                <a:cxn ang="T11">
                  <a:pos x="T2" y="T3"/>
                </a:cxn>
                <a:cxn ang="T12">
                  <a:pos x="T4" y="T5"/>
                </a:cxn>
                <a:cxn ang="T13">
                  <a:pos x="T6" y="T7"/>
                </a:cxn>
                <a:cxn ang="T14">
                  <a:pos x="T8" y="T9"/>
                </a:cxn>
              </a:cxnLst>
              <a:rect l="T15" t="T16" r="T17" b="T18"/>
              <a:pathLst>
                <a:path w="17" h="44">
                  <a:moveTo>
                    <a:pt x="11" y="44"/>
                  </a:moveTo>
                  <a:lnTo>
                    <a:pt x="17" y="1"/>
                  </a:lnTo>
                  <a:lnTo>
                    <a:pt x="6" y="0"/>
                  </a:lnTo>
                  <a:lnTo>
                    <a:pt x="0" y="43"/>
                  </a:lnTo>
                  <a:lnTo>
                    <a:pt x="11" y="4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06" name="Freeform 35"/>
            <p:cNvSpPr>
              <a:spLocks/>
            </p:cNvSpPr>
            <p:nvPr/>
          </p:nvSpPr>
          <p:spPr bwMode="auto">
            <a:xfrm>
              <a:off x="3825330" y="1904851"/>
              <a:ext cx="32891" cy="85130"/>
            </a:xfrm>
            <a:custGeom>
              <a:avLst/>
              <a:gdLst>
                <a:gd name="T0" fmla="*/ 11 w 17"/>
                <a:gd name="T1" fmla="*/ 44 h 44"/>
                <a:gd name="T2" fmla="*/ 17 w 17"/>
                <a:gd name="T3" fmla="*/ 1 h 44"/>
                <a:gd name="T4" fmla="*/ 8 w 17"/>
                <a:gd name="T5" fmla="*/ 0 h 44"/>
                <a:gd name="T6" fmla="*/ 0 w 17"/>
                <a:gd name="T7" fmla="*/ 43 h 44"/>
                <a:gd name="T8" fmla="*/ 11 w 17"/>
                <a:gd name="T9" fmla="*/ 44 h 44"/>
                <a:gd name="T10" fmla="*/ 0 60000 65536"/>
                <a:gd name="T11" fmla="*/ 0 60000 65536"/>
                <a:gd name="T12" fmla="*/ 0 60000 65536"/>
                <a:gd name="T13" fmla="*/ 0 60000 65536"/>
                <a:gd name="T14" fmla="*/ 0 60000 65536"/>
                <a:gd name="T15" fmla="*/ 0 w 17"/>
                <a:gd name="T16" fmla="*/ 0 h 44"/>
                <a:gd name="T17" fmla="*/ 17 w 17"/>
                <a:gd name="T18" fmla="*/ 44 h 44"/>
              </a:gdLst>
              <a:ahLst/>
              <a:cxnLst>
                <a:cxn ang="T10">
                  <a:pos x="T0" y="T1"/>
                </a:cxn>
                <a:cxn ang="T11">
                  <a:pos x="T2" y="T3"/>
                </a:cxn>
                <a:cxn ang="T12">
                  <a:pos x="T4" y="T5"/>
                </a:cxn>
                <a:cxn ang="T13">
                  <a:pos x="T6" y="T7"/>
                </a:cxn>
                <a:cxn ang="T14">
                  <a:pos x="T8" y="T9"/>
                </a:cxn>
              </a:cxnLst>
              <a:rect l="T15" t="T16" r="T17" b="T18"/>
              <a:pathLst>
                <a:path w="17" h="44">
                  <a:moveTo>
                    <a:pt x="11" y="44"/>
                  </a:moveTo>
                  <a:lnTo>
                    <a:pt x="17" y="1"/>
                  </a:lnTo>
                  <a:lnTo>
                    <a:pt x="8" y="0"/>
                  </a:lnTo>
                  <a:lnTo>
                    <a:pt x="0" y="43"/>
                  </a:lnTo>
                  <a:lnTo>
                    <a:pt x="11" y="4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07" name="Freeform 36"/>
            <p:cNvSpPr>
              <a:spLocks/>
            </p:cNvSpPr>
            <p:nvPr/>
          </p:nvSpPr>
          <p:spPr bwMode="auto">
            <a:xfrm>
              <a:off x="3924003" y="1916460"/>
              <a:ext cx="30956" cy="88999"/>
            </a:xfrm>
            <a:custGeom>
              <a:avLst/>
              <a:gdLst>
                <a:gd name="T0" fmla="*/ 10 w 16"/>
                <a:gd name="T1" fmla="*/ 46 h 46"/>
                <a:gd name="T2" fmla="*/ 16 w 16"/>
                <a:gd name="T3" fmla="*/ 2 h 46"/>
                <a:gd name="T4" fmla="*/ 6 w 16"/>
                <a:gd name="T5" fmla="*/ 0 h 46"/>
                <a:gd name="T6" fmla="*/ 0 w 16"/>
                <a:gd name="T7" fmla="*/ 45 h 46"/>
                <a:gd name="T8" fmla="*/ 10 w 16"/>
                <a:gd name="T9" fmla="*/ 46 h 46"/>
                <a:gd name="T10" fmla="*/ 0 60000 65536"/>
                <a:gd name="T11" fmla="*/ 0 60000 65536"/>
                <a:gd name="T12" fmla="*/ 0 60000 65536"/>
                <a:gd name="T13" fmla="*/ 0 60000 65536"/>
                <a:gd name="T14" fmla="*/ 0 60000 65536"/>
                <a:gd name="T15" fmla="*/ 0 w 16"/>
                <a:gd name="T16" fmla="*/ 0 h 46"/>
                <a:gd name="T17" fmla="*/ 16 w 16"/>
                <a:gd name="T18" fmla="*/ 46 h 46"/>
              </a:gdLst>
              <a:ahLst/>
              <a:cxnLst>
                <a:cxn ang="T10">
                  <a:pos x="T0" y="T1"/>
                </a:cxn>
                <a:cxn ang="T11">
                  <a:pos x="T2" y="T3"/>
                </a:cxn>
                <a:cxn ang="T12">
                  <a:pos x="T4" y="T5"/>
                </a:cxn>
                <a:cxn ang="T13">
                  <a:pos x="T6" y="T7"/>
                </a:cxn>
                <a:cxn ang="T14">
                  <a:pos x="T8" y="T9"/>
                </a:cxn>
              </a:cxnLst>
              <a:rect l="T15" t="T16" r="T17" b="T18"/>
              <a:pathLst>
                <a:path w="16" h="46">
                  <a:moveTo>
                    <a:pt x="10" y="46"/>
                  </a:moveTo>
                  <a:lnTo>
                    <a:pt x="16" y="2"/>
                  </a:lnTo>
                  <a:lnTo>
                    <a:pt x="6" y="0"/>
                  </a:lnTo>
                  <a:lnTo>
                    <a:pt x="0" y="45"/>
                  </a:lnTo>
                  <a:lnTo>
                    <a:pt x="10" y="46"/>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08" name="Freeform 37"/>
            <p:cNvSpPr>
              <a:spLocks/>
            </p:cNvSpPr>
            <p:nvPr/>
          </p:nvSpPr>
          <p:spPr bwMode="auto">
            <a:xfrm>
              <a:off x="4020741" y="1930003"/>
              <a:ext cx="32891" cy="87064"/>
            </a:xfrm>
            <a:custGeom>
              <a:avLst/>
              <a:gdLst>
                <a:gd name="T0" fmla="*/ 9 w 17"/>
                <a:gd name="T1" fmla="*/ 45 h 45"/>
                <a:gd name="T2" fmla="*/ 17 w 17"/>
                <a:gd name="T3" fmla="*/ 1 h 45"/>
                <a:gd name="T4" fmla="*/ 6 w 17"/>
                <a:gd name="T5" fmla="*/ 0 h 45"/>
                <a:gd name="T6" fmla="*/ 0 w 17"/>
                <a:gd name="T7" fmla="*/ 44 h 45"/>
                <a:gd name="T8" fmla="*/ 9 w 17"/>
                <a:gd name="T9" fmla="*/ 45 h 45"/>
                <a:gd name="T10" fmla="*/ 0 60000 65536"/>
                <a:gd name="T11" fmla="*/ 0 60000 65536"/>
                <a:gd name="T12" fmla="*/ 0 60000 65536"/>
                <a:gd name="T13" fmla="*/ 0 60000 65536"/>
                <a:gd name="T14" fmla="*/ 0 60000 65536"/>
                <a:gd name="T15" fmla="*/ 0 w 17"/>
                <a:gd name="T16" fmla="*/ 0 h 45"/>
                <a:gd name="T17" fmla="*/ 17 w 17"/>
                <a:gd name="T18" fmla="*/ 45 h 45"/>
              </a:gdLst>
              <a:ahLst/>
              <a:cxnLst>
                <a:cxn ang="T10">
                  <a:pos x="T0" y="T1"/>
                </a:cxn>
                <a:cxn ang="T11">
                  <a:pos x="T2" y="T3"/>
                </a:cxn>
                <a:cxn ang="T12">
                  <a:pos x="T4" y="T5"/>
                </a:cxn>
                <a:cxn ang="T13">
                  <a:pos x="T6" y="T7"/>
                </a:cxn>
                <a:cxn ang="T14">
                  <a:pos x="T8" y="T9"/>
                </a:cxn>
              </a:cxnLst>
              <a:rect l="T15" t="T16" r="T17" b="T18"/>
              <a:pathLst>
                <a:path w="17" h="45">
                  <a:moveTo>
                    <a:pt x="9" y="45"/>
                  </a:moveTo>
                  <a:lnTo>
                    <a:pt x="17" y="1"/>
                  </a:lnTo>
                  <a:lnTo>
                    <a:pt x="6" y="0"/>
                  </a:lnTo>
                  <a:lnTo>
                    <a:pt x="0" y="44"/>
                  </a:lnTo>
                  <a:lnTo>
                    <a:pt x="9" y="4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09" name="Freeform 38"/>
            <p:cNvSpPr>
              <a:spLocks/>
            </p:cNvSpPr>
            <p:nvPr/>
          </p:nvSpPr>
          <p:spPr bwMode="auto">
            <a:xfrm>
              <a:off x="4115545" y="1941612"/>
              <a:ext cx="32891" cy="87064"/>
            </a:xfrm>
            <a:custGeom>
              <a:avLst/>
              <a:gdLst>
                <a:gd name="T0" fmla="*/ 11 w 17"/>
                <a:gd name="T1" fmla="*/ 45 h 45"/>
                <a:gd name="T2" fmla="*/ 17 w 17"/>
                <a:gd name="T3" fmla="*/ 1 h 45"/>
                <a:gd name="T4" fmla="*/ 6 w 17"/>
                <a:gd name="T5" fmla="*/ 0 h 45"/>
                <a:gd name="T6" fmla="*/ 0 w 17"/>
                <a:gd name="T7" fmla="*/ 44 h 45"/>
                <a:gd name="T8" fmla="*/ 11 w 17"/>
                <a:gd name="T9" fmla="*/ 45 h 45"/>
                <a:gd name="T10" fmla="*/ 0 60000 65536"/>
                <a:gd name="T11" fmla="*/ 0 60000 65536"/>
                <a:gd name="T12" fmla="*/ 0 60000 65536"/>
                <a:gd name="T13" fmla="*/ 0 60000 65536"/>
                <a:gd name="T14" fmla="*/ 0 60000 65536"/>
                <a:gd name="T15" fmla="*/ 0 w 17"/>
                <a:gd name="T16" fmla="*/ 0 h 45"/>
                <a:gd name="T17" fmla="*/ 17 w 17"/>
                <a:gd name="T18" fmla="*/ 45 h 45"/>
              </a:gdLst>
              <a:ahLst/>
              <a:cxnLst>
                <a:cxn ang="T10">
                  <a:pos x="T0" y="T1"/>
                </a:cxn>
                <a:cxn ang="T11">
                  <a:pos x="T2" y="T3"/>
                </a:cxn>
                <a:cxn ang="T12">
                  <a:pos x="T4" y="T5"/>
                </a:cxn>
                <a:cxn ang="T13">
                  <a:pos x="T6" y="T7"/>
                </a:cxn>
                <a:cxn ang="T14">
                  <a:pos x="T8" y="T9"/>
                </a:cxn>
              </a:cxnLst>
              <a:rect l="T15" t="T16" r="T17" b="T18"/>
              <a:pathLst>
                <a:path w="17" h="45">
                  <a:moveTo>
                    <a:pt x="11" y="45"/>
                  </a:moveTo>
                  <a:lnTo>
                    <a:pt x="17" y="1"/>
                  </a:lnTo>
                  <a:lnTo>
                    <a:pt x="6" y="0"/>
                  </a:lnTo>
                  <a:lnTo>
                    <a:pt x="0" y="44"/>
                  </a:lnTo>
                  <a:lnTo>
                    <a:pt x="11" y="4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10" name="Freeform 39"/>
            <p:cNvSpPr>
              <a:spLocks/>
            </p:cNvSpPr>
            <p:nvPr/>
          </p:nvSpPr>
          <p:spPr bwMode="auto">
            <a:xfrm>
              <a:off x="4212283" y="1955155"/>
              <a:ext cx="32891" cy="87064"/>
            </a:xfrm>
            <a:custGeom>
              <a:avLst/>
              <a:gdLst>
                <a:gd name="T0" fmla="*/ 11 w 17"/>
                <a:gd name="T1" fmla="*/ 45 h 45"/>
                <a:gd name="T2" fmla="*/ 17 w 17"/>
                <a:gd name="T3" fmla="*/ 2 h 45"/>
                <a:gd name="T4" fmla="*/ 6 w 17"/>
                <a:gd name="T5" fmla="*/ 0 h 45"/>
                <a:gd name="T6" fmla="*/ 0 w 17"/>
                <a:gd name="T7" fmla="*/ 44 h 45"/>
                <a:gd name="T8" fmla="*/ 11 w 17"/>
                <a:gd name="T9" fmla="*/ 45 h 45"/>
                <a:gd name="T10" fmla="*/ 0 60000 65536"/>
                <a:gd name="T11" fmla="*/ 0 60000 65536"/>
                <a:gd name="T12" fmla="*/ 0 60000 65536"/>
                <a:gd name="T13" fmla="*/ 0 60000 65536"/>
                <a:gd name="T14" fmla="*/ 0 60000 65536"/>
                <a:gd name="T15" fmla="*/ 0 w 17"/>
                <a:gd name="T16" fmla="*/ 0 h 45"/>
                <a:gd name="T17" fmla="*/ 17 w 17"/>
                <a:gd name="T18" fmla="*/ 45 h 45"/>
              </a:gdLst>
              <a:ahLst/>
              <a:cxnLst>
                <a:cxn ang="T10">
                  <a:pos x="T0" y="T1"/>
                </a:cxn>
                <a:cxn ang="T11">
                  <a:pos x="T2" y="T3"/>
                </a:cxn>
                <a:cxn ang="T12">
                  <a:pos x="T4" y="T5"/>
                </a:cxn>
                <a:cxn ang="T13">
                  <a:pos x="T6" y="T7"/>
                </a:cxn>
                <a:cxn ang="T14">
                  <a:pos x="T8" y="T9"/>
                </a:cxn>
              </a:cxnLst>
              <a:rect l="T15" t="T16" r="T17" b="T18"/>
              <a:pathLst>
                <a:path w="17" h="45">
                  <a:moveTo>
                    <a:pt x="11" y="45"/>
                  </a:moveTo>
                  <a:lnTo>
                    <a:pt x="17" y="2"/>
                  </a:lnTo>
                  <a:lnTo>
                    <a:pt x="6" y="0"/>
                  </a:lnTo>
                  <a:lnTo>
                    <a:pt x="0" y="44"/>
                  </a:lnTo>
                  <a:lnTo>
                    <a:pt x="11" y="4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11" name="Freeform 40"/>
            <p:cNvSpPr>
              <a:spLocks/>
            </p:cNvSpPr>
            <p:nvPr/>
          </p:nvSpPr>
          <p:spPr bwMode="auto">
            <a:xfrm>
              <a:off x="4307086" y="1966764"/>
              <a:ext cx="32891" cy="87064"/>
            </a:xfrm>
            <a:custGeom>
              <a:avLst/>
              <a:gdLst>
                <a:gd name="T0" fmla="*/ 11 w 17"/>
                <a:gd name="T1" fmla="*/ 45 h 45"/>
                <a:gd name="T2" fmla="*/ 17 w 17"/>
                <a:gd name="T3" fmla="*/ 2 h 45"/>
                <a:gd name="T4" fmla="*/ 8 w 17"/>
                <a:gd name="T5" fmla="*/ 0 h 45"/>
                <a:gd name="T6" fmla="*/ 0 w 17"/>
                <a:gd name="T7" fmla="*/ 44 h 45"/>
                <a:gd name="T8" fmla="*/ 11 w 17"/>
                <a:gd name="T9" fmla="*/ 45 h 45"/>
                <a:gd name="T10" fmla="*/ 0 60000 65536"/>
                <a:gd name="T11" fmla="*/ 0 60000 65536"/>
                <a:gd name="T12" fmla="*/ 0 60000 65536"/>
                <a:gd name="T13" fmla="*/ 0 60000 65536"/>
                <a:gd name="T14" fmla="*/ 0 60000 65536"/>
                <a:gd name="T15" fmla="*/ 0 w 17"/>
                <a:gd name="T16" fmla="*/ 0 h 45"/>
                <a:gd name="T17" fmla="*/ 17 w 17"/>
                <a:gd name="T18" fmla="*/ 45 h 45"/>
              </a:gdLst>
              <a:ahLst/>
              <a:cxnLst>
                <a:cxn ang="T10">
                  <a:pos x="T0" y="T1"/>
                </a:cxn>
                <a:cxn ang="T11">
                  <a:pos x="T2" y="T3"/>
                </a:cxn>
                <a:cxn ang="T12">
                  <a:pos x="T4" y="T5"/>
                </a:cxn>
                <a:cxn ang="T13">
                  <a:pos x="T6" y="T7"/>
                </a:cxn>
                <a:cxn ang="T14">
                  <a:pos x="T8" y="T9"/>
                </a:cxn>
              </a:cxnLst>
              <a:rect l="T15" t="T16" r="T17" b="T18"/>
              <a:pathLst>
                <a:path w="17" h="45">
                  <a:moveTo>
                    <a:pt x="11" y="45"/>
                  </a:moveTo>
                  <a:lnTo>
                    <a:pt x="17" y="2"/>
                  </a:lnTo>
                  <a:lnTo>
                    <a:pt x="8" y="0"/>
                  </a:lnTo>
                  <a:lnTo>
                    <a:pt x="0" y="44"/>
                  </a:lnTo>
                  <a:lnTo>
                    <a:pt x="11" y="4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12" name="Freeform 41"/>
            <p:cNvSpPr>
              <a:spLocks/>
            </p:cNvSpPr>
            <p:nvPr/>
          </p:nvSpPr>
          <p:spPr bwMode="auto">
            <a:xfrm>
              <a:off x="4405759" y="1978372"/>
              <a:ext cx="30956" cy="88999"/>
            </a:xfrm>
            <a:custGeom>
              <a:avLst/>
              <a:gdLst>
                <a:gd name="T0" fmla="*/ 10 w 16"/>
                <a:gd name="T1" fmla="*/ 46 h 46"/>
                <a:gd name="T2" fmla="*/ 16 w 16"/>
                <a:gd name="T3" fmla="*/ 3 h 46"/>
                <a:gd name="T4" fmla="*/ 6 w 16"/>
                <a:gd name="T5" fmla="*/ 0 h 46"/>
                <a:gd name="T6" fmla="*/ 0 w 16"/>
                <a:gd name="T7" fmla="*/ 44 h 46"/>
                <a:gd name="T8" fmla="*/ 10 w 16"/>
                <a:gd name="T9" fmla="*/ 46 h 46"/>
                <a:gd name="T10" fmla="*/ 0 60000 65536"/>
                <a:gd name="T11" fmla="*/ 0 60000 65536"/>
                <a:gd name="T12" fmla="*/ 0 60000 65536"/>
                <a:gd name="T13" fmla="*/ 0 60000 65536"/>
                <a:gd name="T14" fmla="*/ 0 60000 65536"/>
                <a:gd name="T15" fmla="*/ 0 w 16"/>
                <a:gd name="T16" fmla="*/ 0 h 46"/>
                <a:gd name="T17" fmla="*/ 16 w 16"/>
                <a:gd name="T18" fmla="*/ 46 h 46"/>
              </a:gdLst>
              <a:ahLst/>
              <a:cxnLst>
                <a:cxn ang="T10">
                  <a:pos x="T0" y="T1"/>
                </a:cxn>
                <a:cxn ang="T11">
                  <a:pos x="T2" y="T3"/>
                </a:cxn>
                <a:cxn ang="T12">
                  <a:pos x="T4" y="T5"/>
                </a:cxn>
                <a:cxn ang="T13">
                  <a:pos x="T6" y="T7"/>
                </a:cxn>
                <a:cxn ang="T14">
                  <a:pos x="T8" y="T9"/>
                </a:cxn>
              </a:cxnLst>
              <a:rect l="T15" t="T16" r="T17" b="T18"/>
              <a:pathLst>
                <a:path w="16" h="46">
                  <a:moveTo>
                    <a:pt x="10" y="46"/>
                  </a:moveTo>
                  <a:lnTo>
                    <a:pt x="16" y="3"/>
                  </a:lnTo>
                  <a:lnTo>
                    <a:pt x="6" y="0"/>
                  </a:lnTo>
                  <a:lnTo>
                    <a:pt x="0" y="44"/>
                  </a:lnTo>
                  <a:lnTo>
                    <a:pt x="10" y="46"/>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13" name="Freeform 42"/>
            <p:cNvSpPr>
              <a:spLocks/>
            </p:cNvSpPr>
            <p:nvPr/>
          </p:nvSpPr>
          <p:spPr bwMode="auto">
            <a:xfrm>
              <a:off x="4502498" y="1993850"/>
              <a:ext cx="32891" cy="85130"/>
            </a:xfrm>
            <a:custGeom>
              <a:avLst/>
              <a:gdLst>
                <a:gd name="T0" fmla="*/ 10 w 17"/>
                <a:gd name="T1" fmla="*/ 44 h 44"/>
                <a:gd name="T2" fmla="*/ 17 w 17"/>
                <a:gd name="T3" fmla="*/ 1 h 44"/>
                <a:gd name="T4" fmla="*/ 6 w 17"/>
                <a:gd name="T5" fmla="*/ 0 h 44"/>
                <a:gd name="T6" fmla="*/ 0 w 17"/>
                <a:gd name="T7" fmla="*/ 43 h 44"/>
                <a:gd name="T8" fmla="*/ 10 w 17"/>
                <a:gd name="T9" fmla="*/ 44 h 44"/>
                <a:gd name="T10" fmla="*/ 0 60000 65536"/>
                <a:gd name="T11" fmla="*/ 0 60000 65536"/>
                <a:gd name="T12" fmla="*/ 0 60000 65536"/>
                <a:gd name="T13" fmla="*/ 0 60000 65536"/>
                <a:gd name="T14" fmla="*/ 0 60000 65536"/>
                <a:gd name="T15" fmla="*/ 0 w 17"/>
                <a:gd name="T16" fmla="*/ 0 h 44"/>
                <a:gd name="T17" fmla="*/ 17 w 17"/>
                <a:gd name="T18" fmla="*/ 44 h 44"/>
              </a:gdLst>
              <a:ahLst/>
              <a:cxnLst>
                <a:cxn ang="T10">
                  <a:pos x="T0" y="T1"/>
                </a:cxn>
                <a:cxn ang="T11">
                  <a:pos x="T2" y="T3"/>
                </a:cxn>
                <a:cxn ang="T12">
                  <a:pos x="T4" y="T5"/>
                </a:cxn>
                <a:cxn ang="T13">
                  <a:pos x="T6" y="T7"/>
                </a:cxn>
                <a:cxn ang="T14">
                  <a:pos x="T8" y="T9"/>
                </a:cxn>
              </a:cxnLst>
              <a:rect l="T15" t="T16" r="T17" b="T18"/>
              <a:pathLst>
                <a:path w="17" h="44">
                  <a:moveTo>
                    <a:pt x="10" y="44"/>
                  </a:moveTo>
                  <a:lnTo>
                    <a:pt x="17" y="1"/>
                  </a:lnTo>
                  <a:lnTo>
                    <a:pt x="6" y="0"/>
                  </a:lnTo>
                  <a:lnTo>
                    <a:pt x="0" y="43"/>
                  </a:lnTo>
                  <a:lnTo>
                    <a:pt x="10" y="4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14" name="Freeform 43"/>
            <p:cNvSpPr>
              <a:spLocks/>
            </p:cNvSpPr>
            <p:nvPr/>
          </p:nvSpPr>
          <p:spPr bwMode="auto">
            <a:xfrm>
              <a:off x="4597301" y="2005459"/>
              <a:ext cx="32891" cy="87064"/>
            </a:xfrm>
            <a:custGeom>
              <a:avLst/>
              <a:gdLst>
                <a:gd name="T0" fmla="*/ 11 w 17"/>
                <a:gd name="T1" fmla="*/ 45 h 45"/>
                <a:gd name="T2" fmla="*/ 17 w 17"/>
                <a:gd name="T3" fmla="*/ 1 h 45"/>
                <a:gd name="T4" fmla="*/ 7 w 17"/>
                <a:gd name="T5" fmla="*/ 0 h 45"/>
                <a:gd name="T6" fmla="*/ 0 w 17"/>
                <a:gd name="T7" fmla="*/ 43 h 45"/>
                <a:gd name="T8" fmla="*/ 11 w 17"/>
                <a:gd name="T9" fmla="*/ 45 h 45"/>
                <a:gd name="T10" fmla="*/ 0 60000 65536"/>
                <a:gd name="T11" fmla="*/ 0 60000 65536"/>
                <a:gd name="T12" fmla="*/ 0 60000 65536"/>
                <a:gd name="T13" fmla="*/ 0 60000 65536"/>
                <a:gd name="T14" fmla="*/ 0 60000 65536"/>
                <a:gd name="T15" fmla="*/ 0 w 17"/>
                <a:gd name="T16" fmla="*/ 0 h 45"/>
                <a:gd name="T17" fmla="*/ 17 w 17"/>
                <a:gd name="T18" fmla="*/ 45 h 45"/>
              </a:gdLst>
              <a:ahLst/>
              <a:cxnLst>
                <a:cxn ang="T10">
                  <a:pos x="T0" y="T1"/>
                </a:cxn>
                <a:cxn ang="T11">
                  <a:pos x="T2" y="T3"/>
                </a:cxn>
                <a:cxn ang="T12">
                  <a:pos x="T4" y="T5"/>
                </a:cxn>
                <a:cxn ang="T13">
                  <a:pos x="T6" y="T7"/>
                </a:cxn>
                <a:cxn ang="T14">
                  <a:pos x="T8" y="T9"/>
                </a:cxn>
              </a:cxnLst>
              <a:rect l="T15" t="T16" r="T17" b="T18"/>
              <a:pathLst>
                <a:path w="17" h="45">
                  <a:moveTo>
                    <a:pt x="11" y="45"/>
                  </a:moveTo>
                  <a:lnTo>
                    <a:pt x="17" y="1"/>
                  </a:lnTo>
                  <a:lnTo>
                    <a:pt x="7" y="0"/>
                  </a:lnTo>
                  <a:lnTo>
                    <a:pt x="0" y="43"/>
                  </a:lnTo>
                  <a:lnTo>
                    <a:pt x="11" y="4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15" name="Freeform 106"/>
            <p:cNvSpPr>
              <a:spLocks/>
            </p:cNvSpPr>
            <p:nvPr/>
          </p:nvSpPr>
          <p:spPr bwMode="auto">
            <a:xfrm>
              <a:off x="2441972" y="3508772"/>
              <a:ext cx="559147" cy="398562"/>
            </a:xfrm>
            <a:custGeom>
              <a:avLst/>
              <a:gdLst>
                <a:gd name="T0" fmla="*/ 235 w 289"/>
                <a:gd name="T1" fmla="*/ 0 h 206"/>
                <a:gd name="T2" fmla="*/ 222 w 289"/>
                <a:gd name="T3" fmla="*/ 0 h 206"/>
                <a:gd name="T4" fmla="*/ 208 w 289"/>
                <a:gd name="T5" fmla="*/ 2 h 206"/>
                <a:gd name="T6" fmla="*/ 195 w 289"/>
                <a:gd name="T7" fmla="*/ 5 h 206"/>
                <a:gd name="T8" fmla="*/ 182 w 289"/>
                <a:gd name="T9" fmla="*/ 11 h 206"/>
                <a:gd name="T10" fmla="*/ 167 w 289"/>
                <a:gd name="T11" fmla="*/ 17 h 206"/>
                <a:gd name="T12" fmla="*/ 154 w 289"/>
                <a:gd name="T13" fmla="*/ 25 h 206"/>
                <a:gd name="T14" fmla="*/ 141 w 289"/>
                <a:gd name="T15" fmla="*/ 34 h 206"/>
                <a:gd name="T16" fmla="*/ 129 w 289"/>
                <a:gd name="T17" fmla="*/ 45 h 206"/>
                <a:gd name="T18" fmla="*/ 0 w 289"/>
                <a:gd name="T19" fmla="*/ 161 h 206"/>
                <a:gd name="T20" fmla="*/ 41 w 289"/>
                <a:gd name="T21" fmla="*/ 206 h 206"/>
                <a:gd name="T22" fmla="*/ 120 w 289"/>
                <a:gd name="T23" fmla="*/ 135 h 206"/>
                <a:gd name="T24" fmla="*/ 182 w 289"/>
                <a:gd name="T25" fmla="*/ 204 h 206"/>
                <a:gd name="T26" fmla="*/ 231 w 289"/>
                <a:gd name="T27" fmla="*/ 161 h 206"/>
                <a:gd name="T28" fmla="*/ 244 w 289"/>
                <a:gd name="T29" fmla="*/ 149 h 206"/>
                <a:gd name="T30" fmla="*/ 254 w 289"/>
                <a:gd name="T31" fmla="*/ 137 h 206"/>
                <a:gd name="T32" fmla="*/ 264 w 289"/>
                <a:gd name="T33" fmla="*/ 125 h 206"/>
                <a:gd name="T34" fmla="*/ 273 w 289"/>
                <a:gd name="T35" fmla="*/ 111 h 206"/>
                <a:gd name="T36" fmla="*/ 279 w 289"/>
                <a:gd name="T37" fmla="*/ 98 h 206"/>
                <a:gd name="T38" fmla="*/ 285 w 289"/>
                <a:gd name="T39" fmla="*/ 85 h 206"/>
                <a:gd name="T40" fmla="*/ 288 w 289"/>
                <a:gd name="T41" fmla="*/ 71 h 206"/>
                <a:gd name="T42" fmla="*/ 289 w 289"/>
                <a:gd name="T43" fmla="*/ 59 h 206"/>
                <a:gd name="T44" fmla="*/ 288 w 289"/>
                <a:gd name="T45" fmla="*/ 47 h 206"/>
                <a:gd name="T46" fmla="*/ 287 w 289"/>
                <a:gd name="T47" fmla="*/ 36 h 206"/>
                <a:gd name="T48" fmla="*/ 282 w 289"/>
                <a:gd name="T49" fmla="*/ 26 h 206"/>
                <a:gd name="T50" fmla="*/ 276 w 289"/>
                <a:gd name="T51" fmla="*/ 18 h 206"/>
                <a:gd name="T52" fmla="*/ 273 w 289"/>
                <a:gd name="T53" fmla="*/ 14 h 206"/>
                <a:gd name="T54" fmla="*/ 268 w 289"/>
                <a:gd name="T55" fmla="*/ 11 h 206"/>
                <a:gd name="T56" fmla="*/ 263 w 289"/>
                <a:gd name="T57" fmla="*/ 8 h 206"/>
                <a:gd name="T58" fmla="*/ 258 w 289"/>
                <a:gd name="T59" fmla="*/ 5 h 206"/>
                <a:gd name="T60" fmla="*/ 253 w 289"/>
                <a:gd name="T61" fmla="*/ 3 h 206"/>
                <a:gd name="T62" fmla="*/ 247 w 289"/>
                <a:gd name="T63" fmla="*/ 1 h 206"/>
                <a:gd name="T64" fmla="*/ 241 w 289"/>
                <a:gd name="T65" fmla="*/ 1 h 206"/>
                <a:gd name="T66" fmla="*/ 235 w 289"/>
                <a:gd name="T67" fmla="*/ 0 h 2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9"/>
                <a:gd name="T103" fmla="*/ 0 h 206"/>
                <a:gd name="T104" fmla="*/ 289 w 289"/>
                <a:gd name="T105" fmla="*/ 206 h 2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9" h="206">
                  <a:moveTo>
                    <a:pt x="235" y="0"/>
                  </a:moveTo>
                  <a:lnTo>
                    <a:pt x="222" y="0"/>
                  </a:lnTo>
                  <a:lnTo>
                    <a:pt x="208" y="2"/>
                  </a:lnTo>
                  <a:lnTo>
                    <a:pt x="195" y="5"/>
                  </a:lnTo>
                  <a:lnTo>
                    <a:pt x="182" y="11"/>
                  </a:lnTo>
                  <a:lnTo>
                    <a:pt x="167" y="17"/>
                  </a:lnTo>
                  <a:lnTo>
                    <a:pt x="154" y="25"/>
                  </a:lnTo>
                  <a:lnTo>
                    <a:pt x="141" y="34"/>
                  </a:lnTo>
                  <a:lnTo>
                    <a:pt x="129" y="45"/>
                  </a:lnTo>
                  <a:lnTo>
                    <a:pt x="0" y="161"/>
                  </a:lnTo>
                  <a:lnTo>
                    <a:pt x="41" y="206"/>
                  </a:lnTo>
                  <a:lnTo>
                    <a:pt x="120" y="135"/>
                  </a:lnTo>
                  <a:lnTo>
                    <a:pt x="182" y="204"/>
                  </a:lnTo>
                  <a:lnTo>
                    <a:pt x="231" y="161"/>
                  </a:lnTo>
                  <a:lnTo>
                    <a:pt x="244" y="149"/>
                  </a:lnTo>
                  <a:lnTo>
                    <a:pt x="254" y="137"/>
                  </a:lnTo>
                  <a:lnTo>
                    <a:pt x="264" y="125"/>
                  </a:lnTo>
                  <a:lnTo>
                    <a:pt x="273" y="111"/>
                  </a:lnTo>
                  <a:lnTo>
                    <a:pt x="279" y="98"/>
                  </a:lnTo>
                  <a:lnTo>
                    <a:pt x="285" y="85"/>
                  </a:lnTo>
                  <a:lnTo>
                    <a:pt x="288" y="71"/>
                  </a:lnTo>
                  <a:lnTo>
                    <a:pt x="289" y="59"/>
                  </a:lnTo>
                  <a:lnTo>
                    <a:pt x="288" y="47"/>
                  </a:lnTo>
                  <a:lnTo>
                    <a:pt x="287" y="36"/>
                  </a:lnTo>
                  <a:lnTo>
                    <a:pt x="282" y="26"/>
                  </a:lnTo>
                  <a:lnTo>
                    <a:pt x="276" y="18"/>
                  </a:lnTo>
                  <a:lnTo>
                    <a:pt x="273" y="14"/>
                  </a:lnTo>
                  <a:lnTo>
                    <a:pt x="268" y="11"/>
                  </a:lnTo>
                  <a:lnTo>
                    <a:pt x="263" y="8"/>
                  </a:lnTo>
                  <a:lnTo>
                    <a:pt x="258" y="5"/>
                  </a:lnTo>
                  <a:lnTo>
                    <a:pt x="253" y="3"/>
                  </a:lnTo>
                  <a:lnTo>
                    <a:pt x="247" y="1"/>
                  </a:lnTo>
                  <a:lnTo>
                    <a:pt x="241" y="1"/>
                  </a:lnTo>
                  <a:lnTo>
                    <a:pt x="23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16" name="Freeform 107"/>
            <p:cNvSpPr>
              <a:spLocks/>
            </p:cNvSpPr>
            <p:nvPr/>
          </p:nvSpPr>
          <p:spPr bwMode="auto">
            <a:xfrm>
              <a:off x="2496146" y="3545532"/>
              <a:ext cx="466279" cy="307628"/>
            </a:xfrm>
            <a:custGeom>
              <a:avLst/>
              <a:gdLst>
                <a:gd name="T0" fmla="*/ 190 w 241"/>
                <a:gd name="T1" fmla="*/ 127 h 159"/>
                <a:gd name="T2" fmla="*/ 155 w 241"/>
                <a:gd name="T3" fmla="*/ 159 h 159"/>
                <a:gd name="T4" fmla="*/ 93 w 241"/>
                <a:gd name="T5" fmla="*/ 89 h 159"/>
                <a:gd name="T6" fmla="*/ 15 w 241"/>
                <a:gd name="T7" fmla="*/ 159 h 159"/>
                <a:gd name="T8" fmla="*/ 0 w 241"/>
                <a:gd name="T9" fmla="*/ 143 h 159"/>
                <a:gd name="T10" fmla="*/ 114 w 241"/>
                <a:gd name="T11" fmla="*/ 41 h 159"/>
                <a:gd name="T12" fmla="*/ 125 w 241"/>
                <a:gd name="T13" fmla="*/ 32 h 159"/>
                <a:gd name="T14" fmla="*/ 136 w 241"/>
                <a:gd name="T15" fmla="*/ 23 h 159"/>
                <a:gd name="T16" fmla="*/ 148 w 241"/>
                <a:gd name="T17" fmla="*/ 16 h 159"/>
                <a:gd name="T18" fmla="*/ 160 w 241"/>
                <a:gd name="T19" fmla="*/ 10 h 159"/>
                <a:gd name="T20" fmla="*/ 172 w 241"/>
                <a:gd name="T21" fmla="*/ 6 h 159"/>
                <a:gd name="T22" fmla="*/ 184 w 241"/>
                <a:gd name="T23" fmla="*/ 3 h 159"/>
                <a:gd name="T24" fmla="*/ 195 w 241"/>
                <a:gd name="T25" fmla="*/ 0 h 159"/>
                <a:gd name="T26" fmla="*/ 206 w 241"/>
                <a:gd name="T27" fmla="*/ 0 h 159"/>
                <a:gd name="T28" fmla="*/ 213 w 241"/>
                <a:gd name="T29" fmla="*/ 1 h 159"/>
                <a:gd name="T30" fmla="*/ 219 w 241"/>
                <a:gd name="T31" fmla="*/ 4 h 159"/>
                <a:gd name="T32" fmla="*/ 226 w 241"/>
                <a:gd name="T33" fmla="*/ 7 h 159"/>
                <a:gd name="T34" fmla="*/ 232 w 241"/>
                <a:gd name="T35" fmla="*/ 12 h 159"/>
                <a:gd name="T36" fmla="*/ 238 w 241"/>
                <a:gd name="T37" fmla="*/ 22 h 159"/>
                <a:gd name="T38" fmla="*/ 241 w 241"/>
                <a:gd name="T39" fmla="*/ 34 h 159"/>
                <a:gd name="T40" fmla="*/ 240 w 241"/>
                <a:gd name="T41" fmla="*/ 49 h 159"/>
                <a:gd name="T42" fmla="*/ 235 w 241"/>
                <a:gd name="T43" fmla="*/ 63 h 159"/>
                <a:gd name="T44" fmla="*/ 228 w 241"/>
                <a:gd name="T45" fmla="*/ 79 h 159"/>
                <a:gd name="T46" fmla="*/ 218 w 241"/>
                <a:gd name="T47" fmla="*/ 96 h 159"/>
                <a:gd name="T48" fmla="*/ 206 w 241"/>
                <a:gd name="T49" fmla="*/ 112 h 159"/>
                <a:gd name="T50" fmla="*/ 190 w 241"/>
                <a:gd name="T51" fmla="*/ 127 h 15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1"/>
                <a:gd name="T79" fmla="*/ 0 h 159"/>
                <a:gd name="T80" fmla="*/ 241 w 241"/>
                <a:gd name="T81" fmla="*/ 159 h 15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1" h="159">
                  <a:moveTo>
                    <a:pt x="190" y="127"/>
                  </a:moveTo>
                  <a:lnTo>
                    <a:pt x="155" y="159"/>
                  </a:lnTo>
                  <a:lnTo>
                    <a:pt x="93" y="89"/>
                  </a:lnTo>
                  <a:lnTo>
                    <a:pt x="15" y="159"/>
                  </a:lnTo>
                  <a:lnTo>
                    <a:pt x="0" y="143"/>
                  </a:lnTo>
                  <a:lnTo>
                    <a:pt x="114" y="41"/>
                  </a:lnTo>
                  <a:lnTo>
                    <a:pt x="125" y="32"/>
                  </a:lnTo>
                  <a:lnTo>
                    <a:pt x="136" y="23"/>
                  </a:lnTo>
                  <a:lnTo>
                    <a:pt x="148" y="16"/>
                  </a:lnTo>
                  <a:lnTo>
                    <a:pt x="160" y="10"/>
                  </a:lnTo>
                  <a:lnTo>
                    <a:pt x="172" y="6"/>
                  </a:lnTo>
                  <a:lnTo>
                    <a:pt x="184" y="3"/>
                  </a:lnTo>
                  <a:lnTo>
                    <a:pt x="195" y="0"/>
                  </a:lnTo>
                  <a:lnTo>
                    <a:pt x="206" y="0"/>
                  </a:lnTo>
                  <a:lnTo>
                    <a:pt x="213" y="1"/>
                  </a:lnTo>
                  <a:lnTo>
                    <a:pt x="219" y="4"/>
                  </a:lnTo>
                  <a:lnTo>
                    <a:pt x="226" y="7"/>
                  </a:lnTo>
                  <a:lnTo>
                    <a:pt x="232" y="12"/>
                  </a:lnTo>
                  <a:lnTo>
                    <a:pt x="238" y="22"/>
                  </a:lnTo>
                  <a:lnTo>
                    <a:pt x="241" y="34"/>
                  </a:lnTo>
                  <a:lnTo>
                    <a:pt x="240" y="49"/>
                  </a:lnTo>
                  <a:lnTo>
                    <a:pt x="235" y="63"/>
                  </a:lnTo>
                  <a:lnTo>
                    <a:pt x="228" y="79"/>
                  </a:lnTo>
                  <a:lnTo>
                    <a:pt x="218" y="96"/>
                  </a:lnTo>
                  <a:lnTo>
                    <a:pt x="206" y="112"/>
                  </a:lnTo>
                  <a:lnTo>
                    <a:pt x="190" y="127"/>
                  </a:lnTo>
                  <a:close/>
                </a:path>
              </a:pathLst>
            </a:custGeom>
            <a:solidFill>
              <a:srgbClr val="EF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17" name="Freeform 108"/>
            <p:cNvSpPr>
              <a:spLocks/>
            </p:cNvSpPr>
            <p:nvPr/>
          </p:nvSpPr>
          <p:spPr bwMode="auto">
            <a:xfrm>
              <a:off x="2685753" y="3690640"/>
              <a:ext cx="96738" cy="88999"/>
            </a:xfrm>
            <a:custGeom>
              <a:avLst/>
              <a:gdLst>
                <a:gd name="T0" fmla="*/ 13 w 50"/>
                <a:gd name="T1" fmla="*/ 45 h 46"/>
                <a:gd name="T2" fmla="*/ 47 w 50"/>
                <a:gd name="T3" fmla="*/ 15 h 46"/>
                <a:gd name="T4" fmla="*/ 47 w 50"/>
                <a:gd name="T5" fmla="*/ 15 h 46"/>
                <a:gd name="T6" fmla="*/ 50 w 50"/>
                <a:gd name="T7" fmla="*/ 12 h 46"/>
                <a:gd name="T8" fmla="*/ 50 w 50"/>
                <a:gd name="T9" fmla="*/ 9 h 46"/>
                <a:gd name="T10" fmla="*/ 50 w 50"/>
                <a:gd name="T11" fmla="*/ 5 h 46"/>
                <a:gd name="T12" fmla="*/ 49 w 50"/>
                <a:gd name="T13" fmla="*/ 3 h 46"/>
                <a:gd name="T14" fmla="*/ 46 w 50"/>
                <a:gd name="T15" fmla="*/ 0 h 46"/>
                <a:gd name="T16" fmla="*/ 43 w 50"/>
                <a:gd name="T17" fmla="*/ 0 h 46"/>
                <a:gd name="T18" fmla="*/ 39 w 50"/>
                <a:gd name="T19" fmla="*/ 0 h 46"/>
                <a:gd name="T20" fmla="*/ 36 w 50"/>
                <a:gd name="T21" fmla="*/ 1 h 46"/>
                <a:gd name="T22" fmla="*/ 36 w 50"/>
                <a:gd name="T23" fmla="*/ 1 h 46"/>
                <a:gd name="T24" fmla="*/ 3 w 50"/>
                <a:gd name="T25" fmla="*/ 32 h 46"/>
                <a:gd name="T26" fmla="*/ 3 w 50"/>
                <a:gd name="T27" fmla="*/ 32 h 46"/>
                <a:gd name="T28" fmla="*/ 0 w 50"/>
                <a:gd name="T29" fmla="*/ 34 h 46"/>
                <a:gd name="T30" fmla="*/ 0 w 50"/>
                <a:gd name="T31" fmla="*/ 38 h 46"/>
                <a:gd name="T32" fmla="*/ 0 w 50"/>
                <a:gd name="T33" fmla="*/ 41 h 46"/>
                <a:gd name="T34" fmla="*/ 1 w 50"/>
                <a:gd name="T35" fmla="*/ 44 h 46"/>
                <a:gd name="T36" fmla="*/ 4 w 50"/>
                <a:gd name="T37" fmla="*/ 46 h 46"/>
                <a:gd name="T38" fmla="*/ 7 w 50"/>
                <a:gd name="T39" fmla="*/ 46 h 46"/>
                <a:gd name="T40" fmla="*/ 11 w 50"/>
                <a:gd name="T41" fmla="*/ 46 h 46"/>
                <a:gd name="T42" fmla="*/ 13 w 50"/>
                <a:gd name="T43" fmla="*/ 45 h 46"/>
                <a:gd name="T44" fmla="*/ 13 w 50"/>
                <a:gd name="T45" fmla="*/ 45 h 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
                <a:gd name="T70" fmla="*/ 0 h 46"/>
                <a:gd name="T71" fmla="*/ 50 w 50"/>
                <a:gd name="T72" fmla="*/ 46 h 4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 h="46">
                  <a:moveTo>
                    <a:pt x="13" y="45"/>
                  </a:moveTo>
                  <a:lnTo>
                    <a:pt x="47" y="15"/>
                  </a:lnTo>
                  <a:lnTo>
                    <a:pt x="50" y="12"/>
                  </a:lnTo>
                  <a:lnTo>
                    <a:pt x="50" y="9"/>
                  </a:lnTo>
                  <a:lnTo>
                    <a:pt x="50" y="5"/>
                  </a:lnTo>
                  <a:lnTo>
                    <a:pt x="49" y="3"/>
                  </a:lnTo>
                  <a:lnTo>
                    <a:pt x="46" y="0"/>
                  </a:lnTo>
                  <a:lnTo>
                    <a:pt x="43" y="0"/>
                  </a:lnTo>
                  <a:lnTo>
                    <a:pt x="39" y="0"/>
                  </a:lnTo>
                  <a:lnTo>
                    <a:pt x="36" y="1"/>
                  </a:lnTo>
                  <a:lnTo>
                    <a:pt x="3" y="32"/>
                  </a:lnTo>
                  <a:lnTo>
                    <a:pt x="0" y="34"/>
                  </a:lnTo>
                  <a:lnTo>
                    <a:pt x="0" y="38"/>
                  </a:lnTo>
                  <a:lnTo>
                    <a:pt x="0" y="41"/>
                  </a:lnTo>
                  <a:lnTo>
                    <a:pt x="1" y="44"/>
                  </a:lnTo>
                  <a:lnTo>
                    <a:pt x="4" y="46"/>
                  </a:lnTo>
                  <a:lnTo>
                    <a:pt x="7" y="46"/>
                  </a:lnTo>
                  <a:lnTo>
                    <a:pt x="11" y="46"/>
                  </a:lnTo>
                  <a:lnTo>
                    <a:pt x="13"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18" name="Freeform 109"/>
            <p:cNvSpPr>
              <a:spLocks/>
            </p:cNvSpPr>
            <p:nvPr/>
          </p:nvSpPr>
          <p:spPr bwMode="auto">
            <a:xfrm>
              <a:off x="2737991" y="3742879"/>
              <a:ext cx="98673" cy="90934"/>
            </a:xfrm>
            <a:custGeom>
              <a:avLst/>
              <a:gdLst>
                <a:gd name="T0" fmla="*/ 13 w 51"/>
                <a:gd name="T1" fmla="*/ 45 h 47"/>
                <a:gd name="T2" fmla="*/ 48 w 51"/>
                <a:gd name="T3" fmla="*/ 14 h 47"/>
                <a:gd name="T4" fmla="*/ 48 w 51"/>
                <a:gd name="T5" fmla="*/ 14 h 47"/>
                <a:gd name="T6" fmla="*/ 51 w 51"/>
                <a:gd name="T7" fmla="*/ 12 h 47"/>
                <a:gd name="T8" fmla="*/ 51 w 51"/>
                <a:gd name="T9" fmla="*/ 8 h 47"/>
                <a:gd name="T10" fmla="*/ 51 w 51"/>
                <a:gd name="T11" fmla="*/ 5 h 47"/>
                <a:gd name="T12" fmla="*/ 48 w 51"/>
                <a:gd name="T13" fmla="*/ 2 h 47"/>
                <a:gd name="T14" fmla="*/ 46 w 51"/>
                <a:gd name="T15" fmla="*/ 0 h 47"/>
                <a:gd name="T16" fmla="*/ 43 w 51"/>
                <a:gd name="T17" fmla="*/ 0 h 47"/>
                <a:gd name="T18" fmla="*/ 40 w 51"/>
                <a:gd name="T19" fmla="*/ 0 h 47"/>
                <a:gd name="T20" fmla="*/ 37 w 51"/>
                <a:gd name="T21" fmla="*/ 2 h 47"/>
                <a:gd name="T22" fmla="*/ 37 w 51"/>
                <a:gd name="T23" fmla="*/ 2 h 47"/>
                <a:gd name="T24" fmla="*/ 2 w 51"/>
                <a:gd name="T25" fmla="*/ 33 h 47"/>
                <a:gd name="T26" fmla="*/ 2 w 51"/>
                <a:gd name="T27" fmla="*/ 33 h 47"/>
                <a:gd name="T28" fmla="*/ 0 w 51"/>
                <a:gd name="T29" fmla="*/ 35 h 47"/>
                <a:gd name="T30" fmla="*/ 0 w 51"/>
                <a:gd name="T31" fmla="*/ 37 h 47"/>
                <a:gd name="T32" fmla="*/ 0 w 51"/>
                <a:gd name="T33" fmla="*/ 41 h 47"/>
                <a:gd name="T34" fmla="*/ 1 w 51"/>
                <a:gd name="T35" fmla="*/ 43 h 47"/>
                <a:gd name="T36" fmla="*/ 3 w 51"/>
                <a:gd name="T37" fmla="*/ 46 h 47"/>
                <a:gd name="T38" fmla="*/ 7 w 51"/>
                <a:gd name="T39" fmla="*/ 47 h 47"/>
                <a:gd name="T40" fmla="*/ 11 w 51"/>
                <a:gd name="T41" fmla="*/ 47 h 47"/>
                <a:gd name="T42" fmla="*/ 13 w 51"/>
                <a:gd name="T43" fmla="*/ 45 h 47"/>
                <a:gd name="T44" fmla="*/ 13 w 51"/>
                <a:gd name="T45" fmla="*/ 45 h 4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1"/>
                <a:gd name="T70" fmla="*/ 0 h 47"/>
                <a:gd name="T71" fmla="*/ 51 w 51"/>
                <a:gd name="T72" fmla="*/ 47 h 4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1" h="47">
                  <a:moveTo>
                    <a:pt x="13" y="45"/>
                  </a:moveTo>
                  <a:lnTo>
                    <a:pt x="48" y="14"/>
                  </a:lnTo>
                  <a:lnTo>
                    <a:pt x="51" y="12"/>
                  </a:lnTo>
                  <a:lnTo>
                    <a:pt x="51" y="8"/>
                  </a:lnTo>
                  <a:lnTo>
                    <a:pt x="51" y="5"/>
                  </a:lnTo>
                  <a:lnTo>
                    <a:pt x="48" y="2"/>
                  </a:lnTo>
                  <a:lnTo>
                    <a:pt x="46" y="0"/>
                  </a:lnTo>
                  <a:lnTo>
                    <a:pt x="43" y="0"/>
                  </a:lnTo>
                  <a:lnTo>
                    <a:pt x="40" y="0"/>
                  </a:lnTo>
                  <a:lnTo>
                    <a:pt x="37" y="2"/>
                  </a:lnTo>
                  <a:lnTo>
                    <a:pt x="2" y="33"/>
                  </a:lnTo>
                  <a:lnTo>
                    <a:pt x="0" y="35"/>
                  </a:lnTo>
                  <a:lnTo>
                    <a:pt x="0" y="37"/>
                  </a:lnTo>
                  <a:lnTo>
                    <a:pt x="0" y="41"/>
                  </a:lnTo>
                  <a:lnTo>
                    <a:pt x="1" y="43"/>
                  </a:lnTo>
                  <a:lnTo>
                    <a:pt x="3" y="46"/>
                  </a:lnTo>
                  <a:lnTo>
                    <a:pt x="7" y="47"/>
                  </a:lnTo>
                  <a:lnTo>
                    <a:pt x="11" y="47"/>
                  </a:lnTo>
                  <a:lnTo>
                    <a:pt x="13"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grpSp>
      <p:pic>
        <p:nvPicPr>
          <p:cNvPr id="19461" name="Picture 111" descr="C:\Documents and Settings\ah.JHALDERM-THINKP\Local Settings\Temporary Internet Files\Content.IE5\AYE1KZH0\MCj04241920000[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247900"/>
            <a:ext cx="3094038" cy="254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62" name="Group 112"/>
          <p:cNvGrpSpPr>
            <a:grpSpLocks/>
          </p:cNvGrpSpPr>
          <p:nvPr/>
        </p:nvGrpSpPr>
        <p:grpSpPr bwMode="auto">
          <a:xfrm>
            <a:off x="2312988" y="2463800"/>
            <a:ext cx="1420812" cy="1441450"/>
            <a:chOff x="1880890" y="1477268"/>
            <a:chExt cx="1420118" cy="1441400"/>
          </a:xfrm>
        </p:grpSpPr>
        <p:sp>
          <p:nvSpPr>
            <p:cNvPr id="20066" name="Freeform 50"/>
            <p:cNvSpPr>
              <a:spLocks/>
            </p:cNvSpPr>
            <p:nvPr/>
          </p:nvSpPr>
          <p:spPr bwMode="auto">
            <a:xfrm>
              <a:off x="1880890" y="1583680"/>
              <a:ext cx="524322" cy="1334988"/>
            </a:xfrm>
            <a:custGeom>
              <a:avLst/>
              <a:gdLst>
                <a:gd name="T0" fmla="*/ 0 w 271"/>
                <a:gd name="T1" fmla="*/ 345 h 690"/>
                <a:gd name="T2" fmla="*/ 1 w 271"/>
                <a:gd name="T3" fmla="*/ 376 h 690"/>
                <a:gd name="T4" fmla="*/ 5 w 271"/>
                <a:gd name="T5" fmla="*/ 407 h 690"/>
                <a:gd name="T6" fmla="*/ 12 w 271"/>
                <a:gd name="T7" fmla="*/ 436 h 690"/>
                <a:gd name="T8" fmla="*/ 21 w 271"/>
                <a:gd name="T9" fmla="*/ 463 h 690"/>
                <a:gd name="T10" fmla="*/ 31 w 271"/>
                <a:gd name="T11" fmla="*/ 491 h 690"/>
                <a:gd name="T12" fmla="*/ 45 w 271"/>
                <a:gd name="T13" fmla="*/ 518 h 690"/>
                <a:gd name="T14" fmla="*/ 59 w 271"/>
                <a:gd name="T15" fmla="*/ 542 h 690"/>
                <a:gd name="T16" fmla="*/ 77 w 271"/>
                <a:gd name="T17" fmla="*/ 566 h 690"/>
                <a:gd name="T18" fmla="*/ 96 w 271"/>
                <a:gd name="T19" fmla="*/ 588 h 690"/>
                <a:gd name="T20" fmla="*/ 116 w 271"/>
                <a:gd name="T21" fmla="*/ 609 h 690"/>
                <a:gd name="T22" fmla="*/ 139 w 271"/>
                <a:gd name="T23" fmla="*/ 627 h 690"/>
                <a:gd name="T24" fmla="*/ 163 w 271"/>
                <a:gd name="T25" fmla="*/ 644 h 690"/>
                <a:gd name="T26" fmla="*/ 188 w 271"/>
                <a:gd name="T27" fmla="*/ 658 h 690"/>
                <a:gd name="T28" fmla="*/ 214 w 271"/>
                <a:gd name="T29" fmla="*/ 672 h 690"/>
                <a:gd name="T30" fmla="*/ 242 w 271"/>
                <a:gd name="T31" fmla="*/ 681 h 690"/>
                <a:gd name="T32" fmla="*/ 271 w 271"/>
                <a:gd name="T33" fmla="*/ 690 h 690"/>
                <a:gd name="T34" fmla="*/ 271 w 271"/>
                <a:gd name="T35" fmla="*/ 0 h 690"/>
                <a:gd name="T36" fmla="*/ 242 w 271"/>
                <a:gd name="T37" fmla="*/ 8 h 690"/>
                <a:gd name="T38" fmla="*/ 214 w 271"/>
                <a:gd name="T39" fmla="*/ 18 h 690"/>
                <a:gd name="T40" fmla="*/ 188 w 271"/>
                <a:gd name="T41" fmla="*/ 31 h 690"/>
                <a:gd name="T42" fmla="*/ 163 w 271"/>
                <a:gd name="T43" fmla="*/ 46 h 690"/>
                <a:gd name="T44" fmla="*/ 139 w 271"/>
                <a:gd name="T45" fmla="*/ 63 h 690"/>
                <a:gd name="T46" fmla="*/ 116 w 271"/>
                <a:gd name="T47" fmla="*/ 81 h 690"/>
                <a:gd name="T48" fmla="*/ 96 w 271"/>
                <a:gd name="T49" fmla="*/ 102 h 690"/>
                <a:gd name="T50" fmla="*/ 77 w 271"/>
                <a:gd name="T51" fmla="*/ 123 h 690"/>
                <a:gd name="T52" fmla="*/ 59 w 271"/>
                <a:gd name="T53" fmla="*/ 148 h 690"/>
                <a:gd name="T54" fmla="*/ 45 w 271"/>
                <a:gd name="T55" fmla="*/ 172 h 690"/>
                <a:gd name="T56" fmla="*/ 31 w 271"/>
                <a:gd name="T57" fmla="*/ 198 h 690"/>
                <a:gd name="T58" fmla="*/ 21 w 271"/>
                <a:gd name="T59" fmla="*/ 226 h 690"/>
                <a:gd name="T60" fmla="*/ 12 w 271"/>
                <a:gd name="T61" fmla="*/ 254 h 690"/>
                <a:gd name="T62" fmla="*/ 5 w 271"/>
                <a:gd name="T63" fmla="*/ 283 h 690"/>
                <a:gd name="T64" fmla="*/ 1 w 271"/>
                <a:gd name="T65" fmla="*/ 313 h 690"/>
                <a:gd name="T66" fmla="*/ 0 w 271"/>
                <a:gd name="T67" fmla="*/ 345 h 69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1"/>
                <a:gd name="T103" fmla="*/ 0 h 690"/>
                <a:gd name="T104" fmla="*/ 271 w 271"/>
                <a:gd name="T105" fmla="*/ 690 h 69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1" h="690">
                  <a:moveTo>
                    <a:pt x="0" y="345"/>
                  </a:moveTo>
                  <a:lnTo>
                    <a:pt x="1" y="376"/>
                  </a:lnTo>
                  <a:lnTo>
                    <a:pt x="5" y="407"/>
                  </a:lnTo>
                  <a:lnTo>
                    <a:pt x="12" y="436"/>
                  </a:lnTo>
                  <a:lnTo>
                    <a:pt x="21" y="463"/>
                  </a:lnTo>
                  <a:lnTo>
                    <a:pt x="31" y="491"/>
                  </a:lnTo>
                  <a:lnTo>
                    <a:pt x="45" y="518"/>
                  </a:lnTo>
                  <a:lnTo>
                    <a:pt x="59" y="542"/>
                  </a:lnTo>
                  <a:lnTo>
                    <a:pt x="77" y="566"/>
                  </a:lnTo>
                  <a:lnTo>
                    <a:pt x="96" y="588"/>
                  </a:lnTo>
                  <a:lnTo>
                    <a:pt x="116" y="609"/>
                  </a:lnTo>
                  <a:lnTo>
                    <a:pt x="139" y="627"/>
                  </a:lnTo>
                  <a:lnTo>
                    <a:pt x="163" y="644"/>
                  </a:lnTo>
                  <a:lnTo>
                    <a:pt x="188" y="658"/>
                  </a:lnTo>
                  <a:lnTo>
                    <a:pt x="214" y="672"/>
                  </a:lnTo>
                  <a:lnTo>
                    <a:pt x="242" y="681"/>
                  </a:lnTo>
                  <a:lnTo>
                    <a:pt x="271" y="690"/>
                  </a:lnTo>
                  <a:lnTo>
                    <a:pt x="271" y="0"/>
                  </a:lnTo>
                  <a:lnTo>
                    <a:pt x="242" y="8"/>
                  </a:lnTo>
                  <a:lnTo>
                    <a:pt x="214" y="18"/>
                  </a:lnTo>
                  <a:lnTo>
                    <a:pt x="188" y="31"/>
                  </a:lnTo>
                  <a:lnTo>
                    <a:pt x="163" y="46"/>
                  </a:lnTo>
                  <a:lnTo>
                    <a:pt x="139" y="63"/>
                  </a:lnTo>
                  <a:lnTo>
                    <a:pt x="116" y="81"/>
                  </a:lnTo>
                  <a:lnTo>
                    <a:pt x="96" y="102"/>
                  </a:lnTo>
                  <a:lnTo>
                    <a:pt x="77" y="123"/>
                  </a:lnTo>
                  <a:lnTo>
                    <a:pt x="59" y="148"/>
                  </a:lnTo>
                  <a:lnTo>
                    <a:pt x="45" y="172"/>
                  </a:lnTo>
                  <a:lnTo>
                    <a:pt x="31" y="198"/>
                  </a:lnTo>
                  <a:lnTo>
                    <a:pt x="21" y="226"/>
                  </a:lnTo>
                  <a:lnTo>
                    <a:pt x="12" y="254"/>
                  </a:lnTo>
                  <a:lnTo>
                    <a:pt x="5" y="283"/>
                  </a:lnTo>
                  <a:lnTo>
                    <a:pt x="1" y="313"/>
                  </a:lnTo>
                  <a:lnTo>
                    <a:pt x="0" y="345"/>
                  </a:lnTo>
                  <a:close/>
                </a:path>
              </a:pathLst>
            </a:custGeom>
            <a:solidFill>
              <a:srgbClr val="30BA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67" name="Freeform 51"/>
            <p:cNvSpPr>
              <a:spLocks/>
            </p:cNvSpPr>
            <p:nvPr/>
          </p:nvSpPr>
          <p:spPr bwMode="auto">
            <a:xfrm>
              <a:off x="1892499" y="1595289"/>
              <a:ext cx="512713" cy="1311771"/>
            </a:xfrm>
            <a:custGeom>
              <a:avLst/>
              <a:gdLst>
                <a:gd name="T0" fmla="*/ 0 w 265"/>
                <a:gd name="T1" fmla="*/ 339 h 678"/>
                <a:gd name="T2" fmla="*/ 1 w 265"/>
                <a:gd name="T3" fmla="*/ 369 h 678"/>
                <a:gd name="T4" fmla="*/ 5 w 265"/>
                <a:gd name="T5" fmla="*/ 399 h 678"/>
                <a:gd name="T6" fmla="*/ 11 w 265"/>
                <a:gd name="T7" fmla="*/ 427 h 678"/>
                <a:gd name="T8" fmla="*/ 21 w 265"/>
                <a:gd name="T9" fmla="*/ 455 h 678"/>
                <a:gd name="T10" fmla="*/ 30 w 265"/>
                <a:gd name="T11" fmla="*/ 483 h 678"/>
                <a:gd name="T12" fmla="*/ 44 w 265"/>
                <a:gd name="T13" fmla="*/ 508 h 678"/>
                <a:gd name="T14" fmla="*/ 58 w 265"/>
                <a:gd name="T15" fmla="*/ 533 h 678"/>
                <a:gd name="T16" fmla="*/ 75 w 265"/>
                <a:gd name="T17" fmla="*/ 556 h 678"/>
                <a:gd name="T18" fmla="*/ 94 w 265"/>
                <a:gd name="T19" fmla="*/ 577 h 678"/>
                <a:gd name="T20" fmla="*/ 114 w 265"/>
                <a:gd name="T21" fmla="*/ 597 h 678"/>
                <a:gd name="T22" fmla="*/ 136 w 265"/>
                <a:gd name="T23" fmla="*/ 616 h 678"/>
                <a:gd name="T24" fmla="*/ 160 w 265"/>
                <a:gd name="T25" fmla="*/ 632 h 678"/>
                <a:gd name="T26" fmla="*/ 184 w 265"/>
                <a:gd name="T27" fmla="*/ 646 h 678"/>
                <a:gd name="T28" fmla="*/ 209 w 265"/>
                <a:gd name="T29" fmla="*/ 660 h 678"/>
                <a:gd name="T30" fmla="*/ 237 w 265"/>
                <a:gd name="T31" fmla="*/ 669 h 678"/>
                <a:gd name="T32" fmla="*/ 265 w 265"/>
                <a:gd name="T33" fmla="*/ 678 h 678"/>
                <a:gd name="T34" fmla="*/ 265 w 265"/>
                <a:gd name="T35" fmla="*/ 0 h 678"/>
                <a:gd name="T36" fmla="*/ 237 w 265"/>
                <a:gd name="T37" fmla="*/ 8 h 678"/>
                <a:gd name="T38" fmla="*/ 209 w 265"/>
                <a:gd name="T39" fmla="*/ 19 h 678"/>
                <a:gd name="T40" fmla="*/ 184 w 265"/>
                <a:gd name="T41" fmla="*/ 31 h 678"/>
                <a:gd name="T42" fmla="*/ 160 w 265"/>
                <a:gd name="T43" fmla="*/ 46 h 678"/>
                <a:gd name="T44" fmla="*/ 136 w 265"/>
                <a:gd name="T45" fmla="*/ 63 h 678"/>
                <a:gd name="T46" fmla="*/ 114 w 265"/>
                <a:gd name="T47" fmla="*/ 81 h 678"/>
                <a:gd name="T48" fmla="*/ 94 w 265"/>
                <a:gd name="T49" fmla="*/ 102 h 678"/>
                <a:gd name="T50" fmla="*/ 75 w 265"/>
                <a:gd name="T51" fmla="*/ 122 h 678"/>
                <a:gd name="T52" fmla="*/ 58 w 265"/>
                <a:gd name="T53" fmla="*/ 145 h 678"/>
                <a:gd name="T54" fmla="*/ 44 w 265"/>
                <a:gd name="T55" fmla="*/ 171 h 678"/>
                <a:gd name="T56" fmla="*/ 30 w 265"/>
                <a:gd name="T57" fmla="*/ 196 h 678"/>
                <a:gd name="T58" fmla="*/ 21 w 265"/>
                <a:gd name="T59" fmla="*/ 223 h 678"/>
                <a:gd name="T60" fmla="*/ 11 w 265"/>
                <a:gd name="T61" fmla="*/ 250 h 678"/>
                <a:gd name="T62" fmla="*/ 5 w 265"/>
                <a:gd name="T63" fmla="*/ 280 h 678"/>
                <a:gd name="T64" fmla="*/ 1 w 265"/>
                <a:gd name="T65" fmla="*/ 309 h 678"/>
                <a:gd name="T66" fmla="*/ 0 w 265"/>
                <a:gd name="T67" fmla="*/ 339 h 6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5"/>
                <a:gd name="T103" fmla="*/ 0 h 678"/>
                <a:gd name="T104" fmla="*/ 265 w 265"/>
                <a:gd name="T105" fmla="*/ 678 h 67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5" h="678">
                  <a:moveTo>
                    <a:pt x="0" y="339"/>
                  </a:moveTo>
                  <a:lnTo>
                    <a:pt x="1" y="369"/>
                  </a:lnTo>
                  <a:lnTo>
                    <a:pt x="5" y="399"/>
                  </a:lnTo>
                  <a:lnTo>
                    <a:pt x="11" y="427"/>
                  </a:lnTo>
                  <a:lnTo>
                    <a:pt x="21" y="455"/>
                  </a:lnTo>
                  <a:lnTo>
                    <a:pt x="30" y="483"/>
                  </a:lnTo>
                  <a:lnTo>
                    <a:pt x="44" y="508"/>
                  </a:lnTo>
                  <a:lnTo>
                    <a:pt x="58" y="533"/>
                  </a:lnTo>
                  <a:lnTo>
                    <a:pt x="75" y="556"/>
                  </a:lnTo>
                  <a:lnTo>
                    <a:pt x="94" y="577"/>
                  </a:lnTo>
                  <a:lnTo>
                    <a:pt x="114" y="597"/>
                  </a:lnTo>
                  <a:lnTo>
                    <a:pt x="136" y="616"/>
                  </a:lnTo>
                  <a:lnTo>
                    <a:pt x="160" y="632"/>
                  </a:lnTo>
                  <a:lnTo>
                    <a:pt x="184" y="646"/>
                  </a:lnTo>
                  <a:lnTo>
                    <a:pt x="209" y="660"/>
                  </a:lnTo>
                  <a:lnTo>
                    <a:pt x="237" y="669"/>
                  </a:lnTo>
                  <a:lnTo>
                    <a:pt x="265" y="678"/>
                  </a:lnTo>
                  <a:lnTo>
                    <a:pt x="265" y="0"/>
                  </a:lnTo>
                  <a:lnTo>
                    <a:pt x="237" y="8"/>
                  </a:lnTo>
                  <a:lnTo>
                    <a:pt x="209" y="19"/>
                  </a:lnTo>
                  <a:lnTo>
                    <a:pt x="184" y="31"/>
                  </a:lnTo>
                  <a:lnTo>
                    <a:pt x="160" y="46"/>
                  </a:lnTo>
                  <a:lnTo>
                    <a:pt x="136" y="63"/>
                  </a:lnTo>
                  <a:lnTo>
                    <a:pt x="114" y="81"/>
                  </a:lnTo>
                  <a:lnTo>
                    <a:pt x="94" y="102"/>
                  </a:lnTo>
                  <a:lnTo>
                    <a:pt x="75" y="122"/>
                  </a:lnTo>
                  <a:lnTo>
                    <a:pt x="58" y="145"/>
                  </a:lnTo>
                  <a:lnTo>
                    <a:pt x="44" y="171"/>
                  </a:lnTo>
                  <a:lnTo>
                    <a:pt x="30" y="196"/>
                  </a:lnTo>
                  <a:lnTo>
                    <a:pt x="21" y="223"/>
                  </a:lnTo>
                  <a:lnTo>
                    <a:pt x="11" y="250"/>
                  </a:lnTo>
                  <a:lnTo>
                    <a:pt x="5" y="280"/>
                  </a:lnTo>
                  <a:lnTo>
                    <a:pt x="1" y="309"/>
                  </a:lnTo>
                  <a:lnTo>
                    <a:pt x="0" y="339"/>
                  </a:lnTo>
                  <a:close/>
                </a:path>
              </a:pathLst>
            </a:custGeom>
            <a:solidFill>
              <a:srgbClr val="35BA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68" name="Freeform 52"/>
            <p:cNvSpPr>
              <a:spLocks/>
            </p:cNvSpPr>
            <p:nvPr/>
          </p:nvSpPr>
          <p:spPr bwMode="auto">
            <a:xfrm>
              <a:off x="1904107" y="1608832"/>
              <a:ext cx="501104" cy="1282750"/>
            </a:xfrm>
            <a:custGeom>
              <a:avLst/>
              <a:gdLst>
                <a:gd name="T0" fmla="*/ 0 w 259"/>
                <a:gd name="T1" fmla="*/ 332 h 663"/>
                <a:gd name="T2" fmla="*/ 1 w 259"/>
                <a:gd name="T3" fmla="*/ 361 h 663"/>
                <a:gd name="T4" fmla="*/ 5 w 259"/>
                <a:gd name="T5" fmla="*/ 390 h 663"/>
                <a:gd name="T6" fmla="*/ 11 w 259"/>
                <a:gd name="T7" fmla="*/ 419 h 663"/>
                <a:gd name="T8" fmla="*/ 19 w 259"/>
                <a:gd name="T9" fmla="*/ 446 h 663"/>
                <a:gd name="T10" fmla="*/ 30 w 259"/>
                <a:gd name="T11" fmla="*/ 472 h 663"/>
                <a:gd name="T12" fmla="*/ 42 w 259"/>
                <a:gd name="T13" fmla="*/ 498 h 663"/>
                <a:gd name="T14" fmla="*/ 57 w 259"/>
                <a:gd name="T15" fmla="*/ 521 h 663"/>
                <a:gd name="T16" fmla="*/ 74 w 259"/>
                <a:gd name="T17" fmla="*/ 544 h 663"/>
                <a:gd name="T18" fmla="*/ 92 w 259"/>
                <a:gd name="T19" fmla="*/ 564 h 663"/>
                <a:gd name="T20" fmla="*/ 111 w 259"/>
                <a:gd name="T21" fmla="*/ 584 h 663"/>
                <a:gd name="T22" fmla="*/ 133 w 259"/>
                <a:gd name="T23" fmla="*/ 602 h 663"/>
                <a:gd name="T24" fmla="*/ 156 w 259"/>
                <a:gd name="T25" fmla="*/ 619 h 663"/>
                <a:gd name="T26" fmla="*/ 180 w 259"/>
                <a:gd name="T27" fmla="*/ 633 h 663"/>
                <a:gd name="T28" fmla="*/ 205 w 259"/>
                <a:gd name="T29" fmla="*/ 645 h 663"/>
                <a:gd name="T30" fmla="*/ 231 w 259"/>
                <a:gd name="T31" fmla="*/ 655 h 663"/>
                <a:gd name="T32" fmla="*/ 259 w 259"/>
                <a:gd name="T33" fmla="*/ 663 h 663"/>
                <a:gd name="T34" fmla="*/ 259 w 259"/>
                <a:gd name="T35" fmla="*/ 0 h 663"/>
                <a:gd name="T36" fmla="*/ 231 w 259"/>
                <a:gd name="T37" fmla="*/ 9 h 663"/>
                <a:gd name="T38" fmla="*/ 205 w 259"/>
                <a:gd name="T39" fmla="*/ 18 h 663"/>
                <a:gd name="T40" fmla="*/ 180 w 259"/>
                <a:gd name="T41" fmla="*/ 30 h 663"/>
                <a:gd name="T42" fmla="*/ 156 w 259"/>
                <a:gd name="T43" fmla="*/ 45 h 663"/>
                <a:gd name="T44" fmla="*/ 133 w 259"/>
                <a:gd name="T45" fmla="*/ 62 h 663"/>
                <a:gd name="T46" fmla="*/ 111 w 259"/>
                <a:gd name="T47" fmla="*/ 80 h 663"/>
                <a:gd name="T48" fmla="*/ 92 w 259"/>
                <a:gd name="T49" fmla="*/ 99 h 663"/>
                <a:gd name="T50" fmla="*/ 74 w 259"/>
                <a:gd name="T51" fmla="*/ 120 h 663"/>
                <a:gd name="T52" fmla="*/ 57 w 259"/>
                <a:gd name="T53" fmla="*/ 143 h 663"/>
                <a:gd name="T54" fmla="*/ 42 w 259"/>
                <a:gd name="T55" fmla="*/ 166 h 663"/>
                <a:gd name="T56" fmla="*/ 30 w 259"/>
                <a:gd name="T57" fmla="*/ 191 h 663"/>
                <a:gd name="T58" fmla="*/ 19 w 259"/>
                <a:gd name="T59" fmla="*/ 218 h 663"/>
                <a:gd name="T60" fmla="*/ 11 w 259"/>
                <a:gd name="T61" fmla="*/ 245 h 663"/>
                <a:gd name="T62" fmla="*/ 5 w 259"/>
                <a:gd name="T63" fmla="*/ 274 h 663"/>
                <a:gd name="T64" fmla="*/ 1 w 259"/>
                <a:gd name="T65" fmla="*/ 303 h 663"/>
                <a:gd name="T66" fmla="*/ 0 w 259"/>
                <a:gd name="T67" fmla="*/ 332 h 6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9"/>
                <a:gd name="T103" fmla="*/ 0 h 663"/>
                <a:gd name="T104" fmla="*/ 259 w 259"/>
                <a:gd name="T105" fmla="*/ 663 h 66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9" h="663">
                  <a:moveTo>
                    <a:pt x="0" y="332"/>
                  </a:moveTo>
                  <a:lnTo>
                    <a:pt x="1" y="361"/>
                  </a:lnTo>
                  <a:lnTo>
                    <a:pt x="5" y="390"/>
                  </a:lnTo>
                  <a:lnTo>
                    <a:pt x="11" y="419"/>
                  </a:lnTo>
                  <a:lnTo>
                    <a:pt x="19" y="446"/>
                  </a:lnTo>
                  <a:lnTo>
                    <a:pt x="30" y="472"/>
                  </a:lnTo>
                  <a:lnTo>
                    <a:pt x="42" y="498"/>
                  </a:lnTo>
                  <a:lnTo>
                    <a:pt x="57" y="521"/>
                  </a:lnTo>
                  <a:lnTo>
                    <a:pt x="74" y="544"/>
                  </a:lnTo>
                  <a:lnTo>
                    <a:pt x="92" y="564"/>
                  </a:lnTo>
                  <a:lnTo>
                    <a:pt x="111" y="584"/>
                  </a:lnTo>
                  <a:lnTo>
                    <a:pt x="133" y="602"/>
                  </a:lnTo>
                  <a:lnTo>
                    <a:pt x="156" y="619"/>
                  </a:lnTo>
                  <a:lnTo>
                    <a:pt x="180" y="633"/>
                  </a:lnTo>
                  <a:lnTo>
                    <a:pt x="205" y="645"/>
                  </a:lnTo>
                  <a:lnTo>
                    <a:pt x="231" y="655"/>
                  </a:lnTo>
                  <a:lnTo>
                    <a:pt x="259" y="663"/>
                  </a:lnTo>
                  <a:lnTo>
                    <a:pt x="259" y="0"/>
                  </a:lnTo>
                  <a:lnTo>
                    <a:pt x="231" y="9"/>
                  </a:lnTo>
                  <a:lnTo>
                    <a:pt x="205" y="18"/>
                  </a:lnTo>
                  <a:lnTo>
                    <a:pt x="180" y="30"/>
                  </a:lnTo>
                  <a:lnTo>
                    <a:pt x="156" y="45"/>
                  </a:lnTo>
                  <a:lnTo>
                    <a:pt x="133" y="62"/>
                  </a:lnTo>
                  <a:lnTo>
                    <a:pt x="111" y="80"/>
                  </a:lnTo>
                  <a:lnTo>
                    <a:pt x="92" y="99"/>
                  </a:lnTo>
                  <a:lnTo>
                    <a:pt x="74" y="120"/>
                  </a:lnTo>
                  <a:lnTo>
                    <a:pt x="57" y="143"/>
                  </a:lnTo>
                  <a:lnTo>
                    <a:pt x="42" y="166"/>
                  </a:lnTo>
                  <a:lnTo>
                    <a:pt x="30" y="191"/>
                  </a:lnTo>
                  <a:lnTo>
                    <a:pt x="19" y="218"/>
                  </a:lnTo>
                  <a:lnTo>
                    <a:pt x="11" y="245"/>
                  </a:lnTo>
                  <a:lnTo>
                    <a:pt x="5" y="274"/>
                  </a:lnTo>
                  <a:lnTo>
                    <a:pt x="1" y="303"/>
                  </a:lnTo>
                  <a:lnTo>
                    <a:pt x="0" y="332"/>
                  </a:lnTo>
                  <a:close/>
                </a:path>
              </a:pathLst>
            </a:custGeom>
            <a:solidFill>
              <a:srgbClr val="3FBF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69" name="Freeform 53"/>
            <p:cNvSpPr>
              <a:spLocks/>
            </p:cNvSpPr>
            <p:nvPr/>
          </p:nvSpPr>
          <p:spPr bwMode="auto">
            <a:xfrm>
              <a:off x="1917651" y="1620441"/>
              <a:ext cx="487561" cy="1259532"/>
            </a:xfrm>
            <a:custGeom>
              <a:avLst/>
              <a:gdLst>
                <a:gd name="T0" fmla="*/ 0 w 252"/>
                <a:gd name="T1" fmla="*/ 326 h 651"/>
                <a:gd name="T2" fmla="*/ 2 w 252"/>
                <a:gd name="T3" fmla="*/ 355 h 651"/>
                <a:gd name="T4" fmla="*/ 5 w 252"/>
                <a:gd name="T5" fmla="*/ 383 h 651"/>
                <a:gd name="T6" fmla="*/ 11 w 252"/>
                <a:gd name="T7" fmla="*/ 411 h 651"/>
                <a:gd name="T8" fmla="*/ 20 w 252"/>
                <a:gd name="T9" fmla="*/ 437 h 651"/>
                <a:gd name="T10" fmla="*/ 29 w 252"/>
                <a:gd name="T11" fmla="*/ 463 h 651"/>
                <a:gd name="T12" fmla="*/ 42 w 252"/>
                <a:gd name="T13" fmla="*/ 488 h 651"/>
                <a:gd name="T14" fmla="*/ 56 w 252"/>
                <a:gd name="T15" fmla="*/ 511 h 651"/>
                <a:gd name="T16" fmla="*/ 72 w 252"/>
                <a:gd name="T17" fmla="*/ 533 h 651"/>
                <a:gd name="T18" fmla="*/ 90 w 252"/>
                <a:gd name="T19" fmla="*/ 553 h 651"/>
                <a:gd name="T20" fmla="*/ 108 w 252"/>
                <a:gd name="T21" fmla="*/ 573 h 651"/>
                <a:gd name="T22" fmla="*/ 130 w 252"/>
                <a:gd name="T23" fmla="*/ 591 h 651"/>
                <a:gd name="T24" fmla="*/ 152 w 252"/>
                <a:gd name="T25" fmla="*/ 607 h 651"/>
                <a:gd name="T26" fmla="*/ 175 w 252"/>
                <a:gd name="T27" fmla="*/ 621 h 651"/>
                <a:gd name="T28" fmla="*/ 200 w 252"/>
                <a:gd name="T29" fmla="*/ 633 h 651"/>
                <a:gd name="T30" fmla="*/ 225 w 252"/>
                <a:gd name="T31" fmla="*/ 643 h 651"/>
                <a:gd name="T32" fmla="*/ 252 w 252"/>
                <a:gd name="T33" fmla="*/ 651 h 651"/>
                <a:gd name="T34" fmla="*/ 252 w 252"/>
                <a:gd name="T35" fmla="*/ 0 h 651"/>
                <a:gd name="T36" fmla="*/ 225 w 252"/>
                <a:gd name="T37" fmla="*/ 9 h 651"/>
                <a:gd name="T38" fmla="*/ 200 w 252"/>
                <a:gd name="T39" fmla="*/ 18 h 651"/>
                <a:gd name="T40" fmla="*/ 175 w 252"/>
                <a:gd name="T41" fmla="*/ 31 h 651"/>
                <a:gd name="T42" fmla="*/ 152 w 252"/>
                <a:gd name="T43" fmla="*/ 45 h 651"/>
                <a:gd name="T44" fmla="*/ 130 w 252"/>
                <a:gd name="T45" fmla="*/ 61 h 651"/>
                <a:gd name="T46" fmla="*/ 108 w 252"/>
                <a:gd name="T47" fmla="*/ 79 h 651"/>
                <a:gd name="T48" fmla="*/ 90 w 252"/>
                <a:gd name="T49" fmla="*/ 98 h 651"/>
                <a:gd name="T50" fmla="*/ 72 w 252"/>
                <a:gd name="T51" fmla="*/ 119 h 651"/>
                <a:gd name="T52" fmla="*/ 56 w 252"/>
                <a:gd name="T53" fmla="*/ 141 h 651"/>
                <a:gd name="T54" fmla="*/ 42 w 252"/>
                <a:gd name="T55" fmla="*/ 164 h 651"/>
                <a:gd name="T56" fmla="*/ 29 w 252"/>
                <a:gd name="T57" fmla="*/ 189 h 651"/>
                <a:gd name="T58" fmla="*/ 20 w 252"/>
                <a:gd name="T59" fmla="*/ 214 h 651"/>
                <a:gd name="T60" fmla="*/ 11 w 252"/>
                <a:gd name="T61" fmla="*/ 241 h 651"/>
                <a:gd name="T62" fmla="*/ 5 w 252"/>
                <a:gd name="T63" fmla="*/ 269 h 651"/>
                <a:gd name="T64" fmla="*/ 2 w 252"/>
                <a:gd name="T65" fmla="*/ 297 h 651"/>
                <a:gd name="T66" fmla="*/ 0 w 252"/>
                <a:gd name="T67" fmla="*/ 326 h 6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2"/>
                <a:gd name="T103" fmla="*/ 0 h 651"/>
                <a:gd name="T104" fmla="*/ 252 w 252"/>
                <a:gd name="T105" fmla="*/ 651 h 65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2" h="651">
                  <a:moveTo>
                    <a:pt x="0" y="326"/>
                  </a:moveTo>
                  <a:lnTo>
                    <a:pt x="2" y="355"/>
                  </a:lnTo>
                  <a:lnTo>
                    <a:pt x="5" y="383"/>
                  </a:lnTo>
                  <a:lnTo>
                    <a:pt x="11" y="411"/>
                  </a:lnTo>
                  <a:lnTo>
                    <a:pt x="20" y="437"/>
                  </a:lnTo>
                  <a:lnTo>
                    <a:pt x="29" y="463"/>
                  </a:lnTo>
                  <a:lnTo>
                    <a:pt x="42" y="488"/>
                  </a:lnTo>
                  <a:lnTo>
                    <a:pt x="56" y="511"/>
                  </a:lnTo>
                  <a:lnTo>
                    <a:pt x="72" y="533"/>
                  </a:lnTo>
                  <a:lnTo>
                    <a:pt x="90" y="553"/>
                  </a:lnTo>
                  <a:lnTo>
                    <a:pt x="108" y="573"/>
                  </a:lnTo>
                  <a:lnTo>
                    <a:pt x="130" y="591"/>
                  </a:lnTo>
                  <a:lnTo>
                    <a:pt x="152" y="607"/>
                  </a:lnTo>
                  <a:lnTo>
                    <a:pt x="175" y="621"/>
                  </a:lnTo>
                  <a:lnTo>
                    <a:pt x="200" y="633"/>
                  </a:lnTo>
                  <a:lnTo>
                    <a:pt x="225" y="643"/>
                  </a:lnTo>
                  <a:lnTo>
                    <a:pt x="252" y="651"/>
                  </a:lnTo>
                  <a:lnTo>
                    <a:pt x="252" y="0"/>
                  </a:lnTo>
                  <a:lnTo>
                    <a:pt x="225" y="9"/>
                  </a:lnTo>
                  <a:lnTo>
                    <a:pt x="200" y="18"/>
                  </a:lnTo>
                  <a:lnTo>
                    <a:pt x="175" y="31"/>
                  </a:lnTo>
                  <a:lnTo>
                    <a:pt x="152" y="45"/>
                  </a:lnTo>
                  <a:lnTo>
                    <a:pt x="130" y="61"/>
                  </a:lnTo>
                  <a:lnTo>
                    <a:pt x="108" y="79"/>
                  </a:lnTo>
                  <a:lnTo>
                    <a:pt x="90" y="98"/>
                  </a:lnTo>
                  <a:lnTo>
                    <a:pt x="72" y="119"/>
                  </a:lnTo>
                  <a:lnTo>
                    <a:pt x="56" y="141"/>
                  </a:lnTo>
                  <a:lnTo>
                    <a:pt x="42" y="164"/>
                  </a:lnTo>
                  <a:lnTo>
                    <a:pt x="29" y="189"/>
                  </a:lnTo>
                  <a:lnTo>
                    <a:pt x="20" y="214"/>
                  </a:lnTo>
                  <a:lnTo>
                    <a:pt x="11" y="241"/>
                  </a:lnTo>
                  <a:lnTo>
                    <a:pt x="5" y="269"/>
                  </a:lnTo>
                  <a:lnTo>
                    <a:pt x="2" y="297"/>
                  </a:lnTo>
                  <a:lnTo>
                    <a:pt x="0" y="326"/>
                  </a:lnTo>
                  <a:close/>
                </a:path>
              </a:pathLst>
            </a:custGeom>
            <a:solidFill>
              <a:srgbClr val="44BF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70" name="Freeform 54"/>
            <p:cNvSpPr>
              <a:spLocks/>
            </p:cNvSpPr>
            <p:nvPr/>
          </p:nvSpPr>
          <p:spPr bwMode="auto">
            <a:xfrm>
              <a:off x="1929259" y="1635919"/>
              <a:ext cx="475952" cy="1230511"/>
            </a:xfrm>
            <a:custGeom>
              <a:avLst/>
              <a:gdLst>
                <a:gd name="T0" fmla="*/ 0 w 246"/>
                <a:gd name="T1" fmla="*/ 318 h 636"/>
                <a:gd name="T2" fmla="*/ 2 w 246"/>
                <a:gd name="T3" fmla="*/ 346 h 636"/>
                <a:gd name="T4" fmla="*/ 5 w 246"/>
                <a:gd name="T5" fmla="*/ 374 h 636"/>
                <a:gd name="T6" fmla="*/ 11 w 246"/>
                <a:gd name="T7" fmla="*/ 400 h 636"/>
                <a:gd name="T8" fmla="*/ 19 w 246"/>
                <a:gd name="T9" fmla="*/ 427 h 636"/>
                <a:gd name="T10" fmla="*/ 29 w 246"/>
                <a:gd name="T11" fmla="*/ 452 h 636"/>
                <a:gd name="T12" fmla="*/ 40 w 246"/>
                <a:gd name="T13" fmla="*/ 475 h 636"/>
                <a:gd name="T14" fmla="*/ 55 w 246"/>
                <a:gd name="T15" fmla="*/ 498 h 636"/>
                <a:gd name="T16" fmla="*/ 71 w 246"/>
                <a:gd name="T17" fmla="*/ 520 h 636"/>
                <a:gd name="T18" fmla="*/ 88 w 246"/>
                <a:gd name="T19" fmla="*/ 541 h 636"/>
                <a:gd name="T20" fmla="*/ 106 w 246"/>
                <a:gd name="T21" fmla="*/ 559 h 636"/>
                <a:gd name="T22" fmla="*/ 126 w 246"/>
                <a:gd name="T23" fmla="*/ 577 h 636"/>
                <a:gd name="T24" fmla="*/ 148 w 246"/>
                <a:gd name="T25" fmla="*/ 593 h 636"/>
                <a:gd name="T26" fmla="*/ 171 w 246"/>
                <a:gd name="T27" fmla="*/ 606 h 636"/>
                <a:gd name="T28" fmla="*/ 195 w 246"/>
                <a:gd name="T29" fmla="*/ 618 h 636"/>
                <a:gd name="T30" fmla="*/ 219 w 246"/>
                <a:gd name="T31" fmla="*/ 628 h 636"/>
                <a:gd name="T32" fmla="*/ 246 w 246"/>
                <a:gd name="T33" fmla="*/ 636 h 636"/>
                <a:gd name="T34" fmla="*/ 246 w 246"/>
                <a:gd name="T35" fmla="*/ 0 h 636"/>
                <a:gd name="T36" fmla="*/ 219 w 246"/>
                <a:gd name="T37" fmla="*/ 8 h 636"/>
                <a:gd name="T38" fmla="*/ 195 w 246"/>
                <a:gd name="T39" fmla="*/ 18 h 636"/>
                <a:gd name="T40" fmla="*/ 171 w 246"/>
                <a:gd name="T41" fmla="*/ 30 h 636"/>
                <a:gd name="T42" fmla="*/ 148 w 246"/>
                <a:gd name="T43" fmla="*/ 43 h 636"/>
                <a:gd name="T44" fmla="*/ 126 w 246"/>
                <a:gd name="T45" fmla="*/ 59 h 636"/>
                <a:gd name="T46" fmla="*/ 106 w 246"/>
                <a:gd name="T47" fmla="*/ 77 h 636"/>
                <a:gd name="T48" fmla="*/ 88 w 246"/>
                <a:gd name="T49" fmla="*/ 95 h 636"/>
                <a:gd name="T50" fmla="*/ 71 w 246"/>
                <a:gd name="T51" fmla="*/ 116 h 636"/>
                <a:gd name="T52" fmla="*/ 55 w 246"/>
                <a:gd name="T53" fmla="*/ 137 h 636"/>
                <a:gd name="T54" fmla="*/ 40 w 246"/>
                <a:gd name="T55" fmla="*/ 160 h 636"/>
                <a:gd name="T56" fmla="*/ 29 w 246"/>
                <a:gd name="T57" fmla="*/ 183 h 636"/>
                <a:gd name="T58" fmla="*/ 19 w 246"/>
                <a:gd name="T59" fmla="*/ 209 h 636"/>
                <a:gd name="T60" fmla="*/ 11 w 246"/>
                <a:gd name="T61" fmla="*/ 236 h 636"/>
                <a:gd name="T62" fmla="*/ 5 w 246"/>
                <a:gd name="T63" fmla="*/ 262 h 636"/>
                <a:gd name="T64" fmla="*/ 2 w 246"/>
                <a:gd name="T65" fmla="*/ 290 h 636"/>
                <a:gd name="T66" fmla="*/ 0 w 246"/>
                <a:gd name="T67" fmla="*/ 318 h 6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6"/>
                <a:gd name="T103" fmla="*/ 0 h 636"/>
                <a:gd name="T104" fmla="*/ 246 w 246"/>
                <a:gd name="T105" fmla="*/ 636 h 6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6" h="636">
                  <a:moveTo>
                    <a:pt x="0" y="318"/>
                  </a:moveTo>
                  <a:lnTo>
                    <a:pt x="2" y="346"/>
                  </a:lnTo>
                  <a:lnTo>
                    <a:pt x="5" y="374"/>
                  </a:lnTo>
                  <a:lnTo>
                    <a:pt x="11" y="400"/>
                  </a:lnTo>
                  <a:lnTo>
                    <a:pt x="19" y="427"/>
                  </a:lnTo>
                  <a:lnTo>
                    <a:pt x="29" y="452"/>
                  </a:lnTo>
                  <a:lnTo>
                    <a:pt x="40" y="475"/>
                  </a:lnTo>
                  <a:lnTo>
                    <a:pt x="55" y="498"/>
                  </a:lnTo>
                  <a:lnTo>
                    <a:pt x="71" y="520"/>
                  </a:lnTo>
                  <a:lnTo>
                    <a:pt x="88" y="541"/>
                  </a:lnTo>
                  <a:lnTo>
                    <a:pt x="106" y="559"/>
                  </a:lnTo>
                  <a:lnTo>
                    <a:pt x="126" y="577"/>
                  </a:lnTo>
                  <a:lnTo>
                    <a:pt x="148" y="593"/>
                  </a:lnTo>
                  <a:lnTo>
                    <a:pt x="171" y="606"/>
                  </a:lnTo>
                  <a:lnTo>
                    <a:pt x="195" y="618"/>
                  </a:lnTo>
                  <a:lnTo>
                    <a:pt x="219" y="628"/>
                  </a:lnTo>
                  <a:lnTo>
                    <a:pt x="246" y="636"/>
                  </a:lnTo>
                  <a:lnTo>
                    <a:pt x="246" y="0"/>
                  </a:lnTo>
                  <a:lnTo>
                    <a:pt x="219" y="8"/>
                  </a:lnTo>
                  <a:lnTo>
                    <a:pt x="195" y="18"/>
                  </a:lnTo>
                  <a:lnTo>
                    <a:pt x="171" y="30"/>
                  </a:lnTo>
                  <a:lnTo>
                    <a:pt x="148" y="43"/>
                  </a:lnTo>
                  <a:lnTo>
                    <a:pt x="126" y="59"/>
                  </a:lnTo>
                  <a:lnTo>
                    <a:pt x="106" y="77"/>
                  </a:lnTo>
                  <a:lnTo>
                    <a:pt x="88" y="95"/>
                  </a:lnTo>
                  <a:lnTo>
                    <a:pt x="71" y="116"/>
                  </a:lnTo>
                  <a:lnTo>
                    <a:pt x="55" y="137"/>
                  </a:lnTo>
                  <a:lnTo>
                    <a:pt x="40" y="160"/>
                  </a:lnTo>
                  <a:lnTo>
                    <a:pt x="29" y="183"/>
                  </a:lnTo>
                  <a:lnTo>
                    <a:pt x="19" y="209"/>
                  </a:lnTo>
                  <a:lnTo>
                    <a:pt x="11" y="236"/>
                  </a:lnTo>
                  <a:lnTo>
                    <a:pt x="5" y="262"/>
                  </a:lnTo>
                  <a:lnTo>
                    <a:pt x="2" y="290"/>
                  </a:lnTo>
                  <a:lnTo>
                    <a:pt x="0" y="318"/>
                  </a:lnTo>
                  <a:close/>
                </a:path>
              </a:pathLst>
            </a:custGeom>
            <a:solidFill>
              <a:srgbClr val="4CC4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71" name="Freeform 55"/>
            <p:cNvSpPr>
              <a:spLocks/>
            </p:cNvSpPr>
            <p:nvPr/>
          </p:nvSpPr>
          <p:spPr bwMode="auto">
            <a:xfrm>
              <a:off x="1940868" y="1647527"/>
              <a:ext cx="464344" cy="1207294"/>
            </a:xfrm>
            <a:custGeom>
              <a:avLst/>
              <a:gdLst>
                <a:gd name="T0" fmla="*/ 0 w 240"/>
                <a:gd name="T1" fmla="*/ 312 h 624"/>
                <a:gd name="T2" fmla="*/ 2 w 240"/>
                <a:gd name="T3" fmla="*/ 340 h 624"/>
                <a:gd name="T4" fmla="*/ 5 w 240"/>
                <a:gd name="T5" fmla="*/ 366 h 624"/>
                <a:gd name="T6" fmla="*/ 11 w 240"/>
                <a:gd name="T7" fmla="*/ 393 h 624"/>
                <a:gd name="T8" fmla="*/ 19 w 240"/>
                <a:gd name="T9" fmla="*/ 418 h 624"/>
                <a:gd name="T10" fmla="*/ 28 w 240"/>
                <a:gd name="T11" fmla="*/ 443 h 624"/>
                <a:gd name="T12" fmla="*/ 40 w 240"/>
                <a:gd name="T13" fmla="*/ 467 h 624"/>
                <a:gd name="T14" fmla="*/ 54 w 240"/>
                <a:gd name="T15" fmla="*/ 489 h 624"/>
                <a:gd name="T16" fmla="*/ 68 w 240"/>
                <a:gd name="T17" fmla="*/ 509 h 624"/>
                <a:gd name="T18" fmla="*/ 85 w 240"/>
                <a:gd name="T19" fmla="*/ 530 h 624"/>
                <a:gd name="T20" fmla="*/ 103 w 240"/>
                <a:gd name="T21" fmla="*/ 548 h 624"/>
                <a:gd name="T22" fmla="*/ 124 w 240"/>
                <a:gd name="T23" fmla="*/ 565 h 624"/>
                <a:gd name="T24" fmla="*/ 144 w 240"/>
                <a:gd name="T25" fmla="*/ 581 h 624"/>
                <a:gd name="T26" fmla="*/ 166 w 240"/>
                <a:gd name="T27" fmla="*/ 594 h 624"/>
                <a:gd name="T28" fmla="*/ 190 w 240"/>
                <a:gd name="T29" fmla="*/ 606 h 624"/>
                <a:gd name="T30" fmla="*/ 215 w 240"/>
                <a:gd name="T31" fmla="*/ 616 h 624"/>
                <a:gd name="T32" fmla="*/ 240 w 240"/>
                <a:gd name="T33" fmla="*/ 624 h 624"/>
                <a:gd name="T34" fmla="*/ 240 w 240"/>
                <a:gd name="T35" fmla="*/ 0 h 624"/>
                <a:gd name="T36" fmla="*/ 215 w 240"/>
                <a:gd name="T37" fmla="*/ 8 h 624"/>
                <a:gd name="T38" fmla="*/ 190 w 240"/>
                <a:gd name="T39" fmla="*/ 18 h 624"/>
                <a:gd name="T40" fmla="*/ 166 w 240"/>
                <a:gd name="T41" fmla="*/ 30 h 624"/>
                <a:gd name="T42" fmla="*/ 144 w 240"/>
                <a:gd name="T43" fmla="*/ 43 h 624"/>
                <a:gd name="T44" fmla="*/ 124 w 240"/>
                <a:gd name="T45" fmla="*/ 59 h 624"/>
                <a:gd name="T46" fmla="*/ 103 w 240"/>
                <a:gd name="T47" fmla="*/ 76 h 624"/>
                <a:gd name="T48" fmla="*/ 85 w 240"/>
                <a:gd name="T49" fmla="*/ 94 h 624"/>
                <a:gd name="T50" fmla="*/ 68 w 240"/>
                <a:gd name="T51" fmla="*/ 113 h 624"/>
                <a:gd name="T52" fmla="*/ 54 w 240"/>
                <a:gd name="T53" fmla="*/ 135 h 624"/>
                <a:gd name="T54" fmla="*/ 40 w 240"/>
                <a:gd name="T55" fmla="*/ 157 h 624"/>
                <a:gd name="T56" fmla="*/ 28 w 240"/>
                <a:gd name="T57" fmla="*/ 181 h 624"/>
                <a:gd name="T58" fmla="*/ 19 w 240"/>
                <a:gd name="T59" fmla="*/ 205 h 624"/>
                <a:gd name="T60" fmla="*/ 11 w 240"/>
                <a:gd name="T61" fmla="*/ 231 h 624"/>
                <a:gd name="T62" fmla="*/ 5 w 240"/>
                <a:gd name="T63" fmla="*/ 257 h 624"/>
                <a:gd name="T64" fmla="*/ 2 w 240"/>
                <a:gd name="T65" fmla="*/ 284 h 624"/>
                <a:gd name="T66" fmla="*/ 0 w 240"/>
                <a:gd name="T67" fmla="*/ 312 h 6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0"/>
                <a:gd name="T103" fmla="*/ 0 h 624"/>
                <a:gd name="T104" fmla="*/ 240 w 240"/>
                <a:gd name="T105" fmla="*/ 624 h 62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0" h="624">
                  <a:moveTo>
                    <a:pt x="0" y="312"/>
                  </a:moveTo>
                  <a:lnTo>
                    <a:pt x="2" y="340"/>
                  </a:lnTo>
                  <a:lnTo>
                    <a:pt x="5" y="366"/>
                  </a:lnTo>
                  <a:lnTo>
                    <a:pt x="11" y="393"/>
                  </a:lnTo>
                  <a:lnTo>
                    <a:pt x="19" y="418"/>
                  </a:lnTo>
                  <a:lnTo>
                    <a:pt x="28" y="443"/>
                  </a:lnTo>
                  <a:lnTo>
                    <a:pt x="40" y="467"/>
                  </a:lnTo>
                  <a:lnTo>
                    <a:pt x="54" y="489"/>
                  </a:lnTo>
                  <a:lnTo>
                    <a:pt x="68" y="509"/>
                  </a:lnTo>
                  <a:lnTo>
                    <a:pt x="85" y="530"/>
                  </a:lnTo>
                  <a:lnTo>
                    <a:pt x="103" y="548"/>
                  </a:lnTo>
                  <a:lnTo>
                    <a:pt x="124" y="565"/>
                  </a:lnTo>
                  <a:lnTo>
                    <a:pt x="144" y="581"/>
                  </a:lnTo>
                  <a:lnTo>
                    <a:pt x="166" y="594"/>
                  </a:lnTo>
                  <a:lnTo>
                    <a:pt x="190" y="606"/>
                  </a:lnTo>
                  <a:lnTo>
                    <a:pt x="215" y="616"/>
                  </a:lnTo>
                  <a:lnTo>
                    <a:pt x="240" y="624"/>
                  </a:lnTo>
                  <a:lnTo>
                    <a:pt x="240" y="0"/>
                  </a:lnTo>
                  <a:lnTo>
                    <a:pt x="215" y="8"/>
                  </a:lnTo>
                  <a:lnTo>
                    <a:pt x="190" y="18"/>
                  </a:lnTo>
                  <a:lnTo>
                    <a:pt x="166" y="30"/>
                  </a:lnTo>
                  <a:lnTo>
                    <a:pt x="144" y="43"/>
                  </a:lnTo>
                  <a:lnTo>
                    <a:pt x="124" y="59"/>
                  </a:lnTo>
                  <a:lnTo>
                    <a:pt x="103" y="76"/>
                  </a:lnTo>
                  <a:lnTo>
                    <a:pt x="85" y="94"/>
                  </a:lnTo>
                  <a:lnTo>
                    <a:pt x="68" y="113"/>
                  </a:lnTo>
                  <a:lnTo>
                    <a:pt x="54" y="135"/>
                  </a:lnTo>
                  <a:lnTo>
                    <a:pt x="40" y="157"/>
                  </a:lnTo>
                  <a:lnTo>
                    <a:pt x="28" y="181"/>
                  </a:lnTo>
                  <a:lnTo>
                    <a:pt x="19" y="205"/>
                  </a:lnTo>
                  <a:lnTo>
                    <a:pt x="11" y="231"/>
                  </a:lnTo>
                  <a:lnTo>
                    <a:pt x="5" y="257"/>
                  </a:lnTo>
                  <a:lnTo>
                    <a:pt x="2" y="284"/>
                  </a:lnTo>
                  <a:lnTo>
                    <a:pt x="0" y="312"/>
                  </a:lnTo>
                  <a:close/>
                </a:path>
              </a:pathLst>
            </a:custGeom>
            <a:solidFill>
              <a:srgbClr val="54C6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72" name="Freeform 56"/>
            <p:cNvSpPr>
              <a:spLocks/>
            </p:cNvSpPr>
            <p:nvPr/>
          </p:nvSpPr>
          <p:spPr bwMode="auto">
            <a:xfrm>
              <a:off x="1956346" y="1661071"/>
              <a:ext cx="448866" cy="1180207"/>
            </a:xfrm>
            <a:custGeom>
              <a:avLst/>
              <a:gdLst>
                <a:gd name="T0" fmla="*/ 0 w 232"/>
                <a:gd name="T1" fmla="*/ 305 h 610"/>
                <a:gd name="T2" fmla="*/ 1 w 232"/>
                <a:gd name="T3" fmla="*/ 331 h 610"/>
                <a:gd name="T4" fmla="*/ 5 w 232"/>
                <a:gd name="T5" fmla="*/ 358 h 610"/>
                <a:gd name="T6" fmla="*/ 9 w 232"/>
                <a:gd name="T7" fmla="*/ 384 h 610"/>
                <a:gd name="T8" fmla="*/ 17 w 232"/>
                <a:gd name="T9" fmla="*/ 409 h 610"/>
                <a:gd name="T10" fmla="*/ 26 w 232"/>
                <a:gd name="T11" fmla="*/ 433 h 610"/>
                <a:gd name="T12" fmla="*/ 37 w 232"/>
                <a:gd name="T13" fmla="*/ 456 h 610"/>
                <a:gd name="T14" fmla="*/ 51 w 232"/>
                <a:gd name="T15" fmla="*/ 478 h 610"/>
                <a:gd name="T16" fmla="*/ 65 w 232"/>
                <a:gd name="T17" fmla="*/ 499 h 610"/>
                <a:gd name="T18" fmla="*/ 82 w 232"/>
                <a:gd name="T19" fmla="*/ 518 h 610"/>
                <a:gd name="T20" fmla="*/ 99 w 232"/>
                <a:gd name="T21" fmla="*/ 536 h 610"/>
                <a:gd name="T22" fmla="*/ 118 w 232"/>
                <a:gd name="T23" fmla="*/ 552 h 610"/>
                <a:gd name="T24" fmla="*/ 139 w 232"/>
                <a:gd name="T25" fmla="*/ 568 h 610"/>
                <a:gd name="T26" fmla="*/ 161 w 232"/>
                <a:gd name="T27" fmla="*/ 581 h 610"/>
                <a:gd name="T28" fmla="*/ 184 w 232"/>
                <a:gd name="T29" fmla="*/ 592 h 610"/>
                <a:gd name="T30" fmla="*/ 208 w 232"/>
                <a:gd name="T31" fmla="*/ 603 h 610"/>
                <a:gd name="T32" fmla="*/ 232 w 232"/>
                <a:gd name="T33" fmla="*/ 610 h 610"/>
                <a:gd name="T34" fmla="*/ 232 w 232"/>
                <a:gd name="T35" fmla="*/ 0 h 610"/>
                <a:gd name="T36" fmla="*/ 208 w 232"/>
                <a:gd name="T37" fmla="*/ 8 h 610"/>
                <a:gd name="T38" fmla="*/ 184 w 232"/>
                <a:gd name="T39" fmla="*/ 18 h 610"/>
                <a:gd name="T40" fmla="*/ 161 w 232"/>
                <a:gd name="T41" fmla="*/ 29 h 610"/>
                <a:gd name="T42" fmla="*/ 139 w 232"/>
                <a:gd name="T43" fmla="*/ 43 h 610"/>
                <a:gd name="T44" fmla="*/ 118 w 232"/>
                <a:gd name="T45" fmla="*/ 58 h 610"/>
                <a:gd name="T46" fmla="*/ 99 w 232"/>
                <a:gd name="T47" fmla="*/ 75 h 610"/>
                <a:gd name="T48" fmla="*/ 82 w 232"/>
                <a:gd name="T49" fmla="*/ 93 h 610"/>
                <a:gd name="T50" fmla="*/ 65 w 232"/>
                <a:gd name="T51" fmla="*/ 112 h 610"/>
                <a:gd name="T52" fmla="*/ 51 w 232"/>
                <a:gd name="T53" fmla="*/ 133 h 610"/>
                <a:gd name="T54" fmla="*/ 37 w 232"/>
                <a:gd name="T55" fmla="*/ 155 h 610"/>
                <a:gd name="T56" fmla="*/ 26 w 232"/>
                <a:gd name="T57" fmla="*/ 178 h 610"/>
                <a:gd name="T58" fmla="*/ 17 w 232"/>
                <a:gd name="T59" fmla="*/ 201 h 610"/>
                <a:gd name="T60" fmla="*/ 9 w 232"/>
                <a:gd name="T61" fmla="*/ 226 h 610"/>
                <a:gd name="T62" fmla="*/ 5 w 232"/>
                <a:gd name="T63" fmla="*/ 252 h 610"/>
                <a:gd name="T64" fmla="*/ 1 w 232"/>
                <a:gd name="T65" fmla="*/ 278 h 610"/>
                <a:gd name="T66" fmla="*/ 0 w 232"/>
                <a:gd name="T67" fmla="*/ 305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2"/>
                <a:gd name="T103" fmla="*/ 0 h 610"/>
                <a:gd name="T104" fmla="*/ 232 w 232"/>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2" h="610">
                  <a:moveTo>
                    <a:pt x="0" y="305"/>
                  </a:moveTo>
                  <a:lnTo>
                    <a:pt x="1" y="331"/>
                  </a:lnTo>
                  <a:lnTo>
                    <a:pt x="5" y="358"/>
                  </a:lnTo>
                  <a:lnTo>
                    <a:pt x="9" y="384"/>
                  </a:lnTo>
                  <a:lnTo>
                    <a:pt x="17" y="409"/>
                  </a:lnTo>
                  <a:lnTo>
                    <a:pt x="26" y="433"/>
                  </a:lnTo>
                  <a:lnTo>
                    <a:pt x="37" y="456"/>
                  </a:lnTo>
                  <a:lnTo>
                    <a:pt x="51" y="478"/>
                  </a:lnTo>
                  <a:lnTo>
                    <a:pt x="65" y="499"/>
                  </a:lnTo>
                  <a:lnTo>
                    <a:pt x="82" y="518"/>
                  </a:lnTo>
                  <a:lnTo>
                    <a:pt x="99" y="536"/>
                  </a:lnTo>
                  <a:lnTo>
                    <a:pt x="118" y="552"/>
                  </a:lnTo>
                  <a:lnTo>
                    <a:pt x="139" y="568"/>
                  </a:lnTo>
                  <a:lnTo>
                    <a:pt x="161" y="581"/>
                  </a:lnTo>
                  <a:lnTo>
                    <a:pt x="184" y="592"/>
                  </a:lnTo>
                  <a:lnTo>
                    <a:pt x="208" y="603"/>
                  </a:lnTo>
                  <a:lnTo>
                    <a:pt x="232" y="610"/>
                  </a:lnTo>
                  <a:lnTo>
                    <a:pt x="232" y="0"/>
                  </a:lnTo>
                  <a:lnTo>
                    <a:pt x="208" y="8"/>
                  </a:lnTo>
                  <a:lnTo>
                    <a:pt x="184" y="18"/>
                  </a:lnTo>
                  <a:lnTo>
                    <a:pt x="161" y="29"/>
                  </a:lnTo>
                  <a:lnTo>
                    <a:pt x="139" y="43"/>
                  </a:lnTo>
                  <a:lnTo>
                    <a:pt x="118" y="58"/>
                  </a:lnTo>
                  <a:lnTo>
                    <a:pt x="99" y="75"/>
                  </a:lnTo>
                  <a:lnTo>
                    <a:pt x="82" y="93"/>
                  </a:lnTo>
                  <a:lnTo>
                    <a:pt x="65" y="112"/>
                  </a:lnTo>
                  <a:lnTo>
                    <a:pt x="51" y="133"/>
                  </a:lnTo>
                  <a:lnTo>
                    <a:pt x="37" y="155"/>
                  </a:lnTo>
                  <a:lnTo>
                    <a:pt x="26" y="178"/>
                  </a:lnTo>
                  <a:lnTo>
                    <a:pt x="17" y="201"/>
                  </a:lnTo>
                  <a:lnTo>
                    <a:pt x="9" y="226"/>
                  </a:lnTo>
                  <a:lnTo>
                    <a:pt x="5" y="252"/>
                  </a:lnTo>
                  <a:lnTo>
                    <a:pt x="1" y="278"/>
                  </a:lnTo>
                  <a:lnTo>
                    <a:pt x="0" y="305"/>
                  </a:lnTo>
                  <a:close/>
                </a:path>
              </a:pathLst>
            </a:custGeom>
            <a:solidFill>
              <a:srgbClr val="5BC6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73" name="Freeform 57"/>
            <p:cNvSpPr>
              <a:spLocks/>
            </p:cNvSpPr>
            <p:nvPr/>
          </p:nvSpPr>
          <p:spPr bwMode="auto">
            <a:xfrm>
              <a:off x="1967954" y="1672679"/>
              <a:ext cx="437257" cy="1156990"/>
            </a:xfrm>
            <a:custGeom>
              <a:avLst/>
              <a:gdLst>
                <a:gd name="T0" fmla="*/ 0 w 226"/>
                <a:gd name="T1" fmla="*/ 299 h 598"/>
                <a:gd name="T2" fmla="*/ 1 w 226"/>
                <a:gd name="T3" fmla="*/ 325 h 598"/>
                <a:gd name="T4" fmla="*/ 5 w 226"/>
                <a:gd name="T5" fmla="*/ 351 h 598"/>
                <a:gd name="T6" fmla="*/ 9 w 226"/>
                <a:gd name="T7" fmla="*/ 376 h 598"/>
                <a:gd name="T8" fmla="*/ 17 w 226"/>
                <a:gd name="T9" fmla="*/ 401 h 598"/>
                <a:gd name="T10" fmla="*/ 26 w 226"/>
                <a:gd name="T11" fmla="*/ 424 h 598"/>
                <a:gd name="T12" fmla="*/ 37 w 226"/>
                <a:gd name="T13" fmla="*/ 445 h 598"/>
                <a:gd name="T14" fmla="*/ 49 w 226"/>
                <a:gd name="T15" fmla="*/ 467 h 598"/>
                <a:gd name="T16" fmla="*/ 64 w 226"/>
                <a:gd name="T17" fmla="*/ 488 h 598"/>
                <a:gd name="T18" fmla="*/ 80 w 226"/>
                <a:gd name="T19" fmla="*/ 506 h 598"/>
                <a:gd name="T20" fmla="*/ 97 w 226"/>
                <a:gd name="T21" fmla="*/ 524 h 598"/>
                <a:gd name="T22" fmla="*/ 116 w 226"/>
                <a:gd name="T23" fmla="*/ 541 h 598"/>
                <a:gd name="T24" fmla="*/ 135 w 226"/>
                <a:gd name="T25" fmla="*/ 555 h 598"/>
                <a:gd name="T26" fmla="*/ 157 w 226"/>
                <a:gd name="T27" fmla="*/ 569 h 598"/>
                <a:gd name="T28" fmla="*/ 179 w 226"/>
                <a:gd name="T29" fmla="*/ 580 h 598"/>
                <a:gd name="T30" fmla="*/ 202 w 226"/>
                <a:gd name="T31" fmla="*/ 589 h 598"/>
                <a:gd name="T32" fmla="*/ 226 w 226"/>
                <a:gd name="T33" fmla="*/ 598 h 598"/>
                <a:gd name="T34" fmla="*/ 226 w 226"/>
                <a:gd name="T35" fmla="*/ 0 h 598"/>
                <a:gd name="T36" fmla="*/ 202 w 226"/>
                <a:gd name="T37" fmla="*/ 8 h 598"/>
                <a:gd name="T38" fmla="*/ 179 w 226"/>
                <a:gd name="T39" fmla="*/ 18 h 598"/>
                <a:gd name="T40" fmla="*/ 157 w 226"/>
                <a:gd name="T41" fmla="*/ 29 h 598"/>
                <a:gd name="T42" fmla="*/ 135 w 226"/>
                <a:gd name="T43" fmla="*/ 42 h 598"/>
                <a:gd name="T44" fmla="*/ 116 w 226"/>
                <a:gd name="T45" fmla="*/ 57 h 598"/>
                <a:gd name="T46" fmla="*/ 97 w 226"/>
                <a:gd name="T47" fmla="*/ 74 h 598"/>
                <a:gd name="T48" fmla="*/ 80 w 226"/>
                <a:gd name="T49" fmla="*/ 92 h 598"/>
                <a:gd name="T50" fmla="*/ 64 w 226"/>
                <a:gd name="T51" fmla="*/ 110 h 598"/>
                <a:gd name="T52" fmla="*/ 49 w 226"/>
                <a:gd name="T53" fmla="*/ 131 h 598"/>
                <a:gd name="T54" fmla="*/ 37 w 226"/>
                <a:gd name="T55" fmla="*/ 152 h 598"/>
                <a:gd name="T56" fmla="*/ 26 w 226"/>
                <a:gd name="T57" fmla="*/ 174 h 598"/>
                <a:gd name="T58" fmla="*/ 17 w 226"/>
                <a:gd name="T59" fmla="*/ 197 h 598"/>
                <a:gd name="T60" fmla="*/ 9 w 226"/>
                <a:gd name="T61" fmla="*/ 221 h 598"/>
                <a:gd name="T62" fmla="*/ 5 w 226"/>
                <a:gd name="T63" fmla="*/ 247 h 598"/>
                <a:gd name="T64" fmla="*/ 1 w 226"/>
                <a:gd name="T65" fmla="*/ 272 h 598"/>
                <a:gd name="T66" fmla="*/ 0 w 226"/>
                <a:gd name="T67" fmla="*/ 299 h 5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6"/>
                <a:gd name="T103" fmla="*/ 0 h 598"/>
                <a:gd name="T104" fmla="*/ 226 w 226"/>
                <a:gd name="T105" fmla="*/ 598 h 59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6" h="598">
                  <a:moveTo>
                    <a:pt x="0" y="299"/>
                  </a:moveTo>
                  <a:lnTo>
                    <a:pt x="1" y="325"/>
                  </a:lnTo>
                  <a:lnTo>
                    <a:pt x="5" y="351"/>
                  </a:lnTo>
                  <a:lnTo>
                    <a:pt x="9" y="376"/>
                  </a:lnTo>
                  <a:lnTo>
                    <a:pt x="17" y="401"/>
                  </a:lnTo>
                  <a:lnTo>
                    <a:pt x="26" y="424"/>
                  </a:lnTo>
                  <a:lnTo>
                    <a:pt x="37" y="445"/>
                  </a:lnTo>
                  <a:lnTo>
                    <a:pt x="49" y="467"/>
                  </a:lnTo>
                  <a:lnTo>
                    <a:pt x="64" y="488"/>
                  </a:lnTo>
                  <a:lnTo>
                    <a:pt x="80" y="506"/>
                  </a:lnTo>
                  <a:lnTo>
                    <a:pt x="97" y="524"/>
                  </a:lnTo>
                  <a:lnTo>
                    <a:pt x="116" y="541"/>
                  </a:lnTo>
                  <a:lnTo>
                    <a:pt x="135" y="555"/>
                  </a:lnTo>
                  <a:lnTo>
                    <a:pt x="157" y="569"/>
                  </a:lnTo>
                  <a:lnTo>
                    <a:pt x="179" y="580"/>
                  </a:lnTo>
                  <a:lnTo>
                    <a:pt x="202" y="589"/>
                  </a:lnTo>
                  <a:lnTo>
                    <a:pt x="226" y="598"/>
                  </a:lnTo>
                  <a:lnTo>
                    <a:pt x="226" y="0"/>
                  </a:lnTo>
                  <a:lnTo>
                    <a:pt x="202" y="8"/>
                  </a:lnTo>
                  <a:lnTo>
                    <a:pt x="179" y="18"/>
                  </a:lnTo>
                  <a:lnTo>
                    <a:pt x="157" y="29"/>
                  </a:lnTo>
                  <a:lnTo>
                    <a:pt x="135" y="42"/>
                  </a:lnTo>
                  <a:lnTo>
                    <a:pt x="116" y="57"/>
                  </a:lnTo>
                  <a:lnTo>
                    <a:pt x="97" y="74"/>
                  </a:lnTo>
                  <a:lnTo>
                    <a:pt x="80" y="92"/>
                  </a:lnTo>
                  <a:lnTo>
                    <a:pt x="64" y="110"/>
                  </a:lnTo>
                  <a:lnTo>
                    <a:pt x="49" y="131"/>
                  </a:lnTo>
                  <a:lnTo>
                    <a:pt x="37" y="152"/>
                  </a:lnTo>
                  <a:lnTo>
                    <a:pt x="26" y="174"/>
                  </a:lnTo>
                  <a:lnTo>
                    <a:pt x="17" y="197"/>
                  </a:lnTo>
                  <a:lnTo>
                    <a:pt x="9" y="221"/>
                  </a:lnTo>
                  <a:lnTo>
                    <a:pt x="5" y="247"/>
                  </a:lnTo>
                  <a:lnTo>
                    <a:pt x="1" y="272"/>
                  </a:lnTo>
                  <a:lnTo>
                    <a:pt x="0" y="299"/>
                  </a:lnTo>
                  <a:close/>
                </a:path>
              </a:pathLst>
            </a:custGeom>
            <a:solidFill>
              <a:srgbClr val="63CC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74" name="Freeform 58"/>
            <p:cNvSpPr>
              <a:spLocks/>
            </p:cNvSpPr>
            <p:nvPr/>
          </p:nvSpPr>
          <p:spPr bwMode="auto">
            <a:xfrm>
              <a:off x="1944737" y="1477268"/>
              <a:ext cx="1116360" cy="1362075"/>
            </a:xfrm>
            <a:custGeom>
              <a:avLst/>
              <a:gdLst>
                <a:gd name="T0" fmla="*/ 430 w 577"/>
                <a:gd name="T1" fmla="*/ 213 h 704"/>
                <a:gd name="T2" fmla="*/ 365 w 577"/>
                <a:gd name="T3" fmla="*/ 82 h 704"/>
                <a:gd name="T4" fmla="*/ 323 w 577"/>
                <a:gd name="T5" fmla="*/ 39 h 704"/>
                <a:gd name="T6" fmla="*/ 271 w 577"/>
                <a:gd name="T7" fmla="*/ 11 h 704"/>
                <a:gd name="T8" fmla="*/ 211 w 577"/>
                <a:gd name="T9" fmla="*/ 0 h 704"/>
                <a:gd name="T10" fmla="*/ 153 w 577"/>
                <a:gd name="T11" fmla="*/ 6 h 704"/>
                <a:gd name="T12" fmla="*/ 98 w 577"/>
                <a:gd name="T13" fmla="*/ 29 h 704"/>
                <a:gd name="T14" fmla="*/ 52 w 577"/>
                <a:gd name="T15" fmla="*/ 67 h 704"/>
                <a:gd name="T16" fmla="*/ 19 w 577"/>
                <a:gd name="T17" fmla="*/ 117 h 704"/>
                <a:gd name="T18" fmla="*/ 3 w 577"/>
                <a:gd name="T19" fmla="*/ 167 h 704"/>
                <a:gd name="T20" fmla="*/ 86 w 577"/>
                <a:gd name="T21" fmla="*/ 209 h 704"/>
                <a:gd name="T22" fmla="*/ 89 w 577"/>
                <a:gd name="T23" fmla="*/ 175 h 704"/>
                <a:gd name="T24" fmla="*/ 103 w 577"/>
                <a:gd name="T25" fmla="*/ 142 h 704"/>
                <a:gd name="T26" fmla="*/ 124 w 577"/>
                <a:gd name="T27" fmla="*/ 117 h 704"/>
                <a:gd name="T28" fmla="*/ 152 w 577"/>
                <a:gd name="T29" fmla="*/ 97 h 704"/>
                <a:gd name="T30" fmla="*/ 185 w 577"/>
                <a:gd name="T31" fmla="*/ 88 h 704"/>
                <a:gd name="T32" fmla="*/ 220 w 577"/>
                <a:gd name="T33" fmla="*/ 88 h 704"/>
                <a:gd name="T34" fmla="*/ 253 w 577"/>
                <a:gd name="T35" fmla="*/ 97 h 704"/>
                <a:gd name="T36" fmla="*/ 280 w 577"/>
                <a:gd name="T37" fmla="*/ 115 h 704"/>
                <a:gd name="T38" fmla="*/ 302 w 577"/>
                <a:gd name="T39" fmla="*/ 142 h 704"/>
                <a:gd name="T40" fmla="*/ 314 w 577"/>
                <a:gd name="T41" fmla="*/ 164 h 704"/>
                <a:gd name="T42" fmla="*/ 335 w 577"/>
                <a:gd name="T43" fmla="*/ 207 h 704"/>
                <a:gd name="T44" fmla="*/ 354 w 577"/>
                <a:gd name="T45" fmla="*/ 251 h 704"/>
                <a:gd name="T46" fmla="*/ 133 w 577"/>
                <a:gd name="T47" fmla="*/ 321 h 704"/>
                <a:gd name="T48" fmla="*/ 109 w 577"/>
                <a:gd name="T49" fmla="*/ 274 h 704"/>
                <a:gd name="T50" fmla="*/ 98 w 577"/>
                <a:gd name="T51" fmla="*/ 252 h 704"/>
                <a:gd name="T52" fmla="*/ 90 w 577"/>
                <a:gd name="T53" fmla="*/ 234 h 704"/>
                <a:gd name="T54" fmla="*/ 6 w 577"/>
                <a:gd name="T55" fmla="*/ 251 h 704"/>
                <a:gd name="T56" fmla="*/ 20 w 577"/>
                <a:gd name="T57" fmla="*/ 290 h 704"/>
                <a:gd name="T58" fmla="*/ 61 w 577"/>
                <a:gd name="T59" fmla="*/ 505 h 704"/>
                <a:gd name="T60" fmla="*/ 119 w 577"/>
                <a:gd name="T61" fmla="*/ 596 h 704"/>
                <a:gd name="T62" fmla="*/ 196 w 577"/>
                <a:gd name="T63" fmla="*/ 664 h 704"/>
                <a:gd name="T64" fmla="*/ 269 w 577"/>
                <a:gd name="T65" fmla="*/ 698 h 704"/>
                <a:gd name="T66" fmla="*/ 323 w 577"/>
                <a:gd name="T67" fmla="*/ 704 h 704"/>
                <a:gd name="T68" fmla="*/ 372 w 577"/>
                <a:gd name="T69" fmla="*/ 694 h 704"/>
                <a:gd name="T70" fmla="*/ 393 w 577"/>
                <a:gd name="T71" fmla="*/ 685 h 704"/>
                <a:gd name="T72" fmla="*/ 398 w 577"/>
                <a:gd name="T73" fmla="*/ 685 h 704"/>
                <a:gd name="T74" fmla="*/ 416 w 577"/>
                <a:gd name="T75" fmla="*/ 679 h 704"/>
                <a:gd name="T76" fmla="*/ 436 w 577"/>
                <a:gd name="T77" fmla="*/ 669 h 704"/>
                <a:gd name="T78" fmla="*/ 457 w 577"/>
                <a:gd name="T79" fmla="*/ 656 h 704"/>
                <a:gd name="T80" fmla="*/ 471 w 577"/>
                <a:gd name="T81" fmla="*/ 648 h 704"/>
                <a:gd name="T82" fmla="*/ 514 w 577"/>
                <a:gd name="T83" fmla="*/ 619 h 704"/>
                <a:gd name="T84" fmla="*/ 545 w 577"/>
                <a:gd name="T85" fmla="*/ 578 h 704"/>
                <a:gd name="T86" fmla="*/ 569 w 577"/>
                <a:gd name="T87" fmla="*/ 514 h 704"/>
                <a:gd name="T88" fmla="*/ 576 w 577"/>
                <a:gd name="T89" fmla="*/ 416 h 704"/>
                <a:gd name="T90" fmla="*/ 551 w 577"/>
                <a:gd name="T91" fmla="*/ 313 h 7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77"/>
                <a:gd name="T139" fmla="*/ 0 h 704"/>
                <a:gd name="T140" fmla="*/ 577 w 577"/>
                <a:gd name="T141" fmla="*/ 704 h 7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77" h="704">
                  <a:moveTo>
                    <a:pt x="537" y="279"/>
                  </a:moveTo>
                  <a:lnTo>
                    <a:pt x="492" y="184"/>
                  </a:lnTo>
                  <a:lnTo>
                    <a:pt x="430" y="213"/>
                  </a:lnTo>
                  <a:lnTo>
                    <a:pt x="386" y="115"/>
                  </a:lnTo>
                  <a:lnTo>
                    <a:pt x="376" y="97"/>
                  </a:lnTo>
                  <a:lnTo>
                    <a:pt x="365" y="82"/>
                  </a:lnTo>
                  <a:lnTo>
                    <a:pt x="352" y="66"/>
                  </a:lnTo>
                  <a:lnTo>
                    <a:pt x="338" y="52"/>
                  </a:lnTo>
                  <a:lnTo>
                    <a:pt x="323" y="39"/>
                  </a:lnTo>
                  <a:lnTo>
                    <a:pt x="307" y="28"/>
                  </a:lnTo>
                  <a:lnTo>
                    <a:pt x="289" y="19"/>
                  </a:lnTo>
                  <a:lnTo>
                    <a:pt x="271" y="11"/>
                  </a:lnTo>
                  <a:lnTo>
                    <a:pt x="251" y="5"/>
                  </a:lnTo>
                  <a:lnTo>
                    <a:pt x="231" y="2"/>
                  </a:lnTo>
                  <a:lnTo>
                    <a:pt x="211" y="0"/>
                  </a:lnTo>
                  <a:lnTo>
                    <a:pt x="192" y="0"/>
                  </a:lnTo>
                  <a:lnTo>
                    <a:pt x="173" y="2"/>
                  </a:lnTo>
                  <a:lnTo>
                    <a:pt x="153" y="6"/>
                  </a:lnTo>
                  <a:lnTo>
                    <a:pt x="134" y="13"/>
                  </a:lnTo>
                  <a:lnTo>
                    <a:pt x="116" y="20"/>
                  </a:lnTo>
                  <a:lnTo>
                    <a:pt x="98" y="29"/>
                  </a:lnTo>
                  <a:lnTo>
                    <a:pt x="81" y="40"/>
                  </a:lnTo>
                  <a:lnTo>
                    <a:pt x="66" y="52"/>
                  </a:lnTo>
                  <a:lnTo>
                    <a:pt x="52" y="67"/>
                  </a:lnTo>
                  <a:lnTo>
                    <a:pt x="40" y="82"/>
                  </a:lnTo>
                  <a:lnTo>
                    <a:pt x="29" y="98"/>
                  </a:lnTo>
                  <a:lnTo>
                    <a:pt x="19" y="117"/>
                  </a:lnTo>
                  <a:lnTo>
                    <a:pt x="12" y="135"/>
                  </a:lnTo>
                  <a:lnTo>
                    <a:pt x="7" y="152"/>
                  </a:lnTo>
                  <a:lnTo>
                    <a:pt x="3" y="167"/>
                  </a:lnTo>
                  <a:lnTo>
                    <a:pt x="1" y="184"/>
                  </a:lnTo>
                  <a:lnTo>
                    <a:pt x="0" y="201"/>
                  </a:lnTo>
                  <a:lnTo>
                    <a:pt x="86" y="209"/>
                  </a:lnTo>
                  <a:lnTo>
                    <a:pt x="86" y="198"/>
                  </a:lnTo>
                  <a:lnTo>
                    <a:pt x="88" y="186"/>
                  </a:lnTo>
                  <a:lnTo>
                    <a:pt x="89" y="175"/>
                  </a:lnTo>
                  <a:lnTo>
                    <a:pt x="93" y="164"/>
                  </a:lnTo>
                  <a:lnTo>
                    <a:pt x="98" y="153"/>
                  </a:lnTo>
                  <a:lnTo>
                    <a:pt x="103" y="142"/>
                  </a:lnTo>
                  <a:lnTo>
                    <a:pt x="109" y="134"/>
                  </a:lnTo>
                  <a:lnTo>
                    <a:pt x="116" y="124"/>
                  </a:lnTo>
                  <a:lnTo>
                    <a:pt x="124" y="117"/>
                  </a:lnTo>
                  <a:lnTo>
                    <a:pt x="133" y="109"/>
                  </a:lnTo>
                  <a:lnTo>
                    <a:pt x="142" y="102"/>
                  </a:lnTo>
                  <a:lnTo>
                    <a:pt x="152" y="97"/>
                  </a:lnTo>
                  <a:lnTo>
                    <a:pt x="163" y="92"/>
                  </a:lnTo>
                  <a:lnTo>
                    <a:pt x="174" y="90"/>
                  </a:lnTo>
                  <a:lnTo>
                    <a:pt x="185" y="88"/>
                  </a:lnTo>
                  <a:lnTo>
                    <a:pt x="197" y="86"/>
                  </a:lnTo>
                  <a:lnTo>
                    <a:pt x="208" y="86"/>
                  </a:lnTo>
                  <a:lnTo>
                    <a:pt x="220" y="88"/>
                  </a:lnTo>
                  <a:lnTo>
                    <a:pt x="231" y="89"/>
                  </a:lnTo>
                  <a:lnTo>
                    <a:pt x="242" y="92"/>
                  </a:lnTo>
                  <a:lnTo>
                    <a:pt x="253" y="97"/>
                  </a:lnTo>
                  <a:lnTo>
                    <a:pt x="262" y="102"/>
                  </a:lnTo>
                  <a:lnTo>
                    <a:pt x="272" y="108"/>
                  </a:lnTo>
                  <a:lnTo>
                    <a:pt x="280" y="115"/>
                  </a:lnTo>
                  <a:lnTo>
                    <a:pt x="289" y="124"/>
                  </a:lnTo>
                  <a:lnTo>
                    <a:pt x="296" y="132"/>
                  </a:lnTo>
                  <a:lnTo>
                    <a:pt x="302" y="142"/>
                  </a:lnTo>
                  <a:lnTo>
                    <a:pt x="308" y="152"/>
                  </a:lnTo>
                  <a:lnTo>
                    <a:pt x="309" y="155"/>
                  </a:lnTo>
                  <a:lnTo>
                    <a:pt x="314" y="164"/>
                  </a:lnTo>
                  <a:lnTo>
                    <a:pt x="319" y="176"/>
                  </a:lnTo>
                  <a:lnTo>
                    <a:pt x="326" y="190"/>
                  </a:lnTo>
                  <a:lnTo>
                    <a:pt x="335" y="207"/>
                  </a:lnTo>
                  <a:lnTo>
                    <a:pt x="342" y="223"/>
                  </a:lnTo>
                  <a:lnTo>
                    <a:pt x="348" y="239"/>
                  </a:lnTo>
                  <a:lnTo>
                    <a:pt x="354" y="251"/>
                  </a:lnTo>
                  <a:lnTo>
                    <a:pt x="147" y="349"/>
                  </a:lnTo>
                  <a:lnTo>
                    <a:pt x="140" y="336"/>
                  </a:lnTo>
                  <a:lnTo>
                    <a:pt x="133" y="321"/>
                  </a:lnTo>
                  <a:lnTo>
                    <a:pt x="124" y="304"/>
                  </a:lnTo>
                  <a:lnTo>
                    <a:pt x="116" y="288"/>
                  </a:lnTo>
                  <a:lnTo>
                    <a:pt x="109" y="274"/>
                  </a:lnTo>
                  <a:lnTo>
                    <a:pt x="103" y="263"/>
                  </a:lnTo>
                  <a:lnTo>
                    <a:pt x="99" y="255"/>
                  </a:lnTo>
                  <a:lnTo>
                    <a:pt x="98" y="252"/>
                  </a:lnTo>
                  <a:lnTo>
                    <a:pt x="95" y="246"/>
                  </a:lnTo>
                  <a:lnTo>
                    <a:pt x="93" y="240"/>
                  </a:lnTo>
                  <a:lnTo>
                    <a:pt x="90" y="234"/>
                  </a:lnTo>
                  <a:lnTo>
                    <a:pt x="89" y="228"/>
                  </a:lnTo>
                  <a:lnTo>
                    <a:pt x="3" y="239"/>
                  </a:lnTo>
                  <a:lnTo>
                    <a:pt x="6" y="251"/>
                  </a:lnTo>
                  <a:lnTo>
                    <a:pt x="11" y="264"/>
                  </a:lnTo>
                  <a:lnTo>
                    <a:pt x="14" y="276"/>
                  </a:lnTo>
                  <a:lnTo>
                    <a:pt x="20" y="290"/>
                  </a:lnTo>
                  <a:lnTo>
                    <a:pt x="71" y="385"/>
                  </a:lnTo>
                  <a:lnTo>
                    <a:pt x="17" y="411"/>
                  </a:lnTo>
                  <a:lnTo>
                    <a:pt x="61" y="505"/>
                  </a:lnTo>
                  <a:lnTo>
                    <a:pt x="78" y="538"/>
                  </a:lnTo>
                  <a:lnTo>
                    <a:pt x="98" y="568"/>
                  </a:lnTo>
                  <a:lnTo>
                    <a:pt x="119" y="596"/>
                  </a:lnTo>
                  <a:lnTo>
                    <a:pt x="144" y="621"/>
                  </a:lnTo>
                  <a:lnTo>
                    <a:pt x="169" y="644"/>
                  </a:lnTo>
                  <a:lnTo>
                    <a:pt x="196" y="664"/>
                  </a:lnTo>
                  <a:lnTo>
                    <a:pt x="223" y="679"/>
                  </a:lnTo>
                  <a:lnTo>
                    <a:pt x="251" y="692"/>
                  </a:lnTo>
                  <a:lnTo>
                    <a:pt x="269" y="698"/>
                  </a:lnTo>
                  <a:lnTo>
                    <a:pt x="288" y="701"/>
                  </a:lnTo>
                  <a:lnTo>
                    <a:pt x="305" y="702"/>
                  </a:lnTo>
                  <a:lnTo>
                    <a:pt x="323" y="704"/>
                  </a:lnTo>
                  <a:lnTo>
                    <a:pt x="340" y="702"/>
                  </a:lnTo>
                  <a:lnTo>
                    <a:pt x="357" y="699"/>
                  </a:lnTo>
                  <a:lnTo>
                    <a:pt x="372" y="694"/>
                  </a:lnTo>
                  <a:lnTo>
                    <a:pt x="388" y="688"/>
                  </a:lnTo>
                  <a:lnTo>
                    <a:pt x="390" y="687"/>
                  </a:lnTo>
                  <a:lnTo>
                    <a:pt x="393" y="685"/>
                  </a:lnTo>
                  <a:lnTo>
                    <a:pt x="395" y="684"/>
                  </a:lnTo>
                  <a:lnTo>
                    <a:pt x="398" y="683"/>
                  </a:lnTo>
                  <a:lnTo>
                    <a:pt x="398" y="685"/>
                  </a:lnTo>
                  <a:lnTo>
                    <a:pt x="403" y="684"/>
                  </a:lnTo>
                  <a:lnTo>
                    <a:pt x="409" y="683"/>
                  </a:lnTo>
                  <a:lnTo>
                    <a:pt x="416" y="679"/>
                  </a:lnTo>
                  <a:lnTo>
                    <a:pt x="423" y="676"/>
                  </a:lnTo>
                  <a:lnTo>
                    <a:pt x="429" y="672"/>
                  </a:lnTo>
                  <a:lnTo>
                    <a:pt x="436" y="669"/>
                  </a:lnTo>
                  <a:lnTo>
                    <a:pt x="444" y="664"/>
                  </a:lnTo>
                  <a:lnTo>
                    <a:pt x="451" y="660"/>
                  </a:lnTo>
                  <a:lnTo>
                    <a:pt x="457" y="656"/>
                  </a:lnTo>
                  <a:lnTo>
                    <a:pt x="463" y="653"/>
                  </a:lnTo>
                  <a:lnTo>
                    <a:pt x="468" y="650"/>
                  </a:lnTo>
                  <a:lnTo>
                    <a:pt x="471" y="648"/>
                  </a:lnTo>
                  <a:lnTo>
                    <a:pt x="486" y="640"/>
                  </a:lnTo>
                  <a:lnTo>
                    <a:pt x="501" y="630"/>
                  </a:lnTo>
                  <a:lnTo>
                    <a:pt x="514" y="619"/>
                  </a:lnTo>
                  <a:lnTo>
                    <a:pt x="526" y="607"/>
                  </a:lnTo>
                  <a:lnTo>
                    <a:pt x="536" y="592"/>
                  </a:lnTo>
                  <a:lnTo>
                    <a:pt x="545" y="578"/>
                  </a:lnTo>
                  <a:lnTo>
                    <a:pt x="554" y="561"/>
                  </a:lnTo>
                  <a:lnTo>
                    <a:pt x="561" y="543"/>
                  </a:lnTo>
                  <a:lnTo>
                    <a:pt x="569" y="514"/>
                  </a:lnTo>
                  <a:lnTo>
                    <a:pt x="576" y="482"/>
                  </a:lnTo>
                  <a:lnTo>
                    <a:pt x="577" y="449"/>
                  </a:lnTo>
                  <a:lnTo>
                    <a:pt x="576" y="416"/>
                  </a:lnTo>
                  <a:lnTo>
                    <a:pt x="571" y="380"/>
                  </a:lnTo>
                  <a:lnTo>
                    <a:pt x="562" y="347"/>
                  </a:lnTo>
                  <a:lnTo>
                    <a:pt x="551" y="313"/>
                  </a:lnTo>
                  <a:lnTo>
                    <a:pt x="537" y="2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75" name="Freeform 59"/>
            <p:cNvSpPr>
              <a:spLocks/>
            </p:cNvSpPr>
            <p:nvPr/>
          </p:nvSpPr>
          <p:spPr bwMode="auto">
            <a:xfrm>
              <a:off x="1944737" y="1866156"/>
              <a:ext cx="172194" cy="73521"/>
            </a:xfrm>
            <a:custGeom>
              <a:avLst/>
              <a:gdLst>
                <a:gd name="T0" fmla="*/ 86 w 89"/>
                <a:gd name="T1" fmla="*/ 8 h 38"/>
                <a:gd name="T2" fmla="*/ 0 w 89"/>
                <a:gd name="T3" fmla="*/ 0 h 38"/>
                <a:gd name="T4" fmla="*/ 0 w 89"/>
                <a:gd name="T5" fmla="*/ 10 h 38"/>
                <a:gd name="T6" fmla="*/ 1 w 89"/>
                <a:gd name="T7" fmla="*/ 20 h 38"/>
                <a:gd name="T8" fmla="*/ 2 w 89"/>
                <a:gd name="T9" fmla="*/ 28 h 38"/>
                <a:gd name="T10" fmla="*/ 3 w 89"/>
                <a:gd name="T11" fmla="*/ 38 h 38"/>
                <a:gd name="T12" fmla="*/ 89 w 89"/>
                <a:gd name="T13" fmla="*/ 27 h 38"/>
                <a:gd name="T14" fmla="*/ 88 w 89"/>
                <a:gd name="T15" fmla="*/ 22 h 38"/>
                <a:gd name="T16" fmla="*/ 88 w 89"/>
                <a:gd name="T17" fmla="*/ 17 h 38"/>
                <a:gd name="T18" fmla="*/ 87 w 89"/>
                <a:gd name="T19" fmla="*/ 12 h 38"/>
                <a:gd name="T20" fmla="*/ 86 w 89"/>
                <a:gd name="T21" fmla="*/ 8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9"/>
                <a:gd name="T34" fmla="*/ 0 h 38"/>
                <a:gd name="T35" fmla="*/ 89 w 89"/>
                <a:gd name="T36" fmla="*/ 38 h 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9" h="38">
                  <a:moveTo>
                    <a:pt x="86" y="8"/>
                  </a:moveTo>
                  <a:lnTo>
                    <a:pt x="0" y="0"/>
                  </a:lnTo>
                  <a:lnTo>
                    <a:pt x="0" y="10"/>
                  </a:lnTo>
                  <a:lnTo>
                    <a:pt x="1" y="20"/>
                  </a:lnTo>
                  <a:lnTo>
                    <a:pt x="2" y="28"/>
                  </a:lnTo>
                  <a:lnTo>
                    <a:pt x="3" y="38"/>
                  </a:lnTo>
                  <a:lnTo>
                    <a:pt x="89" y="27"/>
                  </a:lnTo>
                  <a:lnTo>
                    <a:pt x="88" y="22"/>
                  </a:lnTo>
                  <a:lnTo>
                    <a:pt x="88" y="17"/>
                  </a:lnTo>
                  <a:lnTo>
                    <a:pt x="87" y="12"/>
                  </a:lnTo>
                  <a:lnTo>
                    <a:pt x="8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76" name="Freeform 98"/>
            <p:cNvSpPr>
              <a:spLocks/>
            </p:cNvSpPr>
            <p:nvPr/>
          </p:nvSpPr>
          <p:spPr bwMode="auto">
            <a:xfrm>
              <a:off x="3146227" y="1792635"/>
              <a:ext cx="154781" cy="125760"/>
            </a:xfrm>
            <a:custGeom>
              <a:avLst/>
              <a:gdLst>
                <a:gd name="T0" fmla="*/ 67 w 80"/>
                <a:gd name="T1" fmla="*/ 0 h 65"/>
                <a:gd name="T2" fmla="*/ 0 w 80"/>
                <a:gd name="T3" fmla="*/ 47 h 65"/>
                <a:gd name="T4" fmla="*/ 14 w 80"/>
                <a:gd name="T5" fmla="*/ 65 h 65"/>
                <a:gd name="T6" fmla="*/ 80 w 80"/>
                <a:gd name="T7" fmla="*/ 18 h 65"/>
                <a:gd name="T8" fmla="*/ 67 w 80"/>
                <a:gd name="T9" fmla="*/ 0 h 65"/>
                <a:gd name="T10" fmla="*/ 0 60000 65536"/>
                <a:gd name="T11" fmla="*/ 0 60000 65536"/>
                <a:gd name="T12" fmla="*/ 0 60000 65536"/>
                <a:gd name="T13" fmla="*/ 0 60000 65536"/>
                <a:gd name="T14" fmla="*/ 0 60000 65536"/>
                <a:gd name="T15" fmla="*/ 0 w 80"/>
                <a:gd name="T16" fmla="*/ 0 h 65"/>
                <a:gd name="T17" fmla="*/ 80 w 80"/>
                <a:gd name="T18" fmla="*/ 65 h 65"/>
              </a:gdLst>
              <a:ahLst/>
              <a:cxnLst>
                <a:cxn ang="T10">
                  <a:pos x="T0" y="T1"/>
                </a:cxn>
                <a:cxn ang="T11">
                  <a:pos x="T2" y="T3"/>
                </a:cxn>
                <a:cxn ang="T12">
                  <a:pos x="T4" y="T5"/>
                </a:cxn>
                <a:cxn ang="T13">
                  <a:pos x="T6" y="T7"/>
                </a:cxn>
                <a:cxn ang="T14">
                  <a:pos x="T8" y="T9"/>
                </a:cxn>
              </a:cxnLst>
              <a:rect l="T15" t="T16" r="T17" b="T18"/>
              <a:pathLst>
                <a:path w="80" h="65">
                  <a:moveTo>
                    <a:pt x="67" y="0"/>
                  </a:moveTo>
                  <a:lnTo>
                    <a:pt x="0" y="47"/>
                  </a:lnTo>
                  <a:lnTo>
                    <a:pt x="14" y="65"/>
                  </a:lnTo>
                  <a:lnTo>
                    <a:pt x="80" y="18"/>
                  </a:lnTo>
                  <a:lnTo>
                    <a:pt x="67"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77" name="Freeform 99"/>
            <p:cNvSpPr>
              <a:spLocks/>
            </p:cNvSpPr>
            <p:nvPr/>
          </p:nvSpPr>
          <p:spPr bwMode="auto">
            <a:xfrm>
              <a:off x="3078510" y="1670745"/>
              <a:ext cx="141238" cy="141238"/>
            </a:xfrm>
            <a:custGeom>
              <a:avLst/>
              <a:gdLst>
                <a:gd name="T0" fmla="*/ 57 w 73"/>
                <a:gd name="T1" fmla="*/ 0 h 73"/>
                <a:gd name="T2" fmla="*/ 0 w 73"/>
                <a:gd name="T3" fmla="*/ 59 h 73"/>
                <a:gd name="T4" fmla="*/ 17 w 73"/>
                <a:gd name="T5" fmla="*/ 73 h 73"/>
                <a:gd name="T6" fmla="*/ 73 w 73"/>
                <a:gd name="T7" fmla="*/ 15 h 73"/>
                <a:gd name="T8" fmla="*/ 57 w 73"/>
                <a:gd name="T9" fmla="*/ 0 h 73"/>
                <a:gd name="T10" fmla="*/ 0 60000 65536"/>
                <a:gd name="T11" fmla="*/ 0 60000 65536"/>
                <a:gd name="T12" fmla="*/ 0 60000 65536"/>
                <a:gd name="T13" fmla="*/ 0 60000 65536"/>
                <a:gd name="T14" fmla="*/ 0 60000 65536"/>
                <a:gd name="T15" fmla="*/ 0 w 73"/>
                <a:gd name="T16" fmla="*/ 0 h 73"/>
                <a:gd name="T17" fmla="*/ 73 w 73"/>
                <a:gd name="T18" fmla="*/ 73 h 73"/>
              </a:gdLst>
              <a:ahLst/>
              <a:cxnLst>
                <a:cxn ang="T10">
                  <a:pos x="T0" y="T1"/>
                </a:cxn>
                <a:cxn ang="T11">
                  <a:pos x="T2" y="T3"/>
                </a:cxn>
                <a:cxn ang="T12">
                  <a:pos x="T4" y="T5"/>
                </a:cxn>
                <a:cxn ang="T13">
                  <a:pos x="T6" y="T7"/>
                </a:cxn>
                <a:cxn ang="T14">
                  <a:pos x="T8" y="T9"/>
                </a:cxn>
              </a:cxnLst>
              <a:rect l="T15" t="T16" r="T17" b="T18"/>
              <a:pathLst>
                <a:path w="73" h="73">
                  <a:moveTo>
                    <a:pt x="57" y="0"/>
                  </a:moveTo>
                  <a:lnTo>
                    <a:pt x="0" y="59"/>
                  </a:lnTo>
                  <a:lnTo>
                    <a:pt x="17" y="73"/>
                  </a:lnTo>
                  <a:lnTo>
                    <a:pt x="73" y="15"/>
                  </a:lnTo>
                  <a:lnTo>
                    <a:pt x="57"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78" name="Freeform 100"/>
            <p:cNvSpPr>
              <a:spLocks/>
            </p:cNvSpPr>
            <p:nvPr/>
          </p:nvSpPr>
          <p:spPr bwMode="auto">
            <a:xfrm>
              <a:off x="2999185" y="1581745"/>
              <a:ext cx="116086" cy="158651"/>
            </a:xfrm>
            <a:custGeom>
              <a:avLst/>
              <a:gdLst>
                <a:gd name="T0" fmla="*/ 40 w 60"/>
                <a:gd name="T1" fmla="*/ 0 h 82"/>
                <a:gd name="T2" fmla="*/ 0 w 60"/>
                <a:gd name="T3" fmla="*/ 70 h 82"/>
                <a:gd name="T4" fmla="*/ 20 w 60"/>
                <a:gd name="T5" fmla="*/ 82 h 82"/>
                <a:gd name="T6" fmla="*/ 60 w 60"/>
                <a:gd name="T7" fmla="*/ 11 h 82"/>
                <a:gd name="T8" fmla="*/ 40 w 60"/>
                <a:gd name="T9" fmla="*/ 0 h 82"/>
                <a:gd name="T10" fmla="*/ 0 60000 65536"/>
                <a:gd name="T11" fmla="*/ 0 60000 65536"/>
                <a:gd name="T12" fmla="*/ 0 60000 65536"/>
                <a:gd name="T13" fmla="*/ 0 60000 65536"/>
                <a:gd name="T14" fmla="*/ 0 60000 65536"/>
                <a:gd name="T15" fmla="*/ 0 w 60"/>
                <a:gd name="T16" fmla="*/ 0 h 82"/>
                <a:gd name="T17" fmla="*/ 60 w 60"/>
                <a:gd name="T18" fmla="*/ 82 h 82"/>
              </a:gdLst>
              <a:ahLst/>
              <a:cxnLst>
                <a:cxn ang="T10">
                  <a:pos x="T0" y="T1"/>
                </a:cxn>
                <a:cxn ang="T11">
                  <a:pos x="T2" y="T3"/>
                </a:cxn>
                <a:cxn ang="T12">
                  <a:pos x="T4" y="T5"/>
                </a:cxn>
                <a:cxn ang="T13">
                  <a:pos x="T6" y="T7"/>
                </a:cxn>
                <a:cxn ang="T14">
                  <a:pos x="T8" y="T9"/>
                </a:cxn>
              </a:cxnLst>
              <a:rect l="T15" t="T16" r="T17" b="T18"/>
              <a:pathLst>
                <a:path w="60" h="82">
                  <a:moveTo>
                    <a:pt x="40" y="0"/>
                  </a:moveTo>
                  <a:lnTo>
                    <a:pt x="0" y="70"/>
                  </a:lnTo>
                  <a:lnTo>
                    <a:pt x="20" y="82"/>
                  </a:lnTo>
                  <a:lnTo>
                    <a:pt x="60" y="11"/>
                  </a:lnTo>
                  <a:lnTo>
                    <a:pt x="4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79" name="Freeform 101"/>
            <p:cNvSpPr>
              <a:spLocks/>
            </p:cNvSpPr>
            <p:nvPr/>
          </p:nvSpPr>
          <p:spPr bwMode="auto">
            <a:xfrm>
              <a:off x="1983433" y="1517898"/>
              <a:ext cx="758428" cy="688777"/>
            </a:xfrm>
            <a:custGeom>
              <a:avLst/>
              <a:gdLst>
                <a:gd name="T0" fmla="*/ 6 w 392"/>
                <a:gd name="T1" fmla="*/ 225 h 356"/>
                <a:gd name="T2" fmla="*/ 3 w 392"/>
                <a:gd name="T3" fmla="*/ 155 h 356"/>
                <a:gd name="T4" fmla="*/ 18 w 392"/>
                <a:gd name="T5" fmla="*/ 104 h 356"/>
                <a:gd name="T6" fmla="*/ 37 w 392"/>
                <a:gd name="T7" fmla="*/ 74 h 356"/>
                <a:gd name="T8" fmla="*/ 60 w 392"/>
                <a:gd name="T9" fmla="*/ 47 h 356"/>
                <a:gd name="T10" fmla="*/ 89 w 392"/>
                <a:gd name="T11" fmla="*/ 25 h 356"/>
                <a:gd name="T12" fmla="*/ 121 w 392"/>
                <a:gd name="T13" fmla="*/ 10 h 356"/>
                <a:gd name="T14" fmla="*/ 155 w 392"/>
                <a:gd name="T15" fmla="*/ 1 h 356"/>
                <a:gd name="T16" fmla="*/ 190 w 392"/>
                <a:gd name="T17" fmla="*/ 0 h 356"/>
                <a:gd name="T18" fmla="*/ 226 w 392"/>
                <a:gd name="T19" fmla="*/ 5 h 356"/>
                <a:gd name="T20" fmla="*/ 260 w 392"/>
                <a:gd name="T21" fmla="*/ 17 h 356"/>
                <a:gd name="T22" fmla="*/ 291 w 392"/>
                <a:gd name="T23" fmla="*/ 35 h 356"/>
                <a:gd name="T24" fmla="*/ 317 w 392"/>
                <a:gd name="T25" fmla="*/ 59 h 356"/>
                <a:gd name="T26" fmla="*/ 338 w 392"/>
                <a:gd name="T27" fmla="*/ 87 h 356"/>
                <a:gd name="T28" fmla="*/ 347 w 392"/>
                <a:gd name="T29" fmla="*/ 107 h 356"/>
                <a:gd name="T30" fmla="*/ 357 w 392"/>
                <a:gd name="T31" fmla="*/ 127 h 356"/>
                <a:gd name="T32" fmla="*/ 373 w 392"/>
                <a:gd name="T33" fmla="*/ 159 h 356"/>
                <a:gd name="T34" fmla="*/ 386 w 392"/>
                <a:gd name="T35" fmla="*/ 189 h 356"/>
                <a:gd name="T36" fmla="*/ 387 w 392"/>
                <a:gd name="T37" fmla="*/ 203 h 356"/>
                <a:gd name="T38" fmla="*/ 352 w 392"/>
                <a:gd name="T39" fmla="*/ 220 h 356"/>
                <a:gd name="T40" fmla="*/ 300 w 392"/>
                <a:gd name="T41" fmla="*/ 110 h 356"/>
                <a:gd name="T42" fmla="*/ 283 w 392"/>
                <a:gd name="T43" fmla="*/ 88 h 356"/>
                <a:gd name="T44" fmla="*/ 264 w 392"/>
                <a:gd name="T45" fmla="*/ 71 h 356"/>
                <a:gd name="T46" fmla="*/ 241 w 392"/>
                <a:gd name="T47" fmla="*/ 57 h 356"/>
                <a:gd name="T48" fmla="*/ 214 w 392"/>
                <a:gd name="T49" fmla="*/ 48 h 356"/>
                <a:gd name="T50" fmla="*/ 189 w 392"/>
                <a:gd name="T51" fmla="*/ 45 h 356"/>
                <a:gd name="T52" fmla="*/ 162 w 392"/>
                <a:gd name="T53" fmla="*/ 46 h 356"/>
                <a:gd name="T54" fmla="*/ 136 w 392"/>
                <a:gd name="T55" fmla="*/ 53 h 356"/>
                <a:gd name="T56" fmla="*/ 112 w 392"/>
                <a:gd name="T57" fmla="*/ 64 h 356"/>
                <a:gd name="T58" fmla="*/ 90 w 392"/>
                <a:gd name="T59" fmla="*/ 81 h 356"/>
                <a:gd name="T60" fmla="*/ 73 w 392"/>
                <a:gd name="T61" fmla="*/ 100 h 356"/>
                <a:gd name="T62" fmla="*/ 58 w 392"/>
                <a:gd name="T63" fmla="*/ 123 h 356"/>
                <a:gd name="T64" fmla="*/ 47 w 392"/>
                <a:gd name="T65" fmla="*/ 161 h 356"/>
                <a:gd name="T66" fmla="*/ 50 w 392"/>
                <a:gd name="T67" fmla="*/ 214 h 356"/>
                <a:gd name="T68" fmla="*/ 108 w 392"/>
                <a:gd name="T69" fmla="*/ 336 h 356"/>
                <a:gd name="T70" fmla="*/ 18 w 392"/>
                <a:gd name="T71" fmla="*/ 259 h 3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92"/>
                <a:gd name="T109" fmla="*/ 0 h 356"/>
                <a:gd name="T110" fmla="*/ 392 w 392"/>
                <a:gd name="T111" fmla="*/ 356 h 3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92" h="356">
                  <a:moveTo>
                    <a:pt x="18" y="259"/>
                  </a:moveTo>
                  <a:lnTo>
                    <a:pt x="6" y="225"/>
                  </a:lnTo>
                  <a:lnTo>
                    <a:pt x="0" y="190"/>
                  </a:lnTo>
                  <a:lnTo>
                    <a:pt x="3" y="155"/>
                  </a:lnTo>
                  <a:lnTo>
                    <a:pt x="11" y="121"/>
                  </a:lnTo>
                  <a:lnTo>
                    <a:pt x="18" y="104"/>
                  </a:lnTo>
                  <a:lnTo>
                    <a:pt x="26" y="88"/>
                  </a:lnTo>
                  <a:lnTo>
                    <a:pt x="37" y="74"/>
                  </a:lnTo>
                  <a:lnTo>
                    <a:pt x="47" y="59"/>
                  </a:lnTo>
                  <a:lnTo>
                    <a:pt x="60" y="47"/>
                  </a:lnTo>
                  <a:lnTo>
                    <a:pt x="74" y="35"/>
                  </a:lnTo>
                  <a:lnTo>
                    <a:pt x="89" y="25"/>
                  </a:lnTo>
                  <a:lnTo>
                    <a:pt x="104" y="17"/>
                  </a:lnTo>
                  <a:lnTo>
                    <a:pt x="121" y="10"/>
                  </a:lnTo>
                  <a:lnTo>
                    <a:pt x="138" y="5"/>
                  </a:lnTo>
                  <a:lnTo>
                    <a:pt x="155" y="1"/>
                  </a:lnTo>
                  <a:lnTo>
                    <a:pt x="173" y="0"/>
                  </a:lnTo>
                  <a:lnTo>
                    <a:pt x="190" y="0"/>
                  </a:lnTo>
                  <a:lnTo>
                    <a:pt x="208" y="1"/>
                  </a:lnTo>
                  <a:lnTo>
                    <a:pt x="226" y="5"/>
                  </a:lnTo>
                  <a:lnTo>
                    <a:pt x="243" y="10"/>
                  </a:lnTo>
                  <a:lnTo>
                    <a:pt x="260" y="17"/>
                  </a:lnTo>
                  <a:lnTo>
                    <a:pt x="276" y="25"/>
                  </a:lnTo>
                  <a:lnTo>
                    <a:pt x="291" y="35"/>
                  </a:lnTo>
                  <a:lnTo>
                    <a:pt x="304" y="46"/>
                  </a:lnTo>
                  <a:lnTo>
                    <a:pt x="317" y="59"/>
                  </a:lnTo>
                  <a:lnTo>
                    <a:pt x="328" y="73"/>
                  </a:lnTo>
                  <a:lnTo>
                    <a:pt x="338" y="87"/>
                  </a:lnTo>
                  <a:lnTo>
                    <a:pt x="346" y="103"/>
                  </a:lnTo>
                  <a:lnTo>
                    <a:pt x="347" y="107"/>
                  </a:lnTo>
                  <a:lnTo>
                    <a:pt x="352" y="115"/>
                  </a:lnTo>
                  <a:lnTo>
                    <a:pt x="357" y="127"/>
                  </a:lnTo>
                  <a:lnTo>
                    <a:pt x="364" y="142"/>
                  </a:lnTo>
                  <a:lnTo>
                    <a:pt x="373" y="159"/>
                  </a:lnTo>
                  <a:lnTo>
                    <a:pt x="380" y="174"/>
                  </a:lnTo>
                  <a:lnTo>
                    <a:pt x="386" y="189"/>
                  </a:lnTo>
                  <a:lnTo>
                    <a:pt x="392" y="201"/>
                  </a:lnTo>
                  <a:lnTo>
                    <a:pt x="387" y="203"/>
                  </a:lnTo>
                  <a:lnTo>
                    <a:pt x="352" y="220"/>
                  </a:lnTo>
                  <a:lnTo>
                    <a:pt x="306" y="122"/>
                  </a:lnTo>
                  <a:lnTo>
                    <a:pt x="300" y="110"/>
                  </a:lnTo>
                  <a:lnTo>
                    <a:pt x="292" y="99"/>
                  </a:lnTo>
                  <a:lnTo>
                    <a:pt x="283" y="88"/>
                  </a:lnTo>
                  <a:lnTo>
                    <a:pt x="275" y="80"/>
                  </a:lnTo>
                  <a:lnTo>
                    <a:pt x="264" y="71"/>
                  </a:lnTo>
                  <a:lnTo>
                    <a:pt x="253" y="63"/>
                  </a:lnTo>
                  <a:lnTo>
                    <a:pt x="241" y="57"/>
                  </a:lnTo>
                  <a:lnTo>
                    <a:pt x="228" y="52"/>
                  </a:lnTo>
                  <a:lnTo>
                    <a:pt x="214" y="48"/>
                  </a:lnTo>
                  <a:lnTo>
                    <a:pt x="202" y="46"/>
                  </a:lnTo>
                  <a:lnTo>
                    <a:pt x="189" y="45"/>
                  </a:lnTo>
                  <a:lnTo>
                    <a:pt x="176" y="45"/>
                  </a:lnTo>
                  <a:lnTo>
                    <a:pt x="162" y="46"/>
                  </a:lnTo>
                  <a:lnTo>
                    <a:pt x="149" y="48"/>
                  </a:lnTo>
                  <a:lnTo>
                    <a:pt x="136" y="53"/>
                  </a:lnTo>
                  <a:lnTo>
                    <a:pt x="124" y="58"/>
                  </a:lnTo>
                  <a:lnTo>
                    <a:pt x="112" y="64"/>
                  </a:lnTo>
                  <a:lnTo>
                    <a:pt x="101" y="73"/>
                  </a:lnTo>
                  <a:lnTo>
                    <a:pt x="90" y="81"/>
                  </a:lnTo>
                  <a:lnTo>
                    <a:pt x="81" y="90"/>
                  </a:lnTo>
                  <a:lnTo>
                    <a:pt x="73" y="100"/>
                  </a:lnTo>
                  <a:lnTo>
                    <a:pt x="64" y="111"/>
                  </a:lnTo>
                  <a:lnTo>
                    <a:pt x="58" y="123"/>
                  </a:lnTo>
                  <a:lnTo>
                    <a:pt x="53" y="136"/>
                  </a:lnTo>
                  <a:lnTo>
                    <a:pt x="47" y="161"/>
                  </a:lnTo>
                  <a:lnTo>
                    <a:pt x="46" y="188"/>
                  </a:lnTo>
                  <a:lnTo>
                    <a:pt x="50" y="214"/>
                  </a:lnTo>
                  <a:lnTo>
                    <a:pt x="58" y="240"/>
                  </a:lnTo>
                  <a:lnTo>
                    <a:pt x="108" y="336"/>
                  </a:lnTo>
                  <a:lnTo>
                    <a:pt x="70" y="356"/>
                  </a:lnTo>
                  <a:lnTo>
                    <a:pt x="18" y="2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80" name="Freeform 102"/>
            <p:cNvSpPr>
              <a:spLocks/>
            </p:cNvSpPr>
            <p:nvPr/>
          </p:nvSpPr>
          <p:spPr bwMode="auto">
            <a:xfrm>
              <a:off x="2027932" y="1964829"/>
              <a:ext cx="828080" cy="833884"/>
            </a:xfrm>
            <a:custGeom>
              <a:avLst/>
              <a:gdLst>
                <a:gd name="T0" fmla="*/ 337 w 428"/>
                <a:gd name="T1" fmla="*/ 418 h 431"/>
                <a:gd name="T2" fmla="*/ 323 w 428"/>
                <a:gd name="T3" fmla="*/ 424 h 431"/>
                <a:gd name="T4" fmla="*/ 309 w 428"/>
                <a:gd name="T5" fmla="*/ 427 h 431"/>
                <a:gd name="T6" fmla="*/ 293 w 428"/>
                <a:gd name="T7" fmla="*/ 430 h 431"/>
                <a:gd name="T8" fmla="*/ 278 w 428"/>
                <a:gd name="T9" fmla="*/ 431 h 431"/>
                <a:gd name="T10" fmla="*/ 263 w 428"/>
                <a:gd name="T11" fmla="*/ 431 h 431"/>
                <a:gd name="T12" fmla="*/ 247 w 428"/>
                <a:gd name="T13" fmla="*/ 429 h 431"/>
                <a:gd name="T14" fmla="*/ 230 w 428"/>
                <a:gd name="T15" fmla="*/ 425 h 431"/>
                <a:gd name="T16" fmla="*/ 214 w 428"/>
                <a:gd name="T17" fmla="*/ 420 h 431"/>
                <a:gd name="T18" fmla="*/ 188 w 428"/>
                <a:gd name="T19" fmla="*/ 409 h 431"/>
                <a:gd name="T20" fmla="*/ 162 w 428"/>
                <a:gd name="T21" fmla="*/ 394 h 431"/>
                <a:gd name="T22" fmla="*/ 137 w 428"/>
                <a:gd name="T23" fmla="*/ 375 h 431"/>
                <a:gd name="T24" fmla="*/ 114 w 428"/>
                <a:gd name="T25" fmla="*/ 355 h 431"/>
                <a:gd name="T26" fmla="*/ 91 w 428"/>
                <a:gd name="T27" fmla="*/ 331 h 431"/>
                <a:gd name="T28" fmla="*/ 72 w 428"/>
                <a:gd name="T29" fmla="*/ 304 h 431"/>
                <a:gd name="T30" fmla="*/ 52 w 428"/>
                <a:gd name="T31" fmla="*/ 275 h 431"/>
                <a:gd name="T32" fmla="*/ 37 w 428"/>
                <a:gd name="T33" fmla="*/ 245 h 431"/>
                <a:gd name="T34" fmla="*/ 35 w 428"/>
                <a:gd name="T35" fmla="*/ 242 h 431"/>
                <a:gd name="T36" fmla="*/ 32 w 428"/>
                <a:gd name="T37" fmla="*/ 235 h 431"/>
                <a:gd name="T38" fmla="*/ 27 w 428"/>
                <a:gd name="T39" fmla="*/ 224 h 431"/>
                <a:gd name="T40" fmla="*/ 21 w 428"/>
                <a:gd name="T41" fmla="*/ 212 h 431"/>
                <a:gd name="T42" fmla="*/ 15 w 428"/>
                <a:gd name="T43" fmla="*/ 200 h 431"/>
                <a:gd name="T44" fmla="*/ 9 w 428"/>
                <a:gd name="T45" fmla="*/ 187 h 431"/>
                <a:gd name="T46" fmla="*/ 4 w 428"/>
                <a:gd name="T47" fmla="*/ 176 h 431"/>
                <a:gd name="T48" fmla="*/ 0 w 428"/>
                <a:gd name="T49" fmla="*/ 168 h 431"/>
                <a:gd name="T50" fmla="*/ 356 w 428"/>
                <a:gd name="T51" fmla="*/ 0 h 431"/>
                <a:gd name="T52" fmla="*/ 391 w 428"/>
                <a:gd name="T53" fmla="*/ 75 h 431"/>
                <a:gd name="T54" fmla="*/ 412 w 428"/>
                <a:gd name="T55" fmla="*/ 128 h 431"/>
                <a:gd name="T56" fmla="*/ 425 w 428"/>
                <a:gd name="T57" fmla="*/ 183 h 431"/>
                <a:gd name="T58" fmla="*/ 428 w 428"/>
                <a:gd name="T59" fmla="*/ 234 h 431"/>
                <a:gd name="T60" fmla="*/ 426 w 428"/>
                <a:gd name="T61" fmla="*/ 282 h 431"/>
                <a:gd name="T62" fmla="*/ 414 w 428"/>
                <a:gd name="T63" fmla="*/ 326 h 431"/>
                <a:gd name="T64" fmla="*/ 396 w 428"/>
                <a:gd name="T65" fmla="*/ 365 h 431"/>
                <a:gd name="T66" fmla="*/ 369 w 428"/>
                <a:gd name="T67" fmla="*/ 395 h 431"/>
                <a:gd name="T68" fmla="*/ 337 w 428"/>
                <a:gd name="T69" fmla="*/ 418 h 4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28"/>
                <a:gd name="T106" fmla="*/ 0 h 431"/>
                <a:gd name="T107" fmla="*/ 428 w 428"/>
                <a:gd name="T108" fmla="*/ 431 h 43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28" h="431">
                  <a:moveTo>
                    <a:pt x="337" y="418"/>
                  </a:moveTo>
                  <a:lnTo>
                    <a:pt x="323" y="424"/>
                  </a:lnTo>
                  <a:lnTo>
                    <a:pt x="309" y="427"/>
                  </a:lnTo>
                  <a:lnTo>
                    <a:pt x="293" y="430"/>
                  </a:lnTo>
                  <a:lnTo>
                    <a:pt x="278" y="431"/>
                  </a:lnTo>
                  <a:lnTo>
                    <a:pt x="263" y="431"/>
                  </a:lnTo>
                  <a:lnTo>
                    <a:pt x="247" y="429"/>
                  </a:lnTo>
                  <a:lnTo>
                    <a:pt x="230" y="425"/>
                  </a:lnTo>
                  <a:lnTo>
                    <a:pt x="214" y="420"/>
                  </a:lnTo>
                  <a:lnTo>
                    <a:pt x="188" y="409"/>
                  </a:lnTo>
                  <a:lnTo>
                    <a:pt x="162" y="394"/>
                  </a:lnTo>
                  <a:lnTo>
                    <a:pt x="137" y="375"/>
                  </a:lnTo>
                  <a:lnTo>
                    <a:pt x="114" y="355"/>
                  </a:lnTo>
                  <a:lnTo>
                    <a:pt x="91" y="331"/>
                  </a:lnTo>
                  <a:lnTo>
                    <a:pt x="72" y="304"/>
                  </a:lnTo>
                  <a:lnTo>
                    <a:pt x="52" y="275"/>
                  </a:lnTo>
                  <a:lnTo>
                    <a:pt x="37" y="245"/>
                  </a:lnTo>
                  <a:lnTo>
                    <a:pt x="35" y="242"/>
                  </a:lnTo>
                  <a:lnTo>
                    <a:pt x="32" y="235"/>
                  </a:lnTo>
                  <a:lnTo>
                    <a:pt x="27" y="224"/>
                  </a:lnTo>
                  <a:lnTo>
                    <a:pt x="21" y="212"/>
                  </a:lnTo>
                  <a:lnTo>
                    <a:pt x="15" y="200"/>
                  </a:lnTo>
                  <a:lnTo>
                    <a:pt x="9" y="187"/>
                  </a:lnTo>
                  <a:lnTo>
                    <a:pt x="4" y="176"/>
                  </a:lnTo>
                  <a:lnTo>
                    <a:pt x="0" y="168"/>
                  </a:lnTo>
                  <a:lnTo>
                    <a:pt x="356" y="0"/>
                  </a:lnTo>
                  <a:lnTo>
                    <a:pt x="391" y="75"/>
                  </a:lnTo>
                  <a:lnTo>
                    <a:pt x="412" y="128"/>
                  </a:lnTo>
                  <a:lnTo>
                    <a:pt x="425" y="183"/>
                  </a:lnTo>
                  <a:lnTo>
                    <a:pt x="428" y="234"/>
                  </a:lnTo>
                  <a:lnTo>
                    <a:pt x="426" y="282"/>
                  </a:lnTo>
                  <a:lnTo>
                    <a:pt x="414" y="326"/>
                  </a:lnTo>
                  <a:lnTo>
                    <a:pt x="396" y="365"/>
                  </a:lnTo>
                  <a:lnTo>
                    <a:pt x="369" y="395"/>
                  </a:lnTo>
                  <a:lnTo>
                    <a:pt x="337" y="418"/>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81" name="Freeform 103"/>
            <p:cNvSpPr>
              <a:spLocks/>
            </p:cNvSpPr>
            <p:nvPr/>
          </p:nvSpPr>
          <p:spPr bwMode="auto">
            <a:xfrm>
              <a:off x="2027932" y="1964829"/>
              <a:ext cx="698450" cy="831949"/>
            </a:xfrm>
            <a:custGeom>
              <a:avLst/>
              <a:gdLst>
                <a:gd name="T0" fmla="*/ 237 w 361"/>
                <a:gd name="T1" fmla="*/ 425 h 430"/>
                <a:gd name="T2" fmla="*/ 211 w 361"/>
                <a:gd name="T3" fmla="*/ 414 h 430"/>
                <a:gd name="T4" fmla="*/ 185 w 361"/>
                <a:gd name="T5" fmla="*/ 398 h 430"/>
                <a:gd name="T6" fmla="*/ 160 w 361"/>
                <a:gd name="T7" fmla="*/ 380 h 430"/>
                <a:gd name="T8" fmla="*/ 137 w 361"/>
                <a:gd name="T9" fmla="*/ 360 h 430"/>
                <a:gd name="T10" fmla="*/ 114 w 361"/>
                <a:gd name="T11" fmla="*/ 335 h 430"/>
                <a:gd name="T12" fmla="*/ 95 w 361"/>
                <a:gd name="T13" fmla="*/ 309 h 430"/>
                <a:gd name="T14" fmla="*/ 75 w 361"/>
                <a:gd name="T15" fmla="*/ 280 h 430"/>
                <a:gd name="T16" fmla="*/ 60 w 361"/>
                <a:gd name="T17" fmla="*/ 250 h 430"/>
                <a:gd name="T18" fmla="*/ 58 w 361"/>
                <a:gd name="T19" fmla="*/ 247 h 430"/>
                <a:gd name="T20" fmla="*/ 55 w 361"/>
                <a:gd name="T21" fmla="*/ 240 h 430"/>
                <a:gd name="T22" fmla="*/ 50 w 361"/>
                <a:gd name="T23" fmla="*/ 229 h 430"/>
                <a:gd name="T24" fmla="*/ 44 w 361"/>
                <a:gd name="T25" fmla="*/ 217 h 430"/>
                <a:gd name="T26" fmla="*/ 38 w 361"/>
                <a:gd name="T27" fmla="*/ 204 h 430"/>
                <a:gd name="T28" fmla="*/ 32 w 361"/>
                <a:gd name="T29" fmla="*/ 191 h 430"/>
                <a:gd name="T30" fmla="*/ 27 w 361"/>
                <a:gd name="T31" fmla="*/ 181 h 430"/>
                <a:gd name="T32" fmla="*/ 23 w 361"/>
                <a:gd name="T33" fmla="*/ 173 h 430"/>
                <a:gd name="T34" fmla="*/ 361 w 361"/>
                <a:gd name="T35" fmla="*/ 12 h 430"/>
                <a:gd name="T36" fmla="*/ 356 w 361"/>
                <a:gd name="T37" fmla="*/ 0 h 430"/>
                <a:gd name="T38" fmla="*/ 0 w 361"/>
                <a:gd name="T39" fmla="*/ 168 h 430"/>
                <a:gd name="T40" fmla="*/ 4 w 361"/>
                <a:gd name="T41" fmla="*/ 176 h 430"/>
                <a:gd name="T42" fmla="*/ 9 w 361"/>
                <a:gd name="T43" fmla="*/ 187 h 430"/>
                <a:gd name="T44" fmla="*/ 15 w 361"/>
                <a:gd name="T45" fmla="*/ 200 h 430"/>
                <a:gd name="T46" fmla="*/ 21 w 361"/>
                <a:gd name="T47" fmla="*/ 212 h 430"/>
                <a:gd name="T48" fmla="*/ 27 w 361"/>
                <a:gd name="T49" fmla="*/ 224 h 430"/>
                <a:gd name="T50" fmla="*/ 32 w 361"/>
                <a:gd name="T51" fmla="*/ 235 h 430"/>
                <a:gd name="T52" fmla="*/ 35 w 361"/>
                <a:gd name="T53" fmla="*/ 242 h 430"/>
                <a:gd name="T54" fmla="*/ 37 w 361"/>
                <a:gd name="T55" fmla="*/ 245 h 430"/>
                <a:gd name="T56" fmla="*/ 52 w 361"/>
                <a:gd name="T57" fmla="*/ 275 h 430"/>
                <a:gd name="T58" fmla="*/ 72 w 361"/>
                <a:gd name="T59" fmla="*/ 304 h 430"/>
                <a:gd name="T60" fmla="*/ 91 w 361"/>
                <a:gd name="T61" fmla="*/ 331 h 430"/>
                <a:gd name="T62" fmla="*/ 114 w 361"/>
                <a:gd name="T63" fmla="*/ 355 h 430"/>
                <a:gd name="T64" fmla="*/ 137 w 361"/>
                <a:gd name="T65" fmla="*/ 375 h 430"/>
                <a:gd name="T66" fmla="*/ 162 w 361"/>
                <a:gd name="T67" fmla="*/ 394 h 430"/>
                <a:gd name="T68" fmla="*/ 188 w 361"/>
                <a:gd name="T69" fmla="*/ 409 h 430"/>
                <a:gd name="T70" fmla="*/ 214 w 361"/>
                <a:gd name="T71" fmla="*/ 420 h 430"/>
                <a:gd name="T72" fmla="*/ 219 w 361"/>
                <a:gd name="T73" fmla="*/ 421 h 430"/>
                <a:gd name="T74" fmla="*/ 225 w 361"/>
                <a:gd name="T75" fmla="*/ 424 h 430"/>
                <a:gd name="T76" fmla="*/ 230 w 361"/>
                <a:gd name="T77" fmla="*/ 425 h 430"/>
                <a:gd name="T78" fmla="*/ 236 w 361"/>
                <a:gd name="T79" fmla="*/ 426 h 430"/>
                <a:gd name="T80" fmla="*/ 241 w 361"/>
                <a:gd name="T81" fmla="*/ 427 h 430"/>
                <a:gd name="T82" fmla="*/ 246 w 361"/>
                <a:gd name="T83" fmla="*/ 429 h 430"/>
                <a:gd name="T84" fmla="*/ 252 w 361"/>
                <a:gd name="T85" fmla="*/ 430 h 430"/>
                <a:gd name="T86" fmla="*/ 257 w 361"/>
                <a:gd name="T87" fmla="*/ 430 h 430"/>
                <a:gd name="T88" fmla="*/ 252 w 361"/>
                <a:gd name="T89" fmla="*/ 429 h 430"/>
                <a:gd name="T90" fmla="*/ 247 w 361"/>
                <a:gd name="T91" fmla="*/ 427 h 430"/>
                <a:gd name="T92" fmla="*/ 242 w 361"/>
                <a:gd name="T93" fmla="*/ 426 h 430"/>
                <a:gd name="T94" fmla="*/ 237 w 361"/>
                <a:gd name="T95" fmla="*/ 425 h 43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61"/>
                <a:gd name="T145" fmla="*/ 0 h 430"/>
                <a:gd name="T146" fmla="*/ 361 w 361"/>
                <a:gd name="T147" fmla="*/ 430 h 43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61" h="430">
                  <a:moveTo>
                    <a:pt x="237" y="425"/>
                  </a:moveTo>
                  <a:lnTo>
                    <a:pt x="211" y="414"/>
                  </a:lnTo>
                  <a:lnTo>
                    <a:pt x="185" y="398"/>
                  </a:lnTo>
                  <a:lnTo>
                    <a:pt x="160" y="380"/>
                  </a:lnTo>
                  <a:lnTo>
                    <a:pt x="137" y="360"/>
                  </a:lnTo>
                  <a:lnTo>
                    <a:pt x="114" y="335"/>
                  </a:lnTo>
                  <a:lnTo>
                    <a:pt x="95" y="309"/>
                  </a:lnTo>
                  <a:lnTo>
                    <a:pt x="75" y="280"/>
                  </a:lnTo>
                  <a:lnTo>
                    <a:pt x="60" y="250"/>
                  </a:lnTo>
                  <a:lnTo>
                    <a:pt x="58" y="247"/>
                  </a:lnTo>
                  <a:lnTo>
                    <a:pt x="55" y="240"/>
                  </a:lnTo>
                  <a:lnTo>
                    <a:pt x="50" y="229"/>
                  </a:lnTo>
                  <a:lnTo>
                    <a:pt x="44" y="217"/>
                  </a:lnTo>
                  <a:lnTo>
                    <a:pt x="38" y="204"/>
                  </a:lnTo>
                  <a:lnTo>
                    <a:pt x="32" y="191"/>
                  </a:lnTo>
                  <a:lnTo>
                    <a:pt x="27" y="181"/>
                  </a:lnTo>
                  <a:lnTo>
                    <a:pt x="23" y="173"/>
                  </a:lnTo>
                  <a:lnTo>
                    <a:pt x="361" y="12"/>
                  </a:lnTo>
                  <a:lnTo>
                    <a:pt x="356" y="0"/>
                  </a:lnTo>
                  <a:lnTo>
                    <a:pt x="0" y="168"/>
                  </a:lnTo>
                  <a:lnTo>
                    <a:pt x="4" y="176"/>
                  </a:lnTo>
                  <a:lnTo>
                    <a:pt x="9" y="187"/>
                  </a:lnTo>
                  <a:lnTo>
                    <a:pt x="15" y="200"/>
                  </a:lnTo>
                  <a:lnTo>
                    <a:pt x="21" y="212"/>
                  </a:lnTo>
                  <a:lnTo>
                    <a:pt x="27" y="224"/>
                  </a:lnTo>
                  <a:lnTo>
                    <a:pt x="32" y="235"/>
                  </a:lnTo>
                  <a:lnTo>
                    <a:pt x="35" y="242"/>
                  </a:lnTo>
                  <a:lnTo>
                    <a:pt x="37" y="245"/>
                  </a:lnTo>
                  <a:lnTo>
                    <a:pt x="52" y="275"/>
                  </a:lnTo>
                  <a:lnTo>
                    <a:pt x="72" y="304"/>
                  </a:lnTo>
                  <a:lnTo>
                    <a:pt x="91" y="331"/>
                  </a:lnTo>
                  <a:lnTo>
                    <a:pt x="114" y="355"/>
                  </a:lnTo>
                  <a:lnTo>
                    <a:pt x="137" y="375"/>
                  </a:lnTo>
                  <a:lnTo>
                    <a:pt x="162" y="394"/>
                  </a:lnTo>
                  <a:lnTo>
                    <a:pt x="188" y="409"/>
                  </a:lnTo>
                  <a:lnTo>
                    <a:pt x="214" y="420"/>
                  </a:lnTo>
                  <a:lnTo>
                    <a:pt x="219" y="421"/>
                  </a:lnTo>
                  <a:lnTo>
                    <a:pt x="225" y="424"/>
                  </a:lnTo>
                  <a:lnTo>
                    <a:pt x="230" y="425"/>
                  </a:lnTo>
                  <a:lnTo>
                    <a:pt x="236" y="426"/>
                  </a:lnTo>
                  <a:lnTo>
                    <a:pt x="241" y="427"/>
                  </a:lnTo>
                  <a:lnTo>
                    <a:pt x="246" y="429"/>
                  </a:lnTo>
                  <a:lnTo>
                    <a:pt x="252" y="430"/>
                  </a:lnTo>
                  <a:lnTo>
                    <a:pt x="257" y="430"/>
                  </a:lnTo>
                  <a:lnTo>
                    <a:pt x="252" y="429"/>
                  </a:lnTo>
                  <a:lnTo>
                    <a:pt x="247" y="427"/>
                  </a:lnTo>
                  <a:lnTo>
                    <a:pt x="242" y="426"/>
                  </a:lnTo>
                  <a:lnTo>
                    <a:pt x="237" y="425"/>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82" name="Freeform 104"/>
            <p:cNvSpPr>
              <a:spLocks/>
            </p:cNvSpPr>
            <p:nvPr/>
          </p:nvSpPr>
          <p:spPr bwMode="auto">
            <a:xfrm>
              <a:off x="2749600" y="1885504"/>
              <a:ext cx="270867" cy="826145"/>
            </a:xfrm>
            <a:custGeom>
              <a:avLst/>
              <a:gdLst>
                <a:gd name="T0" fmla="*/ 126 w 140"/>
                <a:gd name="T1" fmla="*/ 324 h 427"/>
                <a:gd name="T2" fmla="*/ 120 w 140"/>
                <a:gd name="T3" fmla="*/ 340 h 427"/>
                <a:gd name="T4" fmla="*/ 112 w 140"/>
                <a:gd name="T5" fmla="*/ 356 h 427"/>
                <a:gd name="T6" fmla="*/ 104 w 140"/>
                <a:gd name="T7" fmla="*/ 369 h 427"/>
                <a:gd name="T8" fmla="*/ 94 w 140"/>
                <a:gd name="T9" fmla="*/ 383 h 427"/>
                <a:gd name="T10" fmla="*/ 83 w 140"/>
                <a:gd name="T11" fmla="*/ 393 h 427"/>
                <a:gd name="T12" fmla="*/ 72 w 140"/>
                <a:gd name="T13" fmla="*/ 403 h 427"/>
                <a:gd name="T14" fmla="*/ 60 w 140"/>
                <a:gd name="T15" fmla="*/ 412 h 427"/>
                <a:gd name="T16" fmla="*/ 47 w 140"/>
                <a:gd name="T17" fmla="*/ 419 h 427"/>
                <a:gd name="T18" fmla="*/ 43 w 140"/>
                <a:gd name="T19" fmla="*/ 421 h 427"/>
                <a:gd name="T20" fmla="*/ 39 w 140"/>
                <a:gd name="T21" fmla="*/ 422 h 427"/>
                <a:gd name="T22" fmla="*/ 35 w 140"/>
                <a:gd name="T23" fmla="*/ 425 h 427"/>
                <a:gd name="T24" fmla="*/ 30 w 140"/>
                <a:gd name="T25" fmla="*/ 427 h 427"/>
                <a:gd name="T26" fmla="*/ 49 w 140"/>
                <a:gd name="T27" fmla="*/ 397 h 427"/>
                <a:gd name="T28" fmla="*/ 63 w 140"/>
                <a:gd name="T29" fmla="*/ 363 h 427"/>
                <a:gd name="T30" fmla="*/ 72 w 140"/>
                <a:gd name="T31" fmla="*/ 326 h 427"/>
                <a:gd name="T32" fmla="*/ 76 w 140"/>
                <a:gd name="T33" fmla="*/ 284 h 427"/>
                <a:gd name="T34" fmla="*/ 74 w 140"/>
                <a:gd name="T35" fmla="*/ 242 h 427"/>
                <a:gd name="T36" fmla="*/ 68 w 140"/>
                <a:gd name="T37" fmla="*/ 197 h 427"/>
                <a:gd name="T38" fmla="*/ 54 w 140"/>
                <a:gd name="T39" fmla="*/ 153 h 427"/>
                <a:gd name="T40" fmla="*/ 36 w 140"/>
                <a:gd name="T41" fmla="*/ 108 h 427"/>
                <a:gd name="T42" fmla="*/ 0 w 140"/>
                <a:gd name="T43" fmla="*/ 31 h 427"/>
                <a:gd name="T44" fmla="*/ 66 w 140"/>
                <a:gd name="T45" fmla="*/ 0 h 427"/>
                <a:gd name="T46" fmla="*/ 103 w 140"/>
                <a:gd name="T47" fmla="*/ 76 h 427"/>
                <a:gd name="T48" fmla="*/ 116 w 140"/>
                <a:gd name="T49" fmla="*/ 108 h 427"/>
                <a:gd name="T50" fmla="*/ 127 w 140"/>
                <a:gd name="T51" fmla="*/ 140 h 427"/>
                <a:gd name="T52" fmla="*/ 134 w 140"/>
                <a:gd name="T53" fmla="*/ 173 h 427"/>
                <a:gd name="T54" fmla="*/ 139 w 140"/>
                <a:gd name="T55" fmla="*/ 205 h 427"/>
                <a:gd name="T56" fmla="*/ 140 w 140"/>
                <a:gd name="T57" fmla="*/ 236 h 427"/>
                <a:gd name="T58" fmla="*/ 139 w 140"/>
                <a:gd name="T59" fmla="*/ 268 h 427"/>
                <a:gd name="T60" fmla="*/ 134 w 140"/>
                <a:gd name="T61" fmla="*/ 297 h 427"/>
                <a:gd name="T62" fmla="*/ 126 w 140"/>
                <a:gd name="T63" fmla="*/ 324 h 42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0"/>
                <a:gd name="T97" fmla="*/ 0 h 427"/>
                <a:gd name="T98" fmla="*/ 140 w 140"/>
                <a:gd name="T99" fmla="*/ 427 h 42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0" h="427">
                  <a:moveTo>
                    <a:pt x="126" y="324"/>
                  </a:moveTo>
                  <a:lnTo>
                    <a:pt x="120" y="340"/>
                  </a:lnTo>
                  <a:lnTo>
                    <a:pt x="112" y="356"/>
                  </a:lnTo>
                  <a:lnTo>
                    <a:pt x="104" y="369"/>
                  </a:lnTo>
                  <a:lnTo>
                    <a:pt x="94" y="383"/>
                  </a:lnTo>
                  <a:lnTo>
                    <a:pt x="83" y="393"/>
                  </a:lnTo>
                  <a:lnTo>
                    <a:pt x="72" y="403"/>
                  </a:lnTo>
                  <a:lnTo>
                    <a:pt x="60" y="412"/>
                  </a:lnTo>
                  <a:lnTo>
                    <a:pt x="47" y="419"/>
                  </a:lnTo>
                  <a:lnTo>
                    <a:pt x="43" y="421"/>
                  </a:lnTo>
                  <a:lnTo>
                    <a:pt x="39" y="422"/>
                  </a:lnTo>
                  <a:lnTo>
                    <a:pt x="35" y="425"/>
                  </a:lnTo>
                  <a:lnTo>
                    <a:pt x="30" y="427"/>
                  </a:lnTo>
                  <a:lnTo>
                    <a:pt x="49" y="397"/>
                  </a:lnTo>
                  <a:lnTo>
                    <a:pt x="63" y="363"/>
                  </a:lnTo>
                  <a:lnTo>
                    <a:pt x="72" y="326"/>
                  </a:lnTo>
                  <a:lnTo>
                    <a:pt x="76" y="284"/>
                  </a:lnTo>
                  <a:lnTo>
                    <a:pt x="74" y="242"/>
                  </a:lnTo>
                  <a:lnTo>
                    <a:pt x="68" y="197"/>
                  </a:lnTo>
                  <a:lnTo>
                    <a:pt x="54" y="153"/>
                  </a:lnTo>
                  <a:lnTo>
                    <a:pt x="36" y="108"/>
                  </a:lnTo>
                  <a:lnTo>
                    <a:pt x="0" y="31"/>
                  </a:lnTo>
                  <a:lnTo>
                    <a:pt x="66" y="0"/>
                  </a:lnTo>
                  <a:lnTo>
                    <a:pt x="103" y="76"/>
                  </a:lnTo>
                  <a:lnTo>
                    <a:pt x="116" y="108"/>
                  </a:lnTo>
                  <a:lnTo>
                    <a:pt x="127" y="140"/>
                  </a:lnTo>
                  <a:lnTo>
                    <a:pt x="134" y="173"/>
                  </a:lnTo>
                  <a:lnTo>
                    <a:pt x="139" y="205"/>
                  </a:lnTo>
                  <a:lnTo>
                    <a:pt x="140" y="236"/>
                  </a:lnTo>
                  <a:lnTo>
                    <a:pt x="139" y="268"/>
                  </a:lnTo>
                  <a:lnTo>
                    <a:pt x="134" y="297"/>
                  </a:lnTo>
                  <a:lnTo>
                    <a:pt x="126" y="324"/>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83" name="Freeform 105"/>
            <p:cNvSpPr>
              <a:spLocks/>
            </p:cNvSpPr>
            <p:nvPr/>
          </p:nvSpPr>
          <p:spPr bwMode="auto">
            <a:xfrm>
              <a:off x="2391668" y="2229892"/>
              <a:ext cx="263128" cy="359866"/>
            </a:xfrm>
            <a:custGeom>
              <a:avLst/>
              <a:gdLst>
                <a:gd name="T0" fmla="*/ 136 w 136"/>
                <a:gd name="T1" fmla="*/ 150 h 186"/>
                <a:gd name="T2" fmla="*/ 77 w 136"/>
                <a:gd name="T3" fmla="*/ 69 h 186"/>
                <a:gd name="T4" fmla="*/ 82 w 136"/>
                <a:gd name="T5" fmla="*/ 59 h 186"/>
                <a:gd name="T6" fmla="*/ 86 w 136"/>
                <a:gd name="T7" fmla="*/ 48 h 186"/>
                <a:gd name="T8" fmla="*/ 84 w 136"/>
                <a:gd name="T9" fmla="*/ 37 h 186"/>
                <a:gd name="T10" fmla="*/ 82 w 136"/>
                <a:gd name="T11" fmla="*/ 27 h 186"/>
                <a:gd name="T12" fmla="*/ 77 w 136"/>
                <a:gd name="T13" fmla="*/ 19 h 186"/>
                <a:gd name="T14" fmla="*/ 72 w 136"/>
                <a:gd name="T15" fmla="*/ 12 h 186"/>
                <a:gd name="T16" fmla="*/ 66 w 136"/>
                <a:gd name="T17" fmla="*/ 7 h 186"/>
                <a:gd name="T18" fmla="*/ 59 w 136"/>
                <a:gd name="T19" fmla="*/ 4 h 186"/>
                <a:gd name="T20" fmla="*/ 51 w 136"/>
                <a:gd name="T21" fmla="*/ 1 h 186"/>
                <a:gd name="T22" fmla="*/ 43 w 136"/>
                <a:gd name="T23" fmla="*/ 0 h 186"/>
                <a:gd name="T24" fmla="*/ 35 w 136"/>
                <a:gd name="T25" fmla="*/ 1 h 186"/>
                <a:gd name="T26" fmla="*/ 26 w 136"/>
                <a:gd name="T27" fmla="*/ 4 h 186"/>
                <a:gd name="T28" fmla="*/ 12 w 136"/>
                <a:gd name="T29" fmla="*/ 13 h 186"/>
                <a:gd name="T30" fmla="*/ 2 w 136"/>
                <a:gd name="T31" fmla="*/ 28 h 186"/>
                <a:gd name="T32" fmla="*/ 0 w 136"/>
                <a:gd name="T33" fmla="*/ 44 h 186"/>
                <a:gd name="T34" fmla="*/ 2 w 136"/>
                <a:gd name="T35" fmla="*/ 60 h 186"/>
                <a:gd name="T36" fmla="*/ 8 w 136"/>
                <a:gd name="T37" fmla="*/ 70 h 186"/>
                <a:gd name="T38" fmla="*/ 15 w 136"/>
                <a:gd name="T39" fmla="*/ 77 h 186"/>
                <a:gd name="T40" fmla="*/ 25 w 136"/>
                <a:gd name="T41" fmla="*/ 82 h 186"/>
                <a:gd name="T42" fmla="*/ 35 w 136"/>
                <a:gd name="T43" fmla="*/ 86 h 186"/>
                <a:gd name="T44" fmla="*/ 52 w 136"/>
                <a:gd name="T45" fmla="*/ 186 h 186"/>
                <a:gd name="T46" fmla="*/ 136 w 136"/>
                <a:gd name="T47" fmla="*/ 150 h 18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6"/>
                <a:gd name="T73" fmla="*/ 0 h 186"/>
                <a:gd name="T74" fmla="*/ 136 w 136"/>
                <a:gd name="T75" fmla="*/ 186 h 18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6" h="186">
                  <a:moveTo>
                    <a:pt x="136" y="150"/>
                  </a:moveTo>
                  <a:lnTo>
                    <a:pt x="77" y="69"/>
                  </a:lnTo>
                  <a:lnTo>
                    <a:pt x="82" y="59"/>
                  </a:lnTo>
                  <a:lnTo>
                    <a:pt x="86" y="48"/>
                  </a:lnTo>
                  <a:lnTo>
                    <a:pt x="84" y="37"/>
                  </a:lnTo>
                  <a:lnTo>
                    <a:pt x="82" y="27"/>
                  </a:lnTo>
                  <a:lnTo>
                    <a:pt x="77" y="19"/>
                  </a:lnTo>
                  <a:lnTo>
                    <a:pt x="72" y="12"/>
                  </a:lnTo>
                  <a:lnTo>
                    <a:pt x="66" y="7"/>
                  </a:lnTo>
                  <a:lnTo>
                    <a:pt x="59" y="4"/>
                  </a:lnTo>
                  <a:lnTo>
                    <a:pt x="51" y="1"/>
                  </a:lnTo>
                  <a:lnTo>
                    <a:pt x="43" y="0"/>
                  </a:lnTo>
                  <a:lnTo>
                    <a:pt x="35" y="1"/>
                  </a:lnTo>
                  <a:lnTo>
                    <a:pt x="26" y="4"/>
                  </a:lnTo>
                  <a:lnTo>
                    <a:pt x="12" y="13"/>
                  </a:lnTo>
                  <a:lnTo>
                    <a:pt x="2" y="28"/>
                  </a:lnTo>
                  <a:lnTo>
                    <a:pt x="0" y="44"/>
                  </a:lnTo>
                  <a:lnTo>
                    <a:pt x="2" y="60"/>
                  </a:lnTo>
                  <a:lnTo>
                    <a:pt x="8" y="70"/>
                  </a:lnTo>
                  <a:lnTo>
                    <a:pt x="15" y="77"/>
                  </a:lnTo>
                  <a:lnTo>
                    <a:pt x="25" y="82"/>
                  </a:lnTo>
                  <a:lnTo>
                    <a:pt x="35" y="86"/>
                  </a:lnTo>
                  <a:lnTo>
                    <a:pt x="52" y="186"/>
                  </a:lnTo>
                  <a:lnTo>
                    <a:pt x="136" y="1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grpSp>
      <p:grpSp>
        <p:nvGrpSpPr>
          <p:cNvPr id="9" name="Group 119"/>
          <p:cNvGrpSpPr>
            <a:grpSpLocks/>
          </p:cNvGrpSpPr>
          <p:nvPr/>
        </p:nvGrpSpPr>
        <p:grpSpPr bwMode="auto">
          <a:xfrm flipH="1">
            <a:off x="5464175" y="1447801"/>
            <a:ext cx="2414588" cy="2652713"/>
            <a:chOff x="2441972" y="1562398"/>
            <a:chExt cx="2414588" cy="2652563"/>
          </a:xfrm>
        </p:grpSpPr>
        <p:sp>
          <p:nvSpPr>
            <p:cNvPr id="20031" name="Freeform 13"/>
            <p:cNvSpPr>
              <a:spLocks/>
            </p:cNvSpPr>
            <p:nvPr/>
          </p:nvSpPr>
          <p:spPr bwMode="auto">
            <a:xfrm>
              <a:off x="2782491" y="3446859"/>
              <a:ext cx="1267272" cy="719733"/>
            </a:xfrm>
            <a:custGeom>
              <a:avLst/>
              <a:gdLst>
                <a:gd name="T0" fmla="*/ 630 w 655"/>
                <a:gd name="T1" fmla="*/ 313 h 372"/>
                <a:gd name="T2" fmla="*/ 601 w 655"/>
                <a:gd name="T3" fmla="*/ 324 h 372"/>
                <a:gd name="T4" fmla="*/ 568 w 655"/>
                <a:gd name="T5" fmla="*/ 333 h 372"/>
                <a:gd name="T6" fmla="*/ 533 w 655"/>
                <a:gd name="T7" fmla="*/ 340 h 372"/>
                <a:gd name="T8" fmla="*/ 497 w 655"/>
                <a:gd name="T9" fmla="*/ 344 h 372"/>
                <a:gd name="T10" fmla="*/ 461 w 655"/>
                <a:gd name="T11" fmla="*/ 342 h 372"/>
                <a:gd name="T12" fmla="*/ 427 w 655"/>
                <a:gd name="T13" fmla="*/ 332 h 372"/>
                <a:gd name="T14" fmla="*/ 395 w 655"/>
                <a:gd name="T15" fmla="*/ 314 h 372"/>
                <a:gd name="T16" fmla="*/ 369 w 655"/>
                <a:gd name="T17" fmla="*/ 287 h 372"/>
                <a:gd name="T18" fmla="*/ 352 w 655"/>
                <a:gd name="T19" fmla="*/ 257 h 372"/>
                <a:gd name="T20" fmla="*/ 343 w 655"/>
                <a:gd name="T21" fmla="*/ 224 h 372"/>
                <a:gd name="T22" fmla="*/ 338 w 655"/>
                <a:gd name="T23" fmla="*/ 190 h 372"/>
                <a:gd name="T24" fmla="*/ 336 w 655"/>
                <a:gd name="T25" fmla="*/ 149 h 372"/>
                <a:gd name="T26" fmla="*/ 329 w 655"/>
                <a:gd name="T27" fmla="*/ 106 h 372"/>
                <a:gd name="T28" fmla="*/ 312 w 655"/>
                <a:gd name="T29" fmla="*/ 65 h 372"/>
                <a:gd name="T30" fmla="*/ 277 w 655"/>
                <a:gd name="T31" fmla="*/ 29 h 372"/>
                <a:gd name="T32" fmla="*/ 231 w 655"/>
                <a:gd name="T33" fmla="*/ 6 h 372"/>
                <a:gd name="T34" fmla="*/ 192 w 655"/>
                <a:gd name="T35" fmla="*/ 0 h 372"/>
                <a:gd name="T36" fmla="*/ 156 w 655"/>
                <a:gd name="T37" fmla="*/ 4 h 372"/>
                <a:gd name="T38" fmla="*/ 122 w 655"/>
                <a:gd name="T39" fmla="*/ 16 h 372"/>
                <a:gd name="T40" fmla="*/ 90 w 655"/>
                <a:gd name="T41" fmla="*/ 34 h 372"/>
                <a:gd name="T42" fmla="*/ 60 w 655"/>
                <a:gd name="T43" fmla="*/ 57 h 372"/>
                <a:gd name="T44" fmla="*/ 35 w 655"/>
                <a:gd name="T45" fmla="*/ 84 h 372"/>
                <a:gd name="T46" fmla="*/ 11 w 655"/>
                <a:gd name="T47" fmla="*/ 112 h 372"/>
                <a:gd name="T48" fmla="*/ 23 w 655"/>
                <a:gd name="T49" fmla="*/ 142 h 372"/>
                <a:gd name="T50" fmla="*/ 52 w 655"/>
                <a:gd name="T51" fmla="*/ 107 h 372"/>
                <a:gd name="T52" fmla="*/ 81 w 655"/>
                <a:gd name="T53" fmla="*/ 78 h 372"/>
                <a:gd name="T54" fmla="*/ 107 w 655"/>
                <a:gd name="T55" fmla="*/ 56 h 372"/>
                <a:gd name="T56" fmla="*/ 135 w 655"/>
                <a:gd name="T57" fmla="*/ 40 h 372"/>
                <a:gd name="T58" fmla="*/ 161 w 655"/>
                <a:gd name="T59" fmla="*/ 32 h 372"/>
                <a:gd name="T60" fmla="*/ 187 w 655"/>
                <a:gd name="T61" fmla="*/ 28 h 372"/>
                <a:gd name="T62" fmla="*/ 213 w 655"/>
                <a:gd name="T63" fmla="*/ 32 h 372"/>
                <a:gd name="T64" fmla="*/ 239 w 655"/>
                <a:gd name="T65" fmla="*/ 40 h 372"/>
                <a:gd name="T66" fmla="*/ 276 w 655"/>
                <a:gd name="T67" fmla="*/ 66 h 372"/>
                <a:gd name="T68" fmla="*/ 296 w 655"/>
                <a:gd name="T69" fmla="*/ 97 h 372"/>
                <a:gd name="T70" fmla="*/ 305 w 655"/>
                <a:gd name="T71" fmla="*/ 134 h 372"/>
                <a:gd name="T72" fmla="*/ 309 w 655"/>
                <a:gd name="T73" fmla="*/ 175 h 372"/>
                <a:gd name="T74" fmla="*/ 312 w 655"/>
                <a:gd name="T75" fmla="*/ 212 h 372"/>
                <a:gd name="T76" fmla="*/ 319 w 655"/>
                <a:gd name="T77" fmla="*/ 250 h 372"/>
                <a:gd name="T78" fmla="*/ 335 w 655"/>
                <a:gd name="T79" fmla="*/ 286 h 372"/>
                <a:gd name="T80" fmla="*/ 360 w 655"/>
                <a:gd name="T81" fmla="*/ 321 h 372"/>
                <a:gd name="T82" fmla="*/ 394 w 655"/>
                <a:gd name="T83" fmla="*/ 348 h 372"/>
                <a:gd name="T84" fmla="*/ 433 w 655"/>
                <a:gd name="T85" fmla="*/ 365 h 372"/>
                <a:gd name="T86" fmla="*/ 472 w 655"/>
                <a:gd name="T87" fmla="*/ 372 h 372"/>
                <a:gd name="T88" fmla="*/ 513 w 655"/>
                <a:gd name="T89" fmla="*/ 372 h 372"/>
                <a:gd name="T90" fmla="*/ 553 w 655"/>
                <a:gd name="T91" fmla="*/ 366 h 372"/>
                <a:gd name="T92" fmla="*/ 590 w 655"/>
                <a:gd name="T93" fmla="*/ 356 h 372"/>
                <a:gd name="T94" fmla="*/ 625 w 655"/>
                <a:gd name="T95" fmla="*/ 344 h 372"/>
                <a:gd name="T96" fmla="*/ 655 w 655"/>
                <a:gd name="T97" fmla="*/ 332 h 3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55"/>
                <a:gd name="T148" fmla="*/ 0 h 372"/>
                <a:gd name="T149" fmla="*/ 655 w 655"/>
                <a:gd name="T150" fmla="*/ 372 h 3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55" h="372">
                  <a:moveTo>
                    <a:pt x="643" y="307"/>
                  </a:moveTo>
                  <a:lnTo>
                    <a:pt x="630" y="313"/>
                  </a:lnTo>
                  <a:lnTo>
                    <a:pt x="615" y="317"/>
                  </a:lnTo>
                  <a:lnTo>
                    <a:pt x="601" y="324"/>
                  </a:lnTo>
                  <a:lnTo>
                    <a:pt x="584" y="328"/>
                  </a:lnTo>
                  <a:lnTo>
                    <a:pt x="568" y="333"/>
                  </a:lnTo>
                  <a:lnTo>
                    <a:pt x="550" y="337"/>
                  </a:lnTo>
                  <a:lnTo>
                    <a:pt x="533" y="340"/>
                  </a:lnTo>
                  <a:lnTo>
                    <a:pt x="515" y="343"/>
                  </a:lnTo>
                  <a:lnTo>
                    <a:pt x="497" y="344"/>
                  </a:lnTo>
                  <a:lnTo>
                    <a:pt x="479" y="343"/>
                  </a:lnTo>
                  <a:lnTo>
                    <a:pt x="461" y="342"/>
                  </a:lnTo>
                  <a:lnTo>
                    <a:pt x="444" y="338"/>
                  </a:lnTo>
                  <a:lnTo>
                    <a:pt x="427" y="332"/>
                  </a:lnTo>
                  <a:lnTo>
                    <a:pt x="411" y="325"/>
                  </a:lnTo>
                  <a:lnTo>
                    <a:pt x="395" y="314"/>
                  </a:lnTo>
                  <a:lnTo>
                    <a:pt x="381" y="302"/>
                  </a:lnTo>
                  <a:lnTo>
                    <a:pt x="369" y="287"/>
                  </a:lnTo>
                  <a:lnTo>
                    <a:pt x="359" y="273"/>
                  </a:lnTo>
                  <a:lnTo>
                    <a:pt x="352" y="257"/>
                  </a:lnTo>
                  <a:lnTo>
                    <a:pt x="347" y="240"/>
                  </a:lnTo>
                  <a:lnTo>
                    <a:pt x="343" y="224"/>
                  </a:lnTo>
                  <a:lnTo>
                    <a:pt x="341" y="207"/>
                  </a:lnTo>
                  <a:lnTo>
                    <a:pt x="338" y="190"/>
                  </a:lnTo>
                  <a:lnTo>
                    <a:pt x="337" y="172"/>
                  </a:lnTo>
                  <a:lnTo>
                    <a:pt x="336" y="149"/>
                  </a:lnTo>
                  <a:lnTo>
                    <a:pt x="334" y="127"/>
                  </a:lnTo>
                  <a:lnTo>
                    <a:pt x="329" y="106"/>
                  </a:lnTo>
                  <a:lnTo>
                    <a:pt x="322" y="84"/>
                  </a:lnTo>
                  <a:lnTo>
                    <a:pt x="312" y="65"/>
                  </a:lnTo>
                  <a:lnTo>
                    <a:pt x="297" y="46"/>
                  </a:lnTo>
                  <a:lnTo>
                    <a:pt x="277" y="29"/>
                  </a:lnTo>
                  <a:lnTo>
                    <a:pt x="251" y="15"/>
                  </a:lnTo>
                  <a:lnTo>
                    <a:pt x="231" y="6"/>
                  </a:lnTo>
                  <a:lnTo>
                    <a:pt x="211" y="2"/>
                  </a:lnTo>
                  <a:lnTo>
                    <a:pt x="192" y="0"/>
                  </a:lnTo>
                  <a:lnTo>
                    <a:pt x="174" y="0"/>
                  </a:lnTo>
                  <a:lnTo>
                    <a:pt x="156" y="4"/>
                  </a:lnTo>
                  <a:lnTo>
                    <a:pt x="139" y="9"/>
                  </a:lnTo>
                  <a:lnTo>
                    <a:pt x="122" y="16"/>
                  </a:lnTo>
                  <a:lnTo>
                    <a:pt x="106" y="25"/>
                  </a:lnTo>
                  <a:lnTo>
                    <a:pt x="90" y="34"/>
                  </a:lnTo>
                  <a:lnTo>
                    <a:pt x="75" y="45"/>
                  </a:lnTo>
                  <a:lnTo>
                    <a:pt x="60" y="57"/>
                  </a:lnTo>
                  <a:lnTo>
                    <a:pt x="47" y="71"/>
                  </a:lnTo>
                  <a:lnTo>
                    <a:pt x="35" y="84"/>
                  </a:lnTo>
                  <a:lnTo>
                    <a:pt x="22" y="97"/>
                  </a:lnTo>
                  <a:lnTo>
                    <a:pt x="11" y="112"/>
                  </a:lnTo>
                  <a:lnTo>
                    <a:pt x="0" y="125"/>
                  </a:lnTo>
                  <a:lnTo>
                    <a:pt x="23" y="142"/>
                  </a:lnTo>
                  <a:lnTo>
                    <a:pt x="37" y="124"/>
                  </a:lnTo>
                  <a:lnTo>
                    <a:pt x="52" y="107"/>
                  </a:lnTo>
                  <a:lnTo>
                    <a:pt x="66" y="91"/>
                  </a:lnTo>
                  <a:lnTo>
                    <a:pt x="81" y="78"/>
                  </a:lnTo>
                  <a:lnTo>
                    <a:pt x="94" y="67"/>
                  </a:lnTo>
                  <a:lnTo>
                    <a:pt x="107" y="56"/>
                  </a:lnTo>
                  <a:lnTo>
                    <a:pt x="121" y="48"/>
                  </a:lnTo>
                  <a:lnTo>
                    <a:pt x="135" y="40"/>
                  </a:lnTo>
                  <a:lnTo>
                    <a:pt x="147" y="35"/>
                  </a:lnTo>
                  <a:lnTo>
                    <a:pt x="161" y="32"/>
                  </a:lnTo>
                  <a:lnTo>
                    <a:pt x="174" y="29"/>
                  </a:lnTo>
                  <a:lnTo>
                    <a:pt x="187" y="28"/>
                  </a:lnTo>
                  <a:lnTo>
                    <a:pt x="201" y="29"/>
                  </a:lnTo>
                  <a:lnTo>
                    <a:pt x="213" y="32"/>
                  </a:lnTo>
                  <a:lnTo>
                    <a:pt x="226" y="35"/>
                  </a:lnTo>
                  <a:lnTo>
                    <a:pt x="239" y="40"/>
                  </a:lnTo>
                  <a:lnTo>
                    <a:pt x="260" y="52"/>
                  </a:lnTo>
                  <a:lnTo>
                    <a:pt x="276" y="66"/>
                  </a:lnTo>
                  <a:lnTo>
                    <a:pt x="288" y="80"/>
                  </a:lnTo>
                  <a:lnTo>
                    <a:pt x="296" y="97"/>
                  </a:lnTo>
                  <a:lnTo>
                    <a:pt x="301" y="115"/>
                  </a:lnTo>
                  <a:lnTo>
                    <a:pt x="305" y="134"/>
                  </a:lnTo>
                  <a:lnTo>
                    <a:pt x="307" y="154"/>
                  </a:lnTo>
                  <a:lnTo>
                    <a:pt x="309" y="175"/>
                  </a:lnTo>
                  <a:lnTo>
                    <a:pt x="311" y="193"/>
                  </a:lnTo>
                  <a:lnTo>
                    <a:pt x="312" y="212"/>
                  </a:lnTo>
                  <a:lnTo>
                    <a:pt x="315" y="230"/>
                  </a:lnTo>
                  <a:lnTo>
                    <a:pt x="319" y="250"/>
                  </a:lnTo>
                  <a:lnTo>
                    <a:pt x="325" y="268"/>
                  </a:lnTo>
                  <a:lnTo>
                    <a:pt x="335" y="286"/>
                  </a:lnTo>
                  <a:lnTo>
                    <a:pt x="346" y="304"/>
                  </a:lnTo>
                  <a:lnTo>
                    <a:pt x="360" y="321"/>
                  </a:lnTo>
                  <a:lnTo>
                    <a:pt x="377" y="336"/>
                  </a:lnTo>
                  <a:lnTo>
                    <a:pt x="394" y="348"/>
                  </a:lnTo>
                  <a:lnTo>
                    <a:pt x="413" y="357"/>
                  </a:lnTo>
                  <a:lnTo>
                    <a:pt x="433" y="365"/>
                  </a:lnTo>
                  <a:lnTo>
                    <a:pt x="452" y="368"/>
                  </a:lnTo>
                  <a:lnTo>
                    <a:pt x="472" y="372"/>
                  </a:lnTo>
                  <a:lnTo>
                    <a:pt x="492" y="372"/>
                  </a:lnTo>
                  <a:lnTo>
                    <a:pt x="513" y="372"/>
                  </a:lnTo>
                  <a:lnTo>
                    <a:pt x="532" y="370"/>
                  </a:lnTo>
                  <a:lnTo>
                    <a:pt x="553" y="366"/>
                  </a:lnTo>
                  <a:lnTo>
                    <a:pt x="572" y="361"/>
                  </a:lnTo>
                  <a:lnTo>
                    <a:pt x="590" y="356"/>
                  </a:lnTo>
                  <a:lnTo>
                    <a:pt x="608" y="350"/>
                  </a:lnTo>
                  <a:lnTo>
                    <a:pt x="625" y="344"/>
                  </a:lnTo>
                  <a:lnTo>
                    <a:pt x="641" y="338"/>
                  </a:lnTo>
                  <a:lnTo>
                    <a:pt x="655" y="332"/>
                  </a:lnTo>
                  <a:lnTo>
                    <a:pt x="643" y="3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32" name="Freeform 14"/>
            <p:cNvSpPr>
              <a:spLocks/>
            </p:cNvSpPr>
            <p:nvPr/>
          </p:nvSpPr>
          <p:spPr bwMode="auto">
            <a:xfrm>
              <a:off x="3196531" y="1692027"/>
              <a:ext cx="1220837" cy="2300436"/>
            </a:xfrm>
            <a:custGeom>
              <a:avLst/>
              <a:gdLst>
                <a:gd name="T0" fmla="*/ 544 w 631"/>
                <a:gd name="T1" fmla="*/ 423 h 1189"/>
                <a:gd name="T2" fmla="*/ 541 w 631"/>
                <a:gd name="T3" fmla="*/ 423 h 1189"/>
                <a:gd name="T4" fmla="*/ 533 w 631"/>
                <a:gd name="T5" fmla="*/ 288 h 1189"/>
                <a:gd name="T6" fmla="*/ 520 w 631"/>
                <a:gd name="T7" fmla="*/ 42 h 1189"/>
                <a:gd name="T8" fmla="*/ 481 w 631"/>
                <a:gd name="T9" fmla="*/ 4 h 1189"/>
                <a:gd name="T10" fmla="*/ 411 w 631"/>
                <a:gd name="T11" fmla="*/ 21 h 1189"/>
                <a:gd name="T12" fmla="*/ 345 w 631"/>
                <a:gd name="T13" fmla="*/ 48 h 1189"/>
                <a:gd name="T14" fmla="*/ 283 w 631"/>
                <a:gd name="T15" fmla="*/ 84 h 1189"/>
                <a:gd name="T16" fmla="*/ 227 w 631"/>
                <a:gd name="T17" fmla="*/ 133 h 1189"/>
                <a:gd name="T18" fmla="*/ 179 w 631"/>
                <a:gd name="T19" fmla="*/ 191 h 1189"/>
                <a:gd name="T20" fmla="*/ 140 w 631"/>
                <a:gd name="T21" fmla="*/ 262 h 1189"/>
                <a:gd name="T22" fmla="*/ 111 w 631"/>
                <a:gd name="T23" fmla="*/ 346 h 1189"/>
                <a:gd name="T24" fmla="*/ 0 w 631"/>
                <a:gd name="T25" fmla="*/ 485 h 1189"/>
                <a:gd name="T26" fmla="*/ 70 w 631"/>
                <a:gd name="T27" fmla="*/ 560 h 1189"/>
                <a:gd name="T28" fmla="*/ 85 w 631"/>
                <a:gd name="T29" fmla="*/ 648 h 1189"/>
                <a:gd name="T30" fmla="*/ 111 w 631"/>
                <a:gd name="T31" fmla="*/ 725 h 1189"/>
                <a:gd name="T32" fmla="*/ 149 w 631"/>
                <a:gd name="T33" fmla="*/ 789 h 1189"/>
                <a:gd name="T34" fmla="*/ 196 w 631"/>
                <a:gd name="T35" fmla="*/ 842 h 1189"/>
                <a:gd name="T36" fmla="*/ 248 w 631"/>
                <a:gd name="T37" fmla="*/ 883 h 1189"/>
                <a:gd name="T38" fmla="*/ 304 w 631"/>
                <a:gd name="T39" fmla="*/ 912 h 1189"/>
                <a:gd name="T40" fmla="*/ 362 w 631"/>
                <a:gd name="T41" fmla="*/ 928 h 1189"/>
                <a:gd name="T42" fmla="*/ 415 w 631"/>
                <a:gd name="T43" fmla="*/ 1183 h 1189"/>
                <a:gd name="T44" fmla="*/ 610 w 631"/>
                <a:gd name="T45" fmla="*/ 1166 h 1189"/>
                <a:gd name="T46" fmla="*/ 583 w 631"/>
                <a:gd name="T47" fmla="*/ 1021 h 1189"/>
                <a:gd name="T48" fmla="*/ 549 w 631"/>
                <a:gd name="T49" fmla="*/ 826 h 1189"/>
                <a:gd name="T50" fmla="*/ 526 w 631"/>
                <a:gd name="T51" fmla="*/ 680 h 1189"/>
                <a:gd name="T52" fmla="*/ 551 w 631"/>
                <a:gd name="T53" fmla="*/ 650 h 1189"/>
                <a:gd name="T54" fmla="*/ 591 w 631"/>
                <a:gd name="T55" fmla="*/ 622 h 1189"/>
                <a:gd name="T56" fmla="*/ 618 w 631"/>
                <a:gd name="T57" fmla="*/ 584 h 1189"/>
                <a:gd name="T58" fmla="*/ 630 w 631"/>
                <a:gd name="T59" fmla="*/ 542 h 1189"/>
                <a:gd name="T60" fmla="*/ 629 w 631"/>
                <a:gd name="T61" fmla="*/ 504 h 1189"/>
                <a:gd name="T62" fmla="*/ 613 w 631"/>
                <a:gd name="T63" fmla="*/ 469 h 1189"/>
                <a:gd name="T64" fmla="*/ 589 w 631"/>
                <a:gd name="T65" fmla="*/ 440 h 1189"/>
                <a:gd name="T66" fmla="*/ 560 w 631"/>
                <a:gd name="T67" fmla="*/ 424 h 11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31"/>
                <a:gd name="T103" fmla="*/ 0 h 1189"/>
                <a:gd name="T104" fmla="*/ 631 w 631"/>
                <a:gd name="T105" fmla="*/ 1189 h 118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31" h="1189">
                  <a:moveTo>
                    <a:pt x="545" y="423"/>
                  </a:moveTo>
                  <a:lnTo>
                    <a:pt x="544" y="423"/>
                  </a:lnTo>
                  <a:lnTo>
                    <a:pt x="543" y="423"/>
                  </a:lnTo>
                  <a:lnTo>
                    <a:pt x="541" y="423"/>
                  </a:lnTo>
                  <a:lnTo>
                    <a:pt x="539" y="423"/>
                  </a:lnTo>
                  <a:lnTo>
                    <a:pt x="533" y="288"/>
                  </a:lnTo>
                  <a:lnTo>
                    <a:pt x="526" y="150"/>
                  </a:lnTo>
                  <a:lnTo>
                    <a:pt x="520" y="42"/>
                  </a:lnTo>
                  <a:lnTo>
                    <a:pt x="518" y="0"/>
                  </a:lnTo>
                  <a:lnTo>
                    <a:pt x="481" y="4"/>
                  </a:lnTo>
                  <a:lnTo>
                    <a:pt x="446" y="12"/>
                  </a:lnTo>
                  <a:lnTo>
                    <a:pt x="411" y="21"/>
                  </a:lnTo>
                  <a:lnTo>
                    <a:pt x="377" y="33"/>
                  </a:lnTo>
                  <a:lnTo>
                    <a:pt x="345" y="48"/>
                  </a:lnTo>
                  <a:lnTo>
                    <a:pt x="313" y="65"/>
                  </a:lnTo>
                  <a:lnTo>
                    <a:pt x="283" y="84"/>
                  </a:lnTo>
                  <a:lnTo>
                    <a:pt x="254" y="107"/>
                  </a:lnTo>
                  <a:lnTo>
                    <a:pt x="227" y="133"/>
                  </a:lnTo>
                  <a:lnTo>
                    <a:pt x="202" y="161"/>
                  </a:lnTo>
                  <a:lnTo>
                    <a:pt x="179" y="191"/>
                  </a:lnTo>
                  <a:lnTo>
                    <a:pt x="158" y="225"/>
                  </a:lnTo>
                  <a:lnTo>
                    <a:pt x="140" y="262"/>
                  </a:lnTo>
                  <a:lnTo>
                    <a:pt x="123" y="302"/>
                  </a:lnTo>
                  <a:lnTo>
                    <a:pt x="111" y="346"/>
                  </a:lnTo>
                  <a:lnTo>
                    <a:pt x="100" y="392"/>
                  </a:lnTo>
                  <a:lnTo>
                    <a:pt x="0" y="485"/>
                  </a:lnTo>
                  <a:lnTo>
                    <a:pt x="69" y="513"/>
                  </a:lnTo>
                  <a:lnTo>
                    <a:pt x="70" y="560"/>
                  </a:lnTo>
                  <a:lnTo>
                    <a:pt x="75" y="606"/>
                  </a:lnTo>
                  <a:lnTo>
                    <a:pt x="85" y="648"/>
                  </a:lnTo>
                  <a:lnTo>
                    <a:pt x="97" y="687"/>
                  </a:lnTo>
                  <a:lnTo>
                    <a:pt x="111" y="725"/>
                  </a:lnTo>
                  <a:lnTo>
                    <a:pt x="129" y="758"/>
                  </a:lnTo>
                  <a:lnTo>
                    <a:pt x="149" y="789"/>
                  </a:lnTo>
                  <a:lnTo>
                    <a:pt x="172" y="818"/>
                  </a:lnTo>
                  <a:lnTo>
                    <a:pt x="196" y="842"/>
                  </a:lnTo>
                  <a:lnTo>
                    <a:pt x="221" y="865"/>
                  </a:lnTo>
                  <a:lnTo>
                    <a:pt x="248" y="883"/>
                  </a:lnTo>
                  <a:lnTo>
                    <a:pt x="276" y="899"/>
                  </a:lnTo>
                  <a:lnTo>
                    <a:pt x="304" y="912"/>
                  </a:lnTo>
                  <a:lnTo>
                    <a:pt x="333" y="922"/>
                  </a:lnTo>
                  <a:lnTo>
                    <a:pt x="362" y="928"/>
                  </a:lnTo>
                  <a:lnTo>
                    <a:pt x="389" y="930"/>
                  </a:lnTo>
                  <a:lnTo>
                    <a:pt x="415" y="1183"/>
                  </a:lnTo>
                  <a:lnTo>
                    <a:pt x="613" y="1189"/>
                  </a:lnTo>
                  <a:lnTo>
                    <a:pt x="610" y="1166"/>
                  </a:lnTo>
                  <a:lnTo>
                    <a:pt x="599" y="1106"/>
                  </a:lnTo>
                  <a:lnTo>
                    <a:pt x="583" y="1021"/>
                  </a:lnTo>
                  <a:lnTo>
                    <a:pt x="566" y="923"/>
                  </a:lnTo>
                  <a:lnTo>
                    <a:pt x="549" y="826"/>
                  </a:lnTo>
                  <a:lnTo>
                    <a:pt x="536" y="740"/>
                  </a:lnTo>
                  <a:lnTo>
                    <a:pt x="526" y="680"/>
                  </a:lnTo>
                  <a:lnTo>
                    <a:pt x="525" y="657"/>
                  </a:lnTo>
                  <a:lnTo>
                    <a:pt x="551" y="650"/>
                  </a:lnTo>
                  <a:lnTo>
                    <a:pt x="573" y="637"/>
                  </a:lnTo>
                  <a:lnTo>
                    <a:pt x="591" y="622"/>
                  </a:lnTo>
                  <a:lnTo>
                    <a:pt x="606" y="604"/>
                  </a:lnTo>
                  <a:lnTo>
                    <a:pt x="618" y="584"/>
                  </a:lnTo>
                  <a:lnTo>
                    <a:pt x="625" y="562"/>
                  </a:lnTo>
                  <a:lnTo>
                    <a:pt x="630" y="542"/>
                  </a:lnTo>
                  <a:lnTo>
                    <a:pt x="631" y="522"/>
                  </a:lnTo>
                  <a:lnTo>
                    <a:pt x="629" y="504"/>
                  </a:lnTo>
                  <a:lnTo>
                    <a:pt x="623" y="486"/>
                  </a:lnTo>
                  <a:lnTo>
                    <a:pt x="613" y="469"/>
                  </a:lnTo>
                  <a:lnTo>
                    <a:pt x="602" y="453"/>
                  </a:lnTo>
                  <a:lnTo>
                    <a:pt x="589" y="440"/>
                  </a:lnTo>
                  <a:lnTo>
                    <a:pt x="574" y="430"/>
                  </a:lnTo>
                  <a:lnTo>
                    <a:pt x="560" y="424"/>
                  </a:lnTo>
                  <a:lnTo>
                    <a:pt x="545" y="4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33" name="Freeform 15"/>
            <p:cNvSpPr>
              <a:spLocks/>
            </p:cNvSpPr>
            <p:nvPr/>
          </p:nvSpPr>
          <p:spPr bwMode="auto">
            <a:xfrm>
              <a:off x="3312617" y="1692027"/>
              <a:ext cx="1222772" cy="2300436"/>
            </a:xfrm>
            <a:custGeom>
              <a:avLst/>
              <a:gdLst>
                <a:gd name="T0" fmla="*/ 545 w 632"/>
                <a:gd name="T1" fmla="*/ 423 h 1189"/>
                <a:gd name="T2" fmla="*/ 541 w 632"/>
                <a:gd name="T3" fmla="*/ 423 h 1189"/>
                <a:gd name="T4" fmla="*/ 534 w 632"/>
                <a:gd name="T5" fmla="*/ 288 h 1189"/>
                <a:gd name="T6" fmla="*/ 521 w 632"/>
                <a:gd name="T7" fmla="*/ 42 h 1189"/>
                <a:gd name="T8" fmla="*/ 482 w 632"/>
                <a:gd name="T9" fmla="*/ 4 h 1189"/>
                <a:gd name="T10" fmla="*/ 412 w 632"/>
                <a:gd name="T11" fmla="*/ 21 h 1189"/>
                <a:gd name="T12" fmla="*/ 345 w 632"/>
                <a:gd name="T13" fmla="*/ 48 h 1189"/>
                <a:gd name="T14" fmla="*/ 283 w 632"/>
                <a:gd name="T15" fmla="*/ 84 h 1189"/>
                <a:gd name="T16" fmla="*/ 228 w 632"/>
                <a:gd name="T17" fmla="*/ 133 h 1189"/>
                <a:gd name="T18" fmla="*/ 179 w 632"/>
                <a:gd name="T19" fmla="*/ 191 h 1189"/>
                <a:gd name="T20" fmla="*/ 141 w 632"/>
                <a:gd name="T21" fmla="*/ 262 h 1189"/>
                <a:gd name="T22" fmla="*/ 112 w 632"/>
                <a:gd name="T23" fmla="*/ 346 h 1189"/>
                <a:gd name="T24" fmla="*/ 0 w 632"/>
                <a:gd name="T25" fmla="*/ 485 h 1189"/>
                <a:gd name="T26" fmla="*/ 71 w 632"/>
                <a:gd name="T27" fmla="*/ 560 h 1189"/>
                <a:gd name="T28" fmla="*/ 85 w 632"/>
                <a:gd name="T29" fmla="*/ 646 h 1189"/>
                <a:gd name="T30" fmla="*/ 112 w 632"/>
                <a:gd name="T31" fmla="*/ 719 h 1189"/>
                <a:gd name="T32" fmla="*/ 149 w 632"/>
                <a:gd name="T33" fmla="*/ 779 h 1189"/>
                <a:gd name="T34" fmla="*/ 195 w 632"/>
                <a:gd name="T35" fmla="*/ 829 h 1189"/>
                <a:gd name="T36" fmla="*/ 248 w 632"/>
                <a:gd name="T37" fmla="*/ 865 h 1189"/>
                <a:gd name="T38" fmla="*/ 304 w 632"/>
                <a:gd name="T39" fmla="*/ 890 h 1189"/>
                <a:gd name="T40" fmla="*/ 361 w 632"/>
                <a:gd name="T41" fmla="*/ 904 h 1189"/>
                <a:gd name="T42" fmla="*/ 415 w 632"/>
                <a:gd name="T43" fmla="*/ 1183 h 1189"/>
                <a:gd name="T44" fmla="*/ 610 w 632"/>
                <a:gd name="T45" fmla="*/ 1166 h 1189"/>
                <a:gd name="T46" fmla="*/ 583 w 632"/>
                <a:gd name="T47" fmla="*/ 1021 h 1189"/>
                <a:gd name="T48" fmla="*/ 550 w 632"/>
                <a:gd name="T49" fmla="*/ 826 h 1189"/>
                <a:gd name="T50" fmla="*/ 527 w 632"/>
                <a:gd name="T51" fmla="*/ 680 h 1189"/>
                <a:gd name="T52" fmla="*/ 552 w 632"/>
                <a:gd name="T53" fmla="*/ 650 h 1189"/>
                <a:gd name="T54" fmla="*/ 592 w 632"/>
                <a:gd name="T55" fmla="*/ 622 h 1189"/>
                <a:gd name="T56" fmla="*/ 619 w 632"/>
                <a:gd name="T57" fmla="*/ 584 h 1189"/>
                <a:gd name="T58" fmla="*/ 631 w 632"/>
                <a:gd name="T59" fmla="*/ 542 h 1189"/>
                <a:gd name="T60" fmla="*/ 629 w 632"/>
                <a:gd name="T61" fmla="*/ 504 h 1189"/>
                <a:gd name="T62" fmla="*/ 614 w 632"/>
                <a:gd name="T63" fmla="*/ 469 h 1189"/>
                <a:gd name="T64" fmla="*/ 589 w 632"/>
                <a:gd name="T65" fmla="*/ 440 h 1189"/>
                <a:gd name="T66" fmla="*/ 560 w 632"/>
                <a:gd name="T67" fmla="*/ 424 h 11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32"/>
                <a:gd name="T103" fmla="*/ 0 h 1189"/>
                <a:gd name="T104" fmla="*/ 632 w 632"/>
                <a:gd name="T105" fmla="*/ 1189 h 118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32" h="1189">
                  <a:moveTo>
                    <a:pt x="546" y="423"/>
                  </a:moveTo>
                  <a:lnTo>
                    <a:pt x="545" y="423"/>
                  </a:lnTo>
                  <a:lnTo>
                    <a:pt x="544" y="423"/>
                  </a:lnTo>
                  <a:lnTo>
                    <a:pt x="541" y="423"/>
                  </a:lnTo>
                  <a:lnTo>
                    <a:pt x="540" y="423"/>
                  </a:lnTo>
                  <a:lnTo>
                    <a:pt x="534" y="288"/>
                  </a:lnTo>
                  <a:lnTo>
                    <a:pt x="527" y="150"/>
                  </a:lnTo>
                  <a:lnTo>
                    <a:pt x="521" y="42"/>
                  </a:lnTo>
                  <a:lnTo>
                    <a:pt x="518" y="0"/>
                  </a:lnTo>
                  <a:lnTo>
                    <a:pt x="482" y="4"/>
                  </a:lnTo>
                  <a:lnTo>
                    <a:pt x="447" y="12"/>
                  </a:lnTo>
                  <a:lnTo>
                    <a:pt x="412" y="21"/>
                  </a:lnTo>
                  <a:lnTo>
                    <a:pt x="378" y="33"/>
                  </a:lnTo>
                  <a:lnTo>
                    <a:pt x="345" y="48"/>
                  </a:lnTo>
                  <a:lnTo>
                    <a:pt x="314" y="65"/>
                  </a:lnTo>
                  <a:lnTo>
                    <a:pt x="283" y="84"/>
                  </a:lnTo>
                  <a:lnTo>
                    <a:pt x="254" y="107"/>
                  </a:lnTo>
                  <a:lnTo>
                    <a:pt x="228" y="133"/>
                  </a:lnTo>
                  <a:lnTo>
                    <a:pt x="202" y="161"/>
                  </a:lnTo>
                  <a:lnTo>
                    <a:pt x="179" y="191"/>
                  </a:lnTo>
                  <a:lnTo>
                    <a:pt x="159" y="225"/>
                  </a:lnTo>
                  <a:lnTo>
                    <a:pt x="141" y="262"/>
                  </a:lnTo>
                  <a:lnTo>
                    <a:pt x="124" y="302"/>
                  </a:lnTo>
                  <a:lnTo>
                    <a:pt x="112" y="346"/>
                  </a:lnTo>
                  <a:lnTo>
                    <a:pt x="101" y="392"/>
                  </a:lnTo>
                  <a:lnTo>
                    <a:pt x="0" y="485"/>
                  </a:lnTo>
                  <a:lnTo>
                    <a:pt x="69" y="513"/>
                  </a:lnTo>
                  <a:lnTo>
                    <a:pt x="71" y="560"/>
                  </a:lnTo>
                  <a:lnTo>
                    <a:pt x="75" y="605"/>
                  </a:lnTo>
                  <a:lnTo>
                    <a:pt x="85" y="646"/>
                  </a:lnTo>
                  <a:lnTo>
                    <a:pt x="97" y="683"/>
                  </a:lnTo>
                  <a:lnTo>
                    <a:pt x="112" y="719"/>
                  </a:lnTo>
                  <a:lnTo>
                    <a:pt x="130" y="750"/>
                  </a:lnTo>
                  <a:lnTo>
                    <a:pt x="149" y="779"/>
                  </a:lnTo>
                  <a:lnTo>
                    <a:pt x="172" y="806"/>
                  </a:lnTo>
                  <a:lnTo>
                    <a:pt x="195" y="829"/>
                  </a:lnTo>
                  <a:lnTo>
                    <a:pt x="221" y="848"/>
                  </a:lnTo>
                  <a:lnTo>
                    <a:pt x="248" y="865"/>
                  </a:lnTo>
                  <a:lnTo>
                    <a:pt x="275" y="878"/>
                  </a:lnTo>
                  <a:lnTo>
                    <a:pt x="304" y="890"/>
                  </a:lnTo>
                  <a:lnTo>
                    <a:pt x="333" y="898"/>
                  </a:lnTo>
                  <a:lnTo>
                    <a:pt x="361" y="904"/>
                  </a:lnTo>
                  <a:lnTo>
                    <a:pt x="390" y="906"/>
                  </a:lnTo>
                  <a:lnTo>
                    <a:pt x="415" y="1183"/>
                  </a:lnTo>
                  <a:lnTo>
                    <a:pt x="614" y="1189"/>
                  </a:lnTo>
                  <a:lnTo>
                    <a:pt x="610" y="1166"/>
                  </a:lnTo>
                  <a:lnTo>
                    <a:pt x="599" y="1106"/>
                  </a:lnTo>
                  <a:lnTo>
                    <a:pt x="583" y="1021"/>
                  </a:lnTo>
                  <a:lnTo>
                    <a:pt x="566" y="923"/>
                  </a:lnTo>
                  <a:lnTo>
                    <a:pt x="550" y="826"/>
                  </a:lnTo>
                  <a:lnTo>
                    <a:pt x="536" y="740"/>
                  </a:lnTo>
                  <a:lnTo>
                    <a:pt x="527" y="680"/>
                  </a:lnTo>
                  <a:lnTo>
                    <a:pt x="525" y="657"/>
                  </a:lnTo>
                  <a:lnTo>
                    <a:pt x="552" y="650"/>
                  </a:lnTo>
                  <a:lnTo>
                    <a:pt x="574" y="637"/>
                  </a:lnTo>
                  <a:lnTo>
                    <a:pt x="592" y="622"/>
                  </a:lnTo>
                  <a:lnTo>
                    <a:pt x="606" y="604"/>
                  </a:lnTo>
                  <a:lnTo>
                    <a:pt x="619" y="584"/>
                  </a:lnTo>
                  <a:lnTo>
                    <a:pt x="626" y="562"/>
                  </a:lnTo>
                  <a:lnTo>
                    <a:pt x="631" y="542"/>
                  </a:lnTo>
                  <a:lnTo>
                    <a:pt x="632" y="522"/>
                  </a:lnTo>
                  <a:lnTo>
                    <a:pt x="629" y="504"/>
                  </a:lnTo>
                  <a:lnTo>
                    <a:pt x="623" y="486"/>
                  </a:lnTo>
                  <a:lnTo>
                    <a:pt x="614" y="469"/>
                  </a:lnTo>
                  <a:lnTo>
                    <a:pt x="603" y="453"/>
                  </a:lnTo>
                  <a:lnTo>
                    <a:pt x="589" y="440"/>
                  </a:lnTo>
                  <a:lnTo>
                    <a:pt x="575" y="430"/>
                  </a:lnTo>
                  <a:lnTo>
                    <a:pt x="560" y="424"/>
                  </a:lnTo>
                  <a:lnTo>
                    <a:pt x="546" y="423"/>
                  </a:lnTo>
                  <a:close/>
                </a:path>
              </a:pathLst>
            </a:custGeom>
            <a:solidFill>
              <a:srgbClr val="EF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34" name="Freeform 16"/>
            <p:cNvSpPr>
              <a:spLocks/>
            </p:cNvSpPr>
            <p:nvPr/>
          </p:nvSpPr>
          <p:spPr bwMode="auto">
            <a:xfrm>
              <a:off x="3446116" y="2595563"/>
              <a:ext cx="667494" cy="828080"/>
            </a:xfrm>
            <a:custGeom>
              <a:avLst/>
              <a:gdLst>
                <a:gd name="T0" fmla="*/ 345 w 345"/>
                <a:gd name="T1" fmla="*/ 18 h 428"/>
                <a:gd name="T2" fmla="*/ 309 w 345"/>
                <a:gd name="T3" fmla="*/ 0 h 428"/>
                <a:gd name="T4" fmla="*/ 190 w 345"/>
                <a:gd name="T5" fmla="*/ 169 h 428"/>
                <a:gd name="T6" fmla="*/ 183 w 345"/>
                <a:gd name="T7" fmla="*/ 118 h 428"/>
                <a:gd name="T8" fmla="*/ 166 w 345"/>
                <a:gd name="T9" fmla="*/ 82 h 428"/>
                <a:gd name="T10" fmla="*/ 142 w 345"/>
                <a:gd name="T11" fmla="*/ 59 h 428"/>
                <a:gd name="T12" fmla="*/ 113 w 345"/>
                <a:gd name="T13" fmla="*/ 47 h 428"/>
                <a:gd name="T14" fmla="*/ 81 w 345"/>
                <a:gd name="T15" fmla="*/ 43 h 428"/>
                <a:gd name="T16" fmla="*/ 51 w 345"/>
                <a:gd name="T17" fmla="*/ 46 h 428"/>
                <a:gd name="T18" fmla="*/ 23 w 345"/>
                <a:gd name="T19" fmla="*/ 54 h 428"/>
                <a:gd name="T20" fmla="*/ 0 w 345"/>
                <a:gd name="T21" fmla="*/ 65 h 428"/>
                <a:gd name="T22" fmla="*/ 3 w 345"/>
                <a:gd name="T23" fmla="*/ 104 h 428"/>
                <a:gd name="T24" fmla="*/ 8 w 345"/>
                <a:gd name="T25" fmla="*/ 140 h 428"/>
                <a:gd name="T26" fmla="*/ 15 w 345"/>
                <a:gd name="T27" fmla="*/ 174 h 428"/>
                <a:gd name="T28" fmla="*/ 25 w 345"/>
                <a:gd name="T29" fmla="*/ 206 h 428"/>
                <a:gd name="T30" fmla="*/ 35 w 345"/>
                <a:gd name="T31" fmla="*/ 236 h 428"/>
                <a:gd name="T32" fmla="*/ 49 w 345"/>
                <a:gd name="T33" fmla="*/ 264 h 428"/>
                <a:gd name="T34" fmla="*/ 64 w 345"/>
                <a:gd name="T35" fmla="*/ 289 h 428"/>
                <a:gd name="T36" fmla="*/ 81 w 345"/>
                <a:gd name="T37" fmla="*/ 312 h 428"/>
                <a:gd name="T38" fmla="*/ 100 w 345"/>
                <a:gd name="T39" fmla="*/ 334 h 428"/>
                <a:gd name="T40" fmla="*/ 119 w 345"/>
                <a:gd name="T41" fmla="*/ 353 h 428"/>
                <a:gd name="T42" fmla="*/ 138 w 345"/>
                <a:gd name="T43" fmla="*/ 371 h 428"/>
                <a:gd name="T44" fmla="*/ 160 w 345"/>
                <a:gd name="T45" fmla="*/ 386 h 428"/>
                <a:gd name="T46" fmla="*/ 183 w 345"/>
                <a:gd name="T47" fmla="*/ 399 h 428"/>
                <a:gd name="T48" fmla="*/ 205 w 345"/>
                <a:gd name="T49" fmla="*/ 411 h 428"/>
                <a:gd name="T50" fmla="*/ 229 w 345"/>
                <a:gd name="T51" fmla="*/ 421 h 428"/>
                <a:gd name="T52" fmla="*/ 252 w 345"/>
                <a:gd name="T53" fmla="*/ 428 h 428"/>
                <a:gd name="T54" fmla="*/ 285 w 345"/>
                <a:gd name="T55" fmla="*/ 379 h 428"/>
                <a:gd name="T56" fmla="*/ 309 w 345"/>
                <a:gd name="T57" fmla="*/ 317 h 428"/>
                <a:gd name="T58" fmla="*/ 326 w 345"/>
                <a:gd name="T59" fmla="*/ 249 h 428"/>
                <a:gd name="T60" fmla="*/ 337 w 345"/>
                <a:gd name="T61" fmla="*/ 181 h 428"/>
                <a:gd name="T62" fmla="*/ 343 w 345"/>
                <a:gd name="T63" fmla="*/ 118 h 428"/>
                <a:gd name="T64" fmla="*/ 345 w 345"/>
                <a:gd name="T65" fmla="*/ 66 h 428"/>
                <a:gd name="T66" fmla="*/ 345 w 345"/>
                <a:gd name="T67" fmla="*/ 31 h 428"/>
                <a:gd name="T68" fmla="*/ 345 w 345"/>
                <a:gd name="T69" fmla="*/ 18 h 42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5"/>
                <a:gd name="T106" fmla="*/ 0 h 428"/>
                <a:gd name="T107" fmla="*/ 345 w 345"/>
                <a:gd name="T108" fmla="*/ 428 h 42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5" h="428">
                  <a:moveTo>
                    <a:pt x="345" y="18"/>
                  </a:moveTo>
                  <a:lnTo>
                    <a:pt x="309" y="0"/>
                  </a:lnTo>
                  <a:lnTo>
                    <a:pt x="190" y="169"/>
                  </a:lnTo>
                  <a:lnTo>
                    <a:pt x="183" y="118"/>
                  </a:lnTo>
                  <a:lnTo>
                    <a:pt x="166" y="82"/>
                  </a:lnTo>
                  <a:lnTo>
                    <a:pt x="142" y="59"/>
                  </a:lnTo>
                  <a:lnTo>
                    <a:pt x="113" y="47"/>
                  </a:lnTo>
                  <a:lnTo>
                    <a:pt x="81" y="43"/>
                  </a:lnTo>
                  <a:lnTo>
                    <a:pt x="51" y="46"/>
                  </a:lnTo>
                  <a:lnTo>
                    <a:pt x="23" y="54"/>
                  </a:lnTo>
                  <a:lnTo>
                    <a:pt x="0" y="65"/>
                  </a:lnTo>
                  <a:lnTo>
                    <a:pt x="3" y="104"/>
                  </a:lnTo>
                  <a:lnTo>
                    <a:pt x="8" y="140"/>
                  </a:lnTo>
                  <a:lnTo>
                    <a:pt x="15" y="174"/>
                  </a:lnTo>
                  <a:lnTo>
                    <a:pt x="25" y="206"/>
                  </a:lnTo>
                  <a:lnTo>
                    <a:pt x="35" y="236"/>
                  </a:lnTo>
                  <a:lnTo>
                    <a:pt x="49" y="264"/>
                  </a:lnTo>
                  <a:lnTo>
                    <a:pt x="64" y="289"/>
                  </a:lnTo>
                  <a:lnTo>
                    <a:pt x="81" y="312"/>
                  </a:lnTo>
                  <a:lnTo>
                    <a:pt x="100" y="334"/>
                  </a:lnTo>
                  <a:lnTo>
                    <a:pt x="119" y="353"/>
                  </a:lnTo>
                  <a:lnTo>
                    <a:pt x="138" y="371"/>
                  </a:lnTo>
                  <a:lnTo>
                    <a:pt x="160" y="386"/>
                  </a:lnTo>
                  <a:lnTo>
                    <a:pt x="183" y="399"/>
                  </a:lnTo>
                  <a:lnTo>
                    <a:pt x="205" y="411"/>
                  </a:lnTo>
                  <a:lnTo>
                    <a:pt x="229" y="421"/>
                  </a:lnTo>
                  <a:lnTo>
                    <a:pt x="252" y="428"/>
                  </a:lnTo>
                  <a:lnTo>
                    <a:pt x="285" y="379"/>
                  </a:lnTo>
                  <a:lnTo>
                    <a:pt x="309" y="317"/>
                  </a:lnTo>
                  <a:lnTo>
                    <a:pt x="326" y="249"/>
                  </a:lnTo>
                  <a:lnTo>
                    <a:pt x="337" y="181"/>
                  </a:lnTo>
                  <a:lnTo>
                    <a:pt x="343" y="118"/>
                  </a:lnTo>
                  <a:lnTo>
                    <a:pt x="345" y="66"/>
                  </a:lnTo>
                  <a:lnTo>
                    <a:pt x="345" y="31"/>
                  </a:lnTo>
                  <a:lnTo>
                    <a:pt x="345" y="18"/>
                  </a:lnTo>
                  <a:close/>
                </a:path>
              </a:pathLst>
            </a:custGeom>
            <a:solidFill>
              <a:srgbClr val="E584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35" name="Freeform 17"/>
            <p:cNvSpPr>
              <a:spLocks/>
            </p:cNvSpPr>
            <p:nvPr/>
          </p:nvSpPr>
          <p:spPr bwMode="auto">
            <a:xfrm>
              <a:off x="3668614" y="3779639"/>
              <a:ext cx="1187946" cy="435322"/>
            </a:xfrm>
            <a:custGeom>
              <a:avLst/>
              <a:gdLst>
                <a:gd name="T0" fmla="*/ 358 w 614"/>
                <a:gd name="T1" fmla="*/ 0 h 225"/>
                <a:gd name="T2" fmla="*/ 360 w 614"/>
                <a:gd name="T3" fmla="*/ 5 h 225"/>
                <a:gd name="T4" fmla="*/ 361 w 614"/>
                <a:gd name="T5" fmla="*/ 17 h 225"/>
                <a:gd name="T6" fmla="*/ 357 w 614"/>
                <a:gd name="T7" fmla="*/ 35 h 225"/>
                <a:gd name="T8" fmla="*/ 344 w 614"/>
                <a:gd name="T9" fmla="*/ 55 h 225"/>
                <a:gd name="T10" fmla="*/ 339 w 614"/>
                <a:gd name="T11" fmla="*/ 66 h 225"/>
                <a:gd name="T12" fmla="*/ 321 w 614"/>
                <a:gd name="T13" fmla="*/ 81 h 225"/>
                <a:gd name="T14" fmla="*/ 299 w 614"/>
                <a:gd name="T15" fmla="*/ 95 h 225"/>
                <a:gd name="T16" fmla="*/ 276 w 614"/>
                <a:gd name="T17" fmla="*/ 104 h 225"/>
                <a:gd name="T18" fmla="*/ 253 w 614"/>
                <a:gd name="T19" fmla="*/ 109 h 225"/>
                <a:gd name="T20" fmla="*/ 229 w 614"/>
                <a:gd name="T21" fmla="*/ 108 h 225"/>
                <a:gd name="T22" fmla="*/ 207 w 614"/>
                <a:gd name="T23" fmla="*/ 99 h 225"/>
                <a:gd name="T24" fmla="*/ 187 w 614"/>
                <a:gd name="T25" fmla="*/ 84 h 225"/>
                <a:gd name="T26" fmla="*/ 171 w 614"/>
                <a:gd name="T27" fmla="*/ 57 h 225"/>
                <a:gd name="T28" fmla="*/ 164 w 614"/>
                <a:gd name="T29" fmla="*/ 61 h 225"/>
                <a:gd name="T30" fmla="*/ 144 w 614"/>
                <a:gd name="T31" fmla="*/ 72 h 225"/>
                <a:gd name="T32" fmla="*/ 116 w 614"/>
                <a:gd name="T33" fmla="*/ 89 h 225"/>
                <a:gd name="T34" fmla="*/ 85 w 614"/>
                <a:gd name="T35" fmla="*/ 110 h 225"/>
                <a:gd name="T36" fmla="*/ 53 w 614"/>
                <a:gd name="T37" fmla="*/ 136 h 225"/>
                <a:gd name="T38" fmla="*/ 27 w 614"/>
                <a:gd name="T39" fmla="*/ 165 h 225"/>
                <a:gd name="T40" fmla="*/ 7 w 614"/>
                <a:gd name="T41" fmla="*/ 195 h 225"/>
                <a:gd name="T42" fmla="*/ 0 w 614"/>
                <a:gd name="T43" fmla="*/ 225 h 225"/>
                <a:gd name="T44" fmla="*/ 614 w 614"/>
                <a:gd name="T45" fmla="*/ 225 h 225"/>
                <a:gd name="T46" fmla="*/ 614 w 614"/>
                <a:gd name="T47" fmla="*/ 223 h 225"/>
                <a:gd name="T48" fmla="*/ 612 w 614"/>
                <a:gd name="T49" fmla="*/ 218 h 225"/>
                <a:gd name="T50" fmla="*/ 611 w 614"/>
                <a:gd name="T51" fmla="*/ 208 h 225"/>
                <a:gd name="T52" fmla="*/ 609 w 614"/>
                <a:gd name="T53" fmla="*/ 198 h 225"/>
                <a:gd name="T54" fmla="*/ 604 w 614"/>
                <a:gd name="T55" fmla="*/ 183 h 225"/>
                <a:gd name="T56" fmla="*/ 598 w 614"/>
                <a:gd name="T57" fmla="*/ 167 h 225"/>
                <a:gd name="T58" fmla="*/ 589 w 614"/>
                <a:gd name="T59" fmla="*/ 150 h 225"/>
                <a:gd name="T60" fmla="*/ 578 w 614"/>
                <a:gd name="T61" fmla="*/ 131 h 225"/>
                <a:gd name="T62" fmla="*/ 565 w 614"/>
                <a:gd name="T63" fmla="*/ 113 h 225"/>
                <a:gd name="T64" fmla="*/ 547 w 614"/>
                <a:gd name="T65" fmla="*/ 93 h 225"/>
                <a:gd name="T66" fmla="*/ 526 w 614"/>
                <a:gd name="T67" fmla="*/ 74 h 225"/>
                <a:gd name="T68" fmla="*/ 502 w 614"/>
                <a:gd name="T69" fmla="*/ 56 h 225"/>
                <a:gd name="T70" fmla="*/ 473 w 614"/>
                <a:gd name="T71" fmla="*/ 39 h 225"/>
                <a:gd name="T72" fmla="*/ 441 w 614"/>
                <a:gd name="T73" fmla="*/ 24 h 225"/>
                <a:gd name="T74" fmla="*/ 402 w 614"/>
                <a:gd name="T75" fmla="*/ 11 h 225"/>
                <a:gd name="T76" fmla="*/ 358 w 614"/>
                <a:gd name="T77" fmla="*/ 0 h 2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14"/>
                <a:gd name="T118" fmla="*/ 0 h 225"/>
                <a:gd name="T119" fmla="*/ 614 w 614"/>
                <a:gd name="T120" fmla="*/ 225 h 22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14" h="225">
                  <a:moveTo>
                    <a:pt x="358" y="0"/>
                  </a:moveTo>
                  <a:lnTo>
                    <a:pt x="360" y="5"/>
                  </a:lnTo>
                  <a:lnTo>
                    <a:pt x="361" y="17"/>
                  </a:lnTo>
                  <a:lnTo>
                    <a:pt x="357" y="35"/>
                  </a:lnTo>
                  <a:lnTo>
                    <a:pt x="344" y="55"/>
                  </a:lnTo>
                  <a:lnTo>
                    <a:pt x="339" y="66"/>
                  </a:lnTo>
                  <a:lnTo>
                    <a:pt x="321" y="81"/>
                  </a:lnTo>
                  <a:lnTo>
                    <a:pt x="299" y="95"/>
                  </a:lnTo>
                  <a:lnTo>
                    <a:pt x="276" y="104"/>
                  </a:lnTo>
                  <a:lnTo>
                    <a:pt x="253" y="109"/>
                  </a:lnTo>
                  <a:lnTo>
                    <a:pt x="229" y="108"/>
                  </a:lnTo>
                  <a:lnTo>
                    <a:pt x="207" y="99"/>
                  </a:lnTo>
                  <a:lnTo>
                    <a:pt x="187" y="84"/>
                  </a:lnTo>
                  <a:lnTo>
                    <a:pt x="171" y="57"/>
                  </a:lnTo>
                  <a:lnTo>
                    <a:pt x="164" y="61"/>
                  </a:lnTo>
                  <a:lnTo>
                    <a:pt x="144" y="72"/>
                  </a:lnTo>
                  <a:lnTo>
                    <a:pt x="116" y="89"/>
                  </a:lnTo>
                  <a:lnTo>
                    <a:pt x="85" y="110"/>
                  </a:lnTo>
                  <a:lnTo>
                    <a:pt x="53" y="136"/>
                  </a:lnTo>
                  <a:lnTo>
                    <a:pt x="27" y="165"/>
                  </a:lnTo>
                  <a:lnTo>
                    <a:pt x="7" y="195"/>
                  </a:lnTo>
                  <a:lnTo>
                    <a:pt x="0" y="225"/>
                  </a:lnTo>
                  <a:lnTo>
                    <a:pt x="614" y="225"/>
                  </a:lnTo>
                  <a:lnTo>
                    <a:pt x="614" y="223"/>
                  </a:lnTo>
                  <a:lnTo>
                    <a:pt x="612" y="218"/>
                  </a:lnTo>
                  <a:lnTo>
                    <a:pt x="611" y="208"/>
                  </a:lnTo>
                  <a:lnTo>
                    <a:pt x="609" y="198"/>
                  </a:lnTo>
                  <a:lnTo>
                    <a:pt x="604" y="183"/>
                  </a:lnTo>
                  <a:lnTo>
                    <a:pt x="598" y="167"/>
                  </a:lnTo>
                  <a:lnTo>
                    <a:pt x="589" y="150"/>
                  </a:lnTo>
                  <a:lnTo>
                    <a:pt x="578" y="131"/>
                  </a:lnTo>
                  <a:lnTo>
                    <a:pt x="565" y="113"/>
                  </a:lnTo>
                  <a:lnTo>
                    <a:pt x="547" y="93"/>
                  </a:lnTo>
                  <a:lnTo>
                    <a:pt x="526" y="74"/>
                  </a:lnTo>
                  <a:lnTo>
                    <a:pt x="502" y="56"/>
                  </a:lnTo>
                  <a:lnTo>
                    <a:pt x="473" y="39"/>
                  </a:lnTo>
                  <a:lnTo>
                    <a:pt x="441" y="24"/>
                  </a:lnTo>
                  <a:lnTo>
                    <a:pt x="402" y="11"/>
                  </a:lnTo>
                  <a:lnTo>
                    <a:pt x="358" y="0"/>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36" name="Freeform 18"/>
            <p:cNvSpPr>
              <a:spLocks/>
            </p:cNvSpPr>
            <p:nvPr/>
          </p:nvSpPr>
          <p:spPr bwMode="auto">
            <a:xfrm>
              <a:off x="3093988" y="1659136"/>
              <a:ext cx="1364010" cy="2207568"/>
            </a:xfrm>
            <a:custGeom>
              <a:avLst/>
              <a:gdLst>
                <a:gd name="T0" fmla="*/ 649 w 705"/>
                <a:gd name="T1" fmla="*/ 637 h 1141"/>
                <a:gd name="T2" fmla="*/ 692 w 705"/>
                <a:gd name="T3" fmla="*/ 588 h 1141"/>
                <a:gd name="T4" fmla="*/ 705 w 705"/>
                <a:gd name="T5" fmla="*/ 530 h 1141"/>
                <a:gd name="T6" fmla="*/ 688 w 705"/>
                <a:gd name="T7" fmla="*/ 477 h 1141"/>
                <a:gd name="T8" fmla="*/ 658 w 705"/>
                <a:gd name="T9" fmla="*/ 446 h 1141"/>
                <a:gd name="T10" fmla="*/ 626 w 705"/>
                <a:gd name="T11" fmla="*/ 432 h 1141"/>
                <a:gd name="T12" fmla="*/ 592 w 705"/>
                <a:gd name="T13" fmla="*/ 426 h 1141"/>
                <a:gd name="T14" fmla="*/ 563 w 705"/>
                <a:gd name="T15" fmla="*/ 1 h 1141"/>
                <a:gd name="T16" fmla="*/ 521 w 705"/>
                <a:gd name="T17" fmla="*/ 7 h 1141"/>
                <a:gd name="T18" fmla="*/ 424 w 705"/>
                <a:gd name="T19" fmla="*/ 29 h 1141"/>
                <a:gd name="T20" fmla="*/ 340 w 705"/>
                <a:gd name="T21" fmla="*/ 72 h 1141"/>
                <a:gd name="T22" fmla="*/ 266 w 705"/>
                <a:gd name="T23" fmla="*/ 142 h 1141"/>
                <a:gd name="T24" fmla="*/ 200 w 705"/>
                <a:gd name="T25" fmla="*/ 247 h 1141"/>
                <a:gd name="T26" fmla="*/ 144 w 705"/>
                <a:gd name="T27" fmla="*/ 393 h 1141"/>
                <a:gd name="T28" fmla="*/ 118 w 705"/>
                <a:gd name="T29" fmla="*/ 605 h 1141"/>
                <a:gd name="T30" fmla="*/ 146 w 705"/>
                <a:gd name="T31" fmla="*/ 725 h 1141"/>
                <a:gd name="T32" fmla="*/ 199 w 705"/>
                <a:gd name="T33" fmla="*/ 824 h 1141"/>
                <a:gd name="T34" fmla="*/ 269 w 705"/>
                <a:gd name="T35" fmla="*/ 900 h 1141"/>
                <a:gd name="T36" fmla="*/ 352 w 705"/>
                <a:gd name="T37" fmla="*/ 951 h 1141"/>
                <a:gd name="T38" fmla="*/ 439 w 705"/>
                <a:gd name="T39" fmla="*/ 974 h 1141"/>
                <a:gd name="T40" fmla="*/ 469 w 705"/>
                <a:gd name="T41" fmla="*/ 946 h 1141"/>
                <a:gd name="T42" fmla="*/ 399 w 705"/>
                <a:gd name="T43" fmla="*/ 936 h 1141"/>
                <a:gd name="T44" fmla="*/ 317 w 705"/>
                <a:gd name="T45" fmla="*/ 898 h 1141"/>
                <a:gd name="T46" fmla="*/ 244 w 705"/>
                <a:gd name="T47" fmla="*/ 834 h 1141"/>
                <a:gd name="T48" fmla="*/ 187 w 705"/>
                <a:gd name="T49" fmla="*/ 745 h 1141"/>
                <a:gd name="T50" fmla="*/ 152 w 705"/>
                <a:gd name="T51" fmla="*/ 635 h 1141"/>
                <a:gd name="T52" fmla="*/ 145 w 705"/>
                <a:gd name="T53" fmla="*/ 538 h 1141"/>
                <a:gd name="T54" fmla="*/ 170 w 705"/>
                <a:gd name="T55" fmla="*/ 406 h 1141"/>
                <a:gd name="T56" fmla="*/ 222 w 705"/>
                <a:gd name="T57" fmla="*/ 270 h 1141"/>
                <a:gd name="T58" fmla="*/ 282 w 705"/>
                <a:gd name="T59" fmla="*/ 170 h 1141"/>
                <a:gd name="T60" fmla="*/ 348 w 705"/>
                <a:gd name="T61" fmla="*/ 102 h 1141"/>
                <a:gd name="T62" fmla="*/ 424 w 705"/>
                <a:gd name="T63" fmla="*/ 61 h 1141"/>
                <a:gd name="T64" fmla="*/ 511 w 705"/>
                <a:gd name="T65" fmla="*/ 38 h 1141"/>
                <a:gd name="T66" fmla="*/ 567 w 705"/>
                <a:gd name="T67" fmla="*/ 456 h 1141"/>
                <a:gd name="T68" fmla="*/ 585 w 705"/>
                <a:gd name="T69" fmla="*/ 455 h 1141"/>
                <a:gd name="T70" fmla="*/ 614 w 705"/>
                <a:gd name="T71" fmla="*/ 458 h 1141"/>
                <a:gd name="T72" fmla="*/ 640 w 705"/>
                <a:gd name="T73" fmla="*/ 470 h 1141"/>
                <a:gd name="T74" fmla="*/ 663 w 705"/>
                <a:gd name="T75" fmla="*/ 492 h 1141"/>
                <a:gd name="T76" fmla="*/ 675 w 705"/>
                <a:gd name="T77" fmla="*/ 530 h 1141"/>
                <a:gd name="T78" fmla="*/ 648 w 705"/>
                <a:gd name="T79" fmla="*/ 605 h 1141"/>
                <a:gd name="T80" fmla="*/ 591 w 705"/>
                <a:gd name="T81" fmla="*/ 634 h 1141"/>
                <a:gd name="T82" fmla="*/ 574 w 705"/>
                <a:gd name="T83" fmla="*/ 656 h 1141"/>
                <a:gd name="T84" fmla="*/ 604 w 705"/>
                <a:gd name="T85" fmla="*/ 842 h 1141"/>
                <a:gd name="T86" fmla="*/ 643 w 705"/>
                <a:gd name="T87" fmla="*/ 1082 h 1141"/>
                <a:gd name="T88" fmla="*/ 672 w 705"/>
                <a:gd name="T89" fmla="*/ 1078 h 1141"/>
                <a:gd name="T90" fmla="*/ 635 w 705"/>
                <a:gd name="T91" fmla="*/ 849 h 1141"/>
                <a:gd name="T92" fmla="*/ 604 w 705"/>
                <a:gd name="T93" fmla="*/ 675 h 114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05"/>
                <a:gd name="T142" fmla="*/ 0 h 1141"/>
                <a:gd name="T143" fmla="*/ 705 w 705"/>
                <a:gd name="T144" fmla="*/ 1141 h 114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05" h="1141">
                  <a:moveTo>
                    <a:pt x="602" y="658"/>
                  </a:moveTo>
                  <a:lnTo>
                    <a:pt x="627" y="650"/>
                  </a:lnTo>
                  <a:lnTo>
                    <a:pt x="649" y="637"/>
                  </a:lnTo>
                  <a:lnTo>
                    <a:pt x="667" y="623"/>
                  </a:lnTo>
                  <a:lnTo>
                    <a:pt x="682" y="606"/>
                  </a:lnTo>
                  <a:lnTo>
                    <a:pt x="692" y="588"/>
                  </a:lnTo>
                  <a:lnTo>
                    <a:pt x="699" y="569"/>
                  </a:lnTo>
                  <a:lnTo>
                    <a:pt x="704" y="549"/>
                  </a:lnTo>
                  <a:lnTo>
                    <a:pt x="705" y="530"/>
                  </a:lnTo>
                  <a:lnTo>
                    <a:pt x="702" y="510"/>
                  </a:lnTo>
                  <a:lnTo>
                    <a:pt x="698" y="493"/>
                  </a:lnTo>
                  <a:lnTo>
                    <a:pt x="688" y="477"/>
                  </a:lnTo>
                  <a:lnTo>
                    <a:pt x="675" y="461"/>
                  </a:lnTo>
                  <a:lnTo>
                    <a:pt x="666" y="454"/>
                  </a:lnTo>
                  <a:lnTo>
                    <a:pt x="658" y="446"/>
                  </a:lnTo>
                  <a:lnTo>
                    <a:pt x="648" y="441"/>
                  </a:lnTo>
                  <a:lnTo>
                    <a:pt x="637" y="435"/>
                  </a:lnTo>
                  <a:lnTo>
                    <a:pt x="626" y="432"/>
                  </a:lnTo>
                  <a:lnTo>
                    <a:pt x="615" y="429"/>
                  </a:lnTo>
                  <a:lnTo>
                    <a:pt x="604" y="427"/>
                  </a:lnTo>
                  <a:lnTo>
                    <a:pt x="592" y="426"/>
                  </a:lnTo>
                  <a:lnTo>
                    <a:pt x="571" y="0"/>
                  </a:lnTo>
                  <a:lnTo>
                    <a:pt x="568" y="0"/>
                  </a:lnTo>
                  <a:lnTo>
                    <a:pt x="563" y="1"/>
                  </a:lnTo>
                  <a:lnTo>
                    <a:pt x="559" y="2"/>
                  </a:lnTo>
                  <a:lnTo>
                    <a:pt x="556" y="2"/>
                  </a:lnTo>
                  <a:lnTo>
                    <a:pt x="521" y="7"/>
                  </a:lnTo>
                  <a:lnTo>
                    <a:pt x="487" y="12"/>
                  </a:lnTo>
                  <a:lnTo>
                    <a:pt x="456" y="19"/>
                  </a:lnTo>
                  <a:lnTo>
                    <a:pt x="424" y="29"/>
                  </a:lnTo>
                  <a:lnTo>
                    <a:pt x="395" y="41"/>
                  </a:lnTo>
                  <a:lnTo>
                    <a:pt x="367" y="55"/>
                  </a:lnTo>
                  <a:lnTo>
                    <a:pt x="340" y="72"/>
                  </a:lnTo>
                  <a:lnTo>
                    <a:pt x="314" y="92"/>
                  </a:lnTo>
                  <a:lnTo>
                    <a:pt x="289" y="116"/>
                  </a:lnTo>
                  <a:lnTo>
                    <a:pt x="266" y="142"/>
                  </a:lnTo>
                  <a:lnTo>
                    <a:pt x="243" y="173"/>
                  </a:lnTo>
                  <a:lnTo>
                    <a:pt x="221" y="208"/>
                  </a:lnTo>
                  <a:lnTo>
                    <a:pt x="200" y="247"/>
                  </a:lnTo>
                  <a:lnTo>
                    <a:pt x="181" y="291"/>
                  </a:lnTo>
                  <a:lnTo>
                    <a:pt x="162" y="340"/>
                  </a:lnTo>
                  <a:lnTo>
                    <a:pt x="144" y="393"/>
                  </a:lnTo>
                  <a:lnTo>
                    <a:pt x="0" y="533"/>
                  </a:lnTo>
                  <a:lnTo>
                    <a:pt x="116" y="561"/>
                  </a:lnTo>
                  <a:lnTo>
                    <a:pt x="118" y="605"/>
                  </a:lnTo>
                  <a:lnTo>
                    <a:pt x="124" y="647"/>
                  </a:lnTo>
                  <a:lnTo>
                    <a:pt x="134" y="687"/>
                  </a:lnTo>
                  <a:lnTo>
                    <a:pt x="146" y="725"/>
                  </a:lnTo>
                  <a:lnTo>
                    <a:pt x="162" y="760"/>
                  </a:lnTo>
                  <a:lnTo>
                    <a:pt x="179" y="792"/>
                  </a:lnTo>
                  <a:lnTo>
                    <a:pt x="199" y="824"/>
                  </a:lnTo>
                  <a:lnTo>
                    <a:pt x="221" y="852"/>
                  </a:lnTo>
                  <a:lnTo>
                    <a:pt x="244" y="877"/>
                  </a:lnTo>
                  <a:lnTo>
                    <a:pt x="269" y="900"/>
                  </a:lnTo>
                  <a:lnTo>
                    <a:pt x="296" y="920"/>
                  </a:lnTo>
                  <a:lnTo>
                    <a:pt x="323" y="936"/>
                  </a:lnTo>
                  <a:lnTo>
                    <a:pt x="352" y="951"/>
                  </a:lnTo>
                  <a:lnTo>
                    <a:pt x="381" y="962"/>
                  </a:lnTo>
                  <a:lnTo>
                    <a:pt x="410" y="969"/>
                  </a:lnTo>
                  <a:lnTo>
                    <a:pt x="439" y="974"/>
                  </a:lnTo>
                  <a:lnTo>
                    <a:pt x="435" y="1140"/>
                  </a:lnTo>
                  <a:lnTo>
                    <a:pt x="464" y="1141"/>
                  </a:lnTo>
                  <a:lnTo>
                    <a:pt x="469" y="946"/>
                  </a:lnTo>
                  <a:lnTo>
                    <a:pt x="454" y="945"/>
                  </a:lnTo>
                  <a:lnTo>
                    <a:pt x="427" y="943"/>
                  </a:lnTo>
                  <a:lnTo>
                    <a:pt x="399" y="936"/>
                  </a:lnTo>
                  <a:lnTo>
                    <a:pt x="371" y="927"/>
                  </a:lnTo>
                  <a:lnTo>
                    <a:pt x="343" y="913"/>
                  </a:lnTo>
                  <a:lnTo>
                    <a:pt x="317" y="898"/>
                  </a:lnTo>
                  <a:lnTo>
                    <a:pt x="291" y="880"/>
                  </a:lnTo>
                  <a:lnTo>
                    <a:pt x="267" y="858"/>
                  </a:lnTo>
                  <a:lnTo>
                    <a:pt x="244" y="834"/>
                  </a:lnTo>
                  <a:lnTo>
                    <a:pt x="222" y="807"/>
                  </a:lnTo>
                  <a:lnTo>
                    <a:pt x="204" y="777"/>
                  </a:lnTo>
                  <a:lnTo>
                    <a:pt x="187" y="745"/>
                  </a:lnTo>
                  <a:lnTo>
                    <a:pt x="173" y="710"/>
                  </a:lnTo>
                  <a:lnTo>
                    <a:pt x="161" y="674"/>
                  </a:lnTo>
                  <a:lnTo>
                    <a:pt x="152" y="635"/>
                  </a:lnTo>
                  <a:lnTo>
                    <a:pt x="147" y="594"/>
                  </a:lnTo>
                  <a:lnTo>
                    <a:pt x="145" y="550"/>
                  </a:lnTo>
                  <a:lnTo>
                    <a:pt x="145" y="538"/>
                  </a:lnTo>
                  <a:lnTo>
                    <a:pt x="59" y="518"/>
                  </a:lnTo>
                  <a:lnTo>
                    <a:pt x="169" y="410"/>
                  </a:lnTo>
                  <a:lnTo>
                    <a:pt x="170" y="406"/>
                  </a:lnTo>
                  <a:lnTo>
                    <a:pt x="187" y="355"/>
                  </a:lnTo>
                  <a:lnTo>
                    <a:pt x="204" y="311"/>
                  </a:lnTo>
                  <a:lnTo>
                    <a:pt x="222" y="270"/>
                  </a:lnTo>
                  <a:lnTo>
                    <a:pt x="242" y="232"/>
                  </a:lnTo>
                  <a:lnTo>
                    <a:pt x="261" y="199"/>
                  </a:lnTo>
                  <a:lnTo>
                    <a:pt x="282" y="170"/>
                  </a:lnTo>
                  <a:lnTo>
                    <a:pt x="302" y="144"/>
                  </a:lnTo>
                  <a:lnTo>
                    <a:pt x="325" y="122"/>
                  </a:lnTo>
                  <a:lnTo>
                    <a:pt x="348" y="102"/>
                  </a:lnTo>
                  <a:lnTo>
                    <a:pt x="372" y="86"/>
                  </a:lnTo>
                  <a:lnTo>
                    <a:pt x="398" y="72"/>
                  </a:lnTo>
                  <a:lnTo>
                    <a:pt x="424" y="61"/>
                  </a:lnTo>
                  <a:lnTo>
                    <a:pt x="452" y="52"/>
                  </a:lnTo>
                  <a:lnTo>
                    <a:pt x="481" y="44"/>
                  </a:lnTo>
                  <a:lnTo>
                    <a:pt x="511" y="38"/>
                  </a:lnTo>
                  <a:lnTo>
                    <a:pt x="543" y="34"/>
                  </a:lnTo>
                  <a:lnTo>
                    <a:pt x="565" y="456"/>
                  </a:lnTo>
                  <a:lnTo>
                    <a:pt x="567" y="456"/>
                  </a:lnTo>
                  <a:lnTo>
                    <a:pt x="574" y="455"/>
                  </a:lnTo>
                  <a:lnTo>
                    <a:pt x="582" y="455"/>
                  </a:lnTo>
                  <a:lnTo>
                    <a:pt x="585" y="455"/>
                  </a:lnTo>
                  <a:lnTo>
                    <a:pt x="595" y="455"/>
                  </a:lnTo>
                  <a:lnTo>
                    <a:pt x="604" y="456"/>
                  </a:lnTo>
                  <a:lnTo>
                    <a:pt x="614" y="458"/>
                  </a:lnTo>
                  <a:lnTo>
                    <a:pt x="624" y="462"/>
                  </a:lnTo>
                  <a:lnTo>
                    <a:pt x="632" y="466"/>
                  </a:lnTo>
                  <a:lnTo>
                    <a:pt x="640" y="470"/>
                  </a:lnTo>
                  <a:lnTo>
                    <a:pt x="647" y="475"/>
                  </a:lnTo>
                  <a:lnTo>
                    <a:pt x="654" y="481"/>
                  </a:lnTo>
                  <a:lnTo>
                    <a:pt x="663" y="492"/>
                  </a:lnTo>
                  <a:lnTo>
                    <a:pt x="669" y="504"/>
                  </a:lnTo>
                  <a:lnTo>
                    <a:pt x="672" y="518"/>
                  </a:lnTo>
                  <a:lnTo>
                    <a:pt x="675" y="530"/>
                  </a:lnTo>
                  <a:lnTo>
                    <a:pt x="673" y="561"/>
                  </a:lnTo>
                  <a:lnTo>
                    <a:pt x="664" y="585"/>
                  </a:lnTo>
                  <a:lnTo>
                    <a:pt x="648" y="605"/>
                  </a:lnTo>
                  <a:lnTo>
                    <a:pt x="629" y="618"/>
                  </a:lnTo>
                  <a:lnTo>
                    <a:pt x="608" y="628"/>
                  </a:lnTo>
                  <a:lnTo>
                    <a:pt x="591" y="634"/>
                  </a:lnTo>
                  <a:lnTo>
                    <a:pt x="578" y="636"/>
                  </a:lnTo>
                  <a:lnTo>
                    <a:pt x="573" y="637"/>
                  </a:lnTo>
                  <a:lnTo>
                    <a:pt x="574" y="656"/>
                  </a:lnTo>
                  <a:lnTo>
                    <a:pt x="582" y="699"/>
                  </a:lnTo>
                  <a:lnTo>
                    <a:pt x="592" y="765"/>
                  </a:lnTo>
                  <a:lnTo>
                    <a:pt x="604" y="842"/>
                  </a:lnTo>
                  <a:lnTo>
                    <a:pt x="618" y="926"/>
                  </a:lnTo>
                  <a:lnTo>
                    <a:pt x="632" y="1008"/>
                  </a:lnTo>
                  <a:lnTo>
                    <a:pt x="643" y="1082"/>
                  </a:lnTo>
                  <a:lnTo>
                    <a:pt x="652" y="1140"/>
                  </a:lnTo>
                  <a:lnTo>
                    <a:pt x="681" y="1136"/>
                  </a:lnTo>
                  <a:lnTo>
                    <a:pt x="672" y="1078"/>
                  </a:lnTo>
                  <a:lnTo>
                    <a:pt x="661" y="1007"/>
                  </a:lnTo>
                  <a:lnTo>
                    <a:pt x="648" y="929"/>
                  </a:lnTo>
                  <a:lnTo>
                    <a:pt x="635" y="849"/>
                  </a:lnTo>
                  <a:lnTo>
                    <a:pt x="623" y="777"/>
                  </a:lnTo>
                  <a:lnTo>
                    <a:pt x="612" y="716"/>
                  </a:lnTo>
                  <a:lnTo>
                    <a:pt x="604" y="675"/>
                  </a:lnTo>
                  <a:lnTo>
                    <a:pt x="602" y="6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37" name="Freeform 19"/>
            <p:cNvSpPr>
              <a:spLocks/>
            </p:cNvSpPr>
            <p:nvPr/>
          </p:nvSpPr>
          <p:spPr bwMode="auto">
            <a:xfrm>
              <a:off x="3428703" y="2330500"/>
              <a:ext cx="766167" cy="257324"/>
            </a:xfrm>
            <a:custGeom>
              <a:avLst/>
              <a:gdLst>
                <a:gd name="T0" fmla="*/ 396 w 396"/>
                <a:gd name="T1" fmla="*/ 62 h 133"/>
                <a:gd name="T2" fmla="*/ 394 w 396"/>
                <a:gd name="T3" fmla="*/ 61 h 133"/>
                <a:gd name="T4" fmla="*/ 386 w 396"/>
                <a:gd name="T5" fmla="*/ 59 h 133"/>
                <a:gd name="T6" fmla="*/ 372 w 396"/>
                <a:gd name="T7" fmla="*/ 56 h 133"/>
                <a:gd name="T8" fmla="*/ 354 w 396"/>
                <a:gd name="T9" fmla="*/ 52 h 133"/>
                <a:gd name="T10" fmla="*/ 334 w 396"/>
                <a:gd name="T11" fmla="*/ 47 h 133"/>
                <a:gd name="T12" fmla="*/ 311 w 396"/>
                <a:gd name="T13" fmla="*/ 42 h 133"/>
                <a:gd name="T14" fmla="*/ 286 w 396"/>
                <a:gd name="T15" fmla="*/ 38 h 133"/>
                <a:gd name="T16" fmla="*/ 261 w 396"/>
                <a:gd name="T17" fmla="*/ 31 h 133"/>
                <a:gd name="T18" fmla="*/ 234 w 396"/>
                <a:gd name="T19" fmla="*/ 25 h 133"/>
                <a:gd name="T20" fmla="*/ 209 w 396"/>
                <a:gd name="T21" fmla="*/ 21 h 133"/>
                <a:gd name="T22" fmla="*/ 185 w 396"/>
                <a:gd name="T23" fmla="*/ 15 h 133"/>
                <a:gd name="T24" fmla="*/ 162 w 396"/>
                <a:gd name="T25" fmla="*/ 10 h 133"/>
                <a:gd name="T26" fmla="*/ 142 w 396"/>
                <a:gd name="T27" fmla="*/ 6 h 133"/>
                <a:gd name="T28" fmla="*/ 127 w 396"/>
                <a:gd name="T29" fmla="*/ 2 h 133"/>
                <a:gd name="T30" fmla="*/ 115 w 396"/>
                <a:gd name="T31" fmla="*/ 1 h 133"/>
                <a:gd name="T32" fmla="*/ 107 w 396"/>
                <a:gd name="T33" fmla="*/ 0 h 133"/>
                <a:gd name="T34" fmla="*/ 87 w 396"/>
                <a:gd name="T35" fmla="*/ 0 h 133"/>
                <a:gd name="T36" fmla="*/ 67 w 396"/>
                <a:gd name="T37" fmla="*/ 2 h 133"/>
                <a:gd name="T38" fmla="*/ 49 w 396"/>
                <a:gd name="T39" fmla="*/ 7 h 133"/>
                <a:gd name="T40" fmla="*/ 34 w 396"/>
                <a:gd name="T41" fmla="*/ 15 h 133"/>
                <a:gd name="T42" fmla="*/ 20 w 396"/>
                <a:gd name="T43" fmla="*/ 23 h 133"/>
                <a:gd name="T44" fmla="*/ 9 w 396"/>
                <a:gd name="T45" fmla="*/ 33 h 133"/>
                <a:gd name="T46" fmla="*/ 2 w 396"/>
                <a:gd name="T47" fmla="*/ 45 h 133"/>
                <a:gd name="T48" fmla="*/ 0 w 396"/>
                <a:gd name="T49" fmla="*/ 58 h 133"/>
                <a:gd name="T50" fmla="*/ 1 w 396"/>
                <a:gd name="T51" fmla="*/ 71 h 133"/>
                <a:gd name="T52" fmla="*/ 6 w 396"/>
                <a:gd name="T53" fmla="*/ 84 h 133"/>
                <a:gd name="T54" fmla="*/ 14 w 396"/>
                <a:gd name="T55" fmla="*/ 97 h 133"/>
                <a:gd name="T56" fmla="*/ 25 w 396"/>
                <a:gd name="T57" fmla="*/ 108 h 133"/>
                <a:gd name="T58" fmla="*/ 40 w 396"/>
                <a:gd name="T59" fmla="*/ 117 h 133"/>
                <a:gd name="T60" fmla="*/ 56 w 396"/>
                <a:gd name="T61" fmla="*/ 125 h 133"/>
                <a:gd name="T62" fmla="*/ 75 w 396"/>
                <a:gd name="T63" fmla="*/ 131 h 133"/>
                <a:gd name="T64" fmla="*/ 95 w 396"/>
                <a:gd name="T65" fmla="*/ 133 h 133"/>
                <a:gd name="T66" fmla="*/ 102 w 396"/>
                <a:gd name="T67" fmla="*/ 133 h 133"/>
                <a:gd name="T68" fmla="*/ 116 w 396"/>
                <a:gd name="T69" fmla="*/ 131 h 133"/>
                <a:gd name="T70" fmla="*/ 133 w 396"/>
                <a:gd name="T71" fmla="*/ 128 h 133"/>
                <a:gd name="T72" fmla="*/ 152 w 396"/>
                <a:gd name="T73" fmla="*/ 125 h 133"/>
                <a:gd name="T74" fmla="*/ 176 w 396"/>
                <a:gd name="T75" fmla="*/ 121 h 133"/>
                <a:gd name="T76" fmla="*/ 200 w 396"/>
                <a:gd name="T77" fmla="*/ 116 h 133"/>
                <a:gd name="T78" fmla="*/ 227 w 396"/>
                <a:gd name="T79" fmla="*/ 110 h 133"/>
                <a:gd name="T80" fmla="*/ 254 w 396"/>
                <a:gd name="T81" fmla="*/ 105 h 133"/>
                <a:gd name="T82" fmla="*/ 280 w 396"/>
                <a:gd name="T83" fmla="*/ 99 h 133"/>
                <a:gd name="T84" fmla="*/ 306 w 396"/>
                <a:gd name="T85" fmla="*/ 94 h 133"/>
                <a:gd name="T86" fmla="*/ 330 w 396"/>
                <a:gd name="T87" fmla="*/ 90 h 133"/>
                <a:gd name="T88" fmla="*/ 350 w 396"/>
                <a:gd name="T89" fmla="*/ 85 h 133"/>
                <a:gd name="T90" fmla="*/ 369 w 396"/>
                <a:gd name="T91" fmla="*/ 81 h 133"/>
                <a:gd name="T92" fmla="*/ 382 w 396"/>
                <a:gd name="T93" fmla="*/ 79 h 133"/>
                <a:gd name="T94" fmla="*/ 390 w 396"/>
                <a:gd name="T95" fmla="*/ 77 h 133"/>
                <a:gd name="T96" fmla="*/ 394 w 396"/>
                <a:gd name="T97" fmla="*/ 76 h 133"/>
                <a:gd name="T98" fmla="*/ 396 w 396"/>
                <a:gd name="T99" fmla="*/ 62 h 13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96"/>
                <a:gd name="T151" fmla="*/ 0 h 133"/>
                <a:gd name="T152" fmla="*/ 396 w 396"/>
                <a:gd name="T153" fmla="*/ 133 h 13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96" h="133">
                  <a:moveTo>
                    <a:pt x="396" y="62"/>
                  </a:moveTo>
                  <a:lnTo>
                    <a:pt x="394" y="61"/>
                  </a:lnTo>
                  <a:lnTo>
                    <a:pt x="386" y="59"/>
                  </a:lnTo>
                  <a:lnTo>
                    <a:pt x="372" y="56"/>
                  </a:lnTo>
                  <a:lnTo>
                    <a:pt x="354" y="52"/>
                  </a:lnTo>
                  <a:lnTo>
                    <a:pt x="334" y="47"/>
                  </a:lnTo>
                  <a:lnTo>
                    <a:pt x="311" y="42"/>
                  </a:lnTo>
                  <a:lnTo>
                    <a:pt x="286" y="38"/>
                  </a:lnTo>
                  <a:lnTo>
                    <a:pt x="261" y="31"/>
                  </a:lnTo>
                  <a:lnTo>
                    <a:pt x="234" y="25"/>
                  </a:lnTo>
                  <a:lnTo>
                    <a:pt x="209" y="21"/>
                  </a:lnTo>
                  <a:lnTo>
                    <a:pt x="185" y="15"/>
                  </a:lnTo>
                  <a:lnTo>
                    <a:pt x="162" y="10"/>
                  </a:lnTo>
                  <a:lnTo>
                    <a:pt x="142" y="6"/>
                  </a:lnTo>
                  <a:lnTo>
                    <a:pt x="127" y="2"/>
                  </a:lnTo>
                  <a:lnTo>
                    <a:pt x="115" y="1"/>
                  </a:lnTo>
                  <a:lnTo>
                    <a:pt x="107" y="0"/>
                  </a:lnTo>
                  <a:lnTo>
                    <a:pt x="87" y="0"/>
                  </a:lnTo>
                  <a:lnTo>
                    <a:pt x="67" y="2"/>
                  </a:lnTo>
                  <a:lnTo>
                    <a:pt x="49" y="7"/>
                  </a:lnTo>
                  <a:lnTo>
                    <a:pt x="34" y="15"/>
                  </a:lnTo>
                  <a:lnTo>
                    <a:pt x="20" y="23"/>
                  </a:lnTo>
                  <a:lnTo>
                    <a:pt x="9" y="33"/>
                  </a:lnTo>
                  <a:lnTo>
                    <a:pt x="2" y="45"/>
                  </a:lnTo>
                  <a:lnTo>
                    <a:pt x="0" y="58"/>
                  </a:lnTo>
                  <a:lnTo>
                    <a:pt x="1" y="71"/>
                  </a:lnTo>
                  <a:lnTo>
                    <a:pt x="6" y="84"/>
                  </a:lnTo>
                  <a:lnTo>
                    <a:pt x="14" y="97"/>
                  </a:lnTo>
                  <a:lnTo>
                    <a:pt x="25" y="108"/>
                  </a:lnTo>
                  <a:lnTo>
                    <a:pt x="40" y="117"/>
                  </a:lnTo>
                  <a:lnTo>
                    <a:pt x="56" y="125"/>
                  </a:lnTo>
                  <a:lnTo>
                    <a:pt x="75" y="131"/>
                  </a:lnTo>
                  <a:lnTo>
                    <a:pt x="95" y="133"/>
                  </a:lnTo>
                  <a:lnTo>
                    <a:pt x="102" y="133"/>
                  </a:lnTo>
                  <a:lnTo>
                    <a:pt x="116" y="131"/>
                  </a:lnTo>
                  <a:lnTo>
                    <a:pt x="133" y="128"/>
                  </a:lnTo>
                  <a:lnTo>
                    <a:pt x="152" y="125"/>
                  </a:lnTo>
                  <a:lnTo>
                    <a:pt x="176" y="121"/>
                  </a:lnTo>
                  <a:lnTo>
                    <a:pt x="200" y="116"/>
                  </a:lnTo>
                  <a:lnTo>
                    <a:pt x="227" y="110"/>
                  </a:lnTo>
                  <a:lnTo>
                    <a:pt x="254" y="105"/>
                  </a:lnTo>
                  <a:lnTo>
                    <a:pt x="280" y="99"/>
                  </a:lnTo>
                  <a:lnTo>
                    <a:pt x="306" y="94"/>
                  </a:lnTo>
                  <a:lnTo>
                    <a:pt x="330" y="90"/>
                  </a:lnTo>
                  <a:lnTo>
                    <a:pt x="350" y="85"/>
                  </a:lnTo>
                  <a:lnTo>
                    <a:pt x="369" y="81"/>
                  </a:lnTo>
                  <a:lnTo>
                    <a:pt x="382" y="79"/>
                  </a:lnTo>
                  <a:lnTo>
                    <a:pt x="390" y="77"/>
                  </a:lnTo>
                  <a:lnTo>
                    <a:pt x="394" y="76"/>
                  </a:lnTo>
                  <a:lnTo>
                    <a:pt x="396"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38" name="Freeform 20"/>
            <p:cNvSpPr>
              <a:spLocks/>
            </p:cNvSpPr>
            <p:nvPr/>
          </p:nvSpPr>
          <p:spPr bwMode="auto">
            <a:xfrm>
              <a:off x="3556397" y="2405955"/>
              <a:ext cx="90934" cy="90934"/>
            </a:xfrm>
            <a:custGeom>
              <a:avLst/>
              <a:gdLst>
                <a:gd name="T0" fmla="*/ 24 w 47"/>
                <a:gd name="T1" fmla="*/ 47 h 47"/>
                <a:gd name="T2" fmla="*/ 33 w 47"/>
                <a:gd name="T3" fmla="*/ 45 h 47"/>
                <a:gd name="T4" fmla="*/ 40 w 47"/>
                <a:gd name="T5" fmla="*/ 40 h 47"/>
                <a:gd name="T6" fmla="*/ 45 w 47"/>
                <a:gd name="T7" fmla="*/ 32 h 47"/>
                <a:gd name="T8" fmla="*/ 47 w 47"/>
                <a:gd name="T9" fmla="*/ 23 h 47"/>
                <a:gd name="T10" fmla="*/ 45 w 47"/>
                <a:gd name="T11" fmla="*/ 13 h 47"/>
                <a:gd name="T12" fmla="*/ 40 w 47"/>
                <a:gd name="T13" fmla="*/ 6 h 47"/>
                <a:gd name="T14" fmla="*/ 33 w 47"/>
                <a:gd name="T15" fmla="*/ 1 h 47"/>
                <a:gd name="T16" fmla="*/ 24 w 47"/>
                <a:gd name="T17" fmla="*/ 0 h 47"/>
                <a:gd name="T18" fmla="*/ 15 w 47"/>
                <a:gd name="T19" fmla="*/ 1 h 47"/>
                <a:gd name="T20" fmla="*/ 7 w 47"/>
                <a:gd name="T21" fmla="*/ 6 h 47"/>
                <a:gd name="T22" fmla="*/ 3 w 47"/>
                <a:gd name="T23" fmla="*/ 13 h 47"/>
                <a:gd name="T24" fmla="*/ 0 w 47"/>
                <a:gd name="T25" fmla="*/ 23 h 47"/>
                <a:gd name="T26" fmla="*/ 3 w 47"/>
                <a:gd name="T27" fmla="*/ 32 h 47"/>
                <a:gd name="T28" fmla="*/ 7 w 47"/>
                <a:gd name="T29" fmla="*/ 40 h 47"/>
                <a:gd name="T30" fmla="*/ 15 w 47"/>
                <a:gd name="T31" fmla="*/ 45 h 47"/>
                <a:gd name="T32" fmla="*/ 24 w 47"/>
                <a:gd name="T33" fmla="*/ 47 h 4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47"/>
                <a:gd name="T53" fmla="*/ 47 w 47"/>
                <a:gd name="T54" fmla="*/ 47 h 4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47">
                  <a:moveTo>
                    <a:pt x="24" y="47"/>
                  </a:moveTo>
                  <a:lnTo>
                    <a:pt x="33" y="45"/>
                  </a:lnTo>
                  <a:lnTo>
                    <a:pt x="40" y="40"/>
                  </a:lnTo>
                  <a:lnTo>
                    <a:pt x="45" y="32"/>
                  </a:lnTo>
                  <a:lnTo>
                    <a:pt x="47" y="23"/>
                  </a:lnTo>
                  <a:lnTo>
                    <a:pt x="45" y="13"/>
                  </a:lnTo>
                  <a:lnTo>
                    <a:pt x="40" y="6"/>
                  </a:lnTo>
                  <a:lnTo>
                    <a:pt x="33" y="1"/>
                  </a:lnTo>
                  <a:lnTo>
                    <a:pt x="24" y="0"/>
                  </a:lnTo>
                  <a:lnTo>
                    <a:pt x="15" y="1"/>
                  </a:lnTo>
                  <a:lnTo>
                    <a:pt x="7" y="6"/>
                  </a:lnTo>
                  <a:lnTo>
                    <a:pt x="3" y="13"/>
                  </a:lnTo>
                  <a:lnTo>
                    <a:pt x="0" y="23"/>
                  </a:lnTo>
                  <a:lnTo>
                    <a:pt x="3" y="32"/>
                  </a:lnTo>
                  <a:lnTo>
                    <a:pt x="7" y="40"/>
                  </a:lnTo>
                  <a:lnTo>
                    <a:pt x="15" y="45"/>
                  </a:lnTo>
                  <a:lnTo>
                    <a:pt x="24"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39" name="Freeform 21"/>
            <p:cNvSpPr>
              <a:spLocks/>
            </p:cNvSpPr>
            <p:nvPr/>
          </p:nvSpPr>
          <p:spPr bwMode="auto">
            <a:xfrm flipV="1">
              <a:off x="3519637" y="2781197"/>
              <a:ext cx="228302" cy="176064"/>
            </a:xfrm>
            <a:custGeom>
              <a:avLst/>
              <a:gdLst>
                <a:gd name="T0" fmla="*/ 68 w 118"/>
                <a:gd name="T1" fmla="*/ 0 h 91"/>
                <a:gd name="T2" fmla="*/ 63 w 118"/>
                <a:gd name="T3" fmla="*/ 0 h 91"/>
                <a:gd name="T4" fmla="*/ 59 w 118"/>
                <a:gd name="T5" fmla="*/ 0 h 91"/>
                <a:gd name="T6" fmla="*/ 54 w 118"/>
                <a:gd name="T7" fmla="*/ 1 h 91"/>
                <a:gd name="T8" fmla="*/ 49 w 118"/>
                <a:gd name="T9" fmla="*/ 3 h 91"/>
                <a:gd name="T10" fmla="*/ 45 w 118"/>
                <a:gd name="T11" fmla="*/ 4 h 91"/>
                <a:gd name="T12" fmla="*/ 41 w 118"/>
                <a:gd name="T13" fmla="*/ 6 h 91"/>
                <a:gd name="T14" fmla="*/ 36 w 118"/>
                <a:gd name="T15" fmla="*/ 9 h 91"/>
                <a:gd name="T16" fmla="*/ 31 w 118"/>
                <a:gd name="T17" fmla="*/ 12 h 91"/>
                <a:gd name="T18" fmla="*/ 19 w 118"/>
                <a:gd name="T19" fmla="*/ 24 h 91"/>
                <a:gd name="T20" fmla="*/ 11 w 118"/>
                <a:gd name="T21" fmla="*/ 40 h 91"/>
                <a:gd name="T22" fmla="*/ 3 w 118"/>
                <a:gd name="T23" fmla="*/ 58 h 91"/>
                <a:gd name="T24" fmla="*/ 0 w 118"/>
                <a:gd name="T25" fmla="*/ 78 h 91"/>
                <a:gd name="T26" fmla="*/ 20 w 118"/>
                <a:gd name="T27" fmla="*/ 80 h 91"/>
                <a:gd name="T28" fmla="*/ 23 w 118"/>
                <a:gd name="T29" fmla="*/ 64 h 91"/>
                <a:gd name="T30" fmla="*/ 29 w 118"/>
                <a:gd name="T31" fmla="*/ 50 h 91"/>
                <a:gd name="T32" fmla="*/ 36 w 118"/>
                <a:gd name="T33" fmla="*/ 38 h 91"/>
                <a:gd name="T34" fmla="*/ 45 w 118"/>
                <a:gd name="T35" fmla="*/ 28 h 91"/>
                <a:gd name="T36" fmla="*/ 48 w 118"/>
                <a:gd name="T37" fmla="*/ 25 h 91"/>
                <a:gd name="T38" fmla="*/ 53 w 118"/>
                <a:gd name="T39" fmla="*/ 22 h 91"/>
                <a:gd name="T40" fmla="*/ 59 w 118"/>
                <a:gd name="T41" fmla="*/ 21 h 91"/>
                <a:gd name="T42" fmla="*/ 65 w 118"/>
                <a:gd name="T43" fmla="*/ 21 h 91"/>
                <a:gd name="T44" fmla="*/ 72 w 118"/>
                <a:gd name="T45" fmla="*/ 23 h 91"/>
                <a:gd name="T46" fmla="*/ 80 w 118"/>
                <a:gd name="T47" fmla="*/ 28 h 91"/>
                <a:gd name="T48" fmla="*/ 86 w 118"/>
                <a:gd name="T49" fmla="*/ 34 h 91"/>
                <a:gd name="T50" fmla="*/ 91 w 118"/>
                <a:gd name="T51" fmla="*/ 42 h 91"/>
                <a:gd name="T52" fmla="*/ 95 w 118"/>
                <a:gd name="T53" fmla="*/ 53 h 91"/>
                <a:gd name="T54" fmla="*/ 98 w 118"/>
                <a:gd name="T55" fmla="*/ 64 h 91"/>
                <a:gd name="T56" fmla="*/ 98 w 118"/>
                <a:gd name="T57" fmla="*/ 76 h 91"/>
                <a:gd name="T58" fmla="*/ 98 w 118"/>
                <a:gd name="T59" fmla="*/ 88 h 91"/>
                <a:gd name="T60" fmla="*/ 118 w 118"/>
                <a:gd name="T61" fmla="*/ 91 h 91"/>
                <a:gd name="T62" fmla="*/ 118 w 118"/>
                <a:gd name="T63" fmla="*/ 74 h 91"/>
                <a:gd name="T64" fmla="*/ 117 w 118"/>
                <a:gd name="T65" fmla="*/ 57 h 91"/>
                <a:gd name="T66" fmla="*/ 114 w 118"/>
                <a:gd name="T67" fmla="*/ 42 h 91"/>
                <a:gd name="T68" fmla="*/ 107 w 118"/>
                <a:gd name="T69" fmla="*/ 29 h 91"/>
                <a:gd name="T70" fmla="*/ 100 w 118"/>
                <a:gd name="T71" fmla="*/ 18 h 91"/>
                <a:gd name="T72" fmla="*/ 91 w 118"/>
                <a:gd name="T73" fmla="*/ 9 h 91"/>
                <a:gd name="T74" fmla="*/ 80 w 118"/>
                <a:gd name="T75" fmla="*/ 3 h 91"/>
                <a:gd name="T76" fmla="*/ 68 w 118"/>
                <a:gd name="T77" fmla="*/ 0 h 9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8"/>
                <a:gd name="T118" fmla="*/ 0 h 91"/>
                <a:gd name="T119" fmla="*/ 118 w 118"/>
                <a:gd name="T120" fmla="*/ 91 h 9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8" h="91">
                  <a:moveTo>
                    <a:pt x="68" y="0"/>
                  </a:moveTo>
                  <a:lnTo>
                    <a:pt x="63" y="0"/>
                  </a:lnTo>
                  <a:lnTo>
                    <a:pt x="59" y="0"/>
                  </a:lnTo>
                  <a:lnTo>
                    <a:pt x="54" y="1"/>
                  </a:lnTo>
                  <a:lnTo>
                    <a:pt x="49" y="3"/>
                  </a:lnTo>
                  <a:lnTo>
                    <a:pt x="45" y="4"/>
                  </a:lnTo>
                  <a:lnTo>
                    <a:pt x="41" y="6"/>
                  </a:lnTo>
                  <a:lnTo>
                    <a:pt x="36" y="9"/>
                  </a:lnTo>
                  <a:lnTo>
                    <a:pt x="31" y="12"/>
                  </a:lnTo>
                  <a:lnTo>
                    <a:pt x="19" y="24"/>
                  </a:lnTo>
                  <a:lnTo>
                    <a:pt x="11" y="40"/>
                  </a:lnTo>
                  <a:lnTo>
                    <a:pt x="3" y="58"/>
                  </a:lnTo>
                  <a:lnTo>
                    <a:pt x="0" y="78"/>
                  </a:lnTo>
                  <a:lnTo>
                    <a:pt x="20" y="80"/>
                  </a:lnTo>
                  <a:lnTo>
                    <a:pt x="23" y="64"/>
                  </a:lnTo>
                  <a:lnTo>
                    <a:pt x="29" y="50"/>
                  </a:lnTo>
                  <a:lnTo>
                    <a:pt x="36" y="38"/>
                  </a:lnTo>
                  <a:lnTo>
                    <a:pt x="45" y="28"/>
                  </a:lnTo>
                  <a:lnTo>
                    <a:pt x="48" y="25"/>
                  </a:lnTo>
                  <a:lnTo>
                    <a:pt x="53" y="22"/>
                  </a:lnTo>
                  <a:lnTo>
                    <a:pt x="59" y="21"/>
                  </a:lnTo>
                  <a:lnTo>
                    <a:pt x="65" y="21"/>
                  </a:lnTo>
                  <a:lnTo>
                    <a:pt x="72" y="23"/>
                  </a:lnTo>
                  <a:lnTo>
                    <a:pt x="80" y="28"/>
                  </a:lnTo>
                  <a:lnTo>
                    <a:pt x="86" y="34"/>
                  </a:lnTo>
                  <a:lnTo>
                    <a:pt x="91" y="42"/>
                  </a:lnTo>
                  <a:lnTo>
                    <a:pt x="95" y="53"/>
                  </a:lnTo>
                  <a:lnTo>
                    <a:pt x="98" y="64"/>
                  </a:lnTo>
                  <a:lnTo>
                    <a:pt x="98" y="76"/>
                  </a:lnTo>
                  <a:lnTo>
                    <a:pt x="98" y="88"/>
                  </a:lnTo>
                  <a:lnTo>
                    <a:pt x="118" y="91"/>
                  </a:lnTo>
                  <a:lnTo>
                    <a:pt x="118" y="74"/>
                  </a:lnTo>
                  <a:lnTo>
                    <a:pt x="117" y="57"/>
                  </a:lnTo>
                  <a:lnTo>
                    <a:pt x="114" y="42"/>
                  </a:lnTo>
                  <a:lnTo>
                    <a:pt x="107" y="29"/>
                  </a:lnTo>
                  <a:lnTo>
                    <a:pt x="100" y="18"/>
                  </a:lnTo>
                  <a:lnTo>
                    <a:pt x="91" y="9"/>
                  </a:lnTo>
                  <a:lnTo>
                    <a:pt x="80" y="3"/>
                  </a:lnTo>
                  <a:lnTo>
                    <a:pt x="6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40" name="Freeform 22"/>
            <p:cNvSpPr>
              <a:spLocks/>
            </p:cNvSpPr>
            <p:nvPr/>
          </p:nvSpPr>
          <p:spPr bwMode="auto">
            <a:xfrm>
              <a:off x="3569941" y="2167979"/>
              <a:ext cx="181868" cy="119955"/>
            </a:xfrm>
            <a:custGeom>
              <a:avLst/>
              <a:gdLst>
                <a:gd name="T0" fmla="*/ 81 w 94"/>
                <a:gd name="T1" fmla="*/ 0 h 62"/>
                <a:gd name="T2" fmla="*/ 0 w 94"/>
                <a:gd name="T3" fmla="*/ 36 h 62"/>
                <a:gd name="T4" fmla="*/ 11 w 94"/>
                <a:gd name="T5" fmla="*/ 62 h 62"/>
                <a:gd name="T6" fmla="*/ 94 w 94"/>
                <a:gd name="T7" fmla="*/ 27 h 62"/>
                <a:gd name="T8" fmla="*/ 81 w 94"/>
                <a:gd name="T9" fmla="*/ 0 h 62"/>
                <a:gd name="T10" fmla="*/ 0 60000 65536"/>
                <a:gd name="T11" fmla="*/ 0 60000 65536"/>
                <a:gd name="T12" fmla="*/ 0 60000 65536"/>
                <a:gd name="T13" fmla="*/ 0 60000 65536"/>
                <a:gd name="T14" fmla="*/ 0 60000 65536"/>
                <a:gd name="T15" fmla="*/ 0 w 94"/>
                <a:gd name="T16" fmla="*/ 0 h 62"/>
                <a:gd name="T17" fmla="*/ 94 w 94"/>
                <a:gd name="T18" fmla="*/ 62 h 62"/>
              </a:gdLst>
              <a:ahLst/>
              <a:cxnLst>
                <a:cxn ang="T10">
                  <a:pos x="T0" y="T1"/>
                </a:cxn>
                <a:cxn ang="T11">
                  <a:pos x="T2" y="T3"/>
                </a:cxn>
                <a:cxn ang="T12">
                  <a:pos x="T4" y="T5"/>
                </a:cxn>
                <a:cxn ang="T13">
                  <a:pos x="T6" y="T7"/>
                </a:cxn>
                <a:cxn ang="T14">
                  <a:pos x="T8" y="T9"/>
                </a:cxn>
              </a:cxnLst>
              <a:rect l="T15" t="T16" r="T17" b="T18"/>
              <a:pathLst>
                <a:path w="94" h="62">
                  <a:moveTo>
                    <a:pt x="81" y="0"/>
                  </a:moveTo>
                  <a:lnTo>
                    <a:pt x="0" y="36"/>
                  </a:lnTo>
                  <a:lnTo>
                    <a:pt x="11" y="62"/>
                  </a:lnTo>
                  <a:lnTo>
                    <a:pt x="94" y="27"/>
                  </a:lnTo>
                  <a:lnTo>
                    <a:pt x="8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41" name="Freeform 23"/>
            <p:cNvSpPr>
              <a:spLocks/>
            </p:cNvSpPr>
            <p:nvPr/>
          </p:nvSpPr>
          <p:spPr bwMode="auto">
            <a:xfrm>
              <a:off x="3821460" y="1606897"/>
              <a:ext cx="833884" cy="1048643"/>
            </a:xfrm>
            <a:custGeom>
              <a:avLst/>
              <a:gdLst>
                <a:gd name="T0" fmla="*/ 411 w 431"/>
                <a:gd name="T1" fmla="*/ 122 h 542"/>
                <a:gd name="T2" fmla="*/ 401 w 431"/>
                <a:gd name="T3" fmla="*/ 104 h 542"/>
                <a:gd name="T4" fmla="*/ 389 w 431"/>
                <a:gd name="T5" fmla="*/ 87 h 542"/>
                <a:gd name="T6" fmla="*/ 377 w 431"/>
                <a:gd name="T7" fmla="*/ 73 h 542"/>
                <a:gd name="T8" fmla="*/ 363 w 431"/>
                <a:gd name="T9" fmla="*/ 61 h 542"/>
                <a:gd name="T10" fmla="*/ 348 w 431"/>
                <a:gd name="T11" fmla="*/ 50 h 542"/>
                <a:gd name="T12" fmla="*/ 331 w 431"/>
                <a:gd name="T13" fmla="*/ 40 h 542"/>
                <a:gd name="T14" fmla="*/ 313 w 431"/>
                <a:gd name="T15" fmla="*/ 34 h 542"/>
                <a:gd name="T16" fmla="*/ 295 w 431"/>
                <a:gd name="T17" fmla="*/ 29 h 542"/>
                <a:gd name="T18" fmla="*/ 290 w 431"/>
                <a:gd name="T19" fmla="*/ 27 h 542"/>
                <a:gd name="T20" fmla="*/ 283 w 431"/>
                <a:gd name="T21" fmla="*/ 23 h 542"/>
                <a:gd name="T22" fmla="*/ 273 w 431"/>
                <a:gd name="T23" fmla="*/ 18 h 542"/>
                <a:gd name="T24" fmla="*/ 260 w 431"/>
                <a:gd name="T25" fmla="*/ 15 h 542"/>
                <a:gd name="T26" fmla="*/ 245 w 431"/>
                <a:gd name="T27" fmla="*/ 10 h 542"/>
                <a:gd name="T28" fmla="*/ 228 w 431"/>
                <a:gd name="T29" fmla="*/ 6 h 542"/>
                <a:gd name="T30" fmla="*/ 210 w 431"/>
                <a:gd name="T31" fmla="*/ 2 h 542"/>
                <a:gd name="T32" fmla="*/ 190 w 431"/>
                <a:gd name="T33" fmla="*/ 0 h 542"/>
                <a:gd name="T34" fmla="*/ 169 w 431"/>
                <a:gd name="T35" fmla="*/ 0 h 542"/>
                <a:gd name="T36" fmla="*/ 146 w 431"/>
                <a:gd name="T37" fmla="*/ 1 h 542"/>
                <a:gd name="T38" fmla="*/ 123 w 431"/>
                <a:gd name="T39" fmla="*/ 5 h 542"/>
                <a:gd name="T40" fmla="*/ 99 w 431"/>
                <a:gd name="T41" fmla="*/ 12 h 542"/>
                <a:gd name="T42" fmla="*/ 74 w 431"/>
                <a:gd name="T43" fmla="*/ 22 h 542"/>
                <a:gd name="T44" fmla="*/ 49 w 431"/>
                <a:gd name="T45" fmla="*/ 35 h 542"/>
                <a:gd name="T46" fmla="*/ 24 w 431"/>
                <a:gd name="T47" fmla="*/ 52 h 542"/>
                <a:gd name="T48" fmla="*/ 0 w 431"/>
                <a:gd name="T49" fmla="*/ 74 h 542"/>
                <a:gd name="T50" fmla="*/ 13 w 431"/>
                <a:gd name="T51" fmla="*/ 94 h 542"/>
                <a:gd name="T52" fmla="*/ 31 w 431"/>
                <a:gd name="T53" fmla="*/ 90 h 542"/>
                <a:gd name="T54" fmla="*/ 51 w 431"/>
                <a:gd name="T55" fmla="*/ 84 h 542"/>
                <a:gd name="T56" fmla="*/ 70 w 431"/>
                <a:gd name="T57" fmla="*/ 80 h 542"/>
                <a:gd name="T58" fmla="*/ 89 w 431"/>
                <a:gd name="T59" fmla="*/ 75 h 542"/>
                <a:gd name="T60" fmla="*/ 109 w 431"/>
                <a:gd name="T61" fmla="*/ 73 h 542"/>
                <a:gd name="T62" fmla="*/ 127 w 431"/>
                <a:gd name="T63" fmla="*/ 71 h 542"/>
                <a:gd name="T64" fmla="*/ 143 w 431"/>
                <a:gd name="T65" fmla="*/ 71 h 542"/>
                <a:gd name="T66" fmla="*/ 155 w 431"/>
                <a:gd name="T67" fmla="*/ 74 h 542"/>
                <a:gd name="T68" fmla="*/ 143 w 431"/>
                <a:gd name="T69" fmla="*/ 92 h 542"/>
                <a:gd name="T70" fmla="*/ 128 w 431"/>
                <a:gd name="T71" fmla="*/ 117 h 542"/>
                <a:gd name="T72" fmla="*/ 116 w 431"/>
                <a:gd name="T73" fmla="*/ 150 h 542"/>
                <a:gd name="T74" fmla="*/ 108 w 431"/>
                <a:gd name="T75" fmla="*/ 189 h 542"/>
                <a:gd name="T76" fmla="*/ 104 w 431"/>
                <a:gd name="T77" fmla="*/ 234 h 542"/>
                <a:gd name="T78" fmla="*/ 111 w 431"/>
                <a:gd name="T79" fmla="*/ 284 h 542"/>
                <a:gd name="T80" fmla="*/ 129 w 431"/>
                <a:gd name="T81" fmla="*/ 340 h 542"/>
                <a:gd name="T82" fmla="*/ 161 w 431"/>
                <a:gd name="T83" fmla="*/ 399 h 542"/>
                <a:gd name="T84" fmla="*/ 103 w 431"/>
                <a:gd name="T85" fmla="*/ 502 h 542"/>
                <a:gd name="T86" fmla="*/ 168 w 431"/>
                <a:gd name="T87" fmla="*/ 542 h 542"/>
                <a:gd name="T88" fmla="*/ 206 w 431"/>
                <a:gd name="T89" fmla="*/ 473 h 542"/>
                <a:gd name="T90" fmla="*/ 277 w 431"/>
                <a:gd name="T91" fmla="*/ 501 h 542"/>
                <a:gd name="T92" fmla="*/ 283 w 431"/>
                <a:gd name="T93" fmla="*/ 496 h 542"/>
                <a:gd name="T94" fmla="*/ 287 w 431"/>
                <a:gd name="T95" fmla="*/ 493 h 542"/>
                <a:gd name="T96" fmla="*/ 295 w 431"/>
                <a:gd name="T97" fmla="*/ 485 h 542"/>
                <a:gd name="T98" fmla="*/ 306 w 431"/>
                <a:gd name="T99" fmla="*/ 473 h 542"/>
                <a:gd name="T100" fmla="*/ 322 w 431"/>
                <a:gd name="T101" fmla="*/ 456 h 542"/>
                <a:gd name="T102" fmla="*/ 339 w 431"/>
                <a:gd name="T103" fmla="*/ 437 h 542"/>
                <a:gd name="T104" fmla="*/ 357 w 431"/>
                <a:gd name="T105" fmla="*/ 413 h 542"/>
                <a:gd name="T106" fmla="*/ 376 w 431"/>
                <a:gd name="T107" fmla="*/ 384 h 542"/>
                <a:gd name="T108" fmla="*/ 395 w 431"/>
                <a:gd name="T109" fmla="*/ 352 h 542"/>
                <a:gd name="T110" fmla="*/ 409 w 431"/>
                <a:gd name="T111" fmla="*/ 323 h 542"/>
                <a:gd name="T112" fmla="*/ 420 w 431"/>
                <a:gd name="T113" fmla="*/ 294 h 542"/>
                <a:gd name="T114" fmla="*/ 427 w 431"/>
                <a:gd name="T115" fmla="*/ 264 h 542"/>
                <a:gd name="T116" fmla="*/ 431 w 431"/>
                <a:gd name="T117" fmla="*/ 234 h 542"/>
                <a:gd name="T118" fmla="*/ 431 w 431"/>
                <a:gd name="T119" fmla="*/ 205 h 542"/>
                <a:gd name="T120" fmla="*/ 428 w 431"/>
                <a:gd name="T121" fmla="*/ 175 h 542"/>
                <a:gd name="T122" fmla="*/ 421 w 431"/>
                <a:gd name="T123" fmla="*/ 149 h 542"/>
                <a:gd name="T124" fmla="*/ 411 w 431"/>
                <a:gd name="T125" fmla="*/ 122 h 54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31"/>
                <a:gd name="T190" fmla="*/ 0 h 542"/>
                <a:gd name="T191" fmla="*/ 431 w 431"/>
                <a:gd name="T192" fmla="*/ 542 h 54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31" h="542">
                  <a:moveTo>
                    <a:pt x="411" y="122"/>
                  </a:moveTo>
                  <a:lnTo>
                    <a:pt x="401" y="104"/>
                  </a:lnTo>
                  <a:lnTo>
                    <a:pt x="389" y="87"/>
                  </a:lnTo>
                  <a:lnTo>
                    <a:pt x="377" y="73"/>
                  </a:lnTo>
                  <a:lnTo>
                    <a:pt x="363" y="61"/>
                  </a:lnTo>
                  <a:lnTo>
                    <a:pt x="348" y="50"/>
                  </a:lnTo>
                  <a:lnTo>
                    <a:pt x="331" y="40"/>
                  </a:lnTo>
                  <a:lnTo>
                    <a:pt x="313" y="34"/>
                  </a:lnTo>
                  <a:lnTo>
                    <a:pt x="295" y="29"/>
                  </a:lnTo>
                  <a:lnTo>
                    <a:pt x="290" y="27"/>
                  </a:lnTo>
                  <a:lnTo>
                    <a:pt x="283" y="23"/>
                  </a:lnTo>
                  <a:lnTo>
                    <a:pt x="273" y="18"/>
                  </a:lnTo>
                  <a:lnTo>
                    <a:pt x="260" y="15"/>
                  </a:lnTo>
                  <a:lnTo>
                    <a:pt x="245" y="10"/>
                  </a:lnTo>
                  <a:lnTo>
                    <a:pt x="228" y="6"/>
                  </a:lnTo>
                  <a:lnTo>
                    <a:pt x="210" y="2"/>
                  </a:lnTo>
                  <a:lnTo>
                    <a:pt x="190" y="0"/>
                  </a:lnTo>
                  <a:lnTo>
                    <a:pt x="169" y="0"/>
                  </a:lnTo>
                  <a:lnTo>
                    <a:pt x="146" y="1"/>
                  </a:lnTo>
                  <a:lnTo>
                    <a:pt x="123" y="5"/>
                  </a:lnTo>
                  <a:lnTo>
                    <a:pt x="99" y="12"/>
                  </a:lnTo>
                  <a:lnTo>
                    <a:pt x="74" y="22"/>
                  </a:lnTo>
                  <a:lnTo>
                    <a:pt x="49" y="35"/>
                  </a:lnTo>
                  <a:lnTo>
                    <a:pt x="24" y="52"/>
                  </a:lnTo>
                  <a:lnTo>
                    <a:pt x="0" y="74"/>
                  </a:lnTo>
                  <a:lnTo>
                    <a:pt x="13" y="94"/>
                  </a:lnTo>
                  <a:lnTo>
                    <a:pt x="31" y="90"/>
                  </a:lnTo>
                  <a:lnTo>
                    <a:pt x="51" y="84"/>
                  </a:lnTo>
                  <a:lnTo>
                    <a:pt x="70" y="80"/>
                  </a:lnTo>
                  <a:lnTo>
                    <a:pt x="89" y="75"/>
                  </a:lnTo>
                  <a:lnTo>
                    <a:pt x="109" y="73"/>
                  </a:lnTo>
                  <a:lnTo>
                    <a:pt x="127" y="71"/>
                  </a:lnTo>
                  <a:lnTo>
                    <a:pt x="143" y="71"/>
                  </a:lnTo>
                  <a:lnTo>
                    <a:pt x="155" y="74"/>
                  </a:lnTo>
                  <a:lnTo>
                    <a:pt x="143" y="92"/>
                  </a:lnTo>
                  <a:lnTo>
                    <a:pt x="128" y="117"/>
                  </a:lnTo>
                  <a:lnTo>
                    <a:pt x="116" y="150"/>
                  </a:lnTo>
                  <a:lnTo>
                    <a:pt x="108" y="189"/>
                  </a:lnTo>
                  <a:lnTo>
                    <a:pt x="104" y="234"/>
                  </a:lnTo>
                  <a:lnTo>
                    <a:pt x="111" y="284"/>
                  </a:lnTo>
                  <a:lnTo>
                    <a:pt x="129" y="340"/>
                  </a:lnTo>
                  <a:lnTo>
                    <a:pt x="161" y="399"/>
                  </a:lnTo>
                  <a:lnTo>
                    <a:pt x="103" y="502"/>
                  </a:lnTo>
                  <a:lnTo>
                    <a:pt x="168" y="542"/>
                  </a:lnTo>
                  <a:lnTo>
                    <a:pt x="206" y="473"/>
                  </a:lnTo>
                  <a:lnTo>
                    <a:pt x="277" y="501"/>
                  </a:lnTo>
                  <a:lnTo>
                    <a:pt x="283" y="496"/>
                  </a:lnTo>
                  <a:lnTo>
                    <a:pt x="287" y="493"/>
                  </a:lnTo>
                  <a:lnTo>
                    <a:pt x="295" y="485"/>
                  </a:lnTo>
                  <a:lnTo>
                    <a:pt x="306" y="473"/>
                  </a:lnTo>
                  <a:lnTo>
                    <a:pt x="322" y="456"/>
                  </a:lnTo>
                  <a:lnTo>
                    <a:pt x="339" y="437"/>
                  </a:lnTo>
                  <a:lnTo>
                    <a:pt x="357" y="413"/>
                  </a:lnTo>
                  <a:lnTo>
                    <a:pt x="376" y="384"/>
                  </a:lnTo>
                  <a:lnTo>
                    <a:pt x="395" y="352"/>
                  </a:lnTo>
                  <a:lnTo>
                    <a:pt x="409" y="323"/>
                  </a:lnTo>
                  <a:lnTo>
                    <a:pt x="420" y="294"/>
                  </a:lnTo>
                  <a:lnTo>
                    <a:pt x="427" y="264"/>
                  </a:lnTo>
                  <a:lnTo>
                    <a:pt x="431" y="234"/>
                  </a:lnTo>
                  <a:lnTo>
                    <a:pt x="431" y="205"/>
                  </a:lnTo>
                  <a:lnTo>
                    <a:pt x="428" y="175"/>
                  </a:lnTo>
                  <a:lnTo>
                    <a:pt x="421" y="149"/>
                  </a:lnTo>
                  <a:lnTo>
                    <a:pt x="411"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42" name="Freeform 24"/>
            <p:cNvSpPr>
              <a:spLocks/>
            </p:cNvSpPr>
            <p:nvPr/>
          </p:nvSpPr>
          <p:spPr bwMode="auto">
            <a:xfrm>
              <a:off x="3954959" y="1653332"/>
              <a:ext cx="652016" cy="932557"/>
            </a:xfrm>
            <a:custGeom>
              <a:avLst/>
              <a:gdLst>
                <a:gd name="T0" fmla="*/ 289 w 337"/>
                <a:gd name="T1" fmla="*/ 342 h 482"/>
                <a:gd name="T2" fmla="*/ 259 w 337"/>
                <a:gd name="T3" fmla="*/ 385 h 482"/>
                <a:gd name="T4" fmla="*/ 232 w 337"/>
                <a:gd name="T5" fmla="*/ 419 h 482"/>
                <a:gd name="T6" fmla="*/ 210 w 337"/>
                <a:gd name="T7" fmla="*/ 441 h 482"/>
                <a:gd name="T8" fmla="*/ 124 w 337"/>
                <a:gd name="T9" fmla="*/ 417 h 482"/>
                <a:gd name="T10" fmla="*/ 68 w 337"/>
                <a:gd name="T11" fmla="*/ 469 h 482"/>
                <a:gd name="T12" fmla="*/ 116 w 337"/>
                <a:gd name="T13" fmla="*/ 368 h 482"/>
                <a:gd name="T14" fmla="*/ 63 w 337"/>
                <a:gd name="T15" fmla="*/ 242 h 482"/>
                <a:gd name="T16" fmla="*/ 66 w 337"/>
                <a:gd name="T17" fmla="*/ 144 h 482"/>
                <a:gd name="T18" fmla="*/ 94 w 337"/>
                <a:gd name="T19" fmla="*/ 80 h 482"/>
                <a:gd name="T20" fmla="*/ 114 w 337"/>
                <a:gd name="T21" fmla="*/ 56 h 482"/>
                <a:gd name="T22" fmla="*/ 121 w 337"/>
                <a:gd name="T23" fmla="*/ 45 h 482"/>
                <a:gd name="T24" fmla="*/ 115 w 337"/>
                <a:gd name="T25" fmla="*/ 39 h 482"/>
                <a:gd name="T26" fmla="*/ 104 w 337"/>
                <a:gd name="T27" fmla="*/ 30 h 482"/>
                <a:gd name="T28" fmla="*/ 78 w 337"/>
                <a:gd name="T29" fmla="*/ 23 h 482"/>
                <a:gd name="T30" fmla="*/ 48 w 337"/>
                <a:gd name="T31" fmla="*/ 22 h 482"/>
                <a:gd name="T32" fmla="*/ 16 w 337"/>
                <a:gd name="T33" fmla="*/ 27 h 482"/>
                <a:gd name="T34" fmla="*/ 20 w 337"/>
                <a:gd name="T35" fmla="*/ 20 h 482"/>
                <a:gd name="T36" fmla="*/ 59 w 337"/>
                <a:gd name="T37" fmla="*/ 6 h 482"/>
                <a:gd name="T38" fmla="*/ 97 w 337"/>
                <a:gd name="T39" fmla="*/ 1 h 482"/>
                <a:gd name="T40" fmla="*/ 130 w 337"/>
                <a:gd name="T41" fmla="*/ 1 h 482"/>
                <a:gd name="T42" fmla="*/ 161 w 337"/>
                <a:gd name="T43" fmla="*/ 7 h 482"/>
                <a:gd name="T44" fmla="*/ 185 w 337"/>
                <a:gd name="T45" fmla="*/ 15 h 482"/>
                <a:gd name="T46" fmla="*/ 203 w 337"/>
                <a:gd name="T47" fmla="*/ 22 h 482"/>
                <a:gd name="T48" fmla="*/ 213 w 337"/>
                <a:gd name="T49" fmla="*/ 27 h 482"/>
                <a:gd name="T50" fmla="*/ 216 w 337"/>
                <a:gd name="T51" fmla="*/ 29 h 482"/>
                <a:gd name="T52" fmla="*/ 218 w 337"/>
                <a:gd name="T53" fmla="*/ 29 h 482"/>
                <a:gd name="T54" fmla="*/ 219 w 337"/>
                <a:gd name="T55" fmla="*/ 29 h 482"/>
                <a:gd name="T56" fmla="*/ 250 w 337"/>
                <a:gd name="T57" fmla="*/ 39 h 482"/>
                <a:gd name="T58" fmla="*/ 278 w 337"/>
                <a:gd name="T59" fmla="*/ 56 h 482"/>
                <a:gd name="T60" fmla="*/ 301 w 337"/>
                <a:gd name="T61" fmla="*/ 79 h 482"/>
                <a:gd name="T62" fmla="*/ 319 w 337"/>
                <a:gd name="T63" fmla="*/ 108 h 482"/>
                <a:gd name="T64" fmla="*/ 335 w 337"/>
                <a:gd name="T65" fmla="*/ 156 h 482"/>
                <a:gd name="T66" fmla="*/ 337 w 337"/>
                <a:gd name="T67" fmla="*/ 210 h 482"/>
                <a:gd name="T68" fmla="*/ 326 w 337"/>
                <a:gd name="T69" fmla="*/ 263 h 482"/>
                <a:gd name="T70" fmla="*/ 303 w 337"/>
                <a:gd name="T71" fmla="*/ 316 h 4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7"/>
                <a:gd name="T109" fmla="*/ 0 h 482"/>
                <a:gd name="T110" fmla="*/ 337 w 337"/>
                <a:gd name="T111" fmla="*/ 482 h 48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7" h="482">
                  <a:moveTo>
                    <a:pt x="303" y="316"/>
                  </a:moveTo>
                  <a:lnTo>
                    <a:pt x="289" y="342"/>
                  </a:lnTo>
                  <a:lnTo>
                    <a:pt x="273" y="365"/>
                  </a:lnTo>
                  <a:lnTo>
                    <a:pt x="259" y="385"/>
                  </a:lnTo>
                  <a:lnTo>
                    <a:pt x="244" y="403"/>
                  </a:lnTo>
                  <a:lnTo>
                    <a:pt x="232" y="419"/>
                  </a:lnTo>
                  <a:lnTo>
                    <a:pt x="220" y="431"/>
                  </a:lnTo>
                  <a:lnTo>
                    <a:pt x="210" y="441"/>
                  </a:lnTo>
                  <a:lnTo>
                    <a:pt x="203" y="448"/>
                  </a:lnTo>
                  <a:lnTo>
                    <a:pt x="124" y="417"/>
                  </a:lnTo>
                  <a:lnTo>
                    <a:pt x="89" y="482"/>
                  </a:lnTo>
                  <a:lnTo>
                    <a:pt x="68" y="469"/>
                  </a:lnTo>
                  <a:lnTo>
                    <a:pt x="121" y="374"/>
                  </a:lnTo>
                  <a:lnTo>
                    <a:pt x="116" y="368"/>
                  </a:lnTo>
                  <a:lnTo>
                    <a:pt x="80" y="302"/>
                  </a:lnTo>
                  <a:lnTo>
                    <a:pt x="63" y="242"/>
                  </a:lnTo>
                  <a:lnTo>
                    <a:pt x="59" y="189"/>
                  </a:lnTo>
                  <a:lnTo>
                    <a:pt x="66" y="144"/>
                  </a:lnTo>
                  <a:lnTo>
                    <a:pt x="80" y="108"/>
                  </a:lnTo>
                  <a:lnTo>
                    <a:pt x="94" y="80"/>
                  </a:lnTo>
                  <a:lnTo>
                    <a:pt x="107" y="63"/>
                  </a:lnTo>
                  <a:lnTo>
                    <a:pt x="114" y="56"/>
                  </a:lnTo>
                  <a:lnTo>
                    <a:pt x="122" y="46"/>
                  </a:lnTo>
                  <a:lnTo>
                    <a:pt x="121" y="45"/>
                  </a:lnTo>
                  <a:lnTo>
                    <a:pt x="118" y="41"/>
                  </a:lnTo>
                  <a:lnTo>
                    <a:pt x="115" y="39"/>
                  </a:lnTo>
                  <a:lnTo>
                    <a:pt x="114" y="38"/>
                  </a:lnTo>
                  <a:lnTo>
                    <a:pt x="104" y="30"/>
                  </a:lnTo>
                  <a:lnTo>
                    <a:pt x="93" y="26"/>
                  </a:lnTo>
                  <a:lnTo>
                    <a:pt x="78" y="23"/>
                  </a:lnTo>
                  <a:lnTo>
                    <a:pt x="64" y="22"/>
                  </a:lnTo>
                  <a:lnTo>
                    <a:pt x="48" y="22"/>
                  </a:lnTo>
                  <a:lnTo>
                    <a:pt x="32" y="24"/>
                  </a:lnTo>
                  <a:lnTo>
                    <a:pt x="16" y="27"/>
                  </a:lnTo>
                  <a:lnTo>
                    <a:pt x="0" y="29"/>
                  </a:lnTo>
                  <a:lnTo>
                    <a:pt x="20" y="20"/>
                  </a:lnTo>
                  <a:lnTo>
                    <a:pt x="40" y="11"/>
                  </a:lnTo>
                  <a:lnTo>
                    <a:pt x="59" y="6"/>
                  </a:lnTo>
                  <a:lnTo>
                    <a:pt x="78" y="3"/>
                  </a:lnTo>
                  <a:lnTo>
                    <a:pt x="97" y="1"/>
                  </a:lnTo>
                  <a:lnTo>
                    <a:pt x="114" y="0"/>
                  </a:lnTo>
                  <a:lnTo>
                    <a:pt x="130" y="1"/>
                  </a:lnTo>
                  <a:lnTo>
                    <a:pt x="146" y="4"/>
                  </a:lnTo>
                  <a:lnTo>
                    <a:pt x="161" y="7"/>
                  </a:lnTo>
                  <a:lnTo>
                    <a:pt x="173" y="11"/>
                  </a:lnTo>
                  <a:lnTo>
                    <a:pt x="185" y="15"/>
                  </a:lnTo>
                  <a:lnTo>
                    <a:pt x="195" y="18"/>
                  </a:lnTo>
                  <a:lnTo>
                    <a:pt x="203" y="22"/>
                  </a:lnTo>
                  <a:lnTo>
                    <a:pt x="209" y="24"/>
                  </a:lnTo>
                  <a:lnTo>
                    <a:pt x="213" y="27"/>
                  </a:lnTo>
                  <a:lnTo>
                    <a:pt x="215" y="28"/>
                  </a:lnTo>
                  <a:lnTo>
                    <a:pt x="216" y="29"/>
                  </a:lnTo>
                  <a:lnTo>
                    <a:pt x="218" y="29"/>
                  </a:lnTo>
                  <a:lnTo>
                    <a:pt x="219" y="29"/>
                  </a:lnTo>
                  <a:lnTo>
                    <a:pt x="234" y="33"/>
                  </a:lnTo>
                  <a:lnTo>
                    <a:pt x="250" y="39"/>
                  </a:lnTo>
                  <a:lnTo>
                    <a:pt x="265" y="46"/>
                  </a:lnTo>
                  <a:lnTo>
                    <a:pt x="278" y="56"/>
                  </a:lnTo>
                  <a:lnTo>
                    <a:pt x="290" y="67"/>
                  </a:lnTo>
                  <a:lnTo>
                    <a:pt x="301" y="79"/>
                  </a:lnTo>
                  <a:lnTo>
                    <a:pt x="311" y="92"/>
                  </a:lnTo>
                  <a:lnTo>
                    <a:pt x="319" y="108"/>
                  </a:lnTo>
                  <a:lnTo>
                    <a:pt x="329" y="132"/>
                  </a:lnTo>
                  <a:lnTo>
                    <a:pt x="335" y="156"/>
                  </a:lnTo>
                  <a:lnTo>
                    <a:pt x="337" y="183"/>
                  </a:lnTo>
                  <a:lnTo>
                    <a:pt x="337" y="210"/>
                  </a:lnTo>
                  <a:lnTo>
                    <a:pt x="334" y="236"/>
                  </a:lnTo>
                  <a:lnTo>
                    <a:pt x="326" y="263"/>
                  </a:lnTo>
                  <a:lnTo>
                    <a:pt x="317" y="289"/>
                  </a:lnTo>
                  <a:lnTo>
                    <a:pt x="303" y="316"/>
                  </a:lnTo>
                  <a:close/>
                </a:path>
              </a:pathLst>
            </a:custGeom>
            <a:solidFill>
              <a:srgbClr val="6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43" name="Freeform 25"/>
            <p:cNvSpPr>
              <a:spLocks/>
            </p:cNvSpPr>
            <p:nvPr/>
          </p:nvSpPr>
          <p:spPr bwMode="auto">
            <a:xfrm>
              <a:off x="3566071" y="3847356"/>
              <a:ext cx="1186011" cy="346323"/>
            </a:xfrm>
            <a:custGeom>
              <a:avLst/>
              <a:gdLst>
                <a:gd name="T0" fmla="*/ 0 w 613"/>
                <a:gd name="T1" fmla="*/ 179 h 179"/>
                <a:gd name="T2" fmla="*/ 613 w 613"/>
                <a:gd name="T3" fmla="*/ 179 h 179"/>
                <a:gd name="T4" fmla="*/ 613 w 613"/>
                <a:gd name="T5" fmla="*/ 178 h 179"/>
                <a:gd name="T6" fmla="*/ 613 w 613"/>
                <a:gd name="T7" fmla="*/ 173 h 179"/>
                <a:gd name="T8" fmla="*/ 613 w 613"/>
                <a:gd name="T9" fmla="*/ 167 h 179"/>
                <a:gd name="T10" fmla="*/ 612 w 613"/>
                <a:gd name="T11" fmla="*/ 159 h 179"/>
                <a:gd name="T12" fmla="*/ 610 w 613"/>
                <a:gd name="T13" fmla="*/ 148 h 179"/>
                <a:gd name="T14" fmla="*/ 606 w 613"/>
                <a:gd name="T15" fmla="*/ 137 h 179"/>
                <a:gd name="T16" fmla="*/ 600 w 613"/>
                <a:gd name="T17" fmla="*/ 124 h 179"/>
                <a:gd name="T18" fmla="*/ 593 w 613"/>
                <a:gd name="T19" fmla="*/ 110 h 179"/>
                <a:gd name="T20" fmla="*/ 583 w 613"/>
                <a:gd name="T21" fmla="*/ 96 h 179"/>
                <a:gd name="T22" fmla="*/ 571 w 613"/>
                <a:gd name="T23" fmla="*/ 81 h 179"/>
                <a:gd name="T24" fmla="*/ 555 w 613"/>
                <a:gd name="T25" fmla="*/ 67 h 179"/>
                <a:gd name="T26" fmla="*/ 536 w 613"/>
                <a:gd name="T27" fmla="*/ 52 h 179"/>
                <a:gd name="T28" fmla="*/ 514 w 613"/>
                <a:gd name="T29" fmla="*/ 39 h 179"/>
                <a:gd name="T30" fmla="*/ 488 w 613"/>
                <a:gd name="T31" fmla="*/ 27 h 179"/>
                <a:gd name="T32" fmla="*/ 457 w 613"/>
                <a:gd name="T33" fmla="*/ 16 h 179"/>
                <a:gd name="T34" fmla="*/ 422 w 613"/>
                <a:gd name="T35" fmla="*/ 6 h 179"/>
                <a:gd name="T36" fmla="*/ 420 w 613"/>
                <a:gd name="T37" fmla="*/ 8 h 179"/>
                <a:gd name="T38" fmla="*/ 415 w 613"/>
                <a:gd name="T39" fmla="*/ 11 h 179"/>
                <a:gd name="T40" fmla="*/ 406 w 613"/>
                <a:gd name="T41" fmla="*/ 17 h 179"/>
                <a:gd name="T42" fmla="*/ 396 w 613"/>
                <a:gd name="T43" fmla="*/ 25 h 179"/>
                <a:gd name="T44" fmla="*/ 381 w 613"/>
                <a:gd name="T45" fmla="*/ 32 h 179"/>
                <a:gd name="T46" fmla="*/ 365 w 613"/>
                <a:gd name="T47" fmla="*/ 40 h 179"/>
                <a:gd name="T48" fmla="*/ 348 w 613"/>
                <a:gd name="T49" fmla="*/ 48 h 179"/>
                <a:gd name="T50" fmla="*/ 330 w 613"/>
                <a:gd name="T51" fmla="*/ 54 h 179"/>
                <a:gd name="T52" fmla="*/ 312 w 613"/>
                <a:gd name="T53" fmla="*/ 60 h 179"/>
                <a:gd name="T54" fmla="*/ 293 w 613"/>
                <a:gd name="T55" fmla="*/ 62 h 179"/>
                <a:gd name="T56" fmla="*/ 273 w 613"/>
                <a:gd name="T57" fmla="*/ 62 h 179"/>
                <a:gd name="T58" fmla="*/ 255 w 613"/>
                <a:gd name="T59" fmla="*/ 58 h 179"/>
                <a:gd name="T60" fmla="*/ 238 w 613"/>
                <a:gd name="T61" fmla="*/ 51 h 179"/>
                <a:gd name="T62" fmla="*/ 221 w 613"/>
                <a:gd name="T63" fmla="*/ 39 h 179"/>
                <a:gd name="T64" fmla="*/ 207 w 613"/>
                <a:gd name="T65" fmla="*/ 23 h 179"/>
                <a:gd name="T66" fmla="*/ 195 w 613"/>
                <a:gd name="T67" fmla="*/ 0 h 179"/>
                <a:gd name="T68" fmla="*/ 192 w 613"/>
                <a:gd name="T69" fmla="*/ 2 h 179"/>
                <a:gd name="T70" fmla="*/ 186 w 613"/>
                <a:gd name="T71" fmla="*/ 5 h 179"/>
                <a:gd name="T72" fmla="*/ 177 w 613"/>
                <a:gd name="T73" fmla="*/ 10 h 179"/>
                <a:gd name="T74" fmla="*/ 165 w 613"/>
                <a:gd name="T75" fmla="*/ 17 h 179"/>
                <a:gd name="T76" fmla="*/ 149 w 613"/>
                <a:gd name="T77" fmla="*/ 26 h 179"/>
                <a:gd name="T78" fmla="*/ 133 w 613"/>
                <a:gd name="T79" fmla="*/ 35 h 179"/>
                <a:gd name="T80" fmla="*/ 115 w 613"/>
                <a:gd name="T81" fmla="*/ 46 h 179"/>
                <a:gd name="T82" fmla="*/ 97 w 613"/>
                <a:gd name="T83" fmla="*/ 58 h 179"/>
                <a:gd name="T84" fmla="*/ 79 w 613"/>
                <a:gd name="T85" fmla="*/ 73 h 179"/>
                <a:gd name="T86" fmla="*/ 62 w 613"/>
                <a:gd name="T87" fmla="*/ 86 h 179"/>
                <a:gd name="T88" fmla="*/ 45 w 613"/>
                <a:gd name="T89" fmla="*/ 102 h 179"/>
                <a:gd name="T90" fmla="*/ 30 w 613"/>
                <a:gd name="T91" fmla="*/ 117 h 179"/>
                <a:gd name="T92" fmla="*/ 17 w 613"/>
                <a:gd name="T93" fmla="*/ 132 h 179"/>
                <a:gd name="T94" fmla="*/ 8 w 613"/>
                <a:gd name="T95" fmla="*/ 148 h 179"/>
                <a:gd name="T96" fmla="*/ 2 w 613"/>
                <a:gd name="T97" fmla="*/ 164 h 179"/>
                <a:gd name="T98" fmla="*/ 0 w 613"/>
                <a:gd name="T99" fmla="*/ 179 h 17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3"/>
                <a:gd name="T151" fmla="*/ 0 h 179"/>
                <a:gd name="T152" fmla="*/ 613 w 613"/>
                <a:gd name="T153" fmla="*/ 179 h 17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3" h="179">
                  <a:moveTo>
                    <a:pt x="0" y="179"/>
                  </a:moveTo>
                  <a:lnTo>
                    <a:pt x="613" y="179"/>
                  </a:lnTo>
                  <a:lnTo>
                    <a:pt x="613" y="178"/>
                  </a:lnTo>
                  <a:lnTo>
                    <a:pt x="613" y="173"/>
                  </a:lnTo>
                  <a:lnTo>
                    <a:pt x="613" y="167"/>
                  </a:lnTo>
                  <a:lnTo>
                    <a:pt x="612" y="159"/>
                  </a:lnTo>
                  <a:lnTo>
                    <a:pt x="610" y="148"/>
                  </a:lnTo>
                  <a:lnTo>
                    <a:pt x="606" y="137"/>
                  </a:lnTo>
                  <a:lnTo>
                    <a:pt x="600" y="124"/>
                  </a:lnTo>
                  <a:lnTo>
                    <a:pt x="593" y="110"/>
                  </a:lnTo>
                  <a:lnTo>
                    <a:pt x="583" y="96"/>
                  </a:lnTo>
                  <a:lnTo>
                    <a:pt x="571" y="81"/>
                  </a:lnTo>
                  <a:lnTo>
                    <a:pt x="555" y="67"/>
                  </a:lnTo>
                  <a:lnTo>
                    <a:pt x="536" y="52"/>
                  </a:lnTo>
                  <a:lnTo>
                    <a:pt x="514" y="39"/>
                  </a:lnTo>
                  <a:lnTo>
                    <a:pt x="488" y="27"/>
                  </a:lnTo>
                  <a:lnTo>
                    <a:pt x="457" y="16"/>
                  </a:lnTo>
                  <a:lnTo>
                    <a:pt x="422" y="6"/>
                  </a:lnTo>
                  <a:lnTo>
                    <a:pt x="420" y="8"/>
                  </a:lnTo>
                  <a:lnTo>
                    <a:pt x="415" y="11"/>
                  </a:lnTo>
                  <a:lnTo>
                    <a:pt x="406" y="17"/>
                  </a:lnTo>
                  <a:lnTo>
                    <a:pt x="396" y="25"/>
                  </a:lnTo>
                  <a:lnTo>
                    <a:pt x="381" y="32"/>
                  </a:lnTo>
                  <a:lnTo>
                    <a:pt x="365" y="40"/>
                  </a:lnTo>
                  <a:lnTo>
                    <a:pt x="348" y="48"/>
                  </a:lnTo>
                  <a:lnTo>
                    <a:pt x="330" y="54"/>
                  </a:lnTo>
                  <a:lnTo>
                    <a:pt x="312" y="60"/>
                  </a:lnTo>
                  <a:lnTo>
                    <a:pt x="293" y="62"/>
                  </a:lnTo>
                  <a:lnTo>
                    <a:pt x="273" y="62"/>
                  </a:lnTo>
                  <a:lnTo>
                    <a:pt x="255" y="58"/>
                  </a:lnTo>
                  <a:lnTo>
                    <a:pt x="238" y="51"/>
                  </a:lnTo>
                  <a:lnTo>
                    <a:pt x="221" y="39"/>
                  </a:lnTo>
                  <a:lnTo>
                    <a:pt x="207" y="23"/>
                  </a:lnTo>
                  <a:lnTo>
                    <a:pt x="195" y="0"/>
                  </a:lnTo>
                  <a:lnTo>
                    <a:pt x="192" y="2"/>
                  </a:lnTo>
                  <a:lnTo>
                    <a:pt x="186" y="5"/>
                  </a:lnTo>
                  <a:lnTo>
                    <a:pt x="177" y="10"/>
                  </a:lnTo>
                  <a:lnTo>
                    <a:pt x="165" y="17"/>
                  </a:lnTo>
                  <a:lnTo>
                    <a:pt x="149" y="26"/>
                  </a:lnTo>
                  <a:lnTo>
                    <a:pt x="133" y="35"/>
                  </a:lnTo>
                  <a:lnTo>
                    <a:pt x="115" y="46"/>
                  </a:lnTo>
                  <a:lnTo>
                    <a:pt x="97" y="58"/>
                  </a:lnTo>
                  <a:lnTo>
                    <a:pt x="79" y="73"/>
                  </a:lnTo>
                  <a:lnTo>
                    <a:pt x="62" y="86"/>
                  </a:lnTo>
                  <a:lnTo>
                    <a:pt x="45" y="102"/>
                  </a:lnTo>
                  <a:lnTo>
                    <a:pt x="30" y="117"/>
                  </a:lnTo>
                  <a:lnTo>
                    <a:pt x="17" y="132"/>
                  </a:lnTo>
                  <a:lnTo>
                    <a:pt x="8" y="148"/>
                  </a:lnTo>
                  <a:lnTo>
                    <a:pt x="2" y="164"/>
                  </a:lnTo>
                  <a:lnTo>
                    <a:pt x="0" y="179"/>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44" name="Freeform 26"/>
            <p:cNvSpPr>
              <a:spLocks/>
            </p:cNvSpPr>
            <p:nvPr/>
          </p:nvSpPr>
          <p:spPr bwMode="auto">
            <a:xfrm>
              <a:off x="3566071" y="3847356"/>
              <a:ext cx="404366" cy="346323"/>
            </a:xfrm>
            <a:custGeom>
              <a:avLst/>
              <a:gdLst>
                <a:gd name="T0" fmla="*/ 209 w 209"/>
                <a:gd name="T1" fmla="*/ 26 h 179"/>
                <a:gd name="T2" fmla="*/ 206 w 209"/>
                <a:gd name="T3" fmla="*/ 20 h 179"/>
                <a:gd name="T4" fmla="*/ 202 w 209"/>
                <a:gd name="T5" fmla="*/ 14 h 179"/>
                <a:gd name="T6" fmla="*/ 198 w 209"/>
                <a:gd name="T7" fmla="*/ 8 h 179"/>
                <a:gd name="T8" fmla="*/ 195 w 209"/>
                <a:gd name="T9" fmla="*/ 0 h 179"/>
                <a:gd name="T10" fmla="*/ 192 w 209"/>
                <a:gd name="T11" fmla="*/ 2 h 179"/>
                <a:gd name="T12" fmla="*/ 186 w 209"/>
                <a:gd name="T13" fmla="*/ 5 h 179"/>
                <a:gd name="T14" fmla="*/ 177 w 209"/>
                <a:gd name="T15" fmla="*/ 10 h 179"/>
                <a:gd name="T16" fmla="*/ 165 w 209"/>
                <a:gd name="T17" fmla="*/ 17 h 179"/>
                <a:gd name="T18" fmla="*/ 149 w 209"/>
                <a:gd name="T19" fmla="*/ 26 h 179"/>
                <a:gd name="T20" fmla="*/ 133 w 209"/>
                <a:gd name="T21" fmla="*/ 35 h 179"/>
                <a:gd name="T22" fmla="*/ 115 w 209"/>
                <a:gd name="T23" fmla="*/ 46 h 179"/>
                <a:gd name="T24" fmla="*/ 97 w 209"/>
                <a:gd name="T25" fmla="*/ 58 h 179"/>
                <a:gd name="T26" fmla="*/ 79 w 209"/>
                <a:gd name="T27" fmla="*/ 73 h 179"/>
                <a:gd name="T28" fmla="*/ 62 w 209"/>
                <a:gd name="T29" fmla="*/ 86 h 179"/>
                <a:gd name="T30" fmla="*/ 45 w 209"/>
                <a:gd name="T31" fmla="*/ 102 h 179"/>
                <a:gd name="T32" fmla="*/ 30 w 209"/>
                <a:gd name="T33" fmla="*/ 117 h 179"/>
                <a:gd name="T34" fmla="*/ 17 w 209"/>
                <a:gd name="T35" fmla="*/ 132 h 179"/>
                <a:gd name="T36" fmla="*/ 8 w 209"/>
                <a:gd name="T37" fmla="*/ 148 h 179"/>
                <a:gd name="T38" fmla="*/ 2 w 209"/>
                <a:gd name="T39" fmla="*/ 164 h 179"/>
                <a:gd name="T40" fmla="*/ 0 w 209"/>
                <a:gd name="T41" fmla="*/ 179 h 179"/>
                <a:gd name="T42" fmla="*/ 59 w 209"/>
                <a:gd name="T43" fmla="*/ 179 h 179"/>
                <a:gd name="T44" fmla="*/ 63 w 209"/>
                <a:gd name="T45" fmla="*/ 158 h 179"/>
                <a:gd name="T46" fmla="*/ 74 w 209"/>
                <a:gd name="T47" fmla="*/ 137 h 179"/>
                <a:gd name="T48" fmla="*/ 91 w 209"/>
                <a:gd name="T49" fmla="*/ 115 h 179"/>
                <a:gd name="T50" fmla="*/ 113 w 209"/>
                <a:gd name="T51" fmla="*/ 94 h 179"/>
                <a:gd name="T52" fmla="*/ 135 w 209"/>
                <a:gd name="T53" fmla="*/ 74 h 179"/>
                <a:gd name="T54" fmla="*/ 161 w 209"/>
                <a:gd name="T55" fmla="*/ 56 h 179"/>
                <a:gd name="T56" fmla="*/ 186 w 209"/>
                <a:gd name="T57" fmla="*/ 39 h 179"/>
                <a:gd name="T58" fmla="*/ 209 w 209"/>
                <a:gd name="T59" fmla="*/ 26 h 17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9"/>
                <a:gd name="T91" fmla="*/ 0 h 179"/>
                <a:gd name="T92" fmla="*/ 209 w 209"/>
                <a:gd name="T93" fmla="*/ 179 h 17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9" h="179">
                  <a:moveTo>
                    <a:pt x="209" y="26"/>
                  </a:moveTo>
                  <a:lnTo>
                    <a:pt x="206" y="20"/>
                  </a:lnTo>
                  <a:lnTo>
                    <a:pt x="202" y="14"/>
                  </a:lnTo>
                  <a:lnTo>
                    <a:pt x="198" y="8"/>
                  </a:lnTo>
                  <a:lnTo>
                    <a:pt x="195" y="0"/>
                  </a:lnTo>
                  <a:lnTo>
                    <a:pt x="192" y="2"/>
                  </a:lnTo>
                  <a:lnTo>
                    <a:pt x="186" y="5"/>
                  </a:lnTo>
                  <a:lnTo>
                    <a:pt x="177" y="10"/>
                  </a:lnTo>
                  <a:lnTo>
                    <a:pt x="165" y="17"/>
                  </a:lnTo>
                  <a:lnTo>
                    <a:pt x="149" y="26"/>
                  </a:lnTo>
                  <a:lnTo>
                    <a:pt x="133" y="35"/>
                  </a:lnTo>
                  <a:lnTo>
                    <a:pt x="115" y="46"/>
                  </a:lnTo>
                  <a:lnTo>
                    <a:pt x="97" y="58"/>
                  </a:lnTo>
                  <a:lnTo>
                    <a:pt x="79" y="73"/>
                  </a:lnTo>
                  <a:lnTo>
                    <a:pt x="62" y="86"/>
                  </a:lnTo>
                  <a:lnTo>
                    <a:pt x="45" y="102"/>
                  </a:lnTo>
                  <a:lnTo>
                    <a:pt x="30" y="117"/>
                  </a:lnTo>
                  <a:lnTo>
                    <a:pt x="17" y="132"/>
                  </a:lnTo>
                  <a:lnTo>
                    <a:pt x="8" y="148"/>
                  </a:lnTo>
                  <a:lnTo>
                    <a:pt x="2" y="164"/>
                  </a:lnTo>
                  <a:lnTo>
                    <a:pt x="0" y="179"/>
                  </a:lnTo>
                  <a:lnTo>
                    <a:pt x="59" y="179"/>
                  </a:lnTo>
                  <a:lnTo>
                    <a:pt x="63" y="158"/>
                  </a:lnTo>
                  <a:lnTo>
                    <a:pt x="74" y="137"/>
                  </a:lnTo>
                  <a:lnTo>
                    <a:pt x="91" y="115"/>
                  </a:lnTo>
                  <a:lnTo>
                    <a:pt x="113" y="94"/>
                  </a:lnTo>
                  <a:lnTo>
                    <a:pt x="135" y="74"/>
                  </a:lnTo>
                  <a:lnTo>
                    <a:pt x="161" y="56"/>
                  </a:lnTo>
                  <a:lnTo>
                    <a:pt x="186" y="39"/>
                  </a:lnTo>
                  <a:lnTo>
                    <a:pt x="209" y="26"/>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45" name="Freeform 27"/>
            <p:cNvSpPr>
              <a:spLocks/>
            </p:cNvSpPr>
            <p:nvPr/>
          </p:nvSpPr>
          <p:spPr bwMode="auto">
            <a:xfrm>
              <a:off x="4221957" y="2138958"/>
              <a:ext cx="216694" cy="207020"/>
            </a:xfrm>
            <a:custGeom>
              <a:avLst/>
              <a:gdLst>
                <a:gd name="T0" fmla="*/ 0 w 112"/>
                <a:gd name="T1" fmla="*/ 15 h 107"/>
                <a:gd name="T2" fmla="*/ 0 w 112"/>
                <a:gd name="T3" fmla="*/ 15 h 107"/>
                <a:gd name="T4" fmla="*/ 5 w 112"/>
                <a:gd name="T5" fmla="*/ 15 h 107"/>
                <a:gd name="T6" fmla="*/ 15 w 112"/>
                <a:gd name="T7" fmla="*/ 18 h 107"/>
                <a:gd name="T8" fmla="*/ 31 w 112"/>
                <a:gd name="T9" fmla="*/ 22 h 107"/>
                <a:gd name="T10" fmla="*/ 48 w 112"/>
                <a:gd name="T11" fmla="*/ 29 h 107"/>
                <a:gd name="T12" fmla="*/ 65 w 112"/>
                <a:gd name="T13" fmla="*/ 40 h 107"/>
                <a:gd name="T14" fmla="*/ 81 w 112"/>
                <a:gd name="T15" fmla="*/ 55 h 107"/>
                <a:gd name="T16" fmla="*/ 92 w 112"/>
                <a:gd name="T17" fmla="*/ 78 h 107"/>
                <a:gd name="T18" fmla="*/ 98 w 112"/>
                <a:gd name="T19" fmla="*/ 107 h 107"/>
                <a:gd name="T20" fmla="*/ 112 w 112"/>
                <a:gd name="T21" fmla="*/ 106 h 107"/>
                <a:gd name="T22" fmla="*/ 105 w 112"/>
                <a:gd name="T23" fmla="*/ 72 h 107"/>
                <a:gd name="T24" fmla="*/ 92 w 112"/>
                <a:gd name="T25" fmla="*/ 47 h 107"/>
                <a:gd name="T26" fmla="*/ 75 w 112"/>
                <a:gd name="T27" fmla="*/ 28 h 107"/>
                <a:gd name="T28" fmla="*/ 54 w 112"/>
                <a:gd name="T29" fmla="*/ 14 h 107"/>
                <a:gd name="T30" fmla="*/ 35 w 112"/>
                <a:gd name="T31" fmla="*/ 7 h 107"/>
                <a:gd name="T32" fmla="*/ 18 w 112"/>
                <a:gd name="T33" fmla="*/ 2 h 107"/>
                <a:gd name="T34" fmla="*/ 6 w 112"/>
                <a:gd name="T35" fmla="*/ 0 h 107"/>
                <a:gd name="T36" fmla="*/ 1 w 112"/>
                <a:gd name="T37" fmla="*/ 0 h 107"/>
                <a:gd name="T38" fmla="*/ 0 w 112"/>
                <a:gd name="T39" fmla="*/ 15 h 10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2"/>
                <a:gd name="T61" fmla="*/ 0 h 107"/>
                <a:gd name="T62" fmla="*/ 112 w 112"/>
                <a:gd name="T63" fmla="*/ 107 h 10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2" h="107">
                  <a:moveTo>
                    <a:pt x="0" y="15"/>
                  </a:moveTo>
                  <a:lnTo>
                    <a:pt x="0" y="15"/>
                  </a:lnTo>
                  <a:lnTo>
                    <a:pt x="5" y="15"/>
                  </a:lnTo>
                  <a:lnTo>
                    <a:pt x="15" y="18"/>
                  </a:lnTo>
                  <a:lnTo>
                    <a:pt x="31" y="22"/>
                  </a:lnTo>
                  <a:lnTo>
                    <a:pt x="48" y="29"/>
                  </a:lnTo>
                  <a:lnTo>
                    <a:pt x="65" y="40"/>
                  </a:lnTo>
                  <a:lnTo>
                    <a:pt x="81" y="55"/>
                  </a:lnTo>
                  <a:lnTo>
                    <a:pt x="92" y="78"/>
                  </a:lnTo>
                  <a:lnTo>
                    <a:pt x="98" y="107"/>
                  </a:lnTo>
                  <a:lnTo>
                    <a:pt x="112" y="106"/>
                  </a:lnTo>
                  <a:lnTo>
                    <a:pt x="105" y="72"/>
                  </a:lnTo>
                  <a:lnTo>
                    <a:pt x="92" y="47"/>
                  </a:lnTo>
                  <a:lnTo>
                    <a:pt x="75" y="28"/>
                  </a:lnTo>
                  <a:lnTo>
                    <a:pt x="54" y="14"/>
                  </a:lnTo>
                  <a:lnTo>
                    <a:pt x="35" y="7"/>
                  </a:lnTo>
                  <a:lnTo>
                    <a:pt x="18" y="2"/>
                  </a:lnTo>
                  <a:lnTo>
                    <a:pt x="6" y="0"/>
                  </a:lnTo>
                  <a:lnTo>
                    <a:pt x="1" y="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46" name="Freeform 28"/>
            <p:cNvSpPr>
              <a:spLocks/>
            </p:cNvSpPr>
            <p:nvPr/>
          </p:nvSpPr>
          <p:spPr bwMode="auto">
            <a:xfrm>
              <a:off x="4202609" y="2243435"/>
              <a:ext cx="168325" cy="160586"/>
            </a:xfrm>
            <a:custGeom>
              <a:avLst/>
              <a:gdLst>
                <a:gd name="T0" fmla="*/ 0 w 87"/>
                <a:gd name="T1" fmla="*/ 15 h 83"/>
                <a:gd name="T2" fmla="*/ 0 w 87"/>
                <a:gd name="T3" fmla="*/ 15 h 83"/>
                <a:gd name="T4" fmla="*/ 4 w 87"/>
                <a:gd name="T5" fmla="*/ 15 h 83"/>
                <a:gd name="T6" fmla="*/ 12 w 87"/>
                <a:gd name="T7" fmla="*/ 16 h 83"/>
                <a:gd name="T8" fmla="*/ 23 w 87"/>
                <a:gd name="T9" fmla="*/ 18 h 83"/>
                <a:gd name="T10" fmla="*/ 35 w 87"/>
                <a:gd name="T11" fmla="*/ 24 h 83"/>
                <a:gd name="T12" fmla="*/ 47 w 87"/>
                <a:gd name="T13" fmla="*/ 33 h 83"/>
                <a:gd name="T14" fmla="*/ 59 w 87"/>
                <a:gd name="T15" fmla="*/ 44 h 83"/>
                <a:gd name="T16" fmla="*/ 67 w 87"/>
                <a:gd name="T17" fmla="*/ 61 h 83"/>
                <a:gd name="T18" fmla="*/ 71 w 87"/>
                <a:gd name="T19" fmla="*/ 83 h 83"/>
                <a:gd name="T20" fmla="*/ 87 w 87"/>
                <a:gd name="T21" fmla="*/ 81 h 83"/>
                <a:gd name="T22" fmla="*/ 82 w 87"/>
                <a:gd name="T23" fmla="*/ 55 h 83"/>
                <a:gd name="T24" fmla="*/ 71 w 87"/>
                <a:gd name="T25" fmla="*/ 35 h 83"/>
                <a:gd name="T26" fmla="*/ 57 w 87"/>
                <a:gd name="T27" fmla="*/ 21 h 83"/>
                <a:gd name="T28" fmla="*/ 42 w 87"/>
                <a:gd name="T29" fmla="*/ 11 h 83"/>
                <a:gd name="T30" fmla="*/ 27 w 87"/>
                <a:gd name="T31" fmla="*/ 5 h 83"/>
                <a:gd name="T32" fmla="*/ 13 w 87"/>
                <a:gd name="T33" fmla="*/ 1 h 83"/>
                <a:gd name="T34" fmla="*/ 5 w 87"/>
                <a:gd name="T35" fmla="*/ 0 h 83"/>
                <a:gd name="T36" fmla="*/ 1 w 87"/>
                <a:gd name="T37" fmla="*/ 0 h 83"/>
                <a:gd name="T38" fmla="*/ 0 w 87"/>
                <a:gd name="T39" fmla="*/ 15 h 8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7"/>
                <a:gd name="T61" fmla="*/ 0 h 83"/>
                <a:gd name="T62" fmla="*/ 87 w 87"/>
                <a:gd name="T63" fmla="*/ 83 h 8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7" h="83">
                  <a:moveTo>
                    <a:pt x="0" y="15"/>
                  </a:moveTo>
                  <a:lnTo>
                    <a:pt x="0" y="15"/>
                  </a:lnTo>
                  <a:lnTo>
                    <a:pt x="4" y="15"/>
                  </a:lnTo>
                  <a:lnTo>
                    <a:pt x="12" y="16"/>
                  </a:lnTo>
                  <a:lnTo>
                    <a:pt x="23" y="18"/>
                  </a:lnTo>
                  <a:lnTo>
                    <a:pt x="35" y="24"/>
                  </a:lnTo>
                  <a:lnTo>
                    <a:pt x="47" y="33"/>
                  </a:lnTo>
                  <a:lnTo>
                    <a:pt x="59" y="44"/>
                  </a:lnTo>
                  <a:lnTo>
                    <a:pt x="67" y="61"/>
                  </a:lnTo>
                  <a:lnTo>
                    <a:pt x="71" y="83"/>
                  </a:lnTo>
                  <a:lnTo>
                    <a:pt x="87" y="81"/>
                  </a:lnTo>
                  <a:lnTo>
                    <a:pt x="82" y="55"/>
                  </a:lnTo>
                  <a:lnTo>
                    <a:pt x="71" y="35"/>
                  </a:lnTo>
                  <a:lnTo>
                    <a:pt x="57" y="21"/>
                  </a:lnTo>
                  <a:lnTo>
                    <a:pt x="42" y="11"/>
                  </a:lnTo>
                  <a:lnTo>
                    <a:pt x="27" y="5"/>
                  </a:lnTo>
                  <a:lnTo>
                    <a:pt x="13" y="1"/>
                  </a:lnTo>
                  <a:lnTo>
                    <a:pt x="5" y="0"/>
                  </a:lnTo>
                  <a:lnTo>
                    <a:pt x="1" y="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47" name="Freeform 29"/>
            <p:cNvSpPr>
              <a:spLocks/>
            </p:cNvSpPr>
            <p:nvPr/>
          </p:nvSpPr>
          <p:spPr bwMode="auto">
            <a:xfrm>
              <a:off x="4177457" y="2632323"/>
              <a:ext cx="170259" cy="131564"/>
            </a:xfrm>
            <a:custGeom>
              <a:avLst/>
              <a:gdLst>
                <a:gd name="T0" fmla="*/ 40 w 88"/>
                <a:gd name="T1" fmla="*/ 7 h 68"/>
                <a:gd name="T2" fmla="*/ 30 w 88"/>
                <a:gd name="T3" fmla="*/ 15 h 68"/>
                <a:gd name="T4" fmla="*/ 22 w 88"/>
                <a:gd name="T5" fmla="*/ 23 h 68"/>
                <a:gd name="T6" fmla="*/ 14 w 88"/>
                <a:gd name="T7" fmla="*/ 32 h 68"/>
                <a:gd name="T8" fmla="*/ 9 w 88"/>
                <a:gd name="T9" fmla="*/ 40 h 68"/>
                <a:gd name="T10" fmla="*/ 5 w 88"/>
                <a:gd name="T11" fmla="*/ 49 h 68"/>
                <a:gd name="T12" fmla="*/ 2 w 88"/>
                <a:gd name="T13" fmla="*/ 56 h 68"/>
                <a:gd name="T14" fmla="*/ 0 w 88"/>
                <a:gd name="T15" fmla="*/ 61 h 68"/>
                <a:gd name="T16" fmla="*/ 0 w 88"/>
                <a:gd name="T17" fmla="*/ 63 h 68"/>
                <a:gd name="T18" fmla="*/ 13 w 88"/>
                <a:gd name="T19" fmla="*/ 68 h 68"/>
                <a:gd name="T20" fmla="*/ 13 w 88"/>
                <a:gd name="T21" fmla="*/ 68 h 68"/>
                <a:gd name="T22" fmla="*/ 14 w 88"/>
                <a:gd name="T23" fmla="*/ 62 h 68"/>
                <a:gd name="T24" fmla="*/ 20 w 88"/>
                <a:gd name="T25" fmla="*/ 51 h 68"/>
                <a:gd name="T26" fmla="*/ 30 w 88"/>
                <a:gd name="T27" fmla="*/ 36 h 68"/>
                <a:gd name="T28" fmla="*/ 43 w 88"/>
                <a:gd name="T29" fmla="*/ 23 h 68"/>
                <a:gd name="T30" fmla="*/ 48 w 88"/>
                <a:gd name="T31" fmla="*/ 64 h 68"/>
                <a:gd name="T32" fmla="*/ 63 w 88"/>
                <a:gd name="T33" fmla="*/ 62 h 68"/>
                <a:gd name="T34" fmla="*/ 57 w 88"/>
                <a:gd name="T35" fmla="*/ 17 h 68"/>
                <a:gd name="T36" fmla="*/ 63 w 88"/>
                <a:gd name="T37" fmla="*/ 16 h 68"/>
                <a:gd name="T38" fmla="*/ 70 w 88"/>
                <a:gd name="T39" fmla="*/ 16 h 68"/>
                <a:gd name="T40" fmla="*/ 76 w 88"/>
                <a:gd name="T41" fmla="*/ 16 h 68"/>
                <a:gd name="T42" fmla="*/ 83 w 88"/>
                <a:gd name="T43" fmla="*/ 18 h 68"/>
                <a:gd name="T44" fmla="*/ 88 w 88"/>
                <a:gd name="T45" fmla="*/ 4 h 68"/>
                <a:gd name="T46" fmla="*/ 81 w 88"/>
                <a:gd name="T47" fmla="*/ 3 h 68"/>
                <a:gd name="T48" fmla="*/ 75 w 88"/>
                <a:gd name="T49" fmla="*/ 1 h 68"/>
                <a:gd name="T50" fmla="*/ 69 w 88"/>
                <a:gd name="T51" fmla="*/ 0 h 68"/>
                <a:gd name="T52" fmla="*/ 63 w 88"/>
                <a:gd name="T53" fmla="*/ 0 h 68"/>
                <a:gd name="T54" fmla="*/ 57 w 88"/>
                <a:gd name="T55" fmla="*/ 1 h 68"/>
                <a:gd name="T56" fmla="*/ 51 w 88"/>
                <a:gd name="T57" fmla="*/ 3 h 68"/>
                <a:gd name="T58" fmla="*/ 46 w 88"/>
                <a:gd name="T59" fmla="*/ 5 h 68"/>
                <a:gd name="T60" fmla="*/ 40 w 88"/>
                <a:gd name="T61" fmla="*/ 7 h 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8"/>
                <a:gd name="T94" fmla="*/ 0 h 68"/>
                <a:gd name="T95" fmla="*/ 88 w 88"/>
                <a:gd name="T96" fmla="*/ 68 h 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8" h="68">
                  <a:moveTo>
                    <a:pt x="40" y="7"/>
                  </a:moveTo>
                  <a:lnTo>
                    <a:pt x="30" y="15"/>
                  </a:lnTo>
                  <a:lnTo>
                    <a:pt x="22" y="23"/>
                  </a:lnTo>
                  <a:lnTo>
                    <a:pt x="14" y="32"/>
                  </a:lnTo>
                  <a:lnTo>
                    <a:pt x="9" y="40"/>
                  </a:lnTo>
                  <a:lnTo>
                    <a:pt x="5" y="49"/>
                  </a:lnTo>
                  <a:lnTo>
                    <a:pt x="2" y="56"/>
                  </a:lnTo>
                  <a:lnTo>
                    <a:pt x="0" y="61"/>
                  </a:lnTo>
                  <a:lnTo>
                    <a:pt x="0" y="63"/>
                  </a:lnTo>
                  <a:lnTo>
                    <a:pt x="13" y="68"/>
                  </a:lnTo>
                  <a:lnTo>
                    <a:pt x="14" y="62"/>
                  </a:lnTo>
                  <a:lnTo>
                    <a:pt x="20" y="51"/>
                  </a:lnTo>
                  <a:lnTo>
                    <a:pt x="30" y="36"/>
                  </a:lnTo>
                  <a:lnTo>
                    <a:pt x="43" y="23"/>
                  </a:lnTo>
                  <a:lnTo>
                    <a:pt x="48" y="64"/>
                  </a:lnTo>
                  <a:lnTo>
                    <a:pt x="63" y="62"/>
                  </a:lnTo>
                  <a:lnTo>
                    <a:pt x="57" y="17"/>
                  </a:lnTo>
                  <a:lnTo>
                    <a:pt x="63" y="16"/>
                  </a:lnTo>
                  <a:lnTo>
                    <a:pt x="70" y="16"/>
                  </a:lnTo>
                  <a:lnTo>
                    <a:pt x="76" y="16"/>
                  </a:lnTo>
                  <a:lnTo>
                    <a:pt x="83" y="18"/>
                  </a:lnTo>
                  <a:lnTo>
                    <a:pt x="88" y="4"/>
                  </a:lnTo>
                  <a:lnTo>
                    <a:pt x="81" y="3"/>
                  </a:lnTo>
                  <a:lnTo>
                    <a:pt x="75" y="1"/>
                  </a:lnTo>
                  <a:lnTo>
                    <a:pt x="69" y="0"/>
                  </a:lnTo>
                  <a:lnTo>
                    <a:pt x="63" y="0"/>
                  </a:lnTo>
                  <a:lnTo>
                    <a:pt x="57" y="1"/>
                  </a:lnTo>
                  <a:lnTo>
                    <a:pt x="51" y="3"/>
                  </a:lnTo>
                  <a:lnTo>
                    <a:pt x="46" y="5"/>
                  </a:lnTo>
                  <a:lnTo>
                    <a:pt x="4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48" name="Freeform 30"/>
            <p:cNvSpPr>
              <a:spLocks/>
            </p:cNvSpPr>
            <p:nvPr/>
          </p:nvSpPr>
          <p:spPr bwMode="auto">
            <a:xfrm>
              <a:off x="3537050" y="3812530"/>
              <a:ext cx="1244054" cy="381149"/>
            </a:xfrm>
            <a:custGeom>
              <a:avLst/>
              <a:gdLst>
                <a:gd name="T0" fmla="*/ 431 w 643"/>
                <a:gd name="T1" fmla="*/ 7 h 197"/>
                <a:gd name="T2" fmla="*/ 418 w 643"/>
                <a:gd name="T3" fmla="*/ 27 h 197"/>
                <a:gd name="T4" fmla="*/ 397 w 643"/>
                <a:gd name="T5" fmla="*/ 43 h 197"/>
                <a:gd name="T6" fmla="*/ 371 w 643"/>
                <a:gd name="T7" fmla="*/ 53 h 197"/>
                <a:gd name="T8" fmla="*/ 338 w 643"/>
                <a:gd name="T9" fmla="*/ 58 h 197"/>
                <a:gd name="T10" fmla="*/ 302 w 643"/>
                <a:gd name="T11" fmla="*/ 58 h 197"/>
                <a:gd name="T12" fmla="*/ 271 w 643"/>
                <a:gd name="T13" fmla="*/ 53 h 197"/>
                <a:gd name="T14" fmla="*/ 247 w 643"/>
                <a:gd name="T15" fmla="*/ 41 h 197"/>
                <a:gd name="T16" fmla="*/ 229 w 643"/>
                <a:gd name="T17" fmla="*/ 23 h 197"/>
                <a:gd name="T18" fmla="*/ 218 w 643"/>
                <a:gd name="T19" fmla="*/ 0 h 197"/>
                <a:gd name="T20" fmla="*/ 186 w 643"/>
                <a:gd name="T21" fmla="*/ 11 h 197"/>
                <a:gd name="T22" fmla="*/ 148 w 643"/>
                <a:gd name="T23" fmla="*/ 27 h 197"/>
                <a:gd name="T24" fmla="*/ 113 w 643"/>
                <a:gd name="T25" fmla="*/ 46 h 197"/>
                <a:gd name="T26" fmla="*/ 79 w 643"/>
                <a:gd name="T27" fmla="*/ 69 h 197"/>
                <a:gd name="T28" fmla="*/ 51 w 643"/>
                <a:gd name="T29" fmla="*/ 93 h 197"/>
                <a:gd name="T30" fmla="*/ 27 w 643"/>
                <a:gd name="T31" fmla="*/ 121 h 197"/>
                <a:gd name="T32" fmla="*/ 10 w 643"/>
                <a:gd name="T33" fmla="*/ 150 h 197"/>
                <a:gd name="T34" fmla="*/ 2 w 643"/>
                <a:gd name="T35" fmla="*/ 182 h 197"/>
                <a:gd name="T36" fmla="*/ 30 w 643"/>
                <a:gd name="T37" fmla="*/ 197 h 197"/>
                <a:gd name="T38" fmla="*/ 45 w 643"/>
                <a:gd name="T39" fmla="*/ 148 h 197"/>
                <a:gd name="T40" fmla="*/ 84 w 643"/>
                <a:gd name="T41" fmla="*/ 102 h 197"/>
                <a:gd name="T42" fmla="*/ 140 w 643"/>
                <a:gd name="T43" fmla="*/ 64 h 197"/>
                <a:gd name="T44" fmla="*/ 203 w 643"/>
                <a:gd name="T45" fmla="*/ 36 h 197"/>
                <a:gd name="T46" fmla="*/ 222 w 643"/>
                <a:gd name="T47" fmla="*/ 59 h 197"/>
                <a:gd name="T48" fmla="*/ 248 w 643"/>
                <a:gd name="T49" fmla="*/ 75 h 197"/>
                <a:gd name="T50" fmla="*/ 281 w 643"/>
                <a:gd name="T51" fmla="*/ 85 h 197"/>
                <a:gd name="T52" fmla="*/ 320 w 643"/>
                <a:gd name="T53" fmla="*/ 89 h 197"/>
                <a:gd name="T54" fmla="*/ 359 w 643"/>
                <a:gd name="T55" fmla="*/ 85 h 197"/>
                <a:gd name="T56" fmla="*/ 392 w 643"/>
                <a:gd name="T57" fmla="*/ 76 h 197"/>
                <a:gd name="T58" fmla="*/ 421 w 643"/>
                <a:gd name="T59" fmla="*/ 62 h 197"/>
                <a:gd name="T60" fmla="*/ 443 w 643"/>
                <a:gd name="T61" fmla="*/ 43 h 197"/>
                <a:gd name="T62" fmla="*/ 506 w 643"/>
                <a:gd name="T63" fmla="*/ 72 h 197"/>
                <a:gd name="T64" fmla="*/ 561 w 643"/>
                <a:gd name="T65" fmla="*/ 108 h 197"/>
                <a:gd name="T66" fmla="*/ 599 w 643"/>
                <a:gd name="T67" fmla="*/ 150 h 197"/>
                <a:gd name="T68" fmla="*/ 614 w 643"/>
                <a:gd name="T69" fmla="*/ 197 h 197"/>
                <a:gd name="T70" fmla="*/ 642 w 643"/>
                <a:gd name="T71" fmla="*/ 182 h 197"/>
                <a:gd name="T72" fmla="*/ 633 w 643"/>
                <a:gd name="T73" fmla="*/ 151 h 197"/>
                <a:gd name="T74" fmla="*/ 616 w 643"/>
                <a:gd name="T75" fmla="*/ 122 h 197"/>
                <a:gd name="T76" fmla="*/ 592 w 643"/>
                <a:gd name="T77" fmla="*/ 97 h 197"/>
                <a:gd name="T78" fmla="*/ 564 w 643"/>
                <a:gd name="T79" fmla="*/ 73 h 197"/>
                <a:gd name="T80" fmla="*/ 532 w 643"/>
                <a:gd name="T81" fmla="*/ 52 h 197"/>
                <a:gd name="T82" fmla="*/ 496 w 643"/>
                <a:gd name="T83" fmla="*/ 34 h 197"/>
                <a:gd name="T84" fmla="*/ 460 w 643"/>
                <a:gd name="T85" fmla="*/ 18 h 19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43"/>
                <a:gd name="T130" fmla="*/ 0 h 197"/>
                <a:gd name="T131" fmla="*/ 643 w 643"/>
                <a:gd name="T132" fmla="*/ 197 h 19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43" h="197">
                  <a:moveTo>
                    <a:pt x="442" y="11"/>
                  </a:moveTo>
                  <a:lnTo>
                    <a:pt x="431" y="7"/>
                  </a:lnTo>
                  <a:lnTo>
                    <a:pt x="425" y="17"/>
                  </a:lnTo>
                  <a:lnTo>
                    <a:pt x="418" y="27"/>
                  </a:lnTo>
                  <a:lnTo>
                    <a:pt x="408" y="35"/>
                  </a:lnTo>
                  <a:lnTo>
                    <a:pt x="397" y="43"/>
                  </a:lnTo>
                  <a:lnTo>
                    <a:pt x="385" y="49"/>
                  </a:lnTo>
                  <a:lnTo>
                    <a:pt x="371" y="53"/>
                  </a:lnTo>
                  <a:lnTo>
                    <a:pt x="355" y="57"/>
                  </a:lnTo>
                  <a:lnTo>
                    <a:pt x="338" y="58"/>
                  </a:lnTo>
                  <a:lnTo>
                    <a:pt x="320" y="59"/>
                  </a:lnTo>
                  <a:lnTo>
                    <a:pt x="302" y="58"/>
                  </a:lnTo>
                  <a:lnTo>
                    <a:pt x="286" y="57"/>
                  </a:lnTo>
                  <a:lnTo>
                    <a:pt x="271" y="53"/>
                  </a:lnTo>
                  <a:lnTo>
                    <a:pt x="258" y="49"/>
                  </a:lnTo>
                  <a:lnTo>
                    <a:pt x="247" y="41"/>
                  </a:lnTo>
                  <a:lnTo>
                    <a:pt x="238" y="33"/>
                  </a:lnTo>
                  <a:lnTo>
                    <a:pt x="229" y="23"/>
                  </a:lnTo>
                  <a:lnTo>
                    <a:pt x="223" y="12"/>
                  </a:lnTo>
                  <a:lnTo>
                    <a:pt x="218" y="0"/>
                  </a:lnTo>
                  <a:lnTo>
                    <a:pt x="205" y="4"/>
                  </a:lnTo>
                  <a:lnTo>
                    <a:pt x="186" y="11"/>
                  </a:lnTo>
                  <a:lnTo>
                    <a:pt x="167" y="18"/>
                  </a:lnTo>
                  <a:lnTo>
                    <a:pt x="148" y="27"/>
                  </a:lnTo>
                  <a:lnTo>
                    <a:pt x="130" y="36"/>
                  </a:lnTo>
                  <a:lnTo>
                    <a:pt x="113" y="46"/>
                  </a:lnTo>
                  <a:lnTo>
                    <a:pt x="96" y="57"/>
                  </a:lnTo>
                  <a:lnTo>
                    <a:pt x="79" y="69"/>
                  </a:lnTo>
                  <a:lnTo>
                    <a:pt x="65" y="81"/>
                  </a:lnTo>
                  <a:lnTo>
                    <a:pt x="51" y="93"/>
                  </a:lnTo>
                  <a:lnTo>
                    <a:pt x="38" y="107"/>
                  </a:lnTo>
                  <a:lnTo>
                    <a:pt x="27" y="121"/>
                  </a:lnTo>
                  <a:lnTo>
                    <a:pt x="19" y="136"/>
                  </a:lnTo>
                  <a:lnTo>
                    <a:pt x="10" y="150"/>
                  </a:lnTo>
                  <a:lnTo>
                    <a:pt x="5" y="166"/>
                  </a:lnTo>
                  <a:lnTo>
                    <a:pt x="2" y="182"/>
                  </a:lnTo>
                  <a:lnTo>
                    <a:pt x="0" y="197"/>
                  </a:lnTo>
                  <a:lnTo>
                    <a:pt x="30" y="197"/>
                  </a:lnTo>
                  <a:lnTo>
                    <a:pt x="33" y="172"/>
                  </a:lnTo>
                  <a:lnTo>
                    <a:pt x="45" y="148"/>
                  </a:lnTo>
                  <a:lnTo>
                    <a:pt x="62" y="124"/>
                  </a:lnTo>
                  <a:lnTo>
                    <a:pt x="84" y="102"/>
                  </a:lnTo>
                  <a:lnTo>
                    <a:pt x="111" y="82"/>
                  </a:lnTo>
                  <a:lnTo>
                    <a:pt x="140" y="64"/>
                  </a:lnTo>
                  <a:lnTo>
                    <a:pt x="171" y="50"/>
                  </a:lnTo>
                  <a:lnTo>
                    <a:pt x="203" y="36"/>
                  </a:lnTo>
                  <a:lnTo>
                    <a:pt x="211" y="49"/>
                  </a:lnTo>
                  <a:lnTo>
                    <a:pt x="222" y="59"/>
                  </a:lnTo>
                  <a:lnTo>
                    <a:pt x="234" y="68"/>
                  </a:lnTo>
                  <a:lnTo>
                    <a:pt x="248" y="75"/>
                  </a:lnTo>
                  <a:lnTo>
                    <a:pt x="264" y="81"/>
                  </a:lnTo>
                  <a:lnTo>
                    <a:pt x="281" y="85"/>
                  </a:lnTo>
                  <a:lnTo>
                    <a:pt x="299" y="87"/>
                  </a:lnTo>
                  <a:lnTo>
                    <a:pt x="320" y="89"/>
                  </a:lnTo>
                  <a:lnTo>
                    <a:pt x="339" y="87"/>
                  </a:lnTo>
                  <a:lnTo>
                    <a:pt x="359" y="85"/>
                  </a:lnTo>
                  <a:lnTo>
                    <a:pt x="377" y="81"/>
                  </a:lnTo>
                  <a:lnTo>
                    <a:pt x="392" y="76"/>
                  </a:lnTo>
                  <a:lnTo>
                    <a:pt x="407" y="70"/>
                  </a:lnTo>
                  <a:lnTo>
                    <a:pt x="421" y="62"/>
                  </a:lnTo>
                  <a:lnTo>
                    <a:pt x="432" y="53"/>
                  </a:lnTo>
                  <a:lnTo>
                    <a:pt x="443" y="43"/>
                  </a:lnTo>
                  <a:lnTo>
                    <a:pt x="475" y="56"/>
                  </a:lnTo>
                  <a:lnTo>
                    <a:pt x="506" y="72"/>
                  </a:lnTo>
                  <a:lnTo>
                    <a:pt x="535" y="89"/>
                  </a:lnTo>
                  <a:lnTo>
                    <a:pt x="561" y="108"/>
                  </a:lnTo>
                  <a:lnTo>
                    <a:pt x="582" y="128"/>
                  </a:lnTo>
                  <a:lnTo>
                    <a:pt x="599" y="150"/>
                  </a:lnTo>
                  <a:lnTo>
                    <a:pt x="610" y="173"/>
                  </a:lnTo>
                  <a:lnTo>
                    <a:pt x="614" y="197"/>
                  </a:lnTo>
                  <a:lnTo>
                    <a:pt x="643" y="197"/>
                  </a:lnTo>
                  <a:lnTo>
                    <a:pt x="642" y="182"/>
                  </a:lnTo>
                  <a:lnTo>
                    <a:pt x="638" y="166"/>
                  </a:lnTo>
                  <a:lnTo>
                    <a:pt x="633" y="151"/>
                  </a:lnTo>
                  <a:lnTo>
                    <a:pt x="625" y="137"/>
                  </a:lnTo>
                  <a:lnTo>
                    <a:pt x="616" y="122"/>
                  </a:lnTo>
                  <a:lnTo>
                    <a:pt x="605" y="109"/>
                  </a:lnTo>
                  <a:lnTo>
                    <a:pt x="592" y="97"/>
                  </a:lnTo>
                  <a:lnTo>
                    <a:pt x="579" y="85"/>
                  </a:lnTo>
                  <a:lnTo>
                    <a:pt x="564" y="73"/>
                  </a:lnTo>
                  <a:lnTo>
                    <a:pt x="548" y="62"/>
                  </a:lnTo>
                  <a:lnTo>
                    <a:pt x="532" y="52"/>
                  </a:lnTo>
                  <a:lnTo>
                    <a:pt x="515" y="43"/>
                  </a:lnTo>
                  <a:lnTo>
                    <a:pt x="496" y="34"/>
                  </a:lnTo>
                  <a:lnTo>
                    <a:pt x="478" y="26"/>
                  </a:lnTo>
                  <a:lnTo>
                    <a:pt x="460" y="18"/>
                  </a:lnTo>
                  <a:lnTo>
                    <a:pt x="442"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49" name="Freeform 31"/>
            <p:cNvSpPr>
              <a:spLocks/>
            </p:cNvSpPr>
            <p:nvPr/>
          </p:nvSpPr>
          <p:spPr bwMode="auto">
            <a:xfrm>
              <a:off x="3508028" y="1562398"/>
              <a:ext cx="1211163" cy="603647"/>
            </a:xfrm>
            <a:custGeom>
              <a:avLst/>
              <a:gdLst>
                <a:gd name="T0" fmla="*/ 591 w 626"/>
                <a:gd name="T1" fmla="*/ 205 h 312"/>
                <a:gd name="T2" fmla="*/ 589 w 626"/>
                <a:gd name="T3" fmla="*/ 185 h 312"/>
                <a:gd name="T4" fmla="*/ 583 w 626"/>
                <a:gd name="T5" fmla="*/ 165 h 312"/>
                <a:gd name="T6" fmla="*/ 576 w 626"/>
                <a:gd name="T7" fmla="*/ 145 h 312"/>
                <a:gd name="T8" fmla="*/ 566 w 626"/>
                <a:gd name="T9" fmla="*/ 126 h 312"/>
                <a:gd name="T10" fmla="*/ 555 w 626"/>
                <a:gd name="T11" fmla="*/ 108 h 312"/>
                <a:gd name="T12" fmla="*/ 540 w 626"/>
                <a:gd name="T13" fmla="*/ 90 h 312"/>
                <a:gd name="T14" fmla="*/ 526 w 626"/>
                <a:gd name="T15" fmla="*/ 73 h 312"/>
                <a:gd name="T16" fmla="*/ 508 w 626"/>
                <a:gd name="T17" fmla="*/ 57 h 312"/>
                <a:gd name="T18" fmla="*/ 490 w 626"/>
                <a:gd name="T19" fmla="*/ 44 h 312"/>
                <a:gd name="T20" fmla="*/ 469 w 626"/>
                <a:gd name="T21" fmla="*/ 30 h 312"/>
                <a:gd name="T22" fmla="*/ 447 w 626"/>
                <a:gd name="T23" fmla="*/ 21 h 312"/>
                <a:gd name="T24" fmla="*/ 423 w 626"/>
                <a:gd name="T25" fmla="*/ 12 h 312"/>
                <a:gd name="T26" fmla="*/ 399 w 626"/>
                <a:gd name="T27" fmla="*/ 5 h 312"/>
                <a:gd name="T28" fmla="*/ 374 w 626"/>
                <a:gd name="T29" fmla="*/ 1 h 312"/>
                <a:gd name="T30" fmla="*/ 347 w 626"/>
                <a:gd name="T31" fmla="*/ 0 h 312"/>
                <a:gd name="T32" fmla="*/ 319 w 626"/>
                <a:gd name="T33" fmla="*/ 2 h 312"/>
                <a:gd name="T34" fmla="*/ 303 w 626"/>
                <a:gd name="T35" fmla="*/ 5 h 312"/>
                <a:gd name="T36" fmla="*/ 288 w 626"/>
                <a:gd name="T37" fmla="*/ 7 h 312"/>
                <a:gd name="T38" fmla="*/ 272 w 626"/>
                <a:gd name="T39" fmla="*/ 10 h 312"/>
                <a:gd name="T40" fmla="*/ 257 w 626"/>
                <a:gd name="T41" fmla="*/ 13 h 312"/>
                <a:gd name="T42" fmla="*/ 242 w 626"/>
                <a:gd name="T43" fmla="*/ 17 h 312"/>
                <a:gd name="T44" fmla="*/ 227 w 626"/>
                <a:gd name="T45" fmla="*/ 22 h 312"/>
                <a:gd name="T46" fmla="*/ 213 w 626"/>
                <a:gd name="T47" fmla="*/ 28 h 312"/>
                <a:gd name="T48" fmla="*/ 198 w 626"/>
                <a:gd name="T49" fmla="*/ 34 h 312"/>
                <a:gd name="T50" fmla="*/ 185 w 626"/>
                <a:gd name="T51" fmla="*/ 42 h 312"/>
                <a:gd name="T52" fmla="*/ 170 w 626"/>
                <a:gd name="T53" fmla="*/ 51 h 312"/>
                <a:gd name="T54" fmla="*/ 157 w 626"/>
                <a:gd name="T55" fmla="*/ 61 h 312"/>
                <a:gd name="T56" fmla="*/ 143 w 626"/>
                <a:gd name="T57" fmla="*/ 73 h 312"/>
                <a:gd name="T58" fmla="*/ 129 w 626"/>
                <a:gd name="T59" fmla="*/ 86 h 312"/>
                <a:gd name="T60" fmla="*/ 116 w 626"/>
                <a:gd name="T61" fmla="*/ 100 h 312"/>
                <a:gd name="T62" fmla="*/ 104 w 626"/>
                <a:gd name="T63" fmla="*/ 117 h 312"/>
                <a:gd name="T64" fmla="*/ 90 w 626"/>
                <a:gd name="T65" fmla="*/ 136 h 312"/>
                <a:gd name="T66" fmla="*/ 34 w 626"/>
                <a:gd name="T67" fmla="*/ 129 h 312"/>
                <a:gd name="T68" fmla="*/ 0 w 626"/>
                <a:gd name="T69" fmla="*/ 230 h 312"/>
                <a:gd name="T70" fmla="*/ 624 w 626"/>
                <a:gd name="T71" fmla="*/ 312 h 312"/>
                <a:gd name="T72" fmla="*/ 626 w 626"/>
                <a:gd name="T73" fmla="*/ 209 h 312"/>
                <a:gd name="T74" fmla="*/ 591 w 626"/>
                <a:gd name="T75" fmla="*/ 205 h 31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26"/>
                <a:gd name="T115" fmla="*/ 0 h 312"/>
                <a:gd name="T116" fmla="*/ 626 w 626"/>
                <a:gd name="T117" fmla="*/ 312 h 31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26" h="312">
                  <a:moveTo>
                    <a:pt x="591" y="205"/>
                  </a:moveTo>
                  <a:lnTo>
                    <a:pt x="589" y="185"/>
                  </a:lnTo>
                  <a:lnTo>
                    <a:pt x="583" y="165"/>
                  </a:lnTo>
                  <a:lnTo>
                    <a:pt x="576" y="145"/>
                  </a:lnTo>
                  <a:lnTo>
                    <a:pt x="566" y="126"/>
                  </a:lnTo>
                  <a:lnTo>
                    <a:pt x="555" y="108"/>
                  </a:lnTo>
                  <a:lnTo>
                    <a:pt x="540" y="90"/>
                  </a:lnTo>
                  <a:lnTo>
                    <a:pt x="526" y="73"/>
                  </a:lnTo>
                  <a:lnTo>
                    <a:pt x="508" y="57"/>
                  </a:lnTo>
                  <a:lnTo>
                    <a:pt x="490" y="44"/>
                  </a:lnTo>
                  <a:lnTo>
                    <a:pt x="469" y="30"/>
                  </a:lnTo>
                  <a:lnTo>
                    <a:pt x="447" y="21"/>
                  </a:lnTo>
                  <a:lnTo>
                    <a:pt x="423" y="12"/>
                  </a:lnTo>
                  <a:lnTo>
                    <a:pt x="399" y="5"/>
                  </a:lnTo>
                  <a:lnTo>
                    <a:pt x="374" y="1"/>
                  </a:lnTo>
                  <a:lnTo>
                    <a:pt x="347" y="0"/>
                  </a:lnTo>
                  <a:lnTo>
                    <a:pt x="319" y="2"/>
                  </a:lnTo>
                  <a:lnTo>
                    <a:pt x="303" y="5"/>
                  </a:lnTo>
                  <a:lnTo>
                    <a:pt x="288" y="7"/>
                  </a:lnTo>
                  <a:lnTo>
                    <a:pt x="272" y="10"/>
                  </a:lnTo>
                  <a:lnTo>
                    <a:pt x="257" y="13"/>
                  </a:lnTo>
                  <a:lnTo>
                    <a:pt x="242" y="17"/>
                  </a:lnTo>
                  <a:lnTo>
                    <a:pt x="227" y="22"/>
                  </a:lnTo>
                  <a:lnTo>
                    <a:pt x="213" y="28"/>
                  </a:lnTo>
                  <a:lnTo>
                    <a:pt x="198" y="34"/>
                  </a:lnTo>
                  <a:lnTo>
                    <a:pt x="185" y="42"/>
                  </a:lnTo>
                  <a:lnTo>
                    <a:pt x="170" y="51"/>
                  </a:lnTo>
                  <a:lnTo>
                    <a:pt x="157" y="61"/>
                  </a:lnTo>
                  <a:lnTo>
                    <a:pt x="143" y="73"/>
                  </a:lnTo>
                  <a:lnTo>
                    <a:pt x="129" y="86"/>
                  </a:lnTo>
                  <a:lnTo>
                    <a:pt x="116" y="100"/>
                  </a:lnTo>
                  <a:lnTo>
                    <a:pt x="104" y="117"/>
                  </a:lnTo>
                  <a:lnTo>
                    <a:pt x="90" y="136"/>
                  </a:lnTo>
                  <a:lnTo>
                    <a:pt x="34" y="129"/>
                  </a:lnTo>
                  <a:lnTo>
                    <a:pt x="0" y="230"/>
                  </a:lnTo>
                  <a:lnTo>
                    <a:pt x="624" y="312"/>
                  </a:lnTo>
                  <a:lnTo>
                    <a:pt x="626" y="209"/>
                  </a:lnTo>
                  <a:lnTo>
                    <a:pt x="591" y="2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50" name="Freeform 32"/>
            <p:cNvSpPr>
              <a:spLocks/>
            </p:cNvSpPr>
            <p:nvPr/>
          </p:nvSpPr>
          <p:spPr bwMode="auto">
            <a:xfrm>
              <a:off x="3788569" y="1626245"/>
              <a:ext cx="386953" cy="199281"/>
            </a:xfrm>
            <a:custGeom>
              <a:avLst/>
              <a:gdLst>
                <a:gd name="T0" fmla="*/ 0 w 200"/>
                <a:gd name="T1" fmla="*/ 99 h 103"/>
                <a:gd name="T2" fmla="*/ 0 w 200"/>
                <a:gd name="T3" fmla="*/ 98 h 103"/>
                <a:gd name="T4" fmla="*/ 2 w 200"/>
                <a:gd name="T5" fmla="*/ 94 h 103"/>
                <a:gd name="T6" fmla="*/ 5 w 200"/>
                <a:gd name="T7" fmla="*/ 89 h 103"/>
                <a:gd name="T8" fmla="*/ 10 w 200"/>
                <a:gd name="T9" fmla="*/ 83 h 103"/>
                <a:gd name="T10" fmla="*/ 16 w 200"/>
                <a:gd name="T11" fmla="*/ 76 h 103"/>
                <a:gd name="T12" fmla="*/ 23 w 200"/>
                <a:gd name="T13" fmla="*/ 67 h 103"/>
                <a:gd name="T14" fmla="*/ 31 w 200"/>
                <a:gd name="T15" fmla="*/ 58 h 103"/>
                <a:gd name="T16" fmla="*/ 42 w 200"/>
                <a:gd name="T17" fmla="*/ 48 h 103"/>
                <a:gd name="T18" fmla="*/ 54 w 200"/>
                <a:gd name="T19" fmla="*/ 40 h 103"/>
                <a:gd name="T20" fmla="*/ 69 w 200"/>
                <a:gd name="T21" fmla="*/ 30 h 103"/>
                <a:gd name="T22" fmla="*/ 85 w 200"/>
                <a:gd name="T23" fmla="*/ 21 h 103"/>
                <a:gd name="T24" fmla="*/ 104 w 200"/>
                <a:gd name="T25" fmla="*/ 14 h 103"/>
                <a:gd name="T26" fmla="*/ 125 w 200"/>
                <a:gd name="T27" fmla="*/ 8 h 103"/>
                <a:gd name="T28" fmla="*/ 146 w 200"/>
                <a:gd name="T29" fmla="*/ 3 h 103"/>
                <a:gd name="T30" fmla="*/ 172 w 200"/>
                <a:gd name="T31" fmla="*/ 1 h 103"/>
                <a:gd name="T32" fmla="*/ 200 w 200"/>
                <a:gd name="T33" fmla="*/ 0 h 103"/>
                <a:gd name="T34" fmla="*/ 192 w 200"/>
                <a:gd name="T35" fmla="*/ 1 h 103"/>
                <a:gd name="T36" fmla="*/ 175 w 200"/>
                <a:gd name="T37" fmla="*/ 3 h 103"/>
                <a:gd name="T38" fmla="*/ 150 w 200"/>
                <a:gd name="T39" fmla="*/ 8 h 103"/>
                <a:gd name="T40" fmla="*/ 120 w 200"/>
                <a:gd name="T41" fmla="*/ 17 h 103"/>
                <a:gd name="T42" fmla="*/ 88 w 200"/>
                <a:gd name="T43" fmla="*/ 30 h 103"/>
                <a:gd name="T44" fmla="*/ 60 w 200"/>
                <a:gd name="T45" fmla="*/ 48 h 103"/>
                <a:gd name="T46" fmla="*/ 37 w 200"/>
                <a:gd name="T47" fmla="*/ 72 h 103"/>
                <a:gd name="T48" fmla="*/ 24 w 200"/>
                <a:gd name="T49" fmla="*/ 103 h 103"/>
                <a:gd name="T50" fmla="*/ 0 w 200"/>
                <a:gd name="T51" fmla="*/ 99 h 10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0"/>
                <a:gd name="T79" fmla="*/ 0 h 103"/>
                <a:gd name="T80" fmla="*/ 200 w 200"/>
                <a:gd name="T81" fmla="*/ 103 h 10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0" h="103">
                  <a:moveTo>
                    <a:pt x="0" y="99"/>
                  </a:moveTo>
                  <a:lnTo>
                    <a:pt x="0" y="98"/>
                  </a:lnTo>
                  <a:lnTo>
                    <a:pt x="2" y="94"/>
                  </a:lnTo>
                  <a:lnTo>
                    <a:pt x="5" y="89"/>
                  </a:lnTo>
                  <a:lnTo>
                    <a:pt x="10" y="83"/>
                  </a:lnTo>
                  <a:lnTo>
                    <a:pt x="16" y="76"/>
                  </a:lnTo>
                  <a:lnTo>
                    <a:pt x="23" y="67"/>
                  </a:lnTo>
                  <a:lnTo>
                    <a:pt x="31" y="58"/>
                  </a:lnTo>
                  <a:lnTo>
                    <a:pt x="42" y="48"/>
                  </a:lnTo>
                  <a:lnTo>
                    <a:pt x="54" y="40"/>
                  </a:lnTo>
                  <a:lnTo>
                    <a:pt x="69" y="30"/>
                  </a:lnTo>
                  <a:lnTo>
                    <a:pt x="85" y="21"/>
                  </a:lnTo>
                  <a:lnTo>
                    <a:pt x="104" y="14"/>
                  </a:lnTo>
                  <a:lnTo>
                    <a:pt x="125" y="8"/>
                  </a:lnTo>
                  <a:lnTo>
                    <a:pt x="146" y="3"/>
                  </a:lnTo>
                  <a:lnTo>
                    <a:pt x="172" y="1"/>
                  </a:lnTo>
                  <a:lnTo>
                    <a:pt x="200" y="0"/>
                  </a:lnTo>
                  <a:lnTo>
                    <a:pt x="192" y="1"/>
                  </a:lnTo>
                  <a:lnTo>
                    <a:pt x="175" y="3"/>
                  </a:lnTo>
                  <a:lnTo>
                    <a:pt x="150" y="8"/>
                  </a:lnTo>
                  <a:lnTo>
                    <a:pt x="120" y="17"/>
                  </a:lnTo>
                  <a:lnTo>
                    <a:pt x="88" y="30"/>
                  </a:lnTo>
                  <a:lnTo>
                    <a:pt x="60" y="48"/>
                  </a:lnTo>
                  <a:lnTo>
                    <a:pt x="37" y="72"/>
                  </a:lnTo>
                  <a:lnTo>
                    <a:pt x="24" y="103"/>
                  </a:lnTo>
                  <a:lnTo>
                    <a:pt x="0" y="99"/>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51" name="Freeform 33"/>
            <p:cNvSpPr>
              <a:spLocks/>
            </p:cNvSpPr>
            <p:nvPr/>
          </p:nvSpPr>
          <p:spPr bwMode="auto">
            <a:xfrm>
              <a:off x="3633788" y="1877764"/>
              <a:ext cx="32891" cy="88999"/>
            </a:xfrm>
            <a:custGeom>
              <a:avLst/>
              <a:gdLst>
                <a:gd name="T0" fmla="*/ 11 w 17"/>
                <a:gd name="T1" fmla="*/ 46 h 46"/>
                <a:gd name="T2" fmla="*/ 17 w 17"/>
                <a:gd name="T3" fmla="*/ 3 h 46"/>
                <a:gd name="T4" fmla="*/ 6 w 17"/>
                <a:gd name="T5" fmla="*/ 0 h 46"/>
                <a:gd name="T6" fmla="*/ 0 w 17"/>
                <a:gd name="T7" fmla="*/ 44 h 46"/>
                <a:gd name="T8" fmla="*/ 11 w 17"/>
                <a:gd name="T9" fmla="*/ 46 h 46"/>
                <a:gd name="T10" fmla="*/ 0 60000 65536"/>
                <a:gd name="T11" fmla="*/ 0 60000 65536"/>
                <a:gd name="T12" fmla="*/ 0 60000 65536"/>
                <a:gd name="T13" fmla="*/ 0 60000 65536"/>
                <a:gd name="T14" fmla="*/ 0 60000 65536"/>
                <a:gd name="T15" fmla="*/ 0 w 17"/>
                <a:gd name="T16" fmla="*/ 0 h 46"/>
                <a:gd name="T17" fmla="*/ 17 w 17"/>
                <a:gd name="T18" fmla="*/ 46 h 46"/>
              </a:gdLst>
              <a:ahLst/>
              <a:cxnLst>
                <a:cxn ang="T10">
                  <a:pos x="T0" y="T1"/>
                </a:cxn>
                <a:cxn ang="T11">
                  <a:pos x="T2" y="T3"/>
                </a:cxn>
                <a:cxn ang="T12">
                  <a:pos x="T4" y="T5"/>
                </a:cxn>
                <a:cxn ang="T13">
                  <a:pos x="T6" y="T7"/>
                </a:cxn>
                <a:cxn ang="T14">
                  <a:pos x="T8" y="T9"/>
                </a:cxn>
              </a:cxnLst>
              <a:rect l="T15" t="T16" r="T17" b="T18"/>
              <a:pathLst>
                <a:path w="17" h="46">
                  <a:moveTo>
                    <a:pt x="11" y="46"/>
                  </a:moveTo>
                  <a:lnTo>
                    <a:pt x="17" y="3"/>
                  </a:lnTo>
                  <a:lnTo>
                    <a:pt x="6" y="0"/>
                  </a:lnTo>
                  <a:lnTo>
                    <a:pt x="0" y="44"/>
                  </a:lnTo>
                  <a:lnTo>
                    <a:pt x="11" y="46"/>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52" name="Freeform 34"/>
            <p:cNvSpPr>
              <a:spLocks/>
            </p:cNvSpPr>
            <p:nvPr/>
          </p:nvSpPr>
          <p:spPr bwMode="auto">
            <a:xfrm>
              <a:off x="3730526" y="1893243"/>
              <a:ext cx="32891" cy="85130"/>
            </a:xfrm>
            <a:custGeom>
              <a:avLst/>
              <a:gdLst>
                <a:gd name="T0" fmla="*/ 11 w 17"/>
                <a:gd name="T1" fmla="*/ 44 h 44"/>
                <a:gd name="T2" fmla="*/ 17 w 17"/>
                <a:gd name="T3" fmla="*/ 1 h 44"/>
                <a:gd name="T4" fmla="*/ 6 w 17"/>
                <a:gd name="T5" fmla="*/ 0 h 44"/>
                <a:gd name="T6" fmla="*/ 0 w 17"/>
                <a:gd name="T7" fmla="*/ 43 h 44"/>
                <a:gd name="T8" fmla="*/ 11 w 17"/>
                <a:gd name="T9" fmla="*/ 44 h 44"/>
                <a:gd name="T10" fmla="*/ 0 60000 65536"/>
                <a:gd name="T11" fmla="*/ 0 60000 65536"/>
                <a:gd name="T12" fmla="*/ 0 60000 65536"/>
                <a:gd name="T13" fmla="*/ 0 60000 65536"/>
                <a:gd name="T14" fmla="*/ 0 60000 65536"/>
                <a:gd name="T15" fmla="*/ 0 w 17"/>
                <a:gd name="T16" fmla="*/ 0 h 44"/>
                <a:gd name="T17" fmla="*/ 17 w 17"/>
                <a:gd name="T18" fmla="*/ 44 h 44"/>
              </a:gdLst>
              <a:ahLst/>
              <a:cxnLst>
                <a:cxn ang="T10">
                  <a:pos x="T0" y="T1"/>
                </a:cxn>
                <a:cxn ang="T11">
                  <a:pos x="T2" y="T3"/>
                </a:cxn>
                <a:cxn ang="T12">
                  <a:pos x="T4" y="T5"/>
                </a:cxn>
                <a:cxn ang="T13">
                  <a:pos x="T6" y="T7"/>
                </a:cxn>
                <a:cxn ang="T14">
                  <a:pos x="T8" y="T9"/>
                </a:cxn>
              </a:cxnLst>
              <a:rect l="T15" t="T16" r="T17" b="T18"/>
              <a:pathLst>
                <a:path w="17" h="44">
                  <a:moveTo>
                    <a:pt x="11" y="44"/>
                  </a:moveTo>
                  <a:lnTo>
                    <a:pt x="17" y="1"/>
                  </a:lnTo>
                  <a:lnTo>
                    <a:pt x="6" y="0"/>
                  </a:lnTo>
                  <a:lnTo>
                    <a:pt x="0" y="43"/>
                  </a:lnTo>
                  <a:lnTo>
                    <a:pt x="11" y="4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53" name="Freeform 35"/>
            <p:cNvSpPr>
              <a:spLocks/>
            </p:cNvSpPr>
            <p:nvPr/>
          </p:nvSpPr>
          <p:spPr bwMode="auto">
            <a:xfrm>
              <a:off x="3825330" y="1904851"/>
              <a:ext cx="32891" cy="85130"/>
            </a:xfrm>
            <a:custGeom>
              <a:avLst/>
              <a:gdLst>
                <a:gd name="T0" fmla="*/ 11 w 17"/>
                <a:gd name="T1" fmla="*/ 44 h 44"/>
                <a:gd name="T2" fmla="*/ 17 w 17"/>
                <a:gd name="T3" fmla="*/ 1 h 44"/>
                <a:gd name="T4" fmla="*/ 8 w 17"/>
                <a:gd name="T5" fmla="*/ 0 h 44"/>
                <a:gd name="T6" fmla="*/ 0 w 17"/>
                <a:gd name="T7" fmla="*/ 43 h 44"/>
                <a:gd name="T8" fmla="*/ 11 w 17"/>
                <a:gd name="T9" fmla="*/ 44 h 44"/>
                <a:gd name="T10" fmla="*/ 0 60000 65536"/>
                <a:gd name="T11" fmla="*/ 0 60000 65536"/>
                <a:gd name="T12" fmla="*/ 0 60000 65536"/>
                <a:gd name="T13" fmla="*/ 0 60000 65536"/>
                <a:gd name="T14" fmla="*/ 0 60000 65536"/>
                <a:gd name="T15" fmla="*/ 0 w 17"/>
                <a:gd name="T16" fmla="*/ 0 h 44"/>
                <a:gd name="T17" fmla="*/ 17 w 17"/>
                <a:gd name="T18" fmla="*/ 44 h 44"/>
              </a:gdLst>
              <a:ahLst/>
              <a:cxnLst>
                <a:cxn ang="T10">
                  <a:pos x="T0" y="T1"/>
                </a:cxn>
                <a:cxn ang="T11">
                  <a:pos x="T2" y="T3"/>
                </a:cxn>
                <a:cxn ang="T12">
                  <a:pos x="T4" y="T5"/>
                </a:cxn>
                <a:cxn ang="T13">
                  <a:pos x="T6" y="T7"/>
                </a:cxn>
                <a:cxn ang="T14">
                  <a:pos x="T8" y="T9"/>
                </a:cxn>
              </a:cxnLst>
              <a:rect l="T15" t="T16" r="T17" b="T18"/>
              <a:pathLst>
                <a:path w="17" h="44">
                  <a:moveTo>
                    <a:pt x="11" y="44"/>
                  </a:moveTo>
                  <a:lnTo>
                    <a:pt x="17" y="1"/>
                  </a:lnTo>
                  <a:lnTo>
                    <a:pt x="8" y="0"/>
                  </a:lnTo>
                  <a:lnTo>
                    <a:pt x="0" y="43"/>
                  </a:lnTo>
                  <a:lnTo>
                    <a:pt x="11" y="4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54" name="Freeform 36"/>
            <p:cNvSpPr>
              <a:spLocks/>
            </p:cNvSpPr>
            <p:nvPr/>
          </p:nvSpPr>
          <p:spPr bwMode="auto">
            <a:xfrm>
              <a:off x="3924003" y="1916460"/>
              <a:ext cx="30956" cy="88999"/>
            </a:xfrm>
            <a:custGeom>
              <a:avLst/>
              <a:gdLst>
                <a:gd name="T0" fmla="*/ 10 w 16"/>
                <a:gd name="T1" fmla="*/ 46 h 46"/>
                <a:gd name="T2" fmla="*/ 16 w 16"/>
                <a:gd name="T3" fmla="*/ 2 h 46"/>
                <a:gd name="T4" fmla="*/ 6 w 16"/>
                <a:gd name="T5" fmla="*/ 0 h 46"/>
                <a:gd name="T6" fmla="*/ 0 w 16"/>
                <a:gd name="T7" fmla="*/ 45 h 46"/>
                <a:gd name="T8" fmla="*/ 10 w 16"/>
                <a:gd name="T9" fmla="*/ 46 h 46"/>
                <a:gd name="T10" fmla="*/ 0 60000 65536"/>
                <a:gd name="T11" fmla="*/ 0 60000 65536"/>
                <a:gd name="T12" fmla="*/ 0 60000 65536"/>
                <a:gd name="T13" fmla="*/ 0 60000 65536"/>
                <a:gd name="T14" fmla="*/ 0 60000 65536"/>
                <a:gd name="T15" fmla="*/ 0 w 16"/>
                <a:gd name="T16" fmla="*/ 0 h 46"/>
                <a:gd name="T17" fmla="*/ 16 w 16"/>
                <a:gd name="T18" fmla="*/ 46 h 46"/>
              </a:gdLst>
              <a:ahLst/>
              <a:cxnLst>
                <a:cxn ang="T10">
                  <a:pos x="T0" y="T1"/>
                </a:cxn>
                <a:cxn ang="T11">
                  <a:pos x="T2" y="T3"/>
                </a:cxn>
                <a:cxn ang="T12">
                  <a:pos x="T4" y="T5"/>
                </a:cxn>
                <a:cxn ang="T13">
                  <a:pos x="T6" y="T7"/>
                </a:cxn>
                <a:cxn ang="T14">
                  <a:pos x="T8" y="T9"/>
                </a:cxn>
              </a:cxnLst>
              <a:rect l="T15" t="T16" r="T17" b="T18"/>
              <a:pathLst>
                <a:path w="16" h="46">
                  <a:moveTo>
                    <a:pt x="10" y="46"/>
                  </a:moveTo>
                  <a:lnTo>
                    <a:pt x="16" y="2"/>
                  </a:lnTo>
                  <a:lnTo>
                    <a:pt x="6" y="0"/>
                  </a:lnTo>
                  <a:lnTo>
                    <a:pt x="0" y="45"/>
                  </a:lnTo>
                  <a:lnTo>
                    <a:pt x="10" y="46"/>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55" name="Freeform 37"/>
            <p:cNvSpPr>
              <a:spLocks/>
            </p:cNvSpPr>
            <p:nvPr/>
          </p:nvSpPr>
          <p:spPr bwMode="auto">
            <a:xfrm>
              <a:off x="4020741" y="1930003"/>
              <a:ext cx="32891" cy="87064"/>
            </a:xfrm>
            <a:custGeom>
              <a:avLst/>
              <a:gdLst>
                <a:gd name="T0" fmla="*/ 9 w 17"/>
                <a:gd name="T1" fmla="*/ 45 h 45"/>
                <a:gd name="T2" fmla="*/ 17 w 17"/>
                <a:gd name="T3" fmla="*/ 1 h 45"/>
                <a:gd name="T4" fmla="*/ 6 w 17"/>
                <a:gd name="T5" fmla="*/ 0 h 45"/>
                <a:gd name="T6" fmla="*/ 0 w 17"/>
                <a:gd name="T7" fmla="*/ 44 h 45"/>
                <a:gd name="T8" fmla="*/ 9 w 17"/>
                <a:gd name="T9" fmla="*/ 45 h 45"/>
                <a:gd name="T10" fmla="*/ 0 60000 65536"/>
                <a:gd name="T11" fmla="*/ 0 60000 65536"/>
                <a:gd name="T12" fmla="*/ 0 60000 65536"/>
                <a:gd name="T13" fmla="*/ 0 60000 65536"/>
                <a:gd name="T14" fmla="*/ 0 60000 65536"/>
                <a:gd name="T15" fmla="*/ 0 w 17"/>
                <a:gd name="T16" fmla="*/ 0 h 45"/>
                <a:gd name="T17" fmla="*/ 17 w 17"/>
                <a:gd name="T18" fmla="*/ 45 h 45"/>
              </a:gdLst>
              <a:ahLst/>
              <a:cxnLst>
                <a:cxn ang="T10">
                  <a:pos x="T0" y="T1"/>
                </a:cxn>
                <a:cxn ang="T11">
                  <a:pos x="T2" y="T3"/>
                </a:cxn>
                <a:cxn ang="T12">
                  <a:pos x="T4" y="T5"/>
                </a:cxn>
                <a:cxn ang="T13">
                  <a:pos x="T6" y="T7"/>
                </a:cxn>
                <a:cxn ang="T14">
                  <a:pos x="T8" y="T9"/>
                </a:cxn>
              </a:cxnLst>
              <a:rect l="T15" t="T16" r="T17" b="T18"/>
              <a:pathLst>
                <a:path w="17" h="45">
                  <a:moveTo>
                    <a:pt x="9" y="45"/>
                  </a:moveTo>
                  <a:lnTo>
                    <a:pt x="17" y="1"/>
                  </a:lnTo>
                  <a:lnTo>
                    <a:pt x="6" y="0"/>
                  </a:lnTo>
                  <a:lnTo>
                    <a:pt x="0" y="44"/>
                  </a:lnTo>
                  <a:lnTo>
                    <a:pt x="9" y="4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56" name="Freeform 38"/>
            <p:cNvSpPr>
              <a:spLocks/>
            </p:cNvSpPr>
            <p:nvPr/>
          </p:nvSpPr>
          <p:spPr bwMode="auto">
            <a:xfrm>
              <a:off x="4115545" y="1941612"/>
              <a:ext cx="32891" cy="87064"/>
            </a:xfrm>
            <a:custGeom>
              <a:avLst/>
              <a:gdLst>
                <a:gd name="T0" fmla="*/ 11 w 17"/>
                <a:gd name="T1" fmla="*/ 45 h 45"/>
                <a:gd name="T2" fmla="*/ 17 w 17"/>
                <a:gd name="T3" fmla="*/ 1 h 45"/>
                <a:gd name="T4" fmla="*/ 6 w 17"/>
                <a:gd name="T5" fmla="*/ 0 h 45"/>
                <a:gd name="T6" fmla="*/ 0 w 17"/>
                <a:gd name="T7" fmla="*/ 44 h 45"/>
                <a:gd name="T8" fmla="*/ 11 w 17"/>
                <a:gd name="T9" fmla="*/ 45 h 45"/>
                <a:gd name="T10" fmla="*/ 0 60000 65536"/>
                <a:gd name="T11" fmla="*/ 0 60000 65536"/>
                <a:gd name="T12" fmla="*/ 0 60000 65536"/>
                <a:gd name="T13" fmla="*/ 0 60000 65536"/>
                <a:gd name="T14" fmla="*/ 0 60000 65536"/>
                <a:gd name="T15" fmla="*/ 0 w 17"/>
                <a:gd name="T16" fmla="*/ 0 h 45"/>
                <a:gd name="T17" fmla="*/ 17 w 17"/>
                <a:gd name="T18" fmla="*/ 45 h 45"/>
              </a:gdLst>
              <a:ahLst/>
              <a:cxnLst>
                <a:cxn ang="T10">
                  <a:pos x="T0" y="T1"/>
                </a:cxn>
                <a:cxn ang="T11">
                  <a:pos x="T2" y="T3"/>
                </a:cxn>
                <a:cxn ang="T12">
                  <a:pos x="T4" y="T5"/>
                </a:cxn>
                <a:cxn ang="T13">
                  <a:pos x="T6" y="T7"/>
                </a:cxn>
                <a:cxn ang="T14">
                  <a:pos x="T8" y="T9"/>
                </a:cxn>
              </a:cxnLst>
              <a:rect l="T15" t="T16" r="T17" b="T18"/>
              <a:pathLst>
                <a:path w="17" h="45">
                  <a:moveTo>
                    <a:pt x="11" y="45"/>
                  </a:moveTo>
                  <a:lnTo>
                    <a:pt x="17" y="1"/>
                  </a:lnTo>
                  <a:lnTo>
                    <a:pt x="6" y="0"/>
                  </a:lnTo>
                  <a:lnTo>
                    <a:pt x="0" y="44"/>
                  </a:lnTo>
                  <a:lnTo>
                    <a:pt x="11" y="4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57" name="Freeform 39"/>
            <p:cNvSpPr>
              <a:spLocks/>
            </p:cNvSpPr>
            <p:nvPr/>
          </p:nvSpPr>
          <p:spPr bwMode="auto">
            <a:xfrm>
              <a:off x="4212283" y="1955155"/>
              <a:ext cx="32891" cy="87064"/>
            </a:xfrm>
            <a:custGeom>
              <a:avLst/>
              <a:gdLst>
                <a:gd name="T0" fmla="*/ 11 w 17"/>
                <a:gd name="T1" fmla="*/ 45 h 45"/>
                <a:gd name="T2" fmla="*/ 17 w 17"/>
                <a:gd name="T3" fmla="*/ 2 h 45"/>
                <a:gd name="T4" fmla="*/ 6 w 17"/>
                <a:gd name="T5" fmla="*/ 0 h 45"/>
                <a:gd name="T6" fmla="*/ 0 w 17"/>
                <a:gd name="T7" fmla="*/ 44 h 45"/>
                <a:gd name="T8" fmla="*/ 11 w 17"/>
                <a:gd name="T9" fmla="*/ 45 h 45"/>
                <a:gd name="T10" fmla="*/ 0 60000 65536"/>
                <a:gd name="T11" fmla="*/ 0 60000 65536"/>
                <a:gd name="T12" fmla="*/ 0 60000 65536"/>
                <a:gd name="T13" fmla="*/ 0 60000 65536"/>
                <a:gd name="T14" fmla="*/ 0 60000 65536"/>
                <a:gd name="T15" fmla="*/ 0 w 17"/>
                <a:gd name="T16" fmla="*/ 0 h 45"/>
                <a:gd name="T17" fmla="*/ 17 w 17"/>
                <a:gd name="T18" fmla="*/ 45 h 45"/>
              </a:gdLst>
              <a:ahLst/>
              <a:cxnLst>
                <a:cxn ang="T10">
                  <a:pos x="T0" y="T1"/>
                </a:cxn>
                <a:cxn ang="T11">
                  <a:pos x="T2" y="T3"/>
                </a:cxn>
                <a:cxn ang="T12">
                  <a:pos x="T4" y="T5"/>
                </a:cxn>
                <a:cxn ang="T13">
                  <a:pos x="T6" y="T7"/>
                </a:cxn>
                <a:cxn ang="T14">
                  <a:pos x="T8" y="T9"/>
                </a:cxn>
              </a:cxnLst>
              <a:rect l="T15" t="T16" r="T17" b="T18"/>
              <a:pathLst>
                <a:path w="17" h="45">
                  <a:moveTo>
                    <a:pt x="11" y="45"/>
                  </a:moveTo>
                  <a:lnTo>
                    <a:pt x="17" y="2"/>
                  </a:lnTo>
                  <a:lnTo>
                    <a:pt x="6" y="0"/>
                  </a:lnTo>
                  <a:lnTo>
                    <a:pt x="0" y="44"/>
                  </a:lnTo>
                  <a:lnTo>
                    <a:pt x="11" y="4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58" name="Freeform 40"/>
            <p:cNvSpPr>
              <a:spLocks/>
            </p:cNvSpPr>
            <p:nvPr/>
          </p:nvSpPr>
          <p:spPr bwMode="auto">
            <a:xfrm>
              <a:off x="4307086" y="1966764"/>
              <a:ext cx="32891" cy="87064"/>
            </a:xfrm>
            <a:custGeom>
              <a:avLst/>
              <a:gdLst>
                <a:gd name="T0" fmla="*/ 11 w 17"/>
                <a:gd name="T1" fmla="*/ 45 h 45"/>
                <a:gd name="T2" fmla="*/ 17 w 17"/>
                <a:gd name="T3" fmla="*/ 2 h 45"/>
                <a:gd name="T4" fmla="*/ 8 w 17"/>
                <a:gd name="T5" fmla="*/ 0 h 45"/>
                <a:gd name="T6" fmla="*/ 0 w 17"/>
                <a:gd name="T7" fmla="*/ 44 h 45"/>
                <a:gd name="T8" fmla="*/ 11 w 17"/>
                <a:gd name="T9" fmla="*/ 45 h 45"/>
                <a:gd name="T10" fmla="*/ 0 60000 65536"/>
                <a:gd name="T11" fmla="*/ 0 60000 65536"/>
                <a:gd name="T12" fmla="*/ 0 60000 65536"/>
                <a:gd name="T13" fmla="*/ 0 60000 65536"/>
                <a:gd name="T14" fmla="*/ 0 60000 65536"/>
                <a:gd name="T15" fmla="*/ 0 w 17"/>
                <a:gd name="T16" fmla="*/ 0 h 45"/>
                <a:gd name="T17" fmla="*/ 17 w 17"/>
                <a:gd name="T18" fmla="*/ 45 h 45"/>
              </a:gdLst>
              <a:ahLst/>
              <a:cxnLst>
                <a:cxn ang="T10">
                  <a:pos x="T0" y="T1"/>
                </a:cxn>
                <a:cxn ang="T11">
                  <a:pos x="T2" y="T3"/>
                </a:cxn>
                <a:cxn ang="T12">
                  <a:pos x="T4" y="T5"/>
                </a:cxn>
                <a:cxn ang="T13">
                  <a:pos x="T6" y="T7"/>
                </a:cxn>
                <a:cxn ang="T14">
                  <a:pos x="T8" y="T9"/>
                </a:cxn>
              </a:cxnLst>
              <a:rect l="T15" t="T16" r="T17" b="T18"/>
              <a:pathLst>
                <a:path w="17" h="45">
                  <a:moveTo>
                    <a:pt x="11" y="45"/>
                  </a:moveTo>
                  <a:lnTo>
                    <a:pt x="17" y="2"/>
                  </a:lnTo>
                  <a:lnTo>
                    <a:pt x="8" y="0"/>
                  </a:lnTo>
                  <a:lnTo>
                    <a:pt x="0" y="44"/>
                  </a:lnTo>
                  <a:lnTo>
                    <a:pt x="11" y="4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59" name="Freeform 41"/>
            <p:cNvSpPr>
              <a:spLocks/>
            </p:cNvSpPr>
            <p:nvPr/>
          </p:nvSpPr>
          <p:spPr bwMode="auto">
            <a:xfrm>
              <a:off x="4405759" y="1978372"/>
              <a:ext cx="30956" cy="88999"/>
            </a:xfrm>
            <a:custGeom>
              <a:avLst/>
              <a:gdLst>
                <a:gd name="T0" fmla="*/ 10 w 16"/>
                <a:gd name="T1" fmla="*/ 46 h 46"/>
                <a:gd name="T2" fmla="*/ 16 w 16"/>
                <a:gd name="T3" fmla="*/ 3 h 46"/>
                <a:gd name="T4" fmla="*/ 6 w 16"/>
                <a:gd name="T5" fmla="*/ 0 h 46"/>
                <a:gd name="T6" fmla="*/ 0 w 16"/>
                <a:gd name="T7" fmla="*/ 44 h 46"/>
                <a:gd name="T8" fmla="*/ 10 w 16"/>
                <a:gd name="T9" fmla="*/ 46 h 46"/>
                <a:gd name="T10" fmla="*/ 0 60000 65536"/>
                <a:gd name="T11" fmla="*/ 0 60000 65536"/>
                <a:gd name="T12" fmla="*/ 0 60000 65536"/>
                <a:gd name="T13" fmla="*/ 0 60000 65536"/>
                <a:gd name="T14" fmla="*/ 0 60000 65536"/>
                <a:gd name="T15" fmla="*/ 0 w 16"/>
                <a:gd name="T16" fmla="*/ 0 h 46"/>
                <a:gd name="T17" fmla="*/ 16 w 16"/>
                <a:gd name="T18" fmla="*/ 46 h 46"/>
              </a:gdLst>
              <a:ahLst/>
              <a:cxnLst>
                <a:cxn ang="T10">
                  <a:pos x="T0" y="T1"/>
                </a:cxn>
                <a:cxn ang="T11">
                  <a:pos x="T2" y="T3"/>
                </a:cxn>
                <a:cxn ang="T12">
                  <a:pos x="T4" y="T5"/>
                </a:cxn>
                <a:cxn ang="T13">
                  <a:pos x="T6" y="T7"/>
                </a:cxn>
                <a:cxn ang="T14">
                  <a:pos x="T8" y="T9"/>
                </a:cxn>
              </a:cxnLst>
              <a:rect l="T15" t="T16" r="T17" b="T18"/>
              <a:pathLst>
                <a:path w="16" h="46">
                  <a:moveTo>
                    <a:pt x="10" y="46"/>
                  </a:moveTo>
                  <a:lnTo>
                    <a:pt x="16" y="3"/>
                  </a:lnTo>
                  <a:lnTo>
                    <a:pt x="6" y="0"/>
                  </a:lnTo>
                  <a:lnTo>
                    <a:pt x="0" y="44"/>
                  </a:lnTo>
                  <a:lnTo>
                    <a:pt x="10" y="46"/>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60" name="Freeform 42"/>
            <p:cNvSpPr>
              <a:spLocks/>
            </p:cNvSpPr>
            <p:nvPr/>
          </p:nvSpPr>
          <p:spPr bwMode="auto">
            <a:xfrm>
              <a:off x="4502498" y="1993850"/>
              <a:ext cx="32891" cy="85130"/>
            </a:xfrm>
            <a:custGeom>
              <a:avLst/>
              <a:gdLst>
                <a:gd name="T0" fmla="*/ 10 w 17"/>
                <a:gd name="T1" fmla="*/ 44 h 44"/>
                <a:gd name="T2" fmla="*/ 17 w 17"/>
                <a:gd name="T3" fmla="*/ 1 h 44"/>
                <a:gd name="T4" fmla="*/ 6 w 17"/>
                <a:gd name="T5" fmla="*/ 0 h 44"/>
                <a:gd name="T6" fmla="*/ 0 w 17"/>
                <a:gd name="T7" fmla="*/ 43 h 44"/>
                <a:gd name="T8" fmla="*/ 10 w 17"/>
                <a:gd name="T9" fmla="*/ 44 h 44"/>
                <a:gd name="T10" fmla="*/ 0 60000 65536"/>
                <a:gd name="T11" fmla="*/ 0 60000 65536"/>
                <a:gd name="T12" fmla="*/ 0 60000 65536"/>
                <a:gd name="T13" fmla="*/ 0 60000 65536"/>
                <a:gd name="T14" fmla="*/ 0 60000 65536"/>
                <a:gd name="T15" fmla="*/ 0 w 17"/>
                <a:gd name="T16" fmla="*/ 0 h 44"/>
                <a:gd name="T17" fmla="*/ 17 w 17"/>
                <a:gd name="T18" fmla="*/ 44 h 44"/>
              </a:gdLst>
              <a:ahLst/>
              <a:cxnLst>
                <a:cxn ang="T10">
                  <a:pos x="T0" y="T1"/>
                </a:cxn>
                <a:cxn ang="T11">
                  <a:pos x="T2" y="T3"/>
                </a:cxn>
                <a:cxn ang="T12">
                  <a:pos x="T4" y="T5"/>
                </a:cxn>
                <a:cxn ang="T13">
                  <a:pos x="T6" y="T7"/>
                </a:cxn>
                <a:cxn ang="T14">
                  <a:pos x="T8" y="T9"/>
                </a:cxn>
              </a:cxnLst>
              <a:rect l="T15" t="T16" r="T17" b="T18"/>
              <a:pathLst>
                <a:path w="17" h="44">
                  <a:moveTo>
                    <a:pt x="10" y="44"/>
                  </a:moveTo>
                  <a:lnTo>
                    <a:pt x="17" y="1"/>
                  </a:lnTo>
                  <a:lnTo>
                    <a:pt x="6" y="0"/>
                  </a:lnTo>
                  <a:lnTo>
                    <a:pt x="0" y="43"/>
                  </a:lnTo>
                  <a:lnTo>
                    <a:pt x="10" y="4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61" name="Freeform 43"/>
            <p:cNvSpPr>
              <a:spLocks/>
            </p:cNvSpPr>
            <p:nvPr/>
          </p:nvSpPr>
          <p:spPr bwMode="auto">
            <a:xfrm>
              <a:off x="4597301" y="2005459"/>
              <a:ext cx="32891" cy="87064"/>
            </a:xfrm>
            <a:custGeom>
              <a:avLst/>
              <a:gdLst>
                <a:gd name="T0" fmla="*/ 11 w 17"/>
                <a:gd name="T1" fmla="*/ 45 h 45"/>
                <a:gd name="T2" fmla="*/ 17 w 17"/>
                <a:gd name="T3" fmla="*/ 1 h 45"/>
                <a:gd name="T4" fmla="*/ 7 w 17"/>
                <a:gd name="T5" fmla="*/ 0 h 45"/>
                <a:gd name="T6" fmla="*/ 0 w 17"/>
                <a:gd name="T7" fmla="*/ 43 h 45"/>
                <a:gd name="T8" fmla="*/ 11 w 17"/>
                <a:gd name="T9" fmla="*/ 45 h 45"/>
                <a:gd name="T10" fmla="*/ 0 60000 65536"/>
                <a:gd name="T11" fmla="*/ 0 60000 65536"/>
                <a:gd name="T12" fmla="*/ 0 60000 65536"/>
                <a:gd name="T13" fmla="*/ 0 60000 65536"/>
                <a:gd name="T14" fmla="*/ 0 60000 65536"/>
                <a:gd name="T15" fmla="*/ 0 w 17"/>
                <a:gd name="T16" fmla="*/ 0 h 45"/>
                <a:gd name="T17" fmla="*/ 17 w 17"/>
                <a:gd name="T18" fmla="*/ 45 h 45"/>
              </a:gdLst>
              <a:ahLst/>
              <a:cxnLst>
                <a:cxn ang="T10">
                  <a:pos x="T0" y="T1"/>
                </a:cxn>
                <a:cxn ang="T11">
                  <a:pos x="T2" y="T3"/>
                </a:cxn>
                <a:cxn ang="T12">
                  <a:pos x="T4" y="T5"/>
                </a:cxn>
                <a:cxn ang="T13">
                  <a:pos x="T6" y="T7"/>
                </a:cxn>
                <a:cxn ang="T14">
                  <a:pos x="T8" y="T9"/>
                </a:cxn>
              </a:cxnLst>
              <a:rect l="T15" t="T16" r="T17" b="T18"/>
              <a:pathLst>
                <a:path w="17" h="45">
                  <a:moveTo>
                    <a:pt x="11" y="45"/>
                  </a:moveTo>
                  <a:lnTo>
                    <a:pt x="17" y="1"/>
                  </a:lnTo>
                  <a:lnTo>
                    <a:pt x="7" y="0"/>
                  </a:lnTo>
                  <a:lnTo>
                    <a:pt x="0" y="43"/>
                  </a:lnTo>
                  <a:lnTo>
                    <a:pt x="11" y="4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62" name="Freeform 106"/>
            <p:cNvSpPr>
              <a:spLocks/>
            </p:cNvSpPr>
            <p:nvPr/>
          </p:nvSpPr>
          <p:spPr bwMode="auto">
            <a:xfrm>
              <a:off x="2441972" y="3508772"/>
              <a:ext cx="559147" cy="398562"/>
            </a:xfrm>
            <a:custGeom>
              <a:avLst/>
              <a:gdLst>
                <a:gd name="T0" fmla="*/ 235 w 289"/>
                <a:gd name="T1" fmla="*/ 0 h 206"/>
                <a:gd name="T2" fmla="*/ 222 w 289"/>
                <a:gd name="T3" fmla="*/ 0 h 206"/>
                <a:gd name="T4" fmla="*/ 208 w 289"/>
                <a:gd name="T5" fmla="*/ 2 h 206"/>
                <a:gd name="T6" fmla="*/ 195 w 289"/>
                <a:gd name="T7" fmla="*/ 5 h 206"/>
                <a:gd name="T8" fmla="*/ 182 w 289"/>
                <a:gd name="T9" fmla="*/ 11 h 206"/>
                <a:gd name="T10" fmla="*/ 167 w 289"/>
                <a:gd name="T11" fmla="*/ 17 h 206"/>
                <a:gd name="T12" fmla="*/ 154 w 289"/>
                <a:gd name="T13" fmla="*/ 25 h 206"/>
                <a:gd name="T14" fmla="*/ 141 w 289"/>
                <a:gd name="T15" fmla="*/ 34 h 206"/>
                <a:gd name="T16" fmla="*/ 129 w 289"/>
                <a:gd name="T17" fmla="*/ 45 h 206"/>
                <a:gd name="T18" fmla="*/ 0 w 289"/>
                <a:gd name="T19" fmla="*/ 161 h 206"/>
                <a:gd name="T20" fmla="*/ 41 w 289"/>
                <a:gd name="T21" fmla="*/ 206 h 206"/>
                <a:gd name="T22" fmla="*/ 120 w 289"/>
                <a:gd name="T23" fmla="*/ 135 h 206"/>
                <a:gd name="T24" fmla="*/ 182 w 289"/>
                <a:gd name="T25" fmla="*/ 204 h 206"/>
                <a:gd name="T26" fmla="*/ 231 w 289"/>
                <a:gd name="T27" fmla="*/ 161 h 206"/>
                <a:gd name="T28" fmla="*/ 244 w 289"/>
                <a:gd name="T29" fmla="*/ 149 h 206"/>
                <a:gd name="T30" fmla="*/ 254 w 289"/>
                <a:gd name="T31" fmla="*/ 137 h 206"/>
                <a:gd name="T32" fmla="*/ 264 w 289"/>
                <a:gd name="T33" fmla="*/ 125 h 206"/>
                <a:gd name="T34" fmla="*/ 273 w 289"/>
                <a:gd name="T35" fmla="*/ 111 h 206"/>
                <a:gd name="T36" fmla="*/ 279 w 289"/>
                <a:gd name="T37" fmla="*/ 98 h 206"/>
                <a:gd name="T38" fmla="*/ 285 w 289"/>
                <a:gd name="T39" fmla="*/ 85 h 206"/>
                <a:gd name="T40" fmla="*/ 288 w 289"/>
                <a:gd name="T41" fmla="*/ 71 h 206"/>
                <a:gd name="T42" fmla="*/ 289 w 289"/>
                <a:gd name="T43" fmla="*/ 59 h 206"/>
                <a:gd name="T44" fmla="*/ 288 w 289"/>
                <a:gd name="T45" fmla="*/ 47 h 206"/>
                <a:gd name="T46" fmla="*/ 287 w 289"/>
                <a:gd name="T47" fmla="*/ 36 h 206"/>
                <a:gd name="T48" fmla="*/ 282 w 289"/>
                <a:gd name="T49" fmla="*/ 26 h 206"/>
                <a:gd name="T50" fmla="*/ 276 w 289"/>
                <a:gd name="T51" fmla="*/ 18 h 206"/>
                <a:gd name="T52" fmla="*/ 273 w 289"/>
                <a:gd name="T53" fmla="*/ 14 h 206"/>
                <a:gd name="T54" fmla="*/ 268 w 289"/>
                <a:gd name="T55" fmla="*/ 11 h 206"/>
                <a:gd name="T56" fmla="*/ 263 w 289"/>
                <a:gd name="T57" fmla="*/ 8 h 206"/>
                <a:gd name="T58" fmla="*/ 258 w 289"/>
                <a:gd name="T59" fmla="*/ 5 h 206"/>
                <a:gd name="T60" fmla="*/ 253 w 289"/>
                <a:gd name="T61" fmla="*/ 3 h 206"/>
                <a:gd name="T62" fmla="*/ 247 w 289"/>
                <a:gd name="T63" fmla="*/ 1 h 206"/>
                <a:gd name="T64" fmla="*/ 241 w 289"/>
                <a:gd name="T65" fmla="*/ 1 h 206"/>
                <a:gd name="T66" fmla="*/ 235 w 289"/>
                <a:gd name="T67" fmla="*/ 0 h 2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9"/>
                <a:gd name="T103" fmla="*/ 0 h 206"/>
                <a:gd name="T104" fmla="*/ 289 w 289"/>
                <a:gd name="T105" fmla="*/ 206 h 2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9" h="206">
                  <a:moveTo>
                    <a:pt x="235" y="0"/>
                  </a:moveTo>
                  <a:lnTo>
                    <a:pt x="222" y="0"/>
                  </a:lnTo>
                  <a:lnTo>
                    <a:pt x="208" y="2"/>
                  </a:lnTo>
                  <a:lnTo>
                    <a:pt x="195" y="5"/>
                  </a:lnTo>
                  <a:lnTo>
                    <a:pt x="182" y="11"/>
                  </a:lnTo>
                  <a:lnTo>
                    <a:pt x="167" y="17"/>
                  </a:lnTo>
                  <a:lnTo>
                    <a:pt x="154" y="25"/>
                  </a:lnTo>
                  <a:lnTo>
                    <a:pt x="141" y="34"/>
                  </a:lnTo>
                  <a:lnTo>
                    <a:pt x="129" y="45"/>
                  </a:lnTo>
                  <a:lnTo>
                    <a:pt x="0" y="161"/>
                  </a:lnTo>
                  <a:lnTo>
                    <a:pt x="41" y="206"/>
                  </a:lnTo>
                  <a:lnTo>
                    <a:pt x="120" y="135"/>
                  </a:lnTo>
                  <a:lnTo>
                    <a:pt x="182" y="204"/>
                  </a:lnTo>
                  <a:lnTo>
                    <a:pt x="231" y="161"/>
                  </a:lnTo>
                  <a:lnTo>
                    <a:pt x="244" y="149"/>
                  </a:lnTo>
                  <a:lnTo>
                    <a:pt x="254" y="137"/>
                  </a:lnTo>
                  <a:lnTo>
                    <a:pt x="264" y="125"/>
                  </a:lnTo>
                  <a:lnTo>
                    <a:pt x="273" y="111"/>
                  </a:lnTo>
                  <a:lnTo>
                    <a:pt x="279" y="98"/>
                  </a:lnTo>
                  <a:lnTo>
                    <a:pt x="285" y="85"/>
                  </a:lnTo>
                  <a:lnTo>
                    <a:pt x="288" y="71"/>
                  </a:lnTo>
                  <a:lnTo>
                    <a:pt x="289" y="59"/>
                  </a:lnTo>
                  <a:lnTo>
                    <a:pt x="288" y="47"/>
                  </a:lnTo>
                  <a:lnTo>
                    <a:pt x="287" y="36"/>
                  </a:lnTo>
                  <a:lnTo>
                    <a:pt x="282" y="26"/>
                  </a:lnTo>
                  <a:lnTo>
                    <a:pt x="276" y="18"/>
                  </a:lnTo>
                  <a:lnTo>
                    <a:pt x="273" y="14"/>
                  </a:lnTo>
                  <a:lnTo>
                    <a:pt x="268" y="11"/>
                  </a:lnTo>
                  <a:lnTo>
                    <a:pt x="263" y="8"/>
                  </a:lnTo>
                  <a:lnTo>
                    <a:pt x="258" y="5"/>
                  </a:lnTo>
                  <a:lnTo>
                    <a:pt x="253" y="3"/>
                  </a:lnTo>
                  <a:lnTo>
                    <a:pt x="247" y="1"/>
                  </a:lnTo>
                  <a:lnTo>
                    <a:pt x="241" y="1"/>
                  </a:lnTo>
                  <a:lnTo>
                    <a:pt x="23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63" name="Freeform 107"/>
            <p:cNvSpPr>
              <a:spLocks/>
            </p:cNvSpPr>
            <p:nvPr/>
          </p:nvSpPr>
          <p:spPr bwMode="auto">
            <a:xfrm>
              <a:off x="2496146" y="3545532"/>
              <a:ext cx="466279" cy="307628"/>
            </a:xfrm>
            <a:custGeom>
              <a:avLst/>
              <a:gdLst>
                <a:gd name="T0" fmla="*/ 190 w 241"/>
                <a:gd name="T1" fmla="*/ 127 h 159"/>
                <a:gd name="T2" fmla="*/ 155 w 241"/>
                <a:gd name="T3" fmla="*/ 159 h 159"/>
                <a:gd name="T4" fmla="*/ 93 w 241"/>
                <a:gd name="T5" fmla="*/ 89 h 159"/>
                <a:gd name="T6" fmla="*/ 15 w 241"/>
                <a:gd name="T7" fmla="*/ 159 h 159"/>
                <a:gd name="T8" fmla="*/ 0 w 241"/>
                <a:gd name="T9" fmla="*/ 143 h 159"/>
                <a:gd name="T10" fmla="*/ 114 w 241"/>
                <a:gd name="T11" fmla="*/ 41 h 159"/>
                <a:gd name="T12" fmla="*/ 125 w 241"/>
                <a:gd name="T13" fmla="*/ 32 h 159"/>
                <a:gd name="T14" fmla="*/ 136 w 241"/>
                <a:gd name="T15" fmla="*/ 23 h 159"/>
                <a:gd name="T16" fmla="*/ 148 w 241"/>
                <a:gd name="T17" fmla="*/ 16 h 159"/>
                <a:gd name="T18" fmla="*/ 160 w 241"/>
                <a:gd name="T19" fmla="*/ 10 h 159"/>
                <a:gd name="T20" fmla="*/ 172 w 241"/>
                <a:gd name="T21" fmla="*/ 6 h 159"/>
                <a:gd name="T22" fmla="*/ 184 w 241"/>
                <a:gd name="T23" fmla="*/ 3 h 159"/>
                <a:gd name="T24" fmla="*/ 195 w 241"/>
                <a:gd name="T25" fmla="*/ 0 h 159"/>
                <a:gd name="T26" fmla="*/ 206 w 241"/>
                <a:gd name="T27" fmla="*/ 0 h 159"/>
                <a:gd name="T28" fmla="*/ 213 w 241"/>
                <a:gd name="T29" fmla="*/ 1 h 159"/>
                <a:gd name="T30" fmla="*/ 219 w 241"/>
                <a:gd name="T31" fmla="*/ 4 h 159"/>
                <a:gd name="T32" fmla="*/ 226 w 241"/>
                <a:gd name="T33" fmla="*/ 7 h 159"/>
                <a:gd name="T34" fmla="*/ 232 w 241"/>
                <a:gd name="T35" fmla="*/ 12 h 159"/>
                <a:gd name="T36" fmla="*/ 238 w 241"/>
                <a:gd name="T37" fmla="*/ 22 h 159"/>
                <a:gd name="T38" fmla="*/ 241 w 241"/>
                <a:gd name="T39" fmla="*/ 34 h 159"/>
                <a:gd name="T40" fmla="*/ 240 w 241"/>
                <a:gd name="T41" fmla="*/ 49 h 159"/>
                <a:gd name="T42" fmla="*/ 235 w 241"/>
                <a:gd name="T43" fmla="*/ 63 h 159"/>
                <a:gd name="T44" fmla="*/ 228 w 241"/>
                <a:gd name="T45" fmla="*/ 79 h 159"/>
                <a:gd name="T46" fmla="*/ 218 w 241"/>
                <a:gd name="T47" fmla="*/ 96 h 159"/>
                <a:gd name="T48" fmla="*/ 206 w 241"/>
                <a:gd name="T49" fmla="*/ 112 h 159"/>
                <a:gd name="T50" fmla="*/ 190 w 241"/>
                <a:gd name="T51" fmla="*/ 127 h 15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1"/>
                <a:gd name="T79" fmla="*/ 0 h 159"/>
                <a:gd name="T80" fmla="*/ 241 w 241"/>
                <a:gd name="T81" fmla="*/ 159 h 15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1" h="159">
                  <a:moveTo>
                    <a:pt x="190" y="127"/>
                  </a:moveTo>
                  <a:lnTo>
                    <a:pt x="155" y="159"/>
                  </a:lnTo>
                  <a:lnTo>
                    <a:pt x="93" y="89"/>
                  </a:lnTo>
                  <a:lnTo>
                    <a:pt x="15" y="159"/>
                  </a:lnTo>
                  <a:lnTo>
                    <a:pt x="0" y="143"/>
                  </a:lnTo>
                  <a:lnTo>
                    <a:pt x="114" y="41"/>
                  </a:lnTo>
                  <a:lnTo>
                    <a:pt x="125" y="32"/>
                  </a:lnTo>
                  <a:lnTo>
                    <a:pt x="136" y="23"/>
                  </a:lnTo>
                  <a:lnTo>
                    <a:pt x="148" y="16"/>
                  </a:lnTo>
                  <a:lnTo>
                    <a:pt x="160" y="10"/>
                  </a:lnTo>
                  <a:lnTo>
                    <a:pt x="172" y="6"/>
                  </a:lnTo>
                  <a:lnTo>
                    <a:pt x="184" y="3"/>
                  </a:lnTo>
                  <a:lnTo>
                    <a:pt x="195" y="0"/>
                  </a:lnTo>
                  <a:lnTo>
                    <a:pt x="206" y="0"/>
                  </a:lnTo>
                  <a:lnTo>
                    <a:pt x="213" y="1"/>
                  </a:lnTo>
                  <a:lnTo>
                    <a:pt x="219" y="4"/>
                  </a:lnTo>
                  <a:lnTo>
                    <a:pt x="226" y="7"/>
                  </a:lnTo>
                  <a:lnTo>
                    <a:pt x="232" y="12"/>
                  </a:lnTo>
                  <a:lnTo>
                    <a:pt x="238" y="22"/>
                  </a:lnTo>
                  <a:lnTo>
                    <a:pt x="241" y="34"/>
                  </a:lnTo>
                  <a:lnTo>
                    <a:pt x="240" y="49"/>
                  </a:lnTo>
                  <a:lnTo>
                    <a:pt x="235" y="63"/>
                  </a:lnTo>
                  <a:lnTo>
                    <a:pt x="228" y="79"/>
                  </a:lnTo>
                  <a:lnTo>
                    <a:pt x="218" y="96"/>
                  </a:lnTo>
                  <a:lnTo>
                    <a:pt x="206" y="112"/>
                  </a:lnTo>
                  <a:lnTo>
                    <a:pt x="190" y="127"/>
                  </a:lnTo>
                  <a:close/>
                </a:path>
              </a:pathLst>
            </a:custGeom>
            <a:solidFill>
              <a:srgbClr val="EF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64" name="Freeform 108"/>
            <p:cNvSpPr>
              <a:spLocks/>
            </p:cNvSpPr>
            <p:nvPr/>
          </p:nvSpPr>
          <p:spPr bwMode="auto">
            <a:xfrm>
              <a:off x="2685753" y="3690640"/>
              <a:ext cx="96738" cy="88999"/>
            </a:xfrm>
            <a:custGeom>
              <a:avLst/>
              <a:gdLst>
                <a:gd name="T0" fmla="*/ 13 w 50"/>
                <a:gd name="T1" fmla="*/ 45 h 46"/>
                <a:gd name="T2" fmla="*/ 47 w 50"/>
                <a:gd name="T3" fmla="*/ 15 h 46"/>
                <a:gd name="T4" fmla="*/ 47 w 50"/>
                <a:gd name="T5" fmla="*/ 15 h 46"/>
                <a:gd name="T6" fmla="*/ 50 w 50"/>
                <a:gd name="T7" fmla="*/ 12 h 46"/>
                <a:gd name="T8" fmla="*/ 50 w 50"/>
                <a:gd name="T9" fmla="*/ 9 h 46"/>
                <a:gd name="T10" fmla="*/ 50 w 50"/>
                <a:gd name="T11" fmla="*/ 5 h 46"/>
                <a:gd name="T12" fmla="*/ 49 w 50"/>
                <a:gd name="T13" fmla="*/ 3 h 46"/>
                <a:gd name="T14" fmla="*/ 46 w 50"/>
                <a:gd name="T15" fmla="*/ 0 h 46"/>
                <a:gd name="T16" fmla="*/ 43 w 50"/>
                <a:gd name="T17" fmla="*/ 0 h 46"/>
                <a:gd name="T18" fmla="*/ 39 w 50"/>
                <a:gd name="T19" fmla="*/ 0 h 46"/>
                <a:gd name="T20" fmla="*/ 36 w 50"/>
                <a:gd name="T21" fmla="*/ 1 h 46"/>
                <a:gd name="T22" fmla="*/ 36 w 50"/>
                <a:gd name="T23" fmla="*/ 1 h 46"/>
                <a:gd name="T24" fmla="*/ 3 w 50"/>
                <a:gd name="T25" fmla="*/ 32 h 46"/>
                <a:gd name="T26" fmla="*/ 3 w 50"/>
                <a:gd name="T27" fmla="*/ 32 h 46"/>
                <a:gd name="T28" fmla="*/ 0 w 50"/>
                <a:gd name="T29" fmla="*/ 34 h 46"/>
                <a:gd name="T30" fmla="*/ 0 w 50"/>
                <a:gd name="T31" fmla="*/ 38 h 46"/>
                <a:gd name="T32" fmla="*/ 0 w 50"/>
                <a:gd name="T33" fmla="*/ 41 h 46"/>
                <a:gd name="T34" fmla="*/ 1 w 50"/>
                <a:gd name="T35" fmla="*/ 44 h 46"/>
                <a:gd name="T36" fmla="*/ 4 w 50"/>
                <a:gd name="T37" fmla="*/ 46 h 46"/>
                <a:gd name="T38" fmla="*/ 7 w 50"/>
                <a:gd name="T39" fmla="*/ 46 h 46"/>
                <a:gd name="T40" fmla="*/ 11 w 50"/>
                <a:gd name="T41" fmla="*/ 46 h 46"/>
                <a:gd name="T42" fmla="*/ 13 w 50"/>
                <a:gd name="T43" fmla="*/ 45 h 46"/>
                <a:gd name="T44" fmla="*/ 13 w 50"/>
                <a:gd name="T45" fmla="*/ 45 h 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
                <a:gd name="T70" fmla="*/ 0 h 46"/>
                <a:gd name="T71" fmla="*/ 50 w 50"/>
                <a:gd name="T72" fmla="*/ 46 h 4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 h="46">
                  <a:moveTo>
                    <a:pt x="13" y="45"/>
                  </a:moveTo>
                  <a:lnTo>
                    <a:pt x="47" y="15"/>
                  </a:lnTo>
                  <a:lnTo>
                    <a:pt x="50" y="12"/>
                  </a:lnTo>
                  <a:lnTo>
                    <a:pt x="50" y="9"/>
                  </a:lnTo>
                  <a:lnTo>
                    <a:pt x="50" y="5"/>
                  </a:lnTo>
                  <a:lnTo>
                    <a:pt x="49" y="3"/>
                  </a:lnTo>
                  <a:lnTo>
                    <a:pt x="46" y="0"/>
                  </a:lnTo>
                  <a:lnTo>
                    <a:pt x="43" y="0"/>
                  </a:lnTo>
                  <a:lnTo>
                    <a:pt x="39" y="0"/>
                  </a:lnTo>
                  <a:lnTo>
                    <a:pt x="36" y="1"/>
                  </a:lnTo>
                  <a:lnTo>
                    <a:pt x="3" y="32"/>
                  </a:lnTo>
                  <a:lnTo>
                    <a:pt x="0" y="34"/>
                  </a:lnTo>
                  <a:lnTo>
                    <a:pt x="0" y="38"/>
                  </a:lnTo>
                  <a:lnTo>
                    <a:pt x="0" y="41"/>
                  </a:lnTo>
                  <a:lnTo>
                    <a:pt x="1" y="44"/>
                  </a:lnTo>
                  <a:lnTo>
                    <a:pt x="4" y="46"/>
                  </a:lnTo>
                  <a:lnTo>
                    <a:pt x="7" y="46"/>
                  </a:lnTo>
                  <a:lnTo>
                    <a:pt x="11" y="46"/>
                  </a:lnTo>
                  <a:lnTo>
                    <a:pt x="13"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65" name="Freeform 109"/>
            <p:cNvSpPr>
              <a:spLocks/>
            </p:cNvSpPr>
            <p:nvPr/>
          </p:nvSpPr>
          <p:spPr bwMode="auto">
            <a:xfrm>
              <a:off x="2737991" y="3742879"/>
              <a:ext cx="98673" cy="90934"/>
            </a:xfrm>
            <a:custGeom>
              <a:avLst/>
              <a:gdLst>
                <a:gd name="T0" fmla="*/ 13 w 51"/>
                <a:gd name="T1" fmla="*/ 45 h 47"/>
                <a:gd name="T2" fmla="*/ 48 w 51"/>
                <a:gd name="T3" fmla="*/ 14 h 47"/>
                <a:gd name="T4" fmla="*/ 48 w 51"/>
                <a:gd name="T5" fmla="*/ 14 h 47"/>
                <a:gd name="T6" fmla="*/ 51 w 51"/>
                <a:gd name="T7" fmla="*/ 12 h 47"/>
                <a:gd name="T8" fmla="*/ 51 w 51"/>
                <a:gd name="T9" fmla="*/ 8 h 47"/>
                <a:gd name="T10" fmla="*/ 51 w 51"/>
                <a:gd name="T11" fmla="*/ 5 h 47"/>
                <a:gd name="T12" fmla="*/ 48 w 51"/>
                <a:gd name="T13" fmla="*/ 2 h 47"/>
                <a:gd name="T14" fmla="*/ 46 w 51"/>
                <a:gd name="T15" fmla="*/ 0 h 47"/>
                <a:gd name="T16" fmla="*/ 43 w 51"/>
                <a:gd name="T17" fmla="*/ 0 h 47"/>
                <a:gd name="T18" fmla="*/ 40 w 51"/>
                <a:gd name="T19" fmla="*/ 0 h 47"/>
                <a:gd name="T20" fmla="*/ 37 w 51"/>
                <a:gd name="T21" fmla="*/ 2 h 47"/>
                <a:gd name="T22" fmla="*/ 37 w 51"/>
                <a:gd name="T23" fmla="*/ 2 h 47"/>
                <a:gd name="T24" fmla="*/ 2 w 51"/>
                <a:gd name="T25" fmla="*/ 33 h 47"/>
                <a:gd name="T26" fmla="*/ 2 w 51"/>
                <a:gd name="T27" fmla="*/ 33 h 47"/>
                <a:gd name="T28" fmla="*/ 0 w 51"/>
                <a:gd name="T29" fmla="*/ 35 h 47"/>
                <a:gd name="T30" fmla="*/ 0 w 51"/>
                <a:gd name="T31" fmla="*/ 37 h 47"/>
                <a:gd name="T32" fmla="*/ 0 w 51"/>
                <a:gd name="T33" fmla="*/ 41 h 47"/>
                <a:gd name="T34" fmla="*/ 1 w 51"/>
                <a:gd name="T35" fmla="*/ 43 h 47"/>
                <a:gd name="T36" fmla="*/ 3 w 51"/>
                <a:gd name="T37" fmla="*/ 46 h 47"/>
                <a:gd name="T38" fmla="*/ 7 w 51"/>
                <a:gd name="T39" fmla="*/ 47 h 47"/>
                <a:gd name="T40" fmla="*/ 11 w 51"/>
                <a:gd name="T41" fmla="*/ 47 h 47"/>
                <a:gd name="T42" fmla="*/ 13 w 51"/>
                <a:gd name="T43" fmla="*/ 45 h 47"/>
                <a:gd name="T44" fmla="*/ 13 w 51"/>
                <a:gd name="T45" fmla="*/ 45 h 4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1"/>
                <a:gd name="T70" fmla="*/ 0 h 47"/>
                <a:gd name="T71" fmla="*/ 51 w 51"/>
                <a:gd name="T72" fmla="*/ 47 h 4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1" h="47">
                  <a:moveTo>
                    <a:pt x="13" y="45"/>
                  </a:moveTo>
                  <a:lnTo>
                    <a:pt x="48" y="14"/>
                  </a:lnTo>
                  <a:lnTo>
                    <a:pt x="51" y="12"/>
                  </a:lnTo>
                  <a:lnTo>
                    <a:pt x="51" y="8"/>
                  </a:lnTo>
                  <a:lnTo>
                    <a:pt x="51" y="5"/>
                  </a:lnTo>
                  <a:lnTo>
                    <a:pt x="48" y="2"/>
                  </a:lnTo>
                  <a:lnTo>
                    <a:pt x="46" y="0"/>
                  </a:lnTo>
                  <a:lnTo>
                    <a:pt x="43" y="0"/>
                  </a:lnTo>
                  <a:lnTo>
                    <a:pt x="40" y="0"/>
                  </a:lnTo>
                  <a:lnTo>
                    <a:pt x="37" y="2"/>
                  </a:lnTo>
                  <a:lnTo>
                    <a:pt x="2" y="33"/>
                  </a:lnTo>
                  <a:lnTo>
                    <a:pt x="0" y="35"/>
                  </a:lnTo>
                  <a:lnTo>
                    <a:pt x="0" y="37"/>
                  </a:lnTo>
                  <a:lnTo>
                    <a:pt x="0" y="41"/>
                  </a:lnTo>
                  <a:lnTo>
                    <a:pt x="1" y="43"/>
                  </a:lnTo>
                  <a:lnTo>
                    <a:pt x="3" y="46"/>
                  </a:lnTo>
                  <a:lnTo>
                    <a:pt x="7" y="47"/>
                  </a:lnTo>
                  <a:lnTo>
                    <a:pt x="11" y="47"/>
                  </a:lnTo>
                  <a:lnTo>
                    <a:pt x="13"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grpSp>
      <p:sp>
        <p:nvSpPr>
          <p:cNvPr id="19464" name="TextBox 156"/>
          <p:cNvSpPr txBox="1">
            <a:spLocks noChangeArrowheads="1"/>
          </p:cNvSpPr>
          <p:nvPr/>
        </p:nvSpPr>
        <p:spPr bwMode="auto">
          <a:xfrm>
            <a:off x="7050088" y="5329238"/>
            <a:ext cx="2736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ko-KR" sz="2400">
                <a:ea typeface="굴림" panose="020B0600000101010101" pitchFamily="50" charset="-127"/>
              </a:rPr>
              <a:t>Attacker’s Computer</a:t>
            </a:r>
          </a:p>
        </p:txBody>
      </p:sp>
      <p:sp>
        <p:nvSpPr>
          <p:cNvPr id="707" name="TextBox 706"/>
          <p:cNvSpPr txBox="1">
            <a:spLocks noChangeArrowheads="1"/>
          </p:cNvSpPr>
          <p:nvPr/>
        </p:nvSpPr>
        <p:spPr bwMode="auto">
          <a:xfrm>
            <a:off x="8396289" y="2820989"/>
            <a:ext cx="10390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ko-KR">
                <a:ea typeface="굴림" panose="020B0600000101010101" pitchFamily="50" charset="-127"/>
              </a:rPr>
              <a:t>Dumping</a:t>
            </a:r>
            <a:br>
              <a:rPr lang="en-US" altLang="ko-KR">
                <a:ea typeface="굴림" panose="020B0600000101010101" pitchFamily="50" charset="-127"/>
              </a:rPr>
            </a:br>
            <a:r>
              <a:rPr lang="en-US" altLang="ko-KR">
                <a:ea typeface="굴림" panose="020B0600000101010101" pitchFamily="50" charset="-127"/>
              </a:rPr>
              <a:t>RAM…</a:t>
            </a:r>
          </a:p>
        </p:txBody>
      </p:sp>
      <p:grpSp>
        <p:nvGrpSpPr>
          <p:cNvPr id="10" name="Group 1252"/>
          <p:cNvGrpSpPr>
            <a:grpSpLocks/>
          </p:cNvGrpSpPr>
          <p:nvPr/>
        </p:nvGrpSpPr>
        <p:grpSpPr bwMode="auto">
          <a:xfrm flipH="1">
            <a:off x="6934201" y="2290764"/>
            <a:ext cx="3090863" cy="2541587"/>
            <a:chOff x="334963" y="2640013"/>
            <a:chExt cx="3094037" cy="2541587"/>
          </a:xfrm>
        </p:grpSpPr>
        <p:sp>
          <p:nvSpPr>
            <p:cNvPr id="19485" name="AutoShape 3"/>
            <p:cNvSpPr>
              <a:spLocks noChangeAspect="1" noChangeArrowheads="1" noTextEdit="1"/>
            </p:cNvSpPr>
            <p:nvPr/>
          </p:nvSpPr>
          <p:spPr bwMode="auto">
            <a:xfrm>
              <a:off x="334963" y="2640013"/>
              <a:ext cx="3094037" cy="254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grpSp>
          <p:nvGrpSpPr>
            <p:cNvPr id="19486" name="Group 205"/>
            <p:cNvGrpSpPr>
              <a:grpSpLocks/>
            </p:cNvGrpSpPr>
            <p:nvPr/>
          </p:nvGrpSpPr>
          <p:grpSpPr bwMode="auto">
            <a:xfrm>
              <a:off x="344488" y="2649538"/>
              <a:ext cx="3074987" cy="2522537"/>
              <a:chOff x="217" y="1669"/>
              <a:chExt cx="1937" cy="1589"/>
            </a:xfrm>
          </p:grpSpPr>
          <p:sp>
            <p:nvSpPr>
              <p:cNvPr id="19831" name="Freeform 5"/>
              <p:cNvSpPr>
                <a:spLocks/>
              </p:cNvSpPr>
              <p:nvPr/>
            </p:nvSpPr>
            <p:spPr bwMode="auto">
              <a:xfrm>
                <a:off x="217" y="1669"/>
                <a:ext cx="1937" cy="1589"/>
              </a:xfrm>
              <a:custGeom>
                <a:avLst/>
                <a:gdLst>
                  <a:gd name="T0" fmla="*/ 1934 w 1937"/>
                  <a:gd name="T1" fmla="*/ 1244 h 1589"/>
                  <a:gd name="T2" fmla="*/ 1930 w 1937"/>
                  <a:gd name="T3" fmla="*/ 1234 h 1589"/>
                  <a:gd name="T4" fmla="*/ 1918 w 1937"/>
                  <a:gd name="T5" fmla="*/ 1222 h 1589"/>
                  <a:gd name="T6" fmla="*/ 1899 w 1937"/>
                  <a:gd name="T7" fmla="*/ 1212 h 1589"/>
                  <a:gd name="T8" fmla="*/ 1883 w 1937"/>
                  <a:gd name="T9" fmla="*/ 1209 h 1589"/>
                  <a:gd name="T10" fmla="*/ 1082 w 1937"/>
                  <a:gd name="T11" fmla="*/ 978 h 1589"/>
                  <a:gd name="T12" fmla="*/ 1051 w 1937"/>
                  <a:gd name="T13" fmla="*/ 557 h 1589"/>
                  <a:gd name="T14" fmla="*/ 1022 w 1937"/>
                  <a:gd name="T15" fmla="*/ 162 h 1589"/>
                  <a:gd name="T16" fmla="*/ 1013 w 1937"/>
                  <a:gd name="T17" fmla="*/ 133 h 1589"/>
                  <a:gd name="T18" fmla="*/ 987 w 1937"/>
                  <a:gd name="T19" fmla="*/ 114 h 1589"/>
                  <a:gd name="T20" fmla="*/ 965 w 1937"/>
                  <a:gd name="T21" fmla="*/ 111 h 1589"/>
                  <a:gd name="T22" fmla="*/ 79 w 1937"/>
                  <a:gd name="T23" fmla="*/ 3 h 1589"/>
                  <a:gd name="T24" fmla="*/ 67 w 1937"/>
                  <a:gd name="T25" fmla="*/ 3 h 1589"/>
                  <a:gd name="T26" fmla="*/ 45 w 1937"/>
                  <a:gd name="T27" fmla="*/ 3 h 1589"/>
                  <a:gd name="T28" fmla="*/ 19 w 1937"/>
                  <a:gd name="T29" fmla="*/ 16 h 1589"/>
                  <a:gd name="T30" fmla="*/ 7 w 1937"/>
                  <a:gd name="T31" fmla="*/ 35 h 1589"/>
                  <a:gd name="T32" fmla="*/ 0 w 1937"/>
                  <a:gd name="T33" fmla="*/ 73 h 1589"/>
                  <a:gd name="T34" fmla="*/ 0 w 1937"/>
                  <a:gd name="T35" fmla="*/ 89 h 1589"/>
                  <a:gd name="T36" fmla="*/ 41 w 1937"/>
                  <a:gd name="T37" fmla="*/ 620 h 1589"/>
                  <a:gd name="T38" fmla="*/ 79 w 1937"/>
                  <a:gd name="T39" fmla="*/ 1117 h 1589"/>
                  <a:gd name="T40" fmla="*/ 83 w 1937"/>
                  <a:gd name="T41" fmla="*/ 1155 h 1589"/>
                  <a:gd name="T42" fmla="*/ 83 w 1937"/>
                  <a:gd name="T43" fmla="*/ 1168 h 1589"/>
                  <a:gd name="T44" fmla="*/ 86 w 1937"/>
                  <a:gd name="T45" fmla="*/ 1174 h 1589"/>
                  <a:gd name="T46" fmla="*/ 98 w 1937"/>
                  <a:gd name="T47" fmla="*/ 1193 h 1589"/>
                  <a:gd name="T48" fmla="*/ 124 w 1937"/>
                  <a:gd name="T49" fmla="*/ 1206 h 1589"/>
                  <a:gd name="T50" fmla="*/ 133 w 1937"/>
                  <a:gd name="T51" fmla="*/ 1209 h 1589"/>
                  <a:gd name="T52" fmla="*/ 146 w 1937"/>
                  <a:gd name="T53" fmla="*/ 1228 h 1589"/>
                  <a:gd name="T54" fmla="*/ 178 w 1937"/>
                  <a:gd name="T55" fmla="*/ 1250 h 1589"/>
                  <a:gd name="T56" fmla="*/ 190 w 1937"/>
                  <a:gd name="T57" fmla="*/ 1253 h 1589"/>
                  <a:gd name="T58" fmla="*/ 1022 w 1937"/>
                  <a:gd name="T59" fmla="*/ 1573 h 1589"/>
                  <a:gd name="T60" fmla="*/ 1101 w 1937"/>
                  <a:gd name="T61" fmla="*/ 1589 h 1589"/>
                  <a:gd name="T62" fmla="*/ 1146 w 1937"/>
                  <a:gd name="T63" fmla="*/ 1582 h 1589"/>
                  <a:gd name="T64" fmla="*/ 1177 w 1937"/>
                  <a:gd name="T65" fmla="*/ 1573 h 1589"/>
                  <a:gd name="T66" fmla="*/ 1788 w 1937"/>
                  <a:gd name="T67" fmla="*/ 1374 h 1589"/>
                  <a:gd name="T68" fmla="*/ 1854 w 1937"/>
                  <a:gd name="T69" fmla="*/ 1351 h 1589"/>
                  <a:gd name="T70" fmla="*/ 1886 w 1937"/>
                  <a:gd name="T71" fmla="*/ 1342 h 1589"/>
                  <a:gd name="T72" fmla="*/ 1918 w 1937"/>
                  <a:gd name="T73" fmla="*/ 1323 h 1589"/>
                  <a:gd name="T74" fmla="*/ 1927 w 1937"/>
                  <a:gd name="T75" fmla="*/ 1301 h 1589"/>
                  <a:gd name="T76" fmla="*/ 1934 w 1937"/>
                  <a:gd name="T77" fmla="*/ 1269 h 1589"/>
                  <a:gd name="T78" fmla="*/ 1934 w 1937"/>
                  <a:gd name="T79" fmla="*/ 1269 h 1589"/>
                  <a:gd name="T80" fmla="*/ 1934 w 1937"/>
                  <a:gd name="T81" fmla="*/ 1266 h 1589"/>
                  <a:gd name="T82" fmla="*/ 1937 w 1937"/>
                  <a:gd name="T83" fmla="*/ 1256 h 1589"/>
                  <a:gd name="T84" fmla="*/ 1937 w 1937"/>
                  <a:gd name="T85" fmla="*/ 1247 h 158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37"/>
                  <a:gd name="T130" fmla="*/ 0 h 1589"/>
                  <a:gd name="T131" fmla="*/ 1937 w 1937"/>
                  <a:gd name="T132" fmla="*/ 1589 h 158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37" h="1589">
                    <a:moveTo>
                      <a:pt x="1937" y="1247"/>
                    </a:moveTo>
                    <a:lnTo>
                      <a:pt x="1937" y="1247"/>
                    </a:lnTo>
                    <a:lnTo>
                      <a:pt x="1934" y="1244"/>
                    </a:lnTo>
                    <a:lnTo>
                      <a:pt x="1934" y="1241"/>
                    </a:lnTo>
                    <a:lnTo>
                      <a:pt x="1930" y="1234"/>
                    </a:lnTo>
                    <a:lnTo>
                      <a:pt x="1924" y="1228"/>
                    </a:lnTo>
                    <a:lnTo>
                      <a:pt x="1918" y="1222"/>
                    </a:lnTo>
                    <a:lnTo>
                      <a:pt x="1899" y="1212"/>
                    </a:lnTo>
                    <a:lnTo>
                      <a:pt x="1896" y="1212"/>
                    </a:lnTo>
                    <a:lnTo>
                      <a:pt x="1883" y="1209"/>
                    </a:lnTo>
                    <a:lnTo>
                      <a:pt x="1481" y="1092"/>
                    </a:lnTo>
                    <a:lnTo>
                      <a:pt x="1082" y="978"/>
                    </a:lnTo>
                    <a:lnTo>
                      <a:pt x="1051" y="557"/>
                    </a:lnTo>
                    <a:lnTo>
                      <a:pt x="1032" y="291"/>
                    </a:lnTo>
                    <a:lnTo>
                      <a:pt x="1022" y="162"/>
                    </a:lnTo>
                    <a:lnTo>
                      <a:pt x="1019" y="146"/>
                    </a:lnTo>
                    <a:lnTo>
                      <a:pt x="1013" y="133"/>
                    </a:lnTo>
                    <a:lnTo>
                      <a:pt x="1000" y="121"/>
                    </a:lnTo>
                    <a:lnTo>
                      <a:pt x="987" y="114"/>
                    </a:lnTo>
                    <a:lnTo>
                      <a:pt x="965" y="111"/>
                    </a:lnTo>
                    <a:lnTo>
                      <a:pt x="956" y="108"/>
                    </a:lnTo>
                    <a:lnTo>
                      <a:pt x="79" y="3"/>
                    </a:lnTo>
                    <a:lnTo>
                      <a:pt x="67" y="3"/>
                    </a:lnTo>
                    <a:lnTo>
                      <a:pt x="57" y="0"/>
                    </a:lnTo>
                    <a:lnTo>
                      <a:pt x="45" y="3"/>
                    </a:lnTo>
                    <a:lnTo>
                      <a:pt x="29" y="10"/>
                    </a:lnTo>
                    <a:lnTo>
                      <a:pt x="19" y="16"/>
                    </a:lnTo>
                    <a:lnTo>
                      <a:pt x="13" y="22"/>
                    </a:lnTo>
                    <a:lnTo>
                      <a:pt x="7" y="35"/>
                    </a:lnTo>
                    <a:lnTo>
                      <a:pt x="3" y="48"/>
                    </a:lnTo>
                    <a:lnTo>
                      <a:pt x="0" y="73"/>
                    </a:lnTo>
                    <a:lnTo>
                      <a:pt x="0" y="89"/>
                    </a:lnTo>
                    <a:lnTo>
                      <a:pt x="41" y="620"/>
                    </a:lnTo>
                    <a:lnTo>
                      <a:pt x="70" y="991"/>
                    </a:lnTo>
                    <a:lnTo>
                      <a:pt x="79" y="1117"/>
                    </a:lnTo>
                    <a:lnTo>
                      <a:pt x="83" y="1155"/>
                    </a:lnTo>
                    <a:lnTo>
                      <a:pt x="83" y="1165"/>
                    </a:lnTo>
                    <a:lnTo>
                      <a:pt x="83" y="1168"/>
                    </a:lnTo>
                    <a:lnTo>
                      <a:pt x="86" y="1174"/>
                    </a:lnTo>
                    <a:lnTo>
                      <a:pt x="89" y="1184"/>
                    </a:lnTo>
                    <a:lnTo>
                      <a:pt x="98" y="1193"/>
                    </a:lnTo>
                    <a:lnTo>
                      <a:pt x="111" y="1199"/>
                    </a:lnTo>
                    <a:lnTo>
                      <a:pt x="124" y="1206"/>
                    </a:lnTo>
                    <a:lnTo>
                      <a:pt x="133" y="1209"/>
                    </a:lnTo>
                    <a:lnTo>
                      <a:pt x="140" y="1218"/>
                    </a:lnTo>
                    <a:lnTo>
                      <a:pt x="146" y="1228"/>
                    </a:lnTo>
                    <a:lnTo>
                      <a:pt x="162" y="1241"/>
                    </a:lnTo>
                    <a:lnTo>
                      <a:pt x="178" y="1250"/>
                    </a:lnTo>
                    <a:lnTo>
                      <a:pt x="190" y="1253"/>
                    </a:lnTo>
                    <a:lnTo>
                      <a:pt x="1022" y="1573"/>
                    </a:lnTo>
                    <a:lnTo>
                      <a:pt x="1044" y="1582"/>
                    </a:lnTo>
                    <a:lnTo>
                      <a:pt x="1067" y="1586"/>
                    </a:lnTo>
                    <a:lnTo>
                      <a:pt x="1101" y="1589"/>
                    </a:lnTo>
                    <a:lnTo>
                      <a:pt x="1130" y="1586"/>
                    </a:lnTo>
                    <a:lnTo>
                      <a:pt x="1146" y="1582"/>
                    </a:lnTo>
                    <a:lnTo>
                      <a:pt x="1177" y="1573"/>
                    </a:lnTo>
                    <a:lnTo>
                      <a:pt x="1576" y="1443"/>
                    </a:lnTo>
                    <a:lnTo>
                      <a:pt x="1788" y="1374"/>
                    </a:lnTo>
                    <a:lnTo>
                      <a:pt x="1854" y="1351"/>
                    </a:lnTo>
                    <a:lnTo>
                      <a:pt x="1877" y="1345"/>
                    </a:lnTo>
                    <a:lnTo>
                      <a:pt x="1886" y="1342"/>
                    </a:lnTo>
                    <a:lnTo>
                      <a:pt x="1902" y="1332"/>
                    </a:lnTo>
                    <a:lnTo>
                      <a:pt x="1918" y="1323"/>
                    </a:lnTo>
                    <a:lnTo>
                      <a:pt x="1924" y="1310"/>
                    </a:lnTo>
                    <a:lnTo>
                      <a:pt x="1927" y="1301"/>
                    </a:lnTo>
                    <a:lnTo>
                      <a:pt x="1934" y="1269"/>
                    </a:lnTo>
                    <a:lnTo>
                      <a:pt x="1934" y="1266"/>
                    </a:lnTo>
                    <a:lnTo>
                      <a:pt x="1937" y="1260"/>
                    </a:lnTo>
                    <a:lnTo>
                      <a:pt x="1937" y="1256"/>
                    </a:lnTo>
                    <a:lnTo>
                      <a:pt x="1937" y="1253"/>
                    </a:lnTo>
                    <a:lnTo>
                      <a:pt x="1937" y="12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32" name="Freeform 6"/>
              <p:cNvSpPr>
                <a:spLocks/>
              </p:cNvSpPr>
              <p:nvPr/>
            </p:nvSpPr>
            <p:spPr bwMode="auto">
              <a:xfrm>
                <a:off x="265" y="1691"/>
                <a:ext cx="1015" cy="1168"/>
              </a:xfrm>
              <a:custGeom>
                <a:avLst/>
                <a:gdLst>
                  <a:gd name="T0" fmla="*/ 28 w 1015"/>
                  <a:gd name="T1" fmla="*/ 0 h 1168"/>
                  <a:gd name="T2" fmla="*/ 28 w 1015"/>
                  <a:gd name="T3" fmla="*/ 0 h 1168"/>
                  <a:gd name="T4" fmla="*/ 914 w 1015"/>
                  <a:gd name="T5" fmla="*/ 108 h 1168"/>
                  <a:gd name="T6" fmla="*/ 914 w 1015"/>
                  <a:gd name="T7" fmla="*/ 108 h 1168"/>
                  <a:gd name="T8" fmla="*/ 927 w 1015"/>
                  <a:gd name="T9" fmla="*/ 108 h 1168"/>
                  <a:gd name="T10" fmla="*/ 939 w 1015"/>
                  <a:gd name="T11" fmla="*/ 114 h 1168"/>
                  <a:gd name="T12" fmla="*/ 946 w 1015"/>
                  <a:gd name="T13" fmla="*/ 118 h 1168"/>
                  <a:gd name="T14" fmla="*/ 949 w 1015"/>
                  <a:gd name="T15" fmla="*/ 124 h 1168"/>
                  <a:gd name="T16" fmla="*/ 955 w 1015"/>
                  <a:gd name="T17" fmla="*/ 130 h 1168"/>
                  <a:gd name="T18" fmla="*/ 955 w 1015"/>
                  <a:gd name="T19" fmla="*/ 140 h 1168"/>
                  <a:gd name="T20" fmla="*/ 955 w 1015"/>
                  <a:gd name="T21" fmla="*/ 140 h 1168"/>
                  <a:gd name="T22" fmla="*/ 1015 w 1015"/>
                  <a:gd name="T23" fmla="*/ 978 h 1168"/>
                  <a:gd name="T24" fmla="*/ 101 w 1015"/>
                  <a:gd name="T25" fmla="*/ 1168 h 1168"/>
                  <a:gd name="T26" fmla="*/ 101 w 1015"/>
                  <a:gd name="T27" fmla="*/ 1168 h 1168"/>
                  <a:gd name="T28" fmla="*/ 98 w 1015"/>
                  <a:gd name="T29" fmla="*/ 1168 h 1168"/>
                  <a:gd name="T30" fmla="*/ 0 w 1015"/>
                  <a:gd name="T31" fmla="*/ 32 h 1168"/>
                  <a:gd name="T32" fmla="*/ 0 w 1015"/>
                  <a:gd name="T33" fmla="*/ 32 h 1168"/>
                  <a:gd name="T34" fmla="*/ 0 w 1015"/>
                  <a:gd name="T35" fmla="*/ 29 h 1168"/>
                  <a:gd name="T36" fmla="*/ 3 w 1015"/>
                  <a:gd name="T37" fmla="*/ 19 h 1168"/>
                  <a:gd name="T38" fmla="*/ 6 w 1015"/>
                  <a:gd name="T39" fmla="*/ 13 h 1168"/>
                  <a:gd name="T40" fmla="*/ 12 w 1015"/>
                  <a:gd name="T41" fmla="*/ 7 h 1168"/>
                  <a:gd name="T42" fmla="*/ 19 w 1015"/>
                  <a:gd name="T43" fmla="*/ 4 h 1168"/>
                  <a:gd name="T44" fmla="*/ 28 w 1015"/>
                  <a:gd name="T45" fmla="*/ 0 h 1168"/>
                  <a:gd name="T46" fmla="*/ 28 w 1015"/>
                  <a:gd name="T47" fmla="*/ 0 h 11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15"/>
                  <a:gd name="T73" fmla="*/ 0 h 1168"/>
                  <a:gd name="T74" fmla="*/ 1015 w 1015"/>
                  <a:gd name="T75" fmla="*/ 1168 h 11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15" h="1168">
                    <a:moveTo>
                      <a:pt x="28" y="0"/>
                    </a:moveTo>
                    <a:lnTo>
                      <a:pt x="28" y="0"/>
                    </a:lnTo>
                    <a:lnTo>
                      <a:pt x="914" y="108"/>
                    </a:lnTo>
                    <a:lnTo>
                      <a:pt x="927" y="108"/>
                    </a:lnTo>
                    <a:lnTo>
                      <a:pt x="939" y="114"/>
                    </a:lnTo>
                    <a:lnTo>
                      <a:pt x="946" y="118"/>
                    </a:lnTo>
                    <a:lnTo>
                      <a:pt x="949" y="124"/>
                    </a:lnTo>
                    <a:lnTo>
                      <a:pt x="955" y="130"/>
                    </a:lnTo>
                    <a:lnTo>
                      <a:pt x="955" y="140"/>
                    </a:lnTo>
                    <a:lnTo>
                      <a:pt x="1015" y="978"/>
                    </a:lnTo>
                    <a:lnTo>
                      <a:pt x="101" y="1168"/>
                    </a:lnTo>
                    <a:lnTo>
                      <a:pt x="98" y="1168"/>
                    </a:lnTo>
                    <a:lnTo>
                      <a:pt x="0" y="32"/>
                    </a:lnTo>
                    <a:lnTo>
                      <a:pt x="0" y="29"/>
                    </a:lnTo>
                    <a:lnTo>
                      <a:pt x="3" y="19"/>
                    </a:lnTo>
                    <a:lnTo>
                      <a:pt x="6" y="13"/>
                    </a:lnTo>
                    <a:lnTo>
                      <a:pt x="12" y="7"/>
                    </a:lnTo>
                    <a:lnTo>
                      <a:pt x="19" y="4"/>
                    </a:lnTo>
                    <a:lnTo>
                      <a:pt x="28"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33" name="Freeform 7"/>
              <p:cNvSpPr>
                <a:spLocks/>
              </p:cNvSpPr>
              <p:nvPr/>
            </p:nvSpPr>
            <p:spPr bwMode="auto">
              <a:xfrm>
                <a:off x="1132" y="1884"/>
                <a:ext cx="148" cy="817"/>
              </a:xfrm>
              <a:custGeom>
                <a:avLst/>
                <a:gdLst>
                  <a:gd name="T0" fmla="*/ 0 w 148"/>
                  <a:gd name="T1" fmla="*/ 817 h 817"/>
                  <a:gd name="T2" fmla="*/ 148 w 148"/>
                  <a:gd name="T3" fmla="*/ 785 h 817"/>
                  <a:gd name="T4" fmla="*/ 148 w 148"/>
                  <a:gd name="T5" fmla="*/ 785 h 817"/>
                  <a:gd name="T6" fmla="*/ 91 w 148"/>
                  <a:gd name="T7" fmla="*/ 0 h 817"/>
                  <a:gd name="T8" fmla="*/ 0 w 148"/>
                  <a:gd name="T9" fmla="*/ 817 h 817"/>
                  <a:gd name="T10" fmla="*/ 0 60000 65536"/>
                  <a:gd name="T11" fmla="*/ 0 60000 65536"/>
                  <a:gd name="T12" fmla="*/ 0 60000 65536"/>
                  <a:gd name="T13" fmla="*/ 0 60000 65536"/>
                  <a:gd name="T14" fmla="*/ 0 60000 65536"/>
                  <a:gd name="T15" fmla="*/ 0 w 148"/>
                  <a:gd name="T16" fmla="*/ 0 h 817"/>
                  <a:gd name="T17" fmla="*/ 148 w 148"/>
                  <a:gd name="T18" fmla="*/ 817 h 817"/>
                </a:gdLst>
                <a:ahLst/>
                <a:cxnLst>
                  <a:cxn ang="T10">
                    <a:pos x="T0" y="T1"/>
                  </a:cxn>
                  <a:cxn ang="T11">
                    <a:pos x="T2" y="T3"/>
                  </a:cxn>
                  <a:cxn ang="T12">
                    <a:pos x="T4" y="T5"/>
                  </a:cxn>
                  <a:cxn ang="T13">
                    <a:pos x="T6" y="T7"/>
                  </a:cxn>
                  <a:cxn ang="T14">
                    <a:pos x="T8" y="T9"/>
                  </a:cxn>
                </a:cxnLst>
                <a:rect l="T15" t="T16" r="T17" b="T18"/>
                <a:pathLst>
                  <a:path w="148" h="817">
                    <a:moveTo>
                      <a:pt x="0" y="817"/>
                    </a:moveTo>
                    <a:lnTo>
                      <a:pt x="148" y="785"/>
                    </a:lnTo>
                    <a:lnTo>
                      <a:pt x="91" y="0"/>
                    </a:lnTo>
                    <a:lnTo>
                      <a:pt x="0" y="81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34" name="Freeform 8"/>
              <p:cNvSpPr>
                <a:spLocks/>
              </p:cNvSpPr>
              <p:nvPr/>
            </p:nvSpPr>
            <p:spPr bwMode="auto">
              <a:xfrm>
                <a:off x="1094" y="1802"/>
                <a:ext cx="129" cy="905"/>
              </a:xfrm>
              <a:custGeom>
                <a:avLst/>
                <a:gdLst>
                  <a:gd name="T0" fmla="*/ 126 w 129"/>
                  <a:gd name="T1" fmla="*/ 29 h 905"/>
                  <a:gd name="T2" fmla="*/ 126 w 129"/>
                  <a:gd name="T3" fmla="*/ 29 h 905"/>
                  <a:gd name="T4" fmla="*/ 123 w 129"/>
                  <a:gd name="T5" fmla="*/ 16 h 905"/>
                  <a:gd name="T6" fmla="*/ 117 w 129"/>
                  <a:gd name="T7" fmla="*/ 10 h 905"/>
                  <a:gd name="T8" fmla="*/ 110 w 129"/>
                  <a:gd name="T9" fmla="*/ 3 h 905"/>
                  <a:gd name="T10" fmla="*/ 101 w 129"/>
                  <a:gd name="T11" fmla="*/ 0 h 905"/>
                  <a:gd name="T12" fmla="*/ 0 w 129"/>
                  <a:gd name="T13" fmla="*/ 905 h 905"/>
                  <a:gd name="T14" fmla="*/ 38 w 129"/>
                  <a:gd name="T15" fmla="*/ 899 h 905"/>
                  <a:gd name="T16" fmla="*/ 129 w 129"/>
                  <a:gd name="T17" fmla="*/ 82 h 905"/>
                  <a:gd name="T18" fmla="*/ 129 w 129"/>
                  <a:gd name="T19" fmla="*/ 82 h 905"/>
                  <a:gd name="T20" fmla="*/ 126 w 129"/>
                  <a:gd name="T21" fmla="*/ 29 h 905"/>
                  <a:gd name="T22" fmla="*/ 126 w 129"/>
                  <a:gd name="T23" fmla="*/ 29 h 9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9"/>
                  <a:gd name="T37" fmla="*/ 0 h 905"/>
                  <a:gd name="T38" fmla="*/ 129 w 129"/>
                  <a:gd name="T39" fmla="*/ 905 h 90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9" h="905">
                    <a:moveTo>
                      <a:pt x="126" y="29"/>
                    </a:moveTo>
                    <a:lnTo>
                      <a:pt x="126" y="29"/>
                    </a:lnTo>
                    <a:lnTo>
                      <a:pt x="123" y="16"/>
                    </a:lnTo>
                    <a:lnTo>
                      <a:pt x="117" y="10"/>
                    </a:lnTo>
                    <a:lnTo>
                      <a:pt x="110" y="3"/>
                    </a:lnTo>
                    <a:lnTo>
                      <a:pt x="101" y="0"/>
                    </a:lnTo>
                    <a:lnTo>
                      <a:pt x="0" y="905"/>
                    </a:lnTo>
                    <a:lnTo>
                      <a:pt x="38" y="899"/>
                    </a:lnTo>
                    <a:lnTo>
                      <a:pt x="129" y="82"/>
                    </a:lnTo>
                    <a:lnTo>
                      <a:pt x="126" y="2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35" name="Freeform 9"/>
              <p:cNvSpPr>
                <a:spLocks/>
              </p:cNvSpPr>
              <p:nvPr/>
            </p:nvSpPr>
            <p:spPr bwMode="auto">
              <a:xfrm>
                <a:off x="1056" y="1796"/>
                <a:ext cx="139" cy="921"/>
              </a:xfrm>
              <a:custGeom>
                <a:avLst/>
                <a:gdLst>
                  <a:gd name="T0" fmla="*/ 123 w 139"/>
                  <a:gd name="T1" fmla="*/ 3 h 921"/>
                  <a:gd name="T2" fmla="*/ 123 w 139"/>
                  <a:gd name="T3" fmla="*/ 3 h 921"/>
                  <a:gd name="T4" fmla="*/ 104 w 139"/>
                  <a:gd name="T5" fmla="*/ 0 h 921"/>
                  <a:gd name="T6" fmla="*/ 0 w 139"/>
                  <a:gd name="T7" fmla="*/ 921 h 921"/>
                  <a:gd name="T8" fmla="*/ 38 w 139"/>
                  <a:gd name="T9" fmla="*/ 911 h 921"/>
                  <a:gd name="T10" fmla="*/ 139 w 139"/>
                  <a:gd name="T11" fmla="*/ 6 h 921"/>
                  <a:gd name="T12" fmla="*/ 139 w 139"/>
                  <a:gd name="T13" fmla="*/ 6 h 921"/>
                  <a:gd name="T14" fmla="*/ 123 w 139"/>
                  <a:gd name="T15" fmla="*/ 3 h 921"/>
                  <a:gd name="T16" fmla="*/ 123 w 139"/>
                  <a:gd name="T17" fmla="*/ 3 h 9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9"/>
                  <a:gd name="T28" fmla="*/ 0 h 921"/>
                  <a:gd name="T29" fmla="*/ 139 w 139"/>
                  <a:gd name="T30" fmla="*/ 921 h 9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9" h="921">
                    <a:moveTo>
                      <a:pt x="123" y="3"/>
                    </a:moveTo>
                    <a:lnTo>
                      <a:pt x="123" y="3"/>
                    </a:lnTo>
                    <a:lnTo>
                      <a:pt x="104" y="0"/>
                    </a:lnTo>
                    <a:lnTo>
                      <a:pt x="0" y="921"/>
                    </a:lnTo>
                    <a:lnTo>
                      <a:pt x="38" y="911"/>
                    </a:lnTo>
                    <a:lnTo>
                      <a:pt x="139" y="6"/>
                    </a:lnTo>
                    <a:lnTo>
                      <a:pt x="123" y="3"/>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36" name="Freeform 10"/>
              <p:cNvSpPr>
                <a:spLocks/>
              </p:cNvSpPr>
              <p:nvPr/>
            </p:nvSpPr>
            <p:spPr bwMode="auto">
              <a:xfrm>
                <a:off x="1018" y="1790"/>
                <a:ext cx="142" cy="933"/>
              </a:xfrm>
              <a:custGeom>
                <a:avLst/>
                <a:gdLst>
                  <a:gd name="T0" fmla="*/ 104 w 142"/>
                  <a:gd name="T1" fmla="*/ 0 h 933"/>
                  <a:gd name="T2" fmla="*/ 0 w 142"/>
                  <a:gd name="T3" fmla="*/ 933 h 933"/>
                  <a:gd name="T4" fmla="*/ 38 w 142"/>
                  <a:gd name="T5" fmla="*/ 927 h 933"/>
                  <a:gd name="T6" fmla="*/ 142 w 142"/>
                  <a:gd name="T7" fmla="*/ 6 h 933"/>
                  <a:gd name="T8" fmla="*/ 142 w 142"/>
                  <a:gd name="T9" fmla="*/ 6 h 933"/>
                  <a:gd name="T10" fmla="*/ 104 w 142"/>
                  <a:gd name="T11" fmla="*/ 0 h 933"/>
                  <a:gd name="T12" fmla="*/ 104 w 142"/>
                  <a:gd name="T13" fmla="*/ 0 h 933"/>
                  <a:gd name="T14" fmla="*/ 0 60000 65536"/>
                  <a:gd name="T15" fmla="*/ 0 60000 65536"/>
                  <a:gd name="T16" fmla="*/ 0 60000 65536"/>
                  <a:gd name="T17" fmla="*/ 0 60000 65536"/>
                  <a:gd name="T18" fmla="*/ 0 60000 65536"/>
                  <a:gd name="T19" fmla="*/ 0 60000 65536"/>
                  <a:gd name="T20" fmla="*/ 0 60000 65536"/>
                  <a:gd name="T21" fmla="*/ 0 w 142"/>
                  <a:gd name="T22" fmla="*/ 0 h 933"/>
                  <a:gd name="T23" fmla="*/ 142 w 142"/>
                  <a:gd name="T24" fmla="*/ 933 h 9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2" h="933">
                    <a:moveTo>
                      <a:pt x="104" y="0"/>
                    </a:moveTo>
                    <a:lnTo>
                      <a:pt x="0" y="933"/>
                    </a:lnTo>
                    <a:lnTo>
                      <a:pt x="38" y="927"/>
                    </a:lnTo>
                    <a:lnTo>
                      <a:pt x="142" y="6"/>
                    </a:lnTo>
                    <a:lnTo>
                      <a:pt x="10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37" name="Freeform 11"/>
              <p:cNvSpPr>
                <a:spLocks/>
              </p:cNvSpPr>
              <p:nvPr/>
            </p:nvSpPr>
            <p:spPr bwMode="auto">
              <a:xfrm>
                <a:off x="980" y="1786"/>
                <a:ext cx="142" cy="946"/>
              </a:xfrm>
              <a:custGeom>
                <a:avLst/>
                <a:gdLst>
                  <a:gd name="T0" fmla="*/ 104 w 142"/>
                  <a:gd name="T1" fmla="*/ 0 h 946"/>
                  <a:gd name="T2" fmla="*/ 0 w 142"/>
                  <a:gd name="T3" fmla="*/ 946 h 946"/>
                  <a:gd name="T4" fmla="*/ 38 w 142"/>
                  <a:gd name="T5" fmla="*/ 937 h 946"/>
                  <a:gd name="T6" fmla="*/ 142 w 142"/>
                  <a:gd name="T7" fmla="*/ 4 h 946"/>
                  <a:gd name="T8" fmla="*/ 142 w 142"/>
                  <a:gd name="T9" fmla="*/ 4 h 946"/>
                  <a:gd name="T10" fmla="*/ 104 w 142"/>
                  <a:gd name="T11" fmla="*/ 0 h 946"/>
                  <a:gd name="T12" fmla="*/ 104 w 142"/>
                  <a:gd name="T13" fmla="*/ 0 h 946"/>
                  <a:gd name="T14" fmla="*/ 0 60000 65536"/>
                  <a:gd name="T15" fmla="*/ 0 60000 65536"/>
                  <a:gd name="T16" fmla="*/ 0 60000 65536"/>
                  <a:gd name="T17" fmla="*/ 0 60000 65536"/>
                  <a:gd name="T18" fmla="*/ 0 60000 65536"/>
                  <a:gd name="T19" fmla="*/ 0 60000 65536"/>
                  <a:gd name="T20" fmla="*/ 0 60000 65536"/>
                  <a:gd name="T21" fmla="*/ 0 w 142"/>
                  <a:gd name="T22" fmla="*/ 0 h 946"/>
                  <a:gd name="T23" fmla="*/ 142 w 142"/>
                  <a:gd name="T24" fmla="*/ 946 h 9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2" h="946">
                    <a:moveTo>
                      <a:pt x="104" y="0"/>
                    </a:moveTo>
                    <a:lnTo>
                      <a:pt x="0" y="946"/>
                    </a:lnTo>
                    <a:lnTo>
                      <a:pt x="38" y="937"/>
                    </a:lnTo>
                    <a:lnTo>
                      <a:pt x="142" y="4"/>
                    </a:lnTo>
                    <a:lnTo>
                      <a:pt x="104"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38" name="Freeform 12"/>
              <p:cNvSpPr>
                <a:spLocks/>
              </p:cNvSpPr>
              <p:nvPr/>
            </p:nvSpPr>
            <p:spPr bwMode="auto">
              <a:xfrm>
                <a:off x="942" y="1783"/>
                <a:ext cx="142" cy="956"/>
              </a:xfrm>
              <a:custGeom>
                <a:avLst/>
                <a:gdLst>
                  <a:gd name="T0" fmla="*/ 107 w 142"/>
                  <a:gd name="T1" fmla="*/ 0 h 956"/>
                  <a:gd name="T2" fmla="*/ 0 w 142"/>
                  <a:gd name="T3" fmla="*/ 956 h 956"/>
                  <a:gd name="T4" fmla="*/ 38 w 142"/>
                  <a:gd name="T5" fmla="*/ 949 h 956"/>
                  <a:gd name="T6" fmla="*/ 142 w 142"/>
                  <a:gd name="T7" fmla="*/ 3 h 956"/>
                  <a:gd name="T8" fmla="*/ 142 w 142"/>
                  <a:gd name="T9" fmla="*/ 3 h 956"/>
                  <a:gd name="T10" fmla="*/ 107 w 142"/>
                  <a:gd name="T11" fmla="*/ 0 h 956"/>
                  <a:gd name="T12" fmla="*/ 107 w 142"/>
                  <a:gd name="T13" fmla="*/ 0 h 956"/>
                  <a:gd name="T14" fmla="*/ 0 60000 65536"/>
                  <a:gd name="T15" fmla="*/ 0 60000 65536"/>
                  <a:gd name="T16" fmla="*/ 0 60000 65536"/>
                  <a:gd name="T17" fmla="*/ 0 60000 65536"/>
                  <a:gd name="T18" fmla="*/ 0 60000 65536"/>
                  <a:gd name="T19" fmla="*/ 0 60000 65536"/>
                  <a:gd name="T20" fmla="*/ 0 60000 65536"/>
                  <a:gd name="T21" fmla="*/ 0 w 142"/>
                  <a:gd name="T22" fmla="*/ 0 h 956"/>
                  <a:gd name="T23" fmla="*/ 142 w 142"/>
                  <a:gd name="T24" fmla="*/ 956 h 9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2" h="956">
                    <a:moveTo>
                      <a:pt x="107" y="0"/>
                    </a:moveTo>
                    <a:lnTo>
                      <a:pt x="0" y="956"/>
                    </a:lnTo>
                    <a:lnTo>
                      <a:pt x="38" y="949"/>
                    </a:lnTo>
                    <a:lnTo>
                      <a:pt x="142" y="3"/>
                    </a:lnTo>
                    <a:lnTo>
                      <a:pt x="107" y="0"/>
                    </a:lnTo>
                    <a:close/>
                  </a:path>
                </a:pathLst>
              </a:custGeom>
              <a:solidFill>
                <a:srgbClr val="AAAA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39" name="Freeform 13"/>
              <p:cNvSpPr>
                <a:spLocks/>
              </p:cNvSpPr>
              <p:nvPr/>
            </p:nvSpPr>
            <p:spPr bwMode="auto">
              <a:xfrm>
                <a:off x="901" y="1777"/>
                <a:ext cx="148" cy="971"/>
              </a:xfrm>
              <a:custGeom>
                <a:avLst/>
                <a:gdLst>
                  <a:gd name="T0" fmla="*/ 110 w 148"/>
                  <a:gd name="T1" fmla="*/ 0 h 971"/>
                  <a:gd name="T2" fmla="*/ 0 w 148"/>
                  <a:gd name="T3" fmla="*/ 971 h 971"/>
                  <a:gd name="T4" fmla="*/ 41 w 148"/>
                  <a:gd name="T5" fmla="*/ 962 h 971"/>
                  <a:gd name="T6" fmla="*/ 148 w 148"/>
                  <a:gd name="T7" fmla="*/ 6 h 971"/>
                  <a:gd name="T8" fmla="*/ 148 w 148"/>
                  <a:gd name="T9" fmla="*/ 6 h 971"/>
                  <a:gd name="T10" fmla="*/ 110 w 148"/>
                  <a:gd name="T11" fmla="*/ 0 h 971"/>
                  <a:gd name="T12" fmla="*/ 110 w 148"/>
                  <a:gd name="T13" fmla="*/ 0 h 971"/>
                  <a:gd name="T14" fmla="*/ 0 60000 65536"/>
                  <a:gd name="T15" fmla="*/ 0 60000 65536"/>
                  <a:gd name="T16" fmla="*/ 0 60000 65536"/>
                  <a:gd name="T17" fmla="*/ 0 60000 65536"/>
                  <a:gd name="T18" fmla="*/ 0 60000 65536"/>
                  <a:gd name="T19" fmla="*/ 0 60000 65536"/>
                  <a:gd name="T20" fmla="*/ 0 60000 65536"/>
                  <a:gd name="T21" fmla="*/ 0 w 148"/>
                  <a:gd name="T22" fmla="*/ 0 h 971"/>
                  <a:gd name="T23" fmla="*/ 148 w 148"/>
                  <a:gd name="T24" fmla="*/ 971 h 9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8" h="971">
                    <a:moveTo>
                      <a:pt x="110" y="0"/>
                    </a:moveTo>
                    <a:lnTo>
                      <a:pt x="0" y="971"/>
                    </a:lnTo>
                    <a:lnTo>
                      <a:pt x="41" y="962"/>
                    </a:lnTo>
                    <a:lnTo>
                      <a:pt x="148" y="6"/>
                    </a:lnTo>
                    <a:lnTo>
                      <a:pt x="110" y="0"/>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40" name="Freeform 14"/>
              <p:cNvSpPr>
                <a:spLocks/>
              </p:cNvSpPr>
              <p:nvPr/>
            </p:nvSpPr>
            <p:spPr bwMode="auto">
              <a:xfrm>
                <a:off x="863" y="1774"/>
                <a:ext cx="148" cy="981"/>
              </a:xfrm>
              <a:custGeom>
                <a:avLst/>
                <a:gdLst>
                  <a:gd name="T0" fmla="*/ 111 w 148"/>
                  <a:gd name="T1" fmla="*/ 0 h 981"/>
                  <a:gd name="T2" fmla="*/ 0 w 148"/>
                  <a:gd name="T3" fmla="*/ 981 h 981"/>
                  <a:gd name="T4" fmla="*/ 38 w 148"/>
                  <a:gd name="T5" fmla="*/ 974 h 981"/>
                  <a:gd name="T6" fmla="*/ 148 w 148"/>
                  <a:gd name="T7" fmla="*/ 3 h 981"/>
                  <a:gd name="T8" fmla="*/ 148 w 148"/>
                  <a:gd name="T9" fmla="*/ 3 h 981"/>
                  <a:gd name="T10" fmla="*/ 111 w 148"/>
                  <a:gd name="T11" fmla="*/ 0 h 981"/>
                  <a:gd name="T12" fmla="*/ 111 w 148"/>
                  <a:gd name="T13" fmla="*/ 0 h 981"/>
                  <a:gd name="T14" fmla="*/ 0 60000 65536"/>
                  <a:gd name="T15" fmla="*/ 0 60000 65536"/>
                  <a:gd name="T16" fmla="*/ 0 60000 65536"/>
                  <a:gd name="T17" fmla="*/ 0 60000 65536"/>
                  <a:gd name="T18" fmla="*/ 0 60000 65536"/>
                  <a:gd name="T19" fmla="*/ 0 60000 65536"/>
                  <a:gd name="T20" fmla="*/ 0 60000 65536"/>
                  <a:gd name="T21" fmla="*/ 0 w 148"/>
                  <a:gd name="T22" fmla="*/ 0 h 981"/>
                  <a:gd name="T23" fmla="*/ 148 w 148"/>
                  <a:gd name="T24" fmla="*/ 981 h 9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8" h="981">
                    <a:moveTo>
                      <a:pt x="111" y="0"/>
                    </a:moveTo>
                    <a:lnTo>
                      <a:pt x="0" y="981"/>
                    </a:lnTo>
                    <a:lnTo>
                      <a:pt x="38" y="974"/>
                    </a:lnTo>
                    <a:lnTo>
                      <a:pt x="148" y="3"/>
                    </a:lnTo>
                    <a:lnTo>
                      <a:pt x="111"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41" name="Freeform 15"/>
              <p:cNvSpPr>
                <a:spLocks/>
              </p:cNvSpPr>
              <p:nvPr/>
            </p:nvSpPr>
            <p:spPr bwMode="auto">
              <a:xfrm>
                <a:off x="825" y="1767"/>
                <a:ext cx="149" cy="997"/>
              </a:xfrm>
              <a:custGeom>
                <a:avLst/>
                <a:gdLst>
                  <a:gd name="T0" fmla="*/ 111 w 149"/>
                  <a:gd name="T1" fmla="*/ 0 h 997"/>
                  <a:gd name="T2" fmla="*/ 0 w 149"/>
                  <a:gd name="T3" fmla="*/ 997 h 997"/>
                  <a:gd name="T4" fmla="*/ 38 w 149"/>
                  <a:gd name="T5" fmla="*/ 988 h 997"/>
                  <a:gd name="T6" fmla="*/ 149 w 149"/>
                  <a:gd name="T7" fmla="*/ 7 h 997"/>
                  <a:gd name="T8" fmla="*/ 149 w 149"/>
                  <a:gd name="T9" fmla="*/ 7 h 997"/>
                  <a:gd name="T10" fmla="*/ 111 w 149"/>
                  <a:gd name="T11" fmla="*/ 0 h 997"/>
                  <a:gd name="T12" fmla="*/ 111 w 149"/>
                  <a:gd name="T13" fmla="*/ 0 h 997"/>
                  <a:gd name="T14" fmla="*/ 0 60000 65536"/>
                  <a:gd name="T15" fmla="*/ 0 60000 65536"/>
                  <a:gd name="T16" fmla="*/ 0 60000 65536"/>
                  <a:gd name="T17" fmla="*/ 0 60000 65536"/>
                  <a:gd name="T18" fmla="*/ 0 60000 65536"/>
                  <a:gd name="T19" fmla="*/ 0 60000 65536"/>
                  <a:gd name="T20" fmla="*/ 0 60000 65536"/>
                  <a:gd name="T21" fmla="*/ 0 w 149"/>
                  <a:gd name="T22" fmla="*/ 0 h 997"/>
                  <a:gd name="T23" fmla="*/ 149 w 149"/>
                  <a:gd name="T24" fmla="*/ 997 h 9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 h="997">
                    <a:moveTo>
                      <a:pt x="111" y="0"/>
                    </a:moveTo>
                    <a:lnTo>
                      <a:pt x="0" y="997"/>
                    </a:lnTo>
                    <a:lnTo>
                      <a:pt x="38" y="988"/>
                    </a:lnTo>
                    <a:lnTo>
                      <a:pt x="149" y="7"/>
                    </a:lnTo>
                    <a:lnTo>
                      <a:pt x="111" y="0"/>
                    </a:lnTo>
                    <a:close/>
                  </a:path>
                </a:pathLst>
              </a:custGeom>
              <a:solidFill>
                <a:srgbClr val="CACA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42" name="Freeform 16"/>
              <p:cNvSpPr>
                <a:spLocks/>
              </p:cNvSpPr>
              <p:nvPr/>
            </p:nvSpPr>
            <p:spPr bwMode="auto">
              <a:xfrm>
                <a:off x="787" y="1764"/>
                <a:ext cx="149" cy="1010"/>
              </a:xfrm>
              <a:custGeom>
                <a:avLst/>
                <a:gdLst>
                  <a:gd name="T0" fmla="*/ 114 w 149"/>
                  <a:gd name="T1" fmla="*/ 0 h 1010"/>
                  <a:gd name="T2" fmla="*/ 0 w 149"/>
                  <a:gd name="T3" fmla="*/ 1010 h 1010"/>
                  <a:gd name="T4" fmla="*/ 38 w 149"/>
                  <a:gd name="T5" fmla="*/ 1000 h 1010"/>
                  <a:gd name="T6" fmla="*/ 149 w 149"/>
                  <a:gd name="T7" fmla="*/ 3 h 1010"/>
                  <a:gd name="T8" fmla="*/ 149 w 149"/>
                  <a:gd name="T9" fmla="*/ 3 h 1010"/>
                  <a:gd name="T10" fmla="*/ 114 w 149"/>
                  <a:gd name="T11" fmla="*/ 0 h 1010"/>
                  <a:gd name="T12" fmla="*/ 114 w 149"/>
                  <a:gd name="T13" fmla="*/ 0 h 1010"/>
                  <a:gd name="T14" fmla="*/ 0 60000 65536"/>
                  <a:gd name="T15" fmla="*/ 0 60000 65536"/>
                  <a:gd name="T16" fmla="*/ 0 60000 65536"/>
                  <a:gd name="T17" fmla="*/ 0 60000 65536"/>
                  <a:gd name="T18" fmla="*/ 0 60000 65536"/>
                  <a:gd name="T19" fmla="*/ 0 60000 65536"/>
                  <a:gd name="T20" fmla="*/ 0 60000 65536"/>
                  <a:gd name="T21" fmla="*/ 0 w 149"/>
                  <a:gd name="T22" fmla="*/ 0 h 1010"/>
                  <a:gd name="T23" fmla="*/ 149 w 149"/>
                  <a:gd name="T24" fmla="*/ 1010 h 10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 h="1010">
                    <a:moveTo>
                      <a:pt x="114" y="0"/>
                    </a:moveTo>
                    <a:lnTo>
                      <a:pt x="0" y="1010"/>
                    </a:lnTo>
                    <a:lnTo>
                      <a:pt x="38" y="1000"/>
                    </a:lnTo>
                    <a:lnTo>
                      <a:pt x="149" y="3"/>
                    </a:lnTo>
                    <a:lnTo>
                      <a:pt x="114"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43" name="Freeform 17"/>
              <p:cNvSpPr>
                <a:spLocks/>
              </p:cNvSpPr>
              <p:nvPr/>
            </p:nvSpPr>
            <p:spPr bwMode="auto">
              <a:xfrm>
                <a:off x="749" y="1761"/>
                <a:ext cx="152" cy="1019"/>
              </a:xfrm>
              <a:custGeom>
                <a:avLst/>
                <a:gdLst>
                  <a:gd name="T0" fmla="*/ 114 w 152"/>
                  <a:gd name="T1" fmla="*/ 0 h 1019"/>
                  <a:gd name="T2" fmla="*/ 0 w 152"/>
                  <a:gd name="T3" fmla="*/ 1019 h 1019"/>
                  <a:gd name="T4" fmla="*/ 38 w 152"/>
                  <a:gd name="T5" fmla="*/ 1013 h 1019"/>
                  <a:gd name="T6" fmla="*/ 152 w 152"/>
                  <a:gd name="T7" fmla="*/ 3 h 1019"/>
                  <a:gd name="T8" fmla="*/ 152 w 152"/>
                  <a:gd name="T9" fmla="*/ 3 h 1019"/>
                  <a:gd name="T10" fmla="*/ 114 w 152"/>
                  <a:gd name="T11" fmla="*/ 0 h 1019"/>
                  <a:gd name="T12" fmla="*/ 114 w 152"/>
                  <a:gd name="T13" fmla="*/ 0 h 1019"/>
                  <a:gd name="T14" fmla="*/ 0 60000 65536"/>
                  <a:gd name="T15" fmla="*/ 0 60000 65536"/>
                  <a:gd name="T16" fmla="*/ 0 60000 65536"/>
                  <a:gd name="T17" fmla="*/ 0 60000 65536"/>
                  <a:gd name="T18" fmla="*/ 0 60000 65536"/>
                  <a:gd name="T19" fmla="*/ 0 60000 65536"/>
                  <a:gd name="T20" fmla="*/ 0 60000 65536"/>
                  <a:gd name="T21" fmla="*/ 0 w 152"/>
                  <a:gd name="T22" fmla="*/ 0 h 1019"/>
                  <a:gd name="T23" fmla="*/ 152 w 152"/>
                  <a:gd name="T24" fmla="*/ 1019 h 10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2" h="1019">
                    <a:moveTo>
                      <a:pt x="114" y="0"/>
                    </a:moveTo>
                    <a:lnTo>
                      <a:pt x="0" y="1019"/>
                    </a:lnTo>
                    <a:lnTo>
                      <a:pt x="38" y="1013"/>
                    </a:lnTo>
                    <a:lnTo>
                      <a:pt x="152" y="3"/>
                    </a:lnTo>
                    <a:lnTo>
                      <a:pt x="114"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44" name="Freeform 18"/>
              <p:cNvSpPr>
                <a:spLocks/>
              </p:cNvSpPr>
              <p:nvPr/>
            </p:nvSpPr>
            <p:spPr bwMode="auto">
              <a:xfrm>
                <a:off x="711" y="1755"/>
                <a:ext cx="152" cy="1034"/>
              </a:xfrm>
              <a:custGeom>
                <a:avLst/>
                <a:gdLst>
                  <a:gd name="T0" fmla="*/ 114 w 152"/>
                  <a:gd name="T1" fmla="*/ 0 h 1034"/>
                  <a:gd name="T2" fmla="*/ 0 w 152"/>
                  <a:gd name="T3" fmla="*/ 1034 h 1034"/>
                  <a:gd name="T4" fmla="*/ 38 w 152"/>
                  <a:gd name="T5" fmla="*/ 1025 h 1034"/>
                  <a:gd name="T6" fmla="*/ 152 w 152"/>
                  <a:gd name="T7" fmla="*/ 6 h 1034"/>
                  <a:gd name="T8" fmla="*/ 152 w 152"/>
                  <a:gd name="T9" fmla="*/ 6 h 1034"/>
                  <a:gd name="T10" fmla="*/ 114 w 152"/>
                  <a:gd name="T11" fmla="*/ 0 h 1034"/>
                  <a:gd name="T12" fmla="*/ 114 w 152"/>
                  <a:gd name="T13" fmla="*/ 0 h 1034"/>
                  <a:gd name="T14" fmla="*/ 0 60000 65536"/>
                  <a:gd name="T15" fmla="*/ 0 60000 65536"/>
                  <a:gd name="T16" fmla="*/ 0 60000 65536"/>
                  <a:gd name="T17" fmla="*/ 0 60000 65536"/>
                  <a:gd name="T18" fmla="*/ 0 60000 65536"/>
                  <a:gd name="T19" fmla="*/ 0 60000 65536"/>
                  <a:gd name="T20" fmla="*/ 0 60000 65536"/>
                  <a:gd name="T21" fmla="*/ 0 w 152"/>
                  <a:gd name="T22" fmla="*/ 0 h 1034"/>
                  <a:gd name="T23" fmla="*/ 152 w 15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2" h="1034">
                    <a:moveTo>
                      <a:pt x="114" y="0"/>
                    </a:moveTo>
                    <a:lnTo>
                      <a:pt x="0" y="1034"/>
                    </a:lnTo>
                    <a:lnTo>
                      <a:pt x="38" y="1025"/>
                    </a:lnTo>
                    <a:lnTo>
                      <a:pt x="152" y="6"/>
                    </a:lnTo>
                    <a:lnTo>
                      <a:pt x="114" y="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45" name="Freeform 19"/>
              <p:cNvSpPr>
                <a:spLocks/>
              </p:cNvSpPr>
              <p:nvPr/>
            </p:nvSpPr>
            <p:spPr bwMode="auto">
              <a:xfrm>
                <a:off x="673" y="1752"/>
                <a:ext cx="152" cy="1044"/>
              </a:xfrm>
              <a:custGeom>
                <a:avLst/>
                <a:gdLst>
                  <a:gd name="T0" fmla="*/ 117 w 152"/>
                  <a:gd name="T1" fmla="*/ 0 h 1044"/>
                  <a:gd name="T2" fmla="*/ 0 w 152"/>
                  <a:gd name="T3" fmla="*/ 1044 h 1044"/>
                  <a:gd name="T4" fmla="*/ 38 w 152"/>
                  <a:gd name="T5" fmla="*/ 1037 h 1044"/>
                  <a:gd name="T6" fmla="*/ 152 w 152"/>
                  <a:gd name="T7" fmla="*/ 3 h 1044"/>
                  <a:gd name="T8" fmla="*/ 152 w 152"/>
                  <a:gd name="T9" fmla="*/ 3 h 1044"/>
                  <a:gd name="T10" fmla="*/ 117 w 152"/>
                  <a:gd name="T11" fmla="*/ 0 h 1044"/>
                  <a:gd name="T12" fmla="*/ 117 w 152"/>
                  <a:gd name="T13" fmla="*/ 0 h 1044"/>
                  <a:gd name="T14" fmla="*/ 0 60000 65536"/>
                  <a:gd name="T15" fmla="*/ 0 60000 65536"/>
                  <a:gd name="T16" fmla="*/ 0 60000 65536"/>
                  <a:gd name="T17" fmla="*/ 0 60000 65536"/>
                  <a:gd name="T18" fmla="*/ 0 60000 65536"/>
                  <a:gd name="T19" fmla="*/ 0 60000 65536"/>
                  <a:gd name="T20" fmla="*/ 0 60000 65536"/>
                  <a:gd name="T21" fmla="*/ 0 w 152"/>
                  <a:gd name="T22" fmla="*/ 0 h 1044"/>
                  <a:gd name="T23" fmla="*/ 152 w 152"/>
                  <a:gd name="T24" fmla="*/ 1044 h 10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2" h="1044">
                    <a:moveTo>
                      <a:pt x="117" y="0"/>
                    </a:moveTo>
                    <a:lnTo>
                      <a:pt x="0" y="1044"/>
                    </a:lnTo>
                    <a:lnTo>
                      <a:pt x="38" y="1037"/>
                    </a:lnTo>
                    <a:lnTo>
                      <a:pt x="152" y="3"/>
                    </a:lnTo>
                    <a:lnTo>
                      <a:pt x="117"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46" name="Freeform 20"/>
              <p:cNvSpPr>
                <a:spLocks/>
              </p:cNvSpPr>
              <p:nvPr/>
            </p:nvSpPr>
            <p:spPr bwMode="auto">
              <a:xfrm>
                <a:off x="632" y="1745"/>
                <a:ext cx="158" cy="1060"/>
              </a:xfrm>
              <a:custGeom>
                <a:avLst/>
                <a:gdLst>
                  <a:gd name="T0" fmla="*/ 120 w 158"/>
                  <a:gd name="T1" fmla="*/ 0 h 1060"/>
                  <a:gd name="T2" fmla="*/ 0 w 158"/>
                  <a:gd name="T3" fmla="*/ 1060 h 1060"/>
                  <a:gd name="T4" fmla="*/ 41 w 158"/>
                  <a:gd name="T5" fmla="*/ 1051 h 1060"/>
                  <a:gd name="T6" fmla="*/ 158 w 158"/>
                  <a:gd name="T7" fmla="*/ 7 h 1060"/>
                  <a:gd name="T8" fmla="*/ 158 w 158"/>
                  <a:gd name="T9" fmla="*/ 7 h 1060"/>
                  <a:gd name="T10" fmla="*/ 120 w 158"/>
                  <a:gd name="T11" fmla="*/ 0 h 1060"/>
                  <a:gd name="T12" fmla="*/ 120 w 158"/>
                  <a:gd name="T13" fmla="*/ 0 h 1060"/>
                  <a:gd name="T14" fmla="*/ 0 60000 65536"/>
                  <a:gd name="T15" fmla="*/ 0 60000 65536"/>
                  <a:gd name="T16" fmla="*/ 0 60000 65536"/>
                  <a:gd name="T17" fmla="*/ 0 60000 65536"/>
                  <a:gd name="T18" fmla="*/ 0 60000 65536"/>
                  <a:gd name="T19" fmla="*/ 0 60000 65536"/>
                  <a:gd name="T20" fmla="*/ 0 60000 65536"/>
                  <a:gd name="T21" fmla="*/ 0 w 158"/>
                  <a:gd name="T22" fmla="*/ 0 h 1060"/>
                  <a:gd name="T23" fmla="*/ 158 w 158"/>
                  <a:gd name="T24" fmla="*/ 1060 h 10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1060">
                    <a:moveTo>
                      <a:pt x="120" y="0"/>
                    </a:moveTo>
                    <a:lnTo>
                      <a:pt x="0" y="1060"/>
                    </a:lnTo>
                    <a:lnTo>
                      <a:pt x="41" y="1051"/>
                    </a:lnTo>
                    <a:lnTo>
                      <a:pt x="158" y="7"/>
                    </a:lnTo>
                    <a:lnTo>
                      <a:pt x="1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47" name="Freeform 21"/>
              <p:cNvSpPr>
                <a:spLocks/>
              </p:cNvSpPr>
              <p:nvPr/>
            </p:nvSpPr>
            <p:spPr bwMode="auto">
              <a:xfrm>
                <a:off x="594" y="1742"/>
                <a:ext cx="158" cy="1070"/>
              </a:xfrm>
              <a:custGeom>
                <a:avLst/>
                <a:gdLst>
                  <a:gd name="T0" fmla="*/ 120 w 158"/>
                  <a:gd name="T1" fmla="*/ 0 h 1070"/>
                  <a:gd name="T2" fmla="*/ 0 w 158"/>
                  <a:gd name="T3" fmla="*/ 1070 h 1070"/>
                  <a:gd name="T4" fmla="*/ 38 w 158"/>
                  <a:gd name="T5" fmla="*/ 1063 h 1070"/>
                  <a:gd name="T6" fmla="*/ 158 w 158"/>
                  <a:gd name="T7" fmla="*/ 3 h 1070"/>
                  <a:gd name="T8" fmla="*/ 158 w 158"/>
                  <a:gd name="T9" fmla="*/ 3 h 1070"/>
                  <a:gd name="T10" fmla="*/ 120 w 158"/>
                  <a:gd name="T11" fmla="*/ 0 h 1070"/>
                  <a:gd name="T12" fmla="*/ 120 w 158"/>
                  <a:gd name="T13" fmla="*/ 0 h 1070"/>
                  <a:gd name="T14" fmla="*/ 0 60000 65536"/>
                  <a:gd name="T15" fmla="*/ 0 60000 65536"/>
                  <a:gd name="T16" fmla="*/ 0 60000 65536"/>
                  <a:gd name="T17" fmla="*/ 0 60000 65536"/>
                  <a:gd name="T18" fmla="*/ 0 60000 65536"/>
                  <a:gd name="T19" fmla="*/ 0 60000 65536"/>
                  <a:gd name="T20" fmla="*/ 0 60000 65536"/>
                  <a:gd name="T21" fmla="*/ 0 w 158"/>
                  <a:gd name="T22" fmla="*/ 0 h 1070"/>
                  <a:gd name="T23" fmla="*/ 158 w 158"/>
                  <a:gd name="T24" fmla="*/ 1070 h 10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1070">
                    <a:moveTo>
                      <a:pt x="120" y="0"/>
                    </a:moveTo>
                    <a:lnTo>
                      <a:pt x="0" y="1070"/>
                    </a:lnTo>
                    <a:lnTo>
                      <a:pt x="38" y="1063"/>
                    </a:lnTo>
                    <a:lnTo>
                      <a:pt x="158" y="3"/>
                    </a:lnTo>
                    <a:lnTo>
                      <a:pt x="1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48" name="Freeform 22"/>
              <p:cNvSpPr>
                <a:spLocks/>
              </p:cNvSpPr>
              <p:nvPr/>
            </p:nvSpPr>
            <p:spPr bwMode="auto">
              <a:xfrm>
                <a:off x="556" y="1736"/>
                <a:ext cx="158" cy="1085"/>
              </a:xfrm>
              <a:custGeom>
                <a:avLst/>
                <a:gdLst>
                  <a:gd name="T0" fmla="*/ 123 w 158"/>
                  <a:gd name="T1" fmla="*/ 0 h 1085"/>
                  <a:gd name="T2" fmla="*/ 0 w 158"/>
                  <a:gd name="T3" fmla="*/ 1085 h 1085"/>
                  <a:gd name="T4" fmla="*/ 38 w 158"/>
                  <a:gd name="T5" fmla="*/ 1076 h 1085"/>
                  <a:gd name="T6" fmla="*/ 158 w 158"/>
                  <a:gd name="T7" fmla="*/ 6 h 1085"/>
                  <a:gd name="T8" fmla="*/ 158 w 158"/>
                  <a:gd name="T9" fmla="*/ 6 h 1085"/>
                  <a:gd name="T10" fmla="*/ 123 w 158"/>
                  <a:gd name="T11" fmla="*/ 0 h 1085"/>
                  <a:gd name="T12" fmla="*/ 123 w 158"/>
                  <a:gd name="T13" fmla="*/ 0 h 1085"/>
                  <a:gd name="T14" fmla="*/ 0 60000 65536"/>
                  <a:gd name="T15" fmla="*/ 0 60000 65536"/>
                  <a:gd name="T16" fmla="*/ 0 60000 65536"/>
                  <a:gd name="T17" fmla="*/ 0 60000 65536"/>
                  <a:gd name="T18" fmla="*/ 0 60000 65536"/>
                  <a:gd name="T19" fmla="*/ 0 60000 65536"/>
                  <a:gd name="T20" fmla="*/ 0 60000 65536"/>
                  <a:gd name="T21" fmla="*/ 0 w 158"/>
                  <a:gd name="T22" fmla="*/ 0 h 1085"/>
                  <a:gd name="T23" fmla="*/ 158 w 158"/>
                  <a:gd name="T24" fmla="*/ 1085 h 10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1085">
                    <a:moveTo>
                      <a:pt x="123" y="0"/>
                    </a:moveTo>
                    <a:lnTo>
                      <a:pt x="0" y="1085"/>
                    </a:lnTo>
                    <a:lnTo>
                      <a:pt x="38" y="1076"/>
                    </a:lnTo>
                    <a:lnTo>
                      <a:pt x="158" y="6"/>
                    </a:lnTo>
                    <a:lnTo>
                      <a:pt x="123"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49" name="Freeform 23"/>
              <p:cNvSpPr>
                <a:spLocks/>
              </p:cNvSpPr>
              <p:nvPr/>
            </p:nvSpPr>
            <p:spPr bwMode="auto">
              <a:xfrm>
                <a:off x="518" y="1733"/>
                <a:ext cx="161" cy="1094"/>
              </a:xfrm>
              <a:custGeom>
                <a:avLst/>
                <a:gdLst>
                  <a:gd name="T0" fmla="*/ 123 w 161"/>
                  <a:gd name="T1" fmla="*/ 0 h 1094"/>
                  <a:gd name="T2" fmla="*/ 0 w 161"/>
                  <a:gd name="T3" fmla="*/ 1094 h 1094"/>
                  <a:gd name="T4" fmla="*/ 38 w 161"/>
                  <a:gd name="T5" fmla="*/ 1088 h 1094"/>
                  <a:gd name="T6" fmla="*/ 161 w 161"/>
                  <a:gd name="T7" fmla="*/ 3 h 1094"/>
                  <a:gd name="T8" fmla="*/ 161 w 161"/>
                  <a:gd name="T9" fmla="*/ 3 h 1094"/>
                  <a:gd name="T10" fmla="*/ 123 w 161"/>
                  <a:gd name="T11" fmla="*/ 0 h 1094"/>
                  <a:gd name="T12" fmla="*/ 123 w 161"/>
                  <a:gd name="T13" fmla="*/ 0 h 1094"/>
                  <a:gd name="T14" fmla="*/ 0 60000 65536"/>
                  <a:gd name="T15" fmla="*/ 0 60000 65536"/>
                  <a:gd name="T16" fmla="*/ 0 60000 65536"/>
                  <a:gd name="T17" fmla="*/ 0 60000 65536"/>
                  <a:gd name="T18" fmla="*/ 0 60000 65536"/>
                  <a:gd name="T19" fmla="*/ 0 60000 65536"/>
                  <a:gd name="T20" fmla="*/ 0 60000 65536"/>
                  <a:gd name="T21" fmla="*/ 0 w 161"/>
                  <a:gd name="T22" fmla="*/ 0 h 1094"/>
                  <a:gd name="T23" fmla="*/ 161 w 161"/>
                  <a:gd name="T24" fmla="*/ 1094 h 10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1" h="1094">
                    <a:moveTo>
                      <a:pt x="123" y="0"/>
                    </a:moveTo>
                    <a:lnTo>
                      <a:pt x="0" y="1094"/>
                    </a:lnTo>
                    <a:lnTo>
                      <a:pt x="38" y="1088"/>
                    </a:lnTo>
                    <a:lnTo>
                      <a:pt x="161" y="3"/>
                    </a:lnTo>
                    <a:lnTo>
                      <a:pt x="123" y="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50" name="Freeform 24"/>
              <p:cNvSpPr>
                <a:spLocks/>
              </p:cNvSpPr>
              <p:nvPr/>
            </p:nvSpPr>
            <p:spPr bwMode="auto">
              <a:xfrm>
                <a:off x="480" y="1729"/>
                <a:ext cx="161" cy="1108"/>
              </a:xfrm>
              <a:custGeom>
                <a:avLst/>
                <a:gdLst>
                  <a:gd name="T0" fmla="*/ 123 w 161"/>
                  <a:gd name="T1" fmla="*/ 0 h 1108"/>
                  <a:gd name="T2" fmla="*/ 0 w 161"/>
                  <a:gd name="T3" fmla="*/ 1108 h 1108"/>
                  <a:gd name="T4" fmla="*/ 38 w 161"/>
                  <a:gd name="T5" fmla="*/ 1098 h 1108"/>
                  <a:gd name="T6" fmla="*/ 161 w 161"/>
                  <a:gd name="T7" fmla="*/ 4 h 1108"/>
                  <a:gd name="T8" fmla="*/ 161 w 161"/>
                  <a:gd name="T9" fmla="*/ 4 h 1108"/>
                  <a:gd name="T10" fmla="*/ 123 w 161"/>
                  <a:gd name="T11" fmla="*/ 0 h 1108"/>
                  <a:gd name="T12" fmla="*/ 123 w 161"/>
                  <a:gd name="T13" fmla="*/ 0 h 1108"/>
                  <a:gd name="T14" fmla="*/ 0 60000 65536"/>
                  <a:gd name="T15" fmla="*/ 0 60000 65536"/>
                  <a:gd name="T16" fmla="*/ 0 60000 65536"/>
                  <a:gd name="T17" fmla="*/ 0 60000 65536"/>
                  <a:gd name="T18" fmla="*/ 0 60000 65536"/>
                  <a:gd name="T19" fmla="*/ 0 60000 65536"/>
                  <a:gd name="T20" fmla="*/ 0 60000 65536"/>
                  <a:gd name="T21" fmla="*/ 0 w 161"/>
                  <a:gd name="T22" fmla="*/ 0 h 1108"/>
                  <a:gd name="T23" fmla="*/ 161 w 161"/>
                  <a:gd name="T24" fmla="*/ 1108 h 1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1" h="1108">
                    <a:moveTo>
                      <a:pt x="123" y="0"/>
                    </a:moveTo>
                    <a:lnTo>
                      <a:pt x="0" y="1108"/>
                    </a:lnTo>
                    <a:lnTo>
                      <a:pt x="38" y="1098"/>
                    </a:lnTo>
                    <a:lnTo>
                      <a:pt x="161" y="4"/>
                    </a:lnTo>
                    <a:lnTo>
                      <a:pt x="123"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51" name="Freeform 25"/>
              <p:cNvSpPr>
                <a:spLocks/>
              </p:cNvSpPr>
              <p:nvPr/>
            </p:nvSpPr>
            <p:spPr bwMode="auto">
              <a:xfrm>
                <a:off x="442" y="1723"/>
                <a:ext cx="161" cy="1120"/>
              </a:xfrm>
              <a:custGeom>
                <a:avLst/>
                <a:gdLst>
                  <a:gd name="T0" fmla="*/ 123 w 161"/>
                  <a:gd name="T1" fmla="*/ 0 h 1120"/>
                  <a:gd name="T2" fmla="*/ 0 w 161"/>
                  <a:gd name="T3" fmla="*/ 1120 h 1120"/>
                  <a:gd name="T4" fmla="*/ 38 w 161"/>
                  <a:gd name="T5" fmla="*/ 1114 h 1120"/>
                  <a:gd name="T6" fmla="*/ 161 w 161"/>
                  <a:gd name="T7" fmla="*/ 6 h 1120"/>
                  <a:gd name="T8" fmla="*/ 161 w 161"/>
                  <a:gd name="T9" fmla="*/ 6 h 1120"/>
                  <a:gd name="T10" fmla="*/ 123 w 161"/>
                  <a:gd name="T11" fmla="*/ 0 h 1120"/>
                  <a:gd name="T12" fmla="*/ 123 w 161"/>
                  <a:gd name="T13" fmla="*/ 0 h 1120"/>
                  <a:gd name="T14" fmla="*/ 0 60000 65536"/>
                  <a:gd name="T15" fmla="*/ 0 60000 65536"/>
                  <a:gd name="T16" fmla="*/ 0 60000 65536"/>
                  <a:gd name="T17" fmla="*/ 0 60000 65536"/>
                  <a:gd name="T18" fmla="*/ 0 60000 65536"/>
                  <a:gd name="T19" fmla="*/ 0 60000 65536"/>
                  <a:gd name="T20" fmla="*/ 0 60000 65536"/>
                  <a:gd name="T21" fmla="*/ 0 w 161"/>
                  <a:gd name="T22" fmla="*/ 0 h 1120"/>
                  <a:gd name="T23" fmla="*/ 161 w 161"/>
                  <a:gd name="T24" fmla="*/ 1120 h 1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1" h="1120">
                    <a:moveTo>
                      <a:pt x="123" y="0"/>
                    </a:moveTo>
                    <a:lnTo>
                      <a:pt x="0" y="1120"/>
                    </a:lnTo>
                    <a:lnTo>
                      <a:pt x="38" y="1114"/>
                    </a:lnTo>
                    <a:lnTo>
                      <a:pt x="161" y="6"/>
                    </a:lnTo>
                    <a:lnTo>
                      <a:pt x="123"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52" name="Freeform 26"/>
              <p:cNvSpPr>
                <a:spLocks/>
              </p:cNvSpPr>
              <p:nvPr/>
            </p:nvSpPr>
            <p:spPr bwMode="auto">
              <a:xfrm>
                <a:off x="404" y="1720"/>
                <a:ext cx="161" cy="1133"/>
              </a:xfrm>
              <a:custGeom>
                <a:avLst/>
                <a:gdLst>
                  <a:gd name="T0" fmla="*/ 127 w 161"/>
                  <a:gd name="T1" fmla="*/ 0 h 1133"/>
                  <a:gd name="T2" fmla="*/ 0 w 161"/>
                  <a:gd name="T3" fmla="*/ 1133 h 1133"/>
                  <a:gd name="T4" fmla="*/ 38 w 161"/>
                  <a:gd name="T5" fmla="*/ 1123 h 1133"/>
                  <a:gd name="T6" fmla="*/ 161 w 161"/>
                  <a:gd name="T7" fmla="*/ 3 h 1133"/>
                  <a:gd name="T8" fmla="*/ 161 w 161"/>
                  <a:gd name="T9" fmla="*/ 3 h 1133"/>
                  <a:gd name="T10" fmla="*/ 127 w 161"/>
                  <a:gd name="T11" fmla="*/ 0 h 1133"/>
                  <a:gd name="T12" fmla="*/ 127 w 161"/>
                  <a:gd name="T13" fmla="*/ 0 h 1133"/>
                  <a:gd name="T14" fmla="*/ 0 60000 65536"/>
                  <a:gd name="T15" fmla="*/ 0 60000 65536"/>
                  <a:gd name="T16" fmla="*/ 0 60000 65536"/>
                  <a:gd name="T17" fmla="*/ 0 60000 65536"/>
                  <a:gd name="T18" fmla="*/ 0 60000 65536"/>
                  <a:gd name="T19" fmla="*/ 0 60000 65536"/>
                  <a:gd name="T20" fmla="*/ 0 60000 65536"/>
                  <a:gd name="T21" fmla="*/ 0 w 161"/>
                  <a:gd name="T22" fmla="*/ 0 h 1133"/>
                  <a:gd name="T23" fmla="*/ 161 w 161"/>
                  <a:gd name="T24" fmla="*/ 1133 h 11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1" h="1133">
                    <a:moveTo>
                      <a:pt x="127" y="0"/>
                    </a:moveTo>
                    <a:lnTo>
                      <a:pt x="0" y="1133"/>
                    </a:lnTo>
                    <a:lnTo>
                      <a:pt x="38" y="1123"/>
                    </a:lnTo>
                    <a:lnTo>
                      <a:pt x="161" y="3"/>
                    </a:lnTo>
                    <a:lnTo>
                      <a:pt x="127" y="0"/>
                    </a:lnTo>
                    <a:close/>
                  </a:path>
                </a:pathLst>
              </a:custGeom>
              <a:solidFill>
                <a:srgbClr val="CACA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53" name="Freeform 27"/>
              <p:cNvSpPr>
                <a:spLocks/>
              </p:cNvSpPr>
              <p:nvPr/>
            </p:nvSpPr>
            <p:spPr bwMode="auto">
              <a:xfrm>
                <a:off x="363" y="1714"/>
                <a:ext cx="168" cy="1145"/>
              </a:xfrm>
              <a:custGeom>
                <a:avLst/>
                <a:gdLst>
                  <a:gd name="T0" fmla="*/ 130 w 168"/>
                  <a:gd name="T1" fmla="*/ 0 h 1145"/>
                  <a:gd name="T2" fmla="*/ 0 w 168"/>
                  <a:gd name="T3" fmla="*/ 1145 h 1145"/>
                  <a:gd name="T4" fmla="*/ 0 w 168"/>
                  <a:gd name="T5" fmla="*/ 1145 h 1145"/>
                  <a:gd name="T6" fmla="*/ 3 w 168"/>
                  <a:gd name="T7" fmla="*/ 1145 h 1145"/>
                  <a:gd name="T8" fmla="*/ 41 w 168"/>
                  <a:gd name="T9" fmla="*/ 1139 h 1145"/>
                  <a:gd name="T10" fmla="*/ 168 w 168"/>
                  <a:gd name="T11" fmla="*/ 6 h 1145"/>
                  <a:gd name="T12" fmla="*/ 168 w 168"/>
                  <a:gd name="T13" fmla="*/ 6 h 1145"/>
                  <a:gd name="T14" fmla="*/ 130 w 168"/>
                  <a:gd name="T15" fmla="*/ 0 h 1145"/>
                  <a:gd name="T16" fmla="*/ 130 w 168"/>
                  <a:gd name="T17" fmla="*/ 0 h 11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8"/>
                  <a:gd name="T28" fmla="*/ 0 h 1145"/>
                  <a:gd name="T29" fmla="*/ 168 w 168"/>
                  <a:gd name="T30" fmla="*/ 1145 h 11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8" h="1145">
                    <a:moveTo>
                      <a:pt x="130" y="0"/>
                    </a:moveTo>
                    <a:lnTo>
                      <a:pt x="0" y="1145"/>
                    </a:lnTo>
                    <a:lnTo>
                      <a:pt x="3" y="1145"/>
                    </a:lnTo>
                    <a:lnTo>
                      <a:pt x="41" y="1139"/>
                    </a:lnTo>
                    <a:lnTo>
                      <a:pt x="168" y="6"/>
                    </a:lnTo>
                    <a:lnTo>
                      <a:pt x="130"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54" name="Freeform 28"/>
              <p:cNvSpPr>
                <a:spLocks/>
              </p:cNvSpPr>
              <p:nvPr/>
            </p:nvSpPr>
            <p:spPr bwMode="auto">
              <a:xfrm>
                <a:off x="347" y="1710"/>
                <a:ext cx="146" cy="1149"/>
              </a:xfrm>
              <a:custGeom>
                <a:avLst/>
                <a:gdLst>
                  <a:gd name="T0" fmla="*/ 108 w 146"/>
                  <a:gd name="T1" fmla="*/ 0 h 1149"/>
                  <a:gd name="T2" fmla="*/ 0 w 146"/>
                  <a:gd name="T3" fmla="*/ 965 h 1149"/>
                  <a:gd name="T4" fmla="*/ 16 w 146"/>
                  <a:gd name="T5" fmla="*/ 1149 h 1149"/>
                  <a:gd name="T6" fmla="*/ 16 w 146"/>
                  <a:gd name="T7" fmla="*/ 1149 h 1149"/>
                  <a:gd name="T8" fmla="*/ 16 w 146"/>
                  <a:gd name="T9" fmla="*/ 1149 h 1149"/>
                  <a:gd name="T10" fmla="*/ 146 w 146"/>
                  <a:gd name="T11" fmla="*/ 4 h 1149"/>
                  <a:gd name="T12" fmla="*/ 146 w 146"/>
                  <a:gd name="T13" fmla="*/ 4 h 1149"/>
                  <a:gd name="T14" fmla="*/ 108 w 146"/>
                  <a:gd name="T15" fmla="*/ 0 h 1149"/>
                  <a:gd name="T16" fmla="*/ 108 w 146"/>
                  <a:gd name="T17" fmla="*/ 0 h 11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6"/>
                  <a:gd name="T28" fmla="*/ 0 h 1149"/>
                  <a:gd name="T29" fmla="*/ 146 w 146"/>
                  <a:gd name="T30" fmla="*/ 1149 h 11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6" h="1149">
                    <a:moveTo>
                      <a:pt x="108" y="0"/>
                    </a:moveTo>
                    <a:lnTo>
                      <a:pt x="0" y="965"/>
                    </a:lnTo>
                    <a:lnTo>
                      <a:pt x="16" y="1149"/>
                    </a:lnTo>
                    <a:lnTo>
                      <a:pt x="146" y="4"/>
                    </a:lnTo>
                    <a:lnTo>
                      <a:pt x="108" y="0"/>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55" name="Freeform 29"/>
              <p:cNvSpPr>
                <a:spLocks/>
              </p:cNvSpPr>
              <p:nvPr/>
            </p:nvSpPr>
            <p:spPr bwMode="auto">
              <a:xfrm>
                <a:off x="331" y="1707"/>
                <a:ext cx="124" cy="968"/>
              </a:xfrm>
              <a:custGeom>
                <a:avLst/>
                <a:gdLst>
                  <a:gd name="T0" fmla="*/ 89 w 124"/>
                  <a:gd name="T1" fmla="*/ 0 h 968"/>
                  <a:gd name="T2" fmla="*/ 0 w 124"/>
                  <a:gd name="T3" fmla="*/ 779 h 968"/>
                  <a:gd name="T4" fmla="*/ 16 w 124"/>
                  <a:gd name="T5" fmla="*/ 968 h 968"/>
                  <a:gd name="T6" fmla="*/ 124 w 124"/>
                  <a:gd name="T7" fmla="*/ 3 h 968"/>
                  <a:gd name="T8" fmla="*/ 124 w 124"/>
                  <a:gd name="T9" fmla="*/ 3 h 968"/>
                  <a:gd name="T10" fmla="*/ 89 w 124"/>
                  <a:gd name="T11" fmla="*/ 0 h 968"/>
                  <a:gd name="T12" fmla="*/ 89 w 124"/>
                  <a:gd name="T13" fmla="*/ 0 h 968"/>
                  <a:gd name="T14" fmla="*/ 0 60000 65536"/>
                  <a:gd name="T15" fmla="*/ 0 60000 65536"/>
                  <a:gd name="T16" fmla="*/ 0 60000 65536"/>
                  <a:gd name="T17" fmla="*/ 0 60000 65536"/>
                  <a:gd name="T18" fmla="*/ 0 60000 65536"/>
                  <a:gd name="T19" fmla="*/ 0 60000 65536"/>
                  <a:gd name="T20" fmla="*/ 0 60000 65536"/>
                  <a:gd name="T21" fmla="*/ 0 w 124"/>
                  <a:gd name="T22" fmla="*/ 0 h 968"/>
                  <a:gd name="T23" fmla="*/ 124 w 124"/>
                  <a:gd name="T24" fmla="*/ 968 h 9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 h="968">
                    <a:moveTo>
                      <a:pt x="89" y="0"/>
                    </a:moveTo>
                    <a:lnTo>
                      <a:pt x="0" y="779"/>
                    </a:lnTo>
                    <a:lnTo>
                      <a:pt x="16" y="968"/>
                    </a:lnTo>
                    <a:lnTo>
                      <a:pt x="124" y="3"/>
                    </a:lnTo>
                    <a:lnTo>
                      <a:pt x="89" y="0"/>
                    </a:lnTo>
                    <a:close/>
                  </a:path>
                </a:pathLst>
              </a:custGeom>
              <a:solidFill>
                <a:srgbClr val="AAAA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56" name="Freeform 30"/>
              <p:cNvSpPr>
                <a:spLocks/>
              </p:cNvSpPr>
              <p:nvPr/>
            </p:nvSpPr>
            <p:spPr bwMode="auto">
              <a:xfrm>
                <a:off x="315" y="1701"/>
                <a:ext cx="105" cy="785"/>
              </a:xfrm>
              <a:custGeom>
                <a:avLst/>
                <a:gdLst>
                  <a:gd name="T0" fmla="*/ 67 w 105"/>
                  <a:gd name="T1" fmla="*/ 0 h 785"/>
                  <a:gd name="T2" fmla="*/ 0 w 105"/>
                  <a:gd name="T3" fmla="*/ 595 h 785"/>
                  <a:gd name="T4" fmla="*/ 16 w 105"/>
                  <a:gd name="T5" fmla="*/ 785 h 785"/>
                  <a:gd name="T6" fmla="*/ 105 w 105"/>
                  <a:gd name="T7" fmla="*/ 6 h 785"/>
                  <a:gd name="T8" fmla="*/ 105 w 105"/>
                  <a:gd name="T9" fmla="*/ 6 h 785"/>
                  <a:gd name="T10" fmla="*/ 67 w 105"/>
                  <a:gd name="T11" fmla="*/ 0 h 785"/>
                  <a:gd name="T12" fmla="*/ 67 w 105"/>
                  <a:gd name="T13" fmla="*/ 0 h 785"/>
                  <a:gd name="T14" fmla="*/ 0 60000 65536"/>
                  <a:gd name="T15" fmla="*/ 0 60000 65536"/>
                  <a:gd name="T16" fmla="*/ 0 60000 65536"/>
                  <a:gd name="T17" fmla="*/ 0 60000 65536"/>
                  <a:gd name="T18" fmla="*/ 0 60000 65536"/>
                  <a:gd name="T19" fmla="*/ 0 60000 65536"/>
                  <a:gd name="T20" fmla="*/ 0 60000 65536"/>
                  <a:gd name="T21" fmla="*/ 0 w 105"/>
                  <a:gd name="T22" fmla="*/ 0 h 785"/>
                  <a:gd name="T23" fmla="*/ 105 w 105"/>
                  <a:gd name="T24" fmla="*/ 785 h 7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5" h="785">
                    <a:moveTo>
                      <a:pt x="67" y="0"/>
                    </a:moveTo>
                    <a:lnTo>
                      <a:pt x="0" y="595"/>
                    </a:lnTo>
                    <a:lnTo>
                      <a:pt x="16" y="785"/>
                    </a:lnTo>
                    <a:lnTo>
                      <a:pt x="105" y="6"/>
                    </a:lnTo>
                    <a:lnTo>
                      <a:pt x="67"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57" name="Freeform 31"/>
              <p:cNvSpPr>
                <a:spLocks/>
              </p:cNvSpPr>
              <p:nvPr/>
            </p:nvSpPr>
            <p:spPr bwMode="auto">
              <a:xfrm>
                <a:off x="300" y="1698"/>
                <a:ext cx="82" cy="598"/>
              </a:xfrm>
              <a:custGeom>
                <a:avLst/>
                <a:gdLst>
                  <a:gd name="T0" fmla="*/ 44 w 82"/>
                  <a:gd name="T1" fmla="*/ 0 h 598"/>
                  <a:gd name="T2" fmla="*/ 0 w 82"/>
                  <a:gd name="T3" fmla="*/ 408 h 598"/>
                  <a:gd name="T4" fmla="*/ 15 w 82"/>
                  <a:gd name="T5" fmla="*/ 598 h 598"/>
                  <a:gd name="T6" fmla="*/ 82 w 82"/>
                  <a:gd name="T7" fmla="*/ 3 h 598"/>
                  <a:gd name="T8" fmla="*/ 82 w 82"/>
                  <a:gd name="T9" fmla="*/ 3 h 598"/>
                  <a:gd name="T10" fmla="*/ 44 w 82"/>
                  <a:gd name="T11" fmla="*/ 0 h 598"/>
                  <a:gd name="T12" fmla="*/ 44 w 82"/>
                  <a:gd name="T13" fmla="*/ 0 h 598"/>
                  <a:gd name="T14" fmla="*/ 0 60000 65536"/>
                  <a:gd name="T15" fmla="*/ 0 60000 65536"/>
                  <a:gd name="T16" fmla="*/ 0 60000 65536"/>
                  <a:gd name="T17" fmla="*/ 0 60000 65536"/>
                  <a:gd name="T18" fmla="*/ 0 60000 65536"/>
                  <a:gd name="T19" fmla="*/ 0 60000 65536"/>
                  <a:gd name="T20" fmla="*/ 0 60000 65536"/>
                  <a:gd name="T21" fmla="*/ 0 w 82"/>
                  <a:gd name="T22" fmla="*/ 0 h 598"/>
                  <a:gd name="T23" fmla="*/ 82 w 82"/>
                  <a:gd name="T24" fmla="*/ 598 h 5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 h="598">
                    <a:moveTo>
                      <a:pt x="44" y="0"/>
                    </a:moveTo>
                    <a:lnTo>
                      <a:pt x="0" y="408"/>
                    </a:lnTo>
                    <a:lnTo>
                      <a:pt x="15" y="598"/>
                    </a:lnTo>
                    <a:lnTo>
                      <a:pt x="82" y="3"/>
                    </a:lnTo>
                    <a:lnTo>
                      <a:pt x="4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58" name="Freeform 32"/>
              <p:cNvSpPr>
                <a:spLocks/>
              </p:cNvSpPr>
              <p:nvPr/>
            </p:nvSpPr>
            <p:spPr bwMode="auto">
              <a:xfrm>
                <a:off x="284" y="1691"/>
                <a:ext cx="60" cy="415"/>
              </a:xfrm>
              <a:custGeom>
                <a:avLst/>
                <a:gdLst>
                  <a:gd name="T0" fmla="*/ 22 w 60"/>
                  <a:gd name="T1" fmla="*/ 0 h 415"/>
                  <a:gd name="T2" fmla="*/ 0 w 60"/>
                  <a:gd name="T3" fmla="*/ 222 h 415"/>
                  <a:gd name="T4" fmla="*/ 16 w 60"/>
                  <a:gd name="T5" fmla="*/ 415 h 415"/>
                  <a:gd name="T6" fmla="*/ 60 w 60"/>
                  <a:gd name="T7" fmla="*/ 7 h 415"/>
                  <a:gd name="T8" fmla="*/ 60 w 60"/>
                  <a:gd name="T9" fmla="*/ 7 h 415"/>
                  <a:gd name="T10" fmla="*/ 22 w 60"/>
                  <a:gd name="T11" fmla="*/ 0 h 415"/>
                  <a:gd name="T12" fmla="*/ 22 w 60"/>
                  <a:gd name="T13" fmla="*/ 0 h 415"/>
                  <a:gd name="T14" fmla="*/ 0 60000 65536"/>
                  <a:gd name="T15" fmla="*/ 0 60000 65536"/>
                  <a:gd name="T16" fmla="*/ 0 60000 65536"/>
                  <a:gd name="T17" fmla="*/ 0 60000 65536"/>
                  <a:gd name="T18" fmla="*/ 0 60000 65536"/>
                  <a:gd name="T19" fmla="*/ 0 60000 65536"/>
                  <a:gd name="T20" fmla="*/ 0 60000 65536"/>
                  <a:gd name="T21" fmla="*/ 0 w 60"/>
                  <a:gd name="T22" fmla="*/ 0 h 415"/>
                  <a:gd name="T23" fmla="*/ 60 w 60"/>
                  <a:gd name="T24" fmla="*/ 415 h 4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415">
                    <a:moveTo>
                      <a:pt x="22" y="0"/>
                    </a:moveTo>
                    <a:lnTo>
                      <a:pt x="0" y="222"/>
                    </a:lnTo>
                    <a:lnTo>
                      <a:pt x="16" y="415"/>
                    </a:lnTo>
                    <a:lnTo>
                      <a:pt x="60" y="7"/>
                    </a:lnTo>
                    <a:lnTo>
                      <a:pt x="22"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59" name="Freeform 33"/>
              <p:cNvSpPr>
                <a:spLocks/>
              </p:cNvSpPr>
              <p:nvPr/>
            </p:nvSpPr>
            <p:spPr bwMode="auto">
              <a:xfrm>
                <a:off x="265" y="1691"/>
                <a:ext cx="41" cy="222"/>
              </a:xfrm>
              <a:custGeom>
                <a:avLst/>
                <a:gdLst>
                  <a:gd name="T0" fmla="*/ 28 w 41"/>
                  <a:gd name="T1" fmla="*/ 0 h 222"/>
                  <a:gd name="T2" fmla="*/ 28 w 41"/>
                  <a:gd name="T3" fmla="*/ 0 h 222"/>
                  <a:gd name="T4" fmla="*/ 28 w 41"/>
                  <a:gd name="T5" fmla="*/ 0 h 222"/>
                  <a:gd name="T6" fmla="*/ 19 w 41"/>
                  <a:gd name="T7" fmla="*/ 4 h 222"/>
                  <a:gd name="T8" fmla="*/ 9 w 41"/>
                  <a:gd name="T9" fmla="*/ 10 h 222"/>
                  <a:gd name="T10" fmla="*/ 6 w 41"/>
                  <a:gd name="T11" fmla="*/ 13 h 222"/>
                  <a:gd name="T12" fmla="*/ 3 w 41"/>
                  <a:gd name="T13" fmla="*/ 19 h 222"/>
                  <a:gd name="T14" fmla="*/ 0 w 41"/>
                  <a:gd name="T15" fmla="*/ 32 h 222"/>
                  <a:gd name="T16" fmla="*/ 19 w 41"/>
                  <a:gd name="T17" fmla="*/ 222 h 222"/>
                  <a:gd name="T18" fmla="*/ 41 w 41"/>
                  <a:gd name="T19" fmla="*/ 0 h 222"/>
                  <a:gd name="T20" fmla="*/ 41 w 41"/>
                  <a:gd name="T21" fmla="*/ 0 h 222"/>
                  <a:gd name="T22" fmla="*/ 28 w 41"/>
                  <a:gd name="T23" fmla="*/ 0 h 222"/>
                  <a:gd name="T24" fmla="*/ 28 w 41"/>
                  <a:gd name="T25" fmla="*/ 0 h 2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
                  <a:gd name="T40" fmla="*/ 0 h 222"/>
                  <a:gd name="T41" fmla="*/ 41 w 41"/>
                  <a:gd name="T42" fmla="*/ 222 h 2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 h="222">
                    <a:moveTo>
                      <a:pt x="28" y="0"/>
                    </a:moveTo>
                    <a:lnTo>
                      <a:pt x="28" y="0"/>
                    </a:lnTo>
                    <a:lnTo>
                      <a:pt x="19" y="4"/>
                    </a:lnTo>
                    <a:lnTo>
                      <a:pt x="9" y="10"/>
                    </a:lnTo>
                    <a:lnTo>
                      <a:pt x="6" y="13"/>
                    </a:lnTo>
                    <a:lnTo>
                      <a:pt x="3" y="19"/>
                    </a:lnTo>
                    <a:lnTo>
                      <a:pt x="0" y="32"/>
                    </a:lnTo>
                    <a:lnTo>
                      <a:pt x="19" y="222"/>
                    </a:lnTo>
                    <a:lnTo>
                      <a:pt x="41" y="0"/>
                    </a:lnTo>
                    <a:lnTo>
                      <a:pt x="28"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60" name="Freeform 34"/>
              <p:cNvSpPr>
                <a:spLocks/>
              </p:cNvSpPr>
              <p:nvPr/>
            </p:nvSpPr>
            <p:spPr bwMode="auto">
              <a:xfrm>
                <a:off x="265" y="1710"/>
                <a:ext cx="3" cy="13"/>
              </a:xfrm>
              <a:custGeom>
                <a:avLst/>
                <a:gdLst>
                  <a:gd name="T0" fmla="*/ 0 w 3"/>
                  <a:gd name="T1" fmla="*/ 13 h 13"/>
                  <a:gd name="T2" fmla="*/ 0 w 3"/>
                  <a:gd name="T3" fmla="*/ 13 h 13"/>
                  <a:gd name="T4" fmla="*/ 3 w 3"/>
                  <a:gd name="T5" fmla="*/ 0 h 13"/>
                  <a:gd name="T6" fmla="*/ 3 w 3"/>
                  <a:gd name="T7" fmla="*/ 0 h 13"/>
                  <a:gd name="T8" fmla="*/ 0 w 3"/>
                  <a:gd name="T9" fmla="*/ 10 h 13"/>
                  <a:gd name="T10" fmla="*/ 0 w 3"/>
                  <a:gd name="T11" fmla="*/ 13 h 13"/>
                  <a:gd name="T12" fmla="*/ 0 w 3"/>
                  <a:gd name="T13" fmla="*/ 13 h 13"/>
                  <a:gd name="T14" fmla="*/ 0 60000 65536"/>
                  <a:gd name="T15" fmla="*/ 0 60000 65536"/>
                  <a:gd name="T16" fmla="*/ 0 60000 65536"/>
                  <a:gd name="T17" fmla="*/ 0 60000 65536"/>
                  <a:gd name="T18" fmla="*/ 0 60000 65536"/>
                  <a:gd name="T19" fmla="*/ 0 60000 65536"/>
                  <a:gd name="T20" fmla="*/ 0 60000 65536"/>
                  <a:gd name="T21" fmla="*/ 0 w 3"/>
                  <a:gd name="T22" fmla="*/ 0 h 13"/>
                  <a:gd name="T23" fmla="*/ 3 w 3"/>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13">
                    <a:moveTo>
                      <a:pt x="0" y="13"/>
                    </a:moveTo>
                    <a:lnTo>
                      <a:pt x="0" y="13"/>
                    </a:lnTo>
                    <a:lnTo>
                      <a:pt x="3" y="0"/>
                    </a:lnTo>
                    <a:lnTo>
                      <a:pt x="0" y="10"/>
                    </a:lnTo>
                    <a:lnTo>
                      <a:pt x="0" y="1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61" name="Freeform 35"/>
              <p:cNvSpPr>
                <a:spLocks/>
              </p:cNvSpPr>
              <p:nvPr/>
            </p:nvSpPr>
            <p:spPr bwMode="auto">
              <a:xfrm>
                <a:off x="236" y="1688"/>
                <a:ext cx="127" cy="1171"/>
              </a:xfrm>
              <a:custGeom>
                <a:avLst/>
                <a:gdLst>
                  <a:gd name="T0" fmla="*/ 48 w 127"/>
                  <a:gd name="T1" fmla="*/ 0 h 1171"/>
                  <a:gd name="T2" fmla="*/ 48 w 127"/>
                  <a:gd name="T3" fmla="*/ 0 h 1171"/>
                  <a:gd name="T4" fmla="*/ 57 w 127"/>
                  <a:gd name="T5" fmla="*/ 3 h 1171"/>
                  <a:gd name="T6" fmla="*/ 57 w 127"/>
                  <a:gd name="T7" fmla="*/ 3 h 1171"/>
                  <a:gd name="T8" fmla="*/ 48 w 127"/>
                  <a:gd name="T9" fmla="*/ 7 h 1171"/>
                  <a:gd name="T10" fmla="*/ 41 w 127"/>
                  <a:gd name="T11" fmla="*/ 10 h 1171"/>
                  <a:gd name="T12" fmla="*/ 35 w 127"/>
                  <a:gd name="T13" fmla="*/ 16 h 1171"/>
                  <a:gd name="T14" fmla="*/ 32 w 127"/>
                  <a:gd name="T15" fmla="*/ 22 h 1171"/>
                  <a:gd name="T16" fmla="*/ 29 w 127"/>
                  <a:gd name="T17" fmla="*/ 32 h 1171"/>
                  <a:gd name="T18" fmla="*/ 29 w 127"/>
                  <a:gd name="T19" fmla="*/ 35 h 1171"/>
                  <a:gd name="T20" fmla="*/ 127 w 127"/>
                  <a:gd name="T21" fmla="*/ 1171 h 1171"/>
                  <a:gd name="T22" fmla="*/ 127 w 127"/>
                  <a:gd name="T23" fmla="*/ 1171 h 1171"/>
                  <a:gd name="T24" fmla="*/ 117 w 127"/>
                  <a:gd name="T25" fmla="*/ 1168 h 1171"/>
                  <a:gd name="T26" fmla="*/ 102 w 127"/>
                  <a:gd name="T27" fmla="*/ 1165 h 1171"/>
                  <a:gd name="T28" fmla="*/ 92 w 127"/>
                  <a:gd name="T29" fmla="*/ 1158 h 1171"/>
                  <a:gd name="T30" fmla="*/ 86 w 127"/>
                  <a:gd name="T31" fmla="*/ 1155 h 1171"/>
                  <a:gd name="T32" fmla="*/ 83 w 127"/>
                  <a:gd name="T33" fmla="*/ 1149 h 1171"/>
                  <a:gd name="T34" fmla="*/ 83 w 127"/>
                  <a:gd name="T35" fmla="*/ 1149 h 1171"/>
                  <a:gd name="T36" fmla="*/ 70 w 127"/>
                  <a:gd name="T37" fmla="*/ 972 h 1171"/>
                  <a:gd name="T38" fmla="*/ 41 w 127"/>
                  <a:gd name="T39" fmla="*/ 601 h 1171"/>
                  <a:gd name="T40" fmla="*/ 0 w 127"/>
                  <a:gd name="T41" fmla="*/ 67 h 1171"/>
                  <a:gd name="T42" fmla="*/ 0 w 127"/>
                  <a:gd name="T43" fmla="*/ 67 h 1171"/>
                  <a:gd name="T44" fmla="*/ 0 w 127"/>
                  <a:gd name="T45" fmla="*/ 45 h 1171"/>
                  <a:gd name="T46" fmla="*/ 3 w 127"/>
                  <a:gd name="T47" fmla="*/ 35 h 1171"/>
                  <a:gd name="T48" fmla="*/ 7 w 127"/>
                  <a:gd name="T49" fmla="*/ 22 h 1171"/>
                  <a:gd name="T50" fmla="*/ 10 w 127"/>
                  <a:gd name="T51" fmla="*/ 13 h 1171"/>
                  <a:gd name="T52" fmla="*/ 19 w 127"/>
                  <a:gd name="T53" fmla="*/ 7 h 1171"/>
                  <a:gd name="T54" fmla="*/ 32 w 127"/>
                  <a:gd name="T55" fmla="*/ 3 h 1171"/>
                  <a:gd name="T56" fmla="*/ 48 w 127"/>
                  <a:gd name="T57" fmla="*/ 0 h 1171"/>
                  <a:gd name="T58" fmla="*/ 48 w 127"/>
                  <a:gd name="T59" fmla="*/ 0 h 117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7"/>
                  <a:gd name="T91" fmla="*/ 0 h 1171"/>
                  <a:gd name="T92" fmla="*/ 127 w 127"/>
                  <a:gd name="T93" fmla="*/ 1171 h 117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7" h="1171">
                    <a:moveTo>
                      <a:pt x="48" y="0"/>
                    </a:moveTo>
                    <a:lnTo>
                      <a:pt x="48" y="0"/>
                    </a:lnTo>
                    <a:lnTo>
                      <a:pt x="57" y="3"/>
                    </a:lnTo>
                    <a:lnTo>
                      <a:pt x="48" y="7"/>
                    </a:lnTo>
                    <a:lnTo>
                      <a:pt x="41" y="10"/>
                    </a:lnTo>
                    <a:lnTo>
                      <a:pt x="35" y="16"/>
                    </a:lnTo>
                    <a:lnTo>
                      <a:pt x="32" y="22"/>
                    </a:lnTo>
                    <a:lnTo>
                      <a:pt x="29" y="32"/>
                    </a:lnTo>
                    <a:lnTo>
                      <a:pt x="29" y="35"/>
                    </a:lnTo>
                    <a:lnTo>
                      <a:pt x="127" y="1171"/>
                    </a:lnTo>
                    <a:lnTo>
                      <a:pt x="117" y="1168"/>
                    </a:lnTo>
                    <a:lnTo>
                      <a:pt x="102" y="1165"/>
                    </a:lnTo>
                    <a:lnTo>
                      <a:pt x="92" y="1158"/>
                    </a:lnTo>
                    <a:lnTo>
                      <a:pt x="86" y="1155"/>
                    </a:lnTo>
                    <a:lnTo>
                      <a:pt x="83" y="1149"/>
                    </a:lnTo>
                    <a:lnTo>
                      <a:pt x="70" y="972"/>
                    </a:lnTo>
                    <a:lnTo>
                      <a:pt x="41" y="601"/>
                    </a:lnTo>
                    <a:lnTo>
                      <a:pt x="0" y="67"/>
                    </a:lnTo>
                    <a:lnTo>
                      <a:pt x="0" y="45"/>
                    </a:lnTo>
                    <a:lnTo>
                      <a:pt x="3" y="35"/>
                    </a:lnTo>
                    <a:lnTo>
                      <a:pt x="7" y="22"/>
                    </a:lnTo>
                    <a:lnTo>
                      <a:pt x="10" y="13"/>
                    </a:lnTo>
                    <a:lnTo>
                      <a:pt x="19" y="7"/>
                    </a:lnTo>
                    <a:lnTo>
                      <a:pt x="32" y="3"/>
                    </a:lnTo>
                    <a:lnTo>
                      <a:pt x="48"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62" name="Freeform 36"/>
              <p:cNvSpPr>
                <a:spLocks/>
              </p:cNvSpPr>
              <p:nvPr/>
            </p:nvSpPr>
            <p:spPr bwMode="auto">
              <a:xfrm>
                <a:off x="236" y="1688"/>
                <a:ext cx="127" cy="1171"/>
              </a:xfrm>
              <a:custGeom>
                <a:avLst/>
                <a:gdLst>
                  <a:gd name="T0" fmla="*/ 124 w 127"/>
                  <a:gd name="T1" fmla="*/ 1143 h 1171"/>
                  <a:gd name="T2" fmla="*/ 121 w 127"/>
                  <a:gd name="T3" fmla="*/ 1105 h 1171"/>
                  <a:gd name="T4" fmla="*/ 117 w 127"/>
                  <a:gd name="T5" fmla="*/ 1070 h 1171"/>
                  <a:gd name="T6" fmla="*/ 114 w 127"/>
                  <a:gd name="T7" fmla="*/ 1035 h 1171"/>
                  <a:gd name="T8" fmla="*/ 111 w 127"/>
                  <a:gd name="T9" fmla="*/ 1000 h 1171"/>
                  <a:gd name="T10" fmla="*/ 108 w 127"/>
                  <a:gd name="T11" fmla="*/ 946 h 1171"/>
                  <a:gd name="T12" fmla="*/ 95 w 127"/>
                  <a:gd name="T13" fmla="*/ 807 h 1171"/>
                  <a:gd name="T14" fmla="*/ 83 w 127"/>
                  <a:gd name="T15" fmla="*/ 668 h 1171"/>
                  <a:gd name="T16" fmla="*/ 73 w 127"/>
                  <a:gd name="T17" fmla="*/ 529 h 1171"/>
                  <a:gd name="T18" fmla="*/ 60 w 127"/>
                  <a:gd name="T19" fmla="*/ 389 h 1171"/>
                  <a:gd name="T20" fmla="*/ 48 w 127"/>
                  <a:gd name="T21" fmla="*/ 250 h 1171"/>
                  <a:gd name="T22" fmla="*/ 35 w 127"/>
                  <a:gd name="T23" fmla="*/ 111 h 1171"/>
                  <a:gd name="T24" fmla="*/ 29 w 127"/>
                  <a:gd name="T25" fmla="*/ 35 h 1171"/>
                  <a:gd name="T26" fmla="*/ 29 w 127"/>
                  <a:gd name="T27" fmla="*/ 32 h 1171"/>
                  <a:gd name="T28" fmla="*/ 35 w 127"/>
                  <a:gd name="T29" fmla="*/ 16 h 1171"/>
                  <a:gd name="T30" fmla="*/ 48 w 127"/>
                  <a:gd name="T31" fmla="*/ 7 h 1171"/>
                  <a:gd name="T32" fmla="*/ 57 w 127"/>
                  <a:gd name="T33" fmla="*/ 3 h 1171"/>
                  <a:gd name="T34" fmla="*/ 48 w 127"/>
                  <a:gd name="T35" fmla="*/ 0 h 1171"/>
                  <a:gd name="T36" fmla="*/ 26 w 127"/>
                  <a:gd name="T37" fmla="*/ 3 h 1171"/>
                  <a:gd name="T38" fmla="*/ 13 w 127"/>
                  <a:gd name="T39" fmla="*/ 13 h 1171"/>
                  <a:gd name="T40" fmla="*/ 0 w 127"/>
                  <a:gd name="T41" fmla="*/ 45 h 1171"/>
                  <a:gd name="T42" fmla="*/ 0 w 127"/>
                  <a:gd name="T43" fmla="*/ 67 h 1171"/>
                  <a:gd name="T44" fmla="*/ 3 w 127"/>
                  <a:gd name="T45" fmla="*/ 114 h 1171"/>
                  <a:gd name="T46" fmla="*/ 10 w 127"/>
                  <a:gd name="T47" fmla="*/ 184 h 1171"/>
                  <a:gd name="T48" fmla="*/ 16 w 127"/>
                  <a:gd name="T49" fmla="*/ 253 h 1171"/>
                  <a:gd name="T50" fmla="*/ 19 w 127"/>
                  <a:gd name="T51" fmla="*/ 323 h 1171"/>
                  <a:gd name="T52" fmla="*/ 26 w 127"/>
                  <a:gd name="T53" fmla="*/ 393 h 1171"/>
                  <a:gd name="T54" fmla="*/ 29 w 127"/>
                  <a:gd name="T55" fmla="*/ 462 h 1171"/>
                  <a:gd name="T56" fmla="*/ 35 w 127"/>
                  <a:gd name="T57" fmla="*/ 532 h 1171"/>
                  <a:gd name="T58" fmla="*/ 41 w 127"/>
                  <a:gd name="T59" fmla="*/ 601 h 1171"/>
                  <a:gd name="T60" fmla="*/ 45 w 127"/>
                  <a:gd name="T61" fmla="*/ 671 h 1171"/>
                  <a:gd name="T62" fmla="*/ 51 w 127"/>
                  <a:gd name="T63" fmla="*/ 741 h 1171"/>
                  <a:gd name="T64" fmla="*/ 57 w 127"/>
                  <a:gd name="T65" fmla="*/ 810 h 1171"/>
                  <a:gd name="T66" fmla="*/ 60 w 127"/>
                  <a:gd name="T67" fmla="*/ 880 h 1171"/>
                  <a:gd name="T68" fmla="*/ 67 w 127"/>
                  <a:gd name="T69" fmla="*/ 950 h 1171"/>
                  <a:gd name="T70" fmla="*/ 70 w 127"/>
                  <a:gd name="T71" fmla="*/ 969 h 1171"/>
                  <a:gd name="T72" fmla="*/ 70 w 127"/>
                  <a:gd name="T73" fmla="*/ 984 h 1171"/>
                  <a:gd name="T74" fmla="*/ 70 w 127"/>
                  <a:gd name="T75" fmla="*/ 1003 h 1171"/>
                  <a:gd name="T76" fmla="*/ 73 w 127"/>
                  <a:gd name="T77" fmla="*/ 1019 h 1171"/>
                  <a:gd name="T78" fmla="*/ 73 w 127"/>
                  <a:gd name="T79" fmla="*/ 1038 h 1171"/>
                  <a:gd name="T80" fmla="*/ 76 w 127"/>
                  <a:gd name="T81" fmla="*/ 1054 h 1171"/>
                  <a:gd name="T82" fmla="*/ 76 w 127"/>
                  <a:gd name="T83" fmla="*/ 1073 h 1171"/>
                  <a:gd name="T84" fmla="*/ 79 w 127"/>
                  <a:gd name="T85" fmla="*/ 1092 h 1171"/>
                  <a:gd name="T86" fmla="*/ 79 w 127"/>
                  <a:gd name="T87" fmla="*/ 1108 h 1171"/>
                  <a:gd name="T88" fmla="*/ 83 w 127"/>
                  <a:gd name="T89" fmla="*/ 1127 h 1171"/>
                  <a:gd name="T90" fmla="*/ 83 w 127"/>
                  <a:gd name="T91" fmla="*/ 1143 h 1171"/>
                  <a:gd name="T92" fmla="*/ 83 w 127"/>
                  <a:gd name="T93" fmla="*/ 1149 h 1171"/>
                  <a:gd name="T94" fmla="*/ 89 w 127"/>
                  <a:gd name="T95" fmla="*/ 1155 h 1171"/>
                  <a:gd name="T96" fmla="*/ 92 w 127"/>
                  <a:gd name="T97" fmla="*/ 1162 h 1171"/>
                  <a:gd name="T98" fmla="*/ 127 w 127"/>
                  <a:gd name="T99" fmla="*/ 1171 h 11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7"/>
                  <a:gd name="T151" fmla="*/ 0 h 1171"/>
                  <a:gd name="T152" fmla="*/ 127 w 127"/>
                  <a:gd name="T153" fmla="*/ 1171 h 117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7" h="1171">
                    <a:moveTo>
                      <a:pt x="127" y="1158"/>
                    </a:moveTo>
                    <a:lnTo>
                      <a:pt x="124" y="1143"/>
                    </a:lnTo>
                    <a:lnTo>
                      <a:pt x="124" y="1124"/>
                    </a:lnTo>
                    <a:lnTo>
                      <a:pt x="121" y="1105"/>
                    </a:lnTo>
                    <a:lnTo>
                      <a:pt x="121" y="1089"/>
                    </a:lnTo>
                    <a:lnTo>
                      <a:pt x="117" y="1070"/>
                    </a:lnTo>
                    <a:lnTo>
                      <a:pt x="117" y="1054"/>
                    </a:lnTo>
                    <a:lnTo>
                      <a:pt x="114" y="1035"/>
                    </a:lnTo>
                    <a:lnTo>
                      <a:pt x="114" y="1019"/>
                    </a:lnTo>
                    <a:lnTo>
                      <a:pt x="111" y="1000"/>
                    </a:lnTo>
                    <a:lnTo>
                      <a:pt x="108" y="965"/>
                    </a:lnTo>
                    <a:lnTo>
                      <a:pt x="108" y="946"/>
                    </a:lnTo>
                    <a:lnTo>
                      <a:pt x="102" y="877"/>
                    </a:lnTo>
                    <a:lnTo>
                      <a:pt x="95" y="807"/>
                    </a:lnTo>
                    <a:lnTo>
                      <a:pt x="89" y="738"/>
                    </a:lnTo>
                    <a:lnTo>
                      <a:pt x="83" y="668"/>
                    </a:lnTo>
                    <a:lnTo>
                      <a:pt x="79" y="598"/>
                    </a:lnTo>
                    <a:lnTo>
                      <a:pt x="73" y="529"/>
                    </a:lnTo>
                    <a:lnTo>
                      <a:pt x="67" y="459"/>
                    </a:lnTo>
                    <a:lnTo>
                      <a:pt x="60" y="389"/>
                    </a:lnTo>
                    <a:lnTo>
                      <a:pt x="54" y="320"/>
                    </a:lnTo>
                    <a:lnTo>
                      <a:pt x="48" y="250"/>
                    </a:lnTo>
                    <a:lnTo>
                      <a:pt x="41" y="181"/>
                    </a:lnTo>
                    <a:lnTo>
                      <a:pt x="35" y="111"/>
                    </a:lnTo>
                    <a:lnTo>
                      <a:pt x="32" y="41"/>
                    </a:lnTo>
                    <a:lnTo>
                      <a:pt x="29" y="35"/>
                    </a:lnTo>
                    <a:lnTo>
                      <a:pt x="29" y="32"/>
                    </a:lnTo>
                    <a:lnTo>
                      <a:pt x="32" y="22"/>
                    </a:lnTo>
                    <a:lnTo>
                      <a:pt x="35" y="16"/>
                    </a:lnTo>
                    <a:lnTo>
                      <a:pt x="41" y="10"/>
                    </a:lnTo>
                    <a:lnTo>
                      <a:pt x="48" y="7"/>
                    </a:lnTo>
                    <a:lnTo>
                      <a:pt x="57" y="3"/>
                    </a:lnTo>
                    <a:lnTo>
                      <a:pt x="48" y="0"/>
                    </a:lnTo>
                    <a:lnTo>
                      <a:pt x="35" y="0"/>
                    </a:lnTo>
                    <a:lnTo>
                      <a:pt x="26" y="3"/>
                    </a:lnTo>
                    <a:lnTo>
                      <a:pt x="19" y="7"/>
                    </a:lnTo>
                    <a:lnTo>
                      <a:pt x="13" y="13"/>
                    </a:lnTo>
                    <a:lnTo>
                      <a:pt x="3" y="26"/>
                    </a:lnTo>
                    <a:lnTo>
                      <a:pt x="0" y="45"/>
                    </a:lnTo>
                    <a:lnTo>
                      <a:pt x="0" y="67"/>
                    </a:lnTo>
                    <a:lnTo>
                      <a:pt x="3" y="114"/>
                    </a:lnTo>
                    <a:lnTo>
                      <a:pt x="10" y="184"/>
                    </a:lnTo>
                    <a:lnTo>
                      <a:pt x="16" y="253"/>
                    </a:lnTo>
                    <a:lnTo>
                      <a:pt x="19" y="323"/>
                    </a:lnTo>
                    <a:lnTo>
                      <a:pt x="26" y="393"/>
                    </a:lnTo>
                    <a:lnTo>
                      <a:pt x="29" y="462"/>
                    </a:lnTo>
                    <a:lnTo>
                      <a:pt x="35" y="532"/>
                    </a:lnTo>
                    <a:lnTo>
                      <a:pt x="41" y="601"/>
                    </a:lnTo>
                    <a:lnTo>
                      <a:pt x="45" y="671"/>
                    </a:lnTo>
                    <a:lnTo>
                      <a:pt x="51" y="741"/>
                    </a:lnTo>
                    <a:lnTo>
                      <a:pt x="57" y="810"/>
                    </a:lnTo>
                    <a:lnTo>
                      <a:pt x="60" y="880"/>
                    </a:lnTo>
                    <a:lnTo>
                      <a:pt x="67" y="950"/>
                    </a:lnTo>
                    <a:lnTo>
                      <a:pt x="70" y="969"/>
                    </a:lnTo>
                    <a:lnTo>
                      <a:pt x="70" y="984"/>
                    </a:lnTo>
                    <a:lnTo>
                      <a:pt x="70" y="1003"/>
                    </a:lnTo>
                    <a:lnTo>
                      <a:pt x="73" y="1019"/>
                    </a:lnTo>
                    <a:lnTo>
                      <a:pt x="73" y="1038"/>
                    </a:lnTo>
                    <a:lnTo>
                      <a:pt x="76" y="1054"/>
                    </a:lnTo>
                    <a:lnTo>
                      <a:pt x="76" y="1073"/>
                    </a:lnTo>
                    <a:lnTo>
                      <a:pt x="79" y="1092"/>
                    </a:lnTo>
                    <a:lnTo>
                      <a:pt x="79" y="1108"/>
                    </a:lnTo>
                    <a:lnTo>
                      <a:pt x="83" y="1127"/>
                    </a:lnTo>
                    <a:lnTo>
                      <a:pt x="83" y="1143"/>
                    </a:lnTo>
                    <a:lnTo>
                      <a:pt x="83" y="1149"/>
                    </a:lnTo>
                    <a:lnTo>
                      <a:pt x="89" y="1155"/>
                    </a:lnTo>
                    <a:lnTo>
                      <a:pt x="92" y="1162"/>
                    </a:lnTo>
                    <a:lnTo>
                      <a:pt x="111" y="1168"/>
                    </a:lnTo>
                    <a:lnTo>
                      <a:pt x="127" y="1171"/>
                    </a:lnTo>
                    <a:lnTo>
                      <a:pt x="127" y="1158"/>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63" name="Freeform 37"/>
              <p:cNvSpPr>
                <a:spLocks/>
              </p:cNvSpPr>
              <p:nvPr/>
            </p:nvSpPr>
            <p:spPr bwMode="auto">
              <a:xfrm>
                <a:off x="296" y="1733"/>
                <a:ext cx="956" cy="1041"/>
              </a:xfrm>
              <a:custGeom>
                <a:avLst/>
                <a:gdLst>
                  <a:gd name="T0" fmla="*/ 937 w 956"/>
                  <a:gd name="T1" fmla="*/ 613 h 1041"/>
                  <a:gd name="T2" fmla="*/ 915 w 956"/>
                  <a:gd name="T3" fmla="*/ 310 h 1041"/>
                  <a:gd name="T4" fmla="*/ 902 w 956"/>
                  <a:gd name="T5" fmla="*/ 98 h 1041"/>
                  <a:gd name="T6" fmla="*/ 880 w 956"/>
                  <a:gd name="T7" fmla="*/ 95 h 1041"/>
                  <a:gd name="T8" fmla="*/ 807 w 956"/>
                  <a:gd name="T9" fmla="*/ 88 h 1041"/>
                  <a:gd name="T10" fmla="*/ 731 w 956"/>
                  <a:gd name="T11" fmla="*/ 79 h 1041"/>
                  <a:gd name="T12" fmla="*/ 659 w 956"/>
                  <a:gd name="T13" fmla="*/ 72 h 1041"/>
                  <a:gd name="T14" fmla="*/ 586 w 956"/>
                  <a:gd name="T15" fmla="*/ 63 h 1041"/>
                  <a:gd name="T16" fmla="*/ 513 w 956"/>
                  <a:gd name="T17" fmla="*/ 57 h 1041"/>
                  <a:gd name="T18" fmla="*/ 440 w 956"/>
                  <a:gd name="T19" fmla="*/ 47 h 1041"/>
                  <a:gd name="T20" fmla="*/ 219 w 956"/>
                  <a:gd name="T21" fmla="*/ 22 h 1041"/>
                  <a:gd name="T22" fmla="*/ 146 w 956"/>
                  <a:gd name="T23" fmla="*/ 15 h 1041"/>
                  <a:gd name="T24" fmla="*/ 73 w 956"/>
                  <a:gd name="T25" fmla="*/ 6 h 1041"/>
                  <a:gd name="T26" fmla="*/ 0 w 956"/>
                  <a:gd name="T27" fmla="*/ 0 h 1041"/>
                  <a:gd name="T28" fmla="*/ 0 w 956"/>
                  <a:gd name="T29" fmla="*/ 0 h 1041"/>
                  <a:gd name="T30" fmla="*/ 0 w 956"/>
                  <a:gd name="T31" fmla="*/ 0 h 1041"/>
                  <a:gd name="T32" fmla="*/ 0 w 956"/>
                  <a:gd name="T33" fmla="*/ 0 h 1041"/>
                  <a:gd name="T34" fmla="*/ 23 w 956"/>
                  <a:gd name="T35" fmla="*/ 297 h 1041"/>
                  <a:gd name="T36" fmla="*/ 45 w 956"/>
                  <a:gd name="T37" fmla="*/ 594 h 1041"/>
                  <a:gd name="T38" fmla="*/ 67 w 956"/>
                  <a:gd name="T39" fmla="*/ 895 h 1041"/>
                  <a:gd name="T40" fmla="*/ 76 w 956"/>
                  <a:gd name="T41" fmla="*/ 1041 h 1041"/>
                  <a:gd name="T42" fmla="*/ 76 w 956"/>
                  <a:gd name="T43" fmla="*/ 1041 h 1041"/>
                  <a:gd name="T44" fmla="*/ 117 w 956"/>
                  <a:gd name="T45" fmla="*/ 1037 h 1041"/>
                  <a:gd name="T46" fmla="*/ 193 w 956"/>
                  <a:gd name="T47" fmla="*/ 1025 h 1041"/>
                  <a:gd name="T48" fmla="*/ 269 w 956"/>
                  <a:gd name="T49" fmla="*/ 1015 h 1041"/>
                  <a:gd name="T50" fmla="*/ 345 w 956"/>
                  <a:gd name="T51" fmla="*/ 1006 h 1041"/>
                  <a:gd name="T52" fmla="*/ 421 w 956"/>
                  <a:gd name="T53" fmla="*/ 993 h 1041"/>
                  <a:gd name="T54" fmla="*/ 497 w 956"/>
                  <a:gd name="T55" fmla="*/ 984 h 1041"/>
                  <a:gd name="T56" fmla="*/ 576 w 956"/>
                  <a:gd name="T57" fmla="*/ 971 h 1041"/>
                  <a:gd name="T58" fmla="*/ 652 w 956"/>
                  <a:gd name="T59" fmla="*/ 961 h 1041"/>
                  <a:gd name="T60" fmla="*/ 728 w 956"/>
                  <a:gd name="T61" fmla="*/ 952 h 1041"/>
                  <a:gd name="T62" fmla="*/ 804 w 956"/>
                  <a:gd name="T63" fmla="*/ 939 h 1041"/>
                  <a:gd name="T64" fmla="*/ 880 w 956"/>
                  <a:gd name="T65" fmla="*/ 930 h 1041"/>
                  <a:gd name="T66" fmla="*/ 956 w 956"/>
                  <a:gd name="T67" fmla="*/ 920 h 1041"/>
                  <a:gd name="T68" fmla="*/ 956 w 956"/>
                  <a:gd name="T69" fmla="*/ 917 h 1041"/>
                  <a:gd name="T70" fmla="*/ 937 w 956"/>
                  <a:gd name="T71" fmla="*/ 613 h 104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56"/>
                  <a:gd name="T109" fmla="*/ 0 h 1041"/>
                  <a:gd name="T110" fmla="*/ 956 w 956"/>
                  <a:gd name="T111" fmla="*/ 1041 h 104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56" h="1041">
                    <a:moveTo>
                      <a:pt x="937" y="613"/>
                    </a:moveTo>
                    <a:lnTo>
                      <a:pt x="915" y="310"/>
                    </a:lnTo>
                    <a:lnTo>
                      <a:pt x="902" y="98"/>
                    </a:lnTo>
                    <a:lnTo>
                      <a:pt x="880" y="95"/>
                    </a:lnTo>
                    <a:lnTo>
                      <a:pt x="807" y="88"/>
                    </a:lnTo>
                    <a:lnTo>
                      <a:pt x="731" y="79"/>
                    </a:lnTo>
                    <a:lnTo>
                      <a:pt x="659" y="72"/>
                    </a:lnTo>
                    <a:lnTo>
                      <a:pt x="586" y="63"/>
                    </a:lnTo>
                    <a:lnTo>
                      <a:pt x="513" y="57"/>
                    </a:lnTo>
                    <a:lnTo>
                      <a:pt x="440" y="47"/>
                    </a:lnTo>
                    <a:lnTo>
                      <a:pt x="219" y="22"/>
                    </a:lnTo>
                    <a:lnTo>
                      <a:pt x="146" y="15"/>
                    </a:lnTo>
                    <a:lnTo>
                      <a:pt x="73" y="6"/>
                    </a:lnTo>
                    <a:lnTo>
                      <a:pt x="0" y="0"/>
                    </a:lnTo>
                    <a:lnTo>
                      <a:pt x="23" y="297"/>
                    </a:lnTo>
                    <a:lnTo>
                      <a:pt x="45" y="594"/>
                    </a:lnTo>
                    <a:lnTo>
                      <a:pt x="67" y="895"/>
                    </a:lnTo>
                    <a:lnTo>
                      <a:pt x="76" y="1041"/>
                    </a:lnTo>
                    <a:lnTo>
                      <a:pt x="117" y="1037"/>
                    </a:lnTo>
                    <a:lnTo>
                      <a:pt x="193" y="1025"/>
                    </a:lnTo>
                    <a:lnTo>
                      <a:pt x="269" y="1015"/>
                    </a:lnTo>
                    <a:lnTo>
                      <a:pt x="345" y="1006"/>
                    </a:lnTo>
                    <a:lnTo>
                      <a:pt x="421" y="993"/>
                    </a:lnTo>
                    <a:lnTo>
                      <a:pt x="497" y="984"/>
                    </a:lnTo>
                    <a:lnTo>
                      <a:pt x="576" y="971"/>
                    </a:lnTo>
                    <a:lnTo>
                      <a:pt x="652" y="961"/>
                    </a:lnTo>
                    <a:lnTo>
                      <a:pt x="728" y="952"/>
                    </a:lnTo>
                    <a:lnTo>
                      <a:pt x="804" y="939"/>
                    </a:lnTo>
                    <a:lnTo>
                      <a:pt x="880" y="930"/>
                    </a:lnTo>
                    <a:lnTo>
                      <a:pt x="956" y="920"/>
                    </a:lnTo>
                    <a:lnTo>
                      <a:pt x="956" y="917"/>
                    </a:lnTo>
                    <a:lnTo>
                      <a:pt x="937" y="61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64" name="Freeform 38"/>
              <p:cNvSpPr>
                <a:spLocks/>
              </p:cNvSpPr>
              <p:nvPr/>
            </p:nvSpPr>
            <p:spPr bwMode="auto">
              <a:xfrm>
                <a:off x="1375" y="2736"/>
                <a:ext cx="757" cy="411"/>
              </a:xfrm>
              <a:custGeom>
                <a:avLst/>
                <a:gdLst>
                  <a:gd name="T0" fmla="*/ 734 w 757"/>
                  <a:gd name="T1" fmla="*/ 164 h 411"/>
                  <a:gd name="T2" fmla="*/ 734 w 757"/>
                  <a:gd name="T3" fmla="*/ 164 h 411"/>
                  <a:gd name="T4" fmla="*/ 162 w 757"/>
                  <a:gd name="T5" fmla="*/ 0 h 411"/>
                  <a:gd name="T6" fmla="*/ 0 w 757"/>
                  <a:gd name="T7" fmla="*/ 411 h 411"/>
                  <a:gd name="T8" fmla="*/ 0 w 757"/>
                  <a:gd name="T9" fmla="*/ 411 h 411"/>
                  <a:gd name="T10" fmla="*/ 757 w 757"/>
                  <a:gd name="T11" fmla="*/ 180 h 411"/>
                  <a:gd name="T12" fmla="*/ 757 w 757"/>
                  <a:gd name="T13" fmla="*/ 180 h 411"/>
                  <a:gd name="T14" fmla="*/ 747 w 757"/>
                  <a:gd name="T15" fmla="*/ 170 h 411"/>
                  <a:gd name="T16" fmla="*/ 734 w 757"/>
                  <a:gd name="T17" fmla="*/ 164 h 411"/>
                  <a:gd name="T18" fmla="*/ 734 w 757"/>
                  <a:gd name="T19" fmla="*/ 164 h 4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7"/>
                  <a:gd name="T31" fmla="*/ 0 h 411"/>
                  <a:gd name="T32" fmla="*/ 757 w 757"/>
                  <a:gd name="T33" fmla="*/ 411 h 4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7" h="411">
                    <a:moveTo>
                      <a:pt x="734" y="164"/>
                    </a:moveTo>
                    <a:lnTo>
                      <a:pt x="734" y="164"/>
                    </a:lnTo>
                    <a:lnTo>
                      <a:pt x="162" y="0"/>
                    </a:lnTo>
                    <a:lnTo>
                      <a:pt x="0" y="411"/>
                    </a:lnTo>
                    <a:lnTo>
                      <a:pt x="757" y="180"/>
                    </a:lnTo>
                    <a:lnTo>
                      <a:pt x="747" y="170"/>
                    </a:lnTo>
                    <a:lnTo>
                      <a:pt x="734" y="164"/>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65" name="Freeform 39"/>
              <p:cNvSpPr>
                <a:spLocks/>
              </p:cNvSpPr>
              <p:nvPr/>
            </p:nvSpPr>
            <p:spPr bwMode="auto">
              <a:xfrm>
                <a:off x="901" y="2660"/>
                <a:ext cx="636" cy="500"/>
              </a:xfrm>
              <a:custGeom>
                <a:avLst/>
                <a:gdLst>
                  <a:gd name="T0" fmla="*/ 376 w 636"/>
                  <a:gd name="T1" fmla="*/ 0 h 500"/>
                  <a:gd name="T2" fmla="*/ 120 w 636"/>
                  <a:gd name="T3" fmla="*/ 41 h 500"/>
                  <a:gd name="T4" fmla="*/ 0 w 636"/>
                  <a:gd name="T5" fmla="*/ 345 h 500"/>
                  <a:gd name="T6" fmla="*/ 0 w 636"/>
                  <a:gd name="T7" fmla="*/ 345 h 500"/>
                  <a:gd name="T8" fmla="*/ 364 w 636"/>
                  <a:gd name="T9" fmla="*/ 484 h 500"/>
                  <a:gd name="T10" fmla="*/ 364 w 636"/>
                  <a:gd name="T11" fmla="*/ 484 h 500"/>
                  <a:gd name="T12" fmla="*/ 402 w 636"/>
                  <a:gd name="T13" fmla="*/ 496 h 500"/>
                  <a:gd name="T14" fmla="*/ 427 w 636"/>
                  <a:gd name="T15" fmla="*/ 500 h 500"/>
                  <a:gd name="T16" fmla="*/ 449 w 636"/>
                  <a:gd name="T17" fmla="*/ 496 h 500"/>
                  <a:gd name="T18" fmla="*/ 465 w 636"/>
                  <a:gd name="T19" fmla="*/ 490 h 500"/>
                  <a:gd name="T20" fmla="*/ 465 w 636"/>
                  <a:gd name="T21" fmla="*/ 490 h 500"/>
                  <a:gd name="T22" fmla="*/ 474 w 636"/>
                  <a:gd name="T23" fmla="*/ 487 h 500"/>
                  <a:gd name="T24" fmla="*/ 636 w 636"/>
                  <a:gd name="T25" fmla="*/ 76 h 500"/>
                  <a:gd name="T26" fmla="*/ 636 w 636"/>
                  <a:gd name="T27" fmla="*/ 76 h 500"/>
                  <a:gd name="T28" fmla="*/ 376 w 636"/>
                  <a:gd name="T29" fmla="*/ 0 h 500"/>
                  <a:gd name="T30" fmla="*/ 376 w 636"/>
                  <a:gd name="T31" fmla="*/ 0 h 5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36"/>
                  <a:gd name="T49" fmla="*/ 0 h 500"/>
                  <a:gd name="T50" fmla="*/ 636 w 636"/>
                  <a:gd name="T51" fmla="*/ 500 h 5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36" h="500">
                    <a:moveTo>
                      <a:pt x="376" y="0"/>
                    </a:moveTo>
                    <a:lnTo>
                      <a:pt x="120" y="41"/>
                    </a:lnTo>
                    <a:lnTo>
                      <a:pt x="0" y="345"/>
                    </a:lnTo>
                    <a:lnTo>
                      <a:pt x="364" y="484"/>
                    </a:lnTo>
                    <a:lnTo>
                      <a:pt x="402" y="496"/>
                    </a:lnTo>
                    <a:lnTo>
                      <a:pt x="427" y="500"/>
                    </a:lnTo>
                    <a:lnTo>
                      <a:pt x="449" y="496"/>
                    </a:lnTo>
                    <a:lnTo>
                      <a:pt x="465" y="490"/>
                    </a:lnTo>
                    <a:lnTo>
                      <a:pt x="474" y="487"/>
                    </a:lnTo>
                    <a:lnTo>
                      <a:pt x="636" y="76"/>
                    </a:lnTo>
                    <a:lnTo>
                      <a:pt x="376"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66" name="Freeform 40"/>
              <p:cNvSpPr>
                <a:spLocks/>
              </p:cNvSpPr>
              <p:nvPr/>
            </p:nvSpPr>
            <p:spPr bwMode="auto">
              <a:xfrm>
                <a:off x="439" y="2701"/>
                <a:ext cx="582" cy="304"/>
              </a:xfrm>
              <a:custGeom>
                <a:avLst/>
                <a:gdLst>
                  <a:gd name="T0" fmla="*/ 16 w 582"/>
                  <a:gd name="T1" fmla="*/ 85 h 304"/>
                  <a:gd name="T2" fmla="*/ 0 w 582"/>
                  <a:gd name="T3" fmla="*/ 123 h 304"/>
                  <a:gd name="T4" fmla="*/ 0 w 582"/>
                  <a:gd name="T5" fmla="*/ 123 h 304"/>
                  <a:gd name="T6" fmla="*/ 462 w 582"/>
                  <a:gd name="T7" fmla="*/ 304 h 304"/>
                  <a:gd name="T8" fmla="*/ 582 w 582"/>
                  <a:gd name="T9" fmla="*/ 0 h 304"/>
                  <a:gd name="T10" fmla="*/ 16 w 582"/>
                  <a:gd name="T11" fmla="*/ 85 h 304"/>
                  <a:gd name="T12" fmla="*/ 0 60000 65536"/>
                  <a:gd name="T13" fmla="*/ 0 60000 65536"/>
                  <a:gd name="T14" fmla="*/ 0 60000 65536"/>
                  <a:gd name="T15" fmla="*/ 0 60000 65536"/>
                  <a:gd name="T16" fmla="*/ 0 60000 65536"/>
                  <a:gd name="T17" fmla="*/ 0 60000 65536"/>
                  <a:gd name="T18" fmla="*/ 0 w 582"/>
                  <a:gd name="T19" fmla="*/ 0 h 304"/>
                  <a:gd name="T20" fmla="*/ 582 w 582"/>
                  <a:gd name="T21" fmla="*/ 304 h 304"/>
                </a:gdLst>
                <a:ahLst/>
                <a:cxnLst>
                  <a:cxn ang="T12">
                    <a:pos x="T0" y="T1"/>
                  </a:cxn>
                  <a:cxn ang="T13">
                    <a:pos x="T2" y="T3"/>
                  </a:cxn>
                  <a:cxn ang="T14">
                    <a:pos x="T4" y="T5"/>
                  </a:cxn>
                  <a:cxn ang="T15">
                    <a:pos x="T6" y="T7"/>
                  </a:cxn>
                  <a:cxn ang="T16">
                    <a:pos x="T8" y="T9"/>
                  </a:cxn>
                  <a:cxn ang="T17">
                    <a:pos x="T10" y="T11"/>
                  </a:cxn>
                </a:cxnLst>
                <a:rect l="T18" t="T19" r="T20" b="T21"/>
                <a:pathLst>
                  <a:path w="582" h="304">
                    <a:moveTo>
                      <a:pt x="16" y="85"/>
                    </a:moveTo>
                    <a:lnTo>
                      <a:pt x="0" y="123"/>
                    </a:lnTo>
                    <a:lnTo>
                      <a:pt x="462" y="304"/>
                    </a:lnTo>
                    <a:lnTo>
                      <a:pt x="582" y="0"/>
                    </a:lnTo>
                    <a:lnTo>
                      <a:pt x="16" y="85"/>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67" name="Freeform 41"/>
              <p:cNvSpPr>
                <a:spLocks/>
              </p:cNvSpPr>
              <p:nvPr/>
            </p:nvSpPr>
            <p:spPr bwMode="auto">
              <a:xfrm>
                <a:off x="372" y="2786"/>
                <a:ext cx="83" cy="38"/>
              </a:xfrm>
              <a:custGeom>
                <a:avLst/>
                <a:gdLst>
                  <a:gd name="T0" fmla="*/ 0 w 83"/>
                  <a:gd name="T1" fmla="*/ 13 h 38"/>
                  <a:gd name="T2" fmla="*/ 0 w 83"/>
                  <a:gd name="T3" fmla="*/ 13 h 38"/>
                  <a:gd name="T4" fmla="*/ 0 w 83"/>
                  <a:gd name="T5" fmla="*/ 13 h 38"/>
                  <a:gd name="T6" fmla="*/ 67 w 83"/>
                  <a:gd name="T7" fmla="*/ 38 h 38"/>
                  <a:gd name="T8" fmla="*/ 83 w 83"/>
                  <a:gd name="T9" fmla="*/ 0 h 38"/>
                  <a:gd name="T10" fmla="*/ 0 w 83"/>
                  <a:gd name="T11" fmla="*/ 13 h 38"/>
                  <a:gd name="T12" fmla="*/ 0 60000 65536"/>
                  <a:gd name="T13" fmla="*/ 0 60000 65536"/>
                  <a:gd name="T14" fmla="*/ 0 60000 65536"/>
                  <a:gd name="T15" fmla="*/ 0 60000 65536"/>
                  <a:gd name="T16" fmla="*/ 0 60000 65536"/>
                  <a:gd name="T17" fmla="*/ 0 60000 65536"/>
                  <a:gd name="T18" fmla="*/ 0 w 83"/>
                  <a:gd name="T19" fmla="*/ 0 h 38"/>
                  <a:gd name="T20" fmla="*/ 83 w 83"/>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83" h="38">
                    <a:moveTo>
                      <a:pt x="0" y="13"/>
                    </a:moveTo>
                    <a:lnTo>
                      <a:pt x="0" y="13"/>
                    </a:lnTo>
                    <a:lnTo>
                      <a:pt x="67" y="38"/>
                    </a:lnTo>
                    <a:lnTo>
                      <a:pt x="83" y="0"/>
                    </a:lnTo>
                    <a:lnTo>
                      <a:pt x="0" y="13"/>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68" name="Freeform 42"/>
              <p:cNvSpPr>
                <a:spLocks/>
              </p:cNvSpPr>
              <p:nvPr/>
            </p:nvSpPr>
            <p:spPr bwMode="auto">
              <a:xfrm>
                <a:off x="1375" y="2736"/>
                <a:ext cx="757" cy="411"/>
              </a:xfrm>
              <a:custGeom>
                <a:avLst/>
                <a:gdLst>
                  <a:gd name="T0" fmla="*/ 734 w 757"/>
                  <a:gd name="T1" fmla="*/ 164 h 411"/>
                  <a:gd name="T2" fmla="*/ 734 w 757"/>
                  <a:gd name="T3" fmla="*/ 164 h 411"/>
                  <a:gd name="T4" fmla="*/ 162 w 757"/>
                  <a:gd name="T5" fmla="*/ 0 h 411"/>
                  <a:gd name="T6" fmla="*/ 0 w 757"/>
                  <a:gd name="T7" fmla="*/ 411 h 411"/>
                  <a:gd name="T8" fmla="*/ 0 w 757"/>
                  <a:gd name="T9" fmla="*/ 411 h 411"/>
                  <a:gd name="T10" fmla="*/ 757 w 757"/>
                  <a:gd name="T11" fmla="*/ 180 h 411"/>
                  <a:gd name="T12" fmla="*/ 757 w 757"/>
                  <a:gd name="T13" fmla="*/ 180 h 411"/>
                  <a:gd name="T14" fmla="*/ 747 w 757"/>
                  <a:gd name="T15" fmla="*/ 170 h 411"/>
                  <a:gd name="T16" fmla="*/ 734 w 757"/>
                  <a:gd name="T17" fmla="*/ 164 h 411"/>
                  <a:gd name="T18" fmla="*/ 734 w 757"/>
                  <a:gd name="T19" fmla="*/ 164 h 4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7"/>
                  <a:gd name="T31" fmla="*/ 0 h 411"/>
                  <a:gd name="T32" fmla="*/ 757 w 757"/>
                  <a:gd name="T33" fmla="*/ 411 h 4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7" h="411">
                    <a:moveTo>
                      <a:pt x="734" y="164"/>
                    </a:moveTo>
                    <a:lnTo>
                      <a:pt x="734" y="164"/>
                    </a:lnTo>
                    <a:lnTo>
                      <a:pt x="162" y="0"/>
                    </a:lnTo>
                    <a:lnTo>
                      <a:pt x="0" y="411"/>
                    </a:lnTo>
                    <a:lnTo>
                      <a:pt x="757" y="180"/>
                    </a:lnTo>
                    <a:lnTo>
                      <a:pt x="747" y="170"/>
                    </a:lnTo>
                    <a:lnTo>
                      <a:pt x="734" y="164"/>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69" name="Freeform 43"/>
              <p:cNvSpPr>
                <a:spLocks/>
              </p:cNvSpPr>
              <p:nvPr/>
            </p:nvSpPr>
            <p:spPr bwMode="auto">
              <a:xfrm>
                <a:off x="1325" y="2723"/>
                <a:ext cx="212" cy="437"/>
              </a:xfrm>
              <a:custGeom>
                <a:avLst/>
                <a:gdLst>
                  <a:gd name="T0" fmla="*/ 171 w 212"/>
                  <a:gd name="T1" fmla="*/ 0 h 437"/>
                  <a:gd name="T2" fmla="*/ 0 w 212"/>
                  <a:gd name="T3" fmla="*/ 437 h 437"/>
                  <a:gd name="T4" fmla="*/ 0 w 212"/>
                  <a:gd name="T5" fmla="*/ 437 h 437"/>
                  <a:gd name="T6" fmla="*/ 22 w 212"/>
                  <a:gd name="T7" fmla="*/ 433 h 437"/>
                  <a:gd name="T8" fmla="*/ 41 w 212"/>
                  <a:gd name="T9" fmla="*/ 427 h 437"/>
                  <a:gd name="T10" fmla="*/ 41 w 212"/>
                  <a:gd name="T11" fmla="*/ 427 h 437"/>
                  <a:gd name="T12" fmla="*/ 50 w 212"/>
                  <a:gd name="T13" fmla="*/ 424 h 437"/>
                  <a:gd name="T14" fmla="*/ 212 w 212"/>
                  <a:gd name="T15" fmla="*/ 13 h 437"/>
                  <a:gd name="T16" fmla="*/ 212 w 212"/>
                  <a:gd name="T17" fmla="*/ 13 h 437"/>
                  <a:gd name="T18" fmla="*/ 171 w 212"/>
                  <a:gd name="T19" fmla="*/ 0 h 437"/>
                  <a:gd name="T20" fmla="*/ 171 w 212"/>
                  <a:gd name="T21" fmla="*/ 0 h 4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2"/>
                  <a:gd name="T34" fmla="*/ 0 h 437"/>
                  <a:gd name="T35" fmla="*/ 212 w 212"/>
                  <a:gd name="T36" fmla="*/ 437 h 4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2" h="437">
                    <a:moveTo>
                      <a:pt x="171" y="0"/>
                    </a:moveTo>
                    <a:lnTo>
                      <a:pt x="0" y="437"/>
                    </a:lnTo>
                    <a:lnTo>
                      <a:pt x="22" y="433"/>
                    </a:lnTo>
                    <a:lnTo>
                      <a:pt x="41" y="427"/>
                    </a:lnTo>
                    <a:lnTo>
                      <a:pt x="50" y="424"/>
                    </a:lnTo>
                    <a:lnTo>
                      <a:pt x="212" y="13"/>
                    </a:lnTo>
                    <a:lnTo>
                      <a:pt x="171"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70" name="Freeform 44"/>
              <p:cNvSpPr>
                <a:spLocks/>
              </p:cNvSpPr>
              <p:nvPr/>
            </p:nvSpPr>
            <p:spPr bwMode="auto">
              <a:xfrm>
                <a:off x="1284" y="2710"/>
                <a:ext cx="212" cy="450"/>
              </a:xfrm>
              <a:custGeom>
                <a:avLst/>
                <a:gdLst>
                  <a:gd name="T0" fmla="*/ 170 w 212"/>
                  <a:gd name="T1" fmla="*/ 0 h 450"/>
                  <a:gd name="T2" fmla="*/ 0 w 212"/>
                  <a:gd name="T3" fmla="*/ 440 h 450"/>
                  <a:gd name="T4" fmla="*/ 0 w 212"/>
                  <a:gd name="T5" fmla="*/ 440 h 450"/>
                  <a:gd name="T6" fmla="*/ 25 w 212"/>
                  <a:gd name="T7" fmla="*/ 446 h 450"/>
                  <a:gd name="T8" fmla="*/ 41 w 212"/>
                  <a:gd name="T9" fmla="*/ 450 h 450"/>
                  <a:gd name="T10" fmla="*/ 212 w 212"/>
                  <a:gd name="T11" fmla="*/ 13 h 450"/>
                  <a:gd name="T12" fmla="*/ 212 w 212"/>
                  <a:gd name="T13" fmla="*/ 13 h 450"/>
                  <a:gd name="T14" fmla="*/ 170 w 212"/>
                  <a:gd name="T15" fmla="*/ 0 h 450"/>
                  <a:gd name="T16" fmla="*/ 170 w 212"/>
                  <a:gd name="T17" fmla="*/ 0 h 4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2"/>
                  <a:gd name="T28" fmla="*/ 0 h 450"/>
                  <a:gd name="T29" fmla="*/ 212 w 212"/>
                  <a:gd name="T30" fmla="*/ 450 h 4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2" h="450">
                    <a:moveTo>
                      <a:pt x="170" y="0"/>
                    </a:moveTo>
                    <a:lnTo>
                      <a:pt x="0" y="440"/>
                    </a:lnTo>
                    <a:lnTo>
                      <a:pt x="25" y="446"/>
                    </a:lnTo>
                    <a:lnTo>
                      <a:pt x="41" y="450"/>
                    </a:lnTo>
                    <a:lnTo>
                      <a:pt x="212" y="13"/>
                    </a:lnTo>
                    <a:lnTo>
                      <a:pt x="170"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71" name="Freeform 45"/>
              <p:cNvSpPr>
                <a:spLocks/>
              </p:cNvSpPr>
              <p:nvPr/>
            </p:nvSpPr>
            <p:spPr bwMode="auto">
              <a:xfrm>
                <a:off x="1242" y="2701"/>
                <a:ext cx="212" cy="449"/>
              </a:xfrm>
              <a:custGeom>
                <a:avLst/>
                <a:gdLst>
                  <a:gd name="T0" fmla="*/ 171 w 212"/>
                  <a:gd name="T1" fmla="*/ 0 h 449"/>
                  <a:gd name="T2" fmla="*/ 0 w 212"/>
                  <a:gd name="T3" fmla="*/ 436 h 449"/>
                  <a:gd name="T4" fmla="*/ 0 w 212"/>
                  <a:gd name="T5" fmla="*/ 436 h 449"/>
                  <a:gd name="T6" fmla="*/ 23 w 212"/>
                  <a:gd name="T7" fmla="*/ 443 h 449"/>
                  <a:gd name="T8" fmla="*/ 23 w 212"/>
                  <a:gd name="T9" fmla="*/ 443 h 449"/>
                  <a:gd name="T10" fmla="*/ 42 w 212"/>
                  <a:gd name="T11" fmla="*/ 449 h 449"/>
                  <a:gd name="T12" fmla="*/ 212 w 212"/>
                  <a:gd name="T13" fmla="*/ 9 h 449"/>
                  <a:gd name="T14" fmla="*/ 212 w 212"/>
                  <a:gd name="T15" fmla="*/ 9 h 449"/>
                  <a:gd name="T16" fmla="*/ 171 w 212"/>
                  <a:gd name="T17" fmla="*/ 0 h 449"/>
                  <a:gd name="T18" fmla="*/ 171 w 212"/>
                  <a:gd name="T19" fmla="*/ 0 h 4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2"/>
                  <a:gd name="T31" fmla="*/ 0 h 449"/>
                  <a:gd name="T32" fmla="*/ 212 w 212"/>
                  <a:gd name="T33" fmla="*/ 449 h 4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2" h="449">
                    <a:moveTo>
                      <a:pt x="171" y="0"/>
                    </a:moveTo>
                    <a:lnTo>
                      <a:pt x="0" y="436"/>
                    </a:lnTo>
                    <a:lnTo>
                      <a:pt x="23" y="443"/>
                    </a:lnTo>
                    <a:lnTo>
                      <a:pt x="42" y="449"/>
                    </a:lnTo>
                    <a:lnTo>
                      <a:pt x="212" y="9"/>
                    </a:lnTo>
                    <a:lnTo>
                      <a:pt x="171" y="0"/>
                    </a:ln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72" name="Freeform 46"/>
              <p:cNvSpPr>
                <a:spLocks/>
              </p:cNvSpPr>
              <p:nvPr/>
            </p:nvSpPr>
            <p:spPr bwMode="auto">
              <a:xfrm>
                <a:off x="1201" y="2688"/>
                <a:ext cx="212" cy="449"/>
              </a:xfrm>
              <a:custGeom>
                <a:avLst/>
                <a:gdLst>
                  <a:gd name="T0" fmla="*/ 171 w 212"/>
                  <a:gd name="T1" fmla="*/ 0 h 449"/>
                  <a:gd name="T2" fmla="*/ 0 w 212"/>
                  <a:gd name="T3" fmla="*/ 434 h 449"/>
                  <a:gd name="T4" fmla="*/ 0 w 212"/>
                  <a:gd name="T5" fmla="*/ 434 h 449"/>
                  <a:gd name="T6" fmla="*/ 41 w 212"/>
                  <a:gd name="T7" fmla="*/ 449 h 449"/>
                  <a:gd name="T8" fmla="*/ 212 w 212"/>
                  <a:gd name="T9" fmla="*/ 13 h 449"/>
                  <a:gd name="T10" fmla="*/ 212 w 212"/>
                  <a:gd name="T11" fmla="*/ 13 h 449"/>
                  <a:gd name="T12" fmla="*/ 171 w 212"/>
                  <a:gd name="T13" fmla="*/ 0 h 449"/>
                  <a:gd name="T14" fmla="*/ 171 w 212"/>
                  <a:gd name="T15" fmla="*/ 0 h 449"/>
                  <a:gd name="T16" fmla="*/ 0 60000 65536"/>
                  <a:gd name="T17" fmla="*/ 0 60000 65536"/>
                  <a:gd name="T18" fmla="*/ 0 60000 65536"/>
                  <a:gd name="T19" fmla="*/ 0 60000 65536"/>
                  <a:gd name="T20" fmla="*/ 0 60000 65536"/>
                  <a:gd name="T21" fmla="*/ 0 60000 65536"/>
                  <a:gd name="T22" fmla="*/ 0 60000 65536"/>
                  <a:gd name="T23" fmla="*/ 0 60000 65536"/>
                  <a:gd name="T24" fmla="*/ 0 w 212"/>
                  <a:gd name="T25" fmla="*/ 0 h 449"/>
                  <a:gd name="T26" fmla="*/ 212 w 212"/>
                  <a:gd name="T27" fmla="*/ 449 h 4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2" h="449">
                    <a:moveTo>
                      <a:pt x="171" y="0"/>
                    </a:moveTo>
                    <a:lnTo>
                      <a:pt x="0" y="434"/>
                    </a:lnTo>
                    <a:lnTo>
                      <a:pt x="41" y="449"/>
                    </a:lnTo>
                    <a:lnTo>
                      <a:pt x="212" y="13"/>
                    </a:lnTo>
                    <a:lnTo>
                      <a:pt x="171" y="0"/>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73" name="Freeform 47"/>
              <p:cNvSpPr>
                <a:spLocks/>
              </p:cNvSpPr>
              <p:nvPr/>
            </p:nvSpPr>
            <p:spPr bwMode="auto">
              <a:xfrm>
                <a:off x="1163" y="2675"/>
                <a:ext cx="209" cy="447"/>
              </a:xfrm>
              <a:custGeom>
                <a:avLst/>
                <a:gdLst>
                  <a:gd name="T0" fmla="*/ 168 w 209"/>
                  <a:gd name="T1" fmla="*/ 0 h 447"/>
                  <a:gd name="T2" fmla="*/ 0 w 209"/>
                  <a:gd name="T3" fmla="*/ 431 h 447"/>
                  <a:gd name="T4" fmla="*/ 0 w 209"/>
                  <a:gd name="T5" fmla="*/ 431 h 447"/>
                  <a:gd name="T6" fmla="*/ 38 w 209"/>
                  <a:gd name="T7" fmla="*/ 447 h 447"/>
                  <a:gd name="T8" fmla="*/ 209 w 209"/>
                  <a:gd name="T9" fmla="*/ 13 h 447"/>
                  <a:gd name="T10" fmla="*/ 209 w 209"/>
                  <a:gd name="T11" fmla="*/ 13 h 447"/>
                  <a:gd name="T12" fmla="*/ 168 w 209"/>
                  <a:gd name="T13" fmla="*/ 0 h 447"/>
                  <a:gd name="T14" fmla="*/ 168 w 209"/>
                  <a:gd name="T15" fmla="*/ 0 h 447"/>
                  <a:gd name="T16" fmla="*/ 0 60000 65536"/>
                  <a:gd name="T17" fmla="*/ 0 60000 65536"/>
                  <a:gd name="T18" fmla="*/ 0 60000 65536"/>
                  <a:gd name="T19" fmla="*/ 0 60000 65536"/>
                  <a:gd name="T20" fmla="*/ 0 60000 65536"/>
                  <a:gd name="T21" fmla="*/ 0 60000 65536"/>
                  <a:gd name="T22" fmla="*/ 0 60000 65536"/>
                  <a:gd name="T23" fmla="*/ 0 60000 65536"/>
                  <a:gd name="T24" fmla="*/ 0 w 209"/>
                  <a:gd name="T25" fmla="*/ 0 h 447"/>
                  <a:gd name="T26" fmla="*/ 209 w 209"/>
                  <a:gd name="T27" fmla="*/ 447 h 4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9" h="447">
                    <a:moveTo>
                      <a:pt x="168" y="0"/>
                    </a:moveTo>
                    <a:lnTo>
                      <a:pt x="0" y="431"/>
                    </a:lnTo>
                    <a:lnTo>
                      <a:pt x="38" y="447"/>
                    </a:lnTo>
                    <a:lnTo>
                      <a:pt x="209" y="13"/>
                    </a:lnTo>
                    <a:lnTo>
                      <a:pt x="168" y="0"/>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74" name="Freeform 48"/>
              <p:cNvSpPr>
                <a:spLocks/>
              </p:cNvSpPr>
              <p:nvPr/>
            </p:nvSpPr>
            <p:spPr bwMode="auto">
              <a:xfrm>
                <a:off x="1122" y="2663"/>
                <a:ext cx="209" cy="443"/>
              </a:xfrm>
              <a:custGeom>
                <a:avLst/>
                <a:gdLst>
                  <a:gd name="T0" fmla="*/ 168 w 209"/>
                  <a:gd name="T1" fmla="*/ 0 h 443"/>
                  <a:gd name="T2" fmla="*/ 0 w 209"/>
                  <a:gd name="T3" fmla="*/ 427 h 443"/>
                  <a:gd name="T4" fmla="*/ 0 w 209"/>
                  <a:gd name="T5" fmla="*/ 427 h 443"/>
                  <a:gd name="T6" fmla="*/ 41 w 209"/>
                  <a:gd name="T7" fmla="*/ 443 h 443"/>
                  <a:gd name="T8" fmla="*/ 209 w 209"/>
                  <a:gd name="T9" fmla="*/ 12 h 443"/>
                  <a:gd name="T10" fmla="*/ 209 w 209"/>
                  <a:gd name="T11" fmla="*/ 12 h 443"/>
                  <a:gd name="T12" fmla="*/ 168 w 209"/>
                  <a:gd name="T13" fmla="*/ 0 h 443"/>
                  <a:gd name="T14" fmla="*/ 168 w 209"/>
                  <a:gd name="T15" fmla="*/ 0 h 443"/>
                  <a:gd name="T16" fmla="*/ 0 60000 65536"/>
                  <a:gd name="T17" fmla="*/ 0 60000 65536"/>
                  <a:gd name="T18" fmla="*/ 0 60000 65536"/>
                  <a:gd name="T19" fmla="*/ 0 60000 65536"/>
                  <a:gd name="T20" fmla="*/ 0 60000 65536"/>
                  <a:gd name="T21" fmla="*/ 0 60000 65536"/>
                  <a:gd name="T22" fmla="*/ 0 60000 65536"/>
                  <a:gd name="T23" fmla="*/ 0 60000 65536"/>
                  <a:gd name="T24" fmla="*/ 0 w 209"/>
                  <a:gd name="T25" fmla="*/ 0 h 443"/>
                  <a:gd name="T26" fmla="*/ 209 w 209"/>
                  <a:gd name="T27" fmla="*/ 443 h 4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9" h="443">
                    <a:moveTo>
                      <a:pt x="168" y="0"/>
                    </a:moveTo>
                    <a:lnTo>
                      <a:pt x="0" y="427"/>
                    </a:lnTo>
                    <a:lnTo>
                      <a:pt x="41" y="443"/>
                    </a:lnTo>
                    <a:lnTo>
                      <a:pt x="209" y="12"/>
                    </a:lnTo>
                    <a:lnTo>
                      <a:pt x="168"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75" name="Freeform 49"/>
              <p:cNvSpPr>
                <a:spLocks/>
              </p:cNvSpPr>
              <p:nvPr/>
            </p:nvSpPr>
            <p:spPr bwMode="auto">
              <a:xfrm>
                <a:off x="1081" y="2660"/>
                <a:ext cx="209" cy="430"/>
              </a:xfrm>
              <a:custGeom>
                <a:avLst/>
                <a:gdLst>
                  <a:gd name="T0" fmla="*/ 196 w 209"/>
                  <a:gd name="T1" fmla="*/ 0 h 430"/>
                  <a:gd name="T2" fmla="*/ 161 w 209"/>
                  <a:gd name="T3" fmla="*/ 6 h 430"/>
                  <a:gd name="T4" fmla="*/ 0 w 209"/>
                  <a:gd name="T5" fmla="*/ 414 h 430"/>
                  <a:gd name="T6" fmla="*/ 0 w 209"/>
                  <a:gd name="T7" fmla="*/ 414 h 430"/>
                  <a:gd name="T8" fmla="*/ 41 w 209"/>
                  <a:gd name="T9" fmla="*/ 430 h 430"/>
                  <a:gd name="T10" fmla="*/ 209 w 209"/>
                  <a:gd name="T11" fmla="*/ 3 h 430"/>
                  <a:gd name="T12" fmla="*/ 209 w 209"/>
                  <a:gd name="T13" fmla="*/ 3 h 430"/>
                  <a:gd name="T14" fmla="*/ 196 w 209"/>
                  <a:gd name="T15" fmla="*/ 0 h 430"/>
                  <a:gd name="T16" fmla="*/ 196 w 209"/>
                  <a:gd name="T17" fmla="*/ 0 h 4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9"/>
                  <a:gd name="T28" fmla="*/ 0 h 430"/>
                  <a:gd name="T29" fmla="*/ 209 w 209"/>
                  <a:gd name="T30" fmla="*/ 430 h 4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9" h="430">
                    <a:moveTo>
                      <a:pt x="196" y="0"/>
                    </a:moveTo>
                    <a:lnTo>
                      <a:pt x="161" y="6"/>
                    </a:lnTo>
                    <a:lnTo>
                      <a:pt x="0" y="414"/>
                    </a:lnTo>
                    <a:lnTo>
                      <a:pt x="41" y="430"/>
                    </a:lnTo>
                    <a:lnTo>
                      <a:pt x="209" y="3"/>
                    </a:lnTo>
                    <a:lnTo>
                      <a:pt x="196"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76" name="Freeform 50"/>
              <p:cNvSpPr>
                <a:spLocks/>
              </p:cNvSpPr>
              <p:nvPr/>
            </p:nvSpPr>
            <p:spPr bwMode="auto">
              <a:xfrm>
                <a:off x="1040" y="2666"/>
                <a:ext cx="202" cy="408"/>
              </a:xfrm>
              <a:custGeom>
                <a:avLst/>
                <a:gdLst>
                  <a:gd name="T0" fmla="*/ 152 w 202"/>
                  <a:gd name="T1" fmla="*/ 6 h 408"/>
                  <a:gd name="T2" fmla="*/ 0 w 202"/>
                  <a:gd name="T3" fmla="*/ 392 h 408"/>
                  <a:gd name="T4" fmla="*/ 0 w 202"/>
                  <a:gd name="T5" fmla="*/ 392 h 408"/>
                  <a:gd name="T6" fmla="*/ 41 w 202"/>
                  <a:gd name="T7" fmla="*/ 408 h 408"/>
                  <a:gd name="T8" fmla="*/ 202 w 202"/>
                  <a:gd name="T9" fmla="*/ 0 h 408"/>
                  <a:gd name="T10" fmla="*/ 152 w 202"/>
                  <a:gd name="T11" fmla="*/ 6 h 408"/>
                  <a:gd name="T12" fmla="*/ 0 60000 65536"/>
                  <a:gd name="T13" fmla="*/ 0 60000 65536"/>
                  <a:gd name="T14" fmla="*/ 0 60000 65536"/>
                  <a:gd name="T15" fmla="*/ 0 60000 65536"/>
                  <a:gd name="T16" fmla="*/ 0 60000 65536"/>
                  <a:gd name="T17" fmla="*/ 0 60000 65536"/>
                  <a:gd name="T18" fmla="*/ 0 w 202"/>
                  <a:gd name="T19" fmla="*/ 0 h 408"/>
                  <a:gd name="T20" fmla="*/ 202 w 202"/>
                  <a:gd name="T21" fmla="*/ 408 h 408"/>
                </a:gdLst>
                <a:ahLst/>
                <a:cxnLst>
                  <a:cxn ang="T12">
                    <a:pos x="T0" y="T1"/>
                  </a:cxn>
                  <a:cxn ang="T13">
                    <a:pos x="T2" y="T3"/>
                  </a:cxn>
                  <a:cxn ang="T14">
                    <a:pos x="T4" y="T5"/>
                  </a:cxn>
                  <a:cxn ang="T15">
                    <a:pos x="T6" y="T7"/>
                  </a:cxn>
                  <a:cxn ang="T16">
                    <a:pos x="T8" y="T9"/>
                  </a:cxn>
                  <a:cxn ang="T17">
                    <a:pos x="T10" y="T11"/>
                  </a:cxn>
                </a:cxnLst>
                <a:rect l="T18" t="T19" r="T20" b="T21"/>
                <a:pathLst>
                  <a:path w="202" h="408">
                    <a:moveTo>
                      <a:pt x="152" y="6"/>
                    </a:moveTo>
                    <a:lnTo>
                      <a:pt x="0" y="392"/>
                    </a:lnTo>
                    <a:lnTo>
                      <a:pt x="41" y="408"/>
                    </a:lnTo>
                    <a:lnTo>
                      <a:pt x="202" y="0"/>
                    </a:lnTo>
                    <a:lnTo>
                      <a:pt x="152" y="6"/>
                    </a:ln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77" name="Freeform 51"/>
              <p:cNvSpPr>
                <a:spLocks/>
              </p:cNvSpPr>
              <p:nvPr/>
            </p:nvSpPr>
            <p:spPr bwMode="auto">
              <a:xfrm>
                <a:off x="1002" y="2672"/>
                <a:ext cx="190" cy="386"/>
              </a:xfrm>
              <a:custGeom>
                <a:avLst/>
                <a:gdLst>
                  <a:gd name="T0" fmla="*/ 142 w 190"/>
                  <a:gd name="T1" fmla="*/ 10 h 386"/>
                  <a:gd name="T2" fmla="*/ 0 w 190"/>
                  <a:gd name="T3" fmla="*/ 371 h 386"/>
                  <a:gd name="T4" fmla="*/ 0 w 190"/>
                  <a:gd name="T5" fmla="*/ 371 h 386"/>
                  <a:gd name="T6" fmla="*/ 38 w 190"/>
                  <a:gd name="T7" fmla="*/ 386 h 386"/>
                  <a:gd name="T8" fmla="*/ 190 w 190"/>
                  <a:gd name="T9" fmla="*/ 0 h 386"/>
                  <a:gd name="T10" fmla="*/ 142 w 190"/>
                  <a:gd name="T11" fmla="*/ 10 h 386"/>
                  <a:gd name="T12" fmla="*/ 0 60000 65536"/>
                  <a:gd name="T13" fmla="*/ 0 60000 65536"/>
                  <a:gd name="T14" fmla="*/ 0 60000 65536"/>
                  <a:gd name="T15" fmla="*/ 0 60000 65536"/>
                  <a:gd name="T16" fmla="*/ 0 60000 65536"/>
                  <a:gd name="T17" fmla="*/ 0 60000 65536"/>
                  <a:gd name="T18" fmla="*/ 0 w 190"/>
                  <a:gd name="T19" fmla="*/ 0 h 386"/>
                  <a:gd name="T20" fmla="*/ 190 w 190"/>
                  <a:gd name="T21" fmla="*/ 386 h 386"/>
                </a:gdLst>
                <a:ahLst/>
                <a:cxnLst>
                  <a:cxn ang="T12">
                    <a:pos x="T0" y="T1"/>
                  </a:cxn>
                  <a:cxn ang="T13">
                    <a:pos x="T2" y="T3"/>
                  </a:cxn>
                  <a:cxn ang="T14">
                    <a:pos x="T4" y="T5"/>
                  </a:cxn>
                  <a:cxn ang="T15">
                    <a:pos x="T6" y="T7"/>
                  </a:cxn>
                  <a:cxn ang="T16">
                    <a:pos x="T8" y="T9"/>
                  </a:cxn>
                  <a:cxn ang="T17">
                    <a:pos x="T10" y="T11"/>
                  </a:cxn>
                </a:cxnLst>
                <a:rect l="T18" t="T19" r="T20" b="T21"/>
                <a:pathLst>
                  <a:path w="190" h="386">
                    <a:moveTo>
                      <a:pt x="142" y="10"/>
                    </a:moveTo>
                    <a:lnTo>
                      <a:pt x="0" y="371"/>
                    </a:lnTo>
                    <a:lnTo>
                      <a:pt x="38" y="386"/>
                    </a:lnTo>
                    <a:lnTo>
                      <a:pt x="190" y="0"/>
                    </a:lnTo>
                    <a:lnTo>
                      <a:pt x="142" y="10"/>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78" name="Freeform 52"/>
              <p:cNvSpPr>
                <a:spLocks/>
              </p:cNvSpPr>
              <p:nvPr/>
            </p:nvSpPr>
            <p:spPr bwMode="auto">
              <a:xfrm>
                <a:off x="961" y="2682"/>
                <a:ext cx="183" cy="361"/>
              </a:xfrm>
              <a:custGeom>
                <a:avLst/>
                <a:gdLst>
                  <a:gd name="T0" fmla="*/ 133 w 183"/>
                  <a:gd name="T1" fmla="*/ 6 h 361"/>
                  <a:gd name="T2" fmla="*/ 0 w 183"/>
                  <a:gd name="T3" fmla="*/ 345 h 361"/>
                  <a:gd name="T4" fmla="*/ 0 w 183"/>
                  <a:gd name="T5" fmla="*/ 345 h 361"/>
                  <a:gd name="T6" fmla="*/ 41 w 183"/>
                  <a:gd name="T7" fmla="*/ 361 h 361"/>
                  <a:gd name="T8" fmla="*/ 183 w 183"/>
                  <a:gd name="T9" fmla="*/ 0 h 361"/>
                  <a:gd name="T10" fmla="*/ 133 w 183"/>
                  <a:gd name="T11" fmla="*/ 6 h 361"/>
                  <a:gd name="T12" fmla="*/ 0 60000 65536"/>
                  <a:gd name="T13" fmla="*/ 0 60000 65536"/>
                  <a:gd name="T14" fmla="*/ 0 60000 65536"/>
                  <a:gd name="T15" fmla="*/ 0 60000 65536"/>
                  <a:gd name="T16" fmla="*/ 0 60000 65536"/>
                  <a:gd name="T17" fmla="*/ 0 60000 65536"/>
                  <a:gd name="T18" fmla="*/ 0 w 183"/>
                  <a:gd name="T19" fmla="*/ 0 h 361"/>
                  <a:gd name="T20" fmla="*/ 183 w 183"/>
                  <a:gd name="T21" fmla="*/ 361 h 361"/>
                </a:gdLst>
                <a:ahLst/>
                <a:cxnLst>
                  <a:cxn ang="T12">
                    <a:pos x="T0" y="T1"/>
                  </a:cxn>
                  <a:cxn ang="T13">
                    <a:pos x="T2" y="T3"/>
                  </a:cxn>
                  <a:cxn ang="T14">
                    <a:pos x="T4" y="T5"/>
                  </a:cxn>
                  <a:cxn ang="T15">
                    <a:pos x="T6" y="T7"/>
                  </a:cxn>
                  <a:cxn ang="T16">
                    <a:pos x="T8" y="T9"/>
                  </a:cxn>
                  <a:cxn ang="T17">
                    <a:pos x="T10" y="T11"/>
                  </a:cxn>
                </a:cxnLst>
                <a:rect l="T18" t="T19" r="T20" b="T21"/>
                <a:pathLst>
                  <a:path w="183" h="361">
                    <a:moveTo>
                      <a:pt x="133" y="6"/>
                    </a:moveTo>
                    <a:lnTo>
                      <a:pt x="0" y="345"/>
                    </a:lnTo>
                    <a:lnTo>
                      <a:pt x="41" y="361"/>
                    </a:lnTo>
                    <a:lnTo>
                      <a:pt x="183" y="0"/>
                    </a:lnTo>
                    <a:lnTo>
                      <a:pt x="133" y="6"/>
                    </a:lnTo>
                    <a:close/>
                  </a:path>
                </a:pathLst>
              </a:custGeom>
              <a:solidFill>
                <a:srgbClr val="AAAA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79" name="Freeform 53"/>
              <p:cNvSpPr>
                <a:spLocks/>
              </p:cNvSpPr>
              <p:nvPr/>
            </p:nvSpPr>
            <p:spPr bwMode="auto">
              <a:xfrm>
                <a:off x="920" y="2688"/>
                <a:ext cx="174" cy="339"/>
              </a:xfrm>
              <a:custGeom>
                <a:avLst/>
                <a:gdLst>
                  <a:gd name="T0" fmla="*/ 126 w 174"/>
                  <a:gd name="T1" fmla="*/ 6 h 339"/>
                  <a:gd name="T2" fmla="*/ 0 w 174"/>
                  <a:gd name="T3" fmla="*/ 323 h 339"/>
                  <a:gd name="T4" fmla="*/ 0 w 174"/>
                  <a:gd name="T5" fmla="*/ 323 h 339"/>
                  <a:gd name="T6" fmla="*/ 41 w 174"/>
                  <a:gd name="T7" fmla="*/ 339 h 339"/>
                  <a:gd name="T8" fmla="*/ 174 w 174"/>
                  <a:gd name="T9" fmla="*/ 0 h 339"/>
                  <a:gd name="T10" fmla="*/ 126 w 174"/>
                  <a:gd name="T11" fmla="*/ 6 h 339"/>
                  <a:gd name="T12" fmla="*/ 0 60000 65536"/>
                  <a:gd name="T13" fmla="*/ 0 60000 65536"/>
                  <a:gd name="T14" fmla="*/ 0 60000 65536"/>
                  <a:gd name="T15" fmla="*/ 0 60000 65536"/>
                  <a:gd name="T16" fmla="*/ 0 60000 65536"/>
                  <a:gd name="T17" fmla="*/ 0 60000 65536"/>
                  <a:gd name="T18" fmla="*/ 0 w 174"/>
                  <a:gd name="T19" fmla="*/ 0 h 339"/>
                  <a:gd name="T20" fmla="*/ 174 w 174"/>
                  <a:gd name="T21" fmla="*/ 339 h 339"/>
                </a:gdLst>
                <a:ahLst/>
                <a:cxnLst>
                  <a:cxn ang="T12">
                    <a:pos x="T0" y="T1"/>
                  </a:cxn>
                  <a:cxn ang="T13">
                    <a:pos x="T2" y="T3"/>
                  </a:cxn>
                  <a:cxn ang="T14">
                    <a:pos x="T4" y="T5"/>
                  </a:cxn>
                  <a:cxn ang="T15">
                    <a:pos x="T6" y="T7"/>
                  </a:cxn>
                  <a:cxn ang="T16">
                    <a:pos x="T8" y="T9"/>
                  </a:cxn>
                  <a:cxn ang="T17">
                    <a:pos x="T10" y="T11"/>
                  </a:cxn>
                </a:cxnLst>
                <a:rect l="T18" t="T19" r="T20" b="T21"/>
                <a:pathLst>
                  <a:path w="174" h="339">
                    <a:moveTo>
                      <a:pt x="126" y="6"/>
                    </a:moveTo>
                    <a:lnTo>
                      <a:pt x="0" y="323"/>
                    </a:lnTo>
                    <a:lnTo>
                      <a:pt x="41" y="339"/>
                    </a:lnTo>
                    <a:lnTo>
                      <a:pt x="174" y="0"/>
                    </a:lnTo>
                    <a:lnTo>
                      <a:pt x="126" y="6"/>
                    </a:lnTo>
                    <a:close/>
                  </a:path>
                </a:pathLst>
              </a:custGeom>
              <a:solidFill>
                <a:srgbClr val="A5A5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80" name="Freeform 54"/>
              <p:cNvSpPr>
                <a:spLocks/>
              </p:cNvSpPr>
              <p:nvPr/>
            </p:nvSpPr>
            <p:spPr bwMode="auto">
              <a:xfrm>
                <a:off x="882" y="2694"/>
                <a:ext cx="164" cy="317"/>
              </a:xfrm>
              <a:custGeom>
                <a:avLst/>
                <a:gdLst>
                  <a:gd name="T0" fmla="*/ 114 w 164"/>
                  <a:gd name="T1" fmla="*/ 10 h 317"/>
                  <a:gd name="T2" fmla="*/ 0 w 164"/>
                  <a:gd name="T3" fmla="*/ 304 h 317"/>
                  <a:gd name="T4" fmla="*/ 0 w 164"/>
                  <a:gd name="T5" fmla="*/ 304 h 317"/>
                  <a:gd name="T6" fmla="*/ 38 w 164"/>
                  <a:gd name="T7" fmla="*/ 317 h 317"/>
                  <a:gd name="T8" fmla="*/ 164 w 164"/>
                  <a:gd name="T9" fmla="*/ 0 h 317"/>
                  <a:gd name="T10" fmla="*/ 114 w 164"/>
                  <a:gd name="T11" fmla="*/ 10 h 317"/>
                  <a:gd name="T12" fmla="*/ 0 60000 65536"/>
                  <a:gd name="T13" fmla="*/ 0 60000 65536"/>
                  <a:gd name="T14" fmla="*/ 0 60000 65536"/>
                  <a:gd name="T15" fmla="*/ 0 60000 65536"/>
                  <a:gd name="T16" fmla="*/ 0 60000 65536"/>
                  <a:gd name="T17" fmla="*/ 0 60000 65536"/>
                  <a:gd name="T18" fmla="*/ 0 w 164"/>
                  <a:gd name="T19" fmla="*/ 0 h 317"/>
                  <a:gd name="T20" fmla="*/ 164 w 164"/>
                  <a:gd name="T21" fmla="*/ 317 h 317"/>
                </a:gdLst>
                <a:ahLst/>
                <a:cxnLst>
                  <a:cxn ang="T12">
                    <a:pos x="T0" y="T1"/>
                  </a:cxn>
                  <a:cxn ang="T13">
                    <a:pos x="T2" y="T3"/>
                  </a:cxn>
                  <a:cxn ang="T14">
                    <a:pos x="T4" y="T5"/>
                  </a:cxn>
                  <a:cxn ang="T15">
                    <a:pos x="T6" y="T7"/>
                  </a:cxn>
                  <a:cxn ang="T16">
                    <a:pos x="T8" y="T9"/>
                  </a:cxn>
                  <a:cxn ang="T17">
                    <a:pos x="T10" y="T11"/>
                  </a:cxn>
                </a:cxnLst>
                <a:rect l="T18" t="T19" r="T20" b="T21"/>
                <a:pathLst>
                  <a:path w="164" h="317">
                    <a:moveTo>
                      <a:pt x="114" y="10"/>
                    </a:moveTo>
                    <a:lnTo>
                      <a:pt x="0" y="304"/>
                    </a:lnTo>
                    <a:lnTo>
                      <a:pt x="38" y="317"/>
                    </a:lnTo>
                    <a:lnTo>
                      <a:pt x="164" y="0"/>
                    </a:lnTo>
                    <a:lnTo>
                      <a:pt x="114" y="1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81" name="Freeform 55"/>
              <p:cNvSpPr>
                <a:spLocks/>
              </p:cNvSpPr>
              <p:nvPr/>
            </p:nvSpPr>
            <p:spPr bwMode="auto">
              <a:xfrm>
                <a:off x="841" y="2704"/>
                <a:ext cx="155" cy="294"/>
              </a:xfrm>
              <a:custGeom>
                <a:avLst/>
                <a:gdLst>
                  <a:gd name="T0" fmla="*/ 107 w 155"/>
                  <a:gd name="T1" fmla="*/ 6 h 294"/>
                  <a:gd name="T2" fmla="*/ 0 w 155"/>
                  <a:gd name="T3" fmla="*/ 278 h 294"/>
                  <a:gd name="T4" fmla="*/ 0 w 155"/>
                  <a:gd name="T5" fmla="*/ 278 h 294"/>
                  <a:gd name="T6" fmla="*/ 41 w 155"/>
                  <a:gd name="T7" fmla="*/ 294 h 294"/>
                  <a:gd name="T8" fmla="*/ 155 w 155"/>
                  <a:gd name="T9" fmla="*/ 0 h 294"/>
                  <a:gd name="T10" fmla="*/ 107 w 155"/>
                  <a:gd name="T11" fmla="*/ 6 h 294"/>
                  <a:gd name="T12" fmla="*/ 0 60000 65536"/>
                  <a:gd name="T13" fmla="*/ 0 60000 65536"/>
                  <a:gd name="T14" fmla="*/ 0 60000 65536"/>
                  <a:gd name="T15" fmla="*/ 0 60000 65536"/>
                  <a:gd name="T16" fmla="*/ 0 60000 65536"/>
                  <a:gd name="T17" fmla="*/ 0 60000 65536"/>
                  <a:gd name="T18" fmla="*/ 0 w 155"/>
                  <a:gd name="T19" fmla="*/ 0 h 294"/>
                  <a:gd name="T20" fmla="*/ 155 w 155"/>
                  <a:gd name="T21" fmla="*/ 294 h 294"/>
                </a:gdLst>
                <a:ahLst/>
                <a:cxnLst>
                  <a:cxn ang="T12">
                    <a:pos x="T0" y="T1"/>
                  </a:cxn>
                  <a:cxn ang="T13">
                    <a:pos x="T2" y="T3"/>
                  </a:cxn>
                  <a:cxn ang="T14">
                    <a:pos x="T4" y="T5"/>
                  </a:cxn>
                  <a:cxn ang="T15">
                    <a:pos x="T6" y="T7"/>
                  </a:cxn>
                  <a:cxn ang="T16">
                    <a:pos x="T8" y="T9"/>
                  </a:cxn>
                  <a:cxn ang="T17">
                    <a:pos x="T10" y="T11"/>
                  </a:cxn>
                </a:cxnLst>
                <a:rect l="T18" t="T19" r="T20" b="T21"/>
                <a:pathLst>
                  <a:path w="155" h="294">
                    <a:moveTo>
                      <a:pt x="107" y="6"/>
                    </a:moveTo>
                    <a:lnTo>
                      <a:pt x="0" y="278"/>
                    </a:lnTo>
                    <a:lnTo>
                      <a:pt x="41" y="294"/>
                    </a:lnTo>
                    <a:lnTo>
                      <a:pt x="155" y="0"/>
                    </a:lnTo>
                    <a:lnTo>
                      <a:pt x="107" y="6"/>
                    </a:lnTo>
                    <a:close/>
                  </a:path>
                </a:pathLst>
              </a:custGeom>
              <a:solidFill>
                <a:srgbClr val="9A9A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82" name="Freeform 56"/>
              <p:cNvSpPr>
                <a:spLocks/>
              </p:cNvSpPr>
              <p:nvPr/>
            </p:nvSpPr>
            <p:spPr bwMode="auto">
              <a:xfrm>
                <a:off x="799" y="2710"/>
                <a:ext cx="149" cy="272"/>
              </a:xfrm>
              <a:custGeom>
                <a:avLst/>
                <a:gdLst>
                  <a:gd name="T0" fmla="*/ 99 w 149"/>
                  <a:gd name="T1" fmla="*/ 7 h 272"/>
                  <a:gd name="T2" fmla="*/ 0 w 149"/>
                  <a:gd name="T3" fmla="*/ 257 h 272"/>
                  <a:gd name="T4" fmla="*/ 0 w 149"/>
                  <a:gd name="T5" fmla="*/ 257 h 272"/>
                  <a:gd name="T6" fmla="*/ 42 w 149"/>
                  <a:gd name="T7" fmla="*/ 272 h 272"/>
                  <a:gd name="T8" fmla="*/ 149 w 149"/>
                  <a:gd name="T9" fmla="*/ 0 h 272"/>
                  <a:gd name="T10" fmla="*/ 99 w 149"/>
                  <a:gd name="T11" fmla="*/ 7 h 272"/>
                  <a:gd name="T12" fmla="*/ 0 60000 65536"/>
                  <a:gd name="T13" fmla="*/ 0 60000 65536"/>
                  <a:gd name="T14" fmla="*/ 0 60000 65536"/>
                  <a:gd name="T15" fmla="*/ 0 60000 65536"/>
                  <a:gd name="T16" fmla="*/ 0 60000 65536"/>
                  <a:gd name="T17" fmla="*/ 0 60000 65536"/>
                  <a:gd name="T18" fmla="*/ 0 w 149"/>
                  <a:gd name="T19" fmla="*/ 0 h 272"/>
                  <a:gd name="T20" fmla="*/ 149 w 149"/>
                  <a:gd name="T21" fmla="*/ 272 h 272"/>
                </a:gdLst>
                <a:ahLst/>
                <a:cxnLst>
                  <a:cxn ang="T12">
                    <a:pos x="T0" y="T1"/>
                  </a:cxn>
                  <a:cxn ang="T13">
                    <a:pos x="T2" y="T3"/>
                  </a:cxn>
                  <a:cxn ang="T14">
                    <a:pos x="T4" y="T5"/>
                  </a:cxn>
                  <a:cxn ang="T15">
                    <a:pos x="T6" y="T7"/>
                  </a:cxn>
                  <a:cxn ang="T16">
                    <a:pos x="T8" y="T9"/>
                  </a:cxn>
                  <a:cxn ang="T17">
                    <a:pos x="T10" y="T11"/>
                  </a:cxn>
                </a:cxnLst>
                <a:rect l="T18" t="T19" r="T20" b="T21"/>
                <a:pathLst>
                  <a:path w="149" h="272">
                    <a:moveTo>
                      <a:pt x="99" y="7"/>
                    </a:moveTo>
                    <a:lnTo>
                      <a:pt x="0" y="257"/>
                    </a:lnTo>
                    <a:lnTo>
                      <a:pt x="42" y="272"/>
                    </a:lnTo>
                    <a:lnTo>
                      <a:pt x="149" y="0"/>
                    </a:lnTo>
                    <a:lnTo>
                      <a:pt x="99" y="7"/>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83" name="Freeform 57"/>
              <p:cNvSpPr>
                <a:spLocks/>
              </p:cNvSpPr>
              <p:nvPr/>
            </p:nvSpPr>
            <p:spPr bwMode="auto">
              <a:xfrm>
                <a:off x="762" y="2717"/>
                <a:ext cx="136" cy="250"/>
              </a:xfrm>
              <a:custGeom>
                <a:avLst/>
                <a:gdLst>
                  <a:gd name="T0" fmla="*/ 85 w 136"/>
                  <a:gd name="T1" fmla="*/ 9 h 250"/>
                  <a:gd name="T2" fmla="*/ 0 w 136"/>
                  <a:gd name="T3" fmla="*/ 234 h 250"/>
                  <a:gd name="T4" fmla="*/ 0 w 136"/>
                  <a:gd name="T5" fmla="*/ 234 h 250"/>
                  <a:gd name="T6" fmla="*/ 37 w 136"/>
                  <a:gd name="T7" fmla="*/ 250 h 250"/>
                  <a:gd name="T8" fmla="*/ 136 w 136"/>
                  <a:gd name="T9" fmla="*/ 0 h 250"/>
                  <a:gd name="T10" fmla="*/ 85 w 136"/>
                  <a:gd name="T11" fmla="*/ 9 h 250"/>
                  <a:gd name="T12" fmla="*/ 0 60000 65536"/>
                  <a:gd name="T13" fmla="*/ 0 60000 65536"/>
                  <a:gd name="T14" fmla="*/ 0 60000 65536"/>
                  <a:gd name="T15" fmla="*/ 0 60000 65536"/>
                  <a:gd name="T16" fmla="*/ 0 60000 65536"/>
                  <a:gd name="T17" fmla="*/ 0 60000 65536"/>
                  <a:gd name="T18" fmla="*/ 0 w 136"/>
                  <a:gd name="T19" fmla="*/ 0 h 250"/>
                  <a:gd name="T20" fmla="*/ 136 w 136"/>
                  <a:gd name="T21" fmla="*/ 250 h 250"/>
                </a:gdLst>
                <a:ahLst/>
                <a:cxnLst>
                  <a:cxn ang="T12">
                    <a:pos x="T0" y="T1"/>
                  </a:cxn>
                  <a:cxn ang="T13">
                    <a:pos x="T2" y="T3"/>
                  </a:cxn>
                  <a:cxn ang="T14">
                    <a:pos x="T4" y="T5"/>
                  </a:cxn>
                  <a:cxn ang="T15">
                    <a:pos x="T6" y="T7"/>
                  </a:cxn>
                  <a:cxn ang="T16">
                    <a:pos x="T8" y="T9"/>
                  </a:cxn>
                  <a:cxn ang="T17">
                    <a:pos x="T10" y="T11"/>
                  </a:cxn>
                </a:cxnLst>
                <a:rect l="T18" t="T19" r="T20" b="T21"/>
                <a:pathLst>
                  <a:path w="136" h="250">
                    <a:moveTo>
                      <a:pt x="85" y="9"/>
                    </a:moveTo>
                    <a:lnTo>
                      <a:pt x="0" y="234"/>
                    </a:lnTo>
                    <a:lnTo>
                      <a:pt x="37" y="250"/>
                    </a:lnTo>
                    <a:lnTo>
                      <a:pt x="136" y="0"/>
                    </a:lnTo>
                    <a:lnTo>
                      <a:pt x="85" y="9"/>
                    </a:lnTo>
                    <a:close/>
                  </a:path>
                </a:pathLst>
              </a:custGeom>
              <a:solidFill>
                <a:srgbClr val="909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84" name="Freeform 58"/>
              <p:cNvSpPr>
                <a:spLocks/>
              </p:cNvSpPr>
              <p:nvPr/>
            </p:nvSpPr>
            <p:spPr bwMode="auto">
              <a:xfrm>
                <a:off x="720" y="2726"/>
                <a:ext cx="127" cy="225"/>
              </a:xfrm>
              <a:custGeom>
                <a:avLst/>
                <a:gdLst>
                  <a:gd name="T0" fmla="*/ 79 w 127"/>
                  <a:gd name="T1" fmla="*/ 6 h 225"/>
                  <a:gd name="T2" fmla="*/ 0 w 127"/>
                  <a:gd name="T3" fmla="*/ 209 h 225"/>
                  <a:gd name="T4" fmla="*/ 0 w 127"/>
                  <a:gd name="T5" fmla="*/ 209 h 225"/>
                  <a:gd name="T6" fmla="*/ 42 w 127"/>
                  <a:gd name="T7" fmla="*/ 225 h 225"/>
                  <a:gd name="T8" fmla="*/ 127 w 127"/>
                  <a:gd name="T9" fmla="*/ 0 h 225"/>
                  <a:gd name="T10" fmla="*/ 79 w 127"/>
                  <a:gd name="T11" fmla="*/ 6 h 225"/>
                  <a:gd name="T12" fmla="*/ 0 60000 65536"/>
                  <a:gd name="T13" fmla="*/ 0 60000 65536"/>
                  <a:gd name="T14" fmla="*/ 0 60000 65536"/>
                  <a:gd name="T15" fmla="*/ 0 60000 65536"/>
                  <a:gd name="T16" fmla="*/ 0 60000 65536"/>
                  <a:gd name="T17" fmla="*/ 0 60000 65536"/>
                  <a:gd name="T18" fmla="*/ 0 w 127"/>
                  <a:gd name="T19" fmla="*/ 0 h 225"/>
                  <a:gd name="T20" fmla="*/ 127 w 127"/>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27" h="225">
                    <a:moveTo>
                      <a:pt x="79" y="6"/>
                    </a:moveTo>
                    <a:lnTo>
                      <a:pt x="0" y="209"/>
                    </a:lnTo>
                    <a:lnTo>
                      <a:pt x="42" y="225"/>
                    </a:lnTo>
                    <a:lnTo>
                      <a:pt x="127" y="0"/>
                    </a:lnTo>
                    <a:lnTo>
                      <a:pt x="79" y="6"/>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85" name="Freeform 59"/>
              <p:cNvSpPr>
                <a:spLocks/>
              </p:cNvSpPr>
              <p:nvPr/>
            </p:nvSpPr>
            <p:spPr bwMode="auto">
              <a:xfrm>
                <a:off x="679" y="2732"/>
                <a:ext cx="120" cy="203"/>
              </a:xfrm>
              <a:custGeom>
                <a:avLst/>
                <a:gdLst>
                  <a:gd name="T0" fmla="*/ 70 w 120"/>
                  <a:gd name="T1" fmla="*/ 10 h 203"/>
                  <a:gd name="T2" fmla="*/ 0 w 120"/>
                  <a:gd name="T3" fmla="*/ 187 h 203"/>
                  <a:gd name="T4" fmla="*/ 0 w 120"/>
                  <a:gd name="T5" fmla="*/ 187 h 203"/>
                  <a:gd name="T6" fmla="*/ 41 w 120"/>
                  <a:gd name="T7" fmla="*/ 203 h 203"/>
                  <a:gd name="T8" fmla="*/ 120 w 120"/>
                  <a:gd name="T9" fmla="*/ 0 h 203"/>
                  <a:gd name="T10" fmla="*/ 70 w 120"/>
                  <a:gd name="T11" fmla="*/ 10 h 203"/>
                  <a:gd name="T12" fmla="*/ 0 60000 65536"/>
                  <a:gd name="T13" fmla="*/ 0 60000 65536"/>
                  <a:gd name="T14" fmla="*/ 0 60000 65536"/>
                  <a:gd name="T15" fmla="*/ 0 60000 65536"/>
                  <a:gd name="T16" fmla="*/ 0 60000 65536"/>
                  <a:gd name="T17" fmla="*/ 0 60000 65536"/>
                  <a:gd name="T18" fmla="*/ 0 w 120"/>
                  <a:gd name="T19" fmla="*/ 0 h 203"/>
                  <a:gd name="T20" fmla="*/ 120 w 120"/>
                  <a:gd name="T21" fmla="*/ 203 h 203"/>
                </a:gdLst>
                <a:ahLst/>
                <a:cxnLst>
                  <a:cxn ang="T12">
                    <a:pos x="T0" y="T1"/>
                  </a:cxn>
                  <a:cxn ang="T13">
                    <a:pos x="T2" y="T3"/>
                  </a:cxn>
                  <a:cxn ang="T14">
                    <a:pos x="T4" y="T5"/>
                  </a:cxn>
                  <a:cxn ang="T15">
                    <a:pos x="T6" y="T7"/>
                  </a:cxn>
                  <a:cxn ang="T16">
                    <a:pos x="T8" y="T9"/>
                  </a:cxn>
                  <a:cxn ang="T17">
                    <a:pos x="T10" y="T11"/>
                  </a:cxn>
                </a:cxnLst>
                <a:rect l="T18" t="T19" r="T20" b="T21"/>
                <a:pathLst>
                  <a:path w="120" h="203">
                    <a:moveTo>
                      <a:pt x="70" y="10"/>
                    </a:moveTo>
                    <a:lnTo>
                      <a:pt x="0" y="187"/>
                    </a:lnTo>
                    <a:lnTo>
                      <a:pt x="41" y="203"/>
                    </a:lnTo>
                    <a:lnTo>
                      <a:pt x="120" y="0"/>
                    </a:lnTo>
                    <a:lnTo>
                      <a:pt x="70" y="10"/>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86" name="Freeform 60"/>
              <p:cNvSpPr>
                <a:spLocks/>
              </p:cNvSpPr>
              <p:nvPr/>
            </p:nvSpPr>
            <p:spPr bwMode="auto">
              <a:xfrm>
                <a:off x="641" y="2742"/>
                <a:ext cx="108" cy="177"/>
              </a:xfrm>
              <a:custGeom>
                <a:avLst/>
                <a:gdLst>
                  <a:gd name="T0" fmla="*/ 60 w 108"/>
                  <a:gd name="T1" fmla="*/ 6 h 177"/>
                  <a:gd name="T2" fmla="*/ 0 w 108"/>
                  <a:gd name="T3" fmla="*/ 161 h 177"/>
                  <a:gd name="T4" fmla="*/ 0 w 108"/>
                  <a:gd name="T5" fmla="*/ 161 h 177"/>
                  <a:gd name="T6" fmla="*/ 38 w 108"/>
                  <a:gd name="T7" fmla="*/ 177 h 177"/>
                  <a:gd name="T8" fmla="*/ 108 w 108"/>
                  <a:gd name="T9" fmla="*/ 0 h 177"/>
                  <a:gd name="T10" fmla="*/ 60 w 108"/>
                  <a:gd name="T11" fmla="*/ 6 h 177"/>
                  <a:gd name="T12" fmla="*/ 0 60000 65536"/>
                  <a:gd name="T13" fmla="*/ 0 60000 65536"/>
                  <a:gd name="T14" fmla="*/ 0 60000 65536"/>
                  <a:gd name="T15" fmla="*/ 0 60000 65536"/>
                  <a:gd name="T16" fmla="*/ 0 60000 65536"/>
                  <a:gd name="T17" fmla="*/ 0 60000 65536"/>
                  <a:gd name="T18" fmla="*/ 0 w 108"/>
                  <a:gd name="T19" fmla="*/ 0 h 177"/>
                  <a:gd name="T20" fmla="*/ 108 w 108"/>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108" h="177">
                    <a:moveTo>
                      <a:pt x="60" y="6"/>
                    </a:moveTo>
                    <a:lnTo>
                      <a:pt x="0" y="161"/>
                    </a:lnTo>
                    <a:lnTo>
                      <a:pt x="38" y="177"/>
                    </a:lnTo>
                    <a:lnTo>
                      <a:pt x="108" y="0"/>
                    </a:lnTo>
                    <a:lnTo>
                      <a:pt x="60" y="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87" name="Freeform 61"/>
              <p:cNvSpPr>
                <a:spLocks/>
              </p:cNvSpPr>
              <p:nvPr/>
            </p:nvSpPr>
            <p:spPr bwMode="auto">
              <a:xfrm>
                <a:off x="600" y="2748"/>
                <a:ext cx="101" cy="155"/>
              </a:xfrm>
              <a:custGeom>
                <a:avLst/>
                <a:gdLst>
                  <a:gd name="T0" fmla="*/ 51 w 101"/>
                  <a:gd name="T1" fmla="*/ 7 h 155"/>
                  <a:gd name="T2" fmla="*/ 0 w 101"/>
                  <a:gd name="T3" fmla="*/ 139 h 155"/>
                  <a:gd name="T4" fmla="*/ 0 w 101"/>
                  <a:gd name="T5" fmla="*/ 139 h 155"/>
                  <a:gd name="T6" fmla="*/ 41 w 101"/>
                  <a:gd name="T7" fmla="*/ 155 h 155"/>
                  <a:gd name="T8" fmla="*/ 101 w 101"/>
                  <a:gd name="T9" fmla="*/ 0 h 155"/>
                  <a:gd name="T10" fmla="*/ 51 w 101"/>
                  <a:gd name="T11" fmla="*/ 7 h 155"/>
                  <a:gd name="T12" fmla="*/ 0 60000 65536"/>
                  <a:gd name="T13" fmla="*/ 0 60000 65536"/>
                  <a:gd name="T14" fmla="*/ 0 60000 65536"/>
                  <a:gd name="T15" fmla="*/ 0 60000 65536"/>
                  <a:gd name="T16" fmla="*/ 0 60000 65536"/>
                  <a:gd name="T17" fmla="*/ 0 60000 65536"/>
                  <a:gd name="T18" fmla="*/ 0 w 101"/>
                  <a:gd name="T19" fmla="*/ 0 h 155"/>
                  <a:gd name="T20" fmla="*/ 101 w 101"/>
                  <a:gd name="T21" fmla="*/ 155 h 155"/>
                </a:gdLst>
                <a:ahLst/>
                <a:cxnLst>
                  <a:cxn ang="T12">
                    <a:pos x="T0" y="T1"/>
                  </a:cxn>
                  <a:cxn ang="T13">
                    <a:pos x="T2" y="T3"/>
                  </a:cxn>
                  <a:cxn ang="T14">
                    <a:pos x="T4" y="T5"/>
                  </a:cxn>
                  <a:cxn ang="T15">
                    <a:pos x="T6" y="T7"/>
                  </a:cxn>
                  <a:cxn ang="T16">
                    <a:pos x="T8" y="T9"/>
                  </a:cxn>
                  <a:cxn ang="T17">
                    <a:pos x="T10" y="T11"/>
                  </a:cxn>
                </a:cxnLst>
                <a:rect l="T18" t="T19" r="T20" b="T21"/>
                <a:pathLst>
                  <a:path w="101" h="155">
                    <a:moveTo>
                      <a:pt x="51" y="7"/>
                    </a:moveTo>
                    <a:lnTo>
                      <a:pt x="0" y="139"/>
                    </a:lnTo>
                    <a:lnTo>
                      <a:pt x="41" y="155"/>
                    </a:lnTo>
                    <a:lnTo>
                      <a:pt x="101" y="0"/>
                    </a:lnTo>
                    <a:lnTo>
                      <a:pt x="51" y="7"/>
                    </a:lnTo>
                    <a:close/>
                  </a:path>
                </a:pathLst>
              </a:custGeom>
              <a:solidFill>
                <a:srgbClr val="7B7B7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88" name="Freeform 62"/>
              <p:cNvSpPr>
                <a:spLocks/>
              </p:cNvSpPr>
              <p:nvPr/>
            </p:nvSpPr>
            <p:spPr bwMode="auto">
              <a:xfrm>
                <a:off x="559" y="2755"/>
                <a:ext cx="92" cy="132"/>
              </a:xfrm>
              <a:custGeom>
                <a:avLst/>
                <a:gdLst>
                  <a:gd name="T0" fmla="*/ 44 w 92"/>
                  <a:gd name="T1" fmla="*/ 9 h 132"/>
                  <a:gd name="T2" fmla="*/ 0 w 92"/>
                  <a:gd name="T3" fmla="*/ 117 h 132"/>
                  <a:gd name="T4" fmla="*/ 0 w 92"/>
                  <a:gd name="T5" fmla="*/ 117 h 132"/>
                  <a:gd name="T6" fmla="*/ 41 w 92"/>
                  <a:gd name="T7" fmla="*/ 132 h 132"/>
                  <a:gd name="T8" fmla="*/ 92 w 92"/>
                  <a:gd name="T9" fmla="*/ 0 h 132"/>
                  <a:gd name="T10" fmla="*/ 44 w 92"/>
                  <a:gd name="T11" fmla="*/ 9 h 132"/>
                  <a:gd name="T12" fmla="*/ 0 60000 65536"/>
                  <a:gd name="T13" fmla="*/ 0 60000 65536"/>
                  <a:gd name="T14" fmla="*/ 0 60000 65536"/>
                  <a:gd name="T15" fmla="*/ 0 60000 65536"/>
                  <a:gd name="T16" fmla="*/ 0 60000 65536"/>
                  <a:gd name="T17" fmla="*/ 0 60000 65536"/>
                  <a:gd name="T18" fmla="*/ 0 w 92"/>
                  <a:gd name="T19" fmla="*/ 0 h 132"/>
                  <a:gd name="T20" fmla="*/ 92 w 92"/>
                  <a:gd name="T21" fmla="*/ 132 h 132"/>
                </a:gdLst>
                <a:ahLst/>
                <a:cxnLst>
                  <a:cxn ang="T12">
                    <a:pos x="T0" y="T1"/>
                  </a:cxn>
                  <a:cxn ang="T13">
                    <a:pos x="T2" y="T3"/>
                  </a:cxn>
                  <a:cxn ang="T14">
                    <a:pos x="T4" y="T5"/>
                  </a:cxn>
                  <a:cxn ang="T15">
                    <a:pos x="T6" y="T7"/>
                  </a:cxn>
                  <a:cxn ang="T16">
                    <a:pos x="T8" y="T9"/>
                  </a:cxn>
                  <a:cxn ang="T17">
                    <a:pos x="T10" y="T11"/>
                  </a:cxn>
                </a:cxnLst>
                <a:rect l="T18" t="T19" r="T20" b="T21"/>
                <a:pathLst>
                  <a:path w="92" h="132">
                    <a:moveTo>
                      <a:pt x="44" y="9"/>
                    </a:moveTo>
                    <a:lnTo>
                      <a:pt x="0" y="117"/>
                    </a:lnTo>
                    <a:lnTo>
                      <a:pt x="41" y="132"/>
                    </a:lnTo>
                    <a:lnTo>
                      <a:pt x="92" y="0"/>
                    </a:lnTo>
                    <a:lnTo>
                      <a:pt x="44" y="9"/>
                    </a:lnTo>
                    <a:close/>
                  </a:path>
                </a:pathLst>
              </a:custGeom>
              <a:solidFill>
                <a:srgbClr val="7676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89" name="Freeform 63"/>
              <p:cNvSpPr>
                <a:spLocks/>
              </p:cNvSpPr>
              <p:nvPr/>
            </p:nvSpPr>
            <p:spPr bwMode="auto">
              <a:xfrm>
                <a:off x="521" y="2764"/>
                <a:ext cx="82" cy="108"/>
              </a:xfrm>
              <a:custGeom>
                <a:avLst/>
                <a:gdLst>
                  <a:gd name="T0" fmla="*/ 32 w 82"/>
                  <a:gd name="T1" fmla="*/ 6 h 108"/>
                  <a:gd name="T2" fmla="*/ 0 w 82"/>
                  <a:gd name="T3" fmla="*/ 92 h 108"/>
                  <a:gd name="T4" fmla="*/ 0 w 82"/>
                  <a:gd name="T5" fmla="*/ 92 h 108"/>
                  <a:gd name="T6" fmla="*/ 38 w 82"/>
                  <a:gd name="T7" fmla="*/ 108 h 108"/>
                  <a:gd name="T8" fmla="*/ 82 w 82"/>
                  <a:gd name="T9" fmla="*/ 0 h 108"/>
                  <a:gd name="T10" fmla="*/ 32 w 82"/>
                  <a:gd name="T11" fmla="*/ 6 h 108"/>
                  <a:gd name="T12" fmla="*/ 0 60000 65536"/>
                  <a:gd name="T13" fmla="*/ 0 60000 65536"/>
                  <a:gd name="T14" fmla="*/ 0 60000 65536"/>
                  <a:gd name="T15" fmla="*/ 0 60000 65536"/>
                  <a:gd name="T16" fmla="*/ 0 60000 65536"/>
                  <a:gd name="T17" fmla="*/ 0 60000 65536"/>
                  <a:gd name="T18" fmla="*/ 0 w 82"/>
                  <a:gd name="T19" fmla="*/ 0 h 108"/>
                  <a:gd name="T20" fmla="*/ 82 w 82"/>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82" h="108">
                    <a:moveTo>
                      <a:pt x="32" y="6"/>
                    </a:moveTo>
                    <a:lnTo>
                      <a:pt x="0" y="92"/>
                    </a:lnTo>
                    <a:lnTo>
                      <a:pt x="38" y="108"/>
                    </a:lnTo>
                    <a:lnTo>
                      <a:pt x="82" y="0"/>
                    </a:lnTo>
                    <a:lnTo>
                      <a:pt x="32" y="6"/>
                    </a:lnTo>
                    <a:close/>
                  </a:path>
                </a:pathLst>
              </a:custGeom>
              <a:solidFill>
                <a:srgbClr val="70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90" name="Freeform 64"/>
              <p:cNvSpPr>
                <a:spLocks/>
              </p:cNvSpPr>
              <p:nvPr/>
            </p:nvSpPr>
            <p:spPr bwMode="auto">
              <a:xfrm>
                <a:off x="480" y="2770"/>
                <a:ext cx="73" cy="86"/>
              </a:xfrm>
              <a:custGeom>
                <a:avLst/>
                <a:gdLst>
                  <a:gd name="T0" fmla="*/ 25 w 73"/>
                  <a:gd name="T1" fmla="*/ 7 h 86"/>
                  <a:gd name="T2" fmla="*/ 0 w 73"/>
                  <a:gd name="T3" fmla="*/ 70 h 86"/>
                  <a:gd name="T4" fmla="*/ 0 w 73"/>
                  <a:gd name="T5" fmla="*/ 70 h 86"/>
                  <a:gd name="T6" fmla="*/ 41 w 73"/>
                  <a:gd name="T7" fmla="*/ 86 h 86"/>
                  <a:gd name="T8" fmla="*/ 73 w 73"/>
                  <a:gd name="T9" fmla="*/ 0 h 86"/>
                  <a:gd name="T10" fmla="*/ 25 w 73"/>
                  <a:gd name="T11" fmla="*/ 7 h 86"/>
                  <a:gd name="T12" fmla="*/ 0 60000 65536"/>
                  <a:gd name="T13" fmla="*/ 0 60000 65536"/>
                  <a:gd name="T14" fmla="*/ 0 60000 65536"/>
                  <a:gd name="T15" fmla="*/ 0 60000 65536"/>
                  <a:gd name="T16" fmla="*/ 0 60000 65536"/>
                  <a:gd name="T17" fmla="*/ 0 60000 65536"/>
                  <a:gd name="T18" fmla="*/ 0 w 73"/>
                  <a:gd name="T19" fmla="*/ 0 h 86"/>
                  <a:gd name="T20" fmla="*/ 73 w 73"/>
                  <a:gd name="T21" fmla="*/ 86 h 86"/>
                </a:gdLst>
                <a:ahLst/>
                <a:cxnLst>
                  <a:cxn ang="T12">
                    <a:pos x="T0" y="T1"/>
                  </a:cxn>
                  <a:cxn ang="T13">
                    <a:pos x="T2" y="T3"/>
                  </a:cxn>
                  <a:cxn ang="T14">
                    <a:pos x="T4" y="T5"/>
                  </a:cxn>
                  <a:cxn ang="T15">
                    <a:pos x="T6" y="T7"/>
                  </a:cxn>
                  <a:cxn ang="T16">
                    <a:pos x="T8" y="T9"/>
                  </a:cxn>
                  <a:cxn ang="T17">
                    <a:pos x="T10" y="T11"/>
                  </a:cxn>
                </a:cxnLst>
                <a:rect l="T18" t="T19" r="T20" b="T21"/>
                <a:pathLst>
                  <a:path w="73" h="86">
                    <a:moveTo>
                      <a:pt x="25" y="7"/>
                    </a:moveTo>
                    <a:lnTo>
                      <a:pt x="0" y="70"/>
                    </a:lnTo>
                    <a:lnTo>
                      <a:pt x="41" y="86"/>
                    </a:lnTo>
                    <a:lnTo>
                      <a:pt x="73" y="0"/>
                    </a:lnTo>
                    <a:lnTo>
                      <a:pt x="25" y="7"/>
                    </a:lnTo>
                    <a:close/>
                  </a:path>
                </a:pathLst>
              </a:custGeom>
              <a:solidFill>
                <a:srgbClr val="6B6B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91" name="Freeform 65"/>
              <p:cNvSpPr>
                <a:spLocks/>
              </p:cNvSpPr>
              <p:nvPr/>
            </p:nvSpPr>
            <p:spPr bwMode="auto">
              <a:xfrm>
                <a:off x="439" y="2777"/>
                <a:ext cx="66" cy="63"/>
              </a:xfrm>
              <a:custGeom>
                <a:avLst/>
                <a:gdLst>
                  <a:gd name="T0" fmla="*/ 16 w 66"/>
                  <a:gd name="T1" fmla="*/ 9 h 63"/>
                  <a:gd name="T2" fmla="*/ 0 w 66"/>
                  <a:gd name="T3" fmla="*/ 47 h 63"/>
                  <a:gd name="T4" fmla="*/ 0 w 66"/>
                  <a:gd name="T5" fmla="*/ 47 h 63"/>
                  <a:gd name="T6" fmla="*/ 41 w 66"/>
                  <a:gd name="T7" fmla="*/ 63 h 63"/>
                  <a:gd name="T8" fmla="*/ 66 w 66"/>
                  <a:gd name="T9" fmla="*/ 0 h 63"/>
                  <a:gd name="T10" fmla="*/ 16 w 66"/>
                  <a:gd name="T11" fmla="*/ 9 h 63"/>
                  <a:gd name="T12" fmla="*/ 0 60000 65536"/>
                  <a:gd name="T13" fmla="*/ 0 60000 65536"/>
                  <a:gd name="T14" fmla="*/ 0 60000 65536"/>
                  <a:gd name="T15" fmla="*/ 0 60000 65536"/>
                  <a:gd name="T16" fmla="*/ 0 60000 65536"/>
                  <a:gd name="T17" fmla="*/ 0 60000 65536"/>
                  <a:gd name="T18" fmla="*/ 0 w 66"/>
                  <a:gd name="T19" fmla="*/ 0 h 63"/>
                  <a:gd name="T20" fmla="*/ 66 w 66"/>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66" h="63">
                    <a:moveTo>
                      <a:pt x="16" y="9"/>
                    </a:moveTo>
                    <a:lnTo>
                      <a:pt x="0" y="47"/>
                    </a:lnTo>
                    <a:lnTo>
                      <a:pt x="41" y="63"/>
                    </a:lnTo>
                    <a:lnTo>
                      <a:pt x="66" y="0"/>
                    </a:lnTo>
                    <a:lnTo>
                      <a:pt x="16" y="9"/>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92" name="Freeform 66"/>
              <p:cNvSpPr>
                <a:spLocks/>
              </p:cNvSpPr>
              <p:nvPr/>
            </p:nvSpPr>
            <p:spPr bwMode="auto">
              <a:xfrm>
                <a:off x="372" y="2786"/>
                <a:ext cx="83" cy="38"/>
              </a:xfrm>
              <a:custGeom>
                <a:avLst/>
                <a:gdLst>
                  <a:gd name="T0" fmla="*/ 0 w 83"/>
                  <a:gd name="T1" fmla="*/ 13 h 38"/>
                  <a:gd name="T2" fmla="*/ 0 w 83"/>
                  <a:gd name="T3" fmla="*/ 13 h 38"/>
                  <a:gd name="T4" fmla="*/ 0 w 83"/>
                  <a:gd name="T5" fmla="*/ 13 h 38"/>
                  <a:gd name="T6" fmla="*/ 67 w 83"/>
                  <a:gd name="T7" fmla="*/ 38 h 38"/>
                  <a:gd name="T8" fmla="*/ 83 w 83"/>
                  <a:gd name="T9" fmla="*/ 0 h 38"/>
                  <a:gd name="T10" fmla="*/ 0 w 83"/>
                  <a:gd name="T11" fmla="*/ 13 h 38"/>
                  <a:gd name="T12" fmla="*/ 0 60000 65536"/>
                  <a:gd name="T13" fmla="*/ 0 60000 65536"/>
                  <a:gd name="T14" fmla="*/ 0 60000 65536"/>
                  <a:gd name="T15" fmla="*/ 0 60000 65536"/>
                  <a:gd name="T16" fmla="*/ 0 60000 65536"/>
                  <a:gd name="T17" fmla="*/ 0 60000 65536"/>
                  <a:gd name="T18" fmla="*/ 0 w 83"/>
                  <a:gd name="T19" fmla="*/ 0 h 38"/>
                  <a:gd name="T20" fmla="*/ 83 w 83"/>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83" h="38">
                    <a:moveTo>
                      <a:pt x="0" y="13"/>
                    </a:moveTo>
                    <a:lnTo>
                      <a:pt x="0" y="13"/>
                    </a:lnTo>
                    <a:lnTo>
                      <a:pt x="67" y="38"/>
                    </a:lnTo>
                    <a:lnTo>
                      <a:pt x="83" y="0"/>
                    </a:lnTo>
                    <a:lnTo>
                      <a:pt x="0" y="13"/>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93" name="Freeform 67"/>
              <p:cNvSpPr>
                <a:spLocks/>
              </p:cNvSpPr>
              <p:nvPr/>
            </p:nvSpPr>
            <p:spPr bwMode="auto">
              <a:xfrm>
                <a:off x="366" y="2799"/>
                <a:ext cx="1769" cy="440"/>
              </a:xfrm>
              <a:custGeom>
                <a:avLst/>
                <a:gdLst>
                  <a:gd name="T0" fmla="*/ 6 w 1769"/>
                  <a:gd name="T1" fmla="*/ 0 h 440"/>
                  <a:gd name="T2" fmla="*/ 6 w 1769"/>
                  <a:gd name="T3" fmla="*/ 0 h 440"/>
                  <a:gd name="T4" fmla="*/ 462 w 1769"/>
                  <a:gd name="T5" fmla="*/ 177 h 440"/>
                  <a:gd name="T6" fmla="*/ 747 w 1769"/>
                  <a:gd name="T7" fmla="*/ 288 h 440"/>
                  <a:gd name="T8" fmla="*/ 899 w 1769"/>
                  <a:gd name="T9" fmla="*/ 345 h 440"/>
                  <a:gd name="T10" fmla="*/ 899 w 1769"/>
                  <a:gd name="T11" fmla="*/ 345 h 440"/>
                  <a:gd name="T12" fmla="*/ 937 w 1769"/>
                  <a:gd name="T13" fmla="*/ 357 h 440"/>
                  <a:gd name="T14" fmla="*/ 962 w 1769"/>
                  <a:gd name="T15" fmla="*/ 361 h 440"/>
                  <a:gd name="T16" fmla="*/ 984 w 1769"/>
                  <a:gd name="T17" fmla="*/ 357 h 440"/>
                  <a:gd name="T18" fmla="*/ 1000 w 1769"/>
                  <a:gd name="T19" fmla="*/ 351 h 440"/>
                  <a:gd name="T20" fmla="*/ 1000 w 1769"/>
                  <a:gd name="T21" fmla="*/ 351 h 440"/>
                  <a:gd name="T22" fmla="*/ 1766 w 1769"/>
                  <a:gd name="T23" fmla="*/ 117 h 440"/>
                  <a:gd name="T24" fmla="*/ 1766 w 1769"/>
                  <a:gd name="T25" fmla="*/ 117 h 440"/>
                  <a:gd name="T26" fmla="*/ 1769 w 1769"/>
                  <a:gd name="T27" fmla="*/ 123 h 440"/>
                  <a:gd name="T28" fmla="*/ 1769 w 1769"/>
                  <a:gd name="T29" fmla="*/ 133 h 440"/>
                  <a:gd name="T30" fmla="*/ 1769 w 1769"/>
                  <a:gd name="T31" fmla="*/ 133 h 440"/>
                  <a:gd name="T32" fmla="*/ 1759 w 1769"/>
                  <a:gd name="T33" fmla="*/ 168 h 440"/>
                  <a:gd name="T34" fmla="*/ 1759 w 1769"/>
                  <a:gd name="T35" fmla="*/ 168 h 440"/>
                  <a:gd name="T36" fmla="*/ 1759 w 1769"/>
                  <a:gd name="T37" fmla="*/ 174 h 440"/>
                  <a:gd name="T38" fmla="*/ 1753 w 1769"/>
                  <a:gd name="T39" fmla="*/ 180 h 440"/>
                  <a:gd name="T40" fmla="*/ 1743 w 1769"/>
                  <a:gd name="T41" fmla="*/ 187 h 440"/>
                  <a:gd name="T42" fmla="*/ 1731 w 1769"/>
                  <a:gd name="T43" fmla="*/ 193 h 440"/>
                  <a:gd name="T44" fmla="*/ 1731 w 1769"/>
                  <a:gd name="T45" fmla="*/ 193 h 440"/>
                  <a:gd name="T46" fmla="*/ 990 w 1769"/>
                  <a:gd name="T47" fmla="*/ 433 h 440"/>
                  <a:gd name="T48" fmla="*/ 990 w 1769"/>
                  <a:gd name="T49" fmla="*/ 433 h 440"/>
                  <a:gd name="T50" fmla="*/ 984 w 1769"/>
                  <a:gd name="T51" fmla="*/ 437 h 440"/>
                  <a:gd name="T52" fmla="*/ 962 w 1769"/>
                  <a:gd name="T53" fmla="*/ 440 h 440"/>
                  <a:gd name="T54" fmla="*/ 946 w 1769"/>
                  <a:gd name="T55" fmla="*/ 440 h 440"/>
                  <a:gd name="T56" fmla="*/ 927 w 1769"/>
                  <a:gd name="T57" fmla="*/ 440 h 440"/>
                  <a:gd name="T58" fmla="*/ 905 w 1769"/>
                  <a:gd name="T59" fmla="*/ 433 h 440"/>
                  <a:gd name="T60" fmla="*/ 880 w 1769"/>
                  <a:gd name="T61" fmla="*/ 424 h 440"/>
                  <a:gd name="T62" fmla="*/ 880 w 1769"/>
                  <a:gd name="T63" fmla="*/ 424 h 440"/>
                  <a:gd name="T64" fmla="*/ 35 w 1769"/>
                  <a:gd name="T65" fmla="*/ 101 h 440"/>
                  <a:gd name="T66" fmla="*/ 35 w 1769"/>
                  <a:gd name="T67" fmla="*/ 101 h 440"/>
                  <a:gd name="T68" fmla="*/ 22 w 1769"/>
                  <a:gd name="T69" fmla="*/ 92 h 440"/>
                  <a:gd name="T70" fmla="*/ 10 w 1769"/>
                  <a:gd name="T71" fmla="*/ 82 h 440"/>
                  <a:gd name="T72" fmla="*/ 3 w 1769"/>
                  <a:gd name="T73" fmla="*/ 69 h 440"/>
                  <a:gd name="T74" fmla="*/ 0 w 1769"/>
                  <a:gd name="T75" fmla="*/ 54 h 440"/>
                  <a:gd name="T76" fmla="*/ 0 w 1769"/>
                  <a:gd name="T77" fmla="*/ 54 h 440"/>
                  <a:gd name="T78" fmla="*/ 3 w 1769"/>
                  <a:gd name="T79" fmla="*/ 19 h 440"/>
                  <a:gd name="T80" fmla="*/ 6 w 1769"/>
                  <a:gd name="T81" fmla="*/ 0 h 440"/>
                  <a:gd name="T82" fmla="*/ 6 w 1769"/>
                  <a:gd name="T83" fmla="*/ 0 h 4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769"/>
                  <a:gd name="T127" fmla="*/ 0 h 440"/>
                  <a:gd name="T128" fmla="*/ 1769 w 1769"/>
                  <a:gd name="T129" fmla="*/ 440 h 4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769" h="440">
                    <a:moveTo>
                      <a:pt x="6" y="0"/>
                    </a:moveTo>
                    <a:lnTo>
                      <a:pt x="6" y="0"/>
                    </a:lnTo>
                    <a:lnTo>
                      <a:pt x="462" y="177"/>
                    </a:lnTo>
                    <a:lnTo>
                      <a:pt x="747" y="288"/>
                    </a:lnTo>
                    <a:lnTo>
                      <a:pt x="899" y="345"/>
                    </a:lnTo>
                    <a:lnTo>
                      <a:pt x="937" y="357"/>
                    </a:lnTo>
                    <a:lnTo>
                      <a:pt x="962" y="361"/>
                    </a:lnTo>
                    <a:lnTo>
                      <a:pt x="984" y="357"/>
                    </a:lnTo>
                    <a:lnTo>
                      <a:pt x="1000" y="351"/>
                    </a:lnTo>
                    <a:lnTo>
                      <a:pt x="1766" y="117"/>
                    </a:lnTo>
                    <a:lnTo>
                      <a:pt x="1769" y="123"/>
                    </a:lnTo>
                    <a:lnTo>
                      <a:pt x="1769" y="133"/>
                    </a:lnTo>
                    <a:lnTo>
                      <a:pt x="1759" y="168"/>
                    </a:lnTo>
                    <a:lnTo>
                      <a:pt x="1759" y="174"/>
                    </a:lnTo>
                    <a:lnTo>
                      <a:pt x="1753" y="180"/>
                    </a:lnTo>
                    <a:lnTo>
                      <a:pt x="1743" y="187"/>
                    </a:lnTo>
                    <a:lnTo>
                      <a:pt x="1731" y="193"/>
                    </a:lnTo>
                    <a:lnTo>
                      <a:pt x="990" y="433"/>
                    </a:lnTo>
                    <a:lnTo>
                      <a:pt x="984" y="437"/>
                    </a:lnTo>
                    <a:lnTo>
                      <a:pt x="962" y="440"/>
                    </a:lnTo>
                    <a:lnTo>
                      <a:pt x="946" y="440"/>
                    </a:lnTo>
                    <a:lnTo>
                      <a:pt x="927" y="440"/>
                    </a:lnTo>
                    <a:lnTo>
                      <a:pt x="905" y="433"/>
                    </a:lnTo>
                    <a:lnTo>
                      <a:pt x="880" y="424"/>
                    </a:lnTo>
                    <a:lnTo>
                      <a:pt x="35" y="101"/>
                    </a:lnTo>
                    <a:lnTo>
                      <a:pt x="22" y="92"/>
                    </a:lnTo>
                    <a:lnTo>
                      <a:pt x="10" y="82"/>
                    </a:lnTo>
                    <a:lnTo>
                      <a:pt x="3" y="69"/>
                    </a:lnTo>
                    <a:lnTo>
                      <a:pt x="0" y="54"/>
                    </a:lnTo>
                    <a:lnTo>
                      <a:pt x="3" y="19"/>
                    </a:lnTo>
                    <a:lnTo>
                      <a:pt x="6" y="0"/>
                    </a:lnTo>
                    <a:close/>
                  </a:path>
                </a:pathLst>
              </a:custGeom>
              <a:solidFill>
                <a:srgbClr val="D0D0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94" name="Freeform 68"/>
              <p:cNvSpPr>
                <a:spLocks/>
              </p:cNvSpPr>
              <p:nvPr/>
            </p:nvSpPr>
            <p:spPr bwMode="auto">
              <a:xfrm>
                <a:off x="2122" y="2916"/>
                <a:ext cx="13" cy="63"/>
              </a:xfrm>
              <a:custGeom>
                <a:avLst/>
                <a:gdLst>
                  <a:gd name="T0" fmla="*/ 3 w 13"/>
                  <a:gd name="T1" fmla="*/ 51 h 63"/>
                  <a:gd name="T2" fmla="*/ 3 w 13"/>
                  <a:gd name="T3" fmla="*/ 51 h 63"/>
                  <a:gd name="T4" fmla="*/ 13 w 13"/>
                  <a:gd name="T5" fmla="*/ 16 h 63"/>
                  <a:gd name="T6" fmla="*/ 13 w 13"/>
                  <a:gd name="T7" fmla="*/ 16 h 63"/>
                  <a:gd name="T8" fmla="*/ 13 w 13"/>
                  <a:gd name="T9" fmla="*/ 6 h 63"/>
                  <a:gd name="T10" fmla="*/ 10 w 13"/>
                  <a:gd name="T11" fmla="*/ 0 h 63"/>
                  <a:gd name="T12" fmla="*/ 10 w 13"/>
                  <a:gd name="T13" fmla="*/ 0 h 63"/>
                  <a:gd name="T14" fmla="*/ 10 w 13"/>
                  <a:gd name="T15" fmla="*/ 0 h 63"/>
                  <a:gd name="T16" fmla="*/ 0 w 13"/>
                  <a:gd name="T17" fmla="*/ 63 h 63"/>
                  <a:gd name="T18" fmla="*/ 0 w 13"/>
                  <a:gd name="T19" fmla="*/ 63 h 63"/>
                  <a:gd name="T20" fmla="*/ 3 w 13"/>
                  <a:gd name="T21" fmla="*/ 57 h 63"/>
                  <a:gd name="T22" fmla="*/ 3 w 13"/>
                  <a:gd name="T23" fmla="*/ 51 h 63"/>
                  <a:gd name="T24" fmla="*/ 3 w 13"/>
                  <a:gd name="T25" fmla="*/ 51 h 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63"/>
                  <a:gd name="T41" fmla="*/ 13 w 13"/>
                  <a:gd name="T42" fmla="*/ 63 h 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63">
                    <a:moveTo>
                      <a:pt x="3" y="51"/>
                    </a:moveTo>
                    <a:lnTo>
                      <a:pt x="3" y="51"/>
                    </a:lnTo>
                    <a:lnTo>
                      <a:pt x="13" y="16"/>
                    </a:lnTo>
                    <a:lnTo>
                      <a:pt x="13" y="6"/>
                    </a:lnTo>
                    <a:lnTo>
                      <a:pt x="10" y="0"/>
                    </a:lnTo>
                    <a:lnTo>
                      <a:pt x="0" y="63"/>
                    </a:lnTo>
                    <a:lnTo>
                      <a:pt x="3" y="57"/>
                    </a:lnTo>
                    <a:lnTo>
                      <a:pt x="3" y="51"/>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95" name="Freeform 69"/>
              <p:cNvSpPr>
                <a:spLocks/>
              </p:cNvSpPr>
              <p:nvPr/>
            </p:nvSpPr>
            <p:spPr bwMode="auto">
              <a:xfrm>
                <a:off x="2084" y="2916"/>
                <a:ext cx="48" cy="79"/>
              </a:xfrm>
              <a:custGeom>
                <a:avLst/>
                <a:gdLst>
                  <a:gd name="T0" fmla="*/ 0 w 48"/>
                  <a:gd name="T1" fmla="*/ 79 h 79"/>
                  <a:gd name="T2" fmla="*/ 0 w 48"/>
                  <a:gd name="T3" fmla="*/ 79 h 79"/>
                  <a:gd name="T4" fmla="*/ 13 w 48"/>
                  <a:gd name="T5" fmla="*/ 76 h 79"/>
                  <a:gd name="T6" fmla="*/ 13 w 48"/>
                  <a:gd name="T7" fmla="*/ 76 h 79"/>
                  <a:gd name="T8" fmla="*/ 29 w 48"/>
                  <a:gd name="T9" fmla="*/ 70 h 79"/>
                  <a:gd name="T10" fmla="*/ 38 w 48"/>
                  <a:gd name="T11" fmla="*/ 63 h 79"/>
                  <a:gd name="T12" fmla="*/ 48 w 48"/>
                  <a:gd name="T13" fmla="*/ 0 h 79"/>
                  <a:gd name="T14" fmla="*/ 48 w 48"/>
                  <a:gd name="T15" fmla="*/ 0 h 79"/>
                  <a:gd name="T16" fmla="*/ 13 w 48"/>
                  <a:gd name="T17" fmla="*/ 9 h 79"/>
                  <a:gd name="T18" fmla="*/ 0 w 48"/>
                  <a:gd name="T19" fmla="*/ 79 h 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79"/>
                  <a:gd name="T32" fmla="*/ 48 w 48"/>
                  <a:gd name="T33" fmla="*/ 79 h 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79">
                    <a:moveTo>
                      <a:pt x="0" y="79"/>
                    </a:moveTo>
                    <a:lnTo>
                      <a:pt x="0" y="79"/>
                    </a:lnTo>
                    <a:lnTo>
                      <a:pt x="13" y="76"/>
                    </a:lnTo>
                    <a:lnTo>
                      <a:pt x="29" y="70"/>
                    </a:lnTo>
                    <a:lnTo>
                      <a:pt x="38" y="63"/>
                    </a:lnTo>
                    <a:lnTo>
                      <a:pt x="48" y="0"/>
                    </a:lnTo>
                    <a:lnTo>
                      <a:pt x="13" y="9"/>
                    </a:lnTo>
                    <a:lnTo>
                      <a:pt x="0" y="79"/>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96" name="Freeform 70"/>
              <p:cNvSpPr>
                <a:spLocks/>
              </p:cNvSpPr>
              <p:nvPr/>
            </p:nvSpPr>
            <p:spPr bwMode="auto">
              <a:xfrm>
                <a:off x="2052" y="2925"/>
                <a:ext cx="45" cy="83"/>
              </a:xfrm>
              <a:custGeom>
                <a:avLst/>
                <a:gdLst>
                  <a:gd name="T0" fmla="*/ 10 w 45"/>
                  <a:gd name="T1" fmla="*/ 13 h 83"/>
                  <a:gd name="T2" fmla="*/ 0 w 45"/>
                  <a:gd name="T3" fmla="*/ 83 h 83"/>
                  <a:gd name="T4" fmla="*/ 0 w 45"/>
                  <a:gd name="T5" fmla="*/ 83 h 83"/>
                  <a:gd name="T6" fmla="*/ 32 w 45"/>
                  <a:gd name="T7" fmla="*/ 70 h 83"/>
                  <a:gd name="T8" fmla="*/ 45 w 45"/>
                  <a:gd name="T9" fmla="*/ 0 h 83"/>
                  <a:gd name="T10" fmla="*/ 45 w 45"/>
                  <a:gd name="T11" fmla="*/ 0 h 83"/>
                  <a:gd name="T12" fmla="*/ 10 w 45"/>
                  <a:gd name="T13" fmla="*/ 13 h 83"/>
                  <a:gd name="T14" fmla="*/ 10 w 45"/>
                  <a:gd name="T15" fmla="*/ 13 h 83"/>
                  <a:gd name="T16" fmla="*/ 0 60000 65536"/>
                  <a:gd name="T17" fmla="*/ 0 60000 65536"/>
                  <a:gd name="T18" fmla="*/ 0 60000 65536"/>
                  <a:gd name="T19" fmla="*/ 0 60000 65536"/>
                  <a:gd name="T20" fmla="*/ 0 60000 65536"/>
                  <a:gd name="T21" fmla="*/ 0 60000 65536"/>
                  <a:gd name="T22" fmla="*/ 0 60000 65536"/>
                  <a:gd name="T23" fmla="*/ 0 60000 65536"/>
                  <a:gd name="T24" fmla="*/ 0 w 45"/>
                  <a:gd name="T25" fmla="*/ 0 h 83"/>
                  <a:gd name="T26" fmla="*/ 45 w 45"/>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 h="83">
                    <a:moveTo>
                      <a:pt x="10" y="13"/>
                    </a:moveTo>
                    <a:lnTo>
                      <a:pt x="0" y="83"/>
                    </a:lnTo>
                    <a:lnTo>
                      <a:pt x="32" y="70"/>
                    </a:lnTo>
                    <a:lnTo>
                      <a:pt x="45" y="0"/>
                    </a:lnTo>
                    <a:lnTo>
                      <a:pt x="10" y="13"/>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97" name="Freeform 71"/>
              <p:cNvSpPr>
                <a:spLocks/>
              </p:cNvSpPr>
              <p:nvPr/>
            </p:nvSpPr>
            <p:spPr bwMode="auto">
              <a:xfrm>
                <a:off x="2018" y="2938"/>
                <a:ext cx="44" cy="79"/>
              </a:xfrm>
              <a:custGeom>
                <a:avLst/>
                <a:gdLst>
                  <a:gd name="T0" fmla="*/ 12 w 44"/>
                  <a:gd name="T1" fmla="*/ 10 h 79"/>
                  <a:gd name="T2" fmla="*/ 0 w 44"/>
                  <a:gd name="T3" fmla="*/ 79 h 79"/>
                  <a:gd name="T4" fmla="*/ 0 w 44"/>
                  <a:gd name="T5" fmla="*/ 79 h 79"/>
                  <a:gd name="T6" fmla="*/ 34 w 44"/>
                  <a:gd name="T7" fmla="*/ 70 h 79"/>
                  <a:gd name="T8" fmla="*/ 44 w 44"/>
                  <a:gd name="T9" fmla="*/ 0 h 79"/>
                  <a:gd name="T10" fmla="*/ 44 w 44"/>
                  <a:gd name="T11" fmla="*/ 0 h 79"/>
                  <a:gd name="T12" fmla="*/ 12 w 44"/>
                  <a:gd name="T13" fmla="*/ 10 h 79"/>
                  <a:gd name="T14" fmla="*/ 12 w 44"/>
                  <a:gd name="T15" fmla="*/ 10 h 79"/>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79"/>
                  <a:gd name="T26" fmla="*/ 44 w 44"/>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79">
                    <a:moveTo>
                      <a:pt x="12" y="10"/>
                    </a:moveTo>
                    <a:lnTo>
                      <a:pt x="0" y="79"/>
                    </a:lnTo>
                    <a:lnTo>
                      <a:pt x="34" y="70"/>
                    </a:lnTo>
                    <a:lnTo>
                      <a:pt x="44" y="0"/>
                    </a:lnTo>
                    <a:lnTo>
                      <a:pt x="12" y="1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98" name="Freeform 72"/>
              <p:cNvSpPr>
                <a:spLocks/>
              </p:cNvSpPr>
              <p:nvPr/>
            </p:nvSpPr>
            <p:spPr bwMode="auto">
              <a:xfrm>
                <a:off x="1983" y="2948"/>
                <a:ext cx="47" cy="82"/>
              </a:xfrm>
              <a:custGeom>
                <a:avLst/>
                <a:gdLst>
                  <a:gd name="T0" fmla="*/ 12 w 47"/>
                  <a:gd name="T1" fmla="*/ 9 h 82"/>
                  <a:gd name="T2" fmla="*/ 0 w 47"/>
                  <a:gd name="T3" fmla="*/ 82 h 82"/>
                  <a:gd name="T4" fmla="*/ 0 w 47"/>
                  <a:gd name="T5" fmla="*/ 82 h 82"/>
                  <a:gd name="T6" fmla="*/ 35 w 47"/>
                  <a:gd name="T7" fmla="*/ 69 h 82"/>
                  <a:gd name="T8" fmla="*/ 47 w 47"/>
                  <a:gd name="T9" fmla="*/ 0 h 82"/>
                  <a:gd name="T10" fmla="*/ 47 w 47"/>
                  <a:gd name="T11" fmla="*/ 0 h 82"/>
                  <a:gd name="T12" fmla="*/ 12 w 47"/>
                  <a:gd name="T13" fmla="*/ 9 h 82"/>
                  <a:gd name="T14" fmla="*/ 12 w 47"/>
                  <a:gd name="T15" fmla="*/ 9 h 82"/>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2"/>
                  <a:gd name="T26" fmla="*/ 47 w 47"/>
                  <a:gd name="T27" fmla="*/ 82 h 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2">
                    <a:moveTo>
                      <a:pt x="12" y="9"/>
                    </a:moveTo>
                    <a:lnTo>
                      <a:pt x="0" y="82"/>
                    </a:lnTo>
                    <a:lnTo>
                      <a:pt x="35" y="69"/>
                    </a:lnTo>
                    <a:lnTo>
                      <a:pt x="47" y="0"/>
                    </a:lnTo>
                    <a:lnTo>
                      <a:pt x="12" y="9"/>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99" name="Freeform 73"/>
              <p:cNvSpPr>
                <a:spLocks/>
              </p:cNvSpPr>
              <p:nvPr/>
            </p:nvSpPr>
            <p:spPr bwMode="auto">
              <a:xfrm>
                <a:off x="1948" y="2957"/>
                <a:ext cx="47" cy="82"/>
              </a:xfrm>
              <a:custGeom>
                <a:avLst/>
                <a:gdLst>
                  <a:gd name="T0" fmla="*/ 13 w 47"/>
                  <a:gd name="T1" fmla="*/ 13 h 82"/>
                  <a:gd name="T2" fmla="*/ 0 w 47"/>
                  <a:gd name="T3" fmla="*/ 82 h 82"/>
                  <a:gd name="T4" fmla="*/ 0 w 47"/>
                  <a:gd name="T5" fmla="*/ 82 h 82"/>
                  <a:gd name="T6" fmla="*/ 35 w 47"/>
                  <a:gd name="T7" fmla="*/ 73 h 82"/>
                  <a:gd name="T8" fmla="*/ 47 w 47"/>
                  <a:gd name="T9" fmla="*/ 0 h 82"/>
                  <a:gd name="T10" fmla="*/ 47 w 47"/>
                  <a:gd name="T11" fmla="*/ 0 h 82"/>
                  <a:gd name="T12" fmla="*/ 13 w 47"/>
                  <a:gd name="T13" fmla="*/ 13 h 82"/>
                  <a:gd name="T14" fmla="*/ 13 w 47"/>
                  <a:gd name="T15" fmla="*/ 13 h 82"/>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2"/>
                  <a:gd name="T26" fmla="*/ 47 w 47"/>
                  <a:gd name="T27" fmla="*/ 82 h 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2">
                    <a:moveTo>
                      <a:pt x="13" y="13"/>
                    </a:moveTo>
                    <a:lnTo>
                      <a:pt x="0" y="82"/>
                    </a:lnTo>
                    <a:lnTo>
                      <a:pt x="35" y="73"/>
                    </a:lnTo>
                    <a:lnTo>
                      <a:pt x="47" y="0"/>
                    </a:lnTo>
                    <a:lnTo>
                      <a:pt x="13" y="13"/>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00" name="Freeform 74"/>
              <p:cNvSpPr>
                <a:spLocks/>
              </p:cNvSpPr>
              <p:nvPr/>
            </p:nvSpPr>
            <p:spPr bwMode="auto">
              <a:xfrm>
                <a:off x="1913" y="2970"/>
                <a:ext cx="48" cy="82"/>
              </a:xfrm>
              <a:custGeom>
                <a:avLst/>
                <a:gdLst>
                  <a:gd name="T0" fmla="*/ 13 w 48"/>
                  <a:gd name="T1" fmla="*/ 9 h 82"/>
                  <a:gd name="T2" fmla="*/ 0 w 48"/>
                  <a:gd name="T3" fmla="*/ 82 h 82"/>
                  <a:gd name="T4" fmla="*/ 0 w 48"/>
                  <a:gd name="T5" fmla="*/ 82 h 82"/>
                  <a:gd name="T6" fmla="*/ 35 w 48"/>
                  <a:gd name="T7" fmla="*/ 69 h 82"/>
                  <a:gd name="T8" fmla="*/ 48 w 48"/>
                  <a:gd name="T9" fmla="*/ 0 h 82"/>
                  <a:gd name="T10" fmla="*/ 48 w 48"/>
                  <a:gd name="T11" fmla="*/ 0 h 82"/>
                  <a:gd name="T12" fmla="*/ 13 w 48"/>
                  <a:gd name="T13" fmla="*/ 9 h 82"/>
                  <a:gd name="T14" fmla="*/ 13 w 48"/>
                  <a:gd name="T15" fmla="*/ 9 h 82"/>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82"/>
                  <a:gd name="T26" fmla="*/ 48 w 48"/>
                  <a:gd name="T27" fmla="*/ 82 h 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82">
                    <a:moveTo>
                      <a:pt x="13" y="9"/>
                    </a:moveTo>
                    <a:lnTo>
                      <a:pt x="0" y="82"/>
                    </a:lnTo>
                    <a:lnTo>
                      <a:pt x="35" y="69"/>
                    </a:lnTo>
                    <a:lnTo>
                      <a:pt x="48" y="0"/>
                    </a:lnTo>
                    <a:lnTo>
                      <a:pt x="13" y="9"/>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01" name="Freeform 75"/>
              <p:cNvSpPr>
                <a:spLocks/>
              </p:cNvSpPr>
              <p:nvPr/>
            </p:nvSpPr>
            <p:spPr bwMode="auto">
              <a:xfrm>
                <a:off x="1882" y="2979"/>
                <a:ext cx="44" cy="83"/>
              </a:xfrm>
              <a:custGeom>
                <a:avLst/>
                <a:gdLst>
                  <a:gd name="T0" fmla="*/ 12 w 44"/>
                  <a:gd name="T1" fmla="*/ 10 h 83"/>
                  <a:gd name="T2" fmla="*/ 0 w 44"/>
                  <a:gd name="T3" fmla="*/ 83 h 83"/>
                  <a:gd name="T4" fmla="*/ 0 w 44"/>
                  <a:gd name="T5" fmla="*/ 83 h 83"/>
                  <a:gd name="T6" fmla="*/ 31 w 44"/>
                  <a:gd name="T7" fmla="*/ 73 h 83"/>
                  <a:gd name="T8" fmla="*/ 44 w 44"/>
                  <a:gd name="T9" fmla="*/ 0 h 83"/>
                  <a:gd name="T10" fmla="*/ 44 w 44"/>
                  <a:gd name="T11" fmla="*/ 0 h 83"/>
                  <a:gd name="T12" fmla="*/ 12 w 44"/>
                  <a:gd name="T13" fmla="*/ 10 h 83"/>
                  <a:gd name="T14" fmla="*/ 12 w 44"/>
                  <a:gd name="T15" fmla="*/ 10 h 83"/>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83"/>
                  <a:gd name="T26" fmla="*/ 44 w 44"/>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83">
                    <a:moveTo>
                      <a:pt x="12" y="10"/>
                    </a:moveTo>
                    <a:lnTo>
                      <a:pt x="0" y="83"/>
                    </a:lnTo>
                    <a:lnTo>
                      <a:pt x="31" y="73"/>
                    </a:lnTo>
                    <a:lnTo>
                      <a:pt x="44" y="0"/>
                    </a:lnTo>
                    <a:lnTo>
                      <a:pt x="12" y="1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02" name="Freeform 76"/>
              <p:cNvSpPr>
                <a:spLocks/>
              </p:cNvSpPr>
              <p:nvPr/>
            </p:nvSpPr>
            <p:spPr bwMode="auto">
              <a:xfrm>
                <a:off x="1847" y="2989"/>
                <a:ext cx="47" cy="85"/>
              </a:xfrm>
              <a:custGeom>
                <a:avLst/>
                <a:gdLst>
                  <a:gd name="T0" fmla="*/ 12 w 47"/>
                  <a:gd name="T1" fmla="*/ 9 h 85"/>
                  <a:gd name="T2" fmla="*/ 0 w 47"/>
                  <a:gd name="T3" fmla="*/ 85 h 85"/>
                  <a:gd name="T4" fmla="*/ 0 w 47"/>
                  <a:gd name="T5" fmla="*/ 85 h 85"/>
                  <a:gd name="T6" fmla="*/ 35 w 47"/>
                  <a:gd name="T7" fmla="*/ 73 h 85"/>
                  <a:gd name="T8" fmla="*/ 47 w 47"/>
                  <a:gd name="T9" fmla="*/ 0 h 85"/>
                  <a:gd name="T10" fmla="*/ 47 w 47"/>
                  <a:gd name="T11" fmla="*/ 0 h 85"/>
                  <a:gd name="T12" fmla="*/ 12 w 47"/>
                  <a:gd name="T13" fmla="*/ 9 h 85"/>
                  <a:gd name="T14" fmla="*/ 12 w 47"/>
                  <a:gd name="T15" fmla="*/ 9 h 85"/>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5"/>
                  <a:gd name="T26" fmla="*/ 47 w 47"/>
                  <a:gd name="T27" fmla="*/ 85 h 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5">
                    <a:moveTo>
                      <a:pt x="12" y="9"/>
                    </a:moveTo>
                    <a:lnTo>
                      <a:pt x="0" y="85"/>
                    </a:lnTo>
                    <a:lnTo>
                      <a:pt x="35" y="73"/>
                    </a:lnTo>
                    <a:lnTo>
                      <a:pt x="47" y="0"/>
                    </a:lnTo>
                    <a:lnTo>
                      <a:pt x="12" y="9"/>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03" name="Freeform 77"/>
              <p:cNvSpPr>
                <a:spLocks/>
              </p:cNvSpPr>
              <p:nvPr/>
            </p:nvSpPr>
            <p:spPr bwMode="auto">
              <a:xfrm>
                <a:off x="1812" y="2998"/>
                <a:ext cx="47" cy="86"/>
              </a:xfrm>
              <a:custGeom>
                <a:avLst/>
                <a:gdLst>
                  <a:gd name="T0" fmla="*/ 13 w 47"/>
                  <a:gd name="T1" fmla="*/ 13 h 86"/>
                  <a:gd name="T2" fmla="*/ 0 w 47"/>
                  <a:gd name="T3" fmla="*/ 86 h 86"/>
                  <a:gd name="T4" fmla="*/ 0 w 47"/>
                  <a:gd name="T5" fmla="*/ 86 h 86"/>
                  <a:gd name="T6" fmla="*/ 35 w 47"/>
                  <a:gd name="T7" fmla="*/ 76 h 86"/>
                  <a:gd name="T8" fmla="*/ 47 w 47"/>
                  <a:gd name="T9" fmla="*/ 0 h 86"/>
                  <a:gd name="T10" fmla="*/ 47 w 47"/>
                  <a:gd name="T11" fmla="*/ 0 h 86"/>
                  <a:gd name="T12" fmla="*/ 13 w 47"/>
                  <a:gd name="T13" fmla="*/ 13 h 86"/>
                  <a:gd name="T14" fmla="*/ 13 w 47"/>
                  <a:gd name="T15" fmla="*/ 13 h 86"/>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6"/>
                  <a:gd name="T26" fmla="*/ 47 w 47"/>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6">
                    <a:moveTo>
                      <a:pt x="13" y="13"/>
                    </a:moveTo>
                    <a:lnTo>
                      <a:pt x="0" y="86"/>
                    </a:lnTo>
                    <a:lnTo>
                      <a:pt x="35" y="76"/>
                    </a:lnTo>
                    <a:lnTo>
                      <a:pt x="47" y="0"/>
                    </a:lnTo>
                    <a:lnTo>
                      <a:pt x="13" y="13"/>
                    </a:lnTo>
                    <a:close/>
                  </a:path>
                </a:pathLst>
              </a:cu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04" name="Freeform 78"/>
              <p:cNvSpPr>
                <a:spLocks/>
              </p:cNvSpPr>
              <p:nvPr/>
            </p:nvSpPr>
            <p:spPr bwMode="auto">
              <a:xfrm>
                <a:off x="1777" y="3011"/>
                <a:ext cx="48" cy="85"/>
              </a:xfrm>
              <a:custGeom>
                <a:avLst/>
                <a:gdLst>
                  <a:gd name="T0" fmla="*/ 16 w 48"/>
                  <a:gd name="T1" fmla="*/ 9 h 85"/>
                  <a:gd name="T2" fmla="*/ 0 w 48"/>
                  <a:gd name="T3" fmla="*/ 85 h 85"/>
                  <a:gd name="T4" fmla="*/ 0 w 48"/>
                  <a:gd name="T5" fmla="*/ 85 h 85"/>
                  <a:gd name="T6" fmla="*/ 35 w 48"/>
                  <a:gd name="T7" fmla="*/ 73 h 85"/>
                  <a:gd name="T8" fmla="*/ 48 w 48"/>
                  <a:gd name="T9" fmla="*/ 0 h 85"/>
                  <a:gd name="T10" fmla="*/ 48 w 48"/>
                  <a:gd name="T11" fmla="*/ 0 h 85"/>
                  <a:gd name="T12" fmla="*/ 16 w 48"/>
                  <a:gd name="T13" fmla="*/ 9 h 85"/>
                  <a:gd name="T14" fmla="*/ 16 w 48"/>
                  <a:gd name="T15" fmla="*/ 9 h 85"/>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85"/>
                  <a:gd name="T26" fmla="*/ 48 w 48"/>
                  <a:gd name="T27" fmla="*/ 85 h 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85">
                    <a:moveTo>
                      <a:pt x="16" y="9"/>
                    </a:moveTo>
                    <a:lnTo>
                      <a:pt x="0" y="85"/>
                    </a:lnTo>
                    <a:lnTo>
                      <a:pt x="35" y="73"/>
                    </a:lnTo>
                    <a:lnTo>
                      <a:pt x="48" y="0"/>
                    </a:lnTo>
                    <a:lnTo>
                      <a:pt x="16" y="9"/>
                    </a:lnTo>
                    <a:close/>
                  </a:path>
                </a:pathLst>
              </a:cu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05" name="Freeform 79"/>
              <p:cNvSpPr>
                <a:spLocks/>
              </p:cNvSpPr>
              <p:nvPr/>
            </p:nvSpPr>
            <p:spPr bwMode="auto">
              <a:xfrm>
                <a:off x="1746" y="3020"/>
                <a:ext cx="47" cy="86"/>
              </a:xfrm>
              <a:custGeom>
                <a:avLst/>
                <a:gdLst>
                  <a:gd name="T0" fmla="*/ 12 w 47"/>
                  <a:gd name="T1" fmla="*/ 10 h 86"/>
                  <a:gd name="T2" fmla="*/ 0 w 47"/>
                  <a:gd name="T3" fmla="*/ 86 h 86"/>
                  <a:gd name="T4" fmla="*/ 0 w 47"/>
                  <a:gd name="T5" fmla="*/ 86 h 86"/>
                  <a:gd name="T6" fmla="*/ 31 w 47"/>
                  <a:gd name="T7" fmla="*/ 76 h 86"/>
                  <a:gd name="T8" fmla="*/ 47 w 47"/>
                  <a:gd name="T9" fmla="*/ 0 h 86"/>
                  <a:gd name="T10" fmla="*/ 47 w 47"/>
                  <a:gd name="T11" fmla="*/ 0 h 86"/>
                  <a:gd name="T12" fmla="*/ 12 w 47"/>
                  <a:gd name="T13" fmla="*/ 10 h 86"/>
                  <a:gd name="T14" fmla="*/ 12 w 47"/>
                  <a:gd name="T15" fmla="*/ 10 h 86"/>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6"/>
                  <a:gd name="T26" fmla="*/ 47 w 47"/>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6">
                    <a:moveTo>
                      <a:pt x="12" y="10"/>
                    </a:moveTo>
                    <a:lnTo>
                      <a:pt x="0" y="86"/>
                    </a:lnTo>
                    <a:lnTo>
                      <a:pt x="31" y="76"/>
                    </a:lnTo>
                    <a:lnTo>
                      <a:pt x="47" y="0"/>
                    </a:lnTo>
                    <a:lnTo>
                      <a:pt x="12" y="10"/>
                    </a:lnTo>
                    <a:close/>
                  </a:path>
                </a:pathLst>
              </a:cu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06" name="Freeform 80"/>
              <p:cNvSpPr>
                <a:spLocks/>
              </p:cNvSpPr>
              <p:nvPr/>
            </p:nvSpPr>
            <p:spPr bwMode="auto">
              <a:xfrm>
                <a:off x="1711" y="3030"/>
                <a:ext cx="47" cy="88"/>
              </a:xfrm>
              <a:custGeom>
                <a:avLst/>
                <a:gdLst>
                  <a:gd name="T0" fmla="*/ 12 w 47"/>
                  <a:gd name="T1" fmla="*/ 9 h 88"/>
                  <a:gd name="T2" fmla="*/ 0 w 47"/>
                  <a:gd name="T3" fmla="*/ 88 h 88"/>
                  <a:gd name="T4" fmla="*/ 0 w 47"/>
                  <a:gd name="T5" fmla="*/ 88 h 88"/>
                  <a:gd name="T6" fmla="*/ 35 w 47"/>
                  <a:gd name="T7" fmla="*/ 76 h 88"/>
                  <a:gd name="T8" fmla="*/ 47 w 47"/>
                  <a:gd name="T9" fmla="*/ 0 h 88"/>
                  <a:gd name="T10" fmla="*/ 47 w 47"/>
                  <a:gd name="T11" fmla="*/ 0 h 88"/>
                  <a:gd name="T12" fmla="*/ 12 w 47"/>
                  <a:gd name="T13" fmla="*/ 9 h 88"/>
                  <a:gd name="T14" fmla="*/ 12 w 47"/>
                  <a:gd name="T15" fmla="*/ 9 h 88"/>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8"/>
                  <a:gd name="T26" fmla="*/ 47 w 47"/>
                  <a:gd name="T27" fmla="*/ 88 h 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8">
                    <a:moveTo>
                      <a:pt x="12" y="9"/>
                    </a:moveTo>
                    <a:lnTo>
                      <a:pt x="0" y="88"/>
                    </a:lnTo>
                    <a:lnTo>
                      <a:pt x="35" y="76"/>
                    </a:lnTo>
                    <a:lnTo>
                      <a:pt x="47" y="0"/>
                    </a:lnTo>
                    <a:lnTo>
                      <a:pt x="12" y="9"/>
                    </a:lnTo>
                    <a:close/>
                  </a:path>
                </a:pathLst>
              </a:custGeom>
              <a:solidFill>
                <a:srgbClr val="6A6A6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07" name="Freeform 81"/>
              <p:cNvSpPr>
                <a:spLocks/>
              </p:cNvSpPr>
              <p:nvPr/>
            </p:nvSpPr>
            <p:spPr bwMode="auto">
              <a:xfrm>
                <a:off x="1676" y="3039"/>
                <a:ext cx="47" cy="89"/>
              </a:xfrm>
              <a:custGeom>
                <a:avLst/>
                <a:gdLst>
                  <a:gd name="T0" fmla="*/ 13 w 47"/>
                  <a:gd name="T1" fmla="*/ 13 h 89"/>
                  <a:gd name="T2" fmla="*/ 0 w 47"/>
                  <a:gd name="T3" fmla="*/ 89 h 89"/>
                  <a:gd name="T4" fmla="*/ 0 w 47"/>
                  <a:gd name="T5" fmla="*/ 89 h 89"/>
                  <a:gd name="T6" fmla="*/ 35 w 47"/>
                  <a:gd name="T7" fmla="*/ 79 h 89"/>
                  <a:gd name="T8" fmla="*/ 47 w 47"/>
                  <a:gd name="T9" fmla="*/ 0 h 89"/>
                  <a:gd name="T10" fmla="*/ 47 w 47"/>
                  <a:gd name="T11" fmla="*/ 0 h 89"/>
                  <a:gd name="T12" fmla="*/ 13 w 47"/>
                  <a:gd name="T13" fmla="*/ 13 h 89"/>
                  <a:gd name="T14" fmla="*/ 13 w 47"/>
                  <a:gd name="T15" fmla="*/ 13 h 89"/>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9"/>
                  <a:gd name="T26" fmla="*/ 47 w 47"/>
                  <a:gd name="T27" fmla="*/ 89 h 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9">
                    <a:moveTo>
                      <a:pt x="13" y="13"/>
                    </a:moveTo>
                    <a:lnTo>
                      <a:pt x="0" y="89"/>
                    </a:lnTo>
                    <a:lnTo>
                      <a:pt x="35" y="79"/>
                    </a:lnTo>
                    <a:lnTo>
                      <a:pt x="47" y="0"/>
                    </a:lnTo>
                    <a:lnTo>
                      <a:pt x="13" y="13"/>
                    </a:lnTo>
                    <a:close/>
                  </a:path>
                </a:pathLst>
              </a:custGeom>
              <a:solidFill>
                <a:srgbClr val="6C6C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08" name="Freeform 82"/>
              <p:cNvSpPr>
                <a:spLocks/>
              </p:cNvSpPr>
              <p:nvPr/>
            </p:nvSpPr>
            <p:spPr bwMode="auto">
              <a:xfrm>
                <a:off x="1641" y="3052"/>
                <a:ext cx="48" cy="89"/>
              </a:xfrm>
              <a:custGeom>
                <a:avLst/>
                <a:gdLst>
                  <a:gd name="T0" fmla="*/ 16 w 48"/>
                  <a:gd name="T1" fmla="*/ 10 h 89"/>
                  <a:gd name="T2" fmla="*/ 0 w 48"/>
                  <a:gd name="T3" fmla="*/ 89 h 89"/>
                  <a:gd name="T4" fmla="*/ 0 w 48"/>
                  <a:gd name="T5" fmla="*/ 89 h 89"/>
                  <a:gd name="T6" fmla="*/ 35 w 48"/>
                  <a:gd name="T7" fmla="*/ 76 h 89"/>
                  <a:gd name="T8" fmla="*/ 48 w 48"/>
                  <a:gd name="T9" fmla="*/ 0 h 89"/>
                  <a:gd name="T10" fmla="*/ 48 w 48"/>
                  <a:gd name="T11" fmla="*/ 0 h 89"/>
                  <a:gd name="T12" fmla="*/ 16 w 48"/>
                  <a:gd name="T13" fmla="*/ 10 h 89"/>
                  <a:gd name="T14" fmla="*/ 16 w 48"/>
                  <a:gd name="T15" fmla="*/ 10 h 89"/>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89"/>
                  <a:gd name="T26" fmla="*/ 48 w 48"/>
                  <a:gd name="T27" fmla="*/ 89 h 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89">
                    <a:moveTo>
                      <a:pt x="16" y="10"/>
                    </a:moveTo>
                    <a:lnTo>
                      <a:pt x="0" y="89"/>
                    </a:lnTo>
                    <a:lnTo>
                      <a:pt x="35" y="76"/>
                    </a:lnTo>
                    <a:lnTo>
                      <a:pt x="48" y="0"/>
                    </a:lnTo>
                    <a:lnTo>
                      <a:pt x="16" y="10"/>
                    </a:lnTo>
                    <a:close/>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09" name="Freeform 83"/>
              <p:cNvSpPr>
                <a:spLocks/>
              </p:cNvSpPr>
              <p:nvPr/>
            </p:nvSpPr>
            <p:spPr bwMode="auto">
              <a:xfrm>
                <a:off x="1606" y="3062"/>
                <a:ext cx="51" cy="88"/>
              </a:xfrm>
              <a:custGeom>
                <a:avLst/>
                <a:gdLst>
                  <a:gd name="T0" fmla="*/ 16 w 51"/>
                  <a:gd name="T1" fmla="*/ 9 h 88"/>
                  <a:gd name="T2" fmla="*/ 0 w 51"/>
                  <a:gd name="T3" fmla="*/ 88 h 88"/>
                  <a:gd name="T4" fmla="*/ 0 w 51"/>
                  <a:gd name="T5" fmla="*/ 88 h 88"/>
                  <a:gd name="T6" fmla="*/ 35 w 51"/>
                  <a:gd name="T7" fmla="*/ 79 h 88"/>
                  <a:gd name="T8" fmla="*/ 51 w 51"/>
                  <a:gd name="T9" fmla="*/ 0 h 88"/>
                  <a:gd name="T10" fmla="*/ 51 w 51"/>
                  <a:gd name="T11" fmla="*/ 0 h 88"/>
                  <a:gd name="T12" fmla="*/ 16 w 51"/>
                  <a:gd name="T13" fmla="*/ 9 h 88"/>
                  <a:gd name="T14" fmla="*/ 16 w 51"/>
                  <a:gd name="T15" fmla="*/ 9 h 88"/>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88"/>
                  <a:gd name="T26" fmla="*/ 51 w 51"/>
                  <a:gd name="T27" fmla="*/ 88 h 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88">
                    <a:moveTo>
                      <a:pt x="16" y="9"/>
                    </a:moveTo>
                    <a:lnTo>
                      <a:pt x="0" y="88"/>
                    </a:lnTo>
                    <a:lnTo>
                      <a:pt x="35" y="79"/>
                    </a:lnTo>
                    <a:lnTo>
                      <a:pt x="51" y="0"/>
                    </a:lnTo>
                    <a:lnTo>
                      <a:pt x="16" y="9"/>
                    </a:lnTo>
                    <a:close/>
                  </a:path>
                </a:pathLst>
              </a:custGeom>
              <a:solidFill>
                <a:srgbClr val="7272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10" name="Freeform 84"/>
              <p:cNvSpPr>
                <a:spLocks/>
              </p:cNvSpPr>
              <p:nvPr/>
            </p:nvSpPr>
            <p:spPr bwMode="auto">
              <a:xfrm>
                <a:off x="1575" y="3071"/>
                <a:ext cx="47" cy="92"/>
              </a:xfrm>
              <a:custGeom>
                <a:avLst/>
                <a:gdLst>
                  <a:gd name="T0" fmla="*/ 12 w 47"/>
                  <a:gd name="T1" fmla="*/ 13 h 92"/>
                  <a:gd name="T2" fmla="*/ 0 w 47"/>
                  <a:gd name="T3" fmla="*/ 92 h 92"/>
                  <a:gd name="T4" fmla="*/ 0 w 47"/>
                  <a:gd name="T5" fmla="*/ 92 h 92"/>
                  <a:gd name="T6" fmla="*/ 31 w 47"/>
                  <a:gd name="T7" fmla="*/ 79 h 92"/>
                  <a:gd name="T8" fmla="*/ 47 w 47"/>
                  <a:gd name="T9" fmla="*/ 0 h 92"/>
                  <a:gd name="T10" fmla="*/ 47 w 47"/>
                  <a:gd name="T11" fmla="*/ 0 h 92"/>
                  <a:gd name="T12" fmla="*/ 12 w 47"/>
                  <a:gd name="T13" fmla="*/ 13 h 92"/>
                  <a:gd name="T14" fmla="*/ 12 w 47"/>
                  <a:gd name="T15" fmla="*/ 13 h 92"/>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92"/>
                  <a:gd name="T26" fmla="*/ 47 w 47"/>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92">
                    <a:moveTo>
                      <a:pt x="12" y="13"/>
                    </a:moveTo>
                    <a:lnTo>
                      <a:pt x="0" y="92"/>
                    </a:lnTo>
                    <a:lnTo>
                      <a:pt x="31" y="79"/>
                    </a:lnTo>
                    <a:lnTo>
                      <a:pt x="47" y="0"/>
                    </a:lnTo>
                    <a:lnTo>
                      <a:pt x="12" y="13"/>
                    </a:lnTo>
                    <a:close/>
                  </a:path>
                </a:pathLst>
              </a:custGeom>
              <a:solidFill>
                <a:srgbClr val="7777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11" name="Freeform 85"/>
              <p:cNvSpPr>
                <a:spLocks/>
              </p:cNvSpPr>
              <p:nvPr/>
            </p:nvSpPr>
            <p:spPr bwMode="auto">
              <a:xfrm>
                <a:off x="1540" y="3084"/>
                <a:ext cx="47" cy="88"/>
              </a:xfrm>
              <a:custGeom>
                <a:avLst/>
                <a:gdLst>
                  <a:gd name="T0" fmla="*/ 13 w 47"/>
                  <a:gd name="T1" fmla="*/ 9 h 88"/>
                  <a:gd name="T2" fmla="*/ 0 w 47"/>
                  <a:gd name="T3" fmla="*/ 88 h 88"/>
                  <a:gd name="T4" fmla="*/ 0 w 47"/>
                  <a:gd name="T5" fmla="*/ 88 h 88"/>
                  <a:gd name="T6" fmla="*/ 35 w 47"/>
                  <a:gd name="T7" fmla="*/ 79 h 88"/>
                  <a:gd name="T8" fmla="*/ 47 w 47"/>
                  <a:gd name="T9" fmla="*/ 0 h 88"/>
                  <a:gd name="T10" fmla="*/ 47 w 47"/>
                  <a:gd name="T11" fmla="*/ 0 h 88"/>
                  <a:gd name="T12" fmla="*/ 13 w 47"/>
                  <a:gd name="T13" fmla="*/ 9 h 88"/>
                  <a:gd name="T14" fmla="*/ 13 w 47"/>
                  <a:gd name="T15" fmla="*/ 9 h 88"/>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8"/>
                  <a:gd name="T26" fmla="*/ 47 w 47"/>
                  <a:gd name="T27" fmla="*/ 88 h 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8">
                    <a:moveTo>
                      <a:pt x="13" y="9"/>
                    </a:moveTo>
                    <a:lnTo>
                      <a:pt x="0" y="88"/>
                    </a:lnTo>
                    <a:lnTo>
                      <a:pt x="35" y="79"/>
                    </a:lnTo>
                    <a:lnTo>
                      <a:pt x="47" y="0"/>
                    </a:lnTo>
                    <a:lnTo>
                      <a:pt x="13" y="9"/>
                    </a:lnTo>
                    <a:close/>
                  </a:path>
                </a:pathLst>
              </a:custGeom>
              <a:solidFill>
                <a:srgbClr val="7E7E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12" name="Freeform 86"/>
              <p:cNvSpPr>
                <a:spLocks/>
              </p:cNvSpPr>
              <p:nvPr/>
            </p:nvSpPr>
            <p:spPr bwMode="auto">
              <a:xfrm>
                <a:off x="1505" y="3093"/>
                <a:ext cx="48" cy="92"/>
              </a:xfrm>
              <a:custGeom>
                <a:avLst/>
                <a:gdLst>
                  <a:gd name="T0" fmla="*/ 16 w 48"/>
                  <a:gd name="T1" fmla="*/ 10 h 92"/>
                  <a:gd name="T2" fmla="*/ 0 w 48"/>
                  <a:gd name="T3" fmla="*/ 92 h 92"/>
                  <a:gd name="T4" fmla="*/ 0 w 48"/>
                  <a:gd name="T5" fmla="*/ 92 h 92"/>
                  <a:gd name="T6" fmla="*/ 35 w 48"/>
                  <a:gd name="T7" fmla="*/ 79 h 92"/>
                  <a:gd name="T8" fmla="*/ 48 w 48"/>
                  <a:gd name="T9" fmla="*/ 0 h 92"/>
                  <a:gd name="T10" fmla="*/ 48 w 48"/>
                  <a:gd name="T11" fmla="*/ 0 h 92"/>
                  <a:gd name="T12" fmla="*/ 16 w 48"/>
                  <a:gd name="T13" fmla="*/ 10 h 92"/>
                  <a:gd name="T14" fmla="*/ 16 w 48"/>
                  <a:gd name="T15" fmla="*/ 10 h 92"/>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92"/>
                  <a:gd name="T26" fmla="*/ 48 w 48"/>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92">
                    <a:moveTo>
                      <a:pt x="16" y="10"/>
                    </a:moveTo>
                    <a:lnTo>
                      <a:pt x="0" y="92"/>
                    </a:lnTo>
                    <a:lnTo>
                      <a:pt x="35" y="79"/>
                    </a:lnTo>
                    <a:lnTo>
                      <a:pt x="48" y="0"/>
                    </a:lnTo>
                    <a:lnTo>
                      <a:pt x="16" y="10"/>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13" name="Freeform 87"/>
              <p:cNvSpPr>
                <a:spLocks/>
              </p:cNvSpPr>
              <p:nvPr/>
            </p:nvSpPr>
            <p:spPr bwMode="auto">
              <a:xfrm>
                <a:off x="1470" y="3103"/>
                <a:ext cx="51" cy="91"/>
              </a:xfrm>
              <a:custGeom>
                <a:avLst/>
                <a:gdLst>
                  <a:gd name="T0" fmla="*/ 16 w 51"/>
                  <a:gd name="T1" fmla="*/ 9 h 91"/>
                  <a:gd name="T2" fmla="*/ 0 w 51"/>
                  <a:gd name="T3" fmla="*/ 91 h 91"/>
                  <a:gd name="T4" fmla="*/ 0 w 51"/>
                  <a:gd name="T5" fmla="*/ 91 h 91"/>
                  <a:gd name="T6" fmla="*/ 35 w 51"/>
                  <a:gd name="T7" fmla="*/ 82 h 91"/>
                  <a:gd name="T8" fmla="*/ 51 w 51"/>
                  <a:gd name="T9" fmla="*/ 0 h 91"/>
                  <a:gd name="T10" fmla="*/ 51 w 51"/>
                  <a:gd name="T11" fmla="*/ 0 h 91"/>
                  <a:gd name="T12" fmla="*/ 16 w 51"/>
                  <a:gd name="T13" fmla="*/ 9 h 91"/>
                  <a:gd name="T14" fmla="*/ 16 w 51"/>
                  <a:gd name="T15" fmla="*/ 9 h 91"/>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91"/>
                  <a:gd name="T26" fmla="*/ 51 w 51"/>
                  <a:gd name="T27" fmla="*/ 91 h 9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91">
                    <a:moveTo>
                      <a:pt x="16" y="9"/>
                    </a:moveTo>
                    <a:lnTo>
                      <a:pt x="0" y="91"/>
                    </a:lnTo>
                    <a:lnTo>
                      <a:pt x="35" y="82"/>
                    </a:lnTo>
                    <a:lnTo>
                      <a:pt x="51" y="0"/>
                    </a:lnTo>
                    <a:lnTo>
                      <a:pt x="16" y="9"/>
                    </a:lnTo>
                    <a:close/>
                  </a:path>
                </a:pathLst>
              </a:custGeom>
              <a:solidFill>
                <a:srgbClr val="909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14" name="Freeform 88"/>
              <p:cNvSpPr>
                <a:spLocks/>
              </p:cNvSpPr>
              <p:nvPr/>
            </p:nvSpPr>
            <p:spPr bwMode="auto">
              <a:xfrm>
                <a:off x="1435" y="3112"/>
                <a:ext cx="51" cy="95"/>
              </a:xfrm>
              <a:custGeom>
                <a:avLst/>
                <a:gdLst>
                  <a:gd name="T0" fmla="*/ 16 w 51"/>
                  <a:gd name="T1" fmla="*/ 13 h 95"/>
                  <a:gd name="T2" fmla="*/ 0 w 51"/>
                  <a:gd name="T3" fmla="*/ 95 h 95"/>
                  <a:gd name="T4" fmla="*/ 0 w 51"/>
                  <a:gd name="T5" fmla="*/ 95 h 95"/>
                  <a:gd name="T6" fmla="*/ 35 w 51"/>
                  <a:gd name="T7" fmla="*/ 82 h 95"/>
                  <a:gd name="T8" fmla="*/ 51 w 51"/>
                  <a:gd name="T9" fmla="*/ 0 h 95"/>
                  <a:gd name="T10" fmla="*/ 51 w 51"/>
                  <a:gd name="T11" fmla="*/ 0 h 95"/>
                  <a:gd name="T12" fmla="*/ 16 w 51"/>
                  <a:gd name="T13" fmla="*/ 13 h 95"/>
                  <a:gd name="T14" fmla="*/ 16 w 51"/>
                  <a:gd name="T15" fmla="*/ 13 h 95"/>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95"/>
                  <a:gd name="T26" fmla="*/ 51 w 51"/>
                  <a:gd name="T27" fmla="*/ 95 h 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95">
                    <a:moveTo>
                      <a:pt x="16" y="13"/>
                    </a:moveTo>
                    <a:lnTo>
                      <a:pt x="0" y="95"/>
                    </a:lnTo>
                    <a:lnTo>
                      <a:pt x="35" y="82"/>
                    </a:lnTo>
                    <a:lnTo>
                      <a:pt x="51" y="0"/>
                    </a:lnTo>
                    <a:lnTo>
                      <a:pt x="16" y="13"/>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15" name="Freeform 89"/>
              <p:cNvSpPr>
                <a:spLocks/>
              </p:cNvSpPr>
              <p:nvPr/>
            </p:nvSpPr>
            <p:spPr bwMode="auto">
              <a:xfrm>
                <a:off x="1404" y="3125"/>
                <a:ext cx="47" cy="95"/>
              </a:xfrm>
              <a:custGeom>
                <a:avLst/>
                <a:gdLst>
                  <a:gd name="T0" fmla="*/ 12 w 47"/>
                  <a:gd name="T1" fmla="*/ 9 h 95"/>
                  <a:gd name="T2" fmla="*/ 0 w 47"/>
                  <a:gd name="T3" fmla="*/ 95 h 95"/>
                  <a:gd name="T4" fmla="*/ 0 w 47"/>
                  <a:gd name="T5" fmla="*/ 95 h 95"/>
                  <a:gd name="T6" fmla="*/ 31 w 47"/>
                  <a:gd name="T7" fmla="*/ 82 h 95"/>
                  <a:gd name="T8" fmla="*/ 47 w 47"/>
                  <a:gd name="T9" fmla="*/ 0 h 95"/>
                  <a:gd name="T10" fmla="*/ 47 w 47"/>
                  <a:gd name="T11" fmla="*/ 0 h 95"/>
                  <a:gd name="T12" fmla="*/ 12 w 47"/>
                  <a:gd name="T13" fmla="*/ 9 h 95"/>
                  <a:gd name="T14" fmla="*/ 12 w 47"/>
                  <a:gd name="T15" fmla="*/ 9 h 95"/>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95"/>
                  <a:gd name="T26" fmla="*/ 47 w 47"/>
                  <a:gd name="T27" fmla="*/ 95 h 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95">
                    <a:moveTo>
                      <a:pt x="12" y="9"/>
                    </a:moveTo>
                    <a:lnTo>
                      <a:pt x="0" y="95"/>
                    </a:lnTo>
                    <a:lnTo>
                      <a:pt x="31" y="82"/>
                    </a:lnTo>
                    <a:lnTo>
                      <a:pt x="47" y="0"/>
                    </a:lnTo>
                    <a:lnTo>
                      <a:pt x="12" y="9"/>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16" name="Freeform 90"/>
              <p:cNvSpPr>
                <a:spLocks/>
              </p:cNvSpPr>
              <p:nvPr/>
            </p:nvSpPr>
            <p:spPr bwMode="auto">
              <a:xfrm>
                <a:off x="1369" y="3134"/>
                <a:ext cx="47" cy="95"/>
              </a:xfrm>
              <a:custGeom>
                <a:avLst/>
                <a:gdLst>
                  <a:gd name="T0" fmla="*/ 13 w 47"/>
                  <a:gd name="T1" fmla="*/ 10 h 95"/>
                  <a:gd name="T2" fmla="*/ 0 w 47"/>
                  <a:gd name="T3" fmla="*/ 95 h 95"/>
                  <a:gd name="T4" fmla="*/ 0 w 47"/>
                  <a:gd name="T5" fmla="*/ 95 h 95"/>
                  <a:gd name="T6" fmla="*/ 35 w 47"/>
                  <a:gd name="T7" fmla="*/ 86 h 95"/>
                  <a:gd name="T8" fmla="*/ 47 w 47"/>
                  <a:gd name="T9" fmla="*/ 0 h 95"/>
                  <a:gd name="T10" fmla="*/ 47 w 47"/>
                  <a:gd name="T11" fmla="*/ 0 h 95"/>
                  <a:gd name="T12" fmla="*/ 13 w 47"/>
                  <a:gd name="T13" fmla="*/ 10 h 95"/>
                  <a:gd name="T14" fmla="*/ 13 w 47"/>
                  <a:gd name="T15" fmla="*/ 10 h 95"/>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95"/>
                  <a:gd name="T26" fmla="*/ 47 w 47"/>
                  <a:gd name="T27" fmla="*/ 95 h 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95">
                    <a:moveTo>
                      <a:pt x="13" y="10"/>
                    </a:moveTo>
                    <a:lnTo>
                      <a:pt x="0" y="95"/>
                    </a:lnTo>
                    <a:lnTo>
                      <a:pt x="35" y="86"/>
                    </a:lnTo>
                    <a:lnTo>
                      <a:pt x="47" y="0"/>
                    </a:lnTo>
                    <a:lnTo>
                      <a:pt x="13" y="10"/>
                    </a:lnTo>
                    <a:close/>
                  </a:path>
                </a:pathLst>
              </a:custGeom>
              <a:solidFill>
                <a:srgbClr val="C1C1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17" name="Freeform 91"/>
              <p:cNvSpPr>
                <a:spLocks/>
              </p:cNvSpPr>
              <p:nvPr/>
            </p:nvSpPr>
            <p:spPr bwMode="auto">
              <a:xfrm>
                <a:off x="1334" y="3144"/>
                <a:ext cx="48" cy="95"/>
              </a:xfrm>
              <a:custGeom>
                <a:avLst/>
                <a:gdLst>
                  <a:gd name="T0" fmla="*/ 32 w 48"/>
                  <a:gd name="T1" fmla="*/ 6 h 95"/>
                  <a:gd name="T2" fmla="*/ 32 w 48"/>
                  <a:gd name="T3" fmla="*/ 6 h 95"/>
                  <a:gd name="T4" fmla="*/ 16 w 48"/>
                  <a:gd name="T5" fmla="*/ 12 h 95"/>
                  <a:gd name="T6" fmla="*/ 0 w 48"/>
                  <a:gd name="T7" fmla="*/ 95 h 95"/>
                  <a:gd name="T8" fmla="*/ 0 w 48"/>
                  <a:gd name="T9" fmla="*/ 95 h 95"/>
                  <a:gd name="T10" fmla="*/ 16 w 48"/>
                  <a:gd name="T11" fmla="*/ 92 h 95"/>
                  <a:gd name="T12" fmla="*/ 22 w 48"/>
                  <a:gd name="T13" fmla="*/ 88 h 95"/>
                  <a:gd name="T14" fmla="*/ 22 w 48"/>
                  <a:gd name="T15" fmla="*/ 88 h 95"/>
                  <a:gd name="T16" fmla="*/ 35 w 48"/>
                  <a:gd name="T17" fmla="*/ 85 h 95"/>
                  <a:gd name="T18" fmla="*/ 48 w 48"/>
                  <a:gd name="T19" fmla="*/ 0 h 95"/>
                  <a:gd name="T20" fmla="*/ 48 w 48"/>
                  <a:gd name="T21" fmla="*/ 0 h 95"/>
                  <a:gd name="T22" fmla="*/ 32 w 48"/>
                  <a:gd name="T23" fmla="*/ 6 h 95"/>
                  <a:gd name="T24" fmla="*/ 32 w 48"/>
                  <a:gd name="T25" fmla="*/ 6 h 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8"/>
                  <a:gd name="T40" fmla="*/ 0 h 95"/>
                  <a:gd name="T41" fmla="*/ 48 w 48"/>
                  <a:gd name="T42" fmla="*/ 95 h 9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8" h="95">
                    <a:moveTo>
                      <a:pt x="32" y="6"/>
                    </a:moveTo>
                    <a:lnTo>
                      <a:pt x="32" y="6"/>
                    </a:lnTo>
                    <a:lnTo>
                      <a:pt x="16" y="12"/>
                    </a:lnTo>
                    <a:lnTo>
                      <a:pt x="0" y="95"/>
                    </a:lnTo>
                    <a:lnTo>
                      <a:pt x="16" y="92"/>
                    </a:lnTo>
                    <a:lnTo>
                      <a:pt x="22" y="88"/>
                    </a:lnTo>
                    <a:lnTo>
                      <a:pt x="35" y="85"/>
                    </a:lnTo>
                    <a:lnTo>
                      <a:pt x="48" y="0"/>
                    </a:lnTo>
                    <a:lnTo>
                      <a:pt x="32" y="6"/>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18" name="Freeform 92"/>
              <p:cNvSpPr>
                <a:spLocks/>
              </p:cNvSpPr>
              <p:nvPr/>
            </p:nvSpPr>
            <p:spPr bwMode="auto">
              <a:xfrm>
                <a:off x="1328" y="3156"/>
                <a:ext cx="22" cy="83"/>
              </a:xfrm>
              <a:custGeom>
                <a:avLst/>
                <a:gdLst>
                  <a:gd name="T0" fmla="*/ 13 w 22"/>
                  <a:gd name="T1" fmla="*/ 0 h 83"/>
                  <a:gd name="T2" fmla="*/ 0 w 22"/>
                  <a:gd name="T3" fmla="*/ 83 h 83"/>
                  <a:gd name="T4" fmla="*/ 0 w 22"/>
                  <a:gd name="T5" fmla="*/ 83 h 83"/>
                  <a:gd name="T6" fmla="*/ 6 w 22"/>
                  <a:gd name="T7" fmla="*/ 83 h 83"/>
                  <a:gd name="T8" fmla="*/ 22 w 22"/>
                  <a:gd name="T9" fmla="*/ 0 h 83"/>
                  <a:gd name="T10" fmla="*/ 22 w 22"/>
                  <a:gd name="T11" fmla="*/ 0 h 83"/>
                  <a:gd name="T12" fmla="*/ 13 w 22"/>
                  <a:gd name="T13" fmla="*/ 0 h 83"/>
                  <a:gd name="T14" fmla="*/ 13 w 22"/>
                  <a:gd name="T15" fmla="*/ 0 h 83"/>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83"/>
                  <a:gd name="T26" fmla="*/ 22 w 22"/>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83">
                    <a:moveTo>
                      <a:pt x="13" y="0"/>
                    </a:moveTo>
                    <a:lnTo>
                      <a:pt x="0" y="83"/>
                    </a:lnTo>
                    <a:lnTo>
                      <a:pt x="6" y="83"/>
                    </a:lnTo>
                    <a:lnTo>
                      <a:pt x="22" y="0"/>
                    </a:lnTo>
                    <a:lnTo>
                      <a:pt x="13"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19" name="Freeform 93"/>
              <p:cNvSpPr>
                <a:spLocks/>
              </p:cNvSpPr>
              <p:nvPr/>
            </p:nvSpPr>
            <p:spPr bwMode="auto">
              <a:xfrm>
                <a:off x="1322" y="3156"/>
                <a:ext cx="19" cy="83"/>
              </a:xfrm>
              <a:custGeom>
                <a:avLst/>
                <a:gdLst>
                  <a:gd name="T0" fmla="*/ 12 w 19"/>
                  <a:gd name="T1" fmla="*/ 4 h 83"/>
                  <a:gd name="T2" fmla="*/ 0 w 19"/>
                  <a:gd name="T3" fmla="*/ 83 h 83"/>
                  <a:gd name="T4" fmla="*/ 0 w 19"/>
                  <a:gd name="T5" fmla="*/ 83 h 83"/>
                  <a:gd name="T6" fmla="*/ 6 w 19"/>
                  <a:gd name="T7" fmla="*/ 83 h 83"/>
                  <a:gd name="T8" fmla="*/ 19 w 19"/>
                  <a:gd name="T9" fmla="*/ 0 h 83"/>
                  <a:gd name="T10" fmla="*/ 19 w 19"/>
                  <a:gd name="T11" fmla="*/ 0 h 83"/>
                  <a:gd name="T12" fmla="*/ 12 w 19"/>
                  <a:gd name="T13" fmla="*/ 4 h 83"/>
                  <a:gd name="T14" fmla="*/ 12 w 19"/>
                  <a:gd name="T15" fmla="*/ 4 h 8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83"/>
                  <a:gd name="T26" fmla="*/ 19 w 19"/>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83">
                    <a:moveTo>
                      <a:pt x="12" y="4"/>
                    </a:moveTo>
                    <a:lnTo>
                      <a:pt x="0" y="83"/>
                    </a:lnTo>
                    <a:lnTo>
                      <a:pt x="6" y="83"/>
                    </a:lnTo>
                    <a:lnTo>
                      <a:pt x="19" y="0"/>
                    </a:lnTo>
                    <a:lnTo>
                      <a:pt x="12" y="4"/>
                    </a:lnTo>
                    <a:close/>
                  </a:path>
                </a:pathLst>
              </a:cu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20" name="Freeform 94"/>
              <p:cNvSpPr>
                <a:spLocks/>
              </p:cNvSpPr>
              <p:nvPr/>
            </p:nvSpPr>
            <p:spPr bwMode="auto">
              <a:xfrm>
                <a:off x="1312" y="3160"/>
                <a:ext cx="22" cy="79"/>
              </a:xfrm>
              <a:custGeom>
                <a:avLst/>
                <a:gdLst>
                  <a:gd name="T0" fmla="*/ 16 w 22"/>
                  <a:gd name="T1" fmla="*/ 0 h 79"/>
                  <a:gd name="T2" fmla="*/ 0 w 22"/>
                  <a:gd name="T3" fmla="*/ 79 h 79"/>
                  <a:gd name="T4" fmla="*/ 0 w 22"/>
                  <a:gd name="T5" fmla="*/ 79 h 79"/>
                  <a:gd name="T6" fmla="*/ 10 w 22"/>
                  <a:gd name="T7" fmla="*/ 79 h 79"/>
                  <a:gd name="T8" fmla="*/ 22 w 22"/>
                  <a:gd name="T9" fmla="*/ 0 h 79"/>
                  <a:gd name="T10" fmla="*/ 22 w 22"/>
                  <a:gd name="T11" fmla="*/ 0 h 79"/>
                  <a:gd name="T12" fmla="*/ 16 w 22"/>
                  <a:gd name="T13" fmla="*/ 0 h 79"/>
                  <a:gd name="T14" fmla="*/ 16 w 22"/>
                  <a:gd name="T15" fmla="*/ 0 h 79"/>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79"/>
                  <a:gd name="T26" fmla="*/ 22 w 22"/>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79">
                    <a:moveTo>
                      <a:pt x="16" y="0"/>
                    </a:moveTo>
                    <a:lnTo>
                      <a:pt x="0" y="79"/>
                    </a:lnTo>
                    <a:lnTo>
                      <a:pt x="10" y="79"/>
                    </a:lnTo>
                    <a:lnTo>
                      <a:pt x="22" y="0"/>
                    </a:lnTo>
                    <a:lnTo>
                      <a:pt x="16" y="0"/>
                    </a:ln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21" name="Freeform 95"/>
              <p:cNvSpPr>
                <a:spLocks/>
              </p:cNvSpPr>
              <p:nvPr/>
            </p:nvSpPr>
            <p:spPr bwMode="auto">
              <a:xfrm>
                <a:off x="1306" y="3156"/>
                <a:ext cx="22" cy="83"/>
              </a:xfrm>
              <a:custGeom>
                <a:avLst/>
                <a:gdLst>
                  <a:gd name="T0" fmla="*/ 16 w 22"/>
                  <a:gd name="T1" fmla="*/ 0 h 83"/>
                  <a:gd name="T2" fmla="*/ 0 w 22"/>
                  <a:gd name="T3" fmla="*/ 83 h 83"/>
                  <a:gd name="T4" fmla="*/ 0 w 22"/>
                  <a:gd name="T5" fmla="*/ 83 h 83"/>
                  <a:gd name="T6" fmla="*/ 6 w 22"/>
                  <a:gd name="T7" fmla="*/ 83 h 83"/>
                  <a:gd name="T8" fmla="*/ 22 w 22"/>
                  <a:gd name="T9" fmla="*/ 4 h 83"/>
                  <a:gd name="T10" fmla="*/ 22 w 22"/>
                  <a:gd name="T11" fmla="*/ 4 h 83"/>
                  <a:gd name="T12" fmla="*/ 16 w 22"/>
                  <a:gd name="T13" fmla="*/ 0 h 83"/>
                  <a:gd name="T14" fmla="*/ 16 w 22"/>
                  <a:gd name="T15" fmla="*/ 0 h 83"/>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83"/>
                  <a:gd name="T26" fmla="*/ 22 w 22"/>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83">
                    <a:moveTo>
                      <a:pt x="16" y="0"/>
                    </a:moveTo>
                    <a:lnTo>
                      <a:pt x="0" y="83"/>
                    </a:lnTo>
                    <a:lnTo>
                      <a:pt x="6" y="83"/>
                    </a:lnTo>
                    <a:lnTo>
                      <a:pt x="22" y="4"/>
                    </a:lnTo>
                    <a:lnTo>
                      <a:pt x="16"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22" name="Freeform 96"/>
              <p:cNvSpPr>
                <a:spLocks/>
              </p:cNvSpPr>
              <p:nvPr/>
            </p:nvSpPr>
            <p:spPr bwMode="auto">
              <a:xfrm>
                <a:off x="1299" y="3156"/>
                <a:ext cx="23" cy="83"/>
              </a:xfrm>
              <a:custGeom>
                <a:avLst/>
                <a:gdLst>
                  <a:gd name="T0" fmla="*/ 13 w 23"/>
                  <a:gd name="T1" fmla="*/ 0 h 83"/>
                  <a:gd name="T2" fmla="*/ 0 w 23"/>
                  <a:gd name="T3" fmla="*/ 83 h 83"/>
                  <a:gd name="T4" fmla="*/ 0 w 23"/>
                  <a:gd name="T5" fmla="*/ 83 h 83"/>
                  <a:gd name="T6" fmla="*/ 7 w 23"/>
                  <a:gd name="T7" fmla="*/ 83 h 83"/>
                  <a:gd name="T8" fmla="*/ 23 w 23"/>
                  <a:gd name="T9" fmla="*/ 0 h 83"/>
                  <a:gd name="T10" fmla="*/ 23 w 23"/>
                  <a:gd name="T11" fmla="*/ 0 h 83"/>
                  <a:gd name="T12" fmla="*/ 13 w 23"/>
                  <a:gd name="T13" fmla="*/ 0 h 83"/>
                  <a:gd name="T14" fmla="*/ 13 w 23"/>
                  <a:gd name="T15" fmla="*/ 0 h 83"/>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83"/>
                  <a:gd name="T26" fmla="*/ 23 w 23"/>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83">
                    <a:moveTo>
                      <a:pt x="13" y="0"/>
                    </a:moveTo>
                    <a:lnTo>
                      <a:pt x="0" y="83"/>
                    </a:lnTo>
                    <a:lnTo>
                      <a:pt x="7" y="83"/>
                    </a:lnTo>
                    <a:lnTo>
                      <a:pt x="23" y="0"/>
                    </a:lnTo>
                    <a:lnTo>
                      <a:pt x="13" y="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23" name="Freeform 97"/>
              <p:cNvSpPr>
                <a:spLocks/>
              </p:cNvSpPr>
              <p:nvPr/>
            </p:nvSpPr>
            <p:spPr bwMode="auto">
              <a:xfrm>
                <a:off x="1293" y="3156"/>
                <a:ext cx="19" cy="83"/>
              </a:xfrm>
              <a:custGeom>
                <a:avLst/>
                <a:gdLst>
                  <a:gd name="T0" fmla="*/ 13 w 19"/>
                  <a:gd name="T1" fmla="*/ 0 h 83"/>
                  <a:gd name="T2" fmla="*/ 0 w 19"/>
                  <a:gd name="T3" fmla="*/ 83 h 83"/>
                  <a:gd name="T4" fmla="*/ 0 w 19"/>
                  <a:gd name="T5" fmla="*/ 83 h 83"/>
                  <a:gd name="T6" fmla="*/ 6 w 19"/>
                  <a:gd name="T7" fmla="*/ 83 h 83"/>
                  <a:gd name="T8" fmla="*/ 19 w 19"/>
                  <a:gd name="T9" fmla="*/ 0 h 83"/>
                  <a:gd name="T10" fmla="*/ 19 w 19"/>
                  <a:gd name="T11" fmla="*/ 0 h 83"/>
                  <a:gd name="T12" fmla="*/ 13 w 19"/>
                  <a:gd name="T13" fmla="*/ 0 h 83"/>
                  <a:gd name="T14" fmla="*/ 13 w 19"/>
                  <a:gd name="T15" fmla="*/ 0 h 8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83"/>
                  <a:gd name="T26" fmla="*/ 19 w 19"/>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83">
                    <a:moveTo>
                      <a:pt x="13" y="0"/>
                    </a:moveTo>
                    <a:lnTo>
                      <a:pt x="0" y="83"/>
                    </a:lnTo>
                    <a:lnTo>
                      <a:pt x="6" y="83"/>
                    </a:lnTo>
                    <a:lnTo>
                      <a:pt x="19" y="0"/>
                    </a:lnTo>
                    <a:lnTo>
                      <a:pt x="13" y="0"/>
                    </a:lnTo>
                    <a:close/>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24" name="Freeform 98"/>
              <p:cNvSpPr>
                <a:spLocks/>
              </p:cNvSpPr>
              <p:nvPr/>
            </p:nvSpPr>
            <p:spPr bwMode="auto">
              <a:xfrm>
                <a:off x="1284" y="3153"/>
                <a:ext cx="22" cy="86"/>
              </a:xfrm>
              <a:custGeom>
                <a:avLst/>
                <a:gdLst>
                  <a:gd name="T0" fmla="*/ 15 w 22"/>
                  <a:gd name="T1" fmla="*/ 0 h 86"/>
                  <a:gd name="T2" fmla="*/ 0 w 22"/>
                  <a:gd name="T3" fmla="*/ 83 h 86"/>
                  <a:gd name="T4" fmla="*/ 0 w 22"/>
                  <a:gd name="T5" fmla="*/ 83 h 86"/>
                  <a:gd name="T6" fmla="*/ 9 w 22"/>
                  <a:gd name="T7" fmla="*/ 86 h 86"/>
                  <a:gd name="T8" fmla="*/ 22 w 22"/>
                  <a:gd name="T9" fmla="*/ 3 h 86"/>
                  <a:gd name="T10" fmla="*/ 22 w 22"/>
                  <a:gd name="T11" fmla="*/ 3 h 86"/>
                  <a:gd name="T12" fmla="*/ 15 w 22"/>
                  <a:gd name="T13" fmla="*/ 0 h 86"/>
                  <a:gd name="T14" fmla="*/ 15 w 22"/>
                  <a:gd name="T15" fmla="*/ 0 h 86"/>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86"/>
                  <a:gd name="T26" fmla="*/ 22 w 22"/>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86">
                    <a:moveTo>
                      <a:pt x="15" y="0"/>
                    </a:moveTo>
                    <a:lnTo>
                      <a:pt x="0" y="83"/>
                    </a:lnTo>
                    <a:lnTo>
                      <a:pt x="9" y="86"/>
                    </a:lnTo>
                    <a:lnTo>
                      <a:pt x="22" y="3"/>
                    </a:ln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25" name="Freeform 99"/>
              <p:cNvSpPr>
                <a:spLocks/>
              </p:cNvSpPr>
              <p:nvPr/>
            </p:nvSpPr>
            <p:spPr bwMode="auto">
              <a:xfrm>
                <a:off x="1271" y="3150"/>
                <a:ext cx="28" cy="86"/>
              </a:xfrm>
              <a:custGeom>
                <a:avLst/>
                <a:gdLst>
                  <a:gd name="T0" fmla="*/ 13 w 28"/>
                  <a:gd name="T1" fmla="*/ 0 h 86"/>
                  <a:gd name="T2" fmla="*/ 0 w 28"/>
                  <a:gd name="T3" fmla="*/ 82 h 86"/>
                  <a:gd name="T4" fmla="*/ 0 w 28"/>
                  <a:gd name="T5" fmla="*/ 82 h 86"/>
                  <a:gd name="T6" fmla="*/ 13 w 28"/>
                  <a:gd name="T7" fmla="*/ 86 h 86"/>
                  <a:gd name="T8" fmla="*/ 28 w 28"/>
                  <a:gd name="T9" fmla="*/ 3 h 86"/>
                  <a:gd name="T10" fmla="*/ 28 w 28"/>
                  <a:gd name="T11" fmla="*/ 3 h 86"/>
                  <a:gd name="T12" fmla="*/ 13 w 28"/>
                  <a:gd name="T13" fmla="*/ 0 h 86"/>
                  <a:gd name="T14" fmla="*/ 13 w 28"/>
                  <a:gd name="T15" fmla="*/ 0 h 86"/>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86"/>
                  <a:gd name="T26" fmla="*/ 28 w 28"/>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86">
                    <a:moveTo>
                      <a:pt x="13" y="0"/>
                    </a:moveTo>
                    <a:lnTo>
                      <a:pt x="0" y="82"/>
                    </a:lnTo>
                    <a:lnTo>
                      <a:pt x="13" y="86"/>
                    </a:lnTo>
                    <a:lnTo>
                      <a:pt x="28" y="3"/>
                    </a:ln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26" name="Freeform 100"/>
              <p:cNvSpPr>
                <a:spLocks/>
              </p:cNvSpPr>
              <p:nvPr/>
            </p:nvSpPr>
            <p:spPr bwMode="auto">
              <a:xfrm>
                <a:off x="1255" y="3147"/>
                <a:ext cx="29" cy="85"/>
              </a:xfrm>
              <a:custGeom>
                <a:avLst/>
                <a:gdLst>
                  <a:gd name="T0" fmla="*/ 16 w 29"/>
                  <a:gd name="T1" fmla="*/ 0 h 85"/>
                  <a:gd name="T2" fmla="*/ 0 w 29"/>
                  <a:gd name="T3" fmla="*/ 82 h 85"/>
                  <a:gd name="T4" fmla="*/ 0 w 29"/>
                  <a:gd name="T5" fmla="*/ 82 h 85"/>
                  <a:gd name="T6" fmla="*/ 16 w 29"/>
                  <a:gd name="T7" fmla="*/ 85 h 85"/>
                  <a:gd name="T8" fmla="*/ 29 w 29"/>
                  <a:gd name="T9" fmla="*/ 3 h 85"/>
                  <a:gd name="T10" fmla="*/ 29 w 29"/>
                  <a:gd name="T11" fmla="*/ 3 h 85"/>
                  <a:gd name="T12" fmla="*/ 16 w 29"/>
                  <a:gd name="T13" fmla="*/ 0 h 85"/>
                  <a:gd name="T14" fmla="*/ 16 w 29"/>
                  <a:gd name="T15" fmla="*/ 0 h 85"/>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85"/>
                  <a:gd name="T26" fmla="*/ 29 w 29"/>
                  <a:gd name="T27" fmla="*/ 85 h 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85">
                    <a:moveTo>
                      <a:pt x="16" y="0"/>
                    </a:moveTo>
                    <a:lnTo>
                      <a:pt x="0" y="82"/>
                    </a:lnTo>
                    <a:lnTo>
                      <a:pt x="16" y="85"/>
                    </a:lnTo>
                    <a:lnTo>
                      <a:pt x="29" y="3"/>
                    </a:lnTo>
                    <a:lnTo>
                      <a:pt x="16" y="0"/>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27" name="Freeform 101"/>
              <p:cNvSpPr>
                <a:spLocks/>
              </p:cNvSpPr>
              <p:nvPr/>
            </p:nvSpPr>
            <p:spPr bwMode="auto">
              <a:xfrm>
                <a:off x="1239" y="3141"/>
                <a:ext cx="32" cy="88"/>
              </a:xfrm>
              <a:custGeom>
                <a:avLst/>
                <a:gdLst>
                  <a:gd name="T0" fmla="*/ 26 w 32"/>
                  <a:gd name="T1" fmla="*/ 3 h 88"/>
                  <a:gd name="T2" fmla="*/ 26 w 32"/>
                  <a:gd name="T3" fmla="*/ 3 h 88"/>
                  <a:gd name="T4" fmla="*/ 16 w 32"/>
                  <a:gd name="T5" fmla="*/ 0 h 88"/>
                  <a:gd name="T6" fmla="*/ 0 w 32"/>
                  <a:gd name="T7" fmla="*/ 82 h 88"/>
                  <a:gd name="T8" fmla="*/ 0 w 32"/>
                  <a:gd name="T9" fmla="*/ 82 h 88"/>
                  <a:gd name="T10" fmla="*/ 7 w 32"/>
                  <a:gd name="T11" fmla="*/ 82 h 88"/>
                  <a:gd name="T12" fmla="*/ 7 w 32"/>
                  <a:gd name="T13" fmla="*/ 82 h 88"/>
                  <a:gd name="T14" fmla="*/ 16 w 32"/>
                  <a:gd name="T15" fmla="*/ 88 h 88"/>
                  <a:gd name="T16" fmla="*/ 32 w 32"/>
                  <a:gd name="T17" fmla="*/ 6 h 88"/>
                  <a:gd name="T18" fmla="*/ 32 w 32"/>
                  <a:gd name="T19" fmla="*/ 6 h 88"/>
                  <a:gd name="T20" fmla="*/ 26 w 32"/>
                  <a:gd name="T21" fmla="*/ 3 h 88"/>
                  <a:gd name="T22" fmla="*/ 26 w 32"/>
                  <a:gd name="T23" fmla="*/ 3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
                  <a:gd name="T37" fmla="*/ 0 h 88"/>
                  <a:gd name="T38" fmla="*/ 32 w 32"/>
                  <a:gd name="T39" fmla="*/ 88 h 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 h="88">
                    <a:moveTo>
                      <a:pt x="26" y="3"/>
                    </a:moveTo>
                    <a:lnTo>
                      <a:pt x="26" y="3"/>
                    </a:lnTo>
                    <a:lnTo>
                      <a:pt x="16" y="0"/>
                    </a:lnTo>
                    <a:lnTo>
                      <a:pt x="0" y="82"/>
                    </a:lnTo>
                    <a:lnTo>
                      <a:pt x="7" y="82"/>
                    </a:lnTo>
                    <a:lnTo>
                      <a:pt x="16" y="88"/>
                    </a:lnTo>
                    <a:lnTo>
                      <a:pt x="32" y="6"/>
                    </a:lnTo>
                    <a:lnTo>
                      <a:pt x="26" y="3"/>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28" name="Freeform 102"/>
              <p:cNvSpPr>
                <a:spLocks/>
              </p:cNvSpPr>
              <p:nvPr/>
            </p:nvSpPr>
            <p:spPr bwMode="auto">
              <a:xfrm>
                <a:off x="1227" y="3134"/>
                <a:ext cx="28" cy="89"/>
              </a:xfrm>
              <a:custGeom>
                <a:avLst/>
                <a:gdLst>
                  <a:gd name="T0" fmla="*/ 12 w 28"/>
                  <a:gd name="T1" fmla="*/ 0 h 89"/>
                  <a:gd name="T2" fmla="*/ 0 w 28"/>
                  <a:gd name="T3" fmla="*/ 83 h 89"/>
                  <a:gd name="T4" fmla="*/ 0 w 28"/>
                  <a:gd name="T5" fmla="*/ 83 h 89"/>
                  <a:gd name="T6" fmla="*/ 12 w 28"/>
                  <a:gd name="T7" fmla="*/ 89 h 89"/>
                  <a:gd name="T8" fmla="*/ 28 w 28"/>
                  <a:gd name="T9" fmla="*/ 7 h 89"/>
                  <a:gd name="T10" fmla="*/ 28 w 28"/>
                  <a:gd name="T11" fmla="*/ 7 h 89"/>
                  <a:gd name="T12" fmla="*/ 12 w 28"/>
                  <a:gd name="T13" fmla="*/ 0 h 89"/>
                  <a:gd name="T14" fmla="*/ 12 w 28"/>
                  <a:gd name="T15" fmla="*/ 0 h 89"/>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89"/>
                  <a:gd name="T26" fmla="*/ 28 w 28"/>
                  <a:gd name="T27" fmla="*/ 89 h 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89">
                    <a:moveTo>
                      <a:pt x="12" y="0"/>
                    </a:moveTo>
                    <a:lnTo>
                      <a:pt x="0" y="83"/>
                    </a:lnTo>
                    <a:lnTo>
                      <a:pt x="12" y="89"/>
                    </a:lnTo>
                    <a:lnTo>
                      <a:pt x="28" y="7"/>
                    </a:lnTo>
                    <a:lnTo>
                      <a:pt x="12" y="0"/>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29" name="Freeform 103"/>
              <p:cNvSpPr>
                <a:spLocks/>
              </p:cNvSpPr>
              <p:nvPr/>
            </p:nvSpPr>
            <p:spPr bwMode="auto">
              <a:xfrm>
                <a:off x="1211" y="3131"/>
                <a:ext cx="28" cy="86"/>
              </a:xfrm>
              <a:custGeom>
                <a:avLst/>
                <a:gdLst>
                  <a:gd name="T0" fmla="*/ 16 w 28"/>
                  <a:gd name="T1" fmla="*/ 0 h 86"/>
                  <a:gd name="T2" fmla="*/ 0 w 28"/>
                  <a:gd name="T3" fmla="*/ 79 h 86"/>
                  <a:gd name="T4" fmla="*/ 0 w 28"/>
                  <a:gd name="T5" fmla="*/ 79 h 86"/>
                  <a:gd name="T6" fmla="*/ 16 w 28"/>
                  <a:gd name="T7" fmla="*/ 86 h 86"/>
                  <a:gd name="T8" fmla="*/ 28 w 28"/>
                  <a:gd name="T9" fmla="*/ 3 h 86"/>
                  <a:gd name="T10" fmla="*/ 28 w 28"/>
                  <a:gd name="T11" fmla="*/ 3 h 86"/>
                  <a:gd name="T12" fmla="*/ 16 w 28"/>
                  <a:gd name="T13" fmla="*/ 0 h 86"/>
                  <a:gd name="T14" fmla="*/ 16 w 28"/>
                  <a:gd name="T15" fmla="*/ 0 h 86"/>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86"/>
                  <a:gd name="T26" fmla="*/ 28 w 28"/>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86">
                    <a:moveTo>
                      <a:pt x="16" y="0"/>
                    </a:moveTo>
                    <a:lnTo>
                      <a:pt x="0" y="79"/>
                    </a:lnTo>
                    <a:lnTo>
                      <a:pt x="16" y="86"/>
                    </a:lnTo>
                    <a:lnTo>
                      <a:pt x="28" y="3"/>
                    </a:lnTo>
                    <a:lnTo>
                      <a:pt x="16"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30" name="Freeform 104"/>
              <p:cNvSpPr>
                <a:spLocks/>
              </p:cNvSpPr>
              <p:nvPr/>
            </p:nvSpPr>
            <p:spPr bwMode="auto">
              <a:xfrm>
                <a:off x="1195" y="3125"/>
                <a:ext cx="32" cy="85"/>
              </a:xfrm>
              <a:custGeom>
                <a:avLst/>
                <a:gdLst>
                  <a:gd name="T0" fmla="*/ 16 w 32"/>
                  <a:gd name="T1" fmla="*/ 0 h 85"/>
                  <a:gd name="T2" fmla="*/ 0 w 32"/>
                  <a:gd name="T3" fmla="*/ 82 h 85"/>
                  <a:gd name="T4" fmla="*/ 0 w 32"/>
                  <a:gd name="T5" fmla="*/ 82 h 85"/>
                  <a:gd name="T6" fmla="*/ 16 w 32"/>
                  <a:gd name="T7" fmla="*/ 85 h 85"/>
                  <a:gd name="T8" fmla="*/ 32 w 32"/>
                  <a:gd name="T9" fmla="*/ 6 h 85"/>
                  <a:gd name="T10" fmla="*/ 32 w 32"/>
                  <a:gd name="T11" fmla="*/ 6 h 85"/>
                  <a:gd name="T12" fmla="*/ 16 w 32"/>
                  <a:gd name="T13" fmla="*/ 0 h 85"/>
                  <a:gd name="T14" fmla="*/ 16 w 32"/>
                  <a:gd name="T15" fmla="*/ 0 h 85"/>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85"/>
                  <a:gd name="T26" fmla="*/ 32 w 32"/>
                  <a:gd name="T27" fmla="*/ 85 h 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85">
                    <a:moveTo>
                      <a:pt x="16" y="0"/>
                    </a:moveTo>
                    <a:lnTo>
                      <a:pt x="0" y="82"/>
                    </a:lnTo>
                    <a:lnTo>
                      <a:pt x="16" y="85"/>
                    </a:lnTo>
                    <a:lnTo>
                      <a:pt x="32" y="6"/>
                    </a:lnTo>
                    <a:lnTo>
                      <a:pt x="16"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31" name="Freeform 105"/>
              <p:cNvSpPr>
                <a:spLocks/>
              </p:cNvSpPr>
              <p:nvPr/>
            </p:nvSpPr>
            <p:spPr bwMode="auto">
              <a:xfrm>
                <a:off x="1182" y="3118"/>
                <a:ext cx="29" cy="89"/>
              </a:xfrm>
              <a:custGeom>
                <a:avLst/>
                <a:gdLst>
                  <a:gd name="T0" fmla="*/ 13 w 29"/>
                  <a:gd name="T1" fmla="*/ 0 h 89"/>
                  <a:gd name="T2" fmla="*/ 0 w 29"/>
                  <a:gd name="T3" fmla="*/ 83 h 89"/>
                  <a:gd name="T4" fmla="*/ 0 w 29"/>
                  <a:gd name="T5" fmla="*/ 83 h 89"/>
                  <a:gd name="T6" fmla="*/ 13 w 29"/>
                  <a:gd name="T7" fmla="*/ 89 h 89"/>
                  <a:gd name="T8" fmla="*/ 29 w 29"/>
                  <a:gd name="T9" fmla="*/ 7 h 89"/>
                  <a:gd name="T10" fmla="*/ 29 w 29"/>
                  <a:gd name="T11" fmla="*/ 7 h 89"/>
                  <a:gd name="T12" fmla="*/ 13 w 29"/>
                  <a:gd name="T13" fmla="*/ 0 h 89"/>
                  <a:gd name="T14" fmla="*/ 13 w 29"/>
                  <a:gd name="T15" fmla="*/ 0 h 89"/>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89"/>
                  <a:gd name="T26" fmla="*/ 29 w 29"/>
                  <a:gd name="T27" fmla="*/ 89 h 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89">
                    <a:moveTo>
                      <a:pt x="13" y="0"/>
                    </a:moveTo>
                    <a:lnTo>
                      <a:pt x="0" y="83"/>
                    </a:lnTo>
                    <a:lnTo>
                      <a:pt x="13" y="89"/>
                    </a:lnTo>
                    <a:lnTo>
                      <a:pt x="29" y="7"/>
                    </a:lnTo>
                    <a:lnTo>
                      <a:pt x="13"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32" name="Freeform 106"/>
              <p:cNvSpPr>
                <a:spLocks/>
              </p:cNvSpPr>
              <p:nvPr/>
            </p:nvSpPr>
            <p:spPr bwMode="auto">
              <a:xfrm>
                <a:off x="1078" y="3080"/>
                <a:ext cx="117" cy="121"/>
              </a:xfrm>
              <a:custGeom>
                <a:avLst/>
                <a:gdLst>
                  <a:gd name="T0" fmla="*/ 16 w 117"/>
                  <a:gd name="T1" fmla="*/ 0 h 121"/>
                  <a:gd name="T2" fmla="*/ 0 w 117"/>
                  <a:gd name="T3" fmla="*/ 80 h 121"/>
                  <a:gd name="T4" fmla="*/ 0 w 117"/>
                  <a:gd name="T5" fmla="*/ 80 h 121"/>
                  <a:gd name="T6" fmla="*/ 104 w 117"/>
                  <a:gd name="T7" fmla="*/ 121 h 121"/>
                  <a:gd name="T8" fmla="*/ 117 w 117"/>
                  <a:gd name="T9" fmla="*/ 38 h 121"/>
                  <a:gd name="T10" fmla="*/ 117 w 117"/>
                  <a:gd name="T11" fmla="*/ 38 h 121"/>
                  <a:gd name="T12" fmla="*/ 16 w 117"/>
                  <a:gd name="T13" fmla="*/ 0 h 121"/>
                  <a:gd name="T14" fmla="*/ 16 w 117"/>
                  <a:gd name="T15" fmla="*/ 0 h 121"/>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121"/>
                  <a:gd name="T26" fmla="*/ 117 w 117"/>
                  <a:gd name="T27" fmla="*/ 121 h 1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121">
                    <a:moveTo>
                      <a:pt x="16" y="0"/>
                    </a:moveTo>
                    <a:lnTo>
                      <a:pt x="0" y="80"/>
                    </a:lnTo>
                    <a:lnTo>
                      <a:pt x="104" y="121"/>
                    </a:lnTo>
                    <a:lnTo>
                      <a:pt x="117" y="38"/>
                    </a:lnTo>
                    <a:lnTo>
                      <a:pt x="16"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33" name="Freeform 107"/>
              <p:cNvSpPr>
                <a:spLocks/>
              </p:cNvSpPr>
              <p:nvPr/>
            </p:nvSpPr>
            <p:spPr bwMode="auto">
              <a:xfrm>
                <a:off x="977" y="3039"/>
                <a:ext cx="117" cy="121"/>
              </a:xfrm>
              <a:custGeom>
                <a:avLst/>
                <a:gdLst>
                  <a:gd name="T0" fmla="*/ 12 w 117"/>
                  <a:gd name="T1" fmla="*/ 0 h 121"/>
                  <a:gd name="T2" fmla="*/ 0 w 117"/>
                  <a:gd name="T3" fmla="*/ 83 h 121"/>
                  <a:gd name="T4" fmla="*/ 0 w 117"/>
                  <a:gd name="T5" fmla="*/ 83 h 121"/>
                  <a:gd name="T6" fmla="*/ 101 w 117"/>
                  <a:gd name="T7" fmla="*/ 121 h 121"/>
                  <a:gd name="T8" fmla="*/ 117 w 117"/>
                  <a:gd name="T9" fmla="*/ 41 h 121"/>
                  <a:gd name="T10" fmla="*/ 117 w 117"/>
                  <a:gd name="T11" fmla="*/ 41 h 121"/>
                  <a:gd name="T12" fmla="*/ 12 w 117"/>
                  <a:gd name="T13" fmla="*/ 0 h 121"/>
                  <a:gd name="T14" fmla="*/ 12 w 117"/>
                  <a:gd name="T15" fmla="*/ 0 h 121"/>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121"/>
                  <a:gd name="T26" fmla="*/ 117 w 117"/>
                  <a:gd name="T27" fmla="*/ 121 h 1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121">
                    <a:moveTo>
                      <a:pt x="12" y="0"/>
                    </a:moveTo>
                    <a:lnTo>
                      <a:pt x="0" y="83"/>
                    </a:lnTo>
                    <a:lnTo>
                      <a:pt x="101" y="121"/>
                    </a:lnTo>
                    <a:lnTo>
                      <a:pt x="117" y="41"/>
                    </a:lnTo>
                    <a:lnTo>
                      <a:pt x="12" y="0"/>
                    </a:lnTo>
                    <a:close/>
                  </a:path>
                </a:pathLst>
              </a:custGeom>
              <a:solidFill>
                <a:srgbClr val="D0D0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34" name="Freeform 108"/>
              <p:cNvSpPr>
                <a:spLocks/>
              </p:cNvSpPr>
              <p:nvPr/>
            </p:nvSpPr>
            <p:spPr bwMode="auto">
              <a:xfrm>
                <a:off x="872" y="2998"/>
                <a:ext cx="117" cy="124"/>
              </a:xfrm>
              <a:custGeom>
                <a:avLst/>
                <a:gdLst>
                  <a:gd name="T0" fmla="*/ 16 w 117"/>
                  <a:gd name="T1" fmla="*/ 0 h 124"/>
                  <a:gd name="T2" fmla="*/ 0 w 117"/>
                  <a:gd name="T3" fmla="*/ 82 h 124"/>
                  <a:gd name="T4" fmla="*/ 0 w 117"/>
                  <a:gd name="T5" fmla="*/ 82 h 124"/>
                  <a:gd name="T6" fmla="*/ 105 w 117"/>
                  <a:gd name="T7" fmla="*/ 124 h 124"/>
                  <a:gd name="T8" fmla="*/ 117 w 117"/>
                  <a:gd name="T9" fmla="*/ 41 h 124"/>
                  <a:gd name="T10" fmla="*/ 117 w 117"/>
                  <a:gd name="T11" fmla="*/ 41 h 124"/>
                  <a:gd name="T12" fmla="*/ 16 w 117"/>
                  <a:gd name="T13" fmla="*/ 0 h 124"/>
                  <a:gd name="T14" fmla="*/ 16 w 117"/>
                  <a:gd name="T15" fmla="*/ 0 h 124"/>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124"/>
                  <a:gd name="T26" fmla="*/ 117 w 117"/>
                  <a:gd name="T27" fmla="*/ 124 h 1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124">
                    <a:moveTo>
                      <a:pt x="16" y="0"/>
                    </a:moveTo>
                    <a:lnTo>
                      <a:pt x="0" y="82"/>
                    </a:lnTo>
                    <a:lnTo>
                      <a:pt x="105" y="124"/>
                    </a:lnTo>
                    <a:lnTo>
                      <a:pt x="117" y="41"/>
                    </a:lnTo>
                    <a:lnTo>
                      <a:pt x="16" y="0"/>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35" name="Freeform 109"/>
              <p:cNvSpPr>
                <a:spLocks/>
              </p:cNvSpPr>
              <p:nvPr/>
            </p:nvSpPr>
            <p:spPr bwMode="auto">
              <a:xfrm>
                <a:off x="768" y="2960"/>
                <a:ext cx="120" cy="120"/>
              </a:xfrm>
              <a:custGeom>
                <a:avLst/>
                <a:gdLst>
                  <a:gd name="T0" fmla="*/ 16 w 120"/>
                  <a:gd name="T1" fmla="*/ 0 h 120"/>
                  <a:gd name="T2" fmla="*/ 0 w 120"/>
                  <a:gd name="T3" fmla="*/ 83 h 120"/>
                  <a:gd name="T4" fmla="*/ 0 w 120"/>
                  <a:gd name="T5" fmla="*/ 83 h 120"/>
                  <a:gd name="T6" fmla="*/ 104 w 120"/>
                  <a:gd name="T7" fmla="*/ 120 h 120"/>
                  <a:gd name="T8" fmla="*/ 120 w 120"/>
                  <a:gd name="T9" fmla="*/ 38 h 120"/>
                  <a:gd name="T10" fmla="*/ 120 w 120"/>
                  <a:gd name="T11" fmla="*/ 38 h 120"/>
                  <a:gd name="T12" fmla="*/ 16 w 120"/>
                  <a:gd name="T13" fmla="*/ 0 h 120"/>
                  <a:gd name="T14" fmla="*/ 16 w 120"/>
                  <a:gd name="T15" fmla="*/ 0 h 120"/>
                  <a:gd name="T16" fmla="*/ 0 60000 65536"/>
                  <a:gd name="T17" fmla="*/ 0 60000 65536"/>
                  <a:gd name="T18" fmla="*/ 0 60000 65536"/>
                  <a:gd name="T19" fmla="*/ 0 60000 65536"/>
                  <a:gd name="T20" fmla="*/ 0 60000 65536"/>
                  <a:gd name="T21" fmla="*/ 0 60000 65536"/>
                  <a:gd name="T22" fmla="*/ 0 60000 65536"/>
                  <a:gd name="T23" fmla="*/ 0 60000 65536"/>
                  <a:gd name="T24" fmla="*/ 0 w 120"/>
                  <a:gd name="T25" fmla="*/ 0 h 120"/>
                  <a:gd name="T26" fmla="*/ 120 w 120"/>
                  <a:gd name="T27" fmla="*/ 120 h 1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 h="120">
                    <a:moveTo>
                      <a:pt x="16" y="0"/>
                    </a:moveTo>
                    <a:lnTo>
                      <a:pt x="0" y="83"/>
                    </a:lnTo>
                    <a:lnTo>
                      <a:pt x="104" y="120"/>
                    </a:lnTo>
                    <a:lnTo>
                      <a:pt x="120" y="38"/>
                    </a:lnTo>
                    <a:lnTo>
                      <a:pt x="16" y="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36" name="Freeform 110"/>
              <p:cNvSpPr>
                <a:spLocks/>
              </p:cNvSpPr>
              <p:nvPr/>
            </p:nvSpPr>
            <p:spPr bwMode="auto">
              <a:xfrm>
                <a:off x="667" y="2919"/>
                <a:ext cx="117" cy="124"/>
              </a:xfrm>
              <a:custGeom>
                <a:avLst/>
                <a:gdLst>
                  <a:gd name="T0" fmla="*/ 15 w 117"/>
                  <a:gd name="T1" fmla="*/ 0 h 124"/>
                  <a:gd name="T2" fmla="*/ 0 w 117"/>
                  <a:gd name="T3" fmla="*/ 82 h 124"/>
                  <a:gd name="T4" fmla="*/ 0 w 117"/>
                  <a:gd name="T5" fmla="*/ 82 h 124"/>
                  <a:gd name="T6" fmla="*/ 101 w 117"/>
                  <a:gd name="T7" fmla="*/ 124 h 124"/>
                  <a:gd name="T8" fmla="*/ 117 w 117"/>
                  <a:gd name="T9" fmla="*/ 41 h 124"/>
                  <a:gd name="T10" fmla="*/ 117 w 117"/>
                  <a:gd name="T11" fmla="*/ 41 h 124"/>
                  <a:gd name="T12" fmla="*/ 15 w 117"/>
                  <a:gd name="T13" fmla="*/ 0 h 124"/>
                  <a:gd name="T14" fmla="*/ 15 w 117"/>
                  <a:gd name="T15" fmla="*/ 0 h 124"/>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124"/>
                  <a:gd name="T26" fmla="*/ 117 w 117"/>
                  <a:gd name="T27" fmla="*/ 124 h 1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124">
                    <a:moveTo>
                      <a:pt x="15" y="0"/>
                    </a:moveTo>
                    <a:lnTo>
                      <a:pt x="0" y="82"/>
                    </a:lnTo>
                    <a:lnTo>
                      <a:pt x="101" y="124"/>
                    </a:lnTo>
                    <a:lnTo>
                      <a:pt x="117" y="41"/>
                    </a:lnTo>
                    <a:lnTo>
                      <a:pt x="15" y="0"/>
                    </a:ln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37" name="Freeform 111"/>
              <p:cNvSpPr>
                <a:spLocks/>
              </p:cNvSpPr>
              <p:nvPr/>
            </p:nvSpPr>
            <p:spPr bwMode="auto">
              <a:xfrm>
                <a:off x="562" y="2878"/>
                <a:ext cx="120" cy="123"/>
              </a:xfrm>
              <a:custGeom>
                <a:avLst/>
                <a:gdLst>
                  <a:gd name="T0" fmla="*/ 16 w 120"/>
                  <a:gd name="T1" fmla="*/ 0 h 123"/>
                  <a:gd name="T2" fmla="*/ 0 w 120"/>
                  <a:gd name="T3" fmla="*/ 85 h 123"/>
                  <a:gd name="T4" fmla="*/ 0 w 120"/>
                  <a:gd name="T5" fmla="*/ 85 h 123"/>
                  <a:gd name="T6" fmla="*/ 105 w 120"/>
                  <a:gd name="T7" fmla="*/ 123 h 123"/>
                  <a:gd name="T8" fmla="*/ 120 w 120"/>
                  <a:gd name="T9" fmla="*/ 41 h 123"/>
                  <a:gd name="T10" fmla="*/ 120 w 120"/>
                  <a:gd name="T11" fmla="*/ 41 h 123"/>
                  <a:gd name="T12" fmla="*/ 16 w 120"/>
                  <a:gd name="T13" fmla="*/ 0 h 123"/>
                  <a:gd name="T14" fmla="*/ 16 w 120"/>
                  <a:gd name="T15" fmla="*/ 0 h 123"/>
                  <a:gd name="T16" fmla="*/ 0 60000 65536"/>
                  <a:gd name="T17" fmla="*/ 0 60000 65536"/>
                  <a:gd name="T18" fmla="*/ 0 60000 65536"/>
                  <a:gd name="T19" fmla="*/ 0 60000 65536"/>
                  <a:gd name="T20" fmla="*/ 0 60000 65536"/>
                  <a:gd name="T21" fmla="*/ 0 60000 65536"/>
                  <a:gd name="T22" fmla="*/ 0 60000 65536"/>
                  <a:gd name="T23" fmla="*/ 0 60000 65536"/>
                  <a:gd name="T24" fmla="*/ 0 w 120"/>
                  <a:gd name="T25" fmla="*/ 0 h 123"/>
                  <a:gd name="T26" fmla="*/ 120 w 120"/>
                  <a:gd name="T27" fmla="*/ 123 h 1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 h="123">
                    <a:moveTo>
                      <a:pt x="16" y="0"/>
                    </a:moveTo>
                    <a:lnTo>
                      <a:pt x="0" y="85"/>
                    </a:lnTo>
                    <a:lnTo>
                      <a:pt x="105" y="123"/>
                    </a:lnTo>
                    <a:lnTo>
                      <a:pt x="120" y="41"/>
                    </a:lnTo>
                    <a:lnTo>
                      <a:pt x="16" y="0"/>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38" name="Freeform 112"/>
              <p:cNvSpPr>
                <a:spLocks/>
              </p:cNvSpPr>
              <p:nvPr/>
            </p:nvSpPr>
            <p:spPr bwMode="auto">
              <a:xfrm>
                <a:off x="461" y="2840"/>
                <a:ext cx="117" cy="123"/>
              </a:xfrm>
              <a:custGeom>
                <a:avLst/>
                <a:gdLst>
                  <a:gd name="T0" fmla="*/ 13 w 117"/>
                  <a:gd name="T1" fmla="*/ 0 h 123"/>
                  <a:gd name="T2" fmla="*/ 0 w 117"/>
                  <a:gd name="T3" fmla="*/ 82 h 123"/>
                  <a:gd name="T4" fmla="*/ 0 w 117"/>
                  <a:gd name="T5" fmla="*/ 82 h 123"/>
                  <a:gd name="T6" fmla="*/ 101 w 117"/>
                  <a:gd name="T7" fmla="*/ 123 h 123"/>
                  <a:gd name="T8" fmla="*/ 117 w 117"/>
                  <a:gd name="T9" fmla="*/ 38 h 123"/>
                  <a:gd name="T10" fmla="*/ 117 w 117"/>
                  <a:gd name="T11" fmla="*/ 38 h 123"/>
                  <a:gd name="T12" fmla="*/ 13 w 117"/>
                  <a:gd name="T13" fmla="*/ 0 h 123"/>
                  <a:gd name="T14" fmla="*/ 13 w 117"/>
                  <a:gd name="T15" fmla="*/ 0 h 123"/>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123"/>
                  <a:gd name="T26" fmla="*/ 117 w 117"/>
                  <a:gd name="T27" fmla="*/ 123 h 1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123">
                    <a:moveTo>
                      <a:pt x="13" y="0"/>
                    </a:moveTo>
                    <a:lnTo>
                      <a:pt x="0" y="82"/>
                    </a:lnTo>
                    <a:lnTo>
                      <a:pt x="101" y="123"/>
                    </a:lnTo>
                    <a:lnTo>
                      <a:pt x="117" y="38"/>
                    </a:lnTo>
                    <a:lnTo>
                      <a:pt x="13" y="0"/>
                    </a:ln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39" name="Freeform 113"/>
              <p:cNvSpPr>
                <a:spLocks/>
              </p:cNvSpPr>
              <p:nvPr/>
            </p:nvSpPr>
            <p:spPr bwMode="auto">
              <a:xfrm>
                <a:off x="366" y="2799"/>
                <a:ext cx="108" cy="123"/>
              </a:xfrm>
              <a:custGeom>
                <a:avLst/>
                <a:gdLst>
                  <a:gd name="T0" fmla="*/ 6 w 108"/>
                  <a:gd name="T1" fmla="*/ 0 h 123"/>
                  <a:gd name="T2" fmla="*/ 3 w 108"/>
                  <a:gd name="T3" fmla="*/ 9 h 123"/>
                  <a:gd name="T4" fmla="*/ 3 w 108"/>
                  <a:gd name="T5" fmla="*/ 9 h 123"/>
                  <a:gd name="T6" fmla="*/ 0 w 108"/>
                  <a:gd name="T7" fmla="*/ 54 h 123"/>
                  <a:gd name="T8" fmla="*/ 0 w 108"/>
                  <a:gd name="T9" fmla="*/ 54 h 123"/>
                  <a:gd name="T10" fmla="*/ 3 w 108"/>
                  <a:gd name="T11" fmla="*/ 69 h 123"/>
                  <a:gd name="T12" fmla="*/ 10 w 108"/>
                  <a:gd name="T13" fmla="*/ 82 h 123"/>
                  <a:gd name="T14" fmla="*/ 22 w 108"/>
                  <a:gd name="T15" fmla="*/ 92 h 123"/>
                  <a:gd name="T16" fmla="*/ 35 w 108"/>
                  <a:gd name="T17" fmla="*/ 101 h 123"/>
                  <a:gd name="T18" fmla="*/ 35 w 108"/>
                  <a:gd name="T19" fmla="*/ 101 h 123"/>
                  <a:gd name="T20" fmla="*/ 95 w 108"/>
                  <a:gd name="T21" fmla="*/ 123 h 123"/>
                  <a:gd name="T22" fmla="*/ 108 w 108"/>
                  <a:gd name="T23" fmla="*/ 41 h 123"/>
                  <a:gd name="T24" fmla="*/ 108 w 108"/>
                  <a:gd name="T25" fmla="*/ 41 h 123"/>
                  <a:gd name="T26" fmla="*/ 6 w 108"/>
                  <a:gd name="T27" fmla="*/ 0 h 123"/>
                  <a:gd name="T28" fmla="*/ 6 w 108"/>
                  <a:gd name="T29" fmla="*/ 0 h 1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8"/>
                  <a:gd name="T46" fmla="*/ 0 h 123"/>
                  <a:gd name="T47" fmla="*/ 108 w 108"/>
                  <a:gd name="T48" fmla="*/ 123 h 1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8" h="123">
                    <a:moveTo>
                      <a:pt x="6" y="0"/>
                    </a:moveTo>
                    <a:lnTo>
                      <a:pt x="3" y="9"/>
                    </a:lnTo>
                    <a:lnTo>
                      <a:pt x="0" y="54"/>
                    </a:lnTo>
                    <a:lnTo>
                      <a:pt x="3" y="69"/>
                    </a:lnTo>
                    <a:lnTo>
                      <a:pt x="10" y="82"/>
                    </a:lnTo>
                    <a:lnTo>
                      <a:pt x="22" y="92"/>
                    </a:lnTo>
                    <a:lnTo>
                      <a:pt x="35" y="101"/>
                    </a:lnTo>
                    <a:lnTo>
                      <a:pt x="95" y="123"/>
                    </a:lnTo>
                    <a:lnTo>
                      <a:pt x="108" y="41"/>
                    </a:lnTo>
                    <a:lnTo>
                      <a:pt x="6"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40" name="Freeform 114"/>
              <p:cNvSpPr>
                <a:spLocks/>
              </p:cNvSpPr>
              <p:nvPr/>
            </p:nvSpPr>
            <p:spPr bwMode="auto">
              <a:xfrm>
                <a:off x="369" y="2799"/>
                <a:ext cx="3" cy="9"/>
              </a:xfrm>
              <a:custGeom>
                <a:avLst/>
                <a:gdLst>
                  <a:gd name="T0" fmla="*/ 3 w 3"/>
                  <a:gd name="T1" fmla="*/ 0 h 9"/>
                  <a:gd name="T2" fmla="*/ 3 w 3"/>
                  <a:gd name="T3" fmla="*/ 0 h 9"/>
                  <a:gd name="T4" fmla="*/ 3 w 3"/>
                  <a:gd name="T5" fmla="*/ 0 h 9"/>
                  <a:gd name="T6" fmla="*/ 0 w 3"/>
                  <a:gd name="T7" fmla="*/ 9 h 9"/>
                  <a:gd name="T8" fmla="*/ 3 w 3"/>
                  <a:gd name="T9" fmla="*/ 0 h 9"/>
                  <a:gd name="T10" fmla="*/ 0 60000 65536"/>
                  <a:gd name="T11" fmla="*/ 0 60000 65536"/>
                  <a:gd name="T12" fmla="*/ 0 60000 65536"/>
                  <a:gd name="T13" fmla="*/ 0 60000 65536"/>
                  <a:gd name="T14" fmla="*/ 0 60000 65536"/>
                  <a:gd name="T15" fmla="*/ 0 w 3"/>
                  <a:gd name="T16" fmla="*/ 0 h 9"/>
                  <a:gd name="T17" fmla="*/ 3 w 3"/>
                  <a:gd name="T18" fmla="*/ 9 h 9"/>
                </a:gdLst>
                <a:ahLst/>
                <a:cxnLst>
                  <a:cxn ang="T10">
                    <a:pos x="T0" y="T1"/>
                  </a:cxn>
                  <a:cxn ang="T11">
                    <a:pos x="T2" y="T3"/>
                  </a:cxn>
                  <a:cxn ang="T12">
                    <a:pos x="T4" y="T5"/>
                  </a:cxn>
                  <a:cxn ang="T13">
                    <a:pos x="T6" y="T7"/>
                  </a:cxn>
                  <a:cxn ang="T14">
                    <a:pos x="T8" y="T9"/>
                  </a:cxn>
                </a:cxnLst>
                <a:rect l="T15" t="T16" r="T17" b="T18"/>
                <a:pathLst>
                  <a:path w="3" h="9">
                    <a:moveTo>
                      <a:pt x="3" y="0"/>
                    </a:moveTo>
                    <a:lnTo>
                      <a:pt x="3" y="0"/>
                    </a:lnTo>
                    <a:lnTo>
                      <a:pt x="0" y="9"/>
                    </a:lnTo>
                    <a:lnTo>
                      <a:pt x="3"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41" name="Freeform 115"/>
              <p:cNvSpPr>
                <a:spLocks/>
              </p:cNvSpPr>
              <p:nvPr/>
            </p:nvSpPr>
            <p:spPr bwMode="auto">
              <a:xfrm>
                <a:off x="369" y="2799"/>
                <a:ext cx="1766" cy="373"/>
              </a:xfrm>
              <a:custGeom>
                <a:avLst/>
                <a:gdLst>
                  <a:gd name="T0" fmla="*/ 1763 w 1766"/>
                  <a:gd name="T1" fmla="*/ 117 h 373"/>
                  <a:gd name="T2" fmla="*/ 1674 w 1766"/>
                  <a:gd name="T3" fmla="*/ 145 h 373"/>
                  <a:gd name="T4" fmla="*/ 1582 w 1766"/>
                  <a:gd name="T5" fmla="*/ 171 h 373"/>
                  <a:gd name="T6" fmla="*/ 1490 w 1766"/>
                  <a:gd name="T7" fmla="*/ 199 h 373"/>
                  <a:gd name="T8" fmla="*/ 1399 w 1766"/>
                  <a:gd name="T9" fmla="*/ 228 h 373"/>
                  <a:gd name="T10" fmla="*/ 1307 w 1766"/>
                  <a:gd name="T11" fmla="*/ 256 h 373"/>
                  <a:gd name="T12" fmla="*/ 1215 w 1766"/>
                  <a:gd name="T13" fmla="*/ 285 h 373"/>
                  <a:gd name="T14" fmla="*/ 1123 w 1766"/>
                  <a:gd name="T15" fmla="*/ 313 h 373"/>
                  <a:gd name="T16" fmla="*/ 1032 w 1766"/>
                  <a:gd name="T17" fmla="*/ 342 h 373"/>
                  <a:gd name="T18" fmla="*/ 997 w 1766"/>
                  <a:gd name="T19" fmla="*/ 351 h 373"/>
                  <a:gd name="T20" fmla="*/ 959 w 1766"/>
                  <a:gd name="T21" fmla="*/ 361 h 373"/>
                  <a:gd name="T22" fmla="*/ 943 w 1766"/>
                  <a:gd name="T23" fmla="*/ 357 h 373"/>
                  <a:gd name="T24" fmla="*/ 896 w 1766"/>
                  <a:gd name="T25" fmla="*/ 345 h 373"/>
                  <a:gd name="T26" fmla="*/ 706 w 1766"/>
                  <a:gd name="T27" fmla="*/ 272 h 373"/>
                  <a:gd name="T28" fmla="*/ 472 w 1766"/>
                  <a:gd name="T29" fmla="*/ 183 h 373"/>
                  <a:gd name="T30" fmla="*/ 237 w 1766"/>
                  <a:gd name="T31" fmla="*/ 92 h 373"/>
                  <a:gd name="T32" fmla="*/ 3 w 1766"/>
                  <a:gd name="T33" fmla="*/ 0 h 373"/>
                  <a:gd name="T34" fmla="*/ 0 w 1766"/>
                  <a:gd name="T35" fmla="*/ 6 h 373"/>
                  <a:gd name="T36" fmla="*/ 234 w 1766"/>
                  <a:gd name="T37" fmla="*/ 101 h 373"/>
                  <a:gd name="T38" fmla="*/ 468 w 1766"/>
                  <a:gd name="T39" fmla="*/ 193 h 373"/>
                  <a:gd name="T40" fmla="*/ 706 w 1766"/>
                  <a:gd name="T41" fmla="*/ 285 h 373"/>
                  <a:gd name="T42" fmla="*/ 892 w 1766"/>
                  <a:gd name="T43" fmla="*/ 357 h 373"/>
                  <a:gd name="T44" fmla="*/ 940 w 1766"/>
                  <a:gd name="T45" fmla="*/ 370 h 373"/>
                  <a:gd name="T46" fmla="*/ 956 w 1766"/>
                  <a:gd name="T47" fmla="*/ 373 h 373"/>
                  <a:gd name="T48" fmla="*/ 997 w 1766"/>
                  <a:gd name="T49" fmla="*/ 364 h 373"/>
                  <a:gd name="T50" fmla="*/ 1028 w 1766"/>
                  <a:gd name="T51" fmla="*/ 354 h 373"/>
                  <a:gd name="T52" fmla="*/ 1123 w 1766"/>
                  <a:gd name="T53" fmla="*/ 323 h 373"/>
                  <a:gd name="T54" fmla="*/ 1215 w 1766"/>
                  <a:gd name="T55" fmla="*/ 294 h 373"/>
                  <a:gd name="T56" fmla="*/ 1307 w 1766"/>
                  <a:gd name="T57" fmla="*/ 266 h 373"/>
                  <a:gd name="T58" fmla="*/ 1399 w 1766"/>
                  <a:gd name="T59" fmla="*/ 237 h 373"/>
                  <a:gd name="T60" fmla="*/ 1490 w 1766"/>
                  <a:gd name="T61" fmla="*/ 209 h 373"/>
                  <a:gd name="T62" fmla="*/ 1582 w 1766"/>
                  <a:gd name="T63" fmla="*/ 180 h 373"/>
                  <a:gd name="T64" fmla="*/ 1674 w 1766"/>
                  <a:gd name="T65" fmla="*/ 152 h 373"/>
                  <a:gd name="T66" fmla="*/ 1766 w 1766"/>
                  <a:gd name="T67" fmla="*/ 123 h 373"/>
                  <a:gd name="T68" fmla="*/ 1763 w 1766"/>
                  <a:gd name="T69" fmla="*/ 117 h 37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66"/>
                  <a:gd name="T106" fmla="*/ 0 h 373"/>
                  <a:gd name="T107" fmla="*/ 1766 w 1766"/>
                  <a:gd name="T108" fmla="*/ 373 h 37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66" h="373">
                    <a:moveTo>
                      <a:pt x="1763" y="117"/>
                    </a:moveTo>
                    <a:lnTo>
                      <a:pt x="1763" y="117"/>
                    </a:lnTo>
                    <a:lnTo>
                      <a:pt x="1674" y="145"/>
                    </a:lnTo>
                    <a:lnTo>
                      <a:pt x="1582" y="171"/>
                    </a:lnTo>
                    <a:lnTo>
                      <a:pt x="1490" y="199"/>
                    </a:lnTo>
                    <a:lnTo>
                      <a:pt x="1399" y="228"/>
                    </a:lnTo>
                    <a:lnTo>
                      <a:pt x="1307" y="256"/>
                    </a:lnTo>
                    <a:lnTo>
                      <a:pt x="1215" y="285"/>
                    </a:lnTo>
                    <a:lnTo>
                      <a:pt x="1123" y="313"/>
                    </a:lnTo>
                    <a:lnTo>
                      <a:pt x="1032" y="342"/>
                    </a:lnTo>
                    <a:lnTo>
                      <a:pt x="997" y="351"/>
                    </a:lnTo>
                    <a:lnTo>
                      <a:pt x="972" y="357"/>
                    </a:lnTo>
                    <a:lnTo>
                      <a:pt x="959" y="361"/>
                    </a:lnTo>
                    <a:lnTo>
                      <a:pt x="943" y="357"/>
                    </a:lnTo>
                    <a:lnTo>
                      <a:pt x="896" y="345"/>
                    </a:lnTo>
                    <a:lnTo>
                      <a:pt x="706" y="272"/>
                    </a:lnTo>
                    <a:lnTo>
                      <a:pt x="472" y="183"/>
                    </a:lnTo>
                    <a:lnTo>
                      <a:pt x="237" y="92"/>
                    </a:lnTo>
                    <a:lnTo>
                      <a:pt x="3" y="0"/>
                    </a:lnTo>
                    <a:lnTo>
                      <a:pt x="0" y="6"/>
                    </a:lnTo>
                    <a:lnTo>
                      <a:pt x="234" y="101"/>
                    </a:lnTo>
                    <a:lnTo>
                      <a:pt x="468" y="193"/>
                    </a:lnTo>
                    <a:lnTo>
                      <a:pt x="706" y="285"/>
                    </a:lnTo>
                    <a:lnTo>
                      <a:pt x="892" y="357"/>
                    </a:lnTo>
                    <a:lnTo>
                      <a:pt x="940" y="370"/>
                    </a:lnTo>
                    <a:lnTo>
                      <a:pt x="956" y="373"/>
                    </a:lnTo>
                    <a:lnTo>
                      <a:pt x="972" y="370"/>
                    </a:lnTo>
                    <a:lnTo>
                      <a:pt x="997" y="364"/>
                    </a:lnTo>
                    <a:lnTo>
                      <a:pt x="1028" y="354"/>
                    </a:lnTo>
                    <a:lnTo>
                      <a:pt x="1123" y="323"/>
                    </a:lnTo>
                    <a:lnTo>
                      <a:pt x="1215" y="294"/>
                    </a:lnTo>
                    <a:lnTo>
                      <a:pt x="1307" y="266"/>
                    </a:lnTo>
                    <a:lnTo>
                      <a:pt x="1399" y="237"/>
                    </a:lnTo>
                    <a:lnTo>
                      <a:pt x="1490" y="209"/>
                    </a:lnTo>
                    <a:lnTo>
                      <a:pt x="1582" y="180"/>
                    </a:lnTo>
                    <a:lnTo>
                      <a:pt x="1674" y="152"/>
                    </a:lnTo>
                    <a:lnTo>
                      <a:pt x="1766" y="123"/>
                    </a:lnTo>
                    <a:lnTo>
                      <a:pt x="1763" y="117"/>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42" name="Freeform 116"/>
              <p:cNvSpPr>
                <a:spLocks/>
              </p:cNvSpPr>
              <p:nvPr/>
            </p:nvSpPr>
            <p:spPr bwMode="auto">
              <a:xfrm>
                <a:off x="1331" y="2878"/>
                <a:ext cx="354" cy="104"/>
              </a:xfrm>
              <a:custGeom>
                <a:avLst/>
                <a:gdLst>
                  <a:gd name="T0" fmla="*/ 348 w 354"/>
                  <a:gd name="T1" fmla="*/ 54 h 104"/>
                  <a:gd name="T2" fmla="*/ 272 w 354"/>
                  <a:gd name="T3" fmla="*/ 28 h 104"/>
                  <a:gd name="T4" fmla="*/ 203 w 354"/>
                  <a:gd name="T5" fmla="*/ 3 h 104"/>
                  <a:gd name="T6" fmla="*/ 203 w 354"/>
                  <a:gd name="T7" fmla="*/ 3 h 104"/>
                  <a:gd name="T8" fmla="*/ 187 w 354"/>
                  <a:gd name="T9" fmla="*/ 0 h 104"/>
                  <a:gd name="T10" fmla="*/ 187 w 354"/>
                  <a:gd name="T11" fmla="*/ 0 h 104"/>
                  <a:gd name="T12" fmla="*/ 171 w 354"/>
                  <a:gd name="T13" fmla="*/ 0 h 104"/>
                  <a:gd name="T14" fmla="*/ 95 w 354"/>
                  <a:gd name="T15" fmla="*/ 19 h 104"/>
                  <a:gd name="T16" fmla="*/ 10 w 354"/>
                  <a:gd name="T17" fmla="*/ 38 h 104"/>
                  <a:gd name="T18" fmla="*/ 10 w 354"/>
                  <a:gd name="T19" fmla="*/ 38 h 104"/>
                  <a:gd name="T20" fmla="*/ 3 w 354"/>
                  <a:gd name="T21" fmla="*/ 41 h 104"/>
                  <a:gd name="T22" fmla="*/ 0 w 354"/>
                  <a:gd name="T23" fmla="*/ 44 h 104"/>
                  <a:gd name="T24" fmla="*/ 3 w 354"/>
                  <a:gd name="T25" fmla="*/ 47 h 104"/>
                  <a:gd name="T26" fmla="*/ 10 w 354"/>
                  <a:gd name="T27" fmla="*/ 51 h 104"/>
                  <a:gd name="T28" fmla="*/ 85 w 354"/>
                  <a:gd name="T29" fmla="*/ 73 h 104"/>
                  <a:gd name="T30" fmla="*/ 168 w 354"/>
                  <a:gd name="T31" fmla="*/ 98 h 104"/>
                  <a:gd name="T32" fmla="*/ 180 w 354"/>
                  <a:gd name="T33" fmla="*/ 104 h 104"/>
                  <a:gd name="T34" fmla="*/ 180 w 354"/>
                  <a:gd name="T35" fmla="*/ 104 h 104"/>
                  <a:gd name="T36" fmla="*/ 196 w 354"/>
                  <a:gd name="T37" fmla="*/ 104 h 104"/>
                  <a:gd name="T38" fmla="*/ 212 w 354"/>
                  <a:gd name="T39" fmla="*/ 104 h 104"/>
                  <a:gd name="T40" fmla="*/ 259 w 354"/>
                  <a:gd name="T41" fmla="*/ 89 h 104"/>
                  <a:gd name="T42" fmla="*/ 348 w 354"/>
                  <a:gd name="T43" fmla="*/ 63 h 104"/>
                  <a:gd name="T44" fmla="*/ 348 w 354"/>
                  <a:gd name="T45" fmla="*/ 63 h 104"/>
                  <a:gd name="T46" fmla="*/ 351 w 354"/>
                  <a:gd name="T47" fmla="*/ 60 h 104"/>
                  <a:gd name="T48" fmla="*/ 354 w 354"/>
                  <a:gd name="T49" fmla="*/ 60 h 104"/>
                  <a:gd name="T50" fmla="*/ 348 w 354"/>
                  <a:gd name="T51" fmla="*/ 54 h 104"/>
                  <a:gd name="T52" fmla="*/ 348 w 354"/>
                  <a:gd name="T53" fmla="*/ 54 h 10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54"/>
                  <a:gd name="T82" fmla="*/ 0 h 104"/>
                  <a:gd name="T83" fmla="*/ 354 w 354"/>
                  <a:gd name="T84" fmla="*/ 104 h 10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54" h="104">
                    <a:moveTo>
                      <a:pt x="348" y="54"/>
                    </a:moveTo>
                    <a:lnTo>
                      <a:pt x="272" y="28"/>
                    </a:lnTo>
                    <a:lnTo>
                      <a:pt x="203" y="3"/>
                    </a:lnTo>
                    <a:lnTo>
                      <a:pt x="187" y="0"/>
                    </a:lnTo>
                    <a:lnTo>
                      <a:pt x="171" y="0"/>
                    </a:lnTo>
                    <a:lnTo>
                      <a:pt x="95" y="19"/>
                    </a:lnTo>
                    <a:lnTo>
                      <a:pt x="10" y="38"/>
                    </a:lnTo>
                    <a:lnTo>
                      <a:pt x="3" y="41"/>
                    </a:lnTo>
                    <a:lnTo>
                      <a:pt x="0" y="44"/>
                    </a:lnTo>
                    <a:lnTo>
                      <a:pt x="3" y="47"/>
                    </a:lnTo>
                    <a:lnTo>
                      <a:pt x="10" y="51"/>
                    </a:lnTo>
                    <a:lnTo>
                      <a:pt x="85" y="73"/>
                    </a:lnTo>
                    <a:lnTo>
                      <a:pt x="168" y="98"/>
                    </a:lnTo>
                    <a:lnTo>
                      <a:pt x="180" y="104"/>
                    </a:lnTo>
                    <a:lnTo>
                      <a:pt x="196" y="104"/>
                    </a:lnTo>
                    <a:lnTo>
                      <a:pt x="212" y="104"/>
                    </a:lnTo>
                    <a:lnTo>
                      <a:pt x="259" y="89"/>
                    </a:lnTo>
                    <a:lnTo>
                      <a:pt x="348" y="63"/>
                    </a:lnTo>
                    <a:lnTo>
                      <a:pt x="351" y="60"/>
                    </a:lnTo>
                    <a:lnTo>
                      <a:pt x="354" y="60"/>
                    </a:lnTo>
                    <a:lnTo>
                      <a:pt x="348"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43" name="Freeform 117"/>
              <p:cNvSpPr>
                <a:spLocks/>
              </p:cNvSpPr>
              <p:nvPr/>
            </p:nvSpPr>
            <p:spPr bwMode="auto">
              <a:xfrm>
                <a:off x="1331" y="2881"/>
                <a:ext cx="354" cy="108"/>
              </a:xfrm>
              <a:custGeom>
                <a:avLst/>
                <a:gdLst>
                  <a:gd name="T0" fmla="*/ 180 w 354"/>
                  <a:gd name="T1" fmla="*/ 105 h 108"/>
                  <a:gd name="T2" fmla="*/ 180 w 354"/>
                  <a:gd name="T3" fmla="*/ 105 h 108"/>
                  <a:gd name="T4" fmla="*/ 196 w 354"/>
                  <a:gd name="T5" fmla="*/ 108 h 108"/>
                  <a:gd name="T6" fmla="*/ 212 w 354"/>
                  <a:gd name="T7" fmla="*/ 105 h 108"/>
                  <a:gd name="T8" fmla="*/ 348 w 354"/>
                  <a:gd name="T9" fmla="*/ 63 h 108"/>
                  <a:gd name="T10" fmla="*/ 348 w 354"/>
                  <a:gd name="T11" fmla="*/ 63 h 108"/>
                  <a:gd name="T12" fmla="*/ 351 w 354"/>
                  <a:gd name="T13" fmla="*/ 63 h 108"/>
                  <a:gd name="T14" fmla="*/ 354 w 354"/>
                  <a:gd name="T15" fmla="*/ 60 h 108"/>
                  <a:gd name="T16" fmla="*/ 348 w 354"/>
                  <a:gd name="T17" fmla="*/ 57 h 108"/>
                  <a:gd name="T18" fmla="*/ 203 w 354"/>
                  <a:gd name="T19" fmla="*/ 3 h 108"/>
                  <a:gd name="T20" fmla="*/ 203 w 354"/>
                  <a:gd name="T21" fmla="*/ 3 h 108"/>
                  <a:gd name="T22" fmla="*/ 187 w 354"/>
                  <a:gd name="T23" fmla="*/ 0 h 108"/>
                  <a:gd name="T24" fmla="*/ 171 w 354"/>
                  <a:gd name="T25" fmla="*/ 3 h 108"/>
                  <a:gd name="T26" fmla="*/ 10 w 354"/>
                  <a:gd name="T27" fmla="*/ 41 h 108"/>
                  <a:gd name="T28" fmla="*/ 10 w 354"/>
                  <a:gd name="T29" fmla="*/ 41 h 108"/>
                  <a:gd name="T30" fmla="*/ 3 w 354"/>
                  <a:gd name="T31" fmla="*/ 41 h 108"/>
                  <a:gd name="T32" fmla="*/ 0 w 354"/>
                  <a:gd name="T33" fmla="*/ 44 h 108"/>
                  <a:gd name="T34" fmla="*/ 3 w 354"/>
                  <a:gd name="T35" fmla="*/ 48 h 108"/>
                  <a:gd name="T36" fmla="*/ 10 w 354"/>
                  <a:gd name="T37" fmla="*/ 51 h 108"/>
                  <a:gd name="T38" fmla="*/ 180 w 354"/>
                  <a:gd name="T39" fmla="*/ 105 h 1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54"/>
                  <a:gd name="T61" fmla="*/ 0 h 108"/>
                  <a:gd name="T62" fmla="*/ 354 w 354"/>
                  <a:gd name="T63" fmla="*/ 108 h 1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54" h="108">
                    <a:moveTo>
                      <a:pt x="180" y="105"/>
                    </a:moveTo>
                    <a:lnTo>
                      <a:pt x="180" y="105"/>
                    </a:lnTo>
                    <a:lnTo>
                      <a:pt x="196" y="108"/>
                    </a:lnTo>
                    <a:lnTo>
                      <a:pt x="212" y="105"/>
                    </a:lnTo>
                    <a:lnTo>
                      <a:pt x="348" y="63"/>
                    </a:lnTo>
                    <a:lnTo>
                      <a:pt x="351" y="63"/>
                    </a:lnTo>
                    <a:lnTo>
                      <a:pt x="354" y="60"/>
                    </a:lnTo>
                    <a:lnTo>
                      <a:pt x="348" y="57"/>
                    </a:lnTo>
                    <a:lnTo>
                      <a:pt x="203" y="3"/>
                    </a:lnTo>
                    <a:lnTo>
                      <a:pt x="187" y="0"/>
                    </a:lnTo>
                    <a:lnTo>
                      <a:pt x="171" y="3"/>
                    </a:lnTo>
                    <a:lnTo>
                      <a:pt x="10" y="41"/>
                    </a:lnTo>
                    <a:lnTo>
                      <a:pt x="3" y="41"/>
                    </a:lnTo>
                    <a:lnTo>
                      <a:pt x="0" y="44"/>
                    </a:lnTo>
                    <a:lnTo>
                      <a:pt x="3" y="48"/>
                    </a:lnTo>
                    <a:lnTo>
                      <a:pt x="10" y="51"/>
                    </a:lnTo>
                    <a:lnTo>
                      <a:pt x="180" y="105"/>
                    </a:ln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44" name="Freeform 118"/>
              <p:cNvSpPr>
                <a:spLocks/>
              </p:cNvSpPr>
              <p:nvPr/>
            </p:nvSpPr>
            <p:spPr bwMode="auto">
              <a:xfrm>
                <a:off x="1331" y="2881"/>
                <a:ext cx="354" cy="108"/>
              </a:xfrm>
              <a:custGeom>
                <a:avLst/>
                <a:gdLst>
                  <a:gd name="T0" fmla="*/ 348 w 354"/>
                  <a:gd name="T1" fmla="*/ 57 h 108"/>
                  <a:gd name="T2" fmla="*/ 316 w 354"/>
                  <a:gd name="T3" fmla="*/ 44 h 108"/>
                  <a:gd name="T4" fmla="*/ 278 w 354"/>
                  <a:gd name="T5" fmla="*/ 32 h 108"/>
                  <a:gd name="T6" fmla="*/ 237 w 354"/>
                  <a:gd name="T7" fmla="*/ 16 h 108"/>
                  <a:gd name="T8" fmla="*/ 203 w 354"/>
                  <a:gd name="T9" fmla="*/ 3 h 108"/>
                  <a:gd name="T10" fmla="*/ 203 w 354"/>
                  <a:gd name="T11" fmla="*/ 3 h 108"/>
                  <a:gd name="T12" fmla="*/ 199 w 354"/>
                  <a:gd name="T13" fmla="*/ 3 h 108"/>
                  <a:gd name="T14" fmla="*/ 199 w 354"/>
                  <a:gd name="T15" fmla="*/ 3 h 108"/>
                  <a:gd name="T16" fmla="*/ 184 w 354"/>
                  <a:gd name="T17" fmla="*/ 0 h 108"/>
                  <a:gd name="T18" fmla="*/ 171 w 354"/>
                  <a:gd name="T19" fmla="*/ 3 h 108"/>
                  <a:gd name="T20" fmla="*/ 155 w 354"/>
                  <a:gd name="T21" fmla="*/ 6 h 108"/>
                  <a:gd name="T22" fmla="*/ 111 w 354"/>
                  <a:gd name="T23" fmla="*/ 16 h 108"/>
                  <a:gd name="T24" fmla="*/ 66 w 354"/>
                  <a:gd name="T25" fmla="*/ 25 h 108"/>
                  <a:gd name="T26" fmla="*/ 22 w 354"/>
                  <a:gd name="T27" fmla="*/ 38 h 108"/>
                  <a:gd name="T28" fmla="*/ 10 w 354"/>
                  <a:gd name="T29" fmla="*/ 41 h 108"/>
                  <a:gd name="T30" fmla="*/ 10 w 354"/>
                  <a:gd name="T31" fmla="*/ 41 h 108"/>
                  <a:gd name="T32" fmla="*/ 3 w 354"/>
                  <a:gd name="T33" fmla="*/ 41 h 108"/>
                  <a:gd name="T34" fmla="*/ 0 w 354"/>
                  <a:gd name="T35" fmla="*/ 44 h 108"/>
                  <a:gd name="T36" fmla="*/ 3 w 354"/>
                  <a:gd name="T37" fmla="*/ 48 h 108"/>
                  <a:gd name="T38" fmla="*/ 10 w 354"/>
                  <a:gd name="T39" fmla="*/ 51 h 108"/>
                  <a:gd name="T40" fmla="*/ 19 w 354"/>
                  <a:gd name="T41" fmla="*/ 54 h 108"/>
                  <a:gd name="T42" fmla="*/ 60 w 354"/>
                  <a:gd name="T43" fmla="*/ 67 h 108"/>
                  <a:gd name="T44" fmla="*/ 101 w 354"/>
                  <a:gd name="T45" fmla="*/ 79 h 108"/>
                  <a:gd name="T46" fmla="*/ 139 w 354"/>
                  <a:gd name="T47" fmla="*/ 92 h 108"/>
                  <a:gd name="T48" fmla="*/ 180 w 354"/>
                  <a:gd name="T49" fmla="*/ 105 h 108"/>
                  <a:gd name="T50" fmla="*/ 180 w 354"/>
                  <a:gd name="T51" fmla="*/ 105 h 108"/>
                  <a:gd name="T52" fmla="*/ 180 w 354"/>
                  <a:gd name="T53" fmla="*/ 105 h 108"/>
                  <a:gd name="T54" fmla="*/ 196 w 354"/>
                  <a:gd name="T55" fmla="*/ 108 h 108"/>
                  <a:gd name="T56" fmla="*/ 212 w 354"/>
                  <a:gd name="T57" fmla="*/ 105 h 108"/>
                  <a:gd name="T58" fmla="*/ 222 w 354"/>
                  <a:gd name="T59" fmla="*/ 101 h 108"/>
                  <a:gd name="T60" fmla="*/ 266 w 354"/>
                  <a:gd name="T61" fmla="*/ 89 h 108"/>
                  <a:gd name="T62" fmla="*/ 313 w 354"/>
                  <a:gd name="T63" fmla="*/ 76 h 108"/>
                  <a:gd name="T64" fmla="*/ 348 w 354"/>
                  <a:gd name="T65" fmla="*/ 63 h 108"/>
                  <a:gd name="T66" fmla="*/ 348 w 354"/>
                  <a:gd name="T67" fmla="*/ 63 h 108"/>
                  <a:gd name="T68" fmla="*/ 351 w 354"/>
                  <a:gd name="T69" fmla="*/ 63 h 108"/>
                  <a:gd name="T70" fmla="*/ 354 w 354"/>
                  <a:gd name="T71" fmla="*/ 60 h 108"/>
                  <a:gd name="T72" fmla="*/ 348 w 354"/>
                  <a:gd name="T73" fmla="*/ 57 h 108"/>
                  <a:gd name="T74" fmla="*/ 348 w 354"/>
                  <a:gd name="T75" fmla="*/ 57 h 1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4"/>
                  <a:gd name="T115" fmla="*/ 0 h 108"/>
                  <a:gd name="T116" fmla="*/ 354 w 354"/>
                  <a:gd name="T117" fmla="*/ 108 h 10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4" h="108">
                    <a:moveTo>
                      <a:pt x="348" y="57"/>
                    </a:moveTo>
                    <a:lnTo>
                      <a:pt x="316" y="44"/>
                    </a:lnTo>
                    <a:lnTo>
                      <a:pt x="278" y="32"/>
                    </a:lnTo>
                    <a:lnTo>
                      <a:pt x="237" y="16"/>
                    </a:lnTo>
                    <a:lnTo>
                      <a:pt x="203" y="3"/>
                    </a:lnTo>
                    <a:lnTo>
                      <a:pt x="199" y="3"/>
                    </a:lnTo>
                    <a:lnTo>
                      <a:pt x="184" y="0"/>
                    </a:lnTo>
                    <a:lnTo>
                      <a:pt x="171" y="3"/>
                    </a:lnTo>
                    <a:lnTo>
                      <a:pt x="155" y="6"/>
                    </a:lnTo>
                    <a:lnTo>
                      <a:pt x="111" y="16"/>
                    </a:lnTo>
                    <a:lnTo>
                      <a:pt x="66" y="25"/>
                    </a:lnTo>
                    <a:lnTo>
                      <a:pt x="22" y="38"/>
                    </a:lnTo>
                    <a:lnTo>
                      <a:pt x="10" y="41"/>
                    </a:lnTo>
                    <a:lnTo>
                      <a:pt x="3" y="41"/>
                    </a:lnTo>
                    <a:lnTo>
                      <a:pt x="0" y="44"/>
                    </a:lnTo>
                    <a:lnTo>
                      <a:pt x="3" y="48"/>
                    </a:lnTo>
                    <a:lnTo>
                      <a:pt x="10" y="51"/>
                    </a:lnTo>
                    <a:lnTo>
                      <a:pt x="19" y="54"/>
                    </a:lnTo>
                    <a:lnTo>
                      <a:pt x="60" y="67"/>
                    </a:lnTo>
                    <a:lnTo>
                      <a:pt x="101" y="79"/>
                    </a:lnTo>
                    <a:lnTo>
                      <a:pt x="139" y="92"/>
                    </a:lnTo>
                    <a:lnTo>
                      <a:pt x="180" y="105"/>
                    </a:lnTo>
                    <a:lnTo>
                      <a:pt x="196" y="108"/>
                    </a:lnTo>
                    <a:lnTo>
                      <a:pt x="212" y="105"/>
                    </a:lnTo>
                    <a:lnTo>
                      <a:pt x="222" y="101"/>
                    </a:lnTo>
                    <a:lnTo>
                      <a:pt x="266" y="89"/>
                    </a:lnTo>
                    <a:lnTo>
                      <a:pt x="313" y="76"/>
                    </a:lnTo>
                    <a:lnTo>
                      <a:pt x="348" y="63"/>
                    </a:lnTo>
                    <a:lnTo>
                      <a:pt x="351" y="63"/>
                    </a:lnTo>
                    <a:lnTo>
                      <a:pt x="354" y="60"/>
                    </a:lnTo>
                    <a:lnTo>
                      <a:pt x="348"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45" name="Freeform 119"/>
              <p:cNvSpPr>
                <a:spLocks/>
              </p:cNvSpPr>
              <p:nvPr/>
            </p:nvSpPr>
            <p:spPr bwMode="auto">
              <a:xfrm>
                <a:off x="1553" y="2944"/>
                <a:ext cx="221" cy="70"/>
              </a:xfrm>
              <a:custGeom>
                <a:avLst/>
                <a:gdLst>
                  <a:gd name="T0" fmla="*/ 215 w 221"/>
                  <a:gd name="T1" fmla="*/ 19 h 70"/>
                  <a:gd name="T2" fmla="*/ 170 w 221"/>
                  <a:gd name="T3" fmla="*/ 4 h 70"/>
                  <a:gd name="T4" fmla="*/ 164 w 221"/>
                  <a:gd name="T5" fmla="*/ 4 h 70"/>
                  <a:gd name="T6" fmla="*/ 164 w 221"/>
                  <a:gd name="T7" fmla="*/ 4 h 70"/>
                  <a:gd name="T8" fmla="*/ 151 w 221"/>
                  <a:gd name="T9" fmla="*/ 0 h 70"/>
                  <a:gd name="T10" fmla="*/ 139 w 221"/>
                  <a:gd name="T11" fmla="*/ 0 h 70"/>
                  <a:gd name="T12" fmla="*/ 113 w 221"/>
                  <a:gd name="T13" fmla="*/ 10 h 70"/>
                  <a:gd name="T14" fmla="*/ 56 w 221"/>
                  <a:gd name="T15" fmla="*/ 26 h 70"/>
                  <a:gd name="T16" fmla="*/ 3 w 221"/>
                  <a:gd name="T17" fmla="*/ 42 h 70"/>
                  <a:gd name="T18" fmla="*/ 3 w 221"/>
                  <a:gd name="T19" fmla="*/ 42 h 70"/>
                  <a:gd name="T20" fmla="*/ 0 w 221"/>
                  <a:gd name="T21" fmla="*/ 45 h 70"/>
                  <a:gd name="T22" fmla="*/ 0 w 221"/>
                  <a:gd name="T23" fmla="*/ 48 h 70"/>
                  <a:gd name="T24" fmla="*/ 0 w 221"/>
                  <a:gd name="T25" fmla="*/ 48 h 70"/>
                  <a:gd name="T26" fmla="*/ 6 w 221"/>
                  <a:gd name="T27" fmla="*/ 51 h 70"/>
                  <a:gd name="T28" fmla="*/ 50 w 221"/>
                  <a:gd name="T29" fmla="*/ 64 h 70"/>
                  <a:gd name="T30" fmla="*/ 63 w 221"/>
                  <a:gd name="T31" fmla="*/ 70 h 70"/>
                  <a:gd name="T32" fmla="*/ 63 w 221"/>
                  <a:gd name="T33" fmla="*/ 70 h 70"/>
                  <a:gd name="T34" fmla="*/ 79 w 221"/>
                  <a:gd name="T35" fmla="*/ 70 h 70"/>
                  <a:gd name="T36" fmla="*/ 91 w 221"/>
                  <a:gd name="T37" fmla="*/ 70 h 70"/>
                  <a:gd name="T38" fmla="*/ 104 w 221"/>
                  <a:gd name="T39" fmla="*/ 67 h 70"/>
                  <a:gd name="T40" fmla="*/ 161 w 221"/>
                  <a:gd name="T41" fmla="*/ 48 h 70"/>
                  <a:gd name="T42" fmla="*/ 215 w 221"/>
                  <a:gd name="T43" fmla="*/ 29 h 70"/>
                  <a:gd name="T44" fmla="*/ 215 w 221"/>
                  <a:gd name="T45" fmla="*/ 29 h 70"/>
                  <a:gd name="T46" fmla="*/ 218 w 221"/>
                  <a:gd name="T47" fmla="*/ 26 h 70"/>
                  <a:gd name="T48" fmla="*/ 221 w 221"/>
                  <a:gd name="T49" fmla="*/ 26 h 70"/>
                  <a:gd name="T50" fmla="*/ 215 w 221"/>
                  <a:gd name="T51" fmla="*/ 19 h 70"/>
                  <a:gd name="T52" fmla="*/ 215 w 221"/>
                  <a:gd name="T53" fmla="*/ 19 h 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21"/>
                  <a:gd name="T82" fmla="*/ 0 h 70"/>
                  <a:gd name="T83" fmla="*/ 221 w 221"/>
                  <a:gd name="T84" fmla="*/ 70 h 7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21" h="70">
                    <a:moveTo>
                      <a:pt x="215" y="19"/>
                    </a:moveTo>
                    <a:lnTo>
                      <a:pt x="170" y="4"/>
                    </a:lnTo>
                    <a:lnTo>
                      <a:pt x="164" y="4"/>
                    </a:lnTo>
                    <a:lnTo>
                      <a:pt x="151" y="0"/>
                    </a:lnTo>
                    <a:lnTo>
                      <a:pt x="139" y="0"/>
                    </a:lnTo>
                    <a:lnTo>
                      <a:pt x="113" y="10"/>
                    </a:lnTo>
                    <a:lnTo>
                      <a:pt x="56" y="26"/>
                    </a:lnTo>
                    <a:lnTo>
                      <a:pt x="3" y="42"/>
                    </a:lnTo>
                    <a:lnTo>
                      <a:pt x="0" y="45"/>
                    </a:lnTo>
                    <a:lnTo>
                      <a:pt x="0" y="48"/>
                    </a:lnTo>
                    <a:lnTo>
                      <a:pt x="6" y="51"/>
                    </a:lnTo>
                    <a:lnTo>
                      <a:pt x="50" y="64"/>
                    </a:lnTo>
                    <a:lnTo>
                      <a:pt x="63" y="70"/>
                    </a:lnTo>
                    <a:lnTo>
                      <a:pt x="79" y="70"/>
                    </a:lnTo>
                    <a:lnTo>
                      <a:pt x="91" y="70"/>
                    </a:lnTo>
                    <a:lnTo>
                      <a:pt x="104" y="67"/>
                    </a:lnTo>
                    <a:lnTo>
                      <a:pt x="161" y="48"/>
                    </a:lnTo>
                    <a:lnTo>
                      <a:pt x="215" y="29"/>
                    </a:lnTo>
                    <a:lnTo>
                      <a:pt x="218" y="26"/>
                    </a:lnTo>
                    <a:lnTo>
                      <a:pt x="221" y="26"/>
                    </a:lnTo>
                    <a:lnTo>
                      <a:pt x="215"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46" name="Freeform 120"/>
              <p:cNvSpPr>
                <a:spLocks/>
              </p:cNvSpPr>
              <p:nvPr/>
            </p:nvSpPr>
            <p:spPr bwMode="auto">
              <a:xfrm>
                <a:off x="1553" y="2948"/>
                <a:ext cx="221" cy="72"/>
              </a:xfrm>
              <a:custGeom>
                <a:avLst/>
                <a:gdLst>
                  <a:gd name="T0" fmla="*/ 63 w 221"/>
                  <a:gd name="T1" fmla="*/ 69 h 72"/>
                  <a:gd name="T2" fmla="*/ 63 w 221"/>
                  <a:gd name="T3" fmla="*/ 69 h 72"/>
                  <a:gd name="T4" fmla="*/ 79 w 221"/>
                  <a:gd name="T5" fmla="*/ 72 h 72"/>
                  <a:gd name="T6" fmla="*/ 91 w 221"/>
                  <a:gd name="T7" fmla="*/ 69 h 72"/>
                  <a:gd name="T8" fmla="*/ 215 w 221"/>
                  <a:gd name="T9" fmla="*/ 28 h 72"/>
                  <a:gd name="T10" fmla="*/ 215 w 221"/>
                  <a:gd name="T11" fmla="*/ 28 h 72"/>
                  <a:gd name="T12" fmla="*/ 218 w 221"/>
                  <a:gd name="T13" fmla="*/ 28 h 72"/>
                  <a:gd name="T14" fmla="*/ 221 w 221"/>
                  <a:gd name="T15" fmla="*/ 25 h 72"/>
                  <a:gd name="T16" fmla="*/ 215 w 221"/>
                  <a:gd name="T17" fmla="*/ 22 h 72"/>
                  <a:gd name="T18" fmla="*/ 164 w 221"/>
                  <a:gd name="T19" fmla="*/ 3 h 72"/>
                  <a:gd name="T20" fmla="*/ 164 w 221"/>
                  <a:gd name="T21" fmla="*/ 3 h 72"/>
                  <a:gd name="T22" fmla="*/ 151 w 221"/>
                  <a:gd name="T23" fmla="*/ 0 h 72"/>
                  <a:gd name="T24" fmla="*/ 139 w 221"/>
                  <a:gd name="T25" fmla="*/ 3 h 72"/>
                  <a:gd name="T26" fmla="*/ 3 w 221"/>
                  <a:gd name="T27" fmla="*/ 41 h 72"/>
                  <a:gd name="T28" fmla="*/ 3 w 221"/>
                  <a:gd name="T29" fmla="*/ 41 h 72"/>
                  <a:gd name="T30" fmla="*/ 0 w 221"/>
                  <a:gd name="T31" fmla="*/ 44 h 72"/>
                  <a:gd name="T32" fmla="*/ 0 w 221"/>
                  <a:gd name="T33" fmla="*/ 47 h 72"/>
                  <a:gd name="T34" fmla="*/ 0 w 221"/>
                  <a:gd name="T35" fmla="*/ 50 h 72"/>
                  <a:gd name="T36" fmla="*/ 6 w 221"/>
                  <a:gd name="T37" fmla="*/ 50 h 72"/>
                  <a:gd name="T38" fmla="*/ 63 w 221"/>
                  <a:gd name="T39" fmla="*/ 69 h 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1"/>
                  <a:gd name="T61" fmla="*/ 0 h 72"/>
                  <a:gd name="T62" fmla="*/ 221 w 221"/>
                  <a:gd name="T63" fmla="*/ 72 h 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1" h="72">
                    <a:moveTo>
                      <a:pt x="63" y="69"/>
                    </a:moveTo>
                    <a:lnTo>
                      <a:pt x="63" y="69"/>
                    </a:lnTo>
                    <a:lnTo>
                      <a:pt x="79" y="72"/>
                    </a:lnTo>
                    <a:lnTo>
                      <a:pt x="91" y="69"/>
                    </a:lnTo>
                    <a:lnTo>
                      <a:pt x="215" y="28"/>
                    </a:lnTo>
                    <a:lnTo>
                      <a:pt x="218" y="28"/>
                    </a:lnTo>
                    <a:lnTo>
                      <a:pt x="221" y="25"/>
                    </a:lnTo>
                    <a:lnTo>
                      <a:pt x="215" y="22"/>
                    </a:lnTo>
                    <a:lnTo>
                      <a:pt x="164" y="3"/>
                    </a:lnTo>
                    <a:lnTo>
                      <a:pt x="151" y="0"/>
                    </a:lnTo>
                    <a:lnTo>
                      <a:pt x="139" y="3"/>
                    </a:lnTo>
                    <a:lnTo>
                      <a:pt x="3" y="41"/>
                    </a:lnTo>
                    <a:lnTo>
                      <a:pt x="0" y="44"/>
                    </a:lnTo>
                    <a:lnTo>
                      <a:pt x="0" y="47"/>
                    </a:lnTo>
                    <a:lnTo>
                      <a:pt x="0" y="50"/>
                    </a:lnTo>
                    <a:lnTo>
                      <a:pt x="6" y="50"/>
                    </a:lnTo>
                    <a:lnTo>
                      <a:pt x="63" y="69"/>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47" name="Freeform 121"/>
              <p:cNvSpPr>
                <a:spLocks/>
              </p:cNvSpPr>
              <p:nvPr/>
            </p:nvSpPr>
            <p:spPr bwMode="auto">
              <a:xfrm>
                <a:off x="1553" y="2948"/>
                <a:ext cx="221" cy="72"/>
              </a:xfrm>
              <a:custGeom>
                <a:avLst/>
                <a:gdLst>
                  <a:gd name="T0" fmla="*/ 215 w 221"/>
                  <a:gd name="T1" fmla="*/ 22 h 72"/>
                  <a:gd name="T2" fmla="*/ 215 w 221"/>
                  <a:gd name="T3" fmla="*/ 22 h 72"/>
                  <a:gd name="T4" fmla="*/ 215 w 221"/>
                  <a:gd name="T5" fmla="*/ 22 h 72"/>
                  <a:gd name="T6" fmla="*/ 174 w 221"/>
                  <a:gd name="T7" fmla="*/ 6 h 72"/>
                  <a:gd name="T8" fmla="*/ 164 w 221"/>
                  <a:gd name="T9" fmla="*/ 3 h 72"/>
                  <a:gd name="T10" fmla="*/ 164 w 221"/>
                  <a:gd name="T11" fmla="*/ 3 h 72"/>
                  <a:gd name="T12" fmla="*/ 151 w 221"/>
                  <a:gd name="T13" fmla="*/ 0 h 72"/>
                  <a:gd name="T14" fmla="*/ 139 w 221"/>
                  <a:gd name="T15" fmla="*/ 3 h 72"/>
                  <a:gd name="T16" fmla="*/ 132 w 221"/>
                  <a:gd name="T17" fmla="*/ 3 h 72"/>
                  <a:gd name="T18" fmla="*/ 88 w 221"/>
                  <a:gd name="T19" fmla="*/ 15 h 72"/>
                  <a:gd name="T20" fmla="*/ 44 w 221"/>
                  <a:gd name="T21" fmla="*/ 31 h 72"/>
                  <a:gd name="T22" fmla="*/ 3 w 221"/>
                  <a:gd name="T23" fmla="*/ 41 h 72"/>
                  <a:gd name="T24" fmla="*/ 3 w 221"/>
                  <a:gd name="T25" fmla="*/ 41 h 72"/>
                  <a:gd name="T26" fmla="*/ 0 w 221"/>
                  <a:gd name="T27" fmla="*/ 44 h 72"/>
                  <a:gd name="T28" fmla="*/ 0 w 221"/>
                  <a:gd name="T29" fmla="*/ 47 h 72"/>
                  <a:gd name="T30" fmla="*/ 0 w 221"/>
                  <a:gd name="T31" fmla="*/ 47 h 72"/>
                  <a:gd name="T32" fmla="*/ 6 w 221"/>
                  <a:gd name="T33" fmla="*/ 50 h 72"/>
                  <a:gd name="T34" fmla="*/ 37 w 221"/>
                  <a:gd name="T35" fmla="*/ 63 h 72"/>
                  <a:gd name="T36" fmla="*/ 63 w 221"/>
                  <a:gd name="T37" fmla="*/ 69 h 72"/>
                  <a:gd name="T38" fmla="*/ 63 w 221"/>
                  <a:gd name="T39" fmla="*/ 69 h 72"/>
                  <a:gd name="T40" fmla="*/ 79 w 221"/>
                  <a:gd name="T41" fmla="*/ 72 h 72"/>
                  <a:gd name="T42" fmla="*/ 79 w 221"/>
                  <a:gd name="T43" fmla="*/ 72 h 72"/>
                  <a:gd name="T44" fmla="*/ 91 w 221"/>
                  <a:gd name="T45" fmla="*/ 69 h 72"/>
                  <a:gd name="T46" fmla="*/ 123 w 221"/>
                  <a:gd name="T47" fmla="*/ 60 h 72"/>
                  <a:gd name="T48" fmla="*/ 167 w 221"/>
                  <a:gd name="T49" fmla="*/ 44 h 72"/>
                  <a:gd name="T50" fmla="*/ 212 w 221"/>
                  <a:gd name="T51" fmla="*/ 31 h 72"/>
                  <a:gd name="T52" fmla="*/ 215 w 221"/>
                  <a:gd name="T53" fmla="*/ 28 h 72"/>
                  <a:gd name="T54" fmla="*/ 215 w 221"/>
                  <a:gd name="T55" fmla="*/ 28 h 72"/>
                  <a:gd name="T56" fmla="*/ 218 w 221"/>
                  <a:gd name="T57" fmla="*/ 28 h 72"/>
                  <a:gd name="T58" fmla="*/ 221 w 221"/>
                  <a:gd name="T59" fmla="*/ 25 h 72"/>
                  <a:gd name="T60" fmla="*/ 215 w 221"/>
                  <a:gd name="T61" fmla="*/ 22 h 72"/>
                  <a:gd name="T62" fmla="*/ 215 w 221"/>
                  <a:gd name="T63" fmla="*/ 22 h 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21"/>
                  <a:gd name="T97" fmla="*/ 0 h 72"/>
                  <a:gd name="T98" fmla="*/ 221 w 221"/>
                  <a:gd name="T99" fmla="*/ 72 h 7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21" h="72">
                    <a:moveTo>
                      <a:pt x="215" y="22"/>
                    </a:moveTo>
                    <a:lnTo>
                      <a:pt x="215" y="22"/>
                    </a:lnTo>
                    <a:lnTo>
                      <a:pt x="174" y="6"/>
                    </a:lnTo>
                    <a:lnTo>
                      <a:pt x="164" y="3"/>
                    </a:lnTo>
                    <a:lnTo>
                      <a:pt x="151" y="0"/>
                    </a:lnTo>
                    <a:lnTo>
                      <a:pt x="139" y="3"/>
                    </a:lnTo>
                    <a:lnTo>
                      <a:pt x="132" y="3"/>
                    </a:lnTo>
                    <a:lnTo>
                      <a:pt x="88" y="15"/>
                    </a:lnTo>
                    <a:lnTo>
                      <a:pt x="44" y="31"/>
                    </a:lnTo>
                    <a:lnTo>
                      <a:pt x="3" y="41"/>
                    </a:lnTo>
                    <a:lnTo>
                      <a:pt x="0" y="44"/>
                    </a:lnTo>
                    <a:lnTo>
                      <a:pt x="0" y="47"/>
                    </a:lnTo>
                    <a:lnTo>
                      <a:pt x="6" y="50"/>
                    </a:lnTo>
                    <a:lnTo>
                      <a:pt x="37" y="63"/>
                    </a:lnTo>
                    <a:lnTo>
                      <a:pt x="63" y="69"/>
                    </a:lnTo>
                    <a:lnTo>
                      <a:pt x="79" y="72"/>
                    </a:lnTo>
                    <a:lnTo>
                      <a:pt x="91" y="69"/>
                    </a:lnTo>
                    <a:lnTo>
                      <a:pt x="123" y="60"/>
                    </a:lnTo>
                    <a:lnTo>
                      <a:pt x="167" y="44"/>
                    </a:lnTo>
                    <a:lnTo>
                      <a:pt x="212" y="31"/>
                    </a:lnTo>
                    <a:lnTo>
                      <a:pt x="215" y="28"/>
                    </a:lnTo>
                    <a:lnTo>
                      <a:pt x="218" y="28"/>
                    </a:lnTo>
                    <a:lnTo>
                      <a:pt x="221" y="25"/>
                    </a:lnTo>
                    <a:lnTo>
                      <a:pt x="215"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48" name="Rectangle 122"/>
              <p:cNvSpPr>
                <a:spLocks noChangeArrowheads="1"/>
              </p:cNvSpPr>
              <p:nvPr/>
            </p:nvSpPr>
            <p:spPr bwMode="auto">
              <a:xfrm>
                <a:off x="1553" y="2992"/>
                <a:ext cx="1" cy="3"/>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ko-KR" altLang="ko-KR"/>
              </a:p>
            </p:txBody>
          </p:sp>
          <p:sp>
            <p:nvSpPr>
              <p:cNvPr id="19949" name="Freeform 123"/>
              <p:cNvSpPr>
                <a:spLocks/>
              </p:cNvSpPr>
              <p:nvPr/>
            </p:nvSpPr>
            <p:spPr bwMode="auto">
              <a:xfrm>
                <a:off x="527" y="2688"/>
                <a:ext cx="1149" cy="272"/>
              </a:xfrm>
              <a:custGeom>
                <a:avLst/>
                <a:gdLst>
                  <a:gd name="T0" fmla="*/ 763 w 1149"/>
                  <a:gd name="T1" fmla="*/ 0 h 272"/>
                  <a:gd name="T2" fmla="*/ 0 w 1149"/>
                  <a:gd name="T3" fmla="*/ 117 h 272"/>
                  <a:gd name="T4" fmla="*/ 434 w 1149"/>
                  <a:gd name="T5" fmla="*/ 272 h 272"/>
                  <a:gd name="T6" fmla="*/ 1149 w 1149"/>
                  <a:gd name="T7" fmla="*/ 114 h 272"/>
                  <a:gd name="T8" fmla="*/ 763 w 1149"/>
                  <a:gd name="T9" fmla="*/ 0 h 272"/>
                  <a:gd name="T10" fmla="*/ 0 60000 65536"/>
                  <a:gd name="T11" fmla="*/ 0 60000 65536"/>
                  <a:gd name="T12" fmla="*/ 0 60000 65536"/>
                  <a:gd name="T13" fmla="*/ 0 60000 65536"/>
                  <a:gd name="T14" fmla="*/ 0 60000 65536"/>
                  <a:gd name="T15" fmla="*/ 0 w 1149"/>
                  <a:gd name="T16" fmla="*/ 0 h 272"/>
                  <a:gd name="T17" fmla="*/ 1149 w 1149"/>
                  <a:gd name="T18" fmla="*/ 272 h 272"/>
                </a:gdLst>
                <a:ahLst/>
                <a:cxnLst>
                  <a:cxn ang="T10">
                    <a:pos x="T0" y="T1"/>
                  </a:cxn>
                  <a:cxn ang="T11">
                    <a:pos x="T2" y="T3"/>
                  </a:cxn>
                  <a:cxn ang="T12">
                    <a:pos x="T4" y="T5"/>
                  </a:cxn>
                  <a:cxn ang="T13">
                    <a:pos x="T6" y="T7"/>
                  </a:cxn>
                  <a:cxn ang="T14">
                    <a:pos x="T8" y="T9"/>
                  </a:cxn>
                </a:cxnLst>
                <a:rect l="T15" t="T16" r="T17" b="T18"/>
                <a:pathLst>
                  <a:path w="1149" h="272">
                    <a:moveTo>
                      <a:pt x="763" y="0"/>
                    </a:moveTo>
                    <a:lnTo>
                      <a:pt x="0" y="117"/>
                    </a:lnTo>
                    <a:lnTo>
                      <a:pt x="434" y="272"/>
                    </a:lnTo>
                    <a:lnTo>
                      <a:pt x="1149" y="114"/>
                    </a:lnTo>
                    <a:lnTo>
                      <a:pt x="763" y="0"/>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50" name="Freeform 124"/>
              <p:cNvSpPr>
                <a:spLocks noEditPoints="1"/>
              </p:cNvSpPr>
              <p:nvPr/>
            </p:nvSpPr>
            <p:spPr bwMode="auto">
              <a:xfrm>
                <a:off x="559" y="2691"/>
                <a:ext cx="1092" cy="263"/>
              </a:xfrm>
              <a:custGeom>
                <a:avLst/>
                <a:gdLst>
                  <a:gd name="T0" fmla="*/ 649 w 1092"/>
                  <a:gd name="T1" fmla="*/ 19 h 263"/>
                  <a:gd name="T2" fmla="*/ 614 w 1092"/>
                  <a:gd name="T3" fmla="*/ 32 h 263"/>
                  <a:gd name="T4" fmla="*/ 592 w 1092"/>
                  <a:gd name="T5" fmla="*/ 35 h 263"/>
                  <a:gd name="T6" fmla="*/ 538 w 1092"/>
                  <a:gd name="T7" fmla="*/ 41 h 263"/>
                  <a:gd name="T8" fmla="*/ 478 w 1092"/>
                  <a:gd name="T9" fmla="*/ 54 h 263"/>
                  <a:gd name="T10" fmla="*/ 418 w 1092"/>
                  <a:gd name="T11" fmla="*/ 64 h 263"/>
                  <a:gd name="T12" fmla="*/ 351 w 1092"/>
                  <a:gd name="T13" fmla="*/ 67 h 263"/>
                  <a:gd name="T14" fmla="*/ 282 w 1092"/>
                  <a:gd name="T15" fmla="*/ 76 h 263"/>
                  <a:gd name="T16" fmla="*/ 222 w 1092"/>
                  <a:gd name="T17" fmla="*/ 95 h 263"/>
                  <a:gd name="T18" fmla="*/ 155 w 1092"/>
                  <a:gd name="T19" fmla="*/ 105 h 263"/>
                  <a:gd name="T20" fmla="*/ 13 w 1092"/>
                  <a:gd name="T21" fmla="*/ 114 h 263"/>
                  <a:gd name="T22" fmla="*/ 782 w 1092"/>
                  <a:gd name="T23" fmla="*/ 41 h 263"/>
                  <a:gd name="T24" fmla="*/ 658 w 1092"/>
                  <a:gd name="T25" fmla="*/ 29 h 263"/>
                  <a:gd name="T26" fmla="*/ 630 w 1092"/>
                  <a:gd name="T27" fmla="*/ 45 h 263"/>
                  <a:gd name="T28" fmla="*/ 557 w 1092"/>
                  <a:gd name="T29" fmla="*/ 48 h 263"/>
                  <a:gd name="T30" fmla="*/ 497 w 1092"/>
                  <a:gd name="T31" fmla="*/ 54 h 263"/>
                  <a:gd name="T32" fmla="*/ 440 w 1092"/>
                  <a:gd name="T33" fmla="*/ 64 h 263"/>
                  <a:gd name="T34" fmla="*/ 424 w 1092"/>
                  <a:gd name="T35" fmla="*/ 67 h 263"/>
                  <a:gd name="T36" fmla="*/ 424 w 1092"/>
                  <a:gd name="T37" fmla="*/ 67 h 263"/>
                  <a:gd name="T38" fmla="*/ 424 w 1092"/>
                  <a:gd name="T39" fmla="*/ 98 h 263"/>
                  <a:gd name="T40" fmla="*/ 367 w 1092"/>
                  <a:gd name="T41" fmla="*/ 111 h 263"/>
                  <a:gd name="T42" fmla="*/ 301 w 1092"/>
                  <a:gd name="T43" fmla="*/ 124 h 263"/>
                  <a:gd name="T44" fmla="*/ 171 w 1092"/>
                  <a:gd name="T45" fmla="*/ 140 h 263"/>
                  <a:gd name="T46" fmla="*/ 63 w 1092"/>
                  <a:gd name="T47" fmla="*/ 124 h 263"/>
                  <a:gd name="T48" fmla="*/ 275 w 1092"/>
                  <a:gd name="T49" fmla="*/ 171 h 263"/>
                  <a:gd name="T50" fmla="*/ 278 w 1092"/>
                  <a:gd name="T51" fmla="*/ 177 h 263"/>
                  <a:gd name="T52" fmla="*/ 225 w 1092"/>
                  <a:gd name="T53" fmla="*/ 146 h 263"/>
                  <a:gd name="T54" fmla="*/ 411 w 1092"/>
                  <a:gd name="T55" fmla="*/ 152 h 263"/>
                  <a:gd name="T56" fmla="*/ 373 w 1092"/>
                  <a:gd name="T57" fmla="*/ 117 h 263"/>
                  <a:gd name="T58" fmla="*/ 475 w 1092"/>
                  <a:gd name="T59" fmla="*/ 105 h 263"/>
                  <a:gd name="T60" fmla="*/ 598 w 1092"/>
                  <a:gd name="T61" fmla="*/ 117 h 263"/>
                  <a:gd name="T62" fmla="*/ 630 w 1092"/>
                  <a:gd name="T63" fmla="*/ 111 h 263"/>
                  <a:gd name="T64" fmla="*/ 611 w 1092"/>
                  <a:gd name="T65" fmla="*/ 114 h 263"/>
                  <a:gd name="T66" fmla="*/ 630 w 1092"/>
                  <a:gd name="T67" fmla="*/ 92 h 263"/>
                  <a:gd name="T68" fmla="*/ 655 w 1092"/>
                  <a:gd name="T69" fmla="*/ 70 h 263"/>
                  <a:gd name="T70" fmla="*/ 709 w 1092"/>
                  <a:gd name="T71" fmla="*/ 60 h 263"/>
                  <a:gd name="T72" fmla="*/ 782 w 1092"/>
                  <a:gd name="T73" fmla="*/ 45 h 263"/>
                  <a:gd name="T74" fmla="*/ 905 w 1092"/>
                  <a:gd name="T75" fmla="*/ 54 h 263"/>
                  <a:gd name="T76" fmla="*/ 1000 w 1092"/>
                  <a:gd name="T77" fmla="*/ 86 h 263"/>
                  <a:gd name="T78" fmla="*/ 937 w 1092"/>
                  <a:gd name="T79" fmla="*/ 89 h 263"/>
                  <a:gd name="T80" fmla="*/ 902 w 1092"/>
                  <a:gd name="T81" fmla="*/ 105 h 263"/>
                  <a:gd name="T82" fmla="*/ 851 w 1092"/>
                  <a:gd name="T83" fmla="*/ 117 h 263"/>
                  <a:gd name="T84" fmla="*/ 820 w 1092"/>
                  <a:gd name="T85" fmla="*/ 124 h 263"/>
                  <a:gd name="T86" fmla="*/ 744 w 1092"/>
                  <a:gd name="T87" fmla="*/ 133 h 263"/>
                  <a:gd name="T88" fmla="*/ 627 w 1092"/>
                  <a:gd name="T89" fmla="*/ 121 h 263"/>
                  <a:gd name="T90" fmla="*/ 630 w 1092"/>
                  <a:gd name="T91" fmla="*/ 130 h 263"/>
                  <a:gd name="T92" fmla="*/ 623 w 1092"/>
                  <a:gd name="T93" fmla="*/ 162 h 263"/>
                  <a:gd name="T94" fmla="*/ 560 w 1092"/>
                  <a:gd name="T95" fmla="*/ 177 h 263"/>
                  <a:gd name="T96" fmla="*/ 525 w 1092"/>
                  <a:gd name="T97" fmla="*/ 184 h 263"/>
                  <a:gd name="T98" fmla="*/ 424 w 1092"/>
                  <a:gd name="T99" fmla="*/ 190 h 263"/>
                  <a:gd name="T100" fmla="*/ 367 w 1092"/>
                  <a:gd name="T101" fmla="*/ 177 h 263"/>
                  <a:gd name="T102" fmla="*/ 234 w 1092"/>
                  <a:gd name="T103" fmla="*/ 203 h 263"/>
                  <a:gd name="T104" fmla="*/ 987 w 1092"/>
                  <a:gd name="T105" fmla="*/ 95 h 263"/>
                  <a:gd name="T106" fmla="*/ 987 w 1092"/>
                  <a:gd name="T107" fmla="*/ 105 h 263"/>
                  <a:gd name="T108" fmla="*/ 937 w 1092"/>
                  <a:gd name="T109" fmla="*/ 114 h 263"/>
                  <a:gd name="T110" fmla="*/ 592 w 1092"/>
                  <a:gd name="T111" fmla="*/ 219 h 263"/>
                  <a:gd name="T112" fmla="*/ 595 w 1092"/>
                  <a:gd name="T113" fmla="*/ 225 h 263"/>
                  <a:gd name="T114" fmla="*/ 468 w 1092"/>
                  <a:gd name="T115" fmla="*/ 244 h 263"/>
                  <a:gd name="T116" fmla="*/ 339 w 1092"/>
                  <a:gd name="T117" fmla="*/ 241 h 263"/>
                  <a:gd name="T118" fmla="*/ 782 w 1092"/>
                  <a:gd name="T119" fmla="*/ 140 h 263"/>
                  <a:gd name="T120" fmla="*/ 937 w 1092"/>
                  <a:gd name="T121" fmla="*/ 149 h 2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92"/>
                  <a:gd name="T184" fmla="*/ 0 h 263"/>
                  <a:gd name="T185" fmla="*/ 1092 w 1092"/>
                  <a:gd name="T186" fmla="*/ 263 h 26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92" h="263">
                    <a:moveTo>
                      <a:pt x="696" y="10"/>
                    </a:moveTo>
                    <a:lnTo>
                      <a:pt x="699" y="13"/>
                    </a:lnTo>
                    <a:lnTo>
                      <a:pt x="718" y="13"/>
                    </a:lnTo>
                    <a:lnTo>
                      <a:pt x="731" y="13"/>
                    </a:lnTo>
                    <a:lnTo>
                      <a:pt x="750" y="10"/>
                    </a:lnTo>
                    <a:lnTo>
                      <a:pt x="750" y="7"/>
                    </a:lnTo>
                    <a:lnTo>
                      <a:pt x="744" y="3"/>
                    </a:lnTo>
                    <a:lnTo>
                      <a:pt x="740" y="3"/>
                    </a:lnTo>
                    <a:lnTo>
                      <a:pt x="731" y="0"/>
                    </a:lnTo>
                    <a:lnTo>
                      <a:pt x="721" y="0"/>
                    </a:lnTo>
                    <a:lnTo>
                      <a:pt x="693" y="7"/>
                    </a:lnTo>
                    <a:lnTo>
                      <a:pt x="690" y="7"/>
                    </a:lnTo>
                    <a:lnTo>
                      <a:pt x="696" y="10"/>
                    </a:lnTo>
                    <a:close/>
                    <a:moveTo>
                      <a:pt x="642" y="19"/>
                    </a:moveTo>
                    <a:lnTo>
                      <a:pt x="649" y="19"/>
                    </a:lnTo>
                    <a:lnTo>
                      <a:pt x="668" y="22"/>
                    </a:lnTo>
                    <a:lnTo>
                      <a:pt x="680" y="19"/>
                    </a:lnTo>
                    <a:lnTo>
                      <a:pt x="699" y="16"/>
                    </a:lnTo>
                    <a:lnTo>
                      <a:pt x="693" y="13"/>
                    </a:lnTo>
                    <a:lnTo>
                      <a:pt x="690" y="10"/>
                    </a:lnTo>
                    <a:lnTo>
                      <a:pt x="680" y="10"/>
                    </a:lnTo>
                    <a:lnTo>
                      <a:pt x="671" y="10"/>
                    </a:lnTo>
                    <a:lnTo>
                      <a:pt x="639" y="13"/>
                    </a:lnTo>
                    <a:lnTo>
                      <a:pt x="639" y="16"/>
                    </a:lnTo>
                    <a:lnTo>
                      <a:pt x="642" y="19"/>
                    </a:lnTo>
                    <a:close/>
                    <a:moveTo>
                      <a:pt x="589" y="26"/>
                    </a:moveTo>
                    <a:lnTo>
                      <a:pt x="595" y="29"/>
                    </a:lnTo>
                    <a:lnTo>
                      <a:pt x="614" y="32"/>
                    </a:lnTo>
                    <a:lnTo>
                      <a:pt x="630" y="29"/>
                    </a:lnTo>
                    <a:lnTo>
                      <a:pt x="645" y="26"/>
                    </a:lnTo>
                    <a:lnTo>
                      <a:pt x="649" y="22"/>
                    </a:lnTo>
                    <a:lnTo>
                      <a:pt x="642" y="22"/>
                    </a:lnTo>
                    <a:lnTo>
                      <a:pt x="636" y="19"/>
                    </a:lnTo>
                    <a:lnTo>
                      <a:pt x="627" y="19"/>
                    </a:lnTo>
                    <a:lnTo>
                      <a:pt x="617" y="16"/>
                    </a:lnTo>
                    <a:lnTo>
                      <a:pt x="585" y="22"/>
                    </a:lnTo>
                    <a:lnTo>
                      <a:pt x="585" y="26"/>
                    </a:lnTo>
                    <a:lnTo>
                      <a:pt x="589" y="26"/>
                    </a:lnTo>
                    <a:close/>
                    <a:moveTo>
                      <a:pt x="535" y="35"/>
                    </a:moveTo>
                    <a:lnTo>
                      <a:pt x="538" y="38"/>
                    </a:lnTo>
                    <a:lnTo>
                      <a:pt x="557" y="41"/>
                    </a:lnTo>
                    <a:lnTo>
                      <a:pt x="576" y="38"/>
                    </a:lnTo>
                    <a:lnTo>
                      <a:pt x="592" y="35"/>
                    </a:lnTo>
                    <a:lnTo>
                      <a:pt x="592" y="32"/>
                    </a:lnTo>
                    <a:lnTo>
                      <a:pt x="589" y="29"/>
                    </a:lnTo>
                    <a:lnTo>
                      <a:pt x="582" y="29"/>
                    </a:lnTo>
                    <a:lnTo>
                      <a:pt x="576" y="26"/>
                    </a:lnTo>
                    <a:lnTo>
                      <a:pt x="563" y="26"/>
                    </a:lnTo>
                    <a:lnTo>
                      <a:pt x="532" y="32"/>
                    </a:lnTo>
                    <a:lnTo>
                      <a:pt x="528" y="32"/>
                    </a:lnTo>
                    <a:lnTo>
                      <a:pt x="535" y="35"/>
                    </a:lnTo>
                    <a:close/>
                    <a:moveTo>
                      <a:pt x="478" y="45"/>
                    </a:moveTo>
                    <a:lnTo>
                      <a:pt x="481" y="48"/>
                    </a:lnTo>
                    <a:lnTo>
                      <a:pt x="500" y="48"/>
                    </a:lnTo>
                    <a:lnTo>
                      <a:pt x="525" y="45"/>
                    </a:lnTo>
                    <a:lnTo>
                      <a:pt x="535" y="45"/>
                    </a:lnTo>
                    <a:lnTo>
                      <a:pt x="538" y="41"/>
                    </a:lnTo>
                    <a:lnTo>
                      <a:pt x="532" y="38"/>
                    </a:lnTo>
                    <a:lnTo>
                      <a:pt x="525" y="38"/>
                    </a:lnTo>
                    <a:lnTo>
                      <a:pt x="506" y="35"/>
                    </a:lnTo>
                    <a:lnTo>
                      <a:pt x="475" y="41"/>
                    </a:lnTo>
                    <a:lnTo>
                      <a:pt x="471" y="41"/>
                    </a:lnTo>
                    <a:lnTo>
                      <a:pt x="475" y="45"/>
                    </a:lnTo>
                    <a:lnTo>
                      <a:pt x="478" y="45"/>
                    </a:lnTo>
                    <a:close/>
                    <a:moveTo>
                      <a:pt x="421" y="57"/>
                    </a:moveTo>
                    <a:lnTo>
                      <a:pt x="421" y="57"/>
                    </a:lnTo>
                    <a:lnTo>
                      <a:pt x="424" y="57"/>
                    </a:lnTo>
                    <a:lnTo>
                      <a:pt x="440" y="60"/>
                    </a:lnTo>
                    <a:lnTo>
                      <a:pt x="475" y="54"/>
                    </a:lnTo>
                    <a:lnTo>
                      <a:pt x="478" y="54"/>
                    </a:lnTo>
                    <a:lnTo>
                      <a:pt x="478" y="51"/>
                    </a:lnTo>
                    <a:lnTo>
                      <a:pt x="475" y="48"/>
                    </a:lnTo>
                    <a:lnTo>
                      <a:pt x="468" y="48"/>
                    </a:lnTo>
                    <a:lnTo>
                      <a:pt x="449" y="45"/>
                    </a:lnTo>
                    <a:lnTo>
                      <a:pt x="424" y="48"/>
                    </a:lnTo>
                    <a:lnTo>
                      <a:pt x="415" y="51"/>
                    </a:lnTo>
                    <a:lnTo>
                      <a:pt x="411" y="51"/>
                    </a:lnTo>
                    <a:lnTo>
                      <a:pt x="418" y="54"/>
                    </a:lnTo>
                    <a:lnTo>
                      <a:pt x="421" y="57"/>
                    </a:lnTo>
                    <a:close/>
                    <a:moveTo>
                      <a:pt x="358" y="67"/>
                    </a:moveTo>
                    <a:lnTo>
                      <a:pt x="358" y="67"/>
                    </a:lnTo>
                    <a:lnTo>
                      <a:pt x="373" y="70"/>
                    </a:lnTo>
                    <a:lnTo>
                      <a:pt x="380" y="70"/>
                    </a:lnTo>
                    <a:lnTo>
                      <a:pt x="418" y="64"/>
                    </a:lnTo>
                    <a:lnTo>
                      <a:pt x="418" y="60"/>
                    </a:lnTo>
                    <a:lnTo>
                      <a:pt x="415" y="57"/>
                    </a:lnTo>
                    <a:lnTo>
                      <a:pt x="408" y="57"/>
                    </a:lnTo>
                    <a:lnTo>
                      <a:pt x="399" y="54"/>
                    </a:lnTo>
                    <a:lnTo>
                      <a:pt x="389" y="54"/>
                    </a:lnTo>
                    <a:lnTo>
                      <a:pt x="373" y="57"/>
                    </a:lnTo>
                    <a:lnTo>
                      <a:pt x="351" y="60"/>
                    </a:lnTo>
                    <a:lnTo>
                      <a:pt x="348" y="60"/>
                    </a:lnTo>
                    <a:lnTo>
                      <a:pt x="354" y="64"/>
                    </a:lnTo>
                    <a:lnTo>
                      <a:pt x="358" y="67"/>
                    </a:lnTo>
                    <a:close/>
                    <a:moveTo>
                      <a:pt x="294" y="76"/>
                    </a:moveTo>
                    <a:lnTo>
                      <a:pt x="294" y="76"/>
                    </a:lnTo>
                    <a:lnTo>
                      <a:pt x="307" y="79"/>
                    </a:lnTo>
                    <a:lnTo>
                      <a:pt x="316" y="79"/>
                    </a:lnTo>
                    <a:lnTo>
                      <a:pt x="320" y="79"/>
                    </a:lnTo>
                    <a:lnTo>
                      <a:pt x="354" y="73"/>
                    </a:lnTo>
                    <a:lnTo>
                      <a:pt x="358" y="70"/>
                    </a:lnTo>
                    <a:lnTo>
                      <a:pt x="351" y="67"/>
                    </a:lnTo>
                    <a:lnTo>
                      <a:pt x="345" y="67"/>
                    </a:lnTo>
                    <a:lnTo>
                      <a:pt x="335" y="64"/>
                    </a:lnTo>
                    <a:lnTo>
                      <a:pt x="326" y="64"/>
                    </a:lnTo>
                    <a:lnTo>
                      <a:pt x="320" y="64"/>
                    </a:lnTo>
                    <a:lnTo>
                      <a:pt x="288" y="70"/>
                    </a:lnTo>
                    <a:lnTo>
                      <a:pt x="285" y="73"/>
                    </a:lnTo>
                    <a:lnTo>
                      <a:pt x="291" y="76"/>
                    </a:lnTo>
                    <a:lnTo>
                      <a:pt x="294" y="76"/>
                    </a:lnTo>
                    <a:close/>
                    <a:moveTo>
                      <a:pt x="225" y="86"/>
                    </a:moveTo>
                    <a:lnTo>
                      <a:pt x="228" y="86"/>
                    </a:lnTo>
                    <a:lnTo>
                      <a:pt x="240" y="89"/>
                    </a:lnTo>
                    <a:lnTo>
                      <a:pt x="250" y="89"/>
                    </a:lnTo>
                    <a:lnTo>
                      <a:pt x="269" y="86"/>
                    </a:lnTo>
                    <a:lnTo>
                      <a:pt x="288" y="83"/>
                    </a:lnTo>
                    <a:lnTo>
                      <a:pt x="291" y="83"/>
                    </a:lnTo>
                    <a:lnTo>
                      <a:pt x="285" y="79"/>
                    </a:lnTo>
                    <a:lnTo>
                      <a:pt x="282" y="76"/>
                    </a:lnTo>
                    <a:lnTo>
                      <a:pt x="269" y="73"/>
                    </a:lnTo>
                    <a:lnTo>
                      <a:pt x="259" y="73"/>
                    </a:lnTo>
                    <a:lnTo>
                      <a:pt x="222" y="79"/>
                    </a:lnTo>
                    <a:lnTo>
                      <a:pt x="218" y="79"/>
                    </a:lnTo>
                    <a:lnTo>
                      <a:pt x="218" y="83"/>
                    </a:lnTo>
                    <a:lnTo>
                      <a:pt x="225" y="86"/>
                    </a:lnTo>
                    <a:close/>
                    <a:moveTo>
                      <a:pt x="158" y="98"/>
                    </a:moveTo>
                    <a:lnTo>
                      <a:pt x="158" y="98"/>
                    </a:lnTo>
                    <a:lnTo>
                      <a:pt x="168" y="102"/>
                    </a:lnTo>
                    <a:lnTo>
                      <a:pt x="180" y="102"/>
                    </a:lnTo>
                    <a:lnTo>
                      <a:pt x="218" y="95"/>
                    </a:lnTo>
                    <a:lnTo>
                      <a:pt x="222" y="95"/>
                    </a:lnTo>
                    <a:lnTo>
                      <a:pt x="225" y="92"/>
                    </a:lnTo>
                    <a:lnTo>
                      <a:pt x="218" y="89"/>
                    </a:lnTo>
                    <a:lnTo>
                      <a:pt x="215" y="86"/>
                    </a:lnTo>
                    <a:lnTo>
                      <a:pt x="203" y="86"/>
                    </a:lnTo>
                    <a:lnTo>
                      <a:pt x="193" y="86"/>
                    </a:lnTo>
                    <a:lnTo>
                      <a:pt x="168" y="89"/>
                    </a:lnTo>
                    <a:lnTo>
                      <a:pt x="152" y="92"/>
                    </a:lnTo>
                    <a:lnTo>
                      <a:pt x="149" y="92"/>
                    </a:lnTo>
                    <a:lnTo>
                      <a:pt x="155" y="98"/>
                    </a:lnTo>
                    <a:lnTo>
                      <a:pt x="158" y="98"/>
                    </a:lnTo>
                    <a:close/>
                    <a:moveTo>
                      <a:pt x="85" y="111"/>
                    </a:moveTo>
                    <a:lnTo>
                      <a:pt x="85" y="111"/>
                    </a:lnTo>
                    <a:lnTo>
                      <a:pt x="98" y="114"/>
                    </a:lnTo>
                    <a:lnTo>
                      <a:pt x="108" y="114"/>
                    </a:lnTo>
                    <a:lnTo>
                      <a:pt x="117" y="111"/>
                    </a:lnTo>
                    <a:lnTo>
                      <a:pt x="152" y="105"/>
                    </a:lnTo>
                    <a:lnTo>
                      <a:pt x="155" y="105"/>
                    </a:lnTo>
                    <a:lnTo>
                      <a:pt x="149" y="98"/>
                    </a:lnTo>
                    <a:lnTo>
                      <a:pt x="146" y="98"/>
                    </a:lnTo>
                    <a:lnTo>
                      <a:pt x="133" y="95"/>
                    </a:lnTo>
                    <a:lnTo>
                      <a:pt x="123" y="95"/>
                    </a:lnTo>
                    <a:lnTo>
                      <a:pt x="117" y="95"/>
                    </a:lnTo>
                    <a:lnTo>
                      <a:pt x="79" y="102"/>
                    </a:lnTo>
                    <a:lnTo>
                      <a:pt x="76" y="105"/>
                    </a:lnTo>
                    <a:lnTo>
                      <a:pt x="82" y="108"/>
                    </a:lnTo>
                    <a:lnTo>
                      <a:pt x="85" y="111"/>
                    </a:lnTo>
                    <a:close/>
                    <a:moveTo>
                      <a:pt x="79" y="117"/>
                    </a:moveTo>
                    <a:lnTo>
                      <a:pt x="79" y="117"/>
                    </a:lnTo>
                    <a:lnTo>
                      <a:pt x="82" y="114"/>
                    </a:lnTo>
                    <a:lnTo>
                      <a:pt x="76" y="111"/>
                    </a:lnTo>
                    <a:lnTo>
                      <a:pt x="70" y="111"/>
                    </a:lnTo>
                    <a:lnTo>
                      <a:pt x="63" y="108"/>
                    </a:lnTo>
                    <a:lnTo>
                      <a:pt x="47" y="108"/>
                    </a:lnTo>
                    <a:lnTo>
                      <a:pt x="13" y="114"/>
                    </a:lnTo>
                    <a:lnTo>
                      <a:pt x="3" y="114"/>
                    </a:lnTo>
                    <a:lnTo>
                      <a:pt x="0" y="117"/>
                    </a:lnTo>
                    <a:lnTo>
                      <a:pt x="6" y="121"/>
                    </a:lnTo>
                    <a:lnTo>
                      <a:pt x="10" y="121"/>
                    </a:lnTo>
                    <a:lnTo>
                      <a:pt x="13" y="124"/>
                    </a:lnTo>
                    <a:lnTo>
                      <a:pt x="32" y="124"/>
                    </a:lnTo>
                    <a:lnTo>
                      <a:pt x="63" y="121"/>
                    </a:lnTo>
                    <a:lnTo>
                      <a:pt x="79" y="117"/>
                    </a:lnTo>
                    <a:close/>
                    <a:moveTo>
                      <a:pt x="709" y="19"/>
                    </a:moveTo>
                    <a:lnTo>
                      <a:pt x="709" y="19"/>
                    </a:lnTo>
                    <a:lnTo>
                      <a:pt x="715" y="22"/>
                    </a:lnTo>
                    <a:lnTo>
                      <a:pt x="731" y="29"/>
                    </a:lnTo>
                    <a:lnTo>
                      <a:pt x="763" y="38"/>
                    </a:lnTo>
                    <a:lnTo>
                      <a:pt x="782" y="41"/>
                    </a:lnTo>
                    <a:lnTo>
                      <a:pt x="826" y="32"/>
                    </a:lnTo>
                    <a:lnTo>
                      <a:pt x="829" y="32"/>
                    </a:lnTo>
                    <a:lnTo>
                      <a:pt x="823" y="29"/>
                    </a:lnTo>
                    <a:lnTo>
                      <a:pt x="782" y="16"/>
                    </a:lnTo>
                    <a:lnTo>
                      <a:pt x="772" y="13"/>
                    </a:lnTo>
                    <a:lnTo>
                      <a:pt x="756" y="10"/>
                    </a:lnTo>
                    <a:lnTo>
                      <a:pt x="731" y="16"/>
                    </a:lnTo>
                    <a:lnTo>
                      <a:pt x="709" y="19"/>
                    </a:lnTo>
                    <a:close/>
                    <a:moveTo>
                      <a:pt x="756" y="38"/>
                    </a:moveTo>
                    <a:lnTo>
                      <a:pt x="731" y="32"/>
                    </a:lnTo>
                    <a:lnTo>
                      <a:pt x="709" y="26"/>
                    </a:lnTo>
                    <a:lnTo>
                      <a:pt x="690" y="22"/>
                    </a:lnTo>
                    <a:lnTo>
                      <a:pt x="680" y="22"/>
                    </a:lnTo>
                    <a:lnTo>
                      <a:pt x="661" y="26"/>
                    </a:lnTo>
                    <a:lnTo>
                      <a:pt x="658" y="29"/>
                    </a:lnTo>
                    <a:lnTo>
                      <a:pt x="664" y="32"/>
                    </a:lnTo>
                    <a:lnTo>
                      <a:pt x="680" y="35"/>
                    </a:lnTo>
                    <a:lnTo>
                      <a:pt x="715" y="48"/>
                    </a:lnTo>
                    <a:lnTo>
                      <a:pt x="731" y="51"/>
                    </a:lnTo>
                    <a:lnTo>
                      <a:pt x="734" y="51"/>
                    </a:lnTo>
                    <a:lnTo>
                      <a:pt x="763" y="45"/>
                    </a:lnTo>
                    <a:lnTo>
                      <a:pt x="763" y="41"/>
                    </a:lnTo>
                    <a:lnTo>
                      <a:pt x="756" y="38"/>
                    </a:lnTo>
                    <a:close/>
                    <a:moveTo>
                      <a:pt x="639" y="32"/>
                    </a:moveTo>
                    <a:lnTo>
                      <a:pt x="630" y="32"/>
                    </a:lnTo>
                    <a:lnTo>
                      <a:pt x="608" y="35"/>
                    </a:lnTo>
                    <a:lnTo>
                      <a:pt x="608" y="38"/>
                    </a:lnTo>
                    <a:lnTo>
                      <a:pt x="614" y="41"/>
                    </a:lnTo>
                    <a:lnTo>
                      <a:pt x="630" y="45"/>
                    </a:lnTo>
                    <a:lnTo>
                      <a:pt x="661" y="57"/>
                    </a:lnTo>
                    <a:lnTo>
                      <a:pt x="680" y="57"/>
                    </a:lnTo>
                    <a:lnTo>
                      <a:pt x="712" y="54"/>
                    </a:lnTo>
                    <a:lnTo>
                      <a:pt x="712" y="51"/>
                    </a:lnTo>
                    <a:lnTo>
                      <a:pt x="706" y="48"/>
                    </a:lnTo>
                    <a:lnTo>
                      <a:pt x="680" y="41"/>
                    </a:lnTo>
                    <a:lnTo>
                      <a:pt x="658" y="32"/>
                    </a:lnTo>
                    <a:lnTo>
                      <a:pt x="639" y="32"/>
                    </a:lnTo>
                    <a:close/>
                    <a:moveTo>
                      <a:pt x="585" y="38"/>
                    </a:moveTo>
                    <a:lnTo>
                      <a:pt x="576" y="41"/>
                    </a:lnTo>
                    <a:lnTo>
                      <a:pt x="554" y="45"/>
                    </a:lnTo>
                    <a:lnTo>
                      <a:pt x="551" y="45"/>
                    </a:lnTo>
                    <a:lnTo>
                      <a:pt x="557" y="48"/>
                    </a:lnTo>
                    <a:lnTo>
                      <a:pt x="576" y="54"/>
                    </a:lnTo>
                    <a:lnTo>
                      <a:pt x="608" y="67"/>
                    </a:lnTo>
                    <a:lnTo>
                      <a:pt x="627" y="67"/>
                    </a:lnTo>
                    <a:lnTo>
                      <a:pt x="630" y="67"/>
                    </a:lnTo>
                    <a:lnTo>
                      <a:pt x="658" y="64"/>
                    </a:lnTo>
                    <a:lnTo>
                      <a:pt x="661" y="60"/>
                    </a:lnTo>
                    <a:lnTo>
                      <a:pt x="655" y="57"/>
                    </a:lnTo>
                    <a:lnTo>
                      <a:pt x="630" y="48"/>
                    </a:lnTo>
                    <a:lnTo>
                      <a:pt x="604" y="41"/>
                    </a:lnTo>
                    <a:lnTo>
                      <a:pt x="585" y="38"/>
                    </a:lnTo>
                    <a:close/>
                    <a:moveTo>
                      <a:pt x="532" y="48"/>
                    </a:moveTo>
                    <a:lnTo>
                      <a:pt x="525" y="48"/>
                    </a:lnTo>
                    <a:lnTo>
                      <a:pt x="497" y="54"/>
                    </a:lnTo>
                    <a:lnTo>
                      <a:pt x="503" y="57"/>
                    </a:lnTo>
                    <a:lnTo>
                      <a:pt x="525" y="67"/>
                    </a:lnTo>
                    <a:lnTo>
                      <a:pt x="551" y="76"/>
                    </a:lnTo>
                    <a:lnTo>
                      <a:pt x="563" y="76"/>
                    </a:lnTo>
                    <a:lnTo>
                      <a:pt x="573" y="76"/>
                    </a:lnTo>
                    <a:lnTo>
                      <a:pt x="576" y="76"/>
                    </a:lnTo>
                    <a:lnTo>
                      <a:pt x="604" y="73"/>
                    </a:lnTo>
                    <a:lnTo>
                      <a:pt x="604" y="70"/>
                    </a:lnTo>
                    <a:lnTo>
                      <a:pt x="598" y="67"/>
                    </a:lnTo>
                    <a:lnTo>
                      <a:pt x="576" y="60"/>
                    </a:lnTo>
                    <a:lnTo>
                      <a:pt x="551" y="51"/>
                    </a:lnTo>
                    <a:lnTo>
                      <a:pt x="532" y="48"/>
                    </a:lnTo>
                    <a:close/>
                    <a:moveTo>
                      <a:pt x="475" y="57"/>
                    </a:moveTo>
                    <a:lnTo>
                      <a:pt x="475" y="57"/>
                    </a:lnTo>
                    <a:lnTo>
                      <a:pt x="440" y="64"/>
                    </a:lnTo>
                    <a:lnTo>
                      <a:pt x="437" y="64"/>
                    </a:lnTo>
                    <a:lnTo>
                      <a:pt x="443" y="67"/>
                    </a:lnTo>
                    <a:lnTo>
                      <a:pt x="475" y="79"/>
                    </a:lnTo>
                    <a:lnTo>
                      <a:pt x="494" y="86"/>
                    </a:lnTo>
                    <a:lnTo>
                      <a:pt x="506" y="86"/>
                    </a:lnTo>
                    <a:lnTo>
                      <a:pt x="516" y="89"/>
                    </a:lnTo>
                    <a:lnTo>
                      <a:pt x="525" y="86"/>
                    </a:lnTo>
                    <a:lnTo>
                      <a:pt x="547" y="83"/>
                    </a:lnTo>
                    <a:lnTo>
                      <a:pt x="551" y="79"/>
                    </a:lnTo>
                    <a:lnTo>
                      <a:pt x="544" y="76"/>
                    </a:lnTo>
                    <a:lnTo>
                      <a:pt x="525" y="70"/>
                    </a:lnTo>
                    <a:lnTo>
                      <a:pt x="494" y="60"/>
                    </a:lnTo>
                    <a:lnTo>
                      <a:pt x="475" y="57"/>
                    </a:lnTo>
                    <a:close/>
                    <a:moveTo>
                      <a:pt x="424" y="67"/>
                    </a:moveTo>
                    <a:lnTo>
                      <a:pt x="424" y="67"/>
                    </a:lnTo>
                    <a:lnTo>
                      <a:pt x="415" y="67"/>
                    </a:lnTo>
                    <a:lnTo>
                      <a:pt x="380" y="73"/>
                    </a:lnTo>
                    <a:lnTo>
                      <a:pt x="377" y="76"/>
                    </a:lnTo>
                    <a:lnTo>
                      <a:pt x="383" y="79"/>
                    </a:lnTo>
                    <a:lnTo>
                      <a:pt x="424" y="92"/>
                    </a:lnTo>
                    <a:lnTo>
                      <a:pt x="433" y="95"/>
                    </a:lnTo>
                    <a:lnTo>
                      <a:pt x="446" y="98"/>
                    </a:lnTo>
                    <a:lnTo>
                      <a:pt x="456" y="98"/>
                    </a:lnTo>
                    <a:lnTo>
                      <a:pt x="475" y="95"/>
                    </a:lnTo>
                    <a:lnTo>
                      <a:pt x="490" y="92"/>
                    </a:lnTo>
                    <a:lnTo>
                      <a:pt x="490" y="89"/>
                    </a:lnTo>
                    <a:lnTo>
                      <a:pt x="484" y="86"/>
                    </a:lnTo>
                    <a:lnTo>
                      <a:pt x="475" y="83"/>
                    </a:lnTo>
                    <a:lnTo>
                      <a:pt x="433" y="70"/>
                    </a:lnTo>
                    <a:lnTo>
                      <a:pt x="424" y="67"/>
                    </a:lnTo>
                    <a:close/>
                    <a:moveTo>
                      <a:pt x="373" y="79"/>
                    </a:moveTo>
                    <a:lnTo>
                      <a:pt x="373" y="79"/>
                    </a:lnTo>
                    <a:lnTo>
                      <a:pt x="351" y="76"/>
                    </a:lnTo>
                    <a:lnTo>
                      <a:pt x="320" y="83"/>
                    </a:lnTo>
                    <a:lnTo>
                      <a:pt x="316" y="83"/>
                    </a:lnTo>
                    <a:lnTo>
                      <a:pt x="313" y="86"/>
                    </a:lnTo>
                    <a:lnTo>
                      <a:pt x="320" y="89"/>
                    </a:lnTo>
                    <a:lnTo>
                      <a:pt x="370" y="105"/>
                    </a:lnTo>
                    <a:lnTo>
                      <a:pt x="373" y="105"/>
                    </a:lnTo>
                    <a:lnTo>
                      <a:pt x="383" y="108"/>
                    </a:lnTo>
                    <a:lnTo>
                      <a:pt x="392" y="108"/>
                    </a:lnTo>
                    <a:lnTo>
                      <a:pt x="424" y="105"/>
                    </a:lnTo>
                    <a:lnTo>
                      <a:pt x="427" y="102"/>
                    </a:lnTo>
                    <a:lnTo>
                      <a:pt x="430" y="102"/>
                    </a:lnTo>
                    <a:lnTo>
                      <a:pt x="424" y="98"/>
                    </a:lnTo>
                    <a:lnTo>
                      <a:pt x="424" y="95"/>
                    </a:lnTo>
                    <a:lnTo>
                      <a:pt x="373" y="79"/>
                    </a:lnTo>
                    <a:close/>
                    <a:moveTo>
                      <a:pt x="288" y="89"/>
                    </a:moveTo>
                    <a:lnTo>
                      <a:pt x="269" y="92"/>
                    </a:lnTo>
                    <a:lnTo>
                      <a:pt x="250" y="92"/>
                    </a:lnTo>
                    <a:lnTo>
                      <a:pt x="250" y="95"/>
                    </a:lnTo>
                    <a:lnTo>
                      <a:pt x="256" y="98"/>
                    </a:lnTo>
                    <a:lnTo>
                      <a:pt x="269" y="105"/>
                    </a:lnTo>
                    <a:lnTo>
                      <a:pt x="307" y="117"/>
                    </a:lnTo>
                    <a:lnTo>
                      <a:pt x="323" y="121"/>
                    </a:lnTo>
                    <a:lnTo>
                      <a:pt x="329" y="121"/>
                    </a:lnTo>
                    <a:lnTo>
                      <a:pt x="367" y="114"/>
                    </a:lnTo>
                    <a:lnTo>
                      <a:pt x="367" y="111"/>
                    </a:lnTo>
                    <a:lnTo>
                      <a:pt x="361" y="108"/>
                    </a:lnTo>
                    <a:lnTo>
                      <a:pt x="320" y="95"/>
                    </a:lnTo>
                    <a:lnTo>
                      <a:pt x="310" y="89"/>
                    </a:lnTo>
                    <a:lnTo>
                      <a:pt x="297" y="89"/>
                    </a:lnTo>
                    <a:lnTo>
                      <a:pt x="288" y="89"/>
                    </a:lnTo>
                    <a:close/>
                    <a:moveTo>
                      <a:pt x="225" y="98"/>
                    </a:moveTo>
                    <a:lnTo>
                      <a:pt x="218" y="98"/>
                    </a:lnTo>
                    <a:lnTo>
                      <a:pt x="184" y="105"/>
                    </a:lnTo>
                    <a:lnTo>
                      <a:pt x="180" y="108"/>
                    </a:lnTo>
                    <a:lnTo>
                      <a:pt x="187" y="111"/>
                    </a:lnTo>
                    <a:lnTo>
                      <a:pt x="218" y="121"/>
                    </a:lnTo>
                    <a:lnTo>
                      <a:pt x="240" y="130"/>
                    </a:lnTo>
                    <a:lnTo>
                      <a:pt x="250" y="130"/>
                    </a:lnTo>
                    <a:lnTo>
                      <a:pt x="263" y="130"/>
                    </a:lnTo>
                    <a:lnTo>
                      <a:pt x="269" y="130"/>
                    </a:lnTo>
                    <a:lnTo>
                      <a:pt x="301" y="124"/>
                    </a:lnTo>
                    <a:lnTo>
                      <a:pt x="304" y="124"/>
                    </a:lnTo>
                    <a:lnTo>
                      <a:pt x="297" y="117"/>
                    </a:lnTo>
                    <a:lnTo>
                      <a:pt x="269" y="111"/>
                    </a:lnTo>
                    <a:lnTo>
                      <a:pt x="244" y="102"/>
                    </a:lnTo>
                    <a:lnTo>
                      <a:pt x="234" y="98"/>
                    </a:lnTo>
                    <a:lnTo>
                      <a:pt x="225" y="98"/>
                    </a:lnTo>
                    <a:close/>
                    <a:moveTo>
                      <a:pt x="168" y="111"/>
                    </a:moveTo>
                    <a:lnTo>
                      <a:pt x="168" y="111"/>
                    </a:lnTo>
                    <a:lnTo>
                      <a:pt x="155" y="108"/>
                    </a:lnTo>
                    <a:lnTo>
                      <a:pt x="117" y="114"/>
                    </a:lnTo>
                    <a:lnTo>
                      <a:pt x="114" y="117"/>
                    </a:lnTo>
                    <a:lnTo>
                      <a:pt x="111" y="117"/>
                    </a:lnTo>
                    <a:lnTo>
                      <a:pt x="117" y="121"/>
                    </a:lnTo>
                    <a:lnTo>
                      <a:pt x="168" y="140"/>
                    </a:lnTo>
                    <a:lnTo>
                      <a:pt x="171" y="140"/>
                    </a:lnTo>
                    <a:lnTo>
                      <a:pt x="180" y="143"/>
                    </a:lnTo>
                    <a:lnTo>
                      <a:pt x="193" y="143"/>
                    </a:lnTo>
                    <a:lnTo>
                      <a:pt x="218" y="140"/>
                    </a:lnTo>
                    <a:lnTo>
                      <a:pt x="231" y="136"/>
                    </a:lnTo>
                    <a:lnTo>
                      <a:pt x="234" y="136"/>
                    </a:lnTo>
                    <a:lnTo>
                      <a:pt x="234" y="133"/>
                    </a:lnTo>
                    <a:lnTo>
                      <a:pt x="228" y="130"/>
                    </a:lnTo>
                    <a:lnTo>
                      <a:pt x="218" y="127"/>
                    </a:lnTo>
                    <a:lnTo>
                      <a:pt x="177" y="111"/>
                    </a:lnTo>
                    <a:lnTo>
                      <a:pt x="168" y="111"/>
                    </a:lnTo>
                    <a:close/>
                    <a:moveTo>
                      <a:pt x="158" y="143"/>
                    </a:moveTo>
                    <a:lnTo>
                      <a:pt x="117" y="127"/>
                    </a:lnTo>
                    <a:lnTo>
                      <a:pt x="104" y="124"/>
                    </a:lnTo>
                    <a:lnTo>
                      <a:pt x="95" y="121"/>
                    </a:lnTo>
                    <a:lnTo>
                      <a:pt x="82" y="121"/>
                    </a:lnTo>
                    <a:lnTo>
                      <a:pt x="63" y="124"/>
                    </a:lnTo>
                    <a:lnTo>
                      <a:pt x="41" y="127"/>
                    </a:lnTo>
                    <a:lnTo>
                      <a:pt x="38" y="130"/>
                    </a:lnTo>
                    <a:lnTo>
                      <a:pt x="44" y="133"/>
                    </a:lnTo>
                    <a:lnTo>
                      <a:pt x="66" y="143"/>
                    </a:lnTo>
                    <a:lnTo>
                      <a:pt x="98" y="152"/>
                    </a:lnTo>
                    <a:lnTo>
                      <a:pt x="117" y="155"/>
                    </a:lnTo>
                    <a:lnTo>
                      <a:pt x="120" y="155"/>
                    </a:lnTo>
                    <a:lnTo>
                      <a:pt x="161" y="149"/>
                    </a:lnTo>
                    <a:lnTo>
                      <a:pt x="165" y="149"/>
                    </a:lnTo>
                    <a:lnTo>
                      <a:pt x="165" y="146"/>
                    </a:lnTo>
                    <a:lnTo>
                      <a:pt x="158" y="143"/>
                    </a:lnTo>
                    <a:close/>
                    <a:moveTo>
                      <a:pt x="278" y="177"/>
                    </a:moveTo>
                    <a:lnTo>
                      <a:pt x="278" y="177"/>
                    </a:lnTo>
                    <a:lnTo>
                      <a:pt x="282" y="177"/>
                    </a:lnTo>
                    <a:lnTo>
                      <a:pt x="282" y="174"/>
                    </a:lnTo>
                    <a:lnTo>
                      <a:pt x="275" y="171"/>
                    </a:lnTo>
                    <a:lnTo>
                      <a:pt x="269" y="168"/>
                    </a:lnTo>
                    <a:lnTo>
                      <a:pt x="222" y="152"/>
                    </a:lnTo>
                    <a:lnTo>
                      <a:pt x="218" y="152"/>
                    </a:lnTo>
                    <a:lnTo>
                      <a:pt x="209" y="149"/>
                    </a:lnTo>
                    <a:lnTo>
                      <a:pt x="199" y="149"/>
                    </a:lnTo>
                    <a:lnTo>
                      <a:pt x="168" y="155"/>
                    </a:lnTo>
                    <a:lnTo>
                      <a:pt x="133" y="162"/>
                    </a:lnTo>
                    <a:lnTo>
                      <a:pt x="130" y="162"/>
                    </a:lnTo>
                    <a:lnTo>
                      <a:pt x="130" y="165"/>
                    </a:lnTo>
                    <a:lnTo>
                      <a:pt x="136" y="168"/>
                    </a:lnTo>
                    <a:lnTo>
                      <a:pt x="168" y="181"/>
                    </a:lnTo>
                    <a:lnTo>
                      <a:pt x="190" y="187"/>
                    </a:lnTo>
                    <a:lnTo>
                      <a:pt x="203" y="190"/>
                    </a:lnTo>
                    <a:lnTo>
                      <a:pt x="212" y="190"/>
                    </a:lnTo>
                    <a:lnTo>
                      <a:pt x="218" y="190"/>
                    </a:lnTo>
                    <a:lnTo>
                      <a:pt x="269" y="181"/>
                    </a:lnTo>
                    <a:lnTo>
                      <a:pt x="278" y="177"/>
                    </a:lnTo>
                    <a:close/>
                    <a:moveTo>
                      <a:pt x="269" y="165"/>
                    </a:moveTo>
                    <a:lnTo>
                      <a:pt x="285" y="168"/>
                    </a:lnTo>
                    <a:lnTo>
                      <a:pt x="297" y="171"/>
                    </a:lnTo>
                    <a:lnTo>
                      <a:pt x="307" y="171"/>
                    </a:lnTo>
                    <a:lnTo>
                      <a:pt x="323" y="168"/>
                    </a:lnTo>
                    <a:lnTo>
                      <a:pt x="345" y="165"/>
                    </a:lnTo>
                    <a:lnTo>
                      <a:pt x="348" y="165"/>
                    </a:lnTo>
                    <a:lnTo>
                      <a:pt x="348" y="162"/>
                    </a:lnTo>
                    <a:lnTo>
                      <a:pt x="342" y="159"/>
                    </a:lnTo>
                    <a:lnTo>
                      <a:pt x="323" y="152"/>
                    </a:lnTo>
                    <a:lnTo>
                      <a:pt x="288" y="140"/>
                    </a:lnTo>
                    <a:lnTo>
                      <a:pt x="269" y="136"/>
                    </a:lnTo>
                    <a:lnTo>
                      <a:pt x="266" y="136"/>
                    </a:lnTo>
                    <a:lnTo>
                      <a:pt x="228" y="143"/>
                    </a:lnTo>
                    <a:lnTo>
                      <a:pt x="225" y="146"/>
                    </a:lnTo>
                    <a:lnTo>
                      <a:pt x="231" y="149"/>
                    </a:lnTo>
                    <a:lnTo>
                      <a:pt x="269" y="165"/>
                    </a:lnTo>
                    <a:close/>
                    <a:moveTo>
                      <a:pt x="354" y="127"/>
                    </a:moveTo>
                    <a:lnTo>
                      <a:pt x="354" y="127"/>
                    </a:lnTo>
                    <a:lnTo>
                      <a:pt x="345" y="124"/>
                    </a:lnTo>
                    <a:lnTo>
                      <a:pt x="332" y="124"/>
                    </a:lnTo>
                    <a:lnTo>
                      <a:pt x="323" y="127"/>
                    </a:lnTo>
                    <a:lnTo>
                      <a:pt x="294" y="133"/>
                    </a:lnTo>
                    <a:lnTo>
                      <a:pt x="291" y="133"/>
                    </a:lnTo>
                    <a:lnTo>
                      <a:pt x="297" y="136"/>
                    </a:lnTo>
                    <a:lnTo>
                      <a:pt x="323" y="146"/>
                    </a:lnTo>
                    <a:lnTo>
                      <a:pt x="351" y="155"/>
                    </a:lnTo>
                    <a:lnTo>
                      <a:pt x="364" y="159"/>
                    </a:lnTo>
                    <a:lnTo>
                      <a:pt x="373" y="159"/>
                    </a:lnTo>
                    <a:lnTo>
                      <a:pt x="411" y="152"/>
                    </a:lnTo>
                    <a:lnTo>
                      <a:pt x="415" y="152"/>
                    </a:lnTo>
                    <a:lnTo>
                      <a:pt x="415" y="149"/>
                    </a:lnTo>
                    <a:lnTo>
                      <a:pt x="408" y="146"/>
                    </a:lnTo>
                    <a:lnTo>
                      <a:pt x="373" y="133"/>
                    </a:lnTo>
                    <a:lnTo>
                      <a:pt x="354" y="127"/>
                    </a:lnTo>
                    <a:close/>
                    <a:moveTo>
                      <a:pt x="424" y="146"/>
                    </a:moveTo>
                    <a:lnTo>
                      <a:pt x="424" y="146"/>
                    </a:lnTo>
                    <a:lnTo>
                      <a:pt x="440" y="146"/>
                    </a:lnTo>
                    <a:lnTo>
                      <a:pt x="475" y="140"/>
                    </a:lnTo>
                    <a:lnTo>
                      <a:pt x="478" y="140"/>
                    </a:lnTo>
                    <a:lnTo>
                      <a:pt x="475" y="136"/>
                    </a:lnTo>
                    <a:lnTo>
                      <a:pt x="471" y="133"/>
                    </a:lnTo>
                    <a:lnTo>
                      <a:pt x="424" y="117"/>
                    </a:lnTo>
                    <a:lnTo>
                      <a:pt x="418" y="117"/>
                    </a:lnTo>
                    <a:lnTo>
                      <a:pt x="408" y="114"/>
                    </a:lnTo>
                    <a:lnTo>
                      <a:pt x="399" y="114"/>
                    </a:lnTo>
                    <a:lnTo>
                      <a:pt x="373" y="117"/>
                    </a:lnTo>
                    <a:lnTo>
                      <a:pt x="361" y="121"/>
                    </a:lnTo>
                    <a:lnTo>
                      <a:pt x="358" y="121"/>
                    </a:lnTo>
                    <a:lnTo>
                      <a:pt x="358" y="124"/>
                    </a:lnTo>
                    <a:lnTo>
                      <a:pt x="364" y="127"/>
                    </a:lnTo>
                    <a:lnTo>
                      <a:pt x="373" y="130"/>
                    </a:lnTo>
                    <a:lnTo>
                      <a:pt x="418" y="146"/>
                    </a:lnTo>
                    <a:lnTo>
                      <a:pt x="424" y="146"/>
                    </a:lnTo>
                    <a:close/>
                    <a:moveTo>
                      <a:pt x="503" y="136"/>
                    </a:moveTo>
                    <a:lnTo>
                      <a:pt x="525" y="130"/>
                    </a:lnTo>
                    <a:lnTo>
                      <a:pt x="538" y="130"/>
                    </a:lnTo>
                    <a:lnTo>
                      <a:pt x="541" y="127"/>
                    </a:lnTo>
                    <a:lnTo>
                      <a:pt x="532" y="124"/>
                    </a:lnTo>
                    <a:lnTo>
                      <a:pt x="525" y="121"/>
                    </a:lnTo>
                    <a:lnTo>
                      <a:pt x="481" y="105"/>
                    </a:lnTo>
                    <a:lnTo>
                      <a:pt x="475" y="105"/>
                    </a:lnTo>
                    <a:lnTo>
                      <a:pt x="459" y="102"/>
                    </a:lnTo>
                    <a:lnTo>
                      <a:pt x="424" y="108"/>
                    </a:lnTo>
                    <a:lnTo>
                      <a:pt x="421" y="111"/>
                    </a:lnTo>
                    <a:lnTo>
                      <a:pt x="424" y="111"/>
                    </a:lnTo>
                    <a:lnTo>
                      <a:pt x="427" y="114"/>
                    </a:lnTo>
                    <a:lnTo>
                      <a:pt x="475" y="130"/>
                    </a:lnTo>
                    <a:lnTo>
                      <a:pt x="481" y="133"/>
                    </a:lnTo>
                    <a:lnTo>
                      <a:pt x="494" y="136"/>
                    </a:lnTo>
                    <a:lnTo>
                      <a:pt x="503" y="136"/>
                    </a:lnTo>
                    <a:close/>
                    <a:moveTo>
                      <a:pt x="563" y="124"/>
                    </a:moveTo>
                    <a:lnTo>
                      <a:pt x="579" y="121"/>
                    </a:lnTo>
                    <a:lnTo>
                      <a:pt x="595" y="117"/>
                    </a:lnTo>
                    <a:lnTo>
                      <a:pt x="598" y="117"/>
                    </a:lnTo>
                    <a:lnTo>
                      <a:pt x="598" y="114"/>
                    </a:lnTo>
                    <a:lnTo>
                      <a:pt x="592" y="111"/>
                    </a:lnTo>
                    <a:lnTo>
                      <a:pt x="579" y="108"/>
                    </a:lnTo>
                    <a:lnTo>
                      <a:pt x="541" y="95"/>
                    </a:lnTo>
                    <a:lnTo>
                      <a:pt x="525" y="92"/>
                    </a:lnTo>
                    <a:lnTo>
                      <a:pt x="519" y="92"/>
                    </a:lnTo>
                    <a:lnTo>
                      <a:pt x="484" y="98"/>
                    </a:lnTo>
                    <a:lnTo>
                      <a:pt x="484" y="102"/>
                    </a:lnTo>
                    <a:lnTo>
                      <a:pt x="490" y="105"/>
                    </a:lnTo>
                    <a:lnTo>
                      <a:pt x="525" y="117"/>
                    </a:lnTo>
                    <a:lnTo>
                      <a:pt x="541" y="121"/>
                    </a:lnTo>
                    <a:lnTo>
                      <a:pt x="554" y="124"/>
                    </a:lnTo>
                    <a:lnTo>
                      <a:pt x="563" y="124"/>
                    </a:lnTo>
                    <a:close/>
                    <a:moveTo>
                      <a:pt x="620" y="114"/>
                    </a:moveTo>
                    <a:lnTo>
                      <a:pt x="630" y="111"/>
                    </a:lnTo>
                    <a:lnTo>
                      <a:pt x="652" y="108"/>
                    </a:lnTo>
                    <a:lnTo>
                      <a:pt x="655" y="105"/>
                    </a:lnTo>
                    <a:lnTo>
                      <a:pt x="649" y="102"/>
                    </a:lnTo>
                    <a:lnTo>
                      <a:pt x="630" y="95"/>
                    </a:lnTo>
                    <a:lnTo>
                      <a:pt x="598" y="86"/>
                    </a:lnTo>
                    <a:lnTo>
                      <a:pt x="585" y="83"/>
                    </a:lnTo>
                    <a:lnTo>
                      <a:pt x="576" y="83"/>
                    </a:lnTo>
                    <a:lnTo>
                      <a:pt x="544" y="89"/>
                    </a:lnTo>
                    <a:lnTo>
                      <a:pt x="541" y="89"/>
                    </a:lnTo>
                    <a:lnTo>
                      <a:pt x="547" y="92"/>
                    </a:lnTo>
                    <a:lnTo>
                      <a:pt x="579" y="102"/>
                    </a:lnTo>
                    <a:lnTo>
                      <a:pt x="601" y="111"/>
                    </a:lnTo>
                    <a:lnTo>
                      <a:pt x="611" y="114"/>
                    </a:lnTo>
                    <a:lnTo>
                      <a:pt x="620" y="114"/>
                    </a:lnTo>
                    <a:close/>
                    <a:moveTo>
                      <a:pt x="677" y="102"/>
                    </a:moveTo>
                    <a:lnTo>
                      <a:pt x="680" y="102"/>
                    </a:lnTo>
                    <a:lnTo>
                      <a:pt x="709" y="95"/>
                    </a:lnTo>
                    <a:lnTo>
                      <a:pt x="702" y="92"/>
                    </a:lnTo>
                    <a:lnTo>
                      <a:pt x="680" y="83"/>
                    </a:lnTo>
                    <a:lnTo>
                      <a:pt x="652" y="76"/>
                    </a:lnTo>
                    <a:lnTo>
                      <a:pt x="642" y="73"/>
                    </a:lnTo>
                    <a:lnTo>
                      <a:pt x="633" y="73"/>
                    </a:lnTo>
                    <a:lnTo>
                      <a:pt x="630" y="73"/>
                    </a:lnTo>
                    <a:lnTo>
                      <a:pt x="601" y="79"/>
                    </a:lnTo>
                    <a:lnTo>
                      <a:pt x="598" y="79"/>
                    </a:lnTo>
                    <a:lnTo>
                      <a:pt x="604" y="83"/>
                    </a:lnTo>
                    <a:lnTo>
                      <a:pt x="630" y="92"/>
                    </a:lnTo>
                    <a:lnTo>
                      <a:pt x="658" y="98"/>
                    </a:lnTo>
                    <a:lnTo>
                      <a:pt x="668" y="102"/>
                    </a:lnTo>
                    <a:lnTo>
                      <a:pt x="677" y="102"/>
                    </a:lnTo>
                    <a:close/>
                    <a:moveTo>
                      <a:pt x="731" y="92"/>
                    </a:moveTo>
                    <a:lnTo>
                      <a:pt x="731" y="92"/>
                    </a:lnTo>
                    <a:lnTo>
                      <a:pt x="763" y="86"/>
                    </a:lnTo>
                    <a:lnTo>
                      <a:pt x="756" y="83"/>
                    </a:lnTo>
                    <a:lnTo>
                      <a:pt x="731" y="73"/>
                    </a:lnTo>
                    <a:lnTo>
                      <a:pt x="706" y="67"/>
                    </a:lnTo>
                    <a:lnTo>
                      <a:pt x="687" y="64"/>
                    </a:lnTo>
                    <a:lnTo>
                      <a:pt x="680" y="64"/>
                    </a:lnTo>
                    <a:lnTo>
                      <a:pt x="655" y="67"/>
                    </a:lnTo>
                    <a:lnTo>
                      <a:pt x="655" y="70"/>
                    </a:lnTo>
                    <a:lnTo>
                      <a:pt x="661" y="73"/>
                    </a:lnTo>
                    <a:lnTo>
                      <a:pt x="680" y="79"/>
                    </a:lnTo>
                    <a:lnTo>
                      <a:pt x="712" y="89"/>
                    </a:lnTo>
                    <a:lnTo>
                      <a:pt x="721" y="92"/>
                    </a:lnTo>
                    <a:lnTo>
                      <a:pt x="731" y="92"/>
                    </a:lnTo>
                    <a:close/>
                    <a:moveTo>
                      <a:pt x="782" y="83"/>
                    </a:moveTo>
                    <a:lnTo>
                      <a:pt x="782" y="83"/>
                    </a:lnTo>
                    <a:lnTo>
                      <a:pt x="785" y="83"/>
                    </a:lnTo>
                    <a:lnTo>
                      <a:pt x="813" y="76"/>
                    </a:lnTo>
                    <a:lnTo>
                      <a:pt x="807" y="73"/>
                    </a:lnTo>
                    <a:lnTo>
                      <a:pt x="782" y="64"/>
                    </a:lnTo>
                    <a:lnTo>
                      <a:pt x="756" y="57"/>
                    </a:lnTo>
                    <a:lnTo>
                      <a:pt x="737" y="54"/>
                    </a:lnTo>
                    <a:lnTo>
                      <a:pt x="731" y="54"/>
                    </a:lnTo>
                    <a:lnTo>
                      <a:pt x="709" y="60"/>
                    </a:lnTo>
                    <a:lnTo>
                      <a:pt x="706" y="60"/>
                    </a:lnTo>
                    <a:lnTo>
                      <a:pt x="709" y="60"/>
                    </a:lnTo>
                    <a:lnTo>
                      <a:pt x="715" y="64"/>
                    </a:lnTo>
                    <a:lnTo>
                      <a:pt x="731" y="70"/>
                    </a:lnTo>
                    <a:lnTo>
                      <a:pt x="763" y="79"/>
                    </a:lnTo>
                    <a:lnTo>
                      <a:pt x="782" y="83"/>
                    </a:lnTo>
                    <a:close/>
                    <a:moveTo>
                      <a:pt x="832" y="73"/>
                    </a:moveTo>
                    <a:lnTo>
                      <a:pt x="832" y="73"/>
                    </a:lnTo>
                    <a:lnTo>
                      <a:pt x="861" y="67"/>
                    </a:lnTo>
                    <a:lnTo>
                      <a:pt x="864" y="67"/>
                    </a:lnTo>
                    <a:lnTo>
                      <a:pt x="857" y="64"/>
                    </a:lnTo>
                    <a:lnTo>
                      <a:pt x="832" y="54"/>
                    </a:lnTo>
                    <a:lnTo>
                      <a:pt x="807" y="48"/>
                    </a:lnTo>
                    <a:lnTo>
                      <a:pt x="788" y="45"/>
                    </a:lnTo>
                    <a:lnTo>
                      <a:pt x="782" y="45"/>
                    </a:lnTo>
                    <a:lnTo>
                      <a:pt x="759" y="51"/>
                    </a:lnTo>
                    <a:lnTo>
                      <a:pt x="766" y="54"/>
                    </a:lnTo>
                    <a:lnTo>
                      <a:pt x="782" y="60"/>
                    </a:lnTo>
                    <a:lnTo>
                      <a:pt x="813" y="70"/>
                    </a:lnTo>
                    <a:lnTo>
                      <a:pt x="832" y="73"/>
                    </a:lnTo>
                    <a:close/>
                    <a:moveTo>
                      <a:pt x="813" y="45"/>
                    </a:moveTo>
                    <a:lnTo>
                      <a:pt x="832" y="51"/>
                    </a:lnTo>
                    <a:lnTo>
                      <a:pt x="864" y="60"/>
                    </a:lnTo>
                    <a:lnTo>
                      <a:pt x="883" y="64"/>
                    </a:lnTo>
                    <a:lnTo>
                      <a:pt x="886" y="64"/>
                    </a:lnTo>
                    <a:lnTo>
                      <a:pt x="908" y="57"/>
                    </a:lnTo>
                    <a:lnTo>
                      <a:pt x="911" y="57"/>
                    </a:lnTo>
                    <a:lnTo>
                      <a:pt x="905" y="54"/>
                    </a:lnTo>
                    <a:lnTo>
                      <a:pt x="886" y="48"/>
                    </a:lnTo>
                    <a:lnTo>
                      <a:pt x="854" y="38"/>
                    </a:lnTo>
                    <a:lnTo>
                      <a:pt x="838" y="35"/>
                    </a:lnTo>
                    <a:lnTo>
                      <a:pt x="832" y="38"/>
                    </a:lnTo>
                    <a:lnTo>
                      <a:pt x="810" y="41"/>
                    </a:lnTo>
                    <a:lnTo>
                      <a:pt x="807" y="41"/>
                    </a:lnTo>
                    <a:lnTo>
                      <a:pt x="807" y="45"/>
                    </a:lnTo>
                    <a:lnTo>
                      <a:pt x="813" y="45"/>
                    </a:lnTo>
                    <a:close/>
                    <a:moveTo>
                      <a:pt x="905" y="73"/>
                    </a:moveTo>
                    <a:lnTo>
                      <a:pt x="937" y="83"/>
                    </a:lnTo>
                    <a:lnTo>
                      <a:pt x="956" y="89"/>
                    </a:lnTo>
                    <a:lnTo>
                      <a:pt x="971" y="92"/>
                    </a:lnTo>
                    <a:lnTo>
                      <a:pt x="987" y="89"/>
                    </a:lnTo>
                    <a:lnTo>
                      <a:pt x="1000" y="86"/>
                    </a:lnTo>
                    <a:lnTo>
                      <a:pt x="994" y="83"/>
                    </a:lnTo>
                    <a:lnTo>
                      <a:pt x="987" y="79"/>
                    </a:lnTo>
                    <a:lnTo>
                      <a:pt x="943" y="67"/>
                    </a:lnTo>
                    <a:lnTo>
                      <a:pt x="937" y="64"/>
                    </a:lnTo>
                    <a:lnTo>
                      <a:pt x="924" y="64"/>
                    </a:lnTo>
                    <a:lnTo>
                      <a:pt x="899" y="70"/>
                    </a:lnTo>
                    <a:lnTo>
                      <a:pt x="895" y="70"/>
                    </a:lnTo>
                    <a:lnTo>
                      <a:pt x="905" y="73"/>
                    </a:lnTo>
                    <a:close/>
                    <a:moveTo>
                      <a:pt x="924" y="102"/>
                    </a:moveTo>
                    <a:lnTo>
                      <a:pt x="937" y="98"/>
                    </a:lnTo>
                    <a:lnTo>
                      <a:pt x="952" y="95"/>
                    </a:lnTo>
                    <a:lnTo>
                      <a:pt x="946" y="92"/>
                    </a:lnTo>
                    <a:lnTo>
                      <a:pt x="937" y="89"/>
                    </a:lnTo>
                    <a:lnTo>
                      <a:pt x="895" y="76"/>
                    </a:lnTo>
                    <a:lnTo>
                      <a:pt x="886" y="73"/>
                    </a:lnTo>
                    <a:lnTo>
                      <a:pt x="876" y="73"/>
                    </a:lnTo>
                    <a:lnTo>
                      <a:pt x="848" y="79"/>
                    </a:lnTo>
                    <a:lnTo>
                      <a:pt x="845" y="79"/>
                    </a:lnTo>
                    <a:lnTo>
                      <a:pt x="848" y="79"/>
                    </a:lnTo>
                    <a:lnTo>
                      <a:pt x="854" y="83"/>
                    </a:lnTo>
                    <a:lnTo>
                      <a:pt x="886" y="92"/>
                    </a:lnTo>
                    <a:lnTo>
                      <a:pt x="905" y="98"/>
                    </a:lnTo>
                    <a:lnTo>
                      <a:pt x="924" y="102"/>
                    </a:lnTo>
                    <a:close/>
                    <a:moveTo>
                      <a:pt x="873" y="111"/>
                    </a:moveTo>
                    <a:lnTo>
                      <a:pt x="886" y="111"/>
                    </a:lnTo>
                    <a:lnTo>
                      <a:pt x="902" y="108"/>
                    </a:lnTo>
                    <a:lnTo>
                      <a:pt x="902" y="105"/>
                    </a:lnTo>
                    <a:lnTo>
                      <a:pt x="895" y="102"/>
                    </a:lnTo>
                    <a:lnTo>
                      <a:pt x="886" y="98"/>
                    </a:lnTo>
                    <a:lnTo>
                      <a:pt x="845" y="86"/>
                    </a:lnTo>
                    <a:lnTo>
                      <a:pt x="835" y="83"/>
                    </a:lnTo>
                    <a:lnTo>
                      <a:pt x="826" y="83"/>
                    </a:lnTo>
                    <a:lnTo>
                      <a:pt x="797" y="89"/>
                    </a:lnTo>
                    <a:lnTo>
                      <a:pt x="794" y="89"/>
                    </a:lnTo>
                    <a:lnTo>
                      <a:pt x="801" y="92"/>
                    </a:lnTo>
                    <a:lnTo>
                      <a:pt x="835" y="105"/>
                    </a:lnTo>
                    <a:lnTo>
                      <a:pt x="854" y="111"/>
                    </a:lnTo>
                    <a:lnTo>
                      <a:pt x="864" y="111"/>
                    </a:lnTo>
                    <a:lnTo>
                      <a:pt x="873" y="111"/>
                    </a:lnTo>
                    <a:close/>
                    <a:moveTo>
                      <a:pt x="820" y="124"/>
                    </a:moveTo>
                    <a:lnTo>
                      <a:pt x="835" y="121"/>
                    </a:lnTo>
                    <a:lnTo>
                      <a:pt x="851" y="117"/>
                    </a:lnTo>
                    <a:lnTo>
                      <a:pt x="851" y="114"/>
                    </a:lnTo>
                    <a:lnTo>
                      <a:pt x="845" y="111"/>
                    </a:lnTo>
                    <a:lnTo>
                      <a:pt x="835" y="108"/>
                    </a:lnTo>
                    <a:lnTo>
                      <a:pt x="791" y="95"/>
                    </a:lnTo>
                    <a:lnTo>
                      <a:pt x="782" y="92"/>
                    </a:lnTo>
                    <a:lnTo>
                      <a:pt x="772" y="92"/>
                    </a:lnTo>
                    <a:lnTo>
                      <a:pt x="744" y="98"/>
                    </a:lnTo>
                    <a:lnTo>
                      <a:pt x="740" y="98"/>
                    </a:lnTo>
                    <a:lnTo>
                      <a:pt x="740" y="102"/>
                    </a:lnTo>
                    <a:lnTo>
                      <a:pt x="747" y="105"/>
                    </a:lnTo>
                    <a:lnTo>
                      <a:pt x="782" y="114"/>
                    </a:lnTo>
                    <a:lnTo>
                      <a:pt x="801" y="121"/>
                    </a:lnTo>
                    <a:lnTo>
                      <a:pt x="810" y="124"/>
                    </a:lnTo>
                    <a:lnTo>
                      <a:pt x="820" y="124"/>
                    </a:lnTo>
                    <a:close/>
                    <a:moveTo>
                      <a:pt x="766" y="133"/>
                    </a:moveTo>
                    <a:lnTo>
                      <a:pt x="782" y="130"/>
                    </a:lnTo>
                    <a:lnTo>
                      <a:pt x="797" y="127"/>
                    </a:lnTo>
                    <a:lnTo>
                      <a:pt x="791" y="124"/>
                    </a:lnTo>
                    <a:lnTo>
                      <a:pt x="782" y="121"/>
                    </a:lnTo>
                    <a:lnTo>
                      <a:pt x="737" y="105"/>
                    </a:lnTo>
                    <a:lnTo>
                      <a:pt x="731" y="105"/>
                    </a:lnTo>
                    <a:lnTo>
                      <a:pt x="718" y="102"/>
                    </a:lnTo>
                    <a:lnTo>
                      <a:pt x="687" y="108"/>
                    </a:lnTo>
                    <a:lnTo>
                      <a:pt x="687" y="111"/>
                    </a:lnTo>
                    <a:lnTo>
                      <a:pt x="693" y="114"/>
                    </a:lnTo>
                    <a:lnTo>
                      <a:pt x="731" y="127"/>
                    </a:lnTo>
                    <a:lnTo>
                      <a:pt x="744" y="133"/>
                    </a:lnTo>
                    <a:lnTo>
                      <a:pt x="756" y="133"/>
                    </a:lnTo>
                    <a:lnTo>
                      <a:pt x="766" y="133"/>
                    </a:lnTo>
                    <a:close/>
                    <a:moveTo>
                      <a:pt x="709" y="146"/>
                    </a:moveTo>
                    <a:lnTo>
                      <a:pt x="731" y="143"/>
                    </a:lnTo>
                    <a:lnTo>
                      <a:pt x="740" y="140"/>
                    </a:lnTo>
                    <a:lnTo>
                      <a:pt x="744" y="140"/>
                    </a:lnTo>
                    <a:lnTo>
                      <a:pt x="740" y="136"/>
                    </a:lnTo>
                    <a:lnTo>
                      <a:pt x="734" y="133"/>
                    </a:lnTo>
                    <a:lnTo>
                      <a:pt x="731" y="133"/>
                    </a:lnTo>
                    <a:lnTo>
                      <a:pt x="683" y="117"/>
                    </a:lnTo>
                    <a:lnTo>
                      <a:pt x="680" y="117"/>
                    </a:lnTo>
                    <a:lnTo>
                      <a:pt x="661" y="114"/>
                    </a:lnTo>
                    <a:lnTo>
                      <a:pt x="630" y="121"/>
                    </a:lnTo>
                    <a:lnTo>
                      <a:pt x="627" y="121"/>
                    </a:lnTo>
                    <a:lnTo>
                      <a:pt x="630" y="124"/>
                    </a:lnTo>
                    <a:lnTo>
                      <a:pt x="633" y="127"/>
                    </a:lnTo>
                    <a:lnTo>
                      <a:pt x="680" y="140"/>
                    </a:lnTo>
                    <a:lnTo>
                      <a:pt x="687" y="143"/>
                    </a:lnTo>
                    <a:lnTo>
                      <a:pt x="699" y="146"/>
                    </a:lnTo>
                    <a:lnTo>
                      <a:pt x="709" y="146"/>
                    </a:lnTo>
                    <a:close/>
                    <a:moveTo>
                      <a:pt x="630" y="155"/>
                    </a:moveTo>
                    <a:lnTo>
                      <a:pt x="630" y="155"/>
                    </a:lnTo>
                    <a:lnTo>
                      <a:pt x="639" y="159"/>
                    </a:lnTo>
                    <a:lnTo>
                      <a:pt x="649" y="159"/>
                    </a:lnTo>
                    <a:lnTo>
                      <a:pt x="680" y="152"/>
                    </a:lnTo>
                    <a:lnTo>
                      <a:pt x="683" y="152"/>
                    </a:lnTo>
                    <a:lnTo>
                      <a:pt x="683" y="149"/>
                    </a:lnTo>
                    <a:lnTo>
                      <a:pt x="680" y="146"/>
                    </a:lnTo>
                    <a:lnTo>
                      <a:pt x="677" y="146"/>
                    </a:lnTo>
                    <a:lnTo>
                      <a:pt x="630" y="130"/>
                    </a:lnTo>
                    <a:lnTo>
                      <a:pt x="623" y="127"/>
                    </a:lnTo>
                    <a:lnTo>
                      <a:pt x="614" y="124"/>
                    </a:lnTo>
                    <a:lnTo>
                      <a:pt x="604" y="124"/>
                    </a:lnTo>
                    <a:lnTo>
                      <a:pt x="579" y="130"/>
                    </a:lnTo>
                    <a:lnTo>
                      <a:pt x="570" y="130"/>
                    </a:lnTo>
                    <a:lnTo>
                      <a:pt x="566" y="133"/>
                    </a:lnTo>
                    <a:lnTo>
                      <a:pt x="573" y="136"/>
                    </a:lnTo>
                    <a:lnTo>
                      <a:pt x="579" y="140"/>
                    </a:lnTo>
                    <a:lnTo>
                      <a:pt x="630" y="155"/>
                    </a:lnTo>
                    <a:close/>
                    <a:moveTo>
                      <a:pt x="579" y="171"/>
                    </a:moveTo>
                    <a:lnTo>
                      <a:pt x="579" y="171"/>
                    </a:lnTo>
                    <a:lnTo>
                      <a:pt x="589" y="171"/>
                    </a:lnTo>
                    <a:lnTo>
                      <a:pt x="623" y="165"/>
                    </a:lnTo>
                    <a:lnTo>
                      <a:pt x="623" y="162"/>
                    </a:lnTo>
                    <a:lnTo>
                      <a:pt x="617" y="159"/>
                    </a:lnTo>
                    <a:lnTo>
                      <a:pt x="579" y="143"/>
                    </a:lnTo>
                    <a:lnTo>
                      <a:pt x="563" y="140"/>
                    </a:lnTo>
                    <a:lnTo>
                      <a:pt x="551" y="136"/>
                    </a:lnTo>
                    <a:lnTo>
                      <a:pt x="541" y="136"/>
                    </a:lnTo>
                    <a:lnTo>
                      <a:pt x="525" y="140"/>
                    </a:lnTo>
                    <a:lnTo>
                      <a:pt x="506" y="143"/>
                    </a:lnTo>
                    <a:lnTo>
                      <a:pt x="506" y="146"/>
                    </a:lnTo>
                    <a:lnTo>
                      <a:pt x="513" y="149"/>
                    </a:lnTo>
                    <a:lnTo>
                      <a:pt x="525" y="155"/>
                    </a:lnTo>
                    <a:lnTo>
                      <a:pt x="566" y="168"/>
                    </a:lnTo>
                    <a:lnTo>
                      <a:pt x="579" y="171"/>
                    </a:lnTo>
                    <a:close/>
                    <a:moveTo>
                      <a:pt x="525" y="184"/>
                    </a:moveTo>
                    <a:lnTo>
                      <a:pt x="528" y="184"/>
                    </a:lnTo>
                    <a:lnTo>
                      <a:pt x="560" y="177"/>
                    </a:lnTo>
                    <a:lnTo>
                      <a:pt x="563" y="174"/>
                    </a:lnTo>
                    <a:lnTo>
                      <a:pt x="554" y="171"/>
                    </a:lnTo>
                    <a:lnTo>
                      <a:pt x="525" y="162"/>
                    </a:lnTo>
                    <a:lnTo>
                      <a:pt x="500" y="152"/>
                    </a:lnTo>
                    <a:lnTo>
                      <a:pt x="490" y="149"/>
                    </a:lnTo>
                    <a:lnTo>
                      <a:pt x="478" y="149"/>
                    </a:lnTo>
                    <a:lnTo>
                      <a:pt x="475" y="149"/>
                    </a:lnTo>
                    <a:lnTo>
                      <a:pt x="443" y="155"/>
                    </a:lnTo>
                    <a:lnTo>
                      <a:pt x="440" y="155"/>
                    </a:lnTo>
                    <a:lnTo>
                      <a:pt x="440" y="159"/>
                    </a:lnTo>
                    <a:lnTo>
                      <a:pt x="446" y="162"/>
                    </a:lnTo>
                    <a:lnTo>
                      <a:pt x="475" y="171"/>
                    </a:lnTo>
                    <a:lnTo>
                      <a:pt x="503" y="181"/>
                    </a:lnTo>
                    <a:lnTo>
                      <a:pt x="513" y="184"/>
                    </a:lnTo>
                    <a:lnTo>
                      <a:pt x="525" y="184"/>
                    </a:lnTo>
                    <a:close/>
                    <a:moveTo>
                      <a:pt x="459" y="196"/>
                    </a:moveTo>
                    <a:lnTo>
                      <a:pt x="475" y="193"/>
                    </a:lnTo>
                    <a:lnTo>
                      <a:pt x="494" y="190"/>
                    </a:lnTo>
                    <a:lnTo>
                      <a:pt x="497" y="190"/>
                    </a:lnTo>
                    <a:lnTo>
                      <a:pt x="497" y="187"/>
                    </a:lnTo>
                    <a:lnTo>
                      <a:pt x="490" y="184"/>
                    </a:lnTo>
                    <a:lnTo>
                      <a:pt x="475" y="177"/>
                    </a:lnTo>
                    <a:lnTo>
                      <a:pt x="437" y="165"/>
                    </a:lnTo>
                    <a:lnTo>
                      <a:pt x="424" y="162"/>
                    </a:lnTo>
                    <a:lnTo>
                      <a:pt x="415" y="162"/>
                    </a:lnTo>
                    <a:lnTo>
                      <a:pt x="377" y="168"/>
                    </a:lnTo>
                    <a:lnTo>
                      <a:pt x="373" y="171"/>
                    </a:lnTo>
                    <a:lnTo>
                      <a:pt x="380" y="174"/>
                    </a:lnTo>
                    <a:lnTo>
                      <a:pt x="424" y="190"/>
                    </a:lnTo>
                    <a:lnTo>
                      <a:pt x="433" y="193"/>
                    </a:lnTo>
                    <a:lnTo>
                      <a:pt x="446" y="196"/>
                    </a:lnTo>
                    <a:lnTo>
                      <a:pt x="459" y="196"/>
                    </a:lnTo>
                    <a:close/>
                    <a:moveTo>
                      <a:pt x="323" y="193"/>
                    </a:moveTo>
                    <a:lnTo>
                      <a:pt x="364" y="209"/>
                    </a:lnTo>
                    <a:lnTo>
                      <a:pt x="373" y="212"/>
                    </a:lnTo>
                    <a:lnTo>
                      <a:pt x="389" y="212"/>
                    </a:lnTo>
                    <a:lnTo>
                      <a:pt x="424" y="203"/>
                    </a:lnTo>
                    <a:lnTo>
                      <a:pt x="427" y="203"/>
                    </a:lnTo>
                    <a:lnTo>
                      <a:pt x="430" y="200"/>
                    </a:lnTo>
                    <a:lnTo>
                      <a:pt x="424" y="196"/>
                    </a:lnTo>
                    <a:lnTo>
                      <a:pt x="373" y="181"/>
                    </a:lnTo>
                    <a:lnTo>
                      <a:pt x="367" y="177"/>
                    </a:lnTo>
                    <a:lnTo>
                      <a:pt x="354" y="174"/>
                    </a:lnTo>
                    <a:lnTo>
                      <a:pt x="345" y="174"/>
                    </a:lnTo>
                    <a:lnTo>
                      <a:pt x="323" y="177"/>
                    </a:lnTo>
                    <a:lnTo>
                      <a:pt x="304" y="181"/>
                    </a:lnTo>
                    <a:lnTo>
                      <a:pt x="304" y="184"/>
                    </a:lnTo>
                    <a:lnTo>
                      <a:pt x="301" y="184"/>
                    </a:lnTo>
                    <a:lnTo>
                      <a:pt x="310" y="190"/>
                    </a:lnTo>
                    <a:lnTo>
                      <a:pt x="323" y="193"/>
                    </a:lnTo>
                    <a:close/>
                    <a:moveTo>
                      <a:pt x="351" y="212"/>
                    </a:moveTo>
                    <a:lnTo>
                      <a:pt x="323" y="200"/>
                    </a:lnTo>
                    <a:lnTo>
                      <a:pt x="297" y="190"/>
                    </a:lnTo>
                    <a:lnTo>
                      <a:pt x="285" y="187"/>
                    </a:lnTo>
                    <a:lnTo>
                      <a:pt x="272" y="187"/>
                    </a:lnTo>
                    <a:lnTo>
                      <a:pt x="269" y="190"/>
                    </a:lnTo>
                    <a:lnTo>
                      <a:pt x="231" y="196"/>
                    </a:lnTo>
                    <a:lnTo>
                      <a:pt x="228" y="196"/>
                    </a:lnTo>
                    <a:lnTo>
                      <a:pt x="228" y="200"/>
                    </a:lnTo>
                    <a:lnTo>
                      <a:pt x="234" y="203"/>
                    </a:lnTo>
                    <a:lnTo>
                      <a:pt x="272" y="215"/>
                    </a:lnTo>
                    <a:lnTo>
                      <a:pt x="291" y="225"/>
                    </a:lnTo>
                    <a:lnTo>
                      <a:pt x="304" y="225"/>
                    </a:lnTo>
                    <a:lnTo>
                      <a:pt x="316" y="225"/>
                    </a:lnTo>
                    <a:lnTo>
                      <a:pt x="323" y="225"/>
                    </a:lnTo>
                    <a:lnTo>
                      <a:pt x="358" y="219"/>
                    </a:lnTo>
                    <a:lnTo>
                      <a:pt x="358" y="215"/>
                    </a:lnTo>
                    <a:lnTo>
                      <a:pt x="361" y="215"/>
                    </a:lnTo>
                    <a:lnTo>
                      <a:pt x="351" y="212"/>
                    </a:lnTo>
                    <a:close/>
                    <a:moveTo>
                      <a:pt x="1092" y="111"/>
                    </a:moveTo>
                    <a:lnTo>
                      <a:pt x="1092" y="111"/>
                    </a:lnTo>
                    <a:lnTo>
                      <a:pt x="1085" y="108"/>
                    </a:lnTo>
                    <a:lnTo>
                      <a:pt x="1038" y="95"/>
                    </a:lnTo>
                    <a:lnTo>
                      <a:pt x="1035" y="92"/>
                    </a:lnTo>
                    <a:lnTo>
                      <a:pt x="1016" y="92"/>
                    </a:lnTo>
                    <a:lnTo>
                      <a:pt x="987" y="95"/>
                    </a:lnTo>
                    <a:lnTo>
                      <a:pt x="987" y="98"/>
                    </a:lnTo>
                    <a:lnTo>
                      <a:pt x="994" y="102"/>
                    </a:lnTo>
                    <a:lnTo>
                      <a:pt x="1038" y="114"/>
                    </a:lnTo>
                    <a:lnTo>
                      <a:pt x="1047" y="117"/>
                    </a:lnTo>
                    <a:lnTo>
                      <a:pt x="1066" y="121"/>
                    </a:lnTo>
                    <a:lnTo>
                      <a:pt x="1092" y="114"/>
                    </a:lnTo>
                    <a:lnTo>
                      <a:pt x="1092" y="111"/>
                    </a:lnTo>
                    <a:close/>
                    <a:moveTo>
                      <a:pt x="1038" y="121"/>
                    </a:moveTo>
                    <a:lnTo>
                      <a:pt x="1038" y="121"/>
                    </a:lnTo>
                    <a:lnTo>
                      <a:pt x="987" y="105"/>
                    </a:lnTo>
                    <a:lnTo>
                      <a:pt x="968" y="102"/>
                    </a:lnTo>
                    <a:lnTo>
                      <a:pt x="940" y="108"/>
                    </a:lnTo>
                    <a:lnTo>
                      <a:pt x="937" y="108"/>
                    </a:lnTo>
                    <a:lnTo>
                      <a:pt x="940" y="108"/>
                    </a:lnTo>
                    <a:lnTo>
                      <a:pt x="946" y="111"/>
                    </a:lnTo>
                    <a:lnTo>
                      <a:pt x="987" y="127"/>
                    </a:lnTo>
                    <a:lnTo>
                      <a:pt x="997" y="127"/>
                    </a:lnTo>
                    <a:lnTo>
                      <a:pt x="1009" y="130"/>
                    </a:lnTo>
                    <a:lnTo>
                      <a:pt x="1016" y="130"/>
                    </a:lnTo>
                    <a:lnTo>
                      <a:pt x="1038" y="127"/>
                    </a:lnTo>
                    <a:lnTo>
                      <a:pt x="1044" y="124"/>
                    </a:lnTo>
                    <a:lnTo>
                      <a:pt x="1038" y="121"/>
                    </a:lnTo>
                    <a:close/>
                    <a:moveTo>
                      <a:pt x="990" y="130"/>
                    </a:moveTo>
                    <a:lnTo>
                      <a:pt x="987" y="130"/>
                    </a:lnTo>
                    <a:lnTo>
                      <a:pt x="937" y="114"/>
                    </a:lnTo>
                    <a:lnTo>
                      <a:pt x="918" y="111"/>
                    </a:lnTo>
                    <a:lnTo>
                      <a:pt x="889" y="117"/>
                    </a:lnTo>
                    <a:lnTo>
                      <a:pt x="886" y="117"/>
                    </a:lnTo>
                    <a:lnTo>
                      <a:pt x="886" y="121"/>
                    </a:lnTo>
                    <a:lnTo>
                      <a:pt x="895" y="124"/>
                    </a:lnTo>
                    <a:lnTo>
                      <a:pt x="937" y="136"/>
                    </a:lnTo>
                    <a:lnTo>
                      <a:pt x="946" y="140"/>
                    </a:lnTo>
                    <a:lnTo>
                      <a:pt x="959" y="143"/>
                    </a:lnTo>
                    <a:lnTo>
                      <a:pt x="968" y="143"/>
                    </a:lnTo>
                    <a:lnTo>
                      <a:pt x="987" y="136"/>
                    </a:lnTo>
                    <a:lnTo>
                      <a:pt x="997" y="136"/>
                    </a:lnTo>
                    <a:lnTo>
                      <a:pt x="997" y="133"/>
                    </a:lnTo>
                    <a:lnTo>
                      <a:pt x="990" y="130"/>
                    </a:lnTo>
                    <a:close/>
                    <a:moveTo>
                      <a:pt x="592" y="219"/>
                    </a:moveTo>
                    <a:lnTo>
                      <a:pt x="579" y="212"/>
                    </a:lnTo>
                    <a:lnTo>
                      <a:pt x="535" y="200"/>
                    </a:lnTo>
                    <a:lnTo>
                      <a:pt x="528" y="196"/>
                    </a:lnTo>
                    <a:lnTo>
                      <a:pt x="513" y="196"/>
                    </a:lnTo>
                    <a:lnTo>
                      <a:pt x="475" y="203"/>
                    </a:lnTo>
                    <a:lnTo>
                      <a:pt x="471" y="206"/>
                    </a:lnTo>
                    <a:lnTo>
                      <a:pt x="475" y="209"/>
                    </a:lnTo>
                    <a:lnTo>
                      <a:pt x="478" y="209"/>
                    </a:lnTo>
                    <a:lnTo>
                      <a:pt x="528" y="228"/>
                    </a:lnTo>
                    <a:lnTo>
                      <a:pt x="538" y="231"/>
                    </a:lnTo>
                    <a:lnTo>
                      <a:pt x="547" y="231"/>
                    </a:lnTo>
                    <a:lnTo>
                      <a:pt x="560" y="231"/>
                    </a:lnTo>
                    <a:lnTo>
                      <a:pt x="579" y="228"/>
                    </a:lnTo>
                    <a:lnTo>
                      <a:pt x="595" y="225"/>
                    </a:lnTo>
                    <a:lnTo>
                      <a:pt x="598" y="225"/>
                    </a:lnTo>
                    <a:lnTo>
                      <a:pt x="598" y="222"/>
                    </a:lnTo>
                    <a:lnTo>
                      <a:pt x="592" y="219"/>
                    </a:lnTo>
                    <a:close/>
                    <a:moveTo>
                      <a:pt x="528" y="234"/>
                    </a:moveTo>
                    <a:lnTo>
                      <a:pt x="528" y="234"/>
                    </a:lnTo>
                    <a:lnTo>
                      <a:pt x="525" y="231"/>
                    </a:lnTo>
                    <a:lnTo>
                      <a:pt x="475" y="215"/>
                    </a:lnTo>
                    <a:lnTo>
                      <a:pt x="468" y="212"/>
                    </a:lnTo>
                    <a:lnTo>
                      <a:pt x="456" y="209"/>
                    </a:lnTo>
                    <a:lnTo>
                      <a:pt x="443" y="209"/>
                    </a:lnTo>
                    <a:lnTo>
                      <a:pt x="424" y="212"/>
                    </a:lnTo>
                    <a:lnTo>
                      <a:pt x="405" y="219"/>
                    </a:lnTo>
                    <a:lnTo>
                      <a:pt x="402" y="219"/>
                    </a:lnTo>
                    <a:lnTo>
                      <a:pt x="402" y="222"/>
                    </a:lnTo>
                    <a:lnTo>
                      <a:pt x="408" y="225"/>
                    </a:lnTo>
                    <a:lnTo>
                      <a:pt x="424" y="231"/>
                    </a:lnTo>
                    <a:lnTo>
                      <a:pt x="468" y="244"/>
                    </a:lnTo>
                    <a:lnTo>
                      <a:pt x="475" y="247"/>
                    </a:lnTo>
                    <a:lnTo>
                      <a:pt x="490" y="247"/>
                    </a:lnTo>
                    <a:lnTo>
                      <a:pt x="528" y="241"/>
                    </a:lnTo>
                    <a:lnTo>
                      <a:pt x="532" y="238"/>
                    </a:lnTo>
                    <a:lnTo>
                      <a:pt x="528" y="234"/>
                    </a:lnTo>
                    <a:close/>
                    <a:moveTo>
                      <a:pt x="456" y="247"/>
                    </a:moveTo>
                    <a:lnTo>
                      <a:pt x="424" y="238"/>
                    </a:lnTo>
                    <a:lnTo>
                      <a:pt x="399" y="228"/>
                    </a:lnTo>
                    <a:lnTo>
                      <a:pt x="386" y="225"/>
                    </a:lnTo>
                    <a:lnTo>
                      <a:pt x="373" y="225"/>
                    </a:lnTo>
                    <a:lnTo>
                      <a:pt x="332" y="231"/>
                    </a:lnTo>
                    <a:lnTo>
                      <a:pt x="329" y="234"/>
                    </a:lnTo>
                    <a:lnTo>
                      <a:pt x="339" y="241"/>
                    </a:lnTo>
                    <a:lnTo>
                      <a:pt x="373" y="253"/>
                    </a:lnTo>
                    <a:lnTo>
                      <a:pt x="396" y="260"/>
                    </a:lnTo>
                    <a:lnTo>
                      <a:pt x="408" y="263"/>
                    </a:lnTo>
                    <a:lnTo>
                      <a:pt x="421" y="263"/>
                    </a:lnTo>
                    <a:lnTo>
                      <a:pt x="424" y="263"/>
                    </a:lnTo>
                    <a:lnTo>
                      <a:pt x="459" y="253"/>
                    </a:lnTo>
                    <a:lnTo>
                      <a:pt x="462" y="253"/>
                    </a:lnTo>
                    <a:lnTo>
                      <a:pt x="456" y="247"/>
                    </a:lnTo>
                    <a:close/>
                    <a:moveTo>
                      <a:pt x="943" y="140"/>
                    </a:moveTo>
                    <a:lnTo>
                      <a:pt x="937" y="140"/>
                    </a:lnTo>
                    <a:lnTo>
                      <a:pt x="889" y="124"/>
                    </a:lnTo>
                    <a:lnTo>
                      <a:pt x="886" y="124"/>
                    </a:lnTo>
                    <a:lnTo>
                      <a:pt x="870" y="121"/>
                    </a:lnTo>
                    <a:lnTo>
                      <a:pt x="835" y="130"/>
                    </a:lnTo>
                    <a:lnTo>
                      <a:pt x="782" y="140"/>
                    </a:lnTo>
                    <a:lnTo>
                      <a:pt x="731" y="149"/>
                    </a:lnTo>
                    <a:lnTo>
                      <a:pt x="680" y="162"/>
                    </a:lnTo>
                    <a:lnTo>
                      <a:pt x="630" y="171"/>
                    </a:lnTo>
                    <a:lnTo>
                      <a:pt x="579" y="181"/>
                    </a:lnTo>
                    <a:lnTo>
                      <a:pt x="535" y="190"/>
                    </a:lnTo>
                    <a:lnTo>
                      <a:pt x="532" y="193"/>
                    </a:lnTo>
                    <a:lnTo>
                      <a:pt x="541" y="196"/>
                    </a:lnTo>
                    <a:lnTo>
                      <a:pt x="579" y="209"/>
                    </a:lnTo>
                    <a:lnTo>
                      <a:pt x="598" y="215"/>
                    </a:lnTo>
                    <a:lnTo>
                      <a:pt x="608" y="219"/>
                    </a:lnTo>
                    <a:lnTo>
                      <a:pt x="620" y="219"/>
                    </a:lnTo>
                    <a:lnTo>
                      <a:pt x="630" y="219"/>
                    </a:lnTo>
                    <a:lnTo>
                      <a:pt x="680" y="206"/>
                    </a:lnTo>
                    <a:lnTo>
                      <a:pt x="731" y="193"/>
                    </a:lnTo>
                    <a:lnTo>
                      <a:pt x="785" y="184"/>
                    </a:lnTo>
                    <a:lnTo>
                      <a:pt x="835" y="171"/>
                    </a:lnTo>
                    <a:lnTo>
                      <a:pt x="886" y="162"/>
                    </a:lnTo>
                    <a:lnTo>
                      <a:pt x="937" y="149"/>
                    </a:lnTo>
                    <a:lnTo>
                      <a:pt x="949" y="146"/>
                    </a:lnTo>
                    <a:lnTo>
                      <a:pt x="949" y="143"/>
                    </a:lnTo>
                    <a:lnTo>
                      <a:pt x="943" y="1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51" name="Freeform 125"/>
              <p:cNvSpPr>
                <a:spLocks/>
              </p:cNvSpPr>
              <p:nvPr/>
            </p:nvSpPr>
            <p:spPr bwMode="auto">
              <a:xfrm>
                <a:off x="1249" y="2685"/>
                <a:ext cx="60" cy="13"/>
              </a:xfrm>
              <a:custGeom>
                <a:avLst/>
                <a:gdLst>
                  <a:gd name="T0" fmla="*/ 12 w 60"/>
                  <a:gd name="T1" fmla="*/ 9 h 13"/>
                  <a:gd name="T2" fmla="*/ 12 w 60"/>
                  <a:gd name="T3" fmla="*/ 9 h 13"/>
                  <a:gd name="T4" fmla="*/ 28 w 60"/>
                  <a:gd name="T5" fmla="*/ 13 h 13"/>
                  <a:gd name="T6" fmla="*/ 60 w 60"/>
                  <a:gd name="T7" fmla="*/ 9 h 13"/>
                  <a:gd name="T8" fmla="*/ 60 w 60"/>
                  <a:gd name="T9" fmla="*/ 9 h 13"/>
                  <a:gd name="T10" fmla="*/ 60 w 60"/>
                  <a:gd name="T11" fmla="*/ 6 h 13"/>
                  <a:gd name="T12" fmla="*/ 54 w 60"/>
                  <a:gd name="T13" fmla="*/ 3 h 13"/>
                  <a:gd name="T14" fmla="*/ 50 w 60"/>
                  <a:gd name="T15" fmla="*/ 3 h 13"/>
                  <a:gd name="T16" fmla="*/ 50 w 60"/>
                  <a:gd name="T17" fmla="*/ 3 h 13"/>
                  <a:gd name="T18" fmla="*/ 31 w 60"/>
                  <a:gd name="T19" fmla="*/ 0 h 13"/>
                  <a:gd name="T20" fmla="*/ 3 w 60"/>
                  <a:gd name="T21" fmla="*/ 6 h 13"/>
                  <a:gd name="T22" fmla="*/ 3 w 60"/>
                  <a:gd name="T23" fmla="*/ 6 h 13"/>
                  <a:gd name="T24" fmla="*/ 0 w 60"/>
                  <a:gd name="T25" fmla="*/ 6 h 13"/>
                  <a:gd name="T26" fmla="*/ 6 w 60"/>
                  <a:gd name="T27" fmla="*/ 9 h 13"/>
                  <a:gd name="T28" fmla="*/ 12 w 60"/>
                  <a:gd name="T29" fmla="*/ 9 h 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0"/>
                  <a:gd name="T46" fmla="*/ 0 h 13"/>
                  <a:gd name="T47" fmla="*/ 60 w 60"/>
                  <a:gd name="T48" fmla="*/ 13 h 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0" h="13">
                    <a:moveTo>
                      <a:pt x="12" y="9"/>
                    </a:moveTo>
                    <a:lnTo>
                      <a:pt x="12" y="9"/>
                    </a:lnTo>
                    <a:lnTo>
                      <a:pt x="28" y="13"/>
                    </a:lnTo>
                    <a:lnTo>
                      <a:pt x="60" y="9"/>
                    </a:lnTo>
                    <a:lnTo>
                      <a:pt x="60" y="6"/>
                    </a:lnTo>
                    <a:lnTo>
                      <a:pt x="54" y="3"/>
                    </a:lnTo>
                    <a:lnTo>
                      <a:pt x="50" y="3"/>
                    </a:lnTo>
                    <a:lnTo>
                      <a:pt x="31" y="0"/>
                    </a:lnTo>
                    <a:lnTo>
                      <a:pt x="3" y="6"/>
                    </a:lnTo>
                    <a:lnTo>
                      <a:pt x="0" y="6"/>
                    </a:lnTo>
                    <a:lnTo>
                      <a:pt x="6" y="9"/>
                    </a:lnTo>
                    <a:lnTo>
                      <a:pt x="12" y="9"/>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52" name="Freeform 126"/>
              <p:cNvSpPr>
                <a:spLocks/>
              </p:cNvSpPr>
              <p:nvPr/>
            </p:nvSpPr>
            <p:spPr bwMode="auto">
              <a:xfrm>
                <a:off x="1204" y="2694"/>
                <a:ext cx="54" cy="13"/>
              </a:xfrm>
              <a:custGeom>
                <a:avLst/>
                <a:gdLst>
                  <a:gd name="T0" fmla="*/ 0 w 54"/>
                  <a:gd name="T1" fmla="*/ 10 h 13"/>
                  <a:gd name="T2" fmla="*/ 4 w 54"/>
                  <a:gd name="T3" fmla="*/ 10 h 13"/>
                  <a:gd name="T4" fmla="*/ 4 w 54"/>
                  <a:gd name="T5" fmla="*/ 10 h 13"/>
                  <a:gd name="T6" fmla="*/ 23 w 54"/>
                  <a:gd name="T7" fmla="*/ 13 h 13"/>
                  <a:gd name="T8" fmla="*/ 54 w 54"/>
                  <a:gd name="T9" fmla="*/ 7 h 13"/>
                  <a:gd name="T10" fmla="*/ 54 w 54"/>
                  <a:gd name="T11" fmla="*/ 7 h 13"/>
                  <a:gd name="T12" fmla="*/ 54 w 54"/>
                  <a:gd name="T13" fmla="*/ 7 h 13"/>
                  <a:gd name="T14" fmla="*/ 48 w 54"/>
                  <a:gd name="T15" fmla="*/ 4 h 13"/>
                  <a:gd name="T16" fmla="*/ 45 w 54"/>
                  <a:gd name="T17" fmla="*/ 0 h 13"/>
                  <a:gd name="T18" fmla="*/ 45 w 54"/>
                  <a:gd name="T19" fmla="*/ 0 h 13"/>
                  <a:gd name="T20" fmla="*/ 26 w 54"/>
                  <a:gd name="T21" fmla="*/ 0 h 13"/>
                  <a:gd name="T22" fmla="*/ 0 w 54"/>
                  <a:gd name="T23" fmla="*/ 4 h 13"/>
                  <a:gd name="T24" fmla="*/ 0 w 54"/>
                  <a:gd name="T25" fmla="*/ 10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
                  <a:gd name="T40" fmla="*/ 0 h 13"/>
                  <a:gd name="T41" fmla="*/ 54 w 54"/>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 h="13">
                    <a:moveTo>
                      <a:pt x="0" y="10"/>
                    </a:moveTo>
                    <a:lnTo>
                      <a:pt x="4" y="10"/>
                    </a:lnTo>
                    <a:lnTo>
                      <a:pt x="23" y="13"/>
                    </a:lnTo>
                    <a:lnTo>
                      <a:pt x="54" y="7"/>
                    </a:lnTo>
                    <a:lnTo>
                      <a:pt x="48" y="4"/>
                    </a:lnTo>
                    <a:lnTo>
                      <a:pt x="45" y="0"/>
                    </a:lnTo>
                    <a:lnTo>
                      <a:pt x="26" y="0"/>
                    </a:lnTo>
                    <a:lnTo>
                      <a:pt x="0" y="4"/>
                    </a:lnTo>
                    <a:lnTo>
                      <a:pt x="0" y="1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53" name="Freeform 127"/>
              <p:cNvSpPr>
                <a:spLocks/>
              </p:cNvSpPr>
              <p:nvPr/>
            </p:nvSpPr>
            <p:spPr bwMode="auto">
              <a:xfrm>
                <a:off x="1198" y="2698"/>
                <a:ext cx="6" cy="6"/>
              </a:xfrm>
              <a:custGeom>
                <a:avLst/>
                <a:gdLst>
                  <a:gd name="T0" fmla="*/ 6 w 6"/>
                  <a:gd name="T1" fmla="*/ 6 h 6"/>
                  <a:gd name="T2" fmla="*/ 6 w 6"/>
                  <a:gd name="T3" fmla="*/ 0 h 6"/>
                  <a:gd name="T4" fmla="*/ 0 w 6"/>
                  <a:gd name="T5" fmla="*/ 0 h 6"/>
                  <a:gd name="T6" fmla="*/ 0 w 6"/>
                  <a:gd name="T7" fmla="*/ 0 h 6"/>
                  <a:gd name="T8" fmla="*/ 0 w 6"/>
                  <a:gd name="T9" fmla="*/ 3 h 6"/>
                  <a:gd name="T10" fmla="*/ 6 w 6"/>
                  <a:gd name="T11" fmla="*/ 6 h 6"/>
                  <a:gd name="T12" fmla="*/ 6 w 6"/>
                  <a:gd name="T13" fmla="*/ 6 h 6"/>
                  <a:gd name="T14" fmla="*/ 0 60000 65536"/>
                  <a:gd name="T15" fmla="*/ 0 60000 65536"/>
                  <a:gd name="T16" fmla="*/ 0 60000 65536"/>
                  <a:gd name="T17" fmla="*/ 0 60000 65536"/>
                  <a:gd name="T18" fmla="*/ 0 60000 65536"/>
                  <a:gd name="T19" fmla="*/ 0 60000 65536"/>
                  <a:gd name="T20" fmla="*/ 0 60000 65536"/>
                  <a:gd name="T21" fmla="*/ 0 w 6"/>
                  <a:gd name="T22" fmla="*/ 0 h 6"/>
                  <a:gd name="T23" fmla="*/ 6 w 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6">
                    <a:moveTo>
                      <a:pt x="6" y="6"/>
                    </a:moveTo>
                    <a:lnTo>
                      <a:pt x="6" y="0"/>
                    </a:lnTo>
                    <a:lnTo>
                      <a:pt x="0" y="0"/>
                    </a:lnTo>
                    <a:lnTo>
                      <a:pt x="0" y="3"/>
                    </a:lnTo>
                    <a:lnTo>
                      <a:pt x="6" y="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54" name="Freeform 128"/>
              <p:cNvSpPr>
                <a:spLocks/>
              </p:cNvSpPr>
              <p:nvPr/>
            </p:nvSpPr>
            <p:spPr bwMode="auto">
              <a:xfrm>
                <a:off x="1204" y="2707"/>
                <a:ext cx="4" cy="3"/>
              </a:xfrm>
              <a:custGeom>
                <a:avLst/>
                <a:gdLst>
                  <a:gd name="T0" fmla="*/ 0 w 4"/>
                  <a:gd name="T1" fmla="*/ 3 h 3"/>
                  <a:gd name="T2" fmla="*/ 0 w 4"/>
                  <a:gd name="T3" fmla="*/ 3 h 3"/>
                  <a:gd name="T4" fmla="*/ 4 w 4"/>
                  <a:gd name="T5" fmla="*/ 3 h 3"/>
                  <a:gd name="T6" fmla="*/ 0 w 4"/>
                  <a:gd name="T7" fmla="*/ 0 h 3"/>
                  <a:gd name="T8" fmla="*/ 0 w 4"/>
                  <a:gd name="T9" fmla="*/ 3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3"/>
                    </a:moveTo>
                    <a:lnTo>
                      <a:pt x="0" y="3"/>
                    </a:lnTo>
                    <a:lnTo>
                      <a:pt x="4" y="3"/>
                    </a:lnTo>
                    <a:lnTo>
                      <a:pt x="0" y="0"/>
                    </a:lnTo>
                    <a:lnTo>
                      <a:pt x="0" y="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55" name="Freeform 129"/>
              <p:cNvSpPr>
                <a:spLocks/>
              </p:cNvSpPr>
              <p:nvPr/>
            </p:nvSpPr>
            <p:spPr bwMode="auto">
              <a:xfrm>
                <a:off x="1144" y="2701"/>
                <a:ext cx="60" cy="16"/>
              </a:xfrm>
              <a:custGeom>
                <a:avLst/>
                <a:gdLst>
                  <a:gd name="T0" fmla="*/ 10 w 60"/>
                  <a:gd name="T1" fmla="*/ 12 h 16"/>
                  <a:gd name="T2" fmla="*/ 10 w 60"/>
                  <a:gd name="T3" fmla="*/ 12 h 16"/>
                  <a:gd name="T4" fmla="*/ 29 w 60"/>
                  <a:gd name="T5" fmla="*/ 16 h 16"/>
                  <a:gd name="T6" fmla="*/ 60 w 60"/>
                  <a:gd name="T7" fmla="*/ 9 h 16"/>
                  <a:gd name="T8" fmla="*/ 60 w 60"/>
                  <a:gd name="T9" fmla="*/ 9 h 16"/>
                  <a:gd name="T10" fmla="*/ 60 w 60"/>
                  <a:gd name="T11" fmla="*/ 9 h 16"/>
                  <a:gd name="T12" fmla="*/ 60 w 60"/>
                  <a:gd name="T13" fmla="*/ 6 h 16"/>
                  <a:gd name="T14" fmla="*/ 60 w 60"/>
                  <a:gd name="T15" fmla="*/ 6 h 16"/>
                  <a:gd name="T16" fmla="*/ 57 w 60"/>
                  <a:gd name="T17" fmla="*/ 3 h 16"/>
                  <a:gd name="T18" fmla="*/ 54 w 60"/>
                  <a:gd name="T19" fmla="*/ 3 h 16"/>
                  <a:gd name="T20" fmla="*/ 54 w 60"/>
                  <a:gd name="T21" fmla="*/ 3 h 16"/>
                  <a:gd name="T22" fmla="*/ 35 w 60"/>
                  <a:gd name="T23" fmla="*/ 0 h 16"/>
                  <a:gd name="T24" fmla="*/ 4 w 60"/>
                  <a:gd name="T25" fmla="*/ 6 h 16"/>
                  <a:gd name="T26" fmla="*/ 4 w 60"/>
                  <a:gd name="T27" fmla="*/ 6 h 16"/>
                  <a:gd name="T28" fmla="*/ 0 w 60"/>
                  <a:gd name="T29" fmla="*/ 6 h 16"/>
                  <a:gd name="T30" fmla="*/ 7 w 60"/>
                  <a:gd name="T31" fmla="*/ 9 h 16"/>
                  <a:gd name="T32" fmla="*/ 10 w 60"/>
                  <a:gd name="T33" fmla="*/ 12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
                  <a:gd name="T52" fmla="*/ 0 h 16"/>
                  <a:gd name="T53" fmla="*/ 60 w 60"/>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 h="16">
                    <a:moveTo>
                      <a:pt x="10" y="12"/>
                    </a:moveTo>
                    <a:lnTo>
                      <a:pt x="10" y="12"/>
                    </a:lnTo>
                    <a:lnTo>
                      <a:pt x="29" y="16"/>
                    </a:lnTo>
                    <a:lnTo>
                      <a:pt x="60" y="9"/>
                    </a:lnTo>
                    <a:lnTo>
                      <a:pt x="60" y="6"/>
                    </a:lnTo>
                    <a:lnTo>
                      <a:pt x="57" y="3"/>
                    </a:lnTo>
                    <a:lnTo>
                      <a:pt x="54" y="3"/>
                    </a:lnTo>
                    <a:lnTo>
                      <a:pt x="35" y="0"/>
                    </a:lnTo>
                    <a:lnTo>
                      <a:pt x="4" y="6"/>
                    </a:lnTo>
                    <a:lnTo>
                      <a:pt x="0" y="6"/>
                    </a:lnTo>
                    <a:lnTo>
                      <a:pt x="7" y="9"/>
                    </a:lnTo>
                    <a:lnTo>
                      <a:pt x="10" y="1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56" name="Freeform 130"/>
              <p:cNvSpPr>
                <a:spLocks/>
              </p:cNvSpPr>
              <p:nvPr/>
            </p:nvSpPr>
            <p:spPr bwMode="auto">
              <a:xfrm>
                <a:off x="1094" y="2710"/>
                <a:ext cx="60" cy="13"/>
              </a:xfrm>
              <a:custGeom>
                <a:avLst/>
                <a:gdLst>
                  <a:gd name="T0" fmla="*/ 3 w 60"/>
                  <a:gd name="T1" fmla="*/ 10 h 13"/>
                  <a:gd name="T2" fmla="*/ 6 w 60"/>
                  <a:gd name="T3" fmla="*/ 13 h 13"/>
                  <a:gd name="T4" fmla="*/ 6 w 60"/>
                  <a:gd name="T5" fmla="*/ 13 h 13"/>
                  <a:gd name="T6" fmla="*/ 25 w 60"/>
                  <a:gd name="T7" fmla="*/ 13 h 13"/>
                  <a:gd name="T8" fmla="*/ 57 w 60"/>
                  <a:gd name="T9" fmla="*/ 10 h 13"/>
                  <a:gd name="T10" fmla="*/ 57 w 60"/>
                  <a:gd name="T11" fmla="*/ 10 h 13"/>
                  <a:gd name="T12" fmla="*/ 60 w 60"/>
                  <a:gd name="T13" fmla="*/ 7 h 13"/>
                  <a:gd name="T14" fmla="*/ 54 w 60"/>
                  <a:gd name="T15" fmla="*/ 3 h 13"/>
                  <a:gd name="T16" fmla="*/ 50 w 60"/>
                  <a:gd name="T17" fmla="*/ 3 h 13"/>
                  <a:gd name="T18" fmla="*/ 50 w 60"/>
                  <a:gd name="T19" fmla="*/ 3 h 13"/>
                  <a:gd name="T20" fmla="*/ 31 w 60"/>
                  <a:gd name="T21" fmla="*/ 0 h 13"/>
                  <a:gd name="T22" fmla="*/ 0 w 60"/>
                  <a:gd name="T23" fmla="*/ 3 h 13"/>
                  <a:gd name="T24" fmla="*/ 3 w 60"/>
                  <a:gd name="T25" fmla="*/ 10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13"/>
                  <a:gd name="T41" fmla="*/ 60 w 60"/>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13">
                    <a:moveTo>
                      <a:pt x="3" y="10"/>
                    </a:moveTo>
                    <a:lnTo>
                      <a:pt x="6" y="13"/>
                    </a:lnTo>
                    <a:lnTo>
                      <a:pt x="25" y="13"/>
                    </a:lnTo>
                    <a:lnTo>
                      <a:pt x="57" y="10"/>
                    </a:lnTo>
                    <a:lnTo>
                      <a:pt x="60" y="7"/>
                    </a:lnTo>
                    <a:lnTo>
                      <a:pt x="54" y="3"/>
                    </a:lnTo>
                    <a:lnTo>
                      <a:pt x="50" y="3"/>
                    </a:lnTo>
                    <a:lnTo>
                      <a:pt x="31" y="0"/>
                    </a:lnTo>
                    <a:lnTo>
                      <a:pt x="0" y="3"/>
                    </a:lnTo>
                    <a:lnTo>
                      <a:pt x="3" y="1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57" name="Freeform 131"/>
              <p:cNvSpPr>
                <a:spLocks/>
              </p:cNvSpPr>
              <p:nvPr/>
            </p:nvSpPr>
            <p:spPr bwMode="auto">
              <a:xfrm>
                <a:off x="1087" y="2713"/>
                <a:ext cx="10" cy="7"/>
              </a:xfrm>
              <a:custGeom>
                <a:avLst/>
                <a:gdLst>
                  <a:gd name="T0" fmla="*/ 10 w 10"/>
                  <a:gd name="T1" fmla="*/ 7 h 7"/>
                  <a:gd name="T2" fmla="*/ 7 w 10"/>
                  <a:gd name="T3" fmla="*/ 0 h 7"/>
                  <a:gd name="T4" fmla="*/ 4 w 10"/>
                  <a:gd name="T5" fmla="*/ 4 h 7"/>
                  <a:gd name="T6" fmla="*/ 4 w 10"/>
                  <a:gd name="T7" fmla="*/ 4 h 7"/>
                  <a:gd name="T8" fmla="*/ 0 w 10"/>
                  <a:gd name="T9" fmla="*/ 4 h 7"/>
                  <a:gd name="T10" fmla="*/ 7 w 10"/>
                  <a:gd name="T11" fmla="*/ 7 h 7"/>
                  <a:gd name="T12" fmla="*/ 10 w 10"/>
                  <a:gd name="T13" fmla="*/ 7 h 7"/>
                  <a:gd name="T14" fmla="*/ 0 60000 65536"/>
                  <a:gd name="T15" fmla="*/ 0 60000 65536"/>
                  <a:gd name="T16" fmla="*/ 0 60000 65536"/>
                  <a:gd name="T17" fmla="*/ 0 60000 65536"/>
                  <a:gd name="T18" fmla="*/ 0 60000 65536"/>
                  <a:gd name="T19" fmla="*/ 0 60000 65536"/>
                  <a:gd name="T20" fmla="*/ 0 60000 65536"/>
                  <a:gd name="T21" fmla="*/ 0 w 10"/>
                  <a:gd name="T22" fmla="*/ 0 h 7"/>
                  <a:gd name="T23" fmla="*/ 10 w 10"/>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7">
                    <a:moveTo>
                      <a:pt x="10" y="7"/>
                    </a:moveTo>
                    <a:lnTo>
                      <a:pt x="7" y="0"/>
                    </a:lnTo>
                    <a:lnTo>
                      <a:pt x="4" y="4"/>
                    </a:lnTo>
                    <a:lnTo>
                      <a:pt x="0" y="4"/>
                    </a:lnTo>
                    <a:lnTo>
                      <a:pt x="7" y="7"/>
                    </a:lnTo>
                    <a:lnTo>
                      <a:pt x="10"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58" name="Rectangle 132"/>
              <p:cNvSpPr>
                <a:spLocks noChangeArrowheads="1"/>
              </p:cNvSpPr>
              <p:nvPr/>
            </p:nvSpPr>
            <p:spPr bwMode="auto">
              <a:xfrm>
                <a:off x="1097" y="2726"/>
                <a:ext cx="1" cy="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ko-KR" altLang="ko-KR"/>
              </a:p>
            </p:txBody>
          </p:sp>
          <p:sp>
            <p:nvSpPr>
              <p:cNvPr id="19959" name="Freeform 133"/>
              <p:cNvSpPr>
                <a:spLocks/>
              </p:cNvSpPr>
              <p:nvPr/>
            </p:nvSpPr>
            <p:spPr bwMode="auto">
              <a:xfrm>
                <a:off x="1030" y="2720"/>
                <a:ext cx="67" cy="12"/>
              </a:xfrm>
              <a:custGeom>
                <a:avLst/>
                <a:gdLst>
                  <a:gd name="T0" fmla="*/ 10 w 67"/>
                  <a:gd name="T1" fmla="*/ 12 h 12"/>
                  <a:gd name="T2" fmla="*/ 10 w 67"/>
                  <a:gd name="T3" fmla="*/ 12 h 12"/>
                  <a:gd name="T4" fmla="*/ 23 w 67"/>
                  <a:gd name="T5" fmla="*/ 12 h 12"/>
                  <a:gd name="T6" fmla="*/ 32 w 67"/>
                  <a:gd name="T7" fmla="*/ 12 h 12"/>
                  <a:gd name="T8" fmla="*/ 67 w 67"/>
                  <a:gd name="T9" fmla="*/ 9 h 12"/>
                  <a:gd name="T10" fmla="*/ 67 w 67"/>
                  <a:gd name="T11" fmla="*/ 9 h 12"/>
                  <a:gd name="T12" fmla="*/ 67 w 67"/>
                  <a:gd name="T13" fmla="*/ 9 h 12"/>
                  <a:gd name="T14" fmla="*/ 67 w 67"/>
                  <a:gd name="T15" fmla="*/ 6 h 12"/>
                  <a:gd name="T16" fmla="*/ 67 w 67"/>
                  <a:gd name="T17" fmla="*/ 6 h 12"/>
                  <a:gd name="T18" fmla="*/ 61 w 67"/>
                  <a:gd name="T19" fmla="*/ 3 h 12"/>
                  <a:gd name="T20" fmla="*/ 57 w 67"/>
                  <a:gd name="T21" fmla="*/ 3 h 12"/>
                  <a:gd name="T22" fmla="*/ 57 w 67"/>
                  <a:gd name="T23" fmla="*/ 3 h 12"/>
                  <a:gd name="T24" fmla="*/ 38 w 67"/>
                  <a:gd name="T25" fmla="*/ 0 h 12"/>
                  <a:gd name="T26" fmla="*/ 4 w 67"/>
                  <a:gd name="T27" fmla="*/ 3 h 12"/>
                  <a:gd name="T28" fmla="*/ 4 w 67"/>
                  <a:gd name="T29" fmla="*/ 3 h 12"/>
                  <a:gd name="T30" fmla="*/ 0 w 67"/>
                  <a:gd name="T31" fmla="*/ 6 h 12"/>
                  <a:gd name="T32" fmla="*/ 7 w 67"/>
                  <a:gd name="T33" fmla="*/ 9 h 12"/>
                  <a:gd name="T34" fmla="*/ 10 w 67"/>
                  <a:gd name="T35" fmla="*/ 12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7"/>
                  <a:gd name="T55" fmla="*/ 0 h 12"/>
                  <a:gd name="T56" fmla="*/ 67 w 67"/>
                  <a:gd name="T57" fmla="*/ 12 h 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7" h="12">
                    <a:moveTo>
                      <a:pt x="10" y="12"/>
                    </a:moveTo>
                    <a:lnTo>
                      <a:pt x="10" y="12"/>
                    </a:lnTo>
                    <a:lnTo>
                      <a:pt x="23" y="12"/>
                    </a:lnTo>
                    <a:lnTo>
                      <a:pt x="32" y="12"/>
                    </a:lnTo>
                    <a:lnTo>
                      <a:pt x="67" y="9"/>
                    </a:lnTo>
                    <a:lnTo>
                      <a:pt x="67" y="6"/>
                    </a:lnTo>
                    <a:lnTo>
                      <a:pt x="61" y="3"/>
                    </a:lnTo>
                    <a:lnTo>
                      <a:pt x="57" y="3"/>
                    </a:lnTo>
                    <a:lnTo>
                      <a:pt x="38" y="0"/>
                    </a:lnTo>
                    <a:lnTo>
                      <a:pt x="4" y="3"/>
                    </a:lnTo>
                    <a:lnTo>
                      <a:pt x="0" y="6"/>
                    </a:lnTo>
                    <a:lnTo>
                      <a:pt x="7" y="9"/>
                    </a:lnTo>
                    <a:lnTo>
                      <a:pt x="10" y="1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60" name="Freeform 134"/>
              <p:cNvSpPr>
                <a:spLocks/>
              </p:cNvSpPr>
              <p:nvPr/>
            </p:nvSpPr>
            <p:spPr bwMode="auto">
              <a:xfrm>
                <a:off x="970" y="2729"/>
                <a:ext cx="70" cy="13"/>
              </a:xfrm>
              <a:custGeom>
                <a:avLst/>
                <a:gdLst>
                  <a:gd name="T0" fmla="*/ 10 w 70"/>
                  <a:gd name="T1" fmla="*/ 13 h 13"/>
                  <a:gd name="T2" fmla="*/ 10 w 70"/>
                  <a:gd name="T3" fmla="*/ 13 h 13"/>
                  <a:gd name="T4" fmla="*/ 22 w 70"/>
                  <a:gd name="T5" fmla="*/ 13 h 13"/>
                  <a:gd name="T6" fmla="*/ 32 w 70"/>
                  <a:gd name="T7" fmla="*/ 13 h 13"/>
                  <a:gd name="T8" fmla="*/ 67 w 70"/>
                  <a:gd name="T9" fmla="*/ 10 h 13"/>
                  <a:gd name="T10" fmla="*/ 67 w 70"/>
                  <a:gd name="T11" fmla="*/ 10 h 13"/>
                  <a:gd name="T12" fmla="*/ 70 w 70"/>
                  <a:gd name="T13" fmla="*/ 7 h 13"/>
                  <a:gd name="T14" fmla="*/ 64 w 70"/>
                  <a:gd name="T15" fmla="*/ 3 h 13"/>
                  <a:gd name="T16" fmla="*/ 57 w 70"/>
                  <a:gd name="T17" fmla="*/ 0 h 13"/>
                  <a:gd name="T18" fmla="*/ 57 w 70"/>
                  <a:gd name="T19" fmla="*/ 0 h 13"/>
                  <a:gd name="T20" fmla="*/ 38 w 70"/>
                  <a:gd name="T21" fmla="*/ 0 h 13"/>
                  <a:gd name="T22" fmla="*/ 4 w 70"/>
                  <a:gd name="T23" fmla="*/ 3 h 13"/>
                  <a:gd name="T24" fmla="*/ 4 w 70"/>
                  <a:gd name="T25" fmla="*/ 3 h 13"/>
                  <a:gd name="T26" fmla="*/ 0 w 70"/>
                  <a:gd name="T27" fmla="*/ 7 h 13"/>
                  <a:gd name="T28" fmla="*/ 7 w 70"/>
                  <a:gd name="T29" fmla="*/ 10 h 13"/>
                  <a:gd name="T30" fmla="*/ 10 w 70"/>
                  <a:gd name="T31" fmla="*/ 13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0"/>
                  <a:gd name="T49" fmla="*/ 0 h 13"/>
                  <a:gd name="T50" fmla="*/ 70 w 70"/>
                  <a:gd name="T51" fmla="*/ 13 h 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0" h="13">
                    <a:moveTo>
                      <a:pt x="10" y="13"/>
                    </a:moveTo>
                    <a:lnTo>
                      <a:pt x="10" y="13"/>
                    </a:lnTo>
                    <a:lnTo>
                      <a:pt x="22" y="13"/>
                    </a:lnTo>
                    <a:lnTo>
                      <a:pt x="32" y="13"/>
                    </a:lnTo>
                    <a:lnTo>
                      <a:pt x="67" y="10"/>
                    </a:lnTo>
                    <a:lnTo>
                      <a:pt x="70" y="7"/>
                    </a:lnTo>
                    <a:lnTo>
                      <a:pt x="64" y="3"/>
                    </a:lnTo>
                    <a:lnTo>
                      <a:pt x="57" y="0"/>
                    </a:lnTo>
                    <a:lnTo>
                      <a:pt x="38" y="0"/>
                    </a:lnTo>
                    <a:lnTo>
                      <a:pt x="4" y="3"/>
                    </a:lnTo>
                    <a:lnTo>
                      <a:pt x="0" y="7"/>
                    </a:lnTo>
                    <a:lnTo>
                      <a:pt x="7" y="10"/>
                    </a:lnTo>
                    <a:lnTo>
                      <a:pt x="10" y="1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61" name="Freeform 135"/>
              <p:cNvSpPr>
                <a:spLocks/>
              </p:cNvSpPr>
              <p:nvPr/>
            </p:nvSpPr>
            <p:spPr bwMode="auto">
              <a:xfrm>
                <a:off x="910" y="2739"/>
                <a:ext cx="70" cy="16"/>
              </a:xfrm>
              <a:custGeom>
                <a:avLst/>
                <a:gdLst>
                  <a:gd name="T0" fmla="*/ 10 w 70"/>
                  <a:gd name="T1" fmla="*/ 12 h 16"/>
                  <a:gd name="T2" fmla="*/ 10 w 70"/>
                  <a:gd name="T3" fmla="*/ 12 h 16"/>
                  <a:gd name="T4" fmla="*/ 19 w 70"/>
                  <a:gd name="T5" fmla="*/ 12 h 16"/>
                  <a:gd name="T6" fmla="*/ 29 w 70"/>
                  <a:gd name="T7" fmla="*/ 16 h 16"/>
                  <a:gd name="T8" fmla="*/ 67 w 70"/>
                  <a:gd name="T9" fmla="*/ 9 h 16"/>
                  <a:gd name="T10" fmla="*/ 67 w 70"/>
                  <a:gd name="T11" fmla="*/ 9 h 16"/>
                  <a:gd name="T12" fmla="*/ 70 w 70"/>
                  <a:gd name="T13" fmla="*/ 6 h 16"/>
                  <a:gd name="T14" fmla="*/ 64 w 70"/>
                  <a:gd name="T15" fmla="*/ 3 h 16"/>
                  <a:gd name="T16" fmla="*/ 57 w 70"/>
                  <a:gd name="T17" fmla="*/ 3 h 16"/>
                  <a:gd name="T18" fmla="*/ 57 w 70"/>
                  <a:gd name="T19" fmla="*/ 3 h 16"/>
                  <a:gd name="T20" fmla="*/ 48 w 70"/>
                  <a:gd name="T21" fmla="*/ 0 h 16"/>
                  <a:gd name="T22" fmla="*/ 38 w 70"/>
                  <a:gd name="T23" fmla="*/ 0 h 16"/>
                  <a:gd name="T24" fmla="*/ 0 w 70"/>
                  <a:gd name="T25" fmla="*/ 6 h 16"/>
                  <a:gd name="T26" fmla="*/ 0 w 70"/>
                  <a:gd name="T27" fmla="*/ 6 h 16"/>
                  <a:gd name="T28" fmla="*/ 0 w 70"/>
                  <a:gd name="T29" fmla="*/ 6 h 16"/>
                  <a:gd name="T30" fmla="*/ 3 w 70"/>
                  <a:gd name="T31" fmla="*/ 9 h 16"/>
                  <a:gd name="T32" fmla="*/ 10 w 70"/>
                  <a:gd name="T33" fmla="*/ 12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
                  <a:gd name="T52" fmla="*/ 0 h 16"/>
                  <a:gd name="T53" fmla="*/ 70 w 70"/>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 h="16">
                    <a:moveTo>
                      <a:pt x="10" y="12"/>
                    </a:moveTo>
                    <a:lnTo>
                      <a:pt x="10" y="12"/>
                    </a:lnTo>
                    <a:lnTo>
                      <a:pt x="19" y="12"/>
                    </a:lnTo>
                    <a:lnTo>
                      <a:pt x="29" y="16"/>
                    </a:lnTo>
                    <a:lnTo>
                      <a:pt x="67" y="9"/>
                    </a:lnTo>
                    <a:lnTo>
                      <a:pt x="70" y="6"/>
                    </a:lnTo>
                    <a:lnTo>
                      <a:pt x="64" y="3"/>
                    </a:lnTo>
                    <a:lnTo>
                      <a:pt x="57" y="3"/>
                    </a:lnTo>
                    <a:lnTo>
                      <a:pt x="48" y="0"/>
                    </a:lnTo>
                    <a:lnTo>
                      <a:pt x="38" y="0"/>
                    </a:lnTo>
                    <a:lnTo>
                      <a:pt x="0" y="6"/>
                    </a:lnTo>
                    <a:lnTo>
                      <a:pt x="3" y="9"/>
                    </a:lnTo>
                    <a:lnTo>
                      <a:pt x="10" y="1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62" name="Freeform 136"/>
              <p:cNvSpPr>
                <a:spLocks/>
              </p:cNvSpPr>
              <p:nvPr/>
            </p:nvSpPr>
            <p:spPr bwMode="auto">
              <a:xfrm>
                <a:off x="844" y="2748"/>
                <a:ext cx="73" cy="16"/>
              </a:xfrm>
              <a:custGeom>
                <a:avLst/>
                <a:gdLst>
                  <a:gd name="T0" fmla="*/ 9 w 73"/>
                  <a:gd name="T1" fmla="*/ 13 h 16"/>
                  <a:gd name="T2" fmla="*/ 9 w 73"/>
                  <a:gd name="T3" fmla="*/ 13 h 16"/>
                  <a:gd name="T4" fmla="*/ 22 w 73"/>
                  <a:gd name="T5" fmla="*/ 16 h 16"/>
                  <a:gd name="T6" fmla="*/ 31 w 73"/>
                  <a:gd name="T7" fmla="*/ 16 h 16"/>
                  <a:gd name="T8" fmla="*/ 69 w 73"/>
                  <a:gd name="T9" fmla="*/ 10 h 16"/>
                  <a:gd name="T10" fmla="*/ 69 w 73"/>
                  <a:gd name="T11" fmla="*/ 10 h 16"/>
                  <a:gd name="T12" fmla="*/ 73 w 73"/>
                  <a:gd name="T13" fmla="*/ 7 h 16"/>
                  <a:gd name="T14" fmla="*/ 66 w 73"/>
                  <a:gd name="T15" fmla="*/ 3 h 16"/>
                  <a:gd name="T16" fmla="*/ 63 w 73"/>
                  <a:gd name="T17" fmla="*/ 3 h 16"/>
                  <a:gd name="T18" fmla="*/ 63 w 73"/>
                  <a:gd name="T19" fmla="*/ 3 h 16"/>
                  <a:gd name="T20" fmla="*/ 50 w 73"/>
                  <a:gd name="T21" fmla="*/ 0 h 16"/>
                  <a:gd name="T22" fmla="*/ 41 w 73"/>
                  <a:gd name="T23" fmla="*/ 0 h 16"/>
                  <a:gd name="T24" fmla="*/ 3 w 73"/>
                  <a:gd name="T25" fmla="*/ 7 h 16"/>
                  <a:gd name="T26" fmla="*/ 3 w 73"/>
                  <a:gd name="T27" fmla="*/ 7 h 16"/>
                  <a:gd name="T28" fmla="*/ 0 w 73"/>
                  <a:gd name="T29" fmla="*/ 7 h 16"/>
                  <a:gd name="T30" fmla="*/ 6 w 73"/>
                  <a:gd name="T31" fmla="*/ 10 h 16"/>
                  <a:gd name="T32" fmla="*/ 9 w 73"/>
                  <a:gd name="T33" fmla="*/ 13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3"/>
                  <a:gd name="T52" fmla="*/ 0 h 16"/>
                  <a:gd name="T53" fmla="*/ 73 w 73"/>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3" h="16">
                    <a:moveTo>
                      <a:pt x="9" y="13"/>
                    </a:moveTo>
                    <a:lnTo>
                      <a:pt x="9" y="13"/>
                    </a:lnTo>
                    <a:lnTo>
                      <a:pt x="22" y="16"/>
                    </a:lnTo>
                    <a:lnTo>
                      <a:pt x="31" y="16"/>
                    </a:lnTo>
                    <a:lnTo>
                      <a:pt x="69" y="10"/>
                    </a:lnTo>
                    <a:lnTo>
                      <a:pt x="73" y="7"/>
                    </a:lnTo>
                    <a:lnTo>
                      <a:pt x="66" y="3"/>
                    </a:lnTo>
                    <a:lnTo>
                      <a:pt x="63" y="3"/>
                    </a:lnTo>
                    <a:lnTo>
                      <a:pt x="50" y="0"/>
                    </a:lnTo>
                    <a:lnTo>
                      <a:pt x="41" y="0"/>
                    </a:lnTo>
                    <a:lnTo>
                      <a:pt x="3" y="7"/>
                    </a:lnTo>
                    <a:lnTo>
                      <a:pt x="0" y="7"/>
                    </a:lnTo>
                    <a:lnTo>
                      <a:pt x="6" y="10"/>
                    </a:lnTo>
                    <a:lnTo>
                      <a:pt x="9" y="1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63" name="Freeform 137"/>
              <p:cNvSpPr>
                <a:spLocks/>
              </p:cNvSpPr>
              <p:nvPr/>
            </p:nvSpPr>
            <p:spPr bwMode="auto">
              <a:xfrm>
                <a:off x="818" y="2758"/>
                <a:ext cx="35" cy="16"/>
              </a:xfrm>
              <a:custGeom>
                <a:avLst/>
                <a:gdLst>
                  <a:gd name="T0" fmla="*/ 4 w 35"/>
                  <a:gd name="T1" fmla="*/ 16 h 16"/>
                  <a:gd name="T2" fmla="*/ 32 w 35"/>
                  <a:gd name="T3" fmla="*/ 9 h 16"/>
                  <a:gd name="T4" fmla="*/ 32 w 35"/>
                  <a:gd name="T5" fmla="*/ 9 h 16"/>
                  <a:gd name="T6" fmla="*/ 35 w 35"/>
                  <a:gd name="T7" fmla="*/ 6 h 16"/>
                  <a:gd name="T8" fmla="*/ 29 w 35"/>
                  <a:gd name="T9" fmla="*/ 3 h 16"/>
                  <a:gd name="T10" fmla="*/ 23 w 35"/>
                  <a:gd name="T11" fmla="*/ 3 h 16"/>
                  <a:gd name="T12" fmla="*/ 23 w 35"/>
                  <a:gd name="T13" fmla="*/ 3 h 16"/>
                  <a:gd name="T14" fmla="*/ 13 w 35"/>
                  <a:gd name="T15" fmla="*/ 0 h 16"/>
                  <a:gd name="T16" fmla="*/ 4 w 35"/>
                  <a:gd name="T17" fmla="*/ 0 h 16"/>
                  <a:gd name="T18" fmla="*/ 0 w 35"/>
                  <a:gd name="T19" fmla="*/ 0 h 16"/>
                  <a:gd name="T20" fmla="*/ 4 w 35"/>
                  <a:gd name="T21" fmla="*/ 16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
                  <a:gd name="T34" fmla="*/ 0 h 16"/>
                  <a:gd name="T35" fmla="*/ 35 w 35"/>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 h="16">
                    <a:moveTo>
                      <a:pt x="4" y="16"/>
                    </a:moveTo>
                    <a:lnTo>
                      <a:pt x="32" y="9"/>
                    </a:lnTo>
                    <a:lnTo>
                      <a:pt x="35" y="6"/>
                    </a:lnTo>
                    <a:lnTo>
                      <a:pt x="29" y="3"/>
                    </a:lnTo>
                    <a:lnTo>
                      <a:pt x="23" y="3"/>
                    </a:lnTo>
                    <a:lnTo>
                      <a:pt x="13" y="0"/>
                    </a:lnTo>
                    <a:lnTo>
                      <a:pt x="4" y="0"/>
                    </a:lnTo>
                    <a:lnTo>
                      <a:pt x="0" y="0"/>
                    </a:lnTo>
                    <a:lnTo>
                      <a:pt x="4" y="1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64" name="Freeform 138"/>
              <p:cNvSpPr>
                <a:spLocks/>
              </p:cNvSpPr>
              <p:nvPr/>
            </p:nvSpPr>
            <p:spPr bwMode="auto">
              <a:xfrm>
                <a:off x="777" y="2758"/>
                <a:ext cx="45" cy="16"/>
              </a:xfrm>
              <a:custGeom>
                <a:avLst/>
                <a:gdLst>
                  <a:gd name="T0" fmla="*/ 10 w 45"/>
                  <a:gd name="T1" fmla="*/ 12 h 16"/>
                  <a:gd name="T2" fmla="*/ 10 w 45"/>
                  <a:gd name="T3" fmla="*/ 12 h 16"/>
                  <a:gd name="T4" fmla="*/ 22 w 45"/>
                  <a:gd name="T5" fmla="*/ 16 h 16"/>
                  <a:gd name="T6" fmla="*/ 32 w 45"/>
                  <a:gd name="T7" fmla="*/ 16 h 16"/>
                  <a:gd name="T8" fmla="*/ 45 w 45"/>
                  <a:gd name="T9" fmla="*/ 16 h 16"/>
                  <a:gd name="T10" fmla="*/ 41 w 45"/>
                  <a:gd name="T11" fmla="*/ 0 h 16"/>
                  <a:gd name="T12" fmla="*/ 4 w 45"/>
                  <a:gd name="T13" fmla="*/ 6 h 16"/>
                  <a:gd name="T14" fmla="*/ 4 w 45"/>
                  <a:gd name="T15" fmla="*/ 6 h 16"/>
                  <a:gd name="T16" fmla="*/ 0 w 45"/>
                  <a:gd name="T17" fmla="*/ 9 h 16"/>
                  <a:gd name="T18" fmla="*/ 7 w 45"/>
                  <a:gd name="T19" fmla="*/ 12 h 16"/>
                  <a:gd name="T20" fmla="*/ 10 w 45"/>
                  <a:gd name="T21" fmla="*/ 12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16"/>
                  <a:gd name="T35" fmla="*/ 45 w 45"/>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16">
                    <a:moveTo>
                      <a:pt x="10" y="12"/>
                    </a:moveTo>
                    <a:lnTo>
                      <a:pt x="10" y="12"/>
                    </a:lnTo>
                    <a:lnTo>
                      <a:pt x="22" y="16"/>
                    </a:lnTo>
                    <a:lnTo>
                      <a:pt x="32" y="16"/>
                    </a:lnTo>
                    <a:lnTo>
                      <a:pt x="45" y="16"/>
                    </a:lnTo>
                    <a:lnTo>
                      <a:pt x="41" y="0"/>
                    </a:lnTo>
                    <a:lnTo>
                      <a:pt x="4" y="6"/>
                    </a:lnTo>
                    <a:lnTo>
                      <a:pt x="0" y="9"/>
                    </a:lnTo>
                    <a:lnTo>
                      <a:pt x="7" y="12"/>
                    </a:lnTo>
                    <a:lnTo>
                      <a:pt x="10" y="12"/>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65" name="Freeform 139"/>
              <p:cNvSpPr>
                <a:spLocks/>
              </p:cNvSpPr>
              <p:nvPr/>
            </p:nvSpPr>
            <p:spPr bwMode="auto">
              <a:xfrm>
                <a:off x="708" y="2767"/>
                <a:ext cx="76" cy="19"/>
              </a:xfrm>
              <a:custGeom>
                <a:avLst/>
                <a:gdLst>
                  <a:gd name="T0" fmla="*/ 9 w 76"/>
                  <a:gd name="T1" fmla="*/ 16 h 19"/>
                  <a:gd name="T2" fmla="*/ 9 w 76"/>
                  <a:gd name="T3" fmla="*/ 16 h 19"/>
                  <a:gd name="T4" fmla="*/ 22 w 76"/>
                  <a:gd name="T5" fmla="*/ 19 h 19"/>
                  <a:gd name="T6" fmla="*/ 31 w 76"/>
                  <a:gd name="T7" fmla="*/ 19 h 19"/>
                  <a:gd name="T8" fmla="*/ 73 w 76"/>
                  <a:gd name="T9" fmla="*/ 13 h 19"/>
                  <a:gd name="T10" fmla="*/ 73 w 76"/>
                  <a:gd name="T11" fmla="*/ 13 h 19"/>
                  <a:gd name="T12" fmla="*/ 76 w 76"/>
                  <a:gd name="T13" fmla="*/ 10 h 19"/>
                  <a:gd name="T14" fmla="*/ 69 w 76"/>
                  <a:gd name="T15" fmla="*/ 7 h 19"/>
                  <a:gd name="T16" fmla="*/ 66 w 76"/>
                  <a:gd name="T17" fmla="*/ 3 h 19"/>
                  <a:gd name="T18" fmla="*/ 66 w 76"/>
                  <a:gd name="T19" fmla="*/ 3 h 19"/>
                  <a:gd name="T20" fmla="*/ 54 w 76"/>
                  <a:gd name="T21" fmla="*/ 3 h 19"/>
                  <a:gd name="T22" fmla="*/ 44 w 76"/>
                  <a:gd name="T23" fmla="*/ 0 h 19"/>
                  <a:gd name="T24" fmla="*/ 3 w 76"/>
                  <a:gd name="T25" fmla="*/ 10 h 19"/>
                  <a:gd name="T26" fmla="*/ 3 w 76"/>
                  <a:gd name="T27" fmla="*/ 10 h 19"/>
                  <a:gd name="T28" fmla="*/ 0 w 76"/>
                  <a:gd name="T29" fmla="*/ 10 h 19"/>
                  <a:gd name="T30" fmla="*/ 6 w 76"/>
                  <a:gd name="T31" fmla="*/ 13 h 19"/>
                  <a:gd name="T32" fmla="*/ 9 w 76"/>
                  <a:gd name="T33" fmla="*/ 16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19"/>
                  <a:gd name="T53" fmla="*/ 76 w 76"/>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19">
                    <a:moveTo>
                      <a:pt x="9" y="16"/>
                    </a:moveTo>
                    <a:lnTo>
                      <a:pt x="9" y="16"/>
                    </a:lnTo>
                    <a:lnTo>
                      <a:pt x="22" y="19"/>
                    </a:lnTo>
                    <a:lnTo>
                      <a:pt x="31" y="19"/>
                    </a:lnTo>
                    <a:lnTo>
                      <a:pt x="73" y="13"/>
                    </a:lnTo>
                    <a:lnTo>
                      <a:pt x="76" y="10"/>
                    </a:lnTo>
                    <a:lnTo>
                      <a:pt x="69" y="7"/>
                    </a:lnTo>
                    <a:lnTo>
                      <a:pt x="66" y="3"/>
                    </a:lnTo>
                    <a:lnTo>
                      <a:pt x="54" y="3"/>
                    </a:lnTo>
                    <a:lnTo>
                      <a:pt x="44" y="0"/>
                    </a:lnTo>
                    <a:lnTo>
                      <a:pt x="3" y="10"/>
                    </a:lnTo>
                    <a:lnTo>
                      <a:pt x="0" y="10"/>
                    </a:lnTo>
                    <a:lnTo>
                      <a:pt x="6" y="13"/>
                    </a:lnTo>
                    <a:lnTo>
                      <a:pt x="9" y="16"/>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66" name="Freeform 140"/>
              <p:cNvSpPr>
                <a:spLocks/>
              </p:cNvSpPr>
              <p:nvPr/>
            </p:nvSpPr>
            <p:spPr bwMode="auto">
              <a:xfrm>
                <a:off x="635" y="2780"/>
                <a:ext cx="79" cy="16"/>
              </a:xfrm>
              <a:custGeom>
                <a:avLst/>
                <a:gdLst>
                  <a:gd name="T0" fmla="*/ 9 w 79"/>
                  <a:gd name="T1" fmla="*/ 16 h 16"/>
                  <a:gd name="T2" fmla="*/ 9 w 79"/>
                  <a:gd name="T3" fmla="*/ 16 h 16"/>
                  <a:gd name="T4" fmla="*/ 22 w 79"/>
                  <a:gd name="T5" fmla="*/ 16 h 16"/>
                  <a:gd name="T6" fmla="*/ 32 w 79"/>
                  <a:gd name="T7" fmla="*/ 16 h 16"/>
                  <a:gd name="T8" fmla="*/ 76 w 79"/>
                  <a:gd name="T9" fmla="*/ 9 h 16"/>
                  <a:gd name="T10" fmla="*/ 76 w 79"/>
                  <a:gd name="T11" fmla="*/ 9 h 16"/>
                  <a:gd name="T12" fmla="*/ 79 w 79"/>
                  <a:gd name="T13" fmla="*/ 6 h 16"/>
                  <a:gd name="T14" fmla="*/ 73 w 79"/>
                  <a:gd name="T15" fmla="*/ 3 h 16"/>
                  <a:gd name="T16" fmla="*/ 70 w 79"/>
                  <a:gd name="T17" fmla="*/ 3 h 16"/>
                  <a:gd name="T18" fmla="*/ 70 w 79"/>
                  <a:gd name="T19" fmla="*/ 3 h 16"/>
                  <a:gd name="T20" fmla="*/ 57 w 79"/>
                  <a:gd name="T21" fmla="*/ 0 h 16"/>
                  <a:gd name="T22" fmla="*/ 47 w 79"/>
                  <a:gd name="T23" fmla="*/ 0 h 16"/>
                  <a:gd name="T24" fmla="*/ 3 w 79"/>
                  <a:gd name="T25" fmla="*/ 6 h 16"/>
                  <a:gd name="T26" fmla="*/ 3 w 79"/>
                  <a:gd name="T27" fmla="*/ 6 h 16"/>
                  <a:gd name="T28" fmla="*/ 0 w 79"/>
                  <a:gd name="T29" fmla="*/ 9 h 16"/>
                  <a:gd name="T30" fmla="*/ 6 w 79"/>
                  <a:gd name="T31" fmla="*/ 13 h 16"/>
                  <a:gd name="T32" fmla="*/ 9 w 79"/>
                  <a:gd name="T33" fmla="*/ 16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9"/>
                  <a:gd name="T52" fmla="*/ 0 h 16"/>
                  <a:gd name="T53" fmla="*/ 79 w 79"/>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9" h="16">
                    <a:moveTo>
                      <a:pt x="9" y="16"/>
                    </a:moveTo>
                    <a:lnTo>
                      <a:pt x="9" y="16"/>
                    </a:lnTo>
                    <a:lnTo>
                      <a:pt x="22" y="16"/>
                    </a:lnTo>
                    <a:lnTo>
                      <a:pt x="32" y="16"/>
                    </a:lnTo>
                    <a:lnTo>
                      <a:pt x="76" y="9"/>
                    </a:lnTo>
                    <a:lnTo>
                      <a:pt x="79" y="6"/>
                    </a:lnTo>
                    <a:lnTo>
                      <a:pt x="73" y="3"/>
                    </a:lnTo>
                    <a:lnTo>
                      <a:pt x="70" y="3"/>
                    </a:lnTo>
                    <a:lnTo>
                      <a:pt x="57" y="0"/>
                    </a:lnTo>
                    <a:lnTo>
                      <a:pt x="47" y="0"/>
                    </a:lnTo>
                    <a:lnTo>
                      <a:pt x="3" y="6"/>
                    </a:lnTo>
                    <a:lnTo>
                      <a:pt x="0" y="9"/>
                    </a:lnTo>
                    <a:lnTo>
                      <a:pt x="6" y="13"/>
                    </a:lnTo>
                    <a:lnTo>
                      <a:pt x="9" y="16"/>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67" name="Freeform 141"/>
              <p:cNvSpPr>
                <a:spLocks/>
              </p:cNvSpPr>
              <p:nvPr/>
            </p:nvSpPr>
            <p:spPr bwMode="auto">
              <a:xfrm>
                <a:off x="559" y="2793"/>
                <a:ext cx="82" cy="15"/>
              </a:xfrm>
              <a:custGeom>
                <a:avLst/>
                <a:gdLst>
                  <a:gd name="T0" fmla="*/ 6 w 82"/>
                  <a:gd name="T1" fmla="*/ 12 h 15"/>
                  <a:gd name="T2" fmla="*/ 13 w 82"/>
                  <a:gd name="T3" fmla="*/ 12 h 15"/>
                  <a:gd name="T4" fmla="*/ 13 w 82"/>
                  <a:gd name="T5" fmla="*/ 12 h 15"/>
                  <a:gd name="T6" fmla="*/ 22 w 82"/>
                  <a:gd name="T7" fmla="*/ 15 h 15"/>
                  <a:gd name="T8" fmla="*/ 35 w 82"/>
                  <a:gd name="T9" fmla="*/ 15 h 15"/>
                  <a:gd name="T10" fmla="*/ 79 w 82"/>
                  <a:gd name="T11" fmla="*/ 9 h 15"/>
                  <a:gd name="T12" fmla="*/ 79 w 82"/>
                  <a:gd name="T13" fmla="*/ 9 h 15"/>
                  <a:gd name="T14" fmla="*/ 82 w 82"/>
                  <a:gd name="T15" fmla="*/ 6 h 15"/>
                  <a:gd name="T16" fmla="*/ 76 w 82"/>
                  <a:gd name="T17" fmla="*/ 3 h 15"/>
                  <a:gd name="T18" fmla="*/ 73 w 82"/>
                  <a:gd name="T19" fmla="*/ 3 h 15"/>
                  <a:gd name="T20" fmla="*/ 73 w 82"/>
                  <a:gd name="T21" fmla="*/ 3 h 15"/>
                  <a:gd name="T22" fmla="*/ 60 w 82"/>
                  <a:gd name="T23" fmla="*/ 0 h 15"/>
                  <a:gd name="T24" fmla="*/ 51 w 82"/>
                  <a:gd name="T25" fmla="*/ 0 h 15"/>
                  <a:gd name="T26" fmla="*/ 3 w 82"/>
                  <a:gd name="T27" fmla="*/ 6 h 15"/>
                  <a:gd name="T28" fmla="*/ 3 w 82"/>
                  <a:gd name="T29" fmla="*/ 6 h 15"/>
                  <a:gd name="T30" fmla="*/ 0 w 82"/>
                  <a:gd name="T31" fmla="*/ 9 h 15"/>
                  <a:gd name="T32" fmla="*/ 6 w 82"/>
                  <a:gd name="T33" fmla="*/ 12 h 15"/>
                  <a:gd name="T34" fmla="*/ 6 w 82"/>
                  <a:gd name="T35" fmla="*/ 12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2"/>
                  <a:gd name="T55" fmla="*/ 0 h 15"/>
                  <a:gd name="T56" fmla="*/ 82 w 82"/>
                  <a:gd name="T57" fmla="*/ 15 h 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2" h="15">
                    <a:moveTo>
                      <a:pt x="6" y="12"/>
                    </a:moveTo>
                    <a:lnTo>
                      <a:pt x="13" y="12"/>
                    </a:lnTo>
                    <a:lnTo>
                      <a:pt x="22" y="15"/>
                    </a:lnTo>
                    <a:lnTo>
                      <a:pt x="35" y="15"/>
                    </a:lnTo>
                    <a:lnTo>
                      <a:pt x="79" y="9"/>
                    </a:lnTo>
                    <a:lnTo>
                      <a:pt x="82" y="6"/>
                    </a:lnTo>
                    <a:lnTo>
                      <a:pt x="76" y="3"/>
                    </a:lnTo>
                    <a:lnTo>
                      <a:pt x="73" y="3"/>
                    </a:lnTo>
                    <a:lnTo>
                      <a:pt x="60" y="0"/>
                    </a:lnTo>
                    <a:lnTo>
                      <a:pt x="51" y="0"/>
                    </a:lnTo>
                    <a:lnTo>
                      <a:pt x="3" y="6"/>
                    </a:lnTo>
                    <a:lnTo>
                      <a:pt x="0" y="9"/>
                    </a:lnTo>
                    <a:lnTo>
                      <a:pt x="6" y="12"/>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68" name="Freeform 142"/>
              <p:cNvSpPr>
                <a:spLocks/>
              </p:cNvSpPr>
              <p:nvPr/>
            </p:nvSpPr>
            <p:spPr bwMode="auto">
              <a:xfrm>
                <a:off x="1315" y="2694"/>
                <a:ext cx="73" cy="32"/>
              </a:xfrm>
              <a:custGeom>
                <a:avLst/>
                <a:gdLst>
                  <a:gd name="T0" fmla="*/ 3 w 73"/>
                  <a:gd name="T1" fmla="*/ 26 h 32"/>
                  <a:gd name="T2" fmla="*/ 10 w 73"/>
                  <a:gd name="T3" fmla="*/ 29 h 32"/>
                  <a:gd name="T4" fmla="*/ 10 w 73"/>
                  <a:gd name="T5" fmla="*/ 29 h 32"/>
                  <a:gd name="T6" fmla="*/ 26 w 73"/>
                  <a:gd name="T7" fmla="*/ 32 h 32"/>
                  <a:gd name="T8" fmla="*/ 73 w 73"/>
                  <a:gd name="T9" fmla="*/ 23 h 32"/>
                  <a:gd name="T10" fmla="*/ 73 w 73"/>
                  <a:gd name="T11" fmla="*/ 23 h 32"/>
                  <a:gd name="T12" fmla="*/ 73 w 73"/>
                  <a:gd name="T13" fmla="*/ 23 h 32"/>
                  <a:gd name="T14" fmla="*/ 73 w 73"/>
                  <a:gd name="T15" fmla="*/ 23 h 32"/>
                  <a:gd name="T16" fmla="*/ 67 w 73"/>
                  <a:gd name="T17" fmla="*/ 19 h 32"/>
                  <a:gd name="T18" fmla="*/ 19 w 73"/>
                  <a:gd name="T19" fmla="*/ 4 h 32"/>
                  <a:gd name="T20" fmla="*/ 19 w 73"/>
                  <a:gd name="T21" fmla="*/ 4 h 32"/>
                  <a:gd name="T22" fmla="*/ 0 w 73"/>
                  <a:gd name="T23" fmla="*/ 0 h 32"/>
                  <a:gd name="T24" fmla="*/ 3 w 73"/>
                  <a:gd name="T25" fmla="*/ 26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
                  <a:gd name="T40" fmla="*/ 0 h 32"/>
                  <a:gd name="T41" fmla="*/ 73 w 73"/>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 h="32">
                    <a:moveTo>
                      <a:pt x="3" y="26"/>
                    </a:moveTo>
                    <a:lnTo>
                      <a:pt x="10" y="29"/>
                    </a:lnTo>
                    <a:lnTo>
                      <a:pt x="26" y="32"/>
                    </a:lnTo>
                    <a:lnTo>
                      <a:pt x="73" y="23"/>
                    </a:lnTo>
                    <a:lnTo>
                      <a:pt x="67" y="19"/>
                    </a:lnTo>
                    <a:lnTo>
                      <a:pt x="19" y="4"/>
                    </a:lnTo>
                    <a:lnTo>
                      <a:pt x="0" y="0"/>
                    </a:lnTo>
                    <a:lnTo>
                      <a:pt x="3" y="26"/>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69" name="Freeform 143"/>
              <p:cNvSpPr>
                <a:spLocks/>
              </p:cNvSpPr>
              <p:nvPr/>
            </p:nvSpPr>
            <p:spPr bwMode="auto">
              <a:xfrm>
                <a:off x="1268" y="2694"/>
                <a:ext cx="50" cy="26"/>
              </a:xfrm>
              <a:custGeom>
                <a:avLst/>
                <a:gdLst>
                  <a:gd name="T0" fmla="*/ 47 w 50"/>
                  <a:gd name="T1" fmla="*/ 0 h 26"/>
                  <a:gd name="T2" fmla="*/ 47 w 50"/>
                  <a:gd name="T3" fmla="*/ 0 h 26"/>
                  <a:gd name="T4" fmla="*/ 47 w 50"/>
                  <a:gd name="T5" fmla="*/ 0 h 26"/>
                  <a:gd name="T6" fmla="*/ 3 w 50"/>
                  <a:gd name="T7" fmla="*/ 10 h 26"/>
                  <a:gd name="T8" fmla="*/ 3 w 50"/>
                  <a:gd name="T9" fmla="*/ 10 h 26"/>
                  <a:gd name="T10" fmla="*/ 0 w 50"/>
                  <a:gd name="T11" fmla="*/ 10 h 26"/>
                  <a:gd name="T12" fmla="*/ 0 w 50"/>
                  <a:gd name="T13" fmla="*/ 10 h 26"/>
                  <a:gd name="T14" fmla="*/ 6 w 50"/>
                  <a:gd name="T15" fmla="*/ 13 h 26"/>
                  <a:gd name="T16" fmla="*/ 50 w 50"/>
                  <a:gd name="T17" fmla="*/ 26 h 26"/>
                  <a:gd name="T18" fmla="*/ 47 w 50"/>
                  <a:gd name="T19" fmla="*/ 0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26"/>
                  <a:gd name="T32" fmla="*/ 50 w 50"/>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26">
                    <a:moveTo>
                      <a:pt x="47" y="0"/>
                    </a:moveTo>
                    <a:lnTo>
                      <a:pt x="47" y="0"/>
                    </a:lnTo>
                    <a:lnTo>
                      <a:pt x="3" y="10"/>
                    </a:lnTo>
                    <a:lnTo>
                      <a:pt x="0" y="10"/>
                    </a:lnTo>
                    <a:lnTo>
                      <a:pt x="6" y="13"/>
                    </a:lnTo>
                    <a:lnTo>
                      <a:pt x="50" y="26"/>
                    </a:lnTo>
                    <a:lnTo>
                      <a:pt x="47"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70" name="Freeform 144"/>
              <p:cNvSpPr>
                <a:spLocks/>
              </p:cNvSpPr>
              <p:nvPr/>
            </p:nvSpPr>
            <p:spPr bwMode="auto">
              <a:xfrm>
                <a:off x="1318" y="2723"/>
                <a:ext cx="7" cy="6"/>
              </a:xfrm>
              <a:custGeom>
                <a:avLst/>
                <a:gdLst>
                  <a:gd name="T0" fmla="*/ 0 w 7"/>
                  <a:gd name="T1" fmla="*/ 6 h 6"/>
                  <a:gd name="T2" fmla="*/ 4 w 7"/>
                  <a:gd name="T3" fmla="*/ 6 h 6"/>
                  <a:gd name="T4" fmla="*/ 4 w 7"/>
                  <a:gd name="T5" fmla="*/ 6 h 6"/>
                  <a:gd name="T6" fmla="*/ 7 w 7"/>
                  <a:gd name="T7" fmla="*/ 6 h 6"/>
                  <a:gd name="T8" fmla="*/ 7 w 7"/>
                  <a:gd name="T9" fmla="*/ 3 h 6"/>
                  <a:gd name="T10" fmla="*/ 0 w 7"/>
                  <a:gd name="T11" fmla="*/ 0 h 6"/>
                  <a:gd name="T12" fmla="*/ 0 w 7"/>
                  <a:gd name="T13" fmla="*/ 6 h 6"/>
                  <a:gd name="T14" fmla="*/ 0 60000 65536"/>
                  <a:gd name="T15" fmla="*/ 0 60000 65536"/>
                  <a:gd name="T16" fmla="*/ 0 60000 65536"/>
                  <a:gd name="T17" fmla="*/ 0 60000 65536"/>
                  <a:gd name="T18" fmla="*/ 0 60000 65536"/>
                  <a:gd name="T19" fmla="*/ 0 60000 65536"/>
                  <a:gd name="T20" fmla="*/ 0 60000 65536"/>
                  <a:gd name="T21" fmla="*/ 0 w 7"/>
                  <a:gd name="T22" fmla="*/ 0 h 6"/>
                  <a:gd name="T23" fmla="*/ 7 w 7"/>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6">
                    <a:moveTo>
                      <a:pt x="0" y="6"/>
                    </a:moveTo>
                    <a:lnTo>
                      <a:pt x="4" y="6"/>
                    </a:lnTo>
                    <a:lnTo>
                      <a:pt x="7" y="6"/>
                    </a:lnTo>
                    <a:lnTo>
                      <a:pt x="7" y="3"/>
                    </a:lnTo>
                    <a:lnTo>
                      <a:pt x="0" y="0"/>
                    </a:lnTo>
                    <a:lnTo>
                      <a:pt x="0" y="6"/>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71" name="Freeform 145"/>
              <p:cNvSpPr>
                <a:spLocks/>
              </p:cNvSpPr>
              <p:nvPr/>
            </p:nvSpPr>
            <p:spPr bwMode="auto">
              <a:xfrm>
                <a:off x="1220" y="2707"/>
                <a:ext cx="98" cy="25"/>
              </a:xfrm>
              <a:custGeom>
                <a:avLst/>
                <a:gdLst>
                  <a:gd name="T0" fmla="*/ 0 w 98"/>
                  <a:gd name="T1" fmla="*/ 3 h 25"/>
                  <a:gd name="T2" fmla="*/ 0 w 98"/>
                  <a:gd name="T3" fmla="*/ 3 h 25"/>
                  <a:gd name="T4" fmla="*/ 0 w 98"/>
                  <a:gd name="T5" fmla="*/ 6 h 25"/>
                  <a:gd name="T6" fmla="*/ 7 w 98"/>
                  <a:gd name="T7" fmla="*/ 10 h 25"/>
                  <a:gd name="T8" fmla="*/ 54 w 98"/>
                  <a:gd name="T9" fmla="*/ 25 h 25"/>
                  <a:gd name="T10" fmla="*/ 54 w 98"/>
                  <a:gd name="T11" fmla="*/ 25 h 25"/>
                  <a:gd name="T12" fmla="*/ 73 w 98"/>
                  <a:gd name="T13" fmla="*/ 25 h 25"/>
                  <a:gd name="T14" fmla="*/ 98 w 98"/>
                  <a:gd name="T15" fmla="*/ 22 h 25"/>
                  <a:gd name="T16" fmla="*/ 98 w 98"/>
                  <a:gd name="T17" fmla="*/ 16 h 25"/>
                  <a:gd name="T18" fmla="*/ 98 w 98"/>
                  <a:gd name="T19" fmla="*/ 16 h 25"/>
                  <a:gd name="T20" fmla="*/ 98 w 98"/>
                  <a:gd name="T21" fmla="*/ 16 h 25"/>
                  <a:gd name="T22" fmla="*/ 48 w 98"/>
                  <a:gd name="T23" fmla="*/ 0 h 25"/>
                  <a:gd name="T24" fmla="*/ 48 w 98"/>
                  <a:gd name="T25" fmla="*/ 0 h 25"/>
                  <a:gd name="T26" fmla="*/ 29 w 98"/>
                  <a:gd name="T27" fmla="*/ 0 h 25"/>
                  <a:gd name="T28" fmla="*/ 0 w 98"/>
                  <a:gd name="T29" fmla="*/ 3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8"/>
                  <a:gd name="T46" fmla="*/ 0 h 25"/>
                  <a:gd name="T47" fmla="*/ 98 w 98"/>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8" h="25">
                    <a:moveTo>
                      <a:pt x="0" y="3"/>
                    </a:moveTo>
                    <a:lnTo>
                      <a:pt x="0" y="3"/>
                    </a:lnTo>
                    <a:lnTo>
                      <a:pt x="0" y="6"/>
                    </a:lnTo>
                    <a:lnTo>
                      <a:pt x="7" y="10"/>
                    </a:lnTo>
                    <a:lnTo>
                      <a:pt x="54" y="25"/>
                    </a:lnTo>
                    <a:lnTo>
                      <a:pt x="73" y="25"/>
                    </a:lnTo>
                    <a:lnTo>
                      <a:pt x="98" y="22"/>
                    </a:lnTo>
                    <a:lnTo>
                      <a:pt x="98" y="16"/>
                    </a:lnTo>
                    <a:lnTo>
                      <a:pt x="48" y="0"/>
                    </a:lnTo>
                    <a:lnTo>
                      <a:pt x="29" y="0"/>
                    </a:lnTo>
                    <a:lnTo>
                      <a:pt x="0" y="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72" name="Freeform 146"/>
              <p:cNvSpPr>
                <a:spLocks/>
              </p:cNvSpPr>
              <p:nvPr/>
            </p:nvSpPr>
            <p:spPr bwMode="auto">
              <a:xfrm>
                <a:off x="1204" y="2713"/>
                <a:ext cx="70" cy="29"/>
              </a:xfrm>
              <a:custGeom>
                <a:avLst/>
                <a:gdLst>
                  <a:gd name="T0" fmla="*/ 4 w 70"/>
                  <a:gd name="T1" fmla="*/ 23 h 29"/>
                  <a:gd name="T2" fmla="*/ 19 w 70"/>
                  <a:gd name="T3" fmla="*/ 26 h 29"/>
                  <a:gd name="T4" fmla="*/ 19 w 70"/>
                  <a:gd name="T5" fmla="*/ 26 h 29"/>
                  <a:gd name="T6" fmla="*/ 38 w 70"/>
                  <a:gd name="T7" fmla="*/ 29 h 29"/>
                  <a:gd name="T8" fmla="*/ 67 w 70"/>
                  <a:gd name="T9" fmla="*/ 26 h 29"/>
                  <a:gd name="T10" fmla="*/ 67 w 70"/>
                  <a:gd name="T11" fmla="*/ 26 h 29"/>
                  <a:gd name="T12" fmla="*/ 70 w 70"/>
                  <a:gd name="T13" fmla="*/ 23 h 29"/>
                  <a:gd name="T14" fmla="*/ 70 w 70"/>
                  <a:gd name="T15" fmla="*/ 23 h 29"/>
                  <a:gd name="T16" fmla="*/ 64 w 70"/>
                  <a:gd name="T17" fmla="*/ 19 h 29"/>
                  <a:gd name="T18" fmla="*/ 13 w 70"/>
                  <a:gd name="T19" fmla="*/ 4 h 29"/>
                  <a:gd name="T20" fmla="*/ 13 w 70"/>
                  <a:gd name="T21" fmla="*/ 4 h 29"/>
                  <a:gd name="T22" fmla="*/ 0 w 70"/>
                  <a:gd name="T23" fmla="*/ 0 h 29"/>
                  <a:gd name="T24" fmla="*/ 4 w 70"/>
                  <a:gd name="T25" fmla="*/ 23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0"/>
                  <a:gd name="T40" fmla="*/ 0 h 29"/>
                  <a:gd name="T41" fmla="*/ 70 w 70"/>
                  <a:gd name="T42" fmla="*/ 29 h 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0" h="29">
                    <a:moveTo>
                      <a:pt x="4" y="23"/>
                    </a:moveTo>
                    <a:lnTo>
                      <a:pt x="19" y="26"/>
                    </a:lnTo>
                    <a:lnTo>
                      <a:pt x="38" y="29"/>
                    </a:lnTo>
                    <a:lnTo>
                      <a:pt x="67" y="26"/>
                    </a:lnTo>
                    <a:lnTo>
                      <a:pt x="70" y="23"/>
                    </a:lnTo>
                    <a:lnTo>
                      <a:pt x="64" y="19"/>
                    </a:lnTo>
                    <a:lnTo>
                      <a:pt x="13" y="4"/>
                    </a:lnTo>
                    <a:lnTo>
                      <a:pt x="0" y="0"/>
                    </a:lnTo>
                    <a:lnTo>
                      <a:pt x="4" y="2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73" name="Freeform 147"/>
              <p:cNvSpPr>
                <a:spLocks/>
              </p:cNvSpPr>
              <p:nvPr/>
            </p:nvSpPr>
            <p:spPr bwMode="auto">
              <a:xfrm>
                <a:off x="1167" y="2713"/>
                <a:ext cx="41" cy="23"/>
              </a:xfrm>
              <a:custGeom>
                <a:avLst/>
                <a:gdLst>
                  <a:gd name="T0" fmla="*/ 3 w 41"/>
                  <a:gd name="T1" fmla="*/ 7 h 23"/>
                  <a:gd name="T2" fmla="*/ 3 w 41"/>
                  <a:gd name="T3" fmla="*/ 7 h 23"/>
                  <a:gd name="T4" fmla="*/ 0 w 41"/>
                  <a:gd name="T5" fmla="*/ 7 h 23"/>
                  <a:gd name="T6" fmla="*/ 0 w 41"/>
                  <a:gd name="T7" fmla="*/ 10 h 23"/>
                  <a:gd name="T8" fmla="*/ 6 w 41"/>
                  <a:gd name="T9" fmla="*/ 10 h 23"/>
                  <a:gd name="T10" fmla="*/ 41 w 41"/>
                  <a:gd name="T11" fmla="*/ 23 h 23"/>
                  <a:gd name="T12" fmla="*/ 37 w 41"/>
                  <a:gd name="T13" fmla="*/ 0 h 23"/>
                  <a:gd name="T14" fmla="*/ 37 w 41"/>
                  <a:gd name="T15" fmla="*/ 0 h 23"/>
                  <a:gd name="T16" fmla="*/ 31 w 41"/>
                  <a:gd name="T17" fmla="*/ 0 h 23"/>
                  <a:gd name="T18" fmla="*/ 3 w 41"/>
                  <a:gd name="T19" fmla="*/ 7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3"/>
                  <a:gd name="T32" fmla="*/ 41 w 41"/>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3">
                    <a:moveTo>
                      <a:pt x="3" y="7"/>
                    </a:moveTo>
                    <a:lnTo>
                      <a:pt x="3" y="7"/>
                    </a:lnTo>
                    <a:lnTo>
                      <a:pt x="0" y="7"/>
                    </a:lnTo>
                    <a:lnTo>
                      <a:pt x="0" y="10"/>
                    </a:lnTo>
                    <a:lnTo>
                      <a:pt x="6" y="10"/>
                    </a:lnTo>
                    <a:lnTo>
                      <a:pt x="41" y="23"/>
                    </a:lnTo>
                    <a:lnTo>
                      <a:pt x="37" y="0"/>
                    </a:lnTo>
                    <a:lnTo>
                      <a:pt x="31" y="0"/>
                    </a:lnTo>
                    <a:lnTo>
                      <a:pt x="3"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74" name="Freeform 148"/>
              <p:cNvSpPr>
                <a:spLocks/>
              </p:cNvSpPr>
              <p:nvPr/>
            </p:nvSpPr>
            <p:spPr bwMode="auto">
              <a:xfrm>
                <a:off x="1208" y="2739"/>
                <a:ext cx="12" cy="9"/>
              </a:xfrm>
              <a:custGeom>
                <a:avLst/>
                <a:gdLst>
                  <a:gd name="T0" fmla="*/ 0 w 12"/>
                  <a:gd name="T1" fmla="*/ 9 h 9"/>
                  <a:gd name="T2" fmla="*/ 9 w 12"/>
                  <a:gd name="T3" fmla="*/ 6 h 9"/>
                  <a:gd name="T4" fmla="*/ 9 w 12"/>
                  <a:gd name="T5" fmla="*/ 6 h 9"/>
                  <a:gd name="T6" fmla="*/ 12 w 12"/>
                  <a:gd name="T7" fmla="*/ 6 h 9"/>
                  <a:gd name="T8" fmla="*/ 12 w 12"/>
                  <a:gd name="T9" fmla="*/ 6 h 9"/>
                  <a:gd name="T10" fmla="*/ 6 w 12"/>
                  <a:gd name="T11" fmla="*/ 3 h 9"/>
                  <a:gd name="T12" fmla="*/ 0 w 12"/>
                  <a:gd name="T13" fmla="*/ 0 h 9"/>
                  <a:gd name="T14" fmla="*/ 0 w 12"/>
                  <a:gd name="T15" fmla="*/ 9 h 9"/>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9"/>
                  <a:gd name="T26" fmla="*/ 12 w 12"/>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9">
                    <a:moveTo>
                      <a:pt x="0" y="9"/>
                    </a:moveTo>
                    <a:lnTo>
                      <a:pt x="9" y="6"/>
                    </a:lnTo>
                    <a:lnTo>
                      <a:pt x="12" y="6"/>
                    </a:lnTo>
                    <a:lnTo>
                      <a:pt x="6" y="3"/>
                    </a:lnTo>
                    <a:lnTo>
                      <a:pt x="0" y="0"/>
                    </a:lnTo>
                    <a:lnTo>
                      <a:pt x="0" y="9"/>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75" name="Freeform 149"/>
              <p:cNvSpPr>
                <a:spLocks/>
              </p:cNvSpPr>
              <p:nvPr/>
            </p:nvSpPr>
            <p:spPr bwMode="auto">
              <a:xfrm>
                <a:off x="1113" y="2723"/>
                <a:ext cx="95" cy="28"/>
              </a:xfrm>
              <a:custGeom>
                <a:avLst/>
                <a:gdLst>
                  <a:gd name="T0" fmla="*/ 0 w 95"/>
                  <a:gd name="T1" fmla="*/ 6 h 28"/>
                  <a:gd name="T2" fmla="*/ 0 w 95"/>
                  <a:gd name="T3" fmla="*/ 6 h 28"/>
                  <a:gd name="T4" fmla="*/ 0 w 95"/>
                  <a:gd name="T5" fmla="*/ 6 h 28"/>
                  <a:gd name="T6" fmla="*/ 6 w 95"/>
                  <a:gd name="T7" fmla="*/ 9 h 28"/>
                  <a:gd name="T8" fmla="*/ 54 w 95"/>
                  <a:gd name="T9" fmla="*/ 25 h 28"/>
                  <a:gd name="T10" fmla="*/ 54 w 95"/>
                  <a:gd name="T11" fmla="*/ 25 h 28"/>
                  <a:gd name="T12" fmla="*/ 76 w 95"/>
                  <a:gd name="T13" fmla="*/ 28 h 28"/>
                  <a:gd name="T14" fmla="*/ 95 w 95"/>
                  <a:gd name="T15" fmla="*/ 25 h 28"/>
                  <a:gd name="T16" fmla="*/ 95 w 95"/>
                  <a:gd name="T17" fmla="*/ 16 h 28"/>
                  <a:gd name="T18" fmla="*/ 50 w 95"/>
                  <a:gd name="T19" fmla="*/ 3 h 28"/>
                  <a:gd name="T20" fmla="*/ 50 w 95"/>
                  <a:gd name="T21" fmla="*/ 3 h 28"/>
                  <a:gd name="T22" fmla="*/ 31 w 95"/>
                  <a:gd name="T23" fmla="*/ 0 h 28"/>
                  <a:gd name="T24" fmla="*/ 0 w 95"/>
                  <a:gd name="T25" fmla="*/ 6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5"/>
                  <a:gd name="T40" fmla="*/ 0 h 28"/>
                  <a:gd name="T41" fmla="*/ 95 w 95"/>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5" h="28">
                    <a:moveTo>
                      <a:pt x="0" y="6"/>
                    </a:moveTo>
                    <a:lnTo>
                      <a:pt x="0" y="6"/>
                    </a:lnTo>
                    <a:lnTo>
                      <a:pt x="6" y="9"/>
                    </a:lnTo>
                    <a:lnTo>
                      <a:pt x="54" y="25"/>
                    </a:lnTo>
                    <a:lnTo>
                      <a:pt x="76" y="28"/>
                    </a:lnTo>
                    <a:lnTo>
                      <a:pt x="95" y="25"/>
                    </a:lnTo>
                    <a:lnTo>
                      <a:pt x="95" y="16"/>
                    </a:lnTo>
                    <a:lnTo>
                      <a:pt x="50" y="3"/>
                    </a:lnTo>
                    <a:lnTo>
                      <a:pt x="31" y="0"/>
                    </a:lnTo>
                    <a:lnTo>
                      <a:pt x="0" y="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76" name="Freeform 150"/>
              <p:cNvSpPr>
                <a:spLocks/>
              </p:cNvSpPr>
              <p:nvPr/>
            </p:nvSpPr>
            <p:spPr bwMode="auto">
              <a:xfrm>
                <a:off x="1097" y="2732"/>
                <a:ext cx="70" cy="29"/>
              </a:xfrm>
              <a:custGeom>
                <a:avLst/>
                <a:gdLst>
                  <a:gd name="T0" fmla="*/ 0 w 70"/>
                  <a:gd name="T1" fmla="*/ 23 h 29"/>
                  <a:gd name="T2" fmla="*/ 16 w 70"/>
                  <a:gd name="T3" fmla="*/ 26 h 29"/>
                  <a:gd name="T4" fmla="*/ 16 w 70"/>
                  <a:gd name="T5" fmla="*/ 26 h 29"/>
                  <a:gd name="T6" fmla="*/ 25 w 70"/>
                  <a:gd name="T7" fmla="*/ 29 h 29"/>
                  <a:gd name="T8" fmla="*/ 35 w 70"/>
                  <a:gd name="T9" fmla="*/ 29 h 29"/>
                  <a:gd name="T10" fmla="*/ 66 w 70"/>
                  <a:gd name="T11" fmla="*/ 23 h 29"/>
                  <a:gd name="T12" fmla="*/ 66 w 70"/>
                  <a:gd name="T13" fmla="*/ 23 h 29"/>
                  <a:gd name="T14" fmla="*/ 70 w 70"/>
                  <a:gd name="T15" fmla="*/ 23 h 29"/>
                  <a:gd name="T16" fmla="*/ 70 w 70"/>
                  <a:gd name="T17" fmla="*/ 23 h 29"/>
                  <a:gd name="T18" fmla="*/ 63 w 70"/>
                  <a:gd name="T19" fmla="*/ 19 h 29"/>
                  <a:gd name="T20" fmla="*/ 13 w 70"/>
                  <a:gd name="T21" fmla="*/ 4 h 29"/>
                  <a:gd name="T22" fmla="*/ 13 w 70"/>
                  <a:gd name="T23" fmla="*/ 4 h 29"/>
                  <a:gd name="T24" fmla="*/ 0 w 70"/>
                  <a:gd name="T25" fmla="*/ 0 h 29"/>
                  <a:gd name="T26" fmla="*/ 0 w 70"/>
                  <a:gd name="T27" fmla="*/ 23 h 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0"/>
                  <a:gd name="T43" fmla="*/ 0 h 29"/>
                  <a:gd name="T44" fmla="*/ 70 w 70"/>
                  <a:gd name="T45" fmla="*/ 29 h 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0" h="29">
                    <a:moveTo>
                      <a:pt x="0" y="23"/>
                    </a:moveTo>
                    <a:lnTo>
                      <a:pt x="16" y="26"/>
                    </a:lnTo>
                    <a:lnTo>
                      <a:pt x="25" y="29"/>
                    </a:lnTo>
                    <a:lnTo>
                      <a:pt x="35" y="29"/>
                    </a:lnTo>
                    <a:lnTo>
                      <a:pt x="66" y="23"/>
                    </a:lnTo>
                    <a:lnTo>
                      <a:pt x="70" y="23"/>
                    </a:lnTo>
                    <a:lnTo>
                      <a:pt x="63" y="19"/>
                    </a:lnTo>
                    <a:lnTo>
                      <a:pt x="13" y="4"/>
                    </a:lnTo>
                    <a:lnTo>
                      <a:pt x="0" y="0"/>
                    </a:lnTo>
                    <a:lnTo>
                      <a:pt x="0" y="2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77" name="Freeform 151"/>
              <p:cNvSpPr>
                <a:spLocks/>
              </p:cNvSpPr>
              <p:nvPr/>
            </p:nvSpPr>
            <p:spPr bwMode="auto">
              <a:xfrm>
                <a:off x="1056" y="2732"/>
                <a:ext cx="41" cy="23"/>
              </a:xfrm>
              <a:custGeom>
                <a:avLst/>
                <a:gdLst>
                  <a:gd name="T0" fmla="*/ 3 w 41"/>
                  <a:gd name="T1" fmla="*/ 7 h 23"/>
                  <a:gd name="T2" fmla="*/ 3 w 41"/>
                  <a:gd name="T3" fmla="*/ 7 h 23"/>
                  <a:gd name="T4" fmla="*/ 0 w 41"/>
                  <a:gd name="T5" fmla="*/ 7 h 23"/>
                  <a:gd name="T6" fmla="*/ 0 w 41"/>
                  <a:gd name="T7" fmla="*/ 7 h 23"/>
                  <a:gd name="T8" fmla="*/ 6 w 41"/>
                  <a:gd name="T9" fmla="*/ 10 h 23"/>
                  <a:gd name="T10" fmla="*/ 41 w 41"/>
                  <a:gd name="T11" fmla="*/ 23 h 23"/>
                  <a:gd name="T12" fmla="*/ 41 w 41"/>
                  <a:gd name="T13" fmla="*/ 0 h 23"/>
                  <a:gd name="T14" fmla="*/ 41 w 41"/>
                  <a:gd name="T15" fmla="*/ 0 h 23"/>
                  <a:gd name="T16" fmla="*/ 35 w 41"/>
                  <a:gd name="T17" fmla="*/ 0 h 23"/>
                  <a:gd name="T18" fmla="*/ 3 w 41"/>
                  <a:gd name="T19" fmla="*/ 7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3"/>
                  <a:gd name="T32" fmla="*/ 41 w 41"/>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3">
                    <a:moveTo>
                      <a:pt x="3" y="7"/>
                    </a:moveTo>
                    <a:lnTo>
                      <a:pt x="3" y="7"/>
                    </a:lnTo>
                    <a:lnTo>
                      <a:pt x="0" y="7"/>
                    </a:lnTo>
                    <a:lnTo>
                      <a:pt x="6" y="10"/>
                    </a:lnTo>
                    <a:lnTo>
                      <a:pt x="41" y="23"/>
                    </a:lnTo>
                    <a:lnTo>
                      <a:pt x="41" y="0"/>
                    </a:lnTo>
                    <a:lnTo>
                      <a:pt x="35" y="0"/>
                    </a:lnTo>
                    <a:lnTo>
                      <a:pt x="3"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78" name="Freeform 152"/>
              <p:cNvSpPr>
                <a:spLocks/>
              </p:cNvSpPr>
              <p:nvPr/>
            </p:nvSpPr>
            <p:spPr bwMode="auto">
              <a:xfrm>
                <a:off x="1097" y="2758"/>
                <a:ext cx="13" cy="9"/>
              </a:xfrm>
              <a:custGeom>
                <a:avLst/>
                <a:gdLst>
                  <a:gd name="T0" fmla="*/ 0 w 13"/>
                  <a:gd name="T1" fmla="*/ 9 h 9"/>
                  <a:gd name="T2" fmla="*/ 9 w 13"/>
                  <a:gd name="T3" fmla="*/ 9 h 9"/>
                  <a:gd name="T4" fmla="*/ 9 w 13"/>
                  <a:gd name="T5" fmla="*/ 9 h 9"/>
                  <a:gd name="T6" fmla="*/ 13 w 13"/>
                  <a:gd name="T7" fmla="*/ 6 h 9"/>
                  <a:gd name="T8" fmla="*/ 13 w 13"/>
                  <a:gd name="T9" fmla="*/ 6 h 9"/>
                  <a:gd name="T10" fmla="*/ 6 w 13"/>
                  <a:gd name="T11" fmla="*/ 3 h 9"/>
                  <a:gd name="T12" fmla="*/ 0 w 13"/>
                  <a:gd name="T13" fmla="*/ 0 h 9"/>
                  <a:gd name="T14" fmla="*/ 0 w 13"/>
                  <a:gd name="T15" fmla="*/ 9 h 9"/>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9"/>
                  <a:gd name="T26" fmla="*/ 13 w 13"/>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9">
                    <a:moveTo>
                      <a:pt x="0" y="9"/>
                    </a:moveTo>
                    <a:lnTo>
                      <a:pt x="9" y="9"/>
                    </a:lnTo>
                    <a:lnTo>
                      <a:pt x="13" y="6"/>
                    </a:lnTo>
                    <a:lnTo>
                      <a:pt x="6" y="3"/>
                    </a:lnTo>
                    <a:lnTo>
                      <a:pt x="0" y="0"/>
                    </a:lnTo>
                    <a:lnTo>
                      <a:pt x="0" y="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79" name="Freeform 153"/>
              <p:cNvSpPr>
                <a:spLocks/>
              </p:cNvSpPr>
              <p:nvPr/>
            </p:nvSpPr>
            <p:spPr bwMode="auto">
              <a:xfrm>
                <a:off x="999" y="2742"/>
                <a:ext cx="98" cy="28"/>
              </a:xfrm>
              <a:custGeom>
                <a:avLst/>
                <a:gdLst>
                  <a:gd name="T0" fmla="*/ 0 w 98"/>
                  <a:gd name="T1" fmla="*/ 6 h 28"/>
                  <a:gd name="T2" fmla="*/ 0 w 98"/>
                  <a:gd name="T3" fmla="*/ 6 h 28"/>
                  <a:gd name="T4" fmla="*/ 0 w 98"/>
                  <a:gd name="T5" fmla="*/ 6 h 28"/>
                  <a:gd name="T6" fmla="*/ 3 w 98"/>
                  <a:gd name="T7" fmla="*/ 9 h 28"/>
                  <a:gd name="T8" fmla="*/ 54 w 98"/>
                  <a:gd name="T9" fmla="*/ 28 h 28"/>
                  <a:gd name="T10" fmla="*/ 54 w 98"/>
                  <a:gd name="T11" fmla="*/ 28 h 28"/>
                  <a:gd name="T12" fmla="*/ 66 w 98"/>
                  <a:gd name="T13" fmla="*/ 28 h 28"/>
                  <a:gd name="T14" fmla="*/ 76 w 98"/>
                  <a:gd name="T15" fmla="*/ 28 h 28"/>
                  <a:gd name="T16" fmla="*/ 98 w 98"/>
                  <a:gd name="T17" fmla="*/ 25 h 28"/>
                  <a:gd name="T18" fmla="*/ 98 w 98"/>
                  <a:gd name="T19" fmla="*/ 16 h 28"/>
                  <a:gd name="T20" fmla="*/ 54 w 98"/>
                  <a:gd name="T21" fmla="*/ 3 h 28"/>
                  <a:gd name="T22" fmla="*/ 54 w 98"/>
                  <a:gd name="T23" fmla="*/ 3 h 28"/>
                  <a:gd name="T24" fmla="*/ 44 w 98"/>
                  <a:gd name="T25" fmla="*/ 0 h 28"/>
                  <a:gd name="T26" fmla="*/ 35 w 98"/>
                  <a:gd name="T27" fmla="*/ 0 h 28"/>
                  <a:gd name="T28" fmla="*/ 0 w 98"/>
                  <a:gd name="T29" fmla="*/ 6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8"/>
                  <a:gd name="T46" fmla="*/ 0 h 28"/>
                  <a:gd name="T47" fmla="*/ 98 w 98"/>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8" h="28">
                    <a:moveTo>
                      <a:pt x="0" y="6"/>
                    </a:moveTo>
                    <a:lnTo>
                      <a:pt x="0" y="6"/>
                    </a:lnTo>
                    <a:lnTo>
                      <a:pt x="3" y="9"/>
                    </a:lnTo>
                    <a:lnTo>
                      <a:pt x="54" y="28"/>
                    </a:lnTo>
                    <a:lnTo>
                      <a:pt x="66" y="28"/>
                    </a:lnTo>
                    <a:lnTo>
                      <a:pt x="76" y="28"/>
                    </a:lnTo>
                    <a:lnTo>
                      <a:pt x="98" y="25"/>
                    </a:lnTo>
                    <a:lnTo>
                      <a:pt x="98" y="16"/>
                    </a:lnTo>
                    <a:lnTo>
                      <a:pt x="54" y="3"/>
                    </a:lnTo>
                    <a:lnTo>
                      <a:pt x="44" y="0"/>
                    </a:lnTo>
                    <a:lnTo>
                      <a:pt x="35" y="0"/>
                    </a:lnTo>
                    <a:lnTo>
                      <a:pt x="0" y="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80" name="Freeform 154"/>
              <p:cNvSpPr>
                <a:spLocks/>
              </p:cNvSpPr>
              <p:nvPr/>
            </p:nvSpPr>
            <p:spPr bwMode="auto">
              <a:xfrm>
                <a:off x="936" y="2751"/>
                <a:ext cx="117" cy="32"/>
              </a:xfrm>
              <a:custGeom>
                <a:avLst/>
                <a:gdLst>
                  <a:gd name="T0" fmla="*/ 3 w 117"/>
                  <a:gd name="T1" fmla="*/ 7 h 32"/>
                  <a:gd name="T2" fmla="*/ 3 w 117"/>
                  <a:gd name="T3" fmla="*/ 7 h 32"/>
                  <a:gd name="T4" fmla="*/ 0 w 117"/>
                  <a:gd name="T5" fmla="*/ 7 h 32"/>
                  <a:gd name="T6" fmla="*/ 6 w 117"/>
                  <a:gd name="T7" fmla="*/ 10 h 32"/>
                  <a:gd name="T8" fmla="*/ 60 w 117"/>
                  <a:gd name="T9" fmla="*/ 29 h 32"/>
                  <a:gd name="T10" fmla="*/ 60 w 117"/>
                  <a:gd name="T11" fmla="*/ 29 h 32"/>
                  <a:gd name="T12" fmla="*/ 69 w 117"/>
                  <a:gd name="T13" fmla="*/ 32 h 32"/>
                  <a:gd name="T14" fmla="*/ 79 w 117"/>
                  <a:gd name="T15" fmla="*/ 32 h 32"/>
                  <a:gd name="T16" fmla="*/ 113 w 117"/>
                  <a:gd name="T17" fmla="*/ 26 h 32"/>
                  <a:gd name="T18" fmla="*/ 113 w 117"/>
                  <a:gd name="T19" fmla="*/ 26 h 32"/>
                  <a:gd name="T20" fmla="*/ 117 w 117"/>
                  <a:gd name="T21" fmla="*/ 26 h 32"/>
                  <a:gd name="T22" fmla="*/ 117 w 117"/>
                  <a:gd name="T23" fmla="*/ 23 h 32"/>
                  <a:gd name="T24" fmla="*/ 110 w 117"/>
                  <a:gd name="T25" fmla="*/ 19 h 32"/>
                  <a:gd name="T26" fmla="*/ 60 w 117"/>
                  <a:gd name="T27" fmla="*/ 4 h 32"/>
                  <a:gd name="T28" fmla="*/ 60 w 117"/>
                  <a:gd name="T29" fmla="*/ 4 h 32"/>
                  <a:gd name="T30" fmla="*/ 47 w 117"/>
                  <a:gd name="T31" fmla="*/ 0 h 32"/>
                  <a:gd name="T32" fmla="*/ 38 w 117"/>
                  <a:gd name="T33" fmla="*/ 0 h 32"/>
                  <a:gd name="T34" fmla="*/ 3 w 117"/>
                  <a:gd name="T35" fmla="*/ 7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7"/>
                  <a:gd name="T55" fmla="*/ 0 h 32"/>
                  <a:gd name="T56" fmla="*/ 117 w 117"/>
                  <a:gd name="T57" fmla="*/ 32 h 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7" h="32">
                    <a:moveTo>
                      <a:pt x="3" y="7"/>
                    </a:moveTo>
                    <a:lnTo>
                      <a:pt x="3" y="7"/>
                    </a:lnTo>
                    <a:lnTo>
                      <a:pt x="0" y="7"/>
                    </a:lnTo>
                    <a:lnTo>
                      <a:pt x="6" y="10"/>
                    </a:lnTo>
                    <a:lnTo>
                      <a:pt x="60" y="29"/>
                    </a:lnTo>
                    <a:lnTo>
                      <a:pt x="69" y="32"/>
                    </a:lnTo>
                    <a:lnTo>
                      <a:pt x="79" y="32"/>
                    </a:lnTo>
                    <a:lnTo>
                      <a:pt x="113" y="26"/>
                    </a:lnTo>
                    <a:lnTo>
                      <a:pt x="117" y="26"/>
                    </a:lnTo>
                    <a:lnTo>
                      <a:pt x="117" y="23"/>
                    </a:lnTo>
                    <a:lnTo>
                      <a:pt x="110" y="19"/>
                    </a:lnTo>
                    <a:lnTo>
                      <a:pt x="60" y="4"/>
                    </a:lnTo>
                    <a:lnTo>
                      <a:pt x="47" y="0"/>
                    </a:lnTo>
                    <a:lnTo>
                      <a:pt x="38" y="0"/>
                    </a:lnTo>
                    <a:lnTo>
                      <a:pt x="3"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81" name="Freeform 155"/>
              <p:cNvSpPr>
                <a:spLocks/>
              </p:cNvSpPr>
              <p:nvPr/>
            </p:nvSpPr>
            <p:spPr bwMode="auto">
              <a:xfrm>
                <a:off x="875" y="2761"/>
                <a:ext cx="117" cy="32"/>
              </a:xfrm>
              <a:custGeom>
                <a:avLst/>
                <a:gdLst>
                  <a:gd name="T0" fmla="*/ 0 w 117"/>
                  <a:gd name="T1" fmla="*/ 6 h 32"/>
                  <a:gd name="T2" fmla="*/ 0 w 117"/>
                  <a:gd name="T3" fmla="*/ 6 h 32"/>
                  <a:gd name="T4" fmla="*/ 0 w 117"/>
                  <a:gd name="T5" fmla="*/ 9 h 32"/>
                  <a:gd name="T6" fmla="*/ 4 w 117"/>
                  <a:gd name="T7" fmla="*/ 13 h 32"/>
                  <a:gd name="T8" fmla="*/ 57 w 117"/>
                  <a:gd name="T9" fmla="*/ 28 h 32"/>
                  <a:gd name="T10" fmla="*/ 57 w 117"/>
                  <a:gd name="T11" fmla="*/ 28 h 32"/>
                  <a:gd name="T12" fmla="*/ 67 w 117"/>
                  <a:gd name="T13" fmla="*/ 32 h 32"/>
                  <a:gd name="T14" fmla="*/ 76 w 117"/>
                  <a:gd name="T15" fmla="*/ 32 h 32"/>
                  <a:gd name="T16" fmla="*/ 114 w 117"/>
                  <a:gd name="T17" fmla="*/ 25 h 32"/>
                  <a:gd name="T18" fmla="*/ 114 w 117"/>
                  <a:gd name="T19" fmla="*/ 25 h 32"/>
                  <a:gd name="T20" fmla="*/ 117 w 117"/>
                  <a:gd name="T21" fmla="*/ 25 h 32"/>
                  <a:gd name="T22" fmla="*/ 117 w 117"/>
                  <a:gd name="T23" fmla="*/ 22 h 32"/>
                  <a:gd name="T24" fmla="*/ 111 w 117"/>
                  <a:gd name="T25" fmla="*/ 19 h 32"/>
                  <a:gd name="T26" fmla="*/ 57 w 117"/>
                  <a:gd name="T27" fmla="*/ 3 h 32"/>
                  <a:gd name="T28" fmla="*/ 57 w 117"/>
                  <a:gd name="T29" fmla="*/ 3 h 32"/>
                  <a:gd name="T30" fmla="*/ 48 w 117"/>
                  <a:gd name="T31" fmla="*/ 0 h 32"/>
                  <a:gd name="T32" fmla="*/ 38 w 117"/>
                  <a:gd name="T33" fmla="*/ 0 h 32"/>
                  <a:gd name="T34" fmla="*/ 0 w 117"/>
                  <a:gd name="T35" fmla="*/ 6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7"/>
                  <a:gd name="T55" fmla="*/ 0 h 32"/>
                  <a:gd name="T56" fmla="*/ 117 w 117"/>
                  <a:gd name="T57" fmla="*/ 32 h 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7" h="32">
                    <a:moveTo>
                      <a:pt x="0" y="6"/>
                    </a:moveTo>
                    <a:lnTo>
                      <a:pt x="0" y="6"/>
                    </a:lnTo>
                    <a:lnTo>
                      <a:pt x="0" y="9"/>
                    </a:lnTo>
                    <a:lnTo>
                      <a:pt x="4" y="13"/>
                    </a:lnTo>
                    <a:lnTo>
                      <a:pt x="57" y="28"/>
                    </a:lnTo>
                    <a:lnTo>
                      <a:pt x="67" y="32"/>
                    </a:lnTo>
                    <a:lnTo>
                      <a:pt x="76" y="32"/>
                    </a:lnTo>
                    <a:lnTo>
                      <a:pt x="114" y="25"/>
                    </a:lnTo>
                    <a:lnTo>
                      <a:pt x="117" y="25"/>
                    </a:lnTo>
                    <a:lnTo>
                      <a:pt x="117" y="22"/>
                    </a:lnTo>
                    <a:lnTo>
                      <a:pt x="111" y="19"/>
                    </a:lnTo>
                    <a:lnTo>
                      <a:pt x="57" y="3"/>
                    </a:lnTo>
                    <a:lnTo>
                      <a:pt x="48" y="0"/>
                    </a:lnTo>
                    <a:lnTo>
                      <a:pt x="38" y="0"/>
                    </a:lnTo>
                    <a:lnTo>
                      <a:pt x="0" y="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82" name="Freeform 156"/>
              <p:cNvSpPr>
                <a:spLocks/>
              </p:cNvSpPr>
              <p:nvPr/>
            </p:nvSpPr>
            <p:spPr bwMode="auto">
              <a:xfrm>
                <a:off x="822" y="2770"/>
                <a:ext cx="107" cy="35"/>
              </a:xfrm>
              <a:custGeom>
                <a:avLst/>
                <a:gdLst>
                  <a:gd name="T0" fmla="*/ 0 w 107"/>
                  <a:gd name="T1" fmla="*/ 7 h 35"/>
                  <a:gd name="T2" fmla="*/ 0 w 107"/>
                  <a:gd name="T3" fmla="*/ 16 h 35"/>
                  <a:gd name="T4" fmla="*/ 44 w 107"/>
                  <a:gd name="T5" fmla="*/ 32 h 35"/>
                  <a:gd name="T6" fmla="*/ 44 w 107"/>
                  <a:gd name="T7" fmla="*/ 32 h 35"/>
                  <a:gd name="T8" fmla="*/ 57 w 107"/>
                  <a:gd name="T9" fmla="*/ 35 h 35"/>
                  <a:gd name="T10" fmla="*/ 66 w 107"/>
                  <a:gd name="T11" fmla="*/ 35 h 35"/>
                  <a:gd name="T12" fmla="*/ 104 w 107"/>
                  <a:gd name="T13" fmla="*/ 29 h 35"/>
                  <a:gd name="T14" fmla="*/ 104 w 107"/>
                  <a:gd name="T15" fmla="*/ 29 h 35"/>
                  <a:gd name="T16" fmla="*/ 107 w 107"/>
                  <a:gd name="T17" fmla="*/ 26 h 35"/>
                  <a:gd name="T18" fmla="*/ 107 w 107"/>
                  <a:gd name="T19" fmla="*/ 26 h 35"/>
                  <a:gd name="T20" fmla="*/ 101 w 107"/>
                  <a:gd name="T21" fmla="*/ 23 h 35"/>
                  <a:gd name="T22" fmla="*/ 47 w 107"/>
                  <a:gd name="T23" fmla="*/ 4 h 35"/>
                  <a:gd name="T24" fmla="*/ 47 w 107"/>
                  <a:gd name="T25" fmla="*/ 4 h 35"/>
                  <a:gd name="T26" fmla="*/ 38 w 107"/>
                  <a:gd name="T27" fmla="*/ 0 h 35"/>
                  <a:gd name="T28" fmla="*/ 28 w 107"/>
                  <a:gd name="T29" fmla="*/ 0 h 35"/>
                  <a:gd name="T30" fmla="*/ 0 w 107"/>
                  <a:gd name="T31" fmla="*/ 7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7"/>
                  <a:gd name="T49" fmla="*/ 0 h 35"/>
                  <a:gd name="T50" fmla="*/ 107 w 107"/>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7" h="35">
                    <a:moveTo>
                      <a:pt x="0" y="7"/>
                    </a:moveTo>
                    <a:lnTo>
                      <a:pt x="0" y="16"/>
                    </a:lnTo>
                    <a:lnTo>
                      <a:pt x="44" y="32"/>
                    </a:lnTo>
                    <a:lnTo>
                      <a:pt x="57" y="35"/>
                    </a:lnTo>
                    <a:lnTo>
                      <a:pt x="66" y="35"/>
                    </a:lnTo>
                    <a:lnTo>
                      <a:pt x="104" y="29"/>
                    </a:lnTo>
                    <a:lnTo>
                      <a:pt x="107" y="26"/>
                    </a:lnTo>
                    <a:lnTo>
                      <a:pt x="101" y="23"/>
                    </a:lnTo>
                    <a:lnTo>
                      <a:pt x="47" y="4"/>
                    </a:lnTo>
                    <a:lnTo>
                      <a:pt x="38" y="0"/>
                    </a:lnTo>
                    <a:lnTo>
                      <a:pt x="28" y="0"/>
                    </a:lnTo>
                    <a:lnTo>
                      <a:pt x="0"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83" name="Freeform 157"/>
              <p:cNvSpPr>
                <a:spLocks/>
              </p:cNvSpPr>
              <p:nvPr/>
            </p:nvSpPr>
            <p:spPr bwMode="auto">
              <a:xfrm>
                <a:off x="809" y="2777"/>
                <a:ext cx="13" cy="9"/>
              </a:xfrm>
              <a:custGeom>
                <a:avLst/>
                <a:gdLst>
                  <a:gd name="T0" fmla="*/ 13 w 13"/>
                  <a:gd name="T1" fmla="*/ 0 h 9"/>
                  <a:gd name="T2" fmla="*/ 3 w 13"/>
                  <a:gd name="T3" fmla="*/ 0 h 9"/>
                  <a:gd name="T4" fmla="*/ 3 w 13"/>
                  <a:gd name="T5" fmla="*/ 0 h 9"/>
                  <a:gd name="T6" fmla="*/ 0 w 13"/>
                  <a:gd name="T7" fmla="*/ 3 h 9"/>
                  <a:gd name="T8" fmla="*/ 6 w 13"/>
                  <a:gd name="T9" fmla="*/ 6 h 9"/>
                  <a:gd name="T10" fmla="*/ 13 w 13"/>
                  <a:gd name="T11" fmla="*/ 9 h 9"/>
                  <a:gd name="T12" fmla="*/ 13 w 13"/>
                  <a:gd name="T13" fmla="*/ 0 h 9"/>
                  <a:gd name="T14" fmla="*/ 0 60000 65536"/>
                  <a:gd name="T15" fmla="*/ 0 60000 65536"/>
                  <a:gd name="T16" fmla="*/ 0 60000 65536"/>
                  <a:gd name="T17" fmla="*/ 0 60000 65536"/>
                  <a:gd name="T18" fmla="*/ 0 60000 65536"/>
                  <a:gd name="T19" fmla="*/ 0 60000 65536"/>
                  <a:gd name="T20" fmla="*/ 0 60000 65536"/>
                  <a:gd name="T21" fmla="*/ 0 w 13"/>
                  <a:gd name="T22" fmla="*/ 0 h 9"/>
                  <a:gd name="T23" fmla="*/ 13 w 1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9">
                    <a:moveTo>
                      <a:pt x="13" y="0"/>
                    </a:moveTo>
                    <a:lnTo>
                      <a:pt x="3" y="0"/>
                    </a:lnTo>
                    <a:lnTo>
                      <a:pt x="0" y="3"/>
                    </a:lnTo>
                    <a:lnTo>
                      <a:pt x="6" y="6"/>
                    </a:lnTo>
                    <a:lnTo>
                      <a:pt x="13" y="9"/>
                    </a:lnTo>
                    <a:lnTo>
                      <a:pt x="13"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84" name="Freeform 158"/>
              <p:cNvSpPr>
                <a:spLocks/>
              </p:cNvSpPr>
              <p:nvPr/>
            </p:nvSpPr>
            <p:spPr bwMode="auto">
              <a:xfrm>
                <a:off x="822" y="2789"/>
                <a:ext cx="41" cy="26"/>
              </a:xfrm>
              <a:custGeom>
                <a:avLst/>
                <a:gdLst>
                  <a:gd name="T0" fmla="*/ 0 w 41"/>
                  <a:gd name="T1" fmla="*/ 26 h 26"/>
                  <a:gd name="T2" fmla="*/ 38 w 41"/>
                  <a:gd name="T3" fmla="*/ 19 h 26"/>
                  <a:gd name="T4" fmla="*/ 38 w 41"/>
                  <a:gd name="T5" fmla="*/ 19 h 26"/>
                  <a:gd name="T6" fmla="*/ 41 w 41"/>
                  <a:gd name="T7" fmla="*/ 19 h 26"/>
                  <a:gd name="T8" fmla="*/ 41 w 41"/>
                  <a:gd name="T9" fmla="*/ 16 h 26"/>
                  <a:gd name="T10" fmla="*/ 34 w 41"/>
                  <a:gd name="T11" fmla="*/ 13 h 26"/>
                  <a:gd name="T12" fmla="*/ 0 w 41"/>
                  <a:gd name="T13" fmla="*/ 0 h 26"/>
                  <a:gd name="T14" fmla="*/ 0 w 41"/>
                  <a:gd name="T15" fmla="*/ 26 h 26"/>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26"/>
                  <a:gd name="T26" fmla="*/ 41 w 41"/>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26">
                    <a:moveTo>
                      <a:pt x="0" y="26"/>
                    </a:moveTo>
                    <a:lnTo>
                      <a:pt x="38" y="19"/>
                    </a:lnTo>
                    <a:lnTo>
                      <a:pt x="41" y="19"/>
                    </a:lnTo>
                    <a:lnTo>
                      <a:pt x="41" y="16"/>
                    </a:lnTo>
                    <a:lnTo>
                      <a:pt x="34" y="13"/>
                    </a:lnTo>
                    <a:lnTo>
                      <a:pt x="0" y="0"/>
                    </a:lnTo>
                    <a:lnTo>
                      <a:pt x="0" y="2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85" name="Freeform 159"/>
              <p:cNvSpPr>
                <a:spLocks/>
              </p:cNvSpPr>
              <p:nvPr/>
            </p:nvSpPr>
            <p:spPr bwMode="auto">
              <a:xfrm>
                <a:off x="743" y="2783"/>
                <a:ext cx="79" cy="32"/>
              </a:xfrm>
              <a:custGeom>
                <a:avLst/>
                <a:gdLst>
                  <a:gd name="T0" fmla="*/ 3 w 79"/>
                  <a:gd name="T1" fmla="*/ 6 h 32"/>
                  <a:gd name="T2" fmla="*/ 3 w 79"/>
                  <a:gd name="T3" fmla="*/ 6 h 32"/>
                  <a:gd name="T4" fmla="*/ 0 w 79"/>
                  <a:gd name="T5" fmla="*/ 10 h 32"/>
                  <a:gd name="T6" fmla="*/ 3 w 79"/>
                  <a:gd name="T7" fmla="*/ 13 h 32"/>
                  <a:gd name="T8" fmla="*/ 56 w 79"/>
                  <a:gd name="T9" fmla="*/ 29 h 32"/>
                  <a:gd name="T10" fmla="*/ 56 w 79"/>
                  <a:gd name="T11" fmla="*/ 29 h 32"/>
                  <a:gd name="T12" fmla="*/ 69 w 79"/>
                  <a:gd name="T13" fmla="*/ 32 h 32"/>
                  <a:gd name="T14" fmla="*/ 79 w 79"/>
                  <a:gd name="T15" fmla="*/ 32 h 32"/>
                  <a:gd name="T16" fmla="*/ 79 w 79"/>
                  <a:gd name="T17" fmla="*/ 32 h 32"/>
                  <a:gd name="T18" fmla="*/ 79 w 79"/>
                  <a:gd name="T19" fmla="*/ 6 h 32"/>
                  <a:gd name="T20" fmla="*/ 63 w 79"/>
                  <a:gd name="T21" fmla="*/ 3 h 32"/>
                  <a:gd name="T22" fmla="*/ 63 w 79"/>
                  <a:gd name="T23" fmla="*/ 3 h 32"/>
                  <a:gd name="T24" fmla="*/ 50 w 79"/>
                  <a:gd name="T25" fmla="*/ 0 h 32"/>
                  <a:gd name="T26" fmla="*/ 41 w 79"/>
                  <a:gd name="T27" fmla="*/ 0 h 32"/>
                  <a:gd name="T28" fmla="*/ 3 w 79"/>
                  <a:gd name="T29" fmla="*/ 6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
                  <a:gd name="T46" fmla="*/ 0 h 32"/>
                  <a:gd name="T47" fmla="*/ 79 w 79"/>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 h="32">
                    <a:moveTo>
                      <a:pt x="3" y="6"/>
                    </a:moveTo>
                    <a:lnTo>
                      <a:pt x="3" y="6"/>
                    </a:lnTo>
                    <a:lnTo>
                      <a:pt x="0" y="10"/>
                    </a:lnTo>
                    <a:lnTo>
                      <a:pt x="3" y="13"/>
                    </a:lnTo>
                    <a:lnTo>
                      <a:pt x="56" y="29"/>
                    </a:lnTo>
                    <a:lnTo>
                      <a:pt x="69" y="32"/>
                    </a:lnTo>
                    <a:lnTo>
                      <a:pt x="79" y="32"/>
                    </a:lnTo>
                    <a:lnTo>
                      <a:pt x="79" y="6"/>
                    </a:lnTo>
                    <a:lnTo>
                      <a:pt x="63" y="3"/>
                    </a:lnTo>
                    <a:lnTo>
                      <a:pt x="50" y="0"/>
                    </a:lnTo>
                    <a:lnTo>
                      <a:pt x="41" y="0"/>
                    </a:lnTo>
                    <a:lnTo>
                      <a:pt x="3" y="6"/>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86" name="Freeform 160"/>
              <p:cNvSpPr>
                <a:spLocks/>
              </p:cNvSpPr>
              <p:nvPr/>
            </p:nvSpPr>
            <p:spPr bwMode="auto">
              <a:xfrm>
                <a:off x="670" y="2793"/>
                <a:ext cx="126" cy="34"/>
              </a:xfrm>
              <a:custGeom>
                <a:avLst/>
                <a:gdLst>
                  <a:gd name="T0" fmla="*/ 60 w 126"/>
                  <a:gd name="T1" fmla="*/ 31 h 34"/>
                  <a:gd name="T2" fmla="*/ 60 w 126"/>
                  <a:gd name="T3" fmla="*/ 31 h 34"/>
                  <a:gd name="T4" fmla="*/ 73 w 126"/>
                  <a:gd name="T5" fmla="*/ 34 h 34"/>
                  <a:gd name="T6" fmla="*/ 82 w 126"/>
                  <a:gd name="T7" fmla="*/ 34 h 34"/>
                  <a:gd name="T8" fmla="*/ 123 w 126"/>
                  <a:gd name="T9" fmla="*/ 28 h 34"/>
                  <a:gd name="T10" fmla="*/ 123 w 126"/>
                  <a:gd name="T11" fmla="*/ 28 h 34"/>
                  <a:gd name="T12" fmla="*/ 126 w 126"/>
                  <a:gd name="T13" fmla="*/ 28 h 34"/>
                  <a:gd name="T14" fmla="*/ 126 w 126"/>
                  <a:gd name="T15" fmla="*/ 25 h 34"/>
                  <a:gd name="T16" fmla="*/ 120 w 126"/>
                  <a:gd name="T17" fmla="*/ 22 h 34"/>
                  <a:gd name="T18" fmla="*/ 66 w 126"/>
                  <a:gd name="T19" fmla="*/ 3 h 34"/>
                  <a:gd name="T20" fmla="*/ 66 w 126"/>
                  <a:gd name="T21" fmla="*/ 3 h 34"/>
                  <a:gd name="T22" fmla="*/ 54 w 126"/>
                  <a:gd name="T23" fmla="*/ 0 h 34"/>
                  <a:gd name="T24" fmla="*/ 44 w 126"/>
                  <a:gd name="T25" fmla="*/ 0 h 34"/>
                  <a:gd name="T26" fmla="*/ 3 w 126"/>
                  <a:gd name="T27" fmla="*/ 6 h 34"/>
                  <a:gd name="T28" fmla="*/ 3 w 126"/>
                  <a:gd name="T29" fmla="*/ 6 h 34"/>
                  <a:gd name="T30" fmla="*/ 0 w 126"/>
                  <a:gd name="T31" fmla="*/ 9 h 34"/>
                  <a:gd name="T32" fmla="*/ 6 w 126"/>
                  <a:gd name="T33" fmla="*/ 12 h 34"/>
                  <a:gd name="T34" fmla="*/ 60 w 126"/>
                  <a:gd name="T35" fmla="*/ 31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6"/>
                  <a:gd name="T55" fmla="*/ 0 h 34"/>
                  <a:gd name="T56" fmla="*/ 126 w 126"/>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6" h="34">
                    <a:moveTo>
                      <a:pt x="60" y="31"/>
                    </a:moveTo>
                    <a:lnTo>
                      <a:pt x="60" y="31"/>
                    </a:lnTo>
                    <a:lnTo>
                      <a:pt x="73" y="34"/>
                    </a:lnTo>
                    <a:lnTo>
                      <a:pt x="82" y="34"/>
                    </a:lnTo>
                    <a:lnTo>
                      <a:pt x="123" y="28"/>
                    </a:lnTo>
                    <a:lnTo>
                      <a:pt x="126" y="28"/>
                    </a:lnTo>
                    <a:lnTo>
                      <a:pt x="126" y="25"/>
                    </a:lnTo>
                    <a:lnTo>
                      <a:pt x="120" y="22"/>
                    </a:lnTo>
                    <a:lnTo>
                      <a:pt x="66" y="3"/>
                    </a:lnTo>
                    <a:lnTo>
                      <a:pt x="54" y="0"/>
                    </a:lnTo>
                    <a:lnTo>
                      <a:pt x="44" y="0"/>
                    </a:lnTo>
                    <a:lnTo>
                      <a:pt x="3" y="6"/>
                    </a:lnTo>
                    <a:lnTo>
                      <a:pt x="0" y="9"/>
                    </a:lnTo>
                    <a:lnTo>
                      <a:pt x="6" y="12"/>
                    </a:lnTo>
                    <a:lnTo>
                      <a:pt x="60" y="31"/>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87" name="Freeform 161"/>
              <p:cNvSpPr>
                <a:spLocks/>
              </p:cNvSpPr>
              <p:nvPr/>
            </p:nvSpPr>
            <p:spPr bwMode="auto">
              <a:xfrm>
                <a:off x="597" y="2805"/>
                <a:ext cx="127" cy="35"/>
              </a:xfrm>
              <a:custGeom>
                <a:avLst/>
                <a:gdLst>
                  <a:gd name="T0" fmla="*/ 60 w 127"/>
                  <a:gd name="T1" fmla="*/ 32 h 35"/>
                  <a:gd name="T2" fmla="*/ 60 w 127"/>
                  <a:gd name="T3" fmla="*/ 32 h 35"/>
                  <a:gd name="T4" fmla="*/ 73 w 127"/>
                  <a:gd name="T5" fmla="*/ 35 h 35"/>
                  <a:gd name="T6" fmla="*/ 82 w 127"/>
                  <a:gd name="T7" fmla="*/ 35 h 35"/>
                  <a:gd name="T8" fmla="*/ 123 w 127"/>
                  <a:gd name="T9" fmla="*/ 29 h 35"/>
                  <a:gd name="T10" fmla="*/ 123 w 127"/>
                  <a:gd name="T11" fmla="*/ 29 h 35"/>
                  <a:gd name="T12" fmla="*/ 127 w 127"/>
                  <a:gd name="T13" fmla="*/ 29 h 35"/>
                  <a:gd name="T14" fmla="*/ 127 w 127"/>
                  <a:gd name="T15" fmla="*/ 26 h 35"/>
                  <a:gd name="T16" fmla="*/ 123 w 127"/>
                  <a:gd name="T17" fmla="*/ 22 h 35"/>
                  <a:gd name="T18" fmla="*/ 70 w 127"/>
                  <a:gd name="T19" fmla="*/ 3 h 35"/>
                  <a:gd name="T20" fmla="*/ 70 w 127"/>
                  <a:gd name="T21" fmla="*/ 3 h 35"/>
                  <a:gd name="T22" fmla="*/ 57 w 127"/>
                  <a:gd name="T23" fmla="*/ 0 h 35"/>
                  <a:gd name="T24" fmla="*/ 47 w 127"/>
                  <a:gd name="T25" fmla="*/ 0 h 35"/>
                  <a:gd name="T26" fmla="*/ 3 w 127"/>
                  <a:gd name="T27" fmla="*/ 7 h 35"/>
                  <a:gd name="T28" fmla="*/ 3 w 127"/>
                  <a:gd name="T29" fmla="*/ 7 h 35"/>
                  <a:gd name="T30" fmla="*/ 0 w 127"/>
                  <a:gd name="T31" fmla="*/ 10 h 35"/>
                  <a:gd name="T32" fmla="*/ 6 w 127"/>
                  <a:gd name="T33" fmla="*/ 13 h 35"/>
                  <a:gd name="T34" fmla="*/ 60 w 127"/>
                  <a:gd name="T35" fmla="*/ 32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7"/>
                  <a:gd name="T55" fmla="*/ 0 h 35"/>
                  <a:gd name="T56" fmla="*/ 127 w 127"/>
                  <a:gd name="T57" fmla="*/ 35 h 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7" h="35">
                    <a:moveTo>
                      <a:pt x="60" y="32"/>
                    </a:moveTo>
                    <a:lnTo>
                      <a:pt x="60" y="32"/>
                    </a:lnTo>
                    <a:lnTo>
                      <a:pt x="73" y="35"/>
                    </a:lnTo>
                    <a:lnTo>
                      <a:pt x="82" y="35"/>
                    </a:lnTo>
                    <a:lnTo>
                      <a:pt x="123" y="29"/>
                    </a:lnTo>
                    <a:lnTo>
                      <a:pt x="127" y="29"/>
                    </a:lnTo>
                    <a:lnTo>
                      <a:pt x="127" y="26"/>
                    </a:lnTo>
                    <a:lnTo>
                      <a:pt x="123" y="22"/>
                    </a:lnTo>
                    <a:lnTo>
                      <a:pt x="70" y="3"/>
                    </a:lnTo>
                    <a:lnTo>
                      <a:pt x="57" y="0"/>
                    </a:lnTo>
                    <a:lnTo>
                      <a:pt x="47" y="0"/>
                    </a:lnTo>
                    <a:lnTo>
                      <a:pt x="3" y="7"/>
                    </a:lnTo>
                    <a:lnTo>
                      <a:pt x="0" y="10"/>
                    </a:lnTo>
                    <a:lnTo>
                      <a:pt x="6" y="13"/>
                    </a:lnTo>
                    <a:lnTo>
                      <a:pt x="60" y="32"/>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88" name="Freeform 162"/>
              <p:cNvSpPr>
                <a:spLocks/>
              </p:cNvSpPr>
              <p:nvPr/>
            </p:nvSpPr>
            <p:spPr bwMode="auto">
              <a:xfrm>
                <a:off x="822" y="2850"/>
                <a:ext cx="19" cy="15"/>
              </a:xfrm>
              <a:custGeom>
                <a:avLst/>
                <a:gdLst>
                  <a:gd name="T0" fmla="*/ 3 w 19"/>
                  <a:gd name="T1" fmla="*/ 15 h 15"/>
                  <a:gd name="T2" fmla="*/ 15 w 19"/>
                  <a:gd name="T3" fmla="*/ 12 h 15"/>
                  <a:gd name="T4" fmla="*/ 15 w 19"/>
                  <a:gd name="T5" fmla="*/ 12 h 15"/>
                  <a:gd name="T6" fmla="*/ 19 w 19"/>
                  <a:gd name="T7" fmla="*/ 12 h 15"/>
                  <a:gd name="T8" fmla="*/ 19 w 19"/>
                  <a:gd name="T9" fmla="*/ 9 h 15"/>
                  <a:gd name="T10" fmla="*/ 12 w 19"/>
                  <a:gd name="T11" fmla="*/ 6 h 15"/>
                  <a:gd name="T12" fmla="*/ 0 w 19"/>
                  <a:gd name="T13" fmla="*/ 0 h 15"/>
                  <a:gd name="T14" fmla="*/ 3 w 19"/>
                  <a:gd name="T15" fmla="*/ 15 h 15"/>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5"/>
                  <a:gd name="T26" fmla="*/ 19 w 19"/>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5">
                    <a:moveTo>
                      <a:pt x="3" y="15"/>
                    </a:moveTo>
                    <a:lnTo>
                      <a:pt x="15" y="12"/>
                    </a:lnTo>
                    <a:lnTo>
                      <a:pt x="19" y="12"/>
                    </a:lnTo>
                    <a:lnTo>
                      <a:pt x="19" y="9"/>
                    </a:lnTo>
                    <a:lnTo>
                      <a:pt x="12" y="6"/>
                    </a:lnTo>
                    <a:lnTo>
                      <a:pt x="0" y="0"/>
                    </a:lnTo>
                    <a:lnTo>
                      <a:pt x="3" y="15"/>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89" name="Freeform 163"/>
              <p:cNvSpPr>
                <a:spLocks/>
              </p:cNvSpPr>
              <p:nvPr/>
            </p:nvSpPr>
            <p:spPr bwMode="auto">
              <a:xfrm>
                <a:off x="689" y="2834"/>
                <a:ext cx="136" cy="41"/>
              </a:xfrm>
              <a:custGeom>
                <a:avLst/>
                <a:gdLst>
                  <a:gd name="T0" fmla="*/ 60 w 136"/>
                  <a:gd name="T1" fmla="*/ 38 h 41"/>
                  <a:gd name="T2" fmla="*/ 60 w 136"/>
                  <a:gd name="T3" fmla="*/ 38 h 41"/>
                  <a:gd name="T4" fmla="*/ 73 w 136"/>
                  <a:gd name="T5" fmla="*/ 41 h 41"/>
                  <a:gd name="T6" fmla="*/ 85 w 136"/>
                  <a:gd name="T7" fmla="*/ 41 h 41"/>
                  <a:gd name="T8" fmla="*/ 136 w 136"/>
                  <a:gd name="T9" fmla="*/ 31 h 41"/>
                  <a:gd name="T10" fmla="*/ 133 w 136"/>
                  <a:gd name="T11" fmla="*/ 16 h 41"/>
                  <a:gd name="T12" fmla="*/ 92 w 136"/>
                  <a:gd name="T13" fmla="*/ 3 h 41"/>
                  <a:gd name="T14" fmla="*/ 92 w 136"/>
                  <a:gd name="T15" fmla="*/ 3 h 41"/>
                  <a:gd name="T16" fmla="*/ 79 w 136"/>
                  <a:gd name="T17" fmla="*/ 0 h 41"/>
                  <a:gd name="T18" fmla="*/ 69 w 136"/>
                  <a:gd name="T19" fmla="*/ 0 h 41"/>
                  <a:gd name="T20" fmla="*/ 3 w 136"/>
                  <a:gd name="T21" fmla="*/ 12 h 41"/>
                  <a:gd name="T22" fmla="*/ 3 w 136"/>
                  <a:gd name="T23" fmla="*/ 12 h 41"/>
                  <a:gd name="T24" fmla="*/ 0 w 136"/>
                  <a:gd name="T25" fmla="*/ 12 h 41"/>
                  <a:gd name="T26" fmla="*/ 0 w 136"/>
                  <a:gd name="T27" fmla="*/ 12 h 41"/>
                  <a:gd name="T28" fmla="*/ 6 w 136"/>
                  <a:gd name="T29" fmla="*/ 19 h 41"/>
                  <a:gd name="T30" fmla="*/ 60 w 136"/>
                  <a:gd name="T31" fmla="*/ 38 h 4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6"/>
                  <a:gd name="T49" fmla="*/ 0 h 41"/>
                  <a:gd name="T50" fmla="*/ 136 w 136"/>
                  <a:gd name="T51" fmla="*/ 41 h 4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6" h="41">
                    <a:moveTo>
                      <a:pt x="60" y="38"/>
                    </a:moveTo>
                    <a:lnTo>
                      <a:pt x="60" y="38"/>
                    </a:lnTo>
                    <a:lnTo>
                      <a:pt x="73" y="41"/>
                    </a:lnTo>
                    <a:lnTo>
                      <a:pt x="85" y="41"/>
                    </a:lnTo>
                    <a:lnTo>
                      <a:pt x="136" y="31"/>
                    </a:lnTo>
                    <a:lnTo>
                      <a:pt x="133" y="16"/>
                    </a:lnTo>
                    <a:lnTo>
                      <a:pt x="92" y="3"/>
                    </a:lnTo>
                    <a:lnTo>
                      <a:pt x="79" y="0"/>
                    </a:lnTo>
                    <a:lnTo>
                      <a:pt x="69" y="0"/>
                    </a:lnTo>
                    <a:lnTo>
                      <a:pt x="3" y="12"/>
                    </a:lnTo>
                    <a:lnTo>
                      <a:pt x="0" y="12"/>
                    </a:lnTo>
                    <a:lnTo>
                      <a:pt x="6" y="19"/>
                    </a:lnTo>
                    <a:lnTo>
                      <a:pt x="60" y="38"/>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90" name="Freeform 164"/>
              <p:cNvSpPr>
                <a:spLocks/>
              </p:cNvSpPr>
              <p:nvPr/>
            </p:nvSpPr>
            <p:spPr bwMode="auto">
              <a:xfrm>
                <a:off x="822" y="2821"/>
                <a:ext cx="88" cy="35"/>
              </a:xfrm>
              <a:custGeom>
                <a:avLst/>
                <a:gdLst>
                  <a:gd name="T0" fmla="*/ 22 w 88"/>
                  <a:gd name="T1" fmla="*/ 32 h 35"/>
                  <a:gd name="T2" fmla="*/ 22 w 88"/>
                  <a:gd name="T3" fmla="*/ 32 h 35"/>
                  <a:gd name="T4" fmla="*/ 34 w 88"/>
                  <a:gd name="T5" fmla="*/ 35 h 35"/>
                  <a:gd name="T6" fmla="*/ 44 w 88"/>
                  <a:gd name="T7" fmla="*/ 35 h 35"/>
                  <a:gd name="T8" fmla="*/ 85 w 88"/>
                  <a:gd name="T9" fmla="*/ 29 h 35"/>
                  <a:gd name="T10" fmla="*/ 85 w 88"/>
                  <a:gd name="T11" fmla="*/ 29 h 35"/>
                  <a:gd name="T12" fmla="*/ 88 w 88"/>
                  <a:gd name="T13" fmla="*/ 29 h 35"/>
                  <a:gd name="T14" fmla="*/ 88 w 88"/>
                  <a:gd name="T15" fmla="*/ 25 h 35"/>
                  <a:gd name="T16" fmla="*/ 82 w 88"/>
                  <a:gd name="T17" fmla="*/ 22 h 35"/>
                  <a:gd name="T18" fmla="*/ 28 w 88"/>
                  <a:gd name="T19" fmla="*/ 3 h 35"/>
                  <a:gd name="T20" fmla="*/ 28 w 88"/>
                  <a:gd name="T21" fmla="*/ 3 h 35"/>
                  <a:gd name="T22" fmla="*/ 15 w 88"/>
                  <a:gd name="T23" fmla="*/ 0 h 35"/>
                  <a:gd name="T24" fmla="*/ 6 w 88"/>
                  <a:gd name="T25" fmla="*/ 0 h 35"/>
                  <a:gd name="T26" fmla="*/ 0 w 88"/>
                  <a:gd name="T27" fmla="*/ 0 h 35"/>
                  <a:gd name="T28" fmla="*/ 0 w 88"/>
                  <a:gd name="T29" fmla="*/ 25 h 35"/>
                  <a:gd name="T30" fmla="*/ 22 w 88"/>
                  <a:gd name="T31" fmla="*/ 32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8"/>
                  <a:gd name="T49" fmla="*/ 0 h 35"/>
                  <a:gd name="T50" fmla="*/ 88 w 88"/>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8" h="35">
                    <a:moveTo>
                      <a:pt x="22" y="32"/>
                    </a:moveTo>
                    <a:lnTo>
                      <a:pt x="22" y="32"/>
                    </a:lnTo>
                    <a:lnTo>
                      <a:pt x="34" y="35"/>
                    </a:lnTo>
                    <a:lnTo>
                      <a:pt x="44" y="35"/>
                    </a:lnTo>
                    <a:lnTo>
                      <a:pt x="85" y="29"/>
                    </a:lnTo>
                    <a:lnTo>
                      <a:pt x="88" y="29"/>
                    </a:lnTo>
                    <a:lnTo>
                      <a:pt x="88" y="25"/>
                    </a:lnTo>
                    <a:lnTo>
                      <a:pt x="82" y="22"/>
                    </a:lnTo>
                    <a:lnTo>
                      <a:pt x="28" y="3"/>
                    </a:lnTo>
                    <a:lnTo>
                      <a:pt x="15" y="0"/>
                    </a:lnTo>
                    <a:lnTo>
                      <a:pt x="6" y="0"/>
                    </a:lnTo>
                    <a:lnTo>
                      <a:pt x="0" y="0"/>
                    </a:lnTo>
                    <a:lnTo>
                      <a:pt x="0" y="25"/>
                    </a:lnTo>
                    <a:lnTo>
                      <a:pt x="22" y="3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91" name="Freeform 165"/>
              <p:cNvSpPr>
                <a:spLocks/>
              </p:cNvSpPr>
              <p:nvPr/>
            </p:nvSpPr>
            <p:spPr bwMode="auto">
              <a:xfrm>
                <a:off x="784" y="2821"/>
                <a:ext cx="38" cy="25"/>
              </a:xfrm>
              <a:custGeom>
                <a:avLst/>
                <a:gdLst>
                  <a:gd name="T0" fmla="*/ 38 w 38"/>
                  <a:gd name="T1" fmla="*/ 0 h 25"/>
                  <a:gd name="T2" fmla="*/ 3 w 38"/>
                  <a:gd name="T3" fmla="*/ 6 h 25"/>
                  <a:gd name="T4" fmla="*/ 3 w 38"/>
                  <a:gd name="T5" fmla="*/ 6 h 25"/>
                  <a:gd name="T6" fmla="*/ 0 w 38"/>
                  <a:gd name="T7" fmla="*/ 10 h 25"/>
                  <a:gd name="T8" fmla="*/ 0 w 38"/>
                  <a:gd name="T9" fmla="*/ 10 h 25"/>
                  <a:gd name="T10" fmla="*/ 6 w 38"/>
                  <a:gd name="T11" fmla="*/ 13 h 25"/>
                  <a:gd name="T12" fmla="*/ 38 w 38"/>
                  <a:gd name="T13" fmla="*/ 25 h 25"/>
                  <a:gd name="T14" fmla="*/ 38 w 38"/>
                  <a:gd name="T15" fmla="*/ 0 h 25"/>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25"/>
                  <a:gd name="T26" fmla="*/ 38 w 38"/>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25">
                    <a:moveTo>
                      <a:pt x="38" y="0"/>
                    </a:moveTo>
                    <a:lnTo>
                      <a:pt x="3" y="6"/>
                    </a:lnTo>
                    <a:lnTo>
                      <a:pt x="0" y="10"/>
                    </a:lnTo>
                    <a:lnTo>
                      <a:pt x="6" y="13"/>
                    </a:lnTo>
                    <a:lnTo>
                      <a:pt x="38" y="25"/>
                    </a:lnTo>
                    <a:lnTo>
                      <a:pt x="38"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92" name="Freeform 166"/>
              <p:cNvSpPr>
                <a:spLocks/>
              </p:cNvSpPr>
              <p:nvPr/>
            </p:nvSpPr>
            <p:spPr bwMode="auto">
              <a:xfrm>
                <a:off x="853" y="2808"/>
                <a:ext cx="124" cy="35"/>
              </a:xfrm>
              <a:custGeom>
                <a:avLst/>
                <a:gdLst>
                  <a:gd name="T0" fmla="*/ 60 w 124"/>
                  <a:gd name="T1" fmla="*/ 32 h 35"/>
                  <a:gd name="T2" fmla="*/ 60 w 124"/>
                  <a:gd name="T3" fmla="*/ 32 h 35"/>
                  <a:gd name="T4" fmla="*/ 73 w 124"/>
                  <a:gd name="T5" fmla="*/ 35 h 35"/>
                  <a:gd name="T6" fmla="*/ 83 w 124"/>
                  <a:gd name="T7" fmla="*/ 35 h 35"/>
                  <a:gd name="T8" fmla="*/ 121 w 124"/>
                  <a:gd name="T9" fmla="*/ 29 h 35"/>
                  <a:gd name="T10" fmla="*/ 121 w 124"/>
                  <a:gd name="T11" fmla="*/ 29 h 35"/>
                  <a:gd name="T12" fmla="*/ 121 w 124"/>
                  <a:gd name="T13" fmla="*/ 29 h 35"/>
                  <a:gd name="T14" fmla="*/ 124 w 124"/>
                  <a:gd name="T15" fmla="*/ 26 h 35"/>
                  <a:gd name="T16" fmla="*/ 114 w 124"/>
                  <a:gd name="T17" fmla="*/ 23 h 35"/>
                  <a:gd name="T18" fmla="*/ 64 w 124"/>
                  <a:gd name="T19" fmla="*/ 4 h 35"/>
                  <a:gd name="T20" fmla="*/ 64 w 124"/>
                  <a:gd name="T21" fmla="*/ 4 h 35"/>
                  <a:gd name="T22" fmla="*/ 51 w 124"/>
                  <a:gd name="T23" fmla="*/ 0 h 35"/>
                  <a:gd name="T24" fmla="*/ 41 w 124"/>
                  <a:gd name="T25" fmla="*/ 0 h 35"/>
                  <a:gd name="T26" fmla="*/ 3 w 124"/>
                  <a:gd name="T27" fmla="*/ 7 h 35"/>
                  <a:gd name="T28" fmla="*/ 3 w 124"/>
                  <a:gd name="T29" fmla="*/ 7 h 35"/>
                  <a:gd name="T30" fmla="*/ 0 w 124"/>
                  <a:gd name="T31" fmla="*/ 10 h 35"/>
                  <a:gd name="T32" fmla="*/ 0 w 124"/>
                  <a:gd name="T33" fmla="*/ 10 h 35"/>
                  <a:gd name="T34" fmla="*/ 7 w 124"/>
                  <a:gd name="T35" fmla="*/ 13 h 35"/>
                  <a:gd name="T36" fmla="*/ 60 w 124"/>
                  <a:gd name="T37" fmla="*/ 32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4"/>
                  <a:gd name="T58" fmla="*/ 0 h 35"/>
                  <a:gd name="T59" fmla="*/ 124 w 124"/>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4" h="35">
                    <a:moveTo>
                      <a:pt x="60" y="32"/>
                    </a:moveTo>
                    <a:lnTo>
                      <a:pt x="60" y="32"/>
                    </a:lnTo>
                    <a:lnTo>
                      <a:pt x="73" y="35"/>
                    </a:lnTo>
                    <a:lnTo>
                      <a:pt x="83" y="35"/>
                    </a:lnTo>
                    <a:lnTo>
                      <a:pt x="121" y="29"/>
                    </a:lnTo>
                    <a:lnTo>
                      <a:pt x="124" y="26"/>
                    </a:lnTo>
                    <a:lnTo>
                      <a:pt x="114" y="23"/>
                    </a:lnTo>
                    <a:lnTo>
                      <a:pt x="64" y="4"/>
                    </a:lnTo>
                    <a:lnTo>
                      <a:pt x="51" y="0"/>
                    </a:lnTo>
                    <a:lnTo>
                      <a:pt x="41" y="0"/>
                    </a:lnTo>
                    <a:lnTo>
                      <a:pt x="3" y="7"/>
                    </a:lnTo>
                    <a:lnTo>
                      <a:pt x="0" y="10"/>
                    </a:lnTo>
                    <a:lnTo>
                      <a:pt x="7" y="13"/>
                    </a:lnTo>
                    <a:lnTo>
                      <a:pt x="60" y="3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93" name="Freeform 167"/>
              <p:cNvSpPr>
                <a:spLocks/>
              </p:cNvSpPr>
              <p:nvPr/>
            </p:nvSpPr>
            <p:spPr bwMode="auto">
              <a:xfrm>
                <a:off x="920" y="2799"/>
                <a:ext cx="120" cy="32"/>
              </a:xfrm>
              <a:custGeom>
                <a:avLst/>
                <a:gdLst>
                  <a:gd name="T0" fmla="*/ 6 w 120"/>
                  <a:gd name="T1" fmla="*/ 13 h 32"/>
                  <a:gd name="T2" fmla="*/ 60 w 120"/>
                  <a:gd name="T3" fmla="*/ 28 h 32"/>
                  <a:gd name="T4" fmla="*/ 60 w 120"/>
                  <a:gd name="T5" fmla="*/ 28 h 32"/>
                  <a:gd name="T6" fmla="*/ 69 w 120"/>
                  <a:gd name="T7" fmla="*/ 32 h 32"/>
                  <a:gd name="T8" fmla="*/ 79 w 120"/>
                  <a:gd name="T9" fmla="*/ 32 h 32"/>
                  <a:gd name="T10" fmla="*/ 117 w 120"/>
                  <a:gd name="T11" fmla="*/ 25 h 32"/>
                  <a:gd name="T12" fmla="*/ 117 w 120"/>
                  <a:gd name="T13" fmla="*/ 25 h 32"/>
                  <a:gd name="T14" fmla="*/ 120 w 120"/>
                  <a:gd name="T15" fmla="*/ 25 h 32"/>
                  <a:gd name="T16" fmla="*/ 120 w 120"/>
                  <a:gd name="T17" fmla="*/ 22 h 32"/>
                  <a:gd name="T18" fmla="*/ 114 w 120"/>
                  <a:gd name="T19" fmla="*/ 19 h 32"/>
                  <a:gd name="T20" fmla="*/ 60 w 120"/>
                  <a:gd name="T21" fmla="*/ 3 h 32"/>
                  <a:gd name="T22" fmla="*/ 60 w 120"/>
                  <a:gd name="T23" fmla="*/ 3 h 32"/>
                  <a:gd name="T24" fmla="*/ 47 w 120"/>
                  <a:gd name="T25" fmla="*/ 0 h 32"/>
                  <a:gd name="T26" fmla="*/ 38 w 120"/>
                  <a:gd name="T27" fmla="*/ 0 h 32"/>
                  <a:gd name="T28" fmla="*/ 0 w 120"/>
                  <a:gd name="T29" fmla="*/ 6 h 32"/>
                  <a:gd name="T30" fmla="*/ 0 w 120"/>
                  <a:gd name="T31" fmla="*/ 6 h 32"/>
                  <a:gd name="T32" fmla="*/ 0 w 120"/>
                  <a:gd name="T33" fmla="*/ 6 h 32"/>
                  <a:gd name="T34" fmla="*/ 0 w 120"/>
                  <a:gd name="T35" fmla="*/ 9 h 32"/>
                  <a:gd name="T36" fmla="*/ 6 w 120"/>
                  <a:gd name="T37" fmla="*/ 13 h 32"/>
                  <a:gd name="T38" fmla="*/ 6 w 120"/>
                  <a:gd name="T39" fmla="*/ 13 h 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0"/>
                  <a:gd name="T61" fmla="*/ 0 h 32"/>
                  <a:gd name="T62" fmla="*/ 120 w 120"/>
                  <a:gd name="T63" fmla="*/ 32 h 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0" h="32">
                    <a:moveTo>
                      <a:pt x="6" y="13"/>
                    </a:moveTo>
                    <a:lnTo>
                      <a:pt x="60" y="28"/>
                    </a:lnTo>
                    <a:lnTo>
                      <a:pt x="69" y="32"/>
                    </a:lnTo>
                    <a:lnTo>
                      <a:pt x="79" y="32"/>
                    </a:lnTo>
                    <a:lnTo>
                      <a:pt x="117" y="25"/>
                    </a:lnTo>
                    <a:lnTo>
                      <a:pt x="120" y="25"/>
                    </a:lnTo>
                    <a:lnTo>
                      <a:pt x="120" y="22"/>
                    </a:lnTo>
                    <a:lnTo>
                      <a:pt x="114" y="19"/>
                    </a:lnTo>
                    <a:lnTo>
                      <a:pt x="60" y="3"/>
                    </a:lnTo>
                    <a:lnTo>
                      <a:pt x="47" y="0"/>
                    </a:lnTo>
                    <a:lnTo>
                      <a:pt x="38" y="0"/>
                    </a:lnTo>
                    <a:lnTo>
                      <a:pt x="0" y="6"/>
                    </a:lnTo>
                    <a:lnTo>
                      <a:pt x="0" y="9"/>
                    </a:lnTo>
                    <a:lnTo>
                      <a:pt x="6" y="1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94" name="Freeform 168"/>
              <p:cNvSpPr>
                <a:spLocks/>
              </p:cNvSpPr>
              <p:nvPr/>
            </p:nvSpPr>
            <p:spPr bwMode="auto">
              <a:xfrm>
                <a:off x="1097" y="2808"/>
                <a:ext cx="3" cy="4"/>
              </a:xfrm>
              <a:custGeom>
                <a:avLst/>
                <a:gdLst>
                  <a:gd name="T0" fmla="*/ 0 w 3"/>
                  <a:gd name="T1" fmla="*/ 0 h 4"/>
                  <a:gd name="T2" fmla="*/ 3 w 3"/>
                  <a:gd name="T3" fmla="*/ 4 h 4"/>
                  <a:gd name="T4" fmla="*/ 3 w 3"/>
                  <a:gd name="T5" fmla="*/ 4 h 4"/>
                  <a:gd name="T6" fmla="*/ 3 w 3"/>
                  <a:gd name="T7" fmla="*/ 4 h 4"/>
                  <a:gd name="T8" fmla="*/ 0 w 3"/>
                  <a:gd name="T9" fmla="*/ 0 h 4"/>
                  <a:gd name="T10" fmla="*/ 0 w 3"/>
                  <a:gd name="T11" fmla="*/ 0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0" y="0"/>
                    </a:moveTo>
                    <a:lnTo>
                      <a:pt x="3" y="4"/>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95" name="Freeform 169"/>
              <p:cNvSpPr>
                <a:spLocks/>
              </p:cNvSpPr>
              <p:nvPr/>
            </p:nvSpPr>
            <p:spPr bwMode="auto">
              <a:xfrm>
                <a:off x="983" y="2786"/>
                <a:ext cx="117" cy="35"/>
              </a:xfrm>
              <a:custGeom>
                <a:avLst/>
                <a:gdLst>
                  <a:gd name="T0" fmla="*/ 6 w 117"/>
                  <a:gd name="T1" fmla="*/ 13 h 35"/>
                  <a:gd name="T2" fmla="*/ 57 w 117"/>
                  <a:gd name="T3" fmla="*/ 32 h 35"/>
                  <a:gd name="T4" fmla="*/ 57 w 117"/>
                  <a:gd name="T5" fmla="*/ 32 h 35"/>
                  <a:gd name="T6" fmla="*/ 70 w 117"/>
                  <a:gd name="T7" fmla="*/ 32 h 35"/>
                  <a:gd name="T8" fmla="*/ 79 w 117"/>
                  <a:gd name="T9" fmla="*/ 35 h 35"/>
                  <a:gd name="T10" fmla="*/ 114 w 117"/>
                  <a:gd name="T11" fmla="*/ 26 h 35"/>
                  <a:gd name="T12" fmla="*/ 114 w 117"/>
                  <a:gd name="T13" fmla="*/ 26 h 35"/>
                  <a:gd name="T14" fmla="*/ 117 w 117"/>
                  <a:gd name="T15" fmla="*/ 26 h 35"/>
                  <a:gd name="T16" fmla="*/ 114 w 117"/>
                  <a:gd name="T17" fmla="*/ 22 h 35"/>
                  <a:gd name="T18" fmla="*/ 114 w 117"/>
                  <a:gd name="T19" fmla="*/ 22 h 35"/>
                  <a:gd name="T20" fmla="*/ 111 w 117"/>
                  <a:gd name="T21" fmla="*/ 22 h 35"/>
                  <a:gd name="T22" fmla="*/ 57 w 117"/>
                  <a:gd name="T23" fmla="*/ 3 h 35"/>
                  <a:gd name="T24" fmla="*/ 57 w 117"/>
                  <a:gd name="T25" fmla="*/ 3 h 35"/>
                  <a:gd name="T26" fmla="*/ 47 w 117"/>
                  <a:gd name="T27" fmla="*/ 0 h 35"/>
                  <a:gd name="T28" fmla="*/ 38 w 117"/>
                  <a:gd name="T29" fmla="*/ 0 h 35"/>
                  <a:gd name="T30" fmla="*/ 3 w 117"/>
                  <a:gd name="T31" fmla="*/ 7 h 35"/>
                  <a:gd name="T32" fmla="*/ 3 w 117"/>
                  <a:gd name="T33" fmla="*/ 7 h 35"/>
                  <a:gd name="T34" fmla="*/ 0 w 117"/>
                  <a:gd name="T35" fmla="*/ 10 h 35"/>
                  <a:gd name="T36" fmla="*/ 0 w 117"/>
                  <a:gd name="T37" fmla="*/ 10 h 35"/>
                  <a:gd name="T38" fmla="*/ 6 w 117"/>
                  <a:gd name="T39" fmla="*/ 13 h 35"/>
                  <a:gd name="T40" fmla="*/ 6 w 117"/>
                  <a:gd name="T41" fmla="*/ 13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
                  <a:gd name="T64" fmla="*/ 0 h 35"/>
                  <a:gd name="T65" fmla="*/ 117 w 117"/>
                  <a:gd name="T66" fmla="*/ 35 h 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 h="35">
                    <a:moveTo>
                      <a:pt x="6" y="13"/>
                    </a:moveTo>
                    <a:lnTo>
                      <a:pt x="57" y="32"/>
                    </a:lnTo>
                    <a:lnTo>
                      <a:pt x="70" y="32"/>
                    </a:lnTo>
                    <a:lnTo>
                      <a:pt x="79" y="35"/>
                    </a:lnTo>
                    <a:lnTo>
                      <a:pt x="114" y="26"/>
                    </a:lnTo>
                    <a:lnTo>
                      <a:pt x="117" y="26"/>
                    </a:lnTo>
                    <a:lnTo>
                      <a:pt x="114" y="22"/>
                    </a:lnTo>
                    <a:lnTo>
                      <a:pt x="111" y="22"/>
                    </a:lnTo>
                    <a:lnTo>
                      <a:pt x="57" y="3"/>
                    </a:lnTo>
                    <a:lnTo>
                      <a:pt x="47" y="0"/>
                    </a:lnTo>
                    <a:lnTo>
                      <a:pt x="38" y="0"/>
                    </a:lnTo>
                    <a:lnTo>
                      <a:pt x="3" y="7"/>
                    </a:lnTo>
                    <a:lnTo>
                      <a:pt x="0" y="10"/>
                    </a:lnTo>
                    <a:lnTo>
                      <a:pt x="6" y="1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96" name="Freeform 170"/>
              <p:cNvSpPr>
                <a:spLocks/>
              </p:cNvSpPr>
              <p:nvPr/>
            </p:nvSpPr>
            <p:spPr bwMode="auto">
              <a:xfrm>
                <a:off x="1097" y="2780"/>
                <a:ext cx="63" cy="28"/>
              </a:xfrm>
              <a:custGeom>
                <a:avLst/>
                <a:gdLst>
                  <a:gd name="T0" fmla="*/ 0 w 63"/>
                  <a:gd name="T1" fmla="*/ 25 h 28"/>
                  <a:gd name="T2" fmla="*/ 6 w 63"/>
                  <a:gd name="T3" fmla="*/ 25 h 28"/>
                  <a:gd name="T4" fmla="*/ 6 w 63"/>
                  <a:gd name="T5" fmla="*/ 25 h 28"/>
                  <a:gd name="T6" fmla="*/ 16 w 63"/>
                  <a:gd name="T7" fmla="*/ 28 h 28"/>
                  <a:gd name="T8" fmla="*/ 25 w 63"/>
                  <a:gd name="T9" fmla="*/ 28 h 28"/>
                  <a:gd name="T10" fmla="*/ 60 w 63"/>
                  <a:gd name="T11" fmla="*/ 22 h 28"/>
                  <a:gd name="T12" fmla="*/ 60 w 63"/>
                  <a:gd name="T13" fmla="*/ 22 h 28"/>
                  <a:gd name="T14" fmla="*/ 63 w 63"/>
                  <a:gd name="T15" fmla="*/ 22 h 28"/>
                  <a:gd name="T16" fmla="*/ 60 w 63"/>
                  <a:gd name="T17" fmla="*/ 19 h 28"/>
                  <a:gd name="T18" fmla="*/ 54 w 63"/>
                  <a:gd name="T19" fmla="*/ 16 h 28"/>
                  <a:gd name="T20" fmla="*/ 3 w 63"/>
                  <a:gd name="T21" fmla="*/ 0 h 28"/>
                  <a:gd name="T22" fmla="*/ 3 w 63"/>
                  <a:gd name="T23" fmla="*/ 0 h 28"/>
                  <a:gd name="T24" fmla="*/ 0 w 63"/>
                  <a:gd name="T25" fmla="*/ 0 h 28"/>
                  <a:gd name="T26" fmla="*/ 0 w 63"/>
                  <a:gd name="T27" fmla="*/ 25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3"/>
                  <a:gd name="T43" fmla="*/ 0 h 28"/>
                  <a:gd name="T44" fmla="*/ 63 w 63"/>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3" h="28">
                    <a:moveTo>
                      <a:pt x="0" y="25"/>
                    </a:moveTo>
                    <a:lnTo>
                      <a:pt x="6" y="25"/>
                    </a:lnTo>
                    <a:lnTo>
                      <a:pt x="16" y="28"/>
                    </a:lnTo>
                    <a:lnTo>
                      <a:pt x="25" y="28"/>
                    </a:lnTo>
                    <a:lnTo>
                      <a:pt x="60" y="22"/>
                    </a:lnTo>
                    <a:lnTo>
                      <a:pt x="63" y="22"/>
                    </a:lnTo>
                    <a:lnTo>
                      <a:pt x="60" y="19"/>
                    </a:lnTo>
                    <a:lnTo>
                      <a:pt x="54" y="16"/>
                    </a:lnTo>
                    <a:lnTo>
                      <a:pt x="3" y="0"/>
                    </a:lnTo>
                    <a:lnTo>
                      <a:pt x="0" y="0"/>
                    </a:lnTo>
                    <a:lnTo>
                      <a:pt x="0" y="25"/>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97" name="Freeform 171"/>
              <p:cNvSpPr>
                <a:spLocks/>
              </p:cNvSpPr>
              <p:nvPr/>
            </p:nvSpPr>
            <p:spPr bwMode="auto">
              <a:xfrm>
                <a:off x="1043" y="2777"/>
                <a:ext cx="54" cy="28"/>
              </a:xfrm>
              <a:custGeom>
                <a:avLst/>
                <a:gdLst>
                  <a:gd name="T0" fmla="*/ 6 w 54"/>
                  <a:gd name="T1" fmla="*/ 12 h 28"/>
                  <a:gd name="T2" fmla="*/ 54 w 54"/>
                  <a:gd name="T3" fmla="*/ 28 h 28"/>
                  <a:gd name="T4" fmla="*/ 54 w 54"/>
                  <a:gd name="T5" fmla="*/ 3 h 28"/>
                  <a:gd name="T6" fmla="*/ 54 w 54"/>
                  <a:gd name="T7" fmla="*/ 3 h 28"/>
                  <a:gd name="T8" fmla="*/ 38 w 54"/>
                  <a:gd name="T9" fmla="*/ 0 h 28"/>
                  <a:gd name="T10" fmla="*/ 3 w 54"/>
                  <a:gd name="T11" fmla="*/ 6 h 28"/>
                  <a:gd name="T12" fmla="*/ 3 w 54"/>
                  <a:gd name="T13" fmla="*/ 6 h 28"/>
                  <a:gd name="T14" fmla="*/ 0 w 54"/>
                  <a:gd name="T15" fmla="*/ 6 h 28"/>
                  <a:gd name="T16" fmla="*/ 0 w 54"/>
                  <a:gd name="T17" fmla="*/ 9 h 28"/>
                  <a:gd name="T18" fmla="*/ 6 w 54"/>
                  <a:gd name="T19" fmla="*/ 12 h 28"/>
                  <a:gd name="T20" fmla="*/ 6 w 54"/>
                  <a:gd name="T21" fmla="*/ 12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28"/>
                  <a:gd name="T35" fmla="*/ 54 w 54"/>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28">
                    <a:moveTo>
                      <a:pt x="6" y="12"/>
                    </a:moveTo>
                    <a:lnTo>
                      <a:pt x="54" y="28"/>
                    </a:lnTo>
                    <a:lnTo>
                      <a:pt x="54" y="3"/>
                    </a:lnTo>
                    <a:lnTo>
                      <a:pt x="38" y="0"/>
                    </a:lnTo>
                    <a:lnTo>
                      <a:pt x="3" y="6"/>
                    </a:lnTo>
                    <a:lnTo>
                      <a:pt x="0" y="6"/>
                    </a:lnTo>
                    <a:lnTo>
                      <a:pt x="0" y="9"/>
                    </a:lnTo>
                    <a:lnTo>
                      <a:pt x="6" y="1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98" name="Freeform 172"/>
              <p:cNvSpPr>
                <a:spLocks/>
              </p:cNvSpPr>
              <p:nvPr/>
            </p:nvSpPr>
            <p:spPr bwMode="auto">
              <a:xfrm>
                <a:off x="1208" y="2786"/>
                <a:ext cx="6" cy="7"/>
              </a:xfrm>
              <a:custGeom>
                <a:avLst/>
                <a:gdLst>
                  <a:gd name="T0" fmla="*/ 0 w 6"/>
                  <a:gd name="T1" fmla="*/ 7 h 7"/>
                  <a:gd name="T2" fmla="*/ 6 w 6"/>
                  <a:gd name="T3" fmla="*/ 7 h 7"/>
                  <a:gd name="T4" fmla="*/ 6 w 6"/>
                  <a:gd name="T5" fmla="*/ 7 h 7"/>
                  <a:gd name="T6" fmla="*/ 6 w 6"/>
                  <a:gd name="T7" fmla="*/ 3 h 7"/>
                  <a:gd name="T8" fmla="*/ 6 w 6"/>
                  <a:gd name="T9" fmla="*/ 3 h 7"/>
                  <a:gd name="T10" fmla="*/ 0 w 6"/>
                  <a:gd name="T11" fmla="*/ 0 h 7"/>
                  <a:gd name="T12" fmla="*/ 0 w 6"/>
                  <a:gd name="T13" fmla="*/ 0 h 7"/>
                  <a:gd name="T14" fmla="*/ 0 w 6"/>
                  <a:gd name="T15" fmla="*/ 7 h 7"/>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7"/>
                  <a:gd name="T26" fmla="*/ 6 w 6"/>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7">
                    <a:moveTo>
                      <a:pt x="0" y="7"/>
                    </a:moveTo>
                    <a:lnTo>
                      <a:pt x="6" y="7"/>
                    </a:lnTo>
                    <a:lnTo>
                      <a:pt x="6" y="3"/>
                    </a:lnTo>
                    <a:lnTo>
                      <a:pt x="0" y="0"/>
                    </a:lnTo>
                    <a:lnTo>
                      <a:pt x="0" y="7"/>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99" name="Freeform 173"/>
              <p:cNvSpPr>
                <a:spLocks/>
              </p:cNvSpPr>
              <p:nvPr/>
            </p:nvSpPr>
            <p:spPr bwMode="auto">
              <a:xfrm>
                <a:off x="1103" y="2767"/>
                <a:ext cx="105" cy="29"/>
              </a:xfrm>
              <a:custGeom>
                <a:avLst/>
                <a:gdLst>
                  <a:gd name="T0" fmla="*/ 7 w 105"/>
                  <a:gd name="T1" fmla="*/ 10 h 29"/>
                  <a:gd name="T2" fmla="*/ 57 w 105"/>
                  <a:gd name="T3" fmla="*/ 29 h 29"/>
                  <a:gd name="T4" fmla="*/ 57 w 105"/>
                  <a:gd name="T5" fmla="*/ 29 h 29"/>
                  <a:gd name="T6" fmla="*/ 70 w 105"/>
                  <a:gd name="T7" fmla="*/ 29 h 29"/>
                  <a:gd name="T8" fmla="*/ 79 w 105"/>
                  <a:gd name="T9" fmla="*/ 29 h 29"/>
                  <a:gd name="T10" fmla="*/ 105 w 105"/>
                  <a:gd name="T11" fmla="*/ 26 h 29"/>
                  <a:gd name="T12" fmla="*/ 105 w 105"/>
                  <a:gd name="T13" fmla="*/ 19 h 29"/>
                  <a:gd name="T14" fmla="*/ 54 w 105"/>
                  <a:gd name="T15" fmla="*/ 3 h 29"/>
                  <a:gd name="T16" fmla="*/ 54 w 105"/>
                  <a:gd name="T17" fmla="*/ 3 h 29"/>
                  <a:gd name="T18" fmla="*/ 45 w 105"/>
                  <a:gd name="T19" fmla="*/ 0 h 29"/>
                  <a:gd name="T20" fmla="*/ 35 w 105"/>
                  <a:gd name="T21" fmla="*/ 0 h 29"/>
                  <a:gd name="T22" fmla="*/ 0 w 105"/>
                  <a:gd name="T23" fmla="*/ 7 h 29"/>
                  <a:gd name="T24" fmla="*/ 0 w 105"/>
                  <a:gd name="T25" fmla="*/ 7 h 29"/>
                  <a:gd name="T26" fmla="*/ 0 w 105"/>
                  <a:gd name="T27" fmla="*/ 7 h 29"/>
                  <a:gd name="T28" fmla="*/ 0 w 105"/>
                  <a:gd name="T29" fmla="*/ 7 h 29"/>
                  <a:gd name="T30" fmla="*/ 7 w 105"/>
                  <a:gd name="T31" fmla="*/ 10 h 29"/>
                  <a:gd name="T32" fmla="*/ 7 w 105"/>
                  <a:gd name="T33" fmla="*/ 10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5"/>
                  <a:gd name="T52" fmla="*/ 0 h 29"/>
                  <a:gd name="T53" fmla="*/ 105 w 105"/>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5" h="29">
                    <a:moveTo>
                      <a:pt x="7" y="10"/>
                    </a:moveTo>
                    <a:lnTo>
                      <a:pt x="57" y="29"/>
                    </a:lnTo>
                    <a:lnTo>
                      <a:pt x="70" y="29"/>
                    </a:lnTo>
                    <a:lnTo>
                      <a:pt x="79" y="29"/>
                    </a:lnTo>
                    <a:lnTo>
                      <a:pt x="105" y="26"/>
                    </a:lnTo>
                    <a:lnTo>
                      <a:pt x="105" y="19"/>
                    </a:lnTo>
                    <a:lnTo>
                      <a:pt x="54" y="3"/>
                    </a:lnTo>
                    <a:lnTo>
                      <a:pt x="45" y="0"/>
                    </a:lnTo>
                    <a:lnTo>
                      <a:pt x="35" y="0"/>
                    </a:lnTo>
                    <a:lnTo>
                      <a:pt x="0" y="7"/>
                    </a:lnTo>
                    <a:lnTo>
                      <a:pt x="7" y="1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00" name="Freeform 174"/>
              <p:cNvSpPr>
                <a:spLocks/>
              </p:cNvSpPr>
              <p:nvPr/>
            </p:nvSpPr>
            <p:spPr bwMode="auto">
              <a:xfrm>
                <a:off x="1208" y="2758"/>
                <a:ext cx="63" cy="28"/>
              </a:xfrm>
              <a:custGeom>
                <a:avLst/>
                <a:gdLst>
                  <a:gd name="T0" fmla="*/ 0 w 63"/>
                  <a:gd name="T1" fmla="*/ 22 h 28"/>
                  <a:gd name="T2" fmla="*/ 9 w 63"/>
                  <a:gd name="T3" fmla="*/ 25 h 28"/>
                  <a:gd name="T4" fmla="*/ 9 w 63"/>
                  <a:gd name="T5" fmla="*/ 25 h 28"/>
                  <a:gd name="T6" fmla="*/ 19 w 63"/>
                  <a:gd name="T7" fmla="*/ 28 h 28"/>
                  <a:gd name="T8" fmla="*/ 28 w 63"/>
                  <a:gd name="T9" fmla="*/ 28 h 28"/>
                  <a:gd name="T10" fmla="*/ 60 w 63"/>
                  <a:gd name="T11" fmla="*/ 22 h 28"/>
                  <a:gd name="T12" fmla="*/ 60 w 63"/>
                  <a:gd name="T13" fmla="*/ 22 h 28"/>
                  <a:gd name="T14" fmla="*/ 63 w 63"/>
                  <a:gd name="T15" fmla="*/ 22 h 28"/>
                  <a:gd name="T16" fmla="*/ 63 w 63"/>
                  <a:gd name="T17" fmla="*/ 22 h 28"/>
                  <a:gd name="T18" fmla="*/ 57 w 63"/>
                  <a:gd name="T19" fmla="*/ 19 h 28"/>
                  <a:gd name="T20" fmla="*/ 6 w 63"/>
                  <a:gd name="T21" fmla="*/ 0 h 28"/>
                  <a:gd name="T22" fmla="*/ 6 w 63"/>
                  <a:gd name="T23" fmla="*/ 0 h 28"/>
                  <a:gd name="T24" fmla="*/ 0 w 63"/>
                  <a:gd name="T25" fmla="*/ 0 h 28"/>
                  <a:gd name="T26" fmla="*/ 0 w 63"/>
                  <a:gd name="T27" fmla="*/ 22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3"/>
                  <a:gd name="T43" fmla="*/ 0 h 28"/>
                  <a:gd name="T44" fmla="*/ 63 w 63"/>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3" h="28">
                    <a:moveTo>
                      <a:pt x="0" y="22"/>
                    </a:moveTo>
                    <a:lnTo>
                      <a:pt x="9" y="25"/>
                    </a:lnTo>
                    <a:lnTo>
                      <a:pt x="19" y="28"/>
                    </a:lnTo>
                    <a:lnTo>
                      <a:pt x="28" y="28"/>
                    </a:lnTo>
                    <a:lnTo>
                      <a:pt x="60" y="22"/>
                    </a:lnTo>
                    <a:lnTo>
                      <a:pt x="63" y="22"/>
                    </a:lnTo>
                    <a:lnTo>
                      <a:pt x="57" y="19"/>
                    </a:lnTo>
                    <a:lnTo>
                      <a:pt x="6" y="0"/>
                    </a:lnTo>
                    <a:lnTo>
                      <a:pt x="0" y="0"/>
                    </a:lnTo>
                    <a:lnTo>
                      <a:pt x="0" y="22"/>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01" name="Freeform 175"/>
              <p:cNvSpPr>
                <a:spLocks/>
              </p:cNvSpPr>
              <p:nvPr/>
            </p:nvSpPr>
            <p:spPr bwMode="auto">
              <a:xfrm>
                <a:off x="1160" y="2758"/>
                <a:ext cx="48" cy="22"/>
              </a:xfrm>
              <a:custGeom>
                <a:avLst/>
                <a:gdLst>
                  <a:gd name="T0" fmla="*/ 7 w 48"/>
                  <a:gd name="T1" fmla="*/ 9 h 22"/>
                  <a:gd name="T2" fmla="*/ 48 w 48"/>
                  <a:gd name="T3" fmla="*/ 22 h 22"/>
                  <a:gd name="T4" fmla="*/ 48 w 48"/>
                  <a:gd name="T5" fmla="*/ 0 h 22"/>
                  <a:gd name="T6" fmla="*/ 48 w 48"/>
                  <a:gd name="T7" fmla="*/ 0 h 22"/>
                  <a:gd name="T8" fmla="*/ 32 w 48"/>
                  <a:gd name="T9" fmla="*/ 0 h 22"/>
                  <a:gd name="T10" fmla="*/ 0 w 48"/>
                  <a:gd name="T11" fmla="*/ 3 h 22"/>
                  <a:gd name="T12" fmla="*/ 0 w 48"/>
                  <a:gd name="T13" fmla="*/ 3 h 22"/>
                  <a:gd name="T14" fmla="*/ 0 w 48"/>
                  <a:gd name="T15" fmla="*/ 6 h 22"/>
                  <a:gd name="T16" fmla="*/ 0 w 48"/>
                  <a:gd name="T17" fmla="*/ 6 h 22"/>
                  <a:gd name="T18" fmla="*/ 7 w 48"/>
                  <a:gd name="T19" fmla="*/ 9 h 22"/>
                  <a:gd name="T20" fmla="*/ 7 w 48"/>
                  <a:gd name="T21" fmla="*/ 9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22"/>
                  <a:gd name="T35" fmla="*/ 48 w 48"/>
                  <a:gd name="T36" fmla="*/ 22 h 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22">
                    <a:moveTo>
                      <a:pt x="7" y="9"/>
                    </a:moveTo>
                    <a:lnTo>
                      <a:pt x="48" y="22"/>
                    </a:lnTo>
                    <a:lnTo>
                      <a:pt x="48" y="0"/>
                    </a:lnTo>
                    <a:lnTo>
                      <a:pt x="32" y="0"/>
                    </a:lnTo>
                    <a:lnTo>
                      <a:pt x="0" y="3"/>
                    </a:lnTo>
                    <a:lnTo>
                      <a:pt x="0" y="6"/>
                    </a:lnTo>
                    <a:lnTo>
                      <a:pt x="7" y="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02" name="Freeform 176"/>
              <p:cNvSpPr>
                <a:spLocks/>
              </p:cNvSpPr>
              <p:nvPr/>
            </p:nvSpPr>
            <p:spPr bwMode="auto">
              <a:xfrm>
                <a:off x="1318" y="2767"/>
                <a:ext cx="4" cy="3"/>
              </a:xfrm>
              <a:custGeom>
                <a:avLst/>
                <a:gdLst>
                  <a:gd name="T0" fmla="*/ 0 w 4"/>
                  <a:gd name="T1" fmla="*/ 3 h 3"/>
                  <a:gd name="T2" fmla="*/ 4 w 4"/>
                  <a:gd name="T3" fmla="*/ 3 h 3"/>
                  <a:gd name="T4" fmla="*/ 4 w 4"/>
                  <a:gd name="T5" fmla="*/ 3 h 3"/>
                  <a:gd name="T6" fmla="*/ 4 w 4"/>
                  <a:gd name="T7" fmla="*/ 3 h 3"/>
                  <a:gd name="T8" fmla="*/ 0 w 4"/>
                  <a:gd name="T9" fmla="*/ 0 h 3"/>
                  <a:gd name="T10" fmla="*/ 0 w 4"/>
                  <a:gd name="T11" fmla="*/ 3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0" y="3"/>
                    </a:moveTo>
                    <a:lnTo>
                      <a:pt x="4" y="3"/>
                    </a:lnTo>
                    <a:lnTo>
                      <a:pt x="0" y="0"/>
                    </a:lnTo>
                    <a:lnTo>
                      <a:pt x="0" y="3"/>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03" name="Freeform 177"/>
              <p:cNvSpPr>
                <a:spLocks/>
              </p:cNvSpPr>
              <p:nvPr/>
            </p:nvSpPr>
            <p:spPr bwMode="auto">
              <a:xfrm>
                <a:off x="1214" y="2748"/>
                <a:ext cx="104" cy="29"/>
              </a:xfrm>
              <a:custGeom>
                <a:avLst/>
                <a:gdLst>
                  <a:gd name="T0" fmla="*/ 6 w 104"/>
                  <a:gd name="T1" fmla="*/ 10 h 29"/>
                  <a:gd name="T2" fmla="*/ 57 w 104"/>
                  <a:gd name="T3" fmla="*/ 26 h 29"/>
                  <a:gd name="T4" fmla="*/ 57 w 104"/>
                  <a:gd name="T5" fmla="*/ 26 h 29"/>
                  <a:gd name="T6" fmla="*/ 70 w 104"/>
                  <a:gd name="T7" fmla="*/ 29 h 29"/>
                  <a:gd name="T8" fmla="*/ 76 w 104"/>
                  <a:gd name="T9" fmla="*/ 29 h 29"/>
                  <a:gd name="T10" fmla="*/ 104 w 104"/>
                  <a:gd name="T11" fmla="*/ 22 h 29"/>
                  <a:gd name="T12" fmla="*/ 104 w 104"/>
                  <a:gd name="T13" fmla="*/ 19 h 29"/>
                  <a:gd name="T14" fmla="*/ 104 w 104"/>
                  <a:gd name="T15" fmla="*/ 19 h 29"/>
                  <a:gd name="T16" fmla="*/ 101 w 104"/>
                  <a:gd name="T17" fmla="*/ 16 h 29"/>
                  <a:gd name="T18" fmla="*/ 51 w 104"/>
                  <a:gd name="T19" fmla="*/ 0 h 29"/>
                  <a:gd name="T20" fmla="*/ 51 w 104"/>
                  <a:gd name="T21" fmla="*/ 0 h 29"/>
                  <a:gd name="T22" fmla="*/ 32 w 104"/>
                  <a:gd name="T23" fmla="*/ 0 h 29"/>
                  <a:gd name="T24" fmla="*/ 3 w 104"/>
                  <a:gd name="T25" fmla="*/ 3 h 29"/>
                  <a:gd name="T26" fmla="*/ 3 w 104"/>
                  <a:gd name="T27" fmla="*/ 3 h 29"/>
                  <a:gd name="T28" fmla="*/ 0 w 104"/>
                  <a:gd name="T29" fmla="*/ 7 h 29"/>
                  <a:gd name="T30" fmla="*/ 0 w 104"/>
                  <a:gd name="T31" fmla="*/ 7 h 29"/>
                  <a:gd name="T32" fmla="*/ 6 w 104"/>
                  <a:gd name="T33" fmla="*/ 10 h 29"/>
                  <a:gd name="T34" fmla="*/ 6 w 104"/>
                  <a:gd name="T35" fmla="*/ 10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4"/>
                  <a:gd name="T55" fmla="*/ 0 h 29"/>
                  <a:gd name="T56" fmla="*/ 104 w 104"/>
                  <a:gd name="T57" fmla="*/ 29 h 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4" h="29">
                    <a:moveTo>
                      <a:pt x="6" y="10"/>
                    </a:moveTo>
                    <a:lnTo>
                      <a:pt x="57" y="26"/>
                    </a:lnTo>
                    <a:lnTo>
                      <a:pt x="70" y="29"/>
                    </a:lnTo>
                    <a:lnTo>
                      <a:pt x="76" y="29"/>
                    </a:lnTo>
                    <a:lnTo>
                      <a:pt x="104" y="22"/>
                    </a:lnTo>
                    <a:lnTo>
                      <a:pt x="104" y="19"/>
                    </a:lnTo>
                    <a:lnTo>
                      <a:pt x="101" y="16"/>
                    </a:lnTo>
                    <a:lnTo>
                      <a:pt x="51" y="0"/>
                    </a:lnTo>
                    <a:lnTo>
                      <a:pt x="32" y="0"/>
                    </a:lnTo>
                    <a:lnTo>
                      <a:pt x="3" y="3"/>
                    </a:lnTo>
                    <a:lnTo>
                      <a:pt x="0" y="7"/>
                    </a:lnTo>
                    <a:lnTo>
                      <a:pt x="6" y="1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04" name="Freeform 178"/>
              <p:cNvSpPr>
                <a:spLocks/>
              </p:cNvSpPr>
              <p:nvPr/>
            </p:nvSpPr>
            <p:spPr bwMode="auto">
              <a:xfrm>
                <a:off x="1318" y="2742"/>
                <a:ext cx="57" cy="25"/>
              </a:xfrm>
              <a:custGeom>
                <a:avLst/>
                <a:gdLst>
                  <a:gd name="T0" fmla="*/ 0 w 57"/>
                  <a:gd name="T1" fmla="*/ 19 h 25"/>
                  <a:gd name="T2" fmla="*/ 7 w 57"/>
                  <a:gd name="T3" fmla="*/ 22 h 25"/>
                  <a:gd name="T4" fmla="*/ 7 w 57"/>
                  <a:gd name="T5" fmla="*/ 22 h 25"/>
                  <a:gd name="T6" fmla="*/ 26 w 57"/>
                  <a:gd name="T7" fmla="*/ 25 h 25"/>
                  <a:gd name="T8" fmla="*/ 54 w 57"/>
                  <a:gd name="T9" fmla="*/ 19 h 25"/>
                  <a:gd name="T10" fmla="*/ 54 w 57"/>
                  <a:gd name="T11" fmla="*/ 19 h 25"/>
                  <a:gd name="T12" fmla="*/ 57 w 57"/>
                  <a:gd name="T13" fmla="*/ 19 h 25"/>
                  <a:gd name="T14" fmla="*/ 57 w 57"/>
                  <a:gd name="T15" fmla="*/ 16 h 25"/>
                  <a:gd name="T16" fmla="*/ 48 w 57"/>
                  <a:gd name="T17" fmla="*/ 13 h 25"/>
                  <a:gd name="T18" fmla="*/ 0 w 57"/>
                  <a:gd name="T19" fmla="*/ 0 h 25"/>
                  <a:gd name="T20" fmla="*/ 0 w 57"/>
                  <a:gd name="T21" fmla="*/ 19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25"/>
                  <a:gd name="T35" fmla="*/ 57 w 57"/>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25">
                    <a:moveTo>
                      <a:pt x="0" y="19"/>
                    </a:moveTo>
                    <a:lnTo>
                      <a:pt x="7" y="22"/>
                    </a:lnTo>
                    <a:lnTo>
                      <a:pt x="26" y="25"/>
                    </a:lnTo>
                    <a:lnTo>
                      <a:pt x="54" y="19"/>
                    </a:lnTo>
                    <a:lnTo>
                      <a:pt x="57" y="19"/>
                    </a:lnTo>
                    <a:lnTo>
                      <a:pt x="57" y="16"/>
                    </a:lnTo>
                    <a:lnTo>
                      <a:pt x="48" y="13"/>
                    </a:lnTo>
                    <a:lnTo>
                      <a:pt x="0" y="0"/>
                    </a:lnTo>
                    <a:lnTo>
                      <a:pt x="0" y="19"/>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05" name="Freeform 179"/>
              <p:cNvSpPr>
                <a:spLocks/>
              </p:cNvSpPr>
              <p:nvPr/>
            </p:nvSpPr>
            <p:spPr bwMode="auto">
              <a:xfrm>
                <a:off x="1268" y="2739"/>
                <a:ext cx="50" cy="22"/>
              </a:xfrm>
              <a:custGeom>
                <a:avLst/>
                <a:gdLst>
                  <a:gd name="T0" fmla="*/ 6 w 50"/>
                  <a:gd name="T1" fmla="*/ 9 h 22"/>
                  <a:gd name="T2" fmla="*/ 50 w 50"/>
                  <a:gd name="T3" fmla="*/ 22 h 22"/>
                  <a:gd name="T4" fmla="*/ 50 w 50"/>
                  <a:gd name="T5" fmla="*/ 3 h 22"/>
                  <a:gd name="T6" fmla="*/ 50 w 50"/>
                  <a:gd name="T7" fmla="*/ 3 h 22"/>
                  <a:gd name="T8" fmla="*/ 50 w 50"/>
                  <a:gd name="T9" fmla="*/ 3 h 22"/>
                  <a:gd name="T10" fmla="*/ 31 w 50"/>
                  <a:gd name="T11" fmla="*/ 0 h 22"/>
                  <a:gd name="T12" fmla="*/ 0 w 50"/>
                  <a:gd name="T13" fmla="*/ 3 h 22"/>
                  <a:gd name="T14" fmla="*/ 0 w 50"/>
                  <a:gd name="T15" fmla="*/ 3 h 22"/>
                  <a:gd name="T16" fmla="*/ 0 w 50"/>
                  <a:gd name="T17" fmla="*/ 6 h 22"/>
                  <a:gd name="T18" fmla="*/ 0 w 50"/>
                  <a:gd name="T19" fmla="*/ 6 h 22"/>
                  <a:gd name="T20" fmla="*/ 6 w 50"/>
                  <a:gd name="T21" fmla="*/ 9 h 22"/>
                  <a:gd name="T22" fmla="*/ 6 w 50"/>
                  <a:gd name="T23" fmla="*/ 9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22"/>
                  <a:gd name="T38" fmla="*/ 50 w 50"/>
                  <a:gd name="T39" fmla="*/ 22 h 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22">
                    <a:moveTo>
                      <a:pt x="6" y="9"/>
                    </a:moveTo>
                    <a:lnTo>
                      <a:pt x="50" y="22"/>
                    </a:lnTo>
                    <a:lnTo>
                      <a:pt x="50" y="3"/>
                    </a:lnTo>
                    <a:lnTo>
                      <a:pt x="31" y="0"/>
                    </a:lnTo>
                    <a:lnTo>
                      <a:pt x="0" y="3"/>
                    </a:lnTo>
                    <a:lnTo>
                      <a:pt x="0" y="6"/>
                    </a:lnTo>
                    <a:lnTo>
                      <a:pt x="6" y="9"/>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06" name="Freeform 180"/>
              <p:cNvSpPr>
                <a:spLocks/>
              </p:cNvSpPr>
              <p:nvPr/>
            </p:nvSpPr>
            <p:spPr bwMode="auto">
              <a:xfrm>
                <a:off x="1318" y="2729"/>
                <a:ext cx="105" cy="29"/>
              </a:xfrm>
              <a:custGeom>
                <a:avLst/>
                <a:gdLst>
                  <a:gd name="T0" fmla="*/ 48 w 105"/>
                  <a:gd name="T1" fmla="*/ 3 h 29"/>
                  <a:gd name="T2" fmla="*/ 48 w 105"/>
                  <a:gd name="T3" fmla="*/ 3 h 29"/>
                  <a:gd name="T4" fmla="*/ 32 w 105"/>
                  <a:gd name="T5" fmla="*/ 0 h 29"/>
                  <a:gd name="T6" fmla="*/ 4 w 105"/>
                  <a:gd name="T7" fmla="*/ 7 h 29"/>
                  <a:gd name="T8" fmla="*/ 4 w 105"/>
                  <a:gd name="T9" fmla="*/ 7 h 29"/>
                  <a:gd name="T10" fmla="*/ 0 w 105"/>
                  <a:gd name="T11" fmla="*/ 7 h 29"/>
                  <a:gd name="T12" fmla="*/ 0 w 105"/>
                  <a:gd name="T13" fmla="*/ 7 h 29"/>
                  <a:gd name="T14" fmla="*/ 7 w 105"/>
                  <a:gd name="T15" fmla="*/ 10 h 29"/>
                  <a:gd name="T16" fmla="*/ 57 w 105"/>
                  <a:gd name="T17" fmla="*/ 26 h 29"/>
                  <a:gd name="T18" fmla="*/ 57 w 105"/>
                  <a:gd name="T19" fmla="*/ 26 h 29"/>
                  <a:gd name="T20" fmla="*/ 76 w 105"/>
                  <a:gd name="T21" fmla="*/ 29 h 29"/>
                  <a:gd name="T22" fmla="*/ 105 w 105"/>
                  <a:gd name="T23" fmla="*/ 22 h 29"/>
                  <a:gd name="T24" fmla="*/ 105 w 105"/>
                  <a:gd name="T25" fmla="*/ 22 h 29"/>
                  <a:gd name="T26" fmla="*/ 105 w 105"/>
                  <a:gd name="T27" fmla="*/ 22 h 29"/>
                  <a:gd name="T28" fmla="*/ 105 w 105"/>
                  <a:gd name="T29" fmla="*/ 22 h 29"/>
                  <a:gd name="T30" fmla="*/ 98 w 105"/>
                  <a:gd name="T31" fmla="*/ 19 h 29"/>
                  <a:gd name="T32" fmla="*/ 48 w 105"/>
                  <a:gd name="T33" fmla="*/ 3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5"/>
                  <a:gd name="T52" fmla="*/ 0 h 29"/>
                  <a:gd name="T53" fmla="*/ 105 w 105"/>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5" h="29">
                    <a:moveTo>
                      <a:pt x="48" y="3"/>
                    </a:moveTo>
                    <a:lnTo>
                      <a:pt x="48" y="3"/>
                    </a:lnTo>
                    <a:lnTo>
                      <a:pt x="32" y="0"/>
                    </a:lnTo>
                    <a:lnTo>
                      <a:pt x="4" y="7"/>
                    </a:lnTo>
                    <a:lnTo>
                      <a:pt x="0" y="7"/>
                    </a:lnTo>
                    <a:lnTo>
                      <a:pt x="7" y="10"/>
                    </a:lnTo>
                    <a:lnTo>
                      <a:pt x="57" y="26"/>
                    </a:lnTo>
                    <a:lnTo>
                      <a:pt x="76" y="29"/>
                    </a:lnTo>
                    <a:lnTo>
                      <a:pt x="105" y="22"/>
                    </a:lnTo>
                    <a:lnTo>
                      <a:pt x="98" y="19"/>
                    </a:lnTo>
                    <a:lnTo>
                      <a:pt x="48" y="3"/>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07" name="Freeform 181"/>
              <p:cNvSpPr>
                <a:spLocks/>
              </p:cNvSpPr>
              <p:nvPr/>
            </p:nvSpPr>
            <p:spPr bwMode="auto">
              <a:xfrm>
                <a:off x="1429" y="2726"/>
                <a:ext cx="41" cy="22"/>
              </a:xfrm>
              <a:custGeom>
                <a:avLst/>
                <a:gdLst>
                  <a:gd name="T0" fmla="*/ 0 w 41"/>
                  <a:gd name="T1" fmla="*/ 19 h 22"/>
                  <a:gd name="T2" fmla="*/ 0 w 41"/>
                  <a:gd name="T3" fmla="*/ 19 h 22"/>
                  <a:gd name="T4" fmla="*/ 13 w 41"/>
                  <a:gd name="T5" fmla="*/ 22 h 22"/>
                  <a:gd name="T6" fmla="*/ 41 w 41"/>
                  <a:gd name="T7" fmla="*/ 16 h 22"/>
                  <a:gd name="T8" fmla="*/ 41 w 41"/>
                  <a:gd name="T9" fmla="*/ 16 h 22"/>
                  <a:gd name="T10" fmla="*/ 41 w 41"/>
                  <a:gd name="T11" fmla="*/ 16 h 22"/>
                  <a:gd name="T12" fmla="*/ 41 w 41"/>
                  <a:gd name="T13" fmla="*/ 16 h 22"/>
                  <a:gd name="T14" fmla="*/ 35 w 41"/>
                  <a:gd name="T15" fmla="*/ 13 h 22"/>
                  <a:gd name="T16" fmla="*/ 0 w 41"/>
                  <a:gd name="T17" fmla="*/ 0 h 22"/>
                  <a:gd name="T18" fmla="*/ 0 w 41"/>
                  <a:gd name="T19" fmla="*/ 19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
                  <a:gd name="T32" fmla="*/ 41 w 41"/>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
                    <a:moveTo>
                      <a:pt x="0" y="19"/>
                    </a:moveTo>
                    <a:lnTo>
                      <a:pt x="0" y="19"/>
                    </a:lnTo>
                    <a:lnTo>
                      <a:pt x="13" y="22"/>
                    </a:lnTo>
                    <a:lnTo>
                      <a:pt x="41" y="16"/>
                    </a:lnTo>
                    <a:lnTo>
                      <a:pt x="35" y="13"/>
                    </a:lnTo>
                    <a:lnTo>
                      <a:pt x="0" y="0"/>
                    </a:lnTo>
                    <a:lnTo>
                      <a:pt x="0" y="19"/>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08" name="Freeform 182"/>
              <p:cNvSpPr>
                <a:spLocks/>
              </p:cNvSpPr>
              <p:nvPr/>
            </p:nvSpPr>
            <p:spPr bwMode="auto">
              <a:xfrm>
                <a:off x="1369" y="2720"/>
                <a:ext cx="60" cy="25"/>
              </a:xfrm>
              <a:custGeom>
                <a:avLst/>
                <a:gdLst>
                  <a:gd name="T0" fmla="*/ 47 w 60"/>
                  <a:gd name="T1" fmla="*/ 3 h 25"/>
                  <a:gd name="T2" fmla="*/ 47 w 60"/>
                  <a:gd name="T3" fmla="*/ 3 h 25"/>
                  <a:gd name="T4" fmla="*/ 28 w 60"/>
                  <a:gd name="T5" fmla="*/ 0 h 25"/>
                  <a:gd name="T6" fmla="*/ 0 w 60"/>
                  <a:gd name="T7" fmla="*/ 6 h 25"/>
                  <a:gd name="T8" fmla="*/ 0 w 60"/>
                  <a:gd name="T9" fmla="*/ 6 h 25"/>
                  <a:gd name="T10" fmla="*/ 0 w 60"/>
                  <a:gd name="T11" fmla="*/ 6 h 25"/>
                  <a:gd name="T12" fmla="*/ 0 w 60"/>
                  <a:gd name="T13" fmla="*/ 6 h 25"/>
                  <a:gd name="T14" fmla="*/ 6 w 60"/>
                  <a:gd name="T15" fmla="*/ 9 h 25"/>
                  <a:gd name="T16" fmla="*/ 54 w 60"/>
                  <a:gd name="T17" fmla="*/ 25 h 25"/>
                  <a:gd name="T18" fmla="*/ 54 w 60"/>
                  <a:gd name="T19" fmla="*/ 25 h 25"/>
                  <a:gd name="T20" fmla="*/ 60 w 60"/>
                  <a:gd name="T21" fmla="*/ 25 h 25"/>
                  <a:gd name="T22" fmla="*/ 60 w 60"/>
                  <a:gd name="T23" fmla="*/ 6 h 25"/>
                  <a:gd name="T24" fmla="*/ 47 w 60"/>
                  <a:gd name="T25" fmla="*/ 3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25"/>
                  <a:gd name="T41" fmla="*/ 60 w 60"/>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25">
                    <a:moveTo>
                      <a:pt x="47" y="3"/>
                    </a:moveTo>
                    <a:lnTo>
                      <a:pt x="47" y="3"/>
                    </a:lnTo>
                    <a:lnTo>
                      <a:pt x="28" y="0"/>
                    </a:lnTo>
                    <a:lnTo>
                      <a:pt x="0" y="6"/>
                    </a:lnTo>
                    <a:lnTo>
                      <a:pt x="6" y="9"/>
                    </a:lnTo>
                    <a:lnTo>
                      <a:pt x="54" y="25"/>
                    </a:lnTo>
                    <a:lnTo>
                      <a:pt x="60" y="25"/>
                    </a:lnTo>
                    <a:lnTo>
                      <a:pt x="60" y="6"/>
                    </a:lnTo>
                    <a:lnTo>
                      <a:pt x="47" y="3"/>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09" name="Freeform 183"/>
              <p:cNvSpPr>
                <a:spLocks/>
              </p:cNvSpPr>
              <p:nvPr/>
            </p:nvSpPr>
            <p:spPr bwMode="auto">
              <a:xfrm>
                <a:off x="1540" y="2761"/>
                <a:ext cx="22" cy="13"/>
              </a:xfrm>
              <a:custGeom>
                <a:avLst/>
                <a:gdLst>
                  <a:gd name="T0" fmla="*/ 0 w 22"/>
                  <a:gd name="T1" fmla="*/ 13 h 13"/>
                  <a:gd name="T2" fmla="*/ 19 w 22"/>
                  <a:gd name="T3" fmla="*/ 9 h 13"/>
                  <a:gd name="T4" fmla="*/ 19 w 22"/>
                  <a:gd name="T5" fmla="*/ 9 h 13"/>
                  <a:gd name="T6" fmla="*/ 22 w 22"/>
                  <a:gd name="T7" fmla="*/ 9 h 13"/>
                  <a:gd name="T8" fmla="*/ 22 w 22"/>
                  <a:gd name="T9" fmla="*/ 6 h 13"/>
                  <a:gd name="T10" fmla="*/ 13 w 22"/>
                  <a:gd name="T11" fmla="*/ 3 h 13"/>
                  <a:gd name="T12" fmla="*/ 0 w 22"/>
                  <a:gd name="T13" fmla="*/ 0 h 13"/>
                  <a:gd name="T14" fmla="*/ 0 w 22"/>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3"/>
                  <a:gd name="T26" fmla="*/ 22 w 22"/>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3">
                    <a:moveTo>
                      <a:pt x="0" y="13"/>
                    </a:moveTo>
                    <a:lnTo>
                      <a:pt x="19" y="9"/>
                    </a:lnTo>
                    <a:lnTo>
                      <a:pt x="22" y="9"/>
                    </a:lnTo>
                    <a:lnTo>
                      <a:pt x="22" y="6"/>
                    </a:lnTo>
                    <a:lnTo>
                      <a:pt x="13" y="3"/>
                    </a:lnTo>
                    <a:lnTo>
                      <a:pt x="0" y="0"/>
                    </a:lnTo>
                    <a:lnTo>
                      <a:pt x="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10" name="Freeform 184"/>
              <p:cNvSpPr>
                <a:spLocks/>
              </p:cNvSpPr>
              <p:nvPr/>
            </p:nvSpPr>
            <p:spPr bwMode="auto">
              <a:xfrm>
                <a:off x="1458" y="2748"/>
                <a:ext cx="82" cy="29"/>
              </a:xfrm>
              <a:custGeom>
                <a:avLst/>
                <a:gdLst>
                  <a:gd name="T0" fmla="*/ 47 w 82"/>
                  <a:gd name="T1" fmla="*/ 3 h 29"/>
                  <a:gd name="T2" fmla="*/ 47 w 82"/>
                  <a:gd name="T3" fmla="*/ 3 h 29"/>
                  <a:gd name="T4" fmla="*/ 28 w 82"/>
                  <a:gd name="T5" fmla="*/ 0 h 29"/>
                  <a:gd name="T6" fmla="*/ 0 w 82"/>
                  <a:gd name="T7" fmla="*/ 3 h 29"/>
                  <a:gd name="T8" fmla="*/ 0 w 82"/>
                  <a:gd name="T9" fmla="*/ 3 h 29"/>
                  <a:gd name="T10" fmla="*/ 0 w 82"/>
                  <a:gd name="T11" fmla="*/ 7 h 29"/>
                  <a:gd name="T12" fmla="*/ 0 w 82"/>
                  <a:gd name="T13" fmla="*/ 7 h 29"/>
                  <a:gd name="T14" fmla="*/ 6 w 82"/>
                  <a:gd name="T15" fmla="*/ 10 h 29"/>
                  <a:gd name="T16" fmla="*/ 57 w 82"/>
                  <a:gd name="T17" fmla="*/ 26 h 29"/>
                  <a:gd name="T18" fmla="*/ 57 w 82"/>
                  <a:gd name="T19" fmla="*/ 26 h 29"/>
                  <a:gd name="T20" fmla="*/ 76 w 82"/>
                  <a:gd name="T21" fmla="*/ 29 h 29"/>
                  <a:gd name="T22" fmla="*/ 82 w 82"/>
                  <a:gd name="T23" fmla="*/ 26 h 29"/>
                  <a:gd name="T24" fmla="*/ 82 w 82"/>
                  <a:gd name="T25" fmla="*/ 13 h 29"/>
                  <a:gd name="T26" fmla="*/ 47 w 82"/>
                  <a:gd name="T27" fmla="*/ 3 h 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2"/>
                  <a:gd name="T43" fmla="*/ 0 h 29"/>
                  <a:gd name="T44" fmla="*/ 82 w 82"/>
                  <a:gd name="T45" fmla="*/ 29 h 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2" h="29">
                    <a:moveTo>
                      <a:pt x="47" y="3"/>
                    </a:moveTo>
                    <a:lnTo>
                      <a:pt x="47" y="3"/>
                    </a:lnTo>
                    <a:lnTo>
                      <a:pt x="28" y="0"/>
                    </a:lnTo>
                    <a:lnTo>
                      <a:pt x="0" y="3"/>
                    </a:lnTo>
                    <a:lnTo>
                      <a:pt x="0" y="7"/>
                    </a:lnTo>
                    <a:lnTo>
                      <a:pt x="6" y="10"/>
                    </a:lnTo>
                    <a:lnTo>
                      <a:pt x="57" y="26"/>
                    </a:lnTo>
                    <a:lnTo>
                      <a:pt x="76" y="29"/>
                    </a:lnTo>
                    <a:lnTo>
                      <a:pt x="82" y="26"/>
                    </a:lnTo>
                    <a:lnTo>
                      <a:pt x="82" y="13"/>
                    </a:lnTo>
                    <a:lnTo>
                      <a:pt x="47" y="3"/>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11" name="Freeform 185"/>
              <p:cNvSpPr>
                <a:spLocks/>
              </p:cNvSpPr>
              <p:nvPr/>
            </p:nvSpPr>
            <p:spPr bwMode="auto">
              <a:xfrm>
                <a:off x="1429" y="2758"/>
                <a:ext cx="86" cy="28"/>
              </a:xfrm>
              <a:custGeom>
                <a:avLst/>
                <a:gdLst>
                  <a:gd name="T0" fmla="*/ 25 w 86"/>
                  <a:gd name="T1" fmla="*/ 3 h 28"/>
                  <a:gd name="T2" fmla="*/ 25 w 86"/>
                  <a:gd name="T3" fmla="*/ 3 h 28"/>
                  <a:gd name="T4" fmla="*/ 6 w 86"/>
                  <a:gd name="T5" fmla="*/ 0 h 28"/>
                  <a:gd name="T6" fmla="*/ 0 w 86"/>
                  <a:gd name="T7" fmla="*/ 0 h 28"/>
                  <a:gd name="T8" fmla="*/ 0 w 86"/>
                  <a:gd name="T9" fmla="*/ 16 h 28"/>
                  <a:gd name="T10" fmla="*/ 35 w 86"/>
                  <a:gd name="T11" fmla="*/ 25 h 28"/>
                  <a:gd name="T12" fmla="*/ 35 w 86"/>
                  <a:gd name="T13" fmla="*/ 25 h 28"/>
                  <a:gd name="T14" fmla="*/ 54 w 86"/>
                  <a:gd name="T15" fmla="*/ 28 h 28"/>
                  <a:gd name="T16" fmla="*/ 82 w 86"/>
                  <a:gd name="T17" fmla="*/ 22 h 28"/>
                  <a:gd name="T18" fmla="*/ 82 w 86"/>
                  <a:gd name="T19" fmla="*/ 22 h 28"/>
                  <a:gd name="T20" fmla="*/ 86 w 86"/>
                  <a:gd name="T21" fmla="*/ 22 h 28"/>
                  <a:gd name="T22" fmla="*/ 82 w 86"/>
                  <a:gd name="T23" fmla="*/ 19 h 28"/>
                  <a:gd name="T24" fmla="*/ 76 w 86"/>
                  <a:gd name="T25" fmla="*/ 19 h 28"/>
                  <a:gd name="T26" fmla="*/ 25 w 86"/>
                  <a:gd name="T27" fmla="*/ 3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6"/>
                  <a:gd name="T43" fmla="*/ 0 h 28"/>
                  <a:gd name="T44" fmla="*/ 86 w 86"/>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6" h="28">
                    <a:moveTo>
                      <a:pt x="25" y="3"/>
                    </a:moveTo>
                    <a:lnTo>
                      <a:pt x="25" y="3"/>
                    </a:lnTo>
                    <a:lnTo>
                      <a:pt x="6" y="0"/>
                    </a:lnTo>
                    <a:lnTo>
                      <a:pt x="0" y="0"/>
                    </a:lnTo>
                    <a:lnTo>
                      <a:pt x="0" y="16"/>
                    </a:lnTo>
                    <a:lnTo>
                      <a:pt x="35" y="25"/>
                    </a:lnTo>
                    <a:lnTo>
                      <a:pt x="54" y="28"/>
                    </a:lnTo>
                    <a:lnTo>
                      <a:pt x="82" y="22"/>
                    </a:lnTo>
                    <a:lnTo>
                      <a:pt x="86" y="22"/>
                    </a:lnTo>
                    <a:lnTo>
                      <a:pt x="82" y="19"/>
                    </a:lnTo>
                    <a:lnTo>
                      <a:pt x="76" y="19"/>
                    </a:lnTo>
                    <a:lnTo>
                      <a:pt x="25" y="3"/>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12" name="Freeform 186"/>
              <p:cNvSpPr>
                <a:spLocks/>
              </p:cNvSpPr>
              <p:nvPr/>
            </p:nvSpPr>
            <p:spPr bwMode="auto">
              <a:xfrm>
                <a:off x="1407" y="2758"/>
                <a:ext cx="22" cy="16"/>
              </a:xfrm>
              <a:custGeom>
                <a:avLst/>
                <a:gdLst>
                  <a:gd name="T0" fmla="*/ 22 w 22"/>
                  <a:gd name="T1" fmla="*/ 0 h 16"/>
                  <a:gd name="T2" fmla="*/ 0 w 22"/>
                  <a:gd name="T3" fmla="*/ 3 h 16"/>
                  <a:gd name="T4" fmla="*/ 0 w 22"/>
                  <a:gd name="T5" fmla="*/ 3 h 16"/>
                  <a:gd name="T6" fmla="*/ 0 w 22"/>
                  <a:gd name="T7" fmla="*/ 6 h 16"/>
                  <a:gd name="T8" fmla="*/ 0 w 22"/>
                  <a:gd name="T9" fmla="*/ 6 h 16"/>
                  <a:gd name="T10" fmla="*/ 6 w 22"/>
                  <a:gd name="T11" fmla="*/ 9 h 16"/>
                  <a:gd name="T12" fmla="*/ 22 w 22"/>
                  <a:gd name="T13" fmla="*/ 16 h 16"/>
                  <a:gd name="T14" fmla="*/ 22 w 22"/>
                  <a:gd name="T15" fmla="*/ 0 h 16"/>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6"/>
                  <a:gd name="T26" fmla="*/ 22 w 22"/>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6">
                    <a:moveTo>
                      <a:pt x="22" y="0"/>
                    </a:moveTo>
                    <a:lnTo>
                      <a:pt x="0" y="3"/>
                    </a:lnTo>
                    <a:lnTo>
                      <a:pt x="0" y="6"/>
                    </a:lnTo>
                    <a:lnTo>
                      <a:pt x="6" y="9"/>
                    </a:lnTo>
                    <a:lnTo>
                      <a:pt x="22" y="16"/>
                    </a:lnTo>
                    <a:lnTo>
                      <a:pt x="22"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13" name="Freeform 187"/>
              <p:cNvSpPr>
                <a:spLocks/>
              </p:cNvSpPr>
              <p:nvPr/>
            </p:nvSpPr>
            <p:spPr bwMode="auto">
              <a:xfrm>
                <a:off x="1429" y="2777"/>
                <a:ext cx="35" cy="19"/>
              </a:xfrm>
              <a:custGeom>
                <a:avLst/>
                <a:gdLst>
                  <a:gd name="T0" fmla="*/ 0 w 35"/>
                  <a:gd name="T1" fmla="*/ 0 h 19"/>
                  <a:gd name="T2" fmla="*/ 0 w 35"/>
                  <a:gd name="T3" fmla="*/ 19 h 19"/>
                  <a:gd name="T4" fmla="*/ 0 w 35"/>
                  <a:gd name="T5" fmla="*/ 19 h 19"/>
                  <a:gd name="T6" fmla="*/ 3 w 35"/>
                  <a:gd name="T7" fmla="*/ 19 h 19"/>
                  <a:gd name="T8" fmla="*/ 32 w 35"/>
                  <a:gd name="T9" fmla="*/ 12 h 19"/>
                  <a:gd name="T10" fmla="*/ 32 w 35"/>
                  <a:gd name="T11" fmla="*/ 12 h 19"/>
                  <a:gd name="T12" fmla="*/ 35 w 35"/>
                  <a:gd name="T13" fmla="*/ 12 h 19"/>
                  <a:gd name="T14" fmla="*/ 35 w 35"/>
                  <a:gd name="T15" fmla="*/ 12 h 19"/>
                  <a:gd name="T16" fmla="*/ 25 w 35"/>
                  <a:gd name="T17" fmla="*/ 9 h 19"/>
                  <a:gd name="T18" fmla="*/ 0 w 35"/>
                  <a:gd name="T19" fmla="*/ 0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19"/>
                  <a:gd name="T32" fmla="*/ 35 w 35"/>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19">
                    <a:moveTo>
                      <a:pt x="0" y="0"/>
                    </a:moveTo>
                    <a:lnTo>
                      <a:pt x="0" y="19"/>
                    </a:lnTo>
                    <a:lnTo>
                      <a:pt x="3" y="19"/>
                    </a:lnTo>
                    <a:lnTo>
                      <a:pt x="32" y="12"/>
                    </a:lnTo>
                    <a:lnTo>
                      <a:pt x="35" y="12"/>
                    </a:lnTo>
                    <a:lnTo>
                      <a:pt x="25" y="9"/>
                    </a:lnTo>
                    <a:lnTo>
                      <a:pt x="0" y="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14" name="Freeform 188"/>
              <p:cNvSpPr>
                <a:spLocks/>
              </p:cNvSpPr>
              <p:nvPr/>
            </p:nvSpPr>
            <p:spPr bwMode="auto">
              <a:xfrm>
                <a:off x="1356" y="2767"/>
                <a:ext cx="73" cy="29"/>
              </a:xfrm>
              <a:custGeom>
                <a:avLst/>
                <a:gdLst>
                  <a:gd name="T0" fmla="*/ 73 w 73"/>
                  <a:gd name="T1" fmla="*/ 10 h 29"/>
                  <a:gd name="T2" fmla="*/ 48 w 73"/>
                  <a:gd name="T3" fmla="*/ 3 h 29"/>
                  <a:gd name="T4" fmla="*/ 48 w 73"/>
                  <a:gd name="T5" fmla="*/ 3 h 29"/>
                  <a:gd name="T6" fmla="*/ 29 w 73"/>
                  <a:gd name="T7" fmla="*/ 0 h 29"/>
                  <a:gd name="T8" fmla="*/ 0 w 73"/>
                  <a:gd name="T9" fmla="*/ 7 h 29"/>
                  <a:gd name="T10" fmla="*/ 0 w 73"/>
                  <a:gd name="T11" fmla="*/ 7 h 29"/>
                  <a:gd name="T12" fmla="*/ 0 w 73"/>
                  <a:gd name="T13" fmla="*/ 7 h 29"/>
                  <a:gd name="T14" fmla="*/ 0 w 73"/>
                  <a:gd name="T15" fmla="*/ 7 h 29"/>
                  <a:gd name="T16" fmla="*/ 7 w 73"/>
                  <a:gd name="T17" fmla="*/ 10 h 29"/>
                  <a:gd name="T18" fmla="*/ 57 w 73"/>
                  <a:gd name="T19" fmla="*/ 26 h 29"/>
                  <a:gd name="T20" fmla="*/ 57 w 73"/>
                  <a:gd name="T21" fmla="*/ 26 h 29"/>
                  <a:gd name="T22" fmla="*/ 73 w 73"/>
                  <a:gd name="T23" fmla="*/ 29 h 29"/>
                  <a:gd name="T24" fmla="*/ 73 w 73"/>
                  <a:gd name="T25" fmla="*/ 10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
                  <a:gd name="T40" fmla="*/ 0 h 29"/>
                  <a:gd name="T41" fmla="*/ 73 w 73"/>
                  <a:gd name="T42" fmla="*/ 29 h 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 h="29">
                    <a:moveTo>
                      <a:pt x="73" y="10"/>
                    </a:moveTo>
                    <a:lnTo>
                      <a:pt x="48" y="3"/>
                    </a:lnTo>
                    <a:lnTo>
                      <a:pt x="29" y="0"/>
                    </a:lnTo>
                    <a:lnTo>
                      <a:pt x="0" y="7"/>
                    </a:lnTo>
                    <a:lnTo>
                      <a:pt x="7" y="10"/>
                    </a:lnTo>
                    <a:lnTo>
                      <a:pt x="57" y="26"/>
                    </a:lnTo>
                    <a:lnTo>
                      <a:pt x="73" y="29"/>
                    </a:lnTo>
                    <a:lnTo>
                      <a:pt x="73" y="1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15" name="Freeform 189"/>
              <p:cNvSpPr>
                <a:spLocks/>
              </p:cNvSpPr>
              <p:nvPr/>
            </p:nvSpPr>
            <p:spPr bwMode="auto">
              <a:xfrm>
                <a:off x="1318" y="2777"/>
                <a:ext cx="92" cy="31"/>
              </a:xfrm>
              <a:custGeom>
                <a:avLst/>
                <a:gdLst>
                  <a:gd name="T0" fmla="*/ 35 w 92"/>
                  <a:gd name="T1" fmla="*/ 3 h 31"/>
                  <a:gd name="T2" fmla="*/ 35 w 92"/>
                  <a:gd name="T3" fmla="*/ 3 h 31"/>
                  <a:gd name="T4" fmla="*/ 23 w 92"/>
                  <a:gd name="T5" fmla="*/ 0 h 31"/>
                  <a:gd name="T6" fmla="*/ 16 w 92"/>
                  <a:gd name="T7" fmla="*/ 0 h 31"/>
                  <a:gd name="T8" fmla="*/ 0 w 92"/>
                  <a:gd name="T9" fmla="*/ 3 h 31"/>
                  <a:gd name="T10" fmla="*/ 0 w 92"/>
                  <a:gd name="T11" fmla="*/ 16 h 31"/>
                  <a:gd name="T12" fmla="*/ 42 w 92"/>
                  <a:gd name="T13" fmla="*/ 28 h 31"/>
                  <a:gd name="T14" fmla="*/ 42 w 92"/>
                  <a:gd name="T15" fmla="*/ 28 h 31"/>
                  <a:gd name="T16" fmla="*/ 54 w 92"/>
                  <a:gd name="T17" fmla="*/ 31 h 31"/>
                  <a:gd name="T18" fmla="*/ 64 w 92"/>
                  <a:gd name="T19" fmla="*/ 31 h 31"/>
                  <a:gd name="T20" fmla="*/ 92 w 92"/>
                  <a:gd name="T21" fmla="*/ 25 h 31"/>
                  <a:gd name="T22" fmla="*/ 92 w 92"/>
                  <a:gd name="T23" fmla="*/ 25 h 31"/>
                  <a:gd name="T24" fmla="*/ 92 w 92"/>
                  <a:gd name="T25" fmla="*/ 22 h 31"/>
                  <a:gd name="T26" fmla="*/ 92 w 92"/>
                  <a:gd name="T27" fmla="*/ 22 h 31"/>
                  <a:gd name="T28" fmla="*/ 86 w 92"/>
                  <a:gd name="T29" fmla="*/ 19 h 31"/>
                  <a:gd name="T30" fmla="*/ 35 w 92"/>
                  <a:gd name="T31" fmla="*/ 3 h 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2"/>
                  <a:gd name="T49" fmla="*/ 0 h 31"/>
                  <a:gd name="T50" fmla="*/ 92 w 92"/>
                  <a:gd name="T51" fmla="*/ 31 h 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2" h="31">
                    <a:moveTo>
                      <a:pt x="35" y="3"/>
                    </a:moveTo>
                    <a:lnTo>
                      <a:pt x="35" y="3"/>
                    </a:lnTo>
                    <a:lnTo>
                      <a:pt x="23" y="0"/>
                    </a:lnTo>
                    <a:lnTo>
                      <a:pt x="16" y="0"/>
                    </a:lnTo>
                    <a:lnTo>
                      <a:pt x="0" y="3"/>
                    </a:lnTo>
                    <a:lnTo>
                      <a:pt x="0" y="16"/>
                    </a:lnTo>
                    <a:lnTo>
                      <a:pt x="42" y="28"/>
                    </a:lnTo>
                    <a:lnTo>
                      <a:pt x="54" y="31"/>
                    </a:lnTo>
                    <a:lnTo>
                      <a:pt x="64" y="31"/>
                    </a:lnTo>
                    <a:lnTo>
                      <a:pt x="92" y="25"/>
                    </a:lnTo>
                    <a:lnTo>
                      <a:pt x="92" y="22"/>
                    </a:lnTo>
                    <a:lnTo>
                      <a:pt x="86" y="19"/>
                    </a:lnTo>
                    <a:lnTo>
                      <a:pt x="35" y="3"/>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16" name="Freeform 190"/>
              <p:cNvSpPr>
                <a:spLocks/>
              </p:cNvSpPr>
              <p:nvPr/>
            </p:nvSpPr>
            <p:spPr bwMode="auto">
              <a:xfrm>
                <a:off x="1303" y="2780"/>
                <a:ext cx="15" cy="13"/>
              </a:xfrm>
              <a:custGeom>
                <a:avLst/>
                <a:gdLst>
                  <a:gd name="T0" fmla="*/ 15 w 15"/>
                  <a:gd name="T1" fmla="*/ 0 h 13"/>
                  <a:gd name="T2" fmla="*/ 0 w 15"/>
                  <a:gd name="T3" fmla="*/ 3 h 13"/>
                  <a:gd name="T4" fmla="*/ 0 w 15"/>
                  <a:gd name="T5" fmla="*/ 3 h 13"/>
                  <a:gd name="T6" fmla="*/ 0 w 15"/>
                  <a:gd name="T7" fmla="*/ 3 h 13"/>
                  <a:gd name="T8" fmla="*/ 0 w 15"/>
                  <a:gd name="T9" fmla="*/ 6 h 13"/>
                  <a:gd name="T10" fmla="*/ 6 w 15"/>
                  <a:gd name="T11" fmla="*/ 9 h 13"/>
                  <a:gd name="T12" fmla="*/ 15 w 15"/>
                  <a:gd name="T13" fmla="*/ 13 h 13"/>
                  <a:gd name="T14" fmla="*/ 15 w 15"/>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3"/>
                  <a:gd name="T26" fmla="*/ 15 w 15"/>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3">
                    <a:moveTo>
                      <a:pt x="15" y="0"/>
                    </a:moveTo>
                    <a:lnTo>
                      <a:pt x="0" y="3"/>
                    </a:lnTo>
                    <a:lnTo>
                      <a:pt x="0" y="6"/>
                    </a:lnTo>
                    <a:lnTo>
                      <a:pt x="6" y="9"/>
                    </a:lnTo>
                    <a:lnTo>
                      <a:pt x="15" y="13"/>
                    </a:lnTo>
                    <a:lnTo>
                      <a:pt x="15"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17" name="Freeform 191"/>
              <p:cNvSpPr>
                <a:spLocks/>
              </p:cNvSpPr>
              <p:nvPr/>
            </p:nvSpPr>
            <p:spPr bwMode="auto">
              <a:xfrm>
                <a:off x="1318" y="2796"/>
                <a:ext cx="42" cy="22"/>
              </a:xfrm>
              <a:custGeom>
                <a:avLst/>
                <a:gdLst>
                  <a:gd name="T0" fmla="*/ 0 w 42"/>
                  <a:gd name="T1" fmla="*/ 0 h 22"/>
                  <a:gd name="T2" fmla="*/ 4 w 42"/>
                  <a:gd name="T3" fmla="*/ 22 h 22"/>
                  <a:gd name="T4" fmla="*/ 4 w 42"/>
                  <a:gd name="T5" fmla="*/ 22 h 22"/>
                  <a:gd name="T6" fmla="*/ 7 w 42"/>
                  <a:gd name="T7" fmla="*/ 22 h 22"/>
                  <a:gd name="T8" fmla="*/ 38 w 42"/>
                  <a:gd name="T9" fmla="*/ 16 h 22"/>
                  <a:gd name="T10" fmla="*/ 38 w 42"/>
                  <a:gd name="T11" fmla="*/ 16 h 22"/>
                  <a:gd name="T12" fmla="*/ 42 w 42"/>
                  <a:gd name="T13" fmla="*/ 16 h 22"/>
                  <a:gd name="T14" fmla="*/ 38 w 42"/>
                  <a:gd name="T15" fmla="*/ 12 h 22"/>
                  <a:gd name="T16" fmla="*/ 32 w 42"/>
                  <a:gd name="T17" fmla="*/ 9 h 22"/>
                  <a:gd name="T18" fmla="*/ 0 w 42"/>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22"/>
                  <a:gd name="T32" fmla="*/ 42 w 42"/>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22">
                    <a:moveTo>
                      <a:pt x="0" y="0"/>
                    </a:moveTo>
                    <a:lnTo>
                      <a:pt x="4" y="22"/>
                    </a:lnTo>
                    <a:lnTo>
                      <a:pt x="7" y="22"/>
                    </a:lnTo>
                    <a:lnTo>
                      <a:pt x="38" y="16"/>
                    </a:lnTo>
                    <a:lnTo>
                      <a:pt x="42" y="16"/>
                    </a:lnTo>
                    <a:lnTo>
                      <a:pt x="38" y="12"/>
                    </a:lnTo>
                    <a:lnTo>
                      <a:pt x="32" y="9"/>
                    </a:lnTo>
                    <a:lnTo>
                      <a:pt x="0"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18" name="Freeform 192"/>
              <p:cNvSpPr>
                <a:spLocks/>
              </p:cNvSpPr>
              <p:nvPr/>
            </p:nvSpPr>
            <p:spPr bwMode="auto">
              <a:xfrm>
                <a:off x="1246" y="2786"/>
                <a:ext cx="76" cy="32"/>
              </a:xfrm>
              <a:custGeom>
                <a:avLst/>
                <a:gdLst>
                  <a:gd name="T0" fmla="*/ 72 w 76"/>
                  <a:gd name="T1" fmla="*/ 10 h 32"/>
                  <a:gd name="T2" fmla="*/ 53 w 76"/>
                  <a:gd name="T3" fmla="*/ 3 h 32"/>
                  <a:gd name="T4" fmla="*/ 53 w 76"/>
                  <a:gd name="T5" fmla="*/ 3 h 32"/>
                  <a:gd name="T6" fmla="*/ 41 w 76"/>
                  <a:gd name="T7" fmla="*/ 0 h 32"/>
                  <a:gd name="T8" fmla="*/ 31 w 76"/>
                  <a:gd name="T9" fmla="*/ 0 h 32"/>
                  <a:gd name="T10" fmla="*/ 3 w 76"/>
                  <a:gd name="T11" fmla="*/ 7 h 32"/>
                  <a:gd name="T12" fmla="*/ 3 w 76"/>
                  <a:gd name="T13" fmla="*/ 7 h 32"/>
                  <a:gd name="T14" fmla="*/ 0 w 76"/>
                  <a:gd name="T15" fmla="*/ 7 h 32"/>
                  <a:gd name="T16" fmla="*/ 0 w 76"/>
                  <a:gd name="T17" fmla="*/ 10 h 32"/>
                  <a:gd name="T18" fmla="*/ 6 w 76"/>
                  <a:gd name="T19" fmla="*/ 13 h 32"/>
                  <a:gd name="T20" fmla="*/ 60 w 76"/>
                  <a:gd name="T21" fmla="*/ 29 h 32"/>
                  <a:gd name="T22" fmla="*/ 60 w 76"/>
                  <a:gd name="T23" fmla="*/ 29 h 32"/>
                  <a:gd name="T24" fmla="*/ 76 w 76"/>
                  <a:gd name="T25" fmla="*/ 32 h 32"/>
                  <a:gd name="T26" fmla="*/ 72 w 76"/>
                  <a:gd name="T27" fmla="*/ 10 h 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
                  <a:gd name="T43" fmla="*/ 0 h 32"/>
                  <a:gd name="T44" fmla="*/ 76 w 76"/>
                  <a:gd name="T45" fmla="*/ 32 h 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 h="32">
                    <a:moveTo>
                      <a:pt x="72" y="10"/>
                    </a:moveTo>
                    <a:lnTo>
                      <a:pt x="53" y="3"/>
                    </a:lnTo>
                    <a:lnTo>
                      <a:pt x="41" y="0"/>
                    </a:lnTo>
                    <a:lnTo>
                      <a:pt x="31" y="0"/>
                    </a:lnTo>
                    <a:lnTo>
                      <a:pt x="3" y="7"/>
                    </a:lnTo>
                    <a:lnTo>
                      <a:pt x="0" y="7"/>
                    </a:lnTo>
                    <a:lnTo>
                      <a:pt x="0" y="10"/>
                    </a:lnTo>
                    <a:lnTo>
                      <a:pt x="6" y="13"/>
                    </a:lnTo>
                    <a:lnTo>
                      <a:pt x="60" y="29"/>
                    </a:lnTo>
                    <a:lnTo>
                      <a:pt x="76" y="32"/>
                    </a:lnTo>
                    <a:lnTo>
                      <a:pt x="72" y="1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19" name="Freeform 193"/>
              <p:cNvSpPr>
                <a:spLocks/>
              </p:cNvSpPr>
              <p:nvPr/>
            </p:nvSpPr>
            <p:spPr bwMode="auto">
              <a:xfrm>
                <a:off x="1208" y="2799"/>
                <a:ext cx="95" cy="32"/>
              </a:xfrm>
              <a:custGeom>
                <a:avLst/>
                <a:gdLst>
                  <a:gd name="T0" fmla="*/ 34 w 95"/>
                  <a:gd name="T1" fmla="*/ 3 h 32"/>
                  <a:gd name="T2" fmla="*/ 34 w 95"/>
                  <a:gd name="T3" fmla="*/ 3 h 32"/>
                  <a:gd name="T4" fmla="*/ 22 w 95"/>
                  <a:gd name="T5" fmla="*/ 0 h 32"/>
                  <a:gd name="T6" fmla="*/ 15 w 95"/>
                  <a:gd name="T7" fmla="*/ 0 h 32"/>
                  <a:gd name="T8" fmla="*/ 0 w 95"/>
                  <a:gd name="T9" fmla="*/ 3 h 32"/>
                  <a:gd name="T10" fmla="*/ 3 w 95"/>
                  <a:gd name="T11" fmla="*/ 16 h 32"/>
                  <a:gd name="T12" fmla="*/ 41 w 95"/>
                  <a:gd name="T13" fmla="*/ 28 h 32"/>
                  <a:gd name="T14" fmla="*/ 41 w 95"/>
                  <a:gd name="T15" fmla="*/ 28 h 32"/>
                  <a:gd name="T16" fmla="*/ 50 w 95"/>
                  <a:gd name="T17" fmla="*/ 32 h 32"/>
                  <a:gd name="T18" fmla="*/ 60 w 95"/>
                  <a:gd name="T19" fmla="*/ 32 h 32"/>
                  <a:gd name="T20" fmla="*/ 91 w 95"/>
                  <a:gd name="T21" fmla="*/ 25 h 32"/>
                  <a:gd name="T22" fmla="*/ 91 w 95"/>
                  <a:gd name="T23" fmla="*/ 25 h 32"/>
                  <a:gd name="T24" fmla="*/ 95 w 95"/>
                  <a:gd name="T25" fmla="*/ 25 h 32"/>
                  <a:gd name="T26" fmla="*/ 95 w 95"/>
                  <a:gd name="T27" fmla="*/ 22 h 32"/>
                  <a:gd name="T28" fmla="*/ 88 w 95"/>
                  <a:gd name="T29" fmla="*/ 19 h 32"/>
                  <a:gd name="T30" fmla="*/ 34 w 95"/>
                  <a:gd name="T31" fmla="*/ 3 h 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5"/>
                  <a:gd name="T49" fmla="*/ 0 h 32"/>
                  <a:gd name="T50" fmla="*/ 95 w 95"/>
                  <a:gd name="T51" fmla="*/ 32 h 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5" h="32">
                    <a:moveTo>
                      <a:pt x="34" y="3"/>
                    </a:moveTo>
                    <a:lnTo>
                      <a:pt x="34" y="3"/>
                    </a:lnTo>
                    <a:lnTo>
                      <a:pt x="22" y="0"/>
                    </a:lnTo>
                    <a:lnTo>
                      <a:pt x="15" y="0"/>
                    </a:lnTo>
                    <a:lnTo>
                      <a:pt x="0" y="3"/>
                    </a:lnTo>
                    <a:lnTo>
                      <a:pt x="3" y="16"/>
                    </a:lnTo>
                    <a:lnTo>
                      <a:pt x="41" y="28"/>
                    </a:lnTo>
                    <a:lnTo>
                      <a:pt x="50" y="32"/>
                    </a:lnTo>
                    <a:lnTo>
                      <a:pt x="60" y="32"/>
                    </a:lnTo>
                    <a:lnTo>
                      <a:pt x="91" y="25"/>
                    </a:lnTo>
                    <a:lnTo>
                      <a:pt x="95" y="25"/>
                    </a:lnTo>
                    <a:lnTo>
                      <a:pt x="95" y="22"/>
                    </a:lnTo>
                    <a:lnTo>
                      <a:pt x="88" y="19"/>
                    </a:lnTo>
                    <a:lnTo>
                      <a:pt x="34" y="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20" name="Freeform 194"/>
              <p:cNvSpPr>
                <a:spLocks/>
              </p:cNvSpPr>
              <p:nvPr/>
            </p:nvSpPr>
            <p:spPr bwMode="auto">
              <a:xfrm>
                <a:off x="1189" y="2802"/>
                <a:ext cx="22" cy="13"/>
              </a:xfrm>
              <a:custGeom>
                <a:avLst/>
                <a:gdLst>
                  <a:gd name="T0" fmla="*/ 19 w 22"/>
                  <a:gd name="T1" fmla="*/ 0 h 13"/>
                  <a:gd name="T2" fmla="*/ 0 w 22"/>
                  <a:gd name="T3" fmla="*/ 3 h 13"/>
                  <a:gd name="T4" fmla="*/ 0 w 22"/>
                  <a:gd name="T5" fmla="*/ 3 h 13"/>
                  <a:gd name="T6" fmla="*/ 0 w 22"/>
                  <a:gd name="T7" fmla="*/ 3 h 13"/>
                  <a:gd name="T8" fmla="*/ 0 w 22"/>
                  <a:gd name="T9" fmla="*/ 3 h 13"/>
                  <a:gd name="T10" fmla="*/ 6 w 22"/>
                  <a:gd name="T11" fmla="*/ 6 h 13"/>
                  <a:gd name="T12" fmla="*/ 22 w 22"/>
                  <a:gd name="T13" fmla="*/ 13 h 13"/>
                  <a:gd name="T14" fmla="*/ 19 w 22"/>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3"/>
                  <a:gd name="T26" fmla="*/ 22 w 22"/>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3">
                    <a:moveTo>
                      <a:pt x="19" y="0"/>
                    </a:moveTo>
                    <a:lnTo>
                      <a:pt x="0" y="3"/>
                    </a:lnTo>
                    <a:lnTo>
                      <a:pt x="6" y="6"/>
                    </a:lnTo>
                    <a:lnTo>
                      <a:pt x="22" y="13"/>
                    </a:lnTo>
                    <a:lnTo>
                      <a:pt x="19"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21" name="Freeform 195"/>
              <p:cNvSpPr>
                <a:spLocks/>
              </p:cNvSpPr>
              <p:nvPr/>
            </p:nvSpPr>
            <p:spPr bwMode="auto">
              <a:xfrm>
                <a:off x="1211" y="2821"/>
                <a:ext cx="35" cy="22"/>
              </a:xfrm>
              <a:custGeom>
                <a:avLst/>
                <a:gdLst>
                  <a:gd name="T0" fmla="*/ 0 w 35"/>
                  <a:gd name="T1" fmla="*/ 0 h 22"/>
                  <a:gd name="T2" fmla="*/ 0 w 35"/>
                  <a:gd name="T3" fmla="*/ 22 h 22"/>
                  <a:gd name="T4" fmla="*/ 31 w 35"/>
                  <a:gd name="T5" fmla="*/ 16 h 22"/>
                  <a:gd name="T6" fmla="*/ 31 w 35"/>
                  <a:gd name="T7" fmla="*/ 16 h 22"/>
                  <a:gd name="T8" fmla="*/ 35 w 35"/>
                  <a:gd name="T9" fmla="*/ 13 h 22"/>
                  <a:gd name="T10" fmla="*/ 35 w 35"/>
                  <a:gd name="T11" fmla="*/ 13 h 22"/>
                  <a:gd name="T12" fmla="*/ 25 w 35"/>
                  <a:gd name="T13" fmla="*/ 10 h 22"/>
                  <a:gd name="T14" fmla="*/ 0 w 35"/>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22"/>
                  <a:gd name="T26" fmla="*/ 35 w 3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22">
                    <a:moveTo>
                      <a:pt x="0" y="0"/>
                    </a:moveTo>
                    <a:lnTo>
                      <a:pt x="0" y="22"/>
                    </a:lnTo>
                    <a:lnTo>
                      <a:pt x="31" y="16"/>
                    </a:lnTo>
                    <a:lnTo>
                      <a:pt x="35" y="13"/>
                    </a:lnTo>
                    <a:lnTo>
                      <a:pt x="25" y="10"/>
                    </a:lnTo>
                    <a:lnTo>
                      <a:pt x="0"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22" name="Freeform 196"/>
              <p:cNvSpPr>
                <a:spLocks/>
              </p:cNvSpPr>
              <p:nvPr/>
            </p:nvSpPr>
            <p:spPr bwMode="auto">
              <a:xfrm>
                <a:off x="1129" y="2808"/>
                <a:ext cx="82" cy="35"/>
              </a:xfrm>
              <a:custGeom>
                <a:avLst/>
                <a:gdLst>
                  <a:gd name="T0" fmla="*/ 82 w 82"/>
                  <a:gd name="T1" fmla="*/ 13 h 35"/>
                  <a:gd name="T2" fmla="*/ 57 w 82"/>
                  <a:gd name="T3" fmla="*/ 4 h 35"/>
                  <a:gd name="T4" fmla="*/ 57 w 82"/>
                  <a:gd name="T5" fmla="*/ 4 h 35"/>
                  <a:gd name="T6" fmla="*/ 44 w 82"/>
                  <a:gd name="T7" fmla="*/ 0 h 35"/>
                  <a:gd name="T8" fmla="*/ 34 w 82"/>
                  <a:gd name="T9" fmla="*/ 0 h 35"/>
                  <a:gd name="T10" fmla="*/ 0 w 82"/>
                  <a:gd name="T11" fmla="*/ 7 h 35"/>
                  <a:gd name="T12" fmla="*/ 0 w 82"/>
                  <a:gd name="T13" fmla="*/ 7 h 35"/>
                  <a:gd name="T14" fmla="*/ 0 w 82"/>
                  <a:gd name="T15" fmla="*/ 10 h 35"/>
                  <a:gd name="T16" fmla="*/ 0 w 82"/>
                  <a:gd name="T17" fmla="*/ 10 h 35"/>
                  <a:gd name="T18" fmla="*/ 6 w 82"/>
                  <a:gd name="T19" fmla="*/ 13 h 35"/>
                  <a:gd name="T20" fmla="*/ 60 w 82"/>
                  <a:gd name="T21" fmla="*/ 32 h 35"/>
                  <a:gd name="T22" fmla="*/ 60 w 82"/>
                  <a:gd name="T23" fmla="*/ 32 h 35"/>
                  <a:gd name="T24" fmla="*/ 72 w 82"/>
                  <a:gd name="T25" fmla="*/ 35 h 35"/>
                  <a:gd name="T26" fmla="*/ 82 w 82"/>
                  <a:gd name="T27" fmla="*/ 35 h 35"/>
                  <a:gd name="T28" fmla="*/ 82 w 82"/>
                  <a:gd name="T29" fmla="*/ 35 h 35"/>
                  <a:gd name="T30" fmla="*/ 82 w 82"/>
                  <a:gd name="T31" fmla="*/ 13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2"/>
                  <a:gd name="T49" fmla="*/ 0 h 35"/>
                  <a:gd name="T50" fmla="*/ 82 w 82"/>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2" h="35">
                    <a:moveTo>
                      <a:pt x="82" y="13"/>
                    </a:moveTo>
                    <a:lnTo>
                      <a:pt x="57" y="4"/>
                    </a:lnTo>
                    <a:lnTo>
                      <a:pt x="44" y="0"/>
                    </a:lnTo>
                    <a:lnTo>
                      <a:pt x="34" y="0"/>
                    </a:lnTo>
                    <a:lnTo>
                      <a:pt x="0" y="7"/>
                    </a:lnTo>
                    <a:lnTo>
                      <a:pt x="0" y="10"/>
                    </a:lnTo>
                    <a:lnTo>
                      <a:pt x="6" y="13"/>
                    </a:lnTo>
                    <a:lnTo>
                      <a:pt x="60" y="32"/>
                    </a:lnTo>
                    <a:lnTo>
                      <a:pt x="72" y="35"/>
                    </a:lnTo>
                    <a:lnTo>
                      <a:pt x="82" y="35"/>
                    </a:lnTo>
                    <a:lnTo>
                      <a:pt x="82" y="1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23" name="Freeform 197"/>
              <p:cNvSpPr>
                <a:spLocks/>
              </p:cNvSpPr>
              <p:nvPr/>
            </p:nvSpPr>
            <p:spPr bwMode="auto">
              <a:xfrm>
                <a:off x="1100" y="2821"/>
                <a:ext cx="86" cy="35"/>
              </a:xfrm>
              <a:custGeom>
                <a:avLst/>
                <a:gdLst>
                  <a:gd name="T0" fmla="*/ 22 w 86"/>
                  <a:gd name="T1" fmla="*/ 3 h 35"/>
                  <a:gd name="T2" fmla="*/ 22 w 86"/>
                  <a:gd name="T3" fmla="*/ 3 h 35"/>
                  <a:gd name="T4" fmla="*/ 13 w 86"/>
                  <a:gd name="T5" fmla="*/ 0 h 35"/>
                  <a:gd name="T6" fmla="*/ 3 w 86"/>
                  <a:gd name="T7" fmla="*/ 0 h 35"/>
                  <a:gd name="T8" fmla="*/ 0 w 86"/>
                  <a:gd name="T9" fmla="*/ 0 h 35"/>
                  <a:gd name="T10" fmla="*/ 0 w 86"/>
                  <a:gd name="T11" fmla="*/ 22 h 35"/>
                  <a:gd name="T12" fmla="*/ 25 w 86"/>
                  <a:gd name="T13" fmla="*/ 32 h 35"/>
                  <a:gd name="T14" fmla="*/ 25 w 86"/>
                  <a:gd name="T15" fmla="*/ 32 h 35"/>
                  <a:gd name="T16" fmla="*/ 38 w 86"/>
                  <a:gd name="T17" fmla="*/ 35 h 35"/>
                  <a:gd name="T18" fmla="*/ 48 w 86"/>
                  <a:gd name="T19" fmla="*/ 35 h 35"/>
                  <a:gd name="T20" fmla="*/ 82 w 86"/>
                  <a:gd name="T21" fmla="*/ 25 h 35"/>
                  <a:gd name="T22" fmla="*/ 82 w 86"/>
                  <a:gd name="T23" fmla="*/ 25 h 35"/>
                  <a:gd name="T24" fmla="*/ 86 w 86"/>
                  <a:gd name="T25" fmla="*/ 25 h 35"/>
                  <a:gd name="T26" fmla="*/ 86 w 86"/>
                  <a:gd name="T27" fmla="*/ 25 h 35"/>
                  <a:gd name="T28" fmla="*/ 79 w 86"/>
                  <a:gd name="T29" fmla="*/ 22 h 35"/>
                  <a:gd name="T30" fmla="*/ 22 w 86"/>
                  <a:gd name="T31" fmla="*/ 3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6"/>
                  <a:gd name="T49" fmla="*/ 0 h 35"/>
                  <a:gd name="T50" fmla="*/ 86 w 86"/>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6" h="35">
                    <a:moveTo>
                      <a:pt x="22" y="3"/>
                    </a:moveTo>
                    <a:lnTo>
                      <a:pt x="22" y="3"/>
                    </a:lnTo>
                    <a:lnTo>
                      <a:pt x="13" y="0"/>
                    </a:lnTo>
                    <a:lnTo>
                      <a:pt x="3" y="0"/>
                    </a:lnTo>
                    <a:lnTo>
                      <a:pt x="0" y="0"/>
                    </a:lnTo>
                    <a:lnTo>
                      <a:pt x="0" y="22"/>
                    </a:lnTo>
                    <a:lnTo>
                      <a:pt x="25" y="32"/>
                    </a:lnTo>
                    <a:lnTo>
                      <a:pt x="38" y="35"/>
                    </a:lnTo>
                    <a:lnTo>
                      <a:pt x="48" y="35"/>
                    </a:lnTo>
                    <a:lnTo>
                      <a:pt x="82" y="25"/>
                    </a:lnTo>
                    <a:lnTo>
                      <a:pt x="86" y="25"/>
                    </a:lnTo>
                    <a:lnTo>
                      <a:pt x="79" y="22"/>
                    </a:lnTo>
                    <a:lnTo>
                      <a:pt x="22" y="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24" name="Freeform 198"/>
              <p:cNvSpPr>
                <a:spLocks/>
              </p:cNvSpPr>
              <p:nvPr/>
            </p:nvSpPr>
            <p:spPr bwMode="auto">
              <a:xfrm>
                <a:off x="1065" y="2821"/>
                <a:ext cx="35" cy="22"/>
              </a:xfrm>
              <a:custGeom>
                <a:avLst/>
                <a:gdLst>
                  <a:gd name="T0" fmla="*/ 35 w 35"/>
                  <a:gd name="T1" fmla="*/ 0 h 22"/>
                  <a:gd name="T2" fmla="*/ 3 w 35"/>
                  <a:gd name="T3" fmla="*/ 6 h 22"/>
                  <a:gd name="T4" fmla="*/ 3 w 35"/>
                  <a:gd name="T5" fmla="*/ 6 h 22"/>
                  <a:gd name="T6" fmla="*/ 0 w 35"/>
                  <a:gd name="T7" fmla="*/ 6 h 22"/>
                  <a:gd name="T8" fmla="*/ 0 w 35"/>
                  <a:gd name="T9" fmla="*/ 10 h 22"/>
                  <a:gd name="T10" fmla="*/ 7 w 35"/>
                  <a:gd name="T11" fmla="*/ 13 h 22"/>
                  <a:gd name="T12" fmla="*/ 35 w 35"/>
                  <a:gd name="T13" fmla="*/ 22 h 22"/>
                  <a:gd name="T14" fmla="*/ 35 w 35"/>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22"/>
                  <a:gd name="T26" fmla="*/ 35 w 3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22">
                    <a:moveTo>
                      <a:pt x="35" y="0"/>
                    </a:moveTo>
                    <a:lnTo>
                      <a:pt x="3" y="6"/>
                    </a:lnTo>
                    <a:lnTo>
                      <a:pt x="0" y="6"/>
                    </a:lnTo>
                    <a:lnTo>
                      <a:pt x="0" y="10"/>
                    </a:lnTo>
                    <a:lnTo>
                      <a:pt x="7" y="13"/>
                    </a:lnTo>
                    <a:lnTo>
                      <a:pt x="35" y="22"/>
                    </a:lnTo>
                    <a:lnTo>
                      <a:pt x="35"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25" name="Freeform 199"/>
              <p:cNvSpPr>
                <a:spLocks/>
              </p:cNvSpPr>
              <p:nvPr/>
            </p:nvSpPr>
            <p:spPr bwMode="auto">
              <a:xfrm>
                <a:off x="1100" y="2850"/>
                <a:ext cx="22" cy="15"/>
              </a:xfrm>
              <a:custGeom>
                <a:avLst/>
                <a:gdLst>
                  <a:gd name="T0" fmla="*/ 0 w 22"/>
                  <a:gd name="T1" fmla="*/ 0 h 15"/>
                  <a:gd name="T2" fmla="*/ 0 w 22"/>
                  <a:gd name="T3" fmla="*/ 15 h 15"/>
                  <a:gd name="T4" fmla="*/ 19 w 22"/>
                  <a:gd name="T5" fmla="*/ 9 h 15"/>
                  <a:gd name="T6" fmla="*/ 19 w 22"/>
                  <a:gd name="T7" fmla="*/ 9 h 15"/>
                  <a:gd name="T8" fmla="*/ 22 w 22"/>
                  <a:gd name="T9" fmla="*/ 9 h 15"/>
                  <a:gd name="T10" fmla="*/ 22 w 22"/>
                  <a:gd name="T11" fmla="*/ 9 h 15"/>
                  <a:gd name="T12" fmla="*/ 16 w 22"/>
                  <a:gd name="T13" fmla="*/ 6 h 15"/>
                  <a:gd name="T14" fmla="*/ 0 w 22"/>
                  <a:gd name="T15" fmla="*/ 0 h 15"/>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5"/>
                  <a:gd name="T26" fmla="*/ 22 w 22"/>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5">
                    <a:moveTo>
                      <a:pt x="0" y="0"/>
                    </a:moveTo>
                    <a:lnTo>
                      <a:pt x="0" y="15"/>
                    </a:lnTo>
                    <a:lnTo>
                      <a:pt x="19" y="9"/>
                    </a:lnTo>
                    <a:lnTo>
                      <a:pt x="22" y="9"/>
                    </a:lnTo>
                    <a:lnTo>
                      <a:pt x="16" y="6"/>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26" name="Freeform 200"/>
              <p:cNvSpPr>
                <a:spLocks/>
              </p:cNvSpPr>
              <p:nvPr/>
            </p:nvSpPr>
            <p:spPr bwMode="auto">
              <a:xfrm>
                <a:off x="1002" y="2834"/>
                <a:ext cx="98" cy="34"/>
              </a:xfrm>
              <a:custGeom>
                <a:avLst/>
                <a:gdLst>
                  <a:gd name="T0" fmla="*/ 98 w 98"/>
                  <a:gd name="T1" fmla="*/ 16 h 34"/>
                  <a:gd name="T2" fmla="*/ 60 w 98"/>
                  <a:gd name="T3" fmla="*/ 3 h 34"/>
                  <a:gd name="T4" fmla="*/ 60 w 98"/>
                  <a:gd name="T5" fmla="*/ 3 h 34"/>
                  <a:gd name="T6" fmla="*/ 47 w 98"/>
                  <a:gd name="T7" fmla="*/ 0 h 34"/>
                  <a:gd name="T8" fmla="*/ 38 w 98"/>
                  <a:gd name="T9" fmla="*/ 0 h 34"/>
                  <a:gd name="T10" fmla="*/ 0 w 98"/>
                  <a:gd name="T11" fmla="*/ 6 h 34"/>
                  <a:gd name="T12" fmla="*/ 0 w 98"/>
                  <a:gd name="T13" fmla="*/ 6 h 34"/>
                  <a:gd name="T14" fmla="*/ 0 w 98"/>
                  <a:gd name="T15" fmla="*/ 6 h 34"/>
                  <a:gd name="T16" fmla="*/ 0 w 98"/>
                  <a:gd name="T17" fmla="*/ 9 h 34"/>
                  <a:gd name="T18" fmla="*/ 6 w 98"/>
                  <a:gd name="T19" fmla="*/ 12 h 34"/>
                  <a:gd name="T20" fmla="*/ 60 w 98"/>
                  <a:gd name="T21" fmla="*/ 31 h 34"/>
                  <a:gd name="T22" fmla="*/ 60 w 98"/>
                  <a:gd name="T23" fmla="*/ 31 h 34"/>
                  <a:gd name="T24" fmla="*/ 73 w 98"/>
                  <a:gd name="T25" fmla="*/ 34 h 34"/>
                  <a:gd name="T26" fmla="*/ 82 w 98"/>
                  <a:gd name="T27" fmla="*/ 34 h 34"/>
                  <a:gd name="T28" fmla="*/ 98 w 98"/>
                  <a:gd name="T29" fmla="*/ 31 h 34"/>
                  <a:gd name="T30" fmla="*/ 98 w 98"/>
                  <a:gd name="T31" fmla="*/ 16 h 3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8"/>
                  <a:gd name="T49" fmla="*/ 0 h 34"/>
                  <a:gd name="T50" fmla="*/ 98 w 98"/>
                  <a:gd name="T51" fmla="*/ 34 h 3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8" h="34">
                    <a:moveTo>
                      <a:pt x="98" y="16"/>
                    </a:moveTo>
                    <a:lnTo>
                      <a:pt x="60" y="3"/>
                    </a:lnTo>
                    <a:lnTo>
                      <a:pt x="47" y="0"/>
                    </a:lnTo>
                    <a:lnTo>
                      <a:pt x="38" y="0"/>
                    </a:lnTo>
                    <a:lnTo>
                      <a:pt x="0" y="6"/>
                    </a:lnTo>
                    <a:lnTo>
                      <a:pt x="0" y="9"/>
                    </a:lnTo>
                    <a:lnTo>
                      <a:pt x="6" y="12"/>
                    </a:lnTo>
                    <a:lnTo>
                      <a:pt x="60" y="31"/>
                    </a:lnTo>
                    <a:lnTo>
                      <a:pt x="73" y="34"/>
                    </a:lnTo>
                    <a:lnTo>
                      <a:pt x="82" y="34"/>
                    </a:lnTo>
                    <a:lnTo>
                      <a:pt x="98" y="31"/>
                    </a:lnTo>
                    <a:lnTo>
                      <a:pt x="98" y="1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27" name="Freeform 201"/>
              <p:cNvSpPr>
                <a:spLocks/>
              </p:cNvSpPr>
              <p:nvPr/>
            </p:nvSpPr>
            <p:spPr bwMode="auto">
              <a:xfrm>
                <a:off x="932" y="2846"/>
                <a:ext cx="127" cy="35"/>
              </a:xfrm>
              <a:custGeom>
                <a:avLst/>
                <a:gdLst>
                  <a:gd name="T0" fmla="*/ 124 w 127"/>
                  <a:gd name="T1" fmla="*/ 29 h 35"/>
                  <a:gd name="T2" fmla="*/ 124 w 127"/>
                  <a:gd name="T3" fmla="*/ 29 h 35"/>
                  <a:gd name="T4" fmla="*/ 127 w 127"/>
                  <a:gd name="T5" fmla="*/ 26 h 35"/>
                  <a:gd name="T6" fmla="*/ 127 w 127"/>
                  <a:gd name="T7" fmla="*/ 26 h 35"/>
                  <a:gd name="T8" fmla="*/ 117 w 127"/>
                  <a:gd name="T9" fmla="*/ 22 h 35"/>
                  <a:gd name="T10" fmla="*/ 64 w 127"/>
                  <a:gd name="T11" fmla="*/ 4 h 35"/>
                  <a:gd name="T12" fmla="*/ 64 w 127"/>
                  <a:gd name="T13" fmla="*/ 4 h 35"/>
                  <a:gd name="T14" fmla="*/ 51 w 127"/>
                  <a:gd name="T15" fmla="*/ 0 h 35"/>
                  <a:gd name="T16" fmla="*/ 42 w 127"/>
                  <a:gd name="T17" fmla="*/ 0 h 35"/>
                  <a:gd name="T18" fmla="*/ 4 w 127"/>
                  <a:gd name="T19" fmla="*/ 7 h 35"/>
                  <a:gd name="T20" fmla="*/ 4 w 127"/>
                  <a:gd name="T21" fmla="*/ 7 h 35"/>
                  <a:gd name="T22" fmla="*/ 0 w 127"/>
                  <a:gd name="T23" fmla="*/ 7 h 35"/>
                  <a:gd name="T24" fmla="*/ 0 w 127"/>
                  <a:gd name="T25" fmla="*/ 10 h 35"/>
                  <a:gd name="T26" fmla="*/ 7 w 127"/>
                  <a:gd name="T27" fmla="*/ 13 h 35"/>
                  <a:gd name="T28" fmla="*/ 64 w 127"/>
                  <a:gd name="T29" fmla="*/ 32 h 35"/>
                  <a:gd name="T30" fmla="*/ 64 w 127"/>
                  <a:gd name="T31" fmla="*/ 32 h 35"/>
                  <a:gd name="T32" fmla="*/ 76 w 127"/>
                  <a:gd name="T33" fmla="*/ 35 h 35"/>
                  <a:gd name="T34" fmla="*/ 86 w 127"/>
                  <a:gd name="T35" fmla="*/ 35 h 35"/>
                  <a:gd name="T36" fmla="*/ 124 w 127"/>
                  <a:gd name="T37" fmla="*/ 29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7"/>
                  <a:gd name="T58" fmla="*/ 0 h 35"/>
                  <a:gd name="T59" fmla="*/ 127 w 127"/>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7" h="35">
                    <a:moveTo>
                      <a:pt x="124" y="29"/>
                    </a:moveTo>
                    <a:lnTo>
                      <a:pt x="124" y="29"/>
                    </a:lnTo>
                    <a:lnTo>
                      <a:pt x="127" y="26"/>
                    </a:lnTo>
                    <a:lnTo>
                      <a:pt x="117" y="22"/>
                    </a:lnTo>
                    <a:lnTo>
                      <a:pt x="64" y="4"/>
                    </a:lnTo>
                    <a:lnTo>
                      <a:pt x="51" y="0"/>
                    </a:lnTo>
                    <a:lnTo>
                      <a:pt x="42" y="0"/>
                    </a:lnTo>
                    <a:lnTo>
                      <a:pt x="4" y="7"/>
                    </a:lnTo>
                    <a:lnTo>
                      <a:pt x="0" y="7"/>
                    </a:lnTo>
                    <a:lnTo>
                      <a:pt x="0" y="10"/>
                    </a:lnTo>
                    <a:lnTo>
                      <a:pt x="7" y="13"/>
                    </a:lnTo>
                    <a:lnTo>
                      <a:pt x="64" y="32"/>
                    </a:lnTo>
                    <a:lnTo>
                      <a:pt x="76" y="35"/>
                    </a:lnTo>
                    <a:lnTo>
                      <a:pt x="86" y="35"/>
                    </a:lnTo>
                    <a:lnTo>
                      <a:pt x="124" y="2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28" name="Freeform 202"/>
              <p:cNvSpPr>
                <a:spLocks/>
              </p:cNvSpPr>
              <p:nvPr/>
            </p:nvSpPr>
            <p:spPr bwMode="auto">
              <a:xfrm>
                <a:off x="863" y="2859"/>
                <a:ext cx="126" cy="38"/>
              </a:xfrm>
              <a:custGeom>
                <a:avLst/>
                <a:gdLst>
                  <a:gd name="T0" fmla="*/ 123 w 126"/>
                  <a:gd name="T1" fmla="*/ 28 h 38"/>
                  <a:gd name="T2" fmla="*/ 123 w 126"/>
                  <a:gd name="T3" fmla="*/ 28 h 38"/>
                  <a:gd name="T4" fmla="*/ 126 w 126"/>
                  <a:gd name="T5" fmla="*/ 28 h 38"/>
                  <a:gd name="T6" fmla="*/ 126 w 126"/>
                  <a:gd name="T7" fmla="*/ 25 h 38"/>
                  <a:gd name="T8" fmla="*/ 120 w 126"/>
                  <a:gd name="T9" fmla="*/ 22 h 38"/>
                  <a:gd name="T10" fmla="*/ 63 w 126"/>
                  <a:gd name="T11" fmla="*/ 3 h 38"/>
                  <a:gd name="T12" fmla="*/ 63 w 126"/>
                  <a:gd name="T13" fmla="*/ 3 h 38"/>
                  <a:gd name="T14" fmla="*/ 54 w 126"/>
                  <a:gd name="T15" fmla="*/ 0 h 38"/>
                  <a:gd name="T16" fmla="*/ 41 w 126"/>
                  <a:gd name="T17" fmla="*/ 0 h 38"/>
                  <a:gd name="T18" fmla="*/ 3 w 126"/>
                  <a:gd name="T19" fmla="*/ 6 h 38"/>
                  <a:gd name="T20" fmla="*/ 3 w 126"/>
                  <a:gd name="T21" fmla="*/ 6 h 38"/>
                  <a:gd name="T22" fmla="*/ 0 w 126"/>
                  <a:gd name="T23" fmla="*/ 9 h 38"/>
                  <a:gd name="T24" fmla="*/ 0 w 126"/>
                  <a:gd name="T25" fmla="*/ 9 h 38"/>
                  <a:gd name="T26" fmla="*/ 6 w 126"/>
                  <a:gd name="T27" fmla="*/ 13 h 38"/>
                  <a:gd name="T28" fmla="*/ 63 w 126"/>
                  <a:gd name="T29" fmla="*/ 35 h 38"/>
                  <a:gd name="T30" fmla="*/ 63 w 126"/>
                  <a:gd name="T31" fmla="*/ 35 h 38"/>
                  <a:gd name="T32" fmla="*/ 76 w 126"/>
                  <a:gd name="T33" fmla="*/ 38 h 38"/>
                  <a:gd name="T34" fmla="*/ 85 w 126"/>
                  <a:gd name="T35" fmla="*/ 38 h 38"/>
                  <a:gd name="T36" fmla="*/ 123 w 126"/>
                  <a:gd name="T37" fmla="*/ 28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6"/>
                  <a:gd name="T58" fmla="*/ 0 h 38"/>
                  <a:gd name="T59" fmla="*/ 126 w 126"/>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6" h="38">
                    <a:moveTo>
                      <a:pt x="123" y="28"/>
                    </a:moveTo>
                    <a:lnTo>
                      <a:pt x="123" y="28"/>
                    </a:lnTo>
                    <a:lnTo>
                      <a:pt x="126" y="28"/>
                    </a:lnTo>
                    <a:lnTo>
                      <a:pt x="126" y="25"/>
                    </a:lnTo>
                    <a:lnTo>
                      <a:pt x="120" y="22"/>
                    </a:lnTo>
                    <a:lnTo>
                      <a:pt x="63" y="3"/>
                    </a:lnTo>
                    <a:lnTo>
                      <a:pt x="54" y="0"/>
                    </a:lnTo>
                    <a:lnTo>
                      <a:pt x="41" y="0"/>
                    </a:lnTo>
                    <a:lnTo>
                      <a:pt x="3" y="6"/>
                    </a:lnTo>
                    <a:lnTo>
                      <a:pt x="0" y="9"/>
                    </a:lnTo>
                    <a:lnTo>
                      <a:pt x="6" y="13"/>
                    </a:lnTo>
                    <a:lnTo>
                      <a:pt x="63" y="35"/>
                    </a:lnTo>
                    <a:lnTo>
                      <a:pt x="76" y="38"/>
                    </a:lnTo>
                    <a:lnTo>
                      <a:pt x="85" y="38"/>
                    </a:lnTo>
                    <a:lnTo>
                      <a:pt x="123" y="28"/>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29" name="Freeform 203"/>
              <p:cNvSpPr>
                <a:spLocks/>
              </p:cNvSpPr>
              <p:nvPr/>
            </p:nvSpPr>
            <p:spPr bwMode="auto">
              <a:xfrm>
                <a:off x="825" y="2872"/>
                <a:ext cx="95" cy="38"/>
              </a:xfrm>
              <a:custGeom>
                <a:avLst/>
                <a:gdLst>
                  <a:gd name="T0" fmla="*/ 0 w 95"/>
                  <a:gd name="T1" fmla="*/ 25 h 38"/>
                  <a:gd name="T2" fmla="*/ 28 w 95"/>
                  <a:gd name="T3" fmla="*/ 34 h 38"/>
                  <a:gd name="T4" fmla="*/ 28 w 95"/>
                  <a:gd name="T5" fmla="*/ 34 h 38"/>
                  <a:gd name="T6" fmla="*/ 41 w 95"/>
                  <a:gd name="T7" fmla="*/ 38 h 38"/>
                  <a:gd name="T8" fmla="*/ 50 w 95"/>
                  <a:gd name="T9" fmla="*/ 38 h 38"/>
                  <a:gd name="T10" fmla="*/ 92 w 95"/>
                  <a:gd name="T11" fmla="*/ 31 h 38"/>
                  <a:gd name="T12" fmla="*/ 92 w 95"/>
                  <a:gd name="T13" fmla="*/ 31 h 38"/>
                  <a:gd name="T14" fmla="*/ 95 w 95"/>
                  <a:gd name="T15" fmla="*/ 28 h 38"/>
                  <a:gd name="T16" fmla="*/ 95 w 95"/>
                  <a:gd name="T17" fmla="*/ 28 h 38"/>
                  <a:gd name="T18" fmla="*/ 88 w 95"/>
                  <a:gd name="T19" fmla="*/ 25 h 38"/>
                  <a:gd name="T20" fmla="*/ 31 w 95"/>
                  <a:gd name="T21" fmla="*/ 3 h 38"/>
                  <a:gd name="T22" fmla="*/ 31 w 95"/>
                  <a:gd name="T23" fmla="*/ 3 h 38"/>
                  <a:gd name="T24" fmla="*/ 19 w 95"/>
                  <a:gd name="T25" fmla="*/ 0 h 38"/>
                  <a:gd name="T26" fmla="*/ 9 w 95"/>
                  <a:gd name="T27" fmla="*/ 0 h 38"/>
                  <a:gd name="T28" fmla="*/ 0 w 95"/>
                  <a:gd name="T29" fmla="*/ 3 h 38"/>
                  <a:gd name="T30" fmla="*/ 0 w 95"/>
                  <a:gd name="T31" fmla="*/ 25 h 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5"/>
                  <a:gd name="T49" fmla="*/ 0 h 38"/>
                  <a:gd name="T50" fmla="*/ 95 w 95"/>
                  <a:gd name="T51" fmla="*/ 38 h 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5" h="38">
                    <a:moveTo>
                      <a:pt x="0" y="25"/>
                    </a:moveTo>
                    <a:lnTo>
                      <a:pt x="28" y="34"/>
                    </a:lnTo>
                    <a:lnTo>
                      <a:pt x="41" y="38"/>
                    </a:lnTo>
                    <a:lnTo>
                      <a:pt x="50" y="38"/>
                    </a:lnTo>
                    <a:lnTo>
                      <a:pt x="92" y="31"/>
                    </a:lnTo>
                    <a:lnTo>
                      <a:pt x="95" y="28"/>
                    </a:lnTo>
                    <a:lnTo>
                      <a:pt x="88" y="25"/>
                    </a:lnTo>
                    <a:lnTo>
                      <a:pt x="31" y="3"/>
                    </a:lnTo>
                    <a:lnTo>
                      <a:pt x="19" y="0"/>
                    </a:lnTo>
                    <a:lnTo>
                      <a:pt x="9" y="0"/>
                    </a:lnTo>
                    <a:lnTo>
                      <a:pt x="0" y="3"/>
                    </a:lnTo>
                    <a:lnTo>
                      <a:pt x="0" y="25"/>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30" name="Freeform 204"/>
              <p:cNvSpPr>
                <a:spLocks/>
              </p:cNvSpPr>
              <p:nvPr/>
            </p:nvSpPr>
            <p:spPr bwMode="auto">
              <a:xfrm>
                <a:off x="790" y="2875"/>
                <a:ext cx="35" cy="22"/>
              </a:xfrm>
              <a:custGeom>
                <a:avLst/>
                <a:gdLst>
                  <a:gd name="T0" fmla="*/ 35 w 35"/>
                  <a:gd name="T1" fmla="*/ 0 h 22"/>
                  <a:gd name="T2" fmla="*/ 3 w 35"/>
                  <a:gd name="T3" fmla="*/ 6 h 22"/>
                  <a:gd name="T4" fmla="*/ 3 w 35"/>
                  <a:gd name="T5" fmla="*/ 6 h 22"/>
                  <a:gd name="T6" fmla="*/ 0 w 35"/>
                  <a:gd name="T7" fmla="*/ 6 h 22"/>
                  <a:gd name="T8" fmla="*/ 0 w 35"/>
                  <a:gd name="T9" fmla="*/ 9 h 22"/>
                  <a:gd name="T10" fmla="*/ 6 w 35"/>
                  <a:gd name="T11" fmla="*/ 12 h 22"/>
                  <a:gd name="T12" fmla="*/ 35 w 35"/>
                  <a:gd name="T13" fmla="*/ 22 h 22"/>
                  <a:gd name="T14" fmla="*/ 35 w 35"/>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22"/>
                  <a:gd name="T26" fmla="*/ 35 w 3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22">
                    <a:moveTo>
                      <a:pt x="35" y="0"/>
                    </a:moveTo>
                    <a:lnTo>
                      <a:pt x="3" y="6"/>
                    </a:lnTo>
                    <a:lnTo>
                      <a:pt x="0" y="6"/>
                    </a:lnTo>
                    <a:lnTo>
                      <a:pt x="0" y="9"/>
                    </a:lnTo>
                    <a:lnTo>
                      <a:pt x="6" y="12"/>
                    </a:lnTo>
                    <a:lnTo>
                      <a:pt x="35" y="22"/>
                    </a:lnTo>
                    <a:lnTo>
                      <a:pt x="35"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grpSp>
        <p:grpSp>
          <p:nvGrpSpPr>
            <p:cNvPr id="19487" name="Group 406"/>
            <p:cNvGrpSpPr>
              <a:grpSpLocks/>
            </p:cNvGrpSpPr>
            <p:nvPr/>
          </p:nvGrpSpPr>
          <p:grpSpPr bwMode="auto">
            <a:xfrm>
              <a:off x="887321" y="4261942"/>
              <a:ext cx="1738131" cy="417464"/>
              <a:chOff x="559" y="2685"/>
              <a:chExt cx="1095" cy="263"/>
            </a:xfrm>
          </p:grpSpPr>
          <p:sp>
            <p:nvSpPr>
              <p:cNvPr id="19631" name="Freeform 206"/>
              <p:cNvSpPr>
                <a:spLocks/>
              </p:cNvSpPr>
              <p:nvPr/>
            </p:nvSpPr>
            <p:spPr bwMode="auto">
              <a:xfrm>
                <a:off x="1651" y="2796"/>
                <a:ext cx="3" cy="3"/>
              </a:xfrm>
              <a:custGeom>
                <a:avLst/>
                <a:gdLst>
                  <a:gd name="T0" fmla="*/ 0 w 3"/>
                  <a:gd name="T1" fmla="*/ 0 h 3"/>
                  <a:gd name="T2" fmla="*/ 0 w 3"/>
                  <a:gd name="T3" fmla="*/ 3 h 3"/>
                  <a:gd name="T4" fmla="*/ 0 w 3"/>
                  <a:gd name="T5" fmla="*/ 3 h 3"/>
                  <a:gd name="T6" fmla="*/ 3 w 3"/>
                  <a:gd name="T7" fmla="*/ 3 h 3"/>
                  <a:gd name="T8" fmla="*/ 0 w 3"/>
                  <a:gd name="T9" fmla="*/ 0 h 3"/>
                  <a:gd name="T10" fmla="*/ 0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0"/>
                    </a:moveTo>
                    <a:lnTo>
                      <a:pt x="0" y="3"/>
                    </a:lnTo>
                    <a:lnTo>
                      <a:pt x="3" y="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32" name="Freeform 207"/>
              <p:cNvSpPr>
                <a:spLocks/>
              </p:cNvSpPr>
              <p:nvPr/>
            </p:nvSpPr>
            <p:spPr bwMode="auto">
              <a:xfrm>
                <a:off x="1546" y="2777"/>
                <a:ext cx="105" cy="28"/>
              </a:xfrm>
              <a:custGeom>
                <a:avLst/>
                <a:gdLst>
                  <a:gd name="T0" fmla="*/ 105 w 105"/>
                  <a:gd name="T1" fmla="*/ 19 h 28"/>
                  <a:gd name="T2" fmla="*/ 105 w 105"/>
                  <a:gd name="T3" fmla="*/ 19 h 28"/>
                  <a:gd name="T4" fmla="*/ 98 w 105"/>
                  <a:gd name="T5" fmla="*/ 16 h 28"/>
                  <a:gd name="T6" fmla="*/ 48 w 105"/>
                  <a:gd name="T7" fmla="*/ 0 h 28"/>
                  <a:gd name="T8" fmla="*/ 48 w 105"/>
                  <a:gd name="T9" fmla="*/ 0 h 28"/>
                  <a:gd name="T10" fmla="*/ 29 w 105"/>
                  <a:gd name="T11" fmla="*/ 0 h 28"/>
                  <a:gd name="T12" fmla="*/ 3 w 105"/>
                  <a:gd name="T13" fmla="*/ 3 h 28"/>
                  <a:gd name="T14" fmla="*/ 3 w 105"/>
                  <a:gd name="T15" fmla="*/ 3 h 28"/>
                  <a:gd name="T16" fmla="*/ 0 w 105"/>
                  <a:gd name="T17" fmla="*/ 6 h 28"/>
                  <a:gd name="T18" fmla="*/ 0 w 105"/>
                  <a:gd name="T19" fmla="*/ 6 h 28"/>
                  <a:gd name="T20" fmla="*/ 10 w 105"/>
                  <a:gd name="T21" fmla="*/ 9 h 28"/>
                  <a:gd name="T22" fmla="*/ 60 w 105"/>
                  <a:gd name="T23" fmla="*/ 25 h 28"/>
                  <a:gd name="T24" fmla="*/ 60 w 105"/>
                  <a:gd name="T25" fmla="*/ 25 h 28"/>
                  <a:gd name="T26" fmla="*/ 79 w 105"/>
                  <a:gd name="T27" fmla="*/ 28 h 28"/>
                  <a:gd name="T28" fmla="*/ 105 w 105"/>
                  <a:gd name="T29" fmla="*/ 22 h 28"/>
                  <a:gd name="T30" fmla="*/ 105 w 105"/>
                  <a:gd name="T31" fmla="*/ 22 h 28"/>
                  <a:gd name="T32" fmla="*/ 105 w 105"/>
                  <a:gd name="T33" fmla="*/ 22 h 28"/>
                  <a:gd name="T34" fmla="*/ 105 w 105"/>
                  <a:gd name="T35" fmla="*/ 19 h 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5"/>
                  <a:gd name="T55" fmla="*/ 0 h 28"/>
                  <a:gd name="T56" fmla="*/ 105 w 105"/>
                  <a:gd name="T57" fmla="*/ 28 h 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5" h="28">
                    <a:moveTo>
                      <a:pt x="105" y="19"/>
                    </a:moveTo>
                    <a:lnTo>
                      <a:pt x="105" y="19"/>
                    </a:lnTo>
                    <a:lnTo>
                      <a:pt x="98" y="16"/>
                    </a:lnTo>
                    <a:lnTo>
                      <a:pt x="48" y="0"/>
                    </a:lnTo>
                    <a:lnTo>
                      <a:pt x="29" y="0"/>
                    </a:lnTo>
                    <a:lnTo>
                      <a:pt x="3" y="3"/>
                    </a:lnTo>
                    <a:lnTo>
                      <a:pt x="0" y="6"/>
                    </a:lnTo>
                    <a:lnTo>
                      <a:pt x="10" y="9"/>
                    </a:lnTo>
                    <a:lnTo>
                      <a:pt x="60" y="25"/>
                    </a:lnTo>
                    <a:lnTo>
                      <a:pt x="79" y="28"/>
                    </a:lnTo>
                    <a:lnTo>
                      <a:pt x="105" y="22"/>
                    </a:lnTo>
                    <a:lnTo>
                      <a:pt x="105"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33" name="Freeform 208"/>
              <p:cNvSpPr>
                <a:spLocks/>
              </p:cNvSpPr>
              <p:nvPr/>
            </p:nvSpPr>
            <p:spPr bwMode="auto">
              <a:xfrm>
                <a:off x="1540" y="2786"/>
                <a:ext cx="66" cy="29"/>
              </a:xfrm>
              <a:custGeom>
                <a:avLst/>
                <a:gdLst>
                  <a:gd name="T0" fmla="*/ 6 w 66"/>
                  <a:gd name="T1" fmla="*/ 0 h 29"/>
                  <a:gd name="T2" fmla="*/ 6 w 66"/>
                  <a:gd name="T3" fmla="*/ 0 h 29"/>
                  <a:gd name="T4" fmla="*/ 0 w 66"/>
                  <a:gd name="T5" fmla="*/ 0 h 29"/>
                  <a:gd name="T6" fmla="*/ 0 w 66"/>
                  <a:gd name="T7" fmla="*/ 22 h 29"/>
                  <a:gd name="T8" fmla="*/ 19 w 66"/>
                  <a:gd name="T9" fmla="*/ 26 h 29"/>
                  <a:gd name="T10" fmla="*/ 19 w 66"/>
                  <a:gd name="T11" fmla="*/ 26 h 29"/>
                  <a:gd name="T12" fmla="*/ 38 w 66"/>
                  <a:gd name="T13" fmla="*/ 29 h 29"/>
                  <a:gd name="T14" fmla="*/ 63 w 66"/>
                  <a:gd name="T15" fmla="*/ 22 h 29"/>
                  <a:gd name="T16" fmla="*/ 63 w 66"/>
                  <a:gd name="T17" fmla="*/ 22 h 29"/>
                  <a:gd name="T18" fmla="*/ 66 w 66"/>
                  <a:gd name="T19" fmla="*/ 22 h 29"/>
                  <a:gd name="T20" fmla="*/ 66 w 66"/>
                  <a:gd name="T21" fmla="*/ 22 h 29"/>
                  <a:gd name="T22" fmla="*/ 57 w 66"/>
                  <a:gd name="T23" fmla="*/ 19 h 29"/>
                  <a:gd name="T24" fmla="*/ 6 w 66"/>
                  <a:gd name="T25" fmla="*/ 0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6"/>
                  <a:gd name="T40" fmla="*/ 0 h 29"/>
                  <a:gd name="T41" fmla="*/ 66 w 66"/>
                  <a:gd name="T42" fmla="*/ 29 h 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6" h="29">
                    <a:moveTo>
                      <a:pt x="6" y="0"/>
                    </a:moveTo>
                    <a:lnTo>
                      <a:pt x="6" y="0"/>
                    </a:lnTo>
                    <a:lnTo>
                      <a:pt x="0" y="0"/>
                    </a:lnTo>
                    <a:lnTo>
                      <a:pt x="0" y="22"/>
                    </a:lnTo>
                    <a:lnTo>
                      <a:pt x="19" y="26"/>
                    </a:lnTo>
                    <a:lnTo>
                      <a:pt x="38" y="29"/>
                    </a:lnTo>
                    <a:lnTo>
                      <a:pt x="63" y="22"/>
                    </a:lnTo>
                    <a:lnTo>
                      <a:pt x="66" y="22"/>
                    </a:lnTo>
                    <a:lnTo>
                      <a:pt x="57" y="19"/>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34" name="Freeform 209"/>
              <p:cNvSpPr>
                <a:spLocks/>
              </p:cNvSpPr>
              <p:nvPr/>
            </p:nvSpPr>
            <p:spPr bwMode="auto">
              <a:xfrm>
                <a:off x="1499" y="2786"/>
                <a:ext cx="41" cy="22"/>
              </a:xfrm>
              <a:custGeom>
                <a:avLst/>
                <a:gdLst>
                  <a:gd name="T0" fmla="*/ 41 w 41"/>
                  <a:gd name="T1" fmla="*/ 0 h 22"/>
                  <a:gd name="T2" fmla="*/ 41 w 41"/>
                  <a:gd name="T3" fmla="*/ 0 h 22"/>
                  <a:gd name="T4" fmla="*/ 28 w 41"/>
                  <a:gd name="T5" fmla="*/ 0 h 22"/>
                  <a:gd name="T6" fmla="*/ 0 w 41"/>
                  <a:gd name="T7" fmla="*/ 3 h 22"/>
                  <a:gd name="T8" fmla="*/ 0 w 41"/>
                  <a:gd name="T9" fmla="*/ 3 h 22"/>
                  <a:gd name="T10" fmla="*/ 0 w 41"/>
                  <a:gd name="T11" fmla="*/ 7 h 22"/>
                  <a:gd name="T12" fmla="*/ 0 w 41"/>
                  <a:gd name="T13" fmla="*/ 7 h 22"/>
                  <a:gd name="T14" fmla="*/ 6 w 41"/>
                  <a:gd name="T15" fmla="*/ 10 h 22"/>
                  <a:gd name="T16" fmla="*/ 41 w 41"/>
                  <a:gd name="T17" fmla="*/ 22 h 22"/>
                  <a:gd name="T18" fmla="*/ 41 w 41"/>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
                  <a:gd name="T32" fmla="*/ 41 w 41"/>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
                    <a:moveTo>
                      <a:pt x="41" y="0"/>
                    </a:moveTo>
                    <a:lnTo>
                      <a:pt x="41" y="0"/>
                    </a:lnTo>
                    <a:lnTo>
                      <a:pt x="28" y="0"/>
                    </a:lnTo>
                    <a:lnTo>
                      <a:pt x="0" y="3"/>
                    </a:lnTo>
                    <a:lnTo>
                      <a:pt x="0" y="7"/>
                    </a:lnTo>
                    <a:lnTo>
                      <a:pt x="6" y="10"/>
                    </a:lnTo>
                    <a:lnTo>
                      <a:pt x="41" y="22"/>
                    </a:lnTo>
                    <a:lnTo>
                      <a:pt x="41" y="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35" name="Freeform 210"/>
              <p:cNvSpPr>
                <a:spLocks/>
              </p:cNvSpPr>
              <p:nvPr/>
            </p:nvSpPr>
            <p:spPr bwMode="auto">
              <a:xfrm>
                <a:off x="1540" y="2812"/>
                <a:ext cx="16" cy="12"/>
              </a:xfrm>
              <a:custGeom>
                <a:avLst/>
                <a:gdLst>
                  <a:gd name="T0" fmla="*/ 0 w 16"/>
                  <a:gd name="T1" fmla="*/ 0 h 12"/>
                  <a:gd name="T2" fmla="*/ 3 w 16"/>
                  <a:gd name="T3" fmla="*/ 12 h 12"/>
                  <a:gd name="T4" fmla="*/ 16 w 16"/>
                  <a:gd name="T5" fmla="*/ 9 h 12"/>
                  <a:gd name="T6" fmla="*/ 16 w 16"/>
                  <a:gd name="T7" fmla="*/ 9 h 12"/>
                  <a:gd name="T8" fmla="*/ 16 w 16"/>
                  <a:gd name="T9" fmla="*/ 6 h 12"/>
                  <a:gd name="T10" fmla="*/ 16 w 16"/>
                  <a:gd name="T11" fmla="*/ 6 h 12"/>
                  <a:gd name="T12" fmla="*/ 9 w 16"/>
                  <a:gd name="T13" fmla="*/ 3 h 12"/>
                  <a:gd name="T14" fmla="*/ 0 w 16"/>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2"/>
                  <a:gd name="T26" fmla="*/ 16 w 1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2">
                    <a:moveTo>
                      <a:pt x="0" y="0"/>
                    </a:moveTo>
                    <a:lnTo>
                      <a:pt x="3" y="12"/>
                    </a:lnTo>
                    <a:lnTo>
                      <a:pt x="16" y="9"/>
                    </a:lnTo>
                    <a:lnTo>
                      <a:pt x="16" y="6"/>
                    </a:lnTo>
                    <a:lnTo>
                      <a:pt x="9" y="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36" name="Freeform 211"/>
              <p:cNvSpPr>
                <a:spLocks/>
              </p:cNvSpPr>
              <p:nvPr/>
            </p:nvSpPr>
            <p:spPr bwMode="auto">
              <a:xfrm>
                <a:off x="1448" y="2796"/>
                <a:ext cx="95" cy="31"/>
              </a:xfrm>
              <a:custGeom>
                <a:avLst/>
                <a:gdLst>
                  <a:gd name="T0" fmla="*/ 92 w 95"/>
                  <a:gd name="T1" fmla="*/ 16 h 31"/>
                  <a:gd name="T2" fmla="*/ 48 w 95"/>
                  <a:gd name="T3" fmla="*/ 3 h 31"/>
                  <a:gd name="T4" fmla="*/ 48 w 95"/>
                  <a:gd name="T5" fmla="*/ 3 h 31"/>
                  <a:gd name="T6" fmla="*/ 29 w 95"/>
                  <a:gd name="T7" fmla="*/ 0 h 31"/>
                  <a:gd name="T8" fmla="*/ 0 w 95"/>
                  <a:gd name="T9" fmla="*/ 6 h 31"/>
                  <a:gd name="T10" fmla="*/ 0 w 95"/>
                  <a:gd name="T11" fmla="*/ 6 h 31"/>
                  <a:gd name="T12" fmla="*/ 0 w 95"/>
                  <a:gd name="T13" fmla="*/ 6 h 31"/>
                  <a:gd name="T14" fmla="*/ 0 w 95"/>
                  <a:gd name="T15" fmla="*/ 9 h 31"/>
                  <a:gd name="T16" fmla="*/ 6 w 95"/>
                  <a:gd name="T17" fmla="*/ 12 h 31"/>
                  <a:gd name="T18" fmla="*/ 60 w 95"/>
                  <a:gd name="T19" fmla="*/ 28 h 31"/>
                  <a:gd name="T20" fmla="*/ 60 w 95"/>
                  <a:gd name="T21" fmla="*/ 28 h 31"/>
                  <a:gd name="T22" fmla="*/ 70 w 95"/>
                  <a:gd name="T23" fmla="*/ 31 h 31"/>
                  <a:gd name="T24" fmla="*/ 79 w 95"/>
                  <a:gd name="T25" fmla="*/ 31 h 31"/>
                  <a:gd name="T26" fmla="*/ 95 w 95"/>
                  <a:gd name="T27" fmla="*/ 28 h 31"/>
                  <a:gd name="T28" fmla="*/ 92 w 95"/>
                  <a:gd name="T29" fmla="*/ 16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5"/>
                  <a:gd name="T46" fmla="*/ 0 h 31"/>
                  <a:gd name="T47" fmla="*/ 95 w 95"/>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5" h="31">
                    <a:moveTo>
                      <a:pt x="92" y="16"/>
                    </a:moveTo>
                    <a:lnTo>
                      <a:pt x="48" y="3"/>
                    </a:lnTo>
                    <a:lnTo>
                      <a:pt x="29" y="0"/>
                    </a:lnTo>
                    <a:lnTo>
                      <a:pt x="0" y="6"/>
                    </a:lnTo>
                    <a:lnTo>
                      <a:pt x="0" y="9"/>
                    </a:lnTo>
                    <a:lnTo>
                      <a:pt x="6" y="12"/>
                    </a:lnTo>
                    <a:lnTo>
                      <a:pt x="60" y="28"/>
                    </a:lnTo>
                    <a:lnTo>
                      <a:pt x="70" y="31"/>
                    </a:lnTo>
                    <a:lnTo>
                      <a:pt x="79" y="31"/>
                    </a:lnTo>
                    <a:lnTo>
                      <a:pt x="95" y="28"/>
                    </a:lnTo>
                    <a:lnTo>
                      <a:pt x="92" y="16"/>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37" name="Freeform 212"/>
              <p:cNvSpPr>
                <a:spLocks/>
              </p:cNvSpPr>
              <p:nvPr/>
            </p:nvSpPr>
            <p:spPr bwMode="auto">
              <a:xfrm>
                <a:off x="1100" y="2884"/>
                <a:ext cx="60" cy="32"/>
              </a:xfrm>
              <a:custGeom>
                <a:avLst/>
                <a:gdLst>
                  <a:gd name="T0" fmla="*/ 0 w 60"/>
                  <a:gd name="T1" fmla="*/ 0 h 32"/>
                  <a:gd name="T2" fmla="*/ 3 w 60"/>
                  <a:gd name="T3" fmla="*/ 32 h 32"/>
                  <a:gd name="T4" fmla="*/ 3 w 60"/>
                  <a:gd name="T5" fmla="*/ 32 h 32"/>
                  <a:gd name="T6" fmla="*/ 19 w 60"/>
                  <a:gd name="T7" fmla="*/ 32 h 32"/>
                  <a:gd name="T8" fmla="*/ 57 w 60"/>
                  <a:gd name="T9" fmla="*/ 26 h 32"/>
                  <a:gd name="T10" fmla="*/ 57 w 60"/>
                  <a:gd name="T11" fmla="*/ 26 h 32"/>
                  <a:gd name="T12" fmla="*/ 60 w 60"/>
                  <a:gd name="T13" fmla="*/ 22 h 32"/>
                  <a:gd name="T14" fmla="*/ 57 w 60"/>
                  <a:gd name="T15" fmla="*/ 22 h 32"/>
                  <a:gd name="T16" fmla="*/ 51 w 60"/>
                  <a:gd name="T17" fmla="*/ 19 h 32"/>
                  <a:gd name="T18" fmla="*/ 0 w 60"/>
                  <a:gd name="T19" fmla="*/ 0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32"/>
                  <a:gd name="T32" fmla="*/ 60 w 60"/>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32">
                    <a:moveTo>
                      <a:pt x="0" y="0"/>
                    </a:moveTo>
                    <a:lnTo>
                      <a:pt x="3" y="32"/>
                    </a:lnTo>
                    <a:lnTo>
                      <a:pt x="19" y="32"/>
                    </a:lnTo>
                    <a:lnTo>
                      <a:pt x="57" y="26"/>
                    </a:lnTo>
                    <a:lnTo>
                      <a:pt x="60" y="22"/>
                    </a:lnTo>
                    <a:lnTo>
                      <a:pt x="57" y="22"/>
                    </a:lnTo>
                    <a:lnTo>
                      <a:pt x="51" y="19"/>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38" name="Freeform 213"/>
              <p:cNvSpPr>
                <a:spLocks/>
              </p:cNvSpPr>
              <p:nvPr/>
            </p:nvSpPr>
            <p:spPr bwMode="auto">
              <a:xfrm>
                <a:off x="1034" y="2881"/>
                <a:ext cx="69" cy="35"/>
              </a:xfrm>
              <a:custGeom>
                <a:avLst/>
                <a:gdLst>
                  <a:gd name="T0" fmla="*/ 66 w 69"/>
                  <a:gd name="T1" fmla="*/ 3 h 35"/>
                  <a:gd name="T2" fmla="*/ 60 w 69"/>
                  <a:gd name="T3" fmla="*/ 0 h 35"/>
                  <a:gd name="T4" fmla="*/ 60 w 69"/>
                  <a:gd name="T5" fmla="*/ 0 h 35"/>
                  <a:gd name="T6" fmla="*/ 47 w 69"/>
                  <a:gd name="T7" fmla="*/ 0 h 35"/>
                  <a:gd name="T8" fmla="*/ 38 w 69"/>
                  <a:gd name="T9" fmla="*/ 0 h 35"/>
                  <a:gd name="T10" fmla="*/ 0 w 69"/>
                  <a:gd name="T11" fmla="*/ 6 h 35"/>
                  <a:gd name="T12" fmla="*/ 0 w 69"/>
                  <a:gd name="T13" fmla="*/ 6 h 35"/>
                  <a:gd name="T14" fmla="*/ 0 w 69"/>
                  <a:gd name="T15" fmla="*/ 6 h 35"/>
                  <a:gd name="T16" fmla="*/ 0 w 69"/>
                  <a:gd name="T17" fmla="*/ 10 h 35"/>
                  <a:gd name="T18" fmla="*/ 6 w 69"/>
                  <a:gd name="T19" fmla="*/ 13 h 35"/>
                  <a:gd name="T20" fmla="*/ 63 w 69"/>
                  <a:gd name="T21" fmla="*/ 32 h 35"/>
                  <a:gd name="T22" fmla="*/ 63 w 69"/>
                  <a:gd name="T23" fmla="*/ 32 h 35"/>
                  <a:gd name="T24" fmla="*/ 69 w 69"/>
                  <a:gd name="T25" fmla="*/ 35 h 35"/>
                  <a:gd name="T26" fmla="*/ 66 w 69"/>
                  <a:gd name="T27" fmla="*/ 3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9"/>
                  <a:gd name="T43" fmla="*/ 0 h 35"/>
                  <a:gd name="T44" fmla="*/ 69 w 69"/>
                  <a:gd name="T45" fmla="*/ 35 h 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9" h="35">
                    <a:moveTo>
                      <a:pt x="66" y="3"/>
                    </a:moveTo>
                    <a:lnTo>
                      <a:pt x="60" y="0"/>
                    </a:lnTo>
                    <a:lnTo>
                      <a:pt x="47" y="0"/>
                    </a:lnTo>
                    <a:lnTo>
                      <a:pt x="38" y="0"/>
                    </a:lnTo>
                    <a:lnTo>
                      <a:pt x="0" y="6"/>
                    </a:lnTo>
                    <a:lnTo>
                      <a:pt x="0" y="10"/>
                    </a:lnTo>
                    <a:lnTo>
                      <a:pt x="6" y="13"/>
                    </a:lnTo>
                    <a:lnTo>
                      <a:pt x="63" y="32"/>
                    </a:lnTo>
                    <a:lnTo>
                      <a:pt x="69" y="35"/>
                    </a:lnTo>
                    <a:lnTo>
                      <a:pt x="66" y="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39" name="Freeform 214"/>
              <p:cNvSpPr>
                <a:spLocks/>
              </p:cNvSpPr>
              <p:nvPr/>
            </p:nvSpPr>
            <p:spPr bwMode="auto">
              <a:xfrm>
                <a:off x="964" y="2894"/>
                <a:ext cx="127" cy="38"/>
              </a:xfrm>
              <a:custGeom>
                <a:avLst/>
                <a:gdLst>
                  <a:gd name="T0" fmla="*/ 63 w 127"/>
                  <a:gd name="T1" fmla="*/ 3 h 38"/>
                  <a:gd name="T2" fmla="*/ 63 w 127"/>
                  <a:gd name="T3" fmla="*/ 3 h 38"/>
                  <a:gd name="T4" fmla="*/ 51 w 127"/>
                  <a:gd name="T5" fmla="*/ 0 h 38"/>
                  <a:gd name="T6" fmla="*/ 41 w 127"/>
                  <a:gd name="T7" fmla="*/ 0 h 38"/>
                  <a:gd name="T8" fmla="*/ 0 w 127"/>
                  <a:gd name="T9" fmla="*/ 9 h 38"/>
                  <a:gd name="T10" fmla="*/ 0 w 127"/>
                  <a:gd name="T11" fmla="*/ 9 h 38"/>
                  <a:gd name="T12" fmla="*/ 0 w 127"/>
                  <a:gd name="T13" fmla="*/ 9 h 38"/>
                  <a:gd name="T14" fmla="*/ 0 w 127"/>
                  <a:gd name="T15" fmla="*/ 9 h 38"/>
                  <a:gd name="T16" fmla="*/ 6 w 127"/>
                  <a:gd name="T17" fmla="*/ 16 h 38"/>
                  <a:gd name="T18" fmla="*/ 63 w 127"/>
                  <a:gd name="T19" fmla="*/ 35 h 38"/>
                  <a:gd name="T20" fmla="*/ 63 w 127"/>
                  <a:gd name="T21" fmla="*/ 35 h 38"/>
                  <a:gd name="T22" fmla="*/ 76 w 127"/>
                  <a:gd name="T23" fmla="*/ 38 h 38"/>
                  <a:gd name="T24" fmla="*/ 89 w 127"/>
                  <a:gd name="T25" fmla="*/ 38 h 38"/>
                  <a:gd name="T26" fmla="*/ 127 w 127"/>
                  <a:gd name="T27" fmla="*/ 28 h 38"/>
                  <a:gd name="T28" fmla="*/ 127 w 127"/>
                  <a:gd name="T29" fmla="*/ 28 h 38"/>
                  <a:gd name="T30" fmla="*/ 127 w 127"/>
                  <a:gd name="T31" fmla="*/ 28 h 38"/>
                  <a:gd name="T32" fmla="*/ 127 w 127"/>
                  <a:gd name="T33" fmla="*/ 28 h 38"/>
                  <a:gd name="T34" fmla="*/ 120 w 127"/>
                  <a:gd name="T35" fmla="*/ 22 h 38"/>
                  <a:gd name="T36" fmla="*/ 63 w 127"/>
                  <a:gd name="T37" fmla="*/ 3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7"/>
                  <a:gd name="T58" fmla="*/ 0 h 38"/>
                  <a:gd name="T59" fmla="*/ 127 w 127"/>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7" h="38">
                    <a:moveTo>
                      <a:pt x="63" y="3"/>
                    </a:moveTo>
                    <a:lnTo>
                      <a:pt x="63" y="3"/>
                    </a:lnTo>
                    <a:lnTo>
                      <a:pt x="51" y="0"/>
                    </a:lnTo>
                    <a:lnTo>
                      <a:pt x="41" y="0"/>
                    </a:lnTo>
                    <a:lnTo>
                      <a:pt x="0" y="9"/>
                    </a:lnTo>
                    <a:lnTo>
                      <a:pt x="6" y="16"/>
                    </a:lnTo>
                    <a:lnTo>
                      <a:pt x="63" y="35"/>
                    </a:lnTo>
                    <a:lnTo>
                      <a:pt x="76" y="38"/>
                    </a:lnTo>
                    <a:lnTo>
                      <a:pt x="89" y="38"/>
                    </a:lnTo>
                    <a:lnTo>
                      <a:pt x="127" y="28"/>
                    </a:lnTo>
                    <a:lnTo>
                      <a:pt x="120" y="22"/>
                    </a:lnTo>
                    <a:lnTo>
                      <a:pt x="63" y="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40" name="Freeform 215"/>
              <p:cNvSpPr>
                <a:spLocks/>
              </p:cNvSpPr>
              <p:nvPr/>
            </p:nvSpPr>
            <p:spPr bwMode="auto">
              <a:xfrm>
                <a:off x="891" y="2910"/>
                <a:ext cx="133" cy="38"/>
              </a:xfrm>
              <a:custGeom>
                <a:avLst/>
                <a:gdLst>
                  <a:gd name="T0" fmla="*/ 67 w 133"/>
                  <a:gd name="T1" fmla="*/ 3 h 38"/>
                  <a:gd name="T2" fmla="*/ 67 w 133"/>
                  <a:gd name="T3" fmla="*/ 3 h 38"/>
                  <a:gd name="T4" fmla="*/ 54 w 133"/>
                  <a:gd name="T5" fmla="*/ 0 h 38"/>
                  <a:gd name="T6" fmla="*/ 45 w 133"/>
                  <a:gd name="T7" fmla="*/ 0 h 38"/>
                  <a:gd name="T8" fmla="*/ 3 w 133"/>
                  <a:gd name="T9" fmla="*/ 6 h 38"/>
                  <a:gd name="T10" fmla="*/ 3 w 133"/>
                  <a:gd name="T11" fmla="*/ 6 h 38"/>
                  <a:gd name="T12" fmla="*/ 0 w 133"/>
                  <a:gd name="T13" fmla="*/ 9 h 38"/>
                  <a:gd name="T14" fmla="*/ 0 w 133"/>
                  <a:gd name="T15" fmla="*/ 9 h 38"/>
                  <a:gd name="T16" fmla="*/ 7 w 133"/>
                  <a:gd name="T17" fmla="*/ 15 h 38"/>
                  <a:gd name="T18" fmla="*/ 64 w 133"/>
                  <a:gd name="T19" fmla="*/ 34 h 38"/>
                  <a:gd name="T20" fmla="*/ 64 w 133"/>
                  <a:gd name="T21" fmla="*/ 34 h 38"/>
                  <a:gd name="T22" fmla="*/ 79 w 133"/>
                  <a:gd name="T23" fmla="*/ 38 h 38"/>
                  <a:gd name="T24" fmla="*/ 89 w 133"/>
                  <a:gd name="T25" fmla="*/ 38 h 38"/>
                  <a:gd name="T26" fmla="*/ 130 w 133"/>
                  <a:gd name="T27" fmla="*/ 28 h 38"/>
                  <a:gd name="T28" fmla="*/ 130 w 133"/>
                  <a:gd name="T29" fmla="*/ 28 h 38"/>
                  <a:gd name="T30" fmla="*/ 133 w 133"/>
                  <a:gd name="T31" fmla="*/ 28 h 38"/>
                  <a:gd name="T32" fmla="*/ 133 w 133"/>
                  <a:gd name="T33" fmla="*/ 25 h 38"/>
                  <a:gd name="T34" fmla="*/ 124 w 133"/>
                  <a:gd name="T35" fmla="*/ 22 h 38"/>
                  <a:gd name="T36" fmla="*/ 67 w 133"/>
                  <a:gd name="T37" fmla="*/ 3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3"/>
                  <a:gd name="T58" fmla="*/ 0 h 38"/>
                  <a:gd name="T59" fmla="*/ 133 w 133"/>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3" h="38">
                    <a:moveTo>
                      <a:pt x="67" y="3"/>
                    </a:moveTo>
                    <a:lnTo>
                      <a:pt x="67" y="3"/>
                    </a:lnTo>
                    <a:lnTo>
                      <a:pt x="54" y="0"/>
                    </a:lnTo>
                    <a:lnTo>
                      <a:pt x="45" y="0"/>
                    </a:lnTo>
                    <a:lnTo>
                      <a:pt x="3" y="6"/>
                    </a:lnTo>
                    <a:lnTo>
                      <a:pt x="0" y="9"/>
                    </a:lnTo>
                    <a:lnTo>
                      <a:pt x="7" y="15"/>
                    </a:lnTo>
                    <a:lnTo>
                      <a:pt x="64" y="34"/>
                    </a:lnTo>
                    <a:lnTo>
                      <a:pt x="79" y="38"/>
                    </a:lnTo>
                    <a:lnTo>
                      <a:pt x="89" y="38"/>
                    </a:lnTo>
                    <a:lnTo>
                      <a:pt x="130" y="28"/>
                    </a:lnTo>
                    <a:lnTo>
                      <a:pt x="133" y="28"/>
                    </a:lnTo>
                    <a:lnTo>
                      <a:pt x="133" y="25"/>
                    </a:lnTo>
                    <a:lnTo>
                      <a:pt x="124" y="22"/>
                    </a:lnTo>
                    <a:lnTo>
                      <a:pt x="67" y="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41" name="Freeform 216"/>
              <p:cNvSpPr>
                <a:spLocks/>
              </p:cNvSpPr>
              <p:nvPr/>
            </p:nvSpPr>
            <p:spPr bwMode="auto">
              <a:xfrm>
                <a:off x="1429" y="2805"/>
                <a:ext cx="82" cy="41"/>
              </a:xfrm>
              <a:custGeom>
                <a:avLst/>
                <a:gdLst>
                  <a:gd name="T0" fmla="*/ 19 w 82"/>
                  <a:gd name="T1" fmla="*/ 3 h 41"/>
                  <a:gd name="T2" fmla="*/ 19 w 82"/>
                  <a:gd name="T3" fmla="*/ 3 h 41"/>
                  <a:gd name="T4" fmla="*/ 0 w 82"/>
                  <a:gd name="T5" fmla="*/ 0 h 41"/>
                  <a:gd name="T6" fmla="*/ 3 w 82"/>
                  <a:gd name="T7" fmla="*/ 41 h 41"/>
                  <a:gd name="T8" fmla="*/ 79 w 82"/>
                  <a:gd name="T9" fmla="*/ 26 h 41"/>
                  <a:gd name="T10" fmla="*/ 79 w 82"/>
                  <a:gd name="T11" fmla="*/ 26 h 41"/>
                  <a:gd name="T12" fmla="*/ 82 w 82"/>
                  <a:gd name="T13" fmla="*/ 26 h 41"/>
                  <a:gd name="T14" fmla="*/ 79 w 82"/>
                  <a:gd name="T15" fmla="*/ 22 h 41"/>
                  <a:gd name="T16" fmla="*/ 73 w 82"/>
                  <a:gd name="T17" fmla="*/ 19 h 41"/>
                  <a:gd name="T18" fmla="*/ 19 w 82"/>
                  <a:gd name="T19" fmla="*/ 3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2"/>
                  <a:gd name="T31" fmla="*/ 0 h 41"/>
                  <a:gd name="T32" fmla="*/ 82 w 82"/>
                  <a:gd name="T33" fmla="*/ 41 h 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2" h="41">
                    <a:moveTo>
                      <a:pt x="19" y="3"/>
                    </a:moveTo>
                    <a:lnTo>
                      <a:pt x="19" y="3"/>
                    </a:lnTo>
                    <a:lnTo>
                      <a:pt x="0" y="0"/>
                    </a:lnTo>
                    <a:lnTo>
                      <a:pt x="3" y="41"/>
                    </a:lnTo>
                    <a:lnTo>
                      <a:pt x="79" y="26"/>
                    </a:lnTo>
                    <a:lnTo>
                      <a:pt x="82" y="26"/>
                    </a:lnTo>
                    <a:lnTo>
                      <a:pt x="79" y="22"/>
                    </a:lnTo>
                    <a:lnTo>
                      <a:pt x="73" y="19"/>
                    </a:lnTo>
                    <a:lnTo>
                      <a:pt x="19" y="3"/>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42" name="Freeform 217"/>
              <p:cNvSpPr>
                <a:spLocks/>
              </p:cNvSpPr>
              <p:nvPr/>
            </p:nvSpPr>
            <p:spPr bwMode="auto">
              <a:xfrm>
                <a:off x="1322" y="2805"/>
                <a:ext cx="110" cy="67"/>
              </a:xfrm>
              <a:custGeom>
                <a:avLst/>
                <a:gdLst>
                  <a:gd name="T0" fmla="*/ 107 w 110"/>
                  <a:gd name="T1" fmla="*/ 0 h 67"/>
                  <a:gd name="T2" fmla="*/ 0 w 110"/>
                  <a:gd name="T3" fmla="*/ 22 h 67"/>
                  <a:gd name="T4" fmla="*/ 0 w 110"/>
                  <a:gd name="T5" fmla="*/ 67 h 67"/>
                  <a:gd name="T6" fmla="*/ 110 w 110"/>
                  <a:gd name="T7" fmla="*/ 41 h 67"/>
                  <a:gd name="T8" fmla="*/ 107 w 110"/>
                  <a:gd name="T9" fmla="*/ 0 h 67"/>
                  <a:gd name="T10" fmla="*/ 107 w 110"/>
                  <a:gd name="T11" fmla="*/ 0 h 67"/>
                  <a:gd name="T12" fmla="*/ 107 w 110"/>
                  <a:gd name="T13" fmla="*/ 0 h 67"/>
                  <a:gd name="T14" fmla="*/ 107 w 110"/>
                  <a:gd name="T15" fmla="*/ 0 h 67"/>
                  <a:gd name="T16" fmla="*/ 0 60000 65536"/>
                  <a:gd name="T17" fmla="*/ 0 60000 65536"/>
                  <a:gd name="T18" fmla="*/ 0 60000 65536"/>
                  <a:gd name="T19" fmla="*/ 0 60000 65536"/>
                  <a:gd name="T20" fmla="*/ 0 60000 65536"/>
                  <a:gd name="T21" fmla="*/ 0 60000 65536"/>
                  <a:gd name="T22" fmla="*/ 0 60000 65536"/>
                  <a:gd name="T23" fmla="*/ 0 60000 65536"/>
                  <a:gd name="T24" fmla="*/ 0 w 110"/>
                  <a:gd name="T25" fmla="*/ 0 h 67"/>
                  <a:gd name="T26" fmla="*/ 110 w 110"/>
                  <a:gd name="T27" fmla="*/ 67 h 6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0" h="67">
                    <a:moveTo>
                      <a:pt x="107" y="0"/>
                    </a:moveTo>
                    <a:lnTo>
                      <a:pt x="0" y="22"/>
                    </a:lnTo>
                    <a:lnTo>
                      <a:pt x="0" y="67"/>
                    </a:lnTo>
                    <a:lnTo>
                      <a:pt x="110" y="41"/>
                    </a:lnTo>
                    <a:lnTo>
                      <a:pt x="107"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43" name="Freeform 218"/>
              <p:cNvSpPr>
                <a:spLocks/>
              </p:cNvSpPr>
              <p:nvPr/>
            </p:nvSpPr>
            <p:spPr bwMode="auto">
              <a:xfrm>
                <a:off x="1211" y="2827"/>
                <a:ext cx="111" cy="70"/>
              </a:xfrm>
              <a:custGeom>
                <a:avLst/>
                <a:gdLst>
                  <a:gd name="T0" fmla="*/ 0 w 111"/>
                  <a:gd name="T1" fmla="*/ 23 h 70"/>
                  <a:gd name="T2" fmla="*/ 0 w 111"/>
                  <a:gd name="T3" fmla="*/ 70 h 70"/>
                  <a:gd name="T4" fmla="*/ 111 w 111"/>
                  <a:gd name="T5" fmla="*/ 45 h 70"/>
                  <a:gd name="T6" fmla="*/ 111 w 111"/>
                  <a:gd name="T7" fmla="*/ 0 h 70"/>
                  <a:gd name="T8" fmla="*/ 0 w 111"/>
                  <a:gd name="T9" fmla="*/ 23 h 70"/>
                  <a:gd name="T10" fmla="*/ 0 60000 65536"/>
                  <a:gd name="T11" fmla="*/ 0 60000 65536"/>
                  <a:gd name="T12" fmla="*/ 0 60000 65536"/>
                  <a:gd name="T13" fmla="*/ 0 60000 65536"/>
                  <a:gd name="T14" fmla="*/ 0 60000 65536"/>
                  <a:gd name="T15" fmla="*/ 0 w 111"/>
                  <a:gd name="T16" fmla="*/ 0 h 70"/>
                  <a:gd name="T17" fmla="*/ 111 w 111"/>
                  <a:gd name="T18" fmla="*/ 70 h 70"/>
                </a:gdLst>
                <a:ahLst/>
                <a:cxnLst>
                  <a:cxn ang="T10">
                    <a:pos x="T0" y="T1"/>
                  </a:cxn>
                  <a:cxn ang="T11">
                    <a:pos x="T2" y="T3"/>
                  </a:cxn>
                  <a:cxn ang="T12">
                    <a:pos x="T4" y="T5"/>
                  </a:cxn>
                  <a:cxn ang="T13">
                    <a:pos x="T6" y="T7"/>
                  </a:cxn>
                  <a:cxn ang="T14">
                    <a:pos x="T8" y="T9"/>
                  </a:cxn>
                </a:cxnLst>
                <a:rect l="T15" t="T16" r="T17" b="T18"/>
                <a:pathLst>
                  <a:path w="111" h="70">
                    <a:moveTo>
                      <a:pt x="0" y="23"/>
                    </a:moveTo>
                    <a:lnTo>
                      <a:pt x="0" y="70"/>
                    </a:lnTo>
                    <a:lnTo>
                      <a:pt x="111" y="45"/>
                    </a:lnTo>
                    <a:lnTo>
                      <a:pt x="111" y="0"/>
                    </a:lnTo>
                    <a:lnTo>
                      <a:pt x="0" y="2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44" name="Freeform 219"/>
              <p:cNvSpPr>
                <a:spLocks/>
              </p:cNvSpPr>
              <p:nvPr/>
            </p:nvSpPr>
            <p:spPr bwMode="auto">
              <a:xfrm>
                <a:off x="1100" y="2850"/>
                <a:ext cx="111" cy="53"/>
              </a:xfrm>
              <a:custGeom>
                <a:avLst/>
                <a:gdLst>
                  <a:gd name="T0" fmla="*/ 0 w 111"/>
                  <a:gd name="T1" fmla="*/ 25 h 53"/>
                  <a:gd name="T2" fmla="*/ 0 w 111"/>
                  <a:gd name="T3" fmla="*/ 31 h 53"/>
                  <a:gd name="T4" fmla="*/ 57 w 111"/>
                  <a:gd name="T5" fmla="*/ 50 h 53"/>
                  <a:gd name="T6" fmla="*/ 57 w 111"/>
                  <a:gd name="T7" fmla="*/ 50 h 53"/>
                  <a:gd name="T8" fmla="*/ 70 w 111"/>
                  <a:gd name="T9" fmla="*/ 53 h 53"/>
                  <a:gd name="T10" fmla="*/ 79 w 111"/>
                  <a:gd name="T11" fmla="*/ 53 h 53"/>
                  <a:gd name="T12" fmla="*/ 111 w 111"/>
                  <a:gd name="T13" fmla="*/ 47 h 53"/>
                  <a:gd name="T14" fmla="*/ 111 w 111"/>
                  <a:gd name="T15" fmla="*/ 0 h 53"/>
                  <a:gd name="T16" fmla="*/ 0 w 111"/>
                  <a:gd name="T17" fmla="*/ 25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1"/>
                  <a:gd name="T28" fmla="*/ 0 h 53"/>
                  <a:gd name="T29" fmla="*/ 111 w 111"/>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1" h="53">
                    <a:moveTo>
                      <a:pt x="0" y="25"/>
                    </a:moveTo>
                    <a:lnTo>
                      <a:pt x="0" y="31"/>
                    </a:lnTo>
                    <a:lnTo>
                      <a:pt x="57" y="50"/>
                    </a:lnTo>
                    <a:lnTo>
                      <a:pt x="70" y="53"/>
                    </a:lnTo>
                    <a:lnTo>
                      <a:pt x="79" y="53"/>
                    </a:lnTo>
                    <a:lnTo>
                      <a:pt x="111" y="47"/>
                    </a:lnTo>
                    <a:lnTo>
                      <a:pt x="111" y="0"/>
                    </a:lnTo>
                    <a:lnTo>
                      <a:pt x="0" y="25"/>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45" name="Freeform 220"/>
              <p:cNvSpPr>
                <a:spLocks/>
              </p:cNvSpPr>
              <p:nvPr/>
            </p:nvSpPr>
            <p:spPr bwMode="auto">
              <a:xfrm>
                <a:off x="1094" y="2875"/>
                <a:ext cx="6" cy="6"/>
              </a:xfrm>
              <a:custGeom>
                <a:avLst/>
                <a:gdLst>
                  <a:gd name="T0" fmla="*/ 6 w 6"/>
                  <a:gd name="T1" fmla="*/ 0 h 6"/>
                  <a:gd name="T2" fmla="*/ 0 w 6"/>
                  <a:gd name="T3" fmla="*/ 0 h 6"/>
                  <a:gd name="T4" fmla="*/ 0 w 6"/>
                  <a:gd name="T5" fmla="*/ 0 h 6"/>
                  <a:gd name="T6" fmla="*/ 0 w 6"/>
                  <a:gd name="T7" fmla="*/ 0 h 6"/>
                  <a:gd name="T8" fmla="*/ 0 w 6"/>
                  <a:gd name="T9" fmla="*/ 3 h 6"/>
                  <a:gd name="T10" fmla="*/ 6 w 6"/>
                  <a:gd name="T11" fmla="*/ 6 h 6"/>
                  <a:gd name="T12" fmla="*/ 6 w 6"/>
                  <a:gd name="T13" fmla="*/ 6 h 6"/>
                  <a:gd name="T14" fmla="*/ 6 w 6"/>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0"/>
                    </a:moveTo>
                    <a:lnTo>
                      <a:pt x="0" y="0"/>
                    </a:lnTo>
                    <a:lnTo>
                      <a:pt x="0" y="3"/>
                    </a:lnTo>
                    <a:lnTo>
                      <a:pt x="6" y="6"/>
                    </a:lnTo>
                    <a:lnTo>
                      <a:pt x="6"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46" name="Freeform 221"/>
              <p:cNvSpPr>
                <a:spLocks/>
              </p:cNvSpPr>
              <p:nvPr/>
            </p:nvSpPr>
            <p:spPr bwMode="auto">
              <a:xfrm>
                <a:off x="1293" y="2685"/>
                <a:ext cx="16" cy="9"/>
              </a:xfrm>
              <a:custGeom>
                <a:avLst/>
                <a:gdLst>
                  <a:gd name="T0" fmla="*/ 0 w 16"/>
                  <a:gd name="T1" fmla="*/ 9 h 9"/>
                  <a:gd name="T2" fmla="*/ 16 w 16"/>
                  <a:gd name="T3" fmla="*/ 9 h 9"/>
                  <a:gd name="T4" fmla="*/ 16 w 16"/>
                  <a:gd name="T5" fmla="*/ 9 h 9"/>
                  <a:gd name="T6" fmla="*/ 16 w 16"/>
                  <a:gd name="T7" fmla="*/ 6 h 9"/>
                  <a:gd name="T8" fmla="*/ 10 w 16"/>
                  <a:gd name="T9" fmla="*/ 3 h 9"/>
                  <a:gd name="T10" fmla="*/ 6 w 16"/>
                  <a:gd name="T11" fmla="*/ 3 h 9"/>
                  <a:gd name="T12" fmla="*/ 6 w 16"/>
                  <a:gd name="T13" fmla="*/ 3 h 9"/>
                  <a:gd name="T14" fmla="*/ 0 w 16"/>
                  <a:gd name="T15" fmla="*/ 0 h 9"/>
                  <a:gd name="T16" fmla="*/ 0 w 16"/>
                  <a:gd name="T17" fmla="*/ 9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9"/>
                  <a:gd name="T29" fmla="*/ 16 w 16"/>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9">
                    <a:moveTo>
                      <a:pt x="0" y="9"/>
                    </a:moveTo>
                    <a:lnTo>
                      <a:pt x="16" y="9"/>
                    </a:lnTo>
                    <a:lnTo>
                      <a:pt x="16" y="6"/>
                    </a:lnTo>
                    <a:lnTo>
                      <a:pt x="10" y="3"/>
                    </a:lnTo>
                    <a:lnTo>
                      <a:pt x="6" y="3"/>
                    </a:lnTo>
                    <a:lnTo>
                      <a:pt x="0" y="0"/>
                    </a:lnTo>
                    <a:lnTo>
                      <a:pt x="0" y="9"/>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47" name="Freeform 222"/>
              <p:cNvSpPr>
                <a:spLocks/>
              </p:cNvSpPr>
              <p:nvPr/>
            </p:nvSpPr>
            <p:spPr bwMode="auto">
              <a:xfrm>
                <a:off x="1271" y="2685"/>
                <a:ext cx="22" cy="13"/>
              </a:xfrm>
              <a:custGeom>
                <a:avLst/>
                <a:gdLst>
                  <a:gd name="T0" fmla="*/ 0 w 22"/>
                  <a:gd name="T1" fmla="*/ 13 h 13"/>
                  <a:gd name="T2" fmla="*/ 0 w 22"/>
                  <a:gd name="T3" fmla="*/ 13 h 13"/>
                  <a:gd name="T4" fmla="*/ 6 w 22"/>
                  <a:gd name="T5" fmla="*/ 13 h 13"/>
                  <a:gd name="T6" fmla="*/ 22 w 22"/>
                  <a:gd name="T7" fmla="*/ 9 h 13"/>
                  <a:gd name="T8" fmla="*/ 22 w 22"/>
                  <a:gd name="T9" fmla="*/ 0 h 13"/>
                  <a:gd name="T10" fmla="*/ 22 w 22"/>
                  <a:gd name="T11" fmla="*/ 0 h 13"/>
                  <a:gd name="T12" fmla="*/ 9 w 22"/>
                  <a:gd name="T13" fmla="*/ 0 h 13"/>
                  <a:gd name="T14" fmla="*/ 0 w 22"/>
                  <a:gd name="T15" fmla="*/ 3 h 13"/>
                  <a:gd name="T16" fmla="*/ 0 w 22"/>
                  <a:gd name="T17" fmla="*/ 13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3"/>
                  <a:gd name="T29" fmla="*/ 22 w 22"/>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3">
                    <a:moveTo>
                      <a:pt x="0" y="13"/>
                    </a:moveTo>
                    <a:lnTo>
                      <a:pt x="0" y="13"/>
                    </a:lnTo>
                    <a:lnTo>
                      <a:pt x="6" y="13"/>
                    </a:lnTo>
                    <a:lnTo>
                      <a:pt x="22" y="9"/>
                    </a:lnTo>
                    <a:lnTo>
                      <a:pt x="22" y="0"/>
                    </a:lnTo>
                    <a:lnTo>
                      <a:pt x="9" y="0"/>
                    </a:lnTo>
                    <a:lnTo>
                      <a:pt x="0" y="3"/>
                    </a:lnTo>
                    <a:lnTo>
                      <a:pt x="0" y="13"/>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48" name="Freeform 223"/>
              <p:cNvSpPr>
                <a:spLocks/>
              </p:cNvSpPr>
              <p:nvPr/>
            </p:nvSpPr>
            <p:spPr bwMode="auto">
              <a:xfrm>
                <a:off x="1249" y="2688"/>
                <a:ext cx="22" cy="10"/>
              </a:xfrm>
              <a:custGeom>
                <a:avLst/>
                <a:gdLst>
                  <a:gd name="T0" fmla="*/ 12 w 22"/>
                  <a:gd name="T1" fmla="*/ 6 h 10"/>
                  <a:gd name="T2" fmla="*/ 12 w 22"/>
                  <a:gd name="T3" fmla="*/ 6 h 10"/>
                  <a:gd name="T4" fmla="*/ 22 w 22"/>
                  <a:gd name="T5" fmla="*/ 10 h 10"/>
                  <a:gd name="T6" fmla="*/ 22 w 22"/>
                  <a:gd name="T7" fmla="*/ 0 h 10"/>
                  <a:gd name="T8" fmla="*/ 3 w 22"/>
                  <a:gd name="T9" fmla="*/ 3 h 10"/>
                  <a:gd name="T10" fmla="*/ 3 w 22"/>
                  <a:gd name="T11" fmla="*/ 3 h 10"/>
                  <a:gd name="T12" fmla="*/ 0 w 22"/>
                  <a:gd name="T13" fmla="*/ 3 h 10"/>
                  <a:gd name="T14" fmla="*/ 6 w 22"/>
                  <a:gd name="T15" fmla="*/ 6 h 10"/>
                  <a:gd name="T16" fmla="*/ 12 w 22"/>
                  <a:gd name="T17" fmla="*/ 6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0"/>
                  <a:gd name="T29" fmla="*/ 22 w 22"/>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0">
                    <a:moveTo>
                      <a:pt x="12" y="6"/>
                    </a:moveTo>
                    <a:lnTo>
                      <a:pt x="12" y="6"/>
                    </a:lnTo>
                    <a:lnTo>
                      <a:pt x="22" y="10"/>
                    </a:lnTo>
                    <a:lnTo>
                      <a:pt x="22" y="0"/>
                    </a:lnTo>
                    <a:lnTo>
                      <a:pt x="3" y="3"/>
                    </a:lnTo>
                    <a:lnTo>
                      <a:pt x="0" y="3"/>
                    </a:lnTo>
                    <a:lnTo>
                      <a:pt x="6" y="6"/>
                    </a:lnTo>
                    <a:lnTo>
                      <a:pt x="12" y="6"/>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49" name="Freeform 224"/>
              <p:cNvSpPr>
                <a:spLocks/>
              </p:cNvSpPr>
              <p:nvPr/>
            </p:nvSpPr>
            <p:spPr bwMode="auto">
              <a:xfrm>
                <a:off x="1249" y="2694"/>
                <a:ext cx="9" cy="10"/>
              </a:xfrm>
              <a:custGeom>
                <a:avLst/>
                <a:gdLst>
                  <a:gd name="T0" fmla="*/ 0 w 9"/>
                  <a:gd name="T1" fmla="*/ 10 h 10"/>
                  <a:gd name="T2" fmla="*/ 9 w 9"/>
                  <a:gd name="T3" fmla="*/ 7 h 10"/>
                  <a:gd name="T4" fmla="*/ 9 w 9"/>
                  <a:gd name="T5" fmla="*/ 7 h 10"/>
                  <a:gd name="T6" fmla="*/ 9 w 9"/>
                  <a:gd name="T7" fmla="*/ 7 h 10"/>
                  <a:gd name="T8" fmla="*/ 3 w 9"/>
                  <a:gd name="T9" fmla="*/ 4 h 10"/>
                  <a:gd name="T10" fmla="*/ 0 w 9"/>
                  <a:gd name="T11" fmla="*/ 0 h 10"/>
                  <a:gd name="T12" fmla="*/ 0 w 9"/>
                  <a:gd name="T13" fmla="*/ 10 h 10"/>
                  <a:gd name="T14" fmla="*/ 0 60000 65536"/>
                  <a:gd name="T15" fmla="*/ 0 60000 65536"/>
                  <a:gd name="T16" fmla="*/ 0 60000 65536"/>
                  <a:gd name="T17" fmla="*/ 0 60000 65536"/>
                  <a:gd name="T18" fmla="*/ 0 60000 65536"/>
                  <a:gd name="T19" fmla="*/ 0 60000 65536"/>
                  <a:gd name="T20" fmla="*/ 0 60000 65536"/>
                  <a:gd name="T21" fmla="*/ 0 w 9"/>
                  <a:gd name="T22" fmla="*/ 0 h 10"/>
                  <a:gd name="T23" fmla="*/ 9 w 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0">
                    <a:moveTo>
                      <a:pt x="0" y="10"/>
                    </a:moveTo>
                    <a:lnTo>
                      <a:pt x="9" y="7"/>
                    </a:lnTo>
                    <a:lnTo>
                      <a:pt x="3" y="4"/>
                    </a:lnTo>
                    <a:lnTo>
                      <a:pt x="0" y="0"/>
                    </a:lnTo>
                    <a:lnTo>
                      <a:pt x="0" y="1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50" name="Freeform 225"/>
              <p:cNvSpPr>
                <a:spLocks/>
              </p:cNvSpPr>
              <p:nvPr/>
            </p:nvSpPr>
            <p:spPr bwMode="auto">
              <a:xfrm>
                <a:off x="1227" y="2694"/>
                <a:ext cx="22" cy="13"/>
              </a:xfrm>
              <a:custGeom>
                <a:avLst/>
                <a:gdLst>
                  <a:gd name="T0" fmla="*/ 0 w 22"/>
                  <a:gd name="T1" fmla="*/ 13 h 13"/>
                  <a:gd name="T2" fmla="*/ 22 w 22"/>
                  <a:gd name="T3" fmla="*/ 10 h 13"/>
                  <a:gd name="T4" fmla="*/ 22 w 22"/>
                  <a:gd name="T5" fmla="*/ 0 h 13"/>
                  <a:gd name="T6" fmla="*/ 22 w 22"/>
                  <a:gd name="T7" fmla="*/ 0 h 13"/>
                  <a:gd name="T8" fmla="*/ 22 w 22"/>
                  <a:gd name="T9" fmla="*/ 0 h 13"/>
                  <a:gd name="T10" fmla="*/ 3 w 22"/>
                  <a:gd name="T11" fmla="*/ 0 h 13"/>
                  <a:gd name="T12" fmla="*/ 0 w 22"/>
                  <a:gd name="T13" fmla="*/ 0 h 13"/>
                  <a:gd name="T14" fmla="*/ 0 w 22"/>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3"/>
                  <a:gd name="T26" fmla="*/ 22 w 22"/>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3">
                    <a:moveTo>
                      <a:pt x="0" y="13"/>
                    </a:moveTo>
                    <a:lnTo>
                      <a:pt x="22" y="10"/>
                    </a:lnTo>
                    <a:lnTo>
                      <a:pt x="22" y="0"/>
                    </a:lnTo>
                    <a:lnTo>
                      <a:pt x="3" y="0"/>
                    </a:lnTo>
                    <a:lnTo>
                      <a:pt x="0" y="0"/>
                    </a:lnTo>
                    <a:lnTo>
                      <a:pt x="0" y="1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51" name="Freeform 226"/>
              <p:cNvSpPr>
                <a:spLocks/>
              </p:cNvSpPr>
              <p:nvPr/>
            </p:nvSpPr>
            <p:spPr bwMode="auto">
              <a:xfrm>
                <a:off x="1204" y="2694"/>
                <a:ext cx="23" cy="13"/>
              </a:xfrm>
              <a:custGeom>
                <a:avLst/>
                <a:gdLst>
                  <a:gd name="T0" fmla="*/ 0 w 23"/>
                  <a:gd name="T1" fmla="*/ 10 h 13"/>
                  <a:gd name="T2" fmla="*/ 4 w 23"/>
                  <a:gd name="T3" fmla="*/ 10 h 13"/>
                  <a:gd name="T4" fmla="*/ 4 w 23"/>
                  <a:gd name="T5" fmla="*/ 10 h 13"/>
                  <a:gd name="T6" fmla="*/ 23 w 23"/>
                  <a:gd name="T7" fmla="*/ 13 h 13"/>
                  <a:gd name="T8" fmla="*/ 23 w 23"/>
                  <a:gd name="T9" fmla="*/ 13 h 13"/>
                  <a:gd name="T10" fmla="*/ 23 w 23"/>
                  <a:gd name="T11" fmla="*/ 0 h 13"/>
                  <a:gd name="T12" fmla="*/ 0 w 23"/>
                  <a:gd name="T13" fmla="*/ 4 h 13"/>
                  <a:gd name="T14" fmla="*/ 0 w 23"/>
                  <a:gd name="T15" fmla="*/ 10 h 13"/>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13"/>
                  <a:gd name="T26" fmla="*/ 23 w 23"/>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13">
                    <a:moveTo>
                      <a:pt x="0" y="10"/>
                    </a:moveTo>
                    <a:lnTo>
                      <a:pt x="4" y="10"/>
                    </a:lnTo>
                    <a:lnTo>
                      <a:pt x="23" y="13"/>
                    </a:lnTo>
                    <a:lnTo>
                      <a:pt x="23" y="0"/>
                    </a:lnTo>
                    <a:lnTo>
                      <a:pt x="0" y="4"/>
                    </a:lnTo>
                    <a:lnTo>
                      <a:pt x="0" y="10"/>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52" name="Freeform 227"/>
              <p:cNvSpPr>
                <a:spLocks/>
              </p:cNvSpPr>
              <p:nvPr/>
            </p:nvSpPr>
            <p:spPr bwMode="auto">
              <a:xfrm>
                <a:off x="1198" y="2698"/>
                <a:ext cx="6" cy="6"/>
              </a:xfrm>
              <a:custGeom>
                <a:avLst/>
                <a:gdLst>
                  <a:gd name="T0" fmla="*/ 6 w 6"/>
                  <a:gd name="T1" fmla="*/ 6 h 6"/>
                  <a:gd name="T2" fmla="*/ 6 w 6"/>
                  <a:gd name="T3" fmla="*/ 0 h 6"/>
                  <a:gd name="T4" fmla="*/ 0 w 6"/>
                  <a:gd name="T5" fmla="*/ 0 h 6"/>
                  <a:gd name="T6" fmla="*/ 0 w 6"/>
                  <a:gd name="T7" fmla="*/ 0 h 6"/>
                  <a:gd name="T8" fmla="*/ 0 w 6"/>
                  <a:gd name="T9" fmla="*/ 3 h 6"/>
                  <a:gd name="T10" fmla="*/ 6 w 6"/>
                  <a:gd name="T11" fmla="*/ 6 h 6"/>
                  <a:gd name="T12" fmla="*/ 6 w 6"/>
                  <a:gd name="T13" fmla="*/ 6 h 6"/>
                  <a:gd name="T14" fmla="*/ 0 60000 65536"/>
                  <a:gd name="T15" fmla="*/ 0 60000 65536"/>
                  <a:gd name="T16" fmla="*/ 0 60000 65536"/>
                  <a:gd name="T17" fmla="*/ 0 60000 65536"/>
                  <a:gd name="T18" fmla="*/ 0 60000 65536"/>
                  <a:gd name="T19" fmla="*/ 0 60000 65536"/>
                  <a:gd name="T20" fmla="*/ 0 60000 65536"/>
                  <a:gd name="T21" fmla="*/ 0 w 6"/>
                  <a:gd name="T22" fmla="*/ 0 h 6"/>
                  <a:gd name="T23" fmla="*/ 6 w 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6">
                    <a:moveTo>
                      <a:pt x="6" y="6"/>
                    </a:moveTo>
                    <a:lnTo>
                      <a:pt x="6" y="0"/>
                    </a:lnTo>
                    <a:lnTo>
                      <a:pt x="0" y="0"/>
                    </a:lnTo>
                    <a:lnTo>
                      <a:pt x="0" y="3"/>
                    </a:lnTo>
                    <a:lnTo>
                      <a:pt x="6" y="6"/>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53" name="Freeform 228"/>
              <p:cNvSpPr>
                <a:spLocks/>
              </p:cNvSpPr>
              <p:nvPr/>
            </p:nvSpPr>
            <p:spPr bwMode="auto">
              <a:xfrm>
                <a:off x="1204" y="2707"/>
                <a:ext cx="4" cy="3"/>
              </a:xfrm>
              <a:custGeom>
                <a:avLst/>
                <a:gdLst>
                  <a:gd name="T0" fmla="*/ 0 w 4"/>
                  <a:gd name="T1" fmla="*/ 3 h 3"/>
                  <a:gd name="T2" fmla="*/ 0 w 4"/>
                  <a:gd name="T3" fmla="*/ 3 h 3"/>
                  <a:gd name="T4" fmla="*/ 4 w 4"/>
                  <a:gd name="T5" fmla="*/ 3 h 3"/>
                  <a:gd name="T6" fmla="*/ 0 w 4"/>
                  <a:gd name="T7" fmla="*/ 0 h 3"/>
                  <a:gd name="T8" fmla="*/ 0 w 4"/>
                  <a:gd name="T9" fmla="*/ 3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3"/>
                    </a:moveTo>
                    <a:lnTo>
                      <a:pt x="0" y="3"/>
                    </a:lnTo>
                    <a:lnTo>
                      <a:pt x="4" y="3"/>
                    </a:lnTo>
                    <a:lnTo>
                      <a:pt x="0" y="0"/>
                    </a:lnTo>
                    <a:lnTo>
                      <a:pt x="0" y="3"/>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54" name="Freeform 229"/>
              <p:cNvSpPr>
                <a:spLocks/>
              </p:cNvSpPr>
              <p:nvPr/>
            </p:nvSpPr>
            <p:spPr bwMode="auto">
              <a:xfrm>
                <a:off x="1182" y="2701"/>
                <a:ext cx="22" cy="12"/>
              </a:xfrm>
              <a:custGeom>
                <a:avLst/>
                <a:gdLst>
                  <a:gd name="T0" fmla="*/ 22 w 22"/>
                  <a:gd name="T1" fmla="*/ 9 h 12"/>
                  <a:gd name="T2" fmla="*/ 22 w 22"/>
                  <a:gd name="T3" fmla="*/ 9 h 12"/>
                  <a:gd name="T4" fmla="*/ 22 w 22"/>
                  <a:gd name="T5" fmla="*/ 9 h 12"/>
                  <a:gd name="T6" fmla="*/ 22 w 22"/>
                  <a:gd name="T7" fmla="*/ 6 h 12"/>
                  <a:gd name="T8" fmla="*/ 22 w 22"/>
                  <a:gd name="T9" fmla="*/ 6 h 12"/>
                  <a:gd name="T10" fmla="*/ 19 w 22"/>
                  <a:gd name="T11" fmla="*/ 3 h 12"/>
                  <a:gd name="T12" fmla="*/ 16 w 22"/>
                  <a:gd name="T13" fmla="*/ 3 h 12"/>
                  <a:gd name="T14" fmla="*/ 16 w 22"/>
                  <a:gd name="T15" fmla="*/ 3 h 12"/>
                  <a:gd name="T16" fmla="*/ 0 w 22"/>
                  <a:gd name="T17" fmla="*/ 0 h 12"/>
                  <a:gd name="T18" fmla="*/ 0 w 22"/>
                  <a:gd name="T19" fmla="*/ 12 h 12"/>
                  <a:gd name="T20" fmla="*/ 22 w 22"/>
                  <a:gd name="T21" fmla="*/ 9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12"/>
                  <a:gd name="T35" fmla="*/ 22 w 2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12">
                    <a:moveTo>
                      <a:pt x="22" y="9"/>
                    </a:moveTo>
                    <a:lnTo>
                      <a:pt x="22" y="9"/>
                    </a:lnTo>
                    <a:lnTo>
                      <a:pt x="22" y="6"/>
                    </a:lnTo>
                    <a:lnTo>
                      <a:pt x="19" y="3"/>
                    </a:lnTo>
                    <a:lnTo>
                      <a:pt x="16" y="3"/>
                    </a:lnTo>
                    <a:lnTo>
                      <a:pt x="0" y="0"/>
                    </a:lnTo>
                    <a:lnTo>
                      <a:pt x="0" y="12"/>
                    </a:lnTo>
                    <a:lnTo>
                      <a:pt x="22" y="9"/>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55" name="Freeform 230"/>
              <p:cNvSpPr>
                <a:spLocks/>
              </p:cNvSpPr>
              <p:nvPr/>
            </p:nvSpPr>
            <p:spPr bwMode="auto">
              <a:xfrm>
                <a:off x="1160" y="2701"/>
                <a:ext cx="22" cy="16"/>
              </a:xfrm>
              <a:custGeom>
                <a:avLst/>
                <a:gdLst>
                  <a:gd name="T0" fmla="*/ 13 w 22"/>
                  <a:gd name="T1" fmla="*/ 16 h 16"/>
                  <a:gd name="T2" fmla="*/ 22 w 22"/>
                  <a:gd name="T3" fmla="*/ 12 h 16"/>
                  <a:gd name="T4" fmla="*/ 22 w 22"/>
                  <a:gd name="T5" fmla="*/ 0 h 16"/>
                  <a:gd name="T6" fmla="*/ 22 w 22"/>
                  <a:gd name="T7" fmla="*/ 0 h 16"/>
                  <a:gd name="T8" fmla="*/ 19 w 22"/>
                  <a:gd name="T9" fmla="*/ 0 h 16"/>
                  <a:gd name="T10" fmla="*/ 0 w 22"/>
                  <a:gd name="T11" fmla="*/ 3 h 16"/>
                  <a:gd name="T12" fmla="*/ 0 w 22"/>
                  <a:gd name="T13" fmla="*/ 12 h 16"/>
                  <a:gd name="T14" fmla="*/ 0 w 22"/>
                  <a:gd name="T15" fmla="*/ 12 h 16"/>
                  <a:gd name="T16" fmla="*/ 13 w 22"/>
                  <a:gd name="T17" fmla="*/ 16 h 16"/>
                  <a:gd name="T18" fmla="*/ 13 w 22"/>
                  <a:gd name="T19" fmla="*/ 16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16"/>
                  <a:gd name="T32" fmla="*/ 22 w 22"/>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16">
                    <a:moveTo>
                      <a:pt x="13" y="16"/>
                    </a:moveTo>
                    <a:lnTo>
                      <a:pt x="22" y="12"/>
                    </a:lnTo>
                    <a:lnTo>
                      <a:pt x="22" y="0"/>
                    </a:lnTo>
                    <a:lnTo>
                      <a:pt x="19" y="0"/>
                    </a:lnTo>
                    <a:lnTo>
                      <a:pt x="0" y="3"/>
                    </a:lnTo>
                    <a:lnTo>
                      <a:pt x="0" y="12"/>
                    </a:lnTo>
                    <a:lnTo>
                      <a:pt x="13" y="16"/>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56" name="Freeform 231"/>
              <p:cNvSpPr>
                <a:spLocks/>
              </p:cNvSpPr>
              <p:nvPr/>
            </p:nvSpPr>
            <p:spPr bwMode="auto">
              <a:xfrm>
                <a:off x="1144" y="2704"/>
                <a:ext cx="16" cy="9"/>
              </a:xfrm>
              <a:custGeom>
                <a:avLst/>
                <a:gdLst>
                  <a:gd name="T0" fmla="*/ 10 w 16"/>
                  <a:gd name="T1" fmla="*/ 9 h 9"/>
                  <a:gd name="T2" fmla="*/ 10 w 16"/>
                  <a:gd name="T3" fmla="*/ 9 h 9"/>
                  <a:gd name="T4" fmla="*/ 16 w 16"/>
                  <a:gd name="T5" fmla="*/ 9 h 9"/>
                  <a:gd name="T6" fmla="*/ 16 w 16"/>
                  <a:gd name="T7" fmla="*/ 0 h 9"/>
                  <a:gd name="T8" fmla="*/ 4 w 16"/>
                  <a:gd name="T9" fmla="*/ 3 h 9"/>
                  <a:gd name="T10" fmla="*/ 4 w 16"/>
                  <a:gd name="T11" fmla="*/ 3 h 9"/>
                  <a:gd name="T12" fmla="*/ 0 w 16"/>
                  <a:gd name="T13" fmla="*/ 3 h 9"/>
                  <a:gd name="T14" fmla="*/ 7 w 16"/>
                  <a:gd name="T15" fmla="*/ 6 h 9"/>
                  <a:gd name="T16" fmla="*/ 10 w 16"/>
                  <a:gd name="T17" fmla="*/ 9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9"/>
                  <a:gd name="T29" fmla="*/ 16 w 16"/>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9">
                    <a:moveTo>
                      <a:pt x="10" y="9"/>
                    </a:moveTo>
                    <a:lnTo>
                      <a:pt x="10" y="9"/>
                    </a:lnTo>
                    <a:lnTo>
                      <a:pt x="16" y="9"/>
                    </a:lnTo>
                    <a:lnTo>
                      <a:pt x="16" y="0"/>
                    </a:lnTo>
                    <a:lnTo>
                      <a:pt x="4" y="3"/>
                    </a:lnTo>
                    <a:lnTo>
                      <a:pt x="0" y="3"/>
                    </a:lnTo>
                    <a:lnTo>
                      <a:pt x="7" y="6"/>
                    </a:lnTo>
                    <a:lnTo>
                      <a:pt x="10" y="9"/>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57" name="Freeform 232"/>
              <p:cNvSpPr>
                <a:spLocks/>
              </p:cNvSpPr>
              <p:nvPr/>
            </p:nvSpPr>
            <p:spPr bwMode="auto">
              <a:xfrm>
                <a:off x="1138" y="2710"/>
                <a:ext cx="16" cy="10"/>
              </a:xfrm>
              <a:custGeom>
                <a:avLst/>
                <a:gdLst>
                  <a:gd name="T0" fmla="*/ 13 w 16"/>
                  <a:gd name="T1" fmla="*/ 10 h 10"/>
                  <a:gd name="T2" fmla="*/ 13 w 16"/>
                  <a:gd name="T3" fmla="*/ 10 h 10"/>
                  <a:gd name="T4" fmla="*/ 16 w 16"/>
                  <a:gd name="T5" fmla="*/ 7 h 10"/>
                  <a:gd name="T6" fmla="*/ 10 w 16"/>
                  <a:gd name="T7" fmla="*/ 3 h 10"/>
                  <a:gd name="T8" fmla="*/ 6 w 16"/>
                  <a:gd name="T9" fmla="*/ 3 h 10"/>
                  <a:gd name="T10" fmla="*/ 6 w 16"/>
                  <a:gd name="T11" fmla="*/ 3 h 10"/>
                  <a:gd name="T12" fmla="*/ 0 w 16"/>
                  <a:gd name="T13" fmla="*/ 0 h 10"/>
                  <a:gd name="T14" fmla="*/ 3 w 16"/>
                  <a:gd name="T15" fmla="*/ 10 h 10"/>
                  <a:gd name="T16" fmla="*/ 13 w 16"/>
                  <a:gd name="T17" fmla="*/ 1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0"/>
                  <a:gd name="T29" fmla="*/ 16 w 1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0">
                    <a:moveTo>
                      <a:pt x="13" y="10"/>
                    </a:moveTo>
                    <a:lnTo>
                      <a:pt x="13" y="10"/>
                    </a:lnTo>
                    <a:lnTo>
                      <a:pt x="16" y="7"/>
                    </a:lnTo>
                    <a:lnTo>
                      <a:pt x="10" y="3"/>
                    </a:lnTo>
                    <a:lnTo>
                      <a:pt x="6" y="3"/>
                    </a:lnTo>
                    <a:lnTo>
                      <a:pt x="0" y="0"/>
                    </a:lnTo>
                    <a:lnTo>
                      <a:pt x="3" y="10"/>
                    </a:lnTo>
                    <a:lnTo>
                      <a:pt x="13" y="10"/>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58" name="Freeform 233"/>
              <p:cNvSpPr>
                <a:spLocks/>
              </p:cNvSpPr>
              <p:nvPr/>
            </p:nvSpPr>
            <p:spPr bwMode="auto">
              <a:xfrm>
                <a:off x="1116" y="2710"/>
                <a:ext cx="25" cy="13"/>
              </a:xfrm>
              <a:custGeom>
                <a:avLst/>
                <a:gdLst>
                  <a:gd name="T0" fmla="*/ 3 w 25"/>
                  <a:gd name="T1" fmla="*/ 13 h 13"/>
                  <a:gd name="T2" fmla="*/ 3 w 25"/>
                  <a:gd name="T3" fmla="*/ 13 h 13"/>
                  <a:gd name="T4" fmla="*/ 3 w 25"/>
                  <a:gd name="T5" fmla="*/ 13 h 13"/>
                  <a:gd name="T6" fmla="*/ 25 w 25"/>
                  <a:gd name="T7" fmla="*/ 10 h 13"/>
                  <a:gd name="T8" fmla="*/ 22 w 25"/>
                  <a:gd name="T9" fmla="*/ 0 h 13"/>
                  <a:gd name="T10" fmla="*/ 22 w 25"/>
                  <a:gd name="T11" fmla="*/ 0 h 13"/>
                  <a:gd name="T12" fmla="*/ 9 w 25"/>
                  <a:gd name="T13" fmla="*/ 0 h 13"/>
                  <a:gd name="T14" fmla="*/ 0 w 25"/>
                  <a:gd name="T15" fmla="*/ 0 h 13"/>
                  <a:gd name="T16" fmla="*/ 3 w 25"/>
                  <a:gd name="T17" fmla="*/ 13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13"/>
                  <a:gd name="T29" fmla="*/ 25 w 25"/>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13">
                    <a:moveTo>
                      <a:pt x="3" y="13"/>
                    </a:moveTo>
                    <a:lnTo>
                      <a:pt x="3" y="13"/>
                    </a:lnTo>
                    <a:lnTo>
                      <a:pt x="25" y="10"/>
                    </a:lnTo>
                    <a:lnTo>
                      <a:pt x="22" y="0"/>
                    </a:lnTo>
                    <a:lnTo>
                      <a:pt x="9" y="0"/>
                    </a:lnTo>
                    <a:lnTo>
                      <a:pt x="0" y="0"/>
                    </a:lnTo>
                    <a:lnTo>
                      <a:pt x="3" y="13"/>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59" name="Freeform 234"/>
              <p:cNvSpPr>
                <a:spLocks/>
              </p:cNvSpPr>
              <p:nvPr/>
            </p:nvSpPr>
            <p:spPr bwMode="auto">
              <a:xfrm>
                <a:off x="1094" y="2710"/>
                <a:ext cx="25" cy="13"/>
              </a:xfrm>
              <a:custGeom>
                <a:avLst/>
                <a:gdLst>
                  <a:gd name="T0" fmla="*/ 3 w 25"/>
                  <a:gd name="T1" fmla="*/ 10 h 13"/>
                  <a:gd name="T2" fmla="*/ 6 w 25"/>
                  <a:gd name="T3" fmla="*/ 13 h 13"/>
                  <a:gd name="T4" fmla="*/ 6 w 25"/>
                  <a:gd name="T5" fmla="*/ 13 h 13"/>
                  <a:gd name="T6" fmla="*/ 25 w 25"/>
                  <a:gd name="T7" fmla="*/ 13 h 13"/>
                  <a:gd name="T8" fmla="*/ 22 w 25"/>
                  <a:gd name="T9" fmla="*/ 0 h 13"/>
                  <a:gd name="T10" fmla="*/ 0 w 25"/>
                  <a:gd name="T11" fmla="*/ 3 h 13"/>
                  <a:gd name="T12" fmla="*/ 3 w 25"/>
                  <a:gd name="T13" fmla="*/ 10 h 13"/>
                  <a:gd name="T14" fmla="*/ 0 60000 65536"/>
                  <a:gd name="T15" fmla="*/ 0 60000 65536"/>
                  <a:gd name="T16" fmla="*/ 0 60000 65536"/>
                  <a:gd name="T17" fmla="*/ 0 60000 65536"/>
                  <a:gd name="T18" fmla="*/ 0 60000 65536"/>
                  <a:gd name="T19" fmla="*/ 0 60000 65536"/>
                  <a:gd name="T20" fmla="*/ 0 60000 65536"/>
                  <a:gd name="T21" fmla="*/ 0 w 25"/>
                  <a:gd name="T22" fmla="*/ 0 h 13"/>
                  <a:gd name="T23" fmla="*/ 25 w 25"/>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13">
                    <a:moveTo>
                      <a:pt x="3" y="10"/>
                    </a:moveTo>
                    <a:lnTo>
                      <a:pt x="6" y="13"/>
                    </a:lnTo>
                    <a:lnTo>
                      <a:pt x="25" y="13"/>
                    </a:lnTo>
                    <a:lnTo>
                      <a:pt x="22" y="0"/>
                    </a:lnTo>
                    <a:lnTo>
                      <a:pt x="0" y="3"/>
                    </a:lnTo>
                    <a:lnTo>
                      <a:pt x="3" y="1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60" name="Freeform 235"/>
              <p:cNvSpPr>
                <a:spLocks/>
              </p:cNvSpPr>
              <p:nvPr/>
            </p:nvSpPr>
            <p:spPr bwMode="auto">
              <a:xfrm>
                <a:off x="1087" y="2713"/>
                <a:ext cx="10" cy="7"/>
              </a:xfrm>
              <a:custGeom>
                <a:avLst/>
                <a:gdLst>
                  <a:gd name="T0" fmla="*/ 10 w 10"/>
                  <a:gd name="T1" fmla="*/ 7 h 7"/>
                  <a:gd name="T2" fmla="*/ 7 w 10"/>
                  <a:gd name="T3" fmla="*/ 0 h 7"/>
                  <a:gd name="T4" fmla="*/ 4 w 10"/>
                  <a:gd name="T5" fmla="*/ 4 h 7"/>
                  <a:gd name="T6" fmla="*/ 4 w 10"/>
                  <a:gd name="T7" fmla="*/ 4 h 7"/>
                  <a:gd name="T8" fmla="*/ 0 w 10"/>
                  <a:gd name="T9" fmla="*/ 4 h 7"/>
                  <a:gd name="T10" fmla="*/ 7 w 10"/>
                  <a:gd name="T11" fmla="*/ 7 h 7"/>
                  <a:gd name="T12" fmla="*/ 10 w 10"/>
                  <a:gd name="T13" fmla="*/ 7 h 7"/>
                  <a:gd name="T14" fmla="*/ 0 60000 65536"/>
                  <a:gd name="T15" fmla="*/ 0 60000 65536"/>
                  <a:gd name="T16" fmla="*/ 0 60000 65536"/>
                  <a:gd name="T17" fmla="*/ 0 60000 65536"/>
                  <a:gd name="T18" fmla="*/ 0 60000 65536"/>
                  <a:gd name="T19" fmla="*/ 0 60000 65536"/>
                  <a:gd name="T20" fmla="*/ 0 60000 65536"/>
                  <a:gd name="T21" fmla="*/ 0 w 10"/>
                  <a:gd name="T22" fmla="*/ 0 h 7"/>
                  <a:gd name="T23" fmla="*/ 10 w 10"/>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7">
                    <a:moveTo>
                      <a:pt x="10" y="7"/>
                    </a:moveTo>
                    <a:lnTo>
                      <a:pt x="7" y="0"/>
                    </a:lnTo>
                    <a:lnTo>
                      <a:pt x="4" y="4"/>
                    </a:lnTo>
                    <a:lnTo>
                      <a:pt x="0" y="4"/>
                    </a:lnTo>
                    <a:lnTo>
                      <a:pt x="7" y="7"/>
                    </a:lnTo>
                    <a:lnTo>
                      <a:pt x="10"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61" name="Rectangle 236"/>
              <p:cNvSpPr>
                <a:spLocks noChangeArrowheads="1"/>
              </p:cNvSpPr>
              <p:nvPr/>
            </p:nvSpPr>
            <p:spPr bwMode="auto">
              <a:xfrm>
                <a:off x="1097" y="2726"/>
                <a:ext cx="1" cy="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ko-KR" altLang="ko-KR"/>
              </a:p>
            </p:txBody>
          </p:sp>
          <p:sp>
            <p:nvSpPr>
              <p:cNvPr id="19662" name="Freeform 237"/>
              <p:cNvSpPr>
                <a:spLocks/>
              </p:cNvSpPr>
              <p:nvPr/>
            </p:nvSpPr>
            <p:spPr bwMode="auto">
              <a:xfrm>
                <a:off x="1040" y="2720"/>
                <a:ext cx="57" cy="12"/>
              </a:xfrm>
              <a:custGeom>
                <a:avLst/>
                <a:gdLst>
                  <a:gd name="T0" fmla="*/ 0 w 57"/>
                  <a:gd name="T1" fmla="*/ 9 h 12"/>
                  <a:gd name="T2" fmla="*/ 0 w 57"/>
                  <a:gd name="T3" fmla="*/ 12 h 12"/>
                  <a:gd name="T4" fmla="*/ 0 w 57"/>
                  <a:gd name="T5" fmla="*/ 12 h 12"/>
                  <a:gd name="T6" fmla="*/ 13 w 57"/>
                  <a:gd name="T7" fmla="*/ 12 h 12"/>
                  <a:gd name="T8" fmla="*/ 22 w 57"/>
                  <a:gd name="T9" fmla="*/ 12 h 12"/>
                  <a:gd name="T10" fmla="*/ 57 w 57"/>
                  <a:gd name="T11" fmla="*/ 9 h 12"/>
                  <a:gd name="T12" fmla="*/ 57 w 57"/>
                  <a:gd name="T13" fmla="*/ 9 h 12"/>
                  <a:gd name="T14" fmla="*/ 57 w 57"/>
                  <a:gd name="T15" fmla="*/ 9 h 12"/>
                  <a:gd name="T16" fmla="*/ 57 w 57"/>
                  <a:gd name="T17" fmla="*/ 6 h 12"/>
                  <a:gd name="T18" fmla="*/ 57 w 57"/>
                  <a:gd name="T19" fmla="*/ 6 h 12"/>
                  <a:gd name="T20" fmla="*/ 51 w 57"/>
                  <a:gd name="T21" fmla="*/ 3 h 12"/>
                  <a:gd name="T22" fmla="*/ 47 w 57"/>
                  <a:gd name="T23" fmla="*/ 3 h 12"/>
                  <a:gd name="T24" fmla="*/ 47 w 57"/>
                  <a:gd name="T25" fmla="*/ 3 h 12"/>
                  <a:gd name="T26" fmla="*/ 28 w 57"/>
                  <a:gd name="T27" fmla="*/ 0 h 12"/>
                  <a:gd name="T28" fmla="*/ 0 w 57"/>
                  <a:gd name="T29" fmla="*/ 3 h 12"/>
                  <a:gd name="T30" fmla="*/ 0 w 57"/>
                  <a:gd name="T31" fmla="*/ 9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7"/>
                  <a:gd name="T49" fmla="*/ 0 h 12"/>
                  <a:gd name="T50" fmla="*/ 57 w 57"/>
                  <a:gd name="T51" fmla="*/ 12 h 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7" h="12">
                    <a:moveTo>
                      <a:pt x="0" y="9"/>
                    </a:moveTo>
                    <a:lnTo>
                      <a:pt x="0" y="12"/>
                    </a:lnTo>
                    <a:lnTo>
                      <a:pt x="13" y="12"/>
                    </a:lnTo>
                    <a:lnTo>
                      <a:pt x="22" y="12"/>
                    </a:lnTo>
                    <a:lnTo>
                      <a:pt x="57" y="9"/>
                    </a:lnTo>
                    <a:lnTo>
                      <a:pt x="57" y="6"/>
                    </a:lnTo>
                    <a:lnTo>
                      <a:pt x="51" y="3"/>
                    </a:lnTo>
                    <a:lnTo>
                      <a:pt x="47" y="3"/>
                    </a:lnTo>
                    <a:lnTo>
                      <a:pt x="28" y="0"/>
                    </a:lnTo>
                    <a:lnTo>
                      <a:pt x="0" y="3"/>
                    </a:lnTo>
                    <a:lnTo>
                      <a:pt x="0" y="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63" name="Freeform 238"/>
              <p:cNvSpPr>
                <a:spLocks/>
              </p:cNvSpPr>
              <p:nvPr/>
            </p:nvSpPr>
            <p:spPr bwMode="auto">
              <a:xfrm>
                <a:off x="1030" y="2723"/>
                <a:ext cx="10" cy="6"/>
              </a:xfrm>
              <a:custGeom>
                <a:avLst/>
                <a:gdLst>
                  <a:gd name="T0" fmla="*/ 10 w 10"/>
                  <a:gd name="T1" fmla="*/ 6 h 6"/>
                  <a:gd name="T2" fmla="*/ 10 w 10"/>
                  <a:gd name="T3" fmla="*/ 0 h 6"/>
                  <a:gd name="T4" fmla="*/ 4 w 10"/>
                  <a:gd name="T5" fmla="*/ 0 h 6"/>
                  <a:gd name="T6" fmla="*/ 4 w 10"/>
                  <a:gd name="T7" fmla="*/ 0 h 6"/>
                  <a:gd name="T8" fmla="*/ 0 w 10"/>
                  <a:gd name="T9" fmla="*/ 3 h 6"/>
                  <a:gd name="T10" fmla="*/ 7 w 10"/>
                  <a:gd name="T11" fmla="*/ 6 h 6"/>
                  <a:gd name="T12" fmla="*/ 10 w 10"/>
                  <a:gd name="T13" fmla="*/ 6 h 6"/>
                  <a:gd name="T14" fmla="*/ 0 60000 65536"/>
                  <a:gd name="T15" fmla="*/ 0 60000 65536"/>
                  <a:gd name="T16" fmla="*/ 0 60000 65536"/>
                  <a:gd name="T17" fmla="*/ 0 60000 65536"/>
                  <a:gd name="T18" fmla="*/ 0 60000 65536"/>
                  <a:gd name="T19" fmla="*/ 0 60000 65536"/>
                  <a:gd name="T20" fmla="*/ 0 60000 65536"/>
                  <a:gd name="T21" fmla="*/ 0 w 10"/>
                  <a:gd name="T22" fmla="*/ 0 h 6"/>
                  <a:gd name="T23" fmla="*/ 10 w 10"/>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6">
                    <a:moveTo>
                      <a:pt x="10" y="6"/>
                    </a:moveTo>
                    <a:lnTo>
                      <a:pt x="10" y="0"/>
                    </a:lnTo>
                    <a:lnTo>
                      <a:pt x="4" y="0"/>
                    </a:lnTo>
                    <a:lnTo>
                      <a:pt x="0" y="3"/>
                    </a:lnTo>
                    <a:lnTo>
                      <a:pt x="7" y="6"/>
                    </a:lnTo>
                    <a:lnTo>
                      <a:pt x="10" y="6"/>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64" name="Freeform 239"/>
              <p:cNvSpPr>
                <a:spLocks/>
              </p:cNvSpPr>
              <p:nvPr/>
            </p:nvSpPr>
            <p:spPr bwMode="auto">
              <a:xfrm>
                <a:off x="986" y="2729"/>
                <a:ext cx="54" cy="13"/>
              </a:xfrm>
              <a:custGeom>
                <a:avLst/>
                <a:gdLst>
                  <a:gd name="T0" fmla="*/ 16 w 54"/>
                  <a:gd name="T1" fmla="*/ 13 h 13"/>
                  <a:gd name="T2" fmla="*/ 51 w 54"/>
                  <a:gd name="T3" fmla="*/ 10 h 13"/>
                  <a:gd name="T4" fmla="*/ 51 w 54"/>
                  <a:gd name="T5" fmla="*/ 10 h 13"/>
                  <a:gd name="T6" fmla="*/ 54 w 54"/>
                  <a:gd name="T7" fmla="*/ 7 h 13"/>
                  <a:gd name="T8" fmla="*/ 48 w 54"/>
                  <a:gd name="T9" fmla="*/ 3 h 13"/>
                  <a:gd name="T10" fmla="*/ 41 w 54"/>
                  <a:gd name="T11" fmla="*/ 0 h 13"/>
                  <a:gd name="T12" fmla="*/ 41 w 54"/>
                  <a:gd name="T13" fmla="*/ 0 h 13"/>
                  <a:gd name="T14" fmla="*/ 22 w 54"/>
                  <a:gd name="T15" fmla="*/ 0 h 13"/>
                  <a:gd name="T16" fmla="*/ 0 w 54"/>
                  <a:gd name="T17" fmla="*/ 3 h 13"/>
                  <a:gd name="T18" fmla="*/ 0 w 54"/>
                  <a:gd name="T19" fmla="*/ 13 h 13"/>
                  <a:gd name="T20" fmla="*/ 0 w 54"/>
                  <a:gd name="T21" fmla="*/ 13 h 13"/>
                  <a:gd name="T22" fmla="*/ 16 w 54"/>
                  <a:gd name="T23" fmla="*/ 13 h 13"/>
                  <a:gd name="T24" fmla="*/ 16 w 54"/>
                  <a:gd name="T25" fmla="*/ 13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
                  <a:gd name="T40" fmla="*/ 0 h 13"/>
                  <a:gd name="T41" fmla="*/ 54 w 54"/>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 h="13">
                    <a:moveTo>
                      <a:pt x="16" y="13"/>
                    </a:moveTo>
                    <a:lnTo>
                      <a:pt x="51" y="10"/>
                    </a:lnTo>
                    <a:lnTo>
                      <a:pt x="54" y="7"/>
                    </a:lnTo>
                    <a:lnTo>
                      <a:pt x="48" y="3"/>
                    </a:lnTo>
                    <a:lnTo>
                      <a:pt x="41" y="0"/>
                    </a:lnTo>
                    <a:lnTo>
                      <a:pt x="22" y="0"/>
                    </a:lnTo>
                    <a:lnTo>
                      <a:pt x="0" y="3"/>
                    </a:lnTo>
                    <a:lnTo>
                      <a:pt x="0" y="13"/>
                    </a:lnTo>
                    <a:lnTo>
                      <a:pt x="16" y="13"/>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65" name="Freeform 240"/>
              <p:cNvSpPr>
                <a:spLocks/>
              </p:cNvSpPr>
              <p:nvPr/>
            </p:nvSpPr>
            <p:spPr bwMode="auto">
              <a:xfrm>
                <a:off x="970" y="2732"/>
                <a:ext cx="16" cy="10"/>
              </a:xfrm>
              <a:custGeom>
                <a:avLst/>
                <a:gdLst>
                  <a:gd name="T0" fmla="*/ 10 w 16"/>
                  <a:gd name="T1" fmla="*/ 10 h 10"/>
                  <a:gd name="T2" fmla="*/ 10 w 16"/>
                  <a:gd name="T3" fmla="*/ 10 h 10"/>
                  <a:gd name="T4" fmla="*/ 16 w 16"/>
                  <a:gd name="T5" fmla="*/ 10 h 10"/>
                  <a:gd name="T6" fmla="*/ 16 w 16"/>
                  <a:gd name="T7" fmla="*/ 0 h 10"/>
                  <a:gd name="T8" fmla="*/ 4 w 16"/>
                  <a:gd name="T9" fmla="*/ 0 h 10"/>
                  <a:gd name="T10" fmla="*/ 4 w 16"/>
                  <a:gd name="T11" fmla="*/ 0 h 10"/>
                  <a:gd name="T12" fmla="*/ 0 w 16"/>
                  <a:gd name="T13" fmla="*/ 4 h 10"/>
                  <a:gd name="T14" fmla="*/ 7 w 16"/>
                  <a:gd name="T15" fmla="*/ 7 h 10"/>
                  <a:gd name="T16" fmla="*/ 10 w 16"/>
                  <a:gd name="T17" fmla="*/ 1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0"/>
                  <a:gd name="T29" fmla="*/ 16 w 1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0">
                    <a:moveTo>
                      <a:pt x="10" y="10"/>
                    </a:moveTo>
                    <a:lnTo>
                      <a:pt x="10" y="10"/>
                    </a:lnTo>
                    <a:lnTo>
                      <a:pt x="16" y="10"/>
                    </a:lnTo>
                    <a:lnTo>
                      <a:pt x="16" y="0"/>
                    </a:lnTo>
                    <a:lnTo>
                      <a:pt x="4" y="0"/>
                    </a:lnTo>
                    <a:lnTo>
                      <a:pt x="0" y="4"/>
                    </a:lnTo>
                    <a:lnTo>
                      <a:pt x="7" y="7"/>
                    </a:lnTo>
                    <a:lnTo>
                      <a:pt x="10" y="10"/>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66" name="Freeform 241"/>
              <p:cNvSpPr>
                <a:spLocks/>
              </p:cNvSpPr>
              <p:nvPr/>
            </p:nvSpPr>
            <p:spPr bwMode="auto">
              <a:xfrm>
                <a:off x="929" y="2739"/>
                <a:ext cx="51" cy="16"/>
              </a:xfrm>
              <a:custGeom>
                <a:avLst/>
                <a:gdLst>
                  <a:gd name="T0" fmla="*/ 10 w 51"/>
                  <a:gd name="T1" fmla="*/ 16 h 16"/>
                  <a:gd name="T2" fmla="*/ 48 w 51"/>
                  <a:gd name="T3" fmla="*/ 9 h 16"/>
                  <a:gd name="T4" fmla="*/ 48 w 51"/>
                  <a:gd name="T5" fmla="*/ 9 h 16"/>
                  <a:gd name="T6" fmla="*/ 51 w 51"/>
                  <a:gd name="T7" fmla="*/ 6 h 16"/>
                  <a:gd name="T8" fmla="*/ 45 w 51"/>
                  <a:gd name="T9" fmla="*/ 3 h 16"/>
                  <a:gd name="T10" fmla="*/ 38 w 51"/>
                  <a:gd name="T11" fmla="*/ 3 h 16"/>
                  <a:gd name="T12" fmla="*/ 38 w 51"/>
                  <a:gd name="T13" fmla="*/ 3 h 16"/>
                  <a:gd name="T14" fmla="*/ 29 w 51"/>
                  <a:gd name="T15" fmla="*/ 0 h 16"/>
                  <a:gd name="T16" fmla="*/ 19 w 51"/>
                  <a:gd name="T17" fmla="*/ 0 h 16"/>
                  <a:gd name="T18" fmla="*/ 0 w 51"/>
                  <a:gd name="T19" fmla="*/ 3 h 16"/>
                  <a:gd name="T20" fmla="*/ 0 w 51"/>
                  <a:gd name="T21" fmla="*/ 12 h 16"/>
                  <a:gd name="T22" fmla="*/ 0 w 51"/>
                  <a:gd name="T23" fmla="*/ 12 h 16"/>
                  <a:gd name="T24" fmla="*/ 10 w 51"/>
                  <a:gd name="T25" fmla="*/ 16 h 16"/>
                  <a:gd name="T26" fmla="*/ 10 w 51"/>
                  <a:gd name="T27" fmla="*/ 16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1"/>
                  <a:gd name="T43" fmla="*/ 0 h 16"/>
                  <a:gd name="T44" fmla="*/ 51 w 51"/>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1" h="16">
                    <a:moveTo>
                      <a:pt x="10" y="16"/>
                    </a:moveTo>
                    <a:lnTo>
                      <a:pt x="48" y="9"/>
                    </a:lnTo>
                    <a:lnTo>
                      <a:pt x="51" y="6"/>
                    </a:lnTo>
                    <a:lnTo>
                      <a:pt x="45" y="3"/>
                    </a:lnTo>
                    <a:lnTo>
                      <a:pt x="38" y="3"/>
                    </a:lnTo>
                    <a:lnTo>
                      <a:pt x="29" y="0"/>
                    </a:lnTo>
                    <a:lnTo>
                      <a:pt x="19" y="0"/>
                    </a:lnTo>
                    <a:lnTo>
                      <a:pt x="0" y="3"/>
                    </a:lnTo>
                    <a:lnTo>
                      <a:pt x="0" y="12"/>
                    </a:lnTo>
                    <a:lnTo>
                      <a:pt x="10" y="16"/>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67" name="Freeform 242"/>
              <p:cNvSpPr>
                <a:spLocks/>
              </p:cNvSpPr>
              <p:nvPr/>
            </p:nvSpPr>
            <p:spPr bwMode="auto">
              <a:xfrm>
                <a:off x="910" y="2742"/>
                <a:ext cx="19" cy="9"/>
              </a:xfrm>
              <a:custGeom>
                <a:avLst/>
                <a:gdLst>
                  <a:gd name="T0" fmla="*/ 10 w 19"/>
                  <a:gd name="T1" fmla="*/ 9 h 9"/>
                  <a:gd name="T2" fmla="*/ 10 w 19"/>
                  <a:gd name="T3" fmla="*/ 9 h 9"/>
                  <a:gd name="T4" fmla="*/ 19 w 19"/>
                  <a:gd name="T5" fmla="*/ 9 h 9"/>
                  <a:gd name="T6" fmla="*/ 19 w 19"/>
                  <a:gd name="T7" fmla="*/ 0 h 9"/>
                  <a:gd name="T8" fmla="*/ 0 w 19"/>
                  <a:gd name="T9" fmla="*/ 3 h 9"/>
                  <a:gd name="T10" fmla="*/ 0 w 19"/>
                  <a:gd name="T11" fmla="*/ 3 h 9"/>
                  <a:gd name="T12" fmla="*/ 0 w 19"/>
                  <a:gd name="T13" fmla="*/ 3 h 9"/>
                  <a:gd name="T14" fmla="*/ 3 w 19"/>
                  <a:gd name="T15" fmla="*/ 6 h 9"/>
                  <a:gd name="T16" fmla="*/ 10 w 19"/>
                  <a:gd name="T17" fmla="*/ 9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9"/>
                  <a:gd name="T29" fmla="*/ 19 w 19"/>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9">
                    <a:moveTo>
                      <a:pt x="10" y="9"/>
                    </a:moveTo>
                    <a:lnTo>
                      <a:pt x="10" y="9"/>
                    </a:lnTo>
                    <a:lnTo>
                      <a:pt x="19" y="9"/>
                    </a:lnTo>
                    <a:lnTo>
                      <a:pt x="19" y="0"/>
                    </a:lnTo>
                    <a:lnTo>
                      <a:pt x="0" y="3"/>
                    </a:lnTo>
                    <a:lnTo>
                      <a:pt x="3" y="6"/>
                    </a:lnTo>
                    <a:lnTo>
                      <a:pt x="10" y="9"/>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68" name="Freeform 243"/>
              <p:cNvSpPr>
                <a:spLocks/>
              </p:cNvSpPr>
              <p:nvPr/>
            </p:nvSpPr>
            <p:spPr bwMode="auto">
              <a:xfrm>
                <a:off x="875" y="2748"/>
                <a:ext cx="42" cy="16"/>
              </a:xfrm>
              <a:custGeom>
                <a:avLst/>
                <a:gdLst>
                  <a:gd name="T0" fmla="*/ 0 w 42"/>
                  <a:gd name="T1" fmla="*/ 16 h 16"/>
                  <a:gd name="T2" fmla="*/ 0 w 42"/>
                  <a:gd name="T3" fmla="*/ 16 h 16"/>
                  <a:gd name="T4" fmla="*/ 0 w 42"/>
                  <a:gd name="T5" fmla="*/ 16 h 16"/>
                  <a:gd name="T6" fmla="*/ 38 w 42"/>
                  <a:gd name="T7" fmla="*/ 10 h 16"/>
                  <a:gd name="T8" fmla="*/ 38 w 42"/>
                  <a:gd name="T9" fmla="*/ 10 h 16"/>
                  <a:gd name="T10" fmla="*/ 42 w 42"/>
                  <a:gd name="T11" fmla="*/ 7 h 16"/>
                  <a:gd name="T12" fmla="*/ 35 w 42"/>
                  <a:gd name="T13" fmla="*/ 3 h 16"/>
                  <a:gd name="T14" fmla="*/ 32 w 42"/>
                  <a:gd name="T15" fmla="*/ 3 h 16"/>
                  <a:gd name="T16" fmla="*/ 32 w 42"/>
                  <a:gd name="T17" fmla="*/ 3 h 16"/>
                  <a:gd name="T18" fmla="*/ 19 w 42"/>
                  <a:gd name="T19" fmla="*/ 0 h 16"/>
                  <a:gd name="T20" fmla="*/ 10 w 42"/>
                  <a:gd name="T21" fmla="*/ 0 h 16"/>
                  <a:gd name="T22" fmla="*/ 0 w 42"/>
                  <a:gd name="T23" fmla="*/ 0 h 16"/>
                  <a:gd name="T24" fmla="*/ 0 w 42"/>
                  <a:gd name="T25" fmla="*/ 16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
                  <a:gd name="T40" fmla="*/ 0 h 16"/>
                  <a:gd name="T41" fmla="*/ 42 w 42"/>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 h="16">
                    <a:moveTo>
                      <a:pt x="0" y="16"/>
                    </a:moveTo>
                    <a:lnTo>
                      <a:pt x="0" y="16"/>
                    </a:lnTo>
                    <a:lnTo>
                      <a:pt x="38" y="10"/>
                    </a:lnTo>
                    <a:lnTo>
                      <a:pt x="42" y="7"/>
                    </a:lnTo>
                    <a:lnTo>
                      <a:pt x="35" y="3"/>
                    </a:lnTo>
                    <a:lnTo>
                      <a:pt x="32" y="3"/>
                    </a:lnTo>
                    <a:lnTo>
                      <a:pt x="19" y="0"/>
                    </a:lnTo>
                    <a:lnTo>
                      <a:pt x="10" y="0"/>
                    </a:lnTo>
                    <a:lnTo>
                      <a:pt x="0" y="0"/>
                    </a:lnTo>
                    <a:lnTo>
                      <a:pt x="0" y="16"/>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69" name="Freeform 244"/>
              <p:cNvSpPr>
                <a:spLocks/>
              </p:cNvSpPr>
              <p:nvPr/>
            </p:nvSpPr>
            <p:spPr bwMode="auto">
              <a:xfrm>
                <a:off x="844" y="2748"/>
                <a:ext cx="31" cy="16"/>
              </a:xfrm>
              <a:custGeom>
                <a:avLst/>
                <a:gdLst>
                  <a:gd name="T0" fmla="*/ 9 w 31"/>
                  <a:gd name="T1" fmla="*/ 13 h 16"/>
                  <a:gd name="T2" fmla="*/ 9 w 31"/>
                  <a:gd name="T3" fmla="*/ 13 h 16"/>
                  <a:gd name="T4" fmla="*/ 22 w 31"/>
                  <a:gd name="T5" fmla="*/ 16 h 16"/>
                  <a:gd name="T6" fmla="*/ 31 w 31"/>
                  <a:gd name="T7" fmla="*/ 16 h 16"/>
                  <a:gd name="T8" fmla="*/ 31 w 31"/>
                  <a:gd name="T9" fmla="*/ 0 h 16"/>
                  <a:gd name="T10" fmla="*/ 3 w 31"/>
                  <a:gd name="T11" fmla="*/ 7 h 16"/>
                  <a:gd name="T12" fmla="*/ 3 w 31"/>
                  <a:gd name="T13" fmla="*/ 7 h 16"/>
                  <a:gd name="T14" fmla="*/ 0 w 31"/>
                  <a:gd name="T15" fmla="*/ 7 h 16"/>
                  <a:gd name="T16" fmla="*/ 6 w 31"/>
                  <a:gd name="T17" fmla="*/ 10 h 16"/>
                  <a:gd name="T18" fmla="*/ 9 w 31"/>
                  <a:gd name="T19" fmla="*/ 13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6"/>
                  <a:gd name="T32" fmla="*/ 31 w 31"/>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6">
                    <a:moveTo>
                      <a:pt x="9" y="13"/>
                    </a:moveTo>
                    <a:lnTo>
                      <a:pt x="9" y="13"/>
                    </a:lnTo>
                    <a:lnTo>
                      <a:pt x="22" y="16"/>
                    </a:lnTo>
                    <a:lnTo>
                      <a:pt x="31" y="16"/>
                    </a:lnTo>
                    <a:lnTo>
                      <a:pt x="31" y="0"/>
                    </a:lnTo>
                    <a:lnTo>
                      <a:pt x="3" y="7"/>
                    </a:lnTo>
                    <a:lnTo>
                      <a:pt x="0" y="7"/>
                    </a:lnTo>
                    <a:lnTo>
                      <a:pt x="6" y="10"/>
                    </a:lnTo>
                    <a:lnTo>
                      <a:pt x="9" y="13"/>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70" name="Freeform 245"/>
              <p:cNvSpPr>
                <a:spLocks/>
              </p:cNvSpPr>
              <p:nvPr/>
            </p:nvSpPr>
            <p:spPr bwMode="auto">
              <a:xfrm>
                <a:off x="818" y="2758"/>
                <a:ext cx="35" cy="16"/>
              </a:xfrm>
              <a:custGeom>
                <a:avLst/>
                <a:gdLst>
                  <a:gd name="T0" fmla="*/ 4 w 35"/>
                  <a:gd name="T1" fmla="*/ 16 h 16"/>
                  <a:gd name="T2" fmla="*/ 32 w 35"/>
                  <a:gd name="T3" fmla="*/ 9 h 16"/>
                  <a:gd name="T4" fmla="*/ 32 w 35"/>
                  <a:gd name="T5" fmla="*/ 9 h 16"/>
                  <a:gd name="T6" fmla="*/ 35 w 35"/>
                  <a:gd name="T7" fmla="*/ 6 h 16"/>
                  <a:gd name="T8" fmla="*/ 29 w 35"/>
                  <a:gd name="T9" fmla="*/ 3 h 16"/>
                  <a:gd name="T10" fmla="*/ 23 w 35"/>
                  <a:gd name="T11" fmla="*/ 3 h 16"/>
                  <a:gd name="T12" fmla="*/ 23 w 35"/>
                  <a:gd name="T13" fmla="*/ 3 h 16"/>
                  <a:gd name="T14" fmla="*/ 13 w 35"/>
                  <a:gd name="T15" fmla="*/ 0 h 16"/>
                  <a:gd name="T16" fmla="*/ 4 w 35"/>
                  <a:gd name="T17" fmla="*/ 0 h 16"/>
                  <a:gd name="T18" fmla="*/ 0 w 35"/>
                  <a:gd name="T19" fmla="*/ 0 h 16"/>
                  <a:gd name="T20" fmla="*/ 4 w 35"/>
                  <a:gd name="T21" fmla="*/ 16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
                  <a:gd name="T34" fmla="*/ 0 h 16"/>
                  <a:gd name="T35" fmla="*/ 35 w 35"/>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 h="16">
                    <a:moveTo>
                      <a:pt x="4" y="16"/>
                    </a:moveTo>
                    <a:lnTo>
                      <a:pt x="32" y="9"/>
                    </a:lnTo>
                    <a:lnTo>
                      <a:pt x="35" y="6"/>
                    </a:lnTo>
                    <a:lnTo>
                      <a:pt x="29" y="3"/>
                    </a:lnTo>
                    <a:lnTo>
                      <a:pt x="23" y="3"/>
                    </a:lnTo>
                    <a:lnTo>
                      <a:pt x="13" y="0"/>
                    </a:lnTo>
                    <a:lnTo>
                      <a:pt x="4" y="0"/>
                    </a:lnTo>
                    <a:lnTo>
                      <a:pt x="0" y="0"/>
                    </a:lnTo>
                    <a:lnTo>
                      <a:pt x="4" y="16"/>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71" name="Freeform 246"/>
              <p:cNvSpPr>
                <a:spLocks/>
              </p:cNvSpPr>
              <p:nvPr/>
            </p:nvSpPr>
            <p:spPr bwMode="auto">
              <a:xfrm>
                <a:off x="777" y="2758"/>
                <a:ext cx="45" cy="16"/>
              </a:xfrm>
              <a:custGeom>
                <a:avLst/>
                <a:gdLst>
                  <a:gd name="T0" fmla="*/ 10 w 45"/>
                  <a:gd name="T1" fmla="*/ 12 h 16"/>
                  <a:gd name="T2" fmla="*/ 10 w 45"/>
                  <a:gd name="T3" fmla="*/ 12 h 16"/>
                  <a:gd name="T4" fmla="*/ 22 w 45"/>
                  <a:gd name="T5" fmla="*/ 16 h 16"/>
                  <a:gd name="T6" fmla="*/ 32 w 45"/>
                  <a:gd name="T7" fmla="*/ 16 h 16"/>
                  <a:gd name="T8" fmla="*/ 45 w 45"/>
                  <a:gd name="T9" fmla="*/ 16 h 16"/>
                  <a:gd name="T10" fmla="*/ 41 w 45"/>
                  <a:gd name="T11" fmla="*/ 0 h 16"/>
                  <a:gd name="T12" fmla="*/ 4 w 45"/>
                  <a:gd name="T13" fmla="*/ 6 h 16"/>
                  <a:gd name="T14" fmla="*/ 4 w 45"/>
                  <a:gd name="T15" fmla="*/ 6 h 16"/>
                  <a:gd name="T16" fmla="*/ 0 w 45"/>
                  <a:gd name="T17" fmla="*/ 9 h 16"/>
                  <a:gd name="T18" fmla="*/ 7 w 45"/>
                  <a:gd name="T19" fmla="*/ 12 h 16"/>
                  <a:gd name="T20" fmla="*/ 10 w 45"/>
                  <a:gd name="T21" fmla="*/ 12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16"/>
                  <a:gd name="T35" fmla="*/ 45 w 45"/>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16">
                    <a:moveTo>
                      <a:pt x="10" y="12"/>
                    </a:moveTo>
                    <a:lnTo>
                      <a:pt x="10" y="12"/>
                    </a:lnTo>
                    <a:lnTo>
                      <a:pt x="22" y="16"/>
                    </a:lnTo>
                    <a:lnTo>
                      <a:pt x="32" y="16"/>
                    </a:lnTo>
                    <a:lnTo>
                      <a:pt x="45" y="16"/>
                    </a:lnTo>
                    <a:lnTo>
                      <a:pt x="41" y="0"/>
                    </a:lnTo>
                    <a:lnTo>
                      <a:pt x="4" y="6"/>
                    </a:lnTo>
                    <a:lnTo>
                      <a:pt x="0" y="9"/>
                    </a:lnTo>
                    <a:lnTo>
                      <a:pt x="7" y="12"/>
                    </a:lnTo>
                    <a:lnTo>
                      <a:pt x="10" y="12"/>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72" name="Freeform 247"/>
              <p:cNvSpPr>
                <a:spLocks/>
              </p:cNvSpPr>
              <p:nvPr/>
            </p:nvSpPr>
            <p:spPr bwMode="auto">
              <a:xfrm>
                <a:off x="765" y="2770"/>
                <a:ext cx="19" cy="10"/>
              </a:xfrm>
              <a:custGeom>
                <a:avLst/>
                <a:gdLst>
                  <a:gd name="T0" fmla="*/ 16 w 19"/>
                  <a:gd name="T1" fmla="*/ 10 h 10"/>
                  <a:gd name="T2" fmla="*/ 16 w 19"/>
                  <a:gd name="T3" fmla="*/ 10 h 10"/>
                  <a:gd name="T4" fmla="*/ 19 w 19"/>
                  <a:gd name="T5" fmla="*/ 7 h 10"/>
                  <a:gd name="T6" fmla="*/ 12 w 19"/>
                  <a:gd name="T7" fmla="*/ 4 h 10"/>
                  <a:gd name="T8" fmla="*/ 9 w 19"/>
                  <a:gd name="T9" fmla="*/ 0 h 10"/>
                  <a:gd name="T10" fmla="*/ 9 w 19"/>
                  <a:gd name="T11" fmla="*/ 0 h 10"/>
                  <a:gd name="T12" fmla="*/ 0 w 19"/>
                  <a:gd name="T13" fmla="*/ 0 h 10"/>
                  <a:gd name="T14" fmla="*/ 0 w 19"/>
                  <a:gd name="T15" fmla="*/ 10 h 10"/>
                  <a:gd name="T16" fmla="*/ 16 w 19"/>
                  <a:gd name="T17" fmla="*/ 1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0"/>
                  <a:gd name="T29" fmla="*/ 19 w 19"/>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0">
                    <a:moveTo>
                      <a:pt x="16" y="10"/>
                    </a:moveTo>
                    <a:lnTo>
                      <a:pt x="16" y="10"/>
                    </a:lnTo>
                    <a:lnTo>
                      <a:pt x="19" y="7"/>
                    </a:lnTo>
                    <a:lnTo>
                      <a:pt x="12" y="4"/>
                    </a:lnTo>
                    <a:lnTo>
                      <a:pt x="9" y="0"/>
                    </a:lnTo>
                    <a:lnTo>
                      <a:pt x="0" y="0"/>
                    </a:lnTo>
                    <a:lnTo>
                      <a:pt x="0" y="10"/>
                    </a:lnTo>
                    <a:lnTo>
                      <a:pt x="16" y="1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73" name="Freeform 248"/>
              <p:cNvSpPr>
                <a:spLocks/>
              </p:cNvSpPr>
              <p:nvPr/>
            </p:nvSpPr>
            <p:spPr bwMode="auto">
              <a:xfrm>
                <a:off x="711" y="2767"/>
                <a:ext cx="54" cy="19"/>
              </a:xfrm>
              <a:custGeom>
                <a:avLst/>
                <a:gdLst>
                  <a:gd name="T0" fmla="*/ 0 w 54"/>
                  <a:gd name="T1" fmla="*/ 13 h 19"/>
                  <a:gd name="T2" fmla="*/ 0 w 54"/>
                  <a:gd name="T3" fmla="*/ 13 h 19"/>
                  <a:gd name="T4" fmla="*/ 3 w 54"/>
                  <a:gd name="T5" fmla="*/ 13 h 19"/>
                  <a:gd name="T6" fmla="*/ 6 w 54"/>
                  <a:gd name="T7" fmla="*/ 16 h 19"/>
                  <a:gd name="T8" fmla="*/ 6 w 54"/>
                  <a:gd name="T9" fmla="*/ 16 h 19"/>
                  <a:gd name="T10" fmla="*/ 19 w 54"/>
                  <a:gd name="T11" fmla="*/ 19 h 19"/>
                  <a:gd name="T12" fmla="*/ 28 w 54"/>
                  <a:gd name="T13" fmla="*/ 19 h 19"/>
                  <a:gd name="T14" fmla="*/ 54 w 54"/>
                  <a:gd name="T15" fmla="*/ 13 h 19"/>
                  <a:gd name="T16" fmla="*/ 54 w 54"/>
                  <a:gd name="T17" fmla="*/ 3 h 19"/>
                  <a:gd name="T18" fmla="*/ 54 w 54"/>
                  <a:gd name="T19" fmla="*/ 3 h 19"/>
                  <a:gd name="T20" fmla="*/ 41 w 54"/>
                  <a:gd name="T21" fmla="*/ 0 h 19"/>
                  <a:gd name="T22" fmla="*/ 0 w 54"/>
                  <a:gd name="T23" fmla="*/ 10 h 19"/>
                  <a:gd name="T24" fmla="*/ 0 w 54"/>
                  <a:gd name="T25" fmla="*/ 10 h 19"/>
                  <a:gd name="T26" fmla="*/ 0 w 54"/>
                  <a:gd name="T27" fmla="*/ 10 h 19"/>
                  <a:gd name="T28" fmla="*/ 0 w 54"/>
                  <a:gd name="T29" fmla="*/ 13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4"/>
                  <a:gd name="T46" fmla="*/ 0 h 19"/>
                  <a:gd name="T47" fmla="*/ 54 w 54"/>
                  <a:gd name="T48" fmla="*/ 19 h 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4" h="19">
                    <a:moveTo>
                      <a:pt x="0" y="13"/>
                    </a:moveTo>
                    <a:lnTo>
                      <a:pt x="0" y="13"/>
                    </a:lnTo>
                    <a:lnTo>
                      <a:pt x="3" y="13"/>
                    </a:lnTo>
                    <a:lnTo>
                      <a:pt x="6" y="16"/>
                    </a:lnTo>
                    <a:lnTo>
                      <a:pt x="19" y="19"/>
                    </a:lnTo>
                    <a:lnTo>
                      <a:pt x="28" y="19"/>
                    </a:lnTo>
                    <a:lnTo>
                      <a:pt x="54" y="13"/>
                    </a:lnTo>
                    <a:lnTo>
                      <a:pt x="54" y="3"/>
                    </a:lnTo>
                    <a:lnTo>
                      <a:pt x="41" y="0"/>
                    </a:lnTo>
                    <a:lnTo>
                      <a:pt x="0" y="10"/>
                    </a:lnTo>
                    <a:lnTo>
                      <a:pt x="0" y="13"/>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74" name="Freeform 249"/>
              <p:cNvSpPr>
                <a:spLocks/>
              </p:cNvSpPr>
              <p:nvPr/>
            </p:nvSpPr>
            <p:spPr bwMode="auto">
              <a:xfrm>
                <a:off x="708" y="2777"/>
                <a:ext cx="3" cy="3"/>
              </a:xfrm>
              <a:custGeom>
                <a:avLst/>
                <a:gdLst>
                  <a:gd name="T0" fmla="*/ 3 w 3"/>
                  <a:gd name="T1" fmla="*/ 3 h 3"/>
                  <a:gd name="T2" fmla="*/ 3 w 3"/>
                  <a:gd name="T3" fmla="*/ 0 h 3"/>
                  <a:gd name="T4" fmla="*/ 3 w 3"/>
                  <a:gd name="T5" fmla="*/ 0 h 3"/>
                  <a:gd name="T6" fmla="*/ 0 w 3"/>
                  <a:gd name="T7" fmla="*/ 0 h 3"/>
                  <a:gd name="T8" fmla="*/ 3 w 3"/>
                  <a:gd name="T9" fmla="*/ 3 h 3"/>
                  <a:gd name="T10" fmla="*/ 3 w 3"/>
                  <a:gd name="T11" fmla="*/ 3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3" y="3"/>
                    </a:moveTo>
                    <a:lnTo>
                      <a:pt x="3" y="0"/>
                    </a:lnTo>
                    <a:lnTo>
                      <a:pt x="0" y="0"/>
                    </a:lnTo>
                    <a:lnTo>
                      <a:pt x="3" y="3"/>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75" name="Freeform 250"/>
              <p:cNvSpPr>
                <a:spLocks/>
              </p:cNvSpPr>
              <p:nvPr/>
            </p:nvSpPr>
            <p:spPr bwMode="auto">
              <a:xfrm>
                <a:off x="711" y="2786"/>
                <a:ext cx="3" cy="3"/>
              </a:xfrm>
              <a:custGeom>
                <a:avLst/>
                <a:gdLst>
                  <a:gd name="T0" fmla="*/ 0 w 3"/>
                  <a:gd name="T1" fmla="*/ 3 h 3"/>
                  <a:gd name="T2" fmla="*/ 0 w 3"/>
                  <a:gd name="T3" fmla="*/ 3 h 3"/>
                  <a:gd name="T4" fmla="*/ 0 w 3"/>
                  <a:gd name="T5" fmla="*/ 3 h 3"/>
                  <a:gd name="T6" fmla="*/ 3 w 3"/>
                  <a:gd name="T7" fmla="*/ 3 h 3"/>
                  <a:gd name="T8" fmla="*/ 0 w 3"/>
                  <a:gd name="T9" fmla="*/ 0 h 3"/>
                  <a:gd name="T10" fmla="*/ 0 w 3"/>
                  <a:gd name="T11" fmla="*/ 3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3"/>
                    </a:moveTo>
                    <a:lnTo>
                      <a:pt x="0" y="3"/>
                    </a:lnTo>
                    <a:lnTo>
                      <a:pt x="3" y="3"/>
                    </a:lnTo>
                    <a:lnTo>
                      <a:pt x="0" y="0"/>
                    </a:lnTo>
                    <a:lnTo>
                      <a:pt x="0" y="3"/>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76" name="Freeform 251"/>
              <p:cNvSpPr>
                <a:spLocks/>
              </p:cNvSpPr>
              <p:nvPr/>
            </p:nvSpPr>
            <p:spPr bwMode="auto">
              <a:xfrm>
                <a:off x="654" y="2780"/>
                <a:ext cx="57" cy="16"/>
              </a:xfrm>
              <a:custGeom>
                <a:avLst/>
                <a:gdLst>
                  <a:gd name="T0" fmla="*/ 13 w 57"/>
                  <a:gd name="T1" fmla="*/ 16 h 16"/>
                  <a:gd name="T2" fmla="*/ 57 w 57"/>
                  <a:gd name="T3" fmla="*/ 9 h 16"/>
                  <a:gd name="T4" fmla="*/ 57 w 57"/>
                  <a:gd name="T5" fmla="*/ 6 h 16"/>
                  <a:gd name="T6" fmla="*/ 57 w 57"/>
                  <a:gd name="T7" fmla="*/ 6 h 16"/>
                  <a:gd name="T8" fmla="*/ 54 w 57"/>
                  <a:gd name="T9" fmla="*/ 3 h 16"/>
                  <a:gd name="T10" fmla="*/ 51 w 57"/>
                  <a:gd name="T11" fmla="*/ 3 h 16"/>
                  <a:gd name="T12" fmla="*/ 51 w 57"/>
                  <a:gd name="T13" fmla="*/ 3 h 16"/>
                  <a:gd name="T14" fmla="*/ 38 w 57"/>
                  <a:gd name="T15" fmla="*/ 0 h 16"/>
                  <a:gd name="T16" fmla="*/ 28 w 57"/>
                  <a:gd name="T17" fmla="*/ 0 h 16"/>
                  <a:gd name="T18" fmla="*/ 0 w 57"/>
                  <a:gd name="T19" fmla="*/ 3 h 16"/>
                  <a:gd name="T20" fmla="*/ 0 w 57"/>
                  <a:gd name="T21" fmla="*/ 16 h 16"/>
                  <a:gd name="T22" fmla="*/ 0 w 57"/>
                  <a:gd name="T23" fmla="*/ 16 h 16"/>
                  <a:gd name="T24" fmla="*/ 13 w 57"/>
                  <a:gd name="T25" fmla="*/ 16 h 16"/>
                  <a:gd name="T26" fmla="*/ 13 w 57"/>
                  <a:gd name="T27" fmla="*/ 16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7"/>
                  <a:gd name="T43" fmla="*/ 0 h 16"/>
                  <a:gd name="T44" fmla="*/ 57 w 57"/>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7" h="16">
                    <a:moveTo>
                      <a:pt x="13" y="16"/>
                    </a:moveTo>
                    <a:lnTo>
                      <a:pt x="57" y="9"/>
                    </a:lnTo>
                    <a:lnTo>
                      <a:pt x="57" y="6"/>
                    </a:lnTo>
                    <a:lnTo>
                      <a:pt x="54" y="3"/>
                    </a:lnTo>
                    <a:lnTo>
                      <a:pt x="51" y="3"/>
                    </a:lnTo>
                    <a:lnTo>
                      <a:pt x="38" y="0"/>
                    </a:lnTo>
                    <a:lnTo>
                      <a:pt x="28" y="0"/>
                    </a:lnTo>
                    <a:lnTo>
                      <a:pt x="0" y="3"/>
                    </a:lnTo>
                    <a:lnTo>
                      <a:pt x="0" y="16"/>
                    </a:lnTo>
                    <a:lnTo>
                      <a:pt x="13" y="16"/>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77" name="Freeform 252"/>
              <p:cNvSpPr>
                <a:spLocks/>
              </p:cNvSpPr>
              <p:nvPr/>
            </p:nvSpPr>
            <p:spPr bwMode="auto">
              <a:xfrm>
                <a:off x="635" y="2783"/>
                <a:ext cx="19" cy="13"/>
              </a:xfrm>
              <a:custGeom>
                <a:avLst/>
                <a:gdLst>
                  <a:gd name="T0" fmla="*/ 9 w 19"/>
                  <a:gd name="T1" fmla="*/ 13 h 13"/>
                  <a:gd name="T2" fmla="*/ 9 w 19"/>
                  <a:gd name="T3" fmla="*/ 13 h 13"/>
                  <a:gd name="T4" fmla="*/ 19 w 19"/>
                  <a:gd name="T5" fmla="*/ 13 h 13"/>
                  <a:gd name="T6" fmla="*/ 19 w 19"/>
                  <a:gd name="T7" fmla="*/ 0 h 13"/>
                  <a:gd name="T8" fmla="*/ 3 w 19"/>
                  <a:gd name="T9" fmla="*/ 3 h 13"/>
                  <a:gd name="T10" fmla="*/ 3 w 19"/>
                  <a:gd name="T11" fmla="*/ 3 h 13"/>
                  <a:gd name="T12" fmla="*/ 0 w 19"/>
                  <a:gd name="T13" fmla="*/ 6 h 13"/>
                  <a:gd name="T14" fmla="*/ 6 w 19"/>
                  <a:gd name="T15" fmla="*/ 10 h 13"/>
                  <a:gd name="T16" fmla="*/ 9 w 19"/>
                  <a:gd name="T17" fmla="*/ 13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3"/>
                  <a:gd name="T29" fmla="*/ 19 w 19"/>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3">
                    <a:moveTo>
                      <a:pt x="9" y="13"/>
                    </a:moveTo>
                    <a:lnTo>
                      <a:pt x="9" y="13"/>
                    </a:lnTo>
                    <a:lnTo>
                      <a:pt x="19" y="13"/>
                    </a:lnTo>
                    <a:lnTo>
                      <a:pt x="19" y="0"/>
                    </a:lnTo>
                    <a:lnTo>
                      <a:pt x="3" y="3"/>
                    </a:lnTo>
                    <a:lnTo>
                      <a:pt x="0" y="6"/>
                    </a:lnTo>
                    <a:lnTo>
                      <a:pt x="6" y="10"/>
                    </a:lnTo>
                    <a:lnTo>
                      <a:pt x="9" y="13"/>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78" name="Freeform 253"/>
              <p:cNvSpPr>
                <a:spLocks/>
              </p:cNvSpPr>
              <p:nvPr/>
            </p:nvSpPr>
            <p:spPr bwMode="auto">
              <a:xfrm>
                <a:off x="600" y="2793"/>
                <a:ext cx="41" cy="15"/>
              </a:xfrm>
              <a:custGeom>
                <a:avLst/>
                <a:gdLst>
                  <a:gd name="T0" fmla="*/ 0 w 41"/>
                  <a:gd name="T1" fmla="*/ 15 h 15"/>
                  <a:gd name="T2" fmla="*/ 38 w 41"/>
                  <a:gd name="T3" fmla="*/ 9 h 15"/>
                  <a:gd name="T4" fmla="*/ 38 w 41"/>
                  <a:gd name="T5" fmla="*/ 9 h 15"/>
                  <a:gd name="T6" fmla="*/ 41 w 41"/>
                  <a:gd name="T7" fmla="*/ 6 h 15"/>
                  <a:gd name="T8" fmla="*/ 35 w 41"/>
                  <a:gd name="T9" fmla="*/ 3 h 15"/>
                  <a:gd name="T10" fmla="*/ 32 w 41"/>
                  <a:gd name="T11" fmla="*/ 3 h 15"/>
                  <a:gd name="T12" fmla="*/ 32 w 41"/>
                  <a:gd name="T13" fmla="*/ 3 h 15"/>
                  <a:gd name="T14" fmla="*/ 19 w 41"/>
                  <a:gd name="T15" fmla="*/ 0 h 15"/>
                  <a:gd name="T16" fmla="*/ 10 w 41"/>
                  <a:gd name="T17" fmla="*/ 0 h 15"/>
                  <a:gd name="T18" fmla="*/ 0 w 41"/>
                  <a:gd name="T19" fmla="*/ 0 h 15"/>
                  <a:gd name="T20" fmla="*/ 0 w 41"/>
                  <a:gd name="T21" fmla="*/ 15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
                  <a:gd name="T34" fmla="*/ 0 h 15"/>
                  <a:gd name="T35" fmla="*/ 41 w 41"/>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 h="15">
                    <a:moveTo>
                      <a:pt x="0" y="15"/>
                    </a:moveTo>
                    <a:lnTo>
                      <a:pt x="38" y="9"/>
                    </a:lnTo>
                    <a:lnTo>
                      <a:pt x="41" y="6"/>
                    </a:lnTo>
                    <a:lnTo>
                      <a:pt x="35" y="3"/>
                    </a:lnTo>
                    <a:lnTo>
                      <a:pt x="32" y="3"/>
                    </a:lnTo>
                    <a:lnTo>
                      <a:pt x="19" y="0"/>
                    </a:lnTo>
                    <a:lnTo>
                      <a:pt x="10" y="0"/>
                    </a:lnTo>
                    <a:lnTo>
                      <a:pt x="0" y="0"/>
                    </a:lnTo>
                    <a:lnTo>
                      <a:pt x="0" y="15"/>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79" name="Freeform 254"/>
              <p:cNvSpPr>
                <a:spLocks/>
              </p:cNvSpPr>
              <p:nvPr/>
            </p:nvSpPr>
            <p:spPr bwMode="auto">
              <a:xfrm>
                <a:off x="559" y="2793"/>
                <a:ext cx="41" cy="15"/>
              </a:xfrm>
              <a:custGeom>
                <a:avLst/>
                <a:gdLst>
                  <a:gd name="T0" fmla="*/ 6 w 41"/>
                  <a:gd name="T1" fmla="*/ 12 h 15"/>
                  <a:gd name="T2" fmla="*/ 13 w 41"/>
                  <a:gd name="T3" fmla="*/ 12 h 15"/>
                  <a:gd name="T4" fmla="*/ 13 w 41"/>
                  <a:gd name="T5" fmla="*/ 12 h 15"/>
                  <a:gd name="T6" fmla="*/ 22 w 41"/>
                  <a:gd name="T7" fmla="*/ 15 h 15"/>
                  <a:gd name="T8" fmla="*/ 35 w 41"/>
                  <a:gd name="T9" fmla="*/ 15 h 15"/>
                  <a:gd name="T10" fmla="*/ 41 w 41"/>
                  <a:gd name="T11" fmla="*/ 15 h 15"/>
                  <a:gd name="T12" fmla="*/ 41 w 41"/>
                  <a:gd name="T13" fmla="*/ 0 h 15"/>
                  <a:gd name="T14" fmla="*/ 3 w 41"/>
                  <a:gd name="T15" fmla="*/ 6 h 15"/>
                  <a:gd name="T16" fmla="*/ 3 w 41"/>
                  <a:gd name="T17" fmla="*/ 6 h 15"/>
                  <a:gd name="T18" fmla="*/ 0 w 41"/>
                  <a:gd name="T19" fmla="*/ 9 h 15"/>
                  <a:gd name="T20" fmla="*/ 6 w 41"/>
                  <a:gd name="T21" fmla="*/ 12 h 15"/>
                  <a:gd name="T22" fmla="*/ 6 w 41"/>
                  <a:gd name="T23" fmla="*/ 12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
                  <a:gd name="T37" fmla="*/ 0 h 15"/>
                  <a:gd name="T38" fmla="*/ 41 w 41"/>
                  <a:gd name="T39" fmla="*/ 15 h 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1" h="15">
                    <a:moveTo>
                      <a:pt x="6" y="12"/>
                    </a:moveTo>
                    <a:lnTo>
                      <a:pt x="13" y="12"/>
                    </a:lnTo>
                    <a:lnTo>
                      <a:pt x="22" y="15"/>
                    </a:lnTo>
                    <a:lnTo>
                      <a:pt x="35" y="15"/>
                    </a:lnTo>
                    <a:lnTo>
                      <a:pt x="41" y="15"/>
                    </a:lnTo>
                    <a:lnTo>
                      <a:pt x="41" y="0"/>
                    </a:lnTo>
                    <a:lnTo>
                      <a:pt x="3" y="6"/>
                    </a:lnTo>
                    <a:lnTo>
                      <a:pt x="0" y="9"/>
                    </a:lnTo>
                    <a:lnTo>
                      <a:pt x="6" y="12"/>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80" name="Freeform 255"/>
              <p:cNvSpPr>
                <a:spLocks/>
              </p:cNvSpPr>
              <p:nvPr/>
            </p:nvSpPr>
            <p:spPr bwMode="auto">
              <a:xfrm>
                <a:off x="1382" y="2713"/>
                <a:ext cx="6" cy="4"/>
              </a:xfrm>
              <a:custGeom>
                <a:avLst/>
                <a:gdLst>
                  <a:gd name="T0" fmla="*/ 6 w 6"/>
                  <a:gd name="T1" fmla="*/ 4 h 4"/>
                  <a:gd name="T2" fmla="*/ 6 w 6"/>
                  <a:gd name="T3" fmla="*/ 4 h 4"/>
                  <a:gd name="T4" fmla="*/ 6 w 6"/>
                  <a:gd name="T5" fmla="*/ 4 h 4"/>
                  <a:gd name="T6" fmla="*/ 0 w 6"/>
                  <a:gd name="T7" fmla="*/ 0 h 4"/>
                  <a:gd name="T8" fmla="*/ 0 w 6"/>
                  <a:gd name="T9" fmla="*/ 4 h 4"/>
                  <a:gd name="T10" fmla="*/ 6 w 6"/>
                  <a:gd name="T11" fmla="*/ 4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6" y="4"/>
                    </a:moveTo>
                    <a:lnTo>
                      <a:pt x="6" y="4"/>
                    </a:lnTo>
                    <a:lnTo>
                      <a:pt x="0" y="0"/>
                    </a:lnTo>
                    <a:lnTo>
                      <a:pt x="0" y="4"/>
                    </a:lnTo>
                    <a:lnTo>
                      <a:pt x="6" y="4"/>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81" name="Freeform 256"/>
              <p:cNvSpPr>
                <a:spLocks/>
              </p:cNvSpPr>
              <p:nvPr/>
            </p:nvSpPr>
            <p:spPr bwMode="auto">
              <a:xfrm>
                <a:off x="1360" y="2707"/>
                <a:ext cx="22" cy="16"/>
              </a:xfrm>
              <a:custGeom>
                <a:avLst/>
                <a:gdLst>
                  <a:gd name="T0" fmla="*/ 22 w 22"/>
                  <a:gd name="T1" fmla="*/ 10 h 16"/>
                  <a:gd name="T2" fmla="*/ 22 w 22"/>
                  <a:gd name="T3" fmla="*/ 6 h 16"/>
                  <a:gd name="T4" fmla="*/ 22 w 22"/>
                  <a:gd name="T5" fmla="*/ 6 h 16"/>
                  <a:gd name="T6" fmla="*/ 22 w 22"/>
                  <a:gd name="T7" fmla="*/ 6 h 16"/>
                  <a:gd name="T8" fmla="*/ 0 w 22"/>
                  <a:gd name="T9" fmla="*/ 0 h 16"/>
                  <a:gd name="T10" fmla="*/ 3 w 22"/>
                  <a:gd name="T11" fmla="*/ 16 h 16"/>
                  <a:gd name="T12" fmla="*/ 22 w 22"/>
                  <a:gd name="T13" fmla="*/ 10 h 16"/>
                  <a:gd name="T14" fmla="*/ 0 60000 65536"/>
                  <a:gd name="T15" fmla="*/ 0 60000 65536"/>
                  <a:gd name="T16" fmla="*/ 0 60000 65536"/>
                  <a:gd name="T17" fmla="*/ 0 60000 65536"/>
                  <a:gd name="T18" fmla="*/ 0 60000 65536"/>
                  <a:gd name="T19" fmla="*/ 0 60000 65536"/>
                  <a:gd name="T20" fmla="*/ 0 60000 65536"/>
                  <a:gd name="T21" fmla="*/ 0 w 22"/>
                  <a:gd name="T22" fmla="*/ 0 h 16"/>
                  <a:gd name="T23" fmla="*/ 22 w 22"/>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6">
                    <a:moveTo>
                      <a:pt x="22" y="10"/>
                    </a:moveTo>
                    <a:lnTo>
                      <a:pt x="22" y="6"/>
                    </a:lnTo>
                    <a:lnTo>
                      <a:pt x="0" y="0"/>
                    </a:lnTo>
                    <a:lnTo>
                      <a:pt x="3" y="16"/>
                    </a:lnTo>
                    <a:lnTo>
                      <a:pt x="22" y="1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82" name="Freeform 257"/>
              <p:cNvSpPr>
                <a:spLocks/>
              </p:cNvSpPr>
              <p:nvPr/>
            </p:nvSpPr>
            <p:spPr bwMode="auto">
              <a:xfrm>
                <a:off x="1337" y="2701"/>
                <a:ext cx="26" cy="25"/>
              </a:xfrm>
              <a:custGeom>
                <a:avLst/>
                <a:gdLst>
                  <a:gd name="T0" fmla="*/ 4 w 26"/>
                  <a:gd name="T1" fmla="*/ 25 h 25"/>
                  <a:gd name="T2" fmla="*/ 26 w 26"/>
                  <a:gd name="T3" fmla="*/ 22 h 25"/>
                  <a:gd name="T4" fmla="*/ 23 w 26"/>
                  <a:gd name="T5" fmla="*/ 6 h 25"/>
                  <a:gd name="T6" fmla="*/ 0 w 26"/>
                  <a:gd name="T7" fmla="*/ 0 h 25"/>
                  <a:gd name="T8" fmla="*/ 4 w 26"/>
                  <a:gd name="T9" fmla="*/ 25 h 25"/>
                  <a:gd name="T10" fmla="*/ 4 w 26"/>
                  <a:gd name="T11" fmla="*/ 25 h 25"/>
                  <a:gd name="T12" fmla="*/ 4 w 26"/>
                  <a:gd name="T13" fmla="*/ 25 h 25"/>
                  <a:gd name="T14" fmla="*/ 4 w 26"/>
                  <a:gd name="T15" fmla="*/ 25 h 25"/>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25"/>
                  <a:gd name="T26" fmla="*/ 26 w 26"/>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25">
                    <a:moveTo>
                      <a:pt x="4" y="25"/>
                    </a:moveTo>
                    <a:lnTo>
                      <a:pt x="26" y="22"/>
                    </a:lnTo>
                    <a:lnTo>
                      <a:pt x="23" y="6"/>
                    </a:lnTo>
                    <a:lnTo>
                      <a:pt x="0" y="0"/>
                    </a:lnTo>
                    <a:lnTo>
                      <a:pt x="4" y="25"/>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83" name="Freeform 258"/>
              <p:cNvSpPr>
                <a:spLocks/>
              </p:cNvSpPr>
              <p:nvPr/>
            </p:nvSpPr>
            <p:spPr bwMode="auto">
              <a:xfrm>
                <a:off x="1315" y="2694"/>
                <a:ext cx="26" cy="32"/>
              </a:xfrm>
              <a:custGeom>
                <a:avLst/>
                <a:gdLst>
                  <a:gd name="T0" fmla="*/ 3 w 26"/>
                  <a:gd name="T1" fmla="*/ 26 h 32"/>
                  <a:gd name="T2" fmla="*/ 10 w 26"/>
                  <a:gd name="T3" fmla="*/ 29 h 32"/>
                  <a:gd name="T4" fmla="*/ 10 w 26"/>
                  <a:gd name="T5" fmla="*/ 29 h 32"/>
                  <a:gd name="T6" fmla="*/ 26 w 26"/>
                  <a:gd name="T7" fmla="*/ 32 h 32"/>
                  <a:gd name="T8" fmla="*/ 22 w 26"/>
                  <a:gd name="T9" fmla="*/ 7 h 32"/>
                  <a:gd name="T10" fmla="*/ 19 w 26"/>
                  <a:gd name="T11" fmla="*/ 4 h 32"/>
                  <a:gd name="T12" fmla="*/ 19 w 26"/>
                  <a:gd name="T13" fmla="*/ 4 h 32"/>
                  <a:gd name="T14" fmla="*/ 0 w 26"/>
                  <a:gd name="T15" fmla="*/ 0 h 32"/>
                  <a:gd name="T16" fmla="*/ 3 w 26"/>
                  <a:gd name="T17" fmla="*/ 26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32"/>
                  <a:gd name="T29" fmla="*/ 26 w 26"/>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32">
                    <a:moveTo>
                      <a:pt x="3" y="26"/>
                    </a:moveTo>
                    <a:lnTo>
                      <a:pt x="10" y="29"/>
                    </a:lnTo>
                    <a:lnTo>
                      <a:pt x="26" y="32"/>
                    </a:lnTo>
                    <a:lnTo>
                      <a:pt x="22" y="7"/>
                    </a:lnTo>
                    <a:lnTo>
                      <a:pt x="19" y="4"/>
                    </a:lnTo>
                    <a:lnTo>
                      <a:pt x="0" y="0"/>
                    </a:lnTo>
                    <a:lnTo>
                      <a:pt x="3" y="26"/>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84" name="Freeform 259"/>
              <p:cNvSpPr>
                <a:spLocks/>
              </p:cNvSpPr>
              <p:nvPr/>
            </p:nvSpPr>
            <p:spPr bwMode="auto">
              <a:xfrm>
                <a:off x="1293" y="2694"/>
                <a:ext cx="25" cy="26"/>
              </a:xfrm>
              <a:custGeom>
                <a:avLst/>
                <a:gdLst>
                  <a:gd name="T0" fmla="*/ 22 w 25"/>
                  <a:gd name="T1" fmla="*/ 0 h 26"/>
                  <a:gd name="T2" fmla="*/ 22 w 25"/>
                  <a:gd name="T3" fmla="*/ 0 h 26"/>
                  <a:gd name="T4" fmla="*/ 22 w 25"/>
                  <a:gd name="T5" fmla="*/ 0 h 26"/>
                  <a:gd name="T6" fmla="*/ 0 w 25"/>
                  <a:gd name="T7" fmla="*/ 4 h 26"/>
                  <a:gd name="T8" fmla="*/ 0 w 25"/>
                  <a:gd name="T9" fmla="*/ 19 h 26"/>
                  <a:gd name="T10" fmla="*/ 25 w 25"/>
                  <a:gd name="T11" fmla="*/ 26 h 26"/>
                  <a:gd name="T12" fmla="*/ 22 w 25"/>
                  <a:gd name="T13" fmla="*/ 0 h 26"/>
                  <a:gd name="T14" fmla="*/ 0 60000 65536"/>
                  <a:gd name="T15" fmla="*/ 0 60000 65536"/>
                  <a:gd name="T16" fmla="*/ 0 60000 65536"/>
                  <a:gd name="T17" fmla="*/ 0 60000 65536"/>
                  <a:gd name="T18" fmla="*/ 0 60000 65536"/>
                  <a:gd name="T19" fmla="*/ 0 60000 65536"/>
                  <a:gd name="T20" fmla="*/ 0 60000 65536"/>
                  <a:gd name="T21" fmla="*/ 0 w 25"/>
                  <a:gd name="T22" fmla="*/ 0 h 26"/>
                  <a:gd name="T23" fmla="*/ 25 w 25"/>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6">
                    <a:moveTo>
                      <a:pt x="22" y="0"/>
                    </a:moveTo>
                    <a:lnTo>
                      <a:pt x="22" y="0"/>
                    </a:lnTo>
                    <a:lnTo>
                      <a:pt x="0" y="4"/>
                    </a:lnTo>
                    <a:lnTo>
                      <a:pt x="0" y="19"/>
                    </a:lnTo>
                    <a:lnTo>
                      <a:pt x="25" y="26"/>
                    </a:lnTo>
                    <a:lnTo>
                      <a:pt x="22"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85" name="Freeform 260"/>
              <p:cNvSpPr>
                <a:spLocks/>
              </p:cNvSpPr>
              <p:nvPr/>
            </p:nvSpPr>
            <p:spPr bwMode="auto">
              <a:xfrm>
                <a:off x="1271" y="2698"/>
                <a:ext cx="22" cy="15"/>
              </a:xfrm>
              <a:custGeom>
                <a:avLst/>
                <a:gdLst>
                  <a:gd name="T0" fmla="*/ 22 w 22"/>
                  <a:gd name="T1" fmla="*/ 0 h 15"/>
                  <a:gd name="T2" fmla="*/ 0 w 22"/>
                  <a:gd name="T3" fmla="*/ 6 h 15"/>
                  <a:gd name="T4" fmla="*/ 0 w 22"/>
                  <a:gd name="T5" fmla="*/ 9 h 15"/>
                  <a:gd name="T6" fmla="*/ 0 w 22"/>
                  <a:gd name="T7" fmla="*/ 9 h 15"/>
                  <a:gd name="T8" fmla="*/ 3 w 22"/>
                  <a:gd name="T9" fmla="*/ 9 h 15"/>
                  <a:gd name="T10" fmla="*/ 22 w 22"/>
                  <a:gd name="T11" fmla="*/ 15 h 15"/>
                  <a:gd name="T12" fmla="*/ 22 w 22"/>
                  <a:gd name="T13" fmla="*/ 0 h 15"/>
                  <a:gd name="T14" fmla="*/ 0 60000 65536"/>
                  <a:gd name="T15" fmla="*/ 0 60000 65536"/>
                  <a:gd name="T16" fmla="*/ 0 60000 65536"/>
                  <a:gd name="T17" fmla="*/ 0 60000 65536"/>
                  <a:gd name="T18" fmla="*/ 0 60000 65536"/>
                  <a:gd name="T19" fmla="*/ 0 60000 65536"/>
                  <a:gd name="T20" fmla="*/ 0 60000 65536"/>
                  <a:gd name="T21" fmla="*/ 0 w 22"/>
                  <a:gd name="T22" fmla="*/ 0 h 15"/>
                  <a:gd name="T23" fmla="*/ 22 w 22"/>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5">
                    <a:moveTo>
                      <a:pt x="22" y="0"/>
                    </a:moveTo>
                    <a:lnTo>
                      <a:pt x="0" y="6"/>
                    </a:lnTo>
                    <a:lnTo>
                      <a:pt x="0" y="9"/>
                    </a:lnTo>
                    <a:lnTo>
                      <a:pt x="3" y="9"/>
                    </a:lnTo>
                    <a:lnTo>
                      <a:pt x="22" y="15"/>
                    </a:lnTo>
                    <a:lnTo>
                      <a:pt x="22" y="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86" name="Freeform 261"/>
              <p:cNvSpPr>
                <a:spLocks/>
              </p:cNvSpPr>
              <p:nvPr/>
            </p:nvSpPr>
            <p:spPr bwMode="auto">
              <a:xfrm>
                <a:off x="1268" y="2704"/>
                <a:ext cx="3" cy="3"/>
              </a:xfrm>
              <a:custGeom>
                <a:avLst/>
                <a:gdLst>
                  <a:gd name="T0" fmla="*/ 3 w 3"/>
                  <a:gd name="T1" fmla="*/ 0 h 3"/>
                  <a:gd name="T2" fmla="*/ 3 w 3"/>
                  <a:gd name="T3" fmla="*/ 0 h 3"/>
                  <a:gd name="T4" fmla="*/ 3 w 3"/>
                  <a:gd name="T5" fmla="*/ 0 h 3"/>
                  <a:gd name="T6" fmla="*/ 0 w 3"/>
                  <a:gd name="T7" fmla="*/ 0 h 3"/>
                  <a:gd name="T8" fmla="*/ 3 w 3"/>
                  <a:gd name="T9" fmla="*/ 3 h 3"/>
                  <a:gd name="T10" fmla="*/ 3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3" y="0"/>
                    </a:moveTo>
                    <a:lnTo>
                      <a:pt x="3" y="0"/>
                    </a:lnTo>
                    <a:lnTo>
                      <a:pt x="0" y="0"/>
                    </a:lnTo>
                    <a:lnTo>
                      <a:pt x="3" y="3"/>
                    </a:lnTo>
                    <a:lnTo>
                      <a:pt x="3"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87" name="Freeform 262"/>
              <p:cNvSpPr>
                <a:spLocks/>
              </p:cNvSpPr>
              <p:nvPr/>
            </p:nvSpPr>
            <p:spPr bwMode="auto">
              <a:xfrm>
                <a:off x="1318" y="2723"/>
                <a:ext cx="7" cy="6"/>
              </a:xfrm>
              <a:custGeom>
                <a:avLst/>
                <a:gdLst>
                  <a:gd name="T0" fmla="*/ 0 w 7"/>
                  <a:gd name="T1" fmla="*/ 6 h 6"/>
                  <a:gd name="T2" fmla="*/ 4 w 7"/>
                  <a:gd name="T3" fmla="*/ 6 h 6"/>
                  <a:gd name="T4" fmla="*/ 4 w 7"/>
                  <a:gd name="T5" fmla="*/ 6 h 6"/>
                  <a:gd name="T6" fmla="*/ 7 w 7"/>
                  <a:gd name="T7" fmla="*/ 6 h 6"/>
                  <a:gd name="T8" fmla="*/ 7 w 7"/>
                  <a:gd name="T9" fmla="*/ 3 h 6"/>
                  <a:gd name="T10" fmla="*/ 0 w 7"/>
                  <a:gd name="T11" fmla="*/ 0 h 6"/>
                  <a:gd name="T12" fmla="*/ 0 w 7"/>
                  <a:gd name="T13" fmla="*/ 6 h 6"/>
                  <a:gd name="T14" fmla="*/ 0 60000 65536"/>
                  <a:gd name="T15" fmla="*/ 0 60000 65536"/>
                  <a:gd name="T16" fmla="*/ 0 60000 65536"/>
                  <a:gd name="T17" fmla="*/ 0 60000 65536"/>
                  <a:gd name="T18" fmla="*/ 0 60000 65536"/>
                  <a:gd name="T19" fmla="*/ 0 60000 65536"/>
                  <a:gd name="T20" fmla="*/ 0 60000 65536"/>
                  <a:gd name="T21" fmla="*/ 0 w 7"/>
                  <a:gd name="T22" fmla="*/ 0 h 6"/>
                  <a:gd name="T23" fmla="*/ 7 w 7"/>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6">
                    <a:moveTo>
                      <a:pt x="0" y="6"/>
                    </a:moveTo>
                    <a:lnTo>
                      <a:pt x="4" y="6"/>
                    </a:lnTo>
                    <a:lnTo>
                      <a:pt x="7" y="6"/>
                    </a:lnTo>
                    <a:lnTo>
                      <a:pt x="7" y="3"/>
                    </a:lnTo>
                    <a:lnTo>
                      <a:pt x="0" y="0"/>
                    </a:lnTo>
                    <a:lnTo>
                      <a:pt x="0" y="6"/>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88" name="Freeform 263"/>
              <p:cNvSpPr>
                <a:spLocks/>
              </p:cNvSpPr>
              <p:nvPr/>
            </p:nvSpPr>
            <p:spPr bwMode="auto">
              <a:xfrm>
                <a:off x="1293" y="2717"/>
                <a:ext cx="25" cy="15"/>
              </a:xfrm>
              <a:custGeom>
                <a:avLst/>
                <a:gdLst>
                  <a:gd name="T0" fmla="*/ 3 w 25"/>
                  <a:gd name="T1" fmla="*/ 15 h 15"/>
                  <a:gd name="T2" fmla="*/ 25 w 25"/>
                  <a:gd name="T3" fmla="*/ 12 h 15"/>
                  <a:gd name="T4" fmla="*/ 25 w 25"/>
                  <a:gd name="T5" fmla="*/ 6 h 15"/>
                  <a:gd name="T6" fmla="*/ 25 w 25"/>
                  <a:gd name="T7" fmla="*/ 6 h 15"/>
                  <a:gd name="T8" fmla="*/ 25 w 25"/>
                  <a:gd name="T9" fmla="*/ 6 h 15"/>
                  <a:gd name="T10" fmla="*/ 0 w 25"/>
                  <a:gd name="T11" fmla="*/ 0 h 15"/>
                  <a:gd name="T12" fmla="*/ 3 w 25"/>
                  <a:gd name="T13" fmla="*/ 15 h 15"/>
                  <a:gd name="T14" fmla="*/ 0 60000 65536"/>
                  <a:gd name="T15" fmla="*/ 0 60000 65536"/>
                  <a:gd name="T16" fmla="*/ 0 60000 65536"/>
                  <a:gd name="T17" fmla="*/ 0 60000 65536"/>
                  <a:gd name="T18" fmla="*/ 0 60000 65536"/>
                  <a:gd name="T19" fmla="*/ 0 60000 65536"/>
                  <a:gd name="T20" fmla="*/ 0 60000 65536"/>
                  <a:gd name="T21" fmla="*/ 0 w 25"/>
                  <a:gd name="T22" fmla="*/ 0 h 15"/>
                  <a:gd name="T23" fmla="*/ 25 w 25"/>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15">
                    <a:moveTo>
                      <a:pt x="3" y="15"/>
                    </a:moveTo>
                    <a:lnTo>
                      <a:pt x="25" y="12"/>
                    </a:lnTo>
                    <a:lnTo>
                      <a:pt x="25" y="6"/>
                    </a:lnTo>
                    <a:lnTo>
                      <a:pt x="0" y="0"/>
                    </a:lnTo>
                    <a:lnTo>
                      <a:pt x="3" y="15"/>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89" name="Freeform 264"/>
              <p:cNvSpPr>
                <a:spLocks/>
              </p:cNvSpPr>
              <p:nvPr/>
            </p:nvSpPr>
            <p:spPr bwMode="auto">
              <a:xfrm>
                <a:off x="1271" y="2710"/>
                <a:ext cx="25" cy="22"/>
              </a:xfrm>
              <a:custGeom>
                <a:avLst/>
                <a:gdLst>
                  <a:gd name="T0" fmla="*/ 3 w 25"/>
                  <a:gd name="T1" fmla="*/ 19 h 22"/>
                  <a:gd name="T2" fmla="*/ 3 w 25"/>
                  <a:gd name="T3" fmla="*/ 22 h 22"/>
                  <a:gd name="T4" fmla="*/ 3 w 25"/>
                  <a:gd name="T5" fmla="*/ 22 h 22"/>
                  <a:gd name="T6" fmla="*/ 22 w 25"/>
                  <a:gd name="T7" fmla="*/ 22 h 22"/>
                  <a:gd name="T8" fmla="*/ 25 w 25"/>
                  <a:gd name="T9" fmla="*/ 22 h 22"/>
                  <a:gd name="T10" fmla="*/ 22 w 25"/>
                  <a:gd name="T11" fmla="*/ 7 h 22"/>
                  <a:gd name="T12" fmla="*/ 0 w 25"/>
                  <a:gd name="T13" fmla="*/ 0 h 22"/>
                  <a:gd name="T14" fmla="*/ 3 w 25"/>
                  <a:gd name="T15" fmla="*/ 19 h 22"/>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2"/>
                  <a:gd name="T26" fmla="*/ 25 w 2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2">
                    <a:moveTo>
                      <a:pt x="3" y="19"/>
                    </a:moveTo>
                    <a:lnTo>
                      <a:pt x="3" y="22"/>
                    </a:lnTo>
                    <a:lnTo>
                      <a:pt x="22" y="22"/>
                    </a:lnTo>
                    <a:lnTo>
                      <a:pt x="25" y="22"/>
                    </a:lnTo>
                    <a:lnTo>
                      <a:pt x="22" y="7"/>
                    </a:lnTo>
                    <a:lnTo>
                      <a:pt x="0" y="0"/>
                    </a:lnTo>
                    <a:lnTo>
                      <a:pt x="3" y="19"/>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90" name="Freeform 265"/>
              <p:cNvSpPr>
                <a:spLocks/>
              </p:cNvSpPr>
              <p:nvPr/>
            </p:nvSpPr>
            <p:spPr bwMode="auto">
              <a:xfrm>
                <a:off x="1249" y="2707"/>
                <a:ext cx="25" cy="22"/>
              </a:xfrm>
              <a:custGeom>
                <a:avLst/>
                <a:gdLst>
                  <a:gd name="T0" fmla="*/ 3 w 25"/>
                  <a:gd name="T1" fmla="*/ 16 h 22"/>
                  <a:gd name="T2" fmla="*/ 25 w 25"/>
                  <a:gd name="T3" fmla="*/ 22 h 22"/>
                  <a:gd name="T4" fmla="*/ 22 w 25"/>
                  <a:gd name="T5" fmla="*/ 3 h 22"/>
                  <a:gd name="T6" fmla="*/ 19 w 25"/>
                  <a:gd name="T7" fmla="*/ 0 h 22"/>
                  <a:gd name="T8" fmla="*/ 19 w 25"/>
                  <a:gd name="T9" fmla="*/ 0 h 22"/>
                  <a:gd name="T10" fmla="*/ 0 w 25"/>
                  <a:gd name="T11" fmla="*/ 0 h 22"/>
                  <a:gd name="T12" fmla="*/ 0 w 25"/>
                  <a:gd name="T13" fmla="*/ 0 h 22"/>
                  <a:gd name="T14" fmla="*/ 3 w 25"/>
                  <a:gd name="T15" fmla="*/ 16 h 22"/>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2"/>
                  <a:gd name="T26" fmla="*/ 25 w 2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2">
                    <a:moveTo>
                      <a:pt x="3" y="16"/>
                    </a:moveTo>
                    <a:lnTo>
                      <a:pt x="25" y="22"/>
                    </a:lnTo>
                    <a:lnTo>
                      <a:pt x="22" y="3"/>
                    </a:lnTo>
                    <a:lnTo>
                      <a:pt x="19" y="0"/>
                    </a:lnTo>
                    <a:lnTo>
                      <a:pt x="0" y="0"/>
                    </a:lnTo>
                    <a:lnTo>
                      <a:pt x="3" y="16"/>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91" name="Freeform 266"/>
              <p:cNvSpPr>
                <a:spLocks/>
              </p:cNvSpPr>
              <p:nvPr/>
            </p:nvSpPr>
            <p:spPr bwMode="auto">
              <a:xfrm>
                <a:off x="1227" y="2707"/>
                <a:ext cx="25" cy="16"/>
              </a:xfrm>
              <a:custGeom>
                <a:avLst/>
                <a:gdLst>
                  <a:gd name="T0" fmla="*/ 0 w 25"/>
                  <a:gd name="T1" fmla="*/ 3 h 16"/>
                  <a:gd name="T2" fmla="*/ 0 w 25"/>
                  <a:gd name="T3" fmla="*/ 10 h 16"/>
                  <a:gd name="T4" fmla="*/ 25 w 25"/>
                  <a:gd name="T5" fmla="*/ 16 h 16"/>
                  <a:gd name="T6" fmla="*/ 22 w 25"/>
                  <a:gd name="T7" fmla="*/ 0 h 16"/>
                  <a:gd name="T8" fmla="*/ 0 w 25"/>
                  <a:gd name="T9" fmla="*/ 3 h 16"/>
                  <a:gd name="T10" fmla="*/ 0 60000 65536"/>
                  <a:gd name="T11" fmla="*/ 0 60000 65536"/>
                  <a:gd name="T12" fmla="*/ 0 60000 65536"/>
                  <a:gd name="T13" fmla="*/ 0 60000 65536"/>
                  <a:gd name="T14" fmla="*/ 0 60000 65536"/>
                  <a:gd name="T15" fmla="*/ 0 w 25"/>
                  <a:gd name="T16" fmla="*/ 0 h 16"/>
                  <a:gd name="T17" fmla="*/ 25 w 25"/>
                  <a:gd name="T18" fmla="*/ 16 h 16"/>
                </a:gdLst>
                <a:ahLst/>
                <a:cxnLst>
                  <a:cxn ang="T10">
                    <a:pos x="T0" y="T1"/>
                  </a:cxn>
                  <a:cxn ang="T11">
                    <a:pos x="T2" y="T3"/>
                  </a:cxn>
                  <a:cxn ang="T12">
                    <a:pos x="T4" y="T5"/>
                  </a:cxn>
                  <a:cxn ang="T13">
                    <a:pos x="T6" y="T7"/>
                  </a:cxn>
                  <a:cxn ang="T14">
                    <a:pos x="T8" y="T9"/>
                  </a:cxn>
                </a:cxnLst>
                <a:rect l="T15" t="T16" r="T17" b="T18"/>
                <a:pathLst>
                  <a:path w="25" h="16">
                    <a:moveTo>
                      <a:pt x="0" y="3"/>
                    </a:moveTo>
                    <a:lnTo>
                      <a:pt x="0" y="10"/>
                    </a:lnTo>
                    <a:lnTo>
                      <a:pt x="25" y="16"/>
                    </a:lnTo>
                    <a:lnTo>
                      <a:pt x="22" y="0"/>
                    </a:lnTo>
                    <a:lnTo>
                      <a:pt x="0" y="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92" name="Freeform 267"/>
              <p:cNvSpPr>
                <a:spLocks/>
              </p:cNvSpPr>
              <p:nvPr/>
            </p:nvSpPr>
            <p:spPr bwMode="auto">
              <a:xfrm>
                <a:off x="1220" y="2710"/>
                <a:ext cx="7" cy="7"/>
              </a:xfrm>
              <a:custGeom>
                <a:avLst/>
                <a:gdLst>
                  <a:gd name="T0" fmla="*/ 7 w 7"/>
                  <a:gd name="T1" fmla="*/ 0 h 7"/>
                  <a:gd name="T2" fmla="*/ 0 w 7"/>
                  <a:gd name="T3" fmla="*/ 0 h 7"/>
                  <a:gd name="T4" fmla="*/ 0 w 7"/>
                  <a:gd name="T5" fmla="*/ 0 h 7"/>
                  <a:gd name="T6" fmla="*/ 0 w 7"/>
                  <a:gd name="T7" fmla="*/ 3 h 7"/>
                  <a:gd name="T8" fmla="*/ 7 w 7"/>
                  <a:gd name="T9" fmla="*/ 7 h 7"/>
                  <a:gd name="T10" fmla="*/ 7 w 7"/>
                  <a:gd name="T11" fmla="*/ 7 h 7"/>
                  <a:gd name="T12" fmla="*/ 7 w 7"/>
                  <a:gd name="T13" fmla="*/ 0 h 7"/>
                  <a:gd name="T14" fmla="*/ 0 60000 65536"/>
                  <a:gd name="T15" fmla="*/ 0 60000 65536"/>
                  <a:gd name="T16" fmla="*/ 0 60000 65536"/>
                  <a:gd name="T17" fmla="*/ 0 60000 65536"/>
                  <a:gd name="T18" fmla="*/ 0 60000 65536"/>
                  <a:gd name="T19" fmla="*/ 0 60000 65536"/>
                  <a:gd name="T20" fmla="*/ 0 60000 65536"/>
                  <a:gd name="T21" fmla="*/ 0 w 7"/>
                  <a:gd name="T22" fmla="*/ 0 h 7"/>
                  <a:gd name="T23" fmla="*/ 7 w 7"/>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7">
                    <a:moveTo>
                      <a:pt x="7" y="0"/>
                    </a:moveTo>
                    <a:lnTo>
                      <a:pt x="0" y="0"/>
                    </a:lnTo>
                    <a:lnTo>
                      <a:pt x="0" y="3"/>
                    </a:lnTo>
                    <a:lnTo>
                      <a:pt x="7" y="7"/>
                    </a:lnTo>
                    <a:lnTo>
                      <a:pt x="7" y="0"/>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93" name="Freeform 268"/>
              <p:cNvSpPr>
                <a:spLocks/>
              </p:cNvSpPr>
              <p:nvPr/>
            </p:nvSpPr>
            <p:spPr bwMode="auto">
              <a:xfrm>
                <a:off x="1252" y="2726"/>
                <a:ext cx="22" cy="16"/>
              </a:xfrm>
              <a:custGeom>
                <a:avLst/>
                <a:gdLst>
                  <a:gd name="T0" fmla="*/ 0 w 22"/>
                  <a:gd name="T1" fmla="*/ 16 h 16"/>
                  <a:gd name="T2" fmla="*/ 19 w 22"/>
                  <a:gd name="T3" fmla="*/ 13 h 16"/>
                  <a:gd name="T4" fmla="*/ 19 w 22"/>
                  <a:gd name="T5" fmla="*/ 13 h 16"/>
                  <a:gd name="T6" fmla="*/ 22 w 22"/>
                  <a:gd name="T7" fmla="*/ 10 h 16"/>
                  <a:gd name="T8" fmla="*/ 22 w 22"/>
                  <a:gd name="T9" fmla="*/ 10 h 16"/>
                  <a:gd name="T10" fmla="*/ 16 w 22"/>
                  <a:gd name="T11" fmla="*/ 6 h 16"/>
                  <a:gd name="T12" fmla="*/ 0 w 22"/>
                  <a:gd name="T13" fmla="*/ 0 h 16"/>
                  <a:gd name="T14" fmla="*/ 0 w 22"/>
                  <a:gd name="T15" fmla="*/ 16 h 16"/>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6"/>
                  <a:gd name="T26" fmla="*/ 22 w 22"/>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6">
                    <a:moveTo>
                      <a:pt x="0" y="16"/>
                    </a:moveTo>
                    <a:lnTo>
                      <a:pt x="19" y="13"/>
                    </a:lnTo>
                    <a:lnTo>
                      <a:pt x="22" y="10"/>
                    </a:lnTo>
                    <a:lnTo>
                      <a:pt x="16" y="6"/>
                    </a:lnTo>
                    <a:lnTo>
                      <a:pt x="0" y="0"/>
                    </a:lnTo>
                    <a:lnTo>
                      <a:pt x="0" y="16"/>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94" name="Freeform 269"/>
              <p:cNvSpPr>
                <a:spLocks/>
              </p:cNvSpPr>
              <p:nvPr/>
            </p:nvSpPr>
            <p:spPr bwMode="auto">
              <a:xfrm>
                <a:off x="1230" y="2720"/>
                <a:ext cx="22" cy="22"/>
              </a:xfrm>
              <a:custGeom>
                <a:avLst/>
                <a:gdLst>
                  <a:gd name="T0" fmla="*/ 0 w 22"/>
                  <a:gd name="T1" fmla="*/ 22 h 22"/>
                  <a:gd name="T2" fmla="*/ 0 w 22"/>
                  <a:gd name="T3" fmla="*/ 22 h 22"/>
                  <a:gd name="T4" fmla="*/ 12 w 22"/>
                  <a:gd name="T5" fmla="*/ 22 h 22"/>
                  <a:gd name="T6" fmla="*/ 22 w 22"/>
                  <a:gd name="T7" fmla="*/ 22 h 22"/>
                  <a:gd name="T8" fmla="*/ 22 w 22"/>
                  <a:gd name="T9" fmla="*/ 6 h 22"/>
                  <a:gd name="T10" fmla="*/ 0 w 22"/>
                  <a:gd name="T11" fmla="*/ 0 h 22"/>
                  <a:gd name="T12" fmla="*/ 0 w 22"/>
                  <a:gd name="T13" fmla="*/ 22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22"/>
                    </a:moveTo>
                    <a:lnTo>
                      <a:pt x="0" y="22"/>
                    </a:lnTo>
                    <a:lnTo>
                      <a:pt x="12" y="22"/>
                    </a:lnTo>
                    <a:lnTo>
                      <a:pt x="22" y="22"/>
                    </a:lnTo>
                    <a:lnTo>
                      <a:pt x="22" y="6"/>
                    </a:lnTo>
                    <a:lnTo>
                      <a:pt x="0" y="0"/>
                    </a:lnTo>
                    <a:lnTo>
                      <a:pt x="0" y="22"/>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95" name="Freeform 270"/>
              <p:cNvSpPr>
                <a:spLocks/>
              </p:cNvSpPr>
              <p:nvPr/>
            </p:nvSpPr>
            <p:spPr bwMode="auto">
              <a:xfrm>
                <a:off x="1204" y="2713"/>
                <a:ext cx="26" cy="29"/>
              </a:xfrm>
              <a:custGeom>
                <a:avLst/>
                <a:gdLst>
                  <a:gd name="T0" fmla="*/ 4 w 26"/>
                  <a:gd name="T1" fmla="*/ 23 h 29"/>
                  <a:gd name="T2" fmla="*/ 19 w 26"/>
                  <a:gd name="T3" fmla="*/ 26 h 29"/>
                  <a:gd name="T4" fmla="*/ 19 w 26"/>
                  <a:gd name="T5" fmla="*/ 26 h 29"/>
                  <a:gd name="T6" fmla="*/ 26 w 26"/>
                  <a:gd name="T7" fmla="*/ 29 h 29"/>
                  <a:gd name="T8" fmla="*/ 26 w 26"/>
                  <a:gd name="T9" fmla="*/ 7 h 29"/>
                  <a:gd name="T10" fmla="*/ 13 w 26"/>
                  <a:gd name="T11" fmla="*/ 4 h 29"/>
                  <a:gd name="T12" fmla="*/ 13 w 26"/>
                  <a:gd name="T13" fmla="*/ 4 h 29"/>
                  <a:gd name="T14" fmla="*/ 0 w 26"/>
                  <a:gd name="T15" fmla="*/ 0 h 29"/>
                  <a:gd name="T16" fmla="*/ 4 w 26"/>
                  <a:gd name="T17" fmla="*/ 23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9"/>
                  <a:gd name="T29" fmla="*/ 26 w 26"/>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9">
                    <a:moveTo>
                      <a:pt x="4" y="23"/>
                    </a:moveTo>
                    <a:lnTo>
                      <a:pt x="19" y="26"/>
                    </a:lnTo>
                    <a:lnTo>
                      <a:pt x="26" y="29"/>
                    </a:lnTo>
                    <a:lnTo>
                      <a:pt x="26" y="7"/>
                    </a:lnTo>
                    <a:lnTo>
                      <a:pt x="13" y="4"/>
                    </a:lnTo>
                    <a:lnTo>
                      <a:pt x="0" y="0"/>
                    </a:lnTo>
                    <a:lnTo>
                      <a:pt x="4" y="23"/>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96" name="Freeform 271"/>
              <p:cNvSpPr>
                <a:spLocks/>
              </p:cNvSpPr>
              <p:nvPr/>
            </p:nvSpPr>
            <p:spPr bwMode="auto">
              <a:xfrm>
                <a:off x="1186" y="2713"/>
                <a:ext cx="22" cy="23"/>
              </a:xfrm>
              <a:custGeom>
                <a:avLst/>
                <a:gdLst>
                  <a:gd name="T0" fmla="*/ 0 w 22"/>
                  <a:gd name="T1" fmla="*/ 16 h 23"/>
                  <a:gd name="T2" fmla="*/ 22 w 22"/>
                  <a:gd name="T3" fmla="*/ 23 h 23"/>
                  <a:gd name="T4" fmla="*/ 18 w 22"/>
                  <a:gd name="T5" fmla="*/ 0 h 23"/>
                  <a:gd name="T6" fmla="*/ 18 w 22"/>
                  <a:gd name="T7" fmla="*/ 0 h 23"/>
                  <a:gd name="T8" fmla="*/ 12 w 22"/>
                  <a:gd name="T9" fmla="*/ 0 h 23"/>
                  <a:gd name="T10" fmla="*/ 0 w 22"/>
                  <a:gd name="T11" fmla="*/ 4 h 23"/>
                  <a:gd name="T12" fmla="*/ 0 w 22"/>
                  <a:gd name="T13" fmla="*/ 16 h 23"/>
                  <a:gd name="T14" fmla="*/ 0 60000 65536"/>
                  <a:gd name="T15" fmla="*/ 0 60000 65536"/>
                  <a:gd name="T16" fmla="*/ 0 60000 65536"/>
                  <a:gd name="T17" fmla="*/ 0 60000 65536"/>
                  <a:gd name="T18" fmla="*/ 0 60000 65536"/>
                  <a:gd name="T19" fmla="*/ 0 60000 65536"/>
                  <a:gd name="T20" fmla="*/ 0 60000 65536"/>
                  <a:gd name="T21" fmla="*/ 0 w 22"/>
                  <a:gd name="T22" fmla="*/ 0 h 23"/>
                  <a:gd name="T23" fmla="*/ 22 w 22"/>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3">
                    <a:moveTo>
                      <a:pt x="0" y="16"/>
                    </a:moveTo>
                    <a:lnTo>
                      <a:pt x="22" y="23"/>
                    </a:lnTo>
                    <a:lnTo>
                      <a:pt x="18" y="0"/>
                    </a:lnTo>
                    <a:lnTo>
                      <a:pt x="12" y="0"/>
                    </a:lnTo>
                    <a:lnTo>
                      <a:pt x="0" y="4"/>
                    </a:lnTo>
                    <a:lnTo>
                      <a:pt x="0" y="16"/>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97" name="Freeform 272"/>
              <p:cNvSpPr>
                <a:spLocks/>
              </p:cNvSpPr>
              <p:nvPr/>
            </p:nvSpPr>
            <p:spPr bwMode="auto">
              <a:xfrm>
                <a:off x="1167" y="2717"/>
                <a:ext cx="19" cy="12"/>
              </a:xfrm>
              <a:custGeom>
                <a:avLst/>
                <a:gdLst>
                  <a:gd name="T0" fmla="*/ 19 w 19"/>
                  <a:gd name="T1" fmla="*/ 12 h 12"/>
                  <a:gd name="T2" fmla="*/ 19 w 19"/>
                  <a:gd name="T3" fmla="*/ 0 h 12"/>
                  <a:gd name="T4" fmla="*/ 3 w 19"/>
                  <a:gd name="T5" fmla="*/ 3 h 12"/>
                  <a:gd name="T6" fmla="*/ 3 w 19"/>
                  <a:gd name="T7" fmla="*/ 3 h 12"/>
                  <a:gd name="T8" fmla="*/ 0 w 19"/>
                  <a:gd name="T9" fmla="*/ 3 h 12"/>
                  <a:gd name="T10" fmla="*/ 0 w 19"/>
                  <a:gd name="T11" fmla="*/ 6 h 12"/>
                  <a:gd name="T12" fmla="*/ 6 w 19"/>
                  <a:gd name="T13" fmla="*/ 6 h 12"/>
                  <a:gd name="T14" fmla="*/ 19 w 19"/>
                  <a:gd name="T15" fmla="*/ 12 h 12"/>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2"/>
                  <a:gd name="T26" fmla="*/ 19 w 19"/>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2">
                    <a:moveTo>
                      <a:pt x="19" y="12"/>
                    </a:moveTo>
                    <a:lnTo>
                      <a:pt x="19" y="0"/>
                    </a:lnTo>
                    <a:lnTo>
                      <a:pt x="3" y="3"/>
                    </a:lnTo>
                    <a:lnTo>
                      <a:pt x="0" y="3"/>
                    </a:lnTo>
                    <a:lnTo>
                      <a:pt x="0" y="6"/>
                    </a:lnTo>
                    <a:lnTo>
                      <a:pt x="6" y="6"/>
                    </a:lnTo>
                    <a:lnTo>
                      <a:pt x="19" y="12"/>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98" name="Freeform 273"/>
              <p:cNvSpPr>
                <a:spLocks/>
              </p:cNvSpPr>
              <p:nvPr/>
            </p:nvSpPr>
            <p:spPr bwMode="auto">
              <a:xfrm>
                <a:off x="1208" y="2739"/>
                <a:ext cx="12" cy="9"/>
              </a:xfrm>
              <a:custGeom>
                <a:avLst/>
                <a:gdLst>
                  <a:gd name="T0" fmla="*/ 0 w 12"/>
                  <a:gd name="T1" fmla="*/ 9 h 9"/>
                  <a:gd name="T2" fmla="*/ 9 w 12"/>
                  <a:gd name="T3" fmla="*/ 6 h 9"/>
                  <a:gd name="T4" fmla="*/ 9 w 12"/>
                  <a:gd name="T5" fmla="*/ 6 h 9"/>
                  <a:gd name="T6" fmla="*/ 12 w 12"/>
                  <a:gd name="T7" fmla="*/ 6 h 9"/>
                  <a:gd name="T8" fmla="*/ 12 w 12"/>
                  <a:gd name="T9" fmla="*/ 6 h 9"/>
                  <a:gd name="T10" fmla="*/ 6 w 12"/>
                  <a:gd name="T11" fmla="*/ 3 h 9"/>
                  <a:gd name="T12" fmla="*/ 0 w 12"/>
                  <a:gd name="T13" fmla="*/ 0 h 9"/>
                  <a:gd name="T14" fmla="*/ 0 w 12"/>
                  <a:gd name="T15" fmla="*/ 9 h 9"/>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9"/>
                  <a:gd name="T26" fmla="*/ 12 w 12"/>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9">
                    <a:moveTo>
                      <a:pt x="0" y="9"/>
                    </a:moveTo>
                    <a:lnTo>
                      <a:pt x="9" y="6"/>
                    </a:lnTo>
                    <a:lnTo>
                      <a:pt x="12" y="6"/>
                    </a:lnTo>
                    <a:lnTo>
                      <a:pt x="6" y="3"/>
                    </a:lnTo>
                    <a:lnTo>
                      <a:pt x="0" y="0"/>
                    </a:lnTo>
                    <a:lnTo>
                      <a:pt x="0" y="9"/>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99" name="Freeform 274"/>
              <p:cNvSpPr>
                <a:spLocks/>
              </p:cNvSpPr>
              <p:nvPr/>
            </p:nvSpPr>
            <p:spPr bwMode="auto">
              <a:xfrm>
                <a:off x="1186" y="2732"/>
                <a:ext cx="22" cy="19"/>
              </a:xfrm>
              <a:custGeom>
                <a:avLst/>
                <a:gdLst>
                  <a:gd name="T0" fmla="*/ 0 w 22"/>
                  <a:gd name="T1" fmla="*/ 19 h 19"/>
                  <a:gd name="T2" fmla="*/ 0 w 22"/>
                  <a:gd name="T3" fmla="*/ 19 h 19"/>
                  <a:gd name="T4" fmla="*/ 3 w 22"/>
                  <a:gd name="T5" fmla="*/ 19 h 19"/>
                  <a:gd name="T6" fmla="*/ 22 w 22"/>
                  <a:gd name="T7" fmla="*/ 16 h 19"/>
                  <a:gd name="T8" fmla="*/ 22 w 22"/>
                  <a:gd name="T9" fmla="*/ 7 h 19"/>
                  <a:gd name="T10" fmla="*/ 0 w 22"/>
                  <a:gd name="T11" fmla="*/ 0 h 19"/>
                  <a:gd name="T12" fmla="*/ 0 w 22"/>
                  <a:gd name="T13" fmla="*/ 19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0" y="19"/>
                    </a:moveTo>
                    <a:lnTo>
                      <a:pt x="0" y="19"/>
                    </a:lnTo>
                    <a:lnTo>
                      <a:pt x="3" y="19"/>
                    </a:lnTo>
                    <a:lnTo>
                      <a:pt x="22" y="16"/>
                    </a:lnTo>
                    <a:lnTo>
                      <a:pt x="22" y="7"/>
                    </a:lnTo>
                    <a:lnTo>
                      <a:pt x="0" y="0"/>
                    </a:lnTo>
                    <a:lnTo>
                      <a:pt x="0" y="19"/>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00" name="Freeform 275"/>
              <p:cNvSpPr>
                <a:spLocks/>
              </p:cNvSpPr>
              <p:nvPr/>
            </p:nvSpPr>
            <p:spPr bwMode="auto">
              <a:xfrm>
                <a:off x="1163" y="2726"/>
                <a:ext cx="23" cy="25"/>
              </a:xfrm>
              <a:custGeom>
                <a:avLst/>
                <a:gdLst>
                  <a:gd name="T0" fmla="*/ 0 w 23"/>
                  <a:gd name="T1" fmla="*/ 22 h 25"/>
                  <a:gd name="T2" fmla="*/ 4 w 23"/>
                  <a:gd name="T3" fmla="*/ 22 h 25"/>
                  <a:gd name="T4" fmla="*/ 4 w 23"/>
                  <a:gd name="T5" fmla="*/ 22 h 25"/>
                  <a:gd name="T6" fmla="*/ 23 w 23"/>
                  <a:gd name="T7" fmla="*/ 25 h 25"/>
                  <a:gd name="T8" fmla="*/ 23 w 23"/>
                  <a:gd name="T9" fmla="*/ 6 h 25"/>
                  <a:gd name="T10" fmla="*/ 0 w 23"/>
                  <a:gd name="T11" fmla="*/ 0 h 25"/>
                  <a:gd name="T12" fmla="*/ 0 w 23"/>
                  <a:gd name="T13" fmla="*/ 0 h 25"/>
                  <a:gd name="T14" fmla="*/ 0 w 23"/>
                  <a:gd name="T15" fmla="*/ 0 h 25"/>
                  <a:gd name="T16" fmla="*/ 0 w 23"/>
                  <a:gd name="T17" fmla="*/ 22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25"/>
                  <a:gd name="T29" fmla="*/ 23 w 23"/>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25">
                    <a:moveTo>
                      <a:pt x="0" y="22"/>
                    </a:moveTo>
                    <a:lnTo>
                      <a:pt x="4" y="22"/>
                    </a:lnTo>
                    <a:lnTo>
                      <a:pt x="23" y="25"/>
                    </a:lnTo>
                    <a:lnTo>
                      <a:pt x="23" y="6"/>
                    </a:lnTo>
                    <a:lnTo>
                      <a:pt x="0" y="0"/>
                    </a:lnTo>
                    <a:lnTo>
                      <a:pt x="0" y="22"/>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01" name="Freeform 276"/>
              <p:cNvSpPr>
                <a:spLocks/>
              </p:cNvSpPr>
              <p:nvPr/>
            </p:nvSpPr>
            <p:spPr bwMode="auto">
              <a:xfrm>
                <a:off x="1141" y="2723"/>
                <a:ext cx="22" cy="25"/>
              </a:xfrm>
              <a:custGeom>
                <a:avLst/>
                <a:gdLst>
                  <a:gd name="T0" fmla="*/ 0 w 22"/>
                  <a:gd name="T1" fmla="*/ 19 h 25"/>
                  <a:gd name="T2" fmla="*/ 22 w 22"/>
                  <a:gd name="T3" fmla="*/ 25 h 25"/>
                  <a:gd name="T4" fmla="*/ 22 w 22"/>
                  <a:gd name="T5" fmla="*/ 3 h 25"/>
                  <a:gd name="T6" fmla="*/ 22 w 22"/>
                  <a:gd name="T7" fmla="*/ 3 h 25"/>
                  <a:gd name="T8" fmla="*/ 3 w 22"/>
                  <a:gd name="T9" fmla="*/ 0 h 25"/>
                  <a:gd name="T10" fmla="*/ 0 w 22"/>
                  <a:gd name="T11" fmla="*/ 0 h 25"/>
                  <a:gd name="T12" fmla="*/ 0 w 22"/>
                  <a:gd name="T13" fmla="*/ 19 h 25"/>
                  <a:gd name="T14" fmla="*/ 0 60000 65536"/>
                  <a:gd name="T15" fmla="*/ 0 60000 65536"/>
                  <a:gd name="T16" fmla="*/ 0 60000 65536"/>
                  <a:gd name="T17" fmla="*/ 0 60000 65536"/>
                  <a:gd name="T18" fmla="*/ 0 60000 65536"/>
                  <a:gd name="T19" fmla="*/ 0 60000 65536"/>
                  <a:gd name="T20" fmla="*/ 0 60000 65536"/>
                  <a:gd name="T21" fmla="*/ 0 w 22"/>
                  <a:gd name="T22" fmla="*/ 0 h 25"/>
                  <a:gd name="T23" fmla="*/ 22 w 2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5">
                    <a:moveTo>
                      <a:pt x="0" y="19"/>
                    </a:moveTo>
                    <a:lnTo>
                      <a:pt x="22" y="25"/>
                    </a:lnTo>
                    <a:lnTo>
                      <a:pt x="22" y="3"/>
                    </a:lnTo>
                    <a:lnTo>
                      <a:pt x="3" y="0"/>
                    </a:lnTo>
                    <a:lnTo>
                      <a:pt x="0" y="0"/>
                    </a:lnTo>
                    <a:lnTo>
                      <a:pt x="0" y="19"/>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02" name="Freeform 277"/>
              <p:cNvSpPr>
                <a:spLocks/>
              </p:cNvSpPr>
              <p:nvPr/>
            </p:nvSpPr>
            <p:spPr bwMode="auto">
              <a:xfrm>
                <a:off x="1119" y="2723"/>
                <a:ext cx="22" cy="19"/>
              </a:xfrm>
              <a:custGeom>
                <a:avLst/>
                <a:gdLst>
                  <a:gd name="T0" fmla="*/ 0 w 22"/>
                  <a:gd name="T1" fmla="*/ 6 h 19"/>
                  <a:gd name="T2" fmla="*/ 0 w 22"/>
                  <a:gd name="T3" fmla="*/ 9 h 19"/>
                  <a:gd name="T4" fmla="*/ 0 w 22"/>
                  <a:gd name="T5" fmla="*/ 9 h 19"/>
                  <a:gd name="T6" fmla="*/ 0 w 22"/>
                  <a:gd name="T7" fmla="*/ 9 h 19"/>
                  <a:gd name="T8" fmla="*/ 22 w 22"/>
                  <a:gd name="T9" fmla="*/ 19 h 19"/>
                  <a:gd name="T10" fmla="*/ 22 w 22"/>
                  <a:gd name="T11" fmla="*/ 0 h 19"/>
                  <a:gd name="T12" fmla="*/ 0 w 22"/>
                  <a:gd name="T13" fmla="*/ 6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0" y="6"/>
                    </a:moveTo>
                    <a:lnTo>
                      <a:pt x="0" y="9"/>
                    </a:lnTo>
                    <a:lnTo>
                      <a:pt x="22" y="19"/>
                    </a:lnTo>
                    <a:lnTo>
                      <a:pt x="22" y="0"/>
                    </a:lnTo>
                    <a:lnTo>
                      <a:pt x="0" y="6"/>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03" name="Freeform 278"/>
              <p:cNvSpPr>
                <a:spLocks/>
              </p:cNvSpPr>
              <p:nvPr/>
            </p:nvSpPr>
            <p:spPr bwMode="auto">
              <a:xfrm>
                <a:off x="1113" y="2729"/>
                <a:ext cx="6" cy="3"/>
              </a:xfrm>
              <a:custGeom>
                <a:avLst/>
                <a:gdLst>
                  <a:gd name="T0" fmla="*/ 6 w 6"/>
                  <a:gd name="T1" fmla="*/ 0 h 3"/>
                  <a:gd name="T2" fmla="*/ 0 w 6"/>
                  <a:gd name="T3" fmla="*/ 0 h 3"/>
                  <a:gd name="T4" fmla="*/ 0 w 6"/>
                  <a:gd name="T5" fmla="*/ 0 h 3"/>
                  <a:gd name="T6" fmla="*/ 0 w 6"/>
                  <a:gd name="T7" fmla="*/ 0 h 3"/>
                  <a:gd name="T8" fmla="*/ 6 w 6"/>
                  <a:gd name="T9" fmla="*/ 3 h 3"/>
                  <a:gd name="T10" fmla="*/ 6 w 6"/>
                  <a:gd name="T11" fmla="*/ 0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6" y="0"/>
                    </a:moveTo>
                    <a:lnTo>
                      <a:pt x="0" y="0"/>
                    </a:lnTo>
                    <a:lnTo>
                      <a:pt x="6" y="3"/>
                    </a:lnTo>
                    <a:lnTo>
                      <a:pt x="6"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04" name="Freeform 279"/>
              <p:cNvSpPr>
                <a:spLocks/>
              </p:cNvSpPr>
              <p:nvPr/>
            </p:nvSpPr>
            <p:spPr bwMode="auto">
              <a:xfrm>
                <a:off x="1163" y="2751"/>
                <a:ext cx="4" cy="7"/>
              </a:xfrm>
              <a:custGeom>
                <a:avLst/>
                <a:gdLst>
                  <a:gd name="T0" fmla="*/ 0 w 4"/>
                  <a:gd name="T1" fmla="*/ 7 h 7"/>
                  <a:gd name="T2" fmla="*/ 0 w 4"/>
                  <a:gd name="T3" fmla="*/ 4 h 7"/>
                  <a:gd name="T4" fmla="*/ 0 w 4"/>
                  <a:gd name="T5" fmla="*/ 4 h 7"/>
                  <a:gd name="T6" fmla="*/ 4 w 4"/>
                  <a:gd name="T7" fmla="*/ 4 h 7"/>
                  <a:gd name="T8" fmla="*/ 0 w 4"/>
                  <a:gd name="T9" fmla="*/ 0 h 7"/>
                  <a:gd name="T10" fmla="*/ 0 w 4"/>
                  <a:gd name="T11" fmla="*/ 7 h 7"/>
                  <a:gd name="T12" fmla="*/ 0 60000 65536"/>
                  <a:gd name="T13" fmla="*/ 0 60000 65536"/>
                  <a:gd name="T14" fmla="*/ 0 60000 65536"/>
                  <a:gd name="T15" fmla="*/ 0 60000 65536"/>
                  <a:gd name="T16" fmla="*/ 0 60000 65536"/>
                  <a:gd name="T17" fmla="*/ 0 60000 65536"/>
                  <a:gd name="T18" fmla="*/ 0 w 4"/>
                  <a:gd name="T19" fmla="*/ 0 h 7"/>
                  <a:gd name="T20" fmla="*/ 4 w 4"/>
                  <a:gd name="T21" fmla="*/ 7 h 7"/>
                </a:gdLst>
                <a:ahLst/>
                <a:cxnLst>
                  <a:cxn ang="T12">
                    <a:pos x="T0" y="T1"/>
                  </a:cxn>
                  <a:cxn ang="T13">
                    <a:pos x="T2" y="T3"/>
                  </a:cxn>
                  <a:cxn ang="T14">
                    <a:pos x="T4" y="T5"/>
                  </a:cxn>
                  <a:cxn ang="T15">
                    <a:pos x="T6" y="T7"/>
                  </a:cxn>
                  <a:cxn ang="T16">
                    <a:pos x="T8" y="T9"/>
                  </a:cxn>
                  <a:cxn ang="T17">
                    <a:pos x="T10" y="T11"/>
                  </a:cxn>
                </a:cxnLst>
                <a:rect l="T18" t="T19" r="T20" b="T21"/>
                <a:pathLst>
                  <a:path w="4" h="7">
                    <a:moveTo>
                      <a:pt x="0" y="7"/>
                    </a:moveTo>
                    <a:lnTo>
                      <a:pt x="0" y="4"/>
                    </a:lnTo>
                    <a:lnTo>
                      <a:pt x="4" y="4"/>
                    </a:lnTo>
                    <a:lnTo>
                      <a:pt x="0" y="0"/>
                    </a:lnTo>
                    <a:lnTo>
                      <a:pt x="0" y="7"/>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05" name="Freeform 280"/>
              <p:cNvSpPr>
                <a:spLocks/>
              </p:cNvSpPr>
              <p:nvPr/>
            </p:nvSpPr>
            <p:spPr bwMode="auto">
              <a:xfrm>
                <a:off x="1141" y="2745"/>
                <a:ext cx="22" cy="16"/>
              </a:xfrm>
              <a:custGeom>
                <a:avLst/>
                <a:gdLst>
                  <a:gd name="T0" fmla="*/ 0 w 22"/>
                  <a:gd name="T1" fmla="*/ 16 h 16"/>
                  <a:gd name="T2" fmla="*/ 22 w 22"/>
                  <a:gd name="T3" fmla="*/ 13 h 16"/>
                  <a:gd name="T4" fmla="*/ 22 w 22"/>
                  <a:gd name="T5" fmla="*/ 6 h 16"/>
                  <a:gd name="T6" fmla="*/ 22 w 22"/>
                  <a:gd name="T7" fmla="*/ 6 h 16"/>
                  <a:gd name="T8" fmla="*/ 19 w 22"/>
                  <a:gd name="T9" fmla="*/ 6 h 16"/>
                  <a:gd name="T10" fmla="*/ 0 w 22"/>
                  <a:gd name="T11" fmla="*/ 0 h 16"/>
                  <a:gd name="T12" fmla="*/ 0 w 22"/>
                  <a:gd name="T13" fmla="*/ 16 h 16"/>
                  <a:gd name="T14" fmla="*/ 0 60000 65536"/>
                  <a:gd name="T15" fmla="*/ 0 60000 65536"/>
                  <a:gd name="T16" fmla="*/ 0 60000 65536"/>
                  <a:gd name="T17" fmla="*/ 0 60000 65536"/>
                  <a:gd name="T18" fmla="*/ 0 60000 65536"/>
                  <a:gd name="T19" fmla="*/ 0 60000 65536"/>
                  <a:gd name="T20" fmla="*/ 0 60000 65536"/>
                  <a:gd name="T21" fmla="*/ 0 w 22"/>
                  <a:gd name="T22" fmla="*/ 0 h 16"/>
                  <a:gd name="T23" fmla="*/ 22 w 22"/>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6">
                    <a:moveTo>
                      <a:pt x="0" y="16"/>
                    </a:moveTo>
                    <a:lnTo>
                      <a:pt x="22" y="13"/>
                    </a:lnTo>
                    <a:lnTo>
                      <a:pt x="22" y="6"/>
                    </a:lnTo>
                    <a:lnTo>
                      <a:pt x="19" y="6"/>
                    </a:lnTo>
                    <a:lnTo>
                      <a:pt x="0" y="0"/>
                    </a:lnTo>
                    <a:lnTo>
                      <a:pt x="0" y="16"/>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06" name="Freeform 281"/>
              <p:cNvSpPr>
                <a:spLocks/>
              </p:cNvSpPr>
              <p:nvPr/>
            </p:nvSpPr>
            <p:spPr bwMode="auto">
              <a:xfrm>
                <a:off x="1119" y="2739"/>
                <a:ext cx="22" cy="22"/>
              </a:xfrm>
              <a:custGeom>
                <a:avLst/>
                <a:gdLst>
                  <a:gd name="T0" fmla="*/ 0 w 22"/>
                  <a:gd name="T1" fmla="*/ 22 h 22"/>
                  <a:gd name="T2" fmla="*/ 0 w 22"/>
                  <a:gd name="T3" fmla="*/ 22 h 22"/>
                  <a:gd name="T4" fmla="*/ 13 w 22"/>
                  <a:gd name="T5" fmla="*/ 22 h 22"/>
                  <a:gd name="T6" fmla="*/ 22 w 22"/>
                  <a:gd name="T7" fmla="*/ 22 h 22"/>
                  <a:gd name="T8" fmla="*/ 22 w 22"/>
                  <a:gd name="T9" fmla="*/ 6 h 22"/>
                  <a:gd name="T10" fmla="*/ 0 w 22"/>
                  <a:gd name="T11" fmla="*/ 0 h 22"/>
                  <a:gd name="T12" fmla="*/ 0 w 22"/>
                  <a:gd name="T13" fmla="*/ 22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22"/>
                    </a:moveTo>
                    <a:lnTo>
                      <a:pt x="0" y="22"/>
                    </a:lnTo>
                    <a:lnTo>
                      <a:pt x="13" y="22"/>
                    </a:lnTo>
                    <a:lnTo>
                      <a:pt x="22" y="22"/>
                    </a:lnTo>
                    <a:lnTo>
                      <a:pt x="22" y="6"/>
                    </a:lnTo>
                    <a:lnTo>
                      <a:pt x="0" y="0"/>
                    </a:lnTo>
                    <a:lnTo>
                      <a:pt x="0" y="22"/>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07" name="Freeform 282"/>
              <p:cNvSpPr>
                <a:spLocks/>
              </p:cNvSpPr>
              <p:nvPr/>
            </p:nvSpPr>
            <p:spPr bwMode="auto">
              <a:xfrm>
                <a:off x="1097" y="2732"/>
                <a:ext cx="22" cy="29"/>
              </a:xfrm>
              <a:custGeom>
                <a:avLst/>
                <a:gdLst>
                  <a:gd name="T0" fmla="*/ 0 w 22"/>
                  <a:gd name="T1" fmla="*/ 23 h 29"/>
                  <a:gd name="T2" fmla="*/ 16 w 22"/>
                  <a:gd name="T3" fmla="*/ 26 h 29"/>
                  <a:gd name="T4" fmla="*/ 16 w 22"/>
                  <a:gd name="T5" fmla="*/ 26 h 29"/>
                  <a:gd name="T6" fmla="*/ 22 w 22"/>
                  <a:gd name="T7" fmla="*/ 29 h 29"/>
                  <a:gd name="T8" fmla="*/ 22 w 22"/>
                  <a:gd name="T9" fmla="*/ 7 h 29"/>
                  <a:gd name="T10" fmla="*/ 13 w 22"/>
                  <a:gd name="T11" fmla="*/ 4 h 29"/>
                  <a:gd name="T12" fmla="*/ 13 w 22"/>
                  <a:gd name="T13" fmla="*/ 4 h 29"/>
                  <a:gd name="T14" fmla="*/ 0 w 22"/>
                  <a:gd name="T15" fmla="*/ 0 h 29"/>
                  <a:gd name="T16" fmla="*/ 0 w 22"/>
                  <a:gd name="T17" fmla="*/ 23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9"/>
                  <a:gd name="T29" fmla="*/ 22 w 22"/>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9">
                    <a:moveTo>
                      <a:pt x="0" y="23"/>
                    </a:moveTo>
                    <a:lnTo>
                      <a:pt x="16" y="26"/>
                    </a:lnTo>
                    <a:lnTo>
                      <a:pt x="22" y="29"/>
                    </a:lnTo>
                    <a:lnTo>
                      <a:pt x="22" y="7"/>
                    </a:lnTo>
                    <a:lnTo>
                      <a:pt x="13" y="4"/>
                    </a:lnTo>
                    <a:lnTo>
                      <a:pt x="0" y="0"/>
                    </a:lnTo>
                    <a:lnTo>
                      <a:pt x="0" y="2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08" name="Freeform 283"/>
              <p:cNvSpPr>
                <a:spLocks/>
              </p:cNvSpPr>
              <p:nvPr/>
            </p:nvSpPr>
            <p:spPr bwMode="auto">
              <a:xfrm>
                <a:off x="1056" y="2732"/>
                <a:ext cx="41" cy="23"/>
              </a:xfrm>
              <a:custGeom>
                <a:avLst/>
                <a:gdLst>
                  <a:gd name="T0" fmla="*/ 3 w 41"/>
                  <a:gd name="T1" fmla="*/ 7 h 23"/>
                  <a:gd name="T2" fmla="*/ 3 w 41"/>
                  <a:gd name="T3" fmla="*/ 7 h 23"/>
                  <a:gd name="T4" fmla="*/ 0 w 41"/>
                  <a:gd name="T5" fmla="*/ 7 h 23"/>
                  <a:gd name="T6" fmla="*/ 0 w 41"/>
                  <a:gd name="T7" fmla="*/ 7 h 23"/>
                  <a:gd name="T8" fmla="*/ 6 w 41"/>
                  <a:gd name="T9" fmla="*/ 10 h 23"/>
                  <a:gd name="T10" fmla="*/ 41 w 41"/>
                  <a:gd name="T11" fmla="*/ 23 h 23"/>
                  <a:gd name="T12" fmla="*/ 41 w 41"/>
                  <a:gd name="T13" fmla="*/ 0 h 23"/>
                  <a:gd name="T14" fmla="*/ 41 w 41"/>
                  <a:gd name="T15" fmla="*/ 0 h 23"/>
                  <a:gd name="T16" fmla="*/ 35 w 41"/>
                  <a:gd name="T17" fmla="*/ 0 h 23"/>
                  <a:gd name="T18" fmla="*/ 3 w 41"/>
                  <a:gd name="T19" fmla="*/ 7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3"/>
                  <a:gd name="T32" fmla="*/ 41 w 41"/>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3">
                    <a:moveTo>
                      <a:pt x="3" y="7"/>
                    </a:moveTo>
                    <a:lnTo>
                      <a:pt x="3" y="7"/>
                    </a:lnTo>
                    <a:lnTo>
                      <a:pt x="0" y="7"/>
                    </a:lnTo>
                    <a:lnTo>
                      <a:pt x="6" y="10"/>
                    </a:lnTo>
                    <a:lnTo>
                      <a:pt x="41" y="23"/>
                    </a:lnTo>
                    <a:lnTo>
                      <a:pt x="41" y="0"/>
                    </a:lnTo>
                    <a:lnTo>
                      <a:pt x="35" y="0"/>
                    </a:lnTo>
                    <a:lnTo>
                      <a:pt x="3"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09" name="Freeform 284"/>
              <p:cNvSpPr>
                <a:spLocks/>
              </p:cNvSpPr>
              <p:nvPr/>
            </p:nvSpPr>
            <p:spPr bwMode="auto">
              <a:xfrm>
                <a:off x="1097" y="2758"/>
                <a:ext cx="13" cy="9"/>
              </a:xfrm>
              <a:custGeom>
                <a:avLst/>
                <a:gdLst>
                  <a:gd name="T0" fmla="*/ 0 w 13"/>
                  <a:gd name="T1" fmla="*/ 9 h 9"/>
                  <a:gd name="T2" fmla="*/ 9 w 13"/>
                  <a:gd name="T3" fmla="*/ 9 h 9"/>
                  <a:gd name="T4" fmla="*/ 9 w 13"/>
                  <a:gd name="T5" fmla="*/ 9 h 9"/>
                  <a:gd name="T6" fmla="*/ 13 w 13"/>
                  <a:gd name="T7" fmla="*/ 6 h 9"/>
                  <a:gd name="T8" fmla="*/ 13 w 13"/>
                  <a:gd name="T9" fmla="*/ 6 h 9"/>
                  <a:gd name="T10" fmla="*/ 6 w 13"/>
                  <a:gd name="T11" fmla="*/ 3 h 9"/>
                  <a:gd name="T12" fmla="*/ 0 w 13"/>
                  <a:gd name="T13" fmla="*/ 0 h 9"/>
                  <a:gd name="T14" fmla="*/ 0 w 13"/>
                  <a:gd name="T15" fmla="*/ 9 h 9"/>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9"/>
                  <a:gd name="T26" fmla="*/ 13 w 13"/>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9">
                    <a:moveTo>
                      <a:pt x="0" y="9"/>
                    </a:moveTo>
                    <a:lnTo>
                      <a:pt x="9" y="9"/>
                    </a:lnTo>
                    <a:lnTo>
                      <a:pt x="13" y="6"/>
                    </a:lnTo>
                    <a:lnTo>
                      <a:pt x="6" y="3"/>
                    </a:lnTo>
                    <a:lnTo>
                      <a:pt x="0" y="0"/>
                    </a:lnTo>
                    <a:lnTo>
                      <a:pt x="0" y="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10" name="Freeform 285"/>
              <p:cNvSpPr>
                <a:spLocks/>
              </p:cNvSpPr>
              <p:nvPr/>
            </p:nvSpPr>
            <p:spPr bwMode="auto">
              <a:xfrm>
                <a:off x="1040" y="2742"/>
                <a:ext cx="57" cy="28"/>
              </a:xfrm>
              <a:custGeom>
                <a:avLst/>
                <a:gdLst>
                  <a:gd name="T0" fmla="*/ 3 w 57"/>
                  <a:gd name="T1" fmla="*/ 22 h 28"/>
                  <a:gd name="T2" fmla="*/ 13 w 57"/>
                  <a:gd name="T3" fmla="*/ 28 h 28"/>
                  <a:gd name="T4" fmla="*/ 13 w 57"/>
                  <a:gd name="T5" fmla="*/ 28 h 28"/>
                  <a:gd name="T6" fmla="*/ 25 w 57"/>
                  <a:gd name="T7" fmla="*/ 28 h 28"/>
                  <a:gd name="T8" fmla="*/ 35 w 57"/>
                  <a:gd name="T9" fmla="*/ 28 h 28"/>
                  <a:gd name="T10" fmla="*/ 57 w 57"/>
                  <a:gd name="T11" fmla="*/ 25 h 28"/>
                  <a:gd name="T12" fmla="*/ 57 w 57"/>
                  <a:gd name="T13" fmla="*/ 16 h 28"/>
                  <a:gd name="T14" fmla="*/ 13 w 57"/>
                  <a:gd name="T15" fmla="*/ 3 h 28"/>
                  <a:gd name="T16" fmla="*/ 13 w 57"/>
                  <a:gd name="T17" fmla="*/ 3 h 28"/>
                  <a:gd name="T18" fmla="*/ 0 w 57"/>
                  <a:gd name="T19" fmla="*/ 0 h 28"/>
                  <a:gd name="T20" fmla="*/ 3 w 57"/>
                  <a:gd name="T21" fmla="*/ 22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28"/>
                  <a:gd name="T35" fmla="*/ 57 w 57"/>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28">
                    <a:moveTo>
                      <a:pt x="3" y="22"/>
                    </a:moveTo>
                    <a:lnTo>
                      <a:pt x="13" y="28"/>
                    </a:lnTo>
                    <a:lnTo>
                      <a:pt x="25" y="28"/>
                    </a:lnTo>
                    <a:lnTo>
                      <a:pt x="35" y="28"/>
                    </a:lnTo>
                    <a:lnTo>
                      <a:pt x="57" y="25"/>
                    </a:lnTo>
                    <a:lnTo>
                      <a:pt x="57" y="16"/>
                    </a:lnTo>
                    <a:lnTo>
                      <a:pt x="13" y="3"/>
                    </a:lnTo>
                    <a:lnTo>
                      <a:pt x="0" y="0"/>
                    </a:lnTo>
                    <a:lnTo>
                      <a:pt x="3" y="2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11" name="Freeform 286"/>
              <p:cNvSpPr>
                <a:spLocks/>
              </p:cNvSpPr>
              <p:nvPr/>
            </p:nvSpPr>
            <p:spPr bwMode="auto">
              <a:xfrm>
                <a:off x="999" y="2742"/>
                <a:ext cx="44" cy="22"/>
              </a:xfrm>
              <a:custGeom>
                <a:avLst/>
                <a:gdLst>
                  <a:gd name="T0" fmla="*/ 0 w 44"/>
                  <a:gd name="T1" fmla="*/ 6 h 22"/>
                  <a:gd name="T2" fmla="*/ 0 w 44"/>
                  <a:gd name="T3" fmla="*/ 6 h 22"/>
                  <a:gd name="T4" fmla="*/ 0 w 44"/>
                  <a:gd name="T5" fmla="*/ 6 h 22"/>
                  <a:gd name="T6" fmla="*/ 3 w 44"/>
                  <a:gd name="T7" fmla="*/ 9 h 22"/>
                  <a:gd name="T8" fmla="*/ 44 w 44"/>
                  <a:gd name="T9" fmla="*/ 22 h 22"/>
                  <a:gd name="T10" fmla="*/ 41 w 44"/>
                  <a:gd name="T11" fmla="*/ 0 h 22"/>
                  <a:gd name="T12" fmla="*/ 41 w 44"/>
                  <a:gd name="T13" fmla="*/ 0 h 22"/>
                  <a:gd name="T14" fmla="*/ 35 w 44"/>
                  <a:gd name="T15" fmla="*/ 0 h 22"/>
                  <a:gd name="T16" fmla="*/ 0 w 44"/>
                  <a:gd name="T17" fmla="*/ 6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22"/>
                  <a:gd name="T29" fmla="*/ 44 w 44"/>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22">
                    <a:moveTo>
                      <a:pt x="0" y="6"/>
                    </a:moveTo>
                    <a:lnTo>
                      <a:pt x="0" y="6"/>
                    </a:lnTo>
                    <a:lnTo>
                      <a:pt x="3" y="9"/>
                    </a:lnTo>
                    <a:lnTo>
                      <a:pt x="44" y="22"/>
                    </a:lnTo>
                    <a:lnTo>
                      <a:pt x="41" y="0"/>
                    </a:lnTo>
                    <a:lnTo>
                      <a:pt x="35" y="0"/>
                    </a:lnTo>
                    <a:lnTo>
                      <a:pt x="0" y="6"/>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12" name="Freeform 287"/>
              <p:cNvSpPr>
                <a:spLocks/>
              </p:cNvSpPr>
              <p:nvPr/>
            </p:nvSpPr>
            <p:spPr bwMode="auto">
              <a:xfrm>
                <a:off x="1043" y="2770"/>
                <a:ext cx="10" cy="7"/>
              </a:xfrm>
              <a:custGeom>
                <a:avLst/>
                <a:gdLst>
                  <a:gd name="T0" fmla="*/ 0 w 10"/>
                  <a:gd name="T1" fmla="*/ 7 h 7"/>
                  <a:gd name="T2" fmla="*/ 6 w 10"/>
                  <a:gd name="T3" fmla="*/ 7 h 7"/>
                  <a:gd name="T4" fmla="*/ 6 w 10"/>
                  <a:gd name="T5" fmla="*/ 7 h 7"/>
                  <a:gd name="T6" fmla="*/ 10 w 10"/>
                  <a:gd name="T7" fmla="*/ 7 h 7"/>
                  <a:gd name="T8" fmla="*/ 10 w 10"/>
                  <a:gd name="T9" fmla="*/ 4 h 7"/>
                  <a:gd name="T10" fmla="*/ 3 w 10"/>
                  <a:gd name="T11" fmla="*/ 0 h 7"/>
                  <a:gd name="T12" fmla="*/ 0 w 10"/>
                  <a:gd name="T13" fmla="*/ 0 h 7"/>
                  <a:gd name="T14" fmla="*/ 0 w 10"/>
                  <a:gd name="T15" fmla="*/ 7 h 7"/>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7"/>
                  <a:gd name="T26" fmla="*/ 10 w 10"/>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7">
                    <a:moveTo>
                      <a:pt x="0" y="7"/>
                    </a:moveTo>
                    <a:lnTo>
                      <a:pt x="6" y="7"/>
                    </a:lnTo>
                    <a:lnTo>
                      <a:pt x="10" y="7"/>
                    </a:lnTo>
                    <a:lnTo>
                      <a:pt x="10" y="4"/>
                    </a:lnTo>
                    <a:lnTo>
                      <a:pt x="3" y="0"/>
                    </a:lnTo>
                    <a:lnTo>
                      <a:pt x="0" y="0"/>
                    </a:lnTo>
                    <a:lnTo>
                      <a:pt x="0"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13" name="Freeform 288"/>
              <p:cNvSpPr>
                <a:spLocks/>
              </p:cNvSpPr>
              <p:nvPr/>
            </p:nvSpPr>
            <p:spPr bwMode="auto">
              <a:xfrm>
                <a:off x="986" y="2751"/>
                <a:ext cx="57" cy="32"/>
              </a:xfrm>
              <a:custGeom>
                <a:avLst/>
                <a:gdLst>
                  <a:gd name="T0" fmla="*/ 0 w 57"/>
                  <a:gd name="T1" fmla="*/ 26 h 32"/>
                  <a:gd name="T2" fmla="*/ 10 w 57"/>
                  <a:gd name="T3" fmla="*/ 29 h 32"/>
                  <a:gd name="T4" fmla="*/ 10 w 57"/>
                  <a:gd name="T5" fmla="*/ 29 h 32"/>
                  <a:gd name="T6" fmla="*/ 19 w 57"/>
                  <a:gd name="T7" fmla="*/ 32 h 32"/>
                  <a:gd name="T8" fmla="*/ 29 w 57"/>
                  <a:gd name="T9" fmla="*/ 32 h 32"/>
                  <a:gd name="T10" fmla="*/ 57 w 57"/>
                  <a:gd name="T11" fmla="*/ 26 h 32"/>
                  <a:gd name="T12" fmla="*/ 57 w 57"/>
                  <a:gd name="T13" fmla="*/ 19 h 32"/>
                  <a:gd name="T14" fmla="*/ 10 w 57"/>
                  <a:gd name="T15" fmla="*/ 4 h 32"/>
                  <a:gd name="T16" fmla="*/ 10 w 57"/>
                  <a:gd name="T17" fmla="*/ 4 h 32"/>
                  <a:gd name="T18" fmla="*/ 0 w 57"/>
                  <a:gd name="T19" fmla="*/ 0 h 32"/>
                  <a:gd name="T20" fmla="*/ 0 w 57"/>
                  <a:gd name="T21" fmla="*/ 26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2"/>
                  <a:gd name="T35" fmla="*/ 57 w 57"/>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2">
                    <a:moveTo>
                      <a:pt x="0" y="26"/>
                    </a:moveTo>
                    <a:lnTo>
                      <a:pt x="10" y="29"/>
                    </a:lnTo>
                    <a:lnTo>
                      <a:pt x="19" y="32"/>
                    </a:lnTo>
                    <a:lnTo>
                      <a:pt x="29" y="32"/>
                    </a:lnTo>
                    <a:lnTo>
                      <a:pt x="57" y="26"/>
                    </a:lnTo>
                    <a:lnTo>
                      <a:pt x="57" y="19"/>
                    </a:lnTo>
                    <a:lnTo>
                      <a:pt x="10" y="4"/>
                    </a:lnTo>
                    <a:lnTo>
                      <a:pt x="0" y="0"/>
                    </a:lnTo>
                    <a:lnTo>
                      <a:pt x="0" y="26"/>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14" name="Freeform 289"/>
              <p:cNvSpPr>
                <a:spLocks/>
              </p:cNvSpPr>
              <p:nvPr/>
            </p:nvSpPr>
            <p:spPr bwMode="auto">
              <a:xfrm>
                <a:off x="936" y="2751"/>
                <a:ext cx="50" cy="26"/>
              </a:xfrm>
              <a:custGeom>
                <a:avLst/>
                <a:gdLst>
                  <a:gd name="T0" fmla="*/ 3 w 50"/>
                  <a:gd name="T1" fmla="*/ 7 h 26"/>
                  <a:gd name="T2" fmla="*/ 3 w 50"/>
                  <a:gd name="T3" fmla="*/ 7 h 26"/>
                  <a:gd name="T4" fmla="*/ 0 w 50"/>
                  <a:gd name="T5" fmla="*/ 7 h 26"/>
                  <a:gd name="T6" fmla="*/ 6 w 50"/>
                  <a:gd name="T7" fmla="*/ 10 h 26"/>
                  <a:gd name="T8" fmla="*/ 50 w 50"/>
                  <a:gd name="T9" fmla="*/ 26 h 26"/>
                  <a:gd name="T10" fmla="*/ 50 w 50"/>
                  <a:gd name="T11" fmla="*/ 0 h 26"/>
                  <a:gd name="T12" fmla="*/ 50 w 50"/>
                  <a:gd name="T13" fmla="*/ 0 h 26"/>
                  <a:gd name="T14" fmla="*/ 38 w 50"/>
                  <a:gd name="T15" fmla="*/ 0 h 26"/>
                  <a:gd name="T16" fmla="*/ 3 w 50"/>
                  <a:gd name="T17" fmla="*/ 7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
                  <a:gd name="T28" fmla="*/ 0 h 26"/>
                  <a:gd name="T29" fmla="*/ 50 w 50"/>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 h="26">
                    <a:moveTo>
                      <a:pt x="3" y="7"/>
                    </a:moveTo>
                    <a:lnTo>
                      <a:pt x="3" y="7"/>
                    </a:lnTo>
                    <a:lnTo>
                      <a:pt x="0" y="7"/>
                    </a:lnTo>
                    <a:lnTo>
                      <a:pt x="6" y="10"/>
                    </a:lnTo>
                    <a:lnTo>
                      <a:pt x="50" y="26"/>
                    </a:lnTo>
                    <a:lnTo>
                      <a:pt x="50" y="0"/>
                    </a:lnTo>
                    <a:lnTo>
                      <a:pt x="38" y="0"/>
                    </a:lnTo>
                    <a:lnTo>
                      <a:pt x="3" y="7"/>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15" name="Freeform 290"/>
              <p:cNvSpPr>
                <a:spLocks/>
              </p:cNvSpPr>
              <p:nvPr/>
            </p:nvSpPr>
            <p:spPr bwMode="auto">
              <a:xfrm>
                <a:off x="986" y="2783"/>
                <a:ext cx="6" cy="3"/>
              </a:xfrm>
              <a:custGeom>
                <a:avLst/>
                <a:gdLst>
                  <a:gd name="T0" fmla="*/ 0 w 6"/>
                  <a:gd name="T1" fmla="*/ 3 h 3"/>
                  <a:gd name="T2" fmla="*/ 3 w 6"/>
                  <a:gd name="T3" fmla="*/ 3 h 3"/>
                  <a:gd name="T4" fmla="*/ 3 w 6"/>
                  <a:gd name="T5" fmla="*/ 3 h 3"/>
                  <a:gd name="T6" fmla="*/ 6 w 6"/>
                  <a:gd name="T7" fmla="*/ 3 h 3"/>
                  <a:gd name="T8" fmla="*/ 0 w 6"/>
                  <a:gd name="T9" fmla="*/ 0 h 3"/>
                  <a:gd name="T10" fmla="*/ 0 w 6"/>
                  <a:gd name="T11" fmla="*/ 3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0" y="3"/>
                    </a:moveTo>
                    <a:lnTo>
                      <a:pt x="3" y="3"/>
                    </a:lnTo>
                    <a:lnTo>
                      <a:pt x="6" y="3"/>
                    </a:lnTo>
                    <a:lnTo>
                      <a:pt x="0" y="0"/>
                    </a:lnTo>
                    <a:lnTo>
                      <a:pt x="0" y="3"/>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16" name="Freeform 291"/>
              <p:cNvSpPr>
                <a:spLocks/>
              </p:cNvSpPr>
              <p:nvPr/>
            </p:nvSpPr>
            <p:spPr bwMode="auto">
              <a:xfrm>
                <a:off x="929" y="2764"/>
                <a:ext cx="57" cy="29"/>
              </a:xfrm>
              <a:custGeom>
                <a:avLst/>
                <a:gdLst>
                  <a:gd name="T0" fmla="*/ 3 w 57"/>
                  <a:gd name="T1" fmla="*/ 25 h 29"/>
                  <a:gd name="T2" fmla="*/ 3 w 57"/>
                  <a:gd name="T3" fmla="*/ 25 h 29"/>
                  <a:gd name="T4" fmla="*/ 13 w 57"/>
                  <a:gd name="T5" fmla="*/ 29 h 29"/>
                  <a:gd name="T6" fmla="*/ 22 w 57"/>
                  <a:gd name="T7" fmla="*/ 29 h 29"/>
                  <a:gd name="T8" fmla="*/ 57 w 57"/>
                  <a:gd name="T9" fmla="*/ 22 h 29"/>
                  <a:gd name="T10" fmla="*/ 57 w 57"/>
                  <a:gd name="T11" fmla="*/ 19 h 29"/>
                  <a:gd name="T12" fmla="*/ 57 w 57"/>
                  <a:gd name="T13" fmla="*/ 19 h 29"/>
                  <a:gd name="T14" fmla="*/ 57 w 57"/>
                  <a:gd name="T15" fmla="*/ 16 h 29"/>
                  <a:gd name="T16" fmla="*/ 3 w 57"/>
                  <a:gd name="T17" fmla="*/ 0 h 29"/>
                  <a:gd name="T18" fmla="*/ 3 w 57"/>
                  <a:gd name="T19" fmla="*/ 0 h 29"/>
                  <a:gd name="T20" fmla="*/ 0 w 57"/>
                  <a:gd name="T21" fmla="*/ 0 h 29"/>
                  <a:gd name="T22" fmla="*/ 3 w 57"/>
                  <a:gd name="T23" fmla="*/ 25 h 29"/>
                  <a:gd name="T24" fmla="*/ 3 w 57"/>
                  <a:gd name="T25" fmla="*/ 25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29"/>
                  <a:gd name="T41" fmla="*/ 57 w 57"/>
                  <a:gd name="T42" fmla="*/ 29 h 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29">
                    <a:moveTo>
                      <a:pt x="3" y="25"/>
                    </a:moveTo>
                    <a:lnTo>
                      <a:pt x="3" y="25"/>
                    </a:lnTo>
                    <a:lnTo>
                      <a:pt x="13" y="29"/>
                    </a:lnTo>
                    <a:lnTo>
                      <a:pt x="22" y="29"/>
                    </a:lnTo>
                    <a:lnTo>
                      <a:pt x="57" y="22"/>
                    </a:lnTo>
                    <a:lnTo>
                      <a:pt x="57" y="19"/>
                    </a:lnTo>
                    <a:lnTo>
                      <a:pt x="57" y="16"/>
                    </a:lnTo>
                    <a:lnTo>
                      <a:pt x="3" y="0"/>
                    </a:lnTo>
                    <a:lnTo>
                      <a:pt x="0" y="0"/>
                    </a:lnTo>
                    <a:lnTo>
                      <a:pt x="3" y="25"/>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17" name="Freeform 292"/>
              <p:cNvSpPr>
                <a:spLocks/>
              </p:cNvSpPr>
              <p:nvPr/>
            </p:nvSpPr>
            <p:spPr bwMode="auto">
              <a:xfrm>
                <a:off x="875" y="2761"/>
                <a:ext cx="57" cy="28"/>
              </a:xfrm>
              <a:custGeom>
                <a:avLst/>
                <a:gdLst>
                  <a:gd name="T0" fmla="*/ 0 w 57"/>
                  <a:gd name="T1" fmla="*/ 6 h 28"/>
                  <a:gd name="T2" fmla="*/ 0 w 57"/>
                  <a:gd name="T3" fmla="*/ 6 h 28"/>
                  <a:gd name="T4" fmla="*/ 0 w 57"/>
                  <a:gd name="T5" fmla="*/ 6 h 28"/>
                  <a:gd name="T6" fmla="*/ 0 w 57"/>
                  <a:gd name="T7" fmla="*/ 9 h 28"/>
                  <a:gd name="T8" fmla="*/ 0 w 57"/>
                  <a:gd name="T9" fmla="*/ 9 h 28"/>
                  <a:gd name="T10" fmla="*/ 4 w 57"/>
                  <a:gd name="T11" fmla="*/ 13 h 28"/>
                  <a:gd name="T12" fmla="*/ 57 w 57"/>
                  <a:gd name="T13" fmla="*/ 28 h 28"/>
                  <a:gd name="T14" fmla="*/ 54 w 57"/>
                  <a:gd name="T15" fmla="*/ 3 h 28"/>
                  <a:gd name="T16" fmla="*/ 54 w 57"/>
                  <a:gd name="T17" fmla="*/ 3 h 28"/>
                  <a:gd name="T18" fmla="*/ 38 w 57"/>
                  <a:gd name="T19" fmla="*/ 0 h 28"/>
                  <a:gd name="T20" fmla="*/ 0 w 57"/>
                  <a:gd name="T21" fmla="*/ 6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28"/>
                  <a:gd name="T35" fmla="*/ 57 w 57"/>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28">
                    <a:moveTo>
                      <a:pt x="0" y="6"/>
                    </a:moveTo>
                    <a:lnTo>
                      <a:pt x="0" y="6"/>
                    </a:lnTo>
                    <a:lnTo>
                      <a:pt x="0" y="9"/>
                    </a:lnTo>
                    <a:lnTo>
                      <a:pt x="4" y="13"/>
                    </a:lnTo>
                    <a:lnTo>
                      <a:pt x="57" y="28"/>
                    </a:lnTo>
                    <a:lnTo>
                      <a:pt x="54" y="3"/>
                    </a:lnTo>
                    <a:lnTo>
                      <a:pt x="38" y="0"/>
                    </a:lnTo>
                    <a:lnTo>
                      <a:pt x="0" y="6"/>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18" name="Freeform 293"/>
              <p:cNvSpPr>
                <a:spLocks/>
              </p:cNvSpPr>
              <p:nvPr/>
            </p:nvSpPr>
            <p:spPr bwMode="auto">
              <a:xfrm>
                <a:off x="875" y="2767"/>
                <a:ext cx="1" cy="3"/>
              </a:xfrm>
              <a:custGeom>
                <a:avLst/>
                <a:gdLst>
                  <a:gd name="T0" fmla="*/ 0 w 1"/>
                  <a:gd name="T1" fmla="*/ 3 h 3"/>
                  <a:gd name="T2" fmla="*/ 0 w 1"/>
                  <a:gd name="T3" fmla="*/ 0 h 3"/>
                  <a:gd name="T4" fmla="*/ 0 w 1"/>
                  <a:gd name="T5" fmla="*/ 0 h 3"/>
                  <a:gd name="T6" fmla="*/ 0 w 1"/>
                  <a:gd name="T7" fmla="*/ 3 h 3"/>
                  <a:gd name="T8" fmla="*/ 0 w 1"/>
                  <a:gd name="T9" fmla="*/ 3 h 3"/>
                  <a:gd name="T10" fmla="*/ 0 w 1"/>
                  <a:gd name="T11" fmla="*/ 3 h 3"/>
                  <a:gd name="T12" fmla="*/ 0 60000 65536"/>
                  <a:gd name="T13" fmla="*/ 0 60000 65536"/>
                  <a:gd name="T14" fmla="*/ 0 60000 65536"/>
                  <a:gd name="T15" fmla="*/ 0 60000 65536"/>
                  <a:gd name="T16" fmla="*/ 0 60000 65536"/>
                  <a:gd name="T17" fmla="*/ 0 60000 65536"/>
                  <a:gd name="T18" fmla="*/ 0 w 1"/>
                  <a:gd name="T19" fmla="*/ 0 h 3"/>
                  <a:gd name="T20" fmla="*/ 1 w 1"/>
                  <a:gd name="T21" fmla="*/ 3 h 3"/>
                </a:gdLst>
                <a:ahLst/>
                <a:cxnLst>
                  <a:cxn ang="T12">
                    <a:pos x="T0" y="T1"/>
                  </a:cxn>
                  <a:cxn ang="T13">
                    <a:pos x="T2" y="T3"/>
                  </a:cxn>
                  <a:cxn ang="T14">
                    <a:pos x="T4" y="T5"/>
                  </a:cxn>
                  <a:cxn ang="T15">
                    <a:pos x="T6" y="T7"/>
                  </a:cxn>
                  <a:cxn ang="T16">
                    <a:pos x="T8" y="T9"/>
                  </a:cxn>
                  <a:cxn ang="T17">
                    <a:pos x="T10" y="T11"/>
                  </a:cxn>
                </a:cxnLst>
                <a:rect l="T18" t="T19" r="T20" b="T21"/>
                <a:pathLst>
                  <a:path w="1" h="3">
                    <a:moveTo>
                      <a:pt x="0" y="3"/>
                    </a:moveTo>
                    <a:lnTo>
                      <a:pt x="0" y="0"/>
                    </a:lnTo>
                    <a:lnTo>
                      <a:pt x="0" y="3"/>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19" name="Freeform 294"/>
              <p:cNvSpPr>
                <a:spLocks/>
              </p:cNvSpPr>
              <p:nvPr/>
            </p:nvSpPr>
            <p:spPr bwMode="auto">
              <a:xfrm>
                <a:off x="875" y="2777"/>
                <a:ext cx="54" cy="28"/>
              </a:xfrm>
              <a:custGeom>
                <a:avLst/>
                <a:gdLst>
                  <a:gd name="T0" fmla="*/ 0 w 54"/>
                  <a:gd name="T1" fmla="*/ 28 h 28"/>
                  <a:gd name="T2" fmla="*/ 0 w 54"/>
                  <a:gd name="T3" fmla="*/ 28 h 28"/>
                  <a:gd name="T4" fmla="*/ 13 w 54"/>
                  <a:gd name="T5" fmla="*/ 28 h 28"/>
                  <a:gd name="T6" fmla="*/ 51 w 54"/>
                  <a:gd name="T7" fmla="*/ 22 h 28"/>
                  <a:gd name="T8" fmla="*/ 51 w 54"/>
                  <a:gd name="T9" fmla="*/ 22 h 28"/>
                  <a:gd name="T10" fmla="*/ 54 w 54"/>
                  <a:gd name="T11" fmla="*/ 19 h 28"/>
                  <a:gd name="T12" fmla="*/ 54 w 54"/>
                  <a:gd name="T13" fmla="*/ 19 h 28"/>
                  <a:gd name="T14" fmla="*/ 48 w 54"/>
                  <a:gd name="T15" fmla="*/ 16 h 28"/>
                  <a:gd name="T16" fmla="*/ 0 w 54"/>
                  <a:gd name="T17" fmla="*/ 0 h 28"/>
                  <a:gd name="T18" fmla="*/ 0 w 54"/>
                  <a:gd name="T19" fmla="*/ 28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28"/>
                  <a:gd name="T32" fmla="*/ 54 w 54"/>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28">
                    <a:moveTo>
                      <a:pt x="0" y="28"/>
                    </a:moveTo>
                    <a:lnTo>
                      <a:pt x="0" y="28"/>
                    </a:lnTo>
                    <a:lnTo>
                      <a:pt x="13" y="28"/>
                    </a:lnTo>
                    <a:lnTo>
                      <a:pt x="51" y="22"/>
                    </a:lnTo>
                    <a:lnTo>
                      <a:pt x="54" y="19"/>
                    </a:lnTo>
                    <a:lnTo>
                      <a:pt x="48" y="16"/>
                    </a:lnTo>
                    <a:lnTo>
                      <a:pt x="0" y="0"/>
                    </a:lnTo>
                    <a:lnTo>
                      <a:pt x="0" y="28"/>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20" name="Freeform 295"/>
              <p:cNvSpPr>
                <a:spLocks/>
              </p:cNvSpPr>
              <p:nvPr/>
            </p:nvSpPr>
            <p:spPr bwMode="auto">
              <a:xfrm>
                <a:off x="822" y="2770"/>
                <a:ext cx="53" cy="35"/>
              </a:xfrm>
              <a:custGeom>
                <a:avLst/>
                <a:gdLst>
                  <a:gd name="T0" fmla="*/ 0 w 53"/>
                  <a:gd name="T1" fmla="*/ 7 h 35"/>
                  <a:gd name="T2" fmla="*/ 0 w 53"/>
                  <a:gd name="T3" fmla="*/ 16 h 35"/>
                  <a:gd name="T4" fmla="*/ 44 w 53"/>
                  <a:gd name="T5" fmla="*/ 32 h 35"/>
                  <a:gd name="T6" fmla="*/ 44 w 53"/>
                  <a:gd name="T7" fmla="*/ 32 h 35"/>
                  <a:gd name="T8" fmla="*/ 53 w 53"/>
                  <a:gd name="T9" fmla="*/ 35 h 35"/>
                  <a:gd name="T10" fmla="*/ 53 w 53"/>
                  <a:gd name="T11" fmla="*/ 7 h 35"/>
                  <a:gd name="T12" fmla="*/ 47 w 53"/>
                  <a:gd name="T13" fmla="*/ 4 h 35"/>
                  <a:gd name="T14" fmla="*/ 47 w 53"/>
                  <a:gd name="T15" fmla="*/ 4 h 35"/>
                  <a:gd name="T16" fmla="*/ 38 w 53"/>
                  <a:gd name="T17" fmla="*/ 0 h 35"/>
                  <a:gd name="T18" fmla="*/ 28 w 53"/>
                  <a:gd name="T19" fmla="*/ 0 h 35"/>
                  <a:gd name="T20" fmla="*/ 0 w 53"/>
                  <a:gd name="T21" fmla="*/ 7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
                  <a:gd name="T34" fmla="*/ 0 h 35"/>
                  <a:gd name="T35" fmla="*/ 53 w 53"/>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 h="35">
                    <a:moveTo>
                      <a:pt x="0" y="7"/>
                    </a:moveTo>
                    <a:lnTo>
                      <a:pt x="0" y="16"/>
                    </a:lnTo>
                    <a:lnTo>
                      <a:pt x="44" y="32"/>
                    </a:lnTo>
                    <a:lnTo>
                      <a:pt x="53" y="35"/>
                    </a:lnTo>
                    <a:lnTo>
                      <a:pt x="53" y="7"/>
                    </a:lnTo>
                    <a:lnTo>
                      <a:pt x="47" y="4"/>
                    </a:lnTo>
                    <a:lnTo>
                      <a:pt x="38" y="0"/>
                    </a:lnTo>
                    <a:lnTo>
                      <a:pt x="28" y="0"/>
                    </a:lnTo>
                    <a:lnTo>
                      <a:pt x="0" y="7"/>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21" name="Freeform 296"/>
              <p:cNvSpPr>
                <a:spLocks/>
              </p:cNvSpPr>
              <p:nvPr/>
            </p:nvSpPr>
            <p:spPr bwMode="auto">
              <a:xfrm>
                <a:off x="809" y="2777"/>
                <a:ext cx="13" cy="9"/>
              </a:xfrm>
              <a:custGeom>
                <a:avLst/>
                <a:gdLst>
                  <a:gd name="T0" fmla="*/ 13 w 13"/>
                  <a:gd name="T1" fmla="*/ 0 h 9"/>
                  <a:gd name="T2" fmla="*/ 3 w 13"/>
                  <a:gd name="T3" fmla="*/ 0 h 9"/>
                  <a:gd name="T4" fmla="*/ 3 w 13"/>
                  <a:gd name="T5" fmla="*/ 0 h 9"/>
                  <a:gd name="T6" fmla="*/ 0 w 13"/>
                  <a:gd name="T7" fmla="*/ 3 h 9"/>
                  <a:gd name="T8" fmla="*/ 6 w 13"/>
                  <a:gd name="T9" fmla="*/ 6 h 9"/>
                  <a:gd name="T10" fmla="*/ 13 w 13"/>
                  <a:gd name="T11" fmla="*/ 9 h 9"/>
                  <a:gd name="T12" fmla="*/ 13 w 13"/>
                  <a:gd name="T13" fmla="*/ 0 h 9"/>
                  <a:gd name="T14" fmla="*/ 0 60000 65536"/>
                  <a:gd name="T15" fmla="*/ 0 60000 65536"/>
                  <a:gd name="T16" fmla="*/ 0 60000 65536"/>
                  <a:gd name="T17" fmla="*/ 0 60000 65536"/>
                  <a:gd name="T18" fmla="*/ 0 60000 65536"/>
                  <a:gd name="T19" fmla="*/ 0 60000 65536"/>
                  <a:gd name="T20" fmla="*/ 0 60000 65536"/>
                  <a:gd name="T21" fmla="*/ 0 w 13"/>
                  <a:gd name="T22" fmla="*/ 0 h 9"/>
                  <a:gd name="T23" fmla="*/ 13 w 1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9">
                    <a:moveTo>
                      <a:pt x="13" y="0"/>
                    </a:moveTo>
                    <a:lnTo>
                      <a:pt x="3" y="0"/>
                    </a:lnTo>
                    <a:lnTo>
                      <a:pt x="0" y="3"/>
                    </a:lnTo>
                    <a:lnTo>
                      <a:pt x="6" y="6"/>
                    </a:lnTo>
                    <a:lnTo>
                      <a:pt x="13" y="9"/>
                    </a:lnTo>
                    <a:lnTo>
                      <a:pt x="13" y="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22" name="Freeform 297"/>
              <p:cNvSpPr>
                <a:spLocks/>
              </p:cNvSpPr>
              <p:nvPr/>
            </p:nvSpPr>
            <p:spPr bwMode="auto">
              <a:xfrm>
                <a:off x="822" y="2789"/>
                <a:ext cx="41" cy="26"/>
              </a:xfrm>
              <a:custGeom>
                <a:avLst/>
                <a:gdLst>
                  <a:gd name="T0" fmla="*/ 0 w 41"/>
                  <a:gd name="T1" fmla="*/ 26 h 26"/>
                  <a:gd name="T2" fmla="*/ 38 w 41"/>
                  <a:gd name="T3" fmla="*/ 19 h 26"/>
                  <a:gd name="T4" fmla="*/ 38 w 41"/>
                  <a:gd name="T5" fmla="*/ 19 h 26"/>
                  <a:gd name="T6" fmla="*/ 41 w 41"/>
                  <a:gd name="T7" fmla="*/ 19 h 26"/>
                  <a:gd name="T8" fmla="*/ 41 w 41"/>
                  <a:gd name="T9" fmla="*/ 16 h 26"/>
                  <a:gd name="T10" fmla="*/ 34 w 41"/>
                  <a:gd name="T11" fmla="*/ 13 h 26"/>
                  <a:gd name="T12" fmla="*/ 0 w 41"/>
                  <a:gd name="T13" fmla="*/ 0 h 26"/>
                  <a:gd name="T14" fmla="*/ 0 w 41"/>
                  <a:gd name="T15" fmla="*/ 26 h 26"/>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26"/>
                  <a:gd name="T26" fmla="*/ 41 w 41"/>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26">
                    <a:moveTo>
                      <a:pt x="0" y="26"/>
                    </a:moveTo>
                    <a:lnTo>
                      <a:pt x="38" y="19"/>
                    </a:lnTo>
                    <a:lnTo>
                      <a:pt x="41" y="19"/>
                    </a:lnTo>
                    <a:lnTo>
                      <a:pt x="41" y="16"/>
                    </a:lnTo>
                    <a:lnTo>
                      <a:pt x="34" y="13"/>
                    </a:lnTo>
                    <a:lnTo>
                      <a:pt x="0" y="0"/>
                    </a:lnTo>
                    <a:lnTo>
                      <a:pt x="0" y="26"/>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23" name="Freeform 298"/>
              <p:cNvSpPr>
                <a:spLocks/>
              </p:cNvSpPr>
              <p:nvPr/>
            </p:nvSpPr>
            <p:spPr bwMode="auto">
              <a:xfrm>
                <a:off x="765" y="2783"/>
                <a:ext cx="57" cy="32"/>
              </a:xfrm>
              <a:custGeom>
                <a:avLst/>
                <a:gdLst>
                  <a:gd name="T0" fmla="*/ 0 w 57"/>
                  <a:gd name="T1" fmla="*/ 19 h 32"/>
                  <a:gd name="T2" fmla="*/ 34 w 57"/>
                  <a:gd name="T3" fmla="*/ 29 h 32"/>
                  <a:gd name="T4" fmla="*/ 34 w 57"/>
                  <a:gd name="T5" fmla="*/ 29 h 32"/>
                  <a:gd name="T6" fmla="*/ 47 w 57"/>
                  <a:gd name="T7" fmla="*/ 32 h 32"/>
                  <a:gd name="T8" fmla="*/ 57 w 57"/>
                  <a:gd name="T9" fmla="*/ 32 h 32"/>
                  <a:gd name="T10" fmla="*/ 57 w 57"/>
                  <a:gd name="T11" fmla="*/ 32 h 32"/>
                  <a:gd name="T12" fmla="*/ 57 w 57"/>
                  <a:gd name="T13" fmla="*/ 6 h 32"/>
                  <a:gd name="T14" fmla="*/ 41 w 57"/>
                  <a:gd name="T15" fmla="*/ 3 h 32"/>
                  <a:gd name="T16" fmla="*/ 41 w 57"/>
                  <a:gd name="T17" fmla="*/ 3 h 32"/>
                  <a:gd name="T18" fmla="*/ 28 w 57"/>
                  <a:gd name="T19" fmla="*/ 0 h 32"/>
                  <a:gd name="T20" fmla="*/ 19 w 57"/>
                  <a:gd name="T21" fmla="*/ 0 h 32"/>
                  <a:gd name="T22" fmla="*/ 0 w 57"/>
                  <a:gd name="T23" fmla="*/ 3 h 32"/>
                  <a:gd name="T24" fmla="*/ 0 w 57"/>
                  <a:gd name="T25" fmla="*/ 19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32"/>
                  <a:gd name="T41" fmla="*/ 57 w 57"/>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32">
                    <a:moveTo>
                      <a:pt x="0" y="19"/>
                    </a:moveTo>
                    <a:lnTo>
                      <a:pt x="34" y="29"/>
                    </a:lnTo>
                    <a:lnTo>
                      <a:pt x="47" y="32"/>
                    </a:lnTo>
                    <a:lnTo>
                      <a:pt x="57" y="32"/>
                    </a:lnTo>
                    <a:lnTo>
                      <a:pt x="57" y="6"/>
                    </a:lnTo>
                    <a:lnTo>
                      <a:pt x="41" y="3"/>
                    </a:lnTo>
                    <a:lnTo>
                      <a:pt x="28" y="0"/>
                    </a:lnTo>
                    <a:lnTo>
                      <a:pt x="19" y="0"/>
                    </a:lnTo>
                    <a:lnTo>
                      <a:pt x="0" y="3"/>
                    </a:lnTo>
                    <a:lnTo>
                      <a:pt x="0" y="19"/>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24" name="Freeform 299"/>
              <p:cNvSpPr>
                <a:spLocks/>
              </p:cNvSpPr>
              <p:nvPr/>
            </p:nvSpPr>
            <p:spPr bwMode="auto">
              <a:xfrm>
                <a:off x="743" y="2786"/>
                <a:ext cx="22" cy="16"/>
              </a:xfrm>
              <a:custGeom>
                <a:avLst/>
                <a:gdLst>
                  <a:gd name="T0" fmla="*/ 3 w 22"/>
                  <a:gd name="T1" fmla="*/ 3 h 16"/>
                  <a:gd name="T2" fmla="*/ 3 w 22"/>
                  <a:gd name="T3" fmla="*/ 3 h 16"/>
                  <a:gd name="T4" fmla="*/ 0 w 22"/>
                  <a:gd name="T5" fmla="*/ 7 h 16"/>
                  <a:gd name="T6" fmla="*/ 3 w 22"/>
                  <a:gd name="T7" fmla="*/ 10 h 16"/>
                  <a:gd name="T8" fmla="*/ 22 w 22"/>
                  <a:gd name="T9" fmla="*/ 16 h 16"/>
                  <a:gd name="T10" fmla="*/ 22 w 22"/>
                  <a:gd name="T11" fmla="*/ 0 h 16"/>
                  <a:gd name="T12" fmla="*/ 3 w 22"/>
                  <a:gd name="T13" fmla="*/ 3 h 16"/>
                  <a:gd name="T14" fmla="*/ 0 60000 65536"/>
                  <a:gd name="T15" fmla="*/ 0 60000 65536"/>
                  <a:gd name="T16" fmla="*/ 0 60000 65536"/>
                  <a:gd name="T17" fmla="*/ 0 60000 65536"/>
                  <a:gd name="T18" fmla="*/ 0 60000 65536"/>
                  <a:gd name="T19" fmla="*/ 0 60000 65536"/>
                  <a:gd name="T20" fmla="*/ 0 60000 65536"/>
                  <a:gd name="T21" fmla="*/ 0 w 22"/>
                  <a:gd name="T22" fmla="*/ 0 h 16"/>
                  <a:gd name="T23" fmla="*/ 22 w 22"/>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6">
                    <a:moveTo>
                      <a:pt x="3" y="3"/>
                    </a:moveTo>
                    <a:lnTo>
                      <a:pt x="3" y="3"/>
                    </a:lnTo>
                    <a:lnTo>
                      <a:pt x="0" y="7"/>
                    </a:lnTo>
                    <a:lnTo>
                      <a:pt x="3" y="10"/>
                    </a:lnTo>
                    <a:lnTo>
                      <a:pt x="22" y="16"/>
                    </a:lnTo>
                    <a:lnTo>
                      <a:pt x="22" y="0"/>
                    </a:lnTo>
                    <a:lnTo>
                      <a:pt x="3" y="3"/>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25" name="Freeform 300"/>
              <p:cNvSpPr>
                <a:spLocks/>
              </p:cNvSpPr>
              <p:nvPr/>
            </p:nvSpPr>
            <p:spPr bwMode="auto">
              <a:xfrm>
                <a:off x="765" y="2805"/>
                <a:ext cx="31" cy="19"/>
              </a:xfrm>
              <a:custGeom>
                <a:avLst/>
                <a:gdLst>
                  <a:gd name="T0" fmla="*/ 3 w 31"/>
                  <a:gd name="T1" fmla="*/ 19 h 19"/>
                  <a:gd name="T2" fmla="*/ 28 w 31"/>
                  <a:gd name="T3" fmla="*/ 16 h 19"/>
                  <a:gd name="T4" fmla="*/ 28 w 31"/>
                  <a:gd name="T5" fmla="*/ 16 h 19"/>
                  <a:gd name="T6" fmla="*/ 31 w 31"/>
                  <a:gd name="T7" fmla="*/ 16 h 19"/>
                  <a:gd name="T8" fmla="*/ 31 w 31"/>
                  <a:gd name="T9" fmla="*/ 13 h 19"/>
                  <a:gd name="T10" fmla="*/ 25 w 31"/>
                  <a:gd name="T11" fmla="*/ 10 h 19"/>
                  <a:gd name="T12" fmla="*/ 0 w 31"/>
                  <a:gd name="T13" fmla="*/ 0 h 19"/>
                  <a:gd name="T14" fmla="*/ 3 w 31"/>
                  <a:gd name="T15" fmla="*/ 19 h 19"/>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19"/>
                  <a:gd name="T26" fmla="*/ 31 w 31"/>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19">
                    <a:moveTo>
                      <a:pt x="3" y="19"/>
                    </a:moveTo>
                    <a:lnTo>
                      <a:pt x="28" y="16"/>
                    </a:lnTo>
                    <a:lnTo>
                      <a:pt x="31" y="16"/>
                    </a:lnTo>
                    <a:lnTo>
                      <a:pt x="31" y="13"/>
                    </a:lnTo>
                    <a:lnTo>
                      <a:pt x="25" y="10"/>
                    </a:lnTo>
                    <a:lnTo>
                      <a:pt x="0" y="0"/>
                    </a:lnTo>
                    <a:lnTo>
                      <a:pt x="3" y="19"/>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26" name="Freeform 301"/>
              <p:cNvSpPr>
                <a:spLocks/>
              </p:cNvSpPr>
              <p:nvPr/>
            </p:nvSpPr>
            <p:spPr bwMode="auto">
              <a:xfrm>
                <a:off x="711" y="2793"/>
                <a:ext cx="57" cy="34"/>
              </a:xfrm>
              <a:custGeom>
                <a:avLst/>
                <a:gdLst>
                  <a:gd name="T0" fmla="*/ 0 w 57"/>
                  <a:gd name="T1" fmla="*/ 25 h 34"/>
                  <a:gd name="T2" fmla="*/ 19 w 57"/>
                  <a:gd name="T3" fmla="*/ 31 h 34"/>
                  <a:gd name="T4" fmla="*/ 19 w 57"/>
                  <a:gd name="T5" fmla="*/ 31 h 34"/>
                  <a:gd name="T6" fmla="*/ 32 w 57"/>
                  <a:gd name="T7" fmla="*/ 34 h 34"/>
                  <a:gd name="T8" fmla="*/ 41 w 57"/>
                  <a:gd name="T9" fmla="*/ 34 h 34"/>
                  <a:gd name="T10" fmla="*/ 57 w 57"/>
                  <a:gd name="T11" fmla="*/ 31 h 34"/>
                  <a:gd name="T12" fmla="*/ 54 w 57"/>
                  <a:gd name="T13" fmla="*/ 12 h 34"/>
                  <a:gd name="T14" fmla="*/ 25 w 57"/>
                  <a:gd name="T15" fmla="*/ 3 h 34"/>
                  <a:gd name="T16" fmla="*/ 25 w 57"/>
                  <a:gd name="T17" fmla="*/ 3 h 34"/>
                  <a:gd name="T18" fmla="*/ 13 w 57"/>
                  <a:gd name="T19" fmla="*/ 0 h 34"/>
                  <a:gd name="T20" fmla="*/ 3 w 57"/>
                  <a:gd name="T21" fmla="*/ 0 h 34"/>
                  <a:gd name="T22" fmla="*/ 0 w 57"/>
                  <a:gd name="T23" fmla="*/ 3 h 34"/>
                  <a:gd name="T24" fmla="*/ 0 w 57"/>
                  <a:gd name="T25" fmla="*/ 25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34"/>
                  <a:gd name="T41" fmla="*/ 57 w 57"/>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34">
                    <a:moveTo>
                      <a:pt x="0" y="25"/>
                    </a:moveTo>
                    <a:lnTo>
                      <a:pt x="19" y="31"/>
                    </a:lnTo>
                    <a:lnTo>
                      <a:pt x="32" y="34"/>
                    </a:lnTo>
                    <a:lnTo>
                      <a:pt x="41" y="34"/>
                    </a:lnTo>
                    <a:lnTo>
                      <a:pt x="57" y="31"/>
                    </a:lnTo>
                    <a:lnTo>
                      <a:pt x="54" y="12"/>
                    </a:lnTo>
                    <a:lnTo>
                      <a:pt x="25" y="3"/>
                    </a:lnTo>
                    <a:lnTo>
                      <a:pt x="13" y="0"/>
                    </a:lnTo>
                    <a:lnTo>
                      <a:pt x="3" y="0"/>
                    </a:lnTo>
                    <a:lnTo>
                      <a:pt x="0" y="3"/>
                    </a:lnTo>
                    <a:lnTo>
                      <a:pt x="0" y="25"/>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27" name="Freeform 302"/>
              <p:cNvSpPr>
                <a:spLocks/>
              </p:cNvSpPr>
              <p:nvPr/>
            </p:nvSpPr>
            <p:spPr bwMode="auto">
              <a:xfrm>
                <a:off x="670" y="2796"/>
                <a:ext cx="41" cy="22"/>
              </a:xfrm>
              <a:custGeom>
                <a:avLst/>
                <a:gdLst>
                  <a:gd name="T0" fmla="*/ 41 w 41"/>
                  <a:gd name="T1" fmla="*/ 22 h 22"/>
                  <a:gd name="T2" fmla="*/ 41 w 41"/>
                  <a:gd name="T3" fmla="*/ 0 h 22"/>
                  <a:gd name="T4" fmla="*/ 3 w 41"/>
                  <a:gd name="T5" fmla="*/ 3 h 22"/>
                  <a:gd name="T6" fmla="*/ 3 w 41"/>
                  <a:gd name="T7" fmla="*/ 3 h 22"/>
                  <a:gd name="T8" fmla="*/ 0 w 41"/>
                  <a:gd name="T9" fmla="*/ 6 h 22"/>
                  <a:gd name="T10" fmla="*/ 6 w 41"/>
                  <a:gd name="T11" fmla="*/ 9 h 22"/>
                  <a:gd name="T12" fmla="*/ 41 w 41"/>
                  <a:gd name="T13" fmla="*/ 22 h 22"/>
                  <a:gd name="T14" fmla="*/ 0 60000 65536"/>
                  <a:gd name="T15" fmla="*/ 0 60000 65536"/>
                  <a:gd name="T16" fmla="*/ 0 60000 65536"/>
                  <a:gd name="T17" fmla="*/ 0 60000 65536"/>
                  <a:gd name="T18" fmla="*/ 0 60000 65536"/>
                  <a:gd name="T19" fmla="*/ 0 60000 65536"/>
                  <a:gd name="T20" fmla="*/ 0 60000 65536"/>
                  <a:gd name="T21" fmla="*/ 0 w 41"/>
                  <a:gd name="T22" fmla="*/ 0 h 22"/>
                  <a:gd name="T23" fmla="*/ 41 w 41"/>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22">
                    <a:moveTo>
                      <a:pt x="41" y="22"/>
                    </a:moveTo>
                    <a:lnTo>
                      <a:pt x="41" y="0"/>
                    </a:lnTo>
                    <a:lnTo>
                      <a:pt x="3" y="3"/>
                    </a:lnTo>
                    <a:lnTo>
                      <a:pt x="0" y="6"/>
                    </a:lnTo>
                    <a:lnTo>
                      <a:pt x="6" y="9"/>
                    </a:lnTo>
                    <a:lnTo>
                      <a:pt x="41" y="22"/>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28" name="Freeform 303"/>
              <p:cNvSpPr>
                <a:spLocks/>
              </p:cNvSpPr>
              <p:nvPr/>
            </p:nvSpPr>
            <p:spPr bwMode="auto">
              <a:xfrm>
                <a:off x="711" y="2824"/>
                <a:ext cx="13" cy="10"/>
              </a:xfrm>
              <a:custGeom>
                <a:avLst/>
                <a:gdLst>
                  <a:gd name="T0" fmla="*/ 0 w 13"/>
                  <a:gd name="T1" fmla="*/ 10 h 10"/>
                  <a:gd name="T2" fmla="*/ 9 w 13"/>
                  <a:gd name="T3" fmla="*/ 10 h 10"/>
                  <a:gd name="T4" fmla="*/ 9 w 13"/>
                  <a:gd name="T5" fmla="*/ 10 h 10"/>
                  <a:gd name="T6" fmla="*/ 13 w 13"/>
                  <a:gd name="T7" fmla="*/ 10 h 10"/>
                  <a:gd name="T8" fmla="*/ 13 w 13"/>
                  <a:gd name="T9" fmla="*/ 7 h 10"/>
                  <a:gd name="T10" fmla="*/ 9 w 13"/>
                  <a:gd name="T11" fmla="*/ 3 h 10"/>
                  <a:gd name="T12" fmla="*/ 0 w 13"/>
                  <a:gd name="T13" fmla="*/ 0 h 10"/>
                  <a:gd name="T14" fmla="*/ 0 w 13"/>
                  <a:gd name="T15" fmla="*/ 10 h 10"/>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0"/>
                  <a:gd name="T26" fmla="*/ 13 w 13"/>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0">
                    <a:moveTo>
                      <a:pt x="0" y="10"/>
                    </a:moveTo>
                    <a:lnTo>
                      <a:pt x="9" y="10"/>
                    </a:lnTo>
                    <a:lnTo>
                      <a:pt x="13" y="10"/>
                    </a:lnTo>
                    <a:lnTo>
                      <a:pt x="13" y="7"/>
                    </a:lnTo>
                    <a:lnTo>
                      <a:pt x="9" y="3"/>
                    </a:lnTo>
                    <a:lnTo>
                      <a:pt x="0" y="0"/>
                    </a:lnTo>
                    <a:lnTo>
                      <a:pt x="0" y="10"/>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29" name="Freeform 304"/>
              <p:cNvSpPr>
                <a:spLocks/>
              </p:cNvSpPr>
              <p:nvPr/>
            </p:nvSpPr>
            <p:spPr bwMode="auto">
              <a:xfrm>
                <a:off x="654" y="2805"/>
                <a:ext cx="57" cy="35"/>
              </a:xfrm>
              <a:custGeom>
                <a:avLst/>
                <a:gdLst>
                  <a:gd name="T0" fmla="*/ 3 w 57"/>
                  <a:gd name="T1" fmla="*/ 32 h 35"/>
                  <a:gd name="T2" fmla="*/ 3 w 57"/>
                  <a:gd name="T3" fmla="*/ 32 h 35"/>
                  <a:gd name="T4" fmla="*/ 16 w 57"/>
                  <a:gd name="T5" fmla="*/ 35 h 35"/>
                  <a:gd name="T6" fmla="*/ 25 w 57"/>
                  <a:gd name="T7" fmla="*/ 35 h 35"/>
                  <a:gd name="T8" fmla="*/ 57 w 57"/>
                  <a:gd name="T9" fmla="*/ 29 h 35"/>
                  <a:gd name="T10" fmla="*/ 57 w 57"/>
                  <a:gd name="T11" fmla="*/ 19 h 35"/>
                  <a:gd name="T12" fmla="*/ 13 w 57"/>
                  <a:gd name="T13" fmla="*/ 3 h 35"/>
                  <a:gd name="T14" fmla="*/ 13 w 57"/>
                  <a:gd name="T15" fmla="*/ 3 h 35"/>
                  <a:gd name="T16" fmla="*/ 0 w 57"/>
                  <a:gd name="T17" fmla="*/ 0 h 35"/>
                  <a:gd name="T18" fmla="*/ 3 w 57"/>
                  <a:gd name="T19" fmla="*/ 32 h 35"/>
                  <a:gd name="T20" fmla="*/ 3 w 57"/>
                  <a:gd name="T21" fmla="*/ 32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5"/>
                  <a:gd name="T35" fmla="*/ 57 w 57"/>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5">
                    <a:moveTo>
                      <a:pt x="3" y="32"/>
                    </a:moveTo>
                    <a:lnTo>
                      <a:pt x="3" y="32"/>
                    </a:lnTo>
                    <a:lnTo>
                      <a:pt x="16" y="35"/>
                    </a:lnTo>
                    <a:lnTo>
                      <a:pt x="25" y="35"/>
                    </a:lnTo>
                    <a:lnTo>
                      <a:pt x="57" y="29"/>
                    </a:lnTo>
                    <a:lnTo>
                      <a:pt x="57" y="19"/>
                    </a:lnTo>
                    <a:lnTo>
                      <a:pt x="13" y="3"/>
                    </a:lnTo>
                    <a:lnTo>
                      <a:pt x="0" y="0"/>
                    </a:lnTo>
                    <a:lnTo>
                      <a:pt x="3" y="32"/>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30" name="Freeform 305"/>
              <p:cNvSpPr>
                <a:spLocks/>
              </p:cNvSpPr>
              <p:nvPr/>
            </p:nvSpPr>
            <p:spPr bwMode="auto">
              <a:xfrm>
                <a:off x="600" y="2805"/>
                <a:ext cx="57" cy="32"/>
              </a:xfrm>
              <a:custGeom>
                <a:avLst/>
                <a:gdLst>
                  <a:gd name="T0" fmla="*/ 3 w 57"/>
                  <a:gd name="T1" fmla="*/ 13 h 32"/>
                  <a:gd name="T2" fmla="*/ 57 w 57"/>
                  <a:gd name="T3" fmla="*/ 32 h 32"/>
                  <a:gd name="T4" fmla="*/ 54 w 57"/>
                  <a:gd name="T5" fmla="*/ 0 h 32"/>
                  <a:gd name="T6" fmla="*/ 54 w 57"/>
                  <a:gd name="T7" fmla="*/ 0 h 32"/>
                  <a:gd name="T8" fmla="*/ 44 w 57"/>
                  <a:gd name="T9" fmla="*/ 0 h 32"/>
                  <a:gd name="T10" fmla="*/ 0 w 57"/>
                  <a:gd name="T11" fmla="*/ 7 h 32"/>
                  <a:gd name="T12" fmla="*/ 0 w 57"/>
                  <a:gd name="T13" fmla="*/ 7 h 32"/>
                  <a:gd name="T14" fmla="*/ 0 w 57"/>
                  <a:gd name="T15" fmla="*/ 7 h 32"/>
                  <a:gd name="T16" fmla="*/ 0 w 57"/>
                  <a:gd name="T17" fmla="*/ 13 h 32"/>
                  <a:gd name="T18" fmla="*/ 0 w 57"/>
                  <a:gd name="T19" fmla="*/ 13 h 32"/>
                  <a:gd name="T20" fmla="*/ 3 w 57"/>
                  <a:gd name="T21" fmla="*/ 13 h 32"/>
                  <a:gd name="T22" fmla="*/ 3 w 57"/>
                  <a:gd name="T23" fmla="*/ 13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
                  <a:gd name="T37" fmla="*/ 0 h 32"/>
                  <a:gd name="T38" fmla="*/ 57 w 57"/>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 h="32">
                    <a:moveTo>
                      <a:pt x="3" y="13"/>
                    </a:moveTo>
                    <a:lnTo>
                      <a:pt x="57" y="32"/>
                    </a:lnTo>
                    <a:lnTo>
                      <a:pt x="54" y="0"/>
                    </a:lnTo>
                    <a:lnTo>
                      <a:pt x="44" y="0"/>
                    </a:lnTo>
                    <a:lnTo>
                      <a:pt x="0" y="7"/>
                    </a:lnTo>
                    <a:lnTo>
                      <a:pt x="0" y="13"/>
                    </a:lnTo>
                    <a:lnTo>
                      <a:pt x="3" y="13"/>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31" name="Freeform 306"/>
              <p:cNvSpPr>
                <a:spLocks/>
              </p:cNvSpPr>
              <p:nvPr/>
            </p:nvSpPr>
            <p:spPr bwMode="auto">
              <a:xfrm>
                <a:off x="597" y="2812"/>
                <a:ext cx="3" cy="6"/>
              </a:xfrm>
              <a:custGeom>
                <a:avLst/>
                <a:gdLst>
                  <a:gd name="T0" fmla="*/ 3 w 3"/>
                  <a:gd name="T1" fmla="*/ 0 h 6"/>
                  <a:gd name="T2" fmla="*/ 3 w 3"/>
                  <a:gd name="T3" fmla="*/ 0 h 6"/>
                  <a:gd name="T4" fmla="*/ 0 w 3"/>
                  <a:gd name="T5" fmla="*/ 3 h 6"/>
                  <a:gd name="T6" fmla="*/ 3 w 3"/>
                  <a:gd name="T7" fmla="*/ 6 h 6"/>
                  <a:gd name="T8" fmla="*/ 3 w 3"/>
                  <a:gd name="T9" fmla="*/ 0 h 6"/>
                  <a:gd name="T10" fmla="*/ 0 60000 65536"/>
                  <a:gd name="T11" fmla="*/ 0 60000 65536"/>
                  <a:gd name="T12" fmla="*/ 0 60000 65536"/>
                  <a:gd name="T13" fmla="*/ 0 60000 65536"/>
                  <a:gd name="T14" fmla="*/ 0 60000 65536"/>
                  <a:gd name="T15" fmla="*/ 0 w 3"/>
                  <a:gd name="T16" fmla="*/ 0 h 6"/>
                  <a:gd name="T17" fmla="*/ 3 w 3"/>
                  <a:gd name="T18" fmla="*/ 6 h 6"/>
                </a:gdLst>
                <a:ahLst/>
                <a:cxnLst>
                  <a:cxn ang="T10">
                    <a:pos x="T0" y="T1"/>
                  </a:cxn>
                  <a:cxn ang="T11">
                    <a:pos x="T2" y="T3"/>
                  </a:cxn>
                  <a:cxn ang="T12">
                    <a:pos x="T4" y="T5"/>
                  </a:cxn>
                  <a:cxn ang="T13">
                    <a:pos x="T6" y="T7"/>
                  </a:cxn>
                  <a:cxn ang="T14">
                    <a:pos x="T8" y="T9"/>
                  </a:cxn>
                </a:cxnLst>
                <a:rect l="T15" t="T16" r="T17" b="T18"/>
                <a:pathLst>
                  <a:path w="3" h="6">
                    <a:moveTo>
                      <a:pt x="3" y="0"/>
                    </a:moveTo>
                    <a:lnTo>
                      <a:pt x="3" y="0"/>
                    </a:lnTo>
                    <a:lnTo>
                      <a:pt x="0" y="3"/>
                    </a:lnTo>
                    <a:lnTo>
                      <a:pt x="3" y="6"/>
                    </a:lnTo>
                    <a:lnTo>
                      <a:pt x="3"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32" name="Freeform 307"/>
              <p:cNvSpPr>
                <a:spLocks/>
              </p:cNvSpPr>
              <p:nvPr/>
            </p:nvSpPr>
            <p:spPr bwMode="auto">
              <a:xfrm>
                <a:off x="822" y="2850"/>
                <a:ext cx="19" cy="15"/>
              </a:xfrm>
              <a:custGeom>
                <a:avLst/>
                <a:gdLst>
                  <a:gd name="T0" fmla="*/ 3 w 19"/>
                  <a:gd name="T1" fmla="*/ 15 h 15"/>
                  <a:gd name="T2" fmla="*/ 15 w 19"/>
                  <a:gd name="T3" fmla="*/ 12 h 15"/>
                  <a:gd name="T4" fmla="*/ 15 w 19"/>
                  <a:gd name="T5" fmla="*/ 12 h 15"/>
                  <a:gd name="T6" fmla="*/ 19 w 19"/>
                  <a:gd name="T7" fmla="*/ 12 h 15"/>
                  <a:gd name="T8" fmla="*/ 19 w 19"/>
                  <a:gd name="T9" fmla="*/ 9 h 15"/>
                  <a:gd name="T10" fmla="*/ 12 w 19"/>
                  <a:gd name="T11" fmla="*/ 6 h 15"/>
                  <a:gd name="T12" fmla="*/ 0 w 19"/>
                  <a:gd name="T13" fmla="*/ 0 h 15"/>
                  <a:gd name="T14" fmla="*/ 3 w 19"/>
                  <a:gd name="T15" fmla="*/ 15 h 15"/>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5"/>
                  <a:gd name="T26" fmla="*/ 19 w 19"/>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5">
                    <a:moveTo>
                      <a:pt x="3" y="15"/>
                    </a:moveTo>
                    <a:lnTo>
                      <a:pt x="15" y="12"/>
                    </a:lnTo>
                    <a:lnTo>
                      <a:pt x="19" y="12"/>
                    </a:lnTo>
                    <a:lnTo>
                      <a:pt x="19" y="9"/>
                    </a:lnTo>
                    <a:lnTo>
                      <a:pt x="12" y="6"/>
                    </a:lnTo>
                    <a:lnTo>
                      <a:pt x="0" y="0"/>
                    </a:lnTo>
                    <a:lnTo>
                      <a:pt x="3" y="15"/>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33" name="Freeform 308"/>
              <p:cNvSpPr>
                <a:spLocks/>
              </p:cNvSpPr>
              <p:nvPr/>
            </p:nvSpPr>
            <p:spPr bwMode="auto">
              <a:xfrm>
                <a:off x="768" y="2834"/>
                <a:ext cx="57" cy="41"/>
              </a:xfrm>
              <a:custGeom>
                <a:avLst/>
                <a:gdLst>
                  <a:gd name="T0" fmla="*/ 6 w 57"/>
                  <a:gd name="T1" fmla="*/ 41 h 41"/>
                  <a:gd name="T2" fmla="*/ 57 w 57"/>
                  <a:gd name="T3" fmla="*/ 31 h 41"/>
                  <a:gd name="T4" fmla="*/ 54 w 57"/>
                  <a:gd name="T5" fmla="*/ 16 h 41"/>
                  <a:gd name="T6" fmla="*/ 13 w 57"/>
                  <a:gd name="T7" fmla="*/ 3 h 41"/>
                  <a:gd name="T8" fmla="*/ 13 w 57"/>
                  <a:gd name="T9" fmla="*/ 3 h 41"/>
                  <a:gd name="T10" fmla="*/ 0 w 57"/>
                  <a:gd name="T11" fmla="*/ 0 h 41"/>
                  <a:gd name="T12" fmla="*/ 0 w 57"/>
                  <a:gd name="T13" fmla="*/ 41 h 41"/>
                  <a:gd name="T14" fmla="*/ 0 w 57"/>
                  <a:gd name="T15" fmla="*/ 41 h 41"/>
                  <a:gd name="T16" fmla="*/ 6 w 57"/>
                  <a:gd name="T17" fmla="*/ 41 h 41"/>
                  <a:gd name="T18" fmla="*/ 6 w 57"/>
                  <a:gd name="T19" fmla="*/ 41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41"/>
                  <a:gd name="T32" fmla="*/ 57 w 57"/>
                  <a:gd name="T33" fmla="*/ 41 h 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41">
                    <a:moveTo>
                      <a:pt x="6" y="41"/>
                    </a:moveTo>
                    <a:lnTo>
                      <a:pt x="57" y="31"/>
                    </a:lnTo>
                    <a:lnTo>
                      <a:pt x="54" y="16"/>
                    </a:lnTo>
                    <a:lnTo>
                      <a:pt x="13" y="3"/>
                    </a:lnTo>
                    <a:lnTo>
                      <a:pt x="0" y="0"/>
                    </a:lnTo>
                    <a:lnTo>
                      <a:pt x="0" y="41"/>
                    </a:lnTo>
                    <a:lnTo>
                      <a:pt x="6" y="41"/>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34" name="Freeform 309"/>
              <p:cNvSpPr>
                <a:spLocks/>
              </p:cNvSpPr>
              <p:nvPr/>
            </p:nvSpPr>
            <p:spPr bwMode="auto">
              <a:xfrm>
                <a:off x="711" y="2834"/>
                <a:ext cx="57" cy="41"/>
              </a:xfrm>
              <a:custGeom>
                <a:avLst/>
                <a:gdLst>
                  <a:gd name="T0" fmla="*/ 57 w 57"/>
                  <a:gd name="T1" fmla="*/ 0 h 41"/>
                  <a:gd name="T2" fmla="*/ 57 w 57"/>
                  <a:gd name="T3" fmla="*/ 0 h 41"/>
                  <a:gd name="T4" fmla="*/ 47 w 57"/>
                  <a:gd name="T5" fmla="*/ 0 h 41"/>
                  <a:gd name="T6" fmla="*/ 0 w 57"/>
                  <a:gd name="T7" fmla="*/ 6 h 41"/>
                  <a:gd name="T8" fmla="*/ 3 w 57"/>
                  <a:gd name="T9" fmla="*/ 25 h 41"/>
                  <a:gd name="T10" fmla="*/ 38 w 57"/>
                  <a:gd name="T11" fmla="*/ 38 h 41"/>
                  <a:gd name="T12" fmla="*/ 38 w 57"/>
                  <a:gd name="T13" fmla="*/ 38 h 41"/>
                  <a:gd name="T14" fmla="*/ 57 w 57"/>
                  <a:gd name="T15" fmla="*/ 41 h 41"/>
                  <a:gd name="T16" fmla="*/ 57 w 57"/>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41"/>
                  <a:gd name="T29" fmla="*/ 57 w 57"/>
                  <a:gd name="T30" fmla="*/ 41 h 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41">
                    <a:moveTo>
                      <a:pt x="57" y="0"/>
                    </a:moveTo>
                    <a:lnTo>
                      <a:pt x="57" y="0"/>
                    </a:lnTo>
                    <a:lnTo>
                      <a:pt x="47" y="0"/>
                    </a:lnTo>
                    <a:lnTo>
                      <a:pt x="0" y="6"/>
                    </a:lnTo>
                    <a:lnTo>
                      <a:pt x="3" y="25"/>
                    </a:lnTo>
                    <a:lnTo>
                      <a:pt x="38" y="38"/>
                    </a:lnTo>
                    <a:lnTo>
                      <a:pt x="57" y="41"/>
                    </a:lnTo>
                    <a:lnTo>
                      <a:pt x="57" y="0"/>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35" name="Freeform 310"/>
              <p:cNvSpPr>
                <a:spLocks/>
              </p:cNvSpPr>
              <p:nvPr/>
            </p:nvSpPr>
            <p:spPr bwMode="auto">
              <a:xfrm>
                <a:off x="689" y="2840"/>
                <a:ext cx="25" cy="19"/>
              </a:xfrm>
              <a:custGeom>
                <a:avLst/>
                <a:gdLst>
                  <a:gd name="T0" fmla="*/ 22 w 25"/>
                  <a:gd name="T1" fmla="*/ 0 h 19"/>
                  <a:gd name="T2" fmla="*/ 3 w 25"/>
                  <a:gd name="T3" fmla="*/ 6 h 19"/>
                  <a:gd name="T4" fmla="*/ 3 w 25"/>
                  <a:gd name="T5" fmla="*/ 6 h 19"/>
                  <a:gd name="T6" fmla="*/ 0 w 25"/>
                  <a:gd name="T7" fmla="*/ 6 h 19"/>
                  <a:gd name="T8" fmla="*/ 0 w 25"/>
                  <a:gd name="T9" fmla="*/ 6 h 19"/>
                  <a:gd name="T10" fmla="*/ 6 w 25"/>
                  <a:gd name="T11" fmla="*/ 13 h 19"/>
                  <a:gd name="T12" fmla="*/ 25 w 25"/>
                  <a:gd name="T13" fmla="*/ 19 h 19"/>
                  <a:gd name="T14" fmla="*/ 22 w 25"/>
                  <a:gd name="T15" fmla="*/ 0 h 19"/>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19"/>
                  <a:gd name="T26" fmla="*/ 25 w 25"/>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19">
                    <a:moveTo>
                      <a:pt x="22" y="0"/>
                    </a:moveTo>
                    <a:lnTo>
                      <a:pt x="3" y="6"/>
                    </a:lnTo>
                    <a:lnTo>
                      <a:pt x="0" y="6"/>
                    </a:lnTo>
                    <a:lnTo>
                      <a:pt x="6" y="13"/>
                    </a:lnTo>
                    <a:lnTo>
                      <a:pt x="25" y="19"/>
                    </a:lnTo>
                    <a:lnTo>
                      <a:pt x="22" y="0"/>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36" name="Freeform 311"/>
              <p:cNvSpPr>
                <a:spLocks/>
              </p:cNvSpPr>
              <p:nvPr/>
            </p:nvSpPr>
            <p:spPr bwMode="auto">
              <a:xfrm>
                <a:off x="879" y="2834"/>
                <a:ext cx="31" cy="22"/>
              </a:xfrm>
              <a:custGeom>
                <a:avLst/>
                <a:gdLst>
                  <a:gd name="T0" fmla="*/ 0 w 31"/>
                  <a:gd name="T1" fmla="*/ 22 h 22"/>
                  <a:gd name="T2" fmla="*/ 28 w 31"/>
                  <a:gd name="T3" fmla="*/ 16 h 22"/>
                  <a:gd name="T4" fmla="*/ 28 w 31"/>
                  <a:gd name="T5" fmla="*/ 16 h 22"/>
                  <a:gd name="T6" fmla="*/ 31 w 31"/>
                  <a:gd name="T7" fmla="*/ 16 h 22"/>
                  <a:gd name="T8" fmla="*/ 31 w 31"/>
                  <a:gd name="T9" fmla="*/ 12 h 22"/>
                  <a:gd name="T10" fmla="*/ 25 w 31"/>
                  <a:gd name="T11" fmla="*/ 9 h 22"/>
                  <a:gd name="T12" fmla="*/ 0 w 31"/>
                  <a:gd name="T13" fmla="*/ 0 h 22"/>
                  <a:gd name="T14" fmla="*/ 0 w 31"/>
                  <a:gd name="T15" fmla="*/ 22 h 22"/>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22"/>
                  <a:gd name="T26" fmla="*/ 31 w 31"/>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22">
                    <a:moveTo>
                      <a:pt x="0" y="22"/>
                    </a:moveTo>
                    <a:lnTo>
                      <a:pt x="28" y="16"/>
                    </a:lnTo>
                    <a:lnTo>
                      <a:pt x="31" y="16"/>
                    </a:lnTo>
                    <a:lnTo>
                      <a:pt x="31" y="12"/>
                    </a:lnTo>
                    <a:lnTo>
                      <a:pt x="25" y="9"/>
                    </a:lnTo>
                    <a:lnTo>
                      <a:pt x="0" y="0"/>
                    </a:lnTo>
                    <a:lnTo>
                      <a:pt x="0" y="22"/>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37" name="Freeform 312"/>
              <p:cNvSpPr>
                <a:spLocks/>
              </p:cNvSpPr>
              <p:nvPr/>
            </p:nvSpPr>
            <p:spPr bwMode="auto">
              <a:xfrm>
                <a:off x="822" y="2821"/>
                <a:ext cx="57" cy="35"/>
              </a:xfrm>
              <a:custGeom>
                <a:avLst/>
                <a:gdLst>
                  <a:gd name="T0" fmla="*/ 22 w 57"/>
                  <a:gd name="T1" fmla="*/ 32 h 35"/>
                  <a:gd name="T2" fmla="*/ 22 w 57"/>
                  <a:gd name="T3" fmla="*/ 32 h 35"/>
                  <a:gd name="T4" fmla="*/ 34 w 57"/>
                  <a:gd name="T5" fmla="*/ 35 h 35"/>
                  <a:gd name="T6" fmla="*/ 44 w 57"/>
                  <a:gd name="T7" fmla="*/ 35 h 35"/>
                  <a:gd name="T8" fmla="*/ 57 w 57"/>
                  <a:gd name="T9" fmla="*/ 35 h 35"/>
                  <a:gd name="T10" fmla="*/ 57 w 57"/>
                  <a:gd name="T11" fmla="*/ 13 h 35"/>
                  <a:gd name="T12" fmla="*/ 28 w 57"/>
                  <a:gd name="T13" fmla="*/ 3 h 35"/>
                  <a:gd name="T14" fmla="*/ 28 w 57"/>
                  <a:gd name="T15" fmla="*/ 3 h 35"/>
                  <a:gd name="T16" fmla="*/ 15 w 57"/>
                  <a:gd name="T17" fmla="*/ 0 h 35"/>
                  <a:gd name="T18" fmla="*/ 6 w 57"/>
                  <a:gd name="T19" fmla="*/ 0 h 35"/>
                  <a:gd name="T20" fmla="*/ 0 w 57"/>
                  <a:gd name="T21" fmla="*/ 0 h 35"/>
                  <a:gd name="T22" fmla="*/ 0 w 57"/>
                  <a:gd name="T23" fmla="*/ 25 h 35"/>
                  <a:gd name="T24" fmla="*/ 22 w 57"/>
                  <a:gd name="T25" fmla="*/ 32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35"/>
                  <a:gd name="T41" fmla="*/ 57 w 57"/>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35">
                    <a:moveTo>
                      <a:pt x="22" y="32"/>
                    </a:moveTo>
                    <a:lnTo>
                      <a:pt x="22" y="32"/>
                    </a:lnTo>
                    <a:lnTo>
                      <a:pt x="34" y="35"/>
                    </a:lnTo>
                    <a:lnTo>
                      <a:pt x="44" y="35"/>
                    </a:lnTo>
                    <a:lnTo>
                      <a:pt x="57" y="35"/>
                    </a:lnTo>
                    <a:lnTo>
                      <a:pt x="57" y="13"/>
                    </a:lnTo>
                    <a:lnTo>
                      <a:pt x="28" y="3"/>
                    </a:lnTo>
                    <a:lnTo>
                      <a:pt x="15" y="0"/>
                    </a:lnTo>
                    <a:lnTo>
                      <a:pt x="6" y="0"/>
                    </a:lnTo>
                    <a:lnTo>
                      <a:pt x="0" y="0"/>
                    </a:lnTo>
                    <a:lnTo>
                      <a:pt x="0" y="25"/>
                    </a:lnTo>
                    <a:lnTo>
                      <a:pt x="22" y="3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38" name="Freeform 313"/>
              <p:cNvSpPr>
                <a:spLocks/>
              </p:cNvSpPr>
              <p:nvPr/>
            </p:nvSpPr>
            <p:spPr bwMode="auto">
              <a:xfrm>
                <a:off x="784" y="2821"/>
                <a:ext cx="38" cy="25"/>
              </a:xfrm>
              <a:custGeom>
                <a:avLst/>
                <a:gdLst>
                  <a:gd name="T0" fmla="*/ 38 w 38"/>
                  <a:gd name="T1" fmla="*/ 0 h 25"/>
                  <a:gd name="T2" fmla="*/ 3 w 38"/>
                  <a:gd name="T3" fmla="*/ 6 h 25"/>
                  <a:gd name="T4" fmla="*/ 3 w 38"/>
                  <a:gd name="T5" fmla="*/ 6 h 25"/>
                  <a:gd name="T6" fmla="*/ 0 w 38"/>
                  <a:gd name="T7" fmla="*/ 10 h 25"/>
                  <a:gd name="T8" fmla="*/ 0 w 38"/>
                  <a:gd name="T9" fmla="*/ 10 h 25"/>
                  <a:gd name="T10" fmla="*/ 6 w 38"/>
                  <a:gd name="T11" fmla="*/ 13 h 25"/>
                  <a:gd name="T12" fmla="*/ 38 w 38"/>
                  <a:gd name="T13" fmla="*/ 25 h 25"/>
                  <a:gd name="T14" fmla="*/ 38 w 38"/>
                  <a:gd name="T15" fmla="*/ 0 h 25"/>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25"/>
                  <a:gd name="T26" fmla="*/ 38 w 38"/>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25">
                    <a:moveTo>
                      <a:pt x="38" y="0"/>
                    </a:moveTo>
                    <a:lnTo>
                      <a:pt x="3" y="6"/>
                    </a:lnTo>
                    <a:lnTo>
                      <a:pt x="0" y="10"/>
                    </a:lnTo>
                    <a:lnTo>
                      <a:pt x="6" y="13"/>
                    </a:lnTo>
                    <a:lnTo>
                      <a:pt x="38" y="25"/>
                    </a:lnTo>
                    <a:lnTo>
                      <a:pt x="38" y="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39" name="Freeform 314"/>
              <p:cNvSpPr>
                <a:spLocks/>
              </p:cNvSpPr>
              <p:nvPr/>
            </p:nvSpPr>
            <p:spPr bwMode="auto">
              <a:xfrm>
                <a:off x="932" y="2818"/>
                <a:ext cx="45" cy="25"/>
              </a:xfrm>
              <a:custGeom>
                <a:avLst/>
                <a:gdLst>
                  <a:gd name="T0" fmla="*/ 0 w 45"/>
                  <a:gd name="T1" fmla="*/ 25 h 25"/>
                  <a:gd name="T2" fmla="*/ 0 w 45"/>
                  <a:gd name="T3" fmla="*/ 25 h 25"/>
                  <a:gd name="T4" fmla="*/ 4 w 45"/>
                  <a:gd name="T5" fmla="*/ 25 h 25"/>
                  <a:gd name="T6" fmla="*/ 42 w 45"/>
                  <a:gd name="T7" fmla="*/ 19 h 25"/>
                  <a:gd name="T8" fmla="*/ 42 w 45"/>
                  <a:gd name="T9" fmla="*/ 19 h 25"/>
                  <a:gd name="T10" fmla="*/ 42 w 45"/>
                  <a:gd name="T11" fmla="*/ 19 h 25"/>
                  <a:gd name="T12" fmla="*/ 45 w 45"/>
                  <a:gd name="T13" fmla="*/ 16 h 25"/>
                  <a:gd name="T14" fmla="*/ 35 w 45"/>
                  <a:gd name="T15" fmla="*/ 13 h 25"/>
                  <a:gd name="T16" fmla="*/ 0 w 45"/>
                  <a:gd name="T17" fmla="*/ 0 h 25"/>
                  <a:gd name="T18" fmla="*/ 0 w 45"/>
                  <a:gd name="T19" fmla="*/ 25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25"/>
                  <a:gd name="T32" fmla="*/ 45 w 45"/>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25">
                    <a:moveTo>
                      <a:pt x="0" y="25"/>
                    </a:moveTo>
                    <a:lnTo>
                      <a:pt x="0" y="25"/>
                    </a:lnTo>
                    <a:lnTo>
                      <a:pt x="4" y="25"/>
                    </a:lnTo>
                    <a:lnTo>
                      <a:pt x="42" y="19"/>
                    </a:lnTo>
                    <a:lnTo>
                      <a:pt x="45" y="16"/>
                    </a:lnTo>
                    <a:lnTo>
                      <a:pt x="35" y="13"/>
                    </a:lnTo>
                    <a:lnTo>
                      <a:pt x="0" y="0"/>
                    </a:lnTo>
                    <a:lnTo>
                      <a:pt x="0" y="25"/>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40" name="Freeform 315"/>
              <p:cNvSpPr>
                <a:spLocks/>
              </p:cNvSpPr>
              <p:nvPr/>
            </p:nvSpPr>
            <p:spPr bwMode="auto">
              <a:xfrm>
                <a:off x="879" y="2808"/>
                <a:ext cx="53" cy="35"/>
              </a:xfrm>
              <a:custGeom>
                <a:avLst/>
                <a:gdLst>
                  <a:gd name="T0" fmla="*/ 0 w 53"/>
                  <a:gd name="T1" fmla="*/ 19 h 35"/>
                  <a:gd name="T2" fmla="*/ 34 w 53"/>
                  <a:gd name="T3" fmla="*/ 32 h 35"/>
                  <a:gd name="T4" fmla="*/ 34 w 53"/>
                  <a:gd name="T5" fmla="*/ 32 h 35"/>
                  <a:gd name="T6" fmla="*/ 44 w 53"/>
                  <a:gd name="T7" fmla="*/ 35 h 35"/>
                  <a:gd name="T8" fmla="*/ 53 w 53"/>
                  <a:gd name="T9" fmla="*/ 35 h 35"/>
                  <a:gd name="T10" fmla="*/ 53 w 53"/>
                  <a:gd name="T11" fmla="*/ 10 h 35"/>
                  <a:gd name="T12" fmla="*/ 38 w 53"/>
                  <a:gd name="T13" fmla="*/ 4 h 35"/>
                  <a:gd name="T14" fmla="*/ 38 w 53"/>
                  <a:gd name="T15" fmla="*/ 4 h 35"/>
                  <a:gd name="T16" fmla="*/ 25 w 53"/>
                  <a:gd name="T17" fmla="*/ 0 h 35"/>
                  <a:gd name="T18" fmla="*/ 15 w 53"/>
                  <a:gd name="T19" fmla="*/ 0 h 35"/>
                  <a:gd name="T20" fmla="*/ 0 w 53"/>
                  <a:gd name="T21" fmla="*/ 4 h 35"/>
                  <a:gd name="T22" fmla="*/ 0 w 53"/>
                  <a:gd name="T23" fmla="*/ 19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
                  <a:gd name="T37" fmla="*/ 0 h 35"/>
                  <a:gd name="T38" fmla="*/ 53 w 53"/>
                  <a:gd name="T39" fmla="*/ 35 h 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 h="35">
                    <a:moveTo>
                      <a:pt x="0" y="19"/>
                    </a:moveTo>
                    <a:lnTo>
                      <a:pt x="34" y="32"/>
                    </a:lnTo>
                    <a:lnTo>
                      <a:pt x="44" y="35"/>
                    </a:lnTo>
                    <a:lnTo>
                      <a:pt x="53" y="35"/>
                    </a:lnTo>
                    <a:lnTo>
                      <a:pt x="53" y="10"/>
                    </a:lnTo>
                    <a:lnTo>
                      <a:pt x="38" y="4"/>
                    </a:lnTo>
                    <a:lnTo>
                      <a:pt x="25" y="0"/>
                    </a:lnTo>
                    <a:lnTo>
                      <a:pt x="15" y="0"/>
                    </a:lnTo>
                    <a:lnTo>
                      <a:pt x="0" y="4"/>
                    </a:lnTo>
                    <a:lnTo>
                      <a:pt x="0" y="19"/>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41" name="Freeform 316"/>
              <p:cNvSpPr>
                <a:spLocks/>
              </p:cNvSpPr>
              <p:nvPr/>
            </p:nvSpPr>
            <p:spPr bwMode="auto">
              <a:xfrm>
                <a:off x="853" y="2812"/>
                <a:ext cx="26" cy="15"/>
              </a:xfrm>
              <a:custGeom>
                <a:avLst/>
                <a:gdLst>
                  <a:gd name="T0" fmla="*/ 26 w 26"/>
                  <a:gd name="T1" fmla="*/ 15 h 15"/>
                  <a:gd name="T2" fmla="*/ 26 w 26"/>
                  <a:gd name="T3" fmla="*/ 0 h 15"/>
                  <a:gd name="T4" fmla="*/ 3 w 26"/>
                  <a:gd name="T5" fmla="*/ 3 h 15"/>
                  <a:gd name="T6" fmla="*/ 3 w 26"/>
                  <a:gd name="T7" fmla="*/ 3 h 15"/>
                  <a:gd name="T8" fmla="*/ 0 w 26"/>
                  <a:gd name="T9" fmla="*/ 6 h 15"/>
                  <a:gd name="T10" fmla="*/ 0 w 26"/>
                  <a:gd name="T11" fmla="*/ 6 h 15"/>
                  <a:gd name="T12" fmla="*/ 7 w 26"/>
                  <a:gd name="T13" fmla="*/ 9 h 15"/>
                  <a:gd name="T14" fmla="*/ 26 w 26"/>
                  <a:gd name="T15" fmla="*/ 15 h 15"/>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15"/>
                  <a:gd name="T26" fmla="*/ 26 w 26"/>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15">
                    <a:moveTo>
                      <a:pt x="26" y="15"/>
                    </a:moveTo>
                    <a:lnTo>
                      <a:pt x="26" y="0"/>
                    </a:lnTo>
                    <a:lnTo>
                      <a:pt x="3" y="3"/>
                    </a:lnTo>
                    <a:lnTo>
                      <a:pt x="0" y="6"/>
                    </a:lnTo>
                    <a:lnTo>
                      <a:pt x="7" y="9"/>
                    </a:lnTo>
                    <a:lnTo>
                      <a:pt x="26" y="15"/>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42" name="Freeform 317"/>
              <p:cNvSpPr>
                <a:spLocks/>
              </p:cNvSpPr>
              <p:nvPr/>
            </p:nvSpPr>
            <p:spPr bwMode="auto">
              <a:xfrm>
                <a:off x="986" y="2802"/>
                <a:ext cx="54" cy="29"/>
              </a:xfrm>
              <a:custGeom>
                <a:avLst/>
                <a:gdLst>
                  <a:gd name="T0" fmla="*/ 3 w 54"/>
                  <a:gd name="T1" fmla="*/ 29 h 29"/>
                  <a:gd name="T2" fmla="*/ 3 w 54"/>
                  <a:gd name="T3" fmla="*/ 29 h 29"/>
                  <a:gd name="T4" fmla="*/ 13 w 54"/>
                  <a:gd name="T5" fmla="*/ 29 h 29"/>
                  <a:gd name="T6" fmla="*/ 51 w 54"/>
                  <a:gd name="T7" fmla="*/ 22 h 29"/>
                  <a:gd name="T8" fmla="*/ 51 w 54"/>
                  <a:gd name="T9" fmla="*/ 22 h 29"/>
                  <a:gd name="T10" fmla="*/ 54 w 54"/>
                  <a:gd name="T11" fmla="*/ 22 h 29"/>
                  <a:gd name="T12" fmla="*/ 54 w 54"/>
                  <a:gd name="T13" fmla="*/ 19 h 29"/>
                  <a:gd name="T14" fmla="*/ 48 w 54"/>
                  <a:gd name="T15" fmla="*/ 16 h 29"/>
                  <a:gd name="T16" fmla="*/ 0 w 54"/>
                  <a:gd name="T17" fmla="*/ 0 h 29"/>
                  <a:gd name="T18" fmla="*/ 3 w 54"/>
                  <a:gd name="T19" fmla="*/ 29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29"/>
                  <a:gd name="T32" fmla="*/ 54 w 54"/>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29">
                    <a:moveTo>
                      <a:pt x="3" y="29"/>
                    </a:moveTo>
                    <a:lnTo>
                      <a:pt x="3" y="29"/>
                    </a:lnTo>
                    <a:lnTo>
                      <a:pt x="13" y="29"/>
                    </a:lnTo>
                    <a:lnTo>
                      <a:pt x="51" y="22"/>
                    </a:lnTo>
                    <a:lnTo>
                      <a:pt x="54" y="22"/>
                    </a:lnTo>
                    <a:lnTo>
                      <a:pt x="54" y="19"/>
                    </a:lnTo>
                    <a:lnTo>
                      <a:pt x="48" y="16"/>
                    </a:lnTo>
                    <a:lnTo>
                      <a:pt x="0" y="0"/>
                    </a:lnTo>
                    <a:lnTo>
                      <a:pt x="3" y="29"/>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43" name="Freeform 318"/>
              <p:cNvSpPr>
                <a:spLocks/>
              </p:cNvSpPr>
              <p:nvPr/>
            </p:nvSpPr>
            <p:spPr bwMode="auto">
              <a:xfrm>
                <a:off x="932" y="2799"/>
                <a:ext cx="57" cy="32"/>
              </a:xfrm>
              <a:custGeom>
                <a:avLst/>
                <a:gdLst>
                  <a:gd name="T0" fmla="*/ 0 w 57"/>
                  <a:gd name="T1" fmla="*/ 13 h 32"/>
                  <a:gd name="T2" fmla="*/ 48 w 57"/>
                  <a:gd name="T3" fmla="*/ 28 h 32"/>
                  <a:gd name="T4" fmla="*/ 48 w 57"/>
                  <a:gd name="T5" fmla="*/ 28 h 32"/>
                  <a:gd name="T6" fmla="*/ 57 w 57"/>
                  <a:gd name="T7" fmla="*/ 32 h 32"/>
                  <a:gd name="T8" fmla="*/ 54 w 57"/>
                  <a:gd name="T9" fmla="*/ 3 h 32"/>
                  <a:gd name="T10" fmla="*/ 48 w 57"/>
                  <a:gd name="T11" fmla="*/ 3 h 32"/>
                  <a:gd name="T12" fmla="*/ 48 w 57"/>
                  <a:gd name="T13" fmla="*/ 3 h 32"/>
                  <a:gd name="T14" fmla="*/ 35 w 57"/>
                  <a:gd name="T15" fmla="*/ 0 h 32"/>
                  <a:gd name="T16" fmla="*/ 26 w 57"/>
                  <a:gd name="T17" fmla="*/ 0 h 32"/>
                  <a:gd name="T18" fmla="*/ 0 w 57"/>
                  <a:gd name="T19" fmla="*/ 3 h 32"/>
                  <a:gd name="T20" fmla="*/ 0 w 57"/>
                  <a:gd name="T21" fmla="*/ 13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2"/>
                  <a:gd name="T35" fmla="*/ 57 w 57"/>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2">
                    <a:moveTo>
                      <a:pt x="0" y="13"/>
                    </a:moveTo>
                    <a:lnTo>
                      <a:pt x="48" y="28"/>
                    </a:lnTo>
                    <a:lnTo>
                      <a:pt x="57" y="32"/>
                    </a:lnTo>
                    <a:lnTo>
                      <a:pt x="54" y="3"/>
                    </a:lnTo>
                    <a:lnTo>
                      <a:pt x="48" y="3"/>
                    </a:lnTo>
                    <a:lnTo>
                      <a:pt x="35" y="0"/>
                    </a:lnTo>
                    <a:lnTo>
                      <a:pt x="26" y="0"/>
                    </a:lnTo>
                    <a:lnTo>
                      <a:pt x="0" y="3"/>
                    </a:lnTo>
                    <a:lnTo>
                      <a:pt x="0" y="13"/>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44" name="Freeform 319"/>
              <p:cNvSpPr>
                <a:spLocks/>
              </p:cNvSpPr>
              <p:nvPr/>
            </p:nvSpPr>
            <p:spPr bwMode="auto">
              <a:xfrm>
                <a:off x="920" y="2802"/>
                <a:ext cx="12" cy="10"/>
              </a:xfrm>
              <a:custGeom>
                <a:avLst/>
                <a:gdLst>
                  <a:gd name="T0" fmla="*/ 6 w 12"/>
                  <a:gd name="T1" fmla="*/ 10 h 10"/>
                  <a:gd name="T2" fmla="*/ 12 w 12"/>
                  <a:gd name="T3" fmla="*/ 10 h 10"/>
                  <a:gd name="T4" fmla="*/ 12 w 12"/>
                  <a:gd name="T5" fmla="*/ 0 h 10"/>
                  <a:gd name="T6" fmla="*/ 0 w 12"/>
                  <a:gd name="T7" fmla="*/ 3 h 10"/>
                  <a:gd name="T8" fmla="*/ 0 w 12"/>
                  <a:gd name="T9" fmla="*/ 3 h 10"/>
                  <a:gd name="T10" fmla="*/ 0 w 12"/>
                  <a:gd name="T11" fmla="*/ 3 h 10"/>
                  <a:gd name="T12" fmla="*/ 0 w 12"/>
                  <a:gd name="T13" fmla="*/ 6 h 10"/>
                  <a:gd name="T14" fmla="*/ 6 w 12"/>
                  <a:gd name="T15" fmla="*/ 10 h 10"/>
                  <a:gd name="T16" fmla="*/ 6 w 12"/>
                  <a:gd name="T17" fmla="*/ 1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0"/>
                  <a:gd name="T29" fmla="*/ 12 w 12"/>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0">
                    <a:moveTo>
                      <a:pt x="6" y="10"/>
                    </a:moveTo>
                    <a:lnTo>
                      <a:pt x="12" y="10"/>
                    </a:lnTo>
                    <a:lnTo>
                      <a:pt x="12" y="0"/>
                    </a:lnTo>
                    <a:lnTo>
                      <a:pt x="0" y="3"/>
                    </a:lnTo>
                    <a:lnTo>
                      <a:pt x="0" y="6"/>
                    </a:lnTo>
                    <a:lnTo>
                      <a:pt x="6" y="10"/>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45" name="Freeform 320"/>
              <p:cNvSpPr>
                <a:spLocks/>
              </p:cNvSpPr>
              <p:nvPr/>
            </p:nvSpPr>
            <p:spPr bwMode="auto">
              <a:xfrm>
                <a:off x="1097" y="2808"/>
                <a:ext cx="3" cy="4"/>
              </a:xfrm>
              <a:custGeom>
                <a:avLst/>
                <a:gdLst>
                  <a:gd name="T0" fmla="*/ 0 w 3"/>
                  <a:gd name="T1" fmla="*/ 0 h 4"/>
                  <a:gd name="T2" fmla="*/ 3 w 3"/>
                  <a:gd name="T3" fmla="*/ 4 h 4"/>
                  <a:gd name="T4" fmla="*/ 3 w 3"/>
                  <a:gd name="T5" fmla="*/ 4 h 4"/>
                  <a:gd name="T6" fmla="*/ 3 w 3"/>
                  <a:gd name="T7" fmla="*/ 4 h 4"/>
                  <a:gd name="T8" fmla="*/ 0 w 3"/>
                  <a:gd name="T9" fmla="*/ 0 h 4"/>
                  <a:gd name="T10" fmla="*/ 0 w 3"/>
                  <a:gd name="T11" fmla="*/ 0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0" y="0"/>
                    </a:moveTo>
                    <a:lnTo>
                      <a:pt x="3" y="4"/>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46" name="Freeform 321"/>
              <p:cNvSpPr>
                <a:spLocks/>
              </p:cNvSpPr>
              <p:nvPr/>
            </p:nvSpPr>
            <p:spPr bwMode="auto">
              <a:xfrm>
                <a:off x="1043" y="2789"/>
                <a:ext cx="57" cy="32"/>
              </a:xfrm>
              <a:custGeom>
                <a:avLst/>
                <a:gdLst>
                  <a:gd name="T0" fmla="*/ 0 w 57"/>
                  <a:gd name="T1" fmla="*/ 29 h 32"/>
                  <a:gd name="T2" fmla="*/ 0 w 57"/>
                  <a:gd name="T3" fmla="*/ 29 h 32"/>
                  <a:gd name="T4" fmla="*/ 10 w 57"/>
                  <a:gd name="T5" fmla="*/ 32 h 32"/>
                  <a:gd name="T6" fmla="*/ 19 w 57"/>
                  <a:gd name="T7" fmla="*/ 32 h 32"/>
                  <a:gd name="T8" fmla="*/ 54 w 57"/>
                  <a:gd name="T9" fmla="*/ 23 h 32"/>
                  <a:gd name="T10" fmla="*/ 54 w 57"/>
                  <a:gd name="T11" fmla="*/ 23 h 32"/>
                  <a:gd name="T12" fmla="*/ 57 w 57"/>
                  <a:gd name="T13" fmla="*/ 23 h 32"/>
                  <a:gd name="T14" fmla="*/ 54 w 57"/>
                  <a:gd name="T15" fmla="*/ 19 h 32"/>
                  <a:gd name="T16" fmla="*/ 54 w 57"/>
                  <a:gd name="T17" fmla="*/ 19 h 32"/>
                  <a:gd name="T18" fmla="*/ 51 w 57"/>
                  <a:gd name="T19" fmla="*/ 19 h 32"/>
                  <a:gd name="T20" fmla="*/ 0 w 57"/>
                  <a:gd name="T21" fmla="*/ 0 h 32"/>
                  <a:gd name="T22" fmla="*/ 0 w 57"/>
                  <a:gd name="T23" fmla="*/ 29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
                  <a:gd name="T37" fmla="*/ 0 h 32"/>
                  <a:gd name="T38" fmla="*/ 57 w 57"/>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 h="32">
                    <a:moveTo>
                      <a:pt x="0" y="29"/>
                    </a:moveTo>
                    <a:lnTo>
                      <a:pt x="0" y="29"/>
                    </a:lnTo>
                    <a:lnTo>
                      <a:pt x="10" y="32"/>
                    </a:lnTo>
                    <a:lnTo>
                      <a:pt x="19" y="32"/>
                    </a:lnTo>
                    <a:lnTo>
                      <a:pt x="54" y="23"/>
                    </a:lnTo>
                    <a:lnTo>
                      <a:pt x="57" y="23"/>
                    </a:lnTo>
                    <a:lnTo>
                      <a:pt x="54" y="19"/>
                    </a:lnTo>
                    <a:lnTo>
                      <a:pt x="51" y="19"/>
                    </a:lnTo>
                    <a:lnTo>
                      <a:pt x="0" y="0"/>
                    </a:lnTo>
                    <a:lnTo>
                      <a:pt x="0" y="2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47" name="Freeform 322"/>
              <p:cNvSpPr>
                <a:spLocks/>
              </p:cNvSpPr>
              <p:nvPr/>
            </p:nvSpPr>
            <p:spPr bwMode="auto">
              <a:xfrm>
                <a:off x="986" y="2786"/>
                <a:ext cx="57" cy="32"/>
              </a:xfrm>
              <a:custGeom>
                <a:avLst/>
                <a:gdLst>
                  <a:gd name="T0" fmla="*/ 0 w 57"/>
                  <a:gd name="T1" fmla="*/ 13 h 32"/>
                  <a:gd name="T2" fmla="*/ 0 w 57"/>
                  <a:gd name="T3" fmla="*/ 13 h 32"/>
                  <a:gd name="T4" fmla="*/ 3 w 57"/>
                  <a:gd name="T5" fmla="*/ 13 h 32"/>
                  <a:gd name="T6" fmla="*/ 54 w 57"/>
                  <a:gd name="T7" fmla="*/ 32 h 32"/>
                  <a:gd name="T8" fmla="*/ 54 w 57"/>
                  <a:gd name="T9" fmla="*/ 32 h 32"/>
                  <a:gd name="T10" fmla="*/ 57 w 57"/>
                  <a:gd name="T11" fmla="*/ 32 h 32"/>
                  <a:gd name="T12" fmla="*/ 57 w 57"/>
                  <a:gd name="T13" fmla="*/ 3 h 32"/>
                  <a:gd name="T14" fmla="*/ 54 w 57"/>
                  <a:gd name="T15" fmla="*/ 3 h 32"/>
                  <a:gd name="T16" fmla="*/ 54 w 57"/>
                  <a:gd name="T17" fmla="*/ 3 h 32"/>
                  <a:gd name="T18" fmla="*/ 44 w 57"/>
                  <a:gd name="T19" fmla="*/ 0 h 32"/>
                  <a:gd name="T20" fmla="*/ 35 w 57"/>
                  <a:gd name="T21" fmla="*/ 0 h 32"/>
                  <a:gd name="T22" fmla="*/ 0 w 57"/>
                  <a:gd name="T23" fmla="*/ 7 h 32"/>
                  <a:gd name="T24" fmla="*/ 0 w 57"/>
                  <a:gd name="T25" fmla="*/ 13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32"/>
                  <a:gd name="T41" fmla="*/ 57 w 57"/>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32">
                    <a:moveTo>
                      <a:pt x="0" y="13"/>
                    </a:moveTo>
                    <a:lnTo>
                      <a:pt x="0" y="13"/>
                    </a:lnTo>
                    <a:lnTo>
                      <a:pt x="3" y="13"/>
                    </a:lnTo>
                    <a:lnTo>
                      <a:pt x="54" y="32"/>
                    </a:lnTo>
                    <a:lnTo>
                      <a:pt x="57" y="32"/>
                    </a:lnTo>
                    <a:lnTo>
                      <a:pt x="57" y="3"/>
                    </a:lnTo>
                    <a:lnTo>
                      <a:pt x="54" y="3"/>
                    </a:lnTo>
                    <a:lnTo>
                      <a:pt x="44" y="0"/>
                    </a:lnTo>
                    <a:lnTo>
                      <a:pt x="35" y="0"/>
                    </a:lnTo>
                    <a:lnTo>
                      <a:pt x="0" y="7"/>
                    </a:lnTo>
                    <a:lnTo>
                      <a:pt x="0" y="13"/>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48" name="Freeform 323"/>
              <p:cNvSpPr>
                <a:spLocks/>
              </p:cNvSpPr>
              <p:nvPr/>
            </p:nvSpPr>
            <p:spPr bwMode="auto">
              <a:xfrm>
                <a:off x="983" y="2793"/>
                <a:ext cx="3" cy="6"/>
              </a:xfrm>
              <a:custGeom>
                <a:avLst/>
                <a:gdLst>
                  <a:gd name="T0" fmla="*/ 3 w 3"/>
                  <a:gd name="T1" fmla="*/ 0 h 6"/>
                  <a:gd name="T2" fmla="*/ 3 w 3"/>
                  <a:gd name="T3" fmla="*/ 0 h 6"/>
                  <a:gd name="T4" fmla="*/ 3 w 3"/>
                  <a:gd name="T5" fmla="*/ 0 h 6"/>
                  <a:gd name="T6" fmla="*/ 0 w 3"/>
                  <a:gd name="T7" fmla="*/ 3 h 6"/>
                  <a:gd name="T8" fmla="*/ 3 w 3"/>
                  <a:gd name="T9" fmla="*/ 6 h 6"/>
                  <a:gd name="T10" fmla="*/ 3 w 3"/>
                  <a:gd name="T11" fmla="*/ 0 h 6"/>
                  <a:gd name="T12" fmla="*/ 0 60000 65536"/>
                  <a:gd name="T13" fmla="*/ 0 60000 65536"/>
                  <a:gd name="T14" fmla="*/ 0 60000 65536"/>
                  <a:gd name="T15" fmla="*/ 0 60000 65536"/>
                  <a:gd name="T16" fmla="*/ 0 60000 65536"/>
                  <a:gd name="T17" fmla="*/ 0 60000 65536"/>
                  <a:gd name="T18" fmla="*/ 0 w 3"/>
                  <a:gd name="T19" fmla="*/ 0 h 6"/>
                  <a:gd name="T20" fmla="*/ 3 w 3"/>
                  <a:gd name="T21" fmla="*/ 6 h 6"/>
                </a:gdLst>
                <a:ahLst/>
                <a:cxnLst>
                  <a:cxn ang="T12">
                    <a:pos x="T0" y="T1"/>
                  </a:cxn>
                  <a:cxn ang="T13">
                    <a:pos x="T2" y="T3"/>
                  </a:cxn>
                  <a:cxn ang="T14">
                    <a:pos x="T4" y="T5"/>
                  </a:cxn>
                  <a:cxn ang="T15">
                    <a:pos x="T6" y="T7"/>
                  </a:cxn>
                  <a:cxn ang="T16">
                    <a:pos x="T8" y="T9"/>
                  </a:cxn>
                  <a:cxn ang="T17">
                    <a:pos x="T10" y="T11"/>
                  </a:cxn>
                </a:cxnLst>
                <a:rect l="T18" t="T19" r="T20" b="T21"/>
                <a:pathLst>
                  <a:path w="3" h="6">
                    <a:moveTo>
                      <a:pt x="3" y="0"/>
                    </a:moveTo>
                    <a:lnTo>
                      <a:pt x="3" y="0"/>
                    </a:lnTo>
                    <a:lnTo>
                      <a:pt x="0" y="3"/>
                    </a:lnTo>
                    <a:lnTo>
                      <a:pt x="3" y="6"/>
                    </a:lnTo>
                    <a:lnTo>
                      <a:pt x="3" y="0"/>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49" name="Freeform 324"/>
              <p:cNvSpPr>
                <a:spLocks/>
              </p:cNvSpPr>
              <p:nvPr/>
            </p:nvSpPr>
            <p:spPr bwMode="auto">
              <a:xfrm>
                <a:off x="1141" y="2793"/>
                <a:ext cx="19" cy="12"/>
              </a:xfrm>
              <a:custGeom>
                <a:avLst/>
                <a:gdLst>
                  <a:gd name="T0" fmla="*/ 0 w 19"/>
                  <a:gd name="T1" fmla="*/ 12 h 12"/>
                  <a:gd name="T2" fmla="*/ 16 w 19"/>
                  <a:gd name="T3" fmla="*/ 9 h 12"/>
                  <a:gd name="T4" fmla="*/ 16 w 19"/>
                  <a:gd name="T5" fmla="*/ 9 h 12"/>
                  <a:gd name="T6" fmla="*/ 19 w 19"/>
                  <a:gd name="T7" fmla="*/ 9 h 12"/>
                  <a:gd name="T8" fmla="*/ 16 w 19"/>
                  <a:gd name="T9" fmla="*/ 6 h 12"/>
                  <a:gd name="T10" fmla="*/ 10 w 19"/>
                  <a:gd name="T11" fmla="*/ 3 h 12"/>
                  <a:gd name="T12" fmla="*/ 0 w 19"/>
                  <a:gd name="T13" fmla="*/ 0 h 12"/>
                  <a:gd name="T14" fmla="*/ 0 w 19"/>
                  <a:gd name="T15" fmla="*/ 12 h 12"/>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2"/>
                  <a:gd name="T26" fmla="*/ 19 w 19"/>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2">
                    <a:moveTo>
                      <a:pt x="0" y="12"/>
                    </a:moveTo>
                    <a:lnTo>
                      <a:pt x="16" y="9"/>
                    </a:lnTo>
                    <a:lnTo>
                      <a:pt x="19" y="9"/>
                    </a:lnTo>
                    <a:lnTo>
                      <a:pt x="16" y="6"/>
                    </a:lnTo>
                    <a:lnTo>
                      <a:pt x="10" y="3"/>
                    </a:lnTo>
                    <a:lnTo>
                      <a:pt x="0" y="0"/>
                    </a:lnTo>
                    <a:lnTo>
                      <a:pt x="0" y="12"/>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50" name="Freeform 325"/>
              <p:cNvSpPr>
                <a:spLocks/>
              </p:cNvSpPr>
              <p:nvPr/>
            </p:nvSpPr>
            <p:spPr bwMode="auto">
              <a:xfrm>
                <a:off x="1119" y="2786"/>
                <a:ext cx="22" cy="22"/>
              </a:xfrm>
              <a:custGeom>
                <a:avLst/>
                <a:gdLst>
                  <a:gd name="T0" fmla="*/ 0 w 22"/>
                  <a:gd name="T1" fmla="*/ 22 h 22"/>
                  <a:gd name="T2" fmla="*/ 0 w 22"/>
                  <a:gd name="T3" fmla="*/ 22 h 22"/>
                  <a:gd name="T4" fmla="*/ 3 w 22"/>
                  <a:gd name="T5" fmla="*/ 22 h 22"/>
                  <a:gd name="T6" fmla="*/ 22 w 22"/>
                  <a:gd name="T7" fmla="*/ 19 h 22"/>
                  <a:gd name="T8" fmla="*/ 22 w 22"/>
                  <a:gd name="T9" fmla="*/ 7 h 22"/>
                  <a:gd name="T10" fmla="*/ 0 w 22"/>
                  <a:gd name="T11" fmla="*/ 0 h 22"/>
                  <a:gd name="T12" fmla="*/ 0 w 22"/>
                  <a:gd name="T13" fmla="*/ 22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22"/>
                    </a:moveTo>
                    <a:lnTo>
                      <a:pt x="0" y="22"/>
                    </a:lnTo>
                    <a:lnTo>
                      <a:pt x="3" y="22"/>
                    </a:lnTo>
                    <a:lnTo>
                      <a:pt x="22" y="19"/>
                    </a:lnTo>
                    <a:lnTo>
                      <a:pt x="22" y="7"/>
                    </a:lnTo>
                    <a:lnTo>
                      <a:pt x="0" y="0"/>
                    </a:lnTo>
                    <a:lnTo>
                      <a:pt x="0" y="22"/>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51" name="Freeform 326"/>
              <p:cNvSpPr>
                <a:spLocks/>
              </p:cNvSpPr>
              <p:nvPr/>
            </p:nvSpPr>
            <p:spPr bwMode="auto">
              <a:xfrm>
                <a:off x="1097" y="2780"/>
                <a:ext cx="22" cy="28"/>
              </a:xfrm>
              <a:custGeom>
                <a:avLst/>
                <a:gdLst>
                  <a:gd name="T0" fmla="*/ 0 w 22"/>
                  <a:gd name="T1" fmla="*/ 25 h 28"/>
                  <a:gd name="T2" fmla="*/ 6 w 22"/>
                  <a:gd name="T3" fmla="*/ 25 h 28"/>
                  <a:gd name="T4" fmla="*/ 6 w 22"/>
                  <a:gd name="T5" fmla="*/ 25 h 28"/>
                  <a:gd name="T6" fmla="*/ 22 w 22"/>
                  <a:gd name="T7" fmla="*/ 28 h 28"/>
                  <a:gd name="T8" fmla="*/ 22 w 22"/>
                  <a:gd name="T9" fmla="*/ 6 h 28"/>
                  <a:gd name="T10" fmla="*/ 3 w 22"/>
                  <a:gd name="T11" fmla="*/ 0 h 28"/>
                  <a:gd name="T12" fmla="*/ 3 w 22"/>
                  <a:gd name="T13" fmla="*/ 0 h 28"/>
                  <a:gd name="T14" fmla="*/ 0 w 22"/>
                  <a:gd name="T15" fmla="*/ 0 h 28"/>
                  <a:gd name="T16" fmla="*/ 0 w 22"/>
                  <a:gd name="T17" fmla="*/ 25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8"/>
                  <a:gd name="T29" fmla="*/ 22 w 22"/>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8">
                    <a:moveTo>
                      <a:pt x="0" y="25"/>
                    </a:moveTo>
                    <a:lnTo>
                      <a:pt x="6" y="25"/>
                    </a:lnTo>
                    <a:lnTo>
                      <a:pt x="22" y="28"/>
                    </a:lnTo>
                    <a:lnTo>
                      <a:pt x="22" y="6"/>
                    </a:lnTo>
                    <a:lnTo>
                      <a:pt x="3" y="0"/>
                    </a:lnTo>
                    <a:lnTo>
                      <a:pt x="0" y="0"/>
                    </a:lnTo>
                    <a:lnTo>
                      <a:pt x="0" y="25"/>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52" name="Freeform 327"/>
              <p:cNvSpPr>
                <a:spLocks/>
              </p:cNvSpPr>
              <p:nvPr/>
            </p:nvSpPr>
            <p:spPr bwMode="auto">
              <a:xfrm>
                <a:off x="1043" y="2777"/>
                <a:ext cx="54" cy="28"/>
              </a:xfrm>
              <a:custGeom>
                <a:avLst/>
                <a:gdLst>
                  <a:gd name="T0" fmla="*/ 6 w 54"/>
                  <a:gd name="T1" fmla="*/ 12 h 28"/>
                  <a:gd name="T2" fmla="*/ 54 w 54"/>
                  <a:gd name="T3" fmla="*/ 28 h 28"/>
                  <a:gd name="T4" fmla="*/ 54 w 54"/>
                  <a:gd name="T5" fmla="*/ 3 h 28"/>
                  <a:gd name="T6" fmla="*/ 54 w 54"/>
                  <a:gd name="T7" fmla="*/ 3 h 28"/>
                  <a:gd name="T8" fmla="*/ 38 w 54"/>
                  <a:gd name="T9" fmla="*/ 0 h 28"/>
                  <a:gd name="T10" fmla="*/ 3 w 54"/>
                  <a:gd name="T11" fmla="*/ 6 h 28"/>
                  <a:gd name="T12" fmla="*/ 3 w 54"/>
                  <a:gd name="T13" fmla="*/ 6 h 28"/>
                  <a:gd name="T14" fmla="*/ 0 w 54"/>
                  <a:gd name="T15" fmla="*/ 6 h 28"/>
                  <a:gd name="T16" fmla="*/ 0 w 54"/>
                  <a:gd name="T17" fmla="*/ 9 h 28"/>
                  <a:gd name="T18" fmla="*/ 6 w 54"/>
                  <a:gd name="T19" fmla="*/ 12 h 28"/>
                  <a:gd name="T20" fmla="*/ 6 w 54"/>
                  <a:gd name="T21" fmla="*/ 12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28"/>
                  <a:gd name="T35" fmla="*/ 54 w 54"/>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28">
                    <a:moveTo>
                      <a:pt x="6" y="12"/>
                    </a:moveTo>
                    <a:lnTo>
                      <a:pt x="54" y="28"/>
                    </a:lnTo>
                    <a:lnTo>
                      <a:pt x="54" y="3"/>
                    </a:lnTo>
                    <a:lnTo>
                      <a:pt x="38" y="0"/>
                    </a:lnTo>
                    <a:lnTo>
                      <a:pt x="3" y="6"/>
                    </a:lnTo>
                    <a:lnTo>
                      <a:pt x="0" y="6"/>
                    </a:lnTo>
                    <a:lnTo>
                      <a:pt x="0" y="9"/>
                    </a:lnTo>
                    <a:lnTo>
                      <a:pt x="6" y="1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53" name="Freeform 328"/>
              <p:cNvSpPr>
                <a:spLocks/>
              </p:cNvSpPr>
              <p:nvPr/>
            </p:nvSpPr>
            <p:spPr bwMode="auto">
              <a:xfrm>
                <a:off x="1208" y="2786"/>
                <a:ext cx="6" cy="7"/>
              </a:xfrm>
              <a:custGeom>
                <a:avLst/>
                <a:gdLst>
                  <a:gd name="T0" fmla="*/ 0 w 6"/>
                  <a:gd name="T1" fmla="*/ 7 h 7"/>
                  <a:gd name="T2" fmla="*/ 6 w 6"/>
                  <a:gd name="T3" fmla="*/ 7 h 7"/>
                  <a:gd name="T4" fmla="*/ 6 w 6"/>
                  <a:gd name="T5" fmla="*/ 7 h 7"/>
                  <a:gd name="T6" fmla="*/ 6 w 6"/>
                  <a:gd name="T7" fmla="*/ 3 h 7"/>
                  <a:gd name="T8" fmla="*/ 6 w 6"/>
                  <a:gd name="T9" fmla="*/ 3 h 7"/>
                  <a:gd name="T10" fmla="*/ 0 w 6"/>
                  <a:gd name="T11" fmla="*/ 0 h 7"/>
                  <a:gd name="T12" fmla="*/ 0 w 6"/>
                  <a:gd name="T13" fmla="*/ 0 h 7"/>
                  <a:gd name="T14" fmla="*/ 0 w 6"/>
                  <a:gd name="T15" fmla="*/ 7 h 7"/>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7"/>
                  <a:gd name="T26" fmla="*/ 6 w 6"/>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7">
                    <a:moveTo>
                      <a:pt x="0" y="7"/>
                    </a:moveTo>
                    <a:lnTo>
                      <a:pt x="6" y="7"/>
                    </a:lnTo>
                    <a:lnTo>
                      <a:pt x="6" y="3"/>
                    </a:lnTo>
                    <a:lnTo>
                      <a:pt x="0" y="0"/>
                    </a:lnTo>
                    <a:lnTo>
                      <a:pt x="0" y="7"/>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54" name="Freeform 329"/>
              <p:cNvSpPr>
                <a:spLocks/>
              </p:cNvSpPr>
              <p:nvPr/>
            </p:nvSpPr>
            <p:spPr bwMode="auto">
              <a:xfrm>
                <a:off x="1186" y="2777"/>
                <a:ext cx="22" cy="19"/>
              </a:xfrm>
              <a:custGeom>
                <a:avLst/>
                <a:gdLst>
                  <a:gd name="T0" fmla="*/ 0 w 22"/>
                  <a:gd name="T1" fmla="*/ 19 h 19"/>
                  <a:gd name="T2" fmla="*/ 22 w 22"/>
                  <a:gd name="T3" fmla="*/ 16 h 19"/>
                  <a:gd name="T4" fmla="*/ 22 w 22"/>
                  <a:gd name="T5" fmla="*/ 9 h 19"/>
                  <a:gd name="T6" fmla="*/ 0 w 22"/>
                  <a:gd name="T7" fmla="*/ 0 h 19"/>
                  <a:gd name="T8" fmla="*/ 0 w 22"/>
                  <a:gd name="T9" fmla="*/ 19 h 19"/>
                  <a:gd name="T10" fmla="*/ 0 60000 65536"/>
                  <a:gd name="T11" fmla="*/ 0 60000 65536"/>
                  <a:gd name="T12" fmla="*/ 0 60000 65536"/>
                  <a:gd name="T13" fmla="*/ 0 60000 65536"/>
                  <a:gd name="T14" fmla="*/ 0 60000 65536"/>
                  <a:gd name="T15" fmla="*/ 0 w 22"/>
                  <a:gd name="T16" fmla="*/ 0 h 19"/>
                  <a:gd name="T17" fmla="*/ 22 w 22"/>
                  <a:gd name="T18" fmla="*/ 19 h 19"/>
                </a:gdLst>
                <a:ahLst/>
                <a:cxnLst>
                  <a:cxn ang="T10">
                    <a:pos x="T0" y="T1"/>
                  </a:cxn>
                  <a:cxn ang="T11">
                    <a:pos x="T2" y="T3"/>
                  </a:cxn>
                  <a:cxn ang="T12">
                    <a:pos x="T4" y="T5"/>
                  </a:cxn>
                  <a:cxn ang="T13">
                    <a:pos x="T6" y="T7"/>
                  </a:cxn>
                  <a:cxn ang="T14">
                    <a:pos x="T8" y="T9"/>
                  </a:cxn>
                </a:cxnLst>
                <a:rect l="T15" t="T16" r="T17" b="T18"/>
                <a:pathLst>
                  <a:path w="22" h="19">
                    <a:moveTo>
                      <a:pt x="0" y="19"/>
                    </a:moveTo>
                    <a:lnTo>
                      <a:pt x="22" y="16"/>
                    </a:lnTo>
                    <a:lnTo>
                      <a:pt x="22" y="9"/>
                    </a:lnTo>
                    <a:lnTo>
                      <a:pt x="0" y="0"/>
                    </a:lnTo>
                    <a:lnTo>
                      <a:pt x="0" y="19"/>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55" name="Freeform 330"/>
              <p:cNvSpPr>
                <a:spLocks/>
              </p:cNvSpPr>
              <p:nvPr/>
            </p:nvSpPr>
            <p:spPr bwMode="auto">
              <a:xfrm>
                <a:off x="1163" y="2770"/>
                <a:ext cx="23" cy="26"/>
              </a:xfrm>
              <a:custGeom>
                <a:avLst/>
                <a:gdLst>
                  <a:gd name="T0" fmla="*/ 0 w 23"/>
                  <a:gd name="T1" fmla="*/ 26 h 26"/>
                  <a:gd name="T2" fmla="*/ 0 w 23"/>
                  <a:gd name="T3" fmla="*/ 26 h 26"/>
                  <a:gd name="T4" fmla="*/ 19 w 23"/>
                  <a:gd name="T5" fmla="*/ 26 h 26"/>
                  <a:gd name="T6" fmla="*/ 23 w 23"/>
                  <a:gd name="T7" fmla="*/ 26 h 26"/>
                  <a:gd name="T8" fmla="*/ 23 w 23"/>
                  <a:gd name="T9" fmla="*/ 7 h 26"/>
                  <a:gd name="T10" fmla="*/ 0 w 23"/>
                  <a:gd name="T11" fmla="*/ 0 h 26"/>
                  <a:gd name="T12" fmla="*/ 0 w 23"/>
                  <a:gd name="T13" fmla="*/ 26 h 26"/>
                  <a:gd name="T14" fmla="*/ 0 60000 65536"/>
                  <a:gd name="T15" fmla="*/ 0 60000 65536"/>
                  <a:gd name="T16" fmla="*/ 0 60000 65536"/>
                  <a:gd name="T17" fmla="*/ 0 60000 65536"/>
                  <a:gd name="T18" fmla="*/ 0 60000 65536"/>
                  <a:gd name="T19" fmla="*/ 0 60000 65536"/>
                  <a:gd name="T20" fmla="*/ 0 60000 65536"/>
                  <a:gd name="T21" fmla="*/ 0 w 23"/>
                  <a:gd name="T22" fmla="*/ 0 h 26"/>
                  <a:gd name="T23" fmla="*/ 23 w 23"/>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6">
                    <a:moveTo>
                      <a:pt x="0" y="26"/>
                    </a:moveTo>
                    <a:lnTo>
                      <a:pt x="0" y="26"/>
                    </a:lnTo>
                    <a:lnTo>
                      <a:pt x="19" y="26"/>
                    </a:lnTo>
                    <a:lnTo>
                      <a:pt x="23" y="26"/>
                    </a:lnTo>
                    <a:lnTo>
                      <a:pt x="23" y="7"/>
                    </a:lnTo>
                    <a:lnTo>
                      <a:pt x="0" y="0"/>
                    </a:lnTo>
                    <a:lnTo>
                      <a:pt x="0" y="26"/>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56" name="Freeform 331"/>
              <p:cNvSpPr>
                <a:spLocks/>
              </p:cNvSpPr>
              <p:nvPr/>
            </p:nvSpPr>
            <p:spPr bwMode="auto">
              <a:xfrm>
                <a:off x="1141" y="2767"/>
                <a:ext cx="22" cy="29"/>
              </a:xfrm>
              <a:custGeom>
                <a:avLst/>
                <a:gdLst>
                  <a:gd name="T0" fmla="*/ 0 w 22"/>
                  <a:gd name="T1" fmla="*/ 22 h 29"/>
                  <a:gd name="T2" fmla="*/ 19 w 22"/>
                  <a:gd name="T3" fmla="*/ 29 h 29"/>
                  <a:gd name="T4" fmla="*/ 19 w 22"/>
                  <a:gd name="T5" fmla="*/ 29 h 29"/>
                  <a:gd name="T6" fmla="*/ 22 w 22"/>
                  <a:gd name="T7" fmla="*/ 29 h 29"/>
                  <a:gd name="T8" fmla="*/ 22 w 22"/>
                  <a:gd name="T9" fmla="*/ 3 h 29"/>
                  <a:gd name="T10" fmla="*/ 16 w 22"/>
                  <a:gd name="T11" fmla="*/ 3 h 29"/>
                  <a:gd name="T12" fmla="*/ 16 w 22"/>
                  <a:gd name="T13" fmla="*/ 3 h 29"/>
                  <a:gd name="T14" fmla="*/ 0 w 22"/>
                  <a:gd name="T15" fmla="*/ 0 h 29"/>
                  <a:gd name="T16" fmla="*/ 0 w 22"/>
                  <a:gd name="T17" fmla="*/ 22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9"/>
                  <a:gd name="T29" fmla="*/ 22 w 22"/>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9">
                    <a:moveTo>
                      <a:pt x="0" y="22"/>
                    </a:moveTo>
                    <a:lnTo>
                      <a:pt x="19" y="29"/>
                    </a:lnTo>
                    <a:lnTo>
                      <a:pt x="22" y="29"/>
                    </a:lnTo>
                    <a:lnTo>
                      <a:pt x="22" y="3"/>
                    </a:lnTo>
                    <a:lnTo>
                      <a:pt x="16" y="3"/>
                    </a:lnTo>
                    <a:lnTo>
                      <a:pt x="0" y="0"/>
                    </a:lnTo>
                    <a:lnTo>
                      <a:pt x="0" y="22"/>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57" name="Freeform 332"/>
              <p:cNvSpPr>
                <a:spLocks/>
              </p:cNvSpPr>
              <p:nvPr/>
            </p:nvSpPr>
            <p:spPr bwMode="auto">
              <a:xfrm>
                <a:off x="1119" y="2767"/>
                <a:ext cx="22" cy="22"/>
              </a:xfrm>
              <a:custGeom>
                <a:avLst/>
                <a:gdLst>
                  <a:gd name="T0" fmla="*/ 0 w 22"/>
                  <a:gd name="T1" fmla="*/ 13 h 22"/>
                  <a:gd name="T2" fmla="*/ 22 w 22"/>
                  <a:gd name="T3" fmla="*/ 22 h 22"/>
                  <a:gd name="T4" fmla="*/ 22 w 22"/>
                  <a:gd name="T5" fmla="*/ 0 h 22"/>
                  <a:gd name="T6" fmla="*/ 22 w 22"/>
                  <a:gd name="T7" fmla="*/ 0 h 22"/>
                  <a:gd name="T8" fmla="*/ 19 w 22"/>
                  <a:gd name="T9" fmla="*/ 0 h 22"/>
                  <a:gd name="T10" fmla="*/ 0 w 22"/>
                  <a:gd name="T11" fmla="*/ 3 h 22"/>
                  <a:gd name="T12" fmla="*/ 0 w 22"/>
                  <a:gd name="T13" fmla="*/ 13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13"/>
                    </a:moveTo>
                    <a:lnTo>
                      <a:pt x="22" y="22"/>
                    </a:lnTo>
                    <a:lnTo>
                      <a:pt x="22" y="0"/>
                    </a:lnTo>
                    <a:lnTo>
                      <a:pt x="19" y="0"/>
                    </a:lnTo>
                    <a:lnTo>
                      <a:pt x="0" y="3"/>
                    </a:lnTo>
                    <a:lnTo>
                      <a:pt x="0" y="13"/>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58" name="Freeform 333"/>
              <p:cNvSpPr>
                <a:spLocks/>
              </p:cNvSpPr>
              <p:nvPr/>
            </p:nvSpPr>
            <p:spPr bwMode="auto">
              <a:xfrm>
                <a:off x="1103" y="2770"/>
                <a:ext cx="16" cy="10"/>
              </a:xfrm>
              <a:custGeom>
                <a:avLst/>
                <a:gdLst>
                  <a:gd name="T0" fmla="*/ 7 w 16"/>
                  <a:gd name="T1" fmla="*/ 7 h 10"/>
                  <a:gd name="T2" fmla="*/ 16 w 16"/>
                  <a:gd name="T3" fmla="*/ 10 h 10"/>
                  <a:gd name="T4" fmla="*/ 16 w 16"/>
                  <a:gd name="T5" fmla="*/ 0 h 10"/>
                  <a:gd name="T6" fmla="*/ 0 w 16"/>
                  <a:gd name="T7" fmla="*/ 4 h 10"/>
                  <a:gd name="T8" fmla="*/ 0 w 16"/>
                  <a:gd name="T9" fmla="*/ 4 h 10"/>
                  <a:gd name="T10" fmla="*/ 0 w 16"/>
                  <a:gd name="T11" fmla="*/ 4 h 10"/>
                  <a:gd name="T12" fmla="*/ 0 w 16"/>
                  <a:gd name="T13" fmla="*/ 4 h 10"/>
                  <a:gd name="T14" fmla="*/ 7 w 16"/>
                  <a:gd name="T15" fmla="*/ 7 h 10"/>
                  <a:gd name="T16" fmla="*/ 7 w 16"/>
                  <a:gd name="T17" fmla="*/ 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0"/>
                  <a:gd name="T29" fmla="*/ 16 w 1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0">
                    <a:moveTo>
                      <a:pt x="7" y="7"/>
                    </a:moveTo>
                    <a:lnTo>
                      <a:pt x="16" y="10"/>
                    </a:lnTo>
                    <a:lnTo>
                      <a:pt x="16" y="0"/>
                    </a:lnTo>
                    <a:lnTo>
                      <a:pt x="0" y="4"/>
                    </a:lnTo>
                    <a:lnTo>
                      <a:pt x="7"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59" name="Freeform 334"/>
              <p:cNvSpPr>
                <a:spLocks/>
              </p:cNvSpPr>
              <p:nvPr/>
            </p:nvSpPr>
            <p:spPr bwMode="auto">
              <a:xfrm>
                <a:off x="1252" y="2770"/>
                <a:ext cx="19" cy="13"/>
              </a:xfrm>
              <a:custGeom>
                <a:avLst/>
                <a:gdLst>
                  <a:gd name="T0" fmla="*/ 0 w 19"/>
                  <a:gd name="T1" fmla="*/ 13 h 13"/>
                  <a:gd name="T2" fmla="*/ 16 w 19"/>
                  <a:gd name="T3" fmla="*/ 10 h 13"/>
                  <a:gd name="T4" fmla="*/ 16 w 19"/>
                  <a:gd name="T5" fmla="*/ 10 h 13"/>
                  <a:gd name="T6" fmla="*/ 19 w 19"/>
                  <a:gd name="T7" fmla="*/ 10 h 13"/>
                  <a:gd name="T8" fmla="*/ 19 w 19"/>
                  <a:gd name="T9" fmla="*/ 10 h 13"/>
                  <a:gd name="T10" fmla="*/ 13 w 19"/>
                  <a:gd name="T11" fmla="*/ 7 h 13"/>
                  <a:gd name="T12" fmla="*/ 0 w 19"/>
                  <a:gd name="T13" fmla="*/ 0 h 13"/>
                  <a:gd name="T14" fmla="*/ 0 w 19"/>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3"/>
                  <a:gd name="T26" fmla="*/ 19 w 19"/>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3">
                    <a:moveTo>
                      <a:pt x="0" y="13"/>
                    </a:moveTo>
                    <a:lnTo>
                      <a:pt x="16" y="10"/>
                    </a:lnTo>
                    <a:lnTo>
                      <a:pt x="19" y="10"/>
                    </a:lnTo>
                    <a:lnTo>
                      <a:pt x="13" y="7"/>
                    </a:lnTo>
                    <a:lnTo>
                      <a:pt x="0" y="0"/>
                    </a:lnTo>
                    <a:lnTo>
                      <a:pt x="0" y="13"/>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60" name="Freeform 335"/>
              <p:cNvSpPr>
                <a:spLocks/>
              </p:cNvSpPr>
              <p:nvPr/>
            </p:nvSpPr>
            <p:spPr bwMode="auto">
              <a:xfrm>
                <a:off x="1230" y="2764"/>
                <a:ext cx="22" cy="22"/>
              </a:xfrm>
              <a:custGeom>
                <a:avLst/>
                <a:gdLst>
                  <a:gd name="T0" fmla="*/ 0 w 22"/>
                  <a:gd name="T1" fmla="*/ 22 h 22"/>
                  <a:gd name="T2" fmla="*/ 0 w 22"/>
                  <a:gd name="T3" fmla="*/ 22 h 22"/>
                  <a:gd name="T4" fmla="*/ 6 w 22"/>
                  <a:gd name="T5" fmla="*/ 22 h 22"/>
                  <a:gd name="T6" fmla="*/ 22 w 22"/>
                  <a:gd name="T7" fmla="*/ 19 h 22"/>
                  <a:gd name="T8" fmla="*/ 22 w 22"/>
                  <a:gd name="T9" fmla="*/ 6 h 22"/>
                  <a:gd name="T10" fmla="*/ 0 w 22"/>
                  <a:gd name="T11" fmla="*/ 0 h 22"/>
                  <a:gd name="T12" fmla="*/ 0 w 22"/>
                  <a:gd name="T13" fmla="*/ 22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22"/>
                    </a:moveTo>
                    <a:lnTo>
                      <a:pt x="0" y="22"/>
                    </a:lnTo>
                    <a:lnTo>
                      <a:pt x="6" y="22"/>
                    </a:lnTo>
                    <a:lnTo>
                      <a:pt x="22" y="19"/>
                    </a:lnTo>
                    <a:lnTo>
                      <a:pt x="22" y="6"/>
                    </a:lnTo>
                    <a:lnTo>
                      <a:pt x="0" y="0"/>
                    </a:lnTo>
                    <a:lnTo>
                      <a:pt x="0" y="22"/>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61" name="Freeform 336"/>
              <p:cNvSpPr>
                <a:spLocks/>
              </p:cNvSpPr>
              <p:nvPr/>
            </p:nvSpPr>
            <p:spPr bwMode="auto">
              <a:xfrm>
                <a:off x="1208" y="2758"/>
                <a:ext cx="22" cy="28"/>
              </a:xfrm>
              <a:custGeom>
                <a:avLst/>
                <a:gdLst>
                  <a:gd name="T0" fmla="*/ 0 w 22"/>
                  <a:gd name="T1" fmla="*/ 22 h 28"/>
                  <a:gd name="T2" fmla="*/ 9 w 22"/>
                  <a:gd name="T3" fmla="*/ 25 h 28"/>
                  <a:gd name="T4" fmla="*/ 9 w 22"/>
                  <a:gd name="T5" fmla="*/ 25 h 28"/>
                  <a:gd name="T6" fmla="*/ 22 w 22"/>
                  <a:gd name="T7" fmla="*/ 28 h 28"/>
                  <a:gd name="T8" fmla="*/ 22 w 22"/>
                  <a:gd name="T9" fmla="*/ 6 h 28"/>
                  <a:gd name="T10" fmla="*/ 6 w 22"/>
                  <a:gd name="T11" fmla="*/ 0 h 28"/>
                  <a:gd name="T12" fmla="*/ 6 w 22"/>
                  <a:gd name="T13" fmla="*/ 0 h 28"/>
                  <a:gd name="T14" fmla="*/ 0 w 22"/>
                  <a:gd name="T15" fmla="*/ 0 h 28"/>
                  <a:gd name="T16" fmla="*/ 0 w 22"/>
                  <a:gd name="T17" fmla="*/ 22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8"/>
                  <a:gd name="T29" fmla="*/ 22 w 22"/>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8">
                    <a:moveTo>
                      <a:pt x="0" y="22"/>
                    </a:moveTo>
                    <a:lnTo>
                      <a:pt x="9" y="25"/>
                    </a:lnTo>
                    <a:lnTo>
                      <a:pt x="22" y="28"/>
                    </a:lnTo>
                    <a:lnTo>
                      <a:pt x="22" y="6"/>
                    </a:lnTo>
                    <a:lnTo>
                      <a:pt x="6" y="0"/>
                    </a:lnTo>
                    <a:lnTo>
                      <a:pt x="0" y="0"/>
                    </a:lnTo>
                    <a:lnTo>
                      <a:pt x="0" y="22"/>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62" name="Freeform 337"/>
              <p:cNvSpPr>
                <a:spLocks/>
              </p:cNvSpPr>
              <p:nvPr/>
            </p:nvSpPr>
            <p:spPr bwMode="auto">
              <a:xfrm>
                <a:off x="1186" y="2758"/>
                <a:ext cx="22" cy="22"/>
              </a:xfrm>
              <a:custGeom>
                <a:avLst/>
                <a:gdLst>
                  <a:gd name="T0" fmla="*/ 0 w 22"/>
                  <a:gd name="T1" fmla="*/ 16 h 22"/>
                  <a:gd name="T2" fmla="*/ 22 w 22"/>
                  <a:gd name="T3" fmla="*/ 22 h 22"/>
                  <a:gd name="T4" fmla="*/ 22 w 22"/>
                  <a:gd name="T5" fmla="*/ 0 h 22"/>
                  <a:gd name="T6" fmla="*/ 22 w 22"/>
                  <a:gd name="T7" fmla="*/ 0 h 22"/>
                  <a:gd name="T8" fmla="*/ 6 w 22"/>
                  <a:gd name="T9" fmla="*/ 0 h 22"/>
                  <a:gd name="T10" fmla="*/ 0 w 22"/>
                  <a:gd name="T11" fmla="*/ 0 h 22"/>
                  <a:gd name="T12" fmla="*/ 0 w 22"/>
                  <a:gd name="T13" fmla="*/ 16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16"/>
                    </a:moveTo>
                    <a:lnTo>
                      <a:pt x="22" y="22"/>
                    </a:lnTo>
                    <a:lnTo>
                      <a:pt x="22" y="0"/>
                    </a:lnTo>
                    <a:lnTo>
                      <a:pt x="6" y="0"/>
                    </a:lnTo>
                    <a:lnTo>
                      <a:pt x="0" y="0"/>
                    </a:lnTo>
                    <a:lnTo>
                      <a:pt x="0" y="16"/>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63" name="Freeform 338"/>
              <p:cNvSpPr>
                <a:spLocks/>
              </p:cNvSpPr>
              <p:nvPr/>
            </p:nvSpPr>
            <p:spPr bwMode="auto">
              <a:xfrm>
                <a:off x="1163" y="2758"/>
                <a:ext cx="23" cy="16"/>
              </a:xfrm>
              <a:custGeom>
                <a:avLst/>
                <a:gdLst>
                  <a:gd name="T0" fmla="*/ 0 w 23"/>
                  <a:gd name="T1" fmla="*/ 3 h 16"/>
                  <a:gd name="T2" fmla="*/ 0 w 23"/>
                  <a:gd name="T3" fmla="*/ 9 h 16"/>
                  <a:gd name="T4" fmla="*/ 0 w 23"/>
                  <a:gd name="T5" fmla="*/ 9 h 16"/>
                  <a:gd name="T6" fmla="*/ 4 w 23"/>
                  <a:gd name="T7" fmla="*/ 9 h 16"/>
                  <a:gd name="T8" fmla="*/ 23 w 23"/>
                  <a:gd name="T9" fmla="*/ 16 h 16"/>
                  <a:gd name="T10" fmla="*/ 23 w 23"/>
                  <a:gd name="T11" fmla="*/ 0 h 16"/>
                  <a:gd name="T12" fmla="*/ 0 w 23"/>
                  <a:gd name="T13" fmla="*/ 3 h 16"/>
                  <a:gd name="T14" fmla="*/ 0 60000 65536"/>
                  <a:gd name="T15" fmla="*/ 0 60000 65536"/>
                  <a:gd name="T16" fmla="*/ 0 60000 65536"/>
                  <a:gd name="T17" fmla="*/ 0 60000 65536"/>
                  <a:gd name="T18" fmla="*/ 0 60000 65536"/>
                  <a:gd name="T19" fmla="*/ 0 60000 65536"/>
                  <a:gd name="T20" fmla="*/ 0 60000 65536"/>
                  <a:gd name="T21" fmla="*/ 0 w 23"/>
                  <a:gd name="T22" fmla="*/ 0 h 16"/>
                  <a:gd name="T23" fmla="*/ 23 w 23"/>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16">
                    <a:moveTo>
                      <a:pt x="0" y="3"/>
                    </a:moveTo>
                    <a:lnTo>
                      <a:pt x="0" y="9"/>
                    </a:lnTo>
                    <a:lnTo>
                      <a:pt x="4" y="9"/>
                    </a:lnTo>
                    <a:lnTo>
                      <a:pt x="23" y="16"/>
                    </a:lnTo>
                    <a:lnTo>
                      <a:pt x="23" y="0"/>
                    </a:lnTo>
                    <a:lnTo>
                      <a:pt x="0" y="3"/>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64" name="Freeform 339"/>
              <p:cNvSpPr>
                <a:spLocks/>
              </p:cNvSpPr>
              <p:nvPr/>
            </p:nvSpPr>
            <p:spPr bwMode="auto">
              <a:xfrm>
                <a:off x="1160" y="2761"/>
                <a:ext cx="3" cy="6"/>
              </a:xfrm>
              <a:custGeom>
                <a:avLst/>
                <a:gdLst>
                  <a:gd name="T0" fmla="*/ 3 w 3"/>
                  <a:gd name="T1" fmla="*/ 0 h 6"/>
                  <a:gd name="T2" fmla="*/ 0 w 3"/>
                  <a:gd name="T3" fmla="*/ 0 h 6"/>
                  <a:gd name="T4" fmla="*/ 0 w 3"/>
                  <a:gd name="T5" fmla="*/ 0 h 6"/>
                  <a:gd name="T6" fmla="*/ 0 w 3"/>
                  <a:gd name="T7" fmla="*/ 3 h 6"/>
                  <a:gd name="T8" fmla="*/ 3 w 3"/>
                  <a:gd name="T9" fmla="*/ 6 h 6"/>
                  <a:gd name="T10" fmla="*/ 3 w 3"/>
                  <a:gd name="T11" fmla="*/ 0 h 6"/>
                  <a:gd name="T12" fmla="*/ 0 60000 65536"/>
                  <a:gd name="T13" fmla="*/ 0 60000 65536"/>
                  <a:gd name="T14" fmla="*/ 0 60000 65536"/>
                  <a:gd name="T15" fmla="*/ 0 60000 65536"/>
                  <a:gd name="T16" fmla="*/ 0 60000 65536"/>
                  <a:gd name="T17" fmla="*/ 0 60000 65536"/>
                  <a:gd name="T18" fmla="*/ 0 w 3"/>
                  <a:gd name="T19" fmla="*/ 0 h 6"/>
                  <a:gd name="T20" fmla="*/ 3 w 3"/>
                  <a:gd name="T21" fmla="*/ 6 h 6"/>
                </a:gdLst>
                <a:ahLst/>
                <a:cxnLst>
                  <a:cxn ang="T12">
                    <a:pos x="T0" y="T1"/>
                  </a:cxn>
                  <a:cxn ang="T13">
                    <a:pos x="T2" y="T3"/>
                  </a:cxn>
                  <a:cxn ang="T14">
                    <a:pos x="T4" y="T5"/>
                  </a:cxn>
                  <a:cxn ang="T15">
                    <a:pos x="T6" y="T7"/>
                  </a:cxn>
                  <a:cxn ang="T16">
                    <a:pos x="T8" y="T9"/>
                  </a:cxn>
                  <a:cxn ang="T17">
                    <a:pos x="T10" y="T11"/>
                  </a:cxn>
                </a:cxnLst>
                <a:rect l="T18" t="T19" r="T20" b="T21"/>
                <a:pathLst>
                  <a:path w="3" h="6">
                    <a:moveTo>
                      <a:pt x="3" y="0"/>
                    </a:moveTo>
                    <a:lnTo>
                      <a:pt x="0" y="0"/>
                    </a:lnTo>
                    <a:lnTo>
                      <a:pt x="0" y="3"/>
                    </a:lnTo>
                    <a:lnTo>
                      <a:pt x="3" y="6"/>
                    </a:lnTo>
                    <a:lnTo>
                      <a:pt x="3" y="0"/>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65" name="Freeform 340"/>
              <p:cNvSpPr>
                <a:spLocks/>
              </p:cNvSpPr>
              <p:nvPr/>
            </p:nvSpPr>
            <p:spPr bwMode="auto">
              <a:xfrm>
                <a:off x="1318" y="2767"/>
                <a:ext cx="4" cy="3"/>
              </a:xfrm>
              <a:custGeom>
                <a:avLst/>
                <a:gdLst>
                  <a:gd name="T0" fmla="*/ 0 w 4"/>
                  <a:gd name="T1" fmla="*/ 3 h 3"/>
                  <a:gd name="T2" fmla="*/ 4 w 4"/>
                  <a:gd name="T3" fmla="*/ 3 h 3"/>
                  <a:gd name="T4" fmla="*/ 4 w 4"/>
                  <a:gd name="T5" fmla="*/ 3 h 3"/>
                  <a:gd name="T6" fmla="*/ 4 w 4"/>
                  <a:gd name="T7" fmla="*/ 3 h 3"/>
                  <a:gd name="T8" fmla="*/ 0 w 4"/>
                  <a:gd name="T9" fmla="*/ 0 h 3"/>
                  <a:gd name="T10" fmla="*/ 0 w 4"/>
                  <a:gd name="T11" fmla="*/ 3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0" y="3"/>
                    </a:moveTo>
                    <a:lnTo>
                      <a:pt x="4" y="3"/>
                    </a:lnTo>
                    <a:lnTo>
                      <a:pt x="0" y="0"/>
                    </a:lnTo>
                    <a:lnTo>
                      <a:pt x="0" y="3"/>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66" name="Freeform 341"/>
              <p:cNvSpPr>
                <a:spLocks/>
              </p:cNvSpPr>
              <p:nvPr/>
            </p:nvSpPr>
            <p:spPr bwMode="auto">
              <a:xfrm>
                <a:off x="1296" y="2758"/>
                <a:ext cx="22" cy="19"/>
              </a:xfrm>
              <a:custGeom>
                <a:avLst/>
                <a:gdLst>
                  <a:gd name="T0" fmla="*/ 0 w 22"/>
                  <a:gd name="T1" fmla="*/ 19 h 19"/>
                  <a:gd name="T2" fmla="*/ 22 w 22"/>
                  <a:gd name="T3" fmla="*/ 12 h 19"/>
                  <a:gd name="T4" fmla="*/ 22 w 22"/>
                  <a:gd name="T5" fmla="*/ 9 h 19"/>
                  <a:gd name="T6" fmla="*/ 22 w 22"/>
                  <a:gd name="T7" fmla="*/ 9 h 19"/>
                  <a:gd name="T8" fmla="*/ 19 w 22"/>
                  <a:gd name="T9" fmla="*/ 6 h 19"/>
                  <a:gd name="T10" fmla="*/ 0 w 22"/>
                  <a:gd name="T11" fmla="*/ 0 h 19"/>
                  <a:gd name="T12" fmla="*/ 0 w 22"/>
                  <a:gd name="T13" fmla="*/ 19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0" y="19"/>
                    </a:moveTo>
                    <a:lnTo>
                      <a:pt x="22" y="12"/>
                    </a:lnTo>
                    <a:lnTo>
                      <a:pt x="22" y="9"/>
                    </a:lnTo>
                    <a:lnTo>
                      <a:pt x="19" y="6"/>
                    </a:lnTo>
                    <a:lnTo>
                      <a:pt x="0" y="0"/>
                    </a:lnTo>
                    <a:lnTo>
                      <a:pt x="0" y="19"/>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67" name="Freeform 342"/>
              <p:cNvSpPr>
                <a:spLocks/>
              </p:cNvSpPr>
              <p:nvPr/>
            </p:nvSpPr>
            <p:spPr bwMode="auto">
              <a:xfrm>
                <a:off x="1274" y="2751"/>
                <a:ext cx="22" cy="26"/>
              </a:xfrm>
              <a:custGeom>
                <a:avLst/>
                <a:gdLst>
                  <a:gd name="T0" fmla="*/ 0 w 22"/>
                  <a:gd name="T1" fmla="*/ 23 h 26"/>
                  <a:gd name="T2" fmla="*/ 0 w 22"/>
                  <a:gd name="T3" fmla="*/ 23 h 26"/>
                  <a:gd name="T4" fmla="*/ 16 w 22"/>
                  <a:gd name="T5" fmla="*/ 26 h 26"/>
                  <a:gd name="T6" fmla="*/ 22 w 22"/>
                  <a:gd name="T7" fmla="*/ 26 h 26"/>
                  <a:gd name="T8" fmla="*/ 22 w 22"/>
                  <a:gd name="T9" fmla="*/ 7 h 26"/>
                  <a:gd name="T10" fmla="*/ 0 w 22"/>
                  <a:gd name="T11" fmla="*/ 0 h 26"/>
                  <a:gd name="T12" fmla="*/ 0 w 22"/>
                  <a:gd name="T13" fmla="*/ 23 h 26"/>
                  <a:gd name="T14" fmla="*/ 0 60000 65536"/>
                  <a:gd name="T15" fmla="*/ 0 60000 65536"/>
                  <a:gd name="T16" fmla="*/ 0 60000 65536"/>
                  <a:gd name="T17" fmla="*/ 0 60000 65536"/>
                  <a:gd name="T18" fmla="*/ 0 60000 65536"/>
                  <a:gd name="T19" fmla="*/ 0 60000 65536"/>
                  <a:gd name="T20" fmla="*/ 0 60000 65536"/>
                  <a:gd name="T21" fmla="*/ 0 w 22"/>
                  <a:gd name="T22" fmla="*/ 0 h 26"/>
                  <a:gd name="T23" fmla="*/ 22 w 22"/>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6">
                    <a:moveTo>
                      <a:pt x="0" y="23"/>
                    </a:moveTo>
                    <a:lnTo>
                      <a:pt x="0" y="23"/>
                    </a:lnTo>
                    <a:lnTo>
                      <a:pt x="16" y="26"/>
                    </a:lnTo>
                    <a:lnTo>
                      <a:pt x="22" y="26"/>
                    </a:lnTo>
                    <a:lnTo>
                      <a:pt x="22" y="7"/>
                    </a:lnTo>
                    <a:lnTo>
                      <a:pt x="0" y="0"/>
                    </a:lnTo>
                    <a:lnTo>
                      <a:pt x="0" y="23"/>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68" name="Freeform 343"/>
              <p:cNvSpPr>
                <a:spLocks/>
              </p:cNvSpPr>
              <p:nvPr/>
            </p:nvSpPr>
            <p:spPr bwMode="auto">
              <a:xfrm>
                <a:off x="1252" y="2748"/>
                <a:ext cx="22" cy="26"/>
              </a:xfrm>
              <a:custGeom>
                <a:avLst/>
                <a:gdLst>
                  <a:gd name="T0" fmla="*/ 0 w 22"/>
                  <a:gd name="T1" fmla="*/ 19 h 26"/>
                  <a:gd name="T2" fmla="*/ 19 w 22"/>
                  <a:gd name="T3" fmla="*/ 26 h 26"/>
                  <a:gd name="T4" fmla="*/ 19 w 22"/>
                  <a:gd name="T5" fmla="*/ 26 h 26"/>
                  <a:gd name="T6" fmla="*/ 22 w 22"/>
                  <a:gd name="T7" fmla="*/ 26 h 26"/>
                  <a:gd name="T8" fmla="*/ 22 w 22"/>
                  <a:gd name="T9" fmla="*/ 3 h 26"/>
                  <a:gd name="T10" fmla="*/ 13 w 22"/>
                  <a:gd name="T11" fmla="*/ 0 h 26"/>
                  <a:gd name="T12" fmla="*/ 13 w 22"/>
                  <a:gd name="T13" fmla="*/ 0 h 26"/>
                  <a:gd name="T14" fmla="*/ 0 w 22"/>
                  <a:gd name="T15" fmla="*/ 0 h 26"/>
                  <a:gd name="T16" fmla="*/ 0 w 22"/>
                  <a:gd name="T17" fmla="*/ 19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6"/>
                  <a:gd name="T29" fmla="*/ 22 w 22"/>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6">
                    <a:moveTo>
                      <a:pt x="0" y="19"/>
                    </a:moveTo>
                    <a:lnTo>
                      <a:pt x="19" y="26"/>
                    </a:lnTo>
                    <a:lnTo>
                      <a:pt x="22" y="26"/>
                    </a:lnTo>
                    <a:lnTo>
                      <a:pt x="22" y="3"/>
                    </a:lnTo>
                    <a:lnTo>
                      <a:pt x="13" y="0"/>
                    </a:lnTo>
                    <a:lnTo>
                      <a:pt x="0" y="0"/>
                    </a:lnTo>
                    <a:lnTo>
                      <a:pt x="0" y="19"/>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69" name="Freeform 344"/>
              <p:cNvSpPr>
                <a:spLocks/>
              </p:cNvSpPr>
              <p:nvPr/>
            </p:nvSpPr>
            <p:spPr bwMode="auto">
              <a:xfrm>
                <a:off x="1230" y="2748"/>
                <a:ext cx="22" cy="19"/>
              </a:xfrm>
              <a:custGeom>
                <a:avLst/>
                <a:gdLst>
                  <a:gd name="T0" fmla="*/ 0 w 22"/>
                  <a:gd name="T1" fmla="*/ 13 h 19"/>
                  <a:gd name="T2" fmla="*/ 22 w 22"/>
                  <a:gd name="T3" fmla="*/ 19 h 19"/>
                  <a:gd name="T4" fmla="*/ 22 w 22"/>
                  <a:gd name="T5" fmla="*/ 0 h 19"/>
                  <a:gd name="T6" fmla="*/ 22 w 22"/>
                  <a:gd name="T7" fmla="*/ 0 h 19"/>
                  <a:gd name="T8" fmla="*/ 16 w 22"/>
                  <a:gd name="T9" fmla="*/ 0 h 19"/>
                  <a:gd name="T10" fmla="*/ 0 w 22"/>
                  <a:gd name="T11" fmla="*/ 3 h 19"/>
                  <a:gd name="T12" fmla="*/ 0 w 22"/>
                  <a:gd name="T13" fmla="*/ 13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0" y="13"/>
                    </a:moveTo>
                    <a:lnTo>
                      <a:pt x="22" y="19"/>
                    </a:lnTo>
                    <a:lnTo>
                      <a:pt x="22" y="0"/>
                    </a:lnTo>
                    <a:lnTo>
                      <a:pt x="16" y="0"/>
                    </a:lnTo>
                    <a:lnTo>
                      <a:pt x="0" y="3"/>
                    </a:lnTo>
                    <a:lnTo>
                      <a:pt x="0" y="1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70" name="Freeform 345"/>
              <p:cNvSpPr>
                <a:spLocks/>
              </p:cNvSpPr>
              <p:nvPr/>
            </p:nvSpPr>
            <p:spPr bwMode="auto">
              <a:xfrm>
                <a:off x="1214" y="2751"/>
                <a:ext cx="16" cy="10"/>
              </a:xfrm>
              <a:custGeom>
                <a:avLst/>
                <a:gdLst>
                  <a:gd name="T0" fmla="*/ 6 w 16"/>
                  <a:gd name="T1" fmla="*/ 7 h 10"/>
                  <a:gd name="T2" fmla="*/ 16 w 16"/>
                  <a:gd name="T3" fmla="*/ 10 h 10"/>
                  <a:gd name="T4" fmla="*/ 16 w 16"/>
                  <a:gd name="T5" fmla="*/ 0 h 10"/>
                  <a:gd name="T6" fmla="*/ 3 w 16"/>
                  <a:gd name="T7" fmla="*/ 0 h 10"/>
                  <a:gd name="T8" fmla="*/ 3 w 16"/>
                  <a:gd name="T9" fmla="*/ 0 h 10"/>
                  <a:gd name="T10" fmla="*/ 0 w 16"/>
                  <a:gd name="T11" fmla="*/ 4 h 10"/>
                  <a:gd name="T12" fmla="*/ 0 w 16"/>
                  <a:gd name="T13" fmla="*/ 4 h 10"/>
                  <a:gd name="T14" fmla="*/ 6 w 16"/>
                  <a:gd name="T15" fmla="*/ 7 h 10"/>
                  <a:gd name="T16" fmla="*/ 6 w 16"/>
                  <a:gd name="T17" fmla="*/ 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0"/>
                  <a:gd name="T29" fmla="*/ 16 w 1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0">
                    <a:moveTo>
                      <a:pt x="6" y="7"/>
                    </a:moveTo>
                    <a:lnTo>
                      <a:pt x="16" y="10"/>
                    </a:lnTo>
                    <a:lnTo>
                      <a:pt x="16" y="0"/>
                    </a:lnTo>
                    <a:lnTo>
                      <a:pt x="3" y="0"/>
                    </a:lnTo>
                    <a:lnTo>
                      <a:pt x="0" y="4"/>
                    </a:lnTo>
                    <a:lnTo>
                      <a:pt x="6" y="7"/>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71" name="Freeform 346"/>
              <p:cNvSpPr>
                <a:spLocks/>
              </p:cNvSpPr>
              <p:nvPr/>
            </p:nvSpPr>
            <p:spPr bwMode="auto">
              <a:xfrm>
                <a:off x="1363" y="2755"/>
                <a:ext cx="12" cy="9"/>
              </a:xfrm>
              <a:custGeom>
                <a:avLst/>
                <a:gdLst>
                  <a:gd name="T0" fmla="*/ 0 w 12"/>
                  <a:gd name="T1" fmla="*/ 0 h 9"/>
                  <a:gd name="T2" fmla="*/ 0 w 12"/>
                  <a:gd name="T3" fmla="*/ 9 h 9"/>
                  <a:gd name="T4" fmla="*/ 9 w 12"/>
                  <a:gd name="T5" fmla="*/ 6 h 9"/>
                  <a:gd name="T6" fmla="*/ 9 w 12"/>
                  <a:gd name="T7" fmla="*/ 6 h 9"/>
                  <a:gd name="T8" fmla="*/ 12 w 12"/>
                  <a:gd name="T9" fmla="*/ 6 h 9"/>
                  <a:gd name="T10" fmla="*/ 12 w 12"/>
                  <a:gd name="T11" fmla="*/ 3 h 9"/>
                  <a:gd name="T12" fmla="*/ 3 w 12"/>
                  <a:gd name="T13" fmla="*/ 0 h 9"/>
                  <a:gd name="T14" fmla="*/ 0 w 12"/>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9"/>
                  <a:gd name="T26" fmla="*/ 12 w 12"/>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9">
                    <a:moveTo>
                      <a:pt x="0" y="0"/>
                    </a:moveTo>
                    <a:lnTo>
                      <a:pt x="0" y="9"/>
                    </a:lnTo>
                    <a:lnTo>
                      <a:pt x="9" y="6"/>
                    </a:lnTo>
                    <a:lnTo>
                      <a:pt x="12" y="6"/>
                    </a:lnTo>
                    <a:lnTo>
                      <a:pt x="12" y="3"/>
                    </a:lnTo>
                    <a:lnTo>
                      <a:pt x="3" y="0"/>
                    </a:lnTo>
                    <a:lnTo>
                      <a:pt x="0"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72" name="Freeform 347"/>
              <p:cNvSpPr>
                <a:spLocks/>
              </p:cNvSpPr>
              <p:nvPr/>
            </p:nvSpPr>
            <p:spPr bwMode="auto">
              <a:xfrm>
                <a:off x="1341" y="2748"/>
                <a:ext cx="22" cy="19"/>
              </a:xfrm>
              <a:custGeom>
                <a:avLst/>
                <a:gdLst>
                  <a:gd name="T0" fmla="*/ 22 w 22"/>
                  <a:gd name="T1" fmla="*/ 7 h 19"/>
                  <a:gd name="T2" fmla="*/ 0 w 22"/>
                  <a:gd name="T3" fmla="*/ 0 h 19"/>
                  <a:gd name="T4" fmla="*/ 0 w 22"/>
                  <a:gd name="T5" fmla="*/ 19 h 19"/>
                  <a:gd name="T6" fmla="*/ 0 w 22"/>
                  <a:gd name="T7" fmla="*/ 19 h 19"/>
                  <a:gd name="T8" fmla="*/ 3 w 22"/>
                  <a:gd name="T9" fmla="*/ 19 h 19"/>
                  <a:gd name="T10" fmla="*/ 22 w 22"/>
                  <a:gd name="T11" fmla="*/ 16 h 19"/>
                  <a:gd name="T12" fmla="*/ 22 w 22"/>
                  <a:gd name="T13" fmla="*/ 7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22" y="7"/>
                    </a:moveTo>
                    <a:lnTo>
                      <a:pt x="0" y="0"/>
                    </a:lnTo>
                    <a:lnTo>
                      <a:pt x="0" y="19"/>
                    </a:lnTo>
                    <a:lnTo>
                      <a:pt x="3" y="19"/>
                    </a:lnTo>
                    <a:lnTo>
                      <a:pt x="22" y="16"/>
                    </a:lnTo>
                    <a:lnTo>
                      <a:pt x="22" y="7"/>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73" name="Freeform 348"/>
              <p:cNvSpPr>
                <a:spLocks/>
              </p:cNvSpPr>
              <p:nvPr/>
            </p:nvSpPr>
            <p:spPr bwMode="auto">
              <a:xfrm>
                <a:off x="1318" y="2742"/>
                <a:ext cx="23" cy="25"/>
              </a:xfrm>
              <a:custGeom>
                <a:avLst/>
                <a:gdLst>
                  <a:gd name="T0" fmla="*/ 23 w 23"/>
                  <a:gd name="T1" fmla="*/ 6 h 25"/>
                  <a:gd name="T2" fmla="*/ 0 w 23"/>
                  <a:gd name="T3" fmla="*/ 0 h 25"/>
                  <a:gd name="T4" fmla="*/ 0 w 23"/>
                  <a:gd name="T5" fmla="*/ 19 h 25"/>
                  <a:gd name="T6" fmla="*/ 7 w 23"/>
                  <a:gd name="T7" fmla="*/ 22 h 25"/>
                  <a:gd name="T8" fmla="*/ 7 w 23"/>
                  <a:gd name="T9" fmla="*/ 22 h 25"/>
                  <a:gd name="T10" fmla="*/ 23 w 23"/>
                  <a:gd name="T11" fmla="*/ 25 h 25"/>
                  <a:gd name="T12" fmla="*/ 23 w 23"/>
                  <a:gd name="T13" fmla="*/ 6 h 25"/>
                  <a:gd name="T14" fmla="*/ 0 60000 65536"/>
                  <a:gd name="T15" fmla="*/ 0 60000 65536"/>
                  <a:gd name="T16" fmla="*/ 0 60000 65536"/>
                  <a:gd name="T17" fmla="*/ 0 60000 65536"/>
                  <a:gd name="T18" fmla="*/ 0 60000 65536"/>
                  <a:gd name="T19" fmla="*/ 0 60000 65536"/>
                  <a:gd name="T20" fmla="*/ 0 60000 65536"/>
                  <a:gd name="T21" fmla="*/ 0 w 23"/>
                  <a:gd name="T22" fmla="*/ 0 h 25"/>
                  <a:gd name="T23" fmla="*/ 23 w 2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5">
                    <a:moveTo>
                      <a:pt x="23" y="6"/>
                    </a:moveTo>
                    <a:lnTo>
                      <a:pt x="0" y="0"/>
                    </a:lnTo>
                    <a:lnTo>
                      <a:pt x="0" y="19"/>
                    </a:lnTo>
                    <a:lnTo>
                      <a:pt x="7" y="22"/>
                    </a:lnTo>
                    <a:lnTo>
                      <a:pt x="23" y="25"/>
                    </a:lnTo>
                    <a:lnTo>
                      <a:pt x="23" y="6"/>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74" name="Freeform 349"/>
              <p:cNvSpPr>
                <a:spLocks/>
              </p:cNvSpPr>
              <p:nvPr/>
            </p:nvSpPr>
            <p:spPr bwMode="auto">
              <a:xfrm>
                <a:off x="1296" y="2739"/>
                <a:ext cx="22" cy="22"/>
              </a:xfrm>
              <a:custGeom>
                <a:avLst/>
                <a:gdLst>
                  <a:gd name="T0" fmla="*/ 22 w 22"/>
                  <a:gd name="T1" fmla="*/ 3 h 22"/>
                  <a:gd name="T2" fmla="*/ 22 w 22"/>
                  <a:gd name="T3" fmla="*/ 3 h 22"/>
                  <a:gd name="T4" fmla="*/ 22 w 22"/>
                  <a:gd name="T5" fmla="*/ 3 h 22"/>
                  <a:gd name="T6" fmla="*/ 3 w 22"/>
                  <a:gd name="T7" fmla="*/ 0 h 22"/>
                  <a:gd name="T8" fmla="*/ 0 w 22"/>
                  <a:gd name="T9" fmla="*/ 0 h 22"/>
                  <a:gd name="T10" fmla="*/ 0 w 22"/>
                  <a:gd name="T11" fmla="*/ 16 h 22"/>
                  <a:gd name="T12" fmla="*/ 22 w 22"/>
                  <a:gd name="T13" fmla="*/ 22 h 22"/>
                  <a:gd name="T14" fmla="*/ 22 w 22"/>
                  <a:gd name="T15" fmla="*/ 3 h 22"/>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22"/>
                  <a:gd name="T26" fmla="*/ 22 w 22"/>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22">
                    <a:moveTo>
                      <a:pt x="22" y="3"/>
                    </a:moveTo>
                    <a:lnTo>
                      <a:pt x="22" y="3"/>
                    </a:lnTo>
                    <a:lnTo>
                      <a:pt x="3" y="0"/>
                    </a:lnTo>
                    <a:lnTo>
                      <a:pt x="0" y="0"/>
                    </a:lnTo>
                    <a:lnTo>
                      <a:pt x="0" y="16"/>
                    </a:lnTo>
                    <a:lnTo>
                      <a:pt x="22" y="22"/>
                    </a:lnTo>
                    <a:lnTo>
                      <a:pt x="22" y="3"/>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75" name="Freeform 350"/>
              <p:cNvSpPr>
                <a:spLocks/>
              </p:cNvSpPr>
              <p:nvPr/>
            </p:nvSpPr>
            <p:spPr bwMode="auto">
              <a:xfrm>
                <a:off x="1274" y="2739"/>
                <a:ext cx="22" cy="16"/>
              </a:xfrm>
              <a:custGeom>
                <a:avLst/>
                <a:gdLst>
                  <a:gd name="T0" fmla="*/ 22 w 22"/>
                  <a:gd name="T1" fmla="*/ 0 h 16"/>
                  <a:gd name="T2" fmla="*/ 0 w 22"/>
                  <a:gd name="T3" fmla="*/ 3 h 16"/>
                  <a:gd name="T4" fmla="*/ 0 w 22"/>
                  <a:gd name="T5" fmla="*/ 9 h 16"/>
                  <a:gd name="T6" fmla="*/ 0 w 22"/>
                  <a:gd name="T7" fmla="*/ 9 h 16"/>
                  <a:gd name="T8" fmla="*/ 0 w 22"/>
                  <a:gd name="T9" fmla="*/ 9 h 16"/>
                  <a:gd name="T10" fmla="*/ 22 w 22"/>
                  <a:gd name="T11" fmla="*/ 16 h 16"/>
                  <a:gd name="T12" fmla="*/ 22 w 22"/>
                  <a:gd name="T13" fmla="*/ 0 h 16"/>
                  <a:gd name="T14" fmla="*/ 0 60000 65536"/>
                  <a:gd name="T15" fmla="*/ 0 60000 65536"/>
                  <a:gd name="T16" fmla="*/ 0 60000 65536"/>
                  <a:gd name="T17" fmla="*/ 0 60000 65536"/>
                  <a:gd name="T18" fmla="*/ 0 60000 65536"/>
                  <a:gd name="T19" fmla="*/ 0 60000 65536"/>
                  <a:gd name="T20" fmla="*/ 0 60000 65536"/>
                  <a:gd name="T21" fmla="*/ 0 w 22"/>
                  <a:gd name="T22" fmla="*/ 0 h 16"/>
                  <a:gd name="T23" fmla="*/ 22 w 22"/>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6">
                    <a:moveTo>
                      <a:pt x="22" y="0"/>
                    </a:moveTo>
                    <a:lnTo>
                      <a:pt x="0" y="3"/>
                    </a:lnTo>
                    <a:lnTo>
                      <a:pt x="0" y="9"/>
                    </a:lnTo>
                    <a:lnTo>
                      <a:pt x="22" y="16"/>
                    </a:lnTo>
                    <a:lnTo>
                      <a:pt x="22" y="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76" name="Freeform 351"/>
              <p:cNvSpPr>
                <a:spLocks/>
              </p:cNvSpPr>
              <p:nvPr/>
            </p:nvSpPr>
            <p:spPr bwMode="auto">
              <a:xfrm>
                <a:off x="1268" y="2742"/>
                <a:ext cx="6" cy="6"/>
              </a:xfrm>
              <a:custGeom>
                <a:avLst/>
                <a:gdLst>
                  <a:gd name="T0" fmla="*/ 6 w 6"/>
                  <a:gd name="T1" fmla="*/ 0 h 6"/>
                  <a:gd name="T2" fmla="*/ 0 w 6"/>
                  <a:gd name="T3" fmla="*/ 0 h 6"/>
                  <a:gd name="T4" fmla="*/ 0 w 6"/>
                  <a:gd name="T5" fmla="*/ 0 h 6"/>
                  <a:gd name="T6" fmla="*/ 0 w 6"/>
                  <a:gd name="T7" fmla="*/ 3 h 6"/>
                  <a:gd name="T8" fmla="*/ 0 w 6"/>
                  <a:gd name="T9" fmla="*/ 3 h 6"/>
                  <a:gd name="T10" fmla="*/ 6 w 6"/>
                  <a:gd name="T11" fmla="*/ 6 h 6"/>
                  <a:gd name="T12" fmla="*/ 6 w 6"/>
                  <a:gd name="T13" fmla="*/ 0 h 6"/>
                  <a:gd name="T14" fmla="*/ 0 60000 65536"/>
                  <a:gd name="T15" fmla="*/ 0 60000 65536"/>
                  <a:gd name="T16" fmla="*/ 0 60000 65536"/>
                  <a:gd name="T17" fmla="*/ 0 60000 65536"/>
                  <a:gd name="T18" fmla="*/ 0 60000 65536"/>
                  <a:gd name="T19" fmla="*/ 0 60000 65536"/>
                  <a:gd name="T20" fmla="*/ 0 60000 65536"/>
                  <a:gd name="T21" fmla="*/ 0 w 6"/>
                  <a:gd name="T22" fmla="*/ 0 h 6"/>
                  <a:gd name="T23" fmla="*/ 6 w 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6">
                    <a:moveTo>
                      <a:pt x="6" y="0"/>
                    </a:moveTo>
                    <a:lnTo>
                      <a:pt x="0" y="0"/>
                    </a:lnTo>
                    <a:lnTo>
                      <a:pt x="0" y="3"/>
                    </a:lnTo>
                    <a:lnTo>
                      <a:pt x="6" y="6"/>
                    </a:lnTo>
                    <a:lnTo>
                      <a:pt x="6"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77" name="Freeform 352"/>
              <p:cNvSpPr>
                <a:spLocks/>
              </p:cNvSpPr>
              <p:nvPr/>
            </p:nvSpPr>
            <p:spPr bwMode="auto">
              <a:xfrm>
                <a:off x="1407" y="2745"/>
                <a:ext cx="16" cy="10"/>
              </a:xfrm>
              <a:custGeom>
                <a:avLst/>
                <a:gdLst>
                  <a:gd name="T0" fmla="*/ 0 w 16"/>
                  <a:gd name="T1" fmla="*/ 0 h 10"/>
                  <a:gd name="T2" fmla="*/ 0 w 16"/>
                  <a:gd name="T3" fmla="*/ 10 h 10"/>
                  <a:gd name="T4" fmla="*/ 16 w 16"/>
                  <a:gd name="T5" fmla="*/ 6 h 10"/>
                  <a:gd name="T6" fmla="*/ 16 w 16"/>
                  <a:gd name="T7" fmla="*/ 6 h 10"/>
                  <a:gd name="T8" fmla="*/ 16 w 16"/>
                  <a:gd name="T9" fmla="*/ 6 h 10"/>
                  <a:gd name="T10" fmla="*/ 16 w 16"/>
                  <a:gd name="T11" fmla="*/ 6 h 10"/>
                  <a:gd name="T12" fmla="*/ 9 w 16"/>
                  <a:gd name="T13" fmla="*/ 3 h 10"/>
                  <a:gd name="T14" fmla="*/ 0 w 16"/>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0"/>
                  <a:gd name="T26" fmla="*/ 16 w 16"/>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0">
                    <a:moveTo>
                      <a:pt x="0" y="0"/>
                    </a:moveTo>
                    <a:lnTo>
                      <a:pt x="0" y="10"/>
                    </a:lnTo>
                    <a:lnTo>
                      <a:pt x="16" y="6"/>
                    </a:lnTo>
                    <a:lnTo>
                      <a:pt x="9" y="3"/>
                    </a:lnTo>
                    <a:lnTo>
                      <a:pt x="0" y="0"/>
                    </a:ln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78" name="Freeform 353"/>
              <p:cNvSpPr>
                <a:spLocks/>
              </p:cNvSpPr>
              <p:nvPr/>
            </p:nvSpPr>
            <p:spPr bwMode="auto">
              <a:xfrm>
                <a:off x="1385" y="2736"/>
                <a:ext cx="22" cy="22"/>
              </a:xfrm>
              <a:custGeom>
                <a:avLst/>
                <a:gdLst>
                  <a:gd name="T0" fmla="*/ 22 w 22"/>
                  <a:gd name="T1" fmla="*/ 9 h 22"/>
                  <a:gd name="T2" fmla="*/ 0 w 22"/>
                  <a:gd name="T3" fmla="*/ 0 h 22"/>
                  <a:gd name="T4" fmla="*/ 0 w 22"/>
                  <a:gd name="T5" fmla="*/ 22 h 22"/>
                  <a:gd name="T6" fmla="*/ 0 w 22"/>
                  <a:gd name="T7" fmla="*/ 22 h 22"/>
                  <a:gd name="T8" fmla="*/ 9 w 22"/>
                  <a:gd name="T9" fmla="*/ 22 h 22"/>
                  <a:gd name="T10" fmla="*/ 22 w 22"/>
                  <a:gd name="T11" fmla="*/ 19 h 22"/>
                  <a:gd name="T12" fmla="*/ 22 w 22"/>
                  <a:gd name="T13" fmla="*/ 9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9"/>
                    </a:moveTo>
                    <a:lnTo>
                      <a:pt x="0" y="0"/>
                    </a:lnTo>
                    <a:lnTo>
                      <a:pt x="0" y="22"/>
                    </a:lnTo>
                    <a:lnTo>
                      <a:pt x="9" y="22"/>
                    </a:lnTo>
                    <a:lnTo>
                      <a:pt x="22" y="19"/>
                    </a:lnTo>
                    <a:lnTo>
                      <a:pt x="22" y="9"/>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79" name="Freeform 354"/>
              <p:cNvSpPr>
                <a:spLocks/>
              </p:cNvSpPr>
              <p:nvPr/>
            </p:nvSpPr>
            <p:spPr bwMode="auto">
              <a:xfrm>
                <a:off x="1363" y="2729"/>
                <a:ext cx="22" cy="29"/>
              </a:xfrm>
              <a:custGeom>
                <a:avLst/>
                <a:gdLst>
                  <a:gd name="T0" fmla="*/ 22 w 22"/>
                  <a:gd name="T1" fmla="*/ 7 h 29"/>
                  <a:gd name="T2" fmla="*/ 3 w 22"/>
                  <a:gd name="T3" fmla="*/ 3 h 29"/>
                  <a:gd name="T4" fmla="*/ 3 w 22"/>
                  <a:gd name="T5" fmla="*/ 3 h 29"/>
                  <a:gd name="T6" fmla="*/ 0 w 22"/>
                  <a:gd name="T7" fmla="*/ 0 h 29"/>
                  <a:gd name="T8" fmla="*/ 0 w 22"/>
                  <a:gd name="T9" fmla="*/ 22 h 29"/>
                  <a:gd name="T10" fmla="*/ 12 w 22"/>
                  <a:gd name="T11" fmla="*/ 26 h 29"/>
                  <a:gd name="T12" fmla="*/ 12 w 22"/>
                  <a:gd name="T13" fmla="*/ 26 h 29"/>
                  <a:gd name="T14" fmla="*/ 22 w 22"/>
                  <a:gd name="T15" fmla="*/ 29 h 29"/>
                  <a:gd name="T16" fmla="*/ 22 w 22"/>
                  <a:gd name="T17" fmla="*/ 7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9"/>
                  <a:gd name="T29" fmla="*/ 22 w 22"/>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9">
                    <a:moveTo>
                      <a:pt x="22" y="7"/>
                    </a:moveTo>
                    <a:lnTo>
                      <a:pt x="3" y="3"/>
                    </a:lnTo>
                    <a:lnTo>
                      <a:pt x="0" y="0"/>
                    </a:lnTo>
                    <a:lnTo>
                      <a:pt x="0" y="22"/>
                    </a:lnTo>
                    <a:lnTo>
                      <a:pt x="12" y="26"/>
                    </a:lnTo>
                    <a:lnTo>
                      <a:pt x="22" y="29"/>
                    </a:lnTo>
                    <a:lnTo>
                      <a:pt x="22" y="7"/>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80" name="Freeform 355"/>
              <p:cNvSpPr>
                <a:spLocks/>
              </p:cNvSpPr>
              <p:nvPr/>
            </p:nvSpPr>
            <p:spPr bwMode="auto">
              <a:xfrm>
                <a:off x="1341" y="2729"/>
                <a:ext cx="22" cy="22"/>
              </a:xfrm>
              <a:custGeom>
                <a:avLst/>
                <a:gdLst>
                  <a:gd name="T0" fmla="*/ 22 w 22"/>
                  <a:gd name="T1" fmla="*/ 0 h 22"/>
                  <a:gd name="T2" fmla="*/ 22 w 22"/>
                  <a:gd name="T3" fmla="*/ 0 h 22"/>
                  <a:gd name="T4" fmla="*/ 9 w 22"/>
                  <a:gd name="T5" fmla="*/ 0 h 22"/>
                  <a:gd name="T6" fmla="*/ 0 w 22"/>
                  <a:gd name="T7" fmla="*/ 0 h 22"/>
                  <a:gd name="T8" fmla="*/ 0 w 22"/>
                  <a:gd name="T9" fmla="*/ 16 h 22"/>
                  <a:gd name="T10" fmla="*/ 22 w 22"/>
                  <a:gd name="T11" fmla="*/ 22 h 22"/>
                  <a:gd name="T12" fmla="*/ 22 w 22"/>
                  <a:gd name="T13" fmla="*/ 0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0"/>
                    </a:moveTo>
                    <a:lnTo>
                      <a:pt x="22" y="0"/>
                    </a:lnTo>
                    <a:lnTo>
                      <a:pt x="9" y="0"/>
                    </a:lnTo>
                    <a:lnTo>
                      <a:pt x="0" y="0"/>
                    </a:lnTo>
                    <a:lnTo>
                      <a:pt x="0" y="16"/>
                    </a:lnTo>
                    <a:lnTo>
                      <a:pt x="22" y="22"/>
                    </a:lnTo>
                    <a:lnTo>
                      <a:pt x="22" y="0"/>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81" name="Freeform 356"/>
              <p:cNvSpPr>
                <a:spLocks/>
              </p:cNvSpPr>
              <p:nvPr/>
            </p:nvSpPr>
            <p:spPr bwMode="auto">
              <a:xfrm>
                <a:off x="1318" y="2729"/>
                <a:ext cx="23" cy="16"/>
              </a:xfrm>
              <a:custGeom>
                <a:avLst/>
                <a:gdLst>
                  <a:gd name="T0" fmla="*/ 23 w 23"/>
                  <a:gd name="T1" fmla="*/ 0 h 16"/>
                  <a:gd name="T2" fmla="*/ 4 w 23"/>
                  <a:gd name="T3" fmla="*/ 7 h 16"/>
                  <a:gd name="T4" fmla="*/ 4 w 23"/>
                  <a:gd name="T5" fmla="*/ 7 h 16"/>
                  <a:gd name="T6" fmla="*/ 0 w 23"/>
                  <a:gd name="T7" fmla="*/ 7 h 16"/>
                  <a:gd name="T8" fmla="*/ 0 w 23"/>
                  <a:gd name="T9" fmla="*/ 7 h 16"/>
                  <a:gd name="T10" fmla="*/ 7 w 23"/>
                  <a:gd name="T11" fmla="*/ 10 h 16"/>
                  <a:gd name="T12" fmla="*/ 23 w 23"/>
                  <a:gd name="T13" fmla="*/ 16 h 16"/>
                  <a:gd name="T14" fmla="*/ 23 w 23"/>
                  <a:gd name="T15" fmla="*/ 0 h 16"/>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16"/>
                  <a:gd name="T26" fmla="*/ 23 w 23"/>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16">
                    <a:moveTo>
                      <a:pt x="23" y="0"/>
                    </a:moveTo>
                    <a:lnTo>
                      <a:pt x="4" y="7"/>
                    </a:lnTo>
                    <a:lnTo>
                      <a:pt x="0" y="7"/>
                    </a:lnTo>
                    <a:lnTo>
                      <a:pt x="7" y="10"/>
                    </a:lnTo>
                    <a:lnTo>
                      <a:pt x="23" y="16"/>
                    </a:lnTo>
                    <a:lnTo>
                      <a:pt x="23"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82" name="Freeform 357"/>
              <p:cNvSpPr>
                <a:spLocks/>
              </p:cNvSpPr>
              <p:nvPr/>
            </p:nvSpPr>
            <p:spPr bwMode="auto">
              <a:xfrm>
                <a:off x="1451" y="2732"/>
                <a:ext cx="19" cy="13"/>
              </a:xfrm>
              <a:custGeom>
                <a:avLst/>
                <a:gdLst>
                  <a:gd name="T0" fmla="*/ 0 w 19"/>
                  <a:gd name="T1" fmla="*/ 13 h 13"/>
                  <a:gd name="T2" fmla="*/ 19 w 19"/>
                  <a:gd name="T3" fmla="*/ 10 h 13"/>
                  <a:gd name="T4" fmla="*/ 19 w 19"/>
                  <a:gd name="T5" fmla="*/ 10 h 13"/>
                  <a:gd name="T6" fmla="*/ 19 w 19"/>
                  <a:gd name="T7" fmla="*/ 10 h 13"/>
                  <a:gd name="T8" fmla="*/ 19 w 19"/>
                  <a:gd name="T9" fmla="*/ 10 h 13"/>
                  <a:gd name="T10" fmla="*/ 13 w 19"/>
                  <a:gd name="T11" fmla="*/ 7 h 13"/>
                  <a:gd name="T12" fmla="*/ 0 w 19"/>
                  <a:gd name="T13" fmla="*/ 0 h 13"/>
                  <a:gd name="T14" fmla="*/ 0 w 19"/>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3"/>
                  <a:gd name="T26" fmla="*/ 19 w 19"/>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3">
                    <a:moveTo>
                      <a:pt x="0" y="13"/>
                    </a:moveTo>
                    <a:lnTo>
                      <a:pt x="19" y="10"/>
                    </a:lnTo>
                    <a:lnTo>
                      <a:pt x="13" y="7"/>
                    </a:lnTo>
                    <a:lnTo>
                      <a:pt x="0" y="0"/>
                    </a:lnTo>
                    <a:lnTo>
                      <a:pt x="0" y="13"/>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83" name="Freeform 358"/>
              <p:cNvSpPr>
                <a:spLocks/>
              </p:cNvSpPr>
              <p:nvPr/>
            </p:nvSpPr>
            <p:spPr bwMode="auto">
              <a:xfrm>
                <a:off x="1429" y="2726"/>
                <a:ext cx="22" cy="22"/>
              </a:xfrm>
              <a:custGeom>
                <a:avLst/>
                <a:gdLst>
                  <a:gd name="T0" fmla="*/ 0 w 22"/>
                  <a:gd name="T1" fmla="*/ 0 h 22"/>
                  <a:gd name="T2" fmla="*/ 0 w 22"/>
                  <a:gd name="T3" fmla="*/ 19 h 22"/>
                  <a:gd name="T4" fmla="*/ 0 w 22"/>
                  <a:gd name="T5" fmla="*/ 19 h 22"/>
                  <a:gd name="T6" fmla="*/ 13 w 22"/>
                  <a:gd name="T7" fmla="*/ 22 h 22"/>
                  <a:gd name="T8" fmla="*/ 22 w 22"/>
                  <a:gd name="T9" fmla="*/ 19 h 22"/>
                  <a:gd name="T10" fmla="*/ 22 w 22"/>
                  <a:gd name="T11" fmla="*/ 6 h 22"/>
                  <a:gd name="T12" fmla="*/ 0 w 22"/>
                  <a:gd name="T13" fmla="*/ 0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0"/>
                    </a:moveTo>
                    <a:lnTo>
                      <a:pt x="0" y="19"/>
                    </a:lnTo>
                    <a:lnTo>
                      <a:pt x="13" y="22"/>
                    </a:lnTo>
                    <a:lnTo>
                      <a:pt x="22" y="19"/>
                    </a:lnTo>
                    <a:lnTo>
                      <a:pt x="22" y="6"/>
                    </a:lnTo>
                    <a:lnTo>
                      <a:pt x="0"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84" name="Freeform 359"/>
              <p:cNvSpPr>
                <a:spLocks/>
              </p:cNvSpPr>
              <p:nvPr/>
            </p:nvSpPr>
            <p:spPr bwMode="auto">
              <a:xfrm>
                <a:off x="1407" y="2720"/>
                <a:ext cx="22" cy="25"/>
              </a:xfrm>
              <a:custGeom>
                <a:avLst/>
                <a:gdLst>
                  <a:gd name="T0" fmla="*/ 9 w 22"/>
                  <a:gd name="T1" fmla="*/ 3 h 25"/>
                  <a:gd name="T2" fmla="*/ 9 w 22"/>
                  <a:gd name="T3" fmla="*/ 3 h 25"/>
                  <a:gd name="T4" fmla="*/ 0 w 22"/>
                  <a:gd name="T5" fmla="*/ 0 h 25"/>
                  <a:gd name="T6" fmla="*/ 0 w 22"/>
                  <a:gd name="T7" fmla="*/ 19 h 25"/>
                  <a:gd name="T8" fmla="*/ 16 w 22"/>
                  <a:gd name="T9" fmla="*/ 25 h 25"/>
                  <a:gd name="T10" fmla="*/ 16 w 22"/>
                  <a:gd name="T11" fmla="*/ 25 h 25"/>
                  <a:gd name="T12" fmla="*/ 22 w 22"/>
                  <a:gd name="T13" fmla="*/ 25 h 25"/>
                  <a:gd name="T14" fmla="*/ 22 w 22"/>
                  <a:gd name="T15" fmla="*/ 6 h 25"/>
                  <a:gd name="T16" fmla="*/ 9 w 22"/>
                  <a:gd name="T17" fmla="*/ 3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5"/>
                  <a:gd name="T29" fmla="*/ 22 w 22"/>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5">
                    <a:moveTo>
                      <a:pt x="9" y="3"/>
                    </a:moveTo>
                    <a:lnTo>
                      <a:pt x="9" y="3"/>
                    </a:lnTo>
                    <a:lnTo>
                      <a:pt x="0" y="0"/>
                    </a:lnTo>
                    <a:lnTo>
                      <a:pt x="0" y="19"/>
                    </a:lnTo>
                    <a:lnTo>
                      <a:pt x="16" y="25"/>
                    </a:lnTo>
                    <a:lnTo>
                      <a:pt x="22" y="25"/>
                    </a:lnTo>
                    <a:lnTo>
                      <a:pt x="22" y="6"/>
                    </a:lnTo>
                    <a:lnTo>
                      <a:pt x="9" y="3"/>
                    </a:ln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85" name="Freeform 360"/>
              <p:cNvSpPr>
                <a:spLocks/>
              </p:cNvSpPr>
              <p:nvPr/>
            </p:nvSpPr>
            <p:spPr bwMode="auto">
              <a:xfrm>
                <a:off x="1385" y="2720"/>
                <a:ext cx="22" cy="19"/>
              </a:xfrm>
              <a:custGeom>
                <a:avLst/>
                <a:gdLst>
                  <a:gd name="T0" fmla="*/ 22 w 22"/>
                  <a:gd name="T1" fmla="*/ 0 h 19"/>
                  <a:gd name="T2" fmla="*/ 22 w 22"/>
                  <a:gd name="T3" fmla="*/ 0 h 19"/>
                  <a:gd name="T4" fmla="*/ 12 w 22"/>
                  <a:gd name="T5" fmla="*/ 0 h 19"/>
                  <a:gd name="T6" fmla="*/ 0 w 22"/>
                  <a:gd name="T7" fmla="*/ 3 h 19"/>
                  <a:gd name="T8" fmla="*/ 0 w 22"/>
                  <a:gd name="T9" fmla="*/ 12 h 19"/>
                  <a:gd name="T10" fmla="*/ 22 w 22"/>
                  <a:gd name="T11" fmla="*/ 19 h 19"/>
                  <a:gd name="T12" fmla="*/ 22 w 22"/>
                  <a:gd name="T13" fmla="*/ 0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22" y="0"/>
                    </a:moveTo>
                    <a:lnTo>
                      <a:pt x="22" y="0"/>
                    </a:lnTo>
                    <a:lnTo>
                      <a:pt x="12" y="0"/>
                    </a:lnTo>
                    <a:lnTo>
                      <a:pt x="0" y="3"/>
                    </a:lnTo>
                    <a:lnTo>
                      <a:pt x="0" y="12"/>
                    </a:lnTo>
                    <a:lnTo>
                      <a:pt x="22" y="19"/>
                    </a:lnTo>
                    <a:lnTo>
                      <a:pt x="22" y="0"/>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86" name="Freeform 361"/>
              <p:cNvSpPr>
                <a:spLocks/>
              </p:cNvSpPr>
              <p:nvPr/>
            </p:nvSpPr>
            <p:spPr bwMode="auto">
              <a:xfrm>
                <a:off x="1369" y="2723"/>
                <a:ext cx="16" cy="9"/>
              </a:xfrm>
              <a:custGeom>
                <a:avLst/>
                <a:gdLst>
                  <a:gd name="T0" fmla="*/ 16 w 16"/>
                  <a:gd name="T1" fmla="*/ 0 h 9"/>
                  <a:gd name="T2" fmla="*/ 0 w 16"/>
                  <a:gd name="T3" fmla="*/ 3 h 9"/>
                  <a:gd name="T4" fmla="*/ 0 w 16"/>
                  <a:gd name="T5" fmla="*/ 3 h 9"/>
                  <a:gd name="T6" fmla="*/ 0 w 16"/>
                  <a:gd name="T7" fmla="*/ 3 h 9"/>
                  <a:gd name="T8" fmla="*/ 0 w 16"/>
                  <a:gd name="T9" fmla="*/ 3 h 9"/>
                  <a:gd name="T10" fmla="*/ 6 w 16"/>
                  <a:gd name="T11" fmla="*/ 6 h 9"/>
                  <a:gd name="T12" fmla="*/ 16 w 16"/>
                  <a:gd name="T13" fmla="*/ 9 h 9"/>
                  <a:gd name="T14" fmla="*/ 16 w 16"/>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9"/>
                  <a:gd name="T26" fmla="*/ 16 w 16"/>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9">
                    <a:moveTo>
                      <a:pt x="16" y="0"/>
                    </a:moveTo>
                    <a:lnTo>
                      <a:pt x="0" y="3"/>
                    </a:lnTo>
                    <a:lnTo>
                      <a:pt x="6" y="6"/>
                    </a:lnTo>
                    <a:lnTo>
                      <a:pt x="16" y="9"/>
                    </a:lnTo>
                    <a:lnTo>
                      <a:pt x="16"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87" name="Freeform 362"/>
              <p:cNvSpPr>
                <a:spLocks/>
              </p:cNvSpPr>
              <p:nvPr/>
            </p:nvSpPr>
            <p:spPr bwMode="auto">
              <a:xfrm>
                <a:off x="1540" y="2761"/>
                <a:ext cx="22" cy="13"/>
              </a:xfrm>
              <a:custGeom>
                <a:avLst/>
                <a:gdLst>
                  <a:gd name="T0" fmla="*/ 0 w 22"/>
                  <a:gd name="T1" fmla="*/ 13 h 13"/>
                  <a:gd name="T2" fmla="*/ 19 w 22"/>
                  <a:gd name="T3" fmla="*/ 9 h 13"/>
                  <a:gd name="T4" fmla="*/ 19 w 22"/>
                  <a:gd name="T5" fmla="*/ 9 h 13"/>
                  <a:gd name="T6" fmla="*/ 22 w 22"/>
                  <a:gd name="T7" fmla="*/ 9 h 13"/>
                  <a:gd name="T8" fmla="*/ 22 w 22"/>
                  <a:gd name="T9" fmla="*/ 6 h 13"/>
                  <a:gd name="T10" fmla="*/ 13 w 22"/>
                  <a:gd name="T11" fmla="*/ 3 h 13"/>
                  <a:gd name="T12" fmla="*/ 0 w 22"/>
                  <a:gd name="T13" fmla="*/ 0 h 13"/>
                  <a:gd name="T14" fmla="*/ 0 w 22"/>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3"/>
                  <a:gd name="T26" fmla="*/ 22 w 22"/>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3">
                    <a:moveTo>
                      <a:pt x="0" y="13"/>
                    </a:moveTo>
                    <a:lnTo>
                      <a:pt x="19" y="9"/>
                    </a:lnTo>
                    <a:lnTo>
                      <a:pt x="22" y="9"/>
                    </a:lnTo>
                    <a:lnTo>
                      <a:pt x="22" y="6"/>
                    </a:lnTo>
                    <a:lnTo>
                      <a:pt x="13" y="3"/>
                    </a:lnTo>
                    <a:lnTo>
                      <a:pt x="0" y="0"/>
                    </a:lnTo>
                    <a:lnTo>
                      <a:pt x="0" y="13"/>
                    </a:ln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88" name="Freeform 363"/>
              <p:cNvSpPr>
                <a:spLocks/>
              </p:cNvSpPr>
              <p:nvPr/>
            </p:nvSpPr>
            <p:spPr bwMode="auto">
              <a:xfrm>
                <a:off x="1518" y="2755"/>
                <a:ext cx="22" cy="22"/>
              </a:xfrm>
              <a:custGeom>
                <a:avLst/>
                <a:gdLst>
                  <a:gd name="T0" fmla="*/ 0 w 22"/>
                  <a:gd name="T1" fmla="*/ 0 h 22"/>
                  <a:gd name="T2" fmla="*/ 0 w 22"/>
                  <a:gd name="T3" fmla="*/ 19 h 22"/>
                  <a:gd name="T4" fmla="*/ 0 w 22"/>
                  <a:gd name="T5" fmla="*/ 19 h 22"/>
                  <a:gd name="T6" fmla="*/ 16 w 22"/>
                  <a:gd name="T7" fmla="*/ 22 h 22"/>
                  <a:gd name="T8" fmla="*/ 22 w 22"/>
                  <a:gd name="T9" fmla="*/ 19 h 22"/>
                  <a:gd name="T10" fmla="*/ 22 w 22"/>
                  <a:gd name="T11" fmla="*/ 6 h 22"/>
                  <a:gd name="T12" fmla="*/ 0 w 22"/>
                  <a:gd name="T13" fmla="*/ 0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0"/>
                    </a:moveTo>
                    <a:lnTo>
                      <a:pt x="0" y="19"/>
                    </a:lnTo>
                    <a:lnTo>
                      <a:pt x="16" y="22"/>
                    </a:lnTo>
                    <a:lnTo>
                      <a:pt x="22" y="19"/>
                    </a:lnTo>
                    <a:lnTo>
                      <a:pt x="22" y="6"/>
                    </a:lnTo>
                    <a:lnTo>
                      <a:pt x="0" y="0"/>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89" name="Freeform 364"/>
              <p:cNvSpPr>
                <a:spLocks/>
              </p:cNvSpPr>
              <p:nvPr/>
            </p:nvSpPr>
            <p:spPr bwMode="auto">
              <a:xfrm>
                <a:off x="1496" y="2748"/>
                <a:ext cx="22" cy="26"/>
              </a:xfrm>
              <a:custGeom>
                <a:avLst/>
                <a:gdLst>
                  <a:gd name="T0" fmla="*/ 9 w 22"/>
                  <a:gd name="T1" fmla="*/ 3 h 26"/>
                  <a:gd name="T2" fmla="*/ 9 w 22"/>
                  <a:gd name="T3" fmla="*/ 3 h 26"/>
                  <a:gd name="T4" fmla="*/ 0 w 22"/>
                  <a:gd name="T5" fmla="*/ 0 h 26"/>
                  <a:gd name="T6" fmla="*/ 0 w 22"/>
                  <a:gd name="T7" fmla="*/ 19 h 26"/>
                  <a:gd name="T8" fmla="*/ 19 w 22"/>
                  <a:gd name="T9" fmla="*/ 26 h 26"/>
                  <a:gd name="T10" fmla="*/ 19 w 22"/>
                  <a:gd name="T11" fmla="*/ 26 h 26"/>
                  <a:gd name="T12" fmla="*/ 22 w 22"/>
                  <a:gd name="T13" fmla="*/ 26 h 26"/>
                  <a:gd name="T14" fmla="*/ 22 w 22"/>
                  <a:gd name="T15" fmla="*/ 7 h 26"/>
                  <a:gd name="T16" fmla="*/ 9 w 22"/>
                  <a:gd name="T17" fmla="*/ 3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6"/>
                  <a:gd name="T29" fmla="*/ 22 w 22"/>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6">
                    <a:moveTo>
                      <a:pt x="9" y="3"/>
                    </a:moveTo>
                    <a:lnTo>
                      <a:pt x="9" y="3"/>
                    </a:lnTo>
                    <a:lnTo>
                      <a:pt x="0" y="0"/>
                    </a:lnTo>
                    <a:lnTo>
                      <a:pt x="0" y="19"/>
                    </a:lnTo>
                    <a:lnTo>
                      <a:pt x="19" y="26"/>
                    </a:lnTo>
                    <a:lnTo>
                      <a:pt x="22" y="26"/>
                    </a:lnTo>
                    <a:lnTo>
                      <a:pt x="22" y="7"/>
                    </a:lnTo>
                    <a:lnTo>
                      <a:pt x="9" y="3"/>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90" name="Freeform 365"/>
              <p:cNvSpPr>
                <a:spLocks/>
              </p:cNvSpPr>
              <p:nvPr/>
            </p:nvSpPr>
            <p:spPr bwMode="auto">
              <a:xfrm>
                <a:off x="1473" y="2748"/>
                <a:ext cx="23" cy="19"/>
              </a:xfrm>
              <a:custGeom>
                <a:avLst/>
                <a:gdLst>
                  <a:gd name="T0" fmla="*/ 23 w 23"/>
                  <a:gd name="T1" fmla="*/ 0 h 19"/>
                  <a:gd name="T2" fmla="*/ 23 w 23"/>
                  <a:gd name="T3" fmla="*/ 0 h 19"/>
                  <a:gd name="T4" fmla="*/ 13 w 23"/>
                  <a:gd name="T5" fmla="*/ 0 h 19"/>
                  <a:gd name="T6" fmla="*/ 0 w 23"/>
                  <a:gd name="T7" fmla="*/ 3 h 19"/>
                  <a:gd name="T8" fmla="*/ 0 w 23"/>
                  <a:gd name="T9" fmla="*/ 13 h 19"/>
                  <a:gd name="T10" fmla="*/ 23 w 23"/>
                  <a:gd name="T11" fmla="*/ 19 h 19"/>
                  <a:gd name="T12" fmla="*/ 23 w 23"/>
                  <a:gd name="T13" fmla="*/ 0 h 19"/>
                  <a:gd name="T14" fmla="*/ 0 60000 65536"/>
                  <a:gd name="T15" fmla="*/ 0 60000 65536"/>
                  <a:gd name="T16" fmla="*/ 0 60000 65536"/>
                  <a:gd name="T17" fmla="*/ 0 60000 65536"/>
                  <a:gd name="T18" fmla="*/ 0 60000 65536"/>
                  <a:gd name="T19" fmla="*/ 0 60000 65536"/>
                  <a:gd name="T20" fmla="*/ 0 60000 65536"/>
                  <a:gd name="T21" fmla="*/ 0 w 23"/>
                  <a:gd name="T22" fmla="*/ 0 h 19"/>
                  <a:gd name="T23" fmla="*/ 23 w 23"/>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19">
                    <a:moveTo>
                      <a:pt x="23" y="0"/>
                    </a:moveTo>
                    <a:lnTo>
                      <a:pt x="23" y="0"/>
                    </a:lnTo>
                    <a:lnTo>
                      <a:pt x="13" y="0"/>
                    </a:lnTo>
                    <a:lnTo>
                      <a:pt x="0" y="3"/>
                    </a:lnTo>
                    <a:lnTo>
                      <a:pt x="0" y="13"/>
                    </a:lnTo>
                    <a:lnTo>
                      <a:pt x="23" y="19"/>
                    </a:lnTo>
                    <a:lnTo>
                      <a:pt x="23"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91" name="Freeform 366"/>
              <p:cNvSpPr>
                <a:spLocks/>
              </p:cNvSpPr>
              <p:nvPr/>
            </p:nvSpPr>
            <p:spPr bwMode="auto">
              <a:xfrm>
                <a:off x="1458" y="2751"/>
                <a:ext cx="15" cy="10"/>
              </a:xfrm>
              <a:custGeom>
                <a:avLst/>
                <a:gdLst>
                  <a:gd name="T0" fmla="*/ 15 w 15"/>
                  <a:gd name="T1" fmla="*/ 0 h 10"/>
                  <a:gd name="T2" fmla="*/ 0 w 15"/>
                  <a:gd name="T3" fmla="*/ 0 h 10"/>
                  <a:gd name="T4" fmla="*/ 0 w 15"/>
                  <a:gd name="T5" fmla="*/ 0 h 10"/>
                  <a:gd name="T6" fmla="*/ 0 w 15"/>
                  <a:gd name="T7" fmla="*/ 4 h 10"/>
                  <a:gd name="T8" fmla="*/ 0 w 15"/>
                  <a:gd name="T9" fmla="*/ 4 h 10"/>
                  <a:gd name="T10" fmla="*/ 6 w 15"/>
                  <a:gd name="T11" fmla="*/ 7 h 10"/>
                  <a:gd name="T12" fmla="*/ 15 w 15"/>
                  <a:gd name="T13" fmla="*/ 10 h 10"/>
                  <a:gd name="T14" fmla="*/ 15 w 15"/>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0"/>
                  <a:gd name="T26" fmla="*/ 15 w 15"/>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0">
                    <a:moveTo>
                      <a:pt x="15" y="0"/>
                    </a:moveTo>
                    <a:lnTo>
                      <a:pt x="0" y="0"/>
                    </a:lnTo>
                    <a:lnTo>
                      <a:pt x="0" y="4"/>
                    </a:lnTo>
                    <a:lnTo>
                      <a:pt x="6" y="7"/>
                    </a:lnTo>
                    <a:lnTo>
                      <a:pt x="15" y="10"/>
                    </a:lnTo>
                    <a:lnTo>
                      <a:pt x="15" y="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92" name="Freeform 367"/>
              <p:cNvSpPr>
                <a:spLocks/>
              </p:cNvSpPr>
              <p:nvPr/>
            </p:nvSpPr>
            <p:spPr bwMode="auto">
              <a:xfrm>
                <a:off x="1496" y="2774"/>
                <a:ext cx="19" cy="9"/>
              </a:xfrm>
              <a:custGeom>
                <a:avLst/>
                <a:gdLst>
                  <a:gd name="T0" fmla="*/ 0 w 19"/>
                  <a:gd name="T1" fmla="*/ 0 h 9"/>
                  <a:gd name="T2" fmla="*/ 0 w 19"/>
                  <a:gd name="T3" fmla="*/ 9 h 9"/>
                  <a:gd name="T4" fmla="*/ 15 w 19"/>
                  <a:gd name="T5" fmla="*/ 6 h 9"/>
                  <a:gd name="T6" fmla="*/ 15 w 19"/>
                  <a:gd name="T7" fmla="*/ 6 h 9"/>
                  <a:gd name="T8" fmla="*/ 19 w 19"/>
                  <a:gd name="T9" fmla="*/ 6 h 9"/>
                  <a:gd name="T10" fmla="*/ 15 w 19"/>
                  <a:gd name="T11" fmla="*/ 3 h 9"/>
                  <a:gd name="T12" fmla="*/ 9 w 19"/>
                  <a:gd name="T13" fmla="*/ 3 h 9"/>
                  <a:gd name="T14" fmla="*/ 0 w 19"/>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9"/>
                  <a:gd name="T26" fmla="*/ 19 w 19"/>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9">
                    <a:moveTo>
                      <a:pt x="0" y="0"/>
                    </a:moveTo>
                    <a:lnTo>
                      <a:pt x="0" y="9"/>
                    </a:lnTo>
                    <a:lnTo>
                      <a:pt x="15" y="6"/>
                    </a:lnTo>
                    <a:lnTo>
                      <a:pt x="19" y="6"/>
                    </a:lnTo>
                    <a:lnTo>
                      <a:pt x="15" y="3"/>
                    </a:lnTo>
                    <a:lnTo>
                      <a:pt x="9" y="3"/>
                    </a:lnTo>
                    <a:lnTo>
                      <a:pt x="0" y="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93" name="Freeform 368"/>
              <p:cNvSpPr>
                <a:spLocks/>
              </p:cNvSpPr>
              <p:nvPr/>
            </p:nvSpPr>
            <p:spPr bwMode="auto">
              <a:xfrm>
                <a:off x="1473" y="2764"/>
                <a:ext cx="23" cy="22"/>
              </a:xfrm>
              <a:custGeom>
                <a:avLst/>
                <a:gdLst>
                  <a:gd name="T0" fmla="*/ 23 w 23"/>
                  <a:gd name="T1" fmla="*/ 10 h 22"/>
                  <a:gd name="T2" fmla="*/ 0 w 23"/>
                  <a:gd name="T3" fmla="*/ 0 h 22"/>
                  <a:gd name="T4" fmla="*/ 0 w 23"/>
                  <a:gd name="T5" fmla="*/ 22 h 22"/>
                  <a:gd name="T6" fmla="*/ 0 w 23"/>
                  <a:gd name="T7" fmla="*/ 22 h 22"/>
                  <a:gd name="T8" fmla="*/ 10 w 23"/>
                  <a:gd name="T9" fmla="*/ 22 h 22"/>
                  <a:gd name="T10" fmla="*/ 23 w 23"/>
                  <a:gd name="T11" fmla="*/ 19 h 22"/>
                  <a:gd name="T12" fmla="*/ 23 w 23"/>
                  <a:gd name="T13" fmla="*/ 10 h 22"/>
                  <a:gd name="T14" fmla="*/ 0 60000 65536"/>
                  <a:gd name="T15" fmla="*/ 0 60000 65536"/>
                  <a:gd name="T16" fmla="*/ 0 60000 65536"/>
                  <a:gd name="T17" fmla="*/ 0 60000 65536"/>
                  <a:gd name="T18" fmla="*/ 0 60000 65536"/>
                  <a:gd name="T19" fmla="*/ 0 60000 65536"/>
                  <a:gd name="T20" fmla="*/ 0 60000 65536"/>
                  <a:gd name="T21" fmla="*/ 0 w 23"/>
                  <a:gd name="T22" fmla="*/ 0 h 22"/>
                  <a:gd name="T23" fmla="*/ 23 w 23"/>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2">
                    <a:moveTo>
                      <a:pt x="23" y="10"/>
                    </a:moveTo>
                    <a:lnTo>
                      <a:pt x="0" y="0"/>
                    </a:lnTo>
                    <a:lnTo>
                      <a:pt x="0" y="22"/>
                    </a:lnTo>
                    <a:lnTo>
                      <a:pt x="10" y="22"/>
                    </a:lnTo>
                    <a:lnTo>
                      <a:pt x="23" y="19"/>
                    </a:lnTo>
                    <a:lnTo>
                      <a:pt x="23" y="1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94" name="Freeform 369"/>
              <p:cNvSpPr>
                <a:spLocks/>
              </p:cNvSpPr>
              <p:nvPr/>
            </p:nvSpPr>
            <p:spPr bwMode="auto">
              <a:xfrm>
                <a:off x="1451" y="2758"/>
                <a:ext cx="22" cy="28"/>
              </a:xfrm>
              <a:custGeom>
                <a:avLst/>
                <a:gdLst>
                  <a:gd name="T0" fmla="*/ 22 w 22"/>
                  <a:gd name="T1" fmla="*/ 6 h 28"/>
                  <a:gd name="T2" fmla="*/ 3 w 22"/>
                  <a:gd name="T3" fmla="*/ 3 h 28"/>
                  <a:gd name="T4" fmla="*/ 3 w 22"/>
                  <a:gd name="T5" fmla="*/ 3 h 28"/>
                  <a:gd name="T6" fmla="*/ 0 w 22"/>
                  <a:gd name="T7" fmla="*/ 0 h 28"/>
                  <a:gd name="T8" fmla="*/ 0 w 22"/>
                  <a:gd name="T9" fmla="*/ 22 h 28"/>
                  <a:gd name="T10" fmla="*/ 13 w 22"/>
                  <a:gd name="T11" fmla="*/ 25 h 28"/>
                  <a:gd name="T12" fmla="*/ 13 w 22"/>
                  <a:gd name="T13" fmla="*/ 25 h 28"/>
                  <a:gd name="T14" fmla="*/ 22 w 22"/>
                  <a:gd name="T15" fmla="*/ 28 h 28"/>
                  <a:gd name="T16" fmla="*/ 22 w 22"/>
                  <a:gd name="T17" fmla="*/ 6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8"/>
                  <a:gd name="T29" fmla="*/ 22 w 22"/>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8">
                    <a:moveTo>
                      <a:pt x="22" y="6"/>
                    </a:moveTo>
                    <a:lnTo>
                      <a:pt x="3" y="3"/>
                    </a:lnTo>
                    <a:lnTo>
                      <a:pt x="0" y="0"/>
                    </a:lnTo>
                    <a:lnTo>
                      <a:pt x="0" y="22"/>
                    </a:lnTo>
                    <a:lnTo>
                      <a:pt x="13" y="25"/>
                    </a:lnTo>
                    <a:lnTo>
                      <a:pt x="22" y="28"/>
                    </a:lnTo>
                    <a:lnTo>
                      <a:pt x="22" y="6"/>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95" name="Freeform 370"/>
              <p:cNvSpPr>
                <a:spLocks/>
              </p:cNvSpPr>
              <p:nvPr/>
            </p:nvSpPr>
            <p:spPr bwMode="auto">
              <a:xfrm>
                <a:off x="1429" y="2758"/>
                <a:ext cx="22" cy="22"/>
              </a:xfrm>
              <a:custGeom>
                <a:avLst/>
                <a:gdLst>
                  <a:gd name="T0" fmla="*/ 22 w 22"/>
                  <a:gd name="T1" fmla="*/ 0 h 22"/>
                  <a:gd name="T2" fmla="*/ 22 w 22"/>
                  <a:gd name="T3" fmla="*/ 0 h 22"/>
                  <a:gd name="T4" fmla="*/ 6 w 22"/>
                  <a:gd name="T5" fmla="*/ 0 h 22"/>
                  <a:gd name="T6" fmla="*/ 0 w 22"/>
                  <a:gd name="T7" fmla="*/ 0 h 22"/>
                  <a:gd name="T8" fmla="*/ 0 w 22"/>
                  <a:gd name="T9" fmla="*/ 16 h 22"/>
                  <a:gd name="T10" fmla="*/ 22 w 22"/>
                  <a:gd name="T11" fmla="*/ 22 h 22"/>
                  <a:gd name="T12" fmla="*/ 22 w 22"/>
                  <a:gd name="T13" fmla="*/ 0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0"/>
                    </a:moveTo>
                    <a:lnTo>
                      <a:pt x="22" y="0"/>
                    </a:lnTo>
                    <a:lnTo>
                      <a:pt x="6" y="0"/>
                    </a:lnTo>
                    <a:lnTo>
                      <a:pt x="0" y="0"/>
                    </a:lnTo>
                    <a:lnTo>
                      <a:pt x="0" y="16"/>
                    </a:lnTo>
                    <a:lnTo>
                      <a:pt x="22" y="22"/>
                    </a:lnTo>
                    <a:lnTo>
                      <a:pt x="22"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96" name="Freeform 371"/>
              <p:cNvSpPr>
                <a:spLocks/>
              </p:cNvSpPr>
              <p:nvPr/>
            </p:nvSpPr>
            <p:spPr bwMode="auto">
              <a:xfrm>
                <a:off x="1407" y="2758"/>
                <a:ext cx="22" cy="16"/>
              </a:xfrm>
              <a:custGeom>
                <a:avLst/>
                <a:gdLst>
                  <a:gd name="T0" fmla="*/ 22 w 22"/>
                  <a:gd name="T1" fmla="*/ 0 h 16"/>
                  <a:gd name="T2" fmla="*/ 0 w 22"/>
                  <a:gd name="T3" fmla="*/ 3 h 16"/>
                  <a:gd name="T4" fmla="*/ 0 w 22"/>
                  <a:gd name="T5" fmla="*/ 3 h 16"/>
                  <a:gd name="T6" fmla="*/ 0 w 22"/>
                  <a:gd name="T7" fmla="*/ 6 h 16"/>
                  <a:gd name="T8" fmla="*/ 0 w 22"/>
                  <a:gd name="T9" fmla="*/ 6 h 16"/>
                  <a:gd name="T10" fmla="*/ 0 w 22"/>
                  <a:gd name="T11" fmla="*/ 6 h 16"/>
                  <a:gd name="T12" fmla="*/ 6 w 22"/>
                  <a:gd name="T13" fmla="*/ 9 h 16"/>
                  <a:gd name="T14" fmla="*/ 22 w 22"/>
                  <a:gd name="T15" fmla="*/ 16 h 16"/>
                  <a:gd name="T16" fmla="*/ 22 w 22"/>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6"/>
                  <a:gd name="T29" fmla="*/ 22 w 22"/>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6">
                    <a:moveTo>
                      <a:pt x="22" y="0"/>
                    </a:moveTo>
                    <a:lnTo>
                      <a:pt x="0" y="3"/>
                    </a:lnTo>
                    <a:lnTo>
                      <a:pt x="0" y="6"/>
                    </a:lnTo>
                    <a:lnTo>
                      <a:pt x="6" y="9"/>
                    </a:lnTo>
                    <a:lnTo>
                      <a:pt x="22" y="16"/>
                    </a:lnTo>
                    <a:lnTo>
                      <a:pt x="22" y="0"/>
                    </a:ln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97" name="Rectangle 372"/>
              <p:cNvSpPr>
                <a:spLocks noChangeArrowheads="1"/>
              </p:cNvSpPr>
              <p:nvPr/>
            </p:nvSpPr>
            <p:spPr bwMode="auto">
              <a:xfrm>
                <a:off x="1407" y="2764"/>
                <a:ext cx="1" cy="1"/>
              </a:xfrm>
              <a:prstGeom prst="rect">
                <a:avLst/>
              </a:prstGeom>
              <a:solidFill>
                <a:srgbClr val="E4E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ko-KR" altLang="ko-KR"/>
              </a:p>
            </p:txBody>
          </p:sp>
          <p:sp>
            <p:nvSpPr>
              <p:cNvPr id="19798" name="Freeform 373"/>
              <p:cNvSpPr>
                <a:spLocks/>
              </p:cNvSpPr>
              <p:nvPr/>
            </p:nvSpPr>
            <p:spPr bwMode="auto">
              <a:xfrm>
                <a:off x="1451" y="2783"/>
                <a:ext cx="13" cy="10"/>
              </a:xfrm>
              <a:custGeom>
                <a:avLst/>
                <a:gdLst>
                  <a:gd name="T0" fmla="*/ 0 w 13"/>
                  <a:gd name="T1" fmla="*/ 0 h 10"/>
                  <a:gd name="T2" fmla="*/ 0 w 13"/>
                  <a:gd name="T3" fmla="*/ 10 h 10"/>
                  <a:gd name="T4" fmla="*/ 10 w 13"/>
                  <a:gd name="T5" fmla="*/ 6 h 10"/>
                  <a:gd name="T6" fmla="*/ 10 w 13"/>
                  <a:gd name="T7" fmla="*/ 6 h 10"/>
                  <a:gd name="T8" fmla="*/ 13 w 13"/>
                  <a:gd name="T9" fmla="*/ 6 h 10"/>
                  <a:gd name="T10" fmla="*/ 13 w 13"/>
                  <a:gd name="T11" fmla="*/ 6 h 10"/>
                  <a:gd name="T12" fmla="*/ 3 w 13"/>
                  <a:gd name="T13" fmla="*/ 3 h 10"/>
                  <a:gd name="T14" fmla="*/ 0 w 13"/>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0"/>
                  <a:gd name="T26" fmla="*/ 13 w 13"/>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0">
                    <a:moveTo>
                      <a:pt x="0" y="0"/>
                    </a:moveTo>
                    <a:lnTo>
                      <a:pt x="0" y="10"/>
                    </a:lnTo>
                    <a:lnTo>
                      <a:pt x="10" y="6"/>
                    </a:lnTo>
                    <a:lnTo>
                      <a:pt x="13" y="6"/>
                    </a:lnTo>
                    <a:lnTo>
                      <a:pt x="3" y="3"/>
                    </a:lnTo>
                    <a:lnTo>
                      <a:pt x="0" y="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99" name="Freeform 374"/>
              <p:cNvSpPr>
                <a:spLocks/>
              </p:cNvSpPr>
              <p:nvPr/>
            </p:nvSpPr>
            <p:spPr bwMode="auto">
              <a:xfrm>
                <a:off x="1429" y="2777"/>
                <a:ext cx="22" cy="19"/>
              </a:xfrm>
              <a:custGeom>
                <a:avLst/>
                <a:gdLst>
                  <a:gd name="T0" fmla="*/ 22 w 22"/>
                  <a:gd name="T1" fmla="*/ 6 h 19"/>
                  <a:gd name="T2" fmla="*/ 0 w 22"/>
                  <a:gd name="T3" fmla="*/ 0 h 19"/>
                  <a:gd name="T4" fmla="*/ 0 w 22"/>
                  <a:gd name="T5" fmla="*/ 19 h 19"/>
                  <a:gd name="T6" fmla="*/ 0 w 22"/>
                  <a:gd name="T7" fmla="*/ 19 h 19"/>
                  <a:gd name="T8" fmla="*/ 3 w 22"/>
                  <a:gd name="T9" fmla="*/ 19 h 19"/>
                  <a:gd name="T10" fmla="*/ 22 w 22"/>
                  <a:gd name="T11" fmla="*/ 16 h 19"/>
                  <a:gd name="T12" fmla="*/ 22 w 22"/>
                  <a:gd name="T13" fmla="*/ 6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22" y="6"/>
                    </a:moveTo>
                    <a:lnTo>
                      <a:pt x="0" y="0"/>
                    </a:lnTo>
                    <a:lnTo>
                      <a:pt x="0" y="19"/>
                    </a:lnTo>
                    <a:lnTo>
                      <a:pt x="3" y="19"/>
                    </a:lnTo>
                    <a:lnTo>
                      <a:pt x="22" y="16"/>
                    </a:lnTo>
                    <a:lnTo>
                      <a:pt x="22" y="6"/>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00" name="Freeform 375"/>
              <p:cNvSpPr>
                <a:spLocks/>
              </p:cNvSpPr>
              <p:nvPr/>
            </p:nvSpPr>
            <p:spPr bwMode="auto">
              <a:xfrm>
                <a:off x="1407" y="2770"/>
                <a:ext cx="22" cy="26"/>
              </a:xfrm>
              <a:custGeom>
                <a:avLst/>
                <a:gdLst>
                  <a:gd name="T0" fmla="*/ 22 w 22"/>
                  <a:gd name="T1" fmla="*/ 7 h 26"/>
                  <a:gd name="T2" fmla="*/ 0 w 22"/>
                  <a:gd name="T3" fmla="*/ 0 h 26"/>
                  <a:gd name="T4" fmla="*/ 0 w 22"/>
                  <a:gd name="T5" fmla="*/ 23 h 26"/>
                  <a:gd name="T6" fmla="*/ 6 w 22"/>
                  <a:gd name="T7" fmla="*/ 23 h 26"/>
                  <a:gd name="T8" fmla="*/ 6 w 22"/>
                  <a:gd name="T9" fmla="*/ 23 h 26"/>
                  <a:gd name="T10" fmla="*/ 22 w 22"/>
                  <a:gd name="T11" fmla="*/ 26 h 26"/>
                  <a:gd name="T12" fmla="*/ 22 w 22"/>
                  <a:gd name="T13" fmla="*/ 7 h 26"/>
                  <a:gd name="T14" fmla="*/ 0 60000 65536"/>
                  <a:gd name="T15" fmla="*/ 0 60000 65536"/>
                  <a:gd name="T16" fmla="*/ 0 60000 65536"/>
                  <a:gd name="T17" fmla="*/ 0 60000 65536"/>
                  <a:gd name="T18" fmla="*/ 0 60000 65536"/>
                  <a:gd name="T19" fmla="*/ 0 60000 65536"/>
                  <a:gd name="T20" fmla="*/ 0 60000 65536"/>
                  <a:gd name="T21" fmla="*/ 0 w 22"/>
                  <a:gd name="T22" fmla="*/ 0 h 26"/>
                  <a:gd name="T23" fmla="*/ 22 w 22"/>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6">
                    <a:moveTo>
                      <a:pt x="22" y="7"/>
                    </a:moveTo>
                    <a:lnTo>
                      <a:pt x="0" y="0"/>
                    </a:lnTo>
                    <a:lnTo>
                      <a:pt x="0" y="23"/>
                    </a:lnTo>
                    <a:lnTo>
                      <a:pt x="6" y="23"/>
                    </a:lnTo>
                    <a:lnTo>
                      <a:pt x="22" y="26"/>
                    </a:lnTo>
                    <a:lnTo>
                      <a:pt x="22" y="7"/>
                    </a:ln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01" name="Freeform 376"/>
              <p:cNvSpPr>
                <a:spLocks/>
              </p:cNvSpPr>
              <p:nvPr/>
            </p:nvSpPr>
            <p:spPr bwMode="auto">
              <a:xfrm>
                <a:off x="1385" y="2767"/>
                <a:ext cx="22" cy="26"/>
              </a:xfrm>
              <a:custGeom>
                <a:avLst/>
                <a:gdLst>
                  <a:gd name="T0" fmla="*/ 22 w 22"/>
                  <a:gd name="T1" fmla="*/ 3 h 26"/>
                  <a:gd name="T2" fmla="*/ 19 w 22"/>
                  <a:gd name="T3" fmla="*/ 3 h 26"/>
                  <a:gd name="T4" fmla="*/ 19 w 22"/>
                  <a:gd name="T5" fmla="*/ 3 h 26"/>
                  <a:gd name="T6" fmla="*/ 0 w 22"/>
                  <a:gd name="T7" fmla="*/ 0 h 26"/>
                  <a:gd name="T8" fmla="*/ 0 w 22"/>
                  <a:gd name="T9" fmla="*/ 0 h 26"/>
                  <a:gd name="T10" fmla="*/ 0 w 22"/>
                  <a:gd name="T11" fmla="*/ 19 h 26"/>
                  <a:gd name="T12" fmla="*/ 22 w 22"/>
                  <a:gd name="T13" fmla="*/ 26 h 26"/>
                  <a:gd name="T14" fmla="*/ 22 w 22"/>
                  <a:gd name="T15" fmla="*/ 3 h 26"/>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26"/>
                  <a:gd name="T26" fmla="*/ 22 w 22"/>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26">
                    <a:moveTo>
                      <a:pt x="22" y="3"/>
                    </a:moveTo>
                    <a:lnTo>
                      <a:pt x="19" y="3"/>
                    </a:lnTo>
                    <a:lnTo>
                      <a:pt x="0" y="0"/>
                    </a:lnTo>
                    <a:lnTo>
                      <a:pt x="0" y="19"/>
                    </a:lnTo>
                    <a:lnTo>
                      <a:pt x="22" y="26"/>
                    </a:lnTo>
                    <a:lnTo>
                      <a:pt x="22" y="3"/>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02" name="Freeform 377"/>
              <p:cNvSpPr>
                <a:spLocks/>
              </p:cNvSpPr>
              <p:nvPr/>
            </p:nvSpPr>
            <p:spPr bwMode="auto">
              <a:xfrm>
                <a:off x="1363" y="2767"/>
                <a:ext cx="22" cy="19"/>
              </a:xfrm>
              <a:custGeom>
                <a:avLst/>
                <a:gdLst>
                  <a:gd name="T0" fmla="*/ 22 w 22"/>
                  <a:gd name="T1" fmla="*/ 0 h 19"/>
                  <a:gd name="T2" fmla="*/ 0 w 22"/>
                  <a:gd name="T3" fmla="*/ 3 h 19"/>
                  <a:gd name="T4" fmla="*/ 0 w 22"/>
                  <a:gd name="T5" fmla="*/ 10 h 19"/>
                  <a:gd name="T6" fmla="*/ 22 w 22"/>
                  <a:gd name="T7" fmla="*/ 19 h 19"/>
                  <a:gd name="T8" fmla="*/ 22 w 22"/>
                  <a:gd name="T9" fmla="*/ 0 h 19"/>
                  <a:gd name="T10" fmla="*/ 0 60000 65536"/>
                  <a:gd name="T11" fmla="*/ 0 60000 65536"/>
                  <a:gd name="T12" fmla="*/ 0 60000 65536"/>
                  <a:gd name="T13" fmla="*/ 0 60000 65536"/>
                  <a:gd name="T14" fmla="*/ 0 60000 65536"/>
                  <a:gd name="T15" fmla="*/ 0 w 22"/>
                  <a:gd name="T16" fmla="*/ 0 h 19"/>
                  <a:gd name="T17" fmla="*/ 22 w 22"/>
                  <a:gd name="T18" fmla="*/ 19 h 19"/>
                </a:gdLst>
                <a:ahLst/>
                <a:cxnLst>
                  <a:cxn ang="T10">
                    <a:pos x="T0" y="T1"/>
                  </a:cxn>
                  <a:cxn ang="T11">
                    <a:pos x="T2" y="T3"/>
                  </a:cxn>
                  <a:cxn ang="T12">
                    <a:pos x="T4" y="T5"/>
                  </a:cxn>
                  <a:cxn ang="T13">
                    <a:pos x="T6" y="T7"/>
                  </a:cxn>
                  <a:cxn ang="T14">
                    <a:pos x="T8" y="T9"/>
                  </a:cxn>
                </a:cxnLst>
                <a:rect l="T15" t="T16" r="T17" b="T18"/>
                <a:pathLst>
                  <a:path w="22" h="19">
                    <a:moveTo>
                      <a:pt x="22" y="0"/>
                    </a:moveTo>
                    <a:lnTo>
                      <a:pt x="0" y="3"/>
                    </a:lnTo>
                    <a:lnTo>
                      <a:pt x="0" y="10"/>
                    </a:lnTo>
                    <a:lnTo>
                      <a:pt x="22" y="19"/>
                    </a:lnTo>
                    <a:lnTo>
                      <a:pt x="22"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03" name="Freeform 378"/>
              <p:cNvSpPr>
                <a:spLocks/>
              </p:cNvSpPr>
              <p:nvPr/>
            </p:nvSpPr>
            <p:spPr bwMode="auto">
              <a:xfrm>
                <a:off x="1356" y="2770"/>
                <a:ext cx="7" cy="7"/>
              </a:xfrm>
              <a:custGeom>
                <a:avLst/>
                <a:gdLst>
                  <a:gd name="T0" fmla="*/ 7 w 7"/>
                  <a:gd name="T1" fmla="*/ 0 h 7"/>
                  <a:gd name="T2" fmla="*/ 0 w 7"/>
                  <a:gd name="T3" fmla="*/ 4 h 7"/>
                  <a:gd name="T4" fmla="*/ 0 w 7"/>
                  <a:gd name="T5" fmla="*/ 4 h 7"/>
                  <a:gd name="T6" fmla="*/ 0 w 7"/>
                  <a:gd name="T7" fmla="*/ 4 h 7"/>
                  <a:gd name="T8" fmla="*/ 0 w 7"/>
                  <a:gd name="T9" fmla="*/ 4 h 7"/>
                  <a:gd name="T10" fmla="*/ 7 w 7"/>
                  <a:gd name="T11" fmla="*/ 7 h 7"/>
                  <a:gd name="T12" fmla="*/ 7 w 7"/>
                  <a:gd name="T13" fmla="*/ 7 h 7"/>
                  <a:gd name="T14" fmla="*/ 7 w 7"/>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7"/>
                  <a:gd name="T26" fmla="*/ 7 w 7"/>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7">
                    <a:moveTo>
                      <a:pt x="7" y="0"/>
                    </a:moveTo>
                    <a:lnTo>
                      <a:pt x="0" y="4"/>
                    </a:lnTo>
                    <a:lnTo>
                      <a:pt x="7" y="7"/>
                    </a:lnTo>
                    <a:lnTo>
                      <a:pt x="7" y="0"/>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04" name="Freeform 379"/>
              <p:cNvSpPr>
                <a:spLocks/>
              </p:cNvSpPr>
              <p:nvPr/>
            </p:nvSpPr>
            <p:spPr bwMode="auto">
              <a:xfrm>
                <a:off x="1407" y="2796"/>
                <a:ext cx="3" cy="6"/>
              </a:xfrm>
              <a:custGeom>
                <a:avLst/>
                <a:gdLst>
                  <a:gd name="T0" fmla="*/ 0 w 3"/>
                  <a:gd name="T1" fmla="*/ 0 h 6"/>
                  <a:gd name="T2" fmla="*/ 0 w 3"/>
                  <a:gd name="T3" fmla="*/ 6 h 6"/>
                  <a:gd name="T4" fmla="*/ 3 w 3"/>
                  <a:gd name="T5" fmla="*/ 6 h 6"/>
                  <a:gd name="T6" fmla="*/ 3 w 3"/>
                  <a:gd name="T7" fmla="*/ 6 h 6"/>
                  <a:gd name="T8" fmla="*/ 3 w 3"/>
                  <a:gd name="T9" fmla="*/ 3 h 6"/>
                  <a:gd name="T10" fmla="*/ 0 w 3"/>
                  <a:gd name="T11" fmla="*/ 0 h 6"/>
                  <a:gd name="T12" fmla="*/ 0 w 3"/>
                  <a:gd name="T13" fmla="*/ 0 h 6"/>
                  <a:gd name="T14" fmla="*/ 0 60000 65536"/>
                  <a:gd name="T15" fmla="*/ 0 60000 65536"/>
                  <a:gd name="T16" fmla="*/ 0 60000 65536"/>
                  <a:gd name="T17" fmla="*/ 0 60000 65536"/>
                  <a:gd name="T18" fmla="*/ 0 60000 65536"/>
                  <a:gd name="T19" fmla="*/ 0 60000 65536"/>
                  <a:gd name="T20" fmla="*/ 0 60000 65536"/>
                  <a:gd name="T21" fmla="*/ 0 w 3"/>
                  <a:gd name="T22" fmla="*/ 0 h 6"/>
                  <a:gd name="T23" fmla="*/ 3 w 3"/>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6">
                    <a:moveTo>
                      <a:pt x="0" y="0"/>
                    </a:moveTo>
                    <a:lnTo>
                      <a:pt x="0" y="6"/>
                    </a:lnTo>
                    <a:lnTo>
                      <a:pt x="3" y="6"/>
                    </a:lnTo>
                    <a:lnTo>
                      <a:pt x="3" y="3"/>
                    </a:lnTo>
                    <a:lnTo>
                      <a:pt x="0" y="0"/>
                    </a:ln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05" name="Freeform 380"/>
              <p:cNvSpPr>
                <a:spLocks/>
              </p:cNvSpPr>
              <p:nvPr/>
            </p:nvSpPr>
            <p:spPr bwMode="auto">
              <a:xfrm>
                <a:off x="1385" y="2789"/>
                <a:ext cx="22" cy="16"/>
              </a:xfrm>
              <a:custGeom>
                <a:avLst/>
                <a:gdLst>
                  <a:gd name="T0" fmla="*/ 22 w 22"/>
                  <a:gd name="T1" fmla="*/ 7 h 16"/>
                  <a:gd name="T2" fmla="*/ 22 w 22"/>
                  <a:gd name="T3" fmla="*/ 7 h 16"/>
                  <a:gd name="T4" fmla="*/ 19 w 22"/>
                  <a:gd name="T5" fmla="*/ 7 h 16"/>
                  <a:gd name="T6" fmla="*/ 0 w 22"/>
                  <a:gd name="T7" fmla="*/ 0 h 16"/>
                  <a:gd name="T8" fmla="*/ 0 w 22"/>
                  <a:gd name="T9" fmla="*/ 16 h 16"/>
                  <a:gd name="T10" fmla="*/ 22 w 22"/>
                  <a:gd name="T11" fmla="*/ 13 h 16"/>
                  <a:gd name="T12" fmla="*/ 22 w 22"/>
                  <a:gd name="T13" fmla="*/ 7 h 16"/>
                  <a:gd name="T14" fmla="*/ 0 60000 65536"/>
                  <a:gd name="T15" fmla="*/ 0 60000 65536"/>
                  <a:gd name="T16" fmla="*/ 0 60000 65536"/>
                  <a:gd name="T17" fmla="*/ 0 60000 65536"/>
                  <a:gd name="T18" fmla="*/ 0 60000 65536"/>
                  <a:gd name="T19" fmla="*/ 0 60000 65536"/>
                  <a:gd name="T20" fmla="*/ 0 60000 65536"/>
                  <a:gd name="T21" fmla="*/ 0 w 22"/>
                  <a:gd name="T22" fmla="*/ 0 h 16"/>
                  <a:gd name="T23" fmla="*/ 22 w 22"/>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6">
                    <a:moveTo>
                      <a:pt x="22" y="7"/>
                    </a:moveTo>
                    <a:lnTo>
                      <a:pt x="22" y="7"/>
                    </a:lnTo>
                    <a:lnTo>
                      <a:pt x="19" y="7"/>
                    </a:lnTo>
                    <a:lnTo>
                      <a:pt x="0" y="0"/>
                    </a:lnTo>
                    <a:lnTo>
                      <a:pt x="0" y="16"/>
                    </a:lnTo>
                    <a:lnTo>
                      <a:pt x="22" y="13"/>
                    </a:lnTo>
                    <a:lnTo>
                      <a:pt x="22" y="7"/>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06" name="Freeform 381"/>
              <p:cNvSpPr>
                <a:spLocks/>
              </p:cNvSpPr>
              <p:nvPr/>
            </p:nvSpPr>
            <p:spPr bwMode="auto">
              <a:xfrm>
                <a:off x="1363" y="2783"/>
                <a:ext cx="22" cy="25"/>
              </a:xfrm>
              <a:custGeom>
                <a:avLst/>
                <a:gdLst>
                  <a:gd name="T0" fmla="*/ 22 w 22"/>
                  <a:gd name="T1" fmla="*/ 6 h 25"/>
                  <a:gd name="T2" fmla="*/ 0 w 22"/>
                  <a:gd name="T3" fmla="*/ 0 h 25"/>
                  <a:gd name="T4" fmla="*/ 0 w 22"/>
                  <a:gd name="T5" fmla="*/ 22 h 25"/>
                  <a:gd name="T6" fmla="*/ 0 w 22"/>
                  <a:gd name="T7" fmla="*/ 22 h 25"/>
                  <a:gd name="T8" fmla="*/ 19 w 22"/>
                  <a:gd name="T9" fmla="*/ 25 h 25"/>
                  <a:gd name="T10" fmla="*/ 22 w 22"/>
                  <a:gd name="T11" fmla="*/ 22 h 25"/>
                  <a:gd name="T12" fmla="*/ 22 w 22"/>
                  <a:gd name="T13" fmla="*/ 6 h 25"/>
                  <a:gd name="T14" fmla="*/ 0 60000 65536"/>
                  <a:gd name="T15" fmla="*/ 0 60000 65536"/>
                  <a:gd name="T16" fmla="*/ 0 60000 65536"/>
                  <a:gd name="T17" fmla="*/ 0 60000 65536"/>
                  <a:gd name="T18" fmla="*/ 0 60000 65536"/>
                  <a:gd name="T19" fmla="*/ 0 60000 65536"/>
                  <a:gd name="T20" fmla="*/ 0 60000 65536"/>
                  <a:gd name="T21" fmla="*/ 0 w 22"/>
                  <a:gd name="T22" fmla="*/ 0 h 25"/>
                  <a:gd name="T23" fmla="*/ 22 w 2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5">
                    <a:moveTo>
                      <a:pt x="22" y="6"/>
                    </a:moveTo>
                    <a:lnTo>
                      <a:pt x="0" y="0"/>
                    </a:lnTo>
                    <a:lnTo>
                      <a:pt x="0" y="22"/>
                    </a:lnTo>
                    <a:lnTo>
                      <a:pt x="19" y="25"/>
                    </a:lnTo>
                    <a:lnTo>
                      <a:pt x="22" y="22"/>
                    </a:lnTo>
                    <a:lnTo>
                      <a:pt x="22" y="6"/>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07" name="Freeform 382"/>
              <p:cNvSpPr>
                <a:spLocks/>
              </p:cNvSpPr>
              <p:nvPr/>
            </p:nvSpPr>
            <p:spPr bwMode="auto">
              <a:xfrm>
                <a:off x="1341" y="2777"/>
                <a:ext cx="22" cy="28"/>
              </a:xfrm>
              <a:custGeom>
                <a:avLst/>
                <a:gdLst>
                  <a:gd name="T0" fmla="*/ 22 w 22"/>
                  <a:gd name="T1" fmla="*/ 6 h 28"/>
                  <a:gd name="T2" fmla="*/ 12 w 22"/>
                  <a:gd name="T3" fmla="*/ 3 h 28"/>
                  <a:gd name="T4" fmla="*/ 12 w 22"/>
                  <a:gd name="T5" fmla="*/ 3 h 28"/>
                  <a:gd name="T6" fmla="*/ 0 w 22"/>
                  <a:gd name="T7" fmla="*/ 0 h 28"/>
                  <a:gd name="T8" fmla="*/ 0 w 22"/>
                  <a:gd name="T9" fmla="*/ 22 h 28"/>
                  <a:gd name="T10" fmla="*/ 19 w 22"/>
                  <a:gd name="T11" fmla="*/ 28 h 28"/>
                  <a:gd name="T12" fmla="*/ 19 w 22"/>
                  <a:gd name="T13" fmla="*/ 28 h 28"/>
                  <a:gd name="T14" fmla="*/ 22 w 22"/>
                  <a:gd name="T15" fmla="*/ 28 h 28"/>
                  <a:gd name="T16" fmla="*/ 22 w 22"/>
                  <a:gd name="T17" fmla="*/ 6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8"/>
                  <a:gd name="T29" fmla="*/ 22 w 22"/>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8">
                    <a:moveTo>
                      <a:pt x="22" y="6"/>
                    </a:moveTo>
                    <a:lnTo>
                      <a:pt x="12" y="3"/>
                    </a:lnTo>
                    <a:lnTo>
                      <a:pt x="0" y="0"/>
                    </a:lnTo>
                    <a:lnTo>
                      <a:pt x="0" y="22"/>
                    </a:lnTo>
                    <a:lnTo>
                      <a:pt x="19" y="28"/>
                    </a:lnTo>
                    <a:lnTo>
                      <a:pt x="22" y="28"/>
                    </a:lnTo>
                    <a:lnTo>
                      <a:pt x="22" y="6"/>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08" name="Freeform 383"/>
              <p:cNvSpPr>
                <a:spLocks/>
              </p:cNvSpPr>
              <p:nvPr/>
            </p:nvSpPr>
            <p:spPr bwMode="auto">
              <a:xfrm>
                <a:off x="1318" y="2777"/>
                <a:ext cx="23" cy="22"/>
              </a:xfrm>
              <a:custGeom>
                <a:avLst/>
                <a:gdLst>
                  <a:gd name="T0" fmla="*/ 23 w 23"/>
                  <a:gd name="T1" fmla="*/ 0 h 22"/>
                  <a:gd name="T2" fmla="*/ 23 w 23"/>
                  <a:gd name="T3" fmla="*/ 0 h 22"/>
                  <a:gd name="T4" fmla="*/ 16 w 23"/>
                  <a:gd name="T5" fmla="*/ 0 h 22"/>
                  <a:gd name="T6" fmla="*/ 0 w 23"/>
                  <a:gd name="T7" fmla="*/ 3 h 22"/>
                  <a:gd name="T8" fmla="*/ 0 w 23"/>
                  <a:gd name="T9" fmla="*/ 16 h 22"/>
                  <a:gd name="T10" fmla="*/ 23 w 23"/>
                  <a:gd name="T11" fmla="*/ 22 h 22"/>
                  <a:gd name="T12" fmla="*/ 23 w 23"/>
                  <a:gd name="T13" fmla="*/ 0 h 22"/>
                  <a:gd name="T14" fmla="*/ 0 60000 65536"/>
                  <a:gd name="T15" fmla="*/ 0 60000 65536"/>
                  <a:gd name="T16" fmla="*/ 0 60000 65536"/>
                  <a:gd name="T17" fmla="*/ 0 60000 65536"/>
                  <a:gd name="T18" fmla="*/ 0 60000 65536"/>
                  <a:gd name="T19" fmla="*/ 0 60000 65536"/>
                  <a:gd name="T20" fmla="*/ 0 60000 65536"/>
                  <a:gd name="T21" fmla="*/ 0 w 23"/>
                  <a:gd name="T22" fmla="*/ 0 h 22"/>
                  <a:gd name="T23" fmla="*/ 23 w 23"/>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2">
                    <a:moveTo>
                      <a:pt x="23" y="0"/>
                    </a:moveTo>
                    <a:lnTo>
                      <a:pt x="23" y="0"/>
                    </a:lnTo>
                    <a:lnTo>
                      <a:pt x="16" y="0"/>
                    </a:lnTo>
                    <a:lnTo>
                      <a:pt x="0" y="3"/>
                    </a:lnTo>
                    <a:lnTo>
                      <a:pt x="0" y="16"/>
                    </a:lnTo>
                    <a:lnTo>
                      <a:pt x="23" y="22"/>
                    </a:lnTo>
                    <a:lnTo>
                      <a:pt x="23"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09" name="Freeform 384"/>
              <p:cNvSpPr>
                <a:spLocks/>
              </p:cNvSpPr>
              <p:nvPr/>
            </p:nvSpPr>
            <p:spPr bwMode="auto">
              <a:xfrm>
                <a:off x="1303" y="2780"/>
                <a:ext cx="15" cy="13"/>
              </a:xfrm>
              <a:custGeom>
                <a:avLst/>
                <a:gdLst>
                  <a:gd name="T0" fmla="*/ 15 w 15"/>
                  <a:gd name="T1" fmla="*/ 0 h 13"/>
                  <a:gd name="T2" fmla="*/ 0 w 15"/>
                  <a:gd name="T3" fmla="*/ 3 h 13"/>
                  <a:gd name="T4" fmla="*/ 0 w 15"/>
                  <a:gd name="T5" fmla="*/ 3 h 13"/>
                  <a:gd name="T6" fmla="*/ 0 w 15"/>
                  <a:gd name="T7" fmla="*/ 3 h 13"/>
                  <a:gd name="T8" fmla="*/ 0 w 15"/>
                  <a:gd name="T9" fmla="*/ 6 h 13"/>
                  <a:gd name="T10" fmla="*/ 6 w 15"/>
                  <a:gd name="T11" fmla="*/ 9 h 13"/>
                  <a:gd name="T12" fmla="*/ 15 w 15"/>
                  <a:gd name="T13" fmla="*/ 13 h 13"/>
                  <a:gd name="T14" fmla="*/ 15 w 15"/>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3"/>
                  <a:gd name="T26" fmla="*/ 15 w 15"/>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3">
                    <a:moveTo>
                      <a:pt x="15" y="0"/>
                    </a:moveTo>
                    <a:lnTo>
                      <a:pt x="0" y="3"/>
                    </a:lnTo>
                    <a:lnTo>
                      <a:pt x="0" y="6"/>
                    </a:lnTo>
                    <a:lnTo>
                      <a:pt x="6" y="9"/>
                    </a:lnTo>
                    <a:lnTo>
                      <a:pt x="15" y="13"/>
                    </a:lnTo>
                    <a:lnTo>
                      <a:pt x="15"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10" name="Freeform 385"/>
              <p:cNvSpPr>
                <a:spLocks/>
              </p:cNvSpPr>
              <p:nvPr/>
            </p:nvSpPr>
            <p:spPr bwMode="auto">
              <a:xfrm>
                <a:off x="1341" y="2805"/>
                <a:ext cx="19" cy="10"/>
              </a:xfrm>
              <a:custGeom>
                <a:avLst/>
                <a:gdLst>
                  <a:gd name="T0" fmla="*/ 3 w 19"/>
                  <a:gd name="T1" fmla="*/ 10 h 10"/>
                  <a:gd name="T2" fmla="*/ 15 w 19"/>
                  <a:gd name="T3" fmla="*/ 7 h 10"/>
                  <a:gd name="T4" fmla="*/ 15 w 19"/>
                  <a:gd name="T5" fmla="*/ 7 h 10"/>
                  <a:gd name="T6" fmla="*/ 19 w 19"/>
                  <a:gd name="T7" fmla="*/ 7 h 10"/>
                  <a:gd name="T8" fmla="*/ 15 w 19"/>
                  <a:gd name="T9" fmla="*/ 3 h 10"/>
                  <a:gd name="T10" fmla="*/ 9 w 19"/>
                  <a:gd name="T11" fmla="*/ 0 h 10"/>
                  <a:gd name="T12" fmla="*/ 0 w 19"/>
                  <a:gd name="T13" fmla="*/ 0 h 10"/>
                  <a:gd name="T14" fmla="*/ 3 w 19"/>
                  <a:gd name="T15" fmla="*/ 10 h 10"/>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0"/>
                  <a:gd name="T26" fmla="*/ 19 w 19"/>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0">
                    <a:moveTo>
                      <a:pt x="3" y="10"/>
                    </a:moveTo>
                    <a:lnTo>
                      <a:pt x="15" y="7"/>
                    </a:lnTo>
                    <a:lnTo>
                      <a:pt x="19" y="7"/>
                    </a:lnTo>
                    <a:lnTo>
                      <a:pt x="15" y="3"/>
                    </a:lnTo>
                    <a:lnTo>
                      <a:pt x="9" y="0"/>
                    </a:lnTo>
                    <a:lnTo>
                      <a:pt x="0" y="0"/>
                    </a:lnTo>
                    <a:lnTo>
                      <a:pt x="3" y="10"/>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11" name="Freeform 386"/>
              <p:cNvSpPr>
                <a:spLocks/>
              </p:cNvSpPr>
              <p:nvPr/>
            </p:nvSpPr>
            <p:spPr bwMode="auto">
              <a:xfrm>
                <a:off x="1318" y="2796"/>
                <a:ext cx="26" cy="22"/>
              </a:xfrm>
              <a:custGeom>
                <a:avLst/>
                <a:gdLst>
                  <a:gd name="T0" fmla="*/ 23 w 26"/>
                  <a:gd name="T1" fmla="*/ 9 h 22"/>
                  <a:gd name="T2" fmla="*/ 0 w 26"/>
                  <a:gd name="T3" fmla="*/ 0 h 22"/>
                  <a:gd name="T4" fmla="*/ 4 w 26"/>
                  <a:gd name="T5" fmla="*/ 22 h 22"/>
                  <a:gd name="T6" fmla="*/ 4 w 26"/>
                  <a:gd name="T7" fmla="*/ 22 h 22"/>
                  <a:gd name="T8" fmla="*/ 7 w 26"/>
                  <a:gd name="T9" fmla="*/ 22 h 22"/>
                  <a:gd name="T10" fmla="*/ 26 w 26"/>
                  <a:gd name="T11" fmla="*/ 19 h 22"/>
                  <a:gd name="T12" fmla="*/ 23 w 26"/>
                  <a:gd name="T13" fmla="*/ 9 h 22"/>
                  <a:gd name="T14" fmla="*/ 0 60000 65536"/>
                  <a:gd name="T15" fmla="*/ 0 60000 65536"/>
                  <a:gd name="T16" fmla="*/ 0 60000 65536"/>
                  <a:gd name="T17" fmla="*/ 0 60000 65536"/>
                  <a:gd name="T18" fmla="*/ 0 60000 65536"/>
                  <a:gd name="T19" fmla="*/ 0 60000 65536"/>
                  <a:gd name="T20" fmla="*/ 0 60000 65536"/>
                  <a:gd name="T21" fmla="*/ 0 w 26"/>
                  <a:gd name="T22" fmla="*/ 0 h 22"/>
                  <a:gd name="T23" fmla="*/ 26 w 26"/>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2">
                    <a:moveTo>
                      <a:pt x="23" y="9"/>
                    </a:moveTo>
                    <a:lnTo>
                      <a:pt x="0" y="0"/>
                    </a:lnTo>
                    <a:lnTo>
                      <a:pt x="4" y="22"/>
                    </a:lnTo>
                    <a:lnTo>
                      <a:pt x="7" y="22"/>
                    </a:lnTo>
                    <a:lnTo>
                      <a:pt x="26" y="19"/>
                    </a:lnTo>
                    <a:lnTo>
                      <a:pt x="23" y="9"/>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12" name="Freeform 387"/>
              <p:cNvSpPr>
                <a:spLocks/>
              </p:cNvSpPr>
              <p:nvPr/>
            </p:nvSpPr>
            <p:spPr bwMode="auto">
              <a:xfrm>
                <a:off x="1296" y="2789"/>
                <a:ext cx="26" cy="29"/>
              </a:xfrm>
              <a:custGeom>
                <a:avLst/>
                <a:gdLst>
                  <a:gd name="T0" fmla="*/ 22 w 26"/>
                  <a:gd name="T1" fmla="*/ 7 h 29"/>
                  <a:gd name="T2" fmla="*/ 3 w 26"/>
                  <a:gd name="T3" fmla="*/ 0 h 29"/>
                  <a:gd name="T4" fmla="*/ 3 w 26"/>
                  <a:gd name="T5" fmla="*/ 0 h 29"/>
                  <a:gd name="T6" fmla="*/ 0 w 26"/>
                  <a:gd name="T7" fmla="*/ 0 h 29"/>
                  <a:gd name="T8" fmla="*/ 3 w 26"/>
                  <a:gd name="T9" fmla="*/ 26 h 29"/>
                  <a:gd name="T10" fmla="*/ 10 w 26"/>
                  <a:gd name="T11" fmla="*/ 26 h 29"/>
                  <a:gd name="T12" fmla="*/ 10 w 26"/>
                  <a:gd name="T13" fmla="*/ 26 h 29"/>
                  <a:gd name="T14" fmla="*/ 26 w 26"/>
                  <a:gd name="T15" fmla="*/ 29 h 29"/>
                  <a:gd name="T16" fmla="*/ 22 w 26"/>
                  <a:gd name="T17" fmla="*/ 7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9"/>
                  <a:gd name="T29" fmla="*/ 26 w 26"/>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9">
                    <a:moveTo>
                      <a:pt x="22" y="7"/>
                    </a:moveTo>
                    <a:lnTo>
                      <a:pt x="3" y="0"/>
                    </a:lnTo>
                    <a:lnTo>
                      <a:pt x="0" y="0"/>
                    </a:lnTo>
                    <a:lnTo>
                      <a:pt x="3" y="26"/>
                    </a:lnTo>
                    <a:lnTo>
                      <a:pt x="10" y="26"/>
                    </a:lnTo>
                    <a:lnTo>
                      <a:pt x="26" y="29"/>
                    </a:lnTo>
                    <a:lnTo>
                      <a:pt x="22" y="7"/>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13" name="Freeform 388"/>
              <p:cNvSpPr>
                <a:spLocks/>
              </p:cNvSpPr>
              <p:nvPr/>
            </p:nvSpPr>
            <p:spPr bwMode="auto">
              <a:xfrm>
                <a:off x="1274" y="2786"/>
                <a:ext cx="25" cy="29"/>
              </a:xfrm>
              <a:custGeom>
                <a:avLst/>
                <a:gdLst>
                  <a:gd name="T0" fmla="*/ 22 w 25"/>
                  <a:gd name="T1" fmla="*/ 3 h 29"/>
                  <a:gd name="T2" fmla="*/ 22 w 25"/>
                  <a:gd name="T3" fmla="*/ 3 h 29"/>
                  <a:gd name="T4" fmla="*/ 3 w 25"/>
                  <a:gd name="T5" fmla="*/ 0 h 29"/>
                  <a:gd name="T6" fmla="*/ 0 w 25"/>
                  <a:gd name="T7" fmla="*/ 3 h 29"/>
                  <a:gd name="T8" fmla="*/ 0 w 25"/>
                  <a:gd name="T9" fmla="*/ 19 h 29"/>
                  <a:gd name="T10" fmla="*/ 25 w 25"/>
                  <a:gd name="T11" fmla="*/ 29 h 29"/>
                  <a:gd name="T12" fmla="*/ 22 w 25"/>
                  <a:gd name="T13" fmla="*/ 3 h 29"/>
                  <a:gd name="T14" fmla="*/ 0 60000 65536"/>
                  <a:gd name="T15" fmla="*/ 0 60000 65536"/>
                  <a:gd name="T16" fmla="*/ 0 60000 65536"/>
                  <a:gd name="T17" fmla="*/ 0 60000 65536"/>
                  <a:gd name="T18" fmla="*/ 0 60000 65536"/>
                  <a:gd name="T19" fmla="*/ 0 60000 65536"/>
                  <a:gd name="T20" fmla="*/ 0 60000 65536"/>
                  <a:gd name="T21" fmla="*/ 0 w 25"/>
                  <a:gd name="T22" fmla="*/ 0 h 29"/>
                  <a:gd name="T23" fmla="*/ 25 w 25"/>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9">
                    <a:moveTo>
                      <a:pt x="22" y="3"/>
                    </a:moveTo>
                    <a:lnTo>
                      <a:pt x="22" y="3"/>
                    </a:lnTo>
                    <a:lnTo>
                      <a:pt x="3" y="0"/>
                    </a:lnTo>
                    <a:lnTo>
                      <a:pt x="0" y="3"/>
                    </a:lnTo>
                    <a:lnTo>
                      <a:pt x="0" y="19"/>
                    </a:lnTo>
                    <a:lnTo>
                      <a:pt x="25" y="29"/>
                    </a:lnTo>
                    <a:lnTo>
                      <a:pt x="22" y="3"/>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14" name="Freeform 389"/>
              <p:cNvSpPr>
                <a:spLocks/>
              </p:cNvSpPr>
              <p:nvPr/>
            </p:nvSpPr>
            <p:spPr bwMode="auto">
              <a:xfrm>
                <a:off x="1252" y="2789"/>
                <a:ext cx="22" cy="16"/>
              </a:xfrm>
              <a:custGeom>
                <a:avLst/>
                <a:gdLst>
                  <a:gd name="T0" fmla="*/ 22 w 22"/>
                  <a:gd name="T1" fmla="*/ 0 h 16"/>
                  <a:gd name="T2" fmla="*/ 0 w 22"/>
                  <a:gd name="T3" fmla="*/ 4 h 16"/>
                  <a:gd name="T4" fmla="*/ 0 w 22"/>
                  <a:gd name="T5" fmla="*/ 10 h 16"/>
                  <a:gd name="T6" fmla="*/ 22 w 22"/>
                  <a:gd name="T7" fmla="*/ 16 h 16"/>
                  <a:gd name="T8" fmla="*/ 22 w 22"/>
                  <a:gd name="T9" fmla="*/ 0 h 16"/>
                  <a:gd name="T10" fmla="*/ 0 60000 65536"/>
                  <a:gd name="T11" fmla="*/ 0 60000 65536"/>
                  <a:gd name="T12" fmla="*/ 0 60000 65536"/>
                  <a:gd name="T13" fmla="*/ 0 60000 65536"/>
                  <a:gd name="T14" fmla="*/ 0 60000 65536"/>
                  <a:gd name="T15" fmla="*/ 0 w 22"/>
                  <a:gd name="T16" fmla="*/ 0 h 16"/>
                  <a:gd name="T17" fmla="*/ 22 w 22"/>
                  <a:gd name="T18" fmla="*/ 16 h 16"/>
                </a:gdLst>
                <a:ahLst/>
                <a:cxnLst>
                  <a:cxn ang="T10">
                    <a:pos x="T0" y="T1"/>
                  </a:cxn>
                  <a:cxn ang="T11">
                    <a:pos x="T2" y="T3"/>
                  </a:cxn>
                  <a:cxn ang="T12">
                    <a:pos x="T4" y="T5"/>
                  </a:cxn>
                  <a:cxn ang="T13">
                    <a:pos x="T6" y="T7"/>
                  </a:cxn>
                  <a:cxn ang="T14">
                    <a:pos x="T8" y="T9"/>
                  </a:cxn>
                </a:cxnLst>
                <a:rect l="T15" t="T16" r="T17" b="T18"/>
                <a:pathLst>
                  <a:path w="22" h="16">
                    <a:moveTo>
                      <a:pt x="22" y="0"/>
                    </a:moveTo>
                    <a:lnTo>
                      <a:pt x="0" y="4"/>
                    </a:lnTo>
                    <a:lnTo>
                      <a:pt x="0" y="10"/>
                    </a:lnTo>
                    <a:lnTo>
                      <a:pt x="22" y="16"/>
                    </a:lnTo>
                    <a:lnTo>
                      <a:pt x="22"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15" name="Freeform 390"/>
              <p:cNvSpPr>
                <a:spLocks/>
              </p:cNvSpPr>
              <p:nvPr/>
            </p:nvSpPr>
            <p:spPr bwMode="auto">
              <a:xfrm>
                <a:off x="1246" y="2793"/>
                <a:ext cx="6" cy="6"/>
              </a:xfrm>
              <a:custGeom>
                <a:avLst/>
                <a:gdLst>
                  <a:gd name="T0" fmla="*/ 6 w 6"/>
                  <a:gd name="T1" fmla="*/ 0 h 6"/>
                  <a:gd name="T2" fmla="*/ 3 w 6"/>
                  <a:gd name="T3" fmla="*/ 0 h 6"/>
                  <a:gd name="T4" fmla="*/ 3 w 6"/>
                  <a:gd name="T5" fmla="*/ 0 h 6"/>
                  <a:gd name="T6" fmla="*/ 0 w 6"/>
                  <a:gd name="T7" fmla="*/ 0 h 6"/>
                  <a:gd name="T8" fmla="*/ 0 w 6"/>
                  <a:gd name="T9" fmla="*/ 3 h 6"/>
                  <a:gd name="T10" fmla="*/ 6 w 6"/>
                  <a:gd name="T11" fmla="*/ 6 h 6"/>
                  <a:gd name="T12" fmla="*/ 6 w 6"/>
                  <a:gd name="T13" fmla="*/ 6 h 6"/>
                  <a:gd name="T14" fmla="*/ 6 w 6"/>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0"/>
                    </a:moveTo>
                    <a:lnTo>
                      <a:pt x="3" y="0"/>
                    </a:lnTo>
                    <a:lnTo>
                      <a:pt x="0" y="0"/>
                    </a:lnTo>
                    <a:lnTo>
                      <a:pt x="0" y="3"/>
                    </a:lnTo>
                    <a:lnTo>
                      <a:pt x="6" y="6"/>
                    </a:lnTo>
                    <a:lnTo>
                      <a:pt x="6"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16" name="Freeform 391"/>
              <p:cNvSpPr>
                <a:spLocks/>
              </p:cNvSpPr>
              <p:nvPr/>
            </p:nvSpPr>
            <p:spPr bwMode="auto">
              <a:xfrm>
                <a:off x="1299" y="2818"/>
                <a:ext cx="4" cy="6"/>
              </a:xfrm>
              <a:custGeom>
                <a:avLst/>
                <a:gdLst>
                  <a:gd name="T0" fmla="*/ 0 w 4"/>
                  <a:gd name="T1" fmla="*/ 0 h 6"/>
                  <a:gd name="T2" fmla="*/ 0 w 4"/>
                  <a:gd name="T3" fmla="*/ 6 h 6"/>
                  <a:gd name="T4" fmla="*/ 0 w 4"/>
                  <a:gd name="T5" fmla="*/ 6 h 6"/>
                  <a:gd name="T6" fmla="*/ 0 w 4"/>
                  <a:gd name="T7" fmla="*/ 6 h 6"/>
                  <a:gd name="T8" fmla="*/ 4 w 4"/>
                  <a:gd name="T9" fmla="*/ 3 h 6"/>
                  <a:gd name="T10" fmla="*/ 0 w 4"/>
                  <a:gd name="T11" fmla="*/ 0 h 6"/>
                  <a:gd name="T12" fmla="*/ 0 w 4"/>
                  <a:gd name="T13" fmla="*/ 0 h 6"/>
                  <a:gd name="T14" fmla="*/ 0 60000 65536"/>
                  <a:gd name="T15" fmla="*/ 0 60000 65536"/>
                  <a:gd name="T16" fmla="*/ 0 60000 65536"/>
                  <a:gd name="T17" fmla="*/ 0 60000 65536"/>
                  <a:gd name="T18" fmla="*/ 0 60000 65536"/>
                  <a:gd name="T19" fmla="*/ 0 60000 65536"/>
                  <a:gd name="T20" fmla="*/ 0 60000 65536"/>
                  <a:gd name="T21" fmla="*/ 0 w 4"/>
                  <a:gd name="T22" fmla="*/ 0 h 6"/>
                  <a:gd name="T23" fmla="*/ 4 w 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6">
                    <a:moveTo>
                      <a:pt x="0" y="0"/>
                    </a:moveTo>
                    <a:lnTo>
                      <a:pt x="0" y="6"/>
                    </a:lnTo>
                    <a:lnTo>
                      <a:pt x="4" y="3"/>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17" name="Freeform 392"/>
              <p:cNvSpPr>
                <a:spLocks/>
              </p:cNvSpPr>
              <p:nvPr/>
            </p:nvSpPr>
            <p:spPr bwMode="auto">
              <a:xfrm>
                <a:off x="1277" y="2812"/>
                <a:ext cx="22" cy="15"/>
              </a:xfrm>
              <a:custGeom>
                <a:avLst/>
                <a:gdLst>
                  <a:gd name="T0" fmla="*/ 22 w 22"/>
                  <a:gd name="T1" fmla="*/ 6 h 15"/>
                  <a:gd name="T2" fmla="*/ 22 w 22"/>
                  <a:gd name="T3" fmla="*/ 6 h 15"/>
                  <a:gd name="T4" fmla="*/ 19 w 22"/>
                  <a:gd name="T5" fmla="*/ 6 h 15"/>
                  <a:gd name="T6" fmla="*/ 0 w 22"/>
                  <a:gd name="T7" fmla="*/ 0 h 15"/>
                  <a:gd name="T8" fmla="*/ 0 w 22"/>
                  <a:gd name="T9" fmla="*/ 15 h 15"/>
                  <a:gd name="T10" fmla="*/ 22 w 22"/>
                  <a:gd name="T11" fmla="*/ 12 h 15"/>
                  <a:gd name="T12" fmla="*/ 22 w 22"/>
                  <a:gd name="T13" fmla="*/ 6 h 15"/>
                  <a:gd name="T14" fmla="*/ 0 60000 65536"/>
                  <a:gd name="T15" fmla="*/ 0 60000 65536"/>
                  <a:gd name="T16" fmla="*/ 0 60000 65536"/>
                  <a:gd name="T17" fmla="*/ 0 60000 65536"/>
                  <a:gd name="T18" fmla="*/ 0 60000 65536"/>
                  <a:gd name="T19" fmla="*/ 0 60000 65536"/>
                  <a:gd name="T20" fmla="*/ 0 60000 65536"/>
                  <a:gd name="T21" fmla="*/ 0 w 22"/>
                  <a:gd name="T22" fmla="*/ 0 h 15"/>
                  <a:gd name="T23" fmla="*/ 22 w 22"/>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5">
                    <a:moveTo>
                      <a:pt x="22" y="6"/>
                    </a:moveTo>
                    <a:lnTo>
                      <a:pt x="22" y="6"/>
                    </a:lnTo>
                    <a:lnTo>
                      <a:pt x="19" y="6"/>
                    </a:lnTo>
                    <a:lnTo>
                      <a:pt x="0" y="0"/>
                    </a:lnTo>
                    <a:lnTo>
                      <a:pt x="0" y="15"/>
                    </a:lnTo>
                    <a:lnTo>
                      <a:pt x="22" y="12"/>
                    </a:lnTo>
                    <a:lnTo>
                      <a:pt x="22" y="6"/>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18" name="Freeform 393"/>
              <p:cNvSpPr>
                <a:spLocks/>
              </p:cNvSpPr>
              <p:nvPr/>
            </p:nvSpPr>
            <p:spPr bwMode="auto">
              <a:xfrm>
                <a:off x="1252" y="2805"/>
                <a:ext cx="25" cy="26"/>
              </a:xfrm>
              <a:custGeom>
                <a:avLst/>
                <a:gdLst>
                  <a:gd name="T0" fmla="*/ 25 w 25"/>
                  <a:gd name="T1" fmla="*/ 7 h 26"/>
                  <a:gd name="T2" fmla="*/ 0 w 25"/>
                  <a:gd name="T3" fmla="*/ 0 h 26"/>
                  <a:gd name="T4" fmla="*/ 3 w 25"/>
                  <a:gd name="T5" fmla="*/ 26 h 26"/>
                  <a:gd name="T6" fmla="*/ 3 w 25"/>
                  <a:gd name="T7" fmla="*/ 26 h 26"/>
                  <a:gd name="T8" fmla="*/ 16 w 25"/>
                  <a:gd name="T9" fmla="*/ 26 h 26"/>
                  <a:gd name="T10" fmla="*/ 25 w 25"/>
                  <a:gd name="T11" fmla="*/ 22 h 26"/>
                  <a:gd name="T12" fmla="*/ 25 w 25"/>
                  <a:gd name="T13" fmla="*/ 7 h 26"/>
                  <a:gd name="T14" fmla="*/ 0 60000 65536"/>
                  <a:gd name="T15" fmla="*/ 0 60000 65536"/>
                  <a:gd name="T16" fmla="*/ 0 60000 65536"/>
                  <a:gd name="T17" fmla="*/ 0 60000 65536"/>
                  <a:gd name="T18" fmla="*/ 0 60000 65536"/>
                  <a:gd name="T19" fmla="*/ 0 60000 65536"/>
                  <a:gd name="T20" fmla="*/ 0 60000 65536"/>
                  <a:gd name="T21" fmla="*/ 0 w 25"/>
                  <a:gd name="T22" fmla="*/ 0 h 26"/>
                  <a:gd name="T23" fmla="*/ 25 w 25"/>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6">
                    <a:moveTo>
                      <a:pt x="25" y="7"/>
                    </a:moveTo>
                    <a:lnTo>
                      <a:pt x="0" y="0"/>
                    </a:lnTo>
                    <a:lnTo>
                      <a:pt x="3" y="26"/>
                    </a:lnTo>
                    <a:lnTo>
                      <a:pt x="16" y="26"/>
                    </a:lnTo>
                    <a:lnTo>
                      <a:pt x="25" y="22"/>
                    </a:lnTo>
                    <a:lnTo>
                      <a:pt x="25" y="7"/>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19" name="Freeform 394"/>
              <p:cNvSpPr>
                <a:spLocks/>
              </p:cNvSpPr>
              <p:nvPr/>
            </p:nvSpPr>
            <p:spPr bwMode="auto">
              <a:xfrm>
                <a:off x="1230" y="2799"/>
                <a:ext cx="25" cy="32"/>
              </a:xfrm>
              <a:custGeom>
                <a:avLst/>
                <a:gdLst>
                  <a:gd name="T0" fmla="*/ 22 w 25"/>
                  <a:gd name="T1" fmla="*/ 6 h 32"/>
                  <a:gd name="T2" fmla="*/ 12 w 25"/>
                  <a:gd name="T3" fmla="*/ 3 h 32"/>
                  <a:gd name="T4" fmla="*/ 12 w 25"/>
                  <a:gd name="T5" fmla="*/ 3 h 32"/>
                  <a:gd name="T6" fmla="*/ 0 w 25"/>
                  <a:gd name="T7" fmla="*/ 0 h 32"/>
                  <a:gd name="T8" fmla="*/ 3 w 25"/>
                  <a:gd name="T9" fmla="*/ 22 h 32"/>
                  <a:gd name="T10" fmla="*/ 19 w 25"/>
                  <a:gd name="T11" fmla="*/ 28 h 32"/>
                  <a:gd name="T12" fmla="*/ 19 w 25"/>
                  <a:gd name="T13" fmla="*/ 28 h 32"/>
                  <a:gd name="T14" fmla="*/ 25 w 25"/>
                  <a:gd name="T15" fmla="*/ 32 h 32"/>
                  <a:gd name="T16" fmla="*/ 22 w 25"/>
                  <a:gd name="T17" fmla="*/ 6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32"/>
                  <a:gd name="T29" fmla="*/ 25 w 25"/>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32">
                    <a:moveTo>
                      <a:pt x="22" y="6"/>
                    </a:moveTo>
                    <a:lnTo>
                      <a:pt x="12" y="3"/>
                    </a:lnTo>
                    <a:lnTo>
                      <a:pt x="0" y="0"/>
                    </a:lnTo>
                    <a:lnTo>
                      <a:pt x="3" y="22"/>
                    </a:lnTo>
                    <a:lnTo>
                      <a:pt x="19" y="28"/>
                    </a:lnTo>
                    <a:lnTo>
                      <a:pt x="25" y="32"/>
                    </a:lnTo>
                    <a:lnTo>
                      <a:pt x="22" y="6"/>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20" name="Freeform 395"/>
              <p:cNvSpPr>
                <a:spLocks/>
              </p:cNvSpPr>
              <p:nvPr/>
            </p:nvSpPr>
            <p:spPr bwMode="auto">
              <a:xfrm>
                <a:off x="1208" y="2799"/>
                <a:ext cx="25" cy="22"/>
              </a:xfrm>
              <a:custGeom>
                <a:avLst/>
                <a:gdLst>
                  <a:gd name="T0" fmla="*/ 22 w 25"/>
                  <a:gd name="T1" fmla="*/ 0 h 22"/>
                  <a:gd name="T2" fmla="*/ 22 w 25"/>
                  <a:gd name="T3" fmla="*/ 0 h 22"/>
                  <a:gd name="T4" fmla="*/ 15 w 25"/>
                  <a:gd name="T5" fmla="*/ 0 h 22"/>
                  <a:gd name="T6" fmla="*/ 0 w 25"/>
                  <a:gd name="T7" fmla="*/ 3 h 22"/>
                  <a:gd name="T8" fmla="*/ 3 w 25"/>
                  <a:gd name="T9" fmla="*/ 16 h 22"/>
                  <a:gd name="T10" fmla="*/ 25 w 25"/>
                  <a:gd name="T11" fmla="*/ 22 h 22"/>
                  <a:gd name="T12" fmla="*/ 22 w 25"/>
                  <a:gd name="T13" fmla="*/ 0 h 22"/>
                  <a:gd name="T14" fmla="*/ 0 60000 65536"/>
                  <a:gd name="T15" fmla="*/ 0 60000 65536"/>
                  <a:gd name="T16" fmla="*/ 0 60000 65536"/>
                  <a:gd name="T17" fmla="*/ 0 60000 65536"/>
                  <a:gd name="T18" fmla="*/ 0 60000 65536"/>
                  <a:gd name="T19" fmla="*/ 0 60000 65536"/>
                  <a:gd name="T20" fmla="*/ 0 60000 65536"/>
                  <a:gd name="T21" fmla="*/ 0 w 25"/>
                  <a:gd name="T22" fmla="*/ 0 h 22"/>
                  <a:gd name="T23" fmla="*/ 25 w 25"/>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2">
                    <a:moveTo>
                      <a:pt x="22" y="0"/>
                    </a:moveTo>
                    <a:lnTo>
                      <a:pt x="22" y="0"/>
                    </a:lnTo>
                    <a:lnTo>
                      <a:pt x="15" y="0"/>
                    </a:lnTo>
                    <a:lnTo>
                      <a:pt x="0" y="3"/>
                    </a:lnTo>
                    <a:lnTo>
                      <a:pt x="3" y="16"/>
                    </a:lnTo>
                    <a:lnTo>
                      <a:pt x="25" y="22"/>
                    </a:lnTo>
                    <a:lnTo>
                      <a:pt x="22" y="0"/>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21" name="Freeform 396"/>
              <p:cNvSpPr>
                <a:spLocks/>
              </p:cNvSpPr>
              <p:nvPr/>
            </p:nvSpPr>
            <p:spPr bwMode="auto">
              <a:xfrm>
                <a:off x="1189" y="2802"/>
                <a:ext cx="22" cy="13"/>
              </a:xfrm>
              <a:custGeom>
                <a:avLst/>
                <a:gdLst>
                  <a:gd name="T0" fmla="*/ 19 w 22"/>
                  <a:gd name="T1" fmla="*/ 0 h 13"/>
                  <a:gd name="T2" fmla="*/ 0 w 22"/>
                  <a:gd name="T3" fmla="*/ 3 h 13"/>
                  <a:gd name="T4" fmla="*/ 0 w 22"/>
                  <a:gd name="T5" fmla="*/ 3 h 13"/>
                  <a:gd name="T6" fmla="*/ 0 w 22"/>
                  <a:gd name="T7" fmla="*/ 3 h 13"/>
                  <a:gd name="T8" fmla="*/ 0 w 22"/>
                  <a:gd name="T9" fmla="*/ 3 h 13"/>
                  <a:gd name="T10" fmla="*/ 6 w 22"/>
                  <a:gd name="T11" fmla="*/ 6 h 13"/>
                  <a:gd name="T12" fmla="*/ 22 w 22"/>
                  <a:gd name="T13" fmla="*/ 13 h 13"/>
                  <a:gd name="T14" fmla="*/ 19 w 22"/>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3"/>
                  <a:gd name="T26" fmla="*/ 22 w 22"/>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3">
                    <a:moveTo>
                      <a:pt x="19" y="0"/>
                    </a:moveTo>
                    <a:lnTo>
                      <a:pt x="0" y="3"/>
                    </a:lnTo>
                    <a:lnTo>
                      <a:pt x="6" y="6"/>
                    </a:lnTo>
                    <a:lnTo>
                      <a:pt x="22" y="13"/>
                    </a:lnTo>
                    <a:lnTo>
                      <a:pt x="19" y="0"/>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22" name="Freeform 397"/>
              <p:cNvSpPr>
                <a:spLocks/>
              </p:cNvSpPr>
              <p:nvPr/>
            </p:nvSpPr>
            <p:spPr bwMode="auto">
              <a:xfrm>
                <a:off x="1233" y="2827"/>
                <a:ext cx="13" cy="10"/>
              </a:xfrm>
              <a:custGeom>
                <a:avLst/>
                <a:gdLst>
                  <a:gd name="T0" fmla="*/ 0 w 13"/>
                  <a:gd name="T1" fmla="*/ 0 h 10"/>
                  <a:gd name="T2" fmla="*/ 0 w 13"/>
                  <a:gd name="T3" fmla="*/ 10 h 10"/>
                  <a:gd name="T4" fmla="*/ 9 w 13"/>
                  <a:gd name="T5" fmla="*/ 10 h 10"/>
                  <a:gd name="T6" fmla="*/ 9 w 13"/>
                  <a:gd name="T7" fmla="*/ 10 h 10"/>
                  <a:gd name="T8" fmla="*/ 13 w 13"/>
                  <a:gd name="T9" fmla="*/ 7 h 10"/>
                  <a:gd name="T10" fmla="*/ 13 w 13"/>
                  <a:gd name="T11" fmla="*/ 7 h 10"/>
                  <a:gd name="T12" fmla="*/ 3 w 13"/>
                  <a:gd name="T13" fmla="*/ 4 h 10"/>
                  <a:gd name="T14" fmla="*/ 0 w 13"/>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0"/>
                  <a:gd name="T26" fmla="*/ 13 w 13"/>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0">
                    <a:moveTo>
                      <a:pt x="0" y="0"/>
                    </a:moveTo>
                    <a:lnTo>
                      <a:pt x="0" y="10"/>
                    </a:lnTo>
                    <a:lnTo>
                      <a:pt x="9" y="10"/>
                    </a:lnTo>
                    <a:lnTo>
                      <a:pt x="13" y="7"/>
                    </a:lnTo>
                    <a:lnTo>
                      <a:pt x="3" y="4"/>
                    </a:lnTo>
                    <a:lnTo>
                      <a:pt x="0"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23" name="Freeform 398"/>
              <p:cNvSpPr>
                <a:spLocks/>
              </p:cNvSpPr>
              <p:nvPr/>
            </p:nvSpPr>
            <p:spPr bwMode="auto">
              <a:xfrm>
                <a:off x="1211" y="2821"/>
                <a:ext cx="22" cy="22"/>
              </a:xfrm>
              <a:custGeom>
                <a:avLst/>
                <a:gdLst>
                  <a:gd name="T0" fmla="*/ 22 w 22"/>
                  <a:gd name="T1" fmla="*/ 6 h 22"/>
                  <a:gd name="T2" fmla="*/ 0 w 22"/>
                  <a:gd name="T3" fmla="*/ 0 h 22"/>
                  <a:gd name="T4" fmla="*/ 0 w 22"/>
                  <a:gd name="T5" fmla="*/ 22 h 22"/>
                  <a:gd name="T6" fmla="*/ 22 w 22"/>
                  <a:gd name="T7" fmla="*/ 16 h 22"/>
                  <a:gd name="T8" fmla="*/ 22 w 22"/>
                  <a:gd name="T9" fmla="*/ 6 h 22"/>
                  <a:gd name="T10" fmla="*/ 0 60000 65536"/>
                  <a:gd name="T11" fmla="*/ 0 60000 65536"/>
                  <a:gd name="T12" fmla="*/ 0 60000 65536"/>
                  <a:gd name="T13" fmla="*/ 0 60000 65536"/>
                  <a:gd name="T14" fmla="*/ 0 60000 65536"/>
                  <a:gd name="T15" fmla="*/ 0 w 22"/>
                  <a:gd name="T16" fmla="*/ 0 h 22"/>
                  <a:gd name="T17" fmla="*/ 22 w 22"/>
                  <a:gd name="T18" fmla="*/ 22 h 22"/>
                </a:gdLst>
                <a:ahLst/>
                <a:cxnLst>
                  <a:cxn ang="T10">
                    <a:pos x="T0" y="T1"/>
                  </a:cxn>
                  <a:cxn ang="T11">
                    <a:pos x="T2" y="T3"/>
                  </a:cxn>
                  <a:cxn ang="T12">
                    <a:pos x="T4" y="T5"/>
                  </a:cxn>
                  <a:cxn ang="T13">
                    <a:pos x="T6" y="T7"/>
                  </a:cxn>
                  <a:cxn ang="T14">
                    <a:pos x="T8" y="T9"/>
                  </a:cxn>
                </a:cxnLst>
                <a:rect l="T15" t="T16" r="T17" b="T18"/>
                <a:pathLst>
                  <a:path w="22" h="22">
                    <a:moveTo>
                      <a:pt x="22" y="6"/>
                    </a:moveTo>
                    <a:lnTo>
                      <a:pt x="0" y="0"/>
                    </a:lnTo>
                    <a:lnTo>
                      <a:pt x="0" y="22"/>
                    </a:lnTo>
                    <a:lnTo>
                      <a:pt x="22" y="16"/>
                    </a:lnTo>
                    <a:lnTo>
                      <a:pt x="22" y="6"/>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24" name="Freeform 399"/>
              <p:cNvSpPr>
                <a:spLocks/>
              </p:cNvSpPr>
              <p:nvPr/>
            </p:nvSpPr>
            <p:spPr bwMode="auto">
              <a:xfrm>
                <a:off x="1189" y="2812"/>
                <a:ext cx="22" cy="31"/>
              </a:xfrm>
              <a:custGeom>
                <a:avLst/>
                <a:gdLst>
                  <a:gd name="T0" fmla="*/ 22 w 22"/>
                  <a:gd name="T1" fmla="*/ 9 h 31"/>
                  <a:gd name="T2" fmla="*/ 0 w 22"/>
                  <a:gd name="T3" fmla="*/ 0 h 31"/>
                  <a:gd name="T4" fmla="*/ 0 w 22"/>
                  <a:gd name="T5" fmla="*/ 28 h 31"/>
                  <a:gd name="T6" fmla="*/ 0 w 22"/>
                  <a:gd name="T7" fmla="*/ 28 h 31"/>
                  <a:gd name="T8" fmla="*/ 0 w 22"/>
                  <a:gd name="T9" fmla="*/ 28 h 31"/>
                  <a:gd name="T10" fmla="*/ 12 w 22"/>
                  <a:gd name="T11" fmla="*/ 31 h 31"/>
                  <a:gd name="T12" fmla="*/ 22 w 22"/>
                  <a:gd name="T13" fmla="*/ 31 h 31"/>
                  <a:gd name="T14" fmla="*/ 22 w 22"/>
                  <a:gd name="T15" fmla="*/ 31 h 31"/>
                  <a:gd name="T16" fmla="*/ 22 w 22"/>
                  <a:gd name="T17" fmla="*/ 9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31"/>
                  <a:gd name="T29" fmla="*/ 22 w 22"/>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31">
                    <a:moveTo>
                      <a:pt x="22" y="9"/>
                    </a:moveTo>
                    <a:lnTo>
                      <a:pt x="0" y="0"/>
                    </a:lnTo>
                    <a:lnTo>
                      <a:pt x="0" y="28"/>
                    </a:lnTo>
                    <a:lnTo>
                      <a:pt x="12" y="31"/>
                    </a:lnTo>
                    <a:lnTo>
                      <a:pt x="22" y="31"/>
                    </a:lnTo>
                    <a:lnTo>
                      <a:pt x="22" y="9"/>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25" name="Freeform 400"/>
              <p:cNvSpPr>
                <a:spLocks/>
              </p:cNvSpPr>
              <p:nvPr/>
            </p:nvSpPr>
            <p:spPr bwMode="auto">
              <a:xfrm>
                <a:off x="1163" y="2808"/>
                <a:ext cx="26" cy="32"/>
              </a:xfrm>
              <a:custGeom>
                <a:avLst/>
                <a:gdLst>
                  <a:gd name="T0" fmla="*/ 26 w 26"/>
                  <a:gd name="T1" fmla="*/ 4 h 32"/>
                  <a:gd name="T2" fmla="*/ 23 w 26"/>
                  <a:gd name="T3" fmla="*/ 4 h 32"/>
                  <a:gd name="T4" fmla="*/ 23 w 26"/>
                  <a:gd name="T5" fmla="*/ 4 h 32"/>
                  <a:gd name="T6" fmla="*/ 0 w 26"/>
                  <a:gd name="T7" fmla="*/ 0 h 32"/>
                  <a:gd name="T8" fmla="*/ 4 w 26"/>
                  <a:gd name="T9" fmla="*/ 23 h 32"/>
                  <a:gd name="T10" fmla="*/ 26 w 26"/>
                  <a:gd name="T11" fmla="*/ 32 h 32"/>
                  <a:gd name="T12" fmla="*/ 26 w 26"/>
                  <a:gd name="T13" fmla="*/ 4 h 32"/>
                  <a:gd name="T14" fmla="*/ 0 60000 65536"/>
                  <a:gd name="T15" fmla="*/ 0 60000 65536"/>
                  <a:gd name="T16" fmla="*/ 0 60000 65536"/>
                  <a:gd name="T17" fmla="*/ 0 60000 65536"/>
                  <a:gd name="T18" fmla="*/ 0 60000 65536"/>
                  <a:gd name="T19" fmla="*/ 0 60000 65536"/>
                  <a:gd name="T20" fmla="*/ 0 60000 65536"/>
                  <a:gd name="T21" fmla="*/ 0 w 26"/>
                  <a:gd name="T22" fmla="*/ 0 h 32"/>
                  <a:gd name="T23" fmla="*/ 26 w 2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2">
                    <a:moveTo>
                      <a:pt x="26" y="4"/>
                    </a:moveTo>
                    <a:lnTo>
                      <a:pt x="23" y="4"/>
                    </a:lnTo>
                    <a:lnTo>
                      <a:pt x="0" y="0"/>
                    </a:lnTo>
                    <a:lnTo>
                      <a:pt x="4" y="23"/>
                    </a:lnTo>
                    <a:lnTo>
                      <a:pt x="26" y="32"/>
                    </a:lnTo>
                    <a:lnTo>
                      <a:pt x="26" y="4"/>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26" name="Freeform 401"/>
              <p:cNvSpPr>
                <a:spLocks/>
              </p:cNvSpPr>
              <p:nvPr/>
            </p:nvSpPr>
            <p:spPr bwMode="auto">
              <a:xfrm>
                <a:off x="1144" y="2808"/>
                <a:ext cx="23" cy="23"/>
              </a:xfrm>
              <a:custGeom>
                <a:avLst/>
                <a:gdLst>
                  <a:gd name="T0" fmla="*/ 19 w 23"/>
                  <a:gd name="T1" fmla="*/ 0 h 23"/>
                  <a:gd name="T2" fmla="*/ 19 w 23"/>
                  <a:gd name="T3" fmla="*/ 0 h 23"/>
                  <a:gd name="T4" fmla="*/ 19 w 23"/>
                  <a:gd name="T5" fmla="*/ 0 h 23"/>
                  <a:gd name="T6" fmla="*/ 0 w 23"/>
                  <a:gd name="T7" fmla="*/ 7 h 23"/>
                  <a:gd name="T8" fmla="*/ 0 w 23"/>
                  <a:gd name="T9" fmla="*/ 16 h 23"/>
                  <a:gd name="T10" fmla="*/ 23 w 23"/>
                  <a:gd name="T11" fmla="*/ 23 h 23"/>
                  <a:gd name="T12" fmla="*/ 19 w 23"/>
                  <a:gd name="T13" fmla="*/ 0 h 23"/>
                  <a:gd name="T14" fmla="*/ 0 60000 65536"/>
                  <a:gd name="T15" fmla="*/ 0 60000 65536"/>
                  <a:gd name="T16" fmla="*/ 0 60000 65536"/>
                  <a:gd name="T17" fmla="*/ 0 60000 65536"/>
                  <a:gd name="T18" fmla="*/ 0 60000 65536"/>
                  <a:gd name="T19" fmla="*/ 0 60000 65536"/>
                  <a:gd name="T20" fmla="*/ 0 60000 65536"/>
                  <a:gd name="T21" fmla="*/ 0 w 23"/>
                  <a:gd name="T22" fmla="*/ 0 h 23"/>
                  <a:gd name="T23" fmla="*/ 23 w 23"/>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3">
                    <a:moveTo>
                      <a:pt x="19" y="0"/>
                    </a:moveTo>
                    <a:lnTo>
                      <a:pt x="19" y="0"/>
                    </a:lnTo>
                    <a:lnTo>
                      <a:pt x="0" y="7"/>
                    </a:lnTo>
                    <a:lnTo>
                      <a:pt x="0" y="16"/>
                    </a:lnTo>
                    <a:lnTo>
                      <a:pt x="23" y="23"/>
                    </a:lnTo>
                    <a:lnTo>
                      <a:pt x="19" y="0"/>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27" name="Freeform 402"/>
              <p:cNvSpPr>
                <a:spLocks/>
              </p:cNvSpPr>
              <p:nvPr/>
            </p:nvSpPr>
            <p:spPr bwMode="auto">
              <a:xfrm>
                <a:off x="1129" y="2815"/>
                <a:ext cx="15" cy="9"/>
              </a:xfrm>
              <a:custGeom>
                <a:avLst/>
                <a:gdLst>
                  <a:gd name="T0" fmla="*/ 15 w 15"/>
                  <a:gd name="T1" fmla="*/ 0 h 9"/>
                  <a:gd name="T2" fmla="*/ 0 w 15"/>
                  <a:gd name="T3" fmla="*/ 0 h 9"/>
                  <a:gd name="T4" fmla="*/ 0 w 15"/>
                  <a:gd name="T5" fmla="*/ 0 h 9"/>
                  <a:gd name="T6" fmla="*/ 0 w 15"/>
                  <a:gd name="T7" fmla="*/ 3 h 9"/>
                  <a:gd name="T8" fmla="*/ 0 w 15"/>
                  <a:gd name="T9" fmla="*/ 3 h 9"/>
                  <a:gd name="T10" fmla="*/ 6 w 15"/>
                  <a:gd name="T11" fmla="*/ 6 h 9"/>
                  <a:gd name="T12" fmla="*/ 15 w 15"/>
                  <a:gd name="T13" fmla="*/ 9 h 9"/>
                  <a:gd name="T14" fmla="*/ 15 w 15"/>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9"/>
                  <a:gd name="T26" fmla="*/ 15 w 15"/>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9">
                    <a:moveTo>
                      <a:pt x="15" y="0"/>
                    </a:moveTo>
                    <a:lnTo>
                      <a:pt x="0" y="0"/>
                    </a:lnTo>
                    <a:lnTo>
                      <a:pt x="0" y="3"/>
                    </a:lnTo>
                    <a:lnTo>
                      <a:pt x="6" y="6"/>
                    </a:lnTo>
                    <a:lnTo>
                      <a:pt x="15" y="9"/>
                    </a:lnTo>
                    <a:lnTo>
                      <a:pt x="15"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28" name="Freeform 403"/>
              <p:cNvSpPr>
                <a:spLocks/>
              </p:cNvSpPr>
              <p:nvPr/>
            </p:nvSpPr>
            <p:spPr bwMode="auto">
              <a:xfrm>
                <a:off x="1167" y="2837"/>
                <a:ext cx="19" cy="13"/>
              </a:xfrm>
              <a:custGeom>
                <a:avLst/>
                <a:gdLst>
                  <a:gd name="T0" fmla="*/ 0 w 19"/>
                  <a:gd name="T1" fmla="*/ 0 h 13"/>
                  <a:gd name="T2" fmla="*/ 0 w 19"/>
                  <a:gd name="T3" fmla="*/ 13 h 13"/>
                  <a:gd name="T4" fmla="*/ 15 w 19"/>
                  <a:gd name="T5" fmla="*/ 9 h 13"/>
                  <a:gd name="T6" fmla="*/ 15 w 19"/>
                  <a:gd name="T7" fmla="*/ 9 h 13"/>
                  <a:gd name="T8" fmla="*/ 19 w 19"/>
                  <a:gd name="T9" fmla="*/ 9 h 13"/>
                  <a:gd name="T10" fmla="*/ 19 w 19"/>
                  <a:gd name="T11" fmla="*/ 9 h 13"/>
                  <a:gd name="T12" fmla="*/ 12 w 19"/>
                  <a:gd name="T13" fmla="*/ 6 h 13"/>
                  <a:gd name="T14" fmla="*/ 0 w 19"/>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3"/>
                  <a:gd name="T26" fmla="*/ 19 w 19"/>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3">
                    <a:moveTo>
                      <a:pt x="0" y="0"/>
                    </a:moveTo>
                    <a:lnTo>
                      <a:pt x="0" y="13"/>
                    </a:lnTo>
                    <a:lnTo>
                      <a:pt x="15" y="9"/>
                    </a:lnTo>
                    <a:lnTo>
                      <a:pt x="19" y="9"/>
                    </a:lnTo>
                    <a:lnTo>
                      <a:pt x="12" y="6"/>
                    </a:lnTo>
                    <a:lnTo>
                      <a:pt x="0" y="0"/>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29" name="Freeform 404"/>
              <p:cNvSpPr>
                <a:spLocks/>
              </p:cNvSpPr>
              <p:nvPr/>
            </p:nvSpPr>
            <p:spPr bwMode="auto">
              <a:xfrm>
                <a:off x="1144" y="2831"/>
                <a:ext cx="23" cy="25"/>
              </a:xfrm>
              <a:custGeom>
                <a:avLst/>
                <a:gdLst>
                  <a:gd name="T0" fmla="*/ 23 w 23"/>
                  <a:gd name="T1" fmla="*/ 6 h 25"/>
                  <a:gd name="T2" fmla="*/ 0 w 23"/>
                  <a:gd name="T3" fmla="*/ 0 h 25"/>
                  <a:gd name="T4" fmla="*/ 0 w 23"/>
                  <a:gd name="T5" fmla="*/ 25 h 25"/>
                  <a:gd name="T6" fmla="*/ 0 w 23"/>
                  <a:gd name="T7" fmla="*/ 25 h 25"/>
                  <a:gd name="T8" fmla="*/ 4 w 23"/>
                  <a:gd name="T9" fmla="*/ 25 h 25"/>
                  <a:gd name="T10" fmla="*/ 23 w 23"/>
                  <a:gd name="T11" fmla="*/ 19 h 25"/>
                  <a:gd name="T12" fmla="*/ 23 w 23"/>
                  <a:gd name="T13" fmla="*/ 6 h 25"/>
                  <a:gd name="T14" fmla="*/ 0 60000 65536"/>
                  <a:gd name="T15" fmla="*/ 0 60000 65536"/>
                  <a:gd name="T16" fmla="*/ 0 60000 65536"/>
                  <a:gd name="T17" fmla="*/ 0 60000 65536"/>
                  <a:gd name="T18" fmla="*/ 0 60000 65536"/>
                  <a:gd name="T19" fmla="*/ 0 60000 65536"/>
                  <a:gd name="T20" fmla="*/ 0 60000 65536"/>
                  <a:gd name="T21" fmla="*/ 0 w 23"/>
                  <a:gd name="T22" fmla="*/ 0 h 25"/>
                  <a:gd name="T23" fmla="*/ 23 w 2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5">
                    <a:moveTo>
                      <a:pt x="23" y="6"/>
                    </a:moveTo>
                    <a:lnTo>
                      <a:pt x="0" y="0"/>
                    </a:lnTo>
                    <a:lnTo>
                      <a:pt x="0" y="25"/>
                    </a:lnTo>
                    <a:lnTo>
                      <a:pt x="4" y="25"/>
                    </a:lnTo>
                    <a:lnTo>
                      <a:pt x="23" y="19"/>
                    </a:lnTo>
                    <a:lnTo>
                      <a:pt x="23" y="6"/>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30" name="Freeform 405"/>
              <p:cNvSpPr>
                <a:spLocks/>
              </p:cNvSpPr>
              <p:nvPr/>
            </p:nvSpPr>
            <p:spPr bwMode="auto">
              <a:xfrm>
                <a:off x="1122" y="2824"/>
                <a:ext cx="22" cy="32"/>
              </a:xfrm>
              <a:custGeom>
                <a:avLst/>
                <a:gdLst>
                  <a:gd name="T0" fmla="*/ 22 w 22"/>
                  <a:gd name="T1" fmla="*/ 7 h 32"/>
                  <a:gd name="T2" fmla="*/ 0 w 22"/>
                  <a:gd name="T3" fmla="*/ 0 h 32"/>
                  <a:gd name="T4" fmla="*/ 0 w 22"/>
                  <a:gd name="T5" fmla="*/ 0 h 32"/>
                  <a:gd name="T6" fmla="*/ 0 w 22"/>
                  <a:gd name="T7" fmla="*/ 0 h 32"/>
                  <a:gd name="T8" fmla="*/ 0 w 22"/>
                  <a:gd name="T9" fmla="*/ 26 h 32"/>
                  <a:gd name="T10" fmla="*/ 3 w 22"/>
                  <a:gd name="T11" fmla="*/ 29 h 32"/>
                  <a:gd name="T12" fmla="*/ 3 w 22"/>
                  <a:gd name="T13" fmla="*/ 29 h 32"/>
                  <a:gd name="T14" fmla="*/ 22 w 22"/>
                  <a:gd name="T15" fmla="*/ 32 h 32"/>
                  <a:gd name="T16" fmla="*/ 22 w 22"/>
                  <a:gd name="T17" fmla="*/ 7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32"/>
                  <a:gd name="T29" fmla="*/ 22 w 22"/>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32">
                    <a:moveTo>
                      <a:pt x="22" y="7"/>
                    </a:moveTo>
                    <a:lnTo>
                      <a:pt x="0" y="0"/>
                    </a:lnTo>
                    <a:lnTo>
                      <a:pt x="0" y="26"/>
                    </a:lnTo>
                    <a:lnTo>
                      <a:pt x="3" y="29"/>
                    </a:lnTo>
                    <a:lnTo>
                      <a:pt x="22" y="32"/>
                    </a:lnTo>
                    <a:lnTo>
                      <a:pt x="22" y="7"/>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grpSp>
        <p:grpSp>
          <p:nvGrpSpPr>
            <p:cNvPr id="19488" name="Group 621"/>
            <p:cNvGrpSpPr>
              <a:grpSpLocks/>
            </p:cNvGrpSpPr>
            <p:nvPr/>
          </p:nvGrpSpPr>
          <p:grpSpPr bwMode="auto">
            <a:xfrm>
              <a:off x="627063" y="4408488"/>
              <a:ext cx="2309813" cy="673100"/>
              <a:chOff x="627063" y="4408488"/>
              <a:chExt cx="2309813" cy="673100"/>
            </a:xfrm>
          </p:grpSpPr>
          <p:sp>
            <p:nvSpPr>
              <p:cNvPr id="19498" name="Freeform 407"/>
              <p:cNvSpPr>
                <a:spLocks/>
              </p:cNvSpPr>
              <p:nvPr/>
            </p:nvSpPr>
            <p:spPr bwMode="auto">
              <a:xfrm>
                <a:off x="1746250" y="4478338"/>
                <a:ext cx="34925" cy="46038"/>
              </a:xfrm>
              <a:custGeom>
                <a:avLst/>
                <a:gdLst>
                  <a:gd name="T0" fmla="*/ 22 w 22"/>
                  <a:gd name="T1" fmla="*/ 3 h 29"/>
                  <a:gd name="T2" fmla="*/ 22 w 22"/>
                  <a:gd name="T3" fmla="*/ 3 h 29"/>
                  <a:gd name="T4" fmla="*/ 3 w 22"/>
                  <a:gd name="T5" fmla="*/ 0 h 29"/>
                  <a:gd name="T6" fmla="*/ 0 w 22"/>
                  <a:gd name="T7" fmla="*/ 0 h 29"/>
                  <a:gd name="T8" fmla="*/ 0 w 22"/>
                  <a:gd name="T9" fmla="*/ 22 h 29"/>
                  <a:gd name="T10" fmla="*/ 22 w 22"/>
                  <a:gd name="T11" fmla="*/ 29 h 29"/>
                  <a:gd name="T12" fmla="*/ 22 w 22"/>
                  <a:gd name="T13" fmla="*/ 3 h 29"/>
                  <a:gd name="T14" fmla="*/ 0 60000 65536"/>
                  <a:gd name="T15" fmla="*/ 0 60000 65536"/>
                  <a:gd name="T16" fmla="*/ 0 60000 65536"/>
                  <a:gd name="T17" fmla="*/ 0 60000 65536"/>
                  <a:gd name="T18" fmla="*/ 0 60000 65536"/>
                  <a:gd name="T19" fmla="*/ 0 60000 65536"/>
                  <a:gd name="T20" fmla="*/ 0 60000 65536"/>
                  <a:gd name="T21" fmla="*/ 0 w 22"/>
                  <a:gd name="T22" fmla="*/ 0 h 29"/>
                  <a:gd name="T23" fmla="*/ 22 w 22"/>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9">
                    <a:moveTo>
                      <a:pt x="22" y="3"/>
                    </a:moveTo>
                    <a:lnTo>
                      <a:pt x="22" y="3"/>
                    </a:lnTo>
                    <a:lnTo>
                      <a:pt x="3" y="0"/>
                    </a:lnTo>
                    <a:lnTo>
                      <a:pt x="0" y="0"/>
                    </a:lnTo>
                    <a:lnTo>
                      <a:pt x="0" y="22"/>
                    </a:lnTo>
                    <a:lnTo>
                      <a:pt x="22" y="29"/>
                    </a:lnTo>
                    <a:lnTo>
                      <a:pt x="22" y="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499" name="Freeform 408"/>
              <p:cNvSpPr>
                <a:spLocks/>
              </p:cNvSpPr>
              <p:nvPr/>
            </p:nvSpPr>
            <p:spPr bwMode="auto">
              <a:xfrm>
                <a:off x="1690688" y="4478338"/>
                <a:ext cx="55563" cy="34925"/>
              </a:xfrm>
              <a:custGeom>
                <a:avLst/>
                <a:gdLst>
                  <a:gd name="T0" fmla="*/ 35 w 35"/>
                  <a:gd name="T1" fmla="*/ 0 h 22"/>
                  <a:gd name="T2" fmla="*/ 3 w 35"/>
                  <a:gd name="T3" fmla="*/ 6 h 22"/>
                  <a:gd name="T4" fmla="*/ 3 w 35"/>
                  <a:gd name="T5" fmla="*/ 6 h 22"/>
                  <a:gd name="T6" fmla="*/ 0 w 35"/>
                  <a:gd name="T7" fmla="*/ 6 h 22"/>
                  <a:gd name="T8" fmla="*/ 0 w 35"/>
                  <a:gd name="T9" fmla="*/ 10 h 22"/>
                  <a:gd name="T10" fmla="*/ 7 w 35"/>
                  <a:gd name="T11" fmla="*/ 13 h 22"/>
                  <a:gd name="T12" fmla="*/ 35 w 35"/>
                  <a:gd name="T13" fmla="*/ 22 h 22"/>
                  <a:gd name="T14" fmla="*/ 35 w 35"/>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22"/>
                  <a:gd name="T26" fmla="*/ 35 w 3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22">
                    <a:moveTo>
                      <a:pt x="35" y="0"/>
                    </a:moveTo>
                    <a:lnTo>
                      <a:pt x="3" y="6"/>
                    </a:lnTo>
                    <a:lnTo>
                      <a:pt x="0" y="6"/>
                    </a:lnTo>
                    <a:lnTo>
                      <a:pt x="0" y="10"/>
                    </a:lnTo>
                    <a:lnTo>
                      <a:pt x="7" y="13"/>
                    </a:lnTo>
                    <a:lnTo>
                      <a:pt x="35" y="22"/>
                    </a:lnTo>
                    <a:lnTo>
                      <a:pt x="35"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00" name="Rectangle 409"/>
              <p:cNvSpPr>
                <a:spLocks noChangeArrowheads="1"/>
              </p:cNvSpPr>
              <p:nvPr/>
            </p:nvSpPr>
            <p:spPr bwMode="auto">
              <a:xfrm>
                <a:off x="1781175" y="4538663"/>
                <a:ext cx="1588" cy="1588"/>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ko-KR" altLang="ko-KR"/>
              </a:p>
            </p:txBody>
          </p:sp>
          <p:sp>
            <p:nvSpPr>
              <p:cNvPr id="19501" name="Freeform 410"/>
              <p:cNvSpPr>
                <a:spLocks/>
              </p:cNvSpPr>
              <p:nvPr/>
            </p:nvSpPr>
            <p:spPr bwMode="auto">
              <a:xfrm>
                <a:off x="1746250" y="4524376"/>
                <a:ext cx="34925" cy="23813"/>
              </a:xfrm>
              <a:custGeom>
                <a:avLst/>
                <a:gdLst>
                  <a:gd name="T0" fmla="*/ 16 w 22"/>
                  <a:gd name="T1" fmla="*/ 6 h 15"/>
                  <a:gd name="T2" fmla="*/ 0 w 22"/>
                  <a:gd name="T3" fmla="*/ 0 h 15"/>
                  <a:gd name="T4" fmla="*/ 0 w 22"/>
                  <a:gd name="T5" fmla="*/ 15 h 15"/>
                  <a:gd name="T6" fmla="*/ 19 w 22"/>
                  <a:gd name="T7" fmla="*/ 9 h 15"/>
                  <a:gd name="T8" fmla="*/ 19 w 22"/>
                  <a:gd name="T9" fmla="*/ 9 h 15"/>
                  <a:gd name="T10" fmla="*/ 22 w 22"/>
                  <a:gd name="T11" fmla="*/ 9 h 15"/>
                  <a:gd name="T12" fmla="*/ 22 w 22"/>
                  <a:gd name="T13" fmla="*/ 9 h 15"/>
                  <a:gd name="T14" fmla="*/ 22 w 22"/>
                  <a:gd name="T15" fmla="*/ 9 h 15"/>
                  <a:gd name="T16" fmla="*/ 16 w 22"/>
                  <a:gd name="T17" fmla="*/ 6 h 15"/>
                  <a:gd name="T18" fmla="*/ 16 w 22"/>
                  <a:gd name="T19" fmla="*/ 6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15"/>
                  <a:gd name="T32" fmla="*/ 22 w 22"/>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15">
                    <a:moveTo>
                      <a:pt x="16" y="6"/>
                    </a:moveTo>
                    <a:lnTo>
                      <a:pt x="0" y="0"/>
                    </a:lnTo>
                    <a:lnTo>
                      <a:pt x="0" y="15"/>
                    </a:lnTo>
                    <a:lnTo>
                      <a:pt x="19" y="9"/>
                    </a:lnTo>
                    <a:lnTo>
                      <a:pt x="22" y="9"/>
                    </a:lnTo>
                    <a:lnTo>
                      <a:pt x="16" y="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02" name="Freeform 411"/>
              <p:cNvSpPr>
                <a:spLocks/>
              </p:cNvSpPr>
              <p:nvPr/>
            </p:nvSpPr>
            <p:spPr bwMode="auto">
              <a:xfrm>
                <a:off x="1655763" y="4498976"/>
                <a:ext cx="90488" cy="53975"/>
              </a:xfrm>
              <a:custGeom>
                <a:avLst/>
                <a:gdLst>
                  <a:gd name="T0" fmla="*/ 57 w 57"/>
                  <a:gd name="T1" fmla="*/ 16 h 34"/>
                  <a:gd name="T2" fmla="*/ 19 w 57"/>
                  <a:gd name="T3" fmla="*/ 3 h 34"/>
                  <a:gd name="T4" fmla="*/ 19 w 57"/>
                  <a:gd name="T5" fmla="*/ 3 h 34"/>
                  <a:gd name="T6" fmla="*/ 0 w 57"/>
                  <a:gd name="T7" fmla="*/ 0 h 34"/>
                  <a:gd name="T8" fmla="*/ 3 w 57"/>
                  <a:gd name="T9" fmla="*/ 25 h 34"/>
                  <a:gd name="T10" fmla="*/ 19 w 57"/>
                  <a:gd name="T11" fmla="*/ 31 h 34"/>
                  <a:gd name="T12" fmla="*/ 19 w 57"/>
                  <a:gd name="T13" fmla="*/ 31 h 34"/>
                  <a:gd name="T14" fmla="*/ 32 w 57"/>
                  <a:gd name="T15" fmla="*/ 34 h 34"/>
                  <a:gd name="T16" fmla="*/ 41 w 57"/>
                  <a:gd name="T17" fmla="*/ 34 h 34"/>
                  <a:gd name="T18" fmla="*/ 57 w 57"/>
                  <a:gd name="T19" fmla="*/ 31 h 34"/>
                  <a:gd name="T20" fmla="*/ 57 w 57"/>
                  <a:gd name="T21" fmla="*/ 16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4"/>
                  <a:gd name="T35" fmla="*/ 57 w 57"/>
                  <a:gd name="T36" fmla="*/ 34 h 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4">
                    <a:moveTo>
                      <a:pt x="57" y="16"/>
                    </a:moveTo>
                    <a:lnTo>
                      <a:pt x="19" y="3"/>
                    </a:lnTo>
                    <a:lnTo>
                      <a:pt x="0" y="0"/>
                    </a:lnTo>
                    <a:lnTo>
                      <a:pt x="3" y="25"/>
                    </a:lnTo>
                    <a:lnTo>
                      <a:pt x="19" y="31"/>
                    </a:lnTo>
                    <a:lnTo>
                      <a:pt x="32" y="34"/>
                    </a:lnTo>
                    <a:lnTo>
                      <a:pt x="41" y="34"/>
                    </a:lnTo>
                    <a:lnTo>
                      <a:pt x="57" y="31"/>
                    </a:lnTo>
                    <a:lnTo>
                      <a:pt x="57" y="1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03" name="Freeform 412"/>
              <p:cNvSpPr>
                <a:spLocks/>
              </p:cNvSpPr>
              <p:nvPr/>
            </p:nvSpPr>
            <p:spPr bwMode="auto">
              <a:xfrm>
                <a:off x="1590675" y="4498976"/>
                <a:ext cx="69850" cy="39688"/>
              </a:xfrm>
              <a:custGeom>
                <a:avLst/>
                <a:gdLst>
                  <a:gd name="T0" fmla="*/ 41 w 44"/>
                  <a:gd name="T1" fmla="*/ 0 h 25"/>
                  <a:gd name="T2" fmla="*/ 41 w 44"/>
                  <a:gd name="T3" fmla="*/ 0 h 25"/>
                  <a:gd name="T4" fmla="*/ 38 w 44"/>
                  <a:gd name="T5" fmla="*/ 0 h 25"/>
                  <a:gd name="T6" fmla="*/ 0 w 44"/>
                  <a:gd name="T7" fmla="*/ 6 h 25"/>
                  <a:gd name="T8" fmla="*/ 0 w 44"/>
                  <a:gd name="T9" fmla="*/ 6 h 25"/>
                  <a:gd name="T10" fmla="*/ 0 w 44"/>
                  <a:gd name="T11" fmla="*/ 6 h 25"/>
                  <a:gd name="T12" fmla="*/ 0 w 44"/>
                  <a:gd name="T13" fmla="*/ 9 h 25"/>
                  <a:gd name="T14" fmla="*/ 6 w 44"/>
                  <a:gd name="T15" fmla="*/ 12 h 25"/>
                  <a:gd name="T16" fmla="*/ 44 w 44"/>
                  <a:gd name="T17" fmla="*/ 25 h 25"/>
                  <a:gd name="T18" fmla="*/ 41 w 44"/>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25"/>
                  <a:gd name="T32" fmla="*/ 44 w 44"/>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25">
                    <a:moveTo>
                      <a:pt x="41" y="0"/>
                    </a:moveTo>
                    <a:lnTo>
                      <a:pt x="41" y="0"/>
                    </a:lnTo>
                    <a:lnTo>
                      <a:pt x="38" y="0"/>
                    </a:lnTo>
                    <a:lnTo>
                      <a:pt x="0" y="6"/>
                    </a:lnTo>
                    <a:lnTo>
                      <a:pt x="0" y="9"/>
                    </a:lnTo>
                    <a:lnTo>
                      <a:pt x="6" y="12"/>
                    </a:lnTo>
                    <a:lnTo>
                      <a:pt x="44" y="25"/>
                    </a:lnTo>
                    <a:lnTo>
                      <a:pt x="41" y="0"/>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04" name="Freeform 413"/>
              <p:cNvSpPr>
                <a:spLocks/>
              </p:cNvSpPr>
              <p:nvPr/>
            </p:nvSpPr>
            <p:spPr bwMode="auto">
              <a:xfrm>
                <a:off x="1660525" y="4548188"/>
                <a:ext cx="20638" cy="15875"/>
              </a:xfrm>
              <a:custGeom>
                <a:avLst/>
                <a:gdLst>
                  <a:gd name="T0" fmla="*/ 0 w 13"/>
                  <a:gd name="T1" fmla="*/ 0 h 10"/>
                  <a:gd name="T2" fmla="*/ 0 w 13"/>
                  <a:gd name="T3" fmla="*/ 10 h 10"/>
                  <a:gd name="T4" fmla="*/ 10 w 13"/>
                  <a:gd name="T5" fmla="*/ 10 h 10"/>
                  <a:gd name="T6" fmla="*/ 10 w 13"/>
                  <a:gd name="T7" fmla="*/ 10 h 10"/>
                  <a:gd name="T8" fmla="*/ 13 w 13"/>
                  <a:gd name="T9" fmla="*/ 7 h 10"/>
                  <a:gd name="T10" fmla="*/ 13 w 13"/>
                  <a:gd name="T11" fmla="*/ 7 h 10"/>
                  <a:gd name="T12" fmla="*/ 3 w 13"/>
                  <a:gd name="T13" fmla="*/ 3 h 10"/>
                  <a:gd name="T14" fmla="*/ 0 w 13"/>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0"/>
                  <a:gd name="T26" fmla="*/ 13 w 13"/>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0">
                    <a:moveTo>
                      <a:pt x="0" y="0"/>
                    </a:moveTo>
                    <a:lnTo>
                      <a:pt x="0" y="10"/>
                    </a:lnTo>
                    <a:lnTo>
                      <a:pt x="10" y="10"/>
                    </a:lnTo>
                    <a:lnTo>
                      <a:pt x="13" y="7"/>
                    </a:lnTo>
                    <a:lnTo>
                      <a:pt x="3" y="3"/>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05" name="Freeform 414"/>
              <p:cNvSpPr>
                <a:spLocks/>
              </p:cNvSpPr>
              <p:nvPr/>
            </p:nvSpPr>
            <p:spPr bwMode="auto">
              <a:xfrm>
                <a:off x="1570038" y="4518026"/>
                <a:ext cx="90488" cy="55563"/>
              </a:xfrm>
              <a:custGeom>
                <a:avLst/>
                <a:gdLst>
                  <a:gd name="T0" fmla="*/ 57 w 57"/>
                  <a:gd name="T1" fmla="*/ 19 h 35"/>
                  <a:gd name="T2" fmla="*/ 7 w 57"/>
                  <a:gd name="T3" fmla="*/ 4 h 35"/>
                  <a:gd name="T4" fmla="*/ 7 w 57"/>
                  <a:gd name="T5" fmla="*/ 4 h 35"/>
                  <a:gd name="T6" fmla="*/ 0 w 57"/>
                  <a:gd name="T7" fmla="*/ 0 h 35"/>
                  <a:gd name="T8" fmla="*/ 0 w 57"/>
                  <a:gd name="T9" fmla="*/ 32 h 35"/>
                  <a:gd name="T10" fmla="*/ 7 w 57"/>
                  <a:gd name="T11" fmla="*/ 32 h 35"/>
                  <a:gd name="T12" fmla="*/ 7 w 57"/>
                  <a:gd name="T13" fmla="*/ 32 h 35"/>
                  <a:gd name="T14" fmla="*/ 19 w 57"/>
                  <a:gd name="T15" fmla="*/ 35 h 35"/>
                  <a:gd name="T16" fmla="*/ 29 w 57"/>
                  <a:gd name="T17" fmla="*/ 35 h 35"/>
                  <a:gd name="T18" fmla="*/ 57 w 57"/>
                  <a:gd name="T19" fmla="*/ 29 h 35"/>
                  <a:gd name="T20" fmla="*/ 57 w 57"/>
                  <a:gd name="T21" fmla="*/ 19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5"/>
                  <a:gd name="T35" fmla="*/ 57 w 57"/>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5">
                    <a:moveTo>
                      <a:pt x="57" y="19"/>
                    </a:moveTo>
                    <a:lnTo>
                      <a:pt x="7" y="4"/>
                    </a:lnTo>
                    <a:lnTo>
                      <a:pt x="0" y="0"/>
                    </a:lnTo>
                    <a:lnTo>
                      <a:pt x="0" y="32"/>
                    </a:lnTo>
                    <a:lnTo>
                      <a:pt x="7" y="32"/>
                    </a:lnTo>
                    <a:lnTo>
                      <a:pt x="19" y="35"/>
                    </a:lnTo>
                    <a:lnTo>
                      <a:pt x="29" y="35"/>
                    </a:lnTo>
                    <a:lnTo>
                      <a:pt x="57" y="29"/>
                    </a:lnTo>
                    <a:lnTo>
                      <a:pt x="57" y="19"/>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06" name="Freeform 415"/>
              <p:cNvSpPr>
                <a:spLocks/>
              </p:cNvSpPr>
              <p:nvPr/>
            </p:nvSpPr>
            <p:spPr bwMode="auto">
              <a:xfrm>
                <a:off x="1479550" y="4518026"/>
                <a:ext cx="90488" cy="50800"/>
              </a:xfrm>
              <a:custGeom>
                <a:avLst/>
                <a:gdLst>
                  <a:gd name="T0" fmla="*/ 57 w 57"/>
                  <a:gd name="T1" fmla="*/ 0 h 32"/>
                  <a:gd name="T2" fmla="*/ 57 w 57"/>
                  <a:gd name="T3" fmla="*/ 0 h 32"/>
                  <a:gd name="T4" fmla="*/ 42 w 57"/>
                  <a:gd name="T5" fmla="*/ 0 h 32"/>
                  <a:gd name="T6" fmla="*/ 4 w 57"/>
                  <a:gd name="T7" fmla="*/ 7 h 32"/>
                  <a:gd name="T8" fmla="*/ 4 w 57"/>
                  <a:gd name="T9" fmla="*/ 7 h 32"/>
                  <a:gd name="T10" fmla="*/ 0 w 57"/>
                  <a:gd name="T11" fmla="*/ 7 h 32"/>
                  <a:gd name="T12" fmla="*/ 4 w 57"/>
                  <a:gd name="T13" fmla="*/ 10 h 32"/>
                  <a:gd name="T14" fmla="*/ 4 w 57"/>
                  <a:gd name="T15" fmla="*/ 10 h 32"/>
                  <a:gd name="T16" fmla="*/ 7 w 57"/>
                  <a:gd name="T17" fmla="*/ 13 h 32"/>
                  <a:gd name="T18" fmla="*/ 57 w 57"/>
                  <a:gd name="T19" fmla="*/ 32 h 32"/>
                  <a:gd name="T20" fmla="*/ 57 w 57"/>
                  <a:gd name="T21" fmla="*/ 0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2"/>
                  <a:gd name="T35" fmla="*/ 57 w 57"/>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2">
                    <a:moveTo>
                      <a:pt x="57" y="0"/>
                    </a:moveTo>
                    <a:lnTo>
                      <a:pt x="57" y="0"/>
                    </a:lnTo>
                    <a:lnTo>
                      <a:pt x="42" y="0"/>
                    </a:lnTo>
                    <a:lnTo>
                      <a:pt x="4" y="7"/>
                    </a:lnTo>
                    <a:lnTo>
                      <a:pt x="0" y="7"/>
                    </a:lnTo>
                    <a:lnTo>
                      <a:pt x="4" y="10"/>
                    </a:lnTo>
                    <a:lnTo>
                      <a:pt x="7" y="13"/>
                    </a:lnTo>
                    <a:lnTo>
                      <a:pt x="57" y="32"/>
                    </a:lnTo>
                    <a:lnTo>
                      <a:pt x="57" y="0"/>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07" name="Freeform 416"/>
              <p:cNvSpPr>
                <a:spLocks/>
              </p:cNvSpPr>
              <p:nvPr/>
            </p:nvSpPr>
            <p:spPr bwMode="auto">
              <a:xfrm>
                <a:off x="1479550" y="4529138"/>
                <a:ext cx="6350" cy="4763"/>
              </a:xfrm>
              <a:custGeom>
                <a:avLst/>
                <a:gdLst>
                  <a:gd name="T0" fmla="*/ 4 w 4"/>
                  <a:gd name="T1" fmla="*/ 3 h 3"/>
                  <a:gd name="T2" fmla="*/ 0 w 4"/>
                  <a:gd name="T3" fmla="*/ 0 h 3"/>
                  <a:gd name="T4" fmla="*/ 0 w 4"/>
                  <a:gd name="T5" fmla="*/ 0 h 3"/>
                  <a:gd name="T6" fmla="*/ 0 w 4"/>
                  <a:gd name="T7" fmla="*/ 3 h 3"/>
                  <a:gd name="T8" fmla="*/ 4 w 4"/>
                  <a:gd name="T9" fmla="*/ 3 h 3"/>
                  <a:gd name="T10" fmla="*/ 4 w 4"/>
                  <a:gd name="T11" fmla="*/ 3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4" y="3"/>
                    </a:moveTo>
                    <a:lnTo>
                      <a:pt x="0" y="0"/>
                    </a:lnTo>
                    <a:lnTo>
                      <a:pt x="0" y="3"/>
                    </a:lnTo>
                    <a:lnTo>
                      <a:pt x="4" y="3"/>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08" name="Freeform 417"/>
              <p:cNvSpPr>
                <a:spLocks/>
              </p:cNvSpPr>
              <p:nvPr/>
            </p:nvSpPr>
            <p:spPr bwMode="auto">
              <a:xfrm>
                <a:off x="1485900" y="4548188"/>
                <a:ext cx="84138" cy="50800"/>
              </a:xfrm>
              <a:custGeom>
                <a:avLst/>
                <a:gdLst>
                  <a:gd name="T0" fmla="*/ 50 w 53"/>
                  <a:gd name="T1" fmla="*/ 22 h 32"/>
                  <a:gd name="T2" fmla="*/ 50 w 53"/>
                  <a:gd name="T3" fmla="*/ 22 h 32"/>
                  <a:gd name="T4" fmla="*/ 53 w 53"/>
                  <a:gd name="T5" fmla="*/ 22 h 32"/>
                  <a:gd name="T6" fmla="*/ 53 w 53"/>
                  <a:gd name="T7" fmla="*/ 19 h 32"/>
                  <a:gd name="T8" fmla="*/ 47 w 53"/>
                  <a:gd name="T9" fmla="*/ 16 h 32"/>
                  <a:gd name="T10" fmla="*/ 0 w 53"/>
                  <a:gd name="T11" fmla="*/ 0 h 32"/>
                  <a:gd name="T12" fmla="*/ 0 w 53"/>
                  <a:gd name="T13" fmla="*/ 29 h 32"/>
                  <a:gd name="T14" fmla="*/ 0 w 53"/>
                  <a:gd name="T15" fmla="*/ 29 h 32"/>
                  <a:gd name="T16" fmla="*/ 12 w 53"/>
                  <a:gd name="T17" fmla="*/ 32 h 32"/>
                  <a:gd name="T18" fmla="*/ 50 w 53"/>
                  <a:gd name="T19" fmla="*/ 22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
                  <a:gd name="T31" fmla="*/ 0 h 32"/>
                  <a:gd name="T32" fmla="*/ 53 w 53"/>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 h="32">
                    <a:moveTo>
                      <a:pt x="50" y="22"/>
                    </a:moveTo>
                    <a:lnTo>
                      <a:pt x="50" y="22"/>
                    </a:lnTo>
                    <a:lnTo>
                      <a:pt x="53" y="22"/>
                    </a:lnTo>
                    <a:lnTo>
                      <a:pt x="53" y="19"/>
                    </a:lnTo>
                    <a:lnTo>
                      <a:pt x="47" y="16"/>
                    </a:lnTo>
                    <a:lnTo>
                      <a:pt x="0" y="0"/>
                    </a:lnTo>
                    <a:lnTo>
                      <a:pt x="0" y="29"/>
                    </a:lnTo>
                    <a:lnTo>
                      <a:pt x="12" y="32"/>
                    </a:lnTo>
                    <a:lnTo>
                      <a:pt x="50" y="22"/>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09" name="Freeform 418"/>
              <p:cNvSpPr>
                <a:spLocks/>
              </p:cNvSpPr>
              <p:nvPr/>
            </p:nvSpPr>
            <p:spPr bwMode="auto">
              <a:xfrm>
                <a:off x="1395413" y="4538663"/>
                <a:ext cx="90488" cy="55563"/>
              </a:xfrm>
              <a:custGeom>
                <a:avLst/>
                <a:gdLst>
                  <a:gd name="T0" fmla="*/ 57 w 57"/>
                  <a:gd name="T1" fmla="*/ 6 h 35"/>
                  <a:gd name="T2" fmla="*/ 47 w 57"/>
                  <a:gd name="T3" fmla="*/ 3 h 35"/>
                  <a:gd name="T4" fmla="*/ 47 w 57"/>
                  <a:gd name="T5" fmla="*/ 3 h 35"/>
                  <a:gd name="T6" fmla="*/ 38 w 57"/>
                  <a:gd name="T7" fmla="*/ 0 h 35"/>
                  <a:gd name="T8" fmla="*/ 25 w 57"/>
                  <a:gd name="T9" fmla="*/ 0 h 35"/>
                  <a:gd name="T10" fmla="*/ 0 w 57"/>
                  <a:gd name="T11" fmla="*/ 3 h 35"/>
                  <a:gd name="T12" fmla="*/ 0 w 57"/>
                  <a:gd name="T13" fmla="*/ 19 h 35"/>
                  <a:gd name="T14" fmla="*/ 47 w 57"/>
                  <a:gd name="T15" fmla="*/ 35 h 35"/>
                  <a:gd name="T16" fmla="*/ 47 w 57"/>
                  <a:gd name="T17" fmla="*/ 35 h 35"/>
                  <a:gd name="T18" fmla="*/ 57 w 57"/>
                  <a:gd name="T19" fmla="*/ 35 h 35"/>
                  <a:gd name="T20" fmla="*/ 57 w 57"/>
                  <a:gd name="T21" fmla="*/ 6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5"/>
                  <a:gd name="T35" fmla="*/ 57 w 57"/>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5">
                    <a:moveTo>
                      <a:pt x="57" y="6"/>
                    </a:moveTo>
                    <a:lnTo>
                      <a:pt x="47" y="3"/>
                    </a:lnTo>
                    <a:lnTo>
                      <a:pt x="38" y="0"/>
                    </a:lnTo>
                    <a:lnTo>
                      <a:pt x="25" y="0"/>
                    </a:lnTo>
                    <a:lnTo>
                      <a:pt x="0" y="3"/>
                    </a:lnTo>
                    <a:lnTo>
                      <a:pt x="0" y="19"/>
                    </a:lnTo>
                    <a:lnTo>
                      <a:pt x="47" y="35"/>
                    </a:lnTo>
                    <a:lnTo>
                      <a:pt x="57" y="35"/>
                    </a:lnTo>
                    <a:lnTo>
                      <a:pt x="57" y="6"/>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10" name="Freeform 419"/>
              <p:cNvSpPr>
                <a:spLocks/>
              </p:cNvSpPr>
              <p:nvPr/>
            </p:nvSpPr>
            <p:spPr bwMode="auto">
              <a:xfrm>
                <a:off x="1370013" y="4543426"/>
                <a:ext cx="25400" cy="25400"/>
              </a:xfrm>
              <a:custGeom>
                <a:avLst/>
                <a:gdLst>
                  <a:gd name="T0" fmla="*/ 16 w 16"/>
                  <a:gd name="T1" fmla="*/ 0 h 16"/>
                  <a:gd name="T2" fmla="*/ 3 w 16"/>
                  <a:gd name="T3" fmla="*/ 3 h 16"/>
                  <a:gd name="T4" fmla="*/ 3 w 16"/>
                  <a:gd name="T5" fmla="*/ 3 h 16"/>
                  <a:gd name="T6" fmla="*/ 0 w 16"/>
                  <a:gd name="T7" fmla="*/ 6 h 16"/>
                  <a:gd name="T8" fmla="*/ 0 w 16"/>
                  <a:gd name="T9" fmla="*/ 6 h 16"/>
                  <a:gd name="T10" fmla="*/ 6 w 16"/>
                  <a:gd name="T11" fmla="*/ 10 h 16"/>
                  <a:gd name="T12" fmla="*/ 16 w 16"/>
                  <a:gd name="T13" fmla="*/ 16 h 16"/>
                  <a:gd name="T14" fmla="*/ 16 w 16"/>
                  <a:gd name="T15" fmla="*/ 0 h 16"/>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6"/>
                  <a:gd name="T26" fmla="*/ 16 w 16"/>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6">
                    <a:moveTo>
                      <a:pt x="16" y="0"/>
                    </a:moveTo>
                    <a:lnTo>
                      <a:pt x="3" y="3"/>
                    </a:lnTo>
                    <a:lnTo>
                      <a:pt x="0" y="6"/>
                    </a:lnTo>
                    <a:lnTo>
                      <a:pt x="6" y="10"/>
                    </a:lnTo>
                    <a:lnTo>
                      <a:pt x="16" y="16"/>
                    </a:lnTo>
                    <a:lnTo>
                      <a:pt x="16"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11" name="Freeform 420"/>
              <p:cNvSpPr>
                <a:spLocks/>
              </p:cNvSpPr>
              <p:nvPr/>
            </p:nvSpPr>
            <p:spPr bwMode="auto">
              <a:xfrm>
                <a:off x="1395413" y="4578351"/>
                <a:ext cx="65088" cy="41275"/>
              </a:xfrm>
              <a:custGeom>
                <a:avLst/>
                <a:gdLst>
                  <a:gd name="T0" fmla="*/ 3 w 41"/>
                  <a:gd name="T1" fmla="*/ 26 h 26"/>
                  <a:gd name="T2" fmla="*/ 38 w 41"/>
                  <a:gd name="T3" fmla="*/ 19 h 26"/>
                  <a:gd name="T4" fmla="*/ 38 w 41"/>
                  <a:gd name="T5" fmla="*/ 19 h 26"/>
                  <a:gd name="T6" fmla="*/ 41 w 41"/>
                  <a:gd name="T7" fmla="*/ 16 h 26"/>
                  <a:gd name="T8" fmla="*/ 41 w 41"/>
                  <a:gd name="T9" fmla="*/ 16 h 26"/>
                  <a:gd name="T10" fmla="*/ 34 w 41"/>
                  <a:gd name="T11" fmla="*/ 13 h 26"/>
                  <a:gd name="T12" fmla="*/ 0 w 41"/>
                  <a:gd name="T13" fmla="*/ 0 h 26"/>
                  <a:gd name="T14" fmla="*/ 3 w 41"/>
                  <a:gd name="T15" fmla="*/ 26 h 26"/>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26"/>
                  <a:gd name="T26" fmla="*/ 41 w 41"/>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26">
                    <a:moveTo>
                      <a:pt x="3" y="26"/>
                    </a:moveTo>
                    <a:lnTo>
                      <a:pt x="38" y="19"/>
                    </a:lnTo>
                    <a:lnTo>
                      <a:pt x="41" y="16"/>
                    </a:lnTo>
                    <a:lnTo>
                      <a:pt x="34" y="13"/>
                    </a:lnTo>
                    <a:lnTo>
                      <a:pt x="0" y="0"/>
                    </a:lnTo>
                    <a:lnTo>
                      <a:pt x="3" y="26"/>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12" name="Freeform 421"/>
              <p:cNvSpPr>
                <a:spLocks/>
              </p:cNvSpPr>
              <p:nvPr/>
            </p:nvSpPr>
            <p:spPr bwMode="auto">
              <a:xfrm>
                <a:off x="1309688" y="4559301"/>
                <a:ext cx="90488" cy="60325"/>
              </a:xfrm>
              <a:custGeom>
                <a:avLst/>
                <a:gdLst>
                  <a:gd name="T0" fmla="*/ 54 w 57"/>
                  <a:gd name="T1" fmla="*/ 12 h 38"/>
                  <a:gd name="T2" fmla="*/ 31 w 57"/>
                  <a:gd name="T3" fmla="*/ 3 h 38"/>
                  <a:gd name="T4" fmla="*/ 31 w 57"/>
                  <a:gd name="T5" fmla="*/ 3 h 38"/>
                  <a:gd name="T6" fmla="*/ 19 w 57"/>
                  <a:gd name="T7" fmla="*/ 0 h 38"/>
                  <a:gd name="T8" fmla="*/ 9 w 57"/>
                  <a:gd name="T9" fmla="*/ 0 h 38"/>
                  <a:gd name="T10" fmla="*/ 0 w 57"/>
                  <a:gd name="T11" fmla="*/ 3 h 38"/>
                  <a:gd name="T12" fmla="*/ 0 w 57"/>
                  <a:gd name="T13" fmla="*/ 25 h 38"/>
                  <a:gd name="T14" fmla="*/ 28 w 57"/>
                  <a:gd name="T15" fmla="*/ 34 h 38"/>
                  <a:gd name="T16" fmla="*/ 28 w 57"/>
                  <a:gd name="T17" fmla="*/ 34 h 38"/>
                  <a:gd name="T18" fmla="*/ 41 w 57"/>
                  <a:gd name="T19" fmla="*/ 38 h 38"/>
                  <a:gd name="T20" fmla="*/ 50 w 57"/>
                  <a:gd name="T21" fmla="*/ 38 h 38"/>
                  <a:gd name="T22" fmla="*/ 57 w 57"/>
                  <a:gd name="T23" fmla="*/ 38 h 38"/>
                  <a:gd name="T24" fmla="*/ 54 w 57"/>
                  <a:gd name="T25" fmla="*/ 12 h 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38"/>
                  <a:gd name="T41" fmla="*/ 57 w 57"/>
                  <a:gd name="T42" fmla="*/ 38 h 3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38">
                    <a:moveTo>
                      <a:pt x="54" y="12"/>
                    </a:moveTo>
                    <a:lnTo>
                      <a:pt x="31" y="3"/>
                    </a:lnTo>
                    <a:lnTo>
                      <a:pt x="19" y="0"/>
                    </a:lnTo>
                    <a:lnTo>
                      <a:pt x="9" y="0"/>
                    </a:lnTo>
                    <a:lnTo>
                      <a:pt x="0" y="3"/>
                    </a:lnTo>
                    <a:lnTo>
                      <a:pt x="0" y="25"/>
                    </a:lnTo>
                    <a:lnTo>
                      <a:pt x="28" y="34"/>
                    </a:lnTo>
                    <a:lnTo>
                      <a:pt x="41" y="38"/>
                    </a:lnTo>
                    <a:lnTo>
                      <a:pt x="50" y="38"/>
                    </a:lnTo>
                    <a:lnTo>
                      <a:pt x="57" y="38"/>
                    </a:lnTo>
                    <a:lnTo>
                      <a:pt x="54" y="1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13" name="Freeform 422"/>
              <p:cNvSpPr>
                <a:spLocks/>
              </p:cNvSpPr>
              <p:nvPr/>
            </p:nvSpPr>
            <p:spPr bwMode="auto">
              <a:xfrm>
                <a:off x="1254125" y="4564063"/>
                <a:ext cx="55563" cy="34925"/>
              </a:xfrm>
              <a:custGeom>
                <a:avLst/>
                <a:gdLst>
                  <a:gd name="T0" fmla="*/ 35 w 35"/>
                  <a:gd name="T1" fmla="*/ 0 h 22"/>
                  <a:gd name="T2" fmla="*/ 3 w 35"/>
                  <a:gd name="T3" fmla="*/ 6 h 22"/>
                  <a:gd name="T4" fmla="*/ 3 w 35"/>
                  <a:gd name="T5" fmla="*/ 6 h 22"/>
                  <a:gd name="T6" fmla="*/ 0 w 35"/>
                  <a:gd name="T7" fmla="*/ 6 h 22"/>
                  <a:gd name="T8" fmla="*/ 0 w 35"/>
                  <a:gd name="T9" fmla="*/ 9 h 22"/>
                  <a:gd name="T10" fmla="*/ 6 w 35"/>
                  <a:gd name="T11" fmla="*/ 12 h 22"/>
                  <a:gd name="T12" fmla="*/ 35 w 35"/>
                  <a:gd name="T13" fmla="*/ 22 h 22"/>
                  <a:gd name="T14" fmla="*/ 35 w 35"/>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22"/>
                  <a:gd name="T26" fmla="*/ 35 w 3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22">
                    <a:moveTo>
                      <a:pt x="35" y="0"/>
                    </a:moveTo>
                    <a:lnTo>
                      <a:pt x="3" y="6"/>
                    </a:lnTo>
                    <a:lnTo>
                      <a:pt x="0" y="6"/>
                    </a:lnTo>
                    <a:lnTo>
                      <a:pt x="0" y="9"/>
                    </a:lnTo>
                    <a:lnTo>
                      <a:pt x="6" y="12"/>
                    </a:lnTo>
                    <a:lnTo>
                      <a:pt x="35" y="22"/>
                    </a:lnTo>
                    <a:lnTo>
                      <a:pt x="35" y="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14" name="Freeform 423"/>
              <p:cNvSpPr>
                <a:spLocks/>
              </p:cNvSpPr>
              <p:nvPr/>
            </p:nvSpPr>
            <p:spPr bwMode="auto">
              <a:xfrm>
                <a:off x="2620963" y="4438651"/>
                <a:ext cx="4763" cy="4763"/>
              </a:xfrm>
              <a:custGeom>
                <a:avLst/>
                <a:gdLst>
                  <a:gd name="T0" fmla="*/ 0 w 3"/>
                  <a:gd name="T1" fmla="*/ 0 h 3"/>
                  <a:gd name="T2" fmla="*/ 0 w 3"/>
                  <a:gd name="T3" fmla="*/ 3 h 3"/>
                  <a:gd name="T4" fmla="*/ 0 w 3"/>
                  <a:gd name="T5" fmla="*/ 3 h 3"/>
                  <a:gd name="T6" fmla="*/ 3 w 3"/>
                  <a:gd name="T7" fmla="*/ 3 h 3"/>
                  <a:gd name="T8" fmla="*/ 0 w 3"/>
                  <a:gd name="T9" fmla="*/ 0 h 3"/>
                  <a:gd name="T10" fmla="*/ 0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0"/>
                    </a:moveTo>
                    <a:lnTo>
                      <a:pt x="0" y="3"/>
                    </a:lnTo>
                    <a:lnTo>
                      <a:pt x="3" y="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15" name="Freeform 424"/>
              <p:cNvSpPr>
                <a:spLocks/>
              </p:cNvSpPr>
              <p:nvPr/>
            </p:nvSpPr>
            <p:spPr bwMode="auto">
              <a:xfrm>
                <a:off x="2584450" y="4427538"/>
                <a:ext cx="36513" cy="20638"/>
              </a:xfrm>
              <a:custGeom>
                <a:avLst/>
                <a:gdLst>
                  <a:gd name="T0" fmla="*/ 23 w 23"/>
                  <a:gd name="T1" fmla="*/ 10 h 13"/>
                  <a:gd name="T2" fmla="*/ 23 w 23"/>
                  <a:gd name="T3" fmla="*/ 10 h 13"/>
                  <a:gd name="T4" fmla="*/ 23 w 23"/>
                  <a:gd name="T5" fmla="*/ 10 h 13"/>
                  <a:gd name="T6" fmla="*/ 23 w 23"/>
                  <a:gd name="T7" fmla="*/ 7 h 13"/>
                  <a:gd name="T8" fmla="*/ 23 w 23"/>
                  <a:gd name="T9" fmla="*/ 7 h 13"/>
                  <a:gd name="T10" fmla="*/ 16 w 23"/>
                  <a:gd name="T11" fmla="*/ 4 h 13"/>
                  <a:gd name="T12" fmla="*/ 0 w 23"/>
                  <a:gd name="T13" fmla="*/ 0 h 13"/>
                  <a:gd name="T14" fmla="*/ 0 w 23"/>
                  <a:gd name="T15" fmla="*/ 13 h 13"/>
                  <a:gd name="T16" fmla="*/ 23 w 23"/>
                  <a:gd name="T17" fmla="*/ 1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13"/>
                  <a:gd name="T29" fmla="*/ 23 w 23"/>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13">
                    <a:moveTo>
                      <a:pt x="23" y="10"/>
                    </a:moveTo>
                    <a:lnTo>
                      <a:pt x="23" y="10"/>
                    </a:lnTo>
                    <a:lnTo>
                      <a:pt x="23" y="7"/>
                    </a:lnTo>
                    <a:lnTo>
                      <a:pt x="16" y="4"/>
                    </a:lnTo>
                    <a:lnTo>
                      <a:pt x="0" y="0"/>
                    </a:lnTo>
                    <a:lnTo>
                      <a:pt x="0" y="13"/>
                    </a:lnTo>
                    <a:lnTo>
                      <a:pt x="23"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16" name="Freeform 425"/>
              <p:cNvSpPr>
                <a:spLocks/>
              </p:cNvSpPr>
              <p:nvPr/>
            </p:nvSpPr>
            <p:spPr bwMode="auto">
              <a:xfrm>
                <a:off x="2549525" y="4418013"/>
                <a:ext cx="34925" cy="34925"/>
              </a:xfrm>
              <a:custGeom>
                <a:avLst/>
                <a:gdLst>
                  <a:gd name="T0" fmla="*/ 22 w 22"/>
                  <a:gd name="T1" fmla="*/ 6 h 22"/>
                  <a:gd name="T2" fmla="*/ 0 w 22"/>
                  <a:gd name="T3" fmla="*/ 0 h 22"/>
                  <a:gd name="T4" fmla="*/ 0 w 22"/>
                  <a:gd name="T5" fmla="*/ 19 h 22"/>
                  <a:gd name="T6" fmla="*/ 0 w 22"/>
                  <a:gd name="T7" fmla="*/ 19 h 22"/>
                  <a:gd name="T8" fmla="*/ 19 w 22"/>
                  <a:gd name="T9" fmla="*/ 22 h 22"/>
                  <a:gd name="T10" fmla="*/ 22 w 22"/>
                  <a:gd name="T11" fmla="*/ 19 h 22"/>
                  <a:gd name="T12" fmla="*/ 22 w 22"/>
                  <a:gd name="T13" fmla="*/ 6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6"/>
                    </a:moveTo>
                    <a:lnTo>
                      <a:pt x="0" y="0"/>
                    </a:lnTo>
                    <a:lnTo>
                      <a:pt x="0" y="19"/>
                    </a:lnTo>
                    <a:lnTo>
                      <a:pt x="19" y="22"/>
                    </a:lnTo>
                    <a:lnTo>
                      <a:pt x="22" y="19"/>
                    </a:lnTo>
                    <a:lnTo>
                      <a:pt x="2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17" name="Freeform 426"/>
              <p:cNvSpPr>
                <a:spLocks/>
              </p:cNvSpPr>
              <p:nvPr/>
            </p:nvSpPr>
            <p:spPr bwMode="auto">
              <a:xfrm>
                <a:off x="2514600" y="4408488"/>
                <a:ext cx="34925" cy="39688"/>
              </a:xfrm>
              <a:custGeom>
                <a:avLst/>
                <a:gdLst>
                  <a:gd name="T0" fmla="*/ 22 w 22"/>
                  <a:gd name="T1" fmla="*/ 6 h 25"/>
                  <a:gd name="T2" fmla="*/ 10 w 22"/>
                  <a:gd name="T3" fmla="*/ 0 h 25"/>
                  <a:gd name="T4" fmla="*/ 10 w 22"/>
                  <a:gd name="T5" fmla="*/ 0 h 25"/>
                  <a:gd name="T6" fmla="*/ 0 w 22"/>
                  <a:gd name="T7" fmla="*/ 0 h 25"/>
                  <a:gd name="T8" fmla="*/ 0 w 22"/>
                  <a:gd name="T9" fmla="*/ 19 h 25"/>
                  <a:gd name="T10" fmla="*/ 22 w 22"/>
                  <a:gd name="T11" fmla="*/ 25 h 25"/>
                  <a:gd name="T12" fmla="*/ 22 w 22"/>
                  <a:gd name="T13" fmla="*/ 25 h 25"/>
                  <a:gd name="T14" fmla="*/ 22 w 22"/>
                  <a:gd name="T15" fmla="*/ 25 h 25"/>
                  <a:gd name="T16" fmla="*/ 22 w 22"/>
                  <a:gd name="T17" fmla="*/ 6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5"/>
                  <a:gd name="T29" fmla="*/ 22 w 22"/>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5">
                    <a:moveTo>
                      <a:pt x="22" y="6"/>
                    </a:moveTo>
                    <a:lnTo>
                      <a:pt x="10" y="0"/>
                    </a:lnTo>
                    <a:lnTo>
                      <a:pt x="0" y="0"/>
                    </a:lnTo>
                    <a:lnTo>
                      <a:pt x="0" y="19"/>
                    </a:lnTo>
                    <a:lnTo>
                      <a:pt x="22" y="25"/>
                    </a:lnTo>
                    <a:lnTo>
                      <a:pt x="22" y="6"/>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18" name="Freeform 427"/>
              <p:cNvSpPr>
                <a:spLocks/>
              </p:cNvSpPr>
              <p:nvPr/>
            </p:nvSpPr>
            <p:spPr bwMode="auto">
              <a:xfrm>
                <a:off x="2479675" y="4408488"/>
                <a:ext cx="34925" cy="30163"/>
              </a:xfrm>
              <a:custGeom>
                <a:avLst/>
                <a:gdLst>
                  <a:gd name="T0" fmla="*/ 22 w 22"/>
                  <a:gd name="T1" fmla="*/ 0 h 19"/>
                  <a:gd name="T2" fmla="*/ 22 w 22"/>
                  <a:gd name="T3" fmla="*/ 0 h 19"/>
                  <a:gd name="T4" fmla="*/ 13 w 22"/>
                  <a:gd name="T5" fmla="*/ 0 h 19"/>
                  <a:gd name="T6" fmla="*/ 0 w 22"/>
                  <a:gd name="T7" fmla="*/ 0 h 19"/>
                  <a:gd name="T8" fmla="*/ 0 w 22"/>
                  <a:gd name="T9" fmla="*/ 12 h 19"/>
                  <a:gd name="T10" fmla="*/ 22 w 22"/>
                  <a:gd name="T11" fmla="*/ 19 h 19"/>
                  <a:gd name="T12" fmla="*/ 22 w 22"/>
                  <a:gd name="T13" fmla="*/ 0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22" y="0"/>
                    </a:moveTo>
                    <a:lnTo>
                      <a:pt x="22" y="0"/>
                    </a:lnTo>
                    <a:lnTo>
                      <a:pt x="13" y="0"/>
                    </a:lnTo>
                    <a:lnTo>
                      <a:pt x="0" y="0"/>
                    </a:lnTo>
                    <a:lnTo>
                      <a:pt x="0" y="12"/>
                    </a:lnTo>
                    <a:lnTo>
                      <a:pt x="22" y="19"/>
                    </a:lnTo>
                    <a:lnTo>
                      <a:pt x="22" y="0"/>
                    </a:lnTo>
                    <a:close/>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19" name="Freeform 428"/>
              <p:cNvSpPr>
                <a:spLocks/>
              </p:cNvSpPr>
              <p:nvPr/>
            </p:nvSpPr>
            <p:spPr bwMode="auto">
              <a:xfrm>
                <a:off x="2454275" y="4408488"/>
                <a:ext cx="25400" cy="19050"/>
              </a:xfrm>
              <a:custGeom>
                <a:avLst/>
                <a:gdLst>
                  <a:gd name="T0" fmla="*/ 16 w 16"/>
                  <a:gd name="T1" fmla="*/ 0 h 12"/>
                  <a:gd name="T2" fmla="*/ 3 w 16"/>
                  <a:gd name="T3" fmla="*/ 3 h 12"/>
                  <a:gd name="T4" fmla="*/ 3 w 16"/>
                  <a:gd name="T5" fmla="*/ 3 h 12"/>
                  <a:gd name="T6" fmla="*/ 0 w 16"/>
                  <a:gd name="T7" fmla="*/ 6 h 12"/>
                  <a:gd name="T8" fmla="*/ 0 w 16"/>
                  <a:gd name="T9" fmla="*/ 6 h 12"/>
                  <a:gd name="T10" fmla="*/ 10 w 16"/>
                  <a:gd name="T11" fmla="*/ 9 h 12"/>
                  <a:gd name="T12" fmla="*/ 16 w 16"/>
                  <a:gd name="T13" fmla="*/ 12 h 12"/>
                  <a:gd name="T14" fmla="*/ 16 w 16"/>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2"/>
                  <a:gd name="T26" fmla="*/ 16 w 1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2">
                    <a:moveTo>
                      <a:pt x="16" y="0"/>
                    </a:moveTo>
                    <a:lnTo>
                      <a:pt x="3" y="3"/>
                    </a:lnTo>
                    <a:lnTo>
                      <a:pt x="0" y="6"/>
                    </a:lnTo>
                    <a:lnTo>
                      <a:pt x="10" y="9"/>
                    </a:lnTo>
                    <a:lnTo>
                      <a:pt x="16" y="12"/>
                    </a:lnTo>
                    <a:lnTo>
                      <a:pt x="16" y="0"/>
                    </a:ln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20" name="Freeform 429"/>
              <p:cNvSpPr>
                <a:spLocks/>
              </p:cNvSpPr>
              <p:nvPr/>
            </p:nvSpPr>
            <p:spPr bwMode="auto">
              <a:xfrm>
                <a:off x="2514600" y="4443413"/>
                <a:ext cx="34925" cy="25400"/>
              </a:xfrm>
              <a:custGeom>
                <a:avLst/>
                <a:gdLst>
                  <a:gd name="T0" fmla="*/ 3 w 22"/>
                  <a:gd name="T1" fmla="*/ 16 h 16"/>
                  <a:gd name="T2" fmla="*/ 19 w 22"/>
                  <a:gd name="T3" fmla="*/ 9 h 16"/>
                  <a:gd name="T4" fmla="*/ 19 w 22"/>
                  <a:gd name="T5" fmla="*/ 9 h 16"/>
                  <a:gd name="T6" fmla="*/ 22 w 22"/>
                  <a:gd name="T7" fmla="*/ 9 h 16"/>
                  <a:gd name="T8" fmla="*/ 22 w 22"/>
                  <a:gd name="T9" fmla="*/ 9 h 16"/>
                  <a:gd name="T10" fmla="*/ 13 w 22"/>
                  <a:gd name="T11" fmla="*/ 6 h 16"/>
                  <a:gd name="T12" fmla="*/ 0 w 22"/>
                  <a:gd name="T13" fmla="*/ 0 h 16"/>
                  <a:gd name="T14" fmla="*/ 3 w 22"/>
                  <a:gd name="T15" fmla="*/ 16 h 16"/>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6"/>
                  <a:gd name="T26" fmla="*/ 22 w 22"/>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6">
                    <a:moveTo>
                      <a:pt x="3" y="16"/>
                    </a:moveTo>
                    <a:lnTo>
                      <a:pt x="19" y="9"/>
                    </a:lnTo>
                    <a:lnTo>
                      <a:pt x="22" y="9"/>
                    </a:lnTo>
                    <a:lnTo>
                      <a:pt x="13" y="6"/>
                    </a:lnTo>
                    <a:lnTo>
                      <a:pt x="0" y="0"/>
                    </a:lnTo>
                    <a:lnTo>
                      <a:pt x="3" y="16"/>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21" name="Freeform 430"/>
              <p:cNvSpPr>
                <a:spLocks/>
              </p:cNvSpPr>
              <p:nvPr/>
            </p:nvSpPr>
            <p:spPr bwMode="auto">
              <a:xfrm>
                <a:off x="2479675" y="4433888"/>
                <a:ext cx="39688" cy="34925"/>
              </a:xfrm>
              <a:custGeom>
                <a:avLst/>
                <a:gdLst>
                  <a:gd name="T0" fmla="*/ 22 w 25"/>
                  <a:gd name="T1" fmla="*/ 6 h 22"/>
                  <a:gd name="T2" fmla="*/ 0 w 25"/>
                  <a:gd name="T3" fmla="*/ 0 h 22"/>
                  <a:gd name="T4" fmla="*/ 3 w 25"/>
                  <a:gd name="T5" fmla="*/ 22 h 22"/>
                  <a:gd name="T6" fmla="*/ 3 w 25"/>
                  <a:gd name="T7" fmla="*/ 22 h 22"/>
                  <a:gd name="T8" fmla="*/ 16 w 25"/>
                  <a:gd name="T9" fmla="*/ 22 h 22"/>
                  <a:gd name="T10" fmla="*/ 25 w 25"/>
                  <a:gd name="T11" fmla="*/ 22 h 22"/>
                  <a:gd name="T12" fmla="*/ 22 w 25"/>
                  <a:gd name="T13" fmla="*/ 6 h 22"/>
                  <a:gd name="T14" fmla="*/ 0 60000 65536"/>
                  <a:gd name="T15" fmla="*/ 0 60000 65536"/>
                  <a:gd name="T16" fmla="*/ 0 60000 65536"/>
                  <a:gd name="T17" fmla="*/ 0 60000 65536"/>
                  <a:gd name="T18" fmla="*/ 0 60000 65536"/>
                  <a:gd name="T19" fmla="*/ 0 60000 65536"/>
                  <a:gd name="T20" fmla="*/ 0 60000 65536"/>
                  <a:gd name="T21" fmla="*/ 0 w 25"/>
                  <a:gd name="T22" fmla="*/ 0 h 22"/>
                  <a:gd name="T23" fmla="*/ 25 w 25"/>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2">
                    <a:moveTo>
                      <a:pt x="22" y="6"/>
                    </a:moveTo>
                    <a:lnTo>
                      <a:pt x="0" y="0"/>
                    </a:lnTo>
                    <a:lnTo>
                      <a:pt x="3" y="22"/>
                    </a:lnTo>
                    <a:lnTo>
                      <a:pt x="16" y="22"/>
                    </a:lnTo>
                    <a:lnTo>
                      <a:pt x="25" y="22"/>
                    </a:lnTo>
                    <a:lnTo>
                      <a:pt x="22" y="6"/>
                    </a:lnTo>
                    <a:close/>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22" name="Freeform 431"/>
              <p:cNvSpPr>
                <a:spLocks/>
              </p:cNvSpPr>
              <p:nvPr/>
            </p:nvSpPr>
            <p:spPr bwMode="auto">
              <a:xfrm>
                <a:off x="2444750" y="4422776"/>
                <a:ext cx="39688" cy="46038"/>
              </a:xfrm>
              <a:custGeom>
                <a:avLst/>
                <a:gdLst>
                  <a:gd name="T0" fmla="*/ 22 w 25"/>
                  <a:gd name="T1" fmla="*/ 7 h 29"/>
                  <a:gd name="T2" fmla="*/ 6 w 25"/>
                  <a:gd name="T3" fmla="*/ 0 h 29"/>
                  <a:gd name="T4" fmla="*/ 6 w 25"/>
                  <a:gd name="T5" fmla="*/ 0 h 29"/>
                  <a:gd name="T6" fmla="*/ 0 w 25"/>
                  <a:gd name="T7" fmla="*/ 0 h 29"/>
                  <a:gd name="T8" fmla="*/ 0 w 25"/>
                  <a:gd name="T9" fmla="*/ 22 h 29"/>
                  <a:gd name="T10" fmla="*/ 19 w 25"/>
                  <a:gd name="T11" fmla="*/ 26 h 29"/>
                  <a:gd name="T12" fmla="*/ 19 w 25"/>
                  <a:gd name="T13" fmla="*/ 26 h 29"/>
                  <a:gd name="T14" fmla="*/ 25 w 25"/>
                  <a:gd name="T15" fmla="*/ 29 h 29"/>
                  <a:gd name="T16" fmla="*/ 22 w 25"/>
                  <a:gd name="T17" fmla="*/ 7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29"/>
                  <a:gd name="T29" fmla="*/ 25 w 25"/>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29">
                    <a:moveTo>
                      <a:pt x="22" y="7"/>
                    </a:moveTo>
                    <a:lnTo>
                      <a:pt x="6" y="0"/>
                    </a:lnTo>
                    <a:lnTo>
                      <a:pt x="0" y="0"/>
                    </a:lnTo>
                    <a:lnTo>
                      <a:pt x="0" y="22"/>
                    </a:lnTo>
                    <a:lnTo>
                      <a:pt x="19" y="26"/>
                    </a:lnTo>
                    <a:lnTo>
                      <a:pt x="25" y="29"/>
                    </a:lnTo>
                    <a:lnTo>
                      <a:pt x="22" y="7"/>
                    </a:ln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23" name="Freeform 432"/>
              <p:cNvSpPr>
                <a:spLocks/>
              </p:cNvSpPr>
              <p:nvPr/>
            </p:nvSpPr>
            <p:spPr bwMode="auto">
              <a:xfrm>
                <a:off x="2409825" y="4422776"/>
                <a:ext cx="34925" cy="34925"/>
              </a:xfrm>
              <a:custGeom>
                <a:avLst/>
                <a:gdLst>
                  <a:gd name="T0" fmla="*/ 22 w 22"/>
                  <a:gd name="T1" fmla="*/ 0 h 22"/>
                  <a:gd name="T2" fmla="*/ 22 w 22"/>
                  <a:gd name="T3" fmla="*/ 0 h 22"/>
                  <a:gd name="T4" fmla="*/ 9 w 22"/>
                  <a:gd name="T5" fmla="*/ 0 h 22"/>
                  <a:gd name="T6" fmla="*/ 0 w 22"/>
                  <a:gd name="T7" fmla="*/ 0 h 22"/>
                  <a:gd name="T8" fmla="*/ 0 w 22"/>
                  <a:gd name="T9" fmla="*/ 13 h 22"/>
                  <a:gd name="T10" fmla="*/ 22 w 22"/>
                  <a:gd name="T11" fmla="*/ 22 h 22"/>
                  <a:gd name="T12" fmla="*/ 22 w 22"/>
                  <a:gd name="T13" fmla="*/ 0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0"/>
                    </a:moveTo>
                    <a:lnTo>
                      <a:pt x="22" y="0"/>
                    </a:lnTo>
                    <a:lnTo>
                      <a:pt x="9" y="0"/>
                    </a:lnTo>
                    <a:lnTo>
                      <a:pt x="0" y="0"/>
                    </a:lnTo>
                    <a:lnTo>
                      <a:pt x="0" y="13"/>
                    </a:lnTo>
                    <a:lnTo>
                      <a:pt x="22" y="22"/>
                    </a:lnTo>
                    <a:lnTo>
                      <a:pt x="22" y="0"/>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24" name="Freeform 433"/>
              <p:cNvSpPr>
                <a:spLocks/>
              </p:cNvSpPr>
              <p:nvPr/>
            </p:nvSpPr>
            <p:spPr bwMode="auto">
              <a:xfrm>
                <a:off x="2379663" y="4422776"/>
                <a:ext cx="30163" cy="20638"/>
              </a:xfrm>
              <a:custGeom>
                <a:avLst/>
                <a:gdLst>
                  <a:gd name="T0" fmla="*/ 19 w 19"/>
                  <a:gd name="T1" fmla="*/ 0 h 13"/>
                  <a:gd name="T2" fmla="*/ 0 w 19"/>
                  <a:gd name="T3" fmla="*/ 3 h 13"/>
                  <a:gd name="T4" fmla="*/ 0 w 19"/>
                  <a:gd name="T5" fmla="*/ 3 h 13"/>
                  <a:gd name="T6" fmla="*/ 0 w 19"/>
                  <a:gd name="T7" fmla="*/ 7 h 13"/>
                  <a:gd name="T8" fmla="*/ 0 w 19"/>
                  <a:gd name="T9" fmla="*/ 7 h 13"/>
                  <a:gd name="T10" fmla="*/ 6 w 19"/>
                  <a:gd name="T11" fmla="*/ 10 h 13"/>
                  <a:gd name="T12" fmla="*/ 19 w 19"/>
                  <a:gd name="T13" fmla="*/ 13 h 13"/>
                  <a:gd name="T14" fmla="*/ 19 w 19"/>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3"/>
                  <a:gd name="T26" fmla="*/ 19 w 19"/>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3">
                    <a:moveTo>
                      <a:pt x="19" y="0"/>
                    </a:moveTo>
                    <a:lnTo>
                      <a:pt x="0" y="3"/>
                    </a:lnTo>
                    <a:lnTo>
                      <a:pt x="0" y="7"/>
                    </a:lnTo>
                    <a:lnTo>
                      <a:pt x="6" y="10"/>
                    </a:lnTo>
                    <a:lnTo>
                      <a:pt x="19" y="13"/>
                    </a:lnTo>
                    <a:lnTo>
                      <a:pt x="19" y="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25" name="Freeform 434"/>
              <p:cNvSpPr>
                <a:spLocks/>
              </p:cNvSpPr>
              <p:nvPr/>
            </p:nvSpPr>
            <p:spPr bwMode="auto">
              <a:xfrm>
                <a:off x="2444750" y="4464051"/>
                <a:ext cx="25400" cy="19050"/>
              </a:xfrm>
              <a:custGeom>
                <a:avLst/>
                <a:gdLst>
                  <a:gd name="T0" fmla="*/ 0 w 16"/>
                  <a:gd name="T1" fmla="*/ 0 h 12"/>
                  <a:gd name="T2" fmla="*/ 3 w 16"/>
                  <a:gd name="T3" fmla="*/ 12 h 12"/>
                  <a:gd name="T4" fmla="*/ 16 w 16"/>
                  <a:gd name="T5" fmla="*/ 9 h 12"/>
                  <a:gd name="T6" fmla="*/ 16 w 16"/>
                  <a:gd name="T7" fmla="*/ 9 h 12"/>
                  <a:gd name="T8" fmla="*/ 16 w 16"/>
                  <a:gd name="T9" fmla="*/ 6 h 12"/>
                  <a:gd name="T10" fmla="*/ 16 w 16"/>
                  <a:gd name="T11" fmla="*/ 6 h 12"/>
                  <a:gd name="T12" fmla="*/ 9 w 16"/>
                  <a:gd name="T13" fmla="*/ 3 h 12"/>
                  <a:gd name="T14" fmla="*/ 0 w 16"/>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2"/>
                  <a:gd name="T26" fmla="*/ 16 w 1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2">
                    <a:moveTo>
                      <a:pt x="0" y="0"/>
                    </a:moveTo>
                    <a:lnTo>
                      <a:pt x="3" y="12"/>
                    </a:lnTo>
                    <a:lnTo>
                      <a:pt x="16" y="9"/>
                    </a:lnTo>
                    <a:lnTo>
                      <a:pt x="16" y="6"/>
                    </a:lnTo>
                    <a:lnTo>
                      <a:pt x="9" y="3"/>
                    </a:lnTo>
                    <a:lnTo>
                      <a:pt x="0" y="0"/>
                    </a:ln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26" name="Freeform 435"/>
              <p:cNvSpPr>
                <a:spLocks/>
              </p:cNvSpPr>
              <p:nvPr/>
            </p:nvSpPr>
            <p:spPr bwMode="auto">
              <a:xfrm>
                <a:off x="2409825" y="4452938"/>
                <a:ext cx="39688" cy="34925"/>
              </a:xfrm>
              <a:custGeom>
                <a:avLst/>
                <a:gdLst>
                  <a:gd name="T0" fmla="*/ 22 w 25"/>
                  <a:gd name="T1" fmla="*/ 7 h 22"/>
                  <a:gd name="T2" fmla="*/ 0 w 25"/>
                  <a:gd name="T3" fmla="*/ 0 h 22"/>
                  <a:gd name="T4" fmla="*/ 3 w 25"/>
                  <a:gd name="T5" fmla="*/ 22 h 22"/>
                  <a:gd name="T6" fmla="*/ 3 w 25"/>
                  <a:gd name="T7" fmla="*/ 22 h 22"/>
                  <a:gd name="T8" fmla="*/ 9 w 25"/>
                  <a:gd name="T9" fmla="*/ 22 h 22"/>
                  <a:gd name="T10" fmla="*/ 25 w 25"/>
                  <a:gd name="T11" fmla="*/ 19 h 22"/>
                  <a:gd name="T12" fmla="*/ 22 w 25"/>
                  <a:gd name="T13" fmla="*/ 7 h 22"/>
                  <a:gd name="T14" fmla="*/ 0 60000 65536"/>
                  <a:gd name="T15" fmla="*/ 0 60000 65536"/>
                  <a:gd name="T16" fmla="*/ 0 60000 65536"/>
                  <a:gd name="T17" fmla="*/ 0 60000 65536"/>
                  <a:gd name="T18" fmla="*/ 0 60000 65536"/>
                  <a:gd name="T19" fmla="*/ 0 60000 65536"/>
                  <a:gd name="T20" fmla="*/ 0 60000 65536"/>
                  <a:gd name="T21" fmla="*/ 0 w 25"/>
                  <a:gd name="T22" fmla="*/ 0 h 22"/>
                  <a:gd name="T23" fmla="*/ 25 w 25"/>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2">
                    <a:moveTo>
                      <a:pt x="22" y="7"/>
                    </a:moveTo>
                    <a:lnTo>
                      <a:pt x="0" y="0"/>
                    </a:lnTo>
                    <a:lnTo>
                      <a:pt x="3" y="22"/>
                    </a:lnTo>
                    <a:lnTo>
                      <a:pt x="9" y="22"/>
                    </a:lnTo>
                    <a:lnTo>
                      <a:pt x="25" y="19"/>
                    </a:lnTo>
                    <a:lnTo>
                      <a:pt x="22" y="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27" name="Freeform 436"/>
              <p:cNvSpPr>
                <a:spLocks/>
              </p:cNvSpPr>
              <p:nvPr/>
            </p:nvSpPr>
            <p:spPr bwMode="auto">
              <a:xfrm>
                <a:off x="2374900" y="4443413"/>
                <a:ext cx="39688" cy="44450"/>
              </a:xfrm>
              <a:custGeom>
                <a:avLst/>
                <a:gdLst>
                  <a:gd name="T0" fmla="*/ 22 w 25"/>
                  <a:gd name="T1" fmla="*/ 6 h 28"/>
                  <a:gd name="T2" fmla="*/ 0 w 25"/>
                  <a:gd name="T3" fmla="*/ 0 h 28"/>
                  <a:gd name="T4" fmla="*/ 3 w 25"/>
                  <a:gd name="T5" fmla="*/ 22 h 28"/>
                  <a:gd name="T6" fmla="*/ 12 w 25"/>
                  <a:gd name="T7" fmla="*/ 25 h 28"/>
                  <a:gd name="T8" fmla="*/ 12 w 25"/>
                  <a:gd name="T9" fmla="*/ 25 h 28"/>
                  <a:gd name="T10" fmla="*/ 25 w 25"/>
                  <a:gd name="T11" fmla="*/ 28 h 28"/>
                  <a:gd name="T12" fmla="*/ 22 w 25"/>
                  <a:gd name="T13" fmla="*/ 6 h 28"/>
                  <a:gd name="T14" fmla="*/ 0 60000 65536"/>
                  <a:gd name="T15" fmla="*/ 0 60000 65536"/>
                  <a:gd name="T16" fmla="*/ 0 60000 65536"/>
                  <a:gd name="T17" fmla="*/ 0 60000 65536"/>
                  <a:gd name="T18" fmla="*/ 0 60000 65536"/>
                  <a:gd name="T19" fmla="*/ 0 60000 65536"/>
                  <a:gd name="T20" fmla="*/ 0 60000 65536"/>
                  <a:gd name="T21" fmla="*/ 0 w 25"/>
                  <a:gd name="T22" fmla="*/ 0 h 28"/>
                  <a:gd name="T23" fmla="*/ 25 w 25"/>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8">
                    <a:moveTo>
                      <a:pt x="22" y="6"/>
                    </a:moveTo>
                    <a:lnTo>
                      <a:pt x="0" y="0"/>
                    </a:lnTo>
                    <a:lnTo>
                      <a:pt x="3" y="22"/>
                    </a:lnTo>
                    <a:lnTo>
                      <a:pt x="12" y="25"/>
                    </a:lnTo>
                    <a:lnTo>
                      <a:pt x="25" y="28"/>
                    </a:lnTo>
                    <a:lnTo>
                      <a:pt x="22" y="6"/>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28" name="Freeform 437"/>
              <p:cNvSpPr>
                <a:spLocks/>
              </p:cNvSpPr>
              <p:nvPr/>
            </p:nvSpPr>
            <p:spPr bwMode="auto">
              <a:xfrm>
                <a:off x="2338388" y="4438651"/>
                <a:ext cx="41275" cy="39688"/>
              </a:xfrm>
              <a:custGeom>
                <a:avLst/>
                <a:gdLst>
                  <a:gd name="T0" fmla="*/ 23 w 26"/>
                  <a:gd name="T1" fmla="*/ 3 h 25"/>
                  <a:gd name="T2" fmla="*/ 23 w 26"/>
                  <a:gd name="T3" fmla="*/ 3 h 25"/>
                  <a:gd name="T4" fmla="*/ 23 w 26"/>
                  <a:gd name="T5" fmla="*/ 3 h 25"/>
                  <a:gd name="T6" fmla="*/ 4 w 26"/>
                  <a:gd name="T7" fmla="*/ 0 h 25"/>
                  <a:gd name="T8" fmla="*/ 0 w 26"/>
                  <a:gd name="T9" fmla="*/ 0 h 25"/>
                  <a:gd name="T10" fmla="*/ 4 w 26"/>
                  <a:gd name="T11" fmla="*/ 19 h 25"/>
                  <a:gd name="T12" fmla="*/ 26 w 26"/>
                  <a:gd name="T13" fmla="*/ 25 h 25"/>
                  <a:gd name="T14" fmla="*/ 23 w 26"/>
                  <a:gd name="T15" fmla="*/ 3 h 25"/>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25"/>
                  <a:gd name="T26" fmla="*/ 26 w 26"/>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25">
                    <a:moveTo>
                      <a:pt x="23" y="3"/>
                    </a:moveTo>
                    <a:lnTo>
                      <a:pt x="23" y="3"/>
                    </a:lnTo>
                    <a:lnTo>
                      <a:pt x="4" y="0"/>
                    </a:lnTo>
                    <a:lnTo>
                      <a:pt x="0" y="0"/>
                    </a:lnTo>
                    <a:lnTo>
                      <a:pt x="4" y="19"/>
                    </a:lnTo>
                    <a:lnTo>
                      <a:pt x="26" y="25"/>
                    </a:lnTo>
                    <a:lnTo>
                      <a:pt x="23" y="3"/>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29" name="Freeform 438"/>
              <p:cNvSpPr>
                <a:spLocks/>
              </p:cNvSpPr>
              <p:nvPr/>
            </p:nvSpPr>
            <p:spPr bwMode="auto">
              <a:xfrm>
                <a:off x="2303463" y="4438651"/>
                <a:ext cx="41275" cy="30163"/>
              </a:xfrm>
              <a:custGeom>
                <a:avLst/>
                <a:gdLst>
                  <a:gd name="T0" fmla="*/ 22 w 26"/>
                  <a:gd name="T1" fmla="*/ 0 h 19"/>
                  <a:gd name="T2" fmla="*/ 0 w 26"/>
                  <a:gd name="T3" fmla="*/ 6 h 19"/>
                  <a:gd name="T4" fmla="*/ 0 w 26"/>
                  <a:gd name="T5" fmla="*/ 9 h 19"/>
                  <a:gd name="T6" fmla="*/ 0 w 26"/>
                  <a:gd name="T7" fmla="*/ 9 h 19"/>
                  <a:gd name="T8" fmla="*/ 3 w 26"/>
                  <a:gd name="T9" fmla="*/ 12 h 19"/>
                  <a:gd name="T10" fmla="*/ 26 w 26"/>
                  <a:gd name="T11" fmla="*/ 19 h 19"/>
                  <a:gd name="T12" fmla="*/ 22 w 26"/>
                  <a:gd name="T13" fmla="*/ 0 h 19"/>
                  <a:gd name="T14" fmla="*/ 0 60000 65536"/>
                  <a:gd name="T15" fmla="*/ 0 60000 65536"/>
                  <a:gd name="T16" fmla="*/ 0 60000 65536"/>
                  <a:gd name="T17" fmla="*/ 0 60000 65536"/>
                  <a:gd name="T18" fmla="*/ 0 60000 65536"/>
                  <a:gd name="T19" fmla="*/ 0 60000 65536"/>
                  <a:gd name="T20" fmla="*/ 0 60000 65536"/>
                  <a:gd name="T21" fmla="*/ 0 w 26"/>
                  <a:gd name="T22" fmla="*/ 0 h 19"/>
                  <a:gd name="T23" fmla="*/ 26 w 26"/>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19">
                    <a:moveTo>
                      <a:pt x="22" y="0"/>
                    </a:moveTo>
                    <a:lnTo>
                      <a:pt x="0" y="6"/>
                    </a:lnTo>
                    <a:lnTo>
                      <a:pt x="0" y="9"/>
                    </a:lnTo>
                    <a:lnTo>
                      <a:pt x="3" y="12"/>
                    </a:lnTo>
                    <a:lnTo>
                      <a:pt x="26" y="19"/>
                    </a:lnTo>
                    <a:lnTo>
                      <a:pt x="22" y="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30" name="Freeform 439"/>
              <p:cNvSpPr>
                <a:spLocks/>
              </p:cNvSpPr>
              <p:nvPr/>
            </p:nvSpPr>
            <p:spPr bwMode="auto">
              <a:xfrm>
                <a:off x="2298700" y="4448176"/>
                <a:ext cx="4763" cy="4763"/>
              </a:xfrm>
              <a:custGeom>
                <a:avLst/>
                <a:gdLst>
                  <a:gd name="T0" fmla="*/ 3 w 3"/>
                  <a:gd name="T1" fmla="*/ 0 h 3"/>
                  <a:gd name="T2" fmla="*/ 0 w 3"/>
                  <a:gd name="T3" fmla="*/ 0 h 3"/>
                  <a:gd name="T4" fmla="*/ 0 w 3"/>
                  <a:gd name="T5" fmla="*/ 0 h 3"/>
                  <a:gd name="T6" fmla="*/ 0 w 3"/>
                  <a:gd name="T7" fmla="*/ 0 h 3"/>
                  <a:gd name="T8" fmla="*/ 3 w 3"/>
                  <a:gd name="T9" fmla="*/ 3 h 3"/>
                  <a:gd name="T10" fmla="*/ 3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3" y="0"/>
                    </a:moveTo>
                    <a:lnTo>
                      <a:pt x="0" y="0"/>
                    </a:lnTo>
                    <a:lnTo>
                      <a:pt x="3" y="3"/>
                    </a:lnTo>
                    <a:lnTo>
                      <a:pt x="3"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31" name="Freeform 440"/>
              <p:cNvSpPr>
                <a:spLocks/>
              </p:cNvSpPr>
              <p:nvPr/>
            </p:nvSpPr>
            <p:spPr bwMode="auto">
              <a:xfrm>
                <a:off x="1816100" y="4603751"/>
                <a:ext cx="25400" cy="15875"/>
              </a:xfrm>
              <a:custGeom>
                <a:avLst/>
                <a:gdLst>
                  <a:gd name="T0" fmla="*/ 0 w 16"/>
                  <a:gd name="T1" fmla="*/ 0 h 10"/>
                  <a:gd name="T2" fmla="*/ 4 w 16"/>
                  <a:gd name="T3" fmla="*/ 10 h 10"/>
                  <a:gd name="T4" fmla="*/ 13 w 16"/>
                  <a:gd name="T5" fmla="*/ 10 h 10"/>
                  <a:gd name="T6" fmla="*/ 13 w 16"/>
                  <a:gd name="T7" fmla="*/ 10 h 10"/>
                  <a:gd name="T8" fmla="*/ 16 w 16"/>
                  <a:gd name="T9" fmla="*/ 6 h 10"/>
                  <a:gd name="T10" fmla="*/ 13 w 16"/>
                  <a:gd name="T11" fmla="*/ 6 h 10"/>
                  <a:gd name="T12" fmla="*/ 7 w 16"/>
                  <a:gd name="T13" fmla="*/ 3 h 10"/>
                  <a:gd name="T14" fmla="*/ 0 w 16"/>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0"/>
                  <a:gd name="T26" fmla="*/ 16 w 16"/>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0">
                    <a:moveTo>
                      <a:pt x="0" y="0"/>
                    </a:moveTo>
                    <a:lnTo>
                      <a:pt x="4" y="10"/>
                    </a:lnTo>
                    <a:lnTo>
                      <a:pt x="13" y="10"/>
                    </a:lnTo>
                    <a:lnTo>
                      <a:pt x="16" y="6"/>
                    </a:lnTo>
                    <a:lnTo>
                      <a:pt x="13" y="6"/>
                    </a:lnTo>
                    <a:lnTo>
                      <a:pt x="7" y="3"/>
                    </a:lnTo>
                    <a:lnTo>
                      <a:pt x="0" y="0"/>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32" name="Freeform 441"/>
              <p:cNvSpPr>
                <a:spLocks/>
              </p:cNvSpPr>
              <p:nvPr/>
            </p:nvSpPr>
            <p:spPr bwMode="auto">
              <a:xfrm>
                <a:off x="1781175" y="4594226"/>
                <a:ext cx="41275" cy="34925"/>
              </a:xfrm>
              <a:custGeom>
                <a:avLst/>
                <a:gdLst>
                  <a:gd name="T0" fmla="*/ 22 w 26"/>
                  <a:gd name="T1" fmla="*/ 6 h 22"/>
                  <a:gd name="T2" fmla="*/ 0 w 26"/>
                  <a:gd name="T3" fmla="*/ 0 h 22"/>
                  <a:gd name="T4" fmla="*/ 3 w 26"/>
                  <a:gd name="T5" fmla="*/ 22 h 22"/>
                  <a:gd name="T6" fmla="*/ 26 w 26"/>
                  <a:gd name="T7" fmla="*/ 16 h 22"/>
                  <a:gd name="T8" fmla="*/ 22 w 26"/>
                  <a:gd name="T9" fmla="*/ 6 h 22"/>
                  <a:gd name="T10" fmla="*/ 0 60000 65536"/>
                  <a:gd name="T11" fmla="*/ 0 60000 65536"/>
                  <a:gd name="T12" fmla="*/ 0 60000 65536"/>
                  <a:gd name="T13" fmla="*/ 0 60000 65536"/>
                  <a:gd name="T14" fmla="*/ 0 60000 65536"/>
                  <a:gd name="T15" fmla="*/ 0 w 26"/>
                  <a:gd name="T16" fmla="*/ 0 h 22"/>
                  <a:gd name="T17" fmla="*/ 26 w 26"/>
                  <a:gd name="T18" fmla="*/ 22 h 22"/>
                </a:gdLst>
                <a:ahLst/>
                <a:cxnLst>
                  <a:cxn ang="T10">
                    <a:pos x="T0" y="T1"/>
                  </a:cxn>
                  <a:cxn ang="T11">
                    <a:pos x="T2" y="T3"/>
                  </a:cxn>
                  <a:cxn ang="T12">
                    <a:pos x="T4" y="T5"/>
                  </a:cxn>
                  <a:cxn ang="T13">
                    <a:pos x="T6" y="T7"/>
                  </a:cxn>
                  <a:cxn ang="T14">
                    <a:pos x="T8" y="T9"/>
                  </a:cxn>
                </a:cxnLst>
                <a:rect l="T15" t="T16" r="T17" b="T18"/>
                <a:pathLst>
                  <a:path w="26" h="22">
                    <a:moveTo>
                      <a:pt x="22" y="6"/>
                    </a:moveTo>
                    <a:lnTo>
                      <a:pt x="0" y="0"/>
                    </a:lnTo>
                    <a:lnTo>
                      <a:pt x="3" y="22"/>
                    </a:lnTo>
                    <a:lnTo>
                      <a:pt x="26" y="16"/>
                    </a:lnTo>
                    <a:lnTo>
                      <a:pt x="22" y="6"/>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33" name="Freeform 442"/>
              <p:cNvSpPr>
                <a:spLocks/>
              </p:cNvSpPr>
              <p:nvPr/>
            </p:nvSpPr>
            <p:spPr bwMode="auto">
              <a:xfrm>
                <a:off x="1746250" y="4578351"/>
                <a:ext cx="39688" cy="50800"/>
              </a:xfrm>
              <a:custGeom>
                <a:avLst/>
                <a:gdLst>
                  <a:gd name="T0" fmla="*/ 22 w 25"/>
                  <a:gd name="T1" fmla="*/ 10 h 32"/>
                  <a:gd name="T2" fmla="*/ 0 w 25"/>
                  <a:gd name="T3" fmla="*/ 0 h 32"/>
                  <a:gd name="T4" fmla="*/ 3 w 25"/>
                  <a:gd name="T5" fmla="*/ 32 h 32"/>
                  <a:gd name="T6" fmla="*/ 3 w 25"/>
                  <a:gd name="T7" fmla="*/ 32 h 32"/>
                  <a:gd name="T8" fmla="*/ 19 w 25"/>
                  <a:gd name="T9" fmla="*/ 32 h 32"/>
                  <a:gd name="T10" fmla="*/ 25 w 25"/>
                  <a:gd name="T11" fmla="*/ 32 h 32"/>
                  <a:gd name="T12" fmla="*/ 22 w 25"/>
                  <a:gd name="T13" fmla="*/ 10 h 32"/>
                  <a:gd name="T14" fmla="*/ 0 60000 65536"/>
                  <a:gd name="T15" fmla="*/ 0 60000 65536"/>
                  <a:gd name="T16" fmla="*/ 0 60000 65536"/>
                  <a:gd name="T17" fmla="*/ 0 60000 65536"/>
                  <a:gd name="T18" fmla="*/ 0 60000 65536"/>
                  <a:gd name="T19" fmla="*/ 0 60000 65536"/>
                  <a:gd name="T20" fmla="*/ 0 60000 65536"/>
                  <a:gd name="T21" fmla="*/ 0 w 25"/>
                  <a:gd name="T22" fmla="*/ 0 h 32"/>
                  <a:gd name="T23" fmla="*/ 25 w 25"/>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2">
                    <a:moveTo>
                      <a:pt x="22" y="10"/>
                    </a:moveTo>
                    <a:lnTo>
                      <a:pt x="0" y="0"/>
                    </a:lnTo>
                    <a:lnTo>
                      <a:pt x="3" y="32"/>
                    </a:lnTo>
                    <a:lnTo>
                      <a:pt x="19" y="32"/>
                    </a:lnTo>
                    <a:lnTo>
                      <a:pt x="25" y="32"/>
                    </a:lnTo>
                    <a:lnTo>
                      <a:pt x="22" y="1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34" name="Freeform 443"/>
              <p:cNvSpPr>
                <a:spLocks/>
              </p:cNvSpPr>
              <p:nvPr/>
            </p:nvSpPr>
            <p:spPr bwMode="auto">
              <a:xfrm>
                <a:off x="1660525" y="4573588"/>
                <a:ext cx="90488" cy="55563"/>
              </a:xfrm>
              <a:custGeom>
                <a:avLst/>
                <a:gdLst>
                  <a:gd name="T0" fmla="*/ 54 w 57"/>
                  <a:gd name="T1" fmla="*/ 3 h 35"/>
                  <a:gd name="T2" fmla="*/ 48 w 57"/>
                  <a:gd name="T3" fmla="*/ 0 h 35"/>
                  <a:gd name="T4" fmla="*/ 48 w 57"/>
                  <a:gd name="T5" fmla="*/ 0 h 35"/>
                  <a:gd name="T6" fmla="*/ 35 w 57"/>
                  <a:gd name="T7" fmla="*/ 0 h 35"/>
                  <a:gd name="T8" fmla="*/ 26 w 57"/>
                  <a:gd name="T9" fmla="*/ 0 h 35"/>
                  <a:gd name="T10" fmla="*/ 0 w 57"/>
                  <a:gd name="T11" fmla="*/ 3 h 35"/>
                  <a:gd name="T12" fmla="*/ 0 w 57"/>
                  <a:gd name="T13" fmla="*/ 16 h 35"/>
                  <a:gd name="T14" fmla="*/ 51 w 57"/>
                  <a:gd name="T15" fmla="*/ 32 h 35"/>
                  <a:gd name="T16" fmla="*/ 51 w 57"/>
                  <a:gd name="T17" fmla="*/ 32 h 35"/>
                  <a:gd name="T18" fmla="*/ 57 w 57"/>
                  <a:gd name="T19" fmla="*/ 35 h 35"/>
                  <a:gd name="T20" fmla="*/ 54 w 57"/>
                  <a:gd name="T21" fmla="*/ 3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5"/>
                  <a:gd name="T35" fmla="*/ 57 w 57"/>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5">
                    <a:moveTo>
                      <a:pt x="54" y="3"/>
                    </a:moveTo>
                    <a:lnTo>
                      <a:pt x="48" y="0"/>
                    </a:lnTo>
                    <a:lnTo>
                      <a:pt x="35" y="0"/>
                    </a:lnTo>
                    <a:lnTo>
                      <a:pt x="26" y="0"/>
                    </a:lnTo>
                    <a:lnTo>
                      <a:pt x="0" y="3"/>
                    </a:lnTo>
                    <a:lnTo>
                      <a:pt x="0" y="16"/>
                    </a:lnTo>
                    <a:lnTo>
                      <a:pt x="51" y="32"/>
                    </a:lnTo>
                    <a:lnTo>
                      <a:pt x="57" y="35"/>
                    </a:lnTo>
                    <a:lnTo>
                      <a:pt x="54" y="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35" name="Freeform 444"/>
              <p:cNvSpPr>
                <a:spLocks/>
              </p:cNvSpPr>
              <p:nvPr/>
            </p:nvSpPr>
            <p:spPr bwMode="auto">
              <a:xfrm>
                <a:off x="1641475" y="4578351"/>
                <a:ext cx="19050" cy="20638"/>
              </a:xfrm>
              <a:custGeom>
                <a:avLst/>
                <a:gdLst>
                  <a:gd name="T0" fmla="*/ 12 w 12"/>
                  <a:gd name="T1" fmla="*/ 0 h 13"/>
                  <a:gd name="T2" fmla="*/ 0 w 12"/>
                  <a:gd name="T3" fmla="*/ 3 h 13"/>
                  <a:gd name="T4" fmla="*/ 0 w 12"/>
                  <a:gd name="T5" fmla="*/ 3 h 13"/>
                  <a:gd name="T6" fmla="*/ 0 w 12"/>
                  <a:gd name="T7" fmla="*/ 3 h 13"/>
                  <a:gd name="T8" fmla="*/ 0 w 12"/>
                  <a:gd name="T9" fmla="*/ 7 h 13"/>
                  <a:gd name="T10" fmla="*/ 6 w 12"/>
                  <a:gd name="T11" fmla="*/ 10 h 13"/>
                  <a:gd name="T12" fmla="*/ 12 w 12"/>
                  <a:gd name="T13" fmla="*/ 13 h 13"/>
                  <a:gd name="T14" fmla="*/ 12 w 12"/>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3"/>
                  <a:gd name="T26" fmla="*/ 12 w 12"/>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3">
                    <a:moveTo>
                      <a:pt x="12" y="0"/>
                    </a:moveTo>
                    <a:lnTo>
                      <a:pt x="0" y="3"/>
                    </a:lnTo>
                    <a:lnTo>
                      <a:pt x="0" y="7"/>
                    </a:lnTo>
                    <a:lnTo>
                      <a:pt x="6" y="10"/>
                    </a:lnTo>
                    <a:lnTo>
                      <a:pt x="12" y="13"/>
                    </a:lnTo>
                    <a:lnTo>
                      <a:pt x="12" y="0"/>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36" name="Freeform 445"/>
              <p:cNvSpPr>
                <a:spLocks/>
              </p:cNvSpPr>
              <p:nvPr/>
            </p:nvSpPr>
            <p:spPr bwMode="auto">
              <a:xfrm>
                <a:off x="1660525" y="4608513"/>
                <a:ext cx="71438" cy="46038"/>
              </a:xfrm>
              <a:custGeom>
                <a:avLst/>
                <a:gdLst>
                  <a:gd name="T0" fmla="*/ 0 w 45"/>
                  <a:gd name="T1" fmla="*/ 0 h 29"/>
                  <a:gd name="T2" fmla="*/ 0 w 45"/>
                  <a:gd name="T3" fmla="*/ 29 h 29"/>
                  <a:gd name="T4" fmla="*/ 0 w 45"/>
                  <a:gd name="T5" fmla="*/ 29 h 29"/>
                  <a:gd name="T6" fmla="*/ 7 w 45"/>
                  <a:gd name="T7" fmla="*/ 29 h 29"/>
                  <a:gd name="T8" fmla="*/ 45 w 45"/>
                  <a:gd name="T9" fmla="*/ 19 h 29"/>
                  <a:gd name="T10" fmla="*/ 45 w 45"/>
                  <a:gd name="T11" fmla="*/ 19 h 29"/>
                  <a:gd name="T12" fmla="*/ 45 w 45"/>
                  <a:gd name="T13" fmla="*/ 19 h 29"/>
                  <a:gd name="T14" fmla="*/ 45 w 45"/>
                  <a:gd name="T15" fmla="*/ 19 h 29"/>
                  <a:gd name="T16" fmla="*/ 38 w 45"/>
                  <a:gd name="T17" fmla="*/ 13 h 29"/>
                  <a:gd name="T18" fmla="*/ 0 w 45"/>
                  <a:gd name="T19" fmla="*/ 0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29"/>
                  <a:gd name="T32" fmla="*/ 45 w 45"/>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29">
                    <a:moveTo>
                      <a:pt x="0" y="0"/>
                    </a:moveTo>
                    <a:lnTo>
                      <a:pt x="0" y="29"/>
                    </a:lnTo>
                    <a:lnTo>
                      <a:pt x="7" y="29"/>
                    </a:lnTo>
                    <a:lnTo>
                      <a:pt x="45" y="19"/>
                    </a:lnTo>
                    <a:lnTo>
                      <a:pt x="38" y="13"/>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37" name="Freeform 446"/>
              <p:cNvSpPr>
                <a:spLocks/>
              </p:cNvSpPr>
              <p:nvPr/>
            </p:nvSpPr>
            <p:spPr bwMode="auto">
              <a:xfrm>
                <a:off x="1570038" y="4594226"/>
                <a:ext cx="90488" cy="60325"/>
              </a:xfrm>
              <a:custGeom>
                <a:avLst/>
                <a:gdLst>
                  <a:gd name="T0" fmla="*/ 57 w 57"/>
                  <a:gd name="T1" fmla="*/ 9 h 38"/>
                  <a:gd name="T2" fmla="*/ 38 w 57"/>
                  <a:gd name="T3" fmla="*/ 3 h 38"/>
                  <a:gd name="T4" fmla="*/ 38 w 57"/>
                  <a:gd name="T5" fmla="*/ 3 h 38"/>
                  <a:gd name="T6" fmla="*/ 26 w 57"/>
                  <a:gd name="T7" fmla="*/ 0 h 38"/>
                  <a:gd name="T8" fmla="*/ 16 w 57"/>
                  <a:gd name="T9" fmla="*/ 0 h 38"/>
                  <a:gd name="T10" fmla="*/ 0 w 57"/>
                  <a:gd name="T11" fmla="*/ 3 h 38"/>
                  <a:gd name="T12" fmla="*/ 3 w 57"/>
                  <a:gd name="T13" fmla="*/ 22 h 38"/>
                  <a:gd name="T14" fmla="*/ 38 w 57"/>
                  <a:gd name="T15" fmla="*/ 35 h 38"/>
                  <a:gd name="T16" fmla="*/ 38 w 57"/>
                  <a:gd name="T17" fmla="*/ 35 h 38"/>
                  <a:gd name="T18" fmla="*/ 57 w 57"/>
                  <a:gd name="T19" fmla="*/ 38 h 38"/>
                  <a:gd name="T20" fmla="*/ 57 w 57"/>
                  <a:gd name="T21" fmla="*/ 9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8"/>
                  <a:gd name="T35" fmla="*/ 57 w 57"/>
                  <a:gd name="T36" fmla="*/ 38 h 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8">
                    <a:moveTo>
                      <a:pt x="57" y="9"/>
                    </a:moveTo>
                    <a:lnTo>
                      <a:pt x="38" y="3"/>
                    </a:lnTo>
                    <a:lnTo>
                      <a:pt x="26" y="0"/>
                    </a:lnTo>
                    <a:lnTo>
                      <a:pt x="16" y="0"/>
                    </a:lnTo>
                    <a:lnTo>
                      <a:pt x="0" y="3"/>
                    </a:lnTo>
                    <a:lnTo>
                      <a:pt x="3" y="22"/>
                    </a:lnTo>
                    <a:lnTo>
                      <a:pt x="38" y="35"/>
                    </a:lnTo>
                    <a:lnTo>
                      <a:pt x="57" y="38"/>
                    </a:lnTo>
                    <a:lnTo>
                      <a:pt x="57" y="9"/>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38" name="Freeform 447"/>
              <p:cNvSpPr>
                <a:spLocks/>
              </p:cNvSpPr>
              <p:nvPr/>
            </p:nvSpPr>
            <p:spPr bwMode="auto">
              <a:xfrm>
                <a:off x="1530350" y="4598988"/>
                <a:ext cx="44450" cy="30163"/>
              </a:xfrm>
              <a:custGeom>
                <a:avLst/>
                <a:gdLst>
                  <a:gd name="T0" fmla="*/ 25 w 28"/>
                  <a:gd name="T1" fmla="*/ 0 h 19"/>
                  <a:gd name="T2" fmla="*/ 0 w 28"/>
                  <a:gd name="T3" fmla="*/ 6 h 19"/>
                  <a:gd name="T4" fmla="*/ 0 w 28"/>
                  <a:gd name="T5" fmla="*/ 6 h 19"/>
                  <a:gd name="T6" fmla="*/ 0 w 28"/>
                  <a:gd name="T7" fmla="*/ 6 h 19"/>
                  <a:gd name="T8" fmla="*/ 0 w 28"/>
                  <a:gd name="T9" fmla="*/ 6 h 19"/>
                  <a:gd name="T10" fmla="*/ 6 w 28"/>
                  <a:gd name="T11" fmla="*/ 13 h 19"/>
                  <a:gd name="T12" fmla="*/ 28 w 28"/>
                  <a:gd name="T13" fmla="*/ 19 h 19"/>
                  <a:gd name="T14" fmla="*/ 25 w 28"/>
                  <a:gd name="T15" fmla="*/ 0 h 19"/>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19"/>
                  <a:gd name="T26" fmla="*/ 28 w 28"/>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19">
                    <a:moveTo>
                      <a:pt x="25" y="0"/>
                    </a:moveTo>
                    <a:lnTo>
                      <a:pt x="0" y="6"/>
                    </a:lnTo>
                    <a:lnTo>
                      <a:pt x="6" y="13"/>
                    </a:lnTo>
                    <a:lnTo>
                      <a:pt x="28" y="19"/>
                    </a:lnTo>
                    <a:lnTo>
                      <a:pt x="25" y="0"/>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39" name="Freeform 448"/>
              <p:cNvSpPr>
                <a:spLocks/>
              </p:cNvSpPr>
              <p:nvPr/>
            </p:nvSpPr>
            <p:spPr bwMode="auto">
              <a:xfrm>
                <a:off x="1574800" y="4638676"/>
                <a:ext cx="50800" cy="34925"/>
              </a:xfrm>
              <a:custGeom>
                <a:avLst/>
                <a:gdLst>
                  <a:gd name="T0" fmla="*/ 0 w 32"/>
                  <a:gd name="T1" fmla="*/ 0 h 22"/>
                  <a:gd name="T2" fmla="*/ 0 w 32"/>
                  <a:gd name="T3" fmla="*/ 22 h 22"/>
                  <a:gd name="T4" fmla="*/ 29 w 32"/>
                  <a:gd name="T5" fmla="*/ 16 h 22"/>
                  <a:gd name="T6" fmla="*/ 29 w 32"/>
                  <a:gd name="T7" fmla="*/ 16 h 22"/>
                  <a:gd name="T8" fmla="*/ 32 w 32"/>
                  <a:gd name="T9" fmla="*/ 16 h 22"/>
                  <a:gd name="T10" fmla="*/ 32 w 32"/>
                  <a:gd name="T11" fmla="*/ 13 h 22"/>
                  <a:gd name="T12" fmla="*/ 23 w 32"/>
                  <a:gd name="T13" fmla="*/ 10 h 22"/>
                  <a:gd name="T14" fmla="*/ 0 w 32"/>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22"/>
                  <a:gd name="T26" fmla="*/ 32 w 32"/>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22">
                    <a:moveTo>
                      <a:pt x="0" y="0"/>
                    </a:moveTo>
                    <a:lnTo>
                      <a:pt x="0" y="22"/>
                    </a:lnTo>
                    <a:lnTo>
                      <a:pt x="29" y="16"/>
                    </a:lnTo>
                    <a:lnTo>
                      <a:pt x="32" y="16"/>
                    </a:lnTo>
                    <a:lnTo>
                      <a:pt x="32" y="13"/>
                    </a:lnTo>
                    <a:lnTo>
                      <a:pt x="23" y="10"/>
                    </a:lnTo>
                    <a:lnTo>
                      <a:pt x="0" y="0"/>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40" name="Freeform 449"/>
              <p:cNvSpPr>
                <a:spLocks/>
              </p:cNvSpPr>
              <p:nvPr/>
            </p:nvSpPr>
            <p:spPr bwMode="auto">
              <a:xfrm>
                <a:off x="1485900" y="4619626"/>
                <a:ext cx="88900" cy="60325"/>
              </a:xfrm>
              <a:custGeom>
                <a:avLst/>
                <a:gdLst>
                  <a:gd name="T0" fmla="*/ 56 w 56"/>
                  <a:gd name="T1" fmla="*/ 12 h 38"/>
                  <a:gd name="T2" fmla="*/ 22 w 56"/>
                  <a:gd name="T3" fmla="*/ 3 h 38"/>
                  <a:gd name="T4" fmla="*/ 22 w 56"/>
                  <a:gd name="T5" fmla="*/ 3 h 38"/>
                  <a:gd name="T6" fmla="*/ 9 w 56"/>
                  <a:gd name="T7" fmla="*/ 0 h 38"/>
                  <a:gd name="T8" fmla="*/ 0 w 56"/>
                  <a:gd name="T9" fmla="*/ 0 h 38"/>
                  <a:gd name="T10" fmla="*/ 0 w 56"/>
                  <a:gd name="T11" fmla="*/ 28 h 38"/>
                  <a:gd name="T12" fmla="*/ 19 w 56"/>
                  <a:gd name="T13" fmla="*/ 34 h 38"/>
                  <a:gd name="T14" fmla="*/ 19 w 56"/>
                  <a:gd name="T15" fmla="*/ 34 h 38"/>
                  <a:gd name="T16" fmla="*/ 34 w 56"/>
                  <a:gd name="T17" fmla="*/ 38 h 38"/>
                  <a:gd name="T18" fmla="*/ 44 w 56"/>
                  <a:gd name="T19" fmla="*/ 38 h 38"/>
                  <a:gd name="T20" fmla="*/ 56 w 56"/>
                  <a:gd name="T21" fmla="*/ 34 h 38"/>
                  <a:gd name="T22" fmla="*/ 56 w 56"/>
                  <a:gd name="T23" fmla="*/ 12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
                  <a:gd name="T37" fmla="*/ 0 h 38"/>
                  <a:gd name="T38" fmla="*/ 56 w 56"/>
                  <a:gd name="T39" fmla="*/ 38 h 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 h="38">
                    <a:moveTo>
                      <a:pt x="56" y="12"/>
                    </a:moveTo>
                    <a:lnTo>
                      <a:pt x="22" y="3"/>
                    </a:lnTo>
                    <a:lnTo>
                      <a:pt x="9" y="0"/>
                    </a:lnTo>
                    <a:lnTo>
                      <a:pt x="0" y="0"/>
                    </a:lnTo>
                    <a:lnTo>
                      <a:pt x="0" y="28"/>
                    </a:lnTo>
                    <a:lnTo>
                      <a:pt x="19" y="34"/>
                    </a:lnTo>
                    <a:lnTo>
                      <a:pt x="34" y="38"/>
                    </a:lnTo>
                    <a:lnTo>
                      <a:pt x="44" y="38"/>
                    </a:lnTo>
                    <a:lnTo>
                      <a:pt x="56" y="34"/>
                    </a:lnTo>
                    <a:lnTo>
                      <a:pt x="56" y="12"/>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41" name="Freeform 450"/>
              <p:cNvSpPr>
                <a:spLocks/>
              </p:cNvSpPr>
              <p:nvPr/>
            </p:nvSpPr>
            <p:spPr bwMode="auto">
              <a:xfrm>
                <a:off x="1414463" y="4619626"/>
                <a:ext cx="71438" cy="44450"/>
              </a:xfrm>
              <a:custGeom>
                <a:avLst/>
                <a:gdLst>
                  <a:gd name="T0" fmla="*/ 45 w 45"/>
                  <a:gd name="T1" fmla="*/ 0 h 28"/>
                  <a:gd name="T2" fmla="*/ 3 w 45"/>
                  <a:gd name="T3" fmla="*/ 6 h 28"/>
                  <a:gd name="T4" fmla="*/ 3 w 45"/>
                  <a:gd name="T5" fmla="*/ 6 h 28"/>
                  <a:gd name="T6" fmla="*/ 0 w 45"/>
                  <a:gd name="T7" fmla="*/ 9 h 28"/>
                  <a:gd name="T8" fmla="*/ 0 w 45"/>
                  <a:gd name="T9" fmla="*/ 9 h 28"/>
                  <a:gd name="T10" fmla="*/ 7 w 45"/>
                  <a:gd name="T11" fmla="*/ 15 h 28"/>
                  <a:gd name="T12" fmla="*/ 45 w 45"/>
                  <a:gd name="T13" fmla="*/ 28 h 28"/>
                  <a:gd name="T14" fmla="*/ 45 w 45"/>
                  <a:gd name="T15" fmla="*/ 0 h 28"/>
                  <a:gd name="T16" fmla="*/ 45 w 45"/>
                  <a:gd name="T17" fmla="*/ 0 h 28"/>
                  <a:gd name="T18" fmla="*/ 45 w 45"/>
                  <a:gd name="T19" fmla="*/ 0 h 28"/>
                  <a:gd name="T20" fmla="*/ 45 w 45"/>
                  <a:gd name="T21" fmla="*/ 0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28"/>
                  <a:gd name="T35" fmla="*/ 45 w 45"/>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28">
                    <a:moveTo>
                      <a:pt x="45" y="0"/>
                    </a:moveTo>
                    <a:lnTo>
                      <a:pt x="3" y="6"/>
                    </a:lnTo>
                    <a:lnTo>
                      <a:pt x="0" y="9"/>
                    </a:lnTo>
                    <a:lnTo>
                      <a:pt x="7" y="15"/>
                    </a:lnTo>
                    <a:lnTo>
                      <a:pt x="45" y="28"/>
                    </a:lnTo>
                    <a:lnTo>
                      <a:pt x="45" y="0"/>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42" name="Freeform 451"/>
              <p:cNvSpPr>
                <a:spLocks/>
              </p:cNvSpPr>
              <p:nvPr/>
            </p:nvSpPr>
            <p:spPr bwMode="auto">
              <a:xfrm>
                <a:off x="2379663" y="4483101"/>
                <a:ext cx="19050" cy="15875"/>
              </a:xfrm>
              <a:custGeom>
                <a:avLst/>
                <a:gdLst>
                  <a:gd name="T0" fmla="*/ 0 w 12"/>
                  <a:gd name="T1" fmla="*/ 0 h 10"/>
                  <a:gd name="T2" fmla="*/ 0 w 12"/>
                  <a:gd name="T3" fmla="*/ 10 h 10"/>
                  <a:gd name="T4" fmla="*/ 9 w 12"/>
                  <a:gd name="T5" fmla="*/ 7 h 10"/>
                  <a:gd name="T6" fmla="*/ 9 w 12"/>
                  <a:gd name="T7" fmla="*/ 7 h 10"/>
                  <a:gd name="T8" fmla="*/ 12 w 12"/>
                  <a:gd name="T9" fmla="*/ 7 h 10"/>
                  <a:gd name="T10" fmla="*/ 9 w 12"/>
                  <a:gd name="T11" fmla="*/ 3 h 10"/>
                  <a:gd name="T12" fmla="*/ 3 w 12"/>
                  <a:gd name="T13" fmla="*/ 0 h 10"/>
                  <a:gd name="T14" fmla="*/ 0 w 12"/>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0"/>
                  <a:gd name="T26" fmla="*/ 12 w 12"/>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0">
                    <a:moveTo>
                      <a:pt x="0" y="0"/>
                    </a:moveTo>
                    <a:lnTo>
                      <a:pt x="0" y="10"/>
                    </a:lnTo>
                    <a:lnTo>
                      <a:pt x="9" y="7"/>
                    </a:lnTo>
                    <a:lnTo>
                      <a:pt x="12" y="7"/>
                    </a:lnTo>
                    <a:lnTo>
                      <a:pt x="9" y="3"/>
                    </a:lnTo>
                    <a:lnTo>
                      <a:pt x="3" y="0"/>
                    </a:lnTo>
                    <a:lnTo>
                      <a:pt x="0" y="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43" name="Freeform 452"/>
              <p:cNvSpPr>
                <a:spLocks/>
              </p:cNvSpPr>
              <p:nvPr/>
            </p:nvSpPr>
            <p:spPr bwMode="auto">
              <a:xfrm>
                <a:off x="2344738" y="4473576"/>
                <a:ext cx="34925" cy="30163"/>
              </a:xfrm>
              <a:custGeom>
                <a:avLst/>
                <a:gdLst>
                  <a:gd name="T0" fmla="*/ 22 w 22"/>
                  <a:gd name="T1" fmla="*/ 6 h 19"/>
                  <a:gd name="T2" fmla="*/ 0 w 22"/>
                  <a:gd name="T3" fmla="*/ 0 h 19"/>
                  <a:gd name="T4" fmla="*/ 0 w 22"/>
                  <a:gd name="T5" fmla="*/ 19 h 19"/>
                  <a:gd name="T6" fmla="*/ 22 w 22"/>
                  <a:gd name="T7" fmla="*/ 16 h 19"/>
                  <a:gd name="T8" fmla="*/ 22 w 22"/>
                  <a:gd name="T9" fmla="*/ 6 h 19"/>
                  <a:gd name="T10" fmla="*/ 0 60000 65536"/>
                  <a:gd name="T11" fmla="*/ 0 60000 65536"/>
                  <a:gd name="T12" fmla="*/ 0 60000 65536"/>
                  <a:gd name="T13" fmla="*/ 0 60000 65536"/>
                  <a:gd name="T14" fmla="*/ 0 60000 65536"/>
                  <a:gd name="T15" fmla="*/ 0 w 22"/>
                  <a:gd name="T16" fmla="*/ 0 h 19"/>
                  <a:gd name="T17" fmla="*/ 22 w 22"/>
                  <a:gd name="T18" fmla="*/ 19 h 19"/>
                </a:gdLst>
                <a:ahLst/>
                <a:cxnLst>
                  <a:cxn ang="T10">
                    <a:pos x="T0" y="T1"/>
                  </a:cxn>
                  <a:cxn ang="T11">
                    <a:pos x="T2" y="T3"/>
                  </a:cxn>
                  <a:cxn ang="T12">
                    <a:pos x="T4" y="T5"/>
                  </a:cxn>
                  <a:cxn ang="T13">
                    <a:pos x="T6" y="T7"/>
                  </a:cxn>
                  <a:cxn ang="T14">
                    <a:pos x="T8" y="T9"/>
                  </a:cxn>
                </a:cxnLst>
                <a:rect l="T15" t="T16" r="T17" b="T18"/>
                <a:pathLst>
                  <a:path w="22" h="19">
                    <a:moveTo>
                      <a:pt x="22" y="6"/>
                    </a:moveTo>
                    <a:lnTo>
                      <a:pt x="0" y="0"/>
                    </a:lnTo>
                    <a:lnTo>
                      <a:pt x="0" y="19"/>
                    </a:lnTo>
                    <a:lnTo>
                      <a:pt x="22" y="16"/>
                    </a:lnTo>
                    <a:lnTo>
                      <a:pt x="22" y="6"/>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44" name="Freeform 453"/>
              <p:cNvSpPr>
                <a:spLocks/>
              </p:cNvSpPr>
              <p:nvPr/>
            </p:nvSpPr>
            <p:spPr bwMode="auto">
              <a:xfrm>
                <a:off x="2303463" y="4457701"/>
                <a:ext cx="41275" cy="55563"/>
              </a:xfrm>
              <a:custGeom>
                <a:avLst/>
                <a:gdLst>
                  <a:gd name="T0" fmla="*/ 26 w 26"/>
                  <a:gd name="T1" fmla="*/ 10 h 35"/>
                  <a:gd name="T2" fmla="*/ 0 w 26"/>
                  <a:gd name="T3" fmla="*/ 0 h 35"/>
                  <a:gd name="T4" fmla="*/ 3 w 26"/>
                  <a:gd name="T5" fmla="*/ 35 h 35"/>
                  <a:gd name="T6" fmla="*/ 26 w 26"/>
                  <a:gd name="T7" fmla="*/ 29 h 35"/>
                  <a:gd name="T8" fmla="*/ 26 w 26"/>
                  <a:gd name="T9" fmla="*/ 10 h 35"/>
                  <a:gd name="T10" fmla="*/ 0 60000 65536"/>
                  <a:gd name="T11" fmla="*/ 0 60000 65536"/>
                  <a:gd name="T12" fmla="*/ 0 60000 65536"/>
                  <a:gd name="T13" fmla="*/ 0 60000 65536"/>
                  <a:gd name="T14" fmla="*/ 0 60000 65536"/>
                  <a:gd name="T15" fmla="*/ 0 w 26"/>
                  <a:gd name="T16" fmla="*/ 0 h 35"/>
                  <a:gd name="T17" fmla="*/ 26 w 26"/>
                  <a:gd name="T18" fmla="*/ 35 h 35"/>
                </a:gdLst>
                <a:ahLst/>
                <a:cxnLst>
                  <a:cxn ang="T10">
                    <a:pos x="T0" y="T1"/>
                  </a:cxn>
                  <a:cxn ang="T11">
                    <a:pos x="T2" y="T3"/>
                  </a:cxn>
                  <a:cxn ang="T12">
                    <a:pos x="T4" y="T5"/>
                  </a:cxn>
                  <a:cxn ang="T13">
                    <a:pos x="T6" y="T7"/>
                  </a:cxn>
                  <a:cxn ang="T14">
                    <a:pos x="T8" y="T9"/>
                  </a:cxn>
                </a:cxnLst>
                <a:rect l="T15" t="T16" r="T17" b="T18"/>
                <a:pathLst>
                  <a:path w="26" h="35">
                    <a:moveTo>
                      <a:pt x="26" y="10"/>
                    </a:moveTo>
                    <a:lnTo>
                      <a:pt x="0" y="0"/>
                    </a:lnTo>
                    <a:lnTo>
                      <a:pt x="3" y="35"/>
                    </a:lnTo>
                    <a:lnTo>
                      <a:pt x="26" y="29"/>
                    </a:lnTo>
                    <a:lnTo>
                      <a:pt x="26" y="1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45" name="Freeform 454"/>
              <p:cNvSpPr>
                <a:spLocks/>
              </p:cNvSpPr>
              <p:nvPr/>
            </p:nvSpPr>
            <p:spPr bwMode="auto">
              <a:xfrm>
                <a:off x="2268538" y="4452938"/>
                <a:ext cx="39688" cy="65088"/>
              </a:xfrm>
              <a:custGeom>
                <a:avLst/>
                <a:gdLst>
                  <a:gd name="T0" fmla="*/ 22 w 25"/>
                  <a:gd name="T1" fmla="*/ 3 h 41"/>
                  <a:gd name="T2" fmla="*/ 19 w 25"/>
                  <a:gd name="T3" fmla="*/ 3 h 41"/>
                  <a:gd name="T4" fmla="*/ 19 w 25"/>
                  <a:gd name="T5" fmla="*/ 3 h 41"/>
                  <a:gd name="T6" fmla="*/ 0 w 25"/>
                  <a:gd name="T7" fmla="*/ 0 h 41"/>
                  <a:gd name="T8" fmla="*/ 3 w 25"/>
                  <a:gd name="T9" fmla="*/ 41 h 41"/>
                  <a:gd name="T10" fmla="*/ 25 w 25"/>
                  <a:gd name="T11" fmla="*/ 38 h 41"/>
                  <a:gd name="T12" fmla="*/ 22 w 25"/>
                  <a:gd name="T13" fmla="*/ 3 h 41"/>
                  <a:gd name="T14" fmla="*/ 0 60000 65536"/>
                  <a:gd name="T15" fmla="*/ 0 60000 65536"/>
                  <a:gd name="T16" fmla="*/ 0 60000 65536"/>
                  <a:gd name="T17" fmla="*/ 0 60000 65536"/>
                  <a:gd name="T18" fmla="*/ 0 60000 65536"/>
                  <a:gd name="T19" fmla="*/ 0 60000 65536"/>
                  <a:gd name="T20" fmla="*/ 0 60000 65536"/>
                  <a:gd name="T21" fmla="*/ 0 w 25"/>
                  <a:gd name="T22" fmla="*/ 0 h 41"/>
                  <a:gd name="T23" fmla="*/ 25 w 25"/>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41">
                    <a:moveTo>
                      <a:pt x="22" y="3"/>
                    </a:moveTo>
                    <a:lnTo>
                      <a:pt x="19" y="3"/>
                    </a:lnTo>
                    <a:lnTo>
                      <a:pt x="0" y="0"/>
                    </a:lnTo>
                    <a:lnTo>
                      <a:pt x="3" y="41"/>
                    </a:lnTo>
                    <a:lnTo>
                      <a:pt x="25" y="38"/>
                    </a:lnTo>
                    <a:lnTo>
                      <a:pt x="22" y="3"/>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46" name="Freeform 455"/>
              <p:cNvSpPr>
                <a:spLocks/>
              </p:cNvSpPr>
              <p:nvPr/>
            </p:nvSpPr>
            <p:spPr bwMode="auto">
              <a:xfrm>
                <a:off x="2233613" y="4452938"/>
                <a:ext cx="39688" cy="76200"/>
              </a:xfrm>
              <a:custGeom>
                <a:avLst/>
                <a:gdLst>
                  <a:gd name="T0" fmla="*/ 22 w 25"/>
                  <a:gd name="T1" fmla="*/ 0 h 48"/>
                  <a:gd name="T2" fmla="*/ 0 w 25"/>
                  <a:gd name="T3" fmla="*/ 3 h 48"/>
                  <a:gd name="T4" fmla="*/ 3 w 25"/>
                  <a:gd name="T5" fmla="*/ 48 h 48"/>
                  <a:gd name="T6" fmla="*/ 25 w 25"/>
                  <a:gd name="T7" fmla="*/ 41 h 48"/>
                  <a:gd name="T8" fmla="*/ 22 w 25"/>
                  <a:gd name="T9" fmla="*/ 0 h 48"/>
                  <a:gd name="T10" fmla="*/ 22 w 25"/>
                  <a:gd name="T11" fmla="*/ 0 h 48"/>
                  <a:gd name="T12" fmla="*/ 22 w 25"/>
                  <a:gd name="T13" fmla="*/ 0 h 48"/>
                  <a:gd name="T14" fmla="*/ 22 w 25"/>
                  <a:gd name="T15" fmla="*/ 0 h 48"/>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48"/>
                  <a:gd name="T26" fmla="*/ 25 w 25"/>
                  <a:gd name="T27" fmla="*/ 48 h 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48">
                    <a:moveTo>
                      <a:pt x="22" y="0"/>
                    </a:moveTo>
                    <a:lnTo>
                      <a:pt x="0" y="3"/>
                    </a:lnTo>
                    <a:lnTo>
                      <a:pt x="3" y="48"/>
                    </a:lnTo>
                    <a:lnTo>
                      <a:pt x="25" y="41"/>
                    </a:lnTo>
                    <a:lnTo>
                      <a:pt x="22" y="0"/>
                    </a:ln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47" name="Freeform 456"/>
              <p:cNvSpPr>
                <a:spLocks/>
              </p:cNvSpPr>
              <p:nvPr/>
            </p:nvSpPr>
            <p:spPr bwMode="auto">
              <a:xfrm>
                <a:off x="2203450" y="4457701"/>
                <a:ext cx="34925" cy="76200"/>
              </a:xfrm>
              <a:custGeom>
                <a:avLst/>
                <a:gdLst>
                  <a:gd name="T0" fmla="*/ 0 w 22"/>
                  <a:gd name="T1" fmla="*/ 7 h 48"/>
                  <a:gd name="T2" fmla="*/ 0 w 22"/>
                  <a:gd name="T3" fmla="*/ 48 h 48"/>
                  <a:gd name="T4" fmla="*/ 22 w 22"/>
                  <a:gd name="T5" fmla="*/ 45 h 48"/>
                  <a:gd name="T6" fmla="*/ 19 w 22"/>
                  <a:gd name="T7" fmla="*/ 0 h 48"/>
                  <a:gd name="T8" fmla="*/ 0 w 22"/>
                  <a:gd name="T9" fmla="*/ 7 h 48"/>
                  <a:gd name="T10" fmla="*/ 0 60000 65536"/>
                  <a:gd name="T11" fmla="*/ 0 60000 65536"/>
                  <a:gd name="T12" fmla="*/ 0 60000 65536"/>
                  <a:gd name="T13" fmla="*/ 0 60000 65536"/>
                  <a:gd name="T14" fmla="*/ 0 60000 65536"/>
                  <a:gd name="T15" fmla="*/ 0 w 22"/>
                  <a:gd name="T16" fmla="*/ 0 h 48"/>
                  <a:gd name="T17" fmla="*/ 22 w 22"/>
                  <a:gd name="T18" fmla="*/ 48 h 48"/>
                </a:gdLst>
                <a:ahLst/>
                <a:cxnLst>
                  <a:cxn ang="T10">
                    <a:pos x="T0" y="T1"/>
                  </a:cxn>
                  <a:cxn ang="T11">
                    <a:pos x="T2" y="T3"/>
                  </a:cxn>
                  <a:cxn ang="T12">
                    <a:pos x="T4" y="T5"/>
                  </a:cxn>
                  <a:cxn ang="T13">
                    <a:pos x="T6" y="T7"/>
                  </a:cxn>
                  <a:cxn ang="T14">
                    <a:pos x="T8" y="T9"/>
                  </a:cxn>
                </a:cxnLst>
                <a:rect l="T15" t="T16" r="T17" b="T18"/>
                <a:pathLst>
                  <a:path w="22" h="48">
                    <a:moveTo>
                      <a:pt x="0" y="7"/>
                    </a:moveTo>
                    <a:lnTo>
                      <a:pt x="0" y="48"/>
                    </a:lnTo>
                    <a:lnTo>
                      <a:pt x="22" y="45"/>
                    </a:lnTo>
                    <a:lnTo>
                      <a:pt x="19" y="0"/>
                    </a:lnTo>
                    <a:lnTo>
                      <a:pt x="0" y="7"/>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48" name="Freeform 457"/>
              <p:cNvSpPr>
                <a:spLocks/>
              </p:cNvSpPr>
              <p:nvPr/>
            </p:nvSpPr>
            <p:spPr bwMode="auto">
              <a:xfrm>
                <a:off x="2168525" y="4468813"/>
                <a:ext cx="34925" cy="74613"/>
              </a:xfrm>
              <a:custGeom>
                <a:avLst/>
                <a:gdLst>
                  <a:gd name="T0" fmla="*/ 0 w 22"/>
                  <a:gd name="T1" fmla="*/ 3 h 47"/>
                  <a:gd name="T2" fmla="*/ 0 w 22"/>
                  <a:gd name="T3" fmla="*/ 47 h 47"/>
                  <a:gd name="T4" fmla="*/ 22 w 22"/>
                  <a:gd name="T5" fmla="*/ 41 h 47"/>
                  <a:gd name="T6" fmla="*/ 22 w 22"/>
                  <a:gd name="T7" fmla="*/ 0 h 47"/>
                  <a:gd name="T8" fmla="*/ 0 w 22"/>
                  <a:gd name="T9" fmla="*/ 3 h 47"/>
                  <a:gd name="T10" fmla="*/ 0 60000 65536"/>
                  <a:gd name="T11" fmla="*/ 0 60000 65536"/>
                  <a:gd name="T12" fmla="*/ 0 60000 65536"/>
                  <a:gd name="T13" fmla="*/ 0 60000 65536"/>
                  <a:gd name="T14" fmla="*/ 0 60000 65536"/>
                  <a:gd name="T15" fmla="*/ 0 w 22"/>
                  <a:gd name="T16" fmla="*/ 0 h 47"/>
                  <a:gd name="T17" fmla="*/ 22 w 22"/>
                  <a:gd name="T18" fmla="*/ 47 h 47"/>
                </a:gdLst>
                <a:ahLst/>
                <a:cxnLst>
                  <a:cxn ang="T10">
                    <a:pos x="T0" y="T1"/>
                  </a:cxn>
                  <a:cxn ang="T11">
                    <a:pos x="T2" y="T3"/>
                  </a:cxn>
                  <a:cxn ang="T12">
                    <a:pos x="T4" y="T5"/>
                  </a:cxn>
                  <a:cxn ang="T13">
                    <a:pos x="T6" y="T7"/>
                  </a:cxn>
                  <a:cxn ang="T14">
                    <a:pos x="T8" y="T9"/>
                  </a:cxn>
                </a:cxnLst>
                <a:rect l="T15" t="T16" r="T17" b="T18"/>
                <a:pathLst>
                  <a:path w="22" h="47">
                    <a:moveTo>
                      <a:pt x="0" y="3"/>
                    </a:moveTo>
                    <a:lnTo>
                      <a:pt x="0" y="47"/>
                    </a:lnTo>
                    <a:lnTo>
                      <a:pt x="22" y="41"/>
                    </a:lnTo>
                    <a:lnTo>
                      <a:pt x="22" y="0"/>
                    </a:lnTo>
                    <a:lnTo>
                      <a:pt x="0" y="3"/>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49" name="Freeform 458"/>
              <p:cNvSpPr>
                <a:spLocks/>
              </p:cNvSpPr>
              <p:nvPr/>
            </p:nvSpPr>
            <p:spPr bwMode="auto">
              <a:xfrm>
                <a:off x="2133600" y="4473576"/>
                <a:ext cx="34925" cy="79375"/>
              </a:xfrm>
              <a:custGeom>
                <a:avLst/>
                <a:gdLst>
                  <a:gd name="T0" fmla="*/ 0 w 22"/>
                  <a:gd name="T1" fmla="*/ 6 h 50"/>
                  <a:gd name="T2" fmla="*/ 0 w 22"/>
                  <a:gd name="T3" fmla="*/ 50 h 50"/>
                  <a:gd name="T4" fmla="*/ 22 w 22"/>
                  <a:gd name="T5" fmla="*/ 44 h 50"/>
                  <a:gd name="T6" fmla="*/ 22 w 22"/>
                  <a:gd name="T7" fmla="*/ 0 h 50"/>
                  <a:gd name="T8" fmla="*/ 0 w 22"/>
                  <a:gd name="T9" fmla="*/ 6 h 50"/>
                  <a:gd name="T10" fmla="*/ 0 60000 65536"/>
                  <a:gd name="T11" fmla="*/ 0 60000 65536"/>
                  <a:gd name="T12" fmla="*/ 0 60000 65536"/>
                  <a:gd name="T13" fmla="*/ 0 60000 65536"/>
                  <a:gd name="T14" fmla="*/ 0 60000 65536"/>
                  <a:gd name="T15" fmla="*/ 0 w 22"/>
                  <a:gd name="T16" fmla="*/ 0 h 50"/>
                  <a:gd name="T17" fmla="*/ 22 w 22"/>
                  <a:gd name="T18" fmla="*/ 50 h 50"/>
                </a:gdLst>
                <a:ahLst/>
                <a:cxnLst>
                  <a:cxn ang="T10">
                    <a:pos x="T0" y="T1"/>
                  </a:cxn>
                  <a:cxn ang="T11">
                    <a:pos x="T2" y="T3"/>
                  </a:cxn>
                  <a:cxn ang="T12">
                    <a:pos x="T4" y="T5"/>
                  </a:cxn>
                  <a:cxn ang="T13">
                    <a:pos x="T6" y="T7"/>
                  </a:cxn>
                  <a:cxn ang="T14">
                    <a:pos x="T8" y="T9"/>
                  </a:cxn>
                </a:cxnLst>
                <a:rect l="T15" t="T16" r="T17" b="T18"/>
                <a:pathLst>
                  <a:path w="22" h="50">
                    <a:moveTo>
                      <a:pt x="0" y="6"/>
                    </a:moveTo>
                    <a:lnTo>
                      <a:pt x="0" y="50"/>
                    </a:lnTo>
                    <a:lnTo>
                      <a:pt x="22" y="44"/>
                    </a:lnTo>
                    <a:lnTo>
                      <a:pt x="22" y="0"/>
                    </a:lnTo>
                    <a:lnTo>
                      <a:pt x="0" y="6"/>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50" name="Freeform 459"/>
              <p:cNvSpPr>
                <a:spLocks/>
              </p:cNvSpPr>
              <p:nvPr/>
            </p:nvSpPr>
            <p:spPr bwMode="auto">
              <a:xfrm>
                <a:off x="2098675" y="4483101"/>
                <a:ext cx="34925" cy="76200"/>
              </a:xfrm>
              <a:custGeom>
                <a:avLst/>
                <a:gdLst>
                  <a:gd name="T0" fmla="*/ 0 w 22"/>
                  <a:gd name="T1" fmla="*/ 3 h 48"/>
                  <a:gd name="T2" fmla="*/ 0 w 22"/>
                  <a:gd name="T3" fmla="*/ 48 h 48"/>
                  <a:gd name="T4" fmla="*/ 22 w 22"/>
                  <a:gd name="T5" fmla="*/ 44 h 48"/>
                  <a:gd name="T6" fmla="*/ 22 w 22"/>
                  <a:gd name="T7" fmla="*/ 0 h 48"/>
                  <a:gd name="T8" fmla="*/ 0 w 22"/>
                  <a:gd name="T9" fmla="*/ 3 h 48"/>
                  <a:gd name="T10" fmla="*/ 0 60000 65536"/>
                  <a:gd name="T11" fmla="*/ 0 60000 65536"/>
                  <a:gd name="T12" fmla="*/ 0 60000 65536"/>
                  <a:gd name="T13" fmla="*/ 0 60000 65536"/>
                  <a:gd name="T14" fmla="*/ 0 60000 65536"/>
                  <a:gd name="T15" fmla="*/ 0 w 22"/>
                  <a:gd name="T16" fmla="*/ 0 h 48"/>
                  <a:gd name="T17" fmla="*/ 22 w 22"/>
                  <a:gd name="T18" fmla="*/ 48 h 48"/>
                </a:gdLst>
                <a:ahLst/>
                <a:cxnLst>
                  <a:cxn ang="T10">
                    <a:pos x="T0" y="T1"/>
                  </a:cxn>
                  <a:cxn ang="T11">
                    <a:pos x="T2" y="T3"/>
                  </a:cxn>
                  <a:cxn ang="T12">
                    <a:pos x="T4" y="T5"/>
                  </a:cxn>
                  <a:cxn ang="T13">
                    <a:pos x="T6" y="T7"/>
                  </a:cxn>
                  <a:cxn ang="T14">
                    <a:pos x="T8" y="T9"/>
                  </a:cxn>
                </a:cxnLst>
                <a:rect l="T15" t="T16" r="T17" b="T18"/>
                <a:pathLst>
                  <a:path w="22" h="48">
                    <a:moveTo>
                      <a:pt x="0" y="3"/>
                    </a:moveTo>
                    <a:lnTo>
                      <a:pt x="0" y="48"/>
                    </a:lnTo>
                    <a:lnTo>
                      <a:pt x="22" y="44"/>
                    </a:lnTo>
                    <a:lnTo>
                      <a:pt x="22" y="0"/>
                    </a:lnTo>
                    <a:lnTo>
                      <a:pt x="0" y="3"/>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51" name="Freeform 460"/>
              <p:cNvSpPr>
                <a:spLocks/>
              </p:cNvSpPr>
              <p:nvPr/>
            </p:nvSpPr>
            <p:spPr bwMode="auto">
              <a:xfrm>
                <a:off x="2062163" y="4487863"/>
                <a:ext cx="36513" cy="80963"/>
              </a:xfrm>
              <a:custGeom>
                <a:avLst/>
                <a:gdLst>
                  <a:gd name="T0" fmla="*/ 0 w 23"/>
                  <a:gd name="T1" fmla="*/ 7 h 51"/>
                  <a:gd name="T2" fmla="*/ 0 w 23"/>
                  <a:gd name="T3" fmla="*/ 51 h 51"/>
                  <a:gd name="T4" fmla="*/ 23 w 23"/>
                  <a:gd name="T5" fmla="*/ 45 h 51"/>
                  <a:gd name="T6" fmla="*/ 23 w 23"/>
                  <a:gd name="T7" fmla="*/ 0 h 51"/>
                  <a:gd name="T8" fmla="*/ 0 w 23"/>
                  <a:gd name="T9" fmla="*/ 7 h 51"/>
                  <a:gd name="T10" fmla="*/ 0 60000 65536"/>
                  <a:gd name="T11" fmla="*/ 0 60000 65536"/>
                  <a:gd name="T12" fmla="*/ 0 60000 65536"/>
                  <a:gd name="T13" fmla="*/ 0 60000 65536"/>
                  <a:gd name="T14" fmla="*/ 0 60000 65536"/>
                  <a:gd name="T15" fmla="*/ 0 w 23"/>
                  <a:gd name="T16" fmla="*/ 0 h 51"/>
                  <a:gd name="T17" fmla="*/ 23 w 23"/>
                  <a:gd name="T18" fmla="*/ 51 h 51"/>
                </a:gdLst>
                <a:ahLst/>
                <a:cxnLst>
                  <a:cxn ang="T10">
                    <a:pos x="T0" y="T1"/>
                  </a:cxn>
                  <a:cxn ang="T11">
                    <a:pos x="T2" y="T3"/>
                  </a:cxn>
                  <a:cxn ang="T12">
                    <a:pos x="T4" y="T5"/>
                  </a:cxn>
                  <a:cxn ang="T13">
                    <a:pos x="T6" y="T7"/>
                  </a:cxn>
                  <a:cxn ang="T14">
                    <a:pos x="T8" y="T9"/>
                  </a:cxn>
                </a:cxnLst>
                <a:rect l="T15" t="T16" r="T17" b="T18"/>
                <a:pathLst>
                  <a:path w="23" h="51">
                    <a:moveTo>
                      <a:pt x="0" y="7"/>
                    </a:moveTo>
                    <a:lnTo>
                      <a:pt x="0" y="51"/>
                    </a:lnTo>
                    <a:lnTo>
                      <a:pt x="23" y="45"/>
                    </a:lnTo>
                    <a:lnTo>
                      <a:pt x="23" y="0"/>
                    </a:lnTo>
                    <a:lnTo>
                      <a:pt x="0" y="7"/>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52" name="Freeform 461"/>
              <p:cNvSpPr>
                <a:spLocks/>
              </p:cNvSpPr>
              <p:nvPr/>
            </p:nvSpPr>
            <p:spPr bwMode="auto">
              <a:xfrm>
                <a:off x="2027238" y="4498976"/>
                <a:ext cx="34925" cy="74613"/>
              </a:xfrm>
              <a:custGeom>
                <a:avLst/>
                <a:gdLst>
                  <a:gd name="T0" fmla="*/ 0 w 22"/>
                  <a:gd name="T1" fmla="*/ 3 h 47"/>
                  <a:gd name="T2" fmla="*/ 0 w 22"/>
                  <a:gd name="T3" fmla="*/ 47 h 47"/>
                  <a:gd name="T4" fmla="*/ 22 w 22"/>
                  <a:gd name="T5" fmla="*/ 44 h 47"/>
                  <a:gd name="T6" fmla="*/ 22 w 22"/>
                  <a:gd name="T7" fmla="*/ 0 h 47"/>
                  <a:gd name="T8" fmla="*/ 0 w 22"/>
                  <a:gd name="T9" fmla="*/ 3 h 47"/>
                  <a:gd name="T10" fmla="*/ 0 60000 65536"/>
                  <a:gd name="T11" fmla="*/ 0 60000 65536"/>
                  <a:gd name="T12" fmla="*/ 0 60000 65536"/>
                  <a:gd name="T13" fmla="*/ 0 60000 65536"/>
                  <a:gd name="T14" fmla="*/ 0 60000 65536"/>
                  <a:gd name="T15" fmla="*/ 0 w 22"/>
                  <a:gd name="T16" fmla="*/ 0 h 47"/>
                  <a:gd name="T17" fmla="*/ 22 w 22"/>
                  <a:gd name="T18" fmla="*/ 47 h 47"/>
                </a:gdLst>
                <a:ahLst/>
                <a:cxnLst>
                  <a:cxn ang="T10">
                    <a:pos x="T0" y="T1"/>
                  </a:cxn>
                  <a:cxn ang="T11">
                    <a:pos x="T2" y="T3"/>
                  </a:cxn>
                  <a:cxn ang="T12">
                    <a:pos x="T4" y="T5"/>
                  </a:cxn>
                  <a:cxn ang="T13">
                    <a:pos x="T6" y="T7"/>
                  </a:cxn>
                  <a:cxn ang="T14">
                    <a:pos x="T8" y="T9"/>
                  </a:cxn>
                </a:cxnLst>
                <a:rect l="T15" t="T16" r="T17" b="T18"/>
                <a:pathLst>
                  <a:path w="22" h="47">
                    <a:moveTo>
                      <a:pt x="0" y="3"/>
                    </a:moveTo>
                    <a:lnTo>
                      <a:pt x="0" y="47"/>
                    </a:lnTo>
                    <a:lnTo>
                      <a:pt x="22" y="44"/>
                    </a:lnTo>
                    <a:lnTo>
                      <a:pt x="22" y="0"/>
                    </a:lnTo>
                    <a:lnTo>
                      <a:pt x="0" y="3"/>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53" name="Freeform 462"/>
              <p:cNvSpPr>
                <a:spLocks/>
              </p:cNvSpPr>
              <p:nvPr/>
            </p:nvSpPr>
            <p:spPr bwMode="auto">
              <a:xfrm>
                <a:off x="1992313" y="4503738"/>
                <a:ext cx="34925" cy="79375"/>
              </a:xfrm>
              <a:custGeom>
                <a:avLst/>
                <a:gdLst>
                  <a:gd name="T0" fmla="*/ 0 w 22"/>
                  <a:gd name="T1" fmla="*/ 6 h 50"/>
                  <a:gd name="T2" fmla="*/ 0 w 22"/>
                  <a:gd name="T3" fmla="*/ 50 h 50"/>
                  <a:gd name="T4" fmla="*/ 22 w 22"/>
                  <a:gd name="T5" fmla="*/ 44 h 50"/>
                  <a:gd name="T6" fmla="*/ 22 w 22"/>
                  <a:gd name="T7" fmla="*/ 0 h 50"/>
                  <a:gd name="T8" fmla="*/ 0 w 22"/>
                  <a:gd name="T9" fmla="*/ 6 h 50"/>
                  <a:gd name="T10" fmla="*/ 0 60000 65536"/>
                  <a:gd name="T11" fmla="*/ 0 60000 65536"/>
                  <a:gd name="T12" fmla="*/ 0 60000 65536"/>
                  <a:gd name="T13" fmla="*/ 0 60000 65536"/>
                  <a:gd name="T14" fmla="*/ 0 60000 65536"/>
                  <a:gd name="T15" fmla="*/ 0 w 22"/>
                  <a:gd name="T16" fmla="*/ 0 h 50"/>
                  <a:gd name="T17" fmla="*/ 22 w 22"/>
                  <a:gd name="T18" fmla="*/ 50 h 50"/>
                </a:gdLst>
                <a:ahLst/>
                <a:cxnLst>
                  <a:cxn ang="T10">
                    <a:pos x="T0" y="T1"/>
                  </a:cxn>
                  <a:cxn ang="T11">
                    <a:pos x="T2" y="T3"/>
                  </a:cxn>
                  <a:cxn ang="T12">
                    <a:pos x="T4" y="T5"/>
                  </a:cxn>
                  <a:cxn ang="T13">
                    <a:pos x="T6" y="T7"/>
                  </a:cxn>
                  <a:cxn ang="T14">
                    <a:pos x="T8" y="T9"/>
                  </a:cxn>
                </a:cxnLst>
                <a:rect l="T15" t="T16" r="T17" b="T18"/>
                <a:pathLst>
                  <a:path w="22" h="50">
                    <a:moveTo>
                      <a:pt x="0" y="6"/>
                    </a:moveTo>
                    <a:lnTo>
                      <a:pt x="0" y="50"/>
                    </a:lnTo>
                    <a:lnTo>
                      <a:pt x="22" y="44"/>
                    </a:lnTo>
                    <a:lnTo>
                      <a:pt x="22" y="0"/>
                    </a:lnTo>
                    <a:lnTo>
                      <a:pt x="0" y="6"/>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54" name="Freeform 463"/>
              <p:cNvSpPr>
                <a:spLocks/>
              </p:cNvSpPr>
              <p:nvPr/>
            </p:nvSpPr>
            <p:spPr bwMode="auto">
              <a:xfrm>
                <a:off x="1957388" y="4513263"/>
                <a:ext cx="34925" cy="76200"/>
              </a:xfrm>
              <a:custGeom>
                <a:avLst/>
                <a:gdLst>
                  <a:gd name="T0" fmla="*/ 0 w 22"/>
                  <a:gd name="T1" fmla="*/ 3 h 48"/>
                  <a:gd name="T2" fmla="*/ 0 w 22"/>
                  <a:gd name="T3" fmla="*/ 48 h 48"/>
                  <a:gd name="T4" fmla="*/ 22 w 22"/>
                  <a:gd name="T5" fmla="*/ 44 h 48"/>
                  <a:gd name="T6" fmla="*/ 22 w 22"/>
                  <a:gd name="T7" fmla="*/ 0 h 48"/>
                  <a:gd name="T8" fmla="*/ 0 w 22"/>
                  <a:gd name="T9" fmla="*/ 3 h 48"/>
                  <a:gd name="T10" fmla="*/ 0 60000 65536"/>
                  <a:gd name="T11" fmla="*/ 0 60000 65536"/>
                  <a:gd name="T12" fmla="*/ 0 60000 65536"/>
                  <a:gd name="T13" fmla="*/ 0 60000 65536"/>
                  <a:gd name="T14" fmla="*/ 0 60000 65536"/>
                  <a:gd name="T15" fmla="*/ 0 w 22"/>
                  <a:gd name="T16" fmla="*/ 0 h 48"/>
                  <a:gd name="T17" fmla="*/ 22 w 22"/>
                  <a:gd name="T18" fmla="*/ 48 h 48"/>
                </a:gdLst>
                <a:ahLst/>
                <a:cxnLst>
                  <a:cxn ang="T10">
                    <a:pos x="T0" y="T1"/>
                  </a:cxn>
                  <a:cxn ang="T11">
                    <a:pos x="T2" y="T3"/>
                  </a:cxn>
                  <a:cxn ang="T12">
                    <a:pos x="T4" y="T5"/>
                  </a:cxn>
                  <a:cxn ang="T13">
                    <a:pos x="T6" y="T7"/>
                  </a:cxn>
                  <a:cxn ang="T14">
                    <a:pos x="T8" y="T9"/>
                  </a:cxn>
                </a:cxnLst>
                <a:rect l="T15" t="T16" r="T17" b="T18"/>
                <a:pathLst>
                  <a:path w="22" h="48">
                    <a:moveTo>
                      <a:pt x="0" y="3"/>
                    </a:moveTo>
                    <a:lnTo>
                      <a:pt x="0" y="48"/>
                    </a:lnTo>
                    <a:lnTo>
                      <a:pt x="22" y="44"/>
                    </a:lnTo>
                    <a:lnTo>
                      <a:pt x="22" y="0"/>
                    </a:lnTo>
                    <a:lnTo>
                      <a:pt x="0" y="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55" name="Freeform 464"/>
              <p:cNvSpPr>
                <a:spLocks/>
              </p:cNvSpPr>
              <p:nvPr/>
            </p:nvSpPr>
            <p:spPr bwMode="auto">
              <a:xfrm>
                <a:off x="1922463" y="4518026"/>
                <a:ext cx="34925" cy="80963"/>
              </a:xfrm>
              <a:custGeom>
                <a:avLst/>
                <a:gdLst>
                  <a:gd name="T0" fmla="*/ 0 w 22"/>
                  <a:gd name="T1" fmla="*/ 4 h 51"/>
                  <a:gd name="T2" fmla="*/ 0 w 22"/>
                  <a:gd name="T3" fmla="*/ 51 h 51"/>
                  <a:gd name="T4" fmla="*/ 22 w 22"/>
                  <a:gd name="T5" fmla="*/ 45 h 51"/>
                  <a:gd name="T6" fmla="*/ 22 w 22"/>
                  <a:gd name="T7" fmla="*/ 0 h 51"/>
                  <a:gd name="T8" fmla="*/ 0 w 22"/>
                  <a:gd name="T9" fmla="*/ 4 h 51"/>
                  <a:gd name="T10" fmla="*/ 0 60000 65536"/>
                  <a:gd name="T11" fmla="*/ 0 60000 65536"/>
                  <a:gd name="T12" fmla="*/ 0 60000 65536"/>
                  <a:gd name="T13" fmla="*/ 0 60000 65536"/>
                  <a:gd name="T14" fmla="*/ 0 60000 65536"/>
                  <a:gd name="T15" fmla="*/ 0 w 22"/>
                  <a:gd name="T16" fmla="*/ 0 h 51"/>
                  <a:gd name="T17" fmla="*/ 22 w 22"/>
                  <a:gd name="T18" fmla="*/ 51 h 51"/>
                </a:gdLst>
                <a:ahLst/>
                <a:cxnLst>
                  <a:cxn ang="T10">
                    <a:pos x="T0" y="T1"/>
                  </a:cxn>
                  <a:cxn ang="T11">
                    <a:pos x="T2" y="T3"/>
                  </a:cxn>
                  <a:cxn ang="T12">
                    <a:pos x="T4" y="T5"/>
                  </a:cxn>
                  <a:cxn ang="T13">
                    <a:pos x="T6" y="T7"/>
                  </a:cxn>
                  <a:cxn ang="T14">
                    <a:pos x="T8" y="T9"/>
                  </a:cxn>
                </a:cxnLst>
                <a:rect l="T15" t="T16" r="T17" b="T18"/>
                <a:pathLst>
                  <a:path w="22" h="51">
                    <a:moveTo>
                      <a:pt x="0" y="4"/>
                    </a:moveTo>
                    <a:lnTo>
                      <a:pt x="0" y="51"/>
                    </a:lnTo>
                    <a:lnTo>
                      <a:pt x="22" y="45"/>
                    </a:lnTo>
                    <a:lnTo>
                      <a:pt x="22" y="0"/>
                    </a:lnTo>
                    <a:lnTo>
                      <a:pt x="0" y="4"/>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56" name="Freeform 465"/>
              <p:cNvSpPr>
                <a:spLocks/>
              </p:cNvSpPr>
              <p:nvPr/>
            </p:nvSpPr>
            <p:spPr bwMode="auto">
              <a:xfrm>
                <a:off x="1887538" y="4524376"/>
                <a:ext cx="34925" cy="79375"/>
              </a:xfrm>
              <a:custGeom>
                <a:avLst/>
                <a:gdLst>
                  <a:gd name="T0" fmla="*/ 0 w 22"/>
                  <a:gd name="T1" fmla="*/ 6 h 50"/>
                  <a:gd name="T2" fmla="*/ 0 w 22"/>
                  <a:gd name="T3" fmla="*/ 50 h 50"/>
                  <a:gd name="T4" fmla="*/ 22 w 22"/>
                  <a:gd name="T5" fmla="*/ 47 h 50"/>
                  <a:gd name="T6" fmla="*/ 22 w 22"/>
                  <a:gd name="T7" fmla="*/ 0 h 50"/>
                  <a:gd name="T8" fmla="*/ 0 w 22"/>
                  <a:gd name="T9" fmla="*/ 6 h 50"/>
                  <a:gd name="T10" fmla="*/ 0 60000 65536"/>
                  <a:gd name="T11" fmla="*/ 0 60000 65536"/>
                  <a:gd name="T12" fmla="*/ 0 60000 65536"/>
                  <a:gd name="T13" fmla="*/ 0 60000 65536"/>
                  <a:gd name="T14" fmla="*/ 0 60000 65536"/>
                  <a:gd name="T15" fmla="*/ 0 w 22"/>
                  <a:gd name="T16" fmla="*/ 0 h 50"/>
                  <a:gd name="T17" fmla="*/ 22 w 22"/>
                  <a:gd name="T18" fmla="*/ 50 h 50"/>
                </a:gdLst>
                <a:ahLst/>
                <a:cxnLst>
                  <a:cxn ang="T10">
                    <a:pos x="T0" y="T1"/>
                  </a:cxn>
                  <a:cxn ang="T11">
                    <a:pos x="T2" y="T3"/>
                  </a:cxn>
                  <a:cxn ang="T12">
                    <a:pos x="T4" y="T5"/>
                  </a:cxn>
                  <a:cxn ang="T13">
                    <a:pos x="T6" y="T7"/>
                  </a:cxn>
                  <a:cxn ang="T14">
                    <a:pos x="T8" y="T9"/>
                  </a:cxn>
                </a:cxnLst>
                <a:rect l="T15" t="T16" r="T17" b="T18"/>
                <a:pathLst>
                  <a:path w="22" h="50">
                    <a:moveTo>
                      <a:pt x="0" y="6"/>
                    </a:moveTo>
                    <a:lnTo>
                      <a:pt x="0" y="50"/>
                    </a:lnTo>
                    <a:lnTo>
                      <a:pt x="22" y="47"/>
                    </a:lnTo>
                    <a:lnTo>
                      <a:pt x="22" y="0"/>
                    </a:lnTo>
                    <a:lnTo>
                      <a:pt x="0" y="6"/>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57" name="Freeform 466"/>
              <p:cNvSpPr>
                <a:spLocks/>
              </p:cNvSpPr>
              <p:nvPr/>
            </p:nvSpPr>
            <p:spPr bwMode="auto">
              <a:xfrm>
                <a:off x="1852613" y="4533901"/>
                <a:ext cx="34925" cy="74613"/>
              </a:xfrm>
              <a:custGeom>
                <a:avLst/>
                <a:gdLst>
                  <a:gd name="T0" fmla="*/ 0 w 22"/>
                  <a:gd name="T1" fmla="*/ 3 h 47"/>
                  <a:gd name="T2" fmla="*/ 0 w 22"/>
                  <a:gd name="T3" fmla="*/ 47 h 47"/>
                  <a:gd name="T4" fmla="*/ 0 w 22"/>
                  <a:gd name="T5" fmla="*/ 47 h 47"/>
                  <a:gd name="T6" fmla="*/ 12 w 22"/>
                  <a:gd name="T7" fmla="*/ 47 h 47"/>
                  <a:gd name="T8" fmla="*/ 22 w 22"/>
                  <a:gd name="T9" fmla="*/ 44 h 47"/>
                  <a:gd name="T10" fmla="*/ 22 w 22"/>
                  <a:gd name="T11" fmla="*/ 0 h 47"/>
                  <a:gd name="T12" fmla="*/ 0 w 22"/>
                  <a:gd name="T13" fmla="*/ 3 h 47"/>
                  <a:gd name="T14" fmla="*/ 0 60000 65536"/>
                  <a:gd name="T15" fmla="*/ 0 60000 65536"/>
                  <a:gd name="T16" fmla="*/ 0 60000 65536"/>
                  <a:gd name="T17" fmla="*/ 0 60000 65536"/>
                  <a:gd name="T18" fmla="*/ 0 60000 65536"/>
                  <a:gd name="T19" fmla="*/ 0 60000 65536"/>
                  <a:gd name="T20" fmla="*/ 0 60000 65536"/>
                  <a:gd name="T21" fmla="*/ 0 w 22"/>
                  <a:gd name="T22" fmla="*/ 0 h 47"/>
                  <a:gd name="T23" fmla="*/ 22 w 22"/>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47">
                    <a:moveTo>
                      <a:pt x="0" y="3"/>
                    </a:moveTo>
                    <a:lnTo>
                      <a:pt x="0" y="47"/>
                    </a:lnTo>
                    <a:lnTo>
                      <a:pt x="12" y="47"/>
                    </a:lnTo>
                    <a:lnTo>
                      <a:pt x="22" y="44"/>
                    </a:lnTo>
                    <a:lnTo>
                      <a:pt x="22" y="0"/>
                    </a:lnTo>
                    <a:lnTo>
                      <a:pt x="0" y="3"/>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58" name="Freeform 467"/>
              <p:cNvSpPr>
                <a:spLocks/>
              </p:cNvSpPr>
              <p:nvPr/>
            </p:nvSpPr>
            <p:spPr bwMode="auto">
              <a:xfrm>
                <a:off x="1816100" y="4538663"/>
                <a:ext cx="36513" cy="69850"/>
              </a:xfrm>
              <a:custGeom>
                <a:avLst/>
                <a:gdLst>
                  <a:gd name="T0" fmla="*/ 0 w 23"/>
                  <a:gd name="T1" fmla="*/ 6 h 44"/>
                  <a:gd name="T2" fmla="*/ 0 w 23"/>
                  <a:gd name="T3" fmla="*/ 38 h 44"/>
                  <a:gd name="T4" fmla="*/ 13 w 23"/>
                  <a:gd name="T5" fmla="*/ 41 h 44"/>
                  <a:gd name="T6" fmla="*/ 13 w 23"/>
                  <a:gd name="T7" fmla="*/ 41 h 44"/>
                  <a:gd name="T8" fmla="*/ 23 w 23"/>
                  <a:gd name="T9" fmla="*/ 44 h 44"/>
                  <a:gd name="T10" fmla="*/ 23 w 23"/>
                  <a:gd name="T11" fmla="*/ 0 h 44"/>
                  <a:gd name="T12" fmla="*/ 0 w 23"/>
                  <a:gd name="T13" fmla="*/ 6 h 44"/>
                  <a:gd name="T14" fmla="*/ 0 60000 65536"/>
                  <a:gd name="T15" fmla="*/ 0 60000 65536"/>
                  <a:gd name="T16" fmla="*/ 0 60000 65536"/>
                  <a:gd name="T17" fmla="*/ 0 60000 65536"/>
                  <a:gd name="T18" fmla="*/ 0 60000 65536"/>
                  <a:gd name="T19" fmla="*/ 0 60000 65536"/>
                  <a:gd name="T20" fmla="*/ 0 60000 65536"/>
                  <a:gd name="T21" fmla="*/ 0 w 23"/>
                  <a:gd name="T22" fmla="*/ 0 h 44"/>
                  <a:gd name="T23" fmla="*/ 23 w 23"/>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4">
                    <a:moveTo>
                      <a:pt x="0" y="6"/>
                    </a:moveTo>
                    <a:lnTo>
                      <a:pt x="0" y="38"/>
                    </a:lnTo>
                    <a:lnTo>
                      <a:pt x="13" y="41"/>
                    </a:lnTo>
                    <a:lnTo>
                      <a:pt x="23" y="44"/>
                    </a:lnTo>
                    <a:lnTo>
                      <a:pt x="23" y="0"/>
                    </a:lnTo>
                    <a:lnTo>
                      <a:pt x="0" y="6"/>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59" name="Freeform 468"/>
              <p:cNvSpPr>
                <a:spLocks/>
              </p:cNvSpPr>
              <p:nvPr/>
            </p:nvSpPr>
            <p:spPr bwMode="auto">
              <a:xfrm>
                <a:off x="1781175" y="4548188"/>
                <a:ext cx="34925" cy="50800"/>
              </a:xfrm>
              <a:custGeom>
                <a:avLst/>
                <a:gdLst>
                  <a:gd name="T0" fmla="*/ 22 w 22"/>
                  <a:gd name="T1" fmla="*/ 0 h 32"/>
                  <a:gd name="T2" fmla="*/ 0 w 22"/>
                  <a:gd name="T3" fmla="*/ 3 h 32"/>
                  <a:gd name="T4" fmla="*/ 0 w 22"/>
                  <a:gd name="T5" fmla="*/ 26 h 32"/>
                  <a:gd name="T6" fmla="*/ 22 w 22"/>
                  <a:gd name="T7" fmla="*/ 32 h 32"/>
                  <a:gd name="T8" fmla="*/ 22 w 22"/>
                  <a:gd name="T9" fmla="*/ 0 h 32"/>
                  <a:gd name="T10" fmla="*/ 0 60000 65536"/>
                  <a:gd name="T11" fmla="*/ 0 60000 65536"/>
                  <a:gd name="T12" fmla="*/ 0 60000 65536"/>
                  <a:gd name="T13" fmla="*/ 0 60000 65536"/>
                  <a:gd name="T14" fmla="*/ 0 60000 65536"/>
                  <a:gd name="T15" fmla="*/ 0 w 22"/>
                  <a:gd name="T16" fmla="*/ 0 h 32"/>
                  <a:gd name="T17" fmla="*/ 22 w 22"/>
                  <a:gd name="T18" fmla="*/ 32 h 32"/>
                </a:gdLst>
                <a:ahLst/>
                <a:cxnLst>
                  <a:cxn ang="T10">
                    <a:pos x="T0" y="T1"/>
                  </a:cxn>
                  <a:cxn ang="T11">
                    <a:pos x="T2" y="T3"/>
                  </a:cxn>
                  <a:cxn ang="T12">
                    <a:pos x="T4" y="T5"/>
                  </a:cxn>
                  <a:cxn ang="T13">
                    <a:pos x="T6" y="T7"/>
                  </a:cxn>
                  <a:cxn ang="T14">
                    <a:pos x="T8" y="T9"/>
                  </a:cxn>
                </a:cxnLst>
                <a:rect l="T15" t="T16" r="T17" b="T18"/>
                <a:pathLst>
                  <a:path w="22" h="32">
                    <a:moveTo>
                      <a:pt x="22" y="0"/>
                    </a:moveTo>
                    <a:lnTo>
                      <a:pt x="0" y="3"/>
                    </a:lnTo>
                    <a:lnTo>
                      <a:pt x="0" y="26"/>
                    </a:lnTo>
                    <a:lnTo>
                      <a:pt x="22" y="32"/>
                    </a:lnTo>
                    <a:lnTo>
                      <a:pt x="22"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60" name="Freeform 469"/>
              <p:cNvSpPr>
                <a:spLocks/>
              </p:cNvSpPr>
              <p:nvPr/>
            </p:nvSpPr>
            <p:spPr bwMode="auto">
              <a:xfrm>
                <a:off x="1746250" y="4552951"/>
                <a:ext cx="34925" cy="36513"/>
              </a:xfrm>
              <a:custGeom>
                <a:avLst/>
                <a:gdLst>
                  <a:gd name="T0" fmla="*/ 22 w 22"/>
                  <a:gd name="T1" fmla="*/ 0 h 23"/>
                  <a:gd name="T2" fmla="*/ 0 w 22"/>
                  <a:gd name="T3" fmla="*/ 7 h 23"/>
                  <a:gd name="T4" fmla="*/ 0 w 22"/>
                  <a:gd name="T5" fmla="*/ 13 h 23"/>
                  <a:gd name="T6" fmla="*/ 22 w 22"/>
                  <a:gd name="T7" fmla="*/ 23 h 23"/>
                  <a:gd name="T8" fmla="*/ 22 w 22"/>
                  <a:gd name="T9" fmla="*/ 0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22" y="0"/>
                    </a:moveTo>
                    <a:lnTo>
                      <a:pt x="0" y="7"/>
                    </a:lnTo>
                    <a:lnTo>
                      <a:pt x="0" y="13"/>
                    </a:lnTo>
                    <a:lnTo>
                      <a:pt x="22" y="23"/>
                    </a:lnTo>
                    <a:lnTo>
                      <a:pt x="22"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61" name="Freeform 470"/>
              <p:cNvSpPr>
                <a:spLocks/>
              </p:cNvSpPr>
              <p:nvPr/>
            </p:nvSpPr>
            <p:spPr bwMode="auto">
              <a:xfrm>
                <a:off x="1736725" y="4564063"/>
                <a:ext cx="9525" cy="9525"/>
              </a:xfrm>
              <a:custGeom>
                <a:avLst/>
                <a:gdLst>
                  <a:gd name="T0" fmla="*/ 6 w 6"/>
                  <a:gd name="T1" fmla="*/ 0 h 6"/>
                  <a:gd name="T2" fmla="*/ 0 w 6"/>
                  <a:gd name="T3" fmla="*/ 0 h 6"/>
                  <a:gd name="T4" fmla="*/ 0 w 6"/>
                  <a:gd name="T5" fmla="*/ 0 h 6"/>
                  <a:gd name="T6" fmla="*/ 0 w 6"/>
                  <a:gd name="T7" fmla="*/ 0 h 6"/>
                  <a:gd name="T8" fmla="*/ 0 w 6"/>
                  <a:gd name="T9" fmla="*/ 3 h 6"/>
                  <a:gd name="T10" fmla="*/ 6 w 6"/>
                  <a:gd name="T11" fmla="*/ 6 h 6"/>
                  <a:gd name="T12" fmla="*/ 6 w 6"/>
                  <a:gd name="T13" fmla="*/ 6 h 6"/>
                  <a:gd name="T14" fmla="*/ 6 w 6"/>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0"/>
                    </a:moveTo>
                    <a:lnTo>
                      <a:pt x="0" y="0"/>
                    </a:lnTo>
                    <a:lnTo>
                      <a:pt x="0" y="3"/>
                    </a:lnTo>
                    <a:lnTo>
                      <a:pt x="6" y="6"/>
                    </a:lnTo>
                    <a:lnTo>
                      <a:pt x="6"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62" name="Freeform 471"/>
              <p:cNvSpPr>
                <a:spLocks/>
              </p:cNvSpPr>
              <p:nvPr/>
            </p:nvSpPr>
            <p:spPr bwMode="auto">
              <a:xfrm>
                <a:off x="627063" y="4513263"/>
                <a:ext cx="165100" cy="115888"/>
              </a:xfrm>
              <a:custGeom>
                <a:avLst/>
                <a:gdLst>
                  <a:gd name="T0" fmla="*/ 0 w 104"/>
                  <a:gd name="T1" fmla="*/ 10 h 73"/>
                  <a:gd name="T2" fmla="*/ 0 w 104"/>
                  <a:gd name="T3" fmla="*/ 10 h 73"/>
                  <a:gd name="T4" fmla="*/ 3 w 104"/>
                  <a:gd name="T5" fmla="*/ 7 h 73"/>
                  <a:gd name="T6" fmla="*/ 6 w 104"/>
                  <a:gd name="T7" fmla="*/ 3 h 73"/>
                  <a:gd name="T8" fmla="*/ 9 w 104"/>
                  <a:gd name="T9" fmla="*/ 0 h 73"/>
                  <a:gd name="T10" fmla="*/ 15 w 104"/>
                  <a:gd name="T11" fmla="*/ 3 h 73"/>
                  <a:gd name="T12" fmla="*/ 94 w 104"/>
                  <a:gd name="T13" fmla="*/ 35 h 73"/>
                  <a:gd name="T14" fmla="*/ 94 w 104"/>
                  <a:gd name="T15" fmla="*/ 35 h 73"/>
                  <a:gd name="T16" fmla="*/ 101 w 104"/>
                  <a:gd name="T17" fmla="*/ 35 h 73"/>
                  <a:gd name="T18" fmla="*/ 104 w 104"/>
                  <a:gd name="T19" fmla="*/ 38 h 73"/>
                  <a:gd name="T20" fmla="*/ 104 w 104"/>
                  <a:gd name="T21" fmla="*/ 44 h 73"/>
                  <a:gd name="T22" fmla="*/ 104 w 104"/>
                  <a:gd name="T23" fmla="*/ 48 h 73"/>
                  <a:gd name="T24" fmla="*/ 104 w 104"/>
                  <a:gd name="T25" fmla="*/ 63 h 73"/>
                  <a:gd name="T26" fmla="*/ 104 w 104"/>
                  <a:gd name="T27" fmla="*/ 63 h 73"/>
                  <a:gd name="T28" fmla="*/ 101 w 104"/>
                  <a:gd name="T29" fmla="*/ 67 h 73"/>
                  <a:gd name="T30" fmla="*/ 98 w 104"/>
                  <a:gd name="T31" fmla="*/ 70 h 73"/>
                  <a:gd name="T32" fmla="*/ 94 w 104"/>
                  <a:gd name="T33" fmla="*/ 73 h 73"/>
                  <a:gd name="T34" fmla="*/ 88 w 104"/>
                  <a:gd name="T35" fmla="*/ 73 h 73"/>
                  <a:gd name="T36" fmla="*/ 6 w 104"/>
                  <a:gd name="T37" fmla="*/ 41 h 73"/>
                  <a:gd name="T38" fmla="*/ 6 w 104"/>
                  <a:gd name="T39" fmla="*/ 41 h 73"/>
                  <a:gd name="T40" fmla="*/ 0 w 104"/>
                  <a:gd name="T41" fmla="*/ 35 h 73"/>
                  <a:gd name="T42" fmla="*/ 0 w 104"/>
                  <a:gd name="T43" fmla="*/ 22 h 73"/>
                  <a:gd name="T44" fmla="*/ 0 w 104"/>
                  <a:gd name="T45" fmla="*/ 10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4"/>
                  <a:gd name="T70" fmla="*/ 0 h 73"/>
                  <a:gd name="T71" fmla="*/ 104 w 104"/>
                  <a:gd name="T72" fmla="*/ 73 h 7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4" h="73">
                    <a:moveTo>
                      <a:pt x="0" y="10"/>
                    </a:moveTo>
                    <a:lnTo>
                      <a:pt x="0" y="10"/>
                    </a:lnTo>
                    <a:lnTo>
                      <a:pt x="3" y="7"/>
                    </a:lnTo>
                    <a:lnTo>
                      <a:pt x="6" y="3"/>
                    </a:lnTo>
                    <a:lnTo>
                      <a:pt x="9" y="0"/>
                    </a:lnTo>
                    <a:lnTo>
                      <a:pt x="15" y="3"/>
                    </a:lnTo>
                    <a:lnTo>
                      <a:pt x="94" y="35"/>
                    </a:lnTo>
                    <a:lnTo>
                      <a:pt x="101" y="35"/>
                    </a:lnTo>
                    <a:lnTo>
                      <a:pt x="104" y="38"/>
                    </a:lnTo>
                    <a:lnTo>
                      <a:pt x="104" y="44"/>
                    </a:lnTo>
                    <a:lnTo>
                      <a:pt x="104" y="48"/>
                    </a:lnTo>
                    <a:lnTo>
                      <a:pt x="104" y="63"/>
                    </a:lnTo>
                    <a:lnTo>
                      <a:pt x="101" y="67"/>
                    </a:lnTo>
                    <a:lnTo>
                      <a:pt x="98" y="70"/>
                    </a:lnTo>
                    <a:lnTo>
                      <a:pt x="94" y="73"/>
                    </a:lnTo>
                    <a:lnTo>
                      <a:pt x="88" y="73"/>
                    </a:lnTo>
                    <a:lnTo>
                      <a:pt x="6" y="41"/>
                    </a:lnTo>
                    <a:lnTo>
                      <a:pt x="0" y="35"/>
                    </a:lnTo>
                    <a:lnTo>
                      <a:pt x="0" y="22"/>
                    </a:lnTo>
                    <a:lnTo>
                      <a:pt x="0" y="1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63" name="Freeform 472"/>
              <p:cNvSpPr>
                <a:spLocks/>
              </p:cNvSpPr>
              <p:nvPr/>
            </p:nvSpPr>
            <p:spPr bwMode="auto">
              <a:xfrm>
                <a:off x="631825" y="4524376"/>
                <a:ext cx="155575" cy="104775"/>
              </a:xfrm>
              <a:custGeom>
                <a:avLst/>
                <a:gdLst>
                  <a:gd name="T0" fmla="*/ 95 w 98"/>
                  <a:gd name="T1" fmla="*/ 34 h 66"/>
                  <a:gd name="T2" fmla="*/ 95 w 98"/>
                  <a:gd name="T3" fmla="*/ 34 h 66"/>
                  <a:gd name="T4" fmla="*/ 88 w 98"/>
                  <a:gd name="T5" fmla="*/ 31 h 66"/>
                  <a:gd name="T6" fmla="*/ 76 w 98"/>
                  <a:gd name="T7" fmla="*/ 25 h 66"/>
                  <a:gd name="T8" fmla="*/ 60 w 98"/>
                  <a:gd name="T9" fmla="*/ 18 h 66"/>
                  <a:gd name="T10" fmla="*/ 41 w 98"/>
                  <a:gd name="T11" fmla="*/ 12 h 66"/>
                  <a:gd name="T12" fmla="*/ 22 w 98"/>
                  <a:gd name="T13" fmla="*/ 3 h 66"/>
                  <a:gd name="T14" fmla="*/ 15 w 98"/>
                  <a:gd name="T15" fmla="*/ 0 h 66"/>
                  <a:gd name="T16" fmla="*/ 15 w 98"/>
                  <a:gd name="T17" fmla="*/ 0 h 66"/>
                  <a:gd name="T18" fmla="*/ 9 w 98"/>
                  <a:gd name="T19" fmla="*/ 0 h 66"/>
                  <a:gd name="T20" fmla="*/ 6 w 98"/>
                  <a:gd name="T21" fmla="*/ 0 h 66"/>
                  <a:gd name="T22" fmla="*/ 3 w 98"/>
                  <a:gd name="T23" fmla="*/ 9 h 66"/>
                  <a:gd name="T24" fmla="*/ 0 w 98"/>
                  <a:gd name="T25" fmla="*/ 22 h 66"/>
                  <a:gd name="T26" fmla="*/ 0 w 98"/>
                  <a:gd name="T27" fmla="*/ 22 h 66"/>
                  <a:gd name="T28" fmla="*/ 3 w 98"/>
                  <a:gd name="T29" fmla="*/ 28 h 66"/>
                  <a:gd name="T30" fmla="*/ 3 w 98"/>
                  <a:gd name="T31" fmla="*/ 28 h 66"/>
                  <a:gd name="T32" fmla="*/ 9 w 98"/>
                  <a:gd name="T33" fmla="*/ 34 h 66"/>
                  <a:gd name="T34" fmla="*/ 19 w 98"/>
                  <a:gd name="T35" fmla="*/ 37 h 66"/>
                  <a:gd name="T36" fmla="*/ 34 w 98"/>
                  <a:gd name="T37" fmla="*/ 47 h 66"/>
                  <a:gd name="T38" fmla="*/ 53 w 98"/>
                  <a:gd name="T39" fmla="*/ 53 h 66"/>
                  <a:gd name="T40" fmla="*/ 72 w 98"/>
                  <a:gd name="T41" fmla="*/ 60 h 66"/>
                  <a:gd name="T42" fmla="*/ 82 w 98"/>
                  <a:gd name="T43" fmla="*/ 66 h 66"/>
                  <a:gd name="T44" fmla="*/ 82 w 98"/>
                  <a:gd name="T45" fmla="*/ 66 h 66"/>
                  <a:gd name="T46" fmla="*/ 91 w 98"/>
                  <a:gd name="T47" fmla="*/ 63 h 66"/>
                  <a:gd name="T48" fmla="*/ 98 w 98"/>
                  <a:gd name="T49" fmla="*/ 56 h 66"/>
                  <a:gd name="T50" fmla="*/ 98 w 98"/>
                  <a:gd name="T51" fmla="*/ 44 h 66"/>
                  <a:gd name="T52" fmla="*/ 98 w 98"/>
                  <a:gd name="T53" fmla="*/ 44 h 66"/>
                  <a:gd name="T54" fmla="*/ 98 w 98"/>
                  <a:gd name="T55" fmla="*/ 37 h 66"/>
                  <a:gd name="T56" fmla="*/ 95 w 98"/>
                  <a:gd name="T57" fmla="*/ 34 h 66"/>
                  <a:gd name="T58" fmla="*/ 95 w 98"/>
                  <a:gd name="T59" fmla="*/ 34 h 6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8"/>
                  <a:gd name="T91" fmla="*/ 0 h 66"/>
                  <a:gd name="T92" fmla="*/ 98 w 98"/>
                  <a:gd name="T93" fmla="*/ 66 h 6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8" h="66">
                    <a:moveTo>
                      <a:pt x="95" y="34"/>
                    </a:moveTo>
                    <a:lnTo>
                      <a:pt x="95" y="34"/>
                    </a:lnTo>
                    <a:lnTo>
                      <a:pt x="88" y="31"/>
                    </a:lnTo>
                    <a:lnTo>
                      <a:pt x="76" y="25"/>
                    </a:lnTo>
                    <a:lnTo>
                      <a:pt x="60" y="18"/>
                    </a:lnTo>
                    <a:lnTo>
                      <a:pt x="41" y="12"/>
                    </a:lnTo>
                    <a:lnTo>
                      <a:pt x="22" y="3"/>
                    </a:lnTo>
                    <a:lnTo>
                      <a:pt x="15" y="0"/>
                    </a:lnTo>
                    <a:lnTo>
                      <a:pt x="9" y="0"/>
                    </a:lnTo>
                    <a:lnTo>
                      <a:pt x="6" y="0"/>
                    </a:lnTo>
                    <a:lnTo>
                      <a:pt x="3" y="9"/>
                    </a:lnTo>
                    <a:lnTo>
                      <a:pt x="0" y="22"/>
                    </a:lnTo>
                    <a:lnTo>
                      <a:pt x="3" y="28"/>
                    </a:lnTo>
                    <a:lnTo>
                      <a:pt x="9" y="34"/>
                    </a:lnTo>
                    <a:lnTo>
                      <a:pt x="19" y="37"/>
                    </a:lnTo>
                    <a:lnTo>
                      <a:pt x="34" y="47"/>
                    </a:lnTo>
                    <a:lnTo>
                      <a:pt x="53" y="53"/>
                    </a:lnTo>
                    <a:lnTo>
                      <a:pt x="72" y="60"/>
                    </a:lnTo>
                    <a:lnTo>
                      <a:pt x="82" y="66"/>
                    </a:lnTo>
                    <a:lnTo>
                      <a:pt x="91" y="63"/>
                    </a:lnTo>
                    <a:lnTo>
                      <a:pt x="98" y="56"/>
                    </a:lnTo>
                    <a:lnTo>
                      <a:pt x="98" y="44"/>
                    </a:lnTo>
                    <a:lnTo>
                      <a:pt x="98" y="37"/>
                    </a:lnTo>
                    <a:lnTo>
                      <a:pt x="95" y="34"/>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64" name="Freeform 473"/>
              <p:cNvSpPr>
                <a:spLocks/>
              </p:cNvSpPr>
              <p:nvPr/>
            </p:nvSpPr>
            <p:spPr bwMode="auto">
              <a:xfrm>
                <a:off x="842963" y="4598988"/>
                <a:ext cx="53975" cy="69850"/>
              </a:xfrm>
              <a:custGeom>
                <a:avLst/>
                <a:gdLst>
                  <a:gd name="T0" fmla="*/ 31 w 34"/>
                  <a:gd name="T1" fmla="*/ 9 h 44"/>
                  <a:gd name="T2" fmla="*/ 31 w 34"/>
                  <a:gd name="T3" fmla="*/ 9 h 44"/>
                  <a:gd name="T4" fmla="*/ 28 w 34"/>
                  <a:gd name="T5" fmla="*/ 3 h 44"/>
                  <a:gd name="T6" fmla="*/ 22 w 34"/>
                  <a:gd name="T7" fmla="*/ 0 h 44"/>
                  <a:gd name="T8" fmla="*/ 22 w 34"/>
                  <a:gd name="T9" fmla="*/ 0 h 44"/>
                  <a:gd name="T10" fmla="*/ 22 w 34"/>
                  <a:gd name="T11" fmla="*/ 0 h 44"/>
                  <a:gd name="T12" fmla="*/ 22 w 34"/>
                  <a:gd name="T13" fmla="*/ 0 h 44"/>
                  <a:gd name="T14" fmla="*/ 15 w 34"/>
                  <a:gd name="T15" fmla="*/ 0 h 44"/>
                  <a:gd name="T16" fmla="*/ 15 w 34"/>
                  <a:gd name="T17" fmla="*/ 0 h 44"/>
                  <a:gd name="T18" fmla="*/ 9 w 34"/>
                  <a:gd name="T19" fmla="*/ 3 h 44"/>
                  <a:gd name="T20" fmla="*/ 9 w 34"/>
                  <a:gd name="T21" fmla="*/ 3 h 44"/>
                  <a:gd name="T22" fmla="*/ 3 w 34"/>
                  <a:gd name="T23" fmla="*/ 13 h 44"/>
                  <a:gd name="T24" fmla="*/ 3 w 34"/>
                  <a:gd name="T25" fmla="*/ 13 h 44"/>
                  <a:gd name="T26" fmla="*/ 0 w 34"/>
                  <a:gd name="T27" fmla="*/ 19 h 44"/>
                  <a:gd name="T28" fmla="*/ 0 w 34"/>
                  <a:gd name="T29" fmla="*/ 19 h 44"/>
                  <a:gd name="T30" fmla="*/ 0 w 34"/>
                  <a:gd name="T31" fmla="*/ 25 h 44"/>
                  <a:gd name="T32" fmla="*/ 3 w 34"/>
                  <a:gd name="T33" fmla="*/ 32 h 44"/>
                  <a:gd name="T34" fmla="*/ 6 w 34"/>
                  <a:gd name="T35" fmla="*/ 38 h 44"/>
                  <a:gd name="T36" fmla="*/ 9 w 34"/>
                  <a:gd name="T37" fmla="*/ 41 h 44"/>
                  <a:gd name="T38" fmla="*/ 9 w 34"/>
                  <a:gd name="T39" fmla="*/ 41 h 44"/>
                  <a:gd name="T40" fmla="*/ 15 w 34"/>
                  <a:gd name="T41" fmla="*/ 44 h 44"/>
                  <a:gd name="T42" fmla="*/ 15 w 34"/>
                  <a:gd name="T43" fmla="*/ 44 h 44"/>
                  <a:gd name="T44" fmla="*/ 19 w 34"/>
                  <a:gd name="T45" fmla="*/ 44 h 44"/>
                  <a:gd name="T46" fmla="*/ 19 w 34"/>
                  <a:gd name="T47" fmla="*/ 44 h 44"/>
                  <a:gd name="T48" fmla="*/ 25 w 34"/>
                  <a:gd name="T49" fmla="*/ 41 h 44"/>
                  <a:gd name="T50" fmla="*/ 25 w 34"/>
                  <a:gd name="T51" fmla="*/ 41 h 44"/>
                  <a:gd name="T52" fmla="*/ 31 w 34"/>
                  <a:gd name="T53" fmla="*/ 35 h 44"/>
                  <a:gd name="T54" fmla="*/ 31 w 34"/>
                  <a:gd name="T55" fmla="*/ 35 h 44"/>
                  <a:gd name="T56" fmla="*/ 34 w 34"/>
                  <a:gd name="T57" fmla="*/ 25 h 44"/>
                  <a:gd name="T58" fmla="*/ 34 w 34"/>
                  <a:gd name="T59" fmla="*/ 25 h 44"/>
                  <a:gd name="T60" fmla="*/ 34 w 34"/>
                  <a:gd name="T61" fmla="*/ 22 h 44"/>
                  <a:gd name="T62" fmla="*/ 34 w 34"/>
                  <a:gd name="T63" fmla="*/ 22 h 44"/>
                  <a:gd name="T64" fmla="*/ 34 w 34"/>
                  <a:gd name="T65" fmla="*/ 16 h 44"/>
                  <a:gd name="T66" fmla="*/ 31 w 34"/>
                  <a:gd name="T67" fmla="*/ 9 h 44"/>
                  <a:gd name="T68" fmla="*/ 31 w 34"/>
                  <a:gd name="T69" fmla="*/ 9 h 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
                  <a:gd name="T106" fmla="*/ 0 h 44"/>
                  <a:gd name="T107" fmla="*/ 34 w 34"/>
                  <a:gd name="T108" fmla="*/ 44 h 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 h="44">
                    <a:moveTo>
                      <a:pt x="31" y="9"/>
                    </a:moveTo>
                    <a:lnTo>
                      <a:pt x="31" y="9"/>
                    </a:lnTo>
                    <a:lnTo>
                      <a:pt x="28" y="3"/>
                    </a:lnTo>
                    <a:lnTo>
                      <a:pt x="22" y="0"/>
                    </a:lnTo>
                    <a:lnTo>
                      <a:pt x="15" y="0"/>
                    </a:lnTo>
                    <a:lnTo>
                      <a:pt x="9" y="3"/>
                    </a:lnTo>
                    <a:lnTo>
                      <a:pt x="3" y="13"/>
                    </a:lnTo>
                    <a:lnTo>
                      <a:pt x="0" y="19"/>
                    </a:lnTo>
                    <a:lnTo>
                      <a:pt x="0" y="25"/>
                    </a:lnTo>
                    <a:lnTo>
                      <a:pt x="3" y="32"/>
                    </a:lnTo>
                    <a:lnTo>
                      <a:pt x="6" y="38"/>
                    </a:lnTo>
                    <a:lnTo>
                      <a:pt x="9" y="41"/>
                    </a:lnTo>
                    <a:lnTo>
                      <a:pt x="15" y="44"/>
                    </a:lnTo>
                    <a:lnTo>
                      <a:pt x="19" y="44"/>
                    </a:lnTo>
                    <a:lnTo>
                      <a:pt x="25" y="41"/>
                    </a:lnTo>
                    <a:lnTo>
                      <a:pt x="31" y="35"/>
                    </a:lnTo>
                    <a:lnTo>
                      <a:pt x="34" y="25"/>
                    </a:lnTo>
                    <a:lnTo>
                      <a:pt x="34" y="22"/>
                    </a:lnTo>
                    <a:lnTo>
                      <a:pt x="34" y="16"/>
                    </a:lnTo>
                    <a:lnTo>
                      <a:pt x="31" y="9"/>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65" name="Freeform 474"/>
              <p:cNvSpPr>
                <a:spLocks/>
              </p:cNvSpPr>
              <p:nvPr/>
            </p:nvSpPr>
            <p:spPr bwMode="auto">
              <a:xfrm>
                <a:off x="852488" y="4608513"/>
                <a:ext cx="44450" cy="50800"/>
              </a:xfrm>
              <a:custGeom>
                <a:avLst/>
                <a:gdLst>
                  <a:gd name="T0" fmla="*/ 0 w 28"/>
                  <a:gd name="T1" fmla="*/ 13 h 32"/>
                  <a:gd name="T2" fmla="*/ 0 w 28"/>
                  <a:gd name="T3" fmla="*/ 13 h 32"/>
                  <a:gd name="T4" fmla="*/ 0 w 28"/>
                  <a:gd name="T5" fmla="*/ 19 h 32"/>
                  <a:gd name="T6" fmla="*/ 3 w 28"/>
                  <a:gd name="T7" fmla="*/ 26 h 32"/>
                  <a:gd name="T8" fmla="*/ 6 w 28"/>
                  <a:gd name="T9" fmla="*/ 32 h 32"/>
                  <a:gd name="T10" fmla="*/ 13 w 28"/>
                  <a:gd name="T11" fmla="*/ 32 h 32"/>
                  <a:gd name="T12" fmla="*/ 13 w 28"/>
                  <a:gd name="T13" fmla="*/ 32 h 32"/>
                  <a:gd name="T14" fmla="*/ 16 w 28"/>
                  <a:gd name="T15" fmla="*/ 32 h 32"/>
                  <a:gd name="T16" fmla="*/ 22 w 28"/>
                  <a:gd name="T17" fmla="*/ 29 h 32"/>
                  <a:gd name="T18" fmla="*/ 25 w 28"/>
                  <a:gd name="T19" fmla="*/ 26 h 32"/>
                  <a:gd name="T20" fmla="*/ 28 w 28"/>
                  <a:gd name="T21" fmla="*/ 19 h 32"/>
                  <a:gd name="T22" fmla="*/ 28 w 28"/>
                  <a:gd name="T23" fmla="*/ 19 h 32"/>
                  <a:gd name="T24" fmla="*/ 28 w 28"/>
                  <a:gd name="T25" fmla="*/ 13 h 32"/>
                  <a:gd name="T26" fmla="*/ 25 w 28"/>
                  <a:gd name="T27" fmla="*/ 7 h 32"/>
                  <a:gd name="T28" fmla="*/ 22 w 28"/>
                  <a:gd name="T29" fmla="*/ 3 h 32"/>
                  <a:gd name="T30" fmla="*/ 16 w 28"/>
                  <a:gd name="T31" fmla="*/ 0 h 32"/>
                  <a:gd name="T32" fmla="*/ 16 w 28"/>
                  <a:gd name="T33" fmla="*/ 0 h 32"/>
                  <a:gd name="T34" fmla="*/ 13 w 28"/>
                  <a:gd name="T35" fmla="*/ 0 h 32"/>
                  <a:gd name="T36" fmla="*/ 6 w 28"/>
                  <a:gd name="T37" fmla="*/ 3 h 32"/>
                  <a:gd name="T38" fmla="*/ 3 w 28"/>
                  <a:gd name="T39" fmla="*/ 7 h 32"/>
                  <a:gd name="T40" fmla="*/ 0 w 28"/>
                  <a:gd name="T41" fmla="*/ 13 h 32"/>
                  <a:gd name="T42" fmla="*/ 0 w 28"/>
                  <a:gd name="T43" fmla="*/ 13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32"/>
                  <a:gd name="T68" fmla="*/ 28 w 28"/>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32">
                    <a:moveTo>
                      <a:pt x="0" y="13"/>
                    </a:moveTo>
                    <a:lnTo>
                      <a:pt x="0" y="13"/>
                    </a:lnTo>
                    <a:lnTo>
                      <a:pt x="0" y="19"/>
                    </a:lnTo>
                    <a:lnTo>
                      <a:pt x="3" y="26"/>
                    </a:lnTo>
                    <a:lnTo>
                      <a:pt x="6" y="32"/>
                    </a:lnTo>
                    <a:lnTo>
                      <a:pt x="13" y="32"/>
                    </a:lnTo>
                    <a:lnTo>
                      <a:pt x="16" y="32"/>
                    </a:lnTo>
                    <a:lnTo>
                      <a:pt x="22" y="29"/>
                    </a:lnTo>
                    <a:lnTo>
                      <a:pt x="25" y="26"/>
                    </a:lnTo>
                    <a:lnTo>
                      <a:pt x="28" y="19"/>
                    </a:lnTo>
                    <a:lnTo>
                      <a:pt x="28" y="13"/>
                    </a:lnTo>
                    <a:lnTo>
                      <a:pt x="25" y="7"/>
                    </a:lnTo>
                    <a:lnTo>
                      <a:pt x="22" y="3"/>
                    </a:lnTo>
                    <a:lnTo>
                      <a:pt x="16" y="0"/>
                    </a:lnTo>
                    <a:lnTo>
                      <a:pt x="13" y="0"/>
                    </a:lnTo>
                    <a:lnTo>
                      <a:pt x="6" y="3"/>
                    </a:lnTo>
                    <a:lnTo>
                      <a:pt x="3" y="7"/>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66" name="Freeform 475"/>
              <p:cNvSpPr>
                <a:spLocks/>
              </p:cNvSpPr>
              <p:nvPr/>
            </p:nvSpPr>
            <p:spPr bwMode="auto">
              <a:xfrm>
                <a:off x="1263650" y="4775201"/>
                <a:ext cx="90488" cy="69850"/>
              </a:xfrm>
              <a:custGeom>
                <a:avLst/>
                <a:gdLst>
                  <a:gd name="T0" fmla="*/ 0 w 57"/>
                  <a:gd name="T1" fmla="*/ 22 h 44"/>
                  <a:gd name="T2" fmla="*/ 54 w 57"/>
                  <a:gd name="T3" fmla="*/ 44 h 44"/>
                  <a:gd name="T4" fmla="*/ 57 w 57"/>
                  <a:gd name="T5" fmla="*/ 22 h 44"/>
                  <a:gd name="T6" fmla="*/ 3 w 57"/>
                  <a:gd name="T7" fmla="*/ 0 h 44"/>
                  <a:gd name="T8" fmla="*/ 0 w 57"/>
                  <a:gd name="T9" fmla="*/ 22 h 44"/>
                  <a:gd name="T10" fmla="*/ 0 60000 65536"/>
                  <a:gd name="T11" fmla="*/ 0 60000 65536"/>
                  <a:gd name="T12" fmla="*/ 0 60000 65536"/>
                  <a:gd name="T13" fmla="*/ 0 60000 65536"/>
                  <a:gd name="T14" fmla="*/ 0 60000 65536"/>
                  <a:gd name="T15" fmla="*/ 0 w 57"/>
                  <a:gd name="T16" fmla="*/ 0 h 44"/>
                  <a:gd name="T17" fmla="*/ 57 w 57"/>
                  <a:gd name="T18" fmla="*/ 44 h 44"/>
                </a:gdLst>
                <a:ahLst/>
                <a:cxnLst>
                  <a:cxn ang="T10">
                    <a:pos x="T0" y="T1"/>
                  </a:cxn>
                  <a:cxn ang="T11">
                    <a:pos x="T2" y="T3"/>
                  </a:cxn>
                  <a:cxn ang="T12">
                    <a:pos x="T4" y="T5"/>
                  </a:cxn>
                  <a:cxn ang="T13">
                    <a:pos x="T6" y="T7"/>
                  </a:cxn>
                  <a:cxn ang="T14">
                    <a:pos x="T8" y="T9"/>
                  </a:cxn>
                </a:cxnLst>
                <a:rect l="T15" t="T16" r="T17" b="T18"/>
                <a:pathLst>
                  <a:path w="57" h="44">
                    <a:moveTo>
                      <a:pt x="0" y="22"/>
                    </a:moveTo>
                    <a:lnTo>
                      <a:pt x="54" y="44"/>
                    </a:lnTo>
                    <a:lnTo>
                      <a:pt x="57" y="22"/>
                    </a:lnTo>
                    <a:lnTo>
                      <a:pt x="3" y="0"/>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67" name="Freeform 476"/>
              <p:cNvSpPr>
                <a:spLocks/>
              </p:cNvSpPr>
              <p:nvPr/>
            </p:nvSpPr>
            <p:spPr bwMode="auto">
              <a:xfrm>
                <a:off x="1158875" y="4714876"/>
                <a:ext cx="95250" cy="90488"/>
              </a:xfrm>
              <a:custGeom>
                <a:avLst/>
                <a:gdLst>
                  <a:gd name="T0" fmla="*/ 0 w 60"/>
                  <a:gd name="T1" fmla="*/ 35 h 57"/>
                  <a:gd name="T2" fmla="*/ 57 w 60"/>
                  <a:gd name="T3" fmla="*/ 57 h 57"/>
                  <a:gd name="T4" fmla="*/ 60 w 60"/>
                  <a:gd name="T5" fmla="*/ 22 h 57"/>
                  <a:gd name="T6" fmla="*/ 6 w 60"/>
                  <a:gd name="T7" fmla="*/ 0 h 57"/>
                  <a:gd name="T8" fmla="*/ 0 w 60"/>
                  <a:gd name="T9" fmla="*/ 35 h 57"/>
                  <a:gd name="T10" fmla="*/ 0 60000 65536"/>
                  <a:gd name="T11" fmla="*/ 0 60000 65536"/>
                  <a:gd name="T12" fmla="*/ 0 60000 65536"/>
                  <a:gd name="T13" fmla="*/ 0 60000 65536"/>
                  <a:gd name="T14" fmla="*/ 0 60000 65536"/>
                  <a:gd name="T15" fmla="*/ 0 w 60"/>
                  <a:gd name="T16" fmla="*/ 0 h 57"/>
                  <a:gd name="T17" fmla="*/ 60 w 60"/>
                  <a:gd name="T18" fmla="*/ 57 h 57"/>
                </a:gdLst>
                <a:ahLst/>
                <a:cxnLst>
                  <a:cxn ang="T10">
                    <a:pos x="T0" y="T1"/>
                  </a:cxn>
                  <a:cxn ang="T11">
                    <a:pos x="T2" y="T3"/>
                  </a:cxn>
                  <a:cxn ang="T12">
                    <a:pos x="T4" y="T5"/>
                  </a:cxn>
                  <a:cxn ang="T13">
                    <a:pos x="T6" y="T7"/>
                  </a:cxn>
                  <a:cxn ang="T14">
                    <a:pos x="T8" y="T9"/>
                  </a:cxn>
                </a:cxnLst>
                <a:rect l="T15" t="T16" r="T17" b="T18"/>
                <a:pathLst>
                  <a:path w="60" h="57">
                    <a:moveTo>
                      <a:pt x="0" y="35"/>
                    </a:moveTo>
                    <a:lnTo>
                      <a:pt x="57" y="57"/>
                    </a:lnTo>
                    <a:lnTo>
                      <a:pt x="60" y="22"/>
                    </a:lnTo>
                    <a:lnTo>
                      <a:pt x="6" y="0"/>
                    </a:lnTo>
                    <a:lnTo>
                      <a:pt x="0"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68" name="Freeform 477"/>
              <p:cNvSpPr>
                <a:spLocks/>
              </p:cNvSpPr>
              <p:nvPr/>
            </p:nvSpPr>
            <p:spPr bwMode="auto">
              <a:xfrm>
                <a:off x="1058863" y="4673601"/>
                <a:ext cx="95250" cy="90488"/>
              </a:xfrm>
              <a:custGeom>
                <a:avLst/>
                <a:gdLst>
                  <a:gd name="T0" fmla="*/ 0 w 60"/>
                  <a:gd name="T1" fmla="*/ 35 h 57"/>
                  <a:gd name="T2" fmla="*/ 57 w 60"/>
                  <a:gd name="T3" fmla="*/ 57 h 57"/>
                  <a:gd name="T4" fmla="*/ 60 w 60"/>
                  <a:gd name="T5" fmla="*/ 23 h 57"/>
                  <a:gd name="T6" fmla="*/ 6 w 60"/>
                  <a:gd name="T7" fmla="*/ 0 h 57"/>
                  <a:gd name="T8" fmla="*/ 0 w 60"/>
                  <a:gd name="T9" fmla="*/ 35 h 57"/>
                  <a:gd name="T10" fmla="*/ 0 60000 65536"/>
                  <a:gd name="T11" fmla="*/ 0 60000 65536"/>
                  <a:gd name="T12" fmla="*/ 0 60000 65536"/>
                  <a:gd name="T13" fmla="*/ 0 60000 65536"/>
                  <a:gd name="T14" fmla="*/ 0 60000 65536"/>
                  <a:gd name="T15" fmla="*/ 0 w 60"/>
                  <a:gd name="T16" fmla="*/ 0 h 57"/>
                  <a:gd name="T17" fmla="*/ 60 w 60"/>
                  <a:gd name="T18" fmla="*/ 57 h 57"/>
                </a:gdLst>
                <a:ahLst/>
                <a:cxnLst>
                  <a:cxn ang="T10">
                    <a:pos x="T0" y="T1"/>
                  </a:cxn>
                  <a:cxn ang="T11">
                    <a:pos x="T2" y="T3"/>
                  </a:cxn>
                  <a:cxn ang="T12">
                    <a:pos x="T4" y="T5"/>
                  </a:cxn>
                  <a:cxn ang="T13">
                    <a:pos x="T6" y="T7"/>
                  </a:cxn>
                  <a:cxn ang="T14">
                    <a:pos x="T8" y="T9"/>
                  </a:cxn>
                </a:cxnLst>
                <a:rect l="T15" t="T16" r="T17" b="T18"/>
                <a:pathLst>
                  <a:path w="60" h="57">
                    <a:moveTo>
                      <a:pt x="0" y="35"/>
                    </a:moveTo>
                    <a:lnTo>
                      <a:pt x="57" y="57"/>
                    </a:lnTo>
                    <a:lnTo>
                      <a:pt x="60" y="23"/>
                    </a:lnTo>
                    <a:lnTo>
                      <a:pt x="6" y="0"/>
                    </a:lnTo>
                    <a:lnTo>
                      <a:pt x="0"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69" name="Freeform 478"/>
              <p:cNvSpPr>
                <a:spLocks/>
              </p:cNvSpPr>
              <p:nvPr/>
            </p:nvSpPr>
            <p:spPr bwMode="auto">
              <a:xfrm>
                <a:off x="2147888" y="4884738"/>
                <a:ext cx="533400" cy="196850"/>
              </a:xfrm>
              <a:custGeom>
                <a:avLst/>
                <a:gdLst>
                  <a:gd name="T0" fmla="*/ 301 w 336"/>
                  <a:gd name="T1" fmla="*/ 13 h 124"/>
                  <a:gd name="T2" fmla="*/ 263 w 336"/>
                  <a:gd name="T3" fmla="*/ 26 h 124"/>
                  <a:gd name="T4" fmla="*/ 225 w 336"/>
                  <a:gd name="T5" fmla="*/ 38 h 124"/>
                  <a:gd name="T6" fmla="*/ 187 w 336"/>
                  <a:gd name="T7" fmla="*/ 51 h 124"/>
                  <a:gd name="T8" fmla="*/ 149 w 336"/>
                  <a:gd name="T9" fmla="*/ 64 h 124"/>
                  <a:gd name="T10" fmla="*/ 111 w 336"/>
                  <a:gd name="T11" fmla="*/ 76 h 124"/>
                  <a:gd name="T12" fmla="*/ 73 w 336"/>
                  <a:gd name="T13" fmla="*/ 89 h 124"/>
                  <a:gd name="T14" fmla="*/ 35 w 336"/>
                  <a:gd name="T15" fmla="*/ 102 h 124"/>
                  <a:gd name="T16" fmla="*/ 3 w 336"/>
                  <a:gd name="T17" fmla="*/ 111 h 124"/>
                  <a:gd name="T18" fmla="*/ 0 w 336"/>
                  <a:gd name="T19" fmla="*/ 124 h 124"/>
                  <a:gd name="T20" fmla="*/ 0 w 336"/>
                  <a:gd name="T21" fmla="*/ 124 h 124"/>
                  <a:gd name="T22" fmla="*/ 7 w 336"/>
                  <a:gd name="T23" fmla="*/ 124 h 124"/>
                  <a:gd name="T24" fmla="*/ 10 w 336"/>
                  <a:gd name="T25" fmla="*/ 114 h 124"/>
                  <a:gd name="T26" fmla="*/ 35 w 336"/>
                  <a:gd name="T27" fmla="*/ 108 h 124"/>
                  <a:gd name="T28" fmla="*/ 73 w 336"/>
                  <a:gd name="T29" fmla="*/ 95 h 124"/>
                  <a:gd name="T30" fmla="*/ 111 w 336"/>
                  <a:gd name="T31" fmla="*/ 83 h 124"/>
                  <a:gd name="T32" fmla="*/ 149 w 336"/>
                  <a:gd name="T33" fmla="*/ 70 h 124"/>
                  <a:gd name="T34" fmla="*/ 187 w 336"/>
                  <a:gd name="T35" fmla="*/ 57 h 124"/>
                  <a:gd name="T36" fmla="*/ 225 w 336"/>
                  <a:gd name="T37" fmla="*/ 45 h 124"/>
                  <a:gd name="T38" fmla="*/ 263 w 336"/>
                  <a:gd name="T39" fmla="*/ 32 h 124"/>
                  <a:gd name="T40" fmla="*/ 301 w 336"/>
                  <a:gd name="T41" fmla="*/ 19 h 124"/>
                  <a:gd name="T42" fmla="*/ 329 w 336"/>
                  <a:gd name="T43" fmla="*/ 10 h 124"/>
                  <a:gd name="T44" fmla="*/ 326 w 336"/>
                  <a:gd name="T45" fmla="*/ 19 h 124"/>
                  <a:gd name="T46" fmla="*/ 336 w 336"/>
                  <a:gd name="T47" fmla="*/ 16 h 124"/>
                  <a:gd name="T48" fmla="*/ 336 w 336"/>
                  <a:gd name="T49" fmla="*/ 0 h 124"/>
                  <a:gd name="T50" fmla="*/ 336 w 336"/>
                  <a:gd name="T51" fmla="*/ 0 h 124"/>
                  <a:gd name="T52" fmla="*/ 301 w 336"/>
                  <a:gd name="T53" fmla="*/ 13 h 1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36"/>
                  <a:gd name="T82" fmla="*/ 0 h 124"/>
                  <a:gd name="T83" fmla="*/ 336 w 336"/>
                  <a:gd name="T84" fmla="*/ 124 h 12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36" h="124">
                    <a:moveTo>
                      <a:pt x="301" y="13"/>
                    </a:moveTo>
                    <a:lnTo>
                      <a:pt x="263" y="26"/>
                    </a:lnTo>
                    <a:lnTo>
                      <a:pt x="225" y="38"/>
                    </a:lnTo>
                    <a:lnTo>
                      <a:pt x="187" y="51"/>
                    </a:lnTo>
                    <a:lnTo>
                      <a:pt x="149" y="64"/>
                    </a:lnTo>
                    <a:lnTo>
                      <a:pt x="111" y="76"/>
                    </a:lnTo>
                    <a:lnTo>
                      <a:pt x="73" y="89"/>
                    </a:lnTo>
                    <a:lnTo>
                      <a:pt x="35" y="102"/>
                    </a:lnTo>
                    <a:lnTo>
                      <a:pt x="3" y="111"/>
                    </a:lnTo>
                    <a:lnTo>
                      <a:pt x="0" y="124"/>
                    </a:lnTo>
                    <a:lnTo>
                      <a:pt x="7" y="124"/>
                    </a:lnTo>
                    <a:lnTo>
                      <a:pt x="10" y="114"/>
                    </a:lnTo>
                    <a:lnTo>
                      <a:pt x="35" y="108"/>
                    </a:lnTo>
                    <a:lnTo>
                      <a:pt x="73" y="95"/>
                    </a:lnTo>
                    <a:lnTo>
                      <a:pt x="111" y="83"/>
                    </a:lnTo>
                    <a:lnTo>
                      <a:pt x="149" y="70"/>
                    </a:lnTo>
                    <a:lnTo>
                      <a:pt x="187" y="57"/>
                    </a:lnTo>
                    <a:lnTo>
                      <a:pt x="225" y="45"/>
                    </a:lnTo>
                    <a:lnTo>
                      <a:pt x="263" y="32"/>
                    </a:lnTo>
                    <a:lnTo>
                      <a:pt x="301" y="19"/>
                    </a:lnTo>
                    <a:lnTo>
                      <a:pt x="329" y="10"/>
                    </a:lnTo>
                    <a:lnTo>
                      <a:pt x="326" y="19"/>
                    </a:lnTo>
                    <a:lnTo>
                      <a:pt x="336" y="16"/>
                    </a:lnTo>
                    <a:lnTo>
                      <a:pt x="336" y="0"/>
                    </a:lnTo>
                    <a:lnTo>
                      <a:pt x="301" y="13"/>
                    </a:lnTo>
                    <a:close/>
                  </a:path>
                </a:pathLst>
              </a:custGeom>
              <a:solidFill>
                <a:srgbClr val="2626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70" name="Freeform 479"/>
              <p:cNvSpPr>
                <a:spLocks/>
              </p:cNvSpPr>
              <p:nvPr/>
            </p:nvSpPr>
            <p:spPr bwMode="auto">
              <a:xfrm>
                <a:off x="2159000" y="4900613"/>
                <a:ext cx="511175" cy="180975"/>
              </a:xfrm>
              <a:custGeom>
                <a:avLst/>
                <a:gdLst>
                  <a:gd name="T0" fmla="*/ 275 w 322"/>
                  <a:gd name="T1" fmla="*/ 16 h 114"/>
                  <a:gd name="T2" fmla="*/ 218 w 322"/>
                  <a:gd name="T3" fmla="*/ 35 h 114"/>
                  <a:gd name="T4" fmla="*/ 161 w 322"/>
                  <a:gd name="T5" fmla="*/ 54 h 114"/>
                  <a:gd name="T6" fmla="*/ 104 w 322"/>
                  <a:gd name="T7" fmla="*/ 73 h 114"/>
                  <a:gd name="T8" fmla="*/ 47 w 322"/>
                  <a:gd name="T9" fmla="*/ 92 h 114"/>
                  <a:gd name="T10" fmla="*/ 3 w 322"/>
                  <a:gd name="T11" fmla="*/ 104 h 114"/>
                  <a:gd name="T12" fmla="*/ 0 w 322"/>
                  <a:gd name="T13" fmla="*/ 114 h 114"/>
                  <a:gd name="T14" fmla="*/ 44 w 322"/>
                  <a:gd name="T15" fmla="*/ 98 h 114"/>
                  <a:gd name="T16" fmla="*/ 101 w 322"/>
                  <a:gd name="T17" fmla="*/ 79 h 114"/>
                  <a:gd name="T18" fmla="*/ 158 w 322"/>
                  <a:gd name="T19" fmla="*/ 60 h 114"/>
                  <a:gd name="T20" fmla="*/ 272 w 322"/>
                  <a:gd name="T21" fmla="*/ 22 h 114"/>
                  <a:gd name="T22" fmla="*/ 319 w 322"/>
                  <a:gd name="T23" fmla="*/ 9 h 114"/>
                  <a:gd name="T24" fmla="*/ 322 w 322"/>
                  <a:gd name="T25" fmla="*/ 0 h 114"/>
                  <a:gd name="T26" fmla="*/ 275 w 322"/>
                  <a:gd name="T27" fmla="*/ 16 h 1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2"/>
                  <a:gd name="T43" fmla="*/ 0 h 114"/>
                  <a:gd name="T44" fmla="*/ 322 w 322"/>
                  <a:gd name="T45" fmla="*/ 114 h 1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2" h="114">
                    <a:moveTo>
                      <a:pt x="275" y="16"/>
                    </a:moveTo>
                    <a:lnTo>
                      <a:pt x="218" y="35"/>
                    </a:lnTo>
                    <a:lnTo>
                      <a:pt x="161" y="54"/>
                    </a:lnTo>
                    <a:lnTo>
                      <a:pt x="104" y="73"/>
                    </a:lnTo>
                    <a:lnTo>
                      <a:pt x="47" y="92"/>
                    </a:lnTo>
                    <a:lnTo>
                      <a:pt x="3" y="104"/>
                    </a:lnTo>
                    <a:lnTo>
                      <a:pt x="0" y="114"/>
                    </a:lnTo>
                    <a:lnTo>
                      <a:pt x="44" y="98"/>
                    </a:lnTo>
                    <a:lnTo>
                      <a:pt x="101" y="79"/>
                    </a:lnTo>
                    <a:lnTo>
                      <a:pt x="158" y="60"/>
                    </a:lnTo>
                    <a:lnTo>
                      <a:pt x="272" y="22"/>
                    </a:lnTo>
                    <a:lnTo>
                      <a:pt x="319" y="9"/>
                    </a:lnTo>
                    <a:lnTo>
                      <a:pt x="322" y="0"/>
                    </a:lnTo>
                    <a:lnTo>
                      <a:pt x="275"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71" name="Freeform 480"/>
              <p:cNvSpPr>
                <a:spLocks/>
              </p:cNvSpPr>
              <p:nvPr/>
            </p:nvSpPr>
            <p:spPr bwMode="auto">
              <a:xfrm>
                <a:off x="2871788" y="4814888"/>
                <a:ext cx="65088" cy="50800"/>
              </a:xfrm>
              <a:custGeom>
                <a:avLst/>
                <a:gdLst>
                  <a:gd name="T0" fmla="*/ 31 w 41"/>
                  <a:gd name="T1" fmla="*/ 0 h 32"/>
                  <a:gd name="T2" fmla="*/ 3 w 41"/>
                  <a:gd name="T3" fmla="*/ 13 h 32"/>
                  <a:gd name="T4" fmla="*/ 0 w 41"/>
                  <a:gd name="T5" fmla="*/ 32 h 32"/>
                  <a:gd name="T6" fmla="*/ 28 w 41"/>
                  <a:gd name="T7" fmla="*/ 19 h 32"/>
                  <a:gd name="T8" fmla="*/ 28 w 41"/>
                  <a:gd name="T9" fmla="*/ 19 h 32"/>
                  <a:gd name="T10" fmla="*/ 38 w 41"/>
                  <a:gd name="T11" fmla="*/ 16 h 32"/>
                  <a:gd name="T12" fmla="*/ 41 w 41"/>
                  <a:gd name="T13" fmla="*/ 6 h 32"/>
                  <a:gd name="T14" fmla="*/ 41 w 41"/>
                  <a:gd name="T15" fmla="*/ 6 h 32"/>
                  <a:gd name="T16" fmla="*/ 38 w 41"/>
                  <a:gd name="T17" fmla="*/ 3 h 32"/>
                  <a:gd name="T18" fmla="*/ 31 w 41"/>
                  <a:gd name="T19" fmla="*/ 0 h 32"/>
                  <a:gd name="T20" fmla="*/ 31 w 41"/>
                  <a:gd name="T21" fmla="*/ 0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
                  <a:gd name="T34" fmla="*/ 0 h 32"/>
                  <a:gd name="T35" fmla="*/ 41 w 41"/>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 h="32">
                    <a:moveTo>
                      <a:pt x="31" y="0"/>
                    </a:moveTo>
                    <a:lnTo>
                      <a:pt x="3" y="13"/>
                    </a:lnTo>
                    <a:lnTo>
                      <a:pt x="0" y="32"/>
                    </a:lnTo>
                    <a:lnTo>
                      <a:pt x="28" y="19"/>
                    </a:lnTo>
                    <a:lnTo>
                      <a:pt x="38" y="16"/>
                    </a:lnTo>
                    <a:lnTo>
                      <a:pt x="41" y="6"/>
                    </a:lnTo>
                    <a:lnTo>
                      <a:pt x="38" y="3"/>
                    </a:lnTo>
                    <a:lnTo>
                      <a:pt x="31"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72" name="Freeform 481"/>
              <p:cNvSpPr>
                <a:spLocks/>
              </p:cNvSpPr>
              <p:nvPr/>
            </p:nvSpPr>
            <p:spPr bwMode="auto">
              <a:xfrm>
                <a:off x="2806700" y="4835526"/>
                <a:ext cx="69850" cy="49213"/>
              </a:xfrm>
              <a:custGeom>
                <a:avLst/>
                <a:gdLst>
                  <a:gd name="T0" fmla="*/ 3 w 44"/>
                  <a:gd name="T1" fmla="*/ 12 h 31"/>
                  <a:gd name="T2" fmla="*/ 0 w 44"/>
                  <a:gd name="T3" fmla="*/ 31 h 31"/>
                  <a:gd name="T4" fmla="*/ 41 w 44"/>
                  <a:gd name="T5" fmla="*/ 19 h 31"/>
                  <a:gd name="T6" fmla="*/ 44 w 44"/>
                  <a:gd name="T7" fmla="*/ 0 h 31"/>
                  <a:gd name="T8" fmla="*/ 3 w 44"/>
                  <a:gd name="T9" fmla="*/ 12 h 31"/>
                  <a:gd name="T10" fmla="*/ 0 60000 65536"/>
                  <a:gd name="T11" fmla="*/ 0 60000 65536"/>
                  <a:gd name="T12" fmla="*/ 0 60000 65536"/>
                  <a:gd name="T13" fmla="*/ 0 60000 65536"/>
                  <a:gd name="T14" fmla="*/ 0 60000 65536"/>
                  <a:gd name="T15" fmla="*/ 0 w 44"/>
                  <a:gd name="T16" fmla="*/ 0 h 31"/>
                  <a:gd name="T17" fmla="*/ 44 w 44"/>
                  <a:gd name="T18" fmla="*/ 31 h 31"/>
                </a:gdLst>
                <a:ahLst/>
                <a:cxnLst>
                  <a:cxn ang="T10">
                    <a:pos x="T0" y="T1"/>
                  </a:cxn>
                  <a:cxn ang="T11">
                    <a:pos x="T2" y="T3"/>
                  </a:cxn>
                  <a:cxn ang="T12">
                    <a:pos x="T4" y="T5"/>
                  </a:cxn>
                  <a:cxn ang="T13">
                    <a:pos x="T6" y="T7"/>
                  </a:cxn>
                  <a:cxn ang="T14">
                    <a:pos x="T8" y="T9"/>
                  </a:cxn>
                </a:cxnLst>
                <a:rect l="T15" t="T16" r="T17" b="T18"/>
                <a:pathLst>
                  <a:path w="44" h="31">
                    <a:moveTo>
                      <a:pt x="3" y="12"/>
                    </a:moveTo>
                    <a:lnTo>
                      <a:pt x="0" y="31"/>
                    </a:lnTo>
                    <a:lnTo>
                      <a:pt x="41" y="19"/>
                    </a:lnTo>
                    <a:lnTo>
                      <a:pt x="44" y="0"/>
                    </a:lnTo>
                    <a:lnTo>
                      <a:pt x="3" y="12"/>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73" name="Freeform 482"/>
              <p:cNvSpPr>
                <a:spLocks/>
              </p:cNvSpPr>
              <p:nvPr/>
            </p:nvSpPr>
            <p:spPr bwMode="auto">
              <a:xfrm>
                <a:off x="2746375" y="4854576"/>
                <a:ext cx="65088" cy="46038"/>
              </a:xfrm>
              <a:custGeom>
                <a:avLst/>
                <a:gdLst>
                  <a:gd name="T0" fmla="*/ 9 w 41"/>
                  <a:gd name="T1" fmla="*/ 10 h 29"/>
                  <a:gd name="T2" fmla="*/ 9 w 41"/>
                  <a:gd name="T3" fmla="*/ 10 h 29"/>
                  <a:gd name="T4" fmla="*/ 3 w 41"/>
                  <a:gd name="T5" fmla="*/ 16 h 29"/>
                  <a:gd name="T6" fmla="*/ 0 w 41"/>
                  <a:gd name="T7" fmla="*/ 22 h 29"/>
                  <a:gd name="T8" fmla="*/ 0 w 41"/>
                  <a:gd name="T9" fmla="*/ 22 h 29"/>
                  <a:gd name="T10" fmla="*/ 3 w 41"/>
                  <a:gd name="T11" fmla="*/ 29 h 29"/>
                  <a:gd name="T12" fmla="*/ 9 w 41"/>
                  <a:gd name="T13" fmla="*/ 29 h 29"/>
                  <a:gd name="T14" fmla="*/ 38 w 41"/>
                  <a:gd name="T15" fmla="*/ 19 h 29"/>
                  <a:gd name="T16" fmla="*/ 41 w 41"/>
                  <a:gd name="T17" fmla="*/ 0 h 29"/>
                  <a:gd name="T18" fmla="*/ 9 w 41"/>
                  <a:gd name="T19" fmla="*/ 10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9"/>
                  <a:gd name="T32" fmla="*/ 41 w 41"/>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9">
                    <a:moveTo>
                      <a:pt x="9" y="10"/>
                    </a:moveTo>
                    <a:lnTo>
                      <a:pt x="9" y="10"/>
                    </a:lnTo>
                    <a:lnTo>
                      <a:pt x="3" y="16"/>
                    </a:lnTo>
                    <a:lnTo>
                      <a:pt x="0" y="22"/>
                    </a:lnTo>
                    <a:lnTo>
                      <a:pt x="3" y="29"/>
                    </a:lnTo>
                    <a:lnTo>
                      <a:pt x="9" y="29"/>
                    </a:lnTo>
                    <a:lnTo>
                      <a:pt x="38" y="19"/>
                    </a:lnTo>
                    <a:lnTo>
                      <a:pt x="41" y="0"/>
                    </a:lnTo>
                    <a:lnTo>
                      <a:pt x="9"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74" name="Freeform 483"/>
              <p:cNvSpPr>
                <a:spLocks/>
              </p:cNvSpPr>
              <p:nvPr/>
            </p:nvSpPr>
            <p:spPr bwMode="auto">
              <a:xfrm>
                <a:off x="2760663" y="4824413"/>
                <a:ext cx="166688" cy="71438"/>
              </a:xfrm>
              <a:custGeom>
                <a:avLst/>
                <a:gdLst>
                  <a:gd name="T0" fmla="*/ 101 w 105"/>
                  <a:gd name="T1" fmla="*/ 0 h 45"/>
                  <a:gd name="T2" fmla="*/ 92 w 105"/>
                  <a:gd name="T3" fmla="*/ 4 h 45"/>
                  <a:gd name="T4" fmla="*/ 79 w 105"/>
                  <a:gd name="T5" fmla="*/ 7 h 45"/>
                  <a:gd name="T6" fmla="*/ 54 w 105"/>
                  <a:gd name="T7" fmla="*/ 16 h 45"/>
                  <a:gd name="T8" fmla="*/ 38 w 105"/>
                  <a:gd name="T9" fmla="*/ 23 h 45"/>
                  <a:gd name="T10" fmla="*/ 13 w 105"/>
                  <a:gd name="T11" fmla="*/ 32 h 45"/>
                  <a:gd name="T12" fmla="*/ 7 w 105"/>
                  <a:gd name="T13" fmla="*/ 35 h 45"/>
                  <a:gd name="T14" fmla="*/ 7 w 105"/>
                  <a:gd name="T15" fmla="*/ 35 h 45"/>
                  <a:gd name="T16" fmla="*/ 0 w 105"/>
                  <a:gd name="T17" fmla="*/ 38 h 45"/>
                  <a:gd name="T18" fmla="*/ 0 w 105"/>
                  <a:gd name="T19" fmla="*/ 41 h 45"/>
                  <a:gd name="T20" fmla="*/ 0 w 105"/>
                  <a:gd name="T21" fmla="*/ 41 h 45"/>
                  <a:gd name="T22" fmla="*/ 0 w 105"/>
                  <a:gd name="T23" fmla="*/ 41 h 45"/>
                  <a:gd name="T24" fmla="*/ 0 w 105"/>
                  <a:gd name="T25" fmla="*/ 45 h 45"/>
                  <a:gd name="T26" fmla="*/ 3 w 105"/>
                  <a:gd name="T27" fmla="*/ 45 h 45"/>
                  <a:gd name="T28" fmla="*/ 10 w 105"/>
                  <a:gd name="T29" fmla="*/ 41 h 45"/>
                  <a:gd name="T30" fmla="*/ 26 w 105"/>
                  <a:gd name="T31" fmla="*/ 38 h 45"/>
                  <a:gd name="T32" fmla="*/ 51 w 105"/>
                  <a:gd name="T33" fmla="*/ 29 h 45"/>
                  <a:gd name="T34" fmla="*/ 63 w 105"/>
                  <a:gd name="T35" fmla="*/ 26 h 45"/>
                  <a:gd name="T36" fmla="*/ 79 w 105"/>
                  <a:gd name="T37" fmla="*/ 19 h 45"/>
                  <a:gd name="T38" fmla="*/ 92 w 105"/>
                  <a:gd name="T39" fmla="*/ 16 h 45"/>
                  <a:gd name="T40" fmla="*/ 98 w 105"/>
                  <a:gd name="T41" fmla="*/ 13 h 45"/>
                  <a:gd name="T42" fmla="*/ 98 w 105"/>
                  <a:gd name="T43" fmla="*/ 13 h 45"/>
                  <a:gd name="T44" fmla="*/ 101 w 105"/>
                  <a:gd name="T45" fmla="*/ 10 h 45"/>
                  <a:gd name="T46" fmla="*/ 105 w 105"/>
                  <a:gd name="T47" fmla="*/ 4 h 45"/>
                  <a:gd name="T48" fmla="*/ 105 w 105"/>
                  <a:gd name="T49" fmla="*/ 4 h 45"/>
                  <a:gd name="T50" fmla="*/ 105 w 105"/>
                  <a:gd name="T51" fmla="*/ 4 h 45"/>
                  <a:gd name="T52" fmla="*/ 105 w 105"/>
                  <a:gd name="T53" fmla="*/ 0 h 45"/>
                  <a:gd name="T54" fmla="*/ 101 w 105"/>
                  <a:gd name="T55" fmla="*/ 0 h 45"/>
                  <a:gd name="T56" fmla="*/ 101 w 105"/>
                  <a:gd name="T57" fmla="*/ 0 h 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5"/>
                  <a:gd name="T88" fmla="*/ 0 h 45"/>
                  <a:gd name="T89" fmla="*/ 105 w 105"/>
                  <a:gd name="T90" fmla="*/ 45 h 4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5" h="45">
                    <a:moveTo>
                      <a:pt x="101" y="0"/>
                    </a:moveTo>
                    <a:lnTo>
                      <a:pt x="92" y="4"/>
                    </a:lnTo>
                    <a:lnTo>
                      <a:pt x="79" y="7"/>
                    </a:lnTo>
                    <a:lnTo>
                      <a:pt x="54" y="16"/>
                    </a:lnTo>
                    <a:lnTo>
                      <a:pt x="38" y="23"/>
                    </a:lnTo>
                    <a:lnTo>
                      <a:pt x="13" y="32"/>
                    </a:lnTo>
                    <a:lnTo>
                      <a:pt x="7" y="35"/>
                    </a:lnTo>
                    <a:lnTo>
                      <a:pt x="0" y="38"/>
                    </a:lnTo>
                    <a:lnTo>
                      <a:pt x="0" y="41"/>
                    </a:lnTo>
                    <a:lnTo>
                      <a:pt x="0" y="45"/>
                    </a:lnTo>
                    <a:lnTo>
                      <a:pt x="3" y="45"/>
                    </a:lnTo>
                    <a:lnTo>
                      <a:pt x="10" y="41"/>
                    </a:lnTo>
                    <a:lnTo>
                      <a:pt x="26" y="38"/>
                    </a:lnTo>
                    <a:lnTo>
                      <a:pt x="51" y="29"/>
                    </a:lnTo>
                    <a:lnTo>
                      <a:pt x="63" y="26"/>
                    </a:lnTo>
                    <a:lnTo>
                      <a:pt x="79" y="19"/>
                    </a:lnTo>
                    <a:lnTo>
                      <a:pt x="92" y="16"/>
                    </a:lnTo>
                    <a:lnTo>
                      <a:pt x="98" y="13"/>
                    </a:lnTo>
                    <a:lnTo>
                      <a:pt x="101" y="10"/>
                    </a:lnTo>
                    <a:lnTo>
                      <a:pt x="105" y="4"/>
                    </a:lnTo>
                    <a:lnTo>
                      <a:pt x="105" y="0"/>
                    </a:lnTo>
                    <a:lnTo>
                      <a:pt x="10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75" name="Rectangle 484"/>
              <p:cNvSpPr>
                <a:spLocks noChangeArrowheads="1"/>
              </p:cNvSpPr>
              <p:nvPr/>
            </p:nvSpPr>
            <p:spPr bwMode="auto">
              <a:xfrm>
                <a:off x="2760663" y="4889501"/>
                <a:ext cx="1588" cy="1588"/>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ko-KR" altLang="ko-KR"/>
              </a:p>
            </p:txBody>
          </p:sp>
          <p:sp>
            <p:nvSpPr>
              <p:cNvPr id="19576" name="Freeform 552"/>
              <p:cNvSpPr>
                <a:spLocks/>
              </p:cNvSpPr>
              <p:nvPr/>
            </p:nvSpPr>
            <p:spPr bwMode="auto">
              <a:xfrm>
                <a:off x="646113" y="4538663"/>
                <a:ext cx="9525" cy="9525"/>
              </a:xfrm>
              <a:custGeom>
                <a:avLst/>
                <a:gdLst>
                  <a:gd name="T0" fmla="*/ 6 w 6"/>
                  <a:gd name="T1" fmla="*/ 3 h 6"/>
                  <a:gd name="T2" fmla="*/ 6 w 6"/>
                  <a:gd name="T3" fmla="*/ 3 h 6"/>
                  <a:gd name="T4" fmla="*/ 6 w 6"/>
                  <a:gd name="T5" fmla="*/ 3 h 6"/>
                  <a:gd name="T6" fmla="*/ 3 w 6"/>
                  <a:gd name="T7" fmla="*/ 6 h 6"/>
                  <a:gd name="T8" fmla="*/ 3 w 6"/>
                  <a:gd name="T9" fmla="*/ 6 h 6"/>
                  <a:gd name="T10" fmla="*/ 0 w 6"/>
                  <a:gd name="T11" fmla="*/ 0 h 6"/>
                  <a:gd name="T12" fmla="*/ 0 w 6"/>
                  <a:gd name="T13" fmla="*/ 0 h 6"/>
                  <a:gd name="T14" fmla="*/ 3 w 6"/>
                  <a:gd name="T15" fmla="*/ 0 h 6"/>
                  <a:gd name="T16" fmla="*/ 6 w 6"/>
                  <a:gd name="T17" fmla="*/ 0 h 6"/>
                  <a:gd name="T18" fmla="*/ 6 w 6"/>
                  <a:gd name="T19" fmla="*/ 0 h 6"/>
                  <a:gd name="T20" fmla="*/ 6 w 6"/>
                  <a:gd name="T21" fmla="*/ 3 h 6"/>
                  <a:gd name="T22" fmla="*/ 6 w 6"/>
                  <a:gd name="T23" fmla="*/ 3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6"/>
                  <a:gd name="T38" fmla="*/ 6 w 6"/>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6">
                    <a:moveTo>
                      <a:pt x="6" y="3"/>
                    </a:moveTo>
                    <a:lnTo>
                      <a:pt x="6" y="3"/>
                    </a:lnTo>
                    <a:lnTo>
                      <a:pt x="3" y="6"/>
                    </a:lnTo>
                    <a:lnTo>
                      <a:pt x="0" y="0"/>
                    </a:lnTo>
                    <a:lnTo>
                      <a:pt x="3" y="0"/>
                    </a:lnTo>
                    <a:lnTo>
                      <a:pt x="6"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77" name="Freeform 553"/>
              <p:cNvSpPr>
                <a:spLocks/>
              </p:cNvSpPr>
              <p:nvPr/>
            </p:nvSpPr>
            <p:spPr bwMode="auto">
              <a:xfrm>
                <a:off x="661988" y="4543426"/>
                <a:ext cx="9525" cy="9525"/>
              </a:xfrm>
              <a:custGeom>
                <a:avLst/>
                <a:gdLst>
                  <a:gd name="T0" fmla="*/ 6 w 6"/>
                  <a:gd name="T1" fmla="*/ 3 h 6"/>
                  <a:gd name="T2" fmla="*/ 6 w 6"/>
                  <a:gd name="T3" fmla="*/ 3 h 6"/>
                  <a:gd name="T4" fmla="*/ 3 w 6"/>
                  <a:gd name="T5" fmla="*/ 6 h 6"/>
                  <a:gd name="T6" fmla="*/ 3 w 6"/>
                  <a:gd name="T7" fmla="*/ 6 h 6"/>
                  <a:gd name="T8" fmla="*/ 0 w 6"/>
                  <a:gd name="T9" fmla="*/ 0 h 6"/>
                  <a:gd name="T10" fmla="*/ 0 w 6"/>
                  <a:gd name="T11" fmla="*/ 0 h 6"/>
                  <a:gd name="T12" fmla="*/ 3 w 6"/>
                  <a:gd name="T13" fmla="*/ 0 h 6"/>
                  <a:gd name="T14" fmla="*/ 3 w 6"/>
                  <a:gd name="T15" fmla="*/ 0 h 6"/>
                  <a:gd name="T16" fmla="*/ 6 w 6"/>
                  <a:gd name="T17" fmla="*/ 3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6"/>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78" name="Freeform 554"/>
              <p:cNvSpPr>
                <a:spLocks/>
              </p:cNvSpPr>
              <p:nvPr/>
            </p:nvSpPr>
            <p:spPr bwMode="auto">
              <a:xfrm>
                <a:off x="676275" y="4548188"/>
                <a:ext cx="9525" cy="11113"/>
              </a:xfrm>
              <a:custGeom>
                <a:avLst/>
                <a:gdLst>
                  <a:gd name="T0" fmla="*/ 6 w 6"/>
                  <a:gd name="T1" fmla="*/ 3 h 7"/>
                  <a:gd name="T2" fmla="*/ 6 w 6"/>
                  <a:gd name="T3" fmla="*/ 3 h 7"/>
                  <a:gd name="T4" fmla="*/ 0 w 6"/>
                  <a:gd name="T5" fmla="*/ 7 h 7"/>
                  <a:gd name="T6" fmla="*/ 0 w 6"/>
                  <a:gd name="T7" fmla="*/ 7 h 7"/>
                  <a:gd name="T8" fmla="*/ 0 w 6"/>
                  <a:gd name="T9" fmla="*/ 0 h 7"/>
                  <a:gd name="T10" fmla="*/ 0 w 6"/>
                  <a:gd name="T11" fmla="*/ 0 h 7"/>
                  <a:gd name="T12" fmla="*/ 3 w 6"/>
                  <a:gd name="T13" fmla="*/ 0 h 7"/>
                  <a:gd name="T14" fmla="*/ 3 w 6"/>
                  <a:gd name="T15" fmla="*/ 0 h 7"/>
                  <a:gd name="T16" fmla="*/ 6 w 6"/>
                  <a:gd name="T17" fmla="*/ 3 h 7"/>
                  <a:gd name="T18" fmla="*/ 6 w 6"/>
                  <a:gd name="T19" fmla="*/ 3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7"/>
                  <a:gd name="T32" fmla="*/ 6 w 6"/>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7">
                    <a:moveTo>
                      <a:pt x="6" y="3"/>
                    </a:moveTo>
                    <a:lnTo>
                      <a:pt x="6" y="3"/>
                    </a:lnTo>
                    <a:lnTo>
                      <a:pt x="0" y="7"/>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79" name="Freeform 555"/>
              <p:cNvSpPr>
                <a:spLocks/>
              </p:cNvSpPr>
              <p:nvPr/>
            </p:nvSpPr>
            <p:spPr bwMode="auto">
              <a:xfrm>
                <a:off x="685800" y="4552951"/>
                <a:ext cx="11113" cy="11113"/>
              </a:xfrm>
              <a:custGeom>
                <a:avLst/>
                <a:gdLst>
                  <a:gd name="T0" fmla="*/ 7 w 7"/>
                  <a:gd name="T1" fmla="*/ 4 h 7"/>
                  <a:gd name="T2" fmla="*/ 7 w 7"/>
                  <a:gd name="T3" fmla="*/ 4 h 7"/>
                  <a:gd name="T4" fmla="*/ 7 w 7"/>
                  <a:gd name="T5" fmla="*/ 4 h 7"/>
                  <a:gd name="T6" fmla="*/ 4 w 7"/>
                  <a:gd name="T7" fmla="*/ 7 h 7"/>
                  <a:gd name="T8" fmla="*/ 4 w 7"/>
                  <a:gd name="T9" fmla="*/ 7 h 7"/>
                  <a:gd name="T10" fmla="*/ 0 w 7"/>
                  <a:gd name="T11" fmla="*/ 0 h 7"/>
                  <a:gd name="T12" fmla="*/ 0 w 7"/>
                  <a:gd name="T13" fmla="*/ 0 h 7"/>
                  <a:gd name="T14" fmla="*/ 7 w 7"/>
                  <a:gd name="T15" fmla="*/ 0 h 7"/>
                  <a:gd name="T16" fmla="*/ 7 w 7"/>
                  <a:gd name="T17" fmla="*/ 0 h 7"/>
                  <a:gd name="T18" fmla="*/ 7 w 7"/>
                  <a:gd name="T19" fmla="*/ 4 h 7"/>
                  <a:gd name="T20" fmla="*/ 7 w 7"/>
                  <a:gd name="T21" fmla="*/ 4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7"/>
                  <a:gd name="T35" fmla="*/ 7 w 7"/>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7">
                    <a:moveTo>
                      <a:pt x="7" y="4"/>
                    </a:moveTo>
                    <a:lnTo>
                      <a:pt x="7" y="4"/>
                    </a:lnTo>
                    <a:lnTo>
                      <a:pt x="4" y="7"/>
                    </a:lnTo>
                    <a:lnTo>
                      <a:pt x="0" y="0"/>
                    </a:lnTo>
                    <a:lnTo>
                      <a:pt x="7" y="0"/>
                    </a:lnTo>
                    <a:lnTo>
                      <a:pt x="7"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80" name="Freeform 556"/>
              <p:cNvSpPr>
                <a:spLocks/>
              </p:cNvSpPr>
              <p:nvPr/>
            </p:nvSpPr>
            <p:spPr bwMode="auto">
              <a:xfrm>
                <a:off x="701675" y="4559301"/>
                <a:ext cx="9525" cy="9525"/>
              </a:xfrm>
              <a:custGeom>
                <a:avLst/>
                <a:gdLst>
                  <a:gd name="T0" fmla="*/ 6 w 6"/>
                  <a:gd name="T1" fmla="*/ 3 h 6"/>
                  <a:gd name="T2" fmla="*/ 6 w 6"/>
                  <a:gd name="T3" fmla="*/ 3 h 6"/>
                  <a:gd name="T4" fmla="*/ 6 w 6"/>
                  <a:gd name="T5" fmla="*/ 3 h 6"/>
                  <a:gd name="T6" fmla="*/ 3 w 6"/>
                  <a:gd name="T7" fmla="*/ 6 h 6"/>
                  <a:gd name="T8" fmla="*/ 3 w 6"/>
                  <a:gd name="T9" fmla="*/ 6 h 6"/>
                  <a:gd name="T10" fmla="*/ 0 w 6"/>
                  <a:gd name="T11" fmla="*/ 0 h 6"/>
                  <a:gd name="T12" fmla="*/ 0 w 6"/>
                  <a:gd name="T13" fmla="*/ 0 h 6"/>
                  <a:gd name="T14" fmla="*/ 3 w 6"/>
                  <a:gd name="T15" fmla="*/ 0 h 6"/>
                  <a:gd name="T16" fmla="*/ 3 w 6"/>
                  <a:gd name="T17" fmla="*/ 0 h 6"/>
                  <a:gd name="T18" fmla="*/ 6 w 6"/>
                  <a:gd name="T19" fmla="*/ 3 h 6"/>
                  <a:gd name="T20" fmla="*/ 6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3"/>
                    </a:moveTo>
                    <a:lnTo>
                      <a:pt x="6" y="3"/>
                    </a:lnTo>
                    <a:lnTo>
                      <a:pt x="3" y="6"/>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81" name="Freeform 557"/>
              <p:cNvSpPr>
                <a:spLocks/>
              </p:cNvSpPr>
              <p:nvPr/>
            </p:nvSpPr>
            <p:spPr bwMode="auto">
              <a:xfrm>
                <a:off x="715963" y="4564063"/>
                <a:ext cx="11113" cy="9525"/>
              </a:xfrm>
              <a:custGeom>
                <a:avLst/>
                <a:gdLst>
                  <a:gd name="T0" fmla="*/ 7 w 7"/>
                  <a:gd name="T1" fmla="*/ 3 h 6"/>
                  <a:gd name="T2" fmla="*/ 7 w 7"/>
                  <a:gd name="T3" fmla="*/ 3 h 6"/>
                  <a:gd name="T4" fmla="*/ 4 w 7"/>
                  <a:gd name="T5" fmla="*/ 3 h 6"/>
                  <a:gd name="T6" fmla="*/ 0 w 7"/>
                  <a:gd name="T7" fmla="*/ 6 h 6"/>
                  <a:gd name="T8" fmla="*/ 0 w 7"/>
                  <a:gd name="T9" fmla="*/ 6 h 6"/>
                  <a:gd name="T10" fmla="*/ 0 w 7"/>
                  <a:gd name="T11" fmla="*/ 0 h 6"/>
                  <a:gd name="T12" fmla="*/ 0 w 7"/>
                  <a:gd name="T13" fmla="*/ 0 h 6"/>
                  <a:gd name="T14" fmla="*/ 4 w 7"/>
                  <a:gd name="T15" fmla="*/ 0 h 6"/>
                  <a:gd name="T16" fmla="*/ 4 w 7"/>
                  <a:gd name="T17" fmla="*/ 0 h 6"/>
                  <a:gd name="T18" fmla="*/ 7 w 7"/>
                  <a:gd name="T19" fmla="*/ 3 h 6"/>
                  <a:gd name="T20" fmla="*/ 7 w 7"/>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3"/>
                    </a:moveTo>
                    <a:lnTo>
                      <a:pt x="7" y="3"/>
                    </a:lnTo>
                    <a:lnTo>
                      <a:pt x="4" y="3"/>
                    </a:lnTo>
                    <a:lnTo>
                      <a:pt x="0" y="6"/>
                    </a:lnTo>
                    <a:lnTo>
                      <a:pt x="0" y="0"/>
                    </a:lnTo>
                    <a:lnTo>
                      <a:pt x="4" y="0"/>
                    </a:lnTo>
                    <a:lnTo>
                      <a:pt x="7"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82" name="Freeform 558"/>
              <p:cNvSpPr>
                <a:spLocks/>
              </p:cNvSpPr>
              <p:nvPr/>
            </p:nvSpPr>
            <p:spPr bwMode="auto">
              <a:xfrm>
                <a:off x="731838" y="4568826"/>
                <a:ext cx="4763" cy="9525"/>
              </a:xfrm>
              <a:custGeom>
                <a:avLst/>
                <a:gdLst>
                  <a:gd name="T0" fmla="*/ 3 w 3"/>
                  <a:gd name="T1" fmla="*/ 3 h 6"/>
                  <a:gd name="T2" fmla="*/ 3 w 3"/>
                  <a:gd name="T3" fmla="*/ 3 h 6"/>
                  <a:gd name="T4" fmla="*/ 3 w 3"/>
                  <a:gd name="T5" fmla="*/ 6 h 6"/>
                  <a:gd name="T6" fmla="*/ 0 w 3"/>
                  <a:gd name="T7" fmla="*/ 6 h 6"/>
                  <a:gd name="T8" fmla="*/ 0 w 3"/>
                  <a:gd name="T9" fmla="*/ 6 h 6"/>
                  <a:gd name="T10" fmla="*/ 0 w 3"/>
                  <a:gd name="T11" fmla="*/ 0 h 6"/>
                  <a:gd name="T12" fmla="*/ 0 w 3"/>
                  <a:gd name="T13" fmla="*/ 0 h 6"/>
                  <a:gd name="T14" fmla="*/ 0 w 3"/>
                  <a:gd name="T15" fmla="*/ 0 h 6"/>
                  <a:gd name="T16" fmla="*/ 3 w 3"/>
                  <a:gd name="T17" fmla="*/ 0 h 6"/>
                  <a:gd name="T18" fmla="*/ 3 w 3"/>
                  <a:gd name="T19" fmla="*/ 0 h 6"/>
                  <a:gd name="T20" fmla="*/ 3 w 3"/>
                  <a:gd name="T21" fmla="*/ 3 h 6"/>
                  <a:gd name="T22" fmla="*/ 3 w 3"/>
                  <a:gd name="T23" fmla="*/ 3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
                  <a:gd name="T37" fmla="*/ 0 h 6"/>
                  <a:gd name="T38" fmla="*/ 3 w 3"/>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 h="6">
                    <a:moveTo>
                      <a:pt x="3" y="3"/>
                    </a:moveTo>
                    <a:lnTo>
                      <a:pt x="3" y="3"/>
                    </a:lnTo>
                    <a:lnTo>
                      <a:pt x="3" y="6"/>
                    </a:lnTo>
                    <a:lnTo>
                      <a:pt x="0" y="6"/>
                    </a:lnTo>
                    <a:lnTo>
                      <a:pt x="0" y="0"/>
                    </a:lnTo>
                    <a:lnTo>
                      <a:pt x="3" y="0"/>
                    </a:lnTo>
                    <a:lnTo>
                      <a:pt x="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83" name="Freeform 559"/>
              <p:cNvSpPr>
                <a:spLocks/>
              </p:cNvSpPr>
              <p:nvPr/>
            </p:nvSpPr>
            <p:spPr bwMode="auto">
              <a:xfrm>
                <a:off x="741363" y="4573588"/>
                <a:ext cx="11113" cy="9525"/>
              </a:xfrm>
              <a:custGeom>
                <a:avLst/>
                <a:gdLst>
                  <a:gd name="T0" fmla="*/ 7 w 7"/>
                  <a:gd name="T1" fmla="*/ 3 h 6"/>
                  <a:gd name="T2" fmla="*/ 7 w 7"/>
                  <a:gd name="T3" fmla="*/ 3 h 6"/>
                  <a:gd name="T4" fmla="*/ 3 w 7"/>
                  <a:gd name="T5" fmla="*/ 6 h 6"/>
                  <a:gd name="T6" fmla="*/ 3 w 7"/>
                  <a:gd name="T7" fmla="*/ 6 h 6"/>
                  <a:gd name="T8" fmla="*/ 0 w 7"/>
                  <a:gd name="T9" fmla="*/ 0 h 6"/>
                  <a:gd name="T10" fmla="*/ 0 w 7"/>
                  <a:gd name="T11" fmla="*/ 0 h 6"/>
                  <a:gd name="T12" fmla="*/ 3 w 7"/>
                  <a:gd name="T13" fmla="*/ 0 h 6"/>
                  <a:gd name="T14" fmla="*/ 7 w 7"/>
                  <a:gd name="T15" fmla="*/ 0 h 6"/>
                  <a:gd name="T16" fmla="*/ 7 w 7"/>
                  <a:gd name="T17" fmla="*/ 0 h 6"/>
                  <a:gd name="T18" fmla="*/ 7 w 7"/>
                  <a:gd name="T19" fmla="*/ 3 h 6"/>
                  <a:gd name="T20" fmla="*/ 7 w 7"/>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3"/>
                    </a:moveTo>
                    <a:lnTo>
                      <a:pt x="7" y="3"/>
                    </a:lnTo>
                    <a:lnTo>
                      <a:pt x="3" y="6"/>
                    </a:lnTo>
                    <a:lnTo>
                      <a:pt x="0" y="0"/>
                    </a:lnTo>
                    <a:lnTo>
                      <a:pt x="3" y="0"/>
                    </a:lnTo>
                    <a:lnTo>
                      <a:pt x="7" y="0"/>
                    </a:lnTo>
                    <a:lnTo>
                      <a:pt x="7"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84" name="Freeform 560"/>
              <p:cNvSpPr>
                <a:spLocks/>
              </p:cNvSpPr>
              <p:nvPr/>
            </p:nvSpPr>
            <p:spPr bwMode="auto">
              <a:xfrm>
                <a:off x="757238" y="4578351"/>
                <a:ext cx="9525" cy="11113"/>
              </a:xfrm>
              <a:custGeom>
                <a:avLst/>
                <a:gdLst>
                  <a:gd name="T0" fmla="*/ 6 w 6"/>
                  <a:gd name="T1" fmla="*/ 3 h 7"/>
                  <a:gd name="T2" fmla="*/ 6 w 6"/>
                  <a:gd name="T3" fmla="*/ 3 h 7"/>
                  <a:gd name="T4" fmla="*/ 3 w 6"/>
                  <a:gd name="T5" fmla="*/ 7 h 7"/>
                  <a:gd name="T6" fmla="*/ 3 w 6"/>
                  <a:gd name="T7" fmla="*/ 7 h 7"/>
                  <a:gd name="T8" fmla="*/ 0 w 6"/>
                  <a:gd name="T9" fmla="*/ 0 h 7"/>
                  <a:gd name="T10" fmla="*/ 0 w 6"/>
                  <a:gd name="T11" fmla="*/ 0 h 7"/>
                  <a:gd name="T12" fmla="*/ 3 w 6"/>
                  <a:gd name="T13" fmla="*/ 0 h 7"/>
                  <a:gd name="T14" fmla="*/ 3 w 6"/>
                  <a:gd name="T15" fmla="*/ 0 h 7"/>
                  <a:gd name="T16" fmla="*/ 6 w 6"/>
                  <a:gd name="T17" fmla="*/ 3 h 7"/>
                  <a:gd name="T18" fmla="*/ 6 w 6"/>
                  <a:gd name="T19" fmla="*/ 3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7"/>
                  <a:gd name="T32" fmla="*/ 6 w 6"/>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7">
                    <a:moveTo>
                      <a:pt x="6" y="3"/>
                    </a:moveTo>
                    <a:lnTo>
                      <a:pt x="6" y="3"/>
                    </a:lnTo>
                    <a:lnTo>
                      <a:pt x="3" y="7"/>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85" name="Freeform 561"/>
              <p:cNvSpPr>
                <a:spLocks/>
              </p:cNvSpPr>
              <p:nvPr/>
            </p:nvSpPr>
            <p:spPr bwMode="auto">
              <a:xfrm>
                <a:off x="771525" y="4583113"/>
                <a:ext cx="11113" cy="11113"/>
              </a:xfrm>
              <a:custGeom>
                <a:avLst/>
                <a:gdLst>
                  <a:gd name="T0" fmla="*/ 7 w 7"/>
                  <a:gd name="T1" fmla="*/ 4 h 7"/>
                  <a:gd name="T2" fmla="*/ 7 w 7"/>
                  <a:gd name="T3" fmla="*/ 4 h 7"/>
                  <a:gd name="T4" fmla="*/ 0 w 7"/>
                  <a:gd name="T5" fmla="*/ 7 h 7"/>
                  <a:gd name="T6" fmla="*/ 0 w 7"/>
                  <a:gd name="T7" fmla="*/ 7 h 7"/>
                  <a:gd name="T8" fmla="*/ 0 w 7"/>
                  <a:gd name="T9" fmla="*/ 0 h 7"/>
                  <a:gd name="T10" fmla="*/ 0 w 7"/>
                  <a:gd name="T11" fmla="*/ 0 h 7"/>
                  <a:gd name="T12" fmla="*/ 0 w 7"/>
                  <a:gd name="T13" fmla="*/ 0 h 7"/>
                  <a:gd name="T14" fmla="*/ 3 w 7"/>
                  <a:gd name="T15" fmla="*/ 0 h 7"/>
                  <a:gd name="T16" fmla="*/ 3 w 7"/>
                  <a:gd name="T17" fmla="*/ 0 h 7"/>
                  <a:gd name="T18" fmla="*/ 7 w 7"/>
                  <a:gd name="T19" fmla="*/ 4 h 7"/>
                  <a:gd name="T20" fmla="*/ 7 w 7"/>
                  <a:gd name="T21" fmla="*/ 4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7"/>
                  <a:gd name="T35" fmla="*/ 7 w 7"/>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7">
                    <a:moveTo>
                      <a:pt x="7" y="4"/>
                    </a:moveTo>
                    <a:lnTo>
                      <a:pt x="7" y="4"/>
                    </a:lnTo>
                    <a:lnTo>
                      <a:pt x="0" y="7"/>
                    </a:lnTo>
                    <a:lnTo>
                      <a:pt x="0" y="0"/>
                    </a:lnTo>
                    <a:lnTo>
                      <a:pt x="3" y="0"/>
                    </a:lnTo>
                    <a:lnTo>
                      <a:pt x="7"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86" name="Freeform 562"/>
              <p:cNvSpPr>
                <a:spLocks/>
              </p:cNvSpPr>
              <p:nvPr/>
            </p:nvSpPr>
            <p:spPr bwMode="auto">
              <a:xfrm>
                <a:off x="641350" y="4559301"/>
                <a:ext cx="9525" cy="9525"/>
              </a:xfrm>
              <a:custGeom>
                <a:avLst/>
                <a:gdLst>
                  <a:gd name="T0" fmla="*/ 6 w 6"/>
                  <a:gd name="T1" fmla="*/ 6 h 6"/>
                  <a:gd name="T2" fmla="*/ 6 w 6"/>
                  <a:gd name="T3" fmla="*/ 6 h 6"/>
                  <a:gd name="T4" fmla="*/ 3 w 6"/>
                  <a:gd name="T5" fmla="*/ 6 h 6"/>
                  <a:gd name="T6" fmla="*/ 0 w 6"/>
                  <a:gd name="T7" fmla="*/ 6 h 6"/>
                  <a:gd name="T8" fmla="*/ 0 w 6"/>
                  <a:gd name="T9" fmla="*/ 6 h 6"/>
                  <a:gd name="T10" fmla="*/ 0 w 6"/>
                  <a:gd name="T11" fmla="*/ 3 h 6"/>
                  <a:gd name="T12" fmla="*/ 0 w 6"/>
                  <a:gd name="T13" fmla="*/ 3 h 6"/>
                  <a:gd name="T14" fmla="*/ 3 w 6"/>
                  <a:gd name="T15" fmla="*/ 0 h 6"/>
                  <a:gd name="T16" fmla="*/ 3 w 6"/>
                  <a:gd name="T17" fmla="*/ 0 h 6"/>
                  <a:gd name="T18" fmla="*/ 6 w 6"/>
                  <a:gd name="T19" fmla="*/ 6 h 6"/>
                  <a:gd name="T20" fmla="*/ 6 w 6"/>
                  <a:gd name="T21" fmla="*/ 6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6"/>
                    </a:moveTo>
                    <a:lnTo>
                      <a:pt x="6" y="6"/>
                    </a:lnTo>
                    <a:lnTo>
                      <a:pt x="3" y="6"/>
                    </a:lnTo>
                    <a:lnTo>
                      <a:pt x="0" y="6"/>
                    </a:lnTo>
                    <a:lnTo>
                      <a:pt x="0" y="3"/>
                    </a:lnTo>
                    <a:lnTo>
                      <a:pt x="3" y="0"/>
                    </a:lnTo>
                    <a:lnTo>
                      <a:pt x="6"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87" name="Freeform 563"/>
              <p:cNvSpPr>
                <a:spLocks/>
              </p:cNvSpPr>
              <p:nvPr/>
            </p:nvSpPr>
            <p:spPr bwMode="auto">
              <a:xfrm>
                <a:off x="650875" y="4564063"/>
                <a:ext cx="11113" cy="9525"/>
              </a:xfrm>
              <a:custGeom>
                <a:avLst/>
                <a:gdLst>
                  <a:gd name="T0" fmla="*/ 7 w 7"/>
                  <a:gd name="T1" fmla="*/ 6 h 6"/>
                  <a:gd name="T2" fmla="*/ 7 w 7"/>
                  <a:gd name="T3" fmla="*/ 6 h 6"/>
                  <a:gd name="T4" fmla="*/ 3 w 7"/>
                  <a:gd name="T5" fmla="*/ 6 h 6"/>
                  <a:gd name="T6" fmla="*/ 3 w 7"/>
                  <a:gd name="T7" fmla="*/ 6 h 6"/>
                  <a:gd name="T8" fmla="*/ 0 w 7"/>
                  <a:gd name="T9" fmla="*/ 3 h 6"/>
                  <a:gd name="T10" fmla="*/ 0 w 7"/>
                  <a:gd name="T11" fmla="*/ 3 h 6"/>
                  <a:gd name="T12" fmla="*/ 7 w 7"/>
                  <a:gd name="T13" fmla="*/ 0 h 6"/>
                  <a:gd name="T14" fmla="*/ 7 w 7"/>
                  <a:gd name="T15" fmla="*/ 0 h 6"/>
                  <a:gd name="T16" fmla="*/ 7 w 7"/>
                  <a:gd name="T17" fmla="*/ 6 h 6"/>
                  <a:gd name="T18" fmla="*/ 7 w 7"/>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6"/>
                  <a:gd name="T32" fmla="*/ 7 w 7"/>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6">
                    <a:moveTo>
                      <a:pt x="7" y="6"/>
                    </a:moveTo>
                    <a:lnTo>
                      <a:pt x="7" y="6"/>
                    </a:lnTo>
                    <a:lnTo>
                      <a:pt x="3" y="6"/>
                    </a:lnTo>
                    <a:lnTo>
                      <a:pt x="0" y="3"/>
                    </a:lnTo>
                    <a:lnTo>
                      <a:pt x="7" y="0"/>
                    </a:lnTo>
                    <a:lnTo>
                      <a:pt x="7"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88" name="Freeform 564"/>
              <p:cNvSpPr>
                <a:spLocks/>
              </p:cNvSpPr>
              <p:nvPr/>
            </p:nvSpPr>
            <p:spPr bwMode="auto">
              <a:xfrm>
                <a:off x="666750" y="4573588"/>
                <a:ext cx="9525" cy="4763"/>
              </a:xfrm>
              <a:custGeom>
                <a:avLst/>
                <a:gdLst>
                  <a:gd name="T0" fmla="*/ 6 w 6"/>
                  <a:gd name="T1" fmla="*/ 3 h 3"/>
                  <a:gd name="T2" fmla="*/ 6 w 6"/>
                  <a:gd name="T3" fmla="*/ 3 h 3"/>
                  <a:gd name="T4" fmla="*/ 3 w 6"/>
                  <a:gd name="T5" fmla="*/ 3 h 3"/>
                  <a:gd name="T6" fmla="*/ 3 w 6"/>
                  <a:gd name="T7" fmla="*/ 3 h 3"/>
                  <a:gd name="T8" fmla="*/ 3 w 6"/>
                  <a:gd name="T9" fmla="*/ 3 h 3"/>
                  <a:gd name="T10" fmla="*/ 0 w 6"/>
                  <a:gd name="T11" fmla="*/ 0 h 3"/>
                  <a:gd name="T12" fmla="*/ 0 w 6"/>
                  <a:gd name="T13" fmla="*/ 0 h 3"/>
                  <a:gd name="T14" fmla="*/ 3 w 6"/>
                  <a:gd name="T15" fmla="*/ 0 h 3"/>
                  <a:gd name="T16" fmla="*/ 3 w 6"/>
                  <a:gd name="T17" fmla="*/ 0 h 3"/>
                  <a:gd name="T18" fmla="*/ 6 w 6"/>
                  <a:gd name="T19" fmla="*/ 3 h 3"/>
                  <a:gd name="T20" fmla="*/ 6 w 6"/>
                  <a:gd name="T21" fmla="*/ 3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3"/>
                  <a:gd name="T35" fmla="*/ 6 w 6"/>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3">
                    <a:moveTo>
                      <a:pt x="6" y="3"/>
                    </a:moveTo>
                    <a:lnTo>
                      <a:pt x="6" y="3"/>
                    </a:lnTo>
                    <a:lnTo>
                      <a:pt x="3" y="3"/>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89" name="Freeform 565"/>
              <p:cNvSpPr>
                <a:spLocks/>
              </p:cNvSpPr>
              <p:nvPr/>
            </p:nvSpPr>
            <p:spPr bwMode="auto">
              <a:xfrm>
                <a:off x="681038" y="4578351"/>
                <a:ext cx="11113" cy="4763"/>
              </a:xfrm>
              <a:custGeom>
                <a:avLst/>
                <a:gdLst>
                  <a:gd name="T0" fmla="*/ 7 w 7"/>
                  <a:gd name="T1" fmla="*/ 3 h 3"/>
                  <a:gd name="T2" fmla="*/ 7 w 7"/>
                  <a:gd name="T3" fmla="*/ 3 h 3"/>
                  <a:gd name="T4" fmla="*/ 3 w 7"/>
                  <a:gd name="T5" fmla="*/ 3 h 3"/>
                  <a:gd name="T6" fmla="*/ 0 w 7"/>
                  <a:gd name="T7" fmla="*/ 3 h 3"/>
                  <a:gd name="T8" fmla="*/ 0 w 7"/>
                  <a:gd name="T9" fmla="*/ 3 h 3"/>
                  <a:gd name="T10" fmla="*/ 0 w 7"/>
                  <a:gd name="T11" fmla="*/ 0 h 3"/>
                  <a:gd name="T12" fmla="*/ 0 w 7"/>
                  <a:gd name="T13" fmla="*/ 0 h 3"/>
                  <a:gd name="T14" fmla="*/ 3 w 7"/>
                  <a:gd name="T15" fmla="*/ 0 h 3"/>
                  <a:gd name="T16" fmla="*/ 3 w 7"/>
                  <a:gd name="T17" fmla="*/ 0 h 3"/>
                  <a:gd name="T18" fmla="*/ 7 w 7"/>
                  <a:gd name="T19" fmla="*/ 3 h 3"/>
                  <a:gd name="T20" fmla="*/ 7 w 7"/>
                  <a:gd name="T21" fmla="*/ 3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3"/>
                  <a:gd name="T35" fmla="*/ 7 w 7"/>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3">
                    <a:moveTo>
                      <a:pt x="7" y="3"/>
                    </a:moveTo>
                    <a:lnTo>
                      <a:pt x="7" y="3"/>
                    </a:lnTo>
                    <a:lnTo>
                      <a:pt x="3" y="3"/>
                    </a:lnTo>
                    <a:lnTo>
                      <a:pt x="0" y="3"/>
                    </a:lnTo>
                    <a:lnTo>
                      <a:pt x="0" y="0"/>
                    </a:lnTo>
                    <a:lnTo>
                      <a:pt x="3" y="0"/>
                    </a:lnTo>
                    <a:lnTo>
                      <a:pt x="7"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90" name="Freeform 566"/>
              <p:cNvSpPr>
                <a:spLocks/>
              </p:cNvSpPr>
              <p:nvPr/>
            </p:nvSpPr>
            <p:spPr bwMode="auto">
              <a:xfrm>
                <a:off x="692150" y="4583113"/>
                <a:ext cx="9525" cy="6350"/>
              </a:xfrm>
              <a:custGeom>
                <a:avLst/>
                <a:gdLst>
                  <a:gd name="T0" fmla="*/ 6 w 6"/>
                  <a:gd name="T1" fmla="*/ 4 h 4"/>
                  <a:gd name="T2" fmla="*/ 6 w 6"/>
                  <a:gd name="T3" fmla="*/ 4 h 4"/>
                  <a:gd name="T4" fmla="*/ 3 w 6"/>
                  <a:gd name="T5" fmla="*/ 4 h 4"/>
                  <a:gd name="T6" fmla="*/ 3 w 6"/>
                  <a:gd name="T7" fmla="*/ 4 h 4"/>
                  <a:gd name="T8" fmla="*/ 0 w 6"/>
                  <a:gd name="T9" fmla="*/ 0 h 4"/>
                  <a:gd name="T10" fmla="*/ 0 w 6"/>
                  <a:gd name="T11" fmla="*/ 0 h 4"/>
                  <a:gd name="T12" fmla="*/ 6 w 6"/>
                  <a:gd name="T13" fmla="*/ 0 h 4"/>
                  <a:gd name="T14" fmla="*/ 6 w 6"/>
                  <a:gd name="T15" fmla="*/ 0 h 4"/>
                  <a:gd name="T16" fmla="*/ 6 w 6"/>
                  <a:gd name="T17" fmla="*/ 4 h 4"/>
                  <a:gd name="T18" fmla="*/ 6 w 6"/>
                  <a:gd name="T19" fmla="*/ 4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
                  <a:gd name="T32" fmla="*/ 6 w 6"/>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
                    <a:moveTo>
                      <a:pt x="6" y="4"/>
                    </a:moveTo>
                    <a:lnTo>
                      <a:pt x="6" y="4"/>
                    </a:lnTo>
                    <a:lnTo>
                      <a:pt x="3" y="4"/>
                    </a:lnTo>
                    <a:lnTo>
                      <a:pt x="0" y="0"/>
                    </a:lnTo>
                    <a:lnTo>
                      <a:pt x="6" y="0"/>
                    </a:ln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91" name="Freeform 567"/>
              <p:cNvSpPr>
                <a:spLocks/>
              </p:cNvSpPr>
              <p:nvPr/>
            </p:nvSpPr>
            <p:spPr bwMode="auto">
              <a:xfrm>
                <a:off x="706438" y="4589463"/>
                <a:ext cx="9525" cy="4763"/>
              </a:xfrm>
              <a:custGeom>
                <a:avLst/>
                <a:gdLst>
                  <a:gd name="T0" fmla="*/ 6 w 6"/>
                  <a:gd name="T1" fmla="*/ 3 h 3"/>
                  <a:gd name="T2" fmla="*/ 6 w 6"/>
                  <a:gd name="T3" fmla="*/ 3 h 3"/>
                  <a:gd name="T4" fmla="*/ 6 w 6"/>
                  <a:gd name="T5" fmla="*/ 3 h 3"/>
                  <a:gd name="T6" fmla="*/ 3 w 6"/>
                  <a:gd name="T7" fmla="*/ 3 h 3"/>
                  <a:gd name="T8" fmla="*/ 3 w 6"/>
                  <a:gd name="T9" fmla="*/ 3 h 3"/>
                  <a:gd name="T10" fmla="*/ 0 w 6"/>
                  <a:gd name="T11" fmla="*/ 0 h 3"/>
                  <a:gd name="T12" fmla="*/ 0 w 6"/>
                  <a:gd name="T13" fmla="*/ 0 h 3"/>
                  <a:gd name="T14" fmla="*/ 3 w 6"/>
                  <a:gd name="T15" fmla="*/ 0 h 3"/>
                  <a:gd name="T16" fmla="*/ 3 w 6"/>
                  <a:gd name="T17" fmla="*/ 0 h 3"/>
                  <a:gd name="T18" fmla="*/ 3 w 6"/>
                  <a:gd name="T19" fmla="*/ 0 h 3"/>
                  <a:gd name="T20" fmla="*/ 6 w 6"/>
                  <a:gd name="T21" fmla="*/ 3 h 3"/>
                  <a:gd name="T22" fmla="*/ 6 w 6"/>
                  <a:gd name="T23" fmla="*/ 3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3"/>
                  <a:gd name="T38" fmla="*/ 6 w 6"/>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3">
                    <a:moveTo>
                      <a:pt x="6" y="3"/>
                    </a:moveTo>
                    <a:lnTo>
                      <a:pt x="6" y="3"/>
                    </a:lnTo>
                    <a:lnTo>
                      <a:pt x="3" y="3"/>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92" name="Freeform 568"/>
              <p:cNvSpPr>
                <a:spLocks/>
              </p:cNvSpPr>
              <p:nvPr/>
            </p:nvSpPr>
            <p:spPr bwMode="auto">
              <a:xfrm>
                <a:off x="722313" y="4594226"/>
                <a:ext cx="9525" cy="4763"/>
              </a:xfrm>
              <a:custGeom>
                <a:avLst/>
                <a:gdLst>
                  <a:gd name="T0" fmla="*/ 6 w 6"/>
                  <a:gd name="T1" fmla="*/ 3 h 3"/>
                  <a:gd name="T2" fmla="*/ 6 w 6"/>
                  <a:gd name="T3" fmla="*/ 3 h 3"/>
                  <a:gd name="T4" fmla="*/ 0 w 6"/>
                  <a:gd name="T5" fmla="*/ 3 h 3"/>
                  <a:gd name="T6" fmla="*/ 0 w 6"/>
                  <a:gd name="T7" fmla="*/ 3 h 3"/>
                  <a:gd name="T8" fmla="*/ 0 w 6"/>
                  <a:gd name="T9" fmla="*/ 0 h 3"/>
                  <a:gd name="T10" fmla="*/ 0 w 6"/>
                  <a:gd name="T11" fmla="*/ 0 h 3"/>
                  <a:gd name="T12" fmla="*/ 0 w 6"/>
                  <a:gd name="T13" fmla="*/ 0 h 3"/>
                  <a:gd name="T14" fmla="*/ 3 w 6"/>
                  <a:gd name="T15" fmla="*/ 0 h 3"/>
                  <a:gd name="T16" fmla="*/ 3 w 6"/>
                  <a:gd name="T17" fmla="*/ 0 h 3"/>
                  <a:gd name="T18" fmla="*/ 6 w 6"/>
                  <a:gd name="T19" fmla="*/ 3 h 3"/>
                  <a:gd name="T20" fmla="*/ 6 w 6"/>
                  <a:gd name="T21" fmla="*/ 3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3"/>
                  <a:gd name="T35" fmla="*/ 6 w 6"/>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3">
                    <a:moveTo>
                      <a:pt x="6" y="3"/>
                    </a:moveTo>
                    <a:lnTo>
                      <a:pt x="6" y="3"/>
                    </a:lnTo>
                    <a:lnTo>
                      <a:pt x="0" y="3"/>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93" name="Freeform 569"/>
              <p:cNvSpPr>
                <a:spLocks/>
              </p:cNvSpPr>
              <p:nvPr/>
            </p:nvSpPr>
            <p:spPr bwMode="auto">
              <a:xfrm>
                <a:off x="736600" y="4598988"/>
                <a:ext cx="4763" cy="4763"/>
              </a:xfrm>
              <a:custGeom>
                <a:avLst/>
                <a:gdLst>
                  <a:gd name="T0" fmla="*/ 3 w 3"/>
                  <a:gd name="T1" fmla="*/ 3 h 3"/>
                  <a:gd name="T2" fmla="*/ 3 w 3"/>
                  <a:gd name="T3" fmla="*/ 3 h 3"/>
                  <a:gd name="T4" fmla="*/ 0 w 3"/>
                  <a:gd name="T5" fmla="*/ 3 h 3"/>
                  <a:gd name="T6" fmla="*/ 0 w 3"/>
                  <a:gd name="T7" fmla="*/ 3 h 3"/>
                  <a:gd name="T8" fmla="*/ 0 w 3"/>
                  <a:gd name="T9" fmla="*/ 0 h 3"/>
                  <a:gd name="T10" fmla="*/ 0 w 3"/>
                  <a:gd name="T11" fmla="*/ 0 h 3"/>
                  <a:gd name="T12" fmla="*/ 0 w 3"/>
                  <a:gd name="T13" fmla="*/ 0 h 3"/>
                  <a:gd name="T14" fmla="*/ 3 w 3"/>
                  <a:gd name="T15" fmla="*/ 0 h 3"/>
                  <a:gd name="T16" fmla="*/ 3 w 3"/>
                  <a:gd name="T17" fmla="*/ 0 h 3"/>
                  <a:gd name="T18" fmla="*/ 3 w 3"/>
                  <a:gd name="T19" fmla="*/ 3 h 3"/>
                  <a:gd name="T20" fmla="*/ 3 w 3"/>
                  <a:gd name="T21" fmla="*/ 3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3"/>
                  <a:gd name="T35" fmla="*/ 3 w 3"/>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3">
                    <a:moveTo>
                      <a:pt x="3" y="3"/>
                    </a:moveTo>
                    <a:lnTo>
                      <a:pt x="3" y="3"/>
                    </a:lnTo>
                    <a:lnTo>
                      <a:pt x="0" y="3"/>
                    </a:lnTo>
                    <a:lnTo>
                      <a:pt x="0" y="0"/>
                    </a:lnTo>
                    <a:lnTo>
                      <a:pt x="3" y="0"/>
                    </a:lnTo>
                    <a:lnTo>
                      <a:pt x="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94" name="Freeform 570"/>
              <p:cNvSpPr>
                <a:spLocks/>
              </p:cNvSpPr>
              <p:nvPr/>
            </p:nvSpPr>
            <p:spPr bwMode="auto">
              <a:xfrm>
                <a:off x="746125" y="4603751"/>
                <a:ext cx="11113" cy="4763"/>
              </a:xfrm>
              <a:custGeom>
                <a:avLst/>
                <a:gdLst>
                  <a:gd name="T0" fmla="*/ 7 w 7"/>
                  <a:gd name="T1" fmla="*/ 3 h 3"/>
                  <a:gd name="T2" fmla="*/ 7 w 7"/>
                  <a:gd name="T3" fmla="*/ 3 h 3"/>
                  <a:gd name="T4" fmla="*/ 4 w 7"/>
                  <a:gd name="T5" fmla="*/ 3 h 3"/>
                  <a:gd name="T6" fmla="*/ 4 w 7"/>
                  <a:gd name="T7" fmla="*/ 3 h 3"/>
                  <a:gd name="T8" fmla="*/ 0 w 7"/>
                  <a:gd name="T9" fmla="*/ 0 h 3"/>
                  <a:gd name="T10" fmla="*/ 0 w 7"/>
                  <a:gd name="T11" fmla="*/ 0 h 3"/>
                  <a:gd name="T12" fmla="*/ 4 w 7"/>
                  <a:gd name="T13" fmla="*/ 0 h 3"/>
                  <a:gd name="T14" fmla="*/ 7 w 7"/>
                  <a:gd name="T15" fmla="*/ 0 h 3"/>
                  <a:gd name="T16" fmla="*/ 7 w 7"/>
                  <a:gd name="T17" fmla="*/ 0 h 3"/>
                  <a:gd name="T18" fmla="*/ 7 w 7"/>
                  <a:gd name="T19" fmla="*/ 3 h 3"/>
                  <a:gd name="T20" fmla="*/ 7 w 7"/>
                  <a:gd name="T21" fmla="*/ 3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3"/>
                  <a:gd name="T35" fmla="*/ 7 w 7"/>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3">
                    <a:moveTo>
                      <a:pt x="7" y="3"/>
                    </a:moveTo>
                    <a:lnTo>
                      <a:pt x="7" y="3"/>
                    </a:lnTo>
                    <a:lnTo>
                      <a:pt x="4" y="3"/>
                    </a:lnTo>
                    <a:lnTo>
                      <a:pt x="0" y="0"/>
                    </a:lnTo>
                    <a:lnTo>
                      <a:pt x="4" y="0"/>
                    </a:lnTo>
                    <a:lnTo>
                      <a:pt x="7" y="0"/>
                    </a:lnTo>
                    <a:lnTo>
                      <a:pt x="7"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95" name="Freeform 571"/>
              <p:cNvSpPr>
                <a:spLocks/>
              </p:cNvSpPr>
              <p:nvPr/>
            </p:nvSpPr>
            <p:spPr bwMode="auto">
              <a:xfrm>
                <a:off x="762000" y="4608513"/>
                <a:ext cx="9525" cy="4763"/>
              </a:xfrm>
              <a:custGeom>
                <a:avLst/>
                <a:gdLst>
                  <a:gd name="T0" fmla="*/ 6 w 6"/>
                  <a:gd name="T1" fmla="*/ 3 h 3"/>
                  <a:gd name="T2" fmla="*/ 6 w 6"/>
                  <a:gd name="T3" fmla="*/ 3 h 3"/>
                  <a:gd name="T4" fmla="*/ 3 w 6"/>
                  <a:gd name="T5" fmla="*/ 3 h 3"/>
                  <a:gd name="T6" fmla="*/ 3 w 6"/>
                  <a:gd name="T7" fmla="*/ 3 h 3"/>
                  <a:gd name="T8" fmla="*/ 3 w 6"/>
                  <a:gd name="T9" fmla="*/ 3 h 3"/>
                  <a:gd name="T10" fmla="*/ 0 w 6"/>
                  <a:gd name="T11" fmla="*/ 0 h 3"/>
                  <a:gd name="T12" fmla="*/ 0 w 6"/>
                  <a:gd name="T13" fmla="*/ 0 h 3"/>
                  <a:gd name="T14" fmla="*/ 0 w 6"/>
                  <a:gd name="T15" fmla="*/ 0 h 3"/>
                  <a:gd name="T16" fmla="*/ 3 w 6"/>
                  <a:gd name="T17" fmla="*/ 0 h 3"/>
                  <a:gd name="T18" fmla="*/ 3 w 6"/>
                  <a:gd name="T19" fmla="*/ 0 h 3"/>
                  <a:gd name="T20" fmla="*/ 6 w 6"/>
                  <a:gd name="T21" fmla="*/ 3 h 3"/>
                  <a:gd name="T22" fmla="*/ 6 w 6"/>
                  <a:gd name="T23" fmla="*/ 3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3"/>
                  <a:gd name="T38" fmla="*/ 6 w 6"/>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3">
                    <a:moveTo>
                      <a:pt x="6" y="3"/>
                    </a:moveTo>
                    <a:lnTo>
                      <a:pt x="6" y="3"/>
                    </a:lnTo>
                    <a:lnTo>
                      <a:pt x="3" y="3"/>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96" name="Freeform 572"/>
              <p:cNvSpPr>
                <a:spLocks/>
              </p:cNvSpPr>
              <p:nvPr/>
            </p:nvSpPr>
            <p:spPr bwMode="auto">
              <a:xfrm>
                <a:off x="650875" y="4552951"/>
                <a:ext cx="11113" cy="11113"/>
              </a:xfrm>
              <a:custGeom>
                <a:avLst/>
                <a:gdLst>
                  <a:gd name="T0" fmla="*/ 7 w 7"/>
                  <a:gd name="T1" fmla="*/ 4 h 7"/>
                  <a:gd name="T2" fmla="*/ 7 w 7"/>
                  <a:gd name="T3" fmla="*/ 4 h 7"/>
                  <a:gd name="T4" fmla="*/ 7 w 7"/>
                  <a:gd name="T5" fmla="*/ 7 h 7"/>
                  <a:gd name="T6" fmla="*/ 3 w 7"/>
                  <a:gd name="T7" fmla="*/ 7 h 7"/>
                  <a:gd name="T8" fmla="*/ 3 w 7"/>
                  <a:gd name="T9" fmla="*/ 7 h 7"/>
                  <a:gd name="T10" fmla="*/ 0 w 7"/>
                  <a:gd name="T11" fmla="*/ 0 h 7"/>
                  <a:gd name="T12" fmla="*/ 0 w 7"/>
                  <a:gd name="T13" fmla="*/ 0 h 7"/>
                  <a:gd name="T14" fmla="*/ 3 w 7"/>
                  <a:gd name="T15" fmla="*/ 0 h 7"/>
                  <a:gd name="T16" fmla="*/ 3 w 7"/>
                  <a:gd name="T17" fmla="*/ 0 h 7"/>
                  <a:gd name="T18" fmla="*/ 3 w 7"/>
                  <a:gd name="T19" fmla="*/ 0 h 7"/>
                  <a:gd name="T20" fmla="*/ 7 w 7"/>
                  <a:gd name="T21" fmla="*/ 4 h 7"/>
                  <a:gd name="T22" fmla="*/ 7 w 7"/>
                  <a:gd name="T23" fmla="*/ 4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7"/>
                  <a:gd name="T38" fmla="*/ 7 w 7"/>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7">
                    <a:moveTo>
                      <a:pt x="7" y="4"/>
                    </a:moveTo>
                    <a:lnTo>
                      <a:pt x="7" y="4"/>
                    </a:lnTo>
                    <a:lnTo>
                      <a:pt x="7" y="7"/>
                    </a:lnTo>
                    <a:lnTo>
                      <a:pt x="3" y="7"/>
                    </a:lnTo>
                    <a:lnTo>
                      <a:pt x="0" y="0"/>
                    </a:lnTo>
                    <a:lnTo>
                      <a:pt x="3" y="0"/>
                    </a:lnTo>
                    <a:lnTo>
                      <a:pt x="7"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97" name="Freeform 573"/>
              <p:cNvSpPr>
                <a:spLocks/>
              </p:cNvSpPr>
              <p:nvPr/>
            </p:nvSpPr>
            <p:spPr bwMode="auto">
              <a:xfrm>
                <a:off x="666750" y="4559301"/>
                <a:ext cx="9525" cy="9525"/>
              </a:xfrm>
              <a:custGeom>
                <a:avLst/>
                <a:gdLst>
                  <a:gd name="T0" fmla="*/ 6 w 6"/>
                  <a:gd name="T1" fmla="*/ 3 h 6"/>
                  <a:gd name="T2" fmla="*/ 6 w 6"/>
                  <a:gd name="T3" fmla="*/ 3 h 6"/>
                  <a:gd name="T4" fmla="*/ 3 w 6"/>
                  <a:gd name="T5" fmla="*/ 6 h 6"/>
                  <a:gd name="T6" fmla="*/ 3 w 6"/>
                  <a:gd name="T7" fmla="*/ 6 h 6"/>
                  <a:gd name="T8" fmla="*/ 0 w 6"/>
                  <a:gd name="T9" fmla="*/ 0 h 6"/>
                  <a:gd name="T10" fmla="*/ 0 w 6"/>
                  <a:gd name="T11" fmla="*/ 0 h 6"/>
                  <a:gd name="T12" fmla="*/ 0 w 6"/>
                  <a:gd name="T13" fmla="*/ 0 h 6"/>
                  <a:gd name="T14" fmla="*/ 3 w 6"/>
                  <a:gd name="T15" fmla="*/ 0 h 6"/>
                  <a:gd name="T16" fmla="*/ 3 w 6"/>
                  <a:gd name="T17" fmla="*/ 0 h 6"/>
                  <a:gd name="T18" fmla="*/ 6 w 6"/>
                  <a:gd name="T19" fmla="*/ 3 h 6"/>
                  <a:gd name="T20" fmla="*/ 6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3"/>
                    </a:moveTo>
                    <a:lnTo>
                      <a:pt x="6" y="3"/>
                    </a:lnTo>
                    <a:lnTo>
                      <a:pt x="3" y="6"/>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98" name="Freeform 574"/>
              <p:cNvSpPr>
                <a:spLocks/>
              </p:cNvSpPr>
              <p:nvPr/>
            </p:nvSpPr>
            <p:spPr bwMode="auto">
              <a:xfrm>
                <a:off x="681038" y="4564063"/>
                <a:ext cx="11113" cy="9525"/>
              </a:xfrm>
              <a:custGeom>
                <a:avLst/>
                <a:gdLst>
                  <a:gd name="T0" fmla="*/ 7 w 7"/>
                  <a:gd name="T1" fmla="*/ 3 h 6"/>
                  <a:gd name="T2" fmla="*/ 7 w 7"/>
                  <a:gd name="T3" fmla="*/ 3 h 6"/>
                  <a:gd name="T4" fmla="*/ 0 w 7"/>
                  <a:gd name="T5" fmla="*/ 6 h 6"/>
                  <a:gd name="T6" fmla="*/ 0 w 7"/>
                  <a:gd name="T7" fmla="*/ 6 h 6"/>
                  <a:gd name="T8" fmla="*/ 0 w 7"/>
                  <a:gd name="T9" fmla="*/ 0 h 6"/>
                  <a:gd name="T10" fmla="*/ 0 w 7"/>
                  <a:gd name="T11" fmla="*/ 0 h 6"/>
                  <a:gd name="T12" fmla="*/ 0 w 7"/>
                  <a:gd name="T13" fmla="*/ 0 h 6"/>
                  <a:gd name="T14" fmla="*/ 3 w 7"/>
                  <a:gd name="T15" fmla="*/ 0 h 6"/>
                  <a:gd name="T16" fmla="*/ 3 w 7"/>
                  <a:gd name="T17" fmla="*/ 0 h 6"/>
                  <a:gd name="T18" fmla="*/ 7 w 7"/>
                  <a:gd name="T19" fmla="*/ 3 h 6"/>
                  <a:gd name="T20" fmla="*/ 7 w 7"/>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3"/>
                    </a:moveTo>
                    <a:lnTo>
                      <a:pt x="7" y="3"/>
                    </a:lnTo>
                    <a:lnTo>
                      <a:pt x="0" y="6"/>
                    </a:lnTo>
                    <a:lnTo>
                      <a:pt x="0" y="0"/>
                    </a:lnTo>
                    <a:lnTo>
                      <a:pt x="3" y="0"/>
                    </a:lnTo>
                    <a:lnTo>
                      <a:pt x="7"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99" name="Freeform 575"/>
              <p:cNvSpPr>
                <a:spLocks/>
              </p:cNvSpPr>
              <p:nvPr/>
            </p:nvSpPr>
            <p:spPr bwMode="auto">
              <a:xfrm>
                <a:off x="692150" y="4568826"/>
                <a:ext cx="9525" cy="9525"/>
              </a:xfrm>
              <a:custGeom>
                <a:avLst/>
                <a:gdLst>
                  <a:gd name="T0" fmla="*/ 6 w 6"/>
                  <a:gd name="T1" fmla="*/ 3 h 6"/>
                  <a:gd name="T2" fmla="*/ 6 w 6"/>
                  <a:gd name="T3" fmla="*/ 3 h 6"/>
                  <a:gd name="T4" fmla="*/ 3 w 6"/>
                  <a:gd name="T5" fmla="*/ 6 h 6"/>
                  <a:gd name="T6" fmla="*/ 3 w 6"/>
                  <a:gd name="T7" fmla="*/ 6 h 6"/>
                  <a:gd name="T8" fmla="*/ 0 w 6"/>
                  <a:gd name="T9" fmla="*/ 0 h 6"/>
                  <a:gd name="T10" fmla="*/ 0 w 6"/>
                  <a:gd name="T11" fmla="*/ 0 h 6"/>
                  <a:gd name="T12" fmla="*/ 3 w 6"/>
                  <a:gd name="T13" fmla="*/ 0 h 6"/>
                  <a:gd name="T14" fmla="*/ 6 w 6"/>
                  <a:gd name="T15" fmla="*/ 0 h 6"/>
                  <a:gd name="T16" fmla="*/ 6 w 6"/>
                  <a:gd name="T17" fmla="*/ 0 h 6"/>
                  <a:gd name="T18" fmla="*/ 6 w 6"/>
                  <a:gd name="T19" fmla="*/ 3 h 6"/>
                  <a:gd name="T20" fmla="*/ 6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3"/>
                    </a:moveTo>
                    <a:lnTo>
                      <a:pt x="6" y="3"/>
                    </a:lnTo>
                    <a:lnTo>
                      <a:pt x="3" y="6"/>
                    </a:lnTo>
                    <a:lnTo>
                      <a:pt x="0" y="0"/>
                    </a:lnTo>
                    <a:lnTo>
                      <a:pt x="3" y="0"/>
                    </a:lnTo>
                    <a:lnTo>
                      <a:pt x="6"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00" name="Freeform 576"/>
              <p:cNvSpPr>
                <a:spLocks/>
              </p:cNvSpPr>
              <p:nvPr/>
            </p:nvSpPr>
            <p:spPr bwMode="auto">
              <a:xfrm>
                <a:off x="706438" y="4573588"/>
                <a:ext cx="9525" cy="9525"/>
              </a:xfrm>
              <a:custGeom>
                <a:avLst/>
                <a:gdLst>
                  <a:gd name="T0" fmla="*/ 6 w 6"/>
                  <a:gd name="T1" fmla="*/ 3 h 6"/>
                  <a:gd name="T2" fmla="*/ 6 w 6"/>
                  <a:gd name="T3" fmla="*/ 3 h 6"/>
                  <a:gd name="T4" fmla="*/ 3 w 6"/>
                  <a:gd name="T5" fmla="*/ 6 h 6"/>
                  <a:gd name="T6" fmla="*/ 3 w 6"/>
                  <a:gd name="T7" fmla="*/ 6 h 6"/>
                  <a:gd name="T8" fmla="*/ 0 w 6"/>
                  <a:gd name="T9" fmla="*/ 0 h 6"/>
                  <a:gd name="T10" fmla="*/ 0 w 6"/>
                  <a:gd name="T11" fmla="*/ 0 h 6"/>
                  <a:gd name="T12" fmla="*/ 3 w 6"/>
                  <a:gd name="T13" fmla="*/ 0 h 6"/>
                  <a:gd name="T14" fmla="*/ 3 w 6"/>
                  <a:gd name="T15" fmla="*/ 0 h 6"/>
                  <a:gd name="T16" fmla="*/ 6 w 6"/>
                  <a:gd name="T17" fmla="*/ 3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6"/>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01" name="Freeform 577"/>
              <p:cNvSpPr>
                <a:spLocks/>
              </p:cNvSpPr>
              <p:nvPr/>
            </p:nvSpPr>
            <p:spPr bwMode="auto">
              <a:xfrm>
                <a:off x="722313" y="4578351"/>
                <a:ext cx="9525" cy="11113"/>
              </a:xfrm>
              <a:custGeom>
                <a:avLst/>
                <a:gdLst>
                  <a:gd name="T0" fmla="*/ 6 w 6"/>
                  <a:gd name="T1" fmla="*/ 3 h 7"/>
                  <a:gd name="T2" fmla="*/ 6 w 6"/>
                  <a:gd name="T3" fmla="*/ 3 h 7"/>
                  <a:gd name="T4" fmla="*/ 0 w 6"/>
                  <a:gd name="T5" fmla="*/ 7 h 7"/>
                  <a:gd name="T6" fmla="*/ 0 w 6"/>
                  <a:gd name="T7" fmla="*/ 7 h 7"/>
                  <a:gd name="T8" fmla="*/ 0 w 6"/>
                  <a:gd name="T9" fmla="*/ 0 h 7"/>
                  <a:gd name="T10" fmla="*/ 0 w 6"/>
                  <a:gd name="T11" fmla="*/ 0 h 7"/>
                  <a:gd name="T12" fmla="*/ 3 w 6"/>
                  <a:gd name="T13" fmla="*/ 0 h 7"/>
                  <a:gd name="T14" fmla="*/ 3 w 6"/>
                  <a:gd name="T15" fmla="*/ 0 h 7"/>
                  <a:gd name="T16" fmla="*/ 6 w 6"/>
                  <a:gd name="T17" fmla="*/ 3 h 7"/>
                  <a:gd name="T18" fmla="*/ 6 w 6"/>
                  <a:gd name="T19" fmla="*/ 3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7"/>
                  <a:gd name="T32" fmla="*/ 6 w 6"/>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7">
                    <a:moveTo>
                      <a:pt x="6" y="3"/>
                    </a:moveTo>
                    <a:lnTo>
                      <a:pt x="6" y="3"/>
                    </a:lnTo>
                    <a:lnTo>
                      <a:pt x="0" y="7"/>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02" name="Freeform 578"/>
              <p:cNvSpPr>
                <a:spLocks/>
              </p:cNvSpPr>
              <p:nvPr/>
            </p:nvSpPr>
            <p:spPr bwMode="auto">
              <a:xfrm>
                <a:off x="731838" y="4583113"/>
                <a:ext cx="9525" cy="11113"/>
              </a:xfrm>
              <a:custGeom>
                <a:avLst/>
                <a:gdLst>
                  <a:gd name="T0" fmla="*/ 6 w 6"/>
                  <a:gd name="T1" fmla="*/ 4 h 7"/>
                  <a:gd name="T2" fmla="*/ 6 w 6"/>
                  <a:gd name="T3" fmla="*/ 4 h 7"/>
                  <a:gd name="T4" fmla="*/ 3 w 6"/>
                  <a:gd name="T5" fmla="*/ 7 h 7"/>
                  <a:gd name="T6" fmla="*/ 3 w 6"/>
                  <a:gd name="T7" fmla="*/ 7 h 7"/>
                  <a:gd name="T8" fmla="*/ 0 w 6"/>
                  <a:gd name="T9" fmla="*/ 0 h 7"/>
                  <a:gd name="T10" fmla="*/ 0 w 6"/>
                  <a:gd name="T11" fmla="*/ 0 h 7"/>
                  <a:gd name="T12" fmla="*/ 6 w 6"/>
                  <a:gd name="T13" fmla="*/ 0 h 7"/>
                  <a:gd name="T14" fmla="*/ 6 w 6"/>
                  <a:gd name="T15" fmla="*/ 0 h 7"/>
                  <a:gd name="T16" fmla="*/ 6 w 6"/>
                  <a:gd name="T17" fmla="*/ 4 h 7"/>
                  <a:gd name="T18" fmla="*/ 6 w 6"/>
                  <a:gd name="T19" fmla="*/ 4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7"/>
                  <a:gd name="T32" fmla="*/ 6 w 6"/>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7">
                    <a:moveTo>
                      <a:pt x="6" y="4"/>
                    </a:moveTo>
                    <a:lnTo>
                      <a:pt x="6" y="4"/>
                    </a:lnTo>
                    <a:lnTo>
                      <a:pt x="3" y="7"/>
                    </a:lnTo>
                    <a:lnTo>
                      <a:pt x="0" y="0"/>
                    </a:lnTo>
                    <a:lnTo>
                      <a:pt x="6" y="0"/>
                    </a:ln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03" name="Freeform 579"/>
              <p:cNvSpPr>
                <a:spLocks/>
              </p:cNvSpPr>
              <p:nvPr/>
            </p:nvSpPr>
            <p:spPr bwMode="auto">
              <a:xfrm>
                <a:off x="746125" y="4589463"/>
                <a:ext cx="11113" cy="9525"/>
              </a:xfrm>
              <a:custGeom>
                <a:avLst/>
                <a:gdLst>
                  <a:gd name="T0" fmla="*/ 7 w 7"/>
                  <a:gd name="T1" fmla="*/ 3 h 6"/>
                  <a:gd name="T2" fmla="*/ 7 w 7"/>
                  <a:gd name="T3" fmla="*/ 3 h 6"/>
                  <a:gd name="T4" fmla="*/ 7 w 7"/>
                  <a:gd name="T5" fmla="*/ 6 h 6"/>
                  <a:gd name="T6" fmla="*/ 4 w 7"/>
                  <a:gd name="T7" fmla="*/ 6 h 6"/>
                  <a:gd name="T8" fmla="*/ 4 w 7"/>
                  <a:gd name="T9" fmla="*/ 6 h 6"/>
                  <a:gd name="T10" fmla="*/ 0 w 7"/>
                  <a:gd name="T11" fmla="*/ 0 h 6"/>
                  <a:gd name="T12" fmla="*/ 0 w 7"/>
                  <a:gd name="T13" fmla="*/ 0 h 6"/>
                  <a:gd name="T14" fmla="*/ 4 w 7"/>
                  <a:gd name="T15" fmla="*/ 0 h 6"/>
                  <a:gd name="T16" fmla="*/ 4 w 7"/>
                  <a:gd name="T17" fmla="*/ 0 h 6"/>
                  <a:gd name="T18" fmla="*/ 7 w 7"/>
                  <a:gd name="T19" fmla="*/ 3 h 6"/>
                  <a:gd name="T20" fmla="*/ 7 w 7"/>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3"/>
                    </a:moveTo>
                    <a:lnTo>
                      <a:pt x="7" y="3"/>
                    </a:lnTo>
                    <a:lnTo>
                      <a:pt x="7" y="6"/>
                    </a:lnTo>
                    <a:lnTo>
                      <a:pt x="4" y="6"/>
                    </a:lnTo>
                    <a:lnTo>
                      <a:pt x="0" y="0"/>
                    </a:lnTo>
                    <a:lnTo>
                      <a:pt x="4" y="0"/>
                    </a:lnTo>
                    <a:lnTo>
                      <a:pt x="7"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04" name="Freeform 580"/>
              <p:cNvSpPr>
                <a:spLocks/>
              </p:cNvSpPr>
              <p:nvPr/>
            </p:nvSpPr>
            <p:spPr bwMode="auto">
              <a:xfrm>
                <a:off x="762000" y="4594226"/>
                <a:ext cx="9525" cy="9525"/>
              </a:xfrm>
              <a:custGeom>
                <a:avLst/>
                <a:gdLst>
                  <a:gd name="T0" fmla="*/ 6 w 6"/>
                  <a:gd name="T1" fmla="*/ 3 h 6"/>
                  <a:gd name="T2" fmla="*/ 6 w 6"/>
                  <a:gd name="T3" fmla="*/ 3 h 6"/>
                  <a:gd name="T4" fmla="*/ 0 w 6"/>
                  <a:gd name="T5" fmla="*/ 6 h 6"/>
                  <a:gd name="T6" fmla="*/ 0 w 6"/>
                  <a:gd name="T7" fmla="*/ 6 h 6"/>
                  <a:gd name="T8" fmla="*/ 0 w 6"/>
                  <a:gd name="T9" fmla="*/ 0 h 6"/>
                  <a:gd name="T10" fmla="*/ 0 w 6"/>
                  <a:gd name="T11" fmla="*/ 0 h 6"/>
                  <a:gd name="T12" fmla="*/ 3 w 6"/>
                  <a:gd name="T13" fmla="*/ 0 h 6"/>
                  <a:gd name="T14" fmla="*/ 3 w 6"/>
                  <a:gd name="T15" fmla="*/ 0 h 6"/>
                  <a:gd name="T16" fmla="*/ 6 w 6"/>
                  <a:gd name="T17" fmla="*/ 3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0" y="6"/>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05" name="Freeform 581"/>
              <p:cNvSpPr>
                <a:spLocks/>
              </p:cNvSpPr>
              <p:nvPr/>
            </p:nvSpPr>
            <p:spPr bwMode="auto">
              <a:xfrm>
                <a:off x="646113" y="4533901"/>
                <a:ext cx="9525" cy="9525"/>
              </a:xfrm>
              <a:custGeom>
                <a:avLst/>
                <a:gdLst>
                  <a:gd name="T0" fmla="*/ 6 w 6"/>
                  <a:gd name="T1" fmla="*/ 6 h 6"/>
                  <a:gd name="T2" fmla="*/ 6 w 6"/>
                  <a:gd name="T3" fmla="*/ 6 h 6"/>
                  <a:gd name="T4" fmla="*/ 3 w 6"/>
                  <a:gd name="T5" fmla="*/ 6 h 6"/>
                  <a:gd name="T6" fmla="*/ 3 w 6"/>
                  <a:gd name="T7" fmla="*/ 6 h 6"/>
                  <a:gd name="T8" fmla="*/ 3 w 6"/>
                  <a:gd name="T9" fmla="*/ 6 h 6"/>
                  <a:gd name="T10" fmla="*/ 0 w 6"/>
                  <a:gd name="T11" fmla="*/ 3 h 6"/>
                  <a:gd name="T12" fmla="*/ 0 w 6"/>
                  <a:gd name="T13" fmla="*/ 3 h 6"/>
                  <a:gd name="T14" fmla="*/ 0 w 6"/>
                  <a:gd name="T15" fmla="*/ 0 h 6"/>
                  <a:gd name="T16" fmla="*/ 3 w 6"/>
                  <a:gd name="T17" fmla="*/ 0 h 6"/>
                  <a:gd name="T18" fmla="*/ 3 w 6"/>
                  <a:gd name="T19" fmla="*/ 0 h 6"/>
                  <a:gd name="T20" fmla="*/ 6 w 6"/>
                  <a:gd name="T21" fmla="*/ 6 h 6"/>
                  <a:gd name="T22" fmla="*/ 6 w 6"/>
                  <a:gd name="T23" fmla="*/ 6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6"/>
                  <a:gd name="T38" fmla="*/ 6 w 6"/>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6">
                    <a:moveTo>
                      <a:pt x="6" y="6"/>
                    </a:moveTo>
                    <a:lnTo>
                      <a:pt x="6" y="6"/>
                    </a:lnTo>
                    <a:lnTo>
                      <a:pt x="3" y="6"/>
                    </a:lnTo>
                    <a:lnTo>
                      <a:pt x="0" y="3"/>
                    </a:lnTo>
                    <a:lnTo>
                      <a:pt x="0" y="0"/>
                    </a:lnTo>
                    <a:lnTo>
                      <a:pt x="3"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06" name="Freeform 582"/>
              <p:cNvSpPr>
                <a:spLocks/>
              </p:cNvSpPr>
              <p:nvPr/>
            </p:nvSpPr>
            <p:spPr bwMode="auto">
              <a:xfrm>
                <a:off x="661988" y="4538663"/>
                <a:ext cx="9525" cy="9525"/>
              </a:xfrm>
              <a:custGeom>
                <a:avLst/>
                <a:gdLst>
                  <a:gd name="T0" fmla="*/ 6 w 6"/>
                  <a:gd name="T1" fmla="*/ 6 h 6"/>
                  <a:gd name="T2" fmla="*/ 6 w 6"/>
                  <a:gd name="T3" fmla="*/ 6 h 6"/>
                  <a:gd name="T4" fmla="*/ 0 w 6"/>
                  <a:gd name="T5" fmla="*/ 6 h 6"/>
                  <a:gd name="T6" fmla="*/ 0 w 6"/>
                  <a:gd name="T7" fmla="*/ 6 h 6"/>
                  <a:gd name="T8" fmla="*/ 0 w 6"/>
                  <a:gd name="T9" fmla="*/ 3 h 6"/>
                  <a:gd name="T10" fmla="*/ 0 w 6"/>
                  <a:gd name="T11" fmla="*/ 3 h 6"/>
                  <a:gd name="T12" fmla="*/ 3 w 6"/>
                  <a:gd name="T13" fmla="*/ 0 h 6"/>
                  <a:gd name="T14" fmla="*/ 3 w 6"/>
                  <a:gd name="T15" fmla="*/ 0 h 6"/>
                  <a:gd name="T16" fmla="*/ 6 w 6"/>
                  <a:gd name="T17" fmla="*/ 6 h 6"/>
                  <a:gd name="T18" fmla="*/ 6 w 6"/>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6"/>
                    </a:moveTo>
                    <a:lnTo>
                      <a:pt x="6" y="6"/>
                    </a:lnTo>
                    <a:lnTo>
                      <a:pt x="0" y="6"/>
                    </a:lnTo>
                    <a:lnTo>
                      <a:pt x="0" y="3"/>
                    </a:lnTo>
                    <a:lnTo>
                      <a:pt x="3"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07" name="Freeform 583"/>
              <p:cNvSpPr>
                <a:spLocks/>
              </p:cNvSpPr>
              <p:nvPr/>
            </p:nvSpPr>
            <p:spPr bwMode="auto">
              <a:xfrm>
                <a:off x="671513" y="4543426"/>
                <a:ext cx="9525" cy="9525"/>
              </a:xfrm>
              <a:custGeom>
                <a:avLst/>
                <a:gdLst>
                  <a:gd name="T0" fmla="*/ 6 w 6"/>
                  <a:gd name="T1" fmla="*/ 6 h 6"/>
                  <a:gd name="T2" fmla="*/ 6 w 6"/>
                  <a:gd name="T3" fmla="*/ 6 h 6"/>
                  <a:gd name="T4" fmla="*/ 3 w 6"/>
                  <a:gd name="T5" fmla="*/ 6 h 6"/>
                  <a:gd name="T6" fmla="*/ 3 w 6"/>
                  <a:gd name="T7" fmla="*/ 6 h 6"/>
                  <a:gd name="T8" fmla="*/ 0 w 6"/>
                  <a:gd name="T9" fmla="*/ 3 h 6"/>
                  <a:gd name="T10" fmla="*/ 0 w 6"/>
                  <a:gd name="T11" fmla="*/ 3 h 6"/>
                  <a:gd name="T12" fmla="*/ 6 w 6"/>
                  <a:gd name="T13" fmla="*/ 0 h 6"/>
                  <a:gd name="T14" fmla="*/ 6 w 6"/>
                  <a:gd name="T15" fmla="*/ 0 h 6"/>
                  <a:gd name="T16" fmla="*/ 6 w 6"/>
                  <a:gd name="T17" fmla="*/ 6 h 6"/>
                  <a:gd name="T18" fmla="*/ 6 w 6"/>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6"/>
                    </a:moveTo>
                    <a:lnTo>
                      <a:pt x="6" y="6"/>
                    </a:lnTo>
                    <a:lnTo>
                      <a:pt x="3" y="6"/>
                    </a:lnTo>
                    <a:lnTo>
                      <a:pt x="0" y="3"/>
                    </a:lnTo>
                    <a:lnTo>
                      <a:pt x="6"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08" name="Freeform 584"/>
              <p:cNvSpPr>
                <a:spLocks/>
              </p:cNvSpPr>
              <p:nvPr/>
            </p:nvSpPr>
            <p:spPr bwMode="auto">
              <a:xfrm>
                <a:off x="685800" y="4548188"/>
                <a:ext cx="11113" cy="11113"/>
              </a:xfrm>
              <a:custGeom>
                <a:avLst/>
                <a:gdLst>
                  <a:gd name="T0" fmla="*/ 7 w 7"/>
                  <a:gd name="T1" fmla="*/ 7 h 7"/>
                  <a:gd name="T2" fmla="*/ 7 w 7"/>
                  <a:gd name="T3" fmla="*/ 7 h 7"/>
                  <a:gd name="T4" fmla="*/ 4 w 7"/>
                  <a:gd name="T5" fmla="*/ 7 h 7"/>
                  <a:gd name="T6" fmla="*/ 4 w 7"/>
                  <a:gd name="T7" fmla="*/ 7 h 7"/>
                  <a:gd name="T8" fmla="*/ 4 w 7"/>
                  <a:gd name="T9" fmla="*/ 7 h 7"/>
                  <a:gd name="T10" fmla="*/ 0 w 7"/>
                  <a:gd name="T11" fmla="*/ 3 h 7"/>
                  <a:gd name="T12" fmla="*/ 0 w 7"/>
                  <a:gd name="T13" fmla="*/ 3 h 7"/>
                  <a:gd name="T14" fmla="*/ 4 w 7"/>
                  <a:gd name="T15" fmla="*/ 0 h 7"/>
                  <a:gd name="T16" fmla="*/ 4 w 7"/>
                  <a:gd name="T17" fmla="*/ 0 h 7"/>
                  <a:gd name="T18" fmla="*/ 7 w 7"/>
                  <a:gd name="T19" fmla="*/ 7 h 7"/>
                  <a:gd name="T20" fmla="*/ 7 w 7"/>
                  <a:gd name="T21" fmla="*/ 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7"/>
                  <a:gd name="T35" fmla="*/ 7 w 7"/>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7">
                    <a:moveTo>
                      <a:pt x="7" y="7"/>
                    </a:moveTo>
                    <a:lnTo>
                      <a:pt x="7" y="7"/>
                    </a:lnTo>
                    <a:lnTo>
                      <a:pt x="4" y="7"/>
                    </a:lnTo>
                    <a:lnTo>
                      <a:pt x="0" y="3"/>
                    </a:lnTo>
                    <a:lnTo>
                      <a:pt x="4" y="0"/>
                    </a:lnTo>
                    <a:lnTo>
                      <a:pt x="7"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09" name="Freeform 585"/>
              <p:cNvSpPr>
                <a:spLocks/>
              </p:cNvSpPr>
              <p:nvPr/>
            </p:nvSpPr>
            <p:spPr bwMode="auto">
              <a:xfrm>
                <a:off x="701675" y="4552951"/>
                <a:ext cx="9525" cy="11113"/>
              </a:xfrm>
              <a:custGeom>
                <a:avLst/>
                <a:gdLst>
                  <a:gd name="T0" fmla="*/ 6 w 6"/>
                  <a:gd name="T1" fmla="*/ 7 h 7"/>
                  <a:gd name="T2" fmla="*/ 6 w 6"/>
                  <a:gd name="T3" fmla="*/ 7 h 7"/>
                  <a:gd name="T4" fmla="*/ 3 w 6"/>
                  <a:gd name="T5" fmla="*/ 7 h 7"/>
                  <a:gd name="T6" fmla="*/ 0 w 6"/>
                  <a:gd name="T7" fmla="*/ 7 h 7"/>
                  <a:gd name="T8" fmla="*/ 0 w 6"/>
                  <a:gd name="T9" fmla="*/ 7 h 7"/>
                  <a:gd name="T10" fmla="*/ 0 w 6"/>
                  <a:gd name="T11" fmla="*/ 4 h 7"/>
                  <a:gd name="T12" fmla="*/ 0 w 6"/>
                  <a:gd name="T13" fmla="*/ 4 h 7"/>
                  <a:gd name="T14" fmla="*/ 3 w 6"/>
                  <a:gd name="T15" fmla="*/ 0 h 7"/>
                  <a:gd name="T16" fmla="*/ 3 w 6"/>
                  <a:gd name="T17" fmla="*/ 0 h 7"/>
                  <a:gd name="T18" fmla="*/ 6 w 6"/>
                  <a:gd name="T19" fmla="*/ 7 h 7"/>
                  <a:gd name="T20" fmla="*/ 6 w 6"/>
                  <a:gd name="T21" fmla="*/ 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7"/>
                  <a:gd name="T35" fmla="*/ 6 w 6"/>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7">
                    <a:moveTo>
                      <a:pt x="6" y="7"/>
                    </a:moveTo>
                    <a:lnTo>
                      <a:pt x="6" y="7"/>
                    </a:lnTo>
                    <a:lnTo>
                      <a:pt x="3" y="7"/>
                    </a:lnTo>
                    <a:lnTo>
                      <a:pt x="0" y="7"/>
                    </a:lnTo>
                    <a:lnTo>
                      <a:pt x="0" y="4"/>
                    </a:lnTo>
                    <a:lnTo>
                      <a:pt x="3" y="0"/>
                    </a:lnTo>
                    <a:lnTo>
                      <a:pt x="6"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10" name="Freeform 586"/>
              <p:cNvSpPr>
                <a:spLocks/>
              </p:cNvSpPr>
              <p:nvPr/>
            </p:nvSpPr>
            <p:spPr bwMode="auto">
              <a:xfrm>
                <a:off x="711200" y="4559301"/>
                <a:ext cx="11113" cy="9525"/>
              </a:xfrm>
              <a:custGeom>
                <a:avLst/>
                <a:gdLst>
                  <a:gd name="T0" fmla="*/ 7 w 7"/>
                  <a:gd name="T1" fmla="*/ 6 h 6"/>
                  <a:gd name="T2" fmla="*/ 7 w 7"/>
                  <a:gd name="T3" fmla="*/ 6 h 6"/>
                  <a:gd name="T4" fmla="*/ 7 w 7"/>
                  <a:gd name="T5" fmla="*/ 6 h 6"/>
                  <a:gd name="T6" fmla="*/ 3 w 7"/>
                  <a:gd name="T7" fmla="*/ 6 h 6"/>
                  <a:gd name="T8" fmla="*/ 3 w 7"/>
                  <a:gd name="T9" fmla="*/ 6 h 6"/>
                  <a:gd name="T10" fmla="*/ 0 w 7"/>
                  <a:gd name="T11" fmla="*/ 3 h 6"/>
                  <a:gd name="T12" fmla="*/ 0 w 7"/>
                  <a:gd name="T13" fmla="*/ 3 h 6"/>
                  <a:gd name="T14" fmla="*/ 7 w 7"/>
                  <a:gd name="T15" fmla="*/ 0 h 6"/>
                  <a:gd name="T16" fmla="*/ 7 w 7"/>
                  <a:gd name="T17" fmla="*/ 0 h 6"/>
                  <a:gd name="T18" fmla="*/ 7 w 7"/>
                  <a:gd name="T19" fmla="*/ 6 h 6"/>
                  <a:gd name="T20" fmla="*/ 7 w 7"/>
                  <a:gd name="T21" fmla="*/ 6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6"/>
                    </a:moveTo>
                    <a:lnTo>
                      <a:pt x="7" y="6"/>
                    </a:lnTo>
                    <a:lnTo>
                      <a:pt x="3" y="6"/>
                    </a:lnTo>
                    <a:lnTo>
                      <a:pt x="0" y="3"/>
                    </a:lnTo>
                    <a:lnTo>
                      <a:pt x="7" y="0"/>
                    </a:lnTo>
                    <a:lnTo>
                      <a:pt x="7"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11" name="Freeform 587"/>
              <p:cNvSpPr>
                <a:spLocks/>
              </p:cNvSpPr>
              <p:nvPr/>
            </p:nvSpPr>
            <p:spPr bwMode="auto">
              <a:xfrm>
                <a:off x="727075" y="4564063"/>
                <a:ext cx="9525" cy="9525"/>
              </a:xfrm>
              <a:custGeom>
                <a:avLst/>
                <a:gdLst>
                  <a:gd name="T0" fmla="*/ 6 w 6"/>
                  <a:gd name="T1" fmla="*/ 6 h 6"/>
                  <a:gd name="T2" fmla="*/ 6 w 6"/>
                  <a:gd name="T3" fmla="*/ 6 h 6"/>
                  <a:gd name="T4" fmla="*/ 6 w 6"/>
                  <a:gd name="T5" fmla="*/ 6 h 6"/>
                  <a:gd name="T6" fmla="*/ 3 w 6"/>
                  <a:gd name="T7" fmla="*/ 6 h 6"/>
                  <a:gd name="T8" fmla="*/ 3 w 6"/>
                  <a:gd name="T9" fmla="*/ 6 h 6"/>
                  <a:gd name="T10" fmla="*/ 0 w 6"/>
                  <a:gd name="T11" fmla="*/ 3 h 6"/>
                  <a:gd name="T12" fmla="*/ 0 w 6"/>
                  <a:gd name="T13" fmla="*/ 3 h 6"/>
                  <a:gd name="T14" fmla="*/ 3 w 6"/>
                  <a:gd name="T15" fmla="*/ 0 h 6"/>
                  <a:gd name="T16" fmla="*/ 3 w 6"/>
                  <a:gd name="T17" fmla="*/ 0 h 6"/>
                  <a:gd name="T18" fmla="*/ 3 w 6"/>
                  <a:gd name="T19" fmla="*/ 0 h 6"/>
                  <a:gd name="T20" fmla="*/ 6 w 6"/>
                  <a:gd name="T21" fmla="*/ 6 h 6"/>
                  <a:gd name="T22" fmla="*/ 6 w 6"/>
                  <a:gd name="T23" fmla="*/ 6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6"/>
                  <a:gd name="T38" fmla="*/ 6 w 6"/>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6">
                    <a:moveTo>
                      <a:pt x="6" y="6"/>
                    </a:moveTo>
                    <a:lnTo>
                      <a:pt x="6" y="6"/>
                    </a:lnTo>
                    <a:lnTo>
                      <a:pt x="3" y="6"/>
                    </a:lnTo>
                    <a:lnTo>
                      <a:pt x="0" y="3"/>
                    </a:lnTo>
                    <a:lnTo>
                      <a:pt x="3"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12" name="Freeform 588"/>
              <p:cNvSpPr>
                <a:spLocks/>
              </p:cNvSpPr>
              <p:nvPr/>
            </p:nvSpPr>
            <p:spPr bwMode="auto">
              <a:xfrm>
                <a:off x="741363" y="4568826"/>
                <a:ext cx="11113" cy="9525"/>
              </a:xfrm>
              <a:custGeom>
                <a:avLst/>
                <a:gdLst>
                  <a:gd name="T0" fmla="*/ 7 w 7"/>
                  <a:gd name="T1" fmla="*/ 6 h 6"/>
                  <a:gd name="T2" fmla="*/ 7 w 7"/>
                  <a:gd name="T3" fmla="*/ 6 h 6"/>
                  <a:gd name="T4" fmla="*/ 0 w 7"/>
                  <a:gd name="T5" fmla="*/ 6 h 6"/>
                  <a:gd name="T6" fmla="*/ 0 w 7"/>
                  <a:gd name="T7" fmla="*/ 6 h 6"/>
                  <a:gd name="T8" fmla="*/ 0 w 7"/>
                  <a:gd name="T9" fmla="*/ 3 h 6"/>
                  <a:gd name="T10" fmla="*/ 0 w 7"/>
                  <a:gd name="T11" fmla="*/ 3 h 6"/>
                  <a:gd name="T12" fmla="*/ 0 w 7"/>
                  <a:gd name="T13" fmla="*/ 0 h 6"/>
                  <a:gd name="T14" fmla="*/ 3 w 7"/>
                  <a:gd name="T15" fmla="*/ 0 h 6"/>
                  <a:gd name="T16" fmla="*/ 3 w 7"/>
                  <a:gd name="T17" fmla="*/ 0 h 6"/>
                  <a:gd name="T18" fmla="*/ 7 w 7"/>
                  <a:gd name="T19" fmla="*/ 6 h 6"/>
                  <a:gd name="T20" fmla="*/ 7 w 7"/>
                  <a:gd name="T21" fmla="*/ 6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6"/>
                    </a:moveTo>
                    <a:lnTo>
                      <a:pt x="7" y="6"/>
                    </a:lnTo>
                    <a:lnTo>
                      <a:pt x="0" y="6"/>
                    </a:lnTo>
                    <a:lnTo>
                      <a:pt x="0" y="3"/>
                    </a:lnTo>
                    <a:lnTo>
                      <a:pt x="0" y="0"/>
                    </a:lnTo>
                    <a:lnTo>
                      <a:pt x="3" y="0"/>
                    </a:lnTo>
                    <a:lnTo>
                      <a:pt x="7"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13" name="Freeform 589"/>
              <p:cNvSpPr>
                <a:spLocks/>
              </p:cNvSpPr>
              <p:nvPr/>
            </p:nvSpPr>
            <p:spPr bwMode="auto">
              <a:xfrm>
                <a:off x="757238" y="4573588"/>
                <a:ext cx="4763" cy="9525"/>
              </a:xfrm>
              <a:custGeom>
                <a:avLst/>
                <a:gdLst>
                  <a:gd name="T0" fmla="*/ 3 w 3"/>
                  <a:gd name="T1" fmla="*/ 6 h 6"/>
                  <a:gd name="T2" fmla="*/ 3 w 3"/>
                  <a:gd name="T3" fmla="*/ 6 h 6"/>
                  <a:gd name="T4" fmla="*/ 0 w 3"/>
                  <a:gd name="T5" fmla="*/ 6 h 6"/>
                  <a:gd name="T6" fmla="*/ 0 w 3"/>
                  <a:gd name="T7" fmla="*/ 6 h 6"/>
                  <a:gd name="T8" fmla="*/ 0 w 3"/>
                  <a:gd name="T9" fmla="*/ 3 h 6"/>
                  <a:gd name="T10" fmla="*/ 0 w 3"/>
                  <a:gd name="T11" fmla="*/ 3 h 6"/>
                  <a:gd name="T12" fmla="*/ 3 w 3"/>
                  <a:gd name="T13" fmla="*/ 0 h 6"/>
                  <a:gd name="T14" fmla="*/ 3 w 3"/>
                  <a:gd name="T15" fmla="*/ 0 h 6"/>
                  <a:gd name="T16" fmla="*/ 3 w 3"/>
                  <a:gd name="T17" fmla="*/ 6 h 6"/>
                  <a:gd name="T18" fmla="*/ 3 w 3"/>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6"/>
                  <a:gd name="T32" fmla="*/ 3 w 3"/>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6">
                    <a:moveTo>
                      <a:pt x="3" y="6"/>
                    </a:moveTo>
                    <a:lnTo>
                      <a:pt x="3" y="6"/>
                    </a:lnTo>
                    <a:lnTo>
                      <a:pt x="0" y="6"/>
                    </a:lnTo>
                    <a:lnTo>
                      <a:pt x="0" y="3"/>
                    </a:lnTo>
                    <a:lnTo>
                      <a:pt x="3" y="0"/>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14" name="Freeform 590"/>
              <p:cNvSpPr>
                <a:spLocks/>
              </p:cNvSpPr>
              <p:nvPr/>
            </p:nvSpPr>
            <p:spPr bwMode="auto">
              <a:xfrm>
                <a:off x="766763" y="4578351"/>
                <a:ext cx="9525" cy="11113"/>
              </a:xfrm>
              <a:custGeom>
                <a:avLst/>
                <a:gdLst>
                  <a:gd name="T0" fmla="*/ 6 w 6"/>
                  <a:gd name="T1" fmla="*/ 7 h 7"/>
                  <a:gd name="T2" fmla="*/ 6 w 6"/>
                  <a:gd name="T3" fmla="*/ 7 h 7"/>
                  <a:gd name="T4" fmla="*/ 3 w 6"/>
                  <a:gd name="T5" fmla="*/ 7 h 7"/>
                  <a:gd name="T6" fmla="*/ 3 w 6"/>
                  <a:gd name="T7" fmla="*/ 7 h 7"/>
                  <a:gd name="T8" fmla="*/ 0 w 6"/>
                  <a:gd name="T9" fmla="*/ 3 h 7"/>
                  <a:gd name="T10" fmla="*/ 0 w 6"/>
                  <a:gd name="T11" fmla="*/ 3 h 7"/>
                  <a:gd name="T12" fmla="*/ 3 w 6"/>
                  <a:gd name="T13" fmla="*/ 0 h 7"/>
                  <a:gd name="T14" fmla="*/ 6 w 6"/>
                  <a:gd name="T15" fmla="*/ 0 h 7"/>
                  <a:gd name="T16" fmla="*/ 6 w 6"/>
                  <a:gd name="T17" fmla="*/ 0 h 7"/>
                  <a:gd name="T18" fmla="*/ 6 w 6"/>
                  <a:gd name="T19" fmla="*/ 7 h 7"/>
                  <a:gd name="T20" fmla="*/ 6 w 6"/>
                  <a:gd name="T21" fmla="*/ 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7"/>
                  <a:gd name="T35" fmla="*/ 6 w 6"/>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7">
                    <a:moveTo>
                      <a:pt x="6" y="7"/>
                    </a:moveTo>
                    <a:lnTo>
                      <a:pt x="6" y="7"/>
                    </a:lnTo>
                    <a:lnTo>
                      <a:pt x="3" y="7"/>
                    </a:lnTo>
                    <a:lnTo>
                      <a:pt x="0" y="3"/>
                    </a:lnTo>
                    <a:lnTo>
                      <a:pt x="3" y="0"/>
                    </a:lnTo>
                    <a:lnTo>
                      <a:pt x="6" y="0"/>
                    </a:lnTo>
                    <a:lnTo>
                      <a:pt x="6"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15" name="Freeform 591"/>
              <p:cNvSpPr>
                <a:spLocks/>
              </p:cNvSpPr>
              <p:nvPr/>
            </p:nvSpPr>
            <p:spPr bwMode="auto">
              <a:xfrm>
                <a:off x="636588" y="4559301"/>
                <a:ext cx="9525" cy="9525"/>
              </a:xfrm>
              <a:custGeom>
                <a:avLst/>
                <a:gdLst>
                  <a:gd name="T0" fmla="*/ 6 w 6"/>
                  <a:gd name="T1" fmla="*/ 3 h 6"/>
                  <a:gd name="T2" fmla="*/ 6 w 6"/>
                  <a:gd name="T3" fmla="*/ 3 h 6"/>
                  <a:gd name="T4" fmla="*/ 6 w 6"/>
                  <a:gd name="T5" fmla="*/ 6 h 6"/>
                  <a:gd name="T6" fmla="*/ 3 w 6"/>
                  <a:gd name="T7" fmla="*/ 6 h 6"/>
                  <a:gd name="T8" fmla="*/ 3 w 6"/>
                  <a:gd name="T9" fmla="*/ 6 h 6"/>
                  <a:gd name="T10" fmla="*/ 0 w 6"/>
                  <a:gd name="T11" fmla="*/ 3 h 6"/>
                  <a:gd name="T12" fmla="*/ 0 w 6"/>
                  <a:gd name="T13" fmla="*/ 3 h 6"/>
                  <a:gd name="T14" fmla="*/ 6 w 6"/>
                  <a:gd name="T15" fmla="*/ 0 h 6"/>
                  <a:gd name="T16" fmla="*/ 6 w 6"/>
                  <a:gd name="T17" fmla="*/ 0 h 6"/>
                  <a:gd name="T18" fmla="*/ 6 w 6"/>
                  <a:gd name="T19" fmla="*/ 3 h 6"/>
                  <a:gd name="T20" fmla="*/ 6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3"/>
                    </a:moveTo>
                    <a:lnTo>
                      <a:pt x="6" y="3"/>
                    </a:lnTo>
                    <a:lnTo>
                      <a:pt x="6" y="6"/>
                    </a:lnTo>
                    <a:lnTo>
                      <a:pt x="3" y="6"/>
                    </a:lnTo>
                    <a:lnTo>
                      <a:pt x="0" y="3"/>
                    </a:lnTo>
                    <a:lnTo>
                      <a:pt x="6" y="0"/>
                    </a:lnTo>
                    <a:lnTo>
                      <a:pt x="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16" name="Freeform 592"/>
              <p:cNvSpPr>
                <a:spLocks/>
              </p:cNvSpPr>
              <p:nvPr/>
            </p:nvSpPr>
            <p:spPr bwMode="auto">
              <a:xfrm>
                <a:off x="650875" y="4564063"/>
                <a:ext cx="11113" cy="9525"/>
              </a:xfrm>
              <a:custGeom>
                <a:avLst/>
                <a:gdLst>
                  <a:gd name="T0" fmla="*/ 7 w 7"/>
                  <a:gd name="T1" fmla="*/ 3 h 6"/>
                  <a:gd name="T2" fmla="*/ 7 w 7"/>
                  <a:gd name="T3" fmla="*/ 3 h 6"/>
                  <a:gd name="T4" fmla="*/ 3 w 7"/>
                  <a:gd name="T5" fmla="*/ 6 h 6"/>
                  <a:gd name="T6" fmla="*/ 3 w 7"/>
                  <a:gd name="T7" fmla="*/ 6 h 6"/>
                  <a:gd name="T8" fmla="*/ 0 w 7"/>
                  <a:gd name="T9" fmla="*/ 3 h 6"/>
                  <a:gd name="T10" fmla="*/ 0 w 7"/>
                  <a:gd name="T11" fmla="*/ 3 h 6"/>
                  <a:gd name="T12" fmla="*/ 3 w 7"/>
                  <a:gd name="T13" fmla="*/ 0 h 6"/>
                  <a:gd name="T14" fmla="*/ 3 w 7"/>
                  <a:gd name="T15" fmla="*/ 0 h 6"/>
                  <a:gd name="T16" fmla="*/ 7 w 7"/>
                  <a:gd name="T17" fmla="*/ 3 h 6"/>
                  <a:gd name="T18" fmla="*/ 7 w 7"/>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6"/>
                  <a:gd name="T32" fmla="*/ 7 w 7"/>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6">
                    <a:moveTo>
                      <a:pt x="7" y="3"/>
                    </a:moveTo>
                    <a:lnTo>
                      <a:pt x="7" y="3"/>
                    </a:lnTo>
                    <a:lnTo>
                      <a:pt x="3" y="6"/>
                    </a:lnTo>
                    <a:lnTo>
                      <a:pt x="0" y="3"/>
                    </a:lnTo>
                    <a:lnTo>
                      <a:pt x="3" y="0"/>
                    </a:lnTo>
                    <a:lnTo>
                      <a:pt x="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17" name="Freeform 593"/>
              <p:cNvSpPr>
                <a:spLocks/>
              </p:cNvSpPr>
              <p:nvPr/>
            </p:nvSpPr>
            <p:spPr bwMode="auto">
              <a:xfrm>
                <a:off x="666750" y="4568826"/>
                <a:ext cx="9525" cy="9525"/>
              </a:xfrm>
              <a:custGeom>
                <a:avLst/>
                <a:gdLst>
                  <a:gd name="T0" fmla="*/ 6 w 6"/>
                  <a:gd name="T1" fmla="*/ 3 h 6"/>
                  <a:gd name="T2" fmla="*/ 6 w 6"/>
                  <a:gd name="T3" fmla="*/ 3 h 6"/>
                  <a:gd name="T4" fmla="*/ 3 w 6"/>
                  <a:gd name="T5" fmla="*/ 6 h 6"/>
                  <a:gd name="T6" fmla="*/ 0 w 6"/>
                  <a:gd name="T7" fmla="*/ 6 h 6"/>
                  <a:gd name="T8" fmla="*/ 0 w 6"/>
                  <a:gd name="T9" fmla="*/ 6 h 6"/>
                  <a:gd name="T10" fmla="*/ 0 w 6"/>
                  <a:gd name="T11" fmla="*/ 3 h 6"/>
                  <a:gd name="T12" fmla="*/ 0 w 6"/>
                  <a:gd name="T13" fmla="*/ 3 h 6"/>
                  <a:gd name="T14" fmla="*/ 3 w 6"/>
                  <a:gd name="T15" fmla="*/ 0 h 6"/>
                  <a:gd name="T16" fmla="*/ 3 w 6"/>
                  <a:gd name="T17" fmla="*/ 0 h 6"/>
                  <a:gd name="T18" fmla="*/ 6 w 6"/>
                  <a:gd name="T19" fmla="*/ 3 h 6"/>
                  <a:gd name="T20" fmla="*/ 6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3"/>
                    </a:moveTo>
                    <a:lnTo>
                      <a:pt x="6" y="3"/>
                    </a:lnTo>
                    <a:lnTo>
                      <a:pt x="3" y="6"/>
                    </a:lnTo>
                    <a:lnTo>
                      <a:pt x="0" y="6"/>
                    </a:lnTo>
                    <a:lnTo>
                      <a:pt x="0" y="3"/>
                    </a:lnTo>
                    <a:lnTo>
                      <a:pt x="3" y="0"/>
                    </a:lnTo>
                    <a:lnTo>
                      <a:pt x="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18" name="Freeform 594"/>
              <p:cNvSpPr>
                <a:spLocks/>
              </p:cNvSpPr>
              <p:nvPr/>
            </p:nvSpPr>
            <p:spPr bwMode="auto">
              <a:xfrm>
                <a:off x="676275" y="4573588"/>
                <a:ext cx="9525" cy="9525"/>
              </a:xfrm>
              <a:custGeom>
                <a:avLst/>
                <a:gdLst>
                  <a:gd name="T0" fmla="*/ 6 w 6"/>
                  <a:gd name="T1" fmla="*/ 3 h 6"/>
                  <a:gd name="T2" fmla="*/ 6 w 6"/>
                  <a:gd name="T3" fmla="*/ 3 h 6"/>
                  <a:gd name="T4" fmla="*/ 6 w 6"/>
                  <a:gd name="T5" fmla="*/ 6 h 6"/>
                  <a:gd name="T6" fmla="*/ 3 w 6"/>
                  <a:gd name="T7" fmla="*/ 6 h 6"/>
                  <a:gd name="T8" fmla="*/ 3 w 6"/>
                  <a:gd name="T9" fmla="*/ 6 h 6"/>
                  <a:gd name="T10" fmla="*/ 0 w 6"/>
                  <a:gd name="T11" fmla="*/ 3 h 6"/>
                  <a:gd name="T12" fmla="*/ 0 w 6"/>
                  <a:gd name="T13" fmla="*/ 3 h 6"/>
                  <a:gd name="T14" fmla="*/ 6 w 6"/>
                  <a:gd name="T15" fmla="*/ 0 h 6"/>
                  <a:gd name="T16" fmla="*/ 6 w 6"/>
                  <a:gd name="T17" fmla="*/ 0 h 6"/>
                  <a:gd name="T18" fmla="*/ 6 w 6"/>
                  <a:gd name="T19" fmla="*/ 3 h 6"/>
                  <a:gd name="T20" fmla="*/ 6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3"/>
                    </a:moveTo>
                    <a:lnTo>
                      <a:pt x="6" y="3"/>
                    </a:lnTo>
                    <a:lnTo>
                      <a:pt x="6" y="6"/>
                    </a:lnTo>
                    <a:lnTo>
                      <a:pt x="3" y="6"/>
                    </a:lnTo>
                    <a:lnTo>
                      <a:pt x="0" y="3"/>
                    </a:lnTo>
                    <a:lnTo>
                      <a:pt x="6" y="0"/>
                    </a:lnTo>
                    <a:lnTo>
                      <a:pt x="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19" name="Freeform 595"/>
              <p:cNvSpPr>
                <a:spLocks/>
              </p:cNvSpPr>
              <p:nvPr/>
            </p:nvSpPr>
            <p:spPr bwMode="auto">
              <a:xfrm>
                <a:off x="692150" y="4578351"/>
                <a:ext cx="9525" cy="11113"/>
              </a:xfrm>
              <a:custGeom>
                <a:avLst/>
                <a:gdLst>
                  <a:gd name="T0" fmla="*/ 6 w 6"/>
                  <a:gd name="T1" fmla="*/ 3 h 7"/>
                  <a:gd name="T2" fmla="*/ 6 w 6"/>
                  <a:gd name="T3" fmla="*/ 3 h 7"/>
                  <a:gd name="T4" fmla="*/ 3 w 6"/>
                  <a:gd name="T5" fmla="*/ 7 h 7"/>
                  <a:gd name="T6" fmla="*/ 3 w 6"/>
                  <a:gd name="T7" fmla="*/ 7 h 7"/>
                  <a:gd name="T8" fmla="*/ 0 w 6"/>
                  <a:gd name="T9" fmla="*/ 3 h 7"/>
                  <a:gd name="T10" fmla="*/ 0 w 6"/>
                  <a:gd name="T11" fmla="*/ 3 h 7"/>
                  <a:gd name="T12" fmla="*/ 3 w 6"/>
                  <a:gd name="T13" fmla="*/ 0 h 7"/>
                  <a:gd name="T14" fmla="*/ 3 w 6"/>
                  <a:gd name="T15" fmla="*/ 0 h 7"/>
                  <a:gd name="T16" fmla="*/ 6 w 6"/>
                  <a:gd name="T17" fmla="*/ 3 h 7"/>
                  <a:gd name="T18" fmla="*/ 6 w 6"/>
                  <a:gd name="T19" fmla="*/ 3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7"/>
                  <a:gd name="T32" fmla="*/ 6 w 6"/>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7">
                    <a:moveTo>
                      <a:pt x="6" y="3"/>
                    </a:moveTo>
                    <a:lnTo>
                      <a:pt x="6" y="3"/>
                    </a:lnTo>
                    <a:lnTo>
                      <a:pt x="3" y="7"/>
                    </a:lnTo>
                    <a:lnTo>
                      <a:pt x="0" y="3"/>
                    </a:lnTo>
                    <a:lnTo>
                      <a:pt x="3" y="0"/>
                    </a:lnTo>
                    <a:lnTo>
                      <a:pt x="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20" name="Freeform 596"/>
              <p:cNvSpPr>
                <a:spLocks/>
              </p:cNvSpPr>
              <p:nvPr/>
            </p:nvSpPr>
            <p:spPr bwMode="auto">
              <a:xfrm>
                <a:off x="706438" y="4583113"/>
                <a:ext cx="9525" cy="11113"/>
              </a:xfrm>
              <a:custGeom>
                <a:avLst/>
                <a:gdLst>
                  <a:gd name="T0" fmla="*/ 6 w 6"/>
                  <a:gd name="T1" fmla="*/ 4 h 7"/>
                  <a:gd name="T2" fmla="*/ 6 w 6"/>
                  <a:gd name="T3" fmla="*/ 4 h 7"/>
                  <a:gd name="T4" fmla="*/ 3 w 6"/>
                  <a:gd name="T5" fmla="*/ 7 h 7"/>
                  <a:gd name="T6" fmla="*/ 0 w 6"/>
                  <a:gd name="T7" fmla="*/ 7 h 7"/>
                  <a:gd name="T8" fmla="*/ 0 w 6"/>
                  <a:gd name="T9" fmla="*/ 7 h 7"/>
                  <a:gd name="T10" fmla="*/ 0 w 6"/>
                  <a:gd name="T11" fmla="*/ 4 h 7"/>
                  <a:gd name="T12" fmla="*/ 0 w 6"/>
                  <a:gd name="T13" fmla="*/ 4 h 7"/>
                  <a:gd name="T14" fmla="*/ 0 w 6"/>
                  <a:gd name="T15" fmla="*/ 0 h 7"/>
                  <a:gd name="T16" fmla="*/ 3 w 6"/>
                  <a:gd name="T17" fmla="*/ 0 h 7"/>
                  <a:gd name="T18" fmla="*/ 3 w 6"/>
                  <a:gd name="T19" fmla="*/ 0 h 7"/>
                  <a:gd name="T20" fmla="*/ 6 w 6"/>
                  <a:gd name="T21" fmla="*/ 4 h 7"/>
                  <a:gd name="T22" fmla="*/ 6 w 6"/>
                  <a:gd name="T23" fmla="*/ 4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7"/>
                  <a:gd name="T38" fmla="*/ 6 w 6"/>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7">
                    <a:moveTo>
                      <a:pt x="6" y="4"/>
                    </a:moveTo>
                    <a:lnTo>
                      <a:pt x="6" y="4"/>
                    </a:lnTo>
                    <a:lnTo>
                      <a:pt x="3" y="7"/>
                    </a:lnTo>
                    <a:lnTo>
                      <a:pt x="0" y="7"/>
                    </a:lnTo>
                    <a:lnTo>
                      <a:pt x="0" y="4"/>
                    </a:lnTo>
                    <a:lnTo>
                      <a:pt x="0" y="0"/>
                    </a:lnTo>
                    <a:lnTo>
                      <a:pt x="3" y="0"/>
                    </a:lnTo>
                    <a:lnTo>
                      <a:pt x="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21" name="Freeform 597"/>
              <p:cNvSpPr>
                <a:spLocks/>
              </p:cNvSpPr>
              <p:nvPr/>
            </p:nvSpPr>
            <p:spPr bwMode="auto">
              <a:xfrm>
                <a:off x="715963" y="4589463"/>
                <a:ext cx="11113" cy="9525"/>
              </a:xfrm>
              <a:custGeom>
                <a:avLst/>
                <a:gdLst>
                  <a:gd name="T0" fmla="*/ 7 w 7"/>
                  <a:gd name="T1" fmla="*/ 3 h 6"/>
                  <a:gd name="T2" fmla="*/ 7 w 7"/>
                  <a:gd name="T3" fmla="*/ 3 h 6"/>
                  <a:gd name="T4" fmla="*/ 4 w 7"/>
                  <a:gd name="T5" fmla="*/ 6 h 6"/>
                  <a:gd name="T6" fmla="*/ 4 w 7"/>
                  <a:gd name="T7" fmla="*/ 6 h 6"/>
                  <a:gd name="T8" fmla="*/ 0 w 7"/>
                  <a:gd name="T9" fmla="*/ 3 h 6"/>
                  <a:gd name="T10" fmla="*/ 0 w 7"/>
                  <a:gd name="T11" fmla="*/ 3 h 6"/>
                  <a:gd name="T12" fmla="*/ 4 w 7"/>
                  <a:gd name="T13" fmla="*/ 0 h 6"/>
                  <a:gd name="T14" fmla="*/ 7 w 7"/>
                  <a:gd name="T15" fmla="*/ 0 h 6"/>
                  <a:gd name="T16" fmla="*/ 7 w 7"/>
                  <a:gd name="T17" fmla="*/ 0 h 6"/>
                  <a:gd name="T18" fmla="*/ 7 w 7"/>
                  <a:gd name="T19" fmla="*/ 3 h 6"/>
                  <a:gd name="T20" fmla="*/ 7 w 7"/>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3"/>
                    </a:moveTo>
                    <a:lnTo>
                      <a:pt x="7" y="3"/>
                    </a:lnTo>
                    <a:lnTo>
                      <a:pt x="4" y="6"/>
                    </a:lnTo>
                    <a:lnTo>
                      <a:pt x="0" y="3"/>
                    </a:lnTo>
                    <a:lnTo>
                      <a:pt x="4" y="0"/>
                    </a:lnTo>
                    <a:lnTo>
                      <a:pt x="7" y="0"/>
                    </a:lnTo>
                    <a:lnTo>
                      <a:pt x="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22" name="Freeform 598"/>
              <p:cNvSpPr>
                <a:spLocks/>
              </p:cNvSpPr>
              <p:nvPr/>
            </p:nvSpPr>
            <p:spPr bwMode="auto">
              <a:xfrm>
                <a:off x="731838" y="4594226"/>
                <a:ext cx="9525" cy="9525"/>
              </a:xfrm>
              <a:custGeom>
                <a:avLst/>
                <a:gdLst>
                  <a:gd name="T0" fmla="*/ 6 w 6"/>
                  <a:gd name="T1" fmla="*/ 3 h 6"/>
                  <a:gd name="T2" fmla="*/ 6 w 6"/>
                  <a:gd name="T3" fmla="*/ 3 h 6"/>
                  <a:gd name="T4" fmla="*/ 3 w 6"/>
                  <a:gd name="T5" fmla="*/ 6 h 6"/>
                  <a:gd name="T6" fmla="*/ 3 w 6"/>
                  <a:gd name="T7" fmla="*/ 6 h 6"/>
                  <a:gd name="T8" fmla="*/ 0 w 6"/>
                  <a:gd name="T9" fmla="*/ 3 h 6"/>
                  <a:gd name="T10" fmla="*/ 0 w 6"/>
                  <a:gd name="T11" fmla="*/ 3 h 6"/>
                  <a:gd name="T12" fmla="*/ 3 w 6"/>
                  <a:gd name="T13" fmla="*/ 0 h 6"/>
                  <a:gd name="T14" fmla="*/ 3 w 6"/>
                  <a:gd name="T15" fmla="*/ 0 h 6"/>
                  <a:gd name="T16" fmla="*/ 3 w 6"/>
                  <a:gd name="T17" fmla="*/ 0 h 6"/>
                  <a:gd name="T18" fmla="*/ 6 w 6"/>
                  <a:gd name="T19" fmla="*/ 3 h 6"/>
                  <a:gd name="T20" fmla="*/ 6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3"/>
                    </a:moveTo>
                    <a:lnTo>
                      <a:pt x="6" y="3"/>
                    </a:lnTo>
                    <a:lnTo>
                      <a:pt x="3" y="6"/>
                    </a:lnTo>
                    <a:lnTo>
                      <a:pt x="0" y="3"/>
                    </a:lnTo>
                    <a:lnTo>
                      <a:pt x="3" y="0"/>
                    </a:lnTo>
                    <a:lnTo>
                      <a:pt x="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23" name="Freeform 599"/>
              <p:cNvSpPr>
                <a:spLocks/>
              </p:cNvSpPr>
              <p:nvPr/>
            </p:nvSpPr>
            <p:spPr bwMode="auto">
              <a:xfrm>
                <a:off x="746125" y="4598988"/>
                <a:ext cx="11113" cy="9525"/>
              </a:xfrm>
              <a:custGeom>
                <a:avLst/>
                <a:gdLst>
                  <a:gd name="T0" fmla="*/ 7 w 7"/>
                  <a:gd name="T1" fmla="*/ 3 h 6"/>
                  <a:gd name="T2" fmla="*/ 7 w 7"/>
                  <a:gd name="T3" fmla="*/ 3 h 6"/>
                  <a:gd name="T4" fmla="*/ 4 w 7"/>
                  <a:gd name="T5" fmla="*/ 6 h 6"/>
                  <a:gd name="T6" fmla="*/ 4 w 7"/>
                  <a:gd name="T7" fmla="*/ 6 h 6"/>
                  <a:gd name="T8" fmla="*/ 0 w 7"/>
                  <a:gd name="T9" fmla="*/ 3 h 6"/>
                  <a:gd name="T10" fmla="*/ 0 w 7"/>
                  <a:gd name="T11" fmla="*/ 3 h 6"/>
                  <a:gd name="T12" fmla="*/ 0 w 7"/>
                  <a:gd name="T13" fmla="*/ 0 h 6"/>
                  <a:gd name="T14" fmla="*/ 4 w 7"/>
                  <a:gd name="T15" fmla="*/ 0 h 6"/>
                  <a:gd name="T16" fmla="*/ 4 w 7"/>
                  <a:gd name="T17" fmla="*/ 0 h 6"/>
                  <a:gd name="T18" fmla="*/ 7 w 7"/>
                  <a:gd name="T19" fmla="*/ 3 h 6"/>
                  <a:gd name="T20" fmla="*/ 7 w 7"/>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3"/>
                    </a:moveTo>
                    <a:lnTo>
                      <a:pt x="7" y="3"/>
                    </a:lnTo>
                    <a:lnTo>
                      <a:pt x="4" y="6"/>
                    </a:lnTo>
                    <a:lnTo>
                      <a:pt x="0" y="3"/>
                    </a:lnTo>
                    <a:lnTo>
                      <a:pt x="0" y="0"/>
                    </a:lnTo>
                    <a:lnTo>
                      <a:pt x="4" y="0"/>
                    </a:lnTo>
                    <a:lnTo>
                      <a:pt x="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24" name="Freeform 600"/>
              <p:cNvSpPr>
                <a:spLocks/>
              </p:cNvSpPr>
              <p:nvPr/>
            </p:nvSpPr>
            <p:spPr bwMode="auto">
              <a:xfrm>
                <a:off x="762000" y="4603751"/>
                <a:ext cx="4763" cy="9525"/>
              </a:xfrm>
              <a:custGeom>
                <a:avLst/>
                <a:gdLst>
                  <a:gd name="T0" fmla="*/ 3 w 3"/>
                  <a:gd name="T1" fmla="*/ 3 h 6"/>
                  <a:gd name="T2" fmla="*/ 3 w 3"/>
                  <a:gd name="T3" fmla="*/ 3 h 6"/>
                  <a:gd name="T4" fmla="*/ 3 w 3"/>
                  <a:gd name="T5" fmla="*/ 6 h 6"/>
                  <a:gd name="T6" fmla="*/ 0 w 3"/>
                  <a:gd name="T7" fmla="*/ 6 h 6"/>
                  <a:gd name="T8" fmla="*/ 0 w 3"/>
                  <a:gd name="T9" fmla="*/ 6 h 6"/>
                  <a:gd name="T10" fmla="*/ 0 w 3"/>
                  <a:gd name="T11" fmla="*/ 3 h 6"/>
                  <a:gd name="T12" fmla="*/ 0 w 3"/>
                  <a:gd name="T13" fmla="*/ 3 h 6"/>
                  <a:gd name="T14" fmla="*/ 0 w 3"/>
                  <a:gd name="T15" fmla="*/ 0 h 6"/>
                  <a:gd name="T16" fmla="*/ 3 w 3"/>
                  <a:gd name="T17" fmla="*/ 0 h 6"/>
                  <a:gd name="T18" fmla="*/ 3 w 3"/>
                  <a:gd name="T19" fmla="*/ 0 h 6"/>
                  <a:gd name="T20" fmla="*/ 3 w 3"/>
                  <a:gd name="T21" fmla="*/ 3 h 6"/>
                  <a:gd name="T22" fmla="*/ 3 w 3"/>
                  <a:gd name="T23" fmla="*/ 3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
                  <a:gd name="T37" fmla="*/ 0 h 6"/>
                  <a:gd name="T38" fmla="*/ 3 w 3"/>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 h="6">
                    <a:moveTo>
                      <a:pt x="3" y="3"/>
                    </a:moveTo>
                    <a:lnTo>
                      <a:pt x="3" y="3"/>
                    </a:lnTo>
                    <a:lnTo>
                      <a:pt x="3" y="6"/>
                    </a:lnTo>
                    <a:lnTo>
                      <a:pt x="0" y="6"/>
                    </a:lnTo>
                    <a:lnTo>
                      <a:pt x="0" y="3"/>
                    </a:lnTo>
                    <a:lnTo>
                      <a:pt x="0" y="0"/>
                    </a:lnTo>
                    <a:lnTo>
                      <a:pt x="3" y="0"/>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25" name="Freeform 601"/>
              <p:cNvSpPr>
                <a:spLocks/>
              </p:cNvSpPr>
              <p:nvPr/>
            </p:nvSpPr>
            <p:spPr bwMode="auto">
              <a:xfrm>
                <a:off x="650875" y="4548188"/>
                <a:ext cx="11113" cy="11113"/>
              </a:xfrm>
              <a:custGeom>
                <a:avLst/>
                <a:gdLst>
                  <a:gd name="T0" fmla="*/ 7 w 7"/>
                  <a:gd name="T1" fmla="*/ 7 h 7"/>
                  <a:gd name="T2" fmla="*/ 7 w 7"/>
                  <a:gd name="T3" fmla="*/ 7 h 7"/>
                  <a:gd name="T4" fmla="*/ 3 w 7"/>
                  <a:gd name="T5" fmla="*/ 7 h 7"/>
                  <a:gd name="T6" fmla="*/ 0 w 7"/>
                  <a:gd name="T7" fmla="*/ 7 h 7"/>
                  <a:gd name="T8" fmla="*/ 0 w 7"/>
                  <a:gd name="T9" fmla="*/ 7 h 7"/>
                  <a:gd name="T10" fmla="*/ 0 w 7"/>
                  <a:gd name="T11" fmla="*/ 3 h 7"/>
                  <a:gd name="T12" fmla="*/ 0 w 7"/>
                  <a:gd name="T13" fmla="*/ 3 h 7"/>
                  <a:gd name="T14" fmla="*/ 0 w 7"/>
                  <a:gd name="T15" fmla="*/ 0 h 7"/>
                  <a:gd name="T16" fmla="*/ 3 w 7"/>
                  <a:gd name="T17" fmla="*/ 0 h 7"/>
                  <a:gd name="T18" fmla="*/ 3 w 7"/>
                  <a:gd name="T19" fmla="*/ 0 h 7"/>
                  <a:gd name="T20" fmla="*/ 7 w 7"/>
                  <a:gd name="T21" fmla="*/ 7 h 7"/>
                  <a:gd name="T22" fmla="*/ 7 w 7"/>
                  <a:gd name="T23" fmla="*/ 7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7"/>
                  <a:gd name="T38" fmla="*/ 7 w 7"/>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7">
                    <a:moveTo>
                      <a:pt x="7" y="7"/>
                    </a:moveTo>
                    <a:lnTo>
                      <a:pt x="7" y="7"/>
                    </a:lnTo>
                    <a:lnTo>
                      <a:pt x="3" y="7"/>
                    </a:lnTo>
                    <a:lnTo>
                      <a:pt x="0" y="7"/>
                    </a:lnTo>
                    <a:lnTo>
                      <a:pt x="0" y="3"/>
                    </a:lnTo>
                    <a:lnTo>
                      <a:pt x="0" y="0"/>
                    </a:lnTo>
                    <a:lnTo>
                      <a:pt x="3" y="0"/>
                    </a:lnTo>
                    <a:lnTo>
                      <a:pt x="7"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26" name="Freeform 602"/>
              <p:cNvSpPr>
                <a:spLocks/>
              </p:cNvSpPr>
              <p:nvPr/>
            </p:nvSpPr>
            <p:spPr bwMode="auto">
              <a:xfrm>
                <a:off x="666750" y="4552951"/>
                <a:ext cx="4763" cy="11113"/>
              </a:xfrm>
              <a:custGeom>
                <a:avLst/>
                <a:gdLst>
                  <a:gd name="T0" fmla="*/ 3 w 3"/>
                  <a:gd name="T1" fmla="*/ 7 h 7"/>
                  <a:gd name="T2" fmla="*/ 3 w 3"/>
                  <a:gd name="T3" fmla="*/ 7 h 7"/>
                  <a:gd name="T4" fmla="*/ 0 w 3"/>
                  <a:gd name="T5" fmla="*/ 7 h 7"/>
                  <a:gd name="T6" fmla="*/ 0 w 3"/>
                  <a:gd name="T7" fmla="*/ 7 h 7"/>
                  <a:gd name="T8" fmla="*/ 0 w 3"/>
                  <a:gd name="T9" fmla="*/ 4 h 7"/>
                  <a:gd name="T10" fmla="*/ 0 w 3"/>
                  <a:gd name="T11" fmla="*/ 4 h 7"/>
                  <a:gd name="T12" fmla="*/ 0 w 3"/>
                  <a:gd name="T13" fmla="*/ 0 h 7"/>
                  <a:gd name="T14" fmla="*/ 3 w 3"/>
                  <a:gd name="T15" fmla="*/ 0 h 7"/>
                  <a:gd name="T16" fmla="*/ 3 w 3"/>
                  <a:gd name="T17" fmla="*/ 0 h 7"/>
                  <a:gd name="T18" fmla="*/ 3 w 3"/>
                  <a:gd name="T19" fmla="*/ 7 h 7"/>
                  <a:gd name="T20" fmla="*/ 3 w 3"/>
                  <a:gd name="T21" fmla="*/ 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7"/>
                  <a:gd name="T35" fmla="*/ 3 w 3"/>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7">
                    <a:moveTo>
                      <a:pt x="3" y="7"/>
                    </a:moveTo>
                    <a:lnTo>
                      <a:pt x="3" y="7"/>
                    </a:lnTo>
                    <a:lnTo>
                      <a:pt x="0" y="7"/>
                    </a:lnTo>
                    <a:lnTo>
                      <a:pt x="0" y="4"/>
                    </a:lnTo>
                    <a:lnTo>
                      <a:pt x="0" y="0"/>
                    </a:lnTo>
                    <a:lnTo>
                      <a:pt x="3" y="0"/>
                    </a:lnTo>
                    <a:lnTo>
                      <a:pt x="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27" name="Freeform 603"/>
              <p:cNvSpPr>
                <a:spLocks/>
              </p:cNvSpPr>
              <p:nvPr/>
            </p:nvSpPr>
            <p:spPr bwMode="auto">
              <a:xfrm>
                <a:off x="676275" y="4559301"/>
                <a:ext cx="9525" cy="9525"/>
              </a:xfrm>
              <a:custGeom>
                <a:avLst/>
                <a:gdLst>
                  <a:gd name="T0" fmla="*/ 6 w 6"/>
                  <a:gd name="T1" fmla="*/ 6 h 6"/>
                  <a:gd name="T2" fmla="*/ 6 w 6"/>
                  <a:gd name="T3" fmla="*/ 6 h 6"/>
                  <a:gd name="T4" fmla="*/ 3 w 6"/>
                  <a:gd name="T5" fmla="*/ 6 h 6"/>
                  <a:gd name="T6" fmla="*/ 3 w 6"/>
                  <a:gd name="T7" fmla="*/ 6 h 6"/>
                  <a:gd name="T8" fmla="*/ 0 w 6"/>
                  <a:gd name="T9" fmla="*/ 3 h 6"/>
                  <a:gd name="T10" fmla="*/ 0 w 6"/>
                  <a:gd name="T11" fmla="*/ 3 h 6"/>
                  <a:gd name="T12" fmla="*/ 3 w 6"/>
                  <a:gd name="T13" fmla="*/ 0 h 6"/>
                  <a:gd name="T14" fmla="*/ 6 w 6"/>
                  <a:gd name="T15" fmla="*/ 0 h 6"/>
                  <a:gd name="T16" fmla="*/ 6 w 6"/>
                  <a:gd name="T17" fmla="*/ 0 h 6"/>
                  <a:gd name="T18" fmla="*/ 6 w 6"/>
                  <a:gd name="T19" fmla="*/ 6 h 6"/>
                  <a:gd name="T20" fmla="*/ 6 w 6"/>
                  <a:gd name="T21" fmla="*/ 6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6"/>
                    </a:moveTo>
                    <a:lnTo>
                      <a:pt x="6" y="6"/>
                    </a:lnTo>
                    <a:lnTo>
                      <a:pt x="3" y="6"/>
                    </a:lnTo>
                    <a:lnTo>
                      <a:pt x="0" y="3"/>
                    </a:lnTo>
                    <a:lnTo>
                      <a:pt x="3" y="0"/>
                    </a:lnTo>
                    <a:lnTo>
                      <a:pt x="6"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28" name="Freeform 604"/>
              <p:cNvSpPr>
                <a:spLocks/>
              </p:cNvSpPr>
              <p:nvPr/>
            </p:nvSpPr>
            <p:spPr bwMode="auto">
              <a:xfrm>
                <a:off x="692150" y="4564063"/>
                <a:ext cx="9525" cy="9525"/>
              </a:xfrm>
              <a:custGeom>
                <a:avLst/>
                <a:gdLst>
                  <a:gd name="T0" fmla="*/ 6 w 6"/>
                  <a:gd name="T1" fmla="*/ 6 h 6"/>
                  <a:gd name="T2" fmla="*/ 6 w 6"/>
                  <a:gd name="T3" fmla="*/ 6 h 6"/>
                  <a:gd name="T4" fmla="*/ 3 w 6"/>
                  <a:gd name="T5" fmla="*/ 6 h 6"/>
                  <a:gd name="T6" fmla="*/ 3 w 6"/>
                  <a:gd name="T7" fmla="*/ 6 h 6"/>
                  <a:gd name="T8" fmla="*/ 0 w 6"/>
                  <a:gd name="T9" fmla="*/ 3 h 6"/>
                  <a:gd name="T10" fmla="*/ 0 w 6"/>
                  <a:gd name="T11" fmla="*/ 3 h 6"/>
                  <a:gd name="T12" fmla="*/ 0 w 6"/>
                  <a:gd name="T13" fmla="*/ 0 h 6"/>
                  <a:gd name="T14" fmla="*/ 3 w 6"/>
                  <a:gd name="T15" fmla="*/ 0 h 6"/>
                  <a:gd name="T16" fmla="*/ 3 w 6"/>
                  <a:gd name="T17" fmla="*/ 0 h 6"/>
                  <a:gd name="T18" fmla="*/ 6 w 6"/>
                  <a:gd name="T19" fmla="*/ 6 h 6"/>
                  <a:gd name="T20" fmla="*/ 6 w 6"/>
                  <a:gd name="T21" fmla="*/ 6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6"/>
                    </a:moveTo>
                    <a:lnTo>
                      <a:pt x="6" y="6"/>
                    </a:lnTo>
                    <a:lnTo>
                      <a:pt x="3" y="6"/>
                    </a:lnTo>
                    <a:lnTo>
                      <a:pt x="0" y="3"/>
                    </a:lnTo>
                    <a:lnTo>
                      <a:pt x="0" y="0"/>
                    </a:lnTo>
                    <a:lnTo>
                      <a:pt x="3"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29" name="Freeform 605"/>
              <p:cNvSpPr>
                <a:spLocks/>
              </p:cNvSpPr>
              <p:nvPr/>
            </p:nvSpPr>
            <p:spPr bwMode="auto">
              <a:xfrm>
                <a:off x="706438" y="4568826"/>
                <a:ext cx="9525" cy="9525"/>
              </a:xfrm>
              <a:custGeom>
                <a:avLst/>
                <a:gdLst>
                  <a:gd name="T0" fmla="*/ 6 w 6"/>
                  <a:gd name="T1" fmla="*/ 6 h 6"/>
                  <a:gd name="T2" fmla="*/ 6 w 6"/>
                  <a:gd name="T3" fmla="*/ 6 h 6"/>
                  <a:gd name="T4" fmla="*/ 0 w 6"/>
                  <a:gd name="T5" fmla="*/ 6 h 6"/>
                  <a:gd name="T6" fmla="*/ 0 w 6"/>
                  <a:gd name="T7" fmla="*/ 6 h 6"/>
                  <a:gd name="T8" fmla="*/ 0 w 6"/>
                  <a:gd name="T9" fmla="*/ 3 h 6"/>
                  <a:gd name="T10" fmla="*/ 0 w 6"/>
                  <a:gd name="T11" fmla="*/ 3 h 6"/>
                  <a:gd name="T12" fmla="*/ 3 w 6"/>
                  <a:gd name="T13" fmla="*/ 0 h 6"/>
                  <a:gd name="T14" fmla="*/ 3 w 6"/>
                  <a:gd name="T15" fmla="*/ 0 h 6"/>
                  <a:gd name="T16" fmla="*/ 6 w 6"/>
                  <a:gd name="T17" fmla="*/ 6 h 6"/>
                  <a:gd name="T18" fmla="*/ 6 w 6"/>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6"/>
                    </a:moveTo>
                    <a:lnTo>
                      <a:pt x="6" y="6"/>
                    </a:lnTo>
                    <a:lnTo>
                      <a:pt x="0" y="6"/>
                    </a:lnTo>
                    <a:lnTo>
                      <a:pt x="0" y="3"/>
                    </a:lnTo>
                    <a:lnTo>
                      <a:pt x="3"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30" name="Freeform 606"/>
              <p:cNvSpPr>
                <a:spLocks/>
              </p:cNvSpPr>
              <p:nvPr/>
            </p:nvSpPr>
            <p:spPr bwMode="auto">
              <a:xfrm>
                <a:off x="715963" y="4573588"/>
                <a:ext cx="11113" cy="9525"/>
              </a:xfrm>
              <a:custGeom>
                <a:avLst/>
                <a:gdLst>
                  <a:gd name="T0" fmla="*/ 7 w 7"/>
                  <a:gd name="T1" fmla="*/ 6 h 6"/>
                  <a:gd name="T2" fmla="*/ 7 w 7"/>
                  <a:gd name="T3" fmla="*/ 6 h 6"/>
                  <a:gd name="T4" fmla="*/ 4 w 7"/>
                  <a:gd name="T5" fmla="*/ 6 h 6"/>
                  <a:gd name="T6" fmla="*/ 4 w 7"/>
                  <a:gd name="T7" fmla="*/ 6 h 6"/>
                  <a:gd name="T8" fmla="*/ 0 w 7"/>
                  <a:gd name="T9" fmla="*/ 3 h 6"/>
                  <a:gd name="T10" fmla="*/ 0 w 7"/>
                  <a:gd name="T11" fmla="*/ 3 h 6"/>
                  <a:gd name="T12" fmla="*/ 7 w 7"/>
                  <a:gd name="T13" fmla="*/ 0 h 6"/>
                  <a:gd name="T14" fmla="*/ 7 w 7"/>
                  <a:gd name="T15" fmla="*/ 0 h 6"/>
                  <a:gd name="T16" fmla="*/ 7 w 7"/>
                  <a:gd name="T17" fmla="*/ 6 h 6"/>
                  <a:gd name="T18" fmla="*/ 7 w 7"/>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6"/>
                  <a:gd name="T32" fmla="*/ 7 w 7"/>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6">
                    <a:moveTo>
                      <a:pt x="7" y="6"/>
                    </a:moveTo>
                    <a:lnTo>
                      <a:pt x="7" y="6"/>
                    </a:lnTo>
                    <a:lnTo>
                      <a:pt x="4" y="6"/>
                    </a:lnTo>
                    <a:lnTo>
                      <a:pt x="0" y="3"/>
                    </a:lnTo>
                    <a:lnTo>
                      <a:pt x="7" y="0"/>
                    </a:lnTo>
                    <a:lnTo>
                      <a:pt x="7"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grpSp>
        <p:sp>
          <p:nvSpPr>
            <p:cNvPr id="19489" name="Freeform 608"/>
            <p:cNvSpPr>
              <a:spLocks/>
            </p:cNvSpPr>
            <p:nvPr/>
          </p:nvSpPr>
          <p:spPr bwMode="auto">
            <a:xfrm>
              <a:off x="731838" y="4578350"/>
              <a:ext cx="9525" cy="11112"/>
            </a:xfrm>
            <a:custGeom>
              <a:avLst/>
              <a:gdLst>
                <a:gd name="T0" fmla="*/ 6 w 6"/>
                <a:gd name="T1" fmla="*/ 7 h 7"/>
                <a:gd name="T2" fmla="*/ 6 w 6"/>
                <a:gd name="T3" fmla="*/ 7 h 7"/>
                <a:gd name="T4" fmla="*/ 3 w 6"/>
                <a:gd name="T5" fmla="*/ 7 h 7"/>
                <a:gd name="T6" fmla="*/ 3 w 6"/>
                <a:gd name="T7" fmla="*/ 7 h 7"/>
                <a:gd name="T8" fmla="*/ 0 w 6"/>
                <a:gd name="T9" fmla="*/ 3 h 7"/>
                <a:gd name="T10" fmla="*/ 0 w 6"/>
                <a:gd name="T11" fmla="*/ 3 h 7"/>
                <a:gd name="T12" fmla="*/ 3 w 6"/>
                <a:gd name="T13" fmla="*/ 0 h 7"/>
                <a:gd name="T14" fmla="*/ 3 w 6"/>
                <a:gd name="T15" fmla="*/ 0 h 7"/>
                <a:gd name="T16" fmla="*/ 6 w 6"/>
                <a:gd name="T17" fmla="*/ 7 h 7"/>
                <a:gd name="T18" fmla="*/ 6 w 6"/>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7"/>
                <a:gd name="T32" fmla="*/ 6 w 6"/>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7">
                  <a:moveTo>
                    <a:pt x="6" y="7"/>
                  </a:moveTo>
                  <a:lnTo>
                    <a:pt x="6" y="7"/>
                  </a:lnTo>
                  <a:lnTo>
                    <a:pt x="3" y="7"/>
                  </a:lnTo>
                  <a:lnTo>
                    <a:pt x="0" y="3"/>
                  </a:lnTo>
                  <a:lnTo>
                    <a:pt x="3" y="0"/>
                  </a:lnTo>
                  <a:lnTo>
                    <a:pt x="6"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490" name="Freeform 609"/>
            <p:cNvSpPr>
              <a:spLocks/>
            </p:cNvSpPr>
            <p:nvPr/>
          </p:nvSpPr>
          <p:spPr bwMode="auto">
            <a:xfrm>
              <a:off x="746125" y="4583113"/>
              <a:ext cx="11112" cy="11112"/>
            </a:xfrm>
            <a:custGeom>
              <a:avLst/>
              <a:gdLst>
                <a:gd name="T0" fmla="*/ 7 w 7"/>
                <a:gd name="T1" fmla="*/ 7 h 7"/>
                <a:gd name="T2" fmla="*/ 7 w 7"/>
                <a:gd name="T3" fmla="*/ 7 h 7"/>
                <a:gd name="T4" fmla="*/ 4 w 7"/>
                <a:gd name="T5" fmla="*/ 7 h 7"/>
                <a:gd name="T6" fmla="*/ 0 w 7"/>
                <a:gd name="T7" fmla="*/ 7 h 7"/>
                <a:gd name="T8" fmla="*/ 0 w 7"/>
                <a:gd name="T9" fmla="*/ 7 h 7"/>
                <a:gd name="T10" fmla="*/ 0 w 7"/>
                <a:gd name="T11" fmla="*/ 4 h 7"/>
                <a:gd name="T12" fmla="*/ 0 w 7"/>
                <a:gd name="T13" fmla="*/ 4 h 7"/>
                <a:gd name="T14" fmla="*/ 4 w 7"/>
                <a:gd name="T15" fmla="*/ 0 h 7"/>
                <a:gd name="T16" fmla="*/ 4 w 7"/>
                <a:gd name="T17" fmla="*/ 0 h 7"/>
                <a:gd name="T18" fmla="*/ 7 w 7"/>
                <a:gd name="T19" fmla="*/ 7 h 7"/>
                <a:gd name="T20" fmla="*/ 7 w 7"/>
                <a:gd name="T21" fmla="*/ 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7"/>
                <a:gd name="T35" fmla="*/ 7 w 7"/>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7">
                  <a:moveTo>
                    <a:pt x="7" y="7"/>
                  </a:moveTo>
                  <a:lnTo>
                    <a:pt x="7" y="7"/>
                  </a:lnTo>
                  <a:lnTo>
                    <a:pt x="4" y="7"/>
                  </a:lnTo>
                  <a:lnTo>
                    <a:pt x="0" y="7"/>
                  </a:lnTo>
                  <a:lnTo>
                    <a:pt x="0" y="4"/>
                  </a:lnTo>
                  <a:lnTo>
                    <a:pt x="4" y="0"/>
                  </a:lnTo>
                  <a:lnTo>
                    <a:pt x="7"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491" name="Freeform 610"/>
            <p:cNvSpPr>
              <a:spLocks/>
            </p:cNvSpPr>
            <p:nvPr/>
          </p:nvSpPr>
          <p:spPr bwMode="auto">
            <a:xfrm>
              <a:off x="757238" y="4589463"/>
              <a:ext cx="9525" cy="9525"/>
            </a:xfrm>
            <a:custGeom>
              <a:avLst/>
              <a:gdLst>
                <a:gd name="T0" fmla="*/ 6 w 6"/>
                <a:gd name="T1" fmla="*/ 6 h 6"/>
                <a:gd name="T2" fmla="*/ 6 w 6"/>
                <a:gd name="T3" fmla="*/ 6 h 6"/>
                <a:gd name="T4" fmla="*/ 3 w 6"/>
                <a:gd name="T5" fmla="*/ 6 h 6"/>
                <a:gd name="T6" fmla="*/ 3 w 6"/>
                <a:gd name="T7" fmla="*/ 6 h 6"/>
                <a:gd name="T8" fmla="*/ 0 w 6"/>
                <a:gd name="T9" fmla="*/ 3 h 6"/>
                <a:gd name="T10" fmla="*/ 0 w 6"/>
                <a:gd name="T11" fmla="*/ 3 h 6"/>
                <a:gd name="T12" fmla="*/ 6 w 6"/>
                <a:gd name="T13" fmla="*/ 0 h 6"/>
                <a:gd name="T14" fmla="*/ 6 w 6"/>
                <a:gd name="T15" fmla="*/ 0 h 6"/>
                <a:gd name="T16" fmla="*/ 6 w 6"/>
                <a:gd name="T17" fmla="*/ 6 h 6"/>
                <a:gd name="T18" fmla="*/ 6 w 6"/>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6"/>
                  </a:moveTo>
                  <a:lnTo>
                    <a:pt x="6" y="6"/>
                  </a:lnTo>
                  <a:lnTo>
                    <a:pt x="3" y="6"/>
                  </a:lnTo>
                  <a:lnTo>
                    <a:pt x="0" y="3"/>
                  </a:lnTo>
                  <a:lnTo>
                    <a:pt x="6"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492" name="Freeform 611"/>
            <p:cNvSpPr>
              <a:spLocks/>
            </p:cNvSpPr>
            <p:nvPr/>
          </p:nvSpPr>
          <p:spPr bwMode="auto">
            <a:xfrm>
              <a:off x="1058863" y="4673600"/>
              <a:ext cx="30162" cy="55562"/>
            </a:xfrm>
            <a:custGeom>
              <a:avLst/>
              <a:gdLst>
                <a:gd name="T0" fmla="*/ 0 w 19"/>
                <a:gd name="T1" fmla="*/ 35 h 35"/>
                <a:gd name="T2" fmla="*/ 12 w 19"/>
                <a:gd name="T3" fmla="*/ 35 h 35"/>
                <a:gd name="T4" fmla="*/ 19 w 19"/>
                <a:gd name="T5" fmla="*/ 4 h 35"/>
                <a:gd name="T6" fmla="*/ 6 w 19"/>
                <a:gd name="T7" fmla="*/ 0 h 35"/>
                <a:gd name="T8" fmla="*/ 0 w 19"/>
                <a:gd name="T9" fmla="*/ 35 h 35"/>
                <a:gd name="T10" fmla="*/ 0 60000 65536"/>
                <a:gd name="T11" fmla="*/ 0 60000 65536"/>
                <a:gd name="T12" fmla="*/ 0 60000 65536"/>
                <a:gd name="T13" fmla="*/ 0 60000 65536"/>
                <a:gd name="T14" fmla="*/ 0 60000 65536"/>
                <a:gd name="T15" fmla="*/ 0 w 19"/>
                <a:gd name="T16" fmla="*/ 0 h 35"/>
                <a:gd name="T17" fmla="*/ 19 w 19"/>
                <a:gd name="T18" fmla="*/ 35 h 35"/>
              </a:gdLst>
              <a:ahLst/>
              <a:cxnLst>
                <a:cxn ang="T10">
                  <a:pos x="T0" y="T1"/>
                </a:cxn>
                <a:cxn ang="T11">
                  <a:pos x="T2" y="T3"/>
                </a:cxn>
                <a:cxn ang="T12">
                  <a:pos x="T4" y="T5"/>
                </a:cxn>
                <a:cxn ang="T13">
                  <a:pos x="T6" y="T7"/>
                </a:cxn>
                <a:cxn ang="T14">
                  <a:pos x="T8" y="T9"/>
                </a:cxn>
              </a:cxnLst>
              <a:rect l="T15" t="T16" r="T17" b="T18"/>
              <a:pathLst>
                <a:path w="19" h="35">
                  <a:moveTo>
                    <a:pt x="0" y="35"/>
                  </a:moveTo>
                  <a:lnTo>
                    <a:pt x="12" y="35"/>
                  </a:lnTo>
                  <a:lnTo>
                    <a:pt x="19" y="4"/>
                  </a:lnTo>
                  <a:lnTo>
                    <a:pt x="6" y="0"/>
                  </a:lnTo>
                  <a:lnTo>
                    <a:pt x="0" y="35"/>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493" name="Freeform 612"/>
            <p:cNvSpPr>
              <a:spLocks/>
            </p:cNvSpPr>
            <p:nvPr/>
          </p:nvSpPr>
          <p:spPr bwMode="auto">
            <a:xfrm>
              <a:off x="1058863" y="4729163"/>
              <a:ext cx="90487" cy="34925"/>
            </a:xfrm>
            <a:custGeom>
              <a:avLst/>
              <a:gdLst>
                <a:gd name="T0" fmla="*/ 12 w 57"/>
                <a:gd name="T1" fmla="*/ 0 h 22"/>
                <a:gd name="T2" fmla="*/ 57 w 57"/>
                <a:gd name="T3" fmla="*/ 16 h 22"/>
                <a:gd name="T4" fmla="*/ 57 w 57"/>
                <a:gd name="T5" fmla="*/ 22 h 22"/>
                <a:gd name="T6" fmla="*/ 0 w 57"/>
                <a:gd name="T7" fmla="*/ 0 h 22"/>
                <a:gd name="T8" fmla="*/ 12 w 57"/>
                <a:gd name="T9" fmla="*/ 0 h 22"/>
                <a:gd name="T10" fmla="*/ 0 60000 65536"/>
                <a:gd name="T11" fmla="*/ 0 60000 65536"/>
                <a:gd name="T12" fmla="*/ 0 60000 65536"/>
                <a:gd name="T13" fmla="*/ 0 60000 65536"/>
                <a:gd name="T14" fmla="*/ 0 60000 65536"/>
                <a:gd name="T15" fmla="*/ 0 w 57"/>
                <a:gd name="T16" fmla="*/ 0 h 22"/>
                <a:gd name="T17" fmla="*/ 57 w 57"/>
                <a:gd name="T18" fmla="*/ 22 h 22"/>
              </a:gdLst>
              <a:ahLst/>
              <a:cxnLst>
                <a:cxn ang="T10">
                  <a:pos x="T0" y="T1"/>
                </a:cxn>
                <a:cxn ang="T11">
                  <a:pos x="T2" y="T3"/>
                </a:cxn>
                <a:cxn ang="T12">
                  <a:pos x="T4" y="T5"/>
                </a:cxn>
                <a:cxn ang="T13">
                  <a:pos x="T6" y="T7"/>
                </a:cxn>
                <a:cxn ang="T14">
                  <a:pos x="T8" y="T9"/>
                </a:cxn>
              </a:cxnLst>
              <a:rect l="T15" t="T16" r="T17" b="T18"/>
              <a:pathLst>
                <a:path w="57" h="22">
                  <a:moveTo>
                    <a:pt x="12" y="0"/>
                  </a:moveTo>
                  <a:lnTo>
                    <a:pt x="57" y="16"/>
                  </a:lnTo>
                  <a:lnTo>
                    <a:pt x="57" y="22"/>
                  </a:lnTo>
                  <a:lnTo>
                    <a:pt x="0" y="0"/>
                  </a:lnTo>
                  <a:lnTo>
                    <a:pt x="12"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494" name="Freeform 613"/>
            <p:cNvSpPr>
              <a:spLocks/>
            </p:cNvSpPr>
            <p:nvPr/>
          </p:nvSpPr>
          <p:spPr bwMode="auto">
            <a:xfrm>
              <a:off x="1158875" y="4714875"/>
              <a:ext cx="20637" cy="55562"/>
            </a:xfrm>
            <a:custGeom>
              <a:avLst/>
              <a:gdLst>
                <a:gd name="T0" fmla="*/ 0 w 13"/>
                <a:gd name="T1" fmla="*/ 35 h 35"/>
                <a:gd name="T2" fmla="*/ 9 w 13"/>
                <a:gd name="T3" fmla="*/ 31 h 35"/>
                <a:gd name="T4" fmla="*/ 13 w 13"/>
                <a:gd name="T5" fmla="*/ 3 h 35"/>
                <a:gd name="T6" fmla="*/ 6 w 13"/>
                <a:gd name="T7" fmla="*/ 0 h 35"/>
                <a:gd name="T8" fmla="*/ 0 w 13"/>
                <a:gd name="T9" fmla="*/ 35 h 35"/>
                <a:gd name="T10" fmla="*/ 0 60000 65536"/>
                <a:gd name="T11" fmla="*/ 0 60000 65536"/>
                <a:gd name="T12" fmla="*/ 0 60000 65536"/>
                <a:gd name="T13" fmla="*/ 0 60000 65536"/>
                <a:gd name="T14" fmla="*/ 0 60000 65536"/>
                <a:gd name="T15" fmla="*/ 0 w 13"/>
                <a:gd name="T16" fmla="*/ 0 h 35"/>
                <a:gd name="T17" fmla="*/ 13 w 13"/>
                <a:gd name="T18" fmla="*/ 35 h 35"/>
              </a:gdLst>
              <a:ahLst/>
              <a:cxnLst>
                <a:cxn ang="T10">
                  <a:pos x="T0" y="T1"/>
                </a:cxn>
                <a:cxn ang="T11">
                  <a:pos x="T2" y="T3"/>
                </a:cxn>
                <a:cxn ang="T12">
                  <a:pos x="T4" y="T5"/>
                </a:cxn>
                <a:cxn ang="T13">
                  <a:pos x="T6" y="T7"/>
                </a:cxn>
                <a:cxn ang="T14">
                  <a:pos x="T8" y="T9"/>
                </a:cxn>
              </a:cxnLst>
              <a:rect l="T15" t="T16" r="T17" b="T18"/>
              <a:pathLst>
                <a:path w="13" h="35">
                  <a:moveTo>
                    <a:pt x="0" y="35"/>
                  </a:moveTo>
                  <a:lnTo>
                    <a:pt x="9" y="31"/>
                  </a:lnTo>
                  <a:lnTo>
                    <a:pt x="13" y="3"/>
                  </a:lnTo>
                  <a:lnTo>
                    <a:pt x="6" y="0"/>
                  </a:lnTo>
                  <a:lnTo>
                    <a:pt x="0" y="35"/>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495" name="Freeform 614"/>
            <p:cNvSpPr>
              <a:spLocks/>
            </p:cNvSpPr>
            <p:nvPr/>
          </p:nvSpPr>
          <p:spPr bwMode="auto">
            <a:xfrm>
              <a:off x="1158875" y="4764088"/>
              <a:ext cx="90487" cy="41275"/>
            </a:xfrm>
            <a:custGeom>
              <a:avLst/>
              <a:gdLst>
                <a:gd name="T0" fmla="*/ 9 w 57"/>
                <a:gd name="T1" fmla="*/ 0 h 26"/>
                <a:gd name="T2" fmla="*/ 57 w 57"/>
                <a:gd name="T3" fmla="*/ 19 h 26"/>
                <a:gd name="T4" fmla="*/ 57 w 57"/>
                <a:gd name="T5" fmla="*/ 26 h 26"/>
                <a:gd name="T6" fmla="*/ 0 w 57"/>
                <a:gd name="T7" fmla="*/ 4 h 26"/>
                <a:gd name="T8" fmla="*/ 9 w 57"/>
                <a:gd name="T9" fmla="*/ 0 h 26"/>
                <a:gd name="T10" fmla="*/ 0 60000 65536"/>
                <a:gd name="T11" fmla="*/ 0 60000 65536"/>
                <a:gd name="T12" fmla="*/ 0 60000 65536"/>
                <a:gd name="T13" fmla="*/ 0 60000 65536"/>
                <a:gd name="T14" fmla="*/ 0 60000 65536"/>
                <a:gd name="T15" fmla="*/ 0 w 57"/>
                <a:gd name="T16" fmla="*/ 0 h 26"/>
                <a:gd name="T17" fmla="*/ 57 w 57"/>
                <a:gd name="T18" fmla="*/ 26 h 26"/>
              </a:gdLst>
              <a:ahLst/>
              <a:cxnLst>
                <a:cxn ang="T10">
                  <a:pos x="T0" y="T1"/>
                </a:cxn>
                <a:cxn ang="T11">
                  <a:pos x="T2" y="T3"/>
                </a:cxn>
                <a:cxn ang="T12">
                  <a:pos x="T4" y="T5"/>
                </a:cxn>
                <a:cxn ang="T13">
                  <a:pos x="T6" y="T7"/>
                </a:cxn>
                <a:cxn ang="T14">
                  <a:pos x="T8" y="T9"/>
                </a:cxn>
              </a:cxnLst>
              <a:rect l="T15" t="T16" r="T17" b="T18"/>
              <a:pathLst>
                <a:path w="57" h="26">
                  <a:moveTo>
                    <a:pt x="9" y="0"/>
                  </a:moveTo>
                  <a:lnTo>
                    <a:pt x="57" y="19"/>
                  </a:lnTo>
                  <a:lnTo>
                    <a:pt x="57" y="26"/>
                  </a:lnTo>
                  <a:lnTo>
                    <a:pt x="0" y="4"/>
                  </a:lnTo>
                  <a:lnTo>
                    <a:pt x="9"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496" name="Freeform 615"/>
            <p:cNvSpPr>
              <a:spLocks/>
            </p:cNvSpPr>
            <p:nvPr/>
          </p:nvSpPr>
          <p:spPr bwMode="auto">
            <a:xfrm>
              <a:off x="1263650" y="4775200"/>
              <a:ext cx="15875" cy="34925"/>
            </a:xfrm>
            <a:custGeom>
              <a:avLst/>
              <a:gdLst>
                <a:gd name="T0" fmla="*/ 0 w 10"/>
                <a:gd name="T1" fmla="*/ 22 h 22"/>
                <a:gd name="T2" fmla="*/ 7 w 10"/>
                <a:gd name="T3" fmla="*/ 19 h 22"/>
                <a:gd name="T4" fmla="*/ 10 w 10"/>
                <a:gd name="T5" fmla="*/ 3 h 22"/>
                <a:gd name="T6" fmla="*/ 3 w 10"/>
                <a:gd name="T7" fmla="*/ 0 h 22"/>
                <a:gd name="T8" fmla="*/ 0 w 10"/>
                <a:gd name="T9" fmla="*/ 22 h 22"/>
                <a:gd name="T10" fmla="*/ 0 60000 65536"/>
                <a:gd name="T11" fmla="*/ 0 60000 65536"/>
                <a:gd name="T12" fmla="*/ 0 60000 65536"/>
                <a:gd name="T13" fmla="*/ 0 60000 65536"/>
                <a:gd name="T14" fmla="*/ 0 60000 65536"/>
                <a:gd name="T15" fmla="*/ 0 w 10"/>
                <a:gd name="T16" fmla="*/ 0 h 22"/>
                <a:gd name="T17" fmla="*/ 10 w 10"/>
                <a:gd name="T18" fmla="*/ 22 h 22"/>
              </a:gdLst>
              <a:ahLst/>
              <a:cxnLst>
                <a:cxn ang="T10">
                  <a:pos x="T0" y="T1"/>
                </a:cxn>
                <a:cxn ang="T11">
                  <a:pos x="T2" y="T3"/>
                </a:cxn>
                <a:cxn ang="T12">
                  <a:pos x="T4" y="T5"/>
                </a:cxn>
                <a:cxn ang="T13">
                  <a:pos x="T6" y="T7"/>
                </a:cxn>
                <a:cxn ang="T14">
                  <a:pos x="T8" y="T9"/>
                </a:cxn>
              </a:cxnLst>
              <a:rect l="T15" t="T16" r="T17" b="T18"/>
              <a:pathLst>
                <a:path w="10" h="22">
                  <a:moveTo>
                    <a:pt x="0" y="22"/>
                  </a:moveTo>
                  <a:lnTo>
                    <a:pt x="7" y="19"/>
                  </a:lnTo>
                  <a:lnTo>
                    <a:pt x="10" y="3"/>
                  </a:lnTo>
                  <a:lnTo>
                    <a:pt x="3" y="0"/>
                  </a:lnTo>
                  <a:lnTo>
                    <a:pt x="0" y="22"/>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497" name="Freeform 616"/>
            <p:cNvSpPr>
              <a:spLocks/>
            </p:cNvSpPr>
            <p:nvPr/>
          </p:nvSpPr>
          <p:spPr bwMode="auto">
            <a:xfrm>
              <a:off x="1263650" y="4805363"/>
              <a:ext cx="90487" cy="39687"/>
            </a:xfrm>
            <a:custGeom>
              <a:avLst/>
              <a:gdLst>
                <a:gd name="T0" fmla="*/ 7 w 57"/>
                <a:gd name="T1" fmla="*/ 0 h 25"/>
                <a:gd name="T2" fmla="*/ 57 w 57"/>
                <a:gd name="T3" fmla="*/ 19 h 25"/>
                <a:gd name="T4" fmla="*/ 54 w 57"/>
                <a:gd name="T5" fmla="*/ 25 h 25"/>
                <a:gd name="T6" fmla="*/ 0 w 57"/>
                <a:gd name="T7" fmla="*/ 3 h 25"/>
                <a:gd name="T8" fmla="*/ 7 w 57"/>
                <a:gd name="T9" fmla="*/ 0 h 25"/>
                <a:gd name="T10" fmla="*/ 0 60000 65536"/>
                <a:gd name="T11" fmla="*/ 0 60000 65536"/>
                <a:gd name="T12" fmla="*/ 0 60000 65536"/>
                <a:gd name="T13" fmla="*/ 0 60000 65536"/>
                <a:gd name="T14" fmla="*/ 0 60000 65536"/>
                <a:gd name="T15" fmla="*/ 0 w 57"/>
                <a:gd name="T16" fmla="*/ 0 h 25"/>
                <a:gd name="T17" fmla="*/ 57 w 57"/>
                <a:gd name="T18" fmla="*/ 25 h 25"/>
              </a:gdLst>
              <a:ahLst/>
              <a:cxnLst>
                <a:cxn ang="T10">
                  <a:pos x="T0" y="T1"/>
                </a:cxn>
                <a:cxn ang="T11">
                  <a:pos x="T2" y="T3"/>
                </a:cxn>
                <a:cxn ang="T12">
                  <a:pos x="T4" y="T5"/>
                </a:cxn>
                <a:cxn ang="T13">
                  <a:pos x="T6" y="T7"/>
                </a:cxn>
                <a:cxn ang="T14">
                  <a:pos x="T8" y="T9"/>
                </a:cxn>
              </a:cxnLst>
              <a:rect l="T15" t="T16" r="T17" b="T18"/>
              <a:pathLst>
                <a:path w="57" h="25">
                  <a:moveTo>
                    <a:pt x="7" y="0"/>
                  </a:moveTo>
                  <a:lnTo>
                    <a:pt x="57" y="19"/>
                  </a:lnTo>
                  <a:lnTo>
                    <a:pt x="54" y="25"/>
                  </a:lnTo>
                  <a:lnTo>
                    <a:pt x="0" y="3"/>
                  </a:lnTo>
                  <a:lnTo>
                    <a:pt x="7"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grpSp>
      <p:grpSp>
        <p:nvGrpSpPr>
          <p:cNvPr id="14" name="Group 705"/>
          <p:cNvGrpSpPr>
            <a:grpSpLocks/>
          </p:cNvGrpSpPr>
          <p:nvPr/>
        </p:nvGrpSpPr>
        <p:grpSpPr bwMode="auto">
          <a:xfrm>
            <a:off x="2209800" y="4283075"/>
            <a:ext cx="1371600" cy="750888"/>
            <a:chOff x="914399" y="4834707"/>
            <a:chExt cx="2520085" cy="1380318"/>
          </a:xfrm>
        </p:grpSpPr>
        <p:pic>
          <p:nvPicPr>
            <p:cNvPr id="690" name="Picture 689" descr="sodimm.png"/>
            <p:cNvPicPr>
              <a:picLocks noChangeAspect="1"/>
            </p:cNvPicPr>
            <p:nvPr/>
          </p:nvPicPr>
          <p:blipFill>
            <a:blip r:embed="rId4"/>
            <a:stretch>
              <a:fillRect/>
            </a:stretch>
          </p:blipFill>
          <p:spPr>
            <a:xfrm rot="5400000">
              <a:off x="1497415" y="4251691"/>
              <a:ext cx="1354053" cy="2520085"/>
            </a:xfrm>
            <a:prstGeom prst="rect">
              <a:avLst/>
            </a:prstGeom>
            <a:effectLst>
              <a:outerShdw blurRad="50800" dist="25400" dir="5400000" algn="t" rotWithShape="0">
                <a:schemeClr val="tx1">
                  <a:alpha val="60000"/>
                </a:schemeClr>
              </a:outerShdw>
            </a:effectLst>
          </p:spPr>
        </p:pic>
        <p:grpSp>
          <p:nvGrpSpPr>
            <p:cNvPr id="19470" name="Group 49"/>
            <p:cNvGrpSpPr>
              <a:grpSpLocks/>
            </p:cNvGrpSpPr>
            <p:nvPr/>
          </p:nvGrpSpPr>
          <p:grpSpPr bwMode="auto">
            <a:xfrm rot="175125" flipH="1">
              <a:off x="1633184" y="4885229"/>
              <a:ext cx="1344736" cy="1329796"/>
              <a:chOff x="1947858" y="2652718"/>
              <a:chExt cx="1714498" cy="1695454"/>
            </a:xfrm>
          </p:grpSpPr>
          <p:sp>
            <p:nvSpPr>
              <p:cNvPr id="19471" name="Freeform 19"/>
              <p:cNvSpPr>
                <a:spLocks/>
              </p:cNvSpPr>
              <p:nvPr/>
            </p:nvSpPr>
            <p:spPr bwMode="auto">
              <a:xfrm>
                <a:off x="1947858" y="2652718"/>
                <a:ext cx="1714497" cy="1695454"/>
              </a:xfrm>
              <a:custGeom>
                <a:avLst/>
                <a:gdLst>
                  <a:gd name="T0" fmla="*/ 990 w 1080"/>
                  <a:gd name="T1" fmla="*/ 257 h 1068"/>
                  <a:gd name="T2" fmla="*/ 1026 w 1080"/>
                  <a:gd name="T3" fmla="*/ 191 h 1068"/>
                  <a:gd name="T4" fmla="*/ 1026 w 1080"/>
                  <a:gd name="T5" fmla="*/ 137 h 1068"/>
                  <a:gd name="T6" fmla="*/ 984 w 1080"/>
                  <a:gd name="T7" fmla="*/ 66 h 1068"/>
                  <a:gd name="T8" fmla="*/ 919 w 1080"/>
                  <a:gd name="T9" fmla="*/ 30 h 1068"/>
                  <a:gd name="T10" fmla="*/ 859 w 1080"/>
                  <a:gd name="T11" fmla="*/ 30 h 1068"/>
                  <a:gd name="T12" fmla="*/ 787 w 1080"/>
                  <a:gd name="T13" fmla="*/ 72 h 1068"/>
                  <a:gd name="T14" fmla="*/ 614 w 1080"/>
                  <a:gd name="T15" fmla="*/ 0 h 1068"/>
                  <a:gd name="T16" fmla="*/ 602 w 1080"/>
                  <a:gd name="T17" fmla="*/ 12 h 1068"/>
                  <a:gd name="T18" fmla="*/ 441 w 1080"/>
                  <a:gd name="T19" fmla="*/ 179 h 1068"/>
                  <a:gd name="T20" fmla="*/ 465 w 1080"/>
                  <a:gd name="T21" fmla="*/ 298 h 1068"/>
                  <a:gd name="T22" fmla="*/ 459 w 1080"/>
                  <a:gd name="T23" fmla="*/ 334 h 1068"/>
                  <a:gd name="T24" fmla="*/ 453 w 1080"/>
                  <a:gd name="T25" fmla="*/ 340 h 1068"/>
                  <a:gd name="T26" fmla="*/ 447 w 1080"/>
                  <a:gd name="T27" fmla="*/ 346 h 1068"/>
                  <a:gd name="T28" fmla="*/ 441 w 1080"/>
                  <a:gd name="T29" fmla="*/ 364 h 1068"/>
                  <a:gd name="T30" fmla="*/ 441 w 1080"/>
                  <a:gd name="T31" fmla="*/ 376 h 1068"/>
                  <a:gd name="T32" fmla="*/ 441 w 1080"/>
                  <a:gd name="T33" fmla="*/ 418 h 1068"/>
                  <a:gd name="T34" fmla="*/ 12 w 1080"/>
                  <a:gd name="T35" fmla="*/ 895 h 1068"/>
                  <a:gd name="T36" fmla="*/ 12 w 1080"/>
                  <a:gd name="T37" fmla="*/ 901 h 1068"/>
                  <a:gd name="T38" fmla="*/ 6 w 1080"/>
                  <a:gd name="T39" fmla="*/ 931 h 1068"/>
                  <a:gd name="T40" fmla="*/ 42 w 1080"/>
                  <a:gd name="T41" fmla="*/ 1038 h 1068"/>
                  <a:gd name="T42" fmla="*/ 48 w 1080"/>
                  <a:gd name="T43" fmla="*/ 1050 h 1068"/>
                  <a:gd name="T44" fmla="*/ 245 w 1080"/>
                  <a:gd name="T45" fmla="*/ 1062 h 1068"/>
                  <a:gd name="T46" fmla="*/ 262 w 1080"/>
                  <a:gd name="T47" fmla="*/ 1056 h 1068"/>
                  <a:gd name="T48" fmla="*/ 310 w 1080"/>
                  <a:gd name="T49" fmla="*/ 1002 h 1068"/>
                  <a:gd name="T50" fmla="*/ 310 w 1080"/>
                  <a:gd name="T51" fmla="*/ 937 h 1068"/>
                  <a:gd name="T52" fmla="*/ 364 w 1080"/>
                  <a:gd name="T53" fmla="*/ 937 h 1068"/>
                  <a:gd name="T54" fmla="*/ 423 w 1080"/>
                  <a:gd name="T55" fmla="*/ 883 h 1068"/>
                  <a:gd name="T56" fmla="*/ 429 w 1080"/>
                  <a:gd name="T57" fmla="*/ 865 h 1068"/>
                  <a:gd name="T58" fmla="*/ 423 w 1080"/>
                  <a:gd name="T59" fmla="*/ 847 h 1068"/>
                  <a:gd name="T60" fmla="*/ 412 w 1080"/>
                  <a:gd name="T61" fmla="*/ 817 h 1068"/>
                  <a:gd name="T62" fmla="*/ 429 w 1080"/>
                  <a:gd name="T63" fmla="*/ 793 h 1068"/>
                  <a:gd name="T64" fmla="*/ 459 w 1080"/>
                  <a:gd name="T65" fmla="*/ 799 h 1068"/>
                  <a:gd name="T66" fmla="*/ 483 w 1080"/>
                  <a:gd name="T67" fmla="*/ 811 h 1068"/>
                  <a:gd name="T68" fmla="*/ 543 w 1080"/>
                  <a:gd name="T69" fmla="*/ 758 h 1068"/>
                  <a:gd name="T70" fmla="*/ 549 w 1080"/>
                  <a:gd name="T71" fmla="*/ 734 h 1068"/>
                  <a:gd name="T72" fmla="*/ 549 w 1080"/>
                  <a:gd name="T73" fmla="*/ 680 h 1068"/>
                  <a:gd name="T74" fmla="*/ 614 w 1080"/>
                  <a:gd name="T75" fmla="*/ 680 h 1068"/>
                  <a:gd name="T76" fmla="*/ 656 w 1080"/>
                  <a:gd name="T77" fmla="*/ 638 h 1068"/>
                  <a:gd name="T78" fmla="*/ 716 w 1080"/>
                  <a:gd name="T79" fmla="*/ 632 h 1068"/>
                  <a:gd name="T80" fmla="*/ 752 w 1080"/>
                  <a:gd name="T81" fmla="*/ 620 h 1068"/>
                  <a:gd name="T82" fmla="*/ 775 w 1080"/>
                  <a:gd name="T83" fmla="*/ 603 h 1068"/>
                  <a:gd name="T84" fmla="*/ 877 w 1080"/>
                  <a:gd name="T85" fmla="*/ 626 h 1068"/>
                  <a:gd name="T86" fmla="*/ 1074 w 1080"/>
                  <a:gd name="T87" fmla="*/ 448 h 1068"/>
                  <a:gd name="T88" fmla="*/ 1074 w 1080"/>
                  <a:gd name="T89" fmla="*/ 418 h 106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80"/>
                  <a:gd name="T136" fmla="*/ 0 h 1068"/>
                  <a:gd name="T137" fmla="*/ 1080 w 1080"/>
                  <a:gd name="T138" fmla="*/ 1068 h 106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80" h="1068">
                    <a:moveTo>
                      <a:pt x="1074" y="418"/>
                    </a:moveTo>
                    <a:lnTo>
                      <a:pt x="990" y="257"/>
                    </a:lnTo>
                    <a:lnTo>
                      <a:pt x="1008" y="239"/>
                    </a:lnTo>
                    <a:lnTo>
                      <a:pt x="1020" y="215"/>
                    </a:lnTo>
                    <a:lnTo>
                      <a:pt x="1026" y="191"/>
                    </a:lnTo>
                    <a:lnTo>
                      <a:pt x="1026" y="167"/>
                    </a:lnTo>
                    <a:lnTo>
                      <a:pt x="1026" y="137"/>
                    </a:lnTo>
                    <a:lnTo>
                      <a:pt x="1014" y="114"/>
                    </a:lnTo>
                    <a:lnTo>
                      <a:pt x="1002" y="90"/>
                    </a:lnTo>
                    <a:lnTo>
                      <a:pt x="984" y="66"/>
                    </a:lnTo>
                    <a:lnTo>
                      <a:pt x="966" y="48"/>
                    </a:lnTo>
                    <a:lnTo>
                      <a:pt x="942" y="36"/>
                    </a:lnTo>
                    <a:lnTo>
                      <a:pt x="919" y="30"/>
                    </a:lnTo>
                    <a:lnTo>
                      <a:pt x="889" y="24"/>
                    </a:lnTo>
                    <a:lnTo>
                      <a:pt x="859" y="30"/>
                    </a:lnTo>
                    <a:lnTo>
                      <a:pt x="829" y="36"/>
                    </a:lnTo>
                    <a:lnTo>
                      <a:pt x="805" y="54"/>
                    </a:lnTo>
                    <a:lnTo>
                      <a:pt x="787" y="72"/>
                    </a:lnTo>
                    <a:lnTo>
                      <a:pt x="632" y="6"/>
                    </a:lnTo>
                    <a:lnTo>
                      <a:pt x="614" y="0"/>
                    </a:lnTo>
                    <a:lnTo>
                      <a:pt x="602" y="12"/>
                    </a:lnTo>
                    <a:lnTo>
                      <a:pt x="573" y="42"/>
                    </a:lnTo>
                    <a:lnTo>
                      <a:pt x="441" y="179"/>
                    </a:lnTo>
                    <a:lnTo>
                      <a:pt x="435" y="197"/>
                    </a:lnTo>
                    <a:lnTo>
                      <a:pt x="435" y="215"/>
                    </a:lnTo>
                    <a:lnTo>
                      <a:pt x="465" y="298"/>
                    </a:lnTo>
                    <a:lnTo>
                      <a:pt x="471" y="316"/>
                    </a:lnTo>
                    <a:lnTo>
                      <a:pt x="459" y="334"/>
                    </a:lnTo>
                    <a:lnTo>
                      <a:pt x="453" y="340"/>
                    </a:lnTo>
                    <a:lnTo>
                      <a:pt x="447" y="346"/>
                    </a:lnTo>
                    <a:lnTo>
                      <a:pt x="441" y="358"/>
                    </a:lnTo>
                    <a:lnTo>
                      <a:pt x="441" y="364"/>
                    </a:lnTo>
                    <a:lnTo>
                      <a:pt x="441" y="376"/>
                    </a:lnTo>
                    <a:lnTo>
                      <a:pt x="441" y="418"/>
                    </a:lnTo>
                    <a:lnTo>
                      <a:pt x="435" y="436"/>
                    </a:lnTo>
                    <a:lnTo>
                      <a:pt x="429" y="453"/>
                    </a:lnTo>
                    <a:lnTo>
                      <a:pt x="12" y="895"/>
                    </a:lnTo>
                    <a:lnTo>
                      <a:pt x="12" y="901"/>
                    </a:lnTo>
                    <a:lnTo>
                      <a:pt x="0" y="913"/>
                    </a:lnTo>
                    <a:lnTo>
                      <a:pt x="6" y="931"/>
                    </a:lnTo>
                    <a:lnTo>
                      <a:pt x="6" y="937"/>
                    </a:lnTo>
                    <a:lnTo>
                      <a:pt x="42" y="1038"/>
                    </a:lnTo>
                    <a:lnTo>
                      <a:pt x="48" y="1050"/>
                    </a:lnTo>
                    <a:lnTo>
                      <a:pt x="60" y="1068"/>
                    </a:lnTo>
                    <a:lnTo>
                      <a:pt x="78" y="1068"/>
                    </a:lnTo>
                    <a:lnTo>
                      <a:pt x="245" y="1062"/>
                    </a:lnTo>
                    <a:lnTo>
                      <a:pt x="250" y="1062"/>
                    </a:lnTo>
                    <a:lnTo>
                      <a:pt x="262" y="1056"/>
                    </a:lnTo>
                    <a:lnTo>
                      <a:pt x="304" y="1014"/>
                    </a:lnTo>
                    <a:lnTo>
                      <a:pt x="310" y="1002"/>
                    </a:lnTo>
                    <a:lnTo>
                      <a:pt x="310" y="990"/>
                    </a:lnTo>
                    <a:lnTo>
                      <a:pt x="310" y="937"/>
                    </a:lnTo>
                    <a:lnTo>
                      <a:pt x="364" y="937"/>
                    </a:lnTo>
                    <a:lnTo>
                      <a:pt x="376" y="937"/>
                    </a:lnTo>
                    <a:lnTo>
                      <a:pt x="382" y="925"/>
                    </a:lnTo>
                    <a:lnTo>
                      <a:pt x="423" y="883"/>
                    </a:lnTo>
                    <a:lnTo>
                      <a:pt x="429" y="877"/>
                    </a:lnTo>
                    <a:lnTo>
                      <a:pt x="429" y="865"/>
                    </a:lnTo>
                    <a:lnTo>
                      <a:pt x="429" y="853"/>
                    </a:lnTo>
                    <a:lnTo>
                      <a:pt x="423" y="847"/>
                    </a:lnTo>
                    <a:lnTo>
                      <a:pt x="412" y="835"/>
                    </a:lnTo>
                    <a:lnTo>
                      <a:pt x="412" y="829"/>
                    </a:lnTo>
                    <a:lnTo>
                      <a:pt x="412" y="817"/>
                    </a:lnTo>
                    <a:lnTo>
                      <a:pt x="417" y="799"/>
                    </a:lnTo>
                    <a:lnTo>
                      <a:pt x="429" y="793"/>
                    </a:lnTo>
                    <a:lnTo>
                      <a:pt x="435" y="793"/>
                    </a:lnTo>
                    <a:lnTo>
                      <a:pt x="447" y="793"/>
                    </a:lnTo>
                    <a:lnTo>
                      <a:pt x="459" y="799"/>
                    </a:lnTo>
                    <a:lnTo>
                      <a:pt x="471" y="805"/>
                    </a:lnTo>
                    <a:lnTo>
                      <a:pt x="483" y="811"/>
                    </a:lnTo>
                    <a:lnTo>
                      <a:pt x="495" y="805"/>
                    </a:lnTo>
                    <a:lnTo>
                      <a:pt x="501" y="799"/>
                    </a:lnTo>
                    <a:lnTo>
                      <a:pt x="543" y="758"/>
                    </a:lnTo>
                    <a:lnTo>
                      <a:pt x="549" y="746"/>
                    </a:lnTo>
                    <a:lnTo>
                      <a:pt x="549" y="734"/>
                    </a:lnTo>
                    <a:lnTo>
                      <a:pt x="549" y="680"/>
                    </a:lnTo>
                    <a:lnTo>
                      <a:pt x="602" y="680"/>
                    </a:lnTo>
                    <a:lnTo>
                      <a:pt x="614" y="680"/>
                    </a:lnTo>
                    <a:lnTo>
                      <a:pt x="620" y="674"/>
                    </a:lnTo>
                    <a:lnTo>
                      <a:pt x="656" y="638"/>
                    </a:lnTo>
                    <a:lnTo>
                      <a:pt x="662" y="638"/>
                    </a:lnTo>
                    <a:lnTo>
                      <a:pt x="716" y="632"/>
                    </a:lnTo>
                    <a:lnTo>
                      <a:pt x="734" y="632"/>
                    </a:lnTo>
                    <a:lnTo>
                      <a:pt x="752" y="620"/>
                    </a:lnTo>
                    <a:lnTo>
                      <a:pt x="757" y="609"/>
                    </a:lnTo>
                    <a:lnTo>
                      <a:pt x="775" y="603"/>
                    </a:lnTo>
                    <a:lnTo>
                      <a:pt x="793" y="603"/>
                    </a:lnTo>
                    <a:lnTo>
                      <a:pt x="877" y="626"/>
                    </a:lnTo>
                    <a:lnTo>
                      <a:pt x="895" y="626"/>
                    </a:lnTo>
                    <a:lnTo>
                      <a:pt x="913" y="620"/>
                    </a:lnTo>
                    <a:lnTo>
                      <a:pt x="1074" y="448"/>
                    </a:lnTo>
                    <a:lnTo>
                      <a:pt x="1080" y="436"/>
                    </a:lnTo>
                    <a:lnTo>
                      <a:pt x="1074" y="4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472" name="Freeform 21"/>
              <p:cNvSpPr>
                <a:spLocks/>
              </p:cNvSpPr>
              <p:nvPr/>
            </p:nvSpPr>
            <p:spPr bwMode="auto">
              <a:xfrm>
                <a:off x="1947859" y="2652718"/>
                <a:ext cx="1714497" cy="1695454"/>
              </a:xfrm>
              <a:custGeom>
                <a:avLst/>
                <a:gdLst>
                  <a:gd name="T0" fmla="*/ 990 w 1080"/>
                  <a:gd name="T1" fmla="*/ 257 h 1068"/>
                  <a:gd name="T2" fmla="*/ 1026 w 1080"/>
                  <a:gd name="T3" fmla="*/ 191 h 1068"/>
                  <a:gd name="T4" fmla="*/ 1026 w 1080"/>
                  <a:gd name="T5" fmla="*/ 137 h 1068"/>
                  <a:gd name="T6" fmla="*/ 984 w 1080"/>
                  <a:gd name="T7" fmla="*/ 66 h 1068"/>
                  <a:gd name="T8" fmla="*/ 919 w 1080"/>
                  <a:gd name="T9" fmla="*/ 30 h 1068"/>
                  <a:gd name="T10" fmla="*/ 859 w 1080"/>
                  <a:gd name="T11" fmla="*/ 30 h 1068"/>
                  <a:gd name="T12" fmla="*/ 787 w 1080"/>
                  <a:gd name="T13" fmla="*/ 72 h 1068"/>
                  <a:gd name="T14" fmla="*/ 614 w 1080"/>
                  <a:gd name="T15" fmla="*/ 0 h 1068"/>
                  <a:gd name="T16" fmla="*/ 602 w 1080"/>
                  <a:gd name="T17" fmla="*/ 12 h 1068"/>
                  <a:gd name="T18" fmla="*/ 441 w 1080"/>
                  <a:gd name="T19" fmla="*/ 179 h 1068"/>
                  <a:gd name="T20" fmla="*/ 465 w 1080"/>
                  <a:gd name="T21" fmla="*/ 298 h 1068"/>
                  <a:gd name="T22" fmla="*/ 459 w 1080"/>
                  <a:gd name="T23" fmla="*/ 334 h 1068"/>
                  <a:gd name="T24" fmla="*/ 453 w 1080"/>
                  <a:gd name="T25" fmla="*/ 340 h 1068"/>
                  <a:gd name="T26" fmla="*/ 447 w 1080"/>
                  <a:gd name="T27" fmla="*/ 346 h 1068"/>
                  <a:gd name="T28" fmla="*/ 441 w 1080"/>
                  <a:gd name="T29" fmla="*/ 364 h 1068"/>
                  <a:gd name="T30" fmla="*/ 441 w 1080"/>
                  <a:gd name="T31" fmla="*/ 376 h 1068"/>
                  <a:gd name="T32" fmla="*/ 441 w 1080"/>
                  <a:gd name="T33" fmla="*/ 418 h 1068"/>
                  <a:gd name="T34" fmla="*/ 12 w 1080"/>
                  <a:gd name="T35" fmla="*/ 895 h 1068"/>
                  <a:gd name="T36" fmla="*/ 12 w 1080"/>
                  <a:gd name="T37" fmla="*/ 901 h 1068"/>
                  <a:gd name="T38" fmla="*/ 6 w 1080"/>
                  <a:gd name="T39" fmla="*/ 931 h 1068"/>
                  <a:gd name="T40" fmla="*/ 42 w 1080"/>
                  <a:gd name="T41" fmla="*/ 1038 h 1068"/>
                  <a:gd name="T42" fmla="*/ 48 w 1080"/>
                  <a:gd name="T43" fmla="*/ 1050 h 1068"/>
                  <a:gd name="T44" fmla="*/ 245 w 1080"/>
                  <a:gd name="T45" fmla="*/ 1062 h 1068"/>
                  <a:gd name="T46" fmla="*/ 262 w 1080"/>
                  <a:gd name="T47" fmla="*/ 1056 h 1068"/>
                  <a:gd name="T48" fmla="*/ 310 w 1080"/>
                  <a:gd name="T49" fmla="*/ 1002 h 1068"/>
                  <a:gd name="T50" fmla="*/ 310 w 1080"/>
                  <a:gd name="T51" fmla="*/ 937 h 1068"/>
                  <a:gd name="T52" fmla="*/ 364 w 1080"/>
                  <a:gd name="T53" fmla="*/ 937 h 1068"/>
                  <a:gd name="T54" fmla="*/ 423 w 1080"/>
                  <a:gd name="T55" fmla="*/ 883 h 1068"/>
                  <a:gd name="T56" fmla="*/ 429 w 1080"/>
                  <a:gd name="T57" fmla="*/ 865 h 1068"/>
                  <a:gd name="T58" fmla="*/ 423 w 1080"/>
                  <a:gd name="T59" fmla="*/ 847 h 1068"/>
                  <a:gd name="T60" fmla="*/ 412 w 1080"/>
                  <a:gd name="T61" fmla="*/ 817 h 1068"/>
                  <a:gd name="T62" fmla="*/ 429 w 1080"/>
                  <a:gd name="T63" fmla="*/ 793 h 1068"/>
                  <a:gd name="T64" fmla="*/ 459 w 1080"/>
                  <a:gd name="T65" fmla="*/ 799 h 1068"/>
                  <a:gd name="T66" fmla="*/ 483 w 1080"/>
                  <a:gd name="T67" fmla="*/ 811 h 1068"/>
                  <a:gd name="T68" fmla="*/ 543 w 1080"/>
                  <a:gd name="T69" fmla="*/ 758 h 1068"/>
                  <a:gd name="T70" fmla="*/ 549 w 1080"/>
                  <a:gd name="T71" fmla="*/ 734 h 1068"/>
                  <a:gd name="T72" fmla="*/ 549 w 1080"/>
                  <a:gd name="T73" fmla="*/ 680 h 1068"/>
                  <a:gd name="T74" fmla="*/ 614 w 1080"/>
                  <a:gd name="T75" fmla="*/ 680 h 1068"/>
                  <a:gd name="T76" fmla="*/ 656 w 1080"/>
                  <a:gd name="T77" fmla="*/ 638 h 1068"/>
                  <a:gd name="T78" fmla="*/ 716 w 1080"/>
                  <a:gd name="T79" fmla="*/ 632 h 1068"/>
                  <a:gd name="T80" fmla="*/ 752 w 1080"/>
                  <a:gd name="T81" fmla="*/ 620 h 1068"/>
                  <a:gd name="T82" fmla="*/ 775 w 1080"/>
                  <a:gd name="T83" fmla="*/ 603 h 1068"/>
                  <a:gd name="T84" fmla="*/ 877 w 1080"/>
                  <a:gd name="T85" fmla="*/ 626 h 1068"/>
                  <a:gd name="T86" fmla="*/ 1074 w 1080"/>
                  <a:gd name="T87" fmla="*/ 448 h 1068"/>
                  <a:gd name="T88" fmla="*/ 1074 w 1080"/>
                  <a:gd name="T89" fmla="*/ 418 h 106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80"/>
                  <a:gd name="T136" fmla="*/ 0 h 1068"/>
                  <a:gd name="T137" fmla="*/ 1080 w 1080"/>
                  <a:gd name="T138" fmla="*/ 1068 h 106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80" h="1068">
                    <a:moveTo>
                      <a:pt x="1074" y="418"/>
                    </a:moveTo>
                    <a:lnTo>
                      <a:pt x="990" y="257"/>
                    </a:lnTo>
                    <a:lnTo>
                      <a:pt x="1008" y="239"/>
                    </a:lnTo>
                    <a:lnTo>
                      <a:pt x="1020" y="215"/>
                    </a:lnTo>
                    <a:lnTo>
                      <a:pt x="1026" y="191"/>
                    </a:lnTo>
                    <a:lnTo>
                      <a:pt x="1026" y="167"/>
                    </a:lnTo>
                    <a:lnTo>
                      <a:pt x="1026" y="137"/>
                    </a:lnTo>
                    <a:lnTo>
                      <a:pt x="1014" y="114"/>
                    </a:lnTo>
                    <a:lnTo>
                      <a:pt x="1002" y="90"/>
                    </a:lnTo>
                    <a:lnTo>
                      <a:pt x="984" y="66"/>
                    </a:lnTo>
                    <a:lnTo>
                      <a:pt x="966" y="48"/>
                    </a:lnTo>
                    <a:lnTo>
                      <a:pt x="942" y="36"/>
                    </a:lnTo>
                    <a:lnTo>
                      <a:pt x="919" y="30"/>
                    </a:lnTo>
                    <a:lnTo>
                      <a:pt x="889" y="24"/>
                    </a:lnTo>
                    <a:lnTo>
                      <a:pt x="859" y="30"/>
                    </a:lnTo>
                    <a:lnTo>
                      <a:pt x="829" y="36"/>
                    </a:lnTo>
                    <a:lnTo>
                      <a:pt x="805" y="54"/>
                    </a:lnTo>
                    <a:lnTo>
                      <a:pt x="787" y="72"/>
                    </a:lnTo>
                    <a:lnTo>
                      <a:pt x="632" y="6"/>
                    </a:lnTo>
                    <a:lnTo>
                      <a:pt x="614" y="0"/>
                    </a:lnTo>
                    <a:lnTo>
                      <a:pt x="602" y="12"/>
                    </a:lnTo>
                    <a:lnTo>
                      <a:pt x="573" y="42"/>
                    </a:lnTo>
                    <a:lnTo>
                      <a:pt x="441" y="179"/>
                    </a:lnTo>
                    <a:lnTo>
                      <a:pt x="435" y="197"/>
                    </a:lnTo>
                    <a:lnTo>
                      <a:pt x="435" y="215"/>
                    </a:lnTo>
                    <a:lnTo>
                      <a:pt x="465" y="298"/>
                    </a:lnTo>
                    <a:lnTo>
                      <a:pt x="471" y="316"/>
                    </a:lnTo>
                    <a:lnTo>
                      <a:pt x="459" y="334"/>
                    </a:lnTo>
                    <a:lnTo>
                      <a:pt x="453" y="340"/>
                    </a:lnTo>
                    <a:lnTo>
                      <a:pt x="447" y="346"/>
                    </a:lnTo>
                    <a:lnTo>
                      <a:pt x="441" y="358"/>
                    </a:lnTo>
                    <a:lnTo>
                      <a:pt x="441" y="364"/>
                    </a:lnTo>
                    <a:lnTo>
                      <a:pt x="441" y="376"/>
                    </a:lnTo>
                    <a:lnTo>
                      <a:pt x="441" y="418"/>
                    </a:lnTo>
                    <a:lnTo>
                      <a:pt x="435" y="436"/>
                    </a:lnTo>
                    <a:lnTo>
                      <a:pt x="429" y="453"/>
                    </a:lnTo>
                    <a:lnTo>
                      <a:pt x="12" y="895"/>
                    </a:lnTo>
                    <a:lnTo>
                      <a:pt x="12" y="901"/>
                    </a:lnTo>
                    <a:lnTo>
                      <a:pt x="0" y="913"/>
                    </a:lnTo>
                    <a:lnTo>
                      <a:pt x="6" y="931"/>
                    </a:lnTo>
                    <a:lnTo>
                      <a:pt x="6" y="937"/>
                    </a:lnTo>
                    <a:lnTo>
                      <a:pt x="42" y="1038"/>
                    </a:lnTo>
                    <a:lnTo>
                      <a:pt x="48" y="1050"/>
                    </a:lnTo>
                    <a:lnTo>
                      <a:pt x="60" y="1068"/>
                    </a:lnTo>
                    <a:lnTo>
                      <a:pt x="78" y="1068"/>
                    </a:lnTo>
                    <a:lnTo>
                      <a:pt x="245" y="1062"/>
                    </a:lnTo>
                    <a:lnTo>
                      <a:pt x="250" y="1062"/>
                    </a:lnTo>
                    <a:lnTo>
                      <a:pt x="262" y="1056"/>
                    </a:lnTo>
                    <a:lnTo>
                      <a:pt x="304" y="1014"/>
                    </a:lnTo>
                    <a:lnTo>
                      <a:pt x="310" y="1002"/>
                    </a:lnTo>
                    <a:lnTo>
                      <a:pt x="310" y="990"/>
                    </a:lnTo>
                    <a:lnTo>
                      <a:pt x="310" y="937"/>
                    </a:lnTo>
                    <a:lnTo>
                      <a:pt x="364" y="937"/>
                    </a:lnTo>
                    <a:lnTo>
                      <a:pt x="376" y="937"/>
                    </a:lnTo>
                    <a:lnTo>
                      <a:pt x="382" y="925"/>
                    </a:lnTo>
                    <a:lnTo>
                      <a:pt x="423" y="883"/>
                    </a:lnTo>
                    <a:lnTo>
                      <a:pt x="429" y="877"/>
                    </a:lnTo>
                    <a:lnTo>
                      <a:pt x="429" y="865"/>
                    </a:lnTo>
                    <a:lnTo>
                      <a:pt x="429" y="853"/>
                    </a:lnTo>
                    <a:lnTo>
                      <a:pt x="423" y="847"/>
                    </a:lnTo>
                    <a:lnTo>
                      <a:pt x="412" y="835"/>
                    </a:lnTo>
                    <a:lnTo>
                      <a:pt x="412" y="829"/>
                    </a:lnTo>
                    <a:lnTo>
                      <a:pt x="412" y="817"/>
                    </a:lnTo>
                    <a:lnTo>
                      <a:pt x="417" y="799"/>
                    </a:lnTo>
                    <a:lnTo>
                      <a:pt x="429" y="793"/>
                    </a:lnTo>
                    <a:lnTo>
                      <a:pt x="435" y="793"/>
                    </a:lnTo>
                    <a:lnTo>
                      <a:pt x="447" y="793"/>
                    </a:lnTo>
                    <a:lnTo>
                      <a:pt x="459" y="799"/>
                    </a:lnTo>
                    <a:lnTo>
                      <a:pt x="471" y="805"/>
                    </a:lnTo>
                    <a:lnTo>
                      <a:pt x="483" y="811"/>
                    </a:lnTo>
                    <a:lnTo>
                      <a:pt x="495" y="805"/>
                    </a:lnTo>
                    <a:lnTo>
                      <a:pt x="501" y="799"/>
                    </a:lnTo>
                    <a:lnTo>
                      <a:pt x="543" y="758"/>
                    </a:lnTo>
                    <a:lnTo>
                      <a:pt x="549" y="746"/>
                    </a:lnTo>
                    <a:lnTo>
                      <a:pt x="549" y="734"/>
                    </a:lnTo>
                    <a:lnTo>
                      <a:pt x="549" y="680"/>
                    </a:lnTo>
                    <a:lnTo>
                      <a:pt x="602" y="680"/>
                    </a:lnTo>
                    <a:lnTo>
                      <a:pt x="614" y="680"/>
                    </a:lnTo>
                    <a:lnTo>
                      <a:pt x="620" y="674"/>
                    </a:lnTo>
                    <a:lnTo>
                      <a:pt x="656" y="638"/>
                    </a:lnTo>
                    <a:lnTo>
                      <a:pt x="662" y="638"/>
                    </a:lnTo>
                    <a:lnTo>
                      <a:pt x="716" y="632"/>
                    </a:lnTo>
                    <a:lnTo>
                      <a:pt x="734" y="632"/>
                    </a:lnTo>
                    <a:lnTo>
                      <a:pt x="752" y="620"/>
                    </a:lnTo>
                    <a:lnTo>
                      <a:pt x="757" y="609"/>
                    </a:lnTo>
                    <a:lnTo>
                      <a:pt x="775" y="603"/>
                    </a:lnTo>
                    <a:lnTo>
                      <a:pt x="793" y="603"/>
                    </a:lnTo>
                    <a:lnTo>
                      <a:pt x="877" y="626"/>
                    </a:lnTo>
                    <a:lnTo>
                      <a:pt x="895" y="626"/>
                    </a:lnTo>
                    <a:lnTo>
                      <a:pt x="913" y="620"/>
                    </a:lnTo>
                    <a:lnTo>
                      <a:pt x="1074" y="448"/>
                    </a:lnTo>
                    <a:lnTo>
                      <a:pt x="1080" y="436"/>
                    </a:lnTo>
                    <a:lnTo>
                      <a:pt x="1074" y="4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473" name="Freeform 22"/>
              <p:cNvSpPr>
                <a:spLocks/>
              </p:cNvSpPr>
              <p:nvPr/>
            </p:nvSpPr>
            <p:spPr bwMode="auto">
              <a:xfrm>
                <a:off x="2079621" y="3467107"/>
                <a:ext cx="720724" cy="776290"/>
              </a:xfrm>
              <a:custGeom>
                <a:avLst/>
                <a:gdLst>
                  <a:gd name="T0" fmla="*/ 0 w 454"/>
                  <a:gd name="T1" fmla="*/ 471 h 489"/>
                  <a:gd name="T2" fmla="*/ 0 w 454"/>
                  <a:gd name="T3" fmla="*/ 471 h 489"/>
                  <a:gd name="T4" fmla="*/ 436 w 454"/>
                  <a:gd name="T5" fmla="*/ 0 h 489"/>
                  <a:gd name="T6" fmla="*/ 436 w 454"/>
                  <a:gd name="T7" fmla="*/ 0 h 489"/>
                  <a:gd name="T8" fmla="*/ 454 w 454"/>
                  <a:gd name="T9" fmla="*/ 18 h 489"/>
                  <a:gd name="T10" fmla="*/ 454 w 454"/>
                  <a:gd name="T11" fmla="*/ 18 h 489"/>
                  <a:gd name="T12" fmla="*/ 6 w 454"/>
                  <a:gd name="T13" fmla="*/ 489 h 489"/>
                  <a:gd name="T14" fmla="*/ 6 w 454"/>
                  <a:gd name="T15" fmla="*/ 489 h 489"/>
                  <a:gd name="T16" fmla="*/ 0 w 454"/>
                  <a:gd name="T17" fmla="*/ 471 h 489"/>
                  <a:gd name="T18" fmla="*/ 0 w 454"/>
                  <a:gd name="T19" fmla="*/ 471 h 4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4"/>
                  <a:gd name="T31" fmla="*/ 0 h 489"/>
                  <a:gd name="T32" fmla="*/ 454 w 454"/>
                  <a:gd name="T33" fmla="*/ 489 h 4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4" h="489">
                    <a:moveTo>
                      <a:pt x="0" y="471"/>
                    </a:moveTo>
                    <a:lnTo>
                      <a:pt x="0" y="471"/>
                    </a:lnTo>
                    <a:lnTo>
                      <a:pt x="436" y="0"/>
                    </a:lnTo>
                    <a:lnTo>
                      <a:pt x="454" y="18"/>
                    </a:lnTo>
                    <a:lnTo>
                      <a:pt x="6" y="489"/>
                    </a:lnTo>
                    <a:lnTo>
                      <a:pt x="0" y="4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474" name="Freeform 23"/>
              <p:cNvSpPr>
                <a:spLocks/>
              </p:cNvSpPr>
              <p:nvPr/>
            </p:nvSpPr>
            <p:spPr bwMode="auto">
              <a:xfrm>
                <a:off x="2146295" y="3524256"/>
                <a:ext cx="766761" cy="738189"/>
              </a:xfrm>
              <a:custGeom>
                <a:avLst/>
                <a:gdLst>
                  <a:gd name="T0" fmla="*/ 465 w 483"/>
                  <a:gd name="T1" fmla="*/ 71 h 465"/>
                  <a:gd name="T2" fmla="*/ 465 w 483"/>
                  <a:gd name="T3" fmla="*/ 71 h 465"/>
                  <a:gd name="T4" fmla="*/ 394 w 483"/>
                  <a:gd name="T5" fmla="*/ 77 h 465"/>
                  <a:gd name="T6" fmla="*/ 394 w 483"/>
                  <a:gd name="T7" fmla="*/ 77 h 465"/>
                  <a:gd name="T8" fmla="*/ 382 w 483"/>
                  <a:gd name="T9" fmla="*/ 77 h 465"/>
                  <a:gd name="T10" fmla="*/ 370 w 483"/>
                  <a:gd name="T11" fmla="*/ 83 h 465"/>
                  <a:gd name="T12" fmla="*/ 370 w 483"/>
                  <a:gd name="T13" fmla="*/ 83 h 465"/>
                  <a:gd name="T14" fmla="*/ 364 w 483"/>
                  <a:gd name="T15" fmla="*/ 95 h 465"/>
                  <a:gd name="T16" fmla="*/ 364 w 483"/>
                  <a:gd name="T17" fmla="*/ 107 h 465"/>
                  <a:gd name="T18" fmla="*/ 364 w 483"/>
                  <a:gd name="T19" fmla="*/ 107 h 465"/>
                  <a:gd name="T20" fmla="*/ 370 w 483"/>
                  <a:gd name="T21" fmla="*/ 179 h 465"/>
                  <a:gd name="T22" fmla="*/ 370 w 483"/>
                  <a:gd name="T23" fmla="*/ 179 h 465"/>
                  <a:gd name="T24" fmla="*/ 352 w 483"/>
                  <a:gd name="T25" fmla="*/ 191 h 465"/>
                  <a:gd name="T26" fmla="*/ 352 w 483"/>
                  <a:gd name="T27" fmla="*/ 191 h 465"/>
                  <a:gd name="T28" fmla="*/ 322 w 483"/>
                  <a:gd name="T29" fmla="*/ 185 h 465"/>
                  <a:gd name="T30" fmla="*/ 292 w 483"/>
                  <a:gd name="T31" fmla="*/ 191 h 465"/>
                  <a:gd name="T32" fmla="*/ 269 w 483"/>
                  <a:gd name="T33" fmla="*/ 197 h 465"/>
                  <a:gd name="T34" fmla="*/ 251 w 483"/>
                  <a:gd name="T35" fmla="*/ 215 h 465"/>
                  <a:gd name="T36" fmla="*/ 251 w 483"/>
                  <a:gd name="T37" fmla="*/ 215 h 465"/>
                  <a:gd name="T38" fmla="*/ 233 w 483"/>
                  <a:gd name="T39" fmla="*/ 238 h 465"/>
                  <a:gd name="T40" fmla="*/ 227 w 483"/>
                  <a:gd name="T41" fmla="*/ 268 h 465"/>
                  <a:gd name="T42" fmla="*/ 233 w 483"/>
                  <a:gd name="T43" fmla="*/ 292 h 465"/>
                  <a:gd name="T44" fmla="*/ 239 w 483"/>
                  <a:gd name="T45" fmla="*/ 316 h 465"/>
                  <a:gd name="T46" fmla="*/ 239 w 483"/>
                  <a:gd name="T47" fmla="*/ 316 h 465"/>
                  <a:gd name="T48" fmla="*/ 221 w 483"/>
                  <a:gd name="T49" fmla="*/ 328 h 465"/>
                  <a:gd name="T50" fmla="*/ 221 w 483"/>
                  <a:gd name="T51" fmla="*/ 328 h 465"/>
                  <a:gd name="T52" fmla="*/ 155 w 483"/>
                  <a:gd name="T53" fmla="*/ 334 h 465"/>
                  <a:gd name="T54" fmla="*/ 155 w 483"/>
                  <a:gd name="T55" fmla="*/ 334 h 465"/>
                  <a:gd name="T56" fmla="*/ 143 w 483"/>
                  <a:gd name="T57" fmla="*/ 334 h 465"/>
                  <a:gd name="T58" fmla="*/ 131 w 483"/>
                  <a:gd name="T59" fmla="*/ 340 h 465"/>
                  <a:gd name="T60" fmla="*/ 131 w 483"/>
                  <a:gd name="T61" fmla="*/ 340 h 465"/>
                  <a:gd name="T62" fmla="*/ 125 w 483"/>
                  <a:gd name="T63" fmla="*/ 352 h 465"/>
                  <a:gd name="T64" fmla="*/ 125 w 483"/>
                  <a:gd name="T65" fmla="*/ 364 h 465"/>
                  <a:gd name="T66" fmla="*/ 125 w 483"/>
                  <a:gd name="T67" fmla="*/ 364 h 465"/>
                  <a:gd name="T68" fmla="*/ 125 w 483"/>
                  <a:gd name="T69" fmla="*/ 435 h 465"/>
                  <a:gd name="T70" fmla="*/ 125 w 483"/>
                  <a:gd name="T71" fmla="*/ 435 h 465"/>
                  <a:gd name="T72" fmla="*/ 102 w 483"/>
                  <a:gd name="T73" fmla="*/ 459 h 465"/>
                  <a:gd name="T74" fmla="*/ 102 w 483"/>
                  <a:gd name="T75" fmla="*/ 459 h 465"/>
                  <a:gd name="T76" fmla="*/ 0 w 483"/>
                  <a:gd name="T77" fmla="*/ 465 h 465"/>
                  <a:gd name="T78" fmla="*/ 430 w 483"/>
                  <a:gd name="T79" fmla="*/ 0 h 465"/>
                  <a:gd name="T80" fmla="*/ 483 w 483"/>
                  <a:gd name="T81" fmla="*/ 54 h 465"/>
                  <a:gd name="T82" fmla="*/ 483 w 483"/>
                  <a:gd name="T83" fmla="*/ 54 h 465"/>
                  <a:gd name="T84" fmla="*/ 465 w 483"/>
                  <a:gd name="T85" fmla="*/ 71 h 465"/>
                  <a:gd name="T86" fmla="*/ 465 w 483"/>
                  <a:gd name="T87" fmla="*/ 71 h 46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83"/>
                  <a:gd name="T133" fmla="*/ 0 h 465"/>
                  <a:gd name="T134" fmla="*/ 483 w 483"/>
                  <a:gd name="T135" fmla="*/ 465 h 46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83" h="465">
                    <a:moveTo>
                      <a:pt x="465" y="71"/>
                    </a:moveTo>
                    <a:lnTo>
                      <a:pt x="465" y="71"/>
                    </a:lnTo>
                    <a:lnTo>
                      <a:pt x="394" y="77"/>
                    </a:lnTo>
                    <a:lnTo>
                      <a:pt x="382" y="77"/>
                    </a:lnTo>
                    <a:lnTo>
                      <a:pt x="370" y="83"/>
                    </a:lnTo>
                    <a:lnTo>
                      <a:pt x="364" y="95"/>
                    </a:lnTo>
                    <a:lnTo>
                      <a:pt x="364" y="107"/>
                    </a:lnTo>
                    <a:lnTo>
                      <a:pt x="370" y="179"/>
                    </a:lnTo>
                    <a:lnTo>
                      <a:pt x="352" y="191"/>
                    </a:lnTo>
                    <a:lnTo>
                      <a:pt x="322" y="185"/>
                    </a:lnTo>
                    <a:lnTo>
                      <a:pt x="292" y="191"/>
                    </a:lnTo>
                    <a:lnTo>
                      <a:pt x="269" y="197"/>
                    </a:lnTo>
                    <a:lnTo>
                      <a:pt x="251" y="215"/>
                    </a:lnTo>
                    <a:lnTo>
                      <a:pt x="233" y="238"/>
                    </a:lnTo>
                    <a:lnTo>
                      <a:pt x="227" y="268"/>
                    </a:lnTo>
                    <a:lnTo>
                      <a:pt x="233" y="292"/>
                    </a:lnTo>
                    <a:lnTo>
                      <a:pt x="239" y="316"/>
                    </a:lnTo>
                    <a:lnTo>
                      <a:pt x="221" y="328"/>
                    </a:lnTo>
                    <a:lnTo>
                      <a:pt x="155" y="334"/>
                    </a:lnTo>
                    <a:lnTo>
                      <a:pt x="143" y="334"/>
                    </a:lnTo>
                    <a:lnTo>
                      <a:pt x="131" y="340"/>
                    </a:lnTo>
                    <a:lnTo>
                      <a:pt x="125" y="352"/>
                    </a:lnTo>
                    <a:lnTo>
                      <a:pt x="125" y="364"/>
                    </a:lnTo>
                    <a:lnTo>
                      <a:pt x="125" y="435"/>
                    </a:lnTo>
                    <a:lnTo>
                      <a:pt x="102" y="459"/>
                    </a:lnTo>
                    <a:lnTo>
                      <a:pt x="0" y="465"/>
                    </a:lnTo>
                    <a:lnTo>
                      <a:pt x="430" y="0"/>
                    </a:lnTo>
                    <a:lnTo>
                      <a:pt x="483" y="54"/>
                    </a:lnTo>
                    <a:lnTo>
                      <a:pt x="465" y="71"/>
                    </a:lnTo>
                    <a:close/>
                  </a:path>
                </a:pathLst>
              </a:custGeom>
              <a:solidFill>
                <a:srgbClr val="FD86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475" name="Freeform 24"/>
              <p:cNvSpPr>
                <a:spLocks/>
              </p:cNvSpPr>
              <p:nvPr/>
            </p:nvSpPr>
            <p:spPr bwMode="auto">
              <a:xfrm>
                <a:off x="2079621" y="3467106"/>
                <a:ext cx="720724" cy="776290"/>
              </a:xfrm>
              <a:custGeom>
                <a:avLst/>
                <a:gdLst>
                  <a:gd name="T0" fmla="*/ 436 w 454"/>
                  <a:gd name="T1" fmla="*/ 0 h 489"/>
                  <a:gd name="T2" fmla="*/ 436 w 454"/>
                  <a:gd name="T3" fmla="*/ 0 h 489"/>
                  <a:gd name="T4" fmla="*/ 0 w 454"/>
                  <a:gd name="T5" fmla="*/ 471 h 489"/>
                  <a:gd name="T6" fmla="*/ 0 w 454"/>
                  <a:gd name="T7" fmla="*/ 471 h 489"/>
                  <a:gd name="T8" fmla="*/ 6 w 454"/>
                  <a:gd name="T9" fmla="*/ 489 h 489"/>
                  <a:gd name="T10" fmla="*/ 6 w 454"/>
                  <a:gd name="T11" fmla="*/ 489 h 489"/>
                  <a:gd name="T12" fmla="*/ 454 w 454"/>
                  <a:gd name="T13" fmla="*/ 18 h 489"/>
                  <a:gd name="T14" fmla="*/ 454 w 454"/>
                  <a:gd name="T15" fmla="*/ 18 h 489"/>
                  <a:gd name="T16" fmla="*/ 436 w 454"/>
                  <a:gd name="T17" fmla="*/ 0 h 489"/>
                  <a:gd name="T18" fmla="*/ 436 w 454"/>
                  <a:gd name="T19" fmla="*/ 0 h 4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4"/>
                  <a:gd name="T31" fmla="*/ 0 h 489"/>
                  <a:gd name="T32" fmla="*/ 454 w 454"/>
                  <a:gd name="T33" fmla="*/ 489 h 4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4" h="489">
                    <a:moveTo>
                      <a:pt x="436" y="0"/>
                    </a:moveTo>
                    <a:lnTo>
                      <a:pt x="436" y="0"/>
                    </a:lnTo>
                    <a:lnTo>
                      <a:pt x="0" y="471"/>
                    </a:lnTo>
                    <a:lnTo>
                      <a:pt x="6" y="489"/>
                    </a:lnTo>
                    <a:lnTo>
                      <a:pt x="454" y="18"/>
                    </a:lnTo>
                    <a:lnTo>
                      <a:pt x="436" y="0"/>
                    </a:lnTo>
                    <a:close/>
                  </a:path>
                </a:pathLst>
              </a:custGeom>
              <a:solidFill>
                <a:srgbClr val="FDC0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476" name="Freeform 25"/>
              <p:cNvSpPr>
                <a:spLocks/>
              </p:cNvSpPr>
              <p:nvPr/>
            </p:nvSpPr>
            <p:spPr bwMode="auto">
              <a:xfrm>
                <a:off x="2052634" y="2757493"/>
                <a:ext cx="1504948" cy="1428753"/>
              </a:xfrm>
              <a:custGeom>
                <a:avLst/>
                <a:gdLst>
                  <a:gd name="T0" fmla="*/ 858 w 948"/>
                  <a:gd name="T1" fmla="*/ 185 h 900"/>
                  <a:gd name="T2" fmla="*/ 882 w 948"/>
                  <a:gd name="T3" fmla="*/ 173 h 900"/>
                  <a:gd name="T4" fmla="*/ 912 w 948"/>
                  <a:gd name="T5" fmla="*/ 131 h 900"/>
                  <a:gd name="T6" fmla="*/ 912 w 948"/>
                  <a:gd name="T7" fmla="*/ 107 h 900"/>
                  <a:gd name="T8" fmla="*/ 906 w 948"/>
                  <a:gd name="T9" fmla="*/ 71 h 900"/>
                  <a:gd name="T10" fmla="*/ 858 w 948"/>
                  <a:gd name="T11" fmla="*/ 24 h 900"/>
                  <a:gd name="T12" fmla="*/ 823 w 948"/>
                  <a:gd name="T13" fmla="*/ 18 h 900"/>
                  <a:gd name="T14" fmla="*/ 793 w 948"/>
                  <a:gd name="T15" fmla="*/ 18 h 900"/>
                  <a:gd name="T16" fmla="*/ 751 w 948"/>
                  <a:gd name="T17" fmla="*/ 48 h 900"/>
                  <a:gd name="T18" fmla="*/ 733 w 948"/>
                  <a:gd name="T19" fmla="*/ 71 h 900"/>
                  <a:gd name="T20" fmla="*/ 590 w 948"/>
                  <a:gd name="T21" fmla="*/ 12 h 900"/>
                  <a:gd name="T22" fmla="*/ 590 w 948"/>
                  <a:gd name="T23" fmla="*/ 12 h 900"/>
                  <a:gd name="T24" fmla="*/ 566 w 948"/>
                  <a:gd name="T25" fmla="*/ 0 h 900"/>
                  <a:gd name="T26" fmla="*/ 429 w 948"/>
                  <a:gd name="T27" fmla="*/ 143 h 900"/>
                  <a:gd name="T28" fmla="*/ 471 w 948"/>
                  <a:gd name="T29" fmla="*/ 244 h 900"/>
                  <a:gd name="T30" fmla="*/ 465 w 948"/>
                  <a:gd name="T31" fmla="*/ 274 h 900"/>
                  <a:gd name="T32" fmla="*/ 429 w 948"/>
                  <a:gd name="T33" fmla="*/ 310 h 900"/>
                  <a:gd name="T34" fmla="*/ 435 w 948"/>
                  <a:gd name="T35" fmla="*/ 382 h 900"/>
                  <a:gd name="T36" fmla="*/ 429 w 948"/>
                  <a:gd name="T37" fmla="*/ 393 h 900"/>
                  <a:gd name="T38" fmla="*/ 423 w 948"/>
                  <a:gd name="T39" fmla="*/ 399 h 900"/>
                  <a:gd name="T40" fmla="*/ 0 w 948"/>
                  <a:gd name="T41" fmla="*/ 859 h 900"/>
                  <a:gd name="T42" fmla="*/ 453 w 948"/>
                  <a:gd name="T43" fmla="*/ 423 h 900"/>
                  <a:gd name="T44" fmla="*/ 465 w 948"/>
                  <a:gd name="T45" fmla="*/ 423 h 900"/>
                  <a:gd name="T46" fmla="*/ 495 w 948"/>
                  <a:gd name="T47" fmla="*/ 441 h 900"/>
                  <a:gd name="T48" fmla="*/ 513 w 948"/>
                  <a:gd name="T49" fmla="*/ 459 h 900"/>
                  <a:gd name="T50" fmla="*/ 530 w 948"/>
                  <a:gd name="T51" fmla="*/ 483 h 900"/>
                  <a:gd name="T52" fmla="*/ 560 w 948"/>
                  <a:gd name="T53" fmla="*/ 507 h 900"/>
                  <a:gd name="T54" fmla="*/ 578 w 948"/>
                  <a:gd name="T55" fmla="*/ 519 h 900"/>
                  <a:gd name="T56" fmla="*/ 602 w 948"/>
                  <a:gd name="T57" fmla="*/ 519 h 900"/>
                  <a:gd name="T58" fmla="*/ 620 w 948"/>
                  <a:gd name="T59" fmla="*/ 519 h 900"/>
                  <a:gd name="T60" fmla="*/ 632 w 948"/>
                  <a:gd name="T61" fmla="*/ 519 h 900"/>
                  <a:gd name="T62" fmla="*/ 668 w 948"/>
                  <a:gd name="T63" fmla="*/ 501 h 900"/>
                  <a:gd name="T64" fmla="*/ 680 w 948"/>
                  <a:gd name="T65" fmla="*/ 489 h 900"/>
                  <a:gd name="T66" fmla="*/ 680 w 948"/>
                  <a:gd name="T67" fmla="*/ 483 h 900"/>
                  <a:gd name="T68" fmla="*/ 691 w 948"/>
                  <a:gd name="T69" fmla="*/ 477 h 900"/>
                  <a:gd name="T70" fmla="*/ 703 w 948"/>
                  <a:gd name="T71" fmla="*/ 471 h 900"/>
                  <a:gd name="T72" fmla="*/ 805 w 948"/>
                  <a:gd name="T73" fmla="*/ 501 h 900"/>
                  <a:gd name="T74" fmla="*/ 823 w 948"/>
                  <a:gd name="T75" fmla="*/ 501 h 900"/>
                  <a:gd name="T76" fmla="*/ 942 w 948"/>
                  <a:gd name="T77" fmla="*/ 376 h 900"/>
                  <a:gd name="T78" fmla="*/ 948 w 948"/>
                  <a:gd name="T79" fmla="*/ 364 h 900"/>
                  <a:gd name="T80" fmla="*/ 948 w 948"/>
                  <a:gd name="T81" fmla="*/ 346 h 9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48"/>
                  <a:gd name="T124" fmla="*/ 0 h 900"/>
                  <a:gd name="T125" fmla="*/ 948 w 948"/>
                  <a:gd name="T126" fmla="*/ 900 h 90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48" h="900">
                    <a:moveTo>
                      <a:pt x="948" y="346"/>
                    </a:moveTo>
                    <a:lnTo>
                      <a:pt x="858" y="185"/>
                    </a:lnTo>
                    <a:lnTo>
                      <a:pt x="882" y="173"/>
                    </a:lnTo>
                    <a:lnTo>
                      <a:pt x="900" y="155"/>
                    </a:lnTo>
                    <a:lnTo>
                      <a:pt x="912" y="131"/>
                    </a:lnTo>
                    <a:lnTo>
                      <a:pt x="912" y="107"/>
                    </a:lnTo>
                    <a:lnTo>
                      <a:pt x="912" y="89"/>
                    </a:lnTo>
                    <a:lnTo>
                      <a:pt x="906" y="71"/>
                    </a:lnTo>
                    <a:lnTo>
                      <a:pt x="888" y="42"/>
                    </a:lnTo>
                    <a:lnTo>
                      <a:pt x="858" y="24"/>
                    </a:lnTo>
                    <a:lnTo>
                      <a:pt x="841" y="18"/>
                    </a:lnTo>
                    <a:lnTo>
                      <a:pt x="823" y="18"/>
                    </a:lnTo>
                    <a:lnTo>
                      <a:pt x="793" y="18"/>
                    </a:lnTo>
                    <a:lnTo>
                      <a:pt x="769" y="30"/>
                    </a:lnTo>
                    <a:lnTo>
                      <a:pt x="751" y="48"/>
                    </a:lnTo>
                    <a:lnTo>
                      <a:pt x="733" y="71"/>
                    </a:lnTo>
                    <a:lnTo>
                      <a:pt x="590" y="12"/>
                    </a:lnTo>
                    <a:lnTo>
                      <a:pt x="566" y="0"/>
                    </a:lnTo>
                    <a:lnTo>
                      <a:pt x="429" y="143"/>
                    </a:lnTo>
                    <a:lnTo>
                      <a:pt x="471" y="244"/>
                    </a:lnTo>
                    <a:lnTo>
                      <a:pt x="471" y="262"/>
                    </a:lnTo>
                    <a:lnTo>
                      <a:pt x="465" y="274"/>
                    </a:lnTo>
                    <a:lnTo>
                      <a:pt x="429" y="310"/>
                    </a:lnTo>
                    <a:lnTo>
                      <a:pt x="435" y="382"/>
                    </a:lnTo>
                    <a:lnTo>
                      <a:pt x="429" y="393"/>
                    </a:lnTo>
                    <a:lnTo>
                      <a:pt x="423" y="399"/>
                    </a:lnTo>
                    <a:lnTo>
                      <a:pt x="0" y="859"/>
                    </a:lnTo>
                    <a:lnTo>
                      <a:pt x="12" y="900"/>
                    </a:lnTo>
                    <a:lnTo>
                      <a:pt x="453" y="423"/>
                    </a:lnTo>
                    <a:lnTo>
                      <a:pt x="465" y="423"/>
                    </a:lnTo>
                    <a:lnTo>
                      <a:pt x="477" y="429"/>
                    </a:lnTo>
                    <a:lnTo>
                      <a:pt x="495" y="441"/>
                    </a:lnTo>
                    <a:lnTo>
                      <a:pt x="513" y="459"/>
                    </a:lnTo>
                    <a:lnTo>
                      <a:pt x="530" y="483"/>
                    </a:lnTo>
                    <a:lnTo>
                      <a:pt x="560" y="507"/>
                    </a:lnTo>
                    <a:lnTo>
                      <a:pt x="578" y="519"/>
                    </a:lnTo>
                    <a:lnTo>
                      <a:pt x="602" y="519"/>
                    </a:lnTo>
                    <a:lnTo>
                      <a:pt x="620" y="519"/>
                    </a:lnTo>
                    <a:lnTo>
                      <a:pt x="632" y="519"/>
                    </a:lnTo>
                    <a:lnTo>
                      <a:pt x="650" y="513"/>
                    </a:lnTo>
                    <a:lnTo>
                      <a:pt x="668" y="501"/>
                    </a:lnTo>
                    <a:lnTo>
                      <a:pt x="680" y="489"/>
                    </a:lnTo>
                    <a:lnTo>
                      <a:pt x="680" y="483"/>
                    </a:lnTo>
                    <a:lnTo>
                      <a:pt x="691" y="477"/>
                    </a:lnTo>
                    <a:lnTo>
                      <a:pt x="703" y="471"/>
                    </a:lnTo>
                    <a:lnTo>
                      <a:pt x="733" y="477"/>
                    </a:lnTo>
                    <a:lnTo>
                      <a:pt x="805" y="501"/>
                    </a:lnTo>
                    <a:lnTo>
                      <a:pt x="823" y="501"/>
                    </a:lnTo>
                    <a:lnTo>
                      <a:pt x="835" y="489"/>
                    </a:lnTo>
                    <a:lnTo>
                      <a:pt x="942" y="376"/>
                    </a:lnTo>
                    <a:lnTo>
                      <a:pt x="948" y="364"/>
                    </a:lnTo>
                    <a:lnTo>
                      <a:pt x="948" y="346"/>
                    </a:lnTo>
                    <a:close/>
                  </a:path>
                </a:pathLst>
              </a:custGeom>
              <a:solidFill>
                <a:srgbClr val="FDC0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477" name="Freeform 26"/>
              <p:cNvSpPr>
                <a:spLocks/>
              </p:cNvSpPr>
              <p:nvPr/>
            </p:nvSpPr>
            <p:spPr bwMode="auto">
              <a:xfrm>
                <a:off x="2894008" y="2757493"/>
                <a:ext cx="388937" cy="785814"/>
              </a:xfrm>
              <a:custGeom>
                <a:avLst/>
                <a:gdLst>
                  <a:gd name="T0" fmla="*/ 60 w 245"/>
                  <a:gd name="T1" fmla="*/ 12 h 495"/>
                  <a:gd name="T2" fmla="*/ 60 w 245"/>
                  <a:gd name="T3" fmla="*/ 12 h 495"/>
                  <a:gd name="T4" fmla="*/ 60 w 245"/>
                  <a:gd name="T5" fmla="*/ 12 h 495"/>
                  <a:gd name="T6" fmla="*/ 60 w 245"/>
                  <a:gd name="T7" fmla="*/ 12 h 495"/>
                  <a:gd name="T8" fmla="*/ 36 w 245"/>
                  <a:gd name="T9" fmla="*/ 0 h 495"/>
                  <a:gd name="T10" fmla="*/ 36 w 245"/>
                  <a:gd name="T11" fmla="*/ 0 h 495"/>
                  <a:gd name="T12" fmla="*/ 0 w 245"/>
                  <a:gd name="T13" fmla="*/ 30 h 495"/>
                  <a:gd name="T14" fmla="*/ 150 w 245"/>
                  <a:gd name="T15" fmla="*/ 489 h 495"/>
                  <a:gd name="T16" fmla="*/ 150 w 245"/>
                  <a:gd name="T17" fmla="*/ 489 h 495"/>
                  <a:gd name="T18" fmla="*/ 150 w 245"/>
                  <a:gd name="T19" fmla="*/ 489 h 495"/>
                  <a:gd name="T20" fmla="*/ 150 w 245"/>
                  <a:gd name="T21" fmla="*/ 489 h 495"/>
                  <a:gd name="T22" fmla="*/ 150 w 245"/>
                  <a:gd name="T23" fmla="*/ 483 h 495"/>
                  <a:gd name="T24" fmla="*/ 150 w 245"/>
                  <a:gd name="T25" fmla="*/ 483 h 495"/>
                  <a:gd name="T26" fmla="*/ 161 w 245"/>
                  <a:gd name="T27" fmla="*/ 477 h 495"/>
                  <a:gd name="T28" fmla="*/ 173 w 245"/>
                  <a:gd name="T29" fmla="*/ 471 h 495"/>
                  <a:gd name="T30" fmla="*/ 173 w 245"/>
                  <a:gd name="T31" fmla="*/ 471 h 495"/>
                  <a:gd name="T32" fmla="*/ 203 w 245"/>
                  <a:gd name="T33" fmla="*/ 477 h 495"/>
                  <a:gd name="T34" fmla="*/ 245 w 245"/>
                  <a:gd name="T35" fmla="*/ 495 h 495"/>
                  <a:gd name="T36" fmla="*/ 102 w 245"/>
                  <a:gd name="T37" fmla="*/ 24 h 495"/>
                  <a:gd name="T38" fmla="*/ 102 w 245"/>
                  <a:gd name="T39" fmla="*/ 24 h 495"/>
                  <a:gd name="T40" fmla="*/ 60 w 245"/>
                  <a:gd name="T41" fmla="*/ 12 h 495"/>
                  <a:gd name="T42" fmla="*/ 60 w 245"/>
                  <a:gd name="T43" fmla="*/ 12 h 49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5"/>
                  <a:gd name="T67" fmla="*/ 0 h 495"/>
                  <a:gd name="T68" fmla="*/ 245 w 245"/>
                  <a:gd name="T69" fmla="*/ 495 h 49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5" h="495">
                    <a:moveTo>
                      <a:pt x="60" y="12"/>
                    </a:moveTo>
                    <a:lnTo>
                      <a:pt x="60" y="12"/>
                    </a:lnTo>
                    <a:lnTo>
                      <a:pt x="36" y="0"/>
                    </a:lnTo>
                    <a:lnTo>
                      <a:pt x="0" y="30"/>
                    </a:lnTo>
                    <a:lnTo>
                      <a:pt x="150" y="489"/>
                    </a:lnTo>
                    <a:lnTo>
                      <a:pt x="150" y="483"/>
                    </a:lnTo>
                    <a:lnTo>
                      <a:pt x="161" y="477"/>
                    </a:lnTo>
                    <a:lnTo>
                      <a:pt x="173" y="471"/>
                    </a:lnTo>
                    <a:lnTo>
                      <a:pt x="203" y="477"/>
                    </a:lnTo>
                    <a:lnTo>
                      <a:pt x="245" y="495"/>
                    </a:lnTo>
                    <a:lnTo>
                      <a:pt x="102" y="24"/>
                    </a:lnTo>
                    <a:lnTo>
                      <a:pt x="60" y="12"/>
                    </a:lnTo>
                    <a:close/>
                  </a:path>
                </a:pathLst>
              </a:custGeom>
              <a:solidFill>
                <a:srgbClr val="FD86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478" name="Freeform 27"/>
              <p:cNvSpPr>
                <a:spLocks/>
              </p:cNvSpPr>
              <p:nvPr/>
            </p:nvSpPr>
            <p:spPr bwMode="auto">
              <a:xfrm>
                <a:off x="2828920" y="2851155"/>
                <a:ext cx="246063" cy="730251"/>
              </a:xfrm>
              <a:custGeom>
                <a:avLst/>
                <a:gdLst>
                  <a:gd name="T0" fmla="*/ 0 w 155"/>
                  <a:gd name="T1" fmla="*/ 24 h 460"/>
                  <a:gd name="T2" fmla="*/ 137 w 155"/>
                  <a:gd name="T3" fmla="*/ 460 h 460"/>
                  <a:gd name="T4" fmla="*/ 137 w 155"/>
                  <a:gd name="T5" fmla="*/ 460 h 460"/>
                  <a:gd name="T6" fmla="*/ 143 w 155"/>
                  <a:gd name="T7" fmla="*/ 460 h 460"/>
                  <a:gd name="T8" fmla="*/ 143 w 155"/>
                  <a:gd name="T9" fmla="*/ 460 h 460"/>
                  <a:gd name="T10" fmla="*/ 155 w 155"/>
                  <a:gd name="T11" fmla="*/ 454 h 460"/>
                  <a:gd name="T12" fmla="*/ 12 w 155"/>
                  <a:gd name="T13" fmla="*/ 0 h 460"/>
                  <a:gd name="T14" fmla="*/ 12 w 155"/>
                  <a:gd name="T15" fmla="*/ 0 h 460"/>
                  <a:gd name="T16" fmla="*/ 0 w 155"/>
                  <a:gd name="T17" fmla="*/ 24 h 460"/>
                  <a:gd name="T18" fmla="*/ 0 w 155"/>
                  <a:gd name="T19" fmla="*/ 24 h 4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5"/>
                  <a:gd name="T31" fmla="*/ 0 h 460"/>
                  <a:gd name="T32" fmla="*/ 155 w 155"/>
                  <a:gd name="T33" fmla="*/ 460 h 4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5" h="460">
                    <a:moveTo>
                      <a:pt x="0" y="24"/>
                    </a:moveTo>
                    <a:lnTo>
                      <a:pt x="137" y="460"/>
                    </a:lnTo>
                    <a:lnTo>
                      <a:pt x="143" y="460"/>
                    </a:lnTo>
                    <a:lnTo>
                      <a:pt x="155" y="454"/>
                    </a:lnTo>
                    <a:lnTo>
                      <a:pt x="12" y="0"/>
                    </a:lnTo>
                    <a:lnTo>
                      <a:pt x="0" y="24"/>
                    </a:lnTo>
                    <a:close/>
                  </a:path>
                </a:pathLst>
              </a:custGeom>
              <a:solidFill>
                <a:srgbClr val="FD86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479" name="Freeform 28"/>
              <p:cNvSpPr>
                <a:spLocks/>
              </p:cNvSpPr>
              <p:nvPr/>
            </p:nvSpPr>
            <p:spPr bwMode="auto">
              <a:xfrm>
                <a:off x="3103558" y="2824168"/>
                <a:ext cx="303213" cy="728664"/>
              </a:xfrm>
              <a:custGeom>
                <a:avLst/>
                <a:gdLst>
                  <a:gd name="T0" fmla="*/ 0 w 191"/>
                  <a:gd name="T1" fmla="*/ 0 h 459"/>
                  <a:gd name="T2" fmla="*/ 149 w 191"/>
                  <a:gd name="T3" fmla="*/ 459 h 459"/>
                  <a:gd name="T4" fmla="*/ 149 w 191"/>
                  <a:gd name="T5" fmla="*/ 459 h 459"/>
                  <a:gd name="T6" fmla="*/ 161 w 191"/>
                  <a:gd name="T7" fmla="*/ 459 h 459"/>
                  <a:gd name="T8" fmla="*/ 173 w 191"/>
                  <a:gd name="T9" fmla="*/ 447 h 459"/>
                  <a:gd name="T10" fmla="*/ 191 w 191"/>
                  <a:gd name="T11" fmla="*/ 435 h 459"/>
                  <a:gd name="T12" fmla="*/ 59 w 191"/>
                  <a:gd name="T13" fmla="*/ 23 h 459"/>
                  <a:gd name="T14" fmla="*/ 59 w 191"/>
                  <a:gd name="T15" fmla="*/ 23 h 459"/>
                  <a:gd name="T16" fmla="*/ 0 w 191"/>
                  <a:gd name="T17" fmla="*/ 0 h 459"/>
                  <a:gd name="T18" fmla="*/ 0 w 191"/>
                  <a:gd name="T19" fmla="*/ 0 h 4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1"/>
                  <a:gd name="T31" fmla="*/ 0 h 459"/>
                  <a:gd name="T32" fmla="*/ 191 w 191"/>
                  <a:gd name="T33" fmla="*/ 459 h 45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1" h="459">
                    <a:moveTo>
                      <a:pt x="0" y="0"/>
                    </a:moveTo>
                    <a:lnTo>
                      <a:pt x="149" y="459"/>
                    </a:lnTo>
                    <a:lnTo>
                      <a:pt x="161" y="459"/>
                    </a:lnTo>
                    <a:lnTo>
                      <a:pt x="173" y="447"/>
                    </a:lnTo>
                    <a:lnTo>
                      <a:pt x="191" y="435"/>
                    </a:lnTo>
                    <a:lnTo>
                      <a:pt x="59" y="23"/>
                    </a:lnTo>
                    <a:lnTo>
                      <a:pt x="0" y="0"/>
                    </a:lnTo>
                    <a:close/>
                  </a:path>
                </a:pathLst>
              </a:custGeom>
              <a:solidFill>
                <a:srgbClr val="FD86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480" name="Freeform 29"/>
              <p:cNvSpPr>
                <a:spLocks noEditPoints="1"/>
              </p:cNvSpPr>
              <p:nvPr/>
            </p:nvSpPr>
            <p:spPr bwMode="auto">
              <a:xfrm>
                <a:off x="2052634" y="2889255"/>
                <a:ext cx="1504948" cy="1296991"/>
              </a:xfrm>
              <a:custGeom>
                <a:avLst/>
                <a:gdLst>
                  <a:gd name="T0" fmla="*/ 912 w 948"/>
                  <a:gd name="T1" fmla="*/ 24 h 817"/>
                  <a:gd name="T2" fmla="*/ 912 w 948"/>
                  <a:gd name="T3" fmla="*/ 0 h 817"/>
                  <a:gd name="T4" fmla="*/ 894 w 948"/>
                  <a:gd name="T5" fmla="*/ 48 h 817"/>
                  <a:gd name="T6" fmla="*/ 858 w 948"/>
                  <a:gd name="T7" fmla="*/ 78 h 817"/>
                  <a:gd name="T8" fmla="*/ 864 w 948"/>
                  <a:gd name="T9" fmla="*/ 96 h 817"/>
                  <a:gd name="T10" fmla="*/ 900 w 948"/>
                  <a:gd name="T11" fmla="*/ 66 h 817"/>
                  <a:gd name="T12" fmla="*/ 912 w 948"/>
                  <a:gd name="T13" fmla="*/ 24 h 817"/>
                  <a:gd name="T14" fmla="*/ 948 w 948"/>
                  <a:gd name="T15" fmla="*/ 263 h 817"/>
                  <a:gd name="T16" fmla="*/ 948 w 948"/>
                  <a:gd name="T17" fmla="*/ 263 h 817"/>
                  <a:gd name="T18" fmla="*/ 835 w 948"/>
                  <a:gd name="T19" fmla="*/ 388 h 817"/>
                  <a:gd name="T20" fmla="*/ 817 w 948"/>
                  <a:gd name="T21" fmla="*/ 394 h 817"/>
                  <a:gd name="T22" fmla="*/ 733 w 948"/>
                  <a:gd name="T23" fmla="*/ 376 h 817"/>
                  <a:gd name="T24" fmla="*/ 703 w 948"/>
                  <a:gd name="T25" fmla="*/ 370 h 817"/>
                  <a:gd name="T26" fmla="*/ 691 w 948"/>
                  <a:gd name="T27" fmla="*/ 376 h 817"/>
                  <a:gd name="T28" fmla="*/ 680 w 948"/>
                  <a:gd name="T29" fmla="*/ 382 h 817"/>
                  <a:gd name="T30" fmla="*/ 674 w 948"/>
                  <a:gd name="T31" fmla="*/ 382 h 817"/>
                  <a:gd name="T32" fmla="*/ 668 w 948"/>
                  <a:gd name="T33" fmla="*/ 394 h 817"/>
                  <a:gd name="T34" fmla="*/ 632 w 948"/>
                  <a:gd name="T35" fmla="*/ 412 h 817"/>
                  <a:gd name="T36" fmla="*/ 614 w 948"/>
                  <a:gd name="T37" fmla="*/ 412 h 817"/>
                  <a:gd name="T38" fmla="*/ 596 w 948"/>
                  <a:gd name="T39" fmla="*/ 412 h 817"/>
                  <a:gd name="T40" fmla="*/ 578 w 948"/>
                  <a:gd name="T41" fmla="*/ 412 h 817"/>
                  <a:gd name="T42" fmla="*/ 560 w 948"/>
                  <a:gd name="T43" fmla="*/ 400 h 817"/>
                  <a:gd name="T44" fmla="*/ 530 w 948"/>
                  <a:gd name="T45" fmla="*/ 376 h 817"/>
                  <a:gd name="T46" fmla="*/ 513 w 948"/>
                  <a:gd name="T47" fmla="*/ 358 h 817"/>
                  <a:gd name="T48" fmla="*/ 477 w 948"/>
                  <a:gd name="T49" fmla="*/ 322 h 817"/>
                  <a:gd name="T50" fmla="*/ 465 w 948"/>
                  <a:gd name="T51" fmla="*/ 316 h 817"/>
                  <a:gd name="T52" fmla="*/ 6 w 948"/>
                  <a:gd name="T53" fmla="*/ 794 h 817"/>
                  <a:gd name="T54" fmla="*/ 0 w 948"/>
                  <a:gd name="T55" fmla="*/ 770 h 817"/>
                  <a:gd name="T56" fmla="*/ 0 w 948"/>
                  <a:gd name="T57" fmla="*/ 776 h 817"/>
                  <a:gd name="T58" fmla="*/ 12 w 948"/>
                  <a:gd name="T59" fmla="*/ 817 h 817"/>
                  <a:gd name="T60" fmla="*/ 453 w 948"/>
                  <a:gd name="T61" fmla="*/ 340 h 817"/>
                  <a:gd name="T62" fmla="*/ 477 w 948"/>
                  <a:gd name="T63" fmla="*/ 346 h 817"/>
                  <a:gd name="T64" fmla="*/ 495 w 948"/>
                  <a:gd name="T65" fmla="*/ 358 h 817"/>
                  <a:gd name="T66" fmla="*/ 513 w 948"/>
                  <a:gd name="T67" fmla="*/ 376 h 817"/>
                  <a:gd name="T68" fmla="*/ 560 w 948"/>
                  <a:gd name="T69" fmla="*/ 424 h 817"/>
                  <a:gd name="T70" fmla="*/ 578 w 948"/>
                  <a:gd name="T71" fmla="*/ 436 h 817"/>
                  <a:gd name="T72" fmla="*/ 602 w 948"/>
                  <a:gd name="T73" fmla="*/ 436 h 817"/>
                  <a:gd name="T74" fmla="*/ 620 w 948"/>
                  <a:gd name="T75" fmla="*/ 436 h 817"/>
                  <a:gd name="T76" fmla="*/ 632 w 948"/>
                  <a:gd name="T77" fmla="*/ 436 h 817"/>
                  <a:gd name="T78" fmla="*/ 650 w 948"/>
                  <a:gd name="T79" fmla="*/ 430 h 817"/>
                  <a:gd name="T80" fmla="*/ 668 w 948"/>
                  <a:gd name="T81" fmla="*/ 418 h 817"/>
                  <a:gd name="T82" fmla="*/ 680 w 948"/>
                  <a:gd name="T83" fmla="*/ 406 h 817"/>
                  <a:gd name="T84" fmla="*/ 680 w 948"/>
                  <a:gd name="T85" fmla="*/ 400 h 817"/>
                  <a:gd name="T86" fmla="*/ 703 w 948"/>
                  <a:gd name="T87" fmla="*/ 388 h 817"/>
                  <a:gd name="T88" fmla="*/ 733 w 948"/>
                  <a:gd name="T89" fmla="*/ 394 h 817"/>
                  <a:gd name="T90" fmla="*/ 805 w 948"/>
                  <a:gd name="T91" fmla="*/ 418 h 817"/>
                  <a:gd name="T92" fmla="*/ 835 w 948"/>
                  <a:gd name="T93" fmla="*/ 406 h 817"/>
                  <a:gd name="T94" fmla="*/ 942 w 948"/>
                  <a:gd name="T95" fmla="*/ 293 h 817"/>
                  <a:gd name="T96" fmla="*/ 948 w 948"/>
                  <a:gd name="T97" fmla="*/ 263 h 81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48"/>
                  <a:gd name="T148" fmla="*/ 0 h 817"/>
                  <a:gd name="T149" fmla="*/ 948 w 948"/>
                  <a:gd name="T150" fmla="*/ 817 h 81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48" h="817">
                    <a:moveTo>
                      <a:pt x="912" y="24"/>
                    </a:moveTo>
                    <a:lnTo>
                      <a:pt x="912" y="24"/>
                    </a:lnTo>
                    <a:lnTo>
                      <a:pt x="912" y="0"/>
                    </a:lnTo>
                    <a:lnTo>
                      <a:pt x="906" y="24"/>
                    </a:lnTo>
                    <a:lnTo>
                      <a:pt x="894" y="48"/>
                    </a:lnTo>
                    <a:lnTo>
                      <a:pt x="876" y="66"/>
                    </a:lnTo>
                    <a:lnTo>
                      <a:pt x="858" y="78"/>
                    </a:lnTo>
                    <a:lnTo>
                      <a:pt x="864" y="96"/>
                    </a:lnTo>
                    <a:lnTo>
                      <a:pt x="888" y="84"/>
                    </a:lnTo>
                    <a:lnTo>
                      <a:pt x="900" y="66"/>
                    </a:lnTo>
                    <a:lnTo>
                      <a:pt x="912" y="42"/>
                    </a:lnTo>
                    <a:lnTo>
                      <a:pt x="912" y="24"/>
                    </a:lnTo>
                    <a:close/>
                    <a:moveTo>
                      <a:pt x="948" y="263"/>
                    </a:moveTo>
                    <a:lnTo>
                      <a:pt x="948" y="263"/>
                    </a:lnTo>
                    <a:lnTo>
                      <a:pt x="942" y="275"/>
                    </a:lnTo>
                    <a:lnTo>
                      <a:pt x="835" y="388"/>
                    </a:lnTo>
                    <a:lnTo>
                      <a:pt x="817" y="394"/>
                    </a:lnTo>
                    <a:lnTo>
                      <a:pt x="799" y="394"/>
                    </a:lnTo>
                    <a:lnTo>
                      <a:pt x="733" y="376"/>
                    </a:lnTo>
                    <a:lnTo>
                      <a:pt x="703" y="370"/>
                    </a:lnTo>
                    <a:lnTo>
                      <a:pt x="691" y="376"/>
                    </a:lnTo>
                    <a:lnTo>
                      <a:pt x="680" y="382"/>
                    </a:lnTo>
                    <a:lnTo>
                      <a:pt x="674" y="382"/>
                    </a:lnTo>
                    <a:lnTo>
                      <a:pt x="668" y="394"/>
                    </a:lnTo>
                    <a:lnTo>
                      <a:pt x="650" y="406"/>
                    </a:lnTo>
                    <a:lnTo>
                      <a:pt x="632" y="412"/>
                    </a:lnTo>
                    <a:lnTo>
                      <a:pt x="614" y="412"/>
                    </a:lnTo>
                    <a:lnTo>
                      <a:pt x="596" y="412"/>
                    </a:lnTo>
                    <a:lnTo>
                      <a:pt x="578" y="412"/>
                    </a:lnTo>
                    <a:lnTo>
                      <a:pt x="560" y="400"/>
                    </a:lnTo>
                    <a:lnTo>
                      <a:pt x="530" y="376"/>
                    </a:lnTo>
                    <a:lnTo>
                      <a:pt x="513" y="358"/>
                    </a:lnTo>
                    <a:lnTo>
                      <a:pt x="489" y="334"/>
                    </a:lnTo>
                    <a:lnTo>
                      <a:pt x="477" y="322"/>
                    </a:lnTo>
                    <a:lnTo>
                      <a:pt x="465" y="316"/>
                    </a:lnTo>
                    <a:lnTo>
                      <a:pt x="453" y="316"/>
                    </a:lnTo>
                    <a:lnTo>
                      <a:pt x="6" y="794"/>
                    </a:lnTo>
                    <a:lnTo>
                      <a:pt x="0" y="770"/>
                    </a:lnTo>
                    <a:lnTo>
                      <a:pt x="0" y="776"/>
                    </a:lnTo>
                    <a:lnTo>
                      <a:pt x="12" y="817"/>
                    </a:lnTo>
                    <a:lnTo>
                      <a:pt x="453" y="340"/>
                    </a:lnTo>
                    <a:lnTo>
                      <a:pt x="465" y="340"/>
                    </a:lnTo>
                    <a:lnTo>
                      <a:pt x="477" y="346"/>
                    </a:lnTo>
                    <a:lnTo>
                      <a:pt x="495" y="358"/>
                    </a:lnTo>
                    <a:lnTo>
                      <a:pt x="513" y="376"/>
                    </a:lnTo>
                    <a:lnTo>
                      <a:pt x="530" y="400"/>
                    </a:lnTo>
                    <a:lnTo>
                      <a:pt x="560" y="424"/>
                    </a:lnTo>
                    <a:lnTo>
                      <a:pt x="578" y="436"/>
                    </a:lnTo>
                    <a:lnTo>
                      <a:pt x="602" y="436"/>
                    </a:lnTo>
                    <a:lnTo>
                      <a:pt x="620" y="436"/>
                    </a:lnTo>
                    <a:lnTo>
                      <a:pt x="632" y="436"/>
                    </a:lnTo>
                    <a:lnTo>
                      <a:pt x="650" y="430"/>
                    </a:lnTo>
                    <a:lnTo>
                      <a:pt x="668" y="418"/>
                    </a:lnTo>
                    <a:lnTo>
                      <a:pt x="680" y="406"/>
                    </a:lnTo>
                    <a:lnTo>
                      <a:pt x="680" y="400"/>
                    </a:lnTo>
                    <a:lnTo>
                      <a:pt x="691" y="394"/>
                    </a:lnTo>
                    <a:lnTo>
                      <a:pt x="703" y="388"/>
                    </a:lnTo>
                    <a:lnTo>
                      <a:pt x="733" y="394"/>
                    </a:lnTo>
                    <a:lnTo>
                      <a:pt x="805" y="418"/>
                    </a:lnTo>
                    <a:lnTo>
                      <a:pt x="823" y="418"/>
                    </a:lnTo>
                    <a:lnTo>
                      <a:pt x="835" y="406"/>
                    </a:lnTo>
                    <a:lnTo>
                      <a:pt x="942" y="293"/>
                    </a:lnTo>
                    <a:lnTo>
                      <a:pt x="948" y="281"/>
                    </a:lnTo>
                    <a:lnTo>
                      <a:pt x="948" y="263"/>
                    </a:lnTo>
                    <a:close/>
                  </a:path>
                </a:pathLst>
              </a:custGeom>
              <a:solidFill>
                <a:srgbClr val="FD86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481" name="Freeform 30"/>
              <p:cNvSpPr>
                <a:spLocks noEditPoints="1"/>
              </p:cNvSpPr>
              <p:nvPr/>
            </p:nvSpPr>
            <p:spPr bwMode="auto">
              <a:xfrm>
                <a:off x="2052634" y="2757493"/>
                <a:ext cx="1447797" cy="1419228"/>
              </a:xfrm>
              <a:custGeom>
                <a:avLst/>
                <a:gdLst>
                  <a:gd name="T0" fmla="*/ 912 w 912"/>
                  <a:gd name="T1" fmla="*/ 89 h 894"/>
                  <a:gd name="T2" fmla="*/ 882 w 912"/>
                  <a:gd name="T3" fmla="*/ 36 h 894"/>
                  <a:gd name="T4" fmla="*/ 823 w 912"/>
                  <a:gd name="T5" fmla="*/ 18 h 894"/>
                  <a:gd name="T6" fmla="*/ 793 w 912"/>
                  <a:gd name="T7" fmla="*/ 18 h 894"/>
                  <a:gd name="T8" fmla="*/ 751 w 912"/>
                  <a:gd name="T9" fmla="*/ 48 h 894"/>
                  <a:gd name="T10" fmla="*/ 733 w 912"/>
                  <a:gd name="T11" fmla="*/ 71 h 894"/>
                  <a:gd name="T12" fmla="*/ 590 w 912"/>
                  <a:gd name="T13" fmla="*/ 12 h 894"/>
                  <a:gd name="T14" fmla="*/ 590 w 912"/>
                  <a:gd name="T15" fmla="*/ 12 h 894"/>
                  <a:gd name="T16" fmla="*/ 566 w 912"/>
                  <a:gd name="T17" fmla="*/ 0 h 894"/>
                  <a:gd name="T18" fmla="*/ 429 w 912"/>
                  <a:gd name="T19" fmla="*/ 143 h 894"/>
                  <a:gd name="T20" fmla="*/ 435 w 912"/>
                  <a:gd name="T21" fmla="*/ 161 h 894"/>
                  <a:gd name="T22" fmla="*/ 572 w 912"/>
                  <a:gd name="T23" fmla="*/ 18 h 894"/>
                  <a:gd name="T24" fmla="*/ 596 w 912"/>
                  <a:gd name="T25" fmla="*/ 30 h 894"/>
                  <a:gd name="T26" fmla="*/ 596 w 912"/>
                  <a:gd name="T27" fmla="*/ 30 h 894"/>
                  <a:gd name="T28" fmla="*/ 745 w 912"/>
                  <a:gd name="T29" fmla="*/ 89 h 894"/>
                  <a:gd name="T30" fmla="*/ 775 w 912"/>
                  <a:gd name="T31" fmla="*/ 53 h 894"/>
                  <a:gd name="T32" fmla="*/ 829 w 912"/>
                  <a:gd name="T33" fmla="*/ 36 h 894"/>
                  <a:gd name="T34" fmla="*/ 853 w 912"/>
                  <a:gd name="T35" fmla="*/ 42 h 894"/>
                  <a:gd name="T36" fmla="*/ 900 w 912"/>
                  <a:gd name="T37" fmla="*/ 71 h 894"/>
                  <a:gd name="T38" fmla="*/ 912 w 912"/>
                  <a:gd name="T39" fmla="*/ 89 h 894"/>
                  <a:gd name="T40" fmla="*/ 471 w 912"/>
                  <a:gd name="T41" fmla="*/ 250 h 894"/>
                  <a:gd name="T42" fmla="*/ 465 w 912"/>
                  <a:gd name="T43" fmla="*/ 274 h 894"/>
                  <a:gd name="T44" fmla="*/ 429 w 912"/>
                  <a:gd name="T45" fmla="*/ 310 h 894"/>
                  <a:gd name="T46" fmla="*/ 435 w 912"/>
                  <a:gd name="T47" fmla="*/ 382 h 894"/>
                  <a:gd name="T48" fmla="*/ 429 w 912"/>
                  <a:gd name="T49" fmla="*/ 393 h 894"/>
                  <a:gd name="T50" fmla="*/ 423 w 912"/>
                  <a:gd name="T51" fmla="*/ 399 h 894"/>
                  <a:gd name="T52" fmla="*/ 0 w 912"/>
                  <a:gd name="T53" fmla="*/ 859 h 894"/>
                  <a:gd name="T54" fmla="*/ 12 w 912"/>
                  <a:gd name="T55" fmla="*/ 894 h 894"/>
                  <a:gd name="T56" fmla="*/ 6 w 912"/>
                  <a:gd name="T57" fmla="*/ 883 h 894"/>
                  <a:gd name="T58" fmla="*/ 435 w 912"/>
                  <a:gd name="T59" fmla="*/ 423 h 894"/>
                  <a:gd name="T60" fmla="*/ 441 w 912"/>
                  <a:gd name="T61" fmla="*/ 405 h 894"/>
                  <a:gd name="T62" fmla="*/ 441 w 912"/>
                  <a:gd name="T63" fmla="*/ 334 h 894"/>
                  <a:gd name="T64" fmla="*/ 471 w 912"/>
                  <a:gd name="T65" fmla="*/ 298 h 894"/>
                  <a:gd name="T66" fmla="*/ 477 w 912"/>
                  <a:gd name="T67" fmla="*/ 286 h 894"/>
                  <a:gd name="T68" fmla="*/ 477 w 912"/>
                  <a:gd name="T69" fmla="*/ 268 h 894"/>
                  <a:gd name="T70" fmla="*/ 471 w 912"/>
                  <a:gd name="T71" fmla="*/ 250 h 89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12"/>
                  <a:gd name="T109" fmla="*/ 0 h 894"/>
                  <a:gd name="T110" fmla="*/ 912 w 912"/>
                  <a:gd name="T111" fmla="*/ 894 h 89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12" h="894">
                    <a:moveTo>
                      <a:pt x="912" y="89"/>
                    </a:moveTo>
                    <a:lnTo>
                      <a:pt x="912" y="89"/>
                    </a:lnTo>
                    <a:lnTo>
                      <a:pt x="900" y="59"/>
                    </a:lnTo>
                    <a:lnTo>
                      <a:pt x="882" y="36"/>
                    </a:lnTo>
                    <a:lnTo>
                      <a:pt x="853" y="24"/>
                    </a:lnTo>
                    <a:lnTo>
                      <a:pt x="823" y="18"/>
                    </a:lnTo>
                    <a:lnTo>
                      <a:pt x="793" y="18"/>
                    </a:lnTo>
                    <a:lnTo>
                      <a:pt x="769" y="30"/>
                    </a:lnTo>
                    <a:lnTo>
                      <a:pt x="751" y="48"/>
                    </a:lnTo>
                    <a:lnTo>
                      <a:pt x="733" y="71"/>
                    </a:lnTo>
                    <a:lnTo>
                      <a:pt x="590" y="12"/>
                    </a:lnTo>
                    <a:lnTo>
                      <a:pt x="566" y="0"/>
                    </a:lnTo>
                    <a:lnTo>
                      <a:pt x="429" y="143"/>
                    </a:lnTo>
                    <a:lnTo>
                      <a:pt x="435" y="161"/>
                    </a:lnTo>
                    <a:lnTo>
                      <a:pt x="572" y="18"/>
                    </a:lnTo>
                    <a:lnTo>
                      <a:pt x="596" y="30"/>
                    </a:lnTo>
                    <a:lnTo>
                      <a:pt x="745" y="89"/>
                    </a:lnTo>
                    <a:lnTo>
                      <a:pt x="757" y="71"/>
                    </a:lnTo>
                    <a:lnTo>
                      <a:pt x="775" y="53"/>
                    </a:lnTo>
                    <a:lnTo>
                      <a:pt x="799" y="42"/>
                    </a:lnTo>
                    <a:lnTo>
                      <a:pt x="829" y="36"/>
                    </a:lnTo>
                    <a:lnTo>
                      <a:pt x="853" y="42"/>
                    </a:lnTo>
                    <a:lnTo>
                      <a:pt x="876" y="53"/>
                    </a:lnTo>
                    <a:lnTo>
                      <a:pt x="900" y="71"/>
                    </a:lnTo>
                    <a:lnTo>
                      <a:pt x="912" y="89"/>
                    </a:lnTo>
                    <a:close/>
                    <a:moveTo>
                      <a:pt x="471" y="250"/>
                    </a:moveTo>
                    <a:lnTo>
                      <a:pt x="471" y="250"/>
                    </a:lnTo>
                    <a:lnTo>
                      <a:pt x="471" y="268"/>
                    </a:lnTo>
                    <a:lnTo>
                      <a:pt x="465" y="274"/>
                    </a:lnTo>
                    <a:lnTo>
                      <a:pt x="429" y="310"/>
                    </a:lnTo>
                    <a:lnTo>
                      <a:pt x="435" y="382"/>
                    </a:lnTo>
                    <a:lnTo>
                      <a:pt x="429" y="393"/>
                    </a:lnTo>
                    <a:lnTo>
                      <a:pt x="423" y="399"/>
                    </a:lnTo>
                    <a:lnTo>
                      <a:pt x="0" y="859"/>
                    </a:lnTo>
                    <a:lnTo>
                      <a:pt x="12" y="894"/>
                    </a:lnTo>
                    <a:lnTo>
                      <a:pt x="6" y="883"/>
                    </a:lnTo>
                    <a:lnTo>
                      <a:pt x="435" y="423"/>
                    </a:lnTo>
                    <a:lnTo>
                      <a:pt x="441" y="417"/>
                    </a:lnTo>
                    <a:lnTo>
                      <a:pt x="441" y="405"/>
                    </a:lnTo>
                    <a:lnTo>
                      <a:pt x="441" y="334"/>
                    </a:lnTo>
                    <a:lnTo>
                      <a:pt x="471" y="298"/>
                    </a:lnTo>
                    <a:lnTo>
                      <a:pt x="477" y="286"/>
                    </a:lnTo>
                    <a:lnTo>
                      <a:pt x="477" y="268"/>
                    </a:lnTo>
                    <a:lnTo>
                      <a:pt x="471" y="2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482" name="Line 31"/>
              <p:cNvSpPr>
                <a:spLocks noChangeShapeType="1"/>
              </p:cNvSpPr>
              <p:nvPr/>
            </p:nvSpPr>
            <p:spPr bwMode="auto">
              <a:xfrm>
                <a:off x="2998785" y="3619506"/>
                <a:ext cx="1588"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483" name="Line 32"/>
              <p:cNvSpPr>
                <a:spLocks noChangeShapeType="1"/>
              </p:cNvSpPr>
              <p:nvPr/>
            </p:nvSpPr>
            <p:spPr bwMode="auto">
              <a:xfrm>
                <a:off x="2998788" y="3619509"/>
                <a:ext cx="1588"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484" name="Freeform 33"/>
              <p:cNvSpPr>
                <a:spLocks/>
              </p:cNvSpPr>
              <p:nvPr/>
            </p:nvSpPr>
            <p:spPr bwMode="auto">
              <a:xfrm>
                <a:off x="3282950" y="2851150"/>
                <a:ext cx="141288" cy="142875"/>
              </a:xfrm>
              <a:custGeom>
                <a:avLst/>
                <a:gdLst>
                  <a:gd name="T0" fmla="*/ 89 w 89"/>
                  <a:gd name="T1" fmla="*/ 48 h 90"/>
                  <a:gd name="T2" fmla="*/ 89 w 89"/>
                  <a:gd name="T3" fmla="*/ 48 h 90"/>
                  <a:gd name="T4" fmla="*/ 89 w 89"/>
                  <a:gd name="T5" fmla="*/ 66 h 90"/>
                  <a:gd name="T6" fmla="*/ 78 w 89"/>
                  <a:gd name="T7" fmla="*/ 78 h 90"/>
                  <a:gd name="T8" fmla="*/ 66 w 89"/>
                  <a:gd name="T9" fmla="*/ 90 h 90"/>
                  <a:gd name="T10" fmla="*/ 48 w 89"/>
                  <a:gd name="T11" fmla="*/ 90 h 90"/>
                  <a:gd name="T12" fmla="*/ 48 w 89"/>
                  <a:gd name="T13" fmla="*/ 90 h 90"/>
                  <a:gd name="T14" fmla="*/ 30 w 89"/>
                  <a:gd name="T15" fmla="*/ 90 h 90"/>
                  <a:gd name="T16" fmla="*/ 18 w 89"/>
                  <a:gd name="T17" fmla="*/ 78 h 90"/>
                  <a:gd name="T18" fmla="*/ 6 w 89"/>
                  <a:gd name="T19" fmla="*/ 66 h 90"/>
                  <a:gd name="T20" fmla="*/ 0 w 89"/>
                  <a:gd name="T21" fmla="*/ 48 h 90"/>
                  <a:gd name="T22" fmla="*/ 0 w 89"/>
                  <a:gd name="T23" fmla="*/ 48 h 90"/>
                  <a:gd name="T24" fmla="*/ 6 w 89"/>
                  <a:gd name="T25" fmla="*/ 30 h 90"/>
                  <a:gd name="T26" fmla="*/ 18 w 89"/>
                  <a:gd name="T27" fmla="*/ 12 h 90"/>
                  <a:gd name="T28" fmla="*/ 30 w 89"/>
                  <a:gd name="T29" fmla="*/ 6 h 90"/>
                  <a:gd name="T30" fmla="*/ 48 w 89"/>
                  <a:gd name="T31" fmla="*/ 0 h 90"/>
                  <a:gd name="T32" fmla="*/ 48 w 89"/>
                  <a:gd name="T33" fmla="*/ 0 h 90"/>
                  <a:gd name="T34" fmla="*/ 66 w 89"/>
                  <a:gd name="T35" fmla="*/ 6 h 90"/>
                  <a:gd name="T36" fmla="*/ 78 w 89"/>
                  <a:gd name="T37" fmla="*/ 12 h 90"/>
                  <a:gd name="T38" fmla="*/ 89 w 89"/>
                  <a:gd name="T39" fmla="*/ 30 h 90"/>
                  <a:gd name="T40" fmla="*/ 89 w 89"/>
                  <a:gd name="T41" fmla="*/ 48 h 90"/>
                  <a:gd name="T42" fmla="*/ 89 w 89"/>
                  <a:gd name="T43" fmla="*/ 48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9"/>
                  <a:gd name="T67" fmla="*/ 0 h 90"/>
                  <a:gd name="T68" fmla="*/ 89 w 89"/>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9" h="90">
                    <a:moveTo>
                      <a:pt x="89" y="48"/>
                    </a:moveTo>
                    <a:lnTo>
                      <a:pt x="89" y="48"/>
                    </a:lnTo>
                    <a:lnTo>
                      <a:pt x="89" y="66"/>
                    </a:lnTo>
                    <a:lnTo>
                      <a:pt x="78" y="78"/>
                    </a:lnTo>
                    <a:lnTo>
                      <a:pt x="66" y="90"/>
                    </a:lnTo>
                    <a:lnTo>
                      <a:pt x="48" y="90"/>
                    </a:lnTo>
                    <a:lnTo>
                      <a:pt x="30" y="90"/>
                    </a:lnTo>
                    <a:lnTo>
                      <a:pt x="18" y="78"/>
                    </a:lnTo>
                    <a:lnTo>
                      <a:pt x="6" y="66"/>
                    </a:lnTo>
                    <a:lnTo>
                      <a:pt x="0" y="48"/>
                    </a:lnTo>
                    <a:lnTo>
                      <a:pt x="6" y="30"/>
                    </a:lnTo>
                    <a:lnTo>
                      <a:pt x="18" y="12"/>
                    </a:lnTo>
                    <a:lnTo>
                      <a:pt x="30" y="6"/>
                    </a:lnTo>
                    <a:lnTo>
                      <a:pt x="48" y="0"/>
                    </a:lnTo>
                    <a:lnTo>
                      <a:pt x="66" y="6"/>
                    </a:lnTo>
                    <a:lnTo>
                      <a:pt x="78" y="12"/>
                    </a:lnTo>
                    <a:lnTo>
                      <a:pt x="89" y="30"/>
                    </a:lnTo>
                    <a:lnTo>
                      <a:pt x="89"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grpSp>
      </p:grpSp>
      <p:sp>
        <p:nvSpPr>
          <p:cNvPr id="19468" name="TextBox 1254"/>
          <p:cNvSpPr txBox="1">
            <a:spLocks noChangeArrowheads="1"/>
          </p:cNvSpPr>
          <p:nvPr/>
        </p:nvSpPr>
        <p:spPr bwMode="auto">
          <a:xfrm>
            <a:off x="2312988" y="5329238"/>
            <a:ext cx="24812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ko-KR" sz="2400">
                <a:ea typeface="굴림" panose="020B0600000101010101" pitchFamily="50" charset="-127"/>
              </a:rPr>
              <a:t>Victim’s Computer</a:t>
            </a:r>
          </a:p>
        </p:txBody>
      </p:sp>
    </p:spTree>
    <p:extLst>
      <p:ext uri="{BB962C8B-B14F-4D97-AF65-F5344CB8AC3E}">
        <p14:creationId xmlns:p14="http://schemas.microsoft.com/office/powerpoint/2010/main" val="20506510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63" presetClass="path" presetSubtype="0" accel="50000" decel="50000" fill="hold" nodeType="clickEffect">
                                  <p:stCondLst>
                                    <p:cond delay="0"/>
                                  </p:stCondLst>
                                  <p:childTnLst>
                                    <p:animMotion origin="layout" path="M 2.77556E-17 3.33333E-6 L 0.45299 3.33333E-6 " pathEditMode="relative" rAng="0" ptsTypes="AA">
                                      <p:cBhvr>
                                        <p:cTn id="13" dur="2000" fill="hold"/>
                                        <p:tgtEl>
                                          <p:spTgt spid="14"/>
                                        </p:tgtEl>
                                        <p:attrNameLst>
                                          <p:attrName>ppt_x</p:attrName>
                                          <p:attrName>ppt_y</p:attrName>
                                        </p:attrNameLst>
                                      </p:cBhvr>
                                      <p:rCtr x="22643" y="0"/>
                                    </p:animMotion>
                                  </p:childTnLst>
                                </p:cTn>
                              </p:par>
                            </p:childTnLst>
                          </p:cTn>
                        </p:par>
                        <p:par>
                          <p:cTn id="14" fill="hold" nodeType="afterGroup">
                            <p:stCondLst>
                              <p:cond delay="2000"/>
                            </p:stCondLst>
                            <p:childTnLst>
                              <p:par>
                                <p:cTn id="15" presetID="10" presetClass="exit" presetSubtype="0" fill="hold" nodeType="afterEffect">
                                  <p:stCondLst>
                                    <p:cond delay="0"/>
                                  </p:stCondLst>
                                  <p:childTnLst>
                                    <p:animEffect transition="out" filter="fade">
                                      <p:cBhvr>
                                        <p:cTn id="16" dur="1000"/>
                                        <p:tgtEl>
                                          <p:spTgt spid="7"/>
                                        </p:tgtEl>
                                      </p:cBhvr>
                                    </p:animEffect>
                                    <p:set>
                                      <p:cBhvr>
                                        <p:cTn id="17" dur="1" fill="hold">
                                          <p:stCondLst>
                                            <p:cond delay="999"/>
                                          </p:stCondLst>
                                        </p:cTn>
                                        <p:tgtEl>
                                          <p:spTgt spid="7"/>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childTnLst>
                                </p:cTn>
                              </p:par>
                              <p:par>
                                <p:cTn id="21" presetID="1" presetClass="entr" presetSubtype="0" fill="hold" grpId="0" nodeType="withEffect">
                                  <p:stCondLst>
                                    <p:cond delay="500"/>
                                  </p:stCondLst>
                                  <p:childTnLst>
                                    <p:set>
                                      <p:cBhvr>
                                        <p:cTn id="22" dur="1" fill="hold">
                                          <p:stCondLst>
                                            <p:cond delay="0"/>
                                          </p:stCondLst>
                                        </p:cTn>
                                        <p:tgtEl>
                                          <p:spTgt spid="707"/>
                                        </p:tgtEl>
                                        <p:attrNameLst>
                                          <p:attrName>style.visibility</p:attrName>
                                        </p:attrNameLst>
                                      </p:cBhvr>
                                      <p:to>
                                        <p:strVal val="visible"/>
                                      </p:to>
                                    </p:set>
                                  </p:childTnLst>
                                </p:cTn>
                              </p:par>
                              <p:par>
                                <p:cTn id="23" presetID="1" presetClass="entr" presetSubtype="0" fill="hold" nodeType="withEffect">
                                  <p:stCondLst>
                                    <p:cond delay="50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xit" presetSubtype="0" fill="hold" nodeType="clickEffect">
                                  <p:stCondLst>
                                    <p:cond delay="0"/>
                                  </p:stCondLst>
                                  <p:childTnLst>
                                    <p:animEffect transition="out" filter="fade">
                                      <p:cBhvr>
                                        <p:cTn id="28" dur="2000"/>
                                        <p:tgtEl>
                                          <p:spTgt spid="10"/>
                                        </p:tgtEl>
                                      </p:cBhvr>
                                    </p:animEffect>
                                    <p:set>
                                      <p:cBhvr>
                                        <p:cTn id="29"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ko-KR" dirty="0">
                <a:ea typeface="굴림" panose="020B0600000101010101" pitchFamily="50" charset="-127"/>
              </a:rPr>
              <a:t>Advanced Cold-Boot Attack (cont’d)</a:t>
            </a:r>
          </a:p>
        </p:txBody>
      </p:sp>
      <p:pic>
        <p:nvPicPr>
          <p:cNvPr id="4" name="2018-11-14_Untitl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40000" y="1125320"/>
            <a:ext cx="6912000" cy="5184000"/>
          </a:xfrm>
          <a:prstGeom prst="rect">
            <a:avLst/>
          </a:prstGeom>
        </p:spPr>
      </p:pic>
    </p:spTree>
    <p:extLst>
      <p:ext uri="{BB962C8B-B14F-4D97-AF65-F5344CB8AC3E}">
        <p14:creationId xmlns:p14="http://schemas.microsoft.com/office/powerpoint/2010/main" val="12956025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p:cNvSpPr>
            <a:spLocks noGrp="1"/>
          </p:cNvSpPr>
          <p:nvPr>
            <p:ph idx="1"/>
          </p:nvPr>
        </p:nvSpPr>
        <p:spPr/>
        <p:txBody>
          <a:bodyPr>
            <a:normAutofit/>
          </a:bodyPr>
          <a:lstStyle/>
          <a:p>
            <a:pPr>
              <a:spcBef>
                <a:spcPct val="0"/>
              </a:spcBef>
            </a:pPr>
            <a:r>
              <a:rPr lang="en-US" altLang="ko-KR" sz="2400" dirty="0">
                <a:ea typeface="굴림" panose="020B0600000101010101" pitchFamily="50" charset="-127"/>
              </a:rPr>
              <a:t>Most powerful attack</a:t>
            </a:r>
          </a:p>
          <a:p>
            <a:pPr>
              <a:spcBef>
                <a:spcPct val="0"/>
              </a:spcBef>
            </a:pPr>
            <a:r>
              <a:rPr lang="en-US" altLang="ko-KR" sz="2400" dirty="0">
                <a:ea typeface="굴림" panose="020B0600000101010101" pitchFamily="50" charset="-127"/>
              </a:rPr>
              <a:t>Reduces the temperature of the memory to −50°C while running</a:t>
            </a:r>
          </a:p>
          <a:p>
            <a:pPr lvl="1">
              <a:spcBef>
                <a:spcPct val="0"/>
              </a:spcBef>
            </a:pPr>
            <a:r>
              <a:rPr lang="en-US" altLang="ko-KR" sz="2000" dirty="0">
                <a:ea typeface="굴림" panose="020B0600000101010101" pitchFamily="50" charset="-127"/>
              </a:rPr>
              <a:t>Data persists for several minutes even if the memory modules are removed</a:t>
            </a:r>
          </a:p>
          <a:p>
            <a:pPr>
              <a:spcBef>
                <a:spcPct val="0"/>
              </a:spcBef>
            </a:pPr>
            <a:r>
              <a:rPr lang="en-US" altLang="ko-KR" sz="2400" dirty="0">
                <a:ea typeface="굴림" panose="020B0600000101010101" pitchFamily="50" charset="-127"/>
              </a:rPr>
              <a:t>Moves them to another machine and read them</a:t>
            </a:r>
          </a:p>
          <a:p>
            <a:pPr>
              <a:spcBef>
                <a:spcPct val="0"/>
              </a:spcBef>
            </a:pPr>
            <a:r>
              <a:rPr lang="en-US" altLang="ko-KR" sz="2400" dirty="0">
                <a:ea typeface="굴림" panose="020B0600000101010101" pitchFamily="50" charset="-127"/>
              </a:rPr>
              <a:t>Cheap and practical way to move the RAM without losing data</a:t>
            </a:r>
          </a:p>
        </p:txBody>
      </p:sp>
      <p:sp>
        <p:nvSpPr>
          <p:cNvPr id="21506" name="Title 1"/>
          <p:cNvSpPr>
            <a:spLocks noGrp="1"/>
          </p:cNvSpPr>
          <p:nvPr>
            <p:ph type="title"/>
          </p:nvPr>
        </p:nvSpPr>
        <p:spPr/>
        <p:txBody>
          <a:bodyPr/>
          <a:lstStyle/>
          <a:p>
            <a:r>
              <a:rPr lang="en-US" altLang="ko-KR" dirty="0">
                <a:ea typeface="굴림" panose="020B0600000101010101" pitchFamily="50" charset="-127"/>
              </a:rPr>
              <a:t>Advanced Cold-Boot Attack (cont’d)</a:t>
            </a:r>
          </a:p>
        </p:txBody>
      </p:sp>
      <p:pic>
        <p:nvPicPr>
          <p:cNvPr id="3" name="그림 2"/>
          <p:cNvPicPr>
            <a:picLocks noChangeAspect="1"/>
          </p:cNvPicPr>
          <p:nvPr/>
        </p:nvPicPr>
        <p:blipFill>
          <a:blip r:embed="rId3"/>
          <a:stretch>
            <a:fillRect/>
          </a:stretch>
        </p:blipFill>
        <p:spPr>
          <a:xfrm>
            <a:off x="696000" y="3419576"/>
            <a:ext cx="10800000" cy="2438034"/>
          </a:xfrm>
          <a:prstGeom prst="rect">
            <a:avLst/>
          </a:prstGeom>
        </p:spPr>
      </p:pic>
    </p:spTree>
    <p:extLst>
      <p:ext uri="{BB962C8B-B14F-4D97-AF65-F5344CB8AC3E}">
        <p14:creationId xmlns:p14="http://schemas.microsoft.com/office/powerpoint/2010/main" val="712659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p:txBody>
          <a:bodyPr>
            <a:normAutofit/>
          </a:bodyPr>
          <a:lstStyle/>
          <a:p>
            <a:r>
              <a:rPr lang="en-US" altLang="ko-KR" dirty="0"/>
              <a:t>Contents</a:t>
            </a:r>
            <a:endParaRPr lang="ko-KR" altLang="en-US" dirty="0"/>
          </a:p>
        </p:txBody>
      </p:sp>
      <p:graphicFrame>
        <p:nvGraphicFramePr>
          <p:cNvPr id="5" name="Group 3"/>
          <p:cNvGraphicFramePr>
            <a:graphicFrameLocks noGrp="1"/>
          </p:cNvGraphicFramePr>
          <p:nvPr>
            <p:extLst>
              <p:ext uri="{D42A27DB-BD31-4B8C-83A1-F6EECF244321}">
                <p14:modId xmlns:p14="http://schemas.microsoft.com/office/powerpoint/2010/main" val="4268673846"/>
              </p:ext>
            </p:extLst>
          </p:nvPr>
        </p:nvGraphicFramePr>
        <p:xfrm>
          <a:off x="1959834" y="1613312"/>
          <a:ext cx="8439943" cy="3251203"/>
        </p:xfrm>
        <a:graphic>
          <a:graphicData uri="http://schemas.openxmlformats.org/drawingml/2006/table">
            <a:tbl>
              <a:tblPr/>
              <a:tblGrid>
                <a:gridCol w="561976">
                  <a:extLst>
                    <a:ext uri="{9D8B030D-6E8A-4147-A177-3AD203B41FA5}">
                      <a16:colId xmlns:a16="http://schemas.microsoft.com/office/drawing/2014/main" val="20000"/>
                    </a:ext>
                  </a:extLst>
                </a:gridCol>
                <a:gridCol w="7877967">
                  <a:extLst>
                    <a:ext uri="{9D8B030D-6E8A-4147-A177-3AD203B41FA5}">
                      <a16:colId xmlns:a16="http://schemas.microsoft.com/office/drawing/2014/main" val="20001"/>
                    </a:ext>
                  </a:extLst>
                </a:gridCol>
              </a:tblGrid>
              <a:tr h="465138">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defRPr/>
                      </a:pPr>
                      <a:r>
                        <a:rPr kumimoji="0" lang="en-US"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1</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US"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Introduction</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3221133294"/>
                  </a:ext>
                </a:extLst>
              </a:tr>
              <a:tr h="465138">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defRPr/>
                      </a:pPr>
                      <a:r>
                        <a:rPr kumimoji="0" lang="en-US"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2</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US"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Vulnerability</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2980177604"/>
                  </a:ext>
                </a:extLst>
              </a:tr>
              <a:tr h="465138">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defRPr/>
                      </a:pPr>
                      <a:r>
                        <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3</a:t>
                      </a:r>
                    </a:p>
                  </a:txBody>
                  <a:tcPr marL="90000" marR="90000" marT="46800" marB="46800" anchor="ctr" horzOverflow="overflow">
                    <a:lnL>
                      <a:noFill/>
                    </a:lnL>
                    <a:lnR>
                      <a:noFill/>
                    </a:lnR>
                    <a:lnT>
                      <a:noFill/>
                    </a:lnT>
                    <a:lnB>
                      <a:noFill/>
                    </a:lnB>
                    <a:lnTlToBr>
                      <a:noFill/>
                    </a:lnTlToBr>
                    <a:lnBlToTr>
                      <a:noFill/>
                    </a:lnBlToTr>
                    <a:no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GB" altLang="ko-KR" sz="2000" b="1" i="0" u="none" strike="noStrike" kern="1200" cap="none" normalizeH="0" baseline="0" dirty="0">
                          <a:ln>
                            <a:noFill/>
                          </a:ln>
                          <a:solidFill>
                            <a:srgbClr val="BFBFBF"/>
                          </a:solidFill>
                          <a:effectLst/>
                          <a:latin typeface="Calibri" panose="020F0502020204030204" pitchFamily="34" charset="0"/>
                          <a:ea typeface="+mn-ea"/>
                          <a:cs typeface="Calibri" panose="020F0502020204030204" pitchFamily="34" charset="0"/>
                        </a:rPr>
                        <a:t>Tools and Attacks</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3936005751"/>
                  </a:ext>
                </a:extLst>
              </a:tr>
              <a:tr h="465138">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US" altLang="ko-KR" sz="2000" b="1" i="0" u="none" strike="noStrike" cap="none" normalizeH="0" baseline="0" dirty="0">
                          <a:ln>
                            <a:noFill/>
                          </a:ln>
                          <a:solidFill>
                            <a:schemeClr val="bg1"/>
                          </a:solidFill>
                          <a:effectLst/>
                          <a:latin typeface="Calibri" panose="020F0502020204030204" pitchFamily="34" charset="0"/>
                          <a:ea typeface="맑은 고딕" pitchFamily="50" charset="-127"/>
                          <a:cs typeface="Calibri" panose="020F0502020204030204" pitchFamily="34" charset="0"/>
                        </a:rPr>
                        <a:t>4</a:t>
                      </a:r>
                      <a:endParaRPr kumimoji="0" lang="en-GB" altLang="ko-KR" sz="2000" b="1" i="0" u="none" strike="noStrike" cap="none" normalizeH="0" baseline="0" dirty="0">
                        <a:ln>
                          <a:noFill/>
                        </a:ln>
                        <a:solidFill>
                          <a:schemeClr val="bg1"/>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US" altLang="ko-KR" sz="2000" b="1" i="0" u="none" strike="noStrike" cap="none" normalizeH="0" baseline="0" dirty="0">
                          <a:ln>
                            <a:noFill/>
                          </a:ln>
                          <a:solidFill>
                            <a:schemeClr val="bg1"/>
                          </a:solidFill>
                          <a:effectLst/>
                          <a:latin typeface="Calibri" panose="020F0502020204030204" pitchFamily="34" charset="0"/>
                          <a:ea typeface="맑은 고딕" pitchFamily="50" charset="-127"/>
                          <a:cs typeface="Calibri" panose="020F0502020204030204" pitchFamily="34" charset="0"/>
                        </a:rPr>
                        <a:t>Key Reconstruction &amp; Identification</a:t>
                      </a:r>
                    </a:p>
                  </a:txBody>
                  <a:tcPr marL="90000" marR="90000" marT="46800" marB="46800" anchor="ctr" horzOverflow="overflow">
                    <a:lnL>
                      <a:noFill/>
                    </a:lnL>
                    <a:lnR>
                      <a:noFill/>
                    </a:lnR>
                    <a:lnT>
                      <a:noFill/>
                    </a:lnT>
                    <a:lnB>
                      <a:noFill/>
                    </a:lnB>
                    <a:lnTlToBr>
                      <a:noFill/>
                    </a:lnTlToBr>
                    <a:lnBlToTr>
                      <a:noFill/>
                    </a:lnBlToTr>
                    <a:gradFill>
                      <a:gsLst>
                        <a:gs pos="40000">
                          <a:schemeClr val="tx1"/>
                        </a:gs>
                        <a:gs pos="100000">
                          <a:schemeClr val="accent1">
                            <a:gamma/>
                            <a:tint val="0"/>
                            <a:invGamma/>
                          </a:schemeClr>
                        </a:gs>
                      </a:gsLst>
                      <a:lin ang="0" scaled="1"/>
                    </a:gradFill>
                  </a:tcPr>
                </a:tc>
                <a:extLst>
                  <a:ext uri="{0D108BD9-81ED-4DB2-BD59-A6C34878D82A}">
                    <a16:rowId xmlns:a16="http://schemas.microsoft.com/office/drawing/2014/main" val="10000"/>
                  </a:ext>
                </a:extLst>
              </a:tr>
              <a:tr h="461963">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defRPr/>
                      </a:pPr>
                      <a:r>
                        <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5</a:t>
                      </a:r>
                    </a:p>
                  </a:txBody>
                  <a:tcPr marL="90000" marR="90000" marT="46800" marB="46800" anchor="ctr" horzOverflow="overflow">
                    <a:lnL>
                      <a:noFill/>
                    </a:lnL>
                    <a:lnR>
                      <a:noFill/>
                    </a:lnR>
                    <a:lnT>
                      <a:noFill/>
                    </a:lnT>
                    <a:lnB>
                      <a:noFill/>
                    </a:lnB>
                    <a:lnTlToBr>
                      <a:noFill/>
                    </a:lnTlToBr>
                    <a:lnBlToTr>
                      <a:noFill/>
                    </a:lnBlToTr>
                    <a:no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Attacking Encrypted Disks</a:t>
                      </a:r>
                    </a:p>
                  </a:txBody>
                  <a:tcPr marL="90000" marR="90000" marT="46800" marB="468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2475771116"/>
                  </a:ext>
                </a:extLst>
              </a:tr>
              <a:tr h="461963">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defRPr/>
                      </a:pPr>
                      <a:r>
                        <a:rPr kumimoji="0" lang="en-US"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6</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US"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Countermeasures</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3382108537"/>
                  </a:ext>
                </a:extLst>
              </a:tr>
              <a:tr h="466725">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defRPr/>
                      </a:pPr>
                      <a:r>
                        <a:rPr kumimoji="0" lang="en-US"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7</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US"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Related Works &amp; Conclusion</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579457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altLang="zh-CN" sz="2400" dirty="0">
                <a:ea typeface="宋体" charset="-122"/>
              </a:rPr>
              <a:t>Even a small error complicates extracting key</a:t>
            </a:r>
          </a:p>
          <a:p>
            <a:r>
              <a:rPr lang="en-US" altLang="ko-KR" sz="2400" dirty="0"/>
              <a:t>Developed algorithms for reconstructing keys</a:t>
            </a:r>
          </a:p>
          <a:p>
            <a:pPr lvl="1"/>
            <a:r>
              <a:rPr lang="en-US" altLang="ko-KR" sz="2000" dirty="0"/>
              <a:t>Work when only 27% of the bits are known </a:t>
            </a:r>
          </a:p>
          <a:p>
            <a:pPr>
              <a:buFont typeface="+mj-lt"/>
              <a:buAutoNum type="arabicPeriod"/>
            </a:pPr>
            <a:r>
              <a:rPr lang="en-US" altLang="ko-KR" sz="2400" dirty="0">
                <a:ea typeface="宋体" charset="-122"/>
              </a:rPr>
              <a:t>T</a:t>
            </a:r>
            <a:r>
              <a:rPr lang="en-US" altLang="zh-CN" sz="2400" dirty="0">
                <a:ea typeface="宋体" charset="-122"/>
              </a:rPr>
              <a:t>rade-off between efficiency and security </a:t>
            </a:r>
          </a:p>
          <a:p>
            <a:pPr lvl="1"/>
            <a:r>
              <a:rPr lang="en-US" altLang="zh-CN" sz="2000" dirty="0">
                <a:ea typeface="宋体" charset="-122"/>
              </a:rPr>
              <a:t>Stores precomputed data from the encryption keys </a:t>
            </a:r>
            <a:r>
              <a:rPr lang="en-US" altLang="ko-KR" sz="2000" dirty="0">
                <a:ea typeface="宋体" charset="-122"/>
              </a:rPr>
              <a:t>to </a:t>
            </a:r>
            <a:r>
              <a:rPr lang="en-US" altLang="zh-CN" sz="2000" dirty="0">
                <a:ea typeface="宋体" charset="-122"/>
              </a:rPr>
              <a:t>speed up computation</a:t>
            </a:r>
          </a:p>
          <a:p>
            <a:pPr lvl="1"/>
            <a:r>
              <a:rPr lang="en-US" altLang="zh-CN" sz="2000" dirty="0">
                <a:ea typeface="宋体" charset="-122"/>
              </a:rPr>
              <a:t>This precomputed data contains much more structure than the key itself</a:t>
            </a:r>
          </a:p>
          <a:p>
            <a:pPr>
              <a:buFont typeface="+mj-lt"/>
              <a:buAutoNum type="arabicPeriod"/>
            </a:pPr>
            <a:r>
              <a:rPr lang="en-US" altLang="ko-KR" sz="2400" dirty="0">
                <a:ea typeface="宋体" charset="-122"/>
              </a:rPr>
              <a:t>Most decay is unidirectional</a:t>
            </a:r>
          </a:p>
          <a:p>
            <a:pPr lvl="1"/>
            <a:r>
              <a:rPr lang="en-US" altLang="ko-KR" sz="2000" dirty="0">
                <a:ea typeface="宋体" charset="-122"/>
              </a:rPr>
              <a:t>Bits decay to a predictable ground state </a:t>
            </a:r>
          </a:p>
          <a:p>
            <a:pPr lvl="1"/>
            <a:r>
              <a:rPr lang="en-US" altLang="ko-KR" sz="2000" dirty="0">
                <a:ea typeface="宋体" charset="-122"/>
              </a:rPr>
              <a:t>Decay probability is known to the attacker</a:t>
            </a:r>
          </a:p>
        </p:txBody>
      </p:sp>
      <p:sp>
        <p:nvSpPr>
          <p:cNvPr id="33793" name="Title 1"/>
          <p:cNvSpPr>
            <a:spLocks noGrp="1"/>
          </p:cNvSpPr>
          <p:nvPr>
            <p:ph type="title"/>
          </p:nvPr>
        </p:nvSpPr>
        <p:spPr/>
        <p:txBody>
          <a:bodyPr/>
          <a:lstStyle/>
          <a:p>
            <a:r>
              <a:rPr lang="en-US" altLang="zh-CN" dirty="0">
                <a:ea typeface="宋体" charset="-122"/>
              </a:rPr>
              <a:t>Key Reconstruction</a:t>
            </a:r>
          </a:p>
        </p:txBody>
      </p:sp>
    </p:spTree>
    <p:extLst>
      <p:ext uri="{BB962C8B-B14F-4D97-AF65-F5344CB8AC3E}">
        <p14:creationId xmlns:p14="http://schemas.microsoft.com/office/powerpoint/2010/main" val="33051475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altLang="ko-KR" sz="2400" dirty="0"/>
                  <a:t>DES expands the key K into key schedule</a:t>
                </a:r>
              </a:p>
              <a:p>
                <a:pPr lvl="1"/>
                <a:r>
                  <a:rPr lang="en-US" altLang="zh-CN" sz="2000" dirty="0">
                    <a:ea typeface="宋体" charset="-122"/>
                  </a:rPr>
                  <a:t>Cache it in memory because it takes time to compute</a:t>
                </a:r>
              </a:p>
              <a:p>
                <a:r>
                  <a:rPr lang="en-US" altLang="zh-CN" sz="2400" dirty="0">
                    <a:ea typeface="宋体" charset="-122"/>
                  </a:rPr>
                  <a:t>Key schedule </a:t>
                </a:r>
                <a:r>
                  <a:rPr lang="en-US" altLang="ko-KR" sz="2400" dirty="0"/>
                  <a:t>consists of 16 round keys</a:t>
                </a:r>
                <a:endParaRPr lang="en-US" altLang="zh-CN" sz="2400" dirty="0">
                  <a:ea typeface="宋体" charset="-122"/>
                </a:endParaRPr>
              </a:p>
              <a:p>
                <a:pPr lvl="1"/>
                <a:r>
                  <a:rPr lang="en-US" altLang="zh-CN" sz="2000" dirty="0">
                    <a:ea typeface="宋体" charset="-122"/>
                  </a:rPr>
                  <a:t>Permutation of a 48-bit subset of bits from the original 56 bit key</a:t>
                </a:r>
              </a:p>
              <a:p>
                <a:pPr lvl="1"/>
                <a:r>
                  <a:rPr lang="en-US" altLang="zh-CN" sz="2000" dirty="0">
                    <a:ea typeface="宋体" charset="-122"/>
                  </a:rPr>
                  <a:t>Bit from the original key is repeated in about 14 of the 16 </a:t>
                </a:r>
                <a:r>
                  <a:rPr lang="en-US" altLang="ko-KR" sz="2000" dirty="0"/>
                  <a:t>round keys</a:t>
                </a:r>
                <a:endParaRPr lang="en-US" altLang="zh-CN" sz="2000" dirty="0">
                  <a:ea typeface="宋体" charset="-122"/>
                </a:endParaRPr>
              </a:p>
              <a:p>
                <a:r>
                  <a:rPr lang="en-US" altLang="ko-KR" sz="2400" dirty="0"/>
                  <a:t>Consider the n bits extracted from memory as identical copies of key bit</a:t>
                </a:r>
                <a:endParaRPr lang="en-US" altLang="zh-CN" sz="2400" dirty="0">
                  <a:ea typeface="宋体" charset="-122"/>
                </a:endParaRPr>
              </a:p>
              <a:p>
                <a:pPr lvl="1"/>
                <a:r>
                  <a:rPr lang="en-US" altLang="zh-CN" sz="2000" dirty="0">
                    <a:ea typeface="宋体" charset="-122"/>
                  </a:rPr>
                  <a:t>Calculate whether the extracted bits were resulted from the decay of repetitions of 0 or 1</a:t>
                </a:r>
              </a:p>
              <a:p>
                <a:pPr lvl="1"/>
                <a:r>
                  <a:rPr lang="en-US" altLang="zh-CN" sz="2000" dirty="0">
                    <a:ea typeface="宋体" charset="-122"/>
                  </a:rPr>
                  <a:t>5% </a:t>
                </a:r>
                <a:r>
                  <a:rPr lang="en-US" altLang="ko-KR" sz="2000" dirty="0">
                    <a:ea typeface="宋体" charset="-122"/>
                  </a:rPr>
                  <a:t>error in key schedule:</a:t>
                </a:r>
                <a:r>
                  <a:rPr lang="en-US" altLang="zh-CN" sz="2000" dirty="0">
                    <a:ea typeface="宋体" charset="-122"/>
                  </a:rPr>
                  <a:t> the probability </a:t>
                </a:r>
                <a:r>
                  <a:rPr lang="en-US" altLang="ko-KR" sz="2000" dirty="0">
                    <a:ea typeface="宋体" charset="-122"/>
                  </a:rPr>
                  <a:t>of </a:t>
                </a:r>
                <a:r>
                  <a:rPr lang="en-US" altLang="zh-CN" sz="2000" dirty="0">
                    <a:ea typeface="宋体" charset="-122"/>
                  </a:rPr>
                  <a:t>get</a:t>
                </a:r>
                <a:r>
                  <a:rPr lang="en-US" altLang="ko-KR" sz="2000" dirty="0">
                    <a:ea typeface="宋体" charset="-122"/>
                  </a:rPr>
                  <a:t>ting</a:t>
                </a:r>
                <a:r>
                  <a:rPr lang="en-US" altLang="zh-CN" sz="2000" dirty="0">
                    <a:ea typeface="宋体" charset="-122"/>
                  </a:rPr>
                  <a:t> </a:t>
                </a:r>
                <a:r>
                  <a:rPr lang="en-US" altLang="ko-KR" sz="2000" dirty="0">
                    <a:ea typeface="宋体" charset="-122"/>
                  </a:rPr>
                  <a:t>wrong </a:t>
                </a:r>
                <a:r>
                  <a:rPr lang="en-US" altLang="zh-CN" sz="2000" dirty="0">
                    <a:ea typeface="宋体" charset="-122"/>
                  </a:rPr>
                  <a:t>key </a:t>
                </a:r>
                <a:r>
                  <a:rPr lang="en-US" altLang="ko-KR" sz="2000" dirty="0">
                    <a:ea typeface="宋体" charset="-122"/>
                  </a:rPr>
                  <a:t>&lt;</a:t>
                </a:r>
                <a:r>
                  <a:rPr lang="en-US" altLang="zh-CN" sz="2000" dirty="0">
                    <a:ea typeface="宋体" charset="-122"/>
                  </a:rPr>
                  <a:t> </a:t>
                </a:r>
                <a14:m>
                  <m:oMath xmlns:m="http://schemas.openxmlformats.org/officeDocument/2006/math">
                    <m:sSup>
                      <m:sSupPr>
                        <m:ctrlPr>
                          <a:rPr lang="en-US" altLang="zh-CN" sz="2000" b="0" i="1" smtClean="0">
                            <a:latin typeface="Cambria Math" panose="02040503050406030204" pitchFamily="18" charset="0"/>
                            <a:ea typeface="宋体" charset="-122"/>
                          </a:rPr>
                        </m:ctrlPr>
                      </m:sSupPr>
                      <m:e>
                        <m:r>
                          <a:rPr lang="en-US" altLang="zh-CN" sz="2000" b="0" i="1" smtClean="0">
                            <a:latin typeface="Cambria Math" panose="02040503050406030204" pitchFamily="18" charset="0"/>
                            <a:ea typeface="宋体" charset="-122"/>
                          </a:rPr>
                          <m:t>10</m:t>
                        </m:r>
                      </m:e>
                      <m:sup>
                        <m:r>
                          <a:rPr lang="en-US" altLang="zh-CN" sz="2000" b="0" i="1" smtClean="0">
                            <a:latin typeface="Cambria Math" panose="02040503050406030204" pitchFamily="18" charset="0"/>
                            <a:ea typeface="宋体" charset="-122"/>
                          </a:rPr>
                          <m:t>−8</m:t>
                        </m:r>
                      </m:sup>
                    </m:sSup>
                  </m:oMath>
                </a14:m>
                <a:endParaRPr lang="en-US" altLang="zh-CN" sz="2000" dirty="0">
                  <a:ea typeface="宋体" charset="-122"/>
                </a:endParaRPr>
              </a:p>
              <a:p>
                <a:pPr lvl="1"/>
                <a:r>
                  <a:rPr lang="en-US" altLang="ko-KR" sz="2000" dirty="0">
                    <a:ea typeface="宋体" charset="-122"/>
                  </a:rPr>
                  <a:t>2</a:t>
                </a:r>
                <a:r>
                  <a:rPr lang="en-US" altLang="zh-CN" sz="2000" dirty="0">
                    <a:ea typeface="宋体" charset="-122"/>
                  </a:rPr>
                  <a:t>5% </a:t>
                </a:r>
                <a:r>
                  <a:rPr lang="en-US" altLang="ko-KR" sz="2000" dirty="0">
                    <a:ea typeface="宋体" charset="-122"/>
                  </a:rPr>
                  <a:t>error in key schedule:</a:t>
                </a:r>
                <a:r>
                  <a:rPr lang="en-US" altLang="zh-CN" sz="2000" dirty="0">
                    <a:ea typeface="宋体" charset="-122"/>
                  </a:rPr>
                  <a:t> the probability </a:t>
                </a:r>
                <a:r>
                  <a:rPr lang="en-US" altLang="ko-KR" sz="2000" dirty="0">
                    <a:ea typeface="宋体" charset="-122"/>
                  </a:rPr>
                  <a:t>of getting </a:t>
                </a:r>
                <a:r>
                  <a:rPr lang="en-US" altLang="zh-CN" sz="2000" dirty="0">
                    <a:ea typeface="宋体" charset="-122"/>
                  </a:rPr>
                  <a:t>correct key </a:t>
                </a:r>
                <a:r>
                  <a:rPr lang="en-US" altLang="ko-KR" sz="2000" dirty="0">
                    <a:ea typeface="宋体" charset="-122"/>
                  </a:rPr>
                  <a:t>&gt; </a:t>
                </a:r>
                <a:r>
                  <a:rPr lang="en-US" altLang="zh-CN" sz="2000" dirty="0">
                    <a:ea typeface="宋体" charset="-122"/>
                  </a:rPr>
                  <a:t>98%</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722" t="-941"/>
                </a:stretch>
              </a:blipFill>
            </p:spPr>
            <p:txBody>
              <a:bodyPr/>
              <a:lstStyle/>
              <a:p>
                <a:r>
                  <a:rPr lang="ko-KR" altLang="en-US">
                    <a:noFill/>
                  </a:rPr>
                  <a:t> </a:t>
                </a:r>
              </a:p>
            </p:txBody>
          </p:sp>
        </mc:Fallback>
      </mc:AlternateContent>
      <p:sp>
        <p:nvSpPr>
          <p:cNvPr id="35841" name="Title 1"/>
          <p:cNvSpPr>
            <a:spLocks noGrp="1"/>
          </p:cNvSpPr>
          <p:nvPr>
            <p:ph type="title"/>
          </p:nvPr>
        </p:nvSpPr>
        <p:spPr/>
        <p:txBody>
          <a:bodyPr/>
          <a:lstStyle/>
          <a:p>
            <a:r>
              <a:rPr lang="en-US" altLang="zh-CN" dirty="0">
                <a:ea typeface="宋体" charset="-122"/>
              </a:rPr>
              <a:t>DES Key </a:t>
            </a:r>
            <a:r>
              <a:rPr lang="en-US" altLang="ko-KR" dirty="0"/>
              <a:t>Reconstruction</a:t>
            </a:r>
            <a:endParaRPr lang="en-US" altLang="zh-CN" dirty="0">
              <a:ea typeface="宋体" charset="-122"/>
            </a:endParaRPr>
          </a:p>
        </p:txBody>
      </p:sp>
    </p:spTree>
    <p:extLst>
      <p:ext uri="{BB962C8B-B14F-4D97-AF65-F5344CB8AC3E}">
        <p14:creationId xmlns:p14="http://schemas.microsoft.com/office/powerpoint/2010/main" val="3571111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dirty="0"/>
              <a:t>AES Key Reconstruction</a:t>
            </a:r>
            <a:endParaRPr lang="ko-KR" altLang="en-US" dirty="0"/>
          </a:p>
        </p:txBody>
      </p:sp>
      <p:sp>
        <p:nvSpPr>
          <p:cNvPr id="3" name="Content Placeholder 2"/>
          <p:cNvSpPr>
            <a:spLocks noGrp="1"/>
          </p:cNvSpPr>
          <p:nvPr>
            <p:ph idx="1"/>
          </p:nvPr>
        </p:nvSpPr>
        <p:spPr/>
        <p:txBody>
          <a:bodyPr>
            <a:normAutofit/>
          </a:bodyPr>
          <a:lstStyle/>
          <a:p>
            <a:r>
              <a:rPr lang="en-US" altLang="ko-KR" sz="1800" dirty="0"/>
              <a:t>AES uses a key schedule with a more complex structure</a:t>
            </a:r>
          </a:p>
          <a:p>
            <a:pPr lvl="1"/>
            <a:r>
              <a:rPr lang="en-US" altLang="ko-KR" sz="1600" dirty="0"/>
              <a:t>For 128-bit keys, the key schedule consists of 11 round keys, each made up of four 32-bit words.</a:t>
            </a:r>
          </a:p>
          <a:p>
            <a:pPr lvl="1"/>
            <a:r>
              <a:rPr lang="en-US" altLang="ko-KR" sz="1600" dirty="0"/>
              <a:t>Each subsequent word is generated either by </a:t>
            </a:r>
            <a:r>
              <a:rPr lang="en-US" altLang="ko-KR" sz="1600" dirty="0" err="1"/>
              <a:t>XORing</a:t>
            </a:r>
            <a:r>
              <a:rPr lang="en-US" altLang="ko-KR" sz="1600" dirty="0"/>
              <a:t> two earlier words, or</a:t>
            </a:r>
          </a:p>
          <a:p>
            <a:pPr lvl="1"/>
            <a:r>
              <a:rPr lang="en-US" altLang="ko-KR" sz="1600" dirty="0"/>
              <a:t>Performing a core operation on an earlier word and </a:t>
            </a:r>
            <a:r>
              <a:rPr lang="en-US" altLang="ko-KR" sz="1600" dirty="0" err="1"/>
              <a:t>XORing</a:t>
            </a:r>
            <a:r>
              <a:rPr lang="en-US" altLang="ko-KR" sz="1600" dirty="0"/>
              <a:t> the result with another earlier word</a:t>
            </a:r>
          </a:p>
          <a:p>
            <a:r>
              <a:rPr lang="en-US" altLang="ko-KR" sz="1800" dirty="0"/>
              <a:t>Slice up the keys and use linearity in the key scheduling</a:t>
            </a:r>
          </a:p>
          <a:p>
            <a:pPr lvl="1"/>
            <a:r>
              <a:rPr lang="en-US" altLang="ko-KR" sz="1600" dirty="0"/>
              <a:t>Pick 7 bytes from the first 2 round-keys as shown in picture</a:t>
            </a:r>
          </a:p>
          <a:p>
            <a:r>
              <a:rPr lang="en-US" altLang="ko-KR" sz="1800" dirty="0"/>
              <a:t>Generate the relevant 3 bytes of the next round key from first 4 bytes </a:t>
            </a:r>
          </a:p>
          <a:p>
            <a:pPr lvl="1"/>
            <a:r>
              <a:rPr lang="en-US" altLang="ko-KR" sz="1600" dirty="0"/>
              <a:t>Guess the candidate key by calculating possibilities that these 7 bytes might have decayed</a:t>
            </a:r>
          </a:p>
          <a:p>
            <a:pPr lvl="1"/>
            <a:r>
              <a:rPr lang="en-US" altLang="ko-KR" sz="1600" dirty="0"/>
              <a:t>Calculate the key schedule for each candidate key</a:t>
            </a:r>
          </a:p>
          <a:p>
            <a:pPr lvl="1"/>
            <a:r>
              <a:rPr lang="en-US" altLang="ko-KR" sz="1600" dirty="0"/>
              <a:t>Unique guess under unidirectional decay</a:t>
            </a:r>
          </a:p>
          <a:p>
            <a:r>
              <a:rPr lang="en-US" altLang="ko-KR" sz="1800" dirty="0"/>
              <a:t>To reconstruct key with 7% bit error: 1 second / half of keys with 15% bit error: 30 seconds </a:t>
            </a:r>
          </a:p>
          <a:p>
            <a:endParaRPr lang="en-US" altLang="ko-KR" sz="2800" dirty="0"/>
          </a:p>
        </p:txBody>
      </p:sp>
      <p:pic>
        <p:nvPicPr>
          <p:cNvPr id="5" name="그림 4"/>
          <p:cNvPicPr>
            <a:picLocks noChangeAspect="1"/>
          </p:cNvPicPr>
          <p:nvPr/>
        </p:nvPicPr>
        <p:blipFill>
          <a:blip r:embed="rId3"/>
          <a:stretch>
            <a:fillRect/>
          </a:stretch>
        </p:blipFill>
        <p:spPr>
          <a:xfrm>
            <a:off x="3555545" y="4601491"/>
            <a:ext cx="5080910" cy="1620000"/>
          </a:xfrm>
          <a:prstGeom prst="rect">
            <a:avLst/>
          </a:prstGeom>
        </p:spPr>
      </p:pic>
    </p:spTree>
    <p:extLst>
      <p:ext uri="{BB962C8B-B14F-4D97-AF65-F5344CB8AC3E}">
        <p14:creationId xmlns:p14="http://schemas.microsoft.com/office/powerpoint/2010/main" val="590488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ko-KR" dirty="0"/>
              <a:t>RSA Key Reconstruction</a:t>
            </a:r>
            <a:endParaRPr lang="en-SG" dirty="0"/>
          </a:p>
        </p:txBody>
      </p:sp>
      <p:sp>
        <p:nvSpPr>
          <p:cNvPr id="3" name="Content Placeholder 2"/>
          <p:cNvSpPr>
            <a:spLocks noGrp="1"/>
          </p:cNvSpPr>
          <p:nvPr>
            <p:ph idx="1"/>
          </p:nvPr>
        </p:nvSpPr>
        <p:spPr/>
        <p:txBody>
          <a:bodyPr>
            <a:normAutofit/>
          </a:bodyPr>
          <a:lstStyle/>
          <a:p>
            <a:r>
              <a:rPr lang="en-US" altLang="ko-KR" sz="1870" dirty="0">
                <a:ea typeface="굴림" panose="020B0600000101010101" pitchFamily="50" charset="-127"/>
              </a:rPr>
              <a:t>RSA public key consists</a:t>
            </a:r>
          </a:p>
          <a:p>
            <a:pPr lvl="1"/>
            <a:r>
              <a:rPr lang="en-US" altLang="ko-KR" sz="1600" dirty="0">
                <a:ea typeface="굴림" panose="020B0600000101010101" pitchFamily="50" charset="-127"/>
              </a:rPr>
              <a:t>Modulus </a:t>
            </a:r>
            <a:r>
              <a:rPr lang="en-US" altLang="ko-KR" sz="1600" i="1" dirty="0">
                <a:ea typeface="굴림" panose="020B0600000101010101" pitchFamily="50" charset="-127"/>
              </a:rPr>
              <a:t>N</a:t>
            </a:r>
          </a:p>
          <a:p>
            <a:pPr lvl="1"/>
            <a:r>
              <a:rPr lang="en-US" altLang="ko-KR" sz="1600" dirty="0">
                <a:ea typeface="굴림" panose="020B0600000101010101" pitchFamily="50" charset="-127"/>
              </a:rPr>
              <a:t>Public key exponent </a:t>
            </a:r>
            <a:r>
              <a:rPr lang="en-US" altLang="ko-KR" sz="1600" i="1" dirty="0">
                <a:ea typeface="굴림" panose="020B0600000101010101" pitchFamily="50" charset="-127"/>
              </a:rPr>
              <a:t>e</a:t>
            </a:r>
          </a:p>
          <a:p>
            <a:r>
              <a:rPr lang="en-US" altLang="ko-KR" sz="1870" dirty="0">
                <a:ea typeface="굴림" panose="020B0600000101010101" pitchFamily="50" charset="-127"/>
              </a:rPr>
              <a:t>RSA private key consists</a:t>
            </a:r>
          </a:p>
          <a:p>
            <a:pPr lvl="1"/>
            <a:r>
              <a:rPr lang="en-US" altLang="ko-KR" sz="1600" dirty="0">
                <a:ea typeface="굴림" panose="020B0600000101010101" pitchFamily="50" charset="-127"/>
              </a:rPr>
              <a:t>Private exponent </a:t>
            </a:r>
            <a:r>
              <a:rPr lang="en-US" altLang="ko-KR" sz="1600" i="1" dirty="0">
                <a:ea typeface="굴림" panose="020B0600000101010101" pitchFamily="50" charset="-127"/>
              </a:rPr>
              <a:t>d</a:t>
            </a:r>
          </a:p>
          <a:p>
            <a:r>
              <a:rPr lang="en-US" altLang="ko-KR" sz="1870" dirty="0">
                <a:ea typeface="굴림" panose="020B0600000101010101" pitchFamily="50" charset="-127"/>
              </a:rPr>
              <a:t>Optional values</a:t>
            </a:r>
          </a:p>
          <a:p>
            <a:pPr lvl="1"/>
            <a:r>
              <a:rPr lang="en-US" altLang="ko-KR" sz="1600" dirty="0">
                <a:ea typeface="굴림" panose="020B0600000101010101" pitchFamily="50" charset="-127"/>
              </a:rPr>
              <a:t>Prime factor </a:t>
            </a:r>
            <a:r>
              <a:rPr lang="en-US" altLang="ko-KR" sz="1600" i="1" dirty="0">
                <a:ea typeface="굴림" panose="020B0600000101010101" pitchFamily="50" charset="-127"/>
              </a:rPr>
              <a:t>p</a:t>
            </a:r>
            <a:r>
              <a:rPr lang="en-US" altLang="ko-KR" sz="1600" dirty="0">
                <a:ea typeface="굴림" panose="020B0600000101010101" pitchFamily="50" charset="-127"/>
              </a:rPr>
              <a:t> and </a:t>
            </a:r>
            <a:r>
              <a:rPr lang="en-US" altLang="ko-KR" sz="1600" i="1" dirty="0">
                <a:ea typeface="굴림" panose="020B0600000101010101" pitchFamily="50" charset="-127"/>
              </a:rPr>
              <a:t>q</a:t>
            </a:r>
            <a:r>
              <a:rPr lang="en-US" altLang="ko-KR" sz="1600" dirty="0">
                <a:ea typeface="굴림" panose="020B0600000101010101" pitchFamily="50" charset="-127"/>
              </a:rPr>
              <a:t> of </a:t>
            </a:r>
            <a:r>
              <a:rPr lang="en-US" altLang="ko-KR" sz="1600" i="1" dirty="0">
                <a:ea typeface="굴림" panose="020B0600000101010101" pitchFamily="50" charset="-127"/>
              </a:rPr>
              <a:t>N</a:t>
            </a:r>
          </a:p>
          <a:p>
            <a:pPr lvl="1"/>
            <a:r>
              <a:rPr lang="en-US" altLang="ko-KR" sz="1600" i="1" dirty="0">
                <a:ea typeface="굴림" panose="020B0600000101010101" pitchFamily="50" charset="-127"/>
              </a:rPr>
              <a:t>d</a:t>
            </a:r>
            <a:r>
              <a:rPr lang="en-US" altLang="ko-KR" sz="1600" dirty="0">
                <a:ea typeface="굴림" panose="020B0600000101010101" pitchFamily="50" charset="-127"/>
              </a:rPr>
              <a:t> mod(</a:t>
            </a:r>
            <a:r>
              <a:rPr lang="en-US" altLang="ko-KR" sz="1600" i="1" dirty="0">
                <a:ea typeface="굴림" panose="020B0600000101010101" pitchFamily="50" charset="-127"/>
              </a:rPr>
              <a:t>p</a:t>
            </a:r>
            <a:r>
              <a:rPr lang="en-US" altLang="ko-KR" sz="1600" dirty="0">
                <a:ea typeface="굴림" panose="020B0600000101010101" pitchFamily="50" charset="-127"/>
              </a:rPr>
              <a:t>-1)</a:t>
            </a:r>
          </a:p>
          <a:p>
            <a:pPr lvl="1"/>
            <a:r>
              <a:rPr lang="en-US" altLang="ko-KR" sz="1600" i="1" dirty="0">
                <a:ea typeface="굴림" panose="020B0600000101010101" pitchFamily="50" charset="-127"/>
              </a:rPr>
              <a:t>d</a:t>
            </a:r>
            <a:r>
              <a:rPr lang="en-US" altLang="ko-KR" sz="1600" dirty="0">
                <a:ea typeface="굴림" panose="020B0600000101010101" pitchFamily="50" charset="-127"/>
              </a:rPr>
              <a:t> mod(</a:t>
            </a:r>
            <a:r>
              <a:rPr lang="en-US" altLang="ko-KR" sz="1600" i="1" dirty="0">
                <a:ea typeface="굴림" panose="020B0600000101010101" pitchFamily="50" charset="-127"/>
              </a:rPr>
              <a:t>q</a:t>
            </a:r>
            <a:r>
              <a:rPr lang="en-US" altLang="ko-KR" sz="1600" dirty="0">
                <a:ea typeface="굴림" panose="020B0600000101010101" pitchFamily="50" charset="-127"/>
              </a:rPr>
              <a:t>-1)</a:t>
            </a:r>
          </a:p>
          <a:p>
            <a:pPr lvl="1"/>
            <a:r>
              <a:rPr lang="en-US" altLang="ko-KR" sz="1600" i="1" dirty="0">
                <a:ea typeface="굴림" panose="020B0600000101010101" pitchFamily="50" charset="-127"/>
              </a:rPr>
              <a:t>q</a:t>
            </a:r>
            <a:r>
              <a:rPr lang="en-US" altLang="ko-KR" sz="1600" baseline="30000" dirty="0">
                <a:ea typeface="굴림" panose="020B0600000101010101" pitchFamily="50" charset="-127"/>
              </a:rPr>
              <a:t>-1</a:t>
            </a:r>
            <a:r>
              <a:rPr lang="en-US" altLang="ko-KR" sz="1600" dirty="0">
                <a:ea typeface="굴림" panose="020B0600000101010101" pitchFamily="50" charset="-127"/>
              </a:rPr>
              <a:t> mod </a:t>
            </a:r>
            <a:r>
              <a:rPr lang="en-US" altLang="ko-KR" sz="1600" i="1" dirty="0">
                <a:ea typeface="굴림" panose="020B0600000101010101" pitchFamily="50" charset="-127"/>
              </a:rPr>
              <a:t>p</a:t>
            </a:r>
          </a:p>
          <a:p>
            <a:r>
              <a:rPr lang="en-US" altLang="ko-KR" sz="1867" dirty="0">
                <a:ea typeface="굴림" panose="020B0600000101010101" pitchFamily="50" charset="-127"/>
              </a:rPr>
              <a:t>Given N and e, any of the private values is sufficient to generate the others</a:t>
            </a:r>
          </a:p>
          <a:p>
            <a:pPr lvl="1"/>
            <a:r>
              <a:rPr lang="en-US" altLang="ko-KR" sz="1600" dirty="0">
                <a:ea typeface="굴림" panose="020B0600000101010101" pitchFamily="50" charset="-127"/>
              </a:rPr>
              <a:t>Stored to speed computation</a:t>
            </a:r>
          </a:p>
          <a:p>
            <a:r>
              <a:rPr lang="en-US" altLang="ko-KR" sz="1867" dirty="0">
                <a:ea typeface="굴림" panose="020B0600000101010101" pitchFamily="50" charset="-127"/>
              </a:rPr>
              <a:t>Key structure is the mathematical relationship between the public and private key</a:t>
            </a:r>
          </a:p>
          <a:p>
            <a:pPr lvl="1"/>
            <a:r>
              <a:rPr lang="en-US" altLang="ko-KR" sz="1600" dirty="0"/>
              <a:t>Enumerate potential RSA private keys and prune those that do not satisfy these relationships</a:t>
            </a:r>
          </a:p>
          <a:p>
            <a:pPr lvl="1"/>
            <a:r>
              <a:rPr lang="en-US" altLang="ko-KR" sz="1600" dirty="0"/>
              <a:t>Recover a RSA key in 1 second when only 27% of the bits are known</a:t>
            </a:r>
            <a:endParaRPr lang="en-US" altLang="ko-KR" sz="1600" dirty="0">
              <a:ea typeface="굴림" panose="020B0600000101010101" pitchFamily="50" charset="-127"/>
            </a:endParaRPr>
          </a:p>
        </p:txBody>
      </p:sp>
    </p:spTree>
    <p:extLst>
      <p:ext uri="{BB962C8B-B14F-4D97-AF65-F5344CB8AC3E}">
        <p14:creationId xmlns:p14="http://schemas.microsoft.com/office/powerpoint/2010/main" val="3551830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dirty="0"/>
              <a:t>Key Identification</a:t>
            </a:r>
            <a:endParaRPr lang="ko-KR" altLang="en-US" dirty="0"/>
          </a:p>
        </p:txBody>
      </p:sp>
      <p:sp>
        <p:nvSpPr>
          <p:cNvPr id="3" name="Content Placeholder 2"/>
          <p:cNvSpPr>
            <a:spLocks noGrp="1"/>
          </p:cNvSpPr>
          <p:nvPr>
            <p:ph idx="1"/>
          </p:nvPr>
        </p:nvSpPr>
        <p:spPr/>
        <p:txBody>
          <a:bodyPr>
            <a:normAutofit fontScale="92500" lnSpcReduction="10000"/>
          </a:bodyPr>
          <a:lstStyle/>
          <a:p>
            <a:pPr>
              <a:lnSpc>
                <a:spcPct val="120000"/>
              </a:lnSpc>
            </a:pPr>
            <a:r>
              <a:rPr lang="en-US" altLang="ko-KR" sz="2100" dirty="0"/>
              <a:t>Automatic techniques for locating encryption keys in memory</a:t>
            </a:r>
          </a:p>
          <a:p>
            <a:pPr lvl="1">
              <a:lnSpc>
                <a:spcPct val="120000"/>
              </a:lnSpc>
            </a:pPr>
            <a:r>
              <a:rPr lang="en-US" altLang="ko-KR" sz="1800" dirty="0"/>
              <a:t>Target the key schedule instead of the key itself</a:t>
            </a:r>
          </a:p>
          <a:p>
            <a:pPr>
              <a:lnSpc>
                <a:spcPct val="120000"/>
              </a:lnSpc>
            </a:pPr>
            <a:r>
              <a:rPr lang="en-US" altLang="ko-KR" sz="2100" dirty="0"/>
              <a:t>AES key identification algorithm:</a:t>
            </a:r>
          </a:p>
          <a:p>
            <a:pPr marL="876286" lvl="1" indent="-342900">
              <a:lnSpc>
                <a:spcPct val="120000"/>
              </a:lnSpc>
              <a:buAutoNum type="arabicPeriod"/>
            </a:pPr>
            <a:r>
              <a:rPr lang="en-US" altLang="ko-KR" sz="1800" dirty="0"/>
              <a:t>Iterate through each byte of memory. Treat that address as the start of an AES key schedule.</a:t>
            </a:r>
          </a:p>
          <a:p>
            <a:pPr marL="876286" lvl="1" indent="-342900">
              <a:lnSpc>
                <a:spcPct val="120000"/>
              </a:lnSpc>
              <a:buAutoNum type="arabicPeriod"/>
            </a:pPr>
            <a:r>
              <a:rPr lang="en-US" altLang="ko-KR" sz="1800" dirty="0"/>
              <a:t>Calculate the Hamming distance between each word in the potential key schedule and the value that would have been generated from the surrounding words in a real, </a:t>
            </a:r>
            <a:r>
              <a:rPr lang="en-US" altLang="ko-KR" sz="1800" dirty="0" err="1"/>
              <a:t>undecayed</a:t>
            </a:r>
            <a:r>
              <a:rPr lang="en-US" altLang="ko-KR" sz="1800" dirty="0"/>
              <a:t> key schedule.</a:t>
            </a:r>
          </a:p>
          <a:p>
            <a:pPr marL="876286" lvl="1" indent="-342900">
              <a:lnSpc>
                <a:spcPct val="120000"/>
              </a:lnSpc>
              <a:buAutoNum type="arabicPeriod"/>
            </a:pPr>
            <a:r>
              <a:rPr lang="en-US" altLang="ko-KR" sz="1800" dirty="0"/>
              <a:t>If the sum of the Hamming distances is sufficiently low, the region is close to a correct key schedule; output the key.</a:t>
            </a:r>
          </a:p>
          <a:p>
            <a:pPr>
              <a:lnSpc>
                <a:spcPct val="120000"/>
              </a:lnSpc>
            </a:pPr>
            <a:r>
              <a:rPr lang="en-US" altLang="ko-KR" sz="2100" dirty="0" err="1"/>
              <a:t>keyfind</a:t>
            </a:r>
            <a:r>
              <a:rPr lang="en-US" altLang="ko-KR" sz="2100" dirty="0"/>
              <a:t> application for 128- and 256-bit AES</a:t>
            </a:r>
            <a:endParaRPr lang="en-US" altLang="ko-KR" sz="2100" dirty="0">
              <a:solidFill>
                <a:prstClr val="black"/>
              </a:solidFill>
            </a:endParaRPr>
          </a:p>
          <a:p>
            <a:pPr lvl="1">
              <a:lnSpc>
                <a:spcPct val="120000"/>
              </a:lnSpc>
            </a:pPr>
            <a:r>
              <a:rPr lang="en-US" altLang="ko-KR" sz="1800" dirty="0">
                <a:solidFill>
                  <a:prstClr val="black"/>
                </a:solidFill>
              </a:rPr>
              <a:t>Receive extracted memory and output a list of likely keys</a:t>
            </a:r>
          </a:p>
          <a:p>
            <a:pPr lvl="1">
              <a:lnSpc>
                <a:spcPct val="120000"/>
              </a:lnSpc>
            </a:pPr>
            <a:r>
              <a:rPr lang="en-US" altLang="ko-KR" sz="1800" dirty="0"/>
              <a:t>Recovered keys from disk encryption programs successfully</a:t>
            </a:r>
          </a:p>
          <a:p>
            <a:pPr>
              <a:lnSpc>
                <a:spcPct val="120000"/>
              </a:lnSpc>
            </a:pPr>
            <a:r>
              <a:rPr lang="en-US" altLang="ko-KR" sz="2100" dirty="0"/>
              <a:t>RSA key identification</a:t>
            </a:r>
          </a:p>
          <a:p>
            <a:pPr lvl="1">
              <a:lnSpc>
                <a:spcPct val="120000"/>
              </a:lnSpc>
            </a:pPr>
            <a:r>
              <a:rPr lang="en-US" altLang="ko-KR" sz="1800" dirty="0"/>
              <a:t>Search for known key data or for characteristics of the standard data structure used for storing RSA private keys</a:t>
            </a:r>
          </a:p>
          <a:p>
            <a:pPr lvl="1">
              <a:lnSpc>
                <a:spcPct val="120000"/>
              </a:lnSpc>
            </a:pPr>
            <a:r>
              <a:rPr lang="en-US" altLang="ko-KR" sz="1800" dirty="0">
                <a:solidFill>
                  <a:prstClr val="black"/>
                </a:solidFill>
              </a:rPr>
              <a:t>Located the SSL private keys in memory successfully</a:t>
            </a:r>
          </a:p>
        </p:txBody>
      </p:sp>
    </p:spTree>
    <p:extLst>
      <p:ext uri="{BB962C8B-B14F-4D97-AF65-F5344CB8AC3E}">
        <p14:creationId xmlns:p14="http://schemas.microsoft.com/office/powerpoint/2010/main" val="20847245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p:txBody>
          <a:bodyPr>
            <a:normAutofit/>
          </a:bodyPr>
          <a:lstStyle/>
          <a:p>
            <a:r>
              <a:rPr lang="en-US" altLang="ko-KR" dirty="0"/>
              <a:t>Contents</a:t>
            </a:r>
            <a:endParaRPr lang="ko-KR" altLang="en-US" dirty="0"/>
          </a:p>
        </p:txBody>
      </p:sp>
      <p:graphicFrame>
        <p:nvGraphicFramePr>
          <p:cNvPr id="5" name="Group 3"/>
          <p:cNvGraphicFramePr>
            <a:graphicFrameLocks noGrp="1"/>
          </p:cNvGraphicFramePr>
          <p:nvPr>
            <p:extLst>
              <p:ext uri="{D42A27DB-BD31-4B8C-83A1-F6EECF244321}">
                <p14:modId xmlns:p14="http://schemas.microsoft.com/office/powerpoint/2010/main" val="4084078758"/>
              </p:ext>
            </p:extLst>
          </p:nvPr>
        </p:nvGraphicFramePr>
        <p:xfrm>
          <a:off x="1959834" y="1613312"/>
          <a:ext cx="8439943" cy="3254378"/>
        </p:xfrm>
        <a:graphic>
          <a:graphicData uri="http://schemas.openxmlformats.org/drawingml/2006/table">
            <a:tbl>
              <a:tblPr/>
              <a:tblGrid>
                <a:gridCol w="561976">
                  <a:extLst>
                    <a:ext uri="{9D8B030D-6E8A-4147-A177-3AD203B41FA5}">
                      <a16:colId xmlns:a16="http://schemas.microsoft.com/office/drawing/2014/main" val="20000"/>
                    </a:ext>
                  </a:extLst>
                </a:gridCol>
                <a:gridCol w="7877967">
                  <a:extLst>
                    <a:ext uri="{9D8B030D-6E8A-4147-A177-3AD203B41FA5}">
                      <a16:colId xmlns:a16="http://schemas.microsoft.com/office/drawing/2014/main" val="20001"/>
                    </a:ext>
                  </a:extLst>
                </a:gridCol>
              </a:tblGrid>
              <a:tr h="465138">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defRPr/>
                      </a:pPr>
                      <a:r>
                        <a:rPr kumimoji="0" lang="en-US"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1</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US"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Introduction</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3221133294"/>
                  </a:ext>
                </a:extLst>
              </a:tr>
              <a:tr h="465138">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defRPr/>
                      </a:pPr>
                      <a:r>
                        <a:rPr kumimoji="0" lang="en-US"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2</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US"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Vulnerability</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2980177604"/>
                  </a:ext>
                </a:extLst>
              </a:tr>
              <a:tr h="465138">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defRPr/>
                      </a:pPr>
                      <a:r>
                        <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3</a:t>
                      </a:r>
                    </a:p>
                  </a:txBody>
                  <a:tcPr marL="90000" marR="90000" marT="46800" marB="46800" anchor="ctr" horzOverflow="overflow">
                    <a:lnL>
                      <a:noFill/>
                    </a:lnL>
                    <a:lnR>
                      <a:noFill/>
                    </a:lnR>
                    <a:lnT>
                      <a:noFill/>
                    </a:lnT>
                    <a:lnB>
                      <a:noFill/>
                    </a:lnB>
                    <a:lnTlToBr>
                      <a:noFill/>
                    </a:lnTlToBr>
                    <a:lnBlToTr>
                      <a:noFill/>
                    </a:lnBlToTr>
                    <a:no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GB" altLang="ko-KR" sz="2000" b="1" i="0" u="none" strike="noStrike" kern="1200" cap="none" normalizeH="0" baseline="0" dirty="0">
                          <a:ln>
                            <a:noFill/>
                          </a:ln>
                          <a:solidFill>
                            <a:srgbClr val="BFBFBF"/>
                          </a:solidFill>
                          <a:effectLst/>
                          <a:latin typeface="Calibri" panose="020F0502020204030204" pitchFamily="34" charset="0"/>
                          <a:ea typeface="+mn-ea"/>
                          <a:cs typeface="Calibri" panose="020F0502020204030204" pitchFamily="34" charset="0"/>
                        </a:rPr>
                        <a:t>Tools and Attacks</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3936005751"/>
                  </a:ext>
                </a:extLst>
              </a:tr>
              <a:tr h="465138">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defRPr/>
                      </a:pPr>
                      <a:r>
                        <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4</a:t>
                      </a:r>
                    </a:p>
                  </a:txBody>
                  <a:tcPr marL="90000" marR="90000" marT="46800" marB="46800" anchor="ctr" horzOverflow="overflow">
                    <a:lnL>
                      <a:noFill/>
                    </a:lnL>
                    <a:lnR>
                      <a:noFill/>
                    </a:lnR>
                    <a:lnT>
                      <a:noFill/>
                    </a:lnT>
                    <a:lnB>
                      <a:noFill/>
                    </a:lnB>
                    <a:lnTlToBr>
                      <a:noFill/>
                    </a:lnTlToBr>
                    <a:lnBlToTr>
                      <a:noFill/>
                    </a:lnBlToTr>
                    <a:no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GB" altLang="ko-KR" sz="2000" b="1" i="0" u="none" strike="noStrike" kern="1200" cap="none" normalizeH="0" baseline="0" dirty="0">
                          <a:ln>
                            <a:noFill/>
                          </a:ln>
                          <a:solidFill>
                            <a:srgbClr val="BFBFBF"/>
                          </a:solidFill>
                          <a:effectLst/>
                          <a:latin typeface="Calibri" panose="020F0502020204030204" pitchFamily="34" charset="0"/>
                          <a:ea typeface="+mn-ea"/>
                          <a:cs typeface="Calibri" panose="020F0502020204030204" pitchFamily="34" charset="0"/>
                        </a:rPr>
                        <a:t>Key Reconstruction &amp; Identification</a:t>
                      </a:r>
                    </a:p>
                  </a:txBody>
                  <a:tcPr marL="90000" marR="90000" marT="46800" marB="468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406407464"/>
                  </a:ext>
                </a:extLst>
              </a:tr>
              <a:tr h="465138">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US" altLang="ko-KR" sz="2000" b="1" i="0" u="none" strike="noStrike" cap="none" normalizeH="0" baseline="0" dirty="0">
                          <a:ln>
                            <a:noFill/>
                          </a:ln>
                          <a:solidFill>
                            <a:schemeClr val="bg1"/>
                          </a:solidFill>
                          <a:effectLst/>
                          <a:latin typeface="Calibri" panose="020F0502020204030204" pitchFamily="34" charset="0"/>
                          <a:ea typeface="맑은 고딕" pitchFamily="50" charset="-127"/>
                          <a:cs typeface="Calibri" panose="020F0502020204030204" pitchFamily="34" charset="0"/>
                        </a:rPr>
                        <a:t>5</a:t>
                      </a:r>
                      <a:endParaRPr kumimoji="0" lang="en-GB" altLang="ko-KR" sz="2000" b="1" i="0" u="none" strike="noStrike" cap="none" normalizeH="0" baseline="0" dirty="0">
                        <a:ln>
                          <a:noFill/>
                        </a:ln>
                        <a:solidFill>
                          <a:schemeClr val="bg1"/>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US" altLang="ko-KR" sz="2000" b="1" i="0" u="none" strike="noStrike" cap="none" normalizeH="0" baseline="0" dirty="0">
                          <a:ln>
                            <a:noFill/>
                          </a:ln>
                          <a:solidFill>
                            <a:schemeClr val="bg1"/>
                          </a:solidFill>
                          <a:effectLst/>
                          <a:latin typeface="Calibri" panose="020F0502020204030204" pitchFamily="34" charset="0"/>
                          <a:ea typeface="+mn-ea"/>
                          <a:cs typeface="Calibri" panose="020F0502020204030204" pitchFamily="34" charset="0"/>
                        </a:rPr>
                        <a:t>Attacking Encrypted Disks</a:t>
                      </a:r>
                    </a:p>
                  </a:txBody>
                  <a:tcPr marL="90000" marR="90000" marT="46800" marB="46800" anchor="ctr" horzOverflow="overflow">
                    <a:lnL>
                      <a:noFill/>
                    </a:lnL>
                    <a:lnR>
                      <a:noFill/>
                    </a:lnR>
                    <a:lnT>
                      <a:noFill/>
                    </a:lnT>
                    <a:lnB>
                      <a:noFill/>
                    </a:lnB>
                    <a:lnTlToBr>
                      <a:noFill/>
                    </a:lnTlToBr>
                    <a:lnBlToTr>
                      <a:noFill/>
                    </a:lnBlToTr>
                    <a:gradFill>
                      <a:gsLst>
                        <a:gs pos="40000">
                          <a:schemeClr val="tx1"/>
                        </a:gs>
                        <a:gs pos="100000">
                          <a:schemeClr val="accent1">
                            <a:gamma/>
                            <a:tint val="0"/>
                            <a:invGamma/>
                          </a:schemeClr>
                        </a:gs>
                      </a:gsLst>
                      <a:lin ang="0" scaled="1"/>
                    </a:gradFill>
                  </a:tcPr>
                </a:tc>
                <a:extLst>
                  <a:ext uri="{0D108BD9-81ED-4DB2-BD59-A6C34878D82A}">
                    <a16:rowId xmlns:a16="http://schemas.microsoft.com/office/drawing/2014/main" val="10000"/>
                  </a:ext>
                </a:extLst>
              </a:tr>
              <a:tr h="461963">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defRPr/>
                      </a:pPr>
                      <a:r>
                        <a:rPr kumimoji="0" lang="en-US"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6</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US"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Countermeasures</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3382108537"/>
                  </a:ext>
                </a:extLst>
              </a:tr>
              <a:tr h="466725">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defRPr/>
                      </a:pPr>
                      <a:r>
                        <a:rPr kumimoji="0" lang="en-US"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7</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US"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Related Works &amp; Conclusion</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676360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p:txBody>
          <a:bodyPr>
            <a:normAutofit/>
          </a:bodyPr>
          <a:lstStyle/>
          <a:p>
            <a:r>
              <a:rPr lang="en-US" altLang="ko-KR" dirty="0"/>
              <a:t>Contents</a:t>
            </a:r>
            <a:endParaRPr lang="ko-KR" altLang="en-US" dirty="0"/>
          </a:p>
        </p:txBody>
      </p:sp>
      <p:graphicFrame>
        <p:nvGraphicFramePr>
          <p:cNvPr id="5" name="Group 3"/>
          <p:cNvGraphicFramePr>
            <a:graphicFrameLocks noGrp="1"/>
          </p:cNvGraphicFramePr>
          <p:nvPr>
            <p:extLst>
              <p:ext uri="{D42A27DB-BD31-4B8C-83A1-F6EECF244321}">
                <p14:modId xmlns:p14="http://schemas.microsoft.com/office/powerpoint/2010/main" val="2320613807"/>
              </p:ext>
            </p:extLst>
          </p:nvPr>
        </p:nvGraphicFramePr>
        <p:xfrm>
          <a:off x="1959834" y="1613312"/>
          <a:ext cx="8439943" cy="3241678"/>
        </p:xfrm>
        <a:graphic>
          <a:graphicData uri="http://schemas.openxmlformats.org/drawingml/2006/table">
            <a:tbl>
              <a:tblPr/>
              <a:tblGrid>
                <a:gridCol w="561976">
                  <a:extLst>
                    <a:ext uri="{9D8B030D-6E8A-4147-A177-3AD203B41FA5}">
                      <a16:colId xmlns:a16="http://schemas.microsoft.com/office/drawing/2014/main" val="20000"/>
                    </a:ext>
                  </a:extLst>
                </a:gridCol>
                <a:gridCol w="7877967">
                  <a:extLst>
                    <a:ext uri="{9D8B030D-6E8A-4147-A177-3AD203B41FA5}">
                      <a16:colId xmlns:a16="http://schemas.microsoft.com/office/drawing/2014/main" val="20001"/>
                    </a:ext>
                  </a:extLst>
                </a:gridCol>
              </a:tblGrid>
              <a:tr h="465138">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US" altLang="ko-KR" sz="2000" b="1" i="0" u="none" strike="noStrike" cap="none" normalizeH="0" baseline="0" dirty="0">
                          <a:ln>
                            <a:noFill/>
                          </a:ln>
                          <a:solidFill>
                            <a:schemeClr val="bg1"/>
                          </a:solidFill>
                          <a:effectLst/>
                          <a:latin typeface="Calibri" panose="020F0502020204030204" pitchFamily="34" charset="0"/>
                          <a:ea typeface="맑은 고딕" pitchFamily="50" charset="-127"/>
                          <a:cs typeface="Calibri" panose="020F0502020204030204" pitchFamily="34" charset="0"/>
                        </a:rPr>
                        <a:t>1</a:t>
                      </a:r>
                      <a:endParaRPr kumimoji="0" lang="en-GB" altLang="ko-KR" sz="2000" b="1" i="0" u="none" strike="noStrike" cap="none" normalizeH="0" baseline="0" dirty="0">
                        <a:ln>
                          <a:noFill/>
                        </a:ln>
                        <a:solidFill>
                          <a:schemeClr val="bg1"/>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US" altLang="ko-KR" sz="2000" b="1" i="0" u="none" strike="noStrike" cap="none" normalizeH="0" baseline="0" dirty="0">
                          <a:ln>
                            <a:noFill/>
                          </a:ln>
                          <a:solidFill>
                            <a:schemeClr val="bg1"/>
                          </a:solidFill>
                          <a:effectLst/>
                          <a:latin typeface="Calibri" panose="020F0502020204030204" pitchFamily="34" charset="0"/>
                          <a:ea typeface="맑은 고딕" pitchFamily="50" charset="-127"/>
                          <a:cs typeface="Calibri" panose="020F0502020204030204" pitchFamily="34" charset="0"/>
                        </a:rPr>
                        <a:t>Introduction</a:t>
                      </a:r>
                    </a:p>
                  </a:txBody>
                  <a:tcPr marL="90000" marR="90000" marT="46800" marB="46800" anchor="ctr" horzOverflow="overflow">
                    <a:lnL>
                      <a:noFill/>
                    </a:lnL>
                    <a:lnR>
                      <a:noFill/>
                    </a:lnR>
                    <a:lnT>
                      <a:noFill/>
                    </a:lnT>
                    <a:lnB>
                      <a:noFill/>
                    </a:lnB>
                    <a:lnTlToBr>
                      <a:noFill/>
                    </a:lnTlToBr>
                    <a:lnBlToTr>
                      <a:noFill/>
                    </a:lnBlToTr>
                    <a:gradFill>
                      <a:gsLst>
                        <a:gs pos="40000">
                          <a:schemeClr val="tx1"/>
                        </a:gs>
                        <a:gs pos="100000">
                          <a:schemeClr val="accent1">
                            <a:gamma/>
                            <a:tint val="0"/>
                            <a:invGamma/>
                          </a:schemeClr>
                        </a:gs>
                      </a:gsLst>
                      <a:lin ang="0" scaled="1"/>
                    </a:gradFill>
                  </a:tcPr>
                </a:tc>
                <a:extLst>
                  <a:ext uri="{0D108BD9-81ED-4DB2-BD59-A6C34878D82A}">
                    <a16:rowId xmlns:a16="http://schemas.microsoft.com/office/drawing/2014/main" val="10000"/>
                  </a:ext>
                </a:extLst>
              </a:tr>
              <a:tr h="461963">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defRPr/>
                      </a:pPr>
                      <a:r>
                        <a:rPr kumimoji="0" lang="en-US"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2</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US"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Vulnerability</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2612877291"/>
                  </a:ext>
                </a:extLst>
              </a:tr>
              <a:tr h="461963">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defRPr/>
                      </a:pPr>
                      <a:r>
                        <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3</a:t>
                      </a:r>
                    </a:p>
                  </a:txBody>
                  <a:tcPr marL="90000" marR="90000" marT="46800" marB="46800" anchor="ctr" horzOverflow="overflow">
                    <a:lnL>
                      <a:noFill/>
                    </a:lnL>
                    <a:lnR>
                      <a:noFill/>
                    </a:lnR>
                    <a:lnT>
                      <a:noFill/>
                    </a:lnT>
                    <a:lnB>
                      <a:noFill/>
                    </a:lnB>
                    <a:lnTlToBr>
                      <a:noFill/>
                    </a:lnTlToBr>
                    <a:lnBlToTr>
                      <a:noFill/>
                    </a:lnBlToTr>
                    <a:no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GB" altLang="ko-KR" sz="2000" b="1" i="0" u="none" strike="noStrike" kern="1200" cap="none" normalizeH="0" baseline="0" dirty="0">
                          <a:ln>
                            <a:noFill/>
                          </a:ln>
                          <a:solidFill>
                            <a:srgbClr val="BFBFBF"/>
                          </a:solidFill>
                          <a:effectLst/>
                          <a:latin typeface="Calibri" panose="020F0502020204030204" pitchFamily="34" charset="0"/>
                          <a:ea typeface="+mn-ea"/>
                          <a:cs typeface="Calibri" panose="020F0502020204030204" pitchFamily="34" charset="0"/>
                        </a:rPr>
                        <a:t>Tools and Attacks</a:t>
                      </a:r>
                    </a:p>
                  </a:txBody>
                  <a:tcPr marL="90000" marR="90000" marT="46800" marB="468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2008749918"/>
                  </a:ext>
                </a:extLst>
              </a:tr>
              <a:tr h="461963">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defRPr/>
                      </a:pPr>
                      <a:r>
                        <a:rPr kumimoji="0" lang="en-GB" altLang="ko-KR" sz="2000" b="1" i="0" u="none" strike="noStrike" kern="1200" cap="none" normalizeH="0" baseline="0">
                          <a:ln>
                            <a:noFill/>
                          </a:ln>
                          <a:solidFill>
                            <a:srgbClr val="BFBFBF"/>
                          </a:solidFill>
                          <a:effectLst/>
                          <a:latin typeface="Calibri" panose="020F0502020204030204" pitchFamily="34" charset="0"/>
                          <a:ea typeface="맑은 고딕" pitchFamily="50" charset="-127"/>
                          <a:cs typeface="Calibri" panose="020F0502020204030204" pitchFamily="34" charset="0"/>
                        </a:rPr>
                        <a:t>4</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GB" altLang="ko-KR" sz="2000" b="1" i="0" u="none" strike="noStrike" kern="1200" cap="none" normalizeH="0" baseline="0">
                          <a:ln>
                            <a:noFill/>
                          </a:ln>
                          <a:solidFill>
                            <a:srgbClr val="BFBFBF"/>
                          </a:solidFill>
                          <a:effectLst/>
                          <a:latin typeface="Calibri" panose="020F0502020204030204" pitchFamily="34" charset="0"/>
                          <a:ea typeface="+mn-ea"/>
                          <a:cs typeface="Calibri" panose="020F0502020204030204" pitchFamily="34" charset="0"/>
                        </a:rPr>
                        <a:t>Key Reconstruction &amp; Identification</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353542245"/>
                  </a:ext>
                </a:extLst>
              </a:tr>
              <a:tr h="461963">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defRPr/>
                      </a:pPr>
                      <a:r>
                        <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5</a:t>
                      </a:r>
                    </a:p>
                  </a:txBody>
                  <a:tcPr marL="90000" marR="90000" marT="46800" marB="46800" anchor="ctr" horzOverflow="overflow">
                    <a:lnL>
                      <a:noFill/>
                    </a:lnL>
                    <a:lnR>
                      <a:noFill/>
                    </a:lnR>
                    <a:lnT>
                      <a:noFill/>
                    </a:lnT>
                    <a:lnB>
                      <a:noFill/>
                    </a:lnB>
                    <a:lnTlToBr>
                      <a:noFill/>
                    </a:lnTlToBr>
                    <a:lnBlToTr>
                      <a:noFill/>
                    </a:lnBlToTr>
                    <a:no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Attacking Encrypted Disks</a:t>
                      </a:r>
                    </a:p>
                  </a:txBody>
                  <a:tcPr marL="90000" marR="90000" marT="46800" marB="468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2475771116"/>
                  </a:ext>
                </a:extLst>
              </a:tr>
              <a:tr h="461963">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defRPr/>
                      </a:pPr>
                      <a:r>
                        <a:rPr kumimoji="0" lang="en-US"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6</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US"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Countermeasures</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3382108537"/>
                  </a:ext>
                </a:extLst>
              </a:tr>
              <a:tr h="466725">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defRPr/>
                      </a:pPr>
                      <a:r>
                        <a:rPr kumimoji="0" lang="en-US"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7</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US"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Related Works &amp; Conclusion</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1390035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dirty="0"/>
              <a:t>Successful Attacks Against</a:t>
            </a:r>
            <a:endParaRPr lang="ko-KR" altLang="en-US" dirty="0"/>
          </a:p>
        </p:txBody>
      </p:sp>
      <p:sp>
        <p:nvSpPr>
          <p:cNvPr id="3" name="Content Placeholder 2"/>
          <p:cNvSpPr>
            <a:spLocks noGrp="1"/>
          </p:cNvSpPr>
          <p:nvPr>
            <p:ph idx="1"/>
          </p:nvPr>
        </p:nvSpPr>
        <p:spPr/>
        <p:txBody>
          <a:bodyPr>
            <a:normAutofit/>
          </a:bodyPr>
          <a:lstStyle/>
          <a:p>
            <a:r>
              <a:rPr lang="en-US" altLang="ko-KR" sz="2400" dirty="0"/>
              <a:t>Attacks work on all operating systems (Windows, Mac OS, and Linux)</a:t>
            </a:r>
          </a:p>
          <a:p>
            <a:r>
              <a:rPr lang="en-US" altLang="ko-KR" sz="2400" dirty="0"/>
              <a:t>BitLocker in basic mode</a:t>
            </a:r>
          </a:p>
          <a:p>
            <a:pPr lvl="1"/>
            <a:r>
              <a:rPr lang="en-US" altLang="ko-KR" sz="2000" dirty="0">
                <a:ea typeface="굴림" panose="020B0600000101010101" pitchFamily="50" charset="-127"/>
              </a:rPr>
              <a:t>Even fully “at rest” with computer powered off</a:t>
            </a:r>
          </a:p>
          <a:p>
            <a:r>
              <a:rPr lang="en-US" altLang="ko-KR" sz="2400" dirty="0" err="1"/>
              <a:t>FileVault</a:t>
            </a:r>
            <a:r>
              <a:rPr lang="en-US" altLang="ko-KR" sz="2400" dirty="0"/>
              <a:t>, </a:t>
            </a:r>
            <a:r>
              <a:rPr lang="en-US" altLang="ko-KR" sz="2400" dirty="0" err="1"/>
              <a:t>dm</a:t>
            </a:r>
            <a:r>
              <a:rPr lang="en-US" altLang="ko-KR" sz="2400" dirty="0"/>
              <a:t>-crypt, </a:t>
            </a:r>
            <a:r>
              <a:rPr lang="en-US" altLang="ko-KR" sz="2400" dirty="0" err="1"/>
              <a:t>TrueCrypt</a:t>
            </a:r>
            <a:r>
              <a:rPr lang="en-US" altLang="ko-KR" sz="2400" dirty="0"/>
              <a:t>, and Loop-AES</a:t>
            </a:r>
          </a:p>
          <a:p>
            <a:pPr lvl="1"/>
            <a:r>
              <a:rPr lang="en-US" altLang="ko-KR" sz="2000" dirty="0">
                <a:ea typeface="굴림" panose="020B0600000101010101" pitchFamily="50" charset="-127"/>
              </a:rPr>
              <a:t>where computer was running, sleeping, or hibernating</a:t>
            </a:r>
          </a:p>
          <a:p>
            <a:r>
              <a:rPr lang="en-US" altLang="ko-KR" sz="2400" dirty="0"/>
              <a:t>Disk encryption is not a sufficient defense against physical data theft</a:t>
            </a:r>
            <a:endParaRPr lang="en-US" altLang="ko-KR" sz="2400" dirty="0">
              <a:ea typeface="굴림" panose="020B0600000101010101" pitchFamily="50" charset="-127"/>
            </a:endParaRPr>
          </a:p>
        </p:txBody>
      </p:sp>
    </p:spTree>
    <p:extLst>
      <p:ext uri="{BB962C8B-B14F-4D97-AF65-F5344CB8AC3E}">
        <p14:creationId xmlns:p14="http://schemas.microsoft.com/office/powerpoint/2010/main" val="31960976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dirty="0"/>
              <a:t>BitLocker</a:t>
            </a:r>
            <a:endParaRPr lang="ko-KR" altLang="en-US" dirty="0"/>
          </a:p>
        </p:txBody>
      </p:sp>
      <p:sp>
        <p:nvSpPr>
          <p:cNvPr id="3" name="Content Placeholder 2"/>
          <p:cNvSpPr>
            <a:spLocks noGrp="1"/>
          </p:cNvSpPr>
          <p:nvPr>
            <p:ph idx="1"/>
          </p:nvPr>
        </p:nvSpPr>
        <p:spPr/>
        <p:txBody>
          <a:bodyPr>
            <a:normAutofit/>
          </a:bodyPr>
          <a:lstStyle/>
          <a:p>
            <a:r>
              <a:rPr lang="en-US" altLang="ko-KR" sz="1870" dirty="0"/>
              <a:t>Disk encryption for Windows</a:t>
            </a:r>
          </a:p>
          <a:p>
            <a:r>
              <a:rPr lang="en-US" altLang="ko-KR" sz="1870" dirty="0" err="1">
                <a:ea typeface="굴림" panose="020B0600000101010101" pitchFamily="50" charset="-127"/>
              </a:rPr>
              <a:t>BitUnlocker</a:t>
            </a:r>
            <a:r>
              <a:rPr lang="en-US" altLang="ko-KR" sz="1870" dirty="0">
                <a:ea typeface="굴림" panose="020B0600000101010101" pitchFamily="50" charset="-127"/>
              </a:rPr>
              <a:t> (fully automated demonstration attack tool)</a:t>
            </a:r>
          </a:p>
          <a:p>
            <a:pPr lvl="1"/>
            <a:r>
              <a:rPr lang="en-US" altLang="ko-KR" sz="1600" dirty="0">
                <a:ea typeface="굴림" panose="020B0600000101010101" pitchFamily="50" charset="-127"/>
              </a:rPr>
              <a:t>External USB hard disk containing a Linux, a custom SYSLINUX based bootloader, and a custom driver that allows BitLocker volumes to be mounted under Linux</a:t>
            </a:r>
          </a:p>
          <a:p>
            <a:pPr lvl="1"/>
            <a:r>
              <a:rPr lang="en-US" altLang="ko-KR" sz="1600" dirty="0">
                <a:ea typeface="굴림" panose="020B0600000101010101" pitchFamily="50" charset="-127"/>
              </a:rPr>
              <a:t>Reset, connect USB disk, and boot from this USB disk</a:t>
            </a:r>
          </a:p>
          <a:p>
            <a:pPr lvl="1"/>
            <a:r>
              <a:rPr lang="en-US" altLang="ko-KR" sz="1600" dirty="0"/>
              <a:t>Automatically dumps the memory, runs </a:t>
            </a:r>
            <a:r>
              <a:rPr lang="en-US" altLang="ko-KR" sz="1600" dirty="0" err="1"/>
              <a:t>keyfind</a:t>
            </a:r>
            <a:r>
              <a:rPr lang="en-US" altLang="ko-KR" sz="1600" dirty="0"/>
              <a:t> to locate and reconstruct candidate keys, and mounts the BitLocker encrypted volume, which can be browsed like any other volume</a:t>
            </a:r>
            <a:endParaRPr lang="en-US" altLang="ko-KR" sz="1600" dirty="0">
              <a:ea typeface="굴림" panose="020B0600000101010101" pitchFamily="50" charset="-127"/>
            </a:endParaRPr>
          </a:p>
          <a:p>
            <a:r>
              <a:rPr lang="en-US" altLang="ko-KR" sz="1870" dirty="0"/>
              <a:t>Laptop with 2GB RAM as a target</a:t>
            </a:r>
          </a:p>
          <a:p>
            <a:r>
              <a:rPr lang="en-US" altLang="ko-KR" sz="1870" dirty="0"/>
              <a:t>Took 25 min to recover keys and decrypt entire disk</a:t>
            </a:r>
            <a:endParaRPr lang="en-US" altLang="ko-KR" sz="1870" dirty="0">
              <a:ea typeface="굴림" panose="020B0600000101010101" pitchFamily="50" charset="-127"/>
            </a:endParaRPr>
          </a:p>
        </p:txBody>
      </p:sp>
      <p:pic>
        <p:nvPicPr>
          <p:cNvPr id="10" name="Picture 8" descr="vlcsnap-946301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6000" y="3909320"/>
            <a:ext cx="3600000" cy="24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vlcsnap-9463537.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96000" y="3909320"/>
            <a:ext cx="3600000" cy="24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vlcsnap-9464456.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96000" y="3909320"/>
            <a:ext cx="3600000" cy="24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379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dirty="0" err="1"/>
              <a:t>FileVault</a:t>
            </a:r>
            <a:endParaRPr lang="ko-KR" altLang="en-US" dirty="0"/>
          </a:p>
        </p:txBody>
      </p:sp>
      <p:sp>
        <p:nvSpPr>
          <p:cNvPr id="3" name="Content Placeholder 2"/>
          <p:cNvSpPr>
            <a:spLocks noGrp="1"/>
          </p:cNvSpPr>
          <p:nvPr>
            <p:ph idx="1"/>
          </p:nvPr>
        </p:nvSpPr>
        <p:spPr/>
        <p:txBody>
          <a:bodyPr>
            <a:normAutofit/>
          </a:bodyPr>
          <a:lstStyle/>
          <a:p>
            <a:r>
              <a:rPr lang="en-US" altLang="ko-KR" sz="2400" dirty="0"/>
              <a:t>Disk encryption for Mac OS</a:t>
            </a:r>
          </a:p>
          <a:p>
            <a:r>
              <a:rPr lang="en-US" altLang="ko-KR" sz="2400" dirty="0"/>
              <a:t>User password for both an AES key and IVs (initialization vectors)</a:t>
            </a:r>
          </a:p>
          <a:p>
            <a:r>
              <a:rPr lang="en-US" altLang="ko-KR" sz="2400" dirty="0"/>
              <a:t>EFI memory extraction program with a </a:t>
            </a:r>
            <a:r>
              <a:rPr lang="en-US" altLang="ko-KR" sz="2400" dirty="0" err="1"/>
              <a:t>FileVault</a:t>
            </a:r>
            <a:r>
              <a:rPr lang="en-US" altLang="ko-KR" sz="2400" dirty="0"/>
              <a:t> volume mounted</a:t>
            </a:r>
          </a:p>
          <a:p>
            <a:r>
              <a:rPr lang="en-US" altLang="ko-KR" sz="2400" dirty="0" err="1"/>
              <a:t>keyfind</a:t>
            </a:r>
            <a:r>
              <a:rPr lang="en-US" altLang="ko-KR" sz="2400" dirty="0"/>
              <a:t> automatically identified the </a:t>
            </a:r>
            <a:r>
              <a:rPr lang="en-US" altLang="ko-KR" sz="2400" dirty="0" err="1"/>
              <a:t>FileVault</a:t>
            </a:r>
            <a:r>
              <a:rPr lang="en-US" altLang="ko-KR" sz="2400" dirty="0"/>
              <a:t> AES encryption key</a:t>
            </a:r>
          </a:p>
          <a:p>
            <a:r>
              <a:rPr lang="en-US" altLang="ko-KR" sz="2400" dirty="0"/>
              <a:t>IV key is present in RAM and an attacker can identify it</a:t>
            </a:r>
          </a:p>
          <a:p>
            <a:r>
              <a:rPr lang="en-US" altLang="ko-KR" sz="2400" dirty="0"/>
              <a:t>Encrypts each disk block in CBC mode</a:t>
            </a:r>
          </a:p>
          <a:p>
            <a:pPr lvl="1"/>
            <a:r>
              <a:rPr lang="en-US" altLang="ko-KR" sz="1800" dirty="0"/>
              <a:t>The attacker can decrypt most disk block except the first cipher block using only the AES key</a:t>
            </a:r>
          </a:p>
          <a:p>
            <a:r>
              <a:rPr lang="en-US" altLang="ko-KR" sz="2400" dirty="0"/>
              <a:t>AES and IV keys together allow full decryption using programs like </a:t>
            </a:r>
            <a:r>
              <a:rPr lang="en-US" altLang="ko-KR" sz="2400" dirty="0" err="1"/>
              <a:t>vilefault</a:t>
            </a:r>
            <a:endParaRPr lang="en-US" altLang="ko-KR" sz="2400" dirty="0"/>
          </a:p>
        </p:txBody>
      </p:sp>
    </p:spTree>
    <p:extLst>
      <p:ext uri="{BB962C8B-B14F-4D97-AF65-F5344CB8AC3E}">
        <p14:creationId xmlns:p14="http://schemas.microsoft.com/office/powerpoint/2010/main" val="7268972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altLang="ko-KR" sz="2800" dirty="0" err="1">
                <a:ea typeface="굴림" panose="020B0600000101010101" pitchFamily="50" charset="-127"/>
              </a:rPr>
              <a:t>TrueCrypt</a:t>
            </a:r>
            <a:r>
              <a:rPr lang="en-US" altLang="ko-KR" sz="2800" dirty="0">
                <a:ea typeface="굴림" panose="020B0600000101010101" pitchFamily="50" charset="-127"/>
              </a:rPr>
              <a:t> is disk encryption for the Windows, Mac OS, and Linux</a:t>
            </a:r>
          </a:p>
          <a:p>
            <a:r>
              <a:rPr lang="en-US" altLang="ko-KR" sz="2800" dirty="0" err="1">
                <a:ea typeface="宋体" charset="-122"/>
              </a:rPr>
              <a:t>dm</a:t>
            </a:r>
            <a:r>
              <a:rPr lang="en-US" altLang="ko-KR" sz="2800" dirty="0">
                <a:ea typeface="宋体" charset="-122"/>
              </a:rPr>
              <a:t>-crypt and </a:t>
            </a:r>
            <a:r>
              <a:rPr lang="en-US" altLang="ko-KR" sz="2800" dirty="0" err="1">
                <a:ea typeface="宋体" charset="-122"/>
              </a:rPr>
              <a:t>LoopAES</a:t>
            </a:r>
            <a:r>
              <a:rPr lang="en-US" altLang="ko-KR" sz="2800" dirty="0">
                <a:ea typeface="굴림" panose="020B0600000101010101" pitchFamily="50" charset="-127"/>
              </a:rPr>
              <a:t> are disk encryption for the Linux</a:t>
            </a:r>
          </a:p>
          <a:p>
            <a:r>
              <a:rPr lang="en-US" altLang="ko-KR" sz="2800" dirty="0">
                <a:ea typeface="굴림" panose="020B0600000101010101" pitchFamily="50" charset="-127"/>
              </a:rPr>
              <a:t>All vulnerable to attacks</a:t>
            </a:r>
          </a:p>
          <a:p>
            <a:pPr lvl="1"/>
            <a:r>
              <a:rPr lang="en-US" altLang="ko-KR" dirty="0">
                <a:ea typeface="굴림" panose="020B0600000101010101" pitchFamily="50" charset="-127"/>
              </a:rPr>
              <a:t>Once a memory image extracted, to use </a:t>
            </a:r>
            <a:r>
              <a:rPr lang="en-US" altLang="ko-KR" dirty="0" err="1">
                <a:ea typeface="굴림" panose="020B0600000101010101" pitchFamily="50" charset="-127"/>
              </a:rPr>
              <a:t>keyfind</a:t>
            </a:r>
            <a:r>
              <a:rPr lang="en-US" altLang="ko-KR" dirty="0">
                <a:ea typeface="굴림" panose="020B0600000101010101" pitchFamily="50" charset="-127"/>
              </a:rPr>
              <a:t> to locate the keys and use the keys to decrypt and mount the disks were possible</a:t>
            </a:r>
          </a:p>
        </p:txBody>
      </p:sp>
      <p:sp>
        <p:nvSpPr>
          <p:cNvPr id="2" name="Title 1"/>
          <p:cNvSpPr>
            <a:spLocks noGrp="1"/>
          </p:cNvSpPr>
          <p:nvPr>
            <p:ph type="title"/>
          </p:nvPr>
        </p:nvSpPr>
        <p:spPr/>
        <p:txBody>
          <a:bodyPr>
            <a:normAutofit/>
          </a:bodyPr>
          <a:lstStyle/>
          <a:p>
            <a:pPr>
              <a:defRPr/>
            </a:pPr>
            <a:r>
              <a:rPr lang="en-US" dirty="0" err="1"/>
              <a:t>TrueCrypt</a:t>
            </a:r>
            <a:r>
              <a:rPr lang="en-US" dirty="0"/>
              <a:t>, </a:t>
            </a:r>
            <a:r>
              <a:rPr lang="en-US" dirty="0" err="1"/>
              <a:t>dm</a:t>
            </a:r>
            <a:r>
              <a:rPr lang="en-US" dirty="0"/>
              <a:t>-crypt, and Loop-AES</a:t>
            </a:r>
            <a:endParaRPr lang="en-SG" dirty="0"/>
          </a:p>
        </p:txBody>
      </p:sp>
    </p:spTree>
    <p:extLst>
      <p:ext uri="{BB962C8B-B14F-4D97-AF65-F5344CB8AC3E}">
        <p14:creationId xmlns:p14="http://schemas.microsoft.com/office/powerpoint/2010/main" val="964756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p:txBody>
          <a:bodyPr>
            <a:normAutofit/>
          </a:bodyPr>
          <a:lstStyle/>
          <a:p>
            <a:r>
              <a:rPr lang="en-US" altLang="ko-KR" dirty="0"/>
              <a:t>Contents</a:t>
            </a:r>
            <a:endParaRPr lang="ko-KR" altLang="en-US" dirty="0"/>
          </a:p>
        </p:txBody>
      </p:sp>
      <p:graphicFrame>
        <p:nvGraphicFramePr>
          <p:cNvPr id="5" name="Group 3"/>
          <p:cNvGraphicFramePr>
            <a:graphicFrameLocks noGrp="1"/>
          </p:cNvGraphicFramePr>
          <p:nvPr>
            <p:extLst>
              <p:ext uri="{D42A27DB-BD31-4B8C-83A1-F6EECF244321}">
                <p14:modId xmlns:p14="http://schemas.microsoft.com/office/powerpoint/2010/main" val="35740910"/>
              </p:ext>
            </p:extLst>
          </p:nvPr>
        </p:nvGraphicFramePr>
        <p:xfrm>
          <a:off x="1959834" y="1613312"/>
          <a:ext cx="8439943" cy="3257553"/>
        </p:xfrm>
        <a:graphic>
          <a:graphicData uri="http://schemas.openxmlformats.org/drawingml/2006/table">
            <a:tbl>
              <a:tblPr/>
              <a:tblGrid>
                <a:gridCol w="561976">
                  <a:extLst>
                    <a:ext uri="{9D8B030D-6E8A-4147-A177-3AD203B41FA5}">
                      <a16:colId xmlns:a16="http://schemas.microsoft.com/office/drawing/2014/main" val="20000"/>
                    </a:ext>
                  </a:extLst>
                </a:gridCol>
                <a:gridCol w="7877967">
                  <a:extLst>
                    <a:ext uri="{9D8B030D-6E8A-4147-A177-3AD203B41FA5}">
                      <a16:colId xmlns:a16="http://schemas.microsoft.com/office/drawing/2014/main" val="20001"/>
                    </a:ext>
                  </a:extLst>
                </a:gridCol>
              </a:tblGrid>
              <a:tr h="465138">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defRPr/>
                      </a:pPr>
                      <a:r>
                        <a:rPr kumimoji="0" lang="en-US"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1</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US"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Introduction</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3221133294"/>
                  </a:ext>
                </a:extLst>
              </a:tr>
              <a:tr h="465138">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defRPr/>
                      </a:pPr>
                      <a:r>
                        <a:rPr kumimoji="0" lang="en-US"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2</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US"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Vulnerability</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2980177604"/>
                  </a:ext>
                </a:extLst>
              </a:tr>
              <a:tr h="465138">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defRPr/>
                      </a:pPr>
                      <a:r>
                        <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3</a:t>
                      </a:r>
                    </a:p>
                  </a:txBody>
                  <a:tcPr marL="90000" marR="90000" marT="46800" marB="46800" anchor="ctr" horzOverflow="overflow">
                    <a:lnL>
                      <a:noFill/>
                    </a:lnL>
                    <a:lnR>
                      <a:noFill/>
                    </a:lnR>
                    <a:lnT>
                      <a:noFill/>
                    </a:lnT>
                    <a:lnB>
                      <a:noFill/>
                    </a:lnB>
                    <a:lnTlToBr>
                      <a:noFill/>
                    </a:lnTlToBr>
                    <a:lnBlToTr>
                      <a:noFill/>
                    </a:lnBlToTr>
                    <a:no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GB" altLang="ko-KR" sz="2000" b="1" i="0" u="none" strike="noStrike" kern="1200" cap="none" normalizeH="0" baseline="0" dirty="0">
                          <a:ln>
                            <a:noFill/>
                          </a:ln>
                          <a:solidFill>
                            <a:srgbClr val="BFBFBF"/>
                          </a:solidFill>
                          <a:effectLst/>
                          <a:latin typeface="Calibri" panose="020F0502020204030204" pitchFamily="34" charset="0"/>
                          <a:ea typeface="+mn-ea"/>
                          <a:cs typeface="Calibri" panose="020F0502020204030204" pitchFamily="34" charset="0"/>
                        </a:rPr>
                        <a:t>Tools and Attacks</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3936005751"/>
                  </a:ext>
                </a:extLst>
              </a:tr>
              <a:tr h="465138">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defRPr/>
                      </a:pPr>
                      <a:r>
                        <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4</a:t>
                      </a:r>
                    </a:p>
                  </a:txBody>
                  <a:tcPr marL="90000" marR="90000" marT="46800" marB="46800" anchor="ctr" horzOverflow="overflow">
                    <a:lnL>
                      <a:noFill/>
                    </a:lnL>
                    <a:lnR>
                      <a:noFill/>
                    </a:lnR>
                    <a:lnT>
                      <a:noFill/>
                    </a:lnT>
                    <a:lnB>
                      <a:noFill/>
                    </a:lnB>
                    <a:lnTlToBr>
                      <a:noFill/>
                    </a:lnTlToBr>
                    <a:lnBlToTr>
                      <a:noFill/>
                    </a:lnBlToTr>
                    <a:no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GB" altLang="ko-KR" sz="2000" b="1" i="0" u="none" strike="noStrike" kern="1200" cap="none" normalizeH="0" baseline="0" dirty="0">
                          <a:ln>
                            <a:noFill/>
                          </a:ln>
                          <a:solidFill>
                            <a:srgbClr val="BFBFBF"/>
                          </a:solidFill>
                          <a:effectLst/>
                          <a:latin typeface="Calibri" panose="020F0502020204030204" pitchFamily="34" charset="0"/>
                          <a:ea typeface="+mn-ea"/>
                          <a:cs typeface="Calibri" panose="020F0502020204030204" pitchFamily="34" charset="0"/>
                        </a:rPr>
                        <a:t>Key Reconstruction &amp; Identification</a:t>
                      </a:r>
                    </a:p>
                  </a:txBody>
                  <a:tcPr marL="90000" marR="90000" marT="46800" marB="468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406407464"/>
                  </a:ext>
                </a:extLst>
              </a:tr>
              <a:tr h="465138">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defRPr/>
                      </a:pPr>
                      <a:r>
                        <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5</a:t>
                      </a:r>
                    </a:p>
                  </a:txBody>
                  <a:tcPr marL="90000" marR="90000" marT="46800" marB="46800" anchor="ctr" horzOverflow="overflow">
                    <a:lnL>
                      <a:noFill/>
                    </a:lnL>
                    <a:lnR>
                      <a:noFill/>
                    </a:lnR>
                    <a:lnT>
                      <a:noFill/>
                    </a:lnT>
                    <a:lnB>
                      <a:noFill/>
                    </a:lnB>
                    <a:lnTlToBr>
                      <a:noFill/>
                    </a:lnTlToBr>
                    <a:lnBlToTr>
                      <a:noFill/>
                    </a:lnBlToTr>
                    <a:no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GB" altLang="ko-KR" sz="2000" b="1" i="0" u="none" strike="noStrike" kern="1200" cap="none" normalizeH="0" baseline="0" dirty="0">
                          <a:ln>
                            <a:noFill/>
                          </a:ln>
                          <a:solidFill>
                            <a:srgbClr val="BFBFBF"/>
                          </a:solidFill>
                          <a:effectLst/>
                          <a:latin typeface="Calibri" panose="020F0502020204030204" pitchFamily="34" charset="0"/>
                          <a:ea typeface="+mn-ea"/>
                          <a:cs typeface="Calibri" panose="020F0502020204030204" pitchFamily="34" charset="0"/>
                        </a:rPr>
                        <a:t>Attacking Encrypted Disks</a:t>
                      </a:r>
                    </a:p>
                  </a:txBody>
                  <a:tcPr marL="90000" marR="90000" marT="46800" marB="468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697226829"/>
                  </a:ext>
                </a:extLst>
              </a:tr>
              <a:tr h="465138">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US" altLang="ko-KR" sz="2000" b="1" i="0" u="none" strike="noStrike" cap="none" normalizeH="0" baseline="0" dirty="0">
                          <a:ln>
                            <a:noFill/>
                          </a:ln>
                          <a:solidFill>
                            <a:schemeClr val="bg1"/>
                          </a:solidFill>
                          <a:effectLst/>
                          <a:latin typeface="Calibri" panose="020F0502020204030204" pitchFamily="34" charset="0"/>
                          <a:ea typeface="맑은 고딕" pitchFamily="50" charset="-127"/>
                          <a:cs typeface="Calibri" panose="020F0502020204030204" pitchFamily="34" charset="0"/>
                        </a:rPr>
                        <a:t>6</a:t>
                      </a:r>
                      <a:endParaRPr kumimoji="0" lang="en-GB" altLang="ko-KR" sz="2000" b="1" i="0" u="none" strike="noStrike" cap="none" normalizeH="0" baseline="0" dirty="0">
                        <a:ln>
                          <a:noFill/>
                        </a:ln>
                        <a:solidFill>
                          <a:schemeClr val="bg1"/>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US" altLang="ko-KR" sz="2000" b="1" i="0" u="none" strike="noStrike" cap="none" normalizeH="0" baseline="0" dirty="0">
                          <a:ln>
                            <a:noFill/>
                          </a:ln>
                          <a:solidFill>
                            <a:schemeClr val="bg1"/>
                          </a:solidFill>
                          <a:effectLst/>
                          <a:latin typeface="Calibri" panose="020F0502020204030204" pitchFamily="34" charset="0"/>
                          <a:ea typeface="+mn-ea"/>
                          <a:cs typeface="Calibri" panose="020F0502020204030204" pitchFamily="34" charset="0"/>
                        </a:rPr>
                        <a:t>Countermeasures</a:t>
                      </a:r>
                    </a:p>
                  </a:txBody>
                  <a:tcPr marL="90000" marR="90000" marT="46800" marB="46800" anchor="ctr" horzOverflow="overflow">
                    <a:lnL>
                      <a:noFill/>
                    </a:lnL>
                    <a:lnR>
                      <a:noFill/>
                    </a:lnR>
                    <a:lnT>
                      <a:noFill/>
                    </a:lnT>
                    <a:lnB>
                      <a:noFill/>
                    </a:lnB>
                    <a:lnTlToBr>
                      <a:noFill/>
                    </a:lnTlToBr>
                    <a:lnBlToTr>
                      <a:noFill/>
                    </a:lnBlToTr>
                    <a:gradFill>
                      <a:gsLst>
                        <a:gs pos="40000">
                          <a:schemeClr val="tx1"/>
                        </a:gs>
                        <a:gs pos="100000">
                          <a:schemeClr val="accent1">
                            <a:gamma/>
                            <a:tint val="0"/>
                            <a:invGamma/>
                          </a:schemeClr>
                        </a:gs>
                      </a:gsLst>
                      <a:lin ang="0" scaled="1"/>
                    </a:gradFill>
                  </a:tcPr>
                </a:tc>
                <a:extLst>
                  <a:ext uri="{0D108BD9-81ED-4DB2-BD59-A6C34878D82A}">
                    <a16:rowId xmlns:a16="http://schemas.microsoft.com/office/drawing/2014/main" val="10000"/>
                  </a:ext>
                </a:extLst>
              </a:tr>
              <a:tr h="466725">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defRPr/>
                      </a:pPr>
                      <a:r>
                        <a:rPr kumimoji="0" lang="en-US"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7</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US"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Related Works &amp; Conclusion</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0198804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marL="342900" indent="-342900">
              <a:lnSpc>
                <a:spcPct val="110000"/>
              </a:lnSpc>
              <a:buFont typeface="+mj-lt"/>
              <a:buAutoNum type="arabicPeriod"/>
            </a:pPr>
            <a:r>
              <a:rPr lang="en-US" altLang="zh-CN" sz="2300" dirty="0">
                <a:ea typeface="宋体" charset="-122"/>
              </a:rPr>
              <a:t>Suspending a system safely </a:t>
            </a:r>
          </a:p>
          <a:p>
            <a:pPr marL="819136" lvl="1" indent="-285750">
              <a:lnSpc>
                <a:spcPct val="110000"/>
              </a:lnSpc>
            </a:pPr>
            <a:r>
              <a:rPr lang="en-US" altLang="ko-KR" sz="2000" dirty="0">
                <a:ea typeface="宋体" charset="-122"/>
              </a:rPr>
              <a:t>P</a:t>
            </a:r>
            <a:r>
              <a:rPr lang="en-US" altLang="zh-CN" sz="2000" dirty="0">
                <a:ea typeface="宋体" charset="-122"/>
              </a:rPr>
              <a:t>ower off the machine not in use to wipe the memory</a:t>
            </a:r>
          </a:p>
          <a:p>
            <a:pPr marL="819136" lvl="1" indent="-285750">
              <a:lnSpc>
                <a:spcPct val="110000"/>
              </a:lnSpc>
            </a:pPr>
            <a:r>
              <a:rPr lang="en-US" altLang="ko-KR" sz="2000" dirty="0">
                <a:ea typeface="宋体" charset="-122"/>
              </a:rPr>
              <a:t>E</a:t>
            </a:r>
            <a:r>
              <a:rPr lang="en-US" altLang="zh-CN" sz="2000" dirty="0">
                <a:ea typeface="宋体" charset="-122"/>
              </a:rPr>
              <a:t>ncrypt the memory under a key derived from the user password</a:t>
            </a:r>
          </a:p>
          <a:p>
            <a:pPr marL="342900" indent="-342900">
              <a:lnSpc>
                <a:spcPct val="110000"/>
              </a:lnSpc>
              <a:buFont typeface="+mj-lt"/>
              <a:buAutoNum type="arabicPeriod"/>
            </a:pPr>
            <a:r>
              <a:rPr lang="en-US" altLang="ko-KR" sz="2300" dirty="0"/>
              <a:t>Storing keys differently</a:t>
            </a:r>
          </a:p>
          <a:p>
            <a:pPr marL="819136" lvl="1" indent="-285750">
              <a:lnSpc>
                <a:spcPct val="110000"/>
              </a:lnSpc>
            </a:pPr>
            <a:r>
              <a:rPr lang="en-US" altLang="ko-KR" sz="2000" dirty="0">
                <a:ea typeface="宋体" charset="-122"/>
              </a:rPr>
              <a:t>Avoiding precomputation will improve resistance but worse performance</a:t>
            </a:r>
            <a:endParaRPr lang="en-US" altLang="ko-KR" sz="2000" dirty="0"/>
          </a:p>
          <a:p>
            <a:pPr marL="342900" indent="-342900">
              <a:lnSpc>
                <a:spcPct val="110000"/>
              </a:lnSpc>
              <a:buFont typeface="+mj-lt"/>
              <a:buAutoNum type="arabicPeriod"/>
            </a:pPr>
            <a:r>
              <a:rPr lang="en-US" altLang="ko-KR" sz="2300" dirty="0"/>
              <a:t>Physical Defenses</a:t>
            </a:r>
          </a:p>
          <a:p>
            <a:pPr marL="819136" lvl="1" indent="-285750">
              <a:lnSpc>
                <a:spcPct val="110000"/>
              </a:lnSpc>
            </a:pPr>
            <a:r>
              <a:rPr lang="en-US" altLang="ko-KR" sz="2000" dirty="0">
                <a:ea typeface="宋体" charset="-122"/>
              </a:rPr>
              <a:t>Physically defend or detect memory from being removed</a:t>
            </a:r>
            <a:endParaRPr lang="en-US" altLang="ko-KR" sz="2000" dirty="0"/>
          </a:p>
          <a:p>
            <a:pPr marL="342900" indent="-342900">
              <a:lnSpc>
                <a:spcPct val="110000"/>
              </a:lnSpc>
              <a:buFont typeface="+mj-lt"/>
              <a:buAutoNum type="arabicPeriod"/>
            </a:pPr>
            <a:r>
              <a:rPr lang="en-US" altLang="ko-KR" sz="2300" dirty="0"/>
              <a:t>Architectural changes</a:t>
            </a:r>
          </a:p>
          <a:p>
            <a:pPr marL="819136" lvl="1" indent="-285750">
              <a:lnSpc>
                <a:spcPct val="110000"/>
              </a:lnSpc>
            </a:pPr>
            <a:r>
              <a:rPr lang="en-US" altLang="ko-KR" sz="2000" dirty="0"/>
              <a:t>DRAM could be designed to lose their state quickly</a:t>
            </a:r>
          </a:p>
          <a:p>
            <a:pPr marL="819136" lvl="1" indent="-285750">
              <a:lnSpc>
                <a:spcPct val="110000"/>
              </a:lnSpc>
            </a:pPr>
            <a:r>
              <a:rPr lang="en-US" altLang="ko-KR" sz="2000" dirty="0">
                <a:ea typeface="宋体" charset="-122"/>
              </a:rPr>
              <a:t>Store a keys securely while erasing them on power-up, reset, and shutdown</a:t>
            </a:r>
          </a:p>
          <a:p>
            <a:pPr marL="819136" lvl="1" indent="-285750">
              <a:lnSpc>
                <a:spcPct val="110000"/>
              </a:lnSpc>
            </a:pPr>
            <a:r>
              <a:rPr lang="en-US" altLang="ko-KR" sz="2000" dirty="0">
                <a:ea typeface="宋体" charset="-122"/>
              </a:rPr>
              <a:t>Encrypt the memory routinely</a:t>
            </a:r>
            <a:endParaRPr lang="en-US" altLang="ko-KR" sz="2000" dirty="0"/>
          </a:p>
          <a:p>
            <a:pPr marL="342900" indent="-342900">
              <a:lnSpc>
                <a:spcPct val="110000"/>
              </a:lnSpc>
              <a:buFont typeface="+mj-lt"/>
              <a:buAutoNum type="arabicPeriod"/>
            </a:pPr>
            <a:r>
              <a:rPr lang="en-US" altLang="ko-KR" sz="2300" dirty="0"/>
              <a:t>Encrypting in the disk controller</a:t>
            </a:r>
          </a:p>
          <a:p>
            <a:pPr marL="819136" lvl="1" indent="-285750">
              <a:lnSpc>
                <a:spcPct val="110000"/>
              </a:lnSpc>
            </a:pPr>
            <a:r>
              <a:rPr lang="en-US" altLang="ko-KR" sz="2000" dirty="0"/>
              <a:t>Store the key in the disk controller’s memory </a:t>
            </a:r>
          </a:p>
          <a:p>
            <a:pPr marL="342900" indent="-342900">
              <a:lnSpc>
                <a:spcPct val="110000"/>
              </a:lnSpc>
              <a:buFont typeface="+mj-lt"/>
              <a:buAutoNum type="arabicPeriod"/>
            </a:pPr>
            <a:r>
              <a:rPr lang="en-US" altLang="ko-KR" sz="2300" dirty="0">
                <a:ea typeface="굴림" panose="020B0600000101010101" pitchFamily="50" charset="-127"/>
              </a:rPr>
              <a:t>Trusted computing</a:t>
            </a:r>
          </a:p>
          <a:p>
            <a:pPr marL="819136" lvl="1" indent="-285750">
              <a:lnSpc>
                <a:spcPct val="110000"/>
              </a:lnSpc>
            </a:pPr>
            <a:r>
              <a:rPr lang="en-US" altLang="ko-KR" sz="2000" dirty="0"/>
              <a:t>Prevent a key from being loaded into memory, but cannot prevent from being captured</a:t>
            </a:r>
            <a:endParaRPr lang="en-US" altLang="ko-KR" sz="2000" dirty="0">
              <a:ea typeface="굴림" panose="020B0600000101010101" pitchFamily="50" charset="-127"/>
            </a:endParaRPr>
          </a:p>
        </p:txBody>
      </p:sp>
      <p:sp>
        <p:nvSpPr>
          <p:cNvPr id="4" name="Title 3"/>
          <p:cNvSpPr>
            <a:spLocks noGrp="1"/>
          </p:cNvSpPr>
          <p:nvPr>
            <p:ph type="title"/>
          </p:nvPr>
        </p:nvSpPr>
        <p:spPr/>
        <p:txBody>
          <a:bodyPr/>
          <a:lstStyle/>
          <a:p>
            <a:r>
              <a:rPr lang="en-US" altLang="zh-CN" dirty="0">
                <a:ea typeface="宋体" charset="-122"/>
              </a:rPr>
              <a:t>Countermeasures</a:t>
            </a:r>
            <a:endParaRPr lang="ko-KR" altLang="en-US" dirty="0"/>
          </a:p>
        </p:txBody>
      </p:sp>
    </p:spTree>
    <p:extLst>
      <p:ext uri="{BB962C8B-B14F-4D97-AF65-F5344CB8AC3E}">
        <p14:creationId xmlns:p14="http://schemas.microsoft.com/office/powerpoint/2010/main" val="30623600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p:txBody>
          <a:bodyPr>
            <a:normAutofit/>
          </a:bodyPr>
          <a:lstStyle/>
          <a:p>
            <a:r>
              <a:rPr lang="en-US" altLang="ko-KR" dirty="0"/>
              <a:t>Contents</a:t>
            </a:r>
            <a:endParaRPr lang="ko-KR" altLang="en-US" dirty="0"/>
          </a:p>
        </p:txBody>
      </p:sp>
      <p:graphicFrame>
        <p:nvGraphicFramePr>
          <p:cNvPr id="5" name="Group 3"/>
          <p:cNvGraphicFramePr>
            <a:graphicFrameLocks noGrp="1"/>
          </p:cNvGraphicFramePr>
          <p:nvPr>
            <p:extLst>
              <p:ext uri="{D42A27DB-BD31-4B8C-83A1-F6EECF244321}">
                <p14:modId xmlns:p14="http://schemas.microsoft.com/office/powerpoint/2010/main" val="4543691"/>
              </p:ext>
            </p:extLst>
          </p:nvPr>
        </p:nvGraphicFramePr>
        <p:xfrm>
          <a:off x="1959834" y="1613312"/>
          <a:ext cx="8439943" cy="3255966"/>
        </p:xfrm>
        <a:graphic>
          <a:graphicData uri="http://schemas.openxmlformats.org/drawingml/2006/table">
            <a:tbl>
              <a:tblPr/>
              <a:tblGrid>
                <a:gridCol w="561976">
                  <a:extLst>
                    <a:ext uri="{9D8B030D-6E8A-4147-A177-3AD203B41FA5}">
                      <a16:colId xmlns:a16="http://schemas.microsoft.com/office/drawing/2014/main" val="20000"/>
                    </a:ext>
                  </a:extLst>
                </a:gridCol>
                <a:gridCol w="7877967">
                  <a:extLst>
                    <a:ext uri="{9D8B030D-6E8A-4147-A177-3AD203B41FA5}">
                      <a16:colId xmlns:a16="http://schemas.microsoft.com/office/drawing/2014/main" val="20001"/>
                    </a:ext>
                  </a:extLst>
                </a:gridCol>
              </a:tblGrid>
              <a:tr h="465138">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defRPr/>
                      </a:pPr>
                      <a:r>
                        <a:rPr kumimoji="0" lang="en-US"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1</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US"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Introduction</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3221133294"/>
                  </a:ext>
                </a:extLst>
              </a:tr>
              <a:tr h="465138">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defRPr/>
                      </a:pPr>
                      <a:r>
                        <a:rPr kumimoji="0" lang="en-US"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2</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US"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Vulnerability</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2980177604"/>
                  </a:ext>
                </a:extLst>
              </a:tr>
              <a:tr h="465138">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defRPr/>
                      </a:pPr>
                      <a:r>
                        <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3</a:t>
                      </a:r>
                    </a:p>
                  </a:txBody>
                  <a:tcPr marL="90000" marR="90000" marT="46800" marB="46800" anchor="ctr" horzOverflow="overflow">
                    <a:lnL>
                      <a:noFill/>
                    </a:lnL>
                    <a:lnR>
                      <a:noFill/>
                    </a:lnR>
                    <a:lnT>
                      <a:noFill/>
                    </a:lnT>
                    <a:lnB>
                      <a:noFill/>
                    </a:lnB>
                    <a:lnTlToBr>
                      <a:noFill/>
                    </a:lnTlToBr>
                    <a:lnBlToTr>
                      <a:noFill/>
                    </a:lnBlToTr>
                    <a:no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GB" altLang="ko-KR" sz="2000" b="1" i="0" u="none" strike="noStrike" kern="1200" cap="none" normalizeH="0" baseline="0" dirty="0">
                          <a:ln>
                            <a:noFill/>
                          </a:ln>
                          <a:solidFill>
                            <a:srgbClr val="BFBFBF"/>
                          </a:solidFill>
                          <a:effectLst/>
                          <a:latin typeface="Calibri" panose="020F0502020204030204" pitchFamily="34" charset="0"/>
                          <a:ea typeface="+mn-ea"/>
                          <a:cs typeface="Calibri" panose="020F0502020204030204" pitchFamily="34" charset="0"/>
                        </a:rPr>
                        <a:t>Tools and Attacks</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3936005751"/>
                  </a:ext>
                </a:extLst>
              </a:tr>
              <a:tr h="465138">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defRPr/>
                      </a:pPr>
                      <a:r>
                        <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4</a:t>
                      </a:r>
                    </a:p>
                  </a:txBody>
                  <a:tcPr marL="90000" marR="90000" marT="46800" marB="46800" anchor="ctr" horzOverflow="overflow">
                    <a:lnL>
                      <a:noFill/>
                    </a:lnL>
                    <a:lnR>
                      <a:noFill/>
                    </a:lnR>
                    <a:lnT>
                      <a:noFill/>
                    </a:lnT>
                    <a:lnB>
                      <a:noFill/>
                    </a:lnB>
                    <a:lnTlToBr>
                      <a:noFill/>
                    </a:lnTlToBr>
                    <a:lnBlToTr>
                      <a:noFill/>
                    </a:lnBlToTr>
                    <a:no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GB" altLang="ko-KR" sz="2000" b="1" i="0" u="none" strike="noStrike" kern="1200" cap="none" normalizeH="0" baseline="0" dirty="0">
                          <a:ln>
                            <a:noFill/>
                          </a:ln>
                          <a:solidFill>
                            <a:srgbClr val="BFBFBF"/>
                          </a:solidFill>
                          <a:effectLst/>
                          <a:latin typeface="Calibri" panose="020F0502020204030204" pitchFamily="34" charset="0"/>
                          <a:ea typeface="+mn-ea"/>
                          <a:cs typeface="Calibri" panose="020F0502020204030204" pitchFamily="34" charset="0"/>
                        </a:rPr>
                        <a:t>Key Reconstruction &amp; Identification</a:t>
                      </a:r>
                    </a:p>
                  </a:txBody>
                  <a:tcPr marL="90000" marR="90000" marT="46800" marB="468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406407464"/>
                  </a:ext>
                </a:extLst>
              </a:tr>
              <a:tr h="465138">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defRPr/>
                      </a:pPr>
                      <a:r>
                        <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5</a:t>
                      </a:r>
                    </a:p>
                  </a:txBody>
                  <a:tcPr marL="90000" marR="90000" marT="46800" marB="46800" anchor="ctr" horzOverflow="overflow">
                    <a:lnL>
                      <a:noFill/>
                    </a:lnL>
                    <a:lnR>
                      <a:noFill/>
                    </a:lnR>
                    <a:lnT>
                      <a:noFill/>
                    </a:lnT>
                    <a:lnB>
                      <a:noFill/>
                    </a:lnB>
                    <a:lnTlToBr>
                      <a:noFill/>
                    </a:lnTlToBr>
                    <a:lnBlToTr>
                      <a:noFill/>
                    </a:lnBlToTr>
                    <a:no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GB" altLang="ko-KR" sz="2000" b="1" i="0" u="none" strike="noStrike" kern="1200" cap="none" normalizeH="0" baseline="0" dirty="0">
                          <a:ln>
                            <a:noFill/>
                          </a:ln>
                          <a:solidFill>
                            <a:srgbClr val="BFBFBF"/>
                          </a:solidFill>
                          <a:effectLst/>
                          <a:latin typeface="Calibri" panose="020F0502020204030204" pitchFamily="34" charset="0"/>
                          <a:ea typeface="+mn-ea"/>
                          <a:cs typeface="Calibri" panose="020F0502020204030204" pitchFamily="34" charset="0"/>
                        </a:rPr>
                        <a:t>Attacking Encrypted Disks</a:t>
                      </a:r>
                    </a:p>
                  </a:txBody>
                  <a:tcPr marL="90000" marR="90000" marT="46800" marB="468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697226829"/>
                  </a:ext>
                </a:extLst>
              </a:tr>
              <a:tr h="465138">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defRPr/>
                      </a:pPr>
                      <a:r>
                        <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6</a:t>
                      </a:r>
                    </a:p>
                  </a:txBody>
                  <a:tcPr marL="90000" marR="90000" marT="46800" marB="46800" anchor="ctr" horzOverflow="overflow">
                    <a:lnL>
                      <a:noFill/>
                    </a:lnL>
                    <a:lnR>
                      <a:noFill/>
                    </a:lnR>
                    <a:lnT>
                      <a:noFill/>
                    </a:lnT>
                    <a:lnB>
                      <a:noFill/>
                    </a:lnB>
                    <a:lnTlToBr>
                      <a:noFill/>
                    </a:lnTlToBr>
                    <a:lnBlToTr>
                      <a:noFill/>
                    </a:lnBlToTr>
                    <a:no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GB" altLang="ko-KR" sz="2000" b="1" i="0" u="none" strike="noStrike" kern="1200" cap="none" normalizeH="0" baseline="0" dirty="0">
                          <a:ln>
                            <a:noFill/>
                          </a:ln>
                          <a:solidFill>
                            <a:srgbClr val="BFBFBF"/>
                          </a:solidFill>
                          <a:effectLst/>
                          <a:latin typeface="Calibri" panose="020F0502020204030204" pitchFamily="34" charset="0"/>
                          <a:ea typeface="+mn-ea"/>
                          <a:cs typeface="Calibri" panose="020F0502020204030204" pitchFamily="34" charset="0"/>
                        </a:rPr>
                        <a:t>Countermeasures</a:t>
                      </a:r>
                    </a:p>
                  </a:txBody>
                  <a:tcPr marL="90000" marR="90000" marT="46800" marB="468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902359449"/>
                  </a:ext>
                </a:extLst>
              </a:tr>
              <a:tr h="465138">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US" altLang="ko-KR" sz="2000" b="1" i="0" u="none" strike="noStrike" cap="none" normalizeH="0" baseline="0" dirty="0">
                          <a:ln>
                            <a:noFill/>
                          </a:ln>
                          <a:solidFill>
                            <a:schemeClr val="bg1"/>
                          </a:solidFill>
                          <a:effectLst/>
                          <a:latin typeface="Calibri" panose="020F0502020204030204" pitchFamily="34" charset="0"/>
                          <a:ea typeface="맑은 고딕" pitchFamily="50" charset="-127"/>
                          <a:cs typeface="Calibri" panose="020F0502020204030204" pitchFamily="34" charset="0"/>
                        </a:rPr>
                        <a:t>7</a:t>
                      </a:r>
                      <a:endParaRPr kumimoji="0" lang="en-GB" altLang="ko-KR" sz="2000" b="1" i="0" u="none" strike="noStrike" cap="none" normalizeH="0" baseline="0" dirty="0">
                        <a:ln>
                          <a:noFill/>
                        </a:ln>
                        <a:solidFill>
                          <a:schemeClr val="bg1"/>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US" altLang="ko-KR" sz="2000" b="1" i="0" u="none" strike="noStrike" cap="none" normalizeH="0" baseline="0" dirty="0">
                          <a:ln>
                            <a:noFill/>
                          </a:ln>
                          <a:solidFill>
                            <a:schemeClr val="bg1"/>
                          </a:solidFill>
                          <a:effectLst/>
                          <a:latin typeface="Calibri" panose="020F0502020204030204" pitchFamily="34" charset="0"/>
                          <a:ea typeface="+mn-ea"/>
                          <a:cs typeface="Calibri" panose="020F0502020204030204" pitchFamily="34" charset="0"/>
                        </a:rPr>
                        <a:t>Related Works &amp; Conclusion</a:t>
                      </a:r>
                    </a:p>
                  </a:txBody>
                  <a:tcPr marL="90000" marR="90000" marT="46800" marB="46800" anchor="ctr" horzOverflow="overflow">
                    <a:lnL>
                      <a:noFill/>
                    </a:lnL>
                    <a:lnR>
                      <a:noFill/>
                    </a:lnR>
                    <a:lnT>
                      <a:noFill/>
                    </a:lnT>
                    <a:lnB>
                      <a:noFill/>
                    </a:lnB>
                    <a:lnTlToBr>
                      <a:noFill/>
                    </a:lnTlToBr>
                    <a:lnBlToTr>
                      <a:noFill/>
                    </a:lnBlToTr>
                    <a:gradFill>
                      <a:gsLst>
                        <a:gs pos="40000">
                          <a:schemeClr val="tx1"/>
                        </a:gs>
                        <a:gs pos="100000">
                          <a:schemeClr val="accent1">
                            <a:gamma/>
                            <a:tint val="0"/>
                            <a:invGamma/>
                          </a:schemeClr>
                        </a:gs>
                      </a:gsLst>
                      <a:lin ang="0" scaled="1"/>
                    </a:gra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4668643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dirty="0"/>
              <a:t>Previous Work</a:t>
            </a:r>
            <a:endParaRPr lang="ko-KR" altLang="en-US" dirty="0"/>
          </a:p>
        </p:txBody>
      </p:sp>
      <p:sp>
        <p:nvSpPr>
          <p:cNvPr id="3" name="Content Placeholder 2"/>
          <p:cNvSpPr>
            <a:spLocks noGrp="1"/>
          </p:cNvSpPr>
          <p:nvPr>
            <p:ph idx="1"/>
          </p:nvPr>
        </p:nvSpPr>
        <p:spPr/>
        <p:txBody>
          <a:bodyPr>
            <a:normAutofit lnSpcReduction="10000"/>
          </a:bodyPr>
          <a:lstStyle/>
          <a:p>
            <a:pPr>
              <a:lnSpc>
                <a:spcPct val="120000"/>
              </a:lnSpc>
            </a:pPr>
            <a:r>
              <a:rPr lang="en-US" altLang="ko-KR" sz="1800" dirty="0" err="1"/>
              <a:t>Pettersson</a:t>
            </a:r>
            <a:r>
              <a:rPr lang="en-US" altLang="ko-KR" sz="1800" dirty="0"/>
              <a:t>, T., Cryptographic key recovery from Linux memory dumps [Presentation at Chaos Communication Camp’07]</a:t>
            </a:r>
          </a:p>
          <a:p>
            <a:pPr lvl="1">
              <a:lnSpc>
                <a:spcPct val="120000"/>
              </a:lnSpc>
            </a:pPr>
            <a:r>
              <a:rPr lang="en-US" altLang="ko-KR" sz="1600" dirty="0">
                <a:ea typeface="굴림" panose="020B0600000101010101" pitchFamily="50" charset="-127"/>
              </a:rPr>
              <a:t>DRAM contents can survive cold boot and </a:t>
            </a:r>
            <a:r>
              <a:rPr lang="en-US" altLang="ko-KR" sz="1600" dirty="0" err="1">
                <a:ea typeface="굴림" panose="020B0600000101010101" pitchFamily="50" charset="-127"/>
              </a:rPr>
              <a:t>remanence</a:t>
            </a:r>
            <a:r>
              <a:rPr lang="en-US" altLang="ko-KR" sz="1600" dirty="0">
                <a:ea typeface="굴림" panose="020B0600000101010101" pitchFamily="50" charset="-127"/>
              </a:rPr>
              <a:t> could be used to acquire memory images and cryptographic keys</a:t>
            </a:r>
          </a:p>
          <a:p>
            <a:pPr>
              <a:lnSpc>
                <a:spcPct val="120000"/>
              </a:lnSpc>
            </a:pPr>
            <a:r>
              <a:rPr lang="en-US" altLang="ko-KR" sz="1800" dirty="0"/>
              <a:t>Chow, J., Shredding your garbage: Reducing data lifetime through secure deallocation [USENIX Sec‘05]</a:t>
            </a:r>
          </a:p>
          <a:p>
            <a:pPr lvl="1">
              <a:lnSpc>
                <a:spcPct val="120000"/>
              </a:lnSpc>
            </a:pPr>
            <a:r>
              <a:rPr lang="en-US" altLang="ko-KR" sz="1600" dirty="0">
                <a:ea typeface="굴림" panose="020B0600000101010101" pitchFamily="50" charset="-127"/>
              </a:rPr>
              <a:t>Discovered the </a:t>
            </a:r>
            <a:r>
              <a:rPr lang="en-US" altLang="ko-KR" sz="1600" dirty="0" err="1"/>
              <a:t>remanence</a:t>
            </a:r>
            <a:r>
              <a:rPr lang="en-US" altLang="ko-KR" sz="1600" dirty="0">
                <a:ea typeface="굴림" panose="020B0600000101010101" pitchFamily="50" charset="-127"/>
              </a:rPr>
              <a:t> during an unrelated experiment, and remarked security implications</a:t>
            </a:r>
          </a:p>
          <a:p>
            <a:pPr>
              <a:lnSpc>
                <a:spcPct val="120000"/>
              </a:lnSpc>
            </a:pPr>
            <a:r>
              <a:rPr lang="en-US" altLang="ko-KR" sz="1800" dirty="0"/>
              <a:t>MacIver, D., Penetration testing Windows Vista BitLocker drive encryption [Presentation at Hack In The Box’06]</a:t>
            </a:r>
          </a:p>
          <a:p>
            <a:pPr lvl="1">
              <a:lnSpc>
                <a:spcPct val="120000"/>
              </a:lnSpc>
            </a:pPr>
            <a:r>
              <a:rPr lang="en-US" altLang="ko-KR" sz="1600" dirty="0">
                <a:ea typeface="굴림" panose="020B0600000101010101" pitchFamily="50" charset="-127"/>
              </a:rPr>
              <a:t>Microsoft knew that memory </a:t>
            </a:r>
            <a:r>
              <a:rPr lang="en-US" altLang="ko-KR" sz="1600" dirty="0" err="1">
                <a:ea typeface="굴림" panose="020B0600000101010101" pitchFamily="50" charset="-127"/>
              </a:rPr>
              <a:t>remanence</a:t>
            </a:r>
            <a:r>
              <a:rPr lang="en-US" altLang="ko-KR" sz="1600" dirty="0">
                <a:ea typeface="굴림" panose="020B0600000101010101" pitchFamily="50" charset="-127"/>
              </a:rPr>
              <a:t> and BitLocker is vulnerable to a cold-boot attack</a:t>
            </a:r>
          </a:p>
          <a:p>
            <a:pPr>
              <a:lnSpc>
                <a:spcPct val="120000"/>
              </a:lnSpc>
            </a:pPr>
            <a:r>
              <a:rPr lang="de-DE" altLang="ko-KR" sz="1800" dirty="0"/>
              <a:t>Link, W., May, H.</a:t>
            </a:r>
            <a:r>
              <a:rPr lang="en-US" altLang="ko-KR" sz="1800" dirty="0"/>
              <a:t>, </a:t>
            </a:r>
            <a:r>
              <a:rPr lang="de-DE" altLang="ko-KR" sz="1800" dirty="0"/>
              <a:t>Eigenschaften von MOS-Ein-Transistorspeicherzellen bei tiefen Temperaturen [Archiv für Elektronik und Ubertragungstechnik‘79]</a:t>
            </a:r>
          </a:p>
          <a:p>
            <a:pPr lvl="1">
              <a:lnSpc>
                <a:spcPct val="120000"/>
              </a:lnSpc>
            </a:pPr>
            <a:r>
              <a:rPr lang="en-US" altLang="ko-KR" sz="1600" dirty="0"/>
              <a:t>Since the 1970s, DRAM </a:t>
            </a:r>
            <a:r>
              <a:rPr lang="en-US" altLang="ko-KR" sz="1600" dirty="0" err="1">
                <a:ea typeface="굴림" panose="020B0600000101010101" pitchFamily="50" charset="-127"/>
              </a:rPr>
              <a:t>remanence</a:t>
            </a:r>
            <a:r>
              <a:rPr lang="en-US" altLang="ko-KR" sz="1600" dirty="0">
                <a:ea typeface="굴림" panose="020B0600000101010101" pitchFamily="50" charset="-127"/>
              </a:rPr>
              <a:t> has been known</a:t>
            </a:r>
            <a:endParaRPr lang="en-US" altLang="ko-KR" sz="1600" dirty="0"/>
          </a:p>
          <a:p>
            <a:pPr>
              <a:lnSpc>
                <a:spcPct val="120000"/>
              </a:lnSpc>
            </a:pPr>
            <a:r>
              <a:rPr lang="en-US" altLang="ko-KR" sz="1800" dirty="0" err="1"/>
              <a:t>Gutmann</a:t>
            </a:r>
            <a:r>
              <a:rPr lang="en-US" altLang="ko-KR" sz="1800" dirty="0"/>
              <a:t>, P., Secure deletion of data from magnetic and solid-state memory / Data </a:t>
            </a:r>
            <a:r>
              <a:rPr lang="en-US" altLang="ko-KR" sz="1800" dirty="0" err="1"/>
              <a:t>remanence</a:t>
            </a:r>
            <a:r>
              <a:rPr lang="en-US" altLang="ko-KR" sz="1800" dirty="0"/>
              <a:t> in semiconductor devices [USENIX Sec’96 / USENIX Sec’01]</a:t>
            </a:r>
          </a:p>
          <a:p>
            <a:pPr lvl="1">
              <a:lnSpc>
                <a:spcPct val="120000"/>
              </a:lnSpc>
            </a:pPr>
            <a:r>
              <a:rPr lang="en-US" altLang="ko-KR" sz="1600" dirty="0"/>
              <a:t>Attributes burn-in to physical changes, and suggests that keys be relocated periodically as a defense</a:t>
            </a:r>
            <a:endParaRPr lang="de-DE" altLang="ko-KR" sz="1600" dirty="0"/>
          </a:p>
        </p:txBody>
      </p:sp>
    </p:spTree>
    <p:extLst>
      <p:ext uri="{BB962C8B-B14F-4D97-AF65-F5344CB8AC3E}">
        <p14:creationId xmlns:p14="http://schemas.microsoft.com/office/powerpoint/2010/main" val="29866333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dirty="0"/>
              <a:t>Memory Scramblers</a:t>
            </a:r>
            <a:endParaRPr lang="ko-KR" altLang="en-US" dirty="0"/>
          </a:p>
        </p:txBody>
      </p:sp>
      <p:sp>
        <p:nvSpPr>
          <p:cNvPr id="3" name="Content Placeholder 2"/>
          <p:cNvSpPr>
            <a:spLocks noGrp="1"/>
          </p:cNvSpPr>
          <p:nvPr>
            <p:ph idx="1"/>
          </p:nvPr>
        </p:nvSpPr>
        <p:spPr/>
        <p:txBody>
          <a:bodyPr/>
          <a:lstStyle/>
          <a:p>
            <a:r>
              <a:rPr lang="en-US" altLang="ko-KR" sz="1800" dirty="0"/>
              <a:t>From DDR3</a:t>
            </a:r>
            <a:r>
              <a:rPr lang="en-US" altLang="ko-KR" sz="1800" i="1" dirty="0"/>
              <a:t>, memory scramblers </a:t>
            </a:r>
            <a:r>
              <a:rPr lang="en-US" altLang="ko-KR" sz="1800" dirty="0"/>
              <a:t>are introduced as basic protection from the cold boot attack</a:t>
            </a:r>
          </a:p>
          <a:p>
            <a:r>
              <a:rPr lang="en-US" altLang="ko-KR" sz="1800" dirty="0"/>
              <a:t>Memory scramblers XOR the pseudo random numbers with data to be written</a:t>
            </a:r>
          </a:p>
          <a:p>
            <a:pPr lvl="1"/>
            <a:r>
              <a:rPr lang="en-US" altLang="ko-KR" sz="1530" dirty="0"/>
              <a:t>DDR3: Number generated from pseudo random number generated from boot time and address to be written</a:t>
            </a:r>
          </a:p>
          <a:p>
            <a:r>
              <a:rPr lang="en-US" altLang="ko-KR" sz="1800" dirty="0" err="1"/>
              <a:t>Gruhn</a:t>
            </a:r>
            <a:r>
              <a:rPr lang="en-US" altLang="ko-KR" sz="1800" dirty="0"/>
              <a:t>, M., On the Practicability of Cold Boot Attacks [International Conference on Availability, Reliability and Security'13]</a:t>
            </a:r>
          </a:p>
          <a:p>
            <a:pPr lvl="1"/>
            <a:r>
              <a:rPr lang="en-US" altLang="ko-KR" sz="1533" dirty="0"/>
              <a:t>Could not reproduce cold boot attacks against DDR3</a:t>
            </a:r>
          </a:p>
        </p:txBody>
      </p:sp>
      <p:pic>
        <p:nvPicPr>
          <p:cNvPr id="4" name="그림 3"/>
          <p:cNvPicPr>
            <a:picLocks noChangeAspect="1"/>
          </p:cNvPicPr>
          <p:nvPr/>
        </p:nvPicPr>
        <p:blipFill>
          <a:blip r:embed="rId3"/>
          <a:stretch>
            <a:fillRect/>
          </a:stretch>
        </p:blipFill>
        <p:spPr>
          <a:xfrm>
            <a:off x="1714500" y="3177731"/>
            <a:ext cx="8763000" cy="2886075"/>
          </a:xfrm>
          <a:prstGeom prst="rect">
            <a:avLst/>
          </a:prstGeom>
        </p:spPr>
      </p:pic>
    </p:spTree>
    <p:extLst>
      <p:ext uri="{BB962C8B-B14F-4D97-AF65-F5344CB8AC3E}">
        <p14:creationId xmlns:p14="http://schemas.microsoft.com/office/powerpoint/2010/main" val="4113611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dirty="0"/>
              <a:t>DDR3 was Broken</a:t>
            </a:r>
            <a:endParaRPr lang="ko-KR" altLang="en-US" dirty="0"/>
          </a:p>
        </p:txBody>
      </p:sp>
      <p:sp>
        <p:nvSpPr>
          <p:cNvPr id="3" name="Content Placeholder 2"/>
          <p:cNvSpPr>
            <a:spLocks noGrp="1"/>
          </p:cNvSpPr>
          <p:nvPr>
            <p:ph idx="1"/>
          </p:nvPr>
        </p:nvSpPr>
        <p:spPr/>
        <p:txBody>
          <a:bodyPr/>
          <a:lstStyle/>
          <a:p>
            <a:r>
              <a:rPr lang="en-US" altLang="ko-KR" sz="1800" dirty="0"/>
              <a:t>Bauer, J., Lest we forget: Cold-boot attacks on scrambled DDR3 memory [Digital Investigation'16]</a:t>
            </a:r>
          </a:p>
          <a:p>
            <a:pPr lvl="1"/>
            <a:r>
              <a:rPr lang="en-US" altLang="ko-KR" sz="1533" dirty="0"/>
              <a:t>Demonstrated a cold boot attack that bypasses DDR3 scrambler son 2</a:t>
            </a:r>
            <a:r>
              <a:rPr lang="en-US" altLang="ko-KR" sz="1533" i="1" baseline="30000" dirty="0"/>
              <a:t>nd</a:t>
            </a:r>
            <a:r>
              <a:rPr lang="en-US" altLang="ko-KR" sz="1533" i="1" dirty="0"/>
              <a:t> </a:t>
            </a:r>
            <a:r>
              <a:rPr lang="en-US" altLang="ko-KR" sz="1533" dirty="0"/>
              <a:t>generation Intel Core (</a:t>
            </a:r>
            <a:r>
              <a:rPr lang="en-US" altLang="ko-KR" sz="1533" dirty="0" err="1"/>
              <a:t>SandyBridge</a:t>
            </a:r>
            <a:r>
              <a:rPr lang="en-US" altLang="ko-KR" sz="1533" dirty="0"/>
              <a:t>) CPUs</a:t>
            </a:r>
          </a:p>
          <a:p>
            <a:pPr lvl="1"/>
            <a:r>
              <a:rPr lang="en-US" altLang="ko-KR" sz="1533" dirty="0"/>
              <a:t>Requires only 64 bytes of known plaintext per memory channel and only 50 bytes if the mathematical approach is chosen to descramble the image</a:t>
            </a:r>
          </a:p>
          <a:p>
            <a:pPr lvl="1"/>
            <a:endParaRPr lang="ko-KR" altLang="en-US" sz="1533" dirty="0"/>
          </a:p>
        </p:txBody>
      </p:sp>
      <p:grpSp>
        <p:nvGrpSpPr>
          <p:cNvPr id="8" name="그룹 7"/>
          <p:cNvGrpSpPr/>
          <p:nvPr/>
        </p:nvGrpSpPr>
        <p:grpSpPr>
          <a:xfrm>
            <a:off x="1556427" y="2903210"/>
            <a:ext cx="9079147" cy="2891662"/>
            <a:chOff x="1795525" y="2870160"/>
            <a:chExt cx="8625413" cy="2747150"/>
          </a:xfrm>
        </p:grpSpPr>
        <p:pic>
          <p:nvPicPr>
            <p:cNvPr id="5" name="그림 4"/>
            <p:cNvPicPr>
              <a:picLocks noChangeAspect="1"/>
            </p:cNvPicPr>
            <p:nvPr/>
          </p:nvPicPr>
          <p:blipFill>
            <a:blip r:embed="rId3"/>
            <a:stretch>
              <a:fillRect/>
            </a:stretch>
          </p:blipFill>
          <p:spPr>
            <a:xfrm>
              <a:off x="1795525" y="2870160"/>
              <a:ext cx="2880000" cy="2747150"/>
            </a:xfrm>
            <a:prstGeom prst="rect">
              <a:avLst/>
            </a:prstGeom>
          </p:spPr>
        </p:pic>
        <p:pic>
          <p:nvPicPr>
            <p:cNvPr id="6" name="그림 5"/>
            <p:cNvPicPr>
              <a:picLocks noChangeAspect="1"/>
            </p:cNvPicPr>
            <p:nvPr/>
          </p:nvPicPr>
          <p:blipFill>
            <a:blip r:embed="rId4"/>
            <a:stretch>
              <a:fillRect/>
            </a:stretch>
          </p:blipFill>
          <p:spPr>
            <a:xfrm>
              <a:off x="4668231" y="2895412"/>
              <a:ext cx="2880000" cy="2591053"/>
            </a:xfrm>
            <a:prstGeom prst="rect">
              <a:avLst/>
            </a:prstGeom>
          </p:spPr>
        </p:pic>
        <p:pic>
          <p:nvPicPr>
            <p:cNvPr id="7" name="그림 6"/>
            <p:cNvPicPr>
              <a:picLocks noChangeAspect="1"/>
            </p:cNvPicPr>
            <p:nvPr/>
          </p:nvPicPr>
          <p:blipFill>
            <a:blip r:embed="rId5"/>
            <a:stretch>
              <a:fillRect/>
            </a:stretch>
          </p:blipFill>
          <p:spPr>
            <a:xfrm>
              <a:off x="7540938" y="2913150"/>
              <a:ext cx="2880000" cy="2598567"/>
            </a:xfrm>
            <a:prstGeom prst="rect">
              <a:avLst/>
            </a:prstGeom>
          </p:spPr>
        </p:pic>
      </p:grpSp>
    </p:spTree>
    <p:extLst>
      <p:ext uri="{BB962C8B-B14F-4D97-AF65-F5344CB8AC3E}">
        <p14:creationId xmlns:p14="http://schemas.microsoft.com/office/powerpoint/2010/main" val="3786953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dirty="0"/>
              <a:t>Stolen Laptops</a:t>
            </a:r>
            <a:endParaRPr lang="ko-KR" altLang="en-US" dirty="0"/>
          </a:p>
        </p:txBody>
      </p:sp>
      <p:pic>
        <p:nvPicPr>
          <p:cNvPr id="3" name="그림 2"/>
          <p:cNvPicPr>
            <a:picLocks noChangeAspect="1"/>
          </p:cNvPicPr>
          <p:nvPr/>
        </p:nvPicPr>
        <p:blipFill>
          <a:blip r:embed="rId3"/>
          <a:stretch>
            <a:fillRect/>
          </a:stretch>
        </p:blipFill>
        <p:spPr>
          <a:xfrm>
            <a:off x="1098741" y="1319724"/>
            <a:ext cx="4676603" cy="1080000"/>
          </a:xfrm>
          <a:prstGeom prst="rect">
            <a:avLst/>
          </a:prstGeom>
        </p:spPr>
      </p:pic>
      <p:pic>
        <p:nvPicPr>
          <p:cNvPr id="8" name="그림 7"/>
          <p:cNvPicPr>
            <a:picLocks noChangeAspect="1"/>
          </p:cNvPicPr>
          <p:nvPr/>
        </p:nvPicPr>
        <p:blipFill>
          <a:blip r:embed="rId4"/>
          <a:stretch>
            <a:fillRect/>
          </a:stretch>
        </p:blipFill>
        <p:spPr>
          <a:xfrm>
            <a:off x="6096000" y="1343819"/>
            <a:ext cx="4540681" cy="1080000"/>
          </a:xfrm>
          <a:prstGeom prst="rect">
            <a:avLst/>
          </a:prstGeom>
        </p:spPr>
      </p:pic>
      <p:pic>
        <p:nvPicPr>
          <p:cNvPr id="9" name="그림 8"/>
          <p:cNvPicPr>
            <a:picLocks noChangeAspect="1"/>
          </p:cNvPicPr>
          <p:nvPr/>
        </p:nvPicPr>
        <p:blipFill>
          <a:blip r:embed="rId5"/>
          <a:stretch>
            <a:fillRect/>
          </a:stretch>
        </p:blipFill>
        <p:spPr>
          <a:xfrm>
            <a:off x="3325565" y="2734481"/>
            <a:ext cx="5540870" cy="1080000"/>
          </a:xfrm>
          <a:prstGeom prst="rect">
            <a:avLst/>
          </a:prstGeom>
        </p:spPr>
      </p:pic>
      <p:pic>
        <p:nvPicPr>
          <p:cNvPr id="10" name="그림 9"/>
          <p:cNvPicPr>
            <a:picLocks noChangeAspect="1"/>
          </p:cNvPicPr>
          <p:nvPr/>
        </p:nvPicPr>
        <p:blipFill>
          <a:blip r:embed="rId6"/>
          <a:stretch>
            <a:fillRect/>
          </a:stretch>
        </p:blipFill>
        <p:spPr>
          <a:xfrm>
            <a:off x="2248120" y="4105470"/>
            <a:ext cx="3218614" cy="720000"/>
          </a:xfrm>
          <a:prstGeom prst="rect">
            <a:avLst/>
          </a:prstGeom>
        </p:spPr>
      </p:pic>
      <p:pic>
        <p:nvPicPr>
          <p:cNvPr id="11" name="그림 10"/>
          <p:cNvPicPr>
            <a:picLocks noChangeAspect="1"/>
          </p:cNvPicPr>
          <p:nvPr/>
        </p:nvPicPr>
        <p:blipFill>
          <a:blip r:embed="rId7"/>
          <a:stretch>
            <a:fillRect/>
          </a:stretch>
        </p:blipFill>
        <p:spPr>
          <a:xfrm>
            <a:off x="5923010" y="4199822"/>
            <a:ext cx="3878182" cy="540000"/>
          </a:xfrm>
          <a:prstGeom prst="rect">
            <a:avLst/>
          </a:prstGeom>
        </p:spPr>
      </p:pic>
      <p:pic>
        <p:nvPicPr>
          <p:cNvPr id="12" name="그림 11"/>
          <p:cNvPicPr>
            <a:picLocks noChangeAspect="1"/>
          </p:cNvPicPr>
          <p:nvPr/>
        </p:nvPicPr>
        <p:blipFill>
          <a:blip r:embed="rId8"/>
          <a:stretch>
            <a:fillRect/>
          </a:stretch>
        </p:blipFill>
        <p:spPr>
          <a:xfrm>
            <a:off x="3087972" y="5060523"/>
            <a:ext cx="6016056" cy="1080000"/>
          </a:xfrm>
          <a:prstGeom prst="rect">
            <a:avLst/>
          </a:prstGeom>
        </p:spPr>
      </p:pic>
    </p:spTree>
    <p:extLst>
      <p:ext uri="{BB962C8B-B14F-4D97-AF65-F5344CB8AC3E}">
        <p14:creationId xmlns:p14="http://schemas.microsoft.com/office/powerpoint/2010/main" val="8357288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dirty="0"/>
              <a:t>DDR4 was also Broken</a:t>
            </a:r>
            <a:endParaRPr lang="ko-KR" altLang="en-US" dirty="0"/>
          </a:p>
        </p:txBody>
      </p:sp>
      <p:sp>
        <p:nvSpPr>
          <p:cNvPr id="3" name="Content Placeholder 2"/>
          <p:cNvSpPr>
            <a:spLocks noGrp="1"/>
          </p:cNvSpPr>
          <p:nvPr>
            <p:ph idx="1"/>
          </p:nvPr>
        </p:nvSpPr>
        <p:spPr/>
        <p:txBody>
          <a:bodyPr>
            <a:normAutofit/>
          </a:bodyPr>
          <a:lstStyle/>
          <a:p>
            <a:r>
              <a:rPr lang="en-US" altLang="ko-KR" sz="2400" dirty="0"/>
              <a:t>DDR4 memory scramblers have been redesigned</a:t>
            </a:r>
          </a:p>
          <a:p>
            <a:r>
              <a:rPr lang="en-US" altLang="ko-KR" sz="2400" dirty="0" err="1"/>
              <a:t>Yitbarek</a:t>
            </a:r>
            <a:r>
              <a:rPr lang="en-US" altLang="ko-KR" sz="2400" dirty="0"/>
              <a:t>, SF., Cold Boot Attacks are Still Hot: Security Analysis of Memory Scramblers in Modern Processors [IEEE International Symposium on High Performance Computer Architecture‘17]</a:t>
            </a:r>
          </a:p>
          <a:p>
            <a:pPr lvl="1"/>
            <a:r>
              <a:rPr lang="en-US" altLang="ko-KR" sz="2000" dirty="0"/>
              <a:t>Effective attack on DDR4</a:t>
            </a:r>
          </a:p>
          <a:p>
            <a:pPr lvl="1"/>
            <a:r>
              <a:rPr lang="en-US" altLang="ko-KR" sz="2000" dirty="0"/>
              <a:t>Scramblers do not provide confidentiality guarantees</a:t>
            </a:r>
          </a:p>
          <a:p>
            <a:pPr lvl="1"/>
            <a:r>
              <a:rPr lang="en-US" altLang="ko-KR" sz="2000" dirty="0"/>
              <a:t>Replacing memory scramblers with strong cipher engines can provide better protection</a:t>
            </a:r>
          </a:p>
        </p:txBody>
      </p:sp>
    </p:spTree>
    <p:extLst>
      <p:ext uri="{BB962C8B-B14F-4D97-AF65-F5344CB8AC3E}">
        <p14:creationId xmlns:p14="http://schemas.microsoft.com/office/powerpoint/2010/main" val="38189988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altLang="ko-KR" sz="2400" dirty="0"/>
              <a:t>Müller, T., Frost; Forensic Recovery of Scrambled Telephones [International Conference on Applied Cryptography and Network Security'13]</a:t>
            </a:r>
          </a:p>
          <a:p>
            <a:pPr lvl="1"/>
            <a:r>
              <a:rPr lang="en-US" altLang="ko-KR" sz="1800" dirty="0"/>
              <a:t>Broke Android smartphone with full disk encryption performing Cold-Boot Attacks</a:t>
            </a:r>
          </a:p>
          <a:p>
            <a:pPr lvl="1"/>
            <a:r>
              <a:rPr lang="en-US" altLang="ko-KR" sz="1800" dirty="0"/>
              <a:t>Recovered sensitive information from RAM</a:t>
            </a:r>
          </a:p>
        </p:txBody>
      </p:sp>
      <p:sp>
        <p:nvSpPr>
          <p:cNvPr id="4" name="Title 1"/>
          <p:cNvSpPr>
            <a:spLocks noGrp="1"/>
          </p:cNvSpPr>
          <p:nvPr>
            <p:ph type="title"/>
          </p:nvPr>
        </p:nvSpPr>
        <p:spPr/>
        <p:txBody>
          <a:bodyPr/>
          <a:lstStyle/>
          <a:p>
            <a:r>
              <a:rPr lang="en-US" altLang="ko-KR" dirty="0"/>
              <a:t>Android Smartphone</a:t>
            </a:r>
            <a:endParaRPr lang="ko-KR" altLang="en-US" dirty="0"/>
          </a:p>
        </p:txBody>
      </p:sp>
      <p:pic>
        <p:nvPicPr>
          <p:cNvPr id="2" name="그림 1"/>
          <p:cNvPicPr>
            <a:picLocks noChangeAspect="1"/>
          </p:cNvPicPr>
          <p:nvPr/>
        </p:nvPicPr>
        <p:blipFill>
          <a:blip r:embed="rId3"/>
          <a:stretch>
            <a:fillRect/>
          </a:stretch>
        </p:blipFill>
        <p:spPr>
          <a:xfrm>
            <a:off x="3510353" y="2835056"/>
            <a:ext cx="5171295" cy="3240000"/>
          </a:xfrm>
          <a:prstGeom prst="rect">
            <a:avLst/>
          </a:prstGeom>
        </p:spPr>
      </p:pic>
    </p:spTree>
    <p:extLst>
      <p:ext uri="{BB962C8B-B14F-4D97-AF65-F5344CB8AC3E}">
        <p14:creationId xmlns:p14="http://schemas.microsoft.com/office/powerpoint/2010/main" val="42841131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ko-KR" dirty="0"/>
              <a:t>Storing Keys Outside RAM</a:t>
            </a:r>
          </a:p>
        </p:txBody>
      </p:sp>
      <p:sp>
        <p:nvSpPr>
          <p:cNvPr id="3" name="Content Placeholder 2"/>
          <p:cNvSpPr>
            <a:spLocks noGrp="1"/>
          </p:cNvSpPr>
          <p:nvPr>
            <p:ph idx="1"/>
          </p:nvPr>
        </p:nvSpPr>
        <p:spPr/>
        <p:txBody>
          <a:bodyPr>
            <a:normAutofit/>
          </a:bodyPr>
          <a:lstStyle/>
          <a:p>
            <a:pPr marL="342900" indent="-342900">
              <a:buFont typeface="+mj-lt"/>
              <a:buAutoNum type="arabicPeriod"/>
            </a:pPr>
            <a:r>
              <a:rPr lang="en-US" altLang="ko-KR" sz="2000" dirty="0"/>
              <a:t>Register-based key storage</a:t>
            </a:r>
          </a:p>
          <a:p>
            <a:pPr lvl="1"/>
            <a:r>
              <a:rPr lang="en-US" altLang="ko-KR" sz="2000" dirty="0"/>
              <a:t>Loop-Amnesia: 2011</a:t>
            </a:r>
          </a:p>
          <a:p>
            <a:pPr lvl="1"/>
            <a:r>
              <a:rPr lang="en-US" altLang="ko-KR" sz="2000" dirty="0"/>
              <a:t>TRESOR: 2011</a:t>
            </a:r>
          </a:p>
          <a:p>
            <a:pPr lvl="1"/>
            <a:r>
              <a:rPr lang="en-US" altLang="ko-KR" sz="2000" dirty="0" err="1"/>
              <a:t>TreVisor</a:t>
            </a:r>
            <a:r>
              <a:rPr lang="en-US" altLang="ko-KR" sz="2000" dirty="0"/>
              <a:t>: 2012</a:t>
            </a:r>
          </a:p>
          <a:p>
            <a:pPr lvl="1"/>
            <a:r>
              <a:rPr lang="en-US" altLang="ko-KR" sz="2000" dirty="0"/>
              <a:t>ARMORED: 2013</a:t>
            </a:r>
          </a:p>
          <a:p>
            <a:pPr marL="342900" indent="-342900">
              <a:buFont typeface="+mj-lt"/>
              <a:buAutoNum type="arabicPeriod"/>
            </a:pPr>
            <a:r>
              <a:rPr lang="en-US" altLang="ko-KR" sz="2000" dirty="0"/>
              <a:t>Cache-based key storage</a:t>
            </a:r>
          </a:p>
          <a:p>
            <a:pPr lvl="1"/>
            <a:r>
              <a:rPr lang="en-US" altLang="ko-KR" sz="2000" dirty="0" err="1"/>
              <a:t>Copker</a:t>
            </a:r>
            <a:r>
              <a:rPr lang="en-US" altLang="ko-KR" sz="2000" dirty="0"/>
              <a:t>: 2011</a:t>
            </a:r>
          </a:p>
          <a:p>
            <a:pPr lvl="1"/>
            <a:r>
              <a:rPr lang="en-US" altLang="ko-KR" sz="2000" dirty="0"/>
              <a:t>Sentry: 2015</a:t>
            </a:r>
          </a:p>
          <a:p>
            <a:pPr lvl="1"/>
            <a:r>
              <a:rPr lang="en-US" altLang="ko-KR" sz="2000" dirty="0" err="1"/>
              <a:t>CaSE</a:t>
            </a:r>
            <a:r>
              <a:rPr lang="en-US" altLang="ko-KR" sz="2000" dirty="0"/>
              <a:t>: 2016</a:t>
            </a:r>
          </a:p>
          <a:p>
            <a:pPr marL="342900" indent="-342900">
              <a:buFont typeface="+mj-lt"/>
              <a:buAutoNum type="arabicPeriod"/>
            </a:pPr>
            <a:r>
              <a:rPr lang="en-US" altLang="ko-KR" sz="2000" dirty="0"/>
              <a:t>GPU-based key</a:t>
            </a:r>
            <a:r>
              <a:rPr lang="ko-KR" altLang="en-US" sz="2000" dirty="0"/>
              <a:t> </a:t>
            </a:r>
            <a:r>
              <a:rPr lang="en-US" altLang="ko-KR" sz="2000" dirty="0"/>
              <a:t>storage</a:t>
            </a:r>
          </a:p>
          <a:p>
            <a:pPr lvl="1"/>
            <a:r>
              <a:rPr lang="en-US" altLang="ko-KR" sz="2000" dirty="0" err="1"/>
              <a:t>PixelVault</a:t>
            </a:r>
            <a:r>
              <a:rPr lang="en-US" altLang="ko-KR" sz="2000" dirty="0"/>
              <a:t>: 2014</a:t>
            </a:r>
          </a:p>
        </p:txBody>
      </p:sp>
    </p:spTree>
    <p:extLst>
      <p:ext uri="{BB962C8B-B14F-4D97-AF65-F5344CB8AC3E}">
        <p14:creationId xmlns:p14="http://schemas.microsoft.com/office/powerpoint/2010/main" val="17715954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dirty="0"/>
              <a:t>A Decade Later…</a:t>
            </a:r>
            <a:endParaRPr lang="ko-KR" altLang="en-US" dirty="0"/>
          </a:p>
        </p:txBody>
      </p:sp>
      <p:pic>
        <p:nvPicPr>
          <p:cNvPr id="14" name="그림 13"/>
          <p:cNvPicPr>
            <a:picLocks noChangeAspect="1"/>
          </p:cNvPicPr>
          <p:nvPr/>
        </p:nvPicPr>
        <p:blipFill>
          <a:blip r:embed="rId3"/>
          <a:stretch>
            <a:fillRect/>
          </a:stretch>
        </p:blipFill>
        <p:spPr>
          <a:xfrm>
            <a:off x="308547" y="2909324"/>
            <a:ext cx="6642739" cy="1080000"/>
          </a:xfrm>
          <a:prstGeom prst="rect">
            <a:avLst/>
          </a:prstGeom>
        </p:spPr>
      </p:pic>
      <p:pic>
        <p:nvPicPr>
          <p:cNvPr id="15" name="그림 14"/>
          <p:cNvPicPr>
            <a:picLocks noChangeAspect="1"/>
          </p:cNvPicPr>
          <p:nvPr/>
        </p:nvPicPr>
        <p:blipFill>
          <a:blip r:embed="rId4"/>
          <a:stretch>
            <a:fillRect/>
          </a:stretch>
        </p:blipFill>
        <p:spPr>
          <a:xfrm>
            <a:off x="609600" y="1207952"/>
            <a:ext cx="6309922" cy="1440000"/>
          </a:xfrm>
          <a:prstGeom prst="rect">
            <a:avLst/>
          </a:prstGeom>
        </p:spPr>
      </p:pic>
      <p:pic>
        <p:nvPicPr>
          <p:cNvPr id="16" name="그림 15"/>
          <p:cNvPicPr>
            <a:picLocks noChangeAspect="1"/>
          </p:cNvPicPr>
          <p:nvPr/>
        </p:nvPicPr>
        <p:blipFill>
          <a:blip r:embed="rId5"/>
          <a:stretch>
            <a:fillRect/>
          </a:stretch>
        </p:blipFill>
        <p:spPr>
          <a:xfrm>
            <a:off x="5593579" y="3448541"/>
            <a:ext cx="5988821" cy="1440000"/>
          </a:xfrm>
          <a:prstGeom prst="rect">
            <a:avLst/>
          </a:prstGeom>
        </p:spPr>
      </p:pic>
      <p:pic>
        <p:nvPicPr>
          <p:cNvPr id="17" name="그림 16"/>
          <p:cNvPicPr>
            <a:picLocks noChangeAspect="1"/>
          </p:cNvPicPr>
          <p:nvPr/>
        </p:nvPicPr>
        <p:blipFill>
          <a:blip r:embed="rId6"/>
          <a:stretch>
            <a:fillRect/>
          </a:stretch>
        </p:blipFill>
        <p:spPr>
          <a:xfrm>
            <a:off x="6983050" y="1207952"/>
            <a:ext cx="4599350" cy="1800000"/>
          </a:xfrm>
          <a:prstGeom prst="rect">
            <a:avLst/>
          </a:prstGeom>
        </p:spPr>
      </p:pic>
      <p:pic>
        <p:nvPicPr>
          <p:cNvPr id="18" name="그림 17"/>
          <p:cNvPicPr>
            <a:picLocks noChangeAspect="1"/>
          </p:cNvPicPr>
          <p:nvPr/>
        </p:nvPicPr>
        <p:blipFill>
          <a:blip r:embed="rId7"/>
          <a:stretch>
            <a:fillRect/>
          </a:stretch>
        </p:blipFill>
        <p:spPr>
          <a:xfrm>
            <a:off x="1893392" y="5067758"/>
            <a:ext cx="8405216" cy="1080000"/>
          </a:xfrm>
          <a:prstGeom prst="rect">
            <a:avLst/>
          </a:prstGeom>
        </p:spPr>
      </p:pic>
    </p:spTree>
    <p:extLst>
      <p:ext uri="{BB962C8B-B14F-4D97-AF65-F5344CB8AC3E}">
        <p14:creationId xmlns:p14="http://schemas.microsoft.com/office/powerpoint/2010/main" val="34983030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dirty="0"/>
              <a:t>New Cold-Boot Attack</a:t>
            </a:r>
            <a:endParaRPr lang="ko-KR" altLang="en-US" dirty="0"/>
          </a:p>
        </p:txBody>
      </p:sp>
      <p:pic>
        <p:nvPicPr>
          <p:cNvPr id="3" name="The Chilling Reality of Cold Boot Attack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88000" y="1124744"/>
            <a:ext cx="9216000" cy="5184000"/>
          </a:xfrm>
          <a:prstGeom prst="rect">
            <a:avLst/>
          </a:prstGeom>
        </p:spPr>
      </p:pic>
    </p:spTree>
    <p:extLst>
      <p:ext uri="{BB962C8B-B14F-4D97-AF65-F5344CB8AC3E}">
        <p14:creationId xmlns:p14="http://schemas.microsoft.com/office/powerpoint/2010/main" val="8023547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dirty="0"/>
              <a:t>New Cold-Boot Attack (cont'd)</a:t>
            </a:r>
            <a:endParaRPr lang="ko-KR" altLang="en-US" dirty="0"/>
          </a:p>
        </p:txBody>
      </p:sp>
      <p:sp>
        <p:nvSpPr>
          <p:cNvPr id="7" name="내용 개체 틀 6"/>
          <p:cNvSpPr>
            <a:spLocks noGrp="1"/>
          </p:cNvSpPr>
          <p:nvPr>
            <p:ph idx="1"/>
          </p:nvPr>
        </p:nvSpPr>
        <p:spPr>
          <a:xfrm>
            <a:off x="609600" y="1124744"/>
            <a:ext cx="6019521" cy="5184576"/>
          </a:xfrm>
        </p:spPr>
        <p:txBody>
          <a:bodyPr>
            <a:normAutofit/>
          </a:bodyPr>
          <a:lstStyle/>
          <a:p>
            <a:pPr>
              <a:lnSpc>
                <a:spcPct val="120000"/>
              </a:lnSpc>
            </a:pPr>
            <a:r>
              <a:rPr lang="en-US" altLang="ko-KR" sz="2000" dirty="0"/>
              <a:t>One safeguard overwrites the contents of the RAM when the power was restored</a:t>
            </a:r>
          </a:p>
          <a:p>
            <a:pPr>
              <a:lnSpc>
                <a:spcPct val="120000"/>
              </a:lnSpc>
            </a:pPr>
            <a:r>
              <a:rPr lang="en-US" altLang="ko-KR" sz="2000" dirty="0"/>
              <a:t>Figured out a way to disable this overwrite feature and enable booting from external devices by physically manipulating the hardware</a:t>
            </a:r>
          </a:p>
          <a:p>
            <a:pPr>
              <a:lnSpc>
                <a:spcPct val="120000"/>
              </a:lnSpc>
            </a:pPr>
            <a:r>
              <a:rPr lang="en-US" altLang="ko-KR" sz="2000" dirty="0"/>
              <a:t>Shared their research with Microsoft, Intel, and Apple and these companies are now exploring possible mitigations.</a:t>
            </a:r>
          </a:p>
        </p:txBody>
      </p:sp>
      <p:pic>
        <p:nvPicPr>
          <p:cNvPr id="1026" name="Picture 2" descr="https://s3-eu-central-1.amazonaws.com/evermade-fsecure-assets/wp-content/uploads/2018/09/12111201/Cold-Boot-Attac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121" y="1124744"/>
            <a:ext cx="4953279" cy="5184000"/>
          </a:xfrm>
          <a:prstGeom prst="rect">
            <a:avLst/>
          </a:prstGeom>
          <a:noFill/>
          <a:extLst>
            <a:ext uri="{909E8E84-426E-40DD-AFC4-6F175D3DCCD1}">
              <a14:hiddenFill xmlns:a14="http://schemas.microsoft.com/office/drawing/2010/main">
                <a:solidFill>
                  <a:srgbClr val="FFFFFF"/>
                </a:solidFill>
              </a14:hiddenFill>
            </a:ext>
          </a:extLst>
        </p:spPr>
      </p:pic>
      <p:sp>
        <p:nvSpPr>
          <p:cNvPr id="3" name="직사각형 2"/>
          <p:cNvSpPr/>
          <p:nvPr/>
        </p:nvSpPr>
        <p:spPr>
          <a:xfrm>
            <a:off x="9000781" y="1828800"/>
            <a:ext cx="2489812" cy="2214390"/>
          </a:xfrm>
          <a:prstGeom prst="rect">
            <a:avLst/>
          </a:prstGeom>
          <a:noFill/>
          <a:ln w="76200">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ko-KR" altLang="en-US"/>
          </a:p>
        </p:txBody>
      </p:sp>
    </p:spTree>
    <p:extLst>
      <p:ext uri="{BB962C8B-B14F-4D97-AF65-F5344CB8AC3E}">
        <p14:creationId xmlns:p14="http://schemas.microsoft.com/office/powerpoint/2010/main" val="307961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dirty="0"/>
              <a:t>Conclusion</a:t>
            </a:r>
            <a:endParaRPr lang="ko-KR" altLang="en-US" dirty="0"/>
          </a:p>
        </p:txBody>
      </p:sp>
      <p:sp>
        <p:nvSpPr>
          <p:cNvPr id="3" name="Content Placeholder 2"/>
          <p:cNvSpPr>
            <a:spLocks noGrp="1"/>
          </p:cNvSpPr>
          <p:nvPr>
            <p:ph idx="1"/>
          </p:nvPr>
        </p:nvSpPr>
        <p:spPr/>
        <p:txBody>
          <a:bodyPr>
            <a:normAutofit/>
          </a:bodyPr>
          <a:lstStyle/>
          <a:p>
            <a:r>
              <a:rPr lang="en-US" altLang="ko-KR" sz="2400" dirty="0">
                <a:ea typeface="굴림" panose="020B0600000101010101" pitchFamily="50" charset="-127"/>
              </a:rPr>
              <a:t>DRAMs hold their values for long intervals without power or refresh</a:t>
            </a:r>
          </a:p>
          <a:p>
            <a:r>
              <a:rPr lang="en-US" altLang="ko-KR" sz="2400" dirty="0">
                <a:ea typeface="굴림" panose="020B0600000101010101" pitchFamily="50" charset="-127"/>
              </a:rPr>
              <a:t>Enables attackers to extract cryptographic keys and other sensitive information from memory</a:t>
            </a:r>
          </a:p>
          <a:p>
            <a:r>
              <a:rPr lang="en-US" altLang="ko-KR" sz="2400" dirty="0">
                <a:ea typeface="굴림" panose="020B0600000101010101" pitchFamily="50" charset="-127"/>
              </a:rPr>
              <a:t>The attacks are practical</a:t>
            </a:r>
          </a:p>
          <a:p>
            <a:r>
              <a:rPr lang="en-US" altLang="ko-KR" sz="2400" dirty="0"/>
              <a:t>No perfect countermeasure so far</a:t>
            </a:r>
          </a:p>
          <a:p>
            <a:r>
              <a:rPr lang="en-US" altLang="ko-KR" sz="2400" dirty="0"/>
              <a:t>Recent computers and smartphones are still vulnerable</a:t>
            </a:r>
          </a:p>
        </p:txBody>
      </p:sp>
    </p:spTree>
    <p:extLst>
      <p:ext uri="{BB962C8B-B14F-4D97-AF65-F5344CB8AC3E}">
        <p14:creationId xmlns:p14="http://schemas.microsoft.com/office/powerpoint/2010/main" val="16468809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3"/>
          <p:cNvSpPr>
            <a:spLocks noGrp="1"/>
          </p:cNvSpPr>
          <p:nvPr>
            <p:ph type="sldNum" sz="quarter" idx="12"/>
          </p:nvPr>
        </p:nvSpPr>
        <p:spPr/>
        <p:txBody>
          <a:bodyPr/>
          <a:lstStyle/>
          <a:p>
            <a:pPr defTabSz="1219170"/>
            <a:fld id="{4BEDD84E-25D4-4983-8AA1-2863C96F08D9}" type="slidenum">
              <a:rPr lang="ko-KR" altLang="en-US" smtClean="0">
                <a:solidFill>
                  <a:prstClr val="white"/>
                </a:solidFill>
              </a:rPr>
              <a:pPr defTabSz="1219170"/>
              <a:t>47</a:t>
            </a:fld>
            <a:endParaRPr lang="ko-KR" altLang="en-US" dirty="0">
              <a:solidFill>
                <a:prstClr val="white"/>
              </a:solidFill>
            </a:endParaRPr>
          </a:p>
        </p:txBody>
      </p:sp>
      <p:sp>
        <p:nvSpPr>
          <p:cNvPr id="5" name="제목 1"/>
          <p:cNvSpPr txBox="1">
            <a:spLocks/>
          </p:cNvSpPr>
          <p:nvPr/>
        </p:nvSpPr>
        <p:spPr>
          <a:xfrm>
            <a:off x="928688" y="2332915"/>
            <a:ext cx="10501313" cy="864096"/>
          </a:xfrm>
          <a:prstGeom prst="rect">
            <a:avLst/>
          </a:prstGeom>
        </p:spPr>
        <p:txBody>
          <a:bodyPr>
            <a:noAutofit/>
          </a:bodyPr>
          <a:lstStyle>
            <a:lvl1pPr algn="l" defTabSz="1219170" rtl="0" eaLnBrk="1" latinLnBrk="1" hangingPunct="1">
              <a:spcBef>
                <a:spcPct val="0"/>
              </a:spcBef>
              <a:buNone/>
              <a:defRPr sz="4800" b="1" kern="1200">
                <a:solidFill>
                  <a:schemeClr val="tx1"/>
                </a:solidFill>
                <a:latin typeface="+mj-lt"/>
                <a:ea typeface="+mj-ea"/>
                <a:cs typeface="+mj-cs"/>
              </a:defRPr>
            </a:lvl1pPr>
          </a:lstStyle>
          <a:p>
            <a:pPr algn="ctr"/>
            <a:r>
              <a:rPr lang="en-US" altLang="ko-KR" sz="9600" dirty="0"/>
              <a:t>Thank you</a:t>
            </a:r>
            <a:endParaRPr lang="ko-KR" altLang="en-US" sz="9600" dirty="0"/>
          </a:p>
        </p:txBody>
      </p:sp>
    </p:spTree>
    <p:extLst>
      <p:ext uri="{BB962C8B-B14F-4D97-AF65-F5344CB8AC3E}">
        <p14:creationId xmlns:p14="http://schemas.microsoft.com/office/powerpoint/2010/main" val="2999855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68"/>
          <p:cNvSpPr/>
          <p:nvPr/>
        </p:nvSpPr>
        <p:spPr>
          <a:xfrm>
            <a:off x="8087995" y="1646238"/>
            <a:ext cx="3494405" cy="4144962"/>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p>
        </p:txBody>
      </p:sp>
      <p:sp>
        <p:nvSpPr>
          <p:cNvPr id="3074" name="Title 1"/>
          <p:cNvSpPr>
            <a:spLocks noGrp="1"/>
          </p:cNvSpPr>
          <p:nvPr>
            <p:ph type="title"/>
          </p:nvPr>
        </p:nvSpPr>
        <p:spPr/>
        <p:txBody>
          <a:bodyPr/>
          <a:lstStyle/>
          <a:p>
            <a:r>
              <a:rPr lang="en-US" altLang="ko-KR">
                <a:ea typeface="굴림" panose="020B0600000101010101" pitchFamily="50" charset="-127"/>
              </a:rPr>
              <a:t>How Safe is a Stolen Laptop?</a:t>
            </a:r>
          </a:p>
        </p:txBody>
      </p:sp>
      <p:pic>
        <p:nvPicPr>
          <p:cNvPr id="3075" name="Picture 111" descr="C:\Documents and Settings\ah.JHALDERM-THINKP\Local Settings\Temporary Internet Files\Content.IE5\AYE1KZH0\MCj04241920000[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057400"/>
            <a:ext cx="25971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6" name="Group 24"/>
          <p:cNvGrpSpPr>
            <a:grpSpLocks/>
          </p:cNvGrpSpPr>
          <p:nvPr/>
        </p:nvGrpSpPr>
        <p:grpSpPr bwMode="auto">
          <a:xfrm>
            <a:off x="5069840" y="2057400"/>
            <a:ext cx="2597150" cy="2133600"/>
            <a:chOff x="457200" y="1905000"/>
            <a:chExt cx="3094383" cy="2541814"/>
          </a:xfrm>
        </p:grpSpPr>
        <p:pic>
          <p:nvPicPr>
            <p:cNvPr id="3104" name="Picture 111" descr="C:\Documents and Settings\ah.JHALDERM-THINKP\Local Settings\Temporary Internet Files\Content.IE5\AYE1KZH0\MCj04241920000[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05000"/>
              <a:ext cx="3094383" cy="254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05" name="Group 112"/>
            <p:cNvGrpSpPr>
              <a:grpSpLocks/>
            </p:cNvGrpSpPr>
            <p:nvPr/>
          </p:nvGrpSpPr>
          <p:grpSpPr bwMode="auto">
            <a:xfrm>
              <a:off x="789682" y="2120750"/>
              <a:ext cx="1420118" cy="1441400"/>
              <a:chOff x="1880890" y="1477268"/>
              <a:chExt cx="1420118" cy="1441400"/>
            </a:xfrm>
          </p:grpSpPr>
          <p:sp>
            <p:nvSpPr>
              <p:cNvPr id="3106" name="Freeform 50"/>
              <p:cNvSpPr>
                <a:spLocks/>
              </p:cNvSpPr>
              <p:nvPr/>
            </p:nvSpPr>
            <p:spPr bwMode="auto">
              <a:xfrm>
                <a:off x="1880890" y="1583680"/>
                <a:ext cx="524322" cy="1334988"/>
              </a:xfrm>
              <a:custGeom>
                <a:avLst/>
                <a:gdLst>
                  <a:gd name="T0" fmla="*/ 0 w 271"/>
                  <a:gd name="T1" fmla="*/ 345 h 690"/>
                  <a:gd name="T2" fmla="*/ 1 w 271"/>
                  <a:gd name="T3" fmla="*/ 376 h 690"/>
                  <a:gd name="T4" fmla="*/ 5 w 271"/>
                  <a:gd name="T5" fmla="*/ 407 h 690"/>
                  <a:gd name="T6" fmla="*/ 12 w 271"/>
                  <a:gd name="T7" fmla="*/ 436 h 690"/>
                  <a:gd name="T8" fmla="*/ 21 w 271"/>
                  <a:gd name="T9" fmla="*/ 463 h 690"/>
                  <a:gd name="T10" fmla="*/ 31 w 271"/>
                  <a:gd name="T11" fmla="*/ 491 h 690"/>
                  <a:gd name="T12" fmla="*/ 45 w 271"/>
                  <a:gd name="T13" fmla="*/ 518 h 690"/>
                  <a:gd name="T14" fmla="*/ 59 w 271"/>
                  <a:gd name="T15" fmla="*/ 542 h 690"/>
                  <a:gd name="T16" fmla="*/ 77 w 271"/>
                  <a:gd name="T17" fmla="*/ 566 h 690"/>
                  <a:gd name="T18" fmla="*/ 96 w 271"/>
                  <a:gd name="T19" fmla="*/ 588 h 690"/>
                  <a:gd name="T20" fmla="*/ 116 w 271"/>
                  <a:gd name="T21" fmla="*/ 609 h 690"/>
                  <a:gd name="T22" fmla="*/ 139 w 271"/>
                  <a:gd name="T23" fmla="*/ 627 h 690"/>
                  <a:gd name="T24" fmla="*/ 163 w 271"/>
                  <a:gd name="T25" fmla="*/ 644 h 690"/>
                  <a:gd name="T26" fmla="*/ 188 w 271"/>
                  <a:gd name="T27" fmla="*/ 658 h 690"/>
                  <a:gd name="T28" fmla="*/ 214 w 271"/>
                  <a:gd name="T29" fmla="*/ 672 h 690"/>
                  <a:gd name="T30" fmla="*/ 242 w 271"/>
                  <a:gd name="T31" fmla="*/ 681 h 690"/>
                  <a:gd name="T32" fmla="*/ 271 w 271"/>
                  <a:gd name="T33" fmla="*/ 690 h 690"/>
                  <a:gd name="T34" fmla="*/ 271 w 271"/>
                  <a:gd name="T35" fmla="*/ 0 h 690"/>
                  <a:gd name="T36" fmla="*/ 242 w 271"/>
                  <a:gd name="T37" fmla="*/ 8 h 690"/>
                  <a:gd name="T38" fmla="*/ 214 w 271"/>
                  <a:gd name="T39" fmla="*/ 18 h 690"/>
                  <a:gd name="T40" fmla="*/ 188 w 271"/>
                  <a:gd name="T41" fmla="*/ 31 h 690"/>
                  <a:gd name="T42" fmla="*/ 163 w 271"/>
                  <a:gd name="T43" fmla="*/ 46 h 690"/>
                  <a:gd name="T44" fmla="*/ 139 w 271"/>
                  <a:gd name="T45" fmla="*/ 63 h 690"/>
                  <a:gd name="T46" fmla="*/ 116 w 271"/>
                  <a:gd name="T47" fmla="*/ 81 h 690"/>
                  <a:gd name="T48" fmla="*/ 96 w 271"/>
                  <a:gd name="T49" fmla="*/ 102 h 690"/>
                  <a:gd name="T50" fmla="*/ 77 w 271"/>
                  <a:gd name="T51" fmla="*/ 123 h 690"/>
                  <a:gd name="T52" fmla="*/ 59 w 271"/>
                  <a:gd name="T53" fmla="*/ 148 h 690"/>
                  <a:gd name="T54" fmla="*/ 45 w 271"/>
                  <a:gd name="T55" fmla="*/ 172 h 690"/>
                  <a:gd name="T56" fmla="*/ 31 w 271"/>
                  <a:gd name="T57" fmla="*/ 198 h 690"/>
                  <a:gd name="T58" fmla="*/ 21 w 271"/>
                  <a:gd name="T59" fmla="*/ 226 h 690"/>
                  <a:gd name="T60" fmla="*/ 12 w 271"/>
                  <a:gd name="T61" fmla="*/ 254 h 690"/>
                  <a:gd name="T62" fmla="*/ 5 w 271"/>
                  <a:gd name="T63" fmla="*/ 283 h 690"/>
                  <a:gd name="T64" fmla="*/ 1 w 271"/>
                  <a:gd name="T65" fmla="*/ 313 h 690"/>
                  <a:gd name="T66" fmla="*/ 0 w 271"/>
                  <a:gd name="T67" fmla="*/ 345 h 69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1"/>
                  <a:gd name="T103" fmla="*/ 0 h 690"/>
                  <a:gd name="T104" fmla="*/ 271 w 271"/>
                  <a:gd name="T105" fmla="*/ 690 h 69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1" h="690">
                    <a:moveTo>
                      <a:pt x="0" y="345"/>
                    </a:moveTo>
                    <a:lnTo>
                      <a:pt x="1" y="376"/>
                    </a:lnTo>
                    <a:lnTo>
                      <a:pt x="5" y="407"/>
                    </a:lnTo>
                    <a:lnTo>
                      <a:pt x="12" y="436"/>
                    </a:lnTo>
                    <a:lnTo>
                      <a:pt x="21" y="463"/>
                    </a:lnTo>
                    <a:lnTo>
                      <a:pt x="31" y="491"/>
                    </a:lnTo>
                    <a:lnTo>
                      <a:pt x="45" y="518"/>
                    </a:lnTo>
                    <a:lnTo>
                      <a:pt x="59" y="542"/>
                    </a:lnTo>
                    <a:lnTo>
                      <a:pt x="77" y="566"/>
                    </a:lnTo>
                    <a:lnTo>
                      <a:pt x="96" y="588"/>
                    </a:lnTo>
                    <a:lnTo>
                      <a:pt x="116" y="609"/>
                    </a:lnTo>
                    <a:lnTo>
                      <a:pt x="139" y="627"/>
                    </a:lnTo>
                    <a:lnTo>
                      <a:pt x="163" y="644"/>
                    </a:lnTo>
                    <a:lnTo>
                      <a:pt x="188" y="658"/>
                    </a:lnTo>
                    <a:lnTo>
                      <a:pt x="214" y="672"/>
                    </a:lnTo>
                    <a:lnTo>
                      <a:pt x="242" y="681"/>
                    </a:lnTo>
                    <a:lnTo>
                      <a:pt x="271" y="690"/>
                    </a:lnTo>
                    <a:lnTo>
                      <a:pt x="271" y="0"/>
                    </a:lnTo>
                    <a:lnTo>
                      <a:pt x="242" y="8"/>
                    </a:lnTo>
                    <a:lnTo>
                      <a:pt x="214" y="18"/>
                    </a:lnTo>
                    <a:lnTo>
                      <a:pt x="188" y="31"/>
                    </a:lnTo>
                    <a:lnTo>
                      <a:pt x="163" y="46"/>
                    </a:lnTo>
                    <a:lnTo>
                      <a:pt x="139" y="63"/>
                    </a:lnTo>
                    <a:lnTo>
                      <a:pt x="116" y="81"/>
                    </a:lnTo>
                    <a:lnTo>
                      <a:pt x="96" y="102"/>
                    </a:lnTo>
                    <a:lnTo>
                      <a:pt x="77" y="123"/>
                    </a:lnTo>
                    <a:lnTo>
                      <a:pt x="59" y="148"/>
                    </a:lnTo>
                    <a:lnTo>
                      <a:pt x="45" y="172"/>
                    </a:lnTo>
                    <a:lnTo>
                      <a:pt x="31" y="198"/>
                    </a:lnTo>
                    <a:lnTo>
                      <a:pt x="21" y="226"/>
                    </a:lnTo>
                    <a:lnTo>
                      <a:pt x="12" y="254"/>
                    </a:lnTo>
                    <a:lnTo>
                      <a:pt x="5" y="283"/>
                    </a:lnTo>
                    <a:lnTo>
                      <a:pt x="1" y="313"/>
                    </a:lnTo>
                    <a:lnTo>
                      <a:pt x="0" y="345"/>
                    </a:lnTo>
                    <a:close/>
                  </a:path>
                </a:pathLst>
              </a:custGeom>
              <a:solidFill>
                <a:srgbClr val="30BA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107" name="Freeform 51"/>
              <p:cNvSpPr>
                <a:spLocks/>
              </p:cNvSpPr>
              <p:nvPr/>
            </p:nvSpPr>
            <p:spPr bwMode="auto">
              <a:xfrm>
                <a:off x="1892499" y="1595289"/>
                <a:ext cx="512713" cy="1311771"/>
              </a:xfrm>
              <a:custGeom>
                <a:avLst/>
                <a:gdLst>
                  <a:gd name="T0" fmla="*/ 0 w 265"/>
                  <a:gd name="T1" fmla="*/ 339 h 678"/>
                  <a:gd name="T2" fmla="*/ 1 w 265"/>
                  <a:gd name="T3" fmla="*/ 369 h 678"/>
                  <a:gd name="T4" fmla="*/ 5 w 265"/>
                  <a:gd name="T5" fmla="*/ 399 h 678"/>
                  <a:gd name="T6" fmla="*/ 11 w 265"/>
                  <a:gd name="T7" fmla="*/ 427 h 678"/>
                  <a:gd name="T8" fmla="*/ 21 w 265"/>
                  <a:gd name="T9" fmla="*/ 455 h 678"/>
                  <a:gd name="T10" fmla="*/ 30 w 265"/>
                  <a:gd name="T11" fmla="*/ 483 h 678"/>
                  <a:gd name="T12" fmla="*/ 44 w 265"/>
                  <a:gd name="T13" fmla="*/ 508 h 678"/>
                  <a:gd name="T14" fmla="*/ 58 w 265"/>
                  <a:gd name="T15" fmla="*/ 533 h 678"/>
                  <a:gd name="T16" fmla="*/ 75 w 265"/>
                  <a:gd name="T17" fmla="*/ 556 h 678"/>
                  <a:gd name="T18" fmla="*/ 94 w 265"/>
                  <a:gd name="T19" fmla="*/ 577 h 678"/>
                  <a:gd name="T20" fmla="*/ 114 w 265"/>
                  <a:gd name="T21" fmla="*/ 597 h 678"/>
                  <a:gd name="T22" fmla="*/ 136 w 265"/>
                  <a:gd name="T23" fmla="*/ 616 h 678"/>
                  <a:gd name="T24" fmla="*/ 160 w 265"/>
                  <a:gd name="T25" fmla="*/ 632 h 678"/>
                  <a:gd name="T26" fmla="*/ 184 w 265"/>
                  <a:gd name="T27" fmla="*/ 646 h 678"/>
                  <a:gd name="T28" fmla="*/ 209 w 265"/>
                  <a:gd name="T29" fmla="*/ 660 h 678"/>
                  <a:gd name="T30" fmla="*/ 237 w 265"/>
                  <a:gd name="T31" fmla="*/ 669 h 678"/>
                  <a:gd name="T32" fmla="*/ 265 w 265"/>
                  <a:gd name="T33" fmla="*/ 678 h 678"/>
                  <a:gd name="T34" fmla="*/ 265 w 265"/>
                  <a:gd name="T35" fmla="*/ 0 h 678"/>
                  <a:gd name="T36" fmla="*/ 237 w 265"/>
                  <a:gd name="T37" fmla="*/ 8 h 678"/>
                  <a:gd name="T38" fmla="*/ 209 w 265"/>
                  <a:gd name="T39" fmla="*/ 19 h 678"/>
                  <a:gd name="T40" fmla="*/ 184 w 265"/>
                  <a:gd name="T41" fmla="*/ 31 h 678"/>
                  <a:gd name="T42" fmla="*/ 160 w 265"/>
                  <a:gd name="T43" fmla="*/ 46 h 678"/>
                  <a:gd name="T44" fmla="*/ 136 w 265"/>
                  <a:gd name="T45" fmla="*/ 63 h 678"/>
                  <a:gd name="T46" fmla="*/ 114 w 265"/>
                  <a:gd name="T47" fmla="*/ 81 h 678"/>
                  <a:gd name="T48" fmla="*/ 94 w 265"/>
                  <a:gd name="T49" fmla="*/ 102 h 678"/>
                  <a:gd name="T50" fmla="*/ 75 w 265"/>
                  <a:gd name="T51" fmla="*/ 122 h 678"/>
                  <a:gd name="T52" fmla="*/ 58 w 265"/>
                  <a:gd name="T53" fmla="*/ 145 h 678"/>
                  <a:gd name="T54" fmla="*/ 44 w 265"/>
                  <a:gd name="T55" fmla="*/ 171 h 678"/>
                  <a:gd name="T56" fmla="*/ 30 w 265"/>
                  <a:gd name="T57" fmla="*/ 196 h 678"/>
                  <a:gd name="T58" fmla="*/ 21 w 265"/>
                  <a:gd name="T59" fmla="*/ 223 h 678"/>
                  <a:gd name="T60" fmla="*/ 11 w 265"/>
                  <a:gd name="T61" fmla="*/ 250 h 678"/>
                  <a:gd name="T62" fmla="*/ 5 w 265"/>
                  <a:gd name="T63" fmla="*/ 280 h 678"/>
                  <a:gd name="T64" fmla="*/ 1 w 265"/>
                  <a:gd name="T65" fmla="*/ 309 h 678"/>
                  <a:gd name="T66" fmla="*/ 0 w 265"/>
                  <a:gd name="T67" fmla="*/ 339 h 6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5"/>
                  <a:gd name="T103" fmla="*/ 0 h 678"/>
                  <a:gd name="T104" fmla="*/ 265 w 265"/>
                  <a:gd name="T105" fmla="*/ 678 h 67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5" h="678">
                    <a:moveTo>
                      <a:pt x="0" y="339"/>
                    </a:moveTo>
                    <a:lnTo>
                      <a:pt x="1" y="369"/>
                    </a:lnTo>
                    <a:lnTo>
                      <a:pt x="5" y="399"/>
                    </a:lnTo>
                    <a:lnTo>
                      <a:pt x="11" y="427"/>
                    </a:lnTo>
                    <a:lnTo>
                      <a:pt x="21" y="455"/>
                    </a:lnTo>
                    <a:lnTo>
                      <a:pt x="30" y="483"/>
                    </a:lnTo>
                    <a:lnTo>
                      <a:pt x="44" y="508"/>
                    </a:lnTo>
                    <a:lnTo>
                      <a:pt x="58" y="533"/>
                    </a:lnTo>
                    <a:lnTo>
                      <a:pt x="75" y="556"/>
                    </a:lnTo>
                    <a:lnTo>
                      <a:pt x="94" y="577"/>
                    </a:lnTo>
                    <a:lnTo>
                      <a:pt x="114" y="597"/>
                    </a:lnTo>
                    <a:lnTo>
                      <a:pt x="136" y="616"/>
                    </a:lnTo>
                    <a:lnTo>
                      <a:pt x="160" y="632"/>
                    </a:lnTo>
                    <a:lnTo>
                      <a:pt x="184" y="646"/>
                    </a:lnTo>
                    <a:lnTo>
                      <a:pt x="209" y="660"/>
                    </a:lnTo>
                    <a:lnTo>
                      <a:pt x="237" y="669"/>
                    </a:lnTo>
                    <a:lnTo>
                      <a:pt x="265" y="678"/>
                    </a:lnTo>
                    <a:lnTo>
                      <a:pt x="265" y="0"/>
                    </a:lnTo>
                    <a:lnTo>
                      <a:pt x="237" y="8"/>
                    </a:lnTo>
                    <a:lnTo>
                      <a:pt x="209" y="19"/>
                    </a:lnTo>
                    <a:lnTo>
                      <a:pt x="184" y="31"/>
                    </a:lnTo>
                    <a:lnTo>
                      <a:pt x="160" y="46"/>
                    </a:lnTo>
                    <a:lnTo>
                      <a:pt x="136" y="63"/>
                    </a:lnTo>
                    <a:lnTo>
                      <a:pt x="114" y="81"/>
                    </a:lnTo>
                    <a:lnTo>
                      <a:pt x="94" y="102"/>
                    </a:lnTo>
                    <a:lnTo>
                      <a:pt x="75" y="122"/>
                    </a:lnTo>
                    <a:lnTo>
                      <a:pt x="58" y="145"/>
                    </a:lnTo>
                    <a:lnTo>
                      <a:pt x="44" y="171"/>
                    </a:lnTo>
                    <a:lnTo>
                      <a:pt x="30" y="196"/>
                    </a:lnTo>
                    <a:lnTo>
                      <a:pt x="21" y="223"/>
                    </a:lnTo>
                    <a:lnTo>
                      <a:pt x="11" y="250"/>
                    </a:lnTo>
                    <a:lnTo>
                      <a:pt x="5" y="280"/>
                    </a:lnTo>
                    <a:lnTo>
                      <a:pt x="1" y="309"/>
                    </a:lnTo>
                    <a:lnTo>
                      <a:pt x="0" y="339"/>
                    </a:lnTo>
                    <a:close/>
                  </a:path>
                </a:pathLst>
              </a:custGeom>
              <a:solidFill>
                <a:srgbClr val="35BA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108" name="Freeform 52"/>
              <p:cNvSpPr>
                <a:spLocks/>
              </p:cNvSpPr>
              <p:nvPr/>
            </p:nvSpPr>
            <p:spPr bwMode="auto">
              <a:xfrm>
                <a:off x="1904107" y="1608832"/>
                <a:ext cx="501104" cy="1282750"/>
              </a:xfrm>
              <a:custGeom>
                <a:avLst/>
                <a:gdLst>
                  <a:gd name="T0" fmla="*/ 0 w 259"/>
                  <a:gd name="T1" fmla="*/ 332 h 663"/>
                  <a:gd name="T2" fmla="*/ 1 w 259"/>
                  <a:gd name="T3" fmla="*/ 361 h 663"/>
                  <a:gd name="T4" fmla="*/ 5 w 259"/>
                  <a:gd name="T5" fmla="*/ 390 h 663"/>
                  <a:gd name="T6" fmla="*/ 11 w 259"/>
                  <a:gd name="T7" fmla="*/ 419 h 663"/>
                  <a:gd name="T8" fmla="*/ 19 w 259"/>
                  <a:gd name="T9" fmla="*/ 446 h 663"/>
                  <a:gd name="T10" fmla="*/ 30 w 259"/>
                  <a:gd name="T11" fmla="*/ 472 h 663"/>
                  <a:gd name="T12" fmla="*/ 42 w 259"/>
                  <a:gd name="T13" fmla="*/ 498 h 663"/>
                  <a:gd name="T14" fmla="*/ 57 w 259"/>
                  <a:gd name="T15" fmla="*/ 521 h 663"/>
                  <a:gd name="T16" fmla="*/ 74 w 259"/>
                  <a:gd name="T17" fmla="*/ 544 h 663"/>
                  <a:gd name="T18" fmla="*/ 92 w 259"/>
                  <a:gd name="T19" fmla="*/ 564 h 663"/>
                  <a:gd name="T20" fmla="*/ 111 w 259"/>
                  <a:gd name="T21" fmla="*/ 584 h 663"/>
                  <a:gd name="T22" fmla="*/ 133 w 259"/>
                  <a:gd name="T23" fmla="*/ 602 h 663"/>
                  <a:gd name="T24" fmla="*/ 156 w 259"/>
                  <a:gd name="T25" fmla="*/ 619 h 663"/>
                  <a:gd name="T26" fmla="*/ 180 w 259"/>
                  <a:gd name="T27" fmla="*/ 633 h 663"/>
                  <a:gd name="T28" fmla="*/ 205 w 259"/>
                  <a:gd name="T29" fmla="*/ 645 h 663"/>
                  <a:gd name="T30" fmla="*/ 231 w 259"/>
                  <a:gd name="T31" fmla="*/ 655 h 663"/>
                  <a:gd name="T32" fmla="*/ 259 w 259"/>
                  <a:gd name="T33" fmla="*/ 663 h 663"/>
                  <a:gd name="T34" fmla="*/ 259 w 259"/>
                  <a:gd name="T35" fmla="*/ 0 h 663"/>
                  <a:gd name="T36" fmla="*/ 231 w 259"/>
                  <a:gd name="T37" fmla="*/ 9 h 663"/>
                  <a:gd name="T38" fmla="*/ 205 w 259"/>
                  <a:gd name="T39" fmla="*/ 18 h 663"/>
                  <a:gd name="T40" fmla="*/ 180 w 259"/>
                  <a:gd name="T41" fmla="*/ 30 h 663"/>
                  <a:gd name="T42" fmla="*/ 156 w 259"/>
                  <a:gd name="T43" fmla="*/ 45 h 663"/>
                  <a:gd name="T44" fmla="*/ 133 w 259"/>
                  <a:gd name="T45" fmla="*/ 62 h 663"/>
                  <a:gd name="T46" fmla="*/ 111 w 259"/>
                  <a:gd name="T47" fmla="*/ 80 h 663"/>
                  <a:gd name="T48" fmla="*/ 92 w 259"/>
                  <a:gd name="T49" fmla="*/ 99 h 663"/>
                  <a:gd name="T50" fmla="*/ 74 w 259"/>
                  <a:gd name="T51" fmla="*/ 120 h 663"/>
                  <a:gd name="T52" fmla="*/ 57 w 259"/>
                  <a:gd name="T53" fmla="*/ 143 h 663"/>
                  <a:gd name="T54" fmla="*/ 42 w 259"/>
                  <a:gd name="T55" fmla="*/ 166 h 663"/>
                  <a:gd name="T56" fmla="*/ 30 w 259"/>
                  <a:gd name="T57" fmla="*/ 191 h 663"/>
                  <a:gd name="T58" fmla="*/ 19 w 259"/>
                  <a:gd name="T59" fmla="*/ 218 h 663"/>
                  <a:gd name="T60" fmla="*/ 11 w 259"/>
                  <a:gd name="T61" fmla="*/ 245 h 663"/>
                  <a:gd name="T62" fmla="*/ 5 w 259"/>
                  <a:gd name="T63" fmla="*/ 274 h 663"/>
                  <a:gd name="T64" fmla="*/ 1 w 259"/>
                  <a:gd name="T65" fmla="*/ 303 h 663"/>
                  <a:gd name="T66" fmla="*/ 0 w 259"/>
                  <a:gd name="T67" fmla="*/ 332 h 6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9"/>
                  <a:gd name="T103" fmla="*/ 0 h 663"/>
                  <a:gd name="T104" fmla="*/ 259 w 259"/>
                  <a:gd name="T105" fmla="*/ 663 h 66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9" h="663">
                    <a:moveTo>
                      <a:pt x="0" y="332"/>
                    </a:moveTo>
                    <a:lnTo>
                      <a:pt x="1" y="361"/>
                    </a:lnTo>
                    <a:lnTo>
                      <a:pt x="5" y="390"/>
                    </a:lnTo>
                    <a:lnTo>
                      <a:pt x="11" y="419"/>
                    </a:lnTo>
                    <a:lnTo>
                      <a:pt x="19" y="446"/>
                    </a:lnTo>
                    <a:lnTo>
                      <a:pt x="30" y="472"/>
                    </a:lnTo>
                    <a:lnTo>
                      <a:pt x="42" y="498"/>
                    </a:lnTo>
                    <a:lnTo>
                      <a:pt x="57" y="521"/>
                    </a:lnTo>
                    <a:lnTo>
                      <a:pt x="74" y="544"/>
                    </a:lnTo>
                    <a:lnTo>
                      <a:pt x="92" y="564"/>
                    </a:lnTo>
                    <a:lnTo>
                      <a:pt x="111" y="584"/>
                    </a:lnTo>
                    <a:lnTo>
                      <a:pt x="133" y="602"/>
                    </a:lnTo>
                    <a:lnTo>
                      <a:pt x="156" y="619"/>
                    </a:lnTo>
                    <a:lnTo>
                      <a:pt x="180" y="633"/>
                    </a:lnTo>
                    <a:lnTo>
                      <a:pt x="205" y="645"/>
                    </a:lnTo>
                    <a:lnTo>
                      <a:pt x="231" y="655"/>
                    </a:lnTo>
                    <a:lnTo>
                      <a:pt x="259" y="663"/>
                    </a:lnTo>
                    <a:lnTo>
                      <a:pt x="259" y="0"/>
                    </a:lnTo>
                    <a:lnTo>
                      <a:pt x="231" y="9"/>
                    </a:lnTo>
                    <a:lnTo>
                      <a:pt x="205" y="18"/>
                    </a:lnTo>
                    <a:lnTo>
                      <a:pt x="180" y="30"/>
                    </a:lnTo>
                    <a:lnTo>
                      <a:pt x="156" y="45"/>
                    </a:lnTo>
                    <a:lnTo>
                      <a:pt x="133" y="62"/>
                    </a:lnTo>
                    <a:lnTo>
                      <a:pt x="111" y="80"/>
                    </a:lnTo>
                    <a:lnTo>
                      <a:pt x="92" y="99"/>
                    </a:lnTo>
                    <a:lnTo>
                      <a:pt x="74" y="120"/>
                    </a:lnTo>
                    <a:lnTo>
                      <a:pt x="57" y="143"/>
                    </a:lnTo>
                    <a:lnTo>
                      <a:pt x="42" y="166"/>
                    </a:lnTo>
                    <a:lnTo>
                      <a:pt x="30" y="191"/>
                    </a:lnTo>
                    <a:lnTo>
                      <a:pt x="19" y="218"/>
                    </a:lnTo>
                    <a:lnTo>
                      <a:pt x="11" y="245"/>
                    </a:lnTo>
                    <a:lnTo>
                      <a:pt x="5" y="274"/>
                    </a:lnTo>
                    <a:lnTo>
                      <a:pt x="1" y="303"/>
                    </a:lnTo>
                    <a:lnTo>
                      <a:pt x="0" y="332"/>
                    </a:lnTo>
                    <a:close/>
                  </a:path>
                </a:pathLst>
              </a:custGeom>
              <a:solidFill>
                <a:srgbClr val="3FBF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109" name="Freeform 53"/>
              <p:cNvSpPr>
                <a:spLocks/>
              </p:cNvSpPr>
              <p:nvPr/>
            </p:nvSpPr>
            <p:spPr bwMode="auto">
              <a:xfrm>
                <a:off x="1917651" y="1620441"/>
                <a:ext cx="487561" cy="1259532"/>
              </a:xfrm>
              <a:custGeom>
                <a:avLst/>
                <a:gdLst>
                  <a:gd name="T0" fmla="*/ 0 w 252"/>
                  <a:gd name="T1" fmla="*/ 326 h 651"/>
                  <a:gd name="T2" fmla="*/ 2 w 252"/>
                  <a:gd name="T3" fmla="*/ 355 h 651"/>
                  <a:gd name="T4" fmla="*/ 5 w 252"/>
                  <a:gd name="T5" fmla="*/ 383 h 651"/>
                  <a:gd name="T6" fmla="*/ 11 w 252"/>
                  <a:gd name="T7" fmla="*/ 411 h 651"/>
                  <a:gd name="T8" fmla="*/ 20 w 252"/>
                  <a:gd name="T9" fmla="*/ 437 h 651"/>
                  <a:gd name="T10" fmla="*/ 29 w 252"/>
                  <a:gd name="T11" fmla="*/ 463 h 651"/>
                  <a:gd name="T12" fmla="*/ 42 w 252"/>
                  <a:gd name="T13" fmla="*/ 488 h 651"/>
                  <a:gd name="T14" fmla="*/ 56 w 252"/>
                  <a:gd name="T15" fmla="*/ 511 h 651"/>
                  <a:gd name="T16" fmla="*/ 72 w 252"/>
                  <a:gd name="T17" fmla="*/ 533 h 651"/>
                  <a:gd name="T18" fmla="*/ 90 w 252"/>
                  <a:gd name="T19" fmla="*/ 553 h 651"/>
                  <a:gd name="T20" fmla="*/ 108 w 252"/>
                  <a:gd name="T21" fmla="*/ 573 h 651"/>
                  <a:gd name="T22" fmla="*/ 130 w 252"/>
                  <a:gd name="T23" fmla="*/ 591 h 651"/>
                  <a:gd name="T24" fmla="*/ 152 w 252"/>
                  <a:gd name="T25" fmla="*/ 607 h 651"/>
                  <a:gd name="T26" fmla="*/ 175 w 252"/>
                  <a:gd name="T27" fmla="*/ 621 h 651"/>
                  <a:gd name="T28" fmla="*/ 200 w 252"/>
                  <a:gd name="T29" fmla="*/ 633 h 651"/>
                  <a:gd name="T30" fmla="*/ 225 w 252"/>
                  <a:gd name="T31" fmla="*/ 643 h 651"/>
                  <a:gd name="T32" fmla="*/ 252 w 252"/>
                  <a:gd name="T33" fmla="*/ 651 h 651"/>
                  <a:gd name="T34" fmla="*/ 252 w 252"/>
                  <a:gd name="T35" fmla="*/ 0 h 651"/>
                  <a:gd name="T36" fmla="*/ 225 w 252"/>
                  <a:gd name="T37" fmla="*/ 9 h 651"/>
                  <a:gd name="T38" fmla="*/ 200 w 252"/>
                  <a:gd name="T39" fmla="*/ 18 h 651"/>
                  <a:gd name="T40" fmla="*/ 175 w 252"/>
                  <a:gd name="T41" fmla="*/ 31 h 651"/>
                  <a:gd name="T42" fmla="*/ 152 w 252"/>
                  <a:gd name="T43" fmla="*/ 45 h 651"/>
                  <a:gd name="T44" fmla="*/ 130 w 252"/>
                  <a:gd name="T45" fmla="*/ 61 h 651"/>
                  <a:gd name="T46" fmla="*/ 108 w 252"/>
                  <a:gd name="T47" fmla="*/ 79 h 651"/>
                  <a:gd name="T48" fmla="*/ 90 w 252"/>
                  <a:gd name="T49" fmla="*/ 98 h 651"/>
                  <a:gd name="T50" fmla="*/ 72 w 252"/>
                  <a:gd name="T51" fmla="*/ 119 h 651"/>
                  <a:gd name="T52" fmla="*/ 56 w 252"/>
                  <a:gd name="T53" fmla="*/ 141 h 651"/>
                  <a:gd name="T54" fmla="*/ 42 w 252"/>
                  <a:gd name="T55" fmla="*/ 164 h 651"/>
                  <a:gd name="T56" fmla="*/ 29 w 252"/>
                  <a:gd name="T57" fmla="*/ 189 h 651"/>
                  <a:gd name="T58" fmla="*/ 20 w 252"/>
                  <a:gd name="T59" fmla="*/ 214 h 651"/>
                  <a:gd name="T60" fmla="*/ 11 w 252"/>
                  <a:gd name="T61" fmla="*/ 241 h 651"/>
                  <a:gd name="T62" fmla="*/ 5 w 252"/>
                  <a:gd name="T63" fmla="*/ 269 h 651"/>
                  <a:gd name="T64" fmla="*/ 2 w 252"/>
                  <a:gd name="T65" fmla="*/ 297 h 651"/>
                  <a:gd name="T66" fmla="*/ 0 w 252"/>
                  <a:gd name="T67" fmla="*/ 326 h 6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2"/>
                  <a:gd name="T103" fmla="*/ 0 h 651"/>
                  <a:gd name="T104" fmla="*/ 252 w 252"/>
                  <a:gd name="T105" fmla="*/ 651 h 65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2" h="651">
                    <a:moveTo>
                      <a:pt x="0" y="326"/>
                    </a:moveTo>
                    <a:lnTo>
                      <a:pt x="2" y="355"/>
                    </a:lnTo>
                    <a:lnTo>
                      <a:pt x="5" y="383"/>
                    </a:lnTo>
                    <a:lnTo>
                      <a:pt x="11" y="411"/>
                    </a:lnTo>
                    <a:lnTo>
                      <a:pt x="20" y="437"/>
                    </a:lnTo>
                    <a:lnTo>
                      <a:pt x="29" y="463"/>
                    </a:lnTo>
                    <a:lnTo>
                      <a:pt x="42" y="488"/>
                    </a:lnTo>
                    <a:lnTo>
                      <a:pt x="56" y="511"/>
                    </a:lnTo>
                    <a:lnTo>
                      <a:pt x="72" y="533"/>
                    </a:lnTo>
                    <a:lnTo>
                      <a:pt x="90" y="553"/>
                    </a:lnTo>
                    <a:lnTo>
                      <a:pt x="108" y="573"/>
                    </a:lnTo>
                    <a:lnTo>
                      <a:pt x="130" y="591"/>
                    </a:lnTo>
                    <a:lnTo>
                      <a:pt x="152" y="607"/>
                    </a:lnTo>
                    <a:lnTo>
                      <a:pt x="175" y="621"/>
                    </a:lnTo>
                    <a:lnTo>
                      <a:pt x="200" y="633"/>
                    </a:lnTo>
                    <a:lnTo>
                      <a:pt x="225" y="643"/>
                    </a:lnTo>
                    <a:lnTo>
                      <a:pt x="252" y="651"/>
                    </a:lnTo>
                    <a:lnTo>
                      <a:pt x="252" y="0"/>
                    </a:lnTo>
                    <a:lnTo>
                      <a:pt x="225" y="9"/>
                    </a:lnTo>
                    <a:lnTo>
                      <a:pt x="200" y="18"/>
                    </a:lnTo>
                    <a:lnTo>
                      <a:pt x="175" y="31"/>
                    </a:lnTo>
                    <a:lnTo>
                      <a:pt x="152" y="45"/>
                    </a:lnTo>
                    <a:lnTo>
                      <a:pt x="130" y="61"/>
                    </a:lnTo>
                    <a:lnTo>
                      <a:pt x="108" y="79"/>
                    </a:lnTo>
                    <a:lnTo>
                      <a:pt x="90" y="98"/>
                    </a:lnTo>
                    <a:lnTo>
                      <a:pt x="72" y="119"/>
                    </a:lnTo>
                    <a:lnTo>
                      <a:pt x="56" y="141"/>
                    </a:lnTo>
                    <a:lnTo>
                      <a:pt x="42" y="164"/>
                    </a:lnTo>
                    <a:lnTo>
                      <a:pt x="29" y="189"/>
                    </a:lnTo>
                    <a:lnTo>
                      <a:pt x="20" y="214"/>
                    </a:lnTo>
                    <a:lnTo>
                      <a:pt x="11" y="241"/>
                    </a:lnTo>
                    <a:lnTo>
                      <a:pt x="5" y="269"/>
                    </a:lnTo>
                    <a:lnTo>
                      <a:pt x="2" y="297"/>
                    </a:lnTo>
                    <a:lnTo>
                      <a:pt x="0" y="326"/>
                    </a:lnTo>
                    <a:close/>
                  </a:path>
                </a:pathLst>
              </a:custGeom>
              <a:solidFill>
                <a:srgbClr val="44BF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110" name="Freeform 54"/>
              <p:cNvSpPr>
                <a:spLocks/>
              </p:cNvSpPr>
              <p:nvPr/>
            </p:nvSpPr>
            <p:spPr bwMode="auto">
              <a:xfrm>
                <a:off x="1929259" y="1635919"/>
                <a:ext cx="475952" cy="1230511"/>
              </a:xfrm>
              <a:custGeom>
                <a:avLst/>
                <a:gdLst>
                  <a:gd name="T0" fmla="*/ 0 w 246"/>
                  <a:gd name="T1" fmla="*/ 318 h 636"/>
                  <a:gd name="T2" fmla="*/ 2 w 246"/>
                  <a:gd name="T3" fmla="*/ 346 h 636"/>
                  <a:gd name="T4" fmla="*/ 5 w 246"/>
                  <a:gd name="T5" fmla="*/ 374 h 636"/>
                  <a:gd name="T6" fmla="*/ 11 w 246"/>
                  <a:gd name="T7" fmla="*/ 400 h 636"/>
                  <a:gd name="T8" fmla="*/ 19 w 246"/>
                  <a:gd name="T9" fmla="*/ 427 h 636"/>
                  <a:gd name="T10" fmla="*/ 29 w 246"/>
                  <a:gd name="T11" fmla="*/ 452 h 636"/>
                  <a:gd name="T12" fmla="*/ 40 w 246"/>
                  <a:gd name="T13" fmla="*/ 475 h 636"/>
                  <a:gd name="T14" fmla="*/ 55 w 246"/>
                  <a:gd name="T15" fmla="*/ 498 h 636"/>
                  <a:gd name="T16" fmla="*/ 71 w 246"/>
                  <a:gd name="T17" fmla="*/ 520 h 636"/>
                  <a:gd name="T18" fmla="*/ 88 w 246"/>
                  <a:gd name="T19" fmla="*/ 541 h 636"/>
                  <a:gd name="T20" fmla="*/ 106 w 246"/>
                  <a:gd name="T21" fmla="*/ 559 h 636"/>
                  <a:gd name="T22" fmla="*/ 126 w 246"/>
                  <a:gd name="T23" fmla="*/ 577 h 636"/>
                  <a:gd name="T24" fmla="*/ 148 w 246"/>
                  <a:gd name="T25" fmla="*/ 593 h 636"/>
                  <a:gd name="T26" fmla="*/ 171 w 246"/>
                  <a:gd name="T27" fmla="*/ 606 h 636"/>
                  <a:gd name="T28" fmla="*/ 195 w 246"/>
                  <a:gd name="T29" fmla="*/ 618 h 636"/>
                  <a:gd name="T30" fmla="*/ 219 w 246"/>
                  <a:gd name="T31" fmla="*/ 628 h 636"/>
                  <a:gd name="T32" fmla="*/ 246 w 246"/>
                  <a:gd name="T33" fmla="*/ 636 h 636"/>
                  <a:gd name="T34" fmla="*/ 246 w 246"/>
                  <a:gd name="T35" fmla="*/ 0 h 636"/>
                  <a:gd name="T36" fmla="*/ 219 w 246"/>
                  <a:gd name="T37" fmla="*/ 8 h 636"/>
                  <a:gd name="T38" fmla="*/ 195 w 246"/>
                  <a:gd name="T39" fmla="*/ 18 h 636"/>
                  <a:gd name="T40" fmla="*/ 171 w 246"/>
                  <a:gd name="T41" fmla="*/ 30 h 636"/>
                  <a:gd name="T42" fmla="*/ 148 w 246"/>
                  <a:gd name="T43" fmla="*/ 43 h 636"/>
                  <a:gd name="T44" fmla="*/ 126 w 246"/>
                  <a:gd name="T45" fmla="*/ 59 h 636"/>
                  <a:gd name="T46" fmla="*/ 106 w 246"/>
                  <a:gd name="T47" fmla="*/ 77 h 636"/>
                  <a:gd name="T48" fmla="*/ 88 w 246"/>
                  <a:gd name="T49" fmla="*/ 95 h 636"/>
                  <a:gd name="T50" fmla="*/ 71 w 246"/>
                  <a:gd name="T51" fmla="*/ 116 h 636"/>
                  <a:gd name="T52" fmla="*/ 55 w 246"/>
                  <a:gd name="T53" fmla="*/ 137 h 636"/>
                  <a:gd name="T54" fmla="*/ 40 w 246"/>
                  <a:gd name="T55" fmla="*/ 160 h 636"/>
                  <a:gd name="T56" fmla="*/ 29 w 246"/>
                  <a:gd name="T57" fmla="*/ 183 h 636"/>
                  <a:gd name="T58" fmla="*/ 19 w 246"/>
                  <a:gd name="T59" fmla="*/ 209 h 636"/>
                  <a:gd name="T60" fmla="*/ 11 w 246"/>
                  <a:gd name="T61" fmla="*/ 236 h 636"/>
                  <a:gd name="T62" fmla="*/ 5 w 246"/>
                  <a:gd name="T63" fmla="*/ 262 h 636"/>
                  <a:gd name="T64" fmla="*/ 2 w 246"/>
                  <a:gd name="T65" fmla="*/ 290 h 636"/>
                  <a:gd name="T66" fmla="*/ 0 w 246"/>
                  <a:gd name="T67" fmla="*/ 318 h 6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6"/>
                  <a:gd name="T103" fmla="*/ 0 h 636"/>
                  <a:gd name="T104" fmla="*/ 246 w 246"/>
                  <a:gd name="T105" fmla="*/ 636 h 6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6" h="636">
                    <a:moveTo>
                      <a:pt x="0" y="318"/>
                    </a:moveTo>
                    <a:lnTo>
                      <a:pt x="2" y="346"/>
                    </a:lnTo>
                    <a:lnTo>
                      <a:pt x="5" y="374"/>
                    </a:lnTo>
                    <a:lnTo>
                      <a:pt x="11" y="400"/>
                    </a:lnTo>
                    <a:lnTo>
                      <a:pt x="19" y="427"/>
                    </a:lnTo>
                    <a:lnTo>
                      <a:pt x="29" y="452"/>
                    </a:lnTo>
                    <a:lnTo>
                      <a:pt x="40" y="475"/>
                    </a:lnTo>
                    <a:lnTo>
                      <a:pt x="55" y="498"/>
                    </a:lnTo>
                    <a:lnTo>
                      <a:pt x="71" y="520"/>
                    </a:lnTo>
                    <a:lnTo>
                      <a:pt x="88" y="541"/>
                    </a:lnTo>
                    <a:lnTo>
                      <a:pt x="106" y="559"/>
                    </a:lnTo>
                    <a:lnTo>
                      <a:pt x="126" y="577"/>
                    </a:lnTo>
                    <a:lnTo>
                      <a:pt x="148" y="593"/>
                    </a:lnTo>
                    <a:lnTo>
                      <a:pt x="171" y="606"/>
                    </a:lnTo>
                    <a:lnTo>
                      <a:pt x="195" y="618"/>
                    </a:lnTo>
                    <a:lnTo>
                      <a:pt x="219" y="628"/>
                    </a:lnTo>
                    <a:lnTo>
                      <a:pt x="246" y="636"/>
                    </a:lnTo>
                    <a:lnTo>
                      <a:pt x="246" y="0"/>
                    </a:lnTo>
                    <a:lnTo>
                      <a:pt x="219" y="8"/>
                    </a:lnTo>
                    <a:lnTo>
                      <a:pt x="195" y="18"/>
                    </a:lnTo>
                    <a:lnTo>
                      <a:pt x="171" y="30"/>
                    </a:lnTo>
                    <a:lnTo>
                      <a:pt x="148" y="43"/>
                    </a:lnTo>
                    <a:lnTo>
                      <a:pt x="126" y="59"/>
                    </a:lnTo>
                    <a:lnTo>
                      <a:pt x="106" y="77"/>
                    </a:lnTo>
                    <a:lnTo>
                      <a:pt x="88" y="95"/>
                    </a:lnTo>
                    <a:lnTo>
                      <a:pt x="71" y="116"/>
                    </a:lnTo>
                    <a:lnTo>
                      <a:pt x="55" y="137"/>
                    </a:lnTo>
                    <a:lnTo>
                      <a:pt x="40" y="160"/>
                    </a:lnTo>
                    <a:lnTo>
                      <a:pt x="29" y="183"/>
                    </a:lnTo>
                    <a:lnTo>
                      <a:pt x="19" y="209"/>
                    </a:lnTo>
                    <a:lnTo>
                      <a:pt x="11" y="236"/>
                    </a:lnTo>
                    <a:lnTo>
                      <a:pt x="5" y="262"/>
                    </a:lnTo>
                    <a:lnTo>
                      <a:pt x="2" y="290"/>
                    </a:lnTo>
                    <a:lnTo>
                      <a:pt x="0" y="318"/>
                    </a:lnTo>
                    <a:close/>
                  </a:path>
                </a:pathLst>
              </a:custGeom>
              <a:solidFill>
                <a:srgbClr val="4CC4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111" name="Freeform 55"/>
              <p:cNvSpPr>
                <a:spLocks/>
              </p:cNvSpPr>
              <p:nvPr/>
            </p:nvSpPr>
            <p:spPr bwMode="auto">
              <a:xfrm>
                <a:off x="1940868" y="1647527"/>
                <a:ext cx="464344" cy="1207294"/>
              </a:xfrm>
              <a:custGeom>
                <a:avLst/>
                <a:gdLst>
                  <a:gd name="T0" fmla="*/ 0 w 240"/>
                  <a:gd name="T1" fmla="*/ 312 h 624"/>
                  <a:gd name="T2" fmla="*/ 2 w 240"/>
                  <a:gd name="T3" fmla="*/ 340 h 624"/>
                  <a:gd name="T4" fmla="*/ 5 w 240"/>
                  <a:gd name="T5" fmla="*/ 366 h 624"/>
                  <a:gd name="T6" fmla="*/ 11 w 240"/>
                  <a:gd name="T7" fmla="*/ 393 h 624"/>
                  <a:gd name="T8" fmla="*/ 19 w 240"/>
                  <a:gd name="T9" fmla="*/ 418 h 624"/>
                  <a:gd name="T10" fmla="*/ 28 w 240"/>
                  <a:gd name="T11" fmla="*/ 443 h 624"/>
                  <a:gd name="T12" fmla="*/ 40 w 240"/>
                  <a:gd name="T13" fmla="*/ 467 h 624"/>
                  <a:gd name="T14" fmla="*/ 54 w 240"/>
                  <a:gd name="T15" fmla="*/ 489 h 624"/>
                  <a:gd name="T16" fmla="*/ 68 w 240"/>
                  <a:gd name="T17" fmla="*/ 509 h 624"/>
                  <a:gd name="T18" fmla="*/ 85 w 240"/>
                  <a:gd name="T19" fmla="*/ 530 h 624"/>
                  <a:gd name="T20" fmla="*/ 103 w 240"/>
                  <a:gd name="T21" fmla="*/ 548 h 624"/>
                  <a:gd name="T22" fmla="*/ 124 w 240"/>
                  <a:gd name="T23" fmla="*/ 565 h 624"/>
                  <a:gd name="T24" fmla="*/ 144 w 240"/>
                  <a:gd name="T25" fmla="*/ 581 h 624"/>
                  <a:gd name="T26" fmla="*/ 166 w 240"/>
                  <a:gd name="T27" fmla="*/ 594 h 624"/>
                  <a:gd name="T28" fmla="*/ 190 w 240"/>
                  <a:gd name="T29" fmla="*/ 606 h 624"/>
                  <a:gd name="T30" fmla="*/ 215 w 240"/>
                  <a:gd name="T31" fmla="*/ 616 h 624"/>
                  <a:gd name="T32" fmla="*/ 240 w 240"/>
                  <a:gd name="T33" fmla="*/ 624 h 624"/>
                  <a:gd name="T34" fmla="*/ 240 w 240"/>
                  <a:gd name="T35" fmla="*/ 0 h 624"/>
                  <a:gd name="T36" fmla="*/ 215 w 240"/>
                  <a:gd name="T37" fmla="*/ 8 h 624"/>
                  <a:gd name="T38" fmla="*/ 190 w 240"/>
                  <a:gd name="T39" fmla="*/ 18 h 624"/>
                  <a:gd name="T40" fmla="*/ 166 w 240"/>
                  <a:gd name="T41" fmla="*/ 30 h 624"/>
                  <a:gd name="T42" fmla="*/ 144 w 240"/>
                  <a:gd name="T43" fmla="*/ 43 h 624"/>
                  <a:gd name="T44" fmla="*/ 124 w 240"/>
                  <a:gd name="T45" fmla="*/ 59 h 624"/>
                  <a:gd name="T46" fmla="*/ 103 w 240"/>
                  <a:gd name="T47" fmla="*/ 76 h 624"/>
                  <a:gd name="T48" fmla="*/ 85 w 240"/>
                  <a:gd name="T49" fmla="*/ 94 h 624"/>
                  <a:gd name="T50" fmla="*/ 68 w 240"/>
                  <a:gd name="T51" fmla="*/ 113 h 624"/>
                  <a:gd name="T52" fmla="*/ 54 w 240"/>
                  <a:gd name="T53" fmla="*/ 135 h 624"/>
                  <a:gd name="T54" fmla="*/ 40 w 240"/>
                  <a:gd name="T55" fmla="*/ 157 h 624"/>
                  <a:gd name="T56" fmla="*/ 28 w 240"/>
                  <a:gd name="T57" fmla="*/ 181 h 624"/>
                  <a:gd name="T58" fmla="*/ 19 w 240"/>
                  <a:gd name="T59" fmla="*/ 205 h 624"/>
                  <a:gd name="T60" fmla="*/ 11 w 240"/>
                  <a:gd name="T61" fmla="*/ 231 h 624"/>
                  <a:gd name="T62" fmla="*/ 5 w 240"/>
                  <a:gd name="T63" fmla="*/ 257 h 624"/>
                  <a:gd name="T64" fmla="*/ 2 w 240"/>
                  <a:gd name="T65" fmla="*/ 284 h 624"/>
                  <a:gd name="T66" fmla="*/ 0 w 240"/>
                  <a:gd name="T67" fmla="*/ 312 h 6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0"/>
                  <a:gd name="T103" fmla="*/ 0 h 624"/>
                  <a:gd name="T104" fmla="*/ 240 w 240"/>
                  <a:gd name="T105" fmla="*/ 624 h 62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0" h="624">
                    <a:moveTo>
                      <a:pt x="0" y="312"/>
                    </a:moveTo>
                    <a:lnTo>
                      <a:pt x="2" y="340"/>
                    </a:lnTo>
                    <a:lnTo>
                      <a:pt x="5" y="366"/>
                    </a:lnTo>
                    <a:lnTo>
                      <a:pt x="11" y="393"/>
                    </a:lnTo>
                    <a:lnTo>
                      <a:pt x="19" y="418"/>
                    </a:lnTo>
                    <a:lnTo>
                      <a:pt x="28" y="443"/>
                    </a:lnTo>
                    <a:lnTo>
                      <a:pt x="40" y="467"/>
                    </a:lnTo>
                    <a:lnTo>
                      <a:pt x="54" y="489"/>
                    </a:lnTo>
                    <a:lnTo>
                      <a:pt x="68" y="509"/>
                    </a:lnTo>
                    <a:lnTo>
                      <a:pt x="85" y="530"/>
                    </a:lnTo>
                    <a:lnTo>
                      <a:pt x="103" y="548"/>
                    </a:lnTo>
                    <a:lnTo>
                      <a:pt x="124" y="565"/>
                    </a:lnTo>
                    <a:lnTo>
                      <a:pt x="144" y="581"/>
                    </a:lnTo>
                    <a:lnTo>
                      <a:pt x="166" y="594"/>
                    </a:lnTo>
                    <a:lnTo>
                      <a:pt x="190" y="606"/>
                    </a:lnTo>
                    <a:lnTo>
                      <a:pt x="215" y="616"/>
                    </a:lnTo>
                    <a:lnTo>
                      <a:pt x="240" y="624"/>
                    </a:lnTo>
                    <a:lnTo>
                      <a:pt x="240" y="0"/>
                    </a:lnTo>
                    <a:lnTo>
                      <a:pt x="215" y="8"/>
                    </a:lnTo>
                    <a:lnTo>
                      <a:pt x="190" y="18"/>
                    </a:lnTo>
                    <a:lnTo>
                      <a:pt x="166" y="30"/>
                    </a:lnTo>
                    <a:lnTo>
                      <a:pt x="144" y="43"/>
                    </a:lnTo>
                    <a:lnTo>
                      <a:pt x="124" y="59"/>
                    </a:lnTo>
                    <a:lnTo>
                      <a:pt x="103" y="76"/>
                    </a:lnTo>
                    <a:lnTo>
                      <a:pt x="85" y="94"/>
                    </a:lnTo>
                    <a:lnTo>
                      <a:pt x="68" y="113"/>
                    </a:lnTo>
                    <a:lnTo>
                      <a:pt x="54" y="135"/>
                    </a:lnTo>
                    <a:lnTo>
                      <a:pt x="40" y="157"/>
                    </a:lnTo>
                    <a:lnTo>
                      <a:pt x="28" y="181"/>
                    </a:lnTo>
                    <a:lnTo>
                      <a:pt x="19" y="205"/>
                    </a:lnTo>
                    <a:lnTo>
                      <a:pt x="11" y="231"/>
                    </a:lnTo>
                    <a:lnTo>
                      <a:pt x="5" y="257"/>
                    </a:lnTo>
                    <a:lnTo>
                      <a:pt x="2" y="284"/>
                    </a:lnTo>
                    <a:lnTo>
                      <a:pt x="0" y="312"/>
                    </a:lnTo>
                    <a:close/>
                  </a:path>
                </a:pathLst>
              </a:custGeom>
              <a:solidFill>
                <a:srgbClr val="54C6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112" name="Freeform 56"/>
              <p:cNvSpPr>
                <a:spLocks/>
              </p:cNvSpPr>
              <p:nvPr/>
            </p:nvSpPr>
            <p:spPr bwMode="auto">
              <a:xfrm>
                <a:off x="1956346" y="1661071"/>
                <a:ext cx="448866" cy="1180207"/>
              </a:xfrm>
              <a:custGeom>
                <a:avLst/>
                <a:gdLst>
                  <a:gd name="T0" fmla="*/ 0 w 232"/>
                  <a:gd name="T1" fmla="*/ 305 h 610"/>
                  <a:gd name="T2" fmla="*/ 1 w 232"/>
                  <a:gd name="T3" fmla="*/ 331 h 610"/>
                  <a:gd name="T4" fmla="*/ 5 w 232"/>
                  <a:gd name="T5" fmla="*/ 358 h 610"/>
                  <a:gd name="T6" fmla="*/ 9 w 232"/>
                  <a:gd name="T7" fmla="*/ 384 h 610"/>
                  <a:gd name="T8" fmla="*/ 17 w 232"/>
                  <a:gd name="T9" fmla="*/ 409 h 610"/>
                  <a:gd name="T10" fmla="*/ 26 w 232"/>
                  <a:gd name="T11" fmla="*/ 433 h 610"/>
                  <a:gd name="T12" fmla="*/ 37 w 232"/>
                  <a:gd name="T13" fmla="*/ 456 h 610"/>
                  <a:gd name="T14" fmla="*/ 51 w 232"/>
                  <a:gd name="T15" fmla="*/ 478 h 610"/>
                  <a:gd name="T16" fmla="*/ 65 w 232"/>
                  <a:gd name="T17" fmla="*/ 499 h 610"/>
                  <a:gd name="T18" fmla="*/ 82 w 232"/>
                  <a:gd name="T19" fmla="*/ 518 h 610"/>
                  <a:gd name="T20" fmla="*/ 99 w 232"/>
                  <a:gd name="T21" fmla="*/ 536 h 610"/>
                  <a:gd name="T22" fmla="*/ 118 w 232"/>
                  <a:gd name="T23" fmla="*/ 552 h 610"/>
                  <a:gd name="T24" fmla="*/ 139 w 232"/>
                  <a:gd name="T25" fmla="*/ 568 h 610"/>
                  <a:gd name="T26" fmla="*/ 161 w 232"/>
                  <a:gd name="T27" fmla="*/ 581 h 610"/>
                  <a:gd name="T28" fmla="*/ 184 w 232"/>
                  <a:gd name="T29" fmla="*/ 592 h 610"/>
                  <a:gd name="T30" fmla="*/ 208 w 232"/>
                  <a:gd name="T31" fmla="*/ 603 h 610"/>
                  <a:gd name="T32" fmla="*/ 232 w 232"/>
                  <a:gd name="T33" fmla="*/ 610 h 610"/>
                  <a:gd name="T34" fmla="*/ 232 w 232"/>
                  <a:gd name="T35" fmla="*/ 0 h 610"/>
                  <a:gd name="T36" fmla="*/ 208 w 232"/>
                  <a:gd name="T37" fmla="*/ 8 h 610"/>
                  <a:gd name="T38" fmla="*/ 184 w 232"/>
                  <a:gd name="T39" fmla="*/ 18 h 610"/>
                  <a:gd name="T40" fmla="*/ 161 w 232"/>
                  <a:gd name="T41" fmla="*/ 29 h 610"/>
                  <a:gd name="T42" fmla="*/ 139 w 232"/>
                  <a:gd name="T43" fmla="*/ 43 h 610"/>
                  <a:gd name="T44" fmla="*/ 118 w 232"/>
                  <a:gd name="T45" fmla="*/ 58 h 610"/>
                  <a:gd name="T46" fmla="*/ 99 w 232"/>
                  <a:gd name="T47" fmla="*/ 75 h 610"/>
                  <a:gd name="T48" fmla="*/ 82 w 232"/>
                  <a:gd name="T49" fmla="*/ 93 h 610"/>
                  <a:gd name="T50" fmla="*/ 65 w 232"/>
                  <a:gd name="T51" fmla="*/ 112 h 610"/>
                  <a:gd name="T52" fmla="*/ 51 w 232"/>
                  <a:gd name="T53" fmla="*/ 133 h 610"/>
                  <a:gd name="T54" fmla="*/ 37 w 232"/>
                  <a:gd name="T55" fmla="*/ 155 h 610"/>
                  <a:gd name="T56" fmla="*/ 26 w 232"/>
                  <a:gd name="T57" fmla="*/ 178 h 610"/>
                  <a:gd name="T58" fmla="*/ 17 w 232"/>
                  <a:gd name="T59" fmla="*/ 201 h 610"/>
                  <a:gd name="T60" fmla="*/ 9 w 232"/>
                  <a:gd name="T61" fmla="*/ 226 h 610"/>
                  <a:gd name="T62" fmla="*/ 5 w 232"/>
                  <a:gd name="T63" fmla="*/ 252 h 610"/>
                  <a:gd name="T64" fmla="*/ 1 w 232"/>
                  <a:gd name="T65" fmla="*/ 278 h 610"/>
                  <a:gd name="T66" fmla="*/ 0 w 232"/>
                  <a:gd name="T67" fmla="*/ 305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2"/>
                  <a:gd name="T103" fmla="*/ 0 h 610"/>
                  <a:gd name="T104" fmla="*/ 232 w 232"/>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2" h="610">
                    <a:moveTo>
                      <a:pt x="0" y="305"/>
                    </a:moveTo>
                    <a:lnTo>
                      <a:pt x="1" y="331"/>
                    </a:lnTo>
                    <a:lnTo>
                      <a:pt x="5" y="358"/>
                    </a:lnTo>
                    <a:lnTo>
                      <a:pt x="9" y="384"/>
                    </a:lnTo>
                    <a:lnTo>
                      <a:pt x="17" y="409"/>
                    </a:lnTo>
                    <a:lnTo>
                      <a:pt x="26" y="433"/>
                    </a:lnTo>
                    <a:lnTo>
                      <a:pt x="37" y="456"/>
                    </a:lnTo>
                    <a:lnTo>
                      <a:pt x="51" y="478"/>
                    </a:lnTo>
                    <a:lnTo>
                      <a:pt x="65" y="499"/>
                    </a:lnTo>
                    <a:lnTo>
                      <a:pt x="82" y="518"/>
                    </a:lnTo>
                    <a:lnTo>
                      <a:pt x="99" y="536"/>
                    </a:lnTo>
                    <a:lnTo>
                      <a:pt x="118" y="552"/>
                    </a:lnTo>
                    <a:lnTo>
                      <a:pt x="139" y="568"/>
                    </a:lnTo>
                    <a:lnTo>
                      <a:pt x="161" y="581"/>
                    </a:lnTo>
                    <a:lnTo>
                      <a:pt x="184" y="592"/>
                    </a:lnTo>
                    <a:lnTo>
                      <a:pt x="208" y="603"/>
                    </a:lnTo>
                    <a:lnTo>
                      <a:pt x="232" y="610"/>
                    </a:lnTo>
                    <a:lnTo>
                      <a:pt x="232" y="0"/>
                    </a:lnTo>
                    <a:lnTo>
                      <a:pt x="208" y="8"/>
                    </a:lnTo>
                    <a:lnTo>
                      <a:pt x="184" y="18"/>
                    </a:lnTo>
                    <a:lnTo>
                      <a:pt x="161" y="29"/>
                    </a:lnTo>
                    <a:lnTo>
                      <a:pt x="139" y="43"/>
                    </a:lnTo>
                    <a:lnTo>
                      <a:pt x="118" y="58"/>
                    </a:lnTo>
                    <a:lnTo>
                      <a:pt x="99" y="75"/>
                    </a:lnTo>
                    <a:lnTo>
                      <a:pt x="82" y="93"/>
                    </a:lnTo>
                    <a:lnTo>
                      <a:pt x="65" y="112"/>
                    </a:lnTo>
                    <a:lnTo>
                      <a:pt x="51" y="133"/>
                    </a:lnTo>
                    <a:lnTo>
                      <a:pt x="37" y="155"/>
                    </a:lnTo>
                    <a:lnTo>
                      <a:pt x="26" y="178"/>
                    </a:lnTo>
                    <a:lnTo>
                      <a:pt x="17" y="201"/>
                    </a:lnTo>
                    <a:lnTo>
                      <a:pt x="9" y="226"/>
                    </a:lnTo>
                    <a:lnTo>
                      <a:pt x="5" y="252"/>
                    </a:lnTo>
                    <a:lnTo>
                      <a:pt x="1" y="278"/>
                    </a:lnTo>
                    <a:lnTo>
                      <a:pt x="0" y="305"/>
                    </a:lnTo>
                    <a:close/>
                  </a:path>
                </a:pathLst>
              </a:custGeom>
              <a:solidFill>
                <a:srgbClr val="5BC6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113" name="Freeform 57"/>
              <p:cNvSpPr>
                <a:spLocks/>
              </p:cNvSpPr>
              <p:nvPr/>
            </p:nvSpPr>
            <p:spPr bwMode="auto">
              <a:xfrm>
                <a:off x="1967954" y="1672679"/>
                <a:ext cx="437257" cy="1156990"/>
              </a:xfrm>
              <a:custGeom>
                <a:avLst/>
                <a:gdLst>
                  <a:gd name="T0" fmla="*/ 0 w 226"/>
                  <a:gd name="T1" fmla="*/ 299 h 598"/>
                  <a:gd name="T2" fmla="*/ 1 w 226"/>
                  <a:gd name="T3" fmla="*/ 325 h 598"/>
                  <a:gd name="T4" fmla="*/ 5 w 226"/>
                  <a:gd name="T5" fmla="*/ 351 h 598"/>
                  <a:gd name="T6" fmla="*/ 9 w 226"/>
                  <a:gd name="T7" fmla="*/ 376 h 598"/>
                  <a:gd name="T8" fmla="*/ 17 w 226"/>
                  <a:gd name="T9" fmla="*/ 401 h 598"/>
                  <a:gd name="T10" fmla="*/ 26 w 226"/>
                  <a:gd name="T11" fmla="*/ 424 h 598"/>
                  <a:gd name="T12" fmla="*/ 37 w 226"/>
                  <a:gd name="T13" fmla="*/ 445 h 598"/>
                  <a:gd name="T14" fmla="*/ 49 w 226"/>
                  <a:gd name="T15" fmla="*/ 467 h 598"/>
                  <a:gd name="T16" fmla="*/ 64 w 226"/>
                  <a:gd name="T17" fmla="*/ 488 h 598"/>
                  <a:gd name="T18" fmla="*/ 80 w 226"/>
                  <a:gd name="T19" fmla="*/ 506 h 598"/>
                  <a:gd name="T20" fmla="*/ 97 w 226"/>
                  <a:gd name="T21" fmla="*/ 524 h 598"/>
                  <a:gd name="T22" fmla="*/ 116 w 226"/>
                  <a:gd name="T23" fmla="*/ 541 h 598"/>
                  <a:gd name="T24" fmla="*/ 135 w 226"/>
                  <a:gd name="T25" fmla="*/ 555 h 598"/>
                  <a:gd name="T26" fmla="*/ 157 w 226"/>
                  <a:gd name="T27" fmla="*/ 569 h 598"/>
                  <a:gd name="T28" fmla="*/ 179 w 226"/>
                  <a:gd name="T29" fmla="*/ 580 h 598"/>
                  <a:gd name="T30" fmla="*/ 202 w 226"/>
                  <a:gd name="T31" fmla="*/ 589 h 598"/>
                  <a:gd name="T32" fmla="*/ 226 w 226"/>
                  <a:gd name="T33" fmla="*/ 598 h 598"/>
                  <a:gd name="T34" fmla="*/ 226 w 226"/>
                  <a:gd name="T35" fmla="*/ 0 h 598"/>
                  <a:gd name="T36" fmla="*/ 202 w 226"/>
                  <a:gd name="T37" fmla="*/ 8 h 598"/>
                  <a:gd name="T38" fmla="*/ 179 w 226"/>
                  <a:gd name="T39" fmla="*/ 18 h 598"/>
                  <a:gd name="T40" fmla="*/ 157 w 226"/>
                  <a:gd name="T41" fmla="*/ 29 h 598"/>
                  <a:gd name="T42" fmla="*/ 135 w 226"/>
                  <a:gd name="T43" fmla="*/ 42 h 598"/>
                  <a:gd name="T44" fmla="*/ 116 w 226"/>
                  <a:gd name="T45" fmla="*/ 57 h 598"/>
                  <a:gd name="T46" fmla="*/ 97 w 226"/>
                  <a:gd name="T47" fmla="*/ 74 h 598"/>
                  <a:gd name="T48" fmla="*/ 80 w 226"/>
                  <a:gd name="T49" fmla="*/ 92 h 598"/>
                  <a:gd name="T50" fmla="*/ 64 w 226"/>
                  <a:gd name="T51" fmla="*/ 110 h 598"/>
                  <a:gd name="T52" fmla="*/ 49 w 226"/>
                  <a:gd name="T53" fmla="*/ 131 h 598"/>
                  <a:gd name="T54" fmla="*/ 37 w 226"/>
                  <a:gd name="T55" fmla="*/ 152 h 598"/>
                  <a:gd name="T56" fmla="*/ 26 w 226"/>
                  <a:gd name="T57" fmla="*/ 174 h 598"/>
                  <a:gd name="T58" fmla="*/ 17 w 226"/>
                  <a:gd name="T59" fmla="*/ 197 h 598"/>
                  <a:gd name="T60" fmla="*/ 9 w 226"/>
                  <a:gd name="T61" fmla="*/ 221 h 598"/>
                  <a:gd name="T62" fmla="*/ 5 w 226"/>
                  <a:gd name="T63" fmla="*/ 247 h 598"/>
                  <a:gd name="T64" fmla="*/ 1 w 226"/>
                  <a:gd name="T65" fmla="*/ 272 h 598"/>
                  <a:gd name="T66" fmla="*/ 0 w 226"/>
                  <a:gd name="T67" fmla="*/ 299 h 5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6"/>
                  <a:gd name="T103" fmla="*/ 0 h 598"/>
                  <a:gd name="T104" fmla="*/ 226 w 226"/>
                  <a:gd name="T105" fmla="*/ 598 h 59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6" h="598">
                    <a:moveTo>
                      <a:pt x="0" y="299"/>
                    </a:moveTo>
                    <a:lnTo>
                      <a:pt x="1" y="325"/>
                    </a:lnTo>
                    <a:lnTo>
                      <a:pt x="5" y="351"/>
                    </a:lnTo>
                    <a:lnTo>
                      <a:pt x="9" y="376"/>
                    </a:lnTo>
                    <a:lnTo>
                      <a:pt x="17" y="401"/>
                    </a:lnTo>
                    <a:lnTo>
                      <a:pt x="26" y="424"/>
                    </a:lnTo>
                    <a:lnTo>
                      <a:pt x="37" y="445"/>
                    </a:lnTo>
                    <a:lnTo>
                      <a:pt x="49" y="467"/>
                    </a:lnTo>
                    <a:lnTo>
                      <a:pt x="64" y="488"/>
                    </a:lnTo>
                    <a:lnTo>
                      <a:pt x="80" y="506"/>
                    </a:lnTo>
                    <a:lnTo>
                      <a:pt x="97" y="524"/>
                    </a:lnTo>
                    <a:lnTo>
                      <a:pt x="116" y="541"/>
                    </a:lnTo>
                    <a:lnTo>
                      <a:pt x="135" y="555"/>
                    </a:lnTo>
                    <a:lnTo>
                      <a:pt x="157" y="569"/>
                    </a:lnTo>
                    <a:lnTo>
                      <a:pt x="179" y="580"/>
                    </a:lnTo>
                    <a:lnTo>
                      <a:pt x="202" y="589"/>
                    </a:lnTo>
                    <a:lnTo>
                      <a:pt x="226" y="598"/>
                    </a:lnTo>
                    <a:lnTo>
                      <a:pt x="226" y="0"/>
                    </a:lnTo>
                    <a:lnTo>
                      <a:pt x="202" y="8"/>
                    </a:lnTo>
                    <a:lnTo>
                      <a:pt x="179" y="18"/>
                    </a:lnTo>
                    <a:lnTo>
                      <a:pt x="157" y="29"/>
                    </a:lnTo>
                    <a:lnTo>
                      <a:pt x="135" y="42"/>
                    </a:lnTo>
                    <a:lnTo>
                      <a:pt x="116" y="57"/>
                    </a:lnTo>
                    <a:lnTo>
                      <a:pt x="97" y="74"/>
                    </a:lnTo>
                    <a:lnTo>
                      <a:pt x="80" y="92"/>
                    </a:lnTo>
                    <a:lnTo>
                      <a:pt x="64" y="110"/>
                    </a:lnTo>
                    <a:lnTo>
                      <a:pt x="49" y="131"/>
                    </a:lnTo>
                    <a:lnTo>
                      <a:pt x="37" y="152"/>
                    </a:lnTo>
                    <a:lnTo>
                      <a:pt x="26" y="174"/>
                    </a:lnTo>
                    <a:lnTo>
                      <a:pt x="17" y="197"/>
                    </a:lnTo>
                    <a:lnTo>
                      <a:pt x="9" y="221"/>
                    </a:lnTo>
                    <a:lnTo>
                      <a:pt x="5" y="247"/>
                    </a:lnTo>
                    <a:lnTo>
                      <a:pt x="1" y="272"/>
                    </a:lnTo>
                    <a:lnTo>
                      <a:pt x="0" y="299"/>
                    </a:lnTo>
                    <a:close/>
                  </a:path>
                </a:pathLst>
              </a:custGeom>
              <a:solidFill>
                <a:srgbClr val="63CC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114" name="Freeform 58"/>
              <p:cNvSpPr>
                <a:spLocks/>
              </p:cNvSpPr>
              <p:nvPr/>
            </p:nvSpPr>
            <p:spPr bwMode="auto">
              <a:xfrm>
                <a:off x="1944737" y="1477268"/>
                <a:ext cx="1116360" cy="1362075"/>
              </a:xfrm>
              <a:custGeom>
                <a:avLst/>
                <a:gdLst>
                  <a:gd name="T0" fmla="*/ 430 w 577"/>
                  <a:gd name="T1" fmla="*/ 213 h 704"/>
                  <a:gd name="T2" fmla="*/ 365 w 577"/>
                  <a:gd name="T3" fmla="*/ 82 h 704"/>
                  <a:gd name="T4" fmla="*/ 323 w 577"/>
                  <a:gd name="T5" fmla="*/ 39 h 704"/>
                  <a:gd name="T6" fmla="*/ 271 w 577"/>
                  <a:gd name="T7" fmla="*/ 11 h 704"/>
                  <a:gd name="T8" fmla="*/ 211 w 577"/>
                  <a:gd name="T9" fmla="*/ 0 h 704"/>
                  <a:gd name="T10" fmla="*/ 153 w 577"/>
                  <a:gd name="T11" fmla="*/ 6 h 704"/>
                  <a:gd name="T12" fmla="*/ 98 w 577"/>
                  <a:gd name="T13" fmla="*/ 29 h 704"/>
                  <a:gd name="T14" fmla="*/ 52 w 577"/>
                  <a:gd name="T15" fmla="*/ 67 h 704"/>
                  <a:gd name="T16" fmla="*/ 19 w 577"/>
                  <a:gd name="T17" fmla="*/ 117 h 704"/>
                  <a:gd name="T18" fmla="*/ 3 w 577"/>
                  <a:gd name="T19" fmla="*/ 167 h 704"/>
                  <a:gd name="T20" fmla="*/ 86 w 577"/>
                  <a:gd name="T21" fmla="*/ 209 h 704"/>
                  <a:gd name="T22" fmla="*/ 89 w 577"/>
                  <a:gd name="T23" fmla="*/ 175 h 704"/>
                  <a:gd name="T24" fmla="*/ 103 w 577"/>
                  <a:gd name="T25" fmla="*/ 142 h 704"/>
                  <a:gd name="T26" fmla="*/ 124 w 577"/>
                  <a:gd name="T27" fmla="*/ 117 h 704"/>
                  <a:gd name="T28" fmla="*/ 152 w 577"/>
                  <a:gd name="T29" fmla="*/ 97 h 704"/>
                  <a:gd name="T30" fmla="*/ 185 w 577"/>
                  <a:gd name="T31" fmla="*/ 88 h 704"/>
                  <a:gd name="T32" fmla="*/ 220 w 577"/>
                  <a:gd name="T33" fmla="*/ 88 h 704"/>
                  <a:gd name="T34" fmla="*/ 253 w 577"/>
                  <a:gd name="T35" fmla="*/ 97 h 704"/>
                  <a:gd name="T36" fmla="*/ 280 w 577"/>
                  <a:gd name="T37" fmla="*/ 115 h 704"/>
                  <a:gd name="T38" fmla="*/ 302 w 577"/>
                  <a:gd name="T39" fmla="*/ 142 h 704"/>
                  <a:gd name="T40" fmla="*/ 314 w 577"/>
                  <a:gd name="T41" fmla="*/ 164 h 704"/>
                  <a:gd name="T42" fmla="*/ 335 w 577"/>
                  <a:gd name="T43" fmla="*/ 207 h 704"/>
                  <a:gd name="T44" fmla="*/ 354 w 577"/>
                  <a:gd name="T45" fmla="*/ 251 h 704"/>
                  <a:gd name="T46" fmla="*/ 133 w 577"/>
                  <a:gd name="T47" fmla="*/ 321 h 704"/>
                  <a:gd name="T48" fmla="*/ 109 w 577"/>
                  <a:gd name="T49" fmla="*/ 274 h 704"/>
                  <a:gd name="T50" fmla="*/ 98 w 577"/>
                  <a:gd name="T51" fmla="*/ 252 h 704"/>
                  <a:gd name="T52" fmla="*/ 90 w 577"/>
                  <a:gd name="T53" fmla="*/ 234 h 704"/>
                  <a:gd name="T54" fmla="*/ 6 w 577"/>
                  <a:gd name="T55" fmla="*/ 251 h 704"/>
                  <a:gd name="T56" fmla="*/ 20 w 577"/>
                  <a:gd name="T57" fmla="*/ 290 h 704"/>
                  <a:gd name="T58" fmla="*/ 61 w 577"/>
                  <a:gd name="T59" fmla="*/ 505 h 704"/>
                  <a:gd name="T60" fmla="*/ 119 w 577"/>
                  <a:gd name="T61" fmla="*/ 596 h 704"/>
                  <a:gd name="T62" fmla="*/ 196 w 577"/>
                  <a:gd name="T63" fmla="*/ 664 h 704"/>
                  <a:gd name="T64" fmla="*/ 269 w 577"/>
                  <a:gd name="T65" fmla="*/ 698 h 704"/>
                  <a:gd name="T66" fmla="*/ 323 w 577"/>
                  <a:gd name="T67" fmla="*/ 704 h 704"/>
                  <a:gd name="T68" fmla="*/ 372 w 577"/>
                  <a:gd name="T69" fmla="*/ 694 h 704"/>
                  <a:gd name="T70" fmla="*/ 393 w 577"/>
                  <a:gd name="T71" fmla="*/ 685 h 704"/>
                  <a:gd name="T72" fmla="*/ 398 w 577"/>
                  <a:gd name="T73" fmla="*/ 685 h 704"/>
                  <a:gd name="T74" fmla="*/ 416 w 577"/>
                  <a:gd name="T75" fmla="*/ 679 h 704"/>
                  <a:gd name="T76" fmla="*/ 436 w 577"/>
                  <a:gd name="T77" fmla="*/ 669 h 704"/>
                  <a:gd name="T78" fmla="*/ 457 w 577"/>
                  <a:gd name="T79" fmla="*/ 656 h 704"/>
                  <a:gd name="T80" fmla="*/ 471 w 577"/>
                  <a:gd name="T81" fmla="*/ 648 h 704"/>
                  <a:gd name="T82" fmla="*/ 514 w 577"/>
                  <a:gd name="T83" fmla="*/ 619 h 704"/>
                  <a:gd name="T84" fmla="*/ 545 w 577"/>
                  <a:gd name="T85" fmla="*/ 578 h 704"/>
                  <a:gd name="T86" fmla="*/ 569 w 577"/>
                  <a:gd name="T87" fmla="*/ 514 h 704"/>
                  <a:gd name="T88" fmla="*/ 576 w 577"/>
                  <a:gd name="T89" fmla="*/ 416 h 704"/>
                  <a:gd name="T90" fmla="*/ 551 w 577"/>
                  <a:gd name="T91" fmla="*/ 313 h 7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77"/>
                  <a:gd name="T139" fmla="*/ 0 h 704"/>
                  <a:gd name="T140" fmla="*/ 577 w 577"/>
                  <a:gd name="T141" fmla="*/ 704 h 7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77" h="704">
                    <a:moveTo>
                      <a:pt x="537" y="279"/>
                    </a:moveTo>
                    <a:lnTo>
                      <a:pt x="492" y="184"/>
                    </a:lnTo>
                    <a:lnTo>
                      <a:pt x="430" y="213"/>
                    </a:lnTo>
                    <a:lnTo>
                      <a:pt x="386" y="115"/>
                    </a:lnTo>
                    <a:lnTo>
                      <a:pt x="376" y="97"/>
                    </a:lnTo>
                    <a:lnTo>
                      <a:pt x="365" y="82"/>
                    </a:lnTo>
                    <a:lnTo>
                      <a:pt x="352" y="66"/>
                    </a:lnTo>
                    <a:lnTo>
                      <a:pt x="338" y="52"/>
                    </a:lnTo>
                    <a:lnTo>
                      <a:pt x="323" y="39"/>
                    </a:lnTo>
                    <a:lnTo>
                      <a:pt x="307" y="28"/>
                    </a:lnTo>
                    <a:lnTo>
                      <a:pt x="289" y="19"/>
                    </a:lnTo>
                    <a:lnTo>
                      <a:pt x="271" y="11"/>
                    </a:lnTo>
                    <a:lnTo>
                      <a:pt x="251" y="5"/>
                    </a:lnTo>
                    <a:lnTo>
                      <a:pt x="231" y="2"/>
                    </a:lnTo>
                    <a:lnTo>
                      <a:pt x="211" y="0"/>
                    </a:lnTo>
                    <a:lnTo>
                      <a:pt x="192" y="0"/>
                    </a:lnTo>
                    <a:lnTo>
                      <a:pt x="173" y="2"/>
                    </a:lnTo>
                    <a:lnTo>
                      <a:pt x="153" y="6"/>
                    </a:lnTo>
                    <a:lnTo>
                      <a:pt x="134" y="13"/>
                    </a:lnTo>
                    <a:lnTo>
                      <a:pt x="116" y="20"/>
                    </a:lnTo>
                    <a:lnTo>
                      <a:pt x="98" y="29"/>
                    </a:lnTo>
                    <a:lnTo>
                      <a:pt x="81" y="40"/>
                    </a:lnTo>
                    <a:lnTo>
                      <a:pt x="66" y="52"/>
                    </a:lnTo>
                    <a:lnTo>
                      <a:pt x="52" y="67"/>
                    </a:lnTo>
                    <a:lnTo>
                      <a:pt x="40" y="82"/>
                    </a:lnTo>
                    <a:lnTo>
                      <a:pt x="29" y="98"/>
                    </a:lnTo>
                    <a:lnTo>
                      <a:pt x="19" y="117"/>
                    </a:lnTo>
                    <a:lnTo>
                      <a:pt x="12" y="135"/>
                    </a:lnTo>
                    <a:lnTo>
                      <a:pt x="7" y="152"/>
                    </a:lnTo>
                    <a:lnTo>
                      <a:pt x="3" y="167"/>
                    </a:lnTo>
                    <a:lnTo>
                      <a:pt x="1" y="184"/>
                    </a:lnTo>
                    <a:lnTo>
                      <a:pt x="0" y="201"/>
                    </a:lnTo>
                    <a:lnTo>
                      <a:pt x="86" y="209"/>
                    </a:lnTo>
                    <a:lnTo>
                      <a:pt x="86" y="198"/>
                    </a:lnTo>
                    <a:lnTo>
                      <a:pt x="88" y="186"/>
                    </a:lnTo>
                    <a:lnTo>
                      <a:pt x="89" y="175"/>
                    </a:lnTo>
                    <a:lnTo>
                      <a:pt x="93" y="164"/>
                    </a:lnTo>
                    <a:lnTo>
                      <a:pt x="98" y="153"/>
                    </a:lnTo>
                    <a:lnTo>
                      <a:pt x="103" y="142"/>
                    </a:lnTo>
                    <a:lnTo>
                      <a:pt x="109" y="134"/>
                    </a:lnTo>
                    <a:lnTo>
                      <a:pt x="116" y="124"/>
                    </a:lnTo>
                    <a:lnTo>
                      <a:pt x="124" y="117"/>
                    </a:lnTo>
                    <a:lnTo>
                      <a:pt x="133" y="109"/>
                    </a:lnTo>
                    <a:lnTo>
                      <a:pt x="142" y="102"/>
                    </a:lnTo>
                    <a:lnTo>
                      <a:pt x="152" y="97"/>
                    </a:lnTo>
                    <a:lnTo>
                      <a:pt x="163" y="92"/>
                    </a:lnTo>
                    <a:lnTo>
                      <a:pt x="174" y="90"/>
                    </a:lnTo>
                    <a:lnTo>
                      <a:pt x="185" y="88"/>
                    </a:lnTo>
                    <a:lnTo>
                      <a:pt x="197" y="86"/>
                    </a:lnTo>
                    <a:lnTo>
                      <a:pt x="208" y="86"/>
                    </a:lnTo>
                    <a:lnTo>
                      <a:pt x="220" y="88"/>
                    </a:lnTo>
                    <a:lnTo>
                      <a:pt x="231" y="89"/>
                    </a:lnTo>
                    <a:lnTo>
                      <a:pt x="242" y="92"/>
                    </a:lnTo>
                    <a:lnTo>
                      <a:pt x="253" y="97"/>
                    </a:lnTo>
                    <a:lnTo>
                      <a:pt x="262" y="102"/>
                    </a:lnTo>
                    <a:lnTo>
                      <a:pt x="272" y="108"/>
                    </a:lnTo>
                    <a:lnTo>
                      <a:pt x="280" y="115"/>
                    </a:lnTo>
                    <a:lnTo>
                      <a:pt x="289" y="124"/>
                    </a:lnTo>
                    <a:lnTo>
                      <a:pt x="296" y="132"/>
                    </a:lnTo>
                    <a:lnTo>
                      <a:pt x="302" y="142"/>
                    </a:lnTo>
                    <a:lnTo>
                      <a:pt x="308" y="152"/>
                    </a:lnTo>
                    <a:lnTo>
                      <a:pt x="309" y="155"/>
                    </a:lnTo>
                    <a:lnTo>
                      <a:pt x="314" y="164"/>
                    </a:lnTo>
                    <a:lnTo>
                      <a:pt x="319" y="176"/>
                    </a:lnTo>
                    <a:lnTo>
                      <a:pt x="326" y="190"/>
                    </a:lnTo>
                    <a:lnTo>
                      <a:pt x="335" y="207"/>
                    </a:lnTo>
                    <a:lnTo>
                      <a:pt x="342" y="223"/>
                    </a:lnTo>
                    <a:lnTo>
                      <a:pt x="348" y="239"/>
                    </a:lnTo>
                    <a:lnTo>
                      <a:pt x="354" y="251"/>
                    </a:lnTo>
                    <a:lnTo>
                      <a:pt x="147" y="349"/>
                    </a:lnTo>
                    <a:lnTo>
                      <a:pt x="140" y="336"/>
                    </a:lnTo>
                    <a:lnTo>
                      <a:pt x="133" y="321"/>
                    </a:lnTo>
                    <a:lnTo>
                      <a:pt x="124" y="304"/>
                    </a:lnTo>
                    <a:lnTo>
                      <a:pt x="116" y="288"/>
                    </a:lnTo>
                    <a:lnTo>
                      <a:pt x="109" y="274"/>
                    </a:lnTo>
                    <a:lnTo>
                      <a:pt x="103" y="263"/>
                    </a:lnTo>
                    <a:lnTo>
                      <a:pt x="99" y="255"/>
                    </a:lnTo>
                    <a:lnTo>
                      <a:pt x="98" y="252"/>
                    </a:lnTo>
                    <a:lnTo>
                      <a:pt x="95" y="246"/>
                    </a:lnTo>
                    <a:lnTo>
                      <a:pt x="93" y="240"/>
                    </a:lnTo>
                    <a:lnTo>
                      <a:pt x="90" y="234"/>
                    </a:lnTo>
                    <a:lnTo>
                      <a:pt x="89" y="228"/>
                    </a:lnTo>
                    <a:lnTo>
                      <a:pt x="3" y="239"/>
                    </a:lnTo>
                    <a:lnTo>
                      <a:pt x="6" y="251"/>
                    </a:lnTo>
                    <a:lnTo>
                      <a:pt x="11" y="264"/>
                    </a:lnTo>
                    <a:lnTo>
                      <a:pt x="14" y="276"/>
                    </a:lnTo>
                    <a:lnTo>
                      <a:pt x="20" y="290"/>
                    </a:lnTo>
                    <a:lnTo>
                      <a:pt x="71" y="385"/>
                    </a:lnTo>
                    <a:lnTo>
                      <a:pt x="17" y="411"/>
                    </a:lnTo>
                    <a:lnTo>
                      <a:pt x="61" y="505"/>
                    </a:lnTo>
                    <a:lnTo>
                      <a:pt x="78" y="538"/>
                    </a:lnTo>
                    <a:lnTo>
                      <a:pt x="98" y="568"/>
                    </a:lnTo>
                    <a:lnTo>
                      <a:pt x="119" y="596"/>
                    </a:lnTo>
                    <a:lnTo>
                      <a:pt x="144" y="621"/>
                    </a:lnTo>
                    <a:lnTo>
                      <a:pt x="169" y="644"/>
                    </a:lnTo>
                    <a:lnTo>
                      <a:pt x="196" y="664"/>
                    </a:lnTo>
                    <a:lnTo>
                      <a:pt x="223" y="679"/>
                    </a:lnTo>
                    <a:lnTo>
                      <a:pt x="251" y="692"/>
                    </a:lnTo>
                    <a:lnTo>
                      <a:pt x="269" y="698"/>
                    </a:lnTo>
                    <a:lnTo>
                      <a:pt x="288" y="701"/>
                    </a:lnTo>
                    <a:lnTo>
                      <a:pt x="305" y="702"/>
                    </a:lnTo>
                    <a:lnTo>
                      <a:pt x="323" y="704"/>
                    </a:lnTo>
                    <a:lnTo>
                      <a:pt x="340" y="702"/>
                    </a:lnTo>
                    <a:lnTo>
                      <a:pt x="357" y="699"/>
                    </a:lnTo>
                    <a:lnTo>
                      <a:pt x="372" y="694"/>
                    </a:lnTo>
                    <a:lnTo>
                      <a:pt x="388" y="688"/>
                    </a:lnTo>
                    <a:lnTo>
                      <a:pt x="390" y="687"/>
                    </a:lnTo>
                    <a:lnTo>
                      <a:pt x="393" y="685"/>
                    </a:lnTo>
                    <a:lnTo>
                      <a:pt x="395" y="684"/>
                    </a:lnTo>
                    <a:lnTo>
                      <a:pt x="398" y="683"/>
                    </a:lnTo>
                    <a:lnTo>
                      <a:pt x="398" y="685"/>
                    </a:lnTo>
                    <a:lnTo>
                      <a:pt x="403" y="684"/>
                    </a:lnTo>
                    <a:lnTo>
                      <a:pt x="409" y="683"/>
                    </a:lnTo>
                    <a:lnTo>
                      <a:pt x="416" y="679"/>
                    </a:lnTo>
                    <a:lnTo>
                      <a:pt x="423" y="676"/>
                    </a:lnTo>
                    <a:lnTo>
                      <a:pt x="429" y="672"/>
                    </a:lnTo>
                    <a:lnTo>
                      <a:pt x="436" y="669"/>
                    </a:lnTo>
                    <a:lnTo>
                      <a:pt x="444" y="664"/>
                    </a:lnTo>
                    <a:lnTo>
                      <a:pt x="451" y="660"/>
                    </a:lnTo>
                    <a:lnTo>
                      <a:pt x="457" y="656"/>
                    </a:lnTo>
                    <a:lnTo>
                      <a:pt x="463" y="653"/>
                    </a:lnTo>
                    <a:lnTo>
                      <a:pt x="468" y="650"/>
                    </a:lnTo>
                    <a:lnTo>
                      <a:pt x="471" y="648"/>
                    </a:lnTo>
                    <a:lnTo>
                      <a:pt x="486" y="640"/>
                    </a:lnTo>
                    <a:lnTo>
                      <a:pt x="501" y="630"/>
                    </a:lnTo>
                    <a:lnTo>
                      <a:pt x="514" y="619"/>
                    </a:lnTo>
                    <a:lnTo>
                      <a:pt x="526" y="607"/>
                    </a:lnTo>
                    <a:lnTo>
                      <a:pt x="536" y="592"/>
                    </a:lnTo>
                    <a:lnTo>
                      <a:pt x="545" y="578"/>
                    </a:lnTo>
                    <a:lnTo>
                      <a:pt x="554" y="561"/>
                    </a:lnTo>
                    <a:lnTo>
                      <a:pt x="561" y="543"/>
                    </a:lnTo>
                    <a:lnTo>
                      <a:pt x="569" y="514"/>
                    </a:lnTo>
                    <a:lnTo>
                      <a:pt x="576" y="482"/>
                    </a:lnTo>
                    <a:lnTo>
                      <a:pt x="577" y="449"/>
                    </a:lnTo>
                    <a:lnTo>
                      <a:pt x="576" y="416"/>
                    </a:lnTo>
                    <a:lnTo>
                      <a:pt x="571" y="380"/>
                    </a:lnTo>
                    <a:lnTo>
                      <a:pt x="562" y="347"/>
                    </a:lnTo>
                    <a:lnTo>
                      <a:pt x="551" y="313"/>
                    </a:lnTo>
                    <a:lnTo>
                      <a:pt x="537" y="2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115" name="Freeform 59"/>
              <p:cNvSpPr>
                <a:spLocks/>
              </p:cNvSpPr>
              <p:nvPr/>
            </p:nvSpPr>
            <p:spPr bwMode="auto">
              <a:xfrm>
                <a:off x="1944737" y="1866156"/>
                <a:ext cx="172194" cy="73521"/>
              </a:xfrm>
              <a:custGeom>
                <a:avLst/>
                <a:gdLst>
                  <a:gd name="T0" fmla="*/ 86 w 89"/>
                  <a:gd name="T1" fmla="*/ 8 h 38"/>
                  <a:gd name="T2" fmla="*/ 0 w 89"/>
                  <a:gd name="T3" fmla="*/ 0 h 38"/>
                  <a:gd name="T4" fmla="*/ 0 w 89"/>
                  <a:gd name="T5" fmla="*/ 10 h 38"/>
                  <a:gd name="T6" fmla="*/ 1 w 89"/>
                  <a:gd name="T7" fmla="*/ 20 h 38"/>
                  <a:gd name="T8" fmla="*/ 2 w 89"/>
                  <a:gd name="T9" fmla="*/ 28 h 38"/>
                  <a:gd name="T10" fmla="*/ 3 w 89"/>
                  <a:gd name="T11" fmla="*/ 38 h 38"/>
                  <a:gd name="T12" fmla="*/ 89 w 89"/>
                  <a:gd name="T13" fmla="*/ 27 h 38"/>
                  <a:gd name="T14" fmla="*/ 88 w 89"/>
                  <a:gd name="T15" fmla="*/ 22 h 38"/>
                  <a:gd name="T16" fmla="*/ 88 w 89"/>
                  <a:gd name="T17" fmla="*/ 17 h 38"/>
                  <a:gd name="T18" fmla="*/ 87 w 89"/>
                  <a:gd name="T19" fmla="*/ 12 h 38"/>
                  <a:gd name="T20" fmla="*/ 86 w 89"/>
                  <a:gd name="T21" fmla="*/ 8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9"/>
                  <a:gd name="T34" fmla="*/ 0 h 38"/>
                  <a:gd name="T35" fmla="*/ 89 w 89"/>
                  <a:gd name="T36" fmla="*/ 38 h 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9" h="38">
                    <a:moveTo>
                      <a:pt x="86" y="8"/>
                    </a:moveTo>
                    <a:lnTo>
                      <a:pt x="0" y="0"/>
                    </a:lnTo>
                    <a:lnTo>
                      <a:pt x="0" y="10"/>
                    </a:lnTo>
                    <a:lnTo>
                      <a:pt x="1" y="20"/>
                    </a:lnTo>
                    <a:lnTo>
                      <a:pt x="2" y="28"/>
                    </a:lnTo>
                    <a:lnTo>
                      <a:pt x="3" y="38"/>
                    </a:lnTo>
                    <a:lnTo>
                      <a:pt x="89" y="27"/>
                    </a:lnTo>
                    <a:lnTo>
                      <a:pt x="88" y="22"/>
                    </a:lnTo>
                    <a:lnTo>
                      <a:pt x="88" y="17"/>
                    </a:lnTo>
                    <a:lnTo>
                      <a:pt x="87" y="12"/>
                    </a:lnTo>
                    <a:lnTo>
                      <a:pt x="8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116" name="Freeform 98"/>
              <p:cNvSpPr>
                <a:spLocks/>
              </p:cNvSpPr>
              <p:nvPr/>
            </p:nvSpPr>
            <p:spPr bwMode="auto">
              <a:xfrm>
                <a:off x="3146227" y="1792635"/>
                <a:ext cx="154781" cy="125760"/>
              </a:xfrm>
              <a:custGeom>
                <a:avLst/>
                <a:gdLst>
                  <a:gd name="T0" fmla="*/ 67 w 80"/>
                  <a:gd name="T1" fmla="*/ 0 h 65"/>
                  <a:gd name="T2" fmla="*/ 0 w 80"/>
                  <a:gd name="T3" fmla="*/ 47 h 65"/>
                  <a:gd name="T4" fmla="*/ 14 w 80"/>
                  <a:gd name="T5" fmla="*/ 65 h 65"/>
                  <a:gd name="T6" fmla="*/ 80 w 80"/>
                  <a:gd name="T7" fmla="*/ 18 h 65"/>
                  <a:gd name="T8" fmla="*/ 67 w 80"/>
                  <a:gd name="T9" fmla="*/ 0 h 65"/>
                  <a:gd name="T10" fmla="*/ 0 60000 65536"/>
                  <a:gd name="T11" fmla="*/ 0 60000 65536"/>
                  <a:gd name="T12" fmla="*/ 0 60000 65536"/>
                  <a:gd name="T13" fmla="*/ 0 60000 65536"/>
                  <a:gd name="T14" fmla="*/ 0 60000 65536"/>
                  <a:gd name="T15" fmla="*/ 0 w 80"/>
                  <a:gd name="T16" fmla="*/ 0 h 65"/>
                  <a:gd name="T17" fmla="*/ 80 w 80"/>
                  <a:gd name="T18" fmla="*/ 65 h 65"/>
                </a:gdLst>
                <a:ahLst/>
                <a:cxnLst>
                  <a:cxn ang="T10">
                    <a:pos x="T0" y="T1"/>
                  </a:cxn>
                  <a:cxn ang="T11">
                    <a:pos x="T2" y="T3"/>
                  </a:cxn>
                  <a:cxn ang="T12">
                    <a:pos x="T4" y="T5"/>
                  </a:cxn>
                  <a:cxn ang="T13">
                    <a:pos x="T6" y="T7"/>
                  </a:cxn>
                  <a:cxn ang="T14">
                    <a:pos x="T8" y="T9"/>
                  </a:cxn>
                </a:cxnLst>
                <a:rect l="T15" t="T16" r="T17" b="T18"/>
                <a:pathLst>
                  <a:path w="80" h="65">
                    <a:moveTo>
                      <a:pt x="67" y="0"/>
                    </a:moveTo>
                    <a:lnTo>
                      <a:pt x="0" y="47"/>
                    </a:lnTo>
                    <a:lnTo>
                      <a:pt x="14" y="65"/>
                    </a:lnTo>
                    <a:lnTo>
                      <a:pt x="80" y="18"/>
                    </a:lnTo>
                    <a:lnTo>
                      <a:pt x="67"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117" name="Freeform 99"/>
              <p:cNvSpPr>
                <a:spLocks/>
              </p:cNvSpPr>
              <p:nvPr/>
            </p:nvSpPr>
            <p:spPr bwMode="auto">
              <a:xfrm>
                <a:off x="3078510" y="1670745"/>
                <a:ext cx="141238" cy="141238"/>
              </a:xfrm>
              <a:custGeom>
                <a:avLst/>
                <a:gdLst>
                  <a:gd name="T0" fmla="*/ 57 w 73"/>
                  <a:gd name="T1" fmla="*/ 0 h 73"/>
                  <a:gd name="T2" fmla="*/ 0 w 73"/>
                  <a:gd name="T3" fmla="*/ 59 h 73"/>
                  <a:gd name="T4" fmla="*/ 17 w 73"/>
                  <a:gd name="T5" fmla="*/ 73 h 73"/>
                  <a:gd name="T6" fmla="*/ 73 w 73"/>
                  <a:gd name="T7" fmla="*/ 15 h 73"/>
                  <a:gd name="T8" fmla="*/ 57 w 73"/>
                  <a:gd name="T9" fmla="*/ 0 h 73"/>
                  <a:gd name="T10" fmla="*/ 0 60000 65536"/>
                  <a:gd name="T11" fmla="*/ 0 60000 65536"/>
                  <a:gd name="T12" fmla="*/ 0 60000 65536"/>
                  <a:gd name="T13" fmla="*/ 0 60000 65536"/>
                  <a:gd name="T14" fmla="*/ 0 60000 65536"/>
                  <a:gd name="T15" fmla="*/ 0 w 73"/>
                  <a:gd name="T16" fmla="*/ 0 h 73"/>
                  <a:gd name="T17" fmla="*/ 73 w 73"/>
                  <a:gd name="T18" fmla="*/ 73 h 73"/>
                </a:gdLst>
                <a:ahLst/>
                <a:cxnLst>
                  <a:cxn ang="T10">
                    <a:pos x="T0" y="T1"/>
                  </a:cxn>
                  <a:cxn ang="T11">
                    <a:pos x="T2" y="T3"/>
                  </a:cxn>
                  <a:cxn ang="T12">
                    <a:pos x="T4" y="T5"/>
                  </a:cxn>
                  <a:cxn ang="T13">
                    <a:pos x="T6" y="T7"/>
                  </a:cxn>
                  <a:cxn ang="T14">
                    <a:pos x="T8" y="T9"/>
                  </a:cxn>
                </a:cxnLst>
                <a:rect l="T15" t="T16" r="T17" b="T18"/>
                <a:pathLst>
                  <a:path w="73" h="73">
                    <a:moveTo>
                      <a:pt x="57" y="0"/>
                    </a:moveTo>
                    <a:lnTo>
                      <a:pt x="0" y="59"/>
                    </a:lnTo>
                    <a:lnTo>
                      <a:pt x="17" y="73"/>
                    </a:lnTo>
                    <a:lnTo>
                      <a:pt x="73" y="15"/>
                    </a:lnTo>
                    <a:lnTo>
                      <a:pt x="57"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118" name="Freeform 100"/>
              <p:cNvSpPr>
                <a:spLocks/>
              </p:cNvSpPr>
              <p:nvPr/>
            </p:nvSpPr>
            <p:spPr bwMode="auto">
              <a:xfrm>
                <a:off x="2999185" y="1581745"/>
                <a:ext cx="116086" cy="158651"/>
              </a:xfrm>
              <a:custGeom>
                <a:avLst/>
                <a:gdLst>
                  <a:gd name="T0" fmla="*/ 40 w 60"/>
                  <a:gd name="T1" fmla="*/ 0 h 82"/>
                  <a:gd name="T2" fmla="*/ 0 w 60"/>
                  <a:gd name="T3" fmla="*/ 70 h 82"/>
                  <a:gd name="T4" fmla="*/ 20 w 60"/>
                  <a:gd name="T5" fmla="*/ 82 h 82"/>
                  <a:gd name="T6" fmla="*/ 60 w 60"/>
                  <a:gd name="T7" fmla="*/ 11 h 82"/>
                  <a:gd name="T8" fmla="*/ 40 w 60"/>
                  <a:gd name="T9" fmla="*/ 0 h 82"/>
                  <a:gd name="T10" fmla="*/ 0 60000 65536"/>
                  <a:gd name="T11" fmla="*/ 0 60000 65536"/>
                  <a:gd name="T12" fmla="*/ 0 60000 65536"/>
                  <a:gd name="T13" fmla="*/ 0 60000 65536"/>
                  <a:gd name="T14" fmla="*/ 0 60000 65536"/>
                  <a:gd name="T15" fmla="*/ 0 w 60"/>
                  <a:gd name="T16" fmla="*/ 0 h 82"/>
                  <a:gd name="T17" fmla="*/ 60 w 60"/>
                  <a:gd name="T18" fmla="*/ 82 h 82"/>
                </a:gdLst>
                <a:ahLst/>
                <a:cxnLst>
                  <a:cxn ang="T10">
                    <a:pos x="T0" y="T1"/>
                  </a:cxn>
                  <a:cxn ang="T11">
                    <a:pos x="T2" y="T3"/>
                  </a:cxn>
                  <a:cxn ang="T12">
                    <a:pos x="T4" y="T5"/>
                  </a:cxn>
                  <a:cxn ang="T13">
                    <a:pos x="T6" y="T7"/>
                  </a:cxn>
                  <a:cxn ang="T14">
                    <a:pos x="T8" y="T9"/>
                  </a:cxn>
                </a:cxnLst>
                <a:rect l="T15" t="T16" r="T17" b="T18"/>
                <a:pathLst>
                  <a:path w="60" h="82">
                    <a:moveTo>
                      <a:pt x="40" y="0"/>
                    </a:moveTo>
                    <a:lnTo>
                      <a:pt x="0" y="70"/>
                    </a:lnTo>
                    <a:lnTo>
                      <a:pt x="20" y="82"/>
                    </a:lnTo>
                    <a:lnTo>
                      <a:pt x="60" y="11"/>
                    </a:lnTo>
                    <a:lnTo>
                      <a:pt x="4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119" name="Freeform 101"/>
              <p:cNvSpPr>
                <a:spLocks/>
              </p:cNvSpPr>
              <p:nvPr/>
            </p:nvSpPr>
            <p:spPr bwMode="auto">
              <a:xfrm>
                <a:off x="1983433" y="1517898"/>
                <a:ext cx="758428" cy="688777"/>
              </a:xfrm>
              <a:custGeom>
                <a:avLst/>
                <a:gdLst>
                  <a:gd name="T0" fmla="*/ 6 w 392"/>
                  <a:gd name="T1" fmla="*/ 225 h 356"/>
                  <a:gd name="T2" fmla="*/ 3 w 392"/>
                  <a:gd name="T3" fmla="*/ 155 h 356"/>
                  <a:gd name="T4" fmla="*/ 18 w 392"/>
                  <a:gd name="T5" fmla="*/ 104 h 356"/>
                  <a:gd name="T6" fmla="*/ 37 w 392"/>
                  <a:gd name="T7" fmla="*/ 74 h 356"/>
                  <a:gd name="T8" fmla="*/ 60 w 392"/>
                  <a:gd name="T9" fmla="*/ 47 h 356"/>
                  <a:gd name="T10" fmla="*/ 89 w 392"/>
                  <a:gd name="T11" fmla="*/ 25 h 356"/>
                  <a:gd name="T12" fmla="*/ 121 w 392"/>
                  <a:gd name="T13" fmla="*/ 10 h 356"/>
                  <a:gd name="T14" fmla="*/ 155 w 392"/>
                  <a:gd name="T15" fmla="*/ 1 h 356"/>
                  <a:gd name="T16" fmla="*/ 190 w 392"/>
                  <a:gd name="T17" fmla="*/ 0 h 356"/>
                  <a:gd name="T18" fmla="*/ 226 w 392"/>
                  <a:gd name="T19" fmla="*/ 5 h 356"/>
                  <a:gd name="T20" fmla="*/ 260 w 392"/>
                  <a:gd name="T21" fmla="*/ 17 h 356"/>
                  <a:gd name="T22" fmla="*/ 291 w 392"/>
                  <a:gd name="T23" fmla="*/ 35 h 356"/>
                  <a:gd name="T24" fmla="*/ 317 w 392"/>
                  <a:gd name="T25" fmla="*/ 59 h 356"/>
                  <a:gd name="T26" fmla="*/ 338 w 392"/>
                  <a:gd name="T27" fmla="*/ 87 h 356"/>
                  <a:gd name="T28" fmla="*/ 347 w 392"/>
                  <a:gd name="T29" fmla="*/ 107 h 356"/>
                  <a:gd name="T30" fmla="*/ 357 w 392"/>
                  <a:gd name="T31" fmla="*/ 127 h 356"/>
                  <a:gd name="T32" fmla="*/ 373 w 392"/>
                  <a:gd name="T33" fmla="*/ 159 h 356"/>
                  <a:gd name="T34" fmla="*/ 386 w 392"/>
                  <a:gd name="T35" fmla="*/ 189 h 356"/>
                  <a:gd name="T36" fmla="*/ 387 w 392"/>
                  <a:gd name="T37" fmla="*/ 203 h 356"/>
                  <a:gd name="T38" fmla="*/ 352 w 392"/>
                  <a:gd name="T39" fmla="*/ 220 h 356"/>
                  <a:gd name="T40" fmla="*/ 300 w 392"/>
                  <a:gd name="T41" fmla="*/ 110 h 356"/>
                  <a:gd name="T42" fmla="*/ 283 w 392"/>
                  <a:gd name="T43" fmla="*/ 88 h 356"/>
                  <a:gd name="T44" fmla="*/ 264 w 392"/>
                  <a:gd name="T45" fmla="*/ 71 h 356"/>
                  <a:gd name="T46" fmla="*/ 241 w 392"/>
                  <a:gd name="T47" fmla="*/ 57 h 356"/>
                  <a:gd name="T48" fmla="*/ 214 w 392"/>
                  <a:gd name="T49" fmla="*/ 48 h 356"/>
                  <a:gd name="T50" fmla="*/ 189 w 392"/>
                  <a:gd name="T51" fmla="*/ 45 h 356"/>
                  <a:gd name="T52" fmla="*/ 162 w 392"/>
                  <a:gd name="T53" fmla="*/ 46 h 356"/>
                  <a:gd name="T54" fmla="*/ 136 w 392"/>
                  <a:gd name="T55" fmla="*/ 53 h 356"/>
                  <a:gd name="T56" fmla="*/ 112 w 392"/>
                  <a:gd name="T57" fmla="*/ 64 h 356"/>
                  <a:gd name="T58" fmla="*/ 90 w 392"/>
                  <a:gd name="T59" fmla="*/ 81 h 356"/>
                  <a:gd name="T60" fmla="*/ 73 w 392"/>
                  <a:gd name="T61" fmla="*/ 100 h 356"/>
                  <a:gd name="T62" fmla="*/ 58 w 392"/>
                  <a:gd name="T63" fmla="*/ 123 h 356"/>
                  <a:gd name="T64" fmla="*/ 47 w 392"/>
                  <a:gd name="T65" fmla="*/ 161 h 356"/>
                  <a:gd name="T66" fmla="*/ 50 w 392"/>
                  <a:gd name="T67" fmla="*/ 214 h 356"/>
                  <a:gd name="T68" fmla="*/ 108 w 392"/>
                  <a:gd name="T69" fmla="*/ 336 h 356"/>
                  <a:gd name="T70" fmla="*/ 18 w 392"/>
                  <a:gd name="T71" fmla="*/ 259 h 3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92"/>
                  <a:gd name="T109" fmla="*/ 0 h 356"/>
                  <a:gd name="T110" fmla="*/ 392 w 392"/>
                  <a:gd name="T111" fmla="*/ 356 h 3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92" h="356">
                    <a:moveTo>
                      <a:pt x="18" y="259"/>
                    </a:moveTo>
                    <a:lnTo>
                      <a:pt x="6" y="225"/>
                    </a:lnTo>
                    <a:lnTo>
                      <a:pt x="0" y="190"/>
                    </a:lnTo>
                    <a:lnTo>
                      <a:pt x="3" y="155"/>
                    </a:lnTo>
                    <a:lnTo>
                      <a:pt x="11" y="121"/>
                    </a:lnTo>
                    <a:lnTo>
                      <a:pt x="18" y="104"/>
                    </a:lnTo>
                    <a:lnTo>
                      <a:pt x="26" y="88"/>
                    </a:lnTo>
                    <a:lnTo>
                      <a:pt x="37" y="74"/>
                    </a:lnTo>
                    <a:lnTo>
                      <a:pt x="47" y="59"/>
                    </a:lnTo>
                    <a:lnTo>
                      <a:pt x="60" y="47"/>
                    </a:lnTo>
                    <a:lnTo>
                      <a:pt x="74" y="35"/>
                    </a:lnTo>
                    <a:lnTo>
                      <a:pt x="89" y="25"/>
                    </a:lnTo>
                    <a:lnTo>
                      <a:pt x="104" y="17"/>
                    </a:lnTo>
                    <a:lnTo>
                      <a:pt x="121" y="10"/>
                    </a:lnTo>
                    <a:lnTo>
                      <a:pt x="138" y="5"/>
                    </a:lnTo>
                    <a:lnTo>
                      <a:pt x="155" y="1"/>
                    </a:lnTo>
                    <a:lnTo>
                      <a:pt x="173" y="0"/>
                    </a:lnTo>
                    <a:lnTo>
                      <a:pt x="190" y="0"/>
                    </a:lnTo>
                    <a:lnTo>
                      <a:pt x="208" y="1"/>
                    </a:lnTo>
                    <a:lnTo>
                      <a:pt x="226" y="5"/>
                    </a:lnTo>
                    <a:lnTo>
                      <a:pt x="243" y="10"/>
                    </a:lnTo>
                    <a:lnTo>
                      <a:pt x="260" y="17"/>
                    </a:lnTo>
                    <a:lnTo>
                      <a:pt x="276" y="25"/>
                    </a:lnTo>
                    <a:lnTo>
                      <a:pt x="291" y="35"/>
                    </a:lnTo>
                    <a:lnTo>
                      <a:pt x="304" y="46"/>
                    </a:lnTo>
                    <a:lnTo>
                      <a:pt x="317" y="59"/>
                    </a:lnTo>
                    <a:lnTo>
                      <a:pt x="328" y="73"/>
                    </a:lnTo>
                    <a:lnTo>
                      <a:pt x="338" y="87"/>
                    </a:lnTo>
                    <a:lnTo>
                      <a:pt x="346" y="103"/>
                    </a:lnTo>
                    <a:lnTo>
                      <a:pt x="347" y="107"/>
                    </a:lnTo>
                    <a:lnTo>
                      <a:pt x="352" y="115"/>
                    </a:lnTo>
                    <a:lnTo>
                      <a:pt x="357" y="127"/>
                    </a:lnTo>
                    <a:lnTo>
                      <a:pt x="364" y="142"/>
                    </a:lnTo>
                    <a:lnTo>
                      <a:pt x="373" y="159"/>
                    </a:lnTo>
                    <a:lnTo>
                      <a:pt x="380" y="174"/>
                    </a:lnTo>
                    <a:lnTo>
                      <a:pt x="386" y="189"/>
                    </a:lnTo>
                    <a:lnTo>
                      <a:pt x="392" y="201"/>
                    </a:lnTo>
                    <a:lnTo>
                      <a:pt x="387" y="203"/>
                    </a:lnTo>
                    <a:lnTo>
                      <a:pt x="352" y="220"/>
                    </a:lnTo>
                    <a:lnTo>
                      <a:pt x="306" y="122"/>
                    </a:lnTo>
                    <a:lnTo>
                      <a:pt x="300" y="110"/>
                    </a:lnTo>
                    <a:lnTo>
                      <a:pt x="292" y="99"/>
                    </a:lnTo>
                    <a:lnTo>
                      <a:pt x="283" y="88"/>
                    </a:lnTo>
                    <a:lnTo>
                      <a:pt x="275" y="80"/>
                    </a:lnTo>
                    <a:lnTo>
                      <a:pt x="264" y="71"/>
                    </a:lnTo>
                    <a:lnTo>
                      <a:pt x="253" y="63"/>
                    </a:lnTo>
                    <a:lnTo>
                      <a:pt x="241" y="57"/>
                    </a:lnTo>
                    <a:lnTo>
                      <a:pt x="228" y="52"/>
                    </a:lnTo>
                    <a:lnTo>
                      <a:pt x="214" y="48"/>
                    </a:lnTo>
                    <a:lnTo>
                      <a:pt x="202" y="46"/>
                    </a:lnTo>
                    <a:lnTo>
                      <a:pt x="189" y="45"/>
                    </a:lnTo>
                    <a:lnTo>
                      <a:pt x="176" y="45"/>
                    </a:lnTo>
                    <a:lnTo>
                      <a:pt x="162" y="46"/>
                    </a:lnTo>
                    <a:lnTo>
                      <a:pt x="149" y="48"/>
                    </a:lnTo>
                    <a:lnTo>
                      <a:pt x="136" y="53"/>
                    </a:lnTo>
                    <a:lnTo>
                      <a:pt x="124" y="58"/>
                    </a:lnTo>
                    <a:lnTo>
                      <a:pt x="112" y="64"/>
                    </a:lnTo>
                    <a:lnTo>
                      <a:pt x="101" y="73"/>
                    </a:lnTo>
                    <a:lnTo>
                      <a:pt x="90" y="81"/>
                    </a:lnTo>
                    <a:lnTo>
                      <a:pt x="81" y="90"/>
                    </a:lnTo>
                    <a:lnTo>
                      <a:pt x="73" y="100"/>
                    </a:lnTo>
                    <a:lnTo>
                      <a:pt x="64" y="111"/>
                    </a:lnTo>
                    <a:lnTo>
                      <a:pt x="58" y="123"/>
                    </a:lnTo>
                    <a:lnTo>
                      <a:pt x="53" y="136"/>
                    </a:lnTo>
                    <a:lnTo>
                      <a:pt x="47" y="161"/>
                    </a:lnTo>
                    <a:lnTo>
                      <a:pt x="46" y="188"/>
                    </a:lnTo>
                    <a:lnTo>
                      <a:pt x="50" y="214"/>
                    </a:lnTo>
                    <a:lnTo>
                      <a:pt x="58" y="240"/>
                    </a:lnTo>
                    <a:lnTo>
                      <a:pt x="108" y="336"/>
                    </a:lnTo>
                    <a:lnTo>
                      <a:pt x="70" y="356"/>
                    </a:lnTo>
                    <a:lnTo>
                      <a:pt x="18" y="2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120" name="Freeform 102"/>
              <p:cNvSpPr>
                <a:spLocks/>
              </p:cNvSpPr>
              <p:nvPr/>
            </p:nvSpPr>
            <p:spPr bwMode="auto">
              <a:xfrm>
                <a:off x="2027932" y="1964829"/>
                <a:ext cx="828080" cy="833884"/>
              </a:xfrm>
              <a:custGeom>
                <a:avLst/>
                <a:gdLst>
                  <a:gd name="T0" fmla="*/ 337 w 428"/>
                  <a:gd name="T1" fmla="*/ 418 h 431"/>
                  <a:gd name="T2" fmla="*/ 323 w 428"/>
                  <a:gd name="T3" fmla="*/ 424 h 431"/>
                  <a:gd name="T4" fmla="*/ 309 w 428"/>
                  <a:gd name="T5" fmla="*/ 427 h 431"/>
                  <a:gd name="T6" fmla="*/ 293 w 428"/>
                  <a:gd name="T7" fmla="*/ 430 h 431"/>
                  <a:gd name="T8" fmla="*/ 278 w 428"/>
                  <a:gd name="T9" fmla="*/ 431 h 431"/>
                  <a:gd name="T10" fmla="*/ 263 w 428"/>
                  <a:gd name="T11" fmla="*/ 431 h 431"/>
                  <a:gd name="T12" fmla="*/ 247 w 428"/>
                  <a:gd name="T13" fmla="*/ 429 h 431"/>
                  <a:gd name="T14" fmla="*/ 230 w 428"/>
                  <a:gd name="T15" fmla="*/ 425 h 431"/>
                  <a:gd name="T16" fmla="*/ 214 w 428"/>
                  <a:gd name="T17" fmla="*/ 420 h 431"/>
                  <a:gd name="T18" fmla="*/ 188 w 428"/>
                  <a:gd name="T19" fmla="*/ 409 h 431"/>
                  <a:gd name="T20" fmla="*/ 162 w 428"/>
                  <a:gd name="T21" fmla="*/ 394 h 431"/>
                  <a:gd name="T22" fmla="*/ 137 w 428"/>
                  <a:gd name="T23" fmla="*/ 375 h 431"/>
                  <a:gd name="T24" fmla="*/ 114 w 428"/>
                  <a:gd name="T25" fmla="*/ 355 h 431"/>
                  <a:gd name="T26" fmla="*/ 91 w 428"/>
                  <a:gd name="T27" fmla="*/ 331 h 431"/>
                  <a:gd name="T28" fmla="*/ 72 w 428"/>
                  <a:gd name="T29" fmla="*/ 304 h 431"/>
                  <a:gd name="T30" fmla="*/ 52 w 428"/>
                  <a:gd name="T31" fmla="*/ 275 h 431"/>
                  <a:gd name="T32" fmla="*/ 37 w 428"/>
                  <a:gd name="T33" fmla="*/ 245 h 431"/>
                  <a:gd name="T34" fmla="*/ 35 w 428"/>
                  <a:gd name="T35" fmla="*/ 242 h 431"/>
                  <a:gd name="T36" fmla="*/ 32 w 428"/>
                  <a:gd name="T37" fmla="*/ 235 h 431"/>
                  <a:gd name="T38" fmla="*/ 27 w 428"/>
                  <a:gd name="T39" fmla="*/ 224 h 431"/>
                  <a:gd name="T40" fmla="*/ 21 w 428"/>
                  <a:gd name="T41" fmla="*/ 212 h 431"/>
                  <a:gd name="T42" fmla="*/ 15 w 428"/>
                  <a:gd name="T43" fmla="*/ 200 h 431"/>
                  <a:gd name="T44" fmla="*/ 9 w 428"/>
                  <a:gd name="T45" fmla="*/ 187 h 431"/>
                  <a:gd name="T46" fmla="*/ 4 w 428"/>
                  <a:gd name="T47" fmla="*/ 176 h 431"/>
                  <a:gd name="T48" fmla="*/ 0 w 428"/>
                  <a:gd name="T49" fmla="*/ 168 h 431"/>
                  <a:gd name="T50" fmla="*/ 356 w 428"/>
                  <a:gd name="T51" fmla="*/ 0 h 431"/>
                  <a:gd name="T52" fmla="*/ 391 w 428"/>
                  <a:gd name="T53" fmla="*/ 75 h 431"/>
                  <a:gd name="T54" fmla="*/ 412 w 428"/>
                  <a:gd name="T55" fmla="*/ 128 h 431"/>
                  <a:gd name="T56" fmla="*/ 425 w 428"/>
                  <a:gd name="T57" fmla="*/ 183 h 431"/>
                  <a:gd name="T58" fmla="*/ 428 w 428"/>
                  <a:gd name="T59" fmla="*/ 234 h 431"/>
                  <a:gd name="T60" fmla="*/ 426 w 428"/>
                  <a:gd name="T61" fmla="*/ 282 h 431"/>
                  <a:gd name="T62" fmla="*/ 414 w 428"/>
                  <a:gd name="T63" fmla="*/ 326 h 431"/>
                  <a:gd name="T64" fmla="*/ 396 w 428"/>
                  <a:gd name="T65" fmla="*/ 365 h 431"/>
                  <a:gd name="T66" fmla="*/ 369 w 428"/>
                  <a:gd name="T67" fmla="*/ 395 h 431"/>
                  <a:gd name="T68" fmla="*/ 337 w 428"/>
                  <a:gd name="T69" fmla="*/ 418 h 4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28"/>
                  <a:gd name="T106" fmla="*/ 0 h 431"/>
                  <a:gd name="T107" fmla="*/ 428 w 428"/>
                  <a:gd name="T108" fmla="*/ 431 h 43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28" h="431">
                    <a:moveTo>
                      <a:pt x="337" y="418"/>
                    </a:moveTo>
                    <a:lnTo>
                      <a:pt x="323" y="424"/>
                    </a:lnTo>
                    <a:lnTo>
                      <a:pt x="309" y="427"/>
                    </a:lnTo>
                    <a:lnTo>
                      <a:pt x="293" y="430"/>
                    </a:lnTo>
                    <a:lnTo>
                      <a:pt x="278" y="431"/>
                    </a:lnTo>
                    <a:lnTo>
                      <a:pt x="263" y="431"/>
                    </a:lnTo>
                    <a:lnTo>
                      <a:pt x="247" y="429"/>
                    </a:lnTo>
                    <a:lnTo>
                      <a:pt x="230" y="425"/>
                    </a:lnTo>
                    <a:lnTo>
                      <a:pt x="214" y="420"/>
                    </a:lnTo>
                    <a:lnTo>
                      <a:pt x="188" y="409"/>
                    </a:lnTo>
                    <a:lnTo>
                      <a:pt x="162" y="394"/>
                    </a:lnTo>
                    <a:lnTo>
                      <a:pt x="137" y="375"/>
                    </a:lnTo>
                    <a:lnTo>
                      <a:pt x="114" y="355"/>
                    </a:lnTo>
                    <a:lnTo>
                      <a:pt x="91" y="331"/>
                    </a:lnTo>
                    <a:lnTo>
                      <a:pt x="72" y="304"/>
                    </a:lnTo>
                    <a:lnTo>
                      <a:pt x="52" y="275"/>
                    </a:lnTo>
                    <a:lnTo>
                      <a:pt x="37" y="245"/>
                    </a:lnTo>
                    <a:lnTo>
                      <a:pt x="35" y="242"/>
                    </a:lnTo>
                    <a:lnTo>
                      <a:pt x="32" y="235"/>
                    </a:lnTo>
                    <a:lnTo>
                      <a:pt x="27" y="224"/>
                    </a:lnTo>
                    <a:lnTo>
                      <a:pt x="21" y="212"/>
                    </a:lnTo>
                    <a:lnTo>
                      <a:pt x="15" y="200"/>
                    </a:lnTo>
                    <a:lnTo>
                      <a:pt x="9" y="187"/>
                    </a:lnTo>
                    <a:lnTo>
                      <a:pt x="4" y="176"/>
                    </a:lnTo>
                    <a:lnTo>
                      <a:pt x="0" y="168"/>
                    </a:lnTo>
                    <a:lnTo>
                      <a:pt x="356" y="0"/>
                    </a:lnTo>
                    <a:lnTo>
                      <a:pt x="391" y="75"/>
                    </a:lnTo>
                    <a:lnTo>
                      <a:pt x="412" y="128"/>
                    </a:lnTo>
                    <a:lnTo>
                      <a:pt x="425" y="183"/>
                    </a:lnTo>
                    <a:lnTo>
                      <a:pt x="428" y="234"/>
                    </a:lnTo>
                    <a:lnTo>
                      <a:pt x="426" y="282"/>
                    </a:lnTo>
                    <a:lnTo>
                      <a:pt x="414" y="326"/>
                    </a:lnTo>
                    <a:lnTo>
                      <a:pt x="396" y="365"/>
                    </a:lnTo>
                    <a:lnTo>
                      <a:pt x="369" y="395"/>
                    </a:lnTo>
                    <a:lnTo>
                      <a:pt x="337" y="418"/>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121" name="Freeform 103"/>
              <p:cNvSpPr>
                <a:spLocks/>
              </p:cNvSpPr>
              <p:nvPr/>
            </p:nvSpPr>
            <p:spPr bwMode="auto">
              <a:xfrm>
                <a:off x="2027932" y="1964829"/>
                <a:ext cx="698450" cy="831949"/>
              </a:xfrm>
              <a:custGeom>
                <a:avLst/>
                <a:gdLst>
                  <a:gd name="T0" fmla="*/ 237 w 361"/>
                  <a:gd name="T1" fmla="*/ 425 h 430"/>
                  <a:gd name="T2" fmla="*/ 211 w 361"/>
                  <a:gd name="T3" fmla="*/ 414 h 430"/>
                  <a:gd name="T4" fmla="*/ 185 w 361"/>
                  <a:gd name="T5" fmla="*/ 398 h 430"/>
                  <a:gd name="T6" fmla="*/ 160 w 361"/>
                  <a:gd name="T7" fmla="*/ 380 h 430"/>
                  <a:gd name="T8" fmla="*/ 137 w 361"/>
                  <a:gd name="T9" fmla="*/ 360 h 430"/>
                  <a:gd name="T10" fmla="*/ 114 w 361"/>
                  <a:gd name="T11" fmla="*/ 335 h 430"/>
                  <a:gd name="T12" fmla="*/ 95 w 361"/>
                  <a:gd name="T13" fmla="*/ 309 h 430"/>
                  <a:gd name="T14" fmla="*/ 75 w 361"/>
                  <a:gd name="T15" fmla="*/ 280 h 430"/>
                  <a:gd name="T16" fmla="*/ 60 w 361"/>
                  <a:gd name="T17" fmla="*/ 250 h 430"/>
                  <a:gd name="T18" fmla="*/ 58 w 361"/>
                  <a:gd name="T19" fmla="*/ 247 h 430"/>
                  <a:gd name="T20" fmla="*/ 55 w 361"/>
                  <a:gd name="T21" fmla="*/ 240 h 430"/>
                  <a:gd name="T22" fmla="*/ 50 w 361"/>
                  <a:gd name="T23" fmla="*/ 229 h 430"/>
                  <a:gd name="T24" fmla="*/ 44 w 361"/>
                  <a:gd name="T25" fmla="*/ 217 h 430"/>
                  <a:gd name="T26" fmla="*/ 38 w 361"/>
                  <a:gd name="T27" fmla="*/ 204 h 430"/>
                  <a:gd name="T28" fmla="*/ 32 w 361"/>
                  <a:gd name="T29" fmla="*/ 191 h 430"/>
                  <a:gd name="T30" fmla="*/ 27 w 361"/>
                  <a:gd name="T31" fmla="*/ 181 h 430"/>
                  <a:gd name="T32" fmla="*/ 23 w 361"/>
                  <a:gd name="T33" fmla="*/ 173 h 430"/>
                  <a:gd name="T34" fmla="*/ 361 w 361"/>
                  <a:gd name="T35" fmla="*/ 12 h 430"/>
                  <a:gd name="T36" fmla="*/ 356 w 361"/>
                  <a:gd name="T37" fmla="*/ 0 h 430"/>
                  <a:gd name="T38" fmla="*/ 0 w 361"/>
                  <a:gd name="T39" fmla="*/ 168 h 430"/>
                  <a:gd name="T40" fmla="*/ 4 w 361"/>
                  <a:gd name="T41" fmla="*/ 176 h 430"/>
                  <a:gd name="T42" fmla="*/ 9 w 361"/>
                  <a:gd name="T43" fmla="*/ 187 h 430"/>
                  <a:gd name="T44" fmla="*/ 15 w 361"/>
                  <a:gd name="T45" fmla="*/ 200 h 430"/>
                  <a:gd name="T46" fmla="*/ 21 w 361"/>
                  <a:gd name="T47" fmla="*/ 212 h 430"/>
                  <a:gd name="T48" fmla="*/ 27 w 361"/>
                  <a:gd name="T49" fmla="*/ 224 h 430"/>
                  <a:gd name="T50" fmla="*/ 32 w 361"/>
                  <a:gd name="T51" fmla="*/ 235 h 430"/>
                  <a:gd name="T52" fmla="*/ 35 w 361"/>
                  <a:gd name="T53" fmla="*/ 242 h 430"/>
                  <a:gd name="T54" fmla="*/ 37 w 361"/>
                  <a:gd name="T55" fmla="*/ 245 h 430"/>
                  <a:gd name="T56" fmla="*/ 52 w 361"/>
                  <a:gd name="T57" fmla="*/ 275 h 430"/>
                  <a:gd name="T58" fmla="*/ 72 w 361"/>
                  <a:gd name="T59" fmla="*/ 304 h 430"/>
                  <a:gd name="T60" fmla="*/ 91 w 361"/>
                  <a:gd name="T61" fmla="*/ 331 h 430"/>
                  <a:gd name="T62" fmla="*/ 114 w 361"/>
                  <a:gd name="T63" fmla="*/ 355 h 430"/>
                  <a:gd name="T64" fmla="*/ 137 w 361"/>
                  <a:gd name="T65" fmla="*/ 375 h 430"/>
                  <a:gd name="T66" fmla="*/ 162 w 361"/>
                  <a:gd name="T67" fmla="*/ 394 h 430"/>
                  <a:gd name="T68" fmla="*/ 188 w 361"/>
                  <a:gd name="T69" fmla="*/ 409 h 430"/>
                  <a:gd name="T70" fmla="*/ 214 w 361"/>
                  <a:gd name="T71" fmla="*/ 420 h 430"/>
                  <a:gd name="T72" fmla="*/ 219 w 361"/>
                  <a:gd name="T73" fmla="*/ 421 h 430"/>
                  <a:gd name="T74" fmla="*/ 225 w 361"/>
                  <a:gd name="T75" fmla="*/ 424 h 430"/>
                  <a:gd name="T76" fmla="*/ 230 w 361"/>
                  <a:gd name="T77" fmla="*/ 425 h 430"/>
                  <a:gd name="T78" fmla="*/ 236 w 361"/>
                  <a:gd name="T79" fmla="*/ 426 h 430"/>
                  <a:gd name="T80" fmla="*/ 241 w 361"/>
                  <a:gd name="T81" fmla="*/ 427 h 430"/>
                  <a:gd name="T82" fmla="*/ 246 w 361"/>
                  <a:gd name="T83" fmla="*/ 429 h 430"/>
                  <a:gd name="T84" fmla="*/ 252 w 361"/>
                  <a:gd name="T85" fmla="*/ 430 h 430"/>
                  <a:gd name="T86" fmla="*/ 257 w 361"/>
                  <a:gd name="T87" fmla="*/ 430 h 430"/>
                  <a:gd name="T88" fmla="*/ 252 w 361"/>
                  <a:gd name="T89" fmla="*/ 429 h 430"/>
                  <a:gd name="T90" fmla="*/ 247 w 361"/>
                  <a:gd name="T91" fmla="*/ 427 h 430"/>
                  <a:gd name="T92" fmla="*/ 242 w 361"/>
                  <a:gd name="T93" fmla="*/ 426 h 430"/>
                  <a:gd name="T94" fmla="*/ 237 w 361"/>
                  <a:gd name="T95" fmla="*/ 425 h 43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61"/>
                  <a:gd name="T145" fmla="*/ 0 h 430"/>
                  <a:gd name="T146" fmla="*/ 361 w 361"/>
                  <a:gd name="T147" fmla="*/ 430 h 43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61" h="430">
                    <a:moveTo>
                      <a:pt x="237" y="425"/>
                    </a:moveTo>
                    <a:lnTo>
                      <a:pt x="211" y="414"/>
                    </a:lnTo>
                    <a:lnTo>
                      <a:pt x="185" y="398"/>
                    </a:lnTo>
                    <a:lnTo>
                      <a:pt x="160" y="380"/>
                    </a:lnTo>
                    <a:lnTo>
                      <a:pt x="137" y="360"/>
                    </a:lnTo>
                    <a:lnTo>
                      <a:pt x="114" y="335"/>
                    </a:lnTo>
                    <a:lnTo>
                      <a:pt x="95" y="309"/>
                    </a:lnTo>
                    <a:lnTo>
                      <a:pt x="75" y="280"/>
                    </a:lnTo>
                    <a:lnTo>
                      <a:pt x="60" y="250"/>
                    </a:lnTo>
                    <a:lnTo>
                      <a:pt x="58" y="247"/>
                    </a:lnTo>
                    <a:lnTo>
                      <a:pt x="55" y="240"/>
                    </a:lnTo>
                    <a:lnTo>
                      <a:pt x="50" y="229"/>
                    </a:lnTo>
                    <a:lnTo>
                      <a:pt x="44" y="217"/>
                    </a:lnTo>
                    <a:lnTo>
                      <a:pt x="38" y="204"/>
                    </a:lnTo>
                    <a:lnTo>
                      <a:pt x="32" y="191"/>
                    </a:lnTo>
                    <a:lnTo>
                      <a:pt x="27" y="181"/>
                    </a:lnTo>
                    <a:lnTo>
                      <a:pt x="23" y="173"/>
                    </a:lnTo>
                    <a:lnTo>
                      <a:pt x="361" y="12"/>
                    </a:lnTo>
                    <a:lnTo>
                      <a:pt x="356" y="0"/>
                    </a:lnTo>
                    <a:lnTo>
                      <a:pt x="0" y="168"/>
                    </a:lnTo>
                    <a:lnTo>
                      <a:pt x="4" y="176"/>
                    </a:lnTo>
                    <a:lnTo>
                      <a:pt x="9" y="187"/>
                    </a:lnTo>
                    <a:lnTo>
                      <a:pt x="15" y="200"/>
                    </a:lnTo>
                    <a:lnTo>
                      <a:pt x="21" y="212"/>
                    </a:lnTo>
                    <a:lnTo>
                      <a:pt x="27" y="224"/>
                    </a:lnTo>
                    <a:lnTo>
                      <a:pt x="32" y="235"/>
                    </a:lnTo>
                    <a:lnTo>
                      <a:pt x="35" y="242"/>
                    </a:lnTo>
                    <a:lnTo>
                      <a:pt x="37" y="245"/>
                    </a:lnTo>
                    <a:lnTo>
                      <a:pt x="52" y="275"/>
                    </a:lnTo>
                    <a:lnTo>
                      <a:pt x="72" y="304"/>
                    </a:lnTo>
                    <a:lnTo>
                      <a:pt x="91" y="331"/>
                    </a:lnTo>
                    <a:lnTo>
                      <a:pt x="114" y="355"/>
                    </a:lnTo>
                    <a:lnTo>
                      <a:pt x="137" y="375"/>
                    </a:lnTo>
                    <a:lnTo>
                      <a:pt x="162" y="394"/>
                    </a:lnTo>
                    <a:lnTo>
                      <a:pt x="188" y="409"/>
                    </a:lnTo>
                    <a:lnTo>
                      <a:pt x="214" y="420"/>
                    </a:lnTo>
                    <a:lnTo>
                      <a:pt x="219" y="421"/>
                    </a:lnTo>
                    <a:lnTo>
                      <a:pt x="225" y="424"/>
                    </a:lnTo>
                    <a:lnTo>
                      <a:pt x="230" y="425"/>
                    </a:lnTo>
                    <a:lnTo>
                      <a:pt x="236" y="426"/>
                    </a:lnTo>
                    <a:lnTo>
                      <a:pt x="241" y="427"/>
                    </a:lnTo>
                    <a:lnTo>
                      <a:pt x="246" y="429"/>
                    </a:lnTo>
                    <a:lnTo>
                      <a:pt x="252" y="430"/>
                    </a:lnTo>
                    <a:lnTo>
                      <a:pt x="257" y="430"/>
                    </a:lnTo>
                    <a:lnTo>
                      <a:pt x="252" y="429"/>
                    </a:lnTo>
                    <a:lnTo>
                      <a:pt x="247" y="427"/>
                    </a:lnTo>
                    <a:lnTo>
                      <a:pt x="242" y="426"/>
                    </a:lnTo>
                    <a:lnTo>
                      <a:pt x="237" y="425"/>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122" name="Freeform 104"/>
              <p:cNvSpPr>
                <a:spLocks/>
              </p:cNvSpPr>
              <p:nvPr/>
            </p:nvSpPr>
            <p:spPr bwMode="auto">
              <a:xfrm>
                <a:off x="2749600" y="1885504"/>
                <a:ext cx="270867" cy="826145"/>
              </a:xfrm>
              <a:custGeom>
                <a:avLst/>
                <a:gdLst>
                  <a:gd name="T0" fmla="*/ 126 w 140"/>
                  <a:gd name="T1" fmla="*/ 324 h 427"/>
                  <a:gd name="T2" fmla="*/ 120 w 140"/>
                  <a:gd name="T3" fmla="*/ 340 h 427"/>
                  <a:gd name="T4" fmla="*/ 112 w 140"/>
                  <a:gd name="T5" fmla="*/ 356 h 427"/>
                  <a:gd name="T6" fmla="*/ 104 w 140"/>
                  <a:gd name="T7" fmla="*/ 369 h 427"/>
                  <a:gd name="T8" fmla="*/ 94 w 140"/>
                  <a:gd name="T9" fmla="*/ 383 h 427"/>
                  <a:gd name="T10" fmla="*/ 83 w 140"/>
                  <a:gd name="T11" fmla="*/ 393 h 427"/>
                  <a:gd name="T12" fmla="*/ 72 w 140"/>
                  <a:gd name="T13" fmla="*/ 403 h 427"/>
                  <a:gd name="T14" fmla="*/ 60 w 140"/>
                  <a:gd name="T15" fmla="*/ 412 h 427"/>
                  <a:gd name="T16" fmla="*/ 47 w 140"/>
                  <a:gd name="T17" fmla="*/ 419 h 427"/>
                  <a:gd name="T18" fmla="*/ 43 w 140"/>
                  <a:gd name="T19" fmla="*/ 421 h 427"/>
                  <a:gd name="T20" fmla="*/ 39 w 140"/>
                  <a:gd name="T21" fmla="*/ 422 h 427"/>
                  <a:gd name="T22" fmla="*/ 35 w 140"/>
                  <a:gd name="T23" fmla="*/ 425 h 427"/>
                  <a:gd name="T24" fmla="*/ 30 w 140"/>
                  <a:gd name="T25" fmla="*/ 427 h 427"/>
                  <a:gd name="T26" fmla="*/ 49 w 140"/>
                  <a:gd name="T27" fmla="*/ 397 h 427"/>
                  <a:gd name="T28" fmla="*/ 63 w 140"/>
                  <a:gd name="T29" fmla="*/ 363 h 427"/>
                  <a:gd name="T30" fmla="*/ 72 w 140"/>
                  <a:gd name="T31" fmla="*/ 326 h 427"/>
                  <a:gd name="T32" fmla="*/ 76 w 140"/>
                  <a:gd name="T33" fmla="*/ 284 h 427"/>
                  <a:gd name="T34" fmla="*/ 74 w 140"/>
                  <a:gd name="T35" fmla="*/ 242 h 427"/>
                  <a:gd name="T36" fmla="*/ 68 w 140"/>
                  <a:gd name="T37" fmla="*/ 197 h 427"/>
                  <a:gd name="T38" fmla="*/ 54 w 140"/>
                  <a:gd name="T39" fmla="*/ 153 h 427"/>
                  <a:gd name="T40" fmla="*/ 36 w 140"/>
                  <a:gd name="T41" fmla="*/ 108 h 427"/>
                  <a:gd name="T42" fmla="*/ 0 w 140"/>
                  <a:gd name="T43" fmla="*/ 31 h 427"/>
                  <a:gd name="T44" fmla="*/ 66 w 140"/>
                  <a:gd name="T45" fmla="*/ 0 h 427"/>
                  <a:gd name="T46" fmla="*/ 103 w 140"/>
                  <a:gd name="T47" fmla="*/ 76 h 427"/>
                  <a:gd name="T48" fmla="*/ 116 w 140"/>
                  <a:gd name="T49" fmla="*/ 108 h 427"/>
                  <a:gd name="T50" fmla="*/ 127 w 140"/>
                  <a:gd name="T51" fmla="*/ 140 h 427"/>
                  <a:gd name="T52" fmla="*/ 134 w 140"/>
                  <a:gd name="T53" fmla="*/ 173 h 427"/>
                  <a:gd name="T54" fmla="*/ 139 w 140"/>
                  <a:gd name="T55" fmla="*/ 205 h 427"/>
                  <a:gd name="T56" fmla="*/ 140 w 140"/>
                  <a:gd name="T57" fmla="*/ 236 h 427"/>
                  <a:gd name="T58" fmla="*/ 139 w 140"/>
                  <a:gd name="T59" fmla="*/ 268 h 427"/>
                  <a:gd name="T60" fmla="*/ 134 w 140"/>
                  <a:gd name="T61" fmla="*/ 297 h 427"/>
                  <a:gd name="T62" fmla="*/ 126 w 140"/>
                  <a:gd name="T63" fmla="*/ 324 h 42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0"/>
                  <a:gd name="T97" fmla="*/ 0 h 427"/>
                  <a:gd name="T98" fmla="*/ 140 w 140"/>
                  <a:gd name="T99" fmla="*/ 427 h 42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0" h="427">
                    <a:moveTo>
                      <a:pt x="126" y="324"/>
                    </a:moveTo>
                    <a:lnTo>
                      <a:pt x="120" y="340"/>
                    </a:lnTo>
                    <a:lnTo>
                      <a:pt x="112" y="356"/>
                    </a:lnTo>
                    <a:lnTo>
                      <a:pt x="104" y="369"/>
                    </a:lnTo>
                    <a:lnTo>
                      <a:pt x="94" y="383"/>
                    </a:lnTo>
                    <a:lnTo>
                      <a:pt x="83" y="393"/>
                    </a:lnTo>
                    <a:lnTo>
                      <a:pt x="72" y="403"/>
                    </a:lnTo>
                    <a:lnTo>
                      <a:pt x="60" y="412"/>
                    </a:lnTo>
                    <a:lnTo>
                      <a:pt x="47" y="419"/>
                    </a:lnTo>
                    <a:lnTo>
                      <a:pt x="43" y="421"/>
                    </a:lnTo>
                    <a:lnTo>
                      <a:pt x="39" y="422"/>
                    </a:lnTo>
                    <a:lnTo>
                      <a:pt x="35" y="425"/>
                    </a:lnTo>
                    <a:lnTo>
                      <a:pt x="30" y="427"/>
                    </a:lnTo>
                    <a:lnTo>
                      <a:pt x="49" y="397"/>
                    </a:lnTo>
                    <a:lnTo>
                      <a:pt x="63" y="363"/>
                    </a:lnTo>
                    <a:lnTo>
                      <a:pt x="72" y="326"/>
                    </a:lnTo>
                    <a:lnTo>
                      <a:pt x="76" y="284"/>
                    </a:lnTo>
                    <a:lnTo>
                      <a:pt x="74" y="242"/>
                    </a:lnTo>
                    <a:lnTo>
                      <a:pt x="68" y="197"/>
                    </a:lnTo>
                    <a:lnTo>
                      <a:pt x="54" y="153"/>
                    </a:lnTo>
                    <a:lnTo>
                      <a:pt x="36" y="108"/>
                    </a:lnTo>
                    <a:lnTo>
                      <a:pt x="0" y="31"/>
                    </a:lnTo>
                    <a:lnTo>
                      <a:pt x="66" y="0"/>
                    </a:lnTo>
                    <a:lnTo>
                      <a:pt x="103" y="76"/>
                    </a:lnTo>
                    <a:lnTo>
                      <a:pt x="116" y="108"/>
                    </a:lnTo>
                    <a:lnTo>
                      <a:pt x="127" y="140"/>
                    </a:lnTo>
                    <a:lnTo>
                      <a:pt x="134" y="173"/>
                    </a:lnTo>
                    <a:lnTo>
                      <a:pt x="139" y="205"/>
                    </a:lnTo>
                    <a:lnTo>
                      <a:pt x="140" y="236"/>
                    </a:lnTo>
                    <a:lnTo>
                      <a:pt x="139" y="268"/>
                    </a:lnTo>
                    <a:lnTo>
                      <a:pt x="134" y="297"/>
                    </a:lnTo>
                    <a:lnTo>
                      <a:pt x="126" y="324"/>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123" name="Freeform 105"/>
              <p:cNvSpPr>
                <a:spLocks/>
              </p:cNvSpPr>
              <p:nvPr/>
            </p:nvSpPr>
            <p:spPr bwMode="auto">
              <a:xfrm>
                <a:off x="2391668" y="2229892"/>
                <a:ext cx="263128" cy="359866"/>
              </a:xfrm>
              <a:custGeom>
                <a:avLst/>
                <a:gdLst>
                  <a:gd name="T0" fmla="*/ 136 w 136"/>
                  <a:gd name="T1" fmla="*/ 150 h 186"/>
                  <a:gd name="T2" fmla="*/ 77 w 136"/>
                  <a:gd name="T3" fmla="*/ 69 h 186"/>
                  <a:gd name="T4" fmla="*/ 82 w 136"/>
                  <a:gd name="T5" fmla="*/ 59 h 186"/>
                  <a:gd name="T6" fmla="*/ 86 w 136"/>
                  <a:gd name="T7" fmla="*/ 48 h 186"/>
                  <a:gd name="T8" fmla="*/ 84 w 136"/>
                  <a:gd name="T9" fmla="*/ 37 h 186"/>
                  <a:gd name="T10" fmla="*/ 82 w 136"/>
                  <a:gd name="T11" fmla="*/ 27 h 186"/>
                  <a:gd name="T12" fmla="*/ 77 w 136"/>
                  <a:gd name="T13" fmla="*/ 19 h 186"/>
                  <a:gd name="T14" fmla="*/ 72 w 136"/>
                  <a:gd name="T15" fmla="*/ 12 h 186"/>
                  <a:gd name="T16" fmla="*/ 66 w 136"/>
                  <a:gd name="T17" fmla="*/ 7 h 186"/>
                  <a:gd name="T18" fmla="*/ 59 w 136"/>
                  <a:gd name="T19" fmla="*/ 4 h 186"/>
                  <a:gd name="T20" fmla="*/ 51 w 136"/>
                  <a:gd name="T21" fmla="*/ 1 h 186"/>
                  <a:gd name="T22" fmla="*/ 43 w 136"/>
                  <a:gd name="T23" fmla="*/ 0 h 186"/>
                  <a:gd name="T24" fmla="*/ 35 w 136"/>
                  <a:gd name="T25" fmla="*/ 1 h 186"/>
                  <a:gd name="T26" fmla="*/ 26 w 136"/>
                  <a:gd name="T27" fmla="*/ 4 h 186"/>
                  <a:gd name="T28" fmla="*/ 12 w 136"/>
                  <a:gd name="T29" fmla="*/ 13 h 186"/>
                  <a:gd name="T30" fmla="*/ 2 w 136"/>
                  <a:gd name="T31" fmla="*/ 28 h 186"/>
                  <a:gd name="T32" fmla="*/ 0 w 136"/>
                  <a:gd name="T33" fmla="*/ 44 h 186"/>
                  <a:gd name="T34" fmla="*/ 2 w 136"/>
                  <a:gd name="T35" fmla="*/ 60 h 186"/>
                  <a:gd name="T36" fmla="*/ 8 w 136"/>
                  <a:gd name="T37" fmla="*/ 70 h 186"/>
                  <a:gd name="T38" fmla="*/ 15 w 136"/>
                  <a:gd name="T39" fmla="*/ 77 h 186"/>
                  <a:gd name="T40" fmla="*/ 25 w 136"/>
                  <a:gd name="T41" fmla="*/ 82 h 186"/>
                  <a:gd name="T42" fmla="*/ 35 w 136"/>
                  <a:gd name="T43" fmla="*/ 86 h 186"/>
                  <a:gd name="T44" fmla="*/ 52 w 136"/>
                  <a:gd name="T45" fmla="*/ 186 h 186"/>
                  <a:gd name="T46" fmla="*/ 136 w 136"/>
                  <a:gd name="T47" fmla="*/ 150 h 18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6"/>
                  <a:gd name="T73" fmla="*/ 0 h 186"/>
                  <a:gd name="T74" fmla="*/ 136 w 136"/>
                  <a:gd name="T75" fmla="*/ 186 h 18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6" h="186">
                    <a:moveTo>
                      <a:pt x="136" y="150"/>
                    </a:moveTo>
                    <a:lnTo>
                      <a:pt x="77" y="69"/>
                    </a:lnTo>
                    <a:lnTo>
                      <a:pt x="82" y="59"/>
                    </a:lnTo>
                    <a:lnTo>
                      <a:pt x="86" y="48"/>
                    </a:lnTo>
                    <a:lnTo>
                      <a:pt x="84" y="37"/>
                    </a:lnTo>
                    <a:lnTo>
                      <a:pt x="82" y="27"/>
                    </a:lnTo>
                    <a:lnTo>
                      <a:pt x="77" y="19"/>
                    </a:lnTo>
                    <a:lnTo>
                      <a:pt x="72" y="12"/>
                    </a:lnTo>
                    <a:lnTo>
                      <a:pt x="66" y="7"/>
                    </a:lnTo>
                    <a:lnTo>
                      <a:pt x="59" y="4"/>
                    </a:lnTo>
                    <a:lnTo>
                      <a:pt x="51" y="1"/>
                    </a:lnTo>
                    <a:lnTo>
                      <a:pt x="43" y="0"/>
                    </a:lnTo>
                    <a:lnTo>
                      <a:pt x="35" y="1"/>
                    </a:lnTo>
                    <a:lnTo>
                      <a:pt x="26" y="4"/>
                    </a:lnTo>
                    <a:lnTo>
                      <a:pt x="12" y="13"/>
                    </a:lnTo>
                    <a:lnTo>
                      <a:pt x="2" y="28"/>
                    </a:lnTo>
                    <a:lnTo>
                      <a:pt x="0" y="44"/>
                    </a:lnTo>
                    <a:lnTo>
                      <a:pt x="2" y="60"/>
                    </a:lnTo>
                    <a:lnTo>
                      <a:pt x="8" y="70"/>
                    </a:lnTo>
                    <a:lnTo>
                      <a:pt x="15" y="77"/>
                    </a:lnTo>
                    <a:lnTo>
                      <a:pt x="25" y="82"/>
                    </a:lnTo>
                    <a:lnTo>
                      <a:pt x="35" y="86"/>
                    </a:lnTo>
                    <a:lnTo>
                      <a:pt x="52" y="186"/>
                    </a:lnTo>
                    <a:lnTo>
                      <a:pt x="136" y="1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grpSp>
      </p:grpSp>
      <p:grpSp>
        <p:nvGrpSpPr>
          <p:cNvPr id="2" name="그룹 1"/>
          <p:cNvGrpSpPr/>
          <p:nvPr/>
        </p:nvGrpSpPr>
        <p:grpSpPr>
          <a:xfrm>
            <a:off x="8310880" y="1981201"/>
            <a:ext cx="2598738" cy="2209799"/>
            <a:chOff x="8310880" y="1981201"/>
            <a:chExt cx="2598738" cy="2209799"/>
          </a:xfrm>
        </p:grpSpPr>
        <p:grpSp>
          <p:nvGrpSpPr>
            <p:cNvPr id="3077" name="Group 45"/>
            <p:cNvGrpSpPr>
              <a:grpSpLocks/>
            </p:cNvGrpSpPr>
            <p:nvPr/>
          </p:nvGrpSpPr>
          <p:grpSpPr bwMode="auto">
            <a:xfrm>
              <a:off x="8310880" y="2057400"/>
              <a:ext cx="2598738" cy="2133600"/>
              <a:chOff x="457200" y="1905000"/>
              <a:chExt cx="3094383" cy="2541814"/>
            </a:xfrm>
          </p:grpSpPr>
          <p:pic>
            <p:nvPicPr>
              <p:cNvPr id="3084" name="Picture 111" descr="C:\Documents and Settings\ah.JHALDERM-THINKP\Local Settings\Temporary Internet Files\Content.IE5\AYE1KZH0\MCj04241920000[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05000"/>
                <a:ext cx="3094383" cy="254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85" name="Group 112"/>
              <p:cNvGrpSpPr>
                <a:grpSpLocks/>
              </p:cNvGrpSpPr>
              <p:nvPr/>
            </p:nvGrpSpPr>
            <p:grpSpPr bwMode="auto">
              <a:xfrm>
                <a:off x="789682" y="2120750"/>
                <a:ext cx="1420118" cy="1441400"/>
                <a:chOff x="1880890" y="1477268"/>
                <a:chExt cx="1420118" cy="1441400"/>
              </a:xfrm>
            </p:grpSpPr>
            <p:sp>
              <p:nvSpPr>
                <p:cNvPr id="3086" name="Freeform 50"/>
                <p:cNvSpPr>
                  <a:spLocks/>
                </p:cNvSpPr>
                <p:nvPr/>
              </p:nvSpPr>
              <p:spPr bwMode="auto">
                <a:xfrm>
                  <a:off x="1880890" y="1583680"/>
                  <a:ext cx="524322" cy="1334988"/>
                </a:xfrm>
                <a:custGeom>
                  <a:avLst/>
                  <a:gdLst>
                    <a:gd name="T0" fmla="*/ 0 w 271"/>
                    <a:gd name="T1" fmla="*/ 345 h 690"/>
                    <a:gd name="T2" fmla="*/ 1 w 271"/>
                    <a:gd name="T3" fmla="*/ 376 h 690"/>
                    <a:gd name="T4" fmla="*/ 5 w 271"/>
                    <a:gd name="T5" fmla="*/ 407 h 690"/>
                    <a:gd name="T6" fmla="*/ 12 w 271"/>
                    <a:gd name="T7" fmla="*/ 436 h 690"/>
                    <a:gd name="T8" fmla="*/ 21 w 271"/>
                    <a:gd name="T9" fmla="*/ 463 h 690"/>
                    <a:gd name="T10" fmla="*/ 31 w 271"/>
                    <a:gd name="T11" fmla="*/ 491 h 690"/>
                    <a:gd name="T12" fmla="*/ 45 w 271"/>
                    <a:gd name="T13" fmla="*/ 518 h 690"/>
                    <a:gd name="T14" fmla="*/ 59 w 271"/>
                    <a:gd name="T15" fmla="*/ 542 h 690"/>
                    <a:gd name="T16" fmla="*/ 77 w 271"/>
                    <a:gd name="T17" fmla="*/ 566 h 690"/>
                    <a:gd name="T18" fmla="*/ 96 w 271"/>
                    <a:gd name="T19" fmla="*/ 588 h 690"/>
                    <a:gd name="T20" fmla="*/ 116 w 271"/>
                    <a:gd name="T21" fmla="*/ 609 h 690"/>
                    <a:gd name="T22" fmla="*/ 139 w 271"/>
                    <a:gd name="T23" fmla="*/ 627 h 690"/>
                    <a:gd name="T24" fmla="*/ 163 w 271"/>
                    <a:gd name="T25" fmla="*/ 644 h 690"/>
                    <a:gd name="T26" fmla="*/ 188 w 271"/>
                    <a:gd name="T27" fmla="*/ 658 h 690"/>
                    <a:gd name="T28" fmla="*/ 214 w 271"/>
                    <a:gd name="T29" fmla="*/ 672 h 690"/>
                    <a:gd name="T30" fmla="*/ 242 w 271"/>
                    <a:gd name="T31" fmla="*/ 681 h 690"/>
                    <a:gd name="T32" fmla="*/ 271 w 271"/>
                    <a:gd name="T33" fmla="*/ 690 h 690"/>
                    <a:gd name="T34" fmla="*/ 271 w 271"/>
                    <a:gd name="T35" fmla="*/ 0 h 690"/>
                    <a:gd name="T36" fmla="*/ 242 w 271"/>
                    <a:gd name="T37" fmla="*/ 8 h 690"/>
                    <a:gd name="T38" fmla="*/ 214 w 271"/>
                    <a:gd name="T39" fmla="*/ 18 h 690"/>
                    <a:gd name="T40" fmla="*/ 188 w 271"/>
                    <a:gd name="T41" fmla="*/ 31 h 690"/>
                    <a:gd name="T42" fmla="*/ 163 w 271"/>
                    <a:gd name="T43" fmla="*/ 46 h 690"/>
                    <a:gd name="T44" fmla="*/ 139 w 271"/>
                    <a:gd name="T45" fmla="*/ 63 h 690"/>
                    <a:gd name="T46" fmla="*/ 116 w 271"/>
                    <a:gd name="T47" fmla="*/ 81 h 690"/>
                    <a:gd name="T48" fmla="*/ 96 w 271"/>
                    <a:gd name="T49" fmla="*/ 102 h 690"/>
                    <a:gd name="T50" fmla="*/ 77 w 271"/>
                    <a:gd name="T51" fmla="*/ 123 h 690"/>
                    <a:gd name="T52" fmla="*/ 59 w 271"/>
                    <a:gd name="T53" fmla="*/ 148 h 690"/>
                    <a:gd name="T54" fmla="*/ 45 w 271"/>
                    <a:gd name="T55" fmla="*/ 172 h 690"/>
                    <a:gd name="T56" fmla="*/ 31 w 271"/>
                    <a:gd name="T57" fmla="*/ 198 h 690"/>
                    <a:gd name="T58" fmla="*/ 21 w 271"/>
                    <a:gd name="T59" fmla="*/ 226 h 690"/>
                    <a:gd name="T60" fmla="*/ 12 w 271"/>
                    <a:gd name="T61" fmla="*/ 254 h 690"/>
                    <a:gd name="T62" fmla="*/ 5 w 271"/>
                    <a:gd name="T63" fmla="*/ 283 h 690"/>
                    <a:gd name="T64" fmla="*/ 1 w 271"/>
                    <a:gd name="T65" fmla="*/ 313 h 690"/>
                    <a:gd name="T66" fmla="*/ 0 w 271"/>
                    <a:gd name="T67" fmla="*/ 345 h 69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1"/>
                    <a:gd name="T103" fmla="*/ 0 h 690"/>
                    <a:gd name="T104" fmla="*/ 271 w 271"/>
                    <a:gd name="T105" fmla="*/ 690 h 69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1" h="690">
                      <a:moveTo>
                        <a:pt x="0" y="345"/>
                      </a:moveTo>
                      <a:lnTo>
                        <a:pt x="1" y="376"/>
                      </a:lnTo>
                      <a:lnTo>
                        <a:pt x="5" y="407"/>
                      </a:lnTo>
                      <a:lnTo>
                        <a:pt x="12" y="436"/>
                      </a:lnTo>
                      <a:lnTo>
                        <a:pt x="21" y="463"/>
                      </a:lnTo>
                      <a:lnTo>
                        <a:pt x="31" y="491"/>
                      </a:lnTo>
                      <a:lnTo>
                        <a:pt x="45" y="518"/>
                      </a:lnTo>
                      <a:lnTo>
                        <a:pt x="59" y="542"/>
                      </a:lnTo>
                      <a:lnTo>
                        <a:pt x="77" y="566"/>
                      </a:lnTo>
                      <a:lnTo>
                        <a:pt x="96" y="588"/>
                      </a:lnTo>
                      <a:lnTo>
                        <a:pt x="116" y="609"/>
                      </a:lnTo>
                      <a:lnTo>
                        <a:pt x="139" y="627"/>
                      </a:lnTo>
                      <a:lnTo>
                        <a:pt x="163" y="644"/>
                      </a:lnTo>
                      <a:lnTo>
                        <a:pt x="188" y="658"/>
                      </a:lnTo>
                      <a:lnTo>
                        <a:pt x="214" y="672"/>
                      </a:lnTo>
                      <a:lnTo>
                        <a:pt x="242" y="681"/>
                      </a:lnTo>
                      <a:lnTo>
                        <a:pt x="271" y="690"/>
                      </a:lnTo>
                      <a:lnTo>
                        <a:pt x="271" y="0"/>
                      </a:lnTo>
                      <a:lnTo>
                        <a:pt x="242" y="8"/>
                      </a:lnTo>
                      <a:lnTo>
                        <a:pt x="214" y="18"/>
                      </a:lnTo>
                      <a:lnTo>
                        <a:pt x="188" y="31"/>
                      </a:lnTo>
                      <a:lnTo>
                        <a:pt x="163" y="46"/>
                      </a:lnTo>
                      <a:lnTo>
                        <a:pt x="139" y="63"/>
                      </a:lnTo>
                      <a:lnTo>
                        <a:pt x="116" y="81"/>
                      </a:lnTo>
                      <a:lnTo>
                        <a:pt x="96" y="102"/>
                      </a:lnTo>
                      <a:lnTo>
                        <a:pt x="77" y="123"/>
                      </a:lnTo>
                      <a:lnTo>
                        <a:pt x="59" y="148"/>
                      </a:lnTo>
                      <a:lnTo>
                        <a:pt x="45" y="172"/>
                      </a:lnTo>
                      <a:lnTo>
                        <a:pt x="31" y="198"/>
                      </a:lnTo>
                      <a:lnTo>
                        <a:pt x="21" y="226"/>
                      </a:lnTo>
                      <a:lnTo>
                        <a:pt x="12" y="254"/>
                      </a:lnTo>
                      <a:lnTo>
                        <a:pt x="5" y="283"/>
                      </a:lnTo>
                      <a:lnTo>
                        <a:pt x="1" y="313"/>
                      </a:lnTo>
                      <a:lnTo>
                        <a:pt x="0" y="345"/>
                      </a:lnTo>
                      <a:close/>
                    </a:path>
                  </a:pathLst>
                </a:custGeom>
                <a:solidFill>
                  <a:srgbClr val="30BA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087" name="Freeform 51"/>
                <p:cNvSpPr>
                  <a:spLocks/>
                </p:cNvSpPr>
                <p:nvPr/>
              </p:nvSpPr>
              <p:spPr bwMode="auto">
                <a:xfrm>
                  <a:off x="1892499" y="1595289"/>
                  <a:ext cx="512713" cy="1311771"/>
                </a:xfrm>
                <a:custGeom>
                  <a:avLst/>
                  <a:gdLst>
                    <a:gd name="T0" fmla="*/ 0 w 265"/>
                    <a:gd name="T1" fmla="*/ 339 h 678"/>
                    <a:gd name="T2" fmla="*/ 1 w 265"/>
                    <a:gd name="T3" fmla="*/ 369 h 678"/>
                    <a:gd name="T4" fmla="*/ 5 w 265"/>
                    <a:gd name="T5" fmla="*/ 399 h 678"/>
                    <a:gd name="T6" fmla="*/ 11 w 265"/>
                    <a:gd name="T7" fmla="*/ 427 h 678"/>
                    <a:gd name="T8" fmla="*/ 21 w 265"/>
                    <a:gd name="T9" fmla="*/ 455 h 678"/>
                    <a:gd name="T10" fmla="*/ 30 w 265"/>
                    <a:gd name="T11" fmla="*/ 483 h 678"/>
                    <a:gd name="T12" fmla="*/ 44 w 265"/>
                    <a:gd name="T13" fmla="*/ 508 h 678"/>
                    <a:gd name="T14" fmla="*/ 58 w 265"/>
                    <a:gd name="T15" fmla="*/ 533 h 678"/>
                    <a:gd name="T16" fmla="*/ 75 w 265"/>
                    <a:gd name="T17" fmla="*/ 556 h 678"/>
                    <a:gd name="T18" fmla="*/ 94 w 265"/>
                    <a:gd name="T19" fmla="*/ 577 h 678"/>
                    <a:gd name="T20" fmla="*/ 114 w 265"/>
                    <a:gd name="T21" fmla="*/ 597 h 678"/>
                    <a:gd name="T22" fmla="*/ 136 w 265"/>
                    <a:gd name="T23" fmla="*/ 616 h 678"/>
                    <a:gd name="T24" fmla="*/ 160 w 265"/>
                    <a:gd name="T25" fmla="*/ 632 h 678"/>
                    <a:gd name="T26" fmla="*/ 184 w 265"/>
                    <a:gd name="T27" fmla="*/ 646 h 678"/>
                    <a:gd name="T28" fmla="*/ 209 w 265"/>
                    <a:gd name="T29" fmla="*/ 660 h 678"/>
                    <a:gd name="T30" fmla="*/ 237 w 265"/>
                    <a:gd name="T31" fmla="*/ 669 h 678"/>
                    <a:gd name="T32" fmla="*/ 265 w 265"/>
                    <a:gd name="T33" fmla="*/ 678 h 678"/>
                    <a:gd name="T34" fmla="*/ 265 w 265"/>
                    <a:gd name="T35" fmla="*/ 0 h 678"/>
                    <a:gd name="T36" fmla="*/ 237 w 265"/>
                    <a:gd name="T37" fmla="*/ 8 h 678"/>
                    <a:gd name="T38" fmla="*/ 209 w 265"/>
                    <a:gd name="T39" fmla="*/ 19 h 678"/>
                    <a:gd name="T40" fmla="*/ 184 w 265"/>
                    <a:gd name="T41" fmla="*/ 31 h 678"/>
                    <a:gd name="T42" fmla="*/ 160 w 265"/>
                    <a:gd name="T43" fmla="*/ 46 h 678"/>
                    <a:gd name="T44" fmla="*/ 136 w 265"/>
                    <a:gd name="T45" fmla="*/ 63 h 678"/>
                    <a:gd name="T46" fmla="*/ 114 w 265"/>
                    <a:gd name="T47" fmla="*/ 81 h 678"/>
                    <a:gd name="T48" fmla="*/ 94 w 265"/>
                    <a:gd name="T49" fmla="*/ 102 h 678"/>
                    <a:gd name="T50" fmla="*/ 75 w 265"/>
                    <a:gd name="T51" fmla="*/ 122 h 678"/>
                    <a:gd name="T52" fmla="*/ 58 w 265"/>
                    <a:gd name="T53" fmla="*/ 145 h 678"/>
                    <a:gd name="T54" fmla="*/ 44 w 265"/>
                    <a:gd name="T55" fmla="*/ 171 h 678"/>
                    <a:gd name="T56" fmla="*/ 30 w 265"/>
                    <a:gd name="T57" fmla="*/ 196 h 678"/>
                    <a:gd name="T58" fmla="*/ 21 w 265"/>
                    <a:gd name="T59" fmla="*/ 223 h 678"/>
                    <a:gd name="T60" fmla="*/ 11 w 265"/>
                    <a:gd name="T61" fmla="*/ 250 h 678"/>
                    <a:gd name="T62" fmla="*/ 5 w 265"/>
                    <a:gd name="T63" fmla="*/ 280 h 678"/>
                    <a:gd name="T64" fmla="*/ 1 w 265"/>
                    <a:gd name="T65" fmla="*/ 309 h 678"/>
                    <a:gd name="T66" fmla="*/ 0 w 265"/>
                    <a:gd name="T67" fmla="*/ 339 h 6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5"/>
                    <a:gd name="T103" fmla="*/ 0 h 678"/>
                    <a:gd name="T104" fmla="*/ 265 w 265"/>
                    <a:gd name="T105" fmla="*/ 678 h 67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5" h="678">
                      <a:moveTo>
                        <a:pt x="0" y="339"/>
                      </a:moveTo>
                      <a:lnTo>
                        <a:pt x="1" y="369"/>
                      </a:lnTo>
                      <a:lnTo>
                        <a:pt x="5" y="399"/>
                      </a:lnTo>
                      <a:lnTo>
                        <a:pt x="11" y="427"/>
                      </a:lnTo>
                      <a:lnTo>
                        <a:pt x="21" y="455"/>
                      </a:lnTo>
                      <a:lnTo>
                        <a:pt x="30" y="483"/>
                      </a:lnTo>
                      <a:lnTo>
                        <a:pt x="44" y="508"/>
                      </a:lnTo>
                      <a:lnTo>
                        <a:pt x="58" y="533"/>
                      </a:lnTo>
                      <a:lnTo>
                        <a:pt x="75" y="556"/>
                      </a:lnTo>
                      <a:lnTo>
                        <a:pt x="94" y="577"/>
                      </a:lnTo>
                      <a:lnTo>
                        <a:pt x="114" y="597"/>
                      </a:lnTo>
                      <a:lnTo>
                        <a:pt x="136" y="616"/>
                      </a:lnTo>
                      <a:lnTo>
                        <a:pt x="160" y="632"/>
                      </a:lnTo>
                      <a:lnTo>
                        <a:pt x="184" y="646"/>
                      </a:lnTo>
                      <a:lnTo>
                        <a:pt x="209" y="660"/>
                      </a:lnTo>
                      <a:lnTo>
                        <a:pt x="237" y="669"/>
                      </a:lnTo>
                      <a:lnTo>
                        <a:pt x="265" y="678"/>
                      </a:lnTo>
                      <a:lnTo>
                        <a:pt x="265" y="0"/>
                      </a:lnTo>
                      <a:lnTo>
                        <a:pt x="237" y="8"/>
                      </a:lnTo>
                      <a:lnTo>
                        <a:pt x="209" y="19"/>
                      </a:lnTo>
                      <a:lnTo>
                        <a:pt x="184" y="31"/>
                      </a:lnTo>
                      <a:lnTo>
                        <a:pt x="160" y="46"/>
                      </a:lnTo>
                      <a:lnTo>
                        <a:pt x="136" y="63"/>
                      </a:lnTo>
                      <a:lnTo>
                        <a:pt x="114" y="81"/>
                      </a:lnTo>
                      <a:lnTo>
                        <a:pt x="94" y="102"/>
                      </a:lnTo>
                      <a:lnTo>
                        <a:pt x="75" y="122"/>
                      </a:lnTo>
                      <a:lnTo>
                        <a:pt x="58" y="145"/>
                      </a:lnTo>
                      <a:lnTo>
                        <a:pt x="44" y="171"/>
                      </a:lnTo>
                      <a:lnTo>
                        <a:pt x="30" y="196"/>
                      </a:lnTo>
                      <a:lnTo>
                        <a:pt x="21" y="223"/>
                      </a:lnTo>
                      <a:lnTo>
                        <a:pt x="11" y="250"/>
                      </a:lnTo>
                      <a:lnTo>
                        <a:pt x="5" y="280"/>
                      </a:lnTo>
                      <a:lnTo>
                        <a:pt x="1" y="309"/>
                      </a:lnTo>
                      <a:lnTo>
                        <a:pt x="0" y="339"/>
                      </a:lnTo>
                      <a:close/>
                    </a:path>
                  </a:pathLst>
                </a:custGeom>
                <a:solidFill>
                  <a:srgbClr val="35BA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088" name="Freeform 52"/>
                <p:cNvSpPr>
                  <a:spLocks/>
                </p:cNvSpPr>
                <p:nvPr/>
              </p:nvSpPr>
              <p:spPr bwMode="auto">
                <a:xfrm>
                  <a:off x="1904107" y="1608832"/>
                  <a:ext cx="501104" cy="1282750"/>
                </a:xfrm>
                <a:custGeom>
                  <a:avLst/>
                  <a:gdLst>
                    <a:gd name="T0" fmla="*/ 0 w 259"/>
                    <a:gd name="T1" fmla="*/ 332 h 663"/>
                    <a:gd name="T2" fmla="*/ 1 w 259"/>
                    <a:gd name="T3" fmla="*/ 361 h 663"/>
                    <a:gd name="T4" fmla="*/ 5 w 259"/>
                    <a:gd name="T5" fmla="*/ 390 h 663"/>
                    <a:gd name="T6" fmla="*/ 11 w 259"/>
                    <a:gd name="T7" fmla="*/ 419 h 663"/>
                    <a:gd name="T8" fmla="*/ 19 w 259"/>
                    <a:gd name="T9" fmla="*/ 446 h 663"/>
                    <a:gd name="T10" fmla="*/ 30 w 259"/>
                    <a:gd name="T11" fmla="*/ 472 h 663"/>
                    <a:gd name="T12" fmla="*/ 42 w 259"/>
                    <a:gd name="T13" fmla="*/ 498 h 663"/>
                    <a:gd name="T14" fmla="*/ 57 w 259"/>
                    <a:gd name="T15" fmla="*/ 521 h 663"/>
                    <a:gd name="T16" fmla="*/ 74 w 259"/>
                    <a:gd name="T17" fmla="*/ 544 h 663"/>
                    <a:gd name="T18" fmla="*/ 92 w 259"/>
                    <a:gd name="T19" fmla="*/ 564 h 663"/>
                    <a:gd name="T20" fmla="*/ 111 w 259"/>
                    <a:gd name="T21" fmla="*/ 584 h 663"/>
                    <a:gd name="T22" fmla="*/ 133 w 259"/>
                    <a:gd name="T23" fmla="*/ 602 h 663"/>
                    <a:gd name="T24" fmla="*/ 156 w 259"/>
                    <a:gd name="T25" fmla="*/ 619 h 663"/>
                    <a:gd name="T26" fmla="*/ 180 w 259"/>
                    <a:gd name="T27" fmla="*/ 633 h 663"/>
                    <a:gd name="T28" fmla="*/ 205 w 259"/>
                    <a:gd name="T29" fmla="*/ 645 h 663"/>
                    <a:gd name="T30" fmla="*/ 231 w 259"/>
                    <a:gd name="T31" fmla="*/ 655 h 663"/>
                    <a:gd name="T32" fmla="*/ 259 w 259"/>
                    <a:gd name="T33" fmla="*/ 663 h 663"/>
                    <a:gd name="T34" fmla="*/ 259 w 259"/>
                    <a:gd name="T35" fmla="*/ 0 h 663"/>
                    <a:gd name="T36" fmla="*/ 231 w 259"/>
                    <a:gd name="T37" fmla="*/ 9 h 663"/>
                    <a:gd name="T38" fmla="*/ 205 w 259"/>
                    <a:gd name="T39" fmla="*/ 18 h 663"/>
                    <a:gd name="T40" fmla="*/ 180 w 259"/>
                    <a:gd name="T41" fmla="*/ 30 h 663"/>
                    <a:gd name="T42" fmla="*/ 156 w 259"/>
                    <a:gd name="T43" fmla="*/ 45 h 663"/>
                    <a:gd name="T44" fmla="*/ 133 w 259"/>
                    <a:gd name="T45" fmla="*/ 62 h 663"/>
                    <a:gd name="T46" fmla="*/ 111 w 259"/>
                    <a:gd name="T47" fmla="*/ 80 h 663"/>
                    <a:gd name="T48" fmla="*/ 92 w 259"/>
                    <a:gd name="T49" fmla="*/ 99 h 663"/>
                    <a:gd name="T50" fmla="*/ 74 w 259"/>
                    <a:gd name="T51" fmla="*/ 120 h 663"/>
                    <a:gd name="T52" fmla="*/ 57 w 259"/>
                    <a:gd name="T53" fmla="*/ 143 h 663"/>
                    <a:gd name="T54" fmla="*/ 42 w 259"/>
                    <a:gd name="T55" fmla="*/ 166 h 663"/>
                    <a:gd name="T56" fmla="*/ 30 w 259"/>
                    <a:gd name="T57" fmla="*/ 191 h 663"/>
                    <a:gd name="T58" fmla="*/ 19 w 259"/>
                    <a:gd name="T59" fmla="*/ 218 h 663"/>
                    <a:gd name="T60" fmla="*/ 11 w 259"/>
                    <a:gd name="T61" fmla="*/ 245 h 663"/>
                    <a:gd name="T62" fmla="*/ 5 w 259"/>
                    <a:gd name="T63" fmla="*/ 274 h 663"/>
                    <a:gd name="T64" fmla="*/ 1 w 259"/>
                    <a:gd name="T65" fmla="*/ 303 h 663"/>
                    <a:gd name="T66" fmla="*/ 0 w 259"/>
                    <a:gd name="T67" fmla="*/ 332 h 6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9"/>
                    <a:gd name="T103" fmla="*/ 0 h 663"/>
                    <a:gd name="T104" fmla="*/ 259 w 259"/>
                    <a:gd name="T105" fmla="*/ 663 h 66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9" h="663">
                      <a:moveTo>
                        <a:pt x="0" y="332"/>
                      </a:moveTo>
                      <a:lnTo>
                        <a:pt x="1" y="361"/>
                      </a:lnTo>
                      <a:lnTo>
                        <a:pt x="5" y="390"/>
                      </a:lnTo>
                      <a:lnTo>
                        <a:pt x="11" y="419"/>
                      </a:lnTo>
                      <a:lnTo>
                        <a:pt x="19" y="446"/>
                      </a:lnTo>
                      <a:lnTo>
                        <a:pt x="30" y="472"/>
                      </a:lnTo>
                      <a:lnTo>
                        <a:pt x="42" y="498"/>
                      </a:lnTo>
                      <a:lnTo>
                        <a:pt x="57" y="521"/>
                      </a:lnTo>
                      <a:lnTo>
                        <a:pt x="74" y="544"/>
                      </a:lnTo>
                      <a:lnTo>
                        <a:pt x="92" y="564"/>
                      </a:lnTo>
                      <a:lnTo>
                        <a:pt x="111" y="584"/>
                      </a:lnTo>
                      <a:lnTo>
                        <a:pt x="133" y="602"/>
                      </a:lnTo>
                      <a:lnTo>
                        <a:pt x="156" y="619"/>
                      </a:lnTo>
                      <a:lnTo>
                        <a:pt x="180" y="633"/>
                      </a:lnTo>
                      <a:lnTo>
                        <a:pt x="205" y="645"/>
                      </a:lnTo>
                      <a:lnTo>
                        <a:pt x="231" y="655"/>
                      </a:lnTo>
                      <a:lnTo>
                        <a:pt x="259" y="663"/>
                      </a:lnTo>
                      <a:lnTo>
                        <a:pt x="259" y="0"/>
                      </a:lnTo>
                      <a:lnTo>
                        <a:pt x="231" y="9"/>
                      </a:lnTo>
                      <a:lnTo>
                        <a:pt x="205" y="18"/>
                      </a:lnTo>
                      <a:lnTo>
                        <a:pt x="180" y="30"/>
                      </a:lnTo>
                      <a:lnTo>
                        <a:pt x="156" y="45"/>
                      </a:lnTo>
                      <a:lnTo>
                        <a:pt x="133" y="62"/>
                      </a:lnTo>
                      <a:lnTo>
                        <a:pt x="111" y="80"/>
                      </a:lnTo>
                      <a:lnTo>
                        <a:pt x="92" y="99"/>
                      </a:lnTo>
                      <a:lnTo>
                        <a:pt x="74" y="120"/>
                      </a:lnTo>
                      <a:lnTo>
                        <a:pt x="57" y="143"/>
                      </a:lnTo>
                      <a:lnTo>
                        <a:pt x="42" y="166"/>
                      </a:lnTo>
                      <a:lnTo>
                        <a:pt x="30" y="191"/>
                      </a:lnTo>
                      <a:lnTo>
                        <a:pt x="19" y="218"/>
                      </a:lnTo>
                      <a:lnTo>
                        <a:pt x="11" y="245"/>
                      </a:lnTo>
                      <a:lnTo>
                        <a:pt x="5" y="274"/>
                      </a:lnTo>
                      <a:lnTo>
                        <a:pt x="1" y="303"/>
                      </a:lnTo>
                      <a:lnTo>
                        <a:pt x="0" y="332"/>
                      </a:lnTo>
                      <a:close/>
                    </a:path>
                  </a:pathLst>
                </a:custGeom>
                <a:solidFill>
                  <a:srgbClr val="3FBF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089" name="Freeform 53"/>
                <p:cNvSpPr>
                  <a:spLocks/>
                </p:cNvSpPr>
                <p:nvPr/>
              </p:nvSpPr>
              <p:spPr bwMode="auto">
                <a:xfrm>
                  <a:off x="1917651" y="1620441"/>
                  <a:ext cx="487561" cy="1259532"/>
                </a:xfrm>
                <a:custGeom>
                  <a:avLst/>
                  <a:gdLst>
                    <a:gd name="T0" fmla="*/ 0 w 252"/>
                    <a:gd name="T1" fmla="*/ 326 h 651"/>
                    <a:gd name="T2" fmla="*/ 2 w 252"/>
                    <a:gd name="T3" fmla="*/ 355 h 651"/>
                    <a:gd name="T4" fmla="*/ 5 w 252"/>
                    <a:gd name="T5" fmla="*/ 383 h 651"/>
                    <a:gd name="T6" fmla="*/ 11 w 252"/>
                    <a:gd name="T7" fmla="*/ 411 h 651"/>
                    <a:gd name="T8" fmla="*/ 20 w 252"/>
                    <a:gd name="T9" fmla="*/ 437 h 651"/>
                    <a:gd name="T10" fmla="*/ 29 w 252"/>
                    <a:gd name="T11" fmla="*/ 463 h 651"/>
                    <a:gd name="T12" fmla="*/ 42 w 252"/>
                    <a:gd name="T13" fmla="*/ 488 h 651"/>
                    <a:gd name="T14" fmla="*/ 56 w 252"/>
                    <a:gd name="T15" fmla="*/ 511 h 651"/>
                    <a:gd name="T16" fmla="*/ 72 w 252"/>
                    <a:gd name="T17" fmla="*/ 533 h 651"/>
                    <a:gd name="T18" fmla="*/ 90 w 252"/>
                    <a:gd name="T19" fmla="*/ 553 h 651"/>
                    <a:gd name="T20" fmla="*/ 108 w 252"/>
                    <a:gd name="T21" fmla="*/ 573 h 651"/>
                    <a:gd name="T22" fmla="*/ 130 w 252"/>
                    <a:gd name="T23" fmla="*/ 591 h 651"/>
                    <a:gd name="T24" fmla="*/ 152 w 252"/>
                    <a:gd name="T25" fmla="*/ 607 h 651"/>
                    <a:gd name="T26" fmla="*/ 175 w 252"/>
                    <a:gd name="T27" fmla="*/ 621 h 651"/>
                    <a:gd name="T28" fmla="*/ 200 w 252"/>
                    <a:gd name="T29" fmla="*/ 633 h 651"/>
                    <a:gd name="T30" fmla="*/ 225 w 252"/>
                    <a:gd name="T31" fmla="*/ 643 h 651"/>
                    <a:gd name="T32" fmla="*/ 252 w 252"/>
                    <a:gd name="T33" fmla="*/ 651 h 651"/>
                    <a:gd name="T34" fmla="*/ 252 w 252"/>
                    <a:gd name="T35" fmla="*/ 0 h 651"/>
                    <a:gd name="T36" fmla="*/ 225 w 252"/>
                    <a:gd name="T37" fmla="*/ 9 h 651"/>
                    <a:gd name="T38" fmla="*/ 200 w 252"/>
                    <a:gd name="T39" fmla="*/ 18 h 651"/>
                    <a:gd name="T40" fmla="*/ 175 w 252"/>
                    <a:gd name="T41" fmla="*/ 31 h 651"/>
                    <a:gd name="T42" fmla="*/ 152 w 252"/>
                    <a:gd name="T43" fmla="*/ 45 h 651"/>
                    <a:gd name="T44" fmla="*/ 130 w 252"/>
                    <a:gd name="T45" fmla="*/ 61 h 651"/>
                    <a:gd name="T46" fmla="*/ 108 w 252"/>
                    <a:gd name="T47" fmla="*/ 79 h 651"/>
                    <a:gd name="T48" fmla="*/ 90 w 252"/>
                    <a:gd name="T49" fmla="*/ 98 h 651"/>
                    <a:gd name="T50" fmla="*/ 72 w 252"/>
                    <a:gd name="T51" fmla="*/ 119 h 651"/>
                    <a:gd name="T52" fmla="*/ 56 w 252"/>
                    <a:gd name="T53" fmla="*/ 141 h 651"/>
                    <a:gd name="T54" fmla="*/ 42 w 252"/>
                    <a:gd name="T55" fmla="*/ 164 h 651"/>
                    <a:gd name="T56" fmla="*/ 29 w 252"/>
                    <a:gd name="T57" fmla="*/ 189 h 651"/>
                    <a:gd name="T58" fmla="*/ 20 w 252"/>
                    <a:gd name="T59" fmla="*/ 214 h 651"/>
                    <a:gd name="T60" fmla="*/ 11 w 252"/>
                    <a:gd name="T61" fmla="*/ 241 h 651"/>
                    <a:gd name="T62" fmla="*/ 5 w 252"/>
                    <a:gd name="T63" fmla="*/ 269 h 651"/>
                    <a:gd name="T64" fmla="*/ 2 w 252"/>
                    <a:gd name="T65" fmla="*/ 297 h 651"/>
                    <a:gd name="T66" fmla="*/ 0 w 252"/>
                    <a:gd name="T67" fmla="*/ 326 h 6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2"/>
                    <a:gd name="T103" fmla="*/ 0 h 651"/>
                    <a:gd name="T104" fmla="*/ 252 w 252"/>
                    <a:gd name="T105" fmla="*/ 651 h 65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2" h="651">
                      <a:moveTo>
                        <a:pt x="0" y="326"/>
                      </a:moveTo>
                      <a:lnTo>
                        <a:pt x="2" y="355"/>
                      </a:lnTo>
                      <a:lnTo>
                        <a:pt x="5" y="383"/>
                      </a:lnTo>
                      <a:lnTo>
                        <a:pt x="11" y="411"/>
                      </a:lnTo>
                      <a:lnTo>
                        <a:pt x="20" y="437"/>
                      </a:lnTo>
                      <a:lnTo>
                        <a:pt x="29" y="463"/>
                      </a:lnTo>
                      <a:lnTo>
                        <a:pt x="42" y="488"/>
                      </a:lnTo>
                      <a:lnTo>
                        <a:pt x="56" y="511"/>
                      </a:lnTo>
                      <a:lnTo>
                        <a:pt x="72" y="533"/>
                      </a:lnTo>
                      <a:lnTo>
                        <a:pt x="90" y="553"/>
                      </a:lnTo>
                      <a:lnTo>
                        <a:pt x="108" y="573"/>
                      </a:lnTo>
                      <a:lnTo>
                        <a:pt x="130" y="591"/>
                      </a:lnTo>
                      <a:lnTo>
                        <a:pt x="152" y="607"/>
                      </a:lnTo>
                      <a:lnTo>
                        <a:pt x="175" y="621"/>
                      </a:lnTo>
                      <a:lnTo>
                        <a:pt x="200" y="633"/>
                      </a:lnTo>
                      <a:lnTo>
                        <a:pt x="225" y="643"/>
                      </a:lnTo>
                      <a:lnTo>
                        <a:pt x="252" y="651"/>
                      </a:lnTo>
                      <a:lnTo>
                        <a:pt x="252" y="0"/>
                      </a:lnTo>
                      <a:lnTo>
                        <a:pt x="225" y="9"/>
                      </a:lnTo>
                      <a:lnTo>
                        <a:pt x="200" y="18"/>
                      </a:lnTo>
                      <a:lnTo>
                        <a:pt x="175" y="31"/>
                      </a:lnTo>
                      <a:lnTo>
                        <a:pt x="152" y="45"/>
                      </a:lnTo>
                      <a:lnTo>
                        <a:pt x="130" y="61"/>
                      </a:lnTo>
                      <a:lnTo>
                        <a:pt x="108" y="79"/>
                      </a:lnTo>
                      <a:lnTo>
                        <a:pt x="90" y="98"/>
                      </a:lnTo>
                      <a:lnTo>
                        <a:pt x="72" y="119"/>
                      </a:lnTo>
                      <a:lnTo>
                        <a:pt x="56" y="141"/>
                      </a:lnTo>
                      <a:lnTo>
                        <a:pt x="42" y="164"/>
                      </a:lnTo>
                      <a:lnTo>
                        <a:pt x="29" y="189"/>
                      </a:lnTo>
                      <a:lnTo>
                        <a:pt x="20" y="214"/>
                      </a:lnTo>
                      <a:lnTo>
                        <a:pt x="11" y="241"/>
                      </a:lnTo>
                      <a:lnTo>
                        <a:pt x="5" y="269"/>
                      </a:lnTo>
                      <a:lnTo>
                        <a:pt x="2" y="297"/>
                      </a:lnTo>
                      <a:lnTo>
                        <a:pt x="0" y="326"/>
                      </a:lnTo>
                      <a:close/>
                    </a:path>
                  </a:pathLst>
                </a:custGeom>
                <a:solidFill>
                  <a:srgbClr val="44BF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090" name="Freeform 54"/>
                <p:cNvSpPr>
                  <a:spLocks/>
                </p:cNvSpPr>
                <p:nvPr/>
              </p:nvSpPr>
              <p:spPr bwMode="auto">
                <a:xfrm>
                  <a:off x="1929259" y="1635919"/>
                  <a:ext cx="475952" cy="1230511"/>
                </a:xfrm>
                <a:custGeom>
                  <a:avLst/>
                  <a:gdLst>
                    <a:gd name="T0" fmla="*/ 0 w 246"/>
                    <a:gd name="T1" fmla="*/ 318 h 636"/>
                    <a:gd name="T2" fmla="*/ 2 w 246"/>
                    <a:gd name="T3" fmla="*/ 346 h 636"/>
                    <a:gd name="T4" fmla="*/ 5 w 246"/>
                    <a:gd name="T5" fmla="*/ 374 h 636"/>
                    <a:gd name="T6" fmla="*/ 11 w 246"/>
                    <a:gd name="T7" fmla="*/ 400 h 636"/>
                    <a:gd name="T8" fmla="*/ 19 w 246"/>
                    <a:gd name="T9" fmla="*/ 427 h 636"/>
                    <a:gd name="T10" fmla="*/ 29 w 246"/>
                    <a:gd name="T11" fmla="*/ 452 h 636"/>
                    <a:gd name="T12" fmla="*/ 40 w 246"/>
                    <a:gd name="T13" fmla="*/ 475 h 636"/>
                    <a:gd name="T14" fmla="*/ 55 w 246"/>
                    <a:gd name="T15" fmla="*/ 498 h 636"/>
                    <a:gd name="T16" fmla="*/ 71 w 246"/>
                    <a:gd name="T17" fmla="*/ 520 h 636"/>
                    <a:gd name="T18" fmla="*/ 88 w 246"/>
                    <a:gd name="T19" fmla="*/ 541 h 636"/>
                    <a:gd name="T20" fmla="*/ 106 w 246"/>
                    <a:gd name="T21" fmla="*/ 559 h 636"/>
                    <a:gd name="T22" fmla="*/ 126 w 246"/>
                    <a:gd name="T23" fmla="*/ 577 h 636"/>
                    <a:gd name="T24" fmla="*/ 148 w 246"/>
                    <a:gd name="T25" fmla="*/ 593 h 636"/>
                    <a:gd name="T26" fmla="*/ 171 w 246"/>
                    <a:gd name="T27" fmla="*/ 606 h 636"/>
                    <a:gd name="T28" fmla="*/ 195 w 246"/>
                    <a:gd name="T29" fmla="*/ 618 h 636"/>
                    <a:gd name="T30" fmla="*/ 219 w 246"/>
                    <a:gd name="T31" fmla="*/ 628 h 636"/>
                    <a:gd name="T32" fmla="*/ 246 w 246"/>
                    <a:gd name="T33" fmla="*/ 636 h 636"/>
                    <a:gd name="T34" fmla="*/ 246 w 246"/>
                    <a:gd name="T35" fmla="*/ 0 h 636"/>
                    <a:gd name="T36" fmla="*/ 219 w 246"/>
                    <a:gd name="T37" fmla="*/ 8 h 636"/>
                    <a:gd name="T38" fmla="*/ 195 w 246"/>
                    <a:gd name="T39" fmla="*/ 18 h 636"/>
                    <a:gd name="T40" fmla="*/ 171 w 246"/>
                    <a:gd name="T41" fmla="*/ 30 h 636"/>
                    <a:gd name="T42" fmla="*/ 148 w 246"/>
                    <a:gd name="T43" fmla="*/ 43 h 636"/>
                    <a:gd name="T44" fmla="*/ 126 w 246"/>
                    <a:gd name="T45" fmla="*/ 59 h 636"/>
                    <a:gd name="T46" fmla="*/ 106 w 246"/>
                    <a:gd name="T47" fmla="*/ 77 h 636"/>
                    <a:gd name="T48" fmla="*/ 88 w 246"/>
                    <a:gd name="T49" fmla="*/ 95 h 636"/>
                    <a:gd name="T50" fmla="*/ 71 w 246"/>
                    <a:gd name="T51" fmla="*/ 116 h 636"/>
                    <a:gd name="T52" fmla="*/ 55 w 246"/>
                    <a:gd name="T53" fmla="*/ 137 h 636"/>
                    <a:gd name="T54" fmla="*/ 40 w 246"/>
                    <a:gd name="T55" fmla="*/ 160 h 636"/>
                    <a:gd name="T56" fmla="*/ 29 w 246"/>
                    <a:gd name="T57" fmla="*/ 183 h 636"/>
                    <a:gd name="T58" fmla="*/ 19 w 246"/>
                    <a:gd name="T59" fmla="*/ 209 h 636"/>
                    <a:gd name="T60" fmla="*/ 11 w 246"/>
                    <a:gd name="T61" fmla="*/ 236 h 636"/>
                    <a:gd name="T62" fmla="*/ 5 w 246"/>
                    <a:gd name="T63" fmla="*/ 262 h 636"/>
                    <a:gd name="T64" fmla="*/ 2 w 246"/>
                    <a:gd name="T65" fmla="*/ 290 h 636"/>
                    <a:gd name="T66" fmla="*/ 0 w 246"/>
                    <a:gd name="T67" fmla="*/ 318 h 6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6"/>
                    <a:gd name="T103" fmla="*/ 0 h 636"/>
                    <a:gd name="T104" fmla="*/ 246 w 246"/>
                    <a:gd name="T105" fmla="*/ 636 h 6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6" h="636">
                      <a:moveTo>
                        <a:pt x="0" y="318"/>
                      </a:moveTo>
                      <a:lnTo>
                        <a:pt x="2" y="346"/>
                      </a:lnTo>
                      <a:lnTo>
                        <a:pt x="5" y="374"/>
                      </a:lnTo>
                      <a:lnTo>
                        <a:pt x="11" y="400"/>
                      </a:lnTo>
                      <a:lnTo>
                        <a:pt x="19" y="427"/>
                      </a:lnTo>
                      <a:lnTo>
                        <a:pt x="29" y="452"/>
                      </a:lnTo>
                      <a:lnTo>
                        <a:pt x="40" y="475"/>
                      </a:lnTo>
                      <a:lnTo>
                        <a:pt x="55" y="498"/>
                      </a:lnTo>
                      <a:lnTo>
                        <a:pt x="71" y="520"/>
                      </a:lnTo>
                      <a:lnTo>
                        <a:pt x="88" y="541"/>
                      </a:lnTo>
                      <a:lnTo>
                        <a:pt x="106" y="559"/>
                      </a:lnTo>
                      <a:lnTo>
                        <a:pt x="126" y="577"/>
                      </a:lnTo>
                      <a:lnTo>
                        <a:pt x="148" y="593"/>
                      </a:lnTo>
                      <a:lnTo>
                        <a:pt x="171" y="606"/>
                      </a:lnTo>
                      <a:lnTo>
                        <a:pt x="195" y="618"/>
                      </a:lnTo>
                      <a:lnTo>
                        <a:pt x="219" y="628"/>
                      </a:lnTo>
                      <a:lnTo>
                        <a:pt x="246" y="636"/>
                      </a:lnTo>
                      <a:lnTo>
                        <a:pt x="246" y="0"/>
                      </a:lnTo>
                      <a:lnTo>
                        <a:pt x="219" y="8"/>
                      </a:lnTo>
                      <a:lnTo>
                        <a:pt x="195" y="18"/>
                      </a:lnTo>
                      <a:lnTo>
                        <a:pt x="171" y="30"/>
                      </a:lnTo>
                      <a:lnTo>
                        <a:pt x="148" y="43"/>
                      </a:lnTo>
                      <a:lnTo>
                        <a:pt x="126" y="59"/>
                      </a:lnTo>
                      <a:lnTo>
                        <a:pt x="106" y="77"/>
                      </a:lnTo>
                      <a:lnTo>
                        <a:pt x="88" y="95"/>
                      </a:lnTo>
                      <a:lnTo>
                        <a:pt x="71" y="116"/>
                      </a:lnTo>
                      <a:lnTo>
                        <a:pt x="55" y="137"/>
                      </a:lnTo>
                      <a:lnTo>
                        <a:pt x="40" y="160"/>
                      </a:lnTo>
                      <a:lnTo>
                        <a:pt x="29" y="183"/>
                      </a:lnTo>
                      <a:lnTo>
                        <a:pt x="19" y="209"/>
                      </a:lnTo>
                      <a:lnTo>
                        <a:pt x="11" y="236"/>
                      </a:lnTo>
                      <a:lnTo>
                        <a:pt x="5" y="262"/>
                      </a:lnTo>
                      <a:lnTo>
                        <a:pt x="2" y="290"/>
                      </a:lnTo>
                      <a:lnTo>
                        <a:pt x="0" y="318"/>
                      </a:lnTo>
                      <a:close/>
                    </a:path>
                  </a:pathLst>
                </a:custGeom>
                <a:solidFill>
                  <a:srgbClr val="4CC4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091" name="Freeform 55"/>
                <p:cNvSpPr>
                  <a:spLocks/>
                </p:cNvSpPr>
                <p:nvPr/>
              </p:nvSpPr>
              <p:spPr bwMode="auto">
                <a:xfrm>
                  <a:off x="1940868" y="1647527"/>
                  <a:ext cx="464344" cy="1207294"/>
                </a:xfrm>
                <a:custGeom>
                  <a:avLst/>
                  <a:gdLst>
                    <a:gd name="T0" fmla="*/ 0 w 240"/>
                    <a:gd name="T1" fmla="*/ 312 h 624"/>
                    <a:gd name="T2" fmla="*/ 2 w 240"/>
                    <a:gd name="T3" fmla="*/ 340 h 624"/>
                    <a:gd name="T4" fmla="*/ 5 w 240"/>
                    <a:gd name="T5" fmla="*/ 366 h 624"/>
                    <a:gd name="T6" fmla="*/ 11 w 240"/>
                    <a:gd name="T7" fmla="*/ 393 h 624"/>
                    <a:gd name="T8" fmla="*/ 19 w 240"/>
                    <a:gd name="T9" fmla="*/ 418 h 624"/>
                    <a:gd name="T10" fmla="*/ 28 w 240"/>
                    <a:gd name="T11" fmla="*/ 443 h 624"/>
                    <a:gd name="T12" fmla="*/ 40 w 240"/>
                    <a:gd name="T13" fmla="*/ 467 h 624"/>
                    <a:gd name="T14" fmla="*/ 54 w 240"/>
                    <a:gd name="T15" fmla="*/ 489 h 624"/>
                    <a:gd name="T16" fmla="*/ 68 w 240"/>
                    <a:gd name="T17" fmla="*/ 509 h 624"/>
                    <a:gd name="T18" fmla="*/ 85 w 240"/>
                    <a:gd name="T19" fmla="*/ 530 h 624"/>
                    <a:gd name="T20" fmla="*/ 103 w 240"/>
                    <a:gd name="T21" fmla="*/ 548 h 624"/>
                    <a:gd name="T22" fmla="*/ 124 w 240"/>
                    <a:gd name="T23" fmla="*/ 565 h 624"/>
                    <a:gd name="T24" fmla="*/ 144 w 240"/>
                    <a:gd name="T25" fmla="*/ 581 h 624"/>
                    <a:gd name="T26" fmla="*/ 166 w 240"/>
                    <a:gd name="T27" fmla="*/ 594 h 624"/>
                    <a:gd name="T28" fmla="*/ 190 w 240"/>
                    <a:gd name="T29" fmla="*/ 606 h 624"/>
                    <a:gd name="T30" fmla="*/ 215 w 240"/>
                    <a:gd name="T31" fmla="*/ 616 h 624"/>
                    <a:gd name="T32" fmla="*/ 240 w 240"/>
                    <a:gd name="T33" fmla="*/ 624 h 624"/>
                    <a:gd name="T34" fmla="*/ 240 w 240"/>
                    <a:gd name="T35" fmla="*/ 0 h 624"/>
                    <a:gd name="T36" fmla="*/ 215 w 240"/>
                    <a:gd name="T37" fmla="*/ 8 h 624"/>
                    <a:gd name="T38" fmla="*/ 190 w 240"/>
                    <a:gd name="T39" fmla="*/ 18 h 624"/>
                    <a:gd name="T40" fmla="*/ 166 w 240"/>
                    <a:gd name="T41" fmla="*/ 30 h 624"/>
                    <a:gd name="T42" fmla="*/ 144 w 240"/>
                    <a:gd name="T43" fmla="*/ 43 h 624"/>
                    <a:gd name="T44" fmla="*/ 124 w 240"/>
                    <a:gd name="T45" fmla="*/ 59 h 624"/>
                    <a:gd name="T46" fmla="*/ 103 w 240"/>
                    <a:gd name="T47" fmla="*/ 76 h 624"/>
                    <a:gd name="T48" fmla="*/ 85 w 240"/>
                    <a:gd name="T49" fmla="*/ 94 h 624"/>
                    <a:gd name="T50" fmla="*/ 68 w 240"/>
                    <a:gd name="T51" fmla="*/ 113 h 624"/>
                    <a:gd name="T52" fmla="*/ 54 w 240"/>
                    <a:gd name="T53" fmla="*/ 135 h 624"/>
                    <a:gd name="T54" fmla="*/ 40 w 240"/>
                    <a:gd name="T55" fmla="*/ 157 h 624"/>
                    <a:gd name="T56" fmla="*/ 28 w 240"/>
                    <a:gd name="T57" fmla="*/ 181 h 624"/>
                    <a:gd name="T58" fmla="*/ 19 w 240"/>
                    <a:gd name="T59" fmla="*/ 205 h 624"/>
                    <a:gd name="T60" fmla="*/ 11 w 240"/>
                    <a:gd name="T61" fmla="*/ 231 h 624"/>
                    <a:gd name="T62" fmla="*/ 5 w 240"/>
                    <a:gd name="T63" fmla="*/ 257 h 624"/>
                    <a:gd name="T64" fmla="*/ 2 w 240"/>
                    <a:gd name="T65" fmla="*/ 284 h 624"/>
                    <a:gd name="T66" fmla="*/ 0 w 240"/>
                    <a:gd name="T67" fmla="*/ 312 h 6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0"/>
                    <a:gd name="T103" fmla="*/ 0 h 624"/>
                    <a:gd name="T104" fmla="*/ 240 w 240"/>
                    <a:gd name="T105" fmla="*/ 624 h 62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0" h="624">
                      <a:moveTo>
                        <a:pt x="0" y="312"/>
                      </a:moveTo>
                      <a:lnTo>
                        <a:pt x="2" y="340"/>
                      </a:lnTo>
                      <a:lnTo>
                        <a:pt x="5" y="366"/>
                      </a:lnTo>
                      <a:lnTo>
                        <a:pt x="11" y="393"/>
                      </a:lnTo>
                      <a:lnTo>
                        <a:pt x="19" y="418"/>
                      </a:lnTo>
                      <a:lnTo>
                        <a:pt x="28" y="443"/>
                      </a:lnTo>
                      <a:lnTo>
                        <a:pt x="40" y="467"/>
                      </a:lnTo>
                      <a:lnTo>
                        <a:pt x="54" y="489"/>
                      </a:lnTo>
                      <a:lnTo>
                        <a:pt x="68" y="509"/>
                      </a:lnTo>
                      <a:lnTo>
                        <a:pt x="85" y="530"/>
                      </a:lnTo>
                      <a:lnTo>
                        <a:pt x="103" y="548"/>
                      </a:lnTo>
                      <a:lnTo>
                        <a:pt x="124" y="565"/>
                      </a:lnTo>
                      <a:lnTo>
                        <a:pt x="144" y="581"/>
                      </a:lnTo>
                      <a:lnTo>
                        <a:pt x="166" y="594"/>
                      </a:lnTo>
                      <a:lnTo>
                        <a:pt x="190" y="606"/>
                      </a:lnTo>
                      <a:lnTo>
                        <a:pt x="215" y="616"/>
                      </a:lnTo>
                      <a:lnTo>
                        <a:pt x="240" y="624"/>
                      </a:lnTo>
                      <a:lnTo>
                        <a:pt x="240" y="0"/>
                      </a:lnTo>
                      <a:lnTo>
                        <a:pt x="215" y="8"/>
                      </a:lnTo>
                      <a:lnTo>
                        <a:pt x="190" y="18"/>
                      </a:lnTo>
                      <a:lnTo>
                        <a:pt x="166" y="30"/>
                      </a:lnTo>
                      <a:lnTo>
                        <a:pt x="144" y="43"/>
                      </a:lnTo>
                      <a:lnTo>
                        <a:pt x="124" y="59"/>
                      </a:lnTo>
                      <a:lnTo>
                        <a:pt x="103" y="76"/>
                      </a:lnTo>
                      <a:lnTo>
                        <a:pt x="85" y="94"/>
                      </a:lnTo>
                      <a:lnTo>
                        <a:pt x="68" y="113"/>
                      </a:lnTo>
                      <a:lnTo>
                        <a:pt x="54" y="135"/>
                      </a:lnTo>
                      <a:lnTo>
                        <a:pt x="40" y="157"/>
                      </a:lnTo>
                      <a:lnTo>
                        <a:pt x="28" y="181"/>
                      </a:lnTo>
                      <a:lnTo>
                        <a:pt x="19" y="205"/>
                      </a:lnTo>
                      <a:lnTo>
                        <a:pt x="11" y="231"/>
                      </a:lnTo>
                      <a:lnTo>
                        <a:pt x="5" y="257"/>
                      </a:lnTo>
                      <a:lnTo>
                        <a:pt x="2" y="284"/>
                      </a:lnTo>
                      <a:lnTo>
                        <a:pt x="0" y="312"/>
                      </a:lnTo>
                      <a:close/>
                    </a:path>
                  </a:pathLst>
                </a:custGeom>
                <a:solidFill>
                  <a:srgbClr val="54C6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092" name="Freeform 56"/>
                <p:cNvSpPr>
                  <a:spLocks/>
                </p:cNvSpPr>
                <p:nvPr/>
              </p:nvSpPr>
              <p:spPr bwMode="auto">
                <a:xfrm>
                  <a:off x="1956346" y="1661071"/>
                  <a:ext cx="448866" cy="1180207"/>
                </a:xfrm>
                <a:custGeom>
                  <a:avLst/>
                  <a:gdLst>
                    <a:gd name="T0" fmla="*/ 0 w 232"/>
                    <a:gd name="T1" fmla="*/ 305 h 610"/>
                    <a:gd name="T2" fmla="*/ 1 w 232"/>
                    <a:gd name="T3" fmla="*/ 331 h 610"/>
                    <a:gd name="T4" fmla="*/ 5 w 232"/>
                    <a:gd name="T5" fmla="*/ 358 h 610"/>
                    <a:gd name="T6" fmla="*/ 9 w 232"/>
                    <a:gd name="T7" fmla="*/ 384 h 610"/>
                    <a:gd name="T8" fmla="*/ 17 w 232"/>
                    <a:gd name="T9" fmla="*/ 409 h 610"/>
                    <a:gd name="T10" fmla="*/ 26 w 232"/>
                    <a:gd name="T11" fmla="*/ 433 h 610"/>
                    <a:gd name="T12" fmla="*/ 37 w 232"/>
                    <a:gd name="T13" fmla="*/ 456 h 610"/>
                    <a:gd name="T14" fmla="*/ 51 w 232"/>
                    <a:gd name="T15" fmla="*/ 478 h 610"/>
                    <a:gd name="T16" fmla="*/ 65 w 232"/>
                    <a:gd name="T17" fmla="*/ 499 h 610"/>
                    <a:gd name="T18" fmla="*/ 82 w 232"/>
                    <a:gd name="T19" fmla="*/ 518 h 610"/>
                    <a:gd name="T20" fmla="*/ 99 w 232"/>
                    <a:gd name="T21" fmla="*/ 536 h 610"/>
                    <a:gd name="T22" fmla="*/ 118 w 232"/>
                    <a:gd name="T23" fmla="*/ 552 h 610"/>
                    <a:gd name="T24" fmla="*/ 139 w 232"/>
                    <a:gd name="T25" fmla="*/ 568 h 610"/>
                    <a:gd name="T26" fmla="*/ 161 w 232"/>
                    <a:gd name="T27" fmla="*/ 581 h 610"/>
                    <a:gd name="T28" fmla="*/ 184 w 232"/>
                    <a:gd name="T29" fmla="*/ 592 h 610"/>
                    <a:gd name="T30" fmla="*/ 208 w 232"/>
                    <a:gd name="T31" fmla="*/ 603 h 610"/>
                    <a:gd name="T32" fmla="*/ 232 w 232"/>
                    <a:gd name="T33" fmla="*/ 610 h 610"/>
                    <a:gd name="T34" fmla="*/ 232 w 232"/>
                    <a:gd name="T35" fmla="*/ 0 h 610"/>
                    <a:gd name="T36" fmla="*/ 208 w 232"/>
                    <a:gd name="T37" fmla="*/ 8 h 610"/>
                    <a:gd name="T38" fmla="*/ 184 w 232"/>
                    <a:gd name="T39" fmla="*/ 18 h 610"/>
                    <a:gd name="T40" fmla="*/ 161 w 232"/>
                    <a:gd name="T41" fmla="*/ 29 h 610"/>
                    <a:gd name="T42" fmla="*/ 139 w 232"/>
                    <a:gd name="T43" fmla="*/ 43 h 610"/>
                    <a:gd name="T44" fmla="*/ 118 w 232"/>
                    <a:gd name="T45" fmla="*/ 58 h 610"/>
                    <a:gd name="T46" fmla="*/ 99 w 232"/>
                    <a:gd name="T47" fmla="*/ 75 h 610"/>
                    <a:gd name="T48" fmla="*/ 82 w 232"/>
                    <a:gd name="T49" fmla="*/ 93 h 610"/>
                    <a:gd name="T50" fmla="*/ 65 w 232"/>
                    <a:gd name="T51" fmla="*/ 112 h 610"/>
                    <a:gd name="T52" fmla="*/ 51 w 232"/>
                    <a:gd name="T53" fmla="*/ 133 h 610"/>
                    <a:gd name="T54" fmla="*/ 37 w 232"/>
                    <a:gd name="T55" fmla="*/ 155 h 610"/>
                    <a:gd name="T56" fmla="*/ 26 w 232"/>
                    <a:gd name="T57" fmla="*/ 178 h 610"/>
                    <a:gd name="T58" fmla="*/ 17 w 232"/>
                    <a:gd name="T59" fmla="*/ 201 h 610"/>
                    <a:gd name="T60" fmla="*/ 9 w 232"/>
                    <a:gd name="T61" fmla="*/ 226 h 610"/>
                    <a:gd name="T62" fmla="*/ 5 w 232"/>
                    <a:gd name="T63" fmla="*/ 252 h 610"/>
                    <a:gd name="T64" fmla="*/ 1 w 232"/>
                    <a:gd name="T65" fmla="*/ 278 h 610"/>
                    <a:gd name="T66" fmla="*/ 0 w 232"/>
                    <a:gd name="T67" fmla="*/ 305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2"/>
                    <a:gd name="T103" fmla="*/ 0 h 610"/>
                    <a:gd name="T104" fmla="*/ 232 w 232"/>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2" h="610">
                      <a:moveTo>
                        <a:pt x="0" y="305"/>
                      </a:moveTo>
                      <a:lnTo>
                        <a:pt x="1" y="331"/>
                      </a:lnTo>
                      <a:lnTo>
                        <a:pt x="5" y="358"/>
                      </a:lnTo>
                      <a:lnTo>
                        <a:pt x="9" y="384"/>
                      </a:lnTo>
                      <a:lnTo>
                        <a:pt x="17" y="409"/>
                      </a:lnTo>
                      <a:lnTo>
                        <a:pt x="26" y="433"/>
                      </a:lnTo>
                      <a:lnTo>
                        <a:pt x="37" y="456"/>
                      </a:lnTo>
                      <a:lnTo>
                        <a:pt x="51" y="478"/>
                      </a:lnTo>
                      <a:lnTo>
                        <a:pt x="65" y="499"/>
                      </a:lnTo>
                      <a:lnTo>
                        <a:pt x="82" y="518"/>
                      </a:lnTo>
                      <a:lnTo>
                        <a:pt x="99" y="536"/>
                      </a:lnTo>
                      <a:lnTo>
                        <a:pt x="118" y="552"/>
                      </a:lnTo>
                      <a:lnTo>
                        <a:pt x="139" y="568"/>
                      </a:lnTo>
                      <a:lnTo>
                        <a:pt x="161" y="581"/>
                      </a:lnTo>
                      <a:lnTo>
                        <a:pt x="184" y="592"/>
                      </a:lnTo>
                      <a:lnTo>
                        <a:pt x="208" y="603"/>
                      </a:lnTo>
                      <a:lnTo>
                        <a:pt x="232" y="610"/>
                      </a:lnTo>
                      <a:lnTo>
                        <a:pt x="232" y="0"/>
                      </a:lnTo>
                      <a:lnTo>
                        <a:pt x="208" y="8"/>
                      </a:lnTo>
                      <a:lnTo>
                        <a:pt x="184" y="18"/>
                      </a:lnTo>
                      <a:lnTo>
                        <a:pt x="161" y="29"/>
                      </a:lnTo>
                      <a:lnTo>
                        <a:pt x="139" y="43"/>
                      </a:lnTo>
                      <a:lnTo>
                        <a:pt x="118" y="58"/>
                      </a:lnTo>
                      <a:lnTo>
                        <a:pt x="99" y="75"/>
                      </a:lnTo>
                      <a:lnTo>
                        <a:pt x="82" y="93"/>
                      </a:lnTo>
                      <a:lnTo>
                        <a:pt x="65" y="112"/>
                      </a:lnTo>
                      <a:lnTo>
                        <a:pt x="51" y="133"/>
                      </a:lnTo>
                      <a:lnTo>
                        <a:pt x="37" y="155"/>
                      </a:lnTo>
                      <a:lnTo>
                        <a:pt x="26" y="178"/>
                      </a:lnTo>
                      <a:lnTo>
                        <a:pt x="17" y="201"/>
                      </a:lnTo>
                      <a:lnTo>
                        <a:pt x="9" y="226"/>
                      </a:lnTo>
                      <a:lnTo>
                        <a:pt x="5" y="252"/>
                      </a:lnTo>
                      <a:lnTo>
                        <a:pt x="1" y="278"/>
                      </a:lnTo>
                      <a:lnTo>
                        <a:pt x="0" y="305"/>
                      </a:lnTo>
                      <a:close/>
                    </a:path>
                  </a:pathLst>
                </a:custGeom>
                <a:solidFill>
                  <a:srgbClr val="5BC6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093" name="Freeform 57"/>
                <p:cNvSpPr>
                  <a:spLocks/>
                </p:cNvSpPr>
                <p:nvPr/>
              </p:nvSpPr>
              <p:spPr bwMode="auto">
                <a:xfrm>
                  <a:off x="1967954" y="1672679"/>
                  <a:ext cx="437257" cy="1156990"/>
                </a:xfrm>
                <a:custGeom>
                  <a:avLst/>
                  <a:gdLst>
                    <a:gd name="T0" fmla="*/ 0 w 226"/>
                    <a:gd name="T1" fmla="*/ 299 h 598"/>
                    <a:gd name="T2" fmla="*/ 1 w 226"/>
                    <a:gd name="T3" fmla="*/ 325 h 598"/>
                    <a:gd name="T4" fmla="*/ 5 w 226"/>
                    <a:gd name="T5" fmla="*/ 351 h 598"/>
                    <a:gd name="T6" fmla="*/ 9 w 226"/>
                    <a:gd name="T7" fmla="*/ 376 h 598"/>
                    <a:gd name="T8" fmla="*/ 17 w 226"/>
                    <a:gd name="T9" fmla="*/ 401 h 598"/>
                    <a:gd name="T10" fmla="*/ 26 w 226"/>
                    <a:gd name="T11" fmla="*/ 424 h 598"/>
                    <a:gd name="T12" fmla="*/ 37 w 226"/>
                    <a:gd name="T13" fmla="*/ 445 h 598"/>
                    <a:gd name="T14" fmla="*/ 49 w 226"/>
                    <a:gd name="T15" fmla="*/ 467 h 598"/>
                    <a:gd name="T16" fmla="*/ 64 w 226"/>
                    <a:gd name="T17" fmla="*/ 488 h 598"/>
                    <a:gd name="T18" fmla="*/ 80 w 226"/>
                    <a:gd name="T19" fmla="*/ 506 h 598"/>
                    <a:gd name="T20" fmla="*/ 97 w 226"/>
                    <a:gd name="T21" fmla="*/ 524 h 598"/>
                    <a:gd name="T22" fmla="*/ 116 w 226"/>
                    <a:gd name="T23" fmla="*/ 541 h 598"/>
                    <a:gd name="T24" fmla="*/ 135 w 226"/>
                    <a:gd name="T25" fmla="*/ 555 h 598"/>
                    <a:gd name="T26" fmla="*/ 157 w 226"/>
                    <a:gd name="T27" fmla="*/ 569 h 598"/>
                    <a:gd name="T28" fmla="*/ 179 w 226"/>
                    <a:gd name="T29" fmla="*/ 580 h 598"/>
                    <a:gd name="T30" fmla="*/ 202 w 226"/>
                    <a:gd name="T31" fmla="*/ 589 h 598"/>
                    <a:gd name="T32" fmla="*/ 226 w 226"/>
                    <a:gd name="T33" fmla="*/ 598 h 598"/>
                    <a:gd name="T34" fmla="*/ 226 w 226"/>
                    <a:gd name="T35" fmla="*/ 0 h 598"/>
                    <a:gd name="T36" fmla="*/ 202 w 226"/>
                    <a:gd name="T37" fmla="*/ 8 h 598"/>
                    <a:gd name="T38" fmla="*/ 179 w 226"/>
                    <a:gd name="T39" fmla="*/ 18 h 598"/>
                    <a:gd name="T40" fmla="*/ 157 w 226"/>
                    <a:gd name="T41" fmla="*/ 29 h 598"/>
                    <a:gd name="T42" fmla="*/ 135 w 226"/>
                    <a:gd name="T43" fmla="*/ 42 h 598"/>
                    <a:gd name="T44" fmla="*/ 116 w 226"/>
                    <a:gd name="T45" fmla="*/ 57 h 598"/>
                    <a:gd name="T46" fmla="*/ 97 w 226"/>
                    <a:gd name="T47" fmla="*/ 74 h 598"/>
                    <a:gd name="T48" fmla="*/ 80 w 226"/>
                    <a:gd name="T49" fmla="*/ 92 h 598"/>
                    <a:gd name="T50" fmla="*/ 64 w 226"/>
                    <a:gd name="T51" fmla="*/ 110 h 598"/>
                    <a:gd name="T52" fmla="*/ 49 w 226"/>
                    <a:gd name="T53" fmla="*/ 131 h 598"/>
                    <a:gd name="T54" fmla="*/ 37 w 226"/>
                    <a:gd name="T55" fmla="*/ 152 h 598"/>
                    <a:gd name="T56" fmla="*/ 26 w 226"/>
                    <a:gd name="T57" fmla="*/ 174 h 598"/>
                    <a:gd name="T58" fmla="*/ 17 w 226"/>
                    <a:gd name="T59" fmla="*/ 197 h 598"/>
                    <a:gd name="T60" fmla="*/ 9 w 226"/>
                    <a:gd name="T61" fmla="*/ 221 h 598"/>
                    <a:gd name="T62" fmla="*/ 5 w 226"/>
                    <a:gd name="T63" fmla="*/ 247 h 598"/>
                    <a:gd name="T64" fmla="*/ 1 w 226"/>
                    <a:gd name="T65" fmla="*/ 272 h 598"/>
                    <a:gd name="T66" fmla="*/ 0 w 226"/>
                    <a:gd name="T67" fmla="*/ 299 h 5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6"/>
                    <a:gd name="T103" fmla="*/ 0 h 598"/>
                    <a:gd name="T104" fmla="*/ 226 w 226"/>
                    <a:gd name="T105" fmla="*/ 598 h 59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6" h="598">
                      <a:moveTo>
                        <a:pt x="0" y="299"/>
                      </a:moveTo>
                      <a:lnTo>
                        <a:pt x="1" y="325"/>
                      </a:lnTo>
                      <a:lnTo>
                        <a:pt x="5" y="351"/>
                      </a:lnTo>
                      <a:lnTo>
                        <a:pt x="9" y="376"/>
                      </a:lnTo>
                      <a:lnTo>
                        <a:pt x="17" y="401"/>
                      </a:lnTo>
                      <a:lnTo>
                        <a:pt x="26" y="424"/>
                      </a:lnTo>
                      <a:lnTo>
                        <a:pt x="37" y="445"/>
                      </a:lnTo>
                      <a:lnTo>
                        <a:pt x="49" y="467"/>
                      </a:lnTo>
                      <a:lnTo>
                        <a:pt x="64" y="488"/>
                      </a:lnTo>
                      <a:lnTo>
                        <a:pt x="80" y="506"/>
                      </a:lnTo>
                      <a:lnTo>
                        <a:pt x="97" y="524"/>
                      </a:lnTo>
                      <a:lnTo>
                        <a:pt x="116" y="541"/>
                      </a:lnTo>
                      <a:lnTo>
                        <a:pt x="135" y="555"/>
                      </a:lnTo>
                      <a:lnTo>
                        <a:pt x="157" y="569"/>
                      </a:lnTo>
                      <a:lnTo>
                        <a:pt x="179" y="580"/>
                      </a:lnTo>
                      <a:lnTo>
                        <a:pt x="202" y="589"/>
                      </a:lnTo>
                      <a:lnTo>
                        <a:pt x="226" y="598"/>
                      </a:lnTo>
                      <a:lnTo>
                        <a:pt x="226" y="0"/>
                      </a:lnTo>
                      <a:lnTo>
                        <a:pt x="202" y="8"/>
                      </a:lnTo>
                      <a:lnTo>
                        <a:pt x="179" y="18"/>
                      </a:lnTo>
                      <a:lnTo>
                        <a:pt x="157" y="29"/>
                      </a:lnTo>
                      <a:lnTo>
                        <a:pt x="135" y="42"/>
                      </a:lnTo>
                      <a:lnTo>
                        <a:pt x="116" y="57"/>
                      </a:lnTo>
                      <a:lnTo>
                        <a:pt x="97" y="74"/>
                      </a:lnTo>
                      <a:lnTo>
                        <a:pt x="80" y="92"/>
                      </a:lnTo>
                      <a:lnTo>
                        <a:pt x="64" y="110"/>
                      </a:lnTo>
                      <a:lnTo>
                        <a:pt x="49" y="131"/>
                      </a:lnTo>
                      <a:lnTo>
                        <a:pt x="37" y="152"/>
                      </a:lnTo>
                      <a:lnTo>
                        <a:pt x="26" y="174"/>
                      </a:lnTo>
                      <a:lnTo>
                        <a:pt x="17" y="197"/>
                      </a:lnTo>
                      <a:lnTo>
                        <a:pt x="9" y="221"/>
                      </a:lnTo>
                      <a:lnTo>
                        <a:pt x="5" y="247"/>
                      </a:lnTo>
                      <a:lnTo>
                        <a:pt x="1" y="272"/>
                      </a:lnTo>
                      <a:lnTo>
                        <a:pt x="0" y="299"/>
                      </a:lnTo>
                      <a:close/>
                    </a:path>
                  </a:pathLst>
                </a:custGeom>
                <a:solidFill>
                  <a:srgbClr val="63CC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094" name="Freeform 58"/>
                <p:cNvSpPr>
                  <a:spLocks/>
                </p:cNvSpPr>
                <p:nvPr/>
              </p:nvSpPr>
              <p:spPr bwMode="auto">
                <a:xfrm>
                  <a:off x="1944737" y="1477268"/>
                  <a:ext cx="1116360" cy="1362075"/>
                </a:xfrm>
                <a:custGeom>
                  <a:avLst/>
                  <a:gdLst>
                    <a:gd name="T0" fmla="*/ 430 w 577"/>
                    <a:gd name="T1" fmla="*/ 213 h 704"/>
                    <a:gd name="T2" fmla="*/ 365 w 577"/>
                    <a:gd name="T3" fmla="*/ 82 h 704"/>
                    <a:gd name="T4" fmla="*/ 323 w 577"/>
                    <a:gd name="T5" fmla="*/ 39 h 704"/>
                    <a:gd name="T6" fmla="*/ 271 w 577"/>
                    <a:gd name="T7" fmla="*/ 11 h 704"/>
                    <a:gd name="T8" fmla="*/ 211 w 577"/>
                    <a:gd name="T9" fmla="*/ 0 h 704"/>
                    <a:gd name="T10" fmla="*/ 153 w 577"/>
                    <a:gd name="T11" fmla="*/ 6 h 704"/>
                    <a:gd name="T12" fmla="*/ 98 w 577"/>
                    <a:gd name="T13" fmla="*/ 29 h 704"/>
                    <a:gd name="T14" fmla="*/ 52 w 577"/>
                    <a:gd name="T15" fmla="*/ 67 h 704"/>
                    <a:gd name="T16" fmla="*/ 19 w 577"/>
                    <a:gd name="T17" fmla="*/ 117 h 704"/>
                    <a:gd name="T18" fmla="*/ 3 w 577"/>
                    <a:gd name="T19" fmla="*/ 167 h 704"/>
                    <a:gd name="T20" fmla="*/ 86 w 577"/>
                    <a:gd name="T21" fmla="*/ 209 h 704"/>
                    <a:gd name="T22" fmla="*/ 89 w 577"/>
                    <a:gd name="T23" fmla="*/ 175 h 704"/>
                    <a:gd name="T24" fmla="*/ 103 w 577"/>
                    <a:gd name="T25" fmla="*/ 142 h 704"/>
                    <a:gd name="T26" fmla="*/ 124 w 577"/>
                    <a:gd name="T27" fmla="*/ 117 h 704"/>
                    <a:gd name="T28" fmla="*/ 152 w 577"/>
                    <a:gd name="T29" fmla="*/ 97 h 704"/>
                    <a:gd name="T30" fmla="*/ 185 w 577"/>
                    <a:gd name="T31" fmla="*/ 88 h 704"/>
                    <a:gd name="T32" fmla="*/ 220 w 577"/>
                    <a:gd name="T33" fmla="*/ 88 h 704"/>
                    <a:gd name="T34" fmla="*/ 253 w 577"/>
                    <a:gd name="T35" fmla="*/ 97 h 704"/>
                    <a:gd name="T36" fmla="*/ 280 w 577"/>
                    <a:gd name="T37" fmla="*/ 115 h 704"/>
                    <a:gd name="T38" fmla="*/ 302 w 577"/>
                    <a:gd name="T39" fmla="*/ 142 h 704"/>
                    <a:gd name="T40" fmla="*/ 314 w 577"/>
                    <a:gd name="T41" fmla="*/ 164 h 704"/>
                    <a:gd name="T42" fmla="*/ 335 w 577"/>
                    <a:gd name="T43" fmla="*/ 207 h 704"/>
                    <a:gd name="T44" fmla="*/ 354 w 577"/>
                    <a:gd name="T45" fmla="*/ 251 h 704"/>
                    <a:gd name="T46" fmla="*/ 133 w 577"/>
                    <a:gd name="T47" fmla="*/ 321 h 704"/>
                    <a:gd name="T48" fmla="*/ 109 w 577"/>
                    <a:gd name="T49" fmla="*/ 274 h 704"/>
                    <a:gd name="T50" fmla="*/ 98 w 577"/>
                    <a:gd name="T51" fmla="*/ 252 h 704"/>
                    <a:gd name="T52" fmla="*/ 90 w 577"/>
                    <a:gd name="T53" fmla="*/ 234 h 704"/>
                    <a:gd name="T54" fmla="*/ 6 w 577"/>
                    <a:gd name="T55" fmla="*/ 251 h 704"/>
                    <a:gd name="T56" fmla="*/ 20 w 577"/>
                    <a:gd name="T57" fmla="*/ 290 h 704"/>
                    <a:gd name="T58" fmla="*/ 61 w 577"/>
                    <a:gd name="T59" fmla="*/ 505 h 704"/>
                    <a:gd name="T60" fmla="*/ 119 w 577"/>
                    <a:gd name="T61" fmla="*/ 596 h 704"/>
                    <a:gd name="T62" fmla="*/ 196 w 577"/>
                    <a:gd name="T63" fmla="*/ 664 h 704"/>
                    <a:gd name="T64" fmla="*/ 269 w 577"/>
                    <a:gd name="T65" fmla="*/ 698 h 704"/>
                    <a:gd name="T66" fmla="*/ 323 w 577"/>
                    <a:gd name="T67" fmla="*/ 704 h 704"/>
                    <a:gd name="T68" fmla="*/ 372 w 577"/>
                    <a:gd name="T69" fmla="*/ 694 h 704"/>
                    <a:gd name="T70" fmla="*/ 393 w 577"/>
                    <a:gd name="T71" fmla="*/ 685 h 704"/>
                    <a:gd name="T72" fmla="*/ 398 w 577"/>
                    <a:gd name="T73" fmla="*/ 685 h 704"/>
                    <a:gd name="T74" fmla="*/ 416 w 577"/>
                    <a:gd name="T75" fmla="*/ 679 h 704"/>
                    <a:gd name="T76" fmla="*/ 436 w 577"/>
                    <a:gd name="T77" fmla="*/ 669 h 704"/>
                    <a:gd name="T78" fmla="*/ 457 w 577"/>
                    <a:gd name="T79" fmla="*/ 656 h 704"/>
                    <a:gd name="T80" fmla="*/ 471 w 577"/>
                    <a:gd name="T81" fmla="*/ 648 h 704"/>
                    <a:gd name="T82" fmla="*/ 514 w 577"/>
                    <a:gd name="T83" fmla="*/ 619 h 704"/>
                    <a:gd name="T84" fmla="*/ 545 w 577"/>
                    <a:gd name="T85" fmla="*/ 578 h 704"/>
                    <a:gd name="T86" fmla="*/ 569 w 577"/>
                    <a:gd name="T87" fmla="*/ 514 h 704"/>
                    <a:gd name="T88" fmla="*/ 576 w 577"/>
                    <a:gd name="T89" fmla="*/ 416 h 704"/>
                    <a:gd name="T90" fmla="*/ 551 w 577"/>
                    <a:gd name="T91" fmla="*/ 313 h 7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77"/>
                    <a:gd name="T139" fmla="*/ 0 h 704"/>
                    <a:gd name="T140" fmla="*/ 577 w 577"/>
                    <a:gd name="T141" fmla="*/ 704 h 7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77" h="704">
                      <a:moveTo>
                        <a:pt x="537" y="279"/>
                      </a:moveTo>
                      <a:lnTo>
                        <a:pt x="492" y="184"/>
                      </a:lnTo>
                      <a:lnTo>
                        <a:pt x="430" y="213"/>
                      </a:lnTo>
                      <a:lnTo>
                        <a:pt x="386" y="115"/>
                      </a:lnTo>
                      <a:lnTo>
                        <a:pt x="376" y="97"/>
                      </a:lnTo>
                      <a:lnTo>
                        <a:pt x="365" y="82"/>
                      </a:lnTo>
                      <a:lnTo>
                        <a:pt x="352" y="66"/>
                      </a:lnTo>
                      <a:lnTo>
                        <a:pt x="338" y="52"/>
                      </a:lnTo>
                      <a:lnTo>
                        <a:pt x="323" y="39"/>
                      </a:lnTo>
                      <a:lnTo>
                        <a:pt x="307" y="28"/>
                      </a:lnTo>
                      <a:lnTo>
                        <a:pt x="289" y="19"/>
                      </a:lnTo>
                      <a:lnTo>
                        <a:pt x="271" y="11"/>
                      </a:lnTo>
                      <a:lnTo>
                        <a:pt x="251" y="5"/>
                      </a:lnTo>
                      <a:lnTo>
                        <a:pt x="231" y="2"/>
                      </a:lnTo>
                      <a:lnTo>
                        <a:pt x="211" y="0"/>
                      </a:lnTo>
                      <a:lnTo>
                        <a:pt x="192" y="0"/>
                      </a:lnTo>
                      <a:lnTo>
                        <a:pt x="173" y="2"/>
                      </a:lnTo>
                      <a:lnTo>
                        <a:pt x="153" y="6"/>
                      </a:lnTo>
                      <a:lnTo>
                        <a:pt x="134" y="13"/>
                      </a:lnTo>
                      <a:lnTo>
                        <a:pt x="116" y="20"/>
                      </a:lnTo>
                      <a:lnTo>
                        <a:pt x="98" y="29"/>
                      </a:lnTo>
                      <a:lnTo>
                        <a:pt x="81" y="40"/>
                      </a:lnTo>
                      <a:lnTo>
                        <a:pt x="66" y="52"/>
                      </a:lnTo>
                      <a:lnTo>
                        <a:pt x="52" y="67"/>
                      </a:lnTo>
                      <a:lnTo>
                        <a:pt x="40" y="82"/>
                      </a:lnTo>
                      <a:lnTo>
                        <a:pt x="29" y="98"/>
                      </a:lnTo>
                      <a:lnTo>
                        <a:pt x="19" y="117"/>
                      </a:lnTo>
                      <a:lnTo>
                        <a:pt x="12" y="135"/>
                      </a:lnTo>
                      <a:lnTo>
                        <a:pt x="7" y="152"/>
                      </a:lnTo>
                      <a:lnTo>
                        <a:pt x="3" y="167"/>
                      </a:lnTo>
                      <a:lnTo>
                        <a:pt x="1" y="184"/>
                      </a:lnTo>
                      <a:lnTo>
                        <a:pt x="0" y="201"/>
                      </a:lnTo>
                      <a:lnTo>
                        <a:pt x="86" y="209"/>
                      </a:lnTo>
                      <a:lnTo>
                        <a:pt x="86" y="198"/>
                      </a:lnTo>
                      <a:lnTo>
                        <a:pt x="88" y="186"/>
                      </a:lnTo>
                      <a:lnTo>
                        <a:pt x="89" y="175"/>
                      </a:lnTo>
                      <a:lnTo>
                        <a:pt x="93" y="164"/>
                      </a:lnTo>
                      <a:lnTo>
                        <a:pt x="98" y="153"/>
                      </a:lnTo>
                      <a:lnTo>
                        <a:pt x="103" y="142"/>
                      </a:lnTo>
                      <a:lnTo>
                        <a:pt x="109" y="134"/>
                      </a:lnTo>
                      <a:lnTo>
                        <a:pt x="116" y="124"/>
                      </a:lnTo>
                      <a:lnTo>
                        <a:pt x="124" y="117"/>
                      </a:lnTo>
                      <a:lnTo>
                        <a:pt x="133" y="109"/>
                      </a:lnTo>
                      <a:lnTo>
                        <a:pt x="142" y="102"/>
                      </a:lnTo>
                      <a:lnTo>
                        <a:pt x="152" y="97"/>
                      </a:lnTo>
                      <a:lnTo>
                        <a:pt x="163" y="92"/>
                      </a:lnTo>
                      <a:lnTo>
                        <a:pt x="174" y="90"/>
                      </a:lnTo>
                      <a:lnTo>
                        <a:pt x="185" y="88"/>
                      </a:lnTo>
                      <a:lnTo>
                        <a:pt x="197" y="86"/>
                      </a:lnTo>
                      <a:lnTo>
                        <a:pt x="208" y="86"/>
                      </a:lnTo>
                      <a:lnTo>
                        <a:pt x="220" y="88"/>
                      </a:lnTo>
                      <a:lnTo>
                        <a:pt x="231" y="89"/>
                      </a:lnTo>
                      <a:lnTo>
                        <a:pt x="242" y="92"/>
                      </a:lnTo>
                      <a:lnTo>
                        <a:pt x="253" y="97"/>
                      </a:lnTo>
                      <a:lnTo>
                        <a:pt x="262" y="102"/>
                      </a:lnTo>
                      <a:lnTo>
                        <a:pt x="272" y="108"/>
                      </a:lnTo>
                      <a:lnTo>
                        <a:pt x="280" y="115"/>
                      </a:lnTo>
                      <a:lnTo>
                        <a:pt x="289" y="124"/>
                      </a:lnTo>
                      <a:lnTo>
                        <a:pt x="296" y="132"/>
                      </a:lnTo>
                      <a:lnTo>
                        <a:pt x="302" y="142"/>
                      </a:lnTo>
                      <a:lnTo>
                        <a:pt x="308" y="152"/>
                      </a:lnTo>
                      <a:lnTo>
                        <a:pt x="309" y="155"/>
                      </a:lnTo>
                      <a:lnTo>
                        <a:pt x="314" y="164"/>
                      </a:lnTo>
                      <a:lnTo>
                        <a:pt x="319" y="176"/>
                      </a:lnTo>
                      <a:lnTo>
                        <a:pt x="326" y="190"/>
                      </a:lnTo>
                      <a:lnTo>
                        <a:pt x="335" y="207"/>
                      </a:lnTo>
                      <a:lnTo>
                        <a:pt x="342" y="223"/>
                      </a:lnTo>
                      <a:lnTo>
                        <a:pt x="348" y="239"/>
                      </a:lnTo>
                      <a:lnTo>
                        <a:pt x="354" y="251"/>
                      </a:lnTo>
                      <a:lnTo>
                        <a:pt x="147" y="349"/>
                      </a:lnTo>
                      <a:lnTo>
                        <a:pt x="140" y="336"/>
                      </a:lnTo>
                      <a:lnTo>
                        <a:pt x="133" y="321"/>
                      </a:lnTo>
                      <a:lnTo>
                        <a:pt x="124" y="304"/>
                      </a:lnTo>
                      <a:lnTo>
                        <a:pt x="116" y="288"/>
                      </a:lnTo>
                      <a:lnTo>
                        <a:pt x="109" y="274"/>
                      </a:lnTo>
                      <a:lnTo>
                        <a:pt x="103" y="263"/>
                      </a:lnTo>
                      <a:lnTo>
                        <a:pt x="99" y="255"/>
                      </a:lnTo>
                      <a:lnTo>
                        <a:pt x="98" y="252"/>
                      </a:lnTo>
                      <a:lnTo>
                        <a:pt x="95" y="246"/>
                      </a:lnTo>
                      <a:lnTo>
                        <a:pt x="93" y="240"/>
                      </a:lnTo>
                      <a:lnTo>
                        <a:pt x="90" y="234"/>
                      </a:lnTo>
                      <a:lnTo>
                        <a:pt x="89" y="228"/>
                      </a:lnTo>
                      <a:lnTo>
                        <a:pt x="3" y="239"/>
                      </a:lnTo>
                      <a:lnTo>
                        <a:pt x="6" y="251"/>
                      </a:lnTo>
                      <a:lnTo>
                        <a:pt x="11" y="264"/>
                      </a:lnTo>
                      <a:lnTo>
                        <a:pt x="14" y="276"/>
                      </a:lnTo>
                      <a:lnTo>
                        <a:pt x="20" y="290"/>
                      </a:lnTo>
                      <a:lnTo>
                        <a:pt x="71" y="385"/>
                      </a:lnTo>
                      <a:lnTo>
                        <a:pt x="17" y="411"/>
                      </a:lnTo>
                      <a:lnTo>
                        <a:pt x="61" y="505"/>
                      </a:lnTo>
                      <a:lnTo>
                        <a:pt x="78" y="538"/>
                      </a:lnTo>
                      <a:lnTo>
                        <a:pt x="98" y="568"/>
                      </a:lnTo>
                      <a:lnTo>
                        <a:pt x="119" y="596"/>
                      </a:lnTo>
                      <a:lnTo>
                        <a:pt x="144" y="621"/>
                      </a:lnTo>
                      <a:lnTo>
                        <a:pt x="169" y="644"/>
                      </a:lnTo>
                      <a:lnTo>
                        <a:pt x="196" y="664"/>
                      </a:lnTo>
                      <a:lnTo>
                        <a:pt x="223" y="679"/>
                      </a:lnTo>
                      <a:lnTo>
                        <a:pt x="251" y="692"/>
                      </a:lnTo>
                      <a:lnTo>
                        <a:pt x="269" y="698"/>
                      </a:lnTo>
                      <a:lnTo>
                        <a:pt x="288" y="701"/>
                      </a:lnTo>
                      <a:lnTo>
                        <a:pt x="305" y="702"/>
                      </a:lnTo>
                      <a:lnTo>
                        <a:pt x="323" y="704"/>
                      </a:lnTo>
                      <a:lnTo>
                        <a:pt x="340" y="702"/>
                      </a:lnTo>
                      <a:lnTo>
                        <a:pt x="357" y="699"/>
                      </a:lnTo>
                      <a:lnTo>
                        <a:pt x="372" y="694"/>
                      </a:lnTo>
                      <a:lnTo>
                        <a:pt x="388" y="688"/>
                      </a:lnTo>
                      <a:lnTo>
                        <a:pt x="390" y="687"/>
                      </a:lnTo>
                      <a:lnTo>
                        <a:pt x="393" y="685"/>
                      </a:lnTo>
                      <a:lnTo>
                        <a:pt x="395" y="684"/>
                      </a:lnTo>
                      <a:lnTo>
                        <a:pt x="398" y="683"/>
                      </a:lnTo>
                      <a:lnTo>
                        <a:pt x="398" y="685"/>
                      </a:lnTo>
                      <a:lnTo>
                        <a:pt x="403" y="684"/>
                      </a:lnTo>
                      <a:lnTo>
                        <a:pt x="409" y="683"/>
                      </a:lnTo>
                      <a:lnTo>
                        <a:pt x="416" y="679"/>
                      </a:lnTo>
                      <a:lnTo>
                        <a:pt x="423" y="676"/>
                      </a:lnTo>
                      <a:lnTo>
                        <a:pt x="429" y="672"/>
                      </a:lnTo>
                      <a:lnTo>
                        <a:pt x="436" y="669"/>
                      </a:lnTo>
                      <a:lnTo>
                        <a:pt x="444" y="664"/>
                      </a:lnTo>
                      <a:lnTo>
                        <a:pt x="451" y="660"/>
                      </a:lnTo>
                      <a:lnTo>
                        <a:pt x="457" y="656"/>
                      </a:lnTo>
                      <a:lnTo>
                        <a:pt x="463" y="653"/>
                      </a:lnTo>
                      <a:lnTo>
                        <a:pt x="468" y="650"/>
                      </a:lnTo>
                      <a:lnTo>
                        <a:pt x="471" y="648"/>
                      </a:lnTo>
                      <a:lnTo>
                        <a:pt x="486" y="640"/>
                      </a:lnTo>
                      <a:lnTo>
                        <a:pt x="501" y="630"/>
                      </a:lnTo>
                      <a:lnTo>
                        <a:pt x="514" y="619"/>
                      </a:lnTo>
                      <a:lnTo>
                        <a:pt x="526" y="607"/>
                      </a:lnTo>
                      <a:lnTo>
                        <a:pt x="536" y="592"/>
                      </a:lnTo>
                      <a:lnTo>
                        <a:pt x="545" y="578"/>
                      </a:lnTo>
                      <a:lnTo>
                        <a:pt x="554" y="561"/>
                      </a:lnTo>
                      <a:lnTo>
                        <a:pt x="561" y="543"/>
                      </a:lnTo>
                      <a:lnTo>
                        <a:pt x="569" y="514"/>
                      </a:lnTo>
                      <a:lnTo>
                        <a:pt x="576" y="482"/>
                      </a:lnTo>
                      <a:lnTo>
                        <a:pt x="577" y="449"/>
                      </a:lnTo>
                      <a:lnTo>
                        <a:pt x="576" y="416"/>
                      </a:lnTo>
                      <a:lnTo>
                        <a:pt x="571" y="380"/>
                      </a:lnTo>
                      <a:lnTo>
                        <a:pt x="562" y="347"/>
                      </a:lnTo>
                      <a:lnTo>
                        <a:pt x="551" y="313"/>
                      </a:lnTo>
                      <a:lnTo>
                        <a:pt x="537" y="2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095" name="Freeform 59"/>
                <p:cNvSpPr>
                  <a:spLocks/>
                </p:cNvSpPr>
                <p:nvPr/>
              </p:nvSpPr>
              <p:spPr bwMode="auto">
                <a:xfrm>
                  <a:off x="1944737" y="1866156"/>
                  <a:ext cx="172194" cy="73521"/>
                </a:xfrm>
                <a:custGeom>
                  <a:avLst/>
                  <a:gdLst>
                    <a:gd name="T0" fmla="*/ 86 w 89"/>
                    <a:gd name="T1" fmla="*/ 8 h 38"/>
                    <a:gd name="T2" fmla="*/ 0 w 89"/>
                    <a:gd name="T3" fmla="*/ 0 h 38"/>
                    <a:gd name="T4" fmla="*/ 0 w 89"/>
                    <a:gd name="T5" fmla="*/ 10 h 38"/>
                    <a:gd name="T6" fmla="*/ 1 w 89"/>
                    <a:gd name="T7" fmla="*/ 20 h 38"/>
                    <a:gd name="T8" fmla="*/ 2 w 89"/>
                    <a:gd name="T9" fmla="*/ 28 h 38"/>
                    <a:gd name="T10" fmla="*/ 3 w 89"/>
                    <a:gd name="T11" fmla="*/ 38 h 38"/>
                    <a:gd name="T12" fmla="*/ 89 w 89"/>
                    <a:gd name="T13" fmla="*/ 27 h 38"/>
                    <a:gd name="T14" fmla="*/ 88 w 89"/>
                    <a:gd name="T15" fmla="*/ 22 h 38"/>
                    <a:gd name="T16" fmla="*/ 88 w 89"/>
                    <a:gd name="T17" fmla="*/ 17 h 38"/>
                    <a:gd name="T18" fmla="*/ 87 w 89"/>
                    <a:gd name="T19" fmla="*/ 12 h 38"/>
                    <a:gd name="T20" fmla="*/ 86 w 89"/>
                    <a:gd name="T21" fmla="*/ 8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9"/>
                    <a:gd name="T34" fmla="*/ 0 h 38"/>
                    <a:gd name="T35" fmla="*/ 89 w 89"/>
                    <a:gd name="T36" fmla="*/ 38 h 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9" h="38">
                      <a:moveTo>
                        <a:pt x="86" y="8"/>
                      </a:moveTo>
                      <a:lnTo>
                        <a:pt x="0" y="0"/>
                      </a:lnTo>
                      <a:lnTo>
                        <a:pt x="0" y="10"/>
                      </a:lnTo>
                      <a:lnTo>
                        <a:pt x="1" y="20"/>
                      </a:lnTo>
                      <a:lnTo>
                        <a:pt x="2" y="28"/>
                      </a:lnTo>
                      <a:lnTo>
                        <a:pt x="3" y="38"/>
                      </a:lnTo>
                      <a:lnTo>
                        <a:pt x="89" y="27"/>
                      </a:lnTo>
                      <a:lnTo>
                        <a:pt x="88" y="22"/>
                      </a:lnTo>
                      <a:lnTo>
                        <a:pt x="88" y="17"/>
                      </a:lnTo>
                      <a:lnTo>
                        <a:pt x="87" y="12"/>
                      </a:lnTo>
                      <a:lnTo>
                        <a:pt x="8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096" name="Freeform 98"/>
                <p:cNvSpPr>
                  <a:spLocks/>
                </p:cNvSpPr>
                <p:nvPr/>
              </p:nvSpPr>
              <p:spPr bwMode="auto">
                <a:xfrm>
                  <a:off x="3146227" y="1792635"/>
                  <a:ext cx="154781" cy="125760"/>
                </a:xfrm>
                <a:custGeom>
                  <a:avLst/>
                  <a:gdLst>
                    <a:gd name="T0" fmla="*/ 67 w 80"/>
                    <a:gd name="T1" fmla="*/ 0 h 65"/>
                    <a:gd name="T2" fmla="*/ 0 w 80"/>
                    <a:gd name="T3" fmla="*/ 47 h 65"/>
                    <a:gd name="T4" fmla="*/ 14 w 80"/>
                    <a:gd name="T5" fmla="*/ 65 h 65"/>
                    <a:gd name="T6" fmla="*/ 80 w 80"/>
                    <a:gd name="T7" fmla="*/ 18 h 65"/>
                    <a:gd name="T8" fmla="*/ 67 w 80"/>
                    <a:gd name="T9" fmla="*/ 0 h 65"/>
                    <a:gd name="T10" fmla="*/ 0 60000 65536"/>
                    <a:gd name="T11" fmla="*/ 0 60000 65536"/>
                    <a:gd name="T12" fmla="*/ 0 60000 65536"/>
                    <a:gd name="T13" fmla="*/ 0 60000 65536"/>
                    <a:gd name="T14" fmla="*/ 0 60000 65536"/>
                    <a:gd name="T15" fmla="*/ 0 w 80"/>
                    <a:gd name="T16" fmla="*/ 0 h 65"/>
                    <a:gd name="T17" fmla="*/ 80 w 80"/>
                    <a:gd name="T18" fmla="*/ 65 h 65"/>
                  </a:gdLst>
                  <a:ahLst/>
                  <a:cxnLst>
                    <a:cxn ang="T10">
                      <a:pos x="T0" y="T1"/>
                    </a:cxn>
                    <a:cxn ang="T11">
                      <a:pos x="T2" y="T3"/>
                    </a:cxn>
                    <a:cxn ang="T12">
                      <a:pos x="T4" y="T5"/>
                    </a:cxn>
                    <a:cxn ang="T13">
                      <a:pos x="T6" y="T7"/>
                    </a:cxn>
                    <a:cxn ang="T14">
                      <a:pos x="T8" y="T9"/>
                    </a:cxn>
                  </a:cxnLst>
                  <a:rect l="T15" t="T16" r="T17" b="T18"/>
                  <a:pathLst>
                    <a:path w="80" h="65">
                      <a:moveTo>
                        <a:pt x="67" y="0"/>
                      </a:moveTo>
                      <a:lnTo>
                        <a:pt x="0" y="47"/>
                      </a:lnTo>
                      <a:lnTo>
                        <a:pt x="14" y="65"/>
                      </a:lnTo>
                      <a:lnTo>
                        <a:pt x="80" y="18"/>
                      </a:lnTo>
                      <a:lnTo>
                        <a:pt x="67"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097" name="Freeform 99"/>
                <p:cNvSpPr>
                  <a:spLocks/>
                </p:cNvSpPr>
                <p:nvPr/>
              </p:nvSpPr>
              <p:spPr bwMode="auto">
                <a:xfrm>
                  <a:off x="3078510" y="1670745"/>
                  <a:ext cx="141238" cy="141238"/>
                </a:xfrm>
                <a:custGeom>
                  <a:avLst/>
                  <a:gdLst>
                    <a:gd name="T0" fmla="*/ 57 w 73"/>
                    <a:gd name="T1" fmla="*/ 0 h 73"/>
                    <a:gd name="T2" fmla="*/ 0 w 73"/>
                    <a:gd name="T3" fmla="*/ 59 h 73"/>
                    <a:gd name="T4" fmla="*/ 17 w 73"/>
                    <a:gd name="T5" fmla="*/ 73 h 73"/>
                    <a:gd name="T6" fmla="*/ 73 w 73"/>
                    <a:gd name="T7" fmla="*/ 15 h 73"/>
                    <a:gd name="T8" fmla="*/ 57 w 73"/>
                    <a:gd name="T9" fmla="*/ 0 h 73"/>
                    <a:gd name="T10" fmla="*/ 0 60000 65536"/>
                    <a:gd name="T11" fmla="*/ 0 60000 65536"/>
                    <a:gd name="T12" fmla="*/ 0 60000 65536"/>
                    <a:gd name="T13" fmla="*/ 0 60000 65536"/>
                    <a:gd name="T14" fmla="*/ 0 60000 65536"/>
                    <a:gd name="T15" fmla="*/ 0 w 73"/>
                    <a:gd name="T16" fmla="*/ 0 h 73"/>
                    <a:gd name="T17" fmla="*/ 73 w 73"/>
                    <a:gd name="T18" fmla="*/ 73 h 73"/>
                  </a:gdLst>
                  <a:ahLst/>
                  <a:cxnLst>
                    <a:cxn ang="T10">
                      <a:pos x="T0" y="T1"/>
                    </a:cxn>
                    <a:cxn ang="T11">
                      <a:pos x="T2" y="T3"/>
                    </a:cxn>
                    <a:cxn ang="T12">
                      <a:pos x="T4" y="T5"/>
                    </a:cxn>
                    <a:cxn ang="T13">
                      <a:pos x="T6" y="T7"/>
                    </a:cxn>
                    <a:cxn ang="T14">
                      <a:pos x="T8" y="T9"/>
                    </a:cxn>
                  </a:cxnLst>
                  <a:rect l="T15" t="T16" r="T17" b="T18"/>
                  <a:pathLst>
                    <a:path w="73" h="73">
                      <a:moveTo>
                        <a:pt x="57" y="0"/>
                      </a:moveTo>
                      <a:lnTo>
                        <a:pt x="0" y="59"/>
                      </a:lnTo>
                      <a:lnTo>
                        <a:pt x="17" y="73"/>
                      </a:lnTo>
                      <a:lnTo>
                        <a:pt x="73" y="15"/>
                      </a:lnTo>
                      <a:lnTo>
                        <a:pt x="57"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098" name="Freeform 100"/>
                <p:cNvSpPr>
                  <a:spLocks/>
                </p:cNvSpPr>
                <p:nvPr/>
              </p:nvSpPr>
              <p:spPr bwMode="auto">
                <a:xfrm>
                  <a:off x="2999185" y="1581745"/>
                  <a:ext cx="116086" cy="158651"/>
                </a:xfrm>
                <a:custGeom>
                  <a:avLst/>
                  <a:gdLst>
                    <a:gd name="T0" fmla="*/ 40 w 60"/>
                    <a:gd name="T1" fmla="*/ 0 h 82"/>
                    <a:gd name="T2" fmla="*/ 0 w 60"/>
                    <a:gd name="T3" fmla="*/ 70 h 82"/>
                    <a:gd name="T4" fmla="*/ 20 w 60"/>
                    <a:gd name="T5" fmla="*/ 82 h 82"/>
                    <a:gd name="T6" fmla="*/ 60 w 60"/>
                    <a:gd name="T7" fmla="*/ 11 h 82"/>
                    <a:gd name="T8" fmla="*/ 40 w 60"/>
                    <a:gd name="T9" fmla="*/ 0 h 82"/>
                    <a:gd name="T10" fmla="*/ 0 60000 65536"/>
                    <a:gd name="T11" fmla="*/ 0 60000 65536"/>
                    <a:gd name="T12" fmla="*/ 0 60000 65536"/>
                    <a:gd name="T13" fmla="*/ 0 60000 65536"/>
                    <a:gd name="T14" fmla="*/ 0 60000 65536"/>
                    <a:gd name="T15" fmla="*/ 0 w 60"/>
                    <a:gd name="T16" fmla="*/ 0 h 82"/>
                    <a:gd name="T17" fmla="*/ 60 w 60"/>
                    <a:gd name="T18" fmla="*/ 82 h 82"/>
                  </a:gdLst>
                  <a:ahLst/>
                  <a:cxnLst>
                    <a:cxn ang="T10">
                      <a:pos x="T0" y="T1"/>
                    </a:cxn>
                    <a:cxn ang="T11">
                      <a:pos x="T2" y="T3"/>
                    </a:cxn>
                    <a:cxn ang="T12">
                      <a:pos x="T4" y="T5"/>
                    </a:cxn>
                    <a:cxn ang="T13">
                      <a:pos x="T6" y="T7"/>
                    </a:cxn>
                    <a:cxn ang="T14">
                      <a:pos x="T8" y="T9"/>
                    </a:cxn>
                  </a:cxnLst>
                  <a:rect l="T15" t="T16" r="T17" b="T18"/>
                  <a:pathLst>
                    <a:path w="60" h="82">
                      <a:moveTo>
                        <a:pt x="40" y="0"/>
                      </a:moveTo>
                      <a:lnTo>
                        <a:pt x="0" y="70"/>
                      </a:lnTo>
                      <a:lnTo>
                        <a:pt x="20" y="82"/>
                      </a:lnTo>
                      <a:lnTo>
                        <a:pt x="60" y="11"/>
                      </a:lnTo>
                      <a:lnTo>
                        <a:pt x="4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099" name="Freeform 101"/>
                <p:cNvSpPr>
                  <a:spLocks/>
                </p:cNvSpPr>
                <p:nvPr/>
              </p:nvSpPr>
              <p:spPr bwMode="auto">
                <a:xfrm>
                  <a:off x="1983433" y="1517898"/>
                  <a:ext cx="758428" cy="688777"/>
                </a:xfrm>
                <a:custGeom>
                  <a:avLst/>
                  <a:gdLst>
                    <a:gd name="T0" fmla="*/ 6 w 392"/>
                    <a:gd name="T1" fmla="*/ 225 h 356"/>
                    <a:gd name="T2" fmla="*/ 3 w 392"/>
                    <a:gd name="T3" fmla="*/ 155 h 356"/>
                    <a:gd name="T4" fmla="*/ 18 w 392"/>
                    <a:gd name="T5" fmla="*/ 104 h 356"/>
                    <a:gd name="T6" fmla="*/ 37 w 392"/>
                    <a:gd name="T7" fmla="*/ 74 h 356"/>
                    <a:gd name="T8" fmla="*/ 60 w 392"/>
                    <a:gd name="T9" fmla="*/ 47 h 356"/>
                    <a:gd name="T10" fmla="*/ 89 w 392"/>
                    <a:gd name="T11" fmla="*/ 25 h 356"/>
                    <a:gd name="T12" fmla="*/ 121 w 392"/>
                    <a:gd name="T13" fmla="*/ 10 h 356"/>
                    <a:gd name="T14" fmla="*/ 155 w 392"/>
                    <a:gd name="T15" fmla="*/ 1 h 356"/>
                    <a:gd name="T16" fmla="*/ 190 w 392"/>
                    <a:gd name="T17" fmla="*/ 0 h 356"/>
                    <a:gd name="T18" fmla="*/ 226 w 392"/>
                    <a:gd name="T19" fmla="*/ 5 h 356"/>
                    <a:gd name="T20" fmla="*/ 260 w 392"/>
                    <a:gd name="T21" fmla="*/ 17 h 356"/>
                    <a:gd name="T22" fmla="*/ 291 w 392"/>
                    <a:gd name="T23" fmla="*/ 35 h 356"/>
                    <a:gd name="T24" fmla="*/ 317 w 392"/>
                    <a:gd name="T25" fmla="*/ 59 h 356"/>
                    <a:gd name="T26" fmla="*/ 338 w 392"/>
                    <a:gd name="T27" fmla="*/ 87 h 356"/>
                    <a:gd name="T28" fmla="*/ 347 w 392"/>
                    <a:gd name="T29" fmla="*/ 107 h 356"/>
                    <a:gd name="T30" fmla="*/ 357 w 392"/>
                    <a:gd name="T31" fmla="*/ 127 h 356"/>
                    <a:gd name="T32" fmla="*/ 373 w 392"/>
                    <a:gd name="T33" fmla="*/ 159 h 356"/>
                    <a:gd name="T34" fmla="*/ 386 w 392"/>
                    <a:gd name="T35" fmla="*/ 189 h 356"/>
                    <a:gd name="T36" fmla="*/ 387 w 392"/>
                    <a:gd name="T37" fmla="*/ 203 h 356"/>
                    <a:gd name="T38" fmla="*/ 352 w 392"/>
                    <a:gd name="T39" fmla="*/ 220 h 356"/>
                    <a:gd name="T40" fmla="*/ 300 w 392"/>
                    <a:gd name="T41" fmla="*/ 110 h 356"/>
                    <a:gd name="T42" fmla="*/ 283 w 392"/>
                    <a:gd name="T43" fmla="*/ 88 h 356"/>
                    <a:gd name="T44" fmla="*/ 264 w 392"/>
                    <a:gd name="T45" fmla="*/ 71 h 356"/>
                    <a:gd name="T46" fmla="*/ 241 w 392"/>
                    <a:gd name="T47" fmla="*/ 57 h 356"/>
                    <a:gd name="T48" fmla="*/ 214 w 392"/>
                    <a:gd name="T49" fmla="*/ 48 h 356"/>
                    <a:gd name="T50" fmla="*/ 189 w 392"/>
                    <a:gd name="T51" fmla="*/ 45 h 356"/>
                    <a:gd name="T52" fmla="*/ 162 w 392"/>
                    <a:gd name="T53" fmla="*/ 46 h 356"/>
                    <a:gd name="T54" fmla="*/ 136 w 392"/>
                    <a:gd name="T55" fmla="*/ 53 h 356"/>
                    <a:gd name="T56" fmla="*/ 112 w 392"/>
                    <a:gd name="T57" fmla="*/ 64 h 356"/>
                    <a:gd name="T58" fmla="*/ 90 w 392"/>
                    <a:gd name="T59" fmla="*/ 81 h 356"/>
                    <a:gd name="T60" fmla="*/ 73 w 392"/>
                    <a:gd name="T61" fmla="*/ 100 h 356"/>
                    <a:gd name="T62" fmla="*/ 58 w 392"/>
                    <a:gd name="T63" fmla="*/ 123 h 356"/>
                    <a:gd name="T64" fmla="*/ 47 w 392"/>
                    <a:gd name="T65" fmla="*/ 161 h 356"/>
                    <a:gd name="T66" fmla="*/ 50 w 392"/>
                    <a:gd name="T67" fmla="*/ 214 h 356"/>
                    <a:gd name="T68" fmla="*/ 108 w 392"/>
                    <a:gd name="T69" fmla="*/ 336 h 356"/>
                    <a:gd name="T70" fmla="*/ 18 w 392"/>
                    <a:gd name="T71" fmla="*/ 259 h 3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92"/>
                    <a:gd name="T109" fmla="*/ 0 h 356"/>
                    <a:gd name="T110" fmla="*/ 392 w 392"/>
                    <a:gd name="T111" fmla="*/ 356 h 3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92" h="356">
                      <a:moveTo>
                        <a:pt x="18" y="259"/>
                      </a:moveTo>
                      <a:lnTo>
                        <a:pt x="6" y="225"/>
                      </a:lnTo>
                      <a:lnTo>
                        <a:pt x="0" y="190"/>
                      </a:lnTo>
                      <a:lnTo>
                        <a:pt x="3" y="155"/>
                      </a:lnTo>
                      <a:lnTo>
                        <a:pt x="11" y="121"/>
                      </a:lnTo>
                      <a:lnTo>
                        <a:pt x="18" y="104"/>
                      </a:lnTo>
                      <a:lnTo>
                        <a:pt x="26" y="88"/>
                      </a:lnTo>
                      <a:lnTo>
                        <a:pt x="37" y="74"/>
                      </a:lnTo>
                      <a:lnTo>
                        <a:pt x="47" y="59"/>
                      </a:lnTo>
                      <a:lnTo>
                        <a:pt x="60" y="47"/>
                      </a:lnTo>
                      <a:lnTo>
                        <a:pt x="74" y="35"/>
                      </a:lnTo>
                      <a:lnTo>
                        <a:pt x="89" y="25"/>
                      </a:lnTo>
                      <a:lnTo>
                        <a:pt x="104" y="17"/>
                      </a:lnTo>
                      <a:lnTo>
                        <a:pt x="121" y="10"/>
                      </a:lnTo>
                      <a:lnTo>
                        <a:pt x="138" y="5"/>
                      </a:lnTo>
                      <a:lnTo>
                        <a:pt x="155" y="1"/>
                      </a:lnTo>
                      <a:lnTo>
                        <a:pt x="173" y="0"/>
                      </a:lnTo>
                      <a:lnTo>
                        <a:pt x="190" y="0"/>
                      </a:lnTo>
                      <a:lnTo>
                        <a:pt x="208" y="1"/>
                      </a:lnTo>
                      <a:lnTo>
                        <a:pt x="226" y="5"/>
                      </a:lnTo>
                      <a:lnTo>
                        <a:pt x="243" y="10"/>
                      </a:lnTo>
                      <a:lnTo>
                        <a:pt x="260" y="17"/>
                      </a:lnTo>
                      <a:lnTo>
                        <a:pt x="276" y="25"/>
                      </a:lnTo>
                      <a:lnTo>
                        <a:pt x="291" y="35"/>
                      </a:lnTo>
                      <a:lnTo>
                        <a:pt x="304" y="46"/>
                      </a:lnTo>
                      <a:lnTo>
                        <a:pt x="317" y="59"/>
                      </a:lnTo>
                      <a:lnTo>
                        <a:pt x="328" y="73"/>
                      </a:lnTo>
                      <a:lnTo>
                        <a:pt x="338" y="87"/>
                      </a:lnTo>
                      <a:lnTo>
                        <a:pt x="346" y="103"/>
                      </a:lnTo>
                      <a:lnTo>
                        <a:pt x="347" y="107"/>
                      </a:lnTo>
                      <a:lnTo>
                        <a:pt x="352" y="115"/>
                      </a:lnTo>
                      <a:lnTo>
                        <a:pt x="357" y="127"/>
                      </a:lnTo>
                      <a:lnTo>
                        <a:pt x="364" y="142"/>
                      </a:lnTo>
                      <a:lnTo>
                        <a:pt x="373" y="159"/>
                      </a:lnTo>
                      <a:lnTo>
                        <a:pt x="380" y="174"/>
                      </a:lnTo>
                      <a:lnTo>
                        <a:pt x="386" y="189"/>
                      </a:lnTo>
                      <a:lnTo>
                        <a:pt x="392" y="201"/>
                      </a:lnTo>
                      <a:lnTo>
                        <a:pt x="387" y="203"/>
                      </a:lnTo>
                      <a:lnTo>
                        <a:pt x="352" y="220"/>
                      </a:lnTo>
                      <a:lnTo>
                        <a:pt x="306" y="122"/>
                      </a:lnTo>
                      <a:lnTo>
                        <a:pt x="300" y="110"/>
                      </a:lnTo>
                      <a:lnTo>
                        <a:pt x="292" y="99"/>
                      </a:lnTo>
                      <a:lnTo>
                        <a:pt x="283" y="88"/>
                      </a:lnTo>
                      <a:lnTo>
                        <a:pt x="275" y="80"/>
                      </a:lnTo>
                      <a:lnTo>
                        <a:pt x="264" y="71"/>
                      </a:lnTo>
                      <a:lnTo>
                        <a:pt x="253" y="63"/>
                      </a:lnTo>
                      <a:lnTo>
                        <a:pt x="241" y="57"/>
                      </a:lnTo>
                      <a:lnTo>
                        <a:pt x="228" y="52"/>
                      </a:lnTo>
                      <a:lnTo>
                        <a:pt x="214" y="48"/>
                      </a:lnTo>
                      <a:lnTo>
                        <a:pt x="202" y="46"/>
                      </a:lnTo>
                      <a:lnTo>
                        <a:pt x="189" y="45"/>
                      </a:lnTo>
                      <a:lnTo>
                        <a:pt x="176" y="45"/>
                      </a:lnTo>
                      <a:lnTo>
                        <a:pt x="162" y="46"/>
                      </a:lnTo>
                      <a:lnTo>
                        <a:pt x="149" y="48"/>
                      </a:lnTo>
                      <a:lnTo>
                        <a:pt x="136" y="53"/>
                      </a:lnTo>
                      <a:lnTo>
                        <a:pt x="124" y="58"/>
                      </a:lnTo>
                      <a:lnTo>
                        <a:pt x="112" y="64"/>
                      </a:lnTo>
                      <a:lnTo>
                        <a:pt x="101" y="73"/>
                      </a:lnTo>
                      <a:lnTo>
                        <a:pt x="90" y="81"/>
                      </a:lnTo>
                      <a:lnTo>
                        <a:pt x="81" y="90"/>
                      </a:lnTo>
                      <a:lnTo>
                        <a:pt x="73" y="100"/>
                      </a:lnTo>
                      <a:lnTo>
                        <a:pt x="64" y="111"/>
                      </a:lnTo>
                      <a:lnTo>
                        <a:pt x="58" y="123"/>
                      </a:lnTo>
                      <a:lnTo>
                        <a:pt x="53" y="136"/>
                      </a:lnTo>
                      <a:lnTo>
                        <a:pt x="47" y="161"/>
                      </a:lnTo>
                      <a:lnTo>
                        <a:pt x="46" y="188"/>
                      </a:lnTo>
                      <a:lnTo>
                        <a:pt x="50" y="214"/>
                      </a:lnTo>
                      <a:lnTo>
                        <a:pt x="58" y="240"/>
                      </a:lnTo>
                      <a:lnTo>
                        <a:pt x="108" y="336"/>
                      </a:lnTo>
                      <a:lnTo>
                        <a:pt x="70" y="356"/>
                      </a:lnTo>
                      <a:lnTo>
                        <a:pt x="18" y="2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100" name="Freeform 102"/>
                <p:cNvSpPr>
                  <a:spLocks/>
                </p:cNvSpPr>
                <p:nvPr/>
              </p:nvSpPr>
              <p:spPr bwMode="auto">
                <a:xfrm>
                  <a:off x="2027932" y="1964829"/>
                  <a:ext cx="828080" cy="833884"/>
                </a:xfrm>
                <a:custGeom>
                  <a:avLst/>
                  <a:gdLst>
                    <a:gd name="T0" fmla="*/ 337 w 428"/>
                    <a:gd name="T1" fmla="*/ 418 h 431"/>
                    <a:gd name="T2" fmla="*/ 323 w 428"/>
                    <a:gd name="T3" fmla="*/ 424 h 431"/>
                    <a:gd name="T4" fmla="*/ 309 w 428"/>
                    <a:gd name="T5" fmla="*/ 427 h 431"/>
                    <a:gd name="T6" fmla="*/ 293 w 428"/>
                    <a:gd name="T7" fmla="*/ 430 h 431"/>
                    <a:gd name="T8" fmla="*/ 278 w 428"/>
                    <a:gd name="T9" fmla="*/ 431 h 431"/>
                    <a:gd name="T10" fmla="*/ 263 w 428"/>
                    <a:gd name="T11" fmla="*/ 431 h 431"/>
                    <a:gd name="T12" fmla="*/ 247 w 428"/>
                    <a:gd name="T13" fmla="*/ 429 h 431"/>
                    <a:gd name="T14" fmla="*/ 230 w 428"/>
                    <a:gd name="T15" fmla="*/ 425 h 431"/>
                    <a:gd name="T16" fmla="*/ 214 w 428"/>
                    <a:gd name="T17" fmla="*/ 420 h 431"/>
                    <a:gd name="T18" fmla="*/ 188 w 428"/>
                    <a:gd name="T19" fmla="*/ 409 h 431"/>
                    <a:gd name="T20" fmla="*/ 162 w 428"/>
                    <a:gd name="T21" fmla="*/ 394 h 431"/>
                    <a:gd name="T22" fmla="*/ 137 w 428"/>
                    <a:gd name="T23" fmla="*/ 375 h 431"/>
                    <a:gd name="T24" fmla="*/ 114 w 428"/>
                    <a:gd name="T25" fmla="*/ 355 h 431"/>
                    <a:gd name="T26" fmla="*/ 91 w 428"/>
                    <a:gd name="T27" fmla="*/ 331 h 431"/>
                    <a:gd name="T28" fmla="*/ 72 w 428"/>
                    <a:gd name="T29" fmla="*/ 304 h 431"/>
                    <a:gd name="T30" fmla="*/ 52 w 428"/>
                    <a:gd name="T31" fmla="*/ 275 h 431"/>
                    <a:gd name="T32" fmla="*/ 37 w 428"/>
                    <a:gd name="T33" fmla="*/ 245 h 431"/>
                    <a:gd name="T34" fmla="*/ 35 w 428"/>
                    <a:gd name="T35" fmla="*/ 242 h 431"/>
                    <a:gd name="T36" fmla="*/ 32 w 428"/>
                    <a:gd name="T37" fmla="*/ 235 h 431"/>
                    <a:gd name="T38" fmla="*/ 27 w 428"/>
                    <a:gd name="T39" fmla="*/ 224 h 431"/>
                    <a:gd name="T40" fmla="*/ 21 w 428"/>
                    <a:gd name="T41" fmla="*/ 212 h 431"/>
                    <a:gd name="T42" fmla="*/ 15 w 428"/>
                    <a:gd name="T43" fmla="*/ 200 h 431"/>
                    <a:gd name="T44" fmla="*/ 9 w 428"/>
                    <a:gd name="T45" fmla="*/ 187 h 431"/>
                    <a:gd name="T46" fmla="*/ 4 w 428"/>
                    <a:gd name="T47" fmla="*/ 176 h 431"/>
                    <a:gd name="T48" fmla="*/ 0 w 428"/>
                    <a:gd name="T49" fmla="*/ 168 h 431"/>
                    <a:gd name="T50" fmla="*/ 356 w 428"/>
                    <a:gd name="T51" fmla="*/ 0 h 431"/>
                    <a:gd name="T52" fmla="*/ 391 w 428"/>
                    <a:gd name="T53" fmla="*/ 75 h 431"/>
                    <a:gd name="T54" fmla="*/ 412 w 428"/>
                    <a:gd name="T55" fmla="*/ 128 h 431"/>
                    <a:gd name="T56" fmla="*/ 425 w 428"/>
                    <a:gd name="T57" fmla="*/ 183 h 431"/>
                    <a:gd name="T58" fmla="*/ 428 w 428"/>
                    <a:gd name="T59" fmla="*/ 234 h 431"/>
                    <a:gd name="T60" fmla="*/ 426 w 428"/>
                    <a:gd name="T61" fmla="*/ 282 h 431"/>
                    <a:gd name="T62" fmla="*/ 414 w 428"/>
                    <a:gd name="T63" fmla="*/ 326 h 431"/>
                    <a:gd name="T64" fmla="*/ 396 w 428"/>
                    <a:gd name="T65" fmla="*/ 365 h 431"/>
                    <a:gd name="T66" fmla="*/ 369 w 428"/>
                    <a:gd name="T67" fmla="*/ 395 h 431"/>
                    <a:gd name="T68" fmla="*/ 337 w 428"/>
                    <a:gd name="T69" fmla="*/ 418 h 4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28"/>
                    <a:gd name="T106" fmla="*/ 0 h 431"/>
                    <a:gd name="T107" fmla="*/ 428 w 428"/>
                    <a:gd name="T108" fmla="*/ 431 h 43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28" h="431">
                      <a:moveTo>
                        <a:pt x="337" y="418"/>
                      </a:moveTo>
                      <a:lnTo>
                        <a:pt x="323" y="424"/>
                      </a:lnTo>
                      <a:lnTo>
                        <a:pt x="309" y="427"/>
                      </a:lnTo>
                      <a:lnTo>
                        <a:pt x="293" y="430"/>
                      </a:lnTo>
                      <a:lnTo>
                        <a:pt x="278" y="431"/>
                      </a:lnTo>
                      <a:lnTo>
                        <a:pt x="263" y="431"/>
                      </a:lnTo>
                      <a:lnTo>
                        <a:pt x="247" y="429"/>
                      </a:lnTo>
                      <a:lnTo>
                        <a:pt x="230" y="425"/>
                      </a:lnTo>
                      <a:lnTo>
                        <a:pt x="214" y="420"/>
                      </a:lnTo>
                      <a:lnTo>
                        <a:pt x="188" y="409"/>
                      </a:lnTo>
                      <a:lnTo>
                        <a:pt x="162" y="394"/>
                      </a:lnTo>
                      <a:lnTo>
                        <a:pt x="137" y="375"/>
                      </a:lnTo>
                      <a:lnTo>
                        <a:pt x="114" y="355"/>
                      </a:lnTo>
                      <a:lnTo>
                        <a:pt x="91" y="331"/>
                      </a:lnTo>
                      <a:lnTo>
                        <a:pt x="72" y="304"/>
                      </a:lnTo>
                      <a:lnTo>
                        <a:pt x="52" y="275"/>
                      </a:lnTo>
                      <a:lnTo>
                        <a:pt x="37" y="245"/>
                      </a:lnTo>
                      <a:lnTo>
                        <a:pt x="35" y="242"/>
                      </a:lnTo>
                      <a:lnTo>
                        <a:pt x="32" y="235"/>
                      </a:lnTo>
                      <a:lnTo>
                        <a:pt x="27" y="224"/>
                      </a:lnTo>
                      <a:lnTo>
                        <a:pt x="21" y="212"/>
                      </a:lnTo>
                      <a:lnTo>
                        <a:pt x="15" y="200"/>
                      </a:lnTo>
                      <a:lnTo>
                        <a:pt x="9" y="187"/>
                      </a:lnTo>
                      <a:lnTo>
                        <a:pt x="4" y="176"/>
                      </a:lnTo>
                      <a:lnTo>
                        <a:pt x="0" y="168"/>
                      </a:lnTo>
                      <a:lnTo>
                        <a:pt x="356" y="0"/>
                      </a:lnTo>
                      <a:lnTo>
                        <a:pt x="391" y="75"/>
                      </a:lnTo>
                      <a:lnTo>
                        <a:pt x="412" y="128"/>
                      </a:lnTo>
                      <a:lnTo>
                        <a:pt x="425" y="183"/>
                      </a:lnTo>
                      <a:lnTo>
                        <a:pt x="428" y="234"/>
                      </a:lnTo>
                      <a:lnTo>
                        <a:pt x="426" y="282"/>
                      </a:lnTo>
                      <a:lnTo>
                        <a:pt x="414" y="326"/>
                      </a:lnTo>
                      <a:lnTo>
                        <a:pt x="396" y="365"/>
                      </a:lnTo>
                      <a:lnTo>
                        <a:pt x="369" y="395"/>
                      </a:lnTo>
                      <a:lnTo>
                        <a:pt x="337" y="418"/>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101" name="Freeform 103"/>
                <p:cNvSpPr>
                  <a:spLocks/>
                </p:cNvSpPr>
                <p:nvPr/>
              </p:nvSpPr>
              <p:spPr bwMode="auto">
                <a:xfrm>
                  <a:off x="2027932" y="1964829"/>
                  <a:ext cx="698450" cy="831949"/>
                </a:xfrm>
                <a:custGeom>
                  <a:avLst/>
                  <a:gdLst>
                    <a:gd name="T0" fmla="*/ 237 w 361"/>
                    <a:gd name="T1" fmla="*/ 425 h 430"/>
                    <a:gd name="T2" fmla="*/ 211 w 361"/>
                    <a:gd name="T3" fmla="*/ 414 h 430"/>
                    <a:gd name="T4" fmla="*/ 185 w 361"/>
                    <a:gd name="T5" fmla="*/ 398 h 430"/>
                    <a:gd name="T6" fmla="*/ 160 w 361"/>
                    <a:gd name="T7" fmla="*/ 380 h 430"/>
                    <a:gd name="T8" fmla="*/ 137 w 361"/>
                    <a:gd name="T9" fmla="*/ 360 h 430"/>
                    <a:gd name="T10" fmla="*/ 114 w 361"/>
                    <a:gd name="T11" fmla="*/ 335 h 430"/>
                    <a:gd name="T12" fmla="*/ 95 w 361"/>
                    <a:gd name="T13" fmla="*/ 309 h 430"/>
                    <a:gd name="T14" fmla="*/ 75 w 361"/>
                    <a:gd name="T15" fmla="*/ 280 h 430"/>
                    <a:gd name="T16" fmla="*/ 60 w 361"/>
                    <a:gd name="T17" fmla="*/ 250 h 430"/>
                    <a:gd name="T18" fmla="*/ 58 w 361"/>
                    <a:gd name="T19" fmla="*/ 247 h 430"/>
                    <a:gd name="T20" fmla="*/ 55 w 361"/>
                    <a:gd name="T21" fmla="*/ 240 h 430"/>
                    <a:gd name="T22" fmla="*/ 50 w 361"/>
                    <a:gd name="T23" fmla="*/ 229 h 430"/>
                    <a:gd name="T24" fmla="*/ 44 w 361"/>
                    <a:gd name="T25" fmla="*/ 217 h 430"/>
                    <a:gd name="T26" fmla="*/ 38 w 361"/>
                    <a:gd name="T27" fmla="*/ 204 h 430"/>
                    <a:gd name="T28" fmla="*/ 32 w 361"/>
                    <a:gd name="T29" fmla="*/ 191 h 430"/>
                    <a:gd name="T30" fmla="*/ 27 w 361"/>
                    <a:gd name="T31" fmla="*/ 181 h 430"/>
                    <a:gd name="T32" fmla="*/ 23 w 361"/>
                    <a:gd name="T33" fmla="*/ 173 h 430"/>
                    <a:gd name="T34" fmla="*/ 361 w 361"/>
                    <a:gd name="T35" fmla="*/ 12 h 430"/>
                    <a:gd name="T36" fmla="*/ 356 w 361"/>
                    <a:gd name="T37" fmla="*/ 0 h 430"/>
                    <a:gd name="T38" fmla="*/ 0 w 361"/>
                    <a:gd name="T39" fmla="*/ 168 h 430"/>
                    <a:gd name="T40" fmla="*/ 4 w 361"/>
                    <a:gd name="T41" fmla="*/ 176 h 430"/>
                    <a:gd name="T42" fmla="*/ 9 w 361"/>
                    <a:gd name="T43" fmla="*/ 187 h 430"/>
                    <a:gd name="T44" fmla="*/ 15 w 361"/>
                    <a:gd name="T45" fmla="*/ 200 h 430"/>
                    <a:gd name="T46" fmla="*/ 21 w 361"/>
                    <a:gd name="T47" fmla="*/ 212 h 430"/>
                    <a:gd name="T48" fmla="*/ 27 w 361"/>
                    <a:gd name="T49" fmla="*/ 224 h 430"/>
                    <a:gd name="T50" fmla="*/ 32 w 361"/>
                    <a:gd name="T51" fmla="*/ 235 h 430"/>
                    <a:gd name="T52" fmla="*/ 35 w 361"/>
                    <a:gd name="T53" fmla="*/ 242 h 430"/>
                    <a:gd name="T54" fmla="*/ 37 w 361"/>
                    <a:gd name="T55" fmla="*/ 245 h 430"/>
                    <a:gd name="T56" fmla="*/ 52 w 361"/>
                    <a:gd name="T57" fmla="*/ 275 h 430"/>
                    <a:gd name="T58" fmla="*/ 72 w 361"/>
                    <a:gd name="T59" fmla="*/ 304 h 430"/>
                    <a:gd name="T60" fmla="*/ 91 w 361"/>
                    <a:gd name="T61" fmla="*/ 331 h 430"/>
                    <a:gd name="T62" fmla="*/ 114 w 361"/>
                    <a:gd name="T63" fmla="*/ 355 h 430"/>
                    <a:gd name="T64" fmla="*/ 137 w 361"/>
                    <a:gd name="T65" fmla="*/ 375 h 430"/>
                    <a:gd name="T66" fmla="*/ 162 w 361"/>
                    <a:gd name="T67" fmla="*/ 394 h 430"/>
                    <a:gd name="T68" fmla="*/ 188 w 361"/>
                    <a:gd name="T69" fmla="*/ 409 h 430"/>
                    <a:gd name="T70" fmla="*/ 214 w 361"/>
                    <a:gd name="T71" fmla="*/ 420 h 430"/>
                    <a:gd name="T72" fmla="*/ 219 w 361"/>
                    <a:gd name="T73" fmla="*/ 421 h 430"/>
                    <a:gd name="T74" fmla="*/ 225 w 361"/>
                    <a:gd name="T75" fmla="*/ 424 h 430"/>
                    <a:gd name="T76" fmla="*/ 230 w 361"/>
                    <a:gd name="T77" fmla="*/ 425 h 430"/>
                    <a:gd name="T78" fmla="*/ 236 w 361"/>
                    <a:gd name="T79" fmla="*/ 426 h 430"/>
                    <a:gd name="T80" fmla="*/ 241 w 361"/>
                    <a:gd name="T81" fmla="*/ 427 h 430"/>
                    <a:gd name="T82" fmla="*/ 246 w 361"/>
                    <a:gd name="T83" fmla="*/ 429 h 430"/>
                    <a:gd name="T84" fmla="*/ 252 w 361"/>
                    <a:gd name="T85" fmla="*/ 430 h 430"/>
                    <a:gd name="T86" fmla="*/ 257 w 361"/>
                    <a:gd name="T87" fmla="*/ 430 h 430"/>
                    <a:gd name="T88" fmla="*/ 252 w 361"/>
                    <a:gd name="T89" fmla="*/ 429 h 430"/>
                    <a:gd name="T90" fmla="*/ 247 w 361"/>
                    <a:gd name="T91" fmla="*/ 427 h 430"/>
                    <a:gd name="T92" fmla="*/ 242 w 361"/>
                    <a:gd name="T93" fmla="*/ 426 h 430"/>
                    <a:gd name="T94" fmla="*/ 237 w 361"/>
                    <a:gd name="T95" fmla="*/ 425 h 43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61"/>
                    <a:gd name="T145" fmla="*/ 0 h 430"/>
                    <a:gd name="T146" fmla="*/ 361 w 361"/>
                    <a:gd name="T147" fmla="*/ 430 h 43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61" h="430">
                      <a:moveTo>
                        <a:pt x="237" y="425"/>
                      </a:moveTo>
                      <a:lnTo>
                        <a:pt x="211" y="414"/>
                      </a:lnTo>
                      <a:lnTo>
                        <a:pt x="185" y="398"/>
                      </a:lnTo>
                      <a:lnTo>
                        <a:pt x="160" y="380"/>
                      </a:lnTo>
                      <a:lnTo>
                        <a:pt x="137" y="360"/>
                      </a:lnTo>
                      <a:lnTo>
                        <a:pt x="114" y="335"/>
                      </a:lnTo>
                      <a:lnTo>
                        <a:pt x="95" y="309"/>
                      </a:lnTo>
                      <a:lnTo>
                        <a:pt x="75" y="280"/>
                      </a:lnTo>
                      <a:lnTo>
                        <a:pt x="60" y="250"/>
                      </a:lnTo>
                      <a:lnTo>
                        <a:pt x="58" y="247"/>
                      </a:lnTo>
                      <a:lnTo>
                        <a:pt x="55" y="240"/>
                      </a:lnTo>
                      <a:lnTo>
                        <a:pt x="50" y="229"/>
                      </a:lnTo>
                      <a:lnTo>
                        <a:pt x="44" y="217"/>
                      </a:lnTo>
                      <a:lnTo>
                        <a:pt x="38" y="204"/>
                      </a:lnTo>
                      <a:lnTo>
                        <a:pt x="32" y="191"/>
                      </a:lnTo>
                      <a:lnTo>
                        <a:pt x="27" y="181"/>
                      </a:lnTo>
                      <a:lnTo>
                        <a:pt x="23" y="173"/>
                      </a:lnTo>
                      <a:lnTo>
                        <a:pt x="361" y="12"/>
                      </a:lnTo>
                      <a:lnTo>
                        <a:pt x="356" y="0"/>
                      </a:lnTo>
                      <a:lnTo>
                        <a:pt x="0" y="168"/>
                      </a:lnTo>
                      <a:lnTo>
                        <a:pt x="4" y="176"/>
                      </a:lnTo>
                      <a:lnTo>
                        <a:pt x="9" y="187"/>
                      </a:lnTo>
                      <a:lnTo>
                        <a:pt x="15" y="200"/>
                      </a:lnTo>
                      <a:lnTo>
                        <a:pt x="21" y="212"/>
                      </a:lnTo>
                      <a:lnTo>
                        <a:pt x="27" y="224"/>
                      </a:lnTo>
                      <a:lnTo>
                        <a:pt x="32" y="235"/>
                      </a:lnTo>
                      <a:lnTo>
                        <a:pt x="35" y="242"/>
                      </a:lnTo>
                      <a:lnTo>
                        <a:pt x="37" y="245"/>
                      </a:lnTo>
                      <a:lnTo>
                        <a:pt x="52" y="275"/>
                      </a:lnTo>
                      <a:lnTo>
                        <a:pt x="72" y="304"/>
                      </a:lnTo>
                      <a:lnTo>
                        <a:pt x="91" y="331"/>
                      </a:lnTo>
                      <a:lnTo>
                        <a:pt x="114" y="355"/>
                      </a:lnTo>
                      <a:lnTo>
                        <a:pt x="137" y="375"/>
                      </a:lnTo>
                      <a:lnTo>
                        <a:pt x="162" y="394"/>
                      </a:lnTo>
                      <a:lnTo>
                        <a:pt x="188" y="409"/>
                      </a:lnTo>
                      <a:lnTo>
                        <a:pt x="214" y="420"/>
                      </a:lnTo>
                      <a:lnTo>
                        <a:pt x="219" y="421"/>
                      </a:lnTo>
                      <a:lnTo>
                        <a:pt x="225" y="424"/>
                      </a:lnTo>
                      <a:lnTo>
                        <a:pt x="230" y="425"/>
                      </a:lnTo>
                      <a:lnTo>
                        <a:pt x="236" y="426"/>
                      </a:lnTo>
                      <a:lnTo>
                        <a:pt x="241" y="427"/>
                      </a:lnTo>
                      <a:lnTo>
                        <a:pt x="246" y="429"/>
                      </a:lnTo>
                      <a:lnTo>
                        <a:pt x="252" y="430"/>
                      </a:lnTo>
                      <a:lnTo>
                        <a:pt x="257" y="430"/>
                      </a:lnTo>
                      <a:lnTo>
                        <a:pt x="252" y="429"/>
                      </a:lnTo>
                      <a:lnTo>
                        <a:pt x="247" y="427"/>
                      </a:lnTo>
                      <a:lnTo>
                        <a:pt x="242" y="426"/>
                      </a:lnTo>
                      <a:lnTo>
                        <a:pt x="237" y="425"/>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102" name="Freeform 104"/>
                <p:cNvSpPr>
                  <a:spLocks/>
                </p:cNvSpPr>
                <p:nvPr/>
              </p:nvSpPr>
              <p:spPr bwMode="auto">
                <a:xfrm>
                  <a:off x="2749600" y="1885504"/>
                  <a:ext cx="270867" cy="826145"/>
                </a:xfrm>
                <a:custGeom>
                  <a:avLst/>
                  <a:gdLst>
                    <a:gd name="T0" fmla="*/ 126 w 140"/>
                    <a:gd name="T1" fmla="*/ 324 h 427"/>
                    <a:gd name="T2" fmla="*/ 120 w 140"/>
                    <a:gd name="T3" fmla="*/ 340 h 427"/>
                    <a:gd name="T4" fmla="*/ 112 w 140"/>
                    <a:gd name="T5" fmla="*/ 356 h 427"/>
                    <a:gd name="T6" fmla="*/ 104 w 140"/>
                    <a:gd name="T7" fmla="*/ 369 h 427"/>
                    <a:gd name="T8" fmla="*/ 94 w 140"/>
                    <a:gd name="T9" fmla="*/ 383 h 427"/>
                    <a:gd name="T10" fmla="*/ 83 w 140"/>
                    <a:gd name="T11" fmla="*/ 393 h 427"/>
                    <a:gd name="T12" fmla="*/ 72 w 140"/>
                    <a:gd name="T13" fmla="*/ 403 h 427"/>
                    <a:gd name="T14" fmla="*/ 60 w 140"/>
                    <a:gd name="T15" fmla="*/ 412 h 427"/>
                    <a:gd name="T16" fmla="*/ 47 w 140"/>
                    <a:gd name="T17" fmla="*/ 419 h 427"/>
                    <a:gd name="T18" fmla="*/ 43 w 140"/>
                    <a:gd name="T19" fmla="*/ 421 h 427"/>
                    <a:gd name="T20" fmla="*/ 39 w 140"/>
                    <a:gd name="T21" fmla="*/ 422 h 427"/>
                    <a:gd name="T22" fmla="*/ 35 w 140"/>
                    <a:gd name="T23" fmla="*/ 425 h 427"/>
                    <a:gd name="T24" fmla="*/ 30 w 140"/>
                    <a:gd name="T25" fmla="*/ 427 h 427"/>
                    <a:gd name="T26" fmla="*/ 49 w 140"/>
                    <a:gd name="T27" fmla="*/ 397 h 427"/>
                    <a:gd name="T28" fmla="*/ 63 w 140"/>
                    <a:gd name="T29" fmla="*/ 363 h 427"/>
                    <a:gd name="T30" fmla="*/ 72 w 140"/>
                    <a:gd name="T31" fmla="*/ 326 h 427"/>
                    <a:gd name="T32" fmla="*/ 76 w 140"/>
                    <a:gd name="T33" fmla="*/ 284 h 427"/>
                    <a:gd name="T34" fmla="*/ 74 w 140"/>
                    <a:gd name="T35" fmla="*/ 242 h 427"/>
                    <a:gd name="T36" fmla="*/ 68 w 140"/>
                    <a:gd name="T37" fmla="*/ 197 h 427"/>
                    <a:gd name="T38" fmla="*/ 54 w 140"/>
                    <a:gd name="T39" fmla="*/ 153 h 427"/>
                    <a:gd name="T40" fmla="*/ 36 w 140"/>
                    <a:gd name="T41" fmla="*/ 108 h 427"/>
                    <a:gd name="T42" fmla="*/ 0 w 140"/>
                    <a:gd name="T43" fmla="*/ 31 h 427"/>
                    <a:gd name="T44" fmla="*/ 66 w 140"/>
                    <a:gd name="T45" fmla="*/ 0 h 427"/>
                    <a:gd name="T46" fmla="*/ 103 w 140"/>
                    <a:gd name="T47" fmla="*/ 76 h 427"/>
                    <a:gd name="T48" fmla="*/ 116 w 140"/>
                    <a:gd name="T49" fmla="*/ 108 h 427"/>
                    <a:gd name="T50" fmla="*/ 127 w 140"/>
                    <a:gd name="T51" fmla="*/ 140 h 427"/>
                    <a:gd name="T52" fmla="*/ 134 w 140"/>
                    <a:gd name="T53" fmla="*/ 173 h 427"/>
                    <a:gd name="T54" fmla="*/ 139 w 140"/>
                    <a:gd name="T55" fmla="*/ 205 h 427"/>
                    <a:gd name="T56" fmla="*/ 140 w 140"/>
                    <a:gd name="T57" fmla="*/ 236 h 427"/>
                    <a:gd name="T58" fmla="*/ 139 w 140"/>
                    <a:gd name="T59" fmla="*/ 268 h 427"/>
                    <a:gd name="T60" fmla="*/ 134 w 140"/>
                    <a:gd name="T61" fmla="*/ 297 h 427"/>
                    <a:gd name="T62" fmla="*/ 126 w 140"/>
                    <a:gd name="T63" fmla="*/ 324 h 42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0"/>
                    <a:gd name="T97" fmla="*/ 0 h 427"/>
                    <a:gd name="T98" fmla="*/ 140 w 140"/>
                    <a:gd name="T99" fmla="*/ 427 h 42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0" h="427">
                      <a:moveTo>
                        <a:pt x="126" y="324"/>
                      </a:moveTo>
                      <a:lnTo>
                        <a:pt x="120" y="340"/>
                      </a:lnTo>
                      <a:lnTo>
                        <a:pt x="112" y="356"/>
                      </a:lnTo>
                      <a:lnTo>
                        <a:pt x="104" y="369"/>
                      </a:lnTo>
                      <a:lnTo>
                        <a:pt x="94" y="383"/>
                      </a:lnTo>
                      <a:lnTo>
                        <a:pt x="83" y="393"/>
                      </a:lnTo>
                      <a:lnTo>
                        <a:pt x="72" y="403"/>
                      </a:lnTo>
                      <a:lnTo>
                        <a:pt x="60" y="412"/>
                      </a:lnTo>
                      <a:lnTo>
                        <a:pt x="47" y="419"/>
                      </a:lnTo>
                      <a:lnTo>
                        <a:pt x="43" y="421"/>
                      </a:lnTo>
                      <a:lnTo>
                        <a:pt x="39" y="422"/>
                      </a:lnTo>
                      <a:lnTo>
                        <a:pt x="35" y="425"/>
                      </a:lnTo>
                      <a:lnTo>
                        <a:pt x="30" y="427"/>
                      </a:lnTo>
                      <a:lnTo>
                        <a:pt x="49" y="397"/>
                      </a:lnTo>
                      <a:lnTo>
                        <a:pt x="63" y="363"/>
                      </a:lnTo>
                      <a:lnTo>
                        <a:pt x="72" y="326"/>
                      </a:lnTo>
                      <a:lnTo>
                        <a:pt x="76" y="284"/>
                      </a:lnTo>
                      <a:lnTo>
                        <a:pt x="74" y="242"/>
                      </a:lnTo>
                      <a:lnTo>
                        <a:pt x="68" y="197"/>
                      </a:lnTo>
                      <a:lnTo>
                        <a:pt x="54" y="153"/>
                      </a:lnTo>
                      <a:lnTo>
                        <a:pt x="36" y="108"/>
                      </a:lnTo>
                      <a:lnTo>
                        <a:pt x="0" y="31"/>
                      </a:lnTo>
                      <a:lnTo>
                        <a:pt x="66" y="0"/>
                      </a:lnTo>
                      <a:lnTo>
                        <a:pt x="103" y="76"/>
                      </a:lnTo>
                      <a:lnTo>
                        <a:pt x="116" y="108"/>
                      </a:lnTo>
                      <a:lnTo>
                        <a:pt x="127" y="140"/>
                      </a:lnTo>
                      <a:lnTo>
                        <a:pt x="134" y="173"/>
                      </a:lnTo>
                      <a:lnTo>
                        <a:pt x="139" y="205"/>
                      </a:lnTo>
                      <a:lnTo>
                        <a:pt x="140" y="236"/>
                      </a:lnTo>
                      <a:lnTo>
                        <a:pt x="139" y="268"/>
                      </a:lnTo>
                      <a:lnTo>
                        <a:pt x="134" y="297"/>
                      </a:lnTo>
                      <a:lnTo>
                        <a:pt x="126" y="324"/>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103" name="Freeform 105"/>
                <p:cNvSpPr>
                  <a:spLocks/>
                </p:cNvSpPr>
                <p:nvPr/>
              </p:nvSpPr>
              <p:spPr bwMode="auto">
                <a:xfrm>
                  <a:off x="2391668" y="2229892"/>
                  <a:ext cx="263128" cy="359866"/>
                </a:xfrm>
                <a:custGeom>
                  <a:avLst/>
                  <a:gdLst>
                    <a:gd name="T0" fmla="*/ 136 w 136"/>
                    <a:gd name="T1" fmla="*/ 150 h 186"/>
                    <a:gd name="T2" fmla="*/ 77 w 136"/>
                    <a:gd name="T3" fmla="*/ 69 h 186"/>
                    <a:gd name="T4" fmla="*/ 82 w 136"/>
                    <a:gd name="T5" fmla="*/ 59 h 186"/>
                    <a:gd name="T6" fmla="*/ 86 w 136"/>
                    <a:gd name="T7" fmla="*/ 48 h 186"/>
                    <a:gd name="T8" fmla="*/ 84 w 136"/>
                    <a:gd name="T9" fmla="*/ 37 h 186"/>
                    <a:gd name="T10" fmla="*/ 82 w 136"/>
                    <a:gd name="T11" fmla="*/ 27 h 186"/>
                    <a:gd name="T12" fmla="*/ 77 w 136"/>
                    <a:gd name="T13" fmla="*/ 19 h 186"/>
                    <a:gd name="T14" fmla="*/ 72 w 136"/>
                    <a:gd name="T15" fmla="*/ 12 h 186"/>
                    <a:gd name="T16" fmla="*/ 66 w 136"/>
                    <a:gd name="T17" fmla="*/ 7 h 186"/>
                    <a:gd name="T18" fmla="*/ 59 w 136"/>
                    <a:gd name="T19" fmla="*/ 4 h 186"/>
                    <a:gd name="T20" fmla="*/ 51 w 136"/>
                    <a:gd name="T21" fmla="*/ 1 h 186"/>
                    <a:gd name="T22" fmla="*/ 43 w 136"/>
                    <a:gd name="T23" fmla="*/ 0 h 186"/>
                    <a:gd name="T24" fmla="*/ 35 w 136"/>
                    <a:gd name="T25" fmla="*/ 1 h 186"/>
                    <a:gd name="T26" fmla="*/ 26 w 136"/>
                    <a:gd name="T27" fmla="*/ 4 h 186"/>
                    <a:gd name="T28" fmla="*/ 12 w 136"/>
                    <a:gd name="T29" fmla="*/ 13 h 186"/>
                    <a:gd name="T30" fmla="*/ 2 w 136"/>
                    <a:gd name="T31" fmla="*/ 28 h 186"/>
                    <a:gd name="T32" fmla="*/ 0 w 136"/>
                    <a:gd name="T33" fmla="*/ 44 h 186"/>
                    <a:gd name="T34" fmla="*/ 2 w 136"/>
                    <a:gd name="T35" fmla="*/ 60 h 186"/>
                    <a:gd name="T36" fmla="*/ 8 w 136"/>
                    <a:gd name="T37" fmla="*/ 70 h 186"/>
                    <a:gd name="T38" fmla="*/ 15 w 136"/>
                    <a:gd name="T39" fmla="*/ 77 h 186"/>
                    <a:gd name="T40" fmla="*/ 25 w 136"/>
                    <a:gd name="T41" fmla="*/ 82 h 186"/>
                    <a:gd name="T42" fmla="*/ 35 w 136"/>
                    <a:gd name="T43" fmla="*/ 86 h 186"/>
                    <a:gd name="T44" fmla="*/ 52 w 136"/>
                    <a:gd name="T45" fmla="*/ 186 h 186"/>
                    <a:gd name="T46" fmla="*/ 136 w 136"/>
                    <a:gd name="T47" fmla="*/ 150 h 18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6"/>
                    <a:gd name="T73" fmla="*/ 0 h 186"/>
                    <a:gd name="T74" fmla="*/ 136 w 136"/>
                    <a:gd name="T75" fmla="*/ 186 h 18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6" h="186">
                      <a:moveTo>
                        <a:pt x="136" y="150"/>
                      </a:moveTo>
                      <a:lnTo>
                        <a:pt x="77" y="69"/>
                      </a:lnTo>
                      <a:lnTo>
                        <a:pt x="82" y="59"/>
                      </a:lnTo>
                      <a:lnTo>
                        <a:pt x="86" y="48"/>
                      </a:lnTo>
                      <a:lnTo>
                        <a:pt x="84" y="37"/>
                      </a:lnTo>
                      <a:lnTo>
                        <a:pt x="82" y="27"/>
                      </a:lnTo>
                      <a:lnTo>
                        <a:pt x="77" y="19"/>
                      </a:lnTo>
                      <a:lnTo>
                        <a:pt x="72" y="12"/>
                      </a:lnTo>
                      <a:lnTo>
                        <a:pt x="66" y="7"/>
                      </a:lnTo>
                      <a:lnTo>
                        <a:pt x="59" y="4"/>
                      </a:lnTo>
                      <a:lnTo>
                        <a:pt x="51" y="1"/>
                      </a:lnTo>
                      <a:lnTo>
                        <a:pt x="43" y="0"/>
                      </a:lnTo>
                      <a:lnTo>
                        <a:pt x="35" y="1"/>
                      </a:lnTo>
                      <a:lnTo>
                        <a:pt x="26" y="4"/>
                      </a:lnTo>
                      <a:lnTo>
                        <a:pt x="12" y="13"/>
                      </a:lnTo>
                      <a:lnTo>
                        <a:pt x="2" y="28"/>
                      </a:lnTo>
                      <a:lnTo>
                        <a:pt x="0" y="44"/>
                      </a:lnTo>
                      <a:lnTo>
                        <a:pt x="2" y="60"/>
                      </a:lnTo>
                      <a:lnTo>
                        <a:pt x="8" y="70"/>
                      </a:lnTo>
                      <a:lnTo>
                        <a:pt x="15" y="77"/>
                      </a:lnTo>
                      <a:lnTo>
                        <a:pt x="25" y="82"/>
                      </a:lnTo>
                      <a:lnTo>
                        <a:pt x="35" y="86"/>
                      </a:lnTo>
                      <a:lnTo>
                        <a:pt x="52" y="186"/>
                      </a:lnTo>
                      <a:lnTo>
                        <a:pt x="136" y="1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grpSp>
        </p:grpSp>
        <p:grpSp>
          <p:nvGrpSpPr>
            <p:cNvPr id="3078" name="Group 68"/>
            <p:cNvGrpSpPr>
              <a:grpSpLocks/>
            </p:cNvGrpSpPr>
            <p:nvPr/>
          </p:nvGrpSpPr>
          <p:grpSpPr bwMode="auto">
            <a:xfrm>
              <a:off x="9757094" y="1981201"/>
              <a:ext cx="1100137" cy="1357313"/>
              <a:chOff x="4038600" y="4078288"/>
              <a:chExt cx="1663602" cy="2052638"/>
            </a:xfrm>
          </p:grpSpPr>
          <p:pic>
            <p:nvPicPr>
              <p:cNvPr id="3082" name="Picture 112" descr="C:\Documents and Settings\ah.JHALDERM-THINKP\Local Settings\Temporary Internet Files\Content.IE5\L7TGJIQP\MCj0433880000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9476" y="4648200"/>
                <a:ext cx="1482726" cy="1482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3" descr="C:\Documents and Settings\ah.JHALDERM-THINKP\Local Settings\Temporary Internet Files\Content.IE5\AYE1KZH0\MCj0431599000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4078288"/>
                <a:ext cx="1255712"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079" name="TextBox 69"/>
          <p:cNvSpPr txBox="1">
            <a:spLocks noChangeArrowheads="1"/>
          </p:cNvSpPr>
          <p:nvPr/>
        </p:nvSpPr>
        <p:spPr bwMode="auto">
          <a:xfrm>
            <a:off x="2343150" y="4373565"/>
            <a:ext cx="288036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ko-KR" sz="2400" b="1" dirty="0">
                <a:solidFill>
                  <a:schemeClr val="accent2"/>
                </a:solidFill>
                <a:ea typeface="굴림" panose="020B0600000101010101" pitchFamily="50" charset="-127"/>
                <a:cs typeface="Calibri" panose="020F0502020204030204" pitchFamily="34" charset="0"/>
              </a:rPr>
              <a:t>Unlocked</a:t>
            </a:r>
            <a:br>
              <a:rPr lang="en-US" altLang="ko-KR" sz="2400" b="1" dirty="0">
                <a:solidFill>
                  <a:schemeClr val="accent2"/>
                </a:solidFill>
                <a:ea typeface="굴림" panose="020B0600000101010101" pitchFamily="50" charset="-127"/>
                <a:cs typeface="Calibri" panose="020F0502020204030204" pitchFamily="34" charset="0"/>
              </a:rPr>
            </a:br>
            <a:r>
              <a:rPr lang="en-US" altLang="ko-KR" sz="2400" b="1" dirty="0">
                <a:solidFill>
                  <a:schemeClr val="accent2"/>
                </a:solidFill>
                <a:ea typeface="굴림" panose="020B0600000101010101" pitchFamily="50" charset="-127"/>
                <a:cs typeface="Calibri" panose="020F0502020204030204" pitchFamily="34" charset="0"/>
              </a:rPr>
              <a:t>Unencrypted</a:t>
            </a:r>
          </a:p>
          <a:p>
            <a:r>
              <a:rPr lang="en-US" altLang="ko-KR" sz="2200" dirty="0">
                <a:ea typeface="굴림" panose="020B0600000101010101" pitchFamily="50" charset="-127"/>
                <a:cs typeface="Calibri" panose="020F0502020204030204" pitchFamily="34" charset="0"/>
              </a:rPr>
              <a:t>No protection</a:t>
            </a:r>
          </a:p>
        </p:txBody>
      </p:sp>
      <p:sp>
        <p:nvSpPr>
          <p:cNvPr id="71" name="TextBox 70"/>
          <p:cNvSpPr txBox="1"/>
          <p:nvPr/>
        </p:nvSpPr>
        <p:spPr>
          <a:xfrm>
            <a:off x="5644515" y="4373563"/>
            <a:ext cx="2880360" cy="1169551"/>
          </a:xfrm>
          <a:prstGeom prst="rect">
            <a:avLst/>
          </a:prstGeom>
          <a:noFill/>
        </p:spPr>
        <p:txBody>
          <a:bodyPr wrap="square">
            <a:spAutoFit/>
          </a:bodyPr>
          <a:lstStyle/>
          <a:p>
            <a:pPr>
              <a:defRPr/>
            </a:pPr>
            <a:r>
              <a:rPr lang="en-US" sz="2400" b="1" dirty="0">
                <a:solidFill>
                  <a:schemeClr val="accent3"/>
                </a:solidFill>
                <a:latin typeface="Calibri" panose="020F0502020204030204" pitchFamily="34" charset="0"/>
                <a:cs typeface="Calibri" panose="020F0502020204030204" pitchFamily="34" charset="0"/>
              </a:rPr>
              <a:t>Locked</a:t>
            </a:r>
            <a:br>
              <a:rPr lang="en-US" sz="2400" b="1" dirty="0">
                <a:latin typeface="Calibri" panose="020F0502020204030204" pitchFamily="34" charset="0"/>
                <a:cs typeface="Calibri" panose="020F0502020204030204" pitchFamily="34" charset="0"/>
              </a:rPr>
            </a:br>
            <a:r>
              <a:rPr lang="en-US" sz="2400" b="1" dirty="0">
                <a:solidFill>
                  <a:schemeClr val="accent2"/>
                </a:solidFill>
                <a:latin typeface="Calibri" panose="020F0502020204030204" pitchFamily="34" charset="0"/>
                <a:cs typeface="Calibri" panose="020F0502020204030204" pitchFamily="34" charset="0"/>
              </a:rPr>
              <a:t>Unencrypted</a:t>
            </a:r>
          </a:p>
          <a:p>
            <a:pPr>
              <a:defRPr/>
            </a:pPr>
            <a:r>
              <a:rPr lang="en-US" sz="2200" dirty="0">
                <a:latin typeface="Calibri" panose="020F0502020204030204" pitchFamily="34" charset="0"/>
                <a:cs typeface="Calibri" panose="020F0502020204030204" pitchFamily="34" charset="0"/>
              </a:rPr>
              <a:t>Minimal protection</a:t>
            </a:r>
            <a:endParaRPr lang="en-US" sz="2200" b="1" dirty="0">
              <a:latin typeface="Calibri" panose="020F0502020204030204" pitchFamily="34" charset="0"/>
              <a:cs typeface="Calibri" panose="020F0502020204030204" pitchFamily="34" charset="0"/>
            </a:endParaRPr>
          </a:p>
        </p:txBody>
      </p:sp>
      <p:sp>
        <p:nvSpPr>
          <p:cNvPr id="72" name="TextBox 71"/>
          <p:cNvSpPr txBox="1"/>
          <p:nvPr/>
        </p:nvSpPr>
        <p:spPr>
          <a:xfrm>
            <a:off x="8945880" y="4373563"/>
            <a:ext cx="2880360" cy="1169551"/>
          </a:xfrm>
          <a:prstGeom prst="rect">
            <a:avLst/>
          </a:prstGeom>
          <a:noFill/>
        </p:spPr>
        <p:txBody>
          <a:bodyPr wrap="square">
            <a:spAutoFit/>
          </a:bodyPr>
          <a:lstStyle/>
          <a:p>
            <a:pPr>
              <a:defRPr/>
            </a:pPr>
            <a:r>
              <a:rPr lang="en-US" sz="2400" b="1" dirty="0">
                <a:solidFill>
                  <a:schemeClr val="accent3"/>
                </a:solidFill>
                <a:latin typeface="Calibri" panose="020F0502020204030204" pitchFamily="34" charset="0"/>
                <a:cs typeface="Calibri" panose="020F0502020204030204" pitchFamily="34" charset="0"/>
              </a:rPr>
              <a:t>Locked </a:t>
            </a:r>
            <a:br>
              <a:rPr lang="en-US" sz="2400" b="1" dirty="0">
                <a:solidFill>
                  <a:schemeClr val="accent3"/>
                </a:solidFill>
                <a:latin typeface="Calibri" panose="020F0502020204030204" pitchFamily="34" charset="0"/>
                <a:cs typeface="Calibri" panose="020F0502020204030204" pitchFamily="34" charset="0"/>
              </a:rPr>
            </a:br>
            <a:r>
              <a:rPr lang="en-US" sz="2400" b="1" dirty="0">
                <a:solidFill>
                  <a:schemeClr val="accent3"/>
                </a:solidFill>
                <a:latin typeface="Calibri" panose="020F0502020204030204" pitchFamily="34" charset="0"/>
                <a:cs typeface="Calibri" panose="020F0502020204030204" pitchFamily="34" charset="0"/>
              </a:rPr>
              <a:t>Encrypted</a:t>
            </a:r>
          </a:p>
          <a:p>
            <a:pPr>
              <a:defRPr/>
            </a:pPr>
            <a:r>
              <a:rPr lang="en-US" sz="2200" dirty="0">
                <a:latin typeface="Calibri" panose="020F0502020204030204" pitchFamily="34" charset="0"/>
                <a:cs typeface="Calibri" panose="020F0502020204030204" pitchFamily="34" charset="0"/>
              </a:rPr>
              <a:t>Thought to be safe</a:t>
            </a:r>
          </a:p>
        </p:txBody>
      </p:sp>
      <p:sp>
        <p:nvSpPr>
          <p:cNvPr id="52" name="TextBox 69"/>
          <p:cNvSpPr txBox="1">
            <a:spLocks noChangeArrowheads="1"/>
          </p:cNvSpPr>
          <p:nvPr/>
        </p:nvSpPr>
        <p:spPr bwMode="auto">
          <a:xfrm>
            <a:off x="609600" y="4373564"/>
            <a:ext cx="169105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ko-KR" sz="2400" b="1" dirty="0">
                <a:ea typeface="굴림" panose="020B0600000101010101" pitchFamily="50" charset="-127"/>
                <a:cs typeface="Calibri" panose="020F0502020204030204" pitchFamily="34" charset="0"/>
              </a:rPr>
              <a:t>Screen</a:t>
            </a:r>
            <a:br>
              <a:rPr lang="en-US" altLang="ko-KR" sz="2400" b="1" dirty="0">
                <a:ea typeface="굴림" panose="020B0600000101010101" pitchFamily="50" charset="-127"/>
                <a:cs typeface="Calibri" panose="020F0502020204030204" pitchFamily="34" charset="0"/>
              </a:rPr>
            </a:br>
            <a:r>
              <a:rPr lang="en-US" altLang="ko-KR" sz="2400" b="1" dirty="0">
                <a:ea typeface="굴림" panose="020B0600000101010101" pitchFamily="50" charset="-127"/>
                <a:cs typeface="Calibri" panose="020F0502020204030204" pitchFamily="34" charset="0"/>
              </a:rPr>
              <a:t>HDD</a:t>
            </a:r>
          </a:p>
          <a:p>
            <a:r>
              <a:rPr lang="en-US" altLang="ko-KR" sz="2200" b="1" dirty="0">
                <a:ea typeface="굴림" panose="020B0600000101010101" pitchFamily="50" charset="-127"/>
                <a:cs typeface="Calibri" panose="020F0502020204030204" pitchFamily="34" charset="0"/>
              </a:rPr>
              <a:t>Protection</a:t>
            </a:r>
          </a:p>
        </p:txBody>
      </p:sp>
      <p:pic>
        <p:nvPicPr>
          <p:cNvPr id="55" name="Picture 2" descr="C:\Documents and Settings\ah.JHALDERM-THINKP\Local Settings\Temporary Internet Files\Content.IE5\86Q283BW\MCj04325370000[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88339" y="5186696"/>
            <a:ext cx="2601021" cy="522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646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altLang="zh-CN" sz="2800" dirty="0">
                <a:ea typeface="宋体" charset="-122"/>
              </a:rPr>
              <a:t>Protects access to data</a:t>
            </a:r>
          </a:p>
          <a:p>
            <a:r>
              <a:rPr lang="en-US" altLang="zh-CN" sz="2800" dirty="0">
                <a:ea typeface="宋体" charset="-122"/>
              </a:rPr>
              <a:t>Allows read/write access while protecting via encryption</a:t>
            </a:r>
          </a:p>
          <a:p>
            <a:r>
              <a:rPr lang="en-US" altLang="ko-KR" sz="2800" dirty="0">
                <a:ea typeface="宋体" charset="-122"/>
              </a:rPr>
              <a:t>S</a:t>
            </a:r>
            <a:r>
              <a:rPr lang="en-US" altLang="zh-CN" sz="2800" dirty="0">
                <a:ea typeface="宋体" charset="-122"/>
              </a:rPr>
              <a:t>crambles the contents</a:t>
            </a:r>
            <a:r>
              <a:rPr lang="en-US" altLang="ko-KR" sz="2800" dirty="0">
                <a:ea typeface="宋体" charset="-122"/>
              </a:rPr>
              <a:t>, </a:t>
            </a:r>
            <a:r>
              <a:rPr lang="en-US" altLang="zh-CN" sz="2800" dirty="0">
                <a:ea typeface="宋体" charset="-122"/>
              </a:rPr>
              <a:t>unreadable without an encryption key</a:t>
            </a:r>
          </a:p>
          <a:p>
            <a:r>
              <a:rPr lang="en-US" altLang="zh-CN" sz="2800" dirty="0">
                <a:ea typeface="宋体" charset="-122"/>
              </a:rPr>
              <a:t>Encryption key needs to be kept available</a:t>
            </a:r>
          </a:p>
          <a:p>
            <a:pPr lvl="1"/>
            <a:r>
              <a:rPr lang="en-US" altLang="ko-KR" sz="2800" dirty="0">
                <a:ea typeface="宋体" charset="-122"/>
              </a:rPr>
              <a:t>S</a:t>
            </a:r>
            <a:r>
              <a:rPr lang="en-US" altLang="zh-CN" sz="2800" dirty="0">
                <a:ea typeface="宋体" charset="-122"/>
              </a:rPr>
              <a:t>tore</a:t>
            </a:r>
            <a:r>
              <a:rPr lang="en-US" altLang="ko-KR" sz="2800" dirty="0">
                <a:ea typeface="宋体" charset="-122"/>
              </a:rPr>
              <a:t>d</a:t>
            </a:r>
            <a:r>
              <a:rPr lang="en-US" altLang="zh-CN" sz="2800" dirty="0">
                <a:ea typeface="宋体" charset="-122"/>
              </a:rPr>
              <a:t> in RAM until the disk is unmounted</a:t>
            </a:r>
          </a:p>
          <a:p>
            <a:r>
              <a:rPr lang="en-US" altLang="zh-CN" sz="2800" dirty="0">
                <a:ea typeface="宋体" charset="-122"/>
              </a:rPr>
              <a:t>BitLocker (Windows) / </a:t>
            </a:r>
            <a:r>
              <a:rPr lang="en-US" altLang="zh-CN" sz="2800" dirty="0" err="1">
                <a:ea typeface="宋体" charset="-122"/>
              </a:rPr>
              <a:t>FileVault</a:t>
            </a:r>
            <a:r>
              <a:rPr lang="en-US" altLang="zh-CN" sz="2800" dirty="0">
                <a:ea typeface="宋体" charset="-122"/>
              </a:rPr>
              <a:t> (Mac </a:t>
            </a:r>
            <a:r>
              <a:rPr lang="en-US" altLang="ko-KR" sz="2800" dirty="0">
                <a:ea typeface="宋体" charset="-122"/>
              </a:rPr>
              <a:t>OS</a:t>
            </a:r>
            <a:r>
              <a:rPr lang="en-US" altLang="zh-CN" sz="2800" dirty="0">
                <a:ea typeface="宋体" charset="-122"/>
              </a:rPr>
              <a:t>) </a:t>
            </a:r>
            <a:r>
              <a:rPr lang="en-US" altLang="ko-KR" sz="2800" dirty="0">
                <a:ea typeface="宋体" charset="-122"/>
              </a:rPr>
              <a:t>/ </a:t>
            </a:r>
            <a:r>
              <a:rPr lang="en-US" altLang="ko-KR" sz="2800" dirty="0" err="1">
                <a:ea typeface="宋体" charset="-122"/>
              </a:rPr>
              <a:t>LoopAES</a:t>
            </a:r>
            <a:r>
              <a:rPr lang="en-US" altLang="ko-KR" sz="2800" dirty="0">
                <a:ea typeface="宋体" charset="-122"/>
              </a:rPr>
              <a:t> (Linux)</a:t>
            </a:r>
          </a:p>
          <a:p>
            <a:pPr marL="0" indent="0">
              <a:buNone/>
            </a:pPr>
            <a:r>
              <a:rPr lang="en-US" altLang="ko-KR" sz="2800" dirty="0">
                <a:ea typeface="宋体" charset="-122"/>
              </a:rPr>
              <a:t>	</a:t>
            </a:r>
            <a:r>
              <a:rPr lang="en-US" altLang="ko-KR" sz="2800" dirty="0" err="1">
                <a:ea typeface="宋体" charset="-122"/>
              </a:rPr>
              <a:t>dm</a:t>
            </a:r>
            <a:r>
              <a:rPr lang="en-US" altLang="ko-KR" sz="2800" dirty="0">
                <a:ea typeface="宋体" charset="-122"/>
              </a:rPr>
              <a:t>-crypt (Linux) / </a:t>
            </a:r>
            <a:r>
              <a:rPr lang="en-US" altLang="ko-KR" sz="2800" dirty="0" err="1">
                <a:ea typeface="宋体" charset="-122"/>
              </a:rPr>
              <a:t>TrueCrypt</a:t>
            </a:r>
            <a:r>
              <a:rPr lang="en-US" altLang="ko-KR" sz="2800" dirty="0">
                <a:ea typeface="宋体" charset="-122"/>
              </a:rPr>
              <a:t> (Win/Mac OS/Linux)</a:t>
            </a:r>
            <a:endParaRPr lang="en-US" altLang="zh-CN" sz="2800" dirty="0">
              <a:ea typeface="宋体" charset="-122"/>
            </a:endParaRPr>
          </a:p>
        </p:txBody>
      </p:sp>
      <p:sp>
        <p:nvSpPr>
          <p:cNvPr id="16385" name="Title 1"/>
          <p:cNvSpPr>
            <a:spLocks noGrp="1"/>
          </p:cNvSpPr>
          <p:nvPr>
            <p:ph type="title"/>
          </p:nvPr>
        </p:nvSpPr>
        <p:spPr/>
        <p:txBody>
          <a:bodyPr/>
          <a:lstStyle/>
          <a:p>
            <a:r>
              <a:rPr lang="en-US" altLang="zh-CN" dirty="0">
                <a:ea typeface="宋体" charset="-122"/>
              </a:rPr>
              <a:t>Disk Encryption</a:t>
            </a:r>
          </a:p>
        </p:txBody>
      </p:sp>
    </p:spTree>
    <p:extLst>
      <p:ext uri="{BB962C8B-B14F-4D97-AF65-F5344CB8AC3E}">
        <p14:creationId xmlns:p14="http://schemas.microsoft.com/office/powerpoint/2010/main" val="1742567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106" descr="sodim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26320" y="3463867"/>
            <a:ext cx="2519363" cy="1354137"/>
          </a:xfrm>
          <a:prstGeom prst="rect">
            <a:avLst/>
          </a:prstGeom>
          <a:noFill/>
          <a:ln>
            <a:noFill/>
          </a:ln>
          <a:effectLst>
            <a:outerShdw dist="25400" dir="5400000" algn="t" rotWithShape="0">
              <a:schemeClr val="tx1">
                <a:alpha val="5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Arrow Connector 18"/>
          <p:cNvCxnSpPr/>
          <p:nvPr/>
        </p:nvCxnSpPr>
        <p:spPr bwMode="auto">
          <a:xfrm rot="5400000">
            <a:off x="6485323" y="3882965"/>
            <a:ext cx="2022475" cy="1"/>
          </a:xfrm>
          <a:prstGeom prst="straightConnector1">
            <a:avLst/>
          </a:prstGeom>
          <a:noFill/>
          <a:ln w="28575" cap="flat" cmpd="sng" algn="ctr">
            <a:solidFill>
              <a:schemeClr val="tx1"/>
            </a:solidFill>
            <a:prstDash val="solid"/>
            <a:round/>
            <a:headEnd type="arrow" w="med" len="med"/>
            <a:tailEnd type="arrow" w="med" len="med"/>
          </a:ln>
          <a:effectLst>
            <a:glow rad="101600">
              <a:schemeClr val="bg2">
                <a:lumMod val="50000"/>
                <a:alpha val="60000"/>
              </a:schemeClr>
            </a:glow>
          </a:effectLst>
        </p:spPr>
      </p:cxnSp>
      <p:sp>
        <p:nvSpPr>
          <p:cNvPr id="5124" name="Title 1"/>
          <p:cNvSpPr>
            <a:spLocks noGrp="1"/>
          </p:cNvSpPr>
          <p:nvPr>
            <p:ph type="title"/>
          </p:nvPr>
        </p:nvSpPr>
        <p:spPr/>
        <p:txBody>
          <a:bodyPr/>
          <a:lstStyle/>
          <a:p>
            <a:r>
              <a:rPr lang="en-US" altLang="ko-KR" dirty="0">
                <a:ea typeface="굴림" panose="020B0600000101010101" pitchFamily="50" charset="-127"/>
              </a:rPr>
              <a:t>Disk Encryption (cont’d)</a:t>
            </a:r>
          </a:p>
        </p:txBody>
      </p:sp>
      <p:pic>
        <p:nvPicPr>
          <p:cNvPr id="5125" name="Picture 112" descr="C:\Documents and Settings\ah.JHALDERM-THINKP\Local Settings\Temporary Internet Files\Content.IE5\L7TGJIQP\MCj0433880000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5295" y="4894204"/>
            <a:ext cx="1482725"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15" descr="C:\Documents and Settings\ah.JHALDERM-THINKP\Local Settings\Temporary Internet Files\Content.IE5\L7TGJIQP\MCj0432599000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3395" y="1465204"/>
            <a:ext cx="1406525"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Box 5"/>
          <p:cNvSpPr txBox="1">
            <a:spLocks noChangeArrowheads="1"/>
          </p:cNvSpPr>
          <p:nvPr/>
        </p:nvSpPr>
        <p:spPr bwMode="auto">
          <a:xfrm>
            <a:off x="8466619" y="1922404"/>
            <a:ext cx="1809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ko-KR" sz="2800">
                <a:ea typeface="굴림" panose="020B0600000101010101" pitchFamily="50" charset="-127"/>
              </a:rPr>
              <a:t>File System</a:t>
            </a:r>
          </a:p>
        </p:txBody>
      </p:sp>
      <p:sp>
        <p:nvSpPr>
          <p:cNvPr id="5128" name="TextBox 6"/>
          <p:cNvSpPr txBox="1">
            <a:spLocks noChangeArrowheads="1"/>
          </p:cNvSpPr>
          <p:nvPr/>
        </p:nvSpPr>
        <p:spPr bwMode="auto">
          <a:xfrm>
            <a:off x="8466619" y="5351404"/>
            <a:ext cx="1898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ko-KR" sz="2800">
                <a:ea typeface="굴림" panose="020B0600000101010101" pitchFamily="50" charset="-127"/>
              </a:rPr>
              <a:t>Disk Drivers</a:t>
            </a:r>
          </a:p>
        </p:txBody>
      </p:sp>
      <p:pic>
        <p:nvPicPr>
          <p:cNvPr id="84995" name="Picture 3" descr="C:\Documents and Settings\ah.JHALDERM-THINKP\Local Settings\Temporary Internet Files\Content.IE5\AYE1KZH0\MCj04315990000[1].png"/>
          <p:cNvPicPr>
            <a:picLocks noChangeAspect="1" noChangeArrowheads="1"/>
          </p:cNvPicPr>
          <p:nvPr/>
        </p:nvPicPr>
        <p:blipFill>
          <a:blip r:embed="rId6"/>
          <a:srcRect/>
          <a:stretch>
            <a:fillRect/>
          </a:stretch>
        </p:blipFill>
        <p:spPr bwMode="auto">
          <a:xfrm>
            <a:off x="6868702" y="3333690"/>
            <a:ext cx="1255712" cy="1255712"/>
          </a:xfrm>
          <a:prstGeom prst="rect">
            <a:avLst/>
          </a:prstGeom>
          <a:noFill/>
          <a:effectLst>
            <a:glow rad="101600">
              <a:schemeClr val="bg2">
                <a:lumMod val="50000"/>
                <a:alpha val="60000"/>
              </a:schemeClr>
            </a:glow>
          </a:effectLst>
        </p:spPr>
      </p:pic>
      <p:cxnSp>
        <p:nvCxnSpPr>
          <p:cNvPr id="15" name="Straight Arrow Connector 14"/>
          <p:cNvCxnSpPr>
            <a:stCxn id="84995" idx="2"/>
          </p:cNvCxnSpPr>
          <p:nvPr/>
        </p:nvCxnSpPr>
        <p:spPr bwMode="auto">
          <a:xfrm rot="5400000">
            <a:off x="7344158" y="4741802"/>
            <a:ext cx="304800" cy="1588"/>
          </a:xfrm>
          <a:prstGeom prst="straightConnector1">
            <a:avLst/>
          </a:prstGeom>
          <a:noFill/>
          <a:ln w="28575" cap="flat" cmpd="sng" algn="ctr">
            <a:solidFill>
              <a:schemeClr val="tx1"/>
            </a:solidFill>
            <a:prstDash val="solid"/>
            <a:round/>
            <a:headEnd type="arrow" w="med" len="med"/>
            <a:tailEnd type="arrow" w="med" len="med"/>
          </a:ln>
          <a:effectLst>
            <a:glow rad="101600">
              <a:schemeClr val="bg2">
                <a:lumMod val="50000"/>
                <a:alpha val="60000"/>
              </a:schemeClr>
            </a:glow>
          </a:effectLst>
        </p:spPr>
      </p:cxnSp>
      <p:sp>
        <p:nvSpPr>
          <p:cNvPr id="18" name="TextBox 17"/>
          <p:cNvSpPr txBox="1">
            <a:spLocks noChangeArrowheads="1"/>
          </p:cNvSpPr>
          <p:nvPr/>
        </p:nvSpPr>
        <p:spPr bwMode="auto">
          <a:xfrm>
            <a:off x="8466619" y="3794393"/>
            <a:ext cx="24466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ko-KR" sz="2800" dirty="0">
                <a:ea typeface="굴림" panose="020B0600000101010101" pitchFamily="50" charset="-127"/>
              </a:rPr>
              <a:t>Disk Encryption</a:t>
            </a:r>
          </a:p>
        </p:txBody>
      </p:sp>
      <p:grpSp>
        <p:nvGrpSpPr>
          <p:cNvPr id="3" name="Group 49"/>
          <p:cNvGrpSpPr>
            <a:grpSpLocks/>
          </p:cNvGrpSpPr>
          <p:nvPr/>
        </p:nvGrpSpPr>
        <p:grpSpPr bwMode="auto">
          <a:xfrm rot="175125" flipH="1">
            <a:off x="4245457" y="3530542"/>
            <a:ext cx="1344612" cy="1330325"/>
            <a:chOff x="1947858" y="2652718"/>
            <a:chExt cx="1714498" cy="1695454"/>
          </a:xfrm>
        </p:grpSpPr>
        <p:sp>
          <p:nvSpPr>
            <p:cNvPr id="5189" name="Freeform 19"/>
            <p:cNvSpPr>
              <a:spLocks/>
            </p:cNvSpPr>
            <p:nvPr/>
          </p:nvSpPr>
          <p:spPr bwMode="auto">
            <a:xfrm>
              <a:off x="1947858" y="2652718"/>
              <a:ext cx="1714497" cy="1695454"/>
            </a:xfrm>
            <a:custGeom>
              <a:avLst/>
              <a:gdLst>
                <a:gd name="T0" fmla="*/ 990 w 1080"/>
                <a:gd name="T1" fmla="*/ 257 h 1068"/>
                <a:gd name="T2" fmla="*/ 1026 w 1080"/>
                <a:gd name="T3" fmla="*/ 191 h 1068"/>
                <a:gd name="T4" fmla="*/ 1026 w 1080"/>
                <a:gd name="T5" fmla="*/ 137 h 1068"/>
                <a:gd name="T6" fmla="*/ 984 w 1080"/>
                <a:gd name="T7" fmla="*/ 66 h 1068"/>
                <a:gd name="T8" fmla="*/ 919 w 1080"/>
                <a:gd name="T9" fmla="*/ 30 h 1068"/>
                <a:gd name="T10" fmla="*/ 859 w 1080"/>
                <a:gd name="T11" fmla="*/ 30 h 1068"/>
                <a:gd name="T12" fmla="*/ 787 w 1080"/>
                <a:gd name="T13" fmla="*/ 72 h 1068"/>
                <a:gd name="T14" fmla="*/ 614 w 1080"/>
                <a:gd name="T15" fmla="*/ 0 h 1068"/>
                <a:gd name="T16" fmla="*/ 602 w 1080"/>
                <a:gd name="T17" fmla="*/ 12 h 1068"/>
                <a:gd name="T18" fmla="*/ 441 w 1080"/>
                <a:gd name="T19" fmla="*/ 179 h 1068"/>
                <a:gd name="T20" fmla="*/ 465 w 1080"/>
                <a:gd name="T21" fmla="*/ 298 h 1068"/>
                <a:gd name="T22" fmla="*/ 459 w 1080"/>
                <a:gd name="T23" fmla="*/ 334 h 1068"/>
                <a:gd name="T24" fmla="*/ 453 w 1080"/>
                <a:gd name="T25" fmla="*/ 340 h 1068"/>
                <a:gd name="T26" fmla="*/ 447 w 1080"/>
                <a:gd name="T27" fmla="*/ 346 h 1068"/>
                <a:gd name="T28" fmla="*/ 441 w 1080"/>
                <a:gd name="T29" fmla="*/ 364 h 1068"/>
                <a:gd name="T30" fmla="*/ 441 w 1080"/>
                <a:gd name="T31" fmla="*/ 376 h 1068"/>
                <a:gd name="T32" fmla="*/ 441 w 1080"/>
                <a:gd name="T33" fmla="*/ 418 h 1068"/>
                <a:gd name="T34" fmla="*/ 12 w 1080"/>
                <a:gd name="T35" fmla="*/ 895 h 1068"/>
                <a:gd name="T36" fmla="*/ 12 w 1080"/>
                <a:gd name="T37" fmla="*/ 901 h 1068"/>
                <a:gd name="T38" fmla="*/ 6 w 1080"/>
                <a:gd name="T39" fmla="*/ 931 h 1068"/>
                <a:gd name="T40" fmla="*/ 42 w 1080"/>
                <a:gd name="T41" fmla="*/ 1038 h 1068"/>
                <a:gd name="T42" fmla="*/ 48 w 1080"/>
                <a:gd name="T43" fmla="*/ 1050 h 1068"/>
                <a:gd name="T44" fmla="*/ 245 w 1080"/>
                <a:gd name="T45" fmla="*/ 1062 h 1068"/>
                <a:gd name="T46" fmla="*/ 262 w 1080"/>
                <a:gd name="T47" fmla="*/ 1056 h 1068"/>
                <a:gd name="T48" fmla="*/ 310 w 1080"/>
                <a:gd name="T49" fmla="*/ 1002 h 1068"/>
                <a:gd name="T50" fmla="*/ 310 w 1080"/>
                <a:gd name="T51" fmla="*/ 937 h 1068"/>
                <a:gd name="T52" fmla="*/ 364 w 1080"/>
                <a:gd name="T53" fmla="*/ 937 h 1068"/>
                <a:gd name="T54" fmla="*/ 423 w 1080"/>
                <a:gd name="T55" fmla="*/ 883 h 1068"/>
                <a:gd name="T56" fmla="*/ 429 w 1080"/>
                <a:gd name="T57" fmla="*/ 865 h 1068"/>
                <a:gd name="T58" fmla="*/ 423 w 1080"/>
                <a:gd name="T59" fmla="*/ 847 h 1068"/>
                <a:gd name="T60" fmla="*/ 412 w 1080"/>
                <a:gd name="T61" fmla="*/ 817 h 1068"/>
                <a:gd name="T62" fmla="*/ 429 w 1080"/>
                <a:gd name="T63" fmla="*/ 793 h 1068"/>
                <a:gd name="T64" fmla="*/ 459 w 1080"/>
                <a:gd name="T65" fmla="*/ 799 h 1068"/>
                <a:gd name="T66" fmla="*/ 483 w 1080"/>
                <a:gd name="T67" fmla="*/ 811 h 1068"/>
                <a:gd name="T68" fmla="*/ 543 w 1080"/>
                <a:gd name="T69" fmla="*/ 758 h 1068"/>
                <a:gd name="T70" fmla="*/ 549 w 1080"/>
                <a:gd name="T71" fmla="*/ 734 h 1068"/>
                <a:gd name="T72" fmla="*/ 549 w 1080"/>
                <a:gd name="T73" fmla="*/ 680 h 1068"/>
                <a:gd name="T74" fmla="*/ 614 w 1080"/>
                <a:gd name="T75" fmla="*/ 680 h 1068"/>
                <a:gd name="T76" fmla="*/ 656 w 1080"/>
                <a:gd name="T77" fmla="*/ 638 h 1068"/>
                <a:gd name="T78" fmla="*/ 716 w 1080"/>
                <a:gd name="T79" fmla="*/ 632 h 1068"/>
                <a:gd name="T80" fmla="*/ 752 w 1080"/>
                <a:gd name="T81" fmla="*/ 620 h 1068"/>
                <a:gd name="T82" fmla="*/ 775 w 1080"/>
                <a:gd name="T83" fmla="*/ 603 h 1068"/>
                <a:gd name="T84" fmla="*/ 877 w 1080"/>
                <a:gd name="T85" fmla="*/ 626 h 1068"/>
                <a:gd name="T86" fmla="*/ 1074 w 1080"/>
                <a:gd name="T87" fmla="*/ 448 h 1068"/>
                <a:gd name="T88" fmla="*/ 1074 w 1080"/>
                <a:gd name="T89" fmla="*/ 418 h 106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80"/>
                <a:gd name="T136" fmla="*/ 0 h 1068"/>
                <a:gd name="T137" fmla="*/ 1080 w 1080"/>
                <a:gd name="T138" fmla="*/ 1068 h 106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80" h="1068">
                  <a:moveTo>
                    <a:pt x="1074" y="418"/>
                  </a:moveTo>
                  <a:lnTo>
                    <a:pt x="990" y="257"/>
                  </a:lnTo>
                  <a:lnTo>
                    <a:pt x="1008" y="239"/>
                  </a:lnTo>
                  <a:lnTo>
                    <a:pt x="1020" y="215"/>
                  </a:lnTo>
                  <a:lnTo>
                    <a:pt x="1026" y="191"/>
                  </a:lnTo>
                  <a:lnTo>
                    <a:pt x="1026" y="167"/>
                  </a:lnTo>
                  <a:lnTo>
                    <a:pt x="1026" y="137"/>
                  </a:lnTo>
                  <a:lnTo>
                    <a:pt x="1014" y="114"/>
                  </a:lnTo>
                  <a:lnTo>
                    <a:pt x="1002" y="90"/>
                  </a:lnTo>
                  <a:lnTo>
                    <a:pt x="984" y="66"/>
                  </a:lnTo>
                  <a:lnTo>
                    <a:pt x="966" y="48"/>
                  </a:lnTo>
                  <a:lnTo>
                    <a:pt x="942" y="36"/>
                  </a:lnTo>
                  <a:lnTo>
                    <a:pt x="919" y="30"/>
                  </a:lnTo>
                  <a:lnTo>
                    <a:pt x="889" y="24"/>
                  </a:lnTo>
                  <a:lnTo>
                    <a:pt x="859" y="30"/>
                  </a:lnTo>
                  <a:lnTo>
                    <a:pt x="829" y="36"/>
                  </a:lnTo>
                  <a:lnTo>
                    <a:pt x="805" y="54"/>
                  </a:lnTo>
                  <a:lnTo>
                    <a:pt x="787" y="72"/>
                  </a:lnTo>
                  <a:lnTo>
                    <a:pt x="632" y="6"/>
                  </a:lnTo>
                  <a:lnTo>
                    <a:pt x="614" y="0"/>
                  </a:lnTo>
                  <a:lnTo>
                    <a:pt x="602" y="12"/>
                  </a:lnTo>
                  <a:lnTo>
                    <a:pt x="573" y="42"/>
                  </a:lnTo>
                  <a:lnTo>
                    <a:pt x="441" y="179"/>
                  </a:lnTo>
                  <a:lnTo>
                    <a:pt x="435" y="197"/>
                  </a:lnTo>
                  <a:lnTo>
                    <a:pt x="435" y="215"/>
                  </a:lnTo>
                  <a:lnTo>
                    <a:pt x="465" y="298"/>
                  </a:lnTo>
                  <a:lnTo>
                    <a:pt x="471" y="316"/>
                  </a:lnTo>
                  <a:lnTo>
                    <a:pt x="459" y="334"/>
                  </a:lnTo>
                  <a:lnTo>
                    <a:pt x="453" y="340"/>
                  </a:lnTo>
                  <a:lnTo>
                    <a:pt x="447" y="346"/>
                  </a:lnTo>
                  <a:lnTo>
                    <a:pt x="441" y="358"/>
                  </a:lnTo>
                  <a:lnTo>
                    <a:pt x="441" y="364"/>
                  </a:lnTo>
                  <a:lnTo>
                    <a:pt x="441" y="376"/>
                  </a:lnTo>
                  <a:lnTo>
                    <a:pt x="441" y="418"/>
                  </a:lnTo>
                  <a:lnTo>
                    <a:pt x="435" y="436"/>
                  </a:lnTo>
                  <a:lnTo>
                    <a:pt x="429" y="453"/>
                  </a:lnTo>
                  <a:lnTo>
                    <a:pt x="12" y="895"/>
                  </a:lnTo>
                  <a:lnTo>
                    <a:pt x="12" y="901"/>
                  </a:lnTo>
                  <a:lnTo>
                    <a:pt x="0" y="913"/>
                  </a:lnTo>
                  <a:lnTo>
                    <a:pt x="6" y="931"/>
                  </a:lnTo>
                  <a:lnTo>
                    <a:pt x="6" y="937"/>
                  </a:lnTo>
                  <a:lnTo>
                    <a:pt x="42" y="1038"/>
                  </a:lnTo>
                  <a:lnTo>
                    <a:pt x="48" y="1050"/>
                  </a:lnTo>
                  <a:lnTo>
                    <a:pt x="60" y="1068"/>
                  </a:lnTo>
                  <a:lnTo>
                    <a:pt x="78" y="1068"/>
                  </a:lnTo>
                  <a:lnTo>
                    <a:pt x="245" y="1062"/>
                  </a:lnTo>
                  <a:lnTo>
                    <a:pt x="250" y="1062"/>
                  </a:lnTo>
                  <a:lnTo>
                    <a:pt x="262" y="1056"/>
                  </a:lnTo>
                  <a:lnTo>
                    <a:pt x="304" y="1014"/>
                  </a:lnTo>
                  <a:lnTo>
                    <a:pt x="310" y="1002"/>
                  </a:lnTo>
                  <a:lnTo>
                    <a:pt x="310" y="990"/>
                  </a:lnTo>
                  <a:lnTo>
                    <a:pt x="310" y="937"/>
                  </a:lnTo>
                  <a:lnTo>
                    <a:pt x="364" y="937"/>
                  </a:lnTo>
                  <a:lnTo>
                    <a:pt x="376" y="937"/>
                  </a:lnTo>
                  <a:lnTo>
                    <a:pt x="382" y="925"/>
                  </a:lnTo>
                  <a:lnTo>
                    <a:pt x="423" y="883"/>
                  </a:lnTo>
                  <a:lnTo>
                    <a:pt x="429" y="877"/>
                  </a:lnTo>
                  <a:lnTo>
                    <a:pt x="429" y="865"/>
                  </a:lnTo>
                  <a:lnTo>
                    <a:pt x="429" y="853"/>
                  </a:lnTo>
                  <a:lnTo>
                    <a:pt x="423" y="847"/>
                  </a:lnTo>
                  <a:lnTo>
                    <a:pt x="412" y="835"/>
                  </a:lnTo>
                  <a:lnTo>
                    <a:pt x="412" y="829"/>
                  </a:lnTo>
                  <a:lnTo>
                    <a:pt x="412" y="817"/>
                  </a:lnTo>
                  <a:lnTo>
                    <a:pt x="417" y="799"/>
                  </a:lnTo>
                  <a:lnTo>
                    <a:pt x="429" y="793"/>
                  </a:lnTo>
                  <a:lnTo>
                    <a:pt x="435" y="793"/>
                  </a:lnTo>
                  <a:lnTo>
                    <a:pt x="447" y="793"/>
                  </a:lnTo>
                  <a:lnTo>
                    <a:pt x="459" y="799"/>
                  </a:lnTo>
                  <a:lnTo>
                    <a:pt x="471" y="805"/>
                  </a:lnTo>
                  <a:lnTo>
                    <a:pt x="483" y="811"/>
                  </a:lnTo>
                  <a:lnTo>
                    <a:pt x="495" y="805"/>
                  </a:lnTo>
                  <a:lnTo>
                    <a:pt x="501" y="799"/>
                  </a:lnTo>
                  <a:lnTo>
                    <a:pt x="543" y="758"/>
                  </a:lnTo>
                  <a:lnTo>
                    <a:pt x="549" y="746"/>
                  </a:lnTo>
                  <a:lnTo>
                    <a:pt x="549" y="734"/>
                  </a:lnTo>
                  <a:lnTo>
                    <a:pt x="549" y="680"/>
                  </a:lnTo>
                  <a:lnTo>
                    <a:pt x="602" y="680"/>
                  </a:lnTo>
                  <a:lnTo>
                    <a:pt x="614" y="680"/>
                  </a:lnTo>
                  <a:lnTo>
                    <a:pt x="620" y="674"/>
                  </a:lnTo>
                  <a:lnTo>
                    <a:pt x="656" y="638"/>
                  </a:lnTo>
                  <a:lnTo>
                    <a:pt x="662" y="638"/>
                  </a:lnTo>
                  <a:lnTo>
                    <a:pt x="716" y="632"/>
                  </a:lnTo>
                  <a:lnTo>
                    <a:pt x="734" y="632"/>
                  </a:lnTo>
                  <a:lnTo>
                    <a:pt x="752" y="620"/>
                  </a:lnTo>
                  <a:lnTo>
                    <a:pt x="757" y="609"/>
                  </a:lnTo>
                  <a:lnTo>
                    <a:pt x="775" y="603"/>
                  </a:lnTo>
                  <a:lnTo>
                    <a:pt x="793" y="603"/>
                  </a:lnTo>
                  <a:lnTo>
                    <a:pt x="877" y="626"/>
                  </a:lnTo>
                  <a:lnTo>
                    <a:pt x="895" y="626"/>
                  </a:lnTo>
                  <a:lnTo>
                    <a:pt x="913" y="620"/>
                  </a:lnTo>
                  <a:lnTo>
                    <a:pt x="1074" y="448"/>
                  </a:lnTo>
                  <a:lnTo>
                    <a:pt x="1080" y="436"/>
                  </a:lnTo>
                  <a:lnTo>
                    <a:pt x="1074" y="4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90" name="Freeform 21"/>
            <p:cNvSpPr>
              <a:spLocks/>
            </p:cNvSpPr>
            <p:nvPr/>
          </p:nvSpPr>
          <p:spPr bwMode="auto">
            <a:xfrm>
              <a:off x="1947859" y="2652718"/>
              <a:ext cx="1714497" cy="1695454"/>
            </a:xfrm>
            <a:custGeom>
              <a:avLst/>
              <a:gdLst>
                <a:gd name="T0" fmla="*/ 990 w 1080"/>
                <a:gd name="T1" fmla="*/ 257 h 1068"/>
                <a:gd name="T2" fmla="*/ 1026 w 1080"/>
                <a:gd name="T3" fmla="*/ 191 h 1068"/>
                <a:gd name="T4" fmla="*/ 1026 w 1080"/>
                <a:gd name="T5" fmla="*/ 137 h 1068"/>
                <a:gd name="T6" fmla="*/ 984 w 1080"/>
                <a:gd name="T7" fmla="*/ 66 h 1068"/>
                <a:gd name="T8" fmla="*/ 919 w 1080"/>
                <a:gd name="T9" fmla="*/ 30 h 1068"/>
                <a:gd name="T10" fmla="*/ 859 w 1080"/>
                <a:gd name="T11" fmla="*/ 30 h 1068"/>
                <a:gd name="T12" fmla="*/ 787 w 1080"/>
                <a:gd name="T13" fmla="*/ 72 h 1068"/>
                <a:gd name="T14" fmla="*/ 614 w 1080"/>
                <a:gd name="T15" fmla="*/ 0 h 1068"/>
                <a:gd name="T16" fmla="*/ 602 w 1080"/>
                <a:gd name="T17" fmla="*/ 12 h 1068"/>
                <a:gd name="T18" fmla="*/ 441 w 1080"/>
                <a:gd name="T19" fmla="*/ 179 h 1068"/>
                <a:gd name="T20" fmla="*/ 465 w 1080"/>
                <a:gd name="T21" fmla="*/ 298 h 1068"/>
                <a:gd name="T22" fmla="*/ 459 w 1080"/>
                <a:gd name="T23" fmla="*/ 334 h 1068"/>
                <a:gd name="T24" fmla="*/ 453 w 1080"/>
                <a:gd name="T25" fmla="*/ 340 h 1068"/>
                <a:gd name="T26" fmla="*/ 447 w 1080"/>
                <a:gd name="T27" fmla="*/ 346 h 1068"/>
                <a:gd name="T28" fmla="*/ 441 w 1080"/>
                <a:gd name="T29" fmla="*/ 364 h 1068"/>
                <a:gd name="T30" fmla="*/ 441 w 1080"/>
                <a:gd name="T31" fmla="*/ 376 h 1068"/>
                <a:gd name="T32" fmla="*/ 441 w 1080"/>
                <a:gd name="T33" fmla="*/ 418 h 1068"/>
                <a:gd name="T34" fmla="*/ 12 w 1080"/>
                <a:gd name="T35" fmla="*/ 895 h 1068"/>
                <a:gd name="T36" fmla="*/ 12 w 1080"/>
                <a:gd name="T37" fmla="*/ 901 h 1068"/>
                <a:gd name="T38" fmla="*/ 6 w 1080"/>
                <a:gd name="T39" fmla="*/ 931 h 1068"/>
                <a:gd name="T40" fmla="*/ 42 w 1080"/>
                <a:gd name="T41" fmla="*/ 1038 h 1068"/>
                <a:gd name="T42" fmla="*/ 48 w 1080"/>
                <a:gd name="T43" fmla="*/ 1050 h 1068"/>
                <a:gd name="T44" fmla="*/ 245 w 1080"/>
                <a:gd name="T45" fmla="*/ 1062 h 1068"/>
                <a:gd name="T46" fmla="*/ 262 w 1080"/>
                <a:gd name="T47" fmla="*/ 1056 h 1068"/>
                <a:gd name="T48" fmla="*/ 310 w 1080"/>
                <a:gd name="T49" fmla="*/ 1002 h 1068"/>
                <a:gd name="T50" fmla="*/ 310 w 1080"/>
                <a:gd name="T51" fmla="*/ 937 h 1068"/>
                <a:gd name="T52" fmla="*/ 364 w 1080"/>
                <a:gd name="T53" fmla="*/ 937 h 1068"/>
                <a:gd name="T54" fmla="*/ 423 w 1080"/>
                <a:gd name="T55" fmla="*/ 883 h 1068"/>
                <a:gd name="T56" fmla="*/ 429 w 1080"/>
                <a:gd name="T57" fmla="*/ 865 h 1068"/>
                <a:gd name="T58" fmla="*/ 423 w 1080"/>
                <a:gd name="T59" fmla="*/ 847 h 1068"/>
                <a:gd name="T60" fmla="*/ 412 w 1080"/>
                <a:gd name="T61" fmla="*/ 817 h 1068"/>
                <a:gd name="T62" fmla="*/ 429 w 1080"/>
                <a:gd name="T63" fmla="*/ 793 h 1068"/>
                <a:gd name="T64" fmla="*/ 459 w 1080"/>
                <a:gd name="T65" fmla="*/ 799 h 1068"/>
                <a:gd name="T66" fmla="*/ 483 w 1080"/>
                <a:gd name="T67" fmla="*/ 811 h 1068"/>
                <a:gd name="T68" fmla="*/ 543 w 1080"/>
                <a:gd name="T69" fmla="*/ 758 h 1068"/>
                <a:gd name="T70" fmla="*/ 549 w 1080"/>
                <a:gd name="T71" fmla="*/ 734 h 1068"/>
                <a:gd name="T72" fmla="*/ 549 w 1080"/>
                <a:gd name="T73" fmla="*/ 680 h 1068"/>
                <a:gd name="T74" fmla="*/ 614 w 1080"/>
                <a:gd name="T75" fmla="*/ 680 h 1068"/>
                <a:gd name="T76" fmla="*/ 656 w 1080"/>
                <a:gd name="T77" fmla="*/ 638 h 1068"/>
                <a:gd name="T78" fmla="*/ 716 w 1080"/>
                <a:gd name="T79" fmla="*/ 632 h 1068"/>
                <a:gd name="T80" fmla="*/ 752 w 1080"/>
                <a:gd name="T81" fmla="*/ 620 h 1068"/>
                <a:gd name="T82" fmla="*/ 775 w 1080"/>
                <a:gd name="T83" fmla="*/ 603 h 1068"/>
                <a:gd name="T84" fmla="*/ 877 w 1080"/>
                <a:gd name="T85" fmla="*/ 626 h 1068"/>
                <a:gd name="T86" fmla="*/ 1074 w 1080"/>
                <a:gd name="T87" fmla="*/ 448 h 1068"/>
                <a:gd name="T88" fmla="*/ 1074 w 1080"/>
                <a:gd name="T89" fmla="*/ 418 h 106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80"/>
                <a:gd name="T136" fmla="*/ 0 h 1068"/>
                <a:gd name="T137" fmla="*/ 1080 w 1080"/>
                <a:gd name="T138" fmla="*/ 1068 h 106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80" h="1068">
                  <a:moveTo>
                    <a:pt x="1074" y="418"/>
                  </a:moveTo>
                  <a:lnTo>
                    <a:pt x="990" y="257"/>
                  </a:lnTo>
                  <a:lnTo>
                    <a:pt x="1008" y="239"/>
                  </a:lnTo>
                  <a:lnTo>
                    <a:pt x="1020" y="215"/>
                  </a:lnTo>
                  <a:lnTo>
                    <a:pt x="1026" y="191"/>
                  </a:lnTo>
                  <a:lnTo>
                    <a:pt x="1026" y="167"/>
                  </a:lnTo>
                  <a:lnTo>
                    <a:pt x="1026" y="137"/>
                  </a:lnTo>
                  <a:lnTo>
                    <a:pt x="1014" y="114"/>
                  </a:lnTo>
                  <a:lnTo>
                    <a:pt x="1002" y="90"/>
                  </a:lnTo>
                  <a:lnTo>
                    <a:pt x="984" y="66"/>
                  </a:lnTo>
                  <a:lnTo>
                    <a:pt x="966" y="48"/>
                  </a:lnTo>
                  <a:lnTo>
                    <a:pt x="942" y="36"/>
                  </a:lnTo>
                  <a:lnTo>
                    <a:pt x="919" y="30"/>
                  </a:lnTo>
                  <a:lnTo>
                    <a:pt x="889" y="24"/>
                  </a:lnTo>
                  <a:lnTo>
                    <a:pt x="859" y="30"/>
                  </a:lnTo>
                  <a:lnTo>
                    <a:pt x="829" y="36"/>
                  </a:lnTo>
                  <a:lnTo>
                    <a:pt x="805" y="54"/>
                  </a:lnTo>
                  <a:lnTo>
                    <a:pt x="787" y="72"/>
                  </a:lnTo>
                  <a:lnTo>
                    <a:pt x="632" y="6"/>
                  </a:lnTo>
                  <a:lnTo>
                    <a:pt x="614" y="0"/>
                  </a:lnTo>
                  <a:lnTo>
                    <a:pt x="602" y="12"/>
                  </a:lnTo>
                  <a:lnTo>
                    <a:pt x="573" y="42"/>
                  </a:lnTo>
                  <a:lnTo>
                    <a:pt x="441" y="179"/>
                  </a:lnTo>
                  <a:lnTo>
                    <a:pt x="435" y="197"/>
                  </a:lnTo>
                  <a:lnTo>
                    <a:pt x="435" y="215"/>
                  </a:lnTo>
                  <a:lnTo>
                    <a:pt x="465" y="298"/>
                  </a:lnTo>
                  <a:lnTo>
                    <a:pt x="471" y="316"/>
                  </a:lnTo>
                  <a:lnTo>
                    <a:pt x="459" y="334"/>
                  </a:lnTo>
                  <a:lnTo>
                    <a:pt x="453" y="340"/>
                  </a:lnTo>
                  <a:lnTo>
                    <a:pt x="447" y="346"/>
                  </a:lnTo>
                  <a:lnTo>
                    <a:pt x="441" y="358"/>
                  </a:lnTo>
                  <a:lnTo>
                    <a:pt x="441" y="364"/>
                  </a:lnTo>
                  <a:lnTo>
                    <a:pt x="441" y="376"/>
                  </a:lnTo>
                  <a:lnTo>
                    <a:pt x="441" y="418"/>
                  </a:lnTo>
                  <a:lnTo>
                    <a:pt x="435" y="436"/>
                  </a:lnTo>
                  <a:lnTo>
                    <a:pt x="429" y="453"/>
                  </a:lnTo>
                  <a:lnTo>
                    <a:pt x="12" y="895"/>
                  </a:lnTo>
                  <a:lnTo>
                    <a:pt x="12" y="901"/>
                  </a:lnTo>
                  <a:lnTo>
                    <a:pt x="0" y="913"/>
                  </a:lnTo>
                  <a:lnTo>
                    <a:pt x="6" y="931"/>
                  </a:lnTo>
                  <a:lnTo>
                    <a:pt x="6" y="937"/>
                  </a:lnTo>
                  <a:lnTo>
                    <a:pt x="42" y="1038"/>
                  </a:lnTo>
                  <a:lnTo>
                    <a:pt x="48" y="1050"/>
                  </a:lnTo>
                  <a:lnTo>
                    <a:pt x="60" y="1068"/>
                  </a:lnTo>
                  <a:lnTo>
                    <a:pt x="78" y="1068"/>
                  </a:lnTo>
                  <a:lnTo>
                    <a:pt x="245" y="1062"/>
                  </a:lnTo>
                  <a:lnTo>
                    <a:pt x="250" y="1062"/>
                  </a:lnTo>
                  <a:lnTo>
                    <a:pt x="262" y="1056"/>
                  </a:lnTo>
                  <a:lnTo>
                    <a:pt x="304" y="1014"/>
                  </a:lnTo>
                  <a:lnTo>
                    <a:pt x="310" y="1002"/>
                  </a:lnTo>
                  <a:lnTo>
                    <a:pt x="310" y="990"/>
                  </a:lnTo>
                  <a:lnTo>
                    <a:pt x="310" y="937"/>
                  </a:lnTo>
                  <a:lnTo>
                    <a:pt x="364" y="937"/>
                  </a:lnTo>
                  <a:lnTo>
                    <a:pt x="376" y="937"/>
                  </a:lnTo>
                  <a:lnTo>
                    <a:pt x="382" y="925"/>
                  </a:lnTo>
                  <a:lnTo>
                    <a:pt x="423" y="883"/>
                  </a:lnTo>
                  <a:lnTo>
                    <a:pt x="429" y="877"/>
                  </a:lnTo>
                  <a:lnTo>
                    <a:pt x="429" y="865"/>
                  </a:lnTo>
                  <a:lnTo>
                    <a:pt x="429" y="853"/>
                  </a:lnTo>
                  <a:lnTo>
                    <a:pt x="423" y="847"/>
                  </a:lnTo>
                  <a:lnTo>
                    <a:pt x="412" y="835"/>
                  </a:lnTo>
                  <a:lnTo>
                    <a:pt x="412" y="829"/>
                  </a:lnTo>
                  <a:lnTo>
                    <a:pt x="412" y="817"/>
                  </a:lnTo>
                  <a:lnTo>
                    <a:pt x="417" y="799"/>
                  </a:lnTo>
                  <a:lnTo>
                    <a:pt x="429" y="793"/>
                  </a:lnTo>
                  <a:lnTo>
                    <a:pt x="435" y="793"/>
                  </a:lnTo>
                  <a:lnTo>
                    <a:pt x="447" y="793"/>
                  </a:lnTo>
                  <a:lnTo>
                    <a:pt x="459" y="799"/>
                  </a:lnTo>
                  <a:lnTo>
                    <a:pt x="471" y="805"/>
                  </a:lnTo>
                  <a:lnTo>
                    <a:pt x="483" y="811"/>
                  </a:lnTo>
                  <a:lnTo>
                    <a:pt x="495" y="805"/>
                  </a:lnTo>
                  <a:lnTo>
                    <a:pt x="501" y="799"/>
                  </a:lnTo>
                  <a:lnTo>
                    <a:pt x="543" y="758"/>
                  </a:lnTo>
                  <a:lnTo>
                    <a:pt x="549" y="746"/>
                  </a:lnTo>
                  <a:lnTo>
                    <a:pt x="549" y="734"/>
                  </a:lnTo>
                  <a:lnTo>
                    <a:pt x="549" y="680"/>
                  </a:lnTo>
                  <a:lnTo>
                    <a:pt x="602" y="680"/>
                  </a:lnTo>
                  <a:lnTo>
                    <a:pt x="614" y="680"/>
                  </a:lnTo>
                  <a:lnTo>
                    <a:pt x="620" y="674"/>
                  </a:lnTo>
                  <a:lnTo>
                    <a:pt x="656" y="638"/>
                  </a:lnTo>
                  <a:lnTo>
                    <a:pt x="662" y="638"/>
                  </a:lnTo>
                  <a:lnTo>
                    <a:pt x="716" y="632"/>
                  </a:lnTo>
                  <a:lnTo>
                    <a:pt x="734" y="632"/>
                  </a:lnTo>
                  <a:lnTo>
                    <a:pt x="752" y="620"/>
                  </a:lnTo>
                  <a:lnTo>
                    <a:pt x="757" y="609"/>
                  </a:lnTo>
                  <a:lnTo>
                    <a:pt x="775" y="603"/>
                  </a:lnTo>
                  <a:lnTo>
                    <a:pt x="793" y="603"/>
                  </a:lnTo>
                  <a:lnTo>
                    <a:pt x="877" y="626"/>
                  </a:lnTo>
                  <a:lnTo>
                    <a:pt x="895" y="626"/>
                  </a:lnTo>
                  <a:lnTo>
                    <a:pt x="913" y="620"/>
                  </a:lnTo>
                  <a:lnTo>
                    <a:pt x="1074" y="448"/>
                  </a:lnTo>
                  <a:lnTo>
                    <a:pt x="1080" y="436"/>
                  </a:lnTo>
                  <a:lnTo>
                    <a:pt x="1074" y="4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91" name="Freeform 22"/>
            <p:cNvSpPr>
              <a:spLocks/>
            </p:cNvSpPr>
            <p:nvPr/>
          </p:nvSpPr>
          <p:spPr bwMode="auto">
            <a:xfrm>
              <a:off x="2079621" y="3467107"/>
              <a:ext cx="720724" cy="776290"/>
            </a:xfrm>
            <a:custGeom>
              <a:avLst/>
              <a:gdLst>
                <a:gd name="T0" fmla="*/ 0 w 454"/>
                <a:gd name="T1" fmla="*/ 471 h 489"/>
                <a:gd name="T2" fmla="*/ 0 w 454"/>
                <a:gd name="T3" fmla="*/ 471 h 489"/>
                <a:gd name="T4" fmla="*/ 436 w 454"/>
                <a:gd name="T5" fmla="*/ 0 h 489"/>
                <a:gd name="T6" fmla="*/ 436 w 454"/>
                <a:gd name="T7" fmla="*/ 0 h 489"/>
                <a:gd name="T8" fmla="*/ 454 w 454"/>
                <a:gd name="T9" fmla="*/ 18 h 489"/>
                <a:gd name="T10" fmla="*/ 454 w 454"/>
                <a:gd name="T11" fmla="*/ 18 h 489"/>
                <a:gd name="T12" fmla="*/ 6 w 454"/>
                <a:gd name="T13" fmla="*/ 489 h 489"/>
                <a:gd name="T14" fmla="*/ 6 w 454"/>
                <a:gd name="T15" fmla="*/ 489 h 489"/>
                <a:gd name="T16" fmla="*/ 0 w 454"/>
                <a:gd name="T17" fmla="*/ 471 h 489"/>
                <a:gd name="T18" fmla="*/ 0 w 454"/>
                <a:gd name="T19" fmla="*/ 471 h 4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4"/>
                <a:gd name="T31" fmla="*/ 0 h 489"/>
                <a:gd name="T32" fmla="*/ 454 w 454"/>
                <a:gd name="T33" fmla="*/ 489 h 4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4" h="489">
                  <a:moveTo>
                    <a:pt x="0" y="471"/>
                  </a:moveTo>
                  <a:lnTo>
                    <a:pt x="0" y="471"/>
                  </a:lnTo>
                  <a:lnTo>
                    <a:pt x="436" y="0"/>
                  </a:lnTo>
                  <a:lnTo>
                    <a:pt x="454" y="18"/>
                  </a:lnTo>
                  <a:lnTo>
                    <a:pt x="6" y="489"/>
                  </a:lnTo>
                  <a:lnTo>
                    <a:pt x="0" y="4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92" name="Freeform 23"/>
            <p:cNvSpPr>
              <a:spLocks/>
            </p:cNvSpPr>
            <p:nvPr/>
          </p:nvSpPr>
          <p:spPr bwMode="auto">
            <a:xfrm>
              <a:off x="2146295" y="3524256"/>
              <a:ext cx="766761" cy="738189"/>
            </a:xfrm>
            <a:custGeom>
              <a:avLst/>
              <a:gdLst>
                <a:gd name="T0" fmla="*/ 465 w 483"/>
                <a:gd name="T1" fmla="*/ 71 h 465"/>
                <a:gd name="T2" fmla="*/ 465 w 483"/>
                <a:gd name="T3" fmla="*/ 71 h 465"/>
                <a:gd name="T4" fmla="*/ 394 w 483"/>
                <a:gd name="T5" fmla="*/ 77 h 465"/>
                <a:gd name="T6" fmla="*/ 394 w 483"/>
                <a:gd name="T7" fmla="*/ 77 h 465"/>
                <a:gd name="T8" fmla="*/ 382 w 483"/>
                <a:gd name="T9" fmla="*/ 77 h 465"/>
                <a:gd name="T10" fmla="*/ 370 w 483"/>
                <a:gd name="T11" fmla="*/ 83 h 465"/>
                <a:gd name="T12" fmla="*/ 370 w 483"/>
                <a:gd name="T13" fmla="*/ 83 h 465"/>
                <a:gd name="T14" fmla="*/ 364 w 483"/>
                <a:gd name="T15" fmla="*/ 95 h 465"/>
                <a:gd name="T16" fmla="*/ 364 w 483"/>
                <a:gd name="T17" fmla="*/ 107 h 465"/>
                <a:gd name="T18" fmla="*/ 364 w 483"/>
                <a:gd name="T19" fmla="*/ 107 h 465"/>
                <a:gd name="T20" fmla="*/ 370 w 483"/>
                <a:gd name="T21" fmla="*/ 179 h 465"/>
                <a:gd name="T22" fmla="*/ 370 w 483"/>
                <a:gd name="T23" fmla="*/ 179 h 465"/>
                <a:gd name="T24" fmla="*/ 352 w 483"/>
                <a:gd name="T25" fmla="*/ 191 h 465"/>
                <a:gd name="T26" fmla="*/ 352 w 483"/>
                <a:gd name="T27" fmla="*/ 191 h 465"/>
                <a:gd name="T28" fmla="*/ 322 w 483"/>
                <a:gd name="T29" fmla="*/ 185 h 465"/>
                <a:gd name="T30" fmla="*/ 292 w 483"/>
                <a:gd name="T31" fmla="*/ 191 h 465"/>
                <a:gd name="T32" fmla="*/ 269 w 483"/>
                <a:gd name="T33" fmla="*/ 197 h 465"/>
                <a:gd name="T34" fmla="*/ 251 w 483"/>
                <a:gd name="T35" fmla="*/ 215 h 465"/>
                <a:gd name="T36" fmla="*/ 251 w 483"/>
                <a:gd name="T37" fmla="*/ 215 h 465"/>
                <a:gd name="T38" fmla="*/ 233 w 483"/>
                <a:gd name="T39" fmla="*/ 238 h 465"/>
                <a:gd name="T40" fmla="*/ 227 w 483"/>
                <a:gd name="T41" fmla="*/ 268 h 465"/>
                <a:gd name="T42" fmla="*/ 233 w 483"/>
                <a:gd name="T43" fmla="*/ 292 h 465"/>
                <a:gd name="T44" fmla="*/ 239 w 483"/>
                <a:gd name="T45" fmla="*/ 316 h 465"/>
                <a:gd name="T46" fmla="*/ 239 w 483"/>
                <a:gd name="T47" fmla="*/ 316 h 465"/>
                <a:gd name="T48" fmla="*/ 221 w 483"/>
                <a:gd name="T49" fmla="*/ 328 h 465"/>
                <a:gd name="T50" fmla="*/ 221 w 483"/>
                <a:gd name="T51" fmla="*/ 328 h 465"/>
                <a:gd name="T52" fmla="*/ 155 w 483"/>
                <a:gd name="T53" fmla="*/ 334 h 465"/>
                <a:gd name="T54" fmla="*/ 155 w 483"/>
                <a:gd name="T55" fmla="*/ 334 h 465"/>
                <a:gd name="T56" fmla="*/ 143 w 483"/>
                <a:gd name="T57" fmla="*/ 334 h 465"/>
                <a:gd name="T58" fmla="*/ 131 w 483"/>
                <a:gd name="T59" fmla="*/ 340 h 465"/>
                <a:gd name="T60" fmla="*/ 131 w 483"/>
                <a:gd name="T61" fmla="*/ 340 h 465"/>
                <a:gd name="T62" fmla="*/ 125 w 483"/>
                <a:gd name="T63" fmla="*/ 352 h 465"/>
                <a:gd name="T64" fmla="*/ 125 w 483"/>
                <a:gd name="T65" fmla="*/ 364 h 465"/>
                <a:gd name="T66" fmla="*/ 125 w 483"/>
                <a:gd name="T67" fmla="*/ 364 h 465"/>
                <a:gd name="T68" fmla="*/ 125 w 483"/>
                <a:gd name="T69" fmla="*/ 435 h 465"/>
                <a:gd name="T70" fmla="*/ 125 w 483"/>
                <a:gd name="T71" fmla="*/ 435 h 465"/>
                <a:gd name="T72" fmla="*/ 102 w 483"/>
                <a:gd name="T73" fmla="*/ 459 h 465"/>
                <a:gd name="T74" fmla="*/ 102 w 483"/>
                <a:gd name="T75" fmla="*/ 459 h 465"/>
                <a:gd name="T76" fmla="*/ 0 w 483"/>
                <a:gd name="T77" fmla="*/ 465 h 465"/>
                <a:gd name="T78" fmla="*/ 430 w 483"/>
                <a:gd name="T79" fmla="*/ 0 h 465"/>
                <a:gd name="T80" fmla="*/ 483 w 483"/>
                <a:gd name="T81" fmla="*/ 54 h 465"/>
                <a:gd name="T82" fmla="*/ 483 w 483"/>
                <a:gd name="T83" fmla="*/ 54 h 465"/>
                <a:gd name="T84" fmla="*/ 465 w 483"/>
                <a:gd name="T85" fmla="*/ 71 h 465"/>
                <a:gd name="T86" fmla="*/ 465 w 483"/>
                <a:gd name="T87" fmla="*/ 71 h 46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83"/>
                <a:gd name="T133" fmla="*/ 0 h 465"/>
                <a:gd name="T134" fmla="*/ 483 w 483"/>
                <a:gd name="T135" fmla="*/ 465 h 46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83" h="465">
                  <a:moveTo>
                    <a:pt x="465" y="71"/>
                  </a:moveTo>
                  <a:lnTo>
                    <a:pt x="465" y="71"/>
                  </a:lnTo>
                  <a:lnTo>
                    <a:pt x="394" y="77"/>
                  </a:lnTo>
                  <a:lnTo>
                    <a:pt x="382" y="77"/>
                  </a:lnTo>
                  <a:lnTo>
                    <a:pt x="370" y="83"/>
                  </a:lnTo>
                  <a:lnTo>
                    <a:pt x="364" y="95"/>
                  </a:lnTo>
                  <a:lnTo>
                    <a:pt x="364" y="107"/>
                  </a:lnTo>
                  <a:lnTo>
                    <a:pt x="370" y="179"/>
                  </a:lnTo>
                  <a:lnTo>
                    <a:pt x="352" y="191"/>
                  </a:lnTo>
                  <a:lnTo>
                    <a:pt x="322" y="185"/>
                  </a:lnTo>
                  <a:lnTo>
                    <a:pt x="292" y="191"/>
                  </a:lnTo>
                  <a:lnTo>
                    <a:pt x="269" y="197"/>
                  </a:lnTo>
                  <a:lnTo>
                    <a:pt x="251" y="215"/>
                  </a:lnTo>
                  <a:lnTo>
                    <a:pt x="233" y="238"/>
                  </a:lnTo>
                  <a:lnTo>
                    <a:pt x="227" y="268"/>
                  </a:lnTo>
                  <a:lnTo>
                    <a:pt x="233" y="292"/>
                  </a:lnTo>
                  <a:lnTo>
                    <a:pt x="239" y="316"/>
                  </a:lnTo>
                  <a:lnTo>
                    <a:pt x="221" y="328"/>
                  </a:lnTo>
                  <a:lnTo>
                    <a:pt x="155" y="334"/>
                  </a:lnTo>
                  <a:lnTo>
                    <a:pt x="143" y="334"/>
                  </a:lnTo>
                  <a:lnTo>
                    <a:pt x="131" y="340"/>
                  </a:lnTo>
                  <a:lnTo>
                    <a:pt x="125" y="352"/>
                  </a:lnTo>
                  <a:lnTo>
                    <a:pt x="125" y="364"/>
                  </a:lnTo>
                  <a:lnTo>
                    <a:pt x="125" y="435"/>
                  </a:lnTo>
                  <a:lnTo>
                    <a:pt x="102" y="459"/>
                  </a:lnTo>
                  <a:lnTo>
                    <a:pt x="0" y="465"/>
                  </a:lnTo>
                  <a:lnTo>
                    <a:pt x="430" y="0"/>
                  </a:lnTo>
                  <a:lnTo>
                    <a:pt x="483" y="54"/>
                  </a:lnTo>
                  <a:lnTo>
                    <a:pt x="465" y="71"/>
                  </a:lnTo>
                  <a:close/>
                </a:path>
              </a:pathLst>
            </a:custGeom>
            <a:solidFill>
              <a:srgbClr val="FD86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93" name="Freeform 24"/>
            <p:cNvSpPr>
              <a:spLocks/>
            </p:cNvSpPr>
            <p:nvPr/>
          </p:nvSpPr>
          <p:spPr bwMode="auto">
            <a:xfrm>
              <a:off x="2079621" y="3467106"/>
              <a:ext cx="720724" cy="776290"/>
            </a:xfrm>
            <a:custGeom>
              <a:avLst/>
              <a:gdLst>
                <a:gd name="T0" fmla="*/ 436 w 454"/>
                <a:gd name="T1" fmla="*/ 0 h 489"/>
                <a:gd name="T2" fmla="*/ 436 w 454"/>
                <a:gd name="T3" fmla="*/ 0 h 489"/>
                <a:gd name="T4" fmla="*/ 0 w 454"/>
                <a:gd name="T5" fmla="*/ 471 h 489"/>
                <a:gd name="T6" fmla="*/ 0 w 454"/>
                <a:gd name="T7" fmla="*/ 471 h 489"/>
                <a:gd name="T8" fmla="*/ 6 w 454"/>
                <a:gd name="T9" fmla="*/ 489 h 489"/>
                <a:gd name="T10" fmla="*/ 6 w 454"/>
                <a:gd name="T11" fmla="*/ 489 h 489"/>
                <a:gd name="T12" fmla="*/ 454 w 454"/>
                <a:gd name="T13" fmla="*/ 18 h 489"/>
                <a:gd name="T14" fmla="*/ 454 w 454"/>
                <a:gd name="T15" fmla="*/ 18 h 489"/>
                <a:gd name="T16" fmla="*/ 436 w 454"/>
                <a:gd name="T17" fmla="*/ 0 h 489"/>
                <a:gd name="T18" fmla="*/ 436 w 454"/>
                <a:gd name="T19" fmla="*/ 0 h 4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4"/>
                <a:gd name="T31" fmla="*/ 0 h 489"/>
                <a:gd name="T32" fmla="*/ 454 w 454"/>
                <a:gd name="T33" fmla="*/ 489 h 4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4" h="489">
                  <a:moveTo>
                    <a:pt x="436" y="0"/>
                  </a:moveTo>
                  <a:lnTo>
                    <a:pt x="436" y="0"/>
                  </a:lnTo>
                  <a:lnTo>
                    <a:pt x="0" y="471"/>
                  </a:lnTo>
                  <a:lnTo>
                    <a:pt x="6" y="489"/>
                  </a:lnTo>
                  <a:lnTo>
                    <a:pt x="454" y="18"/>
                  </a:lnTo>
                  <a:lnTo>
                    <a:pt x="436" y="0"/>
                  </a:lnTo>
                  <a:close/>
                </a:path>
              </a:pathLst>
            </a:custGeom>
            <a:solidFill>
              <a:srgbClr val="FDC0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94" name="Freeform 25"/>
            <p:cNvSpPr>
              <a:spLocks/>
            </p:cNvSpPr>
            <p:nvPr/>
          </p:nvSpPr>
          <p:spPr bwMode="auto">
            <a:xfrm>
              <a:off x="2052634" y="2757493"/>
              <a:ext cx="1504948" cy="1428753"/>
            </a:xfrm>
            <a:custGeom>
              <a:avLst/>
              <a:gdLst>
                <a:gd name="T0" fmla="*/ 858 w 948"/>
                <a:gd name="T1" fmla="*/ 185 h 900"/>
                <a:gd name="T2" fmla="*/ 882 w 948"/>
                <a:gd name="T3" fmla="*/ 173 h 900"/>
                <a:gd name="T4" fmla="*/ 912 w 948"/>
                <a:gd name="T5" fmla="*/ 131 h 900"/>
                <a:gd name="T6" fmla="*/ 912 w 948"/>
                <a:gd name="T7" fmla="*/ 107 h 900"/>
                <a:gd name="T8" fmla="*/ 906 w 948"/>
                <a:gd name="T9" fmla="*/ 71 h 900"/>
                <a:gd name="T10" fmla="*/ 858 w 948"/>
                <a:gd name="T11" fmla="*/ 24 h 900"/>
                <a:gd name="T12" fmla="*/ 823 w 948"/>
                <a:gd name="T13" fmla="*/ 18 h 900"/>
                <a:gd name="T14" fmla="*/ 793 w 948"/>
                <a:gd name="T15" fmla="*/ 18 h 900"/>
                <a:gd name="T16" fmla="*/ 751 w 948"/>
                <a:gd name="T17" fmla="*/ 48 h 900"/>
                <a:gd name="T18" fmla="*/ 733 w 948"/>
                <a:gd name="T19" fmla="*/ 71 h 900"/>
                <a:gd name="T20" fmla="*/ 590 w 948"/>
                <a:gd name="T21" fmla="*/ 12 h 900"/>
                <a:gd name="T22" fmla="*/ 590 w 948"/>
                <a:gd name="T23" fmla="*/ 12 h 900"/>
                <a:gd name="T24" fmla="*/ 566 w 948"/>
                <a:gd name="T25" fmla="*/ 0 h 900"/>
                <a:gd name="T26" fmla="*/ 429 w 948"/>
                <a:gd name="T27" fmla="*/ 143 h 900"/>
                <a:gd name="T28" fmla="*/ 471 w 948"/>
                <a:gd name="T29" fmla="*/ 244 h 900"/>
                <a:gd name="T30" fmla="*/ 465 w 948"/>
                <a:gd name="T31" fmla="*/ 274 h 900"/>
                <a:gd name="T32" fmla="*/ 429 w 948"/>
                <a:gd name="T33" fmla="*/ 310 h 900"/>
                <a:gd name="T34" fmla="*/ 435 w 948"/>
                <a:gd name="T35" fmla="*/ 382 h 900"/>
                <a:gd name="T36" fmla="*/ 429 w 948"/>
                <a:gd name="T37" fmla="*/ 393 h 900"/>
                <a:gd name="T38" fmla="*/ 423 w 948"/>
                <a:gd name="T39" fmla="*/ 399 h 900"/>
                <a:gd name="T40" fmla="*/ 0 w 948"/>
                <a:gd name="T41" fmla="*/ 859 h 900"/>
                <a:gd name="T42" fmla="*/ 453 w 948"/>
                <a:gd name="T43" fmla="*/ 423 h 900"/>
                <a:gd name="T44" fmla="*/ 465 w 948"/>
                <a:gd name="T45" fmla="*/ 423 h 900"/>
                <a:gd name="T46" fmla="*/ 495 w 948"/>
                <a:gd name="T47" fmla="*/ 441 h 900"/>
                <a:gd name="T48" fmla="*/ 513 w 948"/>
                <a:gd name="T49" fmla="*/ 459 h 900"/>
                <a:gd name="T50" fmla="*/ 530 w 948"/>
                <a:gd name="T51" fmla="*/ 483 h 900"/>
                <a:gd name="T52" fmla="*/ 560 w 948"/>
                <a:gd name="T53" fmla="*/ 507 h 900"/>
                <a:gd name="T54" fmla="*/ 578 w 948"/>
                <a:gd name="T55" fmla="*/ 519 h 900"/>
                <a:gd name="T56" fmla="*/ 602 w 948"/>
                <a:gd name="T57" fmla="*/ 519 h 900"/>
                <a:gd name="T58" fmla="*/ 620 w 948"/>
                <a:gd name="T59" fmla="*/ 519 h 900"/>
                <a:gd name="T60" fmla="*/ 632 w 948"/>
                <a:gd name="T61" fmla="*/ 519 h 900"/>
                <a:gd name="T62" fmla="*/ 668 w 948"/>
                <a:gd name="T63" fmla="*/ 501 h 900"/>
                <a:gd name="T64" fmla="*/ 680 w 948"/>
                <a:gd name="T65" fmla="*/ 489 h 900"/>
                <a:gd name="T66" fmla="*/ 680 w 948"/>
                <a:gd name="T67" fmla="*/ 483 h 900"/>
                <a:gd name="T68" fmla="*/ 691 w 948"/>
                <a:gd name="T69" fmla="*/ 477 h 900"/>
                <a:gd name="T70" fmla="*/ 703 w 948"/>
                <a:gd name="T71" fmla="*/ 471 h 900"/>
                <a:gd name="T72" fmla="*/ 805 w 948"/>
                <a:gd name="T73" fmla="*/ 501 h 900"/>
                <a:gd name="T74" fmla="*/ 823 w 948"/>
                <a:gd name="T75" fmla="*/ 501 h 900"/>
                <a:gd name="T76" fmla="*/ 942 w 948"/>
                <a:gd name="T77" fmla="*/ 376 h 900"/>
                <a:gd name="T78" fmla="*/ 948 w 948"/>
                <a:gd name="T79" fmla="*/ 364 h 900"/>
                <a:gd name="T80" fmla="*/ 948 w 948"/>
                <a:gd name="T81" fmla="*/ 346 h 9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48"/>
                <a:gd name="T124" fmla="*/ 0 h 900"/>
                <a:gd name="T125" fmla="*/ 948 w 948"/>
                <a:gd name="T126" fmla="*/ 900 h 90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48" h="900">
                  <a:moveTo>
                    <a:pt x="948" y="346"/>
                  </a:moveTo>
                  <a:lnTo>
                    <a:pt x="858" y="185"/>
                  </a:lnTo>
                  <a:lnTo>
                    <a:pt x="882" y="173"/>
                  </a:lnTo>
                  <a:lnTo>
                    <a:pt x="900" y="155"/>
                  </a:lnTo>
                  <a:lnTo>
                    <a:pt x="912" y="131"/>
                  </a:lnTo>
                  <a:lnTo>
                    <a:pt x="912" y="107"/>
                  </a:lnTo>
                  <a:lnTo>
                    <a:pt x="912" y="89"/>
                  </a:lnTo>
                  <a:lnTo>
                    <a:pt x="906" y="71"/>
                  </a:lnTo>
                  <a:lnTo>
                    <a:pt x="888" y="42"/>
                  </a:lnTo>
                  <a:lnTo>
                    <a:pt x="858" y="24"/>
                  </a:lnTo>
                  <a:lnTo>
                    <a:pt x="841" y="18"/>
                  </a:lnTo>
                  <a:lnTo>
                    <a:pt x="823" y="18"/>
                  </a:lnTo>
                  <a:lnTo>
                    <a:pt x="793" y="18"/>
                  </a:lnTo>
                  <a:lnTo>
                    <a:pt x="769" y="30"/>
                  </a:lnTo>
                  <a:lnTo>
                    <a:pt x="751" y="48"/>
                  </a:lnTo>
                  <a:lnTo>
                    <a:pt x="733" y="71"/>
                  </a:lnTo>
                  <a:lnTo>
                    <a:pt x="590" y="12"/>
                  </a:lnTo>
                  <a:lnTo>
                    <a:pt x="566" y="0"/>
                  </a:lnTo>
                  <a:lnTo>
                    <a:pt x="429" y="143"/>
                  </a:lnTo>
                  <a:lnTo>
                    <a:pt x="471" y="244"/>
                  </a:lnTo>
                  <a:lnTo>
                    <a:pt x="471" y="262"/>
                  </a:lnTo>
                  <a:lnTo>
                    <a:pt x="465" y="274"/>
                  </a:lnTo>
                  <a:lnTo>
                    <a:pt x="429" y="310"/>
                  </a:lnTo>
                  <a:lnTo>
                    <a:pt x="435" y="382"/>
                  </a:lnTo>
                  <a:lnTo>
                    <a:pt x="429" y="393"/>
                  </a:lnTo>
                  <a:lnTo>
                    <a:pt x="423" y="399"/>
                  </a:lnTo>
                  <a:lnTo>
                    <a:pt x="0" y="859"/>
                  </a:lnTo>
                  <a:lnTo>
                    <a:pt x="12" y="900"/>
                  </a:lnTo>
                  <a:lnTo>
                    <a:pt x="453" y="423"/>
                  </a:lnTo>
                  <a:lnTo>
                    <a:pt x="465" y="423"/>
                  </a:lnTo>
                  <a:lnTo>
                    <a:pt x="477" y="429"/>
                  </a:lnTo>
                  <a:lnTo>
                    <a:pt x="495" y="441"/>
                  </a:lnTo>
                  <a:lnTo>
                    <a:pt x="513" y="459"/>
                  </a:lnTo>
                  <a:lnTo>
                    <a:pt x="530" y="483"/>
                  </a:lnTo>
                  <a:lnTo>
                    <a:pt x="560" y="507"/>
                  </a:lnTo>
                  <a:lnTo>
                    <a:pt x="578" y="519"/>
                  </a:lnTo>
                  <a:lnTo>
                    <a:pt x="602" y="519"/>
                  </a:lnTo>
                  <a:lnTo>
                    <a:pt x="620" y="519"/>
                  </a:lnTo>
                  <a:lnTo>
                    <a:pt x="632" y="519"/>
                  </a:lnTo>
                  <a:lnTo>
                    <a:pt x="650" y="513"/>
                  </a:lnTo>
                  <a:lnTo>
                    <a:pt x="668" y="501"/>
                  </a:lnTo>
                  <a:lnTo>
                    <a:pt x="680" y="489"/>
                  </a:lnTo>
                  <a:lnTo>
                    <a:pt x="680" y="483"/>
                  </a:lnTo>
                  <a:lnTo>
                    <a:pt x="691" y="477"/>
                  </a:lnTo>
                  <a:lnTo>
                    <a:pt x="703" y="471"/>
                  </a:lnTo>
                  <a:lnTo>
                    <a:pt x="733" y="477"/>
                  </a:lnTo>
                  <a:lnTo>
                    <a:pt x="805" y="501"/>
                  </a:lnTo>
                  <a:lnTo>
                    <a:pt x="823" y="501"/>
                  </a:lnTo>
                  <a:lnTo>
                    <a:pt x="835" y="489"/>
                  </a:lnTo>
                  <a:lnTo>
                    <a:pt x="942" y="376"/>
                  </a:lnTo>
                  <a:lnTo>
                    <a:pt x="948" y="364"/>
                  </a:lnTo>
                  <a:lnTo>
                    <a:pt x="948" y="346"/>
                  </a:lnTo>
                  <a:close/>
                </a:path>
              </a:pathLst>
            </a:custGeom>
            <a:solidFill>
              <a:srgbClr val="FDC0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95" name="Freeform 26"/>
            <p:cNvSpPr>
              <a:spLocks/>
            </p:cNvSpPr>
            <p:nvPr/>
          </p:nvSpPr>
          <p:spPr bwMode="auto">
            <a:xfrm>
              <a:off x="2894008" y="2757493"/>
              <a:ext cx="388937" cy="785814"/>
            </a:xfrm>
            <a:custGeom>
              <a:avLst/>
              <a:gdLst>
                <a:gd name="T0" fmla="*/ 60 w 245"/>
                <a:gd name="T1" fmla="*/ 12 h 495"/>
                <a:gd name="T2" fmla="*/ 60 w 245"/>
                <a:gd name="T3" fmla="*/ 12 h 495"/>
                <a:gd name="T4" fmla="*/ 60 w 245"/>
                <a:gd name="T5" fmla="*/ 12 h 495"/>
                <a:gd name="T6" fmla="*/ 60 w 245"/>
                <a:gd name="T7" fmla="*/ 12 h 495"/>
                <a:gd name="T8" fmla="*/ 36 w 245"/>
                <a:gd name="T9" fmla="*/ 0 h 495"/>
                <a:gd name="T10" fmla="*/ 36 w 245"/>
                <a:gd name="T11" fmla="*/ 0 h 495"/>
                <a:gd name="T12" fmla="*/ 0 w 245"/>
                <a:gd name="T13" fmla="*/ 30 h 495"/>
                <a:gd name="T14" fmla="*/ 150 w 245"/>
                <a:gd name="T15" fmla="*/ 489 h 495"/>
                <a:gd name="T16" fmla="*/ 150 w 245"/>
                <a:gd name="T17" fmla="*/ 489 h 495"/>
                <a:gd name="T18" fmla="*/ 150 w 245"/>
                <a:gd name="T19" fmla="*/ 489 h 495"/>
                <a:gd name="T20" fmla="*/ 150 w 245"/>
                <a:gd name="T21" fmla="*/ 489 h 495"/>
                <a:gd name="T22" fmla="*/ 150 w 245"/>
                <a:gd name="T23" fmla="*/ 483 h 495"/>
                <a:gd name="T24" fmla="*/ 150 w 245"/>
                <a:gd name="T25" fmla="*/ 483 h 495"/>
                <a:gd name="T26" fmla="*/ 161 w 245"/>
                <a:gd name="T27" fmla="*/ 477 h 495"/>
                <a:gd name="T28" fmla="*/ 173 w 245"/>
                <a:gd name="T29" fmla="*/ 471 h 495"/>
                <a:gd name="T30" fmla="*/ 173 w 245"/>
                <a:gd name="T31" fmla="*/ 471 h 495"/>
                <a:gd name="T32" fmla="*/ 203 w 245"/>
                <a:gd name="T33" fmla="*/ 477 h 495"/>
                <a:gd name="T34" fmla="*/ 245 w 245"/>
                <a:gd name="T35" fmla="*/ 495 h 495"/>
                <a:gd name="T36" fmla="*/ 102 w 245"/>
                <a:gd name="T37" fmla="*/ 24 h 495"/>
                <a:gd name="T38" fmla="*/ 102 w 245"/>
                <a:gd name="T39" fmla="*/ 24 h 495"/>
                <a:gd name="T40" fmla="*/ 60 w 245"/>
                <a:gd name="T41" fmla="*/ 12 h 495"/>
                <a:gd name="T42" fmla="*/ 60 w 245"/>
                <a:gd name="T43" fmla="*/ 12 h 49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5"/>
                <a:gd name="T67" fmla="*/ 0 h 495"/>
                <a:gd name="T68" fmla="*/ 245 w 245"/>
                <a:gd name="T69" fmla="*/ 495 h 49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5" h="495">
                  <a:moveTo>
                    <a:pt x="60" y="12"/>
                  </a:moveTo>
                  <a:lnTo>
                    <a:pt x="60" y="12"/>
                  </a:lnTo>
                  <a:lnTo>
                    <a:pt x="36" y="0"/>
                  </a:lnTo>
                  <a:lnTo>
                    <a:pt x="0" y="30"/>
                  </a:lnTo>
                  <a:lnTo>
                    <a:pt x="150" y="489"/>
                  </a:lnTo>
                  <a:lnTo>
                    <a:pt x="150" y="483"/>
                  </a:lnTo>
                  <a:lnTo>
                    <a:pt x="161" y="477"/>
                  </a:lnTo>
                  <a:lnTo>
                    <a:pt x="173" y="471"/>
                  </a:lnTo>
                  <a:lnTo>
                    <a:pt x="203" y="477"/>
                  </a:lnTo>
                  <a:lnTo>
                    <a:pt x="245" y="495"/>
                  </a:lnTo>
                  <a:lnTo>
                    <a:pt x="102" y="24"/>
                  </a:lnTo>
                  <a:lnTo>
                    <a:pt x="60" y="12"/>
                  </a:lnTo>
                  <a:close/>
                </a:path>
              </a:pathLst>
            </a:custGeom>
            <a:solidFill>
              <a:srgbClr val="FD86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96" name="Freeform 27"/>
            <p:cNvSpPr>
              <a:spLocks/>
            </p:cNvSpPr>
            <p:nvPr/>
          </p:nvSpPr>
          <p:spPr bwMode="auto">
            <a:xfrm>
              <a:off x="2828920" y="2851155"/>
              <a:ext cx="246063" cy="730251"/>
            </a:xfrm>
            <a:custGeom>
              <a:avLst/>
              <a:gdLst>
                <a:gd name="T0" fmla="*/ 0 w 155"/>
                <a:gd name="T1" fmla="*/ 24 h 460"/>
                <a:gd name="T2" fmla="*/ 137 w 155"/>
                <a:gd name="T3" fmla="*/ 460 h 460"/>
                <a:gd name="T4" fmla="*/ 137 w 155"/>
                <a:gd name="T5" fmla="*/ 460 h 460"/>
                <a:gd name="T6" fmla="*/ 143 w 155"/>
                <a:gd name="T7" fmla="*/ 460 h 460"/>
                <a:gd name="T8" fmla="*/ 143 w 155"/>
                <a:gd name="T9" fmla="*/ 460 h 460"/>
                <a:gd name="T10" fmla="*/ 155 w 155"/>
                <a:gd name="T11" fmla="*/ 454 h 460"/>
                <a:gd name="T12" fmla="*/ 12 w 155"/>
                <a:gd name="T13" fmla="*/ 0 h 460"/>
                <a:gd name="T14" fmla="*/ 12 w 155"/>
                <a:gd name="T15" fmla="*/ 0 h 460"/>
                <a:gd name="T16" fmla="*/ 0 w 155"/>
                <a:gd name="T17" fmla="*/ 24 h 460"/>
                <a:gd name="T18" fmla="*/ 0 w 155"/>
                <a:gd name="T19" fmla="*/ 24 h 4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5"/>
                <a:gd name="T31" fmla="*/ 0 h 460"/>
                <a:gd name="T32" fmla="*/ 155 w 155"/>
                <a:gd name="T33" fmla="*/ 460 h 4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5" h="460">
                  <a:moveTo>
                    <a:pt x="0" y="24"/>
                  </a:moveTo>
                  <a:lnTo>
                    <a:pt x="137" y="460"/>
                  </a:lnTo>
                  <a:lnTo>
                    <a:pt x="143" y="460"/>
                  </a:lnTo>
                  <a:lnTo>
                    <a:pt x="155" y="454"/>
                  </a:lnTo>
                  <a:lnTo>
                    <a:pt x="12" y="0"/>
                  </a:lnTo>
                  <a:lnTo>
                    <a:pt x="0" y="24"/>
                  </a:lnTo>
                  <a:close/>
                </a:path>
              </a:pathLst>
            </a:custGeom>
            <a:solidFill>
              <a:srgbClr val="FD86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97" name="Freeform 28"/>
            <p:cNvSpPr>
              <a:spLocks/>
            </p:cNvSpPr>
            <p:nvPr/>
          </p:nvSpPr>
          <p:spPr bwMode="auto">
            <a:xfrm>
              <a:off x="3103558" y="2824168"/>
              <a:ext cx="303213" cy="728664"/>
            </a:xfrm>
            <a:custGeom>
              <a:avLst/>
              <a:gdLst>
                <a:gd name="T0" fmla="*/ 0 w 191"/>
                <a:gd name="T1" fmla="*/ 0 h 459"/>
                <a:gd name="T2" fmla="*/ 149 w 191"/>
                <a:gd name="T3" fmla="*/ 459 h 459"/>
                <a:gd name="T4" fmla="*/ 149 w 191"/>
                <a:gd name="T5" fmla="*/ 459 h 459"/>
                <a:gd name="T6" fmla="*/ 161 w 191"/>
                <a:gd name="T7" fmla="*/ 459 h 459"/>
                <a:gd name="T8" fmla="*/ 173 w 191"/>
                <a:gd name="T9" fmla="*/ 447 h 459"/>
                <a:gd name="T10" fmla="*/ 191 w 191"/>
                <a:gd name="T11" fmla="*/ 435 h 459"/>
                <a:gd name="T12" fmla="*/ 59 w 191"/>
                <a:gd name="T13" fmla="*/ 23 h 459"/>
                <a:gd name="T14" fmla="*/ 59 w 191"/>
                <a:gd name="T15" fmla="*/ 23 h 459"/>
                <a:gd name="T16" fmla="*/ 0 w 191"/>
                <a:gd name="T17" fmla="*/ 0 h 459"/>
                <a:gd name="T18" fmla="*/ 0 w 191"/>
                <a:gd name="T19" fmla="*/ 0 h 4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1"/>
                <a:gd name="T31" fmla="*/ 0 h 459"/>
                <a:gd name="T32" fmla="*/ 191 w 191"/>
                <a:gd name="T33" fmla="*/ 459 h 45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1" h="459">
                  <a:moveTo>
                    <a:pt x="0" y="0"/>
                  </a:moveTo>
                  <a:lnTo>
                    <a:pt x="149" y="459"/>
                  </a:lnTo>
                  <a:lnTo>
                    <a:pt x="161" y="459"/>
                  </a:lnTo>
                  <a:lnTo>
                    <a:pt x="173" y="447"/>
                  </a:lnTo>
                  <a:lnTo>
                    <a:pt x="191" y="435"/>
                  </a:lnTo>
                  <a:lnTo>
                    <a:pt x="59" y="23"/>
                  </a:lnTo>
                  <a:lnTo>
                    <a:pt x="0" y="0"/>
                  </a:lnTo>
                  <a:close/>
                </a:path>
              </a:pathLst>
            </a:custGeom>
            <a:solidFill>
              <a:srgbClr val="FD86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98" name="Freeform 29"/>
            <p:cNvSpPr>
              <a:spLocks noEditPoints="1"/>
            </p:cNvSpPr>
            <p:nvPr/>
          </p:nvSpPr>
          <p:spPr bwMode="auto">
            <a:xfrm>
              <a:off x="2052634" y="2889255"/>
              <a:ext cx="1504948" cy="1296991"/>
            </a:xfrm>
            <a:custGeom>
              <a:avLst/>
              <a:gdLst>
                <a:gd name="T0" fmla="*/ 912 w 948"/>
                <a:gd name="T1" fmla="*/ 24 h 817"/>
                <a:gd name="T2" fmla="*/ 912 w 948"/>
                <a:gd name="T3" fmla="*/ 0 h 817"/>
                <a:gd name="T4" fmla="*/ 894 w 948"/>
                <a:gd name="T5" fmla="*/ 48 h 817"/>
                <a:gd name="T6" fmla="*/ 858 w 948"/>
                <a:gd name="T7" fmla="*/ 78 h 817"/>
                <a:gd name="T8" fmla="*/ 864 w 948"/>
                <a:gd name="T9" fmla="*/ 96 h 817"/>
                <a:gd name="T10" fmla="*/ 900 w 948"/>
                <a:gd name="T11" fmla="*/ 66 h 817"/>
                <a:gd name="T12" fmla="*/ 912 w 948"/>
                <a:gd name="T13" fmla="*/ 24 h 817"/>
                <a:gd name="T14" fmla="*/ 948 w 948"/>
                <a:gd name="T15" fmla="*/ 263 h 817"/>
                <a:gd name="T16" fmla="*/ 948 w 948"/>
                <a:gd name="T17" fmla="*/ 263 h 817"/>
                <a:gd name="T18" fmla="*/ 835 w 948"/>
                <a:gd name="T19" fmla="*/ 388 h 817"/>
                <a:gd name="T20" fmla="*/ 817 w 948"/>
                <a:gd name="T21" fmla="*/ 394 h 817"/>
                <a:gd name="T22" fmla="*/ 733 w 948"/>
                <a:gd name="T23" fmla="*/ 376 h 817"/>
                <a:gd name="T24" fmla="*/ 703 w 948"/>
                <a:gd name="T25" fmla="*/ 370 h 817"/>
                <a:gd name="T26" fmla="*/ 691 w 948"/>
                <a:gd name="T27" fmla="*/ 376 h 817"/>
                <a:gd name="T28" fmla="*/ 680 w 948"/>
                <a:gd name="T29" fmla="*/ 382 h 817"/>
                <a:gd name="T30" fmla="*/ 674 w 948"/>
                <a:gd name="T31" fmla="*/ 382 h 817"/>
                <a:gd name="T32" fmla="*/ 668 w 948"/>
                <a:gd name="T33" fmla="*/ 394 h 817"/>
                <a:gd name="T34" fmla="*/ 632 w 948"/>
                <a:gd name="T35" fmla="*/ 412 h 817"/>
                <a:gd name="T36" fmla="*/ 614 w 948"/>
                <a:gd name="T37" fmla="*/ 412 h 817"/>
                <a:gd name="T38" fmla="*/ 596 w 948"/>
                <a:gd name="T39" fmla="*/ 412 h 817"/>
                <a:gd name="T40" fmla="*/ 578 w 948"/>
                <a:gd name="T41" fmla="*/ 412 h 817"/>
                <a:gd name="T42" fmla="*/ 560 w 948"/>
                <a:gd name="T43" fmla="*/ 400 h 817"/>
                <a:gd name="T44" fmla="*/ 530 w 948"/>
                <a:gd name="T45" fmla="*/ 376 h 817"/>
                <a:gd name="T46" fmla="*/ 513 w 948"/>
                <a:gd name="T47" fmla="*/ 358 h 817"/>
                <a:gd name="T48" fmla="*/ 477 w 948"/>
                <a:gd name="T49" fmla="*/ 322 h 817"/>
                <a:gd name="T50" fmla="*/ 465 w 948"/>
                <a:gd name="T51" fmla="*/ 316 h 817"/>
                <a:gd name="T52" fmla="*/ 6 w 948"/>
                <a:gd name="T53" fmla="*/ 794 h 817"/>
                <a:gd name="T54" fmla="*/ 0 w 948"/>
                <a:gd name="T55" fmla="*/ 770 h 817"/>
                <a:gd name="T56" fmla="*/ 0 w 948"/>
                <a:gd name="T57" fmla="*/ 776 h 817"/>
                <a:gd name="T58" fmla="*/ 12 w 948"/>
                <a:gd name="T59" fmla="*/ 817 h 817"/>
                <a:gd name="T60" fmla="*/ 453 w 948"/>
                <a:gd name="T61" fmla="*/ 340 h 817"/>
                <a:gd name="T62" fmla="*/ 477 w 948"/>
                <a:gd name="T63" fmla="*/ 346 h 817"/>
                <a:gd name="T64" fmla="*/ 495 w 948"/>
                <a:gd name="T65" fmla="*/ 358 h 817"/>
                <a:gd name="T66" fmla="*/ 513 w 948"/>
                <a:gd name="T67" fmla="*/ 376 h 817"/>
                <a:gd name="T68" fmla="*/ 560 w 948"/>
                <a:gd name="T69" fmla="*/ 424 h 817"/>
                <a:gd name="T70" fmla="*/ 578 w 948"/>
                <a:gd name="T71" fmla="*/ 436 h 817"/>
                <a:gd name="T72" fmla="*/ 602 w 948"/>
                <a:gd name="T73" fmla="*/ 436 h 817"/>
                <a:gd name="T74" fmla="*/ 620 w 948"/>
                <a:gd name="T75" fmla="*/ 436 h 817"/>
                <a:gd name="T76" fmla="*/ 632 w 948"/>
                <a:gd name="T77" fmla="*/ 436 h 817"/>
                <a:gd name="T78" fmla="*/ 650 w 948"/>
                <a:gd name="T79" fmla="*/ 430 h 817"/>
                <a:gd name="T80" fmla="*/ 668 w 948"/>
                <a:gd name="T81" fmla="*/ 418 h 817"/>
                <a:gd name="T82" fmla="*/ 680 w 948"/>
                <a:gd name="T83" fmla="*/ 406 h 817"/>
                <a:gd name="T84" fmla="*/ 680 w 948"/>
                <a:gd name="T85" fmla="*/ 400 h 817"/>
                <a:gd name="T86" fmla="*/ 703 w 948"/>
                <a:gd name="T87" fmla="*/ 388 h 817"/>
                <a:gd name="T88" fmla="*/ 733 w 948"/>
                <a:gd name="T89" fmla="*/ 394 h 817"/>
                <a:gd name="T90" fmla="*/ 805 w 948"/>
                <a:gd name="T91" fmla="*/ 418 h 817"/>
                <a:gd name="T92" fmla="*/ 835 w 948"/>
                <a:gd name="T93" fmla="*/ 406 h 817"/>
                <a:gd name="T94" fmla="*/ 942 w 948"/>
                <a:gd name="T95" fmla="*/ 293 h 817"/>
                <a:gd name="T96" fmla="*/ 948 w 948"/>
                <a:gd name="T97" fmla="*/ 263 h 81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48"/>
                <a:gd name="T148" fmla="*/ 0 h 817"/>
                <a:gd name="T149" fmla="*/ 948 w 948"/>
                <a:gd name="T150" fmla="*/ 817 h 81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48" h="817">
                  <a:moveTo>
                    <a:pt x="912" y="24"/>
                  </a:moveTo>
                  <a:lnTo>
                    <a:pt x="912" y="24"/>
                  </a:lnTo>
                  <a:lnTo>
                    <a:pt x="912" y="0"/>
                  </a:lnTo>
                  <a:lnTo>
                    <a:pt x="906" y="24"/>
                  </a:lnTo>
                  <a:lnTo>
                    <a:pt x="894" y="48"/>
                  </a:lnTo>
                  <a:lnTo>
                    <a:pt x="876" y="66"/>
                  </a:lnTo>
                  <a:lnTo>
                    <a:pt x="858" y="78"/>
                  </a:lnTo>
                  <a:lnTo>
                    <a:pt x="864" y="96"/>
                  </a:lnTo>
                  <a:lnTo>
                    <a:pt x="888" y="84"/>
                  </a:lnTo>
                  <a:lnTo>
                    <a:pt x="900" y="66"/>
                  </a:lnTo>
                  <a:lnTo>
                    <a:pt x="912" y="42"/>
                  </a:lnTo>
                  <a:lnTo>
                    <a:pt x="912" y="24"/>
                  </a:lnTo>
                  <a:close/>
                  <a:moveTo>
                    <a:pt x="948" y="263"/>
                  </a:moveTo>
                  <a:lnTo>
                    <a:pt x="948" y="263"/>
                  </a:lnTo>
                  <a:lnTo>
                    <a:pt x="942" y="275"/>
                  </a:lnTo>
                  <a:lnTo>
                    <a:pt x="835" y="388"/>
                  </a:lnTo>
                  <a:lnTo>
                    <a:pt x="817" y="394"/>
                  </a:lnTo>
                  <a:lnTo>
                    <a:pt x="799" y="394"/>
                  </a:lnTo>
                  <a:lnTo>
                    <a:pt x="733" y="376"/>
                  </a:lnTo>
                  <a:lnTo>
                    <a:pt x="703" y="370"/>
                  </a:lnTo>
                  <a:lnTo>
                    <a:pt x="691" y="376"/>
                  </a:lnTo>
                  <a:lnTo>
                    <a:pt x="680" y="382"/>
                  </a:lnTo>
                  <a:lnTo>
                    <a:pt x="674" y="382"/>
                  </a:lnTo>
                  <a:lnTo>
                    <a:pt x="668" y="394"/>
                  </a:lnTo>
                  <a:lnTo>
                    <a:pt x="650" y="406"/>
                  </a:lnTo>
                  <a:lnTo>
                    <a:pt x="632" y="412"/>
                  </a:lnTo>
                  <a:lnTo>
                    <a:pt x="614" y="412"/>
                  </a:lnTo>
                  <a:lnTo>
                    <a:pt x="596" y="412"/>
                  </a:lnTo>
                  <a:lnTo>
                    <a:pt x="578" y="412"/>
                  </a:lnTo>
                  <a:lnTo>
                    <a:pt x="560" y="400"/>
                  </a:lnTo>
                  <a:lnTo>
                    <a:pt x="530" y="376"/>
                  </a:lnTo>
                  <a:lnTo>
                    <a:pt x="513" y="358"/>
                  </a:lnTo>
                  <a:lnTo>
                    <a:pt x="489" y="334"/>
                  </a:lnTo>
                  <a:lnTo>
                    <a:pt x="477" y="322"/>
                  </a:lnTo>
                  <a:lnTo>
                    <a:pt x="465" y="316"/>
                  </a:lnTo>
                  <a:lnTo>
                    <a:pt x="453" y="316"/>
                  </a:lnTo>
                  <a:lnTo>
                    <a:pt x="6" y="794"/>
                  </a:lnTo>
                  <a:lnTo>
                    <a:pt x="0" y="770"/>
                  </a:lnTo>
                  <a:lnTo>
                    <a:pt x="0" y="776"/>
                  </a:lnTo>
                  <a:lnTo>
                    <a:pt x="12" y="817"/>
                  </a:lnTo>
                  <a:lnTo>
                    <a:pt x="453" y="340"/>
                  </a:lnTo>
                  <a:lnTo>
                    <a:pt x="465" y="340"/>
                  </a:lnTo>
                  <a:lnTo>
                    <a:pt x="477" y="346"/>
                  </a:lnTo>
                  <a:lnTo>
                    <a:pt x="495" y="358"/>
                  </a:lnTo>
                  <a:lnTo>
                    <a:pt x="513" y="376"/>
                  </a:lnTo>
                  <a:lnTo>
                    <a:pt x="530" y="400"/>
                  </a:lnTo>
                  <a:lnTo>
                    <a:pt x="560" y="424"/>
                  </a:lnTo>
                  <a:lnTo>
                    <a:pt x="578" y="436"/>
                  </a:lnTo>
                  <a:lnTo>
                    <a:pt x="602" y="436"/>
                  </a:lnTo>
                  <a:lnTo>
                    <a:pt x="620" y="436"/>
                  </a:lnTo>
                  <a:lnTo>
                    <a:pt x="632" y="436"/>
                  </a:lnTo>
                  <a:lnTo>
                    <a:pt x="650" y="430"/>
                  </a:lnTo>
                  <a:lnTo>
                    <a:pt x="668" y="418"/>
                  </a:lnTo>
                  <a:lnTo>
                    <a:pt x="680" y="406"/>
                  </a:lnTo>
                  <a:lnTo>
                    <a:pt x="680" y="400"/>
                  </a:lnTo>
                  <a:lnTo>
                    <a:pt x="691" y="394"/>
                  </a:lnTo>
                  <a:lnTo>
                    <a:pt x="703" y="388"/>
                  </a:lnTo>
                  <a:lnTo>
                    <a:pt x="733" y="394"/>
                  </a:lnTo>
                  <a:lnTo>
                    <a:pt x="805" y="418"/>
                  </a:lnTo>
                  <a:lnTo>
                    <a:pt x="823" y="418"/>
                  </a:lnTo>
                  <a:lnTo>
                    <a:pt x="835" y="406"/>
                  </a:lnTo>
                  <a:lnTo>
                    <a:pt x="942" y="293"/>
                  </a:lnTo>
                  <a:lnTo>
                    <a:pt x="948" y="281"/>
                  </a:lnTo>
                  <a:lnTo>
                    <a:pt x="948" y="263"/>
                  </a:lnTo>
                  <a:close/>
                </a:path>
              </a:pathLst>
            </a:custGeom>
            <a:solidFill>
              <a:srgbClr val="FD86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99" name="Freeform 30"/>
            <p:cNvSpPr>
              <a:spLocks noEditPoints="1"/>
            </p:cNvSpPr>
            <p:nvPr/>
          </p:nvSpPr>
          <p:spPr bwMode="auto">
            <a:xfrm>
              <a:off x="2052634" y="2757493"/>
              <a:ext cx="1447797" cy="1419228"/>
            </a:xfrm>
            <a:custGeom>
              <a:avLst/>
              <a:gdLst>
                <a:gd name="T0" fmla="*/ 912 w 912"/>
                <a:gd name="T1" fmla="*/ 89 h 894"/>
                <a:gd name="T2" fmla="*/ 882 w 912"/>
                <a:gd name="T3" fmla="*/ 36 h 894"/>
                <a:gd name="T4" fmla="*/ 823 w 912"/>
                <a:gd name="T5" fmla="*/ 18 h 894"/>
                <a:gd name="T6" fmla="*/ 793 w 912"/>
                <a:gd name="T7" fmla="*/ 18 h 894"/>
                <a:gd name="T8" fmla="*/ 751 w 912"/>
                <a:gd name="T9" fmla="*/ 48 h 894"/>
                <a:gd name="T10" fmla="*/ 733 w 912"/>
                <a:gd name="T11" fmla="*/ 71 h 894"/>
                <a:gd name="T12" fmla="*/ 590 w 912"/>
                <a:gd name="T13" fmla="*/ 12 h 894"/>
                <a:gd name="T14" fmla="*/ 590 w 912"/>
                <a:gd name="T15" fmla="*/ 12 h 894"/>
                <a:gd name="T16" fmla="*/ 566 w 912"/>
                <a:gd name="T17" fmla="*/ 0 h 894"/>
                <a:gd name="T18" fmla="*/ 429 w 912"/>
                <a:gd name="T19" fmla="*/ 143 h 894"/>
                <a:gd name="T20" fmla="*/ 435 w 912"/>
                <a:gd name="T21" fmla="*/ 161 h 894"/>
                <a:gd name="T22" fmla="*/ 572 w 912"/>
                <a:gd name="T23" fmla="*/ 18 h 894"/>
                <a:gd name="T24" fmla="*/ 596 w 912"/>
                <a:gd name="T25" fmla="*/ 30 h 894"/>
                <a:gd name="T26" fmla="*/ 596 w 912"/>
                <a:gd name="T27" fmla="*/ 30 h 894"/>
                <a:gd name="T28" fmla="*/ 745 w 912"/>
                <a:gd name="T29" fmla="*/ 89 h 894"/>
                <a:gd name="T30" fmla="*/ 775 w 912"/>
                <a:gd name="T31" fmla="*/ 53 h 894"/>
                <a:gd name="T32" fmla="*/ 829 w 912"/>
                <a:gd name="T33" fmla="*/ 36 h 894"/>
                <a:gd name="T34" fmla="*/ 853 w 912"/>
                <a:gd name="T35" fmla="*/ 42 h 894"/>
                <a:gd name="T36" fmla="*/ 900 w 912"/>
                <a:gd name="T37" fmla="*/ 71 h 894"/>
                <a:gd name="T38" fmla="*/ 912 w 912"/>
                <a:gd name="T39" fmla="*/ 89 h 894"/>
                <a:gd name="T40" fmla="*/ 471 w 912"/>
                <a:gd name="T41" fmla="*/ 250 h 894"/>
                <a:gd name="T42" fmla="*/ 465 w 912"/>
                <a:gd name="T43" fmla="*/ 274 h 894"/>
                <a:gd name="T44" fmla="*/ 429 w 912"/>
                <a:gd name="T45" fmla="*/ 310 h 894"/>
                <a:gd name="T46" fmla="*/ 435 w 912"/>
                <a:gd name="T47" fmla="*/ 382 h 894"/>
                <a:gd name="T48" fmla="*/ 429 w 912"/>
                <a:gd name="T49" fmla="*/ 393 h 894"/>
                <a:gd name="T50" fmla="*/ 423 w 912"/>
                <a:gd name="T51" fmla="*/ 399 h 894"/>
                <a:gd name="T52" fmla="*/ 0 w 912"/>
                <a:gd name="T53" fmla="*/ 859 h 894"/>
                <a:gd name="T54" fmla="*/ 12 w 912"/>
                <a:gd name="T55" fmla="*/ 894 h 894"/>
                <a:gd name="T56" fmla="*/ 6 w 912"/>
                <a:gd name="T57" fmla="*/ 883 h 894"/>
                <a:gd name="T58" fmla="*/ 435 w 912"/>
                <a:gd name="T59" fmla="*/ 423 h 894"/>
                <a:gd name="T60" fmla="*/ 441 w 912"/>
                <a:gd name="T61" fmla="*/ 405 h 894"/>
                <a:gd name="T62" fmla="*/ 441 w 912"/>
                <a:gd name="T63" fmla="*/ 334 h 894"/>
                <a:gd name="T64" fmla="*/ 471 w 912"/>
                <a:gd name="T65" fmla="*/ 298 h 894"/>
                <a:gd name="T66" fmla="*/ 477 w 912"/>
                <a:gd name="T67" fmla="*/ 286 h 894"/>
                <a:gd name="T68" fmla="*/ 477 w 912"/>
                <a:gd name="T69" fmla="*/ 268 h 894"/>
                <a:gd name="T70" fmla="*/ 471 w 912"/>
                <a:gd name="T71" fmla="*/ 250 h 89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12"/>
                <a:gd name="T109" fmla="*/ 0 h 894"/>
                <a:gd name="T110" fmla="*/ 912 w 912"/>
                <a:gd name="T111" fmla="*/ 894 h 89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12" h="894">
                  <a:moveTo>
                    <a:pt x="912" y="89"/>
                  </a:moveTo>
                  <a:lnTo>
                    <a:pt x="912" y="89"/>
                  </a:lnTo>
                  <a:lnTo>
                    <a:pt x="900" y="59"/>
                  </a:lnTo>
                  <a:lnTo>
                    <a:pt x="882" y="36"/>
                  </a:lnTo>
                  <a:lnTo>
                    <a:pt x="853" y="24"/>
                  </a:lnTo>
                  <a:lnTo>
                    <a:pt x="823" y="18"/>
                  </a:lnTo>
                  <a:lnTo>
                    <a:pt x="793" y="18"/>
                  </a:lnTo>
                  <a:lnTo>
                    <a:pt x="769" y="30"/>
                  </a:lnTo>
                  <a:lnTo>
                    <a:pt x="751" y="48"/>
                  </a:lnTo>
                  <a:lnTo>
                    <a:pt x="733" y="71"/>
                  </a:lnTo>
                  <a:lnTo>
                    <a:pt x="590" y="12"/>
                  </a:lnTo>
                  <a:lnTo>
                    <a:pt x="566" y="0"/>
                  </a:lnTo>
                  <a:lnTo>
                    <a:pt x="429" y="143"/>
                  </a:lnTo>
                  <a:lnTo>
                    <a:pt x="435" y="161"/>
                  </a:lnTo>
                  <a:lnTo>
                    <a:pt x="572" y="18"/>
                  </a:lnTo>
                  <a:lnTo>
                    <a:pt x="596" y="30"/>
                  </a:lnTo>
                  <a:lnTo>
                    <a:pt x="745" y="89"/>
                  </a:lnTo>
                  <a:lnTo>
                    <a:pt x="757" y="71"/>
                  </a:lnTo>
                  <a:lnTo>
                    <a:pt x="775" y="53"/>
                  </a:lnTo>
                  <a:lnTo>
                    <a:pt x="799" y="42"/>
                  </a:lnTo>
                  <a:lnTo>
                    <a:pt x="829" y="36"/>
                  </a:lnTo>
                  <a:lnTo>
                    <a:pt x="853" y="42"/>
                  </a:lnTo>
                  <a:lnTo>
                    <a:pt x="876" y="53"/>
                  </a:lnTo>
                  <a:lnTo>
                    <a:pt x="900" y="71"/>
                  </a:lnTo>
                  <a:lnTo>
                    <a:pt x="912" y="89"/>
                  </a:lnTo>
                  <a:close/>
                  <a:moveTo>
                    <a:pt x="471" y="250"/>
                  </a:moveTo>
                  <a:lnTo>
                    <a:pt x="471" y="250"/>
                  </a:lnTo>
                  <a:lnTo>
                    <a:pt x="471" y="268"/>
                  </a:lnTo>
                  <a:lnTo>
                    <a:pt x="465" y="274"/>
                  </a:lnTo>
                  <a:lnTo>
                    <a:pt x="429" y="310"/>
                  </a:lnTo>
                  <a:lnTo>
                    <a:pt x="435" y="382"/>
                  </a:lnTo>
                  <a:lnTo>
                    <a:pt x="429" y="393"/>
                  </a:lnTo>
                  <a:lnTo>
                    <a:pt x="423" y="399"/>
                  </a:lnTo>
                  <a:lnTo>
                    <a:pt x="0" y="859"/>
                  </a:lnTo>
                  <a:lnTo>
                    <a:pt x="12" y="894"/>
                  </a:lnTo>
                  <a:lnTo>
                    <a:pt x="6" y="883"/>
                  </a:lnTo>
                  <a:lnTo>
                    <a:pt x="435" y="423"/>
                  </a:lnTo>
                  <a:lnTo>
                    <a:pt x="441" y="417"/>
                  </a:lnTo>
                  <a:lnTo>
                    <a:pt x="441" y="405"/>
                  </a:lnTo>
                  <a:lnTo>
                    <a:pt x="441" y="334"/>
                  </a:lnTo>
                  <a:lnTo>
                    <a:pt x="471" y="298"/>
                  </a:lnTo>
                  <a:lnTo>
                    <a:pt x="477" y="286"/>
                  </a:lnTo>
                  <a:lnTo>
                    <a:pt x="477" y="268"/>
                  </a:lnTo>
                  <a:lnTo>
                    <a:pt x="471" y="2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200" name="Line 31"/>
            <p:cNvSpPr>
              <a:spLocks noChangeShapeType="1"/>
            </p:cNvSpPr>
            <p:nvPr/>
          </p:nvSpPr>
          <p:spPr bwMode="auto">
            <a:xfrm>
              <a:off x="2998785" y="3619506"/>
              <a:ext cx="1588"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201" name="Line 32"/>
            <p:cNvSpPr>
              <a:spLocks noChangeShapeType="1"/>
            </p:cNvSpPr>
            <p:nvPr/>
          </p:nvSpPr>
          <p:spPr bwMode="auto">
            <a:xfrm>
              <a:off x="2998788" y="3619509"/>
              <a:ext cx="1588"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202" name="Freeform 33"/>
            <p:cNvSpPr>
              <a:spLocks/>
            </p:cNvSpPr>
            <p:nvPr/>
          </p:nvSpPr>
          <p:spPr bwMode="auto">
            <a:xfrm>
              <a:off x="3282950" y="2851150"/>
              <a:ext cx="141288" cy="142875"/>
            </a:xfrm>
            <a:custGeom>
              <a:avLst/>
              <a:gdLst>
                <a:gd name="T0" fmla="*/ 89 w 89"/>
                <a:gd name="T1" fmla="*/ 48 h 90"/>
                <a:gd name="T2" fmla="*/ 89 w 89"/>
                <a:gd name="T3" fmla="*/ 48 h 90"/>
                <a:gd name="T4" fmla="*/ 89 w 89"/>
                <a:gd name="T5" fmla="*/ 66 h 90"/>
                <a:gd name="T6" fmla="*/ 78 w 89"/>
                <a:gd name="T7" fmla="*/ 78 h 90"/>
                <a:gd name="T8" fmla="*/ 66 w 89"/>
                <a:gd name="T9" fmla="*/ 90 h 90"/>
                <a:gd name="T10" fmla="*/ 48 w 89"/>
                <a:gd name="T11" fmla="*/ 90 h 90"/>
                <a:gd name="T12" fmla="*/ 48 w 89"/>
                <a:gd name="T13" fmla="*/ 90 h 90"/>
                <a:gd name="T14" fmla="*/ 30 w 89"/>
                <a:gd name="T15" fmla="*/ 90 h 90"/>
                <a:gd name="T16" fmla="*/ 18 w 89"/>
                <a:gd name="T17" fmla="*/ 78 h 90"/>
                <a:gd name="T18" fmla="*/ 6 w 89"/>
                <a:gd name="T19" fmla="*/ 66 h 90"/>
                <a:gd name="T20" fmla="*/ 0 w 89"/>
                <a:gd name="T21" fmla="*/ 48 h 90"/>
                <a:gd name="T22" fmla="*/ 0 w 89"/>
                <a:gd name="T23" fmla="*/ 48 h 90"/>
                <a:gd name="T24" fmla="*/ 6 w 89"/>
                <a:gd name="T25" fmla="*/ 30 h 90"/>
                <a:gd name="T26" fmla="*/ 18 w 89"/>
                <a:gd name="T27" fmla="*/ 12 h 90"/>
                <a:gd name="T28" fmla="*/ 30 w 89"/>
                <a:gd name="T29" fmla="*/ 6 h 90"/>
                <a:gd name="T30" fmla="*/ 48 w 89"/>
                <a:gd name="T31" fmla="*/ 0 h 90"/>
                <a:gd name="T32" fmla="*/ 48 w 89"/>
                <a:gd name="T33" fmla="*/ 0 h 90"/>
                <a:gd name="T34" fmla="*/ 66 w 89"/>
                <a:gd name="T35" fmla="*/ 6 h 90"/>
                <a:gd name="T36" fmla="*/ 78 w 89"/>
                <a:gd name="T37" fmla="*/ 12 h 90"/>
                <a:gd name="T38" fmla="*/ 89 w 89"/>
                <a:gd name="T39" fmla="*/ 30 h 90"/>
                <a:gd name="T40" fmla="*/ 89 w 89"/>
                <a:gd name="T41" fmla="*/ 48 h 90"/>
                <a:gd name="T42" fmla="*/ 89 w 89"/>
                <a:gd name="T43" fmla="*/ 48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9"/>
                <a:gd name="T67" fmla="*/ 0 h 90"/>
                <a:gd name="T68" fmla="*/ 89 w 89"/>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9" h="90">
                  <a:moveTo>
                    <a:pt x="89" y="48"/>
                  </a:moveTo>
                  <a:lnTo>
                    <a:pt x="89" y="48"/>
                  </a:lnTo>
                  <a:lnTo>
                    <a:pt x="89" y="66"/>
                  </a:lnTo>
                  <a:lnTo>
                    <a:pt x="78" y="78"/>
                  </a:lnTo>
                  <a:lnTo>
                    <a:pt x="66" y="90"/>
                  </a:lnTo>
                  <a:lnTo>
                    <a:pt x="48" y="90"/>
                  </a:lnTo>
                  <a:lnTo>
                    <a:pt x="30" y="90"/>
                  </a:lnTo>
                  <a:lnTo>
                    <a:pt x="18" y="78"/>
                  </a:lnTo>
                  <a:lnTo>
                    <a:pt x="6" y="66"/>
                  </a:lnTo>
                  <a:lnTo>
                    <a:pt x="0" y="48"/>
                  </a:lnTo>
                  <a:lnTo>
                    <a:pt x="6" y="30"/>
                  </a:lnTo>
                  <a:lnTo>
                    <a:pt x="18" y="12"/>
                  </a:lnTo>
                  <a:lnTo>
                    <a:pt x="30" y="6"/>
                  </a:lnTo>
                  <a:lnTo>
                    <a:pt x="48" y="0"/>
                  </a:lnTo>
                  <a:lnTo>
                    <a:pt x="66" y="6"/>
                  </a:lnTo>
                  <a:lnTo>
                    <a:pt x="78" y="12"/>
                  </a:lnTo>
                  <a:lnTo>
                    <a:pt x="89" y="30"/>
                  </a:lnTo>
                  <a:lnTo>
                    <a:pt x="89"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grpSp>
      <p:grpSp>
        <p:nvGrpSpPr>
          <p:cNvPr id="8" name="Group 51"/>
          <p:cNvGrpSpPr>
            <a:grpSpLocks/>
          </p:cNvGrpSpPr>
          <p:nvPr/>
        </p:nvGrpSpPr>
        <p:grpSpPr bwMode="auto">
          <a:xfrm>
            <a:off x="5050320" y="1312804"/>
            <a:ext cx="1306513" cy="1966913"/>
            <a:chOff x="3093988" y="1562398"/>
            <a:chExt cx="1762572" cy="2652563"/>
          </a:xfrm>
        </p:grpSpPr>
        <p:sp>
          <p:nvSpPr>
            <p:cNvPr id="5159" name="Freeform 14"/>
            <p:cNvSpPr>
              <a:spLocks/>
            </p:cNvSpPr>
            <p:nvPr/>
          </p:nvSpPr>
          <p:spPr bwMode="auto">
            <a:xfrm>
              <a:off x="3196531" y="1692027"/>
              <a:ext cx="1220837" cy="2300436"/>
            </a:xfrm>
            <a:custGeom>
              <a:avLst/>
              <a:gdLst>
                <a:gd name="T0" fmla="*/ 544 w 631"/>
                <a:gd name="T1" fmla="*/ 423 h 1189"/>
                <a:gd name="T2" fmla="*/ 541 w 631"/>
                <a:gd name="T3" fmla="*/ 423 h 1189"/>
                <a:gd name="T4" fmla="*/ 533 w 631"/>
                <a:gd name="T5" fmla="*/ 288 h 1189"/>
                <a:gd name="T6" fmla="*/ 520 w 631"/>
                <a:gd name="T7" fmla="*/ 42 h 1189"/>
                <a:gd name="T8" fmla="*/ 481 w 631"/>
                <a:gd name="T9" fmla="*/ 4 h 1189"/>
                <a:gd name="T10" fmla="*/ 411 w 631"/>
                <a:gd name="T11" fmla="*/ 21 h 1189"/>
                <a:gd name="T12" fmla="*/ 345 w 631"/>
                <a:gd name="T13" fmla="*/ 48 h 1189"/>
                <a:gd name="T14" fmla="*/ 283 w 631"/>
                <a:gd name="T15" fmla="*/ 84 h 1189"/>
                <a:gd name="T16" fmla="*/ 227 w 631"/>
                <a:gd name="T17" fmla="*/ 133 h 1189"/>
                <a:gd name="T18" fmla="*/ 179 w 631"/>
                <a:gd name="T19" fmla="*/ 191 h 1189"/>
                <a:gd name="T20" fmla="*/ 140 w 631"/>
                <a:gd name="T21" fmla="*/ 262 h 1189"/>
                <a:gd name="T22" fmla="*/ 111 w 631"/>
                <a:gd name="T23" fmla="*/ 346 h 1189"/>
                <a:gd name="T24" fmla="*/ 0 w 631"/>
                <a:gd name="T25" fmla="*/ 485 h 1189"/>
                <a:gd name="T26" fmla="*/ 70 w 631"/>
                <a:gd name="T27" fmla="*/ 560 h 1189"/>
                <a:gd name="T28" fmla="*/ 85 w 631"/>
                <a:gd name="T29" fmla="*/ 648 h 1189"/>
                <a:gd name="T30" fmla="*/ 111 w 631"/>
                <a:gd name="T31" fmla="*/ 725 h 1189"/>
                <a:gd name="T32" fmla="*/ 149 w 631"/>
                <a:gd name="T33" fmla="*/ 789 h 1189"/>
                <a:gd name="T34" fmla="*/ 196 w 631"/>
                <a:gd name="T35" fmla="*/ 842 h 1189"/>
                <a:gd name="T36" fmla="*/ 248 w 631"/>
                <a:gd name="T37" fmla="*/ 883 h 1189"/>
                <a:gd name="T38" fmla="*/ 304 w 631"/>
                <a:gd name="T39" fmla="*/ 912 h 1189"/>
                <a:gd name="T40" fmla="*/ 362 w 631"/>
                <a:gd name="T41" fmla="*/ 928 h 1189"/>
                <a:gd name="T42" fmla="*/ 415 w 631"/>
                <a:gd name="T43" fmla="*/ 1183 h 1189"/>
                <a:gd name="T44" fmla="*/ 610 w 631"/>
                <a:gd name="T45" fmla="*/ 1166 h 1189"/>
                <a:gd name="T46" fmla="*/ 583 w 631"/>
                <a:gd name="T47" fmla="*/ 1021 h 1189"/>
                <a:gd name="T48" fmla="*/ 549 w 631"/>
                <a:gd name="T49" fmla="*/ 826 h 1189"/>
                <a:gd name="T50" fmla="*/ 526 w 631"/>
                <a:gd name="T51" fmla="*/ 680 h 1189"/>
                <a:gd name="T52" fmla="*/ 551 w 631"/>
                <a:gd name="T53" fmla="*/ 650 h 1189"/>
                <a:gd name="T54" fmla="*/ 591 w 631"/>
                <a:gd name="T55" fmla="*/ 622 h 1189"/>
                <a:gd name="T56" fmla="*/ 618 w 631"/>
                <a:gd name="T57" fmla="*/ 584 h 1189"/>
                <a:gd name="T58" fmla="*/ 630 w 631"/>
                <a:gd name="T59" fmla="*/ 542 h 1189"/>
                <a:gd name="T60" fmla="*/ 629 w 631"/>
                <a:gd name="T61" fmla="*/ 504 h 1189"/>
                <a:gd name="T62" fmla="*/ 613 w 631"/>
                <a:gd name="T63" fmla="*/ 469 h 1189"/>
                <a:gd name="T64" fmla="*/ 589 w 631"/>
                <a:gd name="T65" fmla="*/ 440 h 1189"/>
                <a:gd name="T66" fmla="*/ 560 w 631"/>
                <a:gd name="T67" fmla="*/ 424 h 11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31"/>
                <a:gd name="T103" fmla="*/ 0 h 1189"/>
                <a:gd name="T104" fmla="*/ 631 w 631"/>
                <a:gd name="T105" fmla="*/ 1189 h 118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31" h="1189">
                  <a:moveTo>
                    <a:pt x="545" y="423"/>
                  </a:moveTo>
                  <a:lnTo>
                    <a:pt x="544" y="423"/>
                  </a:lnTo>
                  <a:lnTo>
                    <a:pt x="543" y="423"/>
                  </a:lnTo>
                  <a:lnTo>
                    <a:pt x="541" y="423"/>
                  </a:lnTo>
                  <a:lnTo>
                    <a:pt x="539" y="423"/>
                  </a:lnTo>
                  <a:lnTo>
                    <a:pt x="533" y="288"/>
                  </a:lnTo>
                  <a:lnTo>
                    <a:pt x="526" y="150"/>
                  </a:lnTo>
                  <a:lnTo>
                    <a:pt x="520" y="42"/>
                  </a:lnTo>
                  <a:lnTo>
                    <a:pt x="518" y="0"/>
                  </a:lnTo>
                  <a:lnTo>
                    <a:pt x="481" y="4"/>
                  </a:lnTo>
                  <a:lnTo>
                    <a:pt x="446" y="12"/>
                  </a:lnTo>
                  <a:lnTo>
                    <a:pt x="411" y="21"/>
                  </a:lnTo>
                  <a:lnTo>
                    <a:pt x="377" y="33"/>
                  </a:lnTo>
                  <a:lnTo>
                    <a:pt x="345" y="48"/>
                  </a:lnTo>
                  <a:lnTo>
                    <a:pt x="313" y="65"/>
                  </a:lnTo>
                  <a:lnTo>
                    <a:pt x="283" y="84"/>
                  </a:lnTo>
                  <a:lnTo>
                    <a:pt x="254" y="107"/>
                  </a:lnTo>
                  <a:lnTo>
                    <a:pt x="227" y="133"/>
                  </a:lnTo>
                  <a:lnTo>
                    <a:pt x="202" y="161"/>
                  </a:lnTo>
                  <a:lnTo>
                    <a:pt x="179" y="191"/>
                  </a:lnTo>
                  <a:lnTo>
                    <a:pt x="158" y="225"/>
                  </a:lnTo>
                  <a:lnTo>
                    <a:pt x="140" y="262"/>
                  </a:lnTo>
                  <a:lnTo>
                    <a:pt x="123" y="302"/>
                  </a:lnTo>
                  <a:lnTo>
                    <a:pt x="111" y="346"/>
                  </a:lnTo>
                  <a:lnTo>
                    <a:pt x="100" y="392"/>
                  </a:lnTo>
                  <a:lnTo>
                    <a:pt x="0" y="485"/>
                  </a:lnTo>
                  <a:lnTo>
                    <a:pt x="69" y="513"/>
                  </a:lnTo>
                  <a:lnTo>
                    <a:pt x="70" y="560"/>
                  </a:lnTo>
                  <a:lnTo>
                    <a:pt x="75" y="606"/>
                  </a:lnTo>
                  <a:lnTo>
                    <a:pt x="85" y="648"/>
                  </a:lnTo>
                  <a:lnTo>
                    <a:pt x="97" y="687"/>
                  </a:lnTo>
                  <a:lnTo>
                    <a:pt x="111" y="725"/>
                  </a:lnTo>
                  <a:lnTo>
                    <a:pt x="129" y="758"/>
                  </a:lnTo>
                  <a:lnTo>
                    <a:pt x="149" y="789"/>
                  </a:lnTo>
                  <a:lnTo>
                    <a:pt x="172" y="818"/>
                  </a:lnTo>
                  <a:lnTo>
                    <a:pt x="196" y="842"/>
                  </a:lnTo>
                  <a:lnTo>
                    <a:pt x="221" y="865"/>
                  </a:lnTo>
                  <a:lnTo>
                    <a:pt x="248" y="883"/>
                  </a:lnTo>
                  <a:lnTo>
                    <a:pt x="276" y="899"/>
                  </a:lnTo>
                  <a:lnTo>
                    <a:pt x="304" y="912"/>
                  </a:lnTo>
                  <a:lnTo>
                    <a:pt x="333" y="922"/>
                  </a:lnTo>
                  <a:lnTo>
                    <a:pt x="362" y="928"/>
                  </a:lnTo>
                  <a:lnTo>
                    <a:pt x="389" y="930"/>
                  </a:lnTo>
                  <a:lnTo>
                    <a:pt x="415" y="1183"/>
                  </a:lnTo>
                  <a:lnTo>
                    <a:pt x="613" y="1189"/>
                  </a:lnTo>
                  <a:lnTo>
                    <a:pt x="610" y="1166"/>
                  </a:lnTo>
                  <a:lnTo>
                    <a:pt x="599" y="1106"/>
                  </a:lnTo>
                  <a:lnTo>
                    <a:pt x="583" y="1021"/>
                  </a:lnTo>
                  <a:lnTo>
                    <a:pt x="566" y="923"/>
                  </a:lnTo>
                  <a:lnTo>
                    <a:pt x="549" y="826"/>
                  </a:lnTo>
                  <a:lnTo>
                    <a:pt x="536" y="740"/>
                  </a:lnTo>
                  <a:lnTo>
                    <a:pt x="526" y="680"/>
                  </a:lnTo>
                  <a:lnTo>
                    <a:pt x="525" y="657"/>
                  </a:lnTo>
                  <a:lnTo>
                    <a:pt x="551" y="650"/>
                  </a:lnTo>
                  <a:lnTo>
                    <a:pt x="573" y="637"/>
                  </a:lnTo>
                  <a:lnTo>
                    <a:pt x="591" y="622"/>
                  </a:lnTo>
                  <a:lnTo>
                    <a:pt x="606" y="604"/>
                  </a:lnTo>
                  <a:lnTo>
                    <a:pt x="618" y="584"/>
                  </a:lnTo>
                  <a:lnTo>
                    <a:pt x="625" y="562"/>
                  </a:lnTo>
                  <a:lnTo>
                    <a:pt x="630" y="542"/>
                  </a:lnTo>
                  <a:lnTo>
                    <a:pt x="631" y="522"/>
                  </a:lnTo>
                  <a:lnTo>
                    <a:pt x="629" y="504"/>
                  </a:lnTo>
                  <a:lnTo>
                    <a:pt x="623" y="486"/>
                  </a:lnTo>
                  <a:lnTo>
                    <a:pt x="613" y="469"/>
                  </a:lnTo>
                  <a:lnTo>
                    <a:pt x="602" y="453"/>
                  </a:lnTo>
                  <a:lnTo>
                    <a:pt x="589" y="440"/>
                  </a:lnTo>
                  <a:lnTo>
                    <a:pt x="574" y="430"/>
                  </a:lnTo>
                  <a:lnTo>
                    <a:pt x="560" y="424"/>
                  </a:lnTo>
                  <a:lnTo>
                    <a:pt x="545" y="4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60" name="Freeform 15"/>
            <p:cNvSpPr>
              <a:spLocks/>
            </p:cNvSpPr>
            <p:nvPr/>
          </p:nvSpPr>
          <p:spPr bwMode="auto">
            <a:xfrm>
              <a:off x="3312617" y="1692027"/>
              <a:ext cx="1222772" cy="2300436"/>
            </a:xfrm>
            <a:custGeom>
              <a:avLst/>
              <a:gdLst>
                <a:gd name="T0" fmla="*/ 545 w 632"/>
                <a:gd name="T1" fmla="*/ 423 h 1189"/>
                <a:gd name="T2" fmla="*/ 541 w 632"/>
                <a:gd name="T3" fmla="*/ 423 h 1189"/>
                <a:gd name="T4" fmla="*/ 534 w 632"/>
                <a:gd name="T5" fmla="*/ 288 h 1189"/>
                <a:gd name="T6" fmla="*/ 521 w 632"/>
                <a:gd name="T7" fmla="*/ 42 h 1189"/>
                <a:gd name="T8" fmla="*/ 482 w 632"/>
                <a:gd name="T9" fmla="*/ 4 h 1189"/>
                <a:gd name="T10" fmla="*/ 412 w 632"/>
                <a:gd name="T11" fmla="*/ 21 h 1189"/>
                <a:gd name="T12" fmla="*/ 345 w 632"/>
                <a:gd name="T13" fmla="*/ 48 h 1189"/>
                <a:gd name="T14" fmla="*/ 283 w 632"/>
                <a:gd name="T15" fmla="*/ 84 h 1189"/>
                <a:gd name="T16" fmla="*/ 228 w 632"/>
                <a:gd name="T17" fmla="*/ 133 h 1189"/>
                <a:gd name="T18" fmla="*/ 179 w 632"/>
                <a:gd name="T19" fmla="*/ 191 h 1189"/>
                <a:gd name="T20" fmla="*/ 141 w 632"/>
                <a:gd name="T21" fmla="*/ 262 h 1189"/>
                <a:gd name="T22" fmla="*/ 112 w 632"/>
                <a:gd name="T23" fmla="*/ 346 h 1189"/>
                <a:gd name="T24" fmla="*/ 0 w 632"/>
                <a:gd name="T25" fmla="*/ 485 h 1189"/>
                <a:gd name="T26" fmla="*/ 71 w 632"/>
                <a:gd name="T27" fmla="*/ 560 h 1189"/>
                <a:gd name="T28" fmla="*/ 85 w 632"/>
                <a:gd name="T29" fmla="*/ 646 h 1189"/>
                <a:gd name="T30" fmla="*/ 112 w 632"/>
                <a:gd name="T31" fmla="*/ 719 h 1189"/>
                <a:gd name="T32" fmla="*/ 149 w 632"/>
                <a:gd name="T33" fmla="*/ 779 h 1189"/>
                <a:gd name="T34" fmla="*/ 195 w 632"/>
                <a:gd name="T35" fmla="*/ 829 h 1189"/>
                <a:gd name="T36" fmla="*/ 248 w 632"/>
                <a:gd name="T37" fmla="*/ 865 h 1189"/>
                <a:gd name="T38" fmla="*/ 304 w 632"/>
                <a:gd name="T39" fmla="*/ 890 h 1189"/>
                <a:gd name="T40" fmla="*/ 361 w 632"/>
                <a:gd name="T41" fmla="*/ 904 h 1189"/>
                <a:gd name="T42" fmla="*/ 415 w 632"/>
                <a:gd name="T43" fmla="*/ 1183 h 1189"/>
                <a:gd name="T44" fmla="*/ 610 w 632"/>
                <a:gd name="T45" fmla="*/ 1166 h 1189"/>
                <a:gd name="T46" fmla="*/ 583 w 632"/>
                <a:gd name="T47" fmla="*/ 1021 h 1189"/>
                <a:gd name="T48" fmla="*/ 550 w 632"/>
                <a:gd name="T49" fmla="*/ 826 h 1189"/>
                <a:gd name="T50" fmla="*/ 527 w 632"/>
                <a:gd name="T51" fmla="*/ 680 h 1189"/>
                <a:gd name="T52" fmla="*/ 552 w 632"/>
                <a:gd name="T53" fmla="*/ 650 h 1189"/>
                <a:gd name="T54" fmla="*/ 592 w 632"/>
                <a:gd name="T55" fmla="*/ 622 h 1189"/>
                <a:gd name="T56" fmla="*/ 619 w 632"/>
                <a:gd name="T57" fmla="*/ 584 h 1189"/>
                <a:gd name="T58" fmla="*/ 631 w 632"/>
                <a:gd name="T59" fmla="*/ 542 h 1189"/>
                <a:gd name="T60" fmla="*/ 629 w 632"/>
                <a:gd name="T61" fmla="*/ 504 h 1189"/>
                <a:gd name="T62" fmla="*/ 614 w 632"/>
                <a:gd name="T63" fmla="*/ 469 h 1189"/>
                <a:gd name="T64" fmla="*/ 589 w 632"/>
                <a:gd name="T65" fmla="*/ 440 h 1189"/>
                <a:gd name="T66" fmla="*/ 560 w 632"/>
                <a:gd name="T67" fmla="*/ 424 h 11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32"/>
                <a:gd name="T103" fmla="*/ 0 h 1189"/>
                <a:gd name="T104" fmla="*/ 632 w 632"/>
                <a:gd name="T105" fmla="*/ 1189 h 118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32" h="1189">
                  <a:moveTo>
                    <a:pt x="546" y="423"/>
                  </a:moveTo>
                  <a:lnTo>
                    <a:pt x="545" y="423"/>
                  </a:lnTo>
                  <a:lnTo>
                    <a:pt x="544" y="423"/>
                  </a:lnTo>
                  <a:lnTo>
                    <a:pt x="541" y="423"/>
                  </a:lnTo>
                  <a:lnTo>
                    <a:pt x="540" y="423"/>
                  </a:lnTo>
                  <a:lnTo>
                    <a:pt x="534" y="288"/>
                  </a:lnTo>
                  <a:lnTo>
                    <a:pt x="527" y="150"/>
                  </a:lnTo>
                  <a:lnTo>
                    <a:pt x="521" y="42"/>
                  </a:lnTo>
                  <a:lnTo>
                    <a:pt x="518" y="0"/>
                  </a:lnTo>
                  <a:lnTo>
                    <a:pt x="482" y="4"/>
                  </a:lnTo>
                  <a:lnTo>
                    <a:pt x="447" y="12"/>
                  </a:lnTo>
                  <a:lnTo>
                    <a:pt x="412" y="21"/>
                  </a:lnTo>
                  <a:lnTo>
                    <a:pt x="378" y="33"/>
                  </a:lnTo>
                  <a:lnTo>
                    <a:pt x="345" y="48"/>
                  </a:lnTo>
                  <a:lnTo>
                    <a:pt x="314" y="65"/>
                  </a:lnTo>
                  <a:lnTo>
                    <a:pt x="283" y="84"/>
                  </a:lnTo>
                  <a:lnTo>
                    <a:pt x="254" y="107"/>
                  </a:lnTo>
                  <a:lnTo>
                    <a:pt x="228" y="133"/>
                  </a:lnTo>
                  <a:lnTo>
                    <a:pt x="202" y="161"/>
                  </a:lnTo>
                  <a:lnTo>
                    <a:pt x="179" y="191"/>
                  </a:lnTo>
                  <a:lnTo>
                    <a:pt x="159" y="225"/>
                  </a:lnTo>
                  <a:lnTo>
                    <a:pt x="141" y="262"/>
                  </a:lnTo>
                  <a:lnTo>
                    <a:pt x="124" y="302"/>
                  </a:lnTo>
                  <a:lnTo>
                    <a:pt x="112" y="346"/>
                  </a:lnTo>
                  <a:lnTo>
                    <a:pt x="101" y="392"/>
                  </a:lnTo>
                  <a:lnTo>
                    <a:pt x="0" y="485"/>
                  </a:lnTo>
                  <a:lnTo>
                    <a:pt x="69" y="513"/>
                  </a:lnTo>
                  <a:lnTo>
                    <a:pt x="71" y="560"/>
                  </a:lnTo>
                  <a:lnTo>
                    <a:pt x="75" y="605"/>
                  </a:lnTo>
                  <a:lnTo>
                    <a:pt x="85" y="646"/>
                  </a:lnTo>
                  <a:lnTo>
                    <a:pt x="97" y="683"/>
                  </a:lnTo>
                  <a:lnTo>
                    <a:pt x="112" y="719"/>
                  </a:lnTo>
                  <a:lnTo>
                    <a:pt x="130" y="750"/>
                  </a:lnTo>
                  <a:lnTo>
                    <a:pt x="149" y="779"/>
                  </a:lnTo>
                  <a:lnTo>
                    <a:pt x="172" y="806"/>
                  </a:lnTo>
                  <a:lnTo>
                    <a:pt x="195" y="829"/>
                  </a:lnTo>
                  <a:lnTo>
                    <a:pt x="221" y="848"/>
                  </a:lnTo>
                  <a:lnTo>
                    <a:pt x="248" y="865"/>
                  </a:lnTo>
                  <a:lnTo>
                    <a:pt x="275" y="878"/>
                  </a:lnTo>
                  <a:lnTo>
                    <a:pt x="304" y="890"/>
                  </a:lnTo>
                  <a:lnTo>
                    <a:pt x="333" y="898"/>
                  </a:lnTo>
                  <a:lnTo>
                    <a:pt x="361" y="904"/>
                  </a:lnTo>
                  <a:lnTo>
                    <a:pt x="390" y="906"/>
                  </a:lnTo>
                  <a:lnTo>
                    <a:pt x="415" y="1183"/>
                  </a:lnTo>
                  <a:lnTo>
                    <a:pt x="614" y="1189"/>
                  </a:lnTo>
                  <a:lnTo>
                    <a:pt x="610" y="1166"/>
                  </a:lnTo>
                  <a:lnTo>
                    <a:pt x="599" y="1106"/>
                  </a:lnTo>
                  <a:lnTo>
                    <a:pt x="583" y="1021"/>
                  </a:lnTo>
                  <a:lnTo>
                    <a:pt x="566" y="923"/>
                  </a:lnTo>
                  <a:lnTo>
                    <a:pt x="550" y="826"/>
                  </a:lnTo>
                  <a:lnTo>
                    <a:pt x="536" y="740"/>
                  </a:lnTo>
                  <a:lnTo>
                    <a:pt x="527" y="680"/>
                  </a:lnTo>
                  <a:lnTo>
                    <a:pt x="525" y="657"/>
                  </a:lnTo>
                  <a:lnTo>
                    <a:pt x="552" y="650"/>
                  </a:lnTo>
                  <a:lnTo>
                    <a:pt x="574" y="637"/>
                  </a:lnTo>
                  <a:lnTo>
                    <a:pt x="592" y="622"/>
                  </a:lnTo>
                  <a:lnTo>
                    <a:pt x="606" y="604"/>
                  </a:lnTo>
                  <a:lnTo>
                    <a:pt x="619" y="584"/>
                  </a:lnTo>
                  <a:lnTo>
                    <a:pt x="626" y="562"/>
                  </a:lnTo>
                  <a:lnTo>
                    <a:pt x="631" y="542"/>
                  </a:lnTo>
                  <a:lnTo>
                    <a:pt x="632" y="522"/>
                  </a:lnTo>
                  <a:lnTo>
                    <a:pt x="629" y="504"/>
                  </a:lnTo>
                  <a:lnTo>
                    <a:pt x="623" y="486"/>
                  </a:lnTo>
                  <a:lnTo>
                    <a:pt x="614" y="469"/>
                  </a:lnTo>
                  <a:lnTo>
                    <a:pt x="603" y="453"/>
                  </a:lnTo>
                  <a:lnTo>
                    <a:pt x="589" y="440"/>
                  </a:lnTo>
                  <a:lnTo>
                    <a:pt x="575" y="430"/>
                  </a:lnTo>
                  <a:lnTo>
                    <a:pt x="560" y="424"/>
                  </a:lnTo>
                  <a:lnTo>
                    <a:pt x="546" y="423"/>
                  </a:lnTo>
                  <a:close/>
                </a:path>
              </a:pathLst>
            </a:custGeom>
            <a:solidFill>
              <a:srgbClr val="EF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61" name="Freeform 16"/>
            <p:cNvSpPr>
              <a:spLocks/>
            </p:cNvSpPr>
            <p:nvPr/>
          </p:nvSpPr>
          <p:spPr bwMode="auto">
            <a:xfrm>
              <a:off x="3446115" y="2595563"/>
              <a:ext cx="667493" cy="828081"/>
            </a:xfrm>
            <a:custGeom>
              <a:avLst/>
              <a:gdLst>
                <a:gd name="T0" fmla="*/ 345 w 345"/>
                <a:gd name="T1" fmla="*/ 18 h 428"/>
                <a:gd name="T2" fmla="*/ 309 w 345"/>
                <a:gd name="T3" fmla="*/ 0 h 428"/>
                <a:gd name="T4" fmla="*/ 190 w 345"/>
                <a:gd name="T5" fmla="*/ 169 h 428"/>
                <a:gd name="T6" fmla="*/ 183 w 345"/>
                <a:gd name="T7" fmla="*/ 118 h 428"/>
                <a:gd name="T8" fmla="*/ 166 w 345"/>
                <a:gd name="T9" fmla="*/ 82 h 428"/>
                <a:gd name="T10" fmla="*/ 142 w 345"/>
                <a:gd name="T11" fmla="*/ 59 h 428"/>
                <a:gd name="T12" fmla="*/ 113 w 345"/>
                <a:gd name="T13" fmla="*/ 47 h 428"/>
                <a:gd name="T14" fmla="*/ 81 w 345"/>
                <a:gd name="T15" fmla="*/ 43 h 428"/>
                <a:gd name="T16" fmla="*/ 51 w 345"/>
                <a:gd name="T17" fmla="*/ 46 h 428"/>
                <a:gd name="T18" fmla="*/ 23 w 345"/>
                <a:gd name="T19" fmla="*/ 54 h 428"/>
                <a:gd name="T20" fmla="*/ 0 w 345"/>
                <a:gd name="T21" fmla="*/ 65 h 428"/>
                <a:gd name="T22" fmla="*/ 3 w 345"/>
                <a:gd name="T23" fmla="*/ 104 h 428"/>
                <a:gd name="T24" fmla="*/ 8 w 345"/>
                <a:gd name="T25" fmla="*/ 140 h 428"/>
                <a:gd name="T26" fmla="*/ 15 w 345"/>
                <a:gd name="T27" fmla="*/ 174 h 428"/>
                <a:gd name="T28" fmla="*/ 25 w 345"/>
                <a:gd name="T29" fmla="*/ 206 h 428"/>
                <a:gd name="T30" fmla="*/ 35 w 345"/>
                <a:gd name="T31" fmla="*/ 236 h 428"/>
                <a:gd name="T32" fmla="*/ 49 w 345"/>
                <a:gd name="T33" fmla="*/ 264 h 428"/>
                <a:gd name="T34" fmla="*/ 64 w 345"/>
                <a:gd name="T35" fmla="*/ 289 h 428"/>
                <a:gd name="T36" fmla="*/ 81 w 345"/>
                <a:gd name="T37" fmla="*/ 312 h 428"/>
                <a:gd name="T38" fmla="*/ 100 w 345"/>
                <a:gd name="T39" fmla="*/ 334 h 428"/>
                <a:gd name="T40" fmla="*/ 119 w 345"/>
                <a:gd name="T41" fmla="*/ 353 h 428"/>
                <a:gd name="T42" fmla="*/ 138 w 345"/>
                <a:gd name="T43" fmla="*/ 371 h 428"/>
                <a:gd name="T44" fmla="*/ 160 w 345"/>
                <a:gd name="T45" fmla="*/ 386 h 428"/>
                <a:gd name="T46" fmla="*/ 183 w 345"/>
                <a:gd name="T47" fmla="*/ 399 h 428"/>
                <a:gd name="T48" fmla="*/ 205 w 345"/>
                <a:gd name="T49" fmla="*/ 411 h 428"/>
                <a:gd name="T50" fmla="*/ 229 w 345"/>
                <a:gd name="T51" fmla="*/ 421 h 428"/>
                <a:gd name="T52" fmla="*/ 252 w 345"/>
                <a:gd name="T53" fmla="*/ 428 h 428"/>
                <a:gd name="T54" fmla="*/ 285 w 345"/>
                <a:gd name="T55" fmla="*/ 379 h 428"/>
                <a:gd name="T56" fmla="*/ 309 w 345"/>
                <a:gd name="T57" fmla="*/ 317 h 428"/>
                <a:gd name="T58" fmla="*/ 326 w 345"/>
                <a:gd name="T59" fmla="*/ 249 h 428"/>
                <a:gd name="T60" fmla="*/ 337 w 345"/>
                <a:gd name="T61" fmla="*/ 181 h 428"/>
                <a:gd name="T62" fmla="*/ 343 w 345"/>
                <a:gd name="T63" fmla="*/ 118 h 428"/>
                <a:gd name="T64" fmla="*/ 345 w 345"/>
                <a:gd name="T65" fmla="*/ 66 h 428"/>
                <a:gd name="T66" fmla="*/ 345 w 345"/>
                <a:gd name="T67" fmla="*/ 31 h 428"/>
                <a:gd name="T68" fmla="*/ 345 w 345"/>
                <a:gd name="T69" fmla="*/ 18 h 42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5"/>
                <a:gd name="T106" fmla="*/ 0 h 428"/>
                <a:gd name="T107" fmla="*/ 345 w 345"/>
                <a:gd name="T108" fmla="*/ 428 h 42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5" h="428">
                  <a:moveTo>
                    <a:pt x="345" y="18"/>
                  </a:moveTo>
                  <a:lnTo>
                    <a:pt x="309" y="0"/>
                  </a:lnTo>
                  <a:lnTo>
                    <a:pt x="190" y="169"/>
                  </a:lnTo>
                  <a:lnTo>
                    <a:pt x="183" y="118"/>
                  </a:lnTo>
                  <a:lnTo>
                    <a:pt x="166" y="82"/>
                  </a:lnTo>
                  <a:lnTo>
                    <a:pt x="142" y="59"/>
                  </a:lnTo>
                  <a:lnTo>
                    <a:pt x="113" y="47"/>
                  </a:lnTo>
                  <a:lnTo>
                    <a:pt x="81" y="43"/>
                  </a:lnTo>
                  <a:lnTo>
                    <a:pt x="51" y="46"/>
                  </a:lnTo>
                  <a:lnTo>
                    <a:pt x="23" y="54"/>
                  </a:lnTo>
                  <a:lnTo>
                    <a:pt x="0" y="65"/>
                  </a:lnTo>
                  <a:lnTo>
                    <a:pt x="3" y="104"/>
                  </a:lnTo>
                  <a:lnTo>
                    <a:pt x="8" y="140"/>
                  </a:lnTo>
                  <a:lnTo>
                    <a:pt x="15" y="174"/>
                  </a:lnTo>
                  <a:lnTo>
                    <a:pt x="25" y="206"/>
                  </a:lnTo>
                  <a:lnTo>
                    <a:pt x="35" y="236"/>
                  </a:lnTo>
                  <a:lnTo>
                    <a:pt x="49" y="264"/>
                  </a:lnTo>
                  <a:lnTo>
                    <a:pt x="64" y="289"/>
                  </a:lnTo>
                  <a:lnTo>
                    <a:pt x="81" y="312"/>
                  </a:lnTo>
                  <a:lnTo>
                    <a:pt x="100" y="334"/>
                  </a:lnTo>
                  <a:lnTo>
                    <a:pt x="119" y="353"/>
                  </a:lnTo>
                  <a:lnTo>
                    <a:pt x="138" y="371"/>
                  </a:lnTo>
                  <a:lnTo>
                    <a:pt x="160" y="386"/>
                  </a:lnTo>
                  <a:lnTo>
                    <a:pt x="183" y="399"/>
                  </a:lnTo>
                  <a:lnTo>
                    <a:pt x="205" y="411"/>
                  </a:lnTo>
                  <a:lnTo>
                    <a:pt x="229" y="421"/>
                  </a:lnTo>
                  <a:lnTo>
                    <a:pt x="252" y="428"/>
                  </a:lnTo>
                  <a:lnTo>
                    <a:pt x="285" y="379"/>
                  </a:lnTo>
                  <a:lnTo>
                    <a:pt x="309" y="317"/>
                  </a:lnTo>
                  <a:lnTo>
                    <a:pt x="326" y="249"/>
                  </a:lnTo>
                  <a:lnTo>
                    <a:pt x="337" y="181"/>
                  </a:lnTo>
                  <a:lnTo>
                    <a:pt x="343" y="118"/>
                  </a:lnTo>
                  <a:lnTo>
                    <a:pt x="345" y="66"/>
                  </a:lnTo>
                  <a:lnTo>
                    <a:pt x="345" y="31"/>
                  </a:lnTo>
                  <a:lnTo>
                    <a:pt x="345" y="18"/>
                  </a:lnTo>
                  <a:close/>
                </a:path>
              </a:pathLst>
            </a:custGeom>
            <a:solidFill>
              <a:srgbClr val="E584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62" name="Freeform 17"/>
            <p:cNvSpPr>
              <a:spLocks/>
            </p:cNvSpPr>
            <p:nvPr/>
          </p:nvSpPr>
          <p:spPr bwMode="auto">
            <a:xfrm>
              <a:off x="3668614" y="3779639"/>
              <a:ext cx="1187946" cy="435322"/>
            </a:xfrm>
            <a:custGeom>
              <a:avLst/>
              <a:gdLst>
                <a:gd name="T0" fmla="*/ 358 w 614"/>
                <a:gd name="T1" fmla="*/ 0 h 225"/>
                <a:gd name="T2" fmla="*/ 360 w 614"/>
                <a:gd name="T3" fmla="*/ 5 h 225"/>
                <a:gd name="T4" fmla="*/ 361 w 614"/>
                <a:gd name="T5" fmla="*/ 17 h 225"/>
                <a:gd name="T6" fmla="*/ 357 w 614"/>
                <a:gd name="T7" fmla="*/ 35 h 225"/>
                <a:gd name="T8" fmla="*/ 344 w 614"/>
                <a:gd name="T9" fmla="*/ 55 h 225"/>
                <a:gd name="T10" fmla="*/ 339 w 614"/>
                <a:gd name="T11" fmla="*/ 66 h 225"/>
                <a:gd name="T12" fmla="*/ 321 w 614"/>
                <a:gd name="T13" fmla="*/ 81 h 225"/>
                <a:gd name="T14" fmla="*/ 299 w 614"/>
                <a:gd name="T15" fmla="*/ 95 h 225"/>
                <a:gd name="T16" fmla="*/ 276 w 614"/>
                <a:gd name="T17" fmla="*/ 104 h 225"/>
                <a:gd name="T18" fmla="*/ 253 w 614"/>
                <a:gd name="T19" fmla="*/ 109 h 225"/>
                <a:gd name="T20" fmla="*/ 229 w 614"/>
                <a:gd name="T21" fmla="*/ 108 h 225"/>
                <a:gd name="T22" fmla="*/ 207 w 614"/>
                <a:gd name="T23" fmla="*/ 99 h 225"/>
                <a:gd name="T24" fmla="*/ 187 w 614"/>
                <a:gd name="T25" fmla="*/ 84 h 225"/>
                <a:gd name="T26" fmla="*/ 171 w 614"/>
                <a:gd name="T27" fmla="*/ 57 h 225"/>
                <a:gd name="T28" fmla="*/ 164 w 614"/>
                <a:gd name="T29" fmla="*/ 61 h 225"/>
                <a:gd name="T30" fmla="*/ 144 w 614"/>
                <a:gd name="T31" fmla="*/ 72 h 225"/>
                <a:gd name="T32" fmla="*/ 116 w 614"/>
                <a:gd name="T33" fmla="*/ 89 h 225"/>
                <a:gd name="T34" fmla="*/ 85 w 614"/>
                <a:gd name="T35" fmla="*/ 110 h 225"/>
                <a:gd name="T36" fmla="*/ 53 w 614"/>
                <a:gd name="T37" fmla="*/ 136 h 225"/>
                <a:gd name="T38" fmla="*/ 27 w 614"/>
                <a:gd name="T39" fmla="*/ 165 h 225"/>
                <a:gd name="T40" fmla="*/ 7 w 614"/>
                <a:gd name="T41" fmla="*/ 195 h 225"/>
                <a:gd name="T42" fmla="*/ 0 w 614"/>
                <a:gd name="T43" fmla="*/ 225 h 225"/>
                <a:gd name="T44" fmla="*/ 614 w 614"/>
                <a:gd name="T45" fmla="*/ 225 h 225"/>
                <a:gd name="T46" fmla="*/ 614 w 614"/>
                <a:gd name="T47" fmla="*/ 223 h 225"/>
                <a:gd name="T48" fmla="*/ 612 w 614"/>
                <a:gd name="T49" fmla="*/ 218 h 225"/>
                <a:gd name="T50" fmla="*/ 611 w 614"/>
                <a:gd name="T51" fmla="*/ 208 h 225"/>
                <a:gd name="T52" fmla="*/ 609 w 614"/>
                <a:gd name="T53" fmla="*/ 198 h 225"/>
                <a:gd name="T54" fmla="*/ 604 w 614"/>
                <a:gd name="T55" fmla="*/ 183 h 225"/>
                <a:gd name="T56" fmla="*/ 598 w 614"/>
                <a:gd name="T57" fmla="*/ 167 h 225"/>
                <a:gd name="T58" fmla="*/ 589 w 614"/>
                <a:gd name="T59" fmla="*/ 150 h 225"/>
                <a:gd name="T60" fmla="*/ 578 w 614"/>
                <a:gd name="T61" fmla="*/ 131 h 225"/>
                <a:gd name="T62" fmla="*/ 565 w 614"/>
                <a:gd name="T63" fmla="*/ 113 h 225"/>
                <a:gd name="T64" fmla="*/ 547 w 614"/>
                <a:gd name="T65" fmla="*/ 93 h 225"/>
                <a:gd name="T66" fmla="*/ 526 w 614"/>
                <a:gd name="T67" fmla="*/ 74 h 225"/>
                <a:gd name="T68" fmla="*/ 502 w 614"/>
                <a:gd name="T69" fmla="*/ 56 h 225"/>
                <a:gd name="T70" fmla="*/ 473 w 614"/>
                <a:gd name="T71" fmla="*/ 39 h 225"/>
                <a:gd name="T72" fmla="*/ 441 w 614"/>
                <a:gd name="T73" fmla="*/ 24 h 225"/>
                <a:gd name="T74" fmla="*/ 402 w 614"/>
                <a:gd name="T75" fmla="*/ 11 h 225"/>
                <a:gd name="T76" fmla="*/ 358 w 614"/>
                <a:gd name="T77" fmla="*/ 0 h 2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14"/>
                <a:gd name="T118" fmla="*/ 0 h 225"/>
                <a:gd name="T119" fmla="*/ 614 w 614"/>
                <a:gd name="T120" fmla="*/ 225 h 22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14" h="225">
                  <a:moveTo>
                    <a:pt x="358" y="0"/>
                  </a:moveTo>
                  <a:lnTo>
                    <a:pt x="360" y="5"/>
                  </a:lnTo>
                  <a:lnTo>
                    <a:pt x="361" y="17"/>
                  </a:lnTo>
                  <a:lnTo>
                    <a:pt x="357" y="35"/>
                  </a:lnTo>
                  <a:lnTo>
                    <a:pt x="344" y="55"/>
                  </a:lnTo>
                  <a:lnTo>
                    <a:pt x="339" y="66"/>
                  </a:lnTo>
                  <a:lnTo>
                    <a:pt x="321" y="81"/>
                  </a:lnTo>
                  <a:lnTo>
                    <a:pt x="299" y="95"/>
                  </a:lnTo>
                  <a:lnTo>
                    <a:pt x="276" y="104"/>
                  </a:lnTo>
                  <a:lnTo>
                    <a:pt x="253" y="109"/>
                  </a:lnTo>
                  <a:lnTo>
                    <a:pt x="229" y="108"/>
                  </a:lnTo>
                  <a:lnTo>
                    <a:pt x="207" y="99"/>
                  </a:lnTo>
                  <a:lnTo>
                    <a:pt x="187" y="84"/>
                  </a:lnTo>
                  <a:lnTo>
                    <a:pt x="171" y="57"/>
                  </a:lnTo>
                  <a:lnTo>
                    <a:pt x="164" y="61"/>
                  </a:lnTo>
                  <a:lnTo>
                    <a:pt x="144" y="72"/>
                  </a:lnTo>
                  <a:lnTo>
                    <a:pt x="116" y="89"/>
                  </a:lnTo>
                  <a:lnTo>
                    <a:pt x="85" y="110"/>
                  </a:lnTo>
                  <a:lnTo>
                    <a:pt x="53" y="136"/>
                  </a:lnTo>
                  <a:lnTo>
                    <a:pt x="27" y="165"/>
                  </a:lnTo>
                  <a:lnTo>
                    <a:pt x="7" y="195"/>
                  </a:lnTo>
                  <a:lnTo>
                    <a:pt x="0" y="225"/>
                  </a:lnTo>
                  <a:lnTo>
                    <a:pt x="614" y="225"/>
                  </a:lnTo>
                  <a:lnTo>
                    <a:pt x="614" y="223"/>
                  </a:lnTo>
                  <a:lnTo>
                    <a:pt x="612" y="218"/>
                  </a:lnTo>
                  <a:lnTo>
                    <a:pt x="611" y="208"/>
                  </a:lnTo>
                  <a:lnTo>
                    <a:pt x="609" y="198"/>
                  </a:lnTo>
                  <a:lnTo>
                    <a:pt x="604" y="183"/>
                  </a:lnTo>
                  <a:lnTo>
                    <a:pt x="598" y="167"/>
                  </a:lnTo>
                  <a:lnTo>
                    <a:pt x="589" y="150"/>
                  </a:lnTo>
                  <a:lnTo>
                    <a:pt x="578" y="131"/>
                  </a:lnTo>
                  <a:lnTo>
                    <a:pt x="565" y="113"/>
                  </a:lnTo>
                  <a:lnTo>
                    <a:pt x="547" y="93"/>
                  </a:lnTo>
                  <a:lnTo>
                    <a:pt x="526" y="74"/>
                  </a:lnTo>
                  <a:lnTo>
                    <a:pt x="502" y="56"/>
                  </a:lnTo>
                  <a:lnTo>
                    <a:pt x="473" y="39"/>
                  </a:lnTo>
                  <a:lnTo>
                    <a:pt x="441" y="24"/>
                  </a:lnTo>
                  <a:lnTo>
                    <a:pt x="402" y="11"/>
                  </a:lnTo>
                  <a:lnTo>
                    <a:pt x="358" y="0"/>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63" name="Freeform 18"/>
            <p:cNvSpPr>
              <a:spLocks/>
            </p:cNvSpPr>
            <p:nvPr/>
          </p:nvSpPr>
          <p:spPr bwMode="auto">
            <a:xfrm>
              <a:off x="3093988" y="1659136"/>
              <a:ext cx="1364010" cy="2207568"/>
            </a:xfrm>
            <a:custGeom>
              <a:avLst/>
              <a:gdLst>
                <a:gd name="T0" fmla="*/ 649 w 705"/>
                <a:gd name="T1" fmla="*/ 637 h 1141"/>
                <a:gd name="T2" fmla="*/ 692 w 705"/>
                <a:gd name="T3" fmla="*/ 588 h 1141"/>
                <a:gd name="T4" fmla="*/ 705 w 705"/>
                <a:gd name="T5" fmla="*/ 530 h 1141"/>
                <a:gd name="T6" fmla="*/ 688 w 705"/>
                <a:gd name="T7" fmla="*/ 477 h 1141"/>
                <a:gd name="T8" fmla="*/ 658 w 705"/>
                <a:gd name="T9" fmla="*/ 446 h 1141"/>
                <a:gd name="T10" fmla="*/ 626 w 705"/>
                <a:gd name="T11" fmla="*/ 432 h 1141"/>
                <a:gd name="T12" fmla="*/ 592 w 705"/>
                <a:gd name="T13" fmla="*/ 426 h 1141"/>
                <a:gd name="T14" fmla="*/ 563 w 705"/>
                <a:gd name="T15" fmla="*/ 1 h 1141"/>
                <a:gd name="T16" fmla="*/ 521 w 705"/>
                <a:gd name="T17" fmla="*/ 7 h 1141"/>
                <a:gd name="T18" fmla="*/ 424 w 705"/>
                <a:gd name="T19" fmla="*/ 29 h 1141"/>
                <a:gd name="T20" fmla="*/ 340 w 705"/>
                <a:gd name="T21" fmla="*/ 72 h 1141"/>
                <a:gd name="T22" fmla="*/ 266 w 705"/>
                <a:gd name="T23" fmla="*/ 142 h 1141"/>
                <a:gd name="T24" fmla="*/ 200 w 705"/>
                <a:gd name="T25" fmla="*/ 247 h 1141"/>
                <a:gd name="T26" fmla="*/ 144 w 705"/>
                <a:gd name="T27" fmla="*/ 393 h 1141"/>
                <a:gd name="T28" fmla="*/ 118 w 705"/>
                <a:gd name="T29" fmla="*/ 605 h 1141"/>
                <a:gd name="T30" fmla="*/ 146 w 705"/>
                <a:gd name="T31" fmla="*/ 725 h 1141"/>
                <a:gd name="T32" fmla="*/ 199 w 705"/>
                <a:gd name="T33" fmla="*/ 824 h 1141"/>
                <a:gd name="T34" fmla="*/ 269 w 705"/>
                <a:gd name="T35" fmla="*/ 900 h 1141"/>
                <a:gd name="T36" fmla="*/ 352 w 705"/>
                <a:gd name="T37" fmla="*/ 951 h 1141"/>
                <a:gd name="T38" fmla="*/ 439 w 705"/>
                <a:gd name="T39" fmla="*/ 974 h 1141"/>
                <a:gd name="T40" fmla="*/ 469 w 705"/>
                <a:gd name="T41" fmla="*/ 946 h 1141"/>
                <a:gd name="T42" fmla="*/ 399 w 705"/>
                <a:gd name="T43" fmla="*/ 936 h 1141"/>
                <a:gd name="T44" fmla="*/ 317 w 705"/>
                <a:gd name="T45" fmla="*/ 898 h 1141"/>
                <a:gd name="T46" fmla="*/ 244 w 705"/>
                <a:gd name="T47" fmla="*/ 834 h 1141"/>
                <a:gd name="T48" fmla="*/ 187 w 705"/>
                <a:gd name="T49" fmla="*/ 745 h 1141"/>
                <a:gd name="T50" fmla="*/ 152 w 705"/>
                <a:gd name="T51" fmla="*/ 635 h 1141"/>
                <a:gd name="T52" fmla="*/ 145 w 705"/>
                <a:gd name="T53" fmla="*/ 538 h 1141"/>
                <a:gd name="T54" fmla="*/ 170 w 705"/>
                <a:gd name="T55" fmla="*/ 406 h 1141"/>
                <a:gd name="T56" fmla="*/ 222 w 705"/>
                <a:gd name="T57" fmla="*/ 270 h 1141"/>
                <a:gd name="T58" fmla="*/ 282 w 705"/>
                <a:gd name="T59" fmla="*/ 170 h 1141"/>
                <a:gd name="T60" fmla="*/ 348 w 705"/>
                <a:gd name="T61" fmla="*/ 102 h 1141"/>
                <a:gd name="T62" fmla="*/ 424 w 705"/>
                <a:gd name="T63" fmla="*/ 61 h 1141"/>
                <a:gd name="T64" fmla="*/ 511 w 705"/>
                <a:gd name="T65" fmla="*/ 38 h 1141"/>
                <a:gd name="T66" fmla="*/ 567 w 705"/>
                <a:gd name="T67" fmla="*/ 456 h 1141"/>
                <a:gd name="T68" fmla="*/ 585 w 705"/>
                <a:gd name="T69" fmla="*/ 455 h 1141"/>
                <a:gd name="T70" fmla="*/ 614 w 705"/>
                <a:gd name="T71" fmla="*/ 458 h 1141"/>
                <a:gd name="T72" fmla="*/ 640 w 705"/>
                <a:gd name="T73" fmla="*/ 470 h 1141"/>
                <a:gd name="T74" fmla="*/ 663 w 705"/>
                <a:gd name="T75" fmla="*/ 492 h 1141"/>
                <a:gd name="T76" fmla="*/ 675 w 705"/>
                <a:gd name="T77" fmla="*/ 530 h 1141"/>
                <a:gd name="T78" fmla="*/ 648 w 705"/>
                <a:gd name="T79" fmla="*/ 605 h 1141"/>
                <a:gd name="T80" fmla="*/ 591 w 705"/>
                <a:gd name="T81" fmla="*/ 634 h 1141"/>
                <a:gd name="T82" fmla="*/ 574 w 705"/>
                <a:gd name="T83" fmla="*/ 656 h 1141"/>
                <a:gd name="T84" fmla="*/ 604 w 705"/>
                <a:gd name="T85" fmla="*/ 842 h 1141"/>
                <a:gd name="T86" fmla="*/ 643 w 705"/>
                <a:gd name="T87" fmla="*/ 1082 h 1141"/>
                <a:gd name="T88" fmla="*/ 672 w 705"/>
                <a:gd name="T89" fmla="*/ 1078 h 1141"/>
                <a:gd name="T90" fmla="*/ 635 w 705"/>
                <a:gd name="T91" fmla="*/ 849 h 1141"/>
                <a:gd name="T92" fmla="*/ 604 w 705"/>
                <a:gd name="T93" fmla="*/ 675 h 114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05"/>
                <a:gd name="T142" fmla="*/ 0 h 1141"/>
                <a:gd name="T143" fmla="*/ 705 w 705"/>
                <a:gd name="T144" fmla="*/ 1141 h 114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05" h="1141">
                  <a:moveTo>
                    <a:pt x="602" y="658"/>
                  </a:moveTo>
                  <a:lnTo>
                    <a:pt x="627" y="650"/>
                  </a:lnTo>
                  <a:lnTo>
                    <a:pt x="649" y="637"/>
                  </a:lnTo>
                  <a:lnTo>
                    <a:pt x="667" y="623"/>
                  </a:lnTo>
                  <a:lnTo>
                    <a:pt x="682" y="606"/>
                  </a:lnTo>
                  <a:lnTo>
                    <a:pt x="692" y="588"/>
                  </a:lnTo>
                  <a:lnTo>
                    <a:pt x="699" y="569"/>
                  </a:lnTo>
                  <a:lnTo>
                    <a:pt x="704" y="549"/>
                  </a:lnTo>
                  <a:lnTo>
                    <a:pt x="705" y="530"/>
                  </a:lnTo>
                  <a:lnTo>
                    <a:pt x="702" y="510"/>
                  </a:lnTo>
                  <a:lnTo>
                    <a:pt x="698" y="493"/>
                  </a:lnTo>
                  <a:lnTo>
                    <a:pt x="688" y="477"/>
                  </a:lnTo>
                  <a:lnTo>
                    <a:pt x="675" y="461"/>
                  </a:lnTo>
                  <a:lnTo>
                    <a:pt x="666" y="454"/>
                  </a:lnTo>
                  <a:lnTo>
                    <a:pt x="658" y="446"/>
                  </a:lnTo>
                  <a:lnTo>
                    <a:pt x="648" y="441"/>
                  </a:lnTo>
                  <a:lnTo>
                    <a:pt x="637" y="435"/>
                  </a:lnTo>
                  <a:lnTo>
                    <a:pt x="626" y="432"/>
                  </a:lnTo>
                  <a:lnTo>
                    <a:pt x="615" y="429"/>
                  </a:lnTo>
                  <a:lnTo>
                    <a:pt x="604" y="427"/>
                  </a:lnTo>
                  <a:lnTo>
                    <a:pt x="592" y="426"/>
                  </a:lnTo>
                  <a:lnTo>
                    <a:pt x="571" y="0"/>
                  </a:lnTo>
                  <a:lnTo>
                    <a:pt x="568" y="0"/>
                  </a:lnTo>
                  <a:lnTo>
                    <a:pt x="563" y="1"/>
                  </a:lnTo>
                  <a:lnTo>
                    <a:pt x="559" y="2"/>
                  </a:lnTo>
                  <a:lnTo>
                    <a:pt x="556" y="2"/>
                  </a:lnTo>
                  <a:lnTo>
                    <a:pt x="521" y="7"/>
                  </a:lnTo>
                  <a:lnTo>
                    <a:pt x="487" y="12"/>
                  </a:lnTo>
                  <a:lnTo>
                    <a:pt x="456" y="19"/>
                  </a:lnTo>
                  <a:lnTo>
                    <a:pt x="424" y="29"/>
                  </a:lnTo>
                  <a:lnTo>
                    <a:pt x="395" y="41"/>
                  </a:lnTo>
                  <a:lnTo>
                    <a:pt x="367" y="55"/>
                  </a:lnTo>
                  <a:lnTo>
                    <a:pt x="340" y="72"/>
                  </a:lnTo>
                  <a:lnTo>
                    <a:pt x="314" y="92"/>
                  </a:lnTo>
                  <a:lnTo>
                    <a:pt x="289" y="116"/>
                  </a:lnTo>
                  <a:lnTo>
                    <a:pt x="266" y="142"/>
                  </a:lnTo>
                  <a:lnTo>
                    <a:pt x="243" y="173"/>
                  </a:lnTo>
                  <a:lnTo>
                    <a:pt x="221" y="208"/>
                  </a:lnTo>
                  <a:lnTo>
                    <a:pt x="200" y="247"/>
                  </a:lnTo>
                  <a:lnTo>
                    <a:pt x="181" y="291"/>
                  </a:lnTo>
                  <a:lnTo>
                    <a:pt x="162" y="340"/>
                  </a:lnTo>
                  <a:lnTo>
                    <a:pt x="144" y="393"/>
                  </a:lnTo>
                  <a:lnTo>
                    <a:pt x="0" y="533"/>
                  </a:lnTo>
                  <a:lnTo>
                    <a:pt x="116" y="561"/>
                  </a:lnTo>
                  <a:lnTo>
                    <a:pt x="118" y="605"/>
                  </a:lnTo>
                  <a:lnTo>
                    <a:pt x="124" y="647"/>
                  </a:lnTo>
                  <a:lnTo>
                    <a:pt x="134" y="687"/>
                  </a:lnTo>
                  <a:lnTo>
                    <a:pt x="146" y="725"/>
                  </a:lnTo>
                  <a:lnTo>
                    <a:pt x="162" y="760"/>
                  </a:lnTo>
                  <a:lnTo>
                    <a:pt x="179" y="792"/>
                  </a:lnTo>
                  <a:lnTo>
                    <a:pt x="199" y="824"/>
                  </a:lnTo>
                  <a:lnTo>
                    <a:pt x="221" y="852"/>
                  </a:lnTo>
                  <a:lnTo>
                    <a:pt x="244" y="877"/>
                  </a:lnTo>
                  <a:lnTo>
                    <a:pt x="269" y="900"/>
                  </a:lnTo>
                  <a:lnTo>
                    <a:pt x="296" y="920"/>
                  </a:lnTo>
                  <a:lnTo>
                    <a:pt x="323" y="936"/>
                  </a:lnTo>
                  <a:lnTo>
                    <a:pt x="352" y="951"/>
                  </a:lnTo>
                  <a:lnTo>
                    <a:pt x="381" y="962"/>
                  </a:lnTo>
                  <a:lnTo>
                    <a:pt x="410" y="969"/>
                  </a:lnTo>
                  <a:lnTo>
                    <a:pt x="439" y="974"/>
                  </a:lnTo>
                  <a:lnTo>
                    <a:pt x="435" y="1140"/>
                  </a:lnTo>
                  <a:lnTo>
                    <a:pt x="464" y="1141"/>
                  </a:lnTo>
                  <a:lnTo>
                    <a:pt x="469" y="946"/>
                  </a:lnTo>
                  <a:lnTo>
                    <a:pt x="454" y="945"/>
                  </a:lnTo>
                  <a:lnTo>
                    <a:pt x="427" y="943"/>
                  </a:lnTo>
                  <a:lnTo>
                    <a:pt x="399" y="936"/>
                  </a:lnTo>
                  <a:lnTo>
                    <a:pt x="371" y="927"/>
                  </a:lnTo>
                  <a:lnTo>
                    <a:pt x="343" y="913"/>
                  </a:lnTo>
                  <a:lnTo>
                    <a:pt x="317" y="898"/>
                  </a:lnTo>
                  <a:lnTo>
                    <a:pt x="291" y="880"/>
                  </a:lnTo>
                  <a:lnTo>
                    <a:pt x="267" y="858"/>
                  </a:lnTo>
                  <a:lnTo>
                    <a:pt x="244" y="834"/>
                  </a:lnTo>
                  <a:lnTo>
                    <a:pt x="222" y="807"/>
                  </a:lnTo>
                  <a:lnTo>
                    <a:pt x="204" y="777"/>
                  </a:lnTo>
                  <a:lnTo>
                    <a:pt x="187" y="745"/>
                  </a:lnTo>
                  <a:lnTo>
                    <a:pt x="173" y="710"/>
                  </a:lnTo>
                  <a:lnTo>
                    <a:pt x="161" y="674"/>
                  </a:lnTo>
                  <a:lnTo>
                    <a:pt x="152" y="635"/>
                  </a:lnTo>
                  <a:lnTo>
                    <a:pt x="147" y="594"/>
                  </a:lnTo>
                  <a:lnTo>
                    <a:pt x="145" y="550"/>
                  </a:lnTo>
                  <a:lnTo>
                    <a:pt x="145" y="538"/>
                  </a:lnTo>
                  <a:lnTo>
                    <a:pt x="59" y="518"/>
                  </a:lnTo>
                  <a:lnTo>
                    <a:pt x="169" y="410"/>
                  </a:lnTo>
                  <a:lnTo>
                    <a:pt x="170" y="406"/>
                  </a:lnTo>
                  <a:lnTo>
                    <a:pt x="187" y="355"/>
                  </a:lnTo>
                  <a:lnTo>
                    <a:pt x="204" y="311"/>
                  </a:lnTo>
                  <a:lnTo>
                    <a:pt x="222" y="270"/>
                  </a:lnTo>
                  <a:lnTo>
                    <a:pt x="242" y="232"/>
                  </a:lnTo>
                  <a:lnTo>
                    <a:pt x="261" y="199"/>
                  </a:lnTo>
                  <a:lnTo>
                    <a:pt x="282" y="170"/>
                  </a:lnTo>
                  <a:lnTo>
                    <a:pt x="302" y="144"/>
                  </a:lnTo>
                  <a:lnTo>
                    <a:pt x="325" y="122"/>
                  </a:lnTo>
                  <a:lnTo>
                    <a:pt x="348" y="102"/>
                  </a:lnTo>
                  <a:lnTo>
                    <a:pt x="372" y="86"/>
                  </a:lnTo>
                  <a:lnTo>
                    <a:pt x="398" y="72"/>
                  </a:lnTo>
                  <a:lnTo>
                    <a:pt x="424" y="61"/>
                  </a:lnTo>
                  <a:lnTo>
                    <a:pt x="452" y="52"/>
                  </a:lnTo>
                  <a:lnTo>
                    <a:pt x="481" y="44"/>
                  </a:lnTo>
                  <a:lnTo>
                    <a:pt x="511" y="38"/>
                  </a:lnTo>
                  <a:lnTo>
                    <a:pt x="543" y="34"/>
                  </a:lnTo>
                  <a:lnTo>
                    <a:pt x="565" y="456"/>
                  </a:lnTo>
                  <a:lnTo>
                    <a:pt x="567" y="456"/>
                  </a:lnTo>
                  <a:lnTo>
                    <a:pt x="574" y="455"/>
                  </a:lnTo>
                  <a:lnTo>
                    <a:pt x="582" y="455"/>
                  </a:lnTo>
                  <a:lnTo>
                    <a:pt x="585" y="455"/>
                  </a:lnTo>
                  <a:lnTo>
                    <a:pt x="595" y="455"/>
                  </a:lnTo>
                  <a:lnTo>
                    <a:pt x="604" y="456"/>
                  </a:lnTo>
                  <a:lnTo>
                    <a:pt x="614" y="458"/>
                  </a:lnTo>
                  <a:lnTo>
                    <a:pt x="624" y="462"/>
                  </a:lnTo>
                  <a:lnTo>
                    <a:pt x="632" y="466"/>
                  </a:lnTo>
                  <a:lnTo>
                    <a:pt x="640" y="470"/>
                  </a:lnTo>
                  <a:lnTo>
                    <a:pt x="647" y="475"/>
                  </a:lnTo>
                  <a:lnTo>
                    <a:pt x="654" y="481"/>
                  </a:lnTo>
                  <a:lnTo>
                    <a:pt x="663" y="492"/>
                  </a:lnTo>
                  <a:lnTo>
                    <a:pt x="669" y="504"/>
                  </a:lnTo>
                  <a:lnTo>
                    <a:pt x="672" y="518"/>
                  </a:lnTo>
                  <a:lnTo>
                    <a:pt x="675" y="530"/>
                  </a:lnTo>
                  <a:lnTo>
                    <a:pt x="673" y="561"/>
                  </a:lnTo>
                  <a:lnTo>
                    <a:pt x="664" y="585"/>
                  </a:lnTo>
                  <a:lnTo>
                    <a:pt x="648" y="605"/>
                  </a:lnTo>
                  <a:lnTo>
                    <a:pt x="629" y="618"/>
                  </a:lnTo>
                  <a:lnTo>
                    <a:pt x="608" y="628"/>
                  </a:lnTo>
                  <a:lnTo>
                    <a:pt x="591" y="634"/>
                  </a:lnTo>
                  <a:lnTo>
                    <a:pt x="578" y="636"/>
                  </a:lnTo>
                  <a:lnTo>
                    <a:pt x="573" y="637"/>
                  </a:lnTo>
                  <a:lnTo>
                    <a:pt x="574" y="656"/>
                  </a:lnTo>
                  <a:lnTo>
                    <a:pt x="582" y="699"/>
                  </a:lnTo>
                  <a:lnTo>
                    <a:pt x="592" y="765"/>
                  </a:lnTo>
                  <a:lnTo>
                    <a:pt x="604" y="842"/>
                  </a:lnTo>
                  <a:lnTo>
                    <a:pt x="618" y="926"/>
                  </a:lnTo>
                  <a:lnTo>
                    <a:pt x="632" y="1008"/>
                  </a:lnTo>
                  <a:lnTo>
                    <a:pt x="643" y="1082"/>
                  </a:lnTo>
                  <a:lnTo>
                    <a:pt x="652" y="1140"/>
                  </a:lnTo>
                  <a:lnTo>
                    <a:pt x="681" y="1136"/>
                  </a:lnTo>
                  <a:lnTo>
                    <a:pt x="672" y="1078"/>
                  </a:lnTo>
                  <a:lnTo>
                    <a:pt x="661" y="1007"/>
                  </a:lnTo>
                  <a:lnTo>
                    <a:pt x="648" y="929"/>
                  </a:lnTo>
                  <a:lnTo>
                    <a:pt x="635" y="849"/>
                  </a:lnTo>
                  <a:lnTo>
                    <a:pt x="623" y="777"/>
                  </a:lnTo>
                  <a:lnTo>
                    <a:pt x="612" y="716"/>
                  </a:lnTo>
                  <a:lnTo>
                    <a:pt x="604" y="675"/>
                  </a:lnTo>
                  <a:lnTo>
                    <a:pt x="602" y="6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64" name="Freeform 19"/>
            <p:cNvSpPr>
              <a:spLocks/>
            </p:cNvSpPr>
            <p:nvPr/>
          </p:nvSpPr>
          <p:spPr bwMode="auto">
            <a:xfrm>
              <a:off x="3428703" y="2330500"/>
              <a:ext cx="766167" cy="257324"/>
            </a:xfrm>
            <a:custGeom>
              <a:avLst/>
              <a:gdLst>
                <a:gd name="T0" fmla="*/ 396 w 396"/>
                <a:gd name="T1" fmla="*/ 62 h 133"/>
                <a:gd name="T2" fmla="*/ 394 w 396"/>
                <a:gd name="T3" fmla="*/ 61 h 133"/>
                <a:gd name="T4" fmla="*/ 386 w 396"/>
                <a:gd name="T5" fmla="*/ 59 h 133"/>
                <a:gd name="T6" fmla="*/ 372 w 396"/>
                <a:gd name="T7" fmla="*/ 56 h 133"/>
                <a:gd name="T8" fmla="*/ 354 w 396"/>
                <a:gd name="T9" fmla="*/ 52 h 133"/>
                <a:gd name="T10" fmla="*/ 334 w 396"/>
                <a:gd name="T11" fmla="*/ 47 h 133"/>
                <a:gd name="T12" fmla="*/ 311 w 396"/>
                <a:gd name="T13" fmla="*/ 42 h 133"/>
                <a:gd name="T14" fmla="*/ 286 w 396"/>
                <a:gd name="T15" fmla="*/ 38 h 133"/>
                <a:gd name="T16" fmla="*/ 261 w 396"/>
                <a:gd name="T17" fmla="*/ 31 h 133"/>
                <a:gd name="T18" fmla="*/ 234 w 396"/>
                <a:gd name="T19" fmla="*/ 25 h 133"/>
                <a:gd name="T20" fmla="*/ 209 w 396"/>
                <a:gd name="T21" fmla="*/ 21 h 133"/>
                <a:gd name="T22" fmla="*/ 185 w 396"/>
                <a:gd name="T23" fmla="*/ 15 h 133"/>
                <a:gd name="T24" fmla="*/ 162 w 396"/>
                <a:gd name="T25" fmla="*/ 10 h 133"/>
                <a:gd name="T26" fmla="*/ 142 w 396"/>
                <a:gd name="T27" fmla="*/ 6 h 133"/>
                <a:gd name="T28" fmla="*/ 127 w 396"/>
                <a:gd name="T29" fmla="*/ 2 h 133"/>
                <a:gd name="T30" fmla="*/ 115 w 396"/>
                <a:gd name="T31" fmla="*/ 1 h 133"/>
                <a:gd name="T32" fmla="*/ 107 w 396"/>
                <a:gd name="T33" fmla="*/ 0 h 133"/>
                <a:gd name="T34" fmla="*/ 87 w 396"/>
                <a:gd name="T35" fmla="*/ 0 h 133"/>
                <a:gd name="T36" fmla="*/ 67 w 396"/>
                <a:gd name="T37" fmla="*/ 2 h 133"/>
                <a:gd name="T38" fmla="*/ 49 w 396"/>
                <a:gd name="T39" fmla="*/ 7 h 133"/>
                <a:gd name="T40" fmla="*/ 34 w 396"/>
                <a:gd name="T41" fmla="*/ 15 h 133"/>
                <a:gd name="T42" fmla="*/ 20 w 396"/>
                <a:gd name="T43" fmla="*/ 23 h 133"/>
                <a:gd name="T44" fmla="*/ 9 w 396"/>
                <a:gd name="T45" fmla="*/ 33 h 133"/>
                <a:gd name="T46" fmla="*/ 2 w 396"/>
                <a:gd name="T47" fmla="*/ 45 h 133"/>
                <a:gd name="T48" fmla="*/ 0 w 396"/>
                <a:gd name="T49" fmla="*/ 58 h 133"/>
                <a:gd name="T50" fmla="*/ 1 w 396"/>
                <a:gd name="T51" fmla="*/ 71 h 133"/>
                <a:gd name="T52" fmla="*/ 6 w 396"/>
                <a:gd name="T53" fmla="*/ 84 h 133"/>
                <a:gd name="T54" fmla="*/ 14 w 396"/>
                <a:gd name="T55" fmla="*/ 97 h 133"/>
                <a:gd name="T56" fmla="*/ 25 w 396"/>
                <a:gd name="T57" fmla="*/ 108 h 133"/>
                <a:gd name="T58" fmla="*/ 40 w 396"/>
                <a:gd name="T59" fmla="*/ 117 h 133"/>
                <a:gd name="T60" fmla="*/ 56 w 396"/>
                <a:gd name="T61" fmla="*/ 125 h 133"/>
                <a:gd name="T62" fmla="*/ 75 w 396"/>
                <a:gd name="T63" fmla="*/ 131 h 133"/>
                <a:gd name="T64" fmla="*/ 95 w 396"/>
                <a:gd name="T65" fmla="*/ 133 h 133"/>
                <a:gd name="T66" fmla="*/ 102 w 396"/>
                <a:gd name="T67" fmla="*/ 133 h 133"/>
                <a:gd name="T68" fmla="*/ 116 w 396"/>
                <a:gd name="T69" fmla="*/ 131 h 133"/>
                <a:gd name="T70" fmla="*/ 133 w 396"/>
                <a:gd name="T71" fmla="*/ 128 h 133"/>
                <a:gd name="T72" fmla="*/ 152 w 396"/>
                <a:gd name="T73" fmla="*/ 125 h 133"/>
                <a:gd name="T74" fmla="*/ 176 w 396"/>
                <a:gd name="T75" fmla="*/ 121 h 133"/>
                <a:gd name="T76" fmla="*/ 200 w 396"/>
                <a:gd name="T77" fmla="*/ 116 h 133"/>
                <a:gd name="T78" fmla="*/ 227 w 396"/>
                <a:gd name="T79" fmla="*/ 110 h 133"/>
                <a:gd name="T80" fmla="*/ 254 w 396"/>
                <a:gd name="T81" fmla="*/ 105 h 133"/>
                <a:gd name="T82" fmla="*/ 280 w 396"/>
                <a:gd name="T83" fmla="*/ 99 h 133"/>
                <a:gd name="T84" fmla="*/ 306 w 396"/>
                <a:gd name="T85" fmla="*/ 94 h 133"/>
                <a:gd name="T86" fmla="*/ 330 w 396"/>
                <a:gd name="T87" fmla="*/ 90 h 133"/>
                <a:gd name="T88" fmla="*/ 350 w 396"/>
                <a:gd name="T89" fmla="*/ 85 h 133"/>
                <a:gd name="T90" fmla="*/ 369 w 396"/>
                <a:gd name="T91" fmla="*/ 81 h 133"/>
                <a:gd name="T92" fmla="*/ 382 w 396"/>
                <a:gd name="T93" fmla="*/ 79 h 133"/>
                <a:gd name="T94" fmla="*/ 390 w 396"/>
                <a:gd name="T95" fmla="*/ 77 h 133"/>
                <a:gd name="T96" fmla="*/ 394 w 396"/>
                <a:gd name="T97" fmla="*/ 76 h 133"/>
                <a:gd name="T98" fmla="*/ 396 w 396"/>
                <a:gd name="T99" fmla="*/ 62 h 13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96"/>
                <a:gd name="T151" fmla="*/ 0 h 133"/>
                <a:gd name="T152" fmla="*/ 396 w 396"/>
                <a:gd name="T153" fmla="*/ 133 h 13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96" h="133">
                  <a:moveTo>
                    <a:pt x="396" y="62"/>
                  </a:moveTo>
                  <a:lnTo>
                    <a:pt x="394" y="61"/>
                  </a:lnTo>
                  <a:lnTo>
                    <a:pt x="386" y="59"/>
                  </a:lnTo>
                  <a:lnTo>
                    <a:pt x="372" y="56"/>
                  </a:lnTo>
                  <a:lnTo>
                    <a:pt x="354" y="52"/>
                  </a:lnTo>
                  <a:lnTo>
                    <a:pt x="334" y="47"/>
                  </a:lnTo>
                  <a:lnTo>
                    <a:pt x="311" y="42"/>
                  </a:lnTo>
                  <a:lnTo>
                    <a:pt x="286" y="38"/>
                  </a:lnTo>
                  <a:lnTo>
                    <a:pt x="261" y="31"/>
                  </a:lnTo>
                  <a:lnTo>
                    <a:pt x="234" y="25"/>
                  </a:lnTo>
                  <a:lnTo>
                    <a:pt x="209" y="21"/>
                  </a:lnTo>
                  <a:lnTo>
                    <a:pt x="185" y="15"/>
                  </a:lnTo>
                  <a:lnTo>
                    <a:pt x="162" y="10"/>
                  </a:lnTo>
                  <a:lnTo>
                    <a:pt x="142" y="6"/>
                  </a:lnTo>
                  <a:lnTo>
                    <a:pt x="127" y="2"/>
                  </a:lnTo>
                  <a:lnTo>
                    <a:pt x="115" y="1"/>
                  </a:lnTo>
                  <a:lnTo>
                    <a:pt x="107" y="0"/>
                  </a:lnTo>
                  <a:lnTo>
                    <a:pt x="87" y="0"/>
                  </a:lnTo>
                  <a:lnTo>
                    <a:pt x="67" y="2"/>
                  </a:lnTo>
                  <a:lnTo>
                    <a:pt x="49" y="7"/>
                  </a:lnTo>
                  <a:lnTo>
                    <a:pt x="34" y="15"/>
                  </a:lnTo>
                  <a:lnTo>
                    <a:pt x="20" y="23"/>
                  </a:lnTo>
                  <a:lnTo>
                    <a:pt x="9" y="33"/>
                  </a:lnTo>
                  <a:lnTo>
                    <a:pt x="2" y="45"/>
                  </a:lnTo>
                  <a:lnTo>
                    <a:pt x="0" y="58"/>
                  </a:lnTo>
                  <a:lnTo>
                    <a:pt x="1" y="71"/>
                  </a:lnTo>
                  <a:lnTo>
                    <a:pt x="6" y="84"/>
                  </a:lnTo>
                  <a:lnTo>
                    <a:pt x="14" y="97"/>
                  </a:lnTo>
                  <a:lnTo>
                    <a:pt x="25" y="108"/>
                  </a:lnTo>
                  <a:lnTo>
                    <a:pt x="40" y="117"/>
                  </a:lnTo>
                  <a:lnTo>
                    <a:pt x="56" y="125"/>
                  </a:lnTo>
                  <a:lnTo>
                    <a:pt x="75" y="131"/>
                  </a:lnTo>
                  <a:lnTo>
                    <a:pt x="95" y="133"/>
                  </a:lnTo>
                  <a:lnTo>
                    <a:pt x="102" y="133"/>
                  </a:lnTo>
                  <a:lnTo>
                    <a:pt x="116" y="131"/>
                  </a:lnTo>
                  <a:lnTo>
                    <a:pt x="133" y="128"/>
                  </a:lnTo>
                  <a:lnTo>
                    <a:pt x="152" y="125"/>
                  </a:lnTo>
                  <a:lnTo>
                    <a:pt x="176" y="121"/>
                  </a:lnTo>
                  <a:lnTo>
                    <a:pt x="200" y="116"/>
                  </a:lnTo>
                  <a:lnTo>
                    <a:pt x="227" y="110"/>
                  </a:lnTo>
                  <a:lnTo>
                    <a:pt x="254" y="105"/>
                  </a:lnTo>
                  <a:lnTo>
                    <a:pt x="280" y="99"/>
                  </a:lnTo>
                  <a:lnTo>
                    <a:pt x="306" y="94"/>
                  </a:lnTo>
                  <a:lnTo>
                    <a:pt x="330" y="90"/>
                  </a:lnTo>
                  <a:lnTo>
                    <a:pt x="350" y="85"/>
                  </a:lnTo>
                  <a:lnTo>
                    <a:pt x="369" y="81"/>
                  </a:lnTo>
                  <a:lnTo>
                    <a:pt x="382" y="79"/>
                  </a:lnTo>
                  <a:lnTo>
                    <a:pt x="390" y="77"/>
                  </a:lnTo>
                  <a:lnTo>
                    <a:pt x="394" y="76"/>
                  </a:lnTo>
                  <a:lnTo>
                    <a:pt x="396"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65" name="Freeform 20"/>
            <p:cNvSpPr>
              <a:spLocks/>
            </p:cNvSpPr>
            <p:nvPr/>
          </p:nvSpPr>
          <p:spPr bwMode="auto">
            <a:xfrm>
              <a:off x="3556397" y="2405955"/>
              <a:ext cx="90934" cy="90934"/>
            </a:xfrm>
            <a:custGeom>
              <a:avLst/>
              <a:gdLst>
                <a:gd name="T0" fmla="*/ 24 w 47"/>
                <a:gd name="T1" fmla="*/ 47 h 47"/>
                <a:gd name="T2" fmla="*/ 33 w 47"/>
                <a:gd name="T3" fmla="*/ 45 h 47"/>
                <a:gd name="T4" fmla="*/ 40 w 47"/>
                <a:gd name="T5" fmla="*/ 40 h 47"/>
                <a:gd name="T6" fmla="*/ 45 w 47"/>
                <a:gd name="T7" fmla="*/ 32 h 47"/>
                <a:gd name="T8" fmla="*/ 47 w 47"/>
                <a:gd name="T9" fmla="*/ 23 h 47"/>
                <a:gd name="T10" fmla="*/ 45 w 47"/>
                <a:gd name="T11" fmla="*/ 13 h 47"/>
                <a:gd name="T12" fmla="*/ 40 w 47"/>
                <a:gd name="T13" fmla="*/ 6 h 47"/>
                <a:gd name="T14" fmla="*/ 33 w 47"/>
                <a:gd name="T15" fmla="*/ 1 h 47"/>
                <a:gd name="T16" fmla="*/ 24 w 47"/>
                <a:gd name="T17" fmla="*/ 0 h 47"/>
                <a:gd name="T18" fmla="*/ 15 w 47"/>
                <a:gd name="T19" fmla="*/ 1 h 47"/>
                <a:gd name="T20" fmla="*/ 7 w 47"/>
                <a:gd name="T21" fmla="*/ 6 h 47"/>
                <a:gd name="T22" fmla="*/ 3 w 47"/>
                <a:gd name="T23" fmla="*/ 13 h 47"/>
                <a:gd name="T24" fmla="*/ 0 w 47"/>
                <a:gd name="T25" fmla="*/ 23 h 47"/>
                <a:gd name="T26" fmla="*/ 3 w 47"/>
                <a:gd name="T27" fmla="*/ 32 h 47"/>
                <a:gd name="T28" fmla="*/ 7 w 47"/>
                <a:gd name="T29" fmla="*/ 40 h 47"/>
                <a:gd name="T30" fmla="*/ 15 w 47"/>
                <a:gd name="T31" fmla="*/ 45 h 47"/>
                <a:gd name="T32" fmla="*/ 24 w 47"/>
                <a:gd name="T33" fmla="*/ 47 h 4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47"/>
                <a:gd name="T53" fmla="*/ 47 w 47"/>
                <a:gd name="T54" fmla="*/ 47 h 4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47">
                  <a:moveTo>
                    <a:pt x="24" y="47"/>
                  </a:moveTo>
                  <a:lnTo>
                    <a:pt x="33" y="45"/>
                  </a:lnTo>
                  <a:lnTo>
                    <a:pt x="40" y="40"/>
                  </a:lnTo>
                  <a:lnTo>
                    <a:pt x="45" y="32"/>
                  </a:lnTo>
                  <a:lnTo>
                    <a:pt x="47" y="23"/>
                  </a:lnTo>
                  <a:lnTo>
                    <a:pt x="45" y="13"/>
                  </a:lnTo>
                  <a:lnTo>
                    <a:pt x="40" y="6"/>
                  </a:lnTo>
                  <a:lnTo>
                    <a:pt x="33" y="1"/>
                  </a:lnTo>
                  <a:lnTo>
                    <a:pt x="24" y="0"/>
                  </a:lnTo>
                  <a:lnTo>
                    <a:pt x="15" y="1"/>
                  </a:lnTo>
                  <a:lnTo>
                    <a:pt x="7" y="6"/>
                  </a:lnTo>
                  <a:lnTo>
                    <a:pt x="3" y="13"/>
                  </a:lnTo>
                  <a:lnTo>
                    <a:pt x="0" y="23"/>
                  </a:lnTo>
                  <a:lnTo>
                    <a:pt x="3" y="32"/>
                  </a:lnTo>
                  <a:lnTo>
                    <a:pt x="7" y="40"/>
                  </a:lnTo>
                  <a:lnTo>
                    <a:pt x="15" y="45"/>
                  </a:lnTo>
                  <a:lnTo>
                    <a:pt x="24"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66" name="Freeform 21"/>
            <p:cNvSpPr>
              <a:spLocks/>
            </p:cNvSpPr>
            <p:nvPr/>
          </p:nvSpPr>
          <p:spPr bwMode="auto">
            <a:xfrm>
              <a:off x="3519637" y="2754213"/>
              <a:ext cx="228302" cy="176064"/>
            </a:xfrm>
            <a:custGeom>
              <a:avLst/>
              <a:gdLst>
                <a:gd name="T0" fmla="*/ 68 w 118"/>
                <a:gd name="T1" fmla="*/ 0 h 91"/>
                <a:gd name="T2" fmla="*/ 63 w 118"/>
                <a:gd name="T3" fmla="*/ 0 h 91"/>
                <a:gd name="T4" fmla="*/ 59 w 118"/>
                <a:gd name="T5" fmla="*/ 0 h 91"/>
                <a:gd name="T6" fmla="*/ 54 w 118"/>
                <a:gd name="T7" fmla="*/ 1 h 91"/>
                <a:gd name="T8" fmla="*/ 49 w 118"/>
                <a:gd name="T9" fmla="*/ 3 h 91"/>
                <a:gd name="T10" fmla="*/ 45 w 118"/>
                <a:gd name="T11" fmla="*/ 4 h 91"/>
                <a:gd name="T12" fmla="*/ 41 w 118"/>
                <a:gd name="T13" fmla="*/ 6 h 91"/>
                <a:gd name="T14" fmla="*/ 36 w 118"/>
                <a:gd name="T15" fmla="*/ 9 h 91"/>
                <a:gd name="T16" fmla="*/ 31 w 118"/>
                <a:gd name="T17" fmla="*/ 12 h 91"/>
                <a:gd name="T18" fmla="*/ 19 w 118"/>
                <a:gd name="T19" fmla="*/ 24 h 91"/>
                <a:gd name="T20" fmla="*/ 11 w 118"/>
                <a:gd name="T21" fmla="*/ 40 h 91"/>
                <a:gd name="T22" fmla="*/ 3 w 118"/>
                <a:gd name="T23" fmla="*/ 58 h 91"/>
                <a:gd name="T24" fmla="*/ 0 w 118"/>
                <a:gd name="T25" fmla="*/ 78 h 91"/>
                <a:gd name="T26" fmla="*/ 20 w 118"/>
                <a:gd name="T27" fmla="*/ 80 h 91"/>
                <a:gd name="T28" fmla="*/ 23 w 118"/>
                <a:gd name="T29" fmla="*/ 64 h 91"/>
                <a:gd name="T30" fmla="*/ 29 w 118"/>
                <a:gd name="T31" fmla="*/ 50 h 91"/>
                <a:gd name="T32" fmla="*/ 36 w 118"/>
                <a:gd name="T33" fmla="*/ 38 h 91"/>
                <a:gd name="T34" fmla="*/ 45 w 118"/>
                <a:gd name="T35" fmla="*/ 28 h 91"/>
                <a:gd name="T36" fmla="*/ 48 w 118"/>
                <a:gd name="T37" fmla="*/ 25 h 91"/>
                <a:gd name="T38" fmla="*/ 53 w 118"/>
                <a:gd name="T39" fmla="*/ 22 h 91"/>
                <a:gd name="T40" fmla="*/ 59 w 118"/>
                <a:gd name="T41" fmla="*/ 21 h 91"/>
                <a:gd name="T42" fmla="*/ 65 w 118"/>
                <a:gd name="T43" fmla="*/ 21 h 91"/>
                <a:gd name="T44" fmla="*/ 72 w 118"/>
                <a:gd name="T45" fmla="*/ 23 h 91"/>
                <a:gd name="T46" fmla="*/ 80 w 118"/>
                <a:gd name="T47" fmla="*/ 28 h 91"/>
                <a:gd name="T48" fmla="*/ 86 w 118"/>
                <a:gd name="T49" fmla="*/ 34 h 91"/>
                <a:gd name="T50" fmla="*/ 91 w 118"/>
                <a:gd name="T51" fmla="*/ 42 h 91"/>
                <a:gd name="T52" fmla="*/ 95 w 118"/>
                <a:gd name="T53" fmla="*/ 53 h 91"/>
                <a:gd name="T54" fmla="*/ 98 w 118"/>
                <a:gd name="T55" fmla="*/ 64 h 91"/>
                <a:gd name="T56" fmla="*/ 98 w 118"/>
                <a:gd name="T57" fmla="*/ 76 h 91"/>
                <a:gd name="T58" fmla="*/ 98 w 118"/>
                <a:gd name="T59" fmla="*/ 88 h 91"/>
                <a:gd name="T60" fmla="*/ 118 w 118"/>
                <a:gd name="T61" fmla="*/ 91 h 91"/>
                <a:gd name="T62" fmla="*/ 118 w 118"/>
                <a:gd name="T63" fmla="*/ 74 h 91"/>
                <a:gd name="T64" fmla="*/ 117 w 118"/>
                <a:gd name="T65" fmla="*/ 57 h 91"/>
                <a:gd name="T66" fmla="*/ 114 w 118"/>
                <a:gd name="T67" fmla="*/ 42 h 91"/>
                <a:gd name="T68" fmla="*/ 107 w 118"/>
                <a:gd name="T69" fmla="*/ 29 h 91"/>
                <a:gd name="T70" fmla="*/ 100 w 118"/>
                <a:gd name="T71" fmla="*/ 18 h 91"/>
                <a:gd name="T72" fmla="*/ 91 w 118"/>
                <a:gd name="T73" fmla="*/ 9 h 91"/>
                <a:gd name="T74" fmla="*/ 80 w 118"/>
                <a:gd name="T75" fmla="*/ 3 h 91"/>
                <a:gd name="T76" fmla="*/ 68 w 118"/>
                <a:gd name="T77" fmla="*/ 0 h 9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8"/>
                <a:gd name="T118" fmla="*/ 0 h 91"/>
                <a:gd name="T119" fmla="*/ 118 w 118"/>
                <a:gd name="T120" fmla="*/ 91 h 9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8" h="91">
                  <a:moveTo>
                    <a:pt x="68" y="0"/>
                  </a:moveTo>
                  <a:lnTo>
                    <a:pt x="63" y="0"/>
                  </a:lnTo>
                  <a:lnTo>
                    <a:pt x="59" y="0"/>
                  </a:lnTo>
                  <a:lnTo>
                    <a:pt x="54" y="1"/>
                  </a:lnTo>
                  <a:lnTo>
                    <a:pt x="49" y="3"/>
                  </a:lnTo>
                  <a:lnTo>
                    <a:pt x="45" y="4"/>
                  </a:lnTo>
                  <a:lnTo>
                    <a:pt x="41" y="6"/>
                  </a:lnTo>
                  <a:lnTo>
                    <a:pt x="36" y="9"/>
                  </a:lnTo>
                  <a:lnTo>
                    <a:pt x="31" y="12"/>
                  </a:lnTo>
                  <a:lnTo>
                    <a:pt x="19" y="24"/>
                  </a:lnTo>
                  <a:lnTo>
                    <a:pt x="11" y="40"/>
                  </a:lnTo>
                  <a:lnTo>
                    <a:pt x="3" y="58"/>
                  </a:lnTo>
                  <a:lnTo>
                    <a:pt x="0" y="78"/>
                  </a:lnTo>
                  <a:lnTo>
                    <a:pt x="20" y="80"/>
                  </a:lnTo>
                  <a:lnTo>
                    <a:pt x="23" y="64"/>
                  </a:lnTo>
                  <a:lnTo>
                    <a:pt x="29" y="50"/>
                  </a:lnTo>
                  <a:lnTo>
                    <a:pt x="36" y="38"/>
                  </a:lnTo>
                  <a:lnTo>
                    <a:pt x="45" y="28"/>
                  </a:lnTo>
                  <a:lnTo>
                    <a:pt x="48" y="25"/>
                  </a:lnTo>
                  <a:lnTo>
                    <a:pt x="53" y="22"/>
                  </a:lnTo>
                  <a:lnTo>
                    <a:pt x="59" y="21"/>
                  </a:lnTo>
                  <a:lnTo>
                    <a:pt x="65" y="21"/>
                  </a:lnTo>
                  <a:lnTo>
                    <a:pt x="72" y="23"/>
                  </a:lnTo>
                  <a:lnTo>
                    <a:pt x="80" y="28"/>
                  </a:lnTo>
                  <a:lnTo>
                    <a:pt x="86" y="34"/>
                  </a:lnTo>
                  <a:lnTo>
                    <a:pt x="91" y="42"/>
                  </a:lnTo>
                  <a:lnTo>
                    <a:pt x="95" y="53"/>
                  </a:lnTo>
                  <a:lnTo>
                    <a:pt x="98" y="64"/>
                  </a:lnTo>
                  <a:lnTo>
                    <a:pt x="98" y="76"/>
                  </a:lnTo>
                  <a:lnTo>
                    <a:pt x="98" y="88"/>
                  </a:lnTo>
                  <a:lnTo>
                    <a:pt x="118" y="91"/>
                  </a:lnTo>
                  <a:lnTo>
                    <a:pt x="118" y="74"/>
                  </a:lnTo>
                  <a:lnTo>
                    <a:pt x="117" y="57"/>
                  </a:lnTo>
                  <a:lnTo>
                    <a:pt x="114" y="42"/>
                  </a:lnTo>
                  <a:lnTo>
                    <a:pt x="107" y="29"/>
                  </a:lnTo>
                  <a:lnTo>
                    <a:pt x="100" y="18"/>
                  </a:lnTo>
                  <a:lnTo>
                    <a:pt x="91" y="9"/>
                  </a:lnTo>
                  <a:lnTo>
                    <a:pt x="80" y="3"/>
                  </a:lnTo>
                  <a:lnTo>
                    <a:pt x="6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67" name="Freeform 22"/>
            <p:cNvSpPr>
              <a:spLocks/>
            </p:cNvSpPr>
            <p:nvPr/>
          </p:nvSpPr>
          <p:spPr bwMode="auto">
            <a:xfrm>
              <a:off x="3569941" y="2167979"/>
              <a:ext cx="181868" cy="119955"/>
            </a:xfrm>
            <a:custGeom>
              <a:avLst/>
              <a:gdLst>
                <a:gd name="T0" fmla="*/ 81 w 94"/>
                <a:gd name="T1" fmla="*/ 0 h 62"/>
                <a:gd name="T2" fmla="*/ 0 w 94"/>
                <a:gd name="T3" fmla="*/ 36 h 62"/>
                <a:gd name="T4" fmla="*/ 11 w 94"/>
                <a:gd name="T5" fmla="*/ 62 h 62"/>
                <a:gd name="T6" fmla="*/ 94 w 94"/>
                <a:gd name="T7" fmla="*/ 27 h 62"/>
                <a:gd name="T8" fmla="*/ 81 w 94"/>
                <a:gd name="T9" fmla="*/ 0 h 62"/>
                <a:gd name="T10" fmla="*/ 0 60000 65536"/>
                <a:gd name="T11" fmla="*/ 0 60000 65536"/>
                <a:gd name="T12" fmla="*/ 0 60000 65536"/>
                <a:gd name="T13" fmla="*/ 0 60000 65536"/>
                <a:gd name="T14" fmla="*/ 0 60000 65536"/>
                <a:gd name="T15" fmla="*/ 0 w 94"/>
                <a:gd name="T16" fmla="*/ 0 h 62"/>
                <a:gd name="T17" fmla="*/ 94 w 94"/>
                <a:gd name="T18" fmla="*/ 62 h 62"/>
              </a:gdLst>
              <a:ahLst/>
              <a:cxnLst>
                <a:cxn ang="T10">
                  <a:pos x="T0" y="T1"/>
                </a:cxn>
                <a:cxn ang="T11">
                  <a:pos x="T2" y="T3"/>
                </a:cxn>
                <a:cxn ang="T12">
                  <a:pos x="T4" y="T5"/>
                </a:cxn>
                <a:cxn ang="T13">
                  <a:pos x="T6" y="T7"/>
                </a:cxn>
                <a:cxn ang="T14">
                  <a:pos x="T8" y="T9"/>
                </a:cxn>
              </a:cxnLst>
              <a:rect l="T15" t="T16" r="T17" b="T18"/>
              <a:pathLst>
                <a:path w="94" h="62">
                  <a:moveTo>
                    <a:pt x="81" y="0"/>
                  </a:moveTo>
                  <a:lnTo>
                    <a:pt x="0" y="36"/>
                  </a:lnTo>
                  <a:lnTo>
                    <a:pt x="11" y="62"/>
                  </a:lnTo>
                  <a:lnTo>
                    <a:pt x="94" y="27"/>
                  </a:lnTo>
                  <a:lnTo>
                    <a:pt x="8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68" name="Freeform 23"/>
            <p:cNvSpPr>
              <a:spLocks/>
            </p:cNvSpPr>
            <p:nvPr/>
          </p:nvSpPr>
          <p:spPr bwMode="auto">
            <a:xfrm>
              <a:off x="3821460" y="1606897"/>
              <a:ext cx="833884" cy="1048643"/>
            </a:xfrm>
            <a:custGeom>
              <a:avLst/>
              <a:gdLst>
                <a:gd name="T0" fmla="*/ 411 w 431"/>
                <a:gd name="T1" fmla="*/ 122 h 542"/>
                <a:gd name="T2" fmla="*/ 401 w 431"/>
                <a:gd name="T3" fmla="*/ 104 h 542"/>
                <a:gd name="T4" fmla="*/ 389 w 431"/>
                <a:gd name="T5" fmla="*/ 87 h 542"/>
                <a:gd name="T6" fmla="*/ 377 w 431"/>
                <a:gd name="T7" fmla="*/ 73 h 542"/>
                <a:gd name="T8" fmla="*/ 363 w 431"/>
                <a:gd name="T9" fmla="*/ 61 h 542"/>
                <a:gd name="T10" fmla="*/ 348 w 431"/>
                <a:gd name="T11" fmla="*/ 50 h 542"/>
                <a:gd name="T12" fmla="*/ 331 w 431"/>
                <a:gd name="T13" fmla="*/ 40 h 542"/>
                <a:gd name="T14" fmla="*/ 313 w 431"/>
                <a:gd name="T15" fmla="*/ 34 h 542"/>
                <a:gd name="T16" fmla="*/ 295 w 431"/>
                <a:gd name="T17" fmla="*/ 29 h 542"/>
                <a:gd name="T18" fmla="*/ 290 w 431"/>
                <a:gd name="T19" fmla="*/ 27 h 542"/>
                <a:gd name="T20" fmla="*/ 283 w 431"/>
                <a:gd name="T21" fmla="*/ 23 h 542"/>
                <a:gd name="T22" fmla="*/ 273 w 431"/>
                <a:gd name="T23" fmla="*/ 18 h 542"/>
                <a:gd name="T24" fmla="*/ 260 w 431"/>
                <a:gd name="T25" fmla="*/ 15 h 542"/>
                <a:gd name="T26" fmla="*/ 245 w 431"/>
                <a:gd name="T27" fmla="*/ 10 h 542"/>
                <a:gd name="T28" fmla="*/ 228 w 431"/>
                <a:gd name="T29" fmla="*/ 6 h 542"/>
                <a:gd name="T30" fmla="*/ 210 w 431"/>
                <a:gd name="T31" fmla="*/ 2 h 542"/>
                <a:gd name="T32" fmla="*/ 190 w 431"/>
                <a:gd name="T33" fmla="*/ 0 h 542"/>
                <a:gd name="T34" fmla="*/ 169 w 431"/>
                <a:gd name="T35" fmla="*/ 0 h 542"/>
                <a:gd name="T36" fmla="*/ 146 w 431"/>
                <a:gd name="T37" fmla="*/ 1 h 542"/>
                <a:gd name="T38" fmla="*/ 123 w 431"/>
                <a:gd name="T39" fmla="*/ 5 h 542"/>
                <a:gd name="T40" fmla="*/ 99 w 431"/>
                <a:gd name="T41" fmla="*/ 12 h 542"/>
                <a:gd name="T42" fmla="*/ 74 w 431"/>
                <a:gd name="T43" fmla="*/ 22 h 542"/>
                <a:gd name="T44" fmla="*/ 49 w 431"/>
                <a:gd name="T45" fmla="*/ 35 h 542"/>
                <a:gd name="T46" fmla="*/ 24 w 431"/>
                <a:gd name="T47" fmla="*/ 52 h 542"/>
                <a:gd name="T48" fmla="*/ 0 w 431"/>
                <a:gd name="T49" fmla="*/ 74 h 542"/>
                <a:gd name="T50" fmla="*/ 13 w 431"/>
                <a:gd name="T51" fmla="*/ 94 h 542"/>
                <a:gd name="T52" fmla="*/ 31 w 431"/>
                <a:gd name="T53" fmla="*/ 90 h 542"/>
                <a:gd name="T54" fmla="*/ 51 w 431"/>
                <a:gd name="T55" fmla="*/ 84 h 542"/>
                <a:gd name="T56" fmla="*/ 70 w 431"/>
                <a:gd name="T57" fmla="*/ 80 h 542"/>
                <a:gd name="T58" fmla="*/ 89 w 431"/>
                <a:gd name="T59" fmla="*/ 75 h 542"/>
                <a:gd name="T60" fmla="*/ 109 w 431"/>
                <a:gd name="T61" fmla="*/ 73 h 542"/>
                <a:gd name="T62" fmla="*/ 127 w 431"/>
                <a:gd name="T63" fmla="*/ 71 h 542"/>
                <a:gd name="T64" fmla="*/ 143 w 431"/>
                <a:gd name="T65" fmla="*/ 71 h 542"/>
                <a:gd name="T66" fmla="*/ 155 w 431"/>
                <a:gd name="T67" fmla="*/ 74 h 542"/>
                <a:gd name="T68" fmla="*/ 143 w 431"/>
                <a:gd name="T69" fmla="*/ 92 h 542"/>
                <a:gd name="T70" fmla="*/ 128 w 431"/>
                <a:gd name="T71" fmla="*/ 117 h 542"/>
                <a:gd name="T72" fmla="*/ 116 w 431"/>
                <a:gd name="T73" fmla="*/ 150 h 542"/>
                <a:gd name="T74" fmla="*/ 108 w 431"/>
                <a:gd name="T75" fmla="*/ 189 h 542"/>
                <a:gd name="T76" fmla="*/ 104 w 431"/>
                <a:gd name="T77" fmla="*/ 234 h 542"/>
                <a:gd name="T78" fmla="*/ 111 w 431"/>
                <a:gd name="T79" fmla="*/ 284 h 542"/>
                <a:gd name="T80" fmla="*/ 129 w 431"/>
                <a:gd name="T81" fmla="*/ 340 h 542"/>
                <a:gd name="T82" fmla="*/ 161 w 431"/>
                <a:gd name="T83" fmla="*/ 399 h 542"/>
                <a:gd name="T84" fmla="*/ 103 w 431"/>
                <a:gd name="T85" fmla="*/ 502 h 542"/>
                <a:gd name="T86" fmla="*/ 168 w 431"/>
                <a:gd name="T87" fmla="*/ 542 h 542"/>
                <a:gd name="T88" fmla="*/ 206 w 431"/>
                <a:gd name="T89" fmla="*/ 473 h 542"/>
                <a:gd name="T90" fmla="*/ 277 w 431"/>
                <a:gd name="T91" fmla="*/ 501 h 542"/>
                <a:gd name="T92" fmla="*/ 283 w 431"/>
                <a:gd name="T93" fmla="*/ 496 h 542"/>
                <a:gd name="T94" fmla="*/ 287 w 431"/>
                <a:gd name="T95" fmla="*/ 493 h 542"/>
                <a:gd name="T96" fmla="*/ 295 w 431"/>
                <a:gd name="T97" fmla="*/ 485 h 542"/>
                <a:gd name="T98" fmla="*/ 306 w 431"/>
                <a:gd name="T99" fmla="*/ 473 h 542"/>
                <a:gd name="T100" fmla="*/ 322 w 431"/>
                <a:gd name="T101" fmla="*/ 456 h 542"/>
                <a:gd name="T102" fmla="*/ 339 w 431"/>
                <a:gd name="T103" fmla="*/ 437 h 542"/>
                <a:gd name="T104" fmla="*/ 357 w 431"/>
                <a:gd name="T105" fmla="*/ 413 h 542"/>
                <a:gd name="T106" fmla="*/ 376 w 431"/>
                <a:gd name="T107" fmla="*/ 384 h 542"/>
                <a:gd name="T108" fmla="*/ 395 w 431"/>
                <a:gd name="T109" fmla="*/ 352 h 542"/>
                <a:gd name="T110" fmla="*/ 409 w 431"/>
                <a:gd name="T111" fmla="*/ 323 h 542"/>
                <a:gd name="T112" fmla="*/ 420 w 431"/>
                <a:gd name="T113" fmla="*/ 294 h 542"/>
                <a:gd name="T114" fmla="*/ 427 w 431"/>
                <a:gd name="T115" fmla="*/ 264 h 542"/>
                <a:gd name="T116" fmla="*/ 431 w 431"/>
                <a:gd name="T117" fmla="*/ 234 h 542"/>
                <a:gd name="T118" fmla="*/ 431 w 431"/>
                <a:gd name="T119" fmla="*/ 205 h 542"/>
                <a:gd name="T120" fmla="*/ 428 w 431"/>
                <a:gd name="T121" fmla="*/ 175 h 542"/>
                <a:gd name="T122" fmla="*/ 421 w 431"/>
                <a:gd name="T123" fmla="*/ 149 h 542"/>
                <a:gd name="T124" fmla="*/ 411 w 431"/>
                <a:gd name="T125" fmla="*/ 122 h 54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31"/>
                <a:gd name="T190" fmla="*/ 0 h 542"/>
                <a:gd name="T191" fmla="*/ 431 w 431"/>
                <a:gd name="T192" fmla="*/ 542 h 54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31" h="542">
                  <a:moveTo>
                    <a:pt x="411" y="122"/>
                  </a:moveTo>
                  <a:lnTo>
                    <a:pt x="401" y="104"/>
                  </a:lnTo>
                  <a:lnTo>
                    <a:pt x="389" y="87"/>
                  </a:lnTo>
                  <a:lnTo>
                    <a:pt x="377" y="73"/>
                  </a:lnTo>
                  <a:lnTo>
                    <a:pt x="363" y="61"/>
                  </a:lnTo>
                  <a:lnTo>
                    <a:pt x="348" y="50"/>
                  </a:lnTo>
                  <a:lnTo>
                    <a:pt x="331" y="40"/>
                  </a:lnTo>
                  <a:lnTo>
                    <a:pt x="313" y="34"/>
                  </a:lnTo>
                  <a:lnTo>
                    <a:pt x="295" y="29"/>
                  </a:lnTo>
                  <a:lnTo>
                    <a:pt x="290" y="27"/>
                  </a:lnTo>
                  <a:lnTo>
                    <a:pt x="283" y="23"/>
                  </a:lnTo>
                  <a:lnTo>
                    <a:pt x="273" y="18"/>
                  </a:lnTo>
                  <a:lnTo>
                    <a:pt x="260" y="15"/>
                  </a:lnTo>
                  <a:lnTo>
                    <a:pt x="245" y="10"/>
                  </a:lnTo>
                  <a:lnTo>
                    <a:pt x="228" y="6"/>
                  </a:lnTo>
                  <a:lnTo>
                    <a:pt x="210" y="2"/>
                  </a:lnTo>
                  <a:lnTo>
                    <a:pt x="190" y="0"/>
                  </a:lnTo>
                  <a:lnTo>
                    <a:pt x="169" y="0"/>
                  </a:lnTo>
                  <a:lnTo>
                    <a:pt x="146" y="1"/>
                  </a:lnTo>
                  <a:lnTo>
                    <a:pt x="123" y="5"/>
                  </a:lnTo>
                  <a:lnTo>
                    <a:pt x="99" y="12"/>
                  </a:lnTo>
                  <a:lnTo>
                    <a:pt x="74" y="22"/>
                  </a:lnTo>
                  <a:lnTo>
                    <a:pt x="49" y="35"/>
                  </a:lnTo>
                  <a:lnTo>
                    <a:pt x="24" y="52"/>
                  </a:lnTo>
                  <a:lnTo>
                    <a:pt x="0" y="74"/>
                  </a:lnTo>
                  <a:lnTo>
                    <a:pt x="13" y="94"/>
                  </a:lnTo>
                  <a:lnTo>
                    <a:pt x="31" y="90"/>
                  </a:lnTo>
                  <a:lnTo>
                    <a:pt x="51" y="84"/>
                  </a:lnTo>
                  <a:lnTo>
                    <a:pt x="70" y="80"/>
                  </a:lnTo>
                  <a:lnTo>
                    <a:pt x="89" y="75"/>
                  </a:lnTo>
                  <a:lnTo>
                    <a:pt x="109" y="73"/>
                  </a:lnTo>
                  <a:lnTo>
                    <a:pt x="127" y="71"/>
                  </a:lnTo>
                  <a:lnTo>
                    <a:pt x="143" y="71"/>
                  </a:lnTo>
                  <a:lnTo>
                    <a:pt x="155" y="74"/>
                  </a:lnTo>
                  <a:lnTo>
                    <a:pt x="143" y="92"/>
                  </a:lnTo>
                  <a:lnTo>
                    <a:pt x="128" y="117"/>
                  </a:lnTo>
                  <a:lnTo>
                    <a:pt x="116" y="150"/>
                  </a:lnTo>
                  <a:lnTo>
                    <a:pt x="108" y="189"/>
                  </a:lnTo>
                  <a:lnTo>
                    <a:pt x="104" y="234"/>
                  </a:lnTo>
                  <a:lnTo>
                    <a:pt x="111" y="284"/>
                  </a:lnTo>
                  <a:lnTo>
                    <a:pt x="129" y="340"/>
                  </a:lnTo>
                  <a:lnTo>
                    <a:pt x="161" y="399"/>
                  </a:lnTo>
                  <a:lnTo>
                    <a:pt x="103" y="502"/>
                  </a:lnTo>
                  <a:lnTo>
                    <a:pt x="168" y="542"/>
                  </a:lnTo>
                  <a:lnTo>
                    <a:pt x="206" y="473"/>
                  </a:lnTo>
                  <a:lnTo>
                    <a:pt x="277" y="501"/>
                  </a:lnTo>
                  <a:lnTo>
                    <a:pt x="283" y="496"/>
                  </a:lnTo>
                  <a:lnTo>
                    <a:pt x="287" y="493"/>
                  </a:lnTo>
                  <a:lnTo>
                    <a:pt x="295" y="485"/>
                  </a:lnTo>
                  <a:lnTo>
                    <a:pt x="306" y="473"/>
                  </a:lnTo>
                  <a:lnTo>
                    <a:pt x="322" y="456"/>
                  </a:lnTo>
                  <a:lnTo>
                    <a:pt x="339" y="437"/>
                  </a:lnTo>
                  <a:lnTo>
                    <a:pt x="357" y="413"/>
                  </a:lnTo>
                  <a:lnTo>
                    <a:pt x="376" y="384"/>
                  </a:lnTo>
                  <a:lnTo>
                    <a:pt x="395" y="352"/>
                  </a:lnTo>
                  <a:lnTo>
                    <a:pt x="409" y="323"/>
                  </a:lnTo>
                  <a:lnTo>
                    <a:pt x="420" y="294"/>
                  </a:lnTo>
                  <a:lnTo>
                    <a:pt x="427" y="264"/>
                  </a:lnTo>
                  <a:lnTo>
                    <a:pt x="431" y="234"/>
                  </a:lnTo>
                  <a:lnTo>
                    <a:pt x="431" y="205"/>
                  </a:lnTo>
                  <a:lnTo>
                    <a:pt x="428" y="175"/>
                  </a:lnTo>
                  <a:lnTo>
                    <a:pt x="421" y="149"/>
                  </a:lnTo>
                  <a:lnTo>
                    <a:pt x="411"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69" name="Freeform 24"/>
            <p:cNvSpPr>
              <a:spLocks/>
            </p:cNvSpPr>
            <p:nvPr/>
          </p:nvSpPr>
          <p:spPr bwMode="auto">
            <a:xfrm>
              <a:off x="3954959" y="1653332"/>
              <a:ext cx="652016" cy="932557"/>
            </a:xfrm>
            <a:custGeom>
              <a:avLst/>
              <a:gdLst>
                <a:gd name="T0" fmla="*/ 289 w 337"/>
                <a:gd name="T1" fmla="*/ 342 h 482"/>
                <a:gd name="T2" fmla="*/ 259 w 337"/>
                <a:gd name="T3" fmla="*/ 385 h 482"/>
                <a:gd name="T4" fmla="*/ 232 w 337"/>
                <a:gd name="T5" fmla="*/ 419 h 482"/>
                <a:gd name="T6" fmla="*/ 210 w 337"/>
                <a:gd name="T7" fmla="*/ 441 h 482"/>
                <a:gd name="T8" fmla="*/ 124 w 337"/>
                <a:gd name="T9" fmla="*/ 417 h 482"/>
                <a:gd name="T10" fmla="*/ 68 w 337"/>
                <a:gd name="T11" fmla="*/ 469 h 482"/>
                <a:gd name="T12" fmla="*/ 116 w 337"/>
                <a:gd name="T13" fmla="*/ 368 h 482"/>
                <a:gd name="T14" fmla="*/ 63 w 337"/>
                <a:gd name="T15" fmla="*/ 242 h 482"/>
                <a:gd name="T16" fmla="*/ 66 w 337"/>
                <a:gd name="T17" fmla="*/ 144 h 482"/>
                <a:gd name="T18" fmla="*/ 94 w 337"/>
                <a:gd name="T19" fmla="*/ 80 h 482"/>
                <a:gd name="T20" fmla="*/ 114 w 337"/>
                <a:gd name="T21" fmla="*/ 56 h 482"/>
                <a:gd name="T22" fmla="*/ 121 w 337"/>
                <a:gd name="T23" fmla="*/ 45 h 482"/>
                <a:gd name="T24" fmla="*/ 115 w 337"/>
                <a:gd name="T25" fmla="*/ 39 h 482"/>
                <a:gd name="T26" fmla="*/ 104 w 337"/>
                <a:gd name="T27" fmla="*/ 30 h 482"/>
                <a:gd name="T28" fmla="*/ 78 w 337"/>
                <a:gd name="T29" fmla="*/ 23 h 482"/>
                <a:gd name="T30" fmla="*/ 48 w 337"/>
                <a:gd name="T31" fmla="*/ 22 h 482"/>
                <a:gd name="T32" fmla="*/ 16 w 337"/>
                <a:gd name="T33" fmla="*/ 27 h 482"/>
                <a:gd name="T34" fmla="*/ 20 w 337"/>
                <a:gd name="T35" fmla="*/ 20 h 482"/>
                <a:gd name="T36" fmla="*/ 59 w 337"/>
                <a:gd name="T37" fmla="*/ 6 h 482"/>
                <a:gd name="T38" fmla="*/ 97 w 337"/>
                <a:gd name="T39" fmla="*/ 1 h 482"/>
                <a:gd name="T40" fmla="*/ 130 w 337"/>
                <a:gd name="T41" fmla="*/ 1 h 482"/>
                <a:gd name="T42" fmla="*/ 161 w 337"/>
                <a:gd name="T43" fmla="*/ 7 h 482"/>
                <a:gd name="T44" fmla="*/ 185 w 337"/>
                <a:gd name="T45" fmla="*/ 15 h 482"/>
                <a:gd name="T46" fmla="*/ 203 w 337"/>
                <a:gd name="T47" fmla="*/ 22 h 482"/>
                <a:gd name="T48" fmla="*/ 213 w 337"/>
                <a:gd name="T49" fmla="*/ 27 h 482"/>
                <a:gd name="T50" fmla="*/ 216 w 337"/>
                <a:gd name="T51" fmla="*/ 29 h 482"/>
                <a:gd name="T52" fmla="*/ 218 w 337"/>
                <a:gd name="T53" fmla="*/ 29 h 482"/>
                <a:gd name="T54" fmla="*/ 219 w 337"/>
                <a:gd name="T55" fmla="*/ 29 h 482"/>
                <a:gd name="T56" fmla="*/ 250 w 337"/>
                <a:gd name="T57" fmla="*/ 39 h 482"/>
                <a:gd name="T58" fmla="*/ 278 w 337"/>
                <a:gd name="T59" fmla="*/ 56 h 482"/>
                <a:gd name="T60" fmla="*/ 301 w 337"/>
                <a:gd name="T61" fmla="*/ 79 h 482"/>
                <a:gd name="T62" fmla="*/ 319 w 337"/>
                <a:gd name="T63" fmla="*/ 108 h 482"/>
                <a:gd name="T64" fmla="*/ 335 w 337"/>
                <a:gd name="T65" fmla="*/ 156 h 482"/>
                <a:gd name="T66" fmla="*/ 337 w 337"/>
                <a:gd name="T67" fmla="*/ 210 h 482"/>
                <a:gd name="T68" fmla="*/ 326 w 337"/>
                <a:gd name="T69" fmla="*/ 263 h 482"/>
                <a:gd name="T70" fmla="*/ 303 w 337"/>
                <a:gd name="T71" fmla="*/ 316 h 4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7"/>
                <a:gd name="T109" fmla="*/ 0 h 482"/>
                <a:gd name="T110" fmla="*/ 337 w 337"/>
                <a:gd name="T111" fmla="*/ 482 h 48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7" h="482">
                  <a:moveTo>
                    <a:pt x="303" y="316"/>
                  </a:moveTo>
                  <a:lnTo>
                    <a:pt x="289" y="342"/>
                  </a:lnTo>
                  <a:lnTo>
                    <a:pt x="273" y="365"/>
                  </a:lnTo>
                  <a:lnTo>
                    <a:pt x="259" y="385"/>
                  </a:lnTo>
                  <a:lnTo>
                    <a:pt x="244" y="403"/>
                  </a:lnTo>
                  <a:lnTo>
                    <a:pt x="232" y="419"/>
                  </a:lnTo>
                  <a:lnTo>
                    <a:pt x="220" y="431"/>
                  </a:lnTo>
                  <a:lnTo>
                    <a:pt x="210" y="441"/>
                  </a:lnTo>
                  <a:lnTo>
                    <a:pt x="203" y="448"/>
                  </a:lnTo>
                  <a:lnTo>
                    <a:pt x="124" y="417"/>
                  </a:lnTo>
                  <a:lnTo>
                    <a:pt x="89" y="482"/>
                  </a:lnTo>
                  <a:lnTo>
                    <a:pt x="68" y="469"/>
                  </a:lnTo>
                  <a:lnTo>
                    <a:pt x="121" y="374"/>
                  </a:lnTo>
                  <a:lnTo>
                    <a:pt x="116" y="368"/>
                  </a:lnTo>
                  <a:lnTo>
                    <a:pt x="80" y="302"/>
                  </a:lnTo>
                  <a:lnTo>
                    <a:pt x="63" y="242"/>
                  </a:lnTo>
                  <a:lnTo>
                    <a:pt x="59" y="189"/>
                  </a:lnTo>
                  <a:lnTo>
                    <a:pt x="66" y="144"/>
                  </a:lnTo>
                  <a:lnTo>
                    <a:pt x="80" y="108"/>
                  </a:lnTo>
                  <a:lnTo>
                    <a:pt x="94" y="80"/>
                  </a:lnTo>
                  <a:lnTo>
                    <a:pt x="107" y="63"/>
                  </a:lnTo>
                  <a:lnTo>
                    <a:pt x="114" y="56"/>
                  </a:lnTo>
                  <a:lnTo>
                    <a:pt x="122" y="46"/>
                  </a:lnTo>
                  <a:lnTo>
                    <a:pt x="121" y="45"/>
                  </a:lnTo>
                  <a:lnTo>
                    <a:pt x="118" y="41"/>
                  </a:lnTo>
                  <a:lnTo>
                    <a:pt x="115" y="39"/>
                  </a:lnTo>
                  <a:lnTo>
                    <a:pt x="114" y="38"/>
                  </a:lnTo>
                  <a:lnTo>
                    <a:pt x="104" y="30"/>
                  </a:lnTo>
                  <a:lnTo>
                    <a:pt x="93" y="26"/>
                  </a:lnTo>
                  <a:lnTo>
                    <a:pt x="78" y="23"/>
                  </a:lnTo>
                  <a:lnTo>
                    <a:pt x="64" y="22"/>
                  </a:lnTo>
                  <a:lnTo>
                    <a:pt x="48" y="22"/>
                  </a:lnTo>
                  <a:lnTo>
                    <a:pt x="32" y="24"/>
                  </a:lnTo>
                  <a:lnTo>
                    <a:pt x="16" y="27"/>
                  </a:lnTo>
                  <a:lnTo>
                    <a:pt x="0" y="29"/>
                  </a:lnTo>
                  <a:lnTo>
                    <a:pt x="20" y="20"/>
                  </a:lnTo>
                  <a:lnTo>
                    <a:pt x="40" y="11"/>
                  </a:lnTo>
                  <a:lnTo>
                    <a:pt x="59" y="6"/>
                  </a:lnTo>
                  <a:lnTo>
                    <a:pt x="78" y="3"/>
                  </a:lnTo>
                  <a:lnTo>
                    <a:pt x="97" y="1"/>
                  </a:lnTo>
                  <a:lnTo>
                    <a:pt x="114" y="0"/>
                  </a:lnTo>
                  <a:lnTo>
                    <a:pt x="130" y="1"/>
                  </a:lnTo>
                  <a:lnTo>
                    <a:pt x="146" y="4"/>
                  </a:lnTo>
                  <a:lnTo>
                    <a:pt x="161" y="7"/>
                  </a:lnTo>
                  <a:lnTo>
                    <a:pt x="173" y="11"/>
                  </a:lnTo>
                  <a:lnTo>
                    <a:pt x="185" y="15"/>
                  </a:lnTo>
                  <a:lnTo>
                    <a:pt x="195" y="18"/>
                  </a:lnTo>
                  <a:lnTo>
                    <a:pt x="203" y="22"/>
                  </a:lnTo>
                  <a:lnTo>
                    <a:pt x="209" y="24"/>
                  </a:lnTo>
                  <a:lnTo>
                    <a:pt x="213" y="27"/>
                  </a:lnTo>
                  <a:lnTo>
                    <a:pt x="215" y="28"/>
                  </a:lnTo>
                  <a:lnTo>
                    <a:pt x="216" y="29"/>
                  </a:lnTo>
                  <a:lnTo>
                    <a:pt x="218" y="29"/>
                  </a:lnTo>
                  <a:lnTo>
                    <a:pt x="219" y="29"/>
                  </a:lnTo>
                  <a:lnTo>
                    <a:pt x="234" y="33"/>
                  </a:lnTo>
                  <a:lnTo>
                    <a:pt x="250" y="39"/>
                  </a:lnTo>
                  <a:lnTo>
                    <a:pt x="265" y="46"/>
                  </a:lnTo>
                  <a:lnTo>
                    <a:pt x="278" y="56"/>
                  </a:lnTo>
                  <a:lnTo>
                    <a:pt x="290" y="67"/>
                  </a:lnTo>
                  <a:lnTo>
                    <a:pt x="301" y="79"/>
                  </a:lnTo>
                  <a:lnTo>
                    <a:pt x="311" y="92"/>
                  </a:lnTo>
                  <a:lnTo>
                    <a:pt x="319" y="108"/>
                  </a:lnTo>
                  <a:lnTo>
                    <a:pt x="329" y="132"/>
                  </a:lnTo>
                  <a:lnTo>
                    <a:pt x="335" y="156"/>
                  </a:lnTo>
                  <a:lnTo>
                    <a:pt x="337" y="183"/>
                  </a:lnTo>
                  <a:lnTo>
                    <a:pt x="337" y="210"/>
                  </a:lnTo>
                  <a:lnTo>
                    <a:pt x="334" y="236"/>
                  </a:lnTo>
                  <a:lnTo>
                    <a:pt x="326" y="263"/>
                  </a:lnTo>
                  <a:lnTo>
                    <a:pt x="317" y="289"/>
                  </a:lnTo>
                  <a:lnTo>
                    <a:pt x="303" y="316"/>
                  </a:lnTo>
                  <a:close/>
                </a:path>
              </a:pathLst>
            </a:custGeom>
            <a:solidFill>
              <a:srgbClr val="6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70" name="Freeform 25"/>
            <p:cNvSpPr>
              <a:spLocks/>
            </p:cNvSpPr>
            <p:nvPr/>
          </p:nvSpPr>
          <p:spPr bwMode="auto">
            <a:xfrm>
              <a:off x="3566071" y="3847356"/>
              <a:ext cx="1186011" cy="346323"/>
            </a:xfrm>
            <a:custGeom>
              <a:avLst/>
              <a:gdLst>
                <a:gd name="T0" fmla="*/ 0 w 613"/>
                <a:gd name="T1" fmla="*/ 179 h 179"/>
                <a:gd name="T2" fmla="*/ 613 w 613"/>
                <a:gd name="T3" fmla="*/ 179 h 179"/>
                <a:gd name="T4" fmla="*/ 613 w 613"/>
                <a:gd name="T5" fmla="*/ 178 h 179"/>
                <a:gd name="T6" fmla="*/ 613 w 613"/>
                <a:gd name="T7" fmla="*/ 173 h 179"/>
                <a:gd name="T8" fmla="*/ 613 w 613"/>
                <a:gd name="T9" fmla="*/ 167 h 179"/>
                <a:gd name="T10" fmla="*/ 612 w 613"/>
                <a:gd name="T11" fmla="*/ 159 h 179"/>
                <a:gd name="T12" fmla="*/ 610 w 613"/>
                <a:gd name="T13" fmla="*/ 148 h 179"/>
                <a:gd name="T14" fmla="*/ 606 w 613"/>
                <a:gd name="T15" fmla="*/ 137 h 179"/>
                <a:gd name="T16" fmla="*/ 600 w 613"/>
                <a:gd name="T17" fmla="*/ 124 h 179"/>
                <a:gd name="T18" fmla="*/ 593 w 613"/>
                <a:gd name="T19" fmla="*/ 110 h 179"/>
                <a:gd name="T20" fmla="*/ 583 w 613"/>
                <a:gd name="T21" fmla="*/ 96 h 179"/>
                <a:gd name="T22" fmla="*/ 571 w 613"/>
                <a:gd name="T23" fmla="*/ 81 h 179"/>
                <a:gd name="T24" fmla="*/ 555 w 613"/>
                <a:gd name="T25" fmla="*/ 67 h 179"/>
                <a:gd name="T26" fmla="*/ 536 w 613"/>
                <a:gd name="T27" fmla="*/ 52 h 179"/>
                <a:gd name="T28" fmla="*/ 514 w 613"/>
                <a:gd name="T29" fmla="*/ 39 h 179"/>
                <a:gd name="T30" fmla="*/ 488 w 613"/>
                <a:gd name="T31" fmla="*/ 27 h 179"/>
                <a:gd name="T32" fmla="*/ 457 w 613"/>
                <a:gd name="T33" fmla="*/ 16 h 179"/>
                <a:gd name="T34" fmla="*/ 422 w 613"/>
                <a:gd name="T35" fmla="*/ 6 h 179"/>
                <a:gd name="T36" fmla="*/ 420 w 613"/>
                <a:gd name="T37" fmla="*/ 8 h 179"/>
                <a:gd name="T38" fmla="*/ 415 w 613"/>
                <a:gd name="T39" fmla="*/ 11 h 179"/>
                <a:gd name="T40" fmla="*/ 406 w 613"/>
                <a:gd name="T41" fmla="*/ 17 h 179"/>
                <a:gd name="T42" fmla="*/ 396 w 613"/>
                <a:gd name="T43" fmla="*/ 25 h 179"/>
                <a:gd name="T44" fmla="*/ 381 w 613"/>
                <a:gd name="T45" fmla="*/ 32 h 179"/>
                <a:gd name="T46" fmla="*/ 365 w 613"/>
                <a:gd name="T47" fmla="*/ 40 h 179"/>
                <a:gd name="T48" fmla="*/ 348 w 613"/>
                <a:gd name="T49" fmla="*/ 48 h 179"/>
                <a:gd name="T50" fmla="*/ 330 w 613"/>
                <a:gd name="T51" fmla="*/ 54 h 179"/>
                <a:gd name="T52" fmla="*/ 312 w 613"/>
                <a:gd name="T53" fmla="*/ 60 h 179"/>
                <a:gd name="T54" fmla="*/ 293 w 613"/>
                <a:gd name="T55" fmla="*/ 62 h 179"/>
                <a:gd name="T56" fmla="*/ 273 w 613"/>
                <a:gd name="T57" fmla="*/ 62 h 179"/>
                <a:gd name="T58" fmla="*/ 255 w 613"/>
                <a:gd name="T59" fmla="*/ 58 h 179"/>
                <a:gd name="T60" fmla="*/ 238 w 613"/>
                <a:gd name="T61" fmla="*/ 51 h 179"/>
                <a:gd name="T62" fmla="*/ 221 w 613"/>
                <a:gd name="T63" fmla="*/ 39 h 179"/>
                <a:gd name="T64" fmla="*/ 207 w 613"/>
                <a:gd name="T65" fmla="*/ 23 h 179"/>
                <a:gd name="T66" fmla="*/ 195 w 613"/>
                <a:gd name="T67" fmla="*/ 0 h 179"/>
                <a:gd name="T68" fmla="*/ 192 w 613"/>
                <a:gd name="T69" fmla="*/ 2 h 179"/>
                <a:gd name="T70" fmla="*/ 186 w 613"/>
                <a:gd name="T71" fmla="*/ 5 h 179"/>
                <a:gd name="T72" fmla="*/ 177 w 613"/>
                <a:gd name="T73" fmla="*/ 10 h 179"/>
                <a:gd name="T74" fmla="*/ 165 w 613"/>
                <a:gd name="T75" fmla="*/ 17 h 179"/>
                <a:gd name="T76" fmla="*/ 149 w 613"/>
                <a:gd name="T77" fmla="*/ 26 h 179"/>
                <a:gd name="T78" fmla="*/ 133 w 613"/>
                <a:gd name="T79" fmla="*/ 35 h 179"/>
                <a:gd name="T80" fmla="*/ 115 w 613"/>
                <a:gd name="T81" fmla="*/ 46 h 179"/>
                <a:gd name="T82" fmla="*/ 97 w 613"/>
                <a:gd name="T83" fmla="*/ 58 h 179"/>
                <a:gd name="T84" fmla="*/ 79 w 613"/>
                <a:gd name="T85" fmla="*/ 73 h 179"/>
                <a:gd name="T86" fmla="*/ 62 w 613"/>
                <a:gd name="T87" fmla="*/ 86 h 179"/>
                <a:gd name="T88" fmla="*/ 45 w 613"/>
                <a:gd name="T89" fmla="*/ 102 h 179"/>
                <a:gd name="T90" fmla="*/ 30 w 613"/>
                <a:gd name="T91" fmla="*/ 117 h 179"/>
                <a:gd name="T92" fmla="*/ 17 w 613"/>
                <a:gd name="T93" fmla="*/ 132 h 179"/>
                <a:gd name="T94" fmla="*/ 8 w 613"/>
                <a:gd name="T95" fmla="*/ 148 h 179"/>
                <a:gd name="T96" fmla="*/ 2 w 613"/>
                <a:gd name="T97" fmla="*/ 164 h 179"/>
                <a:gd name="T98" fmla="*/ 0 w 613"/>
                <a:gd name="T99" fmla="*/ 179 h 17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3"/>
                <a:gd name="T151" fmla="*/ 0 h 179"/>
                <a:gd name="T152" fmla="*/ 613 w 613"/>
                <a:gd name="T153" fmla="*/ 179 h 17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3" h="179">
                  <a:moveTo>
                    <a:pt x="0" y="179"/>
                  </a:moveTo>
                  <a:lnTo>
                    <a:pt x="613" y="179"/>
                  </a:lnTo>
                  <a:lnTo>
                    <a:pt x="613" y="178"/>
                  </a:lnTo>
                  <a:lnTo>
                    <a:pt x="613" y="173"/>
                  </a:lnTo>
                  <a:lnTo>
                    <a:pt x="613" y="167"/>
                  </a:lnTo>
                  <a:lnTo>
                    <a:pt x="612" y="159"/>
                  </a:lnTo>
                  <a:lnTo>
                    <a:pt x="610" y="148"/>
                  </a:lnTo>
                  <a:lnTo>
                    <a:pt x="606" y="137"/>
                  </a:lnTo>
                  <a:lnTo>
                    <a:pt x="600" y="124"/>
                  </a:lnTo>
                  <a:lnTo>
                    <a:pt x="593" y="110"/>
                  </a:lnTo>
                  <a:lnTo>
                    <a:pt x="583" y="96"/>
                  </a:lnTo>
                  <a:lnTo>
                    <a:pt x="571" y="81"/>
                  </a:lnTo>
                  <a:lnTo>
                    <a:pt x="555" y="67"/>
                  </a:lnTo>
                  <a:lnTo>
                    <a:pt x="536" y="52"/>
                  </a:lnTo>
                  <a:lnTo>
                    <a:pt x="514" y="39"/>
                  </a:lnTo>
                  <a:lnTo>
                    <a:pt x="488" y="27"/>
                  </a:lnTo>
                  <a:lnTo>
                    <a:pt x="457" y="16"/>
                  </a:lnTo>
                  <a:lnTo>
                    <a:pt x="422" y="6"/>
                  </a:lnTo>
                  <a:lnTo>
                    <a:pt x="420" y="8"/>
                  </a:lnTo>
                  <a:lnTo>
                    <a:pt x="415" y="11"/>
                  </a:lnTo>
                  <a:lnTo>
                    <a:pt x="406" y="17"/>
                  </a:lnTo>
                  <a:lnTo>
                    <a:pt x="396" y="25"/>
                  </a:lnTo>
                  <a:lnTo>
                    <a:pt x="381" y="32"/>
                  </a:lnTo>
                  <a:lnTo>
                    <a:pt x="365" y="40"/>
                  </a:lnTo>
                  <a:lnTo>
                    <a:pt x="348" y="48"/>
                  </a:lnTo>
                  <a:lnTo>
                    <a:pt x="330" y="54"/>
                  </a:lnTo>
                  <a:lnTo>
                    <a:pt x="312" y="60"/>
                  </a:lnTo>
                  <a:lnTo>
                    <a:pt x="293" y="62"/>
                  </a:lnTo>
                  <a:lnTo>
                    <a:pt x="273" y="62"/>
                  </a:lnTo>
                  <a:lnTo>
                    <a:pt x="255" y="58"/>
                  </a:lnTo>
                  <a:lnTo>
                    <a:pt x="238" y="51"/>
                  </a:lnTo>
                  <a:lnTo>
                    <a:pt x="221" y="39"/>
                  </a:lnTo>
                  <a:lnTo>
                    <a:pt x="207" y="23"/>
                  </a:lnTo>
                  <a:lnTo>
                    <a:pt x="195" y="0"/>
                  </a:lnTo>
                  <a:lnTo>
                    <a:pt x="192" y="2"/>
                  </a:lnTo>
                  <a:lnTo>
                    <a:pt x="186" y="5"/>
                  </a:lnTo>
                  <a:lnTo>
                    <a:pt x="177" y="10"/>
                  </a:lnTo>
                  <a:lnTo>
                    <a:pt x="165" y="17"/>
                  </a:lnTo>
                  <a:lnTo>
                    <a:pt x="149" y="26"/>
                  </a:lnTo>
                  <a:lnTo>
                    <a:pt x="133" y="35"/>
                  </a:lnTo>
                  <a:lnTo>
                    <a:pt x="115" y="46"/>
                  </a:lnTo>
                  <a:lnTo>
                    <a:pt x="97" y="58"/>
                  </a:lnTo>
                  <a:lnTo>
                    <a:pt x="79" y="73"/>
                  </a:lnTo>
                  <a:lnTo>
                    <a:pt x="62" y="86"/>
                  </a:lnTo>
                  <a:lnTo>
                    <a:pt x="45" y="102"/>
                  </a:lnTo>
                  <a:lnTo>
                    <a:pt x="30" y="117"/>
                  </a:lnTo>
                  <a:lnTo>
                    <a:pt x="17" y="132"/>
                  </a:lnTo>
                  <a:lnTo>
                    <a:pt x="8" y="148"/>
                  </a:lnTo>
                  <a:lnTo>
                    <a:pt x="2" y="164"/>
                  </a:lnTo>
                  <a:lnTo>
                    <a:pt x="0" y="179"/>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71" name="Freeform 26"/>
            <p:cNvSpPr>
              <a:spLocks/>
            </p:cNvSpPr>
            <p:nvPr/>
          </p:nvSpPr>
          <p:spPr bwMode="auto">
            <a:xfrm>
              <a:off x="3566071" y="3847356"/>
              <a:ext cx="404366" cy="346323"/>
            </a:xfrm>
            <a:custGeom>
              <a:avLst/>
              <a:gdLst>
                <a:gd name="T0" fmla="*/ 209 w 209"/>
                <a:gd name="T1" fmla="*/ 26 h 179"/>
                <a:gd name="T2" fmla="*/ 206 w 209"/>
                <a:gd name="T3" fmla="*/ 20 h 179"/>
                <a:gd name="T4" fmla="*/ 202 w 209"/>
                <a:gd name="T5" fmla="*/ 14 h 179"/>
                <a:gd name="T6" fmla="*/ 198 w 209"/>
                <a:gd name="T7" fmla="*/ 8 h 179"/>
                <a:gd name="T8" fmla="*/ 195 w 209"/>
                <a:gd name="T9" fmla="*/ 0 h 179"/>
                <a:gd name="T10" fmla="*/ 192 w 209"/>
                <a:gd name="T11" fmla="*/ 2 h 179"/>
                <a:gd name="T12" fmla="*/ 186 w 209"/>
                <a:gd name="T13" fmla="*/ 5 h 179"/>
                <a:gd name="T14" fmla="*/ 177 w 209"/>
                <a:gd name="T15" fmla="*/ 10 h 179"/>
                <a:gd name="T16" fmla="*/ 165 w 209"/>
                <a:gd name="T17" fmla="*/ 17 h 179"/>
                <a:gd name="T18" fmla="*/ 149 w 209"/>
                <a:gd name="T19" fmla="*/ 26 h 179"/>
                <a:gd name="T20" fmla="*/ 133 w 209"/>
                <a:gd name="T21" fmla="*/ 35 h 179"/>
                <a:gd name="T22" fmla="*/ 115 w 209"/>
                <a:gd name="T23" fmla="*/ 46 h 179"/>
                <a:gd name="T24" fmla="*/ 97 w 209"/>
                <a:gd name="T25" fmla="*/ 58 h 179"/>
                <a:gd name="T26" fmla="*/ 79 w 209"/>
                <a:gd name="T27" fmla="*/ 73 h 179"/>
                <a:gd name="T28" fmla="*/ 62 w 209"/>
                <a:gd name="T29" fmla="*/ 86 h 179"/>
                <a:gd name="T30" fmla="*/ 45 w 209"/>
                <a:gd name="T31" fmla="*/ 102 h 179"/>
                <a:gd name="T32" fmla="*/ 30 w 209"/>
                <a:gd name="T33" fmla="*/ 117 h 179"/>
                <a:gd name="T34" fmla="*/ 17 w 209"/>
                <a:gd name="T35" fmla="*/ 132 h 179"/>
                <a:gd name="T36" fmla="*/ 8 w 209"/>
                <a:gd name="T37" fmla="*/ 148 h 179"/>
                <a:gd name="T38" fmla="*/ 2 w 209"/>
                <a:gd name="T39" fmla="*/ 164 h 179"/>
                <a:gd name="T40" fmla="*/ 0 w 209"/>
                <a:gd name="T41" fmla="*/ 179 h 179"/>
                <a:gd name="T42" fmla="*/ 59 w 209"/>
                <a:gd name="T43" fmla="*/ 179 h 179"/>
                <a:gd name="T44" fmla="*/ 63 w 209"/>
                <a:gd name="T45" fmla="*/ 158 h 179"/>
                <a:gd name="T46" fmla="*/ 74 w 209"/>
                <a:gd name="T47" fmla="*/ 137 h 179"/>
                <a:gd name="T48" fmla="*/ 91 w 209"/>
                <a:gd name="T49" fmla="*/ 115 h 179"/>
                <a:gd name="T50" fmla="*/ 113 w 209"/>
                <a:gd name="T51" fmla="*/ 94 h 179"/>
                <a:gd name="T52" fmla="*/ 135 w 209"/>
                <a:gd name="T53" fmla="*/ 74 h 179"/>
                <a:gd name="T54" fmla="*/ 161 w 209"/>
                <a:gd name="T55" fmla="*/ 56 h 179"/>
                <a:gd name="T56" fmla="*/ 186 w 209"/>
                <a:gd name="T57" fmla="*/ 39 h 179"/>
                <a:gd name="T58" fmla="*/ 209 w 209"/>
                <a:gd name="T59" fmla="*/ 26 h 17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9"/>
                <a:gd name="T91" fmla="*/ 0 h 179"/>
                <a:gd name="T92" fmla="*/ 209 w 209"/>
                <a:gd name="T93" fmla="*/ 179 h 17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9" h="179">
                  <a:moveTo>
                    <a:pt x="209" y="26"/>
                  </a:moveTo>
                  <a:lnTo>
                    <a:pt x="206" y="20"/>
                  </a:lnTo>
                  <a:lnTo>
                    <a:pt x="202" y="14"/>
                  </a:lnTo>
                  <a:lnTo>
                    <a:pt x="198" y="8"/>
                  </a:lnTo>
                  <a:lnTo>
                    <a:pt x="195" y="0"/>
                  </a:lnTo>
                  <a:lnTo>
                    <a:pt x="192" y="2"/>
                  </a:lnTo>
                  <a:lnTo>
                    <a:pt x="186" y="5"/>
                  </a:lnTo>
                  <a:lnTo>
                    <a:pt x="177" y="10"/>
                  </a:lnTo>
                  <a:lnTo>
                    <a:pt x="165" y="17"/>
                  </a:lnTo>
                  <a:lnTo>
                    <a:pt x="149" y="26"/>
                  </a:lnTo>
                  <a:lnTo>
                    <a:pt x="133" y="35"/>
                  </a:lnTo>
                  <a:lnTo>
                    <a:pt x="115" y="46"/>
                  </a:lnTo>
                  <a:lnTo>
                    <a:pt x="97" y="58"/>
                  </a:lnTo>
                  <a:lnTo>
                    <a:pt x="79" y="73"/>
                  </a:lnTo>
                  <a:lnTo>
                    <a:pt x="62" y="86"/>
                  </a:lnTo>
                  <a:lnTo>
                    <a:pt x="45" y="102"/>
                  </a:lnTo>
                  <a:lnTo>
                    <a:pt x="30" y="117"/>
                  </a:lnTo>
                  <a:lnTo>
                    <a:pt x="17" y="132"/>
                  </a:lnTo>
                  <a:lnTo>
                    <a:pt x="8" y="148"/>
                  </a:lnTo>
                  <a:lnTo>
                    <a:pt x="2" y="164"/>
                  </a:lnTo>
                  <a:lnTo>
                    <a:pt x="0" y="179"/>
                  </a:lnTo>
                  <a:lnTo>
                    <a:pt x="59" y="179"/>
                  </a:lnTo>
                  <a:lnTo>
                    <a:pt x="63" y="158"/>
                  </a:lnTo>
                  <a:lnTo>
                    <a:pt x="74" y="137"/>
                  </a:lnTo>
                  <a:lnTo>
                    <a:pt x="91" y="115"/>
                  </a:lnTo>
                  <a:lnTo>
                    <a:pt x="113" y="94"/>
                  </a:lnTo>
                  <a:lnTo>
                    <a:pt x="135" y="74"/>
                  </a:lnTo>
                  <a:lnTo>
                    <a:pt x="161" y="56"/>
                  </a:lnTo>
                  <a:lnTo>
                    <a:pt x="186" y="39"/>
                  </a:lnTo>
                  <a:lnTo>
                    <a:pt x="209" y="26"/>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72" name="Freeform 27"/>
            <p:cNvSpPr>
              <a:spLocks/>
            </p:cNvSpPr>
            <p:nvPr/>
          </p:nvSpPr>
          <p:spPr bwMode="auto">
            <a:xfrm>
              <a:off x="4221957" y="2138958"/>
              <a:ext cx="216694" cy="207020"/>
            </a:xfrm>
            <a:custGeom>
              <a:avLst/>
              <a:gdLst>
                <a:gd name="T0" fmla="*/ 0 w 112"/>
                <a:gd name="T1" fmla="*/ 15 h 107"/>
                <a:gd name="T2" fmla="*/ 0 w 112"/>
                <a:gd name="T3" fmla="*/ 15 h 107"/>
                <a:gd name="T4" fmla="*/ 5 w 112"/>
                <a:gd name="T5" fmla="*/ 15 h 107"/>
                <a:gd name="T6" fmla="*/ 15 w 112"/>
                <a:gd name="T7" fmla="*/ 18 h 107"/>
                <a:gd name="T8" fmla="*/ 31 w 112"/>
                <a:gd name="T9" fmla="*/ 22 h 107"/>
                <a:gd name="T10" fmla="*/ 48 w 112"/>
                <a:gd name="T11" fmla="*/ 29 h 107"/>
                <a:gd name="T12" fmla="*/ 65 w 112"/>
                <a:gd name="T13" fmla="*/ 40 h 107"/>
                <a:gd name="T14" fmla="*/ 81 w 112"/>
                <a:gd name="T15" fmla="*/ 55 h 107"/>
                <a:gd name="T16" fmla="*/ 92 w 112"/>
                <a:gd name="T17" fmla="*/ 78 h 107"/>
                <a:gd name="T18" fmla="*/ 98 w 112"/>
                <a:gd name="T19" fmla="*/ 107 h 107"/>
                <a:gd name="T20" fmla="*/ 112 w 112"/>
                <a:gd name="T21" fmla="*/ 106 h 107"/>
                <a:gd name="T22" fmla="*/ 105 w 112"/>
                <a:gd name="T23" fmla="*/ 72 h 107"/>
                <a:gd name="T24" fmla="*/ 92 w 112"/>
                <a:gd name="T25" fmla="*/ 47 h 107"/>
                <a:gd name="T26" fmla="*/ 75 w 112"/>
                <a:gd name="T27" fmla="*/ 28 h 107"/>
                <a:gd name="T28" fmla="*/ 54 w 112"/>
                <a:gd name="T29" fmla="*/ 14 h 107"/>
                <a:gd name="T30" fmla="*/ 35 w 112"/>
                <a:gd name="T31" fmla="*/ 7 h 107"/>
                <a:gd name="T32" fmla="*/ 18 w 112"/>
                <a:gd name="T33" fmla="*/ 2 h 107"/>
                <a:gd name="T34" fmla="*/ 6 w 112"/>
                <a:gd name="T35" fmla="*/ 0 h 107"/>
                <a:gd name="T36" fmla="*/ 1 w 112"/>
                <a:gd name="T37" fmla="*/ 0 h 107"/>
                <a:gd name="T38" fmla="*/ 0 w 112"/>
                <a:gd name="T39" fmla="*/ 15 h 10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2"/>
                <a:gd name="T61" fmla="*/ 0 h 107"/>
                <a:gd name="T62" fmla="*/ 112 w 112"/>
                <a:gd name="T63" fmla="*/ 107 h 10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2" h="107">
                  <a:moveTo>
                    <a:pt x="0" y="15"/>
                  </a:moveTo>
                  <a:lnTo>
                    <a:pt x="0" y="15"/>
                  </a:lnTo>
                  <a:lnTo>
                    <a:pt x="5" y="15"/>
                  </a:lnTo>
                  <a:lnTo>
                    <a:pt x="15" y="18"/>
                  </a:lnTo>
                  <a:lnTo>
                    <a:pt x="31" y="22"/>
                  </a:lnTo>
                  <a:lnTo>
                    <a:pt x="48" y="29"/>
                  </a:lnTo>
                  <a:lnTo>
                    <a:pt x="65" y="40"/>
                  </a:lnTo>
                  <a:lnTo>
                    <a:pt x="81" y="55"/>
                  </a:lnTo>
                  <a:lnTo>
                    <a:pt x="92" y="78"/>
                  </a:lnTo>
                  <a:lnTo>
                    <a:pt x="98" y="107"/>
                  </a:lnTo>
                  <a:lnTo>
                    <a:pt x="112" y="106"/>
                  </a:lnTo>
                  <a:lnTo>
                    <a:pt x="105" y="72"/>
                  </a:lnTo>
                  <a:lnTo>
                    <a:pt x="92" y="47"/>
                  </a:lnTo>
                  <a:lnTo>
                    <a:pt x="75" y="28"/>
                  </a:lnTo>
                  <a:lnTo>
                    <a:pt x="54" y="14"/>
                  </a:lnTo>
                  <a:lnTo>
                    <a:pt x="35" y="7"/>
                  </a:lnTo>
                  <a:lnTo>
                    <a:pt x="18" y="2"/>
                  </a:lnTo>
                  <a:lnTo>
                    <a:pt x="6" y="0"/>
                  </a:lnTo>
                  <a:lnTo>
                    <a:pt x="1" y="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73" name="Freeform 28"/>
            <p:cNvSpPr>
              <a:spLocks/>
            </p:cNvSpPr>
            <p:nvPr/>
          </p:nvSpPr>
          <p:spPr bwMode="auto">
            <a:xfrm>
              <a:off x="4202609" y="2243435"/>
              <a:ext cx="168325" cy="160586"/>
            </a:xfrm>
            <a:custGeom>
              <a:avLst/>
              <a:gdLst>
                <a:gd name="T0" fmla="*/ 0 w 87"/>
                <a:gd name="T1" fmla="*/ 15 h 83"/>
                <a:gd name="T2" fmla="*/ 0 w 87"/>
                <a:gd name="T3" fmla="*/ 15 h 83"/>
                <a:gd name="T4" fmla="*/ 4 w 87"/>
                <a:gd name="T5" fmla="*/ 15 h 83"/>
                <a:gd name="T6" fmla="*/ 12 w 87"/>
                <a:gd name="T7" fmla="*/ 16 h 83"/>
                <a:gd name="T8" fmla="*/ 23 w 87"/>
                <a:gd name="T9" fmla="*/ 18 h 83"/>
                <a:gd name="T10" fmla="*/ 35 w 87"/>
                <a:gd name="T11" fmla="*/ 24 h 83"/>
                <a:gd name="T12" fmla="*/ 47 w 87"/>
                <a:gd name="T13" fmla="*/ 33 h 83"/>
                <a:gd name="T14" fmla="*/ 59 w 87"/>
                <a:gd name="T15" fmla="*/ 44 h 83"/>
                <a:gd name="T16" fmla="*/ 67 w 87"/>
                <a:gd name="T17" fmla="*/ 61 h 83"/>
                <a:gd name="T18" fmla="*/ 71 w 87"/>
                <a:gd name="T19" fmla="*/ 83 h 83"/>
                <a:gd name="T20" fmla="*/ 87 w 87"/>
                <a:gd name="T21" fmla="*/ 81 h 83"/>
                <a:gd name="T22" fmla="*/ 82 w 87"/>
                <a:gd name="T23" fmla="*/ 55 h 83"/>
                <a:gd name="T24" fmla="*/ 71 w 87"/>
                <a:gd name="T25" fmla="*/ 35 h 83"/>
                <a:gd name="T26" fmla="*/ 57 w 87"/>
                <a:gd name="T27" fmla="*/ 21 h 83"/>
                <a:gd name="T28" fmla="*/ 42 w 87"/>
                <a:gd name="T29" fmla="*/ 11 h 83"/>
                <a:gd name="T30" fmla="*/ 27 w 87"/>
                <a:gd name="T31" fmla="*/ 5 h 83"/>
                <a:gd name="T32" fmla="*/ 13 w 87"/>
                <a:gd name="T33" fmla="*/ 1 h 83"/>
                <a:gd name="T34" fmla="*/ 5 w 87"/>
                <a:gd name="T35" fmla="*/ 0 h 83"/>
                <a:gd name="T36" fmla="*/ 1 w 87"/>
                <a:gd name="T37" fmla="*/ 0 h 83"/>
                <a:gd name="T38" fmla="*/ 0 w 87"/>
                <a:gd name="T39" fmla="*/ 15 h 8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7"/>
                <a:gd name="T61" fmla="*/ 0 h 83"/>
                <a:gd name="T62" fmla="*/ 87 w 87"/>
                <a:gd name="T63" fmla="*/ 83 h 8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7" h="83">
                  <a:moveTo>
                    <a:pt x="0" y="15"/>
                  </a:moveTo>
                  <a:lnTo>
                    <a:pt x="0" y="15"/>
                  </a:lnTo>
                  <a:lnTo>
                    <a:pt x="4" y="15"/>
                  </a:lnTo>
                  <a:lnTo>
                    <a:pt x="12" y="16"/>
                  </a:lnTo>
                  <a:lnTo>
                    <a:pt x="23" y="18"/>
                  </a:lnTo>
                  <a:lnTo>
                    <a:pt x="35" y="24"/>
                  </a:lnTo>
                  <a:lnTo>
                    <a:pt x="47" y="33"/>
                  </a:lnTo>
                  <a:lnTo>
                    <a:pt x="59" y="44"/>
                  </a:lnTo>
                  <a:lnTo>
                    <a:pt x="67" y="61"/>
                  </a:lnTo>
                  <a:lnTo>
                    <a:pt x="71" y="83"/>
                  </a:lnTo>
                  <a:lnTo>
                    <a:pt x="87" y="81"/>
                  </a:lnTo>
                  <a:lnTo>
                    <a:pt x="82" y="55"/>
                  </a:lnTo>
                  <a:lnTo>
                    <a:pt x="71" y="35"/>
                  </a:lnTo>
                  <a:lnTo>
                    <a:pt x="57" y="21"/>
                  </a:lnTo>
                  <a:lnTo>
                    <a:pt x="42" y="11"/>
                  </a:lnTo>
                  <a:lnTo>
                    <a:pt x="27" y="5"/>
                  </a:lnTo>
                  <a:lnTo>
                    <a:pt x="13" y="1"/>
                  </a:lnTo>
                  <a:lnTo>
                    <a:pt x="5" y="0"/>
                  </a:lnTo>
                  <a:lnTo>
                    <a:pt x="1" y="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74" name="Freeform 29"/>
            <p:cNvSpPr>
              <a:spLocks/>
            </p:cNvSpPr>
            <p:nvPr/>
          </p:nvSpPr>
          <p:spPr bwMode="auto">
            <a:xfrm>
              <a:off x="4177457" y="2632323"/>
              <a:ext cx="170259" cy="131564"/>
            </a:xfrm>
            <a:custGeom>
              <a:avLst/>
              <a:gdLst>
                <a:gd name="T0" fmla="*/ 40 w 88"/>
                <a:gd name="T1" fmla="*/ 7 h 68"/>
                <a:gd name="T2" fmla="*/ 30 w 88"/>
                <a:gd name="T3" fmla="*/ 15 h 68"/>
                <a:gd name="T4" fmla="*/ 22 w 88"/>
                <a:gd name="T5" fmla="*/ 23 h 68"/>
                <a:gd name="T6" fmla="*/ 14 w 88"/>
                <a:gd name="T7" fmla="*/ 32 h 68"/>
                <a:gd name="T8" fmla="*/ 9 w 88"/>
                <a:gd name="T9" fmla="*/ 40 h 68"/>
                <a:gd name="T10" fmla="*/ 5 w 88"/>
                <a:gd name="T11" fmla="*/ 49 h 68"/>
                <a:gd name="T12" fmla="*/ 2 w 88"/>
                <a:gd name="T13" fmla="*/ 56 h 68"/>
                <a:gd name="T14" fmla="*/ 0 w 88"/>
                <a:gd name="T15" fmla="*/ 61 h 68"/>
                <a:gd name="T16" fmla="*/ 0 w 88"/>
                <a:gd name="T17" fmla="*/ 63 h 68"/>
                <a:gd name="T18" fmla="*/ 13 w 88"/>
                <a:gd name="T19" fmla="*/ 68 h 68"/>
                <a:gd name="T20" fmla="*/ 13 w 88"/>
                <a:gd name="T21" fmla="*/ 68 h 68"/>
                <a:gd name="T22" fmla="*/ 14 w 88"/>
                <a:gd name="T23" fmla="*/ 62 h 68"/>
                <a:gd name="T24" fmla="*/ 20 w 88"/>
                <a:gd name="T25" fmla="*/ 51 h 68"/>
                <a:gd name="T26" fmla="*/ 30 w 88"/>
                <a:gd name="T27" fmla="*/ 36 h 68"/>
                <a:gd name="T28" fmla="*/ 43 w 88"/>
                <a:gd name="T29" fmla="*/ 23 h 68"/>
                <a:gd name="T30" fmla="*/ 48 w 88"/>
                <a:gd name="T31" fmla="*/ 64 h 68"/>
                <a:gd name="T32" fmla="*/ 63 w 88"/>
                <a:gd name="T33" fmla="*/ 62 h 68"/>
                <a:gd name="T34" fmla="*/ 57 w 88"/>
                <a:gd name="T35" fmla="*/ 17 h 68"/>
                <a:gd name="T36" fmla="*/ 63 w 88"/>
                <a:gd name="T37" fmla="*/ 16 h 68"/>
                <a:gd name="T38" fmla="*/ 70 w 88"/>
                <a:gd name="T39" fmla="*/ 16 h 68"/>
                <a:gd name="T40" fmla="*/ 76 w 88"/>
                <a:gd name="T41" fmla="*/ 16 h 68"/>
                <a:gd name="T42" fmla="*/ 83 w 88"/>
                <a:gd name="T43" fmla="*/ 18 h 68"/>
                <a:gd name="T44" fmla="*/ 88 w 88"/>
                <a:gd name="T45" fmla="*/ 4 h 68"/>
                <a:gd name="T46" fmla="*/ 81 w 88"/>
                <a:gd name="T47" fmla="*/ 3 h 68"/>
                <a:gd name="T48" fmla="*/ 75 w 88"/>
                <a:gd name="T49" fmla="*/ 1 h 68"/>
                <a:gd name="T50" fmla="*/ 69 w 88"/>
                <a:gd name="T51" fmla="*/ 0 h 68"/>
                <a:gd name="T52" fmla="*/ 63 w 88"/>
                <a:gd name="T53" fmla="*/ 0 h 68"/>
                <a:gd name="T54" fmla="*/ 57 w 88"/>
                <a:gd name="T55" fmla="*/ 1 h 68"/>
                <a:gd name="T56" fmla="*/ 51 w 88"/>
                <a:gd name="T57" fmla="*/ 3 h 68"/>
                <a:gd name="T58" fmla="*/ 46 w 88"/>
                <a:gd name="T59" fmla="*/ 5 h 68"/>
                <a:gd name="T60" fmla="*/ 40 w 88"/>
                <a:gd name="T61" fmla="*/ 7 h 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8"/>
                <a:gd name="T94" fmla="*/ 0 h 68"/>
                <a:gd name="T95" fmla="*/ 88 w 88"/>
                <a:gd name="T96" fmla="*/ 68 h 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8" h="68">
                  <a:moveTo>
                    <a:pt x="40" y="7"/>
                  </a:moveTo>
                  <a:lnTo>
                    <a:pt x="30" y="15"/>
                  </a:lnTo>
                  <a:lnTo>
                    <a:pt x="22" y="23"/>
                  </a:lnTo>
                  <a:lnTo>
                    <a:pt x="14" y="32"/>
                  </a:lnTo>
                  <a:lnTo>
                    <a:pt x="9" y="40"/>
                  </a:lnTo>
                  <a:lnTo>
                    <a:pt x="5" y="49"/>
                  </a:lnTo>
                  <a:lnTo>
                    <a:pt x="2" y="56"/>
                  </a:lnTo>
                  <a:lnTo>
                    <a:pt x="0" y="61"/>
                  </a:lnTo>
                  <a:lnTo>
                    <a:pt x="0" y="63"/>
                  </a:lnTo>
                  <a:lnTo>
                    <a:pt x="13" y="68"/>
                  </a:lnTo>
                  <a:lnTo>
                    <a:pt x="14" y="62"/>
                  </a:lnTo>
                  <a:lnTo>
                    <a:pt x="20" y="51"/>
                  </a:lnTo>
                  <a:lnTo>
                    <a:pt x="30" y="36"/>
                  </a:lnTo>
                  <a:lnTo>
                    <a:pt x="43" y="23"/>
                  </a:lnTo>
                  <a:lnTo>
                    <a:pt x="48" y="64"/>
                  </a:lnTo>
                  <a:lnTo>
                    <a:pt x="63" y="62"/>
                  </a:lnTo>
                  <a:lnTo>
                    <a:pt x="57" y="17"/>
                  </a:lnTo>
                  <a:lnTo>
                    <a:pt x="63" y="16"/>
                  </a:lnTo>
                  <a:lnTo>
                    <a:pt x="70" y="16"/>
                  </a:lnTo>
                  <a:lnTo>
                    <a:pt x="76" y="16"/>
                  </a:lnTo>
                  <a:lnTo>
                    <a:pt x="83" y="18"/>
                  </a:lnTo>
                  <a:lnTo>
                    <a:pt x="88" y="4"/>
                  </a:lnTo>
                  <a:lnTo>
                    <a:pt x="81" y="3"/>
                  </a:lnTo>
                  <a:lnTo>
                    <a:pt x="75" y="1"/>
                  </a:lnTo>
                  <a:lnTo>
                    <a:pt x="69" y="0"/>
                  </a:lnTo>
                  <a:lnTo>
                    <a:pt x="63" y="0"/>
                  </a:lnTo>
                  <a:lnTo>
                    <a:pt x="57" y="1"/>
                  </a:lnTo>
                  <a:lnTo>
                    <a:pt x="51" y="3"/>
                  </a:lnTo>
                  <a:lnTo>
                    <a:pt x="46" y="5"/>
                  </a:lnTo>
                  <a:lnTo>
                    <a:pt x="4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75" name="Freeform 30"/>
            <p:cNvSpPr>
              <a:spLocks/>
            </p:cNvSpPr>
            <p:nvPr/>
          </p:nvSpPr>
          <p:spPr bwMode="auto">
            <a:xfrm>
              <a:off x="3537050" y="3812530"/>
              <a:ext cx="1244054" cy="381149"/>
            </a:xfrm>
            <a:custGeom>
              <a:avLst/>
              <a:gdLst>
                <a:gd name="T0" fmla="*/ 431 w 643"/>
                <a:gd name="T1" fmla="*/ 7 h 197"/>
                <a:gd name="T2" fmla="*/ 418 w 643"/>
                <a:gd name="T3" fmla="*/ 27 h 197"/>
                <a:gd name="T4" fmla="*/ 397 w 643"/>
                <a:gd name="T5" fmla="*/ 43 h 197"/>
                <a:gd name="T6" fmla="*/ 371 w 643"/>
                <a:gd name="T7" fmla="*/ 53 h 197"/>
                <a:gd name="T8" fmla="*/ 338 w 643"/>
                <a:gd name="T9" fmla="*/ 58 h 197"/>
                <a:gd name="T10" fmla="*/ 302 w 643"/>
                <a:gd name="T11" fmla="*/ 58 h 197"/>
                <a:gd name="T12" fmla="*/ 271 w 643"/>
                <a:gd name="T13" fmla="*/ 53 h 197"/>
                <a:gd name="T14" fmla="*/ 247 w 643"/>
                <a:gd name="T15" fmla="*/ 41 h 197"/>
                <a:gd name="T16" fmla="*/ 229 w 643"/>
                <a:gd name="T17" fmla="*/ 23 h 197"/>
                <a:gd name="T18" fmla="*/ 218 w 643"/>
                <a:gd name="T19" fmla="*/ 0 h 197"/>
                <a:gd name="T20" fmla="*/ 186 w 643"/>
                <a:gd name="T21" fmla="*/ 11 h 197"/>
                <a:gd name="T22" fmla="*/ 148 w 643"/>
                <a:gd name="T23" fmla="*/ 27 h 197"/>
                <a:gd name="T24" fmla="*/ 113 w 643"/>
                <a:gd name="T25" fmla="*/ 46 h 197"/>
                <a:gd name="T26" fmla="*/ 79 w 643"/>
                <a:gd name="T27" fmla="*/ 69 h 197"/>
                <a:gd name="T28" fmla="*/ 51 w 643"/>
                <a:gd name="T29" fmla="*/ 93 h 197"/>
                <a:gd name="T30" fmla="*/ 27 w 643"/>
                <a:gd name="T31" fmla="*/ 121 h 197"/>
                <a:gd name="T32" fmla="*/ 10 w 643"/>
                <a:gd name="T33" fmla="*/ 150 h 197"/>
                <a:gd name="T34" fmla="*/ 2 w 643"/>
                <a:gd name="T35" fmla="*/ 182 h 197"/>
                <a:gd name="T36" fmla="*/ 30 w 643"/>
                <a:gd name="T37" fmla="*/ 197 h 197"/>
                <a:gd name="T38" fmla="*/ 45 w 643"/>
                <a:gd name="T39" fmla="*/ 148 h 197"/>
                <a:gd name="T40" fmla="*/ 84 w 643"/>
                <a:gd name="T41" fmla="*/ 102 h 197"/>
                <a:gd name="T42" fmla="*/ 140 w 643"/>
                <a:gd name="T43" fmla="*/ 64 h 197"/>
                <a:gd name="T44" fmla="*/ 203 w 643"/>
                <a:gd name="T45" fmla="*/ 36 h 197"/>
                <a:gd name="T46" fmla="*/ 222 w 643"/>
                <a:gd name="T47" fmla="*/ 59 h 197"/>
                <a:gd name="T48" fmla="*/ 248 w 643"/>
                <a:gd name="T49" fmla="*/ 75 h 197"/>
                <a:gd name="T50" fmla="*/ 281 w 643"/>
                <a:gd name="T51" fmla="*/ 85 h 197"/>
                <a:gd name="T52" fmla="*/ 320 w 643"/>
                <a:gd name="T53" fmla="*/ 89 h 197"/>
                <a:gd name="T54" fmla="*/ 359 w 643"/>
                <a:gd name="T55" fmla="*/ 85 h 197"/>
                <a:gd name="T56" fmla="*/ 392 w 643"/>
                <a:gd name="T57" fmla="*/ 76 h 197"/>
                <a:gd name="T58" fmla="*/ 421 w 643"/>
                <a:gd name="T59" fmla="*/ 62 h 197"/>
                <a:gd name="T60" fmla="*/ 443 w 643"/>
                <a:gd name="T61" fmla="*/ 43 h 197"/>
                <a:gd name="T62" fmla="*/ 506 w 643"/>
                <a:gd name="T63" fmla="*/ 72 h 197"/>
                <a:gd name="T64" fmla="*/ 561 w 643"/>
                <a:gd name="T65" fmla="*/ 108 h 197"/>
                <a:gd name="T66" fmla="*/ 599 w 643"/>
                <a:gd name="T67" fmla="*/ 150 h 197"/>
                <a:gd name="T68" fmla="*/ 614 w 643"/>
                <a:gd name="T69" fmla="*/ 197 h 197"/>
                <a:gd name="T70" fmla="*/ 642 w 643"/>
                <a:gd name="T71" fmla="*/ 182 h 197"/>
                <a:gd name="T72" fmla="*/ 633 w 643"/>
                <a:gd name="T73" fmla="*/ 151 h 197"/>
                <a:gd name="T74" fmla="*/ 616 w 643"/>
                <a:gd name="T75" fmla="*/ 122 h 197"/>
                <a:gd name="T76" fmla="*/ 592 w 643"/>
                <a:gd name="T77" fmla="*/ 97 h 197"/>
                <a:gd name="T78" fmla="*/ 564 w 643"/>
                <a:gd name="T79" fmla="*/ 73 h 197"/>
                <a:gd name="T80" fmla="*/ 532 w 643"/>
                <a:gd name="T81" fmla="*/ 52 h 197"/>
                <a:gd name="T82" fmla="*/ 496 w 643"/>
                <a:gd name="T83" fmla="*/ 34 h 197"/>
                <a:gd name="T84" fmla="*/ 460 w 643"/>
                <a:gd name="T85" fmla="*/ 18 h 19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43"/>
                <a:gd name="T130" fmla="*/ 0 h 197"/>
                <a:gd name="T131" fmla="*/ 643 w 643"/>
                <a:gd name="T132" fmla="*/ 197 h 19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43" h="197">
                  <a:moveTo>
                    <a:pt x="442" y="11"/>
                  </a:moveTo>
                  <a:lnTo>
                    <a:pt x="431" y="7"/>
                  </a:lnTo>
                  <a:lnTo>
                    <a:pt x="425" y="17"/>
                  </a:lnTo>
                  <a:lnTo>
                    <a:pt x="418" y="27"/>
                  </a:lnTo>
                  <a:lnTo>
                    <a:pt x="408" y="35"/>
                  </a:lnTo>
                  <a:lnTo>
                    <a:pt x="397" y="43"/>
                  </a:lnTo>
                  <a:lnTo>
                    <a:pt x="385" y="49"/>
                  </a:lnTo>
                  <a:lnTo>
                    <a:pt x="371" y="53"/>
                  </a:lnTo>
                  <a:lnTo>
                    <a:pt x="355" y="57"/>
                  </a:lnTo>
                  <a:lnTo>
                    <a:pt x="338" y="58"/>
                  </a:lnTo>
                  <a:lnTo>
                    <a:pt x="320" y="59"/>
                  </a:lnTo>
                  <a:lnTo>
                    <a:pt x="302" y="58"/>
                  </a:lnTo>
                  <a:lnTo>
                    <a:pt x="286" y="57"/>
                  </a:lnTo>
                  <a:lnTo>
                    <a:pt x="271" y="53"/>
                  </a:lnTo>
                  <a:lnTo>
                    <a:pt x="258" y="49"/>
                  </a:lnTo>
                  <a:lnTo>
                    <a:pt x="247" y="41"/>
                  </a:lnTo>
                  <a:lnTo>
                    <a:pt x="238" y="33"/>
                  </a:lnTo>
                  <a:lnTo>
                    <a:pt x="229" y="23"/>
                  </a:lnTo>
                  <a:lnTo>
                    <a:pt x="223" y="12"/>
                  </a:lnTo>
                  <a:lnTo>
                    <a:pt x="218" y="0"/>
                  </a:lnTo>
                  <a:lnTo>
                    <a:pt x="205" y="4"/>
                  </a:lnTo>
                  <a:lnTo>
                    <a:pt x="186" y="11"/>
                  </a:lnTo>
                  <a:lnTo>
                    <a:pt x="167" y="18"/>
                  </a:lnTo>
                  <a:lnTo>
                    <a:pt x="148" y="27"/>
                  </a:lnTo>
                  <a:lnTo>
                    <a:pt x="130" y="36"/>
                  </a:lnTo>
                  <a:lnTo>
                    <a:pt x="113" y="46"/>
                  </a:lnTo>
                  <a:lnTo>
                    <a:pt x="96" y="57"/>
                  </a:lnTo>
                  <a:lnTo>
                    <a:pt x="79" y="69"/>
                  </a:lnTo>
                  <a:lnTo>
                    <a:pt x="65" y="81"/>
                  </a:lnTo>
                  <a:lnTo>
                    <a:pt x="51" y="93"/>
                  </a:lnTo>
                  <a:lnTo>
                    <a:pt x="38" y="107"/>
                  </a:lnTo>
                  <a:lnTo>
                    <a:pt x="27" y="121"/>
                  </a:lnTo>
                  <a:lnTo>
                    <a:pt x="19" y="136"/>
                  </a:lnTo>
                  <a:lnTo>
                    <a:pt x="10" y="150"/>
                  </a:lnTo>
                  <a:lnTo>
                    <a:pt x="5" y="166"/>
                  </a:lnTo>
                  <a:lnTo>
                    <a:pt x="2" y="182"/>
                  </a:lnTo>
                  <a:lnTo>
                    <a:pt x="0" y="197"/>
                  </a:lnTo>
                  <a:lnTo>
                    <a:pt x="30" y="197"/>
                  </a:lnTo>
                  <a:lnTo>
                    <a:pt x="33" y="172"/>
                  </a:lnTo>
                  <a:lnTo>
                    <a:pt x="45" y="148"/>
                  </a:lnTo>
                  <a:lnTo>
                    <a:pt x="62" y="124"/>
                  </a:lnTo>
                  <a:lnTo>
                    <a:pt x="84" y="102"/>
                  </a:lnTo>
                  <a:lnTo>
                    <a:pt x="111" y="82"/>
                  </a:lnTo>
                  <a:lnTo>
                    <a:pt x="140" y="64"/>
                  </a:lnTo>
                  <a:lnTo>
                    <a:pt x="171" y="50"/>
                  </a:lnTo>
                  <a:lnTo>
                    <a:pt x="203" y="36"/>
                  </a:lnTo>
                  <a:lnTo>
                    <a:pt x="211" y="49"/>
                  </a:lnTo>
                  <a:lnTo>
                    <a:pt x="222" y="59"/>
                  </a:lnTo>
                  <a:lnTo>
                    <a:pt x="234" y="68"/>
                  </a:lnTo>
                  <a:lnTo>
                    <a:pt x="248" y="75"/>
                  </a:lnTo>
                  <a:lnTo>
                    <a:pt x="264" y="81"/>
                  </a:lnTo>
                  <a:lnTo>
                    <a:pt x="281" y="85"/>
                  </a:lnTo>
                  <a:lnTo>
                    <a:pt x="299" y="87"/>
                  </a:lnTo>
                  <a:lnTo>
                    <a:pt x="320" y="89"/>
                  </a:lnTo>
                  <a:lnTo>
                    <a:pt x="339" y="87"/>
                  </a:lnTo>
                  <a:lnTo>
                    <a:pt x="359" y="85"/>
                  </a:lnTo>
                  <a:lnTo>
                    <a:pt x="377" y="81"/>
                  </a:lnTo>
                  <a:lnTo>
                    <a:pt x="392" y="76"/>
                  </a:lnTo>
                  <a:lnTo>
                    <a:pt x="407" y="70"/>
                  </a:lnTo>
                  <a:lnTo>
                    <a:pt x="421" y="62"/>
                  </a:lnTo>
                  <a:lnTo>
                    <a:pt x="432" y="53"/>
                  </a:lnTo>
                  <a:lnTo>
                    <a:pt x="443" y="43"/>
                  </a:lnTo>
                  <a:lnTo>
                    <a:pt x="475" y="56"/>
                  </a:lnTo>
                  <a:lnTo>
                    <a:pt x="506" y="72"/>
                  </a:lnTo>
                  <a:lnTo>
                    <a:pt x="535" y="89"/>
                  </a:lnTo>
                  <a:lnTo>
                    <a:pt x="561" y="108"/>
                  </a:lnTo>
                  <a:lnTo>
                    <a:pt x="582" y="128"/>
                  </a:lnTo>
                  <a:lnTo>
                    <a:pt x="599" y="150"/>
                  </a:lnTo>
                  <a:lnTo>
                    <a:pt x="610" y="173"/>
                  </a:lnTo>
                  <a:lnTo>
                    <a:pt x="614" y="197"/>
                  </a:lnTo>
                  <a:lnTo>
                    <a:pt x="643" y="197"/>
                  </a:lnTo>
                  <a:lnTo>
                    <a:pt x="642" y="182"/>
                  </a:lnTo>
                  <a:lnTo>
                    <a:pt x="638" y="166"/>
                  </a:lnTo>
                  <a:lnTo>
                    <a:pt x="633" y="151"/>
                  </a:lnTo>
                  <a:lnTo>
                    <a:pt x="625" y="137"/>
                  </a:lnTo>
                  <a:lnTo>
                    <a:pt x="616" y="122"/>
                  </a:lnTo>
                  <a:lnTo>
                    <a:pt x="605" y="109"/>
                  </a:lnTo>
                  <a:lnTo>
                    <a:pt x="592" y="97"/>
                  </a:lnTo>
                  <a:lnTo>
                    <a:pt x="579" y="85"/>
                  </a:lnTo>
                  <a:lnTo>
                    <a:pt x="564" y="73"/>
                  </a:lnTo>
                  <a:lnTo>
                    <a:pt x="548" y="62"/>
                  </a:lnTo>
                  <a:lnTo>
                    <a:pt x="532" y="52"/>
                  </a:lnTo>
                  <a:lnTo>
                    <a:pt x="515" y="43"/>
                  </a:lnTo>
                  <a:lnTo>
                    <a:pt x="496" y="34"/>
                  </a:lnTo>
                  <a:lnTo>
                    <a:pt x="478" y="26"/>
                  </a:lnTo>
                  <a:lnTo>
                    <a:pt x="460" y="18"/>
                  </a:lnTo>
                  <a:lnTo>
                    <a:pt x="442"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76" name="Freeform 31"/>
            <p:cNvSpPr>
              <a:spLocks/>
            </p:cNvSpPr>
            <p:nvPr/>
          </p:nvSpPr>
          <p:spPr bwMode="auto">
            <a:xfrm>
              <a:off x="3508028" y="1562398"/>
              <a:ext cx="1211163" cy="603647"/>
            </a:xfrm>
            <a:custGeom>
              <a:avLst/>
              <a:gdLst>
                <a:gd name="T0" fmla="*/ 591 w 626"/>
                <a:gd name="T1" fmla="*/ 205 h 312"/>
                <a:gd name="T2" fmla="*/ 589 w 626"/>
                <a:gd name="T3" fmla="*/ 185 h 312"/>
                <a:gd name="T4" fmla="*/ 583 w 626"/>
                <a:gd name="T5" fmla="*/ 165 h 312"/>
                <a:gd name="T6" fmla="*/ 576 w 626"/>
                <a:gd name="T7" fmla="*/ 145 h 312"/>
                <a:gd name="T8" fmla="*/ 566 w 626"/>
                <a:gd name="T9" fmla="*/ 126 h 312"/>
                <a:gd name="T10" fmla="*/ 555 w 626"/>
                <a:gd name="T11" fmla="*/ 108 h 312"/>
                <a:gd name="T12" fmla="*/ 540 w 626"/>
                <a:gd name="T13" fmla="*/ 90 h 312"/>
                <a:gd name="T14" fmla="*/ 526 w 626"/>
                <a:gd name="T15" fmla="*/ 73 h 312"/>
                <a:gd name="T16" fmla="*/ 508 w 626"/>
                <a:gd name="T17" fmla="*/ 57 h 312"/>
                <a:gd name="T18" fmla="*/ 490 w 626"/>
                <a:gd name="T19" fmla="*/ 44 h 312"/>
                <a:gd name="T20" fmla="*/ 469 w 626"/>
                <a:gd name="T21" fmla="*/ 30 h 312"/>
                <a:gd name="T22" fmla="*/ 447 w 626"/>
                <a:gd name="T23" fmla="*/ 21 h 312"/>
                <a:gd name="T24" fmla="*/ 423 w 626"/>
                <a:gd name="T25" fmla="*/ 12 h 312"/>
                <a:gd name="T26" fmla="*/ 399 w 626"/>
                <a:gd name="T27" fmla="*/ 5 h 312"/>
                <a:gd name="T28" fmla="*/ 374 w 626"/>
                <a:gd name="T29" fmla="*/ 1 h 312"/>
                <a:gd name="T30" fmla="*/ 347 w 626"/>
                <a:gd name="T31" fmla="*/ 0 h 312"/>
                <a:gd name="T32" fmla="*/ 319 w 626"/>
                <a:gd name="T33" fmla="*/ 2 h 312"/>
                <a:gd name="T34" fmla="*/ 303 w 626"/>
                <a:gd name="T35" fmla="*/ 5 h 312"/>
                <a:gd name="T36" fmla="*/ 288 w 626"/>
                <a:gd name="T37" fmla="*/ 7 h 312"/>
                <a:gd name="T38" fmla="*/ 272 w 626"/>
                <a:gd name="T39" fmla="*/ 10 h 312"/>
                <a:gd name="T40" fmla="*/ 257 w 626"/>
                <a:gd name="T41" fmla="*/ 13 h 312"/>
                <a:gd name="T42" fmla="*/ 242 w 626"/>
                <a:gd name="T43" fmla="*/ 17 h 312"/>
                <a:gd name="T44" fmla="*/ 227 w 626"/>
                <a:gd name="T45" fmla="*/ 22 h 312"/>
                <a:gd name="T46" fmla="*/ 213 w 626"/>
                <a:gd name="T47" fmla="*/ 28 h 312"/>
                <a:gd name="T48" fmla="*/ 198 w 626"/>
                <a:gd name="T49" fmla="*/ 34 h 312"/>
                <a:gd name="T50" fmla="*/ 185 w 626"/>
                <a:gd name="T51" fmla="*/ 42 h 312"/>
                <a:gd name="T52" fmla="*/ 170 w 626"/>
                <a:gd name="T53" fmla="*/ 51 h 312"/>
                <a:gd name="T54" fmla="*/ 157 w 626"/>
                <a:gd name="T55" fmla="*/ 61 h 312"/>
                <a:gd name="T56" fmla="*/ 143 w 626"/>
                <a:gd name="T57" fmla="*/ 73 h 312"/>
                <a:gd name="T58" fmla="*/ 129 w 626"/>
                <a:gd name="T59" fmla="*/ 86 h 312"/>
                <a:gd name="T60" fmla="*/ 116 w 626"/>
                <a:gd name="T61" fmla="*/ 100 h 312"/>
                <a:gd name="T62" fmla="*/ 104 w 626"/>
                <a:gd name="T63" fmla="*/ 117 h 312"/>
                <a:gd name="T64" fmla="*/ 90 w 626"/>
                <a:gd name="T65" fmla="*/ 136 h 312"/>
                <a:gd name="T66" fmla="*/ 34 w 626"/>
                <a:gd name="T67" fmla="*/ 129 h 312"/>
                <a:gd name="T68" fmla="*/ 0 w 626"/>
                <a:gd name="T69" fmla="*/ 230 h 312"/>
                <a:gd name="T70" fmla="*/ 624 w 626"/>
                <a:gd name="T71" fmla="*/ 312 h 312"/>
                <a:gd name="T72" fmla="*/ 626 w 626"/>
                <a:gd name="T73" fmla="*/ 209 h 312"/>
                <a:gd name="T74" fmla="*/ 591 w 626"/>
                <a:gd name="T75" fmla="*/ 205 h 31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26"/>
                <a:gd name="T115" fmla="*/ 0 h 312"/>
                <a:gd name="T116" fmla="*/ 626 w 626"/>
                <a:gd name="T117" fmla="*/ 312 h 31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26" h="312">
                  <a:moveTo>
                    <a:pt x="591" y="205"/>
                  </a:moveTo>
                  <a:lnTo>
                    <a:pt x="589" y="185"/>
                  </a:lnTo>
                  <a:lnTo>
                    <a:pt x="583" y="165"/>
                  </a:lnTo>
                  <a:lnTo>
                    <a:pt x="576" y="145"/>
                  </a:lnTo>
                  <a:lnTo>
                    <a:pt x="566" y="126"/>
                  </a:lnTo>
                  <a:lnTo>
                    <a:pt x="555" y="108"/>
                  </a:lnTo>
                  <a:lnTo>
                    <a:pt x="540" y="90"/>
                  </a:lnTo>
                  <a:lnTo>
                    <a:pt x="526" y="73"/>
                  </a:lnTo>
                  <a:lnTo>
                    <a:pt x="508" y="57"/>
                  </a:lnTo>
                  <a:lnTo>
                    <a:pt x="490" y="44"/>
                  </a:lnTo>
                  <a:lnTo>
                    <a:pt x="469" y="30"/>
                  </a:lnTo>
                  <a:lnTo>
                    <a:pt x="447" y="21"/>
                  </a:lnTo>
                  <a:lnTo>
                    <a:pt x="423" y="12"/>
                  </a:lnTo>
                  <a:lnTo>
                    <a:pt x="399" y="5"/>
                  </a:lnTo>
                  <a:lnTo>
                    <a:pt x="374" y="1"/>
                  </a:lnTo>
                  <a:lnTo>
                    <a:pt x="347" y="0"/>
                  </a:lnTo>
                  <a:lnTo>
                    <a:pt x="319" y="2"/>
                  </a:lnTo>
                  <a:lnTo>
                    <a:pt x="303" y="5"/>
                  </a:lnTo>
                  <a:lnTo>
                    <a:pt x="288" y="7"/>
                  </a:lnTo>
                  <a:lnTo>
                    <a:pt x="272" y="10"/>
                  </a:lnTo>
                  <a:lnTo>
                    <a:pt x="257" y="13"/>
                  </a:lnTo>
                  <a:lnTo>
                    <a:pt x="242" y="17"/>
                  </a:lnTo>
                  <a:lnTo>
                    <a:pt x="227" y="22"/>
                  </a:lnTo>
                  <a:lnTo>
                    <a:pt x="213" y="28"/>
                  </a:lnTo>
                  <a:lnTo>
                    <a:pt x="198" y="34"/>
                  </a:lnTo>
                  <a:lnTo>
                    <a:pt x="185" y="42"/>
                  </a:lnTo>
                  <a:lnTo>
                    <a:pt x="170" y="51"/>
                  </a:lnTo>
                  <a:lnTo>
                    <a:pt x="157" y="61"/>
                  </a:lnTo>
                  <a:lnTo>
                    <a:pt x="143" y="73"/>
                  </a:lnTo>
                  <a:lnTo>
                    <a:pt x="129" y="86"/>
                  </a:lnTo>
                  <a:lnTo>
                    <a:pt x="116" y="100"/>
                  </a:lnTo>
                  <a:lnTo>
                    <a:pt x="104" y="117"/>
                  </a:lnTo>
                  <a:lnTo>
                    <a:pt x="90" y="136"/>
                  </a:lnTo>
                  <a:lnTo>
                    <a:pt x="34" y="129"/>
                  </a:lnTo>
                  <a:lnTo>
                    <a:pt x="0" y="230"/>
                  </a:lnTo>
                  <a:lnTo>
                    <a:pt x="624" y="312"/>
                  </a:lnTo>
                  <a:lnTo>
                    <a:pt x="626" y="209"/>
                  </a:lnTo>
                  <a:lnTo>
                    <a:pt x="591" y="2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77" name="Freeform 32"/>
            <p:cNvSpPr>
              <a:spLocks/>
            </p:cNvSpPr>
            <p:nvPr/>
          </p:nvSpPr>
          <p:spPr bwMode="auto">
            <a:xfrm>
              <a:off x="3788569" y="1626245"/>
              <a:ext cx="386953" cy="199281"/>
            </a:xfrm>
            <a:custGeom>
              <a:avLst/>
              <a:gdLst>
                <a:gd name="T0" fmla="*/ 0 w 200"/>
                <a:gd name="T1" fmla="*/ 99 h 103"/>
                <a:gd name="T2" fmla="*/ 0 w 200"/>
                <a:gd name="T3" fmla="*/ 98 h 103"/>
                <a:gd name="T4" fmla="*/ 2 w 200"/>
                <a:gd name="T5" fmla="*/ 94 h 103"/>
                <a:gd name="T6" fmla="*/ 5 w 200"/>
                <a:gd name="T7" fmla="*/ 89 h 103"/>
                <a:gd name="T8" fmla="*/ 10 w 200"/>
                <a:gd name="T9" fmla="*/ 83 h 103"/>
                <a:gd name="T10" fmla="*/ 16 w 200"/>
                <a:gd name="T11" fmla="*/ 76 h 103"/>
                <a:gd name="T12" fmla="*/ 23 w 200"/>
                <a:gd name="T13" fmla="*/ 67 h 103"/>
                <a:gd name="T14" fmla="*/ 31 w 200"/>
                <a:gd name="T15" fmla="*/ 58 h 103"/>
                <a:gd name="T16" fmla="*/ 42 w 200"/>
                <a:gd name="T17" fmla="*/ 48 h 103"/>
                <a:gd name="T18" fmla="*/ 54 w 200"/>
                <a:gd name="T19" fmla="*/ 40 h 103"/>
                <a:gd name="T20" fmla="*/ 69 w 200"/>
                <a:gd name="T21" fmla="*/ 30 h 103"/>
                <a:gd name="T22" fmla="*/ 85 w 200"/>
                <a:gd name="T23" fmla="*/ 21 h 103"/>
                <a:gd name="T24" fmla="*/ 104 w 200"/>
                <a:gd name="T25" fmla="*/ 14 h 103"/>
                <a:gd name="T26" fmla="*/ 125 w 200"/>
                <a:gd name="T27" fmla="*/ 8 h 103"/>
                <a:gd name="T28" fmla="*/ 146 w 200"/>
                <a:gd name="T29" fmla="*/ 3 h 103"/>
                <a:gd name="T30" fmla="*/ 172 w 200"/>
                <a:gd name="T31" fmla="*/ 1 h 103"/>
                <a:gd name="T32" fmla="*/ 200 w 200"/>
                <a:gd name="T33" fmla="*/ 0 h 103"/>
                <a:gd name="T34" fmla="*/ 192 w 200"/>
                <a:gd name="T35" fmla="*/ 1 h 103"/>
                <a:gd name="T36" fmla="*/ 175 w 200"/>
                <a:gd name="T37" fmla="*/ 3 h 103"/>
                <a:gd name="T38" fmla="*/ 150 w 200"/>
                <a:gd name="T39" fmla="*/ 8 h 103"/>
                <a:gd name="T40" fmla="*/ 120 w 200"/>
                <a:gd name="T41" fmla="*/ 17 h 103"/>
                <a:gd name="T42" fmla="*/ 88 w 200"/>
                <a:gd name="T43" fmla="*/ 30 h 103"/>
                <a:gd name="T44" fmla="*/ 60 w 200"/>
                <a:gd name="T45" fmla="*/ 48 h 103"/>
                <a:gd name="T46" fmla="*/ 37 w 200"/>
                <a:gd name="T47" fmla="*/ 72 h 103"/>
                <a:gd name="T48" fmla="*/ 24 w 200"/>
                <a:gd name="T49" fmla="*/ 103 h 103"/>
                <a:gd name="T50" fmla="*/ 0 w 200"/>
                <a:gd name="T51" fmla="*/ 99 h 10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0"/>
                <a:gd name="T79" fmla="*/ 0 h 103"/>
                <a:gd name="T80" fmla="*/ 200 w 200"/>
                <a:gd name="T81" fmla="*/ 103 h 10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0" h="103">
                  <a:moveTo>
                    <a:pt x="0" y="99"/>
                  </a:moveTo>
                  <a:lnTo>
                    <a:pt x="0" y="98"/>
                  </a:lnTo>
                  <a:lnTo>
                    <a:pt x="2" y="94"/>
                  </a:lnTo>
                  <a:lnTo>
                    <a:pt x="5" y="89"/>
                  </a:lnTo>
                  <a:lnTo>
                    <a:pt x="10" y="83"/>
                  </a:lnTo>
                  <a:lnTo>
                    <a:pt x="16" y="76"/>
                  </a:lnTo>
                  <a:lnTo>
                    <a:pt x="23" y="67"/>
                  </a:lnTo>
                  <a:lnTo>
                    <a:pt x="31" y="58"/>
                  </a:lnTo>
                  <a:lnTo>
                    <a:pt x="42" y="48"/>
                  </a:lnTo>
                  <a:lnTo>
                    <a:pt x="54" y="40"/>
                  </a:lnTo>
                  <a:lnTo>
                    <a:pt x="69" y="30"/>
                  </a:lnTo>
                  <a:lnTo>
                    <a:pt x="85" y="21"/>
                  </a:lnTo>
                  <a:lnTo>
                    <a:pt x="104" y="14"/>
                  </a:lnTo>
                  <a:lnTo>
                    <a:pt x="125" y="8"/>
                  </a:lnTo>
                  <a:lnTo>
                    <a:pt x="146" y="3"/>
                  </a:lnTo>
                  <a:lnTo>
                    <a:pt x="172" y="1"/>
                  </a:lnTo>
                  <a:lnTo>
                    <a:pt x="200" y="0"/>
                  </a:lnTo>
                  <a:lnTo>
                    <a:pt x="192" y="1"/>
                  </a:lnTo>
                  <a:lnTo>
                    <a:pt x="175" y="3"/>
                  </a:lnTo>
                  <a:lnTo>
                    <a:pt x="150" y="8"/>
                  </a:lnTo>
                  <a:lnTo>
                    <a:pt x="120" y="17"/>
                  </a:lnTo>
                  <a:lnTo>
                    <a:pt x="88" y="30"/>
                  </a:lnTo>
                  <a:lnTo>
                    <a:pt x="60" y="48"/>
                  </a:lnTo>
                  <a:lnTo>
                    <a:pt x="37" y="72"/>
                  </a:lnTo>
                  <a:lnTo>
                    <a:pt x="24" y="103"/>
                  </a:lnTo>
                  <a:lnTo>
                    <a:pt x="0" y="99"/>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78" name="Freeform 33"/>
            <p:cNvSpPr>
              <a:spLocks/>
            </p:cNvSpPr>
            <p:nvPr/>
          </p:nvSpPr>
          <p:spPr bwMode="auto">
            <a:xfrm>
              <a:off x="3633788" y="1877764"/>
              <a:ext cx="32891" cy="88999"/>
            </a:xfrm>
            <a:custGeom>
              <a:avLst/>
              <a:gdLst>
                <a:gd name="T0" fmla="*/ 11 w 17"/>
                <a:gd name="T1" fmla="*/ 46 h 46"/>
                <a:gd name="T2" fmla="*/ 17 w 17"/>
                <a:gd name="T3" fmla="*/ 3 h 46"/>
                <a:gd name="T4" fmla="*/ 6 w 17"/>
                <a:gd name="T5" fmla="*/ 0 h 46"/>
                <a:gd name="T6" fmla="*/ 0 w 17"/>
                <a:gd name="T7" fmla="*/ 44 h 46"/>
                <a:gd name="T8" fmla="*/ 11 w 17"/>
                <a:gd name="T9" fmla="*/ 46 h 46"/>
                <a:gd name="T10" fmla="*/ 0 60000 65536"/>
                <a:gd name="T11" fmla="*/ 0 60000 65536"/>
                <a:gd name="T12" fmla="*/ 0 60000 65536"/>
                <a:gd name="T13" fmla="*/ 0 60000 65536"/>
                <a:gd name="T14" fmla="*/ 0 60000 65536"/>
                <a:gd name="T15" fmla="*/ 0 w 17"/>
                <a:gd name="T16" fmla="*/ 0 h 46"/>
                <a:gd name="T17" fmla="*/ 17 w 17"/>
                <a:gd name="T18" fmla="*/ 46 h 46"/>
              </a:gdLst>
              <a:ahLst/>
              <a:cxnLst>
                <a:cxn ang="T10">
                  <a:pos x="T0" y="T1"/>
                </a:cxn>
                <a:cxn ang="T11">
                  <a:pos x="T2" y="T3"/>
                </a:cxn>
                <a:cxn ang="T12">
                  <a:pos x="T4" y="T5"/>
                </a:cxn>
                <a:cxn ang="T13">
                  <a:pos x="T6" y="T7"/>
                </a:cxn>
                <a:cxn ang="T14">
                  <a:pos x="T8" y="T9"/>
                </a:cxn>
              </a:cxnLst>
              <a:rect l="T15" t="T16" r="T17" b="T18"/>
              <a:pathLst>
                <a:path w="17" h="46">
                  <a:moveTo>
                    <a:pt x="11" y="46"/>
                  </a:moveTo>
                  <a:lnTo>
                    <a:pt x="17" y="3"/>
                  </a:lnTo>
                  <a:lnTo>
                    <a:pt x="6" y="0"/>
                  </a:lnTo>
                  <a:lnTo>
                    <a:pt x="0" y="44"/>
                  </a:lnTo>
                  <a:lnTo>
                    <a:pt x="11" y="46"/>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79" name="Freeform 34"/>
            <p:cNvSpPr>
              <a:spLocks/>
            </p:cNvSpPr>
            <p:nvPr/>
          </p:nvSpPr>
          <p:spPr bwMode="auto">
            <a:xfrm>
              <a:off x="3730526" y="1893243"/>
              <a:ext cx="32891" cy="85130"/>
            </a:xfrm>
            <a:custGeom>
              <a:avLst/>
              <a:gdLst>
                <a:gd name="T0" fmla="*/ 11 w 17"/>
                <a:gd name="T1" fmla="*/ 44 h 44"/>
                <a:gd name="T2" fmla="*/ 17 w 17"/>
                <a:gd name="T3" fmla="*/ 1 h 44"/>
                <a:gd name="T4" fmla="*/ 6 w 17"/>
                <a:gd name="T5" fmla="*/ 0 h 44"/>
                <a:gd name="T6" fmla="*/ 0 w 17"/>
                <a:gd name="T7" fmla="*/ 43 h 44"/>
                <a:gd name="T8" fmla="*/ 11 w 17"/>
                <a:gd name="T9" fmla="*/ 44 h 44"/>
                <a:gd name="T10" fmla="*/ 0 60000 65536"/>
                <a:gd name="T11" fmla="*/ 0 60000 65536"/>
                <a:gd name="T12" fmla="*/ 0 60000 65536"/>
                <a:gd name="T13" fmla="*/ 0 60000 65536"/>
                <a:gd name="T14" fmla="*/ 0 60000 65536"/>
                <a:gd name="T15" fmla="*/ 0 w 17"/>
                <a:gd name="T16" fmla="*/ 0 h 44"/>
                <a:gd name="T17" fmla="*/ 17 w 17"/>
                <a:gd name="T18" fmla="*/ 44 h 44"/>
              </a:gdLst>
              <a:ahLst/>
              <a:cxnLst>
                <a:cxn ang="T10">
                  <a:pos x="T0" y="T1"/>
                </a:cxn>
                <a:cxn ang="T11">
                  <a:pos x="T2" y="T3"/>
                </a:cxn>
                <a:cxn ang="T12">
                  <a:pos x="T4" y="T5"/>
                </a:cxn>
                <a:cxn ang="T13">
                  <a:pos x="T6" y="T7"/>
                </a:cxn>
                <a:cxn ang="T14">
                  <a:pos x="T8" y="T9"/>
                </a:cxn>
              </a:cxnLst>
              <a:rect l="T15" t="T16" r="T17" b="T18"/>
              <a:pathLst>
                <a:path w="17" h="44">
                  <a:moveTo>
                    <a:pt x="11" y="44"/>
                  </a:moveTo>
                  <a:lnTo>
                    <a:pt x="17" y="1"/>
                  </a:lnTo>
                  <a:lnTo>
                    <a:pt x="6" y="0"/>
                  </a:lnTo>
                  <a:lnTo>
                    <a:pt x="0" y="43"/>
                  </a:lnTo>
                  <a:lnTo>
                    <a:pt x="11" y="4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80" name="Freeform 35"/>
            <p:cNvSpPr>
              <a:spLocks/>
            </p:cNvSpPr>
            <p:nvPr/>
          </p:nvSpPr>
          <p:spPr bwMode="auto">
            <a:xfrm>
              <a:off x="3825330" y="1904851"/>
              <a:ext cx="32891" cy="85130"/>
            </a:xfrm>
            <a:custGeom>
              <a:avLst/>
              <a:gdLst>
                <a:gd name="T0" fmla="*/ 11 w 17"/>
                <a:gd name="T1" fmla="*/ 44 h 44"/>
                <a:gd name="T2" fmla="*/ 17 w 17"/>
                <a:gd name="T3" fmla="*/ 1 h 44"/>
                <a:gd name="T4" fmla="*/ 8 w 17"/>
                <a:gd name="T5" fmla="*/ 0 h 44"/>
                <a:gd name="T6" fmla="*/ 0 w 17"/>
                <a:gd name="T7" fmla="*/ 43 h 44"/>
                <a:gd name="T8" fmla="*/ 11 w 17"/>
                <a:gd name="T9" fmla="*/ 44 h 44"/>
                <a:gd name="T10" fmla="*/ 0 60000 65536"/>
                <a:gd name="T11" fmla="*/ 0 60000 65536"/>
                <a:gd name="T12" fmla="*/ 0 60000 65536"/>
                <a:gd name="T13" fmla="*/ 0 60000 65536"/>
                <a:gd name="T14" fmla="*/ 0 60000 65536"/>
                <a:gd name="T15" fmla="*/ 0 w 17"/>
                <a:gd name="T16" fmla="*/ 0 h 44"/>
                <a:gd name="T17" fmla="*/ 17 w 17"/>
                <a:gd name="T18" fmla="*/ 44 h 44"/>
              </a:gdLst>
              <a:ahLst/>
              <a:cxnLst>
                <a:cxn ang="T10">
                  <a:pos x="T0" y="T1"/>
                </a:cxn>
                <a:cxn ang="T11">
                  <a:pos x="T2" y="T3"/>
                </a:cxn>
                <a:cxn ang="T12">
                  <a:pos x="T4" y="T5"/>
                </a:cxn>
                <a:cxn ang="T13">
                  <a:pos x="T6" y="T7"/>
                </a:cxn>
                <a:cxn ang="T14">
                  <a:pos x="T8" y="T9"/>
                </a:cxn>
              </a:cxnLst>
              <a:rect l="T15" t="T16" r="T17" b="T18"/>
              <a:pathLst>
                <a:path w="17" h="44">
                  <a:moveTo>
                    <a:pt x="11" y="44"/>
                  </a:moveTo>
                  <a:lnTo>
                    <a:pt x="17" y="1"/>
                  </a:lnTo>
                  <a:lnTo>
                    <a:pt x="8" y="0"/>
                  </a:lnTo>
                  <a:lnTo>
                    <a:pt x="0" y="43"/>
                  </a:lnTo>
                  <a:lnTo>
                    <a:pt x="11" y="4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81" name="Freeform 36"/>
            <p:cNvSpPr>
              <a:spLocks/>
            </p:cNvSpPr>
            <p:nvPr/>
          </p:nvSpPr>
          <p:spPr bwMode="auto">
            <a:xfrm>
              <a:off x="3924003" y="1916460"/>
              <a:ext cx="30956" cy="88999"/>
            </a:xfrm>
            <a:custGeom>
              <a:avLst/>
              <a:gdLst>
                <a:gd name="T0" fmla="*/ 10 w 16"/>
                <a:gd name="T1" fmla="*/ 46 h 46"/>
                <a:gd name="T2" fmla="*/ 16 w 16"/>
                <a:gd name="T3" fmla="*/ 2 h 46"/>
                <a:gd name="T4" fmla="*/ 6 w 16"/>
                <a:gd name="T5" fmla="*/ 0 h 46"/>
                <a:gd name="T6" fmla="*/ 0 w 16"/>
                <a:gd name="T7" fmla="*/ 45 h 46"/>
                <a:gd name="T8" fmla="*/ 10 w 16"/>
                <a:gd name="T9" fmla="*/ 46 h 46"/>
                <a:gd name="T10" fmla="*/ 0 60000 65536"/>
                <a:gd name="T11" fmla="*/ 0 60000 65536"/>
                <a:gd name="T12" fmla="*/ 0 60000 65536"/>
                <a:gd name="T13" fmla="*/ 0 60000 65536"/>
                <a:gd name="T14" fmla="*/ 0 60000 65536"/>
                <a:gd name="T15" fmla="*/ 0 w 16"/>
                <a:gd name="T16" fmla="*/ 0 h 46"/>
                <a:gd name="T17" fmla="*/ 16 w 16"/>
                <a:gd name="T18" fmla="*/ 46 h 46"/>
              </a:gdLst>
              <a:ahLst/>
              <a:cxnLst>
                <a:cxn ang="T10">
                  <a:pos x="T0" y="T1"/>
                </a:cxn>
                <a:cxn ang="T11">
                  <a:pos x="T2" y="T3"/>
                </a:cxn>
                <a:cxn ang="T12">
                  <a:pos x="T4" y="T5"/>
                </a:cxn>
                <a:cxn ang="T13">
                  <a:pos x="T6" y="T7"/>
                </a:cxn>
                <a:cxn ang="T14">
                  <a:pos x="T8" y="T9"/>
                </a:cxn>
              </a:cxnLst>
              <a:rect l="T15" t="T16" r="T17" b="T18"/>
              <a:pathLst>
                <a:path w="16" h="46">
                  <a:moveTo>
                    <a:pt x="10" y="46"/>
                  </a:moveTo>
                  <a:lnTo>
                    <a:pt x="16" y="2"/>
                  </a:lnTo>
                  <a:lnTo>
                    <a:pt x="6" y="0"/>
                  </a:lnTo>
                  <a:lnTo>
                    <a:pt x="0" y="45"/>
                  </a:lnTo>
                  <a:lnTo>
                    <a:pt x="10" y="46"/>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82" name="Freeform 37"/>
            <p:cNvSpPr>
              <a:spLocks/>
            </p:cNvSpPr>
            <p:nvPr/>
          </p:nvSpPr>
          <p:spPr bwMode="auto">
            <a:xfrm>
              <a:off x="4020741" y="1930003"/>
              <a:ext cx="32891" cy="87064"/>
            </a:xfrm>
            <a:custGeom>
              <a:avLst/>
              <a:gdLst>
                <a:gd name="T0" fmla="*/ 9 w 17"/>
                <a:gd name="T1" fmla="*/ 45 h 45"/>
                <a:gd name="T2" fmla="*/ 17 w 17"/>
                <a:gd name="T3" fmla="*/ 1 h 45"/>
                <a:gd name="T4" fmla="*/ 6 w 17"/>
                <a:gd name="T5" fmla="*/ 0 h 45"/>
                <a:gd name="T6" fmla="*/ 0 w 17"/>
                <a:gd name="T7" fmla="*/ 44 h 45"/>
                <a:gd name="T8" fmla="*/ 9 w 17"/>
                <a:gd name="T9" fmla="*/ 45 h 45"/>
                <a:gd name="T10" fmla="*/ 0 60000 65536"/>
                <a:gd name="T11" fmla="*/ 0 60000 65536"/>
                <a:gd name="T12" fmla="*/ 0 60000 65536"/>
                <a:gd name="T13" fmla="*/ 0 60000 65536"/>
                <a:gd name="T14" fmla="*/ 0 60000 65536"/>
                <a:gd name="T15" fmla="*/ 0 w 17"/>
                <a:gd name="T16" fmla="*/ 0 h 45"/>
                <a:gd name="T17" fmla="*/ 17 w 17"/>
                <a:gd name="T18" fmla="*/ 45 h 45"/>
              </a:gdLst>
              <a:ahLst/>
              <a:cxnLst>
                <a:cxn ang="T10">
                  <a:pos x="T0" y="T1"/>
                </a:cxn>
                <a:cxn ang="T11">
                  <a:pos x="T2" y="T3"/>
                </a:cxn>
                <a:cxn ang="T12">
                  <a:pos x="T4" y="T5"/>
                </a:cxn>
                <a:cxn ang="T13">
                  <a:pos x="T6" y="T7"/>
                </a:cxn>
                <a:cxn ang="T14">
                  <a:pos x="T8" y="T9"/>
                </a:cxn>
              </a:cxnLst>
              <a:rect l="T15" t="T16" r="T17" b="T18"/>
              <a:pathLst>
                <a:path w="17" h="45">
                  <a:moveTo>
                    <a:pt x="9" y="45"/>
                  </a:moveTo>
                  <a:lnTo>
                    <a:pt x="17" y="1"/>
                  </a:lnTo>
                  <a:lnTo>
                    <a:pt x="6" y="0"/>
                  </a:lnTo>
                  <a:lnTo>
                    <a:pt x="0" y="44"/>
                  </a:lnTo>
                  <a:lnTo>
                    <a:pt x="9" y="4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83" name="Freeform 38"/>
            <p:cNvSpPr>
              <a:spLocks/>
            </p:cNvSpPr>
            <p:nvPr/>
          </p:nvSpPr>
          <p:spPr bwMode="auto">
            <a:xfrm>
              <a:off x="4115545" y="1941612"/>
              <a:ext cx="32891" cy="87064"/>
            </a:xfrm>
            <a:custGeom>
              <a:avLst/>
              <a:gdLst>
                <a:gd name="T0" fmla="*/ 11 w 17"/>
                <a:gd name="T1" fmla="*/ 45 h 45"/>
                <a:gd name="T2" fmla="*/ 17 w 17"/>
                <a:gd name="T3" fmla="*/ 1 h 45"/>
                <a:gd name="T4" fmla="*/ 6 w 17"/>
                <a:gd name="T5" fmla="*/ 0 h 45"/>
                <a:gd name="T6" fmla="*/ 0 w 17"/>
                <a:gd name="T7" fmla="*/ 44 h 45"/>
                <a:gd name="T8" fmla="*/ 11 w 17"/>
                <a:gd name="T9" fmla="*/ 45 h 45"/>
                <a:gd name="T10" fmla="*/ 0 60000 65536"/>
                <a:gd name="T11" fmla="*/ 0 60000 65536"/>
                <a:gd name="T12" fmla="*/ 0 60000 65536"/>
                <a:gd name="T13" fmla="*/ 0 60000 65536"/>
                <a:gd name="T14" fmla="*/ 0 60000 65536"/>
                <a:gd name="T15" fmla="*/ 0 w 17"/>
                <a:gd name="T16" fmla="*/ 0 h 45"/>
                <a:gd name="T17" fmla="*/ 17 w 17"/>
                <a:gd name="T18" fmla="*/ 45 h 45"/>
              </a:gdLst>
              <a:ahLst/>
              <a:cxnLst>
                <a:cxn ang="T10">
                  <a:pos x="T0" y="T1"/>
                </a:cxn>
                <a:cxn ang="T11">
                  <a:pos x="T2" y="T3"/>
                </a:cxn>
                <a:cxn ang="T12">
                  <a:pos x="T4" y="T5"/>
                </a:cxn>
                <a:cxn ang="T13">
                  <a:pos x="T6" y="T7"/>
                </a:cxn>
                <a:cxn ang="T14">
                  <a:pos x="T8" y="T9"/>
                </a:cxn>
              </a:cxnLst>
              <a:rect l="T15" t="T16" r="T17" b="T18"/>
              <a:pathLst>
                <a:path w="17" h="45">
                  <a:moveTo>
                    <a:pt x="11" y="45"/>
                  </a:moveTo>
                  <a:lnTo>
                    <a:pt x="17" y="1"/>
                  </a:lnTo>
                  <a:lnTo>
                    <a:pt x="6" y="0"/>
                  </a:lnTo>
                  <a:lnTo>
                    <a:pt x="0" y="44"/>
                  </a:lnTo>
                  <a:lnTo>
                    <a:pt x="11" y="4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84" name="Freeform 39"/>
            <p:cNvSpPr>
              <a:spLocks/>
            </p:cNvSpPr>
            <p:nvPr/>
          </p:nvSpPr>
          <p:spPr bwMode="auto">
            <a:xfrm>
              <a:off x="4212283" y="1955155"/>
              <a:ext cx="32891" cy="87064"/>
            </a:xfrm>
            <a:custGeom>
              <a:avLst/>
              <a:gdLst>
                <a:gd name="T0" fmla="*/ 11 w 17"/>
                <a:gd name="T1" fmla="*/ 45 h 45"/>
                <a:gd name="T2" fmla="*/ 17 w 17"/>
                <a:gd name="T3" fmla="*/ 2 h 45"/>
                <a:gd name="T4" fmla="*/ 6 w 17"/>
                <a:gd name="T5" fmla="*/ 0 h 45"/>
                <a:gd name="T6" fmla="*/ 0 w 17"/>
                <a:gd name="T7" fmla="*/ 44 h 45"/>
                <a:gd name="T8" fmla="*/ 11 w 17"/>
                <a:gd name="T9" fmla="*/ 45 h 45"/>
                <a:gd name="T10" fmla="*/ 0 60000 65536"/>
                <a:gd name="T11" fmla="*/ 0 60000 65536"/>
                <a:gd name="T12" fmla="*/ 0 60000 65536"/>
                <a:gd name="T13" fmla="*/ 0 60000 65536"/>
                <a:gd name="T14" fmla="*/ 0 60000 65536"/>
                <a:gd name="T15" fmla="*/ 0 w 17"/>
                <a:gd name="T16" fmla="*/ 0 h 45"/>
                <a:gd name="T17" fmla="*/ 17 w 17"/>
                <a:gd name="T18" fmla="*/ 45 h 45"/>
              </a:gdLst>
              <a:ahLst/>
              <a:cxnLst>
                <a:cxn ang="T10">
                  <a:pos x="T0" y="T1"/>
                </a:cxn>
                <a:cxn ang="T11">
                  <a:pos x="T2" y="T3"/>
                </a:cxn>
                <a:cxn ang="T12">
                  <a:pos x="T4" y="T5"/>
                </a:cxn>
                <a:cxn ang="T13">
                  <a:pos x="T6" y="T7"/>
                </a:cxn>
                <a:cxn ang="T14">
                  <a:pos x="T8" y="T9"/>
                </a:cxn>
              </a:cxnLst>
              <a:rect l="T15" t="T16" r="T17" b="T18"/>
              <a:pathLst>
                <a:path w="17" h="45">
                  <a:moveTo>
                    <a:pt x="11" y="45"/>
                  </a:moveTo>
                  <a:lnTo>
                    <a:pt x="17" y="2"/>
                  </a:lnTo>
                  <a:lnTo>
                    <a:pt x="6" y="0"/>
                  </a:lnTo>
                  <a:lnTo>
                    <a:pt x="0" y="44"/>
                  </a:lnTo>
                  <a:lnTo>
                    <a:pt x="11" y="4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85" name="Freeform 40"/>
            <p:cNvSpPr>
              <a:spLocks/>
            </p:cNvSpPr>
            <p:nvPr/>
          </p:nvSpPr>
          <p:spPr bwMode="auto">
            <a:xfrm>
              <a:off x="4307086" y="1966764"/>
              <a:ext cx="32891" cy="87064"/>
            </a:xfrm>
            <a:custGeom>
              <a:avLst/>
              <a:gdLst>
                <a:gd name="T0" fmla="*/ 11 w 17"/>
                <a:gd name="T1" fmla="*/ 45 h 45"/>
                <a:gd name="T2" fmla="*/ 17 w 17"/>
                <a:gd name="T3" fmla="*/ 2 h 45"/>
                <a:gd name="T4" fmla="*/ 8 w 17"/>
                <a:gd name="T5" fmla="*/ 0 h 45"/>
                <a:gd name="T6" fmla="*/ 0 w 17"/>
                <a:gd name="T7" fmla="*/ 44 h 45"/>
                <a:gd name="T8" fmla="*/ 11 w 17"/>
                <a:gd name="T9" fmla="*/ 45 h 45"/>
                <a:gd name="T10" fmla="*/ 0 60000 65536"/>
                <a:gd name="T11" fmla="*/ 0 60000 65536"/>
                <a:gd name="T12" fmla="*/ 0 60000 65536"/>
                <a:gd name="T13" fmla="*/ 0 60000 65536"/>
                <a:gd name="T14" fmla="*/ 0 60000 65536"/>
                <a:gd name="T15" fmla="*/ 0 w 17"/>
                <a:gd name="T16" fmla="*/ 0 h 45"/>
                <a:gd name="T17" fmla="*/ 17 w 17"/>
                <a:gd name="T18" fmla="*/ 45 h 45"/>
              </a:gdLst>
              <a:ahLst/>
              <a:cxnLst>
                <a:cxn ang="T10">
                  <a:pos x="T0" y="T1"/>
                </a:cxn>
                <a:cxn ang="T11">
                  <a:pos x="T2" y="T3"/>
                </a:cxn>
                <a:cxn ang="T12">
                  <a:pos x="T4" y="T5"/>
                </a:cxn>
                <a:cxn ang="T13">
                  <a:pos x="T6" y="T7"/>
                </a:cxn>
                <a:cxn ang="T14">
                  <a:pos x="T8" y="T9"/>
                </a:cxn>
              </a:cxnLst>
              <a:rect l="T15" t="T16" r="T17" b="T18"/>
              <a:pathLst>
                <a:path w="17" h="45">
                  <a:moveTo>
                    <a:pt x="11" y="45"/>
                  </a:moveTo>
                  <a:lnTo>
                    <a:pt x="17" y="2"/>
                  </a:lnTo>
                  <a:lnTo>
                    <a:pt x="8" y="0"/>
                  </a:lnTo>
                  <a:lnTo>
                    <a:pt x="0" y="44"/>
                  </a:lnTo>
                  <a:lnTo>
                    <a:pt x="11" y="4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86" name="Freeform 41"/>
            <p:cNvSpPr>
              <a:spLocks/>
            </p:cNvSpPr>
            <p:nvPr/>
          </p:nvSpPr>
          <p:spPr bwMode="auto">
            <a:xfrm>
              <a:off x="4405759" y="1978372"/>
              <a:ext cx="30956" cy="88999"/>
            </a:xfrm>
            <a:custGeom>
              <a:avLst/>
              <a:gdLst>
                <a:gd name="T0" fmla="*/ 10 w 16"/>
                <a:gd name="T1" fmla="*/ 46 h 46"/>
                <a:gd name="T2" fmla="*/ 16 w 16"/>
                <a:gd name="T3" fmla="*/ 3 h 46"/>
                <a:gd name="T4" fmla="*/ 6 w 16"/>
                <a:gd name="T5" fmla="*/ 0 h 46"/>
                <a:gd name="T6" fmla="*/ 0 w 16"/>
                <a:gd name="T7" fmla="*/ 44 h 46"/>
                <a:gd name="T8" fmla="*/ 10 w 16"/>
                <a:gd name="T9" fmla="*/ 46 h 46"/>
                <a:gd name="T10" fmla="*/ 0 60000 65536"/>
                <a:gd name="T11" fmla="*/ 0 60000 65536"/>
                <a:gd name="T12" fmla="*/ 0 60000 65536"/>
                <a:gd name="T13" fmla="*/ 0 60000 65536"/>
                <a:gd name="T14" fmla="*/ 0 60000 65536"/>
                <a:gd name="T15" fmla="*/ 0 w 16"/>
                <a:gd name="T16" fmla="*/ 0 h 46"/>
                <a:gd name="T17" fmla="*/ 16 w 16"/>
                <a:gd name="T18" fmla="*/ 46 h 46"/>
              </a:gdLst>
              <a:ahLst/>
              <a:cxnLst>
                <a:cxn ang="T10">
                  <a:pos x="T0" y="T1"/>
                </a:cxn>
                <a:cxn ang="T11">
                  <a:pos x="T2" y="T3"/>
                </a:cxn>
                <a:cxn ang="T12">
                  <a:pos x="T4" y="T5"/>
                </a:cxn>
                <a:cxn ang="T13">
                  <a:pos x="T6" y="T7"/>
                </a:cxn>
                <a:cxn ang="T14">
                  <a:pos x="T8" y="T9"/>
                </a:cxn>
              </a:cxnLst>
              <a:rect l="T15" t="T16" r="T17" b="T18"/>
              <a:pathLst>
                <a:path w="16" h="46">
                  <a:moveTo>
                    <a:pt x="10" y="46"/>
                  </a:moveTo>
                  <a:lnTo>
                    <a:pt x="16" y="3"/>
                  </a:lnTo>
                  <a:lnTo>
                    <a:pt x="6" y="0"/>
                  </a:lnTo>
                  <a:lnTo>
                    <a:pt x="0" y="44"/>
                  </a:lnTo>
                  <a:lnTo>
                    <a:pt x="10" y="46"/>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87" name="Freeform 42"/>
            <p:cNvSpPr>
              <a:spLocks/>
            </p:cNvSpPr>
            <p:nvPr/>
          </p:nvSpPr>
          <p:spPr bwMode="auto">
            <a:xfrm>
              <a:off x="4502498" y="1993850"/>
              <a:ext cx="32891" cy="85130"/>
            </a:xfrm>
            <a:custGeom>
              <a:avLst/>
              <a:gdLst>
                <a:gd name="T0" fmla="*/ 10 w 17"/>
                <a:gd name="T1" fmla="*/ 44 h 44"/>
                <a:gd name="T2" fmla="*/ 17 w 17"/>
                <a:gd name="T3" fmla="*/ 1 h 44"/>
                <a:gd name="T4" fmla="*/ 6 w 17"/>
                <a:gd name="T5" fmla="*/ 0 h 44"/>
                <a:gd name="T6" fmla="*/ 0 w 17"/>
                <a:gd name="T7" fmla="*/ 43 h 44"/>
                <a:gd name="T8" fmla="*/ 10 w 17"/>
                <a:gd name="T9" fmla="*/ 44 h 44"/>
                <a:gd name="T10" fmla="*/ 0 60000 65536"/>
                <a:gd name="T11" fmla="*/ 0 60000 65536"/>
                <a:gd name="T12" fmla="*/ 0 60000 65536"/>
                <a:gd name="T13" fmla="*/ 0 60000 65536"/>
                <a:gd name="T14" fmla="*/ 0 60000 65536"/>
                <a:gd name="T15" fmla="*/ 0 w 17"/>
                <a:gd name="T16" fmla="*/ 0 h 44"/>
                <a:gd name="T17" fmla="*/ 17 w 17"/>
                <a:gd name="T18" fmla="*/ 44 h 44"/>
              </a:gdLst>
              <a:ahLst/>
              <a:cxnLst>
                <a:cxn ang="T10">
                  <a:pos x="T0" y="T1"/>
                </a:cxn>
                <a:cxn ang="T11">
                  <a:pos x="T2" y="T3"/>
                </a:cxn>
                <a:cxn ang="T12">
                  <a:pos x="T4" y="T5"/>
                </a:cxn>
                <a:cxn ang="T13">
                  <a:pos x="T6" y="T7"/>
                </a:cxn>
                <a:cxn ang="T14">
                  <a:pos x="T8" y="T9"/>
                </a:cxn>
              </a:cxnLst>
              <a:rect l="T15" t="T16" r="T17" b="T18"/>
              <a:pathLst>
                <a:path w="17" h="44">
                  <a:moveTo>
                    <a:pt x="10" y="44"/>
                  </a:moveTo>
                  <a:lnTo>
                    <a:pt x="17" y="1"/>
                  </a:lnTo>
                  <a:lnTo>
                    <a:pt x="6" y="0"/>
                  </a:lnTo>
                  <a:lnTo>
                    <a:pt x="0" y="43"/>
                  </a:lnTo>
                  <a:lnTo>
                    <a:pt x="10" y="4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88" name="Freeform 43"/>
            <p:cNvSpPr>
              <a:spLocks/>
            </p:cNvSpPr>
            <p:nvPr/>
          </p:nvSpPr>
          <p:spPr bwMode="auto">
            <a:xfrm>
              <a:off x="4597301" y="2005459"/>
              <a:ext cx="32891" cy="87064"/>
            </a:xfrm>
            <a:custGeom>
              <a:avLst/>
              <a:gdLst>
                <a:gd name="T0" fmla="*/ 11 w 17"/>
                <a:gd name="T1" fmla="*/ 45 h 45"/>
                <a:gd name="T2" fmla="*/ 17 w 17"/>
                <a:gd name="T3" fmla="*/ 1 h 45"/>
                <a:gd name="T4" fmla="*/ 7 w 17"/>
                <a:gd name="T5" fmla="*/ 0 h 45"/>
                <a:gd name="T6" fmla="*/ 0 w 17"/>
                <a:gd name="T7" fmla="*/ 43 h 45"/>
                <a:gd name="T8" fmla="*/ 11 w 17"/>
                <a:gd name="T9" fmla="*/ 45 h 45"/>
                <a:gd name="T10" fmla="*/ 0 60000 65536"/>
                <a:gd name="T11" fmla="*/ 0 60000 65536"/>
                <a:gd name="T12" fmla="*/ 0 60000 65536"/>
                <a:gd name="T13" fmla="*/ 0 60000 65536"/>
                <a:gd name="T14" fmla="*/ 0 60000 65536"/>
                <a:gd name="T15" fmla="*/ 0 w 17"/>
                <a:gd name="T16" fmla="*/ 0 h 45"/>
                <a:gd name="T17" fmla="*/ 17 w 17"/>
                <a:gd name="T18" fmla="*/ 45 h 45"/>
              </a:gdLst>
              <a:ahLst/>
              <a:cxnLst>
                <a:cxn ang="T10">
                  <a:pos x="T0" y="T1"/>
                </a:cxn>
                <a:cxn ang="T11">
                  <a:pos x="T2" y="T3"/>
                </a:cxn>
                <a:cxn ang="T12">
                  <a:pos x="T4" y="T5"/>
                </a:cxn>
                <a:cxn ang="T13">
                  <a:pos x="T6" y="T7"/>
                </a:cxn>
                <a:cxn ang="T14">
                  <a:pos x="T8" y="T9"/>
                </a:cxn>
              </a:cxnLst>
              <a:rect l="T15" t="T16" r="T17" b="T18"/>
              <a:pathLst>
                <a:path w="17" h="45">
                  <a:moveTo>
                    <a:pt x="11" y="45"/>
                  </a:moveTo>
                  <a:lnTo>
                    <a:pt x="17" y="1"/>
                  </a:lnTo>
                  <a:lnTo>
                    <a:pt x="7" y="0"/>
                  </a:lnTo>
                  <a:lnTo>
                    <a:pt x="0" y="43"/>
                  </a:lnTo>
                  <a:lnTo>
                    <a:pt x="11" y="4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grpSp>
      <p:sp>
        <p:nvSpPr>
          <p:cNvPr id="88" name="TextBox 87"/>
          <p:cNvSpPr txBox="1">
            <a:spLocks noChangeArrowheads="1"/>
          </p:cNvSpPr>
          <p:nvPr/>
        </p:nvSpPr>
        <p:spPr bwMode="auto">
          <a:xfrm>
            <a:off x="4364519" y="1693803"/>
            <a:ext cx="21336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ko-KR" sz="2200">
                <a:ea typeface="굴림" panose="020B0600000101010101" pitchFamily="50" charset="-127"/>
              </a:rPr>
              <a:t>Password:</a:t>
            </a:r>
            <a:br>
              <a:rPr lang="en-US" altLang="ko-KR" sz="2200">
                <a:ea typeface="굴림" panose="020B0600000101010101" pitchFamily="50" charset="-127"/>
              </a:rPr>
            </a:br>
            <a:r>
              <a:rPr lang="en-US" altLang="ko-KR" sz="2200">
                <a:ea typeface="굴림" panose="020B0600000101010101" pitchFamily="50" charset="-127"/>
              </a:rPr>
              <a:t>      ********</a:t>
            </a:r>
          </a:p>
        </p:txBody>
      </p:sp>
      <p:cxnSp>
        <p:nvCxnSpPr>
          <p:cNvPr id="89" name="Straight Arrow Connector 88"/>
          <p:cNvCxnSpPr/>
          <p:nvPr/>
        </p:nvCxnSpPr>
        <p:spPr bwMode="auto">
          <a:xfrm rot="16200000" flipH="1">
            <a:off x="4593121" y="3217803"/>
            <a:ext cx="457199" cy="1"/>
          </a:xfrm>
          <a:prstGeom prst="straightConnector1">
            <a:avLst/>
          </a:prstGeom>
          <a:noFill/>
          <a:ln w="28575" cap="flat" cmpd="sng" algn="ctr">
            <a:solidFill>
              <a:schemeClr val="tx1"/>
            </a:solidFill>
            <a:prstDash val="solid"/>
            <a:round/>
            <a:headEnd type="none" w="med" len="med"/>
            <a:tailEnd type="arrow" w="med" len="med"/>
          </a:ln>
          <a:effectLst>
            <a:glow rad="101600">
              <a:schemeClr val="bg2">
                <a:lumMod val="50000"/>
                <a:alpha val="60000"/>
              </a:schemeClr>
            </a:glow>
          </a:effectLst>
        </p:spPr>
      </p:cxnSp>
      <p:cxnSp>
        <p:nvCxnSpPr>
          <p:cNvPr id="93" name="Straight Arrow Connector 92"/>
          <p:cNvCxnSpPr/>
          <p:nvPr/>
        </p:nvCxnSpPr>
        <p:spPr bwMode="auto">
          <a:xfrm>
            <a:off x="5278919" y="4056003"/>
            <a:ext cx="1600200" cy="1"/>
          </a:xfrm>
          <a:prstGeom prst="straightConnector1">
            <a:avLst/>
          </a:prstGeom>
          <a:noFill/>
          <a:ln w="28575" cap="flat" cmpd="sng" algn="ctr">
            <a:solidFill>
              <a:schemeClr val="tx1"/>
            </a:solidFill>
            <a:prstDash val="solid"/>
            <a:round/>
            <a:headEnd type="none" w="med" len="med"/>
            <a:tailEnd type="arrow" w="med" len="med"/>
          </a:ln>
          <a:effectLst>
            <a:glow rad="101600">
              <a:schemeClr val="bg2">
                <a:lumMod val="50000"/>
                <a:alpha val="60000"/>
              </a:schemeClr>
            </a:glow>
          </a:effectLst>
        </p:spPr>
      </p:cxnSp>
      <p:pic>
        <p:nvPicPr>
          <p:cNvPr id="99" name="Picture 34" descr="C:\Documents and Settings\ah.JHALDERM-THINKP\Local Settings\Temporary Internet Files\Content.IE5\L7TGJIQP\MCj04315980000[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9119" y="3282891"/>
            <a:ext cx="1250950"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5" name="Straight Arrow Connector 104"/>
          <p:cNvCxnSpPr/>
          <p:nvPr/>
        </p:nvCxnSpPr>
        <p:spPr bwMode="auto">
          <a:xfrm rot="5400000">
            <a:off x="7337113" y="3064608"/>
            <a:ext cx="304800" cy="1588"/>
          </a:xfrm>
          <a:prstGeom prst="straightConnector1">
            <a:avLst/>
          </a:prstGeom>
          <a:noFill/>
          <a:ln w="28575" cap="flat" cmpd="sng" algn="ctr">
            <a:solidFill>
              <a:schemeClr val="tx1"/>
            </a:solidFill>
            <a:prstDash val="solid"/>
            <a:round/>
            <a:headEnd type="arrow" w="med" len="med"/>
            <a:tailEnd type="arrow" w="med" len="med"/>
          </a:ln>
          <a:effectLst>
            <a:glow rad="101600">
              <a:schemeClr val="bg2">
                <a:lumMod val="50000"/>
                <a:alpha val="60000"/>
              </a:schemeClr>
            </a:glow>
          </a:effectLst>
        </p:spPr>
      </p:cxnSp>
      <p:pic>
        <p:nvPicPr>
          <p:cNvPr id="108" name="Picture 111" descr="C:\Documents and Settings\ah.JHALDERM-THINKP\Local Settings\Temporary Internet Files\Content.IE5\AYE1KZH0\MCj04241920000[1].wm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45319" y="1347728"/>
            <a:ext cx="2057400"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637"/>
          <p:cNvGrpSpPr>
            <a:grpSpLocks/>
          </p:cNvGrpSpPr>
          <p:nvPr/>
        </p:nvGrpSpPr>
        <p:grpSpPr bwMode="auto">
          <a:xfrm>
            <a:off x="3392969" y="1476316"/>
            <a:ext cx="914400" cy="927100"/>
            <a:chOff x="1880890" y="1477268"/>
            <a:chExt cx="1420118" cy="1441400"/>
          </a:xfrm>
        </p:grpSpPr>
        <p:sp>
          <p:nvSpPr>
            <p:cNvPr id="5141" name="Freeform 50"/>
            <p:cNvSpPr>
              <a:spLocks/>
            </p:cNvSpPr>
            <p:nvPr/>
          </p:nvSpPr>
          <p:spPr bwMode="auto">
            <a:xfrm>
              <a:off x="1880890" y="1583680"/>
              <a:ext cx="524322" cy="1334988"/>
            </a:xfrm>
            <a:custGeom>
              <a:avLst/>
              <a:gdLst>
                <a:gd name="T0" fmla="*/ 0 w 271"/>
                <a:gd name="T1" fmla="*/ 345 h 690"/>
                <a:gd name="T2" fmla="*/ 1 w 271"/>
                <a:gd name="T3" fmla="*/ 376 h 690"/>
                <a:gd name="T4" fmla="*/ 5 w 271"/>
                <a:gd name="T5" fmla="*/ 407 h 690"/>
                <a:gd name="T6" fmla="*/ 12 w 271"/>
                <a:gd name="T7" fmla="*/ 436 h 690"/>
                <a:gd name="T8" fmla="*/ 21 w 271"/>
                <a:gd name="T9" fmla="*/ 463 h 690"/>
                <a:gd name="T10" fmla="*/ 31 w 271"/>
                <a:gd name="T11" fmla="*/ 491 h 690"/>
                <a:gd name="T12" fmla="*/ 45 w 271"/>
                <a:gd name="T13" fmla="*/ 518 h 690"/>
                <a:gd name="T14" fmla="*/ 59 w 271"/>
                <a:gd name="T15" fmla="*/ 542 h 690"/>
                <a:gd name="T16" fmla="*/ 77 w 271"/>
                <a:gd name="T17" fmla="*/ 566 h 690"/>
                <a:gd name="T18" fmla="*/ 96 w 271"/>
                <a:gd name="T19" fmla="*/ 588 h 690"/>
                <a:gd name="T20" fmla="*/ 116 w 271"/>
                <a:gd name="T21" fmla="*/ 609 h 690"/>
                <a:gd name="T22" fmla="*/ 139 w 271"/>
                <a:gd name="T23" fmla="*/ 627 h 690"/>
                <a:gd name="T24" fmla="*/ 163 w 271"/>
                <a:gd name="T25" fmla="*/ 644 h 690"/>
                <a:gd name="T26" fmla="*/ 188 w 271"/>
                <a:gd name="T27" fmla="*/ 658 h 690"/>
                <a:gd name="T28" fmla="*/ 214 w 271"/>
                <a:gd name="T29" fmla="*/ 672 h 690"/>
                <a:gd name="T30" fmla="*/ 242 w 271"/>
                <a:gd name="T31" fmla="*/ 681 h 690"/>
                <a:gd name="T32" fmla="*/ 271 w 271"/>
                <a:gd name="T33" fmla="*/ 690 h 690"/>
                <a:gd name="T34" fmla="*/ 271 w 271"/>
                <a:gd name="T35" fmla="*/ 0 h 690"/>
                <a:gd name="T36" fmla="*/ 242 w 271"/>
                <a:gd name="T37" fmla="*/ 8 h 690"/>
                <a:gd name="T38" fmla="*/ 214 w 271"/>
                <a:gd name="T39" fmla="*/ 18 h 690"/>
                <a:gd name="T40" fmla="*/ 188 w 271"/>
                <a:gd name="T41" fmla="*/ 31 h 690"/>
                <a:gd name="T42" fmla="*/ 163 w 271"/>
                <a:gd name="T43" fmla="*/ 46 h 690"/>
                <a:gd name="T44" fmla="*/ 139 w 271"/>
                <a:gd name="T45" fmla="*/ 63 h 690"/>
                <a:gd name="T46" fmla="*/ 116 w 271"/>
                <a:gd name="T47" fmla="*/ 81 h 690"/>
                <a:gd name="T48" fmla="*/ 96 w 271"/>
                <a:gd name="T49" fmla="*/ 102 h 690"/>
                <a:gd name="T50" fmla="*/ 77 w 271"/>
                <a:gd name="T51" fmla="*/ 123 h 690"/>
                <a:gd name="T52" fmla="*/ 59 w 271"/>
                <a:gd name="T53" fmla="*/ 148 h 690"/>
                <a:gd name="T54" fmla="*/ 45 w 271"/>
                <a:gd name="T55" fmla="*/ 172 h 690"/>
                <a:gd name="T56" fmla="*/ 31 w 271"/>
                <a:gd name="T57" fmla="*/ 198 h 690"/>
                <a:gd name="T58" fmla="*/ 21 w 271"/>
                <a:gd name="T59" fmla="*/ 226 h 690"/>
                <a:gd name="T60" fmla="*/ 12 w 271"/>
                <a:gd name="T61" fmla="*/ 254 h 690"/>
                <a:gd name="T62" fmla="*/ 5 w 271"/>
                <a:gd name="T63" fmla="*/ 283 h 690"/>
                <a:gd name="T64" fmla="*/ 1 w 271"/>
                <a:gd name="T65" fmla="*/ 313 h 690"/>
                <a:gd name="T66" fmla="*/ 0 w 271"/>
                <a:gd name="T67" fmla="*/ 345 h 69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1"/>
                <a:gd name="T103" fmla="*/ 0 h 690"/>
                <a:gd name="T104" fmla="*/ 271 w 271"/>
                <a:gd name="T105" fmla="*/ 690 h 69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1" h="690">
                  <a:moveTo>
                    <a:pt x="0" y="345"/>
                  </a:moveTo>
                  <a:lnTo>
                    <a:pt x="1" y="376"/>
                  </a:lnTo>
                  <a:lnTo>
                    <a:pt x="5" y="407"/>
                  </a:lnTo>
                  <a:lnTo>
                    <a:pt x="12" y="436"/>
                  </a:lnTo>
                  <a:lnTo>
                    <a:pt x="21" y="463"/>
                  </a:lnTo>
                  <a:lnTo>
                    <a:pt x="31" y="491"/>
                  </a:lnTo>
                  <a:lnTo>
                    <a:pt x="45" y="518"/>
                  </a:lnTo>
                  <a:lnTo>
                    <a:pt x="59" y="542"/>
                  </a:lnTo>
                  <a:lnTo>
                    <a:pt x="77" y="566"/>
                  </a:lnTo>
                  <a:lnTo>
                    <a:pt x="96" y="588"/>
                  </a:lnTo>
                  <a:lnTo>
                    <a:pt x="116" y="609"/>
                  </a:lnTo>
                  <a:lnTo>
                    <a:pt x="139" y="627"/>
                  </a:lnTo>
                  <a:lnTo>
                    <a:pt x="163" y="644"/>
                  </a:lnTo>
                  <a:lnTo>
                    <a:pt x="188" y="658"/>
                  </a:lnTo>
                  <a:lnTo>
                    <a:pt x="214" y="672"/>
                  </a:lnTo>
                  <a:lnTo>
                    <a:pt x="242" y="681"/>
                  </a:lnTo>
                  <a:lnTo>
                    <a:pt x="271" y="690"/>
                  </a:lnTo>
                  <a:lnTo>
                    <a:pt x="271" y="0"/>
                  </a:lnTo>
                  <a:lnTo>
                    <a:pt x="242" y="8"/>
                  </a:lnTo>
                  <a:lnTo>
                    <a:pt x="214" y="18"/>
                  </a:lnTo>
                  <a:lnTo>
                    <a:pt x="188" y="31"/>
                  </a:lnTo>
                  <a:lnTo>
                    <a:pt x="163" y="46"/>
                  </a:lnTo>
                  <a:lnTo>
                    <a:pt x="139" y="63"/>
                  </a:lnTo>
                  <a:lnTo>
                    <a:pt x="116" y="81"/>
                  </a:lnTo>
                  <a:lnTo>
                    <a:pt x="96" y="102"/>
                  </a:lnTo>
                  <a:lnTo>
                    <a:pt x="77" y="123"/>
                  </a:lnTo>
                  <a:lnTo>
                    <a:pt x="59" y="148"/>
                  </a:lnTo>
                  <a:lnTo>
                    <a:pt x="45" y="172"/>
                  </a:lnTo>
                  <a:lnTo>
                    <a:pt x="31" y="198"/>
                  </a:lnTo>
                  <a:lnTo>
                    <a:pt x="21" y="226"/>
                  </a:lnTo>
                  <a:lnTo>
                    <a:pt x="12" y="254"/>
                  </a:lnTo>
                  <a:lnTo>
                    <a:pt x="5" y="283"/>
                  </a:lnTo>
                  <a:lnTo>
                    <a:pt x="1" y="313"/>
                  </a:lnTo>
                  <a:lnTo>
                    <a:pt x="0" y="345"/>
                  </a:lnTo>
                  <a:close/>
                </a:path>
              </a:pathLst>
            </a:custGeom>
            <a:solidFill>
              <a:srgbClr val="30BA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42" name="Freeform 51"/>
            <p:cNvSpPr>
              <a:spLocks/>
            </p:cNvSpPr>
            <p:nvPr/>
          </p:nvSpPr>
          <p:spPr bwMode="auto">
            <a:xfrm>
              <a:off x="1892499" y="1595289"/>
              <a:ext cx="512713" cy="1311771"/>
            </a:xfrm>
            <a:custGeom>
              <a:avLst/>
              <a:gdLst>
                <a:gd name="T0" fmla="*/ 0 w 265"/>
                <a:gd name="T1" fmla="*/ 339 h 678"/>
                <a:gd name="T2" fmla="*/ 1 w 265"/>
                <a:gd name="T3" fmla="*/ 369 h 678"/>
                <a:gd name="T4" fmla="*/ 5 w 265"/>
                <a:gd name="T5" fmla="*/ 399 h 678"/>
                <a:gd name="T6" fmla="*/ 11 w 265"/>
                <a:gd name="T7" fmla="*/ 427 h 678"/>
                <a:gd name="T8" fmla="*/ 21 w 265"/>
                <a:gd name="T9" fmla="*/ 455 h 678"/>
                <a:gd name="T10" fmla="*/ 30 w 265"/>
                <a:gd name="T11" fmla="*/ 483 h 678"/>
                <a:gd name="T12" fmla="*/ 44 w 265"/>
                <a:gd name="T13" fmla="*/ 508 h 678"/>
                <a:gd name="T14" fmla="*/ 58 w 265"/>
                <a:gd name="T15" fmla="*/ 533 h 678"/>
                <a:gd name="T16" fmla="*/ 75 w 265"/>
                <a:gd name="T17" fmla="*/ 556 h 678"/>
                <a:gd name="T18" fmla="*/ 94 w 265"/>
                <a:gd name="T19" fmla="*/ 577 h 678"/>
                <a:gd name="T20" fmla="*/ 114 w 265"/>
                <a:gd name="T21" fmla="*/ 597 h 678"/>
                <a:gd name="T22" fmla="*/ 136 w 265"/>
                <a:gd name="T23" fmla="*/ 616 h 678"/>
                <a:gd name="T24" fmla="*/ 160 w 265"/>
                <a:gd name="T25" fmla="*/ 632 h 678"/>
                <a:gd name="T26" fmla="*/ 184 w 265"/>
                <a:gd name="T27" fmla="*/ 646 h 678"/>
                <a:gd name="T28" fmla="*/ 209 w 265"/>
                <a:gd name="T29" fmla="*/ 660 h 678"/>
                <a:gd name="T30" fmla="*/ 237 w 265"/>
                <a:gd name="T31" fmla="*/ 669 h 678"/>
                <a:gd name="T32" fmla="*/ 265 w 265"/>
                <a:gd name="T33" fmla="*/ 678 h 678"/>
                <a:gd name="T34" fmla="*/ 265 w 265"/>
                <a:gd name="T35" fmla="*/ 0 h 678"/>
                <a:gd name="T36" fmla="*/ 237 w 265"/>
                <a:gd name="T37" fmla="*/ 8 h 678"/>
                <a:gd name="T38" fmla="*/ 209 w 265"/>
                <a:gd name="T39" fmla="*/ 19 h 678"/>
                <a:gd name="T40" fmla="*/ 184 w 265"/>
                <a:gd name="T41" fmla="*/ 31 h 678"/>
                <a:gd name="T42" fmla="*/ 160 w 265"/>
                <a:gd name="T43" fmla="*/ 46 h 678"/>
                <a:gd name="T44" fmla="*/ 136 w 265"/>
                <a:gd name="T45" fmla="*/ 63 h 678"/>
                <a:gd name="T46" fmla="*/ 114 w 265"/>
                <a:gd name="T47" fmla="*/ 81 h 678"/>
                <a:gd name="T48" fmla="*/ 94 w 265"/>
                <a:gd name="T49" fmla="*/ 102 h 678"/>
                <a:gd name="T50" fmla="*/ 75 w 265"/>
                <a:gd name="T51" fmla="*/ 122 h 678"/>
                <a:gd name="T52" fmla="*/ 58 w 265"/>
                <a:gd name="T53" fmla="*/ 145 h 678"/>
                <a:gd name="T54" fmla="*/ 44 w 265"/>
                <a:gd name="T55" fmla="*/ 171 h 678"/>
                <a:gd name="T56" fmla="*/ 30 w 265"/>
                <a:gd name="T57" fmla="*/ 196 h 678"/>
                <a:gd name="T58" fmla="*/ 21 w 265"/>
                <a:gd name="T59" fmla="*/ 223 h 678"/>
                <a:gd name="T60" fmla="*/ 11 w 265"/>
                <a:gd name="T61" fmla="*/ 250 h 678"/>
                <a:gd name="T62" fmla="*/ 5 w 265"/>
                <a:gd name="T63" fmla="*/ 280 h 678"/>
                <a:gd name="T64" fmla="*/ 1 w 265"/>
                <a:gd name="T65" fmla="*/ 309 h 678"/>
                <a:gd name="T66" fmla="*/ 0 w 265"/>
                <a:gd name="T67" fmla="*/ 339 h 6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5"/>
                <a:gd name="T103" fmla="*/ 0 h 678"/>
                <a:gd name="T104" fmla="*/ 265 w 265"/>
                <a:gd name="T105" fmla="*/ 678 h 67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5" h="678">
                  <a:moveTo>
                    <a:pt x="0" y="339"/>
                  </a:moveTo>
                  <a:lnTo>
                    <a:pt x="1" y="369"/>
                  </a:lnTo>
                  <a:lnTo>
                    <a:pt x="5" y="399"/>
                  </a:lnTo>
                  <a:lnTo>
                    <a:pt x="11" y="427"/>
                  </a:lnTo>
                  <a:lnTo>
                    <a:pt x="21" y="455"/>
                  </a:lnTo>
                  <a:lnTo>
                    <a:pt x="30" y="483"/>
                  </a:lnTo>
                  <a:lnTo>
                    <a:pt x="44" y="508"/>
                  </a:lnTo>
                  <a:lnTo>
                    <a:pt x="58" y="533"/>
                  </a:lnTo>
                  <a:lnTo>
                    <a:pt x="75" y="556"/>
                  </a:lnTo>
                  <a:lnTo>
                    <a:pt x="94" y="577"/>
                  </a:lnTo>
                  <a:lnTo>
                    <a:pt x="114" y="597"/>
                  </a:lnTo>
                  <a:lnTo>
                    <a:pt x="136" y="616"/>
                  </a:lnTo>
                  <a:lnTo>
                    <a:pt x="160" y="632"/>
                  </a:lnTo>
                  <a:lnTo>
                    <a:pt x="184" y="646"/>
                  </a:lnTo>
                  <a:lnTo>
                    <a:pt x="209" y="660"/>
                  </a:lnTo>
                  <a:lnTo>
                    <a:pt x="237" y="669"/>
                  </a:lnTo>
                  <a:lnTo>
                    <a:pt x="265" y="678"/>
                  </a:lnTo>
                  <a:lnTo>
                    <a:pt x="265" y="0"/>
                  </a:lnTo>
                  <a:lnTo>
                    <a:pt x="237" y="8"/>
                  </a:lnTo>
                  <a:lnTo>
                    <a:pt x="209" y="19"/>
                  </a:lnTo>
                  <a:lnTo>
                    <a:pt x="184" y="31"/>
                  </a:lnTo>
                  <a:lnTo>
                    <a:pt x="160" y="46"/>
                  </a:lnTo>
                  <a:lnTo>
                    <a:pt x="136" y="63"/>
                  </a:lnTo>
                  <a:lnTo>
                    <a:pt x="114" y="81"/>
                  </a:lnTo>
                  <a:lnTo>
                    <a:pt x="94" y="102"/>
                  </a:lnTo>
                  <a:lnTo>
                    <a:pt x="75" y="122"/>
                  </a:lnTo>
                  <a:lnTo>
                    <a:pt x="58" y="145"/>
                  </a:lnTo>
                  <a:lnTo>
                    <a:pt x="44" y="171"/>
                  </a:lnTo>
                  <a:lnTo>
                    <a:pt x="30" y="196"/>
                  </a:lnTo>
                  <a:lnTo>
                    <a:pt x="21" y="223"/>
                  </a:lnTo>
                  <a:lnTo>
                    <a:pt x="11" y="250"/>
                  </a:lnTo>
                  <a:lnTo>
                    <a:pt x="5" y="280"/>
                  </a:lnTo>
                  <a:lnTo>
                    <a:pt x="1" y="309"/>
                  </a:lnTo>
                  <a:lnTo>
                    <a:pt x="0" y="339"/>
                  </a:lnTo>
                  <a:close/>
                </a:path>
              </a:pathLst>
            </a:custGeom>
            <a:solidFill>
              <a:srgbClr val="35BA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43" name="Freeform 52"/>
            <p:cNvSpPr>
              <a:spLocks/>
            </p:cNvSpPr>
            <p:nvPr/>
          </p:nvSpPr>
          <p:spPr bwMode="auto">
            <a:xfrm>
              <a:off x="1904107" y="1608832"/>
              <a:ext cx="501104" cy="1282750"/>
            </a:xfrm>
            <a:custGeom>
              <a:avLst/>
              <a:gdLst>
                <a:gd name="T0" fmla="*/ 0 w 259"/>
                <a:gd name="T1" fmla="*/ 332 h 663"/>
                <a:gd name="T2" fmla="*/ 1 w 259"/>
                <a:gd name="T3" fmla="*/ 361 h 663"/>
                <a:gd name="T4" fmla="*/ 5 w 259"/>
                <a:gd name="T5" fmla="*/ 390 h 663"/>
                <a:gd name="T6" fmla="*/ 11 w 259"/>
                <a:gd name="T7" fmla="*/ 419 h 663"/>
                <a:gd name="T8" fmla="*/ 19 w 259"/>
                <a:gd name="T9" fmla="*/ 446 h 663"/>
                <a:gd name="T10" fmla="*/ 30 w 259"/>
                <a:gd name="T11" fmla="*/ 472 h 663"/>
                <a:gd name="T12" fmla="*/ 42 w 259"/>
                <a:gd name="T13" fmla="*/ 498 h 663"/>
                <a:gd name="T14" fmla="*/ 57 w 259"/>
                <a:gd name="T15" fmla="*/ 521 h 663"/>
                <a:gd name="T16" fmla="*/ 74 w 259"/>
                <a:gd name="T17" fmla="*/ 544 h 663"/>
                <a:gd name="T18" fmla="*/ 92 w 259"/>
                <a:gd name="T19" fmla="*/ 564 h 663"/>
                <a:gd name="T20" fmla="*/ 111 w 259"/>
                <a:gd name="T21" fmla="*/ 584 h 663"/>
                <a:gd name="T22" fmla="*/ 133 w 259"/>
                <a:gd name="T23" fmla="*/ 602 h 663"/>
                <a:gd name="T24" fmla="*/ 156 w 259"/>
                <a:gd name="T25" fmla="*/ 619 h 663"/>
                <a:gd name="T26" fmla="*/ 180 w 259"/>
                <a:gd name="T27" fmla="*/ 633 h 663"/>
                <a:gd name="T28" fmla="*/ 205 w 259"/>
                <a:gd name="T29" fmla="*/ 645 h 663"/>
                <a:gd name="T30" fmla="*/ 231 w 259"/>
                <a:gd name="T31" fmla="*/ 655 h 663"/>
                <a:gd name="T32" fmla="*/ 259 w 259"/>
                <a:gd name="T33" fmla="*/ 663 h 663"/>
                <a:gd name="T34" fmla="*/ 259 w 259"/>
                <a:gd name="T35" fmla="*/ 0 h 663"/>
                <a:gd name="T36" fmla="*/ 231 w 259"/>
                <a:gd name="T37" fmla="*/ 9 h 663"/>
                <a:gd name="T38" fmla="*/ 205 w 259"/>
                <a:gd name="T39" fmla="*/ 18 h 663"/>
                <a:gd name="T40" fmla="*/ 180 w 259"/>
                <a:gd name="T41" fmla="*/ 30 h 663"/>
                <a:gd name="T42" fmla="*/ 156 w 259"/>
                <a:gd name="T43" fmla="*/ 45 h 663"/>
                <a:gd name="T44" fmla="*/ 133 w 259"/>
                <a:gd name="T45" fmla="*/ 62 h 663"/>
                <a:gd name="T46" fmla="*/ 111 w 259"/>
                <a:gd name="T47" fmla="*/ 80 h 663"/>
                <a:gd name="T48" fmla="*/ 92 w 259"/>
                <a:gd name="T49" fmla="*/ 99 h 663"/>
                <a:gd name="T50" fmla="*/ 74 w 259"/>
                <a:gd name="T51" fmla="*/ 120 h 663"/>
                <a:gd name="T52" fmla="*/ 57 w 259"/>
                <a:gd name="T53" fmla="*/ 143 h 663"/>
                <a:gd name="T54" fmla="*/ 42 w 259"/>
                <a:gd name="T55" fmla="*/ 166 h 663"/>
                <a:gd name="T56" fmla="*/ 30 w 259"/>
                <a:gd name="T57" fmla="*/ 191 h 663"/>
                <a:gd name="T58" fmla="*/ 19 w 259"/>
                <a:gd name="T59" fmla="*/ 218 h 663"/>
                <a:gd name="T60" fmla="*/ 11 w 259"/>
                <a:gd name="T61" fmla="*/ 245 h 663"/>
                <a:gd name="T62" fmla="*/ 5 w 259"/>
                <a:gd name="T63" fmla="*/ 274 h 663"/>
                <a:gd name="T64" fmla="*/ 1 w 259"/>
                <a:gd name="T65" fmla="*/ 303 h 663"/>
                <a:gd name="T66" fmla="*/ 0 w 259"/>
                <a:gd name="T67" fmla="*/ 332 h 6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9"/>
                <a:gd name="T103" fmla="*/ 0 h 663"/>
                <a:gd name="T104" fmla="*/ 259 w 259"/>
                <a:gd name="T105" fmla="*/ 663 h 66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9" h="663">
                  <a:moveTo>
                    <a:pt x="0" y="332"/>
                  </a:moveTo>
                  <a:lnTo>
                    <a:pt x="1" y="361"/>
                  </a:lnTo>
                  <a:lnTo>
                    <a:pt x="5" y="390"/>
                  </a:lnTo>
                  <a:lnTo>
                    <a:pt x="11" y="419"/>
                  </a:lnTo>
                  <a:lnTo>
                    <a:pt x="19" y="446"/>
                  </a:lnTo>
                  <a:lnTo>
                    <a:pt x="30" y="472"/>
                  </a:lnTo>
                  <a:lnTo>
                    <a:pt x="42" y="498"/>
                  </a:lnTo>
                  <a:lnTo>
                    <a:pt x="57" y="521"/>
                  </a:lnTo>
                  <a:lnTo>
                    <a:pt x="74" y="544"/>
                  </a:lnTo>
                  <a:lnTo>
                    <a:pt x="92" y="564"/>
                  </a:lnTo>
                  <a:lnTo>
                    <a:pt x="111" y="584"/>
                  </a:lnTo>
                  <a:lnTo>
                    <a:pt x="133" y="602"/>
                  </a:lnTo>
                  <a:lnTo>
                    <a:pt x="156" y="619"/>
                  </a:lnTo>
                  <a:lnTo>
                    <a:pt x="180" y="633"/>
                  </a:lnTo>
                  <a:lnTo>
                    <a:pt x="205" y="645"/>
                  </a:lnTo>
                  <a:lnTo>
                    <a:pt x="231" y="655"/>
                  </a:lnTo>
                  <a:lnTo>
                    <a:pt x="259" y="663"/>
                  </a:lnTo>
                  <a:lnTo>
                    <a:pt x="259" y="0"/>
                  </a:lnTo>
                  <a:lnTo>
                    <a:pt x="231" y="9"/>
                  </a:lnTo>
                  <a:lnTo>
                    <a:pt x="205" y="18"/>
                  </a:lnTo>
                  <a:lnTo>
                    <a:pt x="180" y="30"/>
                  </a:lnTo>
                  <a:lnTo>
                    <a:pt x="156" y="45"/>
                  </a:lnTo>
                  <a:lnTo>
                    <a:pt x="133" y="62"/>
                  </a:lnTo>
                  <a:lnTo>
                    <a:pt x="111" y="80"/>
                  </a:lnTo>
                  <a:lnTo>
                    <a:pt x="92" y="99"/>
                  </a:lnTo>
                  <a:lnTo>
                    <a:pt x="74" y="120"/>
                  </a:lnTo>
                  <a:lnTo>
                    <a:pt x="57" y="143"/>
                  </a:lnTo>
                  <a:lnTo>
                    <a:pt x="42" y="166"/>
                  </a:lnTo>
                  <a:lnTo>
                    <a:pt x="30" y="191"/>
                  </a:lnTo>
                  <a:lnTo>
                    <a:pt x="19" y="218"/>
                  </a:lnTo>
                  <a:lnTo>
                    <a:pt x="11" y="245"/>
                  </a:lnTo>
                  <a:lnTo>
                    <a:pt x="5" y="274"/>
                  </a:lnTo>
                  <a:lnTo>
                    <a:pt x="1" y="303"/>
                  </a:lnTo>
                  <a:lnTo>
                    <a:pt x="0" y="332"/>
                  </a:lnTo>
                  <a:close/>
                </a:path>
              </a:pathLst>
            </a:custGeom>
            <a:solidFill>
              <a:srgbClr val="3FBF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44" name="Freeform 53"/>
            <p:cNvSpPr>
              <a:spLocks/>
            </p:cNvSpPr>
            <p:nvPr/>
          </p:nvSpPr>
          <p:spPr bwMode="auto">
            <a:xfrm>
              <a:off x="1917651" y="1620441"/>
              <a:ext cx="487561" cy="1259532"/>
            </a:xfrm>
            <a:custGeom>
              <a:avLst/>
              <a:gdLst>
                <a:gd name="T0" fmla="*/ 0 w 252"/>
                <a:gd name="T1" fmla="*/ 326 h 651"/>
                <a:gd name="T2" fmla="*/ 2 w 252"/>
                <a:gd name="T3" fmla="*/ 355 h 651"/>
                <a:gd name="T4" fmla="*/ 5 w 252"/>
                <a:gd name="T5" fmla="*/ 383 h 651"/>
                <a:gd name="T6" fmla="*/ 11 w 252"/>
                <a:gd name="T7" fmla="*/ 411 h 651"/>
                <a:gd name="T8" fmla="*/ 20 w 252"/>
                <a:gd name="T9" fmla="*/ 437 h 651"/>
                <a:gd name="T10" fmla="*/ 29 w 252"/>
                <a:gd name="T11" fmla="*/ 463 h 651"/>
                <a:gd name="T12" fmla="*/ 42 w 252"/>
                <a:gd name="T13" fmla="*/ 488 h 651"/>
                <a:gd name="T14" fmla="*/ 56 w 252"/>
                <a:gd name="T15" fmla="*/ 511 h 651"/>
                <a:gd name="T16" fmla="*/ 72 w 252"/>
                <a:gd name="T17" fmla="*/ 533 h 651"/>
                <a:gd name="T18" fmla="*/ 90 w 252"/>
                <a:gd name="T19" fmla="*/ 553 h 651"/>
                <a:gd name="T20" fmla="*/ 108 w 252"/>
                <a:gd name="T21" fmla="*/ 573 h 651"/>
                <a:gd name="T22" fmla="*/ 130 w 252"/>
                <a:gd name="T23" fmla="*/ 591 h 651"/>
                <a:gd name="T24" fmla="*/ 152 w 252"/>
                <a:gd name="T25" fmla="*/ 607 h 651"/>
                <a:gd name="T26" fmla="*/ 175 w 252"/>
                <a:gd name="T27" fmla="*/ 621 h 651"/>
                <a:gd name="T28" fmla="*/ 200 w 252"/>
                <a:gd name="T29" fmla="*/ 633 h 651"/>
                <a:gd name="T30" fmla="*/ 225 w 252"/>
                <a:gd name="T31" fmla="*/ 643 h 651"/>
                <a:gd name="T32" fmla="*/ 252 w 252"/>
                <a:gd name="T33" fmla="*/ 651 h 651"/>
                <a:gd name="T34" fmla="*/ 252 w 252"/>
                <a:gd name="T35" fmla="*/ 0 h 651"/>
                <a:gd name="T36" fmla="*/ 225 w 252"/>
                <a:gd name="T37" fmla="*/ 9 h 651"/>
                <a:gd name="T38" fmla="*/ 200 w 252"/>
                <a:gd name="T39" fmla="*/ 18 h 651"/>
                <a:gd name="T40" fmla="*/ 175 w 252"/>
                <a:gd name="T41" fmla="*/ 31 h 651"/>
                <a:gd name="T42" fmla="*/ 152 w 252"/>
                <a:gd name="T43" fmla="*/ 45 h 651"/>
                <a:gd name="T44" fmla="*/ 130 w 252"/>
                <a:gd name="T45" fmla="*/ 61 h 651"/>
                <a:gd name="T46" fmla="*/ 108 w 252"/>
                <a:gd name="T47" fmla="*/ 79 h 651"/>
                <a:gd name="T48" fmla="*/ 90 w 252"/>
                <a:gd name="T49" fmla="*/ 98 h 651"/>
                <a:gd name="T50" fmla="*/ 72 w 252"/>
                <a:gd name="T51" fmla="*/ 119 h 651"/>
                <a:gd name="T52" fmla="*/ 56 w 252"/>
                <a:gd name="T53" fmla="*/ 141 h 651"/>
                <a:gd name="T54" fmla="*/ 42 w 252"/>
                <a:gd name="T55" fmla="*/ 164 h 651"/>
                <a:gd name="T56" fmla="*/ 29 w 252"/>
                <a:gd name="T57" fmla="*/ 189 h 651"/>
                <a:gd name="T58" fmla="*/ 20 w 252"/>
                <a:gd name="T59" fmla="*/ 214 h 651"/>
                <a:gd name="T60" fmla="*/ 11 w 252"/>
                <a:gd name="T61" fmla="*/ 241 h 651"/>
                <a:gd name="T62" fmla="*/ 5 w 252"/>
                <a:gd name="T63" fmla="*/ 269 h 651"/>
                <a:gd name="T64" fmla="*/ 2 w 252"/>
                <a:gd name="T65" fmla="*/ 297 h 651"/>
                <a:gd name="T66" fmla="*/ 0 w 252"/>
                <a:gd name="T67" fmla="*/ 326 h 6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2"/>
                <a:gd name="T103" fmla="*/ 0 h 651"/>
                <a:gd name="T104" fmla="*/ 252 w 252"/>
                <a:gd name="T105" fmla="*/ 651 h 65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2" h="651">
                  <a:moveTo>
                    <a:pt x="0" y="326"/>
                  </a:moveTo>
                  <a:lnTo>
                    <a:pt x="2" y="355"/>
                  </a:lnTo>
                  <a:lnTo>
                    <a:pt x="5" y="383"/>
                  </a:lnTo>
                  <a:lnTo>
                    <a:pt x="11" y="411"/>
                  </a:lnTo>
                  <a:lnTo>
                    <a:pt x="20" y="437"/>
                  </a:lnTo>
                  <a:lnTo>
                    <a:pt x="29" y="463"/>
                  </a:lnTo>
                  <a:lnTo>
                    <a:pt x="42" y="488"/>
                  </a:lnTo>
                  <a:lnTo>
                    <a:pt x="56" y="511"/>
                  </a:lnTo>
                  <a:lnTo>
                    <a:pt x="72" y="533"/>
                  </a:lnTo>
                  <a:lnTo>
                    <a:pt x="90" y="553"/>
                  </a:lnTo>
                  <a:lnTo>
                    <a:pt x="108" y="573"/>
                  </a:lnTo>
                  <a:lnTo>
                    <a:pt x="130" y="591"/>
                  </a:lnTo>
                  <a:lnTo>
                    <a:pt x="152" y="607"/>
                  </a:lnTo>
                  <a:lnTo>
                    <a:pt x="175" y="621"/>
                  </a:lnTo>
                  <a:lnTo>
                    <a:pt x="200" y="633"/>
                  </a:lnTo>
                  <a:lnTo>
                    <a:pt x="225" y="643"/>
                  </a:lnTo>
                  <a:lnTo>
                    <a:pt x="252" y="651"/>
                  </a:lnTo>
                  <a:lnTo>
                    <a:pt x="252" y="0"/>
                  </a:lnTo>
                  <a:lnTo>
                    <a:pt x="225" y="9"/>
                  </a:lnTo>
                  <a:lnTo>
                    <a:pt x="200" y="18"/>
                  </a:lnTo>
                  <a:lnTo>
                    <a:pt x="175" y="31"/>
                  </a:lnTo>
                  <a:lnTo>
                    <a:pt x="152" y="45"/>
                  </a:lnTo>
                  <a:lnTo>
                    <a:pt x="130" y="61"/>
                  </a:lnTo>
                  <a:lnTo>
                    <a:pt x="108" y="79"/>
                  </a:lnTo>
                  <a:lnTo>
                    <a:pt x="90" y="98"/>
                  </a:lnTo>
                  <a:lnTo>
                    <a:pt x="72" y="119"/>
                  </a:lnTo>
                  <a:lnTo>
                    <a:pt x="56" y="141"/>
                  </a:lnTo>
                  <a:lnTo>
                    <a:pt x="42" y="164"/>
                  </a:lnTo>
                  <a:lnTo>
                    <a:pt x="29" y="189"/>
                  </a:lnTo>
                  <a:lnTo>
                    <a:pt x="20" y="214"/>
                  </a:lnTo>
                  <a:lnTo>
                    <a:pt x="11" y="241"/>
                  </a:lnTo>
                  <a:lnTo>
                    <a:pt x="5" y="269"/>
                  </a:lnTo>
                  <a:lnTo>
                    <a:pt x="2" y="297"/>
                  </a:lnTo>
                  <a:lnTo>
                    <a:pt x="0" y="326"/>
                  </a:lnTo>
                  <a:close/>
                </a:path>
              </a:pathLst>
            </a:custGeom>
            <a:solidFill>
              <a:srgbClr val="44BF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45" name="Freeform 54"/>
            <p:cNvSpPr>
              <a:spLocks/>
            </p:cNvSpPr>
            <p:nvPr/>
          </p:nvSpPr>
          <p:spPr bwMode="auto">
            <a:xfrm>
              <a:off x="1929259" y="1635919"/>
              <a:ext cx="475952" cy="1230511"/>
            </a:xfrm>
            <a:custGeom>
              <a:avLst/>
              <a:gdLst>
                <a:gd name="T0" fmla="*/ 0 w 246"/>
                <a:gd name="T1" fmla="*/ 318 h 636"/>
                <a:gd name="T2" fmla="*/ 2 w 246"/>
                <a:gd name="T3" fmla="*/ 346 h 636"/>
                <a:gd name="T4" fmla="*/ 5 w 246"/>
                <a:gd name="T5" fmla="*/ 374 h 636"/>
                <a:gd name="T6" fmla="*/ 11 w 246"/>
                <a:gd name="T7" fmla="*/ 400 h 636"/>
                <a:gd name="T8" fmla="*/ 19 w 246"/>
                <a:gd name="T9" fmla="*/ 427 h 636"/>
                <a:gd name="T10" fmla="*/ 29 w 246"/>
                <a:gd name="T11" fmla="*/ 452 h 636"/>
                <a:gd name="T12" fmla="*/ 40 w 246"/>
                <a:gd name="T13" fmla="*/ 475 h 636"/>
                <a:gd name="T14" fmla="*/ 55 w 246"/>
                <a:gd name="T15" fmla="*/ 498 h 636"/>
                <a:gd name="T16" fmla="*/ 71 w 246"/>
                <a:gd name="T17" fmla="*/ 520 h 636"/>
                <a:gd name="T18" fmla="*/ 88 w 246"/>
                <a:gd name="T19" fmla="*/ 541 h 636"/>
                <a:gd name="T20" fmla="*/ 106 w 246"/>
                <a:gd name="T21" fmla="*/ 559 h 636"/>
                <a:gd name="T22" fmla="*/ 126 w 246"/>
                <a:gd name="T23" fmla="*/ 577 h 636"/>
                <a:gd name="T24" fmla="*/ 148 w 246"/>
                <a:gd name="T25" fmla="*/ 593 h 636"/>
                <a:gd name="T26" fmla="*/ 171 w 246"/>
                <a:gd name="T27" fmla="*/ 606 h 636"/>
                <a:gd name="T28" fmla="*/ 195 w 246"/>
                <a:gd name="T29" fmla="*/ 618 h 636"/>
                <a:gd name="T30" fmla="*/ 219 w 246"/>
                <a:gd name="T31" fmla="*/ 628 h 636"/>
                <a:gd name="T32" fmla="*/ 246 w 246"/>
                <a:gd name="T33" fmla="*/ 636 h 636"/>
                <a:gd name="T34" fmla="*/ 246 w 246"/>
                <a:gd name="T35" fmla="*/ 0 h 636"/>
                <a:gd name="T36" fmla="*/ 219 w 246"/>
                <a:gd name="T37" fmla="*/ 8 h 636"/>
                <a:gd name="T38" fmla="*/ 195 w 246"/>
                <a:gd name="T39" fmla="*/ 18 h 636"/>
                <a:gd name="T40" fmla="*/ 171 w 246"/>
                <a:gd name="T41" fmla="*/ 30 h 636"/>
                <a:gd name="T42" fmla="*/ 148 w 246"/>
                <a:gd name="T43" fmla="*/ 43 h 636"/>
                <a:gd name="T44" fmla="*/ 126 w 246"/>
                <a:gd name="T45" fmla="*/ 59 h 636"/>
                <a:gd name="T46" fmla="*/ 106 w 246"/>
                <a:gd name="T47" fmla="*/ 77 h 636"/>
                <a:gd name="T48" fmla="*/ 88 w 246"/>
                <a:gd name="T49" fmla="*/ 95 h 636"/>
                <a:gd name="T50" fmla="*/ 71 w 246"/>
                <a:gd name="T51" fmla="*/ 116 h 636"/>
                <a:gd name="T52" fmla="*/ 55 w 246"/>
                <a:gd name="T53" fmla="*/ 137 h 636"/>
                <a:gd name="T54" fmla="*/ 40 w 246"/>
                <a:gd name="T55" fmla="*/ 160 h 636"/>
                <a:gd name="T56" fmla="*/ 29 w 246"/>
                <a:gd name="T57" fmla="*/ 183 h 636"/>
                <a:gd name="T58" fmla="*/ 19 w 246"/>
                <a:gd name="T59" fmla="*/ 209 h 636"/>
                <a:gd name="T60" fmla="*/ 11 w 246"/>
                <a:gd name="T61" fmla="*/ 236 h 636"/>
                <a:gd name="T62" fmla="*/ 5 w 246"/>
                <a:gd name="T63" fmla="*/ 262 h 636"/>
                <a:gd name="T64" fmla="*/ 2 w 246"/>
                <a:gd name="T65" fmla="*/ 290 h 636"/>
                <a:gd name="T66" fmla="*/ 0 w 246"/>
                <a:gd name="T67" fmla="*/ 318 h 6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6"/>
                <a:gd name="T103" fmla="*/ 0 h 636"/>
                <a:gd name="T104" fmla="*/ 246 w 246"/>
                <a:gd name="T105" fmla="*/ 636 h 6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6" h="636">
                  <a:moveTo>
                    <a:pt x="0" y="318"/>
                  </a:moveTo>
                  <a:lnTo>
                    <a:pt x="2" y="346"/>
                  </a:lnTo>
                  <a:lnTo>
                    <a:pt x="5" y="374"/>
                  </a:lnTo>
                  <a:lnTo>
                    <a:pt x="11" y="400"/>
                  </a:lnTo>
                  <a:lnTo>
                    <a:pt x="19" y="427"/>
                  </a:lnTo>
                  <a:lnTo>
                    <a:pt x="29" y="452"/>
                  </a:lnTo>
                  <a:lnTo>
                    <a:pt x="40" y="475"/>
                  </a:lnTo>
                  <a:lnTo>
                    <a:pt x="55" y="498"/>
                  </a:lnTo>
                  <a:lnTo>
                    <a:pt x="71" y="520"/>
                  </a:lnTo>
                  <a:lnTo>
                    <a:pt x="88" y="541"/>
                  </a:lnTo>
                  <a:lnTo>
                    <a:pt x="106" y="559"/>
                  </a:lnTo>
                  <a:lnTo>
                    <a:pt x="126" y="577"/>
                  </a:lnTo>
                  <a:lnTo>
                    <a:pt x="148" y="593"/>
                  </a:lnTo>
                  <a:lnTo>
                    <a:pt x="171" y="606"/>
                  </a:lnTo>
                  <a:lnTo>
                    <a:pt x="195" y="618"/>
                  </a:lnTo>
                  <a:lnTo>
                    <a:pt x="219" y="628"/>
                  </a:lnTo>
                  <a:lnTo>
                    <a:pt x="246" y="636"/>
                  </a:lnTo>
                  <a:lnTo>
                    <a:pt x="246" y="0"/>
                  </a:lnTo>
                  <a:lnTo>
                    <a:pt x="219" y="8"/>
                  </a:lnTo>
                  <a:lnTo>
                    <a:pt x="195" y="18"/>
                  </a:lnTo>
                  <a:lnTo>
                    <a:pt x="171" y="30"/>
                  </a:lnTo>
                  <a:lnTo>
                    <a:pt x="148" y="43"/>
                  </a:lnTo>
                  <a:lnTo>
                    <a:pt x="126" y="59"/>
                  </a:lnTo>
                  <a:lnTo>
                    <a:pt x="106" y="77"/>
                  </a:lnTo>
                  <a:lnTo>
                    <a:pt x="88" y="95"/>
                  </a:lnTo>
                  <a:lnTo>
                    <a:pt x="71" y="116"/>
                  </a:lnTo>
                  <a:lnTo>
                    <a:pt x="55" y="137"/>
                  </a:lnTo>
                  <a:lnTo>
                    <a:pt x="40" y="160"/>
                  </a:lnTo>
                  <a:lnTo>
                    <a:pt x="29" y="183"/>
                  </a:lnTo>
                  <a:lnTo>
                    <a:pt x="19" y="209"/>
                  </a:lnTo>
                  <a:lnTo>
                    <a:pt x="11" y="236"/>
                  </a:lnTo>
                  <a:lnTo>
                    <a:pt x="5" y="262"/>
                  </a:lnTo>
                  <a:lnTo>
                    <a:pt x="2" y="290"/>
                  </a:lnTo>
                  <a:lnTo>
                    <a:pt x="0" y="318"/>
                  </a:lnTo>
                  <a:close/>
                </a:path>
              </a:pathLst>
            </a:custGeom>
            <a:solidFill>
              <a:srgbClr val="4CC4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46" name="Freeform 55"/>
            <p:cNvSpPr>
              <a:spLocks/>
            </p:cNvSpPr>
            <p:nvPr/>
          </p:nvSpPr>
          <p:spPr bwMode="auto">
            <a:xfrm>
              <a:off x="1940868" y="1647527"/>
              <a:ext cx="464344" cy="1207294"/>
            </a:xfrm>
            <a:custGeom>
              <a:avLst/>
              <a:gdLst>
                <a:gd name="T0" fmla="*/ 0 w 240"/>
                <a:gd name="T1" fmla="*/ 312 h 624"/>
                <a:gd name="T2" fmla="*/ 2 w 240"/>
                <a:gd name="T3" fmla="*/ 340 h 624"/>
                <a:gd name="T4" fmla="*/ 5 w 240"/>
                <a:gd name="T5" fmla="*/ 366 h 624"/>
                <a:gd name="T6" fmla="*/ 11 w 240"/>
                <a:gd name="T7" fmla="*/ 393 h 624"/>
                <a:gd name="T8" fmla="*/ 19 w 240"/>
                <a:gd name="T9" fmla="*/ 418 h 624"/>
                <a:gd name="T10" fmla="*/ 28 w 240"/>
                <a:gd name="T11" fmla="*/ 443 h 624"/>
                <a:gd name="T12" fmla="*/ 40 w 240"/>
                <a:gd name="T13" fmla="*/ 467 h 624"/>
                <a:gd name="T14" fmla="*/ 54 w 240"/>
                <a:gd name="T15" fmla="*/ 489 h 624"/>
                <a:gd name="T16" fmla="*/ 68 w 240"/>
                <a:gd name="T17" fmla="*/ 509 h 624"/>
                <a:gd name="T18" fmla="*/ 85 w 240"/>
                <a:gd name="T19" fmla="*/ 530 h 624"/>
                <a:gd name="T20" fmla="*/ 103 w 240"/>
                <a:gd name="T21" fmla="*/ 548 h 624"/>
                <a:gd name="T22" fmla="*/ 124 w 240"/>
                <a:gd name="T23" fmla="*/ 565 h 624"/>
                <a:gd name="T24" fmla="*/ 144 w 240"/>
                <a:gd name="T25" fmla="*/ 581 h 624"/>
                <a:gd name="T26" fmla="*/ 166 w 240"/>
                <a:gd name="T27" fmla="*/ 594 h 624"/>
                <a:gd name="T28" fmla="*/ 190 w 240"/>
                <a:gd name="T29" fmla="*/ 606 h 624"/>
                <a:gd name="T30" fmla="*/ 215 w 240"/>
                <a:gd name="T31" fmla="*/ 616 h 624"/>
                <a:gd name="T32" fmla="*/ 240 w 240"/>
                <a:gd name="T33" fmla="*/ 624 h 624"/>
                <a:gd name="T34" fmla="*/ 240 w 240"/>
                <a:gd name="T35" fmla="*/ 0 h 624"/>
                <a:gd name="T36" fmla="*/ 215 w 240"/>
                <a:gd name="T37" fmla="*/ 8 h 624"/>
                <a:gd name="T38" fmla="*/ 190 w 240"/>
                <a:gd name="T39" fmla="*/ 18 h 624"/>
                <a:gd name="T40" fmla="*/ 166 w 240"/>
                <a:gd name="T41" fmla="*/ 30 h 624"/>
                <a:gd name="T42" fmla="*/ 144 w 240"/>
                <a:gd name="T43" fmla="*/ 43 h 624"/>
                <a:gd name="T44" fmla="*/ 124 w 240"/>
                <a:gd name="T45" fmla="*/ 59 h 624"/>
                <a:gd name="T46" fmla="*/ 103 w 240"/>
                <a:gd name="T47" fmla="*/ 76 h 624"/>
                <a:gd name="T48" fmla="*/ 85 w 240"/>
                <a:gd name="T49" fmla="*/ 94 h 624"/>
                <a:gd name="T50" fmla="*/ 68 w 240"/>
                <a:gd name="T51" fmla="*/ 113 h 624"/>
                <a:gd name="T52" fmla="*/ 54 w 240"/>
                <a:gd name="T53" fmla="*/ 135 h 624"/>
                <a:gd name="T54" fmla="*/ 40 w 240"/>
                <a:gd name="T55" fmla="*/ 157 h 624"/>
                <a:gd name="T56" fmla="*/ 28 w 240"/>
                <a:gd name="T57" fmla="*/ 181 h 624"/>
                <a:gd name="T58" fmla="*/ 19 w 240"/>
                <a:gd name="T59" fmla="*/ 205 h 624"/>
                <a:gd name="T60" fmla="*/ 11 w 240"/>
                <a:gd name="T61" fmla="*/ 231 h 624"/>
                <a:gd name="T62" fmla="*/ 5 w 240"/>
                <a:gd name="T63" fmla="*/ 257 h 624"/>
                <a:gd name="T64" fmla="*/ 2 w 240"/>
                <a:gd name="T65" fmla="*/ 284 h 624"/>
                <a:gd name="T66" fmla="*/ 0 w 240"/>
                <a:gd name="T67" fmla="*/ 312 h 6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0"/>
                <a:gd name="T103" fmla="*/ 0 h 624"/>
                <a:gd name="T104" fmla="*/ 240 w 240"/>
                <a:gd name="T105" fmla="*/ 624 h 62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0" h="624">
                  <a:moveTo>
                    <a:pt x="0" y="312"/>
                  </a:moveTo>
                  <a:lnTo>
                    <a:pt x="2" y="340"/>
                  </a:lnTo>
                  <a:lnTo>
                    <a:pt x="5" y="366"/>
                  </a:lnTo>
                  <a:lnTo>
                    <a:pt x="11" y="393"/>
                  </a:lnTo>
                  <a:lnTo>
                    <a:pt x="19" y="418"/>
                  </a:lnTo>
                  <a:lnTo>
                    <a:pt x="28" y="443"/>
                  </a:lnTo>
                  <a:lnTo>
                    <a:pt x="40" y="467"/>
                  </a:lnTo>
                  <a:lnTo>
                    <a:pt x="54" y="489"/>
                  </a:lnTo>
                  <a:lnTo>
                    <a:pt x="68" y="509"/>
                  </a:lnTo>
                  <a:lnTo>
                    <a:pt x="85" y="530"/>
                  </a:lnTo>
                  <a:lnTo>
                    <a:pt x="103" y="548"/>
                  </a:lnTo>
                  <a:lnTo>
                    <a:pt x="124" y="565"/>
                  </a:lnTo>
                  <a:lnTo>
                    <a:pt x="144" y="581"/>
                  </a:lnTo>
                  <a:lnTo>
                    <a:pt x="166" y="594"/>
                  </a:lnTo>
                  <a:lnTo>
                    <a:pt x="190" y="606"/>
                  </a:lnTo>
                  <a:lnTo>
                    <a:pt x="215" y="616"/>
                  </a:lnTo>
                  <a:lnTo>
                    <a:pt x="240" y="624"/>
                  </a:lnTo>
                  <a:lnTo>
                    <a:pt x="240" y="0"/>
                  </a:lnTo>
                  <a:lnTo>
                    <a:pt x="215" y="8"/>
                  </a:lnTo>
                  <a:lnTo>
                    <a:pt x="190" y="18"/>
                  </a:lnTo>
                  <a:lnTo>
                    <a:pt x="166" y="30"/>
                  </a:lnTo>
                  <a:lnTo>
                    <a:pt x="144" y="43"/>
                  </a:lnTo>
                  <a:lnTo>
                    <a:pt x="124" y="59"/>
                  </a:lnTo>
                  <a:lnTo>
                    <a:pt x="103" y="76"/>
                  </a:lnTo>
                  <a:lnTo>
                    <a:pt x="85" y="94"/>
                  </a:lnTo>
                  <a:lnTo>
                    <a:pt x="68" y="113"/>
                  </a:lnTo>
                  <a:lnTo>
                    <a:pt x="54" y="135"/>
                  </a:lnTo>
                  <a:lnTo>
                    <a:pt x="40" y="157"/>
                  </a:lnTo>
                  <a:lnTo>
                    <a:pt x="28" y="181"/>
                  </a:lnTo>
                  <a:lnTo>
                    <a:pt x="19" y="205"/>
                  </a:lnTo>
                  <a:lnTo>
                    <a:pt x="11" y="231"/>
                  </a:lnTo>
                  <a:lnTo>
                    <a:pt x="5" y="257"/>
                  </a:lnTo>
                  <a:lnTo>
                    <a:pt x="2" y="284"/>
                  </a:lnTo>
                  <a:lnTo>
                    <a:pt x="0" y="312"/>
                  </a:lnTo>
                  <a:close/>
                </a:path>
              </a:pathLst>
            </a:custGeom>
            <a:solidFill>
              <a:srgbClr val="54C6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47" name="Freeform 56"/>
            <p:cNvSpPr>
              <a:spLocks/>
            </p:cNvSpPr>
            <p:nvPr/>
          </p:nvSpPr>
          <p:spPr bwMode="auto">
            <a:xfrm>
              <a:off x="1956346" y="1661071"/>
              <a:ext cx="448866" cy="1180207"/>
            </a:xfrm>
            <a:custGeom>
              <a:avLst/>
              <a:gdLst>
                <a:gd name="T0" fmla="*/ 0 w 232"/>
                <a:gd name="T1" fmla="*/ 305 h 610"/>
                <a:gd name="T2" fmla="*/ 1 w 232"/>
                <a:gd name="T3" fmla="*/ 331 h 610"/>
                <a:gd name="T4" fmla="*/ 5 w 232"/>
                <a:gd name="T5" fmla="*/ 358 h 610"/>
                <a:gd name="T6" fmla="*/ 9 w 232"/>
                <a:gd name="T7" fmla="*/ 384 h 610"/>
                <a:gd name="T8" fmla="*/ 17 w 232"/>
                <a:gd name="T9" fmla="*/ 409 h 610"/>
                <a:gd name="T10" fmla="*/ 26 w 232"/>
                <a:gd name="T11" fmla="*/ 433 h 610"/>
                <a:gd name="T12" fmla="*/ 37 w 232"/>
                <a:gd name="T13" fmla="*/ 456 h 610"/>
                <a:gd name="T14" fmla="*/ 51 w 232"/>
                <a:gd name="T15" fmla="*/ 478 h 610"/>
                <a:gd name="T16" fmla="*/ 65 w 232"/>
                <a:gd name="T17" fmla="*/ 499 h 610"/>
                <a:gd name="T18" fmla="*/ 82 w 232"/>
                <a:gd name="T19" fmla="*/ 518 h 610"/>
                <a:gd name="T20" fmla="*/ 99 w 232"/>
                <a:gd name="T21" fmla="*/ 536 h 610"/>
                <a:gd name="T22" fmla="*/ 118 w 232"/>
                <a:gd name="T23" fmla="*/ 552 h 610"/>
                <a:gd name="T24" fmla="*/ 139 w 232"/>
                <a:gd name="T25" fmla="*/ 568 h 610"/>
                <a:gd name="T26" fmla="*/ 161 w 232"/>
                <a:gd name="T27" fmla="*/ 581 h 610"/>
                <a:gd name="T28" fmla="*/ 184 w 232"/>
                <a:gd name="T29" fmla="*/ 592 h 610"/>
                <a:gd name="T30" fmla="*/ 208 w 232"/>
                <a:gd name="T31" fmla="*/ 603 h 610"/>
                <a:gd name="T32" fmla="*/ 232 w 232"/>
                <a:gd name="T33" fmla="*/ 610 h 610"/>
                <a:gd name="T34" fmla="*/ 232 w 232"/>
                <a:gd name="T35" fmla="*/ 0 h 610"/>
                <a:gd name="T36" fmla="*/ 208 w 232"/>
                <a:gd name="T37" fmla="*/ 8 h 610"/>
                <a:gd name="T38" fmla="*/ 184 w 232"/>
                <a:gd name="T39" fmla="*/ 18 h 610"/>
                <a:gd name="T40" fmla="*/ 161 w 232"/>
                <a:gd name="T41" fmla="*/ 29 h 610"/>
                <a:gd name="T42" fmla="*/ 139 w 232"/>
                <a:gd name="T43" fmla="*/ 43 h 610"/>
                <a:gd name="T44" fmla="*/ 118 w 232"/>
                <a:gd name="T45" fmla="*/ 58 h 610"/>
                <a:gd name="T46" fmla="*/ 99 w 232"/>
                <a:gd name="T47" fmla="*/ 75 h 610"/>
                <a:gd name="T48" fmla="*/ 82 w 232"/>
                <a:gd name="T49" fmla="*/ 93 h 610"/>
                <a:gd name="T50" fmla="*/ 65 w 232"/>
                <a:gd name="T51" fmla="*/ 112 h 610"/>
                <a:gd name="T52" fmla="*/ 51 w 232"/>
                <a:gd name="T53" fmla="*/ 133 h 610"/>
                <a:gd name="T54" fmla="*/ 37 w 232"/>
                <a:gd name="T55" fmla="*/ 155 h 610"/>
                <a:gd name="T56" fmla="*/ 26 w 232"/>
                <a:gd name="T57" fmla="*/ 178 h 610"/>
                <a:gd name="T58" fmla="*/ 17 w 232"/>
                <a:gd name="T59" fmla="*/ 201 h 610"/>
                <a:gd name="T60" fmla="*/ 9 w 232"/>
                <a:gd name="T61" fmla="*/ 226 h 610"/>
                <a:gd name="T62" fmla="*/ 5 w 232"/>
                <a:gd name="T63" fmla="*/ 252 h 610"/>
                <a:gd name="T64" fmla="*/ 1 w 232"/>
                <a:gd name="T65" fmla="*/ 278 h 610"/>
                <a:gd name="T66" fmla="*/ 0 w 232"/>
                <a:gd name="T67" fmla="*/ 305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2"/>
                <a:gd name="T103" fmla="*/ 0 h 610"/>
                <a:gd name="T104" fmla="*/ 232 w 232"/>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2" h="610">
                  <a:moveTo>
                    <a:pt x="0" y="305"/>
                  </a:moveTo>
                  <a:lnTo>
                    <a:pt x="1" y="331"/>
                  </a:lnTo>
                  <a:lnTo>
                    <a:pt x="5" y="358"/>
                  </a:lnTo>
                  <a:lnTo>
                    <a:pt x="9" y="384"/>
                  </a:lnTo>
                  <a:lnTo>
                    <a:pt x="17" y="409"/>
                  </a:lnTo>
                  <a:lnTo>
                    <a:pt x="26" y="433"/>
                  </a:lnTo>
                  <a:lnTo>
                    <a:pt x="37" y="456"/>
                  </a:lnTo>
                  <a:lnTo>
                    <a:pt x="51" y="478"/>
                  </a:lnTo>
                  <a:lnTo>
                    <a:pt x="65" y="499"/>
                  </a:lnTo>
                  <a:lnTo>
                    <a:pt x="82" y="518"/>
                  </a:lnTo>
                  <a:lnTo>
                    <a:pt x="99" y="536"/>
                  </a:lnTo>
                  <a:lnTo>
                    <a:pt x="118" y="552"/>
                  </a:lnTo>
                  <a:lnTo>
                    <a:pt x="139" y="568"/>
                  </a:lnTo>
                  <a:lnTo>
                    <a:pt x="161" y="581"/>
                  </a:lnTo>
                  <a:lnTo>
                    <a:pt x="184" y="592"/>
                  </a:lnTo>
                  <a:lnTo>
                    <a:pt x="208" y="603"/>
                  </a:lnTo>
                  <a:lnTo>
                    <a:pt x="232" y="610"/>
                  </a:lnTo>
                  <a:lnTo>
                    <a:pt x="232" y="0"/>
                  </a:lnTo>
                  <a:lnTo>
                    <a:pt x="208" y="8"/>
                  </a:lnTo>
                  <a:lnTo>
                    <a:pt x="184" y="18"/>
                  </a:lnTo>
                  <a:lnTo>
                    <a:pt x="161" y="29"/>
                  </a:lnTo>
                  <a:lnTo>
                    <a:pt x="139" y="43"/>
                  </a:lnTo>
                  <a:lnTo>
                    <a:pt x="118" y="58"/>
                  </a:lnTo>
                  <a:lnTo>
                    <a:pt x="99" y="75"/>
                  </a:lnTo>
                  <a:lnTo>
                    <a:pt x="82" y="93"/>
                  </a:lnTo>
                  <a:lnTo>
                    <a:pt x="65" y="112"/>
                  </a:lnTo>
                  <a:lnTo>
                    <a:pt x="51" y="133"/>
                  </a:lnTo>
                  <a:lnTo>
                    <a:pt x="37" y="155"/>
                  </a:lnTo>
                  <a:lnTo>
                    <a:pt x="26" y="178"/>
                  </a:lnTo>
                  <a:lnTo>
                    <a:pt x="17" y="201"/>
                  </a:lnTo>
                  <a:lnTo>
                    <a:pt x="9" y="226"/>
                  </a:lnTo>
                  <a:lnTo>
                    <a:pt x="5" y="252"/>
                  </a:lnTo>
                  <a:lnTo>
                    <a:pt x="1" y="278"/>
                  </a:lnTo>
                  <a:lnTo>
                    <a:pt x="0" y="305"/>
                  </a:lnTo>
                  <a:close/>
                </a:path>
              </a:pathLst>
            </a:custGeom>
            <a:solidFill>
              <a:srgbClr val="5BC6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48" name="Freeform 57"/>
            <p:cNvSpPr>
              <a:spLocks/>
            </p:cNvSpPr>
            <p:nvPr/>
          </p:nvSpPr>
          <p:spPr bwMode="auto">
            <a:xfrm>
              <a:off x="1967954" y="1672679"/>
              <a:ext cx="437257" cy="1156990"/>
            </a:xfrm>
            <a:custGeom>
              <a:avLst/>
              <a:gdLst>
                <a:gd name="T0" fmla="*/ 0 w 226"/>
                <a:gd name="T1" fmla="*/ 299 h 598"/>
                <a:gd name="T2" fmla="*/ 1 w 226"/>
                <a:gd name="T3" fmla="*/ 325 h 598"/>
                <a:gd name="T4" fmla="*/ 5 w 226"/>
                <a:gd name="T5" fmla="*/ 351 h 598"/>
                <a:gd name="T6" fmla="*/ 9 w 226"/>
                <a:gd name="T7" fmla="*/ 376 h 598"/>
                <a:gd name="T8" fmla="*/ 17 w 226"/>
                <a:gd name="T9" fmla="*/ 401 h 598"/>
                <a:gd name="T10" fmla="*/ 26 w 226"/>
                <a:gd name="T11" fmla="*/ 424 h 598"/>
                <a:gd name="T12" fmla="*/ 37 w 226"/>
                <a:gd name="T13" fmla="*/ 445 h 598"/>
                <a:gd name="T14" fmla="*/ 49 w 226"/>
                <a:gd name="T15" fmla="*/ 467 h 598"/>
                <a:gd name="T16" fmla="*/ 64 w 226"/>
                <a:gd name="T17" fmla="*/ 488 h 598"/>
                <a:gd name="T18" fmla="*/ 80 w 226"/>
                <a:gd name="T19" fmla="*/ 506 h 598"/>
                <a:gd name="T20" fmla="*/ 97 w 226"/>
                <a:gd name="T21" fmla="*/ 524 h 598"/>
                <a:gd name="T22" fmla="*/ 116 w 226"/>
                <a:gd name="T23" fmla="*/ 541 h 598"/>
                <a:gd name="T24" fmla="*/ 135 w 226"/>
                <a:gd name="T25" fmla="*/ 555 h 598"/>
                <a:gd name="T26" fmla="*/ 157 w 226"/>
                <a:gd name="T27" fmla="*/ 569 h 598"/>
                <a:gd name="T28" fmla="*/ 179 w 226"/>
                <a:gd name="T29" fmla="*/ 580 h 598"/>
                <a:gd name="T30" fmla="*/ 202 w 226"/>
                <a:gd name="T31" fmla="*/ 589 h 598"/>
                <a:gd name="T32" fmla="*/ 226 w 226"/>
                <a:gd name="T33" fmla="*/ 598 h 598"/>
                <a:gd name="T34" fmla="*/ 226 w 226"/>
                <a:gd name="T35" fmla="*/ 0 h 598"/>
                <a:gd name="T36" fmla="*/ 202 w 226"/>
                <a:gd name="T37" fmla="*/ 8 h 598"/>
                <a:gd name="T38" fmla="*/ 179 w 226"/>
                <a:gd name="T39" fmla="*/ 18 h 598"/>
                <a:gd name="T40" fmla="*/ 157 w 226"/>
                <a:gd name="T41" fmla="*/ 29 h 598"/>
                <a:gd name="T42" fmla="*/ 135 w 226"/>
                <a:gd name="T43" fmla="*/ 42 h 598"/>
                <a:gd name="T44" fmla="*/ 116 w 226"/>
                <a:gd name="T45" fmla="*/ 57 h 598"/>
                <a:gd name="T46" fmla="*/ 97 w 226"/>
                <a:gd name="T47" fmla="*/ 74 h 598"/>
                <a:gd name="T48" fmla="*/ 80 w 226"/>
                <a:gd name="T49" fmla="*/ 92 h 598"/>
                <a:gd name="T50" fmla="*/ 64 w 226"/>
                <a:gd name="T51" fmla="*/ 110 h 598"/>
                <a:gd name="T52" fmla="*/ 49 w 226"/>
                <a:gd name="T53" fmla="*/ 131 h 598"/>
                <a:gd name="T54" fmla="*/ 37 w 226"/>
                <a:gd name="T55" fmla="*/ 152 h 598"/>
                <a:gd name="T56" fmla="*/ 26 w 226"/>
                <a:gd name="T57" fmla="*/ 174 h 598"/>
                <a:gd name="T58" fmla="*/ 17 w 226"/>
                <a:gd name="T59" fmla="*/ 197 h 598"/>
                <a:gd name="T60" fmla="*/ 9 w 226"/>
                <a:gd name="T61" fmla="*/ 221 h 598"/>
                <a:gd name="T62" fmla="*/ 5 w 226"/>
                <a:gd name="T63" fmla="*/ 247 h 598"/>
                <a:gd name="T64" fmla="*/ 1 w 226"/>
                <a:gd name="T65" fmla="*/ 272 h 598"/>
                <a:gd name="T66" fmla="*/ 0 w 226"/>
                <a:gd name="T67" fmla="*/ 299 h 5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6"/>
                <a:gd name="T103" fmla="*/ 0 h 598"/>
                <a:gd name="T104" fmla="*/ 226 w 226"/>
                <a:gd name="T105" fmla="*/ 598 h 59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6" h="598">
                  <a:moveTo>
                    <a:pt x="0" y="299"/>
                  </a:moveTo>
                  <a:lnTo>
                    <a:pt x="1" y="325"/>
                  </a:lnTo>
                  <a:lnTo>
                    <a:pt x="5" y="351"/>
                  </a:lnTo>
                  <a:lnTo>
                    <a:pt x="9" y="376"/>
                  </a:lnTo>
                  <a:lnTo>
                    <a:pt x="17" y="401"/>
                  </a:lnTo>
                  <a:lnTo>
                    <a:pt x="26" y="424"/>
                  </a:lnTo>
                  <a:lnTo>
                    <a:pt x="37" y="445"/>
                  </a:lnTo>
                  <a:lnTo>
                    <a:pt x="49" y="467"/>
                  </a:lnTo>
                  <a:lnTo>
                    <a:pt x="64" y="488"/>
                  </a:lnTo>
                  <a:lnTo>
                    <a:pt x="80" y="506"/>
                  </a:lnTo>
                  <a:lnTo>
                    <a:pt x="97" y="524"/>
                  </a:lnTo>
                  <a:lnTo>
                    <a:pt x="116" y="541"/>
                  </a:lnTo>
                  <a:lnTo>
                    <a:pt x="135" y="555"/>
                  </a:lnTo>
                  <a:lnTo>
                    <a:pt x="157" y="569"/>
                  </a:lnTo>
                  <a:lnTo>
                    <a:pt x="179" y="580"/>
                  </a:lnTo>
                  <a:lnTo>
                    <a:pt x="202" y="589"/>
                  </a:lnTo>
                  <a:lnTo>
                    <a:pt x="226" y="598"/>
                  </a:lnTo>
                  <a:lnTo>
                    <a:pt x="226" y="0"/>
                  </a:lnTo>
                  <a:lnTo>
                    <a:pt x="202" y="8"/>
                  </a:lnTo>
                  <a:lnTo>
                    <a:pt x="179" y="18"/>
                  </a:lnTo>
                  <a:lnTo>
                    <a:pt x="157" y="29"/>
                  </a:lnTo>
                  <a:lnTo>
                    <a:pt x="135" y="42"/>
                  </a:lnTo>
                  <a:lnTo>
                    <a:pt x="116" y="57"/>
                  </a:lnTo>
                  <a:lnTo>
                    <a:pt x="97" y="74"/>
                  </a:lnTo>
                  <a:lnTo>
                    <a:pt x="80" y="92"/>
                  </a:lnTo>
                  <a:lnTo>
                    <a:pt x="64" y="110"/>
                  </a:lnTo>
                  <a:lnTo>
                    <a:pt x="49" y="131"/>
                  </a:lnTo>
                  <a:lnTo>
                    <a:pt x="37" y="152"/>
                  </a:lnTo>
                  <a:lnTo>
                    <a:pt x="26" y="174"/>
                  </a:lnTo>
                  <a:lnTo>
                    <a:pt x="17" y="197"/>
                  </a:lnTo>
                  <a:lnTo>
                    <a:pt x="9" y="221"/>
                  </a:lnTo>
                  <a:lnTo>
                    <a:pt x="5" y="247"/>
                  </a:lnTo>
                  <a:lnTo>
                    <a:pt x="1" y="272"/>
                  </a:lnTo>
                  <a:lnTo>
                    <a:pt x="0" y="299"/>
                  </a:lnTo>
                  <a:close/>
                </a:path>
              </a:pathLst>
            </a:custGeom>
            <a:solidFill>
              <a:srgbClr val="63CC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49" name="Freeform 58"/>
            <p:cNvSpPr>
              <a:spLocks/>
            </p:cNvSpPr>
            <p:nvPr/>
          </p:nvSpPr>
          <p:spPr bwMode="auto">
            <a:xfrm>
              <a:off x="1944737" y="1477268"/>
              <a:ext cx="1116360" cy="1362075"/>
            </a:xfrm>
            <a:custGeom>
              <a:avLst/>
              <a:gdLst>
                <a:gd name="T0" fmla="*/ 430 w 577"/>
                <a:gd name="T1" fmla="*/ 213 h 704"/>
                <a:gd name="T2" fmla="*/ 365 w 577"/>
                <a:gd name="T3" fmla="*/ 82 h 704"/>
                <a:gd name="T4" fmla="*/ 323 w 577"/>
                <a:gd name="T5" fmla="*/ 39 h 704"/>
                <a:gd name="T6" fmla="*/ 271 w 577"/>
                <a:gd name="T7" fmla="*/ 11 h 704"/>
                <a:gd name="T8" fmla="*/ 211 w 577"/>
                <a:gd name="T9" fmla="*/ 0 h 704"/>
                <a:gd name="T10" fmla="*/ 153 w 577"/>
                <a:gd name="T11" fmla="*/ 6 h 704"/>
                <a:gd name="T12" fmla="*/ 98 w 577"/>
                <a:gd name="T13" fmla="*/ 29 h 704"/>
                <a:gd name="T14" fmla="*/ 52 w 577"/>
                <a:gd name="T15" fmla="*/ 67 h 704"/>
                <a:gd name="T16" fmla="*/ 19 w 577"/>
                <a:gd name="T17" fmla="*/ 117 h 704"/>
                <a:gd name="T18" fmla="*/ 3 w 577"/>
                <a:gd name="T19" fmla="*/ 167 h 704"/>
                <a:gd name="T20" fmla="*/ 86 w 577"/>
                <a:gd name="T21" fmla="*/ 209 h 704"/>
                <a:gd name="T22" fmla="*/ 89 w 577"/>
                <a:gd name="T23" fmla="*/ 175 h 704"/>
                <a:gd name="T24" fmla="*/ 103 w 577"/>
                <a:gd name="T25" fmla="*/ 142 h 704"/>
                <a:gd name="T26" fmla="*/ 124 w 577"/>
                <a:gd name="T27" fmla="*/ 117 h 704"/>
                <a:gd name="T28" fmla="*/ 152 w 577"/>
                <a:gd name="T29" fmla="*/ 97 h 704"/>
                <a:gd name="T30" fmla="*/ 185 w 577"/>
                <a:gd name="T31" fmla="*/ 88 h 704"/>
                <a:gd name="T32" fmla="*/ 220 w 577"/>
                <a:gd name="T33" fmla="*/ 88 h 704"/>
                <a:gd name="T34" fmla="*/ 253 w 577"/>
                <a:gd name="T35" fmla="*/ 97 h 704"/>
                <a:gd name="T36" fmla="*/ 280 w 577"/>
                <a:gd name="T37" fmla="*/ 115 h 704"/>
                <a:gd name="T38" fmla="*/ 302 w 577"/>
                <a:gd name="T39" fmla="*/ 142 h 704"/>
                <a:gd name="T40" fmla="*/ 314 w 577"/>
                <a:gd name="T41" fmla="*/ 164 h 704"/>
                <a:gd name="T42" fmla="*/ 335 w 577"/>
                <a:gd name="T43" fmla="*/ 207 h 704"/>
                <a:gd name="T44" fmla="*/ 354 w 577"/>
                <a:gd name="T45" fmla="*/ 251 h 704"/>
                <a:gd name="T46" fmla="*/ 133 w 577"/>
                <a:gd name="T47" fmla="*/ 321 h 704"/>
                <a:gd name="T48" fmla="*/ 109 w 577"/>
                <a:gd name="T49" fmla="*/ 274 h 704"/>
                <a:gd name="T50" fmla="*/ 98 w 577"/>
                <a:gd name="T51" fmla="*/ 252 h 704"/>
                <a:gd name="T52" fmla="*/ 90 w 577"/>
                <a:gd name="T53" fmla="*/ 234 h 704"/>
                <a:gd name="T54" fmla="*/ 6 w 577"/>
                <a:gd name="T55" fmla="*/ 251 h 704"/>
                <a:gd name="T56" fmla="*/ 20 w 577"/>
                <a:gd name="T57" fmla="*/ 290 h 704"/>
                <a:gd name="T58" fmla="*/ 61 w 577"/>
                <a:gd name="T59" fmla="*/ 505 h 704"/>
                <a:gd name="T60" fmla="*/ 119 w 577"/>
                <a:gd name="T61" fmla="*/ 596 h 704"/>
                <a:gd name="T62" fmla="*/ 196 w 577"/>
                <a:gd name="T63" fmla="*/ 664 h 704"/>
                <a:gd name="T64" fmla="*/ 269 w 577"/>
                <a:gd name="T65" fmla="*/ 698 h 704"/>
                <a:gd name="T66" fmla="*/ 323 w 577"/>
                <a:gd name="T67" fmla="*/ 704 h 704"/>
                <a:gd name="T68" fmla="*/ 372 w 577"/>
                <a:gd name="T69" fmla="*/ 694 h 704"/>
                <a:gd name="T70" fmla="*/ 393 w 577"/>
                <a:gd name="T71" fmla="*/ 685 h 704"/>
                <a:gd name="T72" fmla="*/ 398 w 577"/>
                <a:gd name="T73" fmla="*/ 685 h 704"/>
                <a:gd name="T74" fmla="*/ 416 w 577"/>
                <a:gd name="T75" fmla="*/ 679 h 704"/>
                <a:gd name="T76" fmla="*/ 436 w 577"/>
                <a:gd name="T77" fmla="*/ 669 h 704"/>
                <a:gd name="T78" fmla="*/ 457 w 577"/>
                <a:gd name="T79" fmla="*/ 656 h 704"/>
                <a:gd name="T80" fmla="*/ 471 w 577"/>
                <a:gd name="T81" fmla="*/ 648 h 704"/>
                <a:gd name="T82" fmla="*/ 514 w 577"/>
                <a:gd name="T83" fmla="*/ 619 h 704"/>
                <a:gd name="T84" fmla="*/ 545 w 577"/>
                <a:gd name="T85" fmla="*/ 578 h 704"/>
                <a:gd name="T86" fmla="*/ 569 w 577"/>
                <a:gd name="T87" fmla="*/ 514 h 704"/>
                <a:gd name="T88" fmla="*/ 576 w 577"/>
                <a:gd name="T89" fmla="*/ 416 h 704"/>
                <a:gd name="T90" fmla="*/ 551 w 577"/>
                <a:gd name="T91" fmla="*/ 313 h 7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77"/>
                <a:gd name="T139" fmla="*/ 0 h 704"/>
                <a:gd name="T140" fmla="*/ 577 w 577"/>
                <a:gd name="T141" fmla="*/ 704 h 7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77" h="704">
                  <a:moveTo>
                    <a:pt x="537" y="279"/>
                  </a:moveTo>
                  <a:lnTo>
                    <a:pt x="492" y="184"/>
                  </a:lnTo>
                  <a:lnTo>
                    <a:pt x="430" y="213"/>
                  </a:lnTo>
                  <a:lnTo>
                    <a:pt x="386" y="115"/>
                  </a:lnTo>
                  <a:lnTo>
                    <a:pt x="376" y="97"/>
                  </a:lnTo>
                  <a:lnTo>
                    <a:pt x="365" y="82"/>
                  </a:lnTo>
                  <a:lnTo>
                    <a:pt x="352" y="66"/>
                  </a:lnTo>
                  <a:lnTo>
                    <a:pt x="338" y="52"/>
                  </a:lnTo>
                  <a:lnTo>
                    <a:pt x="323" y="39"/>
                  </a:lnTo>
                  <a:lnTo>
                    <a:pt x="307" y="28"/>
                  </a:lnTo>
                  <a:lnTo>
                    <a:pt x="289" y="19"/>
                  </a:lnTo>
                  <a:lnTo>
                    <a:pt x="271" y="11"/>
                  </a:lnTo>
                  <a:lnTo>
                    <a:pt x="251" y="5"/>
                  </a:lnTo>
                  <a:lnTo>
                    <a:pt x="231" y="2"/>
                  </a:lnTo>
                  <a:lnTo>
                    <a:pt x="211" y="0"/>
                  </a:lnTo>
                  <a:lnTo>
                    <a:pt x="192" y="0"/>
                  </a:lnTo>
                  <a:lnTo>
                    <a:pt x="173" y="2"/>
                  </a:lnTo>
                  <a:lnTo>
                    <a:pt x="153" y="6"/>
                  </a:lnTo>
                  <a:lnTo>
                    <a:pt x="134" y="13"/>
                  </a:lnTo>
                  <a:lnTo>
                    <a:pt x="116" y="20"/>
                  </a:lnTo>
                  <a:lnTo>
                    <a:pt x="98" y="29"/>
                  </a:lnTo>
                  <a:lnTo>
                    <a:pt x="81" y="40"/>
                  </a:lnTo>
                  <a:lnTo>
                    <a:pt x="66" y="52"/>
                  </a:lnTo>
                  <a:lnTo>
                    <a:pt x="52" y="67"/>
                  </a:lnTo>
                  <a:lnTo>
                    <a:pt x="40" y="82"/>
                  </a:lnTo>
                  <a:lnTo>
                    <a:pt x="29" y="98"/>
                  </a:lnTo>
                  <a:lnTo>
                    <a:pt x="19" y="117"/>
                  </a:lnTo>
                  <a:lnTo>
                    <a:pt x="12" y="135"/>
                  </a:lnTo>
                  <a:lnTo>
                    <a:pt x="7" y="152"/>
                  </a:lnTo>
                  <a:lnTo>
                    <a:pt x="3" y="167"/>
                  </a:lnTo>
                  <a:lnTo>
                    <a:pt x="1" y="184"/>
                  </a:lnTo>
                  <a:lnTo>
                    <a:pt x="0" y="201"/>
                  </a:lnTo>
                  <a:lnTo>
                    <a:pt x="86" y="209"/>
                  </a:lnTo>
                  <a:lnTo>
                    <a:pt x="86" y="198"/>
                  </a:lnTo>
                  <a:lnTo>
                    <a:pt x="88" y="186"/>
                  </a:lnTo>
                  <a:lnTo>
                    <a:pt x="89" y="175"/>
                  </a:lnTo>
                  <a:lnTo>
                    <a:pt x="93" y="164"/>
                  </a:lnTo>
                  <a:lnTo>
                    <a:pt x="98" y="153"/>
                  </a:lnTo>
                  <a:lnTo>
                    <a:pt x="103" y="142"/>
                  </a:lnTo>
                  <a:lnTo>
                    <a:pt x="109" y="134"/>
                  </a:lnTo>
                  <a:lnTo>
                    <a:pt x="116" y="124"/>
                  </a:lnTo>
                  <a:lnTo>
                    <a:pt x="124" y="117"/>
                  </a:lnTo>
                  <a:lnTo>
                    <a:pt x="133" y="109"/>
                  </a:lnTo>
                  <a:lnTo>
                    <a:pt x="142" y="102"/>
                  </a:lnTo>
                  <a:lnTo>
                    <a:pt x="152" y="97"/>
                  </a:lnTo>
                  <a:lnTo>
                    <a:pt x="163" y="92"/>
                  </a:lnTo>
                  <a:lnTo>
                    <a:pt x="174" y="90"/>
                  </a:lnTo>
                  <a:lnTo>
                    <a:pt x="185" y="88"/>
                  </a:lnTo>
                  <a:lnTo>
                    <a:pt x="197" y="86"/>
                  </a:lnTo>
                  <a:lnTo>
                    <a:pt x="208" y="86"/>
                  </a:lnTo>
                  <a:lnTo>
                    <a:pt x="220" y="88"/>
                  </a:lnTo>
                  <a:lnTo>
                    <a:pt x="231" y="89"/>
                  </a:lnTo>
                  <a:lnTo>
                    <a:pt x="242" y="92"/>
                  </a:lnTo>
                  <a:lnTo>
                    <a:pt x="253" y="97"/>
                  </a:lnTo>
                  <a:lnTo>
                    <a:pt x="262" y="102"/>
                  </a:lnTo>
                  <a:lnTo>
                    <a:pt x="272" y="108"/>
                  </a:lnTo>
                  <a:lnTo>
                    <a:pt x="280" y="115"/>
                  </a:lnTo>
                  <a:lnTo>
                    <a:pt x="289" y="124"/>
                  </a:lnTo>
                  <a:lnTo>
                    <a:pt x="296" y="132"/>
                  </a:lnTo>
                  <a:lnTo>
                    <a:pt x="302" y="142"/>
                  </a:lnTo>
                  <a:lnTo>
                    <a:pt x="308" y="152"/>
                  </a:lnTo>
                  <a:lnTo>
                    <a:pt x="309" y="155"/>
                  </a:lnTo>
                  <a:lnTo>
                    <a:pt x="314" y="164"/>
                  </a:lnTo>
                  <a:lnTo>
                    <a:pt x="319" y="176"/>
                  </a:lnTo>
                  <a:lnTo>
                    <a:pt x="326" y="190"/>
                  </a:lnTo>
                  <a:lnTo>
                    <a:pt x="335" y="207"/>
                  </a:lnTo>
                  <a:lnTo>
                    <a:pt x="342" y="223"/>
                  </a:lnTo>
                  <a:lnTo>
                    <a:pt x="348" y="239"/>
                  </a:lnTo>
                  <a:lnTo>
                    <a:pt x="354" y="251"/>
                  </a:lnTo>
                  <a:lnTo>
                    <a:pt x="147" y="349"/>
                  </a:lnTo>
                  <a:lnTo>
                    <a:pt x="140" y="336"/>
                  </a:lnTo>
                  <a:lnTo>
                    <a:pt x="133" y="321"/>
                  </a:lnTo>
                  <a:lnTo>
                    <a:pt x="124" y="304"/>
                  </a:lnTo>
                  <a:lnTo>
                    <a:pt x="116" y="288"/>
                  </a:lnTo>
                  <a:lnTo>
                    <a:pt x="109" y="274"/>
                  </a:lnTo>
                  <a:lnTo>
                    <a:pt x="103" y="263"/>
                  </a:lnTo>
                  <a:lnTo>
                    <a:pt x="99" y="255"/>
                  </a:lnTo>
                  <a:lnTo>
                    <a:pt x="98" y="252"/>
                  </a:lnTo>
                  <a:lnTo>
                    <a:pt x="95" y="246"/>
                  </a:lnTo>
                  <a:lnTo>
                    <a:pt x="93" y="240"/>
                  </a:lnTo>
                  <a:lnTo>
                    <a:pt x="90" y="234"/>
                  </a:lnTo>
                  <a:lnTo>
                    <a:pt x="89" y="228"/>
                  </a:lnTo>
                  <a:lnTo>
                    <a:pt x="3" y="239"/>
                  </a:lnTo>
                  <a:lnTo>
                    <a:pt x="6" y="251"/>
                  </a:lnTo>
                  <a:lnTo>
                    <a:pt x="11" y="264"/>
                  </a:lnTo>
                  <a:lnTo>
                    <a:pt x="14" y="276"/>
                  </a:lnTo>
                  <a:lnTo>
                    <a:pt x="20" y="290"/>
                  </a:lnTo>
                  <a:lnTo>
                    <a:pt x="71" y="385"/>
                  </a:lnTo>
                  <a:lnTo>
                    <a:pt x="17" y="411"/>
                  </a:lnTo>
                  <a:lnTo>
                    <a:pt x="61" y="505"/>
                  </a:lnTo>
                  <a:lnTo>
                    <a:pt x="78" y="538"/>
                  </a:lnTo>
                  <a:lnTo>
                    <a:pt x="98" y="568"/>
                  </a:lnTo>
                  <a:lnTo>
                    <a:pt x="119" y="596"/>
                  </a:lnTo>
                  <a:lnTo>
                    <a:pt x="144" y="621"/>
                  </a:lnTo>
                  <a:lnTo>
                    <a:pt x="169" y="644"/>
                  </a:lnTo>
                  <a:lnTo>
                    <a:pt x="196" y="664"/>
                  </a:lnTo>
                  <a:lnTo>
                    <a:pt x="223" y="679"/>
                  </a:lnTo>
                  <a:lnTo>
                    <a:pt x="251" y="692"/>
                  </a:lnTo>
                  <a:lnTo>
                    <a:pt x="269" y="698"/>
                  </a:lnTo>
                  <a:lnTo>
                    <a:pt x="288" y="701"/>
                  </a:lnTo>
                  <a:lnTo>
                    <a:pt x="305" y="702"/>
                  </a:lnTo>
                  <a:lnTo>
                    <a:pt x="323" y="704"/>
                  </a:lnTo>
                  <a:lnTo>
                    <a:pt x="340" y="702"/>
                  </a:lnTo>
                  <a:lnTo>
                    <a:pt x="357" y="699"/>
                  </a:lnTo>
                  <a:lnTo>
                    <a:pt x="372" y="694"/>
                  </a:lnTo>
                  <a:lnTo>
                    <a:pt x="388" y="688"/>
                  </a:lnTo>
                  <a:lnTo>
                    <a:pt x="390" y="687"/>
                  </a:lnTo>
                  <a:lnTo>
                    <a:pt x="393" y="685"/>
                  </a:lnTo>
                  <a:lnTo>
                    <a:pt x="395" y="684"/>
                  </a:lnTo>
                  <a:lnTo>
                    <a:pt x="398" y="683"/>
                  </a:lnTo>
                  <a:lnTo>
                    <a:pt x="398" y="685"/>
                  </a:lnTo>
                  <a:lnTo>
                    <a:pt x="403" y="684"/>
                  </a:lnTo>
                  <a:lnTo>
                    <a:pt x="409" y="683"/>
                  </a:lnTo>
                  <a:lnTo>
                    <a:pt x="416" y="679"/>
                  </a:lnTo>
                  <a:lnTo>
                    <a:pt x="423" y="676"/>
                  </a:lnTo>
                  <a:lnTo>
                    <a:pt x="429" y="672"/>
                  </a:lnTo>
                  <a:lnTo>
                    <a:pt x="436" y="669"/>
                  </a:lnTo>
                  <a:lnTo>
                    <a:pt x="444" y="664"/>
                  </a:lnTo>
                  <a:lnTo>
                    <a:pt x="451" y="660"/>
                  </a:lnTo>
                  <a:lnTo>
                    <a:pt x="457" y="656"/>
                  </a:lnTo>
                  <a:lnTo>
                    <a:pt x="463" y="653"/>
                  </a:lnTo>
                  <a:lnTo>
                    <a:pt x="468" y="650"/>
                  </a:lnTo>
                  <a:lnTo>
                    <a:pt x="471" y="648"/>
                  </a:lnTo>
                  <a:lnTo>
                    <a:pt x="486" y="640"/>
                  </a:lnTo>
                  <a:lnTo>
                    <a:pt x="501" y="630"/>
                  </a:lnTo>
                  <a:lnTo>
                    <a:pt x="514" y="619"/>
                  </a:lnTo>
                  <a:lnTo>
                    <a:pt x="526" y="607"/>
                  </a:lnTo>
                  <a:lnTo>
                    <a:pt x="536" y="592"/>
                  </a:lnTo>
                  <a:lnTo>
                    <a:pt x="545" y="578"/>
                  </a:lnTo>
                  <a:lnTo>
                    <a:pt x="554" y="561"/>
                  </a:lnTo>
                  <a:lnTo>
                    <a:pt x="561" y="543"/>
                  </a:lnTo>
                  <a:lnTo>
                    <a:pt x="569" y="514"/>
                  </a:lnTo>
                  <a:lnTo>
                    <a:pt x="576" y="482"/>
                  </a:lnTo>
                  <a:lnTo>
                    <a:pt x="577" y="449"/>
                  </a:lnTo>
                  <a:lnTo>
                    <a:pt x="576" y="416"/>
                  </a:lnTo>
                  <a:lnTo>
                    <a:pt x="571" y="380"/>
                  </a:lnTo>
                  <a:lnTo>
                    <a:pt x="562" y="347"/>
                  </a:lnTo>
                  <a:lnTo>
                    <a:pt x="551" y="313"/>
                  </a:lnTo>
                  <a:lnTo>
                    <a:pt x="537" y="2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50" name="Freeform 59"/>
            <p:cNvSpPr>
              <a:spLocks/>
            </p:cNvSpPr>
            <p:nvPr/>
          </p:nvSpPr>
          <p:spPr bwMode="auto">
            <a:xfrm>
              <a:off x="1944737" y="1866156"/>
              <a:ext cx="172194" cy="73521"/>
            </a:xfrm>
            <a:custGeom>
              <a:avLst/>
              <a:gdLst>
                <a:gd name="T0" fmla="*/ 86 w 89"/>
                <a:gd name="T1" fmla="*/ 8 h 38"/>
                <a:gd name="T2" fmla="*/ 0 w 89"/>
                <a:gd name="T3" fmla="*/ 0 h 38"/>
                <a:gd name="T4" fmla="*/ 0 w 89"/>
                <a:gd name="T5" fmla="*/ 10 h 38"/>
                <a:gd name="T6" fmla="*/ 1 w 89"/>
                <a:gd name="T7" fmla="*/ 20 h 38"/>
                <a:gd name="T8" fmla="*/ 2 w 89"/>
                <a:gd name="T9" fmla="*/ 28 h 38"/>
                <a:gd name="T10" fmla="*/ 3 w 89"/>
                <a:gd name="T11" fmla="*/ 38 h 38"/>
                <a:gd name="T12" fmla="*/ 89 w 89"/>
                <a:gd name="T13" fmla="*/ 27 h 38"/>
                <a:gd name="T14" fmla="*/ 88 w 89"/>
                <a:gd name="T15" fmla="*/ 22 h 38"/>
                <a:gd name="T16" fmla="*/ 88 w 89"/>
                <a:gd name="T17" fmla="*/ 17 h 38"/>
                <a:gd name="T18" fmla="*/ 87 w 89"/>
                <a:gd name="T19" fmla="*/ 12 h 38"/>
                <a:gd name="T20" fmla="*/ 86 w 89"/>
                <a:gd name="T21" fmla="*/ 8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9"/>
                <a:gd name="T34" fmla="*/ 0 h 38"/>
                <a:gd name="T35" fmla="*/ 89 w 89"/>
                <a:gd name="T36" fmla="*/ 38 h 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9" h="38">
                  <a:moveTo>
                    <a:pt x="86" y="8"/>
                  </a:moveTo>
                  <a:lnTo>
                    <a:pt x="0" y="0"/>
                  </a:lnTo>
                  <a:lnTo>
                    <a:pt x="0" y="10"/>
                  </a:lnTo>
                  <a:lnTo>
                    <a:pt x="1" y="20"/>
                  </a:lnTo>
                  <a:lnTo>
                    <a:pt x="2" y="28"/>
                  </a:lnTo>
                  <a:lnTo>
                    <a:pt x="3" y="38"/>
                  </a:lnTo>
                  <a:lnTo>
                    <a:pt x="89" y="27"/>
                  </a:lnTo>
                  <a:lnTo>
                    <a:pt x="88" y="22"/>
                  </a:lnTo>
                  <a:lnTo>
                    <a:pt x="88" y="17"/>
                  </a:lnTo>
                  <a:lnTo>
                    <a:pt x="87" y="12"/>
                  </a:lnTo>
                  <a:lnTo>
                    <a:pt x="8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51" name="Freeform 98"/>
            <p:cNvSpPr>
              <a:spLocks/>
            </p:cNvSpPr>
            <p:nvPr/>
          </p:nvSpPr>
          <p:spPr bwMode="auto">
            <a:xfrm>
              <a:off x="3146227" y="1792635"/>
              <a:ext cx="154781" cy="125760"/>
            </a:xfrm>
            <a:custGeom>
              <a:avLst/>
              <a:gdLst>
                <a:gd name="T0" fmla="*/ 67 w 80"/>
                <a:gd name="T1" fmla="*/ 0 h 65"/>
                <a:gd name="T2" fmla="*/ 0 w 80"/>
                <a:gd name="T3" fmla="*/ 47 h 65"/>
                <a:gd name="T4" fmla="*/ 14 w 80"/>
                <a:gd name="T5" fmla="*/ 65 h 65"/>
                <a:gd name="T6" fmla="*/ 80 w 80"/>
                <a:gd name="T7" fmla="*/ 18 h 65"/>
                <a:gd name="T8" fmla="*/ 67 w 80"/>
                <a:gd name="T9" fmla="*/ 0 h 65"/>
                <a:gd name="T10" fmla="*/ 0 60000 65536"/>
                <a:gd name="T11" fmla="*/ 0 60000 65536"/>
                <a:gd name="T12" fmla="*/ 0 60000 65536"/>
                <a:gd name="T13" fmla="*/ 0 60000 65536"/>
                <a:gd name="T14" fmla="*/ 0 60000 65536"/>
                <a:gd name="T15" fmla="*/ 0 w 80"/>
                <a:gd name="T16" fmla="*/ 0 h 65"/>
                <a:gd name="T17" fmla="*/ 80 w 80"/>
                <a:gd name="T18" fmla="*/ 65 h 65"/>
              </a:gdLst>
              <a:ahLst/>
              <a:cxnLst>
                <a:cxn ang="T10">
                  <a:pos x="T0" y="T1"/>
                </a:cxn>
                <a:cxn ang="T11">
                  <a:pos x="T2" y="T3"/>
                </a:cxn>
                <a:cxn ang="T12">
                  <a:pos x="T4" y="T5"/>
                </a:cxn>
                <a:cxn ang="T13">
                  <a:pos x="T6" y="T7"/>
                </a:cxn>
                <a:cxn ang="T14">
                  <a:pos x="T8" y="T9"/>
                </a:cxn>
              </a:cxnLst>
              <a:rect l="T15" t="T16" r="T17" b="T18"/>
              <a:pathLst>
                <a:path w="80" h="65">
                  <a:moveTo>
                    <a:pt x="67" y="0"/>
                  </a:moveTo>
                  <a:lnTo>
                    <a:pt x="0" y="47"/>
                  </a:lnTo>
                  <a:lnTo>
                    <a:pt x="14" y="65"/>
                  </a:lnTo>
                  <a:lnTo>
                    <a:pt x="80" y="18"/>
                  </a:lnTo>
                  <a:lnTo>
                    <a:pt x="67"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52" name="Freeform 99"/>
            <p:cNvSpPr>
              <a:spLocks/>
            </p:cNvSpPr>
            <p:nvPr/>
          </p:nvSpPr>
          <p:spPr bwMode="auto">
            <a:xfrm>
              <a:off x="3078510" y="1670745"/>
              <a:ext cx="141238" cy="141238"/>
            </a:xfrm>
            <a:custGeom>
              <a:avLst/>
              <a:gdLst>
                <a:gd name="T0" fmla="*/ 57 w 73"/>
                <a:gd name="T1" fmla="*/ 0 h 73"/>
                <a:gd name="T2" fmla="*/ 0 w 73"/>
                <a:gd name="T3" fmla="*/ 59 h 73"/>
                <a:gd name="T4" fmla="*/ 17 w 73"/>
                <a:gd name="T5" fmla="*/ 73 h 73"/>
                <a:gd name="T6" fmla="*/ 73 w 73"/>
                <a:gd name="T7" fmla="*/ 15 h 73"/>
                <a:gd name="T8" fmla="*/ 57 w 73"/>
                <a:gd name="T9" fmla="*/ 0 h 73"/>
                <a:gd name="T10" fmla="*/ 0 60000 65536"/>
                <a:gd name="T11" fmla="*/ 0 60000 65536"/>
                <a:gd name="T12" fmla="*/ 0 60000 65536"/>
                <a:gd name="T13" fmla="*/ 0 60000 65536"/>
                <a:gd name="T14" fmla="*/ 0 60000 65536"/>
                <a:gd name="T15" fmla="*/ 0 w 73"/>
                <a:gd name="T16" fmla="*/ 0 h 73"/>
                <a:gd name="T17" fmla="*/ 73 w 73"/>
                <a:gd name="T18" fmla="*/ 73 h 73"/>
              </a:gdLst>
              <a:ahLst/>
              <a:cxnLst>
                <a:cxn ang="T10">
                  <a:pos x="T0" y="T1"/>
                </a:cxn>
                <a:cxn ang="T11">
                  <a:pos x="T2" y="T3"/>
                </a:cxn>
                <a:cxn ang="T12">
                  <a:pos x="T4" y="T5"/>
                </a:cxn>
                <a:cxn ang="T13">
                  <a:pos x="T6" y="T7"/>
                </a:cxn>
                <a:cxn ang="T14">
                  <a:pos x="T8" y="T9"/>
                </a:cxn>
              </a:cxnLst>
              <a:rect l="T15" t="T16" r="T17" b="T18"/>
              <a:pathLst>
                <a:path w="73" h="73">
                  <a:moveTo>
                    <a:pt x="57" y="0"/>
                  </a:moveTo>
                  <a:lnTo>
                    <a:pt x="0" y="59"/>
                  </a:lnTo>
                  <a:lnTo>
                    <a:pt x="17" y="73"/>
                  </a:lnTo>
                  <a:lnTo>
                    <a:pt x="73" y="15"/>
                  </a:lnTo>
                  <a:lnTo>
                    <a:pt x="57"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53" name="Freeform 100"/>
            <p:cNvSpPr>
              <a:spLocks/>
            </p:cNvSpPr>
            <p:nvPr/>
          </p:nvSpPr>
          <p:spPr bwMode="auto">
            <a:xfrm>
              <a:off x="2999185" y="1581745"/>
              <a:ext cx="116086" cy="158651"/>
            </a:xfrm>
            <a:custGeom>
              <a:avLst/>
              <a:gdLst>
                <a:gd name="T0" fmla="*/ 40 w 60"/>
                <a:gd name="T1" fmla="*/ 0 h 82"/>
                <a:gd name="T2" fmla="*/ 0 w 60"/>
                <a:gd name="T3" fmla="*/ 70 h 82"/>
                <a:gd name="T4" fmla="*/ 20 w 60"/>
                <a:gd name="T5" fmla="*/ 82 h 82"/>
                <a:gd name="T6" fmla="*/ 60 w 60"/>
                <a:gd name="T7" fmla="*/ 11 h 82"/>
                <a:gd name="T8" fmla="*/ 40 w 60"/>
                <a:gd name="T9" fmla="*/ 0 h 82"/>
                <a:gd name="T10" fmla="*/ 0 60000 65536"/>
                <a:gd name="T11" fmla="*/ 0 60000 65536"/>
                <a:gd name="T12" fmla="*/ 0 60000 65536"/>
                <a:gd name="T13" fmla="*/ 0 60000 65536"/>
                <a:gd name="T14" fmla="*/ 0 60000 65536"/>
                <a:gd name="T15" fmla="*/ 0 w 60"/>
                <a:gd name="T16" fmla="*/ 0 h 82"/>
                <a:gd name="T17" fmla="*/ 60 w 60"/>
                <a:gd name="T18" fmla="*/ 82 h 82"/>
              </a:gdLst>
              <a:ahLst/>
              <a:cxnLst>
                <a:cxn ang="T10">
                  <a:pos x="T0" y="T1"/>
                </a:cxn>
                <a:cxn ang="T11">
                  <a:pos x="T2" y="T3"/>
                </a:cxn>
                <a:cxn ang="T12">
                  <a:pos x="T4" y="T5"/>
                </a:cxn>
                <a:cxn ang="T13">
                  <a:pos x="T6" y="T7"/>
                </a:cxn>
                <a:cxn ang="T14">
                  <a:pos x="T8" y="T9"/>
                </a:cxn>
              </a:cxnLst>
              <a:rect l="T15" t="T16" r="T17" b="T18"/>
              <a:pathLst>
                <a:path w="60" h="82">
                  <a:moveTo>
                    <a:pt x="40" y="0"/>
                  </a:moveTo>
                  <a:lnTo>
                    <a:pt x="0" y="70"/>
                  </a:lnTo>
                  <a:lnTo>
                    <a:pt x="20" y="82"/>
                  </a:lnTo>
                  <a:lnTo>
                    <a:pt x="60" y="11"/>
                  </a:lnTo>
                  <a:lnTo>
                    <a:pt x="4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54" name="Freeform 101"/>
            <p:cNvSpPr>
              <a:spLocks/>
            </p:cNvSpPr>
            <p:nvPr/>
          </p:nvSpPr>
          <p:spPr bwMode="auto">
            <a:xfrm>
              <a:off x="1983433" y="1517898"/>
              <a:ext cx="758428" cy="688777"/>
            </a:xfrm>
            <a:custGeom>
              <a:avLst/>
              <a:gdLst>
                <a:gd name="T0" fmla="*/ 6 w 392"/>
                <a:gd name="T1" fmla="*/ 225 h 356"/>
                <a:gd name="T2" fmla="*/ 3 w 392"/>
                <a:gd name="T3" fmla="*/ 155 h 356"/>
                <a:gd name="T4" fmla="*/ 18 w 392"/>
                <a:gd name="T5" fmla="*/ 104 h 356"/>
                <a:gd name="T6" fmla="*/ 37 w 392"/>
                <a:gd name="T7" fmla="*/ 74 h 356"/>
                <a:gd name="T8" fmla="*/ 60 w 392"/>
                <a:gd name="T9" fmla="*/ 47 h 356"/>
                <a:gd name="T10" fmla="*/ 89 w 392"/>
                <a:gd name="T11" fmla="*/ 25 h 356"/>
                <a:gd name="T12" fmla="*/ 121 w 392"/>
                <a:gd name="T13" fmla="*/ 10 h 356"/>
                <a:gd name="T14" fmla="*/ 155 w 392"/>
                <a:gd name="T15" fmla="*/ 1 h 356"/>
                <a:gd name="T16" fmla="*/ 190 w 392"/>
                <a:gd name="T17" fmla="*/ 0 h 356"/>
                <a:gd name="T18" fmla="*/ 226 w 392"/>
                <a:gd name="T19" fmla="*/ 5 h 356"/>
                <a:gd name="T20" fmla="*/ 260 w 392"/>
                <a:gd name="T21" fmla="*/ 17 h 356"/>
                <a:gd name="T22" fmla="*/ 291 w 392"/>
                <a:gd name="T23" fmla="*/ 35 h 356"/>
                <a:gd name="T24" fmla="*/ 317 w 392"/>
                <a:gd name="T25" fmla="*/ 59 h 356"/>
                <a:gd name="T26" fmla="*/ 338 w 392"/>
                <a:gd name="T27" fmla="*/ 87 h 356"/>
                <a:gd name="T28" fmla="*/ 347 w 392"/>
                <a:gd name="T29" fmla="*/ 107 h 356"/>
                <a:gd name="T30" fmla="*/ 357 w 392"/>
                <a:gd name="T31" fmla="*/ 127 h 356"/>
                <a:gd name="T32" fmla="*/ 373 w 392"/>
                <a:gd name="T33" fmla="*/ 159 h 356"/>
                <a:gd name="T34" fmla="*/ 386 w 392"/>
                <a:gd name="T35" fmla="*/ 189 h 356"/>
                <a:gd name="T36" fmla="*/ 387 w 392"/>
                <a:gd name="T37" fmla="*/ 203 h 356"/>
                <a:gd name="T38" fmla="*/ 352 w 392"/>
                <a:gd name="T39" fmla="*/ 220 h 356"/>
                <a:gd name="T40" fmla="*/ 300 w 392"/>
                <a:gd name="T41" fmla="*/ 110 h 356"/>
                <a:gd name="T42" fmla="*/ 283 w 392"/>
                <a:gd name="T43" fmla="*/ 88 h 356"/>
                <a:gd name="T44" fmla="*/ 264 w 392"/>
                <a:gd name="T45" fmla="*/ 71 h 356"/>
                <a:gd name="T46" fmla="*/ 241 w 392"/>
                <a:gd name="T47" fmla="*/ 57 h 356"/>
                <a:gd name="T48" fmla="*/ 214 w 392"/>
                <a:gd name="T49" fmla="*/ 48 h 356"/>
                <a:gd name="T50" fmla="*/ 189 w 392"/>
                <a:gd name="T51" fmla="*/ 45 h 356"/>
                <a:gd name="T52" fmla="*/ 162 w 392"/>
                <a:gd name="T53" fmla="*/ 46 h 356"/>
                <a:gd name="T54" fmla="*/ 136 w 392"/>
                <a:gd name="T55" fmla="*/ 53 h 356"/>
                <a:gd name="T56" fmla="*/ 112 w 392"/>
                <a:gd name="T57" fmla="*/ 64 h 356"/>
                <a:gd name="T58" fmla="*/ 90 w 392"/>
                <a:gd name="T59" fmla="*/ 81 h 356"/>
                <a:gd name="T60" fmla="*/ 73 w 392"/>
                <a:gd name="T61" fmla="*/ 100 h 356"/>
                <a:gd name="T62" fmla="*/ 58 w 392"/>
                <a:gd name="T63" fmla="*/ 123 h 356"/>
                <a:gd name="T64" fmla="*/ 47 w 392"/>
                <a:gd name="T65" fmla="*/ 161 h 356"/>
                <a:gd name="T66" fmla="*/ 50 w 392"/>
                <a:gd name="T67" fmla="*/ 214 h 356"/>
                <a:gd name="T68" fmla="*/ 108 w 392"/>
                <a:gd name="T69" fmla="*/ 336 h 356"/>
                <a:gd name="T70" fmla="*/ 18 w 392"/>
                <a:gd name="T71" fmla="*/ 259 h 3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92"/>
                <a:gd name="T109" fmla="*/ 0 h 356"/>
                <a:gd name="T110" fmla="*/ 392 w 392"/>
                <a:gd name="T111" fmla="*/ 356 h 3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92" h="356">
                  <a:moveTo>
                    <a:pt x="18" y="259"/>
                  </a:moveTo>
                  <a:lnTo>
                    <a:pt x="6" y="225"/>
                  </a:lnTo>
                  <a:lnTo>
                    <a:pt x="0" y="190"/>
                  </a:lnTo>
                  <a:lnTo>
                    <a:pt x="3" y="155"/>
                  </a:lnTo>
                  <a:lnTo>
                    <a:pt x="11" y="121"/>
                  </a:lnTo>
                  <a:lnTo>
                    <a:pt x="18" y="104"/>
                  </a:lnTo>
                  <a:lnTo>
                    <a:pt x="26" y="88"/>
                  </a:lnTo>
                  <a:lnTo>
                    <a:pt x="37" y="74"/>
                  </a:lnTo>
                  <a:lnTo>
                    <a:pt x="47" y="59"/>
                  </a:lnTo>
                  <a:lnTo>
                    <a:pt x="60" y="47"/>
                  </a:lnTo>
                  <a:lnTo>
                    <a:pt x="74" y="35"/>
                  </a:lnTo>
                  <a:lnTo>
                    <a:pt x="89" y="25"/>
                  </a:lnTo>
                  <a:lnTo>
                    <a:pt x="104" y="17"/>
                  </a:lnTo>
                  <a:lnTo>
                    <a:pt x="121" y="10"/>
                  </a:lnTo>
                  <a:lnTo>
                    <a:pt x="138" y="5"/>
                  </a:lnTo>
                  <a:lnTo>
                    <a:pt x="155" y="1"/>
                  </a:lnTo>
                  <a:lnTo>
                    <a:pt x="173" y="0"/>
                  </a:lnTo>
                  <a:lnTo>
                    <a:pt x="190" y="0"/>
                  </a:lnTo>
                  <a:lnTo>
                    <a:pt x="208" y="1"/>
                  </a:lnTo>
                  <a:lnTo>
                    <a:pt x="226" y="5"/>
                  </a:lnTo>
                  <a:lnTo>
                    <a:pt x="243" y="10"/>
                  </a:lnTo>
                  <a:lnTo>
                    <a:pt x="260" y="17"/>
                  </a:lnTo>
                  <a:lnTo>
                    <a:pt x="276" y="25"/>
                  </a:lnTo>
                  <a:lnTo>
                    <a:pt x="291" y="35"/>
                  </a:lnTo>
                  <a:lnTo>
                    <a:pt x="304" y="46"/>
                  </a:lnTo>
                  <a:lnTo>
                    <a:pt x="317" y="59"/>
                  </a:lnTo>
                  <a:lnTo>
                    <a:pt x="328" y="73"/>
                  </a:lnTo>
                  <a:lnTo>
                    <a:pt x="338" y="87"/>
                  </a:lnTo>
                  <a:lnTo>
                    <a:pt x="346" y="103"/>
                  </a:lnTo>
                  <a:lnTo>
                    <a:pt x="347" y="107"/>
                  </a:lnTo>
                  <a:lnTo>
                    <a:pt x="352" y="115"/>
                  </a:lnTo>
                  <a:lnTo>
                    <a:pt x="357" y="127"/>
                  </a:lnTo>
                  <a:lnTo>
                    <a:pt x="364" y="142"/>
                  </a:lnTo>
                  <a:lnTo>
                    <a:pt x="373" y="159"/>
                  </a:lnTo>
                  <a:lnTo>
                    <a:pt x="380" y="174"/>
                  </a:lnTo>
                  <a:lnTo>
                    <a:pt x="386" y="189"/>
                  </a:lnTo>
                  <a:lnTo>
                    <a:pt x="392" y="201"/>
                  </a:lnTo>
                  <a:lnTo>
                    <a:pt x="387" y="203"/>
                  </a:lnTo>
                  <a:lnTo>
                    <a:pt x="352" y="220"/>
                  </a:lnTo>
                  <a:lnTo>
                    <a:pt x="306" y="122"/>
                  </a:lnTo>
                  <a:lnTo>
                    <a:pt x="300" y="110"/>
                  </a:lnTo>
                  <a:lnTo>
                    <a:pt x="292" y="99"/>
                  </a:lnTo>
                  <a:lnTo>
                    <a:pt x="283" y="88"/>
                  </a:lnTo>
                  <a:lnTo>
                    <a:pt x="275" y="80"/>
                  </a:lnTo>
                  <a:lnTo>
                    <a:pt x="264" y="71"/>
                  </a:lnTo>
                  <a:lnTo>
                    <a:pt x="253" y="63"/>
                  </a:lnTo>
                  <a:lnTo>
                    <a:pt x="241" y="57"/>
                  </a:lnTo>
                  <a:lnTo>
                    <a:pt x="228" y="52"/>
                  </a:lnTo>
                  <a:lnTo>
                    <a:pt x="214" y="48"/>
                  </a:lnTo>
                  <a:lnTo>
                    <a:pt x="202" y="46"/>
                  </a:lnTo>
                  <a:lnTo>
                    <a:pt x="189" y="45"/>
                  </a:lnTo>
                  <a:lnTo>
                    <a:pt x="176" y="45"/>
                  </a:lnTo>
                  <a:lnTo>
                    <a:pt x="162" y="46"/>
                  </a:lnTo>
                  <a:lnTo>
                    <a:pt x="149" y="48"/>
                  </a:lnTo>
                  <a:lnTo>
                    <a:pt x="136" y="53"/>
                  </a:lnTo>
                  <a:lnTo>
                    <a:pt x="124" y="58"/>
                  </a:lnTo>
                  <a:lnTo>
                    <a:pt x="112" y="64"/>
                  </a:lnTo>
                  <a:lnTo>
                    <a:pt x="101" y="73"/>
                  </a:lnTo>
                  <a:lnTo>
                    <a:pt x="90" y="81"/>
                  </a:lnTo>
                  <a:lnTo>
                    <a:pt x="81" y="90"/>
                  </a:lnTo>
                  <a:lnTo>
                    <a:pt x="73" y="100"/>
                  </a:lnTo>
                  <a:lnTo>
                    <a:pt x="64" y="111"/>
                  </a:lnTo>
                  <a:lnTo>
                    <a:pt x="58" y="123"/>
                  </a:lnTo>
                  <a:lnTo>
                    <a:pt x="53" y="136"/>
                  </a:lnTo>
                  <a:lnTo>
                    <a:pt x="47" y="161"/>
                  </a:lnTo>
                  <a:lnTo>
                    <a:pt x="46" y="188"/>
                  </a:lnTo>
                  <a:lnTo>
                    <a:pt x="50" y="214"/>
                  </a:lnTo>
                  <a:lnTo>
                    <a:pt x="58" y="240"/>
                  </a:lnTo>
                  <a:lnTo>
                    <a:pt x="108" y="336"/>
                  </a:lnTo>
                  <a:lnTo>
                    <a:pt x="70" y="356"/>
                  </a:lnTo>
                  <a:lnTo>
                    <a:pt x="18" y="2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55" name="Freeform 102"/>
            <p:cNvSpPr>
              <a:spLocks/>
            </p:cNvSpPr>
            <p:nvPr/>
          </p:nvSpPr>
          <p:spPr bwMode="auto">
            <a:xfrm>
              <a:off x="2027932" y="1964829"/>
              <a:ext cx="828080" cy="833884"/>
            </a:xfrm>
            <a:custGeom>
              <a:avLst/>
              <a:gdLst>
                <a:gd name="T0" fmla="*/ 337 w 428"/>
                <a:gd name="T1" fmla="*/ 418 h 431"/>
                <a:gd name="T2" fmla="*/ 323 w 428"/>
                <a:gd name="T3" fmla="*/ 424 h 431"/>
                <a:gd name="T4" fmla="*/ 309 w 428"/>
                <a:gd name="T5" fmla="*/ 427 h 431"/>
                <a:gd name="T6" fmla="*/ 293 w 428"/>
                <a:gd name="T7" fmla="*/ 430 h 431"/>
                <a:gd name="T8" fmla="*/ 278 w 428"/>
                <a:gd name="T9" fmla="*/ 431 h 431"/>
                <a:gd name="T10" fmla="*/ 263 w 428"/>
                <a:gd name="T11" fmla="*/ 431 h 431"/>
                <a:gd name="T12" fmla="*/ 247 w 428"/>
                <a:gd name="T13" fmla="*/ 429 h 431"/>
                <a:gd name="T14" fmla="*/ 230 w 428"/>
                <a:gd name="T15" fmla="*/ 425 h 431"/>
                <a:gd name="T16" fmla="*/ 214 w 428"/>
                <a:gd name="T17" fmla="*/ 420 h 431"/>
                <a:gd name="T18" fmla="*/ 188 w 428"/>
                <a:gd name="T19" fmla="*/ 409 h 431"/>
                <a:gd name="T20" fmla="*/ 162 w 428"/>
                <a:gd name="T21" fmla="*/ 394 h 431"/>
                <a:gd name="T22" fmla="*/ 137 w 428"/>
                <a:gd name="T23" fmla="*/ 375 h 431"/>
                <a:gd name="T24" fmla="*/ 114 w 428"/>
                <a:gd name="T25" fmla="*/ 355 h 431"/>
                <a:gd name="T26" fmla="*/ 91 w 428"/>
                <a:gd name="T27" fmla="*/ 331 h 431"/>
                <a:gd name="T28" fmla="*/ 72 w 428"/>
                <a:gd name="T29" fmla="*/ 304 h 431"/>
                <a:gd name="T30" fmla="*/ 52 w 428"/>
                <a:gd name="T31" fmla="*/ 275 h 431"/>
                <a:gd name="T32" fmla="*/ 37 w 428"/>
                <a:gd name="T33" fmla="*/ 245 h 431"/>
                <a:gd name="T34" fmla="*/ 35 w 428"/>
                <a:gd name="T35" fmla="*/ 242 h 431"/>
                <a:gd name="T36" fmla="*/ 32 w 428"/>
                <a:gd name="T37" fmla="*/ 235 h 431"/>
                <a:gd name="T38" fmla="*/ 27 w 428"/>
                <a:gd name="T39" fmla="*/ 224 h 431"/>
                <a:gd name="T40" fmla="*/ 21 w 428"/>
                <a:gd name="T41" fmla="*/ 212 h 431"/>
                <a:gd name="T42" fmla="*/ 15 w 428"/>
                <a:gd name="T43" fmla="*/ 200 h 431"/>
                <a:gd name="T44" fmla="*/ 9 w 428"/>
                <a:gd name="T45" fmla="*/ 187 h 431"/>
                <a:gd name="T46" fmla="*/ 4 w 428"/>
                <a:gd name="T47" fmla="*/ 176 h 431"/>
                <a:gd name="T48" fmla="*/ 0 w 428"/>
                <a:gd name="T49" fmla="*/ 168 h 431"/>
                <a:gd name="T50" fmla="*/ 356 w 428"/>
                <a:gd name="T51" fmla="*/ 0 h 431"/>
                <a:gd name="T52" fmla="*/ 391 w 428"/>
                <a:gd name="T53" fmla="*/ 75 h 431"/>
                <a:gd name="T54" fmla="*/ 412 w 428"/>
                <a:gd name="T55" fmla="*/ 128 h 431"/>
                <a:gd name="T56" fmla="*/ 425 w 428"/>
                <a:gd name="T57" fmla="*/ 183 h 431"/>
                <a:gd name="T58" fmla="*/ 428 w 428"/>
                <a:gd name="T59" fmla="*/ 234 h 431"/>
                <a:gd name="T60" fmla="*/ 426 w 428"/>
                <a:gd name="T61" fmla="*/ 282 h 431"/>
                <a:gd name="T62" fmla="*/ 414 w 428"/>
                <a:gd name="T63" fmla="*/ 326 h 431"/>
                <a:gd name="T64" fmla="*/ 396 w 428"/>
                <a:gd name="T65" fmla="*/ 365 h 431"/>
                <a:gd name="T66" fmla="*/ 369 w 428"/>
                <a:gd name="T67" fmla="*/ 395 h 431"/>
                <a:gd name="T68" fmla="*/ 337 w 428"/>
                <a:gd name="T69" fmla="*/ 418 h 4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28"/>
                <a:gd name="T106" fmla="*/ 0 h 431"/>
                <a:gd name="T107" fmla="*/ 428 w 428"/>
                <a:gd name="T108" fmla="*/ 431 h 43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28" h="431">
                  <a:moveTo>
                    <a:pt x="337" y="418"/>
                  </a:moveTo>
                  <a:lnTo>
                    <a:pt x="323" y="424"/>
                  </a:lnTo>
                  <a:lnTo>
                    <a:pt x="309" y="427"/>
                  </a:lnTo>
                  <a:lnTo>
                    <a:pt x="293" y="430"/>
                  </a:lnTo>
                  <a:lnTo>
                    <a:pt x="278" y="431"/>
                  </a:lnTo>
                  <a:lnTo>
                    <a:pt x="263" y="431"/>
                  </a:lnTo>
                  <a:lnTo>
                    <a:pt x="247" y="429"/>
                  </a:lnTo>
                  <a:lnTo>
                    <a:pt x="230" y="425"/>
                  </a:lnTo>
                  <a:lnTo>
                    <a:pt x="214" y="420"/>
                  </a:lnTo>
                  <a:lnTo>
                    <a:pt x="188" y="409"/>
                  </a:lnTo>
                  <a:lnTo>
                    <a:pt x="162" y="394"/>
                  </a:lnTo>
                  <a:lnTo>
                    <a:pt x="137" y="375"/>
                  </a:lnTo>
                  <a:lnTo>
                    <a:pt x="114" y="355"/>
                  </a:lnTo>
                  <a:lnTo>
                    <a:pt x="91" y="331"/>
                  </a:lnTo>
                  <a:lnTo>
                    <a:pt x="72" y="304"/>
                  </a:lnTo>
                  <a:lnTo>
                    <a:pt x="52" y="275"/>
                  </a:lnTo>
                  <a:lnTo>
                    <a:pt x="37" y="245"/>
                  </a:lnTo>
                  <a:lnTo>
                    <a:pt x="35" y="242"/>
                  </a:lnTo>
                  <a:lnTo>
                    <a:pt x="32" y="235"/>
                  </a:lnTo>
                  <a:lnTo>
                    <a:pt x="27" y="224"/>
                  </a:lnTo>
                  <a:lnTo>
                    <a:pt x="21" y="212"/>
                  </a:lnTo>
                  <a:lnTo>
                    <a:pt x="15" y="200"/>
                  </a:lnTo>
                  <a:lnTo>
                    <a:pt x="9" y="187"/>
                  </a:lnTo>
                  <a:lnTo>
                    <a:pt x="4" y="176"/>
                  </a:lnTo>
                  <a:lnTo>
                    <a:pt x="0" y="168"/>
                  </a:lnTo>
                  <a:lnTo>
                    <a:pt x="356" y="0"/>
                  </a:lnTo>
                  <a:lnTo>
                    <a:pt x="391" y="75"/>
                  </a:lnTo>
                  <a:lnTo>
                    <a:pt x="412" y="128"/>
                  </a:lnTo>
                  <a:lnTo>
                    <a:pt x="425" y="183"/>
                  </a:lnTo>
                  <a:lnTo>
                    <a:pt x="428" y="234"/>
                  </a:lnTo>
                  <a:lnTo>
                    <a:pt x="426" y="282"/>
                  </a:lnTo>
                  <a:lnTo>
                    <a:pt x="414" y="326"/>
                  </a:lnTo>
                  <a:lnTo>
                    <a:pt x="396" y="365"/>
                  </a:lnTo>
                  <a:lnTo>
                    <a:pt x="369" y="395"/>
                  </a:lnTo>
                  <a:lnTo>
                    <a:pt x="337" y="418"/>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56" name="Freeform 103"/>
            <p:cNvSpPr>
              <a:spLocks/>
            </p:cNvSpPr>
            <p:nvPr/>
          </p:nvSpPr>
          <p:spPr bwMode="auto">
            <a:xfrm>
              <a:off x="2027932" y="1964829"/>
              <a:ext cx="698450" cy="831949"/>
            </a:xfrm>
            <a:custGeom>
              <a:avLst/>
              <a:gdLst>
                <a:gd name="T0" fmla="*/ 237 w 361"/>
                <a:gd name="T1" fmla="*/ 425 h 430"/>
                <a:gd name="T2" fmla="*/ 211 w 361"/>
                <a:gd name="T3" fmla="*/ 414 h 430"/>
                <a:gd name="T4" fmla="*/ 185 w 361"/>
                <a:gd name="T5" fmla="*/ 398 h 430"/>
                <a:gd name="T6" fmla="*/ 160 w 361"/>
                <a:gd name="T7" fmla="*/ 380 h 430"/>
                <a:gd name="T8" fmla="*/ 137 w 361"/>
                <a:gd name="T9" fmla="*/ 360 h 430"/>
                <a:gd name="T10" fmla="*/ 114 w 361"/>
                <a:gd name="T11" fmla="*/ 335 h 430"/>
                <a:gd name="T12" fmla="*/ 95 w 361"/>
                <a:gd name="T13" fmla="*/ 309 h 430"/>
                <a:gd name="T14" fmla="*/ 75 w 361"/>
                <a:gd name="T15" fmla="*/ 280 h 430"/>
                <a:gd name="T16" fmla="*/ 60 w 361"/>
                <a:gd name="T17" fmla="*/ 250 h 430"/>
                <a:gd name="T18" fmla="*/ 58 w 361"/>
                <a:gd name="T19" fmla="*/ 247 h 430"/>
                <a:gd name="T20" fmla="*/ 55 w 361"/>
                <a:gd name="T21" fmla="*/ 240 h 430"/>
                <a:gd name="T22" fmla="*/ 50 w 361"/>
                <a:gd name="T23" fmla="*/ 229 h 430"/>
                <a:gd name="T24" fmla="*/ 44 w 361"/>
                <a:gd name="T25" fmla="*/ 217 h 430"/>
                <a:gd name="T26" fmla="*/ 38 w 361"/>
                <a:gd name="T27" fmla="*/ 204 h 430"/>
                <a:gd name="T28" fmla="*/ 32 w 361"/>
                <a:gd name="T29" fmla="*/ 191 h 430"/>
                <a:gd name="T30" fmla="*/ 27 w 361"/>
                <a:gd name="T31" fmla="*/ 181 h 430"/>
                <a:gd name="T32" fmla="*/ 23 w 361"/>
                <a:gd name="T33" fmla="*/ 173 h 430"/>
                <a:gd name="T34" fmla="*/ 361 w 361"/>
                <a:gd name="T35" fmla="*/ 12 h 430"/>
                <a:gd name="T36" fmla="*/ 356 w 361"/>
                <a:gd name="T37" fmla="*/ 0 h 430"/>
                <a:gd name="T38" fmla="*/ 0 w 361"/>
                <a:gd name="T39" fmla="*/ 168 h 430"/>
                <a:gd name="T40" fmla="*/ 4 w 361"/>
                <a:gd name="T41" fmla="*/ 176 h 430"/>
                <a:gd name="T42" fmla="*/ 9 w 361"/>
                <a:gd name="T43" fmla="*/ 187 h 430"/>
                <a:gd name="T44" fmla="*/ 15 w 361"/>
                <a:gd name="T45" fmla="*/ 200 h 430"/>
                <a:gd name="T46" fmla="*/ 21 w 361"/>
                <a:gd name="T47" fmla="*/ 212 h 430"/>
                <a:gd name="T48" fmla="*/ 27 w 361"/>
                <a:gd name="T49" fmla="*/ 224 h 430"/>
                <a:gd name="T50" fmla="*/ 32 w 361"/>
                <a:gd name="T51" fmla="*/ 235 h 430"/>
                <a:gd name="T52" fmla="*/ 35 w 361"/>
                <a:gd name="T53" fmla="*/ 242 h 430"/>
                <a:gd name="T54" fmla="*/ 37 w 361"/>
                <a:gd name="T55" fmla="*/ 245 h 430"/>
                <a:gd name="T56" fmla="*/ 52 w 361"/>
                <a:gd name="T57" fmla="*/ 275 h 430"/>
                <a:gd name="T58" fmla="*/ 72 w 361"/>
                <a:gd name="T59" fmla="*/ 304 h 430"/>
                <a:gd name="T60" fmla="*/ 91 w 361"/>
                <a:gd name="T61" fmla="*/ 331 h 430"/>
                <a:gd name="T62" fmla="*/ 114 w 361"/>
                <a:gd name="T63" fmla="*/ 355 h 430"/>
                <a:gd name="T64" fmla="*/ 137 w 361"/>
                <a:gd name="T65" fmla="*/ 375 h 430"/>
                <a:gd name="T66" fmla="*/ 162 w 361"/>
                <a:gd name="T67" fmla="*/ 394 h 430"/>
                <a:gd name="T68" fmla="*/ 188 w 361"/>
                <a:gd name="T69" fmla="*/ 409 h 430"/>
                <a:gd name="T70" fmla="*/ 214 w 361"/>
                <a:gd name="T71" fmla="*/ 420 h 430"/>
                <a:gd name="T72" fmla="*/ 219 w 361"/>
                <a:gd name="T73" fmla="*/ 421 h 430"/>
                <a:gd name="T74" fmla="*/ 225 w 361"/>
                <a:gd name="T75" fmla="*/ 424 h 430"/>
                <a:gd name="T76" fmla="*/ 230 w 361"/>
                <a:gd name="T77" fmla="*/ 425 h 430"/>
                <a:gd name="T78" fmla="*/ 236 w 361"/>
                <a:gd name="T79" fmla="*/ 426 h 430"/>
                <a:gd name="T80" fmla="*/ 241 w 361"/>
                <a:gd name="T81" fmla="*/ 427 h 430"/>
                <a:gd name="T82" fmla="*/ 246 w 361"/>
                <a:gd name="T83" fmla="*/ 429 h 430"/>
                <a:gd name="T84" fmla="*/ 252 w 361"/>
                <a:gd name="T85" fmla="*/ 430 h 430"/>
                <a:gd name="T86" fmla="*/ 257 w 361"/>
                <a:gd name="T87" fmla="*/ 430 h 430"/>
                <a:gd name="T88" fmla="*/ 252 w 361"/>
                <a:gd name="T89" fmla="*/ 429 h 430"/>
                <a:gd name="T90" fmla="*/ 247 w 361"/>
                <a:gd name="T91" fmla="*/ 427 h 430"/>
                <a:gd name="T92" fmla="*/ 242 w 361"/>
                <a:gd name="T93" fmla="*/ 426 h 430"/>
                <a:gd name="T94" fmla="*/ 237 w 361"/>
                <a:gd name="T95" fmla="*/ 425 h 43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61"/>
                <a:gd name="T145" fmla="*/ 0 h 430"/>
                <a:gd name="T146" fmla="*/ 361 w 361"/>
                <a:gd name="T147" fmla="*/ 430 h 43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61" h="430">
                  <a:moveTo>
                    <a:pt x="237" y="425"/>
                  </a:moveTo>
                  <a:lnTo>
                    <a:pt x="211" y="414"/>
                  </a:lnTo>
                  <a:lnTo>
                    <a:pt x="185" y="398"/>
                  </a:lnTo>
                  <a:lnTo>
                    <a:pt x="160" y="380"/>
                  </a:lnTo>
                  <a:lnTo>
                    <a:pt x="137" y="360"/>
                  </a:lnTo>
                  <a:lnTo>
                    <a:pt x="114" y="335"/>
                  </a:lnTo>
                  <a:lnTo>
                    <a:pt x="95" y="309"/>
                  </a:lnTo>
                  <a:lnTo>
                    <a:pt x="75" y="280"/>
                  </a:lnTo>
                  <a:lnTo>
                    <a:pt x="60" y="250"/>
                  </a:lnTo>
                  <a:lnTo>
                    <a:pt x="58" y="247"/>
                  </a:lnTo>
                  <a:lnTo>
                    <a:pt x="55" y="240"/>
                  </a:lnTo>
                  <a:lnTo>
                    <a:pt x="50" y="229"/>
                  </a:lnTo>
                  <a:lnTo>
                    <a:pt x="44" y="217"/>
                  </a:lnTo>
                  <a:lnTo>
                    <a:pt x="38" y="204"/>
                  </a:lnTo>
                  <a:lnTo>
                    <a:pt x="32" y="191"/>
                  </a:lnTo>
                  <a:lnTo>
                    <a:pt x="27" y="181"/>
                  </a:lnTo>
                  <a:lnTo>
                    <a:pt x="23" y="173"/>
                  </a:lnTo>
                  <a:lnTo>
                    <a:pt x="361" y="12"/>
                  </a:lnTo>
                  <a:lnTo>
                    <a:pt x="356" y="0"/>
                  </a:lnTo>
                  <a:lnTo>
                    <a:pt x="0" y="168"/>
                  </a:lnTo>
                  <a:lnTo>
                    <a:pt x="4" y="176"/>
                  </a:lnTo>
                  <a:lnTo>
                    <a:pt x="9" y="187"/>
                  </a:lnTo>
                  <a:lnTo>
                    <a:pt x="15" y="200"/>
                  </a:lnTo>
                  <a:lnTo>
                    <a:pt x="21" y="212"/>
                  </a:lnTo>
                  <a:lnTo>
                    <a:pt x="27" y="224"/>
                  </a:lnTo>
                  <a:lnTo>
                    <a:pt x="32" y="235"/>
                  </a:lnTo>
                  <a:lnTo>
                    <a:pt x="35" y="242"/>
                  </a:lnTo>
                  <a:lnTo>
                    <a:pt x="37" y="245"/>
                  </a:lnTo>
                  <a:lnTo>
                    <a:pt x="52" y="275"/>
                  </a:lnTo>
                  <a:lnTo>
                    <a:pt x="72" y="304"/>
                  </a:lnTo>
                  <a:lnTo>
                    <a:pt x="91" y="331"/>
                  </a:lnTo>
                  <a:lnTo>
                    <a:pt x="114" y="355"/>
                  </a:lnTo>
                  <a:lnTo>
                    <a:pt x="137" y="375"/>
                  </a:lnTo>
                  <a:lnTo>
                    <a:pt x="162" y="394"/>
                  </a:lnTo>
                  <a:lnTo>
                    <a:pt x="188" y="409"/>
                  </a:lnTo>
                  <a:lnTo>
                    <a:pt x="214" y="420"/>
                  </a:lnTo>
                  <a:lnTo>
                    <a:pt x="219" y="421"/>
                  </a:lnTo>
                  <a:lnTo>
                    <a:pt x="225" y="424"/>
                  </a:lnTo>
                  <a:lnTo>
                    <a:pt x="230" y="425"/>
                  </a:lnTo>
                  <a:lnTo>
                    <a:pt x="236" y="426"/>
                  </a:lnTo>
                  <a:lnTo>
                    <a:pt x="241" y="427"/>
                  </a:lnTo>
                  <a:lnTo>
                    <a:pt x="246" y="429"/>
                  </a:lnTo>
                  <a:lnTo>
                    <a:pt x="252" y="430"/>
                  </a:lnTo>
                  <a:lnTo>
                    <a:pt x="257" y="430"/>
                  </a:lnTo>
                  <a:lnTo>
                    <a:pt x="252" y="429"/>
                  </a:lnTo>
                  <a:lnTo>
                    <a:pt x="247" y="427"/>
                  </a:lnTo>
                  <a:lnTo>
                    <a:pt x="242" y="426"/>
                  </a:lnTo>
                  <a:lnTo>
                    <a:pt x="237" y="425"/>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57" name="Freeform 104"/>
            <p:cNvSpPr>
              <a:spLocks/>
            </p:cNvSpPr>
            <p:nvPr/>
          </p:nvSpPr>
          <p:spPr bwMode="auto">
            <a:xfrm>
              <a:off x="2749600" y="1885504"/>
              <a:ext cx="270867" cy="826145"/>
            </a:xfrm>
            <a:custGeom>
              <a:avLst/>
              <a:gdLst>
                <a:gd name="T0" fmla="*/ 126 w 140"/>
                <a:gd name="T1" fmla="*/ 324 h 427"/>
                <a:gd name="T2" fmla="*/ 120 w 140"/>
                <a:gd name="T3" fmla="*/ 340 h 427"/>
                <a:gd name="T4" fmla="*/ 112 w 140"/>
                <a:gd name="T5" fmla="*/ 356 h 427"/>
                <a:gd name="T6" fmla="*/ 104 w 140"/>
                <a:gd name="T7" fmla="*/ 369 h 427"/>
                <a:gd name="T8" fmla="*/ 94 w 140"/>
                <a:gd name="T9" fmla="*/ 383 h 427"/>
                <a:gd name="T10" fmla="*/ 83 w 140"/>
                <a:gd name="T11" fmla="*/ 393 h 427"/>
                <a:gd name="T12" fmla="*/ 72 w 140"/>
                <a:gd name="T13" fmla="*/ 403 h 427"/>
                <a:gd name="T14" fmla="*/ 60 w 140"/>
                <a:gd name="T15" fmla="*/ 412 h 427"/>
                <a:gd name="T16" fmla="*/ 47 w 140"/>
                <a:gd name="T17" fmla="*/ 419 h 427"/>
                <a:gd name="T18" fmla="*/ 43 w 140"/>
                <a:gd name="T19" fmla="*/ 421 h 427"/>
                <a:gd name="T20" fmla="*/ 39 w 140"/>
                <a:gd name="T21" fmla="*/ 422 h 427"/>
                <a:gd name="T22" fmla="*/ 35 w 140"/>
                <a:gd name="T23" fmla="*/ 425 h 427"/>
                <a:gd name="T24" fmla="*/ 30 w 140"/>
                <a:gd name="T25" fmla="*/ 427 h 427"/>
                <a:gd name="T26" fmla="*/ 49 w 140"/>
                <a:gd name="T27" fmla="*/ 397 h 427"/>
                <a:gd name="T28" fmla="*/ 63 w 140"/>
                <a:gd name="T29" fmla="*/ 363 h 427"/>
                <a:gd name="T30" fmla="*/ 72 w 140"/>
                <a:gd name="T31" fmla="*/ 326 h 427"/>
                <a:gd name="T32" fmla="*/ 76 w 140"/>
                <a:gd name="T33" fmla="*/ 284 h 427"/>
                <a:gd name="T34" fmla="*/ 74 w 140"/>
                <a:gd name="T35" fmla="*/ 242 h 427"/>
                <a:gd name="T36" fmla="*/ 68 w 140"/>
                <a:gd name="T37" fmla="*/ 197 h 427"/>
                <a:gd name="T38" fmla="*/ 54 w 140"/>
                <a:gd name="T39" fmla="*/ 153 h 427"/>
                <a:gd name="T40" fmla="*/ 36 w 140"/>
                <a:gd name="T41" fmla="*/ 108 h 427"/>
                <a:gd name="T42" fmla="*/ 0 w 140"/>
                <a:gd name="T43" fmla="*/ 31 h 427"/>
                <a:gd name="T44" fmla="*/ 66 w 140"/>
                <a:gd name="T45" fmla="*/ 0 h 427"/>
                <a:gd name="T46" fmla="*/ 103 w 140"/>
                <a:gd name="T47" fmla="*/ 76 h 427"/>
                <a:gd name="T48" fmla="*/ 116 w 140"/>
                <a:gd name="T49" fmla="*/ 108 h 427"/>
                <a:gd name="T50" fmla="*/ 127 w 140"/>
                <a:gd name="T51" fmla="*/ 140 h 427"/>
                <a:gd name="T52" fmla="*/ 134 w 140"/>
                <a:gd name="T53" fmla="*/ 173 h 427"/>
                <a:gd name="T54" fmla="*/ 139 w 140"/>
                <a:gd name="T55" fmla="*/ 205 h 427"/>
                <a:gd name="T56" fmla="*/ 140 w 140"/>
                <a:gd name="T57" fmla="*/ 236 h 427"/>
                <a:gd name="T58" fmla="*/ 139 w 140"/>
                <a:gd name="T59" fmla="*/ 268 h 427"/>
                <a:gd name="T60" fmla="*/ 134 w 140"/>
                <a:gd name="T61" fmla="*/ 297 h 427"/>
                <a:gd name="T62" fmla="*/ 126 w 140"/>
                <a:gd name="T63" fmla="*/ 324 h 42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0"/>
                <a:gd name="T97" fmla="*/ 0 h 427"/>
                <a:gd name="T98" fmla="*/ 140 w 140"/>
                <a:gd name="T99" fmla="*/ 427 h 42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0" h="427">
                  <a:moveTo>
                    <a:pt x="126" y="324"/>
                  </a:moveTo>
                  <a:lnTo>
                    <a:pt x="120" y="340"/>
                  </a:lnTo>
                  <a:lnTo>
                    <a:pt x="112" y="356"/>
                  </a:lnTo>
                  <a:lnTo>
                    <a:pt x="104" y="369"/>
                  </a:lnTo>
                  <a:lnTo>
                    <a:pt x="94" y="383"/>
                  </a:lnTo>
                  <a:lnTo>
                    <a:pt x="83" y="393"/>
                  </a:lnTo>
                  <a:lnTo>
                    <a:pt x="72" y="403"/>
                  </a:lnTo>
                  <a:lnTo>
                    <a:pt x="60" y="412"/>
                  </a:lnTo>
                  <a:lnTo>
                    <a:pt x="47" y="419"/>
                  </a:lnTo>
                  <a:lnTo>
                    <a:pt x="43" y="421"/>
                  </a:lnTo>
                  <a:lnTo>
                    <a:pt x="39" y="422"/>
                  </a:lnTo>
                  <a:lnTo>
                    <a:pt x="35" y="425"/>
                  </a:lnTo>
                  <a:lnTo>
                    <a:pt x="30" y="427"/>
                  </a:lnTo>
                  <a:lnTo>
                    <a:pt x="49" y="397"/>
                  </a:lnTo>
                  <a:lnTo>
                    <a:pt x="63" y="363"/>
                  </a:lnTo>
                  <a:lnTo>
                    <a:pt x="72" y="326"/>
                  </a:lnTo>
                  <a:lnTo>
                    <a:pt x="76" y="284"/>
                  </a:lnTo>
                  <a:lnTo>
                    <a:pt x="74" y="242"/>
                  </a:lnTo>
                  <a:lnTo>
                    <a:pt x="68" y="197"/>
                  </a:lnTo>
                  <a:lnTo>
                    <a:pt x="54" y="153"/>
                  </a:lnTo>
                  <a:lnTo>
                    <a:pt x="36" y="108"/>
                  </a:lnTo>
                  <a:lnTo>
                    <a:pt x="0" y="31"/>
                  </a:lnTo>
                  <a:lnTo>
                    <a:pt x="66" y="0"/>
                  </a:lnTo>
                  <a:lnTo>
                    <a:pt x="103" y="76"/>
                  </a:lnTo>
                  <a:lnTo>
                    <a:pt x="116" y="108"/>
                  </a:lnTo>
                  <a:lnTo>
                    <a:pt x="127" y="140"/>
                  </a:lnTo>
                  <a:lnTo>
                    <a:pt x="134" y="173"/>
                  </a:lnTo>
                  <a:lnTo>
                    <a:pt x="139" y="205"/>
                  </a:lnTo>
                  <a:lnTo>
                    <a:pt x="140" y="236"/>
                  </a:lnTo>
                  <a:lnTo>
                    <a:pt x="139" y="268"/>
                  </a:lnTo>
                  <a:lnTo>
                    <a:pt x="134" y="297"/>
                  </a:lnTo>
                  <a:lnTo>
                    <a:pt x="126" y="324"/>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58" name="Freeform 105"/>
            <p:cNvSpPr>
              <a:spLocks/>
            </p:cNvSpPr>
            <p:nvPr/>
          </p:nvSpPr>
          <p:spPr bwMode="auto">
            <a:xfrm>
              <a:off x="2391668" y="2229892"/>
              <a:ext cx="263128" cy="359866"/>
            </a:xfrm>
            <a:custGeom>
              <a:avLst/>
              <a:gdLst>
                <a:gd name="T0" fmla="*/ 136 w 136"/>
                <a:gd name="T1" fmla="*/ 150 h 186"/>
                <a:gd name="T2" fmla="*/ 77 w 136"/>
                <a:gd name="T3" fmla="*/ 69 h 186"/>
                <a:gd name="T4" fmla="*/ 82 w 136"/>
                <a:gd name="T5" fmla="*/ 59 h 186"/>
                <a:gd name="T6" fmla="*/ 86 w 136"/>
                <a:gd name="T7" fmla="*/ 48 h 186"/>
                <a:gd name="T8" fmla="*/ 84 w 136"/>
                <a:gd name="T9" fmla="*/ 37 h 186"/>
                <a:gd name="T10" fmla="*/ 82 w 136"/>
                <a:gd name="T11" fmla="*/ 27 h 186"/>
                <a:gd name="T12" fmla="*/ 77 w 136"/>
                <a:gd name="T13" fmla="*/ 19 h 186"/>
                <a:gd name="T14" fmla="*/ 72 w 136"/>
                <a:gd name="T15" fmla="*/ 12 h 186"/>
                <a:gd name="T16" fmla="*/ 66 w 136"/>
                <a:gd name="T17" fmla="*/ 7 h 186"/>
                <a:gd name="T18" fmla="*/ 59 w 136"/>
                <a:gd name="T19" fmla="*/ 4 h 186"/>
                <a:gd name="T20" fmla="*/ 51 w 136"/>
                <a:gd name="T21" fmla="*/ 1 h 186"/>
                <a:gd name="T22" fmla="*/ 43 w 136"/>
                <a:gd name="T23" fmla="*/ 0 h 186"/>
                <a:gd name="T24" fmla="*/ 35 w 136"/>
                <a:gd name="T25" fmla="*/ 1 h 186"/>
                <a:gd name="T26" fmla="*/ 26 w 136"/>
                <a:gd name="T27" fmla="*/ 4 h 186"/>
                <a:gd name="T28" fmla="*/ 12 w 136"/>
                <a:gd name="T29" fmla="*/ 13 h 186"/>
                <a:gd name="T30" fmla="*/ 2 w 136"/>
                <a:gd name="T31" fmla="*/ 28 h 186"/>
                <a:gd name="T32" fmla="*/ 0 w 136"/>
                <a:gd name="T33" fmla="*/ 44 h 186"/>
                <a:gd name="T34" fmla="*/ 2 w 136"/>
                <a:gd name="T35" fmla="*/ 60 h 186"/>
                <a:gd name="T36" fmla="*/ 8 w 136"/>
                <a:gd name="T37" fmla="*/ 70 h 186"/>
                <a:gd name="T38" fmla="*/ 15 w 136"/>
                <a:gd name="T39" fmla="*/ 77 h 186"/>
                <a:gd name="T40" fmla="*/ 25 w 136"/>
                <a:gd name="T41" fmla="*/ 82 h 186"/>
                <a:gd name="T42" fmla="*/ 35 w 136"/>
                <a:gd name="T43" fmla="*/ 86 h 186"/>
                <a:gd name="T44" fmla="*/ 52 w 136"/>
                <a:gd name="T45" fmla="*/ 186 h 186"/>
                <a:gd name="T46" fmla="*/ 136 w 136"/>
                <a:gd name="T47" fmla="*/ 150 h 18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6"/>
                <a:gd name="T73" fmla="*/ 0 h 186"/>
                <a:gd name="T74" fmla="*/ 136 w 136"/>
                <a:gd name="T75" fmla="*/ 186 h 18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6" h="186">
                  <a:moveTo>
                    <a:pt x="136" y="150"/>
                  </a:moveTo>
                  <a:lnTo>
                    <a:pt x="77" y="69"/>
                  </a:lnTo>
                  <a:lnTo>
                    <a:pt x="82" y="59"/>
                  </a:lnTo>
                  <a:lnTo>
                    <a:pt x="86" y="48"/>
                  </a:lnTo>
                  <a:lnTo>
                    <a:pt x="84" y="37"/>
                  </a:lnTo>
                  <a:lnTo>
                    <a:pt x="82" y="27"/>
                  </a:lnTo>
                  <a:lnTo>
                    <a:pt x="77" y="19"/>
                  </a:lnTo>
                  <a:lnTo>
                    <a:pt x="72" y="12"/>
                  </a:lnTo>
                  <a:lnTo>
                    <a:pt x="66" y="7"/>
                  </a:lnTo>
                  <a:lnTo>
                    <a:pt x="59" y="4"/>
                  </a:lnTo>
                  <a:lnTo>
                    <a:pt x="51" y="1"/>
                  </a:lnTo>
                  <a:lnTo>
                    <a:pt x="43" y="0"/>
                  </a:lnTo>
                  <a:lnTo>
                    <a:pt x="35" y="1"/>
                  </a:lnTo>
                  <a:lnTo>
                    <a:pt x="26" y="4"/>
                  </a:lnTo>
                  <a:lnTo>
                    <a:pt x="12" y="13"/>
                  </a:lnTo>
                  <a:lnTo>
                    <a:pt x="2" y="28"/>
                  </a:lnTo>
                  <a:lnTo>
                    <a:pt x="0" y="44"/>
                  </a:lnTo>
                  <a:lnTo>
                    <a:pt x="2" y="60"/>
                  </a:lnTo>
                  <a:lnTo>
                    <a:pt x="8" y="70"/>
                  </a:lnTo>
                  <a:lnTo>
                    <a:pt x="15" y="77"/>
                  </a:lnTo>
                  <a:lnTo>
                    <a:pt x="25" y="82"/>
                  </a:lnTo>
                  <a:lnTo>
                    <a:pt x="35" y="86"/>
                  </a:lnTo>
                  <a:lnTo>
                    <a:pt x="52" y="186"/>
                  </a:lnTo>
                  <a:lnTo>
                    <a:pt x="136" y="1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grpSp>
      <p:grpSp>
        <p:nvGrpSpPr>
          <p:cNvPr id="84" name="Group 121"/>
          <p:cNvGrpSpPr>
            <a:grpSpLocks/>
          </p:cNvGrpSpPr>
          <p:nvPr/>
        </p:nvGrpSpPr>
        <p:grpSpPr bwMode="auto">
          <a:xfrm>
            <a:off x="3147092" y="1353211"/>
            <a:ext cx="2057400" cy="1690688"/>
            <a:chOff x="334965" y="2640014"/>
            <a:chExt cx="3094061" cy="2541586"/>
          </a:xfrm>
        </p:grpSpPr>
        <p:sp>
          <p:nvSpPr>
            <p:cNvPr id="85" name="AutoShape 3"/>
            <p:cNvSpPr>
              <a:spLocks noChangeAspect="1" noChangeArrowheads="1" noTextEdit="1"/>
            </p:cNvSpPr>
            <p:nvPr/>
          </p:nvSpPr>
          <p:spPr bwMode="auto">
            <a:xfrm>
              <a:off x="334965" y="2640014"/>
              <a:ext cx="3094061" cy="2541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grpSp>
          <p:nvGrpSpPr>
            <p:cNvPr id="86" name="Group 205"/>
            <p:cNvGrpSpPr>
              <a:grpSpLocks/>
            </p:cNvGrpSpPr>
            <p:nvPr/>
          </p:nvGrpSpPr>
          <p:grpSpPr bwMode="auto">
            <a:xfrm>
              <a:off x="344491" y="2649539"/>
              <a:ext cx="3075011" cy="2522536"/>
              <a:chOff x="217" y="1669"/>
              <a:chExt cx="1937" cy="1589"/>
            </a:xfrm>
          </p:grpSpPr>
          <p:sp>
            <p:nvSpPr>
              <p:cNvPr id="438" name="Freeform 5"/>
              <p:cNvSpPr>
                <a:spLocks/>
              </p:cNvSpPr>
              <p:nvPr/>
            </p:nvSpPr>
            <p:spPr bwMode="auto">
              <a:xfrm>
                <a:off x="217" y="1669"/>
                <a:ext cx="1937" cy="1589"/>
              </a:xfrm>
              <a:custGeom>
                <a:avLst/>
                <a:gdLst>
                  <a:gd name="T0" fmla="*/ 1934 w 1937"/>
                  <a:gd name="T1" fmla="*/ 1244 h 1589"/>
                  <a:gd name="T2" fmla="*/ 1930 w 1937"/>
                  <a:gd name="T3" fmla="*/ 1234 h 1589"/>
                  <a:gd name="T4" fmla="*/ 1918 w 1937"/>
                  <a:gd name="T5" fmla="*/ 1222 h 1589"/>
                  <a:gd name="T6" fmla="*/ 1899 w 1937"/>
                  <a:gd name="T7" fmla="*/ 1212 h 1589"/>
                  <a:gd name="T8" fmla="*/ 1883 w 1937"/>
                  <a:gd name="T9" fmla="*/ 1209 h 1589"/>
                  <a:gd name="T10" fmla="*/ 1082 w 1937"/>
                  <a:gd name="T11" fmla="*/ 978 h 1589"/>
                  <a:gd name="T12" fmla="*/ 1051 w 1937"/>
                  <a:gd name="T13" fmla="*/ 557 h 1589"/>
                  <a:gd name="T14" fmla="*/ 1022 w 1937"/>
                  <a:gd name="T15" fmla="*/ 162 h 1589"/>
                  <a:gd name="T16" fmla="*/ 1013 w 1937"/>
                  <a:gd name="T17" fmla="*/ 133 h 1589"/>
                  <a:gd name="T18" fmla="*/ 987 w 1937"/>
                  <a:gd name="T19" fmla="*/ 114 h 1589"/>
                  <a:gd name="T20" fmla="*/ 965 w 1937"/>
                  <a:gd name="T21" fmla="*/ 111 h 1589"/>
                  <a:gd name="T22" fmla="*/ 79 w 1937"/>
                  <a:gd name="T23" fmla="*/ 3 h 1589"/>
                  <a:gd name="T24" fmla="*/ 67 w 1937"/>
                  <a:gd name="T25" fmla="*/ 3 h 1589"/>
                  <a:gd name="T26" fmla="*/ 45 w 1937"/>
                  <a:gd name="T27" fmla="*/ 3 h 1589"/>
                  <a:gd name="T28" fmla="*/ 19 w 1937"/>
                  <a:gd name="T29" fmla="*/ 16 h 1589"/>
                  <a:gd name="T30" fmla="*/ 7 w 1937"/>
                  <a:gd name="T31" fmla="*/ 35 h 1589"/>
                  <a:gd name="T32" fmla="*/ 0 w 1937"/>
                  <a:gd name="T33" fmla="*/ 73 h 1589"/>
                  <a:gd name="T34" fmla="*/ 0 w 1937"/>
                  <a:gd name="T35" fmla="*/ 89 h 1589"/>
                  <a:gd name="T36" fmla="*/ 41 w 1937"/>
                  <a:gd name="T37" fmla="*/ 620 h 1589"/>
                  <a:gd name="T38" fmla="*/ 79 w 1937"/>
                  <a:gd name="T39" fmla="*/ 1117 h 1589"/>
                  <a:gd name="T40" fmla="*/ 83 w 1937"/>
                  <a:gd name="T41" fmla="*/ 1155 h 1589"/>
                  <a:gd name="T42" fmla="*/ 83 w 1937"/>
                  <a:gd name="T43" fmla="*/ 1168 h 1589"/>
                  <a:gd name="T44" fmla="*/ 86 w 1937"/>
                  <a:gd name="T45" fmla="*/ 1174 h 1589"/>
                  <a:gd name="T46" fmla="*/ 98 w 1937"/>
                  <a:gd name="T47" fmla="*/ 1193 h 1589"/>
                  <a:gd name="T48" fmla="*/ 124 w 1937"/>
                  <a:gd name="T49" fmla="*/ 1206 h 1589"/>
                  <a:gd name="T50" fmla="*/ 133 w 1937"/>
                  <a:gd name="T51" fmla="*/ 1209 h 1589"/>
                  <a:gd name="T52" fmla="*/ 146 w 1937"/>
                  <a:gd name="T53" fmla="*/ 1228 h 1589"/>
                  <a:gd name="T54" fmla="*/ 178 w 1937"/>
                  <a:gd name="T55" fmla="*/ 1250 h 1589"/>
                  <a:gd name="T56" fmla="*/ 190 w 1937"/>
                  <a:gd name="T57" fmla="*/ 1253 h 1589"/>
                  <a:gd name="T58" fmla="*/ 1022 w 1937"/>
                  <a:gd name="T59" fmla="*/ 1573 h 1589"/>
                  <a:gd name="T60" fmla="*/ 1101 w 1937"/>
                  <a:gd name="T61" fmla="*/ 1589 h 1589"/>
                  <a:gd name="T62" fmla="*/ 1146 w 1937"/>
                  <a:gd name="T63" fmla="*/ 1582 h 1589"/>
                  <a:gd name="T64" fmla="*/ 1177 w 1937"/>
                  <a:gd name="T65" fmla="*/ 1573 h 1589"/>
                  <a:gd name="T66" fmla="*/ 1788 w 1937"/>
                  <a:gd name="T67" fmla="*/ 1374 h 1589"/>
                  <a:gd name="T68" fmla="*/ 1854 w 1937"/>
                  <a:gd name="T69" fmla="*/ 1351 h 1589"/>
                  <a:gd name="T70" fmla="*/ 1886 w 1937"/>
                  <a:gd name="T71" fmla="*/ 1342 h 1589"/>
                  <a:gd name="T72" fmla="*/ 1918 w 1937"/>
                  <a:gd name="T73" fmla="*/ 1323 h 1589"/>
                  <a:gd name="T74" fmla="*/ 1927 w 1937"/>
                  <a:gd name="T75" fmla="*/ 1301 h 1589"/>
                  <a:gd name="T76" fmla="*/ 1934 w 1937"/>
                  <a:gd name="T77" fmla="*/ 1269 h 1589"/>
                  <a:gd name="T78" fmla="*/ 1934 w 1937"/>
                  <a:gd name="T79" fmla="*/ 1269 h 1589"/>
                  <a:gd name="T80" fmla="*/ 1934 w 1937"/>
                  <a:gd name="T81" fmla="*/ 1266 h 1589"/>
                  <a:gd name="T82" fmla="*/ 1937 w 1937"/>
                  <a:gd name="T83" fmla="*/ 1256 h 1589"/>
                  <a:gd name="T84" fmla="*/ 1937 w 1937"/>
                  <a:gd name="T85" fmla="*/ 1247 h 158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37"/>
                  <a:gd name="T130" fmla="*/ 0 h 1589"/>
                  <a:gd name="T131" fmla="*/ 1937 w 1937"/>
                  <a:gd name="T132" fmla="*/ 1589 h 158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37" h="1589">
                    <a:moveTo>
                      <a:pt x="1937" y="1247"/>
                    </a:moveTo>
                    <a:lnTo>
                      <a:pt x="1937" y="1247"/>
                    </a:lnTo>
                    <a:lnTo>
                      <a:pt x="1934" y="1244"/>
                    </a:lnTo>
                    <a:lnTo>
                      <a:pt x="1934" y="1241"/>
                    </a:lnTo>
                    <a:lnTo>
                      <a:pt x="1930" y="1234"/>
                    </a:lnTo>
                    <a:lnTo>
                      <a:pt x="1924" y="1228"/>
                    </a:lnTo>
                    <a:lnTo>
                      <a:pt x="1918" y="1222"/>
                    </a:lnTo>
                    <a:lnTo>
                      <a:pt x="1899" y="1212"/>
                    </a:lnTo>
                    <a:lnTo>
                      <a:pt x="1896" y="1212"/>
                    </a:lnTo>
                    <a:lnTo>
                      <a:pt x="1883" y="1209"/>
                    </a:lnTo>
                    <a:lnTo>
                      <a:pt x="1481" y="1092"/>
                    </a:lnTo>
                    <a:lnTo>
                      <a:pt x="1082" y="978"/>
                    </a:lnTo>
                    <a:lnTo>
                      <a:pt x="1051" y="557"/>
                    </a:lnTo>
                    <a:lnTo>
                      <a:pt x="1032" y="291"/>
                    </a:lnTo>
                    <a:lnTo>
                      <a:pt x="1022" y="162"/>
                    </a:lnTo>
                    <a:lnTo>
                      <a:pt x="1019" y="146"/>
                    </a:lnTo>
                    <a:lnTo>
                      <a:pt x="1013" y="133"/>
                    </a:lnTo>
                    <a:lnTo>
                      <a:pt x="1000" y="121"/>
                    </a:lnTo>
                    <a:lnTo>
                      <a:pt x="987" y="114"/>
                    </a:lnTo>
                    <a:lnTo>
                      <a:pt x="965" y="111"/>
                    </a:lnTo>
                    <a:lnTo>
                      <a:pt x="956" y="108"/>
                    </a:lnTo>
                    <a:lnTo>
                      <a:pt x="79" y="3"/>
                    </a:lnTo>
                    <a:lnTo>
                      <a:pt x="67" y="3"/>
                    </a:lnTo>
                    <a:lnTo>
                      <a:pt x="57" y="0"/>
                    </a:lnTo>
                    <a:lnTo>
                      <a:pt x="45" y="3"/>
                    </a:lnTo>
                    <a:lnTo>
                      <a:pt x="29" y="10"/>
                    </a:lnTo>
                    <a:lnTo>
                      <a:pt x="19" y="16"/>
                    </a:lnTo>
                    <a:lnTo>
                      <a:pt x="13" y="22"/>
                    </a:lnTo>
                    <a:lnTo>
                      <a:pt x="7" y="35"/>
                    </a:lnTo>
                    <a:lnTo>
                      <a:pt x="3" y="48"/>
                    </a:lnTo>
                    <a:lnTo>
                      <a:pt x="0" y="73"/>
                    </a:lnTo>
                    <a:lnTo>
                      <a:pt x="0" y="89"/>
                    </a:lnTo>
                    <a:lnTo>
                      <a:pt x="41" y="620"/>
                    </a:lnTo>
                    <a:lnTo>
                      <a:pt x="70" y="991"/>
                    </a:lnTo>
                    <a:lnTo>
                      <a:pt x="79" y="1117"/>
                    </a:lnTo>
                    <a:lnTo>
                      <a:pt x="83" y="1155"/>
                    </a:lnTo>
                    <a:lnTo>
                      <a:pt x="83" y="1165"/>
                    </a:lnTo>
                    <a:lnTo>
                      <a:pt x="83" y="1168"/>
                    </a:lnTo>
                    <a:lnTo>
                      <a:pt x="86" y="1174"/>
                    </a:lnTo>
                    <a:lnTo>
                      <a:pt x="89" y="1184"/>
                    </a:lnTo>
                    <a:lnTo>
                      <a:pt x="98" y="1193"/>
                    </a:lnTo>
                    <a:lnTo>
                      <a:pt x="111" y="1199"/>
                    </a:lnTo>
                    <a:lnTo>
                      <a:pt x="124" y="1206"/>
                    </a:lnTo>
                    <a:lnTo>
                      <a:pt x="133" y="1209"/>
                    </a:lnTo>
                    <a:lnTo>
                      <a:pt x="140" y="1218"/>
                    </a:lnTo>
                    <a:lnTo>
                      <a:pt x="146" y="1228"/>
                    </a:lnTo>
                    <a:lnTo>
                      <a:pt x="162" y="1241"/>
                    </a:lnTo>
                    <a:lnTo>
                      <a:pt x="178" y="1250"/>
                    </a:lnTo>
                    <a:lnTo>
                      <a:pt x="190" y="1253"/>
                    </a:lnTo>
                    <a:lnTo>
                      <a:pt x="1022" y="1573"/>
                    </a:lnTo>
                    <a:lnTo>
                      <a:pt x="1044" y="1582"/>
                    </a:lnTo>
                    <a:lnTo>
                      <a:pt x="1067" y="1586"/>
                    </a:lnTo>
                    <a:lnTo>
                      <a:pt x="1101" y="1589"/>
                    </a:lnTo>
                    <a:lnTo>
                      <a:pt x="1130" y="1586"/>
                    </a:lnTo>
                    <a:lnTo>
                      <a:pt x="1146" y="1582"/>
                    </a:lnTo>
                    <a:lnTo>
                      <a:pt x="1177" y="1573"/>
                    </a:lnTo>
                    <a:lnTo>
                      <a:pt x="1576" y="1443"/>
                    </a:lnTo>
                    <a:lnTo>
                      <a:pt x="1788" y="1374"/>
                    </a:lnTo>
                    <a:lnTo>
                      <a:pt x="1854" y="1351"/>
                    </a:lnTo>
                    <a:lnTo>
                      <a:pt x="1877" y="1345"/>
                    </a:lnTo>
                    <a:lnTo>
                      <a:pt x="1886" y="1342"/>
                    </a:lnTo>
                    <a:lnTo>
                      <a:pt x="1902" y="1332"/>
                    </a:lnTo>
                    <a:lnTo>
                      <a:pt x="1918" y="1323"/>
                    </a:lnTo>
                    <a:lnTo>
                      <a:pt x="1924" y="1310"/>
                    </a:lnTo>
                    <a:lnTo>
                      <a:pt x="1927" y="1301"/>
                    </a:lnTo>
                    <a:lnTo>
                      <a:pt x="1934" y="1269"/>
                    </a:lnTo>
                    <a:lnTo>
                      <a:pt x="1934" y="1266"/>
                    </a:lnTo>
                    <a:lnTo>
                      <a:pt x="1937" y="1260"/>
                    </a:lnTo>
                    <a:lnTo>
                      <a:pt x="1937" y="1256"/>
                    </a:lnTo>
                    <a:lnTo>
                      <a:pt x="1937" y="1253"/>
                    </a:lnTo>
                    <a:lnTo>
                      <a:pt x="1937" y="12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39" name="Freeform 6"/>
              <p:cNvSpPr>
                <a:spLocks/>
              </p:cNvSpPr>
              <p:nvPr/>
            </p:nvSpPr>
            <p:spPr bwMode="auto">
              <a:xfrm>
                <a:off x="265" y="1691"/>
                <a:ext cx="1015" cy="1168"/>
              </a:xfrm>
              <a:custGeom>
                <a:avLst/>
                <a:gdLst>
                  <a:gd name="T0" fmla="*/ 28 w 1015"/>
                  <a:gd name="T1" fmla="*/ 0 h 1168"/>
                  <a:gd name="T2" fmla="*/ 28 w 1015"/>
                  <a:gd name="T3" fmla="*/ 0 h 1168"/>
                  <a:gd name="T4" fmla="*/ 914 w 1015"/>
                  <a:gd name="T5" fmla="*/ 108 h 1168"/>
                  <a:gd name="T6" fmla="*/ 914 w 1015"/>
                  <a:gd name="T7" fmla="*/ 108 h 1168"/>
                  <a:gd name="T8" fmla="*/ 927 w 1015"/>
                  <a:gd name="T9" fmla="*/ 108 h 1168"/>
                  <a:gd name="T10" fmla="*/ 939 w 1015"/>
                  <a:gd name="T11" fmla="*/ 114 h 1168"/>
                  <a:gd name="T12" fmla="*/ 946 w 1015"/>
                  <a:gd name="T13" fmla="*/ 118 h 1168"/>
                  <a:gd name="T14" fmla="*/ 949 w 1015"/>
                  <a:gd name="T15" fmla="*/ 124 h 1168"/>
                  <a:gd name="T16" fmla="*/ 955 w 1015"/>
                  <a:gd name="T17" fmla="*/ 130 h 1168"/>
                  <a:gd name="T18" fmla="*/ 955 w 1015"/>
                  <a:gd name="T19" fmla="*/ 140 h 1168"/>
                  <a:gd name="T20" fmla="*/ 955 w 1015"/>
                  <a:gd name="T21" fmla="*/ 140 h 1168"/>
                  <a:gd name="T22" fmla="*/ 1015 w 1015"/>
                  <a:gd name="T23" fmla="*/ 978 h 1168"/>
                  <a:gd name="T24" fmla="*/ 101 w 1015"/>
                  <a:gd name="T25" fmla="*/ 1168 h 1168"/>
                  <a:gd name="T26" fmla="*/ 101 w 1015"/>
                  <a:gd name="T27" fmla="*/ 1168 h 1168"/>
                  <a:gd name="T28" fmla="*/ 98 w 1015"/>
                  <a:gd name="T29" fmla="*/ 1168 h 1168"/>
                  <a:gd name="T30" fmla="*/ 0 w 1015"/>
                  <a:gd name="T31" fmla="*/ 32 h 1168"/>
                  <a:gd name="T32" fmla="*/ 0 w 1015"/>
                  <a:gd name="T33" fmla="*/ 32 h 1168"/>
                  <a:gd name="T34" fmla="*/ 0 w 1015"/>
                  <a:gd name="T35" fmla="*/ 29 h 1168"/>
                  <a:gd name="T36" fmla="*/ 3 w 1015"/>
                  <a:gd name="T37" fmla="*/ 19 h 1168"/>
                  <a:gd name="T38" fmla="*/ 6 w 1015"/>
                  <a:gd name="T39" fmla="*/ 13 h 1168"/>
                  <a:gd name="T40" fmla="*/ 12 w 1015"/>
                  <a:gd name="T41" fmla="*/ 7 h 1168"/>
                  <a:gd name="T42" fmla="*/ 19 w 1015"/>
                  <a:gd name="T43" fmla="*/ 4 h 1168"/>
                  <a:gd name="T44" fmla="*/ 28 w 1015"/>
                  <a:gd name="T45" fmla="*/ 0 h 1168"/>
                  <a:gd name="T46" fmla="*/ 28 w 1015"/>
                  <a:gd name="T47" fmla="*/ 0 h 11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15"/>
                  <a:gd name="T73" fmla="*/ 0 h 1168"/>
                  <a:gd name="T74" fmla="*/ 1015 w 1015"/>
                  <a:gd name="T75" fmla="*/ 1168 h 11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15" h="1168">
                    <a:moveTo>
                      <a:pt x="28" y="0"/>
                    </a:moveTo>
                    <a:lnTo>
                      <a:pt x="28" y="0"/>
                    </a:lnTo>
                    <a:lnTo>
                      <a:pt x="914" y="108"/>
                    </a:lnTo>
                    <a:lnTo>
                      <a:pt x="927" y="108"/>
                    </a:lnTo>
                    <a:lnTo>
                      <a:pt x="939" y="114"/>
                    </a:lnTo>
                    <a:lnTo>
                      <a:pt x="946" y="118"/>
                    </a:lnTo>
                    <a:lnTo>
                      <a:pt x="949" y="124"/>
                    </a:lnTo>
                    <a:lnTo>
                      <a:pt x="955" y="130"/>
                    </a:lnTo>
                    <a:lnTo>
                      <a:pt x="955" y="140"/>
                    </a:lnTo>
                    <a:lnTo>
                      <a:pt x="1015" y="978"/>
                    </a:lnTo>
                    <a:lnTo>
                      <a:pt x="101" y="1168"/>
                    </a:lnTo>
                    <a:lnTo>
                      <a:pt x="98" y="1168"/>
                    </a:lnTo>
                    <a:lnTo>
                      <a:pt x="0" y="32"/>
                    </a:lnTo>
                    <a:lnTo>
                      <a:pt x="0" y="29"/>
                    </a:lnTo>
                    <a:lnTo>
                      <a:pt x="3" y="19"/>
                    </a:lnTo>
                    <a:lnTo>
                      <a:pt x="6" y="13"/>
                    </a:lnTo>
                    <a:lnTo>
                      <a:pt x="12" y="7"/>
                    </a:lnTo>
                    <a:lnTo>
                      <a:pt x="19" y="4"/>
                    </a:lnTo>
                    <a:lnTo>
                      <a:pt x="28"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40" name="Freeform 7"/>
              <p:cNvSpPr>
                <a:spLocks/>
              </p:cNvSpPr>
              <p:nvPr/>
            </p:nvSpPr>
            <p:spPr bwMode="auto">
              <a:xfrm>
                <a:off x="1132" y="1884"/>
                <a:ext cx="148" cy="817"/>
              </a:xfrm>
              <a:custGeom>
                <a:avLst/>
                <a:gdLst>
                  <a:gd name="T0" fmla="*/ 0 w 148"/>
                  <a:gd name="T1" fmla="*/ 817 h 817"/>
                  <a:gd name="T2" fmla="*/ 148 w 148"/>
                  <a:gd name="T3" fmla="*/ 785 h 817"/>
                  <a:gd name="T4" fmla="*/ 148 w 148"/>
                  <a:gd name="T5" fmla="*/ 785 h 817"/>
                  <a:gd name="T6" fmla="*/ 91 w 148"/>
                  <a:gd name="T7" fmla="*/ 0 h 817"/>
                  <a:gd name="T8" fmla="*/ 0 w 148"/>
                  <a:gd name="T9" fmla="*/ 817 h 817"/>
                  <a:gd name="T10" fmla="*/ 0 60000 65536"/>
                  <a:gd name="T11" fmla="*/ 0 60000 65536"/>
                  <a:gd name="T12" fmla="*/ 0 60000 65536"/>
                  <a:gd name="T13" fmla="*/ 0 60000 65536"/>
                  <a:gd name="T14" fmla="*/ 0 60000 65536"/>
                  <a:gd name="T15" fmla="*/ 0 w 148"/>
                  <a:gd name="T16" fmla="*/ 0 h 817"/>
                  <a:gd name="T17" fmla="*/ 148 w 148"/>
                  <a:gd name="T18" fmla="*/ 817 h 817"/>
                </a:gdLst>
                <a:ahLst/>
                <a:cxnLst>
                  <a:cxn ang="T10">
                    <a:pos x="T0" y="T1"/>
                  </a:cxn>
                  <a:cxn ang="T11">
                    <a:pos x="T2" y="T3"/>
                  </a:cxn>
                  <a:cxn ang="T12">
                    <a:pos x="T4" y="T5"/>
                  </a:cxn>
                  <a:cxn ang="T13">
                    <a:pos x="T6" y="T7"/>
                  </a:cxn>
                  <a:cxn ang="T14">
                    <a:pos x="T8" y="T9"/>
                  </a:cxn>
                </a:cxnLst>
                <a:rect l="T15" t="T16" r="T17" b="T18"/>
                <a:pathLst>
                  <a:path w="148" h="817">
                    <a:moveTo>
                      <a:pt x="0" y="817"/>
                    </a:moveTo>
                    <a:lnTo>
                      <a:pt x="148" y="785"/>
                    </a:lnTo>
                    <a:lnTo>
                      <a:pt x="91" y="0"/>
                    </a:lnTo>
                    <a:lnTo>
                      <a:pt x="0" y="81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41" name="Freeform 8"/>
              <p:cNvSpPr>
                <a:spLocks/>
              </p:cNvSpPr>
              <p:nvPr/>
            </p:nvSpPr>
            <p:spPr bwMode="auto">
              <a:xfrm>
                <a:off x="1094" y="1802"/>
                <a:ext cx="129" cy="905"/>
              </a:xfrm>
              <a:custGeom>
                <a:avLst/>
                <a:gdLst>
                  <a:gd name="T0" fmla="*/ 126 w 129"/>
                  <a:gd name="T1" fmla="*/ 29 h 905"/>
                  <a:gd name="T2" fmla="*/ 126 w 129"/>
                  <a:gd name="T3" fmla="*/ 29 h 905"/>
                  <a:gd name="T4" fmla="*/ 123 w 129"/>
                  <a:gd name="T5" fmla="*/ 16 h 905"/>
                  <a:gd name="T6" fmla="*/ 117 w 129"/>
                  <a:gd name="T7" fmla="*/ 10 h 905"/>
                  <a:gd name="T8" fmla="*/ 110 w 129"/>
                  <a:gd name="T9" fmla="*/ 3 h 905"/>
                  <a:gd name="T10" fmla="*/ 101 w 129"/>
                  <a:gd name="T11" fmla="*/ 0 h 905"/>
                  <a:gd name="T12" fmla="*/ 0 w 129"/>
                  <a:gd name="T13" fmla="*/ 905 h 905"/>
                  <a:gd name="T14" fmla="*/ 38 w 129"/>
                  <a:gd name="T15" fmla="*/ 899 h 905"/>
                  <a:gd name="T16" fmla="*/ 129 w 129"/>
                  <a:gd name="T17" fmla="*/ 82 h 905"/>
                  <a:gd name="T18" fmla="*/ 129 w 129"/>
                  <a:gd name="T19" fmla="*/ 82 h 905"/>
                  <a:gd name="T20" fmla="*/ 126 w 129"/>
                  <a:gd name="T21" fmla="*/ 29 h 905"/>
                  <a:gd name="T22" fmla="*/ 126 w 129"/>
                  <a:gd name="T23" fmla="*/ 29 h 9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9"/>
                  <a:gd name="T37" fmla="*/ 0 h 905"/>
                  <a:gd name="T38" fmla="*/ 129 w 129"/>
                  <a:gd name="T39" fmla="*/ 905 h 90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9" h="905">
                    <a:moveTo>
                      <a:pt x="126" y="29"/>
                    </a:moveTo>
                    <a:lnTo>
                      <a:pt x="126" y="29"/>
                    </a:lnTo>
                    <a:lnTo>
                      <a:pt x="123" y="16"/>
                    </a:lnTo>
                    <a:lnTo>
                      <a:pt x="117" y="10"/>
                    </a:lnTo>
                    <a:lnTo>
                      <a:pt x="110" y="3"/>
                    </a:lnTo>
                    <a:lnTo>
                      <a:pt x="101" y="0"/>
                    </a:lnTo>
                    <a:lnTo>
                      <a:pt x="0" y="905"/>
                    </a:lnTo>
                    <a:lnTo>
                      <a:pt x="38" y="899"/>
                    </a:lnTo>
                    <a:lnTo>
                      <a:pt x="129" y="82"/>
                    </a:lnTo>
                    <a:lnTo>
                      <a:pt x="126" y="2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42" name="Freeform 9"/>
              <p:cNvSpPr>
                <a:spLocks/>
              </p:cNvSpPr>
              <p:nvPr/>
            </p:nvSpPr>
            <p:spPr bwMode="auto">
              <a:xfrm>
                <a:off x="1056" y="1796"/>
                <a:ext cx="139" cy="921"/>
              </a:xfrm>
              <a:custGeom>
                <a:avLst/>
                <a:gdLst>
                  <a:gd name="T0" fmla="*/ 123 w 139"/>
                  <a:gd name="T1" fmla="*/ 3 h 921"/>
                  <a:gd name="T2" fmla="*/ 123 w 139"/>
                  <a:gd name="T3" fmla="*/ 3 h 921"/>
                  <a:gd name="T4" fmla="*/ 104 w 139"/>
                  <a:gd name="T5" fmla="*/ 0 h 921"/>
                  <a:gd name="T6" fmla="*/ 0 w 139"/>
                  <a:gd name="T7" fmla="*/ 921 h 921"/>
                  <a:gd name="T8" fmla="*/ 38 w 139"/>
                  <a:gd name="T9" fmla="*/ 911 h 921"/>
                  <a:gd name="T10" fmla="*/ 139 w 139"/>
                  <a:gd name="T11" fmla="*/ 6 h 921"/>
                  <a:gd name="T12" fmla="*/ 139 w 139"/>
                  <a:gd name="T13" fmla="*/ 6 h 921"/>
                  <a:gd name="T14" fmla="*/ 123 w 139"/>
                  <a:gd name="T15" fmla="*/ 3 h 921"/>
                  <a:gd name="T16" fmla="*/ 123 w 139"/>
                  <a:gd name="T17" fmla="*/ 3 h 9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9"/>
                  <a:gd name="T28" fmla="*/ 0 h 921"/>
                  <a:gd name="T29" fmla="*/ 139 w 139"/>
                  <a:gd name="T30" fmla="*/ 921 h 9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9" h="921">
                    <a:moveTo>
                      <a:pt x="123" y="3"/>
                    </a:moveTo>
                    <a:lnTo>
                      <a:pt x="123" y="3"/>
                    </a:lnTo>
                    <a:lnTo>
                      <a:pt x="104" y="0"/>
                    </a:lnTo>
                    <a:lnTo>
                      <a:pt x="0" y="921"/>
                    </a:lnTo>
                    <a:lnTo>
                      <a:pt x="38" y="911"/>
                    </a:lnTo>
                    <a:lnTo>
                      <a:pt x="139" y="6"/>
                    </a:lnTo>
                    <a:lnTo>
                      <a:pt x="123" y="3"/>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43" name="Freeform 10"/>
              <p:cNvSpPr>
                <a:spLocks/>
              </p:cNvSpPr>
              <p:nvPr/>
            </p:nvSpPr>
            <p:spPr bwMode="auto">
              <a:xfrm>
                <a:off x="1018" y="1790"/>
                <a:ext cx="142" cy="933"/>
              </a:xfrm>
              <a:custGeom>
                <a:avLst/>
                <a:gdLst>
                  <a:gd name="T0" fmla="*/ 104 w 142"/>
                  <a:gd name="T1" fmla="*/ 0 h 933"/>
                  <a:gd name="T2" fmla="*/ 0 w 142"/>
                  <a:gd name="T3" fmla="*/ 933 h 933"/>
                  <a:gd name="T4" fmla="*/ 38 w 142"/>
                  <a:gd name="T5" fmla="*/ 927 h 933"/>
                  <a:gd name="T6" fmla="*/ 142 w 142"/>
                  <a:gd name="T7" fmla="*/ 6 h 933"/>
                  <a:gd name="T8" fmla="*/ 142 w 142"/>
                  <a:gd name="T9" fmla="*/ 6 h 933"/>
                  <a:gd name="T10" fmla="*/ 104 w 142"/>
                  <a:gd name="T11" fmla="*/ 0 h 933"/>
                  <a:gd name="T12" fmla="*/ 104 w 142"/>
                  <a:gd name="T13" fmla="*/ 0 h 933"/>
                  <a:gd name="T14" fmla="*/ 0 60000 65536"/>
                  <a:gd name="T15" fmla="*/ 0 60000 65536"/>
                  <a:gd name="T16" fmla="*/ 0 60000 65536"/>
                  <a:gd name="T17" fmla="*/ 0 60000 65536"/>
                  <a:gd name="T18" fmla="*/ 0 60000 65536"/>
                  <a:gd name="T19" fmla="*/ 0 60000 65536"/>
                  <a:gd name="T20" fmla="*/ 0 60000 65536"/>
                  <a:gd name="T21" fmla="*/ 0 w 142"/>
                  <a:gd name="T22" fmla="*/ 0 h 933"/>
                  <a:gd name="T23" fmla="*/ 142 w 142"/>
                  <a:gd name="T24" fmla="*/ 933 h 9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2" h="933">
                    <a:moveTo>
                      <a:pt x="104" y="0"/>
                    </a:moveTo>
                    <a:lnTo>
                      <a:pt x="0" y="933"/>
                    </a:lnTo>
                    <a:lnTo>
                      <a:pt x="38" y="927"/>
                    </a:lnTo>
                    <a:lnTo>
                      <a:pt x="142" y="6"/>
                    </a:lnTo>
                    <a:lnTo>
                      <a:pt x="10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44" name="Freeform 11"/>
              <p:cNvSpPr>
                <a:spLocks/>
              </p:cNvSpPr>
              <p:nvPr/>
            </p:nvSpPr>
            <p:spPr bwMode="auto">
              <a:xfrm>
                <a:off x="980" y="1786"/>
                <a:ext cx="142" cy="946"/>
              </a:xfrm>
              <a:custGeom>
                <a:avLst/>
                <a:gdLst>
                  <a:gd name="T0" fmla="*/ 104 w 142"/>
                  <a:gd name="T1" fmla="*/ 0 h 946"/>
                  <a:gd name="T2" fmla="*/ 0 w 142"/>
                  <a:gd name="T3" fmla="*/ 946 h 946"/>
                  <a:gd name="T4" fmla="*/ 38 w 142"/>
                  <a:gd name="T5" fmla="*/ 937 h 946"/>
                  <a:gd name="T6" fmla="*/ 142 w 142"/>
                  <a:gd name="T7" fmla="*/ 4 h 946"/>
                  <a:gd name="T8" fmla="*/ 142 w 142"/>
                  <a:gd name="T9" fmla="*/ 4 h 946"/>
                  <a:gd name="T10" fmla="*/ 104 w 142"/>
                  <a:gd name="T11" fmla="*/ 0 h 946"/>
                  <a:gd name="T12" fmla="*/ 104 w 142"/>
                  <a:gd name="T13" fmla="*/ 0 h 946"/>
                  <a:gd name="T14" fmla="*/ 0 60000 65536"/>
                  <a:gd name="T15" fmla="*/ 0 60000 65536"/>
                  <a:gd name="T16" fmla="*/ 0 60000 65536"/>
                  <a:gd name="T17" fmla="*/ 0 60000 65536"/>
                  <a:gd name="T18" fmla="*/ 0 60000 65536"/>
                  <a:gd name="T19" fmla="*/ 0 60000 65536"/>
                  <a:gd name="T20" fmla="*/ 0 60000 65536"/>
                  <a:gd name="T21" fmla="*/ 0 w 142"/>
                  <a:gd name="T22" fmla="*/ 0 h 946"/>
                  <a:gd name="T23" fmla="*/ 142 w 142"/>
                  <a:gd name="T24" fmla="*/ 946 h 9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2" h="946">
                    <a:moveTo>
                      <a:pt x="104" y="0"/>
                    </a:moveTo>
                    <a:lnTo>
                      <a:pt x="0" y="946"/>
                    </a:lnTo>
                    <a:lnTo>
                      <a:pt x="38" y="937"/>
                    </a:lnTo>
                    <a:lnTo>
                      <a:pt x="142" y="4"/>
                    </a:lnTo>
                    <a:lnTo>
                      <a:pt x="104"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45" name="Freeform 12"/>
              <p:cNvSpPr>
                <a:spLocks/>
              </p:cNvSpPr>
              <p:nvPr/>
            </p:nvSpPr>
            <p:spPr bwMode="auto">
              <a:xfrm>
                <a:off x="942" y="1783"/>
                <a:ext cx="142" cy="956"/>
              </a:xfrm>
              <a:custGeom>
                <a:avLst/>
                <a:gdLst>
                  <a:gd name="T0" fmla="*/ 107 w 142"/>
                  <a:gd name="T1" fmla="*/ 0 h 956"/>
                  <a:gd name="T2" fmla="*/ 0 w 142"/>
                  <a:gd name="T3" fmla="*/ 956 h 956"/>
                  <a:gd name="T4" fmla="*/ 38 w 142"/>
                  <a:gd name="T5" fmla="*/ 949 h 956"/>
                  <a:gd name="T6" fmla="*/ 142 w 142"/>
                  <a:gd name="T7" fmla="*/ 3 h 956"/>
                  <a:gd name="T8" fmla="*/ 142 w 142"/>
                  <a:gd name="T9" fmla="*/ 3 h 956"/>
                  <a:gd name="T10" fmla="*/ 107 w 142"/>
                  <a:gd name="T11" fmla="*/ 0 h 956"/>
                  <a:gd name="T12" fmla="*/ 107 w 142"/>
                  <a:gd name="T13" fmla="*/ 0 h 956"/>
                  <a:gd name="T14" fmla="*/ 0 60000 65536"/>
                  <a:gd name="T15" fmla="*/ 0 60000 65536"/>
                  <a:gd name="T16" fmla="*/ 0 60000 65536"/>
                  <a:gd name="T17" fmla="*/ 0 60000 65536"/>
                  <a:gd name="T18" fmla="*/ 0 60000 65536"/>
                  <a:gd name="T19" fmla="*/ 0 60000 65536"/>
                  <a:gd name="T20" fmla="*/ 0 60000 65536"/>
                  <a:gd name="T21" fmla="*/ 0 w 142"/>
                  <a:gd name="T22" fmla="*/ 0 h 956"/>
                  <a:gd name="T23" fmla="*/ 142 w 142"/>
                  <a:gd name="T24" fmla="*/ 956 h 9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2" h="956">
                    <a:moveTo>
                      <a:pt x="107" y="0"/>
                    </a:moveTo>
                    <a:lnTo>
                      <a:pt x="0" y="956"/>
                    </a:lnTo>
                    <a:lnTo>
                      <a:pt x="38" y="949"/>
                    </a:lnTo>
                    <a:lnTo>
                      <a:pt x="142" y="3"/>
                    </a:lnTo>
                    <a:lnTo>
                      <a:pt x="107" y="0"/>
                    </a:lnTo>
                    <a:close/>
                  </a:path>
                </a:pathLst>
              </a:custGeom>
              <a:solidFill>
                <a:srgbClr val="AAAA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46" name="Freeform 13"/>
              <p:cNvSpPr>
                <a:spLocks/>
              </p:cNvSpPr>
              <p:nvPr/>
            </p:nvSpPr>
            <p:spPr bwMode="auto">
              <a:xfrm>
                <a:off x="901" y="1777"/>
                <a:ext cx="148" cy="971"/>
              </a:xfrm>
              <a:custGeom>
                <a:avLst/>
                <a:gdLst>
                  <a:gd name="T0" fmla="*/ 110 w 148"/>
                  <a:gd name="T1" fmla="*/ 0 h 971"/>
                  <a:gd name="T2" fmla="*/ 0 w 148"/>
                  <a:gd name="T3" fmla="*/ 971 h 971"/>
                  <a:gd name="T4" fmla="*/ 41 w 148"/>
                  <a:gd name="T5" fmla="*/ 962 h 971"/>
                  <a:gd name="T6" fmla="*/ 148 w 148"/>
                  <a:gd name="T7" fmla="*/ 6 h 971"/>
                  <a:gd name="T8" fmla="*/ 148 w 148"/>
                  <a:gd name="T9" fmla="*/ 6 h 971"/>
                  <a:gd name="T10" fmla="*/ 110 w 148"/>
                  <a:gd name="T11" fmla="*/ 0 h 971"/>
                  <a:gd name="T12" fmla="*/ 110 w 148"/>
                  <a:gd name="T13" fmla="*/ 0 h 971"/>
                  <a:gd name="T14" fmla="*/ 0 60000 65536"/>
                  <a:gd name="T15" fmla="*/ 0 60000 65536"/>
                  <a:gd name="T16" fmla="*/ 0 60000 65536"/>
                  <a:gd name="T17" fmla="*/ 0 60000 65536"/>
                  <a:gd name="T18" fmla="*/ 0 60000 65536"/>
                  <a:gd name="T19" fmla="*/ 0 60000 65536"/>
                  <a:gd name="T20" fmla="*/ 0 60000 65536"/>
                  <a:gd name="T21" fmla="*/ 0 w 148"/>
                  <a:gd name="T22" fmla="*/ 0 h 971"/>
                  <a:gd name="T23" fmla="*/ 148 w 148"/>
                  <a:gd name="T24" fmla="*/ 971 h 9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8" h="971">
                    <a:moveTo>
                      <a:pt x="110" y="0"/>
                    </a:moveTo>
                    <a:lnTo>
                      <a:pt x="0" y="971"/>
                    </a:lnTo>
                    <a:lnTo>
                      <a:pt x="41" y="962"/>
                    </a:lnTo>
                    <a:lnTo>
                      <a:pt x="148" y="6"/>
                    </a:lnTo>
                    <a:lnTo>
                      <a:pt x="110" y="0"/>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47" name="Freeform 14"/>
              <p:cNvSpPr>
                <a:spLocks/>
              </p:cNvSpPr>
              <p:nvPr/>
            </p:nvSpPr>
            <p:spPr bwMode="auto">
              <a:xfrm>
                <a:off x="863" y="1774"/>
                <a:ext cx="148" cy="981"/>
              </a:xfrm>
              <a:custGeom>
                <a:avLst/>
                <a:gdLst>
                  <a:gd name="T0" fmla="*/ 111 w 148"/>
                  <a:gd name="T1" fmla="*/ 0 h 981"/>
                  <a:gd name="T2" fmla="*/ 0 w 148"/>
                  <a:gd name="T3" fmla="*/ 981 h 981"/>
                  <a:gd name="T4" fmla="*/ 38 w 148"/>
                  <a:gd name="T5" fmla="*/ 974 h 981"/>
                  <a:gd name="T6" fmla="*/ 148 w 148"/>
                  <a:gd name="T7" fmla="*/ 3 h 981"/>
                  <a:gd name="T8" fmla="*/ 148 w 148"/>
                  <a:gd name="T9" fmla="*/ 3 h 981"/>
                  <a:gd name="T10" fmla="*/ 111 w 148"/>
                  <a:gd name="T11" fmla="*/ 0 h 981"/>
                  <a:gd name="T12" fmla="*/ 111 w 148"/>
                  <a:gd name="T13" fmla="*/ 0 h 981"/>
                  <a:gd name="T14" fmla="*/ 0 60000 65536"/>
                  <a:gd name="T15" fmla="*/ 0 60000 65536"/>
                  <a:gd name="T16" fmla="*/ 0 60000 65536"/>
                  <a:gd name="T17" fmla="*/ 0 60000 65536"/>
                  <a:gd name="T18" fmla="*/ 0 60000 65536"/>
                  <a:gd name="T19" fmla="*/ 0 60000 65536"/>
                  <a:gd name="T20" fmla="*/ 0 60000 65536"/>
                  <a:gd name="T21" fmla="*/ 0 w 148"/>
                  <a:gd name="T22" fmla="*/ 0 h 981"/>
                  <a:gd name="T23" fmla="*/ 148 w 148"/>
                  <a:gd name="T24" fmla="*/ 981 h 9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8" h="981">
                    <a:moveTo>
                      <a:pt x="111" y="0"/>
                    </a:moveTo>
                    <a:lnTo>
                      <a:pt x="0" y="981"/>
                    </a:lnTo>
                    <a:lnTo>
                      <a:pt x="38" y="974"/>
                    </a:lnTo>
                    <a:lnTo>
                      <a:pt x="148" y="3"/>
                    </a:lnTo>
                    <a:lnTo>
                      <a:pt x="111"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48" name="Freeform 15"/>
              <p:cNvSpPr>
                <a:spLocks/>
              </p:cNvSpPr>
              <p:nvPr/>
            </p:nvSpPr>
            <p:spPr bwMode="auto">
              <a:xfrm>
                <a:off x="825" y="1767"/>
                <a:ext cx="149" cy="997"/>
              </a:xfrm>
              <a:custGeom>
                <a:avLst/>
                <a:gdLst>
                  <a:gd name="T0" fmla="*/ 111 w 149"/>
                  <a:gd name="T1" fmla="*/ 0 h 997"/>
                  <a:gd name="T2" fmla="*/ 0 w 149"/>
                  <a:gd name="T3" fmla="*/ 997 h 997"/>
                  <a:gd name="T4" fmla="*/ 38 w 149"/>
                  <a:gd name="T5" fmla="*/ 988 h 997"/>
                  <a:gd name="T6" fmla="*/ 149 w 149"/>
                  <a:gd name="T7" fmla="*/ 7 h 997"/>
                  <a:gd name="T8" fmla="*/ 149 w 149"/>
                  <a:gd name="T9" fmla="*/ 7 h 997"/>
                  <a:gd name="T10" fmla="*/ 111 w 149"/>
                  <a:gd name="T11" fmla="*/ 0 h 997"/>
                  <a:gd name="T12" fmla="*/ 111 w 149"/>
                  <a:gd name="T13" fmla="*/ 0 h 997"/>
                  <a:gd name="T14" fmla="*/ 0 60000 65536"/>
                  <a:gd name="T15" fmla="*/ 0 60000 65536"/>
                  <a:gd name="T16" fmla="*/ 0 60000 65536"/>
                  <a:gd name="T17" fmla="*/ 0 60000 65536"/>
                  <a:gd name="T18" fmla="*/ 0 60000 65536"/>
                  <a:gd name="T19" fmla="*/ 0 60000 65536"/>
                  <a:gd name="T20" fmla="*/ 0 60000 65536"/>
                  <a:gd name="T21" fmla="*/ 0 w 149"/>
                  <a:gd name="T22" fmla="*/ 0 h 997"/>
                  <a:gd name="T23" fmla="*/ 149 w 149"/>
                  <a:gd name="T24" fmla="*/ 997 h 9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 h="997">
                    <a:moveTo>
                      <a:pt x="111" y="0"/>
                    </a:moveTo>
                    <a:lnTo>
                      <a:pt x="0" y="997"/>
                    </a:lnTo>
                    <a:lnTo>
                      <a:pt x="38" y="988"/>
                    </a:lnTo>
                    <a:lnTo>
                      <a:pt x="149" y="7"/>
                    </a:lnTo>
                    <a:lnTo>
                      <a:pt x="111" y="0"/>
                    </a:lnTo>
                    <a:close/>
                  </a:path>
                </a:pathLst>
              </a:custGeom>
              <a:solidFill>
                <a:srgbClr val="CACA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49" name="Freeform 16"/>
              <p:cNvSpPr>
                <a:spLocks/>
              </p:cNvSpPr>
              <p:nvPr/>
            </p:nvSpPr>
            <p:spPr bwMode="auto">
              <a:xfrm>
                <a:off x="787" y="1764"/>
                <a:ext cx="149" cy="1010"/>
              </a:xfrm>
              <a:custGeom>
                <a:avLst/>
                <a:gdLst>
                  <a:gd name="T0" fmla="*/ 114 w 149"/>
                  <a:gd name="T1" fmla="*/ 0 h 1010"/>
                  <a:gd name="T2" fmla="*/ 0 w 149"/>
                  <a:gd name="T3" fmla="*/ 1010 h 1010"/>
                  <a:gd name="T4" fmla="*/ 38 w 149"/>
                  <a:gd name="T5" fmla="*/ 1000 h 1010"/>
                  <a:gd name="T6" fmla="*/ 149 w 149"/>
                  <a:gd name="T7" fmla="*/ 3 h 1010"/>
                  <a:gd name="T8" fmla="*/ 149 w 149"/>
                  <a:gd name="T9" fmla="*/ 3 h 1010"/>
                  <a:gd name="T10" fmla="*/ 114 w 149"/>
                  <a:gd name="T11" fmla="*/ 0 h 1010"/>
                  <a:gd name="T12" fmla="*/ 114 w 149"/>
                  <a:gd name="T13" fmla="*/ 0 h 1010"/>
                  <a:gd name="T14" fmla="*/ 0 60000 65536"/>
                  <a:gd name="T15" fmla="*/ 0 60000 65536"/>
                  <a:gd name="T16" fmla="*/ 0 60000 65536"/>
                  <a:gd name="T17" fmla="*/ 0 60000 65536"/>
                  <a:gd name="T18" fmla="*/ 0 60000 65536"/>
                  <a:gd name="T19" fmla="*/ 0 60000 65536"/>
                  <a:gd name="T20" fmla="*/ 0 60000 65536"/>
                  <a:gd name="T21" fmla="*/ 0 w 149"/>
                  <a:gd name="T22" fmla="*/ 0 h 1010"/>
                  <a:gd name="T23" fmla="*/ 149 w 149"/>
                  <a:gd name="T24" fmla="*/ 1010 h 10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 h="1010">
                    <a:moveTo>
                      <a:pt x="114" y="0"/>
                    </a:moveTo>
                    <a:lnTo>
                      <a:pt x="0" y="1010"/>
                    </a:lnTo>
                    <a:lnTo>
                      <a:pt x="38" y="1000"/>
                    </a:lnTo>
                    <a:lnTo>
                      <a:pt x="149" y="3"/>
                    </a:lnTo>
                    <a:lnTo>
                      <a:pt x="114"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50" name="Freeform 17"/>
              <p:cNvSpPr>
                <a:spLocks/>
              </p:cNvSpPr>
              <p:nvPr/>
            </p:nvSpPr>
            <p:spPr bwMode="auto">
              <a:xfrm>
                <a:off x="749" y="1761"/>
                <a:ext cx="152" cy="1019"/>
              </a:xfrm>
              <a:custGeom>
                <a:avLst/>
                <a:gdLst>
                  <a:gd name="T0" fmla="*/ 114 w 152"/>
                  <a:gd name="T1" fmla="*/ 0 h 1019"/>
                  <a:gd name="T2" fmla="*/ 0 w 152"/>
                  <a:gd name="T3" fmla="*/ 1019 h 1019"/>
                  <a:gd name="T4" fmla="*/ 38 w 152"/>
                  <a:gd name="T5" fmla="*/ 1013 h 1019"/>
                  <a:gd name="T6" fmla="*/ 152 w 152"/>
                  <a:gd name="T7" fmla="*/ 3 h 1019"/>
                  <a:gd name="T8" fmla="*/ 152 w 152"/>
                  <a:gd name="T9" fmla="*/ 3 h 1019"/>
                  <a:gd name="T10" fmla="*/ 114 w 152"/>
                  <a:gd name="T11" fmla="*/ 0 h 1019"/>
                  <a:gd name="T12" fmla="*/ 114 w 152"/>
                  <a:gd name="T13" fmla="*/ 0 h 1019"/>
                  <a:gd name="T14" fmla="*/ 0 60000 65536"/>
                  <a:gd name="T15" fmla="*/ 0 60000 65536"/>
                  <a:gd name="T16" fmla="*/ 0 60000 65536"/>
                  <a:gd name="T17" fmla="*/ 0 60000 65536"/>
                  <a:gd name="T18" fmla="*/ 0 60000 65536"/>
                  <a:gd name="T19" fmla="*/ 0 60000 65536"/>
                  <a:gd name="T20" fmla="*/ 0 60000 65536"/>
                  <a:gd name="T21" fmla="*/ 0 w 152"/>
                  <a:gd name="T22" fmla="*/ 0 h 1019"/>
                  <a:gd name="T23" fmla="*/ 152 w 152"/>
                  <a:gd name="T24" fmla="*/ 1019 h 10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2" h="1019">
                    <a:moveTo>
                      <a:pt x="114" y="0"/>
                    </a:moveTo>
                    <a:lnTo>
                      <a:pt x="0" y="1019"/>
                    </a:lnTo>
                    <a:lnTo>
                      <a:pt x="38" y="1013"/>
                    </a:lnTo>
                    <a:lnTo>
                      <a:pt x="152" y="3"/>
                    </a:lnTo>
                    <a:lnTo>
                      <a:pt x="114"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51" name="Freeform 18"/>
              <p:cNvSpPr>
                <a:spLocks/>
              </p:cNvSpPr>
              <p:nvPr/>
            </p:nvSpPr>
            <p:spPr bwMode="auto">
              <a:xfrm>
                <a:off x="711" y="1755"/>
                <a:ext cx="152" cy="1034"/>
              </a:xfrm>
              <a:custGeom>
                <a:avLst/>
                <a:gdLst>
                  <a:gd name="T0" fmla="*/ 114 w 152"/>
                  <a:gd name="T1" fmla="*/ 0 h 1034"/>
                  <a:gd name="T2" fmla="*/ 0 w 152"/>
                  <a:gd name="T3" fmla="*/ 1034 h 1034"/>
                  <a:gd name="T4" fmla="*/ 38 w 152"/>
                  <a:gd name="T5" fmla="*/ 1025 h 1034"/>
                  <a:gd name="T6" fmla="*/ 152 w 152"/>
                  <a:gd name="T7" fmla="*/ 6 h 1034"/>
                  <a:gd name="T8" fmla="*/ 152 w 152"/>
                  <a:gd name="T9" fmla="*/ 6 h 1034"/>
                  <a:gd name="T10" fmla="*/ 114 w 152"/>
                  <a:gd name="T11" fmla="*/ 0 h 1034"/>
                  <a:gd name="T12" fmla="*/ 114 w 152"/>
                  <a:gd name="T13" fmla="*/ 0 h 1034"/>
                  <a:gd name="T14" fmla="*/ 0 60000 65536"/>
                  <a:gd name="T15" fmla="*/ 0 60000 65536"/>
                  <a:gd name="T16" fmla="*/ 0 60000 65536"/>
                  <a:gd name="T17" fmla="*/ 0 60000 65536"/>
                  <a:gd name="T18" fmla="*/ 0 60000 65536"/>
                  <a:gd name="T19" fmla="*/ 0 60000 65536"/>
                  <a:gd name="T20" fmla="*/ 0 60000 65536"/>
                  <a:gd name="T21" fmla="*/ 0 w 152"/>
                  <a:gd name="T22" fmla="*/ 0 h 1034"/>
                  <a:gd name="T23" fmla="*/ 152 w 15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2" h="1034">
                    <a:moveTo>
                      <a:pt x="114" y="0"/>
                    </a:moveTo>
                    <a:lnTo>
                      <a:pt x="0" y="1034"/>
                    </a:lnTo>
                    <a:lnTo>
                      <a:pt x="38" y="1025"/>
                    </a:lnTo>
                    <a:lnTo>
                      <a:pt x="152" y="6"/>
                    </a:lnTo>
                    <a:lnTo>
                      <a:pt x="114" y="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52" name="Freeform 19"/>
              <p:cNvSpPr>
                <a:spLocks/>
              </p:cNvSpPr>
              <p:nvPr/>
            </p:nvSpPr>
            <p:spPr bwMode="auto">
              <a:xfrm>
                <a:off x="673" y="1752"/>
                <a:ext cx="152" cy="1044"/>
              </a:xfrm>
              <a:custGeom>
                <a:avLst/>
                <a:gdLst>
                  <a:gd name="T0" fmla="*/ 117 w 152"/>
                  <a:gd name="T1" fmla="*/ 0 h 1044"/>
                  <a:gd name="T2" fmla="*/ 0 w 152"/>
                  <a:gd name="T3" fmla="*/ 1044 h 1044"/>
                  <a:gd name="T4" fmla="*/ 38 w 152"/>
                  <a:gd name="T5" fmla="*/ 1037 h 1044"/>
                  <a:gd name="T6" fmla="*/ 152 w 152"/>
                  <a:gd name="T7" fmla="*/ 3 h 1044"/>
                  <a:gd name="T8" fmla="*/ 152 w 152"/>
                  <a:gd name="T9" fmla="*/ 3 h 1044"/>
                  <a:gd name="T10" fmla="*/ 117 w 152"/>
                  <a:gd name="T11" fmla="*/ 0 h 1044"/>
                  <a:gd name="T12" fmla="*/ 117 w 152"/>
                  <a:gd name="T13" fmla="*/ 0 h 1044"/>
                  <a:gd name="T14" fmla="*/ 0 60000 65536"/>
                  <a:gd name="T15" fmla="*/ 0 60000 65536"/>
                  <a:gd name="T16" fmla="*/ 0 60000 65536"/>
                  <a:gd name="T17" fmla="*/ 0 60000 65536"/>
                  <a:gd name="T18" fmla="*/ 0 60000 65536"/>
                  <a:gd name="T19" fmla="*/ 0 60000 65536"/>
                  <a:gd name="T20" fmla="*/ 0 60000 65536"/>
                  <a:gd name="T21" fmla="*/ 0 w 152"/>
                  <a:gd name="T22" fmla="*/ 0 h 1044"/>
                  <a:gd name="T23" fmla="*/ 152 w 152"/>
                  <a:gd name="T24" fmla="*/ 1044 h 10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2" h="1044">
                    <a:moveTo>
                      <a:pt x="117" y="0"/>
                    </a:moveTo>
                    <a:lnTo>
                      <a:pt x="0" y="1044"/>
                    </a:lnTo>
                    <a:lnTo>
                      <a:pt x="38" y="1037"/>
                    </a:lnTo>
                    <a:lnTo>
                      <a:pt x="152" y="3"/>
                    </a:lnTo>
                    <a:lnTo>
                      <a:pt x="117"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53" name="Freeform 20"/>
              <p:cNvSpPr>
                <a:spLocks/>
              </p:cNvSpPr>
              <p:nvPr/>
            </p:nvSpPr>
            <p:spPr bwMode="auto">
              <a:xfrm>
                <a:off x="632" y="1745"/>
                <a:ext cx="158" cy="1060"/>
              </a:xfrm>
              <a:custGeom>
                <a:avLst/>
                <a:gdLst>
                  <a:gd name="T0" fmla="*/ 120 w 158"/>
                  <a:gd name="T1" fmla="*/ 0 h 1060"/>
                  <a:gd name="T2" fmla="*/ 0 w 158"/>
                  <a:gd name="T3" fmla="*/ 1060 h 1060"/>
                  <a:gd name="T4" fmla="*/ 41 w 158"/>
                  <a:gd name="T5" fmla="*/ 1051 h 1060"/>
                  <a:gd name="T6" fmla="*/ 158 w 158"/>
                  <a:gd name="T7" fmla="*/ 7 h 1060"/>
                  <a:gd name="T8" fmla="*/ 158 w 158"/>
                  <a:gd name="T9" fmla="*/ 7 h 1060"/>
                  <a:gd name="T10" fmla="*/ 120 w 158"/>
                  <a:gd name="T11" fmla="*/ 0 h 1060"/>
                  <a:gd name="T12" fmla="*/ 120 w 158"/>
                  <a:gd name="T13" fmla="*/ 0 h 1060"/>
                  <a:gd name="T14" fmla="*/ 0 60000 65536"/>
                  <a:gd name="T15" fmla="*/ 0 60000 65536"/>
                  <a:gd name="T16" fmla="*/ 0 60000 65536"/>
                  <a:gd name="T17" fmla="*/ 0 60000 65536"/>
                  <a:gd name="T18" fmla="*/ 0 60000 65536"/>
                  <a:gd name="T19" fmla="*/ 0 60000 65536"/>
                  <a:gd name="T20" fmla="*/ 0 60000 65536"/>
                  <a:gd name="T21" fmla="*/ 0 w 158"/>
                  <a:gd name="T22" fmla="*/ 0 h 1060"/>
                  <a:gd name="T23" fmla="*/ 158 w 158"/>
                  <a:gd name="T24" fmla="*/ 1060 h 10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1060">
                    <a:moveTo>
                      <a:pt x="120" y="0"/>
                    </a:moveTo>
                    <a:lnTo>
                      <a:pt x="0" y="1060"/>
                    </a:lnTo>
                    <a:lnTo>
                      <a:pt x="41" y="1051"/>
                    </a:lnTo>
                    <a:lnTo>
                      <a:pt x="158" y="7"/>
                    </a:lnTo>
                    <a:lnTo>
                      <a:pt x="1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54" name="Freeform 21"/>
              <p:cNvSpPr>
                <a:spLocks/>
              </p:cNvSpPr>
              <p:nvPr/>
            </p:nvSpPr>
            <p:spPr bwMode="auto">
              <a:xfrm>
                <a:off x="594" y="1742"/>
                <a:ext cx="158" cy="1070"/>
              </a:xfrm>
              <a:custGeom>
                <a:avLst/>
                <a:gdLst>
                  <a:gd name="T0" fmla="*/ 120 w 158"/>
                  <a:gd name="T1" fmla="*/ 0 h 1070"/>
                  <a:gd name="T2" fmla="*/ 0 w 158"/>
                  <a:gd name="T3" fmla="*/ 1070 h 1070"/>
                  <a:gd name="T4" fmla="*/ 38 w 158"/>
                  <a:gd name="T5" fmla="*/ 1063 h 1070"/>
                  <a:gd name="T6" fmla="*/ 158 w 158"/>
                  <a:gd name="T7" fmla="*/ 3 h 1070"/>
                  <a:gd name="T8" fmla="*/ 158 w 158"/>
                  <a:gd name="T9" fmla="*/ 3 h 1070"/>
                  <a:gd name="T10" fmla="*/ 120 w 158"/>
                  <a:gd name="T11" fmla="*/ 0 h 1070"/>
                  <a:gd name="T12" fmla="*/ 120 w 158"/>
                  <a:gd name="T13" fmla="*/ 0 h 1070"/>
                  <a:gd name="T14" fmla="*/ 0 60000 65536"/>
                  <a:gd name="T15" fmla="*/ 0 60000 65536"/>
                  <a:gd name="T16" fmla="*/ 0 60000 65536"/>
                  <a:gd name="T17" fmla="*/ 0 60000 65536"/>
                  <a:gd name="T18" fmla="*/ 0 60000 65536"/>
                  <a:gd name="T19" fmla="*/ 0 60000 65536"/>
                  <a:gd name="T20" fmla="*/ 0 60000 65536"/>
                  <a:gd name="T21" fmla="*/ 0 w 158"/>
                  <a:gd name="T22" fmla="*/ 0 h 1070"/>
                  <a:gd name="T23" fmla="*/ 158 w 158"/>
                  <a:gd name="T24" fmla="*/ 1070 h 10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1070">
                    <a:moveTo>
                      <a:pt x="120" y="0"/>
                    </a:moveTo>
                    <a:lnTo>
                      <a:pt x="0" y="1070"/>
                    </a:lnTo>
                    <a:lnTo>
                      <a:pt x="38" y="1063"/>
                    </a:lnTo>
                    <a:lnTo>
                      <a:pt x="158" y="3"/>
                    </a:lnTo>
                    <a:lnTo>
                      <a:pt x="1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55" name="Freeform 22"/>
              <p:cNvSpPr>
                <a:spLocks/>
              </p:cNvSpPr>
              <p:nvPr/>
            </p:nvSpPr>
            <p:spPr bwMode="auto">
              <a:xfrm>
                <a:off x="556" y="1736"/>
                <a:ext cx="158" cy="1085"/>
              </a:xfrm>
              <a:custGeom>
                <a:avLst/>
                <a:gdLst>
                  <a:gd name="T0" fmla="*/ 123 w 158"/>
                  <a:gd name="T1" fmla="*/ 0 h 1085"/>
                  <a:gd name="T2" fmla="*/ 0 w 158"/>
                  <a:gd name="T3" fmla="*/ 1085 h 1085"/>
                  <a:gd name="T4" fmla="*/ 38 w 158"/>
                  <a:gd name="T5" fmla="*/ 1076 h 1085"/>
                  <a:gd name="T6" fmla="*/ 158 w 158"/>
                  <a:gd name="T7" fmla="*/ 6 h 1085"/>
                  <a:gd name="T8" fmla="*/ 158 w 158"/>
                  <a:gd name="T9" fmla="*/ 6 h 1085"/>
                  <a:gd name="T10" fmla="*/ 123 w 158"/>
                  <a:gd name="T11" fmla="*/ 0 h 1085"/>
                  <a:gd name="T12" fmla="*/ 123 w 158"/>
                  <a:gd name="T13" fmla="*/ 0 h 1085"/>
                  <a:gd name="T14" fmla="*/ 0 60000 65536"/>
                  <a:gd name="T15" fmla="*/ 0 60000 65536"/>
                  <a:gd name="T16" fmla="*/ 0 60000 65536"/>
                  <a:gd name="T17" fmla="*/ 0 60000 65536"/>
                  <a:gd name="T18" fmla="*/ 0 60000 65536"/>
                  <a:gd name="T19" fmla="*/ 0 60000 65536"/>
                  <a:gd name="T20" fmla="*/ 0 60000 65536"/>
                  <a:gd name="T21" fmla="*/ 0 w 158"/>
                  <a:gd name="T22" fmla="*/ 0 h 1085"/>
                  <a:gd name="T23" fmla="*/ 158 w 158"/>
                  <a:gd name="T24" fmla="*/ 1085 h 10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1085">
                    <a:moveTo>
                      <a:pt x="123" y="0"/>
                    </a:moveTo>
                    <a:lnTo>
                      <a:pt x="0" y="1085"/>
                    </a:lnTo>
                    <a:lnTo>
                      <a:pt x="38" y="1076"/>
                    </a:lnTo>
                    <a:lnTo>
                      <a:pt x="158" y="6"/>
                    </a:lnTo>
                    <a:lnTo>
                      <a:pt x="123"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56" name="Freeform 23"/>
              <p:cNvSpPr>
                <a:spLocks/>
              </p:cNvSpPr>
              <p:nvPr/>
            </p:nvSpPr>
            <p:spPr bwMode="auto">
              <a:xfrm>
                <a:off x="518" y="1733"/>
                <a:ext cx="161" cy="1094"/>
              </a:xfrm>
              <a:custGeom>
                <a:avLst/>
                <a:gdLst>
                  <a:gd name="T0" fmla="*/ 123 w 161"/>
                  <a:gd name="T1" fmla="*/ 0 h 1094"/>
                  <a:gd name="T2" fmla="*/ 0 w 161"/>
                  <a:gd name="T3" fmla="*/ 1094 h 1094"/>
                  <a:gd name="T4" fmla="*/ 38 w 161"/>
                  <a:gd name="T5" fmla="*/ 1088 h 1094"/>
                  <a:gd name="T6" fmla="*/ 161 w 161"/>
                  <a:gd name="T7" fmla="*/ 3 h 1094"/>
                  <a:gd name="T8" fmla="*/ 161 w 161"/>
                  <a:gd name="T9" fmla="*/ 3 h 1094"/>
                  <a:gd name="T10" fmla="*/ 123 w 161"/>
                  <a:gd name="T11" fmla="*/ 0 h 1094"/>
                  <a:gd name="T12" fmla="*/ 123 w 161"/>
                  <a:gd name="T13" fmla="*/ 0 h 1094"/>
                  <a:gd name="T14" fmla="*/ 0 60000 65536"/>
                  <a:gd name="T15" fmla="*/ 0 60000 65536"/>
                  <a:gd name="T16" fmla="*/ 0 60000 65536"/>
                  <a:gd name="T17" fmla="*/ 0 60000 65536"/>
                  <a:gd name="T18" fmla="*/ 0 60000 65536"/>
                  <a:gd name="T19" fmla="*/ 0 60000 65536"/>
                  <a:gd name="T20" fmla="*/ 0 60000 65536"/>
                  <a:gd name="T21" fmla="*/ 0 w 161"/>
                  <a:gd name="T22" fmla="*/ 0 h 1094"/>
                  <a:gd name="T23" fmla="*/ 161 w 161"/>
                  <a:gd name="T24" fmla="*/ 1094 h 10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1" h="1094">
                    <a:moveTo>
                      <a:pt x="123" y="0"/>
                    </a:moveTo>
                    <a:lnTo>
                      <a:pt x="0" y="1094"/>
                    </a:lnTo>
                    <a:lnTo>
                      <a:pt x="38" y="1088"/>
                    </a:lnTo>
                    <a:lnTo>
                      <a:pt x="161" y="3"/>
                    </a:lnTo>
                    <a:lnTo>
                      <a:pt x="123" y="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57" name="Freeform 24"/>
              <p:cNvSpPr>
                <a:spLocks/>
              </p:cNvSpPr>
              <p:nvPr/>
            </p:nvSpPr>
            <p:spPr bwMode="auto">
              <a:xfrm>
                <a:off x="480" y="1729"/>
                <a:ext cx="161" cy="1108"/>
              </a:xfrm>
              <a:custGeom>
                <a:avLst/>
                <a:gdLst>
                  <a:gd name="T0" fmla="*/ 123 w 161"/>
                  <a:gd name="T1" fmla="*/ 0 h 1108"/>
                  <a:gd name="T2" fmla="*/ 0 w 161"/>
                  <a:gd name="T3" fmla="*/ 1108 h 1108"/>
                  <a:gd name="T4" fmla="*/ 38 w 161"/>
                  <a:gd name="T5" fmla="*/ 1098 h 1108"/>
                  <a:gd name="T6" fmla="*/ 161 w 161"/>
                  <a:gd name="T7" fmla="*/ 4 h 1108"/>
                  <a:gd name="T8" fmla="*/ 161 w 161"/>
                  <a:gd name="T9" fmla="*/ 4 h 1108"/>
                  <a:gd name="T10" fmla="*/ 123 w 161"/>
                  <a:gd name="T11" fmla="*/ 0 h 1108"/>
                  <a:gd name="T12" fmla="*/ 123 w 161"/>
                  <a:gd name="T13" fmla="*/ 0 h 1108"/>
                  <a:gd name="T14" fmla="*/ 0 60000 65536"/>
                  <a:gd name="T15" fmla="*/ 0 60000 65536"/>
                  <a:gd name="T16" fmla="*/ 0 60000 65536"/>
                  <a:gd name="T17" fmla="*/ 0 60000 65536"/>
                  <a:gd name="T18" fmla="*/ 0 60000 65536"/>
                  <a:gd name="T19" fmla="*/ 0 60000 65536"/>
                  <a:gd name="T20" fmla="*/ 0 60000 65536"/>
                  <a:gd name="T21" fmla="*/ 0 w 161"/>
                  <a:gd name="T22" fmla="*/ 0 h 1108"/>
                  <a:gd name="T23" fmla="*/ 161 w 161"/>
                  <a:gd name="T24" fmla="*/ 1108 h 1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1" h="1108">
                    <a:moveTo>
                      <a:pt x="123" y="0"/>
                    </a:moveTo>
                    <a:lnTo>
                      <a:pt x="0" y="1108"/>
                    </a:lnTo>
                    <a:lnTo>
                      <a:pt x="38" y="1098"/>
                    </a:lnTo>
                    <a:lnTo>
                      <a:pt x="161" y="4"/>
                    </a:lnTo>
                    <a:lnTo>
                      <a:pt x="123"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58" name="Freeform 25"/>
              <p:cNvSpPr>
                <a:spLocks/>
              </p:cNvSpPr>
              <p:nvPr/>
            </p:nvSpPr>
            <p:spPr bwMode="auto">
              <a:xfrm>
                <a:off x="442" y="1723"/>
                <a:ext cx="161" cy="1120"/>
              </a:xfrm>
              <a:custGeom>
                <a:avLst/>
                <a:gdLst>
                  <a:gd name="T0" fmla="*/ 123 w 161"/>
                  <a:gd name="T1" fmla="*/ 0 h 1120"/>
                  <a:gd name="T2" fmla="*/ 0 w 161"/>
                  <a:gd name="T3" fmla="*/ 1120 h 1120"/>
                  <a:gd name="T4" fmla="*/ 38 w 161"/>
                  <a:gd name="T5" fmla="*/ 1114 h 1120"/>
                  <a:gd name="T6" fmla="*/ 161 w 161"/>
                  <a:gd name="T7" fmla="*/ 6 h 1120"/>
                  <a:gd name="T8" fmla="*/ 161 w 161"/>
                  <a:gd name="T9" fmla="*/ 6 h 1120"/>
                  <a:gd name="T10" fmla="*/ 123 w 161"/>
                  <a:gd name="T11" fmla="*/ 0 h 1120"/>
                  <a:gd name="T12" fmla="*/ 123 w 161"/>
                  <a:gd name="T13" fmla="*/ 0 h 1120"/>
                  <a:gd name="T14" fmla="*/ 0 60000 65536"/>
                  <a:gd name="T15" fmla="*/ 0 60000 65536"/>
                  <a:gd name="T16" fmla="*/ 0 60000 65536"/>
                  <a:gd name="T17" fmla="*/ 0 60000 65536"/>
                  <a:gd name="T18" fmla="*/ 0 60000 65536"/>
                  <a:gd name="T19" fmla="*/ 0 60000 65536"/>
                  <a:gd name="T20" fmla="*/ 0 60000 65536"/>
                  <a:gd name="T21" fmla="*/ 0 w 161"/>
                  <a:gd name="T22" fmla="*/ 0 h 1120"/>
                  <a:gd name="T23" fmla="*/ 161 w 161"/>
                  <a:gd name="T24" fmla="*/ 1120 h 1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1" h="1120">
                    <a:moveTo>
                      <a:pt x="123" y="0"/>
                    </a:moveTo>
                    <a:lnTo>
                      <a:pt x="0" y="1120"/>
                    </a:lnTo>
                    <a:lnTo>
                      <a:pt x="38" y="1114"/>
                    </a:lnTo>
                    <a:lnTo>
                      <a:pt x="161" y="6"/>
                    </a:lnTo>
                    <a:lnTo>
                      <a:pt x="123"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59" name="Freeform 26"/>
              <p:cNvSpPr>
                <a:spLocks/>
              </p:cNvSpPr>
              <p:nvPr/>
            </p:nvSpPr>
            <p:spPr bwMode="auto">
              <a:xfrm>
                <a:off x="404" y="1720"/>
                <a:ext cx="161" cy="1133"/>
              </a:xfrm>
              <a:custGeom>
                <a:avLst/>
                <a:gdLst>
                  <a:gd name="T0" fmla="*/ 127 w 161"/>
                  <a:gd name="T1" fmla="*/ 0 h 1133"/>
                  <a:gd name="T2" fmla="*/ 0 w 161"/>
                  <a:gd name="T3" fmla="*/ 1133 h 1133"/>
                  <a:gd name="T4" fmla="*/ 38 w 161"/>
                  <a:gd name="T5" fmla="*/ 1123 h 1133"/>
                  <a:gd name="T6" fmla="*/ 161 w 161"/>
                  <a:gd name="T7" fmla="*/ 3 h 1133"/>
                  <a:gd name="T8" fmla="*/ 161 w 161"/>
                  <a:gd name="T9" fmla="*/ 3 h 1133"/>
                  <a:gd name="T10" fmla="*/ 127 w 161"/>
                  <a:gd name="T11" fmla="*/ 0 h 1133"/>
                  <a:gd name="T12" fmla="*/ 127 w 161"/>
                  <a:gd name="T13" fmla="*/ 0 h 1133"/>
                  <a:gd name="T14" fmla="*/ 0 60000 65536"/>
                  <a:gd name="T15" fmla="*/ 0 60000 65536"/>
                  <a:gd name="T16" fmla="*/ 0 60000 65536"/>
                  <a:gd name="T17" fmla="*/ 0 60000 65536"/>
                  <a:gd name="T18" fmla="*/ 0 60000 65536"/>
                  <a:gd name="T19" fmla="*/ 0 60000 65536"/>
                  <a:gd name="T20" fmla="*/ 0 60000 65536"/>
                  <a:gd name="T21" fmla="*/ 0 w 161"/>
                  <a:gd name="T22" fmla="*/ 0 h 1133"/>
                  <a:gd name="T23" fmla="*/ 161 w 161"/>
                  <a:gd name="T24" fmla="*/ 1133 h 11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1" h="1133">
                    <a:moveTo>
                      <a:pt x="127" y="0"/>
                    </a:moveTo>
                    <a:lnTo>
                      <a:pt x="0" y="1133"/>
                    </a:lnTo>
                    <a:lnTo>
                      <a:pt x="38" y="1123"/>
                    </a:lnTo>
                    <a:lnTo>
                      <a:pt x="161" y="3"/>
                    </a:lnTo>
                    <a:lnTo>
                      <a:pt x="127" y="0"/>
                    </a:lnTo>
                    <a:close/>
                  </a:path>
                </a:pathLst>
              </a:custGeom>
              <a:solidFill>
                <a:srgbClr val="CACA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60" name="Freeform 27"/>
              <p:cNvSpPr>
                <a:spLocks/>
              </p:cNvSpPr>
              <p:nvPr/>
            </p:nvSpPr>
            <p:spPr bwMode="auto">
              <a:xfrm>
                <a:off x="363" y="1714"/>
                <a:ext cx="168" cy="1145"/>
              </a:xfrm>
              <a:custGeom>
                <a:avLst/>
                <a:gdLst>
                  <a:gd name="T0" fmla="*/ 130 w 168"/>
                  <a:gd name="T1" fmla="*/ 0 h 1145"/>
                  <a:gd name="T2" fmla="*/ 0 w 168"/>
                  <a:gd name="T3" fmla="*/ 1145 h 1145"/>
                  <a:gd name="T4" fmla="*/ 0 w 168"/>
                  <a:gd name="T5" fmla="*/ 1145 h 1145"/>
                  <a:gd name="T6" fmla="*/ 3 w 168"/>
                  <a:gd name="T7" fmla="*/ 1145 h 1145"/>
                  <a:gd name="T8" fmla="*/ 41 w 168"/>
                  <a:gd name="T9" fmla="*/ 1139 h 1145"/>
                  <a:gd name="T10" fmla="*/ 168 w 168"/>
                  <a:gd name="T11" fmla="*/ 6 h 1145"/>
                  <a:gd name="T12" fmla="*/ 168 w 168"/>
                  <a:gd name="T13" fmla="*/ 6 h 1145"/>
                  <a:gd name="T14" fmla="*/ 130 w 168"/>
                  <a:gd name="T15" fmla="*/ 0 h 1145"/>
                  <a:gd name="T16" fmla="*/ 130 w 168"/>
                  <a:gd name="T17" fmla="*/ 0 h 11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8"/>
                  <a:gd name="T28" fmla="*/ 0 h 1145"/>
                  <a:gd name="T29" fmla="*/ 168 w 168"/>
                  <a:gd name="T30" fmla="*/ 1145 h 11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8" h="1145">
                    <a:moveTo>
                      <a:pt x="130" y="0"/>
                    </a:moveTo>
                    <a:lnTo>
                      <a:pt x="0" y="1145"/>
                    </a:lnTo>
                    <a:lnTo>
                      <a:pt x="3" y="1145"/>
                    </a:lnTo>
                    <a:lnTo>
                      <a:pt x="41" y="1139"/>
                    </a:lnTo>
                    <a:lnTo>
                      <a:pt x="168" y="6"/>
                    </a:lnTo>
                    <a:lnTo>
                      <a:pt x="130"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61" name="Freeform 28"/>
              <p:cNvSpPr>
                <a:spLocks/>
              </p:cNvSpPr>
              <p:nvPr/>
            </p:nvSpPr>
            <p:spPr bwMode="auto">
              <a:xfrm>
                <a:off x="347" y="1710"/>
                <a:ext cx="146" cy="1149"/>
              </a:xfrm>
              <a:custGeom>
                <a:avLst/>
                <a:gdLst>
                  <a:gd name="T0" fmla="*/ 108 w 146"/>
                  <a:gd name="T1" fmla="*/ 0 h 1149"/>
                  <a:gd name="T2" fmla="*/ 0 w 146"/>
                  <a:gd name="T3" fmla="*/ 965 h 1149"/>
                  <a:gd name="T4" fmla="*/ 16 w 146"/>
                  <a:gd name="T5" fmla="*/ 1149 h 1149"/>
                  <a:gd name="T6" fmla="*/ 16 w 146"/>
                  <a:gd name="T7" fmla="*/ 1149 h 1149"/>
                  <a:gd name="T8" fmla="*/ 16 w 146"/>
                  <a:gd name="T9" fmla="*/ 1149 h 1149"/>
                  <a:gd name="T10" fmla="*/ 146 w 146"/>
                  <a:gd name="T11" fmla="*/ 4 h 1149"/>
                  <a:gd name="T12" fmla="*/ 146 w 146"/>
                  <a:gd name="T13" fmla="*/ 4 h 1149"/>
                  <a:gd name="T14" fmla="*/ 108 w 146"/>
                  <a:gd name="T15" fmla="*/ 0 h 1149"/>
                  <a:gd name="T16" fmla="*/ 108 w 146"/>
                  <a:gd name="T17" fmla="*/ 0 h 11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6"/>
                  <a:gd name="T28" fmla="*/ 0 h 1149"/>
                  <a:gd name="T29" fmla="*/ 146 w 146"/>
                  <a:gd name="T30" fmla="*/ 1149 h 11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6" h="1149">
                    <a:moveTo>
                      <a:pt x="108" y="0"/>
                    </a:moveTo>
                    <a:lnTo>
                      <a:pt x="0" y="965"/>
                    </a:lnTo>
                    <a:lnTo>
                      <a:pt x="16" y="1149"/>
                    </a:lnTo>
                    <a:lnTo>
                      <a:pt x="146" y="4"/>
                    </a:lnTo>
                    <a:lnTo>
                      <a:pt x="108" y="0"/>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62" name="Freeform 29"/>
              <p:cNvSpPr>
                <a:spLocks/>
              </p:cNvSpPr>
              <p:nvPr/>
            </p:nvSpPr>
            <p:spPr bwMode="auto">
              <a:xfrm>
                <a:off x="331" y="1707"/>
                <a:ext cx="124" cy="968"/>
              </a:xfrm>
              <a:custGeom>
                <a:avLst/>
                <a:gdLst>
                  <a:gd name="T0" fmla="*/ 89 w 124"/>
                  <a:gd name="T1" fmla="*/ 0 h 968"/>
                  <a:gd name="T2" fmla="*/ 0 w 124"/>
                  <a:gd name="T3" fmla="*/ 779 h 968"/>
                  <a:gd name="T4" fmla="*/ 16 w 124"/>
                  <a:gd name="T5" fmla="*/ 968 h 968"/>
                  <a:gd name="T6" fmla="*/ 124 w 124"/>
                  <a:gd name="T7" fmla="*/ 3 h 968"/>
                  <a:gd name="T8" fmla="*/ 124 w 124"/>
                  <a:gd name="T9" fmla="*/ 3 h 968"/>
                  <a:gd name="T10" fmla="*/ 89 w 124"/>
                  <a:gd name="T11" fmla="*/ 0 h 968"/>
                  <a:gd name="T12" fmla="*/ 89 w 124"/>
                  <a:gd name="T13" fmla="*/ 0 h 968"/>
                  <a:gd name="T14" fmla="*/ 0 60000 65536"/>
                  <a:gd name="T15" fmla="*/ 0 60000 65536"/>
                  <a:gd name="T16" fmla="*/ 0 60000 65536"/>
                  <a:gd name="T17" fmla="*/ 0 60000 65536"/>
                  <a:gd name="T18" fmla="*/ 0 60000 65536"/>
                  <a:gd name="T19" fmla="*/ 0 60000 65536"/>
                  <a:gd name="T20" fmla="*/ 0 60000 65536"/>
                  <a:gd name="T21" fmla="*/ 0 w 124"/>
                  <a:gd name="T22" fmla="*/ 0 h 968"/>
                  <a:gd name="T23" fmla="*/ 124 w 124"/>
                  <a:gd name="T24" fmla="*/ 968 h 9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 h="968">
                    <a:moveTo>
                      <a:pt x="89" y="0"/>
                    </a:moveTo>
                    <a:lnTo>
                      <a:pt x="0" y="779"/>
                    </a:lnTo>
                    <a:lnTo>
                      <a:pt x="16" y="968"/>
                    </a:lnTo>
                    <a:lnTo>
                      <a:pt x="124" y="3"/>
                    </a:lnTo>
                    <a:lnTo>
                      <a:pt x="89" y="0"/>
                    </a:lnTo>
                    <a:close/>
                  </a:path>
                </a:pathLst>
              </a:custGeom>
              <a:solidFill>
                <a:srgbClr val="AAAA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63" name="Freeform 30"/>
              <p:cNvSpPr>
                <a:spLocks/>
              </p:cNvSpPr>
              <p:nvPr/>
            </p:nvSpPr>
            <p:spPr bwMode="auto">
              <a:xfrm>
                <a:off x="315" y="1701"/>
                <a:ext cx="105" cy="785"/>
              </a:xfrm>
              <a:custGeom>
                <a:avLst/>
                <a:gdLst>
                  <a:gd name="T0" fmla="*/ 67 w 105"/>
                  <a:gd name="T1" fmla="*/ 0 h 785"/>
                  <a:gd name="T2" fmla="*/ 0 w 105"/>
                  <a:gd name="T3" fmla="*/ 595 h 785"/>
                  <a:gd name="T4" fmla="*/ 16 w 105"/>
                  <a:gd name="T5" fmla="*/ 785 h 785"/>
                  <a:gd name="T6" fmla="*/ 105 w 105"/>
                  <a:gd name="T7" fmla="*/ 6 h 785"/>
                  <a:gd name="T8" fmla="*/ 105 w 105"/>
                  <a:gd name="T9" fmla="*/ 6 h 785"/>
                  <a:gd name="T10" fmla="*/ 67 w 105"/>
                  <a:gd name="T11" fmla="*/ 0 h 785"/>
                  <a:gd name="T12" fmla="*/ 67 w 105"/>
                  <a:gd name="T13" fmla="*/ 0 h 785"/>
                  <a:gd name="T14" fmla="*/ 0 60000 65536"/>
                  <a:gd name="T15" fmla="*/ 0 60000 65536"/>
                  <a:gd name="T16" fmla="*/ 0 60000 65536"/>
                  <a:gd name="T17" fmla="*/ 0 60000 65536"/>
                  <a:gd name="T18" fmla="*/ 0 60000 65536"/>
                  <a:gd name="T19" fmla="*/ 0 60000 65536"/>
                  <a:gd name="T20" fmla="*/ 0 60000 65536"/>
                  <a:gd name="T21" fmla="*/ 0 w 105"/>
                  <a:gd name="T22" fmla="*/ 0 h 785"/>
                  <a:gd name="T23" fmla="*/ 105 w 105"/>
                  <a:gd name="T24" fmla="*/ 785 h 7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5" h="785">
                    <a:moveTo>
                      <a:pt x="67" y="0"/>
                    </a:moveTo>
                    <a:lnTo>
                      <a:pt x="0" y="595"/>
                    </a:lnTo>
                    <a:lnTo>
                      <a:pt x="16" y="785"/>
                    </a:lnTo>
                    <a:lnTo>
                      <a:pt x="105" y="6"/>
                    </a:lnTo>
                    <a:lnTo>
                      <a:pt x="67"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64" name="Freeform 31"/>
              <p:cNvSpPr>
                <a:spLocks/>
              </p:cNvSpPr>
              <p:nvPr/>
            </p:nvSpPr>
            <p:spPr bwMode="auto">
              <a:xfrm>
                <a:off x="300" y="1698"/>
                <a:ext cx="82" cy="598"/>
              </a:xfrm>
              <a:custGeom>
                <a:avLst/>
                <a:gdLst>
                  <a:gd name="T0" fmla="*/ 44 w 82"/>
                  <a:gd name="T1" fmla="*/ 0 h 598"/>
                  <a:gd name="T2" fmla="*/ 0 w 82"/>
                  <a:gd name="T3" fmla="*/ 408 h 598"/>
                  <a:gd name="T4" fmla="*/ 15 w 82"/>
                  <a:gd name="T5" fmla="*/ 598 h 598"/>
                  <a:gd name="T6" fmla="*/ 82 w 82"/>
                  <a:gd name="T7" fmla="*/ 3 h 598"/>
                  <a:gd name="T8" fmla="*/ 82 w 82"/>
                  <a:gd name="T9" fmla="*/ 3 h 598"/>
                  <a:gd name="T10" fmla="*/ 44 w 82"/>
                  <a:gd name="T11" fmla="*/ 0 h 598"/>
                  <a:gd name="T12" fmla="*/ 44 w 82"/>
                  <a:gd name="T13" fmla="*/ 0 h 598"/>
                  <a:gd name="T14" fmla="*/ 0 60000 65536"/>
                  <a:gd name="T15" fmla="*/ 0 60000 65536"/>
                  <a:gd name="T16" fmla="*/ 0 60000 65536"/>
                  <a:gd name="T17" fmla="*/ 0 60000 65536"/>
                  <a:gd name="T18" fmla="*/ 0 60000 65536"/>
                  <a:gd name="T19" fmla="*/ 0 60000 65536"/>
                  <a:gd name="T20" fmla="*/ 0 60000 65536"/>
                  <a:gd name="T21" fmla="*/ 0 w 82"/>
                  <a:gd name="T22" fmla="*/ 0 h 598"/>
                  <a:gd name="T23" fmla="*/ 82 w 82"/>
                  <a:gd name="T24" fmla="*/ 598 h 5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 h="598">
                    <a:moveTo>
                      <a:pt x="44" y="0"/>
                    </a:moveTo>
                    <a:lnTo>
                      <a:pt x="0" y="408"/>
                    </a:lnTo>
                    <a:lnTo>
                      <a:pt x="15" y="598"/>
                    </a:lnTo>
                    <a:lnTo>
                      <a:pt x="82" y="3"/>
                    </a:lnTo>
                    <a:lnTo>
                      <a:pt x="4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65" name="Freeform 32"/>
              <p:cNvSpPr>
                <a:spLocks/>
              </p:cNvSpPr>
              <p:nvPr/>
            </p:nvSpPr>
            <p:spPr bwMode="auto">
              <a:xfrm>
                <a:off x="284" y="1691"/>
                <a:ext cx="60" cy="415"/>
              </a:xfrm>
              <a:custGeom>
                <a:avLst/>
                <a:gdLst>
                  <a:gd name="T0" fmla="*/ 22 w 60"/>
                  <a:gd name="T1" fmla="*/ 0 h 415"/>
                  <a:gd name="T2" fmla="*/ 0 w 60"/>
                  <a:gd name="T3" fmla="*/ 222 h 415"/>
                  <a:gd name="T4" fmla="*/ 16 w 60"/>
                  <a:gd name="T5" fmla="*/ 415 h 415"/>
                  <a:gd name="T6" fmla="*/ 60 w 60"/>
                  <a:gd name="T7" fmla="*/ 7 h 415"/>
                  <a:gd name="T8" fmla="*/ 60 w 60"/>
                  <a:gd name="T9" fmla="*/ 7 h 415"/>
                  <a:gd name="T10" fmla="*/ 22 w 60"/>
                  <a:gd name="T11" fmla="*/ 0 h 415"/>
                  <a:gd name="T12" fmla="*/ 22 w 60"/>
                  <a:gd name="T13" fmla="*/ 0 h 415"/>
                  <a:gd name="T14" fmla="*/ 0 60000 65536"/>
                  <a:gd name="T15" fmla="*/ 0 60000 65536"/>
                  <a:gd name="T16" fmla="*/ 0 60000 65536"/>
                  <a:gd name="T17" fmla="*/ 0 60000 65536"/>
                  <a:gd name="T18" fmla="*/ 0 60000 65536"/>
                  <a:gd name="T19" fmla="*/ 0 60000 65536"/>
                  <a:gd name="T20" fmla="*/ 0 60000 65536"/>
                  <a:gd name="T21" fmla="*/ 0 w 60"/>
                  <a:gd name="T22" fmla="*/ 0 h 415"/>
                  <a:gd name="T23" fmla="*/ 60 w 60"/>
                  <a:gd name="T24" fmla="*/ 415 h 4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415">
                    <a:moveTo>
                      <a:pt x="22" y="0"/>
                    </a:moveTo>
                    <a:lnTo>
                      <a:pt x="0" y="222"/>
                    </a:lnTo>
                    <a:lnTo>
                      <a:pt x="16" y="415"/>
                    </a:lnTo>
                    <a:lnTo>
                      <a:pt x="60" y="7"/>
                    </a:lnTo>
                    <a:lnTo>
                      <a:pt x="22"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66" name="Freeform 33"/>
              <p:cNvSpPr>
                <a:spLocks/>
              </p:cNvSpPr>
              <p:nvPr/>
            </p:nvSpPr>
            <p:spPr bwMode="auto">
              <a:xfrm>
                <a:off x="265" y="1691"/>
                <a:ext cx="41" cy="222"/>
              </a:xfrm>
              <a:custGeom>
                <a:avLst/>
                <a:gdLst>
                  <a:gd name="T0" fmla="*/ 28 w 41"/>
                  <a:gd name="T1" fmla="*/ 0 h 222"/>
                  <a:gd name="T2" fmla="*/ 28 w 41"/>
                  <a:gd name="T3" fmla="*/ 0 h 222"/>
                  <a:gd name="T4" fmla="*/ 28 w 41"/>
                  <a:gd name="T5" fmla="*/ 0 h 222"/>
                  <a:gd name="T6" fmla="*/ 19 w 41"/>
                  <a:gd name="T7" fmla="*/ 4 h 222"/>
                  <a:gd name="T8" fmla="*/ 9 w 41"/>
                  <a:gd name="T9" fmla="*/ 10 h 222"/>
                  <a:gd name="T10" fmla="*/ 6 w 41"/>
                  <a:gd name="T11" fmla="*/ 13 h 222"/>
                  <a:gd name="T12" fmla="*/ 3 w 41"/>
                  <a:gd name="T13" fmla="*/ 19 h 222"/>
                  <a:gd name="T14" fmla="*/ 0 w 41"/>
                  <a:gd name="T15" fmla="*/ 32 h 222"/>
                  <a:gd name="T16" fmla="*/ 19 w 41"/>
                  <a:gd name="T17" fmla="*/ 222 h 222"/>
                  <a:gd name="T18" fmla="*/ 41 w 41"/>
                  <a:gd name="T19" fmla="*/ 0 h 222"/>
                  <a:gd name="T20" fmla="*/ 41 w 41"/>
                  <a:gd name="T21" fmla="*/ 0 h 222"/>
                  <a:gd name="T22" fmla="*/ 28 w 41"/>
                  <a:gd name="T23" fmla="*/ 0 h 222"/>
                  <a:gd name="T24" fmla="*/ 28 w 41"/>
                  <a:gd name="T25" fmla="*/ 0 h 2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
                  <a:gd name="T40" fmla="*/ 0 h 222"/>
                  <a:gd name="T41" fmla="*/ 41 w 41"/>
                  <a:gd name="T42" fmla="*/ 222 h 2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 h="222">
                    <a:moveTo>
                      <a:pt x="28" y="0"/>
                    </a:moveTo>
                    <a:lnTo>
                      <a:pt x="28" y="0"/>
                    </a:lnTo>
                    <a:lnTo>
                      <a:pt x="19" y="4"/>
                    </a:lnTo>
                    <a:lnTo>
                      <a:pt x="9" y="10"/>
                    </a:lnTo>
                    <a:lnTo>
                      <a:pt x="6" y="13"/>
                    </a:lnTo>
                    <a:lnTo>
                      <a:pt x="3" y="19"/>
                    </a:lnTo>
                    <a:lnTo>
                      <a:pt x="0" y="32"/>
                    </a:lnTo>
                    <a:lnTo>
                      <a:pt x="19" y="222"/>
                    </a:lnTo>
                    <a:lnTo>
                      <a:pt x="41" y="0"/>
                    </a:lnTo>
                    <a:lnTo>
                      <a:pt x="28"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67" name="Freeform 34"/>
              <p:cNvSpPr>
                <a:spLocks/>
              </p:cNvSpPr>
              <p:nvPr/>
            </p:nvSpPr>
            <p:spPr bwMode="auto">
              <a:xfrm>
                <a:off x="265" y="1710"/>
                <a:ext cx="3" cy="13"/>
              </a:xfrm>
              <a:custGeom>
                <a:avLst/>
                <a:gdLst>
                  <a:gd name="T0" fmla="*/ 0 w 3"/>
                  <a:gd name="T1" fmla="*/ 13 h 13"/>
                  <a:gd name="T2" fmla="*/ 0 w 3"/>
                  <a:gd name="T3" fmla="*/ 13 h 13"/>
                  <a:gd name="T4" fmla="*/ 3 w 3"/>
                  <a:gd name="T5" fmla="*/ 0 h 13"/>
                  <a:gd name="T6" fmla="*/ 3 w 3"/>
                  <a:gd name="T7" fmla="*/ 0 h 13"/>
                  <a:gd name="T8" fmla="*/ 0 w 3"/>
                  <a:gd name="T9" fmla="*/ 10 h 13"/>
                  <a:gd name="T10" fmla="*/ 0 w 3"/>
                  <a:gd name="T11" fmla="*/ 13 h 13"/>
                  <a:gd name="T12" fmla="*/ 0 w 3"/>
                  <a:gd name="T13" fmla="*/ 13 h 13"/>
                  <a:gd name="T14" fmla="*/ 0 60000 65536"/>
                  <a:gd name="T15" fmla="*/ 0 60000 65536"/>
                  <a:gd name="T16" fmla="*/ 0 60000 65536"/>
                  <a:gd name="T17" fmla="*/ 0 60000 65536"/>
                  <a:gd name="T18" fmla="*/ 0 60000 65536"/>
                  <a:gd name="T19" fmla="*/ 0 60000 65536"/>
                  <a:gd name="T20" fmla="*/ 0 60000 65536"/>
                  <a:gd name="T21" fmla="*/ 0 w 3"/>
                  <a:gd name="T22" fmla="*/ 0 h 13"/>
                  <a:gd name="T23" fmla="*/ 3 w 3"/>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13">
                    <a:moveTo>
                      <a:pt x="0" y="13"/>
                    </a:moveTo>
                    <a:lnTo>
                      <a:pt x="0" y="13"/>
                    </a:lnTo>
                    <a:lnTo>
                      <a:pt x="3" y="0"/>
                    </a:lnTo>
                    <a:lnTo>
                      <a:pt x="0" y="10"/>
                    </a:lnTo>
                    <a:lnTo>
                      <a:pt x="0" y="1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68" name="Freeform 35"/>
              <p:cNvSpPr>
                <a:spLocks/>
              </p:cNvSpPr>
              <p:nvPr/>
            </p:nvSpPr>
            <p:spPr bwMode="auto">
              <a:xfrm>
                <a:off x="236" y="1688"/>
                <a:ext cx="127" cy="1171"/>
              </a:xfrm>
              <a:custGeom>
                <a:avLst/>
                <a:gdLst>
                  <a:gd name="T0" fmla="*/ 48 w 127"/>
                  <a:gd name="T1" fmla="*/ 0 h 1171"/>
                  <a:gd name="T2" fmla="*/ 48 w 127"/>
                  <a:gd name="T3" fmla="*/ 0 h 1171"/>
                  <a:gd name="T4" fmla="*/ 57 w 127"/>
                  <a:gd name="T5" fmla="*/ 3 h 1171"/>
                  <a:gd name="T6" fmla="*/ 57 w 127"/>
                  <a:gd name="T7" fmla="*/ 3 h 1171"/>
                  <a:gd name="T8" fmla="*/ 48 w 127"/>
                  <a:gd name="T9" fmla="*/ 7 h 1171"/>
                  <a:gd name="T10" fmla="*/ 41 w 127"/>
                  <a:gd name="T11" fmla="*/ 10 h 1171"/>
                  <a:gd name="T12" fmla="*/ 35 w 127"/>
                  <a:gd name="T13" fmla="*/ 16 h 1171"/>
                  <a:gd name="T14" fmla="*/ 32 w 127"/>
                  <a:gd name="T15" fmla="*/ 22 h 1171"/>
                  <a:gd name="T16" fmla="*/ 29 w 127"/>
                  <a:gd name="T17" fmla="*/ 32 h 1171"/>
                  <a:gd name="T18" fmla="*/ 29 w 127"/>
                  <a:gd name="T19" fmla="*/ 35 h 1171"/>
                  <a:gd name="T20" fmla="*/ 127 w 127"/>
                  <a:gd name="T21" fmla="*/ 1171 h 1171"/>
                  <a:gd name="T22" fmla="*/ 127 w 127"/>
                  <a:gd name="T23" fmla="*/ 1171 h 1171"/>
                  <a:gd name="T24" fmla="*/ 117 w 127"/>
                  <a:gd name="T25" fmla="*/ 1168 h 1171"/>
                  <a:gd name="T26" fmla="*/ 102 w 127"/>
                  <a:gd name="T27" fmla="*/ 1165 h 1171"/>
                  <a:gd name="T28" fmla="*/ 92 w 127"/>
                  <a:gd name="T29" fmla="*/ 1158 h 1171"/>
                  <a:gd name="T30" fmla="*/ 86 w 127"/>
                  <a:gd name="T31" fmla="*/ 1155 h 1171"/>
                  <a:gd name="T32" fmla="*/ 83 w 127"/>
                  <a:gd name="T33" fmla="*/ 1149 h 1171"/>
                  <a:gd name="T34" fmla="*/ 83 w 127"/>
                  <a:gd name="T35" fmla="*/ 1149 h 1171"/>
                  <a:gd name="T36" fmla="*/ 70 w 127"/>
                  <a:gd name="T37" fmla="*/ 972 h 1171"/>
                  <a:gd name="T38" fmla="*/ 41 w 127"/>
                  <a:gd name="T39" fmla="*/ 601 h 1171"/>
                  <a:gd name="T40" fmla="*/ 0 w 127"/>
                  <a:gd name="T41" fmla="*/ 67 h 1171"/>
                  <a:gd name="T42" fmla="*/ 0 w 127"/>
                  <a:gd name="T43" fmla="*/ 67 h 1171"/>
                  <a:gd name="T44" fmla="*/ 0 w 127"/>
                  <a:gd name="T45" fmla="*/ 45 h 1171"/>
                  <a:gd name="T46" fmla="*/ 3 w 127"/>
                  <a:gd name="T47" fmla="*/ 35 h 1171"/>
                  <a:gd name="T48" fmla="*/ 7 w 127"/>
                  <a:gd name="T49" fmla="*/ 22 h 1171"/>
                  <a:gd name="T50" fmla="*/ 10 w 127"/>
                  <a:gd name="T51" fmla="*/ 13 h 1171"/>
                  <a:gd name="T52" fmla="*/ 19 w 127"/>
                  <a:gd name="T53" fmla="*/ 7 h 1171"/>
                  <a:gd name="T54" fmla="*/ 32 w 127"/>
                  <a:gd name="T55" fmla="*/ 3 h 1171"/>
                  <a:gd name="T56" fmla="*/ 48 w 127"/>
                  <a:gd name="T57" fmla="*/ 0 h 1171"/>
                  <a:gd name="T58" fmla="*/ 48 w 127"/>
                  <a:gd name="T59" fmla="*/ 0 h 117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7"/>
                  <a:gd name="T91" fmla="*/ 0 h 1171"/>
                  <a:gd name="T92" fmla="*/ 127 w 127"/>
                  <a:gd name="T93" fmla="*/ 1171 h 117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7" h="1171">
                    <a:moveTo>
                      <a:pt x="48" y="0"/>
                    </a:moveTo>
                    <a:lnTo>
                      <a:pt x="48" y="0"/>
                    </a:lnTo>
                    <a:lnTo>
                      <a:pt x="57" y="3"/>
                    </a:lnTo>
                    <a:lnTo>
                      <a:pt x="48" y="7"/>
                    </a:lnTo>
                    <a:lnTo>
                      <a:pt x="41" y="10"/>
                    </a:lnTo>
                    <a:lnTo>
                      <a:pt x="35" y="16"/>
                    </a:lnTo>
                    <a:lnTo>
                      <a:pt x="32" y="22"/>
                    </a:lnTo>
                    <a:lnTo>
                      <a:pt x="29" y="32"/>
                    </a:lnTo>
                    <a:lnTo>
                      <a:pt x="29" y="35"/>
                    </a:lnTo>
                    <a:lnTo>
                      <a:pt x="127" y="1171"/>
                    </a:lnTo>
                    <a:lnTo>
                      <a:pt x="117" y="1168"/>
                    </a:lnTo>
                    <a:lnTo>
                      <a:pt x="102" y="1165"/>
                    </a:lnTo>
                    <a:lnTo>
                      <a:pt x="92" y="1158"/>
                    </a:lnTo>
                    <a:lnTo>
                      <a:pt x="86" y="1155"/>
                    </a:lnTo>
                    <a:lnTo>
                      <a:pt x="83" y="1149"/>
                    </a:lnTo>
                    <a:lnTo>
                      <a:pt x="70" y="972"/>
                    </a:lnTo>
                    <a:lnTo>
                      <a:pt x="41" y="601"/>
                    </a:lnTo>
                    <a:lnTo>
                      <a:pt x="0" y="67"/>
                    </a:lnTo>
                    <a:lnTo>
                      <a:pt x="0" y="45"/>
                    </a:lnTo>
                    <a:lnTo>
                      <a:pt x="3" y="35"/>
                    </a:lnTo>
                    <a:lnTo>
                      <a:pt x="7" y="22"/>
                    </a:lnTo>
                    <a:lnTo>
                      <a:pt x="10" y="13"/>
                    </a:lnTo>
                    <a:lnTo>
                      <a:pt x="19" y="7"/>
                    </a:lnTo>
                    <a:lnTo>
                      <a:pt x="32" y="3"/>
                    </a:lnTo>
                    <a:lnTo>
                      <a:pt x="48"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69" name="Freeform 36"/>
              <p:cNvSpPr>
                <a:spLocks/>
              </p:cNvSpPr>
              <p:nvPr/>
            </p:nvSpPr>
            <p:spPr bwMode="auto">
              <a:xfrm>
                <a:off x="236" y="1688"/>
                <a:ext cx="127" cy="1171"/>
              </a:xfrm>
              <a:custGeom>
                <a:avLst/>
                <a:gdLst>
                  <a:gd name="T0" fmla="*/ 124 w 127"/>
                  <a:gd name="T1" fmla="*/ 1143 h 1171"/>
                  <a:gd name="T2" fmla="*/ 121 w 127"/>
                  <a:gd name="T3" fmla="*/ 1105 h 1171"/>
                  <a:gd name="T4" fmla="*/ 117 w 127"/>
                  <a:gd name="T5" fmla="*/ 1070 h 1171"/>
                  <a:gd name="T6" fmla="*/ 114 w 127"/>
                  <a:gd name="T7" fmla="*/ 1035 h 1171"/>
                  <a:gd name="T8" fmla="*/ 111 w 127"/>
                  <a:gd name="T9" fmla="*/ 1000 h 1171"/>
                  <a:gd name="T10" fmla="*/ 108 w 127"/>
                  <a:gd name="T11" fmla="*/ 946 h 1171"/>
                  <a:gd name="T12" fmla="*/ 95 w 127"/>
                  <a:gd name="T13" fmla="*/ 807 h 1171"/>
                  <a:gd name="T14" fmla="*/ 83 w 127"/>
                  <a:gd name="T15" fmla="*/ 668 h 1171"/>
                  <a:gd name="T16" fmla="*/ 73 w 127"/>
                  <a:gd name="T17" fmla="*/ 529 h 1171"/>
                  <a:gd name="T18" fmla="*/ 60 w 127"/>
                  <a:gd name="T19" fmla="*/ 389 h 1171"/>
                  <a:gd name="T20" fmla="*/ 48 w 127"/>
                  <a:gd name="T21" fmla="*/ 250 h 1171"/>
                  <a:gd name="T22" fmla="*/ 35 w 127"/>
                  <a:gd name="T23" fmla="*/ 111 h 1171"/>
                  <a:gd name="T24" fmla="*/ 29 w 127"/>
                  <a:gd name="T25" fmla="*/ 35 h 1171"/>
                  <a:gd name="T26" fmla="*/ 29 w 127"/>
                  <a:gd name="T27" fmla="*/ 32 h 1171"/>
                  <a:gd name="T28" fmla="*/ 35 w 127"/>
                  <a:gd name="T29" fmla="*/ 16 h 1171"/>
                  <a:gd name="T30" fmla="*/ 48 w 127"/>
                  <a:gd name="T31" fmla="*/ 7 h 1171"/>
                  <a:gd name="T32" fmla="*/ 57 w 127"/>
                  <a:gd name="T33" fmla="*/ 3 h 1171"/>
                  <a:gd name="T34" fmla="*/ 48 w 127"/>
                  <a:gd name="T35" fmla="*/ 0 h 1171"/>
                  <a:gd name="T36" fmla="*/ 26 w 127"/>
                  <a:gd name="T37" fmla="*/ 3 h 1171"/>
                  <a:gd name="T38" fmla="*/ 13 w 127"/>
                  <a:gd name="T39" fmla="*/ 13 h 1171"/>
                  <a:gd name="T40" fmla="*/ 0 w 127"/>
                  <a:gd name="T41" fmla="*/ 45 h 1171"/>
                  <a:gd name="T42" fmla="*/ 0 w 127"/>
                  <a:gd name="T43" fmla="*/ 67 h 1171"/>
                  <a:gd name="T44" fmla="*/ 3 w 127"/>
                  <a:gd name="T45" fmla="*/ 114 h 1171"/>
                  <a:gd name="T46" fmla="*/ 10 w 127"/>
                  <a:gd name="T47" fmla="*/ 184 h 1171"/>
                  <a:gd name="T48" fmla="*/ 16 w 127"/>
                  <a:gd name="T49" fmla="*/ 253 h 1171"/>
                  <a:gd name="T50" fmla="*/ 19 w 127"/>
                  <a:gd name="T51" fmla="*/ 323 h 1171"/>
                  <a:gd name="T52" fmla="*/ 26 w 127"/>
                  <a:gd name="T53" fmla="*/ 393 h 1171"/>
                  <a:gd name="T54" fmla="*/ 29 w 127"/>
                  <a:gd name="T55" fmla="*/ 462 h 1171"/>
                  <a:gd name="T56" fmla="*/ 35 w 127"/>
                  <a:gd name="T57" fmla="*/ 532 h 1171"/>
                  <a:gd name="T58" fmla="*/ 41 w 127"/>
                  <a:gd name="T59" fmla="*/ 601 h 1171"/>
                  <a:gd name="T60" fmla="*/ 45 w 127"/>
                  <a:gd name="T61" fmla="*/ 671 h 1171"/>
                  <a:gd name="T62" fmla="*/ 51 w 127"/>
                  <a:gd name="T63" fmla="*/ 741 h 1171"/>
                  <a:gd name="T64" fmla="*/ 57 w 127"/>
                  <a:gd name="T65" fmla="*/ 810 h 1171"/>
                  <a:gd name="T66" fmla="*/ 60 w 127"/>
                  <a:gd name="T67" fmla="*/ 880 h 1171"/>
                  <a:gd name="T68" fmla="*/ 67 w 127"/>
                  <a:gd name="T69" fmla="*/ 950 h 1171"/>
                  <a:gd name="T70" fmla="*/ 70 w 127"/>
                  <a:gd name="T71" fmla="*/ 969 h 1171"/>
                  <a:gd name="T72" fmla="*/ 70 w 127"/>
                  <a:gd name="T73" fmla="*/ 984 h 1171"/>
                  <a:gd name="T74" fmla="*/ 70 w 127"/>
                  <a:gd name="T75" fmla="*/ 1003 h 1171"/>
                  <a:gd name="T76" fmla="*/ 73 w 127"/>
                  <a:gd name="T77" fmla="*/ 1019 h 1171"/>
                  <a:gd name="T78" fmla="*/ 73 w 127"/>
                  <a:gd name="T79" fmla="*/ 1038 h 1171"/>
                  <a:gd name="T80" fmla="*/ 76 w 127"/>
                  <a:gd name="T81" fmla="*/ 1054 h 1171"/>
                  <a:gd name="T82" fmla="*/ 76 w 127"/>
                  <a:gd name="T83" fmla="*/ 1073 h 1171"/>
                  <a:gd name="T84" fmla="*/ 79 w 127"/>
                  <a:gd name="T85" fmla="*/ 1092 h 1171"/>
                  <a:gd name="T86" fmla="*/ 79 w 127"/>
                  <a:gd name="T87" fmla="*/ 1108 h 1171"/>
                  <a:gd name="T88" fmla="*/ 83 w 127"/>
                  <a:gd name="T89" fmla="*/ 1127 h 1171"/>
                  <a:gd name="T90" fmla="*/ 83 w 127"/>
                  <a:gd name="T91" fmla="*/ 1143 h 1171"/>
                  <a:gd name="T92" fmla="*/ 83 w 127"/>
                  <a:gd name="T93" fmla="*/ 1149 h 1171"/>
                  <a:gd name="T94" fmla="*/ 89 w 127"/>
                  <a:gd name="T95" fmla="*/ 1155 h 1171"/>
                  <a:gd name="T96" fmla="*/ 92 w 127"/>
                  <a:gd name="T97" fmla="*/ 1162 h 1171"/>
                  <a:gd name="T98" fmla="*/ 127 w 127"/>
                  <a:gd name="T99" fmla="*/ 1171 h 11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7"/>
                  <a:gd name="T151" fmla="*/ 0 h 1171"/>
                  <a:gd name="T152" fmla="*/ 127 w 127"/>
                  <a:gd name="T153" fmla="*/ 1171 h 117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7" h="1171">
                    <a:moveTo>
                      <a:pt x="127" y="1158"/>
                    </a:moveTo>
                    <a:lnTo>
                      <a:pt x="124" y="1143"/>
                    </a:lnTo>
                    <a:lnTo>
                      <a:pt x="124" y="1124"/>
                    </a:lnTo>
                    <a:lnTo>
                      <a:pt x="121" y="1105"/>
                    </a:lnTo>
                    <a:lnTo>
                      <a:pt x="121" y="1089"/>
                    </a:lnTo>
                    <a:lnTo>
                      <a:pt x="117" y="1070"/>
                    </a:lnTo>
                    <a:lnTo>
                      <a:pt x="117" y="1054"/>
                    </a:lnTo>
                    <a:lnTo>
                      <a:pt x="114" y="1035"/>
                    </a:lnTo>
                    <a:lnTo>
                      <a:pt x="114" y="1019"/>
                    </a:lnTo>
                    <a:lnTo>
                      <a:pt x="111" y="1000"/>
                    </a:lnTo>
                    <a:lnTo>
                      <a:pt x="108" y="965"/>
                    </a:lnTo>
                    <a:lnTo>
                      <a:pt x="108" y="946"/>
                    </a:lnTo>
                    <a:lnTo>
                      <a:pt x="102" y="877"/>
                    </a:lnTo>
                    <a:lnTo>
                      <a:pt x="95" y="807"/>
                    </a:lnTo>
                    <a:lnTo>
                      <a:pt x="89" y="738"/>
                    </a:lnTo>
                    <a:lnTo>
                      <a:pt x="83" y="668"/>
                    </a:lnTo>
                    <a:lnTo>
                      <a:pt x="79" y="598"/>
                    </a:lnTo>
                    <a:lnTo>
                      <a:pt x="73" y="529"/>
                    </a:lnTo>
                    <a:lnTo>
                      <a:pt x="67" y="459"/>
                    </a:lnTo>
                    <a:lnTo>
                      <a:pt x="60" y="389"/>
                    </a:lnTo>
                    <a:lnTo>
                      <a:pt x="54" y="320"/>
                    </a:lnTo>
                    <a:lnTo>
                      <a:pt x="48" y="250"/>
                    </a:lnTo>
                    <a:lnTo>
                      <a:pt x="41" y="181"/>
                    </a:lnTo>
                    <a:lnTo>
                      <a:pt x="35" y="111"/>
                    </a:lnTo>
                    <a:lnTo>
                      <a:pt x="32" y="41"/>
                    </a:lnTo>
                    <a:lnTo>
                      <a:pt x="29" y="35"/>
                    </a:lnTo>
                    <a:lnTo>
                      <a:pt x="29" y="32"/>
                    </a:lnTo>
                    <a:lnTo>
                      <a:pt x="32" y="22"/>
                    </a:lnTo>
                    <a:lnTo>
                      <a:pt x="35" y="16"/>
                    </a:lnTo>
                    <a:lnTo>
                      <a:pt x="41" y="10"/>
                    </a:lnTo>
                    <a:lnTo>
                      <a:pt x="48" y="7"/>
                    </a:lnTo>
                    <a:lnTo>
                      <a:pt x="57" y="3"/>
                    </a:lnTo>
                    <a:lnTo>
                      <a:pt x="48" y="0"/>
                    </a:lnTo>
                    <a:lnTo>
                      <a:pt x="35" y="0"/>
                    </a:lnTo>
                    <a:lnTo>
                      <a:pt x="26" y="3"/>
                    </a:lnTo>
                    <a:lnTo>
                      <a:pt x="19" y="7"/>
                    </a:lnTo>
                    <a:lnTo>
                      <a:pt x="13" y="13"/>
                    </a:lnTo>
                    <a:lnTo>
                      <a:pt x="3" y="26"/>
                    </a:lnTo>
                    <a:lnTo>
                      <a:pt x="0" y="45"/>
                    </a:lnTo>
                    <a:lnTo>
                      <a:pt x="0" y="67"/>
                    </a:lnTo>
                    <a:lnTo>
                      <a:pt x="3" y="114"/>
                    </a:lnTo>
                    <a:lnTo>
                      <a:pt x="10" y="184"/>
                    </a:lnTo>
                    <a:lnTo>
                      <a:pt x="16" y="253"/>
                    </a:lnTo>
                    <a:lnTo>
                      <a:pt x="19" y="323"/>
                    </a:lnTo>
                    <a:lnTo>
                      <a:pt x="26" y="393"/>
                    </a:lnTo>
                    <a:lnTo>
                      <a:pt x="29" y="462"/>
                    </a:lnTo>
                    <a:lnTo>
                      <a:pt x="35" y="532"/>
                    </a:lnTo>
                    <a:lnTo>
                      <a:pt x="41" y="601"/>
                    </a:lnTo>
                    <a:lnTo>
                      <a:pt x="45" y="671"/>
                    </a:lnTo>
                    <a:lnTo>
                      <a:pt x="51" y="741"/>
                    </a:lnTo>
                    <a:lnTo>
                      <a:pt x="57" y="810"/>
                    </a:lnTo>
                    <a:lnTo>
                      <a:pt x="60" y="880"/>
                    </a:lnTo>
                    <a:lnTo>
                      <a:pt x="67" y="950"/>
                    </a:lnTo>
                    <a:lnTo>
                      <a:pt x="70" y="969"/>
                    </a:lnTo>
                    <a:lnTo>
                      <a:pt x="70" y="984"/>
                    </a:lnTo>
                    <a:lnTo>
                      <a:pt x="70" y="1003"/>
                    </a:lnTo>
                    <a:lnTo>
                      <a:pt x="73" y="1019"/>
                    </a:lnTo>
                    <a:lnTo>
                      <a:pt x="73" y="1038"/>
                    </a:lnTo>
                    <a:lnTo>
                      <a:pt x="76" y="1054"/>
                    </a:lnTo>
                    <a:lnTo>
                      <a:pt x="76" y="1073"/>
                    </a:lnTo>
                    <a:lnTo>
                      <a:pt x="79" y="1092"/>
                    </a:lnTo>
                    <a:lnTo>
                      <a:pt x="79" y="1108"/>
                    </a:lnTo>
                    <a:lnTo>
                      <a:pt x="83" y="1127"/>
                    </a:lnTo>
                    <a:lnTo>
                      <a:pt x="83" y="1143"/>
                    </a:lnTo>
                    <a:lnTo>
                      <a:pt x="83" y="1149"/>
                    </a:lnTo>
                    <a:lnTo>
                      <a:pt x="89" y="1155"/>
                    </a:lnTo>
                    <a:lnTo>
                      <a:pt x="92" y="1162"/>
                    </a:lnTo>
                    <a:lnTo>
                      <a:pt x="111" y="1168"/>
                    </a:lnTo>
                    <a:lnTo>
                      <a:pt x="127" y="1171"/>
                    </a:lnTo>
                    <a:lnTo>
                      <a:pt x="127" y="1158"/>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70" name="Freeform 37"/>
              <p:cNvSpPr>
                <a:spLocks/>
              </p:cNvSpPr>
              <p:nvPr/>
            </p:nvSpPr>
            <p:spPr bwMode="auto">
              <a:xfrm>
                <a:off x="296" y="1733"/>
                <a:ext cx="956" cy="1041"/>
              </a:xfrm>
              <a:custGeom>
                <a:avLst/>
                <a:gdLst>
                  <a:gd name="T0" fmla="*/ 937 w 956"/>
                  <a:gd name="T1" fmla="*/ 613 h 1041"/>
                  <a:gd name="T2" fmla="*/ 915 w 956"/>
                  <a:gd name="T3" fmla="*/ 310 h 1041"/>
                  <a:gd name="T4" fmla="*/ 902 w 956"/>
                  <a:gd name="T5" fmla="*/ 98 h 1041"/>
                  <a:gd name="T6" fmla="*/ 880 w 956"/>
                  <a:gd name="T7" fmla="*/ 95 h 1041"/>
                  <a:gd name="T8" fmla="*/ 807 w 956"/>
                  <a:gd name="T9" fmla="*/ 88 h 1041"/>
                  <a:gd name="T10" fmla="*/ 731 w 956"/>
                  <a:gd name="T11" fmla="*/ 79 h 1041"/>
                  <a:gd name="T12" fmla="*/ 659 w 956"/>
                  <a:gd name="T13" fmla="*/ 72 h 1041"/>
                  <a:gd name="T14" fmla="*/ 586 w 956"/>
                  <a:gd name="T15" fmla="*/ 63 h 1041"/>
                  <a:gd name="T16" fmla="*/ 513 w 956"/>
                  <a:gd name="T17" fmla="*/ 57 h 1041"/>
                  <a:gd name="T18" fmla="*/ 440 w 956"/>
                  <a:gd name="T19" fmla="*/ 47 h 1041"/>
                  <a:gd name="T20" fmla="*/ 219 w 956"/>
                  <a:gd name="T21" fmla="*/ 22 h 1041"/>
                  <a:gd name="T22" fmla="*/ 146 w 956"/>
                  <a:gd name="T23" fmla="*/ 15 h 1041"/>
                  <a:gd name="T24" fmla="*/ 73 w 956"/>
                  <a:gd name="T25" fmla="*/ 6 h 1041"/>
                  <a:gd name="T26" fmla="*/ 0 w 956"/>
                  <a:gd name="T27" fmla="*/ 0 h 1041"/>
                  <a:gd name="T28" fmla="*/ 0 w 956"/>
                  <a:gd name="T29" fmla="*/ 0 h 1041"/>
                  <a:gd name="T30" fmla="*/ 0 w 956"/>
                  <a:gd name="T31" fmla="*/ 0 h 1041"/>
                  <a:gd name="T32" fmla="*/ 0 w 956"/>
                  <a:gd name="T33" fmla="*/ 0 h 1041"/>
                  <a:gd name="T34" fmla="*/ 23 w 956"/>
                  <a:gd name="T35" fmla="*/ 297 h 1041"/>
                  <a:gd name="T36" fmla="*/ 45 w 956"/>
                  <a:gd name="T37" fmla="*/ 594 h 1041"/>
                  <a:gd name="T38" fmla="*/ 67 w 956"/>
                  <a:gd name="T39" fmla="*/ 895 h 1041"/>
                  <a:gd name="T40" fmla="*/ 76 w 956"/>
                  <a:gd name="T41" fmla="*/ 1041 h 1041"/>
                  <a:gd name="T42" fmla="*/ 76 w 956"/>
                  <a:gd name="T43" fmla="*/ 1041 h 1041"/>
                  <a:gd name="T44" fmla="*/ 117 w 956"/>
                  <a:gd name="T45" fmla="*/ 1037 h 1041"/>
                  <a:gd name="T46" fmla="*/ 193 w 956"/>
                  <a:gd name="T47" fmla="*/ 1025 h 1041"/>
                  <a:gd name="T48" fmla="*/ 269 w 956"/>
                  <a:gd name="T49" fmla="*/ 1015 h 1041"/>
                  <a:gd name="T50" fmla="*/ 345 w 956"/>
                  <a:gd name="T51" fmla="*/ 1006 h 1041"/>
                  <a:gd name="T52" fmla="*/ 421 w 956"/>
                  <a:gd name="T53" fmla="*/ 993 h 1041"/>
                  <a:gd name="T54" fmla="*/ 497 w 956"/>
                  <a:gd name="T55" fmla="*/ 984 h 1041"/>
                  <a:gd name="T56" fmla="*/ 576 w 956"/>
                  <a:gd name="T57" fmla="*/ 971 h 1041"/>
                  <a:gd name="T58" fmla="*/ 652 w 956"/>
                  <a:gd name="T59" fmla="*/ 961 h 1041"/>
                  <a:gd name="T60" fmla="*/ 728 w 956"/>
                  <a:gd name="T61" fmla="*/ 952 h 1041"/>
                  <a:gd name="T62" fmla="*/ 804 w 956"/>
                  <a:gd name="T63" fmla="*/ 939 h 1041"/>
                  <a:gd name="T64" fmla="*/ 880 w 956"/>
                  <a:gd name="T65" fmla="*/ 930 h 1041"/>
                  <a:gd name="T66" fmla="*/ 956 w 956"/>
                  <a:gd name="T67" fmla="*/ 920 h 1041"/>
                  <a:gd name="T68" fmla="*/ 956 w 956"/>
                  <a:gd name="T69" fmla="*/ 917 h 1041"/>
                  <a:gd name="T70" fmla="*/ 937 w 956"/>
                  <a:gd name="T71" fmla="*/ 613 h 104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56"/>
                  <a:gd name="T109" fmla="*/ 0 h 1041"/>
                  <a:gd name="T110" fmla="*/ 956 w 956"/>
                  <a:gd name="T111" fmla="*/ 1041 h 104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56" h="1041">
                    <a:moveTo>
                      <a:pt x="937" y="613"/>
                    </a:moveTo>
                    <a:lnTo>
                      <a:pt x="915" y="310"/>
                    </a:lnTo>
                    <a:lnTo>
                      <a:pt x="902" y="98"/>
                    </a:lnTo>
                    <a:lnTo>
                      <a:pt x="880" y="95"/>
                    </a:lnTo>
                    <a:lnTo>
                      <a:pt x="807" y="88"/>
                    </a:lnTo>
                    <a:lnTo>
                      <a:pt x="731" y="79"/>
                    </a:lnTo>
                    <a:lnTo>
                      <a:pt x="659" y="72"/>
                    </a:lnTo>
                    <a:lnTo>
                      <a:pt x="586" y="63"/>
                    </a:lnTo>
                    <a:lnTo>
                      <a:pt x="513" y="57"/>
                    </a:lnTo>
                    <a:lnTo>
                      <a:pt x="440" y="47"/>
                    </a:lnTo>
                    <a:lnTo>
                      <a:pt x="219" y="22"/>
                    </a:lnTo>
                    <a:lnTo>
                      <a:pt x="146" y="15"/>
                    </a:lnTo>
                    <a:lnTo>
                      <a:pt x="73" y="6"/>
                    </a:lnTo>
                    <a:lnTo>
                      <a:pt x="0" y="0"/>
                    </a:lnTo>
                    <a:lnTo>
                      <a:pt x="23" y="297"/>
                    </a:lnTo>
                    <a:lnTo>
                      <a:pt x="45" y="594"/>
                    </a:lnTo>
                    <a:lnTo>
                      <a:pt x="67" y="895"/>
                    </a:lnTo>
                    <a:lnTo>
                      <a:pt x="76" y="1041"/>
                    </a:lnTo>
                    <a:lnTo>
                      <a:pt x="117" y="1037"/>
                    </a:lnTo>
                    <a:lnTo>
                      <a:pt x="193" y="1025"/>
                    </a:lnTo>
                    <a:lnTo>
                      <a:pt x="269" y="1015"/>
                    </a:lnTo>
                    <a:lnTo>
                      <a:pt x="345" y="1006"/>
                    </a:lnTo>
                    <a:lnTo>
                      <a:pt x="421" y="993"/>
                    </a:lnTo>
                    <a:lnTo>
                      <a:pt x="497" y="984"/>
                    </a:lnTo>
                    <a:lnTo>
                      <a:pt x="576" y="971"/>
                    </a:lnTo>
                    <a:lnTo>
                      <a:pt x="652" y="961"/>
                    </a:lnTo>
                    <a:lnTo>
                      <a:pt x="728" y="952"/>
                    </a:lnTo>
                    <a:lnTo>
                      <a:pt x="804" y="939"/>
                    </a:lnTo>
                    <a:lnTo>
                      <a:pt x="880" y="930"/>
                    </a:lnTo>
                    <a:lnTo>
                      <a:pt x="956" y="920"/>
                    </a:lnTo>
                    <a:lnTo>
                      <a:pt x="956" y="917"/>
                    </a:lnTo>
                    <a:lnTo>
                      <a:pt x="937" y="61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71" name="Freeform 38"/>
              <p:cNvSpPr>
                <a:spLocks/>
              </p:cNvSpPr>
              <p:nvPr/>
            </p:nvSpPr>
            <p:spPr bwMode="auto">
              <a:xfrm>
                <a:off x="1375" y="2736"/>
                <a:ext cx="757" cy="411"/>
              </a:xfrm>
              <a:custGeom>
                <a:avLst/>
                <a:gdLst>
                  <a:gd name="T0" fmla="*/ 734 w 757"/>
                  <a:gd name="T1" fmla="*/ 164 h 411"/>
                  <a:gd name="T2" fmla="*/ 734 w 757"/>
                  <a:gd name="T3" fmla="*/ 164 h 411"/>
                  <a:gd name="T4" fmla="*/ 162 w 757"/>
                  <a:gd name="T5" fmla="*/ 0 h 411"/>
                  <a:gd name="T6" fmla="*/ 0 w 757"/>
                  <a:gd name="T7" fmla="*/ 411 h 411"/>
                  <a:gd name="T8" fmla="*/ 0 w 757"/>
                  <a:gd name="T9" fmla="*/ 411 h 411"/>
                  <a:gd name="T10" fmla="*/ 757 w 757"/>
                  <a:gd name="T11" fmla="*/ 180 h 411"/>
                  <a:gd name="T12" fmla="*/ 757 w 757"/>
                  <a:gd name="T13" fmla="*/ 180 h 411"/>
                  <a:gd name="T14" fmla="*/ 747 w 757"/>
                  <a:gd name="T15" fmla="*/ 170 h 411"/>
                  <a:gd name="T16" fmla="*/ 734 w 757"/>
                  <a:gd name="T17" fmla="*/ 164 h 411"/>
                  <a:gd name="T18" fmla="*/ 734 w 757"/>
                  <a:gd name="T19" fmla="*/ 164 h 4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7"/>
                  <a:gd name="T31" fmla="*/ 0 h 411"/>
                  <a:gd name="T32" fmla="*/ 757 w 757"/>
                  <a:gd name="T33" fmla="*/ 411 h 4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7" h="411">
                    <a:moveTo>
                      <a:pt x="734" y="164"/>
                    </a:moveTo>
                    <a:lnTo>
                      <a:pt x="734" y="164"/>
                    </a:lnTo>
                    <a:lnTo>
                      <a:pt x="162" y="0"/>
                    </a:lnTo>
                    <a:lnTo>
                      <a:pt x="0" y="411"/>
                    </a:lnTo>
                    <a:lnTo>
                      <a:pt x="757" y="180"/>
                    </a:lnTo>
                    <a:lnTo>
                      <a:pt x="747" y="170"/>
                    </a:lnTo>
                    <a:lnTo>
                      <a:pt x="734" y="164"/>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72" name="Freeform 39"/>
              <p:cNvSpPr>
                <a:spLocks/>
              </p:cNvSpPr>
              <p:nvPr/>
            </p:nvSpPr>
            <p:spPr bwMode="auto">
              <a:xfrm>
                <a:off x="901" y="2660"/>
                <a:ext cx="636" cy="500"/>
              </a:xfrm>
              <a:custGeom>
                <a:avLst/>
                <a:gdLst>
                  <a:gd name="T0" fmla="*/ 376 w 636"/>
                  <a:gd name="T1" fmla="*/ 0 h 500"/>
                  <a:gd name="T2" fmla="*/ 120 w 636"/>
                  <a:gd name="T3" fmla="*/ 41 h 500"/>
                  <a:gd name="T4" fmla="*/ 0 w 636"/>
                  <a:gd name="T5" fmla="*/ 345 h 500"/>
                  <a:gd name="T6" fmla="*/ 0 w 636"/>
                  <a:gd name="T7" fmla="*/ 345 h 500"/>
                  <a:gd name="T8" fmla="*/ 364 w 636"/>
                  <a:gd name="T9" fmla="*/ 484 h 500"/>
                  <a:gd name="T10" fmla="*/ 364 w 636"/>
                  <a:gd name="T11" fmla="*/ 484 h 500"/>
                  <a:gd name="T12" fmla="*/ 402 w 636"/>
                  <a:gd name="T13" fmla="*/ 496 h 500"/>
                  <a:gd name="T14" fmla="*/ 427 w 636"/>
                  <a:gd name="T15" fmla="*/ 500 h 500"/>
                  <a:gd name="T16" fmla="*/ 449 w 636"/>
                  <a:gd name="T17" fmla="*/ 496 h 500"/>
                  <a:gd name="T18" fmla="*/ 465 w 636"/>
                  <a:gd name="T19" fmla="*/ 490 h 500"/>
                  <a:gd name="T20" fmla="*/ 465 w 636"/>
                  <a:gd name="T21" fmla="*/ 490 h 500"/>
                  <a:gd name="T22" fmla="*/ 474 w 636"/>
                  <a:gd name="T23" fmla="*/ 487 h 500"/>
                  <a:gd name="T24" fmla="*/ 636 w 636"/>
                  <a:gd name="T25" fmla="*/ 76 h 500"/>
                  <a:gd name="T26" fmla="*/ 636 w 636"/>
                  <a:gd name="T27" fmla="*/ 76 h 500"/>
                  <a:gd name="T28" fmla="*/ 376 w 636"/>
                  <a:gd name="T29" fmla="*/ 0 h 500"/>
                  <a:gd name="T30" fmla="*/ 376 w 636"/>
                  <a:gd name="T31" fmla="*/ 0 h 5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36"/>
                  <a:gd name="T49" fmla="*/ 0 h 500"/>
                  <a:gd name="T50" fmla="*/ 636 w 636"/>
                  <a:gd name="T51" fmla="*/ 500 h 5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36" h="500">
                    <a:moveTo>
                      <a:pt x="376" y="0"/>
                    </a:moveTo>
                    <a:lnTo>
                      <a:pt x="120" y="41"/>
                    </a:lnTo>
                    <a:lnTo>
                      <a:pt x="0" y="345"/>
                    </a:lnTo>
                    <a:lnTo>
                      <a:pt x="364" y="484"/>
                    </a:lnTo>
                    <a:lnTo>
                      <a:pt x="402" y="496"/>
                    </a:lnTo>
                    <a:lnTo>
                      <a:pt x="427" y="500"/>
                    </a:lnTo>
                    <a:lnTo>
                      <a:pt x="449" y="496"/>
                    </a:lnTo>
                    <a:lnTo>
                      <a:pt x="465" y="490"/>
                    </a:lnTo>
                    <a:lnTo>
                      <a:pt x="474" y="487"/>
                    </a:lnTo>
                    <a:lnTo>
                      <a:pt x="636" y="76"/>
                    </a:lnTo>
                    <a:lnTo>
                      <a:pt x="376"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73" name="Freeform 40"/>
              <p:cNvSpPr>
                <a:spLocks/>
              </p:cNvSpPr>
              <p:nvPr/>
            </p:nvSpPr>
            <p:spPr bwMode="auto">
              <a:xfrm>
                <a:off x="439" y="2701"/>
                <a:ext cx="582" cy="304"/>
              </a:xfrm>
              <a:custGeom>
                <a:avLst/>
                <a:gdLst>
                  <a:gd name="T0" fmla="*/ 16 w 582"/>
                  <a:gd name="T1" fmla="*/ 85 h 304"/>
                  <a:gd name="T2" fmla="*/ 0 w 582"/>
                  <a:gd name="T3" fmla="*/ 123 h 304"/>
                  <a:gd name="T4" fmla="*/ 0 w 582"/>
                  <a:gd name="T5" fmla="*/ 123 h 304"/>
                  <a:gd name="T6" fmla="*/ 462 w 582"/>
                  <a:gd name="T7" fmla="*/ 304 h 304"/>
                  <a:gd name="T8" fmla="*/ 582 w 582"/>
                  <a:gd name="T9" fmla="*/ 0 h 304"/>
                  <a:gd name="T10" fmla="*/ 16 w 582"/>
                  <a:gd name="T11" fmla="*/ 85 h 304"/>
                  <a:gd name="T12" fmla="*/ 0 60000 65536"/>
                  <a:gd name="T13" fmla="*/ 0 60000 65536"/>
                  <a:gd name="T14" fmla="*/ 0 60000 65536"/>
                  <a:gd name="T15" fmla="*/ 0 60000 65536"/>
                  <a:gd name="T16" fmla="*/ 0 60000 65536"/>
                  <a:gd name="T17" fmla="*/ 0 60000 65536"/>
                  <a:gd name="T18" fmla="*/ 0 w 582"/>
                  <a:gd name="T19" fmla="*/ 0 h 304"/>
                  <a:gd name="T20" fmla="*/ 582 w 582"/>
                  <a:gd name="T21" fmla="*/ 304 h 304"/>
                </a:gdLst>
                <a:ahLst/>
                <a:cxnLst>
                  <a:cxn ang="T12">
                    <a:pos x="T0" y="T1"/>
                  </a:cxn>
                  <a:cxn ang="T13">
                    <a:pos x="T2" y="T3"/>
                  </a:cxn>
                  <a:cxn ang="T14">
                    <a:pos x="T4" y="T5"/>
                  </a:cxn>
                  <a:cxn ang="T15">
                    <a:pos x="T6" y="T7"/>
                  </a:cxn>
                  <a:cxn ang="T16">
                    <a:pos x="T8" y="T9"/>
                  </a:cxn>
                  <a:cxn ang="T17">
                    <a:pos x="T10" y="T11"/>
                  </a:cxn>
                </a:cxnLst>
                <a:rect l="T18" t="T19" r="T20" b="T21"/>
                <a:pathLst>
                  <a:path w="582" h="304">
                    <a:moveTo>
                      <a:pt x="16" y="85"/>
                    </a:moveTo>
                    <a:lnTo>
                      <a:pt x="0" y="123"/>
                    </a:lnTo>
                    <a:lnTo>
                      <a:pt x="462" y="304"/>
                    </a:lnTo>
                    <a:lnTo>
                      <a:pt x="582" y="0"/>
                    </a:lnTo>
                    <a:lnTo>
                      <a:pt x="16" y="85"/>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74" name="Freeform 41"/>
              <p:cNvSpPr>
                <a:spLocks/>
              </p:cNvSpPr>
              <p:nvPr/>
            </p:nvSpPr>
            <p:spPr bwMode="auto">
              <a:xfrm>
                <a:off x="372" y="2786"/>
                <a:ext cx="83" cy="38"/>
              </a:xfrm>
              <a:custGeom>
                <a:avLst/>
                <a:gdLst>
                  <a:gd name="T0" fmla="*/ 0 w 83"/>
                  <a:gd name="T1" fmla="*/ 13 h 38"/>
                  <a:gd name="T2" fmla="*/ 0 w 83"/>
                  <a:gd name="T3" fmla="*/ 13 h 38"/>
                  <a:gd name="T4" fmla="*/ 0 w 83"/>
                  <a:gd name="T5" fmla="*/ 13 h 38"/>
                  <a:gd name="T6" fmla="*/ 67 w 83"/>
                  <a:gd name="T7" fmla="*/ 38 h 38"/>
                  <a:gd name="T8" fmla="*/ 83 w 83"/>
                  <a:gd name="T9" fmla="*/ 0 h 38"/>
                  <a:gd name="T10" fmla="*/ 0 w 83"/>
                  <a:gd name="T11" fmla="*/ 13 h 38"/>
                  <a:gd name="T12" fmla="*/ 0 60000 65536"/>
                  <a:gd name="T13" fmla="*/ 0 60000 65536"/>
                  <a:gd name="T14" fmla="*/ 0 60000 65536"/>
                  <a:gd name="T15" fmla="*/ 0 60000 65536"/>
                  <a:gd name="T16" fmla="*/ 0 60000 65536"/>
                  <a:gd name="T17" fmla="*/ 0 60000 65536"/>
                  <a:gd name="T18" fmla="*/ 0 w 83"/>
                  <a:gd name="T19" fmla="*/ 0 h 38"/>
                  <a:gd name="T20" fmla="*/ 83 w 83"/>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83" h="38">
                    <a:moveTo>
                      <a:pt x="0" y="13"/>
                    </a:moveTo>
                    <a:lnTo>
                      <a:pt x="0" y="13"/>
                    </a:lnTo>
                    <a:lnTo>
                      <a:pt x="67" y="38"/>
                    </a:lnTo>
                    <a:lnTo>
                      <a:pt x="83" y="0"/>
                    </a:lnTo>
                    <a:lnTo>
                      <a:pt x="0" y="13"/>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75" name="Freeform 42"/>
              <p:cNvSpPr>
                <a:spLocks/>
              </p:cNvSpPr>
              <p:nvPr/>
            </p:nvSpPr>
            <p:spPr bwMode="auto">
              <a:xfrm>
                <a:off x="1375" y="2736"/>
                <a:ext cx="757" cy="411"/>
              </a:xfrm>
              <a:custGeom>
                <a:avLst/>
                <a:gdLst>
                  <a:gd name="T0" fmla="*/ 734 w 757"/>
                  <a:gd name="T1" fmla="*/ 164 h 411"/>
                  <a:gd name="T2" fmla="*/ 734 w 757"/>
                  <a:gd name="T3" fmla="*/ 164 h 411"/>
                  <a:gd name="T4" fmla="*/ 162 w 757"/>
                  <a:gd name="T5" fmla="*/ 0 h 411"/>
                  <a:gd name="T6" fmla="*/ 0 w 757"/>
                  <a:gd name="T7" fmla="*/ 411 h 411"/>
                  <a:gd name="T8" fmla="*/ 0 w 757"/>
                  <a:gd name="T9" fmla="*/ 411 h 411"/>
                  <a:gd name="T10" fmla="*/ 757 w 757"/>
                  <a:gd name="T11" fmla="*/ 180 h 411"/>
                  <a:gd name="T12" fmla="*/ 757 w 757"/>
                  <a:gd name="T13" fmla="*/ 180 h 411"/>
                  <a:gd name="T14" fmla="*/ 747 w 757"/>
                  <a:gd name="T15" fmla="*/ 170 h 411"/>
                  <a:gd name="T16" fmla="*/ 734 w 757"/>
                  <a:gd name="T17" fmla="*/ 164 h 411"/>
                  <a:gd name="T18" fmla="*/ 734 w 757"/>
                  <a:gd name="T19" fmla="*/ 164 h 4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7"/>
                  <a:gd name="T31" fmla="*/ 0 h 411"/>
                  <a:gd name="T32" fmla="*/ 757 w 757"/>
                  <a:gd name="T33" fmla="*/ 411 h 4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7" h="411">
                    <a:moveTo>
                      <a:pt x="734" y="164"/>
                    </a:moveTo>
                    <a:lnTo>
                      <a:pt x="734" y="164"/>
                    </a:lnTo>
                    <a:lnTo>
                      <a:pt x="162" y="0"/>
                    </a:lnTo>
                    <a:lnTo>
                      <a:pt x="0" y="411"/>
                    </a:lnTo>
                    <a:lnTo>
                      <a:pt x="757" y="180"/>
                    </a:lnTo>
                    <a:lnTo>
                      <a:pt x="747" y="170"/>
                    </a:lnTo>
                    <a:lnTo>
                      <a:pt x="734" y="164"/>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76" name="Freeform 43"/>
              <p:cNvSpPr>
                <a:spLocks/>
              </p:cNvSpPr>
              <p:nvPr/>
            </p:nvSpPr>
            <p:spPr bwMode="auto">
              <a:xfrm>
                <a:off x="1325" y="2723"/>
                <a:ext cx="212" cy="437"/>
              </a:xfrm>
              <a:custGeom>
                <a:avLst/>
                <a:gdLst>
                  <a:gd name="T0" fmla="*/ 171 w 212"/>
                  <a:gd name="T1" fmla="*/ 0 h 437"/>
                  <a:gd name="T2" fmla="*/ 0 w 212"/>
                  <a:gd name="T3" fmla="*/ 437 h 437"/>
                  <a:gd name="T4" fmla="*/ 0 w 212"/>
                  <a:gd name="T5" fmla="*/ 437 h 437"/>
                  <a:gd name="T6" fmla="*/ 22 w 212"/>
                  <a:gd name="T7" fmla="*/ 433 h 437"/>
                  <a:gd name="T8" fmla="*/ 41 w 212"/>
                  <a:gd name="T9" fmla="*/ 427 h 437"/>
                  <a:gd name="T10" fmla="*/ 41 w 212"/>
                  <a:gd name="T11" fmla="*/ 427 h 437"/>
                  <a:gd name="T12" fmla="*/ 50 w 212"/>
                  <a:gd name="T13" fmla="*/ 424 h 437"/>
                  <a:gd name="T14" fmla="*/ 212 w 212"/>
                  <a:gd name="T15" fmla="*/ 13 h 437"/>
                  <a:gd name="T16" fmla="*/ 212 w 212"/>
                  <a:gd name="T17" fmla="*/ 13 h 437"/>
                  <a:gd name="T18" fmla="*/ 171 w 212"/>
                  <a:gd name="T19" fmla="*/ 0 h 437"/>
                  <a:gd name="T20" fmla="*/ 171 w 212"/>
                  <a:gd name="T21" fmla="*/ 0 h 4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2"/>
                  <a:gd name="T34" fmla="*/ 0 h 437"/>
                  <a:gd name="T35" fmla="*/ 212 w 212"/>
                  <a:gd name="T36" fmla="*/ 437 h 4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2" h="437">
                    <a:moveTo>
                      <a:pt x="171" y="0"/>
                    </a:moveTo>
                    <a:lnTo>
                      <a:pt x="0" y="437"/>
                    </a:lnTo>
                    <a:lnTo>
                      <a:pt x="22" y="433"/>
                    </a:lnTo>
                    <a:lnTo>
                      <a:pt x="41" y="427"/>
                    </a:lnTo>
                    <a:lnTo>
                      <a:pt x="50" y="424"/>
                    </a:lnTo>
                    <a:lnTo>
                      <a:pt x="212" y="13"/>
                    </a:lnTo>
                    <a:lnTo>
                      <a:pt x="171"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77" name="Freeform 44"/>
              <p:cNvSpPr>
                <a:spLocks/>
              </p:cNvSpPr>
              <p:nvPr/>
            </p:nvSpPr>
            <p:spPr bwMode="auto">
              <a:xfrm>
                <a:off x="1284" y="2710"/>
                <a:ext cx="212" cy="450"/>
              </a:xfrm>
              <a:custGeom>
                <a:avLst/>
                <a:gdLst>
                  <a:gd name="T0" fmla="*/ 170 w 212"/>
                  <a:gd name="T1" fmla="*/ 0 h 450"/>
                  <a:gd name="T2" fmla="*/ 0 w 212"/>
                  <a:gd name="T3" fmla="*/ 440 h 450"/>
                  <a:gd name="T4" fmla="*/ 0 w 212"/>
                  <a:gd name="T5" fmla="*/ 440 h 450"/>
                  <a:gd name="T6" fmla="*/ 25 w 212"/>
                  <a:gd name="T7" fmla="*/ 446 h 450"/>
                  <a:gd name="T8" fmla="*/ 41 w 212"/>
                  <a:gd name="T9" fmla="*/ 450 h 450"/>
                  <a:gd name="T10" fmla="*/ 212 w 212"/>
                  <a:gd name="T11" fmla="*/ 13 h 450"/>
                  <a:gd name="T12" fmla="*/ 212 w 212"/>
                  <a:gd name="T13" fmla="*/ 13 h 450"/>
                  <a:gd name="T14" fmla="*/ 170 w 212"/>
                  <a:gd name="T15" fmla="*/ 0 h 450"/>
                  <a:gd name="T16" fmla="*/ 170 w 212"/>
                  <a:gd name="T17" fmla="*/ 0 h 4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2"/>
                  <a:gd name="T28" fmla="*/ 0 h 450"/>
                  <a:gd name="T29" fmla="*/ 212 w 212"/>
                  <a:gd name="T30" fmla="*/ 450 h 4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2" h="450">
                    <a:moveTo>
                      <a:pt x="170" y="0"/>
                    </a:moveTo>
                    <a:lnTo>
                      <a:pt x="0" y="440"/>
                    </a:lnTo>
                    <a:lnTo>
                      <a:pt x="25" y="446"/>
                    </a:lnTo>
                    <a:lnTo>
                      <a:pt x="41" y="450"/>
                    </a:lnTo>
                    <a:lnTo>
                      <a:pt x="212" y="13"/>
                    </a:lnTo>
                    <a:lnTo>
                      <a:pt x="170"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78" name="Freeform 45"/>
              <p:cNvSpPr>
                <a:spLocks/>
              </p:cNvSpPr>
              <p:nvPr/>
            </p:nvSpPr>
            <p:spPr bwMode="auto">
              <a:xfrm>
                <a:off x="1242" y="2701"/>
                <a:ext cx="212" cy="449"/>
              </a:xfrm>
              <a:custGeom>
                <a:avLst/>
                <a:gdLst>
                  <a:gd name="T0" fmla="*/ 171 w 212"/>
                  <a:gd name="T1" fmla="*/ 0 h 449"/>
                  <a:gd name="T2" fmla="*/ 0 w 212"/>
                  <a:gd name="T3" fmla="*/ 436 h 449"/>
                  <a:gd name="T4" fmla="*/ 0 w 212"/>
                  <a:gd name="T5" fmla="*/ 436 h 449"/>
                  <a:gd name="T6" fmla="*/ 23 w 212"/>
                  <a:gd name="T7" fmla="*/ 443 h 449"/>
                  <a:gd name="T8" fmla="*/ 23 w 212"/>
                  <a:gd name="T9" fmla="*/ 443 h 449"/>
                  <a:gd name="T10" fmla="*/ 42 w 212"/>
                  <a:gd name="T11" fmla="*/ 449 h 449"/>
                  <a:gd name="T12" fmla="*/ 212 w 212"/>
                  <a:gd name="T13" fmla="*/ 9 h 449"/>
                  <a:gd name="T14" fmla="*/ 212 w 212"/>
                  <a:gd name="T15" fmla="*/ 9 h 449"/>
                  <a:gd name="T16" fmla="*/ 171 w 212"/>
                  <a:gd name="T17" fmla="*/ 0 h 449"/>
                  <a:gd name="T18" fmla="*/ 171 w 212"/>
                  <a:gd name="T19" fmla="*/ 0 h 4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2"/>
                  <a:gd name="T31" fmla="*/ 0 h 449"/>
                  <a:gd name="T32" fmla="*/ 212 w 212"/>
                  <a:gd name="T33" fmla="*/ 449 h 4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2" h="449">
                    <a:moveTo>
                      <a:pt x="171" y="0"/>
                    </a:moveTo>
                    <a:lnTo>
                      <a:pt x="0" y="436"/>
                    </a:lnTo>
                    <a:lnTo>
                      <a:pt x="23" y="443"/>
                    </a:lnTo>
                    <a:lnTo>
                      <a:pt x="42" y="449"/>
                    </a:lnTo>
                    <a:lnTo>
                      <a:pt x="212" y="9"/>
                    </a:lnTo>
                    <a:lnTo>
                      <a:pt x="171" y="0"/>
                    </a:ln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79" name="Freeform 46"/>
              <p:cNvSpPr>
                <a:spLocks/>
              </p:cNvSpPr>
              <p:nvPr/>
            </p:nvSpPr>
            <p:spPr bwMode="auto">
              <a:xfrm>
                <a:off x="1201" y="2688"/>
                <a:ext cx="212" cy="449"/>
              </a:xfrm>
              <a:custGeom>
                <a:avLst/>
                <a:gdLst>
                  <a:gd name="T0" fmla="*/ 171 w 212"/>
                  <a:gd name="T1" fmla="*/ 0 h 449"/>
                  <a:gd name="T2" fmla="*/ 0 w 212"/>
                  <a:gd name="T3" fmla="*/ 434 h 449"/>
                  <a:gd name="T4" fmla="*/ 0 w 212"/>
                  <a:gd name="T5" fmla="*/ 434 h 449"/>
                  <a:gd name="T6" fmla="*/ 41 w 212"/>
                  <a:gd name="T7" fmla="*/ 449 h 449"/>
                  <a:gd name="T8" fmla="*/ 212 w 212"/>
                  <a:gd name="T9" fmla="*/ 13 h 449"/>
                  <a:gd name="T10" fmla="*/ 212 w 212"/>
                  <a:gd name="T11" fmla="*/ 13 h 449"/>
                  <a:gd name="T12" fmla="*/ 171 w 212"/>
                  <a:gd name="T13" fmla="*/ 0 h 449"/>
                  <a:gd name="T14" fmla="*/ 171 w 212"/>
                  <a:gd name="T15" fmla="*/ 0 h 449"/>
                  <a:gd name="T16" fmla="*/ 0 60000 65536"/>
                  <a:gd name="T17" fmla="*/ 0 60000 65536"/>
                  <a:gd name="T18" fmla="*/ 0 60000 65536"/>
                  <a:gd name="T19" fmla="*/ 0 60000 65536"/>
                  <a:gd name="T20" fmla="*/ 0 60000 65536"/>
                  <a:gd name="T21" fmla="*/ 0 60000 65536"/>
                  <a:gd name="T22" fmla="*/ 0 60000 65536"/>
                  <a:gd name="T23" fmla="*/ 0 60000 65536"/>
                  <a:gd name="T24" fmla="*/ 0 w 212"/>
                  <a:gd name="T25" fmla="*/ 0 h 449"/>
                  <a:gd name="T26" fmla="*/ 212 w 212"/>
                  <a:gd name="T27" fmla="*/ 449 h 4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2" h="449">
                    <a:moveTo>
                      <a:pt x="171" y="0"/>
                    </a:moveTo>
                    <a:lnTo>
                      <a:pt x="0" y="434"/>
                    </a:lnTo>
                    <a:lnTo>
                      <a:pt x="41" y="449"/>
                    </a:lnTo>
                    <a:lnTo>
                      <a:pt x="212" y="13"/>
                    </a:lnTo>
                    <a:lnTo>
                      <a:pt x="171" y="0"/>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80" name="Freeform 47"/>
              <p:cNvSpPr>
                <a:spLocks/>
              </p:cNvSpPr>
              <p:nvPr/>
            </p:nvSpPr>
            <p:spPr bwMode="auto">
              <a:xfrm>
                <a:off x="1163" y="2675"/>
                <a:ext cx="209" cy="447"/>
              </a:xfrm>
              <a:custGeom>
                <a:avLst/>
                <a:gdLst>
                  <a:gd name="T0" fmla="*/ 168 w 209"/>
                  <a:gd name="T1" fmla="*/ 0 h 447"/>
                  <a:gd name="T2" fmla="*/ 0 w 209"/>
                  <a:gd name="T3" fmla="*/ 431 h 447"/>
                  <a:gd name="T4" fmla="*/ 0 w 209"/>
                  <a:gd name="T5" fmla="*/ 431 h 447"/>
                  <a:gd name="T6" fmla="*/ 38 w 209"/>
                  <a:gd name="T7" fmla="*/ 447 h 447"/>
                  <a:gd name="T8" fmla="*/ 209 w 209"/>
                  <a:gd name="T9" fmla="*/ 13 h 447"/>
                  <a:gd name="T10" fmla="*/ 209 w 209"/>
                  <a:gd name="T11" fmla="*/ 13 h 447"/>
                  <a:gd name="T12" fmla="*/ 168 w 209"/>
                  <a:gd name="T13" fmla="*/ 0 h 447"/>
                  <a:gd name="T14" fmla="*/ 168 w 209"/>
                  <a:gd name="T15" fmla="*/ 0 h 447"/>
                  <a:gd name="T16" fmla="*/ 0 60000 65536"/>
                  <a:gd name="T17" fmla="*/ 0 60000 65536"/>
                  <a:gd name="T18" fmla="*/ 0 60000 65536"/>
                  <a:gd name="T19" fmla="*/ 0 60000 65536"/>
                  <a:gd name="T20" fmla="*/ 0 60000 65536"/>
                  <a:gd name="T21" fmla="*/ 0 60000 65536"/>
                  <a:gd name="T22" fmla="*/ 0 60000 65536"/>
                  <a:gd name="T23" fmla="*/ 0 60000 65536"/>
                  <a:gd name="T24" fmla="*/ 0 w 209"/>
                  <a:gd name="T25" fmla="*/ 0 h 447"/>
                  <a:gd name="T26" fmla="*/ 209 w 209"/>
                  <a:gd name="T27" fmla="*/ 447 h 4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9" h="447">
                    <a:moveTo>
                      <a:pt x="168" y="0"/>
                    </a:moveTo>
                    <a:lnTo>
                      <a:pt x="0" y="431"/>
                    </a:lnTo>
                    <a:lnTo>
                      <a:pt x="38" y="447"/>
                    </a:lnTo>
                    <a:lnTo>
                      <a:pt x="209" y="13"/>
                    </a:lnTo>
                    <a:lnTo>
                      <a:pt x="168" y="0"/>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81" name="Freeform 48"/>
              <p:cNvSpPr>
                <a:spLocks/>
              </p:cNvSpPr>
              <p:nvPr/>
            </p:nvSpPr>
            <p:spPr bwMode="auto">
              <a:xfrm>
                <a:off x="1122" y="2663"/>
                <a:ext cx="209" cy="443"/>
              </a:xfrm>
              <a:custGeom>
                <a:avLst/>
                <a:gdLst>
                  <a:gd name="T0" fmla="*/ 168 w 209"/>
                  <a:gd name="T1" fmla="*/ 0 h 443"/>
                  <a:gd name="T2" fmla="*/ 0 w 209"/>
                  <a:gd name="T3" fmla="*/ 427 h 443"/>
                  <a:gd name="T4" fmla="*/ 0 w 209"/>
                  <a:gd name="T5" fmla="*/ 427 h 443"/>
                  <a:gd name="T6" fmla="*/ 41 w 209"/>
                  <a:gd name="T7" fmla="*/ 443 h 443"/>
                  <a:gd name="T8" fmla="*/ 209 w 209"/>
                  <a:gd name="T9" fmla="*/ 12 h 443"/>
                  <a:gd name="T10" fmla="*/ 209 w 209"/>
                  <a:gd name="T11" fmla="*/ 12 h 443"/>
                  <a:gd name="T12" fmla="*/ 168 w 209"/>
                  <a:gd name="T13" fmla="*/ 0 h 443"/>
                  <a:gd name="T14" fmla="*/ 168 w 209"/>
                  <a:gd name="T15" fmla="*/ 0 h 443"/>
                  <a:gd name="T16" fmla="*/ 0 60000 65536"/>
                  <a:gd name="T17" fmla="*/ 0 60000 65536"/>
                  <a:gd name="T18" fmla="*/ 0 60000 65536"/>
                  <a:gd name="T19" fmla="*/ 0 60000 65536"/>
                  <a:gd name="T20" fmla="*/ 0 60000 65536"/>
                  <a:gd name="T21" fmla="*/ 0 60000 65536"/>
                  <a:gd name="T22" fmla="*/ 0 60000 65536"/>
                  <a:gd name="T23" fmla="*/ 0 60000 65536"/>
                  <a:gd name="T24" fmla="*/ 0 w 209"/>
                  <a:gd name="T25" fmla="*/ 0 h 443"/>
                  <a:gd name="T26" fmla="*/ 209 w 209"/>
                  <a:gd name="T27" fmla="*/ 443 h 4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9" h="443">
                    <a:moveTo>
                      <a:pt x="168" y="0"/>
                    </a:moveTo>
                    <a:lnTo>
                      <a:pt x="0" y="427"/>
                    </a:lnTo>
                    <a:lnTo>
                      <a:pt x="41" y="443"/>
                    </a:lnTo>
                    <a:lnTo>
                      <a:pt x="209" y="12"/>
                    </a:lnTo>
                    <a:lnTo>
                      <a:pt x="168"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82" name="Freeform 49"/>
              <p:cNvSpPr>
                <a:spLocks/>
              </p:cNvSpPr>
              <p:nvPr/>
            </p:nvSpPr>
            <p:spPr bwMode="auto">
              <a:xfrm>
                <a:off x="1081" y="2660"/>
                <a:ext cx="209" cy="430"/>
              </a:xfrm>
              <a:custGeom>
                <a:avLst/>
                <a:gdLst>
                  <a:gd name="T0" fmla="*/ 196 w 209"/>
                  <a:gd name="T1" fmla="*/ 0 h 430"/>
                  <a:gd name="T2" fmla="*/ 161 w 209"/>
                  <a:gd name="T3" fmla="*/ 6 h 430"/>
                  <a:gd name="T4" fmla="*/ 0 w 209"/>
                  <a:gd name="T5" fmla="*/ 414 h 430"/>
                  <a:gd name="T6" fmla="*/ 0 w 209"/>
                  <a:gd name="T7" fmla="*/ 414 h 430"/>
                  <a:gd name="T8" fmla="*/ 41 w 209"/>
                  <a:gd name="T9" fmla="*/ 430 h 430"/>
                  <a:gd name="T10" fmla="*/ 209 w 209"/>
                  <a:gd name="T11" fmla="*/ 3 h 430"/>
                  <a:gd name="T12" fmla="*/ 209 w 209"/>
                  <a:gd name="T13" fmla="*/ 3 h 430"/>
                  <a:gd name="T14" fmla="*/ 196 w 209"/>
                  <a:gd name="T15" fmla="*/ 0 h 430"/>
                  <a:gd name="T16" fmla="*/ 196 w 209"/>
                  <a:gd name="T17" fmla="*/ 0 h 4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9"/>
                  <a:gd name="T28" fmla="*/ 0 h 430"/>
                  <a:gd name="T29" fmla="*/ 209 w 209"/>
                  <a:gd name="T30" fmla="*/ 430 h 4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9" h="430">
                    <a:moveTo>
                      <a:pt x="196" y="0"/>
                    </a:moveTo>
                    <a:lnTo>
                      <a:pt x="161" y="6"/>
                    </a:lnTo>
                    <a:lnTo>
                      <a:pt x="0" y="414"/>
                    </a:lnTo>
                    <a:lnTo>
                      <a:pt x="41" y="430"/>
                    </a:lnTo>
                    <a:lnTo>
                      <a:pt x="209" y="3"/>
                    </a:lnTo>
                    <a:lnTo>
                      <a:pt x="196"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83" name="Freeform 50"/>
              <p:cNvSpPr>
                <a:spLocks/>
              </p:cNvSpPr>
              <p:nvPr/>
            </p:nvSpPr>
            <p:spPr bwMode="auto">
              <a:xfrm>
                <a:off x="1040" y="2666"/>
                <a:ext cx="202" cy="408"/>
              </a:xfrm>
              <a:custGeom>
                <a:avLst/>
                <a:gdLst>
                  <a:gd name="T0" fmla="*/ 152 w 202"/>
                  <a:gd name="T1" fmla="*/ 6 h 408"/>
                  <a:gd name="T2" fmla="*/ 0 w 202"/>
                  <a:gd name="T3" fmla="*/ 392 h 408"/>
                  <a:gd name="T4" fmla="*/ 0 w 202"/>
                  <a:gd name="T5" fmla="*/ 392 h 408"/>
                  <a:gd name="T6" fmla="*/ 41 w 202"/>
                  <a:gd name="T7" fmla="*/ 408 h 408"/>
                  <a:gd name="T8" fmla="*/ 202 w 202"/>
                  <a:gd name="T9" fmla="*/ 0 h 408"/>
                  <a:gd name="T10" fmla="*/ 152 w 202"/>
                  <a:gd name="T11" fmla="*/ 6 h 408"/>
                  <a:gd name="T12" fmla="*/ 0 60000 65536"/>
                  <a:gd name="T13" fmla="*/ 0 60000 65536"/>
                  <a:gd name="T14" fmla="*/ 0 60000 65536"/>
                  <a:gd name="T15" fmla="*/ 0 60000 65536"/>
                  <a:gd name="T16" fmla="*/ 0 60000 65536"/>
                  <a:gd name="T17" fmla="*/ 0 60000 65536"/>
                  <a:gd name="T18" fmla="*/ 0 w 202"/>
                  <a:gd name="T19" fmla="*/ 0 h 408"/>
                  <a:gd name="T20" fmla="*/ 202 w 202"/>
                  <a:gd name="T21" fmla="*/ 408 h 408"/>
                </a:gdLst>
                <a:ahLst/>
                <a:cxnLst>
                  <a:cxn ang="T12">
                    <a:pos x="T0" y="T1"/>
                  </a:cxn>
                  <a:cxn ang="T13">
                    <a:pos x="T2" y="T3"/>
                  </a:cxn>
                  <a:cxn ang="T14">
                    <a:pos x="T4" y="T5"/>
                  </a:cxn>
                  <a:cxn ang="T15">
                    <a:pos x="T6" y="T7"/>
                  </a:cxn>
                  <a:cxn ang="T16">
                    <a:pos x="T8" y="T9"/>
                  </a:cxn>
                  <a:cxn ang="T17">
                    <a:pos x="T10" y="T11"/>
                  </a:cxn>
                </a:cxnLst>
                <a:rect l="T18" t="T19" r="T20" b="T21"/>
                <a:pathLst>
                  <a:path w="202" h="408">
                    <a:moveTo>
                      <a:pt x="152" y="6"/>
                    </a:moveTo>
                    <a:lnTo>
                      <a:pt x="0" y="392"/>
                    </a:lnTo>
                    <a:lnTo>
                      <a:pt x="41" y="408"/>
                    </a:lnTo>
                    <a:lnTo>
                      <a:pt x="202" y="0"/>
                    </a:lnTo>
                    <a:lnTo>
                      <a:pt x="152" y="6"/>
                    </a:ln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84" name="Freeform 51"/>
              <p:cNvSpPr>
                <a:spLocks/>
              </p:cNvSpPr>
              <p:nvPr/>
            </p:nvSpPr>
            <p:spPr bwMode="auto">
              <a:xfrm>
                <a:off x="1002" y="2672"/>
                <a:ext cx="190" cy="386"/>
              </a:xfrm>
              <a:custGeom>
                <a:avLst/>
                <a:gdLst>
                  <a:gd name="T0" fmla="*/ 142 w 190"/>
                  <a:gd name="T1" fmla="*/ 10 h 386"/>
                  <a:gd name="T2" fmla="*/ 0 w 190"/>
                  <a:gd name="T3" fmla="*/ 371 h 386"/>
                  <a:gd name="T4" fmla="*/ 0 w 190"/>
                  <a:gd name="T5" fmla="*/ 371 h 386"/>
                  <a:gd name="T6" fmla="*/ 38 w 190"/>
                  <a:gd name="T7" fmla="*/ 386 h 386"/>
                  <a:gd name="T8" fmla="*/ 190 w 190"/>
                  <a:gd name="T9" fmla="*/ 0 h 386"/>
                  <a:gd name="T10" fmla="*/ 142 w 190"/>
                  <a:gd name="T11" fmla="*/ 10 h 386"/>
                  <a:gd name="T12" fmla="*/ 0 60000 65536"/>
                  <a:gd name="T13" fmla="*/ 0 60000 65536"/>
                  <a:gd name="T14" fmla="*/ 0 60000 65536"/>
                  <a:gd name="T15" fmla="*/ 0 60000 65536"/>
                  <a:gd name="T16" fmla="*/ 0 60000 65536"/>
                  <a:gd name="T17" fmla="*/ 0 60000 65536"/>
                  <a:gd name="T18" fmla="*/ 0 w 190"/>
                  <a:gd name="T19" fmla="*/ 0 h 386"/>
                  <a:gd name="T20" fmla="*/ 190 w 190"/>
                  <a:gd name="T21" fmla="*/ 386 h 386"/>
                </a:gdLst>
                <a:ahLst/>
                <a:cxnLst>
                  <a:cxn ang="T12">
                    <a:pos x="T0" y="T1"/>
                  </a:cxn>
                  <a:cxn ang="T13">
                    <a:pos x="T2" y="T3"/>
                  </a:cxn>
                  <a:cxn ang="T14">
                    <a:pos x="T4" y="T5"/>
                  </a:cxn>
                  <a:cxn ang="T15">
                    <a:pos x="T6" y="T7"/>
                  </a:cxn>
                  <a:cxn ang="T16">
                    <a:pos x="T8" y="T9"/>
                  </a:cxn>
                  <a:cxn ang="T17">
                    <a:pos x="T10" y="T11"/>
                  </a:cxn>
                </a:cxnLst>
                <a:rect l="T18" t="T19" r="T20" b="T21"/>
                <a:pathLst>
                  <a:path w="190" h="386">
                    <a:moveTo>
                      <a:pt x="142" y="10"/>
                    </a:moveTo>
                    <a:lnTo>
                      <a:pt x="0" y="371"/>
                    </a:lnTo>
                    <a:lnTo>
                      <a:pt x="38" y="386"/>
                    </a:lnTo>
                    <a:lnTo>
                      <a:pt x="190" y="0"/>
                    </a:lnTo>
                    <a:lnTo>
                      <a:pt x="142" y="10"/>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85" name="Freeform 52"/>
              <p:cNvSpPr>
                <a:spLocks/>
              </p:cNvSpPr>
              <p:nvPr/>
            </p:nvSpPr>
            <p:spPr bwMode="auto">
              <a:xfrm>
                <a:off x="961" y="2682"/>
                <a:ext cx="183" cy="361"/>
              </a:xfrm>
              <a:custGeom>
                <a:avLst/>
                <a:gdLst>
                  <a:gd name="T0" fmla="*/ 133 w 183"/>
                  <a:gd name="T1" fmla="*/ 6 h 361"/>
                  <a:gd name="T2" fmla="*/ 0 w 183"/>
                  <a:gd name="T3" fmla="*/ 345 h 361"/>
                  <a:gd name="T4" fmla="*/ 0 w 183"/>
                  <a:gd name="T5" fmla="*/ 345 h 361"/>
                  <a:gd name="T6" fmla="*/ 41 w 183"/>
                  <a:gd name="T7" fmla="*/ 361 h 361"/>
                  <a:gd name="T8" fmla="*/ 183 w 183"/>
                  <a:gd name="T9" fmla="*/ 0 h 361"/>
                  <a:gd name="T10" fmla="*/ 133 w 183"/>
                  <a:gd name="T11" fmla="*/ 6 h 361"/>
                  <a:gd name="T12" fmla="*/ 0 60000 65536"/>
                  <a:gd name="T13" fmla="*/ 0 60000 65536"/>
                  <a:gd name="T14" fmla="*/ 0 60000 65536"/>
                  <a:gd name="T15" fmla="*/ 0 60000 65536"/>
                  <a:gd name="T16" fmla="*/ 0 60000 65536"/>
                  <a:gd name="T17" fmla="*/ 0 60000 65536"/>
                  <a:gd name="T18" fmla="*/ 0 w 183"/>
                  <a:gd name="T19" fmla="*/ 0 h 361"/>
                  <a:gd name="T20" fmla="*/ 183 w 183"/>
                  <a:gd name="T21" fmla="*/ 361 h 361"/>
                </a:gdLst>
                <a:ahLst/>
                <a:cxnLst>
                  <a:cxn ang="T12">
                    <a:pos x="T0" y="T1"/>
                  </a:cxn>
                  <a:cxn ang="T13">
                    <a:pos x="T2" y="T3"/>
                  </a:cxn>
                  <a:cxn ang="T14">
                    <a:pos x="T4" y="T5"/>
                  </a:cxn>
                  <a:cxn ang="T15">
                    <a:pos x="T6" y="T7"/>
                  </a:cxn>
                  <a:cxn ang="T16">
                    <a:pos x="T8" y="T9"/>
                  </a:cxn>
                  <a:cxn ang="T17">
                    <a:pos x="T10" y="T11"/>
                  </a:cxn>
                </a:cxnLst>
                <a:rect l="T18" t="T19" r="T20" b="T21"/>
                <a:pathLst>
                  <a:path w="183" h="361">
                    <a:moveTo>
                      <a:pt x="133" y="6"/>
                    </a:moveTo>
                    <a:lnTo>
                      <a:pt x="0" y="345"/>
                    </a:lnTo>
                    <a:lnTo>
                      <a:pt x="41" y="361"/>
                    </a:lnTo>
                    <a:lnTo>
                      <a:pt x="183" y="0"/>
                    </a:lnTo>
                    <a:lnTo>
                      <a:pt x="133" y="6"/>
                    </a:lnTo>
                    <a:close/>
                  </a:path>
                </a:pathLst>
              </a:custGeom>
              <a:solidFill>
                <a:srgbClr val="AAAA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86" name="Freeform 53"/>
              <p:cNvSpPr>
                <a:spLocks/>
              </p:cNvSpPr>
              <p:nvPr/>
            </p:nvSpPr>
            <p:spPr bwMode="auto">
              <a:xfrm>
                <a:off x="920" y="2688"/>
                <a:ext cx="174" cy="339"/>
              </a:xfrm>
              <a:custGeom>
                <a:avLst/>
                <a:gdLst>
                  <a:gd name="T0" fmla="*/ 126 w 174"/>
                  <a:gd name="T1" fmla="*/ 6 h 339"/>
                  <a:gd name="T2" fmla="*/ 0 w 174"/>
                  <a:gd name="T3" fmla="*/ 323 h 339"/>
                  <a:gd name="T4" fmla="*/ 0 w 174"/>
                  <a:gd name="T5" fmla="*/ 323 h 339"/>
                  <a:gd name="T6" fmla="*/ 41 w 174"/>
                  <a:gd name="T7" fmla="*/ 339 h 339"/>
                  <a:gd name="T8" fmla="*/ 174 w 174"/>
                  <a:gd name="T9" fmla="*/ 0 h 339"/>
                  <a:gd name="T10" fmla="*/ 126 w 174"/>
                  <a:gd name="T11" fmla="*/ 6 h 339"/>
                  <a:gd name="T12" fmla="*/ 0 60000 65536"/>
                  <a:gd name="T13" fmla="*/ 0 60000 65536"/>
                  <a:gd name="T14" fmla="*/ 0 60000 65536"/>
                  <a:gd name="T15" fmla="*/ 0 60000 65536"/>
                  <a:gd name="T16" fmla="*/ 0 60000 65536"/>
                  <a:gd name="T17" fmla="*/ 0 60000 65536"/>
                  <a:gd name="T18" fmla="*/ 0 w 174"/>
                  <a:gd name="T19" fmla="*/ 0 h 339"/>
                  <a:gd name="T20" fmla="*/ 174 w 174"/>
                  <a:gd name="T21" fmla="*/ 339 h 339"/>
                </a:gdLst>
                <a:ahLst/>
                <a:cxnLst>
                  <a:cxn ang="T12">
                    <a:pos x="T0" y="T1"/>
                  </a:cxn>
                  <a:cxn ang="T13">
                    <a:pos x="T2" y="T3"/>
                  </a:cxn>
                  <a:cxn ang="T14">
                    <a:pos x="T4" y="T5"/>
                  </a:cxn>
                  <a:cxn ang="T15">
                    <a:pos x="T6" y="T7"/>
                  </a:cxn>
                  <a:cxn ang="T16">
                    <a:pos x="T8" y="T9"/>
                  </a:cxn>
                  <a:cxn ang="T17">
                    <a:pos x="T10" y="T11"/>
                  </a:cxn>
                </a:cxnLst>
                <a:rect l="T18" t="T19" r="T20" b="T21"/>
                <a:pathLst>
                  <a:path w="174" h="339">
                    <a:moveTo>
                      <a:pt x="126" y="6"/>
                    </a:moveTo>
                    <a:lnTo>
                      <a:pt x="0" y="323"/>
                    </a:lnTo>
                    <a:lnTo>
                      <a:pt x="41" y="339"/>
                    </a:lnTo>
                    <a:lnTo>
                      <a:pt x="174" y="0"/>
                    </a:lnTo>
                    <a:lnTo>
                      <a:pt x="126" y="6"/>
                    </a:lnTo>
                    <a:close/>
                  </a:path>
                </a:pathLst>
              </a:custGeom>
              <a:solidFill>
                <a:srgbClr val="A5A5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87" name="Freeform 54"/>
              <p:cNvSpPr>
                <a:spLocks/>
              </p:cNvSpPr>
              <p:nvPr/>
            </p:nvSpPr>
            <p:spPr bwMode="auto">
              <a:xfrm>
                <a:off x="882" y="2694"/>
                <a:ext cx="164" cy="317"/>
              </a:xfrm>
              <a:custGeom>
                <a:avLst/>
                <a:gdLst>
                  <a:gd name="T0" fmla="*/ 114 w 164"/>
                  <a:gd name="T1" fmla="*/ 10 h 317"/>
                  <a:gd name="T2" fmla="*/ 0 w 164"/>
                  <a:gd name="T3" fmla="*/ 304 h 317"/>
                  <a:gd name="T4" fmla="*/ 0 w 164"/>
                  <a:gd name="T5" fmla="*/ 304 h 317"/>
                  <a:gd name="T6" fmla="*/ 38 w 164"/>
                  <a:gd name="T7" fmla="*/ 317 h 317"/>
                  <a:gd name="T8" fmla="*/ 164 w 164"/>
                  <a:gd name="T9" fmla="*/ 0 h 317"/>
                  <a:gd name="T10" fmla="*/ 114 w 164"/>
                  <a:gd name="T11" fmla="*/ 10 h 317"/>
                  <a:gd name="T12" fmla="*/ 0 60000 65536"/>
                  <a:gd name="T13" fmla="*/ 0 60000 65536"/>
                  <a:gd name="T14" fmla="*/ 0 60000 65536"/>
                  <a:gd name="T15" fmla="*/ 0 60000 65536"/>
                  <a:gd name="T16" fmla="*/ 0 60000 65536"/>
                  <a:gd name="T17" fmla="*/ 0 60000 65536"/>
                  <a:gd name="T18" fmla="*/ 0 w 164"/>
                  <a:gd name="T19" fmla="*/ 0 h 317"/>
                  <a:gd name="T20" fmla="*/ 164 w 164"/>
                  <a:gd name="T21" fmla="*/ 317 h 317"/>
                </a:gdLst>
                <a:ahLst/>
                <a:cxnLst>
                  <a:cxn ang="T12">
                    <a:pos x="T0" y="T1"/>
                  </a:cxn>
                  <a:cxn ang="T13">
                    <a:pos x="T2" y="T3"/>
                  </a:cxn>
                  <a:cxn ang="T14">
                    <a:pos x="T4" y="T5"/>
                  </a:cxn>
                  <a:cxn ang="T15">
                    <a:pos x="T6" y="T7"/>
                  </a:cxn>
                  <a:cxn ang="T16">
                    <a:pos x="T8" y="T9"/>
                  </a:cxn>
                  <a:cxn ang="T17">
                    <a:pos x="T10" y="T11"/>
                  </a:cxn>
                </a:cxnLst>
                <a:rect l="T18" t="T19" r="T20" b="T21"/>
                <a:pathLst>
                  <a:path w="164" h="317">
                    <a:moveTo>
                      <a:pt x="114" y="10"/>
                    </a:moveTo>
                    <a:lnTo>
                      <a:pt x="0" y="304"/>
                    </a:lnTo>
                    <a:lnTo>
                      <a:pt x="38" y="317"/>
                    </a:lnTo>
                    <a:lnTo>
                      <a:pt x="164" y="0"/>
                    </a:lnTo>
                    <a:lnTo>
                      <a:pt x="114" y="1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88" name="Freeform 55"/>
              <p:cNvSpPr>
                <a:spLocks/>
              </p:cNvSpPr>
              <p:nvPr/>
            </p:nvSpPr>
            <p:spPr bwMode="auto">
              <a:xfrm>
                <a:off x="841" y="2704"/>
                <a:ext cx="155" cy="294"/>
              </a:xfrm>
              <a:custGeom>
                <a:avLst/>
                <a:gdLst>
                  <a:gd name="T0" fmla="*/ 107 w 155"/>
                  <a:gd name="T1" fmla="*/ 6 h 294"/>
                  <a:gd name="T2" fmla="*/ 0 w 155"/>
                  <a:gd name="T3" fmla="*/ 278 h 294"/>
                  <a:gd name="T4" fmla="*/ 0 w 155"/>
                  <a:gd name="T5" fmla="*/ 278 h 294"/>
                  <a:gd name="T6" fmla="*/ 41 w 155"/>
                  <a:gd name="T7" fmla="*/ 294 h 294"/>
                  <a:gd name="T8" fmla="*/ 155 w 155"/>
                  <a:gd name="T9" fmla="*/ 0 h 294"/>
                  <a:gd name="T10" fmla="*/ 107 w 155"/>
                  <a:gd name="T11" fmla="*/ 6 h 294"/>
                  <a:gd name="T12" fmla="*/ 0 60000 65536"/>
                  <a:gd name="T13" fmla="*/ 0 60000 65536"/>
                  <a:gd name="T14" fmla="*/ 0 60000 65536"/>
                  <a:gd name="T15" fmla="*/ 0 60000 65536"/>
                  <a:gd name="T16" fmla="*/ 0 60000 65536"/>
                  <a:gd name="T17" fmla="*/ 0 60000 65536"/>
                  <a:gd name="T18" fmla="*/ 0 w 155"/>
                  <a:gd name="T19" fmla="*/ 0 h 294"/>
                  <a:gd name="T20" fmla="*/ 155 w 155"/>
                  <a:gd name="T21" fmla="*/ 294 h 294"/>
                </a:gdLst>
                <a:ahLst/>
                <a:cxnLst>
                  <a:cxn ang="T12">
                    <a:pos x="T0" y="T1"/>
                  </a:cxn>
                  <a:cxn ang="T13">
                    <a:pos x="T2" y="T3"/>
                  </a:cxn>
                  <a:cxn ang="T14">
                    <a:pos x="T4" y="T5"/>
                  </a:cxn>
                  <a:cxn ang="T15">
                    <a:pos x="T6" y="T7"/>
                  </a:cxn>
                  <a:cxn ang="T16">
                    <a:pos x="T8" y="T9"/>
                  </a:cxn>
                  <a:cxn ang="T17">
                    <a:pos x="T10" y="T11"/>
                  </a:cxn>
                </a:cxnLst>
                <a:rect l="T18" t="T19" r="T20" b="T21"/>
                <a:pathLst>
                  <a:path w="155" h="294">
                    <a:moveTo>
                      <a:pt x="107" y="6"/>
                    </a:moveTo>
                    <a:lnTo>
                      <a:pt x="0" y="278"/>
                    </a:lnTo>
                    <a:lnTo>
                      <a:pt x="41" y="294"/>
                    </a:lnTo>
                    <a:lnTo>
                      <a:pt x="155" y="0"/>
                    </a:lnTo>
                    <a:lnTo>
                      <a:pt x="107" y="6"/>
                    </a:lnTo>
                    <a:close/>
                  </a:path>
                </a:pathLst>
              </a:custGeom>
              <a:solidFill>
                <a:srgbClr val="9A9A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89" name="Freeform 56"/>
              <p:cNvSpPr>
                <a:spLocks/>
              </p:cNvSpPr>
              <p:nvPr/>
            </p:nvSpPr>
            <p:spPr bwMode="auto">
              <a:xfrm>
                <a:off x="799" y="2710"/>
                <a:ext cx="149" cy="272"/>
              </a:xfrm>
              <a:custGeom>
                <a:avLst/>
                <a:gdLst>
                  <a:gd name="T0" fmla="*/ 99 w 149"/>
                  <a:gd name="T1" fmla="*/ 7 h 272"/>
                  <a:gd name="T2" fmla="*/ 0 w 149"/>
                  <a:gd name="T3" fmla="*/ 257 h 272"/>
                  <a:gd name="T4" fmla="*/ 0 w 149"/>
                  <a:gd name="T5" fmla="*/ 257 h 272"/>
                  <a:gd name="T6" fmla="*/ 42 w 149"/>
                  <a:gd name="T7" fmla="*/ 272 h 272"/>
                  <a:gd name="T8" fmla="*/ 149 w 149"/>
                  <a:gd name="T9" fmla="*/ 0 h 272"/>
                  <a:gd name="T10" fmla="*/ 99 w 149"/>
                  <a:gd name="T11" fmla="*/ 7 h 272"/>
                  <a:gd name="T12" fmla="*/ 0 60000 65536"/>
                  <a:gd name="T13" fmla="*/ 0 60000 65536"/>
                  <a:gd name="T14" fmla="*/ 0 60000 65536"/>
                  <a:gd name="T15" fmla="*/ 0 60000 65536"/>
                  <a:gd name="T16" fmla="*/ 0 60000 65536"/>
                  <a:gd name="T17" fmla="*/ 0 60000 65536"/>
                  <a:gd name="T18" fmla="*/ 0 w 149"/>
                  <a:gd name="T19" fmla="*/ 0 h 272"/>
                  <a:gd name="T20" fmla="*/ 149 w 149"/>
                  <a:gd name="T21" fmla="*/ 272 h 272"/>
                </a:gdLst>
                <a:ahLst/>
                <a:cxnLst>
                  <a:cxn ang="T12">
                    <a:pos x="T0" y="T1"/>
                  </a:cxn>
                  <a:cxn ang="T13">
                    <a:pos x="T2" y="T3"/>
                  </a:cxn>
                  <a:cxn ang="T14">
                    <a:pos x="T4" y="T5"/>
                  </a:cxn>
                  <a:cxn ang="T15">
                    <a:pos x="T6" y="T7"/>
                  </a:cxn>
                  <a:cxn ang="T16">
                    <a:pos x="T8" y="T9"/>
                  </a:cxn>
                  <a:cxn ang="T17">
                    <a:pos x="T10" y="T11"/>
                  </a:cxn>
                </a:cxnLst>
                <a:rect l="T18" t="T19" r="T20" b="T21"/>
                <a:pathLst>
                  <a:path w="149" h="272">
                    <a:moveTo>
                      <a:pt x="99" y="7"/>
                    </a:moveTo>
                    <a:lnTo>
                      <a:pt x="0" y="257"/>
                    </a:lnTo>
                    <a:lnTo>
                      <a:pt x="42" y="272"/>
                    </a:lnTo>
                    <a:lnTo>
                      <a:pt x="149" y="0"/>
                    </a:lnTo>
                    <a:lnTo>
                      <a:pt x="99" y="7"/>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90" name="Freeform 57"/>
              <p:cNvSpPr>
                <a:spLocks/>
              </p:cNvSpPr>
              <p:nvPr/>
            </p:nvSpPr>
            <p:spPr bwMode="auto">
              <a:xfrm>
                <a:off x="762" y="2717"/>
                <a:ext cx="136" cy="250"/>
              </a:xfrm>
              <a:custGeom>
                <a:avLst/>
                <a:gdLst>
                  <a:gd name="T0" fmla="*/ 85 w 136"/>
                  <a:gd name="T1" fmla="*/ 9 h 250"/>
                  <a:gd name="T2" fmla="*/ 0 w 136"/>
                  <a:gd name="T3" fmla="*/ 234 h 250"/>
                  <a:gd name="T4" fmla="*/ 0 w 136"/>
                  <a:gd name="T5" fmla="*/ 234 h 250"/>
                  <a:gd name="T6" fmla="*/ 37 w 136"/>
                  <a:gd name="T7" fmla="*/ 250 h 250"/>
                  <a:gd name="T8" fmla="*/ 136 w 136"/>
                  <a:gd name="T9" fmla="*/ 0 h 250"/>
                  <a:gd name="T10" fmla="*/ 85 w 136"/>
                  <a:gd name="T11" fmla="*/ 9 h 250"/>
                  <a:gd name="T12" fmla="*/ 0 60000 65536"/>
                  <a:gd name="T13" fmla="*/ 0 60000 65536"/>
                  <a:gd name="T14" fmla="*/ 0 60000 65536"/>
                  <a:gd name="T15" fmla="*/ 0 60000 65536"/>
                  <a:gd name="T16" fmla="*/ 0 60000 65536"/>
                  <a:gd name="T17" fmla="*/ 0 60000 65536"/>
                  <a:gd name="T18" fmla="*/ 0 w 136"/>
                  <a:gd name="T19" fmla="*/ 0 h 250"/>
                  <a:gd name="T20" fmla="*/ 136 w 136"/>
                  <a:gd name="T21" fmla="*/ 250 h 250"/>
                </a:gdLst>
                <a:ahLst/>
                <a:cxnLst>
                  <a:cxn ang="T12">
                    <a:pos x="T0" y="T1"/>
                  </a:cxn>
                  <a:cxn ang="T13">
                    <a:pos x="T2" y="T3"/>
                  </a:cxn>
                  <a:cxn ang="T14">
                    <a:pos x="T4" y="T5"/>
                  </a:cxn>
                  <a:cxn ang="T15">
                    <a:pos x="T6" y="T7"/>
                  </a:cxn>
                  <a:cxn ang="T16">
                    <a:pos x="T8" y="T9"/>
                  </a:cxn>
                  <a:cxn ang="T17">
                    <a:pos x="T10" y="T11"/>
                  </a:cxn>
                </a:cxnLst>
                <a:rect l="T18" t="T19" r="T20" b="T21"/>
                <a:pathLst>
                  <a:path w="136" h="250">
                    <a:moveTo>
                      <a:pt x="85" y="9"/>
                    </a:moveTo>
                    <a:lnTo>
                      <a:pt x="0" y="234"/>
                    </a:lnTo>
                    <a:lnTo>
                      <a:pt x="37" y="250"/>
                    </a:lnTo>
                    <a:lnTo>
                      <a:pt x="136" y="0"/>
                    </a:lnTo>
                    <a:lnTo>
                      <a:pt x="85" y="9"/>
                    </a:lnTo>
                    <a:close/>
                  </a:path>
                </a:pathLst>
              </a:custGeom>
              <a:solidFill>
                <a:srgbClr val="909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91" name="Freeform 58"/>
              <p:cNvSpPr>
                <a:spLocks/>
              </p:cNvSpPr>
              <p:nvPr/>
            </p:nvSpPr>
            <p:spPr bwMode="auto">
              <a:xfrm>
                <a:off x="720" y="2726"/>
                <a:ext cx="127" cy="225"/>
              </a:xfrm>
              <a:custGeom>
                <a:avLst/>
                <a:gdLst>
                  <a:gd name="T0" fmla="*/ 79 w 127"/>
                  <a:gd name="T1" fmla="*/ 6 h 225"/>
                  <a:gd name="T2" fmla="*/ 0 w 127"/>
                  <a:gd name="T3" fmla="*/ 209 h 225"/>
                  <a:gd name="T4" fmla="*/ 0 w 127"/>
                  <a:gd name="T5" fmla="*/ 209 h 225"/>
                  <a:gd name="T6" fmla="*/ 42 w 127"/>
                  <a:gd name="T7" fmla="*/ 225 h 225"/>
                  <a:gd name="T8" fmla="*/ 127 w 127"/>
                  <a:gd name="T9" fmla="*/ 0 h 225"/>
                  <a:gd name="T10" fmla="*/ 79 w 127"/>
                  <a:gd name="T11" fmla="*/ 6 h 225"/>
                  <a:gd name="T12" fmla="*/ 0 60000 65536"/>
                  <a:gd name="T13" fmla="*/ 0 60000 65536"/>
                  <a:gd name="T14" fmla="*/ 0 60000 65536"/>
                  <a:gd name="T15" fmla="*/ 0 60000 65536"/>
                  <a:gd name="T16" fmla="*/ 0 60000 65536"/>
                  <a:gd name="T17" fmla="*/ 0 60000 65536"/>
                  <a:gd name="T18" fmla="*/ 0 w 127"/>
                  <a:gd name="T19" fmla="*/ 0 h 225"/>
                  <a:gd name="T20" fmla="*/ 127 w 127"/>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27" h="225">
                    <a:moveTo>
                      <a:pt x="79" y="6"/>
                    </a:moveTo>
                    <a:lnTo>
                      <a:pt x="0" y="209"/>
                    </a:lnTo>
                    <a:lnTo>
                      <a:pt x="42" y="225"/>
                    </a:lnTo>
                    <a:lnTo>
                      <a:pt x="127" y="0"/>
                    </a:lnTo>
                    <a:lnTo>
                      <a:pt x="79" y="6"/>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92" name="Freeform 59"/>
              <p:cNvSpPr>
                <a:spLocks/>
              </p:cNvSpPr>
              <p:nvPr/>
            </p:nvSpPr>
            <p:spPr bwMode="auto">
              <a:xfrm>
                <a:off x="679" y="2732"/>
                <a:ext cx="120" cy="203"/>
              </a:xfrm>
              <a:custGeom>
                <a:avLst/>
                <a:gdLst>
                  <a:gd name="T0" fmla="*/ 70 w 120"/>
                  <a:gd name="T1" fmla="*/ 10 h 203"/>
                  <a:gd name="T2" fmla="*/ 0 w 120"/>
                  <a:gd name="T3" fmla="*/ 187 h 203"/>
                  <a:gd name="T4" fmla="*/ 0 w 120"/>
                  <a:gd name="T5" fmla="*/ 187 h 203"/>
                  <a:gd name="T6" fmla="*/ 41 w 120"/>
                  <a:gd name="T7" fmla="*/ 203 h 203"/>
                  <a:gd name="T8" fmla="*/ 120 w 120"/>
                  <a:gd name="T9" fmla="*/ 0 h 203"/>
                  <a:gd name="T10" fmla="*/ 70 w 120"/>
                  <a:gd name="T11" fmla="*/ 10 h 203"/>
                  <a:gd name="T12" fmla="*/ 0 60000 65536"/>
                  <a:gd name="T13" fmla="*/ 0 60000 65536"/>
                  <a:gd name="T14" fmla="*/ 0 60000 65536"/>
                  <a:gd name="T15" fmla="*/ 0 60000 65536"/>
                  <a:gd name="T16" fmla="*/ 0 60000 65536"/>
                  <a:gd name="T17" fmla="*/ 0 60000 65536"/>
                  <a:gd name="T18" fmla="*/ 0 w 120"/>
                  <a:gd name="T19" fmla="*/ 0 h 203"/>
                  <a:gd name="T20" fmla="*/ 120 w 120"/>
                  <a:gd name="T21" fmla="*/ 203 h 203"/>
                </a:gdLst>
                <a:ahLst/>
                <a:cxnLst>
                  <a:cxn ang="T12">
                    <a:pos x="T0" y="T1"/>
                  </a:cxn>
                  <a:cxn ang="T13">
                    <a:pos x="T2" y="T3"/>
                  </a:cxn>
                  <a:cxn ang="T14">
                    <a:pos x="T4" y="T5"/>
                  </a:cxn>
                  <a:cxn ang="T15">
                    <a:pos x="T6" y="T7"/>
                  </a:cxn>
                  <a:cxn ang="T16">
                    <a:pos x="T8" y="T9"/>
                  </a:cxn>
                  <a:cxn ang="T17">
                    <a:pos x="T10" y="T11"/>
                  </a:cxn>
                </a:cxnLst>
                <a:rect l="T18" t="T19" r="T20" b="T21"/>
                <a:pathLst>
                  <a:path w="120" h="203">
                    <a:moveTo>
                      <a:pt x="70" y="10"/>
                    </a:moveTo>
                    <a:lnTo>
                      <a:pt x="0" y="187"/>
                    </a:lnTo>
                    <a:lnTo>
                      <a:pt x="41" y="203"/>
                    </a:lnTo>
                    <a:lnTo>
                      <a:pt x="120" y="0"/>
                    </a:lnTo>
                    <a:lnTo>
                      <a:pt x="70" y="10"/>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93" name="Freeform 60"/>
              <p:cNvSpPr>
                <a:spLocks/>
              </p:cNvSpPr>
              <p:nvPr/>
            </p:nvSpPr>
            <p:spPr bwMode="auto">
              <a:xfrm>
                <a:off x="641" y="2742"/>
                <a:ext cx="108" cy="177"/>
              </a:xfrm>
              <a:custGeom>
                <a:avLst/>
                <a:gdLst>
                  <a:gd name="T0" fmla="*/ 60 w 108"/>
                  <a:gd name="T1" fmla="*/ 6 h 177"/>
                  <a:gd name="T2" fmla="*/ 0 w 108"/>
                  <a:gd name="T3" fmla="*/ 161 h 177"/>
                  <a:gd name="T4" fmla="*/ 0 w 108"/>
                  <a:gd name="T5" fmla="*/ 161 h 177"/>
                  <a:gd name="T6" fmla="*/ 38 w 108"/>
                  <a:gd name="T7" fmla="*/ 177 h 177"/>
                  <a:gd name="T8" fmla="*/ 108 w 108"/>
                  <a:gd name="T9" fmla="*/ 0 h 177"/>
                  <a:gd name="T10" fmla="*/ 60 w 108"/>
                  <a:gd name="T11" fmla="*/ 6 h 177"/>
                  <a:gd name="T12" fmla="*/ 0 60000 65536"/>
                  <a:gd name="T13" fmla="*/ 0 60000 65536"/>
                  <a:gd name="T14" fmla="*/ 0 60000 65536"/>
                  <a:gd name="T15" fmla="*/ 0 60000 65536"/>
                  <a:gd name="T16" fmla="*/ 0 60000 65536"/>
                  <a:gd name="T17" fmla="*/ 0 60000 65536"/>
                  <a:gd name="T18" fmla="*/ 0 w 108"/>
                  <a:gd name="T19" fmla="*/ 0 h 177"/>
                  <a:gd name="T20" fmla="*/ 108 w 108"/>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108" h="177">
                    <a:moveTo>
                      <a:pt x="60" y="6"/>
                    </a:moveTo>
                    <a:lnTo>
                      <a:pt x="0" y="161"/>
                    </a:lnTo>
                    <a:lnTo>
                      <a:pt x="38" y="177"/>
                    </a:lnTo>
                    <a:lnTo>
                      <a:pt x="108" y="0"/>
                    </a:lnTo>
                    <a:lnTo>
                      <a:pt x="60" y="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94" name="Freeform 61"/>
              <p:cNvSpPr>
                <a:spLocks/>
              </p:cNvSpPr>
              <p:nvPr/>
            </p:nvSpPr>
            <p:spPr bwMode="auto">
              <a:xfrm>
                <a:off x="600" y="2748"/>
                <a:ext cx="101" cy="155"/>
              </a:xfrm>
              <a:custGeom>
                <a:avLst/>
                <a:gdLst>
                  <a:gd name="T0" fmla="*/ 51 w 101"/>
                  <a:gd name="T1" fmla="*/ 7 h 155"/>
                  <a:gd name="T2" fmla="*/ 0 w 101"/>
                  <a:gd name="T3" fmla="*/ 139 h 155"/>
                  <a:gd name="T4" fmla="*/ 0 w 101"/>
                  <a:gd name="T5" fmla="*/ 139 h 155"/>
                  <a:gd name="T6" fmla="*/ 41 w 101"/>
                  <a:gd name="T7" fmla="*/ 155 h 155"/>
                  <a:gd name="T8" fmla="*/ 101 w 101"/>
                  <a:gd name="T9" fmla="*/ 0 h 155"/>
                  <a:gd name="T10" fmla="*/ 51 w 101"/>
                  <a:gd name="T11" fmla="*/ 7 h 155"/>
                  <a:gd name="T12" fmla="*/ 0 60000 65536"/>
                  <a:gd name="T13" fmla="*/ 0 60000 65536"/>
                  <a:gd name="T14" fmla="*/ 0 60000 65536"/>
                  <a:gd name="T15" fmla="*/ 0 60000 65536"/>
                  <a:gd name="T16" fmla="*/ 0 60000 65536"/>
                  <a:gd name="T17" fmla="*/ 0 60000 65536"/>
                  <a:gd name="T18" fmla="*/ 0 w 101"/>
                  <a:gd name="T19" fmla="*/ 0 h 155"/>
                  <a:gd name="T20" fmla="*/ 101 w 101"/>
                  <a:gd name="T21" fmla="*/ 155 h 155"/>
                </a:gdLst>
                <a:ahLst/>
                <a:cxnLst>
                  <a:cxn ang="T12">
                    <a:pos x="T0" y="T1"/>
                  </a:cxn>
                  <a:cxn ang="T13">
                    <a:pos x="T2" y="T3"/>
                  </a:cxn>
                  <a:cxn ang="T14">
                    <a:pos x="T4" y="T5"/>
                  </a:cxn>
                  <a:cxn ang="T15">
                    <a:pos x="T6" y="T7"/>
                  </a:cxn>
                  <a:cxn ang="T16">
                    <a:pos x="T8" y="T9"/>
                  </a:cxn>
                  <a:cxn ang="T17">
                    <a:pos x="T10" y="T11"/>
                  </a:cxn>
                </a:cxnLst>
                <a:rect l="T18" t="T19" r="T20" b="T21"/>
                <a:pathLst>
                  <a:path w="101" h="155">
                    <a:moveTo>
                      <a:pt x="51" y="7"/>
                    </a:moveTo>
                    <a:lnTo>
                      <a:pt x="0" y="139"/>
                    </a:lnTo>
                    <a:lnTo>
                      <a:pt x="41" y="155"/>
                    </a:lnTo>
                    <a:lnTo>
                      <a:pt x="101" y="0"/>
                    </a:lnTo>
                    <a:lnTo>
                      <a:pt x="51" y="7"/>
                    </a:lnTo>
                    <a:close/>
                  </a:path>
                </a:pathLst>
              </a:custGeom>
              <a:solidFill>
                <a:srgbClr val="7B7B7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95" name="Freeform 62"/>
              <p:cNvSpPr>
                <a:spLocks/>
              </p:cNvSpPr>
              <p:nvPr/>
            </p:nvSpPr>
            <p:spPr bwMode="auto">
              <a:xfrm>
                <a:off x="559" y="2755"/>
                <a:ext cx="92" cy="132"/>
              </a:xfrm>
              <a:custGeom>
                <a:avLst/>
                <a:gdLst>
                  <a:gd name="T0" fmla="*/ 44 w 92"/>
                  <a:gd name="T1" fmla="*/ 9 h 132"/>
                  <a:gd name="T2" fmla="*/ 0 w 92"/>
                  <a:gd name="T3" fmla="*/ 117 h 132"/>
                  <a:gd name="T4" fmla="*/ 0 w 92"/>
                  <a:gd name="T5" fmla="*/ 117 h 132"/>
                  <a:gd name="T6" fmla="*/ 41 w 92"/>
                  <a:gd name="T7" fmla="*/ 132 h 132"/>
                  <a:gd name="T8" fmla="*/ 92 w 92"/>
                  <a:gd name="T9" fmla="*/ 0 h 132"/>
                  <a:gd name="T10" fmla="*/ 44 w 92"/>
                  <a:gd name="T11" fmla="*/ 9 h 132"/>
                  <a:gd name="T12" fmla="*/ 0 60000 65536"/>
                  <a:gd name="T13" fmla="*/ 0 60000 65536"/>
                  <a:gd name="T14" fmla="*/ 0 60000 65536"/>
                  <a:gd name="T15" fmla="*/ 0 60000 65536"/>
                  <a:gd name="T16" fmla="*/ 0 60000 65536"/>
                  <a:gd name="T17" fmla="*/ 0 60000 65536"/>
                  <a:gd name="T18" fmla="*/ 0 w 92"/>
                  <a:gd name="T19" fmla="*/ 0 h 132"/>
                  <a:gd name="T20" fmla="*/ 92 w 92"/>
                  <a:gd name="T21" fmla="*/ 132 h 132"/>
                </a:gdLst>
                <a:ahLst/>
                <a:cxnLst>
                  <a:cxn ang="T12">
                    <a:pos x="T0" y="T1"/>
                  </a:cxn>
                  <a:cxn ang="T13">
                    <a:pos x="T2" y="T3"/>
                  </a:cxn>
                  <a:cxn ang="T14">
                    <a:pos x="T4" y="T5"/>
                  </a:cxn>
                  <a:cxn ang="T15">
                    <a:pos x="T6" y="T7"/>
                  </a:cxn>
                  <a:cxn ang="T16">
                    <a:pos x="T8" y="T9"/>
                  </a:cxn>
                  <a:cxn ang="T17">
                    <a:pos x="T10" y="T11"/>
                  </a:cxn>
                </a:cxnLst>
                <a:rect l="T18" t="T19" r="T20" b="T21"/>
                <a:pathLst>
                  <a:path w="92" h="132">
                    <a:moveTo>
                      <a:pt x="44" y="9"/>
                    </a:moveTo>
                    <a:lnTo>
                      <a:pt x="0" y="117"/>
                    </a:lnTo>
                    <a:lnTo>
                      <a:pt x="41" y="132"/>
                    </a:lnTo>
                    <a:lnTo>
                      <a:pt x="92" y="0"/>
                    </a:lnTo>
                    <a:lnTo>
                      <a:pt x="44" y="9"/>
                    </a:lnTo>
                    <a:close/>
                  </a:path>
                </a:pathLst>
              </a:custGeom>
              <a:solidFill>
                <a:srgbClr val="7676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96" name="Freeform 63"/>
              <p:cNvSpPr>
                <a:spLocks/>
              </p:cNvSpPr>
              <p:nvPr/>
            </p:nvSpPr>
            <p:spPr bwMode="auto">
              <a:xfrm>
                <a:off x="521" y="2764"/>
                <a:ext cx="82" cy="108"/>
              </a:xfrm>
              <a:custGeom>
                <a:avLst/>
                <a:gdLst>
                  <a:gd name="T0" fmla="*/ 32 w 82"/>
                  <a:gd name="T1" fmla="*/ 6 h 108"/>
                  <a:gd name="T2" fmla="*/ 0 w 82"/>
                  <a:gd name="T3" fmla="*/ 92 h 108"/>
                  <a:gd name="T4" fmla="*/ 0 w 82"/>
                  <a:gd name="T5" fmla="*/ 92 h 108"/>
                  <a:gd name="T6" fmla="*/ 38 w 82"/>
                  <a:gd name="T7" fmla="*/ 108 h 108"/>
                  <a:gd name="T8" fmla="*/ 82 w 82"/>
                  <a:gd name="T9" fmla="*/ 0 h 108"/>
                  <a:gd name="T10" fmla="*/ 32 w 82"/>
                  <a:gd name="T11" fmla="*/ 6 h 108"/>
                  <a:gd name="T12" fmla="*/ 0 60000 65536"/>
                  <a:gd name="T13" fmla="*/ 0 60000 65536"/>
                  <a:gd name="T14" fmla="*/ 0 60000 65536"/>
                  <a:gd name="T15" fmla="*/ 0 60000 65536"/>
                  <a:gd name="T16" fmla="*/ 0 60000 65536"/>
                  <a:gd name="T17" fmla="*/ 0 60000 65536"/>
                  <a:gd name="T18" fmla="*/ 0 w 82"/>
                  <a:gd name="T19" fmla="*/ 0 h 108"/>
                  <a:gd name="T20" fmla="*/ 82 w 82"/>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82" h="108">
                    <a:moveTo>
                      <a:pt x="32" y="6"/>
                    </a:moveTo>
                    <a:lnTo>
                      <a:pt x="0" y="92"/>
                    </a:lnTo>
                    <a:lnTo>
                      <a:pt x="38" y="108"/>
                    </a:lnTo>
                    <a:lnTo>
                      <a:pt x="82" y="0"/>
                    </a:lnTo>
                    <a:lnTo>
                      <a:pt x="32" y="6"/>
                    </a:lnTo>
                    <a:close/>
                  </a:path>
                </a:pathLst>
              </a:custGeom>
              <a:solidFill>
                <a:srgbClr val="70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97" name="Freeform 64"/>
              <p:cNvSpPr>
                <a:spLocks/>
              </p:cNvSpPr>
              <p:nvPr/>
            </p:nvSpPr>
            <p:spPr bwMode="auto">
              <a:xfrm>
                <a:off x="480" y="2770"/>
                <a:ext cx="73" cy="86"/>
              </a:xfrm>
              <a:custGeom>
                <a:avLst/>
                <a:gdLst>
                  <a:gd name="T0" fmla="*/ 25 w 73"/>
                  <a:gd name="T1" fmla="*/ 7 h 86"/>
                  <a:gd name="T2" fmla="*/ 0 w 73"/>
                  <a:gd name="T3" fmla="*/ 70 h 86"/>
                  <a:gd name="T4" fmla="*/ 0 w 73"/>
                  <a:gd name="T5" fmla="*/ 70 h 86"/>
                  <a:gd name="T6" fmla="*/ 41 w 73"/>
                  <a:gd name="T7" fmla="*/ 86 h 86"/>
                  <a:gd name="T8" fmla="*/ 73 w 73"/>
                  <a:gd name="T9" fmla="*/ 0 h 86"/>
                  <a:gd name="T10" fmla="*/ 25 w 73"/>
                  <a:gd name="T11" fmla="*/ 7 h 86"/>
                  <a:gd name="T12" fmla="*/ 0 60000 65536"/>
                  <a:gd name="T13" fmla="*/ 0 60000 65536"/>
                  <a:gd name="T14" fmla="*/ 0 60000 65536"/>
                  <a:gd name="T15" fmla="*/ 0 60000 65536"/>
                  <a:gd name="T16" fmla="*/ 0 60000 65536"/>
                  <a:gd name="T17" fmla="*/ 0 60000 65536"/>
                  <a:gd name="T18" fmla="*/ 0 w 73"/>
                  <a:gd name="T19" fmla="*/ 0 h 86"/>
                  <a:gd name="T20" fmla="*/ 73 w 73"/>
                  <a:gd name="T21" fmla="*/ 86 h 86"/>
                </a:gdLst>
                <a:ahLst/>
                <a:cxnLst>
                  <a:cxn ang="T12">
                    <a:pos x="T0" y="T1"/>
                  </a:cxn>
                  <a:cxn ang="T13">
                    <a:pos x="T2" y="T3"/>
                  </a:cxn>
                  <a:cxn ang="T14">
                    <a:pos x="T4" y="T5"/>
                  </a:cxn>
                  <a:cxn ang="T15">
                    <a:pos x="T6" y="T7"/>
                  </a:cxn>
                  <a:cxn ang="T16">
                    <a:pos x="T8" y="T9"/>
                  </a:cxn>
                  <a:cxn ang="T17">
                    <a:pos x="T10" y="T11"/>
                  </a:cxn>
                </a:cxnLst>
                <a:rect l="T18" t="T19" r="T20" b="T21"/>
                <a:pathLst>
                  <a:path w="73" h="86">
                    <a:moveTo>
                      <a:pt x="25" y="7"/>
                    </a:moveTo>
                    <a:lnTo>
                      <a:pt x="0" y="70"/>
                    </a:lnTo>
                    <a:lnTo>
                      <a:pt x="41" y="86"/>
                    </a:lnTo>
                    <a:lnTo>
                      <a:pt x="73" y="0"/>
                    </a:lnTo>
                    <a:lnTo>
                      <a:pt x="25" y="7"/>
                    </a:lnTo>
                    <a:close/>
                  </a:path>
                </a:pathLst>
              </a:custGeom>
              <a:solidFill>
                <a:srgbClr val="6B6B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98" name="Freeform 65"/>
              <p:cNvSpPr>
                <a:spLocks/>
              </p:cNvSpPr>
              <p:nvPr/>
            </p:nvSpPr>
            <p:spPr bwMode="auto">
              <a:xfrm>
                <a:off x="439" y="2777"/>
                <a:ext cx="66" cy="63"/>
              </a:xfrm>
              <a:custGeom>
                <a:avLst/>
                <a:gdLst>
                  <a:gd name="T0" fmla="*/ 16 w 66"/>
                  <a:gd name="T1" fmla="*/ 9 h 63"/>
                  <a:gd name="T2" fmla="*/ 0 w 66"/>
                  <a:gd name="T3" fmla="*/ 47 h 63"/>
                  <a:gd name="T4" fmla="*/ 0 w 66"/>
                  <a:gd name="T5" fmla="*/ 47 h 63"/>
                  <a:gd name="T6" fmla="*/ 41 w 66"/>
                  <a:gd name="T7" fmla="*/ 63 h 63"/>
                  <a:gd name="T8" fmla="*/ 66 w 66"/>
                  <a:gd name="T9" fmla="*/ 0 h 63"/>
                  <a:gd name="T10" fmla="*/ 16 w 66"/>
                  <a:gd name="T11" fmla="*/ 9 h 63"/>
                  <a:gd name="T12" fmla="*/ 0 60000 65536"/>
                  <a:gd name="T13" fmla="*/ 0 60000 65536"/>
                  <a:gd name="T14" fmla="*/ 0 60000 65536"/>
                  <a:gd name="T15" fmla="*/ 0 60000 65536"/>
                  <a:gd name="T16" fmla="*/ 0 60000 65536"/>
                  <a:gd name="T17" fmla="*/ 0 60000 65536"/>
                  <a:gd name="T18" fmla="*/ 0 w 66"/>
                  <a:gd name="T19" fmla="*/ 0 h 63"/>
                  <a:gd name="T20" fmla="*/ 66 w 66"/>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66" h="63">
                    <a:moveTo>
                      <a:pt x="16" y="9"/>
                    </a:moveTo>
                    <a:lnTo>
                      <a:pt x="0" y="47"/>
                    </a:lnTo>
                    <a:lnTo>
                      <a:pt x="41" y="63"/>
                    </a:lnTo>
                    <a:lnTo>
                      <a:pt x="66" y="0"/>
                    </a:lnTo>
                    <a:lnTo>
                      <a:pt x="16" y="9"/>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99" name="Freeform 66"/>
              <p:cNvSpPr>
                <a:spLocks/>
              </p:cNvSpPr>
              <p:nvPr/>
            </p:nvSpPr>
            <p:spPr bwMode="auto">
              <a:xfrm>
                <a:off x="372" y="2786"/>
                <a:ext cx="83" cy="38"/>
              </a:xfrm>
              <a:custGeom>
                <a:avLst/>
                <a:gdLst>
                  <a:gd name="T0" fmla="*/ 0 w 83"/>
                  <a:gd name="T1" fmla="*/ 13 h 38"/>
                  <a:gd name="T2" fmla="*/ 0 w 83"/>
                  <a:gd name="T3" fmla="*/ 13 h 38"/>
                  <a:gd name="T4" fmla="*/ 0 w 83"/>
                  <a:gd name="T5" fmla="*/ 13 h 38"/>
                  <a:gd name="T6" fmla="*/ 67 w 83"/>
                  <a:gd name="T7" fmla="*/ 38 h 38"/>
                  <a:gd name="T8" fmla="*/ 83 w 83"/>
                  <a:gd name="T9" fmla="*/ 0 h 38"/>
                  <a:gd name="T10" fmla="*/ 0 w 83"/>
                  <a:gd name="T11" fmla="*/ 13 h 38"/>
                  <a:gd name="T12" fmla="*/ 0 60000 65536"/>
                  <a:gd name="T13" fmla="*/ 0 60000 65536"/>
                  <a:gd name="T14" fmla="*/ 0 60000 65536"/>
                  <a:gd name="T15" fmla="*/ 0 60000 65536"/>
                  <a:gd name="T16" fmla="*/ 0 60000 65536"/>
                  <a:gd name="T17" fmla="*/ 0 60000 65536"/>
                  <a:gd name="T18" fmla="*/ 0 w 83"/>
                  <a:gd name="T19" fmla="*/ 0 h 38"/>
                  <a:gd name="T20" fmla="*/ 83 w 83"/>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83" h="38">
                    <a:moveTo>
                      <a:pt x="0" y="13"/>
                    </a:moveTo>
                    <a:lnTo>
                      <a:pt x="0" y="13"/>
                    </a:lnTo>
                    <a:lnTo>
                      <a:pt x="67" y="38"/>
                    </a:lnTo>
                    <a:lnTo>
                      <a:pt x="83" y="0"/>
                    </a:lnTo>
                    <a:lnTo>
                      <a:pt x="0" y="13"/>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00" name="Freeform 67"/>
              <p:cNvSpPr>
                <a:spLocks/>
              </p:cNvSpPr>
              <p:nvPr/>
            </p:nvSpPr>
            <p:spPr bwMode="auto">
              <a:xfrm>
                <a:off x="366" y="2799"/>
                <a:ext cx="1769" cy="440"/>
              </a:xfrm>
              <a:custGeom>
                <a:avLst/>
                <a:gdLst>
                  <a:gd name="T0" fmla="*/ 6 w 1769"/>
                  <a:gd name="T1" fmla="*/ 0 h 440"/>
                  <a:gd name="T2" fmla="*/ 6 w 1769"/>
                  <a:gd name="T3" fmla="*/ 0 h 440"/>
                  <a:gd name="T4" fmla="*/ 462 w 1769"/>
                  <a:gd name="T5" fmla="*/ 177 h 440"/>
                  <a:gd name="T6" fmla="*/ 747 w 1769"/>
                  <a:gd name="T7" fmla="*/ 288 h 440"/>
                  <a:gd name="T8" fmla="*/ 899 w 1769"/>
                  <a:gd name="T9" fmla="*/ 345 h 440"/>
                  <a:gd name="T10" fmla="*/ 899 w 1769"/>
                  <a:gd name="T11" fmla="*/ 345 h 440"/>
                  <a:gd name="T12" fmla="*/ 937 w 1769"/>
                  <a:gd name="T13" fmla="*/ 357 h 440"/>
                  <a:gd name="T14" fmla="*/ 962 w 1769"/>
                  <a:gd name="T15" fmla="*/ 361 h 440"/>
                  <a:gd name="T16" fmla="*/ 984 w 1769"/>
                  <a:gd name="T17" fmla="*/ 357 h 440"/>
                  <a:gd name="T18" fmla="*/ 1000 w 1769"/>
                  <a:gd name="T19" fmla="*/ 351 h 440"/>
                  <a:gd name="T20" fmla="*/ 1000 w 1769"/>
                  <a:gd name="T21" fmla="*/ 351 h 440"/>
                  <a:gd name="T22" fmla="*/ 1766 w 1769"/>
                  <a:gd name="T23" fmla="*/ 117 h 440"/>
                  <a:gd name="T24" fmla="*/ 1766 w 1769"/>
                  <a:gd name="T25" fmla="*/ 117 h 440"/>
                  <a:gd name="T26" fmla="*/ 1769 w 1769"/>
                  <a:gd name="T27" fmla="*/ 123 h 440"/>
                  <a:gd name="T28" fmla="*/ 1769 w 1769"/>
                  <a:gd name="T29" fmla="*/ 133 h 440"/>
                  <a:gd name="T30" fmla="*/ 1769 w 1769"/>
                  <a:gd name="T31" fmla="*/ 133 h 440"/>
                  <a:gd name="T32" fmla="*/ 1759 w 1769"/>
                  <a:gd name="T33" fmla="*/ 168 h 440"/>
                  <a:gd name="T34" fmla="*/ 1759 w 1769"/>
                  <a:gd name="T35" fmla="*/ 168 h 440"/>
                  <a:gd name="T36" fmla="*/ 1759 w 1769"/>
                  <a:gd name="T37" fmla="*/ 174 h 440"/>
                  <a:gd name="T38" fmla="*/ 1753 w 1769"/>
                  <a:gd name="T39" fmla="*/ 180 h 440"/>
                  <a:gd name="T40" fmla="*/ 1743 w 1769"/>
                  <a:gd name="T41" fmla="*/ 187 h 440"/>
                  <a:gd name="T42" fmla="*/ 1731 w 1769"/>
                  <a:gd name="T43" fmla="*/ 193 h 440"/>
                  <a:gd name="T44" fmla="*/ 1731 w 1769"/>
                  <a:gd name="T45" fmla="*/ 193 h 440"/>
                  <a:gd name="T46" fmla="*/ 990 w 1769"/>
                  <a:gd name="T47" fmla="*/ 433 h 440"/>
                  <a:gd name="T48" fmla="*/ 990 w 1769"/>
                  <a:gd name="T49" fmla="*/ 433 h 440"/>
                  <a:gd name="T50" fmla="*/ 984 w 1769"/>
                  <a:gd name="T51" fmla="*/ 437 h 440"/>
                  <a:gd name="T52" fmla="*/ 962 w 1769"/>
                  <a:gd name="T53" fmla="*/ 440 h 440"/>
                  <a:gd name="T54" fmla="*/ 946 w 1769"/>
                  <a:gd name="T55" fmla="*/ 440 h 440"/>
                  <a:gd name="T56" fmla="*/ 927 w 1769"/>
                  <a:gd name="T57" fmla="*/ 440 h 440"/>
                  <a:gd name="T58" fmla="*/ 905 w 1769"/>
                  <a:gd name="T59" fmla="*/ 433 h 440"/>
                  <a:gd name="T60" fmla="*/ 880 w 1769"/>
                  <a:gd name="T61" fmla="*/ 424 h 440"/>
                  <a:gd name="T62" fmla="*/ 880 w 1769"/>
                  <a:gd name="T63" fmla="*/ 424 h 440"/>
                  <a:gd name="T64" fmla="*/ 35 w 1769"/>
                  <a:gd name="T65" fmla="*/ 101 h 440"/>
                  <a:gd name="T66" fmla="*/ 35 w 1769"/>
                  <a:gd name="T67" fmla="*/ 101 h 440"/>
                  <a:gd name="T68" fmla="*/ 22 w 1769"/>
                  <a:gd name="T69" fmla="*/ 92 h 440"/>
                  <a:gd name="T70" fmla="*/ 10 w 1769"/>
                  <a:gd name="T71" fmla="*/ 82 h 440"/>
                  <a:gd name="T72" fmla="*/ 3 w 1769"/>
                  <a:gd name="T73" fmla="*/ 69 h 440"/>
                  <a:gd name="T74" fmla="*/ 0 w 1769"/>
                  <a:gd name="T75" fmla="*/ 54 h 440"/>
                  <a:gd name="T76" fmla="*/ 0 w 1769"/>
                  <a:gd name="T77" fmla="*/ 54 h 440"/>
                  <a:gd name="T78" fmla="*/ 3 w 1769"/>
                  <a:gd name="T79" fmla="*/ 19 h 440"/>
                  <a:gd name="T80" fmla="*/ 6 w 1769"/>
                  <a:gd name="T81" fmla="*/ 0 h 440"/>
                  <a:gd name="T82" fmla="*/ 6 w 1769"/>
                  <a:gd name="T83" fmla="*/ 0 h 4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769"/>
                  <a:gd name="T127" fmla="*/ 0 h 440"/>
                  <a:gd name="T128" fmla="*/ 1769 w 1769"/>
                  <a:gd name="T129" fmla="*/ 440 h 4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769" h="440">
                    <a:moveTo>
                      <a:pt x="6" y="0"/>
                    </a:moveTo>
                    <a:lnTo>
                      <a:pt x="6" y="0"/>
                    </a:lnTo>
                    <a:lnTo>
                      <a:pt x="462" y="177"/>
                    </a:lnTo>
                    <a:lnTo>
                      <a:pt x="747" y="288"/>
                    </a:lnTo>
                    <a:lnTo>
                      <a:pt x="899" y="345"/>
                    </a:lnTo>
                    <a:lnTo>
                      <a:pt x="937" y="357"/>
                    </a:lnTo>
                    <a:lnTo>
                      <a:pt x="962" y="361"/>
                    </a:lnTo>
                    <a:lnTo>
                      <a:pt x="984" y="357"/>
                    </a:lnTo>
                    <a:lnTo>
                      <a:pt x="1000" y="351"/>
                    </a:lnTo>
                    <a:lnTo>
                      <a:pt x="1766" y="117"/>
                    </a:lnTo>
                    <a:lnTo>
                      <a:pt x="1769" y="123"/>
                    </a:lnTo>
                    <a:lnTo>
                      <a:pt x="1769" y="133"/>
                    </a:lnTo>
                    <a:lnTo>
                      <a:pt x="1759" y="168"/>
                    </a:lnTo>
                    <a:lnTo>
                      <a:pt x="1759" y="174"/>
                    </a:lnTo>
                    <a:lnTo>
                      <a:pt x="1753" y="180"/>
                    </a:lnTo>
                    <a:lnTo>
                      <a:pt x="1743" y="187"/>
                    </a:lnTo>
                    <a:lnTo>
                      <a:pt x="1731" y="193"/>
                    </a:lnTo>
                    <a:lnTo>
                      <a:pt x="990" y="433"/>
                    </a:lnTo>
                    <a:lnTo>
                      <a:pt x="984" y="437"/>
                    </a:lnTo>
                    <a:lnTo>
                      <a:pt x="962" y="440"/>
                    </a:lnTo>
                    <a:lnTo>
                      <a:pt x="946" y="440"/>
                    </a:lnTo>
                    <a:lnTo>
                      <a:pt x="927" y="440"/>
                    </a:lnTo>
                    <a:lnTo>
                      <a:pt x="905" y="433"/>
                    </a:lnTo>
                    <a:lnTo>
                      <a:pt x="880" y="424"/>
                    </a:lnTo>
                    <a:lnTo>
                      <a:pt x="35" y="101"/>
                    </a:lnTo>
                    <a:lnTo>
                      <a:pt x="22" y="92"/>
                    </a:lnTo>
                    <a:lnTo>
                      <a:pt x="10" y="82"/>
                    </a:lnTo>
                    <a:lnTo>
                      <a:pt x="3" y="69"/>
                    </a:lnTo>
                    <a:lnTo>
                      <a:pt x="0" y="54"/>
                    </a:lnTo>
                    <a:lnTo>
                      <a:pt x="3" y="19"/>
                    </a:lnTo>
                    <a:lnTo>
                      <a:pt x="6" y="0"/>
                    </a:lnTo>
                    <a:close/>
                  </a:path>
                </a:pathLst>
              </a:custGeom>
              <a:solidFill>
                <a:srgbClr val="D0D0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01" name="Freeform 68"/>
              <p:cNvSpPr>
                <a:spLocks/>
              </p:cNvSpPr>
              <p:nvPr/>
            </p:nvSpPr>
            <p:spPr bwMode="auto">
              <a:xfrm>
                <a:off x="2122" y="2916"/>
                <a:ext cx="13" cy="63"/>
              </a:xfrm>
              <a:custGeom>
                <a:avLst/>
                <a:gdLst>
                  <a:gd name="T0" fmla="*/ 3 w 13"/>
                  <a:gd name="T1" fmla="*/ 51 h 63"/>
                  <a:gd name="T2" fmla="*/ 3 w 13"/>
                  <a:gd name="T3" fmla="*/ 51 h 63"/>
                  <a:gd name="T4" fmla="*/ 13 w 13"/>
                  <a:gd name="T5" fmla="*/ 16 h 63"/>
                  <a:gd name="T6" fmla="*/ 13 w 13"/>
                  <a:gd name="T7" fmla="*/ 16 h 63"/>
                  <a:gd name="T8" fmla="*/ 13 w 13"/>
                  <a:gd name="T9" fmla="*/ 6 h 63"/>
                  <a:gd name="T10" fmla="*/ 10 w 13"/>
                  <a:gd name="T11" fmla="*/ 0 h 63"/>
                  <a:gd name="T12" fmla="*/ 10 w 13"/>
                  <a:gd name="T13" fmla="*/ 0 h 63"/>
                  <a:gd name="T14" fmla="*/ 10 w 13"/>
                  <a:gd name="T15" fmla="*/ 0 h 63"/>
                  <a:gd name="T16" fmla="*/ 0 w 13"/>
                  <a:gd name="T17" fmla="*/ 63 h 63"/>
                  <a:gd name="T18" fmla="*/ 0 w 13"/>
                  <a:gd name="T19" fmla="*/ 63 h 63"/>
                  <a:gd name="T20" fmla="*/ 3 w 13"/>
                  <a:gd name="T21" fmla="*/ 57 h 63"/>
                  <a:gd name="T22" fmla="*/ 3 w 13"/>
                  <a:gd name="T23" fmla="*/ 51 h 63"/>
                  <a:gd name="T24" fmla="*/ 3 w 13"/>
                  <a:gd name="T25" fmla="*/ 51 h 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63"/>
                  <a:gd name="T41" fmla="*/ 13 w 13"/>
                  <a:gd name="T42" fmla="*/ 63 h 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63">
                    <a:moveTo>
                      <a:pt x="3" y="51"/>
                    </a:moveTo>
                    <a:lnTo>
                      <a:pt x="3" y="51"/>
                    </a:lnTo>
                    <a:lnTo>
                      <a:pt x="13" y="16"/>
                    </a:lnTo>
                    <a:lnTo>
                      <a:pt x="13" y="6"/>
                    </a:lnTo>
                    <a:lnTo>
                      <a:pt x="10" y="0"/>
                    </a:lnTo>
                    <a:lnTo>
                      <a:pt x="0" y="63"/>
                    </a:lnTo>
                    <a:lnTo>
                      <a:pt x="3" y="57"/>
                    </a:lnTo>
                    <a:lnTo>
                      <a:pt x="3" y="51"/>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02" name="Freeform 69"/>
              <p:cNvSpPr>
                <a:spLocks/>
              </p:cNvSpPr>
              <p:nvPr/>
            </p:nvSpPr>
            <p:spPr bwMode="auto">
              <a:xfrm>
                <a:off x="2084" y="2916"/>
                <a:ext cx="48" cy="79"/>
              </a:xfrm>
              <a:custGeom>
                <a:avLst/>
                <a:gdLst>
                  <a:gd name="T0" fmla="*/ 0 w 48"/>
                  <a:gd name="T1" fmla="*/ 79 h 79"/>
                  <a:gd name="T2" fmla="*/ 0 w 48"/>
                  <a:gd name="T3" fmla="*/ 79 h 79"/>
                  <a:gd name="T4" fmla="*/ 13 w 48"/>
                  <a:gd name="T5" fmla="*/ 76 h 79"/>
                  <a:gd name="T6" fmla="*/ 13 w 48"/>
                  <a:gd name="T7" fmla="*/ 76 h 79"/>
                  <a:gd name="T8" fmla="*/ 29 w 48"/>
                  <a:gd name="T9" fmla="*/ 70 h 79"/>
                  <a:gd name="T10" fmla="*/ 38 w 48"/>
                  <a:gd name="T11" fmla="*/ 63 h 79"/>
                  <a:gd name="T12" fmla="*/ 48 w 48"/>
                  <a:gd name="T13" fmla="*/ 0 h 79"/>
                  <a:gd name="T14" fmla="*/ 48 w 48"/>
                  <a:gd name="T15" fmla="*/ 0 h 79"/>
                  <a:gd name="T16" fmla="*/ 13 w 48"/>
                  <a:gd name="T17" fmla="*/ 9 h 79"/>
                  <a:gd name="T18" fmla="*/ 0 w 48"/>
                  <a:gd name="T19" fmla="*/ 79 h 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79"/>
                  <a:gd name="T32" fmla="*/ 48 w 48"/>
                  <a:gd name="T33" fmla="*/ 79 h 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79">
                    <a:moveTo>
                      <a:pt x="0" y="79"/>
                    </a:moveTo>
                    <a:lnTo>
                      <a:pt x="0" y="79"/>
                    </a:lnTo>
                    <a:lnTo>
                      <a:pt x="13" y="76"/>
                    </a:lnTo>
                    <a:lnTo>
                      <a:pt x="29" y="70"/>
                    </a:lnTo>
                    <a:lnTo>
                      <a:pt x="38" y="63"/>
                    </a:lnTo>
                    <a:lnTo>
                      <a:pt x="48" y="0"/>
                    </a:lnTo>
                    <a:lnTo>
                      <a:pt x="13" y="9"/>
                    </a:lnTo>
                    <a:lnTo>
                      <a:pt x="0" y="79"/>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03" name="Freeform 70"/>
              <p:cNvSpPr>
                <a:spLocks/>
              </p:cNvSpPr>
              <p:nvPr/>
            </p:nvSpPr>
            <p:spPr bwMode="auto">
              <a:xfrm>
                <a:off x="2052" y="2925"/>
                <a:ext cx="45" cy="83"/>
              </a:xfrm>
              <a:custGeom>
                <a:avLst/>
                <a:gdLst>
                  <a:gd name="T0" fmla="*/ 10 w 45"/>
                  <a:gd name="T1" fmla="*/ 13 h 83"/>
                  <a:gd name="T2" fmla="*/ 0 w 45"/>
                  <a:gd name="T3" fmla="*/ 83 h 83"/>
                  <a:gd name="T4" fmla="*/ 0 w 45"/>
                  <a:gd name="T5" fmla="*/ 83 h 83"/>
                  <a:gd name="T6" fmla="*/ 32 w 45"/>
                  <a:gd name="T7" fmla="*/ 70 h 83"/>
                  <a:gd name="T8" fmla="*/ 45 w 45"/>
                  <a:gd name="T9" fmla="*/ 0 h 83"/>
                  <a:gd name="T10" fmla="*/ 45 w 45"/>
                  <a:gd name="T11" fmla="*/ 0 h 83"/>
                  <a:gd name="T12" fmla="*/ 10 w 45"/>
                  <a:gd name="T13" fmla="*/ 13 h 83"/>
                  <a:gd name="T14" fmla="*/ 10 w 45"/>
                  <a:gd name="T15" fmla="*/ 13 h 83"/>
                  <a:gd name="T16" fmla="*/ 0 60000 65536"/>
                  <a:gd name="T17" fmla="*/ 0 60000 65536"/>
                  <a:gd name="T18" fmla="*/ 0 60000 65536"/>
                  <a:gd name="T19" fmla="*/ 0 60000 65536"/>
                  <a:gd name="T20" fmla="*/ 0 60000 65536"/>
                  <a:gd name="T21" fmla="*/ 0 60000 65536"/>
                  <a:gd name="T22" fmla="*/ 0 60000 65536"/>
                  <a:gd name="T23" fmla="*/ 0 60000 65536"/>
                  <a:gd name="T24" fmla="*/ 0 w 45"/>
                  <a:gd name="T25" fmla="*/ 0 h 83"/>
                  <a:gd name="T26" fmla="*/ 45 w 45"/>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 h="83">
                    <a:moveTo>
                      <a:pt x="10" y="13"/>
                    </a:moveTo>
                    <a:lnTo>
                      <a:pt x="0" y="83"/>
                    </a:lnTo>
                    <a:lnTo>
                      <a:pt x="32" y="70"/>
                    </a:lnTo>
                    <a:lnTo>
                      <a:pt x="45" y="0"/>
                    </a:lnTo>
                    <a:lnTo>
                      <a:pt x="10" y="13"/>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04" name="Freeform 71"/>
              <p:cNvSpPr>
                <a:spLocks/>
              </p:cNvSpPr>
              <p:nvPr/>
            </p:nvSpPr>
            <p:spPr bwMode="auto">
              <a:xfrm>
                <a:off x="2018" y="2938"/>
                <a:ext cx="44" cy="79"/>
              </a:xfrm>
              <a:custGeom>
                <a:avLst/>
                <a:gdLst>
                  <a:gd name="T0" fmla="*/ 12 w 44"/>
                  <a:gd name="T1" fmla="*/ 10 h 79"/>
                  <a:gd name="T2" fmla="*/ 0 w 44"/>
                  <a:gd name="T3" fmla="*/ 79 h 79"/>
                  <a:gd name="T4" fmla="*/ 0 w 44"/>
                  <a:gd name="T5" fmla="*/ 79 h 79"/>
                  <a:gd name="T6" fmla="*/ 34 w 44"/>
                  <a:gd name="T7" fmla="*/ 70 h 79"/>
                  <a:gd name="T8" fmla="*/ 44 w 44"/>
                  <a:gd name="T9" fmla="*/ 0 h 79"/>
                  <a:gd name="T10" fmla="*/ 44 w 44"/>
                  <a:gd name="T11" fmla="*/ 0 h 79"/>
                  <a:gd name="T12" fmla="*/ 12 w 44"/>
                  <a:gd name="T13" fmla="*/ 10 h 79"/>
                  <a:gd name="T14" fmla="*/ 12 w 44"/>
                  <a:gd name="T15" fmla="*/ 10 h 79"/>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79"/>
                  <a:gd name="T26" fmla="*/ 44 w 44"/>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79">
                    <a:moveTo>
                      <a:pt x="12" y="10"/>
                    </a:moveTo>
                    <a:lnTo>
                      <a:pt x="0" y="79"/>
                    </a:lnTo>
                    <a:lnTo>
                      <a:pt x="34" y="70"/>
                    </a:lnTo>
                    <a:lnTo>
                      <a:pt x="44" y="0"/>
                    </a:lnTo>
                    <a:lnTo>
                      <a:pt x="12" y="1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05" name="Freeform 72"/>
              <p:cNvSpPr>
                <a:spLocks/>
              </p:cNvSpPr>
              <p:nvPr/>
            </p:nvSpPr>
            <p:spPr bwMode="auto">
              <a:xfrm>
                <a:off x="1983" y="2948"/>
                <a:ext cx="47" cy="82"/>
              </a:xfrm>
              <a:custGeom>
                <a:avLst/>
                <a:gdLst>
                  <a:gd name="T0" fmla="*/ 12 w 47"/>
                  <a:gd name="T1" fmla="*/ 9 h 82"/>
                  <a:gd name="T2" fmla="*/ 0 w 47"/>
                  <a:gd name="T3" fmla="*/ 82 h 82"/>
                  <a:gd name="T4" fmla="*/ 0 w 47"/>
                  <a:gd name="T5" fmla="*/ 82 h 82"/>
                  <a:gd name="T6" fmla="*/ 35 w 47"/>
                  <a:gd name="T7" fmla="*/ 69 h 82"/>
                  <a:gd name="T8" fmla="*/ 47 w 47"/>
                  <a:gd name="T9" fmla="*/ 0 h 82"/>
                  <a:gd name="T10" fmla="*/ 47 w 47"/>
                  <a:gd name="T11" fmla="*/ 0 h 82"/>
                  <a:gd name="T12" fmla="*/ 12 w 47"/>
                  <a:gd name="T13" fmla="*/ 9 h 82"/>
                  <a:gd name="T14" fmla="*/ 12 w 47"/>
                  <a:gd name="T15" fmla="*/ 9 h 82"/>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2"/>
                  <a:gd name="T26" fmla="*/ 47 w 47"/>
                  <a:gd name="T27" fmla="*/ 82 h 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2">
                    <a:moveTo>
                      <a:pt x="12" y="9"/>
                    </a:moveTo>
                    <a:lnTo>
                      <a:pt x="0" y="82"/>
                    </a:lnTo>
                    <a:lnTo>
                      <a:pt x="35" y="69"/>
                    </a:lnTo>
                    <a:lnTo>
                      <a:pt x="47" y="0"/>
                    </a:lnTo>
                    <a:lnTo>
                      <a:pt x="12" y="9"/>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06" name="Freeform 73"/>
              <p:cNvSpPr>
                <a:spLocks/>
              </p:cNvSpPr>
              <p:nvPr/>
            </p:nvSpPr>
            <p:spPr bwMode="auto">
              <a:xfrm>
                <a:off x="1948" y="2957"/>
                <a:ext cx="47" cy="82"/>
              </a:xfrm>
              <a:custGeom>
                <a:avLst/>
                <a:gdLst>
                  <a:gd name="T0" fmla="*/ 13 w 47"/>
                  <a:gd name="T1" fmla="*/ 13 h 82"/>
                  <a:gd name="T2" fmla="*/ 0 w 47"/>
                  <a:gd name="T3" fmla="*/ 82 h 82"/>
                  <a:gd name="T4" fmla="*/ 0 w 47"/>
                  <a:gd name="T5" fmla="*/ 82 h 82"/>
                  <a:gd name="T6" fmla="*/ 35 w 47"/>
                  <a:gd name="T7" fmla="*/ 73 h 82"/>
                  <a:gd name="T8" fmla="*/ 47 w 47"/>
                  <a:gd name="T9" fmla="*/ 0 h 82"/>
                  <a:gd name="T10" fmla="*/ 47 w 47"/>
                  <a:gd name="T11" fmla="*/ 0 h 82"/>
                  <a:gd name="T12" fmla="*/ 13 w 47"/>
                  <a:gd name="T13" fmla="*/ 13 h 82"/>
                  <a:gd name="T14" fmla="*/ 13 w 47"/>
                  <a:gd name="T15" fmla="*/ 13 h 82"/>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2"/>
                  <a:gd name="T26" fmla="*/ 47 w 47"/>
                  <a:gd name="T27" fmla="*/ 82 h 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2">
                    <a:moveTo>
                      <a:pt x="13" y="13"/>
                    </a:moveTo>
                    <a:lnTo>
                      <a:pt x="0" y="82"/>
                    </a:lnTo>
                    <a:lnTo>
                      <a:pt x="35" y="73"/>
                    </a:lnTo>
                    <a:lnTo>
                      <a:pt x="47" y="0"/>
                    </a:lnTo>
                    <a:lnTo>
                      <a:pt x="13" y="13"/>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07" name="Freeform 74"/>
              <p:cNvSpPr>
                <a:spLocks/>
              </p:cNvSpPr>
              <p:nvPr/>
            </p:nvSpPr>
            <p:spPr bwMode="auto">
              <a:xfrm>
                <a:off x="1913" y="2970"/>
                <a:ext cx="48" cy="82"/>
              </a:xfrm>
              <a:custGeom>
                <a:avLst/>
                <a:gdLst>
                  <a:gd name="T0" fmla="*/ 13 w 48"/>
                  <a:gd name="T1" fmla="*/ 9 h 82"/>
                  <a:gd name="T2" fmla="*/ 0 w 48"/>
                  <a:gd name="T3" fmla="*/ 82 h 82"/>
                  <a:gd name="T4" fmla="*/ 0 w 48"/>
                  <a:gd name="T5" fmla="*/ 82 h 82"/>
                  <a:gd name="T6" fmla="*/ 35 w 48"/>
                  <a:gd name="T7" fmla="*/ 69 h 82"/>
                  <a:gd name="T8" fmla="*/ 48 w 48"/>
                  <a:gd name="T9" fmla="*/ 0 h 82"/>
                  <a:gd name="T10" fmla="*/ 48 w 48"/>
                  <a:gd name="T11" fmla="*/ 0 h 82"/>
                  <a:gd name="T12" fmla="*/ 13 w 48"/>
                  <a:gd name="T13" fmla="*/ 9 h 82"/>
                  <a:gd name="T14" fmla="*/ 13 w 48"/>
                  <a:gd name="T15" fmla="*/ 9 h 82"/>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82"/>
                  <a:gd name="T26" fmla="*/ 48 w 48"/>
                  <a:gd name="T27" fmla="*/ 82 h 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82">
                    <a:moveTo>
                      <a:pt x="13" y="9"/>
                    </a:moveTo>
                    <a:lnTo>
                      <a:pt x="0" y="82"/>
                    </a:lnTo>
                    <a:lnTo>
                      <a:pt x="35" y="69"/>
                    </a:lnTo>
                    <a:lnTo>
                      <a:pt x="48" y="0"/>
                    </a:lnTo>
                    <a:lnTo>
                      <a:pt x="13" y="9"/>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08" name="Freeform 75"/>
              <p:cNvSpPr>
                <a:spLocks/>
              </p:cNvSpPr>
              <p:nvPr/>
            </p:nvSpPr>
            <p:spPr bwMode="auto">
              <a:xfrm>
                <a:off x="1882" y="2979"/>
                <a:ext cx="44" cy="83"/>
              </a:xfrm>
              <a:custGeom>
                <a:avLst/>
                <a:gdLst>
                  <a:gd name="T0" fmla="*/ 12 w 44"/>
                  <a:gd name="T1" fmla="*/ 10 h 83"/>
                  <a:gd name="T2" fmla="*/ 0 w 44"/>
                  <a:gd name="T3" fmla="*/ 83 h 83"/>
                  <a:gd name="T4" fmla="*/ 0 w 44"/>
                  <a:gd name="T5" fmla="*/ 83 h 83"/>
                  <a:gd name="T6" fmla="*/ 31 w 44"/>
                  <a:gd name="T7" fmla="*/ 73 h 83"/>
                  <a:gd name="T8" fmla="*/ 44 w 44"/>
                  <a:gd name="T9" fmla="*/ 0 h 83"/>
                  <a:gd name="T10" fmla="*/ 44 w 44"/>
                  <a:gd name="T11" fmla="*/ 0 h 83"/>
                  <a:gd name="T12" fmla="*/ 12 w 44"/>
                  <a:gd name="T13" fmla="*/ 10 h 83"/>
                  <a:gd name="T14" fmla="*/ 12 w 44"/>
                  <a:gd name="T15" fmla="*/ 10 h 83"/>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83"/>
                  <a:gd name="T26" fmla="*/ 44 w 44"/>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83">
                    <a:moveTo>
                      <a:pt x="12" y="10"/>
                    </a:moveTo>
                    <a:lnTo>
                      <a:pt x="0" y="83"/>
                    </a:lnTo>
                    <a:lnTo>
                      <a:pt x="31" y="73"/>
                    </a:lnTo>
                    <a:lnTo>
                      <a:pt x="44" y="0"/>
                    </a:lnTo>
                    <a:lnTo>
                      <a:pt x="12" y="1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09" name="Freeform 76"/>
              <p:cNvSpPr>
                <a:spLocks/>
              </p:cNvSpPr>
              <p:nvPr/>
            </p:nvSpPr>
            <p:spPr bwMode="auto">
              <a:xfrm>
                <a:off x="1847" y="2989"/>
                <a:ext cx="47" cy="85"/>
              </a:xfrm>
              <a:custGeom>
                <a:avLst/>
                <a:gdLst>
                  <a:gd name="T0" fmla="*/ 12 w 47"/>
                  <a:gd name="T1" fmla="*/ 9 h 85"/>
                  <a:gd name="T2" fmla="*/ 0 w 47"/>
                  <a:gd name="T3" fmla="*/ 85 h 85"/>
                  <a:gd name="T4" fmla="*/ 0 w 47"/>
                  <a:gd name="T5" fmla="*/ 85 h 85"/>
                  <a:gd name="T6" fmla="*/ 35 w 47"/>
                  <a:gd name="T7" fmla="*/ 73 h 85"/>
                  <a:gd name="T8" fmla="*/ 47 w 47"/>
                  <a:gd name="T9" fmla="*/ 0 h 85"/>
                  <a:gd name="T10" fmla="*/ 47 w 47"/>
                  <a:gd name="T11" fmla="*/ 0 h 85"/>
                  <a:gd name="T12" fmla="*/ 12 w 47"/>
                  <a:gd name="T13" fmla="*/ 9 h 85"/>
                  <a:gd name="T14" fmla="*/ 12 w 47"/>
                  <a:gd name="T15" fmla="*/ 9 h 85"/>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5"/>
                  <a:gd name="T26" fmla="*/ 47 w 47"/>
                  <a:gd name="T27" fmla="*/ 85 h 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5">
                    <a:moveTo>
                      <a:pt x="12" y="9"/>
                    </a:moveTo>
                    <a:lnTo>
                      <a:pt x="0" y="85"/>
                    </a:lnTo>
                    <a:lnTo>
                      <a:pt x="35" y="73"/>
                    </a:lnTo>
                    <a:lnTo>
                      <a:pt x="47" y="0"/>
                    </a:lnTo>
                    <a:lnTo>
                      <a:pt x="12" y="9"/>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0" name="Freeform 77"/>
              <p:cNvSpPr>
                <a:spLocks/>
              </p:cNvSpPr>
              <p:nvPr/>
            </p:nvSpPr>
            <p:spPr bwMode="auto">
              <a:xfrm>
                <a:off x="1812" y="2998"/>
                <a:ext cx="47" cy="86"/>
              </a:xfrm>
              <a:custGeom>
                <a:avLst/>
                <a:gdLst>
                  <a:gd name="T0" fmla="*/ 13 w 47"/>
                  <a:gd name="T1" fmla="*/ 13 h 86"/>
                  <a:gd name="T2" fmla="*/ 0 w 47"/>
                  <a:gd name="T3" fmla="*/ 86 h 86"/>
                  <a:gd name="T4" fmla="*/ 0 w 47"/>
                  <a:gd name="T5" fmla="*/ 86 h 86"/>
                  <a:gd name="T6" fmla="*/ 35 w 47"/>
                  <a:gd name="T7" fmla="*/ 76 h 86"/>
                  <a:gd name="T8" fmla="*/ 47 w 47"/>
                  <a:gd name="T9" fmla="*/ 0 h 86"/>
                  <a:gd name="T10" fmla="*/ 47 w 47"/>
                  <a:gd name="T11" fmla="*/ 0 h 86"/>
                  <a:gd name="T12" fmla="*/ 13 w 47"/>
                  <a:gd name="T13" fmla="*/ 13 h 86"/>
                  <a:gd name="T14" fmla="*/ 13 w 47"/>
                  <a:gd name="T15" fmla="*/ 13 h 86"/>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6"/>
                  <a:gd name="T26" fmla="*/ 47 w 47"/>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6">
                    <a:moveTo>
                      <a:pt x="13" y="13"/>
                    </a:moveTo>
                    <a:lnTo>
                      <a:pt x="0" y="86"/>
                    </a:lnTo>
                    <a:lnTo>
                      <a:pt x="35" y="76"/>
                    </a:lnTo>
                    <a:lnTo>
                      <a:pt x="47" y="0"/>
                    </a:lnTo>
                    <a:lnTo>
                      <a:pt x="13" y="13"/>
                    </a:lnTo>
                    <a:close/>
                  </a:path>
                </a:pathLst>
              </a:cu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1" name="Freeform 78"/>
              <p:cNvSpPr>
                <a:spLocks/>
              </p:cNvSpPr>
              <p:nvPr/>
            </p:nvSpPr>
            <p:spPr bwMode="auto">
              <a:xfrm>
                <a:off x="1777" y="3011"/>
                <a:ext cx="48" cy="85"/>
              </a:xfrm>
              <a:custGeom>
                <a:avLst/>
                <a:gdLst>
                  <a:gd name="T0" fmla="*/ 16 w 48"/>
                  <a:gd name="T1" fmla="*/ 9 h 85"/>
                  <a:gd name="T2" fmla="*/ 0 w 48"/>
                  <a:gd name="T3" fmla="*/ 85 h 85"/>
                  <a:gd name="T4" fmla="*/ 0 w 48"/>
                  <a:gd name="T5" fmla="*/ 85 h 85"/>
                  <a:gd name="T6" fmla="*/ 35 w 48"/>
                  <a:gd name="T7" fmla="*/ 73 h 85"/>
                  <a:gd name="T8" fmla="*/ 48 w 48"/>
                  <a:gd name="T9" fmla="*/ 0 h 85"/>
                  <a:gd name="T10" fmla="*/ 48 w 48"/>
                  <a:gd name="T11" fmla="*/ 0 h 85"/>
                  <a:gd name="T12" fmla="*/ 16 w 48"/>
                  <a:gd name="T13" fmla="*/ 9 h 85"/>
                  <a:gd name="T14" fmla="*/ 16 w 48"/>
                  <a:gd name="T15" fmla="*/ 9 h 85"/>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85"/>
                  <a:gd name="T26" fmla="*/ 48 w 48"/>
                  <a:gd name="T27" fmla="*/ 85 h 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85">
                    <a:moveTo>
                      <a:pt x="16" y="9"/>
                    </a:moveTo>
                    <a:lnTo>
                      <a:pt x="0" y="85"/>
                    </a:lnTo>
                    <a:lnTo>
                      <a:pt x="35" y="73"/>
                    </a:lnTo>
                    <a:lnTo>
                      <a:pt x="48" y="0"/>
                    </a:lnTo>
                    <a:lnTo>
                      <a:pt x="16" y="9"/>
                    </a:lnTo>
                    <a:close/>
                  </a:path>
                </a:pathLst>
              </a:cu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2" name="Freeform 79"/>
              <p:cNvSpPr>
                <a:spLocks/>
              </p:cNvSpPr>
              <p:nvPr/>
            </p:nvSpPr>
            <p:spPr bwMode="auto">
              <a:xfrm>
                <a:off x="1746" y="3020"/>
                <a:ext cx="47" cy="86"/>
              </a:xfrm>
              <a:custGeom>
                <a:avLst/>
                <a:gdLst>
                  <a:gd name="T0" fmla="*/ 12 w 47"/>
                  <a:gd name="T1" fmla="*/ 10 h 86"/>
                  <a:gd name="T2" fmla="*/ 0 w 47"/>
                  <a:gd name="T3" fmla="*/ 86 h 86"/>
                  <a:gd name="T4" fmla="*/ 0 w 47"/>
                  <a:gd name="T5" fmla="*/ 86 h 86"/>
                  <a:gd name="T6" fmla="*/ 31 w 47"/>
                  <a:gd name="T7" fmla="*/ 76 h 86"/>
                  <a:gd name="T8" fmla="*/ 47 w 47"/>
                  <a:gd name="T9" fmla="*/ 0 h 86"/>
                  <a:gd name="T10" fmla="*/ 47 w 47"/>
                  <a:gd name="T11" fmla="*/ 0 h 86"/>
                  <a:gd name="T12" fmla="*/ 12 w 47"/>
                  <a:gd name="T13" fmla="*/ 10 h 86"/>
                  <a:gd name="T14" fmla="*/ 12 w 47"/>
                  <a:gd name="T15" fmla="*/ 10 h 86"/>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6"/>
                  <a:gd name="T26" fmla="*/ 47 w 47"/>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6">
                    <a:moveTo>
                      <a:pt x="12" y="10"/>
                    </a:moveTo>
                    <a:lnTo>
                      <a:pt x="0" y="86"/>
                    </a:lnTo>
                    <a:lnTo>
                      <a:pt x="31" y="76"/>
                    </a:lnTo>
                    <a:lnTo>
                      <a:pt x="47" y="0"/>
                    </a:lnTo>
                    <a:lnTo>
                      <a:pt x="12" y="10"/>
                    </a:lnTo>
                    <a:close/>
                  </a:path>
                </a:pathLst>
              </a:cu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3" name="Freeform 80"/>
              <p:cNvSpPr>
                <a:spLocks/>
              </p:cNvSpPr>
              <p:nvPr/>
            </p:nvSpPr>
            <p:spPr bwMode="auto">
              <a:xfrm>
                <a:off x="1711" y="3030"/>
                <a:ext cx="47" cy="88"/>
              </a:xfrm>
              <a:custGeom>
                <a:avLst/>
                <a:gdLst>
                  <a:gd name="T0" fmla="*/ 12 w 47"/>
                  <a:gd name="T1" fmla="*/ 9 h 88"/>
                  <a:gd name="T2" fmla="*/ 0 w 47"/>
                  <a:gd name="T3" fmla="*/ 88 h 88"/>
                  <a:gd name="T4" fmla="*/ 0 w 47"/>
                  <a:gd name="T5" fmla="*/ 88 h 88"/>
                  <a:gd name="T6" fmla="*/ 35 w 47"/>
                  <a:gd name="T7" fmla="*/ 76 h 88"/>
                  <a:gd name="T8" fmla="*/ 47 w 47"/>
                  <a:gd name="T9" fmla="*/ 0 h 88"/>
                  <a:gd name="T10" fmla="*/ 47 w 47"/>
                  <a:gd name="T11" fmla="*/ 0 h 88"/>
                  <a:gd name="T12" fmla="*/ 12 w 47"/>
                  <a:gd name="T13" fmla="*/ 9 h 88"/>
                  <a:gd name="T14" fmla="*/ 12 w 47"/>
                  <a:gd name="T15" fmla="*/ 9 h 88"/>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8"/>
                  <a:gd name="T26" fmla="*/ 47 w 47"/>
                  <a:gd name="T27" fmla="*/ 88 h 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8">
                    <a:moveTo>
                      <a:pt x="12" y="9"/>
                    </a:moveTo>
                    <a:lnTo>
                      <a:pt x="0" y="88"/>
                    </a:lnTo>
                    <a:lnTo>
                      <a:pt x="35" y="76"/>
                    </a:lnTo>
                    <a:lnTo>
                      <a:pt x="47" y="0"/>
                    </a:lnTo>
                    <a:lnTo>
                      <a:pt x="12" y="9"/>
                    </a:lnTo>
                    <a:close/>
                  </a:path>
                </a:pathLst>
              </a:custGeom>
              <a:solidFill>
                <a:srgbClr val="6A6A6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4" name="Freeform 81"/>
              <p:cNvSpPr>
                <a:spLocks/>
              </p:cNvSpPr>
              <p:nvPr/>
            </p:nvSpPr>
            <p:spPr bwMode="auto">
              <a:xfrm>
                <a:off x="1676" y="3039"/>
                <a:ext cx="47" cy="89"/>
              </a:xfrm>
              <a:custGeom>
                <a:avLst/>
                <a:gdLst>
                  <a:gd name="T0" fmla="*/ 13 w 47"/>
                  <a:gd name="T1" fmla="*/ 13 h 89"/>
                  <a:gd name="T2" fmla="*/ 0 w 47"/>
                  <a:gd name="T3" fmla="*/ 89 h 89"/>
                  <a:gd name="T4" fmla="*/ 0 w 47"/>
                  <a:gd name="T5" fmla="*/ 89 h 89"/>
                  <a:gd name="T6" fmla="*/ 35 w 47"/>
                  <a:gd name="T7" fmla="*/ 79 h 89"/>
                  <a:gd name="T8" fmla="*/ 47 w 47"/>
                  <a:gd name="T9" fmla="*/ 0 h 89"/>
                  <a:gd name="T10" fmla="*/ 47 w 47"/>
                  <a:gd name="T11" fmla="*/ 0 h 89"/>
                  <a:gd name="T12" fmla="*/ 13 w 47"/>
                  <a:gd name="T13" fmla="*/ 13 h 89"/>
                  <a:gd name="T14" fmla="*/ 13 w 47"/>
                  <a:gd name="T15" fmla="*/ 13 h 89"/>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9"/>
                  <a:gd name="T26" fmla="*/ 47 w 47"/>
                  <a:gd name="T27" fmla="*/ 89 h 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9">
                    <a:moveTo>
                      <a:pt x="13" y="13"/>
                    </a:moveTo>
                    <a:lnTo>
                      <a:pt x="0" y="89"/>
                    </a:lnTo>
                    <a:lnTo>
                      <a:pt x="35" y="79"/>
                    </a:lnTo>
                    <a:lnTo>
                      <a:pt x="47" y="0"/>
                    </a:lnTo>
                    <a:lnTo>
                      <a:pt x="13" y="13"/>
                    </a:lnTo>
                    <a:close/>
                  </a:path>
                </a:pathLst>
              </a:custGeom>
              <a:solidFill>
                <a:srgbClr val="6C6C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5" name="Freeform 82"/>
              <p:cNvSpPr>
                <a:spLocks/>
              </p:cNvSpPr>
              <p:nvPr/>
            </p:nvSpPr>
            <p:spPr bwMode="auto">
              <a:xfrm>
                <a:off x="1641" y="3052"/>
                <a:ext cx="48" cy="89"/>
              </a:xfrm>
              <a:custGeom>
                <a:avLst/>
                <a:gdLst>
                  <a:gd name="T0" fmla="*/ 16 w 48"/>
                  <a:gd name="T1" fmla="*/ 10 h 89"/>
                  <a:gd name="T2" fmla="*/ 0 w 48"/>
                  <a:gd name="T3" fmla="*/ 89 h 89"/>
                  <a:gd name="T4" fmla="*/ 0 w 48"/>
                  <a:gd name="T5" fmla="*/ 89 h 89"/>
                  <a:gd name="T6" fmla="*/ 35 w 48"/>
                  <a:gd name="T7" fmla="*/ 76 h 89"/>
                  <a:gd name="T8" fmla="*/ 48 w 48"/>
                  <a:gd name="T9" fmla="*/ 0 h 89"/>
                  <a:gd name="T10" fmla="*/ 48 w 48"/>
                  <a:gd name="T11" fmla="*/ 0 h 89"/>
                  <a:gd name="T12" fmla="*/ 16 w 48"/>
                  <a:gd name="T13" fmla="*/ 10 h 89"/>
                  <a:gd name="T14" fmla="*/ 16 w 48"/>
                  <a:gd name="T15" fmla="*/ 10 h 89"/>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89"/>
                  <a:gd name="T26" fmla="*/ 48 w 48"/>
                  <a:gd name="T27" fmla="*/ 89 h 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89">
                    <a:moveTo>
                      <a:pt x="16" y="10"/>
                    </a:moveTo>
                    <a:lnTo>
                      <a:pt x="0" y="89"/>
                    </a:lnTo>
                    <a:lnTo>
                      <a:pt x="35" y="76"/>
                    </a:lnTo>
                    <a:lnTo>
                      <a:pt x="48" y="0"/>
                    </a:lnTo>
                    <a:lnTo>
                      <a:pt x="16" y="10"/>
                    </a:lnTo>
                    <a:close/>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6" name="Freeform 83"/>
              <p:cNvSpPr>
                <a:spLocks/>
              </p:cNvSpPr>
              <p:nvPr/>
            </p:nvSpPr>
            <p:spPr bwMode="auto">
              <a:xfrm>
                <a:off x="1606" y="3062"/>
                <a:ext cx="51" cy="88"/>
              </a:xfrm>
              <a:custGeom>
                <a:avLst/>
                <a:gdLst>
                  <a:gd name="T0" fmla="*/ 16 w 51"/>
                  <a:gd name="T1" fmla="*/ 9 h 88"/>
                  <a:gd name="T2" fmla="*/ 0 w 51"/>
                  <a:gd name="T3" fmla="*/ 88 h 88"/>
                  <a:gd name="T4" fmla="*/ 0 w 51"/>
                  <a:gd name="T5" fmla="*/ 88 h 88"/>
                  <a:gd name="T6" fmla="*/ 35 w 51"/>
                  <a:gd name="T7" fmla="*/ 79 h 88"/>
                  <a:gd name="T8" fmla="*/ 51 w 51"/>
                  <a:gd name="T9" fmla="*/ 0 h 88"/>
                  <a:gd name="T10" fmla="*/ 51 w 51"/>
                  <a:gd name="T11" fmla="*/ 0 h 88"/>
                  <a:gd name="T12" fmla="*/ 16 w 51"/>
                  <a:gd name="T13" fmla="*/ 9 h 88"/>
                  <a:gd name="T14" fmla="*/ 16 w 51"/>
                  <a:gd name="T15" fmla="*/ 9 h 88"/>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88"/>
                  <a:gd name="T26" fmla="*/ 51 w 51"/>
                  <a:gd name="T27" fmla="*/ 88 h 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88">
                    <a:moveTo>
                      <a:pt x="16" y="9"/>
                    </a:moveTo>
                    <a:lnTo>
                      <a:pt x="0" y="88"/>
                    </a:lnTo>
                    <a:lnTo>
                      <a:pt x="35" y="79"/>
                    </a:lnTo>
                    <a:lnTo>
                      <a:pt x="51" y="0"/>
                    </a:lnTo>
                    <a:lnTo>
                      <a:pt x="16" y="9"/>
                    </a:lnTo>
                    <a:close/>
                  </a:path>
                </a:pathLst>
              </a:custGeom>
              <a:solidFill>
                <a:srgbClr val="7272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7" name="Freeform 84"/>
              <p:cNvSpPr>
                <a:spLocks/>
              </p:cNvSpPr>
              <p:nvPr/>
            </p:nvSpPr>
            <p:spPr bwMode="auto">
              <a:xfrm>
                <a:off x="1575" y="3071"/>
                <a:ext cx="47" cy="92"/>
              </a:xfrm>
              <a:custGeom>
                <a:avLst/>
                <a:gdLst>
                  <a:gd name="T0" fmla="*/ 12 w 47"/>
                  <a:gd name="T1" fmla="*/ 13 h 92"/>
                  <a:gd name="T2" fmla="*/ 0 w 47"/>
                  <a:gd name="T3" fmla="*/ 92 h 92"/>
                  <a:gd name="T4" fmla="*/ 0 w 47"/>
                  <a:gd name="T5" fmla="*/ 92 h 92"/>
                  <a:gd name="T6" fmla="*/ 31 w 47"/>
                  <a:gd name="T7" fmla="*/ 79 h 92"/>
                  <a:gd name="T8" fmla="*/ 47 w 47"/>
                  <a:gd name="T9" fmla="*/ 0 h 92"/>
                  <a:gd name="T10" fmla="*/ 47 w 47"/>
                  <a:gd name="T11" fmla="*/ 0 h 92"/>
                  <a:gd name="T12" fmla="*/ 12 w 47"/>
                  <a:gd name="T13" fmla="*/ 13 h 92"/>
                  <a:gd name="T14" fmla="*/ 12 w 47"/>
                  <a:gd name="T15" fmla="*/ 13 h 92"/>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92"/>
                  <a:gd name="T26" fmla="*/ 47 w 47"/>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92">
                    <a:moveTo>
                      <a:pt x="12" y="13"/>
                    </a:moveTo>
                    <a:lnTo>
                      <a:pt x="0" y="92"/>
                    </a:lnTo>
                    <a:lnTo>
                      <a:pt x="31" y="79"/>
                    </a:lnTo>
                    <a:lnTo>
                      <a:pt x="47" y="0"/>
                    </a:lnTo>
                    <a:lnTo>
                      <a:pt x="12" y="13"/>
                    </a:lnTo>
                    <a:close/>
                  </a:path>
                </a:pathLst>
              </a:custGeom>
              <a:solidFill>
                <a:srgbClr val="7777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8" name="Freeform 85"/>
              <p:cNvSpPr>
                <a:spLocks/>
              </p:cNvSpPr>
              <p:nvPr/>
            </p:nvSpPr>
            <p:spPr bwMode="auto">
              <a:xfrm>
                <a:off x="1540" y="3084"/>
                <a:ext cx="47" cy="88"/>
              </a:xfrm>
              <a:custGeom>
                <a:avLst/>
                <a:gdLst>
                  <a:gd name="T0" fmla="*/ 13 w 47"/>
                  <a:gd name="T1" fmla="*/ 9 h 88"/>
                  <a:gd name="T2" fmla="*/ 0 w 47"/>
                  <a:gd name="T3" fmla="*/ 88 h 88"/>
                  <a:gd name="T4" fmla="*/ 0 w 47"/>
                  <a:gd name="T5" fmla="*/ 88 h 88"/>
                  <a:gd name="T6" fmla="*/ 35 w 47"/>
                  <a:gd name="T7" fmla="*/ 79 h 88"/>
                  <a:gd name="T8" fmla="*/ 47 w 47"/>
                  <a:gd name="T9" fmla="*/ 0 h 88"/>
                  <a:gd name="T10" fmla="*/ 47 w 47"/>
                  <a:gd name="T11" fmla="*/ 0 h 88"/>
                  <a:gd name="T12" fmla="*/ 13 w 47"/>
                  <a:gd name="T13" fmla="*/ 9 h 88"/>
                  <a:gd name="T14" fmla="*/ 13 w 47"/>
                  <a:gd name="T15" fmla="*/ 9 h 88"/>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8"/>
                  <a:gd name="T26" fmla="*/ 47 w 47"/>
                  <a:gd name="T27" fmla="*/ 88 h 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8">
                    <a:moveTo>
                      <a:pt x="13" y="9"/>
                    </a:moveTo>
                    <a:lnTo>
                      <a:pt x="0" y="88"/>
                    </a:lnTo>
                    <a:lnTo>
                      <a:pt x="35" y="79"/>
                    </a:lnTo>
                    <a:lnTo>
                      <a:pt x="47" y="0"/>
                    </a:lnTo>
                    <a:lnTo>
                      <a:pt x="13" y="9"/>
                    </a:lnTo>
                    <a:close/>
                  </a:path>
                </a:pathLst>
              </a:custGeom>
              <a:solidFill>
                <a:srgbClr val="7E7E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19" name="Freeform 86"/>
              <p:cNvSpPr>
                <a:spLocks/>
              </p:cNvSpPr>
              <p:nvPr/>
            </p:nvSpPr>
            <p:spPr bwMode="auto">
              <a:xfrm>
                <a:off x="1505" y="3093"/>
                <a:ext cx="48" cy="92"/>
              </a:xfrm>
              <a:custGeom>
                <a:avLst/>
                <a:gdLst>
                  <a:gd name="T0" fmla="*/ 16 w 48"/>
                  <a:gd name="T1" fmla="*/ 10 h 92"/>
                  <a:gd name="T2" fmla="*/ 0 w 48"/>
                  <a:gd name="T3" fmla="*/ 92 h 92"/>
                  <a:gd name="T4" fmla="*/ 0 w 48"/>
                  <a:gd name="T5" fmla="*/ 92 h 92"/>
                  <a:gd name="T6" fmla="*/ 35 w 48"/>
                  <a:gd name="T7" fmla="*/ 79 h 92"/>
                  <a:gd name="T8" fmla="*/ 48 w 48"/>
                  <a:gd name="T9" fmla="*/ 0 h 92"/>
                  <a:gd name="T10" fmla="*/ 48 w 48"/>
                  <a:gd name="T11" fmla="*/ 0 h 92"/>
                  <a:gd name="T12" fmla="*/ 16 w 48"/>
                  <a:gd name="T13" fmla="*/ 10 h 92"/>
                  <a:gd name="T14" fmla="*/ 16 w 48"/>
                  <a:gd name="T15" fmla="*/ 10 h 92"/>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92"/>
                  <a:gd name="T26" fmla="*/ 48 w 48"/>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92">
                    <a:moveTo>
                      <a:pt x="16" y="10"/>
                    </a:moveTo>
                    <a:lnTo>
                      <a:pt x="0" y="92"/>
                    </a:lnTo>
                    <a:lnTo>
                      <a:pt x="35" y="79"/>
                    </a:lnTo>
                    <a:lnTo>
                      <a:pt x="48" y="0"/>
                    </a:lnTo>
                    <a:lnTo>
                      <a:pt x="16" y="10"/>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20" name="Freeform 87"/>
              <p:cNvSpPr>
                <a:spLocks/>
              </p:cNvSpPr>
              <p:nvPr/>
            </p:nvSpPr>
            <p:spPr bwMode="auto">
              <a:xfrm>
                <a:off x="1470" y="3103"/>
                <a:ext cx="51" cy="91"/>
              </a:xfrm>
              <a:custGeom>
                <a:avLst/>
                <a:gdLst>
                  <a:gd name="T0" fmla="*/ 16 w 51"/>
                  <a:gd name="T1" fmla="*/ 9 h 91"/>
                  <a:gd name="T2" fmla="*/ 0 w 51"/>
                  <a:gd name="T3" fmla="*/ 91 h 91"/>
                  <a:gd name="T4" fmla="*/ 0 w 51"/>
                  <a:gd name="T5" fmla="*/ 91 h 91"/>
                  <a:gd name="T6" fmla="*/ 35 w 51"/>
                  <a:gd name="T7" fmla="*/ 82 h 91"/>
                  <a:gd name="T8" fmla="*/ 51 w 51"/>
                  <a:gd name="T9" fmla="*/ 0 h 91"/>
                  <a:gd name="T10" fmla="*/ 51 w 51"/>
                  <a:gd name="T11" fmla="*/ 0 h 91"/>
                  <a:gd name="T12" fmla="*/ 16 w 51"/>
                  <a:gd name="T13" fmla="*/ 9 h 91"/>
                  <a:gd name="T14" fmla="*/ 16 w 51"/>
                  <a:gd name="T15" fmla="*/ 9 h 91"/>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91"/>
                  <a:gd name="T26" fmla="*/ 51 w 51"/>
                  <a:gd name="T27" fmla="*/ 91 h 9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91">
                    <a:moveTo>
                      <a:pt x="16" y="9"/>
                    </a:moveTo>
                    <a:lnTo>
                      <a:pt x="0" y="91"/>
                    </a:lnTo>
                    <a:lnTo>
                      <a:pt x="35" y="82"/>
                    </a:lnTo>
                    <a:lnTo>
                      <a:pt x="51" y="0"/>
                    </a:lnTo>
                    <a:lnTo>
                      <a:pt x="16" y="9"/>
                    </a:lnTo>
                    <a:close/>
                  </a:path>
                </a:pathLst>
              </a:custGeom>
              <a:solidFill>
                <a:srgbClr val="909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21" name="Freeform 88"/>
              <p:cNvSpPr>
                <a:spLocks/>
              </p:cNvSpPr>
              <p:nvPr/>
            </p:nvSpPr>
            <p:spPr bwMode="auto">
              <a:xfrm>
                <a:off x="1435" y="3112"/>
                <a:ext cx="51" cy="95"/>
              </a:xfrm>
              <a:custGeom>
                <a:avLst/>
                <a:gdLst>
                  <a:gd name="T0" fmla="*/ 16 w 51"/>
                  <a:gd name="T1" fmla="*/ 13 h 95"/>
                  <a:gd name="T2" fmla="*/ 0 w 51"/>
                  <a:gd name="T3" fmla="*/ 95 h 95"/>
                  <a:gd name="T4" fmla="*/ 0 w 51"/>
                  <a:gd name="T5" fmla="*/ 95 h 95"/>
                  <a:gd name="T6" fmla="*/ 35 w 51"/>
                  <a:gd name="T7" fmla="*/ 82 h 95"/>
                  <a:gd name="T8" fmla="*/ 51 w 51"/>
                  <a:gd name="T9" fmla="*/ 0 h 95"/>
                  <a:gd name="T10" fmla="*/ 51 w 51"/>
                  <a:gd name="T11" fmla="*/ 0 h 95"/>
                  <a:gd name="T12" fmla="*/ 16 w 51"/>
                  <a:gd name="T13" fmla="*/ 13 h 95"/>
                  <a:gd name="T14" fmla="*/ 16 w 51"/>
                  <a:gd name="T15" fmla="*/ 13 h 95"/>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95"/>
                  <a:gd name="T26" fmla="*/ 51 w 51"/>
                  <a:gd name="T27" fmla="*/ 95 h 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95">
                    <a:moveTo>
                      <a:pt x="16" y="13"/>
                    </a:moveTo>
                    <a:lnTo>
                      <a:pt x="0" y="95"/>
                    </a:lnTo>
                    <a:lnTo>
                      <a:pt x="35" y="82"/>
                    </a:lnTo>
                    <a:lnTo>
                      <a:pt x="51" y="0"/>
                    </a:lnTo>
                    <a:lnTo>
                      <a:pt x="16" y="13"/>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22" name="Freeform 89"/>
              <p:cNvSpPr>
                <a:spLocks/>
              </p:cNvSpPr>
              <p:nvPr/>
            </p:nvSpPr>
            <p:spPr bwMode="auto">
              <a:xfrm>
                <a:off x="1404" y="3125"/>
                <a:ext cx="47" cy="95"/>
              </a:xfrm>
              <a:custGeom>
                <a:avLst/>
                <a:gdLst>
                  <a:gd name="T0" fmla="*/ 12 w 47"/>
                  <a:gd name="T1" fmla="*/ 9 h 95"/>
                  <a:gd name="T2" fmla="*/ 0 w 47"/>
                  <a:gd name="T3" fmla="*/ 95 h 95"/>
                  <a:gd name="T4" fmla="*/ 0 w 47"/>
                  <a:gd name="T5" fmla="*/ 95 h 95"/>
                  <a:gd name="T6" fmla="*/ 31 w 47"/>
                  <a:gd name="T7" fmla="*/ 82 h 95"/>
                  <a:gd name="T8" fmla="*/ 47 w 47"/>
                  <a:gd name="T9" fmla="*/ 0 h 95"/>
                  <a:gd name="T10" fmla="*/ 47 w 47"/>
                  <a:gd name="T11" fmla="*/ 0 h 95"/>
                  <a:gd name="T12" fmla="*/ 12 w 47"/>
                  <a:gd name="T13" fmla="*/ 9 h 95"/>
                  <a:gd name="T14" fmla="*/ 12 w 47"/>
                  <a:gd name="T15" fmla="*/ 9 h 95"/>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95"/>
                  <a:gd name="T26" fmla="*/ 47 w 47"/>
                  <a:gd name="T27" fmla="*/ 95 h 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95">
                    <a:moveTo>
                      <a:pt x="12" y="9"/>
                    </a:moveTo>
                    <a:lnTo>
                      <a:pt x="0" y="95"/>
                    </a:lnTo>
                    <a:lnTo>
                      <a:pt x="31" y="82"/>
                    </a:lnTo>
                    <a:lnTo>
                      <a:pt x="47" y="0"/>
                    </a:lnTo>
                    <a:lnTo>
                      <a:pt x="12" y="9"/>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23" name="Freeform 90"/>
              <p:cNvSpPr>
                <a:spLocks/>
              </p:cNvSpPr>
              <p:nvPr/>
            </p:nvSpPr>
            <p:spPr bwMode="auto">
              <a:xfrm>
                <a:off x="1369" y="3134"/>
                <a:ext cx="47" cy="95"/>
              </a:xfrm>
              <a:custGeom>
                <a:avLst/>
                <a:gdLst>
                  <a:gd name="T0" fmla="*/ 13 w 47"/>
                  <a:gd name="T1" fmla="*/ 10 h 95"/>
                  <a:gd name="T2" fmla="*/ 0 w 47"/>
                  <a:gd name="T3" fmla="*/ 95 h 95"/>
                  <a:gd name="T4" fmla="*/ 0 w 47"/>
                  <a:gd name="T5" fmla="*/ 95 h 95"/>
                  <a:gd name="T6" fmla="*/ 35 w 47"/>
                  <a:gd name="T7" fmla="*/ 86 h 95"/>
                  <a:gd name="T8" fmla="*/ 47 w 47"/>
                  <a:gd name="T9" fmla="*/ 0 h 95"/>
                  <a:gd name="T10" fmla="*/ 47 w 47"/>
                  <a:gd name="T11" fmla="*/ 0 h 95"/>
                  <a:gd name="T12" fmla="*/ 13 w 47"/>
                  <a:gd name="T13" fmla="*/ 10 h 95"/>
                  <a:gd name="T14" fmla="*/ 13 w 47"/>
                  <a:gd name="T15" fmla="*/ 10 h 95"/>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95"/>
                  <a:gd name="T26" fmla="*/ 47 w 47"/>
                  <a:gd name="T27" fmla="*/ 95 h 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95">
                    <a:moveTo>
                      <a:pt x="13" y="10"/>
                    </a:moveTo>
                    <a:lnTo>
                      <a:pt x="0" y="95"/>
                    </a:lnTo>
                    <a:lnTo>
                      <a:pt x="35" y="86"/>
                    </a:lnTo>
                    <a:lnTo>
                      <a:pt x="47" y="0"/>
                    </a:lnTo>
                    <a:lnTo>
                      <a:pt x="13" y="10"/>
                    </a:lnTo>
                    <a:close/>
                  </a:path>
                </a:pathLst>
              </a:custGeom>
              <a:solidFill>
                <a:srgbClr val="C1C1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24" name="Freeform 91"/>
              <p:cNvSpPr>
                <a:spLocks/>
              </p:cNvSpPr>
              <p:nvPr/>
            </p:nvSpPr>
            <p:spPr bwMode="auto">
              <a:xfrm>
                <a:off x="1334" y="3144"/>
                <a:ext cx="48" cy="95"/>
              </a:xfrm>
              <a:custGeom>
                <a:avLst/>
                <a:gdLst>
                  <a:gd name="T0" fmla="*/ 32 w 48"/>
                  <a:gd name="T1" fmla="*/ 6 h 95"/>
                  <a:gd name="T2" fmla="*/ 32 w 48"/>
                  <a:gd name="T3" fmla="*/ 6 h 95"/>
                  <a:gd name="T4" fmla="*/ 16 w 48"/>
                  <a:gd name="T5" fmla="*/ 12 h 95"/>
                  <a:gd name="T6" fmla="*/ 0 w 48"/>
                  <a:gd name="T7" fmla="*/ 95 h 95"/>
                  <a:gd name="T8" fmla="*/ 0 w 48"/>
                  <a:gd name="T9" fmla="*/ 95 h 95"/>
                  <a:gd name="T10" fmla="*/ 16 w 48"/>
                  <a:gd name="T11" fmla="*/ 92 h 95"/>
                  <a:gd name="T12" fmla="*/ 22 w 48"/>
                  <a:gd name="T13" fmla="*/ 88 h 95"/>
                  <a:gd name="T14" fmla="*/ 22 w 48"/>
                  <a:gd name="T15" fmla="*/ 88 h 95"/>
                  <a:gd name="T16" fmla="*/ 35 w 48"/>
                  <a:gd name="T17" fmla="*/ 85 h 95"/>
                  <a:gd name="T18" fmla="*/ 48 w 48"/>
                  <a:gd name="T19" fmla="*/ 0 h 95"/>
                  <a:gd name="T20" fmla="*/ 48 w 48"/>
                  <a:gd name="T21" fmla="*/ 0 h 95"/>
                  <a:gd name="T22" fmla="*/ 32 w 48"/>
                  <a:gd name="T23" fmla="*/ 6 h 95"/>
                  <a:gd name="T24" fmla="*/ 32 w 48"/>
                  <a:gd name="T25" fmla="*/ 6 h 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8"/>
                  <a:gd name="T40" fmla="*/ 0 h 95"/>
                  <a:gd name="T41" fmla="*/ 48 w 48"/>
                  <a:gd name="T42" fmla="*/ 95 h 9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8" h="95">
                    <a:moveTo>
                      <a:pt x="32" y="6"/>
                    </a:moveTo>
                    <a:lnTo>
                      <a:pt x="32" y="6"/>
                    </a:lnTo>
                    <a:lnTo>
                      <a:pt x="16" y="12"/>
                    </a:lnTo>
                    <a:lnTo>
                      <a:pt x="0" y="95"/>
                    </a:lnTo>
                    <a:lnTo>
                      <a:pt x="16" y="92"/>
                    </a:lnTo>
                    <a:lnTo>
                      <a:pt x="22" y="88"/>
                    </a:lnTo>
                    <a:lnTo>
                      <a:pt x="35" y="85"/>
                    </a:lnTo>
                    <a:lnTo>
                      <a:pt x="48" y="0"/>
                    </a:lnTo>
                    <a:lnTo>
                      <a:pt x="32" y="6"/>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25" name="Freeform 92"/>
              <p:cNvSpPr>
                <a:spLocks/>
              </p:cNvSpPr>
              <p:nvPr/>
            </p:nvSpPr>
            <p:spPr bwMode="auto">
              <a:xfrm>
                <a:off x="1328" y="3156"/>
                <a:ext cx="22" cy="83"/>
              </a:xfrm>
              <a:custGeom>
                <a:avLst/>
                <a:gdLst>
                  <a:gd name="T0" fmla="*/ 13 w 22"/>
                  <a:gd name="T1" fmla="*/ 0 h 83"/>
                  <a:gd name="T2" fmla="*/ 0 w 22"/>
                  <a:gd name="T3" fmla="*/ 83 h 83"/>
                  <a:gd name="T4" fmla="*/ 0 w 22"/>
                  <a:gd name="T5" fmla="*/ 83 h 83"/>
                  <a:gd name="T6" fmla="*/ 6 w 22"/>
                  <a:gd name="T7" fmla="*/ 83 h 83"/>
                  <a:gd name="T8" fmla="*/ 22 w 22"/>
                  <a:gd name="T9" fmla="*/ 0 h 83"/>
                  <a:gd name="T10" fmla="*/ 22 w 22"/>
                  <a:gd name="T11" fmla="*/ 0 h 83"/>
                  <a:gd name="T12" fmla="*/ 13 w 22"/>
                  <a:gd name="T13" fmla="*/ 0 h 83"/>
                  <a:gd name="T14" fmla="*/ 13 w 22"/>
                  <a:gd name="T15" fmla="*/ 0 h 83"/>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83"/>
                  <a:gd name="T26" fmla="*/ 22 w 22"/>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83">
                    <a:moveTo>
                      <a:pt x="13" y="0"/>
                    </a:moveTo>
                    <a:lnTo>
                      <a:pt x="0" y="83"/>
                    </a:lnTo>
                    <a:lnTo>
                      <a:pt x="6" y="83"/>
                    </a:lnTo>
                    <a:lnTo>
                      <a:pt x="22" y="0"/>
                    </a:lnTo>
                    <a:lnTo>
                      <a:pt x="13"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26" name="Freeform 93"/>
              <p:cNvSpPr>
                <a:spLocks/>
              </p:cNvSpPr>
              <p:nvPr/>
            </p:nvSpPr>
            <p:spPr bwMode="auto">
              <a:xfrm>
                <a:off x="1322" y="3156"/>
                <a:ext cx="19" cy="83"/>
              </a:xfrm>
              <a:custGeom>
                <a:avLst/>
                <a:gdLst>
                  <a:gd name="T0" fmla="*/ 12 w 19"/>
                  <a:gd name="T1" fmla="*/ 4 h 83"/>
                  <a:gd name="T2" fmla="*/ 0 w 19"/>
                  <a:gd name="T3" fmla="*/ 83 h 83"/>
                  <a:gd name="T4" fmla="*/ 0 w 19"/>
                  <a:gd name="T5" fmla="*/ 83 h 83"/>
                  <a:gd name="T6" fmla="*/ 6 w 19"/>
                  <a:gd name="T7" fmla="*/ 83 h 83"/>
                  <a:gd name="T8" fmla="*/ 19 w 19"/>
                  <a:gd name="T9" fmla="*/ 0 h 83"/>
                  <a:gd name="T10" fmla="*/ 19 w 19"/>
                  <a:gd name="T11" fmla="*/ 0 h 83"/>
                  <a:gd name="T12" fmla="*/ 12 w 19"/>
                  <a:gd name="T13" fmla="*/ 4 h 83"/>
                  <a:gd name="T14" fmla="*/ 12 w 19"/>
                  <a:gd name="T15" fmla="*/ 4 h 8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83"/>
                  <a:gd name="T26" fmla="*/ 19 w 19"/>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83">
                    <a:moveTo>
                      <a:pt x="12" y="4"/>
                    </a:moveTo>
                    <a:lnTo>
                      <a:pt x="0" y="83"/>
                    </a:lnTo>
                    <a:lnTo>
                      <a:pt x="6" y="83"/>
                    </a:lnTo>
                    <a:lnTo>
                      <a:pt x="19" y="0"/>
                    </a:lnTo>
                    <a:lnTo>
                      <a:pt x="12" y="4"/>
                    </a:lnTo>
                    <a:close/>
                  </a:path>
                </a:pathLst>
              </a:cu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27" name="Freeform 94"/>
              <p:cNvSpPr>
                <a:spLocks/>
              </p:cNvSpPr>
              <p:nvPr/>
            </p:nvSpPr>
            <p:spPr bwMode="auto">
              <a:xfrm>
                <a:off x="1312" y="3160"/>
                <a:ext cx="22" cy="79"/>
              </a:xfrm>
              <a:custGeom>
                <a:avLst/>
                <a:gdLst>
                  <a:gd name="T0" fmla="*/ 16 w 22"/>
                  <a:gd name="T1" fmla="*/ 0 h 79"/>
                  <a:gd name="T2" fmla="*/ 0 w 22"/>
                  <a:gd name="T3" fmla="*/ 79 h 79"/>
                  <a:gd name="T4" fmla="*/ 0 w 22"/>
                  <a:gd name="T5" fmla="*/ 79 h 79"/>
                  <a:gd name="T6" fmla="*/ 10 w 22"/>
                  <a:gd name="T7" fmla="*/ 79 h 79"/>
                  <a:gd name="T8" fmla="*/ 22 w 22"/>
                  <a:gd name="T9" fmla="*/ 0 h 79"/>
                  <a:gd name="T10" fmla="*/ 22 w 22"/>
                  <a:gd name="T11" fmla="*/ 0 h 79"/>
                  <a:gd name="T12" fmla="*/ 16 w 22"/>
                  <a:gd name="T13" fmla="*/ 0 h 79"/>
                  <a:gd name="T14" fmla="*/ 16 w 22"/>
                  <a:gd name="T15" fmla="*/ 0 h 79"/>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79"/>
                  <a:gd name="T26" fmla="*/ 22 w 22"/>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79">
                    <a:moveTo>
                      <a:pt x="16" y="0"/>
                    </a:moveTo>
                    <a:lnTo>
                      <a:pt x="0" y="79"/>
                    </a:lnTo>
                    <a:lnTo>
                      <a:pt x="10" y="79"/>
                    </a:lnTo>
                    <a:lnTo>
                      <a:pt x="22" y="0"/>
                    </a:lnTo>
                    <a:lnTo>
                      <a:pt x="16" y="0"/>
                    </a:ln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28" name="Freeform 95"/>
              <p:cNvSpPr>
                <a:spLocks/>
              </p:cNvSpPr>
              <p:nvPr/>
            </p:nvSpPr>
            <p:spPr bwMode="auto">
              <a:xfrm>
                <a:off x="1306" y="3156"/>
                <a:ext cx="22" cy="83"/>
              </a:xfrm>
              <a:custGeom>
                <a:avLst/>
                <a:gdLst>
                  <a:gd name="T0" fmla="*/ 16 w 22"/>
                  <a:gd name="T1" fmla="*/ 0 h 83"/>
                  <a:gd name="T2" fmla="*/ 0 w 22"/>
                  <a:gd name="T3" fmla="*/ 83 h 83"/>
                  <a:gd name="T4" fmla="*/ 0 w 22"/>
                  <a:gd name="T5" fmla="*/ 83 h 83"/>
                  <a:gd name="T6" fmla="*/ 6 w 22"/>
                  <a:gd name="T7" fmla="*/ 83 h 83"/>
                  <a:gd name="T8" fmla="*/ 22 w 22"/>
                  <a:gd name="T9" fmla="*/ 4 h 83"/>
                  <a:gd name="T10" fmla="*/ 22 w 22"/>
                  <a:gd name="T11" fmla="*/ 4 h 83"/>
                  <a:gd name="T12" fmla="*/ 16 w 22"/>
                  <a:gd name="T13" fmla="*/ 0 h 83"/>
                  <a:gd name="T14" fmla="*/ 16 w 22"/>
                  <a:gd name="T15" fmla="*/ 0 h 83"/>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83"/>
                  <a:gd name="T26" fmla="*/ 22 w 22"/>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83">
                    <a:moveTo>
                      <a:pt x="16" y="0"/>
                    </a:moveTo>
                    <a:lnTo>
                      <a:pt x="0" y="83"/>
                    </a:lnTo>
                    <a:lnTo>
                      <a:pt x="6" y="83"/>
                    </a:lnTo>
                    <a:lnTo>
                      <a:pt x="22" y="4"/>
                    </a:lnTo>
                    <a:lnTo>
                      <a:pt x="16"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29" name="Freeform 96"/>
              <p:cNvSpPr>
                <a:spLocks/>
              </p:cNvSpPr>
              <p:nvPr/>
            </p:nvSpPr>
            <p:spPr bwMode="auto">
              <a:xfrm>
                <a:off x="1299" y="3156"/>
                <a:ext cx="23" cy="83"/>
              </a:xfrm>
              <a:custGeom>
                <a:avLst/>
                <a:gdLst>
                  <a:gd name="T0" fmla="*/ 13 w 23"/>
                  <a:gd name="T1" fmla="*/ 0 h 83"/>
                  <a:gd name="T2" fmla="*/ 0 w 23"/>
                  <a:gd name="T3" fmla="*/ 83 h 83"/>
                  <a:gd name="T4" fmla="*/ 0 w 23"/>
                  <a:gd name="T5" fmla="*/ 83 h 83"/>
                  <a:gd name="T6" fmla="*/ 7 w 23"/>
                  <a:gd name="T7" fmla="*/ 83 h 83"/>
                  <a:gd name="T8" fmla="*/ 23 w 23"/>
                  <a:gd name="T9" fmla="*/ 0 h 83"/>
                  <a:gd name="T10" fmla="*/ 23 w 23"/>
                  <a:gd name="T11" fmla="*/ 0 h 83"/>
                  <a:gd name="T12" fmla="*/ 13 w 23"/>
                  <a:gd name="T13" fmla="*/ 0 h 83"/>
                  <a:gd name="T14" fmla="*/ 13 w 23"/>
                  <a:gd name="T15" fmla="*/ 0 h 83"/>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83"/>
                  <a:gd name="T26" fmla="*/ 23 w 23"/>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83">
                    <a:moveTo>
                      <a:pt x="13" y="0"/>
                    </a:moveTo>
                    <a:lnTo>
                      <a:pt x="0" y="83"/>
                    </a:lnTo>
                    <a:lnTo>
                      <a:pt x="7" y="83"/>
                    </a:lnTo>
                    <a:lnTo>
                      <a:pt x="23" y="0"/>
                    </a:lnTo>
                    <a:lnTo>
                      <a:pt x="13" y="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30" name="Freeform 97"/>
              <p:cNvSpPr>
                <a:spLocks/>
              </p:cNvSpPr>
              <p:nvPr/>
            </p:nvSpPr>
            <p:spPr bwMode="auto">
              <a:xfrm>
                <a:off x="1293" y="3156"/>
                <a:ext cx="19" cy="83"/>
              </a:xfrm>
              <a:custGeom>
                <a:avLst/>
                <a:gdLst>
                  <a:gd name="T0" fmla="*/ 13 w 19"/>
                  <a:gd name="T1" fmla="*/ 0 h 83"/>
                  <a:gd name="T2" fmla="*/ 0 w 19"/>
                  <a:gd name="T3" fmla="*/ 83 h 83"/>
                  <a:gd name="T4" fmla="*/ 0 w 19"/>
                  <a:gd name="T5" fmla="*/ 83 h 83"/>
                  <a:gd name="T6" fmla="*/ 6 w 19"/>
                  <a:gd name="T7" fmla="*/ 83 h 83"/>
                  <a:gd name="T8" fmla="*/ 19 w 19"/>
                  <a:gd name="T9" fmla="*/ 0 h 83"/>
                  <a:gd name="T10" fmla="*/ 19 w 19"/>
                  <a:gd name="T11" fmla="*/ 0 h 83"/>
                  <a:gd name="T12" fmla="*/ 13 w 19"/>
                  <a:gd name="T13" fmla="*/ 0 h 83"/>
                  <a:gd name="T14" fmla="*/ 13 w 19"/>
                  <a:gd name="T15" fmla="*/ 0 h 8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83"/>
                  <a:gd name="T26" fmla="*/ 19 w 19"/>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83">
                    <a:moveTo>
                      <a:pt x="13" y="0"/>
                    </a:moveTo>
                    <a:lnTo>
                      <a:pt x="0" y="83"/>
                    </a:lnTo>
                    <a:lnTo>
                      <a:pt x="6" y="83"/>
                    </a:lnTo>
                    <a:lnTo>
                      <a:pt x="19" y="0"/>
                    </a:lnTo>
                    <a:lnTo>
                      <a:pt x="13" y="0"/>
                    </a:lnTo>
                    <a:close/>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31" name="Freeform 98"/>
              <p:cNvSpPr>
                <a:spLocks/>
              </p:cNvSpPr>
              <p:nvPr/>
            </p:nvSpPr>
            <p:spPr bwMode="auto">
              <a:xfrm>
                <a:off x="1284" y="3153"/>
                <a:ext cx="22" cy="86"/>
              </a:xfrm>
              <a:custGeom>
                <a:avLst/>
                <a:gdLst>
                  <a:gd name="T0" fmla="*/ 15 w 22"/>
                  <a:gd name="T1" fmla="*/ 0 h 86"/>
                  <a:gd name="T2" fmla="*/ 0 w 22"/>
                  <a:gd name="T3" fmla="*/ 83 h 86"/>
                  <a:gd name="T4" fmla="*/ 0 w 22"/>
                  <a:gd name="T5" fmla="*/ 83 h 86"/>
                  <a:gd name="T6" fmla="*/ 9 w 22"/>
                  <a:gd name="T7" fmla="*/ 86 h 86"/>
                  <a:gd name="T8" fmla="*/ 22 w 22"/>
                  <a:gd name="T9" fmla="*/ 3 h 86"/>
                  <a:gd name="T10" fmla="*/ 22 w 22"/>
                  <a:gd name="T11" fmla="*/ 3 h 86"/>
                  <a:gd name="T12" fmla="*/ 15 w 22"/>
                  <a:gd name="T13" fmla="*/ 0 h 86"/>
                  <a:gd name="T14" fmla="*/ 15 w 22"/>
                  <a:gd name="T15" fmla="*/ 0 h 86"/>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86"/>
                  <a:gd name="T26" fmla="*/ 22 w 22"/>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86">
                    <a:moveTo>
                      <a:pt x="15" y="0"/>
                    </a:moveTo>
                    <a:lnTo>
                      <a:pt x="0" y="83"/>
                    </a:lnTo>
                    <a:lnTo>
                      <a:pt x="9" y="86"/>
                    </a:lnTo>
                    <a:lnTo>
                      <a:pt x="22" y="3"/>
                    </a:ln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32" name="Freeform 99"/>
              <p:cNvSpPr>
                <a:spLocks/>
              </p:cNvSpPr>
              <p:nvPr/>
            </p:nvSpPr>
            <p:spPr bwMode="auto">
              <a:xfrm>
                <a:off x="1271" y="3150"/>
                <a:ext cx="28" cy="86"/>
              </a:xfrm>
              <a:custGeom>
                <a:avLst/>
                <a:gdLst>
                  <a:gd name="T0" fmla="*/ 13 w 28"/>
                  <a:gd name="T1" fmla="*/ 0 h 86"/>
                  <a:gd name="T2" fmla="*/ 0 w 28"/>
                  <a:gd name="T3" fmla="*/ 82 h 86"/>
                  <a:gd name="T4" fmla="*/ 0 w 28"/>
                  <a:gd name="T5" fmla="*/ 82 h 86"/>
                  <a:gd name="T6" fmla="*/ 13 w 28"/>
                  <a:gd name="T7" fmla="*/ 86 h 86"/>
                  <a:gd name="T8" fmla="*/ 28 w 28"/>
                  <a:gd name="T9" fmla="*/ 3 h 86"/>
                  <a:gd name="T10" fmla="*/ 28 w 28"/>
                  <a:gd name="T11" fmla="*/ 3 h 86"/>
                  <a:gd name="T12" fmla="*/ 13 w 28"/>
                  <a:gd name="T13" fmla="*/ 0 h 86"/>
                  <a:gd name="T14" fmla="*/ 13 w 28"/>
                  <a:gd name="T15" fmla="*/ 0 h 86"/>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86"/>
                  <a:gd name="T26" fmla="*/ 28 w 28"/>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86">
                    <a:moveTo>
                      <a:pt x="13" y="0"/>
                    </a:moveTo>
                    <a:lnTo>
                      <a:pt x="0" y="82"/>
                    </a:lnTo>
                    <a:lnTo>
                      <a:pt x="13" y="86"/>
                    </a:lnTo>
                    <a:lnTo>
                      <a:pt x="28" y="3"/>
                    </a:ln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33" name="Freeform 100"/>
              <p:cNvSpPr>
                <a:spLocks/>
              </p:cNvSpPr>
              <p:nvPr/>
            </p:nvSpPr>
            <p:spPr bwMode="auto">
              <a:xfrm>
                <a:off x="1255" y="3147"/>
                <a:ext cx="29" cy="85"/>
              </a:xfrm>
              <a:custGeom>
                <a:avLst/>
                <a:gdLst>
                  <a:gd name="T0" fmla="*/ 16 w 29"/>
                  <a:gd name="T1" fmla="*/ 0 h 85"/>
                  <a:gd name="T2" fmla="*/ 0 w 29"/>
                  <a:gd name="T3" fmla="*/ 82 h 85"/>
                  <a:gd name="T4" fmla="*/ 0 w 29"/>
                  <a:gd name="T5" fmla="*/ 82 h 85"/>
                  <a:gd name="T6" fmla="*/ 16 w 29"/>
                  <a:gd name="T7" fmla="*/ 85 h 85"/>
                  <a:gd name="T8" fmla="*/ 29 w 29"/>
                  <a:gd name="T9" fmla="*/ 3 h 85"/>
                  <a:gd name="T10" fmla="*/ 29 w 29"/>
                  <a:gd name="T11" fmla="*/ 3 h 85"/>
                  <a:gd name="T12" fmla="*/ 16 w 29"/>
                  <a:gd name="T13" fmla="*/ 0 h 85"/>
                  <a:gd name="T14" fmla="*/ 16 w 29"/>
                  <a:gd name="T15" fmla="*/ 0 h 85"/>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85"/>
                  <a:gd name="T26" fmla="*/ 29 w 29"/>
                  <a:gd name="T27" fmla="*/ 85 h 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85">
                    <a:moveTo>
                      <a:pt x="16" y="0"/>
                    </a:moveTo>
                    <a:lnTo>
                      <a:pt x="0" y="82"/>
                    </a:lnTo>
                    <a:lnTo>
                      <a:pt x="16" y="85"/>
                    </a:lnTo>
                    <a:lnTo>
                      <a:pt x="29" y="3"/>
                    </a:lnTo>
                    <a:lnTo>
                      <a:pt x="16" y="0"/>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34" name="Freeform 101"/>
              <p:cNvSpPr>
                <a:spLocks/>
              </p:cNvSpPr>
              <p:nvPr/>
            </p:nvSpPr>
            <p:spPr bwMode="auto">
              <a:xfrm>
                <a:off x="1239" y="3141"/>
                <a:ext cx="32" cy="88"/>
              </a:xfrm>
              <a:custGeom>
                <a:avLst/>
                <a:gdLst>
                  <a:gd name="T0" fmla="*/ 26 w 32"/>
                  <a:gd name="T1" fmla="*/ 3 h 88"/>
                  <a:gd name="T2" fmla="*/ 26 w 32"/>
                  <a:gd name="T3" fmla="*/ 3 h 88"/>
                  <a:gd name="T4" fmla="*/ 16 w 32"/>
                  <a:gd name="T5" fmla="*/ 0 h 88"/>
                  <a:gd name="T6" fmla="*/ 0 w 32"/>
                  <a:gd name="T7" fmla="*/ 82 h 88"/>
                  <a:gd name="T8" fmla="*/ 0 w 32"/>
                  <a:gd name="T9" fmla="*/ 82 h 88"/>
                  <a:gd name="T10" fmla="*/ 7 w 32"/>
                  <a:gd name="T11" fmla="*/ 82 h 88"/>
                  <a:gd name="T12" fmla="*/ 7 w 32"/>
                  <a:gd name="T13" fmla="*/ 82 h 88"/>
                  <a:gd name="T14" fmla="*/ 16 w 32"/>
                  <a:gd name="T15" fmla="*/ 88 h 88"/>
                  <a:gd name="T16" fmla="*/ 32 w 32"/>
                  <a:gd name="T17" fmla="*/ 6 h 88"/>
                  <a:gd name="T18" fmla="*/ 32 w 32"/>
                  <a:gd name="T19" fmla="*/ 6 h 88"/>
                  <a:gd name="T20" fmla="*/ 26 w 32"/>
                  <a:gd name="T21" fmla="*/ 3 h 88"/>
                  <a:gd name="T22" fmla="*/ 26 w 32"/>
                  <a:gd name="T23" fmla="*/ 3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
                  <a:gd name="T37" fmla="*/ 0 h 88"/>
                  <a:gd name="T38" fmla="*/ 32 w 32"/>
                  <a:gd name="T39" fmla="*/ 88 h 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 h="88">
                    <a:moveTo>
                      <a:pt x="26" y="3"/>
                    </a:moveTo>
                    <a:lnTo>
                      <a:pt x="26" y="3"/>
                    </a:lnTo>
                    <a:lnTo>
                      <a:pt x="16" y="0"/>
                    </a:lnTo>
                    <a:lnTo>
                      <a:pt x="0" y="82"/>
                    </a:lnTo>
                    <a:lnTo>
                      <a:pt x="7" y="82"/>
                    </a:lnTo>
                    <a:lnTo>
                      <a:pt x="16" y="88"/>
                    </a:lnTo>
                    <a:lnTo>
                      <a:pt x="32" y="6"/>
                    </a:lnTo>
                    <a:lnTo>
                      <a:pt x="26" y="3"/>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35" name="Freeform 102"/>
              <p:cNvSpPr>
                <a:spLocks/>
              </p:cNvSpPr>
              <p:nvPr/>
            </p:nvSpPr>
            <p:spPr bwMode="auto">
              <a:xfrm>
                <a:off x="1227" y="3134"/>
                <a:ext cx="28" cy="89"/>
              </a:xfrm>
              <a:custGeom>
                <a:avLst/>
                <a:gdLst>
                  <a:gd name="T0" fmla="*/ 12 w 28"/>
                  <a:gd name="T1" fmla="*/ 0 h 89"/>
                  <a:gd name="T2" fmla="*/ 0 w 28"/>
                  <a:gd name="T3" fmla="*/ 83 h 89"/>
                  <a:gd name="T4" fmla="*/ 0 w 28"/>
                  <a:gd name="T5" fmla="*/ 83 h 89"/>
                  <a:gd name="T6" fmla="*/ 12 w 28"/>
                  <a:gd name="T7" fmla="*/ 89 h 89"/>
                  <a:gd name="T8" fmla="*/ 28 w 28"/>
                  <a:gd name="T9" fmla="*/ 7 h 89"/>
                  <a:gd name="T10" fmla="*/ 28 w 28"/>
                  <a:gd name="T11" fmla="*/ 7 h 89"/>
                  <a:gd name="T12" fmla="*/ 12 w 28"/>
                  <a:gd name="T13" fmla="*/ 0 h 89"/>
                  <a:gd name="T14" fmla="*/ 12 w 28"/>
                  <a:gd name="T15" fmla="*/ 0 h 89"/>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89"/>
                  <a:gd name="T26" fmla="*/ 28 w 28"/>
                  <a:gd name="T27" fmla="*/ 89 h 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89">
                    <a:moveTo>
                      <a:pt x="12" y="0"/>
                    </a:moveTo>
                    <a:lnTo>
                      <a:pt x="0" y="83"/>
                    </a:lnTo>
                    <a:lnTo>
                      <a:pt x="12" y="89"/>
                    </a:lnTo>
                    <a:lnTo>
                      <a:pt x="28" y="7"/>
                    </a:lnTo>
                    <a:lnTo>
                      <a:pt x="12" y="0"/>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36" name="Freeform 103"/>
              <p:cNvSpPr>
                <a:spLocks/>
              </p:cNvSpPr>
              <p:nvPr/>
            </p:nvSpPr>
            <p:spPr bwMode="auto">
              <a:xfrm>
                <a:off x="1211" y="3131"/>
                <a:ext cx="28" cy="86"/>
              </a:xfrm>
              <a:custGeom>
                <a:avLst/>
                <a:gdLst>
                  <a:gd name="T0" fmla="*/ 16 w 28"/>
                  <a:gd name="T1" fmla="*/ 0 h 86"/>
                  <a:gd name="T2" fmla="*/ 0 w 28"/>
                  <a:gd name="T3" fmla="*/ 79 h 86"/>
                  <a:gd name="T4" fmla="*/ 0 w 28"/>
                  <a:gd name="T5" fmla="*/ 79 h 86"/>
                  <a:gd name="T6" fmla="*/ 16 w 28"/>
                  <a:gd name="T7" fmla="*/ 86 h 86"/>
                  <a:gd name="T8" fmla="*/ 28 w 28"/>
                  <a:gd name="T9" fmla="*/ 3 h 86"/>
                  <a:gd name="T10" fmla="*/ 28 w 28"/>
                  <a:gd name="T11" fmla="*/ 3 h 86"/>
                  <a:gd name="T12" fmla="*/ 16 w 28"/>
                  <a:gd name="T13" fmla="*/ 0 h 86"/>
                  <a:gd name="T14" fmla="*/ 16 w 28"/>
                  <a:gd name="T15" fmla="*/ 0 h 86"/>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86"/>
                  <a:gd name="T26" fmla="*/ 28 w 28"/>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86">
                    <a:moveTo>
                      <a:pt x="16" y="0"/>
                    </a:moveTo>
                    <a:lnTo>
                      <a:pt x="0" y="79"/>
                    </a:lnTo>
                    <a:lnTo>
                      <a:pt x="16" y="86"/>
                    </a:lnTo>
                    <a:lnTo>
                      <a:pt x="28" y="3"/>
                    </a:lnTo>
                    <a:lnTo>
                      <a:pt x="16"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37" name="Freeform 104"/>
              <p:cNvSpPr>
                <a:spLocks/>
              </p:cNvSpPr>
              <p:nvPr/>
            </p:nvSpPr>
            <p:spPr bwMode="auto">
              <a:xfrm>
                <a:off x="1195" y="3125"/>
                <a:ext cx="32" cy="85"/>
              </a:xfrm>
              <a:custGeom>
                <a:avLst/>
                <a:gdLst>
                  <a:gd name="T0" fmla="*/ 16 w 32"/>
                  <a:gd name="T1" fmla="*/ 0 h 85"/>
                  <a:gd name="T2" fmla="*/ 0 w 32"/>
                  <a:gd name="T3" fmla="*/ 82 h 85"/>
                  <a:gd name="T4" fmla="*/ 0 w 32"/>
                  <a:gd name="T5" fmla="*/ 82 h 85"/>
                  <a:gd name="T6" fmla="*/ 16 w 32"/>
                  <a:gd name="T7" fmla="*/ 85 h 85"/>
                  <a:gd name="T8" fmla="*/ 32 w 32"/>
                  <a:gd name="T9" fmla="*/ 6 h 85"/>
                  <a:gd name="T10" fmla="*/ 32 w 32"/>
                  <a:gd name="T11" fmla="*/ 6 h 85"/>
                  <a:gd name="T12" fmla="*/ 16 w 32"/>
                  <a:gd name="T13" fmla="*/ 0 h 85"/>
                  <a:gd name="T14" fmla="*/ 16 w 32"/>
                  <a:gd name="T15" fmla="*/ 0 h 85"/>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85"/>
                  <a:gd name="T26" fmla="*/ 32 w 32"/>
                  <a:gd name="T27" fmla="*/ 85 h 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85">
                    <a:moveTo>
                      <a:pt x="16" y="0"/>
                    </a:moveTo>
                    <a:lnTo>
                      <a:pt x="0" y="82"/>
                    </a:lnTo>
                    <a:lnTo>
                      <a:pt x="16" y="85"/>
                    </a:lnTo>
                    <a:lnTo>
                      <a:pt x="32" y="6"/>
                    </a:lnTo>
                    <a:lnTo>
                      <a:pt x="16"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38" name="Freeform 105"/>
              <p:cNvSpPr>
                <a:spLocks/>
              </p:cNvSpPr>
              <p:nvPr/>
            </p:nvSpPr>
            <p:spPr bwMode="auto">
              <a:xfrm>
                <a:off x="1182" y="3118"/>
                <a:ext cx="29" cy="89"/>
              </a:xfrm>
              <a:custGeom>
                <a:avLst/>
                <a:gdLst>
                  <a:gd name="T0" fmla="*/ 13 w 29"/>
                  <a:gd name="T1" fmla="*/ 0 h 89"/>
                  <a:gd name="T2" fmla="*/ 0 w 29"/>
                  <a:gd name="T3" fmla="*/ 83 h 89"/>
                  <a:gd name="T4" fmla="*/ 0 w 29"/>
                  <a:gd name="T5" fmla="*/ 83 h 89"/>
                  <a:gd name="T6" fmla="*/ 13 w 29"/>
                  <a:gd name="T7" fmla="*/ 89 h 89"/>
                  <a:gd name="T8" fmla="*/ 29 w 29"/>
                  <a:gd name="T9" fmla="*/ 7 h 89"/>
                  <a:gd name="T10" fmla="*/ 29 w 29"/>
                  <a:gd name="T11" fmla="*/ 7 h 89"/>
                  <a:gd name="T12" fmla="*/ 13 w 29"/>
                  <a:gd name="T13" fmla="*/ 0 h 89"/>
                  <a:gd name="T14" fmla="*/ 13 w 29"/>
                  <a:gd name="T15" fmla="*/ 0 h 89"/>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89"/>
                  <a:gd name="T26" fmla="*/ 29 w 29"/>
                  <a:gd name="T27" fmla="*/ 89 h 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89">
                    <a:moveTo>
                      <a:pt x="13" y="0"/>
                    </a:moveTo>
                    <a:lnTo>
                      <a:pt x="0" y="83"/>
                    </a:lnTo>
                    <a:lnTo>
                      <a:pt x="13" y="89"/>
                    </a:lnTo>
                    <a:lnTo>
                      <a:pt x="29" y="7"/>
                    </a:lnTo>
                    <a:lnTo>
                      <a:pt x="13"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39" name="Freeform 106"/>
              <p:cNvSpPr>
                <a:spLocks/>
              </p:cNvSpPr>
              <p:nvPr/>
            </p:nvSpPr>
            <p:spPr bwMode="auto">
              <a:xfrm>
                <a:off x="1078" y="3080"/>
                <a:ext cx="117" cy="121"/>
              </a:xfrm>
              <a:custGeom>
                <a:avLst/>
                <a:gdLst>
                  <a:gd name="T0" fmla="*/ 16 w 117"/>
                  <a:gd name="T1" fmla="*/ 0 h 121"/>
                  <a:gd name="T2" fmla="*/ 0 w 117"/>
                  <a:gd name="T3" fmla="*/ 80 h 121"/>
                  <a:gd name="T4" fmla="*/ 0 w 117"/>
                  <a:gd name="T5" fmla="*/ 80 h 121"/>
                  <a:gd name="T6" fmla="*/ 104 w 117"/>
                  <a:gd name="T7" fmla="*/ 121 h 121"/>
                  <a:gd name="T8" fmla="*/ 117 w 117"/>
                  <a:gd name="T9" fmla="*/ 38 h 121"/>
                  <a:gd name="T10" fmla="*/ 117 w 117"/>
                  <a:gd name="T11" fmla="*/ 38 h 121"/>
                  <a:gd name="T12" fmla="*/ 16 w 117"/>
                  <a:gd name="T13" fmla="*/ 0 h 121"/>
                  <a:gd name="T14" fmla="*/ 16 w 117"/>
                  <a:gd name="T15" fmla="*/ 0 h 121"/>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121"/>
                  <a:gd name="T26" fmla="*/ 117 w 117"/>
                  <a:gd name="T27" fmla="*/ 121 h 1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121">
                    <a:moveTo>
                      <a:pt x="16" y="0"/>
                    </a:moveTo>
                    <a:lnTo>
                      <a:pt x="0" y="80"/>
                    </a:lnTo>
                    <a:lnTo>
                      <a:pt x="104" y="121"/>
                    </a:lnTo>
                    <a:lnTo>
                      <a:pt x="117" y="38"/>
                    </a:lnTo>
                    <a:lnTo>
                      <a:pt x="16"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40" name="Freeform 107"/>
              <p:cNvSpPr>
                <a:spLocks/>
              </p:cNvSpPr>
              <p:nvPr/>
            </p:nvSpPr>
            <p:spPr bwMode="auto">
              <a:xfrm>
                <a:off x="977" y="3039"/>
                <a:ext cx="117" cy="121"/>
              </a:xfrm>
              <a:custGeom>
                <a:avLst/>
                <a:gdLst>
                  <a:gd name="T0" fmla="*/ 12 w 117"/>
                  <a:gd name="T1" fmla="*/ 0 h 121"/>
                  <a:gd name="T2" fmla="*/ 0 w 117"/>
                  <a:gd name="T3" fmla="*/ 83 h 121"/>
                  <a:gd name="T4" fmla="*/ 0 w 117"/>
                  <a:gd name="T5" fmla="*/ 83 h 121"/>
                  <a:gd name="T6" fmla="*/ 101 w 117"/>
                  <a:gd name="T7" fmla="*/ 121 h 121"/>
                  <a:gd name="T8" fmla="*/ 117 w 117"/>
                  <a:gd name="T9" fmla="*/ 41 h 121"/>
                  <a:gd name="T10" fmla="*/ 117 w 117"/>
                  <a:gd name="T11" fmla="*/ 41 h 121"/>
                  <a:gd name="T12" fmla="*/ 12 w 117"/>
                  <a:gd name="T13" fmla="*/ 0 h 121"/>
                  <a:gd name="T14" fmla="*/ 12 w 117"/>
                  <a:gd name="T15" fmla="*/ 0 h 121"/>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121"/>
                  <a:gd name="T26" fmla="*/ 117 w 117"/>
                  <a:gd name="T27" fmla="*/ 121 h 1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121">
                    <a:moveTo>
                      <a:pt x="12" y="0"/>
                    </a:moveTo>
                    <a:lnTo>
                      <a:pt x="0" y="83"/>
                    </a:lnTo>
                    <a:lnTo>
                      <a:pt x="101" y="121"/>
                    </a:lnTo>
                    <a:lnTo>
                      <a:pt x="117" y="41"/>
                    </a:lnTo>
                    <a:lnTo>
                      <a:pt x="12" y="0"/>
                    </a:lnTo>
                    <a:close/>
                  </a:path>
                </a:pathLst>
              </a:custGeom>
              <a:solidFill>
                <a:srgbClr val="D0D0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41" name="Freeform 108"/>
              <p:cNvSpPr>
                <a:spLocks/>
              </p:cNvSpPr>
              <p:nvPr/>
            </p:nvSpPr>
            <p:spPr bwMode="auto">
              <a:xfrm>
                <a:off x="872" y="2998"/>
                <a:ext cx="117" cy="124"/>
              </a:xfrm>
              <a:custGeom>
                <a:avLst/>
                <a:gdLst>
                  <a:gd name="T0" fmla="*/ 16 w 117"/>
                  <a:gd name="T1" fmla="*/ 0 h 124"/>
                  <a:gd name="T2" fmla="*/ 0 w 117"/>
                  <a:gd name="T3" fmla="*/ 82 h 124"/>
                  <a:gd name="T4" fmla="*/ 0 w 117"/>
                  <a:gd name="T5" fmla="*/ 82 h 124"/>
                  <a:gd name="T6" fmla="*/ 105 w 117"/>
                  <a:gd name="T7" fmla="*/ 124 h 124"/>
                  <a:gd name="T8" fmla="*/ 117 w 117"/>
                  <a:gd name="T9" fmla="*/ 41 h 124"/>
                  <a:gd name="T10" fmla="*/ 117 w 117"/>
                  <a:gd name="T11" fmla="*/ 41 h 124"/>
                  <a:gd name="T12" fmla="*/ 16 w 117"/>
                  <a:gd name="T13" fmla="*/ 0 h 124"/>
                  <a:gd name="T14" fmla="*/ 16 w 117"/>
                  <a:gd name="T15" fmla="*/ 0 h 124"/>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124"/>
                  <a:gd name="T26" fmla="*/ 117 w 117"/>
                  <a:gd name="T27" fmla="*/ 124 h 1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124">
                    <a:moveTo>
                      <a:pt x="16" y="0"/>
                    </a:moveTo>
                    <a:lnTo>
                      <a:pt x="0" y="82"/>
                    </a:lnTo>
                    <a:lnTo>
                      <a:pt x="105" y="124"/>
                    </a:lnTo>
                    <a:lnTo>
                      <a:pt x="117" y="41"/>
                    </a:lnTo>
                    <a:lnTo>
                      <a:pt x="16" y="0"/>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42" name="Freeform 109"/>
              <p:cNvSpPr>
                <a:spLocks/>
              </p:cNvSpPr>
              <p:nvPr/>
            </p:nvSpPr>
            <p:spPr bwMode="auto">
              <a:xfrm>
                <a:off x="768" y="2960"/>
                <a:ext cx="120" cy="120"/>
              </a:xfrm>
              <a:custGeom>
                <a:avLst/>
                <a:gdLst>
                  <a:gd name="T0" fmla="*/ 16 w 120"/>
                  <a:gd name="T1" fmla="*/ 0 h 120"/>
                  <a:gd name="T2" fmla="*/ 0 w 120"/>
                  <a:gd name="T3" fmla="*/ 83 h 120"/>
                  <a:gd name="T4" fmla="*/ 0 w 120"/>
                  <a:gd name="T5" fmla="*/ 83 h 120"/>
                  <a:gd name="T6" fmla="*/ 104 w 120"/>
                  <a:gd name="T7" fmla="*/ 120 h 120"/>
                  <a:gd name="T8" fmla="*/ 120 w 120"/>
                  <a:gd name="T9" fmla="*/ 38 h 120"/>
                  <a:gd name="T10" fmla="*/ 120 w 120"/>
                  <a:gd name="T11" fmla="*/ 38 h 120"/>
                  <a:gd name="T12" fmla="*/ 16 w 120"/>
                  <a:gd name="T13" fmla="*/ 0 h 120"/>
                  <a:gd name="T14" fmla="*/ 16 w 120"/>
                  <a:gd name="T15" fmla="*/ 0 h 120"/>
                  <a:gd name="T16" fmla="*/ 0 60000 65536"/>
                  <a:gd name="T17" fmla="*/ 0 60000 65536"/>
                  <a:gd name="T18" fmla="*/ 0 60000 65536"/>
                  <a:gd name="T19" fmla="*/ 0 60000 65536"/>
                  <a:gd name="T20" fmla="*/ 0 60000 65536"/>
                  <a:gd name="T21" fmla="*/ 0 60000 65536"/>
                  <a:gd name="T22" fmla="*/ 0 60000 65536"/>
                  <a:gd name="T23" fmla="*/ 0 60000 65536"/>
                  <a:gd name="T24" fmla="*/ 0 w 120"/>
                  <a:gd name="T25" fmla="*/ 0 h 120"/>
                  <a:gd name="T26" fmla="*/ 120 w 120"/>
                  <a:gd name="T27" fmla="*/ 120 h 1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 h="120">
                    <a:moveTo>
                      <a:pt x="16" y="0"/>
                    </a:moveTo>
                    <a:lnTo>
                      <a:pt x="0" y="83"/>
                    </a:lnTo>
                    <a:lnTo>
                      <a:pt x="104" y="120"/>
                    </a:lnTo>
                    <a:lnTo>
                      <a:pt x="120" y="38"/>
                    </a:lnTo>
                    <a:lnTo>
                      <a:pt x="16" y="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43" name="Freeform 110"/>
              <p:cNvSpPr>
                <a:spLocks/>
              </p:cNvSpPr>
              <p:nvPr/>
            </p:nvSpPr>
            <p:spPr bwMode="auto">
              <a:xfrm>
                <a:off x="667" y="2919"/>
                <a:ext cx="117" cy="124"/>
              </a:xfrm>
              <a:custGeom>
                <a:avLst/>
                <a:gdLst>
                  <a:gd name="T0" fmla="*/ 15 w 117"/>
                  <a:gd name="T1" fmla="*/ 0 h 124"/>
                  <a:gd name="T2" fmla="*/ 0 w 117"/>
                  <a:gd name="T3" fmla="*/ 82 h 124"/>
                  <a:gd name="T4" fmla="*/ 0 w 117"/>
                  <a:gd name="T5" fmla="*/ 82 h 124"/>
                  <a:gd name="T6" fmla="*/ 101 w 117"/>
                  <a:gd name="T7" fmla="*/ 124 h 124"/>
                  <a:gd name="T8" fmla="*/ 117 w 117"/>
                  <a:gd name="T9" fmla="*/ 41 h 124"/>
                  <a:gd name="T10" fmla="*/ 117 w 117"/>
                  <a:gd name="T11" fmla="*/ 41 h 124"/>
                  <a:gd name="T12" fmla="*/ 15 w 117"/>
                  <a:gd name="T13" fmla="*/ 0 h 124"/>
                  <a:gd name="T14" fmla="*/ 15 w 117"/>
                  <a:gd name="T15" fmla="*/ 0 h 124"/>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124"/>
                  <a:gd name="T26" fmla="*/ 117 w 117"/>
                  <a:gd name="T27" fmla="*/ 124 h 1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124">
                    <a:moveTo>
                      <a:pt x="15" y="0"/>
                    </a:moveTo>
                    <a:lnTo>
                      <a:pt x="0" y="82"/>
                    </a:lnTo>
                    <a:lnTo>
                      <a:pt x="101" y="124"/>
                    </a:lnTo>
                    <a:lnTo>
                      <a:pt x="117" y="41"/>
                    </a:lnTo>
                    <a:lnTo>
                      <a:pt x="15" y="0"/>
                    </a:ln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44" name="Freeform 111"/>
              <p:cNvSpPr>
                <a:spLocks/>
              </p:cNvSpPr>
              <p:nvPr/>
            </p:nvSpPr>
            <p:spPr bwMode="auto">
              <a:xfrm>
                <a:off x="562" y="2878"/>
                <a:ext cx="120" cy="123"/>
              </a:xfrm>
              <a:custGeom>
                <a:avLst/>
                <a:gdLst>
                  <a:gd name="T0" fmla="*/ 16 w 120"/>
                  <a:gd name="T1" fmla="*/ 0 h 123"/>
                  <a:gd name="T2" fmla="*/ 0 w 120"/>
                  <a:gd name="T3" fmla="*/ 85 h 123"/>
                  <a:gd name="T4" fmla="*/ 0 w 120"/>
                  <a:gd name="T5" fmla="*/ 85 h 123"/>
                  <a:gd name="T6" fmla="*/ 105 w 120"/>
                  <a:gd name="T7" fmla="*/ 123 h 123"/>
                  <a:gd name="T8" fmla="*/ 120 w 120"/>
                  <a:gd name="T9" fmla="*/ 41 h 123"/>
                  <a:gd name="T10" fmla="*/ 120 w 120"/>
                  <a:gd name="T11" fmla="*/ 41 h 123"/>
                  <a:gd name="T12" fmla="*/ 16 w 120"/>
                  <a:gd name="T13" fmla="*/ 0 h 123"/>
                  <a:gd name="T14" fmla="*/ 16 w 120"/>
                  <a:gd name="T15" fmla="*/ 0 h 123"/>
                  <a:gd name="T16" fmla="*/ 0 60000 65536"/>
                  <a:gd name="T17" fmla="*/ 0 60000 65536"/>
                  <a:gd name="T18" fmla="*/ 0 60000 65536"/>
                  <a:gd name="T19" fmla="*/ 0 60000 65536"/>
                  <a:gd name="T20" fmla="*/ 0 60000 65536"/>
                  <a:gd name="T21" fmla="*/ 0 60000 65536"/>
                  <a:gd name="T22" fmla="*/ 0 60000 65536"/>
                  <a:gd name="T23" fmla="*/ 0 60000 65536"/>
                  <a:gd name="T24" fmla="*/ 0 w 120"/>
                  <a:gd name="T25" fmla="*/ 0 h 123"/>
                  <a:gd name="T26" fmla="*/ 120 w 120"/>
                  <a:gd name="T27" fmla="*/ 123 h 1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 h="123">
                    <a:moveTo>
                      <a:pt x="16" y="0"/>
                    </a:moveTo>
                    <a:lnTo>
                      <a:pt x="0" y="85"/>
                    </a:lnTo>
                    <a:lnTo>
                      <a:pt x="105" y="123"/>
                    </a:lnTo>
                    <a:lnTo>
                      <a:pt x="120" y="41"/>
                    </a:lnTo>
                    <a:lnTo>
                      <a:pt x="16" y="0"/>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45" name="Freeform 112"/>
              <p:cNvSpPr>
                <a:spLocks/>
              </p:cNvSpPr>
              <p:nvPr/>
            </p:nvSpPr>
            <p:spPr bwMode="auto">
              <a:xfrm>
                <a:off x="461" y="2840"/>
                <a:ext cx="117" cy="123"/>
              </a:xfrm>
              <a:custGeom>
                <a:avLst/>
                <a:gdLst>
                  <a:gd name="T0" fmla="*/ 13 w 117"/>
                  <a:gd name="T1" fmla="*/ 0 h 123"/>
                  <a:gd name="T2" fmla="*/ 0 w 117"/>
                  <a:gd name="T3" fmla="*/ 82 h 123"/>
                  <a:gd name="T4" fmla="*/ 0 w 117"/>
                  <a:gd name="T5" fmla="*/ 82 h 123"/>
                  <a:gd name="T6" fmla="*/ 101 w 117"/>
                  <a:gd name="T7" fmla="*/ 123 h 123"/>
                  <a:gd name="T8" fmla="*/ 117 w 117"/>
                  <a:gd name="T9" fmla="*/ 38 h 123"/>
                  <a:gd name="T10" fmla="*/ 117 w 117"/>
                  <a:gd name="T11" fmla="*/ 38 h 123"/>
                  <a:gd name="T12" fmla="*/ 13 w 117"/>
                  <a:gd name="T13" fmla="*/ 0 h 123"/>
                  <a:gd name="T14" fmla="*/ 13 w 117"/>
                  <a:gd name="T15" fmla="*/ 0 h 123"/>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123"/>
                  <a:gd name="T26" fmla="*/ 117 w 117"/>
                  <a:gd name="T27" fmla="*/ 123 h 1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123">
                    <a:moveTo>
                      <a:pt x="13" y="0"/>
                    </a:moveTo>
                    <a:lnTo>
                      <a:pt x="0" y="82"/>
                    </a:lnTo>
                    <a:lnTo>
                      <a:pt x="101" y="123"/>
                    </a:lnTo>
                    <a:lnTo>
                      <a:pt x="117" y="38"/>
                    </a:lnTo>
                    <a:lnTo>
                      <a:pt x="13" y="0"/>
                    </a:ln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46" name="Freeform 113"/>
              <p:cNvSpPr>
                <a:spLocks/>
              </p:cNvSpPr>
              <p:nvPr/>
            </p:nvSpPr>
            <p:spPr bwMode="auto">
              <a:xfrm>
                <a:off x="366" y="2799"/>
                <a:ext cx="108" cy="123"/>
              </a:xfrm>
              <a:custGeom>
                <a:avLst/>
                <a:gdLst>
                  <a:gd name="T0" fmla="*/ 6 w 108"/>
                  <a:gd name="T1" fmla="*/ 0 h 123"/>
                  <a:gd name="T2" fmla="*/ 3 w 108"/>
                  <a:gd name="T3" fmla="*/ 9 h 123"/>
                  <a:gd name="T4" fmla="*/ 3 w 108"/>
                  <a:gd name="T5" fmla="*/ 9 h 123"/>
                  <a:gd name="T6" fmla="*/ 0 w 108"/>
                  <a:gd name="T7" fmla="*/ 54 h 123"/>
                  <a:gd name="T8" fmla="*/ 0 w 108"/>
                  <a:gd name="T9" fmla="*/ 54 h 123"/>
                  <a:gd name="T10" fmla="*/ 3 w 108"/>
                  <a:gd name="T11" fmla="*/ 69 h 123"/>
                  <a:gd name="T12" fmla="*/ 10 w 108"/>
                  <a:gd name="T13" fmla="*/ 82 h 123"/>
                  <a:gd name="T14" fmla="*/ 22 w 108"/>
                  <a:gd name="T15" fmla="*/ 92 h 123"/>
                  <a:gd name="T16" fmla="*/ 35 w 108"/>
                  <a:gd name="T17" fmla="*/ 101 h 123"/>
                  <a:gd name="T18" fmla="*/ 35 w 108"/>
                  <a:gd name="T19" fmla="*/ 101 h 123"/>
                  <a:gd name="T20" fmla="*/ 95 w 108"/>
                  <a:gd name="T21" fmla="*/ 123 h 123"/>
                  <a:gd name="T22" fmla="*/ 108 w 108"/>
                  <a:gd name="T23" fmla="*/ 41 h 123"/>
                  <a:gd name="T24" fmla="*/ 108 w 108"/>
                  <a:gd name="T25" fmla="*/ 41 h 123"/>
                  <a:gd name="T26" fmla="*/ 6 w 108"/>
                  <a:gd name="T27" fmla="*/ 0 h 123"/>
                  <a:gd name="T28" fmla="*/ 6 w 108"/>
                  <a:gd name="T29" fmla="*/ 0 h 1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8"/>
                  <a:gd name="T46" fmla="*/ 0 h 123"/>
                  <a:gd name="T47" fmla="*/ 108 w 108"/>
                  <a:gd name="T48" fmla="*/ 123 h 1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8" h="123">
                    <a:moveTo>
                      <a:pt x="6" y="0"/>
                    </a:moveTo>
                    <a:lnTo>
                      <a:pt x="3" y="9"/>
                    </a:lnTo>
                    <a:lnTo>
                      <a:pt x="0" y="54"/>
                    </a:lnTo>
                    <a:lnTo>
                      <a:pt x="3" y="69"/>
                    </a:lnTo>
                    <a:lnTo>
                      <a:pt x="10" y="82"/>
                    </a:lnTo>
                    <a:lnTo>
                      <a:pt x="22" y="92"/>
                    </a:lnTo>
                    <a:lnTo>
                      <a:pt x="35" y="101"/>
                    </a:lnTo>
                    <a:lnTo>
                      <a:pt x="95" y="123"/>
                    </a:lnTo>
                    <a:lnTo>
                      <a:pt x="108" y="41"/>
                    </a:lnTo>
                    <a:lnTo>
                      <a:pt x="6"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47" name="Freeform 114"/>
              <p:cNvSpPr>
                <a:spLocks/>
              </p:cNvSpPr>
              <p:nvPr/>
            </p:nvSpPr>
            <p:spPr bwMode="auto">
              <a:xfrm>
                <a:off x="369" y="2799"/>
                <a:ext cx="3" cy="9"/>
              </a:xfrm>
              <a:custGeom>
                <a:avLst/>
                <a:gdLst>
                  <a:gd name="T0" fmla="*/ 3 w 3"/>
                  <a:gd name="T1" fmla="*/ 0 h 9"/>
                  <a:gd name="T2" fmla="*/ 3 w 3"/>
                  <a:gd name="T3" fmla="*/ 0 h 9"/>
                  <a:gd name="T4" fmla="*/ 3 w 3"/>
                  <a:gd name="T5" fmla="*/ 0 h 9"/>
                  <a:gd name="T6" fmla="*/ 0 w 3"/>
                  <a:gd name="T7" fmla="*/ 9 h 9"/>
                  <a:gd name="T8" fmla="*/ 3 w 3"/>
                  <a:gd name="T9" fmla="*/ 0 h 9"/>
                  <a:gd name="T10" fmla="*/ 0 60000 65536"/>
                  <a:gd name="T11" fmla="*/ 0 60000 65536"/>
                  <a:gd name="T12" fmla="*/ 0 60000 65536"/>
                  <a:gd name="T13" fmla="*/ 0 60000 65536"/>
                  <a:gd name="T14" fmla="*/ 0 60000 65536"/>
                  <a:gd name="T15" fmla="*/ 0 w 3"/>
                  <a:gd name="T16" fmla="*/ 0 h 9"/>
                  <a:gd name="T17" fmla="*/ 3 w 3"/>
                  <a:gd name="T18" fmla="*/ 9 h 9"/>
                </a:gdLst>
                <a:ahLst/>
                <a:cxnLst>
                  <a:cxn ang="T10">
                    <a:pos x="T0" y="T1"/>
                  </a:cxn>
                  <a:cxn ang="T11">
                    <a:pos x="T2" y="T3"/>
                  </a:cxn>
                  <a:cxn ang="T12">
                    <a:pos x="T4" y="T5"/>
                  </a:cxn>
                  <a:cxn ang="T13">
                    <a:pos x="T6" y="T7"/>
                  </a:cxn>
                  <a:cxn ang="T14">
                    <a:pos x="T8" y="T9"/>
                  </a:cxn>
                </a:cxnLst>
                <a:rect l="T15" t="T16" r="T17" b="T18"/>
                <a:pathLst>
                  <a:path w="3" h="9">
                    <a:moveTo>
                      <a:pt x="3" y="0"/>
                    </a:moveTo>
                    <a:lnTo>
                      <a:pt x="3" y="0"/>
                    </a:lnTo>
                    <a:lnTo>
                      <a:pt x="0" y="9"/>
                    </a:lnTo>
                    <a:lnTo>
                      <a:pt x="3"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48" name="Freeform 115"/>
              <p:cNvSpPr>
                <a:spLocks/>
              </p:cNvSpPr>
              <p:nvPr/>
            </p:nvSpPr>
            <p:spPr bwMode="auto">
              <a:xfrm>
                <a:off x="369" y="2799"/>
                <a:ext cx="1766" cy="373"/>
              </a:xfrm>
              <a:custGeom>
                <a:avLst/>
                <a:gdLst>
                  <a:gd name="T0" fmla="*/ 1763 w 1766"/>
                  <a:gd name="T1" fmla="*/ 117 h 373"/>
                  <a:gd name="T2" fmla="*/ 1674 w 1766"/>
                  <a:gd name="T3" fmla="*/ 145 h 373"/>
                  <a:gd name="T4" fmla="*/ 1582 w 1766"/>
                  <a:gd name="T5" fmla="*/ 171 h 373"/>
                  <a:gd name="T6" fmla="*/ 1490 w 1766"/>
                  <a:gd name="T7" fmla="*/ 199 h 373"/>
                  <a:gd name="T8" fmla="*/ 1399 w 1766"/>
                  <a:gd name="T9" fmla="*/ 228 h 373"/>
                  <a:gd name="T10" fmla="*/ 1307 w 1766"/>
                  <a:gd name="T11" fmla="*/ 256 h 373"/>
                  <a:gd name="T12" fmla="*/ 1215 w 1766"/>
                  <a:gd name="T13" fmla="*/ 285 h 373"/>
                  <a:gd name="T14" fmla="*/ 1123 w 1766"/>
                  <a:gd name="T15" fmla="*/ 313 h 373"/>
                  <a:gd name="T16" fmla="*/ 1032 w 1766"/>
                  <a:gd name="T17" fmla="*/ 342 h 373"/>
                  <a:gd name="T18" fmla="*/ 997 w 1766"/>
                  <a:gd name="T19" fmla="*/ 351 h 373"/>
                  <a:gd name="T20" fmla="*/ 959 w 1766"/>
                  <a:gd name="T21" fmla="*/ 361 h 373"/>
                  <a:gd name="T22" fmla="*/ 943 w 1766"/>
                  <a:gd name="T23" fmla="*/ 357 h 373"/>
                  <a:gd name="T24" fmla="*/ 896 w 1766"/>
                  <a:gd name="T25" fmla="*/ 345 h 373"/>
                  <a:gd name="T26" fmla="*/ 706 w 1766"/>
                  <a:gd name="T27" fmla="*/ 272 h 373"/>
                  <a:gd name="T28" fmla="*/ 472 w 1766"/>
                  <a:gd name="T29" fmla="*/ 183 h 373"/>
                  <a:gd name="T30" fmla="*/ 237 w 1766"/>
                  <a:gd name="T31" fmla="*/ 92 h 373"/>
                  <a:gd name="T32" fmla="*/ 3 w 1766"/>
                  <a:gd name="T33" fmla="*/ 0 h 373"/>
                  <a:gd name="T34" fmla="*/ 0 w 1766"/>
                  <a:gd name="T35" fmla="*/ 6 h 373"/>
                  <a:gd name="T36" fmla="*/ 234 w 1766"/>
                  <a:gd name="T37" fmla="*/ 101 h 373"/>
                  <a:gd name="T38" fmla="*/ 468 w 1766"/>
                  <a:gd name="T39" fmla="*/ 193 h 373"/>
                  <a:gd name="T40" fmla="*/ 706 w 1766"/>
                  <a:gd name="T41" fmla="*/ 285 h 373"/>
                  <a:gd name="T42" fmla="*/ 892 w 1766"/>
                  <a:gd name="T43" fmla="*/ 357 h 373"/>
                  <a:gd name="T44" fmla="*/ 940 w 1766"/>
                  <a:gd name="T45" fmla="*/ 370 h 373"/>
                  <a:gd name="T46" fmla="*/ 956 w 1766"/>
                  <a:gd name="T47" fmla="*/ 373 h 373"/>
                  <a:gd name="T48" fmla="*/ 997 w 1766"/>
                  <a:gd name="T49" fmla="*/ 364 h 373"/>
                  <a:gd name="T50" fmla="*/ 1028 w 1766"/>
                  <a:gd name="T51" fmla="*/ 354 h 373"/>
                  <a:gd name="T52" fmla="*/ 1123 w 1766"/>
                  <a:gd name="T53" fmla="*/ 323 h 373"/>
                  <a:gd name="T54" fmla="*/ 1215 w 1766"/>
                  <a:gd name="T55" fmla="*/ 294 h 373"/>
                  <a:gd name="T56" fmla="*/ 1307 w 1766"/>
                  <a:gd name="T57" fmla="*/ 266 h 373"/>
                  <a:gd name="T58" fmla="*/ 1399 w 1766"/>
                  <a:gd name="T59" fmla="*/ 237 h 373"/>
                  <a:gd name="T60" fmla="*/ 1490 w 1766"/>
                  <a:gd name="T61" fmla="*/ 209 h 373"/>
                  <a:gd name="T62" fmla="*/ 1582 w 1766"/>
                  <a:gd name="T63" fmla="*/ 180 h 373"/>
                  <a:gd name="T64" fmla="*/ 1674 w 1766"/>
                  <a:gd name="T65" fmla="*/ 152 h 373"/>
                  <a:gd name="T66" fmla="*/ 1766 w 1766"/>
                  <a:gd name="T67" fmla="*/ 123 h 373"/>
                  <a:gd name="T68" fmla="*/ 1763 w 1766"/>
                  <a:gd name="T69" fmla="*/ 117 h 37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66"/>
                  <a:gd name="T106" fmla="*/ 0 h 373"/>
                  <a:gd name="T107" fmla="*/ 1766 w 1766"/>
                  <a:gd name="T108" fmla="*/ 373 h 37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66" h="373">
                    <a:moveTo>
                      <a:pt x="1763" y="117"/>
                    </a:moveTo>
                    <a:lnTo>
                      <a:pt x="1763" y="117"/>
                    </a:lnTo>
                    <a:lnTo>
                      <a:pt x="1674" y="145"/>
                    </a:lnTo>
                    <a:lnTo>
                      <a:pt x="1582" y="171"/>
                    </a:lnTo>
                    <a:lnTo>
                      <a:pt x="1490" y="199"/>
                    </a:lnTo>
                    <a:lnTo>
                      <a:pt x="1399" y="228"/>
                    </a:lnTo>
                    <a:lnTo>
                      <a:pt x="1307" y="256"/>
                    </a:lnTo>
                    <a:lnTo>
                      <a:pt x="1215" y="285"/>
                    </a:lnTo>
                    <a:lnTo>
                      <a:pt x="1123" y="313"/>
                    </a:lnTo>
                    <a:lnTo>
                      <a:pt x="1032" y="342"/>
                    </a:lnTo>
                    <a:lnTo>
                      <a:pt x="997" y="351"/>
                    </a:lnTo>
                    <a:lnTo>
                      <a:pt x="972" y="357"/>
                    </a:lnTo>
                    <a:lnTo>
                      <a:pt x="959" y="361"/>
                    </a:lnTo>
                    <a:lnTo>
                      <a:pt x="943" y="357"/>
                    </a:lnTo>
                    <a:lnTo>
                      <a:pt x="896" y="345"/>
                    </a:lnTo>
                    <a:lnTo>
                      <a:pt x="706" y="272"/>
                    </a:lnTo>
                    <a:lnTo>
                      <a:pt x="472" y="183"/>
                    </a:lnTo>
                    <a:lnTo>
                      <a:pt x="237" y="92"/>
                    </a:lnTo>
                    <a:lnTo>
                      <a:pt x="3" y="0"/>
                    </a:lnTo>
                    <a:lnTo>
                      <a:pt x="0" y="6"/>
                    </a:lnTo>
                    <a:lnTo>
                      <a:pt x="234" y="101"/>
                    </a:lnTo>
                    <a:lnTo>
                      <a:pt x="468" y="193"/>
                    </a:lnTo>
                    <a:lnTo>
                      <a:pt x="706" y="285"/>
                    </a:lnTo>
                    <a:lnTo>
                      <a:pt x="892" y="357"/>
                    </a:lnTo>
                    <a:lnTo>
                      <a:pt x="940" y="370"/>
                    </a:lnTo>
                    <a:lnTo>
                      <a:pt x="956" y="373"/>
                    </a:lnTo>
                    <a:lnTo>
                      <a:pt x="972" y="370"/>
                    </a:lnTo>
                    <a:lnTo>
                      <a:pt x="997" y="364"/>
                    </a:lnTo>
                    <a:lnTo>
                      <a:pt x="1028" y="354"/>
                    </a:lnTo>
                    <a:lnTo>
                      <a:pt x="1123" y="323"/>
                    </a:lnTo>
                    <a:lnTo>
                      <a:pt x="1215" y="294"/>
                    </a:lnTo>
                    <a:lnTo>
                      <a:pt x="1307" y="266"/>
                    </a:lnTo>
                    <a:lnTo>
                      <a:pt x="1399" y="237"/>
                    </a:lnTo>
                    <a:lnTo>
                      <a:pt x="1490" y="209"/>
                    </a:lnTo>
                    <a:lnTo>
                      <a:pt x="1582" y="180"/>
                    </a:lnTo>
                    <a:lnTo>
                      <a:pt x="1674" y="152"/>
                    </a:lnTo>
                    <a:lnTo>
                      <a:pt x="1766" y="123"/>
                    </a:lnTo>
                    <a:lnTo>
                      <a:pt x="1763" y="117"/>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49" name="Freeform 116"/>
              <p:cNvSpPr>
                <a:spLocks/>
              </p:cNvSpPr>
              <p:nvPr/>
            </p:nvSpPr>
            <p:spPr bwMode="auto">
              <a:xfrm>
                <a:off x="1331" y="2878"/>
                <a:ext cx="354" cy="104"/>
              </a:xfrm>
              <a:custGeom>
                <a:avLst/>
                <a:gdLst>
                  <a:gd name="T0" fmla="*/ 348 w 354"/>
                  <a:gd name="T1" fmla="*/ 54 h 104"/>
                  <a:gd name="T2" fmla="*/ 272 w 354"/>
                  <a:gd name="T3" fmla="*/ 28 h 104"/>
                  <a:gd name="T4" fmla="*/ 203 w 354"/>
                  <a:gd name="T5" fmla="*/ 3 h 104"/>
                  <a:gd name="T6" fmla="*/ 203 w 354"/>
                  <a:gd name="T7" fmla="*/ 3 h 104"/>
                  <a:gd name="T8" fmla="*/ 187 w 354"/>
                  <a:gd name="T9" fmla="*/ 0 h 104"/>
                  <a:gd name="T10" fmla="*/ 187 w 354"/>
                  <a:gd name="T11" fmla="*/ 0 h 104"/>
                  <a:gd name="T12" fmla="*/ 171 w 354"/>
                  <a:gd name="T13" fmla="*/ 0 h 104"/>
                  <a:gd name="T14" fmla="*/ 95 w 354"/>
                  <a:gd name="T15" fmla="*/ 19 h 104"/>
                  <a:gd name="T16" fmla="*/ 10 w 354"/>
                  <a:gd name="T17" fmla="*/ 38 h 104"/>
                  <a:gd name="T18" fmla="*/ 10 w 354"/>
                  <a:gd name="T19" fmla="*/ 38 h 104"/>
                  <a:gd name="T20" fmla="*/ 3 w 354"/>
                  <a:gd name="T21" fmla="*/ 41 h 104"/>
                  <a:gd name="T22" fmla="*/ 0 w 354"/>
                  <a:gd name="T23" fmla="*/ 44 h 104"/>
                  <a:gd name="T24" fmla="*/ 3 w 354"/>
                  <a:gd name="T25" fmla="*/ 47 h 104"/>
                  <a:gd name="T26" fmla="*/ 10 w 354"/>
                  <a:gd name="T27" fmla="*/ 51 h 104"/>
                  <a:gd name="T28" fmla="*/ 85 w 354"/>
                  <a:gd name="T29" fmla="*/ 73 h 104"/>
                  <a:gd name="T30" fmla="*/ 168 w 354"/>
                  <a:gd name="T31" fmla="*/ 98 h 104"/>
                  <a:gd name="T32" fmla="*/ 180 w 354"/>
                  <a:gd name="T33" fmla="*/ 104 h 104"/>
                  <a:gd name="T34" fmla="*/ 180 w 354"/>
                  <a:gd name="T35" fmla="*/ 104 h 104"/>
                  <a:gd name="T36" fmla="*/ 196 w 354"/>
                  <a:gd name="T37" fmla="*/ 104 h 104"/>
                  <a:gd name="T38" fmla="*/ 212 w 354"/>
                  <a:gd name="T39" fmla="*/ 104 h 104"/>
                  <a:gd name="T40" fmla="*/ 259 w 354"/>
                  <a:gd name="T41" fmla="*/ 89 h 104"/>
                  <a:gd name="T42" fmla="*/ 348 w 354"/>
                  <a:gd name="T43" fmla="*/ 63 h 104"/>
                  <a:gd name="T44" fmla="*/ 348 w 354"/>
                  <a:gd name="T45" fmla="*/ 63 h 104"/>
                  <a:gd name="T46" fmla="*/ 351 w 354"/>
                  <a:gd name="T47" fmla="*/ 60 h 104"/>
                  <a:gd name="T48" fmla="*/ 354 w 354"/>
                  <a:gd name="T49" fmla="*/ 60 h 104"/>
                  <a:gd name="T50" fmla="*/ 348 w 354"/>
                  <a:gd name="T51" fmla="*/ 54 h 104"/>
                  <a:gd name="T52" fmla="*/ 348 w 354"/>
                  <a:gd name="T53" fmla="*/ 54 h 10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54"/>
                  <a:gd name="T82" fmla="*/ 0 h 104"/>
                  <a:gd name="T83" fmla="*/ 354 w 354"/>
                  <a:gd name="T84" fmla="*/ 104 h 10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54" h="104">
                    <a:moveTo>
                      <a:pt x="348" y="54"/>
                    </a:moveTo>
                    <a:lnTo>
                      <a:pt x="272" y="28"/>
                    </a:lnTo>
                    <a:lnTo>
                      <a:pt x="203" y="3"/>
                    </a:lnTo>
                    <a:lnTo>
                      <a:pt x="187" y="0"/>
                    </a:lnTo>
                    <a:lnTo>
                      <a:pt x="171" y="0"/>
                    </a:lnTo>
                    <a:lnTo>
                      <a:pt x="95" y="19"/>
                    </a:lnTo>
                    <a:lnTo>
                      <a:pt x="10" y="38"/>
                    </a:lnTo>
                    <a:lnTo>
                      <a:pt x="3" y="41"/>
                    </a:lnTo>
                    <a:lnTo>
                      <a:pt x="0" y="44"/>
                    </a:lnTo>
                    <a:lnTo>
                      <a:pt x="3" y="47"/>
                    </a:lnTo>
                    <a:lnTo>
                      <a:pt x="10" y="51"/>
                    </a:lnTo>
                    <a:lnTo>
                      <a:pt x="85" y="73"/>
                    </a:lnTo>
                    <a:lnTo>
                      <a:pt x="168" y="98"/>
                    </a:lnTo>
                    <a:lnTo>
                      <a:pt x="180" y="104"/>
                    </a:lnTo>
                    <a:lnTo>
                      <a:pt x="196" y="104"/>
                    </a:lnTo>
                    <a:lnTo>
                      <a:pt x="212" y="104"/>
                    </a:lnTo>
                    <a:lnTo>
                      <a:pt x="259" y="89"/>
                    </a:lnTo>
                    <a:lnTo>
                      <a:pt x="348" y="63"/>
                    </a:lnTo>
                    <a:lnTo>
                      <a:pt x="351" y="60"/>
                    </a:lnTo>
                    <a:lnTo>
                      <a:pt x="354" y="60"/>
                    </a:lnTo>
                    <a:lnTo>
                      <a:pt x="348"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50" name="Freeform 117"/>
              <p:cNvSpPr>
                <a:spLocks/>
              </p:cNvSpPr>
              <p:nvPr/>
            </p:nvSpPr>
            <p:spPr bwMode="auto">
              <a:xfrm>
                <a:off x="1331" y="2881"/>
                <a:ext cx="354" cy="108"/>
              </a:xfrm>
              <a:custGeom>
                <a:avLst/>
                <a:gdLst>
                  <a:gd name="T0" fmla="*/ 180 w 354"/>
                  <a:gd name="T1" fmla="*/ 105 h 108"/>
                  <a:gd name="T2" fmla="*/ 180 w 354"/>
                  <a:gd name="T3" fmla="*/ 105 h 108"/>
                  <a:gd name="T4" fmla="*/ 196 w 354"/>
                  <a:gd name="T5" fmla="*/ 108 h 108"/>
                  <a:gd name="T6" fmla="*/ 212 w 354"/>
                  <a:gd name="T7" fmla="*/ 105 h 108"/>
                  <a:gd name="T8" fmla="*/ 348 w 354"/>
                  <a:gd name="T9" fmla="*/ 63 h 108"/>
                  <a:gd name="T10" fmla="*/ 348 w 354"/>
                  <a:gd name="T11" fmla="*/ 63 h 108"/>
                  <a:gd name="T12" fmla="*/ 351 w 354"/>
                  <a:gd name="T13" fmla="*/ 63 h 108"/>
                  <a:gd name="T14" fmla="*/ 354 w 354"/>
                  <a:gd name="T15" fmla="*/ 60 h 108"/>
                  <a:gd name="T16" fmla="*/ 348 w 354"/>
                  <a:gd name="T17" fmla="*/ 57 h 108"/>
                  <a:gd name="T18" fmla="*/ 203 w 354"/>
                  <a:gd name="T19" fmla="*/ 3 h 108"/>
                  <a:gd name="T20" fmla="*/ 203 w 354"/>
                  <a:gd name="T21" fmla="*/ 3 h 108"/>
                  <a:gd name="T22" fmla="*/ 187 w 354"/>
                  <a:gd name="T23" fmla="*/ 0 h 108"/>
                  <a:gd name="T24" fmla="*/ 171 w 354"/>
                  <a:gd name="T25" fmla="*/ 3 h 108"/>
                  <a:gd name="T26" fmla="*/ 10 w 354"/>
                  <a:gd name="T27" fmla="*/ 41 h 108"/>
                  <a:gd name="T28" fmla="*/ 10 w 354"/>
                  <a:gd name="T29" fmla="*/ 41 h 108"/>
                  <a:gd name="T30" fmla="*/ 3 w 354"/>
                  <a:gd name="T31" fmla="*/ 41 h 108"/>
                  <a:gd name="T32" fmla="*/ 0 w 354"/>
                  <a:gd name="T33" fmla="*/ 44 h 108"/>
                  <a:gd name="T34" fmla="*/ 3 w 354"/>
                  <a:gd name="T35" fmla="*/ 48 h 108"/>
                  <a:gd name="T36" fmla="*/ 10 w 354"/>
                  <a:gd name="T37" fmla="*/ 51 h 108"/>
                  <a:gd name="T38" fmla="*/ 180 w 354"/>
                  <a:gd name="T39" fmla="*/ 105 h 1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54"/>
                  <a:gd name="T61" fmla="*/ 0 h 108"/>
                  <a:gd name="T62" fmla="*/ 354 w 354"/>
                  <a:gd name="T63" fmla="*/ 108 h 1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54" h="108">
                    <a:moveTo>
                      <a:pt x="180" y="105"/>
                    </a:moveTo>
                    <a:lnTo>
                      <a:pt x="180" y="105"/>
                    </a:lnTo>
                    <a:lnTo>
                      <a:pt x="196" y="108"/>
                    </a:lnTo>
                    <a:lnTo>
                      <a:pt x="212" y="105"/>
                    </a:lnTo>
                    <a:lnTo>
                      <a:pt x="348" y="63"/>
                    </a:lnTo>
                    <a:lnTo>
                      <a:pt x="351" y="63"/>
                    </a:lnTo>
                    <a:lnTo>
                      <a:pt x="354" y="60"/>
                    </a:lnTo>
                    <a:lnTo>
                      <a:pt x="348" y="57"/>
                    </a:lnTo>
                    <a:lnTo>
                      <a:pt x="203" y="3"/>
                    </a:lnTo>
                    <a:lnTo>
                      <a:pt x="187" y="0"/>
                    </a:lnTo>
                    <a:lnTo>
                      <a:pt x="171" y="3"/>
                    </a:lnTo>
                    <a:lnTo>
                      <a:pt x="10" y="41"/>
                    </a:lnTo>
                    <a:lnTo>
                      <a:pt x="3" y="41"/>
                    </a:lnTo>
                    <a:lnTo>
                      <a:pt x="0" y="44"/>
                    </a:lnTo>
                    <a:lnTo>
                      <a:pt x="3" y="48"/>
                    </a:lnTo>
                    <a:lnTo>
                      <a:pt x="10" y="51"/>
                    </a:lnTo>
                    <a:lnTo>
                      <a:pt x="180" y="105"/>
                    </a:ln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51" name="Freeform 118"/>
              <p:cNvSpPr>
                <a:spLocks/>
              </p:cNvSpPr>
              <p:nvPr/>
            </p:nvSpPr>
            <p:spPr bwMode="auto">
              <a:xfrm>
                <a:off x="1331" y="2881"/>
                <a:ext cx="354" cy="108"/>
              </a:xfrm>
              <a:custGeom>
                <a:avLst/>
                <a:gdLst>
                  <a:gd name="T0" fmla="*/ 348 w 354"/>
                  <a:gd name="T1" fmla="*/ 57 h 108"/>
                  <a:gd name="T2" fmla="*/ 316 w 354"/>
                  <a:gd name="T3" fmla="*/ 44 h 108"/>
                  <a:gd name="T4" fmla="*/ 278 w 354"/>
                  <a:gd name="T5" fmla="*/ 32 h 108"/>
                  <a:gd name="T6" fmla="*/ 237 w 354"/>
                  <a:gd name="T7" fmla="*/ 16 h 108"/>
                  <a:gd name="T8" fmla="*/ 203 w 354"/>
                  <a:gd name="T9" fmla="*/ 3 h 108"/>
                  <a:gd name="T10" fmla="*/ 203 w 354"/>
                  <a:gd name="T11" fmla="*/ 3 h 108"/>
                  <a:gd name="T12" fmla="*/ 199 w 354"/>
                  <a:gd name="T13" fmla="*/ 3 h 108"/>
                  <a:gd name="T14" fmla="*/ 199 w 354"/>
                  <a:gd name="T15" fmla="*/ 3 h 108"/>
                  <a:gd name="T16" fmla="*/ 184 w 354"/>
                  <a:gd name="T17" fmla="*/ 0 h 108"/>
                  <a:gd name="T18" fmla="*/ 171 w 354"/>
                  <a:gd name="T19" fmla="*/ 3 h 108"/>
                  <a:gd name="T20" fmla="*/ 155 w 354"/>
                  <a:gd name="T21" fmla="*/ 6 h 108"/>
                  <a:gd name="T22" fmla="*/ 111 w 354"/>
                  <a:gd name="T23" fmla="*/ 16 h 108"/>
                  <a:gd name="T24" fmla="*/ 66 w 354"/>
                  <a:gd name="T25" fmla="*/ 25 h 108"/>
                  <a:gd name="T26" fmla="*/ 22 w 354"/>
                  <a:gd name="T27" fmla="*/ 38 h 108"/>
                  <a:gd name="T28" fmla="*/ 10 w 354"/>
                  <a:gd name="T29" fmla="*/ 41 h 108"/>
                  <a:gd name="T30" fmla="*/ 10 w 354"/>
                  <a:gd name="T31" fmla="*/ 41 h 108"/>
                  <a:gd name="T32" fmla="*/ 3 w 354"/>
                  <a:gd name="T33" fmla="*/ 41 h 108"/>
                  <a:gd name="T34" fmla="*/ 0 w 354"/>
                  <a:gd name="T35" fmla="*/ 44 h 108"/>
                  <a:gd name="T36" fmla="*/ 3 w 354"/>
                  <a:gd name="T37" fmla="*/ 48 h 108"/>
                  <a:gd name="T38" fmla="*/ 10 w 354"/>
                  <a:gd name="T39" fmla="*/ 51 h 108"/>
                  <a:gd name="T40" fmla="*/ 19 w 354"/>
                  <a:gd name="T41" fmla="*/ 54 h 108"/>
                  <a:gd name="T42" fmla="*/ 60 w 354"/>
                  <a:gd name="T43" fmla="*/ 67 h 108"/>
                  <a:gd name="T44" fmla="*/ 101 w 354"/>
                  <a:gd name="T45" fmla="*/ 79 h 108"/>
                  <a:gd name="T46" fmla="*/ 139 w 354"/>
                  <a:gd name="T47" fmla="*/ 92 h 108"/>
                  <a:gd name="T48" fmla="*/ 180 w 354"/>
                  <a:gd name="T49" fmla="*/ 105 h 108"/>
                  <a:gd name="T50" fmla="*/ 180 w 354"/>
                  <a:gd name="T51" fmla="*/ 105 h 108"/>
                  <a:gd name="T52" fmla="*/ 180 w 354"/>
                  <a:gd name="T53" fmla="*/ 105 h 108"/>
                  <a:gd name="T54" fmla="*/ 196 w 354"/>
                  <a:gd name="T55" fmla="*/ 108 h 108"/>
                  <a:gd name="T56" fmla="*/ 212 w 354"/>
                  <a:gd name="T57" fmla="*/ 105 h 108"/>
                  <a:gd name="T58" fmla="*/ 222 w 354"/>
                  <a:gd name="T59" fmla="*/ 101 h 108"/>
                  <a:gd name="T60" fmla="*/ 266 w 354"/>
                  <a:gd name="T61" fmla="*/ 89 h 108"/>
                  <a:gd name="T62" fmla="*/ 313 w 354"/>
                  <a:gd name="T63" fmla="*/ 76 h 108"/>
                  <a:gd name="T64" fmla="*/ 348 w 354"/>
                  <a:gd name="T65" fmla="*/ 63 h 108"/>
                  <a:gd name="T66" fmla="*/ 348 w 354"/>
                  <a:gd name="T67" fmla="*/ 63 h 108"/>
                  <a:gd name="T68" fmla="*/ 351 w 354"/>
                  <a:gd name="T69" fmla="*/ 63 h 108"/>
                  <a:gd name="T70" fmla="*/ 354 w 354"/>
                  <a:gd name="T71" fmla="*/ 60 h 108"/>
                  <a:gd name="T72" fmla="*/ 348 w 354"/>
                  <a:gd name="T73" fmla="*/ 57 h 108"/>
                  <a:gd name="T74" fmla="*/ 348 w 354"/>
                  <a:gd name="T75" fmla="*/ 57 h 1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4"/>
                  <a:gd name="T115" fmla="*/ 0 h 108"/>
                  <a:gd name="T116" fmla="*/ 354 w 354"/>
                  <a:gd name="T117" fmla="*/ 108 h 10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4" h="108">
                    <a:moveTo>
                      <a:pt x="348" y="57"/>
                    </a:moveTo>
                    <a:lnTo>
                      <a:pt x="316" y="44"/>
                    </a:lnTo>
                    <a:lnTo>
                      <a:pt x="278" y="32"/>
                    </a:lnTo>
                    <a:lnTo>
                      <a:pt x="237" y="16"/>
                    </a:lnTo>
                    <a:lnTo>
                      <a:pt x="203" y="3"/>
                    </a:lnTo>
                    <a:lnTo>
                      <a:pt x="199" y="3"/>
                    </a:lnTo>
                    <a:lnTo>
                      <a:pt x="184" y="0"/>
                    </a:lnTo>
                    <a:lnTo>
                      <a:pt x="171" y="3"/>
                    </a:lnTo>
                    <a:lnTo>
                      <a:pt x="155" y="6"/>
                    </a:lnTo>
                    <a:lnTo>
                      <a:pt x="111" y="16"/>
                    </a:lnTo>
                    <a:lnTo>
                      <a:pt x="66" y="25"/>
                    </a:lnTo>
                    <a:lnTo>
                      <a:pt x="22" y="38"/>
                    </a:lnTo>
                    <a:lnTo>
                      <a:pt x="10" y="41"/>
                    </a:lnTo>
                    <a:lnTo>
                      <a:pt x="3" y="41"/>
                    </a:lnTo>
                    <a:lnTo>
                      <a:pt x="0" y="44"/>
                    </a:lnTo>
                    <a:lnTo>
                      <a:pt x="3" y="48"/>
                    </a:lnTo>
                    <a:lnTo>
                      <a:pt x="10" y="51"/>
                    </a:lnTo>
                    <a:lnTo>
                      <a:pt x="19" y="54"/>
                    </a:lnTo>
                    <a:lnTo>
                      <a:pt x="60" y="67"/>
                    </a:lnTo>
                    <a:lnTo>
                      <a:pt x="101" y="79"/>
                    </a:lnTo>
                    <a:lnTo>
                      <a:pt x="139" y="92"/>
                    </a:lnTo>
                    <a:lnTo>
                      <a:pt x="180" y="105"/>
                    </a:lnTo>
                    <a:lnTo>
                      <a:pt x="196" y="108"/>
                    </a:lnTo>
                    <a:lnTo>
                      <a:pt x="212" y="105"/>
                    </a:lnTo>
                    <a:lnTo>
                      <a:pt x="222" y="101"/>
                    </a:lnTo>
                    <a:lnTo>
                      <a:pt x="266" y="89"/>
                    </a:lnTo>
                    <a:lnTo>
                      <a:pt x="313" y="76"/>
                    </a:lnTo>
                    <a:lnTo>
                      <a:pt x="348" y="63"/>
                    </a:lnTo>
                    <a:lnTo>
                      <a:pt x="351" y="63"/>
                    </a:lnTo>
                    <a:lnTo>
                      <a:pt x="354" y="60"/>
                    </a:lnTo>
                    <a:lnTo>
                      <a:pt x="348"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52" name="Freeform 119"/>
              <p:cNvSpPr>
                <a:spLocks/>
              </p:cNvSpPr>
              <p:nvPr/>
            </p:nvSpPr>
            <p:spPr bwMode="auto">
              <a:xfrm>
                <a:off x="1553" y="2944"/>
                <a:ext cx="221" cy="70"/>
              </a:xfrm>
              <a:custGeom>
                <a:avLst/>
                <a:gdLst>
                  <a:gd name="T0" fmla="*/ 215 w 221"/>
                  <a:gd name="T1" fmla="*/ 19 h 70"/>
                  <a:gd name="T2" fmla="*/ 170 w 221"/>
                  <a:gd name="T3" fmla="*/ 4 h 70"/>
                  <a:gd name="T4" fmla="*/ 164 w 221"/>
                  <a:gd name="T5" fmla="*/ 4 h 70"/>
                  <a:gd name="T6" fmla="*/ 164 w 221"/>
                  <a:gd name="T7" fmla="*/ 4 h 70"/>
                  <a:gd name="T8" fmla="*/ 151 w 221"/>
                  <a:gd name="T9" fmla="*/ 0 h 70"/>
                  <a:gd name="T10" fmla="*/ 139 w 221"/>
                  <a:gd name="T11" fmla="*/ 0 h 70"/>
                  <a:gd name="T12" fmla="*/ 113 w 221"/>
                  <a:gd name="T13" fmla="*/ 10 h 70"/>
                  <a:gd name="T14" fmla="*/ 56 w 221"/>
                  <a:gd name="T15" fmla="*/ 26 h 70"/>
                  <a:gd name="T16" fmla="*/ 3 w 221"/>
                  <a:gd name="T17" fmla="*/ 42 h 70"/>
                  <a:gd name="T18" fmla="*/ 3 w 221"/>
                  <a:gd name="T19" fmla="*/ 42 h 70"/>
                  <a:gd name="T20" fmla="*/ 0 w 221"/>
                  <a:gd name="T21" fmla="*/ 45 h 70"/>
                  <a:gd name="T22" fmla="*/ 0 w 221"/>
                  <a:gd name="T23" fmla="*/ 48 h 70"/>
                  <a:gd name="T24" fmla="*/ 0 w 221"/>
                  <a:gd name="T25" fmla="*/ 48 h 70"/>
                  <a:gd name="T26" fmla="*/ 6 w 221"/>
                  <a:gd name="T27" fmla="*/ 51 h 70"/>
                  <a:gd name="T28" fmla="*/ 50 w 221"/>
                  <a:gd name="T29" fmla="*/ 64 h 70"/>
                  <a:gd name="T30" fmla="*/ 63 w 221"/>
                  <a:gd name="T31" fmla="*/ 70 h 70"/>
                  <a:gd name="T32" fmla="*/ 63 w 221"/>
                  <a:gd name="T33" fmla="*/ 70 h 70"/>
                  <a:gd name="T34" fmla="*/ 79 w 221"/>
                  <a:gd name="T35" fmla="*/ 70 h 70"/>
                  <a:gd name="T36" fmla="*/ 91 w 221"/>
                  <a:gd name="T37" fmla="*/ 70 h 70"/>
                  <a:gd name="T38" fmla="*/ 104 w 221"/>
                  <a:gd name="T39" fmla="*/ 67 h 70"/>
                  <a:gd name="T40" fmla="*/ 161 w 221"/>
                  <a:gd name="T41" fmla="*/ 48 h 70"/>
                  <a:gd name="T42" fmla="*/ 215 w 221"/>
                  <a:gd name="T43" fmla="*/ 29 h 70"/>
                  <a:gd name="T44" fmla="*/ 215 w 221"/>
                  <a:gd name="T45" fmla="*/ 29 h 70"/>
                  <a:gd name="T46" fmla="*/ 218 w 221"/>
                  <a:gd name="T47" fmla="*/ 26 h 70"/>
                  <a:gd name="T48" fmla="*/ 221 w 221"/>
                  <a:gd name="T49" fmla="*/ 26 h 70"/>
                  <a:gd name="T50" fmla="*/ 215 w 221"/>
                  <a:gd name="T51" fmla="*/ 19 h 70"/>
                  <a:gd name="T52" fmla="*/ 215 w 221"/>
                  <a:gd name="T53" fmla="*/ 19 h 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21"/>
                  <a:gd name="T82" fmla="*/ 0 h 70"/>
                  <a:gd name="T83" fmla="*/ 221 w 221"/>
                  <a:gd name="T84" fmla="*/ 70 h 7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21" h="70">
                    <a:moveTo>
                      <a:pt x="215" y="19"/>
                    </a:moveTo>
                    <a:lnTo>
                      <a:pt x="170" y="4"/>
                    </a:lnTo>
                    <a:lnTo>
                      <a:pt x="164" y="4"/>
                    </a:lnTo>
                    <a:lnTo>
                      <a:pt x="151" y="0"/>
                    </a:lnTo>
                    <a:lnTo>
                      <a:pt x="139" y="0"/>
                    </a:lnTo>
                    <a:lnTo>
                      <a:pt x="113" y="10"/>
                    </a:lnTo>
                    <a:lnTo>
                      <a:pt x="56" y="26"/>
                    </a:lnTo>
                    <a:lnTo>
                      <a:pt x="3" y="42"/>
                    </a:lnTo>
                    <a:lnTo>
                      <a:pt x="0" y="45"/>
                    </a:lnTo>
                    <a:lnTo>
                      <a:pt x="0" y="48"/>
                    </a:lnTo>
                    <a:lnTo>
                      <a:pt x="6" y="51"/>
                    </a:lnTo>
                    <a:lnTo>
                      <a:pt x="50" y="64"/>
                    </a:lnTo>
                    <a:lnTo>
                      <a:pt x="63" y="70"/>
                    </a:lnTo>
                    <a:lnTo>
                      <a:pt x="79" y="70"/>
                    </a:lnTo>
                    <a:lnTo>
                      <a:pt x="91" y="70"/>
                    </a:lnTo>
                    <a:lnTo>
                      <a:pt x="104" y="67"/>
                    </a:lnTo>
                    <a:lnTo>
                      <a:pt x="161" y="48"/>
                    </a:lnTo>
                    <a:lnTo>
                      <a:pt x="215" y="29"/>
                    </a:lnTo>
                    <a:lnTo>
                      <a:pt x="218" y="26"/>
                    </a:lnTo>
                    <a:lnTo>
                      <a:pt x="221" y="26"/>
                    </a:lnTo>
                    <a:lnTo>
                      <a:pt x="215"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53" name="Freeform 120"/>
              <p:cNvSpPr>
                <a:spLocks/>
              </p:cNvSpPr>
              <p:nvPr/>
            </p:nvSpPr>
            <p:spPr bwMode="auto">
              <a:xfrm>
                <a:off x="1553" y="2948"/>
                <a:ext cx="221" cy="72"/>
              </a:xfrm>
              <a:custGeom>
                <a:avLst/>
                <a:gdLst>
                  <a:gd name="T0" fmla="*/ 63 w 221"/>
                  <a:gd name="T1" fmla="*/ 69 h 72"/>
                  <a:gd name="T2" fmla="*/ 63 w 221"/>
                  <a:gd name="T3" fmla="*/ 69 h 72"/>
                  <a:gd name="T4" fmla="*/ 79 w 221"/>
                  <a:gd name="T5" fmla="*/ 72 h 72"/>
                  <a:gd name="T6" fmla="*/ 91 w 221"/>
                  <a:gd name="T7" fmla="*/ 69 h 72"/>
                  <a:gd name="T8" fmla="*/ 215 w 221"/>
                  <a:gd name="T9" fmla="*/ 28 h 72"/>
                  <a:gd name="T10" fmla="*/ 215 w 221"/>
                  <a:gd name="T11" fmla="*/ 28 h 72"/>
                  <a:gd name="T12" fmla="*/ 218 w 221"/>
                  <a:gd name="T13" fmla="*/ 28 h 72"/>
                  <a:gd name="T14" fmla="*/ 221 w 221"/>
                  <a:gd name="T15" fmla="*/ 25 h 72"/>
                  <a:gd name="T16" fmla="*/ 215 w 221"/>
                  <a:gd name="T17" fmla="*/ 22 h 72"/>
                  <a:gd name="T18" fmla="*/ 164 w 221"/>
                  <a:gd name="T19" fmla="*/ 3 h 72"/>
                  <a:gd name="T20" fmla="*/ 164 w 221"/>
                  <a:gd name="T21" fmla="*/ 3 h 72"/>
                  <a:gd name="T22" fmla="*/ 151 w 221"/>
                  <a:gd name="T23" fmla="*/ 0 h 72"/>
                  <a:gd name="T24" fmla="*/ 139 w 221"/>
                  <a:gd name="T25" fmla="*/ 3 h 72"/>
                  <a:gd name="T26" fmla="*/ 3 w 221"/>
                  <a:gd name="T27" fmla="*/ 41 h 72"/>
                  <a:gd name="T28" fmla="*/ 3 w 221"/>
                  <a:gd name="T29" fmla="*/ 41 h 72"/>
                  <a:gd name="T30" fmla="*/ 0 w 221"/>
                  <a:gd name="T31" fmla="*/ 44 h 72"/>
                  <a:gd name="T32" fmla="*/ 0 w 221"/>
                  <a:gd name="T33" fmla="*/ 47 h 72"/>
                  <a:gd name="T34" fmla="*/ 0 w 221"/>
                  <a:gd name="T35" fmla="*/ 50 h 72"/>
                  <a:gd name="T36" fmla="*/ 6 w 221"/>
                  <a:gd name="T37" fmla="*/ 50 h 72"/>
                  <a:gd name="T38" fmla="*/ 63 w 221"/>
                  <a:gd name="T39" fmla="*/ 69 h 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1"/>
                  <a:gd name="T61" fmla="*/ 0 h 72"/>
                  <a:gd name="T62" fmla="*/ 221 w 221"/>
                  <a:gd name="T63" fmla="*/ 72 h 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1" h="72">
                    <a:moveTo>
                      <a:pt x="63" y="69"/>
                    </a:moveTo>
                    <a:lnTo>
                      <a:pt x="63" y="69"/>
                    </a:lnTo>
                    <a:lnTo>
                      <a:pt x="79" y="72"/>
                    </a:lnTo>
                    <a:lnTo>
                      <a:pt x="91" y="69"/>
                    </a:lnTo>
                    <a:lnTo>
                      <a:pt x="215" y="28"/>
                    </a:lnTo>
                    <a:lnTo>
                      <a:pt x="218" y="28"/>
                    </a:lnTo>
                    <a:lnTo>
                      <a:pt x="221" y="25"/>
                    </a:lnTo>
                    <a:lnTo>
                      <a:pt x="215" y="22"/>
                    </a:lnTo>
                    <a:lnTo>
                      <a:pt x="164" y="3"/>
                    </a:lnTo>
                    <a:lnTo>
                      <a:pt x="151" y="0"/>
                    </a:lnTo>
                    <a:lnTo>
                      <a:pt x="139" y="3"/>
                    </a:lnTo>
                    <a:lnTo>
                      <a:pt x="3" y="41"/>
                    </a:lnTo>
                    <a:lnTo>
                      <a:pt x="0" y="44"/>
                    </a:lnTo>
                    <a:lnTo>
                      <a:pt x="0" y="47"/>
                    </a:lnTo>
                    <a:lnTo>
                      <a:pt x="0" y="50"/>
                    </a:lnTo>
                    <a:lnTo>
                      <a:pt x="6" y="50"/>
                    </a:lnTo>
                    <a:lnTo>
                      <a:pt x="63" y="69"/>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54" name="Freeform 121"/>
              <p:cNvSpPr>
                <a:spLocks/>
              </p:cNvSpPr>
              <p:nvPr/>
            </p:nvSpPr>
            <p:spPr bwMode="auto">
              <a:xfrm>
                <a:off x="1553" y="2948"/>
                <a:ext cx="221" cy="72"/>
              </a:xfrm>
              <a:custGeom>
                <a:avLst/>
                <a:gdLst>
                  <a:gd name="T0" fmla="*/ 215 w 221"/>
                  <a:gd name="T1" fmla="*/ 22 h 72"/>
                  <a:gd name="T2" fmla="*/ 215 w 221"/>
                  <a:gd name="T3" fmla="*/ 22 h 72"/>
                  <a:gd name="T4" fmla="*/ 215 w 221"/>
                  <a:gd name="T5" fmla="*/ 22 h 72"/>
                  <a:gd name="T6" fmla="*/ 174 w 221"/>
                  <a:gd name="T7" fmla="*/ 6 h 72"/>
                  <a:gd name="T8" fmla="*/ 164 w 221"/>
                  <a:gd name="T9" fmla="*/ 3 h 72"/>
                  <a:gd name="T10" fmla="*/ 164 w 221"/>
                  <a:gd name="T11" fmla="*/ 3 h 72"/>
                  <a:gd name="T12" fmla="*/ 151 w 221"/>
                  <a:gd name="T13" fmla="*/ 0 h 72"/>
                  <a:gd name="T14" fmla="*/ 139 w 221"/>
                  <a:gd name="T15" fmla="*/ 3 h 72"/>
                  <a:gd name="T16" fmla="*/ 132 w 221"/>
                  <a:gd name="T17" fmla="*/ 3 h 72"/>
                  <a:gd name="T18" fmla="*/ 88 w 221"/>
                  <a:gd name="T19" fmla="*/ 15 h 72"/>
                  <a:gd name="T20" fmla="*/ 44 w 221"/>
                  <a:gd name="T21" fmla="*/ 31 h 72"/>
                  <a:gd name="T22" fmla="*/ 3 w 221"/>
                  <a:gd name="T23" fmla="*/ 41 h 72"/>
                  <a:gd name="T24" fmla="*/ 3 w 221"/>
                  <a:gd name="T25" fmla="*/ 41 h 72"/>
                  <a:gd name="T26" fmla="*/ 0 w 221"/>
                  <a:gd name="T27" fmla="*/ 44 h 72"/>
                  <a:gd name="T28" fmla="*/ 0 w 221"/>
                  <a:gd name="T29" fmla="*/ 47 h 72"/>
                  <a:gd name="T30" fmla="*/ 0 w 221"/>
                  <a:gd name="T31" fmla="*/ 47 h 72"/>
                  <a:gd name="T32" fmla="*/ 6 w 221"/>
                  <a:gd name="T33" fmla="*/ 50 h 72"/>
                  <a:gd name="T34" fmla="*/ 37 w 221"/>
                  <a:gd name="T35" fmla="*/ 63 h 72"/>
                  <a:gd name="T36" fmla="*/ 63 w 221"/>
                  <a:gd name="T37" fmla="*/ 69 h 72"/>
                  <a:gd name="T38" fmla="*/ 63 w 221"/>
                  <a:gd name="T39" fmla="*/ 69 h 72"/>
                  <a:gd name="T40" fmla="*/ 79 w 221"/>
                  <a:gd name="T41" fmla="*/ 72 h 72"/>
                  <a:gd name="T42" fmla="*/ 79 w 221"/>
                  <a:gd name="T43" fmla="*/ 72 h 72"/>
                  <a:gd name="T44" fmla="*/ 91 w 221"/>
                  <a:gd name="T45" fmla="*/ 69 h 72"/>
                  <a:gd name="T46" fmla="*/ 123 w 221"/>
                  <a:gd name="T47" fmla="*/ 60 h 72"/>
                  <a:gd name="T48" fmla="*/ 167 w 221"/>
                  <a:gd name="T49" fmla="*/ 44 h 72"/>
                  <a:gd name="T50" fmla="*/ 212 w 221"/>
                  <a:gd name="T51" fmla="*/ 31 h 72"/>
                  <a:gd name="T52" fmla="*/ 215 w 221"/>
                  <a:gd name="T53" fmla="*/ 28 h 72"/>
                  <a:gd name="T54" fmla="*/ 215 w 221"/>
                  <a:gd name="T55" fmla="*/ 28 h 72"/>
                  <a:gd name="T56" fmla="*/ 218 w 221"/>
                  <a:gd name="T57" fmla="*/ 28 h 72"/>
                  <a:gd name="T58" fmla="*/ 221 w 221"/>
                  <a:gd name="T59" fmla="*/ 25 h 72"/>
                  <a:gd name="T60" fmla="*/ 215 w 221"/>
                  <a:gd name="T61" fmla="*/ 22 h 72"/>
                  <a:gd name="T62" fmla="*/ 215 w 221"/>
                  <a:gd name="T63" fmla="*/ 22 h 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21"/>
                  <a:gd name="T97" fmla="*/ 0 h 72"/>
                  <a:gd name="T98" fmla="*/ 221 w 221"/>
                  <a:gd name="T99" fmla="*/ 72 h 7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21" h="72">
                    <a:moveTo>
                      <a:pt x="215" y="22"/>
                    </a:moveTo>
                    <a:lnTo>
                      <a:pt x="215" y="22"/>
                    </a:lnTo>
                    <a:lnTo>
                      <a:pt x="174" y="6"/>
                    </a:lnTo>
                    <a:lnTo>
                      <a:pt x="164" y="3"/>
                    </a:lnTo>
                    <a:lnTo>
                      <a:pt x="151" y="0"/>
                    </a:lnTo>
                    <a:lnTo>
                      <a:pt x="139" y="3"/>
                    </a:lnTo>
                    <a:lnTo>
                      <a:pt x="132" y="3"/>
                    </a:lnTo>
                    <a:lnTo>
                      <a:pt x="88" y="15"/>
                    </a:lnTo>
                    <a:lnTo>
                      <a:pt x="44" y="31"/>
                    </a:lnTo>
                    <a:lnTo>
                      <a:pt x="3" y="41"/>
                    </a:lnTo>
                    <a:lnTo>
                      <a:pt x="0" y="44"/>
                    </a:lnTo>
                    <a:lnTo>
                      <a:pt x="0" y="47"/>
                    </a:lnTo>
                    <a:lnTo>
                      <a:pt x="6" y="50"/>
                    </a:lnTo>
                    <a:lnTo>
                      <a:pt x="37" y="63"/>
                    </a:lnTo>
                    <a:lnTo>
                      <a:pt x="63" y="69"/>
                    </a:lnTo>
                    <a:lnTo>
                      <a:pt x="79" y="72"/>
                    </a:lnTo>
                    <a:lnTo>
                      <a:pt x="91" y="69"/>
                    </a:lnTo>
                    <a:lnTo>
                      <a:pt x="123" y="60"/>
                    </a:lnTo>
                    <a:lnTo>
                      <a:pt x="167" y="44"/>
                    </a:lnTo>
                    <a:lnTo>
                      <a:pt x="212" y="31"/>
                    </a:lnTo>
                    <a:lnTo>
                      <a:pt x="215" y="28"/>
                    </a:lnTo>
                    <a:lnTo>
                      <a:pt x="218" y="28"/>
                    </a:lnTo>
                    <a:lnTo>
                      <a:pt x="221" y="25"/>
                    </a:lnTo>
                    <a:lnTo>
                      <a:pt x="215"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55" name="Rectangle 122"/>
              <p:cNvSpPr>
                <a:spLocks noChangeArrowheads="1"/>
              </p:cNvSpPr>
              <p:nvPr/>
            </p:nvSpPr>
            <p:spPr bwMode="auto">
              <a:xfrm>
                <a:off x="1553" y="2992"/>
                <a:ext cx="1" cy="3"/>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ko-KR" altLang="ko-KR"/>
              </a:p>
            </p:txBody>
          </p:sp>
          <p:sp>
            <p:nvSpPr>
              <p:cNvPr id="556" name="Freeform 123"/>
              <p:cNvSpPr>
                <a:spLocks/>
              </p:cNvSpPr>
              <p:nvPr/>
            </p:nvSpPr>
            <p:spPr bwMode="auto">
              <a:xfrm>
                <a:off x="527" y="2688"/>
                <a:ext cx="1149" cy="272"/>
              </a:xfrm>
              <a:custGeom>
                <a:avLst/>
                <a:gdLst>
                  <a:gd name="T0" fmla="*/ 763 w 1149"/>
                  <a:gd name="T1" fmla="*/ 0 h 272"/>
                  <a:gd name="T2" fmla="*/ 0 w 1149"/>
                  <a:gd name="T3" fmla="*/ 117 h 272"/>
                  <a:gd name="T4" fmla="*/ 434 w 1149"/>
                  <a:gd name="T5" fmla="*/ 272 h 272"/>
                  <a:gd name="T6" fmla="*/ 1149 w 1149"/>
                  <a:gd name="T7" fmla="*/ 114 h 272"/>
                  <a:gd name="T8" fmla="*/ 763 w 1149"/>
                  <a:gd name="T9" fmla="*/ 0 h 272"/>
                  <a:gd name="T10" fmla="*/ 0 60000 65536"/>
                  <a:gd name="T11" fmla="*/ 0 60000 65536"/>
                  <a:gd name="T12" fmla="*/ 0 60000 65536"/>
                  <a:gd name="T13" fmla="*/ 0 60000 65536"/>
                  <a:gd name="T14" fmla="*/ 0 60000 65536"/>
                  <a:gd name="T15" fmla="*/ 0 w 1149"/>
                  <a:gd name="T16" fmla="*/ 0 h 272"/>
                  <a:gd name="T17" fmla="*/ 1149 w 1149"/>
                  <a:gd name="T18" fmla="*/ 272 h 272"/>
                </a:gdLst>
                <a:ahLst/>
                <a:cxnLst>
                  <a:cxn ang="T10">
                    <a:pos x="T0" y="T1"/>
                  </a:cxn>
                  <a:cxn ang="T11">
                    <a:pos x="T2" y="T3"/>
                  </a:cxn>
                  <a:cxn ang="T12">
                    <a:pos x="T4" y="T5"/>
                  </a:cxn>
                  <a:cxn ang="T13">
                    <a:pos x="T6" y="T7"/>
                  </a:cxn>
                  <a:cxn ang="T14">
                    <a:pos x="T8" y="T9"/>
                  </a:cxn>
                </a:cxnLst>
                <a:rect l="T15" t="T16" r="T17" b="T18"/>
                <a:pathLst>
                  <a:path w="1149" h="272">
                    <a:moveTo>
                      <a:pt x="763" y="0"/>
                    </a:moveTo>
                    <a:lnTo>
                      <a:pt x="0" y="117"/>
                    </a:lnTo>
                    <a:lnTo>
                      <a:pt x="434" y="272"/>
                    </a:lnTo>
                    <a:lnTo>
                      <a:pt x="1149" y="114"/>
                    </a:lnTo>
                    <a:lnTo>
                      <a:pt x="763" y="0"/>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57" name="Freeform 124"/>
              <p:cNvSpPr>
                <a:spLocks noEditPoints="1"/>
              </p:cNvSpPr>
              <p:nvPr/>
            </p:nvSpPr>
            <p:spPr bwMode="auto">
              <a:xfrm>
                <a:off x="559" y="2691"/>
                <a:ext cx="1092" cy="263"/>
              </a:xfrm>
              <a:custGeom>
                <a:avLst/>
                <a:gdLst>
                  <a:gd name="T0" fmla="*/ 649 w 1092"/>
                  <a:gd name="T1" fmla="*/ 19 h 263"/>
                  <a:gd name="T2" fmla="*/ 614 w 1092"/>
                  <a:gd name="T3" fmla="*/ 32 h 263"/>
                  <a:gd name="T4" fmla="*/ 592 w 1092"/>
                  <a:gd name="T5" fmla="*/ 35 h 263"/>
                  <a:gd name="T6" fmla="*/ 538 w 1092"/>
                  <a:gd name="T7" fmla="*/ 41 h 263"/>
                  <a:gd name="T8" fmla="*/ 478 w 1092"/>
                  <a:gd name="T9" fmla="*/ 54 h 263"/>
                  <a:gd name="T10" fmla="*/ 418 w 1092"/>
                  <a:gd name="T11" fmla="*/ 64 h 263"/>
                  <a:gd name="T12" fmla="*/ 351 w 1092"/>
                  <a:gd name="T13" fmla="*/ 67 h 263"/>
                  <a:gd name="T14" fmla="*/ 282 w 1092"/>
                  <a:gd name="T15" fmla="*/ 76 h 263"/>
                  <a:gd name="T16" fmla="*/ 222 w 1092"/>
                  <a:gd name="T17" fmla="*/ 95 h 263"/>
                  <a:gd name="T18" fmla="*/ 155 w 1092"/>
                  <a:gd name="T19" fmla="*/ 105 h 263"/>
                  <a:gd name="T20" fmla="*/ 13 w 1092"/>
                  <a:gd name="T21" fmla="*/ 114 h 263"/>
                  <a:gd name="T22" fmla="*/ 782 w 1092"/>
                  <a:gd name="T23" fmla="*/ 41 h 263"/>
                  <a:gd name="T24" fmla="*/ 658 w 1092"/>
                  <a:gd name="T25" fmla="*/ 29 h 263"/>
                  <a:gd name="T26" fmla="*/ 630 w 1092"/>
                  <a:gd name="T27" fmla="*/ 45 h 263"/>
                  <a:gd name="T28" fmla="*/ 557 w 1092"/>
                  <a:gd name="T29" fmla="*/ 48 h 263"/>
                  <a:gd name="T30" fmla="*/ 497 w 1092"/>
                  <a:gd name="T31" fmla="*/ 54 h 263"/>
                  <a:gd name="T32" fmla="*/ 440 w 1092"/>
                  <a:gd name="T33" fmla="*/ 64 h 263"/>
                  <a:gd name="T34" fmla="*/ 424 w 1092"/>
                  <a:gd name="T35" fmla="*/ 67 h 263"/>
                  <a:gd name="T36" fmla="*/ 424 w 1092"/>
                  <a:gd name="T37" fmla="*/ 67 h 263"/>
                  <a:gd name="T38" fmla="*/ 424 w 1092"/>
                  <a:gd name="T39" fmla="*/ 98 h 263"/>
                  <a:gd name="T40" fmla="*/ 367 w 1092"/>
                  <a:gd name="T41" fmla="*/ 111 h 263"/>
                  <a:gd name="T42" fmla="*/ 301 w 1092"/>
                  <a:gd name="T43" fmla="*/ 124 h 263"/>
                  <a:gd name="T44" fmla="*/ 171 w 1092"/>
                  <a:gd name="T45" fmla="*/ 140 h 263"/>
                  <a:gd name="T46" fmla="*/ 63 w 1092"/>
                  <a:gd name="T47" fmla="*/ 124 h 263"/>
                  <a:gd name="T48" fmla="*/ 275 w 1092"/>
                  <a:gd name="T49" fmla="*/ 171 h 263"/>
                  <a:gd name="T50" fmla="*/ 278 w 1092"/>
                  <a:gd name="T51" fmla="*/ 177 h 263"/>
                  <a:gd name="T52" fmla="*/ 225 w 1092"/>
                  <a:gd name="T53" fmla="*/ 146 h 263"/>
                  <a:gd name="T54" fmla="*/ 411 w 1092"/>
                  <a:gd name="T55" fmla="*/ 152 h 263"/>
                  <a:gd name="T56" fmla="*/ 373 w 1092"/>
                  <a:gd name="T57" fmla="*/ 117 h 263"/>
                  <a:gd name="T58" fmla="*/ 475 w 1092"/>
                  <a:gd name="T59" fmla="*/ 105 h 263"/>
                  <a:gd name="T60" fmla="*/ 598 w 1092"/>
                  <a:gd name="T61" fmla="*/ 117 h 263"/>
                  <a:gd name="T62" fmla="*/ 630 w 1092"/>
                  <a:gd name="T63" fmla="*/ 111 h 263"/>
                  <a:gd name="T64" fmla="*/ 611 w 1092"/>
                  <a:gd name="T65" fmla="*/ 114 h 263"/>
                  <a:gd name="T66" fmla="*/ 630 w 1092"/>
                  <a:gd name="T67" fmla="*/ 92 h 263"/>
                  <a:gd name="T68" fmla="*/ 655 w 1092"/>
                  <a:gd name="T69" fmla="*/ 70 h 263"/>
                  <a:gd name="T70" fmla="*/ 709 w 1092"/>
                  <a:gd name="T71" fmla="*/ 60 h 263"/>
                  <a:gd name="T72" fmla="*/ 782 w 1092"/>
                  <a:gd name="T73" fmla="*/ 45 h 263"/>
                  <a:gd name="T74" fmla="*/ 905 w 1092"/>
                  <a:gd name="T75" fmla="*/ 54 h 263"/>
                  <a:gd name="T76" fmla="*/ 1000 w 1092"/>
                  <a:gd name="T77" fmla="*/ 86 h 263"/>
                  <a:gd name="T78" fmla="*/ 937 w 1092"/>
                  <a:gd name="T79" fmla="*/ 89 h 263"/>
                  <a:gd name="T80" fmla="*/ 902 w 1092"/>
                  <a:gd name="T81" fmla="*/ 105 h 263"/>
                  <a:gd name="T82" fmla="*/ 851 w 1092"/>
                  <a:gd name="T83" fmla="*/ 117 h 263"/>
                  <a:gd name="T84" fmla="*/ 820 w 1092"/>
                  <a:gd name="T85" fmla="*/ 124 h 263"/>
                  <a:gd name="T86" fmla="*/ 744 w 1092"/>
                  <a:gd name="T87" fmla="*/ 133 h 263"/>
                  <a:gd name="T88" fmla="*/ 627 w 1092"/>
                  <a:gd name="T89" fmla="*/ 121 h 263"/>
                  <a:gd name="T90" fmla="*/ 630 w 1092"/>
                  <a:gd name="T91" fmla="*/ 130 h 263"/>
                  <a:gd name="T92" fmla="*/ 623 w 1092"/>
                  <a:gd name="T93" fmla="*/ 162 h 263"/>
                  <a:gd name="T94" fmla="*/ 560 w 1092"/>
                  <a:gd name="T95" fmla="*/ 177 h 263"/>
                  <a:gd name="T96" fmla="*/ 525 w 1092"/>
                  <a:gd name="T97" fmla="*/ 184 h 263"/>
                  <a:gd name="T98" fmla="*/ 424 w 1092"/>
                  <a:gd name="T99" fmla="*/ 190 h 263"/>
                  <a:gd name="T100" fmla="*/ 367 w 1092"/>
                  <a:gd name="T101" fmla="*/ 177 h 263"/>
                  <a:gd name="T102" fmla="*/ 234 w 1092"/>
                  <a:gd name="T103" fmla="*/ 203 h 263"/>
                  <a:gd name="T104" fmla="*/ 987 w 1092"/>
                  <a:gd name="T105" fmla="*/ 95 h 263"/>
                  <a:gd name="T106" fmla="*/ 987 w 1092"/>
                  <a:gd name="T107" fmla="*/ 105 h 263"/>
                  <a:gd name="T108" fmla="*/ 937 w 1092"/>
                  <a:gd name="T109" fmla="*/ 114 h 263"/>
                  <a:gd name="T110" fmla="*/ 592 w 1092"/>
                  <a:gd name="T111" fmla="*/ 219 h 263"/>
                  <a:gd name="T112" fmla="*/ 595 w 1092"/>
                  <a:gd name="T113" fmla="*/ 225 h 263"/>
                  <a:gd name="T114" fmla="*/ 468 w 1092"/>
                  <a:gd name="T115" fmla="*/ 244 h 263"/>
                  <a:gd name="T116" fmla="*/ 339 w 1092"/>
                  <a:gd name="T117" fmla="*/ 241 h 263"/>
                  <a:gd name="T118" fmla="*/ 782 w 1092"/>
                  <a:gd name="T119" fmla="*/ 140 h 263"/>
                  <a:gd name="T120" fmla="*/ 937 w 1092"/>
                  <a:gd name="T121" fmla="*/ 149 h 2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92"/>
                  <a:gd name="T184" fmla="*/ 0 h 263"/>
                  <a:gd name="T185" fmla="*/ 1092 w 1092"/>
                  <a:gd name="T186" fmla="*/ 263 h 26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92" h="263">
                    <a:moveTo>
                      <a:pt x="696" y="10"/>
                    </a:moveTo>
                    <a:lnTo>
                      <a:pt x="699" y="13"/>
                    </a:lnTo>
                    <a:lnTo>
                      <a:pt x="718" y="13"/>
                    </a:lnTo>
                    <a:lnTo>
                      <a:pt x="731" y="13"/>
                    </a:lnTo>
                    <a:lnTo>
                      <a:pt x="750" y="10"/>
                    </a:lnTo>
                    <a:lnTo>
                      <a:pt x="750" y="7"/>
                    </a:lnTo>
                    <a:lnTo>
                      <a:pt x="744" y="3"/>
                    </a:lnTo>
                    <a:lnTo>
                      <a:pt x="740" y="3"/>
                    </a:lnTo>
                    <a:lnTo>
                      <a:pt x="731" y="0"/>
                    </a:lnTo>
                    <a:lnTo>
                      <a:pt x="721" y="0"/>
                    </a:lnTo>
                    <a:lnTo>
                      <a:pt x="693" y="7"/>
                    </a:lnTo>
                    <a:lnTo>
                      <a:pt x="690" y="7"/>
                    </a:lnTo>
                    <a:lnTo>
                      <a:pt x="696" y="10"/>
                    </a:lnTo>
                    <a:close/>
                    <a:moveTo>
                      <a:pt x="642" y="19"/>
                    </a:moveTo>
                    <a:lnTo>
                      <a:pt x="649" y="19"/>
                    </a:lnTo>
                    <a:lnTo>
                      <a:pt x="668" y="22"/>
                    </a:lnTo>
                    <a:lnTo>
                      <a:pt x="680" y="19"/>
                    </a:lnTo>
                    <a:lnTo>
                      <a:pt x="699" y="16"/>
                    </a:lnTo>
                    <a:lnTo>
                      <a:pt x="693" y="13"/>
                    </a:lnTo>
                    <a:lnTo>
                      <a:pt x="690" y="10"/>
                    </a:lnTo>
                    <a:lnTo>
                      <a:pt x="680" y="10"/>
                    </a:lnTo>
                    <a:lnTo>
                      <a:pt x="671" y="10"/>
                    </a:lnTo>
                    <a:lnTo>
                      <a:pt x="639" y="13"/>
                    </a:lnTo>
                    <a:lnTo>
                      <a:pt x="639" y="16"/>
                    </a:lnTo>
                    <a:lnTo>
                      <a:pt x="642" y="19"/>
                    </a:lnTo>
                    <a:close/>
                    <a:moveTo>
                      <a:pt x="589" y="26"/>
                    </a:moveTo>
                    <a:lnTo>
                      <a:pt x="595" y="29"/>
                    </a:lnTo>
                    <a:lnTo>
                      <a:pt x="614" y="32"/>
                    </a:lnTo>
                    <a:lnTo>
                      <a:pt x="630" y="29"/>
                    </a:lnTo>
                    <a:lnTo>
                      <a:pt x="645" y="26"/>
                    </a:lnTo>
                    <a:lnTo>
                      <a:pt x="649" y="22"/>
                    </a:lnTo>
                    <a:lnTo>
                      <a:pt x="642" y="22"/>
                    </a:lnTo>
                    <a:lnTo>
                      <a:pt x="636" y="19"/>
                    </a:lnTo>
                    <a:lnTo>
                      <a:pt x="627" y="19"/>
                    </a:lnTo>
                    <a:lnTo>
                      <a:pt x="617" y="16"/>
                    </a:lnTo>
                    <a:lnTo>
                      <a:pt x="585" y="22"/>
                    </a:lnTo>
                    <a:lnTo>
                      <a:pt x="585" y="26"/>
                    </a:lnTo>
                    <a:lnTo>
                      <a:pt x="589" y="26"/>
                    </a:lnTo>
                    <a:close/>
                    <a:moveTo>
                      <a:pt x="535" y="35"/>
                    </a:moveTo>
                    <a:lnTo>
                      <a:pt x="538" y="38"/>
                    </a:lnTo>
                    <a:lnTo>
                      <a:pt x="557" y="41"/>
                    </a:lnTo>
                    <a:lnTo>
                      <a:pt x="576" y="38"/>
                    </a:lnTo>
                    <a:lnTo>
                      <a:pt x="592" y="35"/>
                    </a:lnTo>
                    <a:lnTo>
                      <a:pt x="592" y="32"/>
                    </a:lnTo>
                    <a:lnTo>
                      <a:pt x="589" y="29"/>
                    </a:lnTo>
                    <a:lnTo>
                      <a:pt x="582" y="29"/>
                    </a:lnTo>
                    <a:lnTo>
                      <a:pt x="576" y="26"/>
                    </a:lnTo>
                    <a:lnTo>
                      <a:pt x="563" y="26"/>
                    </a:lnTo>
                    <a:lnTo>
                      <a:pt x="532" y="32"/>
                    </a:lnTo>
                    <a:lnTo>
                      <a:pt x="528" y="32"/>
                    </a:lnTo>
                    <a:lnTo>
                      <a:pt x="535" y="35"/>
                    </a:lnTo>
                    <a:close/>
                    <a:moveTo>
                      <a:pt x="478" y="45"/>
                    </a:moveTo>
                    <a:lnTo>
                      <a:pt x="481" y="48"/>
                    </a:lnTo>
                    <a:lnTo>
                      <a:pt x="500" y="48"/>
                    </a:lnTo>
                    <a:lnTo>
                      <a:pt x="525" y="45"/>
                    </a:lnTo>
                    <a:lnTo>
                      <a:pt x="535" y="45"/>
                    </a:lnTo>
                    <a:lnTo>
                      <a:pt x="538" y="41"/>
                    </a:lnTo>
                    <a:lnTo>
                      <a:pt x="532" y="38"/>
                    </a:lnTo>
                    <a:lnTo>
                      <a:pt x="525" y="38"/>
                    </a:lnTo>
                    <a:lnTo>
                      <a:pt x="506" y="35"/>
                    </a:lnTo>
                    <a:lnTo>
                      <a:pt x="475" y="41"/>
                    </a:lnTo>
                    <a:lnTo>
                      <a:pt x="471" y="41"/>
                    </a:lnTo>
                    <a:lnTo>
                      <a:pt x="475" y="45"/>
                    </a:lnTo>
                    <a:lnTo>
                      <a:pt x="478" y="45"/>
                    </a:lnTo>
                    <a:close/>
                    <a:moveTo>
                      <a:pt x="421" y="57"/>
                    </a:moveTo>
                    <a:lnTo>
                      <a:pt x="421" y="57"/>
                    </a:lnTo>
                    <a:lnTo>
                      <a:pt x="424" y="57"/>
                    </a:lnTo>
                    <a:lnTo>
                      <a:pt x="440" y="60"/>
                    </a:lnTo>
                    <a:lnTo>
                      <a:pt x="475" y="54"/>
                    </a:lnTo>
                    <a:lnTo>
                      <a:pt x="478" y="54"/>
                    </a:lnTo>
                    <a:lnTo>
                      <a:pt x="478" y="51"/>
                    </a:lnTo>
                    <a:lnTo>
                      <a:pt x="475" y="48"/>
                    </a:lnTo>
                    <a:lnTo>
                      <a:pt x="468" y="48"/>
                    </a:lnTo>
                    <a:lnTo>
                      <a:pt x="449" y="45"/>
                    </a:lnTo>
                    <a:lnTo>
                      <a:pt x="424" y="48"/>
                    </a:lnTo>
                    <a:lnTo>
                      <a:pt x="415" y="51"/>
                    </a:lnTo>
                    <a:lnTo>
                      <a:pt x="411" y="51"/>
                    </a:lnTo>
                    <a:lnTo>
                      <a:pt x="418" y="54"/>
                    </a:lnTo>
                    <a:lnTo>
                      <a:pt x="421" y="57"/>
                    </a:lnTo>
                    <a:close/>
                    <a:moveTo>
                      <a:pt x="358" y="67"/>
                    </a:moveTo>
                    <a:lnTo>
                      <a:pt x="358" y="67"/>
                    </a:lnTo>
                    <a:lnTo>
                      <a:pt x="373" y="70"/>
                    </a:lnTo>
                    <a:lnTo>
                      <a:pt x="380" y="70"/>
                    </a:lnTo>
                    <a:lnTo>
                      <a:pt x="418" y="64"/>
                    </a:lnTo>
                    <a:lnTo>
                      <a:pt x="418" y="60"/>
                    </a:lnTo>
                    <a:lnTo>
                      <a:pt x="415" y="57"/>
                    </a:lnTo>
                    <a:lnTo>
                      <a:pt x="408" y="57"/>
                    </a:lnTo>
                    <a:lnTo>
                      <a:pt x="399" y="54"/>
                    </a:lnTo>
                    <a:lnTo>
                      <a:pt x="389" y="54"/>
                    </a:lnTo>
                    <a:lnTo>
                      <a:pt x="373" y="57"/>
                    </a:lnTo>
                    <a:lnTo>
                      <a:pt x="351" y="60"/>
                    </a:lnTo>
                    <a:lnTo>
                      <a:pt x="348" y="60"/>
                    </a:lnTo>
                    <a:lnTo>
                      <a:pt x="354" y="64"/>
                    </a:lnTo>
                    <a:lnTo>
                      <a:pt x="358" y="67"/>
                    </a:lnTo>
                    <a:close/>
                    <a:moveTo>
                      <a:pt x="294" y="76"/>
                    </a:moveTo>
                    <a:lnTo>
                      <a:pt x="294" y="76"/>
                    </a:lnTo>
                    <a:lnTo>
                      <a:pt x="307" y="79"/>
                    </a:lnTo>
                    <a:lnTo>
                      <a:pt x="316" y="79"/>
                    </a:lnTo>
                    <a:lnTo>
                      <a:pt x="320" y="79"/>
                    </a:lnTo>
                    <a:lnTo>
                      <a:pt x="354" y="73"/>
                    </a:lnTo>
                    <a:lnTo>
                      <a:pt x="358" y="70"/>
                    </a:lnTo>
                    <a:lnTo>
                      <a:pt x="351" y="67"/>
                    </a:lnTo>
                    <a:lnTo>
                      <a:pt x="345" y="67"/>
                    </a:lnTo>
                    <a:lnTo>
                      <a:pt x="335" y="64"/>
                    </a:lnTo>
                    <a:lnTo>
                      <a:pt x="326" y="64"/>
                    </a:lnTo>
                    <a:lnTo>
                      <a:pt x="320" y="64"/>
                    </a:lnTo>
                    <a:lnTo>
                      <a:pt x="288" y="70"/>
                    </a:lnTo>
                    <a:lnTo>
                      <a:pt x="285" y="73"/>
                    </a:lnTo>
                    <a:lnTo>
                      <a:pt x="291" y="76"/>
                    </a:lnTo>
                    <a:lnTo>
                      <a:pt x="294" y="76"/>
                    </a:lnTo>
                    <a:close/>
                    <a:moveTo>
                      <a:pt x="225" y="86"/>
                    </a:moveTo>
                    <a:lnTo>
                      <a:pt x="228" y="86"/>
                    </a:lnTo>
                    <a:lnTo>
                      <a:pt x="240" y="89"/>
                    </a:lnTo>
                    <a:lnTo>
                      <a:pt x="250" y="89"/>
                    </a:lnTo>
                    <a:lnTo>
                      <a:pt x="269" y="86"/>
                    </a:lnTo>
                    <a:lnTo>
                      <a:pt x="288" y="83"/>
                    </a:lnTo>
                    <a:lnTo>
                      <a:pt x="291" y="83"/>
                    </a:lnTo>
                    <a:lnTo>
                      <a:pt x="285" y="79"/>
                    </a:lnTo>
                    <a:lnTo>
                      <a:pt x="282" y="76"/>
                    </a:lnTo>
                    <a:lnTo>
                      <a:pt x="269" y="73"/>
                    </a:lnTo>
                    <a:lnTo>
                      <a:pt x="259" y="73"/>
                    </a:lnTo>
                    <a:lnTo>
                      <a:pt x="222" y="79"/>
                    </a:lnTo>
                    <a:lnTo>
                      <a:pt x="218" y="79"/>
                    </a:lnTo>
                    <a:lnTo>
                      <a:pt x="218" y="83"/>
                    </a:lnTo>
                    <a:lnTo>
                      <a:pt x="225" y="86"/>
                    </a:lnTo>
                    <a:close/>
                    <a:moveTo>
                      <a:pt x="158" y="98"/>
                    </a:moveTo>
                    <a:lnTo>
                      <a:pt x="158" y="98"/>
                    </a:lnTo>
                    <a:lnTo>
                      <a:pt x="168" y="102"/>
                    </a:lnTo>
                    <a:lnTo>
                      <a:pt x="180" y="102"/>
                    </a:lnTo>
                    <a:lnTo>
                      <a:pt x="218" y="95"/>
                    </a:lnTo>
                    <a:lnTo>
                      <a:pt x="222" y="95"/>
                    </a:lnTo>
                    <a:lnTo>
                      <a:pt x="225" y="92"/>
                    </a:lnTo>
                    <a:lnTo>
                      <a:pt x="218" y="89"/>
                    </a:lnTo>
                    <a:lnTo>
                      <a:pt x="215" y="86"/>
                    </a:lnTo>
                    <a:lnTo>
                      <a:pt x="203" y="86"/>
                    </a:lnTo>
                    <a:lnTo>
                      <a:pt x="193" y="86"/>
                    </a:lnTo>
                    <a:lnTo>
                      <a:pt x="168" y="89"/>
                    </a:lnTo>
                    <a:lnTo>
                      <a:pt x="152" y="92"/>
                    </a:lnTo>
                    <a:lnTo>
                      <a:pt x="149" y="92"/>
                    </a:lnTo>
                    <a:lnTo>
                      <a:pt x="155" y="98"/>
                    </a:lnTo>
                    <a:lnTo>
                      <a:pt x="158" y="98"/>
                    </a:lnTo>
                    <a:close/>
                    <a:moveTo>
                      <a:pt x="85" y="111"/>
                    </a:moveTo>
                    <a:lnTo>
                      <a:pt x="85" y="111"/>
                    </a:lnTo>
                    <a:lnTo>
                      <a:pt x="98" y="114"/>
                    </a:lnTo>
                    <a:lnTo>
                      <a:pt x="108" y="114"/>
                    </a:lnTo>
                    <a:lnTo>
                      <a:pt x="117" y="111"/>
                    </a:lnTo>
                    <a:lnTo>
                      <a:pt x="152" y="105"/>
                    </a:lnTo>
                    <a:lnTo>
                      <a:pt x="155" y="105"/>
                    </a:lnTo>
                    <a:lnTo>
                      <a:pt x="149" y="98"/>
                    </a:lnTo>
                    <a:lnTo>
                      <a:pt x="146" y="98"/>
                    </a:lnTo>
                    <a:lnTo>
                      <a:pt x="133" y="95"/>
                    </a:lnTo>
                    <a:lnTo>
                      <a:pt x="123" y="95"/>
                    </a:lnTo>
                    <a:lnTo>
                      <a:pt x="117" y="95"/>
                    </a:lnTo>
                    <a:lnTo>
                      <a:pt x="79" y="102"/>
                    </a:lnTo>
                    <a:lnTo>
                      <a:pt x="76" y="105"/>
                    </a:lnTo>
                    <a:lnTo>
                      <a:pt x="82" y="108"/>
                    </a:lnTo>
                    <a:lnTo>
                      <a:pt x="85" y="111"/>
                    </a:lnTo>
                    <a:close/>
                    <a:moveTo>
                      <a:pt x="79" y="117"/>
                    </a:moveTo>
                    <a:lnTo>
                      <a:pt x="79" y="117"/>
                    </a:lnTo>
                    <a:lnTo>
                      <a:pt x="82" y="114"/>
                    </a:lnTo>
                    <a:lnTo>
                      <a:pt x="76" y="111"/>
                    </a:lnTo>
                    <a:lnTo>
                      <a:pt x="70" y="111"/>
                    </a:lnTo>
                    <a:lnTo>
                      <a:pt x="63" y="108"/>
                    </a:lnTo>
                    <a:lnTo>
                      <a:pt x="47" y="108"/>
                    </a:lnTo>
                    <a:lnTo>
                      <a:pt x="13" y="114"/>
                    </a:lnTo>
                    <a:lnTo>
                      <a:pt x="3" y="114"/>
                    </a:lnTo>
                    <a:lnTo>
                      <a:pt x="0" y="117"/>
                    </a:lnTo>
                    <a:lnTo>
                      <a:pt x="6" y="121"/>
                    </a:lnTo>
                    <a:lnTo>
                      <a:pt x="10" y="121"/>
                    </a:lnTo>
                    <a:lnTo>
                      <a:pt x="13" y="124"/>
                    </a:lnTo>
                    <a:lnTo>
                      <a:pt x="32" y="124"/>
                    </a:lnTo>
                    <a:lnTo>
                      <a:pt x="63" y="121"/>
                    </a:lnTo>
                    <a:lnTo>
                      <a:pt x="79" y="117"/>
                    </a:lnTo>
                    <a:close/>
                    <a:moveTo>
                      <a:pt x="709" y="19"/>
                    </a:moveTo>
                    <a:lnTo>
                      <a:pt x="709" y="19"/>
                    </a:lnTo>
                    <a:lnTo>
                      <a:pt x="715" y="22"/>
                    </a:lnTo>
                    <a:lnTo>
                      <a:pt x="731" y="29"/>
                    </a:lnTo>
                    <a:lnTo>
                      <a:pt x="763" y="38"/>
                    </a:lnTo>
                    <a:lnTo>
                      <a:pt x="782" y="41"/>
                    </a:lnTo>
                    <a:lnTo>
                      <a:pt x="826" y="32"/>
                    </a:lnTo>
                    <a:lnTo>
                      <a:pt x="829" y="32"/>
                    </a:lnTo>
                    <a:lnTo>
                      <a:pt x="823" y="29"/>
                    </a:lnTo>
                    <a:lnTo>
                      <a:pt x="782" y="16"/>
                    </a:lnTo>
                    <a:lnTo>
                      <a:pt x="772" y="13"/>
                    </a:lnTo>
                    <a:lnTo>
                      <a:pt x="756" y="10"/>
                    </a:lnTo>
                    <a:lnTo>
                      <a:pt x="731" y="16"/>
                    </a:lnTo>
                    <a:lnTo>
                      <a:pt x="709" y="19"/>
                    </a:lnTo>
                    <a:close/>
                    <a:moveTo>
                      <a:pt x="756" y="38"/>
                    </a:moveTo>
                    <a:lnTo>
                      <a:pt x="731" y="32"/>
                    </a:lnTo>
                    <a:lnTo>
                      <a:pt x="709" y="26"/>
                    </a:lnTo>
                    <a:lnTo>
                      <a:pt x="690" y="22"/>
                    </a:lnTo>
                    <a:lnTo>
                      <a:pt x="680" y="22"/>
                    </a:lnTo>
                    <a:lnTo>
                      <a:pt x="661" y="26"/>
                    </a:lnTo>
                    <a:lnTo>
                      <a:pt x="658" y="29"/>
                    </a:lnTo>
                    <a:lnTo>
                      <a:pt x="664" y="32"/>
                    </a:lnTo>
                    <a:lnTo>
                      <a:pt x="680" y="35"/>
                    </a:lnTo>
                    <a:lnTo>
                      <a:pt x="715" y="48"/>
                    </a:lnTo>
                    <a:lnTo>
                      <a:pt x="731" y="51"/>
                    </a:lnTo>
                    <a:lnTo>
                      <a:pt x="734" y="51"/>
                    </a:lnTo>
                    <a:lnTo>
                      <a:pt x="763" y="45"/>
                    </a:lnTo>
                    <a:lnTo>
                      <a:pt x="763" y="41"/>
                    </a:lnTo>
                    <a:lnTo>
                      <a:pt x="756" y="38"/>
                    </a:lnTo>
                    <a:close/>
                    <a:moveTo>
                      <a:pt x="639" y="32"/>
                    </a:moveTo>
                    <a:lnTo>
                      <a:pt x="630" y="32"/>
                    </a:lnTo>
                    <a:lnTo>
                      <a:pt x="608" y="35"/>
                    </a:lnTo>
                    <a:lnTo>
                      <a:pt x="608" y="38"/>
                    </a:lnTo>
                    <a:lnTo>
                      <a:pt x="614" y="41"/>
                    </a:lnTo>
                    <a:lnTo>
                      <a:pt x="630" y="45"/>
                    </a:lnTo>
                    <a:lnTo>
                      <a:pt x="661" y="57"/>
                    </a:lnTo>
                    <a:lnTo>
                      <a:pt x="680" y="57"/>
                    </a:lnTo>
                    <a:lnTo>
                      <a:pt x="712" y="54"/>
                    </a:lnTo>
                    <a:lnTo>
                      <a:pt x="712" y="51"/>
                    </a:lnTo>
                    <a:lnTo>
                      <a:pt x="706" y="48"/>
                    </a:lnTo>
                    <a:lnTo>
                      <a:pt x="680" y="41"/>
                    </a:lnTo>
                    <a:lnTo>
                      <a:pt x="658" y="32"/>
                    </a:lnTo>
                    <a:lnTo>
                      <a:pt x="639" y="32"/>
                    </a:lnTo>
                    <a:close/>
                    <a:moveTo>
                      <a:pt x="585" y="38"/>
                    </a:moveTo>
                    <a:lnTo>
                      <a:pt x="576" y="41"/>
                    </a:lnTo>
                    <a:lnTo>
                      <a:pt x="554" y="45"/>
                    </a:lnTo>
                    <a:lnTo>
                      <a:pt x="551" y="45"/>
                    </a:lnTo>
                    <a:lnTo>
                      <a:pt x="557" y="48"/>
                    </a:lnTo>
                    <a:lnTo>
                      <a:pt x="576" y="54"/>
                    </a:lnTo>
                    <a:lnTo>
                      <a:pt x="608" y="67"/>
                    </a:lnTo>
                    <a:lnTo>
                      <a:pt x="627" y="67"/>
                    </a:lnTo>
                    <a:lnTo>
                      <a:pt x="630" y="67"/>
                    </a:lnTo>
                    <a:lnTo>
                      <a:pt x="658" y="64"/>
                    </a:lnTo>
                    <a:lnTo>
                      <a:pt x="661" y="60"/>
                    </a:lnTo>
                    <a:lnTo>
                      <a:pt x="655" y="57"/>
                    </a:lnTo>
                    <a:lnTo>
                      <a:pt x="630" y="48"/>
                    </a:lnTo>
                    <a:lnTo>
                      <a:pt x="604" y="41"/>
                    </a:lnTo>
                    <a:lnTo>
                      <a:pt x="585" y="38"/>
                    </a:lnTo>
                    <a:close/>
                    <a:moveTo>
                      <a:pt x="532" y="48"/>
                    </a:moveTo>
                    <a:lnTo>
                      <a:pt x="525" y="48"/>
                    </a:lnTo>
                    <a:lnTo>
                      <a:pt x="497" y="54"/>
                    </a:lnTo>
                    <a:lnTo>
                      <a:pt x="503" y="57"/>
                    </a:lnTo>
                    <a:lnTo>
                      <a:pt x="525" y="67"/>
                    </a:lnTo>
                    <a:lnTo>
                      <a:pt x="551" y="76"/>
                    </a:lnTo>
                    <a:lnTo>
                      <a:pt x="563" y="76"/>
                    </a:lnTo>
                    <a:lnTo>
                      <a:pt x="573" y="76"/>
                    </a:lnTo>
                    <a:lnTo>
                      <a:pt x="576" y="76"/>
                    </a:lnTo>
                    <a:lnTo>
                      <a:pt x="604" y="73"/>
                    </a:lnTo>
                    <a:lnTo>
                      <a:pt x="604" y="70"/>
                    </a:lnTo>
                    <a:lnTo>
                      <a:pt x="598" y="67"/>
                    </a:lnTo>
                    <a:lnTo>
                      <a:pt x="576" y="60"/>
                    </a:lnTo>
                    <a:lnTo>
                      <a:pt x="551" y="51"/>
                    </a:lnTo>
                    <a:lnTo>
                      <a:pt x="532" y="48"/>
                    </a:lnTo>
                    <a:close/>
                    <a:moveTo>
                      <a:pt x="475" y="57"/>
                    </a:moveTo>
                    <a:lnTo>
                      <a:pt x="475" y="57"/>
                    </a:lnTo>
                    <a:lnTo>
                      <a:pt x="440" y="64"/>
                    </a:lnTo>
                    <a:lnTo>
                      <a:pt x="437" y="64"/>
                    </a:lnTo>
                    <a:lnTo>
                      <a:pt x="443" y="67"/>
                    </a:lnTo>
                    <a:lnTo>
                      <a:pt x="475" y="79"/>
                    </a:lnTo>
                    <a:lnTo>
                      <a:pt x="494" y="86"/>
                    </a:lnTo>
                    <a:lnTo>
                      <a:pt x="506" y="86"/>
                    </a:lnTo>
                    <a:lnTo>
                      <a:pt x="516" y="89"/>
                    </a:lnTo>
                    <a:lnTo>
                      <a:pt x="525" y="86"/>
                    </a:lnTo>
                    <a:lnTo>
                      <a:pt x="547" y="83"/>
                    </a:lnTo>
                    <a:lnTo>
                      <a:pt x="551" y="79"/>
                    </a:lnTo>
                    <a:lnTo>
                      <a:pt x="544" y="76"/>
                    </a:lnTo>
                    <a:lnTo>
                      <a:pt x="525" y="70"/>
                    </a:lnTo>
                    <a:lnTo>
                      <a:pt x="494" y="60"/>
                    </a:lnTo>
                    <a:lnTo>
                      <a:pt x="475" y="57"/>
                    </a:lnTo>
                    <a:close/>
                    <a:moveTo>
                      <a:pt x="424" y="67"/>
                    </a:moveTo>
                    <a:lnTo>
                      <a:pt x="424" y="67"/>
                    </a:lnTo>
                    <a:lnTo>
                      <a:pt x="415" y="67"/>
                    </a:lnTo>
                    <a:lnTo>
                      <a:pt x="380" y="73"/>
                    </a:lnTo>
                    <a:lnTo>
                      <a:pt x="377" y="76"/>
                    </a:lnTo>
                    <a:lnTo>
                      <a:pt x="383" y="79"/>
                    </a:lnTo>
                    <a:lnTo>
                      <a:pt x="424" y="92"/>
                    </a:lnTo>
                    <a:lnTo>
                      <a:pt x="433" y="95"/>
                    </a:lnTo>
                    <a:lnTo>
                      <a:pt x="446" y="98"/>
                    </a:lnTo>
                    <a:lnTo>
                      <a:pt x="456" y="98"/>
                    </a:lnTo>
                    <a:lnTo>
                      <a:pt x="475" y="95"/>
                    </a:lnTo>
                    <a:lnTo>
                      <a:pt x="490" y="92"/>
                    </a:lnTo>
                    <a:lnTo>
                      <a:pt x="490" y="89"/>
                    </a:lnTo>
                    <a:lnTo>
                      <a:pt x="484" y="86"/>
                    </a:lnTo>
                    <a:lnTo>
                      <a:pt x="475" y="83"/>
                    </a:lnTo>
                    <a:lnTo>
                      <a:pt x="433" y="70"/>
                    </a:lnTo>
                    <a:lnTo>
                      <a:pt x="424" y="67"/>
                    </a:lnTo>
                    <a:close/>
                    <a:moveTo>
                      <a:pt x="373" y="79"/>
                    </a:moveTo>
                    <a:lnTo>
                      <a:pt x="373" y="79"/>
                    </a:lnTo>
                    <a:lnTo>
                      <a:pt x="351" y="76"/>
                    </a:lnTo>
                    <a:lnTo>
                      <a:pt x="320" y="83"/>
                    </a:lnTo>
                    <a:lnTo>
                      <a:pt x="316" y="83"/>
                    </a:lnTo>
                    <a:lnTo>
                      <a:pt x="313" y="86"/>
                    </a:lnTo>
                    <a:lnTo>
                      <a:pt x="320" y="89"/>
                    </a:lnTo>
                    <a:lnTo>
                      <a:pt x="370" y="105"/>
                    </a:lnTo>
                    <a:lnTo>
                      <a:pt x="373" y="105"/>
                    </a:lnTo>
                    <a:lnTo>
                      <a:pt x="383" y="108"/>
                    </a:lnTo>
                    <a:lnTo>
                      <a:pt x="392" y="108"/>
                    </a:lnTo>
                    <a:lnTo>
                      <a:pt x="424" y="105"/>
                    </a:lnTo>
                    <a:lnTo>
                      <a:pt x="427" y="102"/>
                    </a:lnTo>
                    <a:lnTo>
                      <a:pt x="430" y="102"/>
                    </a:lnTo>
                    <a:lnTo>
                      <a:pt x="424" y="98"/>
                    </a:lnTo>
                    <a:lnTo>
                      <a:pt x="424" y="95"/>
                    </a:lnTo>
                    <a:lnTo>
                      <a:pt x="373" y="79"/>
                    </a:lnTo>
                    <a:close/>
                    <a:moveTo>
                      <a:pt x="288" y="89"/>
                    </a:moveTo>
                    <a:lnTo>
                      <a:pt x="269" y="92"/>
                    </a:lnTo>
                    <a:lnTo>
                      <a:pt x="250" y="92"/>
                    </a:lnTo>
                    <a:lnTo>
                      <a:pt x="250" y="95"/>
                    </a:lnTo>
                    <a:lnTo>
                      <a:pt x="256" y="98"/>
                    </a:lnTo>
                    <a:lnTo>
                      <a:pt x="269" y="105"/>
                    </a:lnTo>
                    <a:lnTo>
                      <a:pt x="307" y="117"/>
                    </a:lnTo>
                    <a:lnTo>
                      <a:pt x="323" y="121"/>
                    </a:lnTo>
                    <a:lnTo>
                      <a:pt x="329" y="121"/>
                    </a:lnTo>
                    <a:lnTo>
                      <a:pt x="367" y="114"/>
                    </a:lnTo>
                    <a:lnTo>
                      <a:pt x="367" y="111"/>
                    </a:lnTo>
                    <a:lnTo>
                      <a:pt x="361" y="108"/>
                    </a:lnTo>
                    <a:lnTo>
                      <a:pt x="320" y="95"/>
                    </a:lnTo>
                    <a:lnTo>
                      <a:pt x="310" y="89"/>
                    </a:lnTo>
                    <a:lnTo>
                      <a:pt x="297" y="89"/>
                    </a:lnTo>
                    <a:lnTo>
                      <a:pt x="288" y="89"/>
                    </a:lnTo>
                    <a:close/>
                    <a:moveTo>
                      <a:pt x="225" y="98"/>
                    </a:moveTo>
                    <a:lnTo>
                      <a:pt x="218" y="98"/>
                    </a:lnTo>
                    <a:lnTo>
                      <a:pt x="184" y="105"/>
                    </a:lnTo>
                    <a:lnTo>
                      <a:pt x="180" y="108"/>
                    </a:lnTo>
                    <a:lnTo>
                      <a:pt x="187" y="111"/>
                    </a:lnTo>
                    <a:lnTo>
                      <a:pt x="218" y="121"/>
                    </a:lnTo>
                    <a:lnTo>
                      <a:pt x="240" y="130"/>
                    </a:lnTo>
                    <a:lnTo>
                      <a:pt x="250" y="130"/>
                    </a:lnTo>
                    <a:lnTo>
                      <a:pt x="263" y="130"/>
                    </a:lnTo>
                    <a:lnTo>
                      <a:pt x="269" y="130"/>
                    </a:lnTo>
                    <a:lnTo>
                      <a:pt x="301" y="124"/>
                    </a:lnTo>
                    <a:lnTo>
                      <a:pt x="304" y="124"/>
                    </a:lnTo>
                    <a:lnTo>
                      <a:pt x="297" y="117"/>
                    </a:lnTo>
                    <a:lnTo>
                      <a:pt x="269" y="111"/>
                    </a:lnTo>
                    <a:lnTo>
                      <a:pt x="244" y="102"/>
                    </a:lnTo>
                    <a:lnTo>
                      <a:pt x="234" y="98"/>
                    </a:lnTo>
                    <a:lnTo>
                      <a:pt x="225" y="98"/>
                    </a:lnTo>
                    <a:close/>
                    <a:moveTo>
                      <a:pt x="168" y="111"/>
                    </a:moveTo>
                    <a:lnTo>
                      <a:pt x="168" y="111"/>
                    </a:lnTo>
                    <a:lnTo>
                      <a:pt x="155" y="108"/>
                    </a:lnTo>
                    <a:lnTo>
                      <a:pt x="117" y="114"/>
                    </a:lnTo>
                    <a:lnTo>
                      <a:pt x="114" y="117"/>
                    </a:lnTo>
                    <a:lnTo>
                      <a:pt x="111" y="117"/>
                    </a:lnTo>
                    <a:lnTo>
                      <a:pt x="117" y="121"/>
                    </a:lnTo>
                    <a:lnTo>
                      <a:pt x="168" y="140"/>
                    </a:lnTo>
                    <a:lnTo>
                      <a:pt x="171" y="140"/>
                    </a:lnTo>
                    <a:lnTo>
                      <a:pt x="180" y="143"/>
                    </a:lnTo>
                    <a:lnTo>
                      <a:pt x="193" y="143"/>
                    </a:lnTo>
                    <a:lnTo>
                      <a:pt x="218" y="140"/>
                    </a:lnTo>
                    <a:lnTo>
                      <a:pt x="231" y="136"/>
                    </a:lnTo>
                    <a:lnTo>
                      <a:pt x="234" y="136"/>
                    </a:lnTo>
                    <a:lnTo>
                      <a:pt x="234" y="133"/>
                    </a:lnTo>
                    <a:lnTo>
                      <a:pt x="228" y="130"/>
                    </a:lnTo>
                    <a:lnTo>
                      <a:pt x="218" y="127"/>
                    </a:lnTo>
                    <a:lnTo>
                      <a:pt x="177" y="111"/>
                    </a:lnTo>
                    <a:lnTo>
                      <a:pt x="168" y="111"/>
                    </a:lnTo>
                    <a:close/>
                    <a:moveTo>
                      <a:pt x="158" y="143"/>
                    </a:moveTo>
                    <a:lnTo>
                      <a:pt x="117" y="127"/>
                    </a:lnTo>
                    <a:lnTo>
                      <a:pt x="104" y="124"/>
                    </a:lnTo>
                    <a:lnTo>
                      <a:pt x="95" y="121"/>
                    </a:lnTo>
                    <a:lnTo>
                      <a:pt x="82" y="121"/>
                    </a:lnTo>
                    <a:lnTo>
                      <a:pt x="63" y="124"/>
                    </a:lnTo>
                    <a:lnTo>
                      <a:pt x="41" y="127"/>
                    </a:lnTo>
                    <a:lnTo>
                      <a:pt x="38" y="130"/>
                    </a:lnTo>
                    <a:lnTo>
                      <a:pt x="44" y="133"/>
                    </a:lnTo>
                    <a:lnTo>
                      <a:pt x="66" y="143"/>
                    </a:lnTo>
                    <a:lnTo>
                      <a:pt x="98" y="152"/>
                    </a:lnTo>
                    <a:lnTo>
                      <a:pt x="117" y="155"/>
                    </a:lnTo>
                    <a:lnTo>
                      <a:pt x="120" y="155"/>
                    </a:lnTo>
                    <a:lnTo>
                      <a:pt x="161" y="149"/>
                    </a:lnTo>
                    <a:lnTo>
                      <a:pt x="165" y="149"/>
                    </a:lnTo>
                    <a:lnTo>
                      <a:pt x="165" y="146"/>
                    </a:lnTo>
                    <a:lnTo>
                      <a:pt x="158" y="143"/>
                    </a:lnTo>
                    <a:close/>
                    <a:moveTo>
                      <a:pt x="278" y="177"/>
                    </a:moveTo>
                    <a:lnTo>
                      <a:pt x="278" y="177"/>
                    </a:lnTo>
                    <a:lnTo>
                      <a:pt x="282" y="177"/>
                    </a:lnTo>
                    <a:lnTo>
                      <a:pt x="282" y="174"/>
                    </a:lnTo>
                    <a:lnTo>
                      <a:pt x="275" y="171"/>
                    </a:lnTo>
                    <a:lnTo>
                      <a:pt x="269" y="168"/>
                    </a:lnTo>
                    <a:lnTo>
                      <a:pt x="222" y="152"/>
                    </a:lnTo>
                    <a:lnTo>
                      <a:pt x="218" y="152"/>
                    </a:lnTo>
                    <a:lnTo>
                      <a:pt x="209" y="149"/>
                    </a:lnTo>
                    <a:lnTo>
                      <a:pt x="199" y="149"/>
                    </a:lnTo>
                    <a:lnTo>
                      <a:pt x="168" y="155"/>
                    </a:lnTo>
                    <a:lnTo>
                      <a:pt x="133" y="162"/>
                    </a:lnTo>
                    <a:lnTo>
                      <a:pt x="130" y="162"/>
                    </a:lnTo>
                    <a:lnTo>
                      <a:pt x="130" y="165"/>
                    </a:lnTo>
                    <a:lnTo>
                      <a:pt x="136" y="168"/>
                    </a:lnTo>
                    <a:lnTo>
                      <a:pt x="168" y="181"/>
                    </a:lnTo>
                    <a:lnTo>
                      <a:pt x="190" y="187"/>
                    </a:lnTo>
                    <a:lnTo>
                      <a:pt x="203" y="190"/>
                    </a:lnTo>
                    <a:lnTo>
                      <a:pt x="212" y="190"/>
                    </a:lnTo>
                    <a:lnTo>
                      <a:pt x="218" y="190"/>
                    </a:lnTo>
                    <a:lnTo>
                      <a:pt x="269" y="181"/>
                    </a:lnTo>
                    <a:lnTo>
                      <a:pt x="278" y="177"/>
                    </a:lnTo>
                    <a:close/>
                    <a:moveTo>
                      <a:pt x="269" y="165"/>
                    </a:moveTo>
                    <a:lnTo>
                      <a:pt x="285" y="168"/>
                    </a:lnTo>
                    <a:lnTo>
                      <a:pt x="297" y="171"/>
                    </a:lnTo>
                    <a:lnTo>
                      <a:pt x="307" y="171"/>
                    </a:lnTo>
                    <a:lnTo>
                      <a:pt x="323" y="168"/>
                    </a:lnTo>
                    <a:lnTo>
                      <a:pt x="345" y="165"/>
                    </a:lnTo>
                    <a:lnTo>
                      <a:pt x="348" y="165"/>
                    </a:lnTo>
                    <a:lnTo>
                      <a:pt x="348" y="162"/>
                    </a:lnTo>
                    <a:lnTo>
                      <a:pt x="342" y="159"/>
                    </a:lnTo>
                    <a:lnTo>
                      <a:pt x="323" y="152"/>
                    </a:lnTo>
                    <a:lnTo>
                      <a:pt x="288" y="140"/>
                    </a:lnTo>
                    <a:lnTo>
                      <a:pt x="269" y="136"/>
                    </a:lnTo>
                    <a:lnTo>
                      <a:pt x="266" y="136"/>
                    </a:lnTo>
                    <a:lnTo>
                      <a:pt x="228" y="143"/>
                    </a:lnTo>
                    <a:lnTo>
                      <a:pt x="225" y="146"/>
                    </a:lnTo>
                    <a:lnTo>
                      <a:pt x="231" y="149"/>
                    </a:lnTo>
                    <a:lnTo>
                      <a:pt x="269" y="165"/>
                    </a:lnTo>
                    <a:close/>
                    <a:moveTo>
                      <a:pt x="354" y="127"/>
                    </a:moveTo>
                    <a:lnTo>
                      <a:pt x="354" y="127"/>
                    </a:lnTo>
                    <a:lnTo>
                      <a:pt x="345" y="124"/>
                    </a:lnTo>
                    <a:lnTo>
                      <a:pt x="332" y="124"/>
                    </a:lnTo>
                    <a:lnTo>
                      <a:pt x="323" y="127"/>
                    </a:lnTo>
                    <a:lnTo>
                      <a:pt x="294" y="133"/>
                    </a:lnTo>
                    <a:lnTo>
                      <a:pt x="291" y="133"/>
                    </a:lnTo>
                    <a:lnTo>
                      <a:pt x="297" y="136"/>
                    </a:lnTo>
                    <a:lnTo>
                      <a:pt x="323" y="146"/>
                    </a:lnTo>
                    <a:lnTo>
                      <a:pt x="351" y="155"/>
                    </a:lnTo>
                    <a:lnTo>
                      <a:pt x="364" y="159"/>
                    </a:lnTo>
                    <a:lnTo>
                      <a:pt x="373" y="159"/>
                    </a:lnTo>
                    <a:lnTo>
                      <a:pt x="411" y="152"/>
                    </a:lnTo>
                    <a:lnTo>
                      <a:pt x="415" y="152"/>
                    </a:lnTo>
                    <a:lnTo>
                      <a:pt x="415" y="149"/>
                    </a:lnTo>
                    <a:lnTo>
                      <a:pt x="408" y="146"/>
                    </a:lnTo>
                    <a:lnTo>
                      <a:pt x="373" y="133"/>
                    </a:lnTo>
                    <a:lnTo>
                      <a:pt x="354" y="127"/>
                    </a:lnTo>
                    <a:close/>
                    <a:moveTo>
                      <a:pt x="424" y="146"/>
                    </a:moveTo>
                    <a:lnTo>
                      <a:pt x="424" y="146"/>
                    </a:lnTo>
                    <a:lnTo>
                      <a:pt x="440" y="146"/>
                    </a:lnTo>
                    <a:lnTo>
                      <a:pt x="475" y="140"/>
                    </a:lnTo>
                    <a:lnTo>
                      <a:pt x="478" y="140"/>
                    </a:lnTo>
                    <a:lnTo>
                      <a:pt x="475" y="136"/>
                    </a:lnTo>
                    <a:lnTo>
                      <a:pt x="471" y="133"/>
                    </a:lnTo>
                    <a:lnTo>
                      <a:pt x="424" y="117"/>
                    </a:lnTo>
                    <a:lnTo>
                      <a:pt x="418" y="117"/>
                    </a:lnTo>
                    <a:lnTo>
                      <a:pt x="408" y="114"/>
                    </a:lnTo>
                    <a:lnTo>
                      <a:pt x="399" y="114"/>
                    </a:lnTo>
                    <a:lnTo>
                      <a:pt x="373" y="117"/>
                    </a:lnTo>
                    <a:lnTo>
                      <a:pt x="361" y="121"/>
                    </a:lnTo>
                    <a:lnTo>
                      <a:pt x="358" y="121"/>
                    </a:lnTo>
                    <a:lnTo>
                      <a:pt x="358" y="124"/>
                    </a:lnTo>
                    <a:lnTo>
                      <a:pt x="364" y="127"/>
                    </a:lnTo>
                    <a:lnTo>
                      <a:pt x="373" y="130"/>
                    </a:lnTo>
                    <a:lnTo>
                      <a:pt x="418" y="146"/>
                    </a:lnTo>
                    <a:lnTo>
                      <a:pt x="424" y="146"/>
                    </a:lnTo>
                    <a:close/>
                    <a:moveTo>
                      <a:pt x="503" y="136"/>
                    </a:moveTo>
                    <a:lnTo>
                      <a:pt x="525" y="130"/>
                    </a:lnTo>
                    <a:lnTo>
                      <a:pt x="538" y="130"/>
                    </a:lnTo>
                    <a:lnTo>
                      <a:pt x="541" y="127"/>
                    </a:lnTo>
                    <a:lnTo>
                      <a:pt x="532" y="124"/>
                    </a:lnTo>
                    <a:lnTo>
                      <a:pt x="525" y="121"/>
                    </a:lnTo>
                    <a:lnTo>
                      <a:pt x="481" y="105"/>
                    </a:lnTo>
                    <a:lnTo>
                      <a:pt x="475" y="105"/>
                    </a:lnTo>
                    <a:lnTo>
                      <a:pt x="459" y="102"/>
                    </a:lnTo>
                    <a:lnTo>
                      <a:pt x="424" y="108"/>
                    </a:lnTo>
                    <a:lnTo>
                      <a:pt x="421" y="111"/>
                    </a:lnTo>
                    <a:lnTo>
                      <a:pt x="424" y="111"/>
                    </a:lnTo>
                    <a:lnTo>
                      <a:pt x="427" y="114"/>
                    </a:lnTo>
                    <a:lnTo>
                      <a:pt x="475" y="130"/>
                    </a:lnTo>
                    <a:lnTo>
                      <a:pt x="481" y="133"/>
                    </a:lnTo>
                    <a:lnTo>
                      <a:pt x="494" y="136"/>
                    </a:lnTo>
                    <a:lnTo>
                      <a:pt x="503" y="136"/>
                    </a:lnTo>
                    <a:close/>
                    <a:moveTo>
                      <a:pt x="563" y="124"/>
                    </a:moveTo>
                    <a:lnTo>
                      <a:pt x="579" y="121"/>
                    </a:lnTo>
                    <a:lnTo>
                      <a:pt x="595" y="117"/>
                    </a:lnTo>
                    <a:lnTo>
                      <a:pt x="598" y="117"/>
                    </a:lnTo>
                    <a:lnTo>
                      <a:pt x="598" y="114"/>
                    </a:lnTo>
                    <a:lnTo>
                      <a:pt x="592" y="111"/>
                    </a:lnTo>
                    <a:lnTo>
                      <a:pt x="579" y="108"/>
                    </a:lnTo>
                    <a:lnTo>
                      <a:pt x="541" y="95"/>
                    </a:lnTo>
                    <a:lnTo>
                      <a:pt x="525" y="92"/>
                    </a:lnTo>
                    <a:lnTo>
                      <a:pt x="519" y="92"/>
                    </a:lnTo>
                    <a:lnTo>
                      <a:pt x="484" y="98"/>
                    </a:lnTo>
                    <a:lnTo>
                      <a:pt x="484" y="102"/>
                    </a:lnTo>
                    <a:lnTo>
                      <a:pt x="490" y="105"/>
                    </a:lnTo>
                    <a:lnTo>
                      <a:pt x="525" y="117"/>
                    </a:lnTo>
                    <a:lnTo>
                      <a:pt x="541" y="121"/>
                    </a:lnTo>
                    <a:lnTo>
                      <a:pt x="554" y="124"/>
                    </a:lnTo>
                    <a:lnTo>
                      <a:pt x="563" y="124"/>
                    </a:lnTo>
                    <a:close/>
                    <a:moveTo>
                      <a:pt x="620" y="114"/>
                    </a:moveTo>
                    <a:lnTo>
                      <a:pt x="630" y="111"/>
                    </a:lnTo>
                    <a:lnTo>
                      <a:pt x="652" y="108"/>
                    </a:lnTo>
                    <a:lnTo>
                      <a:pt x="655" y="105"/>
                    </a:lnTo>
                    <a:lnTo>
                      <a:pt x="649" y="102"/>
                    </a:lnTo>
                    <a:lnTo>
                      <a:pt x="630" y="95"/>
                    </a:lnTo>
                    <a:lnTo>
                      <a:pt x="598" y="86"/>
                    </a:lnTo>
                    <a:lnTo>
                      <a:pt x="585" y="83"/>
                    </a:lnTo>
                    <a:lnTo>
                      <a:pt x="576" y="83"/>
                    </a:lnTo>
                    <a:lnTo>
                      <a:pt x="544" y="89"/>
                    </a:lnTo>
                    <a:lnTo>
                      <a:pt x="541" y="89"/>
                    </a:lnTo>
                    <a:lnTo>
                      <a:pt x="547" y="92"/>
                    </a:lnTo>
                    <a:lnTo>
                      <a:pt x="579" y="102"/>
                    </a:lnTo>
                    <a:lnTo>
                      <a:pt x="601" y="111"/>
                    </a:lnTo>
                    <a:lnTo>
                      <a:pt x="611" y="114"/>
                    </a:lnTo>
                    <a:lnTo>
                      <a:pt x="620" y="114"/>
                    </a:lnTo>
                    <a:close/>
                    <a:moveTo>
                      <a:pt x="677" y="102"/>
                    </a:moveTo>
                    <a:lnTo>
                      <a:pt x="680" y="102"/>
                    </a:lnTo>
                    <a:lnTo>
                      <a:pt x="709" y="95"/>
                    </a:lnTo>
                    <a:lnTo>
                      <a:pt x="702" y="92"/>
                    </a:lnTo>
                    <a:lnTo>
                      <a:pt x="680" y="83"/>
                    </a:lnTo>
                    <a:lnTo>
                      <a:pt x="652" y="76"/>
                    </a:lnTo>
                    <a:lnTo>
                      <a:pt x="642" y="73"/>
                    </a:lnTo>
                    <a:lnTo>
                      <a:pt x="633" y="73"/>
                    </a:lnTo>
                    <a:lnTo>
                      <a:pt x="630" y="73"/>
                    </a:lnTo>
                    <a:lnTo>
                      <a:pt x="601" y="79"/>
                    </a:lnTo>
                    <a:lnTo>
                      <a:pt x="598" y="79"/>
                    </a:lnTo>
                    <a:lnTo>
                      <a:pt x="604" y="83"/>
                    </a:lnTo>
                    <a:lnTo>
                      <a:pt x="630" y="92"/>
                    </a:lnTo>
                    <a:lnTo>
                      <a:pt x="658" y="98"/>
                    </a:lnTo>
                    <a:lnTo>
                      <a:pt x="668" y="102"/>
                    </a:lnTo>
                    <a:lnTo>
                      <a:pt x="677" y="102"/>
                    </a:lnTo>
                    <a:close/>
                    <a:moveTo>
                      <a:pt x="731" y="92"/>
                    </a:moveTo>
                    <a:lnTo>
                      <a:pt x="731" y="92"/>
                    </a:lnTo>
                    <a:lnTo>
                      <a:pt x="763" y="86"/>
                    </a:lnTo>
                    <a:lnTo>
                      <a:pt x="756" y="83"/>
                    </a:lnTo>
                    <a:lnTo>
                      <a:pt x="731" y="73"/>
                    </a:lnTo>
                    <a:lnTo>
                      <a:pt x="706" y="67"/>
                    </a:lnTo>
                    <a:lnTo>
                      <a:pt x="687" y="64"/>
                    </a:lnTo>
                    <a:lnTo>
                      <a:pt x="680" y="64"/>
                    </a:lnTo>
                    <a:lnTo>
                      <a:pt x="655" y="67"/>
                    </a:lnTo>
                    <a:lnTo>
                      <a:pt x="655" y="70"/>
                    </a:lnTo>
                    <a:lnTo>
                      <a:pt x="661" y="73"/>
                    </a:lnTo>
                    <a:lnTo>
                      <a:pt x="680" y="79"/>
                    </a:lnTo>
                    <a:lnTo>
                      <a:pt x="712" y="89"/>
                    </a:lnTo>
                    <a:lnTo>
                      <a:pt x="721" y="92"/>
                    </a:lnTo>
                    <a:lnTo>
                      <a:pt x="731" y="92"/>
                    </a:lnTo>
                    <a:close/>
                    <a:moveTo>
                      <a:pt x="782" y="83"/>
                    </a:moveTo>
                    <a:lnTo>
                      <a:pt x="782" y="83"/>
                    </a:lnTo>
                    <a:lnTo>
                      <a:pt x="785" y="83"/>
                    </a:lnTo>
                    <a:lnTo>
                      <a:pt x="813" y="76"/>
                    </a:lnTo>
                    <a:lnTo>
                      <a:pt x="807" y="73"/>
                    </a:lnTo>
                    <a:lnTo>
                      <a:pt x="782" y="64"/>
                    </a:lnTo>
                    <a:lnTo>
                      <a:pt x="756" y="57"/>
                    </a:lnTo>
                    <a:lnTo>
                      <a:pt x="737" y="54"/>
                    </a:lnTo>
                    <a:lnTo>
                      <a:pt x="731" y="54"/>
                    </a:lnTo>
                    <a:lnTo>
                      <a:pt x="709" y="60"/>
                    </a:lnTo>
                    <a:lnTo>
                      <a:pt x="706" y="60"/>
                    </a:lnTo>
                    <a:lnTo>
                      <a:pt x="709" y="60"/>
                    </a:lnTo>
                    <a:lnTo>
                      <a:pt x="715" y="64"/>
                    </a:lnTo>
                    <a:lnTo>
                      <a:pt x="731" y="70"/>
                    </a:lnTo>
                    <a:lnTo>
                      <a:pt x="763" y="79"/>
                    </a:lnTo>
                    <a:lnTo>
                      <a:pt x="782" y="83"/>
                    </a:lnTo>
                    <a:close/>
                    <a:moveTo>
                      <a:pt x="832" y="73"/>
                    </a:moveTo>
                    <a:lnTo>
                      <a:pt x="832" y="73"/>
                    </a:lnTo>
                    <a:lnTo>
                      <a:pt x="861" y="67"/>
                    </a:lnTo>
                    <a:lnTo>
                      <a:pt x="864" y="67"/>
                    </a:lnTo>
                    <a:lnTo>
                      <a:pt x="857" y="64"/>
                    </a:lnTo>
                    <a:lnTo>
                      <a:pt x="832" y="54"/>
                    </a:lnTo>
                    <a:lnTo>
                      <a:pt x="807" y="48"/>
                    </a:lnTo>
                    <a:lnTo>
                      <a:pt x="788" y="45"/>
                    </a:lnTo>
                    <a:lnTo>
                      <a:pt x="782" y="45"/>
                    </a:lnTo>
                    <a:lnTo>
                      <a:pt x="759" y="51"/>
                    </a:lnTo>
                    <a:lnTo>
                      <a:pt x="766" y="54"/>
                    </a:lnTo>
                    <a:lnTo>
                      <a:pt x="782" y="60"/>
                    </a:lnTo>
                    <a:lnTo>
                      <a:pt x="813" y="70"/>
                    </a:lnTo>
                    <a:lnTo>
                      <a:pt x="832" y="73"/>
                    </a:lnTo>
                    <a:close/>
                    <a:moveTo>
                      <a:pt x="813" y="45"/>
                    </a:moveTo>
                    <a:lnTo>
                      <a:pt x="832" y="51"/>
                    </a:lnTo>
                    <a:lnTo>
                      <a:pt x="864" y="60"/>
                    </a:lnTo>
                    <a:lnTo>
                      <a:pt x="883" y="64"/>
                    </a:lnTo>
                    <a:lnTo>
                      <a:pt x="886" y="64"/>
                    </a:lnTo>
                    <a:lnTo>
                      <a:pt x="908" y="57"/>
                    </a:lnTo>
                    <a:lnTo>
                      <a:pt x="911" y="57"/>
                    </a:lnTo>
                    <a:lnTo>
                      <a:pt x="905" y="54"/>
                    </a:lnTo>
                    <a:lnTo>
                      <a:pt x="886" y="48"/>
                    </a:lnTo>
                    <a:lnTo>
                      <a:pt x="854" y="38"/>
                    </a:lnTo>
                    <a:lnTo>
                      <a:pt x="838" y="35"/>
                    </a:lnTo>
                    <a:lnTo>
                      <a:pt x="832" y="38"/>
                    </a:lnTo>
                    <a:lnTo>
                      <a:pt x="810" y="41"/>
                    </a:lnTo>
                    <a:lnTo>
                      <a:pt x="807" y="41"/>
                    </a:lnTo>
                    <a:lnTo>
                      <a:pt x="807" y="45"/>
                    </a:lnTo>
                    <a:lnTo>
                      <a:pt x="813" y="45"/>
                    </a:lnTo>
                    <a:close/>
                    <a:moveTo>
                      <a:pt x="905" y="73"/>
                    </a:moveTo>
                    <a:lnTo>
                      <a:pt x="937" y="83"/>
                    </a:lnTo>
                    <a:lnTo>
                      <a:pt x="956" y="89"/>
                    </a:lnTo>
                    <a:lnTo>
                      <a:pt x="971" y="92"/>
                    </a:lnTo>
                    <a:lnTo>
                      <a:pt x="987" y="89"/>
                    </a:lnTo>
                    <a:lnTo>
                      <a:pt x="1000" y="86"/>
                    </a:lnTo>
                    <a:lnTo>
                      <a:pt x="994" y="83"/>
                    </a:lnTo>
                    <a:lnTo>
                      <a:pt x="987" y="79"/>
                    </a:lnTo>
                    <a:lnTo>
                      <a:pt x="943" y="67"/>
                    </a:lnTo>
                    <a:lnTo>
                      <a:pt x="937" y="64"/>
                    </a:lnTo>
                    <a:lnTo>
                      <a:pt x="924" y="64"/>
                    </a:lnTo>
                    <a:lnTo>
                      <a:pt x="899" y="70"/>
                    </a:lnTo>
                    <a:lnTo>
                      <a:pt x="895" y="70"/>
                    </a:lnTo>
                    <a:lnTo>
                      <a:pt x="905" y="73"/>
                    </a:lnTo>
                    <a:close/>
                    <a:moveTo>
                      <a:pt x="924" y="102"/>
                    </a:moveTo>
                    <a:lnTo>
                      <a:pt x="937" y="98"/>
                    </a:lnTo>
                    <a:lnTo>
                      <a:pt x="952" y="95"/>
                    </a:lnTo>
                    <a:lnTo>
                      <a:pt x="946" y="92"/>
                    </a:lnTo>
                    <a:lnTo>
                      <a:pt x="937" y="89"/>
                    </a:lnTo>
                    <a:lnTo>
                      <a:pt x="895" y="76"/>
                    </a:lnTo>
                    <a:lnTo>
                      <a:pt x="886" y="73"/>
                    </a:lnTo>
                    <a:lnTo>
                      <a:pt x="876" y="73"/>
                    </a:lnTo>
                    <a:lnTo>
                      <a:pt x="848" y="79"/>
                    </a:lnTo>
                    <a:lnTo>
                      <a:pt x="845" y="79"/>
                    </a:lnTo>
                    <a:lnTo>
                      <a:pt x="848" y="79"/>
                    </a:lnTo>
                    <a:lnTo>
                      <a:pt x="854" y="83"/>
                    </a:lnTo>
                    <a:lnTo>
                      <a:pt x="886" y="92"/>
                    </a:lnTo>
                    <a:lnTo>
                      <a:pt x="905" y="98"/>
                    </a:lnTo>
                    <a:lnTo>
                      <a:pt x="924" y="102"/>
                    </a:lnTo>
                    <a:close/>
                    <a:moveTo>
                      <a:pt x="873" y="111"/>
                    </a:moveTo>
                    <a:lnTo>
                      <a:pt x="886" y="111"/>
                    </a:lnTo>
                    <a:lnTo>
                      <a:pt x="902" y="108"/>
                    </a:lnTo>
                    <a:lnTo>
                      <a:pt x="902" y="105"/>
                    </a:lnTo>
                    <a:lnTo>
                      <a:pt x="895" y="102"/>
                    </a:lnTo>
                    <a:lnTo>
                      <a:pt x="886" y="98"/>
                    </a:lnTo>
                    <a:lnTo>
                      <a:pt x="845" y="86"/>
                    </a:lnTo>
                    <a:lnTo>
                      <a:pt x="835" y="83"/>
                    </a:lnTo>
                    <a:lnTo>
                      <a:pt x="826" y="83"/>
                    </a:lnTo>
                    <a:lnTo>
                      <a:pt x="797" y="89"/>
                    </a:lnTo>
                    <a:lnTo>
                      <a:pt x="794" y="89"/>
                    </a:lnTo>
                    <a:lnTo>
                      <a:pt x="801" y="92"/>
                    </a:lnTo>
                    <a:lnTo>
                      <a:pt x="835" y="105"/>
                    </a:lnTo>
                    <a:lnTo>
                      <a:pt x="854" y="111"/>
                    </a:lnTo>
                    <a:lnTo>
                      <a:pt x="864" y="111"/>
                    </a:lnTo>
                    <a:lnTo>
                      <a:pt x="873" y="111"/>
                    </a:lnTo>
                    <a:close/>
                    <a:moveTo>
                      <a:pt x="820" y="124"/>
                    </a:moveTo>
                    <a:lnTo>
                      <a:pt x="835" y="121"/>
                    </a:lnTo>
                    <a:lnTo>
                      <a:pt x="851" y="117"/>
                    </a:lnTo>
                    <a:lnTo>
                      <a:pt x="851" y="114"/>
                    </a:lnTo>
                    <a:lnTo>
                      <a:pt x="845" y="111"/>
                    </a:lnTo>
                    <a:lnTo>
                      <a:pt x="835" y="108"/>
                    </a:lnTo>
                    <a:lnTo>
                      <a:pt x="791" y="95"/>
                    </a:lnTo>
                    <a:lnTo>
                      <a:pt x="782" y="92"/>
                    </a:lnTo>
                    <a:lnTo>
                      <a:pt x="772" y="92"/>
                    </a:lnTo>
                    <a:lnTo>
                      <a:pt x="744" y="98"/>
                    </a:lnTo>
                    <a:lnTo>
                      <a:pt x="740" y="98"/>
                    </a:lnTo>
                    <a:lnTo>
                      <a:pt x="740" y="102"/>
                    </a:lnTo>
                    <a:lnTo>
                      <a:pt x="747" y="105"/>
                    </a:lnTo>
                    <a:lnTo>
                      <a:pt x="782" y="114"/>
                    </a:lnTo>
                    <a:lnTo>
                      <a:pt x="801" y="121"/>
                    </a:lnTo>
                    <a:lnTo>
                      <a:pt x="810" y="124"/>
                    </a:lnTo>
                    <a:lnTo>
                      <a:pt x="820" y="124"/>
                    </a:lnTo>
                    <a:close/>
                    <a:moveTo>
                      <a:pt x="766" y="133"/>
                    </a:moveTo>
                    <a:lnTo>
                      <a:pt x="782" y="130"/>
                    </a:lnTo>
                    <a:lnTo>
                      <a:pt x="797" y="127"/>
                    </a:lnTo>
                    <a:lnTo>
                      <a:pt x="791" y="124"/>
                    </a:lnTo>
                    <a:lnTo>
                      <a:pt x="782" y="121"/>
                    </a:lnTo>
                    <a:lnTo>
                      <a:pt x="737" y="105"/>
                    </a:lnTo>
                    <a:lnTo>
                      <a:pt x="731" y="105"/>
                    </a:lnTo>
                    <a:lnTo>
                      <a:pt x="718" y="102"/>
                    </a:lnTo>
                    <a:lnTo>
                      <a:pt x="687" y="108"/>
                    </a:lnTo>
                    <a:lnTo>
                      <a:pt x="687" y="111"/>
                    </a:lnTo>
                    <a:lnTo>
                      <a:pt x="693" y="114"/>
                    </a:lnTo>
                    <a:lnTo>
                      <a:pt x="731" y="127"/>
                    </a:lnTo>
                    <a:lnTo>
                      <a:pt x="744" y="133"/>
                    </a:lnTo>
                    <a:lnTo>
                      <a:pt x="756" y="133"/>
                    </a:lnTo>
                    <a:lnTo>
                      <a:pt x="766" y="133"/>
                    </a:lnTo>
                    <a:close/>
                    <a:moveTo>
                      <a:pt x="709" y="146"/>
                    </a:moveTo>
                    <a:lnTo>
                      <a:pt x="731" y="143"/>
                    </a:lnTo>
                    <a:lnTo>
                      <a:pt x="740" y="140"/>
                    </a:lnTo>
                    <a:lnTo>
                      <a:pt x="744" y="140"/>
                    </a:lnTo>
                    <a:lnTo>
                      <a:pt x="740" y="136"/>
                    </a:lnTo>
                    <a:lnTo>
                      <a:pt x="734" y="133"/>
                    </a:lnTo>
                    <a:lnTo>
                      <a:pt x="731" y="133"/>
                    </a:lnTo>
                    <a:lnTo>
                      <a:pt x="683" y="117"/>
                    </a:lnTo>
                    <a:lnTo>
                      <a:pt x="680" y="117"/>
                    </a:lnTo>
                    <a:lnTo>
                      <a:pt x="661" y="114"/>
                    </a:lnTo>
                    <a:lnTo>
                      <a:pt x="630" y="121"/>
                    </a:lnTo>
                    <a:lnTo>
                      <a:pt x="627" y="121"/>
                    </a:lnTo>
                    <a:lnTo>
                      <a:pt x="630" y="124"/>
                    </a:lnTo>
                    <a:lnTo>
                      <a:pt x="633" y="127"/>
                    </a:lnTo>
                    <a:lnTo>
                      <a:pt x="680" y="140"/>
                    </a:lnTo>
                    <a:lnTo>
                      <a:pt x="687" y="143"/>
                    </a:lnTo>
                    <a:lnTo>
                      <a:pt x="699" y="146"/>
                    </a:lnTo>
                    <a:lnTo>
                      <a:pt x="709" y="146"/>
                    </a:lnTo>
                    <a:close/>
                    <a:moveTo>
                      <a:pt x="630" y="155"/>
                    </a:moveTo>
                    <a:lnTo>
                      <a:pt x="630" y="155"/>
                    </a:lnTo>
                    <a:lnTo>
                      <a:pt x="639" y="159"/>
                    </a:lnTo>
                    <a:lnTo>
                      <a:pt x="649" y="159"/>
                    </a:lnTo>
                    <a:lnTo>
                      <a:pt x="680" y="152"/>
                    </a:lnTo>
                    <a:lnTo>
                      <a:pt x="683" y="152"/>
                    </a:lnTo>
                    <a:lnTo>
                      <a:pt x="683" y="149"/>
                    </a:lnTo>
                    <a:lnTo>
                      <a:pt x="680" y="146"/>
                    </a:lnTo>
                    <a:lnTo>
                      <a:pt x="677" y="146"/>
                    </a:lnTo>
                    <a:lnTo>
                      <a:pt x="630" y="130"/>
                    </a:lnTo>
                    <a:lnTo>
                      <a:pt x="623" y="127"/>
                    </a:lnTo>
                    <a:lnTo>
                      <a:pt x="614" y="124"/>
                    </a:lnTo>
                    <a:lnTo>
                      <a:pt x="604" y="124"/>
                    </a:lnTo>
                    <a:lnTo>
                      <a:pt x="579" y="130"/>
                    </a:lnTo>
                    <a:lnTo>
                      <a:pt x="570" y="130"/>
                    </a:lnTo>
                    <a:lnTo>
                      <a:pt x="566" y="133"/>
                    </a:lnTo>
                    <a:lnTo>
                      <a:pt x="573" y="136"/>
                    </a:lnTo>
                    <a:lnTo>
                      <a:pt x="579" y="140"/>
                    </a:lnTo>
                    <a:lnTo>
                      <a:pt x="630" y="155"/>
                    </a:lnTo>
                    <a:close/>
                    <a:moveTo>
                      <a:pt x="579" y="171"/>
                    </a:moveTo>
                    <a:lnTo>
                      <a:pt x="579" y="171"/>
                    </a:lnTo>
                    <a:lnTo>
                      <a:pt x="589" y="171"/>
                    </a:lnTo>
                    <a:lnTo>
                      <a:pt x="623" y="165"/>
                    </a:lnTo>
                    <a:lnTo>
                      <a:pt x="623" y="162"/>
                    </a:lnTo>
                    <a:lnTo>
                      <a:pt x="617" y="159"/>
                    </a:lnTo>
                    <a:lnTo>
                      <a:pt x="579" y="143"/>
                    </a:lnTo>
                    <a:lnTo>
                      <a:pt x="563" y="140"/>
                    </a:lnTo>
                    <a:lnTo>
                      <a:pt x="551" y="136"/>
                    </a:lnTo>
                    <a:lnTo>
                      <a:pt x="541" y="136"/>
                    </a:lnTo>
                    <a:lnTo>
                      <a:pt x="525" y="140"/>
                    </a:lnTo>
                    <a:lnTo>
                      <a:pt x="506" y="143"/>
                    </a:lnTo>
                    <a:lnTo>
                      <a:pt x="506" y="146"/>
                    </a:lnTo>
                    <a:lnTo>
                      <a:pt x="513" y="149"/>
                    </a:lnTo>
                    <a:lnTo>
                      <a:pt x="525" y="155"/>
                    </a:lnTo>
                    <a:lnTo>
                      <a:pt x="566" y="168"/>
                    </a:lnTo>
                    <a:lnTo>
                      <a:pt x="579" y="171"/>
                    </a:lnTo>
                    <a:close/>
                    <a:moveTo>
                      <a:pt x="525" y="184"/>
                    </a:moveTo>
                    <a:lnTo>
                      <a:pt x="528" y="184"/>
                    </a:lnTo>
                    <a:lnTo>
                      <a:pt x="560" y="177"/>
                    </a:lnTo>
                    <a:lnTo>
                      <a:pt x="563" y="174"/>
                    </a:lnTo>
                    <a:lnTo>
                      <a:pt x="554" y="171"/>
                    </a:lnTo>
                    <a:lnTo>
                      <a:pt x="525" y="162"/>
                    </a:lnTo>
                    <a:lnTo>
                      <a:pt x="500" y="152"/>
                    </a:lnTo>
                    <a:lnTo>
                      <a:pt x="490" y="149"/>
                    </a:lnTo>
                    <a:lnTo>
                      <a:pt x="478" y="149"/>
                    </a:lnTo>
                    <a:lnTo>
                      <a:pt x="475" y="149"/>
                    </a:lnTo>
                    <a:lnTo>
                      <a:pt x="443" y="155"/>
                    </a:lnTo>
                    <a:lnTo>
                      <a:pt x="440" y="155"/>
                    </a:lnTo>
                    <a:lnTo>
                      <a:pt x="440" y="159"/>
                    </a:lnTo>
                    <a:lnTo>
                      <a:pt x="446" y="162"/>
                    </a:lnTo>
                    <a:lnTo>
                      <a:pt x="475" y="171"/>
                    </a:lnTo>
                    <a:lnTo>
                      <a:pt x="503" y="181"/>
                    </a:lnTo>
                    <a:lnTo>
                      <a:pt x="513" y="184"/>
                    </a:lnTo>
                    <a:lnTo>
                      <a:pt x="525" y="184"/>
                    </a:lnTo>
                    <a:close/>
                    <a:moveTo>
                      <a:pt x="459" y="196"/>
                    </a:moveTo>
                    <a:lnTo>
                      <a:pt x="475" y="193"/>
                    </a:lnTo>
                    <a:lnTo>
                      <a:pt x="494" y="190"/>
                    </a:lnTo>
                    <a:lnTo>
                      <a:pt x="497" y="190"/>
                    </a:lnTo>
                    <a:lnTo>
                      <a:pt x="497" y="187"/>
                    </a:lnTo>
                    <a:lnTo>
                      <a:pt x="490" y="184"/>
                    </a:lnTo>
                    <a:lnTo>
                      <a:pt x="475" y="177"/>
                    </a:lnTo>
                    <a:lnTo>
                      <a:pt x="437" y="165"/>
                    </a:lnTo>
                    <a:lnTo>
                      <a:pt x="424" y="162"/>
                    </a:lnTo>
                    <a:lnTo>
                      <a:pt x="415" y="162"/>
                    </a:lnTo>
                    <a:lnTo>
                      <a:pt x="377" y="168"/>
                    </a:lnTo>
                    <a:lnTo>
                      <a:pt x="373" y="171"/>
                    </a:lnTo>
                    <a:lnTo>
                      <a:pt x="380" y="174"/>
                    </a:lnTo>
                    <a:lnTo>
                      <a:pt x="424" y="190"/>
                    </a:lnTo>
                    <a:lnTo>
                      <a:pt x="433" y="193"/>
                    </a:lnTo>
                    <a:lnTo>
                      <a:pt x="446" y="196"/>
                    </a:lnTo>
                    <a:lnTo>
                      <a:pt x="459" y="196"/>
                    </a:lnTo>
                    <a:close/>
                    <a:moveTo>
                      <a:pt x="323" y="193"/>
                    </a:moveTo>
                    <a:lnTo>
                      <a:pt x="364" y="209"/>
                    </a:lnTo>
                    <a:lnTo>
                      <a:pt x="373" y="212"/>
                    </a:lnTo>
                    <a:lnTo>
                      <a:pt x="389" y="212"/>
                    </a:lnTo>
                    <a:lnTo>
                      <a:pt x="424" y="203"/>
                    </a:lnTo>
                    <a:lnTo>
                      <a:pt x="427" y="203"/>
                    </a:lnTo>
                    <a:lnTo>
                      <a:pt x="430" y="200"/>
                    </a:lnTo>
                    <a:lnTo>
                      <a:pt x="424" y="196"/>
                    </a:lnTo>
                    <a:lnTo>
                      <a:pt x="373" y="181"/>
                    </a:lnTo>
                    <a:lnTo>
                      <a:pt x="367" y="177"/>
                    </a:lnTo>
                    <a:lnTo>
                      <a:pt x="354" y="174"/>
                    </a:lnTo>
                    <a:lnTo>
                      <a:pt x="345" y="174"/>
                    </a:lnTo>
                    <a:lnTo>
                      <a:pt x="323" y="177"/>
                    </a:lnTo>
                    <a:lnTo>
                      <a:pt x="304" y="181"/>
                    </a:lnTo>
                    <a:lnTo>
                      <a:pt x="304" y="184"/>
                    </a:lnTo>
                    <a:lnTo>
                      <a:pt x="301" y="184"/>
                    </a:lnTo>
                    <a:lnTo>
                      <a:pt x="310" y="190"/>
                    </a:lnTo>
                    <a:lnTo>
                      <a:pt x="323" y="193"/>
                    </a:lnTo>
                    <a:close/>
                    <a:moveTo>
                      <a:pt x="351" y="212"/>
                    </a:moveTo>
                    <a:lnTo>
                      <a:pt x="323" y="200"/>
                    </a:lnTo>
                    <a:lnTo>
                      <a:pt x="297" y="190"/>
                    </a:lnTo>
                    <a:lnTo>
                      <a:pt x="285" y="187"/>
                    </a:lnTo>
                    <a:lnTo>
                      <a:pt x="272" y="187"/>
                    </a:lnTo>
                    <a:lnTo>
                      <a:pt x="269" y="190"/>
                    </a:lnTo>
                    <a:lnTo>
                      <a:pt x="231" y="196"/>
                    </a:lnTo>
                    <a:lnTo>
                      <a:pt x="228" y="196"/>
                    </a:lnTo>
                    <a:lnTo>
                      <a:pt x="228" y="200"/>
                    </a:lnTo>
                    <a:lnTo>
                      <a:pt x="234" y="203"/>
                    </a:lnTo>
                    <a:lnTo>
                      <a:pt x="272" y="215"/>
                    </a:lnTo>
                    <a:lnTo>
                      <a:pt x="291" y="225"/>
                    </a:lnTo>
                    <a:lnTo>
                      <a:pt x="304" y="225"/>
                    </a:lnTo>
                    <a:lnTo>
                      <a:pt x="316" y="225"/>
                    </a:lnTo>
                    <a:lnTo>
                      <a:pt x="323" y="225"/>
                    </a:lnTo>
                    <a:lnTo>
                      <a:pt x="358" y="219"/>
                    </a:lnTo>
                    <a:lnTo>
                      <a:pt x="358" y="215"/>
                    </a:lnTo>
                    <a:lnTo>
                      <a:pt x="361" y="215"/>
                    </a:lnTo>
                    <a:lnTo>
                      <a:pt x="351" y="212"/>
                    </a:lnTo>
                    <a:close/>
                    <a:moveTo>
                      <a:pt x="1092" y="111"/>
                    </a:moveTo>
                    <a:lnTo>
                      <a:pt x="1092" y="111"/>
                    </a:lnTo>
                    <a:lnTo>
                      <a:pt x="1085" y="108"/>
                    </a:lnTo>
                    <a:lnTo>
                      <a:pt x="1038" y="95"/>
                    </a:lnTo>
                    <a:lnTo>
                      <a:pt x="1035" y="92"/>
                    </a:lnTo>
                    <a:lnTo>
                      <a:pt x="1016" y="92"/>
                    </a:lnTo>
                    <a:lnTo>
                      <a:pt x="987" y="95"/>
                    </a:lnTo>
                    <a:lnTo>
                      <a:pt x="987" y="98"/>
                    </a:lnTo>
                    <a:lnTo>
                      <a:pt x="994" y="102"/>
                    </a:lnTo>
                    <a:lnTo>
                      <a:pt x="1038" y="114"/>
                    </a:lnTo>
                    <a:lnTo>
                      <a:pt x="1047" y="117"/>
                    </a:lnTo>
                    <a:lnTo>
                      <a:pt x="1066" y="121"/>
                    </a:lnTo>
                    <a:lnTo>
                      <a:pt x="1092" y="114"/>
                    </a:lnTo>
                    <a:lnTo>
                      <a:pt x="1092" y="111"/>
                    </a:lnTo>
                    <a:close/>
                    <a:moveTo>
                      <a:pt x="1038" y="121"/>
                    </a:moveTo>
                    <a:lnTo>
                      <a:pt x="1038" y="121"/>
                    </a:lnTo>
                    <a:lnTo>
                      <a:pt x="987" y="105"/>
                    </a:lnTo>
                    <a:lnTo>
                      <a:pt x="968" y="102"/>
                    </a:lnTo>
                    <a:lnTo>
                      <a:pt x="940" y="108"/>
                    </a:lnTo>
                    <a:lnTo>
                      <a:pt x="937" y="108"/>
                    </a:lnTo>
                    <a:lnTo>
                      <a:pt x="940" y="108"/>
                    </a:lnTo>
                    <a:lnTo>
                      <a:pt x="946" y="111"/>
                    </a:lnTo>
                    <a:lnTo>
                      <a:pt x="987" y="127"/>
                    </a:lnTo>
                    <a:lnTo>
                      <a:pt x="997" y="127"/>
                    </a:lnTo>
                    <a:lnTo>
                      <a:pt x="1009" y="130"/>
                    </a:lnTo>
                    <a:lnTo>
                      <a:pt x="1016" y="130"/>
                    </a:lnTo>
                    <a:lnTo>
                      <a:pt x="1038" y="127"/>
                    </a:lnTo>
                    <a:lnTo>
                      <a:pt x="1044" y="124"/>
                    </a:lnTo>
                    <a:lnTo>
                      <a:pt x="1038" y="121"/>
                    </a:lnTo>
                    <a:close/>
                    <a:moveTo>
                      <a:pt x="990" y="130"/>
                    </a:moveTo>
                    <a:lnTo>
                      <a:pt x="987" y="130"/>
                    </a:lnTo>
                    <a:lnTo>
                      <a:pt x="937" y="114"/>
                    </a:lnTo>
                    <a:lnTo>
                      <a:pt x="918" y="111"/>
                    </a:lnTo>
                    <a:lnTo>
                      <a:pt x="889" y="117"/>
                    </a:lnTo>
                    <a:lnTo>
                      <a:pt x="886" y="117"/>
                    </a:lnTo>
                    <a:lnTo>
                      <a:pt x="886" y="121"/>
                    </a:lnTo>
                    <a:lnTo>
                      <a:pt x="895" y="124"/>
                    </a:lnTo>
                    <a:lnTo>
                      <a:pt x="937" y="136"/>
                    </a:lnTo>
                    <a:lnTo>
                      <a:pt x="946" y="140"/>
                    </a:lnTo>
                    <a:lnTo>
                      <a:pt x="959" y="143"/>
                    </a:lnTo>
                    <a:lnTo>
                      <a:pt x="968" y="143"/>
                    </a:lnTo>
                    <a:lnTo>
                      <a:pt x="987" y="136"/>
                    </a:lnTo>
                    <a:lnTo>
                      <a:pt x="997" y="136"/>
                    </a:lnTo>
                    <a:lnTo>
                      <a:pt x="997" y="133"/>
                    </a:lnTo>
                    <a:lnTo>
                      <a:pt x="990" y="130"/>
                    </a:lnTo>
                    <a:close/>
                    <a:moveTo>
                      <a:pt x="592" y="219"/>
                    </a:moveTo>
                    <a:lnTo>
                      <a:pt x="579" y="212"/>
                    </a:lnTo>
                    <a:lnTo>
                      <a:pt x="535" y="200"/>
                    </a:lnTo>
                    <a:lnTo>
                      <a:pt x="528" y="196"/>
                    </a:lnTo>
                    <a:lnTo>
                      <a:pt x="513" y="196"/>
                    </a:lnTo>
                    <a:lnTo>
                      <a:pt x="475" y="203"/>
                    </a:lnTo>
                    <a:lnTo>
                      <a:pt x="471" y="206"/>
                    </a:lnTo>
                    <a:lnTo>
                      <a:pt x="475" y="209"/>
                    </a:lnTo>
                    <a:lnTo>
                      <a:pt x="478" y="209"/>
                    </a:lnTo>
                    <a:lnTo>
                      <a:pt x="528" y="228"/>
                    </a:lnTo>
                    <a:lnTo>
                      <a:pt x="538" y="231"/>
                    </a:lnTo>
                    <a:lnTo>
                      <a:pt x="547" y="231"/>
                    </a:lnTo>
                    <a:lnTo>
                      <a:pt x="560" y="231"/>
                    </a:lnTo>
                    <a:lnTo>
                      <a:pt x="579" y="228"/>
                    </a:lnTo>
                    <a:lnTo>
                      <a:pt x="595" y="225"/>
                    </a:lnTo>
                    <a:lnTo>
                      <a:pt x="598" y="225"/>
                    </a:lnTo>
                    <a:lnTo>
                      <a:pt x="598" y="222"/>
                    </a:lnTo>
                    <a:lnTo>
                      <a:pt x="592" y="219"/>
                    </a:lnTo>
                    <a:close/>
                    <a:moveTo>
                      <a:pt x="528" y="234"/>
                    </a:moveTo>
                    <a:lnTo>
                      <a:pt x="528" y="234"/>
                    </a:lnTo>
                    <a:lnTo>
                      <a:pt x="525" y="231"/>
                    </a:lnTo>
                    <a:lnTo>
                      <a:pt x="475" y="215"/>
                    </a:lnTo>
                    <a:lnTo>
                      <a:pt x="468" y="212"/>
                    </a:lnTo>
                    <a:lnTo>
                      <a:pt x="456" y="209"/>
                    </a:lnTo>
                    <a:lnTo>
                      <a:pt x="443" y="209"/>
                    </a:lnTo>
                    <a:lnTo>
                      <a:pt x="424" y="212"/>
                    </a:lnTo>
                    <a:lnTo>
                      <a:pt x="405" y="219"/>
                    </a:lnTo>
                    <a:lnTo>
                      <a:pt x="402" y="219"/>
                    </a:lnTo>
                    <a:lnTo>
                      <a:pt x="402" y="222"/>
                    </a:lnTo>
                    <a:lnTo>
                      <a:pt x="408" y="225"/>
                    </a:lnTo>
                    <a:lnTo>
                      <a:pt x="424" y="231"/>
                    </a:lnTo>
                    <a:lnTo>
                      <a:pt x="468" y="244"/>
                    </a:lnTo>
                    <a:lnTo>
                      <a:pt x="475" y="247"/>
                    </a:lnTo>
                    <a:lnTo>
                      <a:pt x="490" y="247"/>
                    </a:lnTo>
                    <a:lnTo>
                      <a:pt x="528" y="241"/>
                    </a:lnTo>
                    <a:lnTo>
                      <a:pt x="532" y="238"/>
                    </a:lnTo>
                    <a:lnTo>
                      <a:pt x="528" y="234"/>
                    </a:lnTo>
                    <a:close/>
                    <a:moveTo>
                      <a:pt x="456" y="247"/>
                    </a:moveTo>
                    <a:lnTo>
                      <a:pt x="424" y="238"/>
                    </a:lnTo>
                    <a:lnTo>
                      <a:pt x="399" y="228"/>
                    </a:lnTo>
                    <a:lnTo>
                      <a:pt x="386" y="225"/>
                    </a:lnTo>
                    <a:lnTo>
                      <a:pt x="373" y="225"/>
                    </a:lnTo>
                    <a:lnTo>
                      <a:pt x="332" y="231"/>
                    </a:lnTo>
                    <a:lnTo>
                      <a:pt x="329" y="234"/>
                    </a:lnTo>
                    <a:lnTo>
                      <a:pt x="339" y="241"/>
                    </a:lnTo>
                    <a:lnTo>
                      <a:pt x="373" y="253"/>
                    </a:lnTo>
                    <a:lnTo>
                      <a:pt x="396" y="260"/>
                    </a:lnTo>
                    <a:lnTo>
                      <a:pt x="408" y="263"/>
                    </a:lnTo>
                    <a:lnTo>
                      <a:pt x="421" y="263"/>
                    </a:lnTo>
                    <a:lnTo>
                      <a:pt x="424" y="263"/>
                    </a:lnTo>
                    <a:lnTo>
                      <a:pt x="459" y="253"/>
                    </a:lnTo>
                    <a:lnTo>
                      <a:pt x="462" y="253"/>
                    </a:lnTo>
                    <a:lnTo>
                      <a:pt x="456" y="247"/>
                    </a:lnTo>
                    <a:close/>
                    <a:moveTo>
                      <a:pt x="943" y="140"/>
                    </a:moveTo>
                    <a:lnTo>
                      <a:pt x="937" y="140"/>
                    </a:lnTo>
                    <a:lnTo>
                      <a:pt x="889" y="124"/>
                    </a:lnTo>
                    <a:lnTo>
                      <a:pt x="886" y="124"/>
                    </a:lnTo>
                    <a:lnTo>
                      <a:pt x="870" y="121"/>
                    </a:lnTo>
                    <a:lnTo>
                      <a:pt x="835" y="130"/>
                    </a:lnTo>
                    <a:lnTo>
                      <a:pt x="782" y="140"/>
                    </a:lnTo>
                    <a:lnTo>
                      <a:pt x="731" y="149"/>
                    </a:lnTo>
                    <a:lnTo>
                      <a:pt x="680" y="162"/>
                    </a:lnTo>
                    <a:lnTo>
                      <a:pt x="630" y="171"/>
                    </a:lnTo>
                    <a:lnTo>
                      <a:pt x="579" y="181"/>
                    </a:lnTo>
                    <a:lnTo>
                      <a:pt x="535" y="190"/>
                    </a:lnTo>
                    <a:lnTo>
                      <a:pt x="532" y="193"/>
                    </a:lnTo>
                    <a:lnTo>
                      <a:pt x="541" y="196"/>
                    </a:lnTo>
                    <a:lnTo>
                      <a:pt x="579" y="209"/>
                    </a:lnTo>
                    <a:lnTo>
                      <a:pt x="598" y="215"/>
                    </a:lnTo>
                    <a:lnTo>
                      <a:pt x="608" y="219"/>
                    </a:lnTo>
                    <a:lnTo>
                      <a:pt x="620" y="219"/>
                    </a:lnTo>
                    <a:lnTo>
                      <a:pt x="630" y="219"/>
                    </a:lnTo>
                    <a:lnTo>
                      <a:pt x="680" y="206"/>
                    </a:lnTo>
                    <a:lnTo>
                      <a:pt x="731" y="193"/>
                    </a:lnTo>
                    <a:lnTo>
                      <a:pt x="785" y="184"/>
                    </a:lnTo>
                    <a:lnTo>
                      <a:pt x="835" y="171"/>
                    </a:lnTo>
                    <a:lnTo>
                      <a:pt x="886" y="162"/>
                    </a:lnTo>
                    <a:lnTo>
                      <a:pt x="937" y="149"/>
                    </a:lnTo>
                    <a:lnTo>
                      <a:pt x="949" y="146"/>
                    </a:lnTo>
                    <a:lnTo>
                      <a:pt x="949" y="143"/>
                    </a:lnTo>
                    <a:lnTo>
                      <a:pt x="943" y="1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58" name="Freeform 125"/>
              <p:cNvSpPr>
                <a:spLocks/>
              </p:cNvSpPr>
              <p:nvPr/>
            </p:nvSpPr>
            <p:spPr bwMode="auto">
              <a:xfrm>
                <a:off x="1249" y="2685"/>
                <a:ext cx="60" cy="13"/>
              </a:xfrm>
              <a:custGeom>
                <a:avLst/>
                <a:gdLst>
                  <a:gd name="T0" fmla="*/ 12 w 60"/>
                  <a:gd name="T1" fmla="*/ 9 h 13"/>
                  <a:gd name="T2" fmla="*/ 12 w 60"/>
                  <a:gd name="T3" fmla="*/ 9 h 13"/>
                  <a:gd name="T4" fmla="*/ 28 w 60"/>
                  <a:gd name="T5" fmla="*/ 13 h 13"/>
                  <a:gd name="T6" fmla="*/ 60 w 60"/>
                  <a:gd name="T7" fmla="*/ 9 h 13"/>
                  <a:gd name="T8" fmla="*/ 60 w 60"/>
                  <a:gd name="T9" fmla="*/ 9 h 13"/>
                  <a:gd name="T10" fmla="*/ 60 w 60"/>
                  <a:gd name="T11" fmla="*/ 6 h 13"/>
                  <a:gd name="T12" fmla="*/ 54 w 60"/>
                  <a:gd name="T13" fmla="*/ 3 h 13"/>
                  <a:gd name="T14" fmla="*/ 50 w 60"/>
                  <a:gd name="T15" fmla="*/ 3 h 13"/>
                  <a:gd name="T16" fmla="*/ 50 w 60"/>
                  <a:gd name="T17" fmla="*/ 3 h 13"/>
                  <a:gd name="T18" fmla="*/ 31 w 60"/>
                  <a:gd name="T19" fmla="*/ 0 h 13"/>
                  <a:gd name="T20" fmla="*/ 3 w 60"/>
                  <a:gd name="T21" fmla="*/ 6 h 13"/>
                  <a:gd name="T22" fmla="*/ 3 w 60"/>
                  <a:gd name="T23" fmla="*/ 6 h 13"/>
                  <a:gd name="T24" fmla="*/ 0 w 60"/>
                  <a:gd name="T25" fmla="*/ 6 h 13"/>
                  <a:gd name="T26" fmla="*/ 6 w 60"/>
                  <a:gd name="T27" fmla="*/ 9 h 13"/>
                  <a:gd name="T28" fmla="*/ 12 w 60"/>
                  <a:gd name="T29" fmla="*/ 9 h 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0"/>
                  <a:gd name="T46" fmla="*/ 0 h 13"/>
                  <a:gd name="T47" fmla="*/ 60 w 60"/>
                  <a:gd name="T48" fmla="*/ 13 h 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0" h="13">
                    <a:moveTo>
                      <a:pt x="12" y="9"/>
                    </a:moveTo>
                    <a:lnTo>
                      <a:pt x="12" y="9"/>
                    </a:lnTo>
                    <a:lnTo>
                      <a:pt x="28" y="13"/>
                    </a:lnTo>
                    <a:lnTo>
                      <a:pt x="60" y="9"/>
                    </a:lnTo>
                    <a:lnTo>
                      <a:pt x="60" y="6"/>
                    </a:lnTo>
                    <a:lnTo>
                      <a:pt x="54" y="3"/>
                    </a:lnTo>
                    <a:lnTo>
                      <a:pt x="50" y="3"/>
                    </a:lnTo>
                    <a:lnTo>
                      <a:pt x="31" y="0"/>
                    </a:lnTo>
                    <a:lnTo>
                      <a:pt x="3" y="6"/>
                    </a:lnTo>
                    <a:lnTo>
                      <a:pt x="0" y="6"/>
                    </a:lnTo>
                    <a:lnTo>
                      <a:pt x="6" y="9"/>
                    </a:lnTo>
                    <a:lnTo>
                      <a:pt x="12" y="9"/>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59" name="Freeform 126"/>
              <p:cNvSpPr>
                <a:spLocks/>
              </p:cNvSpPr>
              <p:nvPr/>
            </p:nvSpPr>
            <p:spPr bwMode="auto">
              <a:xfrm>
                <a:off x="1204" y="2694"/>
                <a:ext cx="54" cy="13"/>
              </a:xfrm>
              <a:custGeom>
                <a:avLst/>
                <a:gdLst>
                  <a:gd name="T0" fmla="*/ 0 w 54"/>
                  <a:gd name="T1" fmla="*/ 10 h 13"/>
                  <a:gd name="T2" fmla="*/ 4 w 54"/>
                  <a:gd name="T3" fmla="*/ 10 h 13"/>
                  <a:gd name="T4" fmla="*/ 4 w 54"/>
                  <a:gd name="T5" fmla="*/ 10 h 13"/>
                  <a:gd name="T6" fmla="*/ 23 w 54"/>
                  <a:gd name="T7" fmla="*/ 13 h 13"/>
                  <a:gd name="T8" fmla="*/ 54 w 54"/>
                  <a:gd name="T9" fmla="*/ 7 h 13"/>
                  <a:gd name="T10" fmla="*/ 54 w 54"/>
                  <a:gd name="T11" fmla="*/ 7 h 13"/>
                  <a:gd name="T12" fmla="*/ 54 w 54"/>
                  <a:gd name="T13" fmla="*/ 7 h 13"/>
                  <a:gd name="T14" fmla="*/ 48 w 54"/>
                  <a:gd name="T15" fmla="*/ 4 h 13"/>
                  <a:gd name="T16" fmla="*/ 45 w 54"/>
                  <a:gd name="T17" fmla="*/ 0 h 13"/>
                  <a:gd name="T18" fmla="*/ 45 w 54"/>
                  <a:gd name="T19" fmla="*/ 0 h 13"/>
                  <a:gd name="T20" fmla="*/ 26 w 54"/>
                  <a:gd name="T21" fmla="*/ 0 h 13"/>
                  <a:gd name="T22" fmla="*/ 0 w 54"/>
                  <a:gd name="T23" fmla="*/ 4 h 13"/>
                  <a:gd name="T24" fmla="*/ 0 w 54"/>
                  <a:gd name="T25" fmla="*/ 10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
                  <a:gd name="T40" fmla="*/ 0 h 13"/>
                  <a:gd name="T41" fmla="*/ 54 w 54"/>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 h="13">
                    <a:moveTo>
                      <a:pt x="0" y="10"/>
                    </a:moveTo>
                    <a:lnTo>
                      <a:pt x="4" y="10"/>
                    </a:lnTo>
                    <a:lnTo>
                      <a:pt x="23" y="13"/>
                    </a:lnTo>
                    <a:lnTo>
                      <a:pt x="54" y="7"/>
                    </a:lnTo>
                    <a:lnTo>
                      <a:pt x="48" y="4"/>
                    </a:lnTo>
                    <a:lnTo>
                      <a:pt x="45" y="0"/>
                    </a:lnTo>
                    <a:lnTo>
                      <a:pt x="26" y="0"/>
                    </a:lnTo>
                    <a:lnTo>
                      <a:pt x="0" y="4"/>
                    </a:lnTo>
                    <a:lnTo>
                      <a:pt x="0" y="1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60" name="Freeform 127"/>
              <p:cNvSpPr>
                <a:spLocks/>
              </p:cNvSpPr>
              <p:nvPr/>
            </p:nvSpPr>
            <p:spPr bwMode="auto">
              <a:xfrm>
                <a:off x="1198" y="2698"/>
                <a:ext cx="6" cy="6"/>
              </a:xfrm>
              <a:custGeom>
                <a:avLst/>
                <a:gdLst>
                  <a:gd name="T0" fmla="*/ 6 w 6"/>
                  <a:gd name="T1" fmla="*/ 6 h 6"/>
                  <a:gd name="T2" fmla="*/ 6 w 6"/>
                  <a:gd name="T3" fmla="*/ 0 h 6"/>
                  <a:gd name="T4" fmla="*/ 0 w 6"/>
                  <a:gd name="T5" fmla="*/ 0 h 6"/>
                  <a:gd name="T6" fmla="*/ 0 w 6"/>
                  <a:gd name="T7" fmla="*/ 0 h 6"/>
                  <a:gd name="T8" fmla="*/ 0 w 6"/>
                  <a:gd name="T9" fmla="*/ 3 h 6"/>
                  <a:gd name="T10" fmla="*/ 6 w 6"/>
                  <a:gd name="T11" fmla="*/ 6 h 6"/>
                  <a:gd name="T12" fmla="*/ 6 w 6"/>
                  <a:gd name="T13" fmla="*/ 6 h 6"/>
                  <a:gd name="T14" fmla="*/ 0 60000 65536"/>
                  <a:gd name="T15" fmla="*/ 0 60000 65536"/>
                  <a:gd name="T16" fmla="*/ 0 60000 65536"/>
                  <a:gd name="T17" fmla="*/ 0 60000 65536"/>
                  <a:gd name="T18" fmla="*/ 0 60000 65536"/>
                  <a:gd name="T19" fmla="*/ 0 60000 65536"/>
                  <a:gd name="T20" fmla="*/ 0 60000 65536"/>
                  <a:gd name="T21" fmla="*/ 0 w 6"/>
                  <a:gd name="T22" fmla="*/ 0 h 6"/>
                  <a:gd name="T23" fmla="*/ 6 w 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6">
                    <a:moveTo>
                      <a:pt x="6" y="6"/>
                    </a:moveTo>
                    <a:lnTo>
                      <a:pt x="6" y="0"/>
                    </a:lnTo>
                    <a:lnTo>
                      <a:pt x="0" y="0"/>
                    </a:lnTo>
                    <a:lnTo>
                      <a:pt x="0" y="3"/>
                    </a:lnTo>
                    <a:lnTo>
                      <a:pt x="6" y="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61" name="Freeform 128"/>
              <p:cNvSpPr>
                <a:spLocks/>
              </p:cNvSpPr>
              <p:nvPr/>
            </p:nvSpPr>
            <p:spPr bwMode="auto">
              <a:xfrm>
                <a:off x="1204" y="2707"/>
                <a:ext cx="4" cy="3"/>
              </a:xfrm>
              <a:custGeom>
                <a:avLst/>
                <a:gdLst>
                  <a:gd name="T0" fmla="*/ 0 w 4"/>
                  <a:gd name="T1" fmla="*/ 3 h 3"/>
                  <a:gd name="T2" fmla="*/ 0 w 4"/>
                  <a:gd name="T3" fmla="*/ 3 h 3"/>
                  <a:gd name="T4" fmla="*/ 4 w 4"/>
                  <a:gd name="T5" fmla="*/ 3 h 3"/>
                  <a:gd name="T6" fmla="*/ 0 w 4"/>
                  <a:gd name="T7" fmla="*/ 0 h 3"/>
                  <a:gd name="T8" fmla="*/ 0 w 4"/>
                  <a:gd name="T9" fmla="*/ 3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3"/>
                    </a:moveTo>
                    <a:lnTo>
                      <a:pt x="0" y="3"/>
                    </a:lnTo>
                    <a:lnTo>
                      <a:pt x="4" y="3"/>
                    </a:lnTo>
                    <a:lnTo>
                      <a:pt x="0" y="0"/>
                    </a:lnTo>
                    <a:lnTo>
                      <a:pt x="0" y="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62" name="Freeform 129"/>
              <p:cNvSpPr>
                <a:spLocks/>
              </p:cNvSpPr>
              <p:nvPr/>
            </p:nvSpPr>
            <p:spPr bwMode="auto">
              <a:xfrm>
                <a:off x="1144" y="2701"/>
                <a:ext cx="60" cy="16"/>
              </a:xfrm>
              <a:custGeom>
                <a:avLst/>
                <a:gdLst>
                  <a:gd name="T0" fmla="*/ 10 w 60"/>
                  <a:gd name="T1" fmla="*/ 12 h 16"/>
                  <a:gd name="T2" fmla="*/ 10 w 60"/>
                  <a:gd name="T3" fmla="*/ 12 h 16"/>
                  <a:gd name="T4" fmla="*/ 29 w 60"/>
                  <a:gd name="T5" fmla="*/ 16 h 16"/>
                  <a:gd name="T6" fmla="*/ 60 w 60"/>
                  <a:gd name="T7" fmla="*/ 9 h 16"/>
                  <a:gd name="T8" fmla="*/ 60 w 60"/>
                  <a:gd name="T9" fmla="*/ 9 h 16"/>
                  <a:gd name="T10" fmla="*/ 60 w 60"/>
                  <a:gd name="T11" fmla="*/ 9 h 16"/>
                  <a:gd name="T12" fmla="*/ 60 w 60"/>
                  <a:gd name="T13" fmla="*/ 6 h 16"/>
                  <a:gd name="T14" fmla="*/ 60 w 60"/>
                  <a:gd name="T15" fmla="*/ 6 h 16"/>
                  <a:gd name="T16" fmla="*/ 57 w 60"/>
                  <a:gd name="T17" fmla="*/ 3 h 16"/>
                  <a:gd name="T18" fmla="*/ 54 w 60"/>
                  <a:gd name="T19" fmla="*/ 3 h 16"/>
                  <a:gd name="T20" fmla="*/ 54 w 60"/>
                  <a:gd name="T21" fmla="*/ 3 h 16"/>
                  <a:gd name="T22" fmla="*/ 35 w 60"/>
                  <a:gd name="T23" fmla="*/ 0 h 16"/>
                  <a:gd name="T24" fmla="*/ 4 w 60"/>
                  <a:gd name="T25" fmla="*/ 6 h 16"/>
                  <a:gd name="T26" fmla="*/ 4 w 60"/>
                  <a:gd name="T27" fmla="*/ 6 h 16"/>
                  <a:gd name="T28" fmla="*/ 0 w 60"/>
                  <a:gd name="T29" fmla="*/ 6 h 16"/>
                  <a:gd name="T30" fmla="*/ 7 w 60"/>
                  <a:gd name="T31" fmla="*/ 9 h 16"/>
                  <a:gd name="T32" fmla="*/ 10 w 60"/>
                  <a:gd name="T33" fmla="*/ 12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
                  <a:gd name="T52" fmla="*/ 0 h 16"/>
                  <a:gd name="T53" fmla="*/ 60 w 60"/>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 h="16">
                    <a:moveTo>
                      <a:pt x="10" y="12"/>
                    </a:moveTo>
                    <a:lnTo>
                      <a:pt x="10" y="12"/>
                    </a:lnTo>
                    <a:lnTo>
                      <a:pt x="29" y="16"/>
                    </a:lnTo>
                    <a:lnTo>
                      <a:pt x="60" y="9"/>
                    </a:lnTo>
                    <a:lnTo>
                      <a:pt x="60" y="6"/>
                    </a:lnTo>
                    <a:lnTo>
                      <a:pt x="57" y="3"/>
                    </a:lnTo>
                    <a:lnTo>
                      <a:pt x="54" y="3"/>
                    </a:lnTo>
                    <a:lnTo>
                      <a:pt x="35" y="0"/>
                    </a:lnTo>
                    <a:lnTo>
                      <a:pt x="4" y="6"/>
                    </a:lnTo>
                    <a:lnTo>
                      <a:pt x="0" y="6"/>
                    </a:lnTo>
                    <a:lnTo>
                      <a:pt x="7" y="9"/>
                    </a:lnTo>
                    <a:lnTo>
                      <a:pt x="10" y="1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63" name="Freeform 130"/>
              <p:cNvSpPr>
                <a:spLocks/>
              </p:cNvSpPr>
              <p:nvPr/>
            </p:nvSpPr>
            <p:spPr bwMode="auto">
              <a:xfrm>
                <a:off x="1094" y="2710"/>
                <a:ext cx="60" cy="13"/>
              </a:xfrm>
              <a:custGeom>
                <a:avLst/>
                <a:gdLst>
                  <a:gd name="T0" fmla="*/ 3 w 60"/>
                  <a:gd name="T1" fmla="*/ 10 h 13"/>
                  <a:gd name="T2" fmla="*/ 6 w 60"/>
                  <a:gd name="T3" fmla="*/ 13 h 13"/>
                  <a:gd name="T4" fmla="*/ 6 w 60"/>
                  <a:gd name="T5" fmla="*/ 13 h 13"/>
                  <a:gd name="T6" fmla="*/ 25 w 60"/>
                  <a:gd name="T7" fmla="*/ 13 h 13"/>
                  <a:gd name="T8" fmla="*/ 57 w 60"/>
                  <a:gd name="T9" fmla="*/ 10 h 13"/>
                  <a:gd name="T10" fmla="*/ 57 w 60"/>
                  <a:gd name="T11" fmla="*/ 10 h 13"/>
                  <a:gd name="T12" fmla="*/ 60 w 60"/>
                  <a:gd name="T13" fmla="*/ 7 h 13"/>
                  <a:gd name="T14" fmla="*/ 54 w 60"/>
                  <a:gd name="T15" fmla="*/ 3 h 13"/>
                  <a:gd name="T16" fmla="*/ 50 w 60"/>
                  <a:gd name="T17" fmla="*/ 3 h 13"/>
                  <a:gd name="T18" fmla="*/ 50 w 60"/>
                  <a:gd name="T19" fmla="*/ 3 h 13"/>
                  <a:gd name="T20" fmla="*/ 31 w 60"/>
                  <a:gd name="T21" fmla="*/ 0 h 13"/>
                  <a:gd name="T22" fmla="*/ 0 w 60"/>
                  <a:gd name="T23" fmla="*/ 3 h 13"/>
                  <a:gd name="T24" fmla="*/ 3 w 60"/>
                  <a:gd name="T25" fmla="*/ 10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13"/>
                  <a:gd name="T41" fmla="*/ 60 w 60"/>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13">
                    <a:moveTo>
                      <a:pt x="3" y="10"/>
                    </a:moveTo>
                    <a:lnTo>
                      <a:pt x="6" y="13"/>
                    </a:lnTo>
                    <a:lnTo>
                      <a:pt x="25" y="13"/>
                    </a:lnTo>
                    <a:lnTo>
                      <a:pt x="57" y="10"/>
                    </a:lnTo>
                    <a:lnTo>
                      <a:pt x="60" y="7"/>
                    </a:lnTo>
                    <a:lnTo>
                      <a:pt x="54" y="3"/>
                    </a:lnTo>
                    <a:lnTo>
                      <a:pt x="50" y="3"/>
                    </a:lnTo>
                    <a:lnTo>
                      <a:pt x="31" y="0"/>
                    </a:lnTo>
                    <a:lnTo>
                      <a:pt x="0" y="3"/>
                    </a:lnTo>
                    <a:lnTo>
                      <a:pt x="3" y="1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64" name="Freeform 131"/>
              <p:cNvSpPr>
                <a:spLocks/>
              </p:cNvSpPr>
              <p:nvPr/>
            </p:nvSpPr>
            <p:spPr bwMode="auto">
              <a:xfrm>
                <a:off x="1087" y="2713"/>
                <a:ext cx="10" cy="7"/>
              </a:xfrm>
              <a:custGeom>
                <a:avLst/>
                <a:gdLst>
                  <a:gd name="T0" fmla="*/ 10 w 10"/>
                  <a:gd name="T1" fmla="*/ 7 h 7"/>
                  <a:gd name="T2" fmla="*/ 7 w 10"/>
                  <a:gd name="T3" fmla="*/ 0 h 7"/>
                  <a:gd name="T4" fmla="*/ 4 w 10"/>
                  <a:gd name="T5" fmla="*/ 4 h 7"/>
                  <a:gd name="T6" fmla="*/ 4 w 10"/>
                  <a:gd name="T7" fmla="*/ 4 h 7"/>
                  <a:gd name="T8" fmla="*/ 0 w 10"/>
                  <a:gd name="T9" fmla="*/ 4 h 7"/>
                  <a:gd name="T10" fmla="*/ 7 w 10"/>
                  <a:gd name="T11" fmla="*/ 7 h 7"/>
                  <a:gd name="T12" fmla="*/ 10 w 10"/>
                  <a:gd name="T13" fmla="*/ 7 h 7"/>
                  <a:gd name="T14" fmla="*/ 0 60000 65536"/>
                  <a:gd name="T15" fmla="*/ 0 60000 65536"/>
                  <a:gd name="T16" fmla="*/ 0 60000 65536"/>
                  <a:gd name="T17" fmla="*/ 0 60000 65536"/>
                  <a:gd name="T18" fmla="*/ 0 60000 65536"/>
                  <a:gd name="T19" fmla="*/ 0 60000 65536"/>
                  <a:gd name="T20" fmla="*/ 0 60000 65536"/>
                  <a:gd name="T21" fmla="*/ 0 w 10"/>
                  <a:gd name="T22" fmla="*/ 0 h 7"/>
                  <a:gd name="T23" fmla="*/ 10 w 10"/>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7">
                    <a:moveTo>
                      <a:pt x="10" y="7"/>
                    </a:moveTo>
                    <a:lnTo>
                      <a:pt x="7" y="0"/>
                    </a:lnTo>
                    <a:lnTo>
                      <a:pt x="4" y="4"/>
                    </a:lnTo>
                    <a:lnTo>
                      <a:pt x="0" y="4"/>
                    </a:lnTo>
                    <a:lnTo>
                      <a:pt x="7" y="7"/>
                    </a:lnTo>
                    <a:lnTo>
                      <a:pt x="10"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65" name="Rectangle 132"/>
              <p:cNvSpPr>
                <a:spLocks noChangeArrowheads="1"/>
              </p:cNvSpPr>
              <p:nvPr/>
            </p:nvSpPr>
            <p:spPr bwMode="auto">
              <a:xfrm>
                <a:off x="1097" y="2726"/>
                <a:ext cx="1" cy="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ko-KR" altLang="ko-KR"/>
              </a:p>
            </p:txBody>
          </p:sp>
          <p:sp>
            <p:nvSpPr>
              <p:cNvPr id="566" name="Freeform 133"/>
              <p:cNvSpPr>
                <a:spLocks/>
              </p:cNvSpPr>
              <p:nvPr/>
            </p:nvSpPr>
            <p:spPr bwMode="auto">
              <a:xfrm>
                <a:off x="1030" y="2720"/>
                <a:ext cx="67" cy="12"/>
              </a:xfrm>
              <a:custGeom>
                <a:avLst/>
                <a:gdLst>
                  <a:gd name="T0" fmla="*/ 10 w 67"/>
                  <a:gd name="T1" fmla="*/ 12 h 12"/>
                  <a:gd name="T2" fmla="*/ 10 w 67"/>
                  <a:gd name="T3" fmla="*/ 12 h 12"/>
                  <a:gd name="T4" fmla="*/ 23 w 67"/>
                  <a:gd name="T5" fmla="*/ 12 h 12"/>
                  <a:gd name="T6" fmla="*/ 32 w 67"/>
                  <a:gd name="T7" fmla="*/ 12 h 12"/>
                  <a:gd name="T8" fmla="*/ 67 w 67"/>
                  <a:gd name="T9" fmla="*/ 9 h 12"/>
                  <a:gd name="T10" fmla="*/ 67 w 67"/>
                  <a:gd name="T11" fmla="*/ 9 h 12"/>
                  <a:gd name="T12" fmla="*/ 67 w 67"/>
                  <a:gd name="T13" fmla="*/ 9 h 12"/>
                  <a:gd name="T14" fmla="*/ 67 w 67"/>
                  <a:gd name="T15" fmla="*/ 6 h 12"/>
                  <a:gd name="T16" fmla="*/ 67 w 67"/>
                  <a:gd name="T17" fmla="*/ 6 h 12"/>
                  <a:gd name="T18" fmla="*/ 61 w 67"/>
                  <a:gd name="T19" fmla="*/ 3 h 12"/>
                  <a:gd name="T20" fmla="*/ 57 w 67"/>
                  <a:gd name="T21" fmla="*/ 3 h 12"/>
                  <a:gd name="T22" fmla="*/ 57 w 67"/>
                  <a:gd name="T23" fmla="*/ 3 h 12"/>
                  <a:gd name="T24" fmla="*/ 38 w 67"/>
                  <a:gd name="T25" fmla="*/ 0 h 12"/>
                  <a:gd name="T26" fmla="*/ 4 w 67"/>
                  <a:gd name="T27" fmla="*/ 3 h 12"/>
                  <a:gd name="T28" fmla="*/ 4 w 67"/>
                  <a:gd name="T29" fmla="*/ 3 h 12"/>
                  <a:gd name="T30" fmla="*/ 0 w 67"/>
                  <a:gd name="T31" fmla="*/ 6 h 12"/>
                  <a:gd name="T32" fmla="*/ 7 w 67"/>
                  <a:gd name="T33" fmla="*/ 9 h 12"/>
                  <a:gd name="T34" fmla="*/ 10 w 67"/>
                  <a:gd name="T35" fmla="*/ 12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7"/>
                  <a:gd name="T55" fmla="*/ 0 h 12"/>
                  <a:gd name="T56" fmla="*/ 67 w 67"/>
                  <a:gd name="T57" fmla="*/ 12 h 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7" h="12">
                    <a:moveTo>
                      <a:pt x="10" y="12"/>
                    </a:moveTo>
                    <a:lnTo>
                      <a:pt x="10" y="12"/>
                    </a:lnTo>
                    <a:lnTo>
                      <a:pt x="23" y="12"/>
                    </a:lnTo>
                    <a:lnTo>
                      <a:pt x="32" y="12"/>
                    </a:lnTo>
                    <a:lnTo>
                      <a:pt x="67" y="9"/>
                    </a:lnTo>
                    <a:lnTo>
                      <a:pt x="67" y="6"/>
                    </a:lnTo>
                    <a:lnTo>
                      <a:pt x="61" y="3"/>
                    </a:lnTo>
                    <a:lnTo>
                      <a:pt x="57" y="3"/>
                    </a:lnTo>
                    <a:lnTo>
                      <a:pt x="38" y="0"/>
                    </a:lnTo>
                    <a:lnTo>
                      <a:pt x="4" y="3"/>
                    </a:lnTo>
                    <a:lnTo>
                      <a:pt x="0" y="6"/>
                    </a:lnTo>
                    <a:lnTo>
                      <a:pt x="7" y="9"/>
                    </a:lnTo>
                    <a:lnTo>
                      <a:pt x="10" y="1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67" name="Freeform 134"/>
              <p:cNvSpPr>
                <a:spLocks/>
              </p:cNvSpPr>
              <p:nvPr/>
            </p:nvSpPr>
            <p:spPr bwMode="auto">
              <a:xfrm>
                <a:off x="970" y="2729"/>
                <a:ext cx="70" cy="13"/>
              </a:xfrm>
              <a:custGeom>
                <a:avLst/>
                <a:gdLst>
                  <a:gd name="T0" fmla="*/ 10 w 70"/>
                  <a:gd name="T1" fmla="*/ 13 h 13"/>
                  <a:gd name="T2" fmla="*/ 10 w 70"/>
                  <a:gd name="T3" fmla="*/ 13 h 13"/>
                  <a:gd name="T4" fmla="*/ 22 w 70"/>
                  <a:gd name="T5" fmla="*/ 13 h 13"/>
                  <a:gd name="T6" fmla="*/ 32 w 70"/>
                  <a:gd name="T7" fmla="*/ 13 h 13"/>
                  <a:gd name="T8" fmla="*/ 67 w 70"/>
                  <a:gd name="T9" fmla="*/ 10 h 13"/>
                  <a:gd name="T10" fmla="*/ 67 w 70"/>
                  <a:gd name="T11" fmla="*/ 10 h 13"/>
                  <a:gd name="T12" fmla="*/ 70 w 70"/>
                  <a:gd name="T13" fmla="*/ 7 h 13"/>
                  <a:gd name="T14" fmla="*/ 64 w 70"/>
                  <a:gd name="T15" fmla="*/ 3 h 13"/>
                  <a:gd name="T16" fmla="*/ 57 w 70"/>
                  <a:gd name="T17" fmla="*/ 0 h 13"/>
                  <a:gd name="T18" fmla="*/ 57 w 70"/>
                  <a:gd name="T19" fmla="*/ 0 h 13"/>
                  <a:gd name="T20" fmla="*/ 38 w 70"/>
                  <a:gd name="T21" fmla="*/ 0 h 13"/>
                  <a:gd name="T22" fmla="*/ 4 w 70"/>
                  <a:gd name="T23" fmla="*/ 3 h 13"/>
                  <a:gd name="T24" fmla="*/ 4 w 70"/>
                  <a:gd name="T25" fmla="*/ 3 h 13"/>
                  <a:gd name="T26" fmla="*/ 0 w 70"/>
                  <a:gd name="T27" fmla="*/ 7 h 13"/>
                  <a:gd name="T28" fmla="*/ 7 w 70"/>
                  <a:gd name="T29" fmla="*/ 10 h 13"/>
                  <a:gd name="T30" fmla="*/ 10 w 70"/>
                  <a:gd name="T31" fmla="*/ 13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0"/>
                  <a:gd name="T49" fmla="*/ 0 h 13"/>
                  <a:gd name="T50" fmla="*/ 70 w 70"/>
                  <a:gd name="T51" fmla="*/ 13 h 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0" h="13">
                    <a:moveTo>
                      <a:pt x="10" y="13"/>
                    </a:moveTo>
                    <a:lnTo>
                      <a:pt x="10" y="13"/>
                    </a:lnTo>
                    <a:lnTo>
                      <a:pt x="22" y="13"/>
                    </a:lnTo>
                    <a:lnTo>
                      <a:pt x="32" y="13"/>
                    </a:lnTo>
                    <a:lnTo>
                      <a:pt x="67" y="10"/>
                    </a:lnTo>
                    <a:lnTo>
                      <a:pt x="70" y="7"/>
                    </a:lnTo>
                    <a:lnTo>
                      <a:pt x="64" y="3"/>
                    </a:lnTo>
                    <a:lnTo>
                      <a:pt x="57" y="0"/>
                    </a:lnTo>
                    <a:lnTo>
                      <a:pt x="38" y="0"/>
                    </a:lnTo>
                    <a:lnTo>
                      <a:pt x="4" y="3"/>
                    </a:lnTo>
                    <a:lnTo>
                      <a:pt x="0" y="7"/>
                    </a:lnTo>
                    <a:lnTo>
                      <a:pt x="7" y="10"/>
                    </a:lnTo>
                    <a:lnTo>
                      <a:pt x="10" y="1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68" name="Freeform 135"/>
              <p:cNvSpPr>
                <a:spLocks/>
              </p:cNvSpPr>
              <p:nvPr/>
            </p:nvSpPr>
            <p:spPr bwMode="auto">
              <a:xfrm>
                <a:off x="910" y="2739"/>
                <a:ext cx="70" cy="16"/>
              </a:xfrm>
              <a:custGeom>
                <a:avLst/>
                <a:gdLst>
                  <a:gd name="T0" fmla="*/ 10 w 70"/>
                  <a:gd name="T1" fmla="*/ 12 h 16"/>
                  <a:gd name="T2" fmla="*/ 10 w 70"/>
                  <a:gd name="T3" fmla="*/ 12 h 16"/>
                  <a:gd name="T4" fmla="*/ 19 w 70"/>
                  <a:gd name="T5" fmla="*/ 12 h 16"/>
                  <a:gd name="T6" fmla="*/ 29 w 70"/>
                  <a:gd name="T7" fmla="*/ 16 h 16"/>
                  <a:gd name="T8" fmla="*/ 67 w 70"/>
                  <a:gd name="T9" fmla="*/ 9 h 16"/>
                  <a:gd name="T10" fmla="*/ 67 w 70"/>
                  <a:gd name="T11" fmla="*/ 9 h 16"/>
                  <a:gd name="T12" fmla="*/ 70 w 70"/>
                  <a:gd name="T13" fmla="*/ 6 h 16"/>
                  <a:gd name="T14" fmla="*/ 64 w 70"/>
                  <a:gd name="T15" fmla="*/ 3 h 16"/>
                  <a:gd name="T16" fmla="*/ 57 w 70"/>
                  <a:gd name="T17" fmla="*/ 3 h 16"/>
                  <a:gd name="T18" fmla="*/ 57 w 70"/>
                  <a:gd name="T19" fmla="*/ 3 h 16"/>
                  <a:gd name="T20" fmla="*/ 48 w 70"/>
                  <a:gd name="T21" fmla="*/ 0 h 16"/>
                  <a:gd name="T22" fmla="*/ 38 w 70"/>
                  <a:gd name="T23" fmla="*/ 0 h 16"/>
                  <a:gd name="T24" fmla="*/ 0 w 70"/>
                  <a:gd name="T25" fmla="*/ 6 h 16"/>
                  <a:gd name="T26" fmla="*/ 0 w 70"/>
                  <a:gd name="T27" fmla="*/ 6 h 16"/>
                  <a:gd name="T28" fmla="*/ 0 w 70"/>
                  <a:gd name="T29" fmla="*/ 6 h 16"/>
                  <a:gd name="T30" fmla="*/ 3 w 70"/>
                  <a:gd name="T31" fmla="*/ 9 h 16"/>
                  <a:gd name="T32" fmla="*/ 10 w 70"/>
                  <a:gd name="T33" fmla="*/ 12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
                  <a:gd name="T52" fmla="*/ 0 h 16"/>
                  <a:gd name="T53" fmla="*/ 70 w 70"/>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 h="16">
                    <a:moveTo>
                      <a:pt x="10" y="12"/>
                    </a:moveTo>
                    <a:lnTo>
                      <a:pt x="10" y="12"/>
                    </a:lnTo>
                    <a:lnTo>
                      <a:pt x="19" y="12"/>
                    </a:lnTo>
                    <a:lnTo>
                      <a:pt x="29" y="16"/>
                    </a:lnTo>
                    <a:lnTo>
                      <a:pt x="67" y="9"/>
                    </a:lnTo>
                    <a:lnTo>
                      <a:pt x="70" y="6"/>
                    </a:lnTo>
                    <a:lnTo>
                      <a:pt x="64" y="3"/>
                    </a:lnTo>
                    <a:lnTo>
                      <a:pt x="57" y="3"/>
                    </a:lnTo>
                    <a:lnTo>
                      <a:pt x="48" y="0"/>
                    </a:lnTo>
                    <a:lnTo>
                      <a:pt x="38" y="0"/>
                    </a:lnTo>
                    <a:lnTo>
                      <a:pt x="0" y="6"/>
                    </a:lnTo>
                    <a:lnTo>
                      <a:pt x="3" y="9"/>
                    </a:lnTo>
                    <a:lnTo>
                      <a:pt x="10" y="1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69" name="Freeform 136"/>
              <p:cNvSpPr>
                <a:spLocks/>
              </p:cNvSpPr>
              <p:nvPr/>
            </p:nvSpPr>
            <p:spPr bwMode="auto">
              <a:xfrm>
                <a:off x="844" y="2748"/>
                <a:ext cx="73" cy="16"/>
              </a:xfrm>
              <a:custGeom>
                <a:avLst/>
                <a:gdLst>
                  <a:gd name="T0" fmla="*/ 9 w 73"/>
                  <a:gd name="T1" fmla="*/ 13 h 16"/>
                  <a:gd name="T2" fmla="*/ 9 w 73"/>
                  <a:gd name="T3" fmla="*/ 13 h 16"/>
                  <a:gd name="T4" fmla="*/ 22 w 73"/>
                  <a:gd name="T5" fmla="*/ 16 h 16"/>
                  <a:gd name="T6" fmla="*/ 31 w 73"/>
                  <a:gd name="T7" fmla="*/ 16 h 16"/>
                  <a:gd name="T8" fmla="*/ 69 w 73"/>
                  <a:gd name="T9" fmla="*/ 10 h 16"/>
                  <a:gd name="T10" fmla="*/ 69 w 73"/>
                  <a:gd name="T11" fmla="*/ 10 h 16"/>
                  <a:gd name="T12" fmla="*/ 73 w 73"/>
                  <a:gd name="T13" fmla="*/ 7 h 16"/>
                  <a:gd name="T14" fmla="*/ 66 w 73"/>
                  <a:gd name="T15" fmla="*/ 3 h 16"/>
                  <a:gd name="T16" fmla="*/ 63 w 73"/>
                  <a:gd name="T17" fmla="*/ 3 h 16"/>
                  <a:gd name="T18" fmla="*/ 63 w 73"/>
                  <a:gd name="T19" fmla="*/ 3 h 16"/>
                  <a:gd name="T20" fmla="*/ 50 w 73"/>
                  <a:gd name="T21" fmla="*/ 0 h 16"/>
                  <a:gd name="T22" fmla="*/ 41 w 73"/>
                  <a:gd name="T23" fmla="*/ 0 h 16"/>
                  <a:gd name="T24" fmla="*/ 3 w 73"/>
                  <a:gd name="T25" fmla="*/ 7 h 16"/>
                  <a:gd name="T26" fmla="*/ 3 w 73"/>
                  <a:gd name="T27" fmla="*/ 7 h 16"/>
                  <a:gd name="T28" fmla="*/ 0 w 73"/>
                  <a:gd name="T29" fmla="*/ 7 h 16"/>
                  <a:gd name="T30" fmla="*/ 6 w 73"/>
                  <a:gd name="T31" fmla="*/ 10 h 16"/>
                  <a:gd name="T32" fmla="*/ 9 w 73"/>
                  <a:gd name="T33" fmla="*/ 13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3"/>
                  <a:gd name="T52" fmla="*/ 0 h 16"/>
                  <a:gd name="T53" fmla="*/ 73 w 73"/>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3" h="16">
                    <a:moveTo>
                      <a:pt x="9" y="13"/>
                    </a:moveTo>
                    <a:lnTo>
                      <a:pt x="9" y="13"/>
                    </a:lnTo>
                    <a:lnTo>
                      <a:pt x="22" y="16"/>
                    </a:lnTo>
                    <a:lnTo>
                      <a:pt x="31" y="16"/>
                    </a:lnTo>
                    <a:lnTo>
                      <a:pt x="69" y="10"/>
                    </a:lnTo>
                    <a:lnTo>
                      <a:pt x="73" y="7"/>
                    </a:lnTo>
                    <a:lnTo>
                      <a:pt x="66" y="3"/>
                    </a:lnTo>
                    <a:lnTo>
                      <a:pt x="63" y="3"/>
                    </a:lnTo>
                    <a:lnTo>
                      <a:pt x="50" y="0"/>
                    </a:lnTo>
                    <a:lnTo>
                      <a:pt x="41" y="0"/>
                    </a:lnTo>
                    <a:lnTo>
                      <a:pt x="3" y="7"/>
                    </a:lnTo>
                    <a:lnTo>
                      <a:pt x="0" y="7"/>
                    </a:lnTo>
                    <a:lnTo>
                      <a:pt x="6" y="10"/>
                    </a:lnTo>
                    <a:lnTo>
                      <a:pt x="9" y="1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70" name="Freeform 137"/>
              <p:cNvSpPr>
                <a:spLocks/>
              </p:cNvSpPr>
              <p:nvPr/>
            </p:nvSpPr>
            <p:spPr bwMode="auto">
              <a:xfrm>
                <a:off x="818" y="2758"/>
                <a:ext cx="35" cy="16"/>
              </a:xfrm>
              <a:custGeom>
                <a:avLst/>
                <a:gdLst>
                  <a:gd name="T0" fmla="*/ 4 w 35"/>
                  <a:gd name="T1" fmla="*/ 16 h 16"/>
                  <a:gd name="T2" fmla="*/ 32 w 35"/>
                  <a:gd name="T3" fmla="*/ 9 h 16"/>
                  <a:gd name="T4" fmla="*/ 32 w 35"/>
                  <a:gd name="T5" fmla="*/ 9 h 16"/>
                  <a:gd name="T6" fmla="*/ 35 w 35"/>
                  <a:gd name="T7" fmla="*/ 6 h 16"/>
                  <a:gd name="T8" fmla="*/ 29 w 35"/>
                  <a:gd name="T9" fmla="*/ 3 h 16"/>
                  <a:gd name="T10" fmla="*/ 23 w 35"/>
                  <a:gd name="T11" fmla="*/ 3 h 16"/>
                  <a:gd name="T12" fmla="*/ 23 w 35"/>
                  <a:gd name="T13" fmla="*/ 3 h 16"/>
                  <a:gd name="T14" fmla="*/ 13 w 35"/>
                  <a:gd name="T15" fmla="*/ 0 h 16"/>
                  <a:gd name="T16" fmla="*/ 4 w 35"/>
                  <a:gd name="T17" fmla="*/ 0 h 16"/>
                  <a:gd name="T18" fmla="*/ 0 w 35"/>
                  <a:gd name="T19" fmla="*/ 0 h 16"/>
                  <a:gd name="T20" fmla="*/ 4 w 35"/>
                  <a:gd name="T21" fmla="*/ 16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
                  <a:gd name="T34" fmla="*/ 0 h 16"/>
                  <a:gd name="T35" fmla="*/ 35 w 35"/>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 h="16">
                    <a:moveTo>
                      <a:pt x="4" y="16"/>
                    </a:moveTo>
                    <a:lnTo>
                      <a:pt x="32" y="9"/>
                    </a:lnTo>
                    <a:lnTo>
                      <a:pt x="35" y="6"/>
                    </a:lnTo>
                    <a:lnTo>
                      <a:pt x="29" y="3"/>
                    </a:lnTo>
                    <a:lnTo>
                      <a:pt x="23" y="3"/>
                    </a:lnTo>
                    <a:lnTo>
                      <a:pt x="13" y="0"/>
                    </a:lnTo>
                    <a:lnTo>
                      <a:pt x="4" y="0"/>
                    </a:lnTo>
                    <a:lnTo>
                      <a:pt x="0" y="0"/>
                    </a:lnTo>
                    <a:lnTo>
                      <a:pt x="4" y="1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71" name="Freeform 138"/>
              <p:cNvSpPr>
                <a:spLocks/>
              </p:cNvSpPr>
              <p:nvPr/>
            </p:nvSpPr>
            <p:spPr bwMode="auto">
              <a:xfrm>
                <a:off x="777" y="2758"/>
                <a:ext cx="45" cy="16"/>
              </a:xfrm>
              <a:custGeom>
                <a:avLst/>
                <a:gdLst>
                  <a:gd name="T0" fmla="*/ 10 w 45"/>
                  <a:gd name="T1" fmla="*/ 12 h 16"/>
                  <a:gd name="T2" fmla="*/ 10 w 45"/>
                  <a:gd name="T3" fmla="*/ 12 h 16"/>
                  <a:gd name="T4" fmla="*/ 22 w 45"/>
                  <a:gd name="T5" fmla="*/ 16 h 16"/>
                  <a:gd name="T6" fmla="*/ 32 w 45"/>
                  <a:gd name="T7" fmla="*/ 16 h 16"/>
                  <a:gd name="T8" fmla="*/ 45 w 45"/>
                  <a:gd name="T9" fmla="*/ 16 h 16"/>
                  <a:gd name="T10" fmla="*/ 41 w 45"/>
                  <a:gd name="T11" fmla="*/ 0 h 16"/>
                  <a:gd name="T12" fmla="*/ 4 w 45"/>
                  <a:gd name="T13" fmla="*/ 6 h 16"/>
                  <a:gd name="T14" fmla="*/ 4 w 45"/>
                  <a:gd name="T15" fmla="*/ 6 h 16"/>
                  <a:gd name="T16" fmla="*/ 0 w 45"/>
                  <a:gd name="T17" fmla="*/ 9 h 16"/>
                  <a:gd name="T18" fmla="*/ 7 w 45"/>
                  <a:gd name="T19" fmla="*/ 12 h 16"/>
                  <a:gd name="T20" fmla="*/ 10 w 45"/>
                  <a:gd name="T21" fmla="*/ 12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16"/>
                  <a:gd name="T35" fmla="*/ 45 w 45"/>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16">
                    <a:moveTo>
                      <a:pt x="10" y="12"/>
                    </a:moveTo>
                    <a:lnTo>
                      <a:pt x="10" y="12"/>
                    </a:lnTo>
                    <a:lnTo>
                      <a:pt x="22" y="16"/>
                    </a:lnTo>
                    <a:lnTo>
                      <a:pt x="32" y="16"/>
                    </a:lnTo>
                    <a:lnTo>
                      <a:pt x="45" y="16"/>
                    </a:lnTo>
                    <a:lnTo>
                      <a:pt x="41" y="0"/>
                    </a:lnTo>
                    <a:lnTo>
                      <a:pt x="4" y="6"/>
                    </a:lnTo>
                    <a:lnTo>
                      <a:pt x="0" y="9"/>
                    </a:lnTo>
                    <a:lnTo>
                      <a:pt x="7" y="12"/>
                    </a:lnTo>
                    <a:lnTo>
                      <a:pt x="10" y="12"/>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72" name="Freeform 139"/>
              <p:cNvSpPr>
                <a:spLocks/>
              </p:cNvSpPr>
              <p:nvPr/>
            </p:nvSpPr>
            <p:spPr bwMode="auto">
              <a:xfrm>
                <a:off x="708" y="2767"/>
                <a:ext cx="76" cy="19"/>
              </a:xfrm>
              <a:custGeom>
                <a:avLst/>
                <a:gdLst>
                  <a:gd name="T0" fmla="*/ 9 w 76"/>
                  <a:gd name="T1" fmla="*/ 16 h 19"/>
                  <a:gd name="T2" fmla="*/ 9 w 76"/>
                  <a:gd name="T3" fmla="*/ 16 h 19"/>
                  <a:gd name="T4" fmla="*/ 22 w 76"/>
                  <a:gd name="T5" fmla="*/ 19 h 19"/>
                  <a:gd name="T6" fmla="*/ 31 w 76"/>
                  <a:gd name="T7" fmla="*/ 19 h 19"/>
                  <a:gd name="T8" fmla="*/ 73 w 76"/>
                  <a:gd name="T9" fmla="*/ 13 h 19"/>
                  <a:gd name="T10" fmla="*/ 73 w 76"/>
                  <a:gd name="T11" fmla="*/ 13 h 19"/>
                  <a:gd name="T12" fmla="*/ 76 w 76"/>
                  <a:gd name="T13" fmla="*/ 10 h 19"/>
                  <a:gd name="T14" fmla="*/ 69 w 76"/>
                  <a:gd name="T15" fmla="*/ 7 h 19"/>
                  <a:gd name="T16" fmla="*/ 66 w 76"/>
                  <a:gd name="T17" fmla="*/ 3 h 19"/>
                  <a:gd name="T18" fmla="*/ 66 w 76"/>
                  <a:gd name="T19" fmla="*/ 3 h 19"/>
                  <a:gd name="T20" fmla="*/ 54 w 76"/>
                  <a:gd name="T21" fmla="*/ 3 h 19"/>
                  <a:gd name="T22" fmla="*/ 44 w 76"/>
                  <a:gd name="T23" fmla="*/ 0 h 19"/>
                  <a:gd name="T24" fmla="*/ 3 w 76"/>
                  <a:gd name="T25" fmla="*/ 10 h 19"/>
                  <a:gd name="T26" fmla="*/ 3 w 76"/>
                  <a:gd name="T27" fmla="*/ 10 h 19"/>
                  <a:gd name="T28" fmla="*/ 0 w 76"/>
                  <a:gd name="T29" fmla="*/ 10 h 19"/>
                  <a:gd name="T30" fmla="*/ 6 w 76"/>
                  <a:gd name="T31" fmla="*/ 13 h 19"/>
                  <a:gd name="T32" fmla="*/ 9 w 76"/>
                  <a:gd name="T33" fmla="*/ 16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19"/>
                  <a:gd name="T53" fmla="*/ 76 w 76"/>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19">
                    <a:moveTo>
                      <a:pt x="9" y="16"/>
                    </a:moveTo>
                    <a:lnTo>
                      <a:pt x="9" y="16"/>
                    </a:lnTo>
                    <a:lnTo>
                      <a:pt x="22" y="19"/>
                    </a:lnTo>
                    <a:lnTo>
                      <a:pt x="31" y="19"/>
                    </a:lnTo>
                    <a:lnTo>
                      <a:pt x="73" y="13"/>
                    </a:lnTo>
                    <a:lnTo>
                      <a:pt x="76" y="10"/>
                    </a:lnTo>
                    <a:lnTo>
                      <a:pt x="69" y="7"/>
                    </a:lnTo>
                    <a:lnTo>
                      <a:pt x="66" y="3"/>
                    </a:lnTo>
                    <a:lnTo>
                      <a:pt x="54" y="3"/>
                    </a:lnTo>
                    <a:lnTo>
                      <a:pt x="44" y="0"/>
                    </a:lnTo>
                    <a:lnTo>
                      <a:pt x="3" y="10"/>
                    </a:lnTo>
                    <a:lnTo>
                      <a:pt x="0" y="10"/>
                    </a:lnTo>
                    <a:lnTo>
                      <a:pt x="6" y="13"/>
                    </a:lnTo>
                    <a:lnTo>
                      <a:pt x="9" y="16"/>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73" name="Freeform 140"/>
              <p:cNvSpPr>
                <a:spLocks/>
              </p:cNvSpPr>
              <p:nvPr/>
            </p:nvSpPr>
            <p:spPr bwMode="auto">
              <a:xfrm>
                <a:off x="635" y="2780"/>
                <a:ext cx="79" cy="16"/>
              </a:xfrm>
              <a:custGeom>
                <a:avLst/>
                <a:gdLst>
                  <a:gd name="T0" fmla="*/ 9 w 79"/>
                  <a:gd name="T1" fmla="*/ 16 h 16"/>
                  <a:gd name="T2" fmla="*/ 9 w 79"/>
                  <a:gd name="T3" fmla="*/ 16 h 16"/>
                  <a:gd name="T4" fmla="*/ 22 w 79"/>
                  <a:gd name="T5" fmla="*/ 16 h 16"/>
                  <a:gd name="T6" fmla="*/ 32 w 79"/>
                  <a:gd name="T7" fmla="*/ 16 h 16"/>
                  <a:gd name="T8" fmla="*/ 76 w 79"/>
                  <a:gd name="T9" fmla="*/ 9 h 16"/>
                  <a:gd name="T10" fmla="*/ 76 w 79"/>
                  <a:gd name="T11" fmla="*/ 9 h 16"/>
                  <a:gd name="T12" fmla="*/ 79 w 79"/>
                  <a:gd name="T13" fmla="*/ 6 h 16"/>
                  <a:gd name="T14" fmla="*/ 73 w 79"/>
                  <a:gd name="T15" fmla="*/ 3 h 16"/>
                  <a:gd name="T16" fmla="*/ 70 w 79"/>
                  <a:gd name="T17" fmla="*/ 3 h 16"/>
                  <a:gd name="T18" fmla="*/ 70 w 79"/>
                  <a:gd name="T19" fmla="*/ 3 h 16"/>
                  <a:gd name="T20" fmla="*/ 57 w 79"/>
                  <a:gd name="T21" fmla="*/ 0 h 16"/>
                  <a:gd name="T22" fmla="*/ 47 w 79"/>
                  <a:gd name="T23" fmla="*/ 0 h 16"/>
                  <a:gd name="T24" fmla="*/ 3 w 79"/>
                  <a:gd name="T25" fmla="*/ 6 h 16"/>
                  <a:gd name="T26" fmla="*/ 3 w 79"/>
                  <a:gd name="T27" fmla="*/ 6 h 16"/>
                  <a:gd name="T28" fmla="*/ 0 w 79"/>
                  <a:gd name="T29" fmla="*/ 9 h 16"/>
                  <a:gd name="T30" fmla="*/ 6 w 79"/>
                  <a:gd name="T31" fmla="*/ 13 h 16"/>
                  <a:gd name="T32" fmla="*/ 9 w 79"/>
                  <a:gd name="T33" fmla="*/ 16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9"/>
                  <a:gd name="T52" fmla="*/ 0 h 16"/>
                  <a:gd name="T53" fmla="*/ 79 w 79"/>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9" h="16">
                    <a:moveTo>
                      <a:pt x="9" y="16"/>
                    </a:moveTo>
                    <a:lnTo>
                      <a:pt x="9" y="16"/>
                    </a:lnTo>
                    <a:lnTo>
                      <a:pt x="22" y="16"/>
                    </a:lnTo>
                    <a:lnTo>
                      <a:pt x="32" y="16"/>
                    </a:lnTo>
                    <a:lnTo>
                      <a:pt x="76" y="9"/>
                    </a:lnTo>
                    <a:lnTo>
                      <a:pt x="79" y="6"/>
                    </a:lnTo>
                    <a:lnTo>
                      <a:pt x="73" y="3"/>
                    </a:lnTo>
                    <a:lnTo>
                      <a:pt x="70" y="3"/>
                    </a:lnTo>
                    <a:lnTo>
                      <a:pt x="57" y="0"/>
                    </a:lnTo>
                    <a:lnTo>
                      <a:pt x="47" y="0"/>
                    </a:lnTo>
                    <a:lnTo>
                      <a:pt x="3" y="6"/>
                    </a:lnTo>
                    <a:lnTo>
                      <a:pt x="0" y="9"/>
                    </a:lnTo>
                    <a:lnTo>
                      <a:pt x="6" y="13"/>
                    </a:lnTo>
                    <a:lnTo>
                      <a:pt x="9" y="16"/>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74" name="Freeform 141"/>
              <p:cNvSpPr>
                <a:spLocks/>
              </p:cNvSpPr>
              <p:nvPr/>
            </p:nvSpPr>
            <p:spPr bwMode="auto">
              <a:xfrm>
                <a:off x="559" y="2793"/>
                <a:ext cx="82" cy="15"/>
              </a:xfrm>
              <a:custGeom>
                <a:avLst/>
                <a:gdLst>
                  <a:gd name="T0" fmla="*/ 6 w 82"/>
                  <a:gd name="T1" fmla="*/ 12 h 15"/>
                  <a:gd name="T2" fmla="*/ 13 w 82"/>
                  <a:gd name="T3" fmla="*/ 12 h 15"/>
                  <a:gd name="T4" fmla="*/ 13 w 82"/>
                  <a:gd name="T5" fmla="*/ 12 h 15"/>
                  <a:gd name="T6" fmla="*/ 22 w 82"/>
                  <a:gd name="T7" fmla="*/ 15 h 15"/>
                  <a:gd name="T8" fmla="*/ 35 w 82"/>
                  <a:gd name="T9" fmla="*/ 15 h 15"/>
                  <a:gd name="T10" fmla="*/ 79 w 82"/>
                  <a:gd name="T11" fmla="*/ 9 h 15"/>
                  <a:gd name="T12" fmla="*/ 79 w 82"/>
                  <a:gd name="T13" fmla="*/ 9 h 15"/>
                  <a:gd name="T14" fmla="*/ 82 w 82"/>
                  <a:gd name="T15" fmla="*/ 6 h 15"/>
                  <a:gd name="T16" fmla="*/ 76 w 82"/>
                  <a:gd name="T17" fmla="*/ 3 h 15"/>
                  <a:gd name="T18" fmla="*/ 73 w 82"/>
                  <a:gd name="T19" fmla="*/ 3 h 15"/>
                  <a:gd name="T20" fmla="*/ 73 w 82"/>
                  <a:gd name="T21" fmla="*/ 3 h 15"/>
                  <a:gd name="T22" fmla="*/ 60 w 82"/>
                  <a:gd name="T23" fmla="*/ 0 h 15"/>
                  <a:gd name="T24" fmla="*/ 51 w 82"/>
                  <a:gd name="T25" fmla="*/ 0 h 15"/>
                  <a:gd name="T26" fmla="*/ 3 w 82"/>
                  <a:gd name="T27" fmla="*/ 6 h 15"/>
                  <a:gd name="T28" fmla="*/ 3 w 82"/>
                  <a:gd name="T29" fmla="*/ 6 h 15"/>
                  <a:gd name="T30" fmla="*/ 0 w 82"/>
                  <a:gd name="T31" fmla="*/ 9 h 15"/>
                  <a:gd name="T32" fmla="*/ 6 w 82"/>
                  <a:gd name="T33" fmla="*/ 12 h 15"/>
                  <a:gd name="T34" fmla="*/ 6 w 82"/>
                  <a:gd name="T35" fmla="*/ 12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2"/>
                  <a:gd name="T55" fmla="*/ 0 h 15"/>
                  <a:gd name="T56" fmla="*/ 82 w 82"/>
                  <a:gd name="T57" fmla="*/ 15 h 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2" h="15">
                    <a:moveTo>
                      <a:pt x="6" y="12"/>
                    </a:moveTo>
                    <a:lnTo>
                      <a:pt x="13" y="12"/>
                    </a:lnTo>
                    <a:lnTo>
                      <a:pt x="22" y="15"/>
                    </a:lnTo>
                    <a:lnTo>
                      <a:pt x="35" y="15"/>
                    </a:lnTo>
                    <a:lnTo>
                      <a:pt x="79" y="9"/>
                    </a:lnTo>
                    <a:lnTo>
                      <a:pt x="82" y="6"/>
                    </a:lnTo>
                    <a:lnTo>
                      <a:pt x="76" y="3"/>
                    </a:lnTo>
                    <a:lnTo>
                      <a:pt x="73" y="3"/>
                    </a:lnTo>
                    <a:lnTo>
                      <a:pt x="60" y="0"/>
                    </a:lnTo>
                    <a:lnTo>
                      <a:pt x="51" y="0"/>
                    </a:lnTo>
                    <a:lnTo>
                      <a:pt x="3" y="6"/>
                    </a:lnTo>
                    <a:lnTo>
                      <a:pt x="0" y="9"/>
                    </a:lnTo>
                    <a:lnTo>
                      <a:pt x="6" y="12"/>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75" name="Freeform 142"/>
              <p:cNvSpPr>
                <a:spLocks/>
              </p:cNvSpPr>
              <p:nvPr/>
            </p:nvSpPr>
            <p:spPr bwMode="auto">
              <a:xfrm>
                <a:off x="1315" y="2694"/>
                <a:ext cx="73" cy="32"/>
              </a:xfrm>
              <a:custGeom>
                <a:avLst/>
                <a:gdLst>
                  <a:gd name="T0" fmla="*/ 3 w 73"/>
                  <a:gd name="T1" fmla="*/ 26 h 32"/>
                  <a:gd name="T2" fmla="*/ 10 w 73"/>
                  <a:gd name="T3" fmla="*/ 29 h 32"/>
                  <a:gd name="T4" fmla="*/ 10 w 73"/>
                  <a:gd name="T5" fmla="*/ 29 h 32"/>
                  <a:gd name="T6" fmla="*/ 26 w 73"/>
                  <a:gd name="T7" fmla="*/ 32 h 32"/>
                  <a:gd name="T8" fmla="*/ 73 w 73"/>
                  <a:gd name="T9" fmla="*/ 23 h 32"/>
                  <a:gd name="T10" fmla="*/ 73 w 73"/>
                  <a:gd name="T11" fmla="*/ 23 h 32"/>
                  <a:gd name="T12" fmla="*/ 73 w 73"/>
                  <a:gd name="T13" fmla="*/ 23 h 32"/>
                  <a:gd name="T14" fmla="*/ 73 w 73"/>
                  <a:gd name="T15" fmla="*/ 23 h 32"/>
                  <a:gd name="T16" fmla="*/ 67 w 73"/>
                  <a:gd name="T17" fmla="*/ 19 h 32"/>
                  <a:gd name="T18" fmla="*/ 19 w 73"/>
                  <a:gd name="T19" fmla="*/ 4 h 32"/>
                  <a:gd name="T20" fmla="*/ 19 w 73"/>
                  <a:gd name="T21" fmla="*/ 4 h 32"/>
                  <a:gd name="T22" fmla="*/ 0 w 73"/>
                  <a:gd name="T23" fmla="*/ 0 h 32"/>
                  <a:gd name="T24" fmla="*/ 3 w 73"/>
                  <a:gd name="T25" fmla="*/ 26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
                  <a:gd name="T40" fmla="*/ 0 h 32"/>
                  <a:gd name="T41" fmla="*/ 73 w 73"/>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 h="32">
                    <a:moveTo>
                      <a:pt x="3" y="26"/>
                    </a:moveTo>
                    <a:lnTo>
                      <a:pt x="10" y="29"/>
                    </a:lnTo>
                    <a:lnTo>
                      <a:pt x="26" y="32"/>
                    </a:lnTo>
                    <a:lnTo>
                      <a:pt x="73" y="23"/>
                    </a:lnTo>
                    <a:lnTo>
                      <a:pt x="67" y="19"/>
                    </a:lnTo>
                    <a:lnTo>
                      <a:pt x="19" y="4"/>
                    </a:lnTo>
                    <a:lnTo>
                      <a:pt x="0" y="0"/>
                    </a:lnTo>
                    <a:lnTo>
                      <a:pt x="3" y="26"/>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76" name="Freeform 143"/>
              <p:cNvSpPr>
                <a:spLocks/>
              </p:cNvSpPr>
              <p:nvPr/>
            </p:nvSpPr>
            <p:spPr bwMode="auto">
              <a:xfrm>
                <a:off x="1268" y="2694"/>
                <a:ext cx="50" cy="26"/>
              </a:xfrm>
              <a:custGeom>
                <a:avLst/>
                <a:gdLst>
                  <a:gd name="T0" fmla="*/ 47 w 50"/>
                  <a:gd name="T1" fmla="*/ 0 h 26"/>
                  <a:gd name="T2" fmla="*/ 47 w 50"/>
                  <a:gd name="T3" fmla="*/ 0 h 26"/>
                  <a:gd name="T4" fmla="*/ 47 w 50"/>
                  <a:gd name="T5" fmla="*/ 0 h 26"/>
                  <a:gd name="T6" fmla="*/ 3 w 50"/>
                  <a:gd name="T7" fmla="*/ 10 h 26"/>
                  <a:gd name="T8" fmla="*/ 3 w 50"/>
                  <a:gd name="T9" fmla="*/ 10 h 26"/>
                  <a:gd name="T10" fmla="*/ 0 w 50"/>
                  <a:gd name="T11" fmla="*/ 10 h 26"/>
                  <a:gd name="T12" fmla="*/ 0 w 50"/>
                  <a:gd name="T13" fmla="*/ 10 h 26"/>
                  <a:gd name="T14" fmla="*/ 6 w 50"/>
                  <a:gd name="T15" fmla="*/ 13 h 26"/>
                  <a:gd name="T16" fmla="*/ 50 w 50"/>
                  <a:gd name="T17" fmla="*/ 26 h 26"/>
                  <a:gd name="T18" fmla="*/ 47 w 50"/>
                  <a:gd name="T19" fmla="*/ 0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26"/>
                  <a:gd name="T32" fmla="*/ 50 w 50"/>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26">
                    <a:moveTo>
                      <a:pt x="47" y="0"/>
                    </a:moveTo>
                    <a:lnTo>
                      <a:pt x="47" y="0"/>
                    </a:lnTo>
                    <a:lnTo>
                      <a:pt x="3" y="10"/>
                    </a:lnTo>
                    <a:lnTo>
                      <a:pt x="0" y="10"/>
                    </a:lnTo>
                    <a:lnTo>
                      <a:pt x="6" y="13"/>
                    </a:lnTo>
                    <a:lnTo>
                      <a:pt x="50" y="26"/>
                    </a:lnTo>
                    <a:lnTo>
                      <a:pt x="47"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77" name="Freeform 144"/>
              <p:cNvSpPr>
                <a:spLocks/>
              </p:cNvSpPr>
              <p:nvPr/>
            </p:nvSpPr>
            <p:spPr bwMode="auto">
              <a:xfrm>
                <a:off x="1318" y="2723"/>
                <a:ext cx="7" cy="6"/>
              </a:xfrm>
              <a:custGeom>
                <a:avLst/>
                <a:gdLst>
                  <a:gd name="T0" fmla="*/ 0 w 7"/>
                  <a:gd name="T1" fmla="*/ 6 h 6"/>
                  <a:gd name="T2" fmla="*/ 4 w 7"/>
                  <a:gd name="T3" fmla="*/ 6 h 6"/>
                  <a:gd name="T4" fmla="*/ 4 w 7"/>
                  <a:gd name="T5" fmla="*/ 6 h 6"/>
                  <a:gd name="T6" fmla="*/ 7 w 7"/>
                  <a:gd name="T7" fmla="*/ 6 h 6"/>
                  <a:gd name="T8" fmla="*/ 7 w 7"/>
                  <a:gd name="T9" fmla="*/ 3 h 6"/>
                  <a:gd name="T10" fmla="*/ 0 w 7"/>
                  <a:gd name="T11" fmla="*/ 0 h 6"/>
                  <a:gd name="T12" fmla="*/ 0 w 7"/>
                  <a:gd name="T13" fmla="*/ 6 h 6"/>
                  <a:gd name="T14" fmla="*/ 0 60000 65536"/>
                  <a:gd name="T15" fmla="*/ 0 60000 65536"/>
                  <a:gd name="T16" fmla="*/ 0 60000 65536"/>
                  <a:gd name="T17" fmla="*/ 0 60000 65536"/>
                  <a:gd name="T18" fmla="*/ 0 60000 65536"/>
                  <a:gd name="T19" fmla="*/ 0 60000 65536"/>
                  <a:gd name="T20" fmla="*/ 0 60000 65536"/>
                  <a:gd name="T21" fmla="*/ 0 w 7"/>
                  <a:gd name="T22" fmla="*/ 0 h 6"/>
                  <a:gd name="T23" fmla="*/ 7 w 7"/>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6">
                    <a:moveTo>
                      <a:pt x="0" y="6"/>
                    </a:moveTo>
                    <a:lnTo>
                      <a:pt x="4" y="6"/>
                    </a:lnTo>
                    <a:lnTo>
                      <a:pt x="7" y="6"/>
                    </a:lnTo>
                    <a:lnTo>
                      <a:pt x="7" y="3"/>
                    </a:lnTo>
                    <a:lnTo>
                      <a:pt x="0" y="0"/>
                    </a:lnTo>
                    <a:lnTo>
                      <a:pt x="0" y="6"/>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78" name="Freeform 145"/>
              <p:cNvSpPr>
                <a:spLocks/>
              </p:cNvSpPr>
              <p:nvPr/>
            </p:nvSpPr>
            <p:spPr bwMode="auto">
              <a:xfrm>
                <a:off x="1220" y="2707"/>
                <a:ext cx="98" cy="25"/>
              </a:xfrm>
              <a:custGeom>
                <a:avLst/>
                <a:gdLst>
                  <a:gd name="T0" fmla="*/ 0 w 98"/>
                  <a:gd name="T1" fmla="*/ 3 h 25"/>
                  <a:gd name="T2" fmla="*/ 0 w 98"/>
                  <a:gd name="T3" fmla="*/ 3 h 25"/>
                  <a:gd name="T4" fmla="*/ 0 w 98"/>
                  <a:gd name="T5" fmla="*/ 6 h 25"/>
                  <a:gd name="T6" fmla="*/ 7 w 98"/>
                  <a:gd name="T7" fmla="*/ 10 h 25"/>
                  <a:gd name="T8" fmla="*/ 54 w 98"/>
                  <a:gd name="T9" fmla="*/ 25 h 25"/>
                  <a:gd name="T10" fmla="*/ 54 w 98"/>
                  <a:gd name="T11" fmla="*/ 25 h 25"/>
                  <a:gd name="T12" fmla="*/ 73 w 98"/>
                  <a:gd name="T13" fmla="*/ 25 h 25"/>
                  <a:gd name="T14" fmla="*/ 98 w 98"/>
                  <a:gd name="T15" fmla="*/ 22 h 25"/>
                  <a:gd name="T16" fmla="*/ 98 w 98"/>
                  <a:gd name="T17" fmla="*/ 16 h 25"/>
                  <a:gd name="T18" fmla="*/ 98 w 98"/>
                  <a:gd name="T19" fmla="*/ 16 h 25"/>
                  <a:gd name="T20" fmla="*/ 98 w 98"/>
                  <a:gd name="T21" fmla="*/ 16 h 25"/>
                  <a:gd name="T22" fmla="*/ 48 w 98"/>
                  <a:gd name="T23" fmla="*/ 0 h 25"/>
                  <a:gd name="T24" fmla="*/ 48 w 98"/>
                  <a:gd name="T25" fmla="*/ 0 h 25"/>
                  <a:gd name="T26" fmla="*/ 29 w 98"/>
                  <a:gd name="T27" fmla="*/ 0 h 25"/>
                  <a:gd name="T28" fmla="*/ 0 w 98"/>
                  <a:gd name="T29" fmla="*/ 3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8"/>
                  <a:gd name="T46" fmla="*/ 0 h 25"/>
                  <a:gd name="T47" fmla="*/ 98 w 98"/>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8" h="25">
                    <a:moveTo>
                      <a:pt x="0" y="3"/>
                    </a:moveTo>
                    <a:lnTo>
                      <a:pt x="0" y="3"/>
                    </a:lnTo>
                    <a:lnTo>
                      <a:pt x="0" y="6"/>
                    </a:lnTo>
                    <a:lnTo>
                      <a:pt x="7" y="10"/>
                    </a:lnTo>
                    <a:lnTo>
                      <a:pt x="54" y="25"/>
                    </a:lnTo>
                    <a:lnTo>
                      <a:pt x="73" y="25"/>
                    </a:lnTo>
                    <a:lnTo>
                      <a:pt x="98" y="22"/>
                    </a:lnTo>
                    <a:lnTo>
                      <a:pt x="98" y="16"/>
                    </a:lnTo>
                    <a:lnTo>
                      <a:pt x="48" y="0"/>
                    </a:lnTo>
                    <a:lnTo>
                      <a:pt x="29" y="0"/>
                    </a:lnTo>
                    <a:lnTo>
                      <a:pt x="0" y="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79" name="Freeform 146"/>
              <p:cNvSpPr>
                <a:spLocks/>
              </p:cNvSpPr>
              <p:nvPr/>
            </p:nvSpPr>
            <p:spPr bwMode="auto">
              <a:xfrm>
                <a:off x="1204" y="2713"/>
                <a:ext cx="70" cy="29"/>
              </a:xfrm>
              <a:custGeom>
                <a:avLst/>
                <a:gdLst>
                  <a:gd name="T0" fmla="*/ 4 w 70"/>
                  <a:gd name="T1" fmla="*/ 23 h 29"/>
                  <a:gd name="T2" fmla="*/ 19 w 70"/>
                  <a:gd name="T3" fmla="*/ 26 h 29"/>
                  <a:gd name="T4" fmla="*/ 19 w 70"/>
                  <a:gd name="T5" fmla="*/ 26 h 29"/>
                  <a:gd name="T6" fmla="*/ 38 w 70"/>
                  <a:gd name="T7" fmla="*/ 29 h 29"/>
                  <a:gd name="T8" fmla="*/ 67 w 70"/>
                  <a:gd name="T9" fmla="*/ 26 h 29"/>
                  <a:gd name="T10" fmla="*/ 67 w 70"/>
                  <a:gd name="T11" fmla="*/ 26 h 29"/>
                  <a:gd name="T12" fmla="*/ 70 w 70"/>
                  <a:gd name="T13" fmla="*/ 23 h 29"/>
                  <a:gd name="T14" fmla="*/ 70 w 70"/>
                  <a:gd name="T15" fmla="*/ 23 h 29"/>
                  <a:gd name="T16" fmla="*/ 64 w 70"/>
                  <a:gd name="T17" fmla="*/ 19 h 29"/>
                  <a:gd name="T18" fmla="*/ 13 w 70"/>
                  <a:gd name="T19" fmla="*/ 4 h 29"/>
                  <a:gd name="T20" fmla="*/ 13 w 70"/>
                  <a:gd name="T21" fmla="*/ 4 h 29"/>
                  <a:gd name="T22" fmla="*/ 0 w 70"/>
                  <a:gd name="T23" fmla="*/ 0 h 29"/>
                  <a:gd name="T24" fmla="*/ 4 w 70"/>
                  <a:gd name="T25" fmla="*/ 23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0"/>
                  <a:gd name="T40" fmla="*/ 0 h 29"/>
                  <a:gd name="T41" fmla="*/ 70 w 70"/>
                  <a:gd name="T42" fmla="*/ 29 h 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0" h="29">
                    <a:moveTo>
                      <a:pt x="4" y="23"/>
                    </a:moveTo>
                    <a:lnTo>
                      <a:pt x="19" y="26"/>
                    </a:lnTo>
                    <a:lnTo>
                      <a:pt x="38" y="29"/>
                    </a:lnTo>
                    <a:lnTo>
                      <a:pt x="67" y="26"/>
                    </a:lnTo>
                    <a:lnTo>
                      <a:pt x="70" y="23"/>
                    </a:lnTo>
                    <a:lnTo>
                      <a:pt x="64" y="19"/>
                    </a:lnTo>
                    <a:lnTo>
                      <a:pt x="13" y="4"/>
                    </a:lnTo>
                    <a:lnTo>
                      <a:pt x="0" y="0"/>
                    </a:lnTo>
                    <a:lnTo>
                      <a:pt x="4" y="2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80" name="Freeform 147"/>
              <p:cNvSpPr>
                <a:spLocks/>
              </p:cNvSpPr>
              <p:nvPr/>
            </p:nvSpPr>
            <p:spPr bwMode="auto">
              <a:xfrm>
                <a:off x="1167" y="2713"/>
                <a:ext cx="41" cy="23"/>
              </a:xfrm>
              <a:custGeom>
                <a:avLst/>
                <a:gdLst>
                  <a:gd name="T0" fmla="*/ 3 w 41"/>
                  <a:gd name="T1" fmla="*/ 7 h 23"/>
                  <a:gd name="T2" fmla="*/ 3 w 41"/>
                  <a:gd name="T3" fmla="*/ 7 h 23"/>
                  <a:gd name="T4" fmla="*/ 0 w 41"/>
                  <a:gd name="T5" fmla="*/ 7 h 23"/>
                  <a:gd name="T6" fmla="*/ 0 w 41"/>
                  <a:gd name="T7" fmla="*/ 10 h 23"/>
                  <a:gd name="T8" fmla="*/ 6 w 41"/>
                  <a:gd name="T9" fmla="*/ 10 h 23"/>
                  <a:gd name="T10" fmla="*/ 41 w 41"/>
                  <a:gd name="T11" fmla="*/ 23 h 23"/>
                  <a:gd name="T12" fmla="*/ 37 w 41"/>
                  <a:gd name="T13" fmla="*/ 0 h 23"/>
                  <a:gd name="T14" fmla="*/ 37 w 41"/>
                  <a:gd name="T15" fmla="*/ 0 h 23"/>
                  <a:gd name="T16" fmla="*/ 31 w 41"/>
                  <a:gd name="T17" fmla="*/ 0 h 23"/>
                  <a:gd name="T18" fmla="*/ 3 w 41"/>
                  <a:gd name="T19" fmla="*/ 7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3"/>
                  <a:gd name="T32" fmla="*/ 41 w 41"/>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3">
                    <a:moveTo>
                      <a:pt x="3" y="7"/>
                    </a:moveTo>
                    <a:lnTo>
                      <a:pt x="3" y="7"/>
                    </a:lnTo>
                    <a:lnTo>
                      <a:pt x="0" y="7"/>
                    </a:lnTo>
                    <a:lnTo>
                      <a:pt x="0" y="10"/>
                    </a:lnTo>
                    <a:lnTo>
                      <a:pt x="6" y="10"/>
                    </a:lnTo>
                    <a:lnTo>
                      <a:pt x="41" y="23"/>
                    </a:lnTo>
                    <a:lnTo>
                      <a:pt x="37" y="0"/>
                    </a:lnTo>
                    <a:lnTo>
                      <a:pt x="31" y="0"/>
                    </a:lnTo>
                    <a:lnTo>
                      <a:pt x="3"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81" name="Freeform 148"/>
              <p:cNvSpPr>
                <a:spLocks/>
              </p:cNvSpPr>
              <p:nvPr/>
            </p:nvSpPr>
            <p:spPr bwMode="auto">
              <a:xfrm>
                <a:off x="1208" y="2739"/>
                <a:ext cx="12" cy="9"/>
              </a:xfrm>
              <a:custGeom>
                <a:avLst/>
                <a:gdLst>
                  <a:gd name="T0" fmla="*/ 0 w 12"/>
                  <a:gd name="T1" fmla="*/ 9 h 9"/>
                  <a:gd name="T2" fmla="*/ 9 w 12"/>
                  <a:gd name="T3" fmla="*/ 6 h 9"/>
                  <a:gd name="T4" fmla="*/ 9 w 12"/>
                  <a:gd name="T5" fmla="*/ 6 h 9"/>
                  <a:gd name="T6" fmla="*/ 12 w 12"/>
                  <a:gd name="T7" fmla="*/ 6 h 9"/>
                  <a:gd name="T8" fmla="*/ 12 w 12"/>
                  <a:gd name="T9" fmla="*/ 6 h 9"/>
                  <a:gd name="T10" fmla="*/ 6 w 12"/>
                  <a:gd name="T11" fmla="*/ 3 h 9"/>
                  <a:gd name="T12" fmla="*/ 0 w 12"/>
                  <a:gd name="T13" fmla="*/ 0 h 9"/>
                  <a:gd name="T14" fmla="*/ 0 w 12"/>
                  <a:gd name="T15" fmla="*/ 9 h 9"/>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9"/>
                  <a:gd name="T26" fmla="*/ 12 w 12"/>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9">
                    <a:moveTo>
                      <a:pt x="0" y="9"/>
                    </a:moveTo>
                    <a:lnTo>
                      <a:pt x="9" y="6"/>
                    </a:lnTo>
                    <a:lnTo>
                      <a:pt x="12" y="6"/>
                    </a:lnTo>
                    <a:lnTo>
                      <a:pt x="6" y="3"/>
                    </a:lnTo>
                    <a:lnTo>
                      <a:pt x="0" y="0"/>
                    </a:lnTo>
                    <a:lnTo>
                      <a:pt x="0" y="9"/>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82" name="Freeform 149"/>
              <p:cNvSpPr>
                <a:spLocks/>
              </p:cNvSpPr>
              <p:nvPr/>
            </p:nvSpPr>
            <p:spPr bwMode="auto">
              <a:xfrm>
                <a:off x="1113" y="2723"/>
                <a:ext cx="95" cy="28"/>
              </a:xfrm>
              <a:custGeom>
                <a:avLst/>
                <a:gdLst>
                  <a:gd name="T0" fmla="*/ 0 w 95"/>
                  <a:gd name="T1" fmla="*/ 6 h 28"/>
                  <a:gd name="T2" fmla="*/ 0 w 95"/>
                  <a:gd name="T3" fmla="*/ 6 h 28"/>
                  <a:gd name="T4" fmla="*/ 0 w 95"/>
                  <a:gd name="T5" fmla="*/ 6 h 28"/>
                  <a:gd name="T6" fmla="*/ 6 w 95"/>
                  <a:gd name="T7" fmla="*/ 9 h 28"/>
                  <a:gd name="T8" fmla="*/ 54 w 95"/>
                  <a:gd name="T9" fmla="*/ 25 h 28"/>
                  <a:gd name="T10" fmla="*/ 54 w 95"/>
                  <a:gd name="T11" fmla="*/ 25 h 28"/>
                  <a:gd name="T12" fmla="*/ 76 w 95"/>
                  <a:gd name="T13" fmla="*/ 28 h 28"/>
                  <a:gd name="T14" fmla="*/ 95 w 95"/>
                  <a:gd name="T15" fmla="*/ 25 h 28"/>
                  <a:gd name="T16" fmla="*/ 95 w 95"/>
                  <a:gd name="T17" fmla="*/ 16 h 28"/>
                  <a:gd name="T18" fmla="*/ 50 w 95"/>
                  <a:gd name="T19" fmla="*/ 3 h 28"/>
                  <a:gd name="T20" fmla="*/ 50 w 95"/>
                  <a:gd name="T21" fmla="*/ 3 h 28"/>
                  <a:gd name="T22" fmla="*/ 31 w 95"/>
                  <a:gd name="T23" fmla="*/ 0 h 28"/>
                  <a:gd name="T24" fmla="*/ 0 w 95"/>
                  <a:gd name="T25" fmla="*/ 6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5"/>
                  <a:gd name="T40" fmla="*/ 0 h 28"/>
                  <a:gd name="T41" fmla="*/ 95 w 95"/>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5" h="28">
                    <a:moveTo>
                      <a:pt x="0" y="6"/>
                    </a:moveTo>
                    <a:lnTo>
                      <a:pt x="0" y="6"/>
                    </a:lnTo>
                    <a:lnTo>
                      <a:pt x="6" y="9"/>
                    </a:lnTo>
                    <a:lnTo>
                      <a:pt x="54" y="25"/>
                    </a:lnTo>
                    <a:lnTo>
                      <a:pt x="76" y="28"/>
                    </a:lnTo>
                    <a:lnTo>
                      <a:pt x="95" y="25"/>
                    </a:lnTo>
                    <a:lnTo>
                      <a:pt x="95" y="16"/>
                    </a:lnTo>
                    <a:lnTo>
                      <a:pt x="50" y="3"/>
                    </a:lnTo>
                    <a:lnTo>
                      <a:pt x="31" y="0"/>
                    </a:lnTo>
                    <a:lnTo>
                      <a:pt x="0" y="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83" name="Freeform 150"/>
              <p:cNvSpPr>
                <a:spLocks/>
              </p:cNvSpPr>
              <p:nvPr/>
            </p:nvSpPr>
            <p:spPr bwMode="auto">
              <a:xfrm>
                <a:off x="1097" y="2732"/>
                <a:ext cx="70" cy="29"/>
              </a:xfrm>
              <a:custGeom>
                <a:avLst/>
                <a:gdLst>
                  <a:gd name="T0" fmla="*/ 0 w 70"/>
                  <a:gd name="T1" fmla="*/ 23 h 29"/>
                  <a:gd name="T2" fmla="*/ 16 w 70"/>
                  <a:gd name="T3" fmla="*/ 26 h 29"/>
                  <a:gd name="T4" fmla="*/ 16 w 70"/>
                  <a:gd name="T5" fmla="*/ 26 h 29"/>
                  <a:gd name="T6" fmla="*/ 25 w 70"/>
                  <a:gd name="T7" fmla="*/ 29 h 29"/>
                  <a:gd name="T8" fmla="*/ 35 w 70"/>
                  <a:gd name="T9" fmla="*/ 29 h 29"/>
                  <a:gd name="T10" fmla="*/ 66 w 70"/>
                  <a:gd name="T11" fmla="*/ 23 h 29"/>
                  <a:gd name="T12" fmla="*/ 66 w 70"/>
                  <a:gd name="T13" fmla="*/ 23 h 29"/>
                  <a:gd name="T14" fmla="*/ 70 w 70"/>
                  <a:gd name="T15" fmla="*/ 23 h 29"/>
                  <a:gd name="T16" fmla="*/ 70 w 70"/>
                  <a:gd name="T17" fmla="*/ 23 h 29"/>
                  <a:gd name="T18" fmla="*/ 63 w 70"/>
                  <a:gd name="T19" fmla="*/ 19 h 29"/>
                  <a:gd name="T20" fmla="*/ 13 w 70"/>
                  <a:gd name="T21" fmla="*/ 4 h 29"/>
                  <a:gd name="T22" fmla="*/ 13 w 70"/>
                  <a:gd name="T23" fmla="*/ 4 h 29"/>
                  <a:gd name="T24" fmla="*/ 0 w 70"/>
                  <a:gd name="T25" fmla="*/ 0 h 29"/>
                  <a:gd name="T26" fmla="*/ 0 w 70"/>
                  <a:gd name="T27" fmla="*/ 23 h 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0"/>
                  <a:gd name="T43" fmla="*/ 0 h 29"/>
                  <a:gd name="T44" fmla="*/ 70 w 70"/>
                  <a:gd name="T45" fmla="*/ 29 h 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0" h="29">
                    <a:moveTo>
                      <a:pt x="0" y="23"/>
                    </a:moveTo>
                    <a:lnTo>
                      <a:pt x="16" y="26"/>
                    </a:lnTo>
                    <a:lnTo>
                      <a:pt x="25" y="29"/>
                    </a:lnTo>
                    <a:lnTo>
                      <a:pt x="35" y="29"/>
                    </a:lnTo>
                    <a:lnTo>
                      <a:pt x="66" y="23"/>
                    </a:lnTo>
                    <a:lnTo>
                      <a:pt x="70" y="23"/>
                    </a:lnTo>
                    <a:lnTo>
                      <a:pt x="63" y="19"/>
                    </a:lnTo>
                    <a:lnTo>
                      <a:pt x="13" y="4"/>
                    </a:lnTo>
                    <a:lnTo>
                      <a:pt x="0" y="0"/>
                    </a:lnTo>
                    <a:lnTo>
                      <a:pt x="0" y="2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84" name="Freeform 151"/>
              <p:cNvSpPr>
                <a:spLocks/>
              </p:cNvSpPr>
              <p:nvPr/>
            </p:nvSpPr>
            <p:spPr bwMode="auto">
              <a:xfrm>
                <a:off x="1056" y="2732"/>
                <a:ext cx="41" cy="23"/>
              </a:xfrm>
              <a:custGeom>
                <a:avLst/>
                <a:gdLst>
                  <a:gd name="T0" fmla="*/ 3 w 41"/>
                  <a:gd name="T1" fmla="*/ 7 h 23"/>
                  <a:gd name="T2" fmla="*/ 3 w 41"/>
                  <a:gd name="T3" fmla="*/ 7 h 23"/>
                  <a:gd name="T4" fmla="*/ 0 w 41"/>
                  <a:gd name="T5" fmla="*/ 7 h 23"/>
                  <a:gd name="T6" fmla="*/ 0 w 41"/>
                  <a:gd name="T7" fmla="*/ 7 h 23"/>
                  <a:gd name="T8" fmla="*/ 6 w 41"/>
                  <a:gd name="T9" fmla="*/ 10 h 23"/>
                  <a:gd name="T10" fmla="*/ 41 w 41"/>
                  <a:gd name="T11" fmla="*/ 23 h 23"/>
                  <a:gd name="T12" fmla="*/ 41 w 41"/>
                  <a:gd name="T13" fmla="*/ 0 h 23"/>
                  <a:gd name="T14" fmla="*/ 41 w 41"/>
                  <a:gd name="T15" fmla="*/ 0 h 23"/>
                  <a:gd name="T16" fmla="*/ 35 w 41"/>
                  <a:gd name="T17" fmla="*/ 0 h 23"/>
                  <a:gd name="T18" fmla="*/ 3 w 41"/>
                  <a:gd name="T19" fmla="*/ 7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3"/>
                  <a:gd name="T32" fmla="*/ 41 w 41"/>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3">
                    <a:moveTo>
                      <a:pt x="3" y="7"/>
                    </a:moveTo>
                    <a:lnTo>
                      <a:pt x="3" y="7"/>
                    </a:lnTo>
                    <a:lnTo>
                      <a:pt x="0" y="7"/>
                    </a:lnTo>
                    <a:lnTo>
                      <a:pt x="6" y="10"/>
                    </a:lnTo>
                    <a:lnTo>
                      <a:pt x="41" y="23"/>
                    </a:lnTo>
                    <a:lnTo>
                      <a:pt x="41" y="0"/>
                    </a:lnTo>
                    <a:lnTo>
                      <a:pt x="35" y="0"/>
                    </a:lnTo>
                    <a:lnTo>
                      <a:pt x="3"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85" name="Freeform 152"/>
              <p:cNvSpPr>
                <a:spLocks/>
              </p:cNvSpPr>
              <p:nvPr/>
            </p:nvSpPr>
            <p:spPr bwMode="auto">
              <a:xfrm>
                <a:off x="1097" y="2758"/>
                <a:ext cx="13" cy="9"/>
              </a:xfrm>
              <a:custGeom>
                <a:avLst/>
                <a:gdLst>
                  <a:gd name="T0" fmla="*/ 0 w 13"/>
                  <a:gd name="T1" fmla="*/ 9 h 9"/>
                  <a:gd name="T2" fmla="*/ 9 w 13"/>
                  <a:gd name="T3" fmla="*/ 9 h 9"/>
                  <a:gd name="T4" fmla="*/ 9 w 13"/>
                  <a:gd name="T5" fmla="*/ 9 h 9"/>
                  <a:gd name="T6" fmla="*/ 13 w 13"/>
                  <a:gd name="T7" fmla="*/ 6 h 9"/>
                  <a:gd name="T8" fmla="*/ 13 w 13"/>
                  <a:gd name="T9" fmla="*/ 6 h 9"/>
                  <a:gd name="T10" fmla="*/ 6 w 13"/>
                  <a:gd name="T11" fmla="*/ 3 h 9"/>
                  <a:gd name="T12" fmla="*/ 0 w 13"/>
                  <a:gd name="T13" fmla="*/ 0 h 9"/>
                  <a:gd name="T14" fmla="*/ 0 w 13"/>
                  <a:gd name="T15" fmla="*/ 9 h 9"/>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9"/>
                  <a:gd name="T26" fmla="*/ 13 w 13"/>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9">
                    <a:moveTo>
                      <a:pt x="0" y="9"/>
                    </a:moveTo>
                    <a:lnTo>
                      <a:pt x="9" y="9"/>
                    </a:lnTo>
                    <a:lnTo>
                      <a:pt x="13" y="6"/>
                    </a:lnTo>
                    <a:lnTo>
                      <a:pt x="6" y="3"/>
                    </a:lnTo>
                    <a:lnTo>
                      <a:pt x="0" y="0"/>
                    </a:lnTo>
                    <a:lnTo>
                      <a:pt x="0" y="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86" name="Freeform 153"/>
              <p:cNvSpPr>
                <a:spLocks/>
              </p:cNvSpPr>
              <p:nvPr/>
            </p:nvSpPr>
            <p:spPr bwMode="auto">
              <a:xfrm>
                <a:off x="999" y="2742"/>
                <a:ext cx="98" cy="28"/>
              </a:xfrm>
              <a:custGeom>
                <a:avLst/>
                <a:gdLst>
                  <a:gd name="T0" fmla="*/ 0 w 98"/>
                  <a:gd name="T1" fmla="*/ 6 h 28"/>
                  <a:gd name="T2" fmla="*/ 0 w 98"/>
                  <a:gd name="T3" fmla="*/ 6 h 28"/>
                  <a:gd name="T4" fmla="*/ 0 w 98"/>
                  <a:gd name="T5" fmla="*/ 6 h 28"/>
                  <a:gd name="T6" fmla="*/ 3 w 98"/>
                  <a:gd name="T7" fmla="*/ 9 h 28"/>
                  <a:gd name="T8" fmla="*/ 54 w 98"/>
                  <a:gd name="T9" fmla="*/ 28 h 28"/>
                  <a:gd name="T10" fmla="*/ 54 w 98"/>
                  <a:gd name="T11" fmla="*/ 28 h 28"/>
                  <a:gd name="T12" fmla="*/ 66 w 98"/>
                  <a:gd name="T13" fmla="*/ 28 h 28"/>
                  <a:gd name="T14" fmla="*/ 76 w 98"/>
                  <a:gd name="T15" fmla="*/ 28 h 28"/>
                  <a:gd name="T16" fmla="*/ 98 w 98"/>
                  <a:gd name="T17" fmla="*/ 25 h 28"/>
                  <a:gd name="T18" fmla="*/ 98 w 98"/>
                  <a:gd name="T19" fmla="*/ 16 h 28"/>
                  <a:gd name="T20" fmla="*/ 54 w 98"/>
                  <a:gd name="T21" fmla="*/ 3 h 28"/>
                  <a:gd name="T22" fmla="*/ 54 w 98"/>
                  <a:gd name="T23" fmla="*/ 3 h 28"/>
                  <a:gd name="T24" fmla="*/ 44 w 98"/>
                  <a:gd name="T25" fmla="*/ 0 h 28"/>
                  <a:gd name="T26" fmla="*/ 35 w 98"/>
                  <a:gd name="T27" fmla="*/ 0 h 28"/>
                  <a:gd name="T28" fmla="*/ 0 w 98"/>
                  <a:gd name="T29" fmla="*/ 6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8"/>
                  <a:gd name="T46" fmla="*/ 0 h 28"/>
                  <a:gd name="T47" fmla="*/ 98 w 98"/>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8" h="28">
                    <a:moveTo>
                      <a:pt x="0" y="6"/>
                    </a:moveTo>
                    <a:lnTo>
                      <a:pt x="0" y="6"/>
                    </a:lnTo>
                    <a:lnTo>
                      <a:pt x="3" y="9"/>
                    </a:lnTo>
                    <a:lnTo>
                      <a:pt x="54" y="28"/>
                    </a:lnTo>
                    <a:lnTo>
                      <a:pt x="66" y="28"/>
                    </a:lnTo>
                    <a:lnTo>
                      <a:pt x="76" y="28"/>
                    </a:lnTo>
                    <a:lnTo>
                      <a:pt x="98" y="25"/>
                    </a:lnTo>
                    <a:lnTo>
                      <a:pt x="98" y="16"/>
                    </a:lnTo>
                    <a:lnTo>
                      <a:pt x="54" y="3"/>
                    </a:lnTo>
                    <a:lnTo>
                      <a:pt x="44" y="0"/>
                    </a:lnTo>
                    <a:lnTo>
                      <a:pt x="35" y="0"/>
                    </a:lnTo>
                    <a:lnTo>
                      <a:pt x="0" y="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87" name="Freeform 154"/>
              <p:cNvSpPr>
                <a:spLocks/>
              </p:cNvSpPr>
              <p:nvPr/>
            </p:nvSpPr>
            <p:spPr bwMode="auto">
              <a:xfrm>
                <a:off x="936" y="2751"/>
                <a:ext cx="117" cy="32"/>
              </a:xfrm>
              <a:custGeom>
                <a:avLst/>
                <a:gdLst>
                  <a:gd name="T0" fmla="*/ 3 w 117"/>
                  <a:gd name="T1" fmla="*/ 7 h 32"/>
                  <a:gd name="T2" fmla="*/ 3 w 117"/>
                  <a:gd name="T3" fmla="*/ 7 h 32"/>
                  <a:gd name="T4" fmla="*/ 0 w 117"/>
                  <a:gd name="T5" fmla="*/ 7 h 32"/>
                  <a:gd name="T6" fmla="*/ 6 w 117"/>
                  <a:gd name="T7" fmla="*/ 10 h 32"/>
                  <a:gd name="T8" fmla="*/ 60 w 117"/>
                  <a:gd name="T9" fmla="*/ 29 h 32"/>
                  <a:gd name="T10" fmla="*/ 60 w 117"/>
                  <a:gd name="T11" fmla="*/ 29 h 32"/>
                  <a:gd name="T12" fmla="*/ 69 w 117"/>
                  <a:gd name="T13" fmla="*/ 32 h 32"/>
                  <a:gd name="T14" fmla="*/ 79 w 117"/>
                  <a:gd name="T15" fmla="*/ 32 h 32"/>
                  <a:gd name="T16" fmla="*/ 113 w 117"/>
                  <a:gd name="T17" fmla="*/ 26 h 32"/>
                  <a:gd name="T18" fmla="*/ 113 w 117"/>
                  <a:gd name="T19" fmla="*/ 26 h 32"/>
                  <a:gd name="T20" fmla="*/ 117 w 117"/>
                  <a:gd name="T21" fmla="*/ 26 h 32"/>
                  <a:gd name="T22" fmla="*/ 117 w 117"/>
                  <a:gd name="T23" fmla="*/ 23 h 32"/>
                  <a:gd name="T24" fmla="*/ 110 w 117"/>
                  <a:gd name="T25" fmla="*/ 19 h 32"/>
                  <a:gd name="T26" fmla="*/ 60 w 117"/>
                  <a:gd name="T27" fmla="*/ 4 h 32"/>
                  <a:gd name="T28" fmla="*/ 60 w 117"/>
                  <a:gd name="T29" fmla="*/ 4 h 32"/>
                  <a:gd name="T30" fmla="*/ 47 w 117"/>
                  <a:gd name="T31" fmla="*/ 0 h 32"/>
                  <a:gd name="T32" fmla="*/ 38 w 117"/>
                  <a:gd name="T33" fmla="*/ 0 h 32"/>
                  <a:gd name="T34" fmla="*/ 3 w 117"/>
                  <a:gd name="T35" fmla="*/ 7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7"/>
                  <a:gd name="T55" fmla="*/ 0 h 32"/>
                  <a:gd name="T56" fmla="*/ 117 w 117"/>
                  <a:gd name="T57" fmla="*/ 32 h 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7" h="32">
                    <a:moveTo>
                      <a:pt x="3" y="7"/>
                    </a:moveTo>
                    <a:lnTo>
                      <a:pt x="3" y="7"/>
                    </a:lnTo>
                    <a:lnTo>
                      <a:pt x="0" y="7"/>
                    </a:lnTo>
                    <a:lnTo>
                      <a:pt x="6" y="10"/>
                    </a:lnTo>
                    <a:lnTo>
                      <a:pt x="60" y="29"/>
                    </a:lnTo>
                    <a:lnTo>
                      <a:pt x="69" y="32"/>
                    </a:lnTo>
                    <a:lnTo>
                      <a:pt x="79" y="32"/>
                    </a:lnTo>
                    <a:lnTo>
                      <a:pt x="113" y="26"/>
                    </a:lnTo>
                    <a:lnTo>
                      <a:pt x="117" y="26"/>
                    </a:lnTo>
                    <a:lnTo>
                      <a:pt x="117" y="23"/>
                    </a:lnTo>
                    <a:lnTo>
                      <a:pt x="110" y="19"/>
                    </a:lnTo>
                    <a:lnTo>
                      <a:pt x="60" y="4"/>
                    </a:lnTo>
                    <a:lnTo>
                      <a:pt x="47" y="0"/>
                    </a:lnTo>
                    <a:lnTo>
                      <a:pt x="38" y="0"/>
                    </a:lnTo>
                    <a:lnTo>
                      <a:pt x="3"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88" name="Freeform 155"/>
              <p:cNvSpPr>
                <a:spLocks/>
              </p:cNvSpPr>
              <p:nvPr/>
            </p:nvSpPr>
            <p:spPr bwMode="auto">
              <a:xfrm>
                <a:off x="875" y="2761"/>
                <a:ext cx="117" cy="32"/>
              </a:xfrm>
              <a:custGeom>
                <a:avLst/>
                <a:gdLst>
                  <a:gd name="T0" fmla="*/ 0 w 117"/>
                  <a:gd name="T1" fmla="*/ 6 h 32"/>
                  <a:gd name="T2" fmla="*/ 0 w 117"/>
                  <a:gd name="T3" fmla="*/ 6 h 32"/>
                  <a:gd name="T4" fmla="*/ 0 w 117"/>
                  <a:gd name="T5" fmla="*/ 9 h 32"/>
                  <a:gd name="T6" fmla="*/ 4 w 117"/>
                  <a:gd name="T7" fmla="*/ 13 h 32"/>
                  <a:gd name="T8" fmla="*/ 57 w 117"/>
                  <a:gd name="T9" fmla="*/ 28 h 32"/>
                  <a:gd name="T10" fmla="*/ 57 w 117"/>
                  <a:gd name="T11" fmla="*/ 28 h 32"/>
                  <a:gd name="T12" fmla="*/ 67 w 117"/>
                  <a:gd name="T13" fmla="*/ 32 h 32"/>
                  <a:gd name="T14" fmla="*/ 76 w 117"/>
                  <a:gd name="T15" fmla="*/ 32 h 32"/>
                  <a:gd name="T16" fmla="*/ 114 w 117"/>
                  <a:gd name="T17" fmla="*/ 25 h 32"/>
                  <a:gd name="T18" fmla="*/ 114 w 117"/>
                  <a:gd name="T19" fmla="*/ 25 h 32"/>
                  <a:gd name="T20" fmla="*/ 117 w 117"/>
                  <a:gd name="T21" fmla="*/ 25 h 32"/>
                  <a:gd name="T22" fmla="*/ 117 w 117"/>
                  <a:gd name="T23" fmla="*/ 22 h 32"/>
                  <a:gd name="T24" fmla="*/ 111 w 117"/>
                  <a:gd name="T25" fmla="*/ 19 h 32"/>
                  <a:gd name="T26" fmla="*/ 57 w 117"/>
                  <a:gd name="T27" fmla="*/ 3 h 32"/>
                  <a:gd name="T28" fmla="*/ 57 w 117"/>
                  <a:gd name="T29" fmla="*/ 3 h 32"/>
                  <a:gd name="T30" fmla="*/ 48 w 117"/>
                  <a:gd name="T31" fmla="*/ 0 h 32"/>
                  <a:gd name="T32" fmla="*/ 38 w 117"/>
                  <a:gd name="T33" fmla="*/ 0 h 32"/>
                  <a:gd name="T34" fmla="*/ 0 w 117"/>
                  <a:gd name="T35" fmla="*/ 6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7"/>
                  <a:gd name="T55" fmla="*/ 0 h 32"/>
                  <a:gd name="T56" fmla="*/ 117 w 117"/>
                  <a:gd name="T57" fmla="*/ 32 h 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7" h="32">
                    <a:moveTo>
                      <a:pt x="0" y="6"/>
                    </a:moveTo>
                    <a:lnTo>
                      <a:pt x="0" y="6"/>
                    </a:lnTo>
                    <a:lnTo>
                      <a:pt x="0" y="9"/>
                    </a:lnTo>
                    <a:lnTo>
                      <a:pt x="4" y="13"/>
                    </a:lnTo>
                    <a:lnTo>
                      <a:pt x="57" y="28"/>
                    </a:lnTo>
                    <a:lnTo>
                      <a:pt x="67" y="32"/>
                    </a:lnTo>
                    <a:lnTo>
                      <a:pt x="76" y="32"/>
                    </a:lnTo>
                    <a:lnTo>
                      <a:pt x="114" y="25"/>
                    </a:lnTo>
                    <a:lnTo>
                      <a:pt x="117" y="25"/>
                    </a:lnTo>
                    <a:lnTo>
                      <a:pt x="117" y="22"/>
                    </a:lnTo>
                    <a:lnTo>
                      <a:pt x="111" y="19"/>
                    </a:lnTo>
                    <a:lnTo>
                      <a:pt x="57" y="3"/>
                    </a:lnTo>
                    <a:lnTo>
                      <a:pt x="48" y="0"/>
                    </a:lnTo>
                    <a:lnTo>
                      <a:pt x="38" y="0"/>
                    </a:lnTo>
                    <a:lnTo>
                      <a:pt x="0" y="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89" name="Freeform 156"/>
              <p:cNvSpPr>
                <a:spLocks/>
              </p:cNvSpPr>
              <p:nvPr/>
            </p:nvSpPr>
            <p:spPr bwMode="auto">
              <a:xfrm>
                <a:off x="822" y="2770"/>
                <a:ext cx="107" cy="35"/>
              </a:xfrm>
              <a:custGeom>
                <a:avLst/>
                <a:gdLst>
                  <a:gd name="T0" fmla="*/ 0 w 107"/>
                  <a:gd name="T1" fmla="*/ 7 h 35"/>
                  <a:gd name="T2" fmla="*/ 0 w 107"/>
                  <a:gd name="T3" fmla="*/ 16 h 35"/>
                  <a:gd name="T4" fmla="*/ 44 w 107"/>
                  <a:gd name="T5" fmla="*/ 32 h 35"/>
                  <a:gd name="T6" fmla="*/ 44 w 107"/>
                  <a:gd name="T7" fmla="*/ 32 h 35"/>
                  <a:gd name="T8" fmla="*/ 57 w 107"/>
                  <a:gd name="T9" fmla="*/ 35 h 35"/>
                  <a:gd name="T10" fmla="*/ 66 w 107"/>
                  <a:gd name="T11" fmla="*/ 35 h 35"/>
                  <a:gd name="T12" fmla="*/ 104 w 107"/>
                  <a:gd name="T13" fmla="*/ 29 h 35"/>
                  <a:gd name="T14" fmla="*/ 104 w 107"/>
                  <a:gd name="T15" fmla="*/ 29 h 35"/>
                  <a:gd name="T16" fmla="*/ 107 w 107"/>
                  <a:gd name="T17" fmla="*/ 26 h 35"/>
                  <a:gd name="T18" fmla="*/ 107 w 107"/>
                  <a:gd name="T19" fmla="*/ 26 h 35"/>
                  <a:gd name="T20" fmla="*/ 101 w 107"/>
                  <a:gd name="T21" fmla="*/ 23 h 35"/>
                  <a:gd name="T22" fmla="*/ 47 w 107"/>
                  <a:gd name="T23" fmla="*/ 4 h 35"/>
                  <a:gd name="T24" fmla="*/ 47 w 107"/>
                  <a:gd name="T25" fmla="*/ 4 h 35"/>
                  <a:gd name="T26" fmla="*/ 38 w 107"/>
                  <a:gd name="T27" fmla="*/ 0 h 35"/>
                  <a:gd name="T28" fmla="*/ 28 w 107"/>
                  <a:gd name="T29" fmla="*/ 0 h 35"/>
                  <a:gd name="T30" fmla="*/ 0 w 107"/>
                  <a:gd name="T31" fmla="*/ 7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7"/>
                  <a:gd name="T49" fmla="*/ 0 h 35"/>
                  <a:gd name="T50" fmla="*/ 107 w 107"/>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7" h="35">
                    <a:moveTo>
                      <a:pt x="0" y="7"/>
                    </a:moveTo>
                    <a:lnTo>
                      <a:pt x="0" y="16"/>
                    </a:lnTo>
                    <a:lnTo>
                      <a:pt x="44" y="32"/>
                    </a:lnTo>
                    <a:lnTo>
                      <a:pt x="57" y="35"/>
                    </a:lnTo>
                    <a:lnTo>
                      <a:pt x="66" y="35"/>
                    </a:lnTo>
                    <a:lnTo>
                      <a:pt x="104" y="29"/>
                    </a:lnTo>
                    <a:lnTo>
                      <a:pt x="107" y="26"/>
                    </a:lnTo>
                    <a:lnTo>
                      <a:pt x="101" y="23"/>
                    </a:lnTo>
                    <a:lnTo>
                      <a:pt x="47" y="4"/>
                    </a:lnTo>
                    <a:lnTo>
                      <a:pt x="38" y="0"/>
                    </a:lnTo>
                    <a:lnTo>
                      <a:pt x="28" y="0"/>
                    </a:lnTo>
                    <a:lnTo>
                      <a:pt x="0"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90" name="Freeform 157"/>
              <p:cNvSpPr>
                <a:spLocks/>
              </p:cNvSpPr>
              <p:nvPr/>
            </p:nvSpPr>
            <p:spPr bwMode="auto">
              <a:xfrm>
                <a:off x="809" y="2777"/>
                <a:ext cx="13" cy="9"/>
              </a:xfrm>
              <a:custGeom>
                <a:avLst/>
                <a:gdLst>
                  <a:gd name="T0" fmla="*/ 13 w 13"/>
                  <a:gd name="T1" fmla="*/ 0 h 9"/>
                  <a:gd name="T2" fmla="*/ 3 w 13"/>
                  <a:gd name="T3" fmla="*/ 0 h 9"/>
                  <a:gd name="T4" fmla="*/ 3 w 13"/>
                  <a:gd name="T5" fmla="*/ 0 h 9"/>
                  <a:gd name="T6" fmla="*/ 0 w 13"/>
                  <a:gd name="T7" fmla="*/ 3 h 9"/>
                  <a:gd name="T8" fmla="*/ 6 w 13"/>
                  <a:gd name="T9" fmla="*/ 6 h 9"/>
                  <a:gd name="T10" fmla="*/ 13 w 13"/>
                  <a:gd name="T11" fmla="*/ 9 h 9"/>
                  <a:gd name="T12" fmla="*/ 13 w 13"/>
                  <a:gd name="T13" fmla="*/ 0 h 9"/>
                  <a:gd name="T14" fmla="*/ 0 60000 65536"/>
                  <a:gd name="T15" fmla="*/ 0 60000 65536"/>
                  <a:gd name="T16" fmla="*/ 0 60000 65536"/>
                  <a:gd name="T17" fmla="*/ 0 60000 65536"/>
                  <a:gd name="T18" fmla="*/ 0 60000 65536"/>
                  <a:gd name="T19" fmla="*/ 0 60000 65536"/>
                  <a:gd name="T20" fmla="*/ 0 60000 65536"/>
                  <a:gd name="T21" fmla="*/ 0 w 13"/>
                  <a:gd name="T22" fmla="*/ 0 h 9"/>
                  <a:gd name="T23" fmla="*/ 13 w 1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9">
                    <a:moveTo>
                      <a:pt x="13" y="0"/>
                    </a:moveTo>
                    <a:lnTo>
                      <a:pt x="3" y="0"/>
                    </a:lnTo>
                    <a:lnTo>
                      <a:pt x="0" y="3"/>
                    </a:lnTo>
                    <a:lnTo>
                      <a:pt x="6" y="6"/>
                    </a:lnTo>
                    <a:lnTo>
                      <a:pt x="13" y="9"/>
                    </a:lnTo>
                    <a:lnTo>
                      <a:pt x="13"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91" name="Freeform 158"/>
              <p:cNvSpPr>
                <a:spLocks/>
              </p:cNvSpPr>
              <p:nvPr/>
            </p:nvSpPr>
            <p:spPr bwMode="auto">
              <a:xfrm>
                <a:off x="822" y="2789"/>
                <a:ext cx="41" cy="26"/>
              </a:xfrm>
              <a:custGeom>
                <a:avLst/>
                <a:gdLst>
                  <a:gd name="T0" fmla="*/ 0 w 41"/>
                  <a:gd name="T1" fmla="*/ 26 h 26"/>
                  <a:gd name="T2" fmla="*/ 38 w 41"/>
                  <a:gd name="T3" fmla="*/ 19 h 26"/>
                  <a:gd name="T4" fmla="*/ 38 w 41"/>
                  <a:gd name="T5" fmla="*/ 19 h 26"/>
                  <a:gd name="T6" fmla="*/ 41 w 41"/>
                  <a:gd name="T7" fmla="*/ 19 h 26"/>
                  <a:gd name="T8" fmla="*/ 41 w 41"/>
                  <a:gd name="T9" fmla="*/ 16 h 26"/>
                  <a:gd name="T10" fmla="*/ 34 w 41"/>
                  <a:gd name="T11" fmla="*/ 13 h 26"/>
                  <a:gd name="T12" fmla="*/ 0 w 41"/>
                  <a:gd name="T13" fmla="*/ 0 h 26"/>
                  <a:gd name="T14" fmla="*/ 0 w 41"/>
                  <a:gd name="T15" fmla="*/ 26 h 26"/>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26"/>
                  <a:gd name="T26" fmla="*/ 41 w 41"/>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26">
                    <a:moveTo>
                      <a:pt x="0" y="26"/>
                    </a:moveTo>
                    <a:lnTo>
                      <a:pt x="38" y="19"/>
                    </a:lnTo>
                    <a:lnTo>
                      <a:pt x="41" y="19"/>
                    </a:lnTo>
                    <a:lnTo>
                      <a:pt x="41" y="16"/>
                    </a:lnTo>
                    <a:lnTo>
                      <a:pt x="34" y="13"/>
                    </a:lnTo>
                    <a:lnTo>
                      <a:pt x="0" y="0"/>
                    </a:lnTo>
                    <a:lnTo>
                      <a:pt x="0" y="2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92" name="Freeform 159"/>
              <p:cNvSpPr>
                <a:spLocks/>
              </p:cNvSpPr>
              <p:nvPr/>
            </p:nvSpPr>
            <p:spPr bwMode="auto">
              <a:xfrm>
                <a:off x="743" y="2783"/>
                <a:ext cx="79" cy="32"/>
              </a:xfrm>
              <a:custGeom>
                <a:avLst/>
                <a:gdLst>
                  <a:gd name="T0" fmla="*/ 3 w 79"/>
                  <a:gd name="T1" fmla="*/ 6 h 32"/>
                  <a:gd name="T2" fmla="*/ 3 w 79"/>
                  <a:gd name="T3" fmla="*/ 6 h 32"/>
                  <a:gd name="T4" fmla="*/ 0 w 79"/>
                  <a:gd name="T5" fmla="*/ 10 h 32"/>
                  <a:gd name="T6" fmla="*/ 3 w 79"/>
                  <a:gd name="T7" fmla="*/ 13 h 32"/>
                  <a:gd name="T8" fmla="*/ 56 w 79"/>
                  <a:gd name="T9" fmla="*/ 29 h 32"/>
                  <a:gd name="T10" fmla="*/ 56 w 79"/>
                  <a:gd name="T11" fmla="*/ 29 h 32"/>
                  <a:gd name="T12" fmla="*/ 69 w 79"/>
                  <a:gd name="T13" fmla="*/ 32 h 32"/>
                  <a:gd name="T14" fmla="*/ 79 w 79"/>
                  <a:gd name="T15" fmla="*/ 32 h 32"/>
                  <a:gd name="T16" fmla="*/ 79 w 79"/>
                  <a:gd name="T17" fmla="*/ 32 h 32"/>
                  <a:gd name="T18" fmla="*/ 79 w 79"/>
                  <a:gd name="T19" fmla="*/ 6 h 32"/>
                  <a:gd name="T20" fmla="*/ 63 w 79"/>
                  <a:gd name="T21" fmla="*/ 3 h 32"/>
                  <a:gd name="T22" fmla="*/ 63 w 79"/>
                  <a:gd name="T23" fmla="*/ 3 h 32"/>
                  <a:gd name="T24" fmla="*/ 50 w 79"/>
                  <a:gd name="T25" fmla="*/ 0 h 32"/>
                  <a:gd name="T26" fmla="*/ 41 w 79"/>
                  <a:gd name="T27" fmla="*/ 0 h 32"/>
                  <a:gd name="T28" fmla="*/ 3 w 79"/>
                  <a:gd name="T29" fmla="*/ 6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
                  <a:gd name="T46" fmla="*/ 0 h 32"/>
                  <a:gd name="T47" fmla="*/ 79 w 79"/>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 h="32">
                    <a:moveTo>
                      <a:pt x="3" y="6"/>
                    </a:moveTo>
                    <a:lnTo>
                      <a:pt x="3" y="6"/>
                    </a:lnTo>
                    <a:lnTo>
                      <a:pt x="0" y="10"/>
                    </a:lnTo>
                    <a:lnTo>
                      <a:pt x="3" y="13"/>
                    </a:lnTo>
                    <a:lnTo>
                      <a:pt x="56" y="29"/>
                    </a:lnTo>
                    <a:lnTo>
                      <a:pt x="69" y="32"/>
                    </a:lnTo>
                    <a:lnTo>
                      <a:pt x="79" y="32"/>
                    </a:lnTo>
                    <a:lnTo>
                      <a:pt x="79" y="6"/>
                    </a:lnTo>
                    <a:lnTo>
                      <a:pt x="63" y="3"/>
                    </a:lnTo>
                    <a:lnTo>
                      <a:pt x="50" y="0"/>
                    </a:lnTo>
                    <a:lnTo>
                      <a:pt x="41" y="0"/>
                    </a:lnTo>
                    <a:lnTo>
                      <a:pt x="3" y="6"/>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93" name="Freeform 160"/>
              <p:cNvSpPr>
                <a:spLocks/>
              </p:cNvSpPr>
              <p:nvPr/>
            </p:nvSpPr>
            <p:spPr bwMode="auto">
              <a:xfrm>
                <a:off x="670" y="2793"/>
                <a:ext cx="126" cy="34"/>
              </a:xfrm>
              <a:custGeom>
                <a:avLst/>
                <a:gdLst>
                  <a:gd name="T0" fmla="*/ 60 w 126"/>
                  <a:gd name="T1" fmla="*/ 31 h 34"/>
                  <a:gd name="T2" fmla="*/ 60 w 126"/>
                  <a:gd name="T3" fmla="*/ 31 h 34"/>
                  <a:gd name="T4" fmla="*/ 73 w 126"/>
                  <a:gd name="T5" fmla="*/ 34 h 34"/>
                  <a:gd name="T6" fmla="*/ 82 w 126"/>
                  <a:gd name="T7" fmla="*/ 34 h 34"/>
                  <a:gd name="T8" fmla="*/ 123 w 126"/>
                  <a:gd name="T9" fmla="*/ 28 h 34"/>
                  <a:gd name="T10" fmla="*/ 123 w 126"/>
                  <a:gd name="T11" fmla="*/ 28 h 34"/>
                  <a:gd name="T12" fmla="*/ 126 w 126"/>
                  <a:gd name="T13" fmla="*/ 28 h 34"/>
                  <a:gd name="T14" fmla="*/ 126 w 126"/>
                  <a:gd name="T15" fmla="*/ 25 h 34"/>
                  <a:gd name="T16" fmla="*/ 120 w 126"/>
                  <a:gd name="T17" fmla="*/ 22 h 34"/>
                  <a:gd name="T18" fmla="*/ 66 w 126"/>
                  <a:gd name="T19" fmla="*/ 3 h 34"/>
                  <a:gd name="T20" fmla="*/ 66 w 126"/>
                  <a:gd name="T21" fmla="*/ 3 h 34"/>
                  <a:gd name="T22" fmla="*/ 54 w 126"/>
                  <a:gd name="T23" fmla="*/ 0 h 34"/>
                  <a:gd name="T24" fmla="*/ 44 w 126"/>
                  <a:gd name="T25" fmla="*/ 0 h 34"/>
                  <a:gd name="T26" fmla="*/ 3 w 126"/>
                  <a:gd name="T27" fmla="*/ 6 h 34"/>
                  <a:gd name="T28" fmla="*/ 3 w 126"/>
                  <a:gd name="T29" fmla="*/ 6 h 34"/>
                  <a:gd name="T30" fmla="*/ 0 w 126"/>
                  <a:gd name="T31" fmla="*/ 9 h 34"/>
                  <a:gd name="T32" fmla="*/ 6 w 126"/>
                  <a:gd name="T33" fmla="*/ 12 h 34"/>
                  <a:gd name="T34" fmla="*/ 60 w 126"/>
                  <a:gd name="T35" fmla="*/ 31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6"/>
                  <a:gd name="T55" fmla="*/ 0 h 34"/>
                  <a:gd name="T56" fmla="*/ 126 w 126"/>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6" h="34">
                    <a:moveTo>
                      <a:pt x="60" y="31"/>
                    </a:moveTo>
                    <a:lnTo>
                      <a:pt x="60" y="31"/>
                    </a:lnTo>
                    <a:lnTo>
                      <a:pt x="73" y="34"/>
                    </a:lnTo>
                    <a:lnTo>
                      <a:pt x="82" y="34"/>
                    </a:lnTo>
                    <a:lnTo>
                      <a:pt x="123" y="28"/>
                    </a:lnTo>
                    <a:lnTo>
                      <a:pt x="126" y="28"/>
                    </a:lnTo>
                    <a:lnTo>
                      <a:pt x="126" y="25"/>
                    </a:lnTo>
                    <a:lnTo>
                      <a:pt x="120" y="22"/>
                    </a:lnTo>
                    <a:lnTo>
                      <a:pt x="66" y="3"/>
                    </a:lnTo>
                    <a:lnTo>
                      <a:pt x="54" y="0"/>
                    </a:lnTo>
                    <a:lnTo>
                      <a:pt x="44" y="0"/>
                    </a:lnTo>
                    <a:lnTo>
                      <a:pt x="3" y="6"/>
                    </a:lnTo>
                    <a:lnTo>
                      <a:pt x="0" y="9"/>
                    </a:lnTo>
                    <a:lnTo>
                      <a:pt x="6" y="12"/>
                    </a:lnTo>
                    <a:lnTo>
                      <a:pt x="60" y="31"/>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94" name="Freeform 161"/>
              <p:cNvSpPr>
                <a:spLocks/>
              </p:cNvSpPr>
              <p:nvPr/>
            </p:nvSpPr>
            <p:spPr bwMode="auto">
              <a:xfrm>
                <a:off x="597" y="2805"/>
                <a:ext cx="127" cy="35"/>
              </a:xfrm>
              <a:custGeom>
                <a:avLst/>
                <a:gdLst>
                  <a:gd name="T0" fmla="*/ 60 w 127"/>
                  <a:gd name="T1" fmla="*/ 32 h 35"/>
                  <a:gd name="T2" fmla="*/ 60 w 127"/>
                  <a:gd name="T3" fmla="*/ 32 h 35"/>
                  <a:gd name="T4" fmla="*/ 73 w 127"/>
                  <a:gd name="T5" fmla="*/ 35 h 35"/>
                  <a:gd name="T6" fmla="*/ 82 w 127"/>
                  <a:gd name="T7" fmla="*/ 35 h 35"/>
                  <a:gd name="T8" fmla="*/ 123 w 127"/>
                  <a:gd name="T9" fmla="*/ 29 h 35"/>
                  <a:gd name="T10" fmla="*/ 123 w 127"/>
                  <a:gd name="T11" fmla="*/ 29 h 35"/>
                  <a:gd name="T12" fmla="*/ 127 w 127"/>
                  <a:gd name="T13" fmla="*/ 29 h 35"/>
                  <a:gd name="T14" fmla="*/ 127 w 127"/>
                  <a:gd name="T15" fmla="*/ 26 h 35"/>
                  <a:gd name="T16" fmla="*/ 123 w 127"/>
                  <a:gd name="T17" fmla="*/ 22 h 35"/>
                  <a:gd name="T18" fmla="*/ 70 w 127"/>
                  <a:gd name="T19" fmla="*/ 3 h 35"/>
                  <a:gd name="T20" fmla="*/ 70 w 127"/>
                  <a:gd name="T21" fmla="*/ 3 h 35"/>
                  <a:gd name="T22" fmla="*/ 57 w 127"/>
                  <a:gd name="T23" fmla="*/ 0 h 35"/>
                  <a:gd name="T24" fmla="*/ 47 w 127"/>
                  <a:gd name="T25" fmla="*/ 0 h 35"/>
                  <a:gd name="T26" fmla="*/ 3 w 127"/>
                  <a:gd name="T27" fmla="*/ 7 h 35"/>
                  <a:gd name="T28" fmla="*/ 3 w 127"/>
                  <a:gd name="T29" fmla="*/ 7 h 35"/>
                  <a:gd name="T30" fmla="*/ 0 w 127"/>
                  <a:gd name="T31" fmla="*/ 10 h 35"/>
                  <a:gd name="T32" fmla="*/ 6 w 127"/>
                  <a:gd name="T33" fmla="*/ 13 h 35"/>
                  <a:gd name="T34" fmla="*/ 60 w 127"/>
                  <a:gd name="T35" fmla="*/ 32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7"/>
                  <a:gd name="T55" fmla="*/ 0 h 35"/>
                  <a:gd name="T56" fmla="*/ 127 w 127"/>
                  <a:gd name="T57" fmla="*/ 35 h 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7" h="35">
                    <a:moveTo>
                      <a:pt x="60" y="32"/>
                    </a:moveTo>
                    <a:lnTo>
                      <a:pt x="60" y="32"/>
                    </a:lnTo>
                    <a:lnTo>
                      <a:pt x="73" y="35"/>
                    </a:lnTo>
                    <a:lnTo>
                      <a:pt x="82" y="35"/>
                    </a:lnTo>
                    <a:lnTo>
                      <a:pt x="123" y="29"/>
                    </a:lnTo>
                    <a:lnTo>
                      <a:pt x="127" y="29"/>
                    </a:lnTo>
                    <a:lnTo>
                      <a:pt x="127" y="26"/>
                    </a:lnTo>
                    <a:lnTo>
                      <a:pt x="123" y="22"/>
                    </a:lnTo>
                    <a:lnTo>
                      <a:pt x="70" y="3"/>
                    </a:lnTo>
                    <a:lnTo>
                      <a:pt x="57" y="0"/>
                    </a:lnTo>
                    <a:lnTo>
                      <a:pt x="47" y="0"/>
                    </a:lnTo>
                    <a:lnTo>
                      <a:pt x="3" y="7"/>
                    </a:lnTo>
                    <a:lnTo>
                      <a:pt x="0" y="10"/>
                    </a:lnTo>
                    <a:lnTo>
                      <a:pt x="6" y="13"/>
                    </a:lnTo>
                    <a:lnTo>
                      <a:pt x="60" y="32"/>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95" name="Freeform 162"/>
              <p:cNvSpPr>
                <a:spLocks/>
              </p:cNvSpPr>
              <p:nvPr/>
            </p:nvSpPr>
            <p:spPr bwMode="auto">
              <a:xfrm>
                <a:off x="822" y="2850"/>
                <a:ext cx="19" cy="15"/>
              </a:xfrm>
              <a:custGeom>
                <a:avLst/>
                <a:gdLst>
                  <a:gd name="T0" fmla="*/ 3 w 19"/>
                  <a:gd name="T1" fmla="*/ 15 h 15"/>
                  <a:gd name="T2" fmla="*/ 15 w 19"/>
                  <a:gd name="T3" fmla="*/ 12 h 15"/>
                  <a:gd name="T4" fmla="*/ 15 w 19"/>
                  <a:gd name="T5" fmla="*/ 12 h 15"/>
                  <a:gd name="T6" fmla="*/ 19 w 19"/>
                  <a:gd name="T7" fmla="*/ 12 h 15"/>
                  <a:gd name="T8" fmla="*/ 19 w 19"/>
                  <a:gd name="T9" fmla="*/ 9 h 15"/>
                  <a:gd name="T10" fmla="*/ 12 w 19"/>
                  <a:gd name="T11" fmla="*/ 6 h 15"/>
                  <a:gd name="T12" fmla="*/ 0 w 19"/>
                  <a:gd name="T13" fmla="*/ 0 h 15"/>
                  <a:gd name="T14" fmla="*/ 3 w 19"/>
                  <a:gd name="T15" fmla="*/ 15 h 15"/>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5"/>
                  <a:gd name="T26" fmla="*/ 19 w 19"/>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5">
                    <a:moveTo>
                      <a:pt x="3" y="15"/>
                    </a:moveTo>
                    <a:lnTo>
                      <a:pt x="15" y="12"/>
                    </a:lnTo>
                    <a:lnTo>
                      <a:pt x="19" y="12"/>
                    </a:lnTo>
                    <a:lnTo>
                      <a:pt x="19" y="9"/>
                    </a:lnTo>
                    <a:lnTo>
                      <a:pt x="12" y="6"/>
                    </a:lnTo>
                    <a:lnTo>
                      <a:pt x="0" y="0"/>
                    </a:lnTo>
                    <a:lnTo>
                      <a:pt x="3" y="15"/>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96" name="Freeform 163"/>
              <p:cNvSpPr>
                <a:spLocks/>
              </p:cNvSpPr>
              <p:nvPr/>
            </p:nvSpPr>
            <p:spPr bwMode="auto">
              <a:xfrm>
                <a:off x="689" y="2834"/>
                <a:ext cx="136" cy="41"/>
              </a:xfrm>
              <a:custGeom>
                <a:avLst/>
                <a:gdLst>
                  <a:gd name="T0" fmla="*/ 60 w 136"/>
                  <a:gd name="T1" fmla="*/ 38 h 41"/>
                  <a:gd name="T2" fmla="*/ 60 w 136"/>
                  <a:gd name="T3" fmla="*/ 38 h 41"/>
                  <a:gd name="T4" fmla="*/ 73 w 136"/>
                  <a:gd name="T5" fmla="*/ 41 h 41"/>
                  <a:gd name="T6" fmla="*/ 85 w 136"/>
                  <a:gd name="T7" fmla="*/ 41 h 41"/>
                  <a:gd name="T8" fmla="*/ 136 w 136"/>
                  <a:gd name="T9" fmla="*/ 31 h 41"/>
                  <a:gd name="T10" fmla="*/ 133 w 136"/>
                  <a:gd name="T11" fmla="*/ 16 h 41"/>
                  <a:gd name="T12" fmla="*/ 92 w 136"/>
                  <a:gd name="T13" fmla="*/ 3 h 41"/>
                  <a:gd name="T14" fmla="*/ 92 w 136"/>
                  <a:gd name="T15" fmla="*/ 3 h 41"/>
                  <a:gd name="T16" fmla="*/ 79 w 136"/>
                  <a:gd name="T17" fmla="*/ 0 h 41"/>
                  <a:gd name="T18" fmla="*/ 69 w 136"/>
                  <a:gd name="T19" fmla="*/ 0 h 41"/>
                  <a:gd name="T20" fmla="*/ 3 w 136"/>
                  <a:gd name="T21" fmla="*/ 12 h 41"/>
                  <a:gd name="T22" fmla="*/ 3 w 136"/>
                  <a:gd name="T23" fmla="*/ 12 h 41"/>
                  <a:gd name="T24" fmla="*/ 0 w 136"/>
                  <a:gd name="T25" fmla="*/ 12 h 41"/>
                  <a:gd name="T26" fmla="*/ 0 w 136"/>
                  <a:gd name="T27" fmla="*/ 12 h 41"/>
                  <a:gd name="T28" fmla="*/ 6 w 136"/>
                  <a:gd name="T29" fmla="*/ 19 h 41"/>
                  <a:gd name="T30" fmla="*/ 60 w 136"/>
                  <a:gd name="T31" fmla="*/ 38 h 4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6"/>
                  <a:gd name="T49" fmla="*/ 0 h 41"/>
                  <a:gd name="T50" fmla="*/ 136 w 136"/>
                  <a:gd name="T51" fmla="*/ 41 h 4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6" h="41">
                    <a:moveTo>
                      <a:pt x="60" y="38"/>
                    </a:moveTo>
                    <a:lnTo>
                      <a:pt x="60" y="38"/>
                    </a:lnTo>
                    <a:lnTo>
                      <a:pt x="73" y="41"/>
                    </a:lnTo>
                    <a:lnTo>
                      <a:pt x="85" y="41"/>
                    </a:lnTo>
                    <a:lnTo>
                      <a:pt x="136" y="31"/>
                    </a:lnTo>
                    <a:lnTo>
                      <a:pt x="133" y="16"/>
                    </a:lnTo>
                    <a:lnTo>
                      <a:pt x="92" y="3"/>
                    </a:lnTo>
                    <a:lnTo>
                      <a:pt x="79" y="0"/>
                    </a:lnTo>
                    <a:lnTo>
                      <a:pt x="69" y="0"/>
                    </a:lnTo>
                    <a:lnTo>
                      <a:pt x="3" y="12"/>
                    </a:lnTo>
                    <a:lnTo>
                      <a:pt x="0" y="12"/>
                    </a:lnTo>
                    <a:lnTo>
                      <a:pt x="6" y="19"/>
                    </a:lnTo>
                    <a:lnTo>
                      <a:pt x="60" y="38"/>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97" name="Freeform 164"/>
              <p:cNvSpPr>
                <a:spLocks/>
              </p:cNvSpPr>
              <p:nvPr/>
            </p:nvSpPr>
            <p:spPr bwMode="auto">
              <a:xfrm>
                <a:off x="822" y="2821"/>
                <a:ext cx="88" cy="35"/>
              </a:xfrm>
              <a:custGeom>
                <a:avLst/>
                <a:gdLst>
                  <a:gd name="T0" fmla="*/ 22 w 88"/>
                  <a:gd name="T1" fmla="*/ 32 h 35"/>
                  <a:gd name="T2" fmla="*/ 22 w 88"/>
                  <a:gd name="T3" fmla="*/ 32 h 35"/>
                  <a:gd name="T4" fmla="*/ 34 w 88"/>
                  <a:gd name="T5" fmla="*/ 35 h 35"/>
                  <a:gd name="T6" fmla="*/ 44 w 88"/>
                  <a:gd name="T7" fmla="*/ 35 h 35"/>
                  <a:gd name="T8" fmla="*/ 85 w 88"/>
                  <a:gd name="T9" fmla="*/ 29 h 35"/>
                  <a:gd name="T10" fmla="*/ 85 w 88"/>
                  <a:gd name="T11" fmla="*/ 29 h 35"/>
                  <a:gd name="T12" fmla="*/ 88 w 88"/>
                  <a:gd name="T13" fmla="*/ 29 h 35"/>
                  <a:gd name="T14" fmla="*/ 88 w 88"/>
                  <a:gd name="T15" fmla="*/ 25 h 35"/>
                  <a:gd name="T16" fmla="*/ 82 w 88"/>
                  <a:gd name="T17" fmla="*/ 22 h 35"/>
                  <a:gd name="T18" fmla="*/ 28 w 88"/>
                  <a:gd name="T19" fmla="*/ 3 h 35"/>
                  <a:gd name="T20" fmla="*/ 28 w 88"/>
                  <a:gd name="T21" fmla="*/ 3 h 35"/>
                  <a:gd name="T22" fmla="*/ 15 w 88"/>
                  <a:gd name="T23" fmla="*/ 0 h 35"/>
                  <a:gd name="T24" fmla="*/ 6 w 88"/>
                  <a:gd name="T25" fmla="*/ 0 h 35"/>
                  <a:gd name="T26" fmla="*/ 0 w 88"/>
                  <a:gd name="T27" fmla="*/ 0 h 35"/>
                  <a:gd name="T28" fmla="*/ 0 w 88"/>
                  <a:gd name="T29" fmla="*/ 25 h 35"/>
                  <a:gd name="T30" fmla="*/ 22 w 88"/>
                  <a:gd name="T31" fmla="*/ 32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8"/>
                  <a:gd name="T49" fmla="*/ 0 h 35"/>
                  <a:gd name="T50" fmla="*/ 88 w 88"/>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8" h="35">
                    <a:moveTo>
                      <a:pt x="22" y="32"/>
                    </a:moveTo>
                    <a:lnTo>
                      <a:pt x="22" y="32"/>
                    </a:lnTo>
                    <a:lnTo>
                      <a:pt x="34" y="35"/>
                    </a:lnTo>
                    <a:lnTo>
                      <a:pt x="44" y="35"/>
                    </a:lnTo>
                    <a:lnTo>
                      <a:pt x="85" y="29"/>
                    </a:lnTo>
                    <a:lnTo>
                      <a:pt x="88" y="29"/>
                    </a:lnTo>
                    <a:lnTo>
                      <a:pt x="88" y="25"/>
                    </a:lnTo>
                    <a:lnTo>
                      <a:pt x="82" y="22"/>
                    </a:lnTo>
                    <a:lnTo>
                      <a:pt x="28" y="3"/>
                    </a:lnTo>
                    <a:lnTo>
                      <a:pt x="15" y="0"/>
                    </a:lnTo>
                    <a:lnTo>
                      <a:pt x="6" y="0"/>
                    </a:lnTo>
                    <a:lnTo>
                      <a:pt x="0" y="0"/>
                    </a:lnTo>
                    <a:lnTo>
                      <a:pt x="0" y="25"/>
                    </a:lnTo>
                    <a:lnTo>
                      <a:pt x="22" y="3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98" name="Freeform 165"/>
              <p:cNvSpPr>
                <a:spLocks/>
              </p:cNvSpPr>
              <p:nvPr/>
            </p:nvSpPr>
            <p:spPr bwMode="auto">
              <a:xfrm>
                <a:off x="784" y="2821"/>
                <a:ext cx="38" cy="25"/>
              </a:xfrm>
              <a:custGeom>
                <a:avLst/>
                <a:gdLst>
                  <a:gd name="T0" fmla="*/ 38 w 38"/>
                  <a:gd name="T1" fmla="*/ 0 h 25"/>
                  <a:gd name="T2" fmla="*/ 3 w 38"/>
                  <a:gd name="T3" fmla="*/ 6 h 25"/>
                  <a:gd name="T4" fmla="*/ 3 w 38"/>
                  <a:gd name="T5" fmla="*/ 6 h 25"/>
                  <a:gd name="T6" fmla="*/ 0 w 38"/>
                  <a:gd name="T7" fmla="*/ 10 h 25"/>
                  <a:gd name="T8" fmla="*/ 0 w 38"/>
                  <a:gd name="T9" fmla="*/ 10 h 25"/>
                  <a:gd name="T10" fmla="*/ 6 w 38"/>
                  <a:gd name="T11" fmla="*/ 13 h 25"/>
                  <a:gd name="T12" fmla="*/ 38 w 38"/>
                  <a:gd name="T13" fmla="*/ 25 h 25"/>
                  <a:gd name="T14" fmla="*/ 38 w 38"/>
                  <a:gd name="T15" fmla="*/ 0 h 25"/>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25"/>
                  <a:gd name="T26" fmla="*/ 38 w 38"/>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25">
                    <a:moveTo>
                      <a:pt x="38" y="0"/>
                    </a:moveTo>
                    <a:lnTo>
                      <a:pt x="3" y="6"/>
                    </a:lnTo>
                    <a:lnTo>
                      <a:pt x="0" y="10"/>
                    </a:lnTo>
                    <a:lnTo>
                      <a:pt x="6" y="13"/>
                    </a:lnTo>
                    <a:lnTo>
                      <a:pt x="38" y="25"/>
                    </a:lnTo>
                    <a:lnTo>
                      <a:pt x="38"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599" name="Freeform 166"/>
              <p:cNvSpPr>
                <a:spLocks/>
              </p:cNvSpPr>
              <p:nvPr/>
            </p:nvSpPr>
            <p:spPr bwMode="auto">
              <a:xfrm>
                <a:off x="853" y="2808"/>
                <a:ext cx="124" cy="35"/>
              </a:xfrm>
              <a:custGeom>
                <a:avLst/>
                <a:gdLst>
                  <a:gd name="T0" fmla="*/ 60 w 124"/>
                  <a:gd name="T1" fmla="*/ 32 h 35"/>
                  <a:gd name="T2" fmla="*/ 60 w 124"/>
                  <a:gd name="T3" fmla="*/ 32 h 35"/>
                  <a:gd name="T4" fmla="*/ 73 w 124"/>
                  <a:gd name="T5" fmla="*/ 35 h 35"/>
                  <a:gd name="T6" fmla="*/ 83 w 124"/>
                  <a:gd name="T7" fmla="*/ 35 h 35"/>
                  <a:gd name="T8" fmla="*/ 121 w 124"/>
                  <a:gd name="T9" fmla="*/ 29 h 35"/>
                  <a:gd name="T10" fmla="*/ 121 w 124"/>
                  <a:gd name="T11" fmla="*/ 29 h 35"/>
                  <a:gd name="T12" fmla="*/ 121 w 124"/>
                  <a:gd name="T13" fmla="*/ 29 h 35"/>
                  <a:gd name="T14" fmla="*/ 124 w 124"/>
                  <a:gd name="T15" fmla="*/ 26 h 35"/>
                  <a:gd name="T16" fmla="*/ 114 w 124"/>
                  <a:gd name="T17" fmla="*/ 23 h 35"/>
                  <a:gd name="T18" fmla="*/ 64 w 124"/>
                  <a:gd name="T19" fmla="*/ 4 h 35"/>
                  <a:gd name="T20" fmla="*/ 64 w 124"/>
                  <a:gd name="T21" fmla="*/ 4 h 35"/>
                  <a:gd name="T22" fmla="*/ 51 w 124"/>
                  <a:gd name="T23" fmla="*/ 0 h 35"/>
                  <a:gd name="T24" fmla="*/ 41 w 124"/>
                  <a:gd name="T25" fmla="*/ 0 h 35"/>
                  <a:gd name="T26" fmla="*/ 3 w 124"/>
                  <a:gd name="T27" fmla="*/ 7 h 35"/>
                  <a:gd name="T28" fmla="*/ 3 w 124"/>
                  <a:gd name="T29" fmla="*/ 7 h 35"/>
                  <a:gd name="T30" fmla="*/ 0 w 124"/>
                  <a:gd name="T31" fmla="*/ 10 h 35"/>
                  <a:gd name="T32" fmla="*/ 0 w 124"/>
                  <a:gd name="T33" fmla="*/ 10 h 35"/>
                  <a:gd name="T34" fmla="*/ 7 w 124"/>
                  <a:gd name="T35" fmla="*/ 13 h 35"/>
                  <a:gd name="T36" fmla="*/ 60 w 124"/>
                  <a:gd name="T37" fmla="*/ 32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4"/>
                  <a:gd name="T58" fmla="*/ 0 h 35"/>
                  <a:gd name="T59" fmla="*/ 124 w 124"/>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4" h="35">
                    <a:moveTo>
                      <a:pt x="60" y="32"/>
                    </a:moveTo>
                    <a:lnTo>
                      <a:pt x="60" y="32"/>
                    </a:lnTo>
                    <a:lnTo>
                      <a:pt x="73" y="35"/>
                    </a:lnTo>
                    <a:lnTo>
                      <a:pt x="83" y="35"/>
                    </a:lnTo>
                    <a:lnTo>
                      <a:pt x="121" y="29"/>
                    </a:lnTo>
                    <a:lnTo>
                      <a:pt x="124" y="26"/>
                    </a:lnTo>
                    <a:lnTo>
                      <a:pt x="114" y="23"/>
                    </a:lnTo>
                    <a:lnTo>
                      <a:pt x="64" y="4"/>
                    </a:lnTo>
                    <a:lnTo>
                      <a:pt x="51" y="0"/>
                    </a:lnTo>
                    <a:lnTo>
                      <a:pt x="41" y="0"/>
                    </a:lnTo>
                    <a:lnTo>
                      <a:pt x="3" y="7"/>
                    </a:lnTo>
                    <a:lnTo>
                      <a:pt x="0" y="10"/>
                    </a:lnTo>
                    <a:lnTo>
                      <a:pt x="7" y="13"/>
                    </a:lnTo>
                    <a:lnTo>
                      <a:pt x="60" y="3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600" name="Freeform 167"/>
              <p:cNvSpPr>
                <a:spLocks/>
              </p:cNvSpPr>
              <p:nvPr/>
            </p:nvSpPr>
            <p:spPr bwMode="auto">
              <a:xfrm>
                <a:off x="920" y="2799"/>
                <a:ext cx="120" cy="32"/>
              </a:xfrm>
              <a:custGeom>
                <a:avLst/>
                <a:gdLst>
                  <a:gd name="T0" fmla="*/ 6 w 120"/>
                  <a:gd name="T1" fmla="*/ 13 h 32"/>
                  <a:gd name="T2" fmla="*/ 60 w 120"/>
                  <a:gd name="T3" fmla="*/ 28 h 32"/>
                  <a:gd name="T4" fmla="*/ 60 w 120"/>
                  <a:gd name="T5" fmla="*/ 28 h 32"/>
                  <a:gd name="T6" fmla="*/ 69 w 120"/>
                  <a:gd name="T7" fmla="*/ 32 h 32"/>
                  <a:gd name="T8" fmla="*/ 79 w 120"/>
                  <a:gd name="T9" fmla="*/ 32 h 32"/>
                  <a:gd name="T10" fmla="*/ 117 w 120"/>
                  <a:gd name="T11" fmla="*/ 25 h 32"/>
                  <a:gd name="T12" fmla="*/ 117 w 120"/>
                  <a:gd name="T13" fmla="*/ 25 h 32"/>
                  <a:gd name="T14" fmla="*/ 120 w 120"/>
                  <a:gd name="T15" fmla="*/ 25 h 32"/>
                  <a:gd name="T16" fmla="*/ 120 w 120"/>
                  <a:gd name="T17" fmla="*/ 22 h 32"/>
                  <a:gd name="T18" fmla="*/ 114 w 120"/>
                  <a:gd name="T19" fmla="*/ 19 h 32"/>
                  <a:gd name="T20" fmla="*/ 60 w 120"/>
                  <a:gd name="T21" fmla="*/ 3 h 32"/>
                  <a:gd name="T22" fmla="*/ 60 w 120"/>
                  <a:gd name="T23" fmla="*/ 3 h 32"/>
                  <a:gd name="T24" fmla="*/ 47 w 120"/>
                  <a:gd name="T25" fmla="*/ 0 h 32"/>
                  <a:gd name="T26" fmla="*/ 38 w 120"/>
                  <a:gd name="T27" fmla="*/ 0 h 32"/>
                  <a:gd name="T28" fmla="*/ 0 w 120"/>
                  <a:gd name="T29" fmla="*/ 6 h 32"/>
                  <a:gd name="T30" fmla="*/ 0 w 120"/>
                  <a:gd name="T31" fmla="*/ 6 h 32"/>
                  <a:gd name="T32" fmla="*/ 0 w 120"/>
                  <a:gd name="T33" fmla="*/ 6 h 32"/>
                  <a:gd name="T34" fmla="*/ 0 w 120"/>
                  <a:gd name="T35" fmla="*/ 9 h 32"/>
                  <a:gd name="T36" fmla="*/ 6 w 120"/>
                  <a:gd name="T37" fmla="*/ 13 h 32"/>
                  <a:gd name="T38" fmla="*/ 6 w 120"/>
                  <a:gd name="T39" fmla="*/ 13 h 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0"/>
                  <a:gd name="T61" fmla="*/ 0 h 32"/>
                  <a:gd name="T62" fmla="*/ 120 w 120"/>
                  <a:gd name="T63" fmla="*/ 32 h 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0" h="32">
                    <a:moveTo>
                      <a:pt x="6" y="13"/>
                    </a:moveTo>
                    <a:lnTo>
                      <a:pt x="60" y="28"/>
                    </a:lnTo>
                    <a:lnTo>
                      <a:pt x="69" y="32"/>
                    </a:lnTo>
                    <a:lnTo>
                      <a:pt x="79" y="32"/>
                    </a:lnTo>
                    <a:lnTo>
                      <a:pt x="117" y="25"/>
                    </a:lnTo>
                    <a:lnTo>
                      <a:pt x="120" y="25"/>
                    </a:lnTo>
                    <a:lnTo>
                      <a:pt x="120" y="22"/>
                    </a:lnTo>
                    <a:lnTo>
                      <a:pt x="114" y="19"/>
                    </a:lnTo>
                    <a:lnTo>
                      <a:pt x="60" y="3"/>
                    </a:lnTo>
                    <a:lnTo>
                      <a:pt x="47" y="0"/>
                    </a:lnTo>
                    <a:lnTo>
                      <a:pt x="38" y="0"/>
                    </a:lnTo>
                    <a:lnTo>
                      <a:pt x="0" y="6"/>
                    </a:lnTo>
                    <a:lnTo>
                      <a:pt x="0" y="9"/>
                    </a:lnTo>
                    <a:lnTo>
                      <a:pt x="6" y="1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601" name="Freeform 168"/>
              <p:cNvSpPr>
                <a:spLocks/>
              </p:cNvSpPr>
              <p:nvPr/>
            </p:nvSpPr>
            <p:spPr bwMode="auto">
              <a:xfrm>
                <a:off x="1097" y="2808"/>
                <a:ext cx="3" cy="4"/>
              </a:xfrm>
              <a:custGeom>
                <a:avLst/>
                <a:gdLst>
                  <a:gd name="T0" fmla="*/ 0 w 3"/>
                  <a:gd name="T1" fmla="*/ 0 h 4"/>
                  <a:gd name="T2" fmla="*/ 3 w 3"/>
                  <a:gd name="T3" fmla="*/ 4 h 4"/>
                  <a:gd name="T4" fmla="*/ 3 w 3"/>
                  <a:gd name="T5" fmla="*/ 4 h 4"/>
                  <a:gd name="T6" fmla="*/ 3 w 3"/>
                  <a:gd name="T7" fmla="*/ 4 h 4"/>
                  <a:gd name="T8" fmla="*/ 0 w 3"/>
                  <a:gd name="T9" fmla="*/ 0 h 4"/>
                  <a:gd name="T10" fmla="*/ 0 w 3"/>
                  <a:gd name="T11" fmla="*/ 0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0" y="0"/>
                    </a:moveTo>
                    <a:lnTo>
                      <a:pt x="3" y="4"/>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602" name="Freeform 169"/>
              <p:cNvSpPr>
                <a:spLocks/>
              </p:cNvSpPr>
              <p:nvPr/>
            </p:nvSpPr>
            <p:spPr bwMode="auto">
              <a:xfrm>
                <a:off x="983" y="2786"/>
                <a:ext cx="117" cy="35"/>
              </a:xfrm>
              <a:custGeom>
                <a:avLst/>
                <a:gdLst>
                  <a:gd name="T0" fmla="*/ 6 w 117"/>
                  <a:gd name="T1" fmla="*/ 13 h 35"/>
                  <a:gd name="T2" fmla="*/ 57 w 117"/>
                  <a:gd name="T3" fmla="*/ 32 h 35"/>
                  <a:gd name="T4" fmla="*/ 57 w 117"/>
                  <a:gd name="T5" fmla="*/ 32 h 35"/>
                  <a:gd name="T6" fmla="*/ 70 w 117"/>
                  <a:gd name="T7" fmla="*/ 32 h 35"/>
                  <a:gd name="T8" fmla="*/ 79 w 117"/>
                  <a:gd name="T9" fmla="*/ 35 h 35"/>
                  <a:gd name="T10" fmla="*/ 114 w 117"/>
                  <a:gd name="T11" fmla="*/ 26 h 35"/>
                  <a:gd name="T12" fmla="*/ 114 w 117"/>
                  <a:gd name="T13" fmla="*/ 26 h 35"/>
                  <a:gd name="T14" fmla="*/ 117 w 117"/>
                  <a:gd name="T15" fmla="*/ 26 h 35"/>
                  <a:gd name="T16" fmla="*/ 114 w 117"/>
                  <a:gd name="T17" fmla="*/ 22 h 35"/>
                  <a:gd name="T18" fmla="*/ 114 w 117"/>
                  <a:gd name="T19" fmla="*/ 22 h 35"/>
                  <a:gd name="T20" fmla="*/ 111 w 117"/>
                  <a:gd name="T21" fmla="*/ 22 h 35"/>
                  <a:gd name="T22" fmla="*/ 57 w 117"/>
                  <a:gd name="T23" fmla="*/ 3 h 35"/>
                  <a:gd name="T24" fmla="*/ 57 w 117"/>
                  <a:gd name="T25" fmla="*/ 3 h 35"/>
                  <a:gd name="T26" fmla="*/ 47 w 117"/>
                  <a:gd name="T27" fmla="*/ 0 h 35"/>
                  <a:gd name="T28" fmla="*/ 38 w 117"/>
                  <a:gd name="T29" fmla="*/ 0 h 35"/>
                  <a:gd name="T30" fmla="*/ 3 w 117"/>
                  <a:gd name="T31" fmla="*/ 7 h 35"/>
                  <a:gd name="T32" fmla="*/ 3 w 117"/>
                  <a:gd name="T33" fmla="*/ 7 h 35"/>
                  <a:gd name="T34" fmla="*/ 0 w 117"/>
                  <a:gd name="T35" fmla="*/ 10 h 35"/>
                  <a:gd name="T36" fmla="*/ 0 w 117"/>
                  <a:gd name="T37" fmla="*/ 10 h 35"/>
                  <a:gd name="T38" fmla="*/ 6 w 117"/>
                  <a:gd name="T39" fmla="*/ 13 h 35"/>
                  <a:gd name="T40" fmla="*/ 6 w 117"/>
                  <a:gd name="T41" fmla="*/ 13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
                  <a:gd name="T64" fmla="*/ 0 h 35"/>
                  <a:gd name="T65" fmla="*/ 117 w 117"/>
                  <a:gd name="T66" fmla="*/ 35 h 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 h="35">
                    <a:moveTo>
                      <a:pt x="6" y="13"/>
                    </a:moveTo>
                    <a:lnTo>
                      <a:pt x="57" y="32"/>
                    </a:lnTo>
                    <a:lnTo>
                      <a:pt x="70" y="32"/>
                    </a:lnTo>
                    <a:lnTo>
                      <a:pt x="79" y="35"/>
                    </a:lnTo>
                    <a:lnTo>
                      <a:pt x="114" y="26"/>
                    </a:lnTo>
                    <a:lnTo>
                      <a:pt x="117" y="26"/>
                    </a:lnTo>
                    <a:lnTo>
                      <a:pt x="114" y="22"/>
                    </a:lnTo>
                    <a:lnTo>
                      <a:pt x="111" y="22"/>
                    </a:lnTo>
                    <a:lnTo>
                      <a:pt x="57" y="3"/>
                    </a:lnTo>
                    <a:lnTo>
                      <a:pt x="47" y="0"/>
                    </a:lnTo>
                    <a:lnTo>
                      <a:pt x="38" y="0"/>
                    </a:lnTo>
                    <a:lnTo>
                      <a:pt x="3" y="7"/>
                    </a:lnTo>
                    <a:lnTo>
                      <a:pt x="0" y="10"/>
                    </a:lnTo>
                    <a:lnTo>
                      <a:pt x="6" y="1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603" name="Freeform 170"/>
              <p:cNvSpPr>
                <a:spLocks/>
              </p:cNvSpPr>
              <p:nvPr/>
            </p:nvSpPr>
            <p:spPr bwMode="auto">
              <a:xfrm>
                <a:off x="1097" y="2780"/>
                <a:ext cx="63" cy="28"/>
              </a:xfrm>
              <a:custGeom>
                <a:avLst/>
                <a:gdLst>
                  <a:gd name="T0" fmla="*/ 0 w 63"/>
                  <a:gd name="T1" fmla="*/ 25 h 28"/>
                  <a:gd name="T2" fmla="*/ 6 w 63"/>
                  <a:gd name="T3" fmla="*/ 25 h 28"/>
                  <a:gd name="T4" fmla="*/ 6 w 63"/>
                  <a:gd name="T5" fmla="*/ 25 h 28"/>
                  <a:gd name="T6" fmla="*/ 16 w 63"/>
                  <a:gd name="T7" fmla="*/ 28 h 28"/>
                  <a:gd name="T8" fmla="*/ 25 w 63"/>
                  <a:gd name="T9" fmla="*/ 28 h 28"/>
                  <a:gd name="T10" fmla="*/ 60 w 63"/>
                  <a:gd name="T11" fmla="*/ 22 h 28"/>
                  <a:gd name="T12" fmla="*/ 60 w 63"/>
                  <a:gd name="T13" fmla="*/ 22 h 28"/>
                  <a:gd name="T14" fmla="*/ 63 w 63"/>
                  <a:gd name="T15" fmla="*/ 22 h 28"/>
                  <a:gd name="T16" fmla="*/ 60 w 63"/>
                  <a:gd name="T17" fmla="*/ 19 h 28"/>
                  <a:gd name="T18" fmla="*/ 54 w 63"/>
                  <a:gd name="T19" fmla="*/ 16 h 28"/>
                  <a:gd name="T20" fmla="*/ 3 w 63"/>
                  <a:gd name="T21" fmla="*/ 0 h 28"/>
                  <a:gd name="T22" fmla="*/ 3 w 63"/>
                  <a:gd name="T23" fmla="*/ 0 h 28"/>
                  <a:gd name="T24" fmla="*/ 0 w 63"/>
                  <a:gd name="T25" fmla="*/ 0 h 28"/>
                  <a:gd name="T26" fmla="*/ 0 w 63"/>
                  <a:gd name="T27" fmla="*/ 25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3"/>
                  <a:gd name="T43" fmla="*/ 0 h 28"/>
                  <a:gd name="T44" fmla="*/ 63 w 63"/>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3" h="28">
                    <a:moveTo>
                      <a:pt x="0" y="25"/>
                    </a:moveTo>
                    <a:lnTo>
                      <a:pt x="6" y="25"/>
                    </a:lnTo>
                    <a:lnTo>
                      <a:pt x="16" y="28"/>
                    </a:lnTo>
                    <a:lnTo>
                      <a:pt x="25" y="28"/>
                    </a:lnTo>
                    <a:lnTo>
                      <a:pt x="60" y="22"/>
                    </a:lnTo>
                    <a:lnTo>
                      <a:pt x="63" y="22"/>
                    </a:lnTo>
                    <a:lnTo>
                      <a:pt x="60" y="19"/>
                    </a:lnTo>
                    <a:lnTo>
                      <a:pt x="54" y="16"/>
                    </a:lnTo>
                    <a:lnTo>
                      <a:pt x="3" y="0"/>
                    </a:lnTo>
                    <a:lnTo>
                      <a:pt x="0" y="0"/>
                    </a:lnTo>
                    <a:lnTo>
                      <a:pt x="0" y="25"/>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604" name="Freeform 171"/>
              <p:cNvSpPr>
                <a:spLocks/>
              </p:cNvSpPr>
              <p:nvPr/>
            </p:nvSpPr>
            <p:spPr bwMode="auto">
              <a:xfrm>
                <a:off x="1043" y="2777"/>
                <a:ext cx="54" cy="28"/>
              </a:xfrm>
              <a:custGeom>
                <a:avLst/>
                <a:gdLst>
                  <a:gd name="T0" fmla="*/ 6 w 54"/>
                  <a:gd name="T1" fmla="*/ 12 h 28"/>
                  <a:gd name="T2" fmla="*/ 54 w 54"/>
                  <a:gd name="T3" fmla="*/ 28 h 28"/>
                  <a:gd name="T4" fmla="*/ 54 w 54"/>
                  <a:gd name="T5" fmla="*/ 3 h 28"/>
                  <a:gd name="T6" fmla="*/ 54 w 54"/>
                  <a:gd name="T7" fmla="*/ 3 h 28"/>
                  <a:gd name="T8" fmla="*/ 38 w 54"/>
                  <a:gd name="T9" fmla="*/ 0 h 28"/>
                  <a:gd name="T10" fmla="*/ 3 w 54"/>
                  <a:gd name="T11" fmla="*/ 6 h 28"/>
                  <a:gd name="T12" fmla="*/ 3 w 54"/>
                  <a:gd name="T13" fmla="*/ 6 h 28"/>
                  <a:gd name="T14" fmla="*/ 0 w 54"/>
                  <a:gd name="T15" fmla="*/ 6 h 28"/>
                  <a:gd name="T16" fmla="*/ 0 w 54"/>
                  <a:gd name="T17" fmla="*/ 9 h 28"/>
                  <a:gd name="T18" fmla="*/ 6 w 54"/>
                  <a:gd name="T19" fmla="*/ 12 h 28"/>
                  <a:gd name="T20" fmla="*/ 6 w 54"/>
                  <a:gd name="T21" fmla="*/ 12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28"/>
                  <a:gd name="T35" fmla="*/ 54 w 54"/>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28">
                    <a:moveTo>
                      <a:pt x="6" y="12"/>
                    </a:moveTo>
                    <a:lnTo>
                      <a:pt x="54" y="28"/>
                    </a:lnTo>
                    <a:lnTo>
                      <a:pt x="54" y="3"/>
                    </a:lnTo>
                    <a:lnTo>
                      <a:pt x="38" y="0"/>
                    </a:lnTo>
                    <a:lnTo>
                      <a:pt x="3" y="6"/>
                    </a:lnTo>
                    <a:lnTo>
                      <a:pt x="0" y="6"/>
                    </a:lnTo>
                    <a:lnTo>
                      <a:pt x="0" y="9"/>
                    </a:lnTo>
                    <a:lnTo>
                      <a:pt x="6" y="1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605" name="Freeform 172"/>
              <p:cNvSpPr>
                <a:spLocks/>
              </p:cNvSpPr>
              <p:nvPr/>
            </p:nvSpPr>
            <p:spPr bwMode="auto">
              <a:xfrm>
                <a:off x="1208" y="2786"/>
                <a:ext cx="6" cy="7"/>
              </a:xfrm>
              <a:custGeom>
                <a:avLst/>
                <a:gdLst>
                  <a:gd name="T0" fmla="*/ 0 w 6"/>
                  <a:gd name="T1" fmla="*/ 7 h 7"/>
                  <a:gd name="T2" fmla="*/ 6 w 6"/>
                  <a:gd name="T3" fmla="*/ 7 h 7"/>
                  <a:gd name="T4" fmla="*/ 6 w 6"/>
                  <a:gd name="T5" fmla="*/ 7 h 7"/>
                  <a:gd name="T6" fmla="*/ 6 w 6"/>
                  <a:gd name="T7" fmla="*/ 3 h 7"/>
                  <a:gd name="T8" fmla="*/ 6 w 6"/>
                  <a:gd name="T9" fmla="*/ 3 h 7"/>
                  <a:gd name="T10" fmla="*/ 0 w 6"/>
                  <a:gd name="T11" fmla="*/ 0 h 7"/>
                  <a:gd name="T12" fmla="*/ 0 w 6"/>
                  <a:gd name="T13" fmla="*/ 0 h 7"/>
                  <a:gd name="T14" fmla="*/ 0 w 6"/>
                  <a:gd name="T15" fmla="*/ 7 h 7"/>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7"/>
                  <a:gd name="T26" fmla="*/ 6 w 6"/>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7">
                    <a:moveTo>
                      <a:pt x="0" y="7"/>
                    </a:moveTo>
                    <a:lnTo>
                      <a:pt x="6" y="7"/>
                    </a:lnTo>
                    <a:lnTo>
                      <a:pt x="6" y="3"/>
                    </a:lnTo>
                    <a:lnTo>
                      <a:pt x="0" y="0"/>
                    </a:lnTo>
                    <a:lnTo>
                      <a:pt x="0" y="7"/>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606" name="Freeform 173"/>
              <p:cNvSpPr>
                <a:spLocks/>
              </p:cNvSpPr>
              <p:nvPr/>
            </p:nvSpPr>
            <p:spPr bwMode="auto">
              <a:xfrm>
                <a:off x="1103" y="2767"/>
                <a:ext cx="105" cy="29"/>
              </a:xfrm>
              <a:custGeom>
                <a:avLst/>
                <a:gdLst>
                  <a:gd name="T0" fmla="*/ 7 w 105"/>
                  <a:gd name="T1" fmla="*/ 10 h 29"/>
                  <a:gd name="T2" fmla="*/ 57 w 105"/>
                  <a:gd name="T3" fmla="*/ 29 h 29"/>
                  <a:gd name="T4" fmla="*/ 57 w 105"/>
                  <a:gd name="T5" fmla="*/ 29 h 29"/>
                  <a:gd name="T6" fmla="*/ 70 w 105"/>
                  <a:gd name="T7" fmla="*/ 29 h 29"/>
                  <a:gd name="T8" fmla="*/ 79 w 105"/>
                  <a:gd name="T9" fmla="*/ 29 h 29"/>
                  <a:gd name="T10" fmla="*/ 105 w 105"/>
                  <a:gd name="T11" fmla="*/ 26 h 29"/>
                  <a:gd name="T12" fmla="*/ 105 w 105"/>
                  <a:gd name="T13" fmla="*/ 19 h 29"/>
                  <a:gd name="T14" fmla="*/ 54 w 105"/>
                  <a:gd name="T15" fmla="*/ 3 h 29"/>
                  <a:gd name="T16" fmla="*/ 54 w 105"/>
                  <a:gd name="T17" fmla="*/ 3 h 29"/>
                  <a:gd name="T18" fmla="*/ 45 w 105"/>
                  <a:gd name="T19" fmla="*/ 0 h 29"/>
                  <a:gd name="T20" fmla="*/ 35 w 105"/>
                  <a:gd name="T21" fmla="*/ 0 h 29"/>
                  <a:gd name="T22" fmla="*/ 0 w 105"/>
                  <a:gd name="T23" fmla="*/ 7 h 29"/>
                  <a:gd name="T24" fmla="*/ 0 w 105"/>
                  <a:gd name="T25" fmla="*/ 7 h 29"/>
                  <a:gd name="T26" fmla="*/ 0 w 105"/>
                  <a:gd name="T27" fmla="*/ 7 h 29"/>
                  <a:gd name="T28" fmla="*/ 0 w 105"/>
                  <a:gd name="T29" fmla="*/ 7 h 29"/>
                  <a:gd name="T30" fmla="*/ 7 w 105"/>
                  <a:gd name="T31" fmla="*/ 10 h 29"/>
                  <a:gd name="T32" fmla="*/ 7 w 105"/>
                  <a:gd name="T33" fmla="*/ 10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5"/>
                  <a:gd name="T52" fmla="*/ 0 h 29"/>
                  <a:gd name="T53" fmla="*/ 105 w 105"/>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5" h="29">
                    <a:moveTo>
                      <a:pt x="7" y="10"/>
                    </a:moveTo>
                    <a:lnTo>
                      <a:pt x="57" y="29"/>
                    </a:lnTo>
                    <a:lnTo>
                      <a:pt x="70" y="29"/>
                    </a:lnTo>
                    <a:lnTo>
                      <a:pt x="79" y="29"/>
                    </a:lnTo>
                    <a:lnTo>
                      <a:pt x="105" y="26"/>
                    </a:lnTo>
                    <a:lnTo>
                      <a:pt x="105" y="19"/>
                    </a:lnTo>
                    <a:lnTo>
                      <a:pt x="54" y="3"/>
                    </a:lnTo>
                    <a:lnTo>
                      <a:pt x="45" y="0"/>
                    </a:lnTo>
                    <a:lnTo>
                      <a:pt x="35" y="0"/>
                    </a:lnTo>
                    <a:lnTo>
                      <a:pt x="0" y="7"/>
                    </a:lnTo>
                    <a:lnTo>
                      <a:pt x="7" y="1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607" name="Freeform 174"/>
              <p:cNvSpPr>
                <a:spLocks/>
              </p:cNvSpPr>
              <p:nvPr/>
            </p:nvSpPr>
            <p:spPr bwMode="auto">
              <a:xfrm>
                <a:off x="1208" y="2758"/>
                <a:ext cx="63" cy="28"/>
              </a:xfrm>
              <a:custGeom>
                <a:avLst/>
                <a:gdLst>
                  <a:gd name="T0" fmla="*/ 0 w 63"/>
                  <a:gd name="T1" fmla="*/ 22 h 28"/>
                  <a:gd name="T2" fmla="*/ 9 w 63"/>
                  <a:gd name="T3" fmla="*/ 25 h 28"/>
                  <a:gd name="T4" fmla="*/ 9 w 63"/>
                  <a:gd name="T5" fmla="*/ 25 h 28"/>
                  <a:gd name="T6" fmla="*/ 19 w 63"/>
                  <a:gd name="T7" fmla="*/ 28 h 28"/>
                  <a:gd name="T8" fmla="*/ 28 w 63"/>
                  <a:gd name="T9" fmla="*/ 28 h 28"/>
                  <a:gd name="T10" fmla="*/ 60 w 63"/>
                  <a:gd name="T11" fmla="*/ 22 h 28"/>
                  <a:gd name="T12" fmla="*/ 60 w 63"/>
                  <a:gd name="T13" fmla="*/ 22 h 28"/>
                  <a:gd name="T14" fmla="*/ 63 w 63"/>
                  <a:gd name="T15" fmla="*/ 22 h 28"/>
                  <a:gd name="T16" fmla="*/ 63 w 63"/>
                  <a:gd name="T17" fmla="*/ 22 h 28"/>
                  <a:gd name="T18" fmla="*/ 57 w 63"/>
                  <a:gd name="T19" fmla="*/ 19 h 28"/>
                  <a:gd name="T20" fmla="*/ 6 w 63"/>
                  <a:gd name="T21" fmla="*/ 0 h 28"/>
                  <a:gd name="T22" fmla="*/ 6 w 63"/>
                  <a:gd name="T23" fmla="*/ 0 h 28"/>
                  <a:gd name="T24" fmla="*/ 0 w 63"/>
                  <a:gd name="T25" fmla="*/ 0 h 28"/>
                  <a:gd name="T26" fmla="*/ 0 w 63"/>
                  <a:gd name="T27" fmla="*/ 22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3"/>
                  <a:gd name="T43" fmla="*/ 0 h 28"/>
                  <a:gd name="T44" fmla="*/ 63 w 63"/>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3" h="28">
                    <a:moveTo>
                      <a:pt x="0" y="22"/>
                    </a:moveTo>
                    <a:lnTo>
                      <a:pt x="9" y="25"/>
                    </a:lnTo>
                    <a:lnTo>
                      <a:pt x="19" y="28"/>
                    </a:lnTo>
                    <a:lnTo>
                      <a:pt x="28" y="28"/>
                    </a:lnTo>
                    <a:lnTo>
                      <a:pt x="60" y="22"/>
                    </a:lnTo>
                    <a:lnTo>
                      <a:pt x="63" y="22"/>
                    </a:lnTo>
                    <a:lnTo>
                      <a:pt x="57" y="19"/>
                    </a:lnTo>
                    <a:lnTo>
                      <a:pt x="6" y="0"/>
                    </a:lnTo>
                    <a:lnTo>
                      <a:pt x="0" y="0"/>
                    </a:lnTo>
                    <a:lnTo>
                      <a:pt x="0" y="22"/>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608" name="Freeform 175"/>
              <p:cNvSpPr>
                <a:spLocks/>
              </p:cNvSpPr>
              <p:nvPr/>
            </p:nvSpPr>
            <p:spPr bwMode="auto">
              <a:xfrm>
                <a:off x="1160" y="2758"/>
                <a:ext cx="48" cy="22"/>
              </a:xfrm>
              <a:custGeom>
                <a:avLst/>
                <a:gdLst>
                  <a:gd name="T0" fmla="*/ 7 w 48"/>
                  <a:gd name="T1" fmla="*/ 9 h 22"/>
                  <a:gd name="T2" fmla="*/ 48 w 48"/>
                  <a:gd name="T3" fmla="*/ 22 h 22"/>
                  <a:gd name="T4" fmla="*/ 48 w 48"/>
                  <a:gd name="T5" fmla="*/ 0 h 22"/>
                  <a:gd name="T6" fmla="*/ 48 w 48"/>
                  <a:gd name="T7" fmla="*/ 0 h 22"/>
                  <a:gd name="T8" fmla="*/ 32 w 48"/>
                  <a:gd name="T9" fmla="*/ 0 h 22"/>
                  <a:gd name="T10" fmla="*/ 0 w 48"/>
                  <a:gd name="T11" fmla="*/ 3 h 22"/>
                  <a:gd name="T12" fmla="*/ 0 w 48"/>
                  <a:gd name="T13" fmla="*/ 3 h 22"/>
                  <a:gd name="T14" fmla="*/ 0 w 48"/>
                  <a:gd name="T15" fmla="*/ 6 h 22"/>
                  <a:gd name="T16" fmla="*/ 0 w 48"/>
                  <a:gd name="T17" fmla="*/ 6 h 22"/>
                  <a:gd name="T18" fmla="*/ 7 w 48"/>
                  <a:gd name="T19" fmla="*/ 9 h 22"/>
                  <a:gd name="T20" fmla="*/ 7 w 48"/>
                  <a:gd name="T21" fmla="*/ 9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22"/>
                  <a:gd name="T35" fmla="*/ 48 w 48"/>
                  <a:gd name="T36" fmla="*/ 22 h 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22">
                    <a:moveTo>
                      <a:pt x="7" y="9"/>
                    </a:moveTo>
                    <a:lnTo>
                      <a:pt x="48" y="22"/>
                    </a:lnTo>
                    <a:lnTo>
                      <a:pt x="48" y="0"/>
                    </a:lnTo>
                    <a:lnTo>
                      <a:pt x="32" y="0"/>
                    </a:lnTo>
                    <a:lnTo>
                      <a:pt x="0" y="3"/>
                    </a:lnTo>
                    <a:lnTo>
                      <a:pt x="0" y="6"/>
                    </a:lnTo>
                    <a:lnTo>
                      <a:pt x="7" y="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609" name="Freeform 176"/>
              <p:cNvSpPr>
                <a:spLocks/>
              </p:cNvSpPr>
              <p:nvPr/>
            </p:nvSpPr>
            <p:spPr bwMode="auto">
              <a:xfrm>
                <a:off x="1318" y="2767"/>
                <a:ext cx="4" cy="3"/>
              </a:xfrm>
              <a:custGeom>
                <a:avLst/>
                <a:gdLst>
                  <a:gd name="T0" fmla="*/ 0 w 4"/>
                  <a:gd name="T1" fmla="*/ 3 h 3"/>
                  <a:gd name="T2" fmla="*/ 4 w 4"/>
                  <a:gd name="T3" fmla="*/ 3 h 3"/>
                  <a:gd name="T4" fmla="*/ 4 w 4"/>
                  <a:gd name="T5" fmla="*/ 3 h 3"/>
                  <a:gd name="T6" fmla="*/ 4 w 4"/>
                  <a:gd name="T7" fmla="*/ 3 h 3"/>
                  <a:gd name="T8" fmla="*/ 0 w 4"/>
                  <a:gd name="T9" fmla="*/ 0 h 3"/>
                  <a:gd name="T10" fmla="*/ 0 w 4"/>
                  <a:gd name="T11" fmla="*/ 3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0" y="3"/>
                    </a:moveTo>
                    <a:lnTo>
                      <a:pt x="4" y="3"/>
                    </a:lnTo>
                    <a:lnTo>
                      <a:pt x="0" y="0"/>
                    </a:lnTo>
                    <a:lnTo>
                      <a:pt x="0" y="3"/>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610" name="Freeform 177"/>
              <p:cNvSpPr>
                <a:spLocks/>
              </p:cNvSpPr>
              <p:nvPr/>
            </p:nvSpPr>
            <p:spPr bwMode="auto">
              <a:xfrm>
                <a:off x="1214" y="2748"/>
                <a:ext cx="104" cy="29"/>
              </a:xfrm>
              <a:custGeom>
                <a:avLst/>
                <a:gdLst>
                  <a:gd name="T0" fmla="*/ 6 w 104"/>
                  <a:gd name="T1" fmla="*/ 10 h 29"/>
                  <a:gd name="T2" fmla="*/ 57 w 104"/>
                  <a:gd name="T3" fmla="*/ 26 h 29"/>
                  <a:gd name="T4" fmla="*/ 57 w 104"/>
                  <a:gd name="T5" fmla="*/ 26 h 29"/>
                  <a:gd name="T6" fmla="*/ 70 w 104"/>
                  <a:gd name="T7" fmla="*/ 29 h 29"/>
                  <a:gd name="T8" fmla="*/ 76 w 104"/>
                  <a:gd name="T9" fmla="*/ 29 h 29"/>
                  <a:gd name="T10" fmla="*/ 104 w 104"/>
                  <a:gd name="T11" fmla="*/ 22 h 29"/>
                  <a:gd name="T12" fmla="*/ 104 w 104"/>
                  <a:gd name="T13" fmla="*/ 19 h 29"/>
                  <a:gd name="T14" fmla="*/ 104 w 104"/>
                  <a:gd name="T15" fmla="*/ 19 h 29"/>
                  <a:gd name="T16" fmla="*/ 101 w 104"/>
                  <a:gd name="T17" fmla="*/ 16 h 29"/>
                  <a:gd name="T18" fmla="*/ 51 w 104"/>
                  <a:gd name="T19" fmla="*/ 0 h 29"/>
                  <a:gd name="T20" fmla="*/ 51 w 104"/>
                  <a:gd name="T21" fmla="*/ 0 h 29"/>
                  <a:gd name="T22" fmla="*/ 32 w 104"/>
                  <a:gd name="T23" fmla="*/ 0 h 29"/>
                  <a:gd name="T24" fmla="*/ 3 w 104"/>
                  <a:gd name="T25" fmla="*/ 3 h 29"/>
                  <a:gd name="T26" fmla="*/ 3 w 104"/>
                  <a:gd name="T27" fmla="*/ 3 h 29"/>
                  <a:gd name="T28" fmla="*/ 0 w 104"/>
                  <a:gd name="T29" fmla="*/ 7 h 29"/>
                  <a:gd name="T30" fmla="*/ 0 w 104"/>
                  <a:gd name="T31" fmla="*/ 7 h 29"/>
                  <a:gd name="T32" fmla="*/ 6 w 104"/>
                  <a:gd name="T33" fmla="*/ 10 h 29"/>
                  <a:gd name="T34" fmla="*/ 6 w 104"/>
                  <a:gd name="T35" fmla="*/ 10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4"/>
                  <a:gd name="T55" fmla="*/ 0 h 29"/>
                  <a:gd name="T56" fmla="*/ 104 w 104"/>
                  <a:gd name="T57" fmla="*/ 29 h 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4" h="29">
                    <a:moveTo>
                      <a:pt x="6" y="10"/>
                    </a:moveTo>
                    <a:lnTo>
                      <a:pt x="57" y="26"/>
                    </a:lnTo>
                    <a:lnTo>
                      <a:pt x="70" y="29"/>
                    </a:lnTo>
                    <a:lnTo>
                      <a:pt x="76" y="29"/>
                    </a:lnTo>
                    <a:lnTo>
                      <a:pt x="104" y="22"/>
                    </a:lnTo>
                    <a:lnTo>
                      <a:pt x="104" y="19"/>
                    </a:lnTo>
                    <a:lnTo>
                      <a:pt x="101" y="16"/>
                    </a:lnTo>
                    <a:lnTo>
                      <a:pt x="51" y="0"/>
                    </a:lnTo>
                    <a:lnTo>
                      <a:pt x="32" y="0"/>
                    </a:lnTo>
                    <a:lnTo>
                      <a:pt x="3" y="3"/>
                    </a:lnTo>
                    <a:lnTo>
                      <a:pt x="0" y="7"/>
                    </a:lnTo>
                    <a:lnTo>
                      <a:pt x="6" y="1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611" name="Freeform 178"/>
              <p:cNvSpPr>
                <a:spLocks/>
              </p:cNvSpPr>
              <p:nvPr/>
            </p:nvSpPr>
            <p:spPr bwMode="auto">
              <a:xfrm>
                <a:off x="1318" y="2742"/>
                <a:ext cx="57" cy="25"/>
              </a:xfrm>
              <a:custGeom>
                <a:avLst/>
                <a:gdLst>
                  <a:gd name="T0" fmla="*/ 0 w 57"/>
                  <a:gd name="T1" fmla="*/ 19 h 25"/>
                  <a:gd name="T2" fmla="*/ 7 w 57"/>
                  <a:gd name="T3" fmla="*/ 22 h 25"/>
                  <a:gd name="T4" fmla="*/ 7 w 57"/>
                  <a:gd name="T5" fmla="*/ 22 h 25"/>
                  <a:gd name="T6" fmla="*/ 26 w 57"/>
                  <a:gd name="T7" fmla="*/ 25 h 25"/>
                  <a:gd name="T8" fmla="*/ 54 w 57"/>
                  <a:gd name="T9" fmla="*/ 19 h 25"/>
                  <a:gd name="T10" fmla="*/ 54 w 57"/>
                  <a:gd name="T11" fmla="*/ 19 h 25"/>
                  <a:gd name="T12" fmla="*/ 57 w 57"/>
                  <a:gd name="T13" fmla="*/ 19 h 25"/>
                  <a:gd name="T14" fmla="*/ 57 w 57"/>
                  <a:gd name="T15" fmla="*/ 16 h 25"/>
                  <a:gd name="T16" fmla="*/ 48 w 57"/>
                  <a:gd name="T17" fmla="*/ 13 h 25"/>
                  <a:gd name="T18" fmla="*/ 0 w 57"/>
                  <a:gd name="T19" fmla="*/ 0 h 25"/>
                  <a:gd name="T20" fmla="*/ 0 w 57"/>
                  <a:gd name="T21" fmla="*/ 19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25"/>
                  <a:gd name="T35" fmla="*/ 57 w 57"/>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25">
                    <a:moveTo>
                      <a:pt x="0" y="19"/>
                    </a:moveTo>
                    <a:lnTo>
                      <a:pt x="7" y="22"/>
                    </a:lnTo>
                    <a:lnTo>
                      <a:pt x="26" y="25"/>
                    </a:lnTo>
                    <a:lnTo>
                      <a:pt x="54" y="19"/>
                    </a:lnTo>
                    <a:lnTo>
                      <a:pt x="57" y="19"/>
                    </a:lnTo>
                    <a:lnTo>
                      <a:pt x="57" y="16"/>
                    </a:lnTo>
                    <a:lnTo>
                      <a:pt x="48" y="13"/>
                    </a:lnTo>
                    <a:lnTo>
                      <a:pt x="0" y="0"/>
                    </a:lnTo>
                    <a:lnTo>
                      <a:pt x="0" y="19"/>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612" name="Freeform 179"/>
              <p:cNvSpPr>
                <a:spLocks/>
              </p:cNvSpPr>
              <p:nvPr/>
            </p:nvSpPr>
            <p:spPr bwMode="auto">
              <a:xfrm>
                <a:off x="1268" y="2739"/>
                <a:ext cx="50" cy="22"/>
              </a:xfrm>
              <a:custGeom>
                <a:avLst/>
                <a:gdLst>
                  <a:gd name="T0" fmla="*/ 6 w 50"/>
                  <a:gd name="T1" fmla="*/ 9 h 22"/>
                  <a:gd name="T2" fmla="*/ 50 w 50"/>
                  <a:gd name="T3" fmla="*/ 22 h 22"/>
                  <a:gd name="T4" fmla="*/ 50 w 50"/>
                  <a:gd name="T5" fmla="*/ 3 h 22"/>
                  <a:gd name="T6" fmla="*/ 50 w 50"/>
                  <a:gd name="T7" fmla="*/ 3 h 22"/>
                  <a:gd name="T8" fmla="*/ 50 w 50"/>
                  <a:gd name="T9" fmla="*/ 3 h 22"/>
                  <a:gd name="T10" fmla="*/ 31 w 50"/>
                  <a:gd name="T11" fmla="*/ 0 h 22"/>
                  <a:gd name="T12" fmla="*/ 0 w 50"/>
                  <a:gd name="T13" fmla="*/ 3 h 22"/>
                  <a:gd name="T14" fmla="*/ 0 w 50"/>
                  <a:gd name="T15" fmla="*/ 3 h 22"/>
                  <a:gd name="T16" fmla="*/ 0 w 50"/>
                  <a:gd name="T17" fmla="*/ 6 h 22"/>
                  <a:gd name="T18" fmla="*/ 0 w 50"/>
                  <a:gd name="T19" fmla="*/ 6 h 22"/>
                  <a:gd name="T20" fmla="*/ 6 w 50"/>
                  <a:gd name="T21" fmla="*/ 9 h 22"/>
                  <a:gd name="T22" fmla="*/ 6 w 50"/>
                  <a:gd name="T23" fmla="*/ 9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22"/>
                  <a:gd name="T38" fmla="*/ 50 w 50"/>
                  <a:gd name="T39" fmla="*/ 22 h 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22">
                    <a:moveTo>
                      <a:pt x="6" y="9"/>
                    </a:moveTo>
                    <a:lnTo>
                      <a:pt x="50" y="22"/>
                    </a:lnTo>
                    <a:lnTo>
                      <a:pt x="50" y="3"/>
                    </a:lnTo>
                    <a:lnTo>
                      <a:pt x="31" y="0"/>
                    </a:lnTo>
                    <a:lnTo>
                      <a:pt x="0" y="3"/>
                    </a:lnTo>
                    <a:lnTo>
                      <a:pt x="0" y="6"/>
                    </a:lnTo>
                    <a:lnTo>
                      <a:pt x="6" y="9"/>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613" name="Freeform 180"/>
              <p:cNvSpPr>
                <a:spLocks/>
              </p:cNvSpPr>
              <p:nvPr/>
            </p:nvSpPr>
            <p:spPr bwMode="auto">
              <a:xfrm>
                <a:off x="1318" y="2729"/>
                <a:ext cx="105" cy="29"/>
              </a:xfrm>
              <a:custGeom>
                <a:avLst/>
                <a:gdLst>
                  <a:gd name="T0" fmla="*/ 48 w 105"/>
                  <a:gd name="T1" fmla="*/ 3 h 29"/>
                  <a:gd name="T2" fmla="*/ 48 w 105"/>
                  <a:gd name="T3" fmla="*/ 3 h 29"/>
                  <a:gd name="T4" fmla="*/ 32 w 105"/>
                  <a:gd name="T5" fmla="*/ 0 h 29"/>
                  <a:gd name="T6" fmla="*/ 4 w 105"/>
                  <a:gd name="T7" fmla="*/ 7 h 29"/>
                  <a:gd name="T8" fmla="*/ 4 w 105"/>
                  <a:gd name="T9" fmla="*/ 7 h 29"/>
                  <a:gd name="T10" fmla="*/ 0 w 105"/>
                  <a:gd name="T11" fmla="*/ 7 h 29"/>
                  <a:gd name="T12" fmla="*/ 0 w 105"/>
                  <a:gd name="T13" fmla="*/ 7 h 29"/>
                  <a:gd name="T14" fmla="*/ 7 w 105"/>
                  <a:gd name="T15" fmla="*/ 10 h 29"/>
                  <a:gd name="T16" fmla="*/ 57 w 105"/>
                  <a:gd name="T17" fmla="*/ 26 h 29"/>
                  <a:gd name="T18" fmla="*/ 57 w 105"/>
                  <a:gd name="T19" fmla="*/ 26 h 29"/>
                  <a:gd name="T20" fmla="*/ 76 w 105"/>
                  <a:gd name="T21" fmla="*/ 29 h 29"/>
                  <a:gd name="T22" fmla="*/ 105 w 105"/>
                  <a:gd name="T23" fmla="*/ 22 h 29"/>
                  <a:gd name="T24" fmla="*/ 105 w 105"/>
                  <a:gd name="T25" fmla="*/ 22 h 29"/>
                  <a:gd name="T26" fmla="*/ 105 w 105"/>
                  <a:gd name="T27" fmla="*/ 22 h 29"/>
                  <a:gd name="T28" fmla="*/ 105 w 105"/>
                  <a:gd name="T29" fmla="*/ 22 h 29"/>
                  <a:gd name="T30" fmla="*/ 98 w 105"/>
                  <a:gd name="T31" fmla="*/ 19 h 29"/>
                  <a:gd name="T32" fmla="*/ 48 w 105"/>
                  <a:gd name="T33" fmla="*/ 3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5"/>
                  <a:gd name="T52" fmla="*/ 0 h 29"/>
                  <a:gd name="T53" fmla="*/ 105 w 105"/>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5" h="29">
                    <a:moveTo>
                      <a:pt x="48" y="3"/>
                    </a:moveTo>
                    <a:lnTo>
                      <a:pt x="48" y="3"/>
                    </a:lnTo>
                    <a:lnTo>
                      <a:pt x="32" y="0"/>
                    </a:lnTo>
                    <a:lnTo>
                      <a:pt x="4" y="7"/>
                    </a:lnTo>
                    <a:lnTo>
                      <a:pt x="0" y="7"/>
                    </a:lnTo>
                    <a:lnTo>
                      <a:pt x="7" y="10"/>
                    </a:lnTo>
                    <a:lnTo>
                      <a:pt x="57" y="26"/>
                    </a:lnTo>
                    <a:lnTo>
                      <a:pt x="76" y="29"/>
                    </a:lnTo>
                    <a:lnTo>
                      <a:pt x="105" y="22"/>
                    </a:lnTo>
                    <a:lnTo>
                      <a:pt x="98" y="19"/>
                    </a:lnTo>
                    <a:lnTo>
                      <a:pt x="48" y="3"/>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614" name="Freeform 181"/>
              <p:cNvSpPr>
                <a:spLocks/>
              </p:cNvSpPr>
              <p:nvPr/>
            </p:nvSpPr>
            <p:spPr bwMode="auto">
              <a:xfrm>
                <a:off x="1429" y="2726"/>
                <a:ext cx="41" cy="22"/>
              </a:xfrm>
              <a:custGeom>
                <a:avLst/>
                <a:gdLst>
                  <a:gd name="T0" fmla="*/ 0 w 41"/>
                  <a:gd name="T1" fmla="*/ 19 h 22"/>
                  <a:gd name="T2" fmla="*/ 0 w 41"/>
                  <a:gd name="T3" fmla="*/ 19 h 22"/>
                  <a:gd name="T4" fmla="*/ 13 w 41"/>
                  <a:gd name="T5" fmla="*/ 22 h 22"/>
                  <a:gd name="T6" fmla="*/ 41 w 41"/>
                  <a:gd name="T7" fmla="*/ 16 h 22"/>
                  <a:gd name="T8" fmla="*/ 41 w 41"/>
                  <a:gd name="T9" fmla="*/ 16 h 22"/>
                  <a:gd name="T10" fmla="*/ 41 w 41"/>
                  <a:gd name="T11" fmla="*/ 16 h 22"/>
                  <a:gd name="T12" fmla="*/ 41 w 41"/>
                  <a:gd name="T13" fmla="*/ 16 h 22"/>
                  <a:gd name="T14" fmla="*/ 35 w 41"/>
                  <a:gd name="T15" fmla="*/ 13 h 22"/>
                  <a:gd name="T16" fmla="*/ 0 w 41"/>
                  <a:gd name="T17" fmla="*/ 0 h 22"/>
                  <a:gd name="T18" fmla="*/ 0 w 41"/>
                  <a:gd name="T19" fmla="*/ 19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
                  <a:gd name="T32" fmla="*/ 41 w 41"/>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
                    <a:moveTo>
                      <a:pt x="0" y="19"/>
                    </a:moveTo>
                    <a:lnTo>
                      <a:pt x="0" y="19"/>
                    </a:lnTo>
                    <a:lnTo>
                      <a:pt x="13" y="22"/>
                    </a:lnTo>
                    <a:lnTo>
                      <a:pt x="41" y="16"/>
                    </a:lnTo>
                    <a:lnTo>
                      <a:pt x="35" y="13"/>
                    </a:lnTo>
                    <a:lnTo>
                      <a:pt x="0" y="0"/>
                    </a:lnTo>
                    <a:lnTo>
                      <a:pt x="0" y="19"/>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615" name="Freeform 182"/>
              <p:cNvSpPr>
                <a:spLocks/>
              </p:cNvSpPr>
              <p:nvPr/>
            </p:nvSpPr>
            <p:spPr bwMode="auto">
              <a:xfrm>
                <a:off x="1369" y="2720"/>
                <a:ext cx="60" cy="25"/>
              </a:xfrm>
              <a:custGeom>
                <a:avLst/>
                <a:gdLst>
                  <a:gd name="T0" fmla="*/ 47 w 60"/>
                  <a:gd name="T1" fmla="*/ 3 h 25"/>
                  <a:gd name="T2" fmla="*/ 47 w 60"/>
                  <a:gd name="T3" fmla="*/ 3 h 25"/>
                  <a:gd name="T4" fmla="*/ 28 w 60"/>
                  <a:gd name="T5" fmla="*/ 0 h 25"/>
                  <a:gd name="T6" fmla="*/ 0 w 60"/>
                  <a:gd name="T7" fmla="*/ 6 h 25"/>
                  <a:gd name="T8" fmla="*/ 0 w 60"/>
                  <a:gd name="T9" fmla="*/ 6 h 25"/>
                  <a:gd name="T10" fmla="*/ 0 w 60"/>
                  <a:gd name="T11" fmla="*/ 6 h 25"/>
                  <a:gd name="T12" fmla="*/ 0 w 60"/>
                  <a:gd name="T13" fmla="*/ 6 h 25"/>
                  <a:gd name="T14" fmla="*/ 6 w 60"/>
                  <a:gd name="T15" fmla="*/ 9 h 25"/>
                  <a:gd name="T16" fmla="*/ 54 w 60"/>
                  <a:gd name="T17" fmla="*/ 25 h 25"/>
                  <a:gd name="T18" fmla="*/ 54 w 60"/>
                  <a:gd name="T19" fmla="*/ 25 h 25"/>
                  <a:gd name="T20" fmla="*/ 60 w 60"/>
                  <a:gd name="T21" fmla="*/ 25 h 25"/>
                  <a:gd name="T22" fmla="*/ 60 w 60"/>
                  <a:gd name="T23" fmla="*/ 6 h 25"/>
                  <a:gd name="T24" fmla="*/ 47 w 60"/>
                  <a:gd name="T25" fmla="*/ 3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25"/>
                  <a:gd name="T41" fmla="*/ 60 w 60"/>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25">
                    <a:moveTo>
                      <a:pt x="47" y="3"/>
                    </a:moveTo>
                    <a:lnTo>
                      <a:pt x="47" y="3"/>
                    </a:lnTo>
                    <a:lnTo>
                      <a:pt x="28" y="0"/>
                    </a:lnTo>
                    <a:lnTo>
                      <a:pt x="0" y="6"/>
                    </a:lnTo>
                    <a:lnTo>
                      <a:pt x="6" y="9"/>
                    </a:lnTo>
                    <a:lnTo>
                      <a:pt x="54" y="25"/>
                    </a:lnTo>
                    <a:lnTo>
                      <a:pt x="60" y="25"/>
                    </a:lnTo>
                    <a:lnTo>
                      <a:pt x="60" y="6"/>
                    </a:lnTo>
                    <a:lnTo>
                      <a:pt x="47" y="3"/>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616" name="Freeform 183"/>
              <p:cNvSpPr>
                <a:spLocks/>
              </p:cNvSpPr>
              <p:nvPr/>
            </p:nvSpPr>
            <p:spPr bwMode="auto">
              <a:xfrm>
                <a:off x="1540" y="2761"/>
                <a:ext cx="22" cy="13"/>
              </a:xfrm>
              <a:custGeom>
                <a:avLst/>
                <a:gdLst>
                  <a:gd name="T0" fmla="*/ 0 w 22"/>
                  <a:gd name="T1" fmla="*/ 13 h 13"/>
                  <a:gd name="T2" fmla="*/ 19 w 22"/>
                  <a:gd name="T3" fmla="*/ 9 h 13"/>
                  <a:gd name="T4" fmla="*/ 19 w 22"/>
                  <a:gd name="T5" fmla="*/ 9 h 13"/>
                  <a:gd name="T6" fmla="*/ 22 w 22"/>
                  <a:gd name="T7" fmla="*/ 9 h 13"/>
                  <a:gd name="T8" fmla="*/ 22 w 22"/>
                  <a:gd name="T9" fmla="*/ 6 h 13"/>
                  <a:gd name="T10" fmla="*/ 13 w 22"/>
                  <a:gd name="T11" fmla="*/ 3 h 13"/>
                  <a:gd name="T12" fmla="*/ 0 w 22"/>
                  <a:gd name="T13" fmla="*/ 0 h 13"/>
                  <a:gd name="T14" fmla="*/ 0 w 22"/>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3"/>
                  <a:gd name="T26" fmla="*/ 22 w 22"/>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3">
                    <a:moveTo>
                      <a:pt x="0" y="13"/>
                    </a:moveTo>
                    <a:lnTo>
                      <a:pt x="19" y="9"/>
                    </a:lnTo>
                    <a:lnTo>
                      <a:pt x="22" y="9"/>
                    </a:lnTo>
                    <a:lnTo>
                      <a:pt x="22" y="6"/>
                    </a:lnTo>
                    <a:lnTo>
                      <a:pt x="13" y="3"/>
                    </a:lnTo>
                    <a:lnTo>
                      <a:pt x="0" y="0"/>
                    </a:lnTo>
                    <a:lnTo>
                      <a:pt x="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617" name="Freeform 184"/>
              <p:cNvSpPr>
                <a:spLocks/>
              </p:cNvSpPr>
              <p:nvPr/>
            </p:nvSpPr>
            <p:spPr bwMode="auto">
              <a:xfrm>
                <a:off x="1458" y="2748"/>
                <a:ext cx="82" cy="29"/>
              </a:xfrm>
              <a:custGeom>
                <a:avLst/>
                <a:gdLst>
                  <a:gd name="T0" fmla="*/ 47 w 82"/>
                  <a:gd name="T1" fmla="*/ 3 h 29"/>
                  <a:gd name="T2" fmla="*/ 47 w 82"/>
                  <a:gd name="T3" fmla="*/ 3 h 29"/>
                  <a:gd name="T4" fmla="*/ 28 w 82"/>
                  <a:gd name="T5" fmla="*/ 0 h 29"/>
                  <a:gd name="T6" fmla="*/ 0 w 82"/>
                  <a:gd name="T7" fmla="*/ 3 h 29"/>
                  <a:gd name="T8" fmla="*/ 0 w 82"/>
                  <a:gd name="T9" fmla="*/ 3 h 29"/>
                  <a:gd name="T10" fmla="*/ 0 w 82"/>
                  <a:gd name="T11" fmla="*/ 7 h 29"/>
                  <a:gd name="T12" fmla="*/ 0 w 82"/>
                  <a:gd name="T13" fmla="*/ 7 h 29"/>
                  <a:gd name="T14" fmla="*/ 6 w 82"/>
                  <a:gd name="T15" fmla="*/ 10 h 29"/>
                  <a:gd name="T16" fmla="*/ 57 w 82"/>
                  <a:gd name="T17" fmla="*/ 26 h 29"/>
                  <a:gd name="T18" fmla="*/ 57 w 82"/>
                  <a:gd name="T19" fmla="*/ 26 h 29"/>
                  <a:gd name="T20" fmla="*/ 76 w 82"/>
                  <a:gd name="T21" fmla="*/ 29 h 29"/>
                  <a:gd name="T22" fmla="*/ 82 w 82"/>
                  <a:gd name="T23" fmla="*/ 26 h 29"/>
                  <a:gd name="T24" fmla="*/ 82 w 82"/>
                  <a:gd name="T25" fmla="*/ 13 h 29"/>
                  <a:gd name="T26" fmla="*/ 47 w 82"/>
                  <a:gd name="T27" fmla="*/ 3 h 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2"/>
                  <a:gd name="T43" fmla="*/ 0 h 29"/>
                  <a:gd name="T44" fmla="*/ 82 w 82"/>
                  <a:gd name="T45" fmla="*/ 29 h 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2" h="29">
                    <a:moveTo>
                      <a:pt x="47" y="3"/>
                    </a:moveTo>
                    <a:lnTo>
                      <a:pt x="47" y="3"/>
                    </a:lnTo>
                    <a:lnTo>
                      <a:pt x="28" y="0"/>
                    </a:lnTo>
                    <a:lnTo>
                      <a:pt x="0" y="3"/>
                    </a:lnTo>
                    <a:lnTo>
                      <a:pt x="0" y="7"/>
                    </a:lnTo>
                    <a:lnTo>
                      <a:pt x="6" y="10"/>
                    </a:lnTo>
                    <a:lnTo>
                      <a:pt x="57" y="26"/>
                    </a:lnTo>
                    <a:lnTo>
                      <a:pt x="76" y="29"/>
                    </a:lnTo>
                    <a:lnTo>
                      <a:pt x="82" y="26"/>
                    </a:lnTo>
                    <a:lnTo>
                      <a:pt x="82" y="13"/>
                    </a:lnTo>
                    <a:lnTo>
                      <a:pt x="47" y="3"/>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618" name="Freeform 185"/>
              <p:cNvSpPr>
                <a:spLocks/>
              </p:cNvSpPr>
              <p:nvPr/>
            </p:nvSpPr>
            <p:spPr bwMode="auto">
              <a:xfrm>
                <a:off x="1429" y="2758"/>
                <a:ext cx="86" cy="28"/>
              </a:xfrm>
              <a:custGeom>
                <a:avLst/>
                <a:gdLst>
                  <a:gd name="T0" fmla="*/ 25 w 86"/>
                  <a:gd name="T1" fmla="*/ 3 h 28"/>
                  <a:gd name="T2" fmla="*/ 25 w 86"/>
                  <a:gd name="T3" fmla="*/ 3 h 28"/>
                  <a:gd name="T4" fmla="*/ 6 w 86"/>
                  <a:gd name="T5" fmla="*/ 0 h 28"/>
                  <a:gd name="T6" fmla="*/ 0 w 86"/>
                  <a:gd name="T7" fmla="*/ 0 h 28"/>
                  <a:gd name="T8" fmla="*/ 0 w 86"/>
                  <a:gd name="T9" fmla="*/ 16 h 28"/>
                  <a:gd name="T10" fmla="*/ 35 w 86"/>
                  <a:gd name="T11" fmla="*/ 25 h 28"/>
                  <a:gd name="T12" fmla="*/ 35 w 86"/>
                  <a:gd name="T13" fmla="*/ 25 h 28"/>
                  <a:gd name="T14" fmla="*/ 54 w 86"/>
                  <a:gd name="T15" fmla="*/ 28 h 28"/>
                  <a:gd name="T16" fmla="*/ 82 w 86"/>
                  <a:gd name="T17" fmla="*/ 22 h 28"/>
                  <a:gd name="T18" fmla="*/ 82 w 86"/>
                  <a:gd name="T19" fmla="*/ 22 h 28"/>
                  <a:gd name="T20" fmla="*/ 86 w 86"/>
                  <a:gd name="T21" fmla="*/ 22 h 28"/>
                  <a:gd name="T22" fmla="*/ 82 w 86"/>
                  <a:gd name="T23" fmla="*/ 19 h 28"/>
                  <a:gd name="T24" fmla="*/ 76 w 86"/>
                  <a:gd name="T25" fmla="*/ 19 h 28"/>
                  <a:gd name="T26" fmla="*/ 25 w 86"/>
                  <a:gd name="T27" fmla="*/ 3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6"/>
                  <a:gd name="T43" fmla="*/ 0 h 28"/>
                  <a:gd name="T44" fmla="*/ 86 w 86"/>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6" h="28">
                    <a:moveTo>
                      <a:pt x="25" y="3"/>
                    </a:moveTo>
                    <a:lnTo>
                      <a:pt x="25" y="3"/>
                    </a:lnTo>
                    <a:lnTo>
                      <a:pt x="6" y="0"/>
                    </a:lnTo>
                    <a:lnTo>
                      <a:pt x="0" y="0"/>
                    </a:lnTo>
                    <a:lnTo>
                      <a:pt x="0" y="16"/>
                    </a:lnTo>
                    <a:lnTo>
                      <a:pt x="35" y="25"/>
                    </a:lnTo>
                    <a:lnTo>
                      <a:pt x="54" y="28"/>
                    </a:lnTo>
                    <a:lnTo>
                      <a:pt x="82" y="22"/>
                    </a:lnTo>
                    <a:lnTo>
                      <a:pt x="86" y="22"/>
                    </a:lnTo>
                    <a:lnTo>
                      <a:pt x="82" y="19"/>
                    </a:lnTo>
                    <a:lnTo>
                      <a:pt x="76" y="19"/>
                    </a:lnTo>
                    <a:lnTo>
                      <a:pt x="25" y="3"/>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619" name="Freeform 186"/>
              <p:cNvSpPr>
                <a:spLocks/>
              </p:cNvSpPr>
              <p:nvPr/>
            </p:nvSpPr>
            <p:spPr bwMode="auto">
              <a:xfrm>
                <a:off x="1407" y="2758"/>
                <a:ext cx="22" cy="16"/>
              </a:xfrm>
              <a:custGeom>
                <a:avLst/>
                <a:gdLst>
                  <a:gd name="T0" fmla="*/ 22 w 22"/>
                  <a:gd name="T1" fmla="*/ 0 h 16"/>
                  <a:gd name="T2" fmla="*/ 0 w 22"/>
                  <a:gd name="T3" fmla="*/ 3 h 16"/>
                  <a:gd name="T4" fmla="*/ 0 w 22"/>
                  <a:gd name="T5" fmla="*/ 3 h 16"/>
                  <a:gd name="T6" fmla="*/ 0 w 22"/>
                  <a:gd name="T7" fmla="*/ 6 h 16"/>
                  <a:gd name="T8" fmla="*/ 0 w 22"/>
                  <a:gd name="T9" fmla="*/ 6 h 16"/>
                  <a:gd name="T10" fmla="*/ 6 w 22"/>
                  <a:gd name="T11" fmla="*/ 9 h 16"/>
                  <a:gd name="T12" fmla="*/ 22 w 22"/>
                  <a:gd name="T13" fmla="*/ 16 h 16"/>
                  <a:gd name="T14" fmla="*/ 22 w 22"/>
                  <a:gd name="T15" fmla="*/ 0 h 16"/>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6"/>
                  <a:gd name="T26" fmla="*/ 22 w 22"/>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6">
                    <a:moveTo>
                      <a:pt x="22" y="0"/>
                    </a:moveTo>
                    <a:lnTo>
                      <a:pt x="0" y="3"/>
                    </a:lnTo>
                    <a:lnTo>
                      <a:pt x="0" y="6"/>
                    </a:lnTo>
                    <a:lnTo>
                      <a:pt x="6" y="9"/>
                    </a:lnTo>
                    <a:lnTo>
                      <a:pt x="22" y="16"/>
                    </a:lnTo>
                    <a:lnTo>
                      <a:pt x="22"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620" name="Freeform 187"/>
              <p:cNvSpPr>
                <a:spLocks/>
              </p:cNvSpPr>
              <p:nvPr/>
            </p:nvSpPr>
            <p:spPr bwMode="auto">
              <a:xfrm>
                <a:off x="1429" y="2777"/>
                <a:ext cx="35" cy="19"/>
              </a:xfrm>
              <a:custGeom>
                <a:avLst/>
                <a:gdLst>
                  <a:gd name="T0" fmla="*/ 0 w 35"/>
                  <a:gd name="T1" fmla="*/ 0 h 19"/>
                  <a:gd name="T2" fmla="*/ 0 w 35"/>
                  <a:gd name="T3" fmla="*/ 19 h 19"/>
                  <a:gd name="T4" fmla="*/ 0 w 35"/>
                  <a:gd name="T5" fmla="*/ 19 h 19"/>
                  <a:gd name="T6" fmla="*/ 3 w 35"/>
                  <a:gd name="T7" fmla="*/ 19 h 19"/>
                  <a:gd name="T8" fmla="*/ 32 w 35"/>
                  <a:gd name="T9" fmla="*/ 12 h 19"/>
                  <a:gd name="T10" fmla="*/ 32 w 35"/>
                  <a:gd name="T11" fmla="*/ 12 h 19"/>
                  <a:gd name="T12" fmla="*/ 35 w 35"/>
                  <a:gd name="T13" fmla="*/ 12 h 19"/>
                  <a:gd name="T14" fmla="*/ 35 w 35"/>
                  <a:gd name="T15" fmla="*/ 12 h 19"/>
                  <a:gd name="T16" fmla="*/ 25 w 35"/>
                  <a:gd name="T17" fmla="*/ 9 h 19"/>
                  <a:gd name="T18" fmla="*/ 0 w 35"/>
                  <a:gd name="T19" fmla="*/ 0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19"/>
                  <a:gd name="T32" fmla="*/ 35 w 35"/>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19">
                    <a:moveTo>
                      <a:pt x="0" y="0"/>
                    </a:moveTo>
                    <a:lnTo>
                      <a:pt x="0" y="19"/>
                    </a:lnTo>
                    <a:lnTo>
                      <a:pt x="3" y="19"/>
                    </a:lnTo>
                    <a:lnTo>
                      <a:pt x="32" y="12"/>
                    </a:lnTo>
                    <a:lnTo>
                      <a:pt x="35" y="12"/>
                    </a:lnTo>
                    <a:lnTo>
                      <a:pt x="25" y="9"/>
                    </a:lnTo>
                    <a:lnTo>
                      <a:pt x="0" y="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621" name="Freeform 188"/>
              <p:cNvSpPr>
                <a:spLocks/>
              </p:cNvSpPr>
              <p:nvPr/>
            </p:nvSpPr>
            <p:spPr bwMode="auto">
              <a:xfrm>
                <a:off x="1356" y="2767"/>
                <a:ext cx="73" cy="29"/>
              </a:xfrm>
              <a:custGeom>
                <a:avLst/>
                <a:gdLst>
                  <a:gd name="T0" fmla="*/ 73 w 73"/>
                  <a:gd name="T1" fmla="*/ 10 h 29"/>
                  <a:gd name="T2" fmla="*/ 48 w 73"/>
                  <a:gd name="T3" fmla="*/ 3 h 29"/>
                  <a:gd name="T4" fmla="*/ 48 w 73"/>
                  <a:gd name="T5" fmla="*/ 3 h 29"/>
                  <a:gd name="T6" fmla="*/ 29 w 73"/>
                  <a:gd name="T7" fmla="*/ 0 h 29"/>
                  <a:gd name="T8" fmla="*/ 0 w 73"/>
                  <a:gd name="T9" fmla="*/ 7 h 29"/>
                  <a:gd name="T10" fmla="*/ 0 w 73"/>
                  <a:gd name="T11" fmla="*/ 7 h 29"/>
                  <a:gd name="T12" fmla="*/ 0 w 73"/>
                  <a:gd name="T13" fmla="*/ 7 h 29"/>
                  <a:gd name="T14" fmla="*/ 0 w 73"/>
                  <a:gd name="T15" fmla="*/ 7 h 29"/>
                  <a:gd name="T16" fmla="*/ 7 w 73"/>
                  <a:gd name="T17" fmla="*/ 10 h 29"/>
                  <a:gd name="T18" fmla="*/ 57 w 73"/>
                  <a:gd name="T19" fmla="*/ 26 h 29"/>
                  <a:gd name="T20" fmla="*/ 57 w 73"/>
                  <a:gd name="T21" fmla="*/ 26 h 29"/>
                  <a:gd name="T22" fmla="*/ 73 w 73"/>
                  <a:gd name="T23" fmla="*/ 29 h 29"/>
                  <a:gd name="T24" fmla="*/ 73 w 73"/>
                  <a:gd name="T25" fmla="*/ 10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
                  <a:gd name="T40" fmla="*/ 0 h 29"/>
                  <a:gd name="T41" fmla="*/ 73 w 73"/>
                  <a:gd name="T42" fmla="*/ 29 h 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 h="29">
                    <a:moveTo>
                      <a:pt x="73" y="10"/>
                    </a:moveTo>
                    <a:lnTo>
                      <a:pt x="48" y="3"/>
                    </a:lnTo>
                    <a:lnTo>
                      <a:pt x="29" y="0"/>
                    </a:lnTo>
                    <a:lnTo>
                      <a:pt x="0" y="7"/>
                    </a:lnTo>
                    <a:lnTo>
                      <a:pt x="7" y="10"/>
                    </a:lnTo>
                    <a:lnTo>
                      <a:pt x="57" y="26"/>
                    </a:lnTo>
                    <a:lnTo>
                      <a:pt x="73" y="29"/>
                    </a:lnTo>
                    <a:lnTo>
                      <a:pt x="73" y="1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622" name="Freeform 189"/>
              <p:cNvSpPr>
                <a:spLocks/>
              </p:cNvSpPr>
              <p:nvPr/>
            </p:nvSpPr>
            <p:spPr bwMode="auto">
              <a:xfrm>
                <a:off x="1318" y="2777"/>
                <a:ext cx="92" cy="31"/>
              </a:xfrm>
              <a:custGeom>
                <a:avLst/>
                <a:gdLst>
                  <a:gd name="T0" fmla="*/ 35 w 92"/>
                  <a:gd name="T1" fmla="*/ 3 h 31"/>
                  <a:gd name="T2" fmla="*/ 35 w 92"/>
                  <a:gd name="T3" fmla="*/ 3 h 31"/>
                  <a:gd name="T4" fmla="*/ 23 w 92"/>
                  <a:gd name="T5" fmla="*/ 0 h 31"/>
                  <a:gd name="T6" fmla="*/ 16 w 92"/>
                  <a:gd name="T7" fmla="*/ 0 h 31"/>
                  <a:gd name="T8" fmla="*/ 0 w 92"/>
                  <a:gd name="T9" fmla="*/ 3 h 31"/>
                  <a:gd name="T10" fmla="*/ 0 w 92"/>
                  <a:gd name="T11" fmla="*/ 16 h 31"/>
                  <a:gd name="T12" fmla="*/ 42 w 92"/>
                  <a:gd name="T13" fmla="*/ 28 h 31"/>
                  <a:gd name="T14" fmla="*/ 42 w 92"/>
                  <a:gd name="T15" fmla="*/ 28 h 31"/>
                  <a:gd name="T16" fmla="*/ 54 w 92"/>
                  <a:gd name="T17" fmla="*/ 31 h 31"/>
                  <a:gd name="T18" fmla="*/ 64 w 92"/>
                  <a:gd name="T19" fmla="*/ 31 h 31"/>
                  <a:gd name="T20" fmla="*/ 92 w 92"/>
                  <a:gd name="T21" fmla="*/ 25 h 31"/>
                  <a:gd name="T22" fmla="*/ 92 w 92"/>
                  <a:gd name="T23" fmla="*/ 25 h 31"/>
                  <a:gd name="T24" fmla="*/ 92 w 92"/>
                  <a:gd name="T25" fmla="*/ 22 h 31"/>
                  <a:gd name="T26" fmla="*/ 92 w 92"/>
                  <a:gd name="T27" fmla="*/ 22 h 31"/>
                  <a:gd name="T28" fmla="*/ 86 w 92"/>
                  <a:gd name="T29" fmla="*/ 19 h 31"/>
                  <a:gd name="T30" fmla="*/ 35 w 92"/>
                  <a:gd name="T31" fmla="*/ 3 h 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2"/>
                  <a:gd name="T49" fmla="*/ 0 h 31"/>
                  <a:gd name="T50" fmla="*/ 92 w 92"/>
                  <a:gd name="T51" fmla="*/ 31 h 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2" h="31">
                    <a:moveTo>
                      <a:pt x="35" y="3"/>
                    </a:moveTo>
                    <a:lnTo>
                      <a:pt x="35" y="3"/>
                    </a:lnTo>
                    <a:lnTo>
                      <a:pt x="23" y="0"/>
                    </a:lnTo>
                    <a:lnTo>
                      <a:pt x="16" y="0"/>
                    </a:lnTo>
                    <a:lnTo>
                      <a:pt x="0" y="3"/>
                    </a:lnTo>
                    <a:lnTo>
                      <a:pt x="0" y="16"/>
                    </a:lnTo>
                    <a:lnTo>
                      <a:pt x="42" y="28"/>
                    </a:lnTo>
                    <a:lnTo>
                      <a:pt x="54" y="31"/>
                    </a:lnTo>
                    <a:lnTo>
                      <a:pt x="64" y="31"/>
                    </a:lnTo>
                    <a:lnTo>
                      <a:pt x="92" y="25"/>
                    </a:lnTo>
                    <a:lnTo>
                      <a:pt x="92" y="22"/>
                    </a:lnTo>
                    <a:lnTo>
                      <a:pt x="86" y="19"/>
                    </a:lnTo>
                    <a:lnTo>
                      <a:pt x="35" y="3"/>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623" name="Freeform 190"/>
              <p:cNvSpPr>
                <a:spLocks/>
              </p:cNvSpPr>
              <p:nvPr/>
            </p:nvSpPr>
            <p:spPr bwMode="auto">
              <a:xfrm>
                <a:off x="1303" y="2780"/>
                <a:ext cx="15" cy="13"/>
              </a:xfrm>
              <a:custGeom>
                <a:avLst/>
                <a:gdLst>
                  <a:gd name="T0" fmla="*/ 15 w 15"/>
                  <a:gd name="T1" fmla="*/ 0 h 13"/>
                  <a:gd name="T2" fmla="*/ 0 w 15"/>
                  <a:gd name="T3" fmla="*/ 3 h 13"/>
                  <a:gd name="T4" fmla="*/ 0 w 15"/>
                  <a:gd name="T5" fmla="*/ 3 h 13"/>
                  <a:gd name="T6" fmla="*/ 0 w 15"/>
                  <a:gd name="T7" fmla="*/ 3 h 13"/>
                  <a:gd name="T8" fmla="*/ 0 w 15"/>
                  <a:gd name="T9" fmla="*/ 6 h 13"/>
                  <a:gd name="T10" fmla="*/ 6 w 15"/>
                  <a:gd name="T11" fmla="*/ 9 h 13"/>
                  <a:gd name="T12" fmla="*/ 15 w 15"/>
                  <a:gd name="T13" fmla="*/ 13 h 13"/>
                  <a:gd name="T14" fmla="*/ 15 w 15"/>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3"/>
                  <a:gd name="T26" fmla="*/ 15 w 15"/>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3">
                    <a:moveTo>
                      <a:pt x="15" y="0"/>
                    </a:moveTo>
                    <a:lnTo>
                      <a:pt x="0" y="3"/>
                    </a:lnTo>
                    <a:lnTo>
                      <a:pt x="0" y="6"/>
                    </a:lnTo>
                    <a:lnTo>
                      <a:pt x="6" y="9"/>
                    </a:lnTo>
                    <a:lnTo>
                      <a:pt x="15" y="13"/>
                    </a:lnTo>
                    <a:lnTo>
                      <a:pt x="15"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624" name="Freeform 191"/>
              <p:cNvSpPr>
                <a:spLocks/>
              </p:cNvSpPr>
              <p:nvPr/>
            </p:nvSpPr>
            <p:spPr bwMode="auto">
              <a:xfrm>
                <a:off x="1318" y="2796"/>
                <a:ext cx="42" cy="22"/>
              </a:xfrm>
              <a:custGeom>
                <a:avLst/>
                <a:gdLst>
                  <a:gd name="T0" fmla="*/ 0 w 42"/>
                  <a:gd name="T1" fmla="*/ 0 h 22"/>
                  <a:gd name="T2" fmla="*/ 4 w 42"/>
                  <a:gd name="T3" fmla="*/ 22 h 22"/>
                  <a:gd name="T4" fmla="*/ 4 w 42"/>
                  <a:gd name="T5" fmla="*/ 22 h 22"/>
                  <a:gd name="T6" fmla="*/ 7 w 42"/>
                  <a:gd name="T7" fmla="*/ 22 h 22"/>
                  <a:gd name="T8" fmla="*/ 38 w 42"/>
                  <a:gd name="T9" fmla="*/ 16 h 22"/>
                  <a:gd name="T10" fmla="*/ 38 w 42"/>
                  <a:gd name="T11" fmla="*/ 16 h 22"/>
                  <a:gd name="T12" fmla="*/ 42 w 42"/>
                  <a:gd name="T13" fmla="*/ 16 h 22"/>
                  <a:gd name="T14" fmla="*/ 38 w 42"/>
                  <a:gd name="T15" fmla="*/ 12 h 22"/>
                  <a:gd name="T16" fmla="*/ 32 w 42"/>
                  <a:gd name="T17" fmla="*/ 9 h 22"/>
                  <a:gd name="T18" fmla="*/ 0 w 42"/>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22"/>
                  <a:gd name="T32" fmla="*/ 42 w 42"/>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22">
                    <a:moveTo>
                      <a:pt x="0" y="0"/>
                    </a:moveTo>
                    <a:lnTo>
                      <a:pt x="4" y="22"/>
                    </a:lnTo>
                    <a:lnTo>
                      <a:pt x="7" y="22"/>
                    </a:lnTo>
                    <a:lnTo>
                      <a:pt x="38" y="16"/>
                    </a:lnTo>
                    <a:lnTo>
                      <a:pt x="42" y="16"/>
                    </a:lnTo>
                    <a:lnTo>
                      <a:pt x="38" y="12"/>
                    </a:lnTo>
                    <a:lnTo>
                      <a:pt x="32" y="9"/>
                    </a:lnTo>
                    <a:lnTo>
                      <a:pt x="0"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625" name="Freeform 192"/>
              <p:cNvSpPr>
                <a:spLocks/>
              </p:cNvSpPr>
              <p:nvPr/>
            </p:nvSpPr>
            <p:spPr bwMode="auto">
              <a:xfrm>
                <a:off x="1246" y="2786"/>
                <a:ext cx="76" cy="32"/>
              </a:xfrm>
              <a:custGeom>
                <a:avLst/>
                <a:gdLst>
                  <a:gd name="T0" fmla="*/ 72 w 76"/>
                  <a:gd name="T1" fmla="*/ 10 h 32"/>
                  <a:gd name="T2" fmla="*/ 53 w 76"/>
                  <a:gd name="T3" fmla="*/ 3 h 32"/>
                  <a:gd name="T4" fmla="*/ 53 w 76"/>
                  <a:gd name="T5" fmla="*/ 3 h 32"/>
                  <a:gd name="T6" fmla="*/ 41 w 76"/>
                  <a:gd name="T7" fmla="*/ 0 h 32"/>
                  <a:gd name="T8" fmla="*/ 31 w 76"/>
                  <a:gd name="T9" fmla="*/ 0 h 32"/>
                  <a:gd name="T10" fmla="*/ 3 w 76"/>
                  <a:gd name="T11" fmla="*/ 7 h 32"/>
                  <a:gd name="T12" fmla="*/ 3 w 76"/>
                  <a:gd name="T13" fmla="*/ 7 h 32"/>
                  <a:gd name="T14" fmla="*/ 0 w 76"/>
                  <a:gd name="T15" fmla="*/ 7 h 32"/>
                  <a:gd name="T16" fmla="*/ 0 w 76"/>
                  <a:gd name="T17" fmla="*/ 10 h 32"/>
                  <a:gd name="T18" fmla="*/ 6 w 76"/>
                  <a:gd name="T19" fmla="*/ 13 h 32"/>
                  <a:gd name="T20" fmla="*/ 60 w 76"/>
                  <a:gd name="T21" fmla="*/ 29 h 32"/>
                  <a:gd name="T22" fmla="*/ 60 w 76"/>
                  <a:gd name="T23" fmla="*/ 29 h 32"/>
                  <a:gd name="T24" fmla="*/ 76 w 76"/>
                  <a:gd name="T25" fmla="*/ 32 h 32"/>
                  <a:gd name="T26" fmla="*/ 72 w 76"/>
                  <a:gd name="T27" fmla="*/ 10 h 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
                  <a:gd name="T43" fmla="*/ 0 h 32"/>
                  <a:gd name="T44" fmla="*/ 76 w 76"/>
                  <a:gd name="T45" fmla="*/ 32 h 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 h="32">
                    <a:moveTo>
                      <a:pt x="72" y="10"/>
                    </a:moveTo>
                    <a:lnTo>
                      <a:pt x="53" y="3"/>
                    </a:lnTo>
                    <a:lnTo>
                      <a:pt x="41" y="0"/>
                    </a:lnTo>
                    <a:lnTo>
                      <a:pt x="31" y="0"/>
                    </a:lnTo>
                    <a:lnTo>
                      <a:pt x="3" y="7"/>
                    </a:lnTo>
                    <a:lnTo>
                      <a:pt x="0" y="7"/>
                    </a:lnTo>
                    <a:lnTo>
                      <a:pt x="0" y="10"/>
                    </a:lnTo>
                    <a:lnTo>
                      <a:pt x="6" y="13"/>
                    </a:lnTo>
                    <a:lnTo>
                      <a:pt x="60" y="29"/>
                    </a:lnTo>
                    <a:lnTo>
                      <a:pt x="76" y="32"/>
                    </a:lnTo>
                    <a:lnTo>
                      <a:pt x="72" y="1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626" name="Freeform 193"/>
              <p:cNvSpPr>
                <a:spLocks/>
              </p:cNvSpPr>
              <p:nvPr/>
            </p:nvSpPr>
            <p:spPr bwMode="auto">
              <a:xfrm>
                <a:off x="1208" y="2799"/>
                <a:ext cx="95" cy="32"/>
              </a:xfrm>
              <a:custGeom>
                <a:avLst/>
                <a:gdLst>
                  <a:gd name="T0" fmla="*/ 34 w 95"/>
                  <a:gd name="T1" fmla="*/ 3 h 32"/>
                  <a:gd name="T2" fmla="*/ 34 w 95"/>
                  <a:gd name="T3" fmla="*/ 3 h 32"/>
                  <a:gd name="T4" fmla="*/ 22 w 95"/>
                  <a:gd name="T5" fmla="*/ 0 h 32"/>
                  <a:gd name="T6" fmla="*/ 15 w 95"/>
                  <a:gd name="T7" fmla="*/ 0 h 32"/>
                  <a:gd name="T8" fmla="*/ 0 w 95"/>
                  <a:gd name="T9" fmla="*/ 3 h 32"/>
                  <a:gd name="T10" fmla="*/ 3 w 95"/>
                  <a:gd name="T11" fmla="*/ 16 h 32"/>
                  <a:gd name="T12" fmla="*/ 41 w 95"/>
                  <a:gd name="T13" fmla="*/ 28 h 32"/>
                  <a:gd name="T14" fmla="*/ 41 w 95"/>
                  <a:gd name="T15" fmla="*/ 28 h 32"/>
                  <a:gd name="T16" fmla="*/ 50 w 95"/>
                  <a:gd name="T17" fmla="*/ 32 h 32"/>
                  <a:gd name="T18" fmla="*/ 60 w 95"/>
                  <a:gd name="T19" fmla="*/ 32 h 32"/>
                  <a:gd name="T20" fmla="*/ 91 w 95"/>
                  <a:gd name="T21" fmla="*/ 25 h 32"/>
                  <a:gd name="T22" fmla="*/ 91 w 95"/>
                  <a:gd name="T23" fmla="*/ 25 h 32"/>
                  <a:gd name="T24" fmla="*/ 95 w 95"/>
                  <a:gd name="T25" fmla="*/ 25 h 32"/>
                  <a:gd name="T26" fmla="*/ 95 w 95"/>
                  <a:gd name="T27" fmla="*/ 22 h 32"/>
                  <a:gd name="T28" fmla="*/ 88 w 95"/>
                  <a:gd name="T29" fmla="*/ 19 h 32"/>
                  <a:gd name="T30" fmla="*/ 34 w 95"/>
                  <a:gd name="T31" fmla="*/ 3 h 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5"/>
                  <a:gd name="T49" fmla="*/ 0 h 32"/>
                  <a:gd name="T50" fmla="*/ 95 w 95"/>
                  <a:gd name="T51" fmla="*/ 32 h 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5" h="32">
                    <a:moveTo>
                      <a:pt x="34" y="3"/>
                    </a:moveTo>
                    <a:lnTo>
                      <a:pt x="34" y="3"/>
                    </a:lnTo>
                    <a:lnTo>
                      <a:pt x="22" y="0"/>
                    </a:lnTo>
                    <a:lnTo>
                      <a:pt x="15" y="0"/>
                    </a:lnTo>
                    <a:lnTo>
                      <a:pt x="0" y="3"/>
                    </a:lnTo>
                    <a:lnTo>
                      <a:pt x="3" y="16"/>
                    </a:lnTo>
                    <a:lnTo>
                      <a:pt x="41" y="28"/>
                    </a:lnTo>
                    <a:lnTo>
                      <a:pt x="50" y="32"/>
                    </a:lnTo>
                    <a:lnTo>
                      <a:pt x="60" y="32"/>
                    </a:lnTo>
                    <a:lnTo>
                      <a:pt x="91" y="25"/>
                    </a:lnTo>
                    <a:lnTo>
                      <a:pt x="95" y="25"/>
                    </a:lnTo>
                    <a:lnTo>
                      <a:pt x="95" y="22"/>
                    </a:lnTo>
                    <a:lnTo>
                      <a:pt x="88" y="19"/>
                    </a:lnTo>
                    <a:lnTo>
                      <a:pt x="34" y="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627" name="Freeform 194"/>
              <p:cNvSpPr>
                <a:spLocks/>
              </p:cNvSpPr>
              <p:nvPr/>
            </p:nvSpPr>
            <p:spPr bwMode="auto">
              <a:xfrm>
                <a:off x="1189" y="2802"/>
                <a:ext cx="22" cy="13"/>
              </a:xfrm>
              <a:custGeom>
                <a:avLst/>
                <a:gdLst>
                  <a:gd name="T0" fmla="*/ 19 w 22"/>
                  <a:gd name="T1" fmla="*/ 0 h 13"/>
                  <a:gd name="T2" fmla="*/ 0 w 22"/>
                  <a:gd name="T3" fmla="*/ 3 h 13"/>
                  <a:gd name="T4" fmla="*/ 0 w 22"/>
                  <a:gd name="T5" fmla="*/ 3 h 13"/>
                  <a:gd name="T6" fmla="*/ 0 w 22"/>
                  <a:gd name="T7" fmla="*/ 3 h 13"/>
                  <a:gd name="T8" fmla="*/ 0 w 22"/>
                  <a:gd name="T9" fmla="*/ 3 h 13"/>
                  <a:gd name="T10" fmla="*/ 6 w 22"/>
                  <a:gd name="T11" fmla="*/ 6 h 13"/>
                  <a:gd name="T12" fmla="*/ 22 w 22"/>
                  <a:gd name="T13" fmla="*/ 13 h 13"/>
                  <a:gd name="T14" fmla="*/ 19 w 22"/>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3"/>
                  <a:gd name="T26" fmla="*/ 22 w 22"/>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3">
                    <a:moveTo>
                      <a:pt x="19" y="0"/>
                    </a:moveTo>
                    <a:lnTo>
                      <a:pt x="0" y="3"/>
                    </a:lnTo>
                    <a:lnTo>
                      <a:pt x="6" y="6"/>
                    </a:lnTo>
                    <a:lnTo>
                      <a:pt x="22" y="13"/>
                    </a:lnTo>
                    <a:lnTo>
                      <a:pt x="19"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628" name="Freeform 195"/>
              <p:cNvSpPr>
                <a:spLocks/>
              </p:cNvSpPr>
              <p:nvPr/>
            </p:nvSpPr>
            <p:spPr bwMode="auto">
              <a:xfrm>
                <a:off x="1211" y="2821"/>
                <a:ext cx="35" cy="22"/>
              </a:xfrm>
              <a:custGeom>
                <a:avLst/>
                <a:gdLst>
                  <a:gd name="T0" fmla="*/ 0 w 35"/>
                  <a:gd name="T1" fmla="*/ 0 h 22"/>
                  <a:gd name="T2" fmla="*/ 0 w 35"/>
                  <a:gd name="T3" fmla="*/ 22 h 22"/>
                  <a:gd name="T4" fmla="*/ 31 w 35"/>
                  <a:gd name="T5" fmla="*/ 16 h 22"/>
                  <a:gd name="T6" fmla="*/ 31 w 35"/>
                  <a:gd name="T7" fmla="*/ 16 h 22"/>
                  <a:gd name="T8" fmla="*/ 35 w 35"/>
                  <a:gd name="T9" fmla="*/ 13 h 22"/>
                  <a:gd name="T10" fmla="*/ 35 w 35"/>
                  <a:gd name="T11" fmla="*/ 13 h 22"/>
                  <a:gd name="T12" fmla="*/ 25 w 35"/>
                  <a:gd name="T13" fmla="*/ 10 h 22"/>
                  <a:gd name="T14" fmla="*/ 0 w 35"/>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22"/>
                  <a:gd name="T26" fmla="*/ 35 w 3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22">
                    <a:moveTo>
                      <a:pt x="0" y="0"/>
                    </a:moveTo>
                    <a:lnTo>
                      <a:pt x="0" y="22"/>
                    </a:lnTo>
                    <a:lnTo>
                      <a:pt x="31" y="16"/>
                    </a:lnTo>
                    <a:lnTo>
                      <a:pt x="35" y="13"/>
                    </a:lnTo>
                    <a:lnTo>
                      <a:pt x="25" y="10"/>
                    </a:lnTo>
                    <a:lnTo>
                      <a:pt x="0"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629" name="Freeform 196"/>
              <p:cNvSpPr>
                <a:spLocks/>
              </p:cNvSpPr>
              <p:nvPr/>
            </p:nvSpPr>
            <p:spPr bwMode="auto">
              <a:xfrm>
                <a:off x="1129" y="2808"/>
                <a:ext cx="82" cy="35"/>
              </a:xfrm>
              <a:custGeom>
                <a:avLst/>
                <a:gdLst>
                  <a:gd name="T0" fmla="*/ 82 w 82"/>
                  <a:gd name="T1" fmla="*/ 13 h 35"/>
                  <a:gd name="T2" fmla="*/ 57 w 82"/>
                  <a:gd name="T3" fmla="*/ 4 h 35"/>
                  <a:gd name="T4" fmla="*/ 57 w 82"/>
                  <a:gd name="T5" fmla="*/ 4 h 35"/>
                  <a:gd name="T6" fmla="*/ 44 w 82"/>
                  <a:gd name="T7" fmla="*/ 0 h 35"/>
                  <a:gd name="T8" fmla="*/ 34 w 82"/>
                  <a:gd name="T9" fmla="*/ 0 h 35"/>
                  <a:gd name="T10" fmla="*/ 0 w 82"/>
                  <a:gd name="T11" fmla="*/ 7 h 35"/>
                  <a:gd name="T12" fmla="*/ 0 w 82"/>
                  <a:gd name="T13" fmla="*/ 7 h 35"/>
                  <a:gd name="T14" fmla="*/ 0 w 82"/>
                  <a:gd name="T15" fmla="*/ 10 h 35"/>
                  <a:gd name="T16" fmla="*/ 0 w 82"/>
                  <a:gd name="T17" fmla="*/ 10 h 35"/>
                  <a:gd name="T18" fmla="*/ 6 w 82"/>
                  <a:gd name="T19" fmla="*/ 13 h 35"/>
                  <a:gd name="T20" fmla="*/ 60 w 82"/>
                  <a:gd name="T21" fmla="*/ 32 h 35"/>
                  <a:gd name="T22" fmla="*/ 60 w 82"/>
                  <a:gd name="T23" fmla="*/ 32 h 35"/>
                  <a:gd name="T24" fmla="*/ 72 w 82"/>
                  <a:gd name="T25" fmla="*/ 35 h 35"/>
                  <a:gd name="T26" fmla="*/ 82 w 82"/>
                  <a:gd name="T27" fmla="*/ 35 h 35"/>
                  <a:gd name="T28" fmla="*/ 82 w 82"/>
                  <a:gd name="T29" fmla="*/ 35 h 35"/>
                  <a:gd name="T30" fmla="*/ 82 w 82"/>
                  <a:gd name="T31" fmla="*/ 13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2"/>
                  <a:gd name="T49" fmla="*/ 0 h 35"/>
                  <a:gd name="T50" fmla="*/ 82 w 82"/>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2" h="35">
                    <a:moveTo>
                      <a:pt x="82" y="13"/>
                    </a:moveTo>
                    <a:lnTo>
                      <a:pt x="57" y="4"/>
                    </a:lnTo>
                    <a:lnTo>
                      <a:pt x="44" y="0"/>
                    </a:lnTo>
                    <a:lnTo>
                      <a:pt x="34" y="0"/>
                    </a:lnTo>
                    <a:lnTo>
                      <a:pt x="0" y="7"/>
                    </a:lnTo>
                    <a:lnTo>
                      <a:pt x="0" y="10"/>
                    </a:lnTo>
                    <a:lnTo>
                      <a:pt x="6" y="13"/>
                    </a:lnTo>
                    <a:lnTo>
                      <a:pt x="60" y="32"/>
                    </a:lnTo>
                    <a:lnTo>
                      <a:pt x="72" y="35"/>
                    </a:lnTo>
                    <a:lnTo>
                      <a:pt x="82" y="35"/>
                    </a:lnTo>
                    <a:lnTo>
                      <a:pt x="82" y="1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630" name="Freeform 197"/>
              <p:cNvSpPr>
                <a:spLocks/>
              </p:cNvSpPr>
              <p:nvPr/>
            </p:nvSpPr>
            <p:spPr bwMode="auto">
              <a:xfrm>
                <a:off x="1100" y="2821"/>
                <a:ext cx="86" cy="35"/>
              </a:xfrm>
              <a:custGeom>
                <a:avLst/>
                <a:gdLst>
                  <a:gd name="T0" fmla="*/ 22 w 86"/>
                  <a:gd name="T1" fmla="*/ 3 h 35"/>
                  <a:gd name="T2" fmla="*/ 22 w 86"/>
                  <a:gd name="T3" fmla="*/ 3 h 35"/>
                  <a:gd name="T4" fmla="*/ 13 w 86"/>
                  <a:gd name="T5" fmla="*/ 0 h 35"/>
                  <a:gd name="T6" fmla="*/ 3 w 86"/>
                  <a:gd name="T7" fmla="*/ 0 h 35"/>
                  <a:gd name="T8" fmla="*/ 0 w 86"/>
                  <a:gd name="T9" fmla="*/ 0 h 35"/>
                  <a:gd name="T10" fmla="*/ 0 w 86"/>
                  <a:gd name="T11" fmla="*/ 22 h 35"/>
                  <a:gd name="T12" fmla="*/ 25 w 86"/>
                  <a:gd name="T13" fmla="*/ 32 h 35"/>
                  <a:gd name="T14" fmla="*/ 25 w 86"/>
                  <a:gd name="T15" fmla="*/ 32 h 35"/>
                  <a:gd name="T16" fmla="*/ 38 w 86"/>
                  <a:gd name="T17" fmla="*/ 35 h 35"/>
                  <a:gd name="T18" fmla="*/ 48 w 86"/>
                  <a:gd name="T19" fmla="*/ 35 h 35"/>
                  <a:gd name="T20" fmla="*/ 82 w 86"/>
                  <a:gd name="T21" fmla="*/ 25 h 35"/>
                  <a:gd name="T22" fmla="*/ 82 w 86"/>
                  <a:gd name="T23" fmla="*/ 25 h 35"/>
                  <a:gd name="T24" fmla="*/ 86 w 86"/>
                  <a:gd name="T25" fmla="*/ 25 h 35"/>
                  <a:gd name="T26" fmla="*/ 86 w 86"/>
                  <a:gd name="T27" fmla="*/ 25 h 35"/>
                  <a:gd name="T28" fmla="*/ 79 w 86"/>
                  <a:gd name="T29" fmla="*/ 22 h 35"/>
                  <a:gd name="T30" fmla="*/ 22 w 86"/>
                  <a:gd name="T31" fmla="*/ 3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6"/>
                  <a:gd name="T49" fmla="*/ 0 h 35"/>
                  <a:gd name="T50" fmla="*/ 86 w 86"/>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6" h="35">
                    <a:moveTo>
                      <a:pt x="22" y="3"/>
                    </a:moveTo>
                    <a:lnTo>
                      <a:pt x="22" y="3"/>
                    </a:lnTo>
                    <a:lnTo>
                      <a:pt x="13" y="0"/>
                    </a:lnTo>
                    <a:lnTo>
                      <a:pt x="3" y="0"/>
                    </a:lnTo>
                    <a:lnTo>
                      <a:pt x="0" y="0"/>
                    </a:lnTo>
                    <a:lnTo>
                      <a:pt x="0" y="22"/>
                    </a:lnTo>
                    <a:lnTo>
                      <a:pt x="25" y="32"/>
                    </a:lnTo>
                    <a:lnTo>
                      <a:pt x="38" y="35"/>
                    </a:lnTo>
                    <a:lnTo>
                      <a:pt x="48" y="35"/>
                    </a:lnTo>
                    <a:lnTo>
                      <a:pt x="82" y="25"/>
                    </a:lnTo>
                    <a:lnTo>
                      <a:pt x="86" y="25"/>
                    </a:lnTo>
                    <a:lnTo>
                      <a:pt x="79" y="22"/>
                    </a:lnTo>
                    <a:lnTo>
                      <a:pt x="22" y="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631" name="Freeform 198"/>
              <p:cNvSpPr>
                <a:spLocks/>
              </p:cNvSpPr>
              <p:nvPr/>
            </p:nvSpPr>
            <p:spPr bwMode="auto">
              <a:xfrm>
                <a:off x="1065" y="2821"/>
                <a:ext cx="35" cy="22"/>
              </a:xfrm>
              <a:custGeom>
                <a:avLst/>
                <a:gdLst>
                  <a:gd name="T0" fmla="*/ 35 w 35"/>
                  <a:gd name="T1" fmla="*/ 0 h 22"/>
                  <a:gd name="T2" fmla="*/ 3 w 35"/>
                  <a:gd name="T3" fmla="*/ 6 h 22"/>
                  <a:gd name="T4" fmla="*/ 3 w 35"/>
                  <a:gd name="T5" fmla="*/ 6 h 22"/>
                  <a:gd name="T6" fmla="*/ 0 w 35"/>
                  <a:gd name="T7" fmla="*/ 6 h 22"/>
                  <a:gd name="T8" fmla="*/ 0 w 35"/>
                  <a:gd name="T9" fmla="*/ 10 h 22"/>
                  <a:gd name="T10" fmla="*/ 7 w 35"/>
                  <a:gd name="T11" fmla="*/ 13 h 22"/>
                  <a:gd name="T12" fmla="*/ 35 w 35"/>
                  <a:gd name="T13" fmla="*/ 22 h 22"/>
                  <a:gd name="T14" fmla="*/ 35 w 35"/>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22"/>
                  <a:gd name="T26" fmla="*/ 35 w 3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22">
                    <a:moveTo>
                      <a:pt x="35" y="0"/>
                    </a:moveTo>
                    <a:lnTo>
                      <a:pt x="3" y="6"/>
                    </a:lnTo>
                    <a:lnTo>
                      <a:pt x="0" y="6"/>
                    </a:lnTo>
                    <a:lnTo>
                      <a:pt x="0" y="10"/>
                    </a:lnTo>
                    <a:lnTo>
                      <a:pt x="7" y="13"/>
                    </a:lnTo>
                    <a:lnTo>
                      <a:pt x="35" y="22"/>
                    </a:lnTo>
                    <a:lnTo>
                      <a:pt x="35"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632" name="Freeform 199"/>
              <p:cNvSpPr>
                <a:spLocks/>
              </p:cNvSpPr>
              <p:nvPr/>
            </p:nvSpPr>
            <p:spPr bwMode="auto">
              <a:xfrm>
                <a:off x="1100" y="2850"/>
                <a:ext cx="22" cy="15"/>
              </a:xfrm>
              <a:custGeom>
                <a:avLst/>
                <a:gdLst>
                  <a:gd name="T0" fmla="*/ 0 w 22"/>
                  <a:gd name="T1" fmla="*/ 0 h 15"/>
                  <a:gd name="T2" fmla="*/ 0 w 22"/>
                  <a:gd name="T3" fmla="*/ 15 h 15"/>
                  <a:gd name="T4" fmla="*/ 19 w 22"/>
                  <a:gd name="T5" fmla="*/ 9 h 15"/>
                  <a:gd name="T6" fmla="*/ 19 w 22"/>
                  <a:gd name="T7" fmla="*/ 9 h 15"/>
                  <a:gd name="T8" fmla="*/ 22 w 22"/>
                  <a:gd name="T9" fmla="*/ 9 h 15"/>
                  <a:gd name="T10" fmla="*/ 22 w 22"/>
                  <a:gd name="T11" fmla="*/ 9 h 15"/>
                  <a:gd name="T12" fmla="*/ 16 w 22"/>
                  <a:gd name="T13" fmla="*/ 6 h 15"/>
                  <a:gd name="T14" fmla="*/ 0 w 22"/>
                  <a:gd name="T15" fmla="*/ 0 h 15"/>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5"/>
                  <a:gd name="T26" fmla="*/ 22 w 22"/>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5">
                    <a:moveTo>
                      <a:pt x="0" y="0"/>
                    </a:moveTo>
                    <a:lnTo>
                      <a:pt x="0" y="15"/>
                    </a:lnTo>
                    <a:lnTo>
                      <a:pt x="19" y="9"/>
                    </a:lnTo>
                    <a:lnTo>
                      <a:pt x="22" y="9"/>
                    </a:lnTo>
                    <a:lnTo>
                      <a:pt x="16" y="6"/>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633" name="Freeform 200"/>
              <p:cNvSpPr>
                <a:spLocks/>
              </p:cNvSpPr>
              <p:nvPr/>
            </p:nvSpPr>
            <p:spPr bwMode="auto">
              <a:xfrm>
                <a:off x="1002" y="2834"/>
                <a:ext cx="98" cy="34"/>
              </a:xfrm>
              <a:custGeom>
                <a:avLst/>
                <a:gdLst>
                  <a:gd name="T0" fmla="*/ 98 w 98"/>
                  <a:gd name="T1" fmla="*/ 16 h 34"/>
                  <a:gd name="T2" fmla="*/ 60 w 98"/>
                  <a:gd name="T3" fmla="*/ 3 h 34"/>
                  <a:gd name="T4" fmla="*/ 60 w 98"/>
                  <a:gd name="T5" fmla="*/ 3 h 34"/>
                  <a:gd name="T6" fmla="*/ 47 w 98"/>
                  <a:gd name="T7" fmla="*/ 0 h 34"/>
                  <a:gd name="T8" fmla="*/ 38 w 98"/>
                  <a:gd name="T9" fmla="*/ 0 h 34"/>
                  <a:gd name="T10" fmla="*/ 0 w 98"/>
                  <a:gd name="T11" fmla="*/ 6 h 34"/>
                  <a:gd name="T12" fmla="*/ 0 w 98"/>
                  <a:gd name="T13" fmla="*/ 6 h 34"/>
                  <a:gd name="T14" fmla="*/ 0 w 98"/>
                  <a:gd name="T15" fmla="*/ 6 h 34"/>
                  <a:gd name="T16" fmla="*/ 0 w 98"/>
                  <a:gd name="T17" fmla="*/ 9 h 34"/>
                  <a:gd name="T18" fmla="*/ 6 w 98"/>
                  <a:gd name="T19" fmla="*/ 12 h 34"/>
                  <a:gd name="T20" fmla="*/ 60 w 98"/>
                  <a:gd name="T21" fmla="*/ 31 h 34"/>
                  <a:gd name="T22" fmla="*/ 60 w 98"/>
                  <a:gd name="T23" fmla="*/ 31 h 34"/>
                  <a:gd name="T24" fmla="*/ 73 w 98"/>
                  <a:gd name="T25" fmla="*/ 34 h 34"/>
                  <a:gd name="T26" fmla="*/ 82 w 98"/>
                  <a:gd name="T27" fmla="*/ 34 h 34"/>
                  <a:gd name="T28" fmla="*/ 98 w 98"/>
                  <a:gd name="T29" fmla="*/ 31 h 34"/>
                  <a:gd name="T30" fmla="*/ 98 w 98"/>
                  <a:gd name="T31" fmla="*/ 16 h 3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8"/>
                  <a:gd name="T49" fmla="*/ 0 h 34"/>
                  <a:gd name="T50" fmla="*/ 98 w 98"/>
                  <a:gd name="T51" fmla="*/ 34 h 3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8" h="34">
                    <a:moveTo>
                      <a:pt x="98" y="16"/>
                    </a:moveTo>
                    <a:lnTo>
                      <a:pt x="60" y="3"/>
                    </a:lnTo>
                    <a:lnTo>
                      <a:pt x="47" y="0"/>
                    </a:lnTo>
                    <a:lnTo>
                      <a:pt x="38" y="0"/>
                    </a:lnTo>
                    <a:lnTo>
                      <a:pt x="0" y="6"/>
                    </a:lnTo>
                    <a:lnTo>
                      <a:pt x="0" y="9"/>
                    </a:lnTo>
                    <a:lnTo>
                      <a:pt x="6" y="12"/>
                    </a:lnTo>
                    <a:lnTo>
                      <a:pt x="60" y="31"/>
                    </a:lnTo>
                    <a:lnTo>
                      <a:pt x="73" y="34"/>
                    </a:lnTo>
                    <a:lnTo>
                      <a:pt x="82" y="34"/>
                    </a:lnTo>
                    <a:lnTo>
                      <a:pt x="98" y="31"/>
                    </a:lnTo>
                    <a:lnTo>
                      <a:pt x="98" y="1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634" name="Freeform 201"/>
              <p:cNvSpPr>
                <a:spLocks/>
              </p:cNvSpPr>
              <p:nvPr/>
            </p:nvSpPr>
            <p:spPr bwMode="auto">
              <a:xfrm>
                <a:off x="932" y="2846"/>
                <a:ext cx="127" cy="35"/>
              </a:xfrm>
              <a:custGeom>
                <a:avLst/>
                <a:gdLst>
                  <a:gd name="T0" fmla="*/ 124 w 127"/>
                  <a:gd name="T1" fmla="*/ 29 h 35"/>
                  <a:gd name="T2" fmla="*/ 124 w 127"/>
                  <a:gd name="T3" fmla="*/ 29 h 35"/>
                  <a:gd name="T4" fmla="*/ 127 w 127"/>
                  <a:gd name="T5" fmla="*/ 26 h 35"/>
                  <a:gd name="T6" fmla="*/ 127 w 127"/>
                  <a:gd name="T7" fmla="*/ 26 h 35"/>
                  <a:gd name="T8" fmla="*/ 117 w 127"/>
                  <a:gd name="T9" fmla="*/ 22 h 35"/>
                  <a:gd name="T10" fmla="*/ 64 w 127"/>
                  <a:gd name="T11" fmla="*/ 4 h 35"/>
                  <a:gd name="T12" fmla="*/ 64 w 127"/>
                  <a:gd name="T13" fmla="*/ 4 h 35"/>
                  <a:gd name="T14" fmla="*/ 51 w 127"/>
                  <a:gd name="T15" fmla="*/ 0 h 35"/>
                  <a:gd name="T16" fmla="*/ 42 w 127"/>
                  <a:gd name="T17" fmla="*/ 0 h 35"/>
                  <a:gd name="T18" fmla="*/ 4 w 127"/>
                  <a:gd name="T19" fmla="*/ 7 h 35"/>
                  <a:gd name="T20" fmla="*/ 4 w 127"/>
                  <a:gd name="T21" fmla="*/ 7 h 35"/>
                  <a:gd name="T22" fmla="*/ 0 w 127"/>
                  <a:gd name="T23" fmla="*/ 7 h 35"/>
                  <a:gd name="T24" fmla="*/ 0 w 127"/>
                  <a:gd name="T25" fmla="*/ 10 h 35"/>
                  <a:gd name="T26" fmla="*/ 7 w 127"/>
                  <a:gd name="T27" fmla="*/ 13 h 35"/>
                  <a:gd name="T28" fmla="*/ 64 w 127"/>
                  <a:gd name="T29" fmla="*/ 32 h 35"/>
                  <a:gd name="T30" fmla="*/ 64 w 127"/>
                  <a:gd name="T31" fmla="*/ 32 h 35"/>
                  <a:gd name="T32" fmla="*/ 76 w 127"/>
                  <a:gd name="T33" fmla="*/ 35 h 35"/>
                  <a:gd name="T34" fmla="*/ 86 w 127"/>
                  <a:gd name="T35" fmla="*/ 35 h 35"/>
                  <a:gd name="T36" fmla="*/ 124 w 127"/>
                  <a:gd name="T37" fmla="*/ 29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7"/>
                  <a:gd name="T58" fmla="*/ 0 h 35"/>
                  <a:gd name="T59" fmla="*/ 127 w 127"/>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7" h="35">
                    <a:moveTo>
                      <a:pt x="124" y="29"/>
                    </a:moveTo>
                    <a:lnTo>
                      <a:pt x="124" y="29"/>
                    </a:lnTo>
                    <a:lnTo>
                      <a:pt x="127" y="26"/>
                    </a:lnTo>
                    <a:lnTo>
                      <a:pt x="117" y="22"/>
                    </a:lnTo>
                    <a:lnTo>
                      <a:pt x="64" y="4"/>
                    </a:lnTo>
                    <a:lnTo>
                      <a:pt x="51" y="0"/>
                    </a:lnTo>
                    <a:lnTo>
                      <a:pt x="42" y="0"/>
                    </a:lnTo>
                    <a:lnTo>
                      <a:pt x="4" y="7"/>
                    </a:lnTo>
                    <a:lnTo>
                      <a:pt x="0" y="7"/>
                    </a:lnTo>
                    <a:lnTo>
                      <a:pt x="0" y="10"/>
                    </a:lnTo>
                    <a:lnTo>
                      <a:pt x="7" y="13"/>
                    </a:lnTo>
                    <a:lnTo>
                      <a:pt x="64" y="32"/>
                    </a:lnTo>
                    <a:lnTo>
                      <a:pt x="76" y="35"/>
                    </a:lnTo>
                    <a:lnTo>
                      <a:pt x="86" y="35"/>
                    </a:lnTo>
                    <a:lnTo>
                      <a:pt x="124" y="2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635" name="Freeform 202"/>
              <p:cNvSpPr>
                <a:spLocks/>
              </p:cNvSpPr>
              <p:nvPr/>
            </p:nvSpPr>
            <p:spPr bwMode="auto">
              <a:xfrm>
                <a:off x="863" y="2859"/>
                <a:ext cx="126" cy="38"/>
              </a:xfrm>
              <a:custGeom>
                <a:avLst/>
                <a:gdLst>
                  <a:gd name="T0" fmla="*/ 123 w 126"/>
                  <a:gd name="T1" fmla="*/ 28 h 38"/>
                  <a:gd name="T2" fmla="*/ 123 w 126"/>
                  <a:gd name="T3" fmla="*/ 28 h 38"/>
                  <a:gd name="T4" fmla="*/ 126 w 126"/>
                  <a:gd name="T5" fmla="*/ 28 h 38"/>
                  <a:gd name="T6" fmla="*/ 126 w 126"/>
                  <a:gd name="T7" fmla="*/ 25 h 38"/>
                  <a:gd name="T8" fmla="*/ 120 w 126"/>
                  <a:gd name="T9" fmla="*/ 22 h 38"/>
                  <a:gd name="T10" fmla="*/ 63 w 126"/>
                  <a:gd name="T11" fmla="*/ 3 h 38"/>
                  <a:gd name="T12" fmla="*/ 63 w 126"/>
                  <a:gd name="T13" fmla="*/ 3 h 38"/>
                  <a:gd name="T14" fmla="*/ 54 w 126"/>
                  <a:gd name="T15" fmla="*/ 0 h 38"/>
                  <a:gd name="T16" fmla="*/ 41 w 126"/>
                  <a:gd name="T17" fmla="*/ 0 h 38"/>
                  <a:gd name="T18" fmla="*/ 3 w 126"/>
                  <a:gd name="T19" fmla="*/ 6 h 38"/>
                  <a:gd name="T20" fmla="*/ 3 w 126"/>
                  <a:gd name="T21" fmla="*/ 6 h 38"/>
                  <a:gd name="T22" fmla="*/ 0 w 126"/>
                  <a:gd name="T23" fmla="*/ 9 h 38"/>
                  <a:gd name="T24" fmla="*/ 0 w 126"/>
                  <a:gd name="T25" fmla="*/ 9 h 38"/>
                  <a:gd name="T26" fmla="*/ 6 w 126"/>
                  <a:gd name="T27" fmla="*/ 13 h 38"/>
                  <a:gd name="T28" fmla="*/ 63 w 126"/>
                  <a:gd name="T29" fmla="*/ 35 h 38"/>
                  <a:gd name="T30" fmla="*/ 63 w 126"/>
                  <a:gd name="T31" fmla="*/ 35 h 38"/>
                  <a:gd name="T32" fmla="*/ 76 w 126"/>
                  <a:gd name="T33" fmla="*/ 38 h 38"/>
                  <a:gd name="T34" fmla="*/ 85 w 126"/>
                  <a:gd name="T35" fmla="*/ 38 h 38"/>
                  <a:gd name="T36" fmla="*/ 123 w 126"/>
                  <a:gd name="T37" fmla="*/ 28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6"/>
                  <a:gd name="T58" fmla="*/ 0 h 38"/>
                  <a:gd name="T59" fmla="*/ 126 w 126"/>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6" h="38">
                    <a:moveTo>
                      <a:pt x="123" y="28"/>
                    </a:moveTo>
                    <a:lnTo>
                      <a:pt x="123" y="28"/>
                    </a:lnTo>
                    <a:lnTo>
                      <a:pt x="126" y="28"/>
                    </a:lnTo>
                    <a:lnTo>
                      <a:pt x="126" y="25"/>
                    </a:lnTo>
                    <a:lnTo>
                      <a:pt x="120" y="22"/>
                    </a:lnTo>
                    <a:lnTo>
                      <a:pt x="63" y="3"/>
                    </a:lnTo>
                    <a:lnTo>
                      <a:pt x="54" y="0"/>
                    </a:lnTo>
                    <a:lnTo>
                      <a:pt x="41" y="0"/>
                    </a:lnTo>
                    <a:lnTo>
                      <a:pt x="3" y="6"/>
                    </a:lnTo>
                    <a:lnTo>
                      <a:pt x="0" y="9"/>
                    </a:lnTo>
                    <a:lnTo>
                      <a:pt x="6" y="13"/>
                    </a:lnTo>
                    <a:lnTo>
                      <a:pt x="63" y="35"/>
                    </a:lnTo>
                    <a:lnTo>
                      <a:pt x="76" y="38"/>
                    </a:lnTo>
                    <a:lnTo>
                      <a:pt x="85" y="38"/>
                    </a:lnTo>
                    <a:lnTo>
                      <a:pt x="123" y="28"/>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636" name="Freeform 203"/>
              <p:cNvSpPr>
                <a:spLocks/>
              </p:cNvSpPr>
              <p:nvPr/>
            </p:nvSpPr>
            <p:spPr bwMode="auto">
              <a:xfrm>
                <a:off x="825" y="2872"/>
                <a:ext cx="95" cy="38"/>
              </a:xfrm>
              <a:custGeom>
                <a:avLst/>
                <a:gdLst>
                  <a:gd name="T0" fmla="*/ 0 w 95"/>
                  <a:gd name="T1" fmla="*/ 25 h 38"/>
                  <a:gd name="T2" fmla="*/ 28 w 95"/>
                  <a:gd name="T3" fmla="*/ 34 h 38"/>
                  <a:gd name="T4" fmla="*/ 28 w 95"/>
                  <a:gd name="T5" fmla="*/ 34 h 38"/>
                  <a:gd name="T6" fmla="*/ 41 w 95"/>
                  <a:gd name="T7" fmla="*/ 38 h 38"/>
                  <a:gd name="T8" fmla="*/ 50 w 95"/>
                  <a:gd name="T9" fmla="*/ 38 h 38"/>
                  <a:gd name="T10" fmla="*/ 92 w 95"/>
                  <a:gd name="T11" fmla="*/ 31 h 38"/>
                  <a:gd name="T12" fmla="*/ 92 w 95"/>
                  <a:gd name="T13" fmla="*/ 31 h 38"/>
                  <a:gd name="T14" fmla="*/ 95 w 95"/>
                  <a:gd name="T15" fmla="*/ 28 h 38"/>
                  <a:gd name="T16" fmla="*/ 95 w 95"/>
                  <a:gd name="T17" fmla="*/ 28 h 38"/>
                  <a:gd name="T18" fmla="*/ 88 w 95"/>
                  <a:gd name="T19" fmla="*/ 25 h 38"/>
                  <a:gd name="T20" fmla="*/ 31 w 95"/>
                  <a:gd name="T21" fmla="*/ 3 h 38"/>
                  <a:gd name="T22" fmla="*/ 31 w 95"/>
                  <a:gd name="T23" fmla="*/ 3 h 38"/>
                  <a:gd name="T24" fmla="*/ 19 w 95"/>
                  <a:gd name="T25" fmla="*/ 0 h 38"/>
                  <a:gd name="T26" fmla="*/ 9 w 95"/>
                  <a:gd name="T27" fmla="*/ 0 h 38"/>
                  <a:gd name="T28" fmla="*/ 0 w 95"/>
                  <a:gd name="T29" fmla="*/ 3 h 38"/>
                  <a:gd name="T30" fmla="*/ 0 w 95"/>
                  <a:gd name="T31" fmla="*/ 25 h 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5"/>
                  <a:gd name="T49" fmla="*/ 0 h 38"/>
                  <a:gd name="T50" fmla="*/ 95 w 95"/>
                  <a:gd name="T51" fmla="*/ 38 h 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5" h="38">
                    <a:moveTo>
                      <a:pt x="0" y="25"/>
                    </a:moveTo>
                    <a:lnTo>
                      <a:pt x="28" y="34"/>
                    </a:lnTo>
                    <a:lnTo>
                      <a:pt x="41" y="38"/>
                    </a:lnTo>
                    <a:lnTo>
                      <a:pt x="50" y="38"/>
                    </a:lnTo>
                    <a:lnTo>
                      <a:pt x="92" y="31"/>
                    </a:lnTo>
                    <a:lnTo>
                      <a:pt x="95" y="28"/>
                    </a:lnTo>
                    <a:lnTo>
                      <a:pt x="88" y="25"/>
                    </a:lnTo>
                    <a:lnTo>
                      <a:pt x="31" y="3"/>
                    </a:lnTo>
                    <a:lnTo>
                      <a:pt x="19" y="0"/>
                    </a:lnTo>
                    <a:lnTo>
                      <a:pt x="9" y="0"/>
                    </a:lnTo>
                    <a:lnTo>
                      <a:pt x="0" y="3"/>
                    </a:lnTo>
                    <a:lnTo>
                      <a:pt x="0" y="25"/>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637" name="Freeform 204"/>
              <p:cNvSpPr>
                <a:spLocks/>
              </p:cNvSpPr>
              <p:nvPr/>
            </p:nvSpPr>
            <p:spPr bwMode="auto">
              <a:xfrm>
                <a:off x="790" y="2875"/>
                <a:ext cx="35" cy="22"/>
              </a:xfrm>
              <a:custGeom>
                <a:avLst/>
                <a:gdLst>
                  <a:gd name="T0" fmla="*/ 35 w 35"/>
                  <a:gd name="T1" fmla="*/ 0 h 22"/>
                  <a:gd name="T2" fmla="*/ 3 w 35"/>
                  <a:gd name="T3" fmla="*/ 6 h 22"/>
                  <a:gd name="T4" fmla="*/ 3 w 35"/>
                  <a:gd name="T5" fmla="*/ 6 h 22"/>
                  <a:gd name="T6" fmla="*/ 0 w 35"/>
                  <a:gd name="T7" fmla="*/ 6 h 22"/>
                  <a:gd name="T8" fmla="*/ 0 w 35"/>
                  <a:gd name="T9" fmla="*/ 9 h 22"/>
                  <a:gd name="T10" fmla="*/ 6 w 35"/>
                  <a:gd name="T11" fmla="*/ 12 h 22"/>
                  <a:gd name="T12" fmla="*/ 35 w 35"/>
                  <a:gd name="T13" fmla="*/ 22 h 22"/>
                  <a:gd name="T14" fmla="*/ 35 w 35"/>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22"/>
                  <a:gd name="T26" fmla="*/ 35 w 3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22">
                    <a:moveTo>
                      <a:pt x="35" y="0"/>
                    </a:moveTo>
                    <a:lnTo>
                      <a:pt x="3" y="6"/>
                    </a:lnTo>
                    <a:lnTo>
                      <a:pt x="0" y="6"/>
                    </a:lnTo>
                    <a:lnTo>
                      <a:pt x="0" y="9"/>
                    </a:lnTo>
                    <a:lnTo>
                      <a:pt x="6" y="12"/>
                    </a:lnTo>
                    <a:lnTo>
                      <a:pt x="35" y="22"/>
                    </a:lnTo>
                    <a:lnTo>
                      <a:pt x="35"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grpSp>
        <p:grpSp>
          <p:nvGrpSpPr>
            <p:cNvPr id="87" name="Group 406"/>
            <p:cNvGrpSpPr>
              <a:grpSpLocks/>
            </p:cNvGrpSpPr>
            <p:nvPr/>
          </p:nvGrpSpPr>
          <p:grpSpPr bwMode="auto">
            <a:xfrm>
              <a:off x="887328" y="4261944"/>
              <a:ext cx="1738143" cy="417464"/>
              <a:chOff x="559" y="2685"/>
              <a:chExt cx="1095" cy="263"/>
            </a:xfrm>
          </p:grpSpPr>
          <p:sp>
            <p:nvSpPr>
              <p:cNvPr id="238" name="Freeform 206"/>
              <p:cNvSpPr>
                <a:spLocks/>
              </p:cNvSpPr>
              <p:nvPr/>
            </p:nvSpPr>
            <p:spPr bwMode="auto">
              <a:xfrm>
                <a:off x="1651" y="2796"/>
                <a:ext cx="3" cy="3"/>
              </a:xfrm>
              <a:custGeom>
                <a:avLst/>
                <a:gdLst>
                  <a:gd name="T0" fmla="*/ 0 w 3"/>
                  <a:gd name="T1" fmla="*/ 0 h 3"/>
                  <a:gd name="T2" fmla="*/ 0 w 3"/>
                  <a:gd name="T3" fmla="*/ 3 h 3"/>
                  <a:gd name="T4" fmla="*/ 0 w 3"/>
                  <a:gd name="T5" fmla="*/ 3 h 3"/>
                  <a:gd name="T6" fmla="*/ 3 w 3"/>
                  <a:gd name="T7" fmla="*/ 3 h 3"/>
                  <a:gd name="T8" fmla="*/ 0 w 3"/>
                  <a:gd name="T9" fmla="*/ 0 h 3"/>
                  <a:gd name="T10" fmla="*/ 0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0"/>
                    </a:moveTo>
                    <a:lnTo>
                      <a:pt x="0" y="3"/>
                    </a:lnTo>
                    <a:lnTo>
                      <a:pt x="3" y="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39" name="Freeform 207"/>
              <p:cNvSpPr>
                <a:spLocks/>
              </p:cNvSpPr>
              <p:nvPr/>
            </p:nvSpPr>
            <p:spPr bwMode="auto">
              <a:xfrm>
                <a:off x="1546" y="2777"/>
                <a:ext cx="105" cy="28"/>
              </a:xfrm>
              <a:custGeom>
                <a:avLst/>
                <a:gdLst>
                  <a:gd name="T0" fmla="*/ 105 w 105"/>
                  <a:gd name="T1" fmla="*/ 19 h 28"/>
                  <a:gd name="T2" fmla="*/ 105 w 105"/>
                  <a:gd name="T3" fmla="*/ 19 h 28"/>
                  <a:gd name="T4" fmla="*/ 98 w 105"/>
                  <a:gd name="T5" fmla="*/ 16 h 28"/>
                  <a:gd name="T6" fmla="*/ 48 w 105"/>
                  <a:gd name="T7" fmla="*/ 0 h 28"/>
                  <a:gd name="T8" fmla="*/ 48 w 105"/>
                  <a:gd name="T9" fmla="*/ 0 h 28"/>
                  <a:gd name="T10" fmla="*/ 29 w 105"/>
                  <a:gd name="T11" fmla="*/ 0 h 28"/>
                  <a:gd name="T12" fmla="*/ 3 w 105"/>
                  <a:gd name="T13" fmla="*/ 3 h 28"/>
                  <a:gd name="T14" fmla="*/ 3 w 105"/>
                  <a:gd name="T15" fmla="*/ 3 h 28"/>
                  <a:gd name="T16" fmla="*/ 0 w 105"/>
                  <a:gd name="T17" fmla="*/ 6 h 28"/>
                  <a:gd name="T18" fmla="*/ 0 w 105"/>
                  <a:gd name="T19" fmla="*/ 6 h 28"/>
                  <a:gd name="T20" fmla="*/ 10 w 105"/>
                  <a:gd name="T21" fmla="*/ 9 h 28"/>
                  <a:gd name="T22" fmla="*/ 60 w 105"/>
                  <a:gd name="T23" fmla="*/ 25 h 28"/>
                  <a:gd name="T24" fmla="*/ 60 w 105"/>
                  <a:gd name="T25" fmla="*/ 25 h 28"/>
                  <a:gd name="T26" fmla="*/ 79 w 105"/>
                  <a:gd name="T27" fmla="*/ 28 h 28"/>
                  <a:gd name="T28" fmla="*/ 105 w 105"/>
                  <a:gd name="T29" fmla="*/ 22 h 28"/>
                  <a:gd name="T30" fmla="*/ 105 w 105"/>
                  <a:gd name="T31" fmla="*/ 22 h 28"/>
                  <a:gd name="T32" fmla="*/ 105 w 105"/>
                  <a:gd name="T33" fmla="*/ 22 h 28"/>
                  <a:gd name="T34" fmla="*/ 105 w 105"/>
                  <a:gd name="T35" fmla="*/ 19 h 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5"/>
                  <a:gd name="T55" fmla="*/ 0 h 28"/>
                  <a:gd name="T56" fmla="*/ 105 w 105"/>
                  <a:gd name="T57" fmla="*/ 28 h 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5" h="28">
                    <a:moveTo>
                      <a:pt x="105" y="19"/>
                    </a:moveTo>
                    <a:lnTo>
                      <a:pt x="105" y="19"/>
                    </a:lnTo>
                    <a:lnTo>
                      <a:pt x="98" y="16"/>
                    </a:lnTo>
                    <a:lnTo>
                      <a:pt x="48" y="0"/>
                    </a:lnTo>
                    <a:lnTo>
                      <a:pt x="29" y="0"/>
                    </a:lnTo>
                    <a:lnTo>
                      <a:pt x="3" y="3"/>
                    </a:lnTo>
                    <a:lnTo>
                      <a:pt x="0" y="6"/>
                    </a:lnTo>
                    <a:lnTo>
                      <a:pt x="10" y="9"/>
                    </a:lnTo>
                    <a:lnTo>
                      <a:pt x="60" y="25"/>
                    </a:lnTo>
                    <a:lnTo>
                      <a:pt x="79" y="28"/>
                    </a:lnTo>
                    <a:lnTo>
                      <a:pt x="105" y="22"/>
                    </a:lnTo>
                    <a:lnTo>
                      <a:pt x="105"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40" name="Freeform 208"/>
              <p:cNvSpPr>
                <a:spLocks/>
              </p:cNvSpPr>
              <p:nvPr/>
            </p:nvSpPr>
            <p:spPr bwMode="auto">
              <a:xfrm>
                <a:off x="1540" y="2786"/>
                <a:ext cx="66" cy="29"/>
              </a:xfrm>
              <a:custGeom>
                <a:avLst/>
                <a:gdLst>
                  <a:gd name="T0" fmla="*/ 6 w 66"/>
                  <a:gd name="T1" fmla="*/ 0 h 29"/>
                  <a:gd name="T2" fmla="*/ 6 w 66"/>
                  <a:gd name="T3" fmla="*/ 0 h 29"/>
                  <a:gd name="T4" fmla="*/ 0 w 66"/>
                  <a:gd name="T5" fmla="*/ 0 h 29"/>
                  <a:gd name="T6" fmla="*/ 0 w 66"/>
                  <a:gd name="T7" fmla="*/ 22 h 29"/>
                  <a:gd name="T8" fmla="*/ 19 w 66"/>
                  <a:gd name="T9" fmla="*/ 26 h 29"/>
                  <a:gd name="T10" fmla="*/ 19 w 66"/>
                  <a:gd name="T11" fmla="*/ 26 h 29"/>
                  <a:gd name="T12" fmla="*/ 38 w 66"/>
                  <a:gd name="T13" fmla="*/ 29 h 29"/>
                  <a:gd name="T14" fmla="*/ 63 w 66"/>
                  <a:gd name="T15" fmla="*/ 22 h 29"/>
                  <a:gd name="T16" fmla="*/ 63 w 66"/>
                  <a:gd name="T17" fmla="*/ 22 h 29"/>
                  <a:gd name="T18" fmla="*/ 66 w 66"/>
                  <a:gd name="T19" fmla="*/ 22 h 29"/>
                  <a:gd name="T20" fmla="*/ 66 w 66"/>
                  <a:gd name="T21" fmla="*/ 22 h 29"/>
                  <a:gd name="T22" fmla="*/ 57 w 66"/>
                  <a:gd name="T23" fmla="*/ 19 h 29"/>
                  <a:gd name="T24" fmla="*/ 6 w 66"/>
                  <a:gd name="T25" fmla="*/ 0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6"/>
                  <a:gd name="T40" fmla="*/ 0 h 29"/>
                  <a:gd name="T41" fmla="*/ 66 w 66"/>
                  <a:gd name="T42" fmla="*/ 29 h 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6" h="29">
                    <a:moveTo>
                      <a:pt x="6" y="0"/>
                    </a:moveTo>
                    <a:lnTo>
                      <a:pt x="6" y="0"/>
                    </a:lnTo>
                    <a:lnTo>
                      <a:pt x="0" y="0"/>
                    </a:lnTo>
                    <a:lnTo>
                      <a:pt x="0" y="22"/>
                    </a:lnTo>
                    <a:lnTo>
                      <a:pt x="19" y="26"/>
                    </a:lnTo>
                    <a:lnTo>
                      <a:pt x="38" y="29"/>
                    </a:lnTo>
                    <a:lnTo>
                      <a:pt x="63" y="22"/>
                    </a:lnTo>
                    <a:lnTo>
                      <a:pt x="66" y="22"/>
                    </a:lnTo>
                    <a:lnTo>
                      <a:pt x="57" y="19"/>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41" name="Freeform 209"/>
              <p:cNvSpPr>
                <a:spLocks/>
              </p:cNvSpPr>
              <p:nvPr/>
            </p:nvSpPr>
            <p:spPr bwMode="auto">
              <a:xfrm>
                <a:off x="1499" y="2786"/>
                <a:ext cx="41" cy="22"/>
              </a:xfrm>
              <a:custGeom>
                <a:avLst/>
                <a:gdLst>
                  <a:gd name="T0" fmla="*/ 41 w 41"/>
                  <a:gd name="T1" fmla="*/ 0 h 22"/>
                  <a:gd name="T2" fmla="*/ 41 w 41"/>
                  <a:gd name="T3" fmla="*/ 0 h 22"/>
                  <a:gd name="T4" fmla="*/ 28 w 41"/>
                  <a:gd name="T5" fmla="*/ 0 h 22"/>
                  <a:gd name="T6" fmla="*/ 0 w 41"/>
                  <a:gd name="T7" fmla="*/ 3 h 22"/>
                  <a:gd name="T8" fmla="*/ 0 w 41"/>
                  <a:gd name="T9" fmla="*/ 3 h 22"/>
                  <a:gd name="T10" fmla="*/ 0 w 41"/>
                  <a:gd name="T11" fmla="*/ 7 h 22"/>
                  <a:gd name="T12" fmla="*/ 0 w 41"/>
                  <a:gd name="T13" fmla="*/ 7 h 22"/>
                  <a:gd name="T14" fmla="*/ 6 w 41"/>
                  <a:gd name="T15" fmla="*/ 10 h 22"/>
                  <a:gd name="T16" fmla="*/ 41 w 41"/>
                  <a:gd name="T17" fmla="*/ 22 h 22"/>
                  <a:gd name="T18" fmla="*/ 41 w 41"/>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
                  <a:gd name="T32" fmla="*/ 41 w 41"/>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
                    <a:moveTo>
                      <a:pt x="41" y="0"/>
                    </a:moveTo>
                    <a:lnTo>
                      <a:pt x="41" y="0"/>
                    </a:lnTo>
                    <a:lnTo>
                      <a:pt x="28" y="0"/>
                    </a:lnTo>
                    <a:lnTo>
                      <a:pt x="0" y="3"/>
                    </a:lnTo>
                    <a:lnTo>
                      <a:pt x="0" y="7"/>
                    </a:lnTo>
                    <a:lnTo>
                      <a:pt x="6" y="10"/>
                    </a:lnTo>
                    <a:lnTo>
                      <a:pt x="41" y="22"/>
                    </a:lnTo>
                    <a:lnTo>
                      <a:pt x="41" y="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42" name="Freeform 210"/>
              <p:cNvSpPr>
                <a:spLocks/>
              </p:cNvSpPr>
              <p:nvPr/>
            </p:nvSpPr>
            <p:spPr bwMode="auto">
              <a:xfrm>
                <a:off x="1540" y="2812"/>
                <a:ext cx="16" cy="12"/>
              </a:xfrm>
              <a:custGeom>
                <a:avLst/>
                <a:gdLst>
                  <a:gd name="T0" fmla="*/ 0 w 16"/>
                  <a:gd name="T1" fmla="*/ 0 h 12"/>
                  <a:gd name="T2" fmla="*/ 3 w 16"/>
                  <a:gd name="T3" fmla="*/ 12 h 12"/>
                  <a:gd name="T4" fmla="*/ 16 w 16"/>
                  <a:gd name="T5" fmla="*/ 9 h 12"/>
                  <a:gd name="T6" fmla="*/ 16 w 16"/>
                  <a:gd name="T7" fmla="*/ 9 h 12"/>
                  <a:gd name="T8" fmla="*/ 16 w 16"/>
                  <a:gd name="T9" fmla="*/ 6 h 12"/>
                  <a:gd name="T10" fmla="*/ 16 w 16"/>
                  <a:gd name="T11" fmla="*/ 6 h 12"/>
                  <a:gd name="T12" fmla="*/ 9 w 16"/>
                  <a:gd name="T13" fmla="*/ 3 h 12"/>
                  <a:gd name="T14" fmla="*/ 0 w 16"/>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2"/>
                  <a:gd name="T26" fmla="*/ 16 w 1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2">
                    <a:moveTo>
                      <a:pt x="0" y="0"/>
                    </a:moveTo>
                    <a:lnTo>
                      <a:pt x="3" y="12"/>
                    </a:lnTo>
                    <a:lnTo>
                      <a:pt x="16" y="9"/>
                    </a:lnTo>
                    <a:lnTo>
                      <a:pt x="16" y="6"/>
                    </a:lnTo>
                    <a:lnTo>
                      <a:pt x="9" y="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43" name="Freeform 211"/>
              <p:cNvSpPr>
                <a:spLocks/>
              </p:cNvSpPr>
              <p:nvPr/>
            </p:nvSpPr>
            <p:spPr bwMode="auto">
              <a:xfrm>
                <a:off x="1448" y="2796"/>
                <a:ext cx="95" cy="31"/>
              </a:xfrm>
              <a:custGeom>
                <a:avLst/>
                <a:gdLst>
                  <a:gd name="T0" fmla="*/ 92 w 95"/>
                  <a:gd name="T1" fmla="*/ 16 h 31"/>
                  <a:gd name="T2" fmla="*/ 48 w 95"/>
                  <a:gd name="T3" fmla="*/ 3 h 31"/>
                  <a:gd name="T4" fmla="*/ 48 w 95"/>
                  <a:gd name="T5" fmla="*/ 3 h 31"/>
                  <a:gd name="T6" fmla="*/ 29 w 95"/>
                  <a:gd name="T7" fmla="*/ 0 h 31"/>
                  <a:gd name="T8" fmla="*/ 0 w 95"/>
                  <a:gd name="T9" fmla="*/ 6 h 31"/>
                  <a:gd name="T10" fmla="*/ 0 w 95"/>
                  <a:gd name="T11" fmla="*/ 6 h 31"/>
                  <a:gd name="T12" fmla="*/ 0 w 95"/>
                  <a:gd name="T13" fmla="*/ 6 h 31"/>
                  <a:gd name="T14" fmla="*/ 0 w 95"/>
                  <a:gd name="T15" fmla="*/ 9 h 31"/>
                  <a:gd name="T16" fmla="*/ 6 w 95"/>
                  <a:gd name="T17" fmla="*/ 12 h 31"/>
                  <a:gd name="T18" fmla="*/ 60 w 95"/>
                  <a:gd name="T19" fmla="*/ 28 h 31"/>
                  <a:gd name="T20" fmla="*/ 60 w 95"/>
                  <a:gd name="T21" fmla="*/ 28 h 31"/>
                  <a:gd name="T22" fmla="*/ 70 w 95"/>
                  <a:gd name="T23" fmla="*/ 31 h 31"/>
                  <a:gd name="T24" fmla="*/ 79 w 95"/>
                  <a:gd name="T25" fmla="*/ 31 h 31"/>
                  <a:gd name="T26" fmla="*/ 95 w 95"/>
                  <a:gd name="T27" fmla="*/ 28 h 31"/>
                  <a:gd name="T28" fmla="*/ 92 w 95"/>
                  <a:gd name="T29" fmla="*/ 16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5"/>
                  <a:gd name="T46" fmla="*/ 0 h 31"/>
                  <a:gd name="T47" fmla="*/ 95 w 95"/>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5" h="31">
                    <a:moveTo>
                      <a:pt x="92" y="16"/>
                    </a:moveTo>
                    <a:lnTo>
                      <a:pt x="48" y="3"/>
                    </a:lnTo>
                    <a:lnTo>
                      <a:pt x="29" y="0"/>
                    </a:lnTo>
                    <a:lnTo>
                      <a:pt x="0" y="6"/>
                    </a:lnTo>
                    <a:lnTo>
                      <a:pt x="0" y="9"/>
                    </a:lnTo>
                    <a:lnTo>
                      <a:pt x="6" y="12"/>
                    </a:lnTo>
                    <a:lnTo>
                      <a:pt x="60" y="28"/>
                    </a:lnTo>
                    <a:lnTo>
                      <a:pt x="70" y="31"/>
                    </a:lnTo>
                    <a:lnTo>
                      <a:pt x="79" y="31"/>
                    </a:lnTo>
                    <a:lnTo>
                      <a:pt x="95" y="28"/>
                    </a:lnTo>
                    <a:lnTo>
                      <a:pt x="92" y="16"/>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44" name="Freeform 212"/>
              <p:cNvSpPr>
                <a:spLocks/>
              </p:cNvSpPr>
              <p:nvPr/>
            </p:nvSpPr>
            <p:spPr bwMode="auto">
              <a:xfrm>
                <a:off x="1100" y="2884"/>
                <a:ext cx="60" cy="32"/>
              </a:xfrm>
              <a:custGeom>
                <a:avLst/>
                <a:gdLst>
                  <a:gd name="T0" fmla="*/ 0 w 60"/>
                  <a:gd name="T1" fmla="*/ 0 h 32"/>
                  <a:gd name="T2" fmla="*/ 3 w 60"/>
                  <a:gd name="T3" fmla="*/ 32 h 32"/>
                  <a:gd name="T4" fmla="*/ 3 w 60"/>
                  <a:gd name="T5" fmla="*/ 32 h 32"/>
                  <a:gd name="T6" fmla="*/ 19 w 60"/>
                  <a:gd name="T7" fmla="*/ 32 h 32"/>
                  <a:gd name="T8" fmla="*/ 57 w 60"/>
                  <a:gd name="T9" fmla="*/ 26 h 32"/>
                  <a:gd name="T10" fmla="*/ 57 w 60"/>
                  <a:gd name="T11" fmla="*/ 26 h 32"/>
                  <a:gd name="T12" fmla="*/ 60 w 60"/>
                  <a:gd name="T13" fmla="*/ 22 h 32"/>
                  <a:gd name="T14" fmla="*/ 57 w 60"/>
                  <a:gd name="T15" fmla="*/ 22 h 32"/>
                  <a:gd name="T16" fmla="*/ 51 w 60"/>
                  <a:gd name="T17" fmla="*/ 19 h 32"/>
                  <a:gd name="T18" fmla="*/ 0 w 60"/>
                  <a:gd name="T19" fmla="*/ 0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32"/>
                  <a:gd name="T32" fmla="*/ 60 w 60"/>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32">
                    <a:moveTo>
                      <a:pt x="0" y="0"/>
                    </a:moveTo>
                    <a:lnTo>
                      <a:pt x="3" y="32"/>
                    </a:lnTo>
                    <a:lnTo>
                      <a:pt x="19" y="32"/>
                    </a:lnTo>
                    <a:lnTo>
                      <a:pt x="57" y="26"/>
                    </a:lnTo>
                    <a:lnTo>
                      <a:pt x="60" y="22"/>
                    </a:lnTo>
                    <a:lnTo>
                      <a:pt x="57" y="22"/>
                    </a:lnTo>
                    <a:lnTo>
                      <a:pt x="51" y="19"/>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45" name="Freeform 213"/>
              <p:cNvSpPr>
                <a:spLocks/>
              </p:cNvSpPr>
              <p:nvPr/>
            </p:nvSpPr>
            <p:spPr bwMode="auto">
              <a:xfrm>
                <a:off x="1034" y="2881"/>
                <a:ext cx="69" cy="35"/>
              </a:xfrm>
              <a:custGeom>
                <a:avLst/>
                <a:gdLst>
                  <a:gd name="T0" fmla="*/ 66 w 69"/>
                  <a:gd name="T1" fmla="*/ 3 h 35"/>
                  <a:gd name="T2" fmla="*/ 60 w 69"/>
                  <a:gd name="T3" fmla="*/ 0 h 35"/>
                  <a:gd name="T4" fmla="*/ 60 w 69"/>
                  <a:gd name="T5" fmla="*/ 0 h 35"/>
                  <a:gd name="T6" fmla="*/ 47 w 69"/>
                  <a:gd name="T7" fmla="*/ 0 h 35"/>
                  <a:gd name="T8" fmla="*/ 38 w 69"/>
                  <a:gd name="T9" fmla="*/ 0 h 35"/>
                  <a:gd name="T10" fmla="*/ 0 w 69"/>
                  <a:gd name="T11" fmla="*/ 6 h 35"/>
                  <a:gd name="T12" fmla="*/ 0 w 69"/>
                  <a:gd name="T13" fmla="*/ 6 h 35"/>
                  <a:gd name="T14" fmla="*/ 0 w 69"/>
                  <a:gd name="T15" fmla="*/ 6 h 35"/>
                  <a:gd name="T16" fmla="*/ 0 w 69"/>
                  <a:gd name="T17" fmla="*/ 10 h 35"/>
                  <a:gd name="T18" fmla="*/ 6 w 69"/>
                  <a:gd name="T19" fmla="*/ 13 h 35"/>
                  <a:gd name="T20" fmla="*/ 63 w 69"/>
                  <a:gd name="T21" fmla="*/ 32 h 35"/>
                  <a:gd name="T22" fmla="*/ 63 w 69"/>
                  <a:gd name="T23" fmla="*/ 32 h 35"/>
                  <a:gd name="T24" fmla="*/ 69 w 69"/>
                  <a:gd name="T25" fmla="*/ 35 h 35"/>
                  <a:gd name="T26" fmla="*/ 66 w 69"/>
                  <a:gd name="T27" fmla="*/ 3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9"/>
                  <a:gd name="T43" fmla="*/ 0 h 35"/>
                  <a:gd name="T44" fmla="*/ 69 w 69"/>
                  <a:gd name="T45" fmla="*/ 35 h 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9" h="35">
                    <a:moveTo>
                      <a:pt x="66" y="3"/>
                    </a:moveTo>
                    <a:lnTo>
                      <a:pt x="60" y="0"/>
                    </a:lnTo>
                    <a:lnTo>
                      <a:pt x="47" y="0"/>
                    </a:lnTo>
                    <a:lnTo>
                      <a:pt x="38" y="0"/>
                    </a:lnTo>
                    <a:lnTo>
                      <a:pt x="0" y="6"/>
                    </a:lnTo>
                    <a:lnTo>
                      <a:pt x="0" y="10"/>
                    </a:lnTo>
                    <a:lnTo>
                      <a:pt x="6" y="13"/>
                    </a:lnTo>
                    <a:lnTo>
                      <a:pt x="63" y="32"/>
                    </a:lnTo>
                    <a:lnTo>
                      <a:pt x="69" y="35"/>
                    </a:lnTo>
                    <a:lnTo>
                      <a:pt x="66" y="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46" name="Freeform 214"/>
              <p:cNvSpPr>
                <a:spLocks/>
              </p:cNvSpPr>
              <p:nvPr/>
            </p:nvSpPr>
            <p:spPr bwMode="auto">
              <a:xfrm>
                <a:off x="964" y="2894"/>
                <a:ext cx="127" cy="38"/>
              </a:xfrm>
              <a:custGeom>
                <a:avLst/>
                <a:gdLst>
                  <a:gd name="T0" fmla="*/ 63 w 127"/>
                  <a:gd name="T1" fmla="*/ 3 h 38"/>
                  <a:gd name="T2" fmla="*/ 63 w 127"/>
                  <a:gd name="T3" fmla="*/ 3 h 38"/>
                  <a:gd name="T4" fmla="*/ 51 w 127"/>
                  <a:gd name="T5" fmla="*/ 0 h 38"/>
                  <a:gd name="T6" fmla="*/ 41 w 127"/>
                  <a:gd name="T7" fmla="*/ 0 h 38"/>
                  <a:gd name="T8" fmla="*/ 0 w 127"/>
                  <a:gd name="T9" fmla="*/ 9 h 38"/>
                  <a:gd name="T10" fmla="*/ 0 w 127"/>
                  <a:gd name="T11" fmla="*/ 9 h 38"/>
                  <a:gd name="T12" fmla="*/ 0 w 127"/>
                  <a:gd name="T13" fmla="*/ 9 h 38"/>
                  <a:gd name="T14" fmla="*/ 0 w 127"/>
                  <a:gd name="T15" fmla="*/ 9 h 38"/>
                  <a:gd name="T16" fmla="*/ 6 w 127"/>
                  <a:gd name="T17" fmla="*/ 16 h 38"/>
                  <a:gd name="T18" fmla="*/ 63 w 127"/>
                  <a:gd name="T19" fmla="*/ 35 h 38"/>
                  <a:gd name="T20" fmla="*/ 63 w 127"/>
                  <a:gd name="T21" fmla="*/ 35 h 38"/>
                  <a:gd name="T22" fmla="*/ 76 w 127"/>
                  <a:gd name="T23" fmla="*/ 38 h 38"/>
                  <a:gd name="T24" fmla="*/ 89 w 127"/>
                  <a:gd name="T25" fmla="*/ 38 h 38"/>
                  <a:gd name="T26" fmla="*/ 127 w 127"/>
                  <a:gd name="T27" fmla="*/ 28 h 38"/>
                  <a:gd name="T28" fmla="*/ 127 w 127"/>
                  <a:gd name="T29" fmla="*/ 28 h 38"/>
                  <a:gd name="T30" fmla="*/ 127 w 127"/>
                  <a:gd name="T31" fmla="*/ 28 h 38"/>
                  <a:gd name="T32" fmla="*/ 127 w 127"/>
                  <a:gd name="T33" fmla="*/ 28 h 38"/>
                  <a:gd name="T34" fmla="*/ 120 w 127"/>
                  <a:gd name="T35" fmla="*/ 22 h 38"/>
                  <a:gd name="T36" fmla="*/ 63 w 127"/>
                  <a:gd name="T37" fmla="*/ 3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7"/>
                  <a:gd name="T58" fmla="*/ 0 h 38"/>
                  <a:gd name="T59" fmla="*/ 127 w 127"/>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7" h="38">
                    <a:moveTo>
                      <a:pt x="63" y="3"/>
                    </a:moveTo>
                    <a:lnTo>
                      <a:pt x="63" y="3"/>
                    </a:lnTo>
                    <a:lnTo>
                      <a:pt x="51" y="0"/>
                    </a:lnTo>
                    <a:lnTo>
                      <a:pt x="41" y="0"/>
                    </a:lnTo>
                    <a:lnTo>
                      <a:pt x="0" y="9"/>
                    </a:lnTo>
                    <a:lnTo>
                      <a:pt x="6" y="16"/>
                    </a:lnTo>
                    <a:lnTo>
                      <a:pt x="63" y="35"/>
                    </a:lnTo>
                    <a:lnTo>
                      <a:pt x="76" y="38"/>
                    </a:lnTo>
                    <a:lnTo>
                      <a:pt x="89" y="38"/>
                    </a:lnTo>
                    <a:lnTo>
                      <a:pt x="127" y="28"/>
                    </a:lnTo>
                    <a:lnTo>
                      <a:pt x="120" y="22"/>
                    </a:lnTo>
                    <a:lnTo>
                      <a:pt x="63" y="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47" name="Freeform 215"/>
              <p:cNvSpPr>
                <a:spLocks/>
              </p:cNvSpPr>
              <p:nvPr/>
            </p:nvSpPr>
            <p:spPr bwMode="auto">
              <a:xfrm>
                <a:off x="891" y="2910"/>
                <a:ext cx="133" cy="38"/>
              </a:xfrm>
              <a:custGeom>
                <a:avLst/>
                <a:gdLst>
                  <a:gd name="T0" fmla="*/ 67 w 133"/>
                  <a:gd name="T1" fmla="*/ 3 h 38"/>
                  <a:gd name="T2" fmla="*/ 67 w 133"/>
                  <a:gd name="T3" fmla="*/ 3 h 38"/>
                  <a:gd name="T4" fmla="*/ 54 w 133"/>
                  <a:gd name="T5" fmla="*/ 0 h 38"/>
                  <a:gd name="T6" fmla="*/ 45 w 133"/>
                  <a:gd name="T7" fmla="*/ 0 h 38"/>
                  <a:gd name="T8" fmla="*/ 3 w 133"/>
                  <a:gd name="T9" fmla="*/ 6 h 38"/>
                  <a:gd name="T10" fmla="*/ 3 w 133"/>
                  <a:gd name="T11" fmla="*/ 6 h 38"/>
                  <a:gd name="T12" fmla="*/ 0 w 133"/>
                  <a:gd name="T13" fmla="*/ 9 h 38"/>
                  <a:gd name="T14" fmla="*/ 0 w 133"/>
                  <a:gd name="T15" fmla="*/ 9 h 38"/>
                  <a:gd name="T16" fmla="*/ 7 w 133"/>
                  <a:gd name="T17" fmla="*/ 15 h 38"/>
                  <a:gd name="T18" fmla="*/ 64 w 133"/>
                  <a:gd name="T19" fmla="*/ 34 h 38"/>
                  <a:gd name="T20" fmla="*/ 64 w 133"/>
                  <a:gd name="T21" fmla="*/ 34 h 38"/>
                  <a:gd name="T22" fmla="*/ 79 w 133"/>
                  <a:gd name="T23" fmla="*/ 38 h 38"/>
                  <a:gd name="T24" fmla="*/ 89 w 133"/>
                  <a:gd name="T25" fmla="*/ 38 h 38"/>
                  <a:gd name="T26" fmla="*/ 130 w 133"/>
                  <a:gd name="T27" fmla="*/ 28 h 38"/>
                  <a:gd name="T28" fmla="*/ 130 w 133"/>
                  <a:gd name="T29" fmla="*/ 28 h 38"/>
                  <a:gd name="T30" fmla="*/ 133 w 133"/>
                  <a:gd name="T31" fmla="*/ 28 h 38"/>
                  <a:gd name="T32" fmla="*/ 133 w 133"/>
                  <a:gd name="T33" fmla="*/ 25 h 38"/>
                  <a:gd name="T34" fmla="*/ 124 w 133"/>
                  <a:gd name="T35" fmla="*/ 22 h 38"/>
                  <a:gd name="T36" fmla="*/ 67 w 133"/>
                  <a:gd name="T37" fmla="*/ 3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3"/>
                  <a:gd name="T58" fmla="*/ 0 h 38"/>
                  <a:gd name="T59" fmla="*/ 133 w 133"/>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3" h="38">
                    <a:moveTo>
                      <a:pt x="67" y="3"/>
                    </a:moveTo>
                    <a:lnTo>
                      <a:pt x="67" y="3"/>
                    </a:lnTo>
                    <a:lnTo>
                      <a:pt x="54" y="0"/>
                    </a:lnTo>
                    <a:lnTo>
                      <a:pt x="45" y="0"/>
                    </a:lnTo>
                    <a:lnTo>
                      <a:pt x="3" y="6"/>
                    </a:lnTo>
                    <a:lnTo>
                      <a:pt x="0" y="9"/>
                    </a:lnTo>
                    <a:lnTo>
                      <a:pt x="7" y="15"/>
                    </a:lnTo>
                    <a:lnTo>
                      <a:pt x="64" y="34"/>
                    </a:lnTo>
                    <a:lnTo>
                      <a:pt x="79" y="38"/>
                    </a:lnTo>
                    <a:lnTo>
                      <a:pt x="89" y="38"/>
                    </a:lnTo>
                    <a:lnTo>
                      <a:pt x="130" y="28"/>
                    </a:lnTo>
                    <a:lnTo>
                      <a:pt x="133" y="28"/>
                    </a:lnTo>
                    <a:lnTo>
                      <a:pt x="133" y="25"/>
                    </a:lnTo>
                    <a:lnTo>
                      <a:pt x="124" y="22"/>
                    </a:lnTo>
                    <a:lnTo>
                      <a:pt x="67" y="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48" name="Freeform 216"/>
              <p:cNvSpPr>
                <a:spLocks/>
              </p:cNvSpPr>
              <p:nvPr/>
            </p:nvSpPr>
            <p:spPr bwMode="auto">
              <a:xfrm>
                <a:off x="1429" y="2805"/>
                <a:ext cx="82" cy="41"/>
              </a:xfrm>
              <a:custGeom>
                <a:avLst/>
                <a:gdLst>
                  <a:gd name="T0" fmla="*/ 19 w 82"/>
                  <a:gd name="T1" fmla="*/ 3 h 41"/>
                  <a:gd name="T2" fmla="*/ 19 w 82"/>
                  <a:gd name="T3" fmla="*/ 3 h 41"/>
                  <a:gd name="T4" fmla="*/ 0 w 82"/>
                  <a:gd name="T5" fmla="*/ 0 h 41"/>
                  <a:gd name="T6" fmla="*/ 3 w 82"/>
                  <a:gd name="T7" fmla="*/ 41 h 41"/>
                  <a:gd name="T8" fmla="*/ 79 w 82"/>
                  <a:gd name="T9" fmla="*/ 26 h 41"/>
                  <a:gd name="T10" fmla="*/ 79 w 82"/>
                  <a:gd name="T11" fmla="*/ 26 h 41"/>
                  <a:gd name="T12" fmla="*/ 82 w 82"/>
                  <a:gd name="T13" fmla="*/ 26 h 41"/>
                  <a:gd name="T14" fmla="*/ 79 w 82"/>
                  <a:gd name="T15" fmla="*/ 22 h 41"/>
                  <a:gd name="T16" fmla="*/ 73 w 82"/>
                  <a:gd name="T17" fmla="*/ 19 h 41"/>
                  <a:gd name="T18" fmla="*/ 19 w 82"/>
                  <a:gd name="T19" fmla="*/ 3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2"/>
                  <a:gd name="T31" fmla="*/ 0 h 41"/>
                  <a:gd name="T32" fmla="*/ 82 w 82"/>
                  <a:gd name="T33" fmla="*/ 41 h 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2" h="41">
                    <a:moveTo>
                      <a:pt x="19" y="3"/>
                    </a:moveTo>
                    <a:lnTo>
                      <a:pt x="19" y="3"/>
                    </a:lnTo>
                    <a:lnTo>
                      <a:pt x="0" y="0"/>
                    </a:lnTo>
                    <a:lnTo>
                      <a:pt x="3" y="41"/>
                    </a:lnTo>
                    <a:lnTo>
                      <a:pt x="79" y="26"/>
                    </a:lnTo>
                    <a:lnTo>
                      <a:pt x="82" y="26"/>
                    </a:lnTo>
                    <a:lnTo>
                      <a:pt x="79" y="22"/>
                    </a:lnTo>
                    <a:lnTo>
                      <a:pt x="73" y="19"/>
                    </a:lnTo>
                    <a:lnTo>
                      <a:pt x="19" y="3"/>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49" name="Freeform 217"/>
              <p:cNvSpPr>
                <a:spLocks/>
              </p:cNvSpPr>
              <p:nvPr/>
            </p:nvSpPr>
            <p:spPr bwMode="auto">
              <a:xfrm>
                <a:off x="1322" y="2805"/>
                <a:ext cx="110" cy="67"/>
              </a:xfrm>
              <a:custGeom>
                <a:avLst/>
                <a:gdLst>
                  <a:gd name="T0" fmla="*/ 107 w 110"/>
                  <a:gd name="T1" fmla="*/ 0 h 67"/>
                  <a:gd name="T2" fmla="*/ 0 w 110"/>
                  <a:gd name="T3" fmla="*/ 22 h 67"/>
                  <a:gd name="T4" fmla="*/ 0 w 110"/>
                  <a:gd name="T5" fmla="*/ 67 h 67"/>
                  <a:gd name="T6" fmla="*/ 110 w 110"/>
                  <a:gd name="T7" fmla="*/ 41 h 67"/>
                  <a:gd name="T8" fmla="*/ 107 w 110"/>
                  <a:gd name="T9" fmla="*/ 0 h 67"/>
                  <a:gd name="T10" fmla="*/ 107 w 110"/>
                  <a:gd name="T11" fmla="*/ 0 h 67"/>
                  <a:gd name="T12" fmla="*/ 107 w 110"/>
                  <a:gd name="T13" fmla="*/ 0 h 67"/>
                  <a:gd name="T14" fmla="*/ 107 w 110"/>
                  <a:gd name="T15" fmla="*/ 0 h 67"/>
                  <a:gd name="T16" fmla="*/ 0 60000 65536"/>
                  <a:gd name="T17" fmla="*/ 0 60000 65536"/>
                  <a:gd name="T18" fmla="*/ 0 60000 65536"/>
                  <a:gd name="T19" fmla="*/ 0 60000 65536"/>
                  <a:gd name="T20" fmla="*/ 0 60000 65536"/>
                  <a:gd name="T21" fmla="*/ 0 60000 65536"/>
                  <a:gd name="T22" fmla="*/ 0 60000 65536"/>
                  <a:gd name="T23" fmla="*/ 0 60000 65536"/>
                  <a:gd name="T24" fmla="*/ 0 w 110"/>
                  <a:gd name="T25" fmla="*/ 0 h 67"/>
                  <a:gd name="T26" fmla="*/ 110 w 110"/>
                  <a:gd name="T27" fmla="*/ 67 h 6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0" h="67">
                    <a:moveTo>
                      <a:pt x="107" y="0"/>
                    </a:moveTo>
                    <a:lnTo>
                      <a:pt x="0" y="22"/>
                    </a:lnTo>
                    <a:lnTo>
                      <a:pt x="0" y="67"/>
                    </a:lnTo>
                    <a:lnTo>
                      <a:pt x="110" y="41"/>
                    </a:lnTo>
                    <a:lnTo>
                      <a:pt x="107"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50" name="Freeform 218"/>
              <p:cNvSpPr>
                <a:spLocks/>
              </p:cNvSpPr>
              <p:nvPr/>
            </p:nvSpPr>
            <p:spPr bwMode="auto">
              <a:xfrm>
                <a:off x="1211" y="2827"/>
                <a:ext cx="111" cy="70"/>
              </a:xfrm>
              <a:custGeom>
                <a:avLst/>
                <a:gdLst>
                  <a:gd name="T0" fmla="*/ 0 w 111"/>
                  <a:gd name="T1" fmla="*/ 23 h 70"/>
                  <a:gd name="T2" fmla="*/ 0 w 111"/>
                  <a:gd name="T3" fmla="*/ 70 h 70"/>
                  <a:gd name="T4" fmla="*/ 111 w 111"/>
                  <a:gd name="T5" fmla="*/ 45 h 70"/>
                  <a:gd name="T6" fmla="*/ 111 w 111"/>
                  <a:gd name="T7" fmla="*/ 0 h 70"/>
                  <a:gd name="T8" fmla="*/ 0 w 111"/>
                  <a:gd name="T9" fmla="*/ 23 h 70"/>
                  <a:gd name="T10" fmla="*/ 0 60000 65536"/>
                  <a:gd name="T11" fmla="*/ 0 60000 65536"/>
                  <a:gd name="T12" fmla="*/ 0 60000 65536"/>
                  <a:gd name="T13" fmla="*/ 0 60000 65536"/>
                  <a:gd name="T14" fmla="*/ 0 60000 65536"/>
                  <a:gd name="T15" fmla="*/ 0 w 111"/>
                  <a:gd name="T16" fmla="*/ 0 h 70"/>
                  <a:gd name="T17" fmla="*/ 111 w 111"/>
                  <a:gd name="T18" fmla="*/ 70 h 70"/>
                </a:gdLst>
                <a:ahLst/>
                <a:cxnLst>
                  <a:cxn ang="T10">
                    <a:pos x="T0" y="T1"/>
                  </a:cxn>
                  <a:cxn ang="T11">
                    <a:pos x="T2" y="T3"/>
                  </a:cxn>
                  <a:cxn ang="T12">
                    <a:pos x="T4" y="T5"/>
                  </a:cxn>
                  <a:cxn ang="T13">
                    <a:pos x="T6" y="T7"/>
                  </a:cxn>
                  <a:cxn ang="T14">
                    <a:pos x="T8" y="T9"/>
                  </a:cxn>
                </a:cxnLst>
                <a:rect l="T15" t="T16" r="T17" b="T18"/>
                <a:pathLst>
                  <a:path w="111" h="70">
                    <a:moveTo>
                      <a:pt x="0" y="23"/>
                    </a:moveTo>
                    <a:lnTo>
                      <a:pt x="0" y="70"/>
                    </a:lnTo>
                    <a:lnTo>
                      <a:pt x="111" y="45"/>
                    </a:lnTo>
                    <a:lnTo>
                      <a:pt x="111" y="0"/>
                    </a:lnTo>
                    <a:lnTo>
                      <a:pt x="0" y="2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51" name="Freeform 219"/>
              <p:cNvSpPr>
                <a:spLocks/>
              </p:cNvSpPr>
              <p:nvPr/>
            </p:nvSpPr>
            <p:spPr bwMode="auto">
              <a:xfrm>
                <a:off x="1100" y="2850"/>
                <a:ext cx="111" cy="53"/>
              </a:xfrm>
              <a:custGeom>
                <a:avLst/>
                <a:gdLst>
                  <a:gd name="T0" fmla="*/ 0 w 111"/>
                  <a:gd name="T1" fmla="*/ 25 h 53"/>
                  <a:gd name="T2" fmla="*/ 0 w 111"/>
                  <a:gd name="T3" fmla="*/ 31 h 53"/>
                  <a:gd name="T4" fmla="*/ 57 w 111"/>
                  <a:gd name="T5" fmla="*/ 50 h 53"/>
                  <a:gd name="T6" fmla="*/ 57 w 111"/>
                  <a:gd name="T7" fmla="*/ 50 h 53"/>
                  <a:gd name="T8" fmla="*/ 70 w 111"/>
                  <a:gd name="T9" fmla="*/ 53 h 53"/>
                  <a:gd name="T10" fmla="*/ 79 w 111"/>
                  <a:gd name="T11" fmla="*/ 53 h 53"/>
                  <a:gd name="T12" fmla="*/ 111 w 111"/>
                  <a:gd name="T13" fmla="*/ 47 h 53"/>
                  <a:gd name="T14" fmla="*/ 111 w 111"/>
                  <a:gd name="T15" fmla="*/ 0 h 53"/>
                  <a:gd name="T16" fmla="*/ 0 w 111"/>
                  <a:gd name="T17" fmla="*/ 25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1"/>
                  <a:gd name="T28" fmla="*/ 0 h 53"/>
                  <a:gd name="T29" fmla="*/ 111 w 111"/>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1" h="53">
                    <a:moveTo>
                      <a:pt x="0" y="25"/>
                    </a:moveTo>
                    <a:lnTo>
                      <a:pt x="0" y="31"/>
                    </a:lnTo>
                    <a:lnTo>
                      <a:pt x="57" y="50"/>
                    </a:lnTo>
                    <a:lnTo>
                      <a:pt x="70" y="53"/>
                    </a:lnTo>
                    <a:lnTo>
                      <a:pt x="79" y="53"/>
                    </a:lnTo>
                    <a:lnTo>
                      <a:pt x="111" y="47"/>
                    </a:lnTo>
                    <a:lnTo>
                      <a:pt x="111" y="0"/>
                    </a:lnTo>
                    <a:lnTo>
                      <a:pt x="0" y="25"/>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52" name="Freeform 220"/>
              <p:cNvSpPr>
                <a:spLocks/>
              </p:cNvSpPr>
              <p:nvPr/>
            </p:nvSpPr>
            <p:spPr bwMode="auto">
              <a:xfrm>
                <a:off x="1094" y="2875"/>
                <a:ext cx="6" cy="6"/>
              </a:xfrm>
              <a:custGeom>
                <a:avLst/>
                <a:gdLst>
                  <a:gd name="T0" fmla="*/ 6 w 6"/>
                  <a:gd name="T1" fmla="*/ 0 h 6"/>
                  <a:gd name="T2" fmla="*/ 0 w 6"/>
                  <a:gd name="T3" fmla="*/ 0 h 6"/>
                  <a:gd name="T4" fmla="*/ 0 w 6"/>
                  <a:gd name="T5" fmla="*/ 0 h 6"/>
                  <a:gd name="T6" fmla="*/ 0 w 6"/>
                  <a:gd name="T7" fmla="*/ 0 h 6"/>
                  <a:gd name="T8" fmla="*/ 0 w 6"/>
                  <a:gd name="T9" fmla="*/ 3 h 6"/>
                  <a:gd name="T10" fmla="*/ 6 w 6"/>
                  <a:gd name="T11" fmla="*/ 6 h 6"/>
                  <a:gd name="T12" fmla="*/ 6 w 6"/>
                  <a:gd name="T13" fmla="*/ 6 h 6"/>
                  <a:gd name="T14" fmla="*/ 6 w 6"/>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0"/>
                    </a:moveTo>
                    <a:lnTo>
                      <a:pt x="0" y="0"/>
                    </a:lnTo>
                    <a:lnTo>
                      <a:pt x="0" y="3"/>
                    </a:lnTo>
                    <a:lnTo>
                      <a:pt x="6" y="6"/>
                    </a:lnTo>
                    <a:lnTo>
                      <a:pt x="6"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53" name="Freeform 221"/>
              <p:cNvSpPr>
                <a:spLocks/>
              </p:cNvSpPr>
              <p:nvPr/>
            </p:nvSpPr>
            <p:spPr bwMode="auto">
              <a:xfrm>
                <a:off x="1293" y="2685"/>
                <a:ext cx="16" cy="9"/>
              </a:xfrm>
              <a:custGeom>
                <a:avLst/>
                <a:gdLst>
                  <a:gd name="T0" fmla="*/ 0 w 16"/>
                  <a:gd name="T1" fmla="*/ 9 h 9"/>
                  <a:gd name="T2" fmla="*/ 16 w 16"/>
                  <a:gd name="T3" fmla="*/ 9 h 9"/>
                  <a:gd name="T4" fmla="*/ 16 w 16"/>
                  <a:gd name="T5" fmla="*/ 9 h 9"/>
                  <a:gd name="T6" fmla="*/ 16 w 16"/>
                  <a:gd name="T7" fmla="*/ 6 h 9"/>
                  <a:gd name="T8" fmla="*/ 10 w 16"/>
                  <a:gd name="T9" fmla="*/ 3 h 9"/>
                  <a:gd name="T10" fmla="*/ 6 w 16"/>
                  <a:gd name="T11" fmla="*/ 3 h 9"/>
                  <a:gd name="T12" fmla="*/ 6 w 16"/>
                  <a:gd name="T13" fmla="*/ 3 h 9"/>
                  <a:gd name="T14" fmla="*/ 0 w 16"/>
                  <a:gd name="T15" fmla="*/ 0 h 9"/>
                  <a:gd name="T16" fmla="*/ 0 w 16"/>
                  <a:gd name="T17" fmla="*/ 9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9"/>
                  <a:gd name="T29" fmla="*/ 16 w 16"/>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9">
                    <a:moveTo>
                      <a:pt x="0" y="9"/>
                    </a:moveTo>
                    <a:lnTo>
                      <a:pt x="16" y="9"/>
                    </a:lnTo>
                    <a:lnTo>
                      <a:pt x="16" y="6"/>
                    </a:lnTo>
                    <a:lnTo>
                      <a:pt x="10" y="3"/>
                    </a:lnTo>
                    <a:lnTo>
                      <a:pt x="6" y="3"/>
                    </a:lnTo>
                    <a:lnTo>
                      <a:pt x="0" y="0"/>
                    </a:lnTo>
                    <a:lnTo>
                      <a:pt x="0" y="9"/>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54" name="Freeform 222"/>
              <p:cNvSpPr>
                <a:spLocks/>
              </p:cNvSpPr>
              <p:nvPr/>
            </p:nvSpPr>
            <p:spPr bwMode="auto">
              <a:xfrm>
                <a:off x="1271" y="2685"/>
                <a:ext cx="22" cy="13"/>
              </a:xfrm>
              <a:custGeom>
                <a:avLst/>
                <a:gdLst>
                  <a:gd name="T0" fmla="*/ 0 w 22"/>
                  <a:gd name="T1" fmla="*/ 13 h 13"/>
                  <a:gd name="T2" fmla="*/ 0 w 22"/>
                  <a:gd name="T3" fmla="*/ 13 h 13"/>
                  <a:gd name="T4" fmla="*/ 6 w 22"/>
                  <a:gd name="T5" fmla="*/ 13 h 13"/>
                  <a:gd name="T6" fmla="*/ 22 w 22"/>
                  <a:gd name="T7" fmla="*/ 9 h 13"/>
                  <a:gd name="T8" fmla="*/ 22 w 22"/>
                  <a:gd name="T9" fmla="*/ 0 h 13"/>
                  <a:gd name="T10" fmla="*/ 22 w 22"/>
                  <a:gd name="T11" fmla="*/ 0 h 13"/>
                  <a:gd name="T12" fmla="*/ 9 w 22"/>
                  <a:gd name="T13" fmla="*/ 0 h 13"/>
                  <a:gd name="T14" fmla="*/ 0 w 22"/>
                  <a:gd name="T15" fmla="*/ 3 h 13"/>
                  <a:gd name="T16" fmla="*/ 0 w 22"/>
                  <a:gd name="T17" fmla="*/ 13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3"/>
                  <a:gd name="T29" fmla="*/ 22 w 22"/>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3">
                    <a:moveTo>
                      <a:pt x="0" y="13"/>
                    </a:moveTo>
                    <a:lnTo>
                      <a:pt x="0" y="13"/>
                    </a:lnTo>
                    <a:lnTo>
                      <a:pt x="6" y="13"/>
                    </a:lnTo>
                    <a:lnTo>
                      <a:pt x="22" y="9"/>
                    </a:lnTo>
                    <a:lnTo>
                      <a:pt x="22" y="0"/>
                    </a:lnTo>
                    <a:lnTo>
                      <a:pt x="9" y="0"/>
                    </a:lnTo>
                    <a:lnTo>
                      <a:pt x="0" y="3"/>
                    </a:lnTo>
                    <a:lnTo>
                      <a:pt x="0" y="13"/>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55" name="Freeform 223"/>
              <p:cNvSpPr>
                <a:spLocks/>
              </p:cNvSpPr>
              <p:nvPr/>
            </p:nvSpPr>
            <p:spPr bwMode="auto">
              <a:xfrm>
                <a:off x="1249" y="2688"/>
                <a:ext cx="22" cy="10"/>
              </a:xfrm>
              <a:custGeom>
                <a:avLst/>
                <a:gdLst>
                  <a:gd name="T0" fmla="*/ 12 w 22"/>
                  <a:gd name="T1" fmla="*/ 6 h 10"/>
                  <a:gd name="T2" fmla="*/ 12 w 22"/>
                  <a:gd name="T3" fmla="*/ 6 h 10"/>
                  <a:gd name="T4" fmla="*/ 22 w 22"/>
                  <a:gd name="T5" fmla="*/ 10 h 10"/>
                  <a:gd name="T6" fmla="*/ 22 w 22"/>
                  <a:gd name="T7" fmla="*/ 0 h 10"/>
                  <a:gd name="T8" fmla="*/ 3 w 22"/>
                  <a:gd name="T9" fmla="*/ 3 h 10"/>
                  <a:gd name="T10" fmla="*/ 3 w 22"/>
                  <a:gd name="T11" fmla="*/ 3 h 10"/>
                  <a:gd name="T12" fmla="*/ 0 w 22"/>
                  <a:gd name="T13" fmla="*/ 3 h 10"/>
                  <a:gd name="T14" fmla="*/ 6 w 22"/>
                  <a:gd name="T15" fmla="*/ 6 h 10"/>
                  <a:gd name="T16" fmla="*/ 12 w 22"/>
                  <a:gd name="T17" fmla="*/ 6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0"/>
                  <a:gd name="T29" fmla="*/ 22 w 22"/>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0">
                    <a:moveTo>
                      <a:pt x="12" y="6"/>
                    </a:moveTo>
                    <a:lnTo>
                      <a:pt x="12" y="6"/>
                    </a:lnTo>
                    <a:lnTo>
                      <a:pt x="22" y="10"/>
                    </a:lnTo>
                    <a:lnTo>
                      <a:pt x="22" y="0"/>
                    </a:lnTo>
                    <a:lnTo>
                      <a:pt x="3" y="3"/>
                    </a:lnTo>
                    <a:lnTo>
                      <a:pt x="0" y="3"/>
                    </a:lnTo>
                    <a:lnTo>
                      <a:pt x="6" y="6"/>
                    </a:lnTo>
                    <a:lnTo>
                      <a:pt x="12" y="6"/>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56" name="Freeform 224"/>
              <p:cNvSpPr>
                <a:spLocks/>
              </p:cNvSpPr>
              <p:nvPr/>
            </p:nvSpPr>
            <p:spPr bwMode="auto">
              <a:xfrm>
                <a:off x="1249" y="2694"/>
                <a:ext cx="9" cy="10"/>
              </a:xfrm>
              <a:custGeom>
                <a:avLst/>
                <a:gdLst>
                  <a:gd name="T0" fmla="*/ 0 w 9"/>
                  <a:gd name="T1" fmla="*/ 10 h 10"/>
                  <a:gd name="T2" fmla="*/ 9 w 9"/>
                  <a:gd name="T3" fmla="*/ 7 h 10"/>
                  <a:gd name="T4" fmla="*/ 9 w 9"/>
                  <a:gd name="T5" fmla="*/ 7 h 10"/>
                  <a:gd name="T6" fmla="*/ 9 w 9"/>
                  <a:gd name="T7" fmla="*/ 7 h 10"/>
                  <a:gd name="T8" fmla="*/ 3 w 9"/>
                  <a:gd name="T9" fmla="*/ 4 h 10"/>
                  <a:gd name="T10" fmla="*/ 0 w 9"/>
                  <a:gd name="T11" fmla="*/ 0 h 10"/>
                  <a:gd name="T12" fmla="*/ 0 w 9"/>
                  <a:gd name="T13" fmla="*/ 10 h 10"/>
                  <a:gd name="T14" fmla="*/ 0 60000 65536"/>
                  <a:gd name="T15" fmla="*/ 0 60000 65536"/>
                  <a:gd name="T16" fmla="*/ 0 60000 65536"/>
                  <a:gd name="T17" fmla="*/ 0 60000 65536"/>
                  <a:gd name="T18" fmla="*/ 0 60000 65536"/>
                  <a:gd name="T19" fmla="*/ 0 60000 65536"/>
                  <a:gd name="T20" fmla="*/ 0 60000 65536"/>
                  <a:gd name="T21" fmla="*/ 0 w 9"/>
                  <a:gd name="T22" fmla="*/ 0 h 10"/>
                  <a:gd name="T23" fmla="*/ 9 w 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0">
                    <a:moveTo>
                      <a:pt x="0" y="10"/>
                    </a:moveTo>
                    <a:lnTo>
                      <a:pt x="9" y="7"/>
                    </a:lnTo>
                    <a:lnTo>
                      <a:pt x="3" y="4"/>
                    </a:lnTo>
                    <a:lnTo>
                      <a:pt x="0" y="0"/>
                    </a:lnTo>
                    <a:lnTo>
                      <a:pt x="0" y="1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57" name="Freeform 225"/>
              <p:cNvSpPr>
                <a:spLocks/>
              </p:cNvSpPr>
              <p:nvPr/>
            </p:nvSpPr>
            <p:spPr bwMode="auto">
              <a:xfrm>
                <a:off x="1227" y="2694"/>
                <a:ext cx="22" cy="13"/>
              </a:xfrm>
              <a:custGeom>
                <a:avLst/>
                <a:gdLst>
                  <a:gd name="T0" fmla="*/ 0 w 22"/>
                  <a:gd name="T1" fmla="*/ 13 h 13"/>
                  <a:gd name="T2" fmla="*/ 22 w 22"/>
                  <a:gd name="T3" fmla="*/ 10 h 13"/>
                  <a:gd name="T4" fmla="*/ 22 w 22"/>
                  <a:gd name="T5" fmla="*/ 0 h 13"/>
                  <a:gd name="T6" fmla="*/ 22 w 22"/>
                  <a:gd name="T7" fmla="*/ 0 h 13"/>
                  <a:gd name="T8" fmla="*/ 22 w 22"/>
                  <a:gd name="T9" fmla="*/ 0 h 13"/>
                  <a:gd name="T10" fmla="*/ 3 w 22"/>
                  <a:gd name="T11" fmla="*/ 0 h 13"/>
                  <a:gd name="T12" fmla="*/ 0 w 22"/>
                  <a:gd name="T13" fmla="*/ 0 h 13"/>
                  <a:gd name="T14" fmla="*/ 0 w 22"/>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3"/>
                  <a:gd name="T26" fmla="*/ 22 w 22"/>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3">
                    <a:moveTo>
                      <a:pt x="0" y="13"/>
                    </a:moveTo>
                    <a:lnTo>
                      <a:pt x="22" y="10"/>
                    </a:lnTo>
                    <a:lnTo>
                      <a:pt x="22" y="0"/>
                    </a:lnTo>
                    <a:lnTo>
                      <a:pt x="3" y="0"/>
                    </a:lnTo>
                    <a:lnTo>
                      <a:pt x="0" y="0"/>
                    </a:lnTo>
                    <a:lnTo>
                      <a:pt x="0" y="1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58" name="Freeform 226"/>
              <p:cNvSpPr>
                <a:spLocks/>
              </p:cNvSpPr>
              <p:nvPr/>
            </p:nvSpPr>
            <p:spPr bwMode="auto">
              <a:xfrm>
                <a:off x="1204" y="2694"/>
                <a:ext cx="23" cy="13"/>
              </a:xfrm>
              <a:custGeom>
                <a:avLst/>
                <a:gdLst>
                  <a:gd name="T0" fmla="*/ 0 w 23"/>
                  <a:gd name="T1" fmla="*/ 10 h 13"/>
                  <a:gd name="T2" fmla="*/ 4 w 23"/>
                  <a:gd name="T3" fmla="*/ 10 h 13"/>
                  <a:gd name="T4" fmla="*/ 4 w 23"/>
                  <a:gd name="T5" fmla="*/ 10 h 13"/>
                  <a:gd name="T6" fmla="*/ 23 w 23"/>
                  <a:gd name="T7" fmla="*/ 13 h 13"/>
                  <a:gd name="T8" fmla="*/ 23 w 23"/>
                  <a:gd name="T9" fmla="*/ 13 h 13"/>
                  <a:gd name="T10" fmla="*/ 23 w 23"/>
                  <a:gd name="T11" fmla="*/ 0 h 13"/>
                  <a:gd name="T12" fmla="*/ 0 w 23"/>
                  <a:gd name="T13" fmla="*/ 4 h 13"/>
                  <a:gd name="T14" fmla="*/ 0 w 23"/>
                  <a:gd name="T15" fmla="*/ 10 h 13"/>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13"/>
                  <a:gd name="T26" fmla="*/ 23 w 23"/>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13">
                    <a:moveTo>
                      <a:pt x="0" y="10"/>
                    </a:moveTo>
                    <a:lnTo>
                      <a:pt x="4" y="10"/>
                    </a:lnTo>
                    <a:lnTo>
                      <a:pt x="23" y="13"/>
                    </a:lnTo>
                    <a:lnTo>
                      <a:pt x="23" y="0"/>
                    </a:lnTo>
                    <a:lnTo>
                      <a:pt x="0" y="4"/>
                    </a:lnTo>
                    <a:lnTo>
                      <a:pt x="0" y="10"/>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59" name="Freeform 227"/>
              <p:cNvSpPr>
                <a:spLocks/>
              </p:cNvSpPr>
              <p:nvPr/>
            </p:nvSpPr>
            <p:spPr bwMode="auto">
              <a:xfrm>
                <a:off x="1198" y="2698"/>
                <a:ext cx="6" cy="6"/>
              </a:xfrm>
              <a:custGeom>
                <a:avLst/>
                <a:gdLst>
                  <a:gd name="T0" fmla="*/ 6 w 6"/>
                  <a:gd name="T1" fmla="*/ 6 h 6"/>
                  <a:gd name="T2" fmla="*/ 6 w 6"/>
                  <a:gd name="T3" fmla="*/ 0 h 6"/>
                  <a:gd name="T4" fmla="*/ 0 w 6"/>
                  <a:gd name="T5" fmla="*/ 0 h 6"/>
                  <a:gd name="T6" fmla="*/ 0 w 6"/>
                  <a:gd name="T7" fmla="*/ 0 h 6"/>
                  <a:gd name="T8" fmla="*/ 0 w 6"/>
                  <a:gd name="T9" fmla="*/ 3 h 6"/>
                  <a:gd name="T10" fmla="*/ 6 w 6"/>
                  <a:gd name="T11" fmla="*/ 6 h 6"/>
                  <a:gd name="T12" fmla="*/ 6 w 6"/>
                  <a:gd name="T13" fmla="*/ 6 h 6"/>
                  <a:gd name="T14" fmla="*/ 0 60000 65536"/>
                  <a:gd name="T15" fmla="*/ 0 60000 65536"/>
                  <a:gd name="T16" fmla="*/ 0 60000 65536"/>
                  <a:gd name="T17" fmla="*/ 0 60000 65536"/>
                  <a:gd name="T18" fmla="*/ 0 60000 65536"/>
                  <a:gd name="T19" fmla="*/ 0 60000 65536"/>
                  <a:gd name="T20" fmla="*/ 0 60000 65536"/>
                  <a:gd name="T21" fmla="*/ 0 w 6"/>
                  <a:gd name="T22" fmla="*/ 0 h 6"/>
                  <a:gd name="T23" fmla="*/ 6 w 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6">
                    <a:moveTo>
                      <a:pt x="6" y="6"/>
                    </a:moveTo>
                    <a:lnTo>
                      <a:pt x="6" y="0"/>
                    </a:lnTo>
                    <a:lnTo>
                      <a:pt x="0" y="0"/>
                    </a:lnTo>
                    <a:lnTo>
                      <a:pt x="0" y="3"/>
                    </a:lnTo>
                    <a:lnTo>
                      <a:pt x="6" y="6"/>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60" name="Freeform 228"/>
              <p:cNvSpPr>
                <a:spLocks/>
              </p:cNvSpPr>
              <p:nvPr/>
            </p:nvSpPr>
            <p:spPr bwMode="auto">
              <a:xfrm>
                <a:off x="1204" y="2707"/>
                <a:ext cx="4" cy="3"/>
              </a:xfrm>
              <a:custGeom>
                <a:avLst/>
                <a:gdLst>
                  <a:gd name="T0" fmla="*/ 0 w 4"/>
                  <a:gd name="T1" fmla="*/ 3 h 3"/>
                  <a:gd name="T2" fmla="*/ 0 w 4"/>
                  <a:gd name="T3" fmla="*/ 3 h 3"/>
                  <a:gd name="T4" fmla="*/ 4 w 4"/>
                  <a:gd name="T5" fmla="*/ 3 h 3"/>
                  <a:gd name="T6" fmla="*/ 0 w 4"/>
                  <a:gd name="T7" fmla="*/ 0 h 3"/>
                  <a:gd name="T8" fmla="*/ 0 w 4"/>
                  <a:gd name="T9" fmla="*/ 3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3"/>
                    </a:moveTo>
                    <a:lnTo>
                      <a:pt x="0" y="3"/>
                    </a:lnTo>
                    <a:lnTo>
                      <a:pt x="4" y="3"/>
                    </a:lnTo>
                    <a:lnTo>
                      <a:pt x="0" y="0"/>
                    </a:lnTo>
                    <a:lnTo>
                      <a:pt x="0" y="3"/>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61" name="Freeform 229"/>
              <p:cNvSpPr>
                <a:spLocks/>
              </p:cNvSpPr>
              <p:nvPr/>
            </p:nvSpPr>
            <p:spPr bwMode="auto">
              <a:xfrm>
                <a:off x="1182" y="2701"/>
                <a:ext cx="22" cy="12"/>
              </a:xfrm>
              <a:custGeom>
                <a:avLst/>
                <a:gdLst>
                  <a:gd name="T0" fmla="*/ 22 w 22"/>
                  <a:gd name="T1" fmla="*/ 9 h 12"/>
                  <a:gd name="T2" fmla="*/ 22 w 22"/>
                  <a:gd name="T3" fmla="*/ 9 h 12"/>
                  <a:gd name="T4" fmla="*/ 22 w 22"/>
                  <a:gd name="T5" fmla="*/ 9 h 12"/>
                  <a:gd name="T6" fmla="*/ 22 w 22"/>
                  <a:gd name="T7" fmla="*/ 6 h 12"/>
                  <a:gd name="T8" fmla="*/ 22 w 22"/>
                  <a:gd name="T9" fmla="*/ 6 h 12"/>
                  <a:gd name="T10" fmla="*/ 19 w 22"/>
                  <a:gd name="T11" fmla="*/ 3 h 12"/>
                  <a:gd name="T12" fmla="*/ 16 w 22"/>
                  <a:gd name="T13" fmla="*/ 3 h 12"/>
                  <a:gd name="T14" fmla="*/ 16 w 22"/>
                  <a:gd name="T15" fmla="*/ 3 h 12"/>
                  <a:gd name="T16" fmla="*/ 0 w 22"/>
                  <a:gd name="T17" fmla="*/ 0 h 12"/>
                  <a:gd name="T18" fmla="*/ 0 w 22"/>
                  <a:gd name="T19" fmla="*/ 12 h 12"/>
                  <a:gd name="T20" fmla="*/ 22 w 22"/>
                  <a:gd name="T21" fmla="*/ 9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12"/>
                  <a:gd name="T35" fmla="*/ 22 w 2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12">
                    <a:moveTo>
                      <a:pt x="22" y="9"/>
                    </a:moveTo>
                    <a:lnTo>
                      <a:pt x="22" y="9"/>
                    </a:lnTo>
                    <a:lnTo>
                      <a:pt x="22" y="6"/>
                    </a:lnTo>
                    <a:lnTo>
                      <a:pt x="19" y="3"/>
                    </a:lnTo>
                    <a:lnTo>
                      <a:pt x="16" y="3"/>
                    </a:lnTo>
                    <a:lnTo>
                      <a:pt x="0" y="0"/>
                    </a:lnTo>
                    <a:lnTo>
                      <a:pt x="0" y="12"/>
                    </a:lnTo>
                    <a:lnTo>
                      <a:pt x="22" y="9"/>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62" name="Freeform 230"/>
              <p:cNvSpPr>
                <a:spLocks/>
              </p:cNvSpPr>
              <p:nvPr/>
            </p:nvSpPr>
            <p:spPr bwMode="auto">
              <a:xfrm>
                <a:off x="1160" y="2701"/>
                <a:ext cx="22" cy="16"/>
              </a:xfrm>
              <a:custGeom>
                <a:avLst/>
                <a:gdLst>
                  <a:gd name="T0" fmla="*/ 13 w 22"/>
                  <a:gd name="T1" fmla="*/ 16 h 16"/>
                  <a:gd name="T2" fmla="*/ 22 w 22"/>
                  <a:gd name="T3" fmla="*/ 12 h 16"/>
                  <a:gd name="T4" fmla="*/ 22 w 22"/>
                  <a:gd name="T5" fmla="*/ 0 h 16"/>
                  <a:gd name="T6" fmla="*/ 22 w 22"/>
                  <a:gd name="T7" fmla="*/ 0 h 16"/>
                  <a:gd name="T8" fmla="*/ 19 w 22"/>
                  <a:gd name="T9" fmla="*/ 0 h 16"/>
                  <a:gd name="T10" fmla="*/ 0 w 22"/>
                  <a:gd name="T11" fmla="*/ 3 h 16"/>
                  <a:gd name="T12" fmla="*/ 0 w 22"/>
                  <a:gd name="T13" fmla="*/ 12 h 16"/>
                  <a:gd name="T14" fmla="*/ 0 w 22"/>
                  <a:gd name="T15" fmla="*/ 12 h 16"/>
                  <a:gd name="T16" fmla="*/ 13 w 22"/>
                  <a:gd name="T17" fmla="*/ 16 h 16"/>
                  <a:gd name="T18" fmla="*/ 13 w 22"/>
                  <a:gd name="T19" fmla="*/ 16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16"/>
                  <a:gd name="T32" fmla="*/ 22 w 22"/>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16">
                    <a:moveTo>
                      <a:pt x="13" y="16"/>
                    </a:moveTo>
                    <a:lnTo>
                      <a:pt x="22" y="12"/>
                    </a:lnTo>
                    <a:lnTo>
                      <a:pt x="22" y="0"/>
                    </a:lnTo>
                    <a:lnTo>
                      <a:pt x="19" y="0"/>
                    </a:lnTo>
                    <a:lnTo>
                      <a:pt x="0" y="3"/>
                    </a:lnTo>
                    <a:lnTo>
                      <a:pt x="0" y="12"/>
                    </a:lnTo>
                    <a:lnTo>
                      <a:pt x="13" y="16"/>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63" name="Freeform 231"/>
              <p:cNvSpPr>
                <a:spLocks/>
              </p:cNvSpPr>
              <p:nvPr/>
            </p:nvSpPr>
            <p:spPr bwMode="auto">
              <a:xfrm>
                <a:off x="1144" y="2704"/>
                <a:ext cx="16" cy="9"/>
              </a:xfrm>
              <a:custGeom>
                <a:avLst/>
                <a:gdLst>
                  <a:gd name="T0" fmla="*/ 10 w 16"/>
                  <a:gd name="T1" fmla="*/ 9 h 9"/>
                  <a:gd name="T2" fmla="*/ 10 w 16"/>
                  <a:gd name="T3" fmla="*/ 9 h 9"/>
                  <a:gd name="T4" fmla="*/ 16 w 16"/>
                  <a:gd name="T5" fmla="*/ 9 h 9"/>
                  <a:gd name="T6" fmla="*/ 16 w 16"/>
                  <a:gd name="T7" fmla="*/ 0 h 9"/>
                  <a:gd name="T8" fmla="*/ 4 w 16"/>
                  <a:gd name="T9" fmla="*/ 3 h 9"/>
                  <a:gd name="T10" fmla="*/ 4 w 16"/>
                  <a:gd name="T11" fmla="*/ 3 h 9"/>
                  <a:gd name="T12" fmla="*/ 0 w 16"/>
                  <a:gd name="T13" fmla="*/ 3 h 9"/>
                  <a:gd name="T14" fmla="*/ 7 w 16"/>
                  <a:gd name="T15" fmla="*/ 6 h 9"/>
                  <a:gd name="T16" fmla="*/ 10 w 16"/>
                  <a:gd name="T17" fmla="*/ 9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9"/>
                  <a:gd name="T29" fmla="*/ 16 w 16"/>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9">
                    <a:moveTo>
                      <a:pt x="10" y="9"/>
                    </a:moveTo>
                    <a:lnTo>
                      <a:pt x="10" y="9"/>
                    </a:lnTo>
                    <a:lnTo>
                      <a:pt x="16" y="9"/>
                    </a:lnTo>
                    <a:lnTo>
                      <a:pt x="16" y="0"/>
                    </a:lnTo>
                    <a:lnTo>
                      <a:pt x="4" y="3"/>
                    </a:lnTo>
                    <a:lnTo>
                      <a:pt x="0" y="3"/>
                    </a:lnTo>
                    <a:lnTo>
                      <a:pt x="7" y="6"/>
                    </a:lnTo>
                    <a:lnTo>
                      <a:pt x="10" y="9"/>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64" name="Freeform 232"/>
              <p:cNvSpPr>
                <a:spLocks/>
              </p:cNvSpPr>
              <p:nvPr/>
            </p:nvSpPr>
            <p:spPr bwMode="auto">
              <a:xfrm>
                <a:off x="1138" y="2710"/>
                <a:ext cx="16" cy="10"/>
              </a:xfrm>
              <a:custGeom>
                <a:avLst/>
                <a:gdLst>
                  <a:gd name="T0" fmla="*/ 13 w 16"/>
                  <a:gd name="T1" fmla="*/ 10 h 10"/>
                  <a:gd name="T2" fmla="*/ 13 w 16"/>
                  <a:gd name="T3" fmla="*/ 10 h 10"/>
                  <a:gd name="T4" fmla="*/ 16 w 16"/>
                  <a:gd name="T5" fmla="*/ 7 h 10"/>
                  <a:gd name="T6" fmla="*/ 10 w 16"/>
                  <a:gd name="T7" fmla="*/ 3 h 10"/>
                  <a:gd name="T8" fmla="*/ 6 w 16"/>
                  <a:gd name="T9" fmla="*/ 3 h 10"/>
                  <a:gd name="T10" fmla="*/ 6 w 16"/>
                  <a:gd name="T11" fmla="*/ 3 h 10"/>
                  <a:gd name="T12" fmla="*/ 0 w 16"/>
                  <a:gd name="T13" fmla="*/ 0 h 10"/>
                  <a:gd name="T14" fmla="*/ 3 w 16"/>
                  <a:gd name="T15" fmla="*/ 10 h 10"/>
                  <a:gd name="T16" fmla="*/ 13 w 16"/>
                  <a:gd name="T17" fmla="*/ 1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0"/>
                  <a:gd name="T29" fmla="*/ 16 w 1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0">
                    <a:moveTo>
                      <a:pt x="13" y="10"/>
                    </a:moveTo>
                    <a:lnTo>
                      <a:pt x="13" y="10"/>
                    </a:lnTo>
                    <a:lnTo>
                      <a:pt x="16" y="7"/>
                    </a:lnTo>
                    <a:lnTo>
                      <a:pt x="10" y="3"/>
                    </a:lnTo>
                    <a:lnTo>
                      <a:pt x="6" y="3"/>
                    </a:lnTo>
                    <a:lnTo>
                      <a:pt x="0" y="0"/>
                    </a:lnTo>
                    <a:lnTo>
                      <a:pt x="3" y="10"/>
                    </a:lnTo>
                    <a:lnTo>
                      <a:pt x="13" y="10"/>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65" name="Freeform 233"/>
              <p:cNvSpPr>
                <a:spLocks/>
              </p:cNvSpPr>
              <p:nvPr/>
            </p:nvSpPr>
            <p:spPr bwMode="auto">
              <a:xfrm>
                <a:off x="1116" y="2710"/>
                <a:ext cx="25" cy="13"/>
              </a:xfrm>
              <a:custGeom>
                <a:avLst/>
                <a:gdLst>
                  <a:gd name="T0" fmla="*/ 3 w 25"/>
                  <a:gd name="T1" fmla="*/ 13 h 13"/>
                  <a:gd name="T2" fmla="*/ 3 w 25"/>
                  <a:gd name="T3" fmla="*/ 13 h 13"/>
                  <a:gd name="T4" fmla="*/ 3 w 25"/>
                  <a:gd name="T5" fmla="*/ 13 h 13"/>
                  <a:gd name="T6" fmla="*/ 25 w 25"/>
                  <a:gd name="T7" fmla="*/ 10 h 13"/>
                  <a:gd name="T8" fmla="*/ 22 w 25"/>
                  <a:gd name="T9" fmla="*/ 0 h 13"/>
                  <a:gd name="T10" fmla="*/ 22 w 25"/>
                  <a:gd name="T11" fmla="*/ 0 h 13"/>
                  <a:gd name="T12" fmla="*/ 9 w 25"/>
                  <a:gd name="T13" fmla="*/ 0 h 13"/>
                  <a:gd name="T14" fmla="*/ 0 w 25"/>
                  <a:gd name="T15" fmla="*/ 0 h 13"/>
                  <a:gd name="T16" fmla="*/ 3 w 25"/>
                  <a:gd name="T17" fmla="*/ 13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13"/>
                  <a:gd name="T29" fmla="*/ 25 w 25"/>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13">
                    <a:moveTo>
                      <a:pt x="3" y="13"/>
                    </a:moveTo>
                    <a:lnTo>
                      <a:pt x="3" y="13"/>
                    </a:lnTo>
                    <a:lnTo>
                      <a:pt x="25" y="10"/>
                    </a:lnTo>
                    <a:lnTo>
                      <a:pt x="22" y="0"/>
                    </a:lnTo>
                    <a:lnTo>
                      <a:pt x="9" y="0"/>
                    </a:lnTo>
                    <a:lnTo>
                      <a:pt x="0" y="0"/>
                    </a:lnTo>
                    <a:lnTo>
                      <a:pt x="3" y="13"/>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66" name="Freeform 234"/>
              <p:cNvSpPr>
                <a:spLocks/>
              </p:cNvSpPr>
              <p:nvPr/>
            </p:nvSpPr>
            <p:spPr bwMode="auto">
              <a:xfrm>
                <a:off x="1094" y="2710"/>
                <a:ext cx="25" cy="13"/>
              </a:xfrm>
              <a:custGeom>
                <a:avLst/>
                <a:gdLst>
                  <a:gd name="T0" fmla="*/ 3 w 25"/>
                  <a:gd name="T1" fmla="*/ 10 h 13"/>
                  <a:gd name="T2" fmla="*/ 6 w 25"/>
                  <a:gd name="T3" fmla="*/ 13 h 13"/>
                  <a:gd name="T4" fmla="*/ 6 w 25"/>
                  <a:gd name="T5" fmla="*/ 13 h 13"/>
                  <a:gd name="T6" fmla="*/ 25 w 25"/>
                  <a:gd name="T7" fmla="*/ 13 h 13"/>
                  <a:gd name="T8" fmla="*/ 22 w 25"/>
                  <a:gd name="T9" fmla="*/ 0 h 13"/>
                  <a:gd name="T10" fmla="*/ 0 w 25"/>
                  <a:gd name="T11" fmla="*/ 3 h 13"/>
                  <a:gd name="T12" fmla="*/ 3 w 25"/>
                  <a:gd name="T13" fmla="*/ 10 h 13"/>
                  <a:gd name="T14" fmla="*/ 0 60000 65536"/>
                  <a:gd name="T15" fmla="*/ 0 60000 65536"/>
                  <a:gd name="T16" fmla="*/ 0 60000 65536"/>
                  <a:gd name="T17" fmla="*/ 0 60000 65536"/>
                  <a:gd name="T18" fmla="*/ 0 60000 65536"/>
                  <a:gd name="T19" fmla="*/ 0 60000 65536"/>
                  <a:gd name="T20" fmla="*/ 0 60000 65536"/>
                  <a:gd name="T21" fmla="*/ 0 w 25"/>
                  <a:gd name="T22" fmla="*/ 0 h 13"/>
                  <a:gd name="T23" fmla="*/ 25 w 25"/>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13">
                    <a:moveTo>
                      <a:pt x="3" y="10"/>
                    </a:moveTo>
                    <a:lnTo>
                      <a:pt x="6" y="13"/>
                    </a:lnTo>
                    <a:lnTo>
                      <a:pt x="25" y="13"/>
                    </a:lnTo>
                    <a:lnTo>
                      <a:pt x="22" y="0"/>
                    </a:lnTo>
                    <a:lnTo>
                      <a:pt x="0" y="3"/>
                    </a:lnTo>
                    <a:lnTo>
                      <a:pt x="3" y="1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67" name="Freeform 235"/>
              <p:cNvSpPr>
                <a:spLocks/>
              </p:cNvSpPr>
              <p:nvPr/>
            </p:nvSpPr>
            <p:spPr bwMode="auto">
              <a:xfrm>
                <a:off x="1087" y="2713"/>
                <a:ext cx="10" cy="7"/>
              </a:xfrm>
              <a:custGeom>
                <a:avLst/>
                <a:gdLst>
                  <a:gd name="T0" fmla="*/ 10 w 10"/>
                  <a:gd name="T1" fmla="*/ 7 h 7"/>
                  <a:gd name="T2" fmla="*/ 7 w 10"/>
                  <a:gd name="T3" fmla="*/ 0 h 7"/>
                  <a:gd name="T4" fmla="*/ 4 w 10"/>
                  <a:gd name="T5" fmla="*/ 4 h 7"/>
                  <a:gd name="T6" fmla="*/ 4 w 10"/>
                  <a:gd name="T7" fmla="*/ 4 h 7"/>
                  <a:gd name="T8" fmla="*/ 0 w 10"/>
                  <a:gd name="T9" fmla="*/ 4 h 7"/>
                  <a:gd name="T10" fmla="*/ 7 w 10"/>
                  <a:gd name="T11" fmla="*/ 7 h 7"/>
                  <a:gd name="T12" fmla="*/ 10 w 10"/>
                  <a:gd name="T13" fmla="*/ 7 h 7"/>
                  <a:gd name="T14" fmla="*/ 0 60000 65536"/>
                  <a:gd name="T15" fmla="*/ 0 60000 65536"/>
                  <a:gd name="T16" fmla="*/ 0 60000 65536"/>
                  <a:gd name="T17" fmla="*/ 0 60000 65536"/>
                  <a:gd name="T18" fmla="*/ 0 60000 65536"/>
                  <a:gd name="T19" fmla="*/ 0 60000 65536"/>
                  <a:gd name="T20" fmla="*/ 0 60000 65536"/>
                  <a:gd name="T21" fmla="*/ 0 w 10"/>
                  <a:gd name="T22" fmla="*/ 0 h 7"/>
                  <a:gd name="T23" fmla="*/ 10 w 10"/>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7">
                    <a:moveTo>
                      <a:pt x="10" y="7"/>
                    </a:moveTo>
                    <a:lnTo>
                      <a:pt x="7" y="0"/>
                    </a:lnTo>
                    <a:lnTo>
                      <a:pt x="4" y="4"/>
                    </a:lnTo>
                    <a:lnTo>
                      <a:pt x="0" y="4"/>
                    </a:lnTo>
                    <a:lnTo>
                      <a:pt x="7" y="7"/>
                    </a:lnTo>
                    <a:lnTo>
                      <a:pt x="10"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68" name="Rectangle 236"/>
              <p:cNvSpPr>
                <a:spLocks noChangeArrowheads="1"/>
              </p:cNvSpPr>
              <p:nvPr/>
            </p:nvSpPr>
            <p:spPr bwMode="auto">
              <a:xfrm>
                <a:off x="1097" y="2726"/>
                <a:ext cx="1" cy="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ko-KR" altLang="ko-KR"/>
              </a:p>
            </p:txBody>
          </p:sp>
          <p:sp>
            <p:nvSpPr>
              <p:cNvPr id="269" name="Freeform 237"/>
              <p:cNvSpPr>
                <a:spLocks/>
              </p:cNvSpPr>
              <p:nvPr/>
            </p:nvSpPr>
            <p:spPr bwMode="auto">
              <a:xfrm>
                <a:off x="1040" y="2720"/>
                <a:ext cx="57" cy="12"/>
              </a:xfrm>
              <a:custGeom>
                <a:avLst/>
                <a:gdLst>
                  <a:gd name="T0" fmla="*/ 0 w 57"/>
                  <a:gd name="T1" fmla="*/ 9 h 12"/>
                  <a:gd name="T2" fmla="*/ 0 w 57"/>
                  <a:gd name="T3" fmla="*/ 12 h 12"/>
                  <a:gd name="T4" fmla="*/ 0 w 57"/>
                  <a:gd name="T5" fmla="*/ 12 h 12"/>
                  <a:gd name="T6" fmla="*/ 13 w 57"/>
                  <a:gd name="T7" fmla="*/ 12 h 12"/>
                  <a:gd name="T8" fmla="*/ 22 w 57"/>
                  <a:gd name="T9" fmla="*/ 12 h 12"/>
                  <a:gd name="T10" fmla="*/ 57 w 57"/>
                  <a:gd name="T11" fmla="*/ 9 h 12"/>
                  <a:gd name="T12" fmla="*/ 57 w 57"/>
                  <a:gd name="T13" fmla="*/ 9 h 12"/>
                  <a:gd name="T14" fmla="*/ 57 w 57"/>
                  <a:gd name="T15" fmla="*/ 9 h 12"/>
                  <a:gd name="T16" fmla="*/ 57 w 57"/>
                  <a:gd name="T17" fmla="*/ 6 h 12"/>
                  <a:gd name="T18" fmla="*/ 57 w 57"/>
                  <a:gd name="T19" fmla="*/ 6 h 12"/>
                  <a:gd name="T20" fmla="*/ 51 w 57"/>
                  <a:gd name="T21" fmla="*/ 3 h 12"/>
                  <a:gd name="T22" fmla="*/ 47 w 57"/>
                  <a:gd name="T23" fmla="*/ 3 h 12"/>
                  <a:gd name="T24" fmla="*/ 47 w 57"/>
                  <a:gd name="T25" fmla="*/ 3 h 12"/>
                  <a:gd name="T26" fmla="*/ 28 w 57"/>
                  <a:gd name="T27" fmla="*/ 0 h 12"/>
                  <a:gd name="T28" fmla="*/ 0 w 57"/>
                  <a:gd name="T29" fmla="*/ 3 h 12"/>
                  <a:gd name="T30" fmla="*/ 0 w 57"/>
                  <a:gd name="T31" fmla="*/ 9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7"/>
                  <a:gd name="T49" fmla="*/ 0 h 12"/>
                  <a:gd name="T50" fmla="*/ 57 w 57"/>
                  <a:gd name="T51" fmla="*/ 12 h 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7" h="12">
                    <a:moveTo>
                      <a:pt x="0" y="9"/>
                    </a:moveTo>
                    <a:lnTo>
                      <a:pt x="0" y="12"/>
                    </a:lnTo>
                    <a:lnTo>
                      <a:pt x="13" y="12"/>
                    </a:lnTo>
                    <a:lnTo>
                      <a:pt x="22" y="12"/>
                    </a:lnTo>
                    <a:lnTo>
                      <a:pt x="57" y="9"/>
                    </a:lnTo>
                    <a:lnTo>
                      <a:pt x="57" y="6"/>
                    </a:lnTo>
                    <a:lnTo>
                      <a:pt x="51" y="3"/>
                    </a:lnTo>
                    <a:lnTo>
                      <a:pt x="47" y="3"/>
                    </a:lnTo>
                    <a:lnTo>
                      <a:pt x="28" y="0"/>
                    </a:lnTo>
                    <a:lnTo>
                      <a:pt x="0" y="3"/>
                    </a:lnTo>
                    <a:lnTo>
                      <a:pt x="0" y="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70" name="Freeform 238"/>
              <p:cNvSpPr>
                <a:spLocks/>
              </p:cNvSpPr>
              <p:nvPr/>
            </p:nvSpPr>
            <p:spPr bwMode="auto">
              <a:xfrm>
                <a:off x="1030" y="2723"/>
                <a:ext cx="10" cy="6"/>
              </a:xfrm>
              <a:custGeom>
                <a:avLst/>
                <a:gdLst>
                  <a:gd name="T0" fmla="*/ 10 w 10"/>
                  <a:gd name="T1" fmla="*/ 6 h 6"/>
                  <a:gd name="T2" fmla="*/ 10 w 10"/>
                  <a:gd name="T3" fmla="*/ 0 h 6"/>
                  <a:gd name="T4" fmla="*/ 4 w 10"/>
                  <a:gd name="T5" fmla="*/ 0 h 6"/>
                  <a:gd name="T6" fmla="*/ 4 w 10"/>
                  <a:gd name="T7" fmla="*/ 0 h 6"/>
                  <a:gd name="T8" fmla="*/ 0 w 10"/>
                  <a:gd name="T9" fmla="*/ 3 h 6"/>
                  <a:gd name="T10" fmla="*/ 7 w 10"/>
                  <a:gd name="T11" fmla="*/ 6 h 6"/>
                  <a:gd name="T12" fmla="*/ 10 w 10"/>
                  <a:gd name="T13" fmla="*/ 6 h 6"/>
                  <a:gd name="T14" fmla="*/ 0 60000 65536"/>
                  <a:gd name="T15" fmla="*/ 0 60000 65536"/>
                  <a:gd name="T16" fmla="*/ 0 60000 65536"/>
                  <a:gd name="T17" fmla="*/ 0 60000 65536"/>
                  <a:gd name="T18" fmla="*/ 0 60000 65536"/>
                  <a:gd name="T19" fmla="*/ 0 60000 65536"/>
                  <a:gd name="T20" fmla="*/ 0 60000 65536"/>
                  <a:gd name="T21" fmla="*/ 0 w 10"/>
                  <a:gd name="T22" fmla="*/ 0 h 6"/>
                  <a:gd name="T23" fmla="*/ 10 w 10"/>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6">
                    <a:moveTo>
                      <a:pt x="10" y="6"/>
                    </a:moveTo>
                    <a:lnTo>
                      <a:pt x="10" y="0"/>
                    </a:lnTo>
                    <a:lnTo>
                      <a:pt x="4" y="0"/>
                    </a:lnTo>
                    <a:lnTo>
                      <a:pt x="0" y="3"/>
                    </a:lnTo>
                    <a:lnTo>
                      <a:pt x="7" y="6"/>
                    </a:lnTo>
                    <a:lnTo>
                      <a:pt x="10" y="6"/>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71" name="Freeform 239"/>
              <p:cNvSpPr>
                <a:spLocks/>
              </p:cNvSpPr>
              <p:nvPr/>
            </p:nvSpPr>
            <p:spPr bwMode="auto">
              <a:xfrm>
                <a:off x="986" y="2729"/>
                <a:ext cx="54" cy="13"/>
              </a:xfrm>
              <a:custGeom>
                <a:avLst/>
                <a:gdLst>
                  <a:gd name="T0" fmla="*/ 16 w 54"/>
                  <a:gd name="T1" fmla="*/ 13 h 13"/>
                  <a:gd name="T2" fmla="*/ 51 w 54"/>
                  <a:gd name="T3" fmla="*/ 10 h 13"/>
                  <a:gd name="T4" fmla="*/ 51 w 54"/>
                  <a:gd name="T5" fmla="*/ 10 h 13"/>
                  <a:gd name="T6" fmla="*/ 54 w 54"/>
                  <a:gd name="T7" fmla="*/ 7 h 13"/>
                  <a:gd name="T8" fmla="*/ 48 w 54"/>
                  <a:gd name="T9" fmla="*/ 3 h 13"/>
                  <a:gd name="T10" fmla="*/ 41 w 54"/>
                  <a:gd name="T11" fmla="*/ 0 h 13"/>
                  <a:gd name="T12" fmla="*/ 41 w 54"/>
                  <a:gd name="T13" fmla="*/ 0 h 13"/>
                  <a:gd name="T14" fmla="*/ 22 w 54"/>
                  <a:gd name="T15" fmla="*/ 0 h 13"/>
                  <a:gd name="T16" fmla="*/ 0 w 54"/>
                  <a:gd name="T17" fmla="*/ 3 h 13"/>
                  <a:gd name="T18" fmla="*/ 0 w 54"/>
                  <a:gd name="T19" fmla="*/ 13 h 13"/>
                  <a:gd name="T20" fmla="*/ 0 w 54"/>
                  <a:gd name="T21" fmla="*/ 13 h 13"/>
                  <a:gd name="T22" fmla="*/ 16 w 54"/>
                  <a:gd name="T23" fmla="*/ 13 h 13"/>
                  <a:gd name="T24" fmla="*/ 16 w 54"/>
                  <a:gd name="T25" fmla="*/ 13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
                  <a:gd name="T40" fmla="*/ 0 h 13"/>
                  <a:gd name="T41" fmla="*/ 54 w 54"/>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 h="13">
                    <a:moveTo>
                      <a:pt x="16" y="13"/>
                    </a:moveTo>
                    <a:lnTo>
                      <a:pt x="51" y="10"/>
                    </a:lnTo>
                    <a:lnTo>
                      <a:pt x="54" y="7"/>
                    </a:lnTo>
                    <a:lnTo>
                      <a:pt x="48" y="3"/>
                    </a:lnTo>
                    <a:lnTo>
                      <a:pt x="41" y="0"/>
                    </a:lnTo>
                    <a:lnTo>
                      <a:pt x="22" y="0"/>
                    </a:lnTo>
                    <a:lnTo>
                      <a:pt x="0" y="3"/>
                    </a:lnTo>
                    <a:lnTo>
                      <a:pt x="0" y="13"/>
                    </a:lnTo>
                    <a:lnTo>
                      <a:pt x="16" y="13"/>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72" name="Freeform 240"/>
              <p:cNvSpPr>
                <a:spLocks/>
              </p:cNvSpPr>
              <p:nvPr/>
            </p:nvSpPr>
            <p:spPr bwMode="auto">
              <a:xfrm>
                <a:off x="970" y="2732"/>
                <a:ext cx="16" cy="10"/>
              </a:xfrm>
              <a:custGeom>
                <a:avLst/>
                <a:gdLst>
                  <a:gd name="T0" fmla="*/ 10 w 16"/>
                  <a:gd name="T1" fmla="*/ 10 h 10"/>
                  <a:gd name="T2" fmla="*/ 10 w 16"/>
                  <a:gd name="T3" fmla="*/ 10 h 10"/>
                  <a:gd name="T4" fmla="*/ 16 w 16"/>
                  <a:gd name="T5" fmla="*/ 10 h 10"/>
                  <a:gd name="T6" fmla="*/ 16 w 16"/>
                  <a:gd name="T7" fmla="*/ 0 h 10"/>
                  <a:gd name="T8" fmla="*/ 4 w 16"/>
                  <a:gd name="T9" fmla="*/ 0 h 10"/>
                  <a:gd name="T10" fmla="*/ 4 w 16"/>
                  <a:gd name="T11" fmla="*/ 0 h 10"/>
                  <a:gd name="T12" fmla="*/ 0 w 16"/>
                  <a:gd name="T13" fmla="*/ 4 h 10"/>
                  <a:gd name="T14" fmla="*/ 7 w 16"/>
                  <a:gd name="T15" fmla="*/ 7 h 10"/>
                  <a:gd name="T16" fmla="*/ 10 w 16"/>
                  <a:gd name="T17" fmla="*/ 1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0"/>
                  <a:gd name="T29" fmla="*/ 16 w 1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0">
                    <a:moveTo>
                      <a:pt x="10" y="10"/>
                    </a:moveTo>
                    <a:lnTo>
                      <a:pt x="10" y="10"/>
                    </a:lnTo>
                    <a:lnTo>
                      <a:pt x="16" y="10"/>
                    </a:lnTo>
                    <a:lnTo>
                      <a:pt x="16" y="0"/>
                    </a:lnTo>
                    <a:lnTo>
                      <a:pt x="4" y="0"/>
                    </a:lnTo>
                    <a:lnTo>
                      <a:pt x="0" y="4"/>
                    </a:lnTo>
                    <a:lnTo>
                      <a:pt x="7" y="7"/>
                    </a:lnTo>
                    <a:lnTo>
                      <a:pt x="10" y="10"/>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73" name="Freeform 241"/>
              <p:cNvSpPr>
                <a:spLocks/>
              </p:cNvSpPr>
              <p:nvPr/>
            </p:nvSpPr>
            <p:spPr bwMode="auto">
              <a:xfrm>
                <a:off x="929" y="2739"/>
                <a:ext cx="51" cy="16"/>
              </a:xfrm>
              <a:custGeom>
                <a:avLst/>
                <a:gdLst>
                  <a:gd name="T0" fmla="*/ 10 w 51"/>
                  <a:gd name="T1" fmla="*/ 16 h 16"/>
                  <a:gd name="T2" fmla="*/ 48 w 51"/>
                  <a:gd name="T3" fmla="*/ 9 h 16"/>
                  <a:gd name="T4" fmla="*/ 48 w 51"/>
                  <a:gd name="T5" fmla="*/ 9 h 16"/>
                  <a:gd name="T6" fmla="*/ 51 w 51"/>
                  <a:gd name="T7" fmla="*/ 6 h 16"/>
                  <a:gd name="T8" fmla="*/ 45 w 51"/>
                  <a:gd name="T9" fmla="*/ 3 h 16"/>
                  <a:gd name="T10" fmla="*/ 38 w 51"/>
                  <a:gd name="T11" fmla="*/ 3 h 16"/>
                  <a:gd name="T12" fmla="*/ 38 w 51"/>
                  <a:gd name="T13" fmla="*/ 3 h 16"/>
                  <a:gd name="T14" fmla="*/ 29 w 51"/>
                  <a:gd name="T15" fmla="*/ 0 h 16"/>
                  <a:gd name="T16" fmla="*/ 19 w 51"/>
                  <a:gd name="T17" fmla="*/ 0 h 16"/>
                  <a:gd name="T18" fmla="*/ 0 w 51"/>
                  <a:gd name="T19" fmla="*/ 3 h 16"/>
                  <a:gd name="T20" fmla="*/ 0 w 51"/>
                  <a:gd name="T21" fmla="*/ 12 h 16"/>
                  <a:gd name="T22" fmla="*/ 0 w 51"/>
                  <a:gd name="T23" fmla="*/ 12 h 16"/>
                  <a:gd name="T24" fmla="*/ 10 w 51"/>
                  <a:gd name="T25" fmla="*/ 16 h 16"/>
                  <a:gd name="T26" fmla="*/ 10 w 51"/>
                  <a:gd name="T27" fmla="*/ 16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1"/>
                  <a:gd name="T43" fmla="*/ 0 h 16"/>
                  <a:gd name="T44" fmla="*/ 51 w 51"/>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1" h="16">
                    <a:moveTo>
                      <a:pt x="10" y="16"/>
                    </a:moveTo>
                    <a:lnTo>
                      <a:pt x="48" y="9"/>
                    </a:lnTo>
                    <a:lnTo>
                      <a:pt x="51" y="6"/>
                    </a:lnTo>
                    <a:lnTo>
                      <a:pt x="45" y="3"/>
                    </a:lnTo>
                    <a:lnTo>
                      <a:pt x="38" y="3"/>
                    </a:lnTo>
                    <a:lnTo>
                      <a:pt x="29" y="0"/>
                    </a:lnTo>
                    <a:lnTo>
                      <a:pt x="19" y="0"/>
                    </a:lnTo>
                    <a:lnTo>
                      <a:pt x="0" y="3"/>
                    </a:lnTo>
                    <a:lnTo>
                      <a:pt x="0" y="12"/>
                    </a:lnTo>
                    <a:lnTo>
                      <a:pt x="10" y="16"/>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74" name="Freeform 242"/>
              <p:cNvSpPr>
                <a:spLocks/>
              </p:cNvSpPr>
              <p:nvPr/>
            </p:nvSpPr>
            <p:spPr bwMode="auto">
              <a:xfrm>
                <a:off x="910" y="2742"/>
                <a:ext cx="19" cy="9"/>
              </a:xfrm>
              <a:custGeom>
                <a:avLst/>
                <a:gdLst>
                  <a:gd name="T0" fmla="*/ 10 w 19"/>
                  <a:gd name="T1" fmla="*/ 9 h 9"/>
                  <a:gd name="T2" fmla="*/ 10 w 19"/>
                  <a:gd name="T3" fmla="*/ 9 h 9"/>
                  <a:gd name="T4" fmla="*/ 19 w 19"/>
                  <a:gd name="T5" fmla="*/ 9 h 9"/>
                  <a:gd name="T6" fmla="*/ 19 w 19"/>
                  <a:gd name="T7" fmla="*/ 0 h 9"/>
                  <a:gd name="T8" fmla="*/ 0 w 19"/>
                  <a:gd name="T9" fmla="*/ 3 h 9"/>
                  <a:gd name="T10" fmla="*/ 0 w 19"/>
                  <a:gd name="T11" fmla="*/ 3 h 9"/>
                  <a:gd name="T12" fmla="*/ 0 w 19"/>
                  <a:gd name="T13" fmla="*/ 3 h 9"/>
                  <a:gd name="T14" fmla="*/ 3 w 19"/>
                  <a:gd name="T15" fmla="*/ 6 h 9"/>
                  <a:gd name="T16" fmla="*/ 10 w 19"/>
                  <a:gd name="T17" fmla="*/ 9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9"/>
                  <a:gd name="T29" fmla="*/ 19 w 19"/>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9">
                    <a:moveTo>
                      <a:pt x="10" y="9"/>
                    </a:moveTo>
                    <a:lnTo>
                      <a:pt x="10" y="9"/>
                    </a:lnTo>
                    <a:lnTo>
                      <a:pt x="19" y="9"/>
                    </a:lnTo>
                    <a:lnTo>
                      <a:pt x="19" y="0"/>
                    </a:lnTo>
                    <a:lnTo>
                      <a:pt x="0" y="3"/>
                    </a:lnTo>
                    <a:lnTo>
                      <a:pt x="3" y="6"/>
                    </a:lnTo>
                    <a:lnTo>
                      <a:pt x="10" y="9"/>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75" name="Freeform 243"/>
              <p:cNvSpPr>
                <a:spLocks/>
              </p:cNvSpPr>
              <p:nvPr/>
            </p:nvSpPr>
            <p:spPr bwMode="auto">
              <a:xfrm>
                <a:off x="875" y="2748"/>
                <a:ext cx="42" cy="16"/>
              </a:xfrm>
              <a:custGeom>
                <a:avLst/>
                <a:gdLst>
                  <a:gd name="T0" fmla="*/ 0 w 42"/>
                  <a:gd name="T1" fmla="*/ 16 h 16"/>
                  <a:gd name="T2" fmla="*/ 0 w 42"/>
                  <a:gd name="T3" fmla="*/ 16 h 16"/>
                  <a:gd name="T4" fmla="*/ 0 w 42"/>
                  <a:gd name="T5" fmla="*/ 16 h 16"/>
                  <a:gd name="T6" fmla="*/ 38 w 42"/>
                  <a:gd name="T7" fmla="*/ 10 h 16"/>
                  <a:gd name="T8" fmla="*/ 38 w 42"/>
                  <a:gd name="T9" fmla="*/ 10 h 16"/>
                  <a:gd name="T10" fmla="*/ 42 w 42"/>
                  <a:gd name="T11" fmla="*/ 7 h 16"/>
                  <a:gd name="T12" fmla="*/ 35 w 42"/>
                  <a:gd name="T13" fmla="*/ 3 h 16"/>
                  <a:gd name="T14" fmla="*/ 32 w 42"/>
                  <a:gd name="T15" fmla="*/ 3 h 16"/>
                  <a:gd name="T16" fmla="*/ 32 w 42"/>
                  <a:gd name="T17" fmla="*/ 3 h 16"/>
                  <a:gd name="T18" fmla="*/ 19 w 42"/>
                  <a:gd name="T19" fmla="*/ 0 h 16"/>
                  <a:gd name="T20" fmla="*/ 10 w 42"/>
                  <a:gd name="T21" fmla="*/ 0 h 16"/>
                  <a:gd name="T22" fmla="*/ 0 w 42"/>
                  <a:gd name="T23" fmla="*/ 0 h 16"/>
                  <a:gd name="T24" fmla="*/ 0 w 42"/>
                  <a:gd name="T25" fmla="*/ 16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
                  <a:gd name="T40" fmla="*/ 0 h 16"/>
                  <a:gd name="T41" fmla="*/ 42 w 42"/>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 h="16">
                    <a:moveTo>
                      <a:pt x="0" y="16"/>
                    </a:moveTo>
                    <a:lnTo>
                      <a:pt x="0" y="16"/>
                    </a:lnTo>
                    <a:lnTo>
                      <a:pt x="38" y="10"/>
                    </a:lnTo>
                    <a:lnTo>
                      <a:pt x="42" y="7"/>
                    </a:lnTo>
                    <a:lnTo>
                      <a:pt x="35" y="3"/>
                    </a:lnTo>
                    <a:lnTo>
                      <a:pt x="32" y="3"/>
                    </a:lnTo>
                    <a:lnTo>
                      <a:pt x="19" y="0"/>
                    </a:lnTo>
                    <a:lnTo>
                      <a:pt x="10" y="0"/>
                    </a:lnTo>
                    <a:lnTo>
                      <a:pt x="0" y="0"/>
                    </a:lnTo>
                    <a:lnTo>
                      <a:pt x="0" y="16"/>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76" name="Freeform 244"/>
              <p:cNvSpPr>
                <a:spLocks/>
              </p:cNvSpPr>
              <p:nvPr/>
            </p:nvSpPr>
            <p:spPr bwMode="auto">
              <a:xfrm>
                <a:off x="844" y="2748"/>
                <a:ext cx="31" cy="16"/>
              </a:xfrm>
              <a:custGeom>
                <a:avLst/>
                <a:gdLst>
                  <a:gd name="T0" fmla="*/ 9 w 31"/>
                  <a:gd name="T1" fmla="*/ 13 h 16"/>
                  <a:gd name="T2" fmla="*/ 9 w 31"/>
                  <a:gd name="T3" fmla="*/ 13 h 16"/>
                  <a:gd name="T4" fmla="*/ 22 w 31"/>
                  <a:gd name="T5" fmla="*/ 16 h 16"/>
                  <a:gd name="T6" fmla="*/ 31 w 31"/>
                  <a:gd name="T7" fmla="*/ 16 h 16"/>
                  <a:gd name="T8" fmla="*/ 31 w 31"/>
                  <a:gd name="T9" fmla="*/ 0 h 16"/>
                  <a:gd name="T10" fmla="*/ 3 w 31"/>
                  <a:gd name="T11" fmla="*/ 7 h 16"/>
                  <a:gd name="T12" fmla="*/ 3 w 31"/>
                  <a:gd name="T13" fmla="*/ 7 h 16"/>
                  <a:gd name="T14" fmla="*/ 0 w 31"/>
                  <a:gd name="T15" fmla="*/ 7 h 16"/>
                  <a:gd name="T16" fmla="*/ 6 w 31"/>
                  <a:gd name="T17" fmla="*/ 10 h 16"/>
                  <a:gd name="T18" fmla="*/ 9 w 31"/>
                  <a:gd name="T19" fmla="*/ 13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6"/>
                  <a:gd name="T32" fmla="*/ 31 w 31"/>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6">
                    <a:moveTo>
                      <a:pt x="9" y="13"/>
                    </a:moveTo>
                    <a:lnTo>
                      <a:pt x="9" y="13"/>
                    </a:lnTo>
                    <a:lnTo>
                      <a:pt x="22" y="16"/>
                    </a:lnTo>
                    <a:lnTo>
                      <a:pt x="31" y="16"/>
                    </a:lnTo>
                    <a:lnTo>
                      <a:pt x="31" y="0"/>
                    </a:lnTo>
                    <a:lnTo>
                      <a:pt x="3" y="7"/>
                    </a:lnTo>
                    <a:lnTo>
                      <a:pt x="0" y="7"/>
                    </a:lnTo>
                    <a:lnTo>
                      <a:pt x="6" y="10"/>
                    </a:lnTo>
                    <a:lnTo>
                      <a:pt x="9" y="13"/>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77" name="Freeform 245"/>
              <p:cNvSpPr>
                <a:spLocks/>
              </p:cNvSpPr>
              <p:nvPr/>
            </p:nvSpPr>
            <p:spPr bwMode="auto">
              <a:xfrm>
                <a:off x="818" y="2758"/>
                <a:ext cx="35" cy="16"/>
              </a:xfrm>
              <a:custGeom>
                <a:avLst/>
                <a:gdLst>
                  <a:gd name="T0" fmla="*/ 4 w 35"/>
                  <a:gd name="T1" fmla="*/ 16 h 16"/>
                  <a:gd name="T2" fmla="*/ 32 w 35"/>
                  <a:gd name="T3" fmla="*/ 9 h 16"/>
                  <a:gd name="T4" fmla="*/ 32 w 35"/>
                  <a:gd name="T5" fmla="*/ 9 h 16"/>
                  <a:gd name="T6" fmla="*/ 35 w 35"/>
                  <a:gd name="T7" fmla="*/ 6 h 16"/>
                  <a:gd name="T8" fmla="*/ 29 w 35"/>
                  <a:gd name="T9" fmla="*/ 3 h 16"/>
                  <a:gd name="T10" fmla="*/ 23 w 35"/>
                  <a:gd name="T11" fmla="*/ 3 h 16"/>
                  <a:gd name="T12" fmla="*/ 23 w 35"/>
                  <a:gd name="T13" fmla="*/ 3 h 16"/>
                  <a:gd name="T14" fmla="*/ 13 w 35"/>
                  <a:gd name="T15" fmla="*/ 0 h 16"/>
                  <a:gd name="T16" fmla="*/ 4 w 35"/>
                  <a:gd name="T17" fmla="*/ 0 h 16"/>
                  <a:gd name="T18" fmla="*/ 0 w 35"/>
                  <a:gd name="T19" fmla="*/ 0 h 16"/>
                  <a:gd name="T20" fmla="*/ 4 w 35"/>
                  <a:gd name="T21" fmla="*/ 16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
                  <a:gd name="T34" fmla="*/ 0 h 16"/>
                  <a:gd name="T35" fmla="*/ 35 w 35"/>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 h="16">
                    <a:moveTo>
                      <a:pt x="4" y="16"/>
                    </a:moveTo>
                    <a:lnTo>
                      <a:pt x="32" y="9"/>
                    </a:lnTo>
                    <a:lnTo>
                      <a:pt x="35" y="6"/>
                    </a:lnTo>
                    <a:lnTo>
                      <a:pt x="29" y="3"/>
                    </a:lnTo>
                    <a:lnTo>
                      <a:pt x="23" y="3"/>
                    </a:lnTo>
                    <a:lnTo>
                      <a:pt x="13" y="0"/>
                    </a:lnTo>
                    <a:lnTo>
                      <a:pt x="4" y="0"/>
                    </a:lnTo>
                    <a:lnTo>
                      <a:pt x="0" y="0"/>
                    </a:lnTo>
                    <a:lnTo>
                      <a:pt x="4" y="16"/>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78" name="Freeform 246"/>
              <p:cNvSpPr>
                <a:spLocks/>
              </p:cNvSpPr>
              <p:nvPr/>
            </p:nvSpPr>
            <p:spPr bwMode="auto">
              <a:xfrm>
                <a:off x="777" y="2758"/>
                <a:ext cx="45" cy="16"/>
              </a:xfrm>
              <a:custGeom>
                <a:avLst/>
                <a:gdLst>
                  <a:gd name="T0" fmla="*/ 10 w 45"/>
                  <a:gd name="T1" fmla="*/ 12 h 16"/>
                  <a:gd name="T2" fmla="*/ 10 w 45"/>
                  <a:gd name="T3" fmla="*/ 12 h 16"/>
                  <a:gd name="T4" fmla="*/ 22 w 45"/>
                  <a:gd name="T5" fmla="*/ 16 h 16"/>
                  <a:gd name="T6" fmla="*/ 32 w 45"/>
                  <a:gd name="T7" fmla="*/ 16 h 16"/>
                  <a:gd name="T8" fmla="*/ 45 w 45"/>
                  <a:gd name="T9" fmla="*/ 16 h 16"/>
                  <a:gd name="T10" fmla="*/ 41 w 45"/>
                  <a:gd name="T11" fmla="*/ 0 h 16"/>
                  <a:gd name="T12" fmla="*/ 4 w 45"/>
                  <a:gd name="T13" fmla="*/ 6 h 16"/>
                  <a:gd name="T14" fmla="*/ 4 w 45"/>
                  <a:gd name="T15" fmla="*/ 6 h 16"/>
                  <a:gd name="T16" fmla="*/ 0 w 45"/>
                  <a:gd name="T17" fmla="*/ 9 h 16"/>
                  <a:gd name="T18" fmla="*/ 7 w 45"/>
                  <a:gd name="T19" fmla="*/ 12 h 16"/>
                  <a:gd name="T20" fmla="*/ 10 w 45"/>
                  <a:gd name="T21" fmla="*/ 12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16"/>
                  <a:gd name="T35" fmla="*/ 45 w 45"/>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16">
                    <a:moveTo>
                      <a:pt x="10" y="12"/>
                    </a:moveTo>
                    <a:lnTo>
                      <a:pt x="10" y="12"/>
                    </a:lnTo>
                    <a:lnTo>
                      <a:pt x="22" y="16"/>
                    </a:lnTo>
                    <a:lnTo>
                      <a:pt x="32" y="16"/>
                    </a:lnTo>
                    <a:lnTo>
                      <a:pt x="45" y="16"/>
                    </a:lnTo>
                    <a:lnTo>
                      <a:pt x="41" y="0"/>
                    </a:lnTo>
                    <a:lnTo>
                      <a:pt x="4" y="6"/>
                    </a:lnTo>
                    <a:lnTo>
                      <a:pt x="0" y="9"/>
                    </a:lnTo>
                    <a:lnTo>
                      <a:pt x="7" y="12"/>
                    </a:lnTo>
                    <a:lnTo>
                      <a:pt x="10" y="12"/>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79" name="Freeform 247"/>
              <p:cNvSpPr>
                <a:spLocks/>
              </p:cNvSpPr>
              <p:nvPr/>
            </p:nvSpPr>
            <p:spPr bwMode="auto">
              <a:xfrm>
                <a:off x="765" y="2770"/>
                <a:ext cx="19" cy="10"/>
              </a:xfrm>
              <a:custGeom>
                <a:avLst/>
                <a:gdLst>
                  <a:gd name="T0" fmla="*/ 16 w 19"/>
                  <a:gd name="T1" fmla="*/ 10 h 10"/>
                  <a:gd name="T2" fmla="*/ 16 w 19"/>
                  <a:gd name="T3" fmla="*/ 10 h 10"/>
                  <a:gd name="T4" fmla="*/ 19 w 19"/>
                  <a:gd name="T5" fmla="*/ 7 h 10"/>
                  <a:gd name="T6" fmla="*/ 12 w 19"/>
                  <a:gd name="T7" fmla="*/ 4 h 10"/>
                  <a:gd name="T8" fmla="*/ 9 w 19"/>
                  <a:gd name="T9" fmla="*/ 0 h 10"/>
                  <a:gd name="T10" fmla="*/ 9 w 19"/>
                  <a:gd name="T11" fmla="*/ 0 h 10"/>
                  <a:gd name="T12" fmla="*/ 0 w 19"/>
                  <a:gd name="T13" fmla="*/ 0 h 10"/>
                  <a:gd name="T14" fmla="*/ 0 w 19"/>
                  <a:gd name="T15" fmla="*/ 10 h 10"/>
                  <a:gd name="T16" fmla="*/ 16 w 19"/>
                  <a:gd name="T17" fmla="*/ 1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0"/>
                  <a:gd name="T29" fmla="*/ 19 w 19"/>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0">
                    <a:moveTo>
                      <a:pt x="16" y="10"/>
                    </a:moveTo>
                    <a:lnTo>
                      <a:pt x="16" y="10"/>
                    </a:lnTo>
                    <a:lnTo>
                      <a:pt x="19" y="7"/>
                    </a:lnTo>
                    <a:lnTo>
                      <a:pt x="12" y="4"/>
                    </a:lnTo>
                    <a:lnTo>
                      <a:pt x="9" y="0"/>
                    </a:lnTo>
                    <a:lnTo>
                      <a:pt x="0" y="0"/>
                    </a:lnTo>
                    <a:lnTo>
                      <a:pt x="0" y="10"/>
                    </a:lnTo>
                    <a:lnTo>
                      <a:pt x="16" y="1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80" name="Freeform 248"/>
              <p:cNvSpPr>
                <a:spLocks/>
              </p:cNvSpPr>
              <p:nvPr/>
            </p:nvSpPr>
            <p:spPr bwMode="auto">
              <a:xfrm>
                <a:off x="711" y="2767"/>
                <a:ext cx="54" cy="19"/>
              </a:xfrm>
              <a:custGeom>
                <a:avLst/>
                <a:gdLst>
                  <a:gd name="T0" fmla="*/ 0 w 54"/>
                  <a:gd name="T1" fmla="*/ 13 h 19"/>
                  <a:gd name="T2" fmla="*/ 0 w 54"/>
                  <a:gd name="T3" fmla="*/ 13 h 19"/>
                  <a:gd name="T4" fmla="*/ 3 w 54"/>
                  <a:gd name="T5" fmla="*/ 13 h 19"/>
                  <a:gd name="T6" fmla="*/ 6 w 54"/>
                  <a:gd name="T7" fmla="*/ 16 h 19"/>
                  <a:gd name="T8" fmla="*/ 6 w 54"/>
                  <a:gd name="T9" fmla="*/ 16 h 19"/>
                  <a:gd name="T10" fmla="*/ 19 w 54"/>
                  <a:gd name="T11" fmla="*/ 19 h 19"/>
                  <a:gd name="T12" fmla="*/ 28 w 54"/>
                  <a:gd name="T13" fmla="*/ 19 h 19"/>
                  <a:gd name="T14" fmla="*/ 54 w 54"/>
                  <a:gd name="T15" fmla="*/ 13 h 19"/>
                  <a:gd name="T16" fmla="*/ 54 w 54"/>
                  <a:gd name="T17" fmla="*/ 3 h 19"/>
                  <a:gd name="T18" fmla="*/ 54 w 54"/>
                  <a:gd name="T19" fmla="*/ 3 h 19"/>
                  <a:gd name="T20" fmla="*/ 41 w 54"/>
                  <a:gd name="T21" fmla="*/ 0 h 19"/>
                  <a:gd name="T22" fmla="*/ 0 w 54"/>
                  <a:gd name="T23" fmla="*/ 10 h 19"/>
                  <a:gd name="T24" fmla="*/ 0 w 54"/>
                  <a:gd name="T25" fmla="*/ 10 h 19"/>
                  <a:gd name="T26" fmla="*/ 0 w 54"/>
                  <a:gd name="T27" fmla="*/ 10 h 19"/>
                  <a:gd name="T28" fmla="*/ 0 w 54"/>
                  <a:gd name="T29" fmla="*/ 13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4"/>
                  <a:gd name="T46" fmla="*/ 0 h 19"/>
                  <a:gd name="T47" fmla="*/ 54 w 54"/>
                  <a:gd name="T48" fmla="*/ 19 h 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4" h="19">
                    <a:moveTo>
                      <a:pt x="0" y="13"/>
                    </a:moveTo>
                    <a:lnTo>
                      <a:pt x="0" y="13"/>
                    </a:lnTo>
                    <a:lnTo>
                      <a:pt x="3" y="13"/>
                    </a:lnTo>
                    <a:lnTo>
                      <a:pt x="6" y="16"/>
                    </a:lnTo>
                    <a:lnTo>
                      <a:pt x="19" y="19"/>
                    </a:lnTo>
                    <a:lnTo>
                      <a:pt x="28" y="19"/>
                    </a:lnTo>
                    <a:lnTo>
                      <a:pt x="54" y="13"/>
                    </a:lnTo>
                    <a:lnTo>
                      <a:pt x="54" y="3"/>
                    </a:lnTo>
                    <a:lnTo>
                      <a:pt x="41" y="0"/>
                    </a:lnTo>
                    <a:lnTo>
                      <a:pt x="0" y="10"/>
                    </a:lnTo>
                    <a:lnTo>
                      <a:pt x="0" y="13"/>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81" name="Freeform 249"/>
              <p:cNvSpPr>
                <a:spLocks/>
              </p:cNvSpPr>
              <p:nvPr/>
            </p:nvSpPr>
            <p:spPr bwMode="auto">
              <a:xfrm>
                <a:off x="708" y="2777"/>
                <a:ext cx="3" cy="3"/>
              </a:xfrm>
              <a:custGeom>
                <a:avLst/>
                <a:gdLst>
                  <a:gd name="T0" fmla="*/ 3 w 3"/>
                  <a:gd name="T1" fmla="*/ 3 h 3"/>
                  <a:gd name="T2" fmla="*/ 3 w 3"/>
                  <a:gd name="T3" fmla="*/ 0 h 3"/>
                  <a:gd name="T4" fmla="*/ 3 w 3"/>
                  <a:gd name="T5" fmla="*/ 0 h 3"/>
                  <a:gd name="T6" fmla="*/ 0 w 3"/>
                  <a:gd name="T7" fmla="*/ 0 h 3"/>
                  <a:gd name="T8" fmla="*/ 3 w 3"/>
                  <a:gd name="T9" fmla="*/ 3 h 3"/>
                  <a:gd name="T10" fmla="*/ 3 w 3"/>
                  <a:gd name="T11" fmla="*/ 3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3" y="3"/>
                    </a:moveTo>
                    <a:lnTo>
                      <a:pt x="3" y="0"/>
                    </a:lnTo>
                    <a:lnTo>
                      <a:pt x="0" y="0"/>
                    </a:lnTo>
                    <a:lnTo>
                      <a:pt x="3" y="3"/>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82" name="Freeform 250"/>
              <p:cNvSpPr>
                <a:spLocks/>
              </p:cNvSpPr>
              <p:nvPr/>
            </p:nvSpPr>
            <p:spPr bwMode="auto">
              <a:xfrm>
                <a:off x="711" y="2786"/>
                <a:ext cx="3" cy="3"/>
              </a:xfrm>
              <a:custGeom>
                <a:avLst/>
                <a:gdLst>
                  <a:gd name="T0" fmla="*/ 0 w 3"/>
                  <a:gd name="T1" fmla="*/ 3 h 3"/>
                  <a:gd name="T2" fmla="*/ 0 w 3"/>
                  <a:gd name="T3" fmla="*/ 3 h 3"/>
                  <a:gd name="T4" fmla="*/ 0 w 3"/>
                  <a:gd name="T5" fmla="*/ 3 h 3"/>
                  <a:gd name="T6" fmla="*/ 3 w 3"/>
                  <a:gd name="T7" fmla="*/ 3 h 3"/>
                  <a:gd name="T8" fmla="*/ 0 w 3"/>
                  <a:gd name="T9" fmla="*/ 0 h 3"/>
                  <a:gd name="T10" fmla="*/ 0 w 3"/>
                  <a:gd name="T11" fmla="*/ 3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3"/>
                    </a:moveTo>
                    <a:lnTo>
                      <a:pt x="0" y="3"/>
                    </a:lnTo>
                    <a:lnTo>
                      <a:pt x="3" y="3"/>
                    </a:lnTo>
                    <a:lnTo>
                      <a:pt x="0" y="0"/>
                    </a:lnTo>
                    <a:lnTo>
                      <a:pt x="0" y="3"/>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83" name="Freeform 251"/>
              <p:cNvSpPr>
                <a:spLocks/>
              </p:cNvSpPr>
              <p:nvPr/>
            </p:nvSpPr>
            <p:spPr bwMode="auto">
              <a:xfrm>
                <a:off x="654" y="2780"/>
                <a:ext cx="57" cy="16"/>
              </a:xfrm>
              <a:custGeom>
                <a:avLst/>
                <a:gdLst>
                  <a:gd name="T0" fmla="*/ 13 w 57"/>
                  <a:gd name="T1" fmla="*/ 16 h 16"/>
                  <a:gd name="T2" fmla="*/ 57 w 57"/>
                  <a:gd name="T3" fmla="*/ 9 h 16"/>
                  <a:gd name="T4" fmla="*/ 57 w 57"/>
                  <a:gd name="T5" fmla="*/ 6 h 16"/>
                  <a:gd name="T6" fmla="*/ 57 w 57"/>
                  <a:gd name="T7" fmla="*/ 6 h 16"/>
                  <a:gd name="T8" fmla="*/ 54 w 57"/>
                  <a:gd name="T9" fmla="*/ 3 h 16"/>
                  <a:gd name="T10" fmla="*/ 51 w 57"/>
                  <a:gd name="T11" fmla="*/ 3 h 16"/>
                  <a:gd name="T12" fmla="*/ 51 w 57"/>
                  <a:gd name="T13" fmla="*/ 3 h 16"/>
                  <a:gd name="T14" fmla="*/ 38 w 57"/>
                  <a:gd name="T15" fmla="*/ 0 h 16"/>
                  <a:gd name="T16" fmla="*/ 28 w 57"/>
                  <a:gd name="T17" fmla="*/ 0 h 16"/>
                  <a:gd name="T18" fmla="*/ 0 w 57"/>
                  <a:gd name="T19" fmla="*/ 3 h 16"/>
                  <a:gd name="T20" fmla="*/ 0 w 57"/>
                  <a:gd name="T21" fmla="*/ 16 h 16"/>
                  <a:gd name="T22" fmla="*/ 0 w 57"/>
                  <a:gd name="T23" fmla="*/ 16 h 16"/>
                  <a:gd name="T24" fmla="*/ 13 w 57"/>
                  <a:gd name="T25" fmla="*/ 16 h 16"/>
                  <a:gd name="T26" fmla="*/ 13 w 57"/>
                  <a:gd name="T27" fmla="*/ 16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7"/>
                  <a:gd name="T43" fmla="*/ 0 h 16"/>
                  <a:gd name="T44" fmla="*/ 57 w 57"/>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7" h="16">
                    <a:moveTo>
                      <a:pt x="13" y="16"/>
                    </a:moveTo>
                    <a:lnTo>
                      <a:pt x="57" y="9"/>
                    </a:lnTo>
                    <a:lnTo>
                      <a:pt x="57" y="6"/>
                    </a:lnTo>
                    <a:lnTo>
                      <a:pt x="54" y="3"/>
                    </a:lnTo>
                    <a:lnTo>
                      <a:pt x="51" y="3"/>
                    </a:lnTo>
                    <a:lnTo>
                      <a:pt x="38" y="0"/>
                    </a:lnTo>
                    <a:lnTo>
                      <a:pt x="28" y="0"/>
                    </a:lnTo>
                    <a:lnTo>
                      <a:pt x="0" y="3"/>
                    </a:lnTo>
                    <a:lnTo>
                      <a:pt x="0" y="16"/>
                    </a:lnTo>
                    <a:lnTo>
                      <a:pt x="13" y="16"/>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84" name="Freeform 252"/>
              <p:cNvSpPr>
                <a:spLocks/>
              </p:cNvSpPr>
              <p:nvPr/>
            </p:nvSpPr>
            <p:spPr bwMode="auto">
              <a:xfrm>
                <a:off x="635" y="2783"/>
                <a:ext cx="19" cy="13"/>
              </a:xfrm>
              <a:custGeom>
                <a:avLst/>
                <a:gdLst>
                  <a:gd name="T0" fmla="*/ 9 w 19"/>
                  <a:gd name="T1" fmla="*/ 13 h 13"/>
                  <a:gd name="T2" fmla="*/ 9 w 19"/>
                  <a:gd name="T3" fmla="*/ 13 h 13"/>
                  <a:gd name="T4" fmla="*/ 19 w 19"/>
                  <a:gd name="T5" fmla="*/ 13 h 13"/>
                  <a:gd name="T6" fmla="*/ 19 w 19"/>
                  <a:gd name="T7" fmla="*/ 0 h 13"/>
                  <a:gd name="T8" fmla="*/ 3 w 19"/>
                  <a:gd name="T9" fmla="*/ 3 h 13"/>
                  <a:gd name="T10" fmla="*/ 3 w 19"/>
                  <a:gd name="T11" fmla="*/ 3 h 13"/>
                  <a:gd name="T12" fmla="*/ 0 w 19"/>
                  <a:gd name="T13" fmla="*/ 6 h 13"/>
                  <a:gd name="T14" fmla="*/ 6 w 19"/>
                  <a:gd name="T15" fmla="*/ 10 h 13"/>
                  <a:gd name="T16" fmla="*/ 9 w 19"/>
                  <a:gd name="T17" fmla="*/ 13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3"/>
                  <a:gd name="T29" fmla="*/ 19 w 19"/>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3">
                    <a:moveTo>
                      <a:pt x="9" y="13"/>
                    </a:moveTo>
                    <a:lnTo>
                      <a:pt x="9" y="13"/>
                    </a:lnTo>
                    <a:lnTo>
                      <a:pt x="19" y="13"/>
                    </a:lnTo>
                    <a:lnTo>
                      <a:pt x="19" y="0"/>
                    </a:lnTo>
                    <a:lnTo>
                      <a:pt x="3" y="3"/>
                    </a:lnTo>
                    <a:lnTo>
                      <a:pt x="0" y="6"/>
                    </a:lnTo>
                    <a:lnTo>
                      <a:pt x="6" y="10"/>
                    </a:lnTo>
                    <a:lnTo>
                      <a:pt x="9" y="13"/>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85" name="Freeform 253"/>
              <p:cNvSpPr>
                <a:spLocks/>
              </p:cNvSpPr>
              <p:nvPr/>
            </p:nvSpPr>
            <p:spPr bwMode="auto">
              <a:xfrm>
                <a:off x="600" y="2793"/>
                <a:ext cx="41" cy="15"/>
              </a:xfrm>
              <a:custGeom>
                <a:avLst/>
                <a:gdLst>
                  <a:gd name="T0" fmla="*/ 0 w 41"/>
                  <a:gd name="T1" fmla="*/ 15 h 15"/>
                  <a:gd name="T2" fmla="*/ 38 w 41"/>
                  <a:gd name="T3" fmla="*/ 9 h 15"/>
                  <a:gd name="T4" fmla="*/ 38 w 41"/>
                  <a:gd name="T5" fmla="*/ 9 h 15"/>
                  <a:gd name="T6" fmla="*/ 41 w 41"/>
                  <a:gd name="T7" fmla="*/ 6 h 15"/>
                  <a:gd name="T8" fmla="*/ 35 w 41"/>
                  <a:gd name="T9" fmla="*/ 3 h 15"/>
                  <a:gd name="T10" fmla="*/ 32 w 41"/>
                  <a:gd name="T11" fmla="*/ 3 h 15"/>
                  <a:gd name="T12" fmla="*/ 32 w 41"/>
                  <a:gd name="T13" fmla="*/ 3 h 15"/>
                  <a:gd name="T14" fmla="*/ 19 w 41"/>
                  <a:gd name="T15" fmla="*/ 0 h 15"/>
                  <a:gd name="T16" fmla="*/ 10 w 41"/>
                  <a:gd name="T17" fmla="*/ 0 h 15"/>
                  <a:gd name="T18" fmla="*/ 0 w 41"/>
                  <a:gd name="T19" fmla="*/ 0 h 15"/>
                  <a:gd name="T20" fmla="*/ 0 w 41"/>
                  <a:gd name="T21" fmla="*/ 15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
                  <a:gd name="T34" fmla="*/ 0 h 15"/>
                  <a:gd name="T35" fmla="*/ 41 w 41"/>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 h="15">
                    <a:moveTo>
                      <a:pt x="0" y="15"/>
                    </a:moveTo>
                    <a:lnTo>
                      <a:pt x="38" y="9"/>
                    </a:lnTo>
                    <a:lnTo>
                      <a:pt x="41" y="6"/>
                    </a:lnTo>
                    <a:lnTo>
                      <a:pt x="35" y="3"/>
                    </a:lnTo>
                    <a:lnTo>
                      <a:pt x="32" y="3"/>
                    </a:lnTo>
                    <a:lnTo>
                      <a:pt x="19" y="0"/>
                    </a:lnTo>
                    <a:lnTo>
                      <a:pt x="10" y="0"/>
                    </a:lnTo>
                    <a:lnTo>
                      <a:pt x="0" y="0"/>
                    </a:lnTo>
                    <a:lnTo>
                      <a:pt x="0" y="15"/>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86" name="Freeform 254"/>
              <p:cNvSpPr>
                <a:spLocks/>
              </p:cNvSpPr>
              <p:nvPr/>
            </p:nvSpPr>
            <p:spPr bwMode="auto">
              <a:xfrm>
                <a:off x="559" y="2793"/>
                <a:ext cx="41" cy="15"/>
              </a:xfrm>
              <a:custGeom>
                <a:avLst/>
                <a:gdLst>
                  <a:gd name="T0" fmla="*/ 6 w 41"/>
                  <a:gd name="T1" fmla="*/ 12 h 15"/>
                  <a:gd name="T2" fmla="*/ 13 w 41"/>
                  <a:gd name="T3" fmla="*/ 12 h 15"/>
                  <a:gd name="T4" fmla="*/ 13 w 41"/>
                  <a:gd name="T5" fmla="*/ 12 h 15"/>
                  <a:gd name="T6" fmla="*/ 22 w 41"/>
                  <a:gd name="T7" fmla="*/ 15 h 15"/>
                  <a:gd name="T8" fmla="*/ 35 w 41"/>
                  <a:gd name="T9" fmla="*/ 15 h 15"/>
                  <a:gd name="T10" fmla="*/ 41 w 41"/>
                  <a:gd name="T11" fmla="*/ 15 h 15"/>
                  <a:gd name="T12" fmla="*/ 41 w 41"/>
                  <a:gd name="T13" fmla="*/ 0 h 15"/>
                  <a:gd name="T14" fmla="*/ 3 w 41"/>
                  <a:gd name="T15" fmla="*/ 6 h 15"/>
                  <a:gd name="T16" fmla="*/ 3 w 41"/>
                  <a:gd name="T17" fmla="*/ 6 h 15"/>
                  <a:gd name="T18" fmla="*/ 0 w 41"/>
                  <a:gd name="T19" fmla="*/ 9 h 15"/>
                  <a:gd name="T20" fmla="*/ 6 w 41"/>
                  <a:gd name="T21" fmla="*/ 12 h 15"/>
                  <a:gd name="T22" fmla="*/ 6 w 41"/>
                  <a:gd name="T23" fmla="*/ 12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
                  <a:gd name="T37" fmla="*/ 0 h 15"/>
                  <a:gd name="T38" fmla="*/ 41 w 41"/>
                  <a:gd name="T39" fmla="*/ 15 h 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1" h="15">
                    <a:moveTo>
                      <a:pt x="6" y="12"/>
                    </a:moveTo>
                    <a:lnTo>
                      <a:pt x="13" y="12"/>
                    </a:lnTo>
                    <a:lnTo>
                      <a:pt x="22" y="15"/>
                    </a:lnTo>
                    <a:lnTo>
                      <a:pt x="35" y="15"/>
                    </a:lnTo>
                    <a:lnTo>
                      <a:pt x="41" y="15"/>
                    </a:lnTo>
                    <a:lnTo>
                      <a:pt x="41" y="0"/>
                    </a:lnTo>
                    <a:lnTo>
                      <a:pt x="3" y="6"/>
                    </a:lnTo>
                    <a:lnTo>
                      <a:pt x="0" y="9"/>
                    </a:lnTo>
                    <a:lnTo>
                      <a:pt x="6" y="12"/>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87" name="Freeform 255"/>
              <p:cNvSpPr>
                <a:spLocks/>
              </p:cNvSpPr>
              <p:nvPr/>
            </p:nvSpPr>
            <p:spPr bwMode="auto">
              <a:xfrm>
                <a:off x="1382" y="2713"/>
                <a:ext cx="6" cy="4"/>
              </a:xfrm>
              <a:custGeom>
                <a:avLst/>
                <a:gdLst>
                  <a:gd name="T0" fmla="*/ 6 w 6"/>
                  <a:gd name="T1" fmla="*/ 4 h 4"/>
                  <a:gd name="T2" fmla="*/ 6 w 6"/>
                  <a:gd name="T3" fmla="*/ 4 h 4"/>
                  <a:gd name="T4" fmla="*/ 6 w 6"/>
                  <a:gd name="T5" fmla="*/ 4 h 4"/>
                  <a:gd name="T6" fmla="*/ 0 w 6"/>
                  <a:gd name="T7" fmla="*/ 0 h 4"/>
                  <a:gd name="T8" fmla="*/ 0 w 6"/>
                  <a:gd name="T9" fmla="*/ 4 h 4"/>
                  <a:gd name="T10" fmla="*/ 6 w 6"/>
                  <a:gd name="T11" fmla="*/ 4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6" y="4"/>
                    </a:moveTo>
                    <a:lnTo>
                      <a:pt x="6" y="4"/>
                    </a:lnTo>
                    <a:lnTo>
                      <a:pt x="0" y="0"/>
                    </a:lnTo>
                    <a:lnTo>
                      <a:pt x="0" y="4"/>
                    </a:lnTo>
                    <a:lnTo>
                      <a:pt x="6" y="4"/>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88" name="Freeform 256"/>
              <p:cNvSpPr>
                <a:spLocks/>
              </p:cNvSpPr>
              <p:nvPr/>
            </p:nvSpPr>
            <p:spPr bwMode="auto">
              <a:xfrm>
                <a:off x="1360" y="2707"/>
                <a:ext cx="22" cy="16"/>
              </a:xfrm>
              <a:custGeom>
                <a:avLst/>
                <a:gdLst>
                  <a:gd name="T0" fmla="*/ 22 w 22"/>
                  <a:gd name="T1" fmla="*/ 10 h 16"/>
                  <a:gd name="T2" fmla="*/ 22 w 22"/>
                  <a:gd name="T3" fmla="*/ 6 h 16"/>
                  <a:gd name="T4" fmla="*/ 22 w 22"/>
                  <a:gd name="T5" fmla="*/ 6 h 16"/>
                  <a:gd name="T6" fmla="*/ 22 w 22"/>
                  <a:gd name="T7" fmla="*/ 6 h 16"/>
                  <a:gd name="T8" fmla="*/ 0 w 22"/>
                  <a:gd name="T9" fmla="*/ 0 h 16"/>
                  <a:gd name="T10" fmla="*/ 3 w 22"/>
                  <a:gd name="T11" fmla="*/ 16 h 16"/>
                  <a:gd name="T12" fmla="*/ 22 w 22"/>
                  <a:gd name="T13" fmla="*/ 10 h 16"/>
                  <a:gd name="T14" fmla="*/ 0 60000 65536"/>
                  <a:gd name="T15" fmla="*/ 0 60000 65536"/>
                  <a:gd name="T16" fmla="*/ 0 60000 65536"/>
                  <a:gd name="T17" fmla="*/ 0 60000 65536"/>
                  <a:gd name="T18" fmla="*/ 0 60000 65536"/>
                  <a:gd name="T19" fmla="*/ 0 60000 65536"/>
                  <a:gd name="T20" fmla="*/ 0 60000 65536"/>
                  <a:gd name="T21" fmla="*/ 0 w 22"/>
                  <a:gd name="T22" fmla="*/ 0 h 16"/>
                  <a:gd name="T23" fmla="*/ 22 w 22"/>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6">
                    <a:moveTo>
                      <a:pt x="22" y="10"/>
                    </a:moveTo>
                    <a:lnTo>
                      <a:pt x="22" y="6"/>
                    </a:lnTo>
                    <a:lnTo>
                      <a:pt x="0" y="0"/>
                    </a:lnTo>
                    <a:lnTo>
                      <a:pt x="3" y="16"/>
                    </a:lnTo>
                    <a:lnTo>
                      <a:pt x="22" y="1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89" name="Freeform 257"/>
              <p:cNvSpPr>
                <a:spLocks/>
              </p:cNvSpPr>
              <p:nvPr/>
            </p:nvSpPr>
            <p:spPr bwMode="auto">
              <a:xfrm>
                <a:off x="1337" y="2701"/>
                <a:ext cx="26" cy="25"/>
              </a:xfrm>
              <a:custGeom>
                <a:avLst/>
                <a:gdLst>
                  <a:gd name="T0" fmla="*/ 4 w 26"/>
                  <a:gd name="T1" fmla="*/ 25 h 25"/>
                  <a:gd name="T2" fmla="*/ 26 w 26"/>
                  <a:gd name="T3" fmla="*/ 22 h 25"/>
                  <a:gd name="T4" fmla="*/ 23 w 26"/>
                  <a:gd name="T5" fmla="*/ 6 h 25"/>
                  <a:gd name="T6" fmla="*/ 0 w 26"/>
                  <a:gd name="T7" fmla="*/ 0 h 25"/>
                  <a:gd name="T8" fmla="*/ 4 w 26"/>
                  <a:gd name="T9" fmla="*/ 25 h 25"/>
                  <a:gd name="T10" fmla="*/ 4 w 26"/>
                  <a:gd name="T11" fmla="*/ 25 h 25"/>
                  <a:gd name="T12" fmla="*/ 4 w 26"/>
                  <a:gd name="T13" fmla="*/ 25 h 25"/>
                  <a:gd name="T14" fmla="*/ 4 w 26"/>
                  <a:gd name="T15" fmla="*/ 25 h 25"/>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25"/>
                  <a:gd name="T26" fmla="*/ 26 w 26"/>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25">
                    <a:moveTo>
                      <a:pt x="4" y="25"/>
                    </a:moveTo>
                    <a:lnTo>
                      <a:pt x="26" y="22"/>
                    </a:lnTo>
                    <a:lnTo>
                      <a:pt x="23" y="6"/>
                    </a:lnTo>
                    <a:lnTo>
                      <a:pt x="0" y="0"/>
                    </a:lnTo>
                    <a:lnTo>
                      <a:pt x="4" y="25"/>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90" name="Freeform 258"/>
              <p:cNvSpPr>
                <a:spLocks/>
              </p:cNvSpPr>
              <p:nvPr/>
            </p:nvSpPr>
            <p:spPr bwMode="auto">
              <a:xfrm>
                <a:off x="1315" y="2694"/>
                <a:ext cx="26" cy="32"/>
              </a:xfrm>
              <a:custGeom>
                <a:avLst/>
                <a:gdLst>
                  <a:gd name="T0" fmla="*/ 3 w 26"/>
                  <a:gd name="T1" fmla="*/ 26 h 32"/>
                  <a:gd name="T2" fmla="*/ 10 w 26"/>
                  <a:gd name="T3" fmla="*/ 29 h 32"/>
                  <a:gd name="T4" fmla="*/ 10 w 26"/>
                  <a:gd name="T5" fmla="*/ 29 h 32"/>
                  <a:gd name="T6" fmla="*/ 26 w 26"/>
                  <a:gd name="T7" fmla="*/ 32 h 32"/>
                  <a:gd name="T8" fmla="*/ 22 w 26"/>
                  <a:gd name="T9" fmla="*/ 7 h 32"/>
                  <a:gd name="T10" fmla="*/ 19 w 26"/>
                  <a:gd name="T11" fmla="*/ 4 h 32"/>
                  <a:gd name="T12" fmla="*/ 19 w 26"/>
                  <a:gd name="T13" fmla="*/ 4 h 32"/>
                  <a:gd name="T14" fmla="*/ 0 w 26"/>
                  <a:gd name="T15" fmla="*/ 0 h 32"/>
                  <a:gd name="T16" fmla="*/ 3 w 26"/>
                  <a:gd name="T17" fmla="*/ 26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32"/>
                  <a:gd name="T29" fmla="*/ 26 w 26"/>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32">
                    <a:moveTo>
                      <a:pt x="3" y="26"/>
                    </a:moveTo>
                    <a:lnTo>
                      <a:pt x="10" y="29"/>
                    </a:lnTo>
                    <a:lnTo>
                      <a:pt x="26" y="32"/>
                    </a:lnTo>
                    <a:lnTo>
                      <a:pt x="22" y="7"/>
                    </a:lnTo>
                    <a:lnTo>
                      <a:pt x="19" y="4"/>
                    </a:lnTo>
                    <a:lnTo>
                      <a:pt x="0" y="0"/>
                    </a:lnTo>
                    <a:lnTo>
                      <a:pt x="3" y="26"/>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91" name="Freeform 259"/>
              <p:cNvSpPr>
                <a:spLocks/>
              </p:cNvSpPr>
              <p:nvPr/>
            </p:nvSpPr>
            <p:spPr bwMode="auto">
              <a:xfrm>
                <a:off x="1293" y="2694"/>
                <a:ext cx="25" cy="26"/>
              </a:xfrm>
              <a:custGeom>
                <a:avLst/>
                <a:gdLst>
                  <a:gd name="T0" fmla="*/ 22 w 25"/>
                  <a:gd name="T1" fmla="*/ 0 h 26"/>
                  <a:gd name="T2" fmla="*/ 22 w 25"/>
                  <a:gd name="T3" fmla="*/ 0 h 26"/>
                  <a:gd name="T4" fmla="*/ 22 w 25"/>
                  <a:gd name="T5" fmla="*/ 0 h 26"/>
                  <a:gd name="T6" fmla="*/ 0 w 25"/>
                  <a:gd name="T7" fmla="*/ 4 h 26"/>
                  <a:gd name="T8" fmla="*/ 0 w 25"/>
                  <a:gd name="T9" fmla="*/ 19 h 26"/>
                  <a:gd name="T10" fmla="*/ 25 w 25"/>
                  <a:gd name="T11" fmla="*/ 26 h 26"/>
                  <a:gd name="T12" fmla="*/ 22 w 25"/>
                  <a:gd name="T13" fmla="*/ 0 h 26"/>
                  <a:gd name="T14" fmla="*/ 0 60000 65536"/>
                  <a:gd name="T15" fmla="*/ 0 60000 65536"/>
                  <a:gd name="T16" fmla="*/ 0 60000 65536"/>
                  <a:gd name="T17" fmla="*/ 0 60000 65536"/>
                  <a:gd name="T18" fmla="*/ 0 60000 65536"/>
                  <a:gd name="T19" fmla="*/ 0 60000 65536"/>
                  <a:gd name="T20" fmla="*/ 0 60000 65536"/>
                  <a:gd name="T21" fmla="*/ 0 w 25"/>
                  <a:gd name="T22" fmla="*/ 0 h 26"/>
                  <a:gd name="T23" fmla="*/ 25 w 25"/>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6">
                    <a:moveTo>
                      <a:pt x="22" y="0"/>
                    </a:moveTo>
                    <a:lnTo>
                      <a:pt x="22" y="0"/>
                    </a:lnTo>
                    <a:lnTo>
                      <a:pt x="0" y="4"/>
                    </a:lnTo>
                    <a:lnTo>
                      <a:pt x="0" y="19"/>
                    </a:lnTo>
                    <a:lnTo>
                      <a:pt x="25" y="26"/>
                    </a:lnTo>
                    <a:lnTo>
                      <a:pt x="22"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92" name="Freeform 260"/>
              <p:cNvSpPr>
                <a:spLocks/>
              </p:cNvSpPr>
              <p:nvPr/>
            </p:nvSpPr>
            <p:spPr bwMode="auto">
              <a:xfrm>
                <a:off x="1271" y="2698"/>
                <a:ext cx="22" cy="15"/>
              </a:xfrm>
              <a:custGeom>
                <a:avLst/>
                <a:gdLst>
                  <a:gd name="T0" fmla="*/ 22 w 22"/>
                  <a:gd name="T1" fmla="*/ 0 h 15"/>
                  <a:gd name="T2" fmla="*/ 0 w 22"/>
                  <a:gd name="T3" fmla="*/ 6 h 15"/>
                  <a:gd name="T4" fmla="*/ 0 w 22"/>
                  <a:gd name="T5" fmla="*/ 9 h 15"/>
                  <a:gd name="T6" fmla="*/ 0 w 22"/>
                  <a:gd name="T7" fmla="*/ 9 h 15"/>
                  <a:gd name="T8" fmla="*/ 3 w 22"/>
                  <a:gd name="T9" fmla="*/ 9 h 15"/>
                  <a:gd name="T10" fmla="*/ 22 w 22"/>
                  <a:gd name="T11" fmla="*/ 15 h 15"/>
                  <a:gd name="T12" fmla="*/ 22 w 22"/>
                  <a:gd name="T13" fmla="*/ 0 h 15"/>
                  <a:gd name="T14" fmla="*/ 0 60000 65536"/>
                  <a:gd name="T15" fmla="*/ 0 60000 65536"/>
                  <a:gd name="T16" fmla="*/ 0 60000 65536"/>
                  <a:gd name="T17" fmla="*/ 0 60000 65536"/>
                  <a:gd name="T18" fmla="*/ 0 60000 65536"/>
                  <a:gd name="T19" fmla="*/ 0 60000 65536"/>
                  <a:gd name="T20" fmla="*/ 0 60000 65536"/>
                  <a:gd name="T21" fmla="*/ 0 w 22"/>
                  <a:gd name="T22" fmla="*/ 0 h 15"/>
                  <a:gd name="T23" fmla="*/ 22 w 22"/>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5">
                    <a:moveTo>
                      <a:pt x="22" y="0"/>
                    </a:moveTo>
                    <a:lnTo>
                      <a:pt x="0" y="6"/>
                    </a:lnTo>
                    <a:lnTo>
                      <a:pt x="0" y="9"/>
                    </a:lnTo>
                    <a:lnTo>
                      <a:pt x="3" y="9"/>
                    </a:lnTo>
                    <a:lnTo>
                      <a:pt x="22" y="15"/>
                    </a:lnTo>
                    <a:lnTo>
                      <a:pt x="22" y="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93" name="Freeform 261"/>
              <p:cNvSpPr>
                <a:spLocks/>
              </p:cNvSpPr>
              <p:nvPr/>
            </p:nvSpPr>
            <p:spPr bwMode="auto">
              <a:xfrm>
                <a:off x="1268" y="2704"/>
                <a:ext cx="3" cy="3"/>
              </a:xfrm>
              <a:custGeom>
                <a:avLst/>
                <a:gdLst>
                  <a:gd name="T0" fmla="*/ 3 w 3"/>
                  <a:gd name="T1" fmla="*/ 0 h 3"/>
                  <a:gd name="T2" fmla="*/ 3 w 3"/>
                  <a:gd name="T3" fmla="*/ 0 h 3"/>
                  <a:gd name="T4" fmla="*/ 3 w 3"/>
                  <a:gd name="T5" fmla="*/ 0 h 3"/>
                  <a:gd name="T6" fmla="*/ 0 w 3"/>
                  <a:gd name="T7" fmla="*/ 0 h 3"/>
                  <a:gd name="T8" fmla="*/ 3 w 3"/>
                  <a:gd name="T9" fmla="*/ 3 h 3"/>
                  <a:gd name="T10" fmla="*/ 3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3" y="0"/>
                    </a:moveTo>
                    <a:lnTo>
                      <a:pt x="3" y="0"/>
                    </a:lnTo>
                    <a:lnTo>
                      <a:pt x="0" y="0"/>
                    </a:lnTo>
                    <a:lnTo>
                      <a:pt x="3" y="3"/>
                    </a:lnTo>
                    <a:lnTo>
                      <a:pt x="3"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94" name="Freeform 262"/>
              <p:cNvSpPr>
                <a:spLocks/>
              </p:cNvSpPr>
              <p:nvPr/>
            </p:nvSpPr>
            <p:spPr bwMode="auto">
              <a:xfrm>
                <a:off x="1318" y="2723"/>
                <a:ext cx="7" cy="6"/>
              </a:xfrm>
              <a:custGeom>
                <a:avLst/>
                <a:gdLst>
                  <a:gd name="T0" fmla="*/ 0 w 7"/>
                  <a:gd name="T1" fmla="*/ 6 h 6"/>
                  <a:gd name="T2" fmla="*/ 4 w 7"/>
                  <a:gd name="T3" fmla="*/ 6 h 6"/>
                  <a:gd name="T4" fmla="*/ 4 w 7"/>
                  <a:gd name="T5" fmla="*/ 6 h 6"/>
                  <a:gd name="T6" fmla="*/ 7 w 7"/>
                  <a:gd name="T7" fmla="*/ 6 h 6"/>
                  <a:gd name="T8" fmla="*/ 7 w 7"/>
                  <a:gd name="T9" fmla="*/ 3 h 6"/>
                  <a:gd name="T10" fmla="*/ 0 w 7"/>
                  <a:gd name="T11" fmla="*/ 0 h 6"/>
                  <a:gd name="T12" fmla="*/ 0 w 7"/>
                  <a:gd name="T13" fmla="*/ 6 h 6"/>
                  <a:gd name="T14" fmla="*/ 0 60000 65536"/>
                  <a:gd name="T15" fmla="*/ 0 60000 65536"/>
                  <a:gd name="T16" fmla="*/ 0 60000 65536"/>
                  <a:gd name="T17" fmla="*/ 0 60000 65536"/>
                  <a:gd name="T18" fmla="*/ 0 60000 65536"/>
                  <a:gd name="T19" fmla="*/ 0 60000 65536"/>
                  <a:gd name="T20" fmla="*/ 0 60000 65536"/>
                  <a:gd name="T21" fmla="*/ 0 w 7"/>
                  <a:gd name="T22" fmla="*/ 0 h 6"/>
                  <a:gd name="T23" fmla="*/ 7 w 7"/>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6">
                    <a:moveTo>
                      <a:pt x="0" y="6"/>
                    </a:moveTo>
                    <a:lnTo>
                      <a:pt x="4" y="6"/>
                    </a:lnTo>
                    <a:lnTo>
                      <a:pt x="7" y="6"/>
                    </a:lnTo>
                    <a:lnTo>
                      <a:pt x="7" y="3"/>
                    </a:lnTo>
                    <a:lnTo>
                      <a:pt x="0" y="0"/>
                    </a:lnTo>
                    <a:lnTo>
                      <a:pt x="0" y="6"/>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95" name="Freeform 263"/>
              <p:cNvSpPr>
                <a:spLocks/>
              </p:cNvSpPr>
              <p:nvPr/>
            </p:nvSpPr>
            <p:spPr bwMode="auto">
              <a:xfrm>
                <a:off x="1293" y="2717"/>
                <a:ext cx="25" cy="15"/>
              </a:xfrm>
              <a:custGeom>
                <a:avLst/>
                <a:gdLst>
                  <a:gd name="T0" fmla="*/ 3 w 25"/>
                  <a:gd name="T1" fmla="*/ 15 h 15"/>
                  <a:gd name="T2" fmla="*/ 25 w 25"/>
                  <a:gd name="T3" fmla="*/ 12 h 15"/>
                  <a:gd name="T4" fmla="*/ 25 w 25"/>
                  <a:gd name="T5" fmla="*/ 6 h 15"/>
                  <a:gd name="T6" fmla="*/ 25 w 25"/>
                  <a:gd name="T7" fmla="*/ 6 h 15"/>
                  <a:gd name="T8" fmla="*/ 25 w 25"/>
                  <a:gd name="T9" fmla="*/ 6 h 15"/>
                  <a:gd name="T10" fmla="*/ 0 w 25"/>
                  <a:gd name="T11" fmla="*/ 0 h 15"/>
                  <a:gd name="T12" fmla="*/ 3 w 25"/>
                  <a:gd name="T13" fmla="*/ 15 h 15"/>
                  <a:gd name="T14" fmla="*/ 0 60000 65536"/>
                  <a:gd name="T15" fmla="*/ 0 60000 65536"/>
                  <a:gd name="T16" fmla="*/ 0 60000 65536"/>
                  <a:gd name="T17" fmla="*/ 0 60000 65536"/>
                  <a:gd name="T18" fmla="*/ 0 60000 65536"/>
                  <a:gd name="T19" fmla="*/ 0 60000 65536"/>
                  <a:gd name="T20" fmla="*/ 0 60000 65536"/>
                  <a:gd name="T21" fmla="*/ 0 w 25"/>
                  <a:gd name="T22" fmla="*/ 0 h 15"/>
                  <a:gd name="T23" fmla="*/ 25 w 25"/>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15">
                    <a:moveTo>
                      <a:pt x="3" y="15"/>
                    </a:moveTo>
                    <a:lnTo>
                      <a:pt x="25" y="12"/>
                    </a:lnTo>
                    <a:lnTo>
                      <a:pt x="25" y="6"/>
                    </a:lnTo>
                    <a:lnTo>
                      <a:pt x="0" y="0"/>
                    </a:lnTo>
                    <a:lnTo>
                      <a:pt x="3" y="15"/>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96" name="Freeform 264"/>
              <p:cNvSpPr>
                <a:spLocks/>
              </p:cNvSpPr>
              <p:nvPr/>
            </p:nvSpPr>
            <p:spPr bwMode="auto">
              <a:xfrm>
                <a:off x="1271" y="2710"/>
                <a:ext cx="25" cy="22"/>
              </a:xfrm>
              <a:custGeom>
                <a:avLst/>
                <a:gdLst>
                  <a:gd name="T0" fmla="*/ 3 w 25"/>
                  <a:gd name="T1" fmla="*/ 19 h 22"/>
                  <a:gd name="T2" fmla="*/ 3 w 25"/>
                  <a:gd name="T3" fmla="*/ 22 h 22"/>
                  <a:gd name="T4" fmla="*/ 3 w 25"/>
                  <a:gd name="T5" fmla="*/ 22 h 22"/>
                  <a:gd name="T6" fmla="*/ 22 w 25"/>
                  <a:gd name="T7" fmla="*/ 22 h 22"/>
                  <a:gd name="T8" fmla="*/ 25 w 25"/>
                  <a:gd name="T9" fmla="*/ 22 h 22"/>
                  <a:gd name="T10" fmla="*/ 22 w 25"/>
                  <a:gd name="T11" fmla="*/ 7 h 22"/>
                  <a:gd name="T12" fmla="*/ 0 w 25"/>
                  <a:gd name="T13" fmla="*/ 0 h 22"/>
                  <a:gd name="T14" fmla="*/ 3 w 25"/>
                  <a:gd name="T15" fmla="*/ 19 h 22"/>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2"/>
                  <a:gd name="T26" fmla="*/ 25 w 2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2">
                    <a:moveTo>
                      <a:pt x="3" y="19"/>
                    </a:moveTo>
                    <a:lnTo>
                      <a:pt x="3" y="22"/>
                    </a:lnTo>
                    <a:lnTo>
                      <a:pt x="22" y="22"/>
                    </a:lnTo>
                    <a:lnTo>
                      <a:pt x="25" y="22"/>
                    </a:lnTo>
                    <a:lnTo>
                      <a:pt x="22" y="7"/>
                    </a:lnTo>
                    <a:lnTo>
                      <a:pt x="0" y="0"/>
                    </a:lnTo>
                    <a:lnTo>
                      <a:pt x="3" y="19"/>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97" name="Freeform 265"/>
              <p:cNvSpPr>
                <a:spLocks/>
              </p:cNvSpPr>
              <p:nvPr/>
            </p:nvSpPr>
            <p:spPr bwMode="auto">
              <a:xfrm>
                <a:off x="1249" y="2707"/>
                <a:ext cx="25" cy="22"/>
              </a:xfrm>
              <a:custGeom>
                <a:avLst/>
                <a:gdLst>
                  <a:gd name="T0" fmla="*/ 3 w 25"/>
                  <a:gd name="T1" fmla="*/ 16 h 22"/>
                  <a:gd name="T2" fmla="*/ 25 w 25"/>
                  <a:gd name="T3" fmla="*/ 22 h 22"/>
                  <a:gd name="T4" fmla="*/ 22 w 25"/>
                  <a:gd name="T5" fmla="*/ 3 h 22"/>
                  <a:gd name="T6" fmla="*/ 19 w 25"/>
                  <a:gd name="T7" fmla="*/ 0 h 22"/>
                  <a:gd name="T8" fmla="*/ 19 w 25"/>
                  <a:gd name="T9" fmla="*/ 0 h 22"/>
                  <a:gd name="T10" fmla="*/ 0 w 25"/>
                  <a:gd name="T11" fmla="*/ 0 h 22"/>
                  <a:gd name="T12" fmla="*/ 0 w 25"/>
                  <a:gd name="T13" fmla="*/ 0 h 22"/>
                  <a:gd name="T14" fmla="*/ 3 w 25"/>
                  <a:gd name="T15" fmla="*/ 16 h 22"/>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2"/>
                  <a:gd name="T26" fmla="*/ 25 w 2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2">
                    <a:moveTo>
                      <a:pt x="3" y="16"/>
                    </a:moveTo>
                    <a:lnTo>
                      <a:pt x="25" y="22"/>
                    </a:lnTo>
                    <a:lnTo>
                      <a:pt x="22" y="3"/>
                    </a:lnTo>
                    <a:lnTo>
                      <a:pt x="19" y="0"/>
                    </a:lnTo>
                    <a:lnTo>
                      <a:pt x="0" y="0"/>
                    </a:lnTo>
                    <a:lnTo>
                      <a:pt x="3" y="16"/>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98" name="Freeform 266"/>
              <p:cNvSpPr>
                <a:spLocks/>
              </p:cNvSpPr>
              <p:nvPr/>
            </p:nvSpPr>
            <p:spPr bwMode="auto">
              <a:xfrm>
                <a:off x="1227" y="2707"/>
                <a:ext cx="25" cy="16"/>
              </a:xfrm>
              <a:custGeom>
                <a:avLst/>
                <a:gdLst>
                  <a:gd name="T0" fmla="*/ 0 w 25"/>
                  <a:gd name="T1" fmla="*/ 3 h 16"/>
                  <a:gd name="T2" fmla="*/ 0 w 25"/>
                  <a:gd name="T3" fmla="*/ 10 h 16"/>
                  <a:gd name="T4" fmla="*/ 25 w 25"/>
                  <a:gd name="T5" fmla="*/ 16 h 16"/>
                  <a:gd name="T6" fmla="*/ 22 w 25"/>
                  <a:gd name="T7" fmla="*/ 0 h 16"/>
                  <a:gd name="T8" fmla="*/ 0 w 25"/>
                  <a:gd name="T9" fmla="*/ 3 h 16"/>
                  <a:gd name="T10" fmla="*/ 0 60000 65536"/>
                  <a:gd name="T11" fmla="*/ 0 60000 65536"/>
                  <a:gd name="T12" fmla="*/ 0 60000 65536"/>
                  <a:gd name="T13" fmla="*/ 0 60000 65536"/>
                  <a:gd name="T14" fmla="*/ 0 60000 65536"/>
                  <a:gd name="T15" fmla="*/ 0 w 25"/>
                  <a:gd name="T16" fmla="*/ 0 h 16"/>
                  <a:gd name="T17" fmla="*/ 25 w 25"/>
                  <a:gd name="T18" fmla="*/ 16 h 16"/>
                </a:gdLst>
                <a:ahLst/>
                <a:cxnLst>
                  <a:cxn ang="T10">
                    <a:pos x="T0" y="T1"/>
                  </a:cxn>
                  <a:cxn ang="T11">
                    <a:pos x="T2" y="T3"/>
                  </a:cxn>
                  <a:cxn ang="T12">
                    <a:pos x="T4" y="T5"/>
                  </a:cxn>
                  <a:cxn ang="T13">
                    <a:pos x="T6" y="T7"/>
                  </a:cxn>
                  <a:cxn ang="T14">
                    <a:pos x="T8" y="T9"/>
                  </a:cxn>
                </a:cxnLst>
                <a:rect l="T15" t="T16" r="T17" b="T18"/>
                <a:pathLst>
                  <a:path w="25" h="16">
                    <a:moveTo>
                      <a:pt x="0" y="3"/>
                    </a:moveTo>
                    <a:lnTo>
                      <a:pt x="0" y="10"/>
                    </a:lnTo>
                    <a:lnTo>
                      <a:pt x="25" y="16"/>
                    </a:lnTo>
                    <a:lnTo>
                      <a:pt x="22" y="0"/>
                    </a:lnTo>
                    <a:lnTo>
                      <a:pt x="0" y="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99" name="Freeform 267"/>
              <p:cNvSpPr>
                <a:spLocks/>
              </p:cNvSpPr>
              <p:nvPr/>
            </p:nvSpPr>
            <p:spPr bwMode="auto">
              <a:xfrm>
                <a:off x="1220" y="2710"/>
                <a:ext cx="7" cy="7"/>
              </a:xfrm>
              <a:custGeom>
                <a:avLst/>
                <a:gdLst>
                  <a:gd name="T0" fmla="*/ 7 w 7"/>
                  <a:gd name="T1" fmla="*/ 0 h 7"/>
                  <a:gd name="T2" fmla="*/ 0 w 7"/>
                  <a:gd name="T3" fmla="*/ 0 h 7"/>
                  <a:gd name="T4" fmla="*/ 0 w 7"/>
                  <a:gd name="T5" fmla="*/ 0 h 7"/>
                  <a:gd name="T6" fmla="*/ 0 w 7"/>
                  <a:gd name="T7" fmla="*/ 3 h 7"/>
                  <a:gd name="T8" fmla="*/ 7 w 7"/>
                  <a:gd name="T9" fmla="*/ 7 h 7"/>
                  <a:gd name="T10" fmla="*/ 7 w 7"/>
                  <a:gd name="T11" fmla="*/ 7 h 7"/>
                  <a:gd name="T12" fmla="*/ 7 w 7"/>
                  <a:gd name="T13" fmla="*/ 0 h 7"/>
                  <a:gd name="T14" fmla="*/ 0 60000 65536"/>
                  <a:gd name="T15" fmla="*/ 0 60000 65536"/>
                  <a:gd name="T16" fmla="*/ 0 60000 65536"/>
                  <a:gd name="T17" fmla="*/ 0 60000 65536"/>
                  <a:gd name="T18" fmla="*/ 0 60000 65536"/>
                  <a:gd name="T19" fmla="*/ 0 60000 65536"/>
                  <a:gd name="T20" fmla="*/ 0 60000 65536"/>
                  <a:gd name="T21" fmla="*/ 0 w 7"/>
                  <a:gd name="T22" fmla="*/ 0 h 7"/>
                  <a:gd name="T23" fmla="*/ 7 w 7"/>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7">
                    <a:moveTo>
                      <a:pt x="7" y="0"/>
                    </a:moveTo>
                    <a:lnTo>
                      <a:pt x="0" y="0"/>
                    </a:lnTo>
                    <a:lnTo>
                      <a:pt x="0" y="3"/>
                    </a:lnTo>
                    <a:lnTo>
                      <a:pt x="7" y="7"/>
                    </a:lnTo>
                    <a:lnTo>
                      <a:pt x="7" y="0"/>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00" name="Freeform 268"/>
              <p:cNvSpPr>
                <a:spLocks/>
              </p:cNvSpPr>
              <p:nvPr/>
            </p:nvSpPr>
            <p:spPr bwMode="auto">
              <a:xfrm>
                <a:off x="1252" y="2726"/>
                <a:ext cx="22" cy="16"/>
              </a:xfrm>
              <a:custGeom>
                <a:avLst/>
                <a:gdLst>
                  <a:gd name="T0" fmla="*/ 0 w 22"/>
                  <a:gd name="T1" fmla="*/ 16 h 16"/>
                  <a:gd name="T2" fmla="*/ 19 w 22"/>
                  <a:gd name="T3" fmla="*/ 13 h 16"/>
                  <a:gd name="T4" fmla="*/ 19 w 22"/>
                  <a:gd name="T5" fmla="*/ 13 h 16"/>
                  <a:gd name="T6" fmla="*/ 22 w 22"/>
                  <a:gd name="T7" fmla="*/ 10 h 16"/>
                  <a:gd name="T8" fmla="*/ 22 w 22"/>
                  <a:gd name="T9" fmla="*/ 10 h 16"/>
                  <a:gd name="T10" fmla="*/ 16 w 22"/>
                  <a:gd name="T11" fmla="*/ 6 h 16"/>
                  <a:gd name="T12" fmla="*/ 0 w 22"/>
                  <a:gd name="T13" fmla="*/ 0 h 16"/>
                  <a:gd name="T14" fmla="*/ 0 w 22"/>
                  <a:gd name="T15" fmla="*/ 16 h 16"/>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6"/>
                  <a:gd name="T26" fmla="*/ 22 w 22"/>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6">
                    <a:moveTo>
                      <a:pt x="0" y="16"/>
                    </a:moveTo>
                    <a:lnTo>
                      <a:pt x="19" y="13"/>
                    </a:lnTo>
                    <a:lnTo>
                      <a:pt x="22" y="10"/>
                    </a:lnTo>
                    <a:lnTo>
                      <a:pt x="16" y="6"/>
                    </a:lnTo>
                    <a:lnTo>
                      <a:pt x="0" y="0"/>
                    </a:lnTo>
                    <a:lnTo>
                      <a:pt x="0" y="16"/>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01" name="Freeform 269"/>
              <p:cNvSpPr>
                <a:spLocks/>
              </p:cNvSpPr>
              <p:nvPr/>
            </p:nvSpPr>
            <p:spPr bwMode="auto">
              <a:xfrm>
                <a:off x="1230" y="2720"/>
                <a:ext cx="22" cy="22"/>
              </a:xfrm>
              <a:custGeom>
                <a:avLst/>
                <a:gdLst>
                  <a:gd name="T0" fmla="*/ 0 w 22"/>
                  <a:gd name="T1" fmla="*/ 22 h 22"/>
                  <a:gd name="T2" fmla="*/ 0 w 22"/>
                  <a:gd name="T3" fmla="*/ 22 h 22"/>
                  <a:gd name="T4" fmla="*/ 12 w 22"/>
                  <a:gd name="T5" fmla="*/ 22 h 22"/>
                  <a:gd name="T6" fmla="*/ 22 w 22"/>
                  <a:gd name="T7" fmla="*/ 22 h 22"/>
                  <a:gd name="T8" fmla="*/ 22 w 22"/>
                  <a:gd name="T9" fmla="*/ 6 h 22"/>
                  <a:gd name="T10" fmla="*/ 0 w 22"/>
                  <a:gd name="T11" fmla="*/ 0 h 22"/>
                  <a:gd name="T12" fmla="*/ 0 w 22"/>
                  <a:gd name="T13" fmla="*/ 22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22"/>
                    </a:moveTo>
                    <a:lnTo>
                      <a:pt x="0" y="22"/>
                    </a:lnTo>
                    <a:lnTo>
                      <a:pt x="12" y="22"/>
                    </a:lnTo>
                    <a:lnTo>
                      <a:pt x="22" y="22"/>
                    </a:lnTo>
                    <a:lnTo>
                      <a:pt x="22" y="6"/>
                    </a:lnTo>
                    <a:lnTo>
                      <a:pt x="0" y="0"/>
                    </a:lnTo>
                    <a:lnTo>
                      <a:pt x="0" y="22"/>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02" name="Freeform 270"/>
              <p:cNvSpPr>
                <a:spLocks/>
              </p:cNvSpPr>
              <p:nvPr/>
            </p:nvSpPr>
            <p:spPr bwMode="auto">
              <a:xfrm>
                <a:off x="1204" y="2713"/>
                <a:ext cx="26" cy="29"/>
              </a:xfrm>
              <a:custGeom>
                <a:avLst/>
                <a:gdLst>
                  <a:gd name="T0" fmla="*/ 4 w 26"/>
                  <a:gd name="T1" fmla="*/ 23 h 29"/>
                  <a:gd name="T2" fmla="*/ 19 w 26"/>
                  <a:gd name="T3" fmla="*/ 26 h 29"/>
                  <a:gd name="T4" fmla="*/ 19 w 26"/>
                  <a:gd name="T5" fmla="*/ 26 h 29"/>
                  <a:gd name="T6" fmla="*/ 26 w 26"/>
                  <a:gd name="T7" fmla="*/ 29 h 29"/>
                  <a:gd name="T8" fmla="*/ 26 w 26"/>
                  <a:gd name="T9" fmla="*/ 7 h 29"/>
                  <a:gd name="T10" fmla="*/ 13 w 26"/>
                  <a:gd name="T11" fmla="*/ 4 h 29"/>
                  <a:gd name="T12" fmla="*/ 13 w 26"/>
                  <a:gd name="T13" fmla="*/ 4 h 29"/>
                  <a:gd name="T14" fmla="*/ 0 w 26"/>
                  <a:gd name="T15" fmla="*/ 0 h 29"/>
                  <a:gd name="T16" fmla="*/ 4 w 26"/>
                  <a:gd name="T17" fmla="*/ 23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9"/>
                  <a:gd name="T29" fmla="*/ 26 w 26"/>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9">
                    <a:moveTo>
                      <a:pt x="4" y="23"/>
                    </a:moveTo>
                    <a:lnTo>
                      <a:pt x="19" y="26"/>
                    </a:lnTo>
                    <a:lnTo>
                      <a:pt x="26" y="29"/>
                    </a:lnTo>
                    <a:lnTo>
                      <a:pt x="26" y="7"/>
                    </a:lnTo>
                    <a:lnTo>
                      <a:pt x="13" y="4"/>
                    </a:lnTo>
                    <a:lnTo>
                      <a:pt x="0" y="0"/>
                    </a:lnTo>
                    <a:lnTo>
                      <a:pt x="4" y="23"/>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03" name="Freeform 271"/>
              <p:cNvSpPr>
                <a:spLocks/>
              </p:cNvSpPr>
              <p:nvPr/>
            </p:nvSpPr>
            <p:spPr bwMode="auto">
              <a:xfrm>
                <a:off x="1186" y="2713"/>
                <a:ext cx="22" cy="23"/>
              </a:xfrm>
              <a:custGeom>
                <a:avLst/>
                <a:gdLst>
                  <a:gd name="T0" fmla="*/ 0 w 22"/>
                  <a:gd name="T1" fmla="*/ 16 h 23"/>
                  <a:gd name="T2" fmla="*/ 22 w 22"/>
                  <a:gd name="T3" fmla="*/ 23 h 23"/>
                  <a:gd name="T4" fmla="*/ 18 w 22"/>
                  <a:gd name="T5" fmla="*/ 0 h 23"/>
                  <a:gd name="T6" fmla="*/ 18 w 22"/>
                  <a:gd name="T7" fmla="*/ 0 h 23"/>
                  <a:gd name="T8" fmla="*/ 12 w 22"/>
                  <a:gd name="T9" fmla="*/ 0 h 23"/>
                  <a:gd name="T10" fmla="*/ 0 w 22"/>
                  <a:gd name="T11" fmla="*/ 4 h 23"/>
                  <a:gd name="T12" fmla="*/ 0 w 22"/>
                  <a:gd name="T13" fmla="*/ 16 h 23"/>
                  <a:gd name="T14" fmla="*/ 0 60000 65536"/>
                  <a:gd name="T15" fmla="*/ 0 60000 65536"/>
                  <a:gd name="T16" fmla="*/ 0 60000 65536"/>
                  <a:gd name="T17" fmla="*/ 0 60000 65536"/>
                  <a:gd name="T18" fmla="*/ 0 60000 65536"/>
                  <a:gd name="T19" fmla="*/ 0 60000 65536"/>
                  <a:gd name="T20" fmla="*/ 0 60000 65536"/>
                  <a:gd name="T21" fmla="*/ 0 w 22"/>
                  <a:gd name="T22" fmla="*/ 0 h 23"/>
                  <a:gd name="T23" fmla="*/ 22 w 22"/>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3">
                    <a:moveTo>
                      <a:pt x="0" y="16"/>
                    </a:moveTo>
                    <a:lnTo>
                      <a:pt x="22" y="23"/>
                    </a:lnTo>
                    <a:lnTo>
                      <a:pt x="18" y="0"/>
                    </a:lnTo>
                    <a:lnTo>
                      <a:pt x="12" y="0"/>
                    </a:lnTo>
                    <a:lnTo>
                      <a:pt x="0" y="4"/>
                    </a:lnTo>
                    <a:lnTo>
                      <a:pt x="0" y="16"/>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04" name="Freeform 272"/>
              <p:cNvSpPr>
                <a:spLocks/>
              </p:cNvSpPr>
              <p:nvPr/>
            </p:nvSpPr>
            <p:spPr bwMode="auto">
              <a:xfrm>
                <a:off x="1167" y="2717"/>
                <a:ext cx="19" cy="12"/>
              </a:xfrm>
              <a:custGeom>
                <a:avLst/>
                <a:gdLst>
                  <a:gd name="T0" fmla="*/ 19 w 19"/>
                  <a:gd name="T1" fmla="*/ 12 h 12"/>
                  <a:gd name="T2" fmla="*/ 19 w 19"/>
                  <a:gd name="T3" fmla="*/ 0 h 12"/>
                  <a:gd name="T4" fmla="*/ 3 w 19"/>
                  <a:gd name="T5" fmla="*/ 3 h 12"/>
                  <a:gd name="T6" fmla="*/ 3 w 19"/>
                  <a:gd name="T7" fmla="*/ 3 h 12"/>
                  <a:gd name="T8" fmla="*/ 0 w 19"/>
                  <a:gd name="T9" fmla="*/ 3 h 12"/>
                  <a:gd name="T10" fmla="*/ 0 w 19"/>
                  <a:gd name="T11" fmla="*/ 6 h 12"/>
                  <a:gd name="T12" fmla="*/ 6 w 19"/>
                  <a:gd name="T13" fmla="*/ 6 h 12"/>
                  <a:gd name="T14" fmla="*/ 19 w 19"/>
                  <a:gd name="T15" fmla="*/ 12 h 12"/>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2"/>
                  <a:gd name="T26" fmla="*/ 19 w 19"/>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2">
                    <a:moveTo>
                      <a:pt x="19" y="12"/>
                    </a:moveTo>
                    <a:lnTo>
                      <a:pt x="19" y="0"/>
                    </a:lnTo>
                    <a:lnTo>
                      <a:pt x="3" y="3"/>
                    </a:lnTo>
                    <a:lnTo>
                      <a:pt x="0" y="3"/>
                    </a:lnTo>
                    <a:lnTo>
                      <a:pt x="0" y="6"/>
                    </a:lnTo>
                    <a:lnTo>
                      <a:pt x="6" y="6"/>
                    </a:lnTo>
                    <a:lnTo>
                      <a:pt x="19" y="12"/>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05" name="Freeform 273"/>
              <p:cNvSpPr>
                <a:spLocks/>
              </p:cNvSpPr>
              <p:nvPr/>
            </p:nvSpPr>
            <p:spPr bwMode="auto">
              <a:xfrm>
                <a:off x="1208" y="2739"/>
                <a:ext cx="12" cy="9"/>
              </a:xfrm>
              <a:custGeom>
                <a:avLst/>
                <a:gdLst>
                  <a:gd name="T0" fmla="*/ 0 w 12"/>
                  <a:gd name="T1" fmla="*/ 9 h 9"/>
                  <a:gd name="T2" fmla="*/ 9 w 12"/>
                  <a:gd name="T3" fmla="*/ 6 h 9"/>
                  <a:gd name="T4" fmla="*/ 9 w 12"/>
                  <a:gd name="T5" fmla="*/ 6 h 9"/>
                  <a:gd name="T6" fmla="*/ 12 w 12"/>
                  <a:gd name="T7" fmla="*/ 6 h 9"/>
                  <a:gd name="T8" fmla="*/ 12 w 12"/>
                  <a:gd name="T9" fmla="*/ 6 h 9"/>
                  <a:gd name="T10" fmla="*/ 6 w 12"/>
                  <a:gd name="T11" fmla="*/ 3 h 9"/>
                  <a:gd name="T12" fmla="*/ 0 w 12"/>
                  <a:gd name="T13" fmla="*/ 0 h 9"/>
                  <a:gd name="T14" fmla="*/ 0 w 12"/>
                  <a:gd name="T15" fmla="*/ 9 h 9"/>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9"/>
                  <a:gd name="T26" fmla="*/ 12 w 12"/>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9">
                    <a:moveTo>
                      <a:pt x="0" y="9"/>
                    </a:moveTo>
                    <a:lnTo>
                      <a:pt x="9" y="6"/>
                    </a:lnTo>
                    <a:lnTo>
                      <a:pt x="12" y="6"/>
                    </a:lnTo>
                    <a:lnTo>
                      <a:pt x="6" y="3"/>
                    </a:lnTo>
                    <a:lnTo>
                      <a:pt x="0" y="0"/>
                    </a:lnTo>
                    <a:lnTo>
                      <a:pt x="0" y="9"/>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06" name="Freeform 274"/>
              <p:cNvSpPr>
                <a:spLocks/>
              </p:cNvSpPr>
              <p:nvPr/>
            </p:nvSpPr>
            <p:spPr bwMode="auto">
              <a:xfrm>
                <a:off x="1186" y="2732"/>
                <a:ext cx="22" cy="19"/>
              </a:xfrm>
              <a:custGeom>
                <a:avLst/>
                <a:gdLst>
                  <a:gd name="T0" fmla="*/ 0 w 22"/>
                  <a:gd name="T1" fmla="*/ 19 h 19"/>
                  <a:gd name="T2" fmla="*/ 0 w 22"/>
                  <a:gd name="T3" fmla="*/ 19 h 19"/>
                  <a:gd name="T4" fmla="*/ 3 w 22"/>
                  <a:gd name="T5" fmla="*/ 19 h 19"/>
                  <a:gd name="T6" fmla="*/ 22 w 22"/>
                  <a:gd name="T7" fmla="*/ 16 h 19"/>
                  <a:gd name="T8" fmla="*/ 22 w 22"/>
                  <a:gd name="T9" fmla="*/ 7 h 19"/>
                  <a:gd name="T10" fmla="*/ 0 w 22"/>
                  <a:gd name="T11" fmla="*/ 0 h 19"/>
                  <a:gd name="T12" fmla="*/ 0 w 22"/>
                  <a:gd name="T13" fmla="*/ 19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0" y="19"/>
                    </a:moveTo>
                    <a:lnTo>
                      <a:pt x="0" y="19"/>
                    </a:lnTo>
                    <a:lnTo>
                      <a:pt x="3" y="19"/>
                    </a:lnTo>
                    <a:lnTo>
                      <a:pt x="22" y="16"/>
                    </a:lnTo>
                    <a:lnTo>
                      <a:pt x="22" y="7"/>
                    </a:lnTo>
                    <a:lnTo>
                      <a:pt x="0" y="0"/>
                    </a:lnTo>
                    <a:lnTo>
                      <a:pt x="0" y="19"/>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07" name="Freeform 275"/>
              <p:cNvSpPr>
                <a:spLocks/>
              </p:cNvSpPr>
              <p:nvPr/>
            </p:nvSpPr>
            <p:spPr bwMode="auto">
              <a:xfrm>
                <a:off x="1163" y="2726"/>
                <a:ext cx="23" cy="25"/>
              </a:xfrm>
              <a:custGeom>
                <a:avLst/>
                <a:gdLst>
                  <a:gd name="T0" fmla="*/ 0 w 23"/>
                  <a:gd name="T1" fmla="*/ 22 h 25"/>
                  <a:gd name="T2" fmla="*/ 4 w 23"/>
                  <a:gd name="T3" fmla="*/ 22 h 25"/>
                  <a:gd name="T4" fmla="*/ 4 w 23"/>
                  <a:gd name="T5" fmla="*/ 22 h 25"/>
                  <a:gd name="T6" fmla="*/ 23 w 23"/>
                  <a:gd name="T7" fmla="*/ 25 h 25"/>
                  <a:gd name="T8" fmla="*/ 23 w 23"/>
                  <a:gd name="T9" fmla="*/ 6 h 25"/>
                  <a:gd name="T10" fmla="*/ 0 w 23"/>
                  <a:gd name="T11" fmla="*/ 0 h 25"/>
                  <a:gd name="T12" fmla="*/ 0 w 23"/>
                  <a:gd name="T13" fmla="*/ 0 h 25"/>
                  <a:gd name="T14" fmla="*/ 0 w 23"/>
                  <a:gd name="T15" fmla="*/ 0 h 25"/>
                  <a:gd name="T16" fmla="*/ 0 w 23"/>
                  <a:gd name="T17" fmla="*/ 22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25"/>
                  <a:gd name="T29" fmla="*/ 23 w 23"/>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25">
                    <a:moveTo>
                      <a:pt x="0" y="22"/>
                    </a:moveTo>
                    <a:lnTo>
                      <a:pt x="4" y="22"/>
                    </a:lnTo>
                    <a:lnTo>
                      <a:pt x="23" y="25"/>
                    </a:lnTo>
                    <a:lnTo>
                      <a:pt x="23" y="6"/>
                    </a:lnTo>
                    <a:lnTo>
                      <a:pt x="0" y="0"/>
                    </a:lnTo>
                    <a:lnTo>
                      <a:pt x="0" y="22"/>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08" name="Freeform 276"/>
              <p:cNvSpPr>
                <a:spLocks/>
              </p:cNvSpPr>
              <p:nvPr/>
            </p:nvSpPr>
            <p:spPr bwMode="auto">
              <a:xfrm>
                <a:off x="1141" y="2723"/>
                <a:ext cx="22" cy="25"/>
              </a:xfrm>
              <a:custGeom>
                <a:avLst/>
                <a:gdLst>
                  <a:gd name="T0" fmla="*/ 0 w 22"/>
                  <a:gd name="T1" fmla="*/ 19 h 25"/>
                  <a:gd name="T2" fmla="*/ 22 w 22"/>
                  <a:gd name="T3" fmla="*/ 25 h 25"/>
                  <a:gd name="T4" fmla="*/ 22 w 22"/>
                  <a:gd name="T5" fmla="*/ 3 h 25"/>
                  <a:gd name="T6" fmla="*/ 22 w 22"/>
                  <a:gd name="T7" fmla="*/ 3 h 25"/>
                  <a:gd name="T8" fmla="*/ 3 w 22"/>
                  <a:gd name="T9" fmla="*/ 0 h 25"/>
                  <a:gd name="T10" fmla="*/ 0 w 22"/>
                  <a:gd name="T11" fmla="*/ 0 h 25"/>
                  <a:gd name="T12" fmla="*/ 0 w 22"/>
                  <a:gd name="T13" fmla="*/ 19 h 25"/>
                  <a:gd name="T14" fmla="*/ 0 60000 65536"/>
                  <a:gd name="T15" fmla="*/ 0 60000 65536"/>
                  <a:gd name="T16" fmla="*/ 0 60000 65536"/>
                  <a:gd name="T17" fmla="*/ 0 60000 65536"/>
                  <a:gd name="T18" fmla="*/ 0 60000 65536"/>
                  <a:gd name="T19" fmla="*/ 0 60000 65536"/>
                  <a:gd name="T20" fmla="*/ 0 60000 65536"/>
                  <a:gd name="T21" fmla="*/ 0 w 22"/>
                  <a:gd name="T22" fmla="*/ 0 h 25"/>
                  <a:gd name="T23" fmla="*/ 22 w 2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5">
                    <a:moveTo>
                      <a:pt x="0" y="19"/>
                    </a:moveTo>
                    <a:lnTo>
                      <a:pt x="22" y="25"/>
                    </a:lnTo>
                    <a:lnTo>
                      <a:pt x="22" y="3"/>
                    </a:lnTo>
                    <a:lnTo>
                      <a:pt x="3" y="0"/>
                    </a:lnTo>
                    <a:lnTo>
                      <a:pt x="0" y="0"/>
                    </a:lnTo>
                    <a:lnTo>
                      <a:pt x="0" y="19"/>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09" name="Freeform 277"/>
              <p:cNvSpPr>
                <a:spLocks/>
              </p:cNvSpPr>
              <p:nvPr/>
            </p:nvSpPr>
            <p:spPr bwMode="auto">
              <a:xfrm>
                <a:off x="1119" y="2723"/>
                <a:ext cx="22" cy="19"/>
              </a:xfrm>
              <a:custGeom>
                <a:avLst/>
                <a:gdLst>
                  <a:gd name="T0" fmla="*/ 0 w 22"/>
                  <a:gd name="T1" fmla="*/ 6 h 19"/>
                  <a:gd name="T2" fmla="*/ 0 w 22"/>
                  <a:gd name="T3" fmla="*/ 9 h 19"/>
                  <a:gd name="T4" fmla="*/ 0 w 22"/>
                  <a:gd name="T5" fmla="*/ 9 h 19"/>
                  <a:gd name="T6" fmla="*/ 0 w 22"/>
                  <a:gd name="T7" fmla="*/ 9 h 19"/>
                  <a:gd name="T8" fmla="*/ 22 w 22"/>
                  <a:gd name="T9" fmla="*/ 19 h 19"/>
                  <a:gd name="T10" fmla="*/ 22 w 22"/>
                  <a:gd name="T11" fmla="*/ 0 h 19"/>
                  <a:gd name="T12" fmla="*/ 0 w 22"/>
                  <a:gd name="T13" fmla="*/ 6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0" y="6"/>
                    </a:moveTo>
                    <a:lnTo>
                      <a:pt x="0" y="9"/>
                    </a:lnTo>
                    <a:lnTo>
                      <a:pt x="22" y="19"/>
                    </a:lnTo>
                    <a:lnTo>
                      <a:pt x="22" y="0"/>
                    </a:lnTo>
                    <a:lnTo>
                      <a:pt x="0" y="6"/>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10" name="Freeform 278"/>
              <p:cNvSpPr>
                <a:spLocks/>
              </p:cNvSpPr>
              <p:nvPr/>
            </p:nvSpPr>
            <p:spPr bwMode="auto">
              <a:xfrm>
                <a:off x="1113" y="2729"/>
                <a:ext cx="6" cy="3"/>
              </a:xfrm>
              <a:custGeom>
                <a:avLst/>
                <a:gdLst>
                  <a:gd name="T0" fmla="*/ 6 w 6"/>
                  <a:gd name="T1" fmla="*/ 0 h 3"/>
                  <a:gd name="T2" fmla="*/ 0 w 6"/>
                  <a:gd name="T3" fmla="*/ 0 h 3"/>
                  <a:gd name="T4" fmla="*/ 0 w 6"/>
                  <a:gd name="T5" fmla="*/ 0 h 3"/>
                  <a:gd name="T6" fmla="*/ 0 w 6"/>
                  <a:gd name="T7" fmla="*/ 0 h 3"/>
                  <a:gd name="T8" fmla="*/ 6 w 6"/>
                  <a:gd name="T9" fmla="*/ 3 h 3"/>
                  <a:gd name="T10" fmla="*/ 6 w 6"/>
                  <a:gd name="T11" fmla="*/ 0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6" y="0"/>
                    </a:moveTo>
                    <a:lnTo>
                      <a:pt x="0" y="0"/>
                    </a:lnTo>
                    <a:lnTo>
                      <a:pt x="6" y="3"/>
                    </a:lnTo>
                    <a:lnTo>
                      <a:pt x="6"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11" name="Freeform 279"/>
              <p:cNvSpPr>
                <a:spLocks/>
              </p:cNvSpPr>
              <p:nvPr/>
            </p:nvSpPr>
            <p:spPr bwMode="auto">
              <a:xfrm>
                <a:off x="1163" y="2751"/>
                <a:ext cx="4" cy="7"/>
              </a:xfrm>
              <a:custGeom>
                <a:avLst/>
                <a:gdLst>
                  <a:gd name="T0" fmla="*/ 0 w 4"/>
                  <a:gd name="T1" fmla="*/ 7 h 7"/>
                  <a:gd name="T2" fmla="*/ 0 w 4"/>
                  <a:gd name="T3" fmla="*/ 4 h 7"/>
                  <a:gd name="T4" fmla="*/ 0 w 4"/>
                  <a:gd name="T5" fmla="*/ 4 h 7"/>
                  <a:gd name="T6" fmla="*/ 4 w 4"/>
                  <a:gd name="T7" fmla="*/ 4 h 7"/>
                  <a:gd name="T8" fmla="*/ 0 w 4"/>
                  <a:gd name="T9" fmla="*/ 0 h 7"/>
                  <a:gd name="T10" fmla="*/ 0 w 4"/>
                  <a:gd name="T11" fmla="*/ 7 h 7"/>
                  <a:gd name="T12" fmla="*/ 0 60000 65536"/>
                  <a:gd name="T13" fmla="*/ 0 60000 65536"/>
                  <a:gd name="T14" fmla="*/ 0 60000 65536"/>
                  <a:gd name="T15" fmla="*/ 0 60000 65536"/>
                  <a:gd name="T16" fmla="*/ 0 60000 65536"/>
                  <a:gd name="T17" fmla="*/ 0 60000 65536"/>
                  <a:gd name="T18" fmla="*/ 0 w 4"/>
                  <a:gd name="T19" fmla="*/ 0 h 7"/>
                  <a:gd name="T20" fmla="*/ 4 w 4"/>
                  <a:gd name="T21" fmla="*/ 7 h 7"/>
                </a:gdLst>
                <a:ahLst/>
                <a:cxnLst>
                  <a:cxn ang="T12">
                    <a:pos x="T0" y="T1"/>
                  </a:cxn>
                  <a:cxn ang="T13">
                    <a:pos x="T2" y="T3"/>
                  </a:cxn>
                  <a:cxn ang="T14">
                    <a:pos x="T4" y="T5"/>
                  </a:cxn>
                  <a:cxn ang="T15">
                    <a:pos x="T6" y="T7"/>
                  </a:cxn>
                  <a:cxn ang="T16">
                    <a:pos x="T8" y="T9"/>
                  </a:cxn>
                  <a:cxn ang="T17">
                    <a:pos x="T10" y="T11"/>
                  </a:cxn>
                </a:cxnLst>
                <a:rect l="T18" t="T19" r="T20" b="T21"/>
                <a:pathLst>
                  <a:path w="4" h="7">
                    <a:moveTo>
                      <a:pt x="0" y="7"/>
                    </a:moveTo>
                    <a:lnTo>
                      <a:pt x="0" y="4"/>
                    </a:lnTo>
                    <a:lnTo>
                      <a:pt x="4" y="4"/>
                    </a:lnTo>
                    <a:lnTo>
                      <a:pt x="0" y="0"/>
                    </a:lnTo>
                    <a:lnTo>
                      <a:pt x="0" y="7"/>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12" name="Freeform 280"/>
              <p:cNvSpPr>
                <a:spLocks/>
              </p:cNvSpPr>
              <p:nvPr/>
            </p:nvSpPr>
            <p:spPr bwMode="auto">
              <a:xfrm>
                <a:off x="1141" y="2745"/>
                <a:ext cx="22" cy="16"/>
              </a:xfrm>
              <a:custGeom>
                <a:avLst/>
                <a:gdLst>
                  <a:gd name="T0" fmla="*/ 0 w 22"/>
                  <a:gd name="T1" fmla="*/ 16 h 16"/>
                  <a:gd name="T2" fmla="*/ 22 w 22"/>
                  <a:gd name="T3" fmla="*/ 13 h 16"/>
                  <a:gd name="T4" fmla="*/ 22 w 22"/>
                  <a:gd name="T5" fmla="*/ 6 h 16"/>
                  <a:gd name="T6" fmla="*/ 22 w 22"/>
                  <a:gd name="T7" fmla="*/ 6 h 16"/>
                  <a:gd name="T8" fmla="*/ 19 w 22"/>
                  <a:gd name="T9" fmla="*/ 6 h 16"/>
                  <a:gd name="T10" fmla="*/ 0 w 22"/>
                  <a:gd name="T11" fmla="*/ 0 h 16"/>
                  <a:gd name="T12" fmla="*/ 0 w 22"/>
                  <a:gd name="T13" fmla="*/ 16 h 16"/>
                  <a:gd name="T14" fmla="*/ 0 60000 65536"/>
                  <a:gd name="T15" fmla="*/ 0 60000 65536"/>
                  <a:gd name="T16" fmla="*/ 0 60000 65536"/>
                  <a:gd name="T17" fmla="*/ 0 60000 65536"/>
                  <a:gd name="T18" fmla="*/ 0 60000 65536"/>
                  <a:gd name="T19" fmla="*/ 0 60000 65536"/>
                  <a:gd name="T20" fmla="*/ 0 60000 65536"/>
                  <a:gd name="T21" fmla="*/ 0 w 22"/>
                  <a:gd name="T22" fmla="*/ 0 h 16"/>
                  <a:gd name="T23" fmla="*/ 22 w 22"/>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6">
                    <a:moveTo>
                      <a:pt x="0" y="16"/>
                    </a:moveTo>
                    <a:lnTo>
                      <a:pt x="22" y="13"/>
                    </a:lnTo>
                    <a:lnTo>
                      <a:pt x="22" y="6"/>
                    </a:lnTo>
                    <a:lnTo>
                      <a:pt x="19" y="6"/>
                    </a:lnTo>
                    <a:lnTo>
                      <a:pt x="0" y="0"/>
                    </a:lnTo>
                    <a:lnTo>
                      <a:pt x="0" y="16"/>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13" name="Freeform 281"/>
              <p:cNvSpPr>
                <a:spLocks/>
              </p:cNvSpPr>
              <p:nvPr/>
            </p:nvSpPr>
            <p:spPr bwMode="auto">
              <a:xfrm>
                <a:off x="1119" y="2739"/>
                <a:ext cx="22" cy="22"/>
              </a:xfrm>
              <a:custGeom>
                <a:avLst/>
                <a:gdLst>
                  <a:gd name="T0" fmla="*/ 0 w 22"/>
                  <a:gd name="T1" fmla="*/ 22 h 22"/>
                  <a:gd name="T2" fmla="*/ 0 w 22"/>
                  <a:gd name="T3" fmla="*/ 22 h 22"/>
                  <a:gd name="T4" fmla="*/ 13 w 22"/>
                  <a:gd name="T5" fmla="*/ 22 h 22"/>
                  <a:gd name="T6" fmla="*/ 22 w 22"/>
                  <a:gd name="T7" fmla="*/ 22 h 22"/>
                  <a:gd name="T8" fmla="*/ 22 w 22"/>
                  <a:gd name="T9" fmla="*/ 6 h 22"/>
                  <a:gd name="T10" fmla="*/ 0 w 22"/>
                  <a:gd name="T11" fmla="*/ 0 h 22"/>
                  <a:gd name="T12" fmla="*/ 0 w 22"/>
                  <a:gd name="T13" fmla="*/ 22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22"/>
                    </a:moveTo>
                    <a:lnTo>
                      <a:pt x="0" y="22"/>
                    </a:lnTo>
                    <a:lnTo>
                      <a:pt x="13" y="22"/>
                    </a:lnTo>
                    <a:lnTo>
                      <a:pt x="22" y="22"/>
                    </a:lnTo>
                    <a:lnTo>
                      <a:pt x="22" y="6"/>
                    </a:lnTo>
                    <a:lnTo>
                      <a:pt x="0" y="0"/>
                    </a:lnTo>
                    <a:lnTo>
                      <a:pt x="0" y="22"/>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14" name="Freeform 282"/>
              <p:cNvSpPr>
                <a:spLocks/>
              </p:cNvSpPr>
              <p:nvPr/>
            </p:nvSpPr>
            <p:spPr bwMode="auto">
              <a:xfrm>
                <a:off x="1097" y="2732"/>
                <a:ext cx="22" cy="29"/>
              </a:xfrm>
              <a:custGeom>
                <a:avLst/>
                <a:gdLst>
                  <a:gd name="T0" fmla="*/ 0 w 22"/>
                  <a:gd name="T1" fmla="*/ 23 h 29"/>
                  <a:gd name="T2" fmla="*/ 16 w 22"/>
                  <a:gd name="T3" fmla="*/ 26 h 29"/>
                  <a:gd name="T4" fmla="*/ 16 w 22"/>
                  <a:gd name="T5" fmla="*/ 26 h 29"/>
                  <a:gd name="T6" fmla="*/ 22 w 22"/>
                  <a:gd name="T7" fmla="*/ 29 h 29"/>
                  <a:gd name="T8" fmla="*/ 22 w 22"/>
                  <a:gd name="T9" fmla="*/ 7 h 29"/>
                  <a:gd name="T10" fmla="*/ 13 w 22"/>
                  <a:gd name="T11" fmla="*/ 4 h 29"/>
                  <a:gd name="T12" fmla="*/ 13 w 22"/>
                  <a:gd name="T13" fmla="*/ 4 h 29"/>
                  <a:gd name="T14" fmla="*/ 0 w 22"/>
                  <a:gd name="T15" fmla="*/ 0 h 29"/>
                  <a:gd name="T16" fmla="*/ 0 w 22"/>
                  <a:gd name="T17" fmla="*/ 23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9"/>
                  <a:gd name="T29" fmla="*/ 22 w 22"/>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9">
                    <a:moveTo>
                      <a:pt x="0" y="23"/>
                    </a:moveTo>
                    <a:lnTo>
                      <a:pt x="16" y="26"/>
                    </a:lnTo>
                    <a:lnTo>
                      <a:pt x="22" y="29"/>
                    </a:lnTo>
                    <a:lnTo>
                      <a:pt x="22" y="7"/>
                    </a:lnTo>
                    <a:lnTo>
                      <a:pt x="13" y="4"/>
                    </a:lnTo>
                    <a:lnTo>
                      <a:pt x="0" y="0"/>
                    </a:lnTo>
                    <a:lnTo>
                      <a:pt x="0" y="2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15" name="Freeform 283"/>
              <p:cNvSpPr>
                <a:spLocks/>
              </p:cNvSpPr>
              <p:nvPr/>
            </p:nvSpPr>
            <p:spPr bwMode="auto">
              <a:xfrm>
                <a:off x="1056" y="2732"/>
                <a:ext cx="41" cy="23"/>
              </a:xfrm>
              <a:custGeom>
                <a:avLst/>
                <a:gdLst>
                  <a:gd name="T0" fmla="*/ 3 w 41"/>
                  <a:gd name="T1" fmla="*/ 7 h 23"/>
                  <a:gd name="T2" fmla="*/ 3 w 41"/>
                  <a:gd name="T3" fmla="*/ 7 h 23"/>
                  <a:gd name="T4" fmla="*/ 0 w 41"/>
                  <a:gd name="T5" fmla="*/ 7 h 23"/>
                  <a:gd name="T6" fmla="*/ 0 w 41"/>
                  <a:gd name="T7" fmla="*/ 7 h 23"/>
                  <a:gd name="T8" fmla="*/ 6 w 41"/>
                  <a:gd name="T9" fmla="*/ 10 h 23"/>
                  <a:gd name="T10" fmla="*/ 41 w 41"/>
                  <a:gd name="T11" fmla="*/ 23 h 23"/>
                  <a:gd name="T12" fmla="*/ 41 w 41"/>
                  <a:gd name="T13" fmla="*/ 0 h 23"/>
                  <a:gd name="T14" fmla="*/ 41 w 41"/>
                  <a:gd name="T15" fmla="*/ 0 h 23"/>
                  <a:gd name="T16" fmla="*/ 35 w 41"/>
                  <a:gd name="T17" fmla="*/ 0 h 23"/>
                  <a:gd name="T18" fmla="*/ 3 w 41"/>
                  <a:gd name="T19" fmla="*/ 7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3"/>
                  <a:gd name="T32" fmla="*/ 41 w 41"/>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3">
                    <a:moveTo>
                      <a:pt x="3" y="7"/>
                    </a:moveTo>
                    <a:lnTo>
                      <a:pt x="3" y="7"/>
                    </a:lnTo>
                    <a:lnTo>
                      <a:pt x="0" y="7"/>
                    </a:lnTo>
                    <a:lnTo>
                      <a:pt x="6" y="10"/>
                    </a:lnTo>
                    <a:lnTo>
                      <a:pt x="41" y="23"/>
                    </a:lnTo>
                    <a:lnTo>
                      <a:pt x="41" y="0"/>
                    </a:lnTo>
                    <a:lnTo>
                      <a:pt x="35" y="0"/>
                    </a:lnTo>
                    <a:lnTo>
                      <a:pt x="3"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16" name="Freeform 284"/>
              <p:cNvSpPr>
                <a:spLocks/>
              </p:cNvSpPr>
              <p:nvPr/>
            </p:nvSpPr>
            <p:spPr bwMode="auto">
              <a:xfrm>
                <a:off x="1097" y="2758"/>
                <a:ext cx="13" cy="9"/>
              </a:xfrm>
              <a:custGeom>
                <a:avLst/>
                <a:gdLst>
                  <a:gd name="T0" fmla="*/ 0 w 13"/>
                  <a:gd name="T1" fmla="*/ 9 h 9"/>
                  <a:gd name="T2" fmla="*/ 9 w 13"/>
                  <a:gd name="T3" fmla="*/ 9 h 9"/>
                  <a:gd name="T4" fmla="*/ 9 w 13"/>
                  <a:gd name="T5" fmla="*/ 9 h 9"/>
                  <a:gd name="T6" fmla="*/ 13 w 13"/>
                  <a:gd name="T7" fmla="*/ 6 h 9"/>
                  <a:gd name="T8" fmla="*/ 13 w 13"/>
                  <a:gd name="T9" fmla="*/ 6 h 9"/>
                  <a:gd name="T10" fmla="*/ 6 w 13"/>
                  <a:gd name="T11" fmla="*/ 3 h 9"/>
                  <a:gd name="T12" fmla="*/ 0 w 13"/>
                  <a:gd name="T13" fmla="*/ 0 h 9"/>
                  <a:gd name="T14" fmla="*/ 0 w 13"/>
                  <a:gd name="T15" fmla="*/ 9 h 9"/>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9"/>
                  <a:gd name="T26" fmla="*/ 13 w 13"/>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9">
                    <a:moveTo>
                      <a:pt x="0" y="9"/>
                    </a:moveTo>
                    <a:lnTo>
                      <a:pt x="9" y="9"/>
                    </a:lnTo>
                    <a:lnTo>
                      <a:pt x="13" y="6"/>
                    </a:lnTo>
                    <a:lnTo>
                      <a:pt x="6" y="3"/>
                    </a:lnTo>
                    <a:lnTo>
                      <a:pt x="0" y="0"/>
                    </a:lnTo>
                    <a:lnTo>
                      <a:pt x="0" y="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17" name="Freeform 285"/>
              <p:cNvSpPr>
                <a:spLocks/>
              </p:cNvSpPr>
              <p:nvPr/>
            </p:nvSpPr>
            <p:spPr bwMode="auto">
              <a:xfrm>
                <a:off x="1040" y="2742"/>
                <a:ext cx="57" cy="28"/>
              </a:xfrm>
              <a:custGeom>
                <a:avLst/>
                <a:gdLst>
                  <a:gd name="T0" fmla="*/ 3 w 57"/>
                  <a:gd name="T1" fmla="*/ 22 h 28"/>
                  <a:gd name="T2" fmla="*/ 13 w 57"/>
                  <a:gd name="T3" fmla="*/ 28 h 28"/>
                  <a:gd name="T4" fmla="*/ 13 w 57"/>
                  <a:gd name="T5" fmla="*/ 28 h 28"/>
                  <a:gd name="T6" fmla="*/ 25 w 57"/>
                  <a:gd name="T7" fmla="*/ 28 h 28"/>
                  <a:gd name="T8" fmla="*/ 35 w 57"/>
                  <a:gd name="T9" fmla="*/ 28 h 28"/>
                  <a:gd name="T10" fmla="*/ 57 w 57"/>
                  <a:gd name="T11" fmla="*/ 25 h 28"/>
                  <a:gd name="T12" fmla="*/ 57 w 57"/>
                  <a:gd name="T13" fmla="*/ 16 h 28"/>
                  <a:gd name="T14" fmla="*/ 13 w 57"/>
                  <a:gd name="T15" fmla="*/ 3 h 28"/>
                  <a:gd name="T16" fmla="*/ 13 w 57"/>
                  <a:gd name="T17" fmla="*/ 3 h 28"/>
                  <a:gd name="T18" fmla="*/ 0 w 57"/>
                  <a:gd name="T19" fmla="*/ 0 h 28"/>
                  <a:gd name="T20" fmla="*/ 3 w 57"/>
                  <a:gd name="T21" fmla="*/ 22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28"/>
                  <a:gd name="T35" fmla="*/ 57 w 57"/>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28">
                    <a:moveTo>
                      <a:pt x="3" y="22"/>
                    </a:moveTo>
                    <a:lnTo>
                      <a:pt x="13" y="28"/>
                    </a:lnTo>
                    <a:lnTo>
                      <a:pt x="25" y="28"/>
                    </a:lnTo>
                    <a:lnTo>
                      <a:pt x="35" y="28"/>
                    </a:lnTo>
                    <a:lnTo>
                      <a:pt x="57" y="25"/>
                    </a:lnTo>
                    <a:lnTo>
                      <a:pt x="57" y="16"/>
                    </a:lnTo>
                    <a:lnTo>
                      <a:pt x="13" y="3"/>
                    </a:lnTo>
                    <a:lnTo>
                      <a:pt x="0" y="0"/>
                    </a:lnTo>
                    <a:lnTo>
                      <a:pt x="3" y="2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18" name="Freeform 286"/>
              <p:cNvSpPr>
                <a:spLocks/>
              </p:cNvSpPr>
              <p:nvPr/>
            </p:nvSpPr>
            <p:spPr bwMode="auto">
              <a:xfrm>
                <a:off x="999" y="2742"/>
                <a:ext cx="44" cy="22"/>
              </a:xfrm>
              <a:custGeom>
                <a:avLst/>
                <a:gdLst>
                  <a:gd name="T0" fmla="*/ 0 w 44"/>
                  <a:gd name="T1" fmla="*/ 6 h 22"/>
                  <a:gd name="T2" fmla="*/ 0 w 44"/>
                  <a:gd name="T3" fmla="*/ 6 h 22"/>
                  <a:gd name="T4" fmla="*/ 0 w 44"/>
                  <a:gd name="T5" fmla="*/ 6 h 22"/>
                  <a:gd name="T6" fmla="*/ 3 w 44"/>
                  <a:gd name="T7" fmla="*/ 9 h 22"/>
                  <a:gd name="T8" fmla="*/ 44 w 44"/>
                  <a:gd name="T9" fmla="*/ 22 h 22"/>
                  <a:gd name="T10" fmla="*/ 41 w 44"/>
                  <a:gd name="T11" fmla="*/ 0 h 22"/>
                  <a:gd name="T12" fmla="*/ 41 w 44"/>
                  <a:gd name="T13" fmla="*/ 0 h 22"/>
                  <a:gd name="T14" fmla="*/ 35 w 44"/>
                  <a:gd name="T15" fmla="*/ 0 h 22"/>
                  <a:gd name="T16" fmla="*/ 0 w 44"/>
                  <a:gd name="T17" fmla="*/ 6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22"/>
                  <a:gd name="T29" fmla="*/ 44 w 44"/>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22">
                    <a:moveTo>
                      <a:pt x="0" y="6"/>
                    </a:moveTo>
                    <a:lnTo>
                      <a:pt x="0" y="6"/>
                    </a:lnTo>
                    <a:lnTo>
                      <a:pt x="3" y="9"/>
                    </a:lnTo>
                    <a:lnTo>
                      <a:pt x="44" y="22"/>
                    </a:lnTo>
                    <a:lnTo>
                      <a:pt x="41" y="0"/>
                    </a:lnTo>
                    <a:lnTo>
                      <a:pt x="35" y="0"/>
                    </a:lnTo>
                    <a:lnTo>
                      <a:pt x="0" y="6"/>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19" name="Freeform 287"/>
              <p:cNvSpPr>
                <a:spLocks/>
              </p:cNvSpPr>
              <p:nvPr/>
            </p:nvSpPr>
            <p:spPr bwMode="auto">
              <a:xfrm>
                <a:off x="1043" y="2770"/>
                <a:ext cx="10" cy="7"/>
              </a:xfrm>
              <a:custGeom>
                <a:avLst/>
                <a:gdLst>
                  <a:gd name="T0" fmla="*/ 0 w 10"/>
                  <a:gd name="T1" fmla="*/ 7 h 7"/>
                  <a:gd name="T2" fmla="*/ 6 w 10"/>
                  <a:gd name="T3" fmla="*/ 7 h 7"/>
                  <a:gd name="T4" fmla="*/ 6 w 10"/>
                  <a:gd name="T5" fmla="*/ 7 h 7"/>
                  <a:gd name="T6" fmla="*/ 10 w 10"/>
                  <a:gd name="T7" fmla="*/ 7 h 7"/>
                  <a:gd name="T8" fmla="*/ 10 w 10"/>
                  <a:gd name="T9" fmla="*/ 4 h 7"/>
                  <a:gd name="T10" fmla="*/ 3 w 10"/>
                  <a:gd name="T11" fmla="*/ 0 h 7"/>
                  <a:gd name="T12" fmla="*/ 0 w 10"/>
                  <a:gd name="T13" fmla="*/ 0 h 7"/>
                  <a:gd name="T14" fmla="*/ 0 w 10"/>
                  <a:gd name="T15" fmla="*/ 7 h 7"/>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7"/>
                  <a:gd name="T26" fmla="*/ 10 w 10"/>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7">
                    <a:moveTo>
                      <a:pt x="0" y="7"/>
                    </a:moveTo>
                    <a:lnTo>
                      <a:pt x="6" y="7"/>
                    </a:lnTo>
                    <a:lnTo>
                      <a:pt x="10" y="7"/>
                    </a:lnTo>
                    <a:lnTo>
                      <a:pt x="10" y="4"/>
                    </a:lnTo>
                    <a:lnTo>
                      <a:pt x="3" y="0"/>
                    </a:lnTo>
                    <a:lnTo>
                      <a:pt x="0" y="0"/>
                    </a:lnTo>
                    <a:lnTo>
                      <a:pt x="0"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20" name="Freeform 288"/>
              <p:cNvSpPr>
                <a:spLocks/>
              </p:cNvSpPr>
              <p:nvPr/>
            </p:nvSpPr>
            <p:spPr bwMode="auto">
              <a:xfrm>
                <a:off x="986" y="2751"/>
                <a:ext cx="57" cy="32"/>
              </a:xfrm>
              <a:custGeom>
                <a:avLst/>
                <a:gdLst>
                  <a:gd name="T0" fmla="*/ 0 w 57"/>
                  <a:gd name="T1" fmla="*/ 26 h 32"/>
                  <a:gd name="T2" fmla="*/ 10 w 57"/>
                  <a:gd name="T3" fmla="*/ 29 h 32"/>
                  <a:gd name="T4" fmla="*/ 10 w 57"/>
                  <a:gd name="T5" fmla="*/ 29 h 32"/>
                  <a:gd name="T6" fmla="*/ 19 w 57"/>
                  <a:gd name="T7" fmla="*/ 32 h 32"/>
                  <a:gd name="T8" fmla="*/ 29 w 57"/>
                  <a:gd name="T9" fmla="*/ 32 h 32"/>
                  <a:gd name="T10" fmla="*/ 57 w 57"/>
                  <a:gd name="T11" fmla="*/ 26 h 32"/>
                  <a:gd name="T12" fmla="*/ 57 w 57"/>
                  <a:gd name="T13" fmla="*/ 19 h 32"/>
                  <a:gd name="T14" fmla="*/ 10 w 57"/>
                  <a:gd name="T15" fmla="*/ 4 h 32"/>
                  <a:gd name="T16" fmla="*/ 10 w 57"/>
                  <a:gd name="T17" fmla="*/ 4 h 32"/>
                  <a:gd name="T18" fmla="*/ 0 w 57"/>
                  <a:gd name="T19" fmla="*/ 0 h 32"/>
                  <a:gd name="T20" fmla="*/ 0 w 57"/>
                  <a:gd name="T21" fmla="*/ 26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2"/>
                  <a:gd name="T35" fmla="*/ 57 w 57"/>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2">
                    <a:moveTo>
                      <a:pt x="0" y="26"/>
                    </a:moveTo>
                    <a:lnTo>
                      <a:pt x="10" y="29"/>
                    </a:lnTo>
                    <a:lnTo>
                      <a:pt x="19" y="32"/>
                    </a:lnTo>
                    <a:lnTo>
                      <a:pt x="29" y="32"/>
                    </a:lnTo>
                    <a:lnTo>
                      <a:pt x="57" y="26"/>
                    </a:lnTo>
                    <a:lnTo>
                      <a:pt x="57" y="19"/>
                    </a:lnTo>
                    <a:lnTo>
                      <a:pt x="10" y="4"/>
                    </a:lnTo>
                    <a:lnTo>
                      <a:pt x="0" y="0"/>
                    </a:lnTo>
                    <a:lnTo>
                      <a:pt x="0" y="26"/>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21" name="Freeform 289"/>
              <p:cNvSpPr>
                <a:spLocks/>
              </p:cNvSpPr>
              <p:nvPr/>
            </p:nvSpPr>
            <p:spPr bwMode="auto">
              <a:xfrm>
                <a:off x="936" y="2751"/>
                <a:ext cx="50" cy="26"/>
              </a:xfrm>
              <a:custGeom>
                <a:avLst/>
                <a:gdLst>
                  <a:gd name="T0" fmla="*/ 3 w 50"/>
                  <a:gd name="T1" fmla="*/ 7 h 26"/>
                  <a:gd name="T2" fmla="*/ 3 w 50"/>
                  <a:gd name="T3" fmla="*/ 7 h 26"/>
                  <a:gd name="T4" fmla="*/ 0 w 50"/>
                  <a:gd name="T5" fmla="*/ 7 h 26"/>
                  <a:gd name="T6" fmla="*/ 6 w 50"/>
                  <a:gd name="T7" fmla="*/ 10 h 26"/>
                  <a:gd name="T8" fmla="*/ 50 w 50"/>
                  <a:gd name="T9" fmla="*/ 26 h 26"/>
                  <a:gd name="T10" fmla="*/ 50 w 50"/>
                  <a:gd name="T11" fmla="*/ 0 h 26"/>
                  <a:gd name="T12" fmla="*/ 50 w 50"/>
                  <a:gd name="T13" fmla="*/ 0 h 26"/>
                  <a:gd name="T14" fmla="*/ 38 w 50"/>
                  <a:gd name="T15" fmla="*/ 0 h 26"/>
                  <a:gd name="T16" fmla="*/ 3 w 50"/>
                  <a:gd name="T17" fmla="*/ 7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
                  <a:gd name="T28" fmla="*/ 0 h 26"/>
                  <a:gd name="T29" fmla="*/ 50 w 50"/>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 h="26">
                    <a:moveTo>
                      <a:pt x="3" y="7"/>
                    </a:moveTo>
                    <a:lnTo>
                      <a:pt x="3" y="7"/>
                    </a:lnTo>
                    <a:lnTo>
                      <a:pt x="0" y="7"/>
                    </a:lnTo>
                    <a:lnTo>
                      <a:pt x="6" y="10"/>
                    </a:lnTo>
                    <a:lnTo>
                      <a:pt x="50" y="26"/>
                    </a:lnTo>
                    <a:lnTo>
                      <a:pt x="50" y="0"/>
                    </a:lnTo>
                    <a:lnTo>
                      <a:pt x="38" y="0"/>
                    </a:lnTo>
                    <a:lnTo>
                      <a:pt x="3" y="7"/>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22" name="Freeform 290"/>
              <p:cNvSpPr>
                <a:spLocks/>
              </p:cNvSpPr>
              <p:nvPr/>
            </p:nvSpPr>
            <p:spPr bwMode="auto">
              <a:xfrm>
                <a:off x="986" y="2783"/>
                <a:ext cx="6" cy="3"/>
              </a:xfrm>
              <a:custGeom>
                <a:avLst/>
                <a:gdLst>
                  <a:gd name="T0" fmla="*/ 0 w 6"/>
                  <a:gd name="T1" fmla="*/ 3 h 3"/>
                  <a:gd name="T2" fmla="*/ 3 w 6"/>
                  <a:gd name="T3" fmla="*/ 3 h 3"/>
                  <a:gd name="T4" fmla="*/ 3 w 6"/>
                  <a:gd name="T5" fmla="*/ 3 h 3"/>
                  <a:gd name="T6" fmla="*/ 6 w 6"/>
                  <a:gd name="T7" fmla="*/ 3 h 3"/>
                  <a:gd name="T8" fmla="*/ 0 w 6"/>
                  <a:gd name="T9" fmla="*/ 0 h 3"/>
                  <a:gd name="T10" fmla="*/ 0 w 6"/>
                  <a:gd name="T11" fmla="*/ 3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0" y="3"/>
                    </a:moveTo>
                    <a:lnTo>
                      <a:pt x="3" y="3"/>
                    </a:lnTo>
                    <a:lnTo>
                      <a:pt x="6" y="3"/>
                    </a:lnTo>
                    <a:lnTo>
                      <a:pt x="0" y="0"/>
                    </a:lnTo>
                    <a:lnTo>
                      <a:pt x="0" y="3"/>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23" name="Freeform 291"/>
              <p:cNvSpPr>
                <a:spLocks/>
              </p:cNvSpPr>
              <p:nvPr/>
            </p:nvSpPr>
            <p:spPr bwMode="auto">
              <a:xfrm>
                <a:off x="929" y="2764"/>
                <a:ext cx="57" cy="29"/>
              </a:xfrm>
              <a:custGeom>
                <a:avLst/>
                <a:gdLst>
                  <a:gd name="T0" fmla="*/ 3 w 57"/>
                  <a:gd name="T1" fmla="*/ 25 h 29"/>
                  <a:gd name="T2" fmla="*/ 3 w 57"/>
                  <a:gd name="T3" fmla="*/ 25 h 29"/>
                  <a:gd name="T4" fmla="*/ 13 w 57"/>
                  <a:gd name="T5" fmla="*/ 29 h 29"/>
                  <a:gd name="T6" fmla="*/ 22 w 57"/>
                  <a:gd name="T7" fmla="*/ 29 h 29"/>
                  <a:gd name="T8" fmla="*/ 57 w 57"/>
                  <a:gd name="T9" fmla="*/ 22 h 29"/>
                  <a:gd name="T10" fmla="*/ 57 w 57"/>
                  <a:gd name="T11" fmla="*/ 19 h 29"/>
                  <a:gd name="T12" fmla="*/ 57 w 57"/>
                  <a:gd name="T13" fmla="*/ 19 h 29"/>
                  <a:gd name="T14" fmla="*/ 57 w 57"/>
                  <a:gd name="T15" fmla="*/ 16 h 29"/>
                  <a:gd name="T16" fmla="*/ 3 w 57"/>
                  <a:gd name="T17" fmla="*/ 0 h 29"/>
                  <a:gd name="T18" fmla="*/ 3 w 57"/>
                  <a:gd name="T19" fmla="*/ 0 h 29"/>
                  <a:gd name="T20" fmla="*/ 0 w 57"/>
                  <a:gd name="T21" fmla="*/ 0 h 29"/>
                  <a:gd name="T22" fmla="*/ 3 w 57"/>
                  <a:gd name="T23" fmla="*/ 25 h 29"/>
                  <a:gd name="T24" fmla="*/ 3 w 57"/>
                  <a:gd name="T25" fmla="*/ 25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29"/>
                  <a:gd name="T41" fmla="*/ 57 w 57"/>
                  <a:gd name="T42" fmla="*/ 29 h 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29">
                    <a:moveTo>
                      <a:pt x="3" y="25"/>
                    </a:moveTo>
                    <a:lnTo>
                      <a:pt x="3" y="25"/>
                    </a:lnTo>
                    <a:lnTo>
                      <a:pt x="13" y="29"/>
                    </a:lnTo>
                    <a:lnTo>
                      <a:pt x="22" y="29"/>
                    </a:lnTo>
                    <a:lnTo>
                      <a:pt x="57" y="22"/>
                    </a:lnTo>
                    <a:lnTo>
                      <a:pt x="57" y="19"/>
                    </a:lnTo>
                    <a:lnTo>
                      <a:pt x="57" y="16"/>
                    </a:lnTo>
                    <a:lnTo>
                      <a:pt x="3" y="0"/>
                    </a:lnTo>
                    <a:lnTo>
                      <a:pt x="0" y="0"/>
                    </a:lnTo>
                    <a:lnTo>
                      <a:pt x="3" y="25"/>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24" name="Freeform 292"/>
              <p:cNvSpPr>
                <a:spLocks/>
              </p:cNvSpPr>
              <p:nvPr/>
            </p:nvSpPr>
            <p:spPr bwMode="auto">
              <a:xfrm>
                <a:off x="875" y="2761"/>
                <a:ext cx="57" cy="28"/>
              </a:xfrm>
              <a:custGeom>
                <a:avLst/>
                <a:gdLst>
                  <a:gd name="T0" fmla="*/ 0 w 57"/>
                  <a:gd name="T1" fmla="*/ 6 h 28"/>
                  <a:gd name="T2" fmla="*/ 0 w 57"/>
                  <a:gd name="T3" fmla="*/ 6 h 28"/>
                  <a:gd name="T4" fmla="*/ 0 w 57"/>
                  <a:gd name="T5" fmla="*/ 6 h 28"/>
                  <a:gd name="T6" fmla="*/ 0 w 57"/>
                  <a:gd name="T7" fmla="*/ 9 h 28"/>
                  <a:gd name="T8" fmla="*/ 0 w 57"/>
                  <a:gd name="T9" fmla="*/ 9 h 28"/>
                  <a:gd name="T10" fmla="*/ 4 w 57"/>
                  <a:gd name="T11" fmla="*/ 13 h 28"/>
                  <a:gd name="T12" fmla="*/ 57 w 57"/>
                  <a:gd name="T13" fmla="*/ 28 h 28"/>
                  <a:gd name="T14" fmla="*/ 54 w 57"/>
                  <a:gd name="T15" fmla="*/ 3 h 28"/>
                  <a:gd name="T16" fmla="*/ 54 w 57"/>
                  <a:gd name="T17" fmla="*/ 3 h 28"/>
                  <a:gd name="T18" fmla="*/ 38 w 57"/>
                  <a:gd name="T19" fmla="*/ 0 h 28"/>
                  <a:gd name="T20" fmla="*/ 0 w 57"/>
                  <a:gd name="T21" fmla="*/ 6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28"/>
                  <a:gd name="T35" fmla="*/ 57 w 57"/>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28">
                    <a:moveTo>
                      <a:pt x="0" y="6"/>
                    </a:moveTo>
                    <a:lnTo>
                      <a:pt x="0" y="6"/>
                    </a:lnTo>
                    <a:lnTo>
                      <a:pt x="0" y="9"/>
                    </a:lnTo>
                    <a:lnTo>
                      <a:pt x="4" y="13"/>
                    </a:lnTo>
                    <a:lnTo>
                      <a:pt x="57" y="28"/>
                    </a:lnTo>
                    <a:lnTo>
                      <a:pt x="54" y="3"/>
                    </a:lnTo>
                    <a:lnTo>
                      <a:pt x="38" y="0"/>
                    </a:lnTo>
                    <a:lnTo>
                      <a:pt x="0" y="6"/>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25" name="Freeform 293"/>
              <p:cNvSpPr>
                <a:spLocks/>
              </p:cNvSpPr>
              <p:nvPr/>
            </p:nvSpPr>
            <p:spPr bwMode="auto">
              <a:xfrm>
                <a:off x="875" y="2767"/>
                <a:ext cx="1" cy="3"/>
              </a:xfrm>
              <a:custGeom>
                <a:avLst/>
                <a:gdLst>
                  <a:gd name="T0" fmla="*/ 0 w 1"/>
                  <a:gd name="T1" fmla="*/ 3 h 3"/>
                  <a:gd name="T2" fmla="*/ 0 w 1"/>
                  <a:gd name="T3" fmla="*/ 0 h 3"/>
                  <a:gd name="T4" fmla="*/ 0 w 1"/>
                  <a:gd name="T5" fmla="*/ 0 h 3"/>
                  <a:gd name="T6" fmla="*/ 0 w 1"/>
                  <a:gd name="T7" fmla="*/ 3 h 3"/>
                  <a:gd name="T8" fmla="*/ 0 w 1"/>
                  <a:gd name="T9" fmla="*/ 3 h 3"/>
                  <a:gd name="T10" fmla="*/ 0 w 1"/>
                  <a:gd name="T11" fmla="*/ 3 h 3"/>
                  <a:gd name="T12" fmla="*/ 0 60000 65536"/>
                  <a:gd name="T13" fmla="*/ 0 60000 65536"/>
                  <a:gd name="T14" fmla="*/ 0 60000 65536"/>
                  <a:gd name="T15" fmla="*/ 0 60000 65536"/>
                  <a:gd name="T16" fmla="*/ 0 60000 65536"/>
                  <a:gd name="T17" fmla="*/ 0 60000 65536"/>
                  <a:gd name="T18" fmla="*/ 0 w 1"/>
                  <a:gd name="T19" fmla="*/ 0 h 3"/>
                  <a:gd name="T20" fmla="*/ 1 w 1"/>
                  <a:gd name="T21" fmla="*/ 3 h 3"/>
                </a:gdLst>
                <a:ahLst/>
                <a:cxnLst>
                  <a:cxn ang="T12">
                    <a:pos x="T0" y="T1"/>
                  </a:cxn>
                  <a:cxn ang="T13">
                    <a:pos x="T2" y="T3"/>
                  </a:cxn>
                  <a:cxn ang="T14">
                    <a:pos x="T4" y="T5"/>
                  </a:cxn>
                  <a:cxn ang="T15">
                    <a:pos x="T6" y="T7"/>
                  </a:cxn>
                  <a:cxn ang="T16">
                    <a:pos x="T8" y="T9"/>
                  </a:cxn>
                  <a:cxn ang="T17">
                    <a:pos x="T10" y="T11"/>
                  </a:cxn>
                </a:cxnLst>
                <a:rect l="T18" t="T19" r="T20" b="T21"/>
                <a:pathLst>
                  <a:path w="1" h="3">
                    <a:moveTo>
                      <a:pt x="0" y="3"/>
                    </a:moveTo>
                    <a:lnTo>
                      <a:pt x="0" y="0"/>
                    </a:lnTo>
                    <a:lnTo>
                      <a:pt x="0" y="3"/>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26" name="Freeform 294"/>
              <p:cNvSpPr>
                <a:spLocks/>
              </p:cNvSpPr>
              <p:nvPr/>
            </p:nvSpPr>
            <p:spPr bwMode="auto">
              <a:xfrm>
                <a:off x="875" y="2777"/>
                <a:ext cx="54" cy="28"/>
              </a:xfrm>
              <a:custGeom>
                <a:avLst/>
                <a:gdLst>
                  <a:gd name="T0" fmla="*/ 0 w 54"/>
                  <a:gd name="T1" fmla="*/ 28 h 28"/>
                  <a:gd name="T2" fmla="*/ 0 w 54"/>
                  <a:gd name="T3" fmla="*/ 28 h 28"/>
                  <a:gd name="T4" fmla="*/ 13 w 54"/>
                  <a:gd name="T5" fmla="*/ 28 h 28"/>
                  <a:gd name="T6" fmla="*/ 51 w 54"/>
                  <a:gd name="T7" fmla="*/ 22 h 28"/>
                  <a:gd name="T8" fmla="*/ 51 w 54"/>
                  <a:gd name="T9" fmla="*/ 22 h 28"/>
                  <a:gd name="T10" fmla="*/ 54 w 54"/>
                  <a:gd name="T11" fmla="*/ 19 h 28"/>
                  <a:gd name="T12" fmla="*/ 54 w 54"/>
                  <a:gd name="T13" fmla="*/ 19 h 28"/>
                  <a:gd name="T14" fmla="*/ 48 w 54"/>
                  <a:gd name="T15" fmla="*/ 16 h 28"/>
                  <a:gd name="T16" fmla="*/ 0 w 54"/>
                  <a:gd name="T17" fmla="*/ 0 h 28"/>
                  <a:gd name="T18" fmla="*/ 0 w 54"/>
                  <a:gd name="T19" fmla="*/ 28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28"/>
                  <a:gd name="T32" fmla="*/ 54 w 54"/>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28">
                    <a:moveTo>
                      <a:pt x="0" y="28"/>
                    </a:moveTo>
                    <a:lnTo>
                      <a:pt x="0" y="28"/>
                    </a:lnTo>
                    <a:lnTo>
                      <a:pt x="13" y="28"/>
                    </a:lnTo>
                    <a:lnTo>
                      <a:pt x="51" y="22"/>
                    </a:lnTo>
                    <a:lnTo>
                      <a:pt x="54" y="19"/>
                    </a:lnTo>
                    <a:lnTo>
                      <a:pt x="48" y="16"/>
                    </a:lnTo>
                    <a:lnTo>
                      <a:pt x="0" y="0"/>
                    </a:lnTo>
                    <a:lnTo>
                      <a:pt x="0" y="28"/>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27" name="Freeform 295"/>
              <p:cNvSpPr>
                <a:spLocks/>
              </p:cNvSpPr>
              <p:nvPr/>
            </p:nvSpPr>
            <p:spPr bwMode="auto">
              <a:xfrm>
                <a:off x="822" y="2770"/>
                <a:ext cx="53" cy="35"/>
              </a:xfrm>
              <a:custGeom>
                <a:avLst/>
                <a:gdLst>
                  <a:gd name="T0" fmla="*/ 0 w 53"/>
                  <a:gd name="T1" fmla="*/ 7 h 35"/>
                  <a:gd name="T2" fmla="*/ 0 w 53"/>
                  <a:gd name="T3" fmla="*/ 16 h 35"/>
                  <a:gd name="T4" fmla="*/ 44 w 53"/>
                  <a:gd name="T5" fmla="*/ 32 h 35"/>
                  <a:gd name="T6" fmla="*/ 44 w 53"/>
                  <a:gd name="T7" fmla="*/ 32 h 35"/>
                  <a:gd name="T8" fmla="*/ 53 w 53"/>
                  <a:gd name="T9" fmla="*/ 35 h 35"/>
                  <a:gd name="T10" fmla="*/ 53 w 53"/>
                  <a:gd name="T11" fmla="*/ 7 h 35"/>
                  <a:gd name="T12" fmla="*/ 47 w 53"/>
                  <a:gd name="T13" fmla="*/ 4 h 35"/>
                  <a:gd name="T14" fmla="*/ 47 w 53"/>
                  <a:gd name="T15" fmla="*/ 4 h 35"/>
                  <a:gd name="T16" fmla="*/ 38 w 53"/>
                  <a:gd name="T17" fmla="*/ 0 h 35"/>
                  <a:gd name="T18" fmla="*/ 28 w 53"/>
                  <a:gd name="T19" fmla="*/ 0 h 35"/>
                  <a:gd name="T20" fmla="*/ 0 w 53"/>
                  <a:gd name="T21" fmla="*/ 7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
                  <a:gd name="T34" fmla="*/ 0 h 35"/>
                  <a:gd name="T35" fmla="*/ 53 w 53"/>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 h="35">
                    <a:moveTo>
                      <a:pt x="0" y="7"/>
                    </a:moveTo>
                    <a:lnTo>
                      <a:pt x="0" y="16"/>
                    </a:lnTo>
                    <a:lnTo>
                      <a:pt x="44" y="32"/>
                    </a:lnTo>
                    <a:lnTo>
                      <a:pt x="53" y="35"/>
                    </a:lnTo>
                    <a:lnTo>
                      <a:pt x="53" y="7"/>
                    </a:lnTo>
                    <a:lnTo>
                      <a:pt x="47" y="4"/>
                    </a:lnTo>
                    <a:lnTo>
                      <a:pt x="38" y="0"/>
                    </a:lnTo>
                    <a:lnTo>
                      <a:pt x="28" y="0"/>
                    </a:lnTo>
                    <a:lnTo>
                      <a:pt x="0" y="7"/>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28" name="Freeform 296"/>
              <p:cNvSpPr>
                <a:spLocks/>
              </p:cNvSpPr>
              <p:nvPr/>
            </p:nvSpPr>
            <p:spPr bwMode="auto">
              <a:xfrm>
                <a:off x="809" y="2777"/>
                <a:ext cx="13" cy="9"/>
              </a:xfrm>
              <a:custGeom>
                <a:avLst/>
                <a:gdLst>
                  <a:gd name="T0" fmla="*/ 13 w 13"/>
                  <a:gd name="T1" fmla="*/ 0 h 9"/>
                  <a:gd name="T2" fmla="*/ 3 w 13"/>
                  <a:gd name="T3" fmla="*/ 0 h 9"/>
                  <a:gd name="T4" fmla="*/ 3 w 13"/>
                  <a:gd name="T5" fmla="*/ 0 h 9"/>
                  <a:gd name="T6" fmla="*/ 0 w 13"/>
                  <a:gd name="T7" fmla="*/ 3 h 9"/>
                  <a:gd name="T8" fmla="*/ 6 w 13"/>
                  <a:gd name="T9" fmla="*/ 6 h 9"/>
                  <a:gd name="T10" fmla="*/ 13 w 13"/>
                  <a:gd name="T11" fmla="*/ 9 h 9"/>
                  <a:gd name="T12" fmla="*/ 13 w 13"/>
                  <a:gd name="T13" fmla="*/ 0 h 9"/>
                  <a:gd name="T14" fmla="*/ 0 60000 65536"/>
                  <a:gd name="T15" fmla="*/ 0 60000 65536"/>
                  <a:gd name="T16" fmla="*/ 0 60000 65536"/>
                  <a:gd name="T17" fmla="*/ 0 60000 65536"/>
                  <a:gd name="T18" fmla="*/ 0 60000 65536"/>
                  <a:gd name="T19" fmla="*/ 0 60000 65536"/>
                  <a:gd name="T20" fmla="*/ 0 60000 65536"/>
                  <a:gd name="T21" fmla="*/ 0 w 13"/>
                  <a:gd name="T22" fmla="*/ 0 h 9"/>
                  <a:gd name="T23" fmla="*/ 13 w 1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9">
                    <a:moveTo>
                      <a:pt x="13" y="0"/>
                    </a:moveTo>
                    <a:lnTo>
                      <a:pt x="3" y="0"/>
                    </a:lnTo>
                    <a:lnTo>
                      <a:pt x="0" y="3"/>
                    </a:lnTo>
                    <a:lnTo>
                      <a:pt x="6" y="6"/>
                    </a:lnTo>
                    <a:lnTo>
                      <a:pt x="13" y="9"/>
                    </a:lnTo>
                    <a:lnTo>
                      <a:pt x="13" y="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29" name="Freeform 297"/>
              <p:cNvSpPr>
                <a:spLocks/>
              </p:cNvSpPr>
              <p:nvPr/>
            </p:nvSpPr>
            <p:spPr bwMode="auto">
              <a:xfrm>
                <a:off x="822" y="2789"/>
                <a:ext cx="41" cy="26"/>
              </a:xfrm>
              <a:custGeom>
                <a:avLst/>
                <a:gdLst>
                  <a:gd name="T0" fmla="*/ 0 w 41"/>
                  <a:gd name="T1" fmla="*/ 26 h 26"/>
                  <a:gd name="T2" fmla="*/ 38 w 41"/>
                  <a:gd name="T3" fmla="*/ 19 h 26"/>
                  <a:gd name="T4" fmla="*/ 38 w 41"/>
                  <a:gd name="T5" fmla="*/ 19 h 26"/>
                  <a:gd name="T6" fmla="*/ 41 w 41"/>
                  <a:gd name="T7" fmla="*/ 19 h 26"/>
                  <a:gd name="T8" fmla="*/ 41 w 41"/>
                  <a:gd name="T9" fmla="*/ 16 h 26"/>
                  <a:gd name="T10" fmla="*/ 34 w 41"/>
                  <a:gd name="T11" fmla="*/ 13 h 26"/>
                  <a:gd name="T12" fmla="*/ 0 w 41"/>
                  <a:gd name="T13" fmla="*/ 0 h 26"/>
                  <a:gd name="T14" fmla="*/ 0 w 41"/>
                  <a:gd name="T15" fmla="*/ 26 h 26"/>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26"/>
                  <a:gd name="T26" fmla="*/ 41 w 41"/>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26">
                    <a:moveTo>
                      <a:pt x="0" y="26"/>
                    </a:moveTo>
                    <a:lnTo>
                      <a:pt x="38" y="19"/>
                    </a:lnTo>
                    <a:lnTo>
                      <a:pt x="41" y="19"/>
                    </a:lnTo>
                    <a:lnTo>
                      <a:pt x="41" y="16"/>
                    </a:lnTo>
                    <a:lnTo>
                      <a:pt x="34" y="13"/>
                    </a:lnTo>
                    <a:lnTo>
                      <a:pt x="0" y="0"/>
                    </a:lnTo>
                    <a:lnTo>
                      <a:pt x="0" y="26"/>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30" name="Freeform 298"/>
              <p:cNvSpPr>
                <a:spLocks/>
              </p:cNvSpPr>
              <p:nvPr/>
            </p:nvSpPr>
            <p:spPr bwMode="auto">
              <a:xfrm>
                <a:off x="765" y="2783"/>
                <a:ext cx="57" cy="32"/>
              </a:xfrm>
              <a:custGeom>
                <a:avLst/>
                <a:gdLst>
                  <a:gd name="T0" fmla="*/ 0 w 57"/>
                  <a:gd name="T1" fmla="*/ 19 h 32"/>
                  <a:gd name="T2" fmla="*/ 34 w 57"/>
                  <a:gd name="T3" fmla="*/ 29 h 32"/>
                  <a:gd name="T4" fmla="*/ 34 w 57"/>
                  <a:gd name="T5" fmla="*/ 29 h 32"/>
                  <a:gd name="T6" fmla="*/ 47 w 57"/>
                  <a:gd name="T7" fmla="*/ 32 h 32"/>
                  <a:gd name="T8" fmla="*/ 57 w 57"/>
                  <a:gd name="T9" fmla="*/ 32 h 32"/>
                  <a:gd name="T10" fmla="*/ 57 w 57"/>
                  <a:gd name="T11" fmla="*/ 32 h 32"/>
                  <a:gd name="T12" fmla="*/ 57 w 57"/>
                  <a:gd name="T13" fmla="*/ 6 h 32"/>
                  <a:gd name="T14" fmla="*/ 41 w 57"/>
                  <a:gd name="T15" fmla="*/ 3 h 32"/>
                  <a:gd name="T16" fmla="*/ 41 w 57"/>
                  <a:gd name="T17" fmla="*/ 3 h 32"/>
                  <a:gd name="T18" fmla="*/ 28 w 57"/>
                  <a:gd name="T19" fmla="*/ 0 h 32"/>
                  <a:gd name="T20" fmla="*/ 19 w 57"/>
                  <a:gd name="T21" fmla="*/ 0 h 32"/>
                  <a:gd name="T22" fmla="*/ 0 w 57"/>
                  <a:gd name="T23" fmla="*/ 3 h 32"/>
                  <a:gd name="T24" fmla="*/ 0 w 57"/>
                  <a:gd name="T25" fmla="*/ 19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32"/>
                  <a:gd name="T41" fmla="*/ 57 w 57"/>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32">
                    <a:moveTo>
                      <a:pt x="0" y="19"/>
                    </a:moveTo>
                    <a:lnTo>
                      <a:pt x="34" y="29"/>
                    </a:lnTo>
                    <a:lnTo>
                      <a:pt x="47" y="32"/>
                    </a:lnTo>
                    <a:lnTo>
                      <a:pt x="57" y="32"/>
                    </a:lnTo>
                    <a:lnTo>
                      <a:pt x="57" y="6"/>
                    </a:lnTo>
                    <a:lnTo>
                      <a:pt x="41" y="3"/>
                    </a:lnTo>
                    <a:lnTo>
                      <a:pt x="28" y="0"/>
                    </a:lnTo>
                    <a:lnTo>
                      <a:pt x="19" y="0"/>
                    </a:lnTo>
                    <a:lnTo>
                      <a:pt x="0" y="3"/>
                    </a:lnTo>
                    <a:lnTo>
                      <a:pt x="0" y="19"/>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31" name="Freeform 299"/>
              <p:cNvSpPr>
                <a:spLocks/>
              </p:cNvSpPr>
              <p:nvPr/>
            </p:nvSpPr>
            <p:spPr bwMode="auto">
              <a:xfrm>
                <a:off x="743" y="2786"/>
                <a:ext cx="22" cy="16"/>
              </a:xfrm>
              <a:custGeom>
                <a:avLst/>
                <a:gdLst>
                  <a:gd name="T0" fmla="*/ 3 w 22"/>
                  <a:gd name="T1" fmla="*/ 3 h 16"/>
                  <a:gd name="T2" fmla="*/ 3 w 22"/>
                  <a:gd name="T3" fmla="*/ 3 h 16"/>
                  <a:gd name="T4" fmla="*/ 0 w 22"/>
                  <a:gd name="T5" fmla="*/ 7 h 16"/>
                  <a:gd name="T6" fmla="*/ 3 w 22"/>
                  <a:gd name="T7" fmla="*/ 10 h 16"/>
                  <a:gd name="T8" fmla="*/ 22 w 22"/>
                  <a:gd name="T9" fmla="*/ 16 h 16"/>
                  <a:gd name="T10" fmla="*/ 22 w 22"/>
                  <a:gd name="T11" fmla="*/ 0 h 16"/>
                  <a:gd name="T12" fmla="*/ 3 w 22"/>
                  <a:gd name="T13" fmla="*/ 3 h 16"/>
                  <a:gd name="T14" fmla="*/ 0 60000 65536"/>
                  <a:gd name="T15" fmla="*/ 0 60000 65536"/>
                  <a:gd name="T16" fmla="*/ 0 60000 65536"/>
                  <a:gd name="T17" fmla="*/ 0 60000 65536"/>
                  <a:gd name="T18" fmla="*/ 0 60000 65536"/>
                  <a:gd name="T19" fmla="*/ 0 60000 65536"/>
                  <a:gd name="T20" fmla="*/ 0 60000 65536"/>
                  <a:gd name="T21" fmla="*/ 0 w 22"/>
                  <a:gd name="T22" fmla="*/ 0 h 16"/>
                  <a:gd name="T23" fmla="*/ 22 w 22"/>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6">
                    <a:moveTo>
                      <a:pt x="3" y="3"/>
                    </a:moveTo>
                    <a:lnTo>
                      <a:pt x="3" y="3"/>
                    </a:lnTo>
                    <a:lnTo>
                      <a:pt x="0" y="7"/>
                    </a:lnTo>
                    <a:lnTo>
                      <a:pt x="3" y="10"/>
                    </a:lnTo>
                    <a:lnTo>
                      <a:pt x="22" y="16"/>
                    </a:lnTo>
                    <a:lnTo>
                      <a:pt x="22" y="0"/>
                    </a:lnTo>
                    <a:lnTo>
                      <a:pt x="3" y="3"/>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32" name="Freeform 300"/>
              <p:cNvSpPr>
                <a:spLocks/>
              </p:cNvSpPr>
              <p:nvPr/>
            </p:nvSpPr>
            <p:spPr bwMode="auto">
              <a:xfrm>
                <a:off x="765" y="2805"/>
                <a:ext cx="31" cy="19"/>
              </a:xfrm>
              <a:custGeom>
                <a:avLst/>
                <a:gdLst>
                  <a:gd name="T0" fmla="*/ 3 w 31"/>
                  <a:gd name="T1" fmla="*/ 19 h 19"/>
                  <a:gd name="T2" fmla="*/ 28 w 31"/>
                  <a:gd name="T3" fmla="*/ 16 h 19"/>
                  <a:gd name="T4" fmla="*/ 28 w 31"/>
                  <a:gd name="T5" fmla="*/ 16 h 19"/>
                  <a:gd name="T6" fmla="*/ 31 w 31"/>
                  <a:gd name="T7" fmla="*/ 16 h 19"/>
                  <a:gd name="T8" fmla="*/ 31 w 31"/>
                  <a:gd name="T9" fmla="*/ 13 h 19"/>
                  <a:gd name="T10" fmla="*/ 25 w 31"/>
                  <a:gd name="T11" fmla="*/ 10 h 19"/>
                  <a:gd name="T12" fmla="*/ 0 w 31"/>
                  <a:gd name="T13" fmla="*/ 0 h 19"/>
                  <a:gd name="T14" fmla="*/ 3 w 31"/>
                  <a:gd name="T15" fmla="*/ 19 h 19"/>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19"/>
                  <a:gd name="T26" fmla="*/ 31 w 31"/>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19">
                    <a:moveTo>
                      <a:pt x="3" y="19"/>
                    </a:moveTo>
                    <a:lnTo>
                      <a:pt x="28" y="16"/>
                    </a:lnTo>
                    <a:lnTo>
                      <a:pt x="31" y="16"/>
                    </a:lnTo>
                    <a:lnTo>
                      <a:pt x="31" y="13"/>
                    </a:lnTo>
                    <a:lnTo>
                      <a:pt x="25" y="10"/>
                    </a:lnTo>
                    <a:lnTo>
                      <a:pt x="0" y="0"/>
                    </a:lnTo>
                    <a:lnTo>
                      <a:pt x="3" y="19"/>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33" name="Freeform 301"/>
              <p:cNvSpPr>
                <a:spLocks/>
              </p:cNvSpPr>
              <p:nvPr/>
            </p:nvSpPr>
            <p:spPr bwMode="auto">
              <a:xfrm>
                <a:off x="711" y="2793"/>
                <a:ext cx="57" cy="34"/>
              </a:xfrm>
              <a:custGeom>
                <a:avLst/>
                <a:gdLst>
                  <a:gd name="T0" fmla="*/ 0 w 57"/>
                  <a:gd name="T1" fmla="*/ 25 h 34"/>
                  <a:gd name="T2" fmla="*/ 19 w 57"/>
                  <a:gd name="T3" fmla="*/ 31 h 34"/>
                  <a:gd name="T4" fmla="*/ 19 w 57"/>
                  <a:gd name="T5" fmla="*/ 31 h 34"/>
                  <a:gd name="T6" fmla="*/ 32 w 57"/>
                  <a:gd name="T7" fmla="*/ 34 h 34"/>
                  <a:gd name="T8" fmla="*/ 41 w 57"/>
                  <a:gd name="T9" fmla="*/ 34 h 34"/>
                  <a:gd name="T10" fmla="*/ 57 w 57"/>
                  <a:gd name="T11" fmla="*/ 31 h 34"/>
                  <a:gd name="T12" fmla="*/ 54 w 57"/>
                  <a:gd name="T13" fmla="*/ 12 h 34"/>
                  <a:gd name="T14" fmla="*/ 25 w 57"/>
                  <a:gd name="T15" fmla="*/ 3 h 34"/>
                  <a:gd name="T16" fmla="*/ 25 w 57"/>
                  <a:gd name="T17" fmla="*/ 3 h 34"/>
                  <a:gd name="T18" fmla="*/ 13 w 57"/>
                  <a:gd name="T19" fmla="*/ 0 h 34"/>
                  <a:gd name="T20" fmla="*/ 3 w 57"/>
                  <a:gd name="T21" fmla="*/ 0 h 34"/>
                  <a:gd name="T22" fmla="*/ 0 w 57"/>
                  <a:gd name="T23" fmla="*/ 3 h 34"/>
                  <a:gd name="T24" fmla="*/ 0 w 57"/>
                  <a:gd name="T25" fmla="*/ 25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34"/>
                  <a:gd name="T41" fmla="*/ 57 w 57"/>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34">
                    <a:moveTo>
                      <a:pt x="0" y="25"/>
                    </a:moveTo>
                    <a:lnTo>
                      <a:pt x="19" y="31"/>
                    </a:lnTo>
                    <a:lnTo>
                      <a:pt x="32" y="34"/>
                    </a:lnTo>
                    <a:lnTo>
                      <a:pt x="41" y="34"/>
                    </a:lnTo>
                    <a:lnTo>
                      <a:pt x="57" y="31"/>
                    </a:lnTo>
                    <a:lnTo>
                      <a:pt x="54" y="12"/>
                    </a:lnTo>
                    <a:lnTo>
                      <a:pt x="25" y="3"/>
                    </a:lnTo>
                    <a:lnTo>
                      <a:pt x="13" y="0"/>
                    </a:lnTo>
                    <a:lnTo>
                      <a:pt x="3" y="0"/>
                    </a:lnTo>
                    <a:lnTo>
                      <a:pt x="0" y="3"/>
                    </a:lnTo>
                    <a:lnTo>
                      <a:pt x="0" y="25"/>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34" name="Freeform 302"/>
              <p:cNvSpPr>
                <a:spLocks/>
              </p:cNvSpPr>
              <p:nvPr/>
            </p:nvSpPr>
            <p:spPr bwMode="auto">
              <a:xfrm>
                <a:off x="670" y="2796"/>
                <a:ext cx="41" cy="22"/>
              </a:xfrm>
              <a:custGeom>
                <a:avLst/>
                <a:gdLst>
                  <a:gd name="T0" fmla="*/ 41 w 41"/>
                  <a:gd name="T1" fmla="*/ 22 h 22"/>
                  <a:gd name="T2" fmla="*/ 41 w 41"/>
                  <a:gd name="T3" fmla="*/ 0 h 22"/>
                  <a:gd name="T4" fmla="*/ 3 w 41"/>
                  <a:gd name="T5" fmla="*/ 3 h 22"/>
                  <a:gd name="T6" fmla="*/ 3 w 41"/>
                  <a:gd name="T7" fmla="*/ 3 h 22"/>
                  <a:gd name="T8" fmla="*/ 0 w 41"/>
                  <a:gd name="T9" fmla="*/ 6 h 22"/>
                  <a:gd name="T10" fmla="*/ 6 w 41"/>
                  <a:gd name="T11" fmla="*/ 9 h 22"/>
                  <a:gd name="T12" fmla="*/ 41 w 41"/>
                  <a:gd name="T13" fmla="*/ 22 h 22"/>
                  <a:gd name="T14" fmla="*/ 0 60000 65536"/>
                  <a:gd name="T15" fmla="*/ 0 60000 65536"/>
                  <a:gd name="T16" fmla="*/ 0 60000 65536"/>
                  <a:gd name="T17" fmla="*/ 0 60000 65536"/>
                  <a:gd name="T18" fmla="*/ 0 60000 65536"/>
                  <a:gd name="T19" fmla="*/ 0 60000 65536"/>
                  <a:gd name="T20" fmla="*/ 0 60000 65536"/>
                  <a:gd name="T21" fmla="*/ 0 w 41"/>
                  <a:gd name="T22" fmla="*/ 0 h 22"/>
                  <a:gd name="T23" fmla="*/ 41 w 41"/>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22">
                    <a:moveTo>
                      <a:pt x="41" y="22"/>
                    </a:moveTo>
                    <a:lnTo>
                      <a:pt x="41" y="0"/>
                    </a:lnTo>
                    <a:lnTo>
                      <a:pt x="3" y="3"/>
                    </a:lnTo>
                    <a:lnTo>
                      <a:pt x="0" y="6"/>
                    </a:lnTo>
                    <a:lnTo>
                      <a:pt x="6" y="9"/>
                    </a:lnTo>
                    <a:lnTo>
                      <a:pt x="41" y="22"/>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35" name="Freeform 303"/>
              <p:cNvSpPr>
                <a:spLocks/>
              </p:cNvSpPr>
              <p:nvPr/>
            </p:nvSpPr>
            <p:spPr bwMode="auto">
              <a:xfrm>
                <a:off x="711" y="2824"/>
                <a:ext cx="13" cy="10"/>
              </a:xfrm>
              <a:custGeom>
                <a:avLst/>
                <a:gdLst>
                  <a:gd name="T0" fmla="*/ 0 w 13"/>
                  <a:gd name="T1" fmla="*/ 10 h 10"/>
                  <a:gd name="T2" fmla="*/ 9 w 13"/>
                  <a:gd name="T3" fmla="*/ 10 h 10"/>
                  <a:gd name="T4" fmla="*/ 9 w 13"/>
                  <a:gd name="T5" fmla="*/ 10 h 10"/>
                  <a:gd name="T6" fmla="*/ 13 w 13"/>
                  <a:gd name="T7" fmla="*/ 10 h 10"/>
                  <a:gd name="T8" fmla="*/ 13 w 13"/>
                  <a:gd name="T9" fmla="*/ 7 h 10"/>
                  <a:gd name="T10" fmla="*/ 9 w 13"/>
                  <a:gd name="T11" fmla="*/ 3 h 10"/>
                  <a:gd name="T12" fmla="*/ 0 w 13"/>
                  <a:gd name="T13" fmla="*/ 0 h 10"/>
                  <a:gd name="T14" fmla="*/ 0 w 13"/>
                  <a:gd name="T15" fmla="*/ 10 h 10"/>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0"/>
                  <a:gd name="T26" fmla="*/ 13 w 13"/>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0">
                    <a:moveTo>
                      <a:pt x="0" y="10"/>
                    </a:moveTo>
                    <a:lnTo>
                      <a:pt x="9" y="10"/>
                    </a:lnTo>
                    <a:lnTo>
                      <a:pt x="13" y="10"/>
                    </a:lnTo>
                    <a:lnTo>
                      <a:pt x="13" y="7"/>
                    </a:lnTo>
                    <a:lnTo>
                      <a:pt x="9" y="3"/>
                    </a:lnTo>
                    <a:lnTo>
                      <a:pt x="0" y="0"/>
                    </a:lnTo>
                    <a:lnTo>
                      <a:pt x="0" y="10"/>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36" name="Freeform 304"/>
              <p:cNvSpPr>
                <a:spLocks/>
              </p:cNvSpPr>
              <p:nvPr/>
            </p:nvSpPr>
            <p:spPr bwMode="auto">
              <a:xfrm>
                <a:off x="654" y="2805"/>
                <a:ext cx="57" cy="35"/>
              </a:xfrm>
              <a:custGeom>
                <a:avLst/>
                <a:gdLst>
                  <a:gd name="T0" fmla="*/ 3 w 57"/>
                  <a:gd name="T1" fmla="*/ 32 h 35"/>
                  <a:gd name="T2" fmla="*/ 3 w 57"/>
                  <a:gd name="T3" fmla="*/ 32 h 35"/>
                  <a:gd name="T4" fmla="*/ 16 w 57"/>
                  <a:gd name="T5" fmla="*/ 35 h 35"/>
                  <a:gd name="T6" fmla="*/ 25 w 57"/>
                  <a:gd name="T7" fmla="*/ 35 h 35"/>
                  <a:gd name="T8" fmla="*/ 57 w 57"/>
                  <a:gd name="T9" fmla="*/ 29 h 35"/>
                  <a:gd name="T10" fmla="*/ 57 w 57"/>
                  <a:gd name="T11" fmla="*/ 19 h 35"/>
                  <a:gd name="T12" fmla="*/ 13 w 57"/>
                  <a:gd name="T13" fmla="*/ 3 h 35"/>
                  <a:gd name="T14" fmla="*/ 13 w 57"/>
                  <a:gd name="T15" fmla="*/ 3 h 35"/>
                  <a:gd name="T16" fmla="*/ 0 w 57"/>
                  <a:gd name="T17" fmla="*/ 0 h 35"/>
                  <a:gd name="T18" fmla="*/ 3 w 57"/>
                  <a:gd name="T19" fmla="*/ 32 h 35"/>
                  <a:gd name="T20" fmla="*/ 3 w 57"/>
                  <a:gd name="T21" fmla="*/ 32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5"/>
                  <a:gd name="T35" fmla="*/ 57 w 57"/>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5">
                    <a:moveTo>
                      <a:pt x="3" y="32"/>
                    </a:moveTo>
                    <a:lnTo>
                      <a:pt x="3" y="32"/>
                    </a:lnTo>
                    <a:lnTo>
                      <a:pt x="16" y="35"/>
                    </a:lnTo>
                    <a:lnTo>
                      <a:pt x="25" y="35"/>
                    </a:lnTo>
                    <a:lnTo>
                      <a:pt x="57" y="29"/>
                    </a:lnTo>
                    <a:lnTo>
                      <a:pt x="57" y="19"/>
                    </a:lnTo>
                    <a:lnTo>
                      <a:pt x="13" y="3"/>
                    </a:lnTo>
                    <a:lnTo>
                      <a:pt x="0" y="0"/>
                    </a:lnTo>
                    <a:lnTo>
                      <a:pt x="3" y="32"/>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37" name="Freeform 305"/>
              <p:cNvSpPr>
                <a:spLocks/>
              </p:cNvSpPr>
              <p:nvPr/>
            </p:nvSpPr>
            <p:spPr bwMode="auto">
              <a:xfrm>
                <a:off x="600" y="2805"/>
                <a:ext cx="57" cy="32"/>
              </a:xfrm>
              <a:custGeom>
                <a:avLst/>
                <a:gdLst>
                  <a:gd name="T0" fmla="*/ 3 w 57"/>
                  <a:gd name="T1" fmla="*/ 13 h 32"/>
                  <a:gd name="T2" fmla="*/ 57 w 57"/>
                  <a:gd name="T3" fmla="*/ 32 h 32"/>
                  <a:gd name="T4" fmla="*/ 54 w 57"/>
                  <a:gd name="T5" fmla="*/ 0 h 32"/>
                  <a:gd name="T6" fmla="*/ 54 w 57"/>
                  <a:gd name="T7" fmla="*/ 0 h 32"/>
                  <a:gd name="T8" fmla="*/ 44 w 57"/>
                  <a:gd name="T9" fmla="*/ 0 h 32"/>
                  <a:gd name="T10" fmla="*/ 0 w 57"/>
                  <a:gd name="T11" fmla="*/ 7 h 32"/>
                  <a:gd name="T12" fmla="*/ 0 w 57"/>
                  <a:gd name="T13" fmla="*/ 7 h 32"/>
                  <a:gd name="T14" fmla="*/ 0 w 57"/>
                  <a:gd name="T15" fmla="*/ 7 h 32"/>
                  <a:gd name="T16" fmla="*/ 0 w 57"/>
                  <a:gd name="T17" fmla="*/ 13 h 32"/>
                  <a:gd name="T18" fmla="*/ 0 w 57"/>
                  <a:gd name="T19" fmla="*/ 13 h 32"/>
                  <a:gd name="T20" fmla="*/ 3 w 57"/>
                  <a:gd name="T21" fmla="*/ 13 h 32"/>
                  <a:gd name="T22" fmla="*/ 3 w 57"/>
                  <a:gd name="T23" fmla="*/ 13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
                  <a:gd name="T37" fmla="*/ 0 h 32"/>
                  <a:gd name="T38" fmla="*/ 57 w 57"/>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 h="32">
                    <a:moveTo>
                      <a:pt x="3" y="13"/>
                    </a:moveTo>
                    <a:lnTo>
                      <a:pt x="57" y="32"/>
                    </a:lnTo>
                    <a:lnTo>
                      <a:pt x="54" y="0"/>
                    </a:lnTo>
                    <a:lnTo>
                      <a:pt x="44" y="0"/>
                    </a:lnTo>
                    <a:lnTo>
                      <a:pt x="0" y="7"/>
                    </a:lnTo>
                    <a:lnTo>
                      <a:pt x="0" y="13"/>
                    </a:lnTo>
                    <a:lnTo>
                      <a:pt x="3" y="13"/>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38" name="Freeform 306"/>
              <p:cNvSpPr>
                <a:spLocks/>
              </p:cNvSpPr>
              <p:nvPr/>
            </p:nvSpPr>
            <p:spPr bwMode="auto">
              <a:xfrm>
                <a:off x="597" y="2812"/>
                <a:ext cx="3" cy="6"/>
              </a:xfrm>
              <a:custGeom>
                <a:avLst/>
                <a:gdLst>
                  <a:gd name="T0" fmla="*/ 3 w 3"/>
                  <a:gd name="T1" fmla="*/ 0 h 6"/>
                  <a:gd name="T2" fmla="*/ 3 w 3"/>
                  <a:gd name="T3" fmla="*/ 0 h 6"/>
                  <a:gd name="T4" fmla="*/ 0 w 3"/>
                  <a:gd name="T5" fmla="*/ 3 h 6"/>
                  <a:gd name="T6" fmla="*/ 3 w 3"/>
                  <a:gd name="T7" fmla="*/ 6 h 6"/>
                  <a:gd name="T8" fmla="*/ 3 w 3"/>
                  <a:gd name="T9" fmla="*/ 0 h 6"/>
                  <a:gd name="T10" fmla="*/ 0 60000 65536"/>
                  <a:gd name="T11" fmla="*/ 0 60000 65536"/>
                  <a:gd name="T12" fmla="*/ 0 60000 65536"/>
                  <a:gd name="T13" fmla="*/ 0 60000 65536"/>
                  <a:gd name="T14" fmla="*/ 0 60000 65536"/>
                  <a:gd name="T15" fmla="*/ 0 w 3"/>
                  <a:gd name="T16" fmla="*/ 0 h 6"/>
                  <a:gd name="T17" fmla="*/ 3 w 3"/>
                  <a:gd name="T18" fmla="*/ 6 h 6"/>
                </a:gdLst>
                <a:ahLst/>
                <a:cxnLst>
                  <a:cxn ang="T10">
                    <a:pos x="T0" y="T1"/>
                  </a:cxn>
                  <a:cxn ang="T11">
                    <a:pos x="T2" y="T3"/>
                  </a:cxn>
                  <a:cxn ang="T12">
                    <a:pos x="T4" y="T5"/>
                  </a:cxn>
                  <a:cxn ang="T13">
                    <a:pos x="T6" y="T7"/>
                  </a:cxn>
                  <a:cxn ang="T14">
                    <a:pos x="T8" y="T9"/>
                  </a:cxn>
                </a:cxnLst>
                <a:rect l="T15" t="T16" r="T17" b="T18"/>
                <a:pathLst>
                  <a:path w="3" h="6">
                    <a:moveTo>
                      <a:pt x="3" y="0"/>
                    </a:moveTo>
                    <a:lnTo>
                      <a:pt x="3" y="0"/>
                    </a:lnTo>
                    <a:lnTo>
                      <a:pt x="0" y="3"/>
                    </a:lnTo>
                    <a:lnTo>
                      <a:pt x="3" y="6"/>
                    </a:lnTo>
                    <a:lnTo>
                      <a:pt x="3"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39" name="Freeform 307"/>
              <p:cNvSpPr>
                <a:spLocks/>
              </p:cNvSpPr>
              <p:nvPr/>
            </p:nvSpPr>
            <p:spPr bwMode="auto">
              <a:xfrm>
                <a:off x="822" y="2850"/>
                <a:ext cx="19" cy="15"/>
              </a:xfrm>
              <a:custGeom>
                <a:avLst/>
                <a:gdLst>
                  <a:gd name="T0" fmla="*/ 3 w 19"/>
                  <a:gd name="T1" fmla="*/ 15 h 15"/>
                  <a:gd name="T2" fmla="*/ 15 w 19"/>
                  <a:gd name="T3" fmla="*/ 12 h 15"/>
                  <a:gd name="T4" fmla="*/ 15 w 19"/>
                  <a:gd name="T5" fmla="*/ 12 h 15"/>
                  <a:gd name="T6" fmla="*/ 19 w 19"/>
                  <a:gd name="T7" fmla="*/ 12 h 15"/>
                  <a:gd name="T8" fmla="*/ 19 w 19"/>
                  <a:gd name="T9" fmla="*/ 9 h 15"/>
                  <a:gd name="T10" fmla="*/ 12 w 19"/>
                  <a:gd name="T11" fmla="*/ 6 h 15"/>
                  <a:gd name="T12" fmla="*/ 0 w 19"/>
                  <a:gd name="T13" fmla="*/ 0 h 15"/>
                  <a:gd name="T14" fmla="*/ 3 w 19"/>
                  <a:gd name="T15" fmla="*/ 15 h 15"/>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5"/>
                  <a:gd name="T26" fmla="*/ 19 w 19"/>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5">
                    <a:moveTo>
                      <a:pt x="3" y="15"/>
                    </a:moveTo>
                    <a:lnTo>
                      <a:pt x="15" y="12"/>
                    </a:lnTo>
                    <a:lnTo>
                      <a:pt x="19" y="12"/>
                    </a:lnTo>
                    <a:lnTo>
                      <a:pt x="19" y="9"/>
                    </a:lnTo>
                    <a:lnTo>
                      <a:pt x="12" y="6"/>
                    </a:lnTo>
                    <a:lnTo>
                      <a:pt x="0" y="0"/>
                    </a:lnTo>
                    <a:lnTo>
                      <a:pt x="3" y="15"/>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40" name="Freeform 308"/>
              <p:cNvSpPr>
                <a:spLocks/>
              </p:cNvSpPr>
              <p:nvPr/>
            </p:nvSpPr>
            <p:spPr bwMode="auto">
              <a:xfrm>
                <a:off x="768" y="2834"/>
                <a:ext cx="57" cy="41"/>
              </a:xfrm>
              <a:custGeom>
                <a:avLst/>
                <a:gdLst>
                  <a:gd name="T0" fmla="*/ 6 w 57"/>
                  <a:gd name="T1" fmla="*/ 41 h 41"/>
                  <a:gd name="T2" fmla="*/ 57 w 57"/>
                  <a:gd name="T3" fmla="*/ 31 h 41"/>
                  <a:gd name="T4" fmla="*/ 54 w 57"/>
                  <a:gd name="T5" fmla="*/ 16 h 41"/>
                  <a:gd name="T6" fmla="*/ 13 w 57"/>
                  <a:gd name="T7" fmla="*/ 3 h 41"/>
                  <a:gd name="T8" fmla="*/ 13 w 57"/>
                  <a:gd name="T9" fmla="*/ 3 h 41"/>
                  <a:gd name="T10" fmla="*/ 0 w 57"/>
                  <a:gd name="T11" fmla="*/ 0 h 41"/>
                  <a:gd name="T12" fmla="*/ 0 w 57"/>
                  <a:gd name="T13" fmla="*/ 41 h 41"/>
                  <a:gd name="T14" fmla="*/ 0 w 57"/>
                  <a:gd name="T15" fmla="*/ 41 h 41"/>
                  <a:gd name="T16" fmla="*/ 6 w 57"/>
                  <a:gd name="T17" fmla="*/ 41 h 41"/>
                  <a:gd name="T18" fmla="*/ 6 w 57"/>
                  <a:gd name="T19" fmla="*/ 41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41"/>
                  <a:gd name="T32" fmla="*/ 57 w 57"/>
                  <a:gd name="T33" fmla="*/ 41 h 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41">
                    <a:moveTo>
                      <a:pt x="6" y="41"/>
                    </a:moveTo>
                    <a:lnTo>
                      <a:pt x="57" y="31"/>
                    </a:lnTo>
                    <a:lnTo>
                      <a:pt x="54" y="16"/>
                    </a:lnTo>
                    <a:lnTo>
                      <a:pt x="13" y="3"/>
                    </a:lnTo>
                    <a:lnTo>
                      <a:pt x="0" y="0"/>
                    </a:lnTo>
                    <a:lnTo>
                      <a:pt x="0" y="41"/>
                    </a:lnTo>
                    <a:lnTo>
                      <a:pt x="6" y="41"/>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41" name="Freeform 309"/>
              <p:cNvSpPr>
                <a:spLocks/>
              </p:cNvSpPr>
              <p:nvPr/>
            </p:nvSpPr>
            <p:spPr bwMode="auto">
              <a:xfrm>
                <a:off x="711" y="2834"/>
                <a:ext cx="57" cy="41"/>
              </a:xfrm>
              <a:custGeom>
                <a:avLst/>
                <a:gdLst>
                  <a:gd name="T0" fmla="*/ 57 w 57"/>
                  <a:gd name="T1" fmla="*/ 0 h 41"/>
                  <a:gd name="T2" fmla="*/ 57 w 57"/>
                  <a:gd name="T3" fmla="*/ 0 h 41"/>
                  <a:gd name="T4" fmla="*/ 47 w 57"/>
                  <a:gd name="T5" fmla="*/ 0 h 41"/>
                  <a:gd name="T6" fmla="*/ 0 w 57"/>
                  <a:gd name="T7" fmla="*/ 6 h 41"/>
                  <a:gd name="T8" fmla="*/ 3 w 57"/>
                  <a:gd name="T9" fmla="*/ 25 h 41"/>
                  <a:gd name="T10" fmla="*/ 38 w 57"/>
                  <a:gd name="T11" fmla="*/ 38 h 41"/>
                  <a:gd name="T12" fmla="*/ 38 w 57"/>
                  <a:gd name="T13" fmla="*/ 38 h 41"/>
                  <a:gd name="T14" fmla="*/ 57 w 57"/>
                  <a:gd name="T15" fmla="*/ 41 h 41"/>
                  <a:gd name="T16" fmla="*/ 57 w 57"/>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41"/>
                  <a:gd name="T29" fmla="*/ 57 w 57"/>
                  <a:gd name="T30" fmla="*/ 41 h 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41">
                    <a:moveTo>
                      <a:pt x="57" y="0"/>
                    </a:moveTo>
                    <a:lnTo>
                      <a:pt x="57" y="0"/>
                    </a:lnTo>
                    <a:lnTo>
                      <a:pt x="47" y="0"/>
                    </a:lnTo>
                    <a:lnTo>
                      <a:pt x="0" y="6"/>
                    </a:lnTo>
                    <a:lnTo>
                      <a:pt x="3" y="25"/>
                    </a:lnTo>
                    <a:lnTo>
                      <a:pt x="38" y="38"/>
                    </a:lnTo>
                    <a:lnTo>
                      <a:pt x="57" y="41"/>
                    </a:lnTo>
                    <a:lnTo>
                      <a:pt x="57" y="0"/>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42" name="Freeform 310"/>
              <p:cNvSpPr>
                <a:spLocks/>
              </p:cNvSpPr>
              <p:nvPr/>
            </p:nvSpPr>
            <p:spPr bwMode="auto">
              <a:xfrm>
                <a:off x="689" y="2840"/>
                <a:ext cx="25" cy="19"/>
              </a:xfrm>
              <a:custGeom>
                <a:avLst/>
                <a:gdLst>
                  <a:gd name="T0" fmla="*/ 22 w 25"/>
                  <a:gd name="T1" fmla="*/ 0 h 19"/>
                  <a:gd name="T2" fmla="*/ 3 w 25"/>
                  <a:gd name="T3" fmla="*/ 6 h 19"/>
                  <a:gd name="T4" fmla="*/ 3 w 25"/>
                  <a:gd name="T5" fmla="*/ 6 h 19"/>
                  <a:gd name="T6" fmla="*/ 0 w 25"/>
                  <a:gd name="T7" fmla="*/ 6 h 19"/>
                  <a:gd name="T8" fmla="*/ 0 w 25"/>
                  <a:gd name="T9" fmla="*/ 6 h 19"/>
                  <a:gd name="T10" fmla="*/ 6 w 25"/>
                  <a:gd name="T11" fmla="*/ 13 h 19"/>
                  <a:gd name="T12" fmla="*/ 25 w 25"/>
                  <a:gd name="T13" fmla="*/ 19 h 19"/>
                  <a:gd name="T14" fmla="*/ 22 w 25"/>
                  <a:gd name="T15" fmla="*/ 0 h 19"/>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19"/>
                  <a:gd name="T26" fmla="*/ 25 w 25"/>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19">
                    <a:moveTo>
                      <a:pt x="22" y="0"/>
                    </a:moveTo>
                    <a:lnTo>
                      <a:pt x="3" y="6"/>
                    </a:lnTo>
                    <a:lnTo>
                      <a:pt x="0" y="6"/>
                    </a:lnTo>
                    <a:lnTo>
                      <a:pt x="6" y="13"/>
                    </a:lnTo>
                    <a:lnTo>
                      <a:pt x="25" y="19"/>
                    </a:lnTo>
                    <a:lnTo>
                      <a:pt x="22" y="0"/>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43" name="Freeform 311"/>
              <p:cNvSpPr>
                <a:spLocks/>
              </p:cNvSpPr>
              <p:nvPr/>
            </p:nvSpPr>
            <p:spPr bwMode="auto">
              <a:xfrm>
                <a:off x="879" y="2834"/>
                <a:ext cx="31" cy="22"/>
              </a:xfrm>
              <a:custGeom>
                <a:avLst/>
                <a:gdLst>
                  <a:gd name="T0" fmla="*/ 0 w 31"/>
                  <a:gd name="T1" fmla="*/ 22 h 22"/>
                  <a:gd name="T2" fmla="*/ 28 w 31"/>
                  <a:gd name="T3" fmla="*/ 16 h 22"/>
                  <a:gd name="T4" fmla="*/ 28 w 31"/>
                  <a:gd name="T5" fmla="*/ 16 h 22"/>
                  <a:gd name="T6" fmla="*/ 31 w 31"/>
                  <a:gd name="T7" fmla="*/ 16 h 22"/>
                  <a:gd name="T8" fmla="*/ 31 w 31"/>
                  <a:gd name="T9" fmla="*/ 12 h 22"/>
                  <a:gd name="T10" fmla="*/ 25 w 31"/>
                  <a:gd name="T11" fmla="*/ 9 h 22"/>
                  <a:gd name="T12" fmla="*/ 0 w 31"/>
                  <a:gd name="T13" fmla="*/ 0 h 22"/>
                  <a:gd name="T14" fmla="*/ 0 w 31"/>
                  <a:gd name="T15" fmla="*/ 22 h 22"/>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22"/>
                  <a:gd name="T26" fmla="*/ 31 w 31"/>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22">
                    <a:moveTo>
                      <a:pt x="0" y="22"/>
                    </a:moveTo>
                    <a:lnTo>
                      <a:pt x="28" y="16"/>
                    </a:lnTo>
                    <a:lnTo>
                      <a:pt x="31" y="16"/>
                    </a:lnTo>
                    <a:lnTo>
                      <a:pt x="31" y="12"/>
                    </a:lnTo>
                    <a:lnTo>
                      <a:pt x="25" y="9"/>
                    </a:lnTo>
                    <a:lnTo>
                      <a:pt x="0" y="0"/>
                    </a:lnTo>
                    <a:lnTo>
                      <a:pt x="0" y="22"/>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44" name="Freeform 312"/>
              <p:cNvSpPr>
                <a:spLocks/>
              </p:cNvSpPr>
              <p:nvPr/>
            </p:nvSpPr>
            <p:spPr bwMode="auto">
              <a:xfrm>
                <a:off x="822" y="2821"/>
                <a:ext cx="57" cy="35"/>
              </a:xfrm>
              <a:custGeom>
                <a:avLst/>
                <a:gdLst>
                  <a:gd name="T0" fmla="*/ 22 w 57"/>
                  <a:gd name="T1" fmla="*/ 32 h 35"/>
                  <a:gd name="T2" fmla="*/ 22 w 57"/>
                  <a:gd name="T3" fmla="*/ 32 h 35"/>
                  <a:gd name="T4" fmla="*/ 34 w 57"/>
                  <a:gd name="T5" fmla="*/ 35 h 35"/>
                  <a:gd name="T6" fmla="*/ 44 w 57"/>
                  <a:gd name="T7" fmla="*/ 35 h 35"/>
                  <a:gd name="T8" fmla="*/ 57 w 57"/>
                  <a:gd name="T9" fmla="*/ 35 h 35"/>
                  <a:gd name="T10" fmla="*/ 57 w 57"/>
                  <a:gd name="T11" fmla="*/ 13 h 35"/>
                  <a:gd name="T12" fmla="*/ 28 w 57"/>
                  <a:gd name="T13" fmla="*/ 3 h 35"/>
                  <a:gd name="T14" fmla="*/ 28 w 57"/>
                  <a:gd name="T15" fmla="*/ 3 h 35"/>
                  <a:gd name="T16" fmla="*/ 15 w 57"/>
                  <a:gd name="T17" fmla="*/ 0 h 35"/>
                  <a:gd name="T18" fmla="*/ 6 w 57"/>
                  <a:gd name="T19" fmla="*/ 0 h 35"/>
                  <a:gd name="T20" fmla="*/ 0 w 57"/>
                  <a:gd name="T21" fmla="*/ 0 h 35"/>
                  <a:gd name="T22" fmla="*/ 0 w 57"/>
                  <a:gd name="T23" fmla="*/ 25 h 35"/>
                  <a:gd name="T24" fmla="*/ 22 w 57"/>
                  <a:gd name="T25" fmla="*/ 32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35"/>
                  <a:gd name="T41" fmla="*/ 57 w 57"/>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35">
                    <a:moveTo>
                      <a:pt x="22" y="32"/>
                    </a:moveTo>
                    <a:lnTo>
                      <a:pt x="22" y="32"/>
                    </a:lnTo>
                    <a:lnTo>
                      <a:pt x="34" y="35"/>
                    </a:lnTo>
                    <a:lnTo>
                      <a:pt x="44" y="35"/>
                    </a:lnTo>
                    <a:lnTo>
                      <a:pt x="57" y="35"/>
                    </a:lnTo>
                    <a:lnTo>
                      <a:pt x="57" y="13"/>
                    </a:lnTo>
                    <a:lnTo>
                      <a:pt x="28" y="3"/>
                    </a:lnTo>
                    <a:lnTo>
                      <a:pt x="15" y="0"/>
                    </a:lnTo>
                    <a:lnTo>
                      <a:pt x="6" y="0"/>
                    </a:lnTo>
                    <a:lnTo>
                      <a:pt x="0" y="0"/>
                    </a:lnTo>
                    <a:lnTo>
                      <a:pt x="0" y="25"/>
                    </a:lnTo>
                    <a:lnTo>
                      <a:pt x="22" y="3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45" name="Freeform 313"/>
              <p:cNvSpPr>
                <a:spLocks/>
              </p:cNvSpPr>
              <p:nvPr/>
            </p:nvSpPr>
            <p:spPr bwMode="auto">
              <a:xfrm>
                <a:off x="784" y="2821"/>
                <a:ext cx="38" cy="25"/>
              </a:xfrm>
              <a:custGeom>
                <a:avLst/>
                <a:gdLst>
                  <a:gd name="T0" fmla="*/ 38 w 38"/>
                  <a:gd name="T1" fmla="*/ 0 h 25"/>
                  <a:gd name="T2" fmla="*/ 3 w 38"/>
                  <a:gd name="T3" fmla="*/ 6 h 25"/>
                  <a:gd name="T4" fmla="*/ 3 w 38"/>
                  <a:gd name="T5" fmla="*/ 6 h 25"/>
                  <a:gd name="T6" fmla="*/ 0 w 38"/>
                  <a:gd name="T7" fmla="*/ 10 h 25"/>
                  <a:gd name="T8" fmla="*/ 0 w 38"/>
                  <a:gd name="T9" fmla="*/ 10 h 25"/>
                  <a:gd name="T10" fmla="*/ 6 w 38"/>
                  <a:gd name="T11" fmla="*/ 13 h 25"/>
                  <a:gd name="T12" fmla="*/ 38 w 38"/>
                  <a:gd name="T13" fmla="*/ 25 h 25"/>
                  <a:gd name="T14" fmla="*/ 38 w 38"/>
                  <a:gd name="T15" fmla="*/ 0 h 25"/>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25"/>
                  <a:gd name="T26" fmla="*/ 38 w 38"/>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25">
                    <a:moveTo>
                      <a:pt x="38" y="0"/>
                    </a:moveTo>
                    <a:lnTo>
                      <a:pt x="3" y="6"/>
                    </a:lnTo>
                    <a:lnTo>
                      <a:pt x="0" y="10"/>
                    </a:lnTo>
                    <a:lnTo>
                      <a:pt x="6" y="13"/>
                    </a:lnTo>
                    <a:lnTo>
                      <a:pt x="38" y="25"/>
                    </a:lnTo>
                    <a:lnTo>
                      <a:pt x="38" y="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46" name="Freeform 314"/>
              <p:cNvSpPr>
                <a:spLocks/>
              </p:cNvSpPr>
              <p:nvPr/>
            </p:nvSpPr>
            <p:spPr bwMode="auto">
              <a:xfrm>
                <a:off x="932" y="2818"/>
                <a:ext cx="45" cy="25"/>
              </a:xfrm>
              <a:custGeom>
                <a:avLst/>
                <a:gdLst>
                  <a:gd name="T0" fmla="*/ 0 w 45"/>
                  <a:gd name="T1" fmla="*/ 25 h 25"/>
                  <a:gd name="T2" fmla="*/ 0 w 45"/>
                  <a:gd name="T3" fmla="*/ 25 h 25"/>
                  <a:gd name="T4" fmla="*/ 4 w 45"/>
                  <a:gd name="T5" fmla="*/ 25 h 25"/>
                  <a:gd name="T6" fmla="*/ 42 w 45"/>
                  <a:gd name="T7" fmla="*/ 19 h 25"/>
                  <a:gd name="T8" fmla="*/ 42 w 45"/>
                  <a:gd name="T9" fmla="*/ 19 h 25"/>
                  <a:gd name="T10" fmla="*/ 42 w 45"/>
                  <a:gd name="T11" fmla="*/ 19 h 25"/>
                  <a:gd name="T12" fmla="*/ 45 w 45"/>
                  <a:gd name="T13" fmla="*/ 16 h 25"/>
                  <a:gd name="T14" fmla="*/ 35 w 45"/>
                  <a:gd name="T15" fmla="*/ 13 h 25"/>
                  <a:gd name="T16" fmla="*/ 0 w 45"/>
                  <a:gd name="T17" fmla="*/ 0 h 25"/>
                  <a:gd name="T18" fmla="*/ 0 w 45"/>
                  <a:gd name="T19" fmla="*/ 25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25"/>
                  <a:gd name="T32" fmla="*/ 45 w 45"/>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25">
                    <a:moveTo>
                      <a:pt x="0" y="25"/>
                    </a:moveTo>
                    <a:lnTo>
                      <a:pt x="0" y="25"/>
                    </a:lnTo>
                    <a:lnTo>
                      <a:pt x="4" y="25"/>
                    </a:lnTo>
                    <a:lnTo>
                      <a:pt x="42" y="19"/>
                    </a:lnTo>
                    <a:lnTo>
                      <a:pt x="45" y="16"/>
                    </a:lnTo>
                    <a:lnTo>
                      <a:pt x="35" y="13"/>
                    </a:lnTo>
                    <a:lnTo>
                      <a:pt x="0" y="0"/>
                    </a:lnTo>
                    <a:lnTo>
                      <a:pt x="0" y="25"/>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47" name="Freeform 315"/>
              <p:cNvSpPr>
                <a:spLocks/>
              </p:cNvSpPr>
              <p:nvPr/>
            </p:nvSpPr>
            <p:spPr bwMode="auto">
              <a:xfrm>
                <a:off x="879" y="2808"/>
                <a:ext cx="53" cy="35"/>
              </a:xfrm>
              <a:custGeom>
                <a:avLst/>
                <a:gdLst>
                  <a:gd name="T0" fmla="*/ 0 w 53"/>
                  <a:gd name="T1" fmla="*/ 19 h 35"/>
                  <a:gd name="T2" fmla="*/ 34 w 53"/>
                  <a:gd name="T3" fmla="*/ 32 h 35"/>
                  <a:gd name="T4" fmla="*/ 34 w 53"/>
                  <a:gd name="T5" fmla="*/ 32 h 35"/>
                  <a:gd name="T6" fmla="*/ 44 w 53"/>
                  <a:gd name="T7" fmla="*/ 35 h 35"/>
                  <a:gd name="T8" fmla="*/ 53 w 53"/>
                  <a:gd name="T9" fmla="*/ 35 h 35"/>
                  <a:gd name="T10" fmla="*/ 53 w 53"/>
                  <a:gd name="T11" fmla="*/ 10 h 35"/>
                  <a:gd name="T12" fmla="*/ 38 w 53"/>
                  <a:gd name="T13" fmla="*/ 4 h 35"/>
                  <a:gd name="T14" fmla="*/ 38 w 53"/>
                  <a:gd name="T15" fmla="*/ 4 h 35"/>
                  <a:gd name="T16" fmla="*/ 25 w 53"/>
                  <a:gd name="T17" fmla="*/ 0 h 35"/>
                  <a:gd name="T18" fmla="*/ 15 w 53"/>
                  <a:gd name="T19" fmla="*/ 0 h 35"/>
                  <a:gd name="T20" fmla="*/ 0 w 53"/>
                  <a:gd name="T21" fmla="*/ 4 h 35"/>
                  <a:gd name="T22" fmla="*/ 0 w 53"/>
                  <a:gd name="T23" fmla="*/ 19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
                  <a:gd name="T37" fmla="*/ 0 h 35"/>
                  <a:gd name="T38" fmla="*/ 53 w 53"/>
                  <a:gd name="T39" fmla="*/ 35 h 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 h="35">
                    <a:moveTo>
                      <a:pt x="0" y="19"/>
                    </a:moveTo>
                    <a:lnTo>
                      <a:pt x="34" y="32"/>
                    </a:lnTo>
                    <a:lnTo>
                      <a:pt x="44" y="35"/>
                    </a:lnTo>
                    <a:lnTo>
                      <a:pt x="53" y="35"/>
                    </a:lnTo>
                    <a:lnTo>
                      <a:pt x="53" y="10"/>
                    </a:lnTo>
                    <a:lnTo>
                      <a:pt x="38" y="4"/>
                    </a:lnTo>
                    <a:lnTo>
                      <a:pt x="25" y="0"/>
                    </a:lnTo>
                    <a:lnTo>
                      <a:pt x="15" y="0"/>
                    </a:lnTo>
                    <a:lnTo>
                      <a:pt x="0" y="4"/>
                    </a:lnTo>
                    <a:lnTo>
                      <a:pt x="0" y="19"/>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48" name="Freeform 316"/>
              <p:cNvSpPr>
                <a:spLocks/>
              </p:cNvSpPr>
              <p:nvPr/>
            </p:nvSpPr>
            <p:spPr bwMode="auto">
              <a:xfrm>
                <a:off x="853" y="2812"/>
                <a:ext cx="26" cy="15"/>
              </a:xfrm>
              <a:custGeom>
                <a:avLst/>
                <a:gdLst>
                  <a:gd name="T0" fmla="*/ 26 w 26"/>
                  <a:gd name="T1" fmla="*/ 15 h 15"/>
                  <a:gd name="T2" fmla="*/ 26 w 26"/>
                  <a:gd name="T3" fmla="*/ 0 h 15"/>
                  <a:gd name="T4" fmla="*/ 3 w 26"/>
                  <a:gd name="T5" fmla="*/ 3 h 15"/>
                  <a:gd name="T6" fmla="*/ 3 w 26"/>
                  <a:gd name="T7" fmla="*/ 3 h 15"/>
                  <a:gd name="T8" fmla="*/ 0 w 26"/>
                  <a:gd name="T9" fmla="*/ 6 h 15"/>
                  <a:gd name="T10" fmla="*/ 0 w 26"/>
                  <a:gd name="T11" fmla="*/ 6 h 15"/>
                  <a:gd name="T12" fmla="*/ 7 w 26"/>
                  <a:gd name="T13" fmla="*/ 9 h 15"/>
                  <a:gd name="T14" fmla="*/ 26 w 26"/>
                  <a:gd name="T15" fmla="*/ 15 h 15"/>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15"/>
                  <a:gd name="T26" fmla="*/ 26 w 26"/>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15">
                    <a:moveTo>
                      <a:pt x="26" y="15"/>
                    </a:moveTo>
                    <a:lnTo>
                      <a:pt x="26" y="0"/>
                    </a:lnTo>
                    <a:lnTo>
                      <a:pt x="3" y="3"/>
                    </a:lnTo>
                    <a:lnTo>
                      <a:pt x="0" y="6"/>
                    </a:lnTo>
                    <a:lnTo>
                      <a:pt x="7" y="9"/>
                    </a:lnTo>
                    <a:lnTo>
                      <a:pt x="26" y="15"/>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49" name="Freeform 317"/>
              <p:cNvSpPr>
                <a:spLocks/>
              </p:cNvSpPr>
              <p:nvPr/>
            </p:nvSpPr>
            <p:spPr bwMode="auto">
              <a:xfrm>
                <a:off x="986" y="2802"/>
                <a:ext cx="54" cy="29"/>
              </a:xfrm>
              <a:custGeom>
                <a:avLst/>
                <a:gdLst>
                  <a:gd name="T0" fmla="*/ 3 w 54"/>
                  <a:gd name="T1" fmla="*/ 29 h 29"/>
                  <a:gd name="T2" fmla="*/ 3 w 54"/>
                  <a:gd name="T3" fmla="*/ 29 h 29"/>
                  <a:gd name="T4" fmla="*/ 13 w 54"/>
                  <a:gd name="T5" fmla="*/ 29 h 29"/>
                  <a:gd name="T6" fmla="*/ 51 w 54"/>
                  <a:gd name="T7" fmla="*/ 22 h 29"/>
                  <a:gd name="T8" fmla="*/ 51 w 54"/>
                  <a:gd name="T9" fmla="*/ 22 h 29"/>
                  <a:gd name="T10" fmla="*/ 54 w 54"/>
                  <a:gd name="T11" fmla="*/ 22 h 29"/>
                  <a:gd name="T12" fmla="*/ 54 w 54"/>
                  <a:gd name="T13" fmla="*/ 19 h 29"/>
                  <a:gd name="T14" fmla="*/ 48 w 54"/>
                  <a:gd name="T15" fmla="*/ 16 h 29"/>
                  <a:gd name="T16" fmla="*/ 0 w 54"/>
                  <a:gd name="T17" fmla="*/ 0 h 29"/>
                  <a:gd name="T18" fmla="*/ 3 w 54"/>
                  <a:gd name="T19" fmla="*/ 29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29"/>
                  <a:gd name="T32" fmla="*/ 54 w 54"/>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29">
                    <a:moveTo>
                      <a:pt x="3" y="29"/>
                    </a:moveTo>
                    <a:lnTo>
                      <a:pt x="3" y="29"/>
                    </a:lnTo>
                    <a:lnTo>
                      <a:pt x="13" y="29"/>
                    </a:lnTo>
                    <a:lnTo>
                      <a:pt x="51" y="22"/>
                    </a:lnTo>
                    <a:lnTo>
                      <a:pt x="54" y="22"/>
                    </a:lnTo>
                    <a:lnTo>
                      <a:pt x="54" y="19"/>
                    </a:lnTo>
                    <a:lnTo>
                      <a:pt x="48" y="16"/>
                    </a:lnTo>
                    <a:lnTo>
                      <a:pt x="0" y="0"/>
                    </a:lnTo>
                    <a:lnTo>
                      <a:pt x="3" y="29"/>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50" name="Freeform 318"/>
              <p:cNvSpPr>
                <a:spLocks/>
              </p:cNvSpPr>
              <p:nvPr/>
            </p:nvSpPr>
            <p:spPr bwMode="auto">
              <a:xfrm>
                <a:off x="932" y="2799"/>
                <a:ext cx="57" cy="32"/>
              </a:xfrm>
              <a:custGeom>
                <a:avLst/>
                <a:gdLst>
                  <a:gd name="T0" fmla="*/ 0 w 57"/>
                  <a:gd name="T1" fmla="*/ 13 h 32"/>
                  <a:gd name="T2" fmla="*/ 48 w 57"/>
                  <a:gd name="T3" fmla="*/ 28 h 32"/>
                  <a:gd name="T4" fmla="*/ 48 w 57"/>
                  <a:gd name="T5" fmla="*/ 28 h 32"/>
                  <a:gd name="T6" fmla="*/ 57 w 57"/>
                  <a:gd name="T7" fmla="*/ 32 h 32"/>
                  <a:gd name="T8" fmla="*/ 54 w 57"/>
                  <a:gd name="T9" fmla="*/ 3 h 32"/>
                  <a:gd name="T10" fmla="*/ 48 w 57"/>
                  <a:gd name="T11" fmla="*/ 3 h 32"/>
                  <a:gd name="T12" fmla="*/ 48 w 57"/>
                  <a:gd name="T13" fmla="*/ 3 h 32"/>
                  <a:gd name="T14" fmla="*/ 35 w 57"/>
                  <a:gd name="T15" fmla="*/ 0 h 32"/>
                  <a:gd name="T16" fmla="*/ 26 w 57"/>
                  <a:gd name="T17" fmla="*/ 0 h 32"/>
                  <a:gd name="T18" fmla="*/ 0 w 57"/>
                  <a:gd name="T19" fmla="*/ 3 h 32"/>
                  <a:gd name="T20" fmla="*/ 0 w 57"/>
                  <a:gd name="T21" fmla="*/ 13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2"/>
                  <a:gd name="T35" fmla="*/ 57 w 57"/>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2">
                    <a:moveTo>
                      <a:pt x="0" y="13"/>
                    </a:moveTo>
                    <a:lnTo>
                      <a:pt x="48" y="28"/>
                    </a:lnTo>
                    <a:lnTo>
                      <a:pt x="57" y="32"/>
                    </a:lnTo>
                    <a:lnTo>
                      <a:pt x="54" y="3"/>
                    </a:lnTo>
                    <a:lnTo>
                      <a:pt x="48" y="3"/>
                    </a:lnTo>
                    <a:lnTo>
                      <a:pt x="35" y="0"/>
                    </a:lnTo>
                    <a:lnTo>
                      <a:pt x="26" y="0"/>
                    </a:lnTo>
                    <a:lnTo>
                      <a:pt x="0" y="3"/>
                    </a:lnTo>
                    <a:lnTo>
                      <a:pt x="0" y="13"/>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51" name="Freeform 319"/>
              <p:cNvSpPr>
                <a:spLocks/>
              </p:cNvSpPr>
              <p:nvPr/>
            </p:nvSpPr>
            <p:spPr bwMode="auto">
              <a:xfrm>
                <a:off x="920" y="2802"/>
                <a:ext cx="12" cy="10"/>
              </a:xfrm>
              <a:custGeom>
                <a:avLst/>
                <a:gdLst>
                  <a:gd name="T0" fmla="*/ 6 w 12"/>
                  <a:gd name="T1" fmla="*/ 10 h 10"/>
                  <a:gd name="T2" fmla="*/ 12 w 12"/>
                  <a:gd name="T3" fmla="*/ 10 h 10"/>
                  <a:gd name="T4" fmla="*/ 12 w 12"/>
                  <a:gd name="T5" fmla="*/ 0 h 10"/>
                  <a:gd name="T6" fmla="*/ 0 w 12"/>
                  <a:gd name="T7" fmla="*/ 3 h 10"/>
                  <a:gd name="T8" fmla="*/ 0 w 12"/>
                  <a:gd name="T9" fmla="*/ 3 h 10"/>
                  <a:gd name="T10" fmla="*/ 0 w 12"/>
                  <a:gd name="T11" fmla="*/ 3 h 10"/>
                  <a:gd name="T12" fmla="*/ 0 w 12"/>
                  <a:gd name="T13" fmla="*/ 6 h 10"/>
                  <a:gd name="T14" fmla="*/ 6 w 12"/>
                  <a:gd name="T15" fmla="*/ 10 h 10"/>
                  <a:gd name="T16" fmla="*/ 6 w 12"/>
                  <a:gd name="T17" fmla="*/ 1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0"/>
                  <a:gd name="T29" fmla="*/ 12 w 12"/>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0">
                    <a:moveTo>
                      <a:pt x="6" y="10"/>
                    </a:moveTo>
                    <a:lnTo>
                      <a:pt x="12" y="10"/>
                    </a:lnTo>
                    <a:lnTo>
                      <a:pt x="12" y="0"/>
                    </a:lnTo>
                    <a:lnTo>
                      <a:pt x="0" y="3"/>
                    </a:lnTo>
                    <a:lnTo>
                      <a:pt x="0" y="6"/>
                    </a:lnTo>
                    <a:lnTo>
                      <a:pt x="6" y="10"/>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52" name="Freeform 320"/>
              <p:cNvSpPr>
                <a:spLocks/>
              </p:cNvSpPr>
              <p:nvPr/>
            </p:nvSpPr>
            <p:spPr bwMode="auto">
              <a:xfrm>
                <a:off x="1097" y="2808"/>
                <a:ext cx="3" cy="4"/>
              </a:xfrm>
              <a:custGeom>
                <a:avLst/>
                <a:gdLst>
                  <a:gd name="T0" fmla="*/ 0 w 3"/>
                  <a:gd name="T1" fmla="*/ 0 h 4"/>
                  <a:gd name="T2" fmla="*/ 3 w 3"/>
                  <a:gd name="T3" fmla="*/ 4 h 4"/>
                  <a:gd name="T4" fmla="*/ 3 w 3"/>
                  <a:gd name="T5" fmla="*/ 4 h 4"/>
                  <a:gd name="T6" fmla="*/ 3 w 3"/>
                  <a:gd name="T7" fmla="*/ 4 h 4"/>
                  <a:gd name="T8" fmla="*/ 0 w 3"/>
                  <a:gd name="T9" fmla="*/ 0 h 4"/>
                  <a:gd name="T10" fmla="*/ 0 w 3"/>
                  <a:gd name="T11" fmla="*/ 0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0" y="0"/>
                    </a:moveTo>
                    <a:lnTo>
                      <a:pt x="3" y="4"/>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53" name="Freeform 321"/>
              <p:cNvSpPr>
                <a:spLocks/>
              </p:cNvSpPr>
              <p:nvPr/>
            </p:nvSpPr>
            <p:spPr bwMode="auto">
              <a:xfrm>
                <a:off x="1043" y="2789"/>
                <a:ext cx="57" cy="32"/>
              </a:xfrm>
              <a:custGeom>
                <a:avLst/>
                <a:gdLst>
                  <a:gd name="T0" fmla="*/ 0 w 57"/>
                  <a:gd name="T1" fmla="*/ 29 h 32"/>
                  <a:gd name="T2" fmla="*/ 0 w 57"/>
                  <a:gd name="T3" fmla="*/ 29 h 32"/>
                  <a:gd name="T4" fmla="*/ 10 w 57"/>
                  <a:gd name="T5" fmla="*/ 32 h 32"/>
                  <a:gd name="T6" fmla="*/ 19 w 57"/>
                  <a:gd name="T7" fmla="*/ 32 h 32"/>
                  <a:gd name="T8" fmla="*/ 54 w 57"/>
                  <a:gd name="T9" fmla="*/ 23 h 32"/>
                  <a:gd name="T10" fmla="*/ 54 w 57"/>
                  <a:gd name="T11" fmla="*/ 23 h 32"/>
                  <a:gd name="T12" fmla="*/ 57 w 57"/>
                  <a:gd name="T13" fmla="*/ 23 h 32"/>
                  <a:gd name="T14" fmla="*/ 54 w 57"/>
                  <a:gd name="T15" fmla="*/ 19 h 32"/>
                  <a:gd name="T16" fmla="*/ 54 w 57"/>
                  <a:gd name="T17" fmla="*/ 19 h 32"/>
                  <a:gd name="T18" fmla="*/ 51 w 57"/>
                  <a:gd name="T19" fmla="*/ 19 h 32"/>
                  <a:gd name="T20" fmla="*/ 0 w 57"/>
                  <a:gd name="T21" fmla="*/ 0 h 32"/>
                  <a:gd name="T22" fmla="*/ 0 w 57"/>
                  <a:gd name="T23" fmla="*/ 29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
                  <a:gd name="T37" fmla="*/ 0 h 32"/>
                  <a:gd name="T38" fmla="*/ 57 w 57"/>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 h="32">
                    <a:moveTo>
                      <a:pt x="0" y="29"/>
                    </a:moveTo>
                    <a:lnTo>
                      <a:pt x="0" y="29"/>
                    </a:lnTo>
                    <a:lnTo>
                      <a:pt x="10" y="32"/>
                    </a:lnTo>
                    <a:lnTo>
                      <a:pt x="19" y="32"/>
                    </a:lnTo>
                    <a:lnTo>
                      <a:pt x="54" y="23"/>
                    </a:lnTo>
                    <a:lnTo>
                      <a:pt x="57" y="23"/>
                    </a:lnTo>
                    <a:lnTo>
                      <a:pt x="54" y="19"/>
                    </a:lnTo>
                    <a:lnTo>
                      <a:pt x="51" y="19"/>
                    </a:lnTo>
                    <a:lnTo>
                      <a:pt x="0" y="0"/>
                    </a:lnTo>
                    <a:lnTo>
                      <a:pt x="0" y="2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54" name="Freeform 322"/>
              <p:cNvSpPr>
                <a:spLocks/>
              </p:cNvSpPr>
              <p:nvPr/>
            </p:nvSpPr>
            <p:spPr bwMode="auto">
              <a:xfrm>
                <a:off x="986" y="2786"/>
                <a:ext cx="57" cy="32"/>
              </a:xfrm>
              <a:custGeom>
                <a:avLst/>
                <a:gdLst>
                  <a:gd name="T0" fmla="*/ 0 w 57"/>
                  <a:gd name="T1" fmla="*/ 13 h 32"/>
                  <a:gd name="T2" fmla="*/ 0 w 57"/>
                  <a:gd name="T3" fmla="*/ 13 h 32"/>
                  <a:gd name="T4" fmla="*/ 3 w 57"/>
                  <a:gd name="T5" fmla="*/ 13 h 32"/>
                  <a:gd name="T6" fmla="*/ 54 w 57"/>
                  <a:gd name="T7" fmla="*/ 32 h 32"/>
                  <a:gd name="T8" fmla="*/ 54 w 57"/>
                  <a:gd name="T9" fmla="*/ 32 h 32"/>
                  <a:gd name="T10" fmla="*/ 57 w 57"/>
                  <a:gd name="T11" fmla="*/ 32 h 32"/>
                  <a:gd name="T12" fmla="*/ 57 w 57"/>
                  <a:gd name="T13" fmla="*/ 3 h 32"/>
                  <a:gd name="T14" fmla="*/ 54 w 57"/>
                  <a:gd name="T15" fmla="*/ 3 h 32"/>
                  <a:gd name="T16" fmla="*/ 54 w 57"/>
                  <a:gd name="T17" fmla="*/ 3 h 32"/>
                  <a:gd name="T18" fmla="*/ 44 w 57"/>
                  <a:gd name="T19" fmla="*/ 0 h 32"/>
                  <a:gd name="T20" fmla="*/ 35 w 57"/>
                  <a:gd name="T21" fmla="*/ 0 h 32"/>
                  <a:gd name="T22" fmla="*/ 0 w 57"/>
                  <a:gd name="T23" fmla="*/ 7 h 32"/>
                  <a:gd name="T24" fmla="*/ 0 w 57"/>
                  <a:gd name="T25" fmla="*/ 13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32"/>
                  <a:gd name="T41" fmla="*/ 57 w 57"/>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32">
                    <a:moveTo>
                      <a:pt x="0" y="13"/>
                    </a:moveTo>
                    <a:lnTo>
                      <a:pt x="0" y="13"/>
                    </a:lnTo>
                    <a:lnTo>
                      <a:pt x="3" y="13"/>
                    </a:lnTo>
                    <a:lnTo>
                      <a:pt x="54" y="32"/>
                    </a:lnTo>
                    <a:lnTo>
                      <a:pt x="57" y="32"/>
                    </a:lnTo>
                    <a:lnTo>
                      <a:pt x="57" y="3"/>
                    </a:lnTo>
                    <a:lnTo>
                      <a:pt x="54" y="3"/>
                    </a:lnTo>
                    <a:lnTo>
                      <a:pt x="44" y="0"/>
                    </a:lnTo>
                    <a:lnTo>
                      <a:pt x="35" y="0"/>
                    </a:lnTo>
                    <a:lnTo>
                      <a:pt x="0" y="7"/>
                    </a:lnTo>
                    <a:lnTo>
                      <a:pt x="0" y="13"/>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55" name="Freeform 323"/>
              <p:cNvSpPr>
                <a:spLocks/>
              </p:cNvSpPr>
              <p:nvPr/>
            </p:nvSpPr>
            <p:spPr bwMode="auto">
              <a:xfrm>
                <a:off x="983" y="2793"/>
                <a:ext cx="3" cy="6"/>
              </a:xfrm>
              <a:custGeom>
                <a:avLst/>
                <a:gdLst>
                  <a:gd name="T0" fmla="*/ 3 w 3"/>
                  <a:gd name="T1" fmla="*/ 0 h 6"/>
                  <a:gd name="T2" fmla="*/ 3 w 3"/>
                  <a:gd name="T3" fmla="*/ 0 h 6"/>
                  <a:gd name="T4" fmla="*/ 3 w 3"/>
                  <a:gd name="T5" fmla="*/ 0 h 6"/>
                  <a:gd name="T6" fmla="*/ 0 w 3"/>
                  <a:gd name="T7" fmla="*/ 3 h 6"/>
                  <a:gd name="T8" fmla="*/ 3 w 3"/>
                  <a:gd name="T9" fmla="*/ 6 h 6"/>
                  <a:gd name="T10" fmla="*/ 3 w 3"/>
                  <a:gd name="T11" fmla="*/ 0 h 6"/>
                  <a:gd name="T12" fmla="*/ 0 60000 65536"/>
                  <a:gd name="T13" fmla="*/ 0 60000 65536"/>
                  <a:gd name="T14" fmla="*/ 0 60000 65536"/>
                  <a:gd name="T15" fmla="*/ 0 60000 65536"/>
                  <a:gd name="T16" fmla="*/ 0 60000 65536"/>
                  <a:gd name="T17" fmla="*/ 0 60000 65536"/>
                  <a:gd name="T18" fmla="*/ 0 w 3"/>
                  <a:gd name="T19" fmla="*/ 0 h 6"/>
                  <a:gd name="T20" fmla="*/ 3 w 3"/>
                  <a:gd name="T21" fmla="*/ 6 h 6"/>
                </a:gdLst>
                <a:ahLst/>
                <a:cxnLst>
                  <a:cxn ang="T12">
                    <a:pos x="T0" y="T1"/>
                  </a:cxn>
                  <a:cxn ang="T13">
                    <a:pos x="T2" y="T3"/>
                  </a:cxn>
                  <a:cxn ang="T14">
                    <a:pos x="T4" y="T5"/>
                  </a:cxn>
                  <a:cxn ang="T15">
                    <a:pos x="T6" y="T7"/>
                  </a:cxn>
                  <a:cxn ang="T16">
                    <a:pos x="T8" y="T9"/>
                  </a:cxn>
                  <a:cxn ang="T17">
                    <a:pos x="T10" y="T11"/>
                  </a:cxn>
                </a:cxnLst>
                <a:rect l="T18" t="T19" r="T20" b="T21"/>
                <a:pathLst>
                  <a:path w="3" h="6">
                    <a:moveTo>
                      <a:pt x="3" y="0"/>
                    </a:moveTo>
                    <a:lnTo>
                      <a:pt x="3" y="0"/>
                    </a:lnTo>
                    <a:lnTo>
                      <a:pt x="0" y="3"/>
                    </a:lnTo>
                    <a:lnTo>
                      <a:pt x="3" y="6"/>
                    </a:lnTo>
                    <a:lnTo>
                      <a:pt x="3" y="0"/>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56" name="Freeform 324"/>
              <p:cNvSpPr>
                <a:spLocks/>
              </p:cNvSpPr>
              <p:nvPr/>
            </p:nvSpPr>
            <p:spPr bwMode="auto">
              <a:xfrm>
                <a:off x="1141" y="2793"/>
                <a:ext cx="19" cy="12"/>
              </a:xfrm>
              <a:custGeom>
                <a:avLst/>
                <a:gdLst>
                  <a:gd name="T0" fmla="*/ 0 w 19"/>
                  <a:gd name="T1" fmla="*/ 12 h 12"/>
                  <a:gd name="T2" fmla="*/ 16 w 19"/>
                  <a:gd name="T3" fmla="*/ 9 h 12"/>
                  <a:gd name="T4" fmla="*/ 16 w 19"/>
                  <a:gd name="T5" fmla="*/ 9 h 12"/>
                  <a:gd name="T6" fmla="*/ 19 w 19"/>
                  <a:gd name="T7" fmla="*/ 9 h 12"/>
                  <a:gd name="T8" fmla="*/ 16 w 19"/>
                  <a:gd name="T9" fmla="*/ 6 h 12"/>
                  <a:gd name="T10" fmla="*/ 10 w 19"/>
                  <a:gd name="T11" fmla="*/ 3 h 12"/>
                  <a:gd name="T12" fmla="*/ 0 w 19"/>
                  <a:gd name="T13" fmla="*/ 0 h 12"/>
                  <a:gd name="T14" fmla="*/ 0 w 19"/>
                  <a:gd name="T15" fmla="*/ 12 h 12"/>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2"/>
                  <a:gd name="T26" fmla="*/ 19 w 19"/>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2">
                    <a:moveTo>
                      <a:pt x="0" y="12"/>
                    </a:moveTo>
                    <a:lnTo>
                      <a:pt x="16" y="9"/>
                    </a:lnTo>
                    <a:lnTo>
                      <a:pt x="19" y="9"/>
                    </a:lnTo>
                    <a:lnTo>
                      <a:pt x="16" y="6"/>
                    </a:lnTo>
                    <a:lnTo>
                      <a:pt x="10" y="3"/>
                    </a:lnTo>
                    <a:lnTo>
                      <a:pt x="0" y="0"/>
                    </a:lnTo>
                    <a:lnTo>
                      <a:pt x="0" y="12"/>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57" name="Freeform 325"/>
              <p:cNvSpPr>
                <a:spLocks/>
              </p:cNvSpPr>
              <p:nvPr/>
            </p:nvSpPr>
            <p:spPr bwMode="auto">
              <a:xfrm>
                <a:off x="1119" y="2786"/>
                <a:ext cx="22" cy="22"/>
              </a:xfrm>
              <a:custGeom>
                <a:avLst/>
                <a:gdLst>
                  <a:gd name="T0" fmla="*/ 0 w 22"/>
                  <a:gd name="T1" fmla="*/ 22 h 22"/>
                  <a:gd name="T2" fmla="*/ 0 w 22"/>
                  <a:gd name="T3" fmla="*/ 22 h 22"/>
                  <a:gd name="T4" fmla="*/ 3 w 22"/>
                  <a:gd name="T5" fmla="*/ 22 h 22"/>
                  <a:gd name="T6" fmla="*/ 22 w 22"/>
                  <a:gd name="T7" fmla="*/ 19 h 22"/>
                  <a:gd name="T8" fmla="*/ 22 w 22"/>
                  <a:gd name="T9" fmla="*/ 7 h 22"/>
                  <a:gd name="T10" fmla="*/ 0 w 22"/>
                  <a:gd name="T11" fmla="*/ 0 h 22"/>
                  <a:gd name="T12" fmla="*/ 0 w 22"/>
                  <a:gd name="T13" fmla="*/ 22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22"/>
                    </a:moveTo>
                    <a:lnTo>
                      <a:pt x="0" y="22"/>
                    </a:lnTo>
                    <a:lnTo>
                      <a:pt x="3" y="22"/>
                    </a:lnTo>
                    <a:lnTo>
                      <a:pt x="22" y="19"/>
                    </a:lnTo>
                    <a:lnTo>
                      <a:pt x="22" y="7"/>
                    </a:lnTo>
                    <a:lnTo>
                      <a:pt x="0" y="0"/>
                    </a:lnTo>
                    <a:lnTo>
                      <a:pt x="0" y="22"/>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58" name="Freeform 326"/>
              <p:cNvSpPr>
                <a:spLocks/>
              </p:cNvSpPr>
              <p:nvPr/>
            </p:nvSpPr>
            <p:spPr bwMode="auto">
              <a:xfrm>
                <a:off x="1097" y="2780"/>
                <a:ext cx="22" cy="28"/>
              </a:xfrm>
              <a:custGeom>
                <a:avLst/>
                <a:gdLst>
                  <a:gd name="T0" fmla="*/ 0 w 22"/>
                  <a:gd name="T1" fmla="*/ 25 h 28"/>
                  <a:gd name="T2" fmla="*/ 6 w 22"/>
                  <a:gd name="T3" fmla="*/ 25 h 28"/>
                  <a:gd name="T4" fmla="*/ 6 w 22"/>
                  <a:gd name="T5" fmla="*/ 25 h 28"/>
                  <a:gd name="T6" fmla="*/ 22 w 22"/>
                  <a:gd name="T7" fmla="*/ 28 h 28"/>
                  <a:gd name="T8" fmla="*/ 22 w 22"/>
                  <a:gd name="T9" fmla="*/ 6 h 28"/>
                  <a:gd name="T10" fmla="*/ 3 w 22"/>
                  <a:gd name="T11" fmla="*/ 0 h 28"/>
                  <a:gd name="T12" fmla="*/ 3 w 22"/>
                  <a:gd name="T13" fmla="*/ 0 h 28"/>
                  <a:gd name="T14" fmla="*/ 0 w 22"/>
                  <a:gd name="T15" fmla="*/ 0 h 28"/>
                  <a:gd name="T16" fmla="*/ 0 w 22"/>
                  <a:gd name="T17" fmla="*/ 25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8"/>
                  <a:gd name="T29" fmla="*/ 22 w 22"/>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8">
                    <a:moveTo>
                      <a:pt x="0" y="25"/>
                    </a:moveTo>
                    <a:lnTo>
                      <a:pt x="6" y="25"/>
                    </a:lnTo>
                    <a:lnTo>
                      <a:pt x="22" y="28"/>
                    </a:lnTo>
                    <a:lnTo>
                      <a:pt x="22" y="6"/>
                    </a:lnTo>
                    <a:lnTo>
                      <a:pt x="3" y="0"/>
                    </a:lnTo>
                    <a:lnTo>
                      <a:pt x="0" y="0"/>
                    </a:lnTo>
                    <a:lnTo>
                      <a:pt x="0" y="25"/>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59" name="Freeform 327"/>
              <p:cNvSpPr>
                <a:spLocks/>
              </p:cNvSpPr>
              <p:nvPr/>
            </p:nvSpPr>
            <p:spPr bwMode="auto">
              <a:xfrm>
                <a:off x="1043" y="2777"/>
                <a:ext cx="54" cy="28"/>
              </a:xfrm>
              <a:custGeom>
                <a:avLst/>
                <a:gdLst>
                  <a:gd name="T0" fmla="*/ 6 w 54"/>
                  <a:gd name="T1" fmla="*/ 12 h 28"/>
                  <a:gd name="T2" fmla="*/ 54 w 54"/>
                  <a:gd name="T3" fmla="*/ 28 h 28"/>
                  <a:gd name="T4" fmla="*/ 54 w 54"/>
                  <a:gd name="T5" fmla="*/ 3 h 28"/>
                  <a:gd name="T6" fmla="*/ 54 w 54"/>
                  <a:gd name="T7" fmla="*/ 3 h 28"/>
                  <a:gd name="T8" fmla="*/ 38 w 54"/>
                  <a:gd name="T9" fmla="*/ 0 h 28"/>
                  <a:gd name="T10" fmla="*/ 3 w 54"/>
                  <a:gd name="T11" fmla="*/ 6 h 28"/>
                  <a:gd name="T12" fmla="*/ 3 w 54"/>
                  <a:gd name="T13" fmla="*/ 6 h 28"/>
                  <a:gd name="T14" fmla="*/ 0 w 54"/>
                  <a:gd name="T15" fmla="*/ 6 h 28"/>
                  <a:gd name="T16" fmla="*/ 0 w 54"/>
                  <a:gd name="T17" fmla="*/ 9 h 28"/>
                  <a:gd name="T18" fmla="*/ 6 w 54"/>
                  <a:gd name="T19" fmla="*/ 12 h 28"/>
                  <a:gd name="T20" fmla="*/ 6 w 54"/>
                  <a:gd name="T21" fmla="*/ 12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28"/>
                  <a:gd name="T35" fmla="*/ 54 w 54"/>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28">
                    <a:moveTo>
                      <a:pt x="6" y="12"/>
                    </a:moveTo>
                    <a:lnTo>
                      <a:pt x="54" y="28"/>
                    </a:lnTo>
                    <a:lnTo>
                      <a:pt x="54" y="3"/>
                    </a:lnTo>
                    <a:lnTo>
                      <a:pt x="38" y="0"/>
                    </a:lnTo>
                    <a:lnTo>
                      <a:pt x="3" y="6"/>
                    </a:lnTo>
                    <a:lnTo>
                      <a:pt x="0" y="6"/>
                    </a:lnTo>
                    <a:lnTo>
                      <a:pt x="0" y="9"/>
                    </a:lnTo>
                    <a:lnTo>
                      <a:pt x="6" y="1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60" name="Freeform 328"/>
              <p:cNvSpPr>
                <a:spLocks/>
              </p:cNvSpPr>
              <p:nvPr/>
            </p:nvSpPr>
            <p:spPr bwMode="auto">
              <a:xfrm>
                <a:off x="1208" y="2786"/>
                <a:ext cx="6" cy="7"/>
              </a:xfrm>
              <a:custGeom>
                <a:avLst/>
                <a:gdLst>
                  <a:gd name="T0" fmla="*/ 0 w 6"/>
                  <a:gd name="T1" fmla="*/ 7 h 7"/>
                  <a:gd name="T2" fmla="*/ 6 w 6"/>
                  <a:gd name="T3" fmla="*/ 7 h 7"/>
                  <a:gd name="T4" fmla="*/ 6 w 6"/>
                  <a:gd name="T5" fmla="*/ 7 h 7"/>
                  <a:gd name="T6" fmla="*/ 6 w 6"/>
                  <a:gd name="T7" fmla="*/ 3 h 7"/>
                  <a:gd name="T8" fmla="*/ 6 w 6"/>
                  <a:gd name="T9" fmla="*/ 3 h 7"/>
                  <a:gd name="T10" fmla="*/ 0 w 6"/>
                  <a:gd name="T11" fmla="*/ 0 h 7"/>
                  <a:gd name="T12" fmla="*/ 0 w 6"/>
                  <a:gd name="T13" fmla="*/ 0 h 7"/>
                  <a:gd name="T14" fmla="*/ 0 w 6"/>
                  <a:gd name="T15" fmla="*/ 7 h 7"/>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7"/>
                  <a:gd name="T26" fmla="*/ 6 w 6"/>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7">
                    <a:moveTo>
                      <a:pt x="0" y="7"/>
                    </a:moveTo>
                    <a:lnTo>
                      <a:pt x="6" y="7"/>
                    </a:lnTo>
                    <a:lnTo>
                      <a:pt x="6" y="3"/>
                    </a:lnTo>
                    <a:lnTo>
                      <a:pt x="0" y="0"/>
                    </a:lnTo>
                    <a:lnTo>
                      <a:pt x="0" y="7"/>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61" name="Freeform 329"/>
              <p:cNvSpPr>
                <a:spLocks/>
              </p:cNvSpPr>
              <p:nvPr/>
            </p:nvSpPr>
            <p:spPr bwMode="auto">
              <a:xfrm>
                <a:off x="1186" y="2777"/>
                <a:ext cx="22" cy="19"/>
              </a:xfrm>
              <a:custGeom>
                <a:avLst/>
                <a:gdLst>
                  <a:gd name="T0" fmla="*/ 0 w 22"/>
                  <a:gd name="T1" fmla="*/ 19 h 19"/>
                  <a:gd name="T2" fmla="*/ 22 w 22"/>
                  <a:gd name="T3" fmla="*/ 16 h 19"/>
                  <a:gd name="T4" fmla="*/ 22 w 22"/>
                  <a:gd name="T5" fmla="*/ 9 h 19"/>
                  <a:gd name="T6" fmla="*/ 0 w 22"/>
                  <a:gd name="T7" fmla="*/ 0 h 19"/>
                  <a:gd name="T8" fmla="*/ 0 w 22"/>
                  <a:gd name="T9" fmla="*/ 19 h 19"/>
                  <a:gd name="T10" fmla="*/ 0 60000 65536"/>
                  <a:gd name="T11" fmla="*/ 0 60000 65536"/>
                  <a:gd name="T12" fmla="*/ 0 60000 65536"/>
                  <a:gd name="T13" fmla="*/ 0 60000 65536"/>
                  <a:gd name="T14" fmla="*/ 0 60000 65536"/>
                  <a:gd name="T15" fmla="*/ 0 w 22"/>
                  <a:gd name="T16" fmla="*/ 0 h 19"/>
                  <a:gd name="T17" fmla="*/ 22 w 22"/>
                  <a:gd name="T18" fmla="*/ 19 h 19"/>
                </a:gdLst>
                <a:ahLst/>
                <a:cxnLst>
                  <a:cxn ang="T10">
                    <a:pos x="T0" y="T1"/>
                  </a:cxn>
                  <a:cxn ang="T11">
                    <a:pos x="T2" y="T3"/>
                  </a:cxn>
                  <a:cxn ang="T12">
                    <a:pos x="T4" y="T5"/>
                  </a:cxn>
                  <a:cxn ang="T13">
                    <a:pos x="T6" y="T7"/>
                  </a:cxn>
                  <a:cxn ang="T14">
                    <a:pos x="T8" y="T9"/>
                  </a:cxn>
                </a:cxnLst>
                <a:rect l="T15" t="T16" r="T17" b="T18"/>
                <a:pathLst>
                  <a:path w="22" h="19">
                    <a:moveTo>
                      <a:pt x="0" y="19"/>
                    </a:moveTo>
                    <a:lnTo>
                      <a:pt x="22" y="16"/>
                    </a:lnTo>
                    <a:lnTo>
                      <a:pt x="22" y="9"/>
                    </a:lnTo>
                    <a:lnTo>
                      <a:pt x="0" y="0"/>
                    </a:lnTo>
                    <a:lnTo>
                      <a:pt x="0" y="19"/>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62" name="Freeform 330"/>
              <p:cNvSpPr>
                <a:spLocks/>
              </p:cNvSpPr>
              <p:nvPr/>
            </p:nvSpPr>
            <p:spPr bwMode="auto">
              <a:xfrm>
                <a:off x="1163" y="2770"/>
                <a:ext cx="23" cy="26"/>
              </a:xfrm>
              <a:custGeom>
                <a:avLst/>
                <a:gdLst>
                  <a:gd name="T0" fmla="*/ 0 w 23"/>
                  <a:gd name="T1" fmla="*/ 26 h 26"/>
                  <a:gd name="T2" fmla="*/ 0 w 23"/>
                  <a:gd name="T3" fmla="*/ 26 h 26"/>
                  <a:gd name="T4" fmla="*/ 19 w 23"/>
                  <a:gd name="T5" fmla="*/ 26 h 26"/>
                  <a:gd name="T6" fmla="*/ 23 w 23"/>
                  <a:gd name="T7" fmla="*/ 26 h 26"/>
                  <a:gd name="T8" fmla="*/ 23 w 23"/>
                  <a:gd name="T9" fmla="*/ 7 h 26"/>
                  <a:gd name="T10" fmla="*/ 0 w 23"/>
                  <a:gd name="T11" fmla="*/ 0 h 26"/>
                  <a:gd name="T12" fmla="*/ 0 w 23"/>
                  <a:gd name="T13" fmla="*/ 26 h 26"/>
                  <a:gd name="T14" fmla="*/ 0 60000 65536"/>
                  <a:gd name="T15" fmla="*/ 0 60000 65536"/>
                  <a:gd name="T16" fmla="*/ 0 60000 65536"/>
                  <a:gd name="T17" fmla="*/ 0 60000 65536"/>
                  <a:gd name="T18" fmla="*/ 0 60000 65536"/>
                  <a:gd name="T19" fmla="*/ 0 60000 65536"/>
                  <a:gd name="T20" fmla="*/ 0 60000 65536"/>
                  <a:gd name="T21" fmla="*/ 0 w 23"/>
                  <a:gd name="T22" fmla="*/ 0 h 26"/>
                  <a:gd name="T23" fmla="*/ 23 w 23"/>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6">
                    <a:moveTo>
                      <a:pt x="0" y="26"/>
                    </a:moveTo>
                    <a:lnTo>
                      <a:pt x="0" y="26"/>
                    </a:lnTo>
                    <a:lnTo>
                      <a:pt x="19" y="26"/>
                    </a:lnTo>
                    <a:lnTo>
                      <a:pt x="23" y="26"/>
                    </a:lnTo>
                    <a:lnTo>
                      <a:pt x="23" y="7"/>
                    </a:lnTo>
                    <a:lnTo>
                      <a:pt x="0" y="0"/>
                    </a:lnTo>
                    <a:lnTo>
                      <a:pt x="0" y="26"/>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63" name="Freeform 331"/>
              <p:cNvSpPr>
                <a:spLocks/>
              </p:cNvSpPr>
              <p:nvPr/>
            </p:nvSpPr>
            <p:spPr bwMode="auto">
              <a:xfrm>
                <a:off x="1141" y="2767"/>
                <a:ext cx="22" cy="29"/>
              </a:xfrm>
              <a:custGeom>
                <a:avLst/>
                <a:gdLst>
                  <a:gd name="T0" fmla="*/ 0 w 22"/>
                  <a:gd name="T1" fmla="*/ 22 h 29"/>
                  <a:gd name="T2" fmla="*/ 19 w 22"/>
                  <a:gd name="T3" fmla="*/ 29 h 29"/>
                  <a:gd name="T4" fmla="*/ 19 w 22"/>
                  <a:gd name="T5" fmla="*/ 29 h 29"/>
                  <a:gd name="T6" fmla="*/ 22 w 22"/>
                  <a:gd name="T7" fmla="*/ 29 h 29"/>
                  <a:gd name="T8" fmla="*/ 22 w 22"/>
                  <a:gd name="T9" fmla="*/ 3 h 29"/>
                  <a:gd name="T10" fmla="*/ 16 w 22"/>
                  <a:gd name="T11" fmla="*/ 3 h 29"/>
                  <a:gd name="T12" fmla="*/ 16 w 22"/>
                  <a:gd name="T13" fmla="*/ 3 h 29"/>
                  <a:gd name="T14" fmla="*/ 0 w 22"/>
                  <a:gd name="T15" fmla="*/ 0 h 29"/>
                  <a:gd name="T16" fmla="*/ 0 w 22"/>
                  <a:gd name="T17" fmla="*/ 22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9"/>
                  <a:gd name="T29" fmla="*/ 22 w 22"/>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9">
                    <a:moveTo>
                      <a:pt x="0" y="22"/>
                    </a:moveTo>
                    <a:lnTo>
                      <a:pt x="19" y="29"/>
                    </a:lnTo>
                    <a:lnTo>
                      <a:pt x="22" y="29"/>
                    </a:lnTo>
                    <a:lnTo>
                      <a:pt x="22" y="3"/>
                    </a:lnTo>
                    <a:lnTo>
                      <a:pt x="16" y="3"/>
                    </a:lnTo>
                    <a:lnTo>
                      <a:pt x="0" y="0"/>
                    </a:lnTo>
                    <a:lnTo>
                      <a:pt x="0" y="22"/>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64" name="Freeform 332"/>
              <p:cNvSpPr>
                <a:spLocks/>
              </p:cNvSpPr>
              <p:nvPr/>
            </p:nvSpPr>
            <p:spPr bwMode="auto">
              <a:xfrm>
                <a:off x="1119" y="2767"/>
                <a:ext cx="22" cy="22"/>
              </a:xfrm>
              <a:custGeom>
                <a:avLst/>
                <a:gdLst>
                  <a:gd name="T0" fmla="*/ 0 w 22"/>
                  <a:gd name="T1" fmla="*/ 13 h 22"/>
                  <a:gd name="T2" fmla="*/ 22 w 22"/>
                  <a:gd name="T3" fmla="*/ 22 h 22"/>
                  <a:gd name="T4" fmla="*/ 22 w 22"/>
                  <a:gd name="T5" fmla="*/ 0 h 22"/>
                  <a:gd name="T6" fmla="*/ 22 w 22"/>
                  <a:gd name="T7" fmla="*/ 0 h 22"/>
                  <a:gd name="T8" fmla="*/ 19 w 22"/>
                  <a:gd name="T9" fmla="*/ 0 h 22"/>
                  <a:gd name="T10" fmla="*/ 0 w 22"/>
                  <a:gd name="T11" fmla="*/ 3 h 22"/>
                  <a:gd name="T12" fmla="*/ 0 w 22"/>
                  <a:gd name="T13" fmla="*/ 13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13"/>
                    </a:moveTo>
                    <a:lnTo>
                      <a:pt x="22" y="22"/>
                    </a:lnTo>
                    <a:lnTo>
                      <a:pt x="22" y="0"/>
                    </a:lnTo>
                    <a:lnTo>
                      <a:pt x="19" y="0"/>
                    </a:lnTo>
                    <a:lnTo>
                      <a:pt x="0" y="3"/>
                    </a:lnTo>
                    <a:lnTo>
                      <a:pt x="0" y="13"/>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65" name="Freeform 333"/>
              <p:cNvSpPr>
                <a:spLocks/>
              </p:cNvSpPr>
              <p:nvPr/>
            </p:nvSpPr>
            <p:spPr bwMode="auto">
              <a:xfrm>
                <a:off x="1103" y="2770"/>
                <a:ext cx="16" cy="10"/>
              </a:xfrm>
              <a:custGeom>
                <a:avLst/>
                <a:gdLst>
                  <a:gd name="T0" fmla="*/ 7 w 16"/>
                  <a:gd name="T1" fmla="*/ 7 h 10"/>
                  <a:gd name="T2" fmla="*/ 16 w 16"/>
                  <a:gd name="T3" fmla="*/ 10 h 10"/>
                  <a:gd name="T4" fmla="*/ 16 w 16"/>
                  <a:gd name="T5" fmla="*/ 0 h 10"/>
                  <a:gd name="T6" fmla="*/ 0 w 16"/>
                  <a:gd name="T7" fmla="*/ 4 h 10"/>
                  <a:gd name="T8" fmla="*/ 0 w 16"/>
                  <a:gd name="T9" fmla="*/ 4 h 10"/>
                  <a:gd name="T10" fmla="*/ 0 w 16"/>
                  <a:gd name="T11" fmla="*/ 4 h 10"/>
                  <a:gd name="T12" fmla="*/ 0 w 16"/>
                  <a:gd name="T13" fmla="*/ 4 h 10"/>
                  <a:gd name="T14" fmla="*/ 7 w 16"/>
                  <a:gd name="T15" fmla="*/ 7 h 10"/>
                  <a:gd name="T16" fmla="*/ 7 w 16"/>
                  <a:gd name="T17" fmla="*/ 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0"/>
                  <a:gd name="T29" fmla="*/ 16 w 1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0">
                    <a:moveTo>
                      <a:pt x="7" y="7"/>
                    </a:moveTo>
                    <a:lnTo>
                      <a:pt x="16" y="10"/>
                    </a:lnTo>
                    <a:lnTo>
                      <a:pt x="16" y="0"/>
                    </a:lnTo>
                    <a:lnTo>
                      <a:pt x="0" y="4"/>
                    </a:lnTo>
                    <a:lnTo>
                      <a:pt x="7"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66" name="Freeform 334"/>
              <p:cNvSpPr>
                <a:spLocks/>
              </p:cNvSpPr>
              <p:nvPr/>
            </p:nvSpPr>
            <p:spPr bwMode="auto">
              <a:xfrm>
                <a:off x="1252" y="2770"/>
                <a:ext cx="19" cy="13"/>
              </a:xfrm>
              <a:custGeom>
                <a:avLst/>
                <a:gdLst>
                  <a:gd name="T0" fmla="*/ 0 w 19"/>
                  <a:gd name="T1" fmla="*/ 13 h 13"/>
                  <a:gd name="T2" fmla="*/ 16 w 19"/>
                  <a:gd name="T3" fmla="*/ 10 h 13"/>
                  <a:gd name="T4" fmla="*/ 16 w 19"/>
                  <a:gd name="T5" fmla="*/ 10 h 13"/>
                  <a:gd name="T6" fmla="*/ 19 w 19"/>
                  <a:gd name="T7" fmla="*/ 10 h 13"/>
                  <a:gd name="T8" fmla="*/ 19 w 19"/>
                  <a:gd name="T9" fmla="*/ 10 h 13"/>
                  <a:gd name="T10" fmla="*/ 13 w 19"/>
                  <a:gd name="T11" fmla="*/ 7 h 13"/>
                  <a:gd name="T12" fmla="*/ 0 w 19"/>
                  <a:gd name="T13" fmla="*/ 0 h 13"/>
                  <a:gd name="T14" fmla="*/ 0 w 19"/>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3"/>
                  <a:gd name="T26" fmla="*/ 19 w 19"/>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3">
                    <a:moveTo>
                      <a:pt x="0" y="13"/>
                    </a:moveTo>
                    <a:lnTo>
                      <a:pt x="16" y="10"/>
                    </a:lnTo>
                    <a:lnTo>
                      <a:pt x="19" y="10"/>
                    </a:lnTo>
                    <a:lnTo>
                      <a:pt x="13" y="7"/>
                    </a:lnTo>
                    <a:lnTo>
                      <a:pt x="0" y="0"/>
                    </a:lnTo>
                    <a:lnTo>
                      <a:pt x="0" y="13"/>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67" name="Freeform 335"/>
              <p:cNvSpPr>
                <a:spLocks/>
              </p:cNvSpPr>
              <p:nvPr/>
            </p:nvSpPr>
            <p:spPr bwMode="auto">
              <a:xfrm>
                <a:off x="1230" y="2764"/>
                <a:ext cx="22" cy="22"/>
              </a:xfrm>
              <a:custGeom>
                <a:avLst/>
                <a:gdLst>
                  <a:gd name="T0" fmla="*/ 0 w 22"/>
                  <a:gd name="T1" fmla="*/ 22 h 22"/>
                  <a:gd name="T2" fmla="*/ 0 w 22"/>
                  <a:gd name="T3" fmla="*/ 22 h 22"/>
                  <a:gd name="T4" fmla="*/ 6 w 22"/>
                  <a:gd name="T5" fmla="*/ 22 h 22"/>
                  <a:gd name="T6" fmla="*/ 22 w 22"/>
                  <a:gd name="T7" fmla="*/ 19 h 22"/>
                  <a:gd name="T8" fmla="*/ 22 w 22"/>
                  <a:gd name="T9" fmla="*/ 6 h 22"/>
                  <a:gd name="T10" fmla="*/ 0 w 22"/>
                  <a:gd name="T11" fmla="*/ 0 h 22"/>
                  <a:gd name="T12" fmla="*/ 0 w 22"/>
                  <a:gd name="T13" fmla="*/ 22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22"/>
                    </a:moveTo>
                    <a:lnTo>
                      <a:pt x="0" y="22"/>
                    </a:lnTo>
                    <a:lnTo>
                      <a:pt x="6" y="22"/>
                    </a:lnTo>
                    <a:lnTo>
                      <a:pt x="22" y="19"/>
                    </a:lnTo>
                    <a:lnTo>
                      <a:pt x="22" y="6"/>
                    </a:lnTo>
                    <a:lnTo>
                      <a:pt x="0" y="0"/>
                    </a:lnTo>
                    <a:lnTo>
                      <a:pt x="0" y="22"/>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68" name="Freeform 336"/>
              <p:cNvSpPr>
                <a:spLocks/>
              </p:cNvSpPr>
              <p:nvPr/>
            </p:nvSpPr>
            <p:spPr bwMode="auto">
              <a:xfrm>
                <a:off x="1208" y="2758"/>
                <a:ext cx="22" cy="28"/>
              </a:xfrm>
              <a:custGeom>
                <a:avLst/>
                <a:gdLst>
                  <a:gd name="T0" fmla="*/ 0 w 22"/>
                  <a:gd name="T1" fmla="*/ 22 h 28"/>
                  <a:gd name="T2" fmla="*/ 9 w 22"/>
                  <a:gd name="T3" fmla="*/ 25 h 28"/>
                  <a:gd name="T4" fmla="*/ 9 w 22"/>
                  <a:gd name="T5" fmla="*/ 25 h 28"/>
                  <a:gd name="T6" fmla="*/ 22 w 22"/>
                  <a:gd name="T7" fmla="*/ 28 h 28"/>
                  <a:gd name="T8" fmla="*/ 22 w 22"/>
                  <a:gd name="T9" fmla="*/ 6 h 28"/>
                  <a:gd name="T10" fmla="*/ 6 w 22"/>
                  <a:gd name="T11" fmla="*/ 0 h 28"/>
                  <a:gd name="T12" fmla="*/ 6 w 22"/>
                  <a:gd name="T13" fmla="*/ 0 h 28"/>
                  <a:gd name="T14" fmla="*/ 0 w 22"/>
                  <a:gd name="T15" fmla="*/ 0 h 28"/>
                  <a:gd name="T16" fmla="*/ 0 w 22"/>
                  <a:gd name="T17" fmla="*/ 22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8"/>
                  <a:gd name="T29" fmla="*/ 22 w 22"/>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8">
                    <a:moveTo>
                      <a:pt x="0" y="22"/>
                    </a:moveTo>
                    <a:lnTo>
                      <a:pt x="9" y="25"/>
                    </a:lnTo>
                    <a:lnTo>
                      <a:pt x="22" y="28"/>
                    </a:lnTo>
                    <a:lnTo>
                      <a:pt x="22" y="6"/>
                    </a:lnTo>
                    <a:lnTo>
                      <a:pt x="6" y="0"/>
                    </a:lnTo>
                    <a:lnTo>
                      <a:pt x="0" y="0"/>
                    </a:lnTo>
                    <a:lnTo>
                      <a:pt x="0" y="22"/>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69" name="Freeform 337"/>
              <p:cNvSpPr>
                <a:spLocks/>
              </p:cNvSpPr>
              <p:nvPr/>
            </p:nvSpPr>
            <p:spPr bwMode="auto">
              <a:xfrm>
                <a:off x="1186" y="2758"/>
                <a:ext cx="22" cy="22"/>
              </a:xfrm>
              <a:custGeom>
                <a:avLst/>
                <a:gdLst>
                  <a:gd name="T0" fmla="*/ 0 w 22"/>
                  <a:gd name="T1" fmla="*/ 16 h 22"/>
                  <a:gd name="T2" fmla="*/ 22 w 22"/>
                  <a:gd name="T3" fmla="*/ 22 h 22"/>
                  <a:gd name="T4" fmla="*/ 22 w 22"/>
                  <a:gd name="T5" fmla="*/ 0 h 22"/>
                  <a:gd name="T6" fmla="*/ 22 w 22"/>
                  <a:gd name="T7" fmla="*/ 0 h 22"/>
                  <a:gd name="T8" fmla="*/ 6 w 22"/>
                  <a:gd name="T9" fmla="*/ 0 h 22"/>
                  <a:gd name="T10" fmla="*/ 0 w 22"/>
                  <a:gd name="T11" fmla="*/ 0 h 22"/>
                  <a:gd name="T12" fmla="*/ 0 w 22"/>
                  <a:gd name="T13" fmla="*/ 16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16"/>
                    </a:moveTo>
                    <a:lnTo>
                      <a:pt x="22" y="22"/>
                    </a:lnTo>
                    <a:lnTo>
                      <a:pt x="22" y="0"/>
                    </a:lnTo>
                    <a:lnTo>
                      <a:pt x="6" y="0"/>
                    </a:lnTo>
                    <a:lnTo>
                      <a:pt x="0" y="0"/>
                    </a:lnTo>
                    <a:lnTo>
                      <a:pt x="0" y="16"/>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70" name="Freeform 338"/>
              <p:cNvSpPr>
                <a:spLocks/>
              </p:cNvSpPr>
              <p:nvPr/>
            </p:nvSpPr>
            <p:spPr bwMode="auto">
              <a:xfrm>
                <a:off x="1163" y="2758"/>
                <a:ext cx="23" cy="16"/>
              </a:xfrm>
              <a:custGeom>
                <a:avLst/>
                <a:gdLst>
                  <a:gd name="T0" fmla="*/ 0 w 23"/>
                  <a:gd name="T1" fmla="*/ 3 h 16"/>
                  <a:gd name="T2" fmla="*/ 0 w 23"/>
                  <a:gd name="T3" fmla="*/ 9 h 16"/>
                  <a:gd name="T4" fmla="*/ 0 w 23"/>
                  <a:gd name="T5" fmla="*/ 9 h 16"/>
                  <a:gd name="T6" fmla="*/ 4 w 23"/>
                  <a:gd name="T7" fmla="*/ 9 h 16"/>
                  <a:gd name="T8" fmla="*/ 23 w 23"/>
                  <a:gd name="T9" fmla="*/ 16 h 16"/>
                  <a:gd name="T10" fmla="*/ 23 w 23"/>
                  <a:gd name="T11" fmla="*/ 0 h 16"/>
                  <a:gd name="T12" fmla="*/ 0 w 23"/>
                  <a:gd name="T13" fmla="*/ 3 h 16"/>
                  <a:gd name="T14" fmla="*/ 0 60000 65536"/>
                  <a:gd name="T15" fmla="*/ 0 60000 65536"/>
                  <a:gd name="T16" fmla="*/ 0 60000 65536"/>
                  <a:gd name="T17" fmla="*/ 0 60000 65536"/>
                  <a:gd name="T18" fmla="*/ 0 60000 65536"/>
                  <a:gd name="T19" fmla="*/ 0 60000 65536"/>
                  <a:gd name="T20" fmla="*/ 0 60000 65536"/>
                  <a:gd name="T21" fmla="*/ 0 w 23"/>
                  <a:gd name="T22" fmla="*/ 0 h 16"/>
                  <a:gd name="T23" fmla="*/ 23 w 23"/>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16">
                    <a:moveTo>
                      <a:pt x="0" y="3"/>
                    </a:moveTo>
                    <a:lnTo>
                      <a:pt x="0" y="9"/>
                    </a:lnTo>
                    <a:lnTo>
                      <a:pt x="4" y="9"/>
                    </a:lnTo>
                    <a:lnTo>
                      <a:pt x="23" y="16"/>
                    </a:lnTo>
                    <a:lnTo>
                      <a:pt x="23" y="0"/>
                    </a:lnTo>
                    <a:lnTo>
                      <a:pt x="0" y="3"/>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71" name="Freeform 339"/>
              <p:cNvSpPr>
                <a:spLocks/>
              </p:cNvSpPr>
              <p:nvPr/>
            </p:nvSpPr>
            <p:spPr bwMode="auto">
              <a:xfrm>
                <a:off x="1160" y="2761"/>
                <a:ext cx="3" cy="6"/>
              </a:xfrm>
              <a:custGeom>
                <a:avLst/>
                <a:gdLst>
                  <a:gd name="T0" fmla="*/ 3 w 3"/>
                  <a:gd name="T1" fmla="*/ 0 h 6"/>
                  <a:gd name="T2" fmla="*/ 0 w 3"/>
                  <a:gd name="T3" fmla="*/ 0 h 6"/>
                  <a:gd name="T4" fmla="*/ 0 w 3"/>
                  <a:gd name="T5" fmla="*/ 0 h 6"/>
                  <a:gd name="T6" fmla="*/ 0 w 3"/>
                  <a:gd name="T7" fmla="*/ 3 h 6"/>
                  <a:gd name="T8" fmla="*/ 3 w 3"/>
                  <a:gd name="T9" fmla="*/ 6 h 6"/>
                  <a:gd name="T10" fmla="*/ 3 w 3"/>
                  <a:gd name="T11" fmla="*/ 0 h 6"/>
                  <a:gd name="T12" fmla="*/ 0 60000 65536"/>
                  <a:gd name="T13" fmla="*/ 0 60000 65536"/>
                  <a:gd name="T14" fmla="*/ 0 60000 65536"/>
                  <a:gd name="T15" fmla="*/ 0 60000 65536"/>
                  <a:gd name="T16" fmla="*/ 0 60000 65536"/>
                  <a:gd name="T17" fmla="*/ 0 60000 65536"/>
                  <a:gd name="T18" fmla="*/ 0 w 3"/>
                  <a:gd name="T19" fmla="*/ 0 h 6"/>
                  <a:gd name="T20" fmla="*/ 3 w 3"/>
                  <a:gd name="T21" fmla="*/ 6 h 6"/>
                </a:gdLst>
                <a:ahLst/>
                <a:cxnLst>
                  <a:cxn ang="T12">
                    <a:pos x="T0" y="T1"/>
                  </a:cxn>
                  <a:cxn ang="T13">
                    <a:pos x="T2" y="T3"/>
                  </a:cxn>
                  <a:cxn ang="T14">
                    <a:pos x="T4" y="T5"/>
                  </a:cxn>
                  <a:cxn ang="T15">
                    <a:pos x="T6" y="T7"/>
                  </a:cxn>
                  <a:cxn ang="T16">
                    <a:pos x="T8" y="T9"/>
                  </a:cxn>
                  <a:cxn ang="T17">
                    <a:pos x="T10" y="T11"/>
                  </a:cxn>
                </a:cxnLst>
                <a:rect l="T18" t="T19" r="T20" b="T21"/>
                <a:pathLst>
                  <a:path w="3" h="6">
                    <a:moveTo>
                      <a:pt x="3" y="0"/>
                    </a:moveTo>
                    <a:lnTo>
                      <a:pt x="0" y="0"/>
                    </a:lnTo>
                    <a:lnTo>
                      <a:pt x="0" y="3"/>
                    </a:lnTo>
                    <a:lnTo>
                      <a:pt x="3" y="6"/>
                    </a:lnTo>
                    <a:lnTo>
                      <a:pt x="3" y="0"/>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72" name="Freeform 340"/>
              <p:cNvSpPr>
                <a:spLocks/>
              </p:cNvSpPr>
              <p:nvPr/>
            </p:nvSpPr>
            <p:spPr bwMode="auto">
              <a:xfrm>
                <a:off x="1318" y="2767"/>
                <a:ext cx="4" cy="3"/>
              </a:xfrm>
              <a:custGeom>
                <a:avLst/>
                <a:gdLst>
                  <a:gd name="T0" fmla="*/ 0 w 4"/>
                  <a:gd name="T1" fmla="*/ 3 h 3"/>
                  <a:gd name="T2" fmla="*/ 4 w 4"/>
                  <a:gd name="T3" fmla="*/ 3 h 3"/>
                  <a:gd name="T4" fmla="*/ 4 w 4"/>
                  <a:gd name="T5" fmla="*/ 3 h 3"/>
                  <a:gd name="T6" fmla="*/ 4 w 4"/>
                  <a:gd name="T7" fmla="*/ 3 h 3"/>
                  <a:gd name="T8" fmla="*/ 0 w 4"/>
                  <a:gd name="T9" fmla="*/ 0 h 3"/>
                  <a:gd name="T10" fmla="*/ 0 w 4"/>
                  <a:gd name="T11" fmla="*/ 3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0" y="3"/>
                    </a:moveTo>
                    <a:lnTo>
                      <a:pt x="4" y="3"/>
                    </a:lnTo>
                    <a:lnTo>
                      <a:pt x="0" y="0"/>
                    </a:lnTo>
                    <a:lnTo>
                      <a:pt x="0" y="3"/>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73" name="Freeform 341"/>
              <p:cNvSpPr>
                <a:spLocks/>
              </p:cNvSpPr>
              <p:nvPr/>
            </p:nvSpPr>
            <p:spPr bwMode="auto">
              <a:xfrm>
                <a:off x="1296" y="2758"/>
                <a:ext cx="22" cy="19"/>
              </a:xfrm>
              <a:custGeom>
                <a:avLst/>
                <a:gdLst>
                  <a:gd name="T0" fmla="*/ 0 w 22"/>
                  <a:gd name="T1" fmla="*/ 19 h 19"/>
                  <a:gd name="T2" fmla="*/ 22 w 22"/>
                  <a:gd name="T3" fmla="*/ 12 h 19"/>
                  <a:gd name="T4" fmla="*/ 22 w 22"/>
                  <a:gd name="T5" fmla="*/ 9 h 19"/>
                  <a:gd name="T6" fmla="*/ 22 w 22"/>
                  <a:gd name="T7" fmla="*/ 9 h 19"/>
                  <a:gd name="T8" fmla="*/ 19 w 22"/>
                  <a:gd name="T9" fmla="*/ 6 h 19"/>
                  <a:gd name="T10" fmla="*/ 0 w 22"/>
                  <a:gd name="T11" fmla="*/ 0 h 19"/>
                  <a:gd name="T12" fmla="*/ 0 w 22"/>
                  <a:gd name="T13" fmla="*/ 19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0" y="19"/>
                    </a:moveTo>
                    <a:lnTo>
                      <a:pt x="22" y="12"/>
                    </a:lnTo>
                    <a:lnTo>
                      <a:pt x="22" y="9"/>
                    </a:lnTo>
                    <a:lnTo>
                      <a:pt x="19" y="6"/>
                    </a:lnTo>
                    <a:lnTo>
                      <a:pt x="0" y="0"/>
                    </a:lnTo>
                    <a:lnTo>
                      <a:pt x="0" y="19"/>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74" name="Freeform 342"/>
              <p:cNvSpPr>
                <a:spLocks/>
              </p:cNvSpPr>
              <p:nvPr/>
            </p:nvSpPr>
            <p:spPr bwMode="auto">
              <a:xfrm>
                <a:off x="1274" y="2751"/>
                <a:ext cx="22" cy="26"/>
              </a:xfrm>
              <a:custGeom>
                <a:avLst/>
                <a:gdLst>
                  <a:gd name="T0" fmla="*/ 0 w 22"/>
                  <a:gd name="T1" fmla="*/ 23 h 26"/>
                  <a:gd name="T2" fmla="*/ 0 w 22"/>
                  <a:gd name="T3" fmla="*/ 23 h 26"/>
                  <a:gd name="T4" fmla="*/ 16 w 22"/>
                  <a:gd name="T5" fmla="*/ 26 h 26"/>
                  <a:gd name="T6" fmla="*/ 22 w 22"/>
                  <a:gd name="T7" fmla="*/ 26 h 26"/>
                  <a:gd name="T8" fmla="*/ 22 w 22"/>
                  <a:gd name="T9" fmla="*/ 7 h 26"/>
                  <a:gd name="T10" fmla="*/ 0 w 22"/>
                  <a:gd name="T11" fmla="*/ 0 h 26"/>
                  <a:gd name="T12" fmla="*/ 0 w 22"/>
                  <a:gd name="T13" fmla="*/ 23 h 26"/>
                  <a:gd name="T14" fmla="*/ 0 60000 65536"/>
                  <a:gd name="T15" fmla="*/ 0 60000 65536"/>
                  <a:gd name="T16" fmla="*/ 0 60000 65536"/>
                  <a:gd name="T17" fmla="*/ 0 60000 65536"/>
                  <a:gd name="T18" fmla="*/ 0 60000 65536"/>
                  <a:gd name="T19" fmla="*/ 0 60000 65536"/>
                  <a:gd name="T20" fmla="*/ 0 60000 65536"/>
                  <a:gd name="T21" fmla="*/ 0 w 22"/>
                  <a:gd name="T22" fmla="*/ 0 h 26"/>
                  <a:gd name="T23" fmla="*/ 22 w 22"/>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6">
                    <a:moveTo>
                      <a:pt x="0" y="23"/>
                    </a:moveTo>
                    <a:lnTo>
                      <a:pt x="0" y="23"/>
                    </a:lnTo>
                    <a:lnTo>
                      <a:pt x="16" y="26"/>
                    </a:lnTo>
                    <a:lnTo>
                      <a:pt x="22" y="26"/>
                    </a:lnTo>
                    <a:lnTo>
                      <a:pt x="22" y="7"/>
                    </a:lnTo>
                    <a:lnTo>
                      <a:pt x="0" y="0"/>
                    </a:lnTo>
                    <a:lnTo>
                      <a:pt x="0" y="23"/>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75" name="Freeform 343"/>
              <p:cNvSpPr>
                <a:spLocks/>
              </p:cNvSpPr>
              <p:nvPr/>
            </p:nvSpPr>
            <p:spPr bwMode="auto">
              <a:xfrm>
                <a:off x="1252" y="2748"/>
                <a:ext cx="22" cy="26"/>
              </a:xfrm>
              <a:custGeom>
                <a:avLst/>
                <a:gdLst>
                  <a:gd name="T0" fmla="*/ 0 w 22"/>
                  <a:gd name="T1" fmla="*/ 19 h 26"/>
                  <a:gd name="T2" fmla="*/ 19 w 22"/>
                  <a:gd name="T3" fmla="*/ 26 h 26"/>
                  <a:gd name="T4" fmla="*/ 19 w 22"/>
                  <a:gd name="T5" fmla="*/ 26 h 26"/>
                  <a:gd name="T6" fmla="*/ 22 w 22"/>
                  <a:gd name="T7" fmla="*/ 26 h 26"/>
                  <a:gd name="T8" fmla="*/ 22 w 22"/>
                  <a:gd name="T9" fmla="*/ 3 h 26"/>
                  <a:gd name="T10" fmla="*/ 13 w 22"/>
                  <a:gd name="T11" fmla="*/ 0 h 26"/>
                  <a:gd name="T12" fmla="*/ 13 w 22"/>
                  <a:gd name="T13" fmla="*/ 0 h 26"/>
                  <a:gd name="T14" fmla="*/ 0 w 22"/>
                  <a:gd name="T15" fmla="*/ 0 h 26"/>
                  <a:gd name="T16" fmla="*/ 0 w 22"/>
                  <a:gd name="T17" fmla="*/ 19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6"/>
                  <a:gd name="T29" fmla="*/ 22 w 22"/>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6">
                    <a:moveTo>
                      <a:pt x="0" y="19"/>
                    </a:moveTo>
                    <a:lnTo>
                      <a:pt x="19" y="26"/>
                    </a:lnTo>
                    <a:lnTo>
                      <a:pt x="22" y="26"/>
                    </a:lnTo>
                    <a:lnTo>
                      <a:pt x="22" y="3"/>
                    </a:lnTo>
                    <a:lnTo>
                      <a:pt x="13" y="0"/>
                    </a:lnTo>
                    <a:lnTo>
                      <a:pt x="0" y="0"/>
                    </a:lnTo>
                    <a:lnTo>
                      <a:pt x="0" y="19"/>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76" name="Freeform 344"/>
              <p:cNvSpPr>
                <a:spLocks/>
              </p:cNvSpPr>
              <p:nvPr/>
            </p:nvSpPr>
            <p:spPr bwMode="auto">
              <a:xfrm>
                <a:off x="1230" y="2748"/>
                <a:ext cx="22" cy="19"/>
              </a:xfrm>
              <a:custGeom>
                <a:avLst/>
                <a:gdLst>
                  <a:gd name="T0" fmla="*/ 0 w 22"/>
                  <a:gd name="T1" fmla="*/ 13 h 19"/>
                  <a:gd name="T2" fmla="*/ 22 w 22"/>
                  <a:gd name="T3" fmla="*/ 19 h 19"/>
                  <a:gd name="T4" fmla="*/ 22 w 22"/>
                  <a:gd name="T5" fmla="*/ 0 h 19"/>
                  <a:gd name="T6" fmla="*/ 22 w 22"/>
                  <a:gd name="T7" fmla="*/ 0 h 19"/>
                  <a:gd name="T8" fmla="*/ 16 w 22"/>
                  <a:gd name="T9" fmla="*/ 0 h 19"/>
                  <a:gd name="T10" fmla="*/ 0 w 22"/>
                  <a:gd name="T11" fmla="*/ 3 h 19"/>
                  <a:gd name="T12" fmla="*/ 0 w 22"/>
                  <a:gd name="T13" fmla="*/ 13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0" y="13"/>
                    </a:moveTo>
                    <a:lnTo>
                      <a:pt x="22" y="19"/>
                    </a:lnTo>
                    <a:lnTo>
                      <a:pt x="22" y="0"/>
                    </a:lnTo>
                    <a:lnTo>
                      <a:pt x="16" y="0"/>
                    </a:lnTo>
                    <a:lnTo>
                      <a:pt x="0" y="3"/>
                    </a:lnTo>
                    <a:lnTo>
                      <a:pt x="0" y="1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77" name="Freeform 345"/>
              <p:cNvSpPr>
                <a:spLocks/>
              </p:cNvSpPr>
              <p:nvPr/>
            </p:nvSpPr>
            <p:spPr bwMode="auto">
              <a:xfrm>
                <a:off x="1214" y="2751"/>
                <a:ext cx="16" cy="10"/>
              </a:xfrm>
              <a:custGeom>
                <a:avLst/>
                <a:gdLst>
                  <a:gd name="T0" fmla="*/ 6 w 16"/>
                  <a:gd name="T1" fmla="*/ 7 h 10"/>
                  <a:gd name="T2" fmla="*/ 16 w 16"/>
                  <a:gd name="T3" fmla="*/ 10 h 10"/>
                  <a:gd name="T4" fmla="*/ 16 w 16"/>
                  <a:gd name="T5" fmla="*/ 0 h 10"/>
                  <a:gd name="T6" fmla="*/ 3 w 16"/>
                  <a:gd name="T7" fmla="*/ 0 h 10"/>
                  <a:gd name="T8" fmla="*/ 3 w 16"/>
                  <a:gd name="T9" fmla="*/ 0 h 10"/>
                  <a:gd name="T10" fmla="*/ 0 w 16"/>
                  <a:gd name="T11" fmla="*/ 4 h 10"/>
                  <a:gd name="T12" fmla="*/ 0 w 16"/>
                  <a:gd name="T13" fmla="*/ 4 h 10"/>
                  <a:gd name="T14" fmla="*/ 6 w 16"/>
                  <a:gd name="T15" fmla="*/ 7 h 10"/>
                  <a:gd name="T16" fmla="*/ 6 w 16"/>
                  <a:gd name="T17" fmla="*/ 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0"/>
                  <a:gd name="T29" fmla="*/ 16 w 1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0">
                    <a:moveTo>
                      <a:pt x="6" y="7"/>
                    </a:moveTo>
                    <a:lnTo>
                      <a:pt x="16" y="10"/>
                    </a:lnTo>
                    <a:lnTo>
                      <a:pt x="16" y="0"/>
                    </a:lnTo>
                    <a:lnTo>
                      <a:pt x="3" y="0"/>
                    </a:lnTo>
                    <a:lnTo>
                      <a:pt x="0" y="4"/>
                    </a:lnTo>
                    <a:lnTo>
                      <a:pt x="6" y="7"/>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78" name="Freeform 346"/>
              <p:cNvSpPr>
                <a:spLocks/>
              </p:cNvSpPr>
              <p:nvPr/>
            </p:nvSpPr>
            <p:spPr bwMode="auto">
              <a:xfrm>
                <a:off x="1363" y="2755"/>
                <a:ext cx="12" cy="9"/>
              </a:xfrm>
              <a:custGeom>
                <a:avLst/>
                <a:gdLst>
                  <a:gd name="T0" fmla="*/ 0 w 12"/>
                  <a:gd name="T1" fmla="*/ 0 h 9"/>
                  <a:gd name="T2" fmla="*/ 0 w 12"/>
                  <a:gd name="T3" fmla="*/ 9 h 9"/>
                  <a:gd name="T4" fmla="*/ 9 w 12"/>
                  <a:gd name="T5" fmla="*/ 6 h 9"/>
                  <a:gd name="T6" fmla="*/ 9 w 12"/>
                  <a:gd name="T7" fmla="*/ 6 h 9"/>
                  <a:gd name="T8" fmla="*/ 12 w 12"/>
                  <a:gd name="T9" fmla="*/ 6 h 9"/>
                  <a:gd name="T10" fmla="*/ 12 w 12"/>
                  <a:gd name="T11" fmla="*/ 3 h 9"/>
                  <a:gd name="T12" fmla="*/ 3 w 12"/>
                  <a:gd name="T13" fmla="*/ 0 h 9"/>
                  <a:gd name="T14" fmla="*/ 0 w 12"/>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9"/>
                  <a:gd name="T26" fmla="*/ 12 w 12"/>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9">
                    <a:moveTo>
                      <a:pt x="0" y="0"/>
                    </a:moveTo>
                    <a:lnTo>
                      <a:pt x="0" y="9"/>
                    </a:lnTo>
                    <a:lnTo>
                      <a:pt x="9" y="6"/>
                    </a:lnTo>
                    <a:lnTo>
                      <a:pt x="12" y="6"/>
                    </a:lnTo>
                    <a:lnTo>
                      <a:pt x="12" y="3"/>
                    </a:lnTo>
                    <a:lnTo>
                      <a:pt x="3" y="0"/>
                    </a:lnTo>
                    <a:lnTo>
                      <a:pt x="0"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79" name="Freeform 347"/>
              <p:cNvSpPr>
                <a:spLocks/>
              </p:cNvSpPr>
              <p:nvPr/>
            </p:nvSpPr>
            <p:spPr bwMode="auto">
              <a:xfrm>
                <a:off x="1341" y="2748"/>
                <a:ext cx="22" cy="19"/>
              </a:xfrm>
              <a:custGeom>
                <a:avLst/>
                <a:gdLst>
                  <a:gd name="T0" fmla="*/ 22 w 22"/>
                  <a:gd name="T1" fmla="*/ 7 h 19"/>
                  <a:gd name="T2" fmla="*/ 0 w 22"/>
                  <a:gd name="T3" fmla="*/ 0 h 19"/>
                  <a:gd name="T4" fmla="*/ 0 w 22"/>
                  <a:gd name="T5" fmla="*/ 19 h 19"/>
                  <a:gd name="T6" fmla="*/ 0 w 22"/>
                  <a:gd name="T7" fmla="*/ 19 h 19"/>
                  <a:gd name="T8" fmla="*/ 3 w 22"/>
                  <a:gd name="T9" fmla="*/ 19 h 19"/>
                  <a:gd name="T10" fmla="*/ 22 w 22"/>
                  <a:gd name="T11" fmla="*/ 16 h 19"/>
                  <a:gd name="T12" fmla="*/ 22 w 22"/>
                  <a:gd name="T13" fmla="*/ 7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22" y="7"/>
                    </a:moveTo>
                    <a:lnTo>
                      <a:pt x="0" y="0"/>
                    </a:lnTo>
                    <a:lnTo>
                      <a:pt x="0" y="19"/>
                    </a:lnTo>
                    <a:lnTo>
                      <a:pt x="3" y="19"/>
                    </a:lnTo>
                    <a:lnTo>
                      <a:pt x="22" y="16"/>
                    </a:lnTo>
                    <a:lnTo>
                      <a:pt x="22" y="7"/>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80" name="Freeform 348"/>
              <p:cNvSpPr>
                <a:spLocks/>
              </p:cNvSpPr>
              <p:nvPr/>
            </p:nvSpPr>
            <p:spPr bwMode="auto">
              <a:xfrm>
                <a:off x="1318" y="2742"/>
                <a:ext cx="23" cy="25"/>
              </a:xfrm>
              <a:custGeom>
                <a:avLst/>
                <a:gdLst>
                  <a:gd name="T0" fmla="*/ 23 w 23"/>
                  <a:gd name="T1" fmla="*/ 6 h 25"/>
                  <a:gd name="T2" fmla="*/ 0 w 23"/>
                  <a:gd name="T3" fmla="*/ 0 h 25"/>
                  <a:gd name="T4" fmla="*/ 0 w 23"/>
                  <a:gd name="T5" fmla="*/ 19 h 25"/>
                  <a:gd name="T6" fmla="*/ 7 w 23"/>
                  <a:gd name="T7" fmla="*/ 22 h 25"/>
                  <a:gd name="T8" fmla="*/ 7 w 23"/>
                  <a:gd name="T9" fmla="*/ 22 h 25"/>
                  <a:gd name="T10" fmla="*/ 23 w 23"/>
                  <a:gd name="T11" fmla="*/ 25 h 25"/>
                  <a:gd name="T12" fmla="*/ 23 w 23"/>
                  <a:gd name="T13" fmla="*/ 6 h 25"/>
                  <a:gd name="T14" fmla="*/ 0 60000 65536"/>
                  <a:gd name="T15" fmla="*/ 0 60000 65536"/>
                  <a:gd name="T16" fmla="*/ 0 60000 65536"/>
                  <a:gd name="T17" fmla="*/ 0 60000 65536"/>
                  <a:gd name="T18" fmla="*/ 0 60000 65536"/>
                  <a:gd name="T19" fmla="*/ 0 60000 65536"/>
                  <a:gd name="T20" fmla="*/ 0 60000 65536"/>
                  <a:gd name="T21" fmla="*/ 0 w 23"/>
                  <a:gd name="T22" fmla="*/ 0 h 25"/>
                  <a:gd name="T23" fmla="*/ 23 w 2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5">
                    <a:moveTo>
                      <a:pt x="23" y="6"/>
                    </a:moveTo>
                    <a:lnTo>
                      <a:pt x="0" y="0"/>
                    </a:lnTo>
                    <a:lnTo>
                      <a:pt x="0" y="19"/>
                    </a:lnTo>
                    <a:lnTo>
                      <a:pt x="7" y="22"/>
                    </a:lnTo>
                    <a:lnTo>
                      <a:pt x="23" y="25"/>
                    </a:lnTo>
                    <a:lnTo>
                      <a:pt x="23" y="6"/>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81" name="Freeform 349"/>
              <p:cNvSpPr>
                <a:spLocks/>
              </p:cNvSpPr>
              <p:nvPr/>
            </p:nvSpPr>
            <p:spPr bwMode="auto">
              <a:xfrm>
                <a:off x="1296" y="2739"/>
                <a:ext cx="22" cy="22"/>
              </a:xfrm>
              <a:custGeom>
                <a:avLst/>
                <a:gdLst>
                  <a:gd name="T0" fmla="*/ 22 w 22"/>
                  <a:gd name="T1" fmla="*/ 3 h 22"/>
                  <a:gd name="T2" fmla="*/ 22 w 22"/>
                  <a:gd name="T3" fmla="*/ 3 h 22"/>
                  <a:gd name="T4" fmla="*/ 22 w 22"/>
                  <a:gd name="T5" fmla="*/ 3 h 22"/>
                  <a:gd name="T6" fmla="*/ 3 w 22"/>
                  <a:gd name="T7" fmla="*/ 0 h 22"/>
                  <a:gd name="T8" fmla="*/ 0 w 22"/>
                  <a:gd name="T9" fmla="*/ 0 h 22"/>
                  <a:gd name="T10" fmla="*/ 0 w 22"/>
                  <a:gd name="T11" fmla="*/ 16 h 22"/>
                  <a:gd name="T12" fmla="*/ 22 w 22"/>
                  <a:gd name="T13" fmla="*/ 22 h 22"/>
                  <a:gd name="T14" fmla="*/ 22 w 22"/>
                  <a:gd name="T15" fmla="*/ 3 h 22"/>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22"/>
                  <a:gd name="T26" fmla="*/ 22 w 22"/>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22">
                    <a:moveTo>
                      <a:pt x="22" y="3"/>
                    </a:moveTo>
                    <a:lnTo>
                      <a:pt x="22" y="3"/>
                    </a:lnTo>
                    <a:lnTo>
                      <a:pt x="3" y="0"/>
                    </a:lnTo>
                    <a:lnTo>
                      <a:pt x="0" y="0"/>
                    </a:lnTo>
                    <a:lnTo>
                      <a:pt x="0" y="16"/>
                    </a:lnTo>
                    <a:lnTo>
                      <a:pt x="22" y="22"/>
                    </a:lnTo>
                    <a:lnTo>
                      <a:pt x="22" y="3"/>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82" name="Freeform 350"/>
              <p:cNvSpPr>
                <a:spLocks/>
              </p:cNvSpPr>
              <p:nvPr/>
            </p:nvSpPr>
            <p:spPr bwMode="auto">
              <a:xfrm>
                <a:off x="1274" y="2739"/>
                <a:ext cx="22" cy="16"/>
              </a:xfrm>
              <a:custGeom>
                <a:avLst/>
                <a:gdLst>
                  <a:gd name="T0" fmla="*/ 22 w 22"/>
                  <a:gd name="T1" fmla="*/ 0 h 16"/>
                  <a:gd name="T2" fmla="*/ 0 w 22"/>
                  <a:gd name="T3" fmla="*/ 3 h 16"/>
                  <a:gd name="T4" fmla="*/ 0 w 22"/>
                  <a:gd name="T5" fmla="*/ 9 h 16"/>
                  <a:gd name="T6" fmla="*/ 0 w 22"/>
                  <a:gd name="T7" fmla="*/ 9 h 16"/>
                  <a:gd name="T8" fmla="*/ 0 w 22"/>
                  <a:gd name="T9" fmla="*/ 9 h 16"/>
                  <a:gd name="T10" fmla="*/ 22 w 22"/>
                  <a:gd name="T11" fmla="*/ 16 h 16"/>
                  <a:gd name="T12" fmla="*/ 22 w 22"/>
                  <a:gd name="T13" fmla="*/ 0 h 16"/>
                  <a:gd name="T14" fmla="*/ 0 60000 65536"/>
                  <a:gd name="T15" fmla="*/ 0 60000 65536"/>
                  <a:gd name="T16" fmla="*/ 0 60000 65536"/>
                  <a:gd name="T17" fmla="*/ 0 60000 65536"/>
                  <a:gd name="T18" fmla="*/ 0 60000 65536"/>
                  <a:gd name="T19" fmla="*/ 0 60000 65536"/>
                  <a:gd name="T20" fmla="*/ 0 60000 65536"/>
                  <a:gd name="T21" fmla="*/ 0 w 22"/>
                  <a:gd name="T22" fmla="*/ 0 h 16"/>
                  <a:gd name="T23" fmla="*/ 22 w 22"/>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6">
                    <a:moveTo>
                      <a:pt x="22" y="0"/>
                    </a:moveTo>
                    <a:lnTo>
                      <a:pt x="0" y="3"/>
                    </a:lnTo>
                    <a:lnTo>
                      <a:pt x="0" y="9"/>
                    </a:lnTo>
                    <a:lnTo>
                      <a:pt x="22" y="16"/>
                    </a:lnTo>
                    <a:lnTo>
                      <a:pt x="22" y="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83" name="Freeform 351"/>
              <p:cNvSpPr>
                <a:spLocks/>
              </p:cNvSpPr>
              <p:nvPr/>
            </p:nvSpPr>
            <p:spPr bwMode="auto">
              <a:xfrm>
                <a:off x="1268" y="2742"/>
                <a:ext cx="6" cy="6"/>
              </a:xfrm>
              <a:custGeom>
                <a:avLst/>
                <a:gdLst>
                  <a:gd name="T0" fmla="*/ 6 w 6"/>
                  <a:gd name="T1" fmla="*/ 0 h 6"/>
                  <a:gd name="T2" fmla="*/ 0 w 6"/>
                  <a:gd name="T3" fmla="*/ 0 h 6"/>
                  <a:gd name="T4" fmla="*/ 0 w 6"/>
                  <a:gd name="T5" fmla="*/ 0 h 6"/>
                  <a:gd name="T6" fmla="*/ 0 w 6"/>
                  <a:gd name="T7" fmla="*/ 3 h 6"/>
                  <a:gd name="T8" fmla="*/ 0 w 6"/>
                  <a:gd name="T9" fmla="*/ 3 h 6"/>
                  <a:gd name="T10" fmla="*/ 6 w 6"/>
                  <a:gd name="T11" fmla="*/ 6 h 6"/>
                  <a:gd name="T12" fmla="*/ 6 w 6"/>
                  <a:gd name="T13" fmla="*/ 0 h 6"/>
                  <a:gd name="T14" fmla="*/ 0 60000 65536"/>
                  <a:gd name="T15" fmla="*/ 0 60000 65536"/>
                  <a:gd name="T16" fmla="*/ 0 60000 65536"/>
                  <a:gd name="T17" fmla="*/ 0 60000 65536"/>
                  <a:gd name="T18" fmla="*/ 0 60000 65536"/>
                  <a:gd name="T19" fmla="*/ 0 60000 65536"/>
                  <a:gd name="T20" fmla="*/ 0 60000 65536"/>
                  <a:gd name="T21" fmla="*/ 0 w 6"/>
                  <a:gd name="T22" fmla="*/ 0 h 6"/>
                  <a:gd name="T23" fmla="*/ 6 w 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6">
                    <a:moveTo>
                      <a:pt x="6" y="0"/>
                    </a:moveTo>
                    <a:lnTo>
                      <a:pt x="0" y="0"/>
                    </a:lnTo>
                    <a:lnTo>
                      <a:pt x="0" y="3"/>
                    </a:lnTo>
                    <a:lnTo>
                      <a:pt x="6" y="6"/>
                    </a:lnTo>
                    <a:lnTo>
                      <a:pt x="6"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84" name="Freeform 352"/>
              <p:cNvSpPr>
                <a:spLocks/>
              </p:cNvSpPr>
              <p:nvPr/>
            </p:nvSpPr>
            <p:spPr bwMode="auto">
              <a:xfrm>
                <a:off x="1407" y="2745"/>
                <a:ext cx="16" cy="10"/>
              </a:xfrm>
              <a:custGeom>
                <a:avLst/>
                <a:gdLst>
                  <a:gd name="T0" fmla="*/ 0 w 16"/>
                  <a:gd name="T1" fmla="*/ 0 h 10"/>
                  <a:gd name="T2" fmla="*/ 0 w 16"/>
                  <a:gd name="T3" fmla="*/ 10 h 10"/>
                  <a:gd name="T4" fmla="*/ 16 w 16"/>
                  <a:gd name="T5" fmla="*/ 6 h 10"/>
                  <a:gd name="T6" fmla="*/ 16 w 16"/>
                  <a:gd name="T7" fmla="*/ 6 h 10"/>
                  <a:gd name="T8" fmla="*/ 16 w 16"/>
                  <a:gd name="T9" fmla="*/ 6 h 10"/>
                  <a:gd name="T10" fmla="*/ 16 w 16"/>
                  <a:gd name="T11" fmla="*/ 6 h 10"/>
                  <a:gd name="T12" fmla="*/ 9 w 16"/>
                  <a:gd name="T13" fmla="*/ 3 h 10"/>
                  <a:gd name="T14" fmla="*/ 0 w 16"/>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0"/>
                  <a:gd name="T26" fmla="*/ 16 w 16"/>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0">
                    <a:moveTo>
                      <a:pt x="0" y="0"/>
                    </a:moveTo>
                    <a:lnTo>
                      <a:pt x="0" y="10"/>
                    </a:lnTo>
                    <a:lnTo>
                      <a:pt x="16" y="6"/>
                    </a:lnTo>
                    <a:lnTo>
                      <a:pt x="9" y="3"/>
                    </a:lnTo>
                    <a:lnTo>
                      <a:pt x="0" y="0"/>
                    </a:ln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85" name="Freeform 353"/>
              <p:cNvSpPr>
                <a:spLocks/>
              </p:cNvSpPr>
              <p:nvPr/>
            </p:nvSpPr>
            <p:spPr bwMode="auto">
              <a:xfrm>
                <a:off x="1385" y="2736"/>
                <a:ext cx="22" cy="22"/>
              </a:xfrm>
              <a:custGeom>
                <a:avLst/>
                <a:gdLst>
                  <a:gd name="T0" fmla="*/ 22 w 22"/>
                  <a:gd name="T1" fmla="*/ 9 h 22"/>
                  <a:gd name="T2" fmla="*/ 0 w 22"/>
                  <a:gd name="T3" fmla="*/ 0 h 22"/>
                  <a:gd name="T4" fmla="*/ 0 w 22"/>
                  <a:gd name="T5" fmla="*/ 22 h 22"/>
                  <a:gd name="T6" fmla="*/ 0 w 22"/>
                  <a:gd name="T7" fmla="*/ 22 h 22"/>
                  <a:gd name="T8" fmla="*/ 9 w 22"/>
                  <a:gd name="T9" fmla="*/ 22 h 22"/>
                  <a:gd name="T10" fmla="*/ 22 w 22"/>
                  <a:gd name="T11" fmla="*/ 19 h 22"/>
                  <a:gd name="T12" fmla="*/ 22 w 22"/>
                  <a:gd name="T13" fmla="*/ 9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9"/>
                    </a:moveTo>
                    <a:lnTo>
                      <a:pt x="0" y="0"/>
                    </a:lnTo>
                    <a:lnTo>
                      <a:pt x="0" y="22"/>
                    </a:lnTo>
                    <a:lnTo>
                      <a:pt x="9" y="22"/>
                    </a:lnTo>
                    <a:lnTo>
                      <a:pt x="22" y="19"/>
                    </a:lnTo>
                    <a:lnTo>
                      <a:pt x="22" y="9"/>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86" name="Freeform 354"/>
              <p:cNvSpPr>
                <a:spLocks/>
              </p:cNvSpPr>
              <p:nvPr/>
            </p:nvSpPr>
            <p:spPr bwMode="auto">
              <a:xfrm>
                <a:off x="1363" y="2729"/>
                <a:ext cx="22" cy="29"/>
              </a:xfrm>
              <a:custGeom>
                <a:avLst/>
                <a:gdLst>
                  <a:gd name="T0" fmla="*/ 22 w 22"/>
                  <a:gd name="T1" fmla="*/ 7 h 29"/>
                  <a:gd name="T2" fmla="*/ 3 w 22"/>
                  <a:gd name="T3" fmla="*/ 3 h 29"/>
                  <a:gd name="T4" fmla="*/ 3 w 22"/>
                  <a:gd name="T5" fmla="*/ 3 h 29"/>
                  <a:gd name="T6" fmla="*/ 0 w 22"/>
                  <a:gd name="T7" fmla="*/ 0 h 29"/>
                  <a:gd name="T8" fmla="*/ 0 w 22"/>
                  <a:gd name="T9" fmla="*/ 22 h 29"/>
                  <a:gd name="T10" fmla="*/ 12 w 22"/>
                  <a:gd name="T11" fmla="*/ 26 h 29"/>
                  <a:gd name="T12" fmla="*/ 12 w 22"/>
                  <a:gd name="T13" fmla="*/ 26 h 29"/>
                  <a:gd name="T14" fmla="*/ 22 w 22"/>
                  <a:gd name="T15" fmla="*/ 29 h 29"/>
                  <a:gd name="T16" fmla="*/ 22 w 22"/>
                  <a:gd name="T17" fmla="*/ 7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9"/>
                  <a:gd name="T29" fmla="*/ 22 w 22"/>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9">
                    <a:moveTo>
                      <a:pt x="22" y="7"/>
                    </a:moveTo>
                    <a:lnTo>
                      <a:pt x="3" y="3"/>
                    </a:lnTo>
                    <a:lnTo>
                      <a:pt x="0" y="0"/>
                    </a:lnTo>
                    <a:lnTo>
                      <a:pt x="0" y="22"/>
                    </a:lnTo>
                    <a:lnTo>
                      <a:pt x="12" y="26"/>
                    </a:lnTo>
                    <a:lnTo>
                      <a:pt x="22" y="29"/>
                    </a:lnTo>
                    <a:lnTo>
                      <a:pt x="22" y="7"/>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87" name="Freeform 355"/>
              <p:cNvSpPr>
                <a:spLocks/>
              </p:cNvSpPr>
              <p:nvPr/>
            </p:nvSpPr>
            <p:spPr bwMode="auto">
              <a:xfrm>
                <a:off x="1341" y="2729"/>
                <a:ext cx="22" cy="22"/>
              </a:xfrm>
              <a:custGeom>
                <a:avLst/>
                <a:gdLst>
                  <a:gd name="T0" fmla="*/ 22 w 22"/>
                  <a:gd name="T1" fmla="*/ 0 h 22"/>
                  <a:gd name="T2" fmla="*/ 22 w 22"/>
                  <a:gd name="T3" fmla="*/ 0 h 22"/>
                  <a:gd name="T4" fmla="*/ 9 w 22"/>
                  <a:gd name="T5" fmla="*/ 0 h 22"/>
                  <a:gd name="T6" fmla="*/ 0 w 22"/>
                  <a:gd name="T7" fmla="*/ 0 h 22"/>
                  <a:gd name="T8" fmla="*/ 0 w 22"/>
                  <a:gd name="T9" fmla="*/ 16 h 22"/>
                  <a:gd name="T10" fmla="*/ 22 w 22"/>
                  <a:gd name="T11" fmla="*/ 22 h 22"/>
                  <a:gd name="T12" fmla="*/ 22 w 22"/>
                  <a:gd name="T13" fmla="*/ 0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0"/>
                    </a:moveTo>
                    <a:lnTo>
                      <a:pt x="22" y="0"/>
                    </a:lnTo>
                    <a:lnTo>
                      <a:pt x="9" y="0"/>
                    </a:lnTo>
                    <a:lnTo>
                      <a:pt x="0" y="0"/>
                    </a:lnTo>
                    <a:lnTo>
                      <a:pt x="0" y="16"/>
                    </a:lnTo>
                    <a:lnTo>
                      <a:pt x="22" y="22"/>
                    </a:lnTo>
                    <a:lnTo>
                      <a:pt x="22" y="0"/>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88" name="Freeform 356"/>
              <p:cNvSpPr>
                <a:spLocks/>
              </p:cNvSpPr>
              <p:nvPr/>
            </p:nvSpPr>
            <p:spPr bwMode="auto">
              <a:xfrm>
                <a:off x="1318" y="2729"/>
                <a:ext cx="23" cy="16"/>
              </a:xfrm>
              <a:custGeom>
                <a:avLst/>
                <a:gdLst>
                  <a:gd name="T0" fmla="*/ 23 w 23"/>
                  <a:gd name="T1" fmla="*/ 0 h 16"/>
                  <a:gd name="T2" fmla="*/ 4 w 23"/>
                  <a:gd name="T3" fmla="*/ 7 h 16"/>
                  <a:gd name="T4" fmla="*/ 4 w 23"/>
                  <a:gd name="T5" fmla="*/ 7 h 16"/>
                  <a:gd name="T6" fmla="*/ 0 w 23"/>
                  <a:gd name="T7" fmla="*/ 7 h 16"/>
                  <a:gd name="T8" fmla="*/ 0 w 23"/>
                  <a:gd name="T9" fmla="*/ 7 h 16"/>
                  <a:gd name="T10" fmla="*/ 7 w 23"/>
                  <a:gd name="T11" fmla="*/ 10 h 16"/>
                  <a:gd name="T12" fmla="*/ 23 w 23"/>
                  <a:gd name="T13" fmla="*/ 16 h 16"/>
                  <a:gd name="T14" fmla="*/ 23 w 23"/>
                  <a:gd name="T15" fmla="*/ 0 h 16"/>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16"/>
                  <a:gd name="T26" fmla="*/ 23 w 23"/>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16">
                    <a:moveTo>
                      <a:pt x="23" y="0"/>
                    </a:moveTo>
                    <a:lnTo>
                      <a:pt x="4" y="7"/>
                    </a:lnTo>
                    <a:lnTo>
                      <a:pt x="0" y="7"/>
                    </a:lnTo>
                    <a:lnTo>
                      <a:pt x="7" y="10"/>
                    </a:lnTo>
                    <a:lnTo>
                      <a:pt x="23" y="16"/>
                    </a:lnTo>
                    <a:lnTo>
                      <a:pt x="23"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89" name="Freeform 357"/>
              <p:cNvSpPr>
                <a:spLocks/>
              </p:cNvSpPr>
              <p:nvPr/>
            </p:nvSpPr>
            <p:spPr bwMode="auto">
              <a:xfrm>
                <a:off x="1451" y="2732"/>
                <a:ext cx="19" cy="13"/>
              </a:xfrm>
              <a:custGeom>
                <a:avLst/>
                <a:gdLst>
                  <a:gd name="T0" fmla="*/ 0 w 19"/>
                  <a:gd name="T1" fmla="*/ 13 h 13"/>
                  <a:gd name="T2" fmla="*/ 19 w 19"/>
                  <a:gd name="T3" fmla="*/ 10 h 13"/>
                  <a:gd name="T4" fmla="*/ 19 w 19"/>
                  <a:gd name="T5" fmla="*/ 10 h 13"/>
                  <a:gd name="T6" fmla="*/ 19 w 19"/>
                  <a:gd name="T7" fmla="*/ 10 h 13"/>
                  <a:gd name="T8" fmla="*/ 19 w 19"/>
                  <a:gd name="T9" fmla="*/ 10 h 13"/>
                  <a:gd name="T10" fmla="*/ 13 w 19"/>
                  <a:gd name="T11" fmla="*/ 7 h 13"/>
                  <a:gd name="T12" fmla="*/ 0 w 19"/>
                  <a:gd name="T13" fmla="*/ 0 h 13"/>
                  <a:gd name="T14" fmla="*/ 0 w 19"/>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3"/>
                  <a:gd name="T26" fmla="*/ 19 w 19"/>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3">
                    <a:moveTo>
                      <a:pt x="0" y="13"/>
                    </a:moveTo>
                    <a:lnTo>
                      <a:pt x="19" y="10"/>
                    </a:lnTo>
                    <a:lnTo>
                      <a:pt x="13" y="7"/>
                    </a:lnTo>
                    <a:lnTo>
                      <a:pt x="0" y="0"/>
                    </a:lnTo>
                    <a:lnTo>
                      <a:pt x="0" y="13"/>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90" name="Freeform 358"/>
              <p:cNvSpPr>
                <a:spLocks/>
              </p:cNvSpPr>
              <p:nvPr/>
            </p:nvSpPr>
            <p:spPr bwMode="auto">
              <a:xfrm>
                <a:off x="1429" y="2726"/>
                <a:ext cx="22" cy="22"/>
              </a:xfrm>
              <a:custGeom>
                <a:avLst/>
                <a:gdLst>
                  <a:gd name="T0" fmla="*/ 0 w 22"/>
                  <a:gd name="T1" fmla="*/ 0 h 22"/>
                  <a:gd name="T2" fmla="*/ 0 w 22"/>
                  <a:gd name="T3" fmla="*/ 19 h 22"/>
                  <a:gd name="T4" fmla="*/ 0 w 22"/>
                  <a:gd name="T5" fmla="*/ 19 h 22"/>
                  <a:gd name="T6" fmla="*/ 13 w 22"/>
                  <a:gd name="T7" fmla="*/ 22 h 22"/>
                  <a:gd name="T8" fmla="*/ 22 w 22"/>
                  <a:gd name="T9" fmla="*/ 19 h 22"/>
                  <a:gd name="T10" fmla="*/ 22 w 22"/>
                  <a:gd name="T11" fmla="*/ 6 h 22"/>
                  <a:gd name="T12" fmla="*/ 0 w 22"/>
                  <a:gd name="T13" fmla="*/ 0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0"/>
                    </a:moveTo>
                    <a:lnTo>
                      <a:pt x="0" y="19"/>
                    </a:lnTo>
                    <a:lnTo>
                      <a:pt x="13" y="22"/>
                    </a:lnTo>
                    <a:lnTo>
                      <a:pt x="22" y="19"/>
                    </a:lnTo>
                    <a:lnTo>
                      <a:pt x="22" y="6"/>
                    </a:lnTo>
                    <a:lnTo>
                      <a:pt x="0"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91" name="Freeform 359"/>
              <p:cNvSpPr>
                <a:spLocks/>
              </p:cNvSpPr>
              <p:nvPr/>
            </p:nvSpPr>
            <p:spPr bwMode="auto">
              <a:xfrm>
                <a:off x="1407" y="2720"/>
                <a:ext cx="22" cy="25"/>
              </a:xfrm>
              <a:custGeom>
                <a:avLst/>
                <a:gdLst>
                  <a:gd name="T0" fmla="*/ 9 w 22"/>
                  <a:gd name="T1" fmla="*/ 3 h 25"/>
                  <a:gd name="T2" fmla="*/ 9 w 22"/>
                  <a:gd name="T3" fmla="*/ 3 h 25"/>
                  <a:gd name="T4" fmla="*/ 0 w 22"/>
                  <a:gd name="T5" fmla="*/ 0 h 25"/>
                  <a:gd name="T6" fmla="*/ 0 w 22"/>
                  <a:gd name="T7" fmla="*/ 19 h 25"/>
                  <a:gd name="T8" fmla="*/ 16 w 22"/>
                  <a:gd name="T9" fmla="*/ 25 h 25"/>
                  <a:gd name="T10" fmla="*/ 16 w 22"/>
                  <a:gd name="T11" fmla="*/ 25 h 25"/>
                  <a:gd name="T12" fmla="*/ 22 w 22"/>
                  <a:gd name="T13" fmla="*/ 25 h 25"/>
                  <a:gd name="T14" fmla="*/ 22 w 22"/>
                  <a:gd name="T15" fmla="*/ 6 h 25"/>
                  <a:gd name="T16" fmla="*/ 9 w 22"/>
                  <a:gd name="T17" fmla="*/ 3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5"/>
                  <a:gd name="T29" fmla="*/ 22 w 22"/>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5">
                    <a:moveTo>
                      <a:pt x="9" y="3"/>
                    </a:moveTo>
                    <a:lnTo>
                      <a:pt x="9" y="3"/>
                    </a:lnTo>
                    <a:lnTo>
                      <a:pt x="0" y="0"/>
                    </a:lnTo>
                    <a:lnTo>
                      <a:pt x="0" y="19"/>
                    </a:lnTo>
                    <a:lnTo>
                      <a:pt x="16" y="25"/>
                    </a:lnTo>
                    <a:lnTo>
                      <a:pt x="22" y="25"/>
                    </a:lnTo>
                    <a:lnTo>
                      <a:pt x="22" y="6"/>
                    </a:lnTo>
                    <a:lnTo>
                      <a:pt x="9" y="3"/>
                    </a:ln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92" name="Freeform 360"/>
              <p:cNvSpPr>
                <a:spLocks/>
              </p:cNvSpPr>
              <p:nvPr/>
            </p:nvSpPr>
            <p:spPr bwMode="auto">
              <a:xfrm>
                <a:off x="1385" y="2720"/>
                <a:ext cx="22" cy="19"/>
              </a:xfrm>
              <a:custGeom>
                <a:avLst/>
                <a:gdLst>
                  <a:gd name="T0" fmla="*/ 22 w 22"/>
                  <a:gd name="T1" fmla="*/ 0 h 19"/>
                  <a:gd name="T2" fmla="*/ 22 w 22"/>
                  <a:gd name="T3" fmla="*/ 0 h 19"/>
                  <a:gd name="T4" fmla="*/ 12 w 22"/>
                  <a:gd name="T5" fmla="*/ 0 h 19"/>
                  <a:gd name="T6" fmla="*/ 0 w 22"/>
                  <a:gd name="T7" fmla="*/ 3 h 19"/>
                  <a:gd name="T8" fmla="*/ 0 w 22"/>
                  <a:gd name="T9" fmla="*/ 12 h 19"/>
                  <a:gd name="T10" fmla="*/ 22 w 22"/>
                  <a:gd name="T11" fmla="*/ 19 h 19"/>
                  <a:gd name="T12" fmla="*/ 22 w 22"/>
                  <a:gd name="T13" fmla="*/ 0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22" y="0"/>
                    </a:moveTo>
                    <a:lnTo>
                      <a:pt x="22" y="0"/>
                    </a:lnTo>
                    <a:lnTo>
                      <a:pt x="12" y="0"/>
                    </a:lnTo>
                    <a:lnTo>
                      <a:pt x="0" y="3"/>
                    </a:lnTo>
                    <a:lnTo>
                      <a:pt x="0" y="12"/>
                    </a:lnTo>
                    <a:lnTo>
                      <a:pt x="22" y="19"/>
                    </a:lnTo>
                    <a:lnTo>
                      <a:pt x="22" y="0"/>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93" name="Freeform 361"/>
              <p:cNvSpPr>
                <a:spLocks/>
              </p:cNvSpPr>
              <p:nvPr/>
            </p:nvSpPr>
            <p:spPr bwMode="auto">
              <a:xfrm>
                <a:off x="1369" y="2723"/>
                <a:ext cx="16" cy="9"/>
              </a:xfrm>
              <a:custGeom>
                <a:avLst/>
                <a:gdLst>
                  <a:gd name="T0" fmla="*/ 16 w 16"/>
                  <a:gd name="T1" fmla="*/ 0 h 9"/>
                  <a:gd name="T2" fmla="*/ 0 w 16"/>
                  <a:gd name="T3" fmla="*/ 3 h 9"/>
                  <a:gd name="T4" fmla="*/ 0 w 16"/>
                  <a:gd name="T5" fmla="*/ 3 h 9"/>
                  <a:gd name="T6" fmla="*/ 0 w 16"/>
                  <a:gd name="T7" fmla="*/ 3 h 9"/>
                  <a:gd name="T8" fmla="*/ 0 w 16"/>
                  <a:gd name="T9" fmla="*/ 3 h 9"/>
                  <a:gd name="T10" fmla="*/ 6 w 16"/>
                  <a:gd name="T11" fmla="*/ 6 h 9"/>
                  <a:gd name="T12" fmla="*/ 16 w 16"/>
                  <a:gd name="T13" fmla="*/ 9 h 9"/>
                  <a:gd name="T14" fmla="*/ 16 w 16"/>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9"/>
                  <a:gd name="T26" fmla="*/ 16 w 16"/>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9">
                    <a:moveTo>
                      <a:pt x="16" y="0"/>
                    </a:moveTo>
                    <a:lnTo>
                      <a:pt x="0" y="3"/>
                    </a:lnTo>
                    <a:lnTo>
                      <a:pt x="6" y="6"/>
                    </a:lnTo>
                    <a:lnTo>
                      <a:pt x="16" y="9"/>
                    </a:lnTo>
                    <a:lnTo>
                      <a:pt x="16"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94" name="Freeform 362"/>
              <p:cNvSpPr>
                <a:spLocks/>
              </p:cNvSpPr>
              <p:nvPr/>
            </p:nvSpPr>
            <p:spPr bwMode="auto">
              <a:xfrm>
                <a:off x="1540" y="2761"/>
                <a:ext cx="22" cy="13"/>
              </a:xfrm>
              <a:custGeom>
                <a:avLst/>
                <a:gdLst>
                  <a:gd name="T0" fmla="*/ 0 w 22"/>
                  <a:gd name="T1" fmla="*/ 13 h 13"/>
                  <a:gd name="T2" fmla="*/ 19 w 22"/>
                  <a:gd name="T3" fmla="*/ 9 h 13"/>
                  <a:gd name="T4" fmla="*/ 19 w 22"/>
                  <a:gd name="T5" fmla="*/ 9 h 13"/>
                  <a:gd name="T6" fmla="*/ 22 w 22"/>
                  <a:gd name="T7" fmla="*/ 9 h 13"/>
                  <a:gd name="T8" fmla="*/ 22 w 22"/>
                  <a:gd name="T9" fmla="*/ 6 h 13"/>
                  <a:gd name="T10" fmla="*/ 13 w 22"/>
                  <a:gd name="T11" fmla="*/ 3 h 13"/>
                  <a:gd name="T12" fmla="*/ 0 w 22"/>
                  <a:gd name="T13" fmla="*/ 0 h 13"/>
                  <a:gd name="T14" fmla="*/ 0 w 22"/>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3"/>
                  <a:gd name="T26" fmla="*/ 22 w 22"/>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3">
                    <a:moveTo>
                      <a:pt x="0" y="13"/>
                    </a:moveTo>
                    <a:lnTo>
                      <a:pt x="19" y="9"/>
                    </a:lnTo>
                    <a:lnTo>
                      <a:pt x="22" y="9"/>
                    </a:lnTo>
                    <a:lnTo>
                      <a:pt x="22" y="6"/>
                    </a:lnTo>
                    <a:lnTo>
                      <a:pt x="13" y="3"/>
                    </a:lnTo>
                    <a:lnTo>
                      <a:pt x="0" y="0"/>
                    </a:lnTo>
                    <a:lnTo>
                      <a:pt x="0" y="13"/>
                    </a:ln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95" name="Freeform 363"/>
              <p:cNvSpPr>
                <a:spLocks/>
              </p:cNvSpPr>
              <p:nvPr/>
            </p:nvSpPr>
            <p:spPr bwMode="auto">
              <a:xfrm>
                <a:off x="1518" y="2755"/>
                <a:ext cx="22" cy="22"/>
              </a:xfrm>
              <a:custGeom>
                <a:avLst/>
                <a:gdLst>
                  <a:gd name="T0" fmla="*/ 0 w 22"/>
                  <a:gd name="T1" fmla="*/ 0 h 22"/>
                  <a:gd name="T2" fmla="*/ 0 w 22"/>
                  <a:gd name="T3" fmla="*/ 19 h 22"/>
                  <a:gd name="T4" fmla="*/ 0 w 22"/>
                  <a:gd name="T5" fmla="*/ 19 h 22"/>
                  <a:gd name="T6" fmla="*/ 16 w 22"/>
                  <a:gd name="T7" fmla="*/ 22 h 22"/>
                  <a:gd name="T8" fmla="*/ 22 w 22"/>
                  <a:gd name="T9" fmla="*/ 19 h 22"/>
                  <a:gd name="T10" fmla="*/ 22 w 22"/>
                  <a:gd name="T11" fmla="*/ 6 h 22"/>
                  <a:gd name="T12" fmla="*/ 0 w 22"/>
                  <a:gd name="T13" fmla="*/ 0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0"/>
                    </a:moveTo>
                    <a:lnTo>
                      <a:pt x="0" y="19"/>
                    </a:lnTo>
                    <a:lnTo>
                      <a:pt x="16" y="22"/>
                    </a:lnTo>
                    <a:lnTo>
                      <a:pt x="22" y="19"/>
                    </a:lnTo>
                    <a:lnTo>
                      <a:pt x="22" y="6"/>
                    </a:lnTo>
                    <a:lnTo>
                      <a:pt x="0" y="0"/>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96" name="Freeform 364"/>
              <p:cNvSpPr>
                <a:spLocks/>
              </p:cNvSpPr>
              <p:nvPr/>
            </p:nvSpPr>
            <p:spPr bwMode="auto">
              <a:xfrm>
                <a:off x="1496" y="2748"/>
                <a:ext cx="22" cy="26"/>
              </a:xfrm>
              <a:custGeom>
                <a:avLst/>
                <a:gdLst>
                  <a:gd name="T0" fmla="*/ 9 w 22"/>
                  <a:gd name="T1" fmla="*/ 3 h 26"/>
                  <a:gd name="T2" fmla="*/ 9 w 22"/>
                  <a:gd name="T3" fmla="*/ 3 h 26"/>
                  <a:gd name="T4" fmla="*/ 0 w 22"/>
                  <a:gd name="T5" fmla="*/ 0 h 26"/>
                  <a:gd name="T6" fmla="*/ 0 w 22"/>
                  <a:gd name="T7" fmla="*/ 19 h 26"/>
                  <a:gd name="T8" fmla="*/ 19 w 22"/>
                  <a:gd name="T9" fmla="*/ 26 h 26"/>
                  <a:gd name="T10" fmla="*/ 19 w 22"/>
                  <a:gd name="T11" fmla="*/ 26 h 26"/>
                  <a:gd name="T12" fmla="*/ 22 w 22"/>
                  <a:gd name="T13" fmla="*/ 26 h 26"/>
                  <a:gd name="T14" fmla="*/ 22 w 22"/>
                  <a:gd name="T15" fmla="*/ 7 h 26"/>
                  <a:gd name="T16" fmla="*/ 9 w 22"/>
                  <a:gd name="T17" fmla="*/ 3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6"/>
                  <a:gd name="T29" fmla="*/ 22 w 22"/>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6">
                    <a:moveTo>
                      <a:pt x="9" y="3"/>
                    </a:moveTo>
                    <a:lnTo>
                      <a:pt x="9" y="3"/>
                    </a:lnTo>
                    <a:lnTo>
                      <a:pt x="0" y="0"/>
                    </a:lnTo>
                    <a:lnTo>
                      <a:pt x="0" y="19"/>
                    </a:lnTo>
                    <a:lnTo>
                      <a:pt x="19" y="26"/>
                    </a:lnTo>
                    <a:lnTo>
                      <a:pt x="22" y="26"/>
                    </a:lnTo>
                    <a:lnTo>
                      <a:pt x="22" y="7"/>
                    </a:lnTo>
                    <a:lnTo>
                      <a:pt x="9" y="3"/>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97" name="Freeform 365"/>
              <p:cNvSpPr>
                <a:spLocks/>
              </p:cNvSpPr>
              <p:nvPr/>
            </p:nvSpPr>
            <p:spPr bwMode="auto">
              <a:xfrm>
                <a:off x="1473" y="2748"/>
                <a:ext cx="23" cy="19"/>
              </a:xfrm>
              <a:custGeom>
                <a:avLst/>
                <a:gdLst>
                  <a:gd name="T0" fmla="*/ 23 w 23"/>
                  <a:gd name="T1" fmla="*/ 0 h 19"/>
                  <a:gd name="T2" fmla="*/ 23 w 23"/>
                  <a:gd name="T3" fmla="*/ 0 h 19"/>
                  <a:gd name="T4" fmla="*/ 13 w 23"/>
                  <a:gd name="T5" fmla="*/ 0 h 19"/>
                  <a:gd name="T6" fmla="*/ 0 w 23"/>
                  <a:gd name="T7" fmla="*/ 3 h 19"/>
                  <a:gd name="T8" fmla="*/ 0 w 23"/>
                  <a:gd name="T9" fmla="*/ 13 h 19"/>
                  <a:gd name="T10" fmla="*/ 23 w 23"/>
                  <a:gd name="T11" fmla="*/ 19 h 19"/>
                  <a:gd name="T12" fmla="*/ 23 w 23"/>
                  <a:gd name="T13" fmla="*/ 0 h 19"/>
                  <a:gd name="T14" fmla="*/ 0 60000 65536"/>
                  <a:gd name="T15" fmla="*/ 0 60000 65536"/>
                  <a:gd name="T16" fmla="*/ 0 60000 65536"/>
                  <a:gd name="T17" fmla="*/ 0 60000 65536"/>
                  <a:gd name="T18" fmla="*/ 0 60000 65536"/>
                  <a:gd name="T19" fmla="*/ 0 60000 65536"/>
                  <a:gd name="T20" fmla="*/ 0 60000 65536"/>
                  <a:gd name="T21" fmla="*/ 0 w 23"/>
                  <a:gd name="T22" fmla="*/ 0 h 19"/>
                  <a:gd name="T23" fmla="*/ 23 w 23"/>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19">
                    <a:moveTo>
                      <a:pt x="23" y="0"/>
                    </a:moveTo>
                    <a:lnTo>
                      <a:pt x="23" y="0"/>
                    </a:lnTo>
                    <a:lnTo>
                      <a:pt x="13" y="0"/>
                    </a:lnTo>
                    <a:lnTo>
                      <a:pt x="0" y="3"/>
                    </a:lnTo>
                    <a:lnTo>
                      <a:pt x="0" y="13"/>
                    </a:lnTo>
                    <a:lnTo>
                      <a:pt x="23" y="19"/>
                    </a:lnTo>
                    <a:lnTo>
                      <a:pt x="23"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98" name="Freeform 366"/>
              <p:cNvSpPr>
                <a:spLocks/>
              </p:cNvSpPr>
              <p:nvPr/>
            </p:nvSpPr>
            <p:spPr bwMode="auto">
              <a:xfrm>
                <a:off x="1458" y="2751"/>
                <a:ext cx="15" cy="10"/>
              </a:xfrm>
              <a:custGeom>
                <a:avLst/>
                <a:gdLst>
                  <a:gd name="T0" fmla="*/ 15 w 15"/>
                  <a:gd name="T1" fmla="*/ 0 h 10"/>
                  <a:gd name="T2" fmla="*/ 0 w 15"/>
                  <a:gd name="T3" fmla="*/ 0 h 10"/>
                  <a:gd name="T4" fmla="*/ 0 w 15"/>
                  <a:gd name="T5" fmla="*/ 0 h 10"/>
                  <a:gd name="T6" fmla="*/ 0 w 15"/>
                  <a:gd name="T7" fmla="*/ 4 h 10"/>
                  <a:gd name="T8" fmla="*/ 0 w 15"/>
                  <a:gd name="T9" fmla="*/ 4 h 10"/>
                  <a:gd name="T10" fmla="*/ 6 w 15"/>
                  <a:gd name="T11" fmla="*/ 7 h 10"/>
                  <a:gd name="T12" fmla="*/ 15 w 15"/>
                  <a:gd name="T13" fmla="*/ 10 h 10"/>
                  <a:gd name="T14" fmla="*/ 15 w 15"/>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0"/>
                  <a:gd name="T26" fmla="*/ 15 w 15"/>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0">
                    <a:moveTo>
                      <a:pt x="15" y="0"/>
                    </a:moveTo>
                    <a:lnTo>
                      <a:pt x="0" y="0"/>
                    </a:lnTo>
                    <a:lnTo>
                      <a:pt x="0" y="4"/>
                    </a:lnTo>
                    <a:lnTo>
                      <a:pt x="6" y="7"/>
                    </a:lnTo>
                    <a:lnTo>
                      <a:pt x="15" y="10"/>
                    </a:lnTo>
                    <a:lnTo>
                      <a:pt x="15" y="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99" name="Freeform 367"/>
              <p:cNvSpPr>
                <a:spLocks/>
              </p:cNvSpPr>
              <p:nvPr/>
            </p:nvSpPr>
            <p:spPr bwMode="auto">
              <a:xfrm>
                <a:off x="1496" y="2774"/>
                <a:ext cx="19" cy="9"/>
              </a:xfrm>
              <a:custGeom>
                <a:avLst/>
                <a:gdLst>
                  <a:gd name="T0" fmla="*/ 0 w 19"/>
                  <a:gd name="T1" fmla="*/ 0 h 9"/>
                  <a:gd name="T2" fmla="*/ 0 w 19"/>
                  <a:gd name="T3" fmla="*/ 9 h 9"/>
                  <a:gd name="T4" fmla="*/ 15 w 19"/>
                  <a:gd name="T5" fmla="*/ 6 h 9"/>
                  <a:gd name="T6" fmla="*/ 15 w 19"/>
                  <a:gd name="T7" fmla="*/ 6 h 9"/>
                  <a:gd name="T8" fmla="*/ 19 w 19"/>
                  <a:gd name="T9" fmla="*/ 6 h 9"/>
                  <a:gd name="T10" fmla="*/ 15 w 19"/>
                  <a:gd name="T11" fmla="*/ 3 h 9"/>
                  <a:gd name="T12" fmla="*/ 9 w 19"/>
                  <a:gd name="T13" fmla="*/ 3 h 9"/>
                  <a:gd name="T14" fmla="*/ 0 w 19"/>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9"/>
                  <a:gd name="T26" fmla="*/ 19 w 19"/>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9">
                    <a:moveTo>
                      <a:pt x="0" y="0"/>
                    </a:moveTo>
                    <a:lnTo>
                      <a:pt x="0" y="9"/>
                    </a:lnTo>
                    <a:lnTo>
                      <a:pt x="15" y="6"/>
                    </a:lnTo>
                    <a:lnTo>
                      <a:pt x="19" y="6"/>
                    </a:lnTo>
                    <a:lnTo>
                      <a:pt x="15" y="3"/>
                    </a:lnTo>
                    <a:lnTo>
                      <a:pt x="9" y="3"/>
                    </a:lnTo>
                    <a:lnTo>
                      <a:pt x="0" y="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00" name="Freeform 368"/>
              <p:cNvSpPr>
                <a:spLocks/>
              </p:cNvSpPr>
              <p:nvPr/>
            </p:nvSpPr>
            <p:spPr bwMode="auto">
              <a:xfrm>
                <a:off x="1473" y="2764"/>
                <a:ext cx="23" cy="22"/>
              </a:xfrm>
              <a:custGeom>
                <a:avLst/>
                <a:gdLst>
                  <a:gd name="T0" fmla="*/ 23 w 23"/>
                  <a:gd name="T1" fmla="*/ 10 h 22"/>
                  <a:gd name="T2" fmla="*/ 0 w 23"/>
                  <a:gd name="T3" fmla="*/ 0 h 22"/>
                  <a:gd name="T4" fmla="*/ 0 w 23"/>
                  <a:gd name="T5" fmla="*/ 22 h 22"/>
                  <a:gd name="T6" fmla="*/ 0 w 23"/>
                  <a:gd name="T7" fmla="*/ 22 h 22"/>
                  <a:gd name="T8" fmla="*/ 10 w 23"/>
                  <a:gd name="T9" fmla="*/ 22 h 22"/>
                  <a:gd name="T10" fmla="*/ 23 w 23"/>
                  <a:gd name="T11" fmla="*/ 19 h 22"/>
                  <a:gd name="T12" fmla="*/ 23 w 23"/>
                  <a:gd name="T13" fmla="*/ 10 h 22"/>
                  <a:gd name="T14" fmla="*/ 0 60000 65536"/>
                  <a:gd name="T15" fmla="*/ 0 60000 65536"/>
                  <a:gd name="T16" fmla="*/ 0 60000 65536"/>
                  <a:gd name="T17" fmla="*/ 0 60000 65536"/>
                  <a:gd name="T18" fmla="*/ 0 60000 65536"/>
                  <a:gd name="T19" fmla="*/ 0 60000 65536"/>
                  <a:gd name="T20" fmla="*/ 0 60000 65536"/>
                  <a:gd name="T21" fmla="*/ 0 w 23"/>
                  <a:gd name="T22" fmla="*/ 0 h 22"/>
                  <a:gd name="T23" fmla="*/ 23 w 23"/>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2">
                    <a:moveTo>
                      <a:pt x="23" y="10"/>
                    </a:moveTo>
                    <a:lnTo>
                      <a:pt x="0" y="0"/>
                    </a:lnTo>
                    <a:lnTo>
                      <a:pt x="0" y="22"/>
                    </a:lnTo>
                    <a:lnTo>
                      <a:pt x="10" y="22"/>
                    </a:lnTo>
                    <a:lnTo>
                      <a:pt x="23" y="19"/>
                    </a:lnTo>
                    <a:lnTo>
                      <a:pt x="23" y="1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01" name="Freeform 369"/>
              <p:cNvSpPr>
                <a:spLocks/>
              </p:cNvSpPr>
              <p:nvPr/>
            </p:nvSpPr>
            <p:spPr bwMode="auto">
              <a:xfrm>
                <a:off x="1451" y="2758"/>
                <a:ext cx="22" cy="28"/>
              </a:xfrm>
              <a:custGeom>
                <a:avLst/>
                <a:gdLst>
                  <a:gd name="T0" fmla="*/ 22 w 22"/>
                  <a:gd name="T1" fmla="*/ 6 h 28"/>
                  <a:gd name="T2" fmla="*/ 3 w 22"/>
                  <a:gd name="T3" fmla="*/ 3 h 28"/>
                  <a:gd name="T4" fmla="*/ 3 w 22"/>
                  <a:gd name="T5" fmla="*/ 3 h 28"/>
                  <a:gd name="T6" fmla="*/ 0 w 22"/>
                  <a:gd name="T7" fmla="*/ 0 h 28"/>
                  <a:gd name="T8" fmla="*/ 0 w 22"/>
                  <a:gd name="T9" fmla="*/ 22 h 28"/>
                  <a:gd name="T10" fmla="*/ 13 w 22"/>
                  <a:gd name="T11" fmla="*/ 25 h 28"/>
                  <a:gd name="T12" fmla="*/ 13 w 22"/>
                  <a:gd name="T13" fmla="*/ 25 h 28"/>
                  <a:gd name="T14" fmla="*/ 22 w 22"/>
                  <a:gd name="T15" fmla="*/ 28 h 28"/>
                  <a:gd name="T16" fmla="*/ 22 w 22"/>
                  <a:gd name="T17" fmla="*/ 6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8"/>
                  <a:gd name="T29" fmla="*/ 22 w 22"/>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8">
                    <a:moveTo>
                      <a:pt x="22" y="6"/>
                    </a:moveTo>
                    <a:lnTo>
                      <a:pt x="3" y="3"/>
                    </a:lnTo>
                    <a:lnTo>
                      <a:pt x="0" y="0"/>
                    </a:lnTo>
                    <a:lnTo>
                      <a:pt x="0" y="22"/>
                    </a:lnTo>
                    <a:lnTo>
                      <a:pt x="13" y="25"/>
                    </a:lnTo>
                    <a:lnTo>
                      <a:pt x="22" y="28"/>
                    </a:lnTo>
                    <a:lnTo>
                      <a:pt x="22" y="6"/>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02" name="Freeform 370"/>
              <p:cNvSpPr>
                <a:spLocks/>
              </p:cNvSpPr>
              <p:nvPr/>
            </p:nvSpPr>
            <p:spPr bwMode="auto">
              <a:xfrm>
                <a:off x="1429" y="2758"/>
                <a:ext cx="22" cy="22"/>
              </a:xfrm>
              <a:custGeom>
                <a:avLst/>
                <a:gdLst>
                  <a:gd name="T0" fmla="*/ 22 w 22"/>
                  <a:gd name="T1" fmla="*/ 0 h 22"/>
                  <a:gd name="T2" fmla="*/ 22 w 22"/>
                  <a:gd name="T3" fmla="*/ 0 h 22"/>
                  <a:gd name="T4" fmla="*/ 6 w 22"/>
                  <a:gd name="T5" fmla="*/ 0 h 22"/>
                  <a:gd name="T6" fmla="*/ 0 w 22"/>
                  <a:gd name="T7" fmla="*/ 0 h 22"/>
                  <a:gd name="T8" fmla="*/ 0 w 22"/>
                  <a:gd name="T9" fmla="*/ 16 h 22"/>
                  <a:gd name="T10" fmla="*/ 22 w 22"/>
                  <a:gd name="T11" fmla="*/ 22 h 22"/>
                  <a:gd name="T12" fmla="*/ 22 w 22"/>
                  <a:gd name="T13" fmla="*/ 0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0"/>
                    </a:moveTo>
                    <a:lnTo>
                      <a:pt x="22" y="0"/>
                    </a:lnTo>
                    <a:lnTo>
                      <a:pt x="6" y="0"/>
                    </a:lnTo>
                    <a:lnTo>
                      <a:pt x="0" y="0"/>
                    </a:lnTo>
                    <a:lnTo>
                      <a:pt x="0" y="16"/>
                    </a:lnTo>
                    <a:lnTo>
                      <a:pt x="22" y="22"/>
                    </a:lnTo>
                    <a:lnTo>
                      <a:pt x="22"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03" name="Freeform 371"/>
              <p:cNvSpPr>
                <a:spLocks/>
              </p:cNvSpPr>
              <p:nvPr/>
            </p:nvSpPr>
            <p:spPr bwMode="auto">
              <a:xfrm>
                <a:off x="1407" y="2758"/>
                <a:ext cx="22" cy="16"/>
              </a:xfrm>
              <a:custGeom>
                <a:avLst/>
                <a:gdLst>
                  <a:gd name="T0" fmla="*/ 22 w 22"/>
                  <a:gd name="T1" fmla="*/ 0 h 16"/>
                  <a:gd name="T2" fmla="*/ 0 w 22"/>
                  <a:gd name="T3" fmla="*/ 3 h 16"/>
                  <a:gd name="T4" fmla="*/ 0 w 22"/>
                  <a:gd name="T5" fmla="*/ 3 h 16"/>
                  <a:gd name="T6" fmla="*/ 0 w 22"/>
                  <a:gd name="T7" fmla="*/ 6 h 16"/>
                  <a:gd name="T8" fmla="*/ 0 w 22"/>
                  <a:gd name="T9" fmla="*/ 6 h 16"/>
                  <a:gd name="T10" fmla="*/ 0 w 22"/>
                  <a:gd name="T11" fmla="*/ 6 h 16"/>
                  <a:gd name="T12" fmla="*/ 6 w 22"/>
                  <a:gd name="T13" fmla="*/ 9 h 16"/>
                  <a:gd name="T14" fmla="*/ 22 w 22"/>
                  <a:gd name="T15" fmla="*/ 16 h 16"/>
                  <a:gd name="T16" fmla="*/ 22 w 22"/>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6"/>
                  <a:gd name="T29" fmla="*/ 22 w 22"/>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6">
                    <a:moveTo>
                      <a:pt x="22" y="0"/>
                    </a:moveTo>
                    <a:lnTo>
                      <a:pt x="0" y="3"/>
                    </a:lnTo>
                    <a:lnTo>
                      <a:pt x="0" y="6"/>
                    </a:lnTo>
                    <a:lnTo>
                      <a:pt x="6" y="9"/>
                    </a:lnTo>
                    <a:lnTo>
                      <a:pt x="22" y="16"/>
                    </a:lnTo>
                    <a:lnTo>
                      <a:pt x="22" y="0"/>
                    </a:ln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04" name="Rectangle 372"/>
              <p:cNvSpPr>
                <a:spLocks noChangeArrowheads="1"/>
              </p:cNvSpPr>
              <p:nvPr/>
            </p:nvSpPr>
            <p:spPr bwMode="auto">
              <a:xfrm>
                <a:off x="1407" y="2764"/>
                <a:ext cx="1" cy="1"/>
              </a:xfrm>
              <a:prstGeom prst="rect">
                <a:avLst/>
              </a:prstGeom>
              <a:solidFill>
                <a:srgbClr val="E4E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ko-KR" altLang="ko-KR"/>
              </a:p>
            </p:txBody>
          </p:sp>
          <p:sp>
            <p:nvSpPr>
              <p:cNvPr id="405" name="Freeform 373"/>
              <p:cNvSpPr>
                <a:spLocks/>
              </p:cNvSpPr>
              <p:nvPr/>
            </p:nvSpPr>
            <p:spPr bwMode="auto">
              <a:xfrm>
                <a:off x="1451" y="2783"/>
                <a:ext cx="13" cy="10"/>
              </a:xfrm>
              <a:custGeom>
                <a:avLst/>
                <a:gdLst>
                  <a:gd name="T0" fmla="*/ 0 w 13"/>
                  <a:gd name="T1" fmla="*/ 0 h 10"/>
                  <a:gd name="T2" fmla="*/ 0 w 13"/>
                  <a:gd name="T3" fmla="*/ 10 h 10"/>
                  <a:gd name="T4" fmla="*/ 10 w 13"/>
                  <a:gd name="T5" fmla="*/ 6 h 10"/>
                  <a:gd name="T6" fmla="*/ 10 w 13"/>
                  <a:gd name="T7" fmla="*/ 6 h 10"/>
                  <a:gd name="T8" fmla="*/ 13 w 13"/>
                  <a:gd name="T9" fmla="*/ 6 h 10"/>
                  <a:gd name="T10" fmla="*/ 13 w 13"/>
                  <a:gd name="T11" fmla="*/ 6 h 10"/>
                  <a:gd name="T12" fmla="*/ 3 w 13"/>
                  <a:gd name="T13" fmla="*/ 3 h 10"/>
                  <a:gd name="T14" fmla="*/ 0 w 13"/>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0"/>
                  <a:gd name="T26" fmla="*/ 13 w 13"/>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0">
                    <a:moveTo>
                      <a:pt x="0" y="0"/>
                    </a:moveTo>
                    <a:lnTo>
                      <a:pt x="0" y="10"/>
                    </a:lnTo>
                    <a:lnTo>
                      <a:pt x="10" y="6"/>
                    </a:lnTo>
                    <a:lnTo>
                      <a:pt x="13" y="6"/>
                    </a:lnTo>
                    <a:lnTo>
                      <a:pt x="3" y="3"/>
                    </a:lnTo>
                    <a:lnTo>
                      <a:pt x="0" y="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06" name="Freeform 374"/>
              <p:cNvSpPr>
                <a:spLocks/>
              </p:cNvSpPr>
              <p:nvPr/>
            </p:nvSpPr>
            <p:spPr bwMode="auto">
              <a:xfrm>
                <a:off x="1429" y="2777"/>
                <a:ext cx="22" cy="19"/>
              </a:xfrm>
              <a:custGeom>
                <a:avLst/>
                <a:gdLst>
                  <a:gd name="T0" fmla="*/ 22 w 22"/>
                  <a:gd name="T1" fmla="*/ 6 h 19"/>
                  <a:gd name="T2" fmla="*/ 0 w 22"/>
                  <a:gd name="T3" fmla="*/ 0 h 19"/>
                  <a:gd name="T4" fmla="*/ 0 w 22"/>
                  <a:gd name="T5" fmla="*/ 19 h 19"/>
                  <a:gd name="T6" fmla="*/ 0 w 22"/>
                  <a:gd name="T7" fmla="*/ 19 h 19"/>
                  <a:gd name="T8" fmla="*/ 3 w 22"/>
                  <a:gd name="T9" fmla="*/ 19 h 19"/>
                  <a:gd name="T10" fmla="*/ 22 w 22"/>
                  <a:gd name="T11" fmla="*/ 16 h 19"/>
                  <a:gd name="T12" fmla="*/ 22 w 22"/>
                  <a:gd name="T13" fmla="*/ 6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22" y="6"/>
                    </a:moveTo>
                    <a:lnTo>
                      <a:pt x="0" y="0"/>
                    </a:lnTo>
                    <a:lnTo>
                      <a:pt x="0" y="19"/>
                    </a:lnTo>
                    <a:lnTo>
                      <a:pt x="3" y="19"/>
                    </a:lnTo>
                    <a:lnTo>
                      <a:pt x="22" y="16"/>
                    </a:lnTo>
                    <a:lnTo>
                      <a:pt x="22" y="6"/>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07" name="Freeform 375"/>
              <p:cNvSpPr>
                <a:spLocks/>
              </p:cNvSpPr>
              <p:nvPr/>
            </p:nvSpPr>
            <p:spPr bwMode="auto">
              <a:xfrm>
                <a:off x="1407" y="2770"/>
                <a:ext cx="22" cy="26"/>
              </a:xfrm>
              <a:custGeom>
                <a:avLst/>
                <a:gdLst>
                  <a:gd name="T0" fmla="*/ 22 w 22"/>
                  <a:gd name="T1" fmla="*/ 7 h 26"/>
                  <a:gd name="T2" fmla="*/ 0 w 22"/>
                  <a:gd name="T3" fmla="*/ 0 h 26"/>
                  <a:gd name="T4" fmla="*/ 0 w 22"/>
                  <a:gd name="T5" fmla="*/ 23 h 26"/>
                  <a:gd name="T6" fmla="*/ 6 w 22"/>
                  <a:gd name="T7" fmla="*/ 23 h 26"/>
                  <a:gd name="T8" fmla="*/ 6 w 22"/>
                  <a:gd name="T9" fmla="*/ 23 h 26"/>
                  <a:gd name="T10" fmla="*/ 22 w 22"/>
                  <a:gd name="T11" fmla="*/ 26 h 26"/>
                  <a:gd name="T12" fmla="*/ 22 w 22"/>
                  <a:gd name="T13" fmla="*/ 7 h 26"/>
                  <a:gd name="T14" fmla="*/ 0 60000 65536"/>
                  <a:gd name="T15" fmla="*/ 0 60000 65536"/>
                  <a:gd name="T16" fmla="*/ 0 60000 65536"/>
                  <a:gd name="T17" fmla="*/ 0 60000 65536"/>
                  <a:gd name="T18" fmla="*/ 0 60000 65536"/>
                  <a:gd name="T19" fmla="*/ 0 60000 65536"/>
                  <a:gd name="T20" fmla="*/ 0 60000 65536"/>
                  <a:gd name="T21" fmla="*/ 0 w 22"/>
                  <a:gd name="T22" fmla="*/ 0 h 26"/>
                  <a:gd name="T23" fmla="*/ 22 w 22"/>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6">
                    <a:moveTo>
                      <a:pt x="22" y="7"/>
                    </a:moveTo>
                    <a:lnTo>
                      <a:pt x="0" y="0"/>
                    </a:lnTo>
                    <a:lnTo>
                      <a:pt x="0" y="23"/>
                    </a:lnTo>
                    <a:lnTo>
                      <a:pt x="6" y="23"/>
                    </a:lnTo>
                    <a:lnTo>
                      <a:pt x="22" y="26"/>
                    </a:lnTo>
                    <a:lnTo>
                      <a:pt x="22" y="7"/>
                    </a:ln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08" name="Freeform 376"/>
              <p:cNvSpPr>
                <a:spLocks/>
              </p:cNvSpPr>
              <p:nvPr/>
            </p:nvSpPr>
            <p:spPr bwMode="auto">
              <a:xfrm>
                <a:off x="1385" y="2767"/>
                <a:ext cx="22" cy="26"/>
              </a:xfrm>
              <a:custGeom>
                <a:avLst/>
                <a:gdLst>
                  <a:gd name="T0" fmla="*/ 22 w 22"/>
                  <a:gd name="T1" fmla="*/ 3 h 26"/>
                  <a:gd name="T2" fmla="*/ 19 w 22"/>
                  <a:gd name="T3" fmla="*/ 3 h 26"/>
                  <a:gd name="T4" fmla="*/ 19 w 22"/>
                  <a:gd name="T5" fmla="*/ 3 h 26"/>
                  <a:gd name="T6" fmla="*/ 0 w 22"/>
                  <a:gd name="T7" fmla="*/ 0 h 26"/>
                  <a:gd name="T8" fmla="*/ 0 w 22"/>
                  <a:gd name="T9" fmla="*/ 0 h 26"/>
                  <a:gd name="T10" fmla="*/ 0 w 22"/>
                  <a:gd name="T11" fmla="*/ 19 h 26"/>
                  <a:gd name="T12" fmla="*/ 22 w 22"/>
                  <a:gd name="T13" fmla="*/ 26 h 26"/>
                  <a:gd name="T14" fmla="*/ 22 w 22"/>
                  <a:gd name="T15" fmla="*/ 3 h 26"/>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26"/>
                  <a:gd name="T26" fmla="*/ 22 w 22"/>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26">
                    <a:moveTo>
                      <a:pt x="22" y="3"/>
                    </a:moveTo>
                    <a:lnTo>
                      <a:pt x="19" y="3"/>
                    </a:lnTo>
                    <a:lnTo>
                      <a:pt x="0" y="0"/>
                    </a:lnTo>
                    <a:lnTo>
                      <a:pt x="0" y="19"/>
                    </a:lnTo>
                    <a:lnTo>
                      <a:pt x="22" y="26"/>
                    </a:lnTo>
                    <a:lnTo>
                      <a:pt x="22" y="3"/>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09" name="Freeform 377"/>
              <p:cNvSpPr>
                <a:spLocks/>
              </p:cNvSpPr>
              <p:nvPr/>
            </p:nvSpPr>
            <p:spPr bwMode="auto">
              <a:xfrm>
                <a:off x="1363" y="2767"/>
                <a:ext cx="22" cy="19"/>
              </a:xfrm>
              <a:custGeom>
                <a:avLst/>
                <a:gdLst>
                  <a:gd name="T0" fmla="*/ 22 w 22"/>
                  <a:gd name="T1" fmla="*/ 0 h 19"/>
                  <a:gd name="T2" fmla="*/ 0 w 22"/>
                  <a:gd name="T3" fmla="*/ 3 h 19"/>
                  <a:gd name="T4" fmla="*/ 0 w 22"/>
                  <a:gd name="T5" fmla="*/ 10 h 19"/>
                  <a:gd name="T6" fmla="*/ 22 w 22"/>
                  <a:gd name="T7" fmla="*/ 19 h 19"/>
                  <a:gd name="T8" fmla="*/ 22 w 22"/>
                  <a:gd name="T9" fmla="*/ 0 h 19"/>
                  <a:gd name="T10" fmla="*/ 0 60000 65536"/>
                  <a:gd name="T11" fmla="*/ 0 60000 65536"/>
                  <a:gd name="T12" fmla="*/ 0 60000 65536"/>
                  <a:gd name="T13" fmla="*/ 0 60000 65536"/>
                  <a:gd name="T14" fmla="*/ 0 60000 65536"/>
                  <a:gd name="T15" fmla="*/ 0 w 22"/>
                  <a:gd name="T16" fmla="*/ 0 h 19"/>
                  <a:gd name="T17" fmla="*/ 22 w 22"/>
                  <a:gd name="T18" fmla="*/ 19 h 19"/>
                </a:gdLst>
                <a:ahLst/>
                <a:cxnLst>
                  <a:cxn ang="T10">
                    <a:pos x="T0" y="T1"/>
                  </a:cxn>
                  <a:cxn ang="T11">
                    <a:pos x="T2" y="T3"/>
                  </a:cxn>
                  <a:cxn ang="T12">
                    <a:pos x="T4" y="T5"/>
                  </a:cxn>
                  <a:cxn ang="T13">
                    <a:pos x="T6" y="T7"/>
                  </a:cxn>
                  <a:cxn ang="T14">
                    <a:pos x="T8" y="T9"/>
                  </a:cxn>
                </a:cxnLst>
                <a:rect l="T15" t="T16" r="T17" b="T18"/>
                <a:pathLst>
                  <a:path w="22" h="19">
                    <a:moveTo>
                      <a:pt x="22" y="0"/>
                    </a:moveTo>
                    <a:lnTo>
                      <a:pt x="0" y="3"/>
                    </a:lnTo>
                    <a:lnTo>
                      <a:pt x="0" y="10"/>
                    </a:lnTo>
                    <a:lnTo>
                      <a:pt x="22" y="19"/>
                    </a:lnTo>
                    <a:lnTo>
                      <a:pt x="22" y="0"/>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10" name="Freeform 378"/>
              <p:cNvSpPr>
                <a:spLocks/>
              </p:cNvSpPr>
              <p:nvPr/>
            </p:nvSpPr>
            <p:spPr bwMode="auto">
              <a:xfrm>
                <a:off x="1356" y="2770"/>
                <a:ext cx="7" cy="7"/>
              </a:xfrm>
              <a:custGeom>
                <a:avLst/>
                <a:gdLst>
                  <a:gd name="T0" fmla="*/ 7 w 7"/>
                  <a:gd name="T1" fmla="*/ 0 h 7"/>
                  <a:gd name="T2" fmla="*/ 0 w 7"/>
                  <a:gd name="T3" fmla="*/ 4 h 7"/>
                  <a:gd name="T4" fmla="*/ 0 w 7"/>
                  <a:gd name="T5" fmla="*/ 4 h 7"/>
                  <a:gd name="T6" fmla="*/ 0 w 7"/>
                  <a:gd name="T7" fmla="*/ 4 h 7"/>
                  <a:gd name="T8" fmla="*/ 0 w 7"/>
                  <a:gd name="T9" fmla="*/ 4 h 7"/>
                  <a:gd name="T10" fmla="*/ 7 w 7"/>
                  <a:gd name="T11" fmla="*/ 7 h 7"/>
                  <a:gd name="T12" fmla="*/ 7 w 7"/>
                  <a:gd name="T13" fmla="*/ 7 h 7"/>
                  <a:gd name="T14" fmla="*/ 7 w 7"/>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7"/>
                  <a:gd name="T26" fmla="*/ 7 w 7"/>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7">
                    <a:moveTo>
                      <a:pt x="7" y="0"/>
                    </a:moveTo>
                    <a:lnTo>
                      <a:pt x="0" y="4"/>
                    </a:lnTo>
                    <a:lnTo>
                      <a:pt x="7" y="7"/>
                    </a:lnTo>
                    <a:lnTo>
                      <a:pt x="7" y="0"/>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11" name="Freeform 379"/>
              <p:cNvSpPr>
                <a:spLocks/>
              </p:cNvSpPr>
              <p:nvPr/>
            </p:nvSpPr>
            <p:spPr bwMode="auto">
              <a:xfrm>
                <a:off x="1407" y="2796"/>
                <a:ext cx="3" cy="6"/>
              </a:xfrm>
              <a:custGeom>
                <a:avLst/>
                <a:gdLst>
                  <a:gd name="T0" fmla="*/ 0 w 3"/>
                  <a:gd name="T1" fmla="*/ 0 h 6"/>
                  <a:gd name="T2" fmla="*/ 0 w 3"/>
                  <a:gd name="T3" fmla="*/ 6 h 6"/>
                  <a:gd name="T4" fmla="*/ 3 w 3"/>
                  <a:gd name="T5" fmla="*/ 6 h 6"/>
                  <a:gd name="T6" fmla="*/ 3 w 3"/>
                  <a:gd name="T7" fmla="*/ 6 h 6"/>
                  <a:gd name="T8" fmla="*/ 3 w 3"/>
                  <a:gd name="T9" fmla="*/ 3 h 6"/>
                  <a:gd name="T10" fmla="*/ 0 w 3"/>
                  <a:gd name="T11" fmla="*/ 0 h 6"/>
                  <a:gd name="T12" fmla="*/ 0 w 3"/>
                  <a:gd name="T13" fmla="*/ 0 h 6"/>
                  <a:gd name="T14" fmla="*/ 0 60000 65536"/>
                  <a:gd name="T15" fmla="*/ 0 60000 65536"/>
                  <a:gd name="T16" fmla="*/ 0 60000 65536"/>
                  <a:gd name="T17" fmla="*/ 0 60000 65536"/>
                  <a:gd name="T18" fmla="*/ 0 60000 65536"/>
                  <a:gd name="T19" fmla="*/ 0 60000 65536"/>
                  <a:gd name="T20" fmla="*/ 0 60000 65536"/>
                  <a:gd name="T21" fmla="*/ 0 w 3"/>
                  <a:gd name="T22" fmla="*/ 0 h 6"/>
                  <a:gd name="T23" fmla="*/ 3 w 3"/>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6">
                    <a:moveTo>
                      <a:pt x="0" y="0"/>
                    </a:moveTo>
                    <a:lnTo>
                      <a:pt x="0" y="6"/>
                    </a:lnTo>
                    <a:lnTo>
                      <a:pt x="3" y="6"/>
                    </a:lnTo>
                    <a:lnTo>
                      <a:pt x="3" y="3"/>
                    </a:lnTo>
                    <a:lnTo>
                      <a:pt x="0" y="0"/>
                    </a:ln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12" name="Freeform 380"/>
              <p:cNvSpPr>
                <a:spLocks/>
              </p:cNvSpPr>
              <p:nvPr/>
            </p:nvSpPr>
            <p:spPr bwMode="auto">
              <a:xfrm>
                <a:off x="1385" y="2789"/>
                <a:ext cx="22" cy="16"/>
              </a:xfrm>
              <a:custGeom>
                <a:avLst/>
                <a:gdLst>
                  <a:gd name="T0" fmla="*/ 22 w 22"/>
                  <a:gd name="T1" fmla="*/ 7 h 16"/>
                  <a:gd name="T2" fmla="*/ 22 w 22"/>
                  <a:gd name="T3" fmla="*/ 7 h 16"/>
                  <a:gd name="T4" fmla="*/ 19 w 22"/>
                  <a:gd name="T5" fmla="*/ 7 h 16"/>
                  <a:gd name="T6" fmla="*/ 0 w 22"/>
                  <a:gd name="T7" fmla="*/ 0 h 16"/>
                  <a:gd name="T8" fmla="*/ 0 w 22"/>
                  <a:gd name="T9" fmla="*/ 16 h 16"/>
                  <a:gd name="T10" fmla="*/ 22 w 22"/>
                  <a:gd name="T11" fmla="*/ 13 h 16"/>
                  <a:gd name="T12" fmla="*/ 22 w 22"/>
                  <a:gd name="T13" fmla="*/ 7 h 16"/>
                  <a:gd name="T14" fmla="*/ 0 60000 65536"/>
                  <a:gd name="T15" fmla="*/ 0 60000 65536"/>
                  <a:gd name="T16" fmla="*/ 0 60000 65536"/>
                  <a:gd name="T17" fmla="*/ 0 60000 65536"/>
                  <a:gd name="T18" fmla="*/ 0 60000 65536"/>
                  <a:gd name="T19" fmla="*/ 0 60000 65536"/>
                  <a:gd name="T20" fmla="*/ 0 60000 65536"/>
                  <a:gd name="T21" fmla="*/ 0 w 22"/>
                  <a:gd name="T22" fmla="*/ 0 h 16"/>
                  <a:gd name="T23" fmla="*/ 22 w 22"/>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6">
                    <a:moveTo>
                      <a:pt x="22" y="7"/>
                    </a:moveTo>
                    <a:lnTo>
                      <a:pt x="22" y="7"/>
                    </a:lnTo>
                    <a:lnTo>
                      <a:pt x="19" y="7"/>
                    </a:lnTo>
                    <a:lnTo>
                      <a:pt x="0" y="0"/>
                    </a:lnTo>
                    <a:lnTo>
                      <a:pt x="0" y="16"/>
                    </a:lnTo>
                    <a:lnTo>
                      <a:pt x="22" y="13"/>
                    </a:lnTo>
                    <a:lnTo>
                      <a:pt x="22" y="7"/>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13" name="Freeform 381"/>
              <p:cNvSpPr>
                <a:spLocks/>
              </p:cNvSpPr>
              <p:nvPr/>
            </p:nvSpPr>
            <p:spPr bwMode="auto">
              <a:xfrm>
                <a:off x="1363" y="2783"/>
                <a:ext cx="22" cy="25"/>
              </a:xfrm>
              <a:custGeom>
                <a:avLst/>
                <a:gdLst>
                  <a:gd name="T0" fmla="*/ 22 w 22"/>
                  <a:gd name="T1" fmla="*/ 6 h 25"/>
                  <a:gd name="T2" fmla="*/ 0 w 22"/>
                  <a:gd name="T3" fmla="*/ 0 h 25"/>
                  <a:gd name="T4" fmla="*/ 0 w 22"/>
                  <a:gd name="T5" fmla="*/ 22 h 25"/>
                  <a:gd name="T6" fmla="*/ 0 w 22"/>
                  <a:gd name="T7" fmla="*/ 22 h 25"/>
                  <a:gd name="T8" fmla="*/ 19 w 22"/>
                  <a:gd name="T9" fmla="*/ 25 h 25"/>
                  <a:gd name="T10" fmla="*/ 22 w 22"/>
                  <a:gd name="T11" fmla="*/ 22 h 25"/>
                  <a:gd name="T12" fmla="*/ 22 w 22"/>
                  <a:gd name="T13" fmla="*/ 6 h 25"/>
                  <a:gd name="T14" fmla="*/ 0 60000 65536"/>
                  <a:gd name="T15" fmla="*/ 0 60000 65536"/>
                  <a:gd name="T16" fmla="*/ 0 60000 65536"/>
                  <a:gd name="T17" fmla="*/ 0 60000 65536"/>
                  <a:gd name="T18" fmla="*/ 0 60000 65536"/>
                  <a:gd name="T19" fmla="*/ 0 60000 65536"/>
                  <a:gd name="T20" fmla="*/ 0 60000 65536"/>
                  <a:gd name="T21" fmla="*/ 0 w 22"/>
                  <a:gd name="T22" fmla="*/ 0 h 25"/>
                  <a:gd name="T23" fmla="*/ 22 w 2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5">
                    <a:moveTo>
                      <a:pt x="22" y="6"/>
                    </a:moveTo>
                    <a:lnTo>
                      <a:pt x="0" y="0"/>
                    </a:lnTo>
                    <a:lnTo>
                      <a:pt x="0" y="22"/>
                    </a:lnTo>
                    <a:lnTo>
                      <a:pt x="19" y="25"/>
                    </a:lnTo>
                    <a:lnTo>
                      <a:pt x="22" y="22"/>
                    </a:lnTo>
                    <a:lnTo>
                      <a:pt x="22" y="6"/>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14" name="Freeform 382"/>
              <p:cNvSpPr>
                <a:spLocks/>
              </p:cNvSpPr>
              <p:nvPr/>
            </p:nvSpPr>
            <p:spPr bwMode="auto">
              <a:xfrm>
                <a:off x="1341" y="2777"/>
                <a:ext cx="22" cy="28"/>
              </a:xfrm>
              <a:custGeom>
                <a:avLst/>
                <a:gdLst>
                  <a:gd name="T0" fmla="*/ 22 w 22"/>
                  <a:gd name="T1" fmla="*/ 6 h 28"/>
                  <a:gd name="T2" fmla="*/ 12 w 22"/>
                  <a:gd name="T3" fmla="*/ 3 h 28"/>
                  <a:gd name="T4" fmla="*/ 12 w 22"/>
                  <a:gd name="T5" fmla="*/ 3 h 28"/>
                  <a:gd name="T6" fmla="*/ 0 w 22"/>
                  <a:gd name="T7" fmla="*/ 0 h 28"/>
                  <a:gd name="T8" fmla="*/ 0 w 22"/>
                  <a:gd name="T9" fmla="*/ 22 h 28"/>
                  <a:gd name="T10" fmla="*/ 19 w 22"/>
                  <a:gd name="T11" fmla="*/ 28 h 28"/>
                  <a:gd name="T12" fmla="*/ 19 w 22"/>
                  <a:gd name="T13" fmla="*/ 28 h 28"/>
                  <a:gd name="T14" fmla="*/ 22 w 22"/>
                  <a:gd name="T15" fmla="*/ 28 h 28"/>
                  <a:gd name="T16" fmla="*/ 22 w 22"/>
                  <a:gd name="T17" fmla="*/ 6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8"/>
                  <a:gd name="T29" fmla="*/ 22 w 22"/>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8">
                    <a:moveTo>
                      <a:pt x="22" y="6"/>
                    </a:moveTo>
                    <a:lnTo>
                      <a:pt x="12" y="3"/>
                    </a:lnTo>
                    <a:lnTo>
                      <a:pt x="0" y="0"/>
                    </a:lnTo>
                    <a:lnTo>
                      <a:pt x="0" y="22"/>
                    </a:lnTo>
                    <a:lnTo>
                      <a:pt x="19" y="28"/>
                    </a:lnTo>
                    <a:lnTo>
                      <a:pt x="22" y="28"/>
                    </a:lnTo>
                    <a:lnTo>
                      <a:pt x="22" y="6"/>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15" name="Freeform 383"/>
              <p:cNvSpPr>
                <a:spLocks/>
              </p:cNvSpPr>
              <p:nvPr/>
            </p:nvSpPr>
            <p:spPr bwMode="auto">
              <a:xfrm>
                <a:off x="1318" y="2777"/>
                <a:ext cx="23" cy="22"/>
              </a:xfrm>
              <a:custGeom>
                <a:avLst/>
                <a:gdLst>
                  <a:gd name="T0" fmla="*/ 23 w 23"/>
                  <a:gd name="T1" fmla="*/ 0 h 22"/>
                  <a:gd name="T2" fmla="*/ 23 w 23"/>
                  <a:gd name="T3" fmla="*/ 0 h 22"/>
                  <a:gd name="T4" fmla="*/ 16 w 23"/>
                  <a:gd name="T5" fmla="*/ 0 h 22"/>
                  <a:gd name="T6" fmla="*/ 0 w 23"/>
                  <a:gd name="T7" fmla="*/ 3 h 22"/>
                  <a:gd name="T8" fmla="*/ 0 w 23"/>
                  <a:gd name="T9" fmla="*/ 16 h 22"/>
                  <a:gd name="T10" fmla="*/ 23 w 23"/>
                  <a:gd name="T11" fmla="*/ 22 h 22"/>
                  <a:gd name="T12" fmla="*/ 23 w 23"/>
                  <a:gd name="T13" fmla="*/ 0 h 22"/>
                  <a:gd name="T14" fmla="*/ 0 60000 65536"/>
                  <a:gd name="T15" fmla="*/ 0 60000 65536"/>
                  <a:gd name="T16" fmla="*/ 0 60000 65536"/>
                  <a:gd name="T17" fmla="*/ 0 60000 65536"/>
                  <a:gd name="T18" fmla="*/ 0 60000 65536"/>
                  <a:gd name="T19" fmla="*/ 0 60000 65536"/>
                  <a:gd name="T20" fmla="*/ 0 60000 65536"/>
                  <a:gd name="T21" fmla="*/ 0 w 23"/>
                  <a:gd name="T22" fmla="*/ 0 h 22"/>
                  <a:gd name="T23" fmla="*/ 23 w 23"/>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2">
                    <a:moveTo>
                      <a:pt x="23" y="0"/>
                    </a:moveTo>
                    <a:lnTo>
                      <a:pt x="23" y="0"/>
                    </a:lnTo>
                    <a:lnTo>
                      <a:pt x="16" y="0"/>
                    </a:lnTo>
                    <a:lnTo>
                      <a:pt x="0" y="3"/>
                    </a:lnTo>
                    <a:lnTo>
                      <a:pt x="0" y="16"/>
                    </a:lnTo>
                    <a:lnTo>
                      <a:pt x="23" y="22"/>
                    </a:lnTo>
                    <a:lnTo>
                      <a:pt x="23"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16" name="Freeform 384"/>
              <p:cNvSpPr>
                <a:spLocks/>
              </p:cNvSpPr>
              <p:nvPr/>
            </p:nvSpPr>
            <p:spPr bwMode="auto">
              <a:xfrm>
                <a:off x="1303" y="2780"/>
                <a:ext cx="15" cy="13"/>
              </a:xfrm>
              <a:custGeom>
                <a:avLst/>
                <a:gdLst>
                  <a:gd name="T0" fmla="*/ 15 w 15"/>
                  <a:gd name="T1" fmla="*/ 0 h 13"/>
                  <a:gd name="T2" fmla="*/ 0 w 15"/>
                  <a:gd name="T3" fmla="*/ 3 h 13"/>
                  <a:gd name="T4" fmla="*/ 0 w 15"/>
                  <a:gd name="T5" fmla="*/ 3 h 13"/>
                  <a:gd name="T6" fmla="*/ 0 w 15"/>
                  <a:gd name="T7" fmla="*/ 3 h 13"/>
                  <a:gd name="T8" fmla="*/ 0 w 15"/>
                  <a:gd name="T9" fmla="*/ 6 h 13"/>
                  <a:gd name="T10" fmla="*/ 6 w 15"/>
                  <a:gd name="T11" fmla="*/ 9 h 13"/>
                  <a:gd name="T12" fmla="*/ 15 w 15"/>
                  <a:gd name="T13" fmla="*/ 13 h 13"/>
                  <a:gd name="T14" fmla="*/ 15 w 15"/>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3"/>
                  <a:gd name="T26" fmla="*/ 15 w 15"/>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3">
                    <a:moveTo>
                      <a:pt x="15" y="0"/>
                    </a:moveTo>
                    <a:lnTo>
                      <a:pt x="0" y="3"/>
                    </a:lnTo>
                    <a:lnTo>
                      <a:pt x="0" y="6"/>
                    </a:lnTo>
                    <a:lnTo>
                      <a:pt x="6" y="9"/>
                    </a:lnTo>
                    <a:lnTo>
                      <a:pt x="15" y="13"/>
                    </a:lnTo>
                    <a:lnTo>
                      <a:pt x="15"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17" name="Freeform 385"/>
              <p:cNvSpPr>
                <a:spLocks/>
              </p:cNvSpPr>
              <p:nvPr/>
            </p:nvSpPr>
            <p:spPr bwMode="auto">
              <a:xfrm>
                <a:off x="1341" y="2805"/>
                <a:ext cx="19" cy="10"/>
              </a:xfrm>
              <a:custGeom>
                <a:avLst/>
                <a:gdLst>
                  <a:gd name="T0" fmla="*/ 3 w 19"/>
                  <a:gd name="T1" fmla="*/ 10 h 10"/>
                  <a:gd name="T2" fmla="*/ 15 w 19"/>
                  <a:gd name="T3" fmla="*/ 7 h 10"/>
                  <a:gd name="T4" fmla="*/ 15 w 19"/>
                  <a:gd name="T5" fmla="*/ 7 h 10"/>
                  <a:gd name="T6" fmla="*/ 19 w 19"/>
                  <a:gd name="T7" fmla="*/ 7 h 10"/>
                  <a:gd name="T8" fmla="*/ 15 w 19"/>
                  <a:gd name="T9" fmla="*/ 3 h 10"/>
                  <a:gd name="T10" fmla="*/ 9 w 19"/>
                  <a:gd name="T11" fmla="*/ 0 h 10"/>
                  <a:gd name="T12" fmla="*/ 0 w 19"/>
                  <a:gd name="T13" fmla="*/ 0 h 10"/>
                  <a:gd name="T14" fmla="*/ 3 w 19"/>
                  <a:gd name="T15" fmla="*/ 10 h 10"/>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0"/>
                  <a:gd name="T26" fmla="*/ 19 w 19"/>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0">
                    <a:moveTo>
                      <a:pt x="3" y="10"/>
                    </a:moveTo>
                    <a:lnTo>
                      <a:pt x="15" y="7"/>
                    </a:lnTo>
                    <a:lnTo>
                      <a:pt x="19" y="7"/>
                    </a:lnTo>
                    <a:lnTo>
                      <a:pt x="15" y="3"/>
                    </a:lnTo>
                    <a:lnTo>
                      <a:pt x="9" y="0"/>
                    </a:lnTo>
                    <a:lnTo>
                      <a:pt x="0" y="0"/>
                    </a:lnTo>
                    <a:lnTo>
                      <a:pt x="3" y="10"/>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18" name="Freeform 386"/>
              <p:cNvSpPr>
                <a:spLocks/>
              </p:cNvSpPr>
              <p:nvPr/>
            </p:nvSpPr>
            <p:spPr bwMode="auto">
              <a:xfrm>
                <a:off x="1318" y="2796"/>
                <a:ext cx="26" cy="22"/>
              </a:xfrm>
              <a:custGeom>
                <a:avLst/>
                <a:gdLst>
                  <a:gd name="T0" fmla="*/ 23 w 26"/>
                  <a:gd name="T1" fmla="*/ 9 h 22"/>
                  <a:gd name="T2" fmla="*/ 0 w 26"/>
                  <a:gd name="T3" fmla="*/ 0 h 22"/>
                  <a:gd name="T4" fmla="*/ 4 w 26"/>
                  <a:gd name="T5" fmla="*/ 22 h 22"/>
                  <a:gd name="T6" fmla="*/ 4 w 26"/>
                  <a:gd name="T7" fmla="*/ 22 h 22"/>
                  <a:gd name="T8" fmla="*/ 7 w 26"/>
                  <a:gd name="T9" fmla="*/ 22 h 22"/>
                  <a:gd name="T10" fmla="*/ 26 w 26"/>
                  <a:gd name="T11" fmla="*/ 19 h 22"/>
                  <a:gd name="T12" fmla="*/ 23 w 26"/>
                  <a:gd name="T13" fmla="*/ 9 h 22"/>
                  <a:gd name="T14" fmla="*/ 0 60000 65536"/>
                  <a:gd name="T15" fmla="*/ 0 60000 65536"/>
                  <a:gd name="T16" fmla="*/ 0 60000 65536"/>
                  <a:gd name="T17" fmla="*/ 0 60000 65536"/>
                  <a:gd name="T18" fmla="*/ 0 60000 65536"/>
                  <a:gd name="T19" fmla="*/ 0 60000 65536"/>
                  <a:gd name="T20" fmla="*/ 0 60000 65536"/>
                  <a:gd name="T21" fmla="*/ 0 w 26"/>
                  <a:gd name="T22" fmla="*/ 0 h 22"/>
                  <a:gd name="T23" fmla="*/ 26 w 26"/>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2">
                    <a:moveTo>
                      <a:pt x="23" y="9"/>
                    </a:moveTo>
                    <a:lnTo>
                      <a:pt x="0" y="0"/>
                    </a:lnTo>
                    <a:lnTo>
                      <a:pt x="4" y="22"/>
                    </a:lnTo>
                    <a:lnTo>
                      <a:pt x="7" y="22"/>
                    </a:lnTo>
                    <a:lnTo>
                      <a:pt x="26" y="19"/>
                    </a:lnTo>
                    <a:lnTo>
                      <a:pt x="23" y="9"/>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19" name="Freeform 387"/>
              <p:cNvSpPr>
                <a:spLocks/>
              </p:cNvSpPr>
              <p:nvPr/>
            </p:nvSpPr>
            <p:spPr bwMode="auto">
              <a:xfrm>
                <a:off x="1296" y="2789"/>
                <a:ext cx="26" cy="29"/>
              </a:xfrm>
              <a:custGeom>
                <a:avLst/>
                <a:gdLst>
                  <a:gd name="T0" fmla="*/ 22 w 26"/>
                  <a:gd name="T1" fmla="*/ 7 h 29"/>
                  <a:gd name="T2" fmla="*/ 3 w 26"/>
                  <a:gd name="T3" fmla="*/ 0 h 29"/>
                  <a:gd name="T4" fmla="*/ 3 w 26"/>
                  <a:gd name="T5" fmla="*/ 0 h 29"/>
                  <a:gd name="T6" fmla="*/ 0 w 26"/>
                  <a:gd name="T7" fmla="*/ 0 h 29"/>
                  <a:gd name="T8" fmla="*/ 3 w 26"/>
                  <a:gd name="T9" fmla="*/ 26 h 29"/>
                  <a:gd name="T10" fmla="*/ 10 w 26"/>
                  <a:gd name="T11" fmla="*/ 26 h 29"/>
                  <a:gd name="T12" fmla="*/ 10 w 26"/>
                  <a:gd name="T13" fmla="*/ 26 h 29"/>
                  <a:gd name="T14" fmla="*/ 26 w 26"/>
                  <a:gd name="T15" fmla="*/ 29 h 29"/>
                  <a:gd name="T16" fmla="*/ 22 w 26"/>
                  <a:gd name="T17" fmla="*/ 7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9"/>
                  <a:gd name="T29" fmla="*/ 26 w 26"/>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9">
                    <a:moveTo>
                      <a:pt x="22" y="7"/>
                    </a:moveTo>
                    <a:lnTo>
                      <a:pt x="3" y="0"/>
                    </a:lnTo>
                    <a:lnTo>
                      <a:pt x="0" y="0"/>
                    </a:lnTo>
                    <a:lnTo>
                      <a:pt x="3" y="26"/>
                    </a:lnTo>
                    <a:lnTo>
                      <a:pt x="10" y="26"/>
                    </a:lnTo>
                    <a:lnTo>
                      <a:pt x="26" y="29"/>
                    </a:lnTo>
                    <a:lnTo>
                      <a:pt x="22" y="7"/>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20" name="Freeform 388"/>
              <p:cNvSpPr>
                <a:spLocks/>
              </p:cNvSpPr>
              <p:nvPr/>
            </p:nvSpPr>
            <p:spPr bwMode="auto">
              <a:xfrm>
                <a:off x="1274" y="2786"/>
                <a:ext cx="25" cy="29"/>
              </a:xfrm>
              <a:custGeom>
                <a:avLst/>
                <a:gdLst>
                  <a:gd name="T0" fmla="*/ 22 w 25"/>
                  <a:gd name="T1" fmla="*/ 3 h 29"/>
                  <a:gd name="T2" fmla="*/ 22 w 25"/>
                  <a:gd name="T3" fmla="*/ 3 h 29"/>
                  <a:gd name="T4" fmla="*/ 3 w 25"/>
                  <a:gd name="T5" fmla="*/ 0 h 29"/>
                  <a:gd name="T6" fmla="*/ 0 w 25"/>
                  <a:gd name="T7" fmla="*/ 3 h 29"/>
                  <a:gd name="T8" fmla="*/ 0 w 25"/>
                  <a:gd name="T9" fmla="*/ 19 h 29"/>
                  <a:gd name="T10" fmla="*/ 25 w 25"/>
                  <a:gd name="T11" fmla="*/ 29 h 29"/>
                  <a:gd name="T12" fmla="*/ 22 w 25"/>
                  <a:gd name="T13" fmla="*/ 3 h 29"/>
                  <a:gd name="T14" fmla="*/ 0 60000 65536"/>
                  <a:gd name="T15" fmla="*/ 0 60000 65536"/>
                  <a:gd name="T16" fmla="*/ 0 60000 65536"/>
                  <a:gd name="T17" fmla="*/ 0 60000 65536"/>
                  <a:gd name="T18" fmla="*/ 0 60000 65536"/>
                  <a:gd name="T19" fmla="*/ 0 60000 65536"/>
                  <a:gd name="T20" fmla="*/ 0 60000 65536"/>
                  <a:gd name="T21" fmla="*/ 0 w 25"/>
                  <a:gd name="T22" fmla="*/ 0 h 29"/>
                  <a:gd name="T23" fmla="*/ 25 w 25"/>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9">
                    <a:moveTo>
                      <a:pt x="22" y="3"/>
                    </a:moveTo>
                    <a:lnTo>
                      <a:pt x="22" y="3"/>
                    </a:lnTo>
                    <a:lnTo>
                      <a:pt x="3" y="0"/>
                    </a:lnTo>
                    <a:lnTo>
                      <a:pt x="0" y="3"/>
                    </a:lnTo>
                    <a:lnTo>
                      <a:pt x="0" y="19"/>
                    </a:lnTo>
                    <a:lnTo>
                      <a:pt x="25" y="29"/>
                    </a:lnTo>
                    <a:lnTo>
                      <a:pt x="22" y="3"/>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21" name="Freeform 389"/>
              <p:cNvSpPr>
                <a:spLocks/>
              </p:cNvSpPr>
              <p:nvPr/>
            </p:nvSpPr>
            <p:spPr bwMode="auto">
              <a:xfrm>
                <a:off x="1252" y="2789"/>
                <a:ext cx="22" cy="16"/>
              </a:xfrm>
              <a:custGeom>
                <a:avLst/>
                <a:gdLst>
                  <a:gd name="T0" fmla="*/ 22 w 22"/>
                  <a:gd name="T1" fmla="*/ 0 h 16"/>
                  <a:gd name="T2" fmla="*/ 0 w 22"/>
                  <a:gd name="T3" fmla="*/ 4 h 16"/>
                  <a:gd name="T4" fmla="*/ 0 w 22"/>
                  <a:gd name="T5" fmla="*/ 10 h 16"/>
                  <a:gd name="T6" fmla="*/ 22 w 22"/>
                  <a:gd name="T7" fmla="*/ 16 h 16"/>
                  <a:gd name="T8" fmla="*/ 22 w 22"/>
                  <a:gd name="T9" fmla="*/ 0 h 16"/>
                  <a:gd name="T10" fmla="*/ 0 60000 65536"/>
                  <a:gd name="T11" fmla="*/ 0 60000 65536"/>
                  <a:gd name="T12" fmla="*/ 0 60000 65536"/>
                  <a:gd name="T13" fmla="*/ 0 60000 65536"/>
                  <a:gd name="T14" fmla="*/ 0 60000 65536"/>
                  <a:gd name="T15" fmla="*/ 0 w 22"/>
                  <a:gd name="T16" fmla="*/ 0 h 16"/>
                  <a:gd name="T17" fmla="*/ 22 w 22"/>
                  <a:gd name="T18" fmla="*/ 16 h 16"/>
                </a:gdLst>
                <a:ahLst/>
                <a:cxnLst>
                  <a:cxn ang="T10">
                    <a:pos x="T0" y="T1"/>
                  </a:cxn>
                  <a:cxn ang="T11">
                    <a:pos x="T2" y="T3"/>
                  </a:cxn>
                  <a:cxn ang="T12">
                    <a:pos x="T4" y="T5"/>
                  </a:cxn>
                  <a:cxn ang="T13">
                    <a:pos x="T6" y="T7"/>
                  </a:cxn>
                  <a:cxn ang="T14">
                    <a:pos x="T8" y="T9"/>
                  </a:cxn>
                </a:cxnLst>
                <a:rect l="T15" t="T16" r="T17" b="T18"/>
                <a:pathLst>
                  <a:path w="22" h="16">
                    <a:moveTo>
                      <a:pt x="22" y="0"/>
                    </a:moveTo>
                    <a:lnTo>
                      <a:pt x="0" y="4"/>
                    </a:lnTo>
                    <a:lnTo>
                      <a:pt x="0" y="10"/>
                    </a:lnTo>
                    <a:lnTo>
                      <a:pt x="22" y="16"/>
                    </a:lnTo>
                    <a:lnTo>
                      <a:pt x="22"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22" name="Freeform 390"/>
              <p:cNvSpPr>
                <a:spLocks/>
              </p:cNvSpPr>
              <p:nvPr/>
            </p:nvSpPr>
            <p:spPr bwMode="auto">
              <a:xfrm>
                <a:off x="1246" y="2793"/>
                <a:ext cx="6" cy="6"/>
              </a:xfrm>
              <a:custGeom>
                <a:avLst/>
                <a:gdLst>
                  <a:gd name="T0" fmla="*/ 6 w 6"/>
                  <a:gd name="T1" fmla="*/ 0 h 6"/>
                  <a:gd name="T2" fmla="*/ 3 w 6"/>
                  <a:gd name="T3" fmla="*/ 0 h 6"/>
                  <a:gd name="T4" fmla="*/ 3 w 6"/>
                  <a:gd name="T5" fmla="*/ 0 h 6"/>
                  <a:gd name="T6" fmla="*/ 0 w 6"/>
                  <a:gd name="T7" fmla="*/ 0 h 6"/>
                  <a:gd name="T8" fmla="*/ 0 w 6"/>
                  <a:gd name="T9" fmla="*/ 3 h 6"/>
                  <a:gd name="T10" fmla="*/ 6 w 6"/>
                  <a:gd name="T11" fmla="*/ 6 h 6"/>
                  <a:gd name="T12" fmla="*/ 6 w 6"/>
                  <a:gd name="T13" fmla="*/ 6 h 6"/>
                  <a:gd name="T14" fmla="*/ 6 w 6"/>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0"/>
                    </a:moveTo>
                    <a:lnTo>
                      <a:pt x="3" y="0"/>
                    </a:lnTo>
                    <a:lnTo>
                      <a:pt x="0" y="0"/>
                    </a:lnTo>
                    <a:lnTo>
                      <a:pt x="0" y="3"/>
                    </a:lnTo>
                    <a:lnTo>
                      <a:pt x="6" y="6"/>
                    </a:lnTo>
                    <a:lnTo>
                      <a:pt x="6"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23" name="Freeform 391"/>
              <p:cNvSpPr>
                <a:spLocks/>
              </p:cNvSpPr>
              <p:nvPr/>
            </p:nvSpPr>
            <p:spPr bwMode="auto">
              <a:xfrm>
                <a:off x="1299" y="2818"/>
                <a:ext cx="4" cy="6"/>
              </a:xfrm>
              <a:custGeom>
                <a:avLst/>
                <a:gdLst>
                  <a:gd name="T0" fmla="*/ 0 w 4"/>
                  <a:gd name="T1" fmla="*/ 0 h 6"/>
                  <a:gd name="T2" fmla="*/ 0 w 4"/>
                  <a:gd name="T3" fmla="*/ 6 h 6"/>
                  <a:gd name="T4" fmla="*/ 0 w 4"/>
                  <a:gd name="T5" fmla="*/ 6 h 6"/>
                  <a:gd name="T6" fmla="*/ 0 w 4"/>
                  <a:gd name="T7" fmla="*/ 6 h 6"/>
                  <a:gd name="T8" fmla="*/ 4 w 4"/>
                  <a:gd name="T9" fmla="*/ 3 h 6"/>
                  <a:gd name="T10" fmla="*/ 0 w 4"/>
                  <a:gd name="T11" fmla="*/ 0 h 6"/>
                  <a:gd name="T12" fmla="*/ 0 w 4"/>
                  <a:gd name="T13" fmla="*/ 0 h 6"/>
                  <a:gd name="T14" fmla="*/ 0 60000 65536"/>
                  <a:gd name="T15" fmla="*/ 0 60000 65536"/>
                  <a:gd name="T16" fmla="*/ 0 60000 65536"/>
                  <a:gd name="T17" fmla="*/ 0 60000 65536"/>
                  <a:gd name="T18" fmla="*/ 0 60000 65536"/>
                  <a:gd name="T19" fmla="*/ 0 60000 65536"/>
                  <a:gd name="T20" fmla="*/ 0 60000 65536"/>
                  <a:gd name="T21" fmla="*/ 0 w 4"/>
                  <a:gd name="T22" fmla="*/ 0 h 6"/>
                  <a:gd name="T23" fmla="*/ 4 w 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6">
                    <a:moveTo>
                      <a:pt x="0" y="0"/>
                    </a:moveTo>
                    <a:lnTo>
                      <a:pt x="0" y="6"/>
                    </a:lnTo>
                    <a:lnTo>
                      <a:pt x="4" y="3"/>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24" name="Freeform 392"/>
              <p:cNvSpPr>
                <a:spLocks/>
              </p:cNvSpPr>
              <p:nvPr/>
            </p:nvSpPr>
            <p:spPr bwMode="auto">
              <a:xfrm>
                <a:off x="1277" y="2812"/>
                <a:ext cx="22" cy="15"/>
              </a:xfrm>
              <a:custGeom>
                <a:avLst/>
                <a:gdLst>
                  <a:gd name="T0" fmla="*/ 22 w 22"/>
                  <a:gd name="T1" fmla="*/ 6 h 15"/>
                  <a:gd name="T2" fmla="*/ 22 w 22"/>
                  <a:gd name="T3" fmla="*/ 6 h 15"/>
                  <a:gd name="T4" fmla="*/ 19 w 22"/>
                  <a:gd name="T5" fmla="*/ 6 h 15"/>
                  <a:gd name="T6" fmla="*/ 0 w 22"/>
                  <a:gd name="T7" fmla="*/ 0 h 15"/>
                  <a:gd name="T8" fmla="*/ 0 w 22"/>
                  <a:gd name="T9" fmla="*/ 15 h 15"/>
                  <a:gd name="T10" fmla="*/ 22 w 22"/>
                  <a:gd name="T11" fmla="*/ 12 h 15"/>
                  <a:gd name="T12" fmla="*/ 22 w 22"/>
                  <a:gd name="T13" fmla="*/ 6 h 15"/>
                  <a:gd name="T14" fmla="*/ 0 60000 65536"/>
                  <a:gd name="T15" fmla="*/ 0 60000 65536"/>
                  <a:gd name="T16" fmla="*/ 0 60000 65536"/>
                  <a:gd name="T17" fmla="*/ 0 60000 65536"/>
                  <a:gd name="T18" fmla="*/ 0 60000 65536"/>
                  <a:gd name="T19" fmla="*/ 0 60000 65536"/>
                  <a:gd name="T20" fmla="*/ 0 60000 65536"/>
                  <a:gd name="T21" fmla="*/ 0 w 22"/>
                  <a:gd name="T22" fmla="*/ 0 h 15"/>
                  <a:gd name="T23" fmla="*/ 22 w 22"/>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5">
                    <a:moveTo>
                      <a:pt x="22" y="6"/>
                    </a:moveTo>
                    <a:lnTo>
                      <a:pt x="22" y="6"/>
                    </a:lnTo>
                    <a:lnTo>
                      <a:pt x="19" y="6"/>
                    </a:lnTo>
                    <a:lnTo>
                      <a:pt x="0" y="0"/>
                    </a:lnTo>
                    <a:lnTo>
                      <a:pt x="0" y="15"/>
                    </a:lnTo>
                    <a:lnTo>
                      <a:pt x="22" y="12"/>
                    </a:lnTo>
                    <a:lnTo>
                      <a:pt x="22" y="6"/>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25" name="Freeform 393"/>
              <p:cNvSpPr>
                <a:spLocks/>
              </p:cNvSpPr>
              <p:nvPr/>
            </p:nvSpPr>
            <p:spPr bwMode="auto">
              <a:xfrm>
                <a:off x="1252" y="2805"/>
                <a:ext cx="25" cy="26"/>
              </a:xfrm>
              <a:custGeom>
                <a:avLst/>
                <a:gdLst>
                  <a:gd name="T0" fmla="*/ 25 w 25"/>
                  <a:gd name="T1" fmla="*/ 7 h 26"/>
                  <a:gd name="T2" fmla="*/ 0 w 25"/>
                  <a:gd name="T3" fmla="*/ 0 h 26"/>
                  <a:gd name="T4" fmla="*/ 3 w 25"/>
                  <a:gd name="T5" fmla="*/ 26 h 26"/>
                  <a:gd name="T6" fmla="*/ 3 w 25"/>
                  <a:gd name="T7" fmla="*/ 26 h 26"/>
                  <a:gd name="T8" fmla="*/ 16 w 25"/>
                  <a:gd name="T9" fmla="*/ 26 h 26"/>
                  <a:gd name="T10" fmla="*/ 25 w 25"/>
                  <a:gd name="T11" fmla="*/ 22 h 26"/>
                  <a:gd name="T12" fmla="*/ 25 w 25"/>
                  <a:gd name="T13" fmla="*/ 7 h 26"/>
                  <a:gd name="T14" fmla="*/ 0 60000 65536"/>
                  <a:gd name="T15" fmla="*/ 0 60000 65536"/>
                  <a:gd name="T16" fmla="*/ 0 60000 65536"/>
                  <a:gd name="T17" fmla="*/ 0 60000 65536"/>
                  <a:gd name="T18" fmla="*/ 0 60000 65536"/>
                  <a:gd name="T19" fmla="*/ 0 60000 65536"/>
                  <a:gd name="T20" fmla="*/ 0 60000 65536"/>
                  <a:gd name="T21" fmla="*/ 0 w 25"/>
                  <a:gd name="T22" fmla="*/ 0 h 26"/>
                  <a:gd name="T23" fmla="*/ 25 w 25"/>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6">
                    <a:moveTo>
                      <a:pt x="25" y="7"/>
                    </a:moveTo>
                    <a:lnTo>
                      <a:pt x="0" y="0"/>
                    </a:lnTo>
                    <a:lnTo>
                      <a:pt x="3" y="26"/>
                    </a:lnTo>
                    <a:lnTo>
                      <a:pt x="16" y="26"/>
                    </a:lnTo>
                    <a:lnTo>
                      <a:pt x="25" y="22"/>
                    </a:lnTo>
                    <a:lnTo>
                      <a:pt x="25" y="7"/>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26" name="Freeform 394"/>
              <p:cNvSpPr>
                <a:spLocks/>
              </p:cNvSpPr>
              <p:nvPr/>
            </p:nvSpPr>
            <p:spPr bwMode="auto">
              <a:xfrm>
                <a:off x="1230" y="2799"/>
                <a:ext cx="25" cy="32"/>
              </a:xfrm>
              <a:custGeom>
                <a:avLst/>
                <a:gdLst>
                  <a:gd name="T0" fmla="*/ 22 w 25"/>
                  <a:gd name="T1" fmla="*/ 6 h 32"/>
                  <a:gd name="T2" fmla="*/ 12 w 25"/>
                  <a:gd name="T3" fmla="*/ 3 h 32"/>
                  <a:gd name="T4" fmla="*/ 12 w 25"/>
                  <a:gd name="T5" fmla="*/ 3 h 32"/>
                  <a:gd name="T6" fmla="*/ 0 w 25"/>
                  <a:gd name="T7" fmla="*/ 0 h 32"/>
                  <a:gd name="T8" fmla="*/ 3 w 25"/>
                  <a:gd name="T9" fmla="*/ 22 h 32"/>
                  <a:gd name="T10" fmla="*/ 19 w 25"/>
                  <a:gd name="T11" fmla="*/ 28 h 32"/>
                  <a:gd name="T12" fmla="*/ 19 w 25"/>
                  <a:gd name="T13" fmla="*/ 28 h 32"/>
                  <a:gd name="T14" fmla="*/ 25 w 25"/>
                  <a:gd name="T15" fmla="*/ 32 h 32"/>
                  <a:gd name="T16" fmla="*/ 22 w 25"/>
                  <a:gd name="T17" fmla="*/ 6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32"/>
                  <a:gd name="T29" fmla="*/ 25 w 25"/>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32">
                    <a:moveTo>
                      <a:pt x="22" y="6"/>
                    </a:moveTo>
                    <a:lnTo>
                      <a:pt x="12" y="3"/>
                    </a:lnTo>
                    <a:lnTo>
                      <a:pt x="0" y="0"/>
                    </a:lnTo>
                    <a:lnTo>
                      <a:pt x="3" y="22"/>
                    </a:lnTo>
                    <a:lnTo>
                      <a:pt x="19" y="28"/>
                    </a:lnTo>
                    <a:lnTo>
                      <a:pt x="25" y="32"/>
                    </a:lnTo>
                    <a:lnTo>
                      <a:pt x="22" y="6"/>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27" name="Freeform 395"/>
              <p:cNvSpPr>
                <a:spLocks/>
              </p:cNvSpPr>
              <p:nvPr/>
            </p:nvSpPr>
            <p:spPr bwMode="auto">
              <a:xfrm>
                <a:off x="1208" y="2799"/>
                <a:ext cx="25" cy="22"/>
              </a:xfrm>
              <a:custGeom>
                <a:avLst/>
                <a:gdLst>
                  <a:gd name="T0" fmla="*/ 22 w 25"/>
                  <a:gd name="T1" fmla="*/ 0 h 22"/>
                  <a:gd name="T2" fmla="*/ 22 w 25"/>
                  <a:gd name="T3" fmla="*/ 0 h 22"/>
                  <a:gd name="T4" fmla="*/ 15 w 25"/>
                  <a:gd name="T5" fmla="*/ 0 h 22"/>
                  <a:gd name="T6" fmla="*/ 0 w 25"/>
                  <a:gd name="T7" fmla="*/ 3 h 22"/>
                  <a:gd name="T8" fmla="*/ 3 w 25"/>
                  <a:gd name="T9" fmla="*/ 16 h 22"/>
                  <a:gd name="T10" fmla="*/ 25 w 25"/>
                  <a:gd name="T11" fmla="*/ 22 h 22"/>
                  <a:gd name="T12" fmla="*/ 22 w 25"/>
                  <a:gd name="T13" fmla="*/ 0 h 22"/>
                  <a:gd name="T14" fmla="*/ 0 60000 65536"/>
                  <a:gd name="T15" fmla="*/ 0 60000 65536"/>
                  <a:gd name="T16" fmla="*/ 0 60000 65536"/>
                  <a:gd name="T17" fmla="*/ 0 60000 65536"/>
                  <a:gd name="T18" fmla="*/ 0 60000 65536"/>
                  <a:gd name="T19" fmla="*/ 0 60000 65536"/>
                  <a:gd name="T20" fmla="*/ 0 60000 65536"/>
                  <a:gd name="T21" fmla="*/ 0 w 25"/>
                  <a:gd name="T22" fmla="*/ 0 h 22"/>
                  <a:gd name="T23" fmla="*/ 25 w 25"/>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2">
                    <a:moveTo>
                      <a:pt x="22" y="0"/>
                    </a:moveTo>
                    <a:lnTo>
                      <a:pt x="22" y="0"/>
                    </a:lnTo>
                    <a:lnTo>
                      <a:pt x="15" y="0"/>
                    </a:lnTo>
                    <a:lnTo>
                      <a:pt x="0" y="3"/>
                    </a:lnTo>
                    <a:lnTo>
                      <a:pt x="3" y="16"/>
                    </a:lnTo>
                    <a:lnTo>
                      <a:pt x="25" y="22"/>
                    </a:lnTo>
                    <a:lnTo>
                      <a:pt x="22" y="0"/>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28" name="Freeform 396"/>
              <p:cNvSpPr>
                <a:spLocks/>
              </p:cNvSpPr>
              <p:nvPr/>
            </p:nvSpPr>
            <p:spPr bwMode="auto">
              <a:xfrm>
                <a:off x="1189" y="2802"/>
                <a:ext cx="22" cy="13"/>
              </a:xfrm>
              <a:custGeom>
                <a:avLst/>
                <a:gdLst>
                  <a:gd name="T0" fmla="*/ 19 w 22"/>
                  <a:gd name="T1" fmla="*/ 0 h 13"/>
                  <a:gd name="T2" fmla="*/ 0 w 22"/>
                  <a:gd name="T3" fmla="*/ 3 h 13"/>
                  <a:gd name="T4" fmla="*/ 0 w 22"/>
                  <a:gd name="T5" fmla="*/ 3 h 13"/>
                  <a:gd name="T6" fmla="*/ 0 w 22"/>
                  <a:gd name="T7" fmla="*/ 3 h 13"/>
                  <a:gd name="T8" fmla="*/ 0 w 22"/>
                  <a:gd name="T9" fmla="*/ 3 h 13"/>
                  <a:gd name="T10" fmla="*/ 6 w 22"/>
                  <a:gd name="T11" fmla="*/ 6 h 13"/>
                  <a:gd name="T12" fmla="*/ 22 w 22"/>
                  <a:gd name="T13" fmla="*/ 13 h 13"/>
                  <a:gd name="T14" fmla="*/ 19 w 22"/>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3"/>
                  <a:gd name="T26" fmla="*/ 22 w 22"/>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3">
                    <a:moveTo>
                      <a:pt x="19" y="0"/>
                    </a:moveTo>
                    <a:lnTo>
                      <a:pt x="0" y="3"/>
                    </a:lnTo>
                    <a:lnTo>
                      <a:pt x="6" y="6"/>
                    </a:lnTo>
                    <a:lnTo>
                      <a:pt x="22" y="13"/>
                    </a:lnTo>
                    <a:lnTo>
                      <a:pt x="19" y="0"/>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29" name="Freeform 397"/>
              <p:cNvSpPr>
                <a:spLocks/>
              </p:cNvSpPr>
              <p:nvPr/>
            </p:nvSpPr>
            <p:spPr bwMode="auto">
              <a:xfrm>
                <a:off x="1233" y="2827"/>
                <a:ext cx="13" cy="10"/>
              </a:xfrm>
              <a:custGeom>
                <a:avLst/>
                <a:gdLst>
                  <a:gd name="T0" fmla="*/ 0 w 13"/>
                  <a:gd name="T1" fmla="*/ 0 h 10"/>
                  <a:gd name="T2" fmla="*/ 0 w 13"/>
                  <a:gd name="T3" fmla="*/ 10 h 10"/>
                  <a:gd name="T4" fmla="*/ 9 w 13"/>
                  <a:gd name="T5" fmla="*/ 10 h 10"/>
                  <a:gd name="T6" fmla="*/ 9 w 13"/>
                  <a:gd name="T7" fmla="*/ 10 h 10"/>
                  <a:gd name="T8" fmla="*/ 13 w 13"/>
                  <a:gd name="T9" fmla="*/ 7 h 10"/>
                  <a:gd name="T10" fmla="*/ 13 w 13"/>
                  <a:gd name="T11" fmla="*/ 7 h 10"/>
                  <a:gd name="T12" fmla="*/ 3 w 13"/>
                  <a:gd name="T13" fmla="*/ 4 h 10"/>
                  <a:gd name="T14" fmla="*/ 0 w 13"/>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0"/>
                  <a:gd name="T26" fmla="*/ 13 w 13"/>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0">
                    <a:moveTo>
                      <a:pt x="0" y="0"/>
                    </a:moveTo>
                    <a:lnTo>
                      <a:pt x="0" y="10"/>
                    </a:lnTo>
                    <a:lnTo>
                      <a:pt x="9" y="10"/>
                    </a:lnTo>
                    <a:lnTo>
                      <a:pt x="13" y="7"/>
                    </a:lnTo>
                    <a:lnTo>
                      <a:pt x="3" y="4"/>
                    </a:lnTo>
                    <a:lnTo>
                      <a:pt x="0"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30" name="Freeform 398"/>
              <p:cNvSpPr>
                <a:spLocks/>
              </p:cNvSpPr>
              <p:nvPr/>
            </p:nvSpPr>
            <p:spPr bwMode="auto">
              <a:xfrm>
                <a:off x="1211" y="2821"/>
                <a:ext cx="22" cy="22"/>
              </a:xfrm>
              <a:custGeom>
                <a:avLst/>
                <a:gdLst>
                  <a:gd name="T0" fmla="*/ 22 w 22"/>
                  <a:gd name="T1" fmla="*/ 6 h 22"/>
                  <a:gd name="T2" fmla="*/ 0 w 22"/>
                  <a:gd name="T3" fmla="*/ 0 h 22"/>
                  <a:gd name="T4" fmla="*/ 0 w 22"/>
                  <a:gd name="T5" fmla="*/ 22 h 22"/>
                  <a:gd name="T6" fmla="*/ 22 w 22"/>
                  <a:gd name="T7" fmla="*/ 16 h 22"/>
                  <a:gd name="T8" fmla="*/ 22 w 22"/>
                  <a:gd name="T9" fmla="*/ 6 h 22"/>
                  <a:gd name="T10" fmla="*/ 0 60000 65536"/>
                  <a:gd name="T11" fmla="*/ 0 60000 65536"/>
                  <a:gd name="T12" fmla="*/ 0 60000 65536"/>
                  <a:gd name="T13" fmla="*/ 0 60000 65536"/>
                  <a:gd name="T14" fmla="*/ 0 60000 65536"/>
                  <a:gd name="T15" fmla="*/ 0 w 22"/>
                  <a:gd name="T16" fmla="*/ 0 h 22"/>
                  <a:gd name="T17" fmla="*/ 22 w 22"/>
                  <a:gd name="T18" fmla="*/ 22 h 22"/>
                </a:gdLst>
                <a:ahLst/>
                <a:cxnLst>
                  <a:cxn ang="T10">
                    <a:pos x="T0" y="T1"/>
                  </a:cxn>
                  <a:cxn ang="T11">
                    <a:pos x="T2" y="T3"/>
                  </a:cxn>
                  <a:cxn ang="T12">
                    <a:pos x="T4" y="T5"/>
                  </a:cxn>
                  <a:cxn ang="T13">
                    <a:pos x="T6" y="T7"/>
                  </a:cxn>
                  <a:cxn ang="T14">
                    <a:pos x="T8" y="T9"/>
                  </a:cxn>
                </a:cxnLst>
                <a:rect l="T15" t="T16" r="T17" b="T18"/>
                <a:pathLst>
                  <a:path w="22" h="22">
                    <a:moveTo>
                      <a:pt x="22" y="6"/>
                    </a:moveTo>
                    <a:lnTo>
                      <a:pt x="0" y="0"/>
                    </a:lnTo>
                    <a:lnTo>
                      <a:pt x="0" y="22"/>
                    </a:lnTo>
                    <a:lnTo>
                      <a:pt x="22" y="16"/>
                    </a:lnTo>
                    <a:lnTo>
                      <a:pt x="22" y="6"/>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31" name="Freeform 399"/>
              <p:cNvSpPr>
                <a:spLocks/>
              </p:cNvSpPr>
              <p:nvPr/>
            </p:nvSpPr>
            <p:spPr bwMode="auto">
              <a:xfrm>
                <a:off x="1189" y="2812"/>
                <a:ext cx="22" cy="31"/>
              </a:xfrm>
              <a:custGeom>
                <a:avLst/>
                <a:gdLst>
                  <a:gd name="T0" fmla="*/ 22 w 22"/>
                  <a:gd name="T1" fmla="*/ 9 h 31"/>
                  <a:gd name="T2" fmla="*/ 0 w 22"/>
                  <a:gd name="T3" fmla="*/ 0 h 31"/>
                  <a:gd name="T4" fmla="*/ 0 w 22"/>
                  <a:gd name="T5" fmla="*/ 28 h 31"/>
                  <a:gd name="T6" fmla="*/ 0 w 22"/>
                  <a:gd name="T7" fmla="*/ 28 h 31"/>
                  <a:gd name="T8" fmla="*/ 0 w 22"/>
                  <a:gd name="T9" fmla="*/ 28 h 31"/>
                  <a:gd name="T10" fmla="*/ 12 w 22"/>
                  <a:gd name="T11" fmla="*/ 31 h 31"/>
                  <a:gd name="T12" fmla="*/ 22 w 22"/>
                  <a:gd name="T13" fmla="*/ 31 h 31"/>
                  <a:gd name="T14" fmla="*/ 22 w 22"/>
                  <a:gd name="T15" fmla="*/ 31 h 31"/>
                  <a:gd name="T16" fmla="*/ 22 w 22"/>
                  <a:gd name="T17" fmla="*/ 9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31"/>
                  <a:gd name="T29" fmla="*/ 22 w 22"/>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31">
                    <a:moveTo>
                      <a:pt x="22" y="9"/>
                    </a:moveTo>
                    <a:lnTo>
                      <a:pt x="0" y="0"/>
                    </a:lnTo>
                    <a:lnTo>
                      <a:pt x="0" y="28"/>
                    </a:lnTo>
                    <a:lnTo>
                      <a:pt x="12" y="31"/>
                    </a:lnTo>
                    <a:lnTo>
                      <a:pt x="22" y="31"/>
                    </a:lnTo>
                    <a:lnTo>
                      <a:pt x="22" y="9"/>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32" name="Freeform 400"/>
              <p:cNvSpPr>
                <a:spLocks/>
              </p:cNvSpPr>
              <p:nvPr/>
            </p:nvSpPr>
            <p:spPr bwMode="auto">
              <a:xfrm>
                <a:off x="1163" y="2808"/>
                <a:ext cx="26" cy="32"/>
              </a:xfrm>
              <a:custGeom>
                <a:avLst/>
                <a:gdLst>
                  <a:gd name="T0" fmla="*/ 26 w 26"/>
                  <a:gd name="T1" fmla="*/ 4 h 32"/>
                  <a:gd name="T2" fmla="*/ 23 w 26"/>
                  <a:gd name="T3" fmla="*/ 4 h 32"/>
                  <a:gd name="T4" fmla="*/ 23 w 26"/>
                  <a:gd name="T5" fmla="*/ 4 h 32"/>
                  <a:gd name="T6" fmla="*/ 0 w 26"/>
                  <a:gd name="T7" fmla="*/ 0 h 32"/>
                  <a:gd name="T8" fmla="*/ 4 w 26"/>
                  <a:gd name="T9" fmla="*/ 23 h 32"/>
                  <a:gd name="T10" fmla="*/ 26 w 26"/>
                  <a:gd name="T11" fmla="*/ 32 h 32"/>
                  <a:gd name="T12" fmla="*/ 26 w 26"/>
                  <a:gd name="T13" fmla="*/ 4 h 32"/>
                  <a:gd name="T14" fmla="*/ 0 60000 65536"/>
                  <a:gd name="T15" fmla="*/ 0 60000 65536"/>
                  <a:gd name="T16" fmla="*/ 0 60000 65536"/>
                  <a:gd name="T17" fmla="*/ 0 60000 65536"/>
                  <a:gd name="T18" fmla="*/ 0 60000 65536"/>
                  <a:gd name="T19" fmla="*/ 0 60000 65536"/>
                  <a:gd name="T20" fmla="*/ 0 60000 65536"/>
                  <a:gd name="T21" fmla="*/ 0 w 26"/>
                  <a:gd name="T22" fmla="*/ 0 h 32"/>
                  <a:gd name="T23" fmla="*/ 26 w 2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2">
                    <a:moveTo>
                      <a:pt x="26" y="4"/>
                    </a:moveTo>
                    <a:lnTo>
                      <a:pt x="23" y="4"/>
                    </a:lnTo>
                    <a:lnTo>
                      <a:pt x="0" y="0"/>
                    </a:lnTo>
                    <a:lnTo>
                      <a:pt x="4" y="23"/>
                    </a:lnTo>
                    <a:lnTo>
                      <a:pt x="26" y="32"/>
                    </a:lnTo>
                    <a:lnTo>
                      <a:pt x="26" y="4"/>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33" name="Freeform 401"/>
              <p:cNvSpPr>
                <a:spLocks/>
              </p:cNvSpPr>
              <p:nvPr/>
            </p:nvSpPr>
            <p:spPr bwMode="auto">
              <a:xfrm>
                <a:off x="1144" y="2808"/>
                <a:ext cx="23" cy="23"/>
              </a:xfrm>
              <a:custGeom>
                <a:avLst/>
                <a:gdLst>
                  <a:gd name="T0" fmla="*/ 19 w 23"/>
                  <a:gd name="T1" fmla="*/ 0 h 23"/>
                  <a:gd name="T2" fmla="*/ 19 w 23"/>
                  <a:gd name="T3" fmla="*/ 0 h 23"/>
                  <a:gd name="T4" fmla="*/ 19 w 23"/>
                  <a:gd name="T5" fmla="*/ 0 h 23"/>
                  <a:gd name="T6" fmla="*/ 0 w 23"/>
                  <a:gd name="T7" fmla="*/ 7 h 23"/>
                  <a:gd name="T8" fmla="*/ 0 w 23"/>
                  <a:gd name="T9" fmla="*/ 16 h 23"/>
                  <a:gd name="T10" fmla="*/ 23 w 23"/>
                  <a:gd name="T11" fmla="*/ 23 h 23"/>
                  <a:gd name="T12" fmla="*/ 19 w 23"/>
                  <a:gd name="T13" fmla="*/ 0 h 23"/>
                  <a:gd name="T14" fmla="*/ 0 60000 65536"/>
                  <a:gd name="T15" fmla="*/ 0 60000 65536"/>
                  <a:gd name="T16" fmla="*/ 0 60000 65536"/>
                  <a:gd name="T17" fmla="*/ 0 60000 65536"/>
                  <a:gd name="T18" fmla="*/ 0 60000 65536"/>
                  <a:gd name="T19" fmla="*/ 0 60000 65536"/>
                  <a:gd name="T20" fmla="*/ 0 60000 65536"/>
                  <a:gd name="T21" fmla="*/ 0 w 23"/>
                  <a:gd name="T22" fmla="*/ 0 h 23"/>
                  <a:gd name="T23" fmla="*/ 23 w 23"/>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3">
                    <a:moveTo>
                      <a:pt x="19" y="0"/>
                    </a:moveTo>
                    <a:lnTo>
                      <a:pt x="19" y="0"/>
                    </a:lnTo>
                    <a:lnTo>
                      <a:pt x="0" y="7"/>
                    </a:lnTo>
                    <a:lnTo>
                      <a:pt x="0" y="16"/>
                    </a:lnTo>
                    <a:lnTo>
                      <a:pt x="23" y="23"/>
                    </a:lnTo>
                    <a:lnTo>
                      <a:pt x="19" y="0"/>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34" name="Freeform 402"/>
              <p:cNvSpPr>
                <a:spLocks/>
              </p:cNvSpPr>
              <p:nvPr/>
            </p:nvSpPr>
            <p:spPr bwMode="auto">
              <a:xfrm>
                <a:off x="1129" y="2815"/>
                <a:ext cx="15" cy="9"/>
              </a:xfrm>
              <a:custGeom>
                <a:avLst/>
                <a:gdLst>
                  <a:gd name="T0" fmla="*/ 15 w 15"/>
                  <a:gd name="T1" fmla="*/ 0 h 9"/>
                  <a:gd name="T2" fmla="*/ 0 w 15"/>
                  <a:gd name="T3" fmla="*/ 0 h 9"/>
                  <a:gd name="T4" fmla="*/ 0 w 15"/>
                  <a:gd name="T5" fmla="*/ 0 h 9"/>
                  <a:gd name="T6" fmla="*/ 0 w 15"/>
                  <a:gd name="T7" fmla="*/ 3 h 9"/>
                  <a:gd name="T8" fmla="*/ 0 w 15"/>
                  <a:gd name="T9" fmla="*/ 3 h 9"/>
                  <a:gd name="T10" fmla="*/ 6 w 15"/>
                  <a:gd name="T11" fmla="*/ 6 h 9"/>
                  <a:gd name="T12" fmla="*/ 15 w 15"/>
                  <a:gd name="T13" fmla="*/ 9 h 9"/>
                  <a:gd name="T14" fmla="*/ 15 w 15"/>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9"/>
                  <a:gd name="T26" fmla="*/ 15 w 15"/>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9">
                    <a:moveTo>
                      <a:pt x="15" y="0"/>
                    </a:moveTo>
                    <a:lnTo>
                      <a:pt x="0" y="0"/>
                    </a:lnTo>
                    <a:lnTo>
                      <a:pt x="0" y="3"/>
                    </a:lnTo>
                    <a:lnTo>
                      <a:pt x="6" y="6"/>
                    </a:lnTo>
                    <a:lnTo>
                      <a:pt x="15" y="9"/>
                    </a:lnTo>
                    <a:lnTo>
                      <a:pt x="15"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35" name="Freeform 403"/>
              <p:cNvSpPr>
                <a:spLocks/>
              </p:cNvSpPr>
              <p:nvPr/>
            </p:nvSpPr>
            <p:spPr bwMode="auto">
              <a:xfrm>
                <a:off x="1167" y="2837"/>
                <a:ext cx="19" cy="13"/>
              </a:xfrm>
              <a:custGeom>
                <a:avLst/>
                <a:gdLst>
                  <a:gd name="T0" fmla="*/ 0 w 19"/>
                  <a:gd name="T1" fmla="*/ 0 h 13"/>
                  <a:gd name="T2" fmla="*/ 0 w 19"/>
                  <a:gd name="T3" fmla="*/ 13 h 13"/>
                  <a:gd name="T4" fmla="*/ 15 w 19"/>
                  <a:gd name="T5" fmla="*/ 9 h 13"/>
                  <a:gd name="T6" fmla="*/ 15 w 19"/>
                  <a:gd name="T7" fmla="*/ 9 h 13"/>
                  <a:gd name="T8" fmla="*/ 19 w 19"/>
                  <a:gd name="T9" fmla="*/ 9 h 13"/>
                  <a:gd name="T10" fmla="*/ 19 w 19"/>
                  <a:gd name="T11" fmla="*/ 9 h 13"/>
                  <a:gd name="T12" fmla="*/ 12 w 19"/>
                  <a:gd name="T13" fmla="*/ 6 h 13"/>
                  <a:gd name="T14" fmla="*/ 0 w 19"/>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3"/>
                  <a:gd name="T26" fmla="*/ 19 w 19"/>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3">
                    <a:moveTo>
                      <a:pt x="0" y="0"/>
                    </a:moveTo>
                    <a:lnTo>
                      <a:pt x="0" y="13"/>
                    </a:lnTo>
                    <a:lnTo>
                      <a:pt x="15" y="9"/>
                    </a:lnTo>
                    <a:lnTo>
                      <a:pt x="19" y="9"/>
                    </a:lnTo>
                    <a:lnTo>
                      <a:pt x="12" y="6"/>
                    </a:lnTo>
                    <a:lnTo>
                      <a:pt x="0" y="0"/>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36" name="Freeform 404"/>
              <p:cNvSpPr>
                <a:spLocks/>
              </p:cNvSpPr>
              <p:nvPr/>
            </p:nvSpPr>
            <p:spPr bwMode="auto">
              <a:xfrm>
                <a:off x="1144" y="2831"/>
                <a:ext cx="23" cy="25"/>
              </a:xfrm>
              <a:custGeom>
                <a:avLst/>
                <a:gdLst>
                  <a:gd name="T0" fmla="*/ 23 w 23"/>
                  <a:gd name="T1" fmla="*/ 6 h 25"/>
                  <a:gd name="T2" fmla="*/ 0 w 23"/>
                  <a:gd name="T3" fmla="*/ 0 h 25"/>
                  <a:gd name="T4" fmla="*/ 0 w 23"/>
                  <a:gd name="T5" fmla="*/ 25 h 25"/>
                  <a:gd name="T6" fmla="*/ 0 w 23"/>
                  <a:gd name="T7" fmla="*/ 25 h 25"/>
                  <a:gd name="T8" fmla="*/ 4 w 23"/>
                  <a:gd name="T9" fmla="*/ 25 h 25"/>
                  <a:gd name="T10" fmla="*/ 23 w 23"/>
                  <a:gd name="T11" fmla="*/ 19 h 25"/>
                  <a:gd name="T12" fmla="*/ 23 w 23"/>
                  <a:gd name="T13" fmla="*/ 6 h 25"/>
                  <a:gd name="T14" fmla="*/ 0 60000 65536"/>
                  <a:gd name="T15" fmla="*/ 0 60000 65536"/>
                  <a:gd name="T16" fmla="*/ 0 60000 65536"/>
                  <a:gd name="T17" fmla="*/ 0 60000 65536"/>
                  <a:gd name="T18" fmla="*/ 0 60000 65536"/>
                  <a:gd name="T19" fmla="*/ 0 60000 65536"/>
                  <a:gd name="T20" fmla="*/ 0 60000 65536"/>
                  <a:gd name="T21" fmla="*/ 0 w 23"/>
                  <a:gd name="T22" fmla="*/ 0 h 25"/>
                  <a:gd name="T23" fmla="*/ 23 w 2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5">
                    <a:moveTo>
                      <a:pt x="23" y="6"/>
                    </a:moveTo>
                    <a:lnTo>
                      <a:pt x="0" y="0"/>
                    </a:lnTo>
                    <a:lnTo>
                      <a:pt x="0" y="25"/>
                    </a:lnTo>
                    <a:lnTo>
                      <a:pt x="4" y="25"/>
                    </a:lnTo>
                    <a:lnTo>
                      <a:pt x="23" y="19"/>
                    </a:lnTo>
                    <a:lnTo>
                      <a:pt x="23" y="6"/>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437" name="Freeform 405"/>
              <p:cNvSpPr>
                <a:spLocks/>
              </p:cNvSpPr>
              <p:nvPr/>
            </p:nvSpPr>
            <p:spPr bwMode="auto">
              <a:xfrm>
                <a:off x="1122" y="2824"/>
                <a:ext cx="22" cy="32"/>
              </a:xfrm>
              <a:custGeom>
                <a:avLst/>
                <a:gdLst>
                  <a:gd name="T0" fmla="*/ 22 w 22"/>
                  <a:gd name="T1" fmla="*/ 7 h 32"/>
                  <a:gd name="T2" fmla="*/ 0 w 22"/>
                  <a:gd name="T3" fmla="*/ 0 h 32"/>
                  <a:gd name="T4" fmla="*/ 0 w 22"/>
                  <a:gd name="T5" fmla="*/ 0 h 32"/>
                  <a:gd name="T6" fmla="*/ 0 w 22"/>
                  <a:gd name="T7" fmla="*/ 0 h 32"/>
                  <a:gd name="T8" fmla="*/ 0 w 22"/>
                  <a:gd name="T9" fmla="*/ 26 h 32"/>
                  <a:gd name="T10" fmla="*/ 3 w 22"/>
                  <a:gd name="T11" fmla="*/ 29 h 32"/>
                  <a:gd name="T12" fmla="*/ 3 w 22"/>
                  <a:gd name="T13" fmla="*/ 29 h 32"/>
                  <a:gd name="T14" fmla="*/ 22 w 22"/>
                  <a:gd name="T15" fmla="*/ 32 h 32"/>
                  <a:gd name="T16" fmla="*/ 22 w 22"/>
                  <a:gd name="T17" fmla="*/ 7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32"/>
                  <a:gd name="T29" fmla="*/ 22 w 22"/>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32">
                    <a:moveTo>
                      <a:pt x="22" y="7"/>
                    </a:moveTo>
                    <a:lnTo>
                      <a:pt x="0" y="0"/>
                    </a:lnTo>
                    <a:lnTo>
                      <a:pt x="0" y="26"/>
                    </a:lnTo>
                    <a:lnTo>
                      <a:pt x="3" y="29"/>
                    </a:lnTo>
                    <a:lnTo>
                      <a:pt x="22" y="32"/>
                    </a:lnTo>
                    <a:lnTo>
                      <a:pt x="22" y="7"/>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grpSp>
        <p:grpSp>
          <p:nvGrpSpPr>
            <p:cNvPr id="90" name="Group 621"/>
            <p:cNvGrpSpPr>
              <a:grpSpLocks/>
            </p:cNvGrpSpPr>
            <p:nvPr/>
          </p:nvGrpSpPr>
          <p:grpSpPr bwMode="auto">
            <a:xfrm>
              <a:off x="627068" y="4408483"/>
              <a:ext cx="2309830" cy="673100"/>
              <a:chOff x="627063" y="4408488"/>
              <a:chExt cx="2309813" cy="673100"/>
            </a:xfrm>
          </p:grpSpPr>
          <p:sp>
            <p:nvSpPr>
              <p:cNvPr id="102" name="Freeform 407"/>
              <p:cNvSpPr>
                <a:spLocks/>
              </p:cNvSpPr>
              <p:nvPr/>
            </p:nvSpPr>
            <p:spPr bwMode="auto">
              <a:xfrm>
                <a:off x="1746250" y="4478338"/>
                <a:ext cx="34925" cy="46038"/>
              </a:xfrm>
              <a:custGeom>
                <a:avLst/>
                <a:gdLst>
                  <a:gd name="T0" fmla="*/ 22 w 22"/>
                  <a:gd name="T1" fmla="*/ 3 h 29"/>
                  <a:gd name="T2" fmla="*/ 22 w 22"/>
                  <a:gd name="T3" fmla="*/ 3 h 29"/>
                  <a:gd name="T4" fmla="*/ 3 w 22"/>
                  <a:gd name="T5" fmla="*/ 0 h 29"/>
                  <a:gd name="T6" fmla="*/ 0 w 22"/>
                  <a:gd name="T7" fmla="*/ 0 h 29"/>
                  <a:gd name="T8" fmla="*/ 0 w 22"/>
                  <a:gd name="T9" fmla="*/ 22 h 29"/>
                  <a:gd name="T10" fmla="*/ 22 w 22"/>
                  <a:gd name="T11" fmla="*/ 29 h 29"/>
                  <a:gd name="T12" fmla="*/ 22 w 22"/>
                  <a:gd name="T13" fmla="*/ 3 h 29"/>
                  <a:gd name="T14" fmla="*/ 0 60000 65536"/>
                  <a:gd name="T15" fmla="*/ 0 60000 65536"/>
                  <a:gd name="T16" fmla="*/ 0 60000 65536"/>
                  <a:gd name="T17" fmla="*/ 0 60000 65536"/>
                  <a:gd name="T18" fmla="*/ 0 60000 65536"/>
                  <a:gd name="T19" fmla="*/ 0 60000 65536"/>
                  <a:gd name="T20" fmla="*/ 0 60000 65536"/>
                  <a:gd name="T21" fmla="*/ 0 w 22"/>
                  <a:gd name="T22" fmla="*/ 0 h 29"/>
                  <a:gd name="T23" fmla="*/ 22 w 22"/>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9">
                    <a:moveTo>
                      <a:pt x="22" y="3"/>
                    </a:moveTo>
                    <a:lnTo>
                      <a:pt x="22" y="3"/>
                    </a:lnTo>
                    <a:lnTo>
                      <a:pt x="3" y="0"/>
                    </a:lnTo>
                    <a:lnTo>
                      <a:pt x="0" y="0"/>
                    </a:lnTo>
                    <a:lnTo>
                      <a:pt x="0" y="22"/>
                    </a:lnTo>
                    <a:lnTo>
                      <a:pt x="22" y="29"/>
                    </a:lnTo>
                    <a:lnTo>
                      <a:pt x="22" y="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03" name="Freeform 408"/>
              <p:cNvSpPr>
                <a:spLocks/>
              </p:cNvSpPr>
              <p:nvPr/>
            </p:nvSpPr>
            <p:spPr bwMode="auto">
              <a:xfrm>
                <a:off x="1690688" y="4478338"/>
                <a:ext cx="55563" cy="34925"/>
              </a:xfrm>
              <a:custGeom>
                <a:avLst/>
                <a:gdLst>
                  <a:gd name="T0" fmla="*/ 35 w 35"/>
                  <a:gd name="T1" fmla="*/ 0 h 22"/>
                  <a:gd name="T2" fmla="*/ 3 w 35"/>
                  <a:gd name="T3" fmla="*/ 6 h 22"/>
                  <a:gd name="T4" fmla="*/ 3 w 35"/>
                  <a:gd name="T5" fmla="*/ 6 h 22"/>
                  <a:gd name="T6" fmla="*/ 0 w 35"/>
                  <a:gd name="T7" fmla="*/ 6 h 22"/>
                  <a:gd name="T8" fmla="*/ 0 w 35"/>
                  <a:gd name="T9" fmla="*/ 10 h 22"/>
                  <a:gd name="T10" fmla="*/ 7 w 35"/>
                  <a:gd name="T11" fmla="*/ 13 h 22"/>
                  <a:gd name="T12" fmla="*/ 35 w 35"/>
                  <a:gd name="T13" fmla="*/ 22 h 22"/>
                  <a:gd name="T14" fmla="*/ 35 w 35"/>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22"/>
                  <a:gd name="T26" fmla="*/ 35 w 3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22">
                    <a:moveTo>
                      <a:pt x="35" y="0"/>
                    </a:moveTo>
                    <a:lnTo>
                      <a:pt x="3" y="6"/>
                    </a:lnTo>
                    <a:lnTo>
                      <a:pt x="0" y="6"/>
                    </a:lnTo>
                    <a:lnTo>
                      <a:pt x="0" y="10"/>
                    </a:lnTo>
                    <a:lnTo>
                      <a:pt x="7" y="13"/>
                    </a:lnTo>
                    <a:lnTo>
                      <a:pt x="35" y="22"/>
                    </a:lnTo>
                    <a:lnTo>
                      <a:pt x="35"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04" name="Rectangle 409"/>
              <p:cNvSpPr>
                <a:spLocks noChangeArrowheads="1"/>
              </p:cNvSpPr>
              <p:nvPr/>
            </p:nvSpPr>
            <p:spPr bwMode="auto">
              <a:xfrm>
                <a:off x="1781175" y="4538663"/>
                <a:ext cx="1588" cy="1588"/>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ko-KR" altLang="ko-KR"/>
              </a:p>
            </p:txBody>
          </p:sp>
          <p:sp>
            <p:nvSpPr>
              <p:cNvPr id="106" name="Freeform 410"/>
              <p:cNvSpPr>
                <a:spLocks/>
              </p:cNvSpPr>
              <p:nvPr/>
            </p:nvSpPr>
            <p:spPr bwMode="auto">
              <a:xfrm>
                <a:off x="1746250" y="4524376"/>
                <a:ext cx="34925" cy="23813"/>
              </a:xfrm>
              <a:custGeom>
                <a:avLst/>
                <a:gdLst>
                  <a:gd name="T0" fmla="*/ 16 w 22"/>
                  <a:gd name="T1" fmla="*/ 6 h 15"/>
                  <a:gd name="T2" fmla="*/ 0 w 22"/>
                  <a:gd name="T3" fmla="*/ 0 h 15"/>
                  <a:gd name="T4" fmla="*/ 0 w 22"/>
                  <a:gd name="T5" fmla="*/ 15 h 15"/>
                  <a:gd name="T6" fmla="*/ 19 w 22"/>
                  <a:gd name="T7" fmla="*/ 9 h 15"/>
                  <a:gd name="T8" fmla="*/ 19 w 22"/>
                  <a:gd name="T9" fmla="*/ 9 h 15"/>
                  <a:gd name="T10" fmla="*/ 22 w 22"/>
                  <a:gd name="T11" fmla="*/ 9 h 15"/>
                  <a:gd name="T12" fmla="*/ 22 w 22"/>
                  <a:gd name="T13" fmla="*/ 9 h 15"/>
                  <a:gd name="T14" fmla="*/ 22 w 22"/>
                  <a:gd name="T15" fmla="*/ 9 h 15"/>
                  <a:gd name="T16" fmla="*/ 16 w 22"/>
                  <a:gd name="T17" fmla="*/ 6 h 15"/>
                  <a:gd name="T18" fmla="*/ 16 w 22"/>
                  <a:gd name="T19" fmla="*/ 6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15"/>
                  <a:gd name="T32" fmla="*/ 22 w 22"/>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15">
                    <a:moveTo>
                      <a:pt x="16" y="6"/>
                    </a:moveTo>
                    <a:lnTo>
                      <a:pt x="0" y="0"/>
                    </a:lnTo>
                    <a:lnTo>
                      <a:pt x="0" y="15"/>
                    </a:lnTo>
                    <a:lnTo>
                      <a:pt x="19" y="9"/>
                    </a:lnTo>
                    <a:lnTo>
                      <a:pt x="22" y="9"/>
                    </a:lnTo>
                    <a:lnTo>
                      <a:pt x="16" y="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09" name="Freeform 411"/>
              <p:cNvSpPr>
                <a:spLocks/>
              </p:cNvSpPr>
              <p:nvPr/>
            </p:nvSpPr>
            <p:spPr bwMode="auto">
              <a:xfrm>
                <a:off x="1655763" y="4498976"/>
                <a:ext cx="90488" cy="53975"/>
              </a:xfrm>
              <a:custGeom>
                <a:avLst/>
                <a:gdLst>
                  <a:gd name="T0" fmla="*/ 57 w 57"/>
                  <a:gd name="T1" fmla="*/ 16 h 34"/>
                  <a:gd name="T2" fmla="*/ 19 w 57"/>
                  <a:gd name="T3" fmla="*/ 3 h 34"/>
                  <a:gd name="T4" fmla="*/ 19 w 57"/>
                  <a:gd name="T5" fmla="*/ 3 h 34"/>
                  <a:gd name="T6" fmla="*/ 0 w 57"/>
                  <a:gd name="T7" fmla="*/ 0 h 34"/>
                  <a:gd name="T8" fmla="*/ 3 w 57"/>
                  <a:gd name="T9" fmla="*/ 25 h 34"/>
                  <a:gd name="T10" fmla="*/ 19 w 57"/>
                  <a:gd name="T11" fmla="*/ 31 h 34"/>
                  <a:gd name="T12" fmla="*/ 19 w 57"/>
                  <a:gd name="T13" fmla="*/ 31 h 34"/>
                  <a:gd name="T14" fmla="*/ 32 w 57"/>
                  <a:gd name="T15" fmla="*/ 34 h 34"/>
                  <a:gd name="T16" fmla="*/ 41 w 57"/>
                  <a:gd name="T17" fmla="*/ 34 h 34"/>
                  <a:gd name="T18" fmla="*/ 57 w 57"/>
                  <a:gd name="T19" fmla="*/ 31 h 34"/>
                  <a:gd name="T20" fmla="*/ 57 w 57"/>
                  <a:gd name="T21" fmla="*/ 16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4"/>
                  <a:gd name="T35" fmla="*/ 57 w 57"/>
                  <a:gd name="T36" fmla="*/ 34 h 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4">
                    <a:moveTo>
                      <a:pt x="57" y="16"/>
                    </a:moveTo>
                    <a:lnTo>
                      <a:pt x="19" y="3"/>
                    </a:lnTo>
                    <a:lnTo>
                      <a:pt x="0" y="0"/>
                    </a:lnTo>
                    <a:lnTo>
                      <a:pt x="3" y="25"/>
                    </a:lnTo>
                    <a:lnTo>
                      <a:pt x="19" y="31"/>
                    </a:lnTo>
                    <a:lnTo>
                      <a:pt x="32" y="34"/>
                    </a:lnTo>
                    <a:lnTo>
                      <a:pt x="41" y="34"/>
                    </a:lnTo>
                    <a:lnTo>
                      <a:pt x="57" y="31"/>
                    </a:lnTo>
                    <a:lnTo>
                      <a:pt x="57" y="1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10" name="Freeform 412"/>
              <p:cNvSpPr>
                <a:spLocks/>
              </p:cNvSpPr>
              <p:nvPr/>
            </p:nvSpPr>
            <p:spPr bwMode="auto">
              <a:xfrm>
                <a:off x="1590675" y="4498976"/>
                <a:ext cx="69850" cy="39688"/>
              </a:xfrm>
              <a:custGeom>
                <a:avLst/>
                <a:gdLst>
                  <a:gd name="T0" fmla="*/ 41 w 44"/>
                  <a:gd name="T1" fmla="*/ 0 h 25"/>
                  <a:gd name="T2" fmla="*/ 41 w 44"/>
                  <a:gd name="T3" fmla="*/ 0 h 25"/>
                  <a:gd name="T4" fmla="*/ 38 w 44"/>
                  <a:gd name="T5" fmla="*/ 0 h 25"/>
                  <a:gd name="T6" fmla="*/ 0 w 44"/>
                  <a:gd name="T7" fmla="*/ 6 h 25"/>
                  <a:gd name="T8" fmla="*/ 0 w 44"/>
                  <a:gd name="T9" fmla="*/ 6 h 25"/>
                  <a:gd name="T10" fmla="*/ 0 w 44"/>
                  <a:gd name="T11" fmla="*/ 6 h 25"/>
                  <a:gd name="T12" fmla="*/ 0 w 44"/>
                  <a:gd name="T13" fmla="*/ 9 h 25"/>
                  <a:gd name="T14" fmla="*/ 6 w 44"/>
                  <a:gd name="T15" fmla="*/ 12 h 25"/>
                  <a:gd name="T16" fmla="*/ 44 w 44"/>
                  <a:gd name="T17" fmla="*/ 25 h 25"/>
                  <a:gd name="T18" fmla="*/ 41 w 44"/>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25"/>
                  <a:gd name="T32" fmla="*/ 44 w 44"/>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25">
                    <a:moveTo>
                      <a:pt x="41" y="0"/>
                    </a:moveTo>
                    <a:lnTo>
                      <a:pt x="41" y="0"/>
                    </a:lnTo>
                    <a:lnTo>
                      <a:pt x="38" y="0"/>
                    </a:lnTo>
                    <a:lnTo>
                      <a:pt x="0" y="6"/>
                    </a:lnTo>
                    <a:lnTo>
                      <a:pt x="0" y="9"/>
                    </a:lnTo>
                    <a:lnTo>
                      <a:pt x="6" y="12"/>
                    </a:lnTo>
                    <a:lnTo>
                      <a:pt x="44" y="25"/>
                    </a:lnTo>
                    <a:lnTo>
                      <a:pt x="41" y="0"/>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11" name="Freeform 413"/>
              <p:cNvSpPr>
                <a:spLocks/>
              </p:cNvSpPr>
              <p:nvPr/>
            </p:nvSpPr>
            <p:spPr bwMode="auto">
              <a:xfrm>
                <a:off x="1660525" y="4548188"/>
                <a:ext cx="20638" cy="15875"/>
              </a:xfrm>
              <a:custGeom>
                <a:avLst/>
                <a:gdLst>
                  <a:gd name="T0" fmla="*/ 0 w 13"/>
                  <a:gd name="T1" fmla="*/ 0 h 10"/>
                  <a:gd name="T2" fmla="*/ 0 w 13"/>
                  <a:gd name="T3" fmla="*/ 10 h 10"/>
                  <a:gd name="T4" fmla="*/ 10 w 13"/>
                  <a:gd name="T5" fmla="*/ 10 h 10"/>
                  <a:gd name="T6" fmla="*/ 10 w 13"/>
                  <a:gd name="T7" fmla="*/ 10 h 10"/>
                  <a:gd name="T8" fmla="*/ 13 w 13"/>
                  <a:gd name="T9" fmla="*/ 7 h 10"/>
                  <a:gd name="T10" fmla="*/ 13 w 13"/>
                  <a:gd name="T11" fmla="*/ 7 h 10"/>
                  <a:gd name="T12" fmla="*/ 3 w 13"/>
                  <a:gd name="T13" fmla="*/ 3 h 10"/>
                  <a:gd name="T14" fmla="*/ 0 w 13"/>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0"/>
                  <a:gd name="T26" fmla="*/ 13 w 13"/>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0">
                    <a:moveTo>
                      <a:pt x="0" y="0"/>
                    </a:moveTo>
                    <a:lnTo>
                      <a:pt x="0" y="10"/>
                    </a:lnTo>
                    <a:lnTo>
                      <a:pt x="10" y="10"/>
                    </a:lnTo>
                    <a:lnTo>
                      <a:pt x="13" y="7"/>
                    </a:lnTo>
                    <a:lnTo>
                      <a:pt x="3" y="3"/>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12" name="Freeform 414"/>
              <p:cNvSpPr>
                <a:spLocks/>
              </p:cNvSpPr>
              <p:nvPr/>
            </p:nvSpPr>
            <p:spPr bwMode="auto">
              <a:xfrm>
                <a:off x="1570038" y="4518026"/>
                <a:ext cx="90488" cy="55563"/>
              </a:xfrm>
              <a:custGeom>
                <a:avLst/>
                <a:gdLst>
                  <a:gd name="T0" fmla="*/ 57 w 57"/>
                  <a:gd name="T1" fmla="*/ 19 h 35"/>
                  <a:gd name="T2" fmla="*/ 7 w 57"/>
                  <a:gd name="T3" fmla="*/ 4 h 35"/>
                  <a:gd name="T4" fmla="*/ 7 w 57"/>
                  <a:gd name="T5" fmla="*/ 4 h 35"/>
                  <a:gd name="T6" fmla="*/ 0 w 57"/>
                  <a:gd name="T7" fmla="*/ 0 h 35"/>
                  <a:gd name="T8" fmla="*/ 0 w 57"/>
                  <a:gd name="T9" fmla="*/ 32 h 35"/>
                  <a:gd name="T10" fmla="*/ 7 w 57"/>
                  <a:gd name="T11" fmla="*/ 32 h 35"/>
                  <a:gd name="T12" fmla="*/ 7 w 57"/>
                  <a:gd name="T13" fmla="*/ 32 h 35"/>
                  <a:gd name="T14" fmla="*/ 19 w 57"/>
                  <a:gd name="T15" fmla="*/ 35 h 35"/>
                  <a:gd name="T16" fmla="*/ 29 w 57"/>
                  <a:gd name="T17" fmla="*/ 35 h 35"/>
                  <a:gd name="T18" fmla="*/ 57 w 57"/>
                  <a:gd name="T19" fmla="*/ 29 h 35"/>
                  <a:gd name="T20" fmla="*/ 57 w 57"/>
                  <a:gd name="T21" fmla="*/ 19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5"/>
                  <a:gd name="T35" fmla="*/ 57 w 57"/>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5">
                    <a:moveTo>
                      <a:pt x="57" y="19"/>
                    </a:moveTo>
                    <a:lnTo>
                      <a:pt x="7" y="4"/>
                    </a:lnTo>
                    <a:lnTo>
                      <a:pt x="0" y="0"/>
                    </a:lnTo>
                    <a:lnTo>
                      <a:pt x="0" y="32"/>
                    </a:lnTo>
                    <a:lnTo>
                      <a:pt x="7" y="32"/>
                    </a:lnTo>
                    <a:lnTo>
                      <a:pt x="19" y="35"/>
                    </a:lnTo>
                    <a:lnTo>
                      <a:pt x="29" y="35"/>
                    </a:lnTo>
                    <a:lnTo>
                      <a:pt x="57" y="29"/>
                    </a:lnTo>
                    <a:lnTo>
                      <a:pt x="57" y="19"/>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13" name="Freeform 415"/>
              <p:cNvSpPr>
                <a:spLocks/>
              </p:cNvSpPr>
              <p:nvPr/>
            </p:nvSpPr>
            <p:spPr bwMode="auto">
              <a:xfrm>
                <a:off x="1479550" y="4518026"/>
                <a:ext cx="90488" cy="50800"/>
              </a:xfrm>
              <a:custGeom>
                <a:avLst/>
                <a:gdLst>
                  <a:gd name="T0" fmla="*/ 57 w 57"/>
                  <a:gd name="T1" fmla="*/ 0 h 32"/>
                  <a:gd name="T2" fmla="*/ 57 w 57"/>
                  <a:gd name="T3" fmla="*/ 0 h 32"/>
                  <a:gd name="T4" fmla="*/ 42 w 57"/>
                  <a:gd name="T5" fmla="*/ 0 h 32"/>
                  <a:gd name="T6" fmla="*/ 4 w 57"/>
                  <a:gd name="T7" fmla="*/ 7 h 32"/>
                  <a:gd name="T8" fmla="*/ 4 w 57"/>
                  <a:gd name="T9" fmla="*/ 7 h 32"/>
                  <a:gd name="T10" fmla="*/ 0 w 57"/>
                  <a:gd name="T11" fmla="*/ 7 h 32"/>
                  <a:gd name="T12" fmla="*/ 4 w 57"/>
                  <a:gd name="T13" fmla="*/ 10 h 32"/>
                  <a:gd name="T14" fmla="*/ 4 w 57"/>
                  <a:gd name="T15" fmla="*/ 10 h 32"/>
                  <a:gd name="T16" fmla="*/ 7 w 57"/>
                  <a:gd name="T17" fmla="*/ 13 h 32"/>
                  <a:gd name="T18" fmla="*/ 57 w 57"/>
                  <a:gd name="T19" fmla="*/ 32 h 32"/>
                  <a:gd name="T20" fmla="*/ 57 w 57"/>
                  <a:gd name="T21" fmla="*/ 0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2"/>
                  <a:gd name="T35" fmla="*/ 57 w 57"/>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2">
                    <a:moveTo>
                      <a:pt x="57" y="0"/>
                    </a:moveTo>
                    <a:lnTo>
                      <a:pt x="57" y="0"/>
                    </a:lnTo>
                    <a:lnTo>
                      <a:pt x="42" y="0"/>
                    </a:lnTo>
                    <a:lnTo>
                      <a:pt x="4" y="7"/>
                    </a:lnTo>
                    <a:lnTo>
                      <a:pt x="0" y="7"/>
                    </a:lnTo>
                    <a:lnTo>
                      <a:pt x="4" y="10"/>
                    </a:lnTo>
                    <a:lnTo>
                      <a:pt x="7" y="13"/>
                    </a:lnTo>
                    <a:lnTo>
                      <a:pt x="57" y="32"/>
                    </a:lnTo>
                    <a:lnTo>
                      <a:pt x="57" y="0"/>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14" name="Freeform 416"/>
              <p:cNvSpPr>
                <a:spLocks/>
              </p:cNvSpPr>
              <p:nvPr/>
            </p:nvSpPr>
            <p:spPr bwMode="auto">
              <a:xfrm>
                <a:off x="1479550" y="4529138"/>
                <a:ext cx="6350" cy="4763"/>
              </a:xfrm>
              <a:custGeom>
                <a:avLst/>
                <a:gdLst>
                  <a:gd name="T0" fmla="*/ 4 w 4"/>
                  <a:gd name="T1" fmla="*/ 3 h 3"/>
                  <a:gd name="T2" fmla="*/ 0 w 4"/>
                  <a:gd name="T3" fmla="*/ 0 h 3"/>
                  <a:gd name="T4" fmla="*/ 0 w 4"/>
                  <a:gd name="T5" fmla="*/ 0 h 3"/>
                  <a:gd name="T6" fmla="*/ 0 w 4"/>
                  <a:gd name="T7" fmla="*/ 3 h 3"/>
                  <a:gd name="T8" fmla="*/ 4 w 4"/>
                  <a:gd name="T9" fmla="*/ 3 h 3"/>
                  <a:gd name="T10" fmla="*/ 4 w 4"/>
                  <a:gd name="T11" fmla="*/ 3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4" y="3"/>
                    </a:moveTo>
                    <a:lnTo>
                      <a:pt x="0" y="0"/>
                    </a:lnTo>
                    <a:lnTo>
                      <a:pt x="0" y="3"/>
                    </a:lnTo>
                    <a:lnTo>
                      <a:pt x="4" y="3"/>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15" name="Freeform 417"/>
              <p:cNvSpPr>
                <a:spLocks/>
              </p:cNvSpPr>
              <p:nvPr/>
            </p:nvSpPr>
            <p:spPr bwMode="auto">
              <a:xfrm>
                <a:off x="1485900" y="4548188"/>
                <a:ext cx="84138" cy="50800"/>
              </a:xfrm>
              <a:custGeom>
                <a:avLst/>
                <a:gdLst>
                  <a:gd name="T0" fmla="*/ 50 w 53"/>
                  <a:gd name="T1" fmla="*/ 22 h 32"/>
                  <a:gd name="T2" fmla="*/ 50 w 53"/>
                  <a:gd name="T3" fmla="*/ 22 h 32"/>
                  <a:gd name="T4" fmla="*/ 53 w 53"/>
                  <a:gd name="T5" fmla="*/ 22 h 32"/>
                  <a:gd name="T6" fmla="*/ 53 w 53"/>
                  <a:gd name="T7" fmla="*/ 19 h 32"/>
                  <a:gd name="T8" fmla="*/ 47 w 53"/>
                  <a:gd name="T9" fmla="*/ 16 h 32"/>
                  <a:gd name="T10" fmla="*/ 0 w 53"/>
                  <a:gd name="T11" fmla="*/ 0 h 32"/>
                  <a:gd name="T12" fmla="*/ 0 w 53"/>
                  <a:gd name="T13" fmla="*/ 29 h 32"/>
                  <a:gd name="T14" fmla="*/ 0 w 53"/>
                  <a:gd name="T15" fmla="*/ 29 h 32"/>
                  <a:gd name="T16" fmla="*/ 12 w 53"/>
                  <a:gd name="T17" fmla="*/ 32 h 32"/>
                  <a:gd name="T18" fmla="*/ 50 w 53"/>
                  <a:gd name="T19" fmla="*/ 22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
                  <a:gd name="T31" fmla="*/ 0 h 32"/>
                  <a:gd name="T32" fmla="*/ 53 w 53"/>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 h="32">
                    <a:moveTo>
                      <a:pt x="50" y="22"/>
                    </a:moveTo>
                    <a:lnTo>
                      <a:pt x="50" y="22"/>
                    </a:lnTo>
                    <a:lnTo>
                      <a:pt x="53" y="22"/>
                    </a:lnTo>
                    <a:lnTo>
                      <a:pt x="53" y="19"/>
                    </a:lnTo>
                    <a:lnTo>
                      <a:pt x="47" y="16"/>
                    </a:lnTo>
                    <a:lnTo>
                      <a:pt x="0" y="0"/>
                    </a:lnTo>
                    <a:lnTo>
                      <a:pt x="0" y="29"/>
                    </a:lnTo>
                    <a:lnTo>
                      <a:pt x="12" y="32"/>
                    </a:lnTo>
                    <a:lnTo>
                      <a:pt x="50" y="22"/>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16" name="Freeform 418"/>
              <p:cNvSpPr>
                <a:spLocks/>
              </p:cNvSpPr>
              <p:nvPr/>
            </p:nvSpPr>
            <p:spPr bwMode="auto">
              <a:xfrm>
                <a:off x="1395413" y="4538663"/>
                <a:ext cx="90488" cy="55563"/>
              </a:xfrm>
              <a:custGeom>
                <a:avLst/>
                <a:gdLst>
                  <a:gd name="T0" fmla="*/ 57 w 57"/>
                  <a:gd name="T1" fmla="*/ 6 h 35"/>
                  <a:gd name="T2" fmla="*/ 47 w 57"/>
                  <a:gd name="T3" fmla="*/ 3 h 35"/>
                  <a:gd name="T4" fmla="*/ 47 w 57"/>
                  <a:gd name="T5" fmla="*/ 3 h 35"/>
                  <a:gd name="T6" fmla="*/ 38 w 57"/>
                  <a:gd name="T7" fmla="*/ 0 h 35"/>
                  <a:gd name="T8" fmla="*/ 25 w 57"/>
                  <a:gd name="T9" fmla="*/ 0 h 35"/>
                  <a:gd name="T10" fmla="*/ 0 w 57"/>
                  <a:gd name="T11" fmla="*/ 3 h 35"/>
                  <a:gd name="T12" fmla="*/ 0 w 57"/>
                  <a:gd name="T13" fmla="*/ 19 h 35"/>
                  <a:gd name="T14" fmla="*/ 47 w 57"/>
                  <a:gd name="T15" fmla="*/ 35 h 35"/>
                  <a:gd name="T16" fmla="*/ 47 w 57"/>
                  <a:gd name="T17" fmla="*/ 35 h 35"/>
                  <a:gd name="T18" fmla="*/ 57 w 57"/>
                  <a:gd name="T19" fmla="*/ 35 h 35"/>
                  <a:gd name="T20" fmla="*/ 57 w 57"/>
                  <a:gd name="T21" fmla="*/ 6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5"/>
                  <a:gd name="T35" fmla="*/ 57 w 57"/>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5">
                    <a:moveTo>
                      <a:pt x="57" y="6"/>
                    </a:moveTo>
                    <a:lnTo>
                      <a:pt x="47" y="3"/>
                    </a:lnTo>
                    <a:lnTo>
                      <a:pt x="38" y="0"/>
                    </a:lnTo>
                    <a:lnTo>
                      <a:pt x="25" y="0"/>
                    </a:lnTo>
                    <a:lnTo>
                      <a:pt x="0" y="3"/>
                    </a:lnTo>
                    <a:lnTo>
                      <a:pt x="0" y="19"/>
                    </a:lnTo>
                    <a:lnTo>
                      <a:pt x="47" y="35"/>
                    </a:lnTo>
                    <a:lnTo>
                      <a:pt x="57" y="35"/>
                    </a:lnTo>
                    <a:lnTo>
                      <a:pt x="57" y="6"/>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17" name="Freeform 419"/>
              <p:cNvSpPr>
                <a:spLocks/>
              </p:cNvSpPr>
              <p:nvPr/>
            </p:nvSpPr>
            <p:spPr bwMode="auto">
              <a:xfrm>
                <a:off x="1370013" y="4543426"/>
                <a:ext cx="25400" cy="25400"/>
              </a:xfrm>
              <a:custGeom>
                <a:avLst/>
                <a:gdLst>
                  <a:gd name="T0" fmla="*/ 16 w 16"/>
                  <a:gd name="T1" fmla="*/ 0 h 16"/>
                  <a:gd name="T2" fmla="*/ 3 w 16"/>
                  <a:gd name="T3" fmla="*/ 3 h 16"/>
                  <a:gd name="T4" fmla="*/ 3 w 16"/>
                  <a:gd name="T5" fmla="*/ 3 h 16"/>
                  <a:gd name="T6" fmla="*/ 0 w 16"/>
                  <a:gd name="T7" fmla="*/ 6 h 16"/>
                  <a:gd name="T8" fmla="*/ 0 w 16"/>
                  <a:gd name="T9" fmla="*/ 6 h 16"/>
                  <a:gd name="T10" fmla="*/ 6 w 16"/>
                  <a:gd name="T11" fmla="*/ 10 h 16"/>
                  <a:gd name="T12" fmla="*/ 16 w 16"/>
                  <a:gd name="T13" fmla="*/ 16 h 16"/>
                  <a:gd name="T14" fmla="*/ 16 w 16"/>
                  <a:gd name="T15" fmla="*/ 0 h 16"/>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6"/>
                  <a:gd name="T26" fmla="*/ 16 w 16"/>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6">
                    <a:moveTo>
                      <a:pt x="16" y="0"/>
                    </a:moveTo>
                    <a:lnTo>
                      <a:pt x="3" y="3"/>
                    </a:lnTo>
                    <a:lnTo>
                      <a:pt x="0" y="6"/>
                    </a:lnTo>
                    <a:lnTo>
                      <a:pt x="6" y="10"/>
                    </a:lnTo>
                    <a:lnTo>
                      <a:pt x="16" y="16"/>
                    </a:lnTo>
                    <a:lnTo>
                      <a:pt x="16"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18" name="Freeform 420"/>
              <p:cNvSpPr>
                <a:spLocks/>
              </p:cNvSpPr>
              <p:nvPr/>
            </p:nvSpPr>
            <p:spPr bwMode="auto">
              <a:xfrm>
                <a:off x="1395413" y="4578351"/>
                <a:ext cx="65088" cy="41275"/>
              </a:xfrm>
              <a:custGeom>
                <a:avLst/>
                <a:gdLst>
                  <a:gd name="T0" fmla="*/ 3 w 41"/>
                  <a:gd name="T1" fmla="*/ 26 h 26"/>
                  <a:gd name="T2" fmla="*/ 38 w 41"/>
                  <a:gd name="T3" fmla="*/ 19 h 26"/>
                  <a:gd name="T4" fmla="*/ 38 w 41"/>
                  <a:gd name="T5" fmla="*/ 19 h 26"/>
                  <a:gd name="T6" fmla="*/ 41 w 41"/>
                  <a:gd name="T7" fmla="*/ 16 h 26"/>
                  <a:gd name="T8" fmla="*/ 41 w 41"/>
                  <a:gd name="T9" fmla="*/ 16 h 26"/>
                  <a:gd name="T10" fmla="*/ 34 w 41"/>
                  <a:gd name="T11" fmla="*/ 13 h 26"/>
                  <a:gd name="T12" fmla="*/ 0 w 41"/>
                  <a:gd name="T13" fmla="*/ 0 h 26"/>
                  <a:gd name="T14" fmla="*/ 3 w 41"/>
                  <a:gd name="T15" fmla="*/ 26 h 26"/>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26"/>
                  <a:gd name="T26" fmla="*/ 41 w 41"/>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26">
                    <a:moveTo>
                      <a:pt x="3" y="26"/>
                    </a:moveTo>
                    <a:lnTo>
                      <a:pt x="38" y="19"/>
                    </a:lnTo>
                    <a:lnTo>
                      <a:pt x="41" y="16"/>
                    </a:lnTo>
                    <a:lnTo>
                      <a:pt x="34" y="13"/>
                    </a:lnTo>
                    <a:lnTo>
                      <a:pt x="0" y="0"/>
                    </a:lnTo>
                    <a:lnTo>
                      <a:pt x="3" y="26"/>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19" name="Freeform 421"/>
              <p:cNvSpPr>
                <a:spLocks/>
              </p:cNvSpPr>
              <p:nvPr/>
            </p:nvSpPr>
            <p:spPr bwMode="auto">
              <a:xfrm>
                <a:off x="1309688" y="4559301"/>
                <a:ext cx="90488" cy="60325"/>
              </a:xfrm>
              <a:custGeom>
                <a:avLst/>
                <a:gdLst>
                  <a:gd name="T0" fmla="*/ 54 w 57"/>
                  <a:gd name="T1" fmla="*/ 12 h 38"/>
                  <a:gd name="T2" fmla="*/ 31 w 57"/>
                  <a:gd name="T3" fmla="*/ 3 h 38"/>
                  <a:gd name="T4" fmla="*/ 31 w 57"/>
                  <a:gd name="T5" fmla="*/ 3 h 38"/>
                  <a:gd name="T6" fmla="*/ 19 w 57"/>
                  <a:gd name="T7" fmla="*/ 0 h 38"/>
                  <a:gd name="T8" fmla="*/ 9 w 57"/>
                  <a:gd name="T9" fmla="*/ 0 h 38"/>
                  <a:gd name="T10" fmla="*/ 0 w 57"/>
                  <a:gd name="T11" fmla="*/ 3 h 38"/>
                  <a:gd name="T12" fmla="*/ 0 w 57"/>
                  <a:gd name="T13" fmla="*/ 25 h 38"/>
                  <a:gd name="T14" fmla="*/ 28 w 57"/>
                  <a:gd name="T15" fmla="*/ 34 h 38"/>
                  <a:gd name="T16" fmla="*/ 28 w 57"/>
                  <a:gd name="T17" fmla="*/ 34 h 38"/>
                  <a:gd name="T18" fmla="*/ 41 w 57"/>
                  <a:gd name="T19" fmla="*/ 38 h 38"/>
                  <a:gd name="T20" fmla="*/ 50 w 57"/>
                  <a:gd name="T21" fmla="*/ 38 h 38"/>
                  <a:gd name="T22" fmla="*/ 57 w 57"/>
                  <a:gd name="T23" fmla="*/ 38 h 38"/>
                  <a:gd name="T24" fmla="*/ 54 w 57"/>
                  <a:gd name="T25" fmla="*/ 12 h 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38"/>
                  <a:gd name="T41" fmla="*/ 57 w 57"/>
                  <a:gd name="T42" fmla="*/ 38 h 3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38">
                    <a:moveTo>
                      <a:pt x="54" y="12"/>
                    </a:moveTo>
                    <a:lnTo>
                      <a:pt x="31" y="3"/>
                    </a:lnTo>
                    <a:lnTo>
                      <a:pt x="19" y="0"/>
                    </a:lnTo>
                    <a:lnTo>
                      <a:pt x="9" y="0"/>
                    </a:lnTo>
                    <a:lnTo>
                      <a:pt x="0" y="3"/>
                    </a:lnTo>
                    <a:lnTo>
                      <a:pt x="0" y="25"/>
                    </a:lnTo>
                    <a:lnTo>
                      <a:pt x="28" y="34"/>
                    </a:lnTo>
                    <a:lnTo>
                      <a:pt x="41" y="38"/>
                    </a:lnTo>
                    <a:lnTo>
                      <a:pt x="50" y="38"/>
                    </a:lnTo>
                    <a:lnTo>
                      <a:pt x="57" y="38"/>
                    </a:lnTo>
                    <a:lnTo>
                      <a:pt x="54" y="1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20" name="Freeform 422"/>
              <p:cNvSpPr>
                <a:spLocks/>
              </p:cNvSpPr>
              <p:nvPr/>
            </p:nvSpPr>
            <p:spPr bwMode="auto">
              <a:xfrm>
                <a:off x="1254125" y="4564063"/>
                <a:ext cx="55563" cy="34925"/>
              </a:xfrm>
              <a:custGeom>
                <a:avLst/>
                <a:gdLst>
                  <a:gd name="T0" fmla="*/ 35 w 35"/>
                  <a:gd name="T1" fmla="*/ 0 h 22"/>
                  <a:gd name="T2" fmla="*/ 3 w 35"/>
                  <a:gd name="T3" fmla="*/ 6 h 22"/>
                  <a:gd name="T4" fmla="*/ 3 w 35"/>
                  <a:gd name="T5" fmla="*/ 6 h 22"/>
                  <a:gd name="T6" fmla="*/ 0 w 35"/>
                  <a:gd name="T7" fmla="*/ 6 h 22"/>
                  <a:gd name="T8" fmla="*/ 0 w 35"/>
                  <a:gd name="T9" fmla="*/ 9 h 22"/>
                  <a:gd name="T10" fmla="*/ 6 w 35"/>
                  <a:gd name="T11" fmla="*/ 12 h 22"/>
                  <a:gd name="T12" fmla="*/ 35 w 35"/>
                  <a:gd name="T13" fmla="*/ 22 h 22"/>
                  <a:gd name="T14" fmla="*/ 35 w 35"/>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22"/>
                  <a:gd name="T26" fmla="*/ 35 w 3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22">
                    <a:moveTo>
                      <a:pt x="35" y="0"/>
                    </a:moveTo>
                    <a:lnTo>
                      <a:pt x="3" y="6"/>
                    </a:lnTo>
                    <a:lnTo>
                      <a:pt x="0" y="6"/>
                    </a:lnTo>
                    <a:lnTo>
                      <a:pt x="0" y="9"/>
                    </a:lnTo>
                    <a:lnTo>
                      <a:pt x="6" y="12"/>
                    </a:lnTo>
                    <a:lnTo>
                      <a:pt x="35" y="22"/>
                    </a:lnTo>
                    <a:lnTo>
                      <a:pt x="35" y="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21" name="Freeform 423"/>
              <p:cNvSpPr>
                <a:spLocks/>
              </p:cNvSpPr>
              <p:nvPr/>
            </p:nvSpPr>
            <p:spPr bwMode="auto">
              <a:xfrm>
                <a:off x="2620963" y="4438651"/>
                <a:ext cx="4763" cy="4763"/>
              </a:xfrm>
              <a:custGeom>
                <a:avLst/>
                <a:gdLst>
                  <a:gd name="T0" fmla="*/ 0 w 3"/>
                  <a:gd name="T1" fmla="*/ 0 h 3"/>
                  <a:gd name="T2" fmla="*/ 0 w 3"/>
                  <a:gd name="T3" fmla="*/ 3 h 3"/>
                  <a:gd name="T4" fmla="*/ 0 w 3"/>
                  <a:gd name="T5" fmla="*/ 3 h 3"/>
                  <a:gd name="T6" fmla="*/ 3 w 3"/>
                  <a:gd name="T7" fmla="*/ 3 h 3"/>
                  <a:gd name="T8" fmla="*/ 0 w 3"/>
                  <a:gd name="T9" fmla="*/ 0 h 3"/>
                  <a:gd name="T10" fmla="*/ 0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0"/>
                    </a:moveTo>
                    <a:lnTo>
                      <a:pt x="0" y="3"/>
                    </a:lnTo>
                    <a:lnTo>
                      <a:pt x="3" y="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22" name="Freeform 424"/>
              <p:cNvSpPr>
                <a:spLocks/>
              </p:cNvSpPr>
              <p:nvPr/>
            </p:nvSpPr>
            <p:spPr bwMode="auto">
              <a:xfrm>
                <a:off x="2584450" y="4427538"/>
                <a:ext cx="36513" cy="20638"/>
              </a:xfrm>
              <a:custGeom>
                <a:avLst/>
                <a:gdLst>
                  <a:gd name="T0" fmla="*/ 23 w 23"/>
                  <a:gd name="T1" fmla="*/ 10 h 13"/>
                  <a:gd name="T2" fmla="*/ 23 w 23"/>
                  <a:gd name="T3" fmla="*/ 10 h 13"/>
                  <a:gd name="T4" fmla="*/ 23 w 23"/>
                  <a:gd name="T5" fmla="*/ 10 h 13"/>
                  <a:gd name="T6" fmla="*/ 23 w 23"/>
                  <a:gd name="T7" fmla="*/ 7 h 13"/>
                  <a:gd name="T8" fmla="*/ 23 w 23"/>
                  <a:gd name="T9" fmla="*/ 7 h 13"/>
                  <a:gd name="T10" fmla="*/ 16 w 23"/>
                  <a:gd name="T11" fmla="*/ 4 h 13"/>
                  <a:gd name="T12" fmla="*/ 0 w 23"/>
                  <a:gd name="T13" fmla="*/ 0 h 13"/>
                  <a:gd name="T14" fmla="*/ 0 w 23"/>
                  <a:gd name="T15" fmla="*/ 13 h 13"/>
                  <a:gd name="T16" fmla="*/ 23 w 23"/>
                  <a:gd name="T17" fmla="*/ 1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13"/>
                  <a:gd name="T29" fmla="*/ 23 w 23"/>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13">
                    <a:moveTo>
                      <a:pt x="23" y="10"/>
                    </a:moveTo>
                    <a:lnTo>
                      <a:pt x="23" y="10"/>
                    </a:lnTo>
                    <a:lnTo>
                      <a:pt x="23" y="7"/>
                    </a:lnTo>
                    <a:lnTo>
                      <a:pt x="16" y="4"/>
                    </a:lnTo>
                    <a:lnTo>
                      <a:pt x="0" y="0"/>
                    </a:lnTo>
                    <a:lnTo>
                      <a:pt x="0" y="13"/>
                    </a:lnTo>
                    <a:lnTo>
                      <a:pt x="23"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23" name="Freeform 425"/>
              <p:cNvSpPr>
                <a:spLocks/>
              </p:cNvSpPr>
              <p:nvPr/>
            </p:nvSpPr>
            <p:spPr bwMode="auto">
              <a:xfrm>
                <a:off x="2549525" y="4418013"/>
                <a:ext cx="34925" cy="34925"/>
              </a:xfrm>
              <a:custGeom>
                <a:avLst/>
                <a:gdLst>
                  <a:gd name="T0" fmla="*/ 22 w 22"/>
                  <a:gd name="T1" fmla="*/ 6 h 22"/>
                  <a:gd name="T2" fmla="*/ 0 w 22"/>
                  <a:gd name="T3" fmla="*/ 0 h 22"/>
                  <a:gd name="T4" fmla="*/ 0 w 22"/>
                  <a:gd name="T5" fmla="*/ 19 h 22"/>
                  <a:gd name="T6" fmla="*/ 0 w 22"/>
                  <a:gd name="T7" fmla="*/ 19 h 22"/>
                  <a:gd name="T8" fmla="*/ 19 w 22"/>
                  <a:gd name="T9" fmla="*/ 22 h 22"/>
                  <a:gd name="T10" fmla="*/ 22 w 22"/>
                  <a:gd name="T11" fmla="*/ 19 h 22"/>
                  <a:gd name="T12" fmla="*/ 22 w 22"/>
                  <a:gd name="T13" fmla="*/ 6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6"/>
                    </a:moveTo>
                    <a:lnTo>
                      <a:pt x="0" y="0"/>
                    </a:lnTo>
                    <a:lnTo>
                      <a:pt x="0" y="19"/>
                    </a:lnTo>
                    <a:lnTo>
                      <a:pt x="19" y="22"/>
                    </a:lnTo>
                    <a:lnTo>
                      <a:pt x="22" y="19"/>
                    </a:lnTo>
                    <a:lnTo>
                      <a:pt x="2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24" name="Freeform 426"/>
              <p:cNvSpPr>
                <a:spLocks/>
              </p:cNvSpPr>
              <p:nvPr/>
            </p:nvSpPr>
            <p:spPr bwMode="auto">
              <a:xfrm>
                <a:off x="2514600" y="4408488"/>
                <a:ext cx="34925" cy="39688"/>
              </a:xfrm>
              <a:custGeom>
                <a:avLst/>
                <a:gdLst>
                  <a:gd name="T0" fmla="*/ 22 w 22"/>
                  <a:gd name="T1" fmla="*/ 6 h 25"/>
                  <a:gd name="T2" fmla="*/ 10 w 22"/>
                  <a:gd name="T3" fmla="*/ 0 h 25"/>
                  <a:gd name="T4" fmla="*/ 10 w 22"/>
                  <a:gd name="T5" fmla="*/ 0 h 25"/>
                  <a:gd name="T6" fmla="*/ 0 w 22"/>
                  <a:gd name="T7" fmla="*/ 0 h 25"/>
                  <a:gd name="T8" fmla="*/ 0 w 22"/>
                  <a:gd name="T9" fmla="*/ 19 h 25"/>
                  <a:gd name="T10" fmla="*/ 22 w 22"/>
                  <a:gd name="T11" fmla="*/ 25 h 25"/>
                  <a:gd name="T12" fmla="*/ 22 w 22"/>
                  <a:gd name="T13" fmla="*/ 25 h 25"/>
                  <a:gd name="T14" fmla="*/ 22 w 22"/>
                  <a:gd name="T15" fmla="*/ 25 h 25"/>
                  <a:gd name="T16" fmla="*/ 22 w 22"/>
                  <a:gd name="T17" fmla="*/ 6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5"/>
                  <a:gd name="T29" fmla="*/ 22 w 22"/>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5">
                    <a:moveTo>
                      <a:pt x="22" y="6"/>
                    </a:moveTo>
                    <a:lnTo>
                      <a:pt x="10" y="0"/>
                    </a:lnTo>
                    <a:lnTo>
                      <a:pt x="0" y="0"/>
                    </a:lnTo>
                    <a:lnTo>
                      <a:pt x="0" y="19"/>
                    </a:lnTo>
                    <a:lnTo>
                      <a:pt x="22" y="25"/>
                    </a:lnTo>
                    <a:lnTo>
                      <a:pt x="22" y="6"/>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25" name="Freeform 427"/>
              <p:cNvSpPr>
                <a:spLocks/>
              </p:cNvSpPr>
              <p:nvPr/>
            </p:nvSpPr>
            <p:spPr bwMode="auto">
              <a:xfrm>
                <a:off x="2479675" y="4408488"/>
                <a:ext cx="34925" cy="30163"/>
              </a:xfrm>
              <a:custGeom>
                <a:avLst/>
                <a:gdLst>
                  <a:gd name="T0" fmla="*/ 22 w 22"/>
                  <a:gd name="T1" fmla="*/ 0 h 19"/>
                  <a:gd name="T2" fmla="*/ 22 w 22"/>
                  <a:gd name="T3" fmla="*/ 0 h 19"/>
                  <a:gd name="T4" fmla="*/ 13 w 22"/>
                  <a:gd name="T5" fmla="*/ 0 h 19"/>
                  <a:gd name="T6" fmla="*/ 0 w 22"/>
                  <a:gd name="T7" fmla="*/ 0 h 19"/>
                  <a:gd name="T8" fmla="*/ 0 w 22"/>
                  <a:gd name="T9" fmla="*/ 12 h 19"/>
                  <a:gd name="T10" fmla="*/ 22 w 22"/>
                  <a:gd name="T11" fmla="*/ 19 h 19"/>
                  <a:gd name="T12" fmla="*/ 22 w 22"/>
                  <a:gd name="T13" fmla="*/ 0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22" y="0"/>
                    </a:moveTo>
                    <a:lnTo>
                      <a:pt x="22" y="0"/>
                    </a:lnTo>
                    <a:lnTo>
                      <a:pt x="13" y="0"/>
                    </a:lnTo>
                    <a:lnTo>
                      <a:pt x="0" y="0"/>
                    </a:lnTo>
                    <a:lnTo>
                      <a:pt x="0" y="12"/>
                    </a:lnTo>
                    <a:lnTo>
                      <a:pt x="22" y="19"/>
                    </a:lnTo>
                    <a:lnTo>
                      <a:pt x="22" y="0"/>
                    </a:lnTo>
                    <a:close/>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26" name="Freeform 428"/>
              <p:cNvSpPr>
                <a:spLocks/>
              </p:cNvSpPr>
              <p:nvPr/>
            </p:nvSpPr>
            <p:spPr bwMode="auto">
              <a:xfrm>
                <a:off x="2454275" y="4408488"/>
                <a:ext cx="25400" cy="19050"/>
              </a:xfrm>
              <a:custGeom>
                <a:avLst/>
                <a:gdLst>
                  <a:gd name="T0" fmla="*/ 16 w 16"/>
                  <a:gd name="T1" fmla="*/ 0 h 12"/>
                  <a:gd name="T2" fmla="*/ 3 w 16"/>
                  <a:gd name="T3" fmla="*/ 3 h 12"/>
                  <a:gd name="T4" fmla="*/ 3 w 16"/>
                  <a:gd name="T5" fmla="*/ 3 h 12"/>
                  <a:gd name="T6" fmla="*/ 0 w 16"/>
                  <a:gd name="T7" fmla="*/ 6 h 12"/>
                  <a:gd name="T8" fmla="*/ 0 w 16"/>
                  <a:gd name="T9" fmla="*/ 6 h 12"/>
                  <a:gd name="T10" fmla="*/ 10 w 16"/>
                  <a:gd name="T11" fmla="*/ 9 h 12"/>
                  <a:gd name="T12" fmla="*/ 16 w 16"/>
                  <a:gd name="T13" fmla="*/ 12 h 12"/>
                  <a:gd name="T14" fmla="*/ 16 w 16"/>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2"/>
                  <a:gd name="T26" fmla="*/ 16 w 1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2">
                    <a:moveTo>
                      <a:pt x="16" y="0"/>
                    </a:moveTo>
                    <a:lnTo>
                      <a:pt x="3" y="3"/>
                    </a:lnTo>
                    <a:lnTo>
                      <a:pt x="0" y="6"/>
                    </a:lnTo>
                    <a:lnTo>
                      <a:pt x="10" y="9"/>
                    </a:lnTo>
                    <a:lnTo>
                      <a:pt x="16" y="12"/>
                    </a:lnTo>
                    <a:lnTo>
                      <a:pt x="16" y="0"/>
                    </a:ln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27" name="Freeform 429"/>
              <p:cNvSpPr>
                <a:spLocks/>
              </p:cNvSpPr>
              <p:nvPr/>
            </p:nvSpPr>
            <p:spPr bwMode="auto">
              <a:xfrm>
                <a:off x="2514600" y="4443413"/>
                <a:ext cx="34925" cy="25400"/>
              </a:xfrm>
              <a:custGeom>
                <a:avLst/>
                <a:gdLst>
                  <a:gd name="T0" fmla="*/ 3 w 22"/>
                  <a:gd name="T1" fmla="*/ 16 h 16"/>
                  <a:gd name="T2" fmla="*/ 19 w 22"/>
                  <a:gd name="T3" fmla="*/ 9 h 16"/>
                  <a:gd name="T4" fmla="*/ 19 w 22"/>
                  <a:gd name="T5" fmla="*/ 9 h 16"/>
                  <a:gd name="T6" fmla="*/ 22 w 22"/>
                  <a:gd name="T7" fmla="*/ 9 h 16"/>
                  <a:gd name="T8" fmla="*/ 22 w 22"/>
                  <a:gd name="T9" fmla="*/ 9 h 16"/>
                  <a:gd name="T10" fmla="*/ 13 w 22"/>
                  <a:gd name="T11" fmla="*/ 6 h 16"/>
                  <a:gd name="T12" fmla="*/ 0 w 22"/>
                  <a:gd name="T13" fmla="*/ 0 h 16"/>
                  <a:gd name="T14" fmla="*/ 3 w 22"/>
                  <a:gd name="T15" fmla="*/ 16 h 16"/>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6"/>
                  <a:gd name="T26" fmla="*/ 22 w 22"/>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6">
                    <a:moveTo>
                      <a:pt x="3" y="16"/>
                    </a:moveTo>
                    <a:lnTo>
                      <a:pt x="19" y="9"/>
                    </a:lnTo>
                    <a:lnTo>
                      <a:pt x="22" y="9"/>
                    </a:lnTo>
                    <a:lnTo>
                      <a:pt x="13" y="6"/>
                    </a:lnTo>
                    <a:lnTo>
                      <a:pt x="0" y="0"/>
                    </a:lnTo>
                    <a:lnTo>
                      <a:pt x="3" y="16"/>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28" name="Freeform 430"/>
              <p:cNvSpPr>
                <a:spLocks/>
              </p:cNvSpPr>
              <p:nvPr/>
            </p:nvSpPr>
            <p:spPr bwMode="auto">
              <a:xfrm>
                <a:off x="2479675" y="4433888"/>
                <a:ext cx="39688" cy="34925"/>
              </a:xfrm>
              <a:custGeom>
                <a:avLst/>
                <a:gdLst>
                  <a:gd name="T0" fmla="*/ 22 w 25"/>
                  <a:gd name="T1" fmla="*/ 6 h 22"/>
                  <a:gd name="T2" fmla="*/ 0 w 25"/>
                  <a:gd name="T3" fmla="*/ 0 h 22"/>
                  <a:gd name="T4" fmla="*/ 3 w 25"/>
                  <a:gd name="T5" fmla="*/ 22 h 22"/>
                  <a:gd name="T6" fmla="*/ 3 w 25"/>
                  <a:gd name="T7" fmla="*/ 22 h 22"/>
                  <a:gd name="T8" fmla="*/ 16 w 25"/>
                  <a:gd name="T9" fmla="*/ 22 h 22"/>
                  <a:gd name="T10" fmla="*/ 25 w 25"/>
                  <a:gd name="T11" fmla="*/ 22 h 22"/>
                  <a:gd name="T12" fmla="*/ 22 w 25"/>
                  <a:gd name="T13" fmla="*/ 6 h 22"/>
                  <a:gd name="T14" fmla="*/ 0 60000 65536"/>
                  <a:gd name="T15" fmla="*/ 0 60000 65536"/>
                  <a:gd name="T16" fmla="*/ 0 60000 65536"/>
                  <a:gd name="T17" fmla="*/ 0 60000 65536"/>
                  <a:gd name="T18" fmla="*/ 0 60000 65536"/>
                  <a:gd name="T19" fmla="*/ 0 60000 65536"/>
                  <a:gd name="T20" fmla="*/ 0 60000 65536"/>
                  <a:gd name="T21" fmla="*/ 0 w 25"/>
                  <a:gd name="T22" fmla="*/ 0 h 22"/>
                  <a:gd name="T23" fmla="*/ 25 w 25"/>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2">
                    <a:moveTo>
                      <a:pt x="22" y="6"/>
                    </a:moveTo>
                    <a:lnTo>
                      <a:pt x="0" y="0"/>
                    </a:lnTo>
                    <a:lnTo>
                      <a:pt x="3" y="22"/>
                    </a:lnTo>
                    <a:lnTo>
                      <a:pt x="16" y="22"/>
                    </a:lnTo>
                    <a:lnTo>
                      <a:pt x="25" y="22"/>
                    </a:lnTo>
                    <a:lnTo>
                      <a:pt x="22" y="6"/>
                    </a:lnTo>
                    <a:close/>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29" name="Freeform 431"/>
              <p:cNvSpPr>
                <a:spLocks/>
              </p:cNvSpPr>
              <p:nvPr/>
            </p:nvSpPr>
            <p:spPr bwMode="auto">
              <a:xfrm>
                <a:off x="2444750" y="4422776"/>
                <a:ext cx="39688" cy="46038"/>
              </a:xfrm>
              <a:custGeom>
                <a:avLst/>
                <a:gdLst>
                  <a:gd name="T0" fmla="*/ 22 w 25"/>
                  <a:gd name="T1" fmla="*/ 7 h 29"/>
                  <a:gd name="T2" fmla="*/ 6 w 25"/>
                  <a:gd name="T3" fmla="*/ 0 h 29"/>
                  <a:gd name="T4" fmla="*/ 6 w 25"/>
                  <a:gd name="T5" fmla="*/ 0 h 29"/>
                  <a:gd name="T6" fmla="*/ 0 w 25"/>
                  <a:gd name="T7" fmla="*/ 0 h 29"/>
                  <a:gd name="T8" fmla="*/ 0 w 25"/>
                  <a:gd name="T9" fmla="*/ 22 h 29"/>
                  <a:gd name="T10" fmla="*/ 19 w 25"/>
                  <a:gd name="T11" fmla="*/ 26 h 29"/>
                  <a:gd name="T12" fmla="*/ 19 w 25"/>
                  <a:gd name="T13" fmla="*/ 26 h 29"/>
                  <a:gd name="T14" fmla="*/ 25 w 25"/>
                  <a:gd name="T15" fmla="*/ 29 h 29"/>
                  <a:gd name="T16" fmla="*/ 22 w 25"/>
                  <a:gd name="T17" fmla="*/ 7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29"/>
                  <a:gd name="T29" fmla="*/ 25 w 25"/>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29">
                    <a:moveTo>
                      <a:pt x="22" y="7"/>
                    </a:moveTo>
                    <a:lnTo>
                      <a:pt x="6" y="0"/>
                    </a:lnTo>
                    <a:lnTo>
                      <a:pt x="0" y="0"/>
                    </a:lnTo>
                    <a:lnTo>
                      <a:pt x="0" y="22"/>
                    </a:lnTo>
                    <a:lnTo>
                      <a:pt x="19" y="26"/>
                    </a:lnTo>
                    <a:lnTo>
                      <a:pt x="25" y="29"/>
                    </a:lnTo>
                    <a:lnTo>
                      <a:pt x="22" y="7"/>
                    </a:ln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30" name="Freeform 432"/>
              <p:cNvSpPr>
                <a:spLocks/>
              </p:cNvSpPr>
              <p:nvPr/>
            </p:nvSpPr>
            <p:spPr bwMode="auto">
              <a:xfrm>
                <a:off x="2409825" y="4422776"/>
                <a:ext cx="34925" cy="34925"/>
              </a:xfrm>
              <a:custGeom>
                <a:avLst/>
                <a:gdLst>
                  <a:gd name="T0" fmla="*/ 22 w 22"/>
                  <a:gd name="T1" fmla="*/ 0 h 22"/>
                  <a:gd name="T2" fmla="*/ 22 w 22"/>
                  <a:gd name="T3" fmla="*/ 0 h 22"/>
                  <a:gd name="T4" fmla="*/ 9 w 22"/>
                  <a:gd name="T5" fmla="*/ 0 h 22"/>
                  <a:gd name="T6" fmla="*/ 0 w 22"/>
                  <a:gd name="T7" fmla="*/ 0 h 22"/>
                  <a:gd name="T8" fmla="*/ 0 w 22"/>
                  <a:gd name="T9" fmla="*/ 13 h 22"/>
                  <a:gd name="T10" fmla="*/ 22 w 22"/>
                  <a:gd name="T11" fmla="*/ 22 h 22"/>
                  <a:gd name="T12" fmla="*/ 22 w 22"/>
                  <a:gd name="T13" fmla="*/ 0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0"/>
                    </a:moveTo>
                    <a:lnTo>
                      <a:pt x="22" y="0"/>
                    </a:lnTo>
                    <a:lnTo>
                      <a:pt x="9" y="0"/>
                    </a:lnTo>
                    <a:lnTo>
                      <a:pt x="0" y="0"/>
                    </a:lnTo>
                    <a:lnTo>
                      <a:pt x="0" y="13"/>
                    </a:lnTo>
                    <a:lnTo>
                      <a:pt x="22" y="22"/>
                    </a:lnTo>
                    <a:lnTo>
                      <a:pt x="22" y="0"/>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31" name="Freeform 433"/>
              <p:cNvSpPr>
                <a:spLocks/>
              </p:cNvSpPr>
              <p:nvPr/>
            </p:nvSpPr>
            <p:spPr bwMode="auto">
              <a:xfrm>
                <a:off x="2379663" y="4422776"/>
                <a:ext cx="30163" cy="20638"/>
              </a:xfrm>
              <a:custGeom>
                <a:avLst/>
                <a:gdLst>
                  <a:gd name="T0" fmla="*/ 19 w 19"/>
                  <a:gd name="T1" fmla="*/ 0 h 13"/>
                  <a:gd name="T2" fmla="*/ 0 w 19"/>
                  <a:gd name="T3" fmla="*/ 3 h 13"/>
                  <a:gd name="T4" fmla="*/ 0 w 19"/>
                  <a:gd name="T5" fmla="*/ 3 h 13"/>
                  <a:gd name="T6" fmla="*/ 0 w 19"/>
                  <a:gd name="T7" fmla="*/ 7 h 13"/>
                  <a:gd name="T8" fmla="*/ 0 w 19"/>
                  <a:gd name="T9" fmla="*/ 7 h 13"/>
                  <a:gd name="T10" fmla="*/ 6 w 19"/>
                  <a:gd name="T11" fmla="*/ 10 h 13"/>
                  <a:gd name="T12" fmla="*/ 19 w 19"/>
                  <a:gd name="T13" fmla="*/ 13 h 13"/>
                  <a:gd name="T14" fmla="*/ 19 w 19"/>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3"/>
                  <a:gd name="T26" fmla="*/ 19 w 19"/>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3">
                    <a:moveTo>
                      <a:pt x="19" y="0"/>
                    </a:moveTo>
                    <a:lnTo>
                      <a:pt x="0" y="3"/>
                    </a:lnTo>
                    <a:lnTo>
                      <a:pt x="0" y="7"/>
                    </a:lnTo>
                    <a:lnTo>
                      <a:pt x="6" y="10"/>
                    </a:lnTo>
                    <a:lnTo>
                      <a:pt x="19" y="13"/>
                    </a:lnTo>
                    <a:lnTo>
                      <a:pt x="19" y="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32" name="Freeform 434"/>
              <p:cNvSpPr>
                <a:spLocks/>
              </p:cNvSpPr>
              <p:nvPr/>
            </p:nvSpPr>
            <p:spPr bwMode="auto">
              <a:xfrm>
                <a:off x="2444750" y="4464051"/>
                <a:ext cx="25400" cy="19050"/>
              </a:xfrm>
              <a:custGeom>
                <a:avLst/>
                <a:gdLst>
                  <a:gd name="T0" fmla="*/ 0 w 16"/>
                  <a:gd name="T1" fmla="*/ 0 h 12"/>
                  <a:gd name="T2" fmla="*/ 3 w 16"/>
                  <a:gd name="T3" fmla="*/ 12 h 12"/>
                  <a:gd name="T4" fmla="*/ 16 w 16"/>
                  <a:gd name="T5" fmla="*/ 9 h 12"/>
                  <a:gd name="T6" fmla="*/ 16 w 16"/>
                  <a:gd name="T7" fmla="*/ 9 h 12"/>
                  <a:gd name="T8" fmla="*/ 16 w 16"/>
                  <a:gd name="T9" fmla="*/ 6 h 12"/>
                  <a:gd name="T10" fmla="*/ 16 w 16"/>
                  <a:gd name="T11" fmla="*/ 6 h 12"/>
                  <a:gd name="T12" fmla="*/ 9 w 16"/>
                  <a:gd name="T13" fmla="*/ 3 h 12"/>
                  <a:gd name="T14" fmla="*/ 0 w 16"/>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2"/>
                  <a:gd name="T26" fmla="*/ 16 w 1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2">
                    <a:moveTo>
                      <a:pt x="0" y="0"/>
                    </a:moveTo>
                    <a:lnTo>
                      <a:pt x="3" y="12"/>
                    </a:lnTo>
                    <a:lnTo>
                      <a:pt x="16" y="9"/>
                    </a:lnTo>
                    <a:lnTo>
                      <a:pt x="16" y="6"/>
                    </a:lnTo>
                    <a:lnTo>
                      <a:pt x="9" y="3"/>
                    </a:lnTo>
                    <a:lnTo>
                      <a:pt x="0" y="0"/>
                    </a:ln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33" name="Freeform 435"/>
              <p:cNvSpPr>
                <a:spLocks/>
              </p:cNvSpPr>
              <p:nvPr/>
            </p:nvSpPr>
            <p:spPr bwMode="auto">
              <a:xfrm>
                <a:off x="2409825" y="4452938"/>
                <a:ext cx="39688" cy="34925"/>
              </a:xfrm>
              <a:custGeom>
                <a:avLst/>
                <a:gdLst>
                  <a:gd name="T0" fmla="*/ 22 w 25"/>
                  <a:gd name="T1" fmla="*/ 7 h 22"/>
                  <a:gd name="T2" fmla="*/ 0 w 25"/>
                  <a:gd name="T3" fmla="*/ 0 h 22"/>
                  <a:gd name="T4" fmla="*/ 3 w 25"/>
                  <a:gd name="T5" fmla="*/ 22 h 22"/>
                  <a:gd name="T6" fmla="*/ 3 w 25"/>
                  <a:gd name="T7" fmla="*/ 22 h 22"/>
                  <a:gd name="T8" fmla="*/ 9 w 25"/>
                  <a:gd name="T9" fmla="*/ 22 h 22"/>
                  <a:gd name="T10" fmla="*/ 25 w 25"/>
                  <a:gd name="T11" fmla="*/ 19 h 22"/>
                  <a:gd name="T12" fmla="*/ 22 w 25"/>
                  <a:gd name="T13" fmla="*/ 7 h 22"/>
                  <a:gd name="T14" fmla="*/ 0 60000 65536"/>
                  <a:gd name="T15" fmla="*/ 0 60000 65536"/>
                  <a:gd name="T16" fmla="*/ 0 60000 65536"/>
                  <a:gd name="T17" fmla="*/ 0 60000 65536"/>
                  <a:gd name="T18" fmla="*/ 0 60000 65536"/>
                  <a:gd name="T19" fmla="*/ 0 60000 65536"/>
                  <a:gd name="T20" fmla="*/ 0 60000 65536"/>
                  <a:gd name="T21" fmla="*/ 0 w 25"/>
                  <a:gd name="T22" fmla="*/ 0 h 22"/>
                  <a:gd name="T23" fmla="*/ 25 w 25"/>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2">
                    <a:moveTo>
                      <a:pt x="22" y="7"/>
                    </a:moveTo>
                    <a:lnTo>
                      <a:pt x="0" y="0"/>
                    </a:lnTo>
                    <a:lnTo>
                      <a:pt x="3" y="22"/>
                    </a:lnTo>
                    <a:lnTo>
                      <a:pt x="9" y="22"/>
                    </a:lnTo>
                    <a:lnTo>
                      <a:pt x="25" y="19"/>
                    </a:lnTo>
                    <a:lnTo>
                      <a:pt x="22" y="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34" name="Freeform 436"/>
              <p:cNvSpPr>
                <a:spLocks/>
              </p:cNvSpPr>
              <p:nvPr/>
            </p:nvSpPr>
            <p:spPr bwMode="auto">
              <a:xfrm>
                <a:off x="2374900" y="4443413"/>
                <a:ext cx="39688" cy="44450"/>
              </a:xfrm>
              <a:custGeom>
                <a:avLst/>
                <a:gdLst>
                  <a:gd name="T0" fmla="*/ 22 w 25"/>
                  <a:gd name="T1" fmla="*/ 6 h 28"/>
                  <a:gd name="T2" fmla="*/ 0 w 25"/>
                  <a:gd name="T3" fmla="*/ 0 h 28"/>
                  <a:gd name="T4" fmla="*/ 3 w 25"/>
                  <a:gd name="T5" fmla="*/ 22 h 28"/>
                  <a:gd name="T6" fmla="*/ 12 w 25"/>
                  <a:gd name="T7" fmla="*/ 25 h 28"/>
                  <a:gd name="T8" fmla="*/ 12 w 25"/>
                  <a:gd name="T9" fmla="*/ 25 h 28"/>
                  <a:gd name="T10" fmla="*/ 25 w 25"/>
                  <a:gd name="T11" fmla="*/ 28 h 28"/>
                  <a:gd name="T12" fmla="*/ 22 w 25"/>
                  <a:gd name="T13" fmla="*/ 6 h 28"/>
                  <a:gd name="T14" fmla="*/ 0 60000 65536"/>
                  <a:gd name="T15" fmla="*/ 0 60000 65536"/>
                  <a:gd name="T16" fmla="*/ 0 60000 65536"/>
                  <a:gd name="T17" fmla="*/ 0 60000 65536"/>
                  <a:gd name="T18" fmla="*/ 0 60000 65536"/>
                  <a:gd name="T19" fmla="*/ 0 60000 65536"/>
                  <a:gd name="T20" fmla="*/ 0 60000 65536"/>
                  <a:gd name="T21" fmla="*/ 0 w 25"/>
                  <a:gd name="T22" fmla="*/ 0 h 28"/>
                  <a:gd name="T23" fmla="*/ 25 w 25"/>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8">
                    <a:moveTo>
                      <a:pt x="22" y="6"/>
                    </a:moveTo>
                    <a:lnTo>
                      <a:pt x="0" y="0"/>
                    </a:lnTo>
                    <a:lnTo>
                      <a:pt x="3" y="22"/>
                    </a:lnTo>
                    <a:lnTo>
                      <a:pt x="12" y="25"/>
                    </a:lnTo>
                    <a:lnTo>
                      <a:pt x="25" y="28"/>
                    </a:lnTo>
                    <a:lnTo>
                      <a:pt x="22" y="6"/>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35" name="Freeform 437"/>
              <p:cNvSpPr>
                <a:spLocks/>
              </p:cNvSpPr>
              <p:nvPr/>
            </p:nvSpPr>
            <p:spPr bwMode="auto">
              <a:xfrm>
                <a:off x="2338388" y="4438651"/>
                <a:ext cx="41275" cy="39688"/>
              </a:xfrm>
              <a:custGeom>
                <a:avLst/>
                <a:gdLst>
                  <a:gd name="T0" fmla="*/ 23 w 26"/>
                  <a:gd name="T1" fmla="*/ 3 h 25"/>
                  <a:gd name="T2" fmla="*/ 23 w 26"/>
                  <a:gd name="T3" fmla="*/ 3 h 25"/>
                  <a:gd name="T4" fmla="*/ 23 w 26"/>
                  <a:gd name="T5" fmla="*/ 3 h 25"/>
                  <a:gd name="T6" fmla="*/ 4 w 26"/>
                  <a:gd name="T7" fmla="*/ 0 h 25"/>
                  <a:gd name="T8" fmla="*/ 0 w 26"/>
                  <a:gd name="T9" fmla="*/ 0 h 25"/>
                  <a:gd name="T10" fmla="*/ 4 w 26"/>
                  <a:gd name="T11" fmla="*/ 19 h 25"/>
                  <a:gd name="T12" fmla="*/ 26 w 26"/>
                  <a:gd name="T13" fmla="*/ 25 h 25"/>
                  <a:gd name="T14" fmla="*/ 23 w 26"/>
                  <a:gd name="T15" fmla="*/ 3 h 25"/>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25"/>
                  <a:gd name="T26" fmla="*/ 26 w 26"/>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25">
                    <a:moveTo>
                      <a:pt x="23" y="3"/>
                    </a:moveTo>
                    <a:lnTo>
                      <a:pt x="23" y="3"/>
                    </a:lnTo>
                    <a:lnTo>
                      <a:pt x="4" y="0"/>
                    </a:lnTo>
                    <a:lnTo>
                      <a:pt x="0" y="0"/>
                    </a:lnTo>
                    <a:lnTo>
                      <a:pt x="4" y="19"/>
                    </a:lnTo>
                    <a:lnTo>
                      <a:pt x="26" y="25"/>
                    </a:lnTo>
                    <a:lnTo>
                      <a:pt x="23" y="3"/>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36" name="Freeform 438"/>
              <p:cNvSpPr>
                <a:spLocks/>
              </p:cNvSpPr>
              <p:nvPr/>
            </p:nvSpPr>
            <p:spPr bwMode="auto">
              <a:xfrm>
                <a:off x="2303463" y="4438651"/>
                <a:ext cx="41275" cy="30163"/>
              </a:xfrm>
              <a:custGeom>
                <a:avLst/>
                <a:gdLst>
                  <a:gd name="T0" fmla="*/ 22 w 26"/>
                  <a:gd name="T1" fmla="*/ 0 h 19"/>
                  <a:gd name="T2" fmla="*/ 0 w 26"/>
                  <a:gd name="T3" fmla="*/ 6 h 19"/>
                  <a:gd name="T4" fmla="*/ 0 w 26"/>
                  <a:gd name="T5" fmla="*/ 9 h 19"/>
                  <a:gd name="T6" fmla="*/ 0 w 26"/>
                  <a:gd name="T7" fmla="*/ 9 h 19"/>
                  <a:gd name="T8" fmla="*/ 3 w 26"/>
                  <a:gd name="T9" fmla="*/ 12 h 19"/>
                  <a:gd name="T10" fmla="*/ 26 w 26"/>
                  <a:gd name="T11" fmla="*/ 19 h 19"/>
                  <a:gd name="T12" fmla="*/ 22 w 26"/>
                  <a:gd name="T13" fmla="*/ 0 h 19"/>
                  <a:gd name="T14" fmla="*/ 0 60000 65536"/>
                  <a:gd name="T15" fmla="*/ 0 60000 65536"/>
                  <a:gd name="T16" fmla="*/ 0 60000 65536"/>
                  <a:gd name="T17" fmla="*/ 0 60000 65536"/>
                  <a:gd name="T18" fmla="*/ 0 60000 65536"/>
                  <a:gd name="T19" fmla="*/ 0 60000 65536"/>
                  <a:gd name="T20" fmla="*/ 0 60000 65536"/>
                  <a:gd name="T21" fmla="*/ 0 w 26"/>
                  <a:gd name="T22" fmla="*/ 0 h 19"/>
                  <a:gd name="T23" fmla="*/ 26 w 26"/>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19">
                    <a:moveTo>
                      <a:pt x="22" y="0"/>
                    </a:moveTo>
                    <a:lnTo>
                      <a:pt x="0" y="6"/>
                    </a:lnTo>
                    <a:lnTo>
                      <a:pt x="0" y="9"/>
                    </a:lnTo>
                    <a:lnTo>
                      <a:pt x="3" y="12"/>
                    </a:lnTo>
                    <a:lnTo>
                      <a:pt x="26" y="19"/>
                    </a:lnTo>
                    <a:lnTo>
                      <a:pt x="22" y="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37" name="Freeform 439"/>
              <p:cNvSpPr>
                <a:spLocks/>
              </p:cNvSpPr>
              <p:nvPr/>
            </p:nvSpPr>
            <p:spPr bwMode="auto">
              <a:xfrm>
                <a:off x="2298700" y="4448176"/>
                <a:ext cx="4763" cy="4763"/>
              </a:xfrm>
              <a:custGeom>
                <a:avLst/>
                <a:gdLst>
                  <a:gd name="T0" fmla="*/ 3 w 3"/>
                  <a:gd name="T1" fmla="*/ 0 h 3"/>
                  <a:gd name="T2" fmla="*/ 0 w 3"/>
                  <a:gd name="T3" fmla="*/ 0 h 3"/>
                  <a:gd name="T4" fmla="*/ 0 w 3"/>
                  <a:gd name="T5" fmla="*/ 0 h 3"/>
                  <a:gd name="T6" fmla="*/ 0 w 3"/>
                  <a:gd name="T7" fmla="*/ 0 h 3"/>
                  <a:gd name="T8" fmla="*/ 3 w 3"/>
                  <a:gd name="T9" fmla="*/ 3 h 3"/>
                  <a:gd name="T10" fmla="*/ 3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3" y="0"/>
                    </a:moveTo>
                    <a:lnTo>
                      <a:pt x="0" y="0"/>
                    </a:lnTo>
                    <a:lnTo>
                      <a:pt x="3" y="3"/>
                    </a:lnTo>
                    <a:lnTo>
                      <a:pt x="3"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38" name="Freeform 440"/>
              <p:cNvSpPr>
                <a:spLocks/>
              </p:cNvSpPr>
              <p:nvPr/>
            </p:nvSpPr>
            <p:spPr bwMode="auto">
              <a:xfrm>
                <a:off x="1816100" y="4603751"/>
                <a:ext cx="25400" cy="15875"/>
              </a:xfrm>
              <a:custGeom>
                <a:avLst/>
                <a:gdLst>
                  <a:gd name="T0" fmla="*/ 0 w 16"/>
                  <a:gd name="T1" fmla="*/ 0 h 10"/>
                  <a:gd name="T2" fmla="*/ 4 w 16"/>
                  <a:gd name="T3" fmla="*/ 10 h 10"/>
                  <a:gd name="T4" fmla="*/ 13 w 16"/>
                  <a:gd name="T5" fmla="*/ 10 h 10"/>
                  <a:gd name="T6" fmla="*/ 13 w 16"/>
                  <a:gd name="T7" fmla="*/ 10 h 10"/>
                  <a:gd name="T8" fmla="*/ 16 w 16"/>
                  <a:gd name="T9" fmla="*/ 6 h 10"/>
                  <a:gd name="T10" fmla="*/ 13 w 16"/>
                  <a:gd name="T11" fmla="*/ 6 h 10"/>
                  <a:gd name="T12" fmla="*/ 7 w 16"/>
                  <a:gd name="T13" fmla="*/ 3 h 10"/>
                  <a:gd name="T14" fmla="*/ 0 w 16"/>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0"/>
                  <a:gd name="T26" fmla="*/ 16 w 16"/>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0">
                    <a:moveTo>
                      <a:pt x="0" y="0"/>
                    </a:moveTo>
                    <a:lnTo>
                      <a:pt x="4" y="10"/>
                    </a:lnTo>
                    <a:lnTo>
                      <a:pt x="13" y="10"/>
                    </a:lnTo>
                    <a:lnTo>
                      <a:pt x="16" y="6"/>
                    </a:lnTo>
                    <a:lnTo>
                      <a:pt x="13" y="6"/>
                    </a:lnTo>
                    <a:lnTo>
                      <a:pt x="7" y="3"/>
                    </a:lnTo>
                    <a:lnTo>
                      <a:pt x="0" y="0"/>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39" name="Freeform 441"/>
              <p:cNvSpPr>
                <a:spLocks/>
              </p:cNvSpPr>
              <p:nvPr/>
            </p:nvSpPr>
            <p:spPr bwMode="auto">
              <a:xfrm>
                <a:off x="1781175" y="4594226"/>
                <a:ext cx="41275" cy="34925"/>
              </a:xfrm>
              <a:custGeom>
                <a:avLst/>
                <a:gdLst>
                  <a:gd name="T0" fmla="*/ 22 w 26"/>
                  <a:gd name="T1" fmla="*/ 6 h 22"/>
                  <a:gd name="T2" fmla="*/ 0 w 26"/>
                  <a:gd name="T3" fmla="*/ 0 h 22"/>
                  <a:gd name="T4" fmla="*/ 3 w 26"/>
                  <a:gd name="T5" fmla="*/ 22 h 22"/>
                  <a:gd name="T6" fmla="*/ 26 w 26"/>
                  <a:gd name="T7" fmla="*/ 16 h 22"/>
                  <a:gd name="T8" fmla="*/ 22 w 26"/>
                  <a:gd name="T9" fmla="*/ 6 h 22"/>
                  <a:gd name="T10" fmla="*/ 0 60000 65536"/>
                  <a:gd name="T11" fmla="*/ 0 60000 65536"/>
                  <a:gd name="T12" fmla="*/ 0 60000 65536"/>
                  <a:gd name="T13" fmla="*/ 0 60000 65536"/>
                  <a:gd name="T14" fmla="*/ 0 60000 65536"/>
                  <a:gd name="T15" fmla="*/ 0 w 26"/>
                  <a:gd name="T16" fmla="*/ 0 h 22"/>
                  <a:gd name="T17" fmla="*/ 26 w 26"/>
                  <a:gd name="T18" fmla="*/ 22 h 22"/>
                </a:gdLst>
                <a:ahLst/>
                <a:cxnLst>
                  <a:cxn ang="T10">
                    <a:pos x="T0" y="T1"/>
                  </a:cxn>
                  <a:cxn ang="T11">
                    <a:pos x="T2" y="T3"/>
                  </a:cxn>
                  <a:cxn ang="T12">
                    <a:pos x="T4" y="T5"/>
                  </a:cxn>
                  <a:cxn ang="T13">
                    <a:pos x="T6" y="T7"/>
                  </a:cxn>
                  <a:cxn ang="T14">
                    <a:pos x="T8" y="T9"/>
                  </a:cxn>
                </a:cxnLst>
                <a:rect l="T15" t="T16" r="T17" b="T18"/>
                <a:pathLst>
                  <a:path w="26" h="22">
                    <a:moveTo>
                      <a:pt x="22" y="6"/>
                    </a:moveTo>
                    <a:lnTo>
                      <a:pt x="0" y="0"/>
                    </a:lnTo>
                    <a:lnTo>
                      <a:pt x="3" y="22"/>
                    </a:lnTo>
                    <a:lnTo>
                      <a:pt x="26" y="16"/>
                    </a:lnTo>
                    <a:lnTo>
                      <a:pt x="22" y="6"/>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40" name="Freeform 442"/>
              <p:cNvSpPr>
                <a:spLocks/>
              </p:cNvSpPr>
              <p:nvPr/>
            </p:nvSpPr>
            <p:spPr bwMode="auto">
              <a:xfrm>
                <a:off x="1746250" y="4578351"/>
                <a:ext cx="39688" cy="50800"/>
              </a:xfrm>
              <a:custGeom>
                <a:avLst/>
                <a:gdLst>
                  <a:gd name="T0" fmla="*/ 22 w 25"/>
                  <a:gd name="T1" fmla="*/ 10 h 32"/>
                  <a:gd name="T2" fmla="*/ 0 w 25"/>
                  <a:gd name="T3" fmla="*/ 0 h 32"/>
                  <a:gd name="T4" fmla="*/ 3 w 25"/>
                  <a:gd name="T5" fmla="*/ 32 h 32"/>
                  <a:gd name="T6" fmla="*/ 3 w 25"/>
                  <a:gd name="T7" fmla="*/ 32 h 32"/>
                  <a:gd name="T8" fmla="*/ 19 w 25"/>
                  <a:gd name="T9" fmla="*/ 32 h 32"/>
                  <a:gd name="T10" fmla="*/ 25 w 25"/>
                  <a:gd name="T11" fmla="*/ 32 h 32"/>
                  <a:gd name="T12" fmla="*/ 22 w 25"/>
                  <a:gd name="T13" fmla="*/ 10 h 32"/>
                  <a:gd name="T14" fmla="*/ 0 60000 65536"/>
                  <a:gd name="T15" fmla="*/ 0 60000 65536"/>
                  <a:gd name="T16" fmla="*/ 0 60000 65536"/>
                  <a:gd name="T17" fmla="*/ 0 60000 65536"/>
                  <a:gd name="T18" fmla="*/ 0 60000 65536"/>
                  <a:gd name="T19" fmla="*/ 0 60000 65536"/>
                  <a:gd name="T20" fmla="*/ 0 60000 65536"/>
                  <a:gd name="T21" fmla="*/ 0 w 25"/>
                  <a:gd name="T22" fmla="*/ 0 h 32"/>
                  <a:gd name="T23" fmla="*/ 25 w 25"/>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2">
                    <a:moveTo>
                      <a:pt x="22" y="10"/>
                    </a:moveTo>
                    <a:lnTo>
                      <a:pt x="0" y="0"/>
                    </a:lnTo>
                    <a:lnTo>
                      <a:pt x="3" y="32"/>
                    </a:lnTo>
                    <a:lnTo>
                      <a:pt x="19" y="32"/>
                    </a:lnTo>
                    <a:lnTo>
                      <a:pt x="25" y="32"/>
                    </a:lnTo>
                    <a:lnTo>
                      <a:pt x="22" y="1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41" name="Freeform 443"/>
              <p:cNvSpPr>
                <a:spLocks/>
              </p:cNvSpPr>
              <p:nvPr/>
            </p:nvSpPr>
            <p:spPr bwMode="auto">
              <a:xfrm>
                <a:off x="1660525" y="4573588"/>
                <a:ext cx="90488" cy="55563"/>
              </a:xfrm>
              <a:custGeom>
                <a:avLst/>
                <a:gdLst>
                  <a:gd name="T0" fmla="*/ 54 w 57"/>
                  <a:gd name="T1" fmla="*/ 3 h 35"/>
                  <a:gd name="T2" fmla="*/ 48 w 57"/>
                  <a:gd name="T3" fmla="*/ 0 h 35"/>
                  <a:gd name="T4" fmla="*/ 48 w 57"/>
                  <a:gd name="T5" fmla="*/ 0 h 35"/>
                  <a:gd name="T6" fmla="*/ 35 w 57"/>
                  <a:gd name="T7" fmla="*/ 0 h 35"/>
                  <a:gd name="T8" fmla="*/ 26 w 57"/>
                  <a:gd name="T9" fmla="*/ 0 h 35"/>
                  <a:gd name="T10" fmla="*/ 0 w 57"/>
                  <a:gd name="T11" fmla="*/ 3 h 35"/>
                  <a:gd name="T12" fmla="*/ 0 w 57"/>
                  <a:gd name="T13" fmla="*/ 16 h 35"/>
                  <a:gd name="T14" fmla="*/ 51 w 57"/>
                  <a:gd name="T15" fmla="*/ 32 h 35"/>
                  <a:gd name="T16" fmla="*/ 51 w 57"/>
                  <a:gd name="T17" fmla="*/ 32 h 35"/>
                  <a:gd name="T18" fmla="*/ 57 w 57"/>
                  <a:gd name="T19" fmla="*/ 35 h 35"/>
                  <a:gd name="T20" fmla="*/ 54 w 57"/>
                  <a:gd name="T21" fmla="*/ 3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5"/>
                  <a:gd name="T35" fmla="*/ 57 w 57"/>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5">
                    <a:moveTo>
                      <a:pt x="54" y="3"/>
                    </a:moveTo>
                    <a:lnTo>
                      <a:pt x="48" y="0"/>
                    </a:lnTo>
                    <a:lnTo>
                      <a:pt x="35" y="0"/>
                    </a:lnTo>
                    <a:lnTo>
                      <a:pt x="26" y="0"/>
                    </a:lnTo>
                    <a:lnTo>
                      <a:pt x="0" y="3"/>
                    </a:lnTo>
                    <a:lnTo>
                      <a:pt x="0" y="16"/>
                    </a:lnTo>
                    <a:lnTo>
                      <a:pt x="51" y="32"/>
                    </a:lnTo>
                    <a:lnTo>
                      <a:pt x="57" y="35"/>
                    </a:lnTo>
                    <a:lnTo>
                      <a:pt x="54" y="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42" name="Freeform 444"/>
              <p:cNvSpPr>
                <a:spLocks/>
              </p:cNvSpPr>
              <p:nvPr/>
            </p:nvSpPr>
            <p:spPr bwMode="auto">
              <a:xfrm>
                <a:off x="1641475" y="4578351"/>
                <a:ext cx="19050" cy="20638"/>
              </a:xfrm>
              <a:custGeom>
                <a:avLst/>
                <a:gdLst>
                  <a:gd name="T0" fmla="*/ 12 w 12"/>
                  <a:gd name="T1" fmla="*/ 0 h 13"/>
                  <a:gd name="T2" fmla="*/ 0 w 12"/>
                  <a:gd name="T3" fmla="*/ 3 h 13"/>
                  <a:gd name="T4" fmla="*/ 0 w 12"/>
                  <a:gd name="T5" fmla="*/ 3 h 13"/>
                  <a:gd name="T6" fmla="*/ 0 w 12"/>
                  <a:gd name="T7" fmla="*/ 3 h 13"/>
                  <a:gd name="T8" fmla="*/ 0 w 12"/>
                  <a:gd name="T9" fmla="*/ 7 h 13"/>
                  <a:gd name="T10" fmla="*/ 6 w 12"/>
                  <a:gd name="T11" fmla="*/ 10 h 13"/>
                  <a:gd name="T12" fmla="*/ 12 w 12"/>
                  <a:gd name="T13" fmla="*/ 13 h 13"/>
                  <a:gd name="T14" fmla="*/ 12 w 12"/>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3"/>
                  <a:gd name="T26" fmla="*/ 12 w 12"/>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3">
                    <a:moveTo>
                      <a:pt x="12" y="0"/>
                    </a:moveTo>
                    <a:lnTo>
                      <a:pt x="0" y="3"/>
                    </a:lnTo>
                    <a:lnTo>
                      <a:pt x="0" y="7"/>
                    </a:lnTo>
                    <a:lnTo>
                      <a:pt x="6" y="10"/>
                    </a:lnTo>
                    <a:lnTo>
                      <a:pt x="12" y="13"/>
                    </a:lnTo>
                    <a:lnTo>
                      <a:pt x="12" y="0"/>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43" name="Freeform 445"/>
              <p:cNvSpPr>
                <a:spLocks/>
              </p:cNvSpPr>
              <p:nvPr/>
            </p:nvSpPr>
            <p:spPr bwMode="auto">
              <a:xfrm>
                <a:off x="1660525" y="4608513"/>
                <a:ext cx="71438" cy="46038"/>
              </a:xfrm>
              <a:custGeom>
                <a:avLst/>
                <a:gdLst>
                  <a:gd name="T0" fmla="*/ 0 w 45"/>
                  <a:gd name="T1" fmla="*/ 0 h 29"/>
                  <a:gd name="T2" fmla="*/ 0 w 45"/>
                  <a:gd name="T3" fmla="*/ 29 h 29"/>
                  <a:gd name="T4" fmla="*/ 0 w 45"/>
                  <a:gd name="T5" fmla="*/ 29 h 29"/>
                  <a:gd name="T6" fmla="*/ 7 w 45"/>
                  <a:gd name="T7" fmla="*/ 29 h 29"/>
                  <a:gd name="T8" fmla="*/ 45 w 45"/>
                  <a:gd name="T9" fmla="*/ 19 h 29"/>
                  <a:gd name="T10" fmla="*/ 45 w 45"/>
                  <a:gd name="T11" fmla="*/ 19 h 29"/>
                  <a:gd name="T12" fmla="*/ 45 w 45"/>
                  <a:gd name="T13" fmla="*/ 19 h 29"/>
                  <a:gd name="T14" fmla="*/ 45 w 45"/>
                  <a:gd name="T15" fmla="*/ 19 h 29"/>
                  <a:gd name="T16" fmla="*/ 38 w 45"/>
                  <a:gd name="T17" fmla="*/ 13 h 29"/>
                  <a:gd name="T18" fmla="*/ 0 w 45"/>
                  <a:gd name="T19" fmla="*/ 0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29"/>
                  <a:gd name="T32" fmla="*/ 45 w 45"/>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29">
                    <a:moveTo>
                      <a:pt x="0" y="0"/>
                    </a:moveTo>
                    <a:lnTo>
                      <a:pt x="0" y="29"/>
                    </a:lnTo>
                    <a:lnTo>
                      <a:pt x="7" y="29"/>
                    </a:lnTo>
                    <a:lnTo>
                      <a:pt x="45" y="19"/>
                    </a:lnTo>
                    <a:lnTo>
                      <a:pt x="38" y="13"/>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44" name="Freeform 446"/>
              <p:cNvSpPr>
                <a:spLocks/>
              </p:cNvSpPr>
              <p:nvPr/>
            </p:nvSpPr>
            <p:spPr bwMode="auto">
              <a:xfrm>
                <a:off x="1570038" y="4594226"/>
                <a:ext cx="90488" cy="60325"/>
              </a:xfrm>
              <a:custGeom>
                <a:avLst/>
                <a:gdLst>
                  <a:gd name="T0" fmla="*/ 57 w 57"/>
                  <a:gd name="T1" fmla="*/ 9 h 38"/>
                  <a:gd name="T2" fmla="*/ 38 w 57"/>
                  <a:gd name="T3" fmla="*/ 3 h 38"/>
                  <a:gd name="T4" fmla="*/ 38 w 57"/>
                  <a:gd name="T5" fmla="*/ 3 h 38"/>
                  <a:gd name="T6" fmla="*/ 26 w 57"/>
                  <a:gd name="T7" fmla="*/ 0 h 38"/>
                  <a:gd name="T8" fmla="*/ 16 w 57"/>
                  <a:gd name="T9" fmla="*/ 0 h 38"/>
                  <a:gd name="T10" fmla="*/ 0 w 57"/>
                  <a:gd name="T11" fmla="*/ 3 h 38"/>
                  <a:gd name="T12" fmla="*/ 3 w 57"/>
                  <a:gd name="T13" fmla="*/ 22 h 38"/>
                  <a:gd name="T14" fmla="*/ 38 w 57"/>
                  <a:gd name="T15" fmla="*/ 35 h 38"/>
                  <a:gd name="T16" fmla="*/ 38 w 57"/>
                  <a:gd name="T17" fmla="*/ 35 h 38"/>
                  <a:gd name="T18" fmla="*/ 57 w 57"/>
                  <a:gd name="T19" fmla="*/ 38 h 38"/>
                  <a:gd name="T20" fmla="*/ 57 w 57"/>
                  <a:gd name="T21" fmla="*/ 9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8"/>
                  <a:gd name="T35" fmla="*/ 57 w 57"/>
                  <a:gd name="T36" fmla="*/ 38 h 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8">
                    <a:moveTo>
                      <a:pt x="57" y="9"/>
                    </a:moveTo>
                    <a:lnTo>
                      <a:pt x="38" y="3"/>
                    </a:lnTo>
                    <a:lnTo>
                      <a:pt x="26" y="0"/>
                    </a:lnTo>
                    <a:lnTo>
                      <a:pt x="16" y="0"/>
                    </a:lnTo>
                    <a:lnTo>
                      <a:pt x="0" y="3"/>
                    </a:lnTo>
                    <a:lnTo>
                      <a:pt x="3" y="22"/>
                    </a:lnTo>
                    <a:lnTo>
                      <a:pt x="38" y="35"/>
                    </a:lnTo>
                    <a:lnTo>
                      <a:pt x="57" y="38"/>
                    </a:lnTo>
                    <a:lnTo>
                      <a:pt x="57" y="9"/>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45" name="Freeform 447"/>
              <p:cNvSpPr>
                <a:spLocks/>
              </p:cNvSpPr>
              <p:nvPr/>
            </p:nvSpPr>
            <p:spPr bwMode="auto">
              <a:xfrm>
                <a:off x="1530350" y="4598988"/>
                <a:ext cx="44450" cy="30163"/>
              </a:xfrm>
              <a:custGeom>
                <a:avLst/>
                <a:gdLst>
                  <a:gd name="T0" fmla="*/ 25 w 28"/>
                  <a:gd name="T1" fmla="*/ 0 h 19"/>
                  <a:gd name="T2" fmla="*/ 0 w 28"/>
                  <a:gd name="T3" fmla="*/ 6 h 19"/>
                  <a:gd name="T4" fmla="*/ 0 w 28"/>
                  <a:gd name="T5" fmla="*/ 6 h 19"/>
                  <a:gd name="T6" fmla="*/ 0 w 28"/>
                  <a:gd name="T7" fmla="*/ 6 h 19"/>
                  <a:gd name="T8" fmla="*/ 0 w 28"/>
                  <a:gd name="T9" fmla="*/ 6 h 19"/>
                  <a:gd name="T10" fmla="*/ 6 w 28"/>
                  <a:gd name="T11" fmla="*/ 13 h 19"/>
                  <a:gd name="T12" fmla="*/ 28 w 28"/>
                  <a:gd name="T13" fmla="*/ 19 h 19"/>
                  <a:gd name="T14" fmla="*/ 25 w 28"/>
                  <a:gd name="T15" fmla="*/ 0 h 19"/>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19"/>
                  <a:gd name="T26" fmla="*/ 28 w 28"/>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19">
                    <a:moveTo>
                      <a:pt x="25" y="0"/>
                    </a:moveTo>
                    <a:lnTo>
                      <a:pt x="0" y="6"/>
                    </a:lnTo>
                    <a:lnTo>
                      <a:pt x="6" y="13"/>
                    </a:lnTo>
                    <a:lnTo>
                      <a:pt x="28" y="19"/>
                    </a:lnTo>
                    <a:lnTo>
                      <a:pt x="25" y="0"/>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46" name="Freeform 448"/>
              <p:cNvSpPr>
                <a:spLocks/>
              </p:cNvSpPr>
              <p:nvPr/>
            </p:nvSpPr>
            <p:spPr bwMode="auto">
              <a:xfrm>
                <a:off x="1574800" y="4638676"/>
                <a:ext cx="50800" cy="34925"/>
              </a:xfrm>
              <a:custGeom>
                <a:avLst/>
                <a:gdLst>
                  <a:gd name="T0" fmla="*/ 0 w 32"/>
                  <a:gd name="T1" fmla="*/ 0 h 22"/>
                  <a:gd name="T2" fmla="*/ 0 w 32"/>
                  <a:gd name="T3" fmla="*/ 22 h 22"/>
                  <a:gd name="T4" fmla="*/ 29 w 32"/>
                  <a:gd name="T5" fmla="*/ 16 h 22"/>
                  <a:gd name="T6" fmla="*/ 29 w 32"/>
                  <a:gd name="T7" fmla="*/ 16 h 22"/>
                  <a:gd name="T8" fmla="*/ 32 w 32"/>
                  <a:gd name="T9" fmla="*/ 16 h 22"/>
                  <a:gd name="T10" fmla="*/ 32 w 32"/>
                  <a:gd name="T11" fmla="*/ 13 h 22"/>
                  <a:gd name="T12" fmla="*/ 23 w 32"/>
                  <a:gd name="T13" fmla="*/ 10 h 22"/>
                  <a:gd name="T14" fmla="*/ 0 w 32"/>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22"/>
                  <a:gd name="T26" fmla="*/ 32 w 32"/>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22">
                    <a:moveTo>
                      <a:pt x="0" y="0"/>
                    </a:moveTo>
                    <a:lnTo>
                      <a:pt x="0" y="22"/>
                    </a:lnTo>
                    <a:lnTo>
                      <a:pt x="29" y="16"/>
                    </a:lnTo>
                    <a:lnTo>
                      <a:pt x="32" y="16"/>
                    </a:lnTo>
                    <a:lnTo>
                      <a:pt x="32" y="13"/>
                    </a:lnTo>
                    <a:lnTo>
                      <a:pt x="23" y="10"/>
                    </a:lnTo>
                    <a:lnTo>
                      <a:pt x="0" y="0"/>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47" name="Freeform 449"/>
              <p:cNvSpPr>
                <a:spLocks/>
              </p:cNvSpPr>
              <p:nvPr/>
            </p:nvSpPr>
            <p:spPr bwMode="auto">
              <a:xfrm>
                <a:off x="1485900" y="4619626"/>
                <a:ext cx="88900" cy="60325"/>
              </a:xfrm>
              <a:custGeom>
                <a:avLst/>
                <a:gdLst>
                  <a:gd name="T0" fmla="*/ 56 w 56"/>
                  <a:gd name="T1" fmla="*/ 12 h 38"/>
                  <a:gd name="T2" fmla="*/ 22 w 56"/>
                  <a:gd name="T3" fmla="*/ 3 h 38"/>
                  <a:gd name="T4" fmla="*/ 22 w 56"/>
                  <a:gd name="T5" fmla="*/ 3 h 38"/>
                  <a:gd name="T6" fmla="*/ 9 w 56"/>
                  <a:gd name="T7" fmla="*/ 0 h 38"/>
                  <a:gd name="T8" fmla="*/ 0 w 56"/>
                  <a:gd name="T9" fmla="*/ 0 h 38"/>
                  <a:gd name="T10" fmla="*/ 0 w 56"/>
                  <a:gd name="T11" fmla="*/ 28 h 38"/>
                  <a:gd name="T12" fmla="*/ 19 w 56"/>
                  <a:gd name="T13" fmla="*/ 34 h 38"/>
                  <a:gd name="T14" fmla="*/ 19 w 56"/>
                  <a:gd name="T15" fmla="*/ 34 h 38"/>
                  <a:gd name="T16" fmla="*/ 34 w 56"/>
                  <a:gd name="T17" fmla="*/ 38 h 38"/>
                  <a:gd name="T18" fmla="*/ 44 w 56"/>
                  <a:gd name="T19" fmla="*/ 38 h 38"/>
                  <a:gd name="T20" fmla="*/ 56 w 56"/>
                  <a:gd name="T21" fmla="*/ 34 h 38"/>
                  <a:gd name="T22" fmla="*/ 56 w 56"/>
                  <a:gd name="T23" fmla="*/ 12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
                  <a:gd name="T37" fmla="*/ 0 h 38"/>
                  <a:gd name="T38" fmla="*/ 56 w 56"/>
                  <a:gd name="T39" fmla="*/ 38 h 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 h="38">
                    <a:moveTo>
                      <a:pt x="56" y="12"/>
                    </a:moveTo>
                    <a:lnTo>
                      <a:pt x="22" y="3"/>
                    </a:lnTo>
                    <a:lnTo>
                      <a:pt x="9" y="0"/>
                    </a:lnTo>
                    <a:lnTo>
                      <a:pt x="0" y="0"/>
                    </a:lnTo>
                    <a:lnTo>
                      <a:pt x="0" y="28"/>
                    </a:lnTo>
                    <a:lnTo>
                      <a:pt x="19" y="34"/>
                    </a:lnTo>
                    <a:lnTo>
                      <a:pt x="34" y="38"/>
                    </a:lnTo>
                    <a:lnTo>
                      <a:pt x="44" y="38"/>
                    </a:lnTo>
                    <a:lnTo>
                      <a:pt x="56" y="34"/>
                    </a:lnTo>
                    <a:lnTo>
                      <a:pt x="56" y="12"/>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48" name="Freeform 450"/>
              <p:cNvSpPr>
                <a:spLocks/>
              </p:cNvSpPr>
              <p:nvPr/>
            </p:nvSpPr>
            <p:spPr bwMode="auto">
              <a:xfrm>
                <a:off x="1414463" y="4619626"/>
                <a:ext cx="71438" cy="44450"/>
              </a:xfrm>
              <a:custGeom>
                <a:avLst/>
                <a:gdLst>
                  <a:gd name="T0" fmla="*/ 45 w 45"/>
                  <a:gd name="T1" fmla="*/ 0 h 28"/>
                  <a:gd name="T2" fmla="*/ 3 w 45"/>
                  <a:gd name="T3" fmla="*/ 6 h 28"/>
                  <a:gd name="T4" fmla="*/ 3 w 45"/>
                  <a:gd name="T5" fmla="*/ 6 h 28"/>
                  <a:gd name="T6" fmla="*/ 0 w 45"/>
                  <a:gd name="T7" fmla="*/ 9 h 28"/>
                  <a:gd name="T8" fmla="*/ 0 w 45"/>
                  <a:gd name="T9" fmla="*/ 9 h 28"/>
                  <a:gd name="T10" fmla="*/ 7 w 45"/>
                  <a:gd name="T11" fmla="*/ 15 h 28"/>
                  <a:gd name="T12" fmla="*/ 45 w 45"/>
                  <a:gd name="T13" fmla="*/ 28 h 28"/>
                  <a:gd name="T14" fmla="*/ 45 w 45"/>
                  <a:gd name="T15" fmla="*/ 0 h 28"/>
                  <a:gd name="T16" fmla="*/ 45 w 45"/>
                  <a:gd name="T17" fmla="*/ 0 h 28"/>
                  <a:gd name="T18" fmla="*/ 45 w 45"/>
                  <a:gd name="T19" fmla="*/ 0 h 28"/>
                  <a:gd name="T20" fmla="*/ 45 w 45"/>
                  <a:gd name="T21" fmla="*/ 0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28"/>
                  <a:gd name="T35" fmla="*/ 45 w 45"/>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28">
                    <a:moveTo>
                      <a:pt x="45" y="0"/>
                    </a:moveTo>
                    <a:lnTo>
                      <a:pt x="3" y="6"/>
                    </a:lnTo>
                    <a:lnTo>
                      <a:pt x="0" y="9"/>
                    </a:lnTo>
                    <a:lnTo>
                      <a:pt x="7" y="15"/>
                    </a:lnTo>
                    <a:lnTo>
                      <a:pt x="45" y="28"/>
                    </a:lnTo>
                    <a:lnTo>
                      <a:pt x="45" y="0"/>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49" name="Freeform 451"/>
              <p:cNvSpPr>
                <a:spLocks/>
              </p:cNvSpPr>
              <p:nvPr/>
            </p:nvSpPr>
            <p:spPr bwMode="auto">
              <a:xfrm>
                <a:off x="2379663" y="4483101"/>
                <a:ext cx="19050" cy="15875"/>
              </a:xfrm>
              <a:custGeom>
                <a:avLst/>
                <a:gdLst>
                  <a:gd name="T0" fmla="*/ 0 w 12"/>
                  <a:gd name="T1" fmla="*/ 0 h 10"/>
                  <a:gd name="T2" fmla="*/ 0 w 12"/>
                  <a:gd name="T3" fmla="*/ 10 h 10"/>
                  <a:gd name="T4" fmla="*/ 9 w 12"/>
                  <a:gd name="T5" fmla="*/ 7 h 10"/>
                  <a:gd name="T6" fmla="*/ 9 w 12"/>
                  <a:gd name="T7" fmla="*/ 7 h 10"/>
                  <a:gd name="T8" fmla="*/ 12 w 12"/>
                  <a:gd name="T9" fmla="*/ 7 h 10"/>
                  <a:gd name="T10" fmla="*/ 9 w 12"/>
                  <a:gd name="T11" fmla="*/ 3 h 10"/>
                  <a:gd name="T12" fmla="*/ 3 w 12"/>
                  <a:gd name="T13" fmla="*/ 0 h 10"/>
                  <a:gd name="T14" fmla="*/ 0 w 12"/>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0"/>
                  <a:gd name="T26" fmla="*/ 12 w 12"/>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0">
                    <a:moveTo>
                      <a:pt x="0" y="0"/>
                    </a:moveTo>
                    <a:lnTo>
                      <a:pt x="0" y="10"/>
                    </a:lnTo>
                    <a:lnTo>
                      <a:pt x="9" y="7"/>
                    </a:lnTo>
                    <a:lnTo>
                      <a:pt x="12" y="7"/>
                    </a:lnTo>
                    <a:lnTo>
                      <a:pt x="9" y="3"/>
                    </a:lnTo>
                    <a:lnTo>
                      <a:pt x="3" y="0"/>
                    </a:lnTo>
                    <a:lnTo>
                      <a:pt x="0" y="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0" name="Freeform 452"/>
              <p:cNvSpPr>
                <a:spLocks/>
              </p:cNvSpPr>
              <p:nvPr/>
            </p:nvSpPr>
            <p:spPr bwMode="auto">
              <a:xfrm>
                <a:off x="2344738" y="4473576"/>
                <a:ext cx="34925" cy="30163"/>
              </a:xfrm>
              <a:custGeom>
                <a:avLst/>
                <a:gdLst>
                  <a:gd name="T0" fmla="*/ 22 w 22"/>
                  <a:gd name="T1" fmla="*/ 6 h 19"/>
                  <a:gd name="T2" fmla="*/ 0 w 22"/>
                  <a:gd name="T3" fmla="*/ 0 h 19"/>
                  <a:gd name="T4" fmla="*/ 0 w 22"/>
                  <a:gd name="T5" fmla="*/ 19 h 19"/>
                  <a:gd name="T6" fmla="*/ 22 w 22"/>
                  <a:gd name="T7" fmla="*/ 16 h 19"/>
                  <a:gd name="T8" fmla="*/ 22 w 22"/>
                  <a:gd name="T9" fmla="*/ 6 h 19"/>
                  <a:gd name="T10" fmla="*/ 0 60000 65536"/>
                  <a:gd name="T11" fmla="*/ 0 60000 65536"/>
                  <a:gd name="T12" fmla="*/ 0 60000 65536"/>
                  <a:gd name="T13" fmla="*/ 0 60000 65536"/>
                  <a:gd name="T14" fmla="*/ 0 60000 65536"/>
                  <a:gd name="T15" fmla="*/ 0 w 22"/>
                  <a:gd name="T16" fmla="*/ 0 h 19"/>
                  <a:gd name="T17" fmla="*/ 22 w 22"/>
                  <a:gd name="T18" fmla="*/ 19 h 19"/>
                </a:gdLst>
                <a:ahLst/>
                <a:cxnLst>
                  <a:cxn ang="T10">
                    <a:pos x="T0" y="T1"/>
                  </a:cxn>
                  <a:cxn ang="T11">
                    <a:pos x="T2" y="T3"/>
                  </a:cxn>
                  <a:cxn ang="T12">
                    <a:pos x="T4" y="T5"/>
                  </a:cxn>
                  <a:cxn ang="T13">
                    <a:pos x="T6" y="T7"/>
                  </a:cxn>
                  <a:cxn ang="T14">
                    <a:pos x="T8" y="T9"/>
                  </a:cxn>
                </a:cxnLst>
                <a:rect l="T15" t="T16" r="T17" b="T18"/>
                <a:pathLst>
                  <a:path w="22" h="19">
                    <a:moveTo>
                      <a:pt x="22" y="6"/>
                    </a:moveTo>
                    <a:lnTo>
                      <a:pt x="0" y="0"/>
                    </a:lnTo>
                    <a:lnTo>
                      <a:pt x="0" y="19"/>
                    </a:lnTo>
                    <a:lnTo>
                      <a:pt x="22" y="16"/>
                    </a:lnTo>
                    <a:lnTo>
                      <a:pt x="22" y="6"/>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1" name="Freeform 453"/>
              <p:cNvSpPr>
                <a:spLocks/>
              </p:cNvSpPr>
              <p:nvPr/>
            </p:nvSpPr>
            <p:spPr bwMode="auto">
              <a:xfrm>
                <a:off x="2303463" y="4457701"/>
                <a:ext cx="41275" cy="55563"/>
              </a:xfrm>
              <a:custGeom>
                <a:avLst/>
                <a:gdLst>
                  <a:gd name="T0" fmla="*/ 26 w 26"/>
                  <a:gd name="T1" fmla="*/ 10 h 35"/>
                  <a:gd name="T2" fmla="*/ 0 w 26"/>
                  <a:gd name="T3" fmla="*/ 0 h 35"/>
                  <a:gd name="T4" fmla="*/ 3 w 26"/>
                  <a:gd name="T5" fmla="*/ 35 h 35"/>
                  <a:gd name="T6" fmla="*/ 26 w 26"/>
                  <a:gd name="T7" fmla="*/ 29 h 35"/>
                  <a:gd name="T8" fmla="*/ 26 w 26"/>
                  <a:gd name="T9" fmla="*/ 10 h 35"/>
                  <a:gd name="T10" fmla="*/ 0 60000 65536"/>
                  <a:gd name="T11" fmla="*/ 0 60000 65536"/>
                  <a:gd name="T12" fmla="*/ 0 60000 65536"/>
                  <a:gd name="T13" fmla="*/ 0 60000 65536"/>
                  <a:gd name="T14" fmla="*/ 0 60000 65536"/>
                  <a:gd name="T15" fmla="*/ 0 w 26"/>
                  <a:gd name="T16" fmla="*/ 0 h 35"/>
                  <a:gd name="T17" fmla="*/ 26 w 26"/>
                  <a:gd name="T18" fmla="*/ 35 h 35"/>
                </a:gdLst>
                <a:ahLst/>
                <a:cxnLst>
                  <a:cxn ang="T10">
                    <a:pos x="T0" y="T1"/>
                  </a:cxn>
                  <a:cxn ang="T11">
                    <a:pos x="T2" y="T3"/>
                  </a:cxn>
                  <a:cxn ang="T12">
                    <a:pos x="T4" y="T5"/>
                  </a:cxn>
                  <a:cxn ang="T13">
                    <a:pos x="T6" y="T7"/>
                  </a:cxn>
                  <a:cxn ang="T14">
                    <a:pos x="T8" y="T9"/>
                  </a:cxn>
                </a:cxnLst>
                <a:rect l="T15" t="T16" r="T17" b="T18"/>
                <a:pathLst>
                  <a:path w="26" h="35">
                    <a:moveTo>
                      <a:pt x="26" y="10"/>
                    </a:moveTo>
                    <a:lnTo>
                      <a:pt x="0" y="0"/>
                    </a:lnTo>
                    <a:lnTo>
                      <a:pt x="3" y="35"/>
                    </a:lnTo>
                    <a:lnTo>
                      <a:pt x="26" y="29"/>
                    </a:lnTo>
                    <a:lnTo>
                      <a:pt x="26" y="1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2" name="Freeform 454"/>
              <p:cNvSpPr>
                <a:spLocks/>
              </p:cNvSpPr>
              <p:nvPr/>
            </p:nvSpPr>
            <p:spPr bwMode="auto">
              <a:xfrm>
                <a:off x="2268538" y="4452938"/>
                <a:ext cx="39688" cy="65088"/>
              </a:xfrm>
              <a:custGeom>
                <a:avLst/>
                <a:gdLst>
                  <a:gd name="T0" fmla="*/ 22 w 25"/>
                  <a:gd name="T1" fmla="*/ 3 h 41"/>
                  <a:gd name="T2" fmla="*/ 19 w 25"/>
                  <a:gd name="T3" fmla="*/ 3 h 41"/>
                  <a:gd name="T4" fmla="*/ 19 w 25"/>
                  <a:gd name="T5" fmla="*/ 3 h 41"/>
                  <a:gd name="T6" fmla="*/ 0 w 25"/>
                  <a:gd name="T7" fmla="*/ 0 h 41"/>
                  <a:gd name="T8" fmla="*/ 3 w 25"/>
                  <a:gd name="T9" fmla="*/ 41 h 41"/>
                  <a:gd name="T10" fmla="*/ 25 w 25"/>
                  <a:gd name="T11" fmla="*/ 38 h 41"/>
                  <a:gd name="T12" fmla="*/ 22 w 25"/>
                  <a:gd name="T13" fmla="*/ 3 h 41"/>
                  <a:gd name="T14" fmla="*/ 0 60000 65536"/>
                  <a:gd name="T15" fmla="*/ 0 60000 65536"/>
                  <a:gd name="T16" fmla="*/ 0 60000 65536"/>
                  <a:gd name="T17" fmla="*/ 0 60000 65536"/>
                  <a:gd name="T18" fmla="*/ 0 60000 65536"/>
                  <a:gd name="T19" fmla="*/ 0 60000 65536"/>
                  <a:gd name="T20" fmla="*/ 0 60000 65536"/>
                  <a:gd name="T21" fmla="*/ 0 w 25"/>
                  <a:gd name="T22" fmla="*/ 0 h 41"/>
                  <a:gd name="T23" fmla="*/ 25 w 25"/>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41">
                    <a:moveTo>
                      <a:pt x="22" y="3"/>
                    </a:moveTo>
                    <a:lnTo>
                      <a:pt x="19" y="3"/>
                    </a:lnTo>
                    <a:lnTo>
                      <a:pt x="0" y="0"/>
                    </a:lnTo>
                    <a:lnTo>
                      <a:pt x="3" y="41"/>
                    </a:lnTo>
                    <a:lnTo>
                      <a:pt x="25" y="38"/>
                    </a:lnTo>
                    <a:lnTo>
                      <a:pt x="22" y="3"/>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3" name="Freeform 455"/>
              <p:cNvSpPr>
                <a:spLocks/>
              </p:cNvSpPr>
              <p:nvPr/>
            </p:nvSpPr>
            <p:spPr bwMode="auto">
              <a:xfrm>
                <a:off x="2233613" y="4452938"/>
                <a:ext cx="39688" cy="76200"/>
              </a:xfrm>
              <a:custGeom>
                <a:avLst/>
                <a:gdLst>
                  <a:gd name="T0" fmla="*/ 22 w 25"/>
                  <a:gd name="T1" fmla="*/ 0 h 48"/>
                  <a:gd name="T2" fmla="*/ 0 w 25"/>
                  <a:gd name="T3" fmla="*/ 3 h 48"/>
                  <a:gd name="T4" fmla="*/ 3 w 25"/>
                  <a:gd name="T5" fmla="*/ 48 h 48"/>
                  <a:gd name="T6" fmla="*/ 25 w 25"/>
                  <a:gd name="T7" fmla="*/ 41 h 48"/>
                  <a:gd name="T8" fmla="*/ 22 w 25"/>
                  <a:gd name="T9" fmla="*/ 0 h 48"/>
                  <a:gd name="T10" fmla="*/ 22 w 25"/>
                  <a:gd name="T11" fmla="*/ 0 h 48"/>
                  <a:gd name="T12" fmla="*/ 22 w 25"/>
                  <a:gd name="T13" fmla="*/ 0 h 48"/>
                  <a:gd name="T14" fmla="*/ 22 w 25"/>
                  <a:gd name="T15" fmla="*/ 0 h 48"/>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48"/>
                  <a:gd name="T26" fmla="*/ 25 w 25"/>
                  <a:gd name="T27" fmla="*/ 48 h 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48">
                    <a:moveTo>
                      <a:pt x="22" y="0"/>
                    </a:moveTo>
                    <a:lnTo>
                      <a:pt x="0" y="3"/>
                    </a:lnTo>
                    <a:lnTo>
                      <a:pt x="3" y="48"/>
                    </a:lnTo>
                    <a:lnTo>
                      <a:pt x="25" y="41"/>
                    </a:lnTo>
                    <a:lnTo>
                      <a:pt x="22" y="0"/>
                    </a:ln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 name="Freeform 456"/>
              <p:cNvSpPr>
                <a:spLocks/>
              </p:cNvSpPr>
              <p:nvPr/>
            </p:nvSpPr>
            <p:spPr bwMode="auto">
              <a:xfrm>
                <a:off x="2203450" y="4457701"/>
                <a:ext cx="34925" cy="76200"/>
              </a:xfrm>
              <a:custGeom>
                <a:avLst/>
                <a:gdLst>
                  <a:gd name="T0" fmla="*/ 0 w 22"/>
                  <a:gd name="T1" fmla="*/ 7 h 48"/>
                  <a:gd name="T2" fmla="*/ 0 w 22"/>
                  <a:gd name="T3" fmla="*/ 48 h 48"/>
                  <a:gd name="T4" fmla="*/ 22 w 22"/>
                  <a:gd name="T5" fmla="*/ 45 h 48"/>
                  <a:gd name="T6" fmla="*/ 19 w 22"/>
                  <a:gd name="T7" fmla="*/ 0 h 48"/>
                  <a:gd name="T8" fmla="*/ 0 w 22"/>
                  <a:gd name="T9" fmla="*/ 7 h 48"/>
                  <a:gd name="T10" fmla="*/ 0 60000 65536"/>
                  <a:gd name="T11" fmla="*/ 0 60000 65536"/>
                  <a:gd name="T12" fmla="*/ 0 60000 65536"/>
                  <a:gd name="T13" fmla="*/ 0 60000 65536"/>
                  <a:gd name="T14" fmla="*/ 0 60000 65536"/>
                  <a:gd name="T15" fmla="*/ 0 w 22"/>
                  <a:gd name="T16" fmla="*/ 0 h 48"/>
                  <a:gd name="T17" fmla="*/ 22 w 22"/>
                  <a:gd name="T18" fmla="*/ 48 h 48"/>
                </a:gdLst>
                <a:ahLst/>
                <a:cxnLst>
                  <a:cxn ang="T10">
                    <a:pos x="T0" y="T1"/>
                  </a:cxn>
                  <a:cxn ang="T11">
                    <a:pos x="T2" y="T3"/>
                  </a:cxn>
                  <a:cxn ang="T12">
                    <a:pos x="T4" y="T5"/>
                  </a:cxn>
                  <a:cxn ang="T13">
                    <a:pos x="T6" y="T7"/>
                  </a:cxn>
                  <a:cxn ang="T14">
                    <a:pos x="T8" y="T9"/>
                  </a:cxn>
                </a:cxnLst>
                <a:rect l="T15" t="T16" r="T17" b="T18"/>
                <a:pathLst>
                  <a:path w="22" h="48">
                    <a:moveTo>
                      <a:pt x="0" y="7"/>
                    </a:moveTo>
                    <a:lnTo>
                      <a:pt x="0" y="48"/>
                    </a:lnTo>
                    <a:lnTo>
                      <a:pt x="22" y="45"/>
                    </a:lnTo>
                    <a:lnTo>
                      <a:pt x="19" y="0"/>
                    </a:lnTo>
                    <a:lnTo>
                      <a:pt x="0" y="7"/>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 name="Freeform 457"/>
              <p:cNvSpPr>
                <a:spLocks/>
              </p:cNvSpPr>
              <p:nvPr/>
            </p:nvSpPr>
            <p:spPr bwMode="auto">
              <a:xfrm>
                <a:off x="2168525" y="4468813"/>
                <a:ext cx="34925" cy="74613"/>
              </a:xfrm>
              <a:custGeom>
                <a:avLst/>
                <a:gdLst>
                  <a:gd name="T0" fmla="*/ 0 w 22"/>
                  <a:gd name="T1" fmla="*/ 3 h 47"/>
                  <a:gd name="T2" fmla="*/ 0 w 22"/>
                  <a:gd name="T3" fmla="*/ 47 h 47"/>
                  <a:gd name="T4" fmla="*/ 22 w 22"/>
                  <a:gd name="T5" fmla="*/ 41 h 47"/>
                  <a:gd name="T6" fmla="*/ 22 w 22"/>
                  <a:gd name="T7" fmla="*/ 0 h 47"/>
                  <a:gd name="T8" fmla="*/ 0 w 22"/>
                  <a:gd name="T9" fmla="*/ 3 h 47"/>
                  <a:gd name="T10" fmla="*/ 0 60000 65536"/>
                  <a:gd name="T11" fmla="*/ 0 60000 65536"/>
                  <a:gd name="T12" fmla="*/ 0 60000 65536"/>
                  <a:gd name="T13" fmla="*/ 0 60000 65536"/>
                  <a:gd name="T14" fmla="*/ 0 60000 65536"/>
                  <a:gd name="T15" fmla="*/ 0 w 22"/>
                  <a:gd name="T16" fmla="*/ 0 h 47"/>
                  <a:gd name="T17" fmla="*/ 22 w 22"/>
                  <a:gd name="T18" fmla="*/ 47 h 47"/>
                </a:gdLst>
                <a:ahLst/>
                <a:cxnLst>
                  <a:cxn ang="T10">
                    <a:pos x="T0" y="T1"/>
                  </a:cxn>
                  <a:cxn ang="T11">
                    <a:pos x="T2" y="T3"/>
                  </a:cxn>
                  <a:cxn ang="T12">
                    <a:pos x="T4" y="T5"/>
                  </a:cxn>
                  <a:cxn ang="T13">
                    <a:pos x="T6" y="T7"/>
                  </a:cxn>
                  <a:cxn ang="T14">
                    <a:pos x="T8" y="T9"/>
                  </a:cxn>
                </a:cxnLst>
                <a:rect l="T15" t="T16" r="T17" b="T18"/>
                <a:pathLst>
                  <a:path w="22" h="47">
                    <a:moveTo>
                      <a:pt x="0" y="3"/>
                    </a:moveTo>
                    <a:lnTo>
                      <a:pt x="0" y="47"/>
                    </a:lnTo>
                    <a:lnTo>
                      <a:pt x="22" y="41"/>
                    </a:lnTo>
                    <a:lnTo>
                      <a:pt x="22" y="0"/>
                    </a:lnTo>
                    <a:lnTo>
                      <a:pt x="0" y="3"/>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 name="Freeform 458"/>
              <p:cNvSpPr>
                <a:spLocks/>
              </p:cNvSpPr>
              <p:nvPr/>
            </p:nvSpPr>
            <p:spPr bwMode="auto">
              <a:xfrm>
                <a:off x="2133600" y="4473576"/>
                <a:ext cx="34925" cy="79375"/>
              </a:xfrm>
              <a:custGeom>
                <a:avLst/>
                <a:gdLst>
                  <a:gd name="T0" fmla="*/ 0 w 22"/>
                  <a:gd name="T1" fmla="*/ 6 h 50"/>
                  <a:gd name="T2" fmla="*/ 0 w 22"/>
                  <a:gd name="T3" fmla="*/ 50 h 50"/>
                  <a:gd name="T4" fmla="*/ 22 w 22"/>
                  <a:gd name="T5" fmla="*/ 44 h 50"/>
                  <a:gd name="T6" fmla="*/ 22 w 22"/>
                  <a:gd name="T7" fmla="*/ 0 h 50"/>
                  <a:gd name="T8" fmla="*/ 0 w 22"/>
                  <a:gd name="T9" fmla="*/ 6 h 50"/>
                  <a:gd name="T10" fmla="*/ 0 60000 65536"/>
                  <a:gd name="T11" fmla="*/ 0 60000 65536"/>
                  <a:gd name="T12" fmla="*/ 0 60000 65536"/>
                  <a:gd name="T13" fmla="*/ 0 60000 65536"/>
                  <a:gd name="T14" fmla="*/ 0 60000 65536"/>
                  <a:gd name="T15" fmla="*/ 0 w 22"/>
                  <a:gd name="T16" fmla="*/ 0 h 50"/>
                  <a:gd name="T17" fmla="*/ 22 w 22"/>
                  <a:gd name="T18" fmla="*/ 50 h 50"/>
                </a:gdLst>
                <a:ahLst/>
                <a:cxnLst>
                  <a:cxn ang="T10">
                    <a:pos x="T0" y="T1"/>
                  </a:cxn>
                  <a:cxn ang="T11">
                    <a:pos x="T2" y="T3"/>
                  </a:cxn>
                  <a:cxn ang="T12">
                    <a:pos x="T4" y="T5"/>
                  </a:cxn>
                  <a:cxn ang="T13">
                    <a:pos x="T6" y="T7"/>
                  </a:cxn>
                  <a:cxn ang="T14">
                    <a:pos x="T8" y="T9"/>
                  </a:cxn>
                </a:cxnLst>
                <a:rect l="T15" t="T16" r="T17" b="T18"/>
                <a:pathLst>
                  <a:path w="22" h="50">
                    <a:moveTo>
                      <a:pt x="0" y="6"/>
                    </a:moveTo>
                    <a:lnTo>
                      <a:pt x="0" y="50"/>
                    </a:lnTo>
                    <a:lnTo>
                      <a:pt x="22" y="44"/>
                    </a:lnTo>
                    <a:lnTo>
                      <a:pt x="22" y="0"/>
                    </a:lnTo>
                    <a:lnTo>
                      <a:pt x="0" y="6"/>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 name="Freeform 459"/>
              <p:cNvSpPr>
                <a:spLocks/>
              </p:cNvSpPr>
              <p:nvPr/>
            </p:nvSpPr>
            <p:spPr bwMode="auto">
              <a:xfrm>
                <a:off x="2098675" y="4483101"/>
                <a:ext cx="34925" cy="76200"/>
              </a:xfrm>
              <a:custGeom>
                <a:avLst/>
                <a:gdLst>
                  <a:gd name="T0" fmla="*/ 0 w 22"/>
                  <a:gd name="T1" fmla="*/ 3 h 48"/>
                  <a:gd name="T2" fmla="*/ 0 w 22"/>
                  <a:gd name="T3" fmla="*/ 48 h 48"/>
                  <a:gd name="T4" fmla="*/ 22 w 22"/>
                  <a:gd name="T5" fmla="*/ 44 h 48"/>
                  <a:gd name="T6" fmla="*/ 22 w 22"/>
                  <a:gd name="T7" fmla="*/ 0 h 48"/>
                  <a:gd name="T8" fmla="*/ 0 w 22"/>
                  <a:gd name="T9" fmla="*/ 3 h 48"/>
                  <a:gd name="T10" fmla="*/ 0 60000 65536"/>
                  <a:gd name="T11" fmla="*/ 0 60000 65536"/>
                  <a:gd name="T12" fmla="*/ 0 60000 65536"/>
                  <a:gd name="T13" fmla="*/ 0 60000 65536"/>
                  <a:gd name="T14" fmla="*/ 0 60000 65536"/>
                  <a:gd name="T15" fmla="*/ 0 w 22"/>
                  <a:gd name="T16" fmla="*/ 0 h 48"/>
                  <a:gd name="T17" fmla="*/ 22 w 22"/>
                  <a:gd name="T18" fmla="*/ 48 h 48"/>
                </a:gdLst>
                <a:ahLst/>
                <a:cxnLst>
                  <a:cxn ang="T10">
                    <a:pos x="T0" y="T1"/>
                  </a:cxn>
                  <a:cxn ang="T11">
                    <a:pos x="T2" y="T3"/>
                  </a:cxn>
                  <a:cxn ang="T12">
                    <a:pos x="T4" y="T5"/>
                  </a:cxn>
                  <a:cxn ang="T13">
                    <a:pos x="T6" y="T7"/>
                  </a:cxn>
                  <a:cxn ang="T14">
                    <a:pos x="T8" y="T9"/>
                  </a:cxn>
                </a:cxnLst>
                <a:rect l="T15" t="T16" r="T17" b="T18"/>
                <a:pathLst>
                  <a:path w="22" h="48">
                    <a:moveTo>
                      <a:pt x="0" y="3"/>
                    </a:moveTo>
                    <a:lnTo>
                      <a:pt x="0" y="48"/>
                    </a:lnTo>
                    <a:lnTo>
                      <a:pt x="22" y="44"/>
                    </a:lnTo>
                    <a:lnTo>
                      <a:pt x="22" y="0"/>
                    </a:lnTo>
                    <a:lnTo>
                      <a:pt x="0" y="3"/>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 name="Freeform 460"/>
              <p:cNvSpPr>
                <a:spLocks/>
              </p:cNvSpPr>
              <p:nvPr/>
            </p:nvSpPr>
            <p:spPr bwMode="auto">
              <a:xfrm>
                <a:off x="2062163" y="4487863"/>
                <a:ext cx="36513" cy="80963"/>
              </a:xfrm>
              <a:custGeom>
                <a:avLst/>
                <a:gdLst>
                  <a:gd name="T0" fmla="*/ 0 w 23"/>
                  <a:gd name="T1" fmla="*/ 7 h 51"/>
                  <a:gd name="T2" fmla="*/ 0 w 23"/>
                  <a:gd name="T3" fmla="*/ 51 h 51"/>
                  <a:gd name="T4" fmla="*/ 23 w 23"/>
                  <a:gd name="T5" fmla="*/ 45 h 51"/>
                  <a:gd name="T6" fmla="*/ 23 w 23"/>
                  <a:gd name="T7" fmla="*/ 0 h 51"/>
                  <a:gd name="T8" fmla="*/ 0 w 23"/>
                  <a:gd name="T9" fmla="*/ 7 h 51"/>
                  <a:gd name="T10" fmla="*/ 0 60000 65536"/>
                  <a:gd name="T11" fmla="*/ 0 60000 65536"/>
                  <a:gd name="T12" fmla="*/ 0 60000 65536"/>
                  <a:gd name="T13" fmla="*/ 0 60000 65536"/>
                  <a:gd name="T14" fmla="*/ 0 60000 65536"/>
                  <a:gd name="T15" fmla="*/ 0 w 23"/>
                  <a:gd name="T16" fmla="*/ 0 h 51"/>
                  <a:gd name="T17" fmla="*/ 23 w 23"/>
                  <a:gd name="T18" fmla="*/ 51 h 51"/>
                </a:gdLst>
                <a:ahLst/>
                <a:cxnLst>
                  <a:cxn ang="T10">
                    <a:pos x="T0" y="T1"/>
                  </a:cxn>
                  <a:cxn ang="T11">
                    <a:pos x="T2" y="T3"/>
                  </a:cxn>
                  <a:cxn ang="T12">
                    <a:pos x="T4" y="T5"/>
                  </a:cxn>
                  <a:cxn ang="T13">
                    <a:pos x="T6" y="T7"/>
                  </a:cxn>
                  <a:cxn ang="T14">
                    <a:pos x="T8" y="T9"/>
                  </a:cxn>
                </a:cxnLst>
                <a:rect l="T15" t="T16" r="T17" b="T18"/>
                <a:pathLst>
                  <a:path w="23" h="51">
                    <a:moveTo>
                      <a:pt x="0" y="7"/>
                    </a:moveTo>
                    <a:lnTo>
                      <a:pt x="0" y="51"/>
                    </a:lnTo>
                    <a:lnTo>
                      <a:pt x="23" y="45"/>
                    </a:lnTo>
                    <a:lnTo>
                      <a:pt x="23" y="0"/>
                    </a:lnTo>
                    <a:lnTo>
                      <a:pt x="0" y="7"/>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 name="Freeform 461"/>
              <p:cNvSpPr>
                <a:spLocks/>
              </p:cNvSpPr>
              <p:nvPr/>
            </p:nvSpPr>
            <p:spPr bwMode="auto">
              <a:xfrm>
                <a:off x="2027238" y="4498976"/>
                <a:ext cx="34925" cy="74613"/>
              </a:xfrm>
              <a:custGeom>
                <a:avLst/>
                <a:gdLst>
                  <a:gd name="T0" fmla="*/ 0 w 22"/>
                  <a:gd name="T1" fmla="*/ 3 h 47"/>
                  <a:gd name="T2" fmla="*/ 0 w 22"/>
                  <a:gd name="T3" fmla="*/ 47 h 47"/>
                  <a:gd name="T4" fmla="*/ 22 w 22"/>
                  <a:gd name="T5" fmla="*/ 44 h 47"/>
                  <a:gd name="T6" fmla="*/ 22 w 22"/>
                  <a:gd name="T7" fmla="*/ 0 h 47"/>
                  <a:gd name="T8" fmla="*/ 0 w 22"/>
                  <a:gd name="T9" fmla="*/ 3 h 47"/>
                  <a:gd name="T10" fmla="*/ 0 60000 65536"/>
                  <a:gd name="T11" fmla="*/ 0 60000 65536"/>
                  <a:gd name="T12" fmla="*/ 0 60000 65536"/>
                  <a:gd name="T13" fmla="*/ 0 60000 65536"/>
                  <a:gd name="T14" fmla="*/ 0 60000 65536"/>
                  <a:gd name="T15" fmla="*/ 0 w 22"/>
                  <a:gd name="T16" fmla="*/ 0 h 47"/>
                  <a:gd name="T17" fmla="*/ 22 w 22"/>
                  <a:gd name="T18" fmla="*/ 47 h 47"/>
                </a:gdLst>
                <a:ahLst/>
                <a:cxnLst>
                  <a:cxn ang="T10">
                    <a:pos x="T0" y="T1"/>
                  </a:cxn>
                  <a:cxn ang="T11">
                    <a:pos x="T2" y="T3"/>
                  </a:cxn>
                  <a:cxn ang="T12">
                    <a:pos x="T4" y="T5"/>
                  </a:cxn>
                  <a:cxn ang="T13">
                    <a:pos x="T6" y="T7"/>
                  </a:cxn>
                  <a:cxn ang="T14">
                    <a:pos x="T8" y="T9"/>
                  </a:cxn>
                </a:cxnLst>
                <a:rect l="T15" t="T16" r="T17" b="T18"/>
                <a:pathLst>
                  <a:path w="22" h="47">
                    <a:moveTo>
                      <a:pt x="0" y="3"/>
                    </a:moveTo>
                    <a:lnTo>
                      <a:pt x="0" y="47"/>
                    </a:lnTo>
                    <a:lnTo>
                      <a:pt x="22" y="44"/>
                    </a:lnTo>
                    <a:lnTo>
                      <a:pt x="22" y="0"/>
                    </a:lnTo>
                    <a:lnTo>
                      <a:pt x="0" y="3"/>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 name="Freeform 462"/>
              <p:cNvSpPr>
                <a:spLocks/>
              </p:cNvSpPr>
              <p:nvPr/>
            </p:nvSpPr>
            <p:spPr bwMode="auto">
              <a:xfrm>
                <a:off x="1992313" y="4503738"/>
                <a:ext cx="34925" cy="79375"/>
              </a:xfrm>
              <a:custGeom>
                <a:avLst/>
                <a:gdLst>
                  <a:gd name="T0" fmla="*/ 0 w 22"/>
                  <a:gd name="T1" fmla="*/ 6 h 50"/>
                  <a:gd name="T2" fmla="*/ 0 w 22"/>
                  <a:gd name="T3" fmla="*/ 50 h 50"/>
                  <a:gd name="T4" fmla="*/ 22 w 22"/>
                  <a:gd name="T5" fmla="*/ 44 h 50"/>
                  <a:gd name="T6" fmla="*/ 22 w 22"/>
                  <a:gd name="T7" fmla="*/ 0 h 50"/>
                  <a:gd name="T8" fmla="*/ 0 w 22"/>
                  <a:gd name="T9" fmla="*/ 6 h 50"/>
                  <a:gd name="T10" fmla="*/ 0 60000 65536"/>
                  <a:gd name="T11" fmla="*/ 0 60000 65536"/>
                  <a:gd name="T12" fmla="*/ 0 60000 65536"/>
                  <a:gd name="T13" fmla="*/ 0 60000 65536"/>
                  <a:gd name="T14" fmla="*/ 0 60000 65536"/>
                  <a:gd name="T15" fmla="*/ 0 w 22"/>
                  <a:gd name="T16" fmla="*/ 0 h 50"/>
                  <a:gd name="T17" fmla="*/ 22 w 22"/>
                  <a:gd name="T18" fmla="*/ 50 h 50"/>
                </a:gdLst>
                <a:ahLst/>
                <a:cxnLst>
                  <a:cxn ang="T10">
                    <a:pos x="T0" y="T1"/>
                  </a:cxn>
                  <a:cxn ang="T11">
                    <a:pos x="T2" y="T3"/>
                  </a:cxn>
                  <a:cxn ang="T12">
                    <a:pos x="T4" y="T5"/>
                  </a:cxn>
                  <a:cxn ang="T13">
                    <a:pos x="T6" y="T7"/>
                  </a:cxn>
                  <a:cxn ang="T14">
                    <a:pos x="T8" y="T9"/>
                  </a:cxn>
                </a:cxnLst>
                <a:rect l="T15" t="T16" r="T17" b="T18"/>
                <a:pathLst>
                  <a:path w="22" h="50">
                    <a:moveTo>
                      <a:pt x="0" y="6"/>
                    </a:moveTo>
                    <a:lnTo>
                      <a:pt x="0" y="50"/>
                    </a:lnTo>
                    <a:lnTo>
                      <a:pt x="22" y="44"/>
                    </a:lnTo>
                    <a:lnTo>
                      <a:pt x="22" y="0"/>
                    </a:lnTo>
                    <a:lnTo>
                      <a:pt x="0" y="6"/>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 name="Freeform 463"/>
              <p:cNvSpPr>
                <a:spLocks/>
              </p:cNvSpPr>
              <p:nvPr/>
            </p:nvSpPr>
            <p:spPr bwMode="auto">
              <a:xfrm>
                <a:off x="1957388" y="4513263"/>
                <a:ext cx="34925" cy="76200"/>
              </a:xfrm>
              <a:custGeom>
                <a:avLst/>
                <a:gdLst>
                  <a:gd name="T0" fmla="*/ 0 w 22"/>
                  <a:gd name="T1" fmla="*/ 3 h 48"/>
                  <a:gd name="T2" fmla="*/ 0 w 22"/>
                  <a:gd name="T3" fmla="*/ 48 h 48"/>
                  <a:gd name="T4" fmla="*/ 22 w 22"/>
                  <a:gd name="T5" fmla="*/ 44 h 48"/>
                  <a:gd name="T6" fmla="*/ 22 w 22"/>
                  <a:gd name="T7" fmla="*/ 0 h 48"/>
                  <a:gd name="T8" fmla="*/ 0 w 22"/>
                  <a:gd name="T9" fmla="*/ 3 h 48"/>
                  <a:gd name="T10" fmla="*/ 0 60000 65536"/>
                  <a:gd name="T11" fmla="*/ 0 60000 65536"/>
                  <a:gd name="T12" fmla="*/ 0 60000 65536"/>
                  <a:gd name="T13" fmla="*/ 0 60000 65536"/>
                  <a:gd name="T14" fmla="*/ 0 60000 65536"/>
                  <a:gd name="T15" fmla="*/ 0 w 22"/>
                  <a:gd name="T16" fmla="*/ 0 h 48"/>
                  <a:gd name="T17" fmla="*/ 22 w 22"/>
                  <a:gd name="T18" fmla="*/ 48 h 48"/>
                </a:gdLst>
                <a:ahLst/>
                <a:cxnLst>
                  <a:cxn ang="T10">
                    <a:pos x="T0" y="T1"/>
                  </a:cxn>
                  <a:cxn ang="T11">
                    <a:pos x="T2" y="T3"/>
                  </a:cxn>
                  <a:cxn ang="T12">
                    <a:pos x="T4" y="T5"/>
                  </a:cxn>
                  <a:cxn ang="T13">
                    <a:pos x="T6" y="T7"/>
                  </a:cxn>
                  <a:cxn ang="T14">
                    <a:pos x="T8" y="T9"/>
                  </a:cxn>
                </a:cxnLst>
                <a:rect l="T15" t="T16" r="T17" b="T18"/>
                <a:pathLst>
                  <a:path w="22" h="48">
                    <a:moveTo>
                      <a:pt x="0" y="3"/>
                    </a:moveTo>
                    <a:lnTo>
                      <a:pt x="0" y="48"/>
                    </a:lnTo>
                    <a:lnTo>
                      <a:pt x="22" y="44"/>
                    </a:lnTo>
                    <a:lnTo>
                      <a:pt x="22" y="0"/>
                    </a:lnTo>
                    <a:lnTo>
                      <a:pt x="0" y="3"/>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 name="Freeform 464"/>
              <p:cNvSpPr>
                <a:spLocks/>
              </p:cNvSpPr>
              <p:nvPr/>
            </p:nvSpPr>
            <p:spPr bwMode="auto">
              <a:xfrm>
                <a:off x="1922463" y="4518026"/>
                <a:ext cx="34925" cy="80963"/>
              </a:xfrm>
              <a:custGeom>
                <a:avLst/>
                <a:gdLst>
                  <a:gd name="T0" fmla="*/ 0 w 22"/>
                  <a:gd name="T1" fmla="*/ 4 h 51"/>
                  <a:gd name="T2" fmla="*/ 0 w 22"/>
                  <a:gd name="T3" fmla="*/ 51 h 51"/>
                  <a:gd name="T4" fmla="*/ 22 w 22"/>
                  <a:gd name="T5" fmla="*/ 45 h 51"/>
                  <a:gd name="T6" fmla="*/ 22 w 22"/>
                  <a:gd name="T7" fmla="*/ 0 h 51"/>
                  <a:gd name="T8" fmla="*/ 0 w 22"/>
                  <a:gd name="T9" fmla="*/ 4 h 51"/>
                  <a:gd name="T10" fmla="*/ 0 60000 65536"/>
                  <a:gd name="T11" fmla="*/ 0 60000 65536"/>
                  <a:gd name="T12" fmla="*/ 0 60000 65536"/>
                  <a:gd name="T13" fmla="*/ 0 60000 65536"/>
                  <a:gd name="T14" fmla="*/ 0 60000 65536"/>
                  <a:gd name="T15" fmla="*/ 0 w 22"/>
                  <a:gd name="T16" fmla="*/ 0 h 51"/>
                  <a:gd name="T17" fmla="*/ 22 w 22"/>
                  <a:gd name="T18" fmla="*/ 51 h 51"/>
                </a:gdLst>
                <a:ahLst/>
                <a:cxnLst>
                  <a:cxn ang="T10">
                    <a:pos x="T0" y="T1"/>
                  </a:cxn>
                  <a:cxn ang="T11">
                    <a:pos x="T2" y="T3"/>
                  </a:cxn>
                  <a:cxn ang="T12">
                    <a:pos x="T4" y="T5"/>
                  </a:cxn>
                  <a:cxn ang="T13">
                    <a:pos x="T6" y="T7"/>
                  </a:cxn>
                  <a:cxn ang="T14">
                    <a:pos x="T8" y="T9"/>
                  </a:cxn>
                </a:cxnLst>
                <a:rect l="T15" t="T16" r="T17" b="T18"/>
                <a:pathLst>
                  <a:path w="22" h="51">
                    <a:moveTo>
                      <a:pt x="0" y="4"/>
                    </a:moveTo>
                    <a:lnTo>
                      <a:pt x="0" y="51"/>
                    </a:lnTo>
                    <a:lnTo>
                      <a:pt x="22" y="45"/>
                    </a:lnTo>
                    <a:lnTo>
                      <a:pt x="22" y="0"/>
                    </a:lnTo>
                    <a:lnTo>
                      <a:pt x="0" y="4"/>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 name="Freeform 465"/>
              <p:cNvSpPr>
                <a:spLocks/>
              </p:cNvSpPr>
              <p:nvPr/>
            </p:nvSpPr>
            <p:spPr bwMode="auto">
              <a:xfrm>
                <a:off x="1887538" y="4524376"/>
                <a:ext cx="34925" cy="79375"/>
              </a:xfrm>
              <a:custGeom>
                <a:avLst/>
                <a:gdLst>
                  <a:gd name="T0" fmla="*/ 0 w 22"/>
                  <a:gd name="T1" fmla="*/ 6 h 50"/>
                  <a:gd name="T2" fmla="*/ 0 w 22"/>
                  <a:gd name="T3" fmla="*/ 50 h 50"/>
                  <a:gd name="T4" fmla="*/ 22 w 22"/>
                  <a:gd name="T5" fmla="*/ 47 h 50"/>
                  <a:gd name="T6" fmla="*/ 22 w 22"/>
                  <a:gd name="T7" fmla="*/ 0 h 50"/>
                  <a:gd name="T8" fmla="*/ 0 w 22"/>
                  <a:gd name="T9" fmla="*/ 6 h 50"/>
                  <a:gd name="T10" fmla="*/ 0 60000 65536"/>
                  <a:gd name="T11" fmla="*/ 0 60000 65536"/>
                  <a:gd name="T12" fmla="*/ 0 60000 65536"/>
                  <a:gd name="T13" fmla="*/ 0 60000 65536"/>
                  <a:gd name="T14" fmla="*/ 0 60000 65536"/>
                  <a:gd name="T15" fmla="*/ 0 w 22"/>
                  <a:gd name="T16" fmla="*/ 0 h 50"/>
                  <a:gd name="T17" fmla="*/ 22 w 22"/>
                  <a:gd name="T18" fmla="*/ 50 h 50"/>
                </a:gdLst>
                <a:ahLst/>
                <a:cxnLst>
                  <a:cxn ang="T10">
                    <a:pos x="T0" y="T1"/>
                  </a:cxn>
                  <a:cxn ang="T11">
                    <a:pos x="T2" y="T3"/>
                  </a:cxn>
                  <a:cxn ang="T12">
                    <a:pos x="T4" y="T5"/>
                  </a:cxn>
                  <a:cxn ang="T13">
                    <a:pos x="T6" y="T7"/>
                  </a:cxn>
                  <a:cxn ang="T14">
                    <a:pos x="T8" y="T9"/>
                  </a:cxn>
                </a:cxnLst>
                <a:rect l="T15" t="T16" r="T17" b="T18"/>
                <a:pathLst>
                  <a:path w="22" h="50">
                    <a:moveTo>
                      <a:pt x="0" y="6"/>
                    </a:moveTo>
                    <a:lnTo>
                      <a:pt x="0" y="50"/>
                    </a:lnTo>
                    <a:lnTo>
                      <a:pt x="22" y="47"/>
                    </a:lnTo>
                    <a:lnTo>
                      <a:pt x="22" y="0"/>
                    </a:lnTo>
                    <a:lnTo>
                      <a:pt x="0" y="6"/>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 name="Freeform 466"/>
              <p:cNvSpPr>
                <a:spLocks/>
              </p:cNvSpPr>
              <p:nvPr/>
            </p:nvSpPr>
            <p:spPr bwMode="auto">
              <a:xfrm>
                <a:off x="1852613" y="4533901"/>
                <a:ext cx="34925" cy="74613"/>
              </a:xfrm>
              <a:custGeom>
                <a:avLst/>
                <a:gdLst>
                  <a:gd name="T0" fmla="*/ 0 w 22"/>
                  <a:gd name="T1" fmla="*/ 3 h 47"/>
                  <a:gd name="T2" fmla="*/ 0 w 22"/>
                  <a:gd name="T3" fmla="*/ 47 h 47"/>
                  <a:gd name="T4" fmla="*/ 0 w 22"/>
                  <a:gd name="T5" fmla="*/ 47 h 47"/>
                  <a:gd name="T6" fmla="*/ 12 w 22"/>
                  <a:gd name="T7" fmla="*/ 47 h 47"/>
                  <a:gd name="T8" fmla="*/ 22 w 22"/>
                  <a:gd name="T9" fmla="*/ 44 h 47"/>
                  <a:gd name="T10" fmla="*/ 22 w 22"/>
                  <a:gd name="T11" fmla="*/ 0 h 47"/>
                  <a:gd name="T12" fmla="*/ 0 w 22"/>
                  <a:gd name="T13" fmla="*/ 3 h 47"/>
                  <a:gd name="T14" fmla="*/ 0 60000 65536"/>
                  <a:gd name="T15" fmla="*/ 0 60000 65536"/>
                  <a:gd name="T16" fmla="*/ 0 60000 65536"/>
                  <a:gd name="T17" fmla="*/ 0 60000 65536"/>
                  <a:gd name="T18" fmla="*/ 0 60000 65536"/>
                  <a:gd name="T19" fmla="*/ 0 60000 65536"/>
                  <a:gd name="T20" fmla="*/ 0 60000 65536"/>
                  <a:gd name="T21" fmla="*/ 0 w 22"/>
                  <a:gd name="T22" fmla="*/ 0 h 47"/>
                  <a:gd name="T23" fmla="*/ 22 w 22"/>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47">
                    <a:moveTo>
                      <a:pt x="0" y="3"/>
                    </a:moveTo>
                    <a:lnTo>
                      <a:pt x="0" y="47"/>
                    </a:lnTo>
                    <a:lnTo>
                      <a:pt x="12" y="47"/>
                    </a:lnTo>
                    <a:lnTo>
                      <a:pt x="22" y="44"/>
                    </a:lnTo>
                    <a:lnTo>
                      <a:pt x="22" y="0"/>
                    </a:lnTo>
                    <a:lnTo>
                      <a:pt x="0" y="3"/>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 name="Freeform 467"/>
              <p:cNvSpPr>
                <a:spLocks/>
              </p:cNvSpPr>
              <p:nvPr/>
            </p:nvSpPr>
            <p:spPr bwMode="auto">
              <a:xfrm>
                <a:off x="1816100" y="4538663"/>
                <a:ext cx="36513" cy="69850"/>
              </a:xfrm>
              <a:custGeom>
                <a:avLst/>
                <a:gdLst>
                  <a:gd name="T0" fmla="*/ 0 w 23"/>
                  <a:gd name="T1" fmla="*/ 6 h 44"/>
                  <a:gd name="T2" fmla="*/ 0 w 23"/>
                  <a:gd name="T3" fmla="*/ 38 h 44"/>
                  <a:gd name="T4" fmla="*/ 13 w 23"/>
                  <a:gd name="T5" fmla="*/ 41 h 44"/>
                  <a:gd name="T6" fmla="*/ 13 w 23"/>
                  <a:gd name="T7" fmla="*/ 41 h 44"/>
                  <a:gd name="T8" fmla="*/ 23 w 23"/>
                  <a:gd name="T9" fmla="*/ 44 h 44"/>
                  <a:gd name="T10" fmla="*/ 23 w 23"/>
                  <a:gd name="T11" fmla="*/ 0 h 44"/>
                  <a:gd name="T12" fmla="*/ 0 w 23"/>
                  <a:gd name="T13" fmla="*/ 6 h 44"/>
                  <a:gd name="T14" fmla="*/ 0 60000 65536"/>
                  <a:gd name="T15" fmla="*/ 0 60000 65536"/>
                  <a:gd name="T16" fmla="*/ 0 60000 65536"/>
                  <a:gd name="T17" fmla="*/ 0 60000 65536"/>
                  <a:gd name="T18" fmla="*/ 0 60000 65536"/>
                  <a:gd name="T19" fmla="*/ 0 60000 65536"/>
                  <a:gd name="T20" fmla="*/ 0 60000 65536"/>
                  <a:gd name="T21" fmla="*/ 0 w 23"/>
                  <a:gd name="T22" fmla="*/ 0 h 44"/>
                  <a:gd name="T23" fmla="*/ 23 w 23"/>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4">
                    <a:moveTo>
                      <a:pt x="0" y="6"/>
                    </a:moveTo>
                    <a:lnTo>
                      <a:pt x="0" y="38"/>
                    </a:lnTo>
                    <a:lnTo>
                      <a:pt x="13" y="41"/>
                    </a:lnTo>
                    <a:lnTo>
                      <a:pt x="23" y="44"/>
                    </a:lnTo>
                    <a:lnTo>
                      <a:pt x="23" y="0"/>
                    </a:lnTo>
                    <a:lnTo>
                      <a:pt x="0" y="6"/>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6" name="Freeform 468"/>
              <p:cNvSpPr>
                <a:spLocks/>
              </p:cNvSpPr>
              <p:nvPr/>
            </p:nvSpPr>
            <p:spPr bwMode="auto">
              <a:xfrm>
                <a:off x="1781175" y="4548188"/>
                <a:ext cx="34925" cy="50800"/>
              </a:xfrm>
              <a:custGeom>
                <a:avLst/>
                <a:gdLst>
                  <a:gd name="T0" fmla="*/ 22 w 22"/>
                  <a:gd name="T1" fmla="*/ 0 h 32"/>
                  <a:gd name="T2" fmla="*/ 0 w 22"/>
                  <a:gd name="T3" fmla="*/ 3 h 32"/>
                  <a:gd name="T4" fmla="*/ 0 w 22"/>
                  <a:gd name="T5" fmla="*/ 26 h 32"/>
                  <a:gd name="T6" fmla="*/ 22 w 22"/>
                  <a:gd name="T7" fmla="*/ 32 h 32"/>
                  <a:gd name="T8" fmla="*/ 22 w 22"/>
                  <a:gd name="T9" fmla="*/ 0 h 32"/>
                  <a:gd name="T10" fmla="*/ 0 60000 65536"/>
                  <a:gd name="T11" fmla="*/ 0 60000 65536"/>
                  <a:gd name="T12" fmla="*/ 0 60000 65536"/>
                  <a:gd name="T13" fmla="*/ 0 60000 65536"/>
                  <a:gd name="T14" fmla="*/ 0 60000 65536"/>
                  <a:gd name="T15" fmla="*/ 0 w 22"/>
                  <a:gd name="T16" fmla="*/ 0 h 32"/>
                  <a:gd name="T17" fmla="*/ 22 w 22"/>
                  <a:gd name="T18" fmla="*/ 32 h 32"/>
                </a:gdLst>
                <a:ahLst/>
                <a:cxnLst>
                  <a:cxn ang="T10">
                    <a:pos x="T0" y="T1"/>
                  </a:cxn>
                  <a:cxn ang="T11">
                    <a:pos x="T2" y="T3"/>
                  </a:cxn>
                  <a:cxn ang="T12">
                    <a:pos x="T4" y="T5"/>
                  </a:cxn>
                  <a:cxn ang="T13">
                    <a:pos x="T6" y="T7"/>
                  </a:cxn>
                  <a:cxn ang="T14">
                    <a:pos x="T8" y="T9"/>
                  </a:cxn>
                </a:cxnLst>
                <a:rect l="T15" t="T16" r="T17" b="T18"/>
                <a:pathLst>
                  <a:path w="22" h="32">
                    <a:moveTo>
                      <a:pt x="22" y="0"/>
                    </a:moveTo>
                    <a:lnTo>
                      <a:pt x="0" y="3"/>
                    </a:lnTo>
                    <a:lnTo>
                      <a:pt x="0" y="26"/>
                    </a:lnTo>
                    <a:lnTo>
                      <a:pt x="22" y="32"/>
                    </a:lnTo>
                    <a:lnTo>
                      <a:pt x="22"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7" name="Freeform 469"/>
              <p:cNvSpPr>
                <a:spLocks/>
              </p:cNvSpPr>
              <p:nvPr/>
            </p:nvSpPr>
            <p:spPr bwMode="auto">
              <a:xfrm>
                <a:off x="1746250" y="4552951"/>
                <a:ext cx="34925" cy="36513"/>
              </a:xfrm>
              <a:custGeom>
                <a:avLst/>
                <a:gdLst>
                  <a:gd name="T0" fmla="*/ 22 w 22"/>
                  <a:gd name="T1" fmla="*/ 0 h 23"/>
                  <a:gd name="T2" fmla="*/ 0 w 22"/>
                  <a:gd name="T3" fmla="*/ 7 h 23"/>
                  <a:gd name="T4" fmla="*/ 0 w 22"/>
                  <a:gd name="T5" fmla="*/ 13 h 23"/>
                  <a:gd name="T6" fmla="*/ 22 w 22"/>
                  <a:gd name="T7" fmla="*/ 23 h 23"/>
                  <a:gd name="T8" fmla="*/ 22 w 22"/>
                  <a:gd name="T9" fmla="*/ 0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22" y="0"/>
                    </a:moveTo>
                    <a:lnTo>
                      <a:pt x="0" y="7"/>
                    </a:lnTo>
                    <a:lnTo>
                      <a:pt x="0" y="13"/>
                    </a:lnTo>
                    <a:lnTo>
                      <a:pt x="22" y="23"/>
                    </a:lnTo>
                    <a:lnTo>
                      <a:pt x="22"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8" name="Freeform 470"/>
              <p:cNvSpPr>
                <a:spLocks/>
              </p:cNvSpPr>
              <p:nvPr/>
            </p:nvSpPr>
            <p:spPr bwMode="auto">
              <a:xfrm>
                <a:off x="1736725" y="4564063"/>
                <a:ext cx="9525" cy="9525"/>
              </a:xfrm>
              <a:custGeom>
                <a:avLst/>
                <a:gdLst>
                  <a:gd name="T0" fmla="*/ 6 w 6"/>
                  <a:gd name="T1" fmla="*/ 0 h 6"/>
                  <a:gd name="T2" fmla="*/ 0 w 6"/>
                  <a:gd name="T3" fmla="*/ 0 h 6"/>
                  <a:gd name="T4" fmla="*/ 0 w 6"/>
                  <a:gd name="T5" fmla="*/ 0 h 6"/>
                  <a:gd name="T6" fmla="*/ 0 w 6"/>
                  <a:gd name="T7" fmla="*/ 0 h 6"/>
                  <a:gd name="T8" fmla="*/ 0 w 6"/>
                  <a:gd name="T9" fmla="*/ 3 h 6"/>
                  <a:gd name="T10" fmla="*/ 6 w 6"/>
                  <a:gd name="T11" fmla="*/ 6 h 6"/>
                  <a:gd name="T12" fmla="*/ 6 w 6"/>
                  <a:gd name="T13" fmla="*/ 6 h 6"/>
                  <a:gd name="T14" fmla="*/ 6 w 6"/>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0"/>
                    </a:moveTo>
                    <a:lnTo>
                      <a:pt x="0" y="0"/>
                    </a:lnTo>
                    <a:lnTo>
                      <a:pt x="0" y="3"/>
                    </a:lnTo>
                    <a:lnTo>
                      <a:pt x="6" y="6"/>
                    </a:lnTo>
                    <a:lnTo>
                      <a:pt x="6"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9" name="Freeform 471"/>
              <p:cNvSpPr>
                <a:spLocks/>
              </p:cNvSpPr>
              <p:nvPr/>
            </p:nvSpPr>
            <p:spPr bwMode="auto">
              <a:xfrm>
                <a:off x="627063" y="4513263"/>
                <a:ext cx="165100" cy="115888"/>
              </a:xfrm>
              <a:custGeom>
                <a:avLst/>
                <a:gdLst>
                  <a:gd name="T0" fmla="*/ 0 w 104"/>
                  <a:gd name="T1" fmla="*/ 10 h 73"/>
                  <a:gd name="T2" fmla="*/ 0 w 104"/>
                  <a:gd name="T3" fmla="*/ 10 h 73"/>
                  <a:gd name="T4" fmla="*/ 3 w 104"/>
                  <a:gd name="T5" fmla="*/ 7 h 73"/>
                  <a:gd name="T6" fmla="*/ 6 w 104"/>
                  <a:gd name="T7" fmla="*/ 3 h 73"/>
                  <a:gd name="T8" fmla="*/ 9 w 104"/>
                  <a:gd name="T9" fmla="*/ 0 h 73"/>
                  <a:gd name="T10" fmla="*/ 15 w 104"/>
                  <a:gd name="T11" fmla="*/ 3 h 73"/>
                  <a:gd name="T12" fmla="*/ 94 w 104"/>
                  <a:gd name="T13" fmla="*/ 35 h 73"/>
                  <a:gd name="T14" fmla="*/ 94 w 104"/>
                  <a:gd name="T15" fmla="*/ 35 h 73"/>
                  <a:gd name="T16" fmla="*/ 101 w 104"/>
                  <a:gd name="T17" fmla="*/ 35 h 73"/>
                  <a:gd name="T18" fmla="*/ 104 w 104"/>
                  <a:gd name="T19" fmla="*/ 38 h 73"/>
                  <a:gd name="T20" fmla="*/ 104 w 104"/>
                  <a:gd name="T21" fmla="*/ 44 h 73"/>
                  <a:gd name="T22" fmla="*/ 104 w 104"/>
                  <a:gd name="T23" fmla="*/ 48 h 73"/>
                  <a:gd name="T24" fmla="*/ 104 w 104"/>
                  <a:gd name="T25" fmla="*/ 63 h 73"/>
                  <a:gd name="T26" fmla="*/ 104 w 104"/>
                  <a:gd name="T27" fmla="*/ 63 h 73"/>
                  <a:gd name="T28" fmla="*/ 101 w 104"/>
                  <a:gd name="T29" fmla="*/ 67 h 73"/>
                  <a:gd name="T30" fmla="*/ 98 w 104"/>
                  <a:gd name="T31" fmla="*/ 70 h 73"/>
                  <a:gd name="T32" fmla="*/ 94 w 104"/>
                  <a:gd name="T33" fmla="*/ 73 h 73"/>
                  <a:gd name="T34" fmla="*/ 88 w 104"/>
                  <a:gd name="T35" fmla="*/ 73 h 73"/>
                  <a:gd name="T36" fmla="*/ 6 w 104"/>
                  <a:gd name="T37" fmla="*/ 41 h 73"/>
                  <a:gd name="T38" fmla="*/ 6 w 104"/>
                  <a:gd name="T39" fmla="*/ 41 h 73"/>
                  <a:gd name="T40" fmla="*/ 0 w 104"/>
                  <a:gd name="T41" fmla="*/ 35 h 73"/>
                  <a:gd name="T42" fmla="*/ 0 w 104"/>
                  <a:gd name="T43" fmla="*/ 22 h 73"/>
                  <a:gd name="T44" fmla="*/ 0 w 104"/>
                  <a:gd name="T45" fmla="*/ 10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4"/>
                  <a:gd name="T70" fmla="*/ 0 h 73"/>
                  <a:gd name="T71" fmla="*/ 104 w 104"/>
                  <a:gd name="T72" fmla="*/ 73 h 7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4" h="73">
                    <a:moveTo>
                      <a:pt x="0" y="10"/>
                    </a:moveTo>
                    <a:lnTo>
                      <a:pt x="0" y="10"/>
                    </a:lnTo>
                    <a:lnTo>
                      <a:pt x="3" y="7"/>
                    </a:lnTo>
                    <a:lnTo>
                      <a:pt x="6" y="3"/>
                    </a:lnTo>
                    <a:lnTo>
                      <a:pt x="9" y="0"/>
                    </a:lnTo>
                    <a:lnTo>
                      <a:pt x="15" y="3"/>
                    </a:lnTo>
                    <a:lnTo>
                      <a:pt x="94" y="35"/>
                    </a:lnTo>
                    <a:lnTo>
                      <a:pt x="101" y="35"/>
                    </a:lnTo>
                    <a:lnTo>
                      <a:pt x="104" y="38"/>
                    </a:lnTo>
                    <a:lnTo>
                      <a:pt x="104" y="44"/>
                    </a:lnTo>
                    <a:lnTo>
                      <a:pt x="104" y="48"/>
                    </a:lnTo>
                    <a:lnTo>
                      <a:pt x="104" y="63"/>
                    </a:lnTo>
                    <a:lnTo>
                      <a:pt x="101" y="67"/>
                    </a:lnTo>
                    <a:lnTo>
                      <a:pt x="98" y="70"/>
                    </a:lnTo>
                    <a:lnTo>
                      <a:pt x="94" y="73"/>
                    </a:lnTo>
                    <a:lnTo>
                      <a:pt x="88" y="73"/>
                    </a:lnTo>
                    <a:lnTo>
                      <a:pt x="6" y="41"/>
                    </a:lnTo>
                    <a:lnTo>
                      <a:pt x="0" y="35"/>
                    </a:lnTo>
                    <a:lnTo>
                      <a:pt x="0" y="22"/>
                    </a:lnTo>
                    <a:lnTo>
                      <a:pt x="0" y="1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0" name="Freeform 472"/>
              <p:cNvSpPr>
                <a:spLocks/>
              </p:cNvSpPr>
              <p:nvPr/>
            </p:nvSpPr>
            <p:spPr bwMode="auto">
              <a:xfrm>
                <a:off x="631825" y="4524376"/>
                <a:ext cx="155575" cy="104775"/>
              </a:xfrm>
              <a:custGeom>
                <a:avLst/>
                <a:gdLst>
                  <a:gd name="T0" fmla="*/ 95 w 98"/>
                  <a:gd name="T1" fmla="*/ 34 h 66"/>
                  <a:gd name="T2" fmla="*/ 95 w 98"/>
                  <a:gd name="T3" fmla="*/ 34 h 66"/>
                  <a:gd name="T4" fmla="*/ 88 w 98"/>
                  <a:gd name="T5" fmla="*/ 31 h 66"/>
                  <a:gd name="T6" fmla="*/ 76 w 98"/>
                  <a:gd name="T7" fmla="*/ 25 h 66"/>
                  <a:gd name="T8" fmla="*/ 60 w 98"/>
                  <a:gd name="T9" fmla="*/ 18 h 66"/>
                  <a:gd name="T10" fmla="*/ 41 w 98"/>
                  <a:gd name="T11" fmla="*/ 12 h 66"/>
                  <a:gd name="T12" fmla="*/ 22 w 98"/>
                  <a:gd name="T13" fmla="*/ 3 h 66"/>
                  <a:gd name="T14" fmla="*/ 15 w 98"/>
                  <a:gd name="T15" fmla="*/ 0 h 66"/>
                  <a:gd name="T16" fmla="*/ 15 w 98"/>
                  <a:gd name="T17" fmla="*/ 0 h 66"/>
                  <a:gd name="T18" fmla="*/ 9 w 98"/>
                  <a:gd name="T19" fmla="*/ 0 h 66"/>
                  <a:gd name="T20" fmla="*/ 6 w 98"/>
                  <a:gd name="T21" fmla="*/ 0 h 66"/>
                  <a:gd name="T22" fmla="*/ 3 w 98"/>
                  <a:gd name="T23" fmla="*/ 9 h 66"/>
                  <a:gd name="T24" fmla="*/ 0 w 98"/>
                  <a:gd name="T25" fmla="*/ 22 h 66"/>
                  <a:gd name="T26" fmla="*/ 0 w 98"/>
                  <a:gd name="T27" fmla="*/ 22 h 66"/>
                  <a:gd name="T28" fmla="*/ 3 w 98"/>
                  <a:gd name="T29" fmla="*/ 28 h 66"/>
                  <a:gd name="T30" fmla="*/ 3 w 98"/>
                  <a:gd name="T31" fmla="*/ 28 h 66"/>
                  <a:gd name="T32" fmla="*/ 9 w 98"/>
                  <a:gd name="T33" fmla="*/ 34 h 66"/>
                  <a:gd name="T34" fmla="*/ 19 w 98"/>
                  <a:gd name="T35" fmla="*/ 37 h 66"/>
                  <a:gd name="T36" fmla="*/ 34 w 98"/>
                  <a:gd name="T37" fmla="*/ 47 h 66"/>
                  <a:gd name="T38" fmla="*/ 53 w 98"/>
                  <a:gd name="T39" fmla="*/ 53 h 66"/>
                  <a:gd name="T40" fmla="*/ 72 w 98"/>
                  <a:gd name="T41" fmla="*/ 60 h 66"/>
                  <a:gd name="T42" fmla="*/ 82 w 98"/>
                  <a:gd name="T43" fmla="*/ 66 h 66"/>
                  <a:gd name="T44" fmla="*/ 82 w 98"/>
                  <a:gd name="T45" fmla="*/ 66 h 66"/>
                  <a:gd name="T46" fmla="*/ 91 w 98"/>
                  <a:gd name="T47" fmla="*/ 63 h 66"/>
                  <a:gd name="T48" fmla="*/ 98 w 98"/>
                  <a:gd name="T49" fmla="*/ 56 h 66"/>
                  <a:gd name="T50" fmla="*/ 98 w 98"/>
                  <a:gd name="T51" fmla="*/ 44 h 66"/>
                  <a:gd name="T52" fmla="*/ 98 w 98"/>
                  <a:gd name="T53" fmla="*/ 44 h 66"/>
                  <a:gd name="T54" fmla="*/ 98 w 98"/>
                  <a:gd name="T55" fmla="*/ 37 h 66"/>
                  <a:gd name="T56" fmla="*/ 95 w 98"/>
                  <a:gd name="T57" fmla="*/ 34 h 66"/>
                  <a:gd name="T58" fmla="*/ 95 w 98"/>
                  <a:gd name="T59" fmla="*/ 34 h 6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8"/>
                  <a:gd name="T91" fmla="*/ 0 h 66"/>
                  <a:gd name="T92" fmla="*/ 98 w 98"/>
                  <a:gd name="T93" fmla="*/ 66 h 6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8" h="66">
                    <a:moveTo>
                      <a:pt x="95" y="34"/>
                    </a:moveTo>
                    <a:lnTo>
                      <a:pt x="95" y="34"/>
                    </a:lnTo>
                    <a:lnTo>
                      <a:pt x="88" y="31"/>
                    </a:lnTo>
                    <a:lnTo>
                      <a:pt x="76" y="25"/>
                    </a:lnTo>
                    <a:lnTo>
                      <a:pt x="60" y="18"/>
                    </a:lnTo>
                    <a:lnTo>
                      <a:pt x="41" y="12"/>
                    </a:lnTo>
                    <a:lnTo>
                      <a:pt x="22" y="3"/>
                    </a:lnTo>
                    <a:lnTo>
                      <a:pt x="15" y="0"/>
                    </a:lnTo>
                    <a:lnTo>
                      <a:pt x="9" y="0"/>
                    </a:lnTo>
                    <a:lnTo>
                      <a:pt x="6" y="0"/>
                    </a:lnTo>
                    <a:lnTo>
                      <a:pt x="3" y="9"/>
                    </a:lnTo>
                    <a:lnTo>
                      <a:pt x="0" y="22"/>
                    </a:lnTo>
                    <a:lnTo>
                      <a:pt x="3" y="28"/>
                    </a:lnTo>
                    <a:lnTo>
                      <a:pt x="9" y="34"/>
                    </a:lnTo>
                    <a:lnTo>
                      <a:pt x="19" y="37"/>
                    </a:lnTo>
                    <a:lnTo>
                      <a:pt x="34" y="47"/>
                    </a:lnTo>
                    <a:lnTo>
                      <a:pt x="53" y="53"/>
                    </a:lnTo>
                    <a:lnTo>
                      <a:pt x="72" y="60"/>
                    </a:lnTo>
                    <a:lnTo>
                      <a:pt x="82" y="66"/>
                    </a:lnTo>
                    <a:lnTo>
                      <a:pt x="91" y="63"/>
                    </a:lnTo>
                    <a:lnTo>
                      <a:pt x="98" y="56"/>
                    </a:lnTo>
                    <a:lnTo>
                      <a:pt x="98" y="44"/>
                    </a:lnTo>
                    <a:lnTo>
                      <a:pt x="98" y="37"/>
                    </a:lnTo>
                    <a:lnTo>
                      <a:pt x="95" y="34"/>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1" name="Freeform 473"/>
              <p:cNvSpPr>
                <a:spLocks/>
              </p:cNvSpPr>
              <p:nvPr/>
            </p:nvSpPr>
            <p:spPr bwMode="auto">
              <a:xfrm>
                <a:off x="842963" y="4598988"/>
                <a:ext cx="53975" cy="69850"/>
              </a:xfrm>
              <a:custGeom>
                <a:avLst/>
                <a:gdLst>
                  <a:gd name="T0" fmla="*/ 31 w 34"/>
                  <a:gd name="T1" fmla="*/ 9 h 44"/>
                  <a:gd name="T2" fmla="*/ 31 w 34"/>
                  <a:gd name="T3" fmla="*/ 9 h 44"/>
                  <a:gd name="T4" fmla="*/ 28 w 34"/>
                  <a:gd name="T5" fmla="*/ 3 h 44"/>
                  <a:gd name="T6" fmla="*/ 22 w 34"/>
                  <a:gd name="T7" fmla="*/ 0 h 44"/>
                  <a:gd name="T8" fmla="*/ 22 w 34"/>
                  <a:gd name="T9" fmla="*/ 0 h 44"/>
                  <a:gd name="T10" fmla="*/ 22 w 34"/>
                  <a:gd name="T11" fmla="*/ 0 h 44"/>
                  <a:gd name="T12" fmla="*/ 22 w 34"/>
                  <a:gd name="T13" fmla="*/ 0 h 44"/>
                  <a:gd name="T14" fmla="*/ 15 w 34"/>
                  <a:gd name="T15" fmla="*/ 0 h 44"/>
                  <a:gd name="T16" fmla="*/ 15 w 34"/>
                  <a:gd name="T17" fmla="*/ 0 h 44"/>
                  <a:gd name="T18" fmla="*/ 9 w 34"/>
                  <a:gd name="T19" fmla="*/ 3 h 44"/>
                  <a:gd name="T20" fmla="*/ 9 w 34"/>
                  <a:gd name="T21" fmla="*/ 3 h 44"/>
                  <a:gd name="T22" fmla="*/ 3 w 34"/>
                  <a:gd name="T23" fmla="*/ 13 h 44"/>
                  <a:gd name="T24" fmla="*/ 3 w 34"/>
                  <a:gd name="T25" fmla="*/ 13 h 44"/>
                  <a:gd name="T26" fmla="*/ 0 w 34"/>
                  <a:gd name="T27" fmla="*/ 19 h 44"/>
                  <a:gd name="T28" fmla="*/ 0 w 34"/>
                  <a:gd name="T29" fmla="*/ 19 h 44"/>
                  <a:gd name="T30" fmla="*/ 0 w 34"/>
                  <a:gd name="T31" fmla="*/ 25 h 44"/>
                  <a:gd name="T32" fmla="*/ 3 w 34"/>
                  <a:gd name="T33" fmla="*/ 32 h 44"/>
                  <a:gd name="T34" fmla="*/ 6 w 34"/>
                  <a:gd name="T35" fmla="*/ 38 h 44"/>
                  <a:gd name="T36" fmla="*/ 9 w 34"/>
                  <a:gd name="T37" fmla="*/ 41 h 44"/>
                  <a:gd name="T38" fmla="*/ 9 w 34"/>
                  <a:gd name="T39" fmla="*/ 41 h 44"/>
                  <a:gd name="T40" fmla="*/ 15 w 34"/>
                  <a:gd name="T41" fmla="*/ 44 h 44"/>
                  <a:gd name="T42" fmla="*/ 15 w 34"/>
                  <a:gd name="T43" fmla="*/ 44 h 44"/>
                  <a:gd name="T44" fmla="*/ 19 w 34"/>
                  <a:gd name="T45" fmla="*/ 44 h 44"/>
                  <a:gd name="T46" fmla="*/ 19 w 34"/>
                  <a:gd name="T47" fmla="*/ 44 h 44"/>
                  <a:gd name="T48" fmla="*/ 25 w 34"/>
                  <a:gd name="T49" fmla="*/ 41 h 44"/>
                  <a:gd name="T50" fmla="*/ 25 w 34"/>
                  <a:gd name="T51" fmla="*/ 41 h 44"/>
                  <a:gd name="T52" fmla="*/ 31 w 34"/>
                  <a:gd name="T53" fmla="*/ 35 h 44"/>
                  <a:gd name="T54" fmla="*/ 31 w 34"/>
                  <a:gd name="T55" fmla="*/ 35 h 44"/>
                  <a:gd name="T56" fmla="*/ 34 w 34"/>
                  <a:gd name="T57" fmla="*/ 25 h 44"/>
                  <a:gd name="T58" fmla="*/ 34 w 34"/>
                  <a:gd name="T59" fmla="*/ 25 h 44"/>
                  <a:gd name="T60" fmla="*/ 34 w 34"/>
                  <a:gd name="T61" fmla="*/ 22 h 44"/>
                  <a:gd name="T62" fmla="*/ 34 w 34"/>
                  <a:gd name="T63" fmla="*/ 22 h 44"/>
                  <a:gd name="T64" fmla="*/ 34 w 34"/>
                  <a:gd name="T65" fmla="*/ 16 h 44"/>
                  <a:gd name="T66" fmla="*/ 31 w 34"/>
                  <a:gd name="T67" fmla="*/ 9 h 44"/>
                  <a:gd name="T68" fmla="*/ 31 w 34"/>
                  <a:gd name="T69" fmla="*/ 9 h 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
                  <a:gd name="T106" fmla="*/ 0 h 44"/>
                  <a:gd name="T107" fmla="*/ 34 w 34"/>
                  <a:gd name="T108" fmla="*/ 44 h 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 h="44">
                    <a:moveTo>
                      <a:pt x="31" y="9"/>
                    </a:moveTo>
                    <a:lnTo>
                      <a:pt x="31" y="9"/>
                    </a:lnTo>
                    <a:lnTo>
                      <a:pt x="28" y="3"/>
                    </a:lnTo>
                    <a:lnTo>
                      <a:pt x="22" y="0"/>
                    </a:lnTo>
                    <a:lnTo>
                      <a:pt x="15" y="0"/>
                    </a:lnTo>
                    <a:lnTo>
                      <a:pt x="9" y="3"/>
                    </a:lnTo>
                    <a:lnTo>
                      <a:pt x="3" y="13"/>
                    </a:lnTo>
                    <a:lnTo>
                      <a:pt x="0" y="19"/>
                    </a:lnTo>
                    <a:lnTo>
                      <a:pt x="0" y="25"/>
                    </a:lnTo>
                    <a:lnTo>
                      <a:pt x="3" y="32"/>
                    </a:lnTo>
                    <a:lnTo>
                      <a:pt x="6" y="38"/>
                    </a:lnTo>
                    <a:lnTo>
                      <a:pt x="9" y="41"/>
                    </a:lnTo>
                    <a:lnTo>
                      <a:pt x="15" y="44"/>
                    </a:lnTo>
                    <a:lnTo>
                      <a:pt x="19" y="44"/>
                    </a:lnTo>
                    <a:lnTo>
                      <a:pt x="25" y="41"/>
                    </a:lnTo>
                    <a:lnTo>
                      <a:pt x="31" y="35"/>
                    </a:lnTo>
                    <a:lnTo>
                      <a:pt x="34" y="25"/>
                    </a:lnTo>
                    <a:lnTo>
                      <a:pt x="34" y="22"/>
                    </a:lnTo>
                    <a:lnTo>
                      <a:pt x="34" y="16"/>
                    </a:lnTo>
                    <a:lnTo>
                      <a:pt x="31" y="9"/>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2" name="Freeform 474"/>
              <p:cNvSpPr>
                <a:spLocks/>
              </p:cNvSpPr>
              <p:nvPr/>
            </p:nvSpPr>
            <p:spPr bwMode="auto">
              <a:xfrm>
                <a:off x="852488" y="4608513"/>
                <a:ext cx="44450" cy="50800"/>
              </a:xfrm>
              <a:custGeom>
                <a:avLst/>
                <a:gdLst>
                  <a:gd name="T0" fmla="*/ 0 w 28"/>
                  <a:gd name="T1" fmla="*/ 13 h 32"/>
                  <a:gd name="T2" fmla="*/ 0 w 28"/>
                  <a:gd name="T3" fmla="*/ 13 h 32"/>
                  <a:gd name="T4" fmla="*/ 0 w 28"/>
                  <a:gd name="T5" fmla="*/ 19 h 32"/>
                  <a:gd name="T6" fmla="*/ 3 w 28"/>
                  <a:gd name="T7" fmla="*/ 26 h 32"/>
                  <a:gd name="T8" fmla="*/ 6 w 28"/>
                  <a:gd name="T9" fmla="*/ 32 h 32"/>
                  <a:gd name="T10" fmla="*/ 13 w 28"/>
                  <a:gd name="T11" fmla="*/ 32 h 32"/>
                  <a:gd name="T12" fmla="*/ 13 w 28"/>
                  <a:gd name="T13" fmla="*/ 32 h 32"/>
                  <a:gd name="T14" fmla="*/ 16 w 28"/>
                  <a:gd name="T15" fmla="*/ 32 h 32"/>
                  <a:gd name="T16" fmla="*/ 22 w 28"/>
                  <a:gd name="T17" fmla="*/ 29 h 32"/>
                  <a:gd name="T18" fmla="*/ 25 w 28"/>
                  <a:gd name="T19" fmla="*/ 26 h 32"/>
                  <a:gd name="T20" fmla="*/ 28 w 28"/>
                  <a:gd name="T21" fmla="*/ 19 h 32"/>
                  <a:gd name="T22" fmla="*/ 28 w 28"/>
                  <a:gd name="T23" fmla="*/ 19 h 32"/>
                  <a:gd name="T24" fmla="*/ 28 w 28"/>
                  <a:gd name="T25" fmla="*/ 13 h 32"/>
                  <a:gd name="T26" fmla="*/ 25 w 28"/>
                  <a:gd name="T27" fmla="*/ 7 h 32"/>
                  <a:gd name="T28" fmla="*/ 22 w 28"/>
                  <a:gd name="T29" fmla="*/ 3 h 32"/>
                  <a:gd name="T30" fmla="*/ 16 w 28"/>
                  <a:gd name="T31" fmla="*/ 0 h 32"/>
                  <a:gd name="T32" fmla="*/ 16 w 28"/>
                  <a:gd name="T33" fmla="*/ 0 h 32"/>
                  <a:gd name="T34" fmla="*/ 13 w 28"/>
                  <a:gd name="T35" fmla="*/ 0 h 32"/>
                  <a:gd name="T36" fmla="*/ 6 w 28"/>
                  <a:gd name="T37" fmla="*/ 3 h 32"/>
                  <a:gd name="T38" fmla="*/ 3 w 28"/>
                  <a:gd name="T39" fmla="*/ 7 h 32"/>
                  <a:gd name="T40" fmla="*/ 0 w 28"/>
                  <a:gd name="T41" fmla="*/ 13 h 32"/>
                  <a:gd name="T42" fmla="*/ 0 w 28"/>
                  <a:gd name="T43" fmla="*/ 13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32"/>
                  <a:gd name="T68" fmla="*/ 28 w 28"/>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32">
                    <a:moveTo>
                      <a:pt x="0" y="13"/>
                    </a:moveTo>
                    <a:lnTo>
                      <a:pt x="0" y="13"/>
                    </a:lnTo>
                    <a:lnTo>
                      <a:pt x="0" y="19"/>
                    </a:lnTo>
                    <a:lnTo>
                      <a:pt x="3" y="26"/>
                    </a:lnTo>
                    <a:lnTo>
                      <a:pt x="6" y="32"/>
                    </a:lnTo>
                    <a:lnTo>
                      <a:pt x="13" y="32"/>
                    </a:lnTo>
                    <a:lnTo>
                      <a:pt x="16" y="32"/>
                    </a:lnTo>
                    <a:lnTo>
                      <a:pt x="22" y="29"/>
                    </a:lnTo>
                    <a:lnTo>
                      <a:pt x="25" y="26"/>
                    </a:lnTo>
                    <a:lnTo>
                      <a:pt x="28" y="19"/>
                    </a:lnTo>
                    <a:lnTo>
                      <a:pt x="28" y="13"/>
                    </a:lnTo>
                    <a:lnTo>
                      <a:pt x="25" y="7"/>
                    </a:lnTo>
                    <a:lnTo>
                      <a:pt x="22" y="3"/>
                    </a:lnTo>
                    <a:lnTo>
                      <a:pt x="16" y="0"/>
                    </a:lnTo>
                    <a:lnTo>
                      <a:pt x="13" y="0"/>
                    </a:lnTo>
                    <a:lnTo>
                      <a:pt x="6" y="3"/>
                    </a:lnTo>
                    <a:lnTo>
                      <a:pt x="3" y="7"/>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3" name="Freeform 475"/>
              <p:cNvSpPr>
                <a:spLocks/>
              </p:cNvSpPr>
              <p:nvPr/>
            </p:nvSpPr>
            <p:spPr bwMode="auto">
              <a:xfrm>
                <a:off x="1263650" y="4775201"/>
                <a:ext cx="90488" cy="69850"/>
              </a:xfrm>
              <a:custGeom>
                <a:avLst/>
                <a:gdLst>
                  <a:gd name="T0" fmla="*/ 0 w 57"/>
                  <a:gd name="T1" fmla="*/ 22 h 44"/>
                  <a:gd name="T2" fmla="*/ 54 w 57"/>
                  <a:gd name="T3" fmla="*/ 44 h 44"/>
                  <a:gd name="T4" fmla="*/ 57 w 57"/>
                  <a:gd name="T5" fmla="*/ 22 h 44"/>
                  <a:gd name="T6" fmla="*/ 3 w 57"/>
                  <a:gd name="T7" fmla="*/ 0 h 44"/>
                  <a:gd name="T8" fmla="*/ 0 w 57"/>
                  <a:gd name="T9" fmla="*/ 22 h 44"/>
                  <a:gd name="T10" fmla="*/ 0 60000 65536"/>
                  <a:gd name="T11" fmla="*/ 0 60000 65536"/>
                  <a:gd name="T12" fmla="*/ 0 60000 65536"/>
                  <a:gd name="T13" fmla="*/ 0 60000 65536"/>
                  <a:gd name="T14" fmla="*/ 0 60000 65536"/>
                  <a:gd name="T15" fmla="*/ 0 w 57"/>
                  <a:gd name="T16" fmla="*/ 0 h 44"/>
                  <a:gd name="T17" fmla="*/ 57 w 57"/>
                  <a:gd name="T18" fmla="*/ 44 h 44"/>
                </a:gdLst>
                <a:ahLst/>
                <a:cxnLst>
                  <a:cxn ang="T10">
                    <a:pos x="T0" y="T1"/>
                  </a:cxn>
                  <a:cxn ang="T11">
                    <a:pos x="T2" y="T3"/>
                  </a:cxn>
                  <a:cxn ang="T12">
                    <a:pos x="T4" y="T5"/>
                  </a:cxn>
                  <a:cxn ang="T13">
                    <a:pos x="T6" y="T7"/>
                  </a:cxn>
                  <a:cxn ang="T14">
                    <a:pos x="T8" y="T9"/>
                  </a:cxn>
                </a:cxnLst>
                <a:rect l="T15" t="T16" r="T17" b="T18"/>
                <a:pathLst>
                  <a:path w="57" h="44">
                    <a:moveTo>
                      <a:pt x="0" y="22"/>
                    </a:moveTo>
                    <a:lnTo>
                      <a:pt x="54" y="44"/>
                    </a:lnTo>
                    <a:lnTo>
                      <a:pt x="57" y="22"/>
                    </a:lnTo>
                    <a:lnTo>
                      <a:pt x="3" y="0"/>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 name="Freeform 476"/>
              <p:cNvSpPr>
                <a:spLocks/>
              </p:cNvSpPr>
              <p:nvPr/>
            </p:nvSpPr>
            <p:spPr bwMode="auto">
              <a:xfrm>
                <a:off x="1158875" y="4714876"/>
                <a:ext cx="95250" cy="90488"/>
              </a:xfrm>
              <a:custGeom>
                <a:avLst/>
                <a:gdLst>
                  <a:gd name="T0" fmla="*/ 0 w 60"/>
                  <a:gd name="T1" fmla="*/ 35 h 57"/>
                  <a:gd name="T2" fmla="*/ 57 w 60"/>
                  <a:gd name="T3" fmla="*/ 57 h 57"/>
                  <a:gd name="T4" fmla="*/ 60 w 60"/>
                  <a:gd name="T5" fmla="*/ 22 h 57"/>
                  <a:gd name="T6" fmla="*/ 6 w 60"/>
                  <a:gd name="T7" fmla="*/ 0 h 57"/>
                  <a:gd name="T8" fmla="*/ 0 w 60"/>
                  <a:gd name="T9" fmla="*/ 35 h 57"/>
                  <a:gd name="T10" fmla="*/ 0 60000 65536"/>
                  <a:gd name="T11" fmla="*/ 0 60000 65536"/>
                  <a:gd name="T12" fmla="*/ 0 60000 65536"/>
                  <a:gd name="T13" fmla="*/ 0 60000 65536"/>
                  <a:gd name="T14" fmla="*/ 0 60000 65536"/>
                  <a:gd name="T15" fmla="*/ 0 w 60"/>
                  <a:gd name="T16" fmla="*/ 0 h 57"/>
                  <a:gd name="T17" fmla="*/ 60 w 60"/>
                  <a:gd name="T18" fmla="*/ 57 h 57"/>
                </a:gdLst>
                <a:ahLst/>
                <a:cxnLst>
                  <a:cxn ang="T10">
                    <a:pos x="T0" y="T1"/>
                  </a:cxn>
                  <a:cxn ang="T11">
                    <a:pos x="T2" y="T3"/>
                  </a:cxn>
                  <a:cxn ang="T12">
                    <a:pos x="T4" y="T5"/>
                  </a:cxn>
                  <a:cxn ang="T13">
                    <a:pos x="T6" y="T7"/>
                  </a:cxn>
                  <a:cxn ang="T14">
                    <a:pos x="T8" y="T9"/>
                  </a:cxn>
                </a:cxnLst>
                <a:rect l="T15" t="T16" r="T17" b="T18"/>
                <a:pathLst>
                  <a:path w="60" h="57">
                    <a:moveTo>
                      <a:pt x="0" y="35"/>
                    </a:moveTo>
                    <a:lnTo>
                      <a:pt x="57" y="57"/>
                    </a:lnTo>
                    <a:lnTo>
                      <a:pt x="60" y="22"/>
                    </a:lnTo>
                    <a:lnTo>
                      <a:pt x="6" y="0"/>
                    </a:lnTo>
                    <a:lnTo>
                      <a:pt x="0"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 name="Freeform 477"/>
              <p:cNvSpPr>
                <a:spLocks/>
              </p:cNvSpPr>
              <p:nvPr/>
            </p:nvSpPr>
            <p:spPr bwMode="auto">
              <a:xfrm>
                <a:off x="1058863" y="4673601"/>
                <a:ext cx="95250" cy="90488"/>
              </a:xfrm>
              <a:custGeom>
                <a:avLst/>
                <a:gdLst>
                  <a:gd name="T0" fmla="*/ 0 w 60"/>
                  <a:gd name="T1" fmla="*/ 35 h 57"/>
                  <a:gd name="T2" fmla="*/ 57 w 60"/>
                  <a:gd name="T3" fmla="*/ 57 h 57"/>
                  <a:gd name="T4" fmla="*/ 60 w 60"/>
                  <a:gd name="T5" fmla="*/ 23 h 57"/>
                  <a:gd name="T6" fmla="*/ 6 w 60"/>
                  <a:gd name="T7" fmla="*/ 0 h 57"/>
                  <a:gd name="T8" fmla="*/ 0 w 60"/>
                  <a:gd name="T9" fmla="*/ 35 h 57"/>
                  <a:gd name="T10" fmla="*/ 0 60000 65536"/>
                  <a:gd name="T11" fmla="*/ 0 60000 65536"/>
                  <a:gd name="T12" fmla="*/ 0 60000 65536"/>
                  <a:gd name="T13" fmla="*/ 0 60000 65536"/>
                  <a:gd name="T14" fmla="*/ 0 60000 65536"/>
                  <a:gd name="T15" fmla="*/ 0 w 60"/>
                  <a:gd name="T16" fmla="*/ 0 h 57"/>
                  <a:gd name="T17" fmla="*/ 60 w 60"/>
                  <a:gd name="T18" fmla="*/ 57 h 57"/>
                </a:gdLst>
                <a:ahLst/>
                <a:cxnLst>
                  <a:cxn ang="T10">
                    <a:pos x="T0" y="T1"/>
                  </a:cxn>
                  <a:cxn ang="T11">
                    <a:pos x="T2" y="T3"/>
                  </a:cxn>
                  <a:cxn ang="T12">
                    <a:pos x="T4" y="T5"/>
                  </a:cxn>
                  <a:cxn ang="T13">
                    <a:pos x="T6" y="T7"/>
                  </a:cxn>
                  <a:cxn ang="T14">
                    <a:pos x="T8" y="T9"/>
                  </a:cxn>
                </a:cxnLst>
                <a:rect l="T15" t="T16" r="T17" b="T18"/>
                <a:pathLst>
                  <a:path w="60" h="57">
                    <a:moveTo>
                      <a:pt x="0" y="35"/>
                    </a:moveTo>
                    <a:lnTo>
                      <a:pt x="57" y="57"/>
                    </a:lnTo>
                    <a:lnTo>
                      <a:pt x="60" y="23"/>
                    </a:lnTo>
                    <a:lnTo>
                      <a:pt x="6" y="0"/>
                    </a:lnTo>
                    <a:lnTo>
                      <a:pt x="0"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 name="Freeform 478"/>
              <p:cNvSpPr>
                <a:spLocks/>
              </p:cNvSpPr>
              <p:nvPr/>
            </p:nvSpPr>
            <p:spPr bwMode="auto">
              <a:xfrm>
                <a:off x="2147888" y="4884738"/>
                <a:ext cx="533400" cy="196850"/>
              </a:xfrm>
              <a:custGeom>
                <a:avLst/>
                <a:gdLst>
                  <a:gd name="T0" fmla="*/ 301 w 336"/>
                  <a:gd name="T1" fmla="*/ 13 h 124"/>
                  <a:gd name="T2" fmla="*/ 263 w 336"/>
                  <a:gd name="T3" fmla="*/ 26 h 124"/>
                  <a:gd name="T4" fmla="*/ 225 w 336"/>
                  <a:gd name="T5" fmla="*/ 38 h 124"/>
                  <a:gd name="T6" fmla="*/ 187 w 336"/>
                  <a:gd name="T7" fmla="*/ 51 h 124"/>
                  <a:gd name="T8" fmla="*/ 149 w 336"/>
                  <a:gd name="T9" fmla="*/ 64 h 124"/>
                  <a:gd name="T10" fmla="*/ 111 w 336"/>
                  <a:gd name="T11" fmla="*/ 76 h 124"/>
                  <a:gd name="T12" fmla="*/ 73 w 336"/>
                  <a:gd name="T13" fmla="*/ 89 h 124"/>
                  <a:gd name="T14" fmla="*/ 35 w 336"/>
                  <a:gd name="T15" fmla="*/ 102 h 124"/>
                  <a:gd name="T16" fmla="*/ 3 w 336"/>
                  <a:gd name="T17" fmla="*/ 111 h 124"/>
                  <a:gd name="T18" fmla="*/ 0 w 336"/>
                  <a:gd name="T19" fmla="*/ 124 h 124"/>
                  <a:gd name="T20" fmla="*/ 0 w 336"/>
                  <a:gd name="T21" fmla="*/ 124 h 124"/>
                  <a:gd name="T22" fmla="*/ 7 w 336"/>
                  <a:gd name="T23" fmla="*/ 124 h 124"/>
                  <a:gd name="T24" fmla="*/ 10 w 336"/>
                  <a:gd name="T25" fmla="*/ 114 h 124"/>
                  <a:gd name="T26" fmla="*/ 35 w 336"/>
                  <a:gd name="T27" fmla="*/ 108 h 124"/>
                  <a:gd name="T28" fmla="*/ 73 w 336"/>
                  <a:gd name="T29" fmla="*/ 95 h 124"/>
                  <a:gd name="T30" fmla="*/ 111 w 336"/>
                  <a:gd name="T31" fmla="*/ 83 h 124"/>
                  <a:gd name="T32" fmla="*/ 149 w 336"/>
                  <a:gd name="T33" fmla="*/ 70 h 124"/>
                  <a:gd name="T34" fmla="*/ 187 w 336"/>
                  <a:gd name="T35" fmla="*/ 57 h 124"/>
                  <a:gd name="T36" fmla="*/ 225 w 336"/>
                  <a:gd name="T37" fmla="*/ 45 h 124"/>
                  <a:gd name="T38" fmla="*/ 263 w 336"/>
                  <a:gd name="T39" fmla="*/ 32 h 124"/>
                  <a:gd name="T40" fmla="*/ 301 w 336"/>
                  <a:gd name="T41" fmla="*/ 19 h 124"/>
                  <a:gd name="T42" fmla="*/ 329 w 336"/>
                  <a:gd name="T43" fmla="*/ 10 h 124"/>
                  <a:gd name="T44" fmla="*/ 326 w 336"/>
                  <a:gd name="T45" fmla="*/ 19 h 124"/>
                  <a:gd name="T46" fmla="*/ 336 w 336"/>
                  <a:gd name="T47" fmla="*/ 16 h 124"/>
                  <a:gd name="T48" fmla="*/ 336 w 336"/>
                  <a:gd name="T49" fmla="*/ 0 h 124"/>
                  <a:gd name="T50" fmla="*/ 336 w 336"/>
                  <a:gd name="T51" fmla="*/ 0 h 124"/>
                  <a:gd name="T52" fmla="*/ 301 w 336"/>
                  <a:gd name="T53" fmla="*/ 13 h 1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36"/>
                  <a:gd name="T82" fmla="*/ 0 h 124"/>
                  <a:gd name="T83" fmla="*/ 336 w 336"/>
                  <a:gd name="T84" fmla="*/ 124 h 12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36" h="124">
                    <a:moveTo>
                      <a:pt x="301" y="13"/>
                    </a:moveTo>
                    <a:lnTo>
                      <a:pt x="263" y="26"/>
                    </a:lnTo>
                    <a:lnTo>
                      <a:pt x="225" y="38"/>
                    </a:lnTo>
                    <a:lnTo>
                      <a:pt x="187" y="51"/>
                    </a:lnTo>
                    <a:lnTo>
                      <a:pt x="149" y="64"/>
                    </a:lnTo>
                    <a:lnTo>
                      <a:pt x="111" y="76"/>
                    </a:lnTo>
                    <a:lnTo>
                      <a:pt x="73" y="89"/>
                    </a:lnTo>
                    <a:lnTo>
                      <a:pt x="35" y="102"/>
                    </a:lnTo>
                    <a:lnTo>
                      <a:pt x="3" y="111"/>
                    </a:lnTo>
                    <a:lnTo>
                      <a:pt x="0" y="124"/>
                    </a:lnTo>
                    <a:lnTo>
                      <a:pt x="7" y="124"/>
                    </a:lnTo>
                    <a:lnTo>
                      <a:pt x="10" y="114"/>
                    </a:lnTo>
                    <a:lnTo>
                      <a:pt x="35" y="108"/>
                    </a:lnTo>
                    <a:lnTo>
                      <a:pt x="73" y="95"/>
                    </a:lnTo>
                    <a:lnTo>
                      <a:pt x="111" y="83"/>
                    </a:lnTo>
                    <a:lnTo>
                      <a:pt x="149" y="70"/>
                    </a:lnTo>
                    <a:lnTo>
                      <a:pt x="187" y="57"/>
                    </a:lnTo>
                    <a:lnTo>
                      <a:pt x="225" y="45"/>
                    </a:lnTo>
                    <a:lnTo>
                      <a:pt x="263" y="32"/>
                    </a:lnTo>
                    <a:lnTo>
                      <a:pt x="301" y="19"/>
                    </a:lnTo>
                    <a:lnTo>
                      <a:pt x="329" y="10"/>
                    </a:lnTo>
                    <a:lnTo>
                      <a:pt x="326" y="19"/>
                    </a:lnTo>
                    <a:lnTo>
                      <a:pt x="336" y="16"/>
                    </a:lnTo>
                    <a:lnTo>
                      <a:pt x="336" y="0"/>
                    </a:lnTo>
                    <a:lnTo>
                      <a:pt x="301" y="13"/>
                    </a:lnTo>
                    <a:close/>
                  </a:path>
                </a:pathLst>
              </a:custGeom>
              <a:solidFill>
                <a:srgbClr val="2626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 name="Freeform 479"/>
              <p:cNvSpPr>
                <a:spLocks/>
              </p:cNvSpPr>
              <p:nvPr/>
            </p:nvSpPr>
            <p:spPr bwMode="auto">
              <a:xfrm>
                <a:off x="2159000" y="4900613"/>
                <a:ext cx="511175" cy="180975"/>
              </a:xfrm>
              <a:custGeom>
                <a:avLst/>
                <a:gdLst>
                  <a:gd name="T0" fmla="*/ 275 w 322"/>
                  <a:gd name="T1" fmla="*/ 16 h 114"/>
                  <a:gd name="T2" fmla="*/ 218 w 322"/>
                  <a:gd name="T3" fmla="*/ 35 h 114"/>
                  <a:gd name="T4" fmla="*/ 161 w 322"/>
                  <a:gd name="T5" fmla="*/ 54 h 114"/>
                  <a:gd name="T6" fmla="*/ 104 w 322"/>
                  <a:gd name="T7" fmla="*/ 73 h 114"/>
                  <a:gd name="T8" fmla="*/ 47 w 322"/>
                  <a:gd name="T9" fmla="*/ 92 h 114"/>
                  <a:gd name="T10" fmla="*/ 3 w 322"/>
                  <a:gd name="T11" fmla="*/ 104 h 114"/>
                  <a:gd name="T12" fmla="*/ 0 w 322"/>
                  <a:gd name="T13" fmla="*/ 114 h 114"/>
                  <a:gd name="T14" fmla="*/ 44 w 322"/>
                  <a:gd name="T15" fmla="*/ 98 h 114"/>
                  <a:gd name="T16" fmla="*/ 101 w 322"/>
                  <a:gd name="T17" fmla="*/ 79 h 114"/>
                  <a:gd name="T18" fmla="*/ 158 w 322"/>
                  <a:gd name="T19" fmla="*/ 60 h 114"/>
                  <a:gd name="T20" fmla="*/ 272 w 322"/>
                  <a:gd name="T21" fmla="*/ 22 h 114"/>
                  <a:gd name="T22" fmla="*/ 319 w 322"/>
                  <a:gd name="T23" fmla="*/ 9 h 114"/>
                  <a:gd name="T24" fmla="*/ 322 w 322"/>
                  <a:gd name="T25" fmla="*/ 0 h 114"/>
                  <a:gd name="T26" fmla="*/ 275 w 322"/>
                  <a:gd name="T27" fmla="*/ 16 h 1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2"/>
                  <a:gd name="T43" fmla="*/ 0 h 114"/>
                  <a:gd name="T44" fmla="*/ 322 w 322"/>
                  <a:gd name="T45" fmla="*/ 114 h 1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2" h="114">
                    <a:moveTo>
                      <a:pt x="275" y="16"/>
                    </a:moveTo>
                    <a:lnTo>
                      <a:pt x="218" y="35"/>
                    </a:lnTo>
                    <a:lnTo>
                      <a:pt x="161" y="54"/>
                    </a:lnTo>
                    <a:lnTo>
                      <a:pt x="104" y="73"/>
                    </a:lnTo>
                    <a:lnTo>
                      <a:pt x="47" y="92"/>
                    </a:lnTo>
                    <a:lnTo>
                      <a:pt x="3" y="104"/>
                    </a:lnTo>
                    <a:lnTo>
                      <a:pt x="0" y="114"/>
                    </a:lnTo>
                    <a:lnTo>
                      <a:pt x="44" y="98"/>
                    </a:lnTo>
                    <a:lnTo>
                      <a:pt x="101" y="79"/>
                    </a:lnTo>
                    <a:lnTo>
                      <a:pt x="158" y="60"/>
                    </a:lnTo>
                    <a:lnTo>
                      <a:pt x="272" y="22"/>
                    </a:lnTo>
                    <a:lnTo>
                      <a:pt x="319" y="9"/>
                    </a:lnTo>
                    <a:lnTo>
                      <a:pt x="322" y="0"/>
                    </a:lnTo>
                    <a:lnTo>
                      <a:pt x="275"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 name="Freeform 480"/>
              <p:cNvSpPr>
                <a:spLocks/>
              </p:cNvSpPr>
              <p:nvPr/>
            </p:nvSpPr>
            <p:spPr bwMode="auto">
              <a:xfrm>
                <a:off x="2871788" y="4814888"/>
                <a:ext cx="65088" cy="50800"/>
              </a:xfrm>
              <a:custGeom>
                <a:avLst/>
                <a:gdLst>
                  <a:gd name="T0" fmla="*/ 31 w 41"/>
                  <a:gd name="T1" fmla="*/ 0 h 32"/>
                  <a:gd name="T2" fmla="*/ 3 w 41"/>
                  <a:gd name="T3" fmla="*/ 13 h 32"/>
                  <a:gd name="T4" fmla="*/ 0 w 41"/>
                  <a:gd name="T5" fmla="*/ 32 h 32"/>
                  <a:gd name="T6" fmla="*/ 28 w 41"/>
                  <a:gd name="T7" fmla="*/ 19 h 32"/>
                  <a:gd name="T8" fmla="*/ 28 w 41"/>
                  <a:gd name="T9" fmla="*/ 19 h 32"/>
                  <a:gd name="T10" fmla="*/ 38 w 41"/>
                  <a:gd name="T11" fmla="*/ 16 h 32"/>
                  <a:gd name="T12" fmla="*/ 41 w 41"/>
                  <a:gd name="T13" fmla="*/ 6 h 32"/>
                  <a:gd name="T14" fmla="*/ 41 w 41"/>
                  <a:gd name="T15" fmla="*/ 6 h 32"/>
                  <a:gd name="T16" fmla="*/ 38 w 41"/>
                  <a:gd name="T17" fmla="*/ 3 h 32"/>
                  <a:gd name="T18" fmla="*/ 31 w 41"/>
                  <a:gd name="T19" fmla="*/ 0 h 32"/>
                  <a:gd name="T20" fmla="*/ 31 w 41"/>
                  <a:gd name="T21" fmla="*/ 0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
                  <a:gd name="T34" fmla="*/ 0 h 32"/>
                  <a:gd name="T35" fmla="*/ 41 w 41"/>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 h="32">
                    <a:moveTo>
                      <a:pt x="31" y="0"/>
                    </a:moveTo>
                    <a:lnTo>
                      <a:pt x="3" y="13"/>
                    </a:lnTo>
                    <a:lnTo>
                      <a:pt x="0" y="32"/>
                    </a:lnTo>
                    <a:lnTo>
                      <a:pt x="28" y="19"/>
                    </a:lnTo>
                    <a:lnTo>
                      <a:pt x="38" y="16"/>
                    </a:lnTo>
                    <a:lnTo>
                      <a:pt x="41" y="6"/>
                    </a:lnTo>
                    <a:lnTo>
                      <a:pt x="38" y="3"/>
                    </a:lnTo>
                    <a:lnTo>
                      <a:pt x="31"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 name="Freeform 481"/>
              <p:cNvSpPr>
                <a:spLocks/>
              </p:cNvSpPr>
              <p:nvPr/>
            </p:nvSpPr>
            <p:spPr bwMode="auto">
              <a:xfrm>
                <a:off x="2806700" y="4835526"/>
                <a:ext cx="69850" cy="49213"/>
              </a:xfrm>
              <a:custGeom>
                <a:avLst/>
                <a:gdLst>
                  <a:gd name="T0" fmla="*/ 3 w 44"/>
                  <a:gd name="T1" fmla="*/ 12 h 31"/>
                  <a:gd name="T2" fmla="*/ 0 w 44"/>
                  <a:gd name="T3" fmla="*/ 31 h 31"/>
                  <a:gd name="T4" fmla="*/ 41 w 44"/>
                  <a:gd name="T5" fmla="*/ 19 h 31"/>
                  <a:gd name="T6" fmla="*/ 44 w 44"/>
                  <a:gd name="T7" fmla="*/ 0 h 31"/>
                  <a:gd name="T8" fmla="*/ 3 w 44"/>
                  <a:gd name="T9" fmla="*/ 12 h 31"/>
                  <a:gd name="T10" fmla="*/ 0 60000 65536"/>
                  <a:gd name="T11" fmla="*/ 0 60000 65536"/>
                  <a:gd name="T12" fmla="*/ 0 60000 65536"/>
                  <a:gd name="T13" fmla="*/ 0 60000 65536"/>
                  <a:gd name="T14" fmla="*/ 0 60000 65536"/>
                  <a:gd name="T15" fmla="*/ 0 w 44"/>
                  <a:gd name="T16" fmla="*/ 0 h 31"/>
                  <a:gd name="T17" fmla="*/ 44 w 44"/>
                  <a:gd name="T18" fmla="*/ 31 h 31"/>
                </a:gdLst>
                <a:ahLst/>
                <a:cxnLst>
                  <a:cxn ang="T10">
                    <a:pos x="T0" y="T1"/>
                  </a:cxn>
                  <a:cxn ang="T11">
                    <a:pos x="T2" y="T3"/>
                  </a:cxn>
                  <a:cxn ang="T12">
                    <a:pos x="T4" y="T5"/>
                  </a:cxn>
                  <a:cxn ang="T13">
                    <a:pos x="T6" y="T7"/>
                  </a:cxn>
                  <a:cxn ang="T14">
                    <a:pos x="T8" y="T9"/>
                  </a:cxn>
                </a:cxnLst>
                <a:rect l="T15" t="T16" r="T17" b="T18"/>
                <a:pathLst>
                  <a:path w="44" h="31">
                    <a:moveTo>
                      <a:pt x="3" y="12"/>
                    </a:moveTo>
                    <a:lnTo>
                      <a:pt x="0" y="31"/>
                    </a:lnTo>
                    <a:lnTo>
                      <a:pt x="41" y="19"/>
                    </a:lnTo>
                    <a:lnTo>
                      <a:pt x="44" y="0"/>
                    </a:lnTo>
                    <a:lnTo>
                      <a:pt x="3" y="12"/>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 name="Freeform 482"/>
              <p:cNvSpPr>
                <a:spLocks/>
              </p:cNvSpPr>
              <p:nvPr/>
            </p:nvSpPr>
            <p:spPr bwMode="auto">
              <a:xfrm>
                <a:off x="2746375" y="4854576"/>
                <a:ext cx="65088" cy="46038"/>
              </a:xfrm>
              <a:custGeom>
                <a:avLst/>
                <a:gdLst>
                  <a:gd name="T0" fmla="*/ 9 w 41"/>
                  <a:gd name="T1" fmla="*/ 10 h 29"/>
                  <a:gd name="T2" fmla="*/ 9 w 41"/>
                  <a:gd name="T3" fmla="*/ 10 h 29"/>
                  <a:gd name="T4" fmla="*/ 3 w 41"/>
                  <a:gd name="T5" fmla="*/ 16 h 29"/>
                  <a:gd name="T6" fmla="*/ 0 w 41"/>
                  <a:gd name="T7" fmla="*/ 22 h 29"/>
                  <a:gd name="T8" fmla="*/ 0 w 41"/>
                  <a:gd name="T9" fmla="*/ 22 h 29"/>
                  <a:gd name="T10" fmla="*/ 3 w 41"/>
                  <a:gd name="T11" fmla="*/ 29 h 29"/>
                  <a:gd name="T12" fmla="*/ 9 w 41"/>
                  <a:gd name="T13" fmla="*/ 29 h 29"/>
                  <a:gd name="T14" fmla="*/ 38 w 41"/>
                  <a:gd name="T15" fmla="*/ 19 h 29"/>
                  <a:gd name="T16" fmla="*/ 41 w 41"/>
                  <a:gd name="T17" fmla="*/ 0 h 29"/>
                  <a:gd name="T18" fmla="*/ 9 w 41"/>
                  <a:gd name="T19" fmla="*/ 10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9"/>
                  <a:gd name="T32" fmla="*/ 41 w 41"/>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9">
                    <a:moveTo>
                      <a:pt x="9" y="10"/>
                    </a:moveTo>
                    <a:lnTo>
                      <a:pt x="9" y="10"/>
                    </a:lnTo>
                    <a:lnTo>
                      <a:pt x="3" y="16"/>
                    </a:lnTo>
                    <a:lnTo>
                      <a:pt x="0" y="22"/>
                    </a:lnTo>
                    <a:lnTo>
                      <a:pt x="3" y="29"/>
                    </a:lnTo>
                    <a:lnTo>
                      <a:pt x="9" y="29"/>
                    </a:lnTo>
                    <a:lnTo>
                      <a:pt x="38" y="19"/>
                    </a:lnTo>
                    <a:lnTo>
                      <a:pt x="41" y="0"/>
                    </a:lnTo>
                    <a:lnTo>
                      <a:pt x="9"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 name="Freeform 483"/>
              <p:cNvSpPr>
                <a:spLocks/>
              </p:cNvSpPr>
              <p:nvPr/>
            </p:nvSpPr>
            <p:spPr bwMode="auto">
              <a:xfrm>
                <a:off x="2760663" y="4824413"/>
                <a:ext cx="166688" cy="71438"/>
              </a:xfrm>
              <a:custGeom>
                <a:avLst/>
                <a:gdLst>
                  <a:gd name="T0" fmla="*/ 101 w 105"/>
                  <a:gd name="T1" fmla="*/ 0 h 45"/>
                  <a:gd name="T2" fmla="*/ 92 w 105"/>
                  <a:gd name="T3" fmla="*/ 4 h 45"/>
                  <a:gd name="T4" fmla="*/ 79 w 105"/>
                  <a:gd name="T5" fmla="*/ 7 h 45"/>
                  <a:gd name="T6" fmla="*/ 54 w 105"/>
                  <a:gd name="T7" fmla="*/ 16 h 45"/>
                  <a:gd name="T8" fmla="*/ 38 w 105"/>
                  <a:gd name="T9" fmla="*/ 23 h 45"/>
                  <a:gd name="T10" fmla="*/ 13 w 105"/>
                  <a:gd name="T11" fmla="*/ 32 h 45"/>
                  <a:gd name="T12" fmla="*/ 7 w 105"/>
                  <a:gd name="T13" fmla="*/ 35 h 45"/>
                  <a:gd name="T14" fmla="*/ 7 w 105"/>
                  <a:gd name="T15" fmla="*/ 35 h 45"/>
                  <a:gd name="T16" fmla="*/ 0 w 105"/>
                  <a:gd name="T17" fmla="*/ 38 h 45"/>
                  <a:gd name="T18" fmla="*/ 0 w 105"/>
                  <a:gd name="T19" fmla="*/ 41 h 45"/>
                  <a:gd name="T20" fmla="*/ 0 w 105"/>
                  <a:gd name="T21" fmla="*/ 41 h 45"/>
                  <a:gd name="T22" fmla="*/ 0 w 105"/>
                  <a:gd name="T23" fmla="*/ 41 h 45"/>
                  <a:gd name="T24" fmla="*/ 0 w 105"/>
                  <a:gd name="T25" fmla="*/ 45 h 45"/>
                  <a:gd name="T26" fmla="*/ 3 w 105"/>
                  <a:gd name="T27" fmla="*/ 45 h 45"/>
                  <a:gd name="T28" fmla="*/ 10 w 105"/>
                  <a:gd name="T29" fmla="*/ 41 h 45"/>
                  <a:gd name="T30" fmla="*/ 26 w 105"/>
                  <a:gd name="T31" fmla="*/ 38 h 45"/>
                  <a:gd name="T32" fmla="*/ 51 w 105"/>
                  <a:gd name="T33" fmla="*/ 29 h 45"/>
                  <a:gd name="T34" fmla="*/ 63 w 105"/>
                  <a:gd name="T35" fmla="*/ 26 h 45"/>
                  <a:gd name="T36" fmla="*/ 79 w 105"/>
                  <a:gd name="T37" fmla="*/ 19 h 45"/>
                  <a:gd name="T38" fmla="*/ 92 w 105"/>
                  <a:gd name="T39" fmla="*/ 16 h 45"/>
                  <a:gd name="T40" fmla="*/ 98 w 105"/>
                  <a:gd name="T41" fmla="*/ 13 h 45"/>
                  <a:gd name="T42" fmla="*/ 98 w 105"/>
                  <a:gd name="T43" fmla="*/ 13 h 45"/>
                  <a:gd name="T44" fmla="*/ 101 w 105"/>
                  <a:gd name="T45" fmla="*/ 10 h 45"/>
                  <a:gd name="T46" fmla="*/ 105 w 105"/>
                  <a:gd name="T47" fmla="*/ 4 h 45"/>
                  <a:gd name="T48" fmla="*/ 105 w 105"/>
                  <a:gd name="T49" fmla="*/ 4 h 45"/>
                  <a:gd name="T50" fmla="*/ 105 w 105"/>
                  <a:gd name="T51" fmla="*/ 4 h 45"/>
                  <a:gd name="T52" fmla="*/ 105 w 105"/>
                  <a:gd name="T53" fmla="*/ 0 h 45"/>
                  <a:gd name="T54" fmla="*/ 101 w 105"/>
                  <a:gd name="T55" fmla="*/ 0 h 45"/>
                  <a:gd name="T56" fmla="*/ 101 w 105"/>
                  <a:gd name="T57" fmla="*/ 0 h 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5"/>
                  <a:gd name="T88" fmla="*/ 0 h 45"/>
                  <a:gd name="T89" fmla="*/ 105 w 105"/>
                  <a:gd name="T90" fmla="*/ 45 h 4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5" h="45">
                    <a:moveTo>
                      <a:pt x="101" y="0"/>
                    </a:moveTo>
                    <a:lnTo>
                      <a:pt x="92" y="4"/>
                    </a:lnTo>
                    <a:lnTo>
                      <a:pt x="79" y="7"/>
                    </a:lnTo>
                    <a:lnTo>
                      <a:pt x="54" y="16"/>
                    </a:lnTo>
                    <a:lnTo>
                      <a:pt x="38" y="23"/>
                    </a:lnTo>
                    <a:lnTo>
                      <a:pt x="13" y="32"/>
                    </a:lnTo>
                    <a:lnTo>
                      <a:pt x="7" y="35"/>
                    </a:lnTo>
                    <a:lnTo>
                      <a:pt x="0" y="38"/>
                    </a:lnTo>
                    <a:lnTo>
                      <a:pt x="0" y="41"/>
                    </a:lnTo>
                    <a:lnTo>
                      <a:pt x="0" y="45"/>
                    </a:lnTo>
                    <a:lnTo>
                      <a:pt x="3" y="45"/>
                    </a:lnTo>
                    <a:lnTo>
                      <a:pt x="10" y="41"/>
                    </a:lnTo>
                    <a:lnTo>
                      <a:pt x="26" y="38"/>
                    </a:lnTo>
                    <a:lnTo>
                      <a:pt x="51" y="29"/>
                    </a:lnTo>
                    <a:lnTo>
                      <a:pt x="63" y="26"/>
                    </a:lnTo>
                    <a:lnTo>
                      <a:pt x="79" y="19"/>
                    </a:lnTo>
                    <a:lnTo>
                      <a:pt x="92" y="16"/>
                    </a:lnTo>
                    <a:lnTo>
                      <a:pt x="98" y="13"/>
                    </a:lnTo>
                    <a:lnTo>
                      <a:pt x="101" y="10"/>
                    </a:lnTo>
                    <a:lnTo>
                      <a:pt x="105" y="4"/>
                    </a:lnTo>
                    <a:lnTo>
                      <a:pt x="105" y="0"/>
                    </a:lnTo>
                    <a:lnTo>
                      <a:pt x="10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 name="Rectangle 484"/>
              <p:cNvSpPr>
                <a:spLocks noChangeArrowheads="1"/>
              </p:cNvSpPr>
              <p:nvPr/>
            </p:nvSpPr>
            <p:spPr bwMode="auto">
              <a:xfrm>
                <a:off x="2760663" y="4889501"/>
                <a:ext cx="1588" cy="1588"/>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ko-KR" altLang="ko-KR"/>
              </a:p>
            </p:txBody>
          </p:sp>
          <p:sp>
            <p:nvSpPr>
              <p:cNvPr id="183" name="Freeform 552"/>
              <p:cNvSpPr>
                <a:spLocks/>
              </p:cNvSpPr>
              <p:nvPr/>
            </p:nvSpPr>
            <p:spPr bwMode="auto">
              <a:xfrm>
                <a:off x="646113" y="4538663"/>
                <a:ext cx="9525" cy="9525"/>
              </a:xfrm>
              <a:custGeom>
                <a:avLst/>
                <a:gdLst>
                  <a:gd name="T0" fmla="*/ 6 w 6"/>
                  <a:gd name="T1" fmla="*/ 3 h 6"/>
                  <a:gd name="T2" fmla="*/ 6 w 6"/>
                  <a:gd name="T3" fmla="*/ 3 h 6"/>
                  <a:gd name="T4" fmla="*/ 6 w 6"/>
                  <a:gd name="T5" fmla="*/ 3 h 6"/>
                  <a:gd name="T6" fmla="*/ 3 w 6"/>
                  <a:gd name="T7" fmla="*/ 6 h 6"/>
                  <a:gd name="T8" fmla="*/ 3 w 6"/>
                  <a:gd name="T9" fmla="*/ 6 h 6"/>
                  <a:gd name="T10" fmla="*/ 0 w 6"/>
                  <a:gd name="T11" fmla="*/ 0 h 6"/>
                  <a:gd name="T12" fmla="*/ 0 w 6"/>
                  <a:gd name="T13" fmla="*/ 0 h 6"/>
                  <a:gd name="T14" fmla="*/ 3 w 6"/>
                  <a:gd name="T15" fmla="*/ 0 h 6"/>
                  <a:gd name="T16" fmla="*/ 6 w 6"/>
                  <a:gd name="T17" fmla="*/ 0 h 6"/>
                  <a:gd name="T18" fmla="*/ 6 w 6"/>
                  <a:gd name="T19" fmla="*/ 0 h 6"/>
                  <a:gd name="T20" fmla="*/ 6 w 6"/>
                  <a:gd name="T21" fmla="*/ 3 h 6"/>
                  <a:gd name="T22" fmla="*/ 6 w 6"/>
                  <a:gd name="T23" fmla="*/ 3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6"/>
                  <a:gd name="T38" fmla="*/ 6 w 6"/>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6">
                    <a:moveTo>
                      <a:pt x="6" y="3"/>
                    </a:moveTo>
                    <a:lnTo>
                      <a:pt x="6" y="3"/>
                    </a:lnTo>
                    <a:lnTo>
                      <a:pt x="3" y="6"/>
                    </a:lnTo>
                    <a:lnTo>
                      <a:pt x="0" y="0"/>
                    </a:lnTo>
                    <a:lnTo>
                      <a:pt x="3" y="0"/>
                    </a:lnTo>
                    <a:lnTo>
                      <a:pt x="6"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 name="Freeform 553"/>
              <p:cNvSpPr>
                <a:spLocks/>
              </p:cNvSpPr>
              <p:nvPr/>
            </p:nvSpPr>
            <p:spPr bwMode="auto">
              <a:xfrm>
                <a:off x="661988" y="4543426"/>
                <a:ext cx="9525" cy="9525"/>
              </a:xfrm>
              <a:custGeom>
                <a:avLst/>
                <a:gdLst>
                  <a:gd name="T0" fmla="*/ 6 w 6"/>
                  <a:gd name="T1" fmla="*/ 3 h 6"/>
                  <a:gd name="T2" fmla="*/ 6 w 6"/>
                  <a:gd name="T3" fmla="*/ 3 h 6"/>
                  <a:gd name="T4" fmla="*/ 3 w 6"/>
                  <a:gd name="T5" fmla="*/ 6 h 6"/>
                  <a:gd name="T6" fmla="*/ 3 w 6"/>
                  <a:gd name="T7" fmla="*/ 6 h 6"/>
                  <a:gd name="T8" fmla="*/ 0 w 6"/>
                  <a:gd name="T9" fmla="*/ 0 h 6"/>
                  <a:gd name="T10" fmla="*/ 0 w 6"/>
                  <a:gd name="T11" fmla="*/ 0 h 6"/>
                  <a:gd name="T12" fmla="*/ 3 w 6"/>
                  <a:gd name="T13" fmla="*/ 0 h 6"/>
                  <a:gd name="T14" fmla="*/ 3 w 6"/>
                  <a:gd name="T15" fmla="*/ 0 h 6"/>
                  <a:gd name="T16" fmla="*/ 6 w 6"/>
                  <a:gd name="T17" fmla="*/ 3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6"/>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 name="Freeform 554"/>
              <p:cNvSpPr>
                <a:spLocks/>
              </p:cNvSpPr>
              <p:nvPr/>
            </p:nvSpPr>
            <p:spPr bwMode="auto">
              <a:xfrm>
                <a:off x="676275" y="4548188"/>
                <a:ext cx="9525" cy="11113"/>
              </a:xfrm>
              <a:custGeom>
                <a:avLst/>
                <a:gdLst>
                  <a:gd name="T0" fmla="*/ 6 w 6"/>
                  <a:gd name="T1" fmla="*/ 3 h 7"/>
                  <a:gd name="T2" fmla="*/ 6 w 6"/>
                  <a:gd name="T3" fmla="*/ 3 h 7"/>
                  <a:gd name="T4" fmla="*/ 0 w 6"/>
                  <a:gd name="T5" fmla="*/ 7 h 7"/>
                  <a:gd name="T6" fmla="*/ 0 w 6"/>
                  <a:gd name="T7" fmla="*/ 7 h 7"/>
                  <a:gd name="T8" fmla="*/ 0 w 6"/>
                  <a:gd name="T9" fmla="*/ 0 h 7"/>
                  <a:gd name="T10" fmla="*/ 0 w 6"/>
                  <a:gd name="T11" fmla="*/ 0 h 7"/>
                  <a:gd name="T12" fmla="*/ 3 w 6"/>
                  <a:gd name="T13" fmla="*/ 0 h 7"/>
                  <a:gd name="T14" fmla="*/ 3 w 6"/>
                  <a:gd name="T15" fmla="*/ 0 h 7"/>
                  <a:gd name="T16" fmla="*/ 6 w 6"/>
                  <a:gd name="T17" fmla="*/ 3 h 7"/>
                  <a:gd name="T18" fmla="*/ 6 w 6"/>
                  <a:gd name="T19" fmla="*/ 3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7"/>
                  <a:gd name="T32" fmla="*/ 6 w 6"/>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7">
                    <a:moveTo>
                      <a:pt x="6" y="3"/>
                    </a:moveTo>
                    <a:lnTo>
                      <a:pt x="6" y="3"/>
                    </a:lnTo>
                    <a:lnTo>
                      <a:pt x="0" y="7"/>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6" name="Freeform 555"/>
              <p:cNvSpPr>
                <a:spLocks/>
              </p:cNvSpPr>
              <p:nvPr/>
            </p:nvSpPr>
            <p:spPr bwMode="auto">
              <a:xfrm>
                <a:off x="685800" y="4552951"/>
                <a:ext cx="11113" cy="11113"/>
              </a:xfrm>
              <a:custGeom>
                <a:avLst/>
                <a:gdLst>
                  <a:gd name="T0" fmla="*/ 7 w 7"/>
                  <a:gd name="T1" fmla="*/ 4 h 7"/>
                  <a:gd name="T2" fmla="*/ 7 w 7"/>
                  <a:gd name="T3" fmla="*/ 4 h 7"/>
                  <a:gd name="T4" fmla="*/ 7 w 7"/>
                  <a:gd name="T5" fmla="*/ 4 h 7"/>
                  <a:gd name="T6" fmla="*/ 4 w 7"/>
                  <a:gd name="T7" fmla="*/ 7 h 7"/>
                  <a:gd name="T8" fmla="*/ 4 w 7"/>
                  <a:gd name="T9" fmla="*/ 7 h 7"/>
                  <a:gd name="T10" fmla="*/ 0 w 7"/>
                  <a:gd name="T11" fmla="*/ 0 h 7"/>
                  <a:gd name="T12" fmla="*/ 0 w 7"/>
                  <a:gd name="T13" fmla="*/ 0 h 7"/>
                  <a:gd name="T14" fmla="*/ 7 w 7"/>
                  <a:gd name="T15" fmla="*/ 0 h 7"/>
                  <a:gd name="T16" fmla="*/ 7 w 7"/>
                  <a:gd name="T17" fmla="*/ 0 h 7"/>
                  <a:gd name="T18" fmla="*/ 7 w 7"/>
                  <a:gd name="T19" fmla="*/ 4 h 7"/>
                  <a:gd name="T20" fmla="*/ 7 w 7"/>
                  <a:gd name="T21" fmla="*/ 4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7"/>
                  <a:gd name="T35" fmla="*/ 7 w 7"/>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7">
                    <a:moveTo>
                      <a:pt x="7" y="4"/>
                    </a:moveTo>
                    <a:lnTo>
                      <a:pt x="7" y="4"/>
                    </a:lnTo>
                    <a:lnTo>
                      <a:pt x="4" y="7"/>
                    </a:lnTo>
                    <a:lnTo>
                      <a:pt x="0" y="0"/>
                    </a:lnTo>
                    <a:lnTo>
                      <a:pt x="7" y="0"/>
                    </a:lnTo>
                    <a:lnTo>
                      <a:pt x="7"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7" name="Freeform 556"/>
              <p:cNvSpPr>
                <a:spLocks/>
              </p:cNvSpPr>
              <p:nvPr/>
            </p:nvSpPr>
            <p:spPr bwMode="auto">
              <a:xfrm>
                <a:off x="701675" y="4559301"/>
                <a:ext cx="9525" cy="9525"/>
              </a:xfrm>
              <a:custGeom>
                <a:avLst/>
                <a:gdLst>
                  <a:gd name="T0" fmla="*/ 6 w 6"/>
                  <a:gd name="T1" fmla="*/ 3 h 6"/>
                  <a:gd name="T2" fmla="*/ 6 w 6"/>
                  <a:gd name="T3" fmla="*/ 3 h 6"/>
                  <a:gd name="T4" fmla="*/ 6 w 6"/>
                  <a:gd name="T5" fmla="*/ 3 h 6"/>
                  <a:gd name="T6" fmla="*/ 3 w 6"/>
                  <a:gd name="T7" fmla="*/ 6 h 6"/>
                  <a:gd name="T8" fmla="*/ 3 w 6"/>
                  <a:gd name="T9" fmla="*/ 6 h 6"/>
                  <a:gd name="T10" fmla="*/ 0 w 6"/>
                  <a:gd name="T11" fmla="*/ 0 h 6"/>
                  <a:gd name="T12" fmla="*/ 0 w 6"/>
                  <a:gd name="T13" fmla="*/ 0 h 6"/>
                  <a:gd name="T14" fmla="*/ 3 w 6"/>
                  <a:gd name="T15" fmla="*/ 0 h 6"/>
                  <a:gd name="T16" fmla="*/ 3 w 6"/>
                  <a:gd name="T17" fmla="*/ 0 h 6"/>
                  <a:gd name="T18" fmla="*/ 6 w 6"/>
                  <a:gd name="T19" fmla="*/ 3 h 6"/>
                  <a:gd name="T20" fmla="*/ 6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3"/>
                    </a:moveTo>
                    <a:lnTo>
                      <a:pt x="6" y="3"/>
                    </a:lnTo>
                    <a:lnTo>
                      <a:pt x="3" y="6"/>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8" name="Freeform 557"/>
              <p:cNvSpPr>
                <a:spLocks/>
              </p:cNvSpPr>
              <p:nvPr/>
            </p:nvSpPr>
            <p:spPr bwMode="auto">
              <a:xfrm>
                <a:off x="715963" y="4564063"/>
                <a:ext cx="11113" cy="9525"/>
              </a:xfrm>
              <a:custGeom>
                <a:avLst/>
                <a:gdLst>
                  <a:gd name="T0" fmla="*/ 7 w 7"/>
                  <a:gd name="T1" fmla="*/ 3 h 6"/>
                  <a:gd name="T2" fmla="*/ 7 w 7"/>
                  <a:gd name="T3" fmla="*/ 3 h 6"/>
                  <a:gd name="T4" fmla="*/ 4 w 7"/>
                  <a:gd name="T5" fmla="*/ 3 h 6"/>
                  <a:gd name="T6" fmla="*/ 0 w 7"/>
                  <a:gd name="T7" fmla="*/ 6 h 6"/>
                  <a:gd name="T8" fmla="*/ 0 w 7"/>
                  <a:gd name="T9" fmla="*/ 6 h 6"/>
                  <a:gd name="T10" fmla="*/ 0 w 7"/>
                  <a:gd name="T11" fmla="*/ 0 h 6"/>
                  <a:gd name="T12" fmla="*/ 0 w 7"/>
                  <a:gd name="T13" fmla="*/ 0 h 6"/>
                  <a:gd name="T14" fmla="*/ 4 w 7"/>
                  <a:gd name="T15" fmla="*/ 0 h 6"/>
                  <a:gd name="T16" fmla="*/ 4 w 7"/>
                  <a:gd name="T17" fmla="*/ 0 h 6"/>
                  <a:gd name="T18" fmla="*/ 7 w 7"/>
                  <a:gd name="T19" fmla="*/ 3 h 6"/>
                  <a:gd name="T20" fmla="*/ 7 w 7"/>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3"/>
                    </a:moveTo>
                    <a:lnTo>
                      <a:pt x="7" y="3"/>
                    </a:lnTo>
                    <a:lnTo>
                      <a:pt x="4" y="3"/>
                    </a:lnTo>
                    <a:lnTo>
                      <a:pt x="0" y="6"/>
                    </a:lnTo>
                    <a:lnTo>
                      <a:pt x="0" y="0"/>
                    </a:lnTo>
                    <a:lnTo>
                      <a:pt x="4" y="0"/>
                    </a:lnTo>
                    <a:lnTo>
                      <a:pt x="7"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9" name="Freeform 558"/>
              <p:cNvSpPr>
                <a:spLocks/>
              </p:cNvSpPr>
              <p:nvPr/>
            </p:nvSpPr>
            <p:spPr bwMode="auto">
              <a:xfrm>
                <a:off x="731838" y="4568826"/>
                <a:ext cx="4763" cy="9525"/>
              </a:xfrm>
              <a:custGeom>
                <a:avLst/>
                <a:gdLst>
                  <a:gd name="T0" fmla="*/ 3 w 3"/>
                  <a:gd name="T1" fmla="*/ 3 h 6"/>
                  <a:gd name="T2" fmla="*/ 3 w 3"/>
                  <a:gd name="T3" fmla="*/ 3 h 6"/>
                  <a:gd name="T4" fmla="*/ 3 w 3"/>
                  <a:gd name="T5" fmla="*/ 6 h 6"/>
                  <a:gd name="T6" fmla="*/ 0 w 3"/>
                  <a:gd name="T7" fmla="*/ 6 h 6"/>
                  <a:gd name="T8" fmla="*/ 0 w 3"/>
                  <a:gd name="T9" fmla="*/ 6 h 6"/>
                  <a:gd name="T10" fmla="*/ 0 w 3"/>
                  <a:gd name="T11" fmla="*/ 0 h 6"/>
                  <a:gd name="T12" fmla="*/ 0 w 3"/>
                  <a:gd name="T13" fmla="*/ 0 h 6"/>
                  <a:gd name="T14" fmla="*/ 0 w 3"/>
                  <a:gd name="T15" fmla="*/ 0 h 6"/>
                  <a:gd name="T16" fmla="*/ 3 w 3"/>
                  <a:gd name="T17" fmla="*/ 0 h 6"/>
                  <a:gd name="T18" fmla="*/ 3 w 3"/>
                  <a:gd name="T19" fmla="*/ 0 h 6"/>
                  <a:gd name="T20" fmla="*/ 3 w 3"/>
                  <a:gd name="T21" fmla="*/ 3 h 6"/>
                  <a:gd name="T22" fmla="*/ 3 w 3"/>
                  <a:gd name="T23" fmla="*/ 3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
                  <a:gd name="T37" fmla="*/ 0 h 6"/>
                  <a:gd name="T38" fmla="*/ 3 w 3"/>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 h="6">
                    <a:moveTo>
                      <a:pt x="3" y="3"/>
                    </a:moveTo>
                    <a:lnTo>
                      <a:pt x="3" y="3"/>
                    </a:lnTo>
                    <a:lnTo>
                      <a:pt x="3" y="6"/>
                    </a:lnTo>
                    <a:lnTo>
                      <a:pt x="0" y="6"/>
                    </a:lnTo>
                    <a:lnTo>
                      <a:pt x="0" y="0"/>
                    </a:lnTo>
                    <a:lnTo>
                      <a:pt x="3" y="0"/>
                    </a:lnTo>
                    <a:lnTo>
                      <a:pt x="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0" name="Freeform 559"/>
              <p:cNvSpPr>
                <a:spLocks/>
              </p:cNvSpPr>
              <p:nvPr/>
            </p:nvSpPr>
            <p:spPr bwMode="auto">
              <a:xfrm>
                <a:off x="741363" y="4573588"/>
                <a:ext cx="11113" cy="9525"/>
              </a:xfrm>
              <a:custGeom>
                <a:avLst/>
                <a:gdLst>
                  <a:gd name="T0" fmla="*/ 7 w 7"/>
                  <a:gd name="T1" fmla="*/ 3 h 6"/>
                  <a:gd name="T2" fmla="*/ 7 w 7"/>
                  <a:gd name="T3" fmla="*/ 3 h 6"/>
                  <a:gd name="T4" fmla="*/ 3 w 7"/>
                  <a:gd name="T5" fmla="*/ 6 h 6"/>
                  <a:gd name="T6" fmla="*/ 3 w 7"/>
                  <a:gd name="T7" fmla="*/ 6 h 6"/>
                  <a:gd name="T8" fmla="*/ 0 w 7"/>
                  <a:gd name="T9" fmla="*/ 0 h 6"/>
                  <a:gd name="T10" fmla="*/ 0 w 7"/>
                  <a:gd name="T11" fmla="*/ 0 h 6"/>
                  <a:gd name="T12" fmla="*/ 3 w 7"/>
                  <a:gd name="T13" fmla="*/ 0 h 6"/>
                  <a:gd name="T14" fmla="*/ 7 w 7"/>
                  <a:gd name="T15" fmla="*/ 0 h 6"/>
                  <a:gd name="T16" fmla="*/ 7 w 7"/>
                  <a:gd name="T17" fmla="*/ 0 h 6"/>
                  <a:gd name="T18" fmla="*/ 7 w 7"/>
                  <a:gd name="T19" fmla="*/ 3 h 6"/>
                  <a:gd name="T20" fmla="*/ 7 w 7"/>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3"/>
                    </a:moveTo>
                    <a:lnTo>
                      <a:pt x="7" y="3"/>
                    </a:lnTo>
                    <a:lnTo>
                      <a:pt x="3" y="6"/>
                    </a:lnTo>
                    <a:lnTo>
                      <a:pt x="0" y="0"/>
                    </a:lnTo>
                    <a:lnTo>
                      <a:pt x="3" y="0"/>
                    </a:lnTo>
                    <a:lnTo>
                      <a:pt x="7" y="0"/>
                    </a:lnTo>
                    <a:lnTo>
                      <a:pt x="7"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1" name="Freeform 560"/>
              <p:cNvSpPr>
                <a:spLocks/>
              </p:cNvSpPr>
              <p:nvPr/>
            </p:nvSpPr>
            <p:spPr bwMode="auto">
              <a:xfrm>
                <a:off x="757238" y="4578351"/>
                <a:ext cx="9525" cy="11113"/>
              </a:xfrm>
              <a:custGeom>
                <a:avLst/>
                <a:gdLst>
                  <a:gd name="T0" fmla="*/ 6 w 6"/>
                  <a:gd name="T1" fmla="*/ 3 h 7"/>
                  <a:gd name="T2" fmla="*/ 6 w 6"/>
                  <a:gd name="T3" fmla="*/ 3 h 7"/>
                  <a:gd name="T4" fmla="*/ 3 w 6"/>
                  <a:gd name="T5" fmla="*/ 7 h 7"/>
                  <a:gd name="T6" fmla="*/ 3 w 6"/>
                  <a:gd name="T7" fmla="*/ 7 h 7"/>
                  <a:gd name="T8" fmla="*/ 0 w 6"/>
                  <a:gd name="T9" fmla="*/ 0 h 7"/>
                  <a:gd name="T10" fmla="*/ 0 w 6"/>
                  <a:gd name="T11" fmla="*/ 0 h 7"/>
                  <a:gd name="T12" fmla="*/ 3 w 6"/>
                  <a:gd name="T13" fmla="*/ 0 h 7"/>
                  <a:gd name="T14" fmla="*/ 3 w 6"/>
                  <a:gd name="T15" fmla="*/ 0 h 7"/>
                  <a:gd name="T16" fmla="*/ 6 w 6"/>
                  <a:gd name="T17" fmla="*/ 3 h 7"/>
                  <a:gd name="T18" fmla="*/ 6 w 6"/>
                  <a:gd name="T19" fmla="*/ 3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7"/>
                  <a:gd name="T32" fmla="*/ 6 w 6"/>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7">
                    <a:moveTo>
                      <a:pt x="6" y="3"/>
                    </a:moveTo>
                    <a:lnTo>
                      <a:pt x="6" y="3"/>
                    </a:lnTo>
                    <a:lnTo>
                      <a:pt x="3" y="7"/>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2" name="Freeform 561"/>
              <p:cNvSpPr>
                <a:spLocks/>
              </p:cNvSpPr>
              <p:nvPr/>
            </p:nvSpPr>
            <p:spPr bwMode="auto">
              <a:xfrm>
                <a:off x="771525" y="4583113"/>
                <a:ext cx="11113" cy="11113"/>
              </a:xfrm>
              <a:custGeom>
                <a:avLst/>
                <a:gdLst>
                  <a:gd name="T0" fmla="*/ 7 w 7"/>
                  <a:gd name="T1" fmla="*/ 4 h 7"/>
                  <a:gd name="T2" fmla="*/ 7 w 7"/>
                  <a:gd name="T3" fmla="*/ 4 h 7"/>
                  <a:gd name="T4" fmla="*/ 0 w 7"/>
                  <a:gd name="T5" fmla="*/ 7 h 7"/>
                  <a:gd name="T6" fmla="*/ 0 w 7"/>
                  <a:gd name="T7" fmla="*/ 7 h 7"/>
                  <a:gd name="T8" fmla="*/ 0 w 7"/>
                  <a:gd name="T9" fmla="*/ 0 h 7"/>
                  <a:gd name="T10" fmla="*/ 0 w 7"/>
                  <a:gd name="T11" fmla="*/ 0 h 7"/>
                  <a:gd name="T12" fmla="*/ 0 w 7"/>
                  <a:gd name="T13" fmla="*/ 0 h 7"/>
                  <a:gd name="T14" fmla="*/ 3 w 7"/>
                  <a:gd name="T15" fmla="*/ 0 h 7"/>
                  <a:gd name="T16" fmla="*/ 3 w 7"/>
                  <a:gd name="T17" fmla="*/ 0 h 7"/>
                  <a:gd name="T18" fmla="*/ 7 w 7"/>
                  <a:gd name="T19" fmla="*/ 4 h 7"/>
                  <a:gd name="T20" fmla="*/ 7 w 7"/>
                  <a:gd name="T21" fmla="*/ 4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7"/>
                  <a:gd name="T35" fmla="*/ 7 w 7"/>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7">
                    <a:moveTo>
                      <a:pt x="7" y="4"/>
                    </a:moveTo>
                    <a:lnTo>
                      <a:pt x="7" y="4"/>
                    </a:lnTo>
                    <a:lnTo>
                      <a:pt x="0" y="7"/>
                    </a:lnTo>
                    <a:lnTo>
                      <a:pt x="0" y="0"/>
                    </a:lnTo>
                    <a:lnTo>
                      <a:pt x="3" y="0"/>
                    </a:lnTo>
                    <a:lnTo>
                      <a:pt x="7"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3" name="Freeform 562"/>
              <p:cNvSpPr>
                <a:spLocks/>
              </p:cNvSpPr>
              <p:nvPr/>
            </p:nvSpPr>
            <p:spPr bwMode="auto">
              <a:xfrm>
                <a:off x="641350" y="4559301"/>
                <a:ext cx="9525" cy="9525"/>
              </a:xfrm>
              <a:custGeom>
                <a:avLst/>
                <a:gdLst>
                  <a:gd name="T0" fmla="*/ 6 w 6"/>
                  <a:gd name="T1" fmla="*/ 6 h 6"/>
                  <a:gd name="T2" fmla="*/ 6 w 6"/>
                  <a:gd name="T3" fmla="*/ 6 h 6"/>
                  <a:gd name="T4" fmla="*/ 3 w 6"/>
                  <a:gd name="T5" fmla="*/ 6 h 6"/>
                  <a:gd name="T6" fmla="*/ 0 w 6"/>
                  <a:gd name="T7" fmla="*/ 6 h 6"/>
                  <a:gd name="T8" fmla="*/ 0 w 6"/>
                  <a:gd name="T9" fmla="*/ 6 h 6"/>
                  <a:gd name="T10" fmla="*/ 0 w 6"/>
                  <a:gd name="T11" fmla="*/ 3 h 6"/>
                  <a:gd name="T12" fmla="*/ 0 w 6"/>
                  <a:gd name="T13" fmla="*/ 3 h 6"/>
                  <a:gd name="T14" fmla="*/ 3 w 6"/>
                  <a:gd name="T15" fmla="*/ 0 h 6"/>
                  <a:gd name="T16" fmla="*/ 3 w 6"/>
                  <a:gd name="T17" fmla="*/ 0 h 6"/>
                  <a:gd name="T18" fmla="*/ 6 w 6"/>
                  <a:gd name="T19" fmla="*/ 6 h 6"/>
                  <a:gd name="T20" fmla="*/ 6 w 6"/>
                  <a:gd name="T21" fmla="*/ 6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6"/>
                    </a:moveTo>
                    <a:lnTo>
                      <a:pt x="6" y="6"/>
                    </a:lnTo>
                    <a:lnTo>
                      <a:pt x="3" y="6"/>
                    </a:lnTo>
                    <a:lnTo>
                      <a:pt x="0" y="6"/>
                    </a:lnTo>
                    <a:lnTo>
                      <a:pt x="0" y="3"/>
                    </a:lnTo>
                    <a:lnTo>
                      <a:pt x="3" y="0"/>
                    </a:lnTo>
                    <a:lnTo>
                      <a:pt x="6"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4" name="Freeform 563"/>
              <p:cNvSpPr>
                <a:spLocks/>
              </p:cNvSpPr>
              <p:nvPr/>
            </p:nvSpPr>
            <p:spPr bwMode="auto">
              <a:xfrm>
                <a:off x="650875" y="4564063"/>
                <a:ext cx="11113" cy="9525"/>
              </a:xfrm>
              <a:custGeom>
                <a:avLst/>
                <a:gdLst>
                  <a:gd name="T0" fmla="*/ 7 w 7"/>
                  <a:gd name="T1" fmla="*/ 6 h 6"/>
                  <a:gd name="T2" fmla="*/ 7 w 7"/>
                  <a:gd name="T3" fmla="*/ 6 h 6"/>
                  <a:gd name="T4" fmla="*/ 3 w 7"/>
                  <a:gd name="T5" fmla="*/ 6 h 6"/>
                  <a:gd name="T6" fmla="*/ 3 w 7"/>
                  <a:gd name="T7" fmla="*/ 6 h 6"/>
                  <a:gd name="T8" fmla="*/ 0 w 7"/>
                  <a:gd name="T9" fmla="*/ 3 h 6"/>
                  <a:gd name="T10" fmla="*/ 0 w 7"/>
                  <a:gd name="T11" fmla="*/ 3 h 6"/>
                  <a:gd name="T12" fmla="*/ 7 w 7"/>
                  <a:gd name="T13" fmla="*/ 0 h 6"/>
                  <a:gd name="T14" fmla="*/ 7 w 7"/>
                  <a:gd name="T15" fmla="*/ 0 h 6"/>
                  <a:gd name="T16" fmla="*/ 7 w 7"/>
                  <a:gd name="T17" fmla="*/ 6 h 6"/>
                  <a:gd name="T18" fmla="*/ 7 w 7"/>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6"/>
                  <a:gd name="T32" fmla="*/ 7 w 7"/>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6">
                    <a:moveTo>
                      <a:pt x="7" y="6"/>
                    </a:moveTo>
                    <a:lnTo>
                      <a:pt x="7" y="6"/>
                    </a:lnTo>
                    <a:lnTo>
                      <a:pt x="3" y="6"/>
                    </a:lnTo>
                    <a:lnTo>
                      <a:pt x="0" y="3"/>
                    </a:lnTo>
                    <a:lnTo>
                      <a:pt x="7" y="0"/>
                    </a:lnTo>
                    <a:lnTo>
                      <a:pt x="7"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 name="Freeform 564"/>
              <p:cNvSpPr>
                <a:spLocks/>
              </p:cNvSpPr>
              <p:nvPr/>
            </p:nvSpPr>
            <p:spPr bwMode="auto">
              <a:xfrm>
                <a:off x="666750" y="4573588"/>
                <a:ext cx="9525" cy="4763"/>
              </a:xfrm>
              <a:custGeom>
                <a:avLst/>
                <a:gdLst>
                  <a:gd name="T0" fmla="*/ 6 w 6"/>
                  <a:gd name="T1" fmla="*/ 3 h 3"/>
                  <a:gd name="T2" fmla="*/ 6 w 6"/>
                  <a:gd name="T3" fmla="*/ 3 h 3"/>
                  <a:gd name="T4" fmla="*/ 3 w 6"/>
                  <a:gd name="T5" fmla="*/ 3 h 3"/>
                  <a:gd name="T6" fmla="*/ 3 w 6"/>
                  <a:gd name="T7" fmla="*/ 3 h 3"/>
                  <a:gd name="T8" fmla="*/ 3 w 6"/>
                  <a:gd name="T9" fmla="*/ 3 h 3"/>
                  <a:gd name="T10" fmla="*/ 0 w 6"/>
                  <a:gd name="T11" fmla="*/ 0 h 3"/>
                  <a:gd name="T12" fmla="*/ 0 w 6"/>
                  <a:gd name="T13" fmla="*/ 0 h 3"/>
                  <a:gd name="T14" fmla="*/ 3 w 6"/>
                  <a:gd name="T15" fmla="*/ 0 h 3"/>
                  <a:gd name="T16" fmla="*/ 3 w 6"/>
                  <a:gd name="T17" fmla="*/ 0 h 3"/>
                  <a:gd name="T18" fmla="*/ 6 w 6"/>
                  <a:gd name="T19" fmla="*/ 3 h 3"/>
                  <a:gd name="T20" fmla="*/ 6 w 6"/>
                  <a:gd name="T21" fmla="*/ 3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3"/>
                  <a:gd name="T35" fmla="*/ 6 w 6"/>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3">
                    <a:moveTo>
                      <a:pt x="6" y="3"/>
                    </a:moveTo>
                    <a:lnTo>
                      <a:pt x="6" y="3"/>
                    </a:lnTo>
                    <a:lnTo>
                      <a:pt x="3" y="3"/>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 name="Freeform 565"/>
              <p:cNvSpPr>
                <a:spLocks/>
              </p:cNvSpPr>
              <p:nvPr/>
            </p:nvSpPr>
            <p:spPr bwMode="auto">
              <a:xfrm>
                <a:off x="681038" y="4578351"/>
                <a:ext cx="11113" cy="4763"/>
              </a:xfrm>
              <a:custGeom>
                <a:avLst/>
                <a:gdLst>
                  <a:gd name="T0" fmla="*/ 7 w 7"/>
                  <a:gd name="T1" fmla="*/ 3 h 3"/>
                  <a:gd name="T2" fmla="*/ 7 w 7"/>
                  <a:gd name="T3" fmla="*/ 3 h 3"/>
                  <a:gd name="T4" fmla="*/ 3 w 7"/>
                  <a:gd name="T5" fmla="*/ 3 h 3"/>
                  <a:gd name="T6" fmla="*/ 0 w 7"/>
                  <a:gd name="T7" fmla="*/ 3 h 3"/>
                  <a:gd name="T8" fmla="*/ 0 w 7"/>
                  <a:gd name="T9" fmla="*/ 3 h 3"/>
                  <a:gd name="T10" fmla="*/ 0 w 7"/>
                  <a:gd name="T11" fmla="*/ 0 h 3"/>
                  <a:gd name="T12" fmla="*/ 0 w 7"/>
                  <a:gd name="T13" fmla="*/ 0 h 3"/>
                  <a:gd name="T14" fmla="*/ 3 w 7"/>
                  <a:gd name="T15" fmla="*/ 0 h 3"/>
                  <a:gd name="T16" fmla="*/ 3 w 7"/>
                  <a:gd name="T17" fmla="*/ 0 h 3"/>
                  <a:gd name="T18" fmla="*/ 7 w 7"/>
                  <a:gd name="T19" fmla="*/ 3 h 3"/>
                  <a:gd name="T20" fmla="*/ 7 w 7"/>
                  <a:gd name="T21" fmla="*/ 3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3"/>
                  <a:gd name="T35" fmla="*/ 7 w 7"/>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3">
                    <a:moveTo>
                      <a:pt x="7" y="3"/>
                    </a:moveTo>
                    <a:lnTo>
                      <a:pt x="7" y="3"/>
                    </a:lnTo>
                    <a:lnTo>
                      <a:pt x="3" y="3"/>
                    </a:lnTo>
                    <a:lnTo>
                      <a:pt x="0" y="3"/>
                    </a:lnTo>
                    <a:lnTo>
                      <a:pt x="0" y="0"/>
                    </a:lnTo>
                    <a:lnTo>
                      <a:pt x="3" y="0"/>
                    </a:lnTo>
                    <a:lnTo>
                      <a:pt x="7"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 name="Freeform 566"/>
              <p:cNvSpPr>
                <a:spLocks/>
              </p:cNvSpPr>
              <p:nvPr/>
            </p:nvSpPr>
            <p:spPr bwMode="auto">
              <a:xfrm>
                <a:off x="692150" y="4583113"/>
                <a:ext cx="9525" cy="6350"/>
              </a:xfrm>
              <a:custGeom>
                <a:avLst/>
                <a:gdLst>
                  <a:gd name="T0" fmla="*/ 6 w 6"/>
                  <a:gd name="T1" fmla="*/ 4 h 4"/>
                  <a:gd name="T2" fmla="*/ 6 w 6"/>
                  <a:gd name="T3" fmla="*/ 4 h 4"/>
                  <a:gd name="T4" fmla="*/ 3 w 6"/>
                  <a:gd name="T5" fmla="*/ 4 h 4"/>
                  <a:gd name="T6" fmla="*/ 3 w 6"/>
                  <a:gd name="T7" fmla="*/ 4 h 4"/>
                  <a:gd name="T8" fmla="*/ 0 w 6"/>
                  <a:gd name="T9" fmla="*/ 0 h 4"/>
                  <a:gd name="T10" fmla="*/ 0 w 6"/>
                  <a:gd name="T11" fmla="*/ 0 h 4"/>
                  <a:gd name="T12" fmla="*/ 6 w 6"/>
                  <a:gd name="T13" fmla="*/ 0 h 4"/>
                  <a:gd name="T14" fmla="*/ 6 w 6"/>
                  <a:gd name="T15" fmla="*/ 0 h 4"/>
                  <a:gd name="T16" fmla="*/ 6 w 6"/>
                  <a:gd name="T17" fmla="*/ 4 h 4"/>
                  <a:gd name="T18" fmla="*/ 6 w 6"/>
                  <a:gd name="T19" fmla="*/ 4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
                  <a:gd name="T32" fmla="*/ 6 w 6"/>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
                    <a:moveTo>
                      <a:pt x="6" y="4"/>
                    </a:moveTo>
                    <a:lnTo>
                      <a:pt x="6" y="4"/>
                    </a:lnTo>
                    <a:lnTo>
                      <a:pt x="3" y="4"/>
                    </a:lnTo>
                    <a:lnTo>
                      <a:pt x="0" y="0"/>
                    </a:lnTo>
                    <a:lnTo>
                      <a:pt x="6" y="0"/>
                    </a:ln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 name="Freeform 567"/>
              <p:cNvSpPr>
                <a:spLocks/>
              </p:cNvSpPr>
              <p:nvPr/>
            </p:nvSpPr>
            <p:spPr bwMode="auto">
              <a:xfrm>
                <a:off x="706438" y="4589463"/>
                <a:ext cx="9525" cy="4763"/>
              </a:xfrm>
              <a:custGeom>
                <a:avLst/>
                <a:gdLst>
                  <a:gd name="T0" fmla="*/ 6 w 6"/>
                  <a:gd name="T1" fmla="*/ 3 h 3"/>
                  <a:gd name="T2" fmla="*/ 6 w 6"/>
                  <a:gd name="T3" fmla="*/ 3 h 3"/>
                  <a:gd name="T4" fmla="*/ 6 w 6"/>
                  <a:gd name="T5" fmla="*/ 3 h 3"/>
                  <a:gd name="T6" fmla="*/ 3 w 6"/>
                  <a:gd name="T7" fmla="*/ 3 h 3"/>
                  <a:gd name="T8" fmla="*/ 3 w 6"/>
                  <a:gd name="T9" fmla="*/ 3 h 3"/>
                  <a:gd name="T10" fmla="*/ 0 w 6"/>
                  <a:gd name="T11" fmla="*/ 0 h 3"/>
                  <a:gd name="T12" fmla="*/ 0 w 6"/>
                  <a:gd name="T13" fmla="*/ 0 h 3"/>
                  <a:gd name="T14" fmla="*/ 3 w 6"/>
                  <a:gd name="T15" fmla="*/ 0 h 3"/>
                  <a:gd name="T16" fmla="*/ 3 w 6"/>
                  <a:gd name="T17" fmla="*/ 0 h 3"/>
                  <a:gd name="T18" fmla="*/ 3 w 6"/>
                  <a:gd name="T19" fmla="*/ 0 h 3"/>
                  <a:gd name="T20" fmla="*/ 6 w 6"/>
                  <a:gd name="T21" fmla="*/ 3 h 3"/>
                  <a:gd name="T22" fmla="*/ 6 w 6"/>
                  <a:gd name="T23" fmla="*/ 3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3"/>
                  <a:gd name="T38" fmla="*/ 6 w 6"/>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3">
                    <a:moveTo>
                      <a:pt x="6" y="3"/>
                    </a:moveTo>
                    <a:lnTo>
                      <a:pt x="6" y="3"/>
                    </a:lnTo>
                    <a:lnTo>
                      <a:pt x="3" y="3"/>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 name="Freeform 568"/>
              <p:cNvSpPr>
                <a:spLocks/>
              </p:cNvSpPr>
              <p:nvPr/>
            </p:nvSpPr>
            <p:spPr bwMode="auto">
              <a:xfrm>
                <a:off x="722313" y="4594226"/>
                <a:ext cx="9525" cy="4763"/>
              </a:xfrm>
              <a:custGeom>
                <a:avLst/>
                <a:gdLst>
                  <a:gd name="T0" fmla="*/ 6 w 6"/>
                  <a:gd name="T1" fmla="*/ 3 h 3"/>
                  <a:gd name="T2" fmla="*/ 6 w 6"/>
                  <a:gd name="T3" fmla="*/ 3 h 3"/>
                  <a:gd name="T4" fmla="*/ 0 w 6"/>
                  <a:gd name="T5" fmla="*/ 3 h 3"/>
                  <a:gd name="T6" fmla="*/ 0 w 6"/>
                  <a:gd name="T7" fmla="*/ 3 h 3"/>
                  <a:gd name="T8" fmla="*/ 0 w 6"/>
                  <a:gd name="T9" fmla="*/ 0 h 3"/>
                  <a:gd name="T10" fmla="*/ 0 w 6"/>
                  <a:gd name="T11" fmla="*/ 0 h 3"/>
                  <a:gd name="T12" fmla="*/ 0 w 6"/>
                  <a:gd name="T13" fmla="*/ 0 h 3"/>
                  <a:gd name="T14" fmla="*/ 3 w 6"/>
                  <a:gd name="T15" fmla="*/ 0 h 3"/>
                  <a:gd name="T16" fmla="*/ 3 w 6"/>
                  <a:gd name="T17" fmla="*/ 0 h 3"/>
                  <a:gd name="T18" fmla="*/ 6 w 6"/>
                  <a:gd name="T19" fmla="*/ 3 h 3"/>
                  <a:gd name="T20" fmla="*/ 6 w 6"/>
                  <a:gd name="T21" fmla="*/ 3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3"/>
                  <a:gd name="T35" fmla="*/ 6 w 6"/>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3">
                    <a:moveTo>
                      <a:pt x="6" y="3"/>
                    </a:moveTo>
                    <a:lnTo>
                      <a:pt x="6" y="3"/>
                    </a:lnTo>
                    <a:lnTo>
                      <a:pt x="0" y="3"/>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 name="Freeform 569"/>
              <p:cNvSpPr>
                <a:spLocks/>
              </p:cNvSpPr>
              <p:nvPr/>
            </p:nvSpPr>
            <p:spPr bwMode="auto">
              <a:xfrm>
                <a:off x="736600" y="4598988"/>
                <a:ext cx="4763" cy="4763"/>
              </a:xfrm>
              <a:custGeom>
                <a:avLst/>
                <a:gdLst>
                  <a:gd name="T0" fmla="*/ 3 w 3"/>
                  <a:gd name="T1" fmla="*/ 3 h 3"/>
                  <a:gd name="T2" fmla="*/ 3 w 3"/>
                  <a:gd name="T3" fmla="*/ 3 h 3"/>
                  <a:gd name="T4" fmla="*/ 0 w 3"/>
                  <a:gd name="T5" fmla="*/ 3 h 3"/>
                  <a:gd name="T6" fmla="*/ 0 w 3"/>
                  <a:gd name="T7" fmla="*/ 3 h 3"/>
                  <a:gd name="T8" fmla="*/ 0 w 3"/>
                  <a:gd name="T9" fmla="*/ 0 h 3"/>
                  <a:gd name="T10" fmla="*/ 0 w 3"/>
                  <a:gd name="T11" fmla="*/ 0 h 3"/>
                  <a:gd name="T12" fmla="*/ 0 w 3"/>
                  <a:gd name="T13" fmla="*/ 0 h 3"/>
                  <a:gd name="T14" fmla="*/ 3 w 3"/>
                  <a:gd name="T15" fmla="*/ 0 h 3"/>
                  <a:gd name="T16" fmla="*/ 3 w 3"/>
                  <a:gd name="T17" fmla="*/ 0 h 3"/>
                  <a:gd name="T18" fmla="*/ 3 w 3"/>
                  <a:gd name="T19" fmla="*/ 3 h 3"/>
                  <a:gd name="T20" fmla="*/ 3 w 3"/>
                  <a:gd name="T21" fmla="*/ 3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3"/>
                  <a:gd name="T35" fmla="*/ 3 w 3"/>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3">
                    <a:moveTo>
                      <a:pt x="3" y="3"/>
                    </a:moveTo>
                    <a:lnTo>
                      <a:pt x="3" y="3"/>
                    </a:lnTo>
                    <a:lnTo>
                      <a:pt x="0" y="3"/>
                    </a:lnTo>
                    <a:lnTo>
                      <a:pt x="0" y="0"/>
                    </a:lnTo>
                    <a:lnTo>
                      <a:pt x="3" y="0"/>
                    </a:lnTo>
                    <a:lnTo>
                      <a:pt x="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 name="Freeform 570"/>
              <p:cNvSpPr>
                <a:spLocks/>
              </p:cNvSpPr>
              <p:nvPr/>
            </p:nvSpPr>
            <p:spPr bwMode="auto">
              <a:xfrm>
                <a:off x="746125" y="4603751"/>
                <a:ext cx="11113" cy="4763"/>
              </a:xfrm>
              <a:custGeom>
                <a:avLst/>
                <a:gdLst>
                  <a:gd name="T0" fmla="*/ 7 w 7"/>
                  <a:gd name="T1" fmla="*/ 3 h 3"/>
                  <a:gd name="T2" fmla="*/ 7 w 7"/>
                  <a:gd name="T3" fmla="*/ 3 h 3"/>
                  <a:gd name="T4" fmla="*/ 4 w 7"/>
                  <a:gd name="T5" fmla="*/ 3 h 3"/>
                  <a:gd name="T6" fmla="*/ 4 w 7"/>
                  <a:gd name="T7" fmla="*/ 3 h 3"/>
                  <a:gd name="T8" fmla="*/ 0 w 7"/>
                  <a:gd name="T9" fmla="*/ 0 h 3"/>
                  <a:gd name="T10" fmla="*/ 0 w 7"/>
                  <a:gd name="T11" fmla="*/ 0 h 3"/>
                  <a:gd name="T12" fmla="*/ 4 w 7"/>
                  <a:gd name="T13" fmla="*/ 0 h 3"/>
                  <a:gd name="T14" fmla="*/ 7 w 7"/>
                  <a:gd name="T15" fmla="*/ 0 h 3"/>
                  <a:gd name="T16" fmla="*/ 7 w 7"/>
                  <a:gd name="T17" fmla="*/ 0 h 3"/>
                  <a:gd name="T18" fmla="*/ 7 w 7"/>
                  <a:gd name="T19" fmla="*/ 3 h 3"/>
                  <a:gd name="T20" fmla="*/ 7 w 7"/>
                  <a:gd name="T21" fmla="*/ 3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3"/>
                  <a:gd name="T35" fmla="*/ 7 w 7"/>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3">
                    <a:moveTo>
                      <a:pt x="7" y="3"/>
                    </a:moveTo>
                    <a:lnTo>
                      <a:pt x="7" y="3"/>
                    </a:lnTo>
                    <a:lnTo>
                      <a:pt x="4" y="3"/>
                    </a:lnTo>
                    <a:lnTo>
                      <a:pt x="0" y="0"/>
                    </a:lnTo>
                    <a:lnTo>
                      <a:pt x="4" y="0"/>
                    </a:lnTo>
                    <a:lnTo>
                      <a:pt x="7" y="0"/>
                    </a:lnTo>
                    <a:lnTo>
                      <a:pt x="7"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 name="Freeform 571"/>
              <p:cNvSpPr>
                <a:spLocks/>
              </p:cNvSpPr>
              <p:nvPr/>
            </p:nvSpPr>
            <p:spPr bwMode="auto">
              <a:xfrm>
                <a:off x="762000" y="4608513"/>
                <a:ext cx="9525" cy="4763"/>
              </a:xfrm>
              <a:custGeom>
                <a:avLst/>
                <a:gdLst>
                  <a:gd name="T0" fmla="*/ 6 w 6"/>
                  <a:gd name="T1" fmla="*/ 3 h 3"/>
                  <a:gd name="T2" fmla="*/ 6 w 6"/>
                  <a:gd name="T3" fmla="*/ 3 h 3"/>
                  <a:gd name="T4" fmla="*/ 3 w 6"/>
                  <a:gd name="T5" fmla="*/ 3 h 3"/>
                  <a:gd name="T6" fmla="*/ 3 w 6"/>
                  <a:gd name="T7" fmla="*/ 3 h 3"/>
                  <a:gd name="T8" fmla="*/ 3 w 6"/>
                  <a:gd name="T9" fmla="*/ 3 h 3"/>
                  <a:gd name="T10" fmla="*/ 0 w 6"/>
                  <a:gd name="T11" fmla="*/ 0 h 3"/>
                  <a:gd name="T12" fmla="*/ 0 w 6"/>
                  <a:gd name="T13" fmla="*/ 0 h 3"/>
                  <a:gd name="T14" fmla="*/ 0 w 6"/>
                  <a:gd name="T15" fmla="*/ 0 h 3"/>
                  <a:gd name="T16" fmla="*/ 3 w 6"/>
                  <a:gd name="T17" fmla="*/ 0 h 3"/>
                  <a:gd name="T18" fmla="*/ 3 w 6"/>
                  <a:gd name="T19" fmla="*/ 0 h 3"/>
                  <a:gd name="T20" fmla="*/ 6 w 6"/>
                  <a:gd name="T21" fmla="*/ 3 h 3"/>
                  <a:gd name="T22" fmla="*/ 6 w 6"/>
                  <a:gd name="T23" fmla="*/ 3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3"/>
                  <a:gd name="T38" fmla="*/ 6 w 6"/>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3">
                    <a:moveTo>
                      <a:pt x="6" y="3"/>
                    </a:moveTo>
                    <a:lnTo>
                      <a:pt x="6" y="3"/>
                    </a:lnTo>
                    <a:lnTo>
                      <a:pt x="3" y="3"/>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 name="Freeform 572"/>
              <p:cNvSpPr>
                <a:spLocks/>
              </p:cNvSpPr>
              <p:nvPr/>
            </p:nvSpPr>
            <p:spPr bwMode="auto">
              <a:xfrm>
                <a:off x="650875" y="4552951"/>
                <a:ext cx="11113" cy="11113"/>
              </a:xfrm>
              <a:custGeom>
                <a:avLst/>
                <a:gdLst>
                  <a:gd name="T0" fmla="*/ 7 w 7"/>
                  <a:gd name="T1" fmla="*/ 4 h 7"/>
                  <a:gd name="T2" fmla="*/ 7 w 7"/>
                  <a:gd name="T3" fmla="*/ 4 h 7"/>
                  <a:gd name="T4" fmla="*/ 7 w 7"/>
                  <a:gd name="T5" fmla="*/ 7 h 7"/>
                  <a:gd name="T6" fmla="*/ 3 w 7"/>
                  <a:gd name="T7" fmla="*/ 7 h 7"/>
                  <a:gd name="T8" fmla="*/ 3 w 7"/>
                  <a:gd name="T9" fmla="*/ 7 h 7"/>
                  <a:gd name="T10" fmla="*/ 0 w 7"/>
                  <a:gd name="T11" fmla="*/ 0 h 7"/>
                  <a:gd name="T12" fmla="*/ 0 w 7"/>
                  <a:gd name="T13" fmla="*/ 0 h 7"/>
                  <a:gd name="T14" fmla="*/ 3 w 7"/>
                  <a:gd name="T15" fmla="*/ 0 h 7"/>
                  <a:gd name="T16" fmla="*/ 3 w 7"/>
                  <a:gd name="T17" fmla="*/ 0 h 7"/>
                  <a:gd name="T18" fmla="*/ 3 w 7"/>
                  <a:gd name="T19" fmla="*/ 0 h 7"/>
                  <a:gd name="T20" fmla="*/ 7 w 7"/>
                  <a:gd name="T21" fmla="*/ 4 h 7"/>
                  <a:gd name="T22" fmla="*/ 7 w 7"/>
                  <a:gd name="T23" fmla="*/ 4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7"/>
                  <a:gd name="T38" fmla="*/ 7 w 7"/>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7">
                    <a:moveTo>
                      <a:pt x="7" y="4"/>
                    </a:moveTo>
                    <a:lnTo>
                      <a:pt x="7" y="4"/>
                    </a:lnTo>
                    <a:lnTo>
                      <a:pt x="7" y="7"/>
                    </a:lnTo>
                    <a:lnTo>
                      <a:pt x="3" y="7"/>
                    </a:lnTo>
                    <a:lnTo>
                      <a:pt x="0" y="0"/>
                    </a:lnTo>
                    <a:lnTo>
                      <a:pt x="3" y="0"/>
                    </a:lnTo>
                    <a:lnTo>
                      <a:pt x="7"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 name="Freeform 573"/>
              <p:cNvSpPr>
                <a:spLocks/>
              </p:cNvSpPr>
              <p:nvPr/>
            </p:nvSpPr>
            <p:spPr bwMode="auto">
              <a:xfrm>
                <a:off x="666750" y="4559301"/>
                <a:ext cx="9525" cy="9525"/>
              </a:xfrm>
              <a:custGeom>
                <a:avLst/>
                <a:gdLst>
                  <a:gd name="T0" fmla="*/ 6 w 6"/>
                  <a:gd name="T1" fmla="*/ 3 h 6"/>
                  <a:gd name="T2" fmla="*/ 6 w 6"/>
                  <a:gd name="T3" fmla="*/ 3 h 6"/>
                  <a:gd name="T4" fmla="*/ 3 w 6"/>
                  <a:gd name="T5" fmla="*/ 6 h 6"/>
                  <a:gd name="T6" fmla="*/ 3 w 6"/>
                  <a:gd name="T7" fmla="*/ 6 h 6"/>
                  <a:gd name="T8" fmla="*/ 0 w 6"/>
                  <a:gd name="T9" fmla="*/ 0 h 6"/>
                  <a:gd name="T10" fmla="*/ 0 w 6"/>
                  <a:gd name="T11" fmla="*/ 0 h 6"/>
                  <a:gd name="T12" fmla="*/ 0 w 6"/>
                  <a:gd name="T13" fmla="*/ 0 h 6"/>
                  <a:gd name="T14" fmla="*/ 3 w 6"/>
                  <a:gd name="T15" fmla="*/ 0 h 6"/>
                  <a:gd name="T16" fmla="*/ 3 w 6"/>
                  <a:gd name="T17" fmla="*/ 0 h 6"/>
                  <a:gd name="T18" fmla="*/ 6 w 6"/>
                  <a:gd name="T19" fmla="*/ 3 h 6"/>
                  <a:gd name="T20" fmla="*/ 6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3"/>
                    </a:moveTo>
                    <a:lnTo>
                      <a:pt x="6" y="3"/>
                    </a:lnTo>
                    <a:lnTo>
                      <a:pt x="3" y="6"/>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 name="Freeform 574"/>
              <p:cNvSpPr>
                <a:spLocks/>
              </p:cNvSpPr>
              <p:nvPr/>
            </p:nvSpPr>
            <p:spPr bwMode="auto">
              <a:xfrm>
                <a:off x="681038" y="4564063"/>
                <a:ext cx="11113" cy="9525"/>
              </a:xfrm>
              <a:custGeom>
                <a:avLst/>
                <a:gdLst>
                  <a:gd name="T0" fmla="*/ 7 w 7"/>
                  <a:gd name="T1" fmla="*/ 3 h 6"/>
                  <a:gd name="T2" fmla="*/ 7 w 7"/>
                  <a:gd name="T3" fmla="*/ 3 h 6"/>
                  <a:gd name="T4" fmla="*/ 0 w 7"/>
                  <a:gd name="T5" fmla="*/ 6 h 6"/>
                  <a:gd name="T6" fmla="*/ 0 w 7"/>
                  <a:gd name="T7" fmla="*/ 6 h 6"/>
                  <a:gd name="T8" fmla="*/ 0 w 7"/>
                  <a:gd name="T9" fmla="*/ 0 h 6"/>
                  <a:gd name="T10" fmla="*/ 0 w 7"/>
                  <a:gd name="T11" fmla="*/ 0 h 6"/>
                  <a:gd name="T12" fmla="*/ 0 w 7"/>
                  <a:gd name="T13" fmla="*/ 0 h 6"/>
                  <a:gd name="T14" fmla="*/ 3 w 7"/>
                  <a:gd name="T15" fmla="*/ 0 h 6"/>
                  <a:gd name="T16" fmla="*/ 3 w 7"/>
                  <a:gd name="T17" fmla="*/ 0 h 6"/>
                  <a:gd name="T18" fmla="*/ 7 w 7"/>
                  <a:gd name="T19" fmla="*/ 3 h 6"/>
                  <a:gd name="T20" fmla="*/ 7 w 7"/>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3"/>
                    </a:moveTo>
                    <a:lnTo>
                      <a:pt x="7" y="3"/>
                    </a:lnTo>
                    <a:lnTo>
                      <a:pt x="0" y="6"/>
                    </a:lnTo>
                    <a:lnTo>
                      <a:pt x="0" y="0"/>
                    </a:lnTo>
                    <a:lnTo>
                      <a:pt x="3" y="0"/>
                    </a:lnTo>
                    <a:lnTo>
                      <a:pt x="7"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 name="Freeform 575"/>
              <p:cNvSpPr>
                <a:spLocks/>
              </p:cNvSpPr>
              <p:nvPr/>
            </p:nvSpPr>
            <p:spPr bwMode="auto">
              <a:xfrm>
                <a:off x="692150" y="4568826"/>
                <a:ext cx="9525" cy="9525"/>
              </a:xfrm>
              <a:custGeom>
                <a:avLst/>
                <a:gdLst>
                  <a:gd name="T0" fmla="*/ 6 w 6"/>
                  <a:gd name="T1" fmla="*/ 3 h 6"/>
                  <a:gd name="T2" fmla="*/ 6 w 6"/>
                  <a:gd name="T3" fmla="*/ 3 h 6"/>
                  <a:gd name="T4" fmla="*/ 3 w 6"/>
                  <a:gd name="T5" fmla="*/ 6 h 6"/>
                  <a:gd name="T6" fmla="*/ 3 w 6"/>
                  <a:gd name="T7" fmla="*/ 6 h 6"/>
                  <a:gd name="T8" fmla="*/ 0 w 6"/>
                  <a:gd name="T9" fmla="*/ 0 h 6"/>
                  <a:gd name="T10" fmla="*/ 0 w 6"/>
                  <a:gd name="T11" fmla="*/ 0 h 6"/>
                  <a:gd name="T12" fmla="*/ 3 w 6"/>
                  <a:gd name="T13" fmla="*/ 0 h 6"/>
                  <a:gd name="T14" fmla="*/ 6 w 6"/>
                  <a:gd name="T15" fmla="*/ 0 h 6"/>
                  <a:gd name="T16" fmla="*/ 6 w 6"/>
                  <a:gd name="T17" fmla="*/ 0 h 6"/>
                  <a:gd name="T18" fmla="*/ 6 w 6"/>
                  <a:gd name="T19" fmla="*/ 3 h 6"/>
                  <a:gd name="T20" fmla="*/ 6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3"/>
                    </a:moveTo>
                    <a:lnTo>
                      <a:pt x="6" y="3"/>
                    </a:lnTo>
                    <a:lnTo>
                      <a:pt x="3" y="6"/>
                    </a:lnTo>
                    <a:lnTo>
                      <a:pt x="0" y="0"/>
                    </a:lnTo>
                    <a:lnTo>
                      <a:pt x="3" y="0"/>
                    </a:lnTo>
                    <a:lnTo>
                      <a:pt x="6"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7" name="Freeform 576"/>
              <p:cNvSpPr>
                <a:spLocks/>
              </p:cNvSpPr>
              <p:nvPr/>
            </p:nvSpPr>
            <p:spPr bwMode="auto">
              <a:xfrm>
                <a:off x="706438" y="4573588"/>
                <a:ext cx="9525" cy="9525"/>
              </a:xfrm>
              <a:custGeom>
                <a:avLst/>
                <a:gdLst>
                  <a:gd name="T0" fmla="*/ 6 w 6"/>
                  <a:gd name="T1" fmla="*/ 3 h 6"/>
                  <a:gd name="T2" fmla="*/ 6 w 6"/>
                  <a:gd name="T3" fmla="*/ 3 h 6"/>
                  <a:gd name="T4" fmla="*/ 3 w 6"/>
                  <a:gd name="T5" fmla="*/ 6 h 6"/>
                  <a:gd name="T6" fmla="*/ 3 w 6"/>
                  <a:gd name="T7" fmla="*/ 6 h 6"/>
                  <a:gd name="T8" fmla="*/ 0 w 6"/>
                  <a:gd name="T9" fmla="*/ 0 h 6"/>
                  <a:gd name="T10" fmla="*/ 0 w 6"/>
                  <a:gd name="T11" fmla="*/ 0 h 6"/>
                  <a:gd name="T12" fmla="*/ 3 w 6"/>
                  <a:gd name="T13" fmla="*/ 0 h 6"/>
                  <a:gd name="T14" fmla="*/ 3 w 6"/>
                  <a:gd name="T15" fmla="*/ 0 h 6"/>
                  <a:gd name="T16" fmla="*/ 6 w 6"/>
                  <a:gd name="T17" fmla="*/ 3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6"/>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8" name="Freeform 577"/>
              <p:cNvSpPr>
                <a:spLocks/>
              </p:cNvSpPr>
              <p:nvPr/>
            </p:nvSpPr>
            <p:spPr bwMode="auto">
              <a:xfrm>
                <a:off x="722313" y="4578351"/>
                <a:ext cx="9525" cy="11113"/>
              </a:xfrm>
              <a:custGeom>
                <a:avLst/>
                <a:gdLst>
                  <a:gd name="T0" fmla="*/ 6 w 6"/>
                  <a:gd name="T1" fmla="*/ 3 h 7"/>
                  <a:gd name="T2" fmla="*/ 6 w 6"/>
                  <a:gd name="T3" fmla="*/ 3 h 7"/>
                  <a:gd name="T4" fmla="*/ 0 w 6"/>
                  <a:gd name="T5" fmla="*/ 7 h 7"/>
                  <a:gd name="T6" fmla="*/ 0 w 6"/>
                  <a:gd name="T7" fmla="*/ 7 h 7"/>
                  <a:gd name="T8" fmla="*/ 0 w 6"/>
                  <a:gd name="T9" fmla="*/ 0 h 7"/>
                  <a:gd name="T10" fmla="*/ 0 w 6"/>
                  <a:gd name="T11" fmla="*/ 0 h 7"/>
                  <a:gd name="T12" fmla="*/ 3 w 6"/>
                  <a:gd name="T13" fmla="*/ 0 h 7"/>
                  <a:gd name="T14" fmla="*/ 3 w 6"/>
                  <a:gd name="T15" fmla="*/ 0 h 7"/>
                  <a:gd name="T16" fmla="*/ 6 w 6"/>
                  <a:gd name="T17" fmla="*/ 3 h 7"/>
                  <a:gd name="T18" fmla="*/ 6 w 6"/>
                  <a:gd name="T19" fmla="*/ 3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7"/>
                  <a:gd name="T32" fmla="*/ 6 w 6"/>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7">
                    <a:moveTo>
                      <a:pt x="6" y="3"/>
                    </a:moveTo>
                    <a:lnTo>
                      <a:pt x="6" y="3"/>
                    </a:lnTo>
                    <a:lnTo>
                      <a:pt x="0" y="7"/>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9" name="Freeform 578"/>
              <p:cNvSpPr>
                <a:spLocks/>
              </p:cNvSpPr>
              <p:nvPr/>
            </p:nvSpPr>
            <p:spPr bwMode="auto">
              <a:xfrm>
                <a:off x="731838" y="4583113"/>
                <a:ext cx="9525" cy="11113"/>
              </a:xfrm>
              <a:custGeom>
                <a:avLst/>
                <a:gdLst>
                  <a:gd name="T0" fmla="*/ 6 w 6"/>
                  <a:gd name="T1" fmla="*/ 4 h 7"/>
                  <a:gd name="T2" fmla="*/ 6 w 6"/>
                  <a:gd name="T3" fmla="*/ 4 h 7"/>
                  <a:gd name="T4" fmla="*/ 3 w 6"/>
                  <a:gd name="T5" fmla="*/ 7 h 7"/>
                  <a:gd name="T6" fmla="*/ 3 w 6"/>
                  <a:gd name="T7" fmla="*/ 7 h 7"/>
                  <a:gd name="T8" fmla="*/ 0 w 6"/>
                  <a:gd name="T9" fmla="*/ 0 h 7"/>
                  <a:gd name="T10" fmla="*/ 0 w 6"/>
                  <a:gd name="T11" fmla="*/ 0 h 7"/>
                  <a:gd name="T12" fmla="*/ 6 w 6"/>
                  <a:gd name="T13" fmla="*/ 0 h 7"/>
                  <a:gd name="T14" fmla="*/ 6 w 6"/>
                  <a:gd name="T15" fmla="*/ 0 h 7"/>
                  <a:gd name="T16" fmla="*/ 6 w 6"/>
                  <a:gd name="T17" fmla="*/ 4 h 7"/>
                  <a:gd name="T18" fmla="*/ 6 w 6"/>
                  <a:gd name="T19" fmla="*/ 4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7"/>
                  <a:gd name="T32" fmla="*/ 6 w 6"/>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7">
                    <a:moveTo>
                      <a:pt x="6" y="4"/>
                    </a:moveTo>
                    <a:lnTo>
                      <a:pt x="6" y="4"/>
                    </a:lnTo>
                    <a:lnTo>
                      <a:pt x="3" y="7"/>
                    </a:lnTo>
                    <a:lnTo>
                      <a:pt x="0" y="0"/>
                    </a:lnTo>
                    <a:lnTo>
                      <a:pt x="6" y="0"/>
                    </a:ln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10" name="Freeform 579"/>
              <p:cNvSpPr>
                <a:spLocks/>
              </p:cNvSpPr>
              <p:nvPr/>
            </p:nvSpPr>
            <p:spPr bwMode="auto">
              <a:xfrm>
                <a:off x="746125" y="4589463"/>
                <a:ext cx="11113" cy="9525"/>
              </a:xfrm>
              <a:custGeom>
                <a:avLst/>
                <a:gdLst>
                  <a:gd name="T0" fmla="*/ 7 w 7"/>
                  <a:gd name="T1" fmla="*/ 3 h 6"/>
                  <a:gd name="T2" fmla="*/ 7 w 7"/>
                  <a:gd name="T3" fmla="*/ 3 h 6"/>
                  <a:gd name="T4" fmla="*/ 7 w 7"/>
                  <a:gd name="T5" fmla="*/ 6 h 6"/>
                  <a:gd name="T6" fmla="*/ 4 w 7"/>
                  <a:gd name="T7" fmla="*/ 6 h 6"/>
                  <a:gd name="T8" fmla="*/ 4 w 7"/>
                  <a:gd name="T9" fmla="*/ 6 h 6"/>
                  <a:gd name="T10" fmla="*/ 0 w 7"/>
                  <a:gd name="T11" fmla="*/ 0 h 6"/>
                  <a:gd name="T12" fmla="*/ 0 w 7"/>
                  <a:gd name="T13" fmla="*/ 0 h 6"/>
                  <a:gd name="T14" fmla="*/ 4 w 7"/>
                  <a:gd name="T15" fmla="*/ 0 h 6"/>
                  <a:gd name="T16" fmla="*/ 4 w 7"/>
                  <a:gd name="T17" fmla="*/ 0 h 6"/>
                  <a:gd name="T18" fmla="*/ 7 w 7"/>
                  <a:gd name="T19" fmla="*/ 3 h 6"/>
                  <a:gd name="T20" fmla="*/ 7 w 7"/>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3"/>
                    </a:moveTo>
                    <a:lnTo>
                      <a:pt x="7" y="3"/>
                    </a:lnTo>
                    <a:lnTo>
                      <a:pt x="7" y="6"/>
                    </a:lnTo>
                    <a:lnTo>
                      <a:pt x="4" y="6"/>
                    </a:lnTo>
                    <a:lnTo>
                      <a:pt x="0" y="0"/>
                    </a:lnTo>
                    <a:lnTo>
                      <a:pt x="4" y="0"/>
                    </a:lnTo>
                    <a:lnTo>
                      <a:pt x="7"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11" name="Freeform 580"/>
              <p:cNvSpPr>
                <a:spLocks/>
              </p:cNvSpPr>
              <p:nvPr/>
            </p:nvSpPr>
            <p:spPr bwMode="auto">
              <a:xfrm>
                <a:off x="762000" y="4594226"/>
                <a:ext cx="9525" cy="9525"/>
              </a:xfrm>
              <a:custGeom>
                <a:avLst/>
                <a:gdLst>
                  <a:gd name="T0" fmla="*/ 6 w 6"/>
                  <a:gd name="T1" fmla="*/ 3 h 6"/>
                  <a:gd name="T2" fmla="*/ 6 w 6"/>
                  <a:gd name="T3" fmla="*/ 3 h 6"/>
                  <a:gd name="T4" fmla="*/ 0 w 6"/>
                  <a:gd name="T5" fmla="*/ 6 h 6"/>
                  <a:gd name="T6" fmla="*/ 0 w 6"/>
                  <a:gd name="T7" fmla="*/ 6 h 6"/>
                  <a:gd name="T8" fmla="*/ 0 w 6"/>
                  <a:gd name="T9" fmla="*/ 0 h 6"/>
                  <a:gd name="T10" fmla="*/ 0 w 6"/>
                  <a:gd name="T11" fmla="*/ 0 h 6"/>
                  <a:gd name="T12" fmla="*/ 3 w 6"/>
                  <a:gd name="T13" fmla="*/ 0 h 6"/>
                  <a:gd name="T14" fmla="*/ 3 w 6"/>
                  <a:gd name="T15" fmla="*/ 0 h 6"/>
                  <a:gd name="T16" fmla="*/ 6 w 6"/>
                  <a:gd name="T17" fmla="*/ 3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0" y="6"/>
                    </a:lnTo>
                    <a:lnTo>
                      <a:pt x="0" y="0"/>
                    </a:lnTo>
                    <a:lnTo>
                      <a:pt x="3" y="0"/>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12" name="Freeform 581"/>
              <p:cNvSpPr>
                <a:spLocks/>
              </p:cNvSpPr>
              <p:nvPr/>
            </p:nvSpPr>
            <p:spPr bwMode="auto">
              <a:xfrm>
                <a:off x="646113" y="4533901"/>
                <a:ext cx="9525" cy="9525"/>
              </a:xfrm>
              <a:custGeom>
                <a:avLst/>
                <a:gdLst>
                  <a:gd name="T0" fmla="*/ 6 w 6"/>
                  <a:gd name="T1" fmla="*/ 6 h 6"/>
                  <a:gd name="T2" fmla="*/ 6 w 6"/>
                  <a:gd name="T3" fmla="*/ 6 h 6"/>
                  <a:gd name="T4" fmla="*/ 3 w 6"/>
                  <a:gd name="T5" fmla="*/ 6 h 6"/>
                  <a:gd name="T6" fmla="*/ 3 w 6"/>
                  <a:gd name="T7" fmla="*/ 6 h 6"/>
                  <a:gd name="T8" fmla="*/ 3 w 6"/>
                  <a:gd name="T9" fmla="*/ 6 h 6"/>
                  <a:gd name="T10" fmla="*/ 0 w 6"/>
                  <a:gd name="T11" fmla="*/ 3 h 6"/>
                  <a:gd name="T12" fmla="*/ 0 w 6"/>
                  <a:gd name="T13" fmla="*/ 3 h 6"/>
                  <a:gd name="T14" fmla="*/ 0 w 6"/>
                  <a:gd name="T15" fmla="*/ 0 h 6"/>
                  <a:gd name="T16" fmla="*/ 3 w 6"/>
                  <a:gd name="T17" fmla="*/ 0 h 6"/>
                  <a:gd name="T18" fmla="*/ 3 w 6"/>
                  <a:gd name="T19" fmla="*/ 0 h 6"/>
                  <a:gd name="T20" fmla="*/ 6 w 6"/>
                  <a:gd name="T21" fmla="*/ 6 h 6"/>
                  <a:gd name="T22" fmla="*/ 6 w 6"/>
                  <a:gd name="T23" fmla="*/ 6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6"/>
                  <a:gd name="T38" fmla="*/ 6 w 6"/>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6">
                    <a:moveTo>
                      <a:pt x="6" y="6"/>
                    </a:moveTo>
                    <a:lnTo>
                      <a:pt x="6" y="6"/>
                    </a:lnTo>
                    <a:lnTo>
                      <a:pt x="3" y="6"/>
                    </a:lnTo>
                    <a:lnTo>
                      <a:pt x="0" y="3"/>
                    </a:lnTo>
                    <a:lnTo>
                      <a:pt x="0" y="0"/>
                    </a:lnTo>
                    <a:lnTo>
                      <a:pt x="3"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13" name="Freeform 582"/>
              <p:cNvSpPr>
                <a:spLocks/>
              </p:cNvSpPr>
              <p:nvPr/>
            </p:nvSpPr>
            <p:spPr bwMode="auto">
              <a:xfrm>
                <a:off x="661988" y="4538663"/>
                <a:ext cx="9525" cy="9525"/>
              </a:xfrm>
              <a:custGeom>
                <a:avLst/>
                <a:gdLst>
                  <a:gd name="T0" fmla="*/ 6 w 6"/>
                  <a:gd name="T1" fmla="*/ 6 h 6"/>
                  <a:gd name="T2" fmla="*/ 6 w 6"/>
                  <a:gd name="T3" fmla="*/ 6 h 6"/>
                  <a:gd name="T4" fmla="*/ 0 w 6"/>
                  <a:gd name="T5" fmla="*/ 6 h 6"/>
                  <a:gd name="T6" fmla="*/ 0 w 6"/>
                  <a:gd name="T7" fmla="*/ 6 h 6"/>
                  <a:gd name="T8" fmla="*/ 0 w 6"/>
                  <a:gd name="T9" fmla="*/ 3 h 6"/>
                  <a:gd name="T10" fmla="*/ 0 w 6"/>
                  <a:gd name="T11" fmla="*/ 3 h 6"/>
                  <a:gd name="T12" fmla="*/ 3 w 6"/>
                  <a:gd name="T13" fmla="*/ 0 h 6"/>
                  <a:gd name="T14" fmla="*/ 3 w 6"/>
                  <a:gd name="T15" fmla="*/ 0 h 6"/>
                  <a:gd name="T16" fmla="*/ 6 w 6"/>
                  <a:gd name="T17" fmla="*/ 6 h 6"/>
                  <a:gd name="T18" fmla="*/ 6 w 6"/>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6"/>
                    </a:moveTo>
                    <a:lnTo>
                      <a:pt x="6" y="6"/>
                    </a:lnTo>
                    <a:lnTo>
                      <a:pt x="0" y="6"/>
                    </a:lnTo>
                    <a:lnTo>
                      <a:pt x="0" y="3"/>
                    </a:lnTo>
                    <a:lnTo>
                      <a:pt x="3"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14" name="Freeform 583"/>
              <p:cNvSpPr>
                <a:spLocks/>
              </p:cNvSpPr>
              <p:nvPr/>
            </p:nvSpPr>
            <p:spPr bwMode="auto">
              <a:xfrm>
                <a:off x="671513" y="4543426"/>
                <a:ext cx="9525" cy="9525"/>
              </a:xfrm>
              <a:custGeom>
                <a:avLst/>
                <a:gdLst>
                  <a:gd name="T0" fmla="*/ 6 w 6"/>
                  <a:gd name="T1" fmla="*/ 6 h 6"/>
                  <a:gd name="T2" fmla="*/ 6 w 6"/>
                  <a:gd name="T3" fmla="*/ 6 h 6"/>
                  <a:gd name="T4" fmla="*/ 3 w 6"/>
                  <a:gd name="T5" fmla="*/ 6 h 6"/>
                  <a:gd name="T6" fmla="*/ 3 w 6"/>
                  <a:gd name="T7" fmla="*/ 6 h 6"/>
                  <a:gd name="T8" fmla="*/ 0 w 6"/>
                  <a:gd name="T9" fmla="*/ 3 h 6"/>
                  <a:gd name="T10" fmla="*/ 0 w 6"/>
                  <a:gd name="T11" fmla="*/ 3 h 6"/>
                  <a:gd name="T12" fmla="*/ 6 w 6"/>
                  <a:gd name="T13" fmla="*/ 0 h 6"/>
                  <a:gd name="T14" fmla="*/ 6 w 6"/>
                  <a:gd name="T15" fmla="*/ 0 h 6"/>
                  <a:gd name="T16" fmla="*/ 6 w 6"/>
                  <a:gd name="T17" fmla="*/ 6 h 6"/>
                  <a:gd name="T18" fmla="*/ 6 w 6"/>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6"/>
                    </a:moveTo>
                    <a:lnTo>
                      <a:pt x="6" y="6"/>
                    </a:lnTo>
                    <a:lnTo>
                      <a:pt x="3" y="6"/>
                    </a:lnTo>
                    <a:lnTo>
                      <a:pt x="0" y="3"/>
                    </a:lnTo>
                    <a:lnTo>
                      <a:pt x="6"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15" name="Freeform 584"/>
              <p:cNvSpPr>
                <a:spLocks/>
              </p:cNvSpPr>
              <p:nvPr/>
            </p:nvSpPr>
            <p:spPr bwMode="auto">
              <a:xfrm>
                <a:off x="685800" y="4548188"/>
                <a:ext cx="11113" cy="11113"/>
              </a:xfrm>
              <a:custGeom>
                <a:avLst/>
                <a:gdLst>
                  <a:gd name="T0" fmla="*/ 7 w 7"/>
                  <a:gd name="T1" fmla="*/ 7 h 7"/>
                  <a:gd name="T2" fmla="*/ 7 w 7"/>
                  <a:gd name="T3" fmla="*/ 7 h 7"/>
                  <a:gd name="T4" fmla="*/ 4 w 7"/>
                  <a:gd name="T5" fmla="*/ 7 h 7"/>
                  <a:gd name="T6" fmla="*/ 4 w 7"/>
                  <a:gd name="T7" fmla="*/ 7 h 7"/>
                  <a:gd name="T8" fmla="*/ 4 w 7"/>
                  <a:gd name="T9" fmla="*/ 7 h 7"/>
                  <a:gd name="T10" fmla="*/ 0 w 7"/>
                  <a:gd name="T11" fmla="*/ 3 h 7"/>
                  <a:gd name="T12" fmla="*/ 0 w 7"/>
                  <a:gd name="T13" fmla="*/ 3 h 7"/>
                  <a:gd name="T14" fmla="*/ 4 w 7"/>
                  <a:gd name="T15" fmla="*/ 0 h 7"/>
                  <a:gd name="T16" fmla="*/ 4 w 7"/>
                  <a:gd name="T17" fmla="*/ 0 h 7"/>
                  <a:gd name="T18" fmla="*/ 7 w 7"/>
                  <a:gd name="T19" fmla="*/ 7 h 7"/>
                  <a:gd name="T20" fmla="*/ 7 w 7"/>
                  <a:gd name="T21" fmla="*/ 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7"/>
                  <a:gd name="T35" fmla="*/ 7 w 7"/>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7">
                    <a:moveTo>
                      <a:pt x="7" y="7"/>
                    </a:moveTo>
                    <a:lnTo>
                      <a:pt x="7" y="7"/>
                    </a:lnTo>
                    <a:lnTo>
                      <a:pt x="4" y="7"/>
                    </a:lnTo>
                    <a:lnTo>
                      <a:pt x="0" y="3"/>
                    </a:lnTo>
                    <a:lnTo>
                      <a:pt x="4" y="0"/>
                    </a:lnTo>
                    <a:lnTo>
                      <a:pt x="7"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16" name="Freeform 585"/>
              <p:cNvSpPr>
                <a:spLocks/>
              </p:cNvSpPr>
              <p:nvPr/>
            </p:nvSpPr>
            <p:spPr bwMode="auto">
              <a:xfrm>
                <a:off x="701675" y="4552951"/>
                <a:ext cx="9525" cy="11113"/>
              </a:xfrm>
              <a:custGeom>
                <a:avLst/>
                <a:gdLst>
                  <a:gd name="T0" fmla="*/ 6 w 6"/>
                  <a:gd name="T1" fmla="*/ 7 h 7"/>
                  <a:gd name="T2" fmla="*/ 6 w 6"/>
                  <a:gd name="T3" fmla="*/ 7 h 7"/>
                  <a:gd name="T4" fmla="*/ 3 w 6"/>
                  <a:gd name="T5" fmla="*/ 7 h 7"/>
                  <a:gd name="T6" fmla="*/ 0 w 6"/>
                  <a:gd name="T7" fmla="*/ 7 h 7"/>
                  <a:gd name="T8" fmla="*/ 0 w 6"/>
                  <a:gd name="T9" fmla="*/ 7 h 7"/>
                  <a:gd name="T10" fmla="*/ 0 w 6"/>
                  <a:gd name="T11" fmla="*/ 4 h 7"/>
                  <a:gd name="T12" fmla="*/ 0 w 6"/>
                  <a:gd name="T13" fmla="*/ 4 h 7"/>
                  <a:gd name="T14" fmla="*/ 3 w 6"/>
                  <a:gd name="T15" fmla="*/ 0 h 7"/>
                  <a:gd name="T16" fmla="*/ 3 w 6"/>
                  <a:gd name="T17" fmla="*/ 0 h 7"/>
                  <a:gd name="T18" fmla="*/ 6 w 6"/>
                  <a:gd name="T19" fmla="*/ 7 h 7"/>
                  <a:gd name="T20" fmla="*/ 6 w 6"/>
                  <a:gd name="T21" fmla="*/ 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7"/>
                  <a:gd name="T35" fmla="*/ 6 w 6"/>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7">
                    <a:moveTo>
                      <a:pt x="6" y="7"/>
                    </a:moveTo>
                    <a:lnTo>
                      <a:pt x="6" y="7"/>
                    </a:lnTo>
                    <a:lnTo>
                      <a:pt x="3" y="7"/>
                    </a:lnTo>
                    <a:lnTo>
                      <a:pt x="0" y="7"/>
                    </a:lnTo>
                    <a:lnTo>
                      <a:pt x="0" y="4"/>
                    </a:lnTo>
                    <a:lnTo>
                      <a:pt x="3" y="0"/>
                    </a:lnTo>
                    <a:lnTo>
                      <a:pt x="6"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17" name="Freeform 586"/>
              <p:cNvSpPr>
                <a:spLocks/>
              </p:cNvSpPr>
              <p:nvPr/>
            </p:nvSpPr>
            <p:spPr bwMode="auto">
              <a:xfrm>
                <a:off x="711200" y="4559301"/>
                <a:ext cx="11113" cy="9525"/>
              </a:xfrm>
              <a:custGeom>
                <a:avLst/>
                <a:gdLst>
                  <a:gd name="T0" fmla="*/ 7 w 7"/>
                  <a:gd name="T1" fmla="*/ 6 h 6"/>
                  <a:gd name="T2" fmla="*/ 7 w 7"/>
                  <a:gd name="T3" fmla="*/ 6 h 6"/>
                  <a:gd name="T4" fmla="*/ 7 w 7"/>
                  <a:gd name="T5" fmla="*/ 6 h 6"/>
                  <a:gd name="T6" fmla="*/ 3 w 7"/>
                  <a:gd name="T7" fmla="*/ 6 h 6"/>
                  <a:gd name="T8" fmla="*/ 3 w 7"/>
                  <a:gd name="T9" fmla="*/ 6 h 6"/>
                  <a:gd name="T10" fmla="*/ 0 w 7"/>
                  <a:gd name="T11" fmla="*/ 3 h 6"/>
                  <a:gd name="T12" fmla="*/ 0 w 7"/>
                  <a:gd name="T13" fmla="*/ 3 h 6"/>
                  <a:gd name="T14" fmla="*/ 7 w 7"/>
                  <a:gd name="T15" fmla="*/ 0 h 6"/>
                  <a:gd name="T16" fmla="*/ 7 w 7"/>
                  <a:gd name="T17" fmla="*/ 0 h 6"/>
                  <a:gd name="T18" fmla="*/ 7 w 7"/>
                  <a:gd name="T19" fmla="*/ 6 h 6"/>
                  <a:gd name="T20" fmla="*/ 7 w 7"/>
                  <a:gd name="T21" fmla="*/ 6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6"/>
                    </a:moveTo>
                    <a:lnTo>
                      <a:pt x="7" y="6"/>
                    </a:lnTo>
                    <a:lnTo>
                      <a:pt x="3" y="6"/>
                    </a:lnTo>
                    <a:lnTo>
                      <a:pt x="0" y="3"/>
                    </a:lnTo>
                    <a:lnTo>
                      <a:pt x="7" y="0"/>
                    </a:lnTo>
                    <a:lnTo>
                      <a:pt x="7"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18" name="Freeform 587"/>
              <p:cNvSpPr>
                <a:spLocks/>
              </p:cNvSpPr>
              <p:nvPr/>
            </p:nvSpPr>
            <p:spPr bwMode="auto">
              <a:xfrm>
                <a:off x="727075" y="4564063"/>
                <a:ext cx="9525" cy="9525"/>
              </a:xfrm>
              <a:custGeom>
                <a:avLst/>
                <a:gdLst>
                  <a:gd name="T0" fmla="*/ 6 w 6"/>
                  <a:gd name="T1" fmla="*/ 6 h 6"/>
                  <a:gd name="T2" fmla="*/ 6 w 6"/>
                  <a:gd name="T3" fmla="*/ 6 h 6"/>
                  <a:gd name="T4" fmla="*/ 6 w 6"/>
                  <a:gd name="T5" fmla="*/ 6 h 6"/>
                  <a:gd name="T6" fmla="*/ 3 w 6"/>
                  <a:gd name="T7" fmla="*/ 6 h 6"/>
                  <a:gd name="T8" fmla="*/ 3 w 6"/>
                  <a:gd name="T9" fmla="*/ 6 h 6"/>
                  <a:gd name="T10" fmla="*/ 0 w 6"/>
                  <a:gd name="T11" fmla="*/ 3 h 6"/>
                  <a:gd name="T12" fmla="*/ 0 w 6"/>
                  <a:gd name="T13" fmla="*/ 3 h 6"/>
                  <a:gd name="T14" fmla="*/ 3 w 6"/>
                  <a:gd name="T15" fmla="*/ 0 h 6"/>
                  <a:gd name="T16" fmla="*/ 3 w 6"/>
                  <a:gd name="T17" fmla="*/ 0 h 6"/>
                  <a:gd name="T18" fmla="*/ 3 w 6"/>
                  <a:gd name="T19" fmla="*/ 0 h 6"/>
                  <a:gd name="T20" fmla="*/ 6 w 6"/>
                  <a:gd name="T21" fmla="*/ 6 h 6"/>
                  <a:gd name="T22" fmla="*/ 6 w 6"/>
                  <a:gd name="T23" fmla="*/ 6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6"/>
                  <a:gd name="T38" fmla="*/ 6 w 6"/>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6">
                    <a:moveTo>
                      <a:pt x="6" y="6"/>
                    </a:moveTo>
                    <a:lnTo>
                      <a:pt x="6" y="6"/>
                    </a:lnTo>
                    <a:lnTo>
                      <a:pt x="3" y="6"/>
                    </a:lnTo>
                    <a:lnTo>
                      <a:pt x="0" y="3"/>
                    </a:lnTo>
                    <a:lnTo>
                      <a:pt x="3"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19" name="Freeform 588"/>
              <p:cNvSpPr>
                <a:spLocks/>
              </p:cNvSpPr>
              <p:nvPr/>
            </p:nvSpPr>
            <p:spPr bwMode="auto">
              <a:xfrm>
                <a:off x="741363" y="4568826"/>
                <a:ext cx="11113" cy="9525"/>
              </a:xfrm>
              <a:custGeom>
                <a:avLst/>
                <a:gdLst>
                  <a:gd name="T0" fmla="*/ 7 w 7"/>
                  <a:gd name="T1" fmla="*/ 6 h 6"/>
                  <a:gd name="T2" fmla="*/ 7 w 7"/>
                  <a:gd name="T3" fmla="*/ 6 h 6"/>
                  <a:gd name="T4" fmla="*/ 0 w 7"/>
                  <a:gd name="T5" fmla="*/ 6 h 6"/>
                  <a:gd name="T6" fmla="*/ 0 w 7"/>
                  <a:gd name="T7" fmla="*/ 6 h 6"/>
                  <a:gd name="T8" fmla="*/ 0 w 7"/>
                  <a:gd name="T9" fmla="*/ 3 h 6"/>
                  <a:gd name="T10" fmla="*/ 0 w 7"/>
                  <a:gd name="T11" fmla="*/ 3 h 6"/>
                  <a:gd name="T12" fmla="*/ 0 w 7"/>
                  <a:gd name="T13" fmla="*/ 0 h 6"/>
                  <a:gd name="T14" fmla="*/ 3 w 7"/>
                  <a:gd name="T15" fmla="*/ 0 h 6"/>
                  <a:gd name="T16" fmla="*/ 3 w 7"/>
                  <a:gd name="T17" fmla="*/ 0 h 6"/>
                  <a:gd name="T18" fmla="*/ 7 w 7"/>
                  <a:gd name="T19" fmla="*/ 6 h 6"/>
                  <a:gd name="T20" fmla="*/ 7 w 7"/>
                  <a:gd name="T21" fmla="*/ 6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6"/>
                    </a:moveTo>
                    <a:lnTo>
                      <a:pt x="7" y="6"/>
                    </a:lnTo>
                    <a:lnTo>
                      <a:pt x="0" y="6"/>
                    </a:lnTo>
                    <a:lnTo>
                      <a:pt x="0" y="3"/>
                    </a:lnTo>
                    <a:lnTo>
                      <a:pt x="0" y="0"/>
                    </a:lnTo>
                    <a:lnTo>
                      <a:pt x="3" y="0"/>
                    </a:lnTo>
                    <a:lnTo>
                      <a:pt x="7"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20" name="Freeform 589"/>
              <p:cNvSpPr>
                <a:spLocks/>
              </p:cNvSpPr>
              <p:nvPr/>
            </p:nvSpPr>
            <p:spPr bwMode="auto">
              <a:xfrm>
                <a:off x="757238" y="4573588"/>
                <a:ext cx="4763" cy="9525"/>
              </a:xfrm>
              <a:custGeom>
                <a:avLst/>
                <a:gdLst>
                  <a:gd name="T0" fmla="*/ 3 w 3"/>
                  <a:gd name="T1" fmla="*/ 6 h 6"/>
                  <a:gd name="T2" fmla="*/ 3 w 3"/>
                  <a:gd name="T3" fmla="*/ 6 h 6"/>
                  <a:gd name="T4" fmla="*/ 0 w 3"/>
                  <a:gd name="T5" fmla="*/ 6 h 6"/>
                  <a:gd name="T6" fmla="*/ 0 w 3"/>
                  <a:gd name="T7" fmla="*/ 6 h 6"/>
                  <a:gd name="T8" fmla="*/ 0 w 3"/>
                  <a:gd name="T9" fmla="*/ 3 h 6"/>
                  <a:gd name="T10" fmla="*/ 0 w 3"/>
                  <a:gd name="T11" fmla="*/ 3 h 6"/>
                  <a:gd name="T12" fmla="*/ 3 w 3"/>
                  <a:gd name="T13" fmla="*/ 0 h 6"/>
                  <a:gd name="T14" fmla="*/ 3 w 3"/>
                  <a:gd name="T15" fmla="*/ 0 h 6"/>
                  <a:gd name="T16" fmla="*/ 3 w 3"/>
                  <a:gd name="T17" fmla="*/ 6 h 6"/>
                  <a:gd name="T18" fmla="*/ 3 w 3"/>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6"/>
                  <a:gd name="T32" fmla="*/ 3 w 3"/>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6">
                    <a:moveTo>
                      <a:pt x="3" y="6"/>
                    </a:moveTo>
                    <a:lnTo>
                      <a:pt x="3" y="6"/>
                    </a:lnTo>
                    <a:lnTo>
                      <a:pt x="0" y="6"/>
                    </a:lnTo>
                    <a:lnTo>
                      <a:pt x="0" y="3"/>
                    </a:lnTo>
                    <a:lnTo>
                      <a:pt x="3" y="0"/>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21" name="Freeform 590"/>
              <p:cNvSpPr>
                <a:spLocks/>
              </p:cNvSpPr>
              <p:nvPr/>
            </p:nvSpPr>
            <p:spPr bwMode="auto">
              <a:xfrm>
                <a:off x="766763" y="4578351"/>
                <a:ext cx="9525" cy="11113"/>
              </a:xfrm>
              <a:custGeom>
                <a:avLst/>
                <a:gdLst>
                  <a:gd name="T0" fmla="*/ 6 w 6"/>
                  <a:gd name="T1" fmla="*/ 7 h 7"/>
                  <a:gd name="T2" fmla="*/ 6 w 6"/>
                  <a:gd name="T3" fmla="*/ 7 h 7"/>
                  <a:gd name="T4" fmla="*/ 3 w 6"/>
                  <a:gd name="T5" fmla="*/ 7 h 7"/>
                  <a:gd name="T6" fmla="*/ 3 w 6"/>
                  <a:gd name="T7" fmla="*/ 7 h 7"/>
                  <a:gd name="T8" fmla="*/ 0 w 6"/>
                  <a:gd name="T9" fmla="*/ 3 h 7"/>
                  <a:gd name="T10" fmla="*/ 0 w 6"/>
                  <a:gd name="T11" fmla="*/ 3 h 7"/>
                  <a:gd name="T12" fmla="*/ 3 w 6"/>
                  <a:gd name="T13" fmla="*/ 0 h 7"/>
                  <a:gd name="T14" fmla="*/ 6 w 6"/>
                  <a:gd name="T15" fmla="*/ 0 h 7"/>
                  <a:gd name="T16" fmla="*/ 6 w 6"/>
                  <a:gd name="T17" fmla="*/ 0 h 7"/>
                  <a:gd name="T18" fmla="*/ 6 w 6"/>
                  <a:gd name="T19" fmla="*/ 7 h 7"/>
                  <a:gd name="T20" fmla="*/ 6 w 6"/>
                  <a:gd name="T21" fmla="*/ 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7"/>
                  <a:gd name="T35" fmla="*/ 6 w 6"/>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7">
                    <a:moveTo>
                      <a:pt x="6" y="7"/>
                    </a:moveTo>
                    <a:lnTo>
                      <a:pt x="6" y="7"/>
                    </a:lnTo>
                    <a:lnTo>
                      <a:pt x="3" y="7"/>
                    </a:lnTo>
                    <a:lnTo>
                      <a:pt x="0" y="3"/>
                    </a:lnTo>
                    <a:lnTo>
                      <a:pt x="3" y="0"/>
                    </a:lnTo>
                    <a:lnTo>
                      <a:pt x="6" y="0"/>
                    </a:lnTo>
                    <a:lnTo>
                      <a:pt x="6"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22" name="Freeform 591"/>
              <p:cNvSpPr>
                <a:spLocks/>
              </p:cNvSpPr>
              <p:nvPr/>
            </p:nvSpPr>
            <p:spPr bwMode="auto">
              <a:xfrm>
                <a:off x="636588" y="4559301"/>
                <a:ext cx="9525" cy="9525"/>
              </a:xfrm>
              <a:custGeom>
                <a:avLst/>
                <a:gdLst>
                  <a:gd name="T0" fmla="*/ 6 w 6"/>
                  <a:gd name="T1" fmla="*/ 3 h 6"/>
                  <a:gd name="T2" fmla="*/ 6 w 6"/>
                  <a:gd name="T3" fmla="*/ 3 h 6"/>
                  <a:gd name="T4" fmla="*/ 6 w 6"/>
                  <a:gd name="T5" fmla="*/ 6 h 6"/>
                  <a:gd name="T6" fmla="*/ 3 w 6"/>
                  <a:gd name="T7" fmla="*/ 6 h 6"/>
                  <a:gd name="T8" fmla="*/ 3 w 6"/>
                  <a:gd name="T9" fmla="*/ 6 h 6"/>
                  <a:gd name="T10" fmla="*/ 0 w 6"/>
                  <a:gd name="T11" fmla="*/ 3 h 6"/>
                  <a:gd name="T12" fmla="*/ 0 w 6"/>
                  <a:gd name="T13" fmla="*/ 3 h 6"/>
                  <a:gd name="T14" fmla="*/ 6 w 6"/>
                  <a:gd name="T15" fmla="*/ 0 h 6"/>
                  <a:gd name="T16" fmla="*/ 6 w 6"/>
                  <a:gd name="T17" fmla="*/ 0 h 6"/>
                  <a:gd name="T18" fmla="*/ 6 w 6"/>
                  <a:gd name="T19" fmla="*/ 3 h 6"/>
                  <a:gd name="T20" fmla="*/ 6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3"/>
                    </a:moveTo>
                    <a:lnTo>
                      <a:pt x="6" y="3"/>
                    </a:lnTo>
                    <a:lnTo>
                      <a:pt x="6" y="6"/>
                    </a:lnTo>
                    <a:lnTo>
                      <a:pt x="3" y="6"/>
                    </a:lnTo>
                    <a:lnTo>
                      <a:pt x="0" y="3"/>
                    </a:lnTo>
                    <a:lnTo>
                      <a:pt x="6" y="0"/>
                    </a:lnTo>
                    <a:lnTo>
                      <a:pt x="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23" name="Freeform 592"/>
              <p:cNvSpPr>
                <a:spLocks/>
              </p:cNvSpPr>
              <p:nvPr/>
            </p:nvSpPr>
            <p:spPr bwMode="auto">
              <a:xfrm>
                <a:off x="650875" y="4564063"/>
                <a:ext cx="11113" cy="9525"/>
              </a:xfrm>
              <a:custGeom>
                <a:avLst/>
                <a:gdLst>
                  <a:gd name="T0" fmla="*/ 7 w 7"/>
                  <a:gd name="T1" fmla="*/ 3 h 6"/>
                  <a:gd name="T2" fmla="*/ 7 w 7"/>
                  <a:gd name="T3" fmla="*/ 3 h 6"/>
                  <a:gd name="T4" fmla="*/ 3 w 7"/>
                  <a:gd name="T5" fmla="*/ 6 h 6"/>
                  <a:gd name="T6" fmla="*/ 3 w 7"/>
                  <a:gd name="T7" fmla="*/ 6 h 6"/>
                  <a:gd name="T8" fmla="*/ 0 w 7"/>
                  <a:gd name="T9" fmla="*/ 3 h 6"/>
                  <a:gd name="T10" fmla="*/ 0 w 7"/>
                  <a:gd name="T11" fmla="*/ 3 h 6"/>
                  <a:gd name="T12" fmla="*/ 3 w 7"/>
                  <a:gd name="T13" fmla="*/ 0 h 6"/>
                  <a:gd name="T14" fmla="*/ 3 w 7"/>
                  <a:gd name="T15" fmla="*/ 0 h 6"/>
                  <a:gd name="T16" fmla="*/ 7 w 7"/>
                  <a:gd name="T17" fmla="*/ 3 h 6"/>
                  <a:gd name="T18" fmla="*/ 7 w 7"/>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6"/>
                  <a:gd name="T32" fmla="*/ 7 w 7"/>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6">
                    <a:moveTo>
                      <a:pt x="7" y="3"/>
                    </a:moveTo>
                    <a:lnTo>
                      <a:pt x="7" y="3"/>
                    </a:lnTo>
                    <a:lnTo>
                      <a:pt x="3" y="6"/>
                    </a:lnTo>
                    <a:lnTo>
                      <a:pt x="0" y="3"/>
                    </a:lnTo>
                    <a:lnTo>
                      <a:pt x="3" y="0"/>
                    </a:lnTo>
                    <a:lnTo>
                      <a:pt x="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24" name="Freeform 593"/>
              <p:cNvSpPr>
                <a:spLocks/>
              </p:cNvSpPr>
              <p:nvPr/>
            </p:nvSpPr>
            <p:spPr bwMode="auto">
              <a:xfrm>
                <a:off x="666750" y="4568826"/>
                <a:ext cx="9525" cy="9525"/>
              </a:xfrm>
              <a:custGeom>
                <a:avLst/>
                <a:gdLst>
                  <a:gd name="T0" fmla="*/ 6 w 6"/>
                  <a:gd name="T1" fmla="*/ 3 h 6"/>
                  <a:gd name="T2" fmla="*/ 6 w 6"/>
                  <a:gd name="T3" fmla="*/ 3 h 6"/>
                  <a:gd name="T4" fmla="*/ 3 w 6"/>
                  <a:gd name="T5" fmla="*/ 6 h 6"/>
                  <a:gd name="T6" fmla="*/ 0 w 6"/>
                  <a:gd name="T7" fmla="*/ 6 h 6"/>
                  <a:gd name="T8" fmla="*/ 0 w 6"/>
                  <a:gd name="T9" fmla="*/ 6 h 6"/>
                  <a:gd name="T10" fmla="*/ 0 w 6"/>
                  <a:gd name="T11" fmla="*/ 3 h 6"/>
                  <a:gd name="T12" fmla="*/ 0 w 6"/>
                  <a:gd name="T13" fmla="*/ 3 h 6"/>
                  <a:gd name="T14" fmla="*/ 3 w 6"/>
                  <a:gd name="T15" fmla="*/ 0 h 6"/>
                  <a:gd name="T16" fmla="*/ 3 w 6"/>
                  <a:gd name="T17" fmla="*/ 0 h 6"/>
                  <a:gd name="T18" fmla="*/ 6 w 6"/>
                  <a:gd name="T19" fmla="*/ 3 h 6"/>
                  <a:gd name="T20" fmla="*/ 6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3"/>
                    </a:moveTo>
                    <a:lnTo>
                      <a:pt x="6" y="3"/>
                    </a:lnTo>
                    <a:lnTo>
                      <a:pt x="3" y="6"/>
                    </a:lnTo>
                    <a:lnTo>
                      <a:pt x="0" y="6"/>
                    </a:lnTo>
                    <a:lnTo>
                      <a:pt x="0" y="3"/>
                    </a:lnTo>
                    <a:lnTo>
                      <a:pt x="3" y="0"/>
                    </a:lnTo>
                    <a:lnTo>
                      <a:pt x="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25" name="Freeform 594"/>
              <p:cNvSpPr>
                <a:spLocks/>
              </p:cNvSpPr>
              <p:nvPr/>
            </p:nvSpPr>
            <p:spPr bwMode="auto">
              <a:xfrm>
                <a:off x="676275" y="4573588"/>
                <a:ext cx="9525" cy="9525"/>
              </a:xfrm>
              <a:custGeom>
                <a:avLst/>
                <a:gdLst>
                  <a:gd name="T0" fmla="*/ 6 w 6"/>
                  <a:gd name="T1" fmla="*/ 3 h 6"/>
                  <a:gd name="T2" fmla="*/ 6 w 6"/>
                  <a:gd name="T3" fmla="*/ 3 h 6"/>
                  <a:gd name="T4" fmla="*/ 6 w 6"/>
                  <a:gd name="T5" fmla="*/ 6 h 6"/>
                  <a:gd name="T6" fmla="*/ 3 w 6"/>
                  <a:gd name="T7" fmla="*/ 6 h 6"/>
                  <a:gd name="T8" fmla="*/ 3 w 6"/>
                  <a:gd name="T9" fmla="*/ 6 h 6"/>
                  <a:gd name="T10" fmla="*/ 0 w 6"/>
                  <a:gd name="T11" fmla="*/ 3 h 6"/>
                  <a:gd name="T12" fmla="*/ 0 w 6"/>
                  <a:gd name="T13" fmla="*/ 3 h 6"/>
                  <a:gd name="T14" fmla="*/ 6 w 6"/>
                  <a:gd name="T15" fmla="*/ 0 h 6"/>
                  <a:gd name="T16" fmla="*/ 6 w 6"/>
                  <a:gd name="T17" fmla="*/ 0 h 6"/>
                  <a:gd name="T18" fmla="*/ 6 w 6"/>
                  <a:gd name="T19" fmla="*/ 3 h 6"/>
                  <a:gd name="T20" fmla="*/ 6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3"/>
                    </a:moveTo>
                    <a:lnTo>
                      <a:pt x="6" y="3"/>
                    </a:lnTo>
                    <a:lnTo>
                      <a:pt x="6" y="6"/>
                    </a:lnTo>
                    <a:lnTo>
                      <a:pt x="3" y="6"/>
                    </a:lnTo>
                    <a:lnTo>
                      <a:pt x="0" y="3"/>
                    </a:lnTo>
                    <a:lnTo>
                      <a:pt x="6" y="0"/>
                    </a:lnTo>
                    <a:lnTo>
                      <a:pt x="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26" name="Freeform 595"/>
              <p:cNvSpPr>
                <a:spLocks/>
              </p:cNvSpPr>
              <p:nvPr/>
            </p:nvSpPr>
            <p:spPr bwMode="auto">
              <a:xfrm>
                <a:off x="692150" y="4578351"/>
                <a:ext cx="9525" cy="11113"/>
              </a:xfrm>
              <a:custGeom>
                <a:avLst/>
                <a:gdLst>
                  <a:gd name="T0" fmla="*/ 6 w 6"/>
                  <a:gd name="T1" fmla="*/ 3 h 7"/>
                  <a:gd name="T2" fmla="*/ 6 w 6"/>
                  <a:gd name="T3" fmla="*/ 3 h 7"/>
                  <a:gd name="T4" fmla="*/ 3 w 6"/>
                  <a:gd name="T5" fmla="*/ 7 h 7"/>
                  <a:gd name="T6" fmla="*/ 3 w 6"/>
                  <a:gd name="T7" fmla="*/ 7 h 7"/>
                  <a:gd name="T8" fmla="*/ 0 w 6"/>
                  <a:gd name="T9" fmla="*/ 3 h 7"/>
                  <a:gd name="T10" fmla="*/ 0 w 6"/>
                  <a:gd name="T11" fmla="*/ 3 h 7"/>
                  <a:gd name="T12" fmla="*/ 3 w 6"/>
                  <a:gd name="T13" fmla="*/ 0 h 7"/>
                  <a:gd name="T14" fmla="*/ 3 w 6"/>
                  <a:gd name="T15" fmla="*/ 0 h 7"/>
                  <a:gd name="T16" fmla="*/ 6 w 6"/>
                  <a:gd name="T17" fmla="*/ 3 h 7"/>
                  <a:gd name="T18" fmla="*/ 6 w 6"/>
                  <a:gd name="T19" fmla="*/ 3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7"/>
                  <a:gd name="T32" fmla="*/ 6 w 6"/>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7">
                    <a:moveTo>
                      <a:pt x="6" y="3"/>
                    </a:moveTo>
                    <a:lnTo>
                      <a:pt x="6" y="3"/>
                    </a:lnTo>
                    <a:lnTo>
                      <a:pt x="3" y="7"/>
                    </a:lnTo>
                    <a:lnTo>
                      <a:pt x="0" y="3"/>
                    </a:lnTo>
                    <a:lnTo>
                      <a:pt x="3" y="0"/>
                    </a:lnTo>
                    <a:lnTo>
                      <a:pt x="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27" name="Freeform 596"/>
              <p:cNvSpPr>
                <a:spLocks/>
              </p:cNvSpPr>
              <p:nvPr/>
            </p:nvSpPr>
            <p:spPr bwMode="auto">
              <a:xfrm>
                <a:off x="706438" y="4583113"/>
                <a:ext cx="9525" cy="11113"/>
              </a:xfrm>
              <a:custGeom>
                <a:avLst/>
                <a:gdLst>
                  <a:gd name="T0" fmla="*/ 6 w 6"/>
                  <a:gd name="T1" fmla="*/ 4 h 7"/>
                  <a:gd name="T2" fmla="*/ 6 w 6"/>
                  <a:gd name="T3" fmla="*/ 4 h 7"/>
                  <a:gd name="T4" fmla="*/ 3 w 6"/>
                  <a:gd name="T5" fmla="*/ 7 h 7"/>
                  <a:gd name="T6" fmla="*/ 0 w 6"/>
                  <a:gd name="T7" fmla="*/ 7 h 7"/>
                  <a:gd name="T8" fmla="*/ 0 w 6"/>
                  <a:gd name="T9" fmla="*/ 7 h 7"/>
                  <a:gd name="T10" fmla="*/ 0 w 6"/>
                  <a:gd name="T11" fmla="*/ 4 h 7"/>
                  <a:gd name="T12" fmla="*/ 0 w 6"/>
                  <a:gd name="T13" fmla="*/ 4 h 7"/>
                  <a:gd name="T14" fmla="*/ 0 w 6"/>
                  <a:gd name="T15" fmla="*/ 0 h 7"/>
                  <a:gd name="T16" fmla="*/ 3 w 6"/>
                  <a:gd name="T17" fmla="*/ 0 h 7"/>
                  <a:gd name="T18" fmla="*/ 3 w 6"/>
                  <a:gd name="T19" fmla="*/ 0 h 7"/>
                  <a:gd name="T20" fmla="*/ 6 w 6"/>
                  <a:gd name="T21" fmla="*/ 4 h 7"/>
                  <a:gd name="T22" fmla="*/ 6 w 6"/>
                  <a:gd name="T23" fmla="*/ 4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7"/>
                  <a:gd name="T38" fmla="*/ 6 w 6"/>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7">
                    <a:moveTo>
                      <a:pt x="6" y="4"/>
                    </a:moveTo>
                    <a:lnTo>
                      <a:pt x="6" y="4"/>
                    </a:lnTo>
                    <a:lnTo>
                      <a:pt x="3" y="7"/>
                    </a:lnTo>
                    <a:lnTo>
                      <a:pt x="0" y="7"/>
                    </a:lnTo>
                    <a:lnTo>
                      <a:pt x="0" y="4"/>
                    </a:lnTo>
                    <a:lnTo>
                      <a:pt x="0" y="0"/>
                    </a:lnTo>
                    <a:lnTo>
                      <a:pt x="3" y="0"/>
                    </a:lnTo>
                    <a:lnTo>
                      <a:pt x="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28" name="Freeform 597"/>
              <p:cNvSpPr>
                <a:spLocks/>
              </p:cNvSpPr>
              <p:nvPr/>
            </p:nvSpPr>
            <p:spPr bwMode="auto">
              <a:xfrm>
                <a:off x="715963" y="4589463"/>
                <a:ext cx="11113" cy="9525"/>
              </a:xfrm>
              <a:custGeom>
                <a:avLst/>
                <a:gdLst>
                  <a:gd name="T0" fmla="*/ 7 w 7"/>
                  <a:gd name="T1" fmla="*/ 3 h 6"/>
                  <a:gd name="T2" fmla="*/ 7 w 7"/>
                  <a:gd name="T3" fmla="*/ 3 h 6"/>
                  <a:gd name="T4" fmla="*/ 4 w 7"/>
                  <a:gd name="T5" fmla="*/ 6 h 6"/>
                  <a:gd name="T6" fmla="*/ 4 w 7"/>
                  <a:gd name="T7" fmla="*/ 6 h 6"/>
                  <a:gd name="T8" fmla="*/ 0 w 7"/>
                  <a:gd name="T9" fmla="*/ 3 h 6"/>
                  <a:gd name="T10" fmla="*/ 0 w 7"/>
                  <a:gd name="T11" fmla="*/ 3 h 6"/>
                  <a:gd name="T12" fmla="*/ 4 w 7"/>
                  <a:gd name="T13" fmla="*/ 0 h 6"/>
                  <a:gd name="T14" fmla="*/ 7 w 7"/>
                  <a:gd name="T15" fmla="*/ 0 h 6"/>
                  <a:gd name="T16" fmla="*/ 7 w 7"/>
                  <a:gd name="T17" fmla="*/ 0 h 6"/>
                  <a:gd name="T18" fmla="*/ 7 w 7"/>
                  <a:gd name="T19" fmla="*/ 3 h 6"/>
                  <a:gd name="T20" fmla="*/ 7 w 7"/>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3"/>
                    </a:moveTo>
                    <a:lnTo>
                      <a:pt x="7" y="3"/>
                    </a:lnTo>
                    <a:lnTo>
                      <a:pt x="4" y="6"/>
                    </a:lnTo>
                    <a:lnTo>
                      <a:pt x="0" y="3"/>
                    </a:lnTo>
                    <a:lnTo>
                      <a:pt x="4" y="0"/>
                    </a:lnTo>
                    <a:lnTo>
                      <a:pt x="7" y="0"/>
                    </a:lnTo>
                    <a:lnTo>
                      <a:pt x="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29" name="Freeform 598"/>
              <p:cNvSpPr>
                <a:spLocks/>
              </p:cNvSpPr>
              <p:nvPr/>
            </p:nvSpPr>
            <p:spPr bwMode="auto">
              <a:xfrm>
                <a:off x="731838" y="4594226"/>
                <a:ext cx="9525" cy="9525"/>
              </a:xfrm>
              <a:custGeom>
                <a:avLst/>
                <a:gdLst>
                  <a:gd name="T0" fmla="*/ 6 w 6"/>
                  <a:gd name="T1" fmla="*/ 3 h 6"/>
                  <a:gd name="T2" fmla="*/ 6 w 6"/>
                  <a:gd name="T3" fmla="*/ 3 h 6"/>
                  <a:gd name="T4" fmla="*/ 3 w 6"/>
                  <a:gd name="T5" fmla="*/ 6 h 6"/>
                  <a:gd name="T6" fmla="*/ 3 w 6"/>
                  <a:gd name="T7" fmla="*/ 6 h 6"/>
                  <a:gd name="T8" fmla="*/ 0 w 6"/>
                  <a:gd name="T9" fmla="*/ 3 h 6"/>
                  <a:gd name="T10" fmla="*/ 0 w 6"/>
                  <a:gd name="T11" fmla="*/ 3 h 6"/>
                  <a:gd name="T12" fmla="*/ 3 w 6"/>
                  <a:gd name="T13" fmla="*/ 0 h 6"/>
                  <a:gd name="T14" fmla="*/ 3 w 6"/>
                  <a:gd name="T15" fmla="*/ 0 h 6"/>
                  <a:gd name="T16" fmla="*/ 3 w 6"/>
                  <a:gd name="T17" fmla="*/ 0 h 6"/>
                  <a:gd name="T18" fmla="*/ 6 w 6"/>
                  <a:gd name="T19" fmla="*/ 3 h 6"/>
                  <a:gd name="T20" fmla="*/ 6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3"/>
                    </a:moveTo>
                    <a:lnTo>
                      <a:pt x="6" y="3"/>
                    </a:lnTo>
                    <a:lnTo>
                      <a:pt x="3" y="6"/>
                    </a:lnTo>
                    <a:lnTo>
                      <a:pt x="0" y="3"/>
                    </a:lnTo>
                    <a:lnTo>
                      <a:pt x="3" y="0"/>
                    </a:lnTo>
                    <a:lnTo>
                      <a:pt x="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30" name="Freeform 599"/>
              <p:cNvSpPr>
                <a:spLocks/>
              </p:cNvSpPr>
              <p:nvPr/>
            </p:nvSpPr>
            <p:spPr bwMode="auto">
              <a:xfrm>
                <a:off x="746125" y="4598988"/>
                <a:ext cx="11113" cy="9525"/>
              </a:xfrm>
              <a:custGeom>
                <a:avLst/>
                <a:gdLst>
                  <a:gd name="T0" fmla="*/ 7 w 7"/>
                  <a:gd name="T1" fmla="*/ 3 h 6"/>
                  <a:gd name="T2" fmla="*/ 7 w 7"/>
                  <a:gd name="T3" fmla="*/ 3 h 6"/>
                  <a:gd name="T4" fmla="*/ 4 w 7"/>
                  <a:gd name="T5" fmla="*/ 6 h 6"/>
                  <a:gd name="T6" fmla="*/ 4 w 7"/>
                  <a:gd name="T7" fmla="*/ 6 h 6"/>
                  <a:gd name="T8" fmla="*/ 0 w 7"/>
                  <a:gd name="T9" fmla="*/ 3 h 6"/>
                  <a:gd name="T10" fmla="*/ 0 w 7"/>
                  <a:gd name="T11" fmla="*/ 3 h 6"/>
                  <a:gd name="T12" fmla="*/ 0 w 7"/>
                  <a:gd name="T13" fmla="*/ 0 h 6"/>
                  <a:gd name="T14" fmla="*/ 4 w 7"/>
                  <a:gd name="T15" fmla="*/ 0 h 6"/>
                  <a:gd name="T16" fmla="*/ 4 w 7"/>
                  <a:gd name="T17" fmla="*/ 0 h 6"/>
                  <a:gd name="T18" fmla="*/ 7 w 7"/>
                  <a:gd name="T19" fmla="*/ 3 h 6"/>
                  <a:gd name="T20" fmla="*/ 7 w 7"/>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
                  <a:gd name="T35" fmla="*/ 7 w 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
                    <a:moveTo>
                      <a:pt x="7" y="3"/>
                    </a:moveTo>
                    <a:lnTo>
                      <a:pt x="7" y="3"/>
                    </a:lnTo>
                    <a:lnTo>
                      <a:pt x="4" y="6"/>
                    </a:lnTo>
                    <a:lnTo>
                      <a:pt x="0" y="3"/>
                    </a:lnTo>
                    <a:lnTo>
                      <a:pt x="0" y="0"/>
                    </a:lnTo>
                    <a:lnTo>
                      <a:pt x="4" y="0"/>
                    </a:lnTo>
                    <a:lnTo>
                      <a:pt x="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31" name="Freeform 600"/>
              <p:cNvSpPr>
                <a:spLocks/>
              </p:cNvSpPr>
              <p:nvPr/>
            </p:nvSpPr>
            <p:spPr bwMode="auto">
              <a:xfrm>
                <a:off x="762000" y="4603751"/>
                <a:ext cx="4763" cy="9525"/>
              </a:xfrm>
              <a:custGeom>
                <a:avLst/>
                <a:gdLst>
                  <a:gd name="T0" fmla="*/ 3 w 3"/>
                  <a:gd name="T1" fmla="*/ 3 h 6"/>
                  <a:gd name="T2" fmla="*/ 3 w 3"/>
                  <a:gd name="T3" fmla="*/ 3 h 6"/>
                  <a:gd name="T4" fmla="*/ 3 w 3"/>
                  <a:gd name="T5" fmla="*/ 6 h 6"/>
                  <a:gd name="T6" fmla="*/ 0 w 3"/>
                  <a:gd name="T7" fmla="*/ 6 h 6"/>
                  <a:gd name="T8" fmla="*/ 0 w 3"/>
                  <a:gd name="T9" fmla="*/ 6 h 6"/>
                  <a:gd name="T10" fmla="*/ 0 w 3"/>
                  <a:gd name="T11" fmla="*/ 3 h 6"/>
                  <a:gd name="T12" fmla="*/ 0 w 3"/>
                  <a:gd name="T13" fmla="*/ 3 h 6"/>
                  <a:gd name="T14" fmla="*/ 0 w 3"/>
                  <a:gd name="T15" fmla="*/ 0 h 6"/>
                  <a:gd name="T16" fmla="*/ 3 w 3"/>
                  <a:gd name="T17" fmla="*/ 0 h 6"/>
                  <a:gd name="T18" fmla="*/ 3 w 3"/>
                  <a:gd name="T19" fmla="*/ 0 h 6"/>
                  <a:gd name="T20" fmla="*/ 3 w 3"/>
                  <a:gd name="T21" fmla="*/ 3 h 6"/>
                  <a:gd name="T22" fmla="*/ 3 w 3"/>
                  <a:gd name="T23" fmla="*/ 3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
                  <a:gd name="T37" fmla="*/ 0 h 6"/>
                  <a:gd name="T38" fmla="*/ 3 w 3"/>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 h="6">
                    <a:moveTo>
                      <a:pt x="3" y="3"/>
                    </a:moveTo>
                    <a:lnTo>
                      <a:pt x="3" y="3"/>
                    </a:lnTo>
                    <a:lnTo>
                      <a:pt x="3" y="6"/>
                    </a:lnTo>
                    <a:lnTo>
                      <a:pt x="0" y="6"/>
                    </a:lnTo>
                    <a:lnTo>
                      <a:pt x="0" y="3"/>
                    </a:lnTo>
                    <a:lnTo>
                      <a:pt x="0" y="0"/>
                    </a:lnTo>
                    <a:lnTo>
                      <a:pt x="3" y="0"/>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32" name="Freeform 601"/>
              <p:cNvSpPr>
                <a:spLocks/>
              </p:cNvSpPr>
              <p:nvPr/>
            </p:nvSpPr>
            <p:spPr bwMode="auto">
              <a:xfrm>
                <a:off x="650875" y="4548188"/>
                <a:ext cx="11113" cy="11113"/>
              </a:xfrm>
              <a:custGeom>
                <a:avLst/>
                <a:gdLst>
                  <a:gd name="T0" fmla="*/ 7 w 7"/>
                  <a:gd name="T1" fmla="*/ 7 h 7"/>
                  <a:gd name="T2" fmla="*/ 7 w 7"/>
                  <a:gd name="T3" fmla="*/ 7 h 7"/>
                  <a:gd name="T4" fmla="*/ 3 w 7"/>
                  <a:gd name="T5" fmla="*/ 7 h 7"/>
                  <a:gd name="T6" fmla="*/ 0 w 7"/>
                  <a:gd name="T7" fmla="*/ 7 h 7"/>
                  <a:gd name="T8" fmla="*/ 0 w 7"/>
                  <a:gd name="T9" fmla="*/ 7 h 7"/>
                  <a:gd name="T10" fmla="*/ 0 w 7"/>
                  <a:gd name="T11" fmla="*/ 3 h 7"/>
                  <a:gd name="T12" fmla="*/ 0 w 7"/>
                  <a:gd name="T13" fmla="*/ 3 h 7"/>
                  <a:gd name="T14" fmla="*/ 0 w 7"/>
                  <a:gd name="T15" fmla="*/ 0 h 7"/>
                  <a:gd name="T16" fmla="*/ 3 w 7"/>
                  <a:gd name="T17" fmla="*/ 0 h 7"/>
                  <a:gd name="T18" fmla="*/ 3 w 7"/>
                  <a:gd name="T19" fmla="*/ 0 h 7"/>
                  <a:gd name="T20" fmla="*/ 7 w 7"/>
                  <a:gd name="T21" fmla="*/ 7 h 7"/>
                  <a:gd name="T22" fmla="*/ 7 w 7"/>
                  <a:gd name="T23" fmla="*/ 7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7"/>
                  <a:gd name="T38" fmla="*/ 7 w 7"/>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7">
                    <a:moveTo>
                      <a:pt x="7" y="7"/>
                    </a:moveTo>
                    <a:lnTo>
                      <a:pt x="7" y="7"/>
                    </a:lnTo>
                    <a:lnTo>
                      <a:pt x="3" y="7"/>
                    </a:lnTo>
                    <a:lnTo>
                      <a:pt x="0" y="7"/>
                    </a:lnTo>
                    <a:lnTo>
                      <a:pt x="0" y="3"/>
                    </a:lnTo>
                    <a:lnTo>
                      <a:pt x="0" y="0"/>
                    </a:lnTo>
                    <a:lnTo>
                      <a:pt x="3" y="0"/>
                    </a:lnTo>
                    <a:lnTo>
                      <a:pt x="7"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33" name="Freeform 602"/>
              <p:cNvSpPr>
                <a:spLocks/>
              </p:cNvSpPr>
              <p:nvPr/>
            </p:nvSpPr>
            <p:spPr bwMode="auto">
              <a:xfrm>
                <a:off x="666750" y="4552951"/>
                <a:ext cx="4763" cy="11113"/>
              </a:xfrm>
              <a:custGeom>
                <a:avLst/>
                <a:gdLst>
                  <a:gd name="T0" fmla="*/ 3 w 3"/>
                  <a:gd name="T1" fmla="*/ 7 h 7"/>
                  <a:gd name="T2" fmla="*/ 3 w 3"/>
                  <a:gd name="T3" fmla="*/ 7 h 7"/>
                  <a:gd name="T4" fmla="*/ 0 w 3"/>
                  <a:gd name="T5" fmla="*/ 7 h 7"/>
                  <a:gd name="T6" fmla="*/ 0 w 3"/>
                  <a:gd name="T7" fmla="*/ 7 h 7"/>
                  <a:gd name="T8" fmla="*/ 0 w 3"/>
                  <a:gd name="T9" fmla="*/ 4 h 7"/>
                  <a:gd name="T10" fmla="*/ 0 w 3"/>
                  <a:gd name="T11" fmla="*/ 4 h 7"/>
                  <a:gd name="T12" fmla="*/ 0 w 3"/>
                  <a:gd name="T13" fmla="*/ 0 h 7"/>
                  <a:gd name="T14" fmla="*/ 3 w 3"/>
                  <a:gd name="T15" fmla="*/ 0 h 7"/>
                  <a:gd name="T16" fmla="*/ 3 w 3"/>
                  <a:gd name="T17" fmla="*/ 0 h 7"/>
                  <a:gd name="T18" fmla="*/ 3 w 3"/>
                  <a:gd name="T19" fmla="*/ 7 h 7"/>
                  <a:gd name="T20" fmla="*/ 3 w 3"/>
                  <a:gd name="T21" fmla="*/ 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7"/>
                  <a:gd name="T35" fmla="*/ 3 w 3"/>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7">
                    <a:moveTo>
                      <a:pt x="3" y="7"/>
                    </a:moveTo>
                    <a:lnTo>
                      <a:pt x="3" y="7"/>
                    </a:lnTo>
                    <a:lnTo>
                      <a:pt x="0" y="7"/>
                    </a:lnTo>
                    <a:lnTo>
                      <a:pt x="0" y="4"/>
                    </a:lnTo>
                    <a:lnTo>
                      <a:pt x="0" y="0"/>
                    </a:lnTo>
                    <a:lnTo>
                      <a:pt x="3" y="0"/>
                    </a:lnTo>
                    <a:lnTo>
                      <a:pt x="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34" name="Freeform 603"/>
              <p:cNvSpPr>
                <a:spLocks/>
              </p:cNvSpPr>
              <p:nvPr/>
            </p:nvSpPr>
            <p:spPr bwMode="auto">
              <a:xfrm>
                <a:off x="676275" y="4559301"/>
                <a:ext cx="9525" cy="9525"/>
              </a:xfrm>
              <a:custGeom>
                <a:avLst/>
                <a:gdLst>
                  <a:gd name="T0" fmla="*/ 6 w 6"/>
                  <a:gd name="T1" fmla="*/ 6 h 6"/>
                  <a:gd name="T2" fmla="*/ 6 w 6"/>
                  <a:gd name="T3" fmla="*/ 6 h 6"/>
                  <a:gd name="T4" fmla="*/ 3 w 6"/>
                  <a:gd name="T5" fmla="*/ 6 h 6"/>
                  <a:gd name="T6" fmla="*/ 3 w 6"/>
                  <a:gd name="T7" fmla="*/ 6 h 6"/>
                  <a:gd name="T8" fmla="*/ 0 w 6"/>
                  <a:gd name="T9" fmla="*/ 3 h 6"/>
                  <a:gd name="T10" fmla="*/ 0 w 6"/>
                  <a:gd name="T11" fmla="*/ 3 h 6"/>
                  <a:gd name="T12" fmla="*/ 3 w 6"/>
                  <a:gd name="T13" fmla="*/ 0 h 6"/>
                  <a:gd name="T14" fmla="*/ 6 w 6"/>
                  <a:gd name="T15" fmla="*/ 0 h 6"/>
                  <a:gd name="T16" fmla="*/ 6 w 6"/>
                  <a:gd name="T17" fmla="*/ 0 h 6"/>
                  <a:gd name="T18" fmla="*/ 6 w 6"/>
                  <a:gd name="T19" fmla="*/ 6 h 6"/>
                  <a:gd name="T20" fmla="*/ 6 w 6"/>
                  <a:gd name="T21" fmla="*/ 6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6"/>
                    </a:moveTo>
                    <a:lnTo>
                      <a:pt x="6" y="6"/>
                    </a:lnTo>
                    <a:lnTo>
                      <a:pt x="3" y="6"/>
                    </a:lnTo>
                    <a:lnTo>
                      <a:pt x="0" y="3"/>
                    </a:lnTo>
                    <a:lnTo>
                      <a:pt x="3" y="0"/>
                    </a:lnTo>
                    <a:lnTo>
                      <a:pt x="6"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35" name="Freeform 604"/>
              <p:cNvSpPr>
                <a:spLocks/>
              </p:cNvSpPr>
              <p:nvPr/>
            </p:nvSpPr>
            <p:spPr bwMode="auto">
              <a:xfrm>
                <a:off x="692150" y="4564063"/>
                <a:ext cx="9525" cy="9525"/>
              </a:xfrm>
              <a:custGeom>
                <a:avLst/>
                <a:gdLst>
                  <a:gd name="T0" fmla="*/ 6 w 6"/>
                  <a:gd name="T1" fmla="*/ 6 h 6"/>
                  <a:gd name="T2" fmla="*/ 6 w 6"/>
                  <a:gd name="T3" fmla="*/ 6 h 6"/>
                  <a:gd name="T4" fmla="*/ 3 w 6"/>
                  <a:gd name="T5" fmla="*/ 6 h 6"/>
                  <a:gd name="T6" fmla="*/ 3 w 6"/>
                  <a:gd name="T7" fmla="*/ 6 h 6"/>
                  <a:gd name="T8" fmla="*/ 0 w 6"/>
                  <a:gd name="T9" fmla="*/ 3 h 6"/>
                  <a:gd name="T10" fmla="*/ 0 w 6"/>
                  <a:gd name="T11" fmla="*/ 3 h 6"/>
                  <a:gd name="T12" fmla="*/ 0 w 6"/>
                  <a:gd name="T13" fmla="*/ 0 h 6"/>
                  <a:gd name="T14" fmla="*/ 3 w 6"/>
                  <a:gd name="T15" fmla="*/ 0 h 6"/>
                  <a:gd name="T16" fmla="*/ 3 w 6"/>
                  <a:gd name="T17" fmla="*/ 0 h 6"/>
                  <a:gd name="T18" fmla="*/ 6 w 6"/>
                  <a:gd name="T19" fmla="*/ 6 h 6"/>
                  <a:gd name="T20" fmla="*/ 6 w 6"/>
                  <a:gd name="T21" fmla="*/ 6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6"/>
                    </a:moveTo>
                    <a:lnTo>
                      <a:pt x="6" y="6"/>
                    </a:lnTo>
                    <a:lnTo>
                      <a:pt x="3" y="6"/>
                    </a:lnTo>
                    <a:lnTo>
                      <a:pt x="0" y="3"/>
                    </a:lnTo>
                    <a:lnTo>
                      <a:pt x="0" y="0"/>
                    </a:lnTo>
                    <a:lnTo>
                      <a:pt x="3"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36" name="Freeform 605"/>
              <p:cNvSpPr>
                <a:spLocks/>
              </p:cNvSpPr>
              <p:nvPr/>
            </p:nvSpPr>
            <p:spPr bwMode="auto">
              <a:xfrm>
                <a:off x="706438" y="4568826"/>
                <a:ext cx="9525" cy="9525"/>
              </a:xfrm>
              <a:custGeom>
                <a:avLst/>
                <a:gdLst>
                  <a:gd name="T0" fmla="*/ 6 w 6"/>
                  <a:gd name="T1" fmla="*/ 6 h 6"/>
                  <a:gd name="T2" fmla="*/ 6 w 6"/>
                  <a:gd name="T3" fmla="*/ 6 h 6"/>
                  <a:gd name="T4" fmla="*/ 0 w 6"/>
                  <a:gd name="T5" fmla="*/ 6 h 6"/>
                  <a:gd name="T6" fmla="*/ 0 w 6"/>
                  <a:gd name="T7" fmla="*/ 6 h 6"/>
                  <a:gd name="T8" fmla="*/ 0 w 6"/>
                  <a:gd name="T9" fmla="*/ 3 h 6"/>
                  <a:gd name="T10" fmla="*/ 0 w 6"/>
                  <a:gd name="T11" fmla="*/ 3 h 6"/>
                  <a:gd name="T12" fmla="*/ 3 w 6"/>
                  <a:gd name="T13" fmla="*/ 0 h 6"/>
                  <a:gd name="T14" fmla="*/ 3 w 6"/>
                  <a:gd name="T15" fmla="*/ 0 h 6"/>
                  <a:gd name="T16" fmla="*/ 6 w 6"/>
                  <a:gd name="T17" fmla="*/ 6 h 6"/>
                  <a:gd name="T18" fmla="*/ 6 w 6"/>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6"/>
                    </a:moveTo>
                    <a:lnTo>
                      <a:pt x="6" y="6"/>
                    </a:lnTo>
                    <a:lnTo>
                      <a:pt x="0" y="6"/>
                    </a:lnTo>
                    <a:lnTo>
                      <a:pt x="0" y="3"/>
                    </a:lnTo>
                    <a:lnTo>
                      <a:pt x="3"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37" name="Freeform 606"/>
              <p:cNvSpPr>
                <a:spLocks/>
              </p:cNvSpPr>
              <p:nvPr/>
            </p:nvSpPr>
            <p:spPr bwMode="auto">
              <a:xfrm>
                <a:off x="715963" y="4573588"/>
                <a:ext cx="11113" cy="9525"/>
              </a:xfrm>
              <a:custGeom>
                <a:avLst/>
                <a:gdLst>
                  <a:gd name="T0" fmla="*/ 7 w 7"/>
                  <a:gd name="T1" fmla="*/ 6 h 6"/>
                  <a:gd name="T2" fmla="*/ 7 w 7"/>
                  <a:gd name="T3" fmla="*/ 6 h 6"/>
                  <a:gd name="T4" fmla="*/ 4 w 7"/>
                  <a:gd name="T5" fmla="*/ 6 h 6"/>
                  <a:gd name="T6" fmla="*/ 4 w 7"/>
                  <a:gd name="T7" fmla="*/ 6 h 6"/>
                  <a:gd name="T8" fmla="*/ 0 w 7"/>
                  <a:gd name="T9" fmla="*/ 3 h 6"/>
                  <a:gd name="T10" fmla="*/ 0 w 7"/>
                  <a:gd name="T11" fmla="*/ 3 h 6"/>
                  <a:gd name="T12" fmla="*/ 7 w 7"/>
                  <a:gd name="T13" fmla="*/ 0 h 6"/>
                  <a:gd name="T14" fmla="*/ 7 w 7"/>
                  <a:gd name="T15" fmla="*/ 0 h 6"/>
                  <a:gd name="T16" fmla="*/ 7 w 7"/>
                  <a:gd name="T17" fmla="*/ 6 h 6"/>
                  <a:gd name="T18" fmla="*/ 7 w 7"/>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6"/>
                  <a:gd name="T32" fmla="*/ 7 w 7"/>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6">
                    <a:moveTo>
                      <a:pt x="7" y="6"/>
                    </a:moveTo>
                    <a:lnTo>
                      <a:pt x="7" y="6"/>
                    </a:lnTo>
                    <a:lnTo>
                      <a:pt x="4" y="6"/>
                    </a:lnTo>
                    <a:lnTo>
                      <a:pt x="0" y="3"/>
                    </a:lnTo>
                    <a:lnTo>
                      <a:pt x="7" y="0"/>
                    </a:lnTo>
                    <a:lnTo>
                      <a:pt x="7"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grpSp>
        <p:sp>
          <p:nvSpPr>
            <p:cNvPr id="91" name="Freeform 608"/>
            <p:cNvSpPr>
              <a:spLocks/>
            </p:cNvSpPr>
            <p:nvPr/>
          </p:nvSpPr>
          <p:spPr bwMode="auto">
            <a:xfrm>
              <a:off x="731844" y="4578343"/>
              <a:ext cx="9526" cy="11112"/>
            </a:xfrm>
            <a:custGeom>
              <a:avLst/>
              <a:gdLst>
                <a:gd name="T0" fmla="*/ 6 w 6"/>
                <a:gd name="T1" fmla="*/ 7 h 7"/>
                <a:gd name="T2" fmla="*/ 6 w 6"/>
                <a:gd name="T3" fmla="*/ 7 h 7"/>
                <a:gd name="T4" fmla="*/ 3 w 6"/>
                <a:gd name="T5" fmla="*/ 7 h 7"/>
                <a:gd name="T6" fmla="*/ 3 w 6"/>
                <a:gd name="T7" fmla="*/ 7 h 7"/>
                <a:gd name="T8" fmla="*/ 0 w 6"/>
                <a:gd name="T9" fmla="*/ 3 h 7"/>
                <a:gd name="T10" fmla="*/ 0 w 6"/>
                <a:gd name="T11" fmla="*/ 3 h 7"/>
                <a:gd name="T12" fmla="*/ 3 w 6"/>
                <a:gd name="T13" fmla="*/ 0 h 7"/>
                <a:gd name="T14" fmla="*/ 3 w 6"/>
                <a:gd name="T15" fmla="*/ 0 h 7"/>
                <a:gd name="T16" fmla="*/ 6 w 6"/>
                <a:gd name="T17" fmla="*/ 7 h 7"/>
                <a:gd name="T18" fmla="*/ 6 w 6"/>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7"/>
                <a:gd name="T32" fmla="*/ 6 w 6"/>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7">
                  <a:moveTo>
                    <a:pt x="6" y="7"/>
                  </a:moveTo>
                  <a:lnTo>
                    <a:pt x="6" y="7"/>
                  </a:lnTo>
                  <a:lnTo>
                    <a:pt x="3" y="7"/>
                  </a:lnTo>
                  <a:lnTo>
                    <a:pt x="0" y="3"/>
                  </a:lnTo>
                  <a:lnTo>
                    <a:pt x="3" y="0"/>
                  </a:lnTo>
                  <a:lnTo>
                    <a:pt x="6"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92" name="Freeform 609"/>
            <p:cNvSpPr>
              <a:spLocks/>
            </p:cNvSpPr>
            <p:nvPr/>
          </p:nvSpPr>
          <p:spPr bwMode="auto">
            <a:xfrm>
              <a:off x="746129" y="4583104"/>
              <a:ext cx="11112" cy="11112"/>
            </a:xfrm>
            <a:custGeom>
              <a:avLst/>
              <a:gdLst>
                <a:gd name="T0" fmla="*/ 7 w 7"/>
                <a:gd name="T1" fmla="*/ 7 h 7"/>
                <a:gd name="T2" fmla="*/ 7 w 7"/>
                <a:gd name="T3" fmla="*/ 7 h 7"/>
                <a:gd name="T4" fmla="*/ 4 w 7"/>
                <a:gd name="T5" fmla="*/ 7 h 7"/>
                <a:gd name="T6" fmla="*/ 0 w 7"/>
                <a:gd name="T7" fmla="*/ 7 h 7"/>
                <a:gd name="T8" fmla="*/ 0 w 7"/>
                <a:gd name="T9" fmla="*/ 7 h 7"/>
                <a:gd name="T10" fmla="*/ 0 w 7"/>
                <a:gd name="T11" fmla="*/ 4 h 7"/>
                <a:gd name="T12" fmla="*/ 0 w 7"/>
                <a:gd name="T13" fmla="*/ 4 h 7"/>
                <a:gd name="T14" fmla="*/ 4 w 7"/>
                <a:gd name="T15" fmla="*/ 0 h 7"/>
                <a:gd name="T16" fmla="*/ 4 w 7"/>
                <a:gd name="T17" fmla="*/ 0 h 7"/>
                <a:gd name="T18" fmla="*/ 7 w 7"/>
                <a:gd name="T19" fmla="*/ 7 h 7"/>
                <a:gd name="T20" fmla="*/ 7 w 7"/>
                <a:gd name="T21" fmla="*/ 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7"/>
                <a:gd name="T35" fmla="*/ 7 w 7"/>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7">
                  <a:moveTo>
                    <a:pt x="7" y="7"/>
                  </a:moveTo>
                  <a:lnTo>
                    <a:pt x="7" y="7"/>
                  </a:lnTo>
                  <a:lnTo>
                    <a:pt x="4" y="7"/>
                  </a:lnTo>
                  <a:lnTo>
                    <a:pt x="0" y="7"/>
                  </a:lnTo>
                  <a:lnTo>
                    <a:pt x="0" y="4"/>
                  </a:lnTo>
                  <a:lnTo>
                    <a:pt x="4" y="0"/>
                  </a:lnTo>
                  <a:lnTo>
                    <a:pt x="7"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94" name="Freeform 610"/>
            <p:cNvSpPr>
              <a:spLocks/>
            </p:cNvSpPr>
            <p:nvPr/>
          </p:nvSpPr>
          <p:spPr bwMode="auto">
            <a:xfrm>
              <a:off x="757243" y="4589460"/>
              <a:ext cx="9526" cy="9525"/>
            </a:xfrm>
            <a:custGeom>
              <a:avLst/>
              <a:gdLst>
                <a:gd name="T0" fmla="*/ 6 w 6"/>
                <a:gd name="T1" fmla="*/ 6 h 6"/>
                <a:gd name="T2" fmla="*/ 6 w 6"/>
                <a:gd name="T3" fmla="*/ 6 h 6"/>
                <a:gd name="T4" fmla="*/ 3 w 6"/>
                <a:gd name="T5" fmla="*/ 6 h 6"/>
                <a:gd name="T6" fmla="*/ 3 w 6"/>
                <a:gd name="T7" fmla="*/ 6 h 6"/>
                <a:gd name="T8" fmla="*/ 0 w 6"/>
                <a:gd name="T9" fmla="*/ 3 h 6"/>
                <a:gd name="T10" fmla="*/ 0 w 6"/>
                <a:gd name="T11" fmla="*/ 3 h 6"/>
                <a:gd name="T12" fmla="*/ 6 w 6"/>
                <a:gd name="T13" fmla="*/ 0 h 6"/>
                <a:gd name="T14" fmla="*/ 6 w 6"/>
                <a:gd name="T15" fmla="*/ 0 h 6"/>
                <a:gd name="T16" fmla="*/ 6 w 6"/>
                <a:gd name="T17" fmla="*/ 6 h 6"/>
                <a:gd name="T18" fmla="*/ 6 w 6"/>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6"/>
                  </a:moveTo>
                  <a:lnTo>
                    <a:pt x="6" y="6"/>
                  </a:lnTo>
                  <a:lnTo>
                    <a:pt x="3" y="6"/>
                  </a:lnTo>
                  <a:lnTo>
                    <a:pt x="0" y="3"/>
                  </a:lnTo>
                  <a:lnTo>
                    <a:pt x="6"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95" name="Freeform 611"/>
            <p:cNvSpPr>
              <a:spLocks/>
            </p:cNvSpPr>
            <p:nvPr/>
          </p:nvSpPr>
          <p:spPr bwMode="auto">
            <a:xfrm>
              <a:off x="1058870" y="4673603"/>
              <a:ext cx="30162" cy="55561"/>
            </a:xfrm>
            <a:custGeom>
              <a:avLst/>
              <a:gdLst>
                <a:gd name="T0" fmla="*/ 0 w 19"/>
                <a:gd name="T1" fmla="*/ 35 h 35"/>
                <a:gd name="T2" fmla="*/ 12 w 19"/>
                <a:gd name="T3" fmla="*/ 35 h 35"/>
                <a:gd name="T4" fmla="*/ 19 w 19"/>
                <a:gd name="T5" fmla="*/ 4 h 35"/>
                <a:gd name="T6" fmla="*/ 6 w 19"/>
                <a:gd name="T7" fmla="*/ 0 h 35"/>
                <a:gd name="T8" fmla="*/ 0 w 19"/>
                <a:gd name="T9" fmla="*/ 35 h 35"/>
                <a:gd name="T10" fmla="*/ 0 60000 65536"/>
                <a:gd name="T11" fmla="*/ 0 60000 65536"/>
                <a:gd name="T12" fmla="*/ 0 60000 65536"/>
                <a:gd name="T13" fmla="*/ 0 60000 65536"/>
                <a:gd name="T14" fmla="*/ 0 60000 65536"/>
                <a:gd name="T15" fmla="*/ 0 w 19"/>
                <a:gd name="T16" fmla="*/ 0 h 35"/>
                <a:gd name="T17" fmla="*/ 19 w 19"/>
                <a:gd name="T18" fmla="*/ 35 h 35"/>
              </a:gdLst>
              <a:ahLst/>
              <a:cxnLst>
                <a:cxn ang="T10">
                  <a:pos x="T0" y="T1"/>
                </a:cxn>
                <a:cxn ang="T11">
                  <a:pos x="T2" y="T3"/>
                </a:cxn>
                <a:cxn ang="T12">
                  <a:pos x="T4" y="T5"/>
                </a:cxn>
                <a:cxn ang="T13">
                  <a:pos x="T6" y="T7"/>
                </a:cxn>
                <a:cxn ang="T14">
                  <a:pos x="T8" y="T9"/>
                </a:cxn>
              </a:cxnLst>
              <a:rect l="T15" t="T16" r="T17" b="T18"/>
              <a:pathLst>
                <a:path w="19" h="35">
                  <a:moveTo>
                    <a:pt x="0" y="35"/>
                  </a:moveTo>
                  <a:lnTo>
                    <a:pt x="12" y="35"/>
                  </a:lnTo>
                  <a:lnTo>
                    <a:pt x="19" y="4"/>
                  </a:lnTo>
                  <a:lnTo>
                    <a:pt x="6" y="0"/>
                  </a:lnTo>
                  <a:lnTo>
                    <a:pt x="0" y="35"/>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96" name="Freeform 612"/>
            <p:cNvSpPr>
              <a:spLocks/>
            </p:cNvSpPr>
            <p:nvPr/>
          </p:nvSpPr>
          <p:spPr bwMode="auto">
            <a:xfrm>
              <a:off x="1058868" y="4729166"/>
              <a:ext cx="90488" cy="34924"/>
            </a:xfrm>
            <a:custGeom>
              <a:avLst/>
              <a:gdLst>
                <a:gd name="T0" fmla="*/ 12 w 57"/>
                <a:gd name="T1" fmla="*/ 0 h 22"/>
                <a:gd name="T2" fmla="*/ 57 w 57"/>
                <a:gd name="T3" fmla="*/ 16 h 22"/>
                <a:gd name="T4" fmla="*/ 57 w 57"/>
                <a:gd name="T5" fmla="*/ 22 h 22"/>
                <a:gd name="T6" fmla="*/ 0 w 57"/>
                <a:gd name="T7" fmla="*/ 0 h 22"/>
                <a:gd name="T8" fmla="*/ 12 w 57"/>
                <a:gd name="T9" fmla="*/ 0 h 22"/>
                <a:gd name="T10" fmla="*/ 0 60000 65536"/>
                <a:gd name="T11" fmla="*/ 0 60000 65536"/>
                <a:gd name="T12" fmla="*/ 0 60000 65536"/>
                <a:gd name="T13" fmla="*/ 0 60000 65536"/>
                <a:gd name="T14" fmla="*/ 0 60000 65536"/>
                <a:gd name="T15" fmla="*/ 0 w 57"/>
                <a:gd name="T16" fmla="*/ 0 h 22"/>
                <a:gd name="T17" fmla="*/ 57 w 57"/>
                <a:gd name="T18" fmla="*/ 22 h 22"/>
              </a:gdLst>
              <a:ahLst/>
              <a:cxnLst>
                <a:cxn ang="T10">
                  <a:pos x="T0" y="T1"/>
                </a:cxn>
                <a:cxn ang="T11">
                  <a:pos x="T2" y="T3"/>
                </a:cxn>
                <a:cxn ang="T12">
                  <a:pos x="T4" y="T5"/>
                </a:cxn>
                <a:cxn ang="T13">
                  <a:pos x="T6" y="T7"/>
                </a:cxn>
                <a:cxn ang="T14">
                  <a:pos x="T8" y="T9"/>
                </a:cxn>
              </a:cxnLst>
              <a:rect l="T15" t="T16" r="T17" b="T18"/>
              <a:pathLst>
                <a:path w="57" h="22">
                  <a:moveTo>
                    <a:pt x="12" y="0"/>
                  </a:moveTo>
                  <a:lnTo>
                    <a:pt x="57" y="16"/>
                  </a:lnTo>
                  <a:lnTo>
                    <a:pt x="57" y="22"/>
                  </a:lnTo>
                  <a:lnTo>
                    <a:pt x="0" y="0"/>
                  </a:lnTo>
                  <a:lnTo>
                    <a:pt x="12"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97" name="Freeform 613"/>
            <p:cNvSpPr>
              <a:spLocks/>
            </p:cNvSpPr>
            <p:nvPr/>
          </p:nvSpPr>
          <p:spPr bwMode="auto">
            <a:xfrm>
              <a:off x="1158882" y="4714883"/>
              <a:ext cx="20638" cy="55562"/>
            </a:xfrm>
            <a:custGeom>
              <a:avLst/>
              <a:gdLst>
                <a:gd name="T0" fmla="*/ 0 w 13"/>
                <a:gd name="T1" fmla="*/ 35 h 35"/>
                <a:gd name="T2" fmla="*/ 9 w 13"/>
                <a:gd name="T3" fmla="*/ 31 h 35"/>
                <a:gd name="T4" fmla="*/ 13 w 13"/>
                <a:gd name="T5" fmla="*/ 3 h 35"/>
                <a:gd name="T6" fmla="*/ 6 w 13"/>
                <a:gd name="T7" fmla="*/ 0 h 35"/>
                <a:gd name="T8" fmla="*/ 0 w 13"/>
                <a:gd name="T9" fmla="*/ 35 h 35"/>
                <a:gd name="T10" fmla="*/ 0 60000 65536"/>
                <a:gd name="T11" fmla="*/ 0 60000 65536"/>
                <a:gd name="T12" fmla="*/ 0 60000 65536"/>
                <a:gd name="T13" fmla="*/ 0 60000 65536"/>
                <a:gd name="T14" fmla="*/ 0 60000 65536"/>
                <a:gd name="T15" fmla="*/ 0 w 13"/>
                <a:gd name="T16" fmla="*/ 0 h 35"/>
                <a:gd name="T17" fmla="*/ 13 w 13"/>
                <a:gd name="T18" fmla="*/ 35 h 35"/>
              </a:gdLst>
              <a:ahLst/>
              <a:cxnLst>
                <a:cxn ang="T10">
                  <a:pos x="T0" y="T1"/>
                </a:cxn>
                <a:cxn ang="T11">
                  <a:pos x="T2" y="T3"/>
                </a:cxn>
                <a:cxn ang="T12">
                  <a:pos x="T4" y="T5"/>
                </a:cxn>
                <a:cxn ang="T13">
                  <a:pos x="T6" y="T7"/>
                </a:cxn>
                <a:cxn ang="T14">
                  <a:pos x="T8" y="T9"/>
                </a:cxn>
              </a:cxnLst>
              <a:rect l="T15" t="T16" r="T17" b="T18"/>
              <a:pathLst>
                <a:path w="13" h="35">
                  <a:moveTo>
                    <a:pt x="0" y="35"/>
                  </a:moveTo>
                  <a:lnTo>
                    <a:pt x="9" y="31"/>
                  </a:lnTo>
                  <a:lnTo>
                    <a:pt x="13" y="3"/>
                  </a:lnTo>
                  <a:lnTo>
                    <a:pt x="6" y="0"/>
                  </a:lnTo>
                  <a:lnTo>
                    <a:pt x="0" y="35"/>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98" name="Freeform 614"/>
            <p:cNvSpPr>
              <a:spLocks/>
            </p:cNvSpPr>
            <p:nvPr/>
          </p:nvSpPr>
          <p:spPr bwMode="auto">
            <a:xfrm>
              <a:off x="1158880" y="4764117"/>
              <a:ext cx="90487" cy="41276"/>
            </a:xfrm>
            <a:custGeom>
              <a:avLst/>
              <a:gdLst>
                <a:gd name="T0" fmla="*/ 9 w 57"/>
                <a:gd name="T1" fmla="*/ 0 h 26"/>
                <a:gd name="T2" fmla="*/ 57 w 57"/>
                <a:gd name="T3" fmla="*/ 19 h 26"/>
                <a:gd name="T4" fmla="*/ 57 w 57"/>
                <a:gd name="T5" fmla="*/ 26 h 26"/>
                <a:gd name="T6" fmla="*/ 0 w 57"/>
                <a:gd name="T7" fmla="*/ 4 h 26"/>
                <a:gd name="T8" fmla="*/ 9 w 57"/>
                <a:gd name="T9" fmla="*/ 0 h 26"/>
                <a:gd name="T10" fmla="*/ 0 60000 65536"/>
                <a:gd name="T11" fmla="*/ 0 60000 65536"/>
                <a:gd name="T12" fmla="*/ 0 60000 65536"/>
                <a:gd name="T13" fmla="*/ 0 60000 65536"/>
                <a:gd name="T14" fmla="*/ 0 60000 65536"/>
                <a:gd name="T15" fmla="*/ 0 w 57"/>
                <a:gd name="T16" fmla="*/ 0 h 26"/>
                <a:gd name="T17" fmla="*/ 57 w 57"/>
                <a:gd name="T18" fmla="*/ 26 h 26"/>
              </a:gdLst>
              <a:ahLst/>
              <a:cxnLst>
                <a:cxn ang="T10">
                  <a:pos x="T0" y="T1"/>
                </a:cxn>
                <a:cxn ang="T11">
                  <a:pos x="T2" y="T3"/>
                </a:cxn>
                <a:cxn ang="T12">
                  <a:pos x="T4" y="T5"/>
                </a:cxn>
                <a:cxn ang="T13">
                  <a:pos x="T6" y="T7"/>
                </a:cxn>
                <a:cxn ang="T14">
                  <a:pos x="T8" y="T9"/>
                </a:cxn>
              </a:cxnLst>
              <a:rect l="T15" t="T16" r="T17" b="T18"/>
              <a:pathLst>
                <a:path w="57" h="26">
                  <a:moveTo>
                    <a:pt x="9" y="0"/>
                  </a:moveTo>
                  <a:lnTo>
                    <a:pt x="57" y="19"/>
                  </a:lnTo>
                  <a:lnTo>
                    <a:pt x="57" y="26"/>
                  </a:lnTo>
                  <a:lnTo>
                    <a:pt x="0" y="4"/>
                  </a:lnTo>
                  <a:lnTo>
                    <a:pt x="9"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00" name="Freeform 615"/>
            <p:cNvSpPr>
              <a:spLocks/>
            </p:cNvSpPr>
            <p:nvPr/>
          </p:nvSpPr>
          <p:spPr bwMode="auto">
            <a:xfrm>
              <a:off x="1263647" y="4775232"/>
              <a:ext cx="15875" cy="34925"/>
            </a:xfrm>
            <a:custGeom>
              <a:avLst/>
              <a:gdLst>
                <a:gd name="T0" fmla="*/ 0 w 10"/>
                <a:gd name="T1" fmla="*/ 22 h 22"/>
                <a:gd name="T2" fmla="*/ 7 w 10"/>
                <a:gd name="T3" fmla="*/ 19 h 22"/>
                <a:gd name="T4" fmla="*/ 10 w 10"/>
                <a:gd name="T5" fmla="*/ 3 h 22"/>
                <a:gd name="T6" fmla="*/ 3 w 10"/>
                <a:gd name="T7" fmla="*/ 0 h 22"/>
                <a:gd name="T8" fmla="*/ 0 w 10"/>
                <a:gd name="T9" fmla="*/ 22 h 22"/>
                <a:gd name="T10" fmla="*/ 0 60000 65536"/>
                <a:gd name="T11" fmla="*/ 0 60000 65536"/>
                <a:gd name="T12" fmla="*/ 0 60000 65536"/>
                <a:gd name="T13" fmla="*/ 0 60000 65536"/>
                <a:gd name="T14" fmla="*/ 0 60000 65536"/>
                <a:gd name="T15" fmla="*/ 0 w 10"/>
                <a:gd name="T16" fmla="*/ 0 h 22"/>
                <a:gd name="T17" fmla="*/ 10 w 10"/>
                <a:gd name="T18" fmla="*/ 22 h 22"/>
              </a:gdLst>
              <a:ahLst/>
              <a:cxnLst>
                <a:cxn ang="T10">
                  <a:pos x="T0" y="T1"/>
                </a:cxn>
                <a:cxn ang="T11">
                  <a:pos x="T2" y="T3"/>
                </a:cxn>
                <a:cxn ang="T12">
                  <a:pos x="T4" y="T5"/>
                </a:cxn>
                <a:cxn ang="T13">
                  <a:pos x="T6" y="T7"/>
                </a:cxn>
                <a:cxn ang="T14">
                  <a:pos x="T8" y="T9"/>
                </a:cxn>
              </a:cxnLst>
              <a:rect l="T15" t="T16" r="T17" b="T18"/>
              <a:pathLst>
                <a:path w="10" h="22">
                  <a:moveTo>
                    <a:pt x="0" y="22"/>
                  </a:moveTo>
                  <a:lnTo>
                    <a:pt x="7" y="19"/>
                  </a:lnTo>
                  <a:lnTo>
                    <a:pt x="10" y="3"/>
                  </a:lnTo>
                  <a:lnTo>
                    <a:pt x="3" y="0"/>
                  </a:lnTo>
                  <a:lnTo>
                    <a:pt x="0" y="22"/>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01" name="Freeform 616"/>
            <p:cNvSpPr>
              <a:spLocks/>
            </p:cNvSpPr>
            <p:nvPr/>
          </p:nvSpPr>
          <p:spPr bwMode="auto">
            <a:xfrm>
              <a:off x="1263649" y="4805364"/>
              <a:ext cx="90487" cy="39687"/>
            </a:xfrm>
            <a:custGeom>
              <a:avLst/>
              <a:gdLst>
                <a:gd name="T0" fmla="*/ 7 w 57"/>
                <a:gd name="T1" fmla="*/ 0 h 25"/>
                <a:gd name="T2" fmla="*/ 57 w 57"/>
                <a:gd name="T3" fmla="*/ 19 h 25"/>
                <a:gd name="T4" fmla="*/ 54 w 57"/>
                <a:gd name="T5" fmla="*/ 25 h 25"/>
                <a:gd name="T6" fmla="*/ 0 w 57"/>
                <a:gd name="T7" fmla="*/ 3 h 25"/>
                <a:gd name="T8" fmla="*/ 7 w 57"/>
                <a:gd name="T9" fmla="*/ 0 h 25"/>
                <a:gd name="T10" fmla="*/ 0 60000 65536"/>
                <a:gd name="T11" fmla="*/ 0 60000 65536"/>
                <a:gd name="T12" fmla="*/ 0 60000 65536"/>
                <a:gd name="T13" fmla="*/ 0 60000 65536"/>
                <a:gd name="T14" fmla="*/ 0 60000 65536"/>
                <a:gd name="T15" fmla="*/ 0 w 57"/>
                <a:gd name="T16" fmla="*/ 0 h 25"/>
                <a:gd name="T17" fmla="*/ 57 w 57"/>
                <a:gd name="T18" fmla="*/ 25 h 25"/>
              </a:gdLst>
              <a:ahLst/>
              <a:cxnLst>
                <a:cxn ang="T10">
                  <a:pos x="T0" y="T1"/>
                </a:cxn>
                <a:cxn ang="T11">
                  <a:pos x="T2" y="T3"/>
                </a:cxn>
                <a:cxn ang="T12">
                  <a:pos x="T4" y="T5"/>
                </a:cxn>
                <a:cxn ang="T13">
                  <a:pos x="T6" y="T7"/>
                </a:cxn>
                <a:cxn ang="T14">
                  <a:pos x="T8" y="T9"/>
                </a:cxn>
              </a:cxnLst>
              <a:rect l="T15" t="T16" r="T17" b="T18"/>
              <a:pathLst>
                <a:path w="57" h="25">
                  <a:moveTo>
                    <a:pt x="7" y="0"/>
                  </a:moveTo>
                  <a:lnTo>
                    <a:pt x="57" y="19"/>
                  </a:lnTo>
                  <a:lnTo>
                    <a:pt x="54" y="25"/>
                  </a:lnTo>
                  <a:lnTo>
                    <a:pt x="0" y="3"/>
                  </a:lnTo>
                  <a:lnTo>
                    <a:pt x="7"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grpSp>
      <p:sp>
        <p:nvSpPr>
          <p:cNvPr id="638" name="TextBox 637"/>
          <p:cNvSpPr txBox="1">
            <a:spLocks noChangeArrowheads="1"/>
          </p:cNvSpPr>
          <p:nvPr/>
        </p:nvSpPr>
        <p:spPr bwMode="auto">
          <a:xfrm>
            <a:off x="496146" y="4964054"/>
            <a:ext cx="625914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342900" indent="-342900">
              <a:buFont typeface="Arial" panose="020B0604020202020204" pitchFamily="34" charset="0"/>
              <a:buChar char="•"/>
            </a:pPr>
            <a:r>
              <a:rPr lang="en-US" altLang="ko-KR" sz="2800" dirty="0">
                <a:ea typeface="굴림" panose="020B0600000101010101" pitchFamily="50" charset="-127"/>
              </a:rPr>
              <a:t>Memory is not erased without power</a:t>
            </a:r>
          </a:p>
          <a:p>
            <a:pPr marL="342900" indent="-342900">
              <a:buFont typeface="Arial" panose="020B0604020202020204" pitchFamily="34" charset="0"/>
              <a:buChar char="•"/>
            </a:pPr>
            <a:r>
              <a:rPr lang="en-US" altLang="ko-KR" sz="2800" dirty="0">
                <a:ea typeface="굴림" panose="020B0600000101010101" pitchFamily="50" charset="-127"/>
              </a:rPr>
              <a:t>Exploit this to recover keys in memory</a:t>
            </a:r>
          </a:p>
          <a:p>
            <a:pPr marL="342900" indent="-342900">
              <a:buFont typeface="Arial" panose="020B0604020202020204" pitchFamily="34" charset="0"/>
              <a:buChar char="•"/>
            </a:pPr>
            <a:r>
              <a:rPr lang="en-US" altLang="ko-KR" sz="2800" dirty="0">
                <a:ea typeface="굴림" panose="020B0600000101010101" pitchFamily="50" charset="-127"/>
              </a:rPr>
              <a:t>Defeat popular disk encryption systems</a:t>
            </a:r>
          </a:p>
        </p:txBody>
      </p:sp>
    </p:spTree>
    <p:extLst>
      <p:ext uri="{BB962C8B-B14F-4D97-AF65-F5344CB8AC3E}">
        <p14:creationId xmlns:p14="http://schemas.microsoft.com/office/powerpoint/2010/main" val="32841335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1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0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499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8"/>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84995"/>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xit" presetSubtype="0" fill="hold" grpId="2" nodeType="clickEffect">
                                  <p:stCondLst>
                                    <p:cond delay="0"/>
                                  </p:stCondLst>
                                  <p:childTnLst>
                                    <p:set>
                                      <p:cBhvr>
                                        <p:cTn id="36" dur="1" fill="hold">
                                          <p:stCondLst>
                                            <p:cond delay="0"/>
                                          </p:stCondLst>
                                        </p:cTn>
                                        <p:tgtEl>
                                          <p:spTgt spid="88"/>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89"/>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88"/>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4"/>
                                        </p:tgtEl>
                                        <p:attrNameLst>
                                          <p:attrName>style.visibility</p:attrName>
                                        </p:attrNameLst>
                                      </p:cBhvr>
                                      <p:to>
                                        <p:strVal val="visible"/>
                                      </p:to>
                                    </p:set>
                                  </p:childTnLst>
                                </p:cTn>
                              </p:par>
                              <p:par>
                                <p:cTn id="51" presetID="1" presetClass="exit" presetSubtype="0" fill="hold" nodeType="withEffect">
                                  <p:stCondLst>
                                    <p:cond delay="0"/>
                                  </p:stCondLst>
                                  <p:childTnLst>
                                    <p:set>
                                      <p:cBhvr>
                                        <p:cTn id="52" dur="1" fill="hold">
                                          <p:stCondLst>
                                            <p:cond delay="0"/>
                                          </p:stCondLst>
                                        </p:cTn>
                                        <p:tgtEl>
                                          <p:spTgt spid="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88" grpId="0"/>
      <p:bldP spid="88" grpId="1"/>
      <p:bldP spid="88" grpId="2"/>
      <p:bldP spid="6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p:txBody>
          <a:bodyPr>
            <a:normAutofit/>
          </a:bodyPr>
          <a:lstStyle/>
          <a:p>
            <a:r>
              <a:rPr lang="en-US" altLang="ko-KR" dirty="0"/>
              <a:t>Contents</a:t>
            </a:r>
            <a:endParaRPr lang="ko-KR" altLang="en-US" dirty="0"/>
          </a:p>
        </p:txBody>
      </p:sp>
      <p:graphicFrame>
        <p:nvGraphicFramePr>
          <p:cNvPr id="5" name="Group 3"/>
          <p:cNvGraphicFramePr>
            <a:graphicFrameLocks noGrp="1"/>
          </p:cNvGraphicFramePr>
          <p:nvPr>
            <p:extLst>
              <p:ext uri="{D42A27DB-BD31-4B8C-83A1-F6EECF244321}">
                <p14:modId xmlns:p14="http://schemas.microsoft.com/office/powerpoint/2010/main" val="888161080"/>
              </p:ext>
            </p:extLst>
          </p:nvPr>
        </p:nvGraphicFramePr>
        <p:xfrm>
          <a:off x="1959834" y="1613312"/>
          <a:ext cx="8439943" cy="3244853"/>
        </p:xfrm>
        <a:graphic>
          <a:graphicData uri="http://schemas.openxmlformats.org/drawingml/2006/table">
            <a:tbl>
              <a:tblPr/>
              <a:tblGrid>
                <a:gridCol w="561976">
                  <a:extLst>
                    <a:ext uri="{9D8B030D-6E8A-4147-A177-3AD203B41FA5}">
                      <a16:colId xmlns:a16="http://schemas.microsoft.com/office/drawing/2014/main" val="20000"/>
                    </a:ext>
                  </a:extLst>
                </a:gridCol>
                <a:gridCol w="7877967">
                  <a:extLst>
                    <a:ext uri="{9D8B030D-6E8A-4147-A177-3AD203B41FA5}">
                      <a16:colId xmlns:a16="http://schemas.microsoft.com/office/drawing/2014/main" val="20001"/>
                    </a:ext>
                  </a:extLst>
                </a:gridCol>
              </a:tblGrid>
              <a:tr h="465138">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defRPr/>
                      </a:pPr>
                      <a:r>
                        <a:rPr kumimoji="0" lang="en-US"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1</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US"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Introduction</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3221133294"/>
                  </a:ext>
                </a:extLst>
              </a:tr>
              <a:tr h="465138">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US" altLang="ko-KR" sz="2000" b="1" i="0" u="none" strike="noStrike" cap="none" normalizeH="0" baseline="0" dirty="0">
                          <a:ln>
                            <a:noFill/>
                          </a:ln>
                          <a:solidFill>
                            <a:schemeClr val="bg1"/>
                          </a:solidFill>
                          <a:effectLst/>
                          <a:latin typeface="Calibri" panose="020F0502020204030204" pitchFamily="34" charset="0"/>
                          <a:ea typeface="맑은 고딕" pitchFamily="50" charset="-127"/>
                          <a:cs typeface="Calibri" panose="020F0502020204030204" pitchFamily="34" charset="0"/>
                        </a:rPr>
                        <a:t>2</a:t>
                      </a:r>
                      <a:endParaRPr kumimoji="0" lang="en-GB" altLang="ko-KR" sz="2000" b="1" i="0" u="none" strike="noStrike" cap="none" normalizeH="0" baseline="0" dirty="0">
                        <a:ln>
                          <a:noFill/>
                        </a:ln>
                        <a:solidFill>
                          <a:schemeClr val="bg1"/>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US" altLang="ko-KR" sz="2000" b="1" i="0" u="none" strike="noStrike" cap="none" normalizeH="0" baseline="0" dirty="0">
                          <a:ln>
                            <a:noFill/>
                          </a:ln>
                          <a:solidFill>
                            <a:schemeClr val="bg1"/>
                          </a:solidFill>
                          <a:effectLst/>
                          <a:latin typeface="Calibri" panose="020F0502020204030204" pitchFamily="34" charset="0"/>
                          <a:ea typeface="+mn-ea"/>
                          <a:cs typeface="Calibri" panose="020F0502020204030204" pitchFamily="34" charset="0"/>
                        </a:rPr>
                        <a:t>Vulnerability</a:t>
                      </a:r>
                      <a:endParaRPr kumimoji="0" lang="en-US" altLang="ko-KR" sz="2000" b="1" i="0" u="none" strike="noStrike" cap="none" normalizeH="0" baseline="0" dirty="0">
                        <a:ln>
                          <a:noFill/>
                        </a:ln>
                        <a:solidFill>
                          <a:schemeClr val="bg1"/>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gradFill>
                      <a:gsLst>
                        <a:gs pos="40000">
                          <a:schemeClr val="tx1"/>
                        </a:gs>
                        <a:gs pos="100000">
                          <a:schemeClr val="accent1">
                            <a:gamma/>
                            <a:tint val="0"/>
                            <a:invGamma/>
                          </a:schemeClr>
                        </a:gs>
                      </a:gsLst>
                      <a:lin ang="0" scaled="1"/>
                    </a:gradFill>
                  </a:tcPr>
                </a:tc>
                <a:extLst>
                  <a:ext uri="{0D108BD9-81ED-4DB2-BD59-A6C34878D82A}">
                    <a16:rowId xmlns:a16="http://schemas.microsoft.com/office/drawing/2014/main" val="10000"/>
                  </a:ext>
                </a:extLst>
              </a:tr>
              <a:tr h="461963">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defRPr/>
                      </a:pPr>
                      <a:r>
                        <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3</a:t>
                      </a:r>
                    </a:p>
                  </a:txBody>
                  <a:tcPr marL="90000" marR="90000" marT="46800" marB="46800" anchor="ctr" horzOverflow="overflow">
                    <a:lnL>
                      <a:noFill/>
                    </a:lnL>
                    <a:lnR>
                      <a:noFill/>
                    </a:lnR>
                    <a:lnT>
                      <a:noFill/>
                    </a:lnT>
                    <a:lnB>
                      <a:noFill/>
                    </a:lnB>
                    <a:lnTlToBr>
                      <a:noFill/>
                    </a:lnTlToBr>
                    <a:lnBlToTr>
                      <a:noFill/>
                    </a:lnBlToTr>
                    <a:no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GB" altLang="ko-KR" sz="2000" b="1" i="0" u="none" strike="noStrike" kern="1200" cap="none" normalizeH="0" baseline="0" dirty="0">
                          <a:ln>
                            <a:noFill/>
                          </a:ln>
                          <a:solidFill>
                            <a:srgbClr val="BFBFBF"/>
                          </a:solidFill>
                          <a:effectLst/>
                          <a:latin typeface="Calibri" panose="020F0502020204030204" pitchFamily="34" charset="0"/>
                          <a:ea typeface="+mn-ea"/>
                          <a:cs typeface="Calibri" panose="020F0502020204030204" pitchFamily="34" charset="0"/>
                        </a:rPr>
                        <a:t>Tools and Attacks</a:t>
                      </a:r>
                    </a:p>
                  </a:txBody>
                  <a:tcPr marL="90000" marR="90000" marT="46800" marB="468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3747704398"/>
                  </a:ext>
                </a:extLst>
              </a:tr>
              <a:tr h="461963">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defRPr/>
                      </a:pPr>
                      <a:r>
                        <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4</a:t>
                      </a:r>
                    </a:p>
                  </a:txBody>
                  <a:tcPr marL="90000" marR="90000" marT="46800" marB="46800" anchor="ctr" horzOverflow="overflow">
                    <a:lnL>
                      <a:noFill/>
                    </a:lnL>
                    <a:lnR>
                      <a:noFill/>
                    </a:lnR>
                    <a:lnT>
                      <a:noFill/>
                    </a:lnT>
                    <a:lnB>
                      <a:noFill/>
                    </a:lnB>
                    <a:lnTlToBr>
                      <a:noFill/>
                    </a:lnTlToBr>
                    <a:lnBlToTr>
                      <a:noFill/>
                    </a:lnBlToTr>
                    <a:no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GB" altLang="ko-KR" sz="2000" b="1" i="0" u="none" strike="noStrike" kern="1200" cap="none" normalizeH="0" baseline="0" dirty="0">
                          <a:ln>
                            <a:noFill/>
                          </a:ln>
                          <a:solidFill>
                            <a:srgbClr val="BFBFBF"/>
                          </a:solidFill>
                          <a:effectLst/>
                          <a:latin typeface="Calibri" panose="020F0502020204030204" pitchFamily="34" charset="0"/>
                          <a:ea typeface="+mn-ea"/>
                          <a:cs typeface="Calibri" panose="020F0502020204030204" pitchFamily="34" charset="0"/>
                        </a:rPr>
                        <a:t>Key Reconstruction &amp; Identification</a:t>
                      </a:r>
                    </a:p>
                  </a:txBody>
                  <a:tcPr marL="90000" marR="90000" marT="46800" marB="468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784783672"/>
                  </a:ext>
                </a:extLst>
              </a:tr>
              <a:tr h="461963">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defRPr/>
                      </a:pPr>
                      <a:r>
                        <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5</a:t>
                      </a:r>
                    </a:p>
                  </a:txBody>
                  <a:tcPr marL="90000" marR="90000" marT="46800" marB="46800" anchor="ctr" horzOverflow="overflow">
                    <a:lnL>
                      <a:noFill/>
                    </a:lnL>
                    <a:lnR>
                      <a:noFill/>
                    </a:lnR>
                    <a:lnT>
                      <a:noFill/>
                    </a:lnT>
                    <a:lnB>
                      <a:noFill/>
                    </a:lnB>
                    <a:lnTlToBr>
                      <a:noFill/>
                    </a:lnTlToBr>
                    <a:lnBlToTr>
                      <a:noFill/>
                    </a:lnBlToTr>
                    <a:no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Attacking Encrypted Disks</a:t>
                      </a:r>
                    </a:p>
                  </a:txBody>
                  <a:tcPr marL="90000" marR="90000" marT="46800" marB="468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2475771116"/>
                  </a:ext>
                </a:extLst>
              </a:tr>
              <a:tr h="461963">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defRPr/>
                      </a:pPr>
                      <a:r>
                        <a:rPr kumimoji="0" lang="en-US"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6</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US"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Countermeasures</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3382108537"/>
                  </a:ext>
                </a:extLst>
              </a:tr>
              <a:tr h="466725">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defRPr/>
                      </a:pPr>
                      <a:r>
                        <a:rPr kumimoji="0" lang="en-US"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7</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tc>
                  <a:txBody>
                    <a:bodyPr/>
                    <a:lstStyle/>
                    <a:p>
                      <a:pPr marL="0" marR="0" lvl="0" indent="0" algn="l" defTabSz="900113" rtl="0" eaLnBrk="1" fontAlgn="base" latinLnBrk="0" hangingPunct="1">
                        <a:lnSpc>
                          <a:spcPct val="100000"/>
                        </a:lnSpc>
                        <a:spcBef>
                          <a:spcPts val="1500"/>
                        </a:spcBef>
                        <a:spcAft>
                          <a:spcPct val="0"/>
                        </a:spcAft>
                        <a:buClr>
                          <a:schemeClr val="tx1"/>
                        </a:buClr>
                        <a:buSzTx/>
                        <a:buFont typeface="Wingdings" pitchFamily="2" charset="2"/>
                        <a:buNone/>
                        <a:tabLst/>
                      </a:pPr>
                      <a:r>
                        <a:rPr kumimoji="0" lang="en-US"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rPr>
                        <a:t>Related Works &amp; Conclusion</a:t>
                      </a:r>
                      <a:endParaRPr kumimoji="0" lang="en-GB" altLang="ko-KR" sz="2000" b="1" i="0" u="none" strike="noStrike" kern="1200" cap="none" normalizeH="0" baseline="0" dirty="0">
                        <a:ln>
                          <a:noFill/>
                        </a:ln>
                        <a:solidFill>
                          <a:srgbClr val="BFBFBF"/>
                        </a:solidFill>
                        <a:effectLst/>
                        <a:latin typeface="Calibri" panose="020F0502020204030204" pitchFamily="34" charset="0"/>
                        <a:ea typeface="맑은 고딕" pitchFamily="50" charset="-127"/>
                        <a:cs typeface="Calibri" panose="020F0502020204030204" pitchFamily="34" charset="0"/>
                      </a:endParaRPr>
                    </a:p>
                  </a:txBody>
                  <a:tcPr marL="90000" marR="90000" marT="46800" marB="468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12839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Content Placeholder 3"/>
          <p:cNvSpPr txBox="1">
            <a:spLocks noGrp="1"/>
          </p:cNvSpPr>
          <p:nvPr>
            <p:ph idx="1"/>
          </p:nvPr>
        </p:nvSpPr>
        <p:spPr>
          <a:xfrm>
            <a:off x="2838450" y="5328541"/>
            <a:ext cx="6515100" cy="1040285"/>
          </a:xfrm>
        </p:spPr>
        <p:txBody>
          <a:bodyPr wrap="square" rtlCol="0">
            <a:spAutoFit/>
          </a:bodyPr>
          <a:lstStyle/>
          <a:p>
            <a:pPr>
              <a:buNone/>
              <a:defRPr/>
            </a:pPr>
            <a:r>
              <a:rPr lang="en-US" sz="2800" dirty="0"/>
              <a:t>Data fades almost instantaneously</a:t>
            </a:r>
          </a:p>
          <a:p>
            <a:pPr>
              <a:buNone/>
              <a:defRPr/>
            </a:pPr>
            <a:r>
              <a:rPr lang="en-US" sz="2800" dirty="0"/>
              <a:t>Any residual data is difficult to recover</a:t>
            </a:r>
            <a:endParaRPr lang="en-US" sz="2400" dirty="0"/>
          </a:p>
        </p:txBody>
      </p:sp>
      <p:cxnSp>
        <p:nvCxnSpPr>
          <p:cNvPr id="14" name="Straight Arrow Connector 13"/>
          <p:cNvCxnSpPr/>
          <p:nvPr/>
        </p:nvCxnSpPr>
        <p:spPr bwMode="auto">
          <a:xfrm rot="5400000">
            <a:off x="2520538" y="4373089"/>
            <a:ext cx="609600" cy="11875"/>
          </a:xfrm>
          <a:prstGeom prst="straightConnector1">
            <a:avLst/>
          </a:prstGeom>
          <a:noFill/>
          <a:ln w="38100" cap="flat" cmpd="sng" algn="ctr">
            <a:solidFill>
              <a:schemeClr val="tx1"/>
            </a:solidFill>
            <a:prstDash val="solid"/>
            <a:round/>
            <a:headEnd type="none" w="med" len="med"/>
            <a:tailEnd type="none" w="med" len="med"/>
          </a:ln>
          <a:effectLst>
            <a:glow rad="63500">
              <a:schemeClr val="accent6">
                <a:alpha val="40000"/>
              </a:schemeClr>
            </a:glow>
          </a:effectLst>
        </p:spPr>
      </p:cxnSp>
      <p:cxnSp>
        <p:nvCxnSpPr>
          <p:cNvPr id="16" name="Straight Arrow Connector 15"/>
          <p:cNvCxnSpPr/>
          <p:nvPr/>
        </p:nvCxnSpPr>
        <p:spPr bwMode="auto">
          <a:xfrm rot="5400000">
            <a:off x="2933702" y="4340927"/>
            <a:ext cx="685801" cy="1"/>
          </a:xfrm>
          <a:prstGeom prst="straightConnector1">
            <a:avLst/>
          </a:prstGeom>
          <a:noFill/>
          <a:ln w="38100" cap="flat" cmpd="sng" algn="ctr">
            <a:solidFill>
              <a:schemeClr val="tx1"/>
            </a:solidFill>
            <a:prstDash val="solid"/>
            <a:round/>
            <a:headEnd type="none" w="med" len="med"/>
            <a:tailEnd type="none" w="med" len="med"/>
          </a:ln>
          <a:effectLst>
            <a:glow rad="63500">
              <a:schemeClr val="accent6">
                <a:alpha val="40000"/>
              </a:schemeClr>
            </a:glow>
          </a:effectLst>
        </p:spPr>
      </p:cxnSp>
      <p:sp>
        <p:nvSpPr>
          <p:cNvPr id="10" name="Can 9"/>
          <p:cNvSpPr/>
          <p:nvPr/>
        </p:nvSpPr>
        <p:spPr bwMode="auto">
          <a:xfrm>
            <a:off x="2514600" y="2092325"/>
            <a:ext cx="1066800" cy="1874074"/>
          </a:xfrm>
          <a:prstGeom prst="can">
            <a:avLst>
              <a:gd name="adj" fmla="val 28236"/>
            </a:avLst>
          </a:prstGeom>
          <a:solidFill>
            <a:schemeClr val="tx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spAutoFit/>
          </a:bodyPr>
          <a:lstStyle/>
          <a:p>
            <a:pPr algn="ctr">
              <a:spcBef>
                <a:spcPct val="50000"/>
              </a:spcBef>
              <a:defRPr/>
            </a:pPr>
            <a:endParaRPr lang="en-US" sz="2400" dirty="0">
              <a:solidFill>
                <a:schemeClr val="hlink"/>
              </a:solidFill>
              <a:latin typeface="Tahoma" pitchFamily="34" charset="0"/>
            </a:endParaRPr>
          </a:p>
          <a:p>
            <a:pPr algn="ctr">
              <a:spcBef>
                <a:spcPct val="50000"/>
              </a:spcBef>
              <a:defRPr/>
            </a:pPr>
            <a:endParaRPr lang="en-US" dirty="0"/>
          </a:p>
          <a:p>
            <a:pPr algn="ctr">
              <a:spcBef>
                <a:spcPct val="50000"/>
              </a:spcBef>
              <a:defRPr/>
            </a:pPr>
            <a:endParaRPr lang="en-US" sz="2400" dirty="0">
              <a:solidFill>
                <a:schemeClr val="hlink"/>
              </a:solidFill>
              <a:latin typeface="Tahoma" pitchFamily="34" charset="0"/>
            </a:endParaRPr>
          </a:p>
        </p:txBody>
      </p:sp>
      <p:sp>
        <p:nvSpPr>
          <p:cNvPr id="9222" name="TextBox 31"/>
          <p:cNvSpPr txBox="1">
            <a:spLocks noChangeArrowheads="1"/>
          </p:cNvSpPr>
          <p:nvPr/>
        </p:nvSpPr>
        <p:spPr bwMode="auto">
          <a:xfrm>
            <a:off x="2795589" y="2701925"/>
            <a:ext cx="4968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ko-KR" sz="4800">
                <a:solidFill>
                  <a:schemeClr val="bg1"/>
                </a:solidFill>
                <a:ea typeface="굴림" panose="020B0600000101010101" pitchFamily="50" charset="-127"/>
              </a:rPr>
              <a:t>0</a:t>
            </a:r>
          </a:p>
        </p:txBody>
      </p:sp>
      <p:sp>
        <p:nvSpPr>
          <p:cNvPr id="9223" name="Title 1"/>
          <p:cNvSpPr>
            <a:spLocks noGrp="1"/>
          </p:cNvSpPr>
          <p:nvPr>
            <p:ph type="title"/>
          </p:nvPr>
        </p:nvSpPr>
        <p:spPr/>
        <p:txBody>
          <a:bodyPr/>
          <a:lstStyle/>
          <a:p>
            <a:r>
              <a:rPr lang="en-US" altLang="ko-KR" dirty="0">
                <a:ea typeface="굴림" panose="020B0600000101010101" pitchFamily="50" charset="-127"/>
              </a:rPr>
              <a:t>DRAM </a:t>
            </a:r>
            <a:r>
              <a:rPr lang="en-US" altLang="ko-KR" dirty="0" err="1">
                <a:ea typeface="굴림" panose="020B0600000101010101" pitchFamily="50" charset="-127"/>
              </a:rPr>
              <a:t>Remanence</a:t>
            </a:r>
            <a:endParaRPr lang="en-US" altLang="ko-KR" dirty="0">
              <a:ea typeface="굴림" panose="020B0600000101010101" pitchFamily="50" charset="-127"/>
            </a:endParaRPr>
          </a:p>
        </p:txBody>
      </p:sp>
      <p:sp>
        <p:nvSpPr>
          <p:cNvPr id="17" name="Can 16"/>
          <p:cNvSpPr/>
          <p:nvPr/>
        </p:nvSpPr>
        <p:spPr bwMode="auto">
          <a:xfrm>
            <a:off x="2514600" y="2092326"/>
            <a:ext cx="1066800" cy="2011363"/>
          </a:xfrm>
          <a:prstGeom prst="can">
            <a:avLst>
              <a:gd name="adj" fmla="val 28236"/>
            </a:avLst>
          </a:prstGeom>
          <a:solidFill>
            <a:schemeClr val="accent6"/>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lstStyle/>
          <a:p>
            <a:pPr algn="ctr">
              <a:spcBef>
                <a:spcPct val="50000"/>
              </a:spcBef>
              <a:defRPr/>
            </a:pPr>
            <a:endParaRPr lang="en-US" sz="2400" dirty="0">
              <a:solidFill>
                <a:schemeClr val="hlink"/>
              </a:solidFill>
              <a:latin typeface="Tahoma" pitchFamily="34" charset="0"/>
            </a:endParaRPr>
          </a:p>
          <a:p>
            <a:pPr algn="ctr">
              <a:spcBef>
                <a:spcPct val="50000"/>
              </a:spcBef>
              <a:defRPr/>
            </a:pPr>
            <a:endParaRPr lang="en-US" dirty="0"/>
          </a:p>
          <a:p>
            <a:pPr algn="ctr">
              <a:spcBef>
                <a:spcPct val="50000"/>
              </a:spcBef>
              <a:defRPr/>
            </a:pPr>
            <a:endParaRPr lang="en-US" sz="2400" dirty="0">
              <a:solidFill>
                <a:schemeClr val="hlink"/>
              </a:solidFill>
              <a:latin typeface="Tahoma" pitchFamily="34" charset="0"/>
            </a:endParaRPr>
          </a:p>
        </p:txBody>
      </p:sp>
      <p:pic>
        <p:nvPicPr>
          <p:cNvPr id="88072" name="Picture 8" descr="C:\Documents and Settings\ah.JHALDERM-THINKP\Local Settings\Temporary Internet Files\Content.IE5\C3R2F6Q2\MCj043161800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2206625"/>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a:spLocks noChangeArrowheads="1"/>
          </p:cNvSpPr>
          <p:nvPr/>
        </p:nvSpPr>
        <p:spPr bwMode="auto">
          <a:xfrm>
            <a:off x="2795589" y="2701925"/>
            <a:ext cx="4968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ko-KR" sz="4800">
                <a:solidFill>
                  <a:schemeClr val="bg1"/>
                </a:solidFill>
                <a:ea typeface="굴림" panose="020B0600000101010101" pitchFamily="50" charset="-127"/>
              </a:rPr>
              <a:t>1</a:t>
            </a:r>
          </a:p>
        </p:txBody>
      </p:sp>
      <p:sp>
        <p:nvSpPr>
          <p:cNvPr id="22" name="TextBox 21"/>
          <p:cNvSpPr txBox="1">
            <a:spLocks noChangeArrowheads="1"/>
          </p:cNvSpPr>
          <p:nvPr/>
        </p:nvSpPr>
        <p:spPr bwMode="auto">
          <a:xfrm>
            <a:off x="2447926" y="4756151"/>
            <a:ext cx="13620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ko-KR" sz="2400">
                <a:ea typeface="굴림" panose="020B0600000101010101" pitchFamily="50" charset="-127"/>
              </a:rPr>
              <a:t>Write “1”</a:t>
            </a:r>
          </a:p>
        </p:txBody>
      </p:sp>
      <p:grpSp>
        <p:nvGrpSpPr>
          <p:cNvPr id="3" name="Group 12"/>
          <p:cNvGrpSpPr>
            <a:grpSpLocks noChangeAspect="1"/>
          </p:cNvGrpSpPr>
          <p:nvPr/>
        </p:nvGrpSpPr>
        <p:grpSpPr bwMode="auto">
          <a:xfrm>
            <a:off x="2619375" y="4114801"/>
            <a:ext cx="914400" cy="473075"/>
            <a:chOff x="2976" y="1296"/>
            <a:chExt cx="2137" cy="1104"/>
          </a:xfrm>
        </p:grpSpPr>
        <p:sp>
          <p:nvSpPr>
            <p:cNvPr id="9249" name="AutoShape 11"/>
            <p:cNvSpPr>
              <a:spLocks noChangeAspect="1" noChangeArrowheads="1" noTextEdit="1"/>
            </p:cNvSpPr>
            <p:nvPr/>
          </p:nvSpPr>
          <p:spPr bwMode="auto">
            <a:xfrm>
              <a:off x="2976" y="1296"/>
              <a:ext cx="2137"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9250" name="Freeform 13"/>
            <p:cNvSpPr>
              <a:spLocks/>
            </p:cNvSpPr>
            <p:nvPr/>
          </p:nvSpPr>
          <p:spPr bwMode="auto">
            <a:xfrm>
              <a:off x="2976" y="1296"/>
              <a:ext cx="2137" cy="1104"/>
            </a:xfrm>
            <a:custGeom>
              <a:avLst/>
              <a:gdLst>
                <a:gd name="T0" fmla="*/ 1231 w 2137"/>
                <a:gd name="T1" fmla="*/ 472 h 1104"/>
                <a:gd name="T2" fmla="*/ 2137 w 2137"/>
                <a:gd name="T3" fmla="*/ 0 h 1104"/>
                <a:gd name="T4" fmla="*/ 2137 w 2137"/>
                <a:gd name="T5" fmla="*/ 67 h 1104"/>
                <a:gd name="T6" fmla="*/ 914 w 2137"/>
                <a:gd name="T7" fmla="*/ 947 h 1104"/>
                <a:gd name="T8" fmla="*/ 914 w 2137"/>
                <a:gd name="T9" fmla="*/ 623 h 1104"/>
                <a:gd name="T10" fmla="*/ 0 w 2137"/>
                <a:gd name="T11" fmla="*/ 1104 h 1104"/>
                <a:gd name="T12" fmla="*/ 0 w 2137"/>
                <a:gd name="T13" fmla="*/ 1033 h 1104"/>
                <a:gd name="T14" fmla="*/ 1231 w 2137"/>
                <a:gd name="T15" fmla="*/ 140 h 1104"/>
                <a:gd name="T16" fmla="*/ 1231 w 2137"/>
                <a:gd name="T17" fmla="*/ 472 h 1104"/>
                <a:gd name="T18" fmla="*/ 1231 w 2137"/>
                <a:gd name="T19" fmla="*/ 472 h 11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37"/>
                <a:gd name="T31" fmla="*/ 0 h 1104"/>
                <a:gd name="T32" fmla="*/ 2137 w 2137"/>
                <a:gd name="T33" fmla="*/ 1104 h 110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37" h="1104">
                  <a:moveTo>
                    <a:pt x="1231" y="472"/>
                  </a:moveTo>
                  <a:lnTo>
                    <a:pt x="2137" y="0"/>
                  </a:lnTo>
                  <a:lnTo>
                    <a:pt x="2137" y="67"/>
                  </a:lnTo>
                  <a:lnTo>
                    <a:pt x="914" y="947"/>
                  </a:lnTo>
                  <a:lnTo>
                    <a:pt x="914" y="623"/>
                  </a:lnTo>
                  <a:lnTo>
                    <a:pt x="0" y="1104"/>
                  </a:lnTo>
                  <a:lnTo>
                    <a:pt x="0" y="1033"/>
                  </a:lnTo>
                  <a:lnTo>
                    <a:pt x="1231" y="140"/>
                  </a:lnTo>
                  <a:lnTo>
                    <a:pt x="1231" y="472"/>
                  </a:lnTo>
                  <a:close/>
                </a:path>
              </a:pathLst>
            </a:custGeom>
            <a:solidFill>
              <a:srgbClr val="FFFF00"/>
            </a:solidFill>
            <a:ln w="9525">
              <a:solidFill>
                <a:srgbClr val="FFC000"/>
              </a:solidFill>
              <a:round/>
              <a:headEnd/>
              <a:tailEnd/>
            </a:ln>
          </p:spPr>
          <p:txBody>
            <a:bodyPr/>
            <a:lstStyle/>
            <a:p>
              <a:endParaRPr lang="ko-KR" altLang="en-US"/>
            </a:p>
          </p:txBody>
        </p:sp>
      </p:grpSp>
      <p:cxnSp>
        <p:nvCxnSpPr>
          <p:cNvPr id="33" name="Straight Arrow Connector 32"/>
          <p:cNvCxnSpPr/>
          <p:nvPr/>
        </p:nvCxnSpPr>
        <p:spPr bwMode="auto">
          <a:xfrm rot="5400000">
            <a:off x="5568538" y="4373089"/>
            <a:ext cx="609600" cy="11875"/>
          </a:xfrm>
          <a:prstGeom prst="straightConnector1">
            <a:avLst/>
          </a:prstGeom>
          <a:noFill/>
          <a:ln w="38100" cap="flat" cmpd="sng" algn="ctr">
            <a:solidFill>
              <a:schemeClr val="tx1"/>
            </a:solidFill>
            <a:prstDash val="solid"/>
            <a:round/>
            <a:headEnd type="none" w="med" len="med"/>
            <a:tailEnd type="none" w="med" len="med"/>
          </a:ln>
          <a:effectLst>
            <a:glow rad="63500">
              <a:schemeClr val="accent6">
                <a:alpha val="40000"/>
              </a:schemeClr>
            </a:glow>
          </a:effectLst>
        </p:spPr>
      </p:cxnSp>
      <p:cxnSp>
        <p:nvCxnSpPr>
          <p:cNvPr id="34" name="Straight Arrow Connector 33"/>
          <p:cNvCxnSpPr/>
          <p:nvPr/>
        </p:nvCxnSpPr>
        <p:spPr bwMode="auto">
          <a:xfrm rot="5400000">
            <a:off x="5981702" y="4340927"/>
            <a:ext cx="685801" cy="1"/>
          </a:xfrm>
          <a:prstGeom prst="straightConnector1">
            <a:avLst/>
          </a:prstGeom>
          <a:noFill/>
          <a:ln w="38100" cap="flat" cmpd="sng" algn="ctr">
            <a:solidFill>
              <a:schemeClr val="tx1"/>
            </a:solidFill>
            <a:prstDash val="solid"/>
            <a:round/>
            <a:headEnd type="none" w="med" len="med"/>
            <a:tailEnd type="none" w="med" len="med"/>
          </a:ln>
          <a:effectLst>
            <a:glow rad="63500">
              <a:schemeClr val="accent6">
                <a:alpha val="40000"/>
              </a:schemeClr>
            </a:glow>
          </a:effectLst>
        </p:spPr>
      </p:cxnSp>
      <p:sp>
        <p:nvSpPr>
          <p:cNvPr id="35" name="Can 34"/>
          <p:cNvSpPr/>
          <p:nvPr/>
        </p:nvSpPr>
        <p:spPr bwMode="auto">
          <a:xfrm>
            <a:off x="5562600" y="2105025"/>
            <a:ext cx="1066800" cy="1874074"/>
          </a:xfrm>
          <a:prstGeom prst="can">
            <a:avLst>
              <a:gd name="adj" fmla="val 28236"/>
            </a:avLst>
          </a:prstGeom>
          <a:solidFill>
            <a:schemeClr val="tx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spAutoFit/>
          </a:bodyPr>
          <a:lstStyle/>
          <a:p>
            <a:pPr algn="ctr">
              <a:spcBef>
                <a:spcPct val="50000"/>
              </a:spcBef>
              <a:defRPr/>
            </a:pPr>
            <a:endParaRPr lang="en-US" sz="2400" dirty="0">
              <a:solidFill>
                <a:schemeClr val="hlink"/>
              </a:solidFill>
              <a:latin typeface="Tahoma" pitchFamily="34" charset="0"/>
            </a:endParaRPr>
          </a:p>
          <a:p>
            <a:pPr algn="ctr">
              <a:spcBef>
                <a:spcPct val="50000"/>
              </a:spcBef>
              <a:defRPr/>
            </a:pPr>
            <a:endParaRPr lang="en-US" dirty="0"/>
          </a:p>
          <a:p>
            <a:pPr algn="ctr">
              <a:spcBef>
                <a:spcPct val="50000"/>
              </a:spcBef>
              <a:defRPr/>
            </a:pPr>
            <a:endParaRPr lang="en-US" sz="2400" dirty="0">
              <a:solidFill>
                <a:schemeClr val="hlink"/>
              </a:solidFill>
              <a:latin typeface="Tahoma" pitchFamily="34" charset="0"/>
            </a:endParaRPr>
          </a:p>
        </p:txBody>
      </p:sp>
      <p:sp>
        <p:nvSpPr>
          <p:cNvPr id="37" name="Can 36"/>
          <p:cNvSpPr/>
          <p:nvPr/>
        </p:nvSpPr>
        <p:spPr bwMode="auto">
          <a:xfrm>
            <a:off x="5562600" y="3019426"/>
            <a:ext cx="1066800" cy="1095375"/>
          </a:xfrm>
          <a:prstGeom prst="can">
            <a:avLst>
              <a:gd name="adj" fmla="val 28236"/>
            </a:avLst>
          </a:prstGeom>
          <a:solidFill>
            <a:schemeClr val="accent6"/>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lstStyle/>
          <a:p>
            <a:pPr algn="ctr">
              <a:spcBef>
                <a:spcPct val="50000"/>
              </a:spcBef>
              <a:defRPr/>
            </a:pPr>
            <a:endParaRPr lang="en-US" sz="2400" dirty="0">
              <a:solidFill>
                <a:schemeClr val="hlink"/>
              </a:solidFill>
              <a:latin typeface="Tahoma" pitchFamily="34" charset="0"/>
            </a:endParaRPr>
          </a:p>
          <a:p>
            <a:pPr algn="ctr">
              <a:spcBef>
                <a:spcPct val="50000"/>
              </a:spcBef>
              <a:defRPr/>
            </a:pPr>
            <a:endParaRPr lang="en-US" dirty="0"/>
          </a:p>
          <a:p>
            <a:pPr algn="ctr">
              <a:spcBef>
                <a:spcPct val="50000"/>
              </a:spcBef>
              <a:defRPr/>
            </a:pPr>
            <a:endParaRPr lang="en-US" sz="2400" dirty="0">
              <a:solidFill>
                <a:schemeClr val="hlink"/>
              </a:solidFill>
              <a:latin typeface="Tahoma" pitchFamily="34" charset="0"/>
            </a:endParaRPr>
          </a:p>
        </p:txBody>
      </p:sp>
      <p:sp>
        <p:nvSpPr>
          <p:cNvPr id="61" name="Can 60"/>
          <p:cNvSpPr/>
          <p:nvPr/>
        </p:nvSpPr>
        <p:spPr bwMode="auto">
          <a:xfrm>
            <a:off x="5562600" y="2105026"/>
            <a:ext cx="1066800" cy="2009775"/>
          </a:xfrm>
          <a:prstGeom prst="can">
            <a:avLst>
              <a:gd name="adj" fmla="val 28236"/>
            </a:avLst>
          </a:prstGeom>
          <a:solidFill>
            <a:schemeClr val="accent6"/>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lstStyle/>
          <a:p>
            <a:pPr algn="ctr">
              <a:spcBef>
                <a:spcPct val="50000"/>
              </a:spcBef>
              <a:defRPr/>
            </a:pPr>
            <a:endParaRPr lang="en-US" sz="2400" dirty="0">
              <a:solidFill>
                <a:schemeClr val="hlink"/>
              </a:solidFill>
              <a:latin typeface="Tahoma" pitchFamily="34" charset="0"/>
            </a:endParaRPr>
          </a:p>
          <a:p>
            <a:pPr algn="ctr">
              <a:spcBef>
                <a:spcPct val="50000"/>
              </a:spcBef>
              <a:defRPr/>
            </a:pPr>
            <a:endParaRPr lang="en-US" dirty="0"/>
          </a:p>
          <a:p>
            <a:pPr algn="ctr">
              <a:spcBef>
                <a:spcPct val="50000"/>
              </a:spcBef>
              <a:defRPr/>
            </a:pPr>
            <a:endParaRPr lang="en-US" sz="2400" dirty="0">
              <a:solidFill>
                <a:schemeClr val="hlink"/>
              </a:solidFill>
              <a:latin typeface="Tahoma" pitchFamily="34" charset="0"/>
            </a:endParaRPr>
          </a:p>
        </p:txBody>
      </p:sp>
      <p:sp>
        <p:nvSpPr>
          <p:cNvPr id="38" name="TextBox 37"/>
          <p:cNvSpPr txBox="1">
            <a:spLocks noChangeArrowheads="1"/>
          </p:cNvSpPr>
          <p:nvPr/>
        </p:nvSpPr>
        <p:spPr bwMode="auto">
          <a:xfrm>
            <a:off x="5845176" y="2701925"/>
            <a:ext cx="4984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ko-KR" sz="4800">
                <a:solidFill>
                  <a:schemeClr val="bg1"/>
                </a:solidFill>
                <a:ea typeface="굴림" panose="020B0600000101010101" pitchFamily="50" charset="-127"/>
              </a:rPr>
              <a:t>1</a:t>
            </a:r>
          </a:p>
        </p:txBody>
      </p:sp>
      <p:cxnSp>
        <p:nvCxnSpPr>
          <p:cNvPr id="47" name="Straight Arrow Connector 46"/>
          <p:cNvCxnSpPr/>
          <p:nvPr/>
        </p:nvCxnSpPr>
        <p:spPr bwMode="auto">
          <a:xfrm>
            <a:off x="3810000" y="4150425"/>
            <a:ext cx="1600200" cy="1"/>
          </a:xfrm>
          <a:prstGeom prst="straightConnector1">
            <a:avLst/>
          </a:prstGeom>
          <a:noFill/>
          <a:ln w="28575" cap="flat" cmpd="sng" algn="ctr">
            <a:solidFill>
              <a:schemeClr val="tx1"/>
            </a:solidFill>
            <a:prstDash val="solid"/>
            <a:round/>
            <a:headEnd type="none" w="med" len="med"/>
            <a:tailEnd type="arrow" w="med" len="med"/>
          </a:ln>
          <a:effectLst>
            <a:glow rad="63500">
              <a:schemeClr val="bg2">
                <a:lumMod val="25000"/>
                <a:alpha val="40000"/>
              </a:schemeClr>
            </a:glow>
          </a:effectLst>
        </p:spPr>
      </p:cxnSp>
      <p:sp>
        <p:nvSpPr>
          <p:cNvPr id="9236" name="TextBox 48"/>
          <p:cNvSpPr txBox="1">
            <a:spLocks noChangeArrowheads="1"/>
          </p:cNvSpPr>
          <p:nvPr/>
        </p:nvSpPr>
        <p:spPr bwMode="auto">
          <a:xfrm>
            <a:off x="2397126" y="1349376"/>
            <a:ext cx="1336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ko-KR" sz="2000">
                <a:ea typeface="굴림" panose="020B0600000101010101" pitchFamily="50" charset="-127"/>
              </a:rPr>
              <a:t>DRAM Cell</a:t>
            </a:r>
            <a:br>
              <a:rPr lang="en-US" altLang="ko-KR" sz="2000">
                <a:ea typeface="굴림" panose="020B0600000101010101" pitchFamily="50" charset="-127"/>
              </a:rPr>
            </a:br>
            <a:r>
              <a:rPr lang="en-US" altLang="ko-KR" sz="2000">
                <a:ea typeface="굴림" panose="020B0600000101010101" pitchFamily="50" charset="-127"/>
              </a:rPr>
              <a:t>(Capacitor)</a:t>
            </a:r>
          </a:p>
        </p:txBody>
      </p:sp>
      <p:pic>
        <p:nvPicPr>
          <p:cNvPr id="50" name="Picture 8" descr="C:\Documents and Settings\ah.JHALDERM-THINKP\Local Settings\Temporary Internet Files\Content.IE5\C3R2F6Q2\MCj043161800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206625"/>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 name="Straight Arrow Connector 50"/>
          <p:cNvCxnSpPr/>
          <p:nvPr/>
        </p:nvCxnSpPr>
        <p:spPr bwMode="auto">
          <a:xfrm rot="5400000">
            <a:off x="8692738" y="4373087"/>
            <a:ext cx="609600" cy="11875"/>
          </a:xfrm>
          <a:prstGeom prst="straightConnector1">
            <a:avLst/>
          </a:prstGeom>
          <a:noFill/>
          <a:ln w="38100" cap="flat" cmpd="sng" algn="ctr">
            <a:solidFill>
              <a:schemeClr val="tx1"/>
            </a:solidFill>
            <a:prstDash val="solid"/>
            <a:round/>
            <a:headEnd type="none" w="med" len="med"/>
            <a:tailEnd type="none" w="med" len="med"/>
          </a:ln>
          <a:effectLst>
            <a:glow rad="63500">
              <a:schemeClr val="accent6">
                <a:alpha val="40000"/>
              </a:schemeClr>
            </a:glow>
          </a:effectLst>
        </p:spPr>
      </p:cxnSp>
      <p:cxnSp>
        <p:nvCxnSpPr>
          <p:cNvPr id="52" name="Straight Arrow Connector 51"/>
          <p:cNvCxnSpPr/>
          <p:nvPr/>
        </p:nvCxnSpPr>
        <p:spPr bwMode="auto">
          <a:xfrm rot="5400000">
            <a:off x="9105902" y="4340925"/>
            <a:ext cx="685801" cy="1"/>
          </a:xfrm>
          <a:prstGeom prst="straightConnector1">
            <a:avLst/>
          </a:prstGeom>
          <a:noFill/>
          <a:ln w="38100" cap="flat" cmpd="sng" algn="ctr">
            <a:solidFill>
              <a:schemeClr val="tx1"/>
            </a:solidFill>
            <a:prstDash val="solid"/>
            <a:round/>
            <a:headEnd type="none" w="med" len="med"/>
            <a:tailEnd type="none" w="med" len="med"/>
          </a:ln>
          <a:effectLst>
            <a:glow rad="63500">
              <a:schemeClr val="accent6">
                <a:alpha val="40000"/>
              </a:schemeClr>
            </a:glow>
          </a:effectLst>
        </p:spPr>
      </p:cxnSp>
      <p:sp>
        <p:nvSpPr>
          <p:cNvPr id="53" name="Can 52"/>
          <p:cNvSpPr/>
          <p:nvPr/>
        </p:nvSpPr>
        <p:spPr bwMode="auto">
          <a:xfrm>
            <a:off x="8686800" y="2105025"/>
            <a:ext cx="1066800" cy="1874074"/>
          </a:xfrm>
          <a:prstGeom prst="can">
            <a:avLst>
              <a:gd name="adj" fmla="val 28236"/>
            </a:avLst>
          </a:prstGeom>
          <a:solidFill>
            <a:schemeClr val="tx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spAutoFit/>
          </a:bodyPr>
          <a:lstStyle/>
          <a:p>
            <a:pPr algn="ctr">
              <a:spcBef>
                <a:spcPct val="50000"/>
              </a:spcBef>
              <a:defRPr/>
            </a:pPr>
            <a:endParaRPr lang="en-US" sz="2400" dirty="0">
              <a:solidFill>
                <a:schemeClr val="hlink"/>
              </a:solidFill>
              <a:latin typeface="Tahoma" pitchFamily="34" charset="0"/>
            </a:endParaRPr>
          </a:p>
          <a:p>
            <a:pPr algn="ctr">
              <a:spcBef>
                <a:spcPct val="50000"/>
              </a:spcBef>
              <a:defRPr/>
            </a:pPr>
            <a:endParaRPr lang="en-US" dirty="0"/>
          </a:p>
          <a:p>
            <a:pPr algn="ctr">
              <a:spcBef>
                <a:spcPct val="50000"/>
              </a:spcBef>
              <a:defRPr/>
            </a:pPr>
            <a:endParaRPr lang="en-US" sz="2400" dirty="0">
              <a:solidFill>
                <a:schemeClr val="hlink"/>
              </a:solidFill>
              <a:latin typeface="Tahoma" pitchFamily="34" charset="0"/>
            </a:endParaRPr>
          </a:p>
        </p:txBody>
      </p:sp>
      <p:sp>
        <p:nvSpPr>
          <p:cNvPr id="55" name="TextBox 54"/>
          <p:cNvSpPr txBox="1">
            <a:spLocks noChangeArrowheads="1"/>
          </p:cNvSpPr>
          <p:nvPr/>
        </p:nvSpPr>
        <p:spPr bwMode="auto">
          <a:xfrm>
            <a:off x="8969376" y="2701925"/>
            <a:ext cx="4984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ko-KR" sz="4800">
                <a:solidFill>
                  <a:schemeClr val="bg1"/>
                </a:solidFill>
                <a:ea typeface="굴림" panose="020B0600000101010101" pitchFamily="50" charset="-127"/>
              </a:rPr>
              <a:t>0</a:t>
            </a:r>
          </a:p>
        </p:txBody>
      </p:sp>
      <p:cxnSp>
        <p:nvCxnSpPr>
          <p:cNvPr id="56" name="Straight Arrow Connector 55"/>
          <p:cNvCxnSpPr/>
          <p:nvPr/>
        </p:nvCxnSpPr>
        <p:spPr bwMode="auto">
          <a:xfrm>
            <a:off x="6934200" y="4150423"/>
            <a:ext cx="1600200" cy="1"/>
          </a:xfrm>
          <a:prstGeom prst="straightConnector1">
            <a:avLst/>
          </a:prstGeom>
          <a:noFill/>
          <a:ln w="28575" cap="flat" cmpd="sng" algn="ctr">
            <a:solidFill>
              <a:schemeClr val="tx1"/>
            </a:solidFill>
            <a:prstDash val="solid"/>
            <a:round/>
            <a:headEnd type="none" w="med" len="med"/>
            <a:tailEnd type="arrow" w="med" len="med"/>
          </a:ln>
          <a:effectLst>
            <a:glow rad="63500">
              <a:schemeClr val="bg2">
                <a:lumMod val="25000"/>
                <a:alpha val="40000"/>
              </a:schemeClr>
            </a:glow>
          </a:effectLst>
        </p:spPr>
      </p:cxnSp>
      <p:sp>
        <p:nvSpPr>
          <p:cNvPr id="57" name="TextBox 56"/>
          <p:cNvSpPr txBox="1">
            <a:spLocks noChangeArrowheads="1"/>
          </p:cNvSpPr>
          <p:nvPr/>
        </p:nvSpPr>
        <p:spPr bwMode="auto">
          <a:xfrm>
            <a:off x="4428070" y="4836143"/>
            <a:ext cx="41896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ko-KR" sz="2400" dirty="0">
                <a:ea typeface="굴림" panose="020B0600000101010101" pitchFamily="50" charset="-127"/>
              </a:rPr>
              <a:t>Refresh (Read and rewrite)</a:t>
            </a:r>
          </a:p>
          <a:p>
            <a:r>
              <a:rPr lang="en-US" altLang="ko-KR" sz="2400" dirty="0">
                <a:ea typeface="굴림" panose="020B0600000101010101" pitchFamily="50" charset="-127"/>
              </a:rPr>
              <a:t>Refresh Interval ≈ few </a:t>
            </a:r>
            <a:r>
              <a:rPr lang="en-US" altLang="ko-KR" sz="2400" dirty="0" err="1">
                <a:ea typeface="굴림" panose="020B0600000101010101" pitchFamily="50" charset="-127"/>
              </a:rPr>
              <a:t>ms</a:t>
            </a:r>
            <a:endParaRPr lang="en-US" altLang="ko-KR" sz="2400" dirty="0">
              <a:ea typeface="굴림" panose="020B0600000101010101" pitchFamily="50" charset="-127"/>
            </a:endParaRPr>
          </a:p>
        </p:txBody>
      </p:sp>
      <p:grpSp>
        <p:nvGrpSpPr>
          <p:cNvPr id="4" name="Group 12"/>
          <p:cNvGrpSpPr>
            <a:grpSpLocks noChangeAspect="1"/>
          </p:cNvGrpSpPr>
          <p:nvPr/>
        </p:nvGrpSpPr>
        <p:grpSpPr bwMode="auto">
          <a:xfrm>
            <a:off x="5638800" y="4135439"/>
            <a:ext cx="914400" cy="471487"/>
            <a:chOff x="2976" y="1296"/>
            <a:chExt cx="2137" cy="1104"/>
          </a:xfrm>
        </p:grpSpPr>
        <p:sp>
          <p:nvSpPr>
            <p:cNvPr id="9247" name="AutoShape 11"/>
            <p:cNvSpPr>
              <a:spLocks noChangeAspect="1" noChangeArrowheads="1" noTextEdit="1"/>
            </p:cNvSpPr>
            <p:nvPr/>
          </p:nvSpPr>
          <p:spPr bwMode="auto">
            <a:xfrm>
              <a:off x="2976" y="1296"/>
              <a:ext cx="2137"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9248" name="Freeform 13"/>
            <p:cNvSpPr>
              <a:spLocks/>
            </p:cNvSpPr>
            <p:nvPr/>
          </p:nvSpPr>
          <p:spPr bwMode="auto">
            <a:xfrm>
              <a:off x="2976" y="1296"/>
              <a:ext cx="2137" cy="1104"/>
            </a:xfrm>
            <a:custGeom>
              <a:avLst/>
              <a:gdLst>
                <a:gd name="T0" fmla="*/ 1231 w 2137"/>
                <a:gd name="T1" fmla="*/ 472 h 1104"/>
                <a:gd name="T2" fmla="*/ 2137 w 2137"/>
                <a:gd name="T3" fmla="*/ 0 h 1104"/>
                <a:gd name="T4" fmla="*/ 2137 w 2137"/>
                <a:gd name="T5" fmla="*/ 67 h 1104"/>
                <a:gd name="T6" fmla="*/ 914 w 2137"/>
                <a:gd name="T7" fmla="*/ 947 h 1104"/>
                <a:gd name="T8" fmla="*/ 914 w 2137"/>
                <a:gd name="T9" fmla="*/ 623 h 1104"/>
                <a:gd name="T10" fmla="*/ 0 w 2137"/>
                <a:gd name="T11" fmla="*/ 1104 h 1104"/>
                <a:gd name="T12" fmla="*/ 0 w 2137"/>
                <a:gd name="T13" fmla="*/ 1033 h 1104"/>
                <a:gd name="T14" fmla="*/ 1231 w 2137"/>
                <a:gd name="T15" fmla="*/ 140 h 1104"/>
                <a:gd name="T16" fmla="*/ 1231 w 2137"/>
                <a:gd name="T17" fmla="*/ 472 h 1104"/>
                <a:gd name="T18" fmla="*/ 1231 w 2137"/>
                <a:gd name="T19" fmla="*/ 472 h 11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37"/>
                <a:gd name="T31" fmla="*/ 0 h 1104"/>
                <a:gd name="T32" fmla="*/ 2137 w 2137"/>
                <a:gd name="T33" fmla="*/ 1104 h 110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37" h="1104">
                  <a:moveTo>
                    <a:pt x="1231" y="472"/>
                  </a:moveTo>
                  <a:lnTo>
                    <a:pt x="2137" y="0"/>
                  </a:lnTo>
                  <a:lnTo>
                    <a:pt x="2137" y="67"/>
                  </a:lnTo>
                  <a:lnTo>
                    <a:pt x="914" y="947"/>
                  </a:lnTo>
                  <a:lnTo>
                    <a:pt x="914" y="623"/>
                  </a:lnTo>
                  <a:lnTo>
                    <a:pt x="0" y="1104"/>
                  </a:lnTo>
                  <a:lnTo>
                    <a:pt x="0" y="1033"/>
                  </a:lnTo>
                  <a:lnTo>
                    <a:pt x="1231" y="140"/>
                  </a:lnTo>
                  <a:lnTo>
                    <a:pt x="1231" y="472"/>
                  </a:lnTo>
                  <a:close/>
                </a:path>
              </a:pathLst>
            </a:custGeom>
            <a:solidFill>
              <a:srgbClr val="FFFF00"/>
            </a:solidFill>
            <a:ln w="9525">
              <a:solidFill>
                <a:srgbClr val="FFC000"/>
              </a:solidFill>
              <a:round/>
              <a:headEnd/>
              <a:tailEnd/>
            </a:ln>
          </p:spPr>
          <p:txBody>
            <a:bodyPr/>
            <a:lstStyle/>
            <a:p>
              <a:endParaRPr lang="ko-KR" altLang="en-US"/>
            </a:p>
          </p:txBody>
        </p:sp>
      </p:grpSp>
      <p:sp>
        <p:nvSpPr>
          <p:cNvPr id="62" name="TextBox 61"/>
          <p:cNvSpPr txBox="1">
            <a:spLocks noChangeArrowheads="1"/>
          </p:cNvSpPr>
          <p:nvPr/>
        </p:nvSpPr>
        <p:spPr bwMode="auto">
          <a:xfrm>
            <a:off x="4586805" y="4747656"/>
            <a:ext cx="30183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ko-KR" sz="3200" dirty="0">
                <a:ea typeface="굴림" panose="020B0600000101010101" pitchFamily="50" charset="-127"/>
              </a:rPr>
              <a:t>If it loses power?</a:t>
            </a:r>
          </a:p>
        </p:txBody>
      </p:sp>
      <p:pic>
        <p:nvPicPr>
          <p:cNvPr id="39" name="Picture 2" descr="C:\Documents and Settings\ah.JHALDERM-THINKP\Local Settings\Temporary Internet Files\Content.IE5\86Q283BW\MCj0432537000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49530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73824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par>
                          <p:cTn id="9" fill="hold" nodeType="afterGroup">
                            <p:stCondLst>
                              <p:cond delay="0"/>
                            </p:stCondLst>
                            <p:childTnLst>
                              <p:par>
                                <p:cTn id="10" presetID="32" presetClass="emph" presetSubtype="0" fill="hold" nodeType="afterEffect">
                                  <p:stCondLst>
                                    <p:cond delay="0"/>
                                  </p:stCondLst>
                                  <p:childTnLst>
                                    <p:animClr clrSpc="rgb" dir="cw">
                                      <p:cBhvr override="childStyle">
                                        <p:cTn id="11" dur="100" fill="hold"/>
                                        <p:tgtEl>
                                          <p:spTgt spid="3"/>
                                        </p:tgtEl>
                                        <p:attrNameLst>
                                          <p:attrName>style.color</p:attrName>
                                        </p:attrNameLst>
                                      </p:cBhvr>
                                      <p:to>
                                        <a:schemeClr val="accent2"/>
                                      </p:to>
                                    </p:animClr>
                                    <p:animClr clrSpc="rgb" dir="cw">
                                      <p:cBhvr>
                                        <p:cTn id="12" dur="100" fill="hold"/>
                                        <p:tgtEl>
                                          <p:spTgt spid="3"/>
                                        </p:tgtEl>
                                        <p:attrNameLst>
                                          <p:attrName>fillcolor</p:attrName>
                                        </p:attrNameLst>
                                      </p:cBhvr>
                                      <p:to>
                                        <a:schemeClr val="accent2"/>
                                      </p:to>
                                    </p:animClr>
                                    <p:set>
                                      <p:cBhvr>
                                        <p:cTn id="13" dur="100" fill="hold"/>
                                        <p:tgtEl>
                                          <p:spTgt spid="3"/>
                                        </p:tgtEl>
                                        <p:attrNameLst>
                                          <p:attrName>fill.type</p:attrName>
                                        </p:attrNameLst>
                                      </p:cBhvr>
                                      <p:to>
                                        <p:strVal val="solid"/>
                                      </p:to>
                                    </p:set>
                                    <p:set>
                                      <p:cBhvr>
                                        <p:cTn id="14" dur="100" fill="hold"/>
                                        <p:tgtEl>
                                          <p:spTgt spid="3"/>
                                        </p:tgtEl>
                                        <p:attrNameLst>
                                          <p:attrName>fill.on</p:attrName>
                                        </p:attrNameLst>
                                      </p:cBhvr>
                                      <p:to>
                                        <p:strVal val="true"/>
                                      </p:to>
                                    </p:set>
                                    <p:animRot by="120000">
                                      <p:cBhvr>
                                        <p:cTn id="15" dur="100" fill="hold">
                                          <p:stCondLst>
                                            <p:cond delay="0"/>
                                          </p:stCondLst>
                                        </p:cTn>
                                        <p:tgtEl>
                                          <p:spTgt spid="3"/>
                                        </p:tgtEl>
                                        <p:attrNameLst>
                                          <p:attrName>r</p:attrName>
                                        </p:attrNameLst>
                                      </p:cBhvr>
                                    </p:animRot>
                                    <p:animRot by="-240000">
                                      <p:cBhvr>
                                        <p:cTn id="16" dur="200" fill="hold">
                                          <p:stCondLst>
                                            <p:cond delay="200"/>
                                          </p:stCondLst>
                                        </p:cTn>
                                        <p:tgtEl>
                                          <p:spTgt spid="3"/>
                                        </p:tgtEl>
                                        <p:attrNameLst>
                                          <p:attrName>r</p:attrName>
                                        </p:attrNameLst>
                                      </p:cBhvr>
                                    </p:animRot>
                                    <p:animRot by="240000">
                                      <p:cBhvr>
                                        <p:cTn id="17" dur="200" fill="hold">
                                          <p:stCondLst>
                                            <p:cond delay="400"/>
                                          </p:stCondLst>
                                        </p:cTn>
                                        <p:tgtEl>
                                          <p:spTgt spid="3"/>
                                        </p:tgtEl>
                                        <p:attrNameLst>
                                          <p:attrName>r</p:attrName>
                                        </p:attrNameLst>
                                      </p:cBhvr>
                                    </p:animRot>
                                    <p:animRot by="-240000">
                                      <p:cBhvr>
                                        <p:cTn id="18" dur="200" fill="hold">
                                          <p:stCondLst>
                                            <p:cond delay="600"/>
                                          </p:stCondLst>
                                        </p:cTn>
                                        <p:tgtEl>
                                          <p:spTgt spid="3"/>
                                        </p:tgtEl>
                                        <p:attrNameLst>
                                          <p:attrName>r</p:attrName>
                                        </p:attrNameLst>
                                      </p:cBhvr>
                                    </p:animRot>
                                    <p:animRot by="120000">
                                      <p:cBhvr>
                                        <p:cTn id="19" dur="200" fill="hold">
                                          <p:stCondLst>
                                            <p:cond delay="800"/>
                                          </p:stCondLst>
                                        </p:cTn>
                                        <p:tgtEl>
                                          <p:spTgt spid="3"/>
                                        </p:tgtEl>
                                        <p:attrNameLst>
                                          <p:attrName>r</p:attrName>
                                        </p:attrNameLst>
                                      </p:cBhvr>
                                    </p:animRot>
                                  </p:childTnLst>
                                </p:cTn>
                              </p:par>
                            </p:childTnLst>
                          </p:cTn>
                        </p:par>
                        <p:par>
                          <p:cTn id="20" fill="hold" nodeType="afterGroup">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nodeType="clickEffect">
                                  <p:stCondLst>
                                    <p:cond delay="0"/>
                                  </p:stCondLst>
                                  <p:childTnLst>
                                    <p:set>
                                      <p:cBhvr>
                                        <p:cTn id="30" dur="1" fill="hold">
                                          <p:stCondLst>
                                            <p:cond delay="0"/>
                                          </p:stCondLst>
                                        </p:cTn>
                                        <p:tgtEl>
                                          <p:spTgt spid="3"/>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2"/>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88072"/>
                                        </p:tgtEl>
                                        <p:attrNameLst>
                                          <p:attrName>style.visibility</p:attrName>
                                        </p:attrNameLst>
                                      </p:cBhvr>
                                      <p:to>
                                        <p:strVal val="visible"/>
                                      </p:to>
                                    </p:set>
                                    <p:animEffect transition="in" filter="fade">
                                      <p:cBhvr>
                                        <p:cTn id="35" dur="1000"/>
                                        <p:tgtEl>
                                          <p:spTgt spid="88072"/>
                                        </p:tgtEl>
                                      </p:cBhvr>
                                    </p:animEffect>
                                  </p:childTnLst>
                                </p:cTn>
                              </p:par>
                              <p:par>
                                <p:cTn id="36" presetID="10" presetClass="entr" presetSubtype="0" fill="hold"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1000"/>
                                        <p:tgtEl>
                                          <p:spTgt spid="47"/>
                                        </p:tgtEl>
                                      </p:cBhvr>
                                    </p:animEffect>
                                  </p:childTnLst>
                                </p:cTn>
                              </p:par>
                            </p:childTnLst>
                          </p:cTn>
                        </p:par>
                        <p:par>
                          <p:cTn id="39" fill="hold" nodeType="afterGroup">
                            <p:stCondLst>
                              <p:cond delay="1000"/>
                            </p:stCondLst>
                            <p:childTnLst>
                              <p:par>
                                <p:cTn id="40" presetID="10" presetClass="entr" presetSubtype="0" fill="hold" nodeType="after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1000"/>
                                        <p:tgtEl>
                                          <p:spTgt spid="33"/>
                                        </p:tgtEl>
                                      </p:cBhvr>
                                    </p:animEffect>
                                  </p:childTnLst>
                                </p:cTn>
                              </p:par>
                              <p:par>
                                <p:cTn id="43" presetID="10" presetClass="entr" presetSubtype="0"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1000"/>
                                        <p:tgtEl>
                                          <p:spTgt spid="3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1000"/>
                                        <p:tgtEl>
                                          <p:spTgt spid="3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1000"/>
                                        <p:tgtEl>
                                          <p:spTgt spid="3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fade">
                                      <p:cBhvr>
                                        <p:cTn id="54" dur="1000"/>
                                        <p:tgtEl>
                                          <p:spTgt spid="38"/>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
                                        </p:tgtEl>
                                        <p:attrNameLst>
                                          <p:attrName>style.visibility</p:attrName>
                                        </p:attrNameLst>
                                      </p:cBhvr>
                                      <p:to>
                                        <p:strVal val="visible"/>
                                      </p:to>
                                    </p:set>
                                  </p:childTnLst>
                                </p:cTn>
                              </p:par>
                            </p:childTnLst>
                          </p:cTn>
                        </p:par>
                        <p:par>
                          <p:cTn id="61" fill="hold" nodeType="afterGroup">
                            <p:stCondLst>
                              <p:cond delay="0"/>
                            </p:stCondLst>
                            <p:childTnLst>
                              <p:par>
                                <p:cTn id="62" presetID="32" presetClass="emph" presetSubtype="0" fill="hold" nodeType="afterEffect">
                                  <p:stCondLst>
                                    <p:cond delay="0"/>
                                  </p:stCondLst>
                                  <p:childTnLst>
                                    <p:animClr clrSpc="rgb" dir="cw">
                                      <p:cBhvr override="childStyle">
                                        <p:cTn id="63" dur="100" fill="hold"/>
                                        <p:tgtEl>
                                          <p:spTgt spid="4"/>
                                        </p:tgtEl>
                                        <p:attrNameLst>
                                          <p:attrName>style.color</p:attrName>
                                        </p:attrNameLst>
                                      </p:cBhvr>
                                      <p:to>
                                        <a:schemeClr val="accent2"/>
                                      </p:to>
                                    </p:animClr>
                                    <p:animClr clrSpc="rgb" dir="cw">
                                      <p:cBhvr>
                                        <p:cTn id="64" dur="100" fill="hold"/>
                                        <p:tgtEl>
                                          <p:spTgt spid="4"/>
                                        </p:tgtEl>
                                        <p:attrNameLst>
                                          <p:attrName>fillcolor</p:attrName>
                                        </p:attrNameLst>
                                      </p:cBhvr>
                                      <p:to>
                                        <a:schemeClr val="accent2"/>
                                      </p:to>
                                    </p:animClr>
                                    <p:set>
                                      <p:cBhvr>
                                        <p:cTn id="65" dur="100" fill="hold"/>
                                        <p:tgtEl>
                                          <p:spTgt spid="4"/>
                                        </p:tgtEl>
                                        <p:attrNameLst>
                                          <p:attrName>fill.type</p:attrName>
                                        </p:attrNameLst>
                                      </p:cBhvr>
                                      <p:to>
                                        <p:strVal val="solid"/>
                                      </p:to>
                                    </p:set>
                                    <p:set>
                                      <p:cBhvr>
                                        <p:cTn id="66" dur="100" fill="hold"/>
                                        <p:tgtEl>
                                          <p:spTgt spid="4"/>
                                        </p:tgtEl>
                                        <p:attrNameLst>
                                          <p:attrName>fill.on</p:attrName>
                                        </p:attrNameLst>
                                      </p:cBhvr>
                                      <p:to>
                                        <p:strVal val="true"/>
                                      </p:to>
                                    </p:set>
                                    <p:animRot by="120000">
                                      <p:cBhvr>
                                        <p:cTn id="67" dur="100" fill="hold">
                                          <p:stCondLst>
                                            <p:cond delay="0"/>
                                          </p:stCondLst>
                                        </p:cTn>
                                        <p:tgtEl>
                                          <p:spTgt spid="4"/>
                                        </p:tgtEl>
                                        <p:attrNameLst>
                                          <p:attrName>r</p:attrName>
                                        </p:attrNameLst>
                                      </p:cBhvr>
                                    </p:animRot>
                                    <p:animRot by="-240000">
                                      <p:cBhvr>
                                        <p:cTn id="68" dur="200" fill="hold">
                                          <p:stCondLst>
                                            <p:cond delay="200"/>
                                          </p:stCondLst>
                                        </p:cTn>
                                        <p:tgtEl>
                                          <p:spTgt spid="4"/>
                                        </p:tgtEl>
                                        <p:attrNameLst>
                                          <p:attrName>r</p:attrName>
                                        </p:attrNameLst>
                                      </p:cBhvr>
                                    </p:animRot>
                                    <p:animRot by="240000">
                                      <p:cBhvr>
                                        <p:cTn id="69" dur="200" fill="hold">
                                          <p:stCondLst>
                                            <p:cond delay="400"/>
                                          </p:stCondLst>
                                        </p:cTn>
                                        <p:tgtEl>
                                          <p:spTgt spid="4"/>
                                        </p:tgtEl>
                                        <p:attrNameLst>
                                          <p:attrName>r</p:attrName>
                                        </p:attrNameLst>
                                      </p:cBhvr>
                                    </p:animRot>
                                    <p:animRot by="-240000">
                                      <p:cBhvr>
                                        <p:cTn id="70" dur="200" fill="hold">
                                          <p:stCondLst>
                                            <p:cond delay="600"/>
                                          </p:stCondLst>
                                        </p:cTn>
                                        <p:tgtEl>
                                          <p:spTgt spid="4"/>
                                        </p:tgtEl>
                                        <p:attrNameLst>
                                          <p:attrName>r</p:attrName>
                                        </p:attrNameLst>
                                      </p:cBhvr>
                                    </p:animRot>
                                    <p:animRot by="120000">
                                      <p:cBhvr>
                                        <p:cTn id="71" dur="200" fill="hold">
                                          <p:stCondLst>
                                            <p:cond delay="800"/>
                                          </p:stCondLst>
                                        </p:cTn>
                                        <p:tgtEl>
                                          <p:spTgt spid="4"/>
                                        </p:tgtEl>
                                        <p:attrNameLst>
                                          <p:attrName>r</p:attrName>
                                        </p:attrNameLst>
                                      </p:cBhvr>
                                    </p:animRot>
                                  </p:childTnLst>
                                </p:cTn>
                              </p:par>
                            </p:childTnLst>
                          </p:cTn>
                        </p:par>
                        <p:par>
                          <p:cTn id="72" fill="hold" nodeType="afterGroup">
                            <p:stCondLst>
                              <p:cond delay="1000"/>
                            </p:stCondLst>
                            <p:childTnLst>
                              <p:par>
                                <p:cTn id="73" presetID="10" presetClass="entr" presetSubtype="0" fill="hold" grpId="0" nodeType="afterEffect">
                                  <p:stCondLst>
                                    <p:cond delay="0"/>
                                  </p:stCondLst>
                                  <p:childTnLst>
                                    <p:set>
                                      <p:cBhvr>
                                        <p:cTn id="74" dur="1" fill="hold">
                                          <p:stCondLst>
                                            <p:cond delay="0"/>
                                          </p:stCondLst>
                                        </p:cTn>
                                        <p:tgtEl>
                                          <p:spTgt spid="61"/>
                                        </p:tgtEl>
                                        <p:attrNameLst>
                                          <p:attrName>style.visibility</p:attrName>
                                        </p:attrNameLst>
                                      </p:cBhvr>
                                      <p:to>
                                        <p:strVal val="visible"/>
                                      </p:to>
                                    </p:set>
                                    <p:animEffect transition="in" filter="fade">
                                      <p:cBhvr>
                                        <p:cTn id="75" dur="500"/>
                                        <p:tgtEl>
                                          <p:spTgt spid="61"/>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1" presetClass="exit" presetSubtype="0" fill="hold" nodeType="clickEffect">
                                  <p:stCondLst>
                                    <p:cond delay="0"/>
                                  </p:stCondLst>
                                  <p:childTnLst>
                                    <p:set>
                                      <p:cBhvr>
                                        <p:cTn id="79" dur="1" fill="hold">
                                          <p:stCondLst>
                                            <p:cond delay="0"/>
                                          </p:stCondLst>
                                        </p:cTn>
                                        <p:tgtEl>
                                          <p:spTgt spid="4"/>
                                        </p:tgtEl>
                                        <p:attrNameLst>
                                          <p:attrName>style.visibility</p:attrName>
                                        </p:attrNameLst>
                                      </p:cBhvr>
                                      <p:to>
                                        <p:strVal val="hidden"/>
                                      </p:to>
                                    </p:set>
                                  </p:childTnLst>
                                </p:cTn>
                              </p:par>
                            </p:childTnLst>
                          </p:cTn>
                        </p:par>
                        <p:par>
                          <p:cTn id="80" fill="hold" nodeType="afterGroup">
                            <p:stCondLst>
                              <p:cond delay="0"/>
                            </p:stCondLst>
                            <p:childTnLst>
                              <p:par>
                                <p:cTn id="81" presetID="1" presetClass="exit" presetSubtype="0" fill="hold" grpId="1" nodeType="afterEffect">
                                  <p:stCondLst>
                                    <p:cond delay="0"/>
                                  </p:stCondLst>
                                  <p:childTnLst>
                                    <p:set>
                                      <p:cBhvr>
                                        <p:cTn id="82" dur="1" fill="hold">
                                          <p:stCondLst>
                                            <p:cond delay="0"/>
                                          </p:stCondLst>
                                        </p:cTn>
                                        <p:tgtEl>
                                          <p:spTgt spid="57"/>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61"/>
                                        </p:tgtEl>
                                      </p:cBhvr>
                                    </p:animEffect>
                                    <p:set>
                                      <p:cBhvr>
                                        <p:cTn id="85" dur="1" fill="hold">
                                          <p:stCondLst>
                                            <p:cond delay="499"/>
                                          </p:stCondLst>
                                        </p:cTn>
                                        <p:tgtEl>
                                          <p:spTgt spid="61"/>
                                        </p:tgtEl>
                                        <p:attrNameLst>
                                          <p:attrName>style.visibility</p:attrName>
                                        </p:attrNameLst>
                                      </p:cBhvr>
                                      <p:to>
                                        <p:strVal val="hidden"/>
                                      </p:to>
                                    </p:set>
                                  </p:childTnLst>
                                </p:cTn>
                              </p:par>
                              <p:par>
                                <p:cTn id="86" presetID="1" presetClass="entr" presetSubtype="0" fill="hold" grpId="1" nodeType="withEffect">
                                  <p:stCondLst>
                                    <p:cond delay="0"/>
                                  </p:stCondLst>
                                  <p:childTnLst>
                                    <p:set>
                                      <p:cBhvr>
                                        <p:cTn id="87" dur="1" fill="hold">
                                          <p:stCondLst>
                                            <p:cond delay="0"/>
                                          </p:stCondLst>
                                        </p:cTn>
                                        <p:tgtEl>
                                          <p:spTgt spid="62"/>
                                        </p:tgtEl>
                                        <p:attrNameLst>
                                          <p:attrName>style.visibility</p:attrName>
                                        </p:attrNameLst>
                                      </p:cBhvr>
                                      <p:to>
                                        <p:strVal val="visible"/>
                                      </p:to>
                                    </p:se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ntr" presetSubtype="0" fill="hold" nodeType="click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fade">
                                      <p:cBhvr>
                                        <p:cTn id="92" dur="1000"/>
                                        <p:tgtEl>
                                          <p:spTgt spid="50"/>
                                        </p:tgtEl>
                                      </p:cBhvr>
                                    </p:animEffect>
                                  </p:childTnLst>
                                </p:cTn>
                              </p:par>
                              <p:par>
                                <p:cTn id="93" presetID="10" presetClass="entr" presetSubtype="0" fill="hold" nodeType="withEffect">
                                  <p:stCondLst>
                                    <p:cond delay="0"/>
                                  </p:stCondLst>
                                  <p:childTnLst>
                                    <p:set>
                                      <p:cBhvr>
                                        <p:cTn id="94" dur="1" fill="hold">
                                          <p:stCondLst>
                                            <p:cond delay="0"/>
                                          </p:stCondLst>
                                        </p:cTn>
                                        <p:tgtEl>
                                          <p:spTgt spid="56"/>
                                        </p:tgtEl>
                                        <p:attrNameLst>
                                          <p:attrName>style.visibility</p:attrName>
                                        </p:attrNameLst>
                                      </p:cBhvr>
                                      <p:to>
                                        <p:strVal val="visible"/>
                                      </p:to>
                                    </p:set>
                                    <p:animEffect transition="in" filter="fade">
                                      <p:cBhvr>
                                        <p:cTn id="95" dur="1000"/>
                                        <p:tgtEl>
                                          <p:spTgt spid="56"/>
                                        </p:tgtEl>
                                      </p:cBhvr>
                                    </p:animEffect>
                                  </p:childTnLst>
                                </p:cTn>
                              </p:par>
                            </p:childTnLst>
                          </p:cTn>
                        </p:par>
                        <p:par>
                          <p:cTn id="96" fill="hold" nodeType="afterGroup">
                            <p:stCondLst>
                              <p:cond delay="1000"/>
                            </p:stCondLst>
                            <p:childTnLst>
                              <p:par>
                                <p:cTn id="97" presetID="10" presetClass="entr" presetSubtype="0" fill="hold" nodeType="afterEffect">
                                  <p:stCondLst>
                                    <p:cond delay="0"/>
                                  </p:stCondLst>
                                  <p:childTnLst>
                                    <p:set>
                                      <p:cBhvr>
                                        <p:cTn id="98" dur="1" fill="hold">
                                          <p:stCondLst>
                                            <p:cond delay="0"/>
                                          </p:stCondLst>
                                        </p:cTn>
                                        <p:tgtEl>
                                          <p:spTgt spid="51"/>
                                        </p:tgtEl>
                                        <p:attrNameLst>
                                          <p:attrName>style.visibility</p:attrName>
                                        </p:attrNameLst>
                                      </p:cBhvr>
                                      <p:to>
                                        <p:strVal val="visible"/>
                                      </p:to>
                                    </p:set>
                                    <p:animEffect transition="in" filter="fade">
                                      <p:cBhvr>
                                        <p:cTn id="99" dur="1000"/>
                                        <p:tgtEl>
                                          <p:spTgt spid="51"/>
                                        </p:tgtEl>
                                      </p:cBhvr>
                                    </p:animEffect>
                                  </p:childTnLst>
                                </p:cTn>
                              </p:par>
                              <p:par>
                                <p:cTn id="100" presetID="10" presetClass="entr" presetSubtype="0" fill="hold" nodeType="withEffect">
                                  <p:stCondLst>
                                    <p:cond delay="0"/>
                                  </p:stCondLst>
                                  <p:childTnLst>
                                    <p:set>
                                      <p:cBhvr>
                                        <p:cTn id="101" dur="1" fill="hold">
                                          <p:stCondLst>
                                            <p:cond delay="0"/>
                                          </p:stCondLst>
                                        </p:cTn>
                                        <p:tgtEl>
                                          <p:spTgt spid="52"/>
                                        </p:tgtEl>
                                        <p:attrNameLst>
                                          <p:attrName>style.visibility</p:attrName>
                                        </p:attrNameLst>
                                      </p:cBhvr>
                                      <p:to>
                                        <p:strVal val="visible"/>
                                      </p:to>
                                    </p:set>
                                    <p:animEffect transition="in" filter="fade">
                                      <p:cBhvr>
                                        <p:cTn id="102" dur="1000"/>
                                        <p:tgtEl>
                                          <p:spTgt spid="52"/>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53"/>
                                        </p:tgtEl>
                                        <p:attrNameLst>
                                          <p:attrName>style.visibility</p:attrName>
                                        </p:attrNameLst>
                                      </p:cBhvr>
                                      <p:to>
                                        <p:strVal val="visible"/>
                                      </p:to>
                                    </p:set>
                                    <p:animEffect transition="in" filter="fade">
                                      <p:cBhvr>
                                        <p:cTn id="105" dur="1000"/>
                                        <p:tgtEl>
                                          <p:spTgt spid="53"/>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55"/>
                                        </p:tgtEl>
                                        <p:attrNameLst>
                                          <p:attrName>style.visibility</p:attrName>
                                        </p:attrNameLst>
                                      </p:cBhvr>
                                      <p:to>
                                        <p:strVal val="visible"/>
                                      </p:to>
                                    </p:set>
                                    <p:animEffect transition="in" filter="fade">
                                      <p:cBhvr>
                                        <p:cTn id="108" dur="1000"/>
                                        <p:tgtEl>
                                          <p:spTgt spid="55"/>
                                        </p:tgtEl>
                                      </p:cBhvr>
                                    </p:animEffect>
                                  </p:childTnLst>
                                </p:cTn>
                              </p:par>
                              <p:par>
                                <p:cTn id="109" presetID="1" presetClass="entr" presetSubtype="0" fill="hold" grpId="0" nodeType="withEffect">
                                  <p:stCondLst>
                                    <p:cond delay="0"/>
                                  </p:stCondLst>
                                  <p:childTnLst>
                                    <p:set>
                                      <p:cBhvr>
                                        <p:cTn id="110" dur="1" fill="hold">
                                          <p:stCondLst>
                                            <p:cond delay="0"/>
                                          </p:stCondLst>
                                        </p:cTn>
                                        <p:tgtEl>
                                          <p:spTgt spid="62"/>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36">
                                            <p:txEl>
                                              <p:pRg st="0" end="0"/>
                                            </p:txEl>
                                          </p:spTgt>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36">
                                            <p:txEl>
                                              <p:pRg st="1" end="1"/>
                                            </p:txEl>
                                          </p:spTgt>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nodeType="clickEffect">
                                  <p:stCondLst>
                                    <p:cond delay="0"/>
                                  </p:stCondLst>
                                  <p:childTnLst>
                                    <p:set>
                                      <p:cBhvr>
                                        <p:cTn id="11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uiExpand="1" build="p"/>
      <p:bldP spid="17" grpId="0" animBg="1"/>
      <p:bldP spid="20" grpId="0"/>
      <p:bldP spid="22" grpId="0"/>
      <p:bldP spid="22" grpId="1"/>
      <p:bldP spid="35" grpId="0" animBg="1"/>
      <p:bldP spid="37" grpId="0" animBg="1"/>
      <p:bldP spid="61" grpId="0" animBg="1"/>
      <p:bldP spid="61" grpId="1" animBg="1"/>
      <p:bldP spid="38" grpId="0"/>
      <p:bldP spid="53" grpId="0" animBg="1"/>
      <p:bldP spid="55" grpId="0"/>
      <p:bldP spid="57" grpId="0"/>
      <p:bldP spid="57" grpId="1"/>
      <p:bldP spid="62" grpId="0"/>
      <p:bldP spid="62" grpId="1"/>
    </p:bldLst>
  </p:timing>
</p:sld>
</file>

<file path=ppt/theme/theme1.xml><?xml version="1.0" encoding="utf-8"?>
<a:theme xmlns:a="http://schemas.openxmlformats.org/drawingml/2006/main" name="1_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8238</TotalTime>
  <Words>6219</Words>
  <Application>Microsoft Macintosh PowerPoint</Application>
  <PresentationFormat>와이드스크린</PresentationFormat>
  <Paragraphs>762</Paragraphs>
  <Slides>47</Slides>
  <Notes>47</Notes>
  <HiddenSlides>0</HiddenSlides>
  <MMClips>4</MMClips>
  <ScaleCrop>false</ScaleCrop>
  <HeadingPairs>
    <vt:vector size="6" baseType="variant">
      <vt:variant>
        <vt:lpstr>사용한 글꼴</vt:lpstr>
      </vt:variant>
      <vt:variant>
        <vt:i4>9</vt:i4>
      </vt:variant>
      <vt:variant>
        <vt:lpstr>테마</vt:lpstr>
      </vt:variant>
      <vt:variant>
        <vt:i4>1</vt:i4>
      </vt:variant>
      <vt:variant>
        <vt:lpstr>슬라이드 제목</vt:lpstr>
      </vt:variant>
      <vt:variant>
        <vt:i4>47</vt:i4>
      </vt:variant>
    </vt:vector>
  </HeadingPairs>
  <TitlesOfParts>
    <vt:vector size="57" baseType="lpstr">
      <vt:lpstr>굴림</vt:lpstr>
      <vt:lpstr>맑은 고딕</vt:lpstr>
      <vt:lpstr>等线</vt:lpstr>
      <vt:lpstr>宋体</vt:lpstr>
      <vt:lpstr>Arial</vt:lpstr>
      <vt:lpstr>Calibri</vt:lpstr>
      <vt:lpstr>Cambria Math</vt:lpstr>
      <vt:lpstr>Tahoma</vt:lpstr>
      <vt:lpstr>Wingdings</vt:lpstr>
      <vt:lpstr>1_Office 테마</vt:lpstr>
      <vt:lpstr>Lest We Remember: Cold-Boot Attacks on Encryption Keys</vt:lpstr>
      <vt:lpstr>Contents</vt:lpstr>
      <vt:lpstr>Contents</vt:lpstr>
      <vt:lpstr>Stolen Laptops</vt:lpstr>
      <vt:lpstr>How Safe is a Stolen Laptop?</vt:lpstr>
      <vt:lpstr>Disk Encryption</vt:lpstr>
      <vt:lpstr>Disk Encryption (cont’d)</vt:lpstr>
      <vt:lpstr>Contents</vt:lpstr>
      <vt:lpstr>DRAM Remanence</vt:lpstr>
      <vt:lpstr>DRAM Remanence (cont’d)</vt:lpstr>
      <vt:lpstr>Measuring Decay</vt:lpstr>
      <vt:lpstr>Visualizing Decay</vt:lpstr>
      <vt:lpstr>Decay at Reduced Temperature</vt:lpstr>
      <vt:lpstr>Contents</vt:lpstr>
      <vt:lpstr>Attack Demo Video</vt:lpstr>
      <vt:lpstr>Imaging Tools</vt:lpstr>
      <vt:lpstr>Imaging Attacks</vt:lpstr>
      <vt:lpstr>Simple Cold-Boot Attack</vt:lpstr>
      <vt:lpstr>What if the BIOS clears RAM?</vt:lpstr>
      <vt:lpstr>Advanced Cold-Boot Attack</vt:lpstr>
      <vt:lpstr>Advanced Cold-Boot Attack (cont’d)</vt:lpstr>
      <vt:lpstr>Advanced Cold-Boot Attack (cont’d)</vt:lpstr>
      <vt:lpstr>Contents</vt:lpstr>
      <vt:lpstr>Key Reconstruction</vt:lpstr>
      <vt:lpstr>DES Key Reconstruction</vt:lpstr>
      <vt:lpstr>AES Key Reconstruction</vt:lpstr>
      <vt:lpstr>RSA Key Reconstruction</vt:lpstr>
      <vt:lpstr>Key Identification</vt:lpstr>
      <vt:lpstr>Contents</vt:lpstr>
      <vt:lpstr>Successful Attacks Against</vt:lpstr>
      <vt:lpstr>BitLocker</vt:lpstr>
      <vt:lpstr>FileVault</vt:lpstr>
      <vt:lpstr>TrueCrypt, dm-crypt, and Loop-AES</vt:lpstr>
      <vt:lpstr>Contents</vt:lpstr>
      <vt:lpstr>Countermeasures</vt:lpstr>
      <vt:lpstr>Contents</vt:lpstr>
      <vt:lpstr>Previous Work</vt:lpstr>
      <vt:lpstr>Memory Scramblers</vt:lpstr>
      <vt:lpstr>DDR3 was Broken</vt:lpstr>
      <vt:lpstr>DDR4 was also Broken</vt:lpstr>
      <vt:lpstr>Android Smartphone</vt:lpstr>
      <vt:lpstr>Storing Keys Outside RAM</vt:lpstr>
      <vt:lpstr>A Decade Later…</vt:lpstr>
      <vt:lpstr>New Cold-Boot Attack</vt:lpstr>
      <vt:lpstr>New Cold-Boot Attack (cont'd)</vt:lpstr>
      <vt:lpstr>Conclusion</vt:lpstr>
      <vt:lpstr>PowerPoint 프레젠테이션</vt:lpstr>
    </vt:vector>
  </TitlesOfParts>
  <Company>Grizli777</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Bitcoin</dc:title>
  <dc:creator>160826</dc:creator>
  <cp:lastModifiedBy>Microsoft Office User</cp:lastModifiedBy>
  <cp:revision>648</cp:revision>
  <dcterms:created xsi:type="dcterms:W3CDTF">2016-10-05T05:32:55Z</dcterms:created>
  <dcterms:modified xsi:type="dcterms:W3CDTF">2019-10-17T00:12:17Z</dcterms:modified>
</cp:coreProperties>
</file>